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400" r:id="rId2"/>
    <p:sldId id="406" r:id="rId3"/>
    <p:sldId id="403" r:id="rId4"/>
    <p:sldId id="405" r:id="rId5"/>
    <p:sldId id="404" r:id="rId6"/>
    <p:sldId id="390" r:id="rId7"/>
    <p:sldId id="402" r:id="rId8"/>
    <p:sldId id="409" r:id="rId9"/>
    <p:sldId id="412" r:id="rId10"/>
    <p:sldId id="407" r:id="rId11"/>
    <p:sldId id="418" r:id="rId12"/>
    <p:sldId id="417" r:id="rId13"/>
    <p:sldId id="411" r:id="rId14"/>
    <p:sldId id="415"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4" orient="horz" pos="1480" userDrawn="1">
          <p15:clr>
            <a:srgbClr val="A4A3A4"/>
          </p15:clr>
        </p15:guide>
        <p15:guide id="5" orient="horz" userDrawn="1">
          <p15:clr>
            <a:srgbClr val="A4A3A4"/>
          </p15:clr>
        </p15:guide>
        <p15:guide id="6" pos="4067" userDrawn="1">
          <p15:clr>
            <a:srgbClr val="A4A3A4"/>
          </p15:clr>
        </p15:guide>
        <p15:guide id="7" pos="2252" userDrawn="1">
          <p15:clr>
            <a:srgbClr val="A4A3A4"/>
          </p15:clr>
        </p15:guide>
        <p15:guide id="8" orient="horz" pos="3317" userDrawn="1">
          <p15:clr>
            <a:srgbClr val="A4A3A4"/>
          </p15:clr>
        </p15:guide>
        <p15:guide id="9" orient="horz" pos="4320" userDrawn="1">
          <p15:clr>
            <a:srgbClr val="A4A3A4"/>
          </p15:clr>
        </p15:guide>
        <p15:guide id="10" orient="horz" pos="1026" userDrawn="1">
          <p15:clr>
            <a:srgbClr val="A4A3A4"/>
          </p15:clr>
        </p15:guide>
        <p15:guide id="11" pos="7680" userDrawn="1">
          <p15:clr>
            <a:srgbClr val="A4A3A4"/>
          </p15:clr>
        </p15:guide>
        <p15:guide id="14" orient="horz" pos="2387" userDrawn="1">
          <p15:clr>
            <a:srgbClr val="A4A3A4"/>
          </p15:clr>
        </p15:guide>
        <p15:guide id="16" orient="horz" pos="3748" userDrawn="1">
          <p15:clr>
            <a:srgbClr val="A4A3A4"/>
          </p15:clr>
        </p15:guide>
        <p15:guide id="17" orient="horz" pos="1933" userDrawn="1">
          <p15:clr>
            <a:srgbClr val="A4A3A4"/>
          </p15:clr>
        </p15:guide>
        <p15:guide id="18" orient="horz" pos="4201" userDrawn="1">
          <p15:clr>
            <a:srgbClr val="A4A3A4"/>
          </p15:clr>
        </p15:guide>
        <p15:guide id="19" orient="horz" pos="2840" userDrawn="1">
          <p15:clr>
            <a:srgbClr val="A4A3A4"/>
          </p15:clr>
        </p15:guide>
        <p15:guide id="20" orient="horz" pos="572" userDrawn="1">
          <p15:clr>
            <a:srgbClr val="A4A3A4"/>
          </p15:clr>
        </p15:guide>
        <p15:guide id="21" orient="horz" pos="119" userDrawn="1">
          <p15:clr>
            <a:srgbClr val="A4A3A4"/>
          </p15:clr>
        </p15:guide>
        <p15:guide id="22" pos="3613" userDrawn="1">
          <p15:clr>
            <a:srgbClr val="A4A3A4"/>
          </p15:clr>
        </p15:guide>
        <p15:guide id="23" pos="3160" userDrawn="1">
          <p15:clr>
            <a:srgbClr val="A4A3A4"/>
          </p15:clr>
        </p15:guide>
        <p15:guide id="24" pos="2706" userDrawn="1">
          <p15:clr>
            <a:srgbClr val="A4A3A4"/>
          </p15:clr>
        </p15:guide>
        <p15:guide id="25" pos="1776" userDrawn="1">
          <p15:clr>
            <a:srgbClr val="A4A3A4"/>
          </p15:clr>
        </p15:guide>
        <p15:guide id="26" pos="1345" userDrawn="1">
          <p15:clr>
            <a:srgbClr val="A4A3A4"/>
          </p15:clr>
        </p15:guide>
        <p15:guide id="27" pos="892" userDrawn="1">
          <p15:clr>
            <a:srgbClr val="A4A3A4"/>
          </p15:clr>
        </p15:guide>
        <p15:guide id="28" pos="438" userDrawn="1">
          <p15:clr>
            <a:srgbClr val="A4A3A4"/>
          </p15:clr>
        </p15:guide>
        <p15:guide id="29" pos="7" userDrawn="1">
          <p15:clr>
            <a:srgbClr val="A4A3A4"/>
          </p15:clr>
        </p15:guide>
        <p15:guide id="30" pos="4520" userDrawn="1">
          <p15:clr>
            <a:srgbClr val="A4A3A4"/>
          </p15:clr>
        </p15:guide>
        <p15:guide id="31" pos="4974" userDrawn="1">
          <p15:clr>
            <a:srgbClr val="A4A3A4"/>
          </p15:clr>
        </p15:guide>
        <p15:guide id="32" pos="5450" userDrawn="1">
          <p15:clr>
            <a:srgbClr val="A4A3A4"/>
          </p15:clr>
        </p15:guide>
        <p15:guide id="33" pos="5881" userDrawn="1">
          <p15:clr>
            <a:srgbClr val="A4A3A4"/>
          </p15:clr>
        </p15:guide>
        <p15:guide id="34" pos="6335" userDrawn="1">
          <p15:clr>
            <a:srgbClr val="A4A3A4"/>
          </p15:clr>
        </p15:guide>
        <p15:guide id="35" pos="6788" userDrawn="1">
          <p15:clr>
            <a:srgbClr val="A4A3A4"/>
          </p15:clr>
        </p15:guide>
        <p15:guide id="36" pos="7242" userDrawn="1">
          <p15:clr>
            <a:srgbClr val="A4A3A4"/>
          </p15:clr>
        </p15:guide>
        <p15:guide id="37" pos="7362" userDrawn="1">
          <p15:clr>
            <a:srgbClr val="A4A3A4"/>
          </p15:clr>
        </p15:guide>
        <p15:guide id="38" pos="33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40"/>
    <a:srgbClr val="C0FF40"/>
    <a:srgbClr val="406080"/>
    <a:srgbClr val="535353"/>
    <a:srgbClr val="284870"/>
    <a:srgbClr val="F0F0F0"/>
    <a:srgbClr val="00C0FF"/>
    <a:srgbClr val="004F73"/>
    <a:srgbClr val="FFFF66"/>
    <a:srgbClr val="FFF3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8" autoAdjust="0"/>
    <p:restoredTop sz="60934" autoAdjust="0"/>
  </p:normalViewPr>
  <p:slideViewPr>
    <p:cSldViewPr snapToGrid="0" showGuides="1">
      <p:cViewPr varScale="1">
        <p:scale>
          <a:sx n="45" d="100"/>
          <a:sy n="45" d="100"/>
        </p:scale>
        <p:origin x="1680" y="48"/>
      </p:cViewPr>
      <p:guideLst>
        <p:guide orient="horz" pos="2160"/>
        <p:guide pos="3840"/>
        <p:guide orient="horz" pos="1480"/>
        <p:guide orient="horz"/>
        <p:guide pos="4067"/>
        <p:guide pos="2252"/>
        <p:guide orient="horz" pos="3317"/>
        <p:guide orient="horz" pos="4320"/>
        <p:guide orient="horz" pos="1026"/>
        <p:guide pos="7680"/>
        <p:guide orient="horz" pos="2387"/>
        <p:guide orient="horz" pos="3748"/>
        <p:guide orient="horz" pos="1933"/>
        <p:guide orient="horz" pos="4201"/>
        <p:guide orient="horz" pos="2840"/>
        <p:guide orient="horz" pos="572"/>
        <p:guide orient="horz" pos="119"/>
        <p:guide pos="3613"/>
        <p:guide pos="3160"/>
        <p:guide pos="2706"/>
        <p:guide pos="1776"/>
        <p:guide pos="1345"/>
        <p:guide pos="892"/>
        <p:guide pos="438"/>
        <p:guide pos="7"/>
        <p:guide pos="4520"/>
        <p:guide pos="4974"/>
        <p:guide pos="5450"/>
        <p:guide pos="5881"/>
        <p:guide pos="6335"/>
        <p:guide pos="6788"/>
        <p:guide pos="7242"/>
        <p:guide pos="7362"/>
        <p:guide pos="33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9A4C2-F737-494F-A709-7D8D9B56B190}" type="datetimeFigureOut">
              <a:rPr kumimoji="1" lang="ja-JP" altLang="en-US" smtClean="0"/>
              <a:t>2023/1/10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29CC9-7421-4165-90D1-E51B0415AF70}" type="slidenum">
              <a:rPr kumimoji="1" lang="ja-JP" altLang="en-US" smtClean="0"/>
              <a:t>‹#›</a:t>
            </a:fld>
            <a:endParaRPr kumimoji="1" lang="ja-JP" altLang="en-US"/>
          </a:p>
        </p:txBody>
      </p:sp>
    </p:spTree>
    <p:extLst>
      <p:ext uri="{BB962C8B-B14F-4D97-AF65-F5344CB8AC3E}">
        <p14:creationId xmlns:p14="http://schemas.microsoft.com/office/powerpoint/2010/main" val="3795804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〇めあて</a:t>
            </a:r>
            <a:endParaRPr lang="en-US" altLang="ja-JP" sz="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FF0000"/>
                </a:solidFill>
                <a:latin typeface="Meiryo UI" panose="020B0604030504040204" pitchFamily="50" charset="-128"/>
                <a:ea typeface="Meiryo UI" panose="020B0604030504040204" pitchFamily="50" charset="-128"/>
              </a:rPr>
              <a:t>問題解決的な学習を通して消費者問題が生じる背景や守られるべき消費者の権利について理解できるようにする</a:t>
            </a:r>
            <a:endParaRPr lang="en-US" altLang="ja-JP" sz="12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a:t>
            </a:fld>
            <a:endParaRPr kumimoji="1" lang="ja-JP" altLang="en-US"/>
          </a:p>
        </p:txBody>
      </p:sp>
    </p:spTree>
    <p:extLst>
      <p:ext uri="{BB962C8B-B14F-4D97-AF65-F5344CB8AC3E}">
        <p14:creationId xmlns:p14="http://schemas.microsoft.com/office/powerpoint/2010/main" val="281172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契約について リンク先　</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0" dirty="0">
                <a:solidFill>
                  <a:schemeClr val="tx1"/>
                </a:solidFill>
                <a:latin typeface="Meiryo UI" panose="020B0604030504040204" pitchFamily="50" charset="-128"/>
                <a:ea typeface="Meiryo UI" panose="020B0604030504040204" pitchFamily="50" charset="-128"/>
              </a:rPr>
              <a:t>消費者庁　</a:t>
            </a:r>
            <a:r>
              <a:rPr kumimoji="1" lang="en-US" altLang="ja-JP" sz="1200" b="0" dirty="0">
                <a:solidFill>
                  <a:schemeClr val="tx1"/>
                </a:solidFill>
                <a:latin typeface="Meiryo UI" panose="020B0604030504040204" pitchFamily="50" charset="-128"/>
                <a:ea typeface="Meiryo UI" panose="020B0604030504040204" pitchFamily="50" charset="-128"/>
              </a:rPr>
              <a:t>1.</a:t>
            </a:r>
            <a:r>
              <a:rPr kumimoji="1" lang="ja-JP" altLang="en-US" sz="1200" b="0" dirty="0">
                <a:solidFill>
                  <a:schemeClr val="tx1"/>
                </a:solidFill>
                <a:latin typeface="Meiryo UI" panose="020B0604030504040204" pitchFamily="50" charset="-128"/>
                <a:ea typeface="Meiryo UI" panose="020B0604030504040204" pitchFamily="50" charset="-128"/>
              </a:rPr>
              <a:t>生徒用教材「社会への扉</a:t>
            </a:r>
            <a:r>
              <a:rPr kumimoji="1" lang="en-US" altLang="ja-JP" sz="1200" b="0" dirty="0">
                <a:solidFill>
                  <a:schemeClr val="tx1"/>
                </a:solidFill>
                <a:latin typeface="Meiryo UI" panose="020B0604030504040204" pitchFamily="50" charset="-128"/>
                <a:ea typeface="Meiryo UI" panose="020B0604030504040204" pitchFamily="50" charset="-128"/>
              </a:rPr>
              <a:t>―12</a:t>
            </a:r>
            <a:r>
              <a:rPr kumimoji="1" lang="ja-JP" altLang="en-US" sz="1200" b="0" dirty="0">
                <a:solidFill>
                  <a:schemeClr val="tx1"/>
                </a:solidFill>
                <a:latin typeface="Meiryo UI" panose="020B0604030504040204" pitchFamily="50" charset="-128"/>
                <a:ea typeface="Meiryo UI" panose="020B0604030504040204" pitchFamily="50" charset="-128"/>
              </a:rPr>
              <a:t>のクイズで学ぶ自立した消費者</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a:t>
            </a:r>
          </a:p>
          <a:p>
            <a:r>
              <a:rPr kumimoji="1" lang="en-US" altLang="ja-JP" sz="1200" b="0" dirty="0">
                <a:solidFill>
                  <a:schemeClr val="tx1"/>
                </a:solidFill>
                <a:latin typeface="Meiryo UI" panose="020B0604030504040204" pitchFamily="50" charset="-128"/>
                <a:ea typeface="Meiryo UI" panose="020B0604030504040204" pitchFamily="50" charset="-128"/>
              </a:rPr>
              <a:t>https://www.caa.go.jp/policies/policy/consumer_education/public_awareness/teaching_material/material_010/pdf/teaching_material_1_171221_0007.pdf</a:t>
            </a:r>
          </a:p>
          <a:p>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消費者を保護する制度と消費者相談窓口の活用　リンク先</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消費者庁　消費者を保護する制度と消費者相談窓口の活用　</a:t>
            </a:r>
            <a:r>
              <a:rPr kumimoji="1" lang="en-US" altLang="ja-JP" sz="1200" b="0" dirty="0">
                <a:solidFill>
                  <a:schemeClr val="tx1"/>
                </a:solidFill>
                <a:latin typeface="Meiryo UI" panose="020B0604030504040204" pitchFamily="50" charset="-128"/>
                <a:ea typeface="Meiryo UI" panose="020B0604030504040204" pitchFamily="50" charset="-128"/>
              </a:rPr>
              <a:t>https://www.caa.go.jp/policies/future/project/project_003/contents_001/assets/future_caa_cms201_210420_47.pdf</a:t>
            </a:r>
          </a:p>
          <a:p>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製品事故の予防 　リンク先</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消費者庁　製品事故の予防 </a:t>
            </a:r>
            <a:endParaRPr kumimoji="1" lang="en-US" altLang="ja-JP" sz="1200" b="0" dirty="0">
              <a:solidFill>
                <a:schemeClr val="tx1"/>
              </a:solidFill>
              <a:latin typeface="Meiryo UI" panose="020B0604030504040204" pitchFamily="50" charset="-128"/>
              <a:ea typeface="Meiryo UI" panose="020B0604030504040204" pitchFamily="50" charset="-128"/>
            </a:endParaRPr>
          </a:p>
          <a:p>
            <a:r>
              <a:rPr kumimoji="1" lang="en-US" altLang="ja-JP" sz="1200" b="0" dirty="0">
                <a:solidFill>
                  <a:schemeClr val="tx1"/>
                </a:solidFill>
                <a:latin typeface="Meiryo UI" panose="020B0604030504040204" pitchFamily="50" charset="-128"/>
                <a:ea typeface="Meiryo UI" panose="020B0604030504040204" pitchFamily="50" charset="-128"/>
              </a:rPr>
              <a:t>https://www.caa.go.jp/policies/future/project/project_003/contents_001/assets/future_caa_cms201_210420_44.pdf</a:t>
            </a:r>
          </a:p>
          <a:p>
            <a:endParaRPr kumimoji="1" lang="en-US" altLang="ja-JP" sz="1200" b="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「困ったときは近くの消費生活センターに相談しましょう」</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10</a:t>
            </a:fld>
            <a:endParaRPr kumimoji="1" lang="ja-JP" altLang="en-US"/>
          </a:p>
        </p:txBody>
      </p:sp>
    </p:spTree>
    <p:extLst>
      <p:ext uri="{BB962C8B-B14F-4D97-AF65-F5344CB8AC3E}">
        <p14:creationId xmlns:p14="http://schemas.microsoft.com/office/powerpoint/2010/main" val="2561392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○指導上の留意点</a:t>
            </a:r>
            <a:endParaRPr lang="ja-JP" alt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様々な方法でトラブル救済の可能性があるため、適切なルートで相談することを知らせる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11</a:t>
            </a:fld>
            <a:endParaRPr kumimoji="1" lang="ja-JP" altLang="en-US"/>
          </a:p>
        </p:txBody>
      </p:sp>
    </p:spTree>
    <p:extLst>
      <p:ext uri="{BB962C8B-B14F-4D97-AF65-F5344CB8AC3E}">
        <p14:creationId xmlns:p14="http://schemas.microsoft.com/office/powerpoint/2010/main" val="1121377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chemeClr val="tx1"/>
                </a:solidFill>
                <a:latin typeface="Meiryo UI" panose="020B0604030504040204" pitchFamily="50" charset="-128"/>
                <a:ea typeface="Meiryo UI" panose="020B0604030504040204" pitchFamily="50" charset="-128"/>
              </a:rPr>
              <a:t>被害のケースを用いて、実際に相談することを想定し、相談のメモを作成する</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２人１組で１事例を担当して考えた後に、全体で内容を共有できるように授業を進めるとよい</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○指導上の留意点</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ja-JP"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未成年・成年の法律上の責任の違い</a:t>
            </a:r>
            <a:r>
              <a:rPr lang="en-US" altLang="ja-JP"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未成年者取消権の有無</a:t>
            </a:r>
            <a:r>
              <a:rPr lang="en-US" altLang="ja-JP"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と、消費者</a:t>
            </a:r>
            <a:r>
              <a:rPr lang="ja-JP" altLang="en-US"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a:t>
            </a:r>
            <a:r>
              <a:rPr lang="ja-JP" altLang="ja-JP"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保護</a:t>
            </a:r>
            <a:r>
              <a:rPr lang="ja-JP" altLang="en-US"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する</a:t>
            </a:r>
            <a:r>
              <a:rPr lang="ja-JP" altLang="ja-JP"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制度について理解させる（知識・技能：ワークシート、パワポ及び動画）</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12</a:t>
            </a:fld>
            <a:endParaRPr kumimoji="1" lang="ja-JP" altLang="en-US"/>
          </a:p>
        </p:txBody>
      </p:sp>
    </p:spTree>
    <p:extLst>
      <p:ext uri="{BB962C8B-B14F-4D97-AF65-F5344CB8AC3E}">
        <p14:creationId xmlns:p14="http://schemas.microsoft.com/office/powerpoint/2010/main" val="405661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chemeClr val="tx1"/>
                </a:solidFill>
                <a:latin typeface="Meiryo UI" panose="020B0604030504040204" pitchFamily="50" charset="-128"/>
                <a:ea typeface="Meiryo UI" panose="020B0604030504040204" pitchFamily="50" charset="-128"/>
              </a:rPr>
              <a:t>解答サンプル</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いつ：</a:t>
            </a:r>
            <a:r>
              <a:rPr kumimoji="1" lang="zh-TW" altLang="en-US" sz="1200" dirty="0">
                <a:solidFill>
                  <a:schemeClr val="tx1"/>
                </a:solidFill>
                <a:latin typeface="Meiryo UI" panose="020B0604030504040204" pitchFamily="50" charset="-128"/>
                <a:ea typeface="Meiryo UI" panose="020B0604030504040204" pitchFamily="50" charset="-128"/>
              </a:rPr>
              <a:t>先週金曜日（</a:t>
            </a:r>
            <a:r>
              <a:rPr kumimoji="1" lang="en-US" altLang="zh-TW" sz="1200" dirty="0">
                <a:solidFill>
                  <a:schemeClr val="tx1"/>
                </a:solidFill>
                <a:latin typeface="Meiryo UI" panose="020B0604030504040204" pitchFamily="50" charset="-128"/>
                <a:ea typeface="Meiryo UI" panose="020B0604030504040204" pitchFamily="50" charset="-128"/>
              </a:rPr>
              <a:t>20××</a:t>
            </a:r>
            <a:r>
              <a:rPr kumimoji="1" lang="zh-TW" altLang="en-US" sz="1200" dirty="0">
                <a:solidFill>
                  <a:schemeClr val="tx1"/>
                </a:solidFill>
                <a:latin typeface="Meiryo UI" panose="020B0604030504040204" pitchFamily="50" charset="-128"/>
                <a:ea typeface="Meiryo UI" panose="020B0604030504040204" pitchFamily="50" charset="-128"/>
              </a:rPr>
              <a:t>年○○月△△日）</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どこで：Ａネットショップ</a:t>
            </a:r>
            <a:r>
              <a:rPr lang="ja-JP" altLang="en-US" sz="1200" dirty="0">
                <a:solidFill>
                  <a:schemeClr val="tx1"/>
                </a:solidFill>
                <a:latin typeface="Meiryo UI" panose="020B0604030504040204" pitchFamily="50" charset="-128"/>
                <a:ea typeface="Meiryo UI" panose="020B0604030504040204" pitchFamily="50" charset="-128"/>
              </a:rPr>
              <a:t>で</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誰が：自分が</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誰から：Ａネットショップ</a:t>
            </a:r>
            <a:r>
              <a:rPr lang="ja-JP" altLang="en-US" sz="1200" dirty="0">
                <a:solidFill>
                  <a:schemeClr val="tx1"/>
                </a:solidFill>
                <a:latin typeface="Meiryo UI" panose="020B0604030504040204" pitchFamily="50" charset="-128"/>
                <a:ea typeface="Meiryo UI" panose="020B0604030504040204" pitchFamily="50" charset="-128"/>
              </a:rPr>
              <a:t>で</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相手の連絡先：</a:t>
            </a:r>
            <a:r>
              <a:rPr lang="en-US" altLang="ja-JP" sz="1200" dirty="0">
                <a:solidFill>
                  <a:schemeClr val="tx1"/>
                </a:solidFill>
                <a:latin typeface="Meiryo UI" panose="020B0604030504040204" pitchFamily="50" charset="-128"/>
                <a:ea typeface="Meiryo UI" panose="020B0604030504040204" pitchFamily="50" charset="-128"/>
              </a:rPr>
              <a:t>xx-</a:t>
            </a:r>
            <a:r>
              <a:rPr lang="en-US" altLang="ja-JP" sz="1200" dirty="0" err="1">
                <a:solidFill>
                  <a:schemeClr val="tx1"/>
                </a:solidFill>
                <a:latin typeface="Meiryo UI" panose="020B0604030504040204" pitchFamily="50" charset="-128"/>
                <a:ea typeface="Meiryo UI" panose="020B0604030504040204" pitchFamily="50" charset="-128"/>
              </a:rPr>
              <a:t>xxxx</a:t>
            </a:r>
            <a:r>
              <a:rPr lang="en-US" altLang="ja-JP" sz="1200" dirty="0">
                <a:solidFill>
                  <a:schemeClr val="tx1"/>
                </a:solidFill>
                <a:latin typeface="Meiryo UI" panose="020B0604030504040204" pitchFamily="50" charset="-128"/>
                <a:ea typeface="Meiryo UI" panose="020B0604030504040204" pitchFamily="50" charset="-128"/>
              </a:rPr>
              <a:t>-</a:t>
            </a:r>
            <a:r>
              <a:rPr lang="en-US" altLang="ja-JP" sz="1200" dirty="0" err="1">
                <a:solidFill>
                  <a:schemeClr val="tx1"/>
                </a:solidFill>
                <a:latin typeface="Meiryo UI" panose="020B0604030504040204" pitchFamily="50" charset="-128"/>
                <a:ea typeface="Meiryo UI" panose="020B0604030504040204" pitchFamily="50" charset="-128"/>
              </a:rPr>
              <a:t>xxxx</a:t>
            </a:r>
            <a:endParaRPr kumimoji="1" lang="ja-JP" altLang="en-US"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何について：商品を返品できるかについて</a:t>
            </a:r>
          </a:p>
          <a:p>
            <a:r>
              <a:rPr kumimoji="1" lang="ja-JP" altLang="en-US" sz="1200" dirty="0">
                <a:solidFill>
                  <a:schemeClr val="tx1"/>
                </a:solidFill>
                <a:latin typeface="Meiryo UI" panose="020B0604030504040204" pitchFamily="50" charset="-128"/>
                <a:ea typeface="Meiryo UI" panose="020B0604030504040204" pitchFamily="50" charset="-128"/>
              </a:rPr>
              <a:t>何があったか：先週の金曜日にＡネットショップで</a:t>
            </a:r>
            <a:r>
              <a:rPr lang="ja-JP" altLang="en-US" sz="1200" dirty="0">
                <a:solidFill>
                  <a:schemeClr val="tx1"/>
                </a:solidFill>
                <a:latin typeface="Meiryo UI" panose="020B0604030504040204" pitchFamily="50" charset="-128"/>
                <a:ea typeface="Meiryo UI" panose="020B0604030504040204" pitchFamily="50" charset="-128"/>
              </a:rPr>
              <a:t>スニーカー</a:t>
            </a:r>
            <a:r>
              <a:rPr kumimoji="1" lang="ja-JP" altLang="en-US" sz="1200" dirty="0">
                <a:solidFill>
                  <a:schemeClr val="tx1"/>
                </a:solidFill>
                <a:latin typeface="Meiryo UI" panose="020B0604030504040204" pitchFamily="50" charset="-128"/>
                <a:ea typeface="Meiryo UI" panose="020B0604030504040204" pitchFamily="50" charset="-128"/>
              </a:rPr>
              <a:t>を注文し、日曜日に届いて</a:t>
            </a:r>
            <a:r>
              <a:rPr lang="ja-JP" altLang="en-US" sz="1200" dirty="0">
                <a:solidFill>
                  <a:schemeClr val="tx1"/>
                </a:solidFill>
                <a:latin typeface="Meiryo UI" panose="020B0604030504040204" pitchFamily="50" charset="-128"/>
                <a:ea typeface="Meiryo UI" panose="020B0604030504040204" pitchFamily="50" charset="-128"/>
              </a:rPr>
              <a:t>履いて</a:t>
            </a:r>
            <a:r>
              <a:rPr kumimoji="1" lang="ja-JP" altLang="en-US" sz="1200" dirty="0">
                <a:solidFill>
                  <a:schemeClr val="tx1"/>
                </a:solidFill>
                <a:latin typeface="Meiryo UI" panose="020B0604030504040204" pitchFamily="50" charset="-128"/>
                <a:ea typeface="Meiryo UI" panose="020B0604030504040204" pitchFamily="50" charset="-128"/>
              </a:rPr>
              <a:t>みたけれど、自分には似合わなかった</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どうしたいか：商品を交換してもらうか返品したい</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13</a:t>
            </a:fld>
            <a:endParaRPr kumimoji="1" lang="ja-JP" altLang="en-US"/>
          </a:p>
        </p:txBody>
      </p:sp>
    </p:spTree>
    <p:extLst>
      <p:ext uri="{BB962C8B-B14F-4D97-AF65-F5344CB8AC3E}">
        <p14:creationId xmlns:p14="http://schemas.microsoft.com/office/powerpoint/2010/main" val="2319517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14</a:t>
            </a:fld>
            <a:endParaRPr kumimoji="1" lang="ja-JP" altLang="en-US"/>
          </a:p>
        </p:txBody>
      </p:sp>
    </p:spTree>
    <p:extLst>
      <p:ext uri="{BB962C8B-B14F-4D97-AF65-F5344CB8AC3E}">
        <p14:creationId xmlns:p14="http://schemas.microsoft.com/office/powerpoint/2010/main" val="400003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○指導上の留意点</a:t>
            </a:r>
            <a:endParaRPr lang="ja-JP" alt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様々な方法でトラブル救済の可能性があるため、適切なルートで相談することを知らせる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2</a:t>
            </a:fld>
            <a:endParaRPr kumimoji="1" lang="ja-JP" altLang="en-US"/>
          </a:p>
        </p:txBody>
      </p:sp>
    </p:spTree>
    <p:extLst>
      <p:ext uri="{BB962C8B-B14F-4D97-AF65-F5344CB8AC3E}">
        <p14:creationId xmlns:p14="http://schemas.microsoft.com/office/powerpoint/2010/main" val="74997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解答</a:t>
            </a:r>
            <a:r>
              <a:rPr kumimoji="1" lang="en-US" altLang="ja-JP" sz="1200"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未成年者取消権</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保護者の同意を得ず未成年がした契約であり、おこづかいの範囲を超えた金額であるため未成年者取消をすることができる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成人の場合は取消できない</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3</a:t>
            </a:fld>
            <a:endParaRPr kumimoji="1" lang="ja-JP" altLang="en-US"/>
          </a:p>
        </p:txBody>
      </p:sp>
    </p:spTree>
    <p:extLst>
      <p:ext uri="{BB962C8B-B14F-4D97-AF65-F5344CB8AC3E}">
        <p14:creationId xmlns:p14="http://schemas.microsoft.com/office/powerpoint/2010/main" val="3603615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解答</a:t>
            </a:r>
            <a:r>
              <a:rPr kumimoji="1" lang="en-US" altLang="ja-JP" sz="1200" b="0" dirty="0">
                <a:solidFill>
                  <a:schemeClr val="tx1"/>
                </a:solidFill>
                <a:latin typeface="Meiryo UI" panose="020B0604030504040204" pitchFamily="50" charset="-128"/>
                <a:ea typeface="Meiryo UI" panose="020B0604030504040204" pitchFamily="50" charset="-128"/>
              </a:rPr>
              <a:t>】</a:t>
            </a:r>
          </a:p>
          <a:p>
            <a:r>
              <a:rPr kumimoji="1" lang="ja-JP" altLang="en-US" sz="1200" b="0" dirty="0">
                <a:solidFill>
                  <a:schemeClr val="tx1"/>
                </a:solidFill>
                <a:latin typeface="Meiryo UI" panose="020B0604030504040204" pitchFamily="50" charset="-128"/>
                <a:ea typeface="Meiryo UI" panose="020B0604030504040204" pitchFamily="50" charset="-128"/>
              </a:rPr>
              <a:t>クーリング・オフ制度</a:t>
            </a:r>
          </a:p>
          <a:p>
            <a:r>
              <a:rPr kumimoji="1" lang="ja-JP" altLang="en-US" sz="1200" b="0" dirty="0">
                <a:solidFill>
                  <a:schemeClr val="tx1"/>
                </a:solidFill>
                <a:latin typeface="Meiryo UI" panose="020B0604030504040204" pitchFamily="50" charset="-128"/>
                <a:ea typeface="Meiryo UI" panose="020B0604030504040204" pitchFamily="50" charset="-128"/>
              </a:rPr>
              <a:t>これは特定商取引法のアポイントメントセールスに該当し、契約して５日目なのでクーリング・オフすることができる</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4</a:t>
            </a:fld>
            <a:endParaRPr kumimoji="1" lang="ja-JP" altLang="en-US"/>
          </a:p>
        </p:txBody>
      </p:sp>
    </p:spTree>
    <p:extLst>
      <p:ext uri="{BB962C8B-B14F-4D97-AF65-F5344CB8AC3E}">
        <p14:creationId xmlns:p14="http://schemas.microsoft.com/office/powerpoint/2010/main" val="335609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解答</a:t>
            </a:r>
            <a:r>
              <a:rPr kumimoji="1" lang="en-US" altLang="ja-JP" sz="1200" b="0"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中途解約（特定商取引法の継続的役務提供）</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契約をして２週間たっているためクーリング・オフはできないが、継続的役務提供に該当するため、既に受けたサービスの代金と定められた損害賠償を支払うことで契約を途中でやめることができる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https://www.no-trouble.caa.go.jp/qa/continuousservices.html</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5</a:t>
            </a:fld>
            <a:endParaRPr kumimoji="1" lang="ja-JP" altLang="en-US"/>
          </a:p>
        </p:txBody>
      </p:sp>
    </p:spTree>
    <p:extLst>
      <p:ext uri="{BB962C8B-B14F-4D97-AF65-F5344CB8AC3E}">
        <p14:creationId xmlns:p14="http://schemas.microsoft.com/office/powerpoint/2010/main" val="3869374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解答</a:t>
            </a:r>
            <a:r>
              <a:rPr kumimoji="1" lang="en-US" altLang="ja-JP" sz="1200" b="0"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消費者契約法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事業者が、社会</a:t>
            </a:r>
            <a:r>
              <a:rPr kumimoji="1" lang="ja-JP" altLang="en-US" sz="1200" b="0" dirty="0" smtClean="0">
                <a:solidFill>
                  <a:schemeClr val="tx1"/>
                </a:solidFill>
                <a:latin typeface="Meiryo UI" panose="020B0604030504040204" pitchFamily="50" charset="-128"/>
                <a:ea typeface="Meiryo UI" panose="020B0604030504040204" pitchFamily="50" charset="-128"/>
              </a:rPr>
              <a:t>経験が乏しく</a:t>
            </a:r>
            <a:r>
              <a:rPr kumimoji="1" lang="ja-JP" altLang="en-US" sz="1200" b="0" dirty="0">
                <a:solidFill>
                  <a:schemeClr val="tx1"/>
                </a:solidFill>
                <a:latin typeface="Meiryo UI" panose="020B0604030504040204" pitchFamily="50" charset="-128"/>
                <a:ea typeface="Meiryo UI" panose="020B0604030504040204" pitchFamily="50" charset="-128"/>
              </a:rPr>
              <a:t>就活について不安を抱く消費者に対し、そのことを知りながら不安をあおり、自由な判断ができない状況に陥らせて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望まぬ契約をさせるているので不安をあおる告知に該当するため取消できる</a:t>
            </a:r>
            <a:r>
              <a:rPr kumimoji="1" lang="en-US" altLang="ja-JP" sz="1200" b="0" dirty="0">
                <a:solidFill>
                  <a:schemeClr val="tx1"/>
                </a:solidFill>
                <a:latin typeface="Meiryo UI" panose="020B0604030504040204" pitchFamily="50" charset="-128"/>
                <a:ea typeface="Meiryo UI" panose="020B0604030504040204" pitchFamily="50" charset="-128"/>
              </a:rPr>
              <a:t/>
            </a:r>
            <a:br>
              <a:rPr kumimoji="1" lang="en-US" altLang="ja-JP" sz="1200" b="0" dirty="0">
                <a:solidFill>
                  <a:schemeClr val="tx1"/>
                </a:solidFill>
                <a:latin typeface="Meiryo UI" panose="020B0604030504040204" pitchFamily="50" charset="-128"/>
                <a:ea typeface="Meiryo UI" panose="020B0604030504040204" pitchFamily="50" charset="-128"/>
              </a:rPr>
            </a:br>
            <a:r>
              <a:rPr kumimoji="1" lang="en-US" altLang="ja-JP" sz="1200" b="0" dirty="0">
                <a:solidFill>
                  <a:schemeClr val="tx1"/>
                </a:solidFill>
                <a:latin typeface="Meiryo UI" panose="020B0604030504040204" pitchFamily="50" charset="-128"/>
                <a:ea typeface="Meiryo UI" panose="020B0604030504040204" pitchFamily="50" charset="-128"/>
              </a:rPr>
              <a:t/>
            </a:r>
            <a:br>
              <a:rPr kumimoji="1" lang="en-US" altLang="ja-JP" sz="1200" b="0" dirty="0">
                <a:solidFill>
                  <a:schemeClr val="tx1"/>
                </a:solidFill>
                <a:latin typeface="Meiryo UI" panose="020B0604030504040204" pitchFamily="50" charset="-128"/>
                <a:ea typeface="Meiryo UI" panose="020B0604030504040204" pitchFamily="50" charset="-128"/>
              </a:rPr>
            </a:br>
            <a:r>
              <a:rPr kumimoji="1" lang="ja-JP" altLang="en-US" sz="1200" b="0" dirty="0">
                <a:solidFill>
                  <a:schemeClr val="tx1"/>
                </a:solidFill>
                <a:latin typeface="Meiryo UI" panose="020B0604030504040204" pitchFamily="50" charset="-128"/>
                <a:ea typeface="Meiryo UI" panose="020B0604030504040204" pitchFamily="50" charset="-128"/>
              </a:rPr>
              <a:t>◆出典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消費者庁　不当な契約は無効です！　</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早わかり　消費者契約法</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　　　　　　　　　　　　　　　</a:t>
            </a:r>
            <a:r>
              <a:rPr kumimoji="1" lang="en-US" altLang="ja-JP" sz="1200" b="0" dirty="0">
                <a:solidFill>
                  <a:schemeClr val="tx1"/>
                </a:solidFill>
                <a:latin typeface="Meiryo UI" panose="020B0604030504040204" pitchFamily="50" charset="-128"/>
                <a:ea typeface="Meiryo UI" panose="020B0604030504040204" pitchFamily="50" charset="-128"/>
              </a:rPr>
              <a:t>https://www.caa.go.jp/policies/policy/consumer_system/consumer_contract_act/public_relations/pdf/public_relations_190401_0001.pdf</a:t>
            </a:r>
            <a:br>
              <a:rPr kumimoji="1" lang="en-US" altLang="ja-JP" sz="1200" b="0" dirty="0">
                <a:solidFill>
                  <a:schemeClr val="tx1"/>
                </a:solidFill>
                <a:latin typeface="Meiryo UI" panose="020B0604030504040204" pitchFamily="50" charset="-128"/>
                <a:ea typeface="Meiryo UI" panose="020B0604030504040204" pitchFamily="50" charset="-128"/>
              </a:rPr>
            </a:br>
            <a:endParaRPr kumimoji="1" lang="ja-JP" altLang="en-US" sz="1200" b="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6</a:t>
            </a:fld>
            <a:endParaRPr kumimoji="1" lang="ja-JP" altLang="en-US"/>
          </a:p>
        </p:txBody>
      </p:sp>
    </p:spTree>
    <p:extLst>
      <p:ext uri="{BB962C8B-B14F-4D97-AF65-F5344CB8AC3E}">
        <p14:creationId xmlns:p14="http://schemas.microsoft.com/office/powerpoint/2010/main" val="3227276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解答</a:t>
            </a:r>
            <a:r>
              <a:rPr kumimoji="1" lang="en-US" altLang="ja-JP" sz="1200" b="0"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製造物責任法</a:t>
            </a:r>
            <a:r>
              <a:rPr kumimoji="1" lang="en-US" altLang="ja-JP" sz="1200" b="0" dirty="0">
                <a:solidFill>
                  <a:schemeClr val="tx1"/>
                </a:solidFill>
                <a:latin typeface="Meiryo UI" panose="020B0604030504040204" pitchFamily="50" charset="-128"/>
                <a:ea typeface="Meiryo UI" panose="020B0604030504040204" pitchFamily="50" charset="-128"/>
              </a:rPr>
              <a:t>(PL</a:t>
            </a:r>
            <a:r>
              <a:rPr kumimoji="1" lang="ja-JP" altLang="en-US" sz="1200" b="0" dirty="0">
                <a:solidFill>
                  <a:schemeClr val="tx1"/>
                </a:solidFill>
                <a:latin typeface="Meiryo UI" panose="020B0604030504040204" pitchFamily="50" charset="-128"/>
                <a:ea typeface="Meiryo UI" panose="020B0604030504040204" pitchFamily="50" charset="-128"/>
              </a:rPr>
              <a:t>法</a:t>
            </a:r>
            <a:r>
              <a:rPr kumimoji="1" lang="en-US" altLang="ja-JP" sz="1200" b="0"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製品による事故が発生した際、欠陥により拡大損害が発生した場合には、製造物責任法</a:t>
            </a:r>
            <a:r>
              <a:rPr kumimoji="1" lang="en-US" altLang="ja-JP" sz="1200" b="0" dirty="0">
                <a:solidFill>
                  <a:schemeClr val="tx1"/>
                </a:solidFill>
                <a:latin typeface="Meiryo UI" panose="020B0604030504040204" pitchFamily="50" charset="-128"/>
                <a:ea typeface="Meiryo UI" panose="020B0604030504040204" pitchFamily="50" charset="-128"/>
              </a:rPr>
              <a:t>(PL</a:t>
            </a:r>
            <a:r>
              <a:rPr kumimoji="1" lang="ja-JP" altLang="en-US" sz="1200" b="0" dirty="0">
                <a:solidFill>
                  <a:schemeClr val="tx1"/>
                </a:solidFill>
                <a:latin typeface="Meiryo UI" panose="020B0604030504040204" pitchFamily="50" charset="-128"/>
                <a:ea typeface="Meiryo UI" panose="020B0604030504040204" pitchFamily="50" charset="-128"/>
              </a:rPr>
              <a:t>法</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等によって損害賠償を求めることができる</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事故品や損害の状況は写真を撮るなどして保存しましょう</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医師の治療を受けた場合は、領収書や診断書を残しておきましょう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トラブルを防ぐために</a:t>
            </a:r>
            <a:r>
              <a:rPr kumimoji="1" lang="en-US" altLang="ja-JP" sz="1200" b="0"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モバイルバッテリーは電気用品安全法の対象となり、</a:t>
            </a:r>
            <a:r>
              <a:rPr kumimoji="1" lang="en-US" altLang="ja-JP" sz="1200" b="0" dirty="0">
                <a:solidFill>
                  <a:schemeClr val="tx1"/>
                </a:solidFill>
                <a:latin typeface="Meiryo UI" panose="020B0604030504040204" pitchFamily="50" charset="-128"/>
                <a:ea typeface="Meiryo UI" panose="020B0604030504040204" pitchFamily="50" charset="-128"/>
              </a:rPr>
              <a:t>PSE</a:t>
            </a:r>
            <a:r>
              <a:rPr kumimoji="1" lang="ja-JP" altLang="en-US" sz="1200" b="0" dirty="0">
                <a:solidFill>
                  <a:schemeClr val="tx1"/>
                </a:solidFill>
                <a:latin typeface="Meiryo UI" panose="020B0604030504040204" pitchFamily="50" charset="-128"/>
                <a:ea typeface="Meiryo UI" panose="020B0604030504040204" pitchFamily="50" charset="-128"/>
              </a:rPr>
              <a:t>マークを製品に表示していなければ販売できません</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製品を購入する際は、マークがあるか必ず確認しましょう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購入後は、取扱説明書をよく読み、製品の正しい使用・点検を心掛けることが大切です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◆参考</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消費者庁：</a:t>
            </a:r>
            <a:r>
              <a:rPr kumimoji="1" lang="en-US" altLang="ja-JP" sz="1200" b="0" dirty="0">
                <a:solidFill>
                  <a:schemeClr val="tx1"/>
                </a:solidFill>
                <a:latin typeface="Meiryo UI" panose="020B0604030504040204" pitchFamily="50" charset="-128"/>
                <a:ea typeface="Meiryo UI" panose="020B0604030504040204" pitchFamily="50" charset="-128"/>
              </a:rPr>
              <a:t>https://www.caa.go.jp/policies/policy/consumer_safety/caution/caution_020/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経済産業省：</a:t>
            </a:r>
            <a:r>
              <a:rPr kumimoji="1" lang="en-US" altLang="ja-JP" sz="1200" b="0" dirty="0">
                <a:solidFill>
                  <a:schemeClr val="tx1"/>
                </a:solidFill>
                <a:latin typeface="Meiryo UI" panose="020B0604030504040204" pitchFamily="50" charset="-128"/>
                <a:ea typeface="Meiryo UI" panose="020B0604030504040204" pitchFamily="50" charset="-128"/>
              </a:rPr>
              <a:t>https://www.meti.go.jp/policy/consumer/seian/denan/topics.html#t9</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モバイルバッテリーは主にリチウムイオン電池を使ったものが対象となり、それ以外は適応対象外となる</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ただし、今はリチウムイオン電池を使ったものしかない</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PSC</a:t>
            </a:r>
            <a:r>
              <a:rPr kumimoji="1" lang="ja-JP" altLang="en-US" sz="1200" dirty="0">
                <a:solidFill>
                  <a:schemeClr val="tx1"/>
                </a:solidFill>
                <a:latin typeface="Meiryo UI" panose="020B0604030504040204" pitchFamily="50" charset="-128"/>
                <a:ea typeface="Meiryo UI" panose="020B0604030504040204" pitchFamily="50" charset="-128"/>
              </a:rPr>
              <a:t>マーク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i="0" dirty="0">
                <a:solidFill>
                  <a:schemeClr val="tx1"/>
                </a:solidFill>
                <a:effectLst/>
                <a:latin typeface="Meiryo UI" panose="020B0604030504040204" pitchFamily="50" charset="-128"/>
                <a:ea typeface="Meiryo UI" panose="020B0604030504040204" pitchFamily="50" charset="-128"/>
              </a:rPr>
              <a:t>事故の危険性が高く、国の定めた技術基準に合わないと販売できない製品につけられるマーク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経済産業省　</a:t>
            </a:r>
            <a:r>
              <a:rPr kumimoji="1" lang="en-US" altLang="ja-JP" sz="1200" dirty="0">
                <a:solidFill>
                  <a:schemeClr val="tx1"/>
                </a:solidFill>
                <a:latin typeface="Meiryo UI" panose="020B0604030504040204" pitchFamily="50" charset="-128"/>
                <a:ea typeface="Meiryo UI" panose="020B0604030504040204" pitchFamily="50" charset="-128"/>
              </a:rPr>
              <a:t>PSC</a:t>
            </a:r>
            <a:r>
              <a:rPr kumimoji="1" lang="ja-JP" altLang="en-US" sz="1200" dirty="0">
                <a:solidFill>
                  <a:schemeClr val="tx1"/>
                </a:solidFill>
                <a:latin typeface="Meiryo UI" panose="020B0604030504040204" pitchFamily="50" charset="-128"/>
                <a:ea typeface="Meiryo UI" panose="020B0604030504040204" pitchFamily="50" charset="-128"/>
              </a:rPr>
              <a:t>マーク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https://www.meti.go.jp/policy/consumer/seian/shouan/act_outline.html</a:t>
            </a: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SG</a:t>
            </a:r>
            <a:r>
              <a:rPr kumimoji="1" lang="ja-JP" altLang="en-US" sz="1200" dirty="0">
                <a:solidFill>
                  <a:schemeClr val="tx1"/>
                </a:solidFill>
                <a:latin typeface="Meiryo UI" panose="020B0604030504040204" pitchFamily="50" charset="-128"/>
                <a:ea typeface="Meiryo UI" panose="020B0604030504040204" pitchFamily="50" charset="-128"/>
              </a:rPr>
              <a:t>マーク</a:t>
            </a:r>
          </a:p>
          <a:p>
            <a:r>
              <a:rPr lang="ja-JP" altLang="en-US" sz="1200" dirty="0">
                <a:solidFill>
                  <a:schemeClr val="tx1"/>
                </a:solidFill>
                <a:latin typeface="Meiryo UI" panose="020B0604030504040204" pitchFamily="50" charset="-128"/>
                <a:ea typeface="Meiryo UI" panose="020B0604030504040204" pitchFamily="50" charset="-128"/>
              </a:rPr>
              <a:t>安全基準に適合したとして認証された製品に付けられるマーク</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人身に対する損害賠償制度がある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一般財団法人　製品安全協会　</a:t>
            </a:r>
            <a:r>
              <a:rPr kumimoji="1" lang="en-US" altLang="ja-JP" sz="1200" dirty="0">
                <a:solidFill>
                  <a:schemeClr val="tx1"/>
                </a:solidFill>
                <a:latin typeface="Meiryo UI" panose="020B0604030504040204" pitchFamily="50" charset="-128"/>
                <a:ea typeface="Meiryo UI" panose="020B0604030504040204" pitchFamily="50" charset="-128"/>
              </a:rPr>
              <a:t>SG</a:t>
            </a:r>
            <a:r>
              <a:rPr kumimoji="1" lang="ja-JP" altLang="en-US" sz="1200" dirty="0">
                <a:solidFill>
                  <a:schemeClr val="tx1"/>
                </a:solidFill>
                <a:latin typeface="Meiryo UI" panose="020B0604030504040204" pitchFamily="50" charset="-128"/>
                <a:ea typeface="Meiryo UI" panose="020B0604030504040204" pitchFamily="50" charset="-128"/>
              </a:rPr>
              <a:t>マーク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https://www.sg-mark.org/aboutsgmark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7</a:t>
            </a:fld>
            <a:endParaRPr kumimoji="1" lang="ja-JP" altLang="en-US"/>
          </a:p>
        </p:txBody>
      </p:sp>
    </p:spTree>
    <p:extLst>
      <p:ext uri="{BB962C8B-B14F-4D97-AF65-F5344CB8AC3E}">
        <p14:creationId xmlns:p14="http://schemas.microsoft.com/office/powerpoint/2010/main" val="3584406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ワーク①で選んだ事例の解決を考えるには、どの制度を使うのがよいか考え、その理由を記入しよう</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8</a:t>
            </a:fld>
            <a:endParaRPr kumimoji="1" lang="ja-JP" altLang="en-US"/>
          </a:p>
        </p:txBody>
      </p:sp>
    </p:spTree>
    <p:extLst>
      <p:ext uri="{BB962C8B-B14F-4D97-AF65-F5344CB8AC3E}">
        <p14:creationId xmlns:p14="http://schemas.microsoft.com/office/powerpoint/2010/main" val="368420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解答サンプル</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事例番号：①</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制度名：</a:t>
            </a:r>
            <a:r>
              <a:rPr kumimoji="1" lang="zh-TW" altLang="en-US" sz="1200" dirty="0">
                <a:solidFill>
                  <a:schemeClr val="tx1"/>
                </a:solidFill>
                <a:latin typeface="Meiryo UI" panose="020B0604030504040204" pitchFamily="50" charset="-128"/>
                <a:ea typeface="Meiryo UI" panose="020B0604030504040204" pitchFamily="50" charset="-128"/>
              </a:rPr>
              <a:t>未成年者取消権</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理由：保護者の同意を得ず未成年がした契約であり、おこづかいの範囲を超えた金額であるため未成年者取消をする</a:t>
            </a:r>
            <a:r>
              <a:rPr kumimoji="1" lang="ja-JP" altLang="en-US" sz="1200" dirty="0" smtClean="0">
                <a:solidFill>
                  <a:schemeClr val="tx1"/>
                </a:solidFill>
                <a:latin typeface="Meiryo UI" panose="020B0604030504040204" pitchFamily="50" charset="-128"/>
                <a:ea typeface="Meiryo UI" panose="020B0604030504040204" pitchFamily="50" charset="-128"/>
              </a:rPr>
              <a:t>ことが</a:t>
            </a:r>
            <a:r>
              <a:rPr kumimoji="1" lang="ja-JP" altLang="en-US" sz="1200" dirty="0">
                <a:solidFill>
                  <a:schemeClr val="tx1"/>
                </a:solidFill>
                <a:latin typeface="Meiryo UI" panose="020B0604030504040204" pitchFamily="50" charset="-128"/>
                <a:ea typeface="Meiryo UI" panose="020B0604030504040204" pitchFamily="50" charset="-128"/>
              </a:rPr>
              <a:t>できる</a:t>
            </a: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成年の場合は取消できません</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9</a:t>
            </a:fld>
            <a:endParaRPr kumimoji="1" lang="ja-JP" altLang="en-US"/>
          </a:p>
        </p:txBody>
      </p:sp>
    </p:spTree>
    <p:extLst>
      <p:ext uri="{BB962C8B-B14F-4D97-AF65-F5344CB8AC3E}">
        <p14:creationId xmlns:p14="http://schemas.microsoft.com/office/powerpoint/2010/main" val="95585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0A9A4F9-D392-4817-97C0-52570369369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FE136DD2-2AF3-4D56-BEE9-3CE149594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A875B52C-6546-493D-9775-4E38322AC7F1}"/>
              </a:ext>
            </a:extLst>
          </p:cNvPr>
          <p:cNvSpPr>
            <a:spLocks noGrp="1"/>
          </p:cNvSpPr>
          <p:nvPr>
            <p:ph type="dt" sz="half" idx="10"/>
          </p:nvPr>
        </p:nvSpPr>
        <p:spPr/>
        <p:txBody>
          <a:bodyPr/>
          <a:lstStyle/>
          <a:p>
            <a:fld id="{A56EF7A0-7D7B-4521-AAFC-68201D06E286}" type="datetimeFigureOut">
              <a:rPr kumimoji="1" lang="ja-JP" altLang="en-US" smtClean="0"/>
              <a:t>2023/1/10</a:t>
            </a:fld>
            <a:endParaRPr kumimoji="1" lang="ja-JP" altLang="en-US"/>
          </a:p>
        </p:txBody>
      </p:sp>
      <p:sp>
        <p:nvSpPr>
          <p:cNvPr id="5" name="フッター プレースホルダー 4">
            <a:extLst>
              <a:ext uri="{FF2B5EF4-FFF2-40B4-BE49-F238E27FC236}">
                <a16:creationId xmlns:a16="http://schemas.microsoft.com/office/drawing/2014/main" xmlns="" id="{A4364B7B-57A2-406D-9C7E-3E763C3482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938B53F3-AC7A-41C1-A835-A0819324F289}"/>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26785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C14AAC1-F955-4475-9B01-B59EEB98D1B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B889F03B-07FE-440F-B1C5-4CAEAAAB40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DE4906AE-33A8-4317-863D-28EC0A043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CE054222-4303-4934-85BB-F2C4518120E7}"/>
              </a:ext>
            </a:extLst>
          </p:cNvPr>
          <p:cNvSpPr>
            <a:spLocks noGrp="1"/>
          </p:cNvSpPr>
          <p:nvPr>
            <p:ph type="dt" sz="half" idx="10"/>
          </p:nvPr>
        </p:nvSpPr>
        <p:spPr/>
        <p:txBody>
          <a:bodyPr/>
          <a:lstStyle/>
          <a:p>
            <a:fld id="{A56EF7A0-7D7B-4521-AAFC-68201D06E286}" type="datetimeFigureOut">
              <a:rPr kumimoji="1" lang="ja-JP" altLang="en-US" smtClean="0"/>
              <a:t>2023/1/10</a:t>
            </a:fld>
            <a:endParaRPr kumimoji="1" lang="ja-JP" altLang="en-US"/>
          </a:p>
        </p:txBody>
      </p:sp>
      <p:sp>
        <p:nvSpPr>
          <p:cNvPr id="6" name="フッター プレースホルダー 5">
            <a:extLst>
              <a:ext uri="{FF2B5EF4-FFF2-40B4-BE49-F238E27FC236}">
                <a16:creationId xmlns:a16="http://schemas.microsoft.com/office/drawing/2014/main" xmlns="" id="{D3E3F84A-2B12-4730-9E73-1A0D5ED842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CACC750E-7C84-4C87-B8D2-AF1E80D67C11}"/>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66371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CECC73A-AAD6-4576-815B-5D8D02CAA36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6CEE43C1-0019-4C52-9248-91AA2250C7D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A4AAED4D-BD3F-48CF-99BC-31E6F568DA06}"/>
              </a:ext>
            </a:extLst>
          </p:cNvPr>
          <p:cNvSpPr>
            <a:spLocks noGrp="1"/>
          </p:cNvSpPr>
          <p:nvPr>
            <p:ph type="dt" sz="half" idx="10"/>
          </p:nvPr>
        </p:nvSpPr>
        <p:spPr/>
        <p:txBody>
          <a:bodyPr/>
          <a:lstStyle/>
          <a:p>
            <a:fld id="{A56EF7A0-7D7B-4521-AAFC-68201D06E286}" type="datetimeFigureOut">
              <a:rPr kumimoji="1" lang="ja-JP" altLang="en-US" smtClean="0"/>
              <a:t>2023/1/10</a:t>
            </a:fld>
            <a:endParaRPr kumimoji="1" lang="ja-JP" altLang="en-US"/>
          </a:p>
        </p:txBody>
      </p:sp>
      <p:sp>
        <p:nvSpPr>
          <p:cNvPr id="5" name="フッター プレースホルダー 4">
            <a:extLst>
              <a:ext uri="{FF2B5EF4-FFF2-40B4-BE49-F238E27FC236}">
                <a16:creationId xmlns:a16="http://schemas.microsoft.com/office/drawing/2014/main" xmlns="" id="{073F8641-BD5D-454E-BA38-5D7B508DF0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20F741B5-EA83-43BD-8A6B-5152E6545B54}"/>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212931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CC6BD809-2C00-4FF9-BA12-EB18F1ECF2E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2838B493-E9E3-480C-A49F-5BE9B05742E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7F11232C-0B09-45DF-8099-6A53ED001B1A}"/>
              </a:ext>
            </a:extLst>
          </p:cNvPr>
          <p:cNvSpPr>
            <a:spLocks noGrp="1"/>
          </p:cNvSpPr>
          <p:nvPr>
            <p:ph type="dt" sz="half" idx="10"/>
          </p:nvPr>
        </p:nvSpPr>
        <p:spPr/>
        <p:txBody>
          <a:bodyPr/>
          <a:lstStyle/>
          <a:p>
            <a:fld id="{A56EF7A0-7D7B-4521-AAFC-68201D06E286}" type="datetimeFigureOut">
              <a:rPr kumimoji="1" lang="ja-JP" altLang="en-US" smtClean="0"/>
              <a:t>2023/1/10</a:t>
            </a:fld>
            <a:endParaRPr kumimoji="1" lang="ja-JP" altLang="en-US"/>
          </a:p>
        </p:txBody>
      </p:sp>
      <p:sp>
        <p:nvSpPr>
          <p:cNvPr id="5" name="フッター プレースホルダー 4">
            <a:extLst>
              <a:ext uri="{FF2B5EF4-FFF2-40B4-BE49-F238E27FC236}">
                <a16:creationId xmlns:a16="http://schemas.microsoft.com/office/drawing/2014/main" xmlns="" id="{3DCE9C2B-A044-4A82-AE84-41D76BBEBB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E74DCDF7-574E-4B7F-AB5B-D741B887C542}"/>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6800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xmlns="" id="{C770CCE8-1B39-43AC-A9D1-886C42F22372}"/>
              </a:ext>
            </a:extLst>
          </p:cNvPr>
          <p:cNvSpPr/>
          <p:nvPr userDrawn="1"/>
        </p:nvSpPr>
        <p:spPr>
          <a:xfrm>
            <a:off x="516000" y="2349500"/>
            <a:ext cx="11160000" cy="3959500"/>
          </a:xfrm>
          <a:prstGeom prst="rect">
            <a:avLst/>
          </a:prstGeom>
          <a:noFill/>
          <a:ln w="38100">
            <a:solidFill>
              <a:srgbClr val="C0F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xmlns="" id="{29C33716-E179-4AC2-B1F7-D5AD8C8B1DAE}"/>
              </a:ext>
            </a:extLst>
          </p:cNvPr>
          <p:cNvSpPr txBox="1"/>
          <p:nvPr userDrawn="1"/>
        </p:nvSpPr>
        <p:spPr>
          <a:xfrm>
            <a:off x="3212593" y="2545330"/>
            <a:ext cx="1080000" cy="400110"/>
          </a:xfrm>
          <a:prstGeom prst="rect">
            <a:avLst/>
          </a:prstGeom>
          <a:noFill/>
        </p:spPr>
        <p:txBody>
          <a:bodyPr wrap="square" rtlCol="0" anchor="ctr">
            <a:spAutoFit/>
          </a:bodyPr>
          <a:lstStyle/>
          <a:p>
            <a:r>
              <a:rPr lang="ja-JP" altLang="en-US" sz="2000" dirty="0">
                <a:latin typeface="Meiryo UI" panose="020B0604030504040204" pitchFamily="50" charset="-128"/>
                <a:ea typeface="Meiryo UI" panose="020B0604030504040204" pitchFamily="50" charset="-128"/>
              </a:rPr>
              <a:t>いつ：</a:t>
            </a:r>
            <a:endParaRPr kumimoji="1" lang="ja-JP" altLang="en-US" sz="20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xmlns="" id="{9EB16AE8-6EE1-47C5-9711-FB1D7CBCA1AC}"/>
              </a:ext>
            </a:extLst>
          </p:cNvPr>
          <p:cNvSpPr txBox="1"/>
          <p:nvPr userDrawn="1"/>
        </p:nvSpPr>
        <p:spPr>
          <a:xfrm>
            <a:off x="6014811" y="3337685"/>
            <a:ext cx="1080000" cy="400110"/>
          </a:xfrm>
          <a:prstGeom prst="rect">
            <a:avLst/>
          </a:prstGeom>
          <a:noFill/>
        </p:spPr>
        <p:txBody>
          <a:bodyPr wrap="square" rtlCol="0" anchor="ctr">
            <a:spAutoFit/>
          </a:bodyPr>
          <a:lstStyle/>
          <a:p>
            <a:r>
              <a:rPr lang="ja-JP" altLang="en-US" sz="2000" dirty="0">
                <a:latin typeface="Meiryo UI" panose="020B0604030504040204" pitchFamily="50" charset="-128"/>
                <a:ea typeface="Meiryo UI" panose="020B0604030504040204" pitchFamily="50" charset="-128"/>
              </a:rPr>
              <a:t>誰から：</a:t>
            </a:r>
          </a:p>
        </p:txBody>
      </p:sp>
      <p:sp>
        <p:nvSpPr>
          <p:cNvPr id="30" name="テキスト ボックス 29">
            <a:extLst>
              <a:ext uri="{FF2B5EF4-FFF2-40B4-BE49-F238E27FC236}">
                <a16:creationId xmlns:a16="http://schemas.microsoft.com/office/drawing/2014/main" xmlns="" id="{4E056FC9-F609-4C96-9CDB-BACF69FCB594}"/>
              </a:ext>
            </a:extLst>
          </p:cNvPr>
          <p:cNvSpPr txBox="1"/>
          <p:nvPr userDrawn="1"/>
        </p:nvSpPr>
        <p:spPr>
          <a:xfrm>
            <a:off x="705816" y="4139945"/>
            <a:ext cx="2160000" cy="400110"/>
          </a:xfrm>
          <a:prstGeom prst="rect">
            <a:avLst/>
          </a:prstGeom>
          <a:noFill/>
        </p:spPr>
        <p:txBody>
          <a:bodyPr wrap="square" rtlCol="0" anchor="ctr">
            <a:spAutoFit/>
          </a:bodyPr>
          <a:lstStyle/>
          <a:p>
            <a:r>
              <a:rPr lang="ja-JP" altLang="en-US" sz="2000" dirty="0">
                <a:latin typeface="Meiryo UI" panose="020B0604030504040204" pitchFamily="50" charset="-128"/>
                <a:ea typeface="Meiryo UI" panose="020B0604030504040204" pitchFamily="50" charset="-128"/>
              </a:rPr>
              <a:t>相手の連絡先：</a:t>
            </a:r>
          </a:p>
        </p:txBody>
      </p:sp>
      <p:sp>
        <p:nvSpPr>
          <p:cNvPr id="31" name="テキスト ボックス 30">
            <a:extLst>
              <a:ext uri="{FF2B5EF4-FFF2-40B4-BE49-F238E27FC236}">
                <a16:creationId xmlns:a16="http://schemas.microsoft.com/office/drawing/2014/main" xmlns="" id="{0584471E-EC55-4452-B6E6-265185AA6747}"/>
              </a:ext>
            </a:extLst>
          </p:cNvPr>
          <p:cNvSpPr txBox="1"/>
          <p:nvPr userDrawn="1"/>
        </p:nvSpPr>
        <p:spPr>
          <a:xfrm>
            <a:off x="6014811" y="4139945"/>
            <a:ext cx="1800000" cy="400110"/>
          </a:xfrm>
          <a:prstGeom prst="rect">
            <a:avLst/>
          </a:prstGeom>
          <a:noFill/>
        </p:spPr>
        <p:txBody>
          <a:bodyPr wrap="square" rtlCol="0" anchor="ctr">
            <a:spAutoFit/>
          </a:bodyPr>
          <a:lstStyle/>
          <a:p>
            <a:r>
              <a:rPr lang="ja-JP" altLang="en-US" sz="2000" dirty="0">
                <a:latin typeface="Meiryo UI" panose="020B0604030504040204" pitchFamily="50" charset="-128"/>
                <a:ea typeface="Meiryo UI" panose="020B0604030504040204" pitchFamily="50" charset="-128"/>
              </a:rPr>
              <a:t>何について：</a:t>
            </a:r>
          </a:p>
        </p:txBody>
      </p:sp>
      <p:sp>
        <p:nvSpPr>
          <p:cNvPr id="32" name="テキスト ボックス 31">
            <a:extLst>
              <a:ext uri="{FF2B5EF4-FFF2-40B4-BE49-F238E27FC236}">
                <a16:creationId xmlns:a16="http://schemas.microsoft.com/office/drawing/2014/main" xmlns="" id="{FC4D1263-1EA6-4028-8EAF-9358DEDFA7E0}"/>
              </a:ext>
            </a:extLst>
          </p:cNvPr>
          <p:cNvSpPr txBox="1"/>
          <p:nvPr userDrawn="1"/>
        </p:nvSpPr>
        <p:spPr>
          <a:xfrm>
            <a:off x="7535862" y="2545330"/>
            <a:ext cx="1080000" cy="400110"/>
          </a:xfrm>
          <a:prstGeom prst="rect">
            <a:avLst/>
          </a:prstGeom>
          <a:noFill/>
        </p:spPr>
        <p:txBody>
          <a:bodyPr wrap="square" rtlCol="0" anchor="ctr">
            <a:spAutoFit/>
          </a:bodyPr>
          <a:lstStyle/>
          <a:p>
            <a:r>
              <a:rPr lang="ja-JP" altLang="en-US" sz="2000" dirty="0">
                <a:latin typeface="Meiryo UI" panose="020B0604030504040204" pitchFamily="50" charset="-128"/>
                <a:ea typeface="Meiryo UI" panose="020B0604030504040204" pitchFamily="50" charset="-128"/>
              </a:rPr>
              <a:t>どこで：</a:t>
            </a:r>
            <a:endParaRPr kumimoji="1" lang="ja-JP" altLang="en-US" sz="20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xmlns="" id="{53B99182-157E-48C3-8C83-2A9E0CE682B2}"/>
              </a:ext>
            </a:extLst>
          </p:cNvPr>
          <p:cNvSpPr txBox="1"/>
          <p:nvPr userDrawn="1"/>
        </p:nvSpPr>
        <p:spPr>
          <a:xfrm>
            <a:off x="705816" y="3337685"/>
            <a:ext cx="1080000" cy="400110"/>
          </a:xfrm>
          <a:prstGeom prst="rect">
            <a:avLst/>
          </a:prstGeom>
          <a:noFill/>
        </p:spPr>
        <p:txBody>
          <a:bodyPr wrap="square" rtlCol="0" anchor="ctr">
            <a:spAutoFit/>
          </a:bodyPr>
          <a:lstStyle/>
          <a:p>
            <a:r>
              <a:rPr lang="ja-JP" altLang="en-US" sz="2000" dirty="0">
                <a:latin typeface="Meiryo UI" panose="020B0604030504040204" pitchFamily="50" charset="-128"/>
                <a:ea typeface="Meiryo UI" panose="020B0604030504040204" pitchFamily="50" charset="-128"/>
              </a:rPr>
              <a:t>誰が：</a:t>
            </a:r>
            <a:endParaRPr kumimoji="1" lang="ja-JP" altLang="en-US" sz="20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xmlns="" id="{198A6EBC-5D72-41C8-83B7-E164A3FD4F9D}"/>
              </a:ext>
            </a:extLst>
          </p:cNvPr>
          <p:cNvSpPr txBox="1"/>
          <p:nvPr userDrawn="1"/>
        </p:nvSpPr>
        <p:spPr>
          <a:xfrm>
            <a:off x="717387" y="4924742"/>
            <a:ext cx="1800000" cy="400110"/>
          </a:xfrm>
          <a:prstGeom prst="rect">
            <a:avLst/>
          </a:prstGeom>
          <a:noFill/>
        </p:spPr>
        <p:txBody>
          <a:bodyPr wrap="square" rtlCol="0" anchor="ctr">
            <a:spAutoFit/>
          </a:bodyPr>
          <a:lstStyle/>
          <a:p>
            <a:r>
              <a:rPr lang="ja-JP" altLang="en-US" sz="2000" dirty="0">
                <a:latin typeface="Meiryo UI" panose="020B0604030504040204" pitchFamily="50" charset="-128"/>
                <a:ea typeface="Meiryo UI" panose="020B0604030504040204" pitchFamily="50" charset="-128"/>
              </a:rPr>
              <a:t>何があったか：</a:t>
            </a:r>
          </a:p>
        </p:txBody>
      </p:sp>
      <p:sp>
        <p:nvSpPr>
          <p:cNvPr id="35" name="テキスト ボックス 34">
            <a:extLst>
              <a:ext uri="{FF2B5EF4-FFF2-40B4-BE49-F238E27FC236}">
                <a16:creationId xmlns:a16="http://schemas.microsoft.com/office/drawing/2014/main" xmlns="" id="{D10788A5-694A-4E58-92BA-3E2F69231116}"/>
              </a:ext>
            </a:extLst>
          </p:cNvPr>
          <p:cNvSpPr txBox="1"/>
          <p:nvPr userDrawn="1"/>
        </p:nvSpPr>
        <p:spPr>
          <a:xfrm>
            <a:off x="717388" y="5720031"/>
            <a:ext cx="1800000" cy="400110"/>
          </a:xfrm>
          <a:prstGeom prst="rect">
            <a:avLst/>
          </a:prstGeom>
          <a:noFill/>
        </p:spPr>
        <p:txBody>
          <a:bodyPr wrap="square" rtlCol="0" anchor="ctr">
            <a:spAutoFit/>
          </a:bodyPr>
          <a:lstStyle/>
          <a:p>
            <a:r>
              <a:rPr lang="ja-JP" altLang="en-US" sz="2000" dirty="0">
                <a:latin typeface="Meiryo UI" panose="020B0604030504040204" pitchFamily="50" charset="-128"/>
                <a:ea typeface="Meiryo UI" panose="020B0604030504040204" pitchFamily="50" charset="-128"/>
              </a:rPr>
              <a:t>どうしたいか：</a:t>
            </a:r>
          </a:p>
        </p:txBody>
      </p:sp>
      <p:cxnSp>
        <p:nvCxnSpPr>
          <p:cNvPr id="36" name="直線コネクタ 35">
            <a:extLst>
              <a:ext uri="{FF2B5EF4-FFF2-40B4-BE49-F238E27FC236}">
                <a16:creationId xmlns:a16="http://schemas.microsoft.com/office/drawing/2014/main" xmlns="" id="{28C31ADD-4C7B-4E72-8FB0-3C4C801CDD71}"/>
              </a:ext>
            </a:extLst>
          </p:cNvPr>
          <p:cNvCxnSpPr>
            <a:cxnSpLocks/>
          </p:cNvCxnSpPr>
          <p:nvPr userDrawn="1"/>
        </p:nvCxnSpPr>
        <p:spPr>
          <a:xfrm>
            <a:off x="717387" y="5531173"/>
            <a:ext cx="10800000" cy="0"/>
          </a:xfrm>
          <a:prstGeom prst="line">
            <a:avLst/>
          </a:prstGeom>
          <a:ln w="19050">
            <a:solidFill>
              <a:srgbClr val="406080"/>
            </a:solidFill>
          </a:ln>
        </p:spPr>
        <p:style>
          <a:lnRef idx="1">
            <a:schemeClr val="accent1"/>
          </a:lnRef>
          <a:fillRef idx="0">
            <a:schemeClr val="accent1"/>
          </a:fillRef>
          <a:effectRef idx="0">
            <a:schemeClr val="accent1"/>
          </a:effectRef>
          <a:fontRef idx="minor">
            <a:schemeClr val="tx1"/>
          </a:fontRef>
        </p:style>
      </p:cxnSp>
      <p:grpSp>
        <p:nvGrpSpPr>
          <p:cNvPr id="37" name="グループ化 36">
            <a:extLst>
              <a:ext uri="{FF2B5EF4-FFF2-40B4-BE49-F238E27FC236}">
                <a16:creationId xmlns:a16="http://schemas.microsoft.com/office/drawing/2014/main" xmlns="" id="{F3C2B644-C2F8-4F64-A515-40261CCDDA94}"/>
              </a:ext>
            </a:extLst>
          </p:cNvPr>
          <p:cNvGrpSpPr/>
          <p:nvPr userDrawn="1"/>
        </p:nvGrpSpPr>
        <p:grpSpPr>
          <a:xfrm>
            <a:off x="717388" y="3940334"/>
            <a:ext cx="10778612" cy="2"/>
            <a:chOff x="717388" y="3900659"/>
            <a:chExt cx="10778612" cy="2"/>
          </a:xfrm>
        </p:grpSpPr>
        <p:cxnSp>
          <p:nvCxnSpPr>
            <p:cNvPr id="38" name="直線コネクタ 37">
              <a:extLst>
                <a:ext uri="{FF2B5EF4-FFF2-40B4-BE49-F238E27FC236}">
                  <a16:creationId xmlns:a16="http://schemas.microsoft.com/office/drawing/2014/main" xmlns="" id="{92E5AB6F-6FD0-4056-8203-35DD0CA88478}"/>
                </a:ext>
              </a:extLst>
            </p:cNvPr>
            <p:cNvCxnSpPr>
              <a:cxnSpLocks/>
            </p:cNvCxnSpPr>
            <p:nvPr/>
          </p:nvCxnSpPr>
          <p:spPr>
            <a:xfrm>
              <a:off x="717388" y="3900661"/>
              <a:ext cx="5040000" cy="0"/>
            </a:xfrm>
            <a:prstGeom prst="line">
              <a:avLst/>
            </a:prstGeom>
            <a:ln w="19050">
              <a:solidFill>
                <a:srgbClr val="40608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xmlns="" id="{AFF4C8C6-09FB-446A-A5CB-76449AE02CF4}"/>
                </a:ext>
              </a:extLst>
            </p:cNvPr>
            <p:cNvCxnSpPr>
              <a:cxnSpLocks/>
            </p:cNvCxnSpPr>
            <p:nvPr/>
          </p:nvCxnSpPr>
          <p:spPr>
            <a:xfrm>
              <a:off x="6096000" y="3900659"/>
              <a:ext cx="5400000" cy="0"/>
            </a:xfrm>
            <a:prstGeom prst="line">
              <a:avLst/>
            </a:prstGeom>
            <a:ln w="19050">
              <a:solidFill>
                <a:srgbClr val="406080"/>
              </a:solidFill>
            </a:ln>
          </p:spPr>
          <p:style>
            <a:lnRef idx="1">
              <a:schemeClr val="accent1"/>
            </a:lnRef>
            <a:fillRef idx="0">
              <a:schemeClr val="accent1"/>
            </a:fillRef>
            <a:effectRef idx="0">
              <a:schemeClr val="accent1"/>
            </a:effectRef>
            <a:fontRef idx="minor">
              <a:schemeClr val="tx1"/>
            </a:fontRef>
          </p:style>
        </p:cxnSp>
      </p:grpSp>
      <p:grpSp>
        <p:nvGrpSpPr>
          <p:cNvPr id="40" name="グループ化 39">
            <a:extLst>
              <a:ext uri="{FF2B5EF4-FFF2-40B4-BE49-F238E27FC236}">
                <a16:creationId xmlns:a16="http://schemas.microsoft.com/office/drawing/2014/main" xmlns="" id="{1002114E-583E-482F-8EB7-190217780D7B}"/>
              </a:ext>
            </a:extLst>
          </p:cNvPr>
          <p:cNvGrpSpPr/>
          <p:nvPr userDrawn="1"/>
        </p:nvGrpSpPr>
        <p:grpSpPr>
          <a:xfrm>
            <a:off x="717388" y="4735753"/>
            <a:ext cx="10778612" cy="3"/>
            <a:chOff x="717388" y="4695972"/>
            <a:chExt cx="10778612" cy="3"/>
          </a:xfrm>
        </p:grpSpPr>
        <p:cxnSp>
          <p:nvCxnSpPr>
            <p:cNvPr id="41" name="直線コネクタ 40">
              <a:extLst>
                <a:ext uri="{FF2B5EF4-FFF2-40B4-BE49-F238E27FC236}">
                  <a16:creationId xmlns:a16="http://schemas.microsoft.com/office/drawing/2014/main" xmlns="" id="{41A7EF36-BEF0-4EA5-91B4-3BF5E3857FBA}"/>
                </a:ext>
              </a:extLst>
            </p:cNvPr>
            <p:cNvCxnSpPr>
              <a:cxnSpLocks/>
            </p:cNvCxnSpPr>
            <p:nvPr/>
          </p:nvCxnSpPr>
          <p:spPr>
            <a:xfrm>
              <a:off x="717388" y="4695972"/>
              <a:ext cx="5040000" cy="0"/>
            </a:xfrm>
            <a:prstGeom prst="line">
              <a:avLst/>
            </a:prstGeom>
            <a:ln w="19050">
              <a:solidFill>
                <a:srgbClr val="40608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xmlns="" id="{64CE37AF-EFBC-4EDF-8E30-2B215B12B8CF}"/>
                </a:ext>
              </a:extLst>
            </p:cNvPr>
            <p:cNvCxnSpPr>
              <a:cxnSpLocks/>
            </p:cNvCxnSpPr>
            <p:nvPr/>
          </p:nvCxnSpPr>
          <p:spPr>
            <a:xfrm>
              <a:off x="6096000" y="4695975"/>
              <a:ext cx="5400000" cy="0"/>
            </a:xfrm>
            <a:prstGeom prst="line">
              <a:avLst/>
            </a:prstGeom>
            <a:ln w="19050">
              <a:solidFill>
                <a:srgbClr val="406080"/>
              </a:solidFill>
            </a:ln>
          </p:spPr>
          <p:style>
            <a:lnRef idx="1">
              <a:schemeClr val="accent1"/>
            </a:lnRef>
            <a:fillRef idx="0">
              <a:schemeClr val="accent1"/>
            </a:fillRef>
            <a:effectRef idx="0">
              <a:schemeClr val="accent1"/>
            </a:effectRef>
            <a:fontRef idx="minor">
              <a:schemeClr val="tx1"/>
            </a:fontRef>
          </p:style>
        </p:cxnSp>
      </p:grpSp>
      <p:sp>
        <p:nvSpPr>
          <p:cNvPr id="43" name="テキスト ボックス 42">
            <a:extLst>
              <a:ext uri="{FF2B5EF4-FFF2-40B4-BE49-F238E27FC236}">
                <a16:creationId xmlns:a16="http://schemas.microsoft.com/office/drawing/2014/main" xmlns="" id="{04A8049F-7FCB-4E3A-8FAB-F65A3ED779F8}"/>
              </a:ext>
            </a:extLst>
          </p:cNvPr>
          <p:cNvSpPr txBox="1"/>
          <p:nvPr userDrawn="1"/>
        </p:nvSpPr>
        <p:spPr>
          <a:xfrm>
            <a:off x="694116" y="2545330"/>
            <a:ext cx="1620000" cy="400110"/>
          </a:xfrm>
          <a:prstGeom prst="rect">
            <a:avLst/>
          </a:prstGeom>
          <a:noFill/>
        </p:spPr>
        <p:txBody>
          <a:bodyPr wrap="square" rtlCol="0" anchor="ctr">
            <a:spAutoFit/>
          </a:bodyPr>
          <a:lstStyle/>
          <a:p>
            <a:r>
              <a:rPr lang="ja-JP" altLang="en-US" sz="2000" dirty="0">
                <a:latin typeface="Meiryo UI" panose="020B0604030504040204" pitchFamily="50" charset="-128"/>
                <a:ea typeface="Meiryo UI" panose="020B0604030504040204" pitchFamily="50" charset="-128"/>
              </a:rPr>
              <a:t>事例番号：</a:t>
            </a:r>
            <a:endParaRPr kumimoji="1" lang="ja-JP" altLang="en-US" sz="2000" dirty="0">
              <a:latin typeface="Meiryo UI" panose="020B0604030504040204" pitchFamily="50" charset="-128"/>
              <a:ea typeface="Meiryo UI" panose="020B0604030504040204" pitchFamily="50" charset="-128"/>
            </a:endParaRPr>
          </a:p>
        </p:txBody>
      </p:sp>
      <p:grpSp>
        <p:nvGrpSpPr>
          <p:cNvPr id="44" name="グループ化 43">
            <a:extLst>
              <a:ext uri="{FF2B5EF4-FFF2-40B4-BE49-F238E27FC236}">
                <a16:creationId xmlns:a16="http://schemas.microsoft.com/office/drawing/2014/main" xmlns="" id="{559DA1EA-5CCB-456B-8F5D-53158083BF8A}"/>
              </a:ext>
            </a:extLst>
          </p:cNvPr>
          <p:cNvGrpSpPr/>
          <p:nvPr userDrawn="1"/>
        </p:nvGrpSpPr>
        <p:grpSpPr>
          <a:xfrm>
            <a:off x="705688" y="3144917"/>
            <a:ext cx="10793032" cy="0"/>
            <a:chOff x="705688" y="3071396"/>
            <a:chExt cx="10793032" cy="0"/>
          </a:xfrm>
        </p:grpSpPr>
        <p:cxnSp>
          <p:nvCxnSpPr>
            <p:cNvPr id="45" name="直線コネクタ 44">
              <a:extLst>
                <a:ext uri="{FF2B5EF4-FFF2-40B4-BE49-F238E27FC236}">
                  <a16:creationId xmlns:a16="http://schemas.microsoft.com/office/drawing/2014/main" xmlns="" id="{D33B2873-3C61-4D53-BE13-F43E8D2ACD1B}"/>
                </a:ext>
              </a:extLst>
            </p:cNvPr>
            <p:cNvCxnSpPr>
              <a:cxnSpLocks/>
            </p:cNvCxnSpPr>
            <p:nvPr/>
          </p:nvCxnSpPr>
          <p:spPr>
            <a:xfrm>
              <a:off x="3237444" y="3071396"/>
              <a:ext cx="3960000" cy="0"/>
            </a:xfrm>
            <a:prstGeom prst="line">
              <a:avLst/>
            </a:prstGeom>
            <a:ln w="19050">
              <a:solidFill>
                <a:srgbClr val="40608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xmlns="" id="{05BFFEC4-F8AF-4772-BA97-08D35075C2F0}"/>
                </a:ext>
              </a:extLst>
            </p:cNvPr>
            <p:cNvCxnSpPr>
              <a:cxnSpLocks/>
            </p:cNvCxnSpPr>
            <p:nvPr/>
          </p:nvCxnSpPr>
          <p:spPr>
            <a:xfrm>
              <a:off x="7538720" y="3071396"/>
              <a:ext cx="3960000" cy="0"/>
            </a:xfrm>
            <a:prstGeom prst="line">
              <a:avLst/>
            </a:prstGeom>
            <a:ln w="19050">
              <a:solidFill>
                <a:srgbClr val="40608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xmlns="" id="{DFBDE2CA-F5CF-4CFE-9016-5F0058D7C4B0}"/>
                </a:ext>
              </a:extLst>
            </p:cNvPr>
            <p:cNvCxnSpPr>
              <a:cxnSpLocks/>
            </p:cNvCxnSpPr>
            <p:nvPr/>
          </p:nvCxnSpPr>
          <p:spPr>
            <a:xfrm>
              <a:off x="705688" y="3071396"/>
              <a:ext cx="2160000" cy="0"/>
            </a:xfrm>
            <a:prstGeom prst="line">
              <a:avLst/>
            </a:prstGeom>
            <a:ln w="19050">
              <a:solidFill>
                <a:srgbClr val="406080"/>
              </a:solidFill>
            </a:ln>
          </p:spPr>
          <p:style>
            <a:lnRef idx="1">
              <a:schemeClr val="accent1"/>
            </a:lnRef>
            <a:fillRef idx="0">
              <a:schemeClr val="accent1"/>
            </a:fillRef>
            <a:effectRef idx="0">
              <a:schemeClr val="accent1"/>
            </a:effectRef>
            <a:fontRef idx="minor">
              <a:schemeClr val="tx1"/>
            </a:fontRef>
          </p:style>
        </p:cxnSp>
      </p:grpSp>
      <p:sp>
        <p:nvSpPr>
          <p:cNvPr id="48" name="テキスト ボックス 47">
            <a:extLst>
              <a:ext uri="{FF2B5EF4-FFF2-40B4-BE49-F238E27FC236}">
                <a16:creationId xmlns:a16="http://schemas.microsoft.com/office/drawing/2014/main" xmlns="" id="{9F0B4E6B-3B3E-49F7-9194-7C6E240F8EB4}"/>
              </a:ext>
            </a:extLst>
          </p:cNvPr>
          <p:cNvSpPr txBox="1"/>
          <p:nvPr userDrawn="1"/>
        </p:nvSpPr>
        <p:spPr>
          <a:xfrm>
            <a:off x="1437164" y="1118536"/>
            <a:ext cx="9360000" cy="1080000"/>
          </a:xfrm>
          <a:prstGeom prst="rect">
            <a:avLst/>
          </a:prstGeom>
          <a:noFill/>
        </p:spPr>
        <p:txBody>
          <a:bodyPr wrap="square" rtlCol="0">
            <a:spAutoFit/>
          </a:bodyPr>
          <a:lstStyle/>
          <a:p>
            <a:pPr algn="ctr"/>
            <a:r>
              <a:rPr kumimoji="1" lang="ja-JP" altLang="en-US" sz="3200" b="1" dirty="0">
                <a:latin typeface="Meiryo UI" panose="020B0604030504040204" pitchFamily="50" charset="-128"/>
                <a:ea typeface="Meiryo UI" panose="020B0604030504040204" pitchFamily="50" charset="-128"/>
              </a:rPr>
              <a:t>事例①</a:t>
            </a:r>
            <a:r>
              <a:rPr kumimoji="1" lang="en-US" altLang="ja-JP" sz="3200" b="1" dirty="0">
                <a:latin typeface="Meiryo UI" panose="020B0604030504040204" pitchFamily="50" charset="-128"/>
                <a:ea typeface="Meiryo UI" panose="020B0604030504040204" pitchFamily="50" charset="-128"/>
              </a:rPr>
              <a:t>~</a:t>
            </a:r>
            <a:r>
              <a:rPr lang="ja-JP" altLang="en-US" sz="3200" b="1" dirty="0">
                <a:latin typeface="Meiryo UI" panose="020B0604030504040204" pitchFamily="50" charset="-128"/>
                <a:ea typeface="Meiryo UI" panose="020B0604030504040204" pitchFamily="50" charset="-128"/>
              </a:rPr>
              <a:t>⑤について、</a:t>
            </a:r>
            <a:r>
              <a:rPr kumimoji="1" lang="ja-JP" altLang="en-US" sz="3200" b="1" dirty="0">
                <a:latin typeface="Meiryo UI" panose="020B0604030504040204" pitchFamily="50" charset="-128"/>
                <a:ea typeface="Meiryo UI" panose="020B0604030504040204" pitchFamily="50" charset="-128"/>
              </a:rPr>
              <a:t>相談するときに、どのような内容を</a:t>
            </a:r>
          </a:p>
          <a:p>
            <a:pPr algn="ctr"/>
            <a:r>
              <a:rPr kumimoji="1" lang="ja-JP" altLang="en-US" sz="3200" b="1" dirty="0">
                <a:latin typeface="Meiryo UI" panose="020B0604030504040204" pitchFamily="50" charset="-128"/>
                <a:ea typeface="Meiryo UI" panose="020B0604030504040204" pitchFamily="50" charset="-128"/>
              </a:rPr>
              <a:t>伝えたらよいか相談メモを書いてみよう</a:t>
            </a:r>
          </a:p>
        </p:txBody>
      </p:sp>
      <p:grpSp>
        <p:nvGrpSpPr>
          <p:cNvPr id="49" name="グループ化 48">
            <a:extLst>
              <a:ext uri="{FF2B5EF4-FFF2-40B4-BE49-F238E27FC236}">
                <a16:creationId xmlns:a16="http://schemas.microsoft.com/office/drawing/2014/main" xmlns="" id="{C1C31308-DE05-466D-9062-AF1012653657}"/>
              </a:ext>
            </a:extLst>
          </p:cNvPr>
          <p:cNvGrpSpPr/>
          <p:nvPr userDrawn="1"/>
        </p:nvGrpSpPr>
        <p:grpSpPr>
          <a:xfrm>
            <a:off x="4296000" y="728050"/>
            <a:ext cx="3600000" cy="360000"/>
            <a:chOff x="4296000" y="728050"/>
            <a:chExt cx="3600000" cy="360000"/>
          </a:xfrm>
        </p:grpSpPr>
        <p:sp>
          <p:nvSpPr>
            <p:cNvPr id="50" name="四角形: 角を丸くする 49">
              <a:extLst>
                <a:ext uri="{FF2B5EF4-FFF2-40B4-BE49-F238E27FC236}">
                  <a16:creationId xmlns:a16="http://schemas.microsoft.com/office/drawing/2014/main" xmlns="" id="{D53C880B-C0F5-4100-BED6-94D949F56CCA}"/>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xmlns="" id="{C8F1486C-81B2-46B1-8520-962E4CB2677A}"/>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ワーク②</a:t>
              </a:r>
              <a:endParaRPr kumimoji="1" lang="ja-JP" altLang="en-US" sz="24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3982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xmlns="" id="{C90B890C-C024-4752-9F99-C30536CE843A}"/>
              </a:ext>
            </a:extLst>
          </p:cNvPr>
          <p:cNvGrpSpPr/>
          <p:nvPr userDrawn="1"/>
        </p:nvGrpSpPr>
        <p:grpSpPr>
          <a:xfrm>
            <a:off x="4296000" y="728050"/>
            <a:ext cx="3600000" cy="360000"/>
            <a:chOff x="4296000" y="728050"/>
            <a:chExt cx="3600000" cy="360000"/>
          </a:xfrm>
        </p:grpSpPr>
        <p:sp>
          <p:nvSpPr>
            <p:cNvPr id="9" name="四角形: 角を丸くする 8">
              <a:extLst>
                <a:ext uri="{FF2B5EF4-FFF2-40B4-BE49-F238E27FC236}">
                  <a16:creationId xmlns:a16="http://schemas.microsoft.com/office/drawing/2014/main" xmlns="" id="{C37C7AC4-7094-493C-BB73-19DB460EB5AE}"/>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xmlns="" id="{6F84AAB0-9DED-4165-8C35-05212EF049FC}"/>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ワーク①</a:t>
              </a:r>
              <a:endParaRPr kumimoji="1" lang="ja-JP" altLang="en-US" sz="2400" b="1" dirty="0">
                <a:latin typeface="Meiryo UI" panose="020B0604030504040204" pitchFamily="50" charset="-128"/>
                <a:ea typeface="Meiryo UI" panose="020B0604030504040204" pitchFamily="50" charset="-128"/>
              </a:endParaRPr>
            </a:p>
          </p:txBody>
        </p:sp>
      </p:grpSp>
      <p:sp>
        <p:nvSpPr>
          <p:cNvPr id="5" name="正方形/長方形 4">
            <a:extLst>
              <a:ext uri="{FF2B5EF4-FFF2-40B4-BE49-F238E27FC236}">
                <a16:creationId xmlns:a16="http://schemas.microsoft.com/office/drawing/2014/main" xmlns="" id="{A75E62D0-1A74-42FE-B905-C739BD7BDC71}"/>
              </a:ext>
            </a:extLst>
          </p:cNvPr>
          <p:cNvSpPr/>
          <p:nvPr userDrawn="1"/>
        </p:nvSpPr>
        <p:spPr>
          <a:xfrm>
            <a:off x="515776" y="2649781"/>
            <a:ext cx="11160000" cy="3087148"/>
          </a:xfrm>
          <a:prstGeom prst="rect">
            <a:avLst/>
          </a:prstGeom>
          <a:noFill/>
          <a:ln w="38100">
            <a:solidFill>
              <a:srgbClr val="C0F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xmlns="" id="{93DDD877-F5D6-45B6-B85B-D230A0701EAC}"/>
              </a:ext>
            </a:extLst>
          </p:cNvPr>
          <p:cNvSpPr txBox="1"/>
          <p:nvPr userDrawn="1"/>
        </p:nvSpPr>
        <p:spPr>
          <a:xfrm>
            <a:off x="695325" y="2847575"/>
            <a:ext cx="1800000" cy="360000"/>
          </a:xfrm>
          <a:prstGeom prst="rect">
            <a:avLst/>
          </a:prstGeom>
          <a:noFill/>
        </p:spPr>
        <p:txBody>
          <a:bodyPr wrap="square" rtlCol="0" anchor="ctr">
            <a:spAutoFit/>
          </a:bodyPr>
          <a:lstStyle/>
          <a:p>
            <a:r>
              <a:rPr lang="ja-JP" altLang="en-US" sz="2000" dirty="0">
                <a:latin typeface="Meiryo UI" panose="020B0604030504040204" pitchFamily="50" charset="-128"/>
                <a:ea typeface="Meiryo UI" panose="020B0604030504040204" pitchFamily="50" charset="-128"/>
              </a:rPr>
              <a:t>事例番号：</a:t>
            </a:r>
            <a:endParaRPr kumimoji="1" lang="en-US" altLang="ja-JP" sz="20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xmlns="" id="{97241D2A-F7D9-45B7-A17E-3D8CBA8E30BA}"/>
              </a:ext>
            </a:extLst>
          </p:cNvPr>
          <p:cNvSpPr txBox="1"/>
          <p:nvPr userDrawn="1"/>
        </p:nvSpPr>
        <p:spPr>
          <a:xfrm>
            <a:off x="3408838" y="2855964"/>
            <a:ext cx="2160000" cy="360000"/>
          </a:xfrm>
          <a:prstGeom prst="rect">
            <a:avLst/>
          </a:prstGeom>
          <a:noFill/>
        </p:spPr>
        <p:txBody>
          <a:bodyPr wrap="square" rtlCol="0" anchor="ctr">
            <a:spAutoFit/>
          </a:bodyPr>
          <a:lstStyle/>
          <a:p>
            <a:r>
              <a:rPr lang="ja-JP" altLang="en-US" sz="2000" dirty="0">
                <a:latin typeface="Meiryo UI" panose="020B0604030504040204" pitchFamily="50" charset="-128"/>
                <a:ea typeface="Meiryo UI" panose="020B0604030504040204" pitchFamily="50" charset="-128"/>
              </a:rPr>
              <a:t>制度名：</a:t>
            </a:r>
            <a:endParaRPr kumimoji="1" lang="ja-JP" altLang="en-US" sz="20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xmlns="" id="{76FD5FFE-8693-4E68-BE98-A7C577AD9608}"/>
              </a:ext>
            </a:extLst>
          </p:cNvPr>
          <p:cNvSpPr txBox="1"/>
          <p:nvPr userDrawn="1"/>
        </p:nvSpPr>
        <p:spPr>
          <a:xfrm>
            <a:off x="741408" y="3590899"/>
            <a:ext cx="1440000" cy="360000"/>
          </a:xfrm>
          <a:prstGeom prst="rect">
            <a:avLst/>
          </a:prstGeom>
          <a:noFill/>
        </p:spPr>
        <p:txBody>
          <a:bodyPr wrap="square" rtlCol="0" anchor="ctr">
            <a:spAutoFit/>
          </a:bodyPr>
          <a:lstStyle/>
          <a:p>
            <a:r>
              <a:rPr kumimoji="1" lang="ja-JP" altLang="en-US" sz="2000" dirty="0">
                <a:latin typeface="Meiryo UI" panose="020B0604030504040204" pitchFamily="50" charset="-128"/>
                <a:ea typeface="Meiryo UI" panose="020B0604030504040204" pitchFamily="50" charset="-128"/>
              </a:rPr>
              <a:t>理由：</a:t>
            </a:r>
            <a:endParaRPr kumimoji="1" lang="en-US" altLang="ja-JP" sz="2000" dirty="0">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xmlns="" id="{5993E682-9BE7-4B04-BF03-B05E466D040C}"/>
              </a:ext>
            </a:extLst>
          </p:cNvPr>
          <p:cNvCxnSpPr>
            <a:cxnSpLocks/>
          </p:cNvCxnSpPr>
          <p:nvPr userDrawn="1"/>
        </p:nvCxnSpPr>
        <p:spPr>
          <a:xfrm>
            <a:off x="713926" y="3429000"/>
            <a:ext cx="2420095" cy="0"/>
          </a:xfrm>
          <a:prstGeom prst="line">
            <a:avLst/>
          </a:prstGeom>
          <a:ln w="19050">
            <a:solidFill>
              <a:srgbClr val="40608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xmlns="" id="{E98444D0-35EC-46AB-9524-C594098A571D}"/>
              </a:ext>
            </a:extLst>
          </p:cNvPr>
          <p:cNvCxnSpPr>
            <a:cxnSpLocks/>
          </p:cNvCxnSpPr>
          <p:nvPr userDrawn="1"/>
        </p:nvCxnSpPr>
        <p:spPr>
          <a:xfrm>
            <a:off x="3408838" y="3429000"/>
            <a:ext cx="7946394" cy="0"/>
          </a:xfrm>
          <a:prstGeom prst="line">
            <a:avLst/>
          </a:prstGeom>
          <a:ln w="19050">
            <a:solidFill>
              <a:srgbClr val="40608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xmlns="" id="{27F0E5B1-C397-4E17-8DD9-C9AFFC3721BF}"/>
              </a:ext>
            </a:extLst>
          </p:cNvPr>
          <p:cNvSpPr txBox="1"/>
          <p:nvPr userDrawn="1"/>
        </p:nvSpPr>
        <p:spPr>
          <a:xfrm>
            <a:off x="695325" y="1121071"/>
            <a:ext cx="10801350" cy="1446550"/>
          </a:xfrm>
          <a:prstGeom prst="rect">
            <a:avLst/>
          </a:prstGeom>
          <a:noFill/>
        </p:spPr>
        <p:txBody>
          <a:bodyPr wrap="square" rtlCol="0">
            <a:spAutoFit/>
          </a:bodyPr>
          <a:lstStyle/>
          <a:p>
            <a:pPr algn="ctr"/>
            <a:r>
              <a:rPr kumimoji="1" lang="ja-JP" altLang="en-US" sz="3200" b="1" dirty="0">
                <a:latin typeface="Meiryo UI" panose="020B0604030504040204" pitchFamily="50" charset="-128"/>
                <a:ea typeface="Meiryo UI" panose="020B0604030504040204" pitchFamily="50" charset="-128"/>
              </a:rPr>
              <a:t>事例①</a:t>
            </a:r>
            <a:r>
              <a:rPr kumimoji="1" lang="en-US" altLang="ja-JP" sz="3200" b="1" dirty="0">
                <a:latin typeface="Meiryo UI" panose="020B0604030504040204" pitchFamily="50" charset="-128"/>
                <a:ea typeface="Meiryo UI" panose="020B0604030504040204" pitchFamily="50" charset="-128"/>
              </a:rPr>
              <a:t>~</a:t>
            </a:r>
            <a:r>
              <a:rPr lang="ja-JP" altLang="en-US" sz="3200" b="1" dirty="0">
                <a:latin typeface="Meiryo UI" panose="020B0604030504040204" pitchFamily="50" charset="-128"/>
                <a:ea typeface="Meiryo UI" panose="020B0604030504040204" pitchFamily="50" charset="-128"/>
              </a:rPr>
              <a:t>⑤の解決を考えるには</a:t>
            </a:r>
            <a:endParaRPr lang="en-US" altLang="ja-JP" sz="3200" b="1" dirty="0">
              <a:latin typeface="Meiryo UI" panose="020B0604030504040204" pitchFamily="50" charset="-128"/>
              <a:ea typeface="Meiryo UI" panose="020B0604030504040204" pitchFamily="50" charset="-128"/>
            </a:endParaRPr>
          </a:p>
          <a:p>
            <a:pPr algn="ctr"/>
            <a:r>
              <a:rPr lang="ja-JP" altLang="en-US" sz="3200" b="1" dirty="0">
                <a:latin typeface="Meiryo UI" panose="020B0604030504040204" pitchFamily="50" charset="-128"/>
                <a:ea typeface="Meiryo UI" panose="020B0604030504040204" pitchFamily="50" charset="-128"/>
              </a:rPr>
              <a:t>どの制度が活用できるだろうか</a:t>
            </a:r>
            <a:endParaRPr lang="en-US" altLang="ja-JP" sz="3200" b="1" dirty="0">
              <a:latin typeface="Meiryo UI" panose="020B0604030504040204" pitchFamily="50" charset="-128"/>
              <a:ea typeface="Meiryo UI" panose="020B0604030504040204" pitchFamily="50" charset="-128"/>
            </a:endParaRPr>
          </a:p>
          <a:p>
            <a:pPr algn="ctr"/>
            <a:r>
              <a:rPr lang="ja-JP" altLang="en-US" sz="2400" b="0" dirty="0">
                <a:latin typeface="Meiryo UI" panose="020B0604030504040204" pitchFamily="50" charset="-128"/>
                <a:ea typeface="Meiryo UI" panose="020B0604030504040204" pitchFamily="50" charset="-128"/>
              </a:rPr>
              <a:t>制度の名前と、その制度を活用できる理由を書こう</a:t>
            </a:r>
            <a:endParaRPr lang="en-US" altLang="ja-JP" sz="3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961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graphicFrame>
        <p:nvGraphicFramePr>
          <p:cNvPr id="8" name="表 15">
            <a:extLst>
              <a:ext uri="{FF2B5EF4-FFF2-40B4-BE49-F238E27FC236}">
                <a16:creationId xmlns:a16="http://schemas.microsoft.com/office/drawing/2014/main" xmlns="" id="{D2D54DFC-A53A-404F-BE00-FFABE7F6F9E8}"/>
              </a:ext>
            </a:extLst>
          </p:cNvPr>
          <p:cNvGraphicFramePr>
            <a:graphicFrameLocks noGrp="1"/>
          </p:cNvGraphicFramePr>
          <p:nvPr userDrawn="1">
            <p:extLst>
              <p:ext uri="{D42A27DB-BD31-4B8C-83A1-F6EECF244321}">
                <p14:modId xmlns:p14="http://schemas.microsoft.com/office/powerpoint/2010/main" val="288138054"/>
              </p:ext>
            </p:extLst>
          </p:nvPr>
        </p:nvGraphicFramePr>
        <p:xfrm>
          <a:off x="692494" y="2277620"/>
          <a:ext cx="10818000" cy="4067998"/>
        </p:xfrm>
        <a:graphic>
          <a:graphicData uri="http://schemas.openxmlformats.org/drawingml/2006/table">
            <a:tbl>
              <a:tblPr firstRow="1" bandRow="1">
                <a:tableStyleId>{5C22544A-7EE6-4342-B048-85BDC9FD1C3A}</a:tableStyleId>
              </a:tblPr>
              <a:tblGrid>
                <a:gridCol w="360600">
                  <a:extLst>
                    <a:ext uri="{9D8B030D-6E8A-4147-A177-3AD203B41FA5}">
                      <a16:colId xmlns:a16="http://schemas.microsoft.com/office/drawing/2014/main" xmlns="" val="2616825047"/>
                    </a:ext>
                  </a:extLst>
                </a:gridCol>
                <a:gridCol w="360600">
                  <a:extLst>
                    <a:ext uri="{9D8B030D-6E8A-4147-A177-3AD203B41FA5}">
                      <a16:colId xmlns:a16="http://schemas.microsoft.com/office/drawing/2014/main" xmlns="" val="2606448119"/>
                    </a:ext>
                  </a:extLst>
                </a:gridCol>
                <a:gridCol w="360600">
                  <a:extLst>
                    <a:ext uri="{9D8B030D-6E8A-4147-A177-3AD203B41FA5}">
                      <a16:colId xmlns:a16="http://schemas.microsoft.com/office/drawing/2014/main" xmlns="" val="2725581138"/>
                    </a:ext>
                  </a:extLst>
                </a:gridCol>
                <a:gridCol w="360600">
                  <a:extLst>
                    <a:ext uri="{9D8B030D-6E8A-4147-A177-3AD203B41FA5}">
                      <a16:colId xmlns:a16="http://schemas.microsoft.com/office/drawing/2014/main" xmlns="" val="3444034750"/>
                    </a:ext>
                  </a:extLst>
                </a:gridCol>
                <a:gridCol w="360600">
                  <a:extLst>
                    <a:ext uri="{9D8B030D-6E8A-4147-A177-3AD203B41FA5}">
                      <a16:colId xmlns:a16="http://schemas.microsoft.com/office/drawing/2014/main" xmlns="" val="3213658191"/>
                    </a:ext>
                  </a:extLst>
                </a:gridCol>
                <a:gridCol w="360600">
                  <a:extLst>
                    <a:ext uri="{9D8B030D-6E8A-4147-A177-3AD203B41FA5}">
                      <a16:colId xmlns:a16="http://schemas.microsoft.com/office/drawing/2014/main" xmlns="" val="743492779"/>
                    </a:ext>
                  </a:extLst>
                </a:gridCol>
                <a:gridCol w="360600">
                  <a:extLst>
                    <a:ext uri="{9D8B030D-6E8A-4147-A177-3AD203B41FA5}">
                      <a16:colId xmlns:a16="http://schemas.microsoft.com/office/drawing/2014/main" xmlns="" val="3726816241"/>
                    </a:ext>
                  </a:extLst>
                </a:gridCol>
                <a:gridCol w="360600">
                  <a:extLst>
                    <a:ext uri="{9D8B030D-6E8A-4147-A177-3AD203B41FA5}">
                      <a16:colId xmlns:a16="http://schemas.microsoft.com/office/drawing/2014/main" xmlns="" val="74642280"/>
                    </a:ext>
                  </a:extLst>
                </a:gridCol>
                <a:gridCol w="360600">
                  <a:extLst>
                    <a:ext uri="{9D8B030D-6E8A-4147-A177-3AD203B41FA5}">
                      <a16:colId xmlns:a16="http://schemas.microsoft.com/office/drawing/2014/main" xmlns="" val="3898534323"/>
                    </a:ext>
                  </a:extLst>
                </a:gridCol>
                <a:gridCol w="360600">
                  <a:extLst>
                    <a:ext uri="{9D8B030D-6E8A-4147-A177-3AD203B41FA5}">
                      <a16:colId xmlns:a16="http://schemas.microsoft.com/office/drawing/2014/main" xmlns="" val="1680415232"/>
                    </a:ext>
                  </a:extLst>
                </a:gridCol>
                <a:gridCol w="360600">
                  <a:extLst>
                    <a:ext uri="{9D8B030D-6E8A-4147-A177-3AD203B41FA5}">
                      <a16:colId xmlns:a16="http://schemas.microsoft.com/office/drawing/2014/main" xmlns="" val="1170453371"/>
                    </a:ext>
                  </a:extLst>
                </a:gridCol>
                <a:gridCol w="360600">
                  <a:extLst>
                    <a:ext uri="{9D8B030D-6E8A-4147-A177-3AD203B41FA5}">
                      <a16:colId xmlns:a16="http://schemas.microsoft.com/office/drawing/2014/main" xmlns="" val="1210513770"/>
                    </a:ext>
                  </a:extLst>
                </a:gridCol>
                <a:gridCol w="360600">
                  <a:extLst>
                    <a:ext uri="{9D8B030D-6E8A-4147-A177-3AD203B41FA5}">
                      <a16:colId xmlns:a16="http://schemas.microsoft.com/office/drawing/2014/main" xmlns="" val="1192704474"/>
                    </a:ext>
                  </a:extLst>
                </a:gridCol>
                <a:gridCol w="360600">
                  <a:extLst>
                    <a:ext uri="{9D8B030D-6E8A-4147-A177-3AD203B41FA5}">
                      <a16:colId xmlns:a16="http://schemas.microsoft.com/office/drawing/2014/main" xmlns="" val="2180106228"/>
                    </a:ext>
                  </a:extLst>
                </a:gridCol>
                <a:gridCol w="360600">
                  <a:extLst>
                    <a:ext uri="{9D8B030D-6E8A-4147-A177-3AD203B41FA5}">
                      <a16:colId xmlns:a16="http://schemas.microsoft.com/office/drawing/2014/main" xmlns="" val="1226101932"/>
                    </a:ext>
                  </a:extLst>
                </a:gridCol>
                <a:gridCol w="360600">
                  <a:extLst>
                    <a:ext uri="{9D8B030D-6E8A-4147-A177-3AD203B41FA5}">
                      <a16:colId xmlns:a16="http://schemas.microsoft.com/office/drawing/2014/main" xmlns="" val="1540545776"/>
                    </a:ext>
                  </a:extLst>
                </a:gridCol>
                <a:gridCol w="360600">
                  <a:extLst>
                    <a:ext uri="{9D8B030D-6E8A-4147-A177-3AD203B41FA5}">
                      <a16:colId xmlns:a16="http://schemas.microsoft.com/office/drawing/2014/main" xmlns="" val="2370119143"/>
                    </a:ext>
                  </a:extLst>
                </a:gridCol>
                <a:gridCol w="360600">
                  <a:extLst>
                    <a:ext uri="{9D8B030D-6E8A-4147-A177-3AD203B41FA5}">
                      <a16:colId xmlns:a16="http://schemas.microsoft.com/office/drawing/2014/main" xmlns="" val="872787277"/>
                    </a:ext>
                  </a:extLst>
                </a:gridCol>
                <a:gridCol w="360600">
                  <a:extLst>
                    <a:ext uri="{9D8B030D-6E8A-4147-A177-3AD203B41FA5}">
                      <a16:colId xmlns:a16="http://schemas.microsoft.com/office/drawing/2014/main" xmlns="" val="807898442"/>
                    </a:ext>
                  </a:extLst>
                </a:gridCol>
                <a:gridCol w="360600">
                  <a:extLst>
                    <a:ext uri="{9D8B030D-6E8A-4147-A177-3AD203B41FA5}">
                      <a16:colId xmlns:a16="http://schemas.microsoft.com/office/drawing/2014/main" xmlns="" val="510572687"/>
                    </a:ext>
                  </a:extLst>
                </a:gridCol>
                <a:gridCol w="360600">
                  <a:extLst>
                    <a:ext uri="{9D8B030D-6E8A-4147-A177-3AD203B41FA5}">
                      <a16:colId xmlns:a16="http://schemas.microsoft.com/office/drawing/2014/main" xmlns="" val="2283754616"/>
                    </a:ext>
                  </a:extLst>
                </a:gridCol>
                <a:gridCol w="360600">
                  <a:extLst>
                    <a:ext uri="{9D8B030D-6E8A-4147-A177-3AD203B41FA5}">
                      <a16:colId xmlns:a16="http://schemas.microsoft.com/office/drawing/2014/main" xmlns="" val="1060761181"/>
                    </a:ext>
                  </a:extLst>
                </a:gridCol>
                <a:gridCol w="360600">
                  <a:extLst>
                    <a:ext uri="{9D8B030D-6E8A-4147-A177-3AD203B41FA5}">
                      <a16:colId xmlns:a16="http://schemas.microsoft.com/office/drawing/2014/main" xmlns="" val="1055551028"/>
                    </a:ext>
                  </a:extLst>
                </a:gridCol>
                <a:gridCol w="360600">
                  <a:extLst>
                    <a:ext uri="{9D8B030D-6E8A-4147-A177-3AD203B41FA5}">
                      <a16:colId xmlns:a16="http://schemas.microsoft.com/office/drawing/2014/main" xmlns="" val="4264607759"/>
                    </a:ext>
                  </a:extLst>
                </a:gridCol>
                <a:gridCol w="360600">
                  <a:extLst>
                    <a:ext uri="{9D8B030D-6E8A-4147-A177-3AD203B41FA5}">
                      <a16:colId xmlns:a16="http://schemas.microsoft.com/office/drawing/2014/main" xmlns="" val="3567398016"/>
                    </a:ext>
                  </a:extLst>
                </a:gridCol>
                <a:gridCol w="360600">
                  <a:extLst>
                    <a:ext uri="{9D8B030D-6E8A-4147-A177-3AD203B41FA5}">
                      <a16:colId xmlns:a16="http://schemas.microsoft.com/office/drawing/2014/main" xmlns="" val="2408392948"/>
                    </a:ext>
                  </a:extLst>
                </a:gridCol>
                <a:gridCol w="360600">
                  <a:extLst>
                    <a:ext uri="{9D8B030D-6E8A-4147-A177-3AD203B41FA5}">
                      <a16:colId xmlns:a16="http://schemas.microsoft.com/office/drawing/2014/main" xmlns="" val="1764466440"/>
                    </a:ext>
                  </a:extLst>
                </a:gridCol>
                <a:gridCol w="360600">
                  <a:extLst>
                    <a:ext uri="{9D8B030D-6E8A-4147-A177-3AD203B41FA5}">
                      <a16:colId xmlns:a16="http://schemas.microsoft.com/office/drawing/2014/main" xmlns="" val="2069775986"/>
                    </a:ext>
                  </a:extLst>
                </a:gridCol>
                <a:gridCol w="360600">
                  <a:extLst>
                    <a:ext uri="{9D8B030D-6E8A-4147-A177-3AD203B41FA5}">
                      <a16:colId xmlns:a16="http://schemas.microsoft.com/office/drawing/2014/main" xmlns="" val="75209359"/>
                    </a:ext>
                  </a:extLst>
                </a:gridCol>
                <a:gridCol w="360600">
                  <a:extLst>
                    <a:ext uri="{9D8B030D-6E8A-4147-A177-3AD203B41FA5}">
                      <a16:colId xmlns:a16="http://schemas.microsoft.com/office/drawing/2014/main" xmlns="" val="3656391182"/>
                    </a:ext>
                  </a:extLst>
                </a:gridCol>
              </a:tblGrid>
              <a:tr h="369818">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38020918"/>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74377698"/>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6551605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9888365"/>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15117026"/>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080214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9039759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50723892"/>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13310651"/>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9622"/>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04463019"/>
                  </a:ext>
                </a:extLst>
              </a:tr>
            </a:tbl>
          </a:graphicData>
        </a:graphic>
      </p:graphicFrame>
      <p:sp>
        <p:nvSpPr>
          <p:cNvPr id="13" name="正方形/長方形 12">
            <a:extLst>
              <a:ext uri="{FF2B5EF4-FFF2-40B4-BE49-F238E27FC236}">
                <a16:creationId xmlns:a16="http://schemas.microsoft.com/office/drawing/2014/main" xmlns="" id="{C9AB229C-DE70-46B4-9B1C-8F56A83FED51}"/>
              </a:ext>
            </a:extLst>
          </p:cNvPr>
          <p:cNvSpPr/>
          <p:nvPr userDrawn="1"/>
        </p:nvSpPr>
        <p:spPr>
          <a:xfrm>
            <a:off x="703180" y="2288199"/>
            <a:ext cx="10800000" cy="4068000"/>
          </a:xfrm>
          <a:prstGeom prst="rect">
            <a:avLst/>
          </a:prstGeom>
          <a:noFill/>
          <a:ln w="38100">
            <a:solidFill>
              <a:srgbClr val="C0F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xmlns="" id="{2CBE389B-C2EC-4337-9B8F-CCD004CBCEAF}"/>
              </a:ext>
            </a:extLst>
          </p:cNvPr>
          <p:cNvGrpSpPr/>
          <p:nvPr userDrawn="1"/>
        </p:nvGrpSpPr>
        <p:grpSpPr>
          <a:xfrm>
            <a:off x="4296000" y="728050"/>
            <a:ext cx="3600000" cy="360000"/>
            <a:chOff x="4296000" y="728050"/>
            <a:chExt cx="3600000" cy="360000"/>
          </a:xfrm>
        </p:grpSpPr>
        <p:sp>
          <p:nvSpPr>
            <p:cNvPr id="15" name="四角形: 角を丸くする 14">
              <a:extLst>
                <a:ext uri="{FF2B5EF4-FFF2-40B4-BE49-F238E27FC236}">
                  <a16:creationId xmlns:a16="http://schemas.microsoft.com/office/drawing/2014/main" xmlns="" id="{F78C2AAF-4A8A-48A0-8ADC-6412C313A614}"/>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xmlns="" id="{B1DFEA7D-38EB-4019-A8BC-C557189A9E3B}"/>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kumimoji="1" lang="ja-JP" altLang="en-US" sz="2400" b="1" dirty="0">
                  <a:latin typeface="Meiryo UI" panose="020B0604030504040204" pitchFamily="50" charset="-128"/>
                  <a:ea typeface="Meiryo UI" panose="020B0604030504040204" pitchFamily="50" charset="-128"/>
                </a:rPr>
                <a:t>振り返りメモ</a:t>
              </a:r>
            </a:p>
          </p:txBody>
        </p:sp>
      </p:grpSp>
      <p:sp>
        <p:nvSpPr>
          <p:cNvPr id="17" name="テキスト ボックス 16">
            <a:extLst>
              <a:ext uri="{FF2B5EF4-FFF2-40B4-BE49-F238E27FC236}">
                <a16:creationId xmlns:a16="http://schemas.microsoft.com/office/drawing/2014/main" xmlns="" id="{47A12B92-EDB0-4DC6-84D9-EC7559C0AA10}"/>
              </a:ext>
            </a:extLst>
          </p:cNvPr>
          <p:cNvSpPr txBox="1"/>
          <p:nvPr userDrawn="1"/>
        </p:nvSpPr>
        <p:spPr>
          <a:xfrm>
            <a:off x="1791476" y="1307186"/>
            <a:ext cx="8640000" cy="707886"/>
          </a:xfrm>
          <a:prstGeom prst="rect">
            <a:avLst/>
          </a:prstGeom>
          <a:noFill/>
        </p:spPr>
        <p:txBody>
          <a:bodyPr wrap="square" rtlCol="0" anchor="ctr">
            <a:spAutoFit/>
          </a:bodyPr>
          <a:lstStyle/>
          <a:p>
            <a:pPr algn="ctr"/>
            <a:r>
              <a:rPr kumimoji="1" lang="ja-JP" altLang="en-US" sz="4000" b="1" dirty="0">
                <a:latin typeface="Meiryo UI" panose="020B0604030504040204" pitchFamily="50" charset="-128"/>
                <a:ea typeface="Meiryo UI" panose="020B0604030504040204" pitchFamily="50" charset="-128"/>
              </a:rPr>
              <a:t>気付いたことや、学んだことをメモしよう</a:t>
            </a:r>
          </a:p>
        </p:txBody>
      </p:sp>
    </p:spTree>
    <p:extLst>
      <p:ext uri="{BB962C8B-B14F-4D97-AF65-F5344CB8AC3E}">
        <p14:creationId xmlns:p14="http://schemas.microsoft.com/office/powerpoint/2010/main" val="58448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4951430A-4393-4E21-B722-C4B60EE52601}"/>
              </a:ext>
            </a:extLst>
          </p:cNvPr>
          <p:cNvSpPr txBox="1"/>
          <p:nvPr userDrawn="1"/>
        </p:nvSpPr>
        <p:spPr>
          <a:xfrm>
            <a:off x="1437164" y="1118536"/>
            <a:ext cx="9360000" cy="1080000"/>
          </a:xfrm>
          <a:prstGeom prst="rect">
            <a:avLst/>
          </a:prstGeom>
          <a:noFill/>
        </p:spPr>
        <p:txBody>
          <a:bodyPr wrap="square" rtlCol="0">
            <a:spAutoFit/>
          </a:bodyPr>
          <a:lstStyle/>
          <a:p>
            <a:pPr algn="ctr"/>
            <a:r>
              <a:rPr kumimoji="1" lang="ja-JP" altLang="en-US" sz="3200" b="1" dirty="0">
                <a:latin typeface="Meiryo UI" panose="020B0604030504040204" pitchFamily="50" charset="-128"/>
                <a:ea typeface="Meiryo UI" panose="020B0604030504040204" pitchFamily="50" charset="-128"/>
              </a:rPr>
              <a:t>事例①</a:t>
            </a:r>
            <a:r>
              <a:rPr kumimoji="1" lang="en-US" altLang="ja-JP" sz="3200" b="1" dirty="0">
                <a:latin typeface="Meiryo UI" panose="020B0604030504040204" pitchFamily="50" charset="-128"/>
                <a:ea typeface="Meiryo UI" panose="020B0604030504040204" pitchFamily="50" charset="-128"/>
              </a:rPr>
              <a:t>~</a:t>
            </a:r>
            <a:r>
              <a:rPr lang="ja-JP" altLang="en-US" sz="3200" b="1" dirty="0">
                <a:latin typeface="Meiryo UI" panose="020B0604030504040204" pitchFamily="50" charset="-128"/>
                <a:ea typeface="Meiryo UI" panose="020B0604030504040204" pitchFamily="50" charset="-128"/>
              </a:rPr>
              <a:t>⑤について、</a:t>
            </a:r>
            <a:r>
              <a:rPr kumimoji="1" lang="ja-JP" altLang="en-US" sz="3200" b="1" dirty="0">
                <a:latin typeface="Meiryo UI" panose="020B0604030504040204" pitchFamily="50" charset="-128"/>
                <a:ea typeface="Meiryo UI" panose="020B0604030504040204" pitchFamily="50" charset="-128"/>
              </a:rPr>
              <a:t>相談するときに、どのような内容を</a:t>
            </a:r>
          </a:p>
          <a:p>
            <a:pPr algn="ctr"/>
            <a:r>
              <a:rPr kumimoji="1" lang="ja-JP" altLang="en-US" sz="3200" b="1" dirty="0">
                <a:latin typeface="Meiryo UI" panose="020B0604030504040204" pitchFamily="50" charset="-128"/>
                <a:ea typeface="Meiryo UI" panose="020B0604030504040204" pitchFamily="50" charset="-128"/>
              </a:rPr>
              <a:t>伝えたらよいか相談メモを書いてみよう</a:t>
            </a:r>
          </a:p>
        </p:txBody>
      </p:sp>
      <p:grpSp>
        <p:nvGrpSpPr>
          <p:cNvPr id="8" name="グループ化 7">
            <a:extLst>
              <a:ext uri="{FF2B5EF4-FFF2-40B4-BE49-F238E27FC236}">
                <a16:creationId xmlns:a16="http://schemas.microsoft.com/office/drawing/2014/main" xmlns="" id="{88C18727-0D82-4313-AD37-ABB2BFD1853B}"/>
              </a:ext>
            </a:extLst>
          </p:cNvPr>
          <p:cNvGrpSpPr/>
          <p:nvPr userDrawn="1"/>
        </p:nvGrpSpPr>
        <p:grpSpPr>
          <a:xfrm>
            <a:off x="4296000" y="728050"/>
            <a:ext cx="3600000" cy="360000"/>
            <a:chOff x="4296000" y="728050"/>
            <a:chExt cx="3600000" cy="360000"/>
          </a:xfrm>
        </p:grpSpPr>
        <p:sp>
          <p:nvSpPr>
            <p:cNvPr id="9" name="四角形: 角を丸くする 8">
              <a:extLst>
                <a:ext uri="{FF2B5EF4-FFF2-40B4-BE49-F238E27FC236}">
                  <a16:creationId xmlns:a16="http://schemas.microsoft.com/office/drawing/2014/main" xmlns="" id="{8C117BCB-9873-4F2A-9A54-58EB98BCC4C3}"/>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xmlns="" id="{CF6812D9-DE81-44B9-9350-35E01EC2D934}"/>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ワーク①</a:t>
              </a:r>
              <a:endParaRPr kumimoji="1" lang="ja-JP" altLang="en-US" sz="2400" b="1" dirty="0">
                <a:latin typeface="Meiryo UI" panose="020B0604030504040204" pitchFamily="50" charset="-128"/>
                <a:ea typeface="Meiryo UI" panose="020B0604030504040204" pitchFamily="50" charset="-128"/>
              </a:endParaRPr>
            </a:p>
          </p:txBody>
        </p:sp>
      </p:grpSp>
      <p:sp>
        <p:nvSpPr>
          <p:cNvPr id="11" name="正方形/長方形 10">
            <a:extLst>
              <a:ext uri="{FF2B5EF4-FFF2-40B4-BE49-F238E27FC236}">
                <a16:creationId xmlns:a16="http://schemas.microsoft.com/office/drawing/2014/main" xmlns="" id="{CD2811A0-F89B-48CC-8B6C-7B2AABE5B381}"/>
              </a:ext>
            </a:extLst>
          </p:cNvPr>
          <p:cNvSpPr/>
          <p:nvPr userDrawn="1"/>
        </p:nvSpPr>
        <p:spPr>
          <a:xfrm>
            <a:off x="516000" y="2349500"/>
            <a:ext cx="11160000" cy="3959500"/>
          </a:xfrm>
          <a:prstGeom prst="rect">
            <a:avLst/>
          </a:prstGeom>
          <a:noFill/>
          <a:ln w="38100">
            <a:solidFill>
              <a:srgbClr val="C0F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xmlns="" id="{A81322B8-B3FD-4C95-8CAD-6BAE08AA6A9A}"/>
              </a:ext>
            </a:extLst>
          </p:cNvPr>
          <p:cNvSpPr txBox="1"/>
          <p:nvPr userDrawn="1"/>
        </p:nvSpPr>
        <p:spPr>
          <a:xfrm>
            <a:off x="705816" y="2350801"/>
            <a:ext cx="1800000" cy="720000"/>
          </a:xfrm>
          <a:prstGeom prst="rect">
            <a:avLst/>
          </a:prstGeom>
          <a:noFill/>
        </p:spPr>
        <p:txBody>
          <a:bodyPr wrap="square" rtlCol="0" anchor="ctr">
            <a:spAutoFit/>
          </a:bodyPr>
          <a:lstStyle/>
          <a:p>
            <a:r>
              <a:rPr lang="ja-JP" altLang="en-US" sz="2400" dirty="0">
                <a:latin typeface="Meiryo UI" panose="020B0604030504040204" pitchFamily="50" charset="-128"/>
                <a:ea typeface="Meiryo UI" panose="020B0604030504040204" pitchFamily="50" charset="-128"/>
              </a:rPr>
              <a:t>いつ：</a:t>
            </a:r>
            <a:endParaRPr kumimoji="1" lang="ja-JP" altLang="en-US" sz="2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xmlns="" id="{B80F3551-186C-4490-AC86-7F2AEE337AAE}"/>
              </a:ext>
            </a:extLst>
          </p:cNvPr>
          <p:cNvSpPr txBox="1"/>
          <p:nvPr userDrawn="1"/>
        </p:nvSpPr>
        <p:spPr>
          <a:xfrm>
            <a:off x="6014811" y="3060599"/>
            <a:ext cx="1800000" cy="720000"/>
          </a:xfrm>
          <a:prstGeom prst="rect">
            <a:avLst/>
          </a:prstGeom>
          <a:noFill/>
        </p:spPr>
        <p:txBody>
          <a:bodyPr wrap="square" rtlCol="0" anchor="ctr">
            <a:spAutoFit/>
          </a:bodyPr>
          <a:lstStyle/>
          <a:p>
            <a:r>
              <a:rPr lang="ja-JP" altLang="en-US" sz="2400" dirty="0">
                <a:latin typeface="Meiryo UI" panose="020B0604030504040204" pitchFamily="50" charset="-128"/>
                <a:ea typeface="Meiryo UI" panose="020B0604030504040204" pitchFamily="50" charset="-128"/>
              </a:rPr>
              <a:t>誰から：</a:t>
            </a:r>
          </a:p>
        </p:txBody>
      </p:sp>
      <p:sp>
        <p:nvSpPr>
          <p:cNvPr id="14" name="テキスト ボックス 13">
            <a:extLst>
              <a:ext uri="{FF2B5EF4-FFF2-40B4-BE49-F238E27FC236}">
                <a16:creationId xmlns:a16="http://schemas.microsoft.com/office/drawing/2014/main" xmlns="" id="{19749E9A-F439-4CDF-9C17-30E996A241F7}"/>
              </a:ext>
            </a:extLst>
          </p:cNvPr>
          <p:cNvSpPr txBox="1"/>
          <p:nvPr userDrawn="1"/>
        </p:nvSpPr>
        <p:spPr>
          <a:xfrm>
            <a:off x="705816" y="3793011"/>
            <a:ext cx="2880000" cy="720000"/>
          </a:xfrm>
          <a:prstGeom prst="rect">
            <a:avLst/>
          </a:prstGeom>
          <a:noFill/>
        </p:spPr>
        <p:txBody>
          <a:bodyPr wrap="square" rtlCol="0" anchor="ctr">
            <a:spAutoFit/>
          </a:bodyPr>
          <a:lstStyle/>
          <a:p>
            <a:r>
              <a:rPr lang="ja-JP" altLang="en-US" sz="2400" dirty="0">
                <a:latin typeface="Meiryo UI" panose="020B0604030504040204" pitchFamily="50" charset="-128"/>
                <a:ea typeface="Meiryo UI" panose="020B0604030504040204" pitchFamily="50" charset="-128"/>
              </a:rPr>
              <a:t>相手の連絡先：</a:t>
            </a:r>
          </a:p>
        </p:txBody>
      </p:sp>
      <p:sp>
        <p:nvSpPr>
          <p:cNvPr id="15" name="テキスト ボックス 14">
            <a:extLst>
              <a:ext uri="{FF2B5EF4-FFF2-40B4-BE49-F238E27FC236}">
                <a16:creationId xmlns:a16="http://schemas.microsoft.com/office/drawing/2014/main" xmlns="" id="{63B3A1D8-11B6-4421-AE62-22DE23DCEDCA}"/>
              </a:ext>
            </a:extLst>
          </p:cNvPr>
          <p:cNvSpPr txBox="1"/>
          <p:nvPr userDrawn="1"/>
        </p:nvSpPr>
        <p:spPr>
          <a:xfrm>
            <a:off x="6014811" y="3793011"/>
            <a:ext cx="1800000" cy="720000"/>
          </a:xfrm>
          <a:prstGeom prst="rect">
            <a:avLst/>
          </a:prstGeom>
          <a:noFill/>
        </p:spPr>
        <p:txBody>
          <a:bodyPr wrap="square" rtlCol="0" anchor="ctr">
            <a:spAutoFit/>
          </a:bodyPr>
          <a:lstStyle/>
          <a:p>
            <a:r>
              <a:rPr lang="ja-JP" altLang="en-US" sz="2400" dirty="0">
                <a:latin typeface="Meiryo UI" panose="020B0604030504040204" pitchFamily="50" charset="-128"/>
                <a:ea typeface="Meiryo UI" panose="020B0604030504040204" pitchFamily="50" charset="-128"/>
              </a:rPr>
              <a:t>何について：</a:t>
            </a:r>
          </a:p>
        </p:txBody>
      </p:sp>
      <p:sp>
        <p:nvSpPr>
          <p:cNvPr id="16" name="テキスト ボックス 15">
            <a:extLst>
              <a:ext uri="{FF2B5EF4-FFF2-40B4-BE49-F238E27FC236}">
                <a16:creationId xmlns:a16="http://schemas.microsoft.com/office/drawing/2014/main" xmlns="" id="{DDB1AC0F-D140-45B3-8404-5060434760C1}"/>
              </a:ext>
            </a:extLst>
          </p:cNvPr>
          <p:cNvSpPr txBox="1"/>
          <p:nvPr userDrawn="1"/>
        </p:nvSpPr>
        <p:spPr>
          <a:xfrm>
            <a:off x="6001699" y="2350801"/>
            <a:ext cx="1800000" cy="720000"/>
          </a:xfrm>
          <a:prstGeom prst="rect">
            <a:avLst/>
          </a:prstGeom>
          <a:noFill/>
        </p:spPr>
        <p:txBody>
          <a:bodyPr wrap="square" rtlCol="0" anchor="ctr">
            <a:spAutoFit/>
          </a:bodyPr>
          <a:lstStyle/>
          <a:p>
            <a:r>
              <a:rPr lang="ja-JP" altLang="en-US" sz="2400" dirty="0">
                <a:latin typeface="Meiryo UI" panose="020B0604030504040204" pitchFamily="50" charset="-128"/>
                <a:ea typeface="Meiryo UI" panose="020B0604030504040204" pitchFamily="50" charset="-128"/>
              </a:rPr>
              <a:t>どこで：</a:t>
            </a:r>
            <a:endParaRPr kumimoji="1" lang="ja-JP" altLang="en-US" sz="2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xmlns="" id="{8BAF3111-1BB1-458F-941D-4AD4BDE5A952}"/>
              </a:ext>
            </a:extLst>
          </p:cNvPr>
          <p:cNvSpPr txBox="1"/>
          <p:nvPr userDrawn="1"/>
        </p:nvSpPr>
        <p:spPr>
          <a:xfrm>
            <a:off x="705816" y="3060593"/>
            <a:ext cx="1800000" cy="720000"/>
          </a:xfrm>
          <a:prstGeom prst="rect">
            <a:avLst/>
          </a:prstGeom>
          <a:noFill/>
        </p:spPr>
        <p:txBody>
          <a:bodyPr wrap="square" rtlCol="0" anchor="ctr">
            <a:spAutoFit/>
          </a:bodyPr>
          <a:lstStyle/>
          <a:p>
            <a:r>
              <a:rPr lang="ja-JP" altLang="en-US" sz="2400" dirty="0">
                <a:latin typeface="Meiryo UI" panose="020B0604030504040204" pitchFamily="50" charset="-128"/>
                <a:ea typeface="Meiryo UI" panose="020B0604030504040204" pitchFamily="50" charset="-128"/>
              </a:rPr>
              <a:t>誰が：</a:t>
            </a:r>
            <a:endParaRPr kumimoji="1" lang="ja-JP" altLang="en-US" sz="2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xmlns="" id="{E39676BC-561A-4555-A899-2FD47D0F839E}"/>
              </a:ext>
            </a:extLst>
          </p:cNvPr>
          <p:cNvSpPr txBox="1"/>
          <p:nvPr userDrawn="1"/>
        </p:nvSpPr>
        <p:spPr>
          <a:xfrm>
            <a:off x="717387" y="4734761"/>
            <a:ext cx="2160001" cy="461665"/>
          </a:xfrm>
          <a:prstGeom prst="rect">
            <a:avLst/>
          </a:prstGeom>
          <a:noFill/>
        </p:spPr>
        <p:txBody>
          <a:bodyPr wrap="square" rtlCol="0" anchor="ctr">
            <a:spAutoFit/>
          </a:bodyPr>
          <a:lstStyle/>
          <a:p>
            <a:r>
              <a:rPr lang="ja-JP" altLang="en-US" sz="2400" dirty="0">
                <a:latin typeface="Meiryo UI" panose="020B0604030504040204" pitchFamily="50" charset="-128"/>
                <a:ea typeface="Meiryo UI" panose="020B0604030504040204" pitchFamily="50" charset="-128"/>
              </a:rPr>
              <a:t>何があったか：</a:t>
            </a:r>
          </a:p>
        </p:txBody>
      </p:sp>
      <p:sp>
        <p:nvSpPr>
          <p:cNvPr id="19" name="テキスト ボックス 18">
            <a:extLst>
              <a:ext uri="{FF2B5EF4-FFF2-40B4-BE49-F238E27FC236}">
                <a16:creationId xmlns:a16="http://schemas.microsoft.com/office/drawing/2014/main" xmlns="" id="{FDE3C6CC-E682-45A5-A727-D4DC29286F92}"/>
              </a:ext>
            </a:extLst>
          </p:cNvPr>
          <p:cNvSpPr txBox="1"/>
          <p:nvPr userDrawn="1"/>
        </p:nvSpPr>
        <p:spPr>
          <a:xfrm>
            <a:off x="717388" y="5501439"/>
            <a:ext cx="2160000" cy="720000"/>
          </a:xfrm>
          <a:prstGeom prst="rect">
            <a:avLst/>
          </a:prstGeom>
          <a:noFill/>
        </p:spPr>
        <p:txBody>
          <a:bodyPr wrap="square" rtlCol="0" anchor="ctr">
            <a:spAutoFit/>
          </a:bodyPr>
          <a:lstStyle/>
          <a:p>
            <a:r>
              <a:rPr lang="ja-JP" altLang="en-US" sz="2400" dirty="0">
                <a:latin typeface="Meiryo UI" panose="020B0604030504040204" pitchFamily="50" charset="-128"/>
                <a:ea typeface="Meiryo UI" panose="020B0604030504040204" pitchFamily="50" charset="-128"/>
              </a:rPr>
              <a:t>どうしたいか：</a:t>
            </a:r>
          </a:p>
        </p:txBody>
      </p:sp>
      <p:cxnSp>
        <p:nvCxnSpPr>
          <p:cNvPr id="20" name="直線コネクタ 19">
            <a:extLst>
              <a:ext uri="{FF2B5EF4-FFF2-40B4-BE49-F238E27FC236}">
                <a16:creationId xmlns:a16="http://schemas.microsoft.com/office/drawing/2014/main" xmlns="" id="{B8B3946E-D65E-46B6-99CB-39231F97D491}"/>
              </a:ext>
            </a:extLst>
          </p:cNvPr>
          <p:cNvCxnSpPr>
            <a:cxnSpLocks/>
          </p:cNvCxnSpPr>
          <p:nvPr userDrawn="1"/>
        </p:nvCxnSpPr>
        <p:spPr>
          <a:xfrm>
            <a:off x="717388" y="3779474"/>
            <a:ext cx="5040000" cy="0"/>
          </a:xfrm>
          <a:prstGeom prst="line">
            <a:avLst/>
          </a:prstGeom>
          <a:ln w="19050">
            <a:solidFill>
              <a:srgbClr val="40608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xmlns="" id="{1DEB9391-40F8-4A69-8D9B-3A89F06DB422}"/>
              </a:ext>
            </a:extLst>
          </p:cNvPr>
          <p:cNvCxnSpPr>
            <a:cxnSpLocks/>
          </p:cNvCxnSpPr>
          <p:nvPr userDrawn="1"/>
        </p:nvCxnSpPr>
        <p:spPr>
          <a:xfrm>
            <a:off x="717387" y="5419786"/>
            <a:ext cx="10800000" cy="0"/>
          </a:xfrm>
          <a:prstGeom prst="line">
            <a:avLst/>
          </a:prstGeom>
          <a:ln w="19050">
            <a:solidFill>
              <a:srgbClr val="40608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xmlns="" id="{22DBB971-6340-4A2D-8372-6F99C625B3E4}"/>
              </a:ext>
            </a:extLst>
          </p:cNvPr>
          <p:cNvCxnSpPr>
            <a:cxnSpLocks/>
          </p:cNvCxnSpPr>
          <p:nvPr userDrawn="1"/>
        </p:nvCxnSpPr>
        <p:spPr>
          <a:xfrm>
            <a:off x="6096000" y="3779472"/>
            <a:ext cx="5400000" cy="0"/>
          </a:xfrm>
          <a:prstGeom prst="line">
            <a:avLst/>
          </a:prstGeom>
          <a:ln w="19050">
            <a:solidFill>
              <a:srgbClr val="40608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xmlns="" id="{B7A83B83-B115-46C6-93E0-E223110A78A1}"/>
              </a:ext>
            </a:extLst>
          </p:cNvPr>
          <p:cNvCxnSpPr>
            <a:cxnSpLocks/>
          </p:cNvCxnSpPr>
          <p:nvPr userDrawn="1"/>
        </p:nvCxnSpPr>
        <p:spPr>
          <a:xfrm>
            <a:off x="717388" y="4519700"/>
            <a:ext cx="5040000" cy="0"/>
          </a:xfrm>
          <a:prstGeom prst="line">
            <a:avLst/>
          </a:prstGeom>
          <a:ln w="19050">
            <a:solidFill>
              <a:srgbClr val="40608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xmlns="" id="{FA63E1AA-8752-4438-BF29-1734CF8C1D0E}"/>
              </a:ext>
            </a:extLst>
          </p:cNvPr>
          <p:cNvCxnSpPr>
            <a:cxnSpLocks/>
          </p:cNvCxnSpPr>
          <p:nvPr userDrawn="1"/>
        </p:nvCxnSpPr>
        <p:spPr>
          <a:xfrm>
            <a:off x="6096000" y="4519703"/>
            <a:ext cx="5400000" cy="0"/>
          </a:xfrm>
          <a:prstGeom prst="line">
            <a:avLst/>
          </a:prstGeom>
          <a:ln w="19050">
            <a:solidFill>
              <a:srgbClr val="40608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xmlns="" id="{1ADBB59D-D62C-42B6-BD75-F069B437EF46}"/>
              </a:ext>
            </a:extLst>
          </p:cNvPr>
          <p:cNvCxnSpPr>
            <a:cxnSpLocks/>
          </p:cNvCxnSpPr>
          <p:nvPr userDrawn="1"/>
        </p:nvCxnSpPr>
        <p:spPr>
          <a:xfrm>
            <a:off x="717388" y="3071396"/>
            <a:ext cx="5040000" cy="0"/>
          </a:xfrm>
          <a:prstGeom prst="line">
            <a:avLst/>
          </a:prstGeom>
          <a:ln w="19050">
            <a:solidFill>
              <a:srgbClr val="40608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xmlns="" id="{004E6D26-A7FB-455E-93AB-E21CC2C802A3}"/>
              </a:ext>
            </a:extLst>
          </p:cNvPr>
          <p:cNvCxnSpPr>
            <a:cxnSpLocks/>
          </p:cNvCxnSpPr>
          <p:nvPr userDrawn="1"/>
        </p:nvCxnSpPr>
        <p:spPr>
          <a:xfrm>
            <a:off x="6096000" y="3071396"/>
            <a:ext cx="5400000" cy="0"/>
          </a:xfrm>
          <a:prstGeom prst="line">
            <a:avLst/>
          </a:prstGeom>
          <a:ln w="19050">
            <a:solidFill>
              <a:srgbClr val="406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50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36DF90E-7B6C-47CD-83F2-2C139ACE88F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254B2732-D133-4465-85C9-0327E2C45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829060AA-6195-41A6-8B35-30BB7C2A7DE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4DD92C73-38B6-4B00-9EEE-1735D406A2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3618FADF-CEC3-457A-A917-394C54628D4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6B408DC0-5F7F-4A17-B084-C14D361C5A09}"/>
              </a:ext>
            </a:extLst>
          </p:cNvPr>
          <p:cNvSpPr>
            <a:spLocks noGrp="1"/>
          </p:cNvSpPr>
          <p:nvPr>
            <p:ph type="dt" sz="half" idx="10"/>
          </p:nvPr>
        </p:nvSpPr>
        <p:spPr/>
        <p:txBody>
          <a:bodyPr/>
          <a:lstStyle/>
          <a:p>
            <a:fld id="{A56EF7A0-7D7B-4521-AAFC-68201D06E286}" type="datetimeFigureOut">
              <a:rPr kumimoji="1" lang="ja-JP" altLang="en-US" smtClean="0"/>
              <a:t>2023/1/10</a:t>
            </a:fld>
            <a:endParaRPr kumimoji="1" lang="ja-JP" altLang="en-US"/>
          </a:p>
        </p:txBody>
      </p:sp>
      <p:sp>
        <p:nvSpPr>
          <p:cNvPr id="8" name="フッター プレースホルダー 7">
            <a:extLst>
              <a:ext uri="{FF2B5EF4-FFF2-40B4-BE49-F238E27FC236}">
                <a16:creationId xmlns:a16="http://schemas.microsoft.com/office/drawing/2014/main" xmlns="" id="{73340450-6F37-435A-A269-471CE1FA6EB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CD0E44BC-5B5F-401F-AAAC-1839964D2C8C}"/>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603825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E2F961D-C788-496E-A024-14CC5343F51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E88C6D69-0AEF-417D-87C5-3E1054C43C37}"/>
              </a:ext>
            </a:extLst>
          </p:cNvPr>
          <p:cNvSpPr>
            <a:spLocks noGrp="1"/>
          </p:cNvSpPr>
          <p:nvPr>
            <p:ph type="dt" sz="half" idx="10"/>
          </p:nvPr>
        </p:nvSpPr>
        <p:spPr/>
        <p:txBody>
          <a:bodyPr/>
          <a:lstStyle/>
          <a:p>
            <a:fld id="{A56EF7A0-7D7B-4521-AAFC-68201D06E286}" type="datetimeFigureOut">
              <a:rPr kumimoji="1" lang="ja-JP" altLang="en-US" smtClean="0"/>
              <a:t>2023/1/10</a:t>
            </a:fld>
            <a:endParaRPr kumimoji="1" lang="ja-JP" altLang="en-US"/>
          </a:p>
        </p:txBody>
      </p:sp>
      <p:sp>
        <p:nvSpPr>
          <p:cNvPr id="4" name="フッター プレースホルダー 3">
            <a:extLst>
              <a:ext uri="{FF2B5EF4-FFF2-40B4-BE49-F238E27FC236}">
                <a16:creationId xmlns:a16="http://schemas.microsoft.com/office/drawing/2014/main" xmlns="" id="{FDAB56AD-3BA5-4B32-AB40-0898EB24CA7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11482A8A-D740-4DFB-AB78-747CD69BBB0C}"/>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17703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02E64B6A-7313-4AD1-9360-E4951C14E39D}"/>
              </a:ext>
            </a:extLst>
          </p:cNvPr>
          <p:cNvSpPr>
            <a:spLocks noGrp="1"/>
          </p:cNvSpPr>
          <p:nvPr>
            <p:ph type="dt" sz="half" idx="10"/>
          </p:nvPr>
        </p:nvSpPr>
        <p:spPr/>
        <p:txBody>
          <a:bodyPr/>
          <a:lstStyle/>
          <a:p>
            <a:fld id="{A56EF7A0-7D7B-4521-AAFC-68201D06E286}" type="datetimeFigureOut">
              <a:rPr kumimoji="1" lang="ja-JP" altLang="en-US" smtClean="0"/>
              <a:t>2023/1/10</a:t>
            </a:fld>
            <a:endParaRPr kumimoji="1" lang="ja-JP" altLang="en-US"/>
          </a:p>
        </p:txBody>
      </p:sp>
      <p:sp>
        <p:nvSpPr>
          <p:cNvPr id="3" name="フッター プレースホルダー 2">
            <a:extLst>
              <a:ext uri="{FF2B5EF4-FFF2-40B4-BE49-F238E27FC236}">
                <a16:creationId xmlns:a16="http://schemas.microsoft.com/office/drawing/2014/main" xmlns="" id="{4868B837-FD07-4606-8414-18803EAAAE8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16915C8B-6A39-4CAA-9C3D-42B88AA9F244}"/>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9648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EED16F4-6FDB-462E-9939-B4919EC123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10844801-929E-4968-9710-B94414A79D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EB8A2897-DF28-4F0F-A82B-B947B3B34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A2ED9926-0450-465F-BB28-58FCF0146B24}"/>
              </a:ext>
            </a:extLst>
          </p:cNvPr>
          <p:cNvSpPr>
            <a:spLocks noGrp="1"/>
          </p:cNvSpPr>
          <p:nvPr>
            <p:ph type="dt" sz="half" idx="10"/>
          </p:nvPr>
        </p:nvSpPr>
        <p:spPr/>
        <p:txBody>
          <a:bodyPr/>
          <a:lstStyle/>
          <a:p>
            <a:fld id="{A56EF7A0-7D7B-4521-AAFC-68201D06E286}" type="datetimeFigureOut">
              <a:rPr kumimoji="1" lang="ja-JP" altLang="en-US" smtClean="0"/>
              <a:t>2023/1/10</a:t>
            </a:fld>
            <a:endParaRPr kumimoji="1" lang="ja-JP" altLang="en-US"/>
          </a:p>
        </p:txBody>
      </p:sp>
      <p:sp>
        <p:nvSpPr>
          <p:cNvPr id="6" name="フッター プレースホルダー 5">
            <a:extLst>
              <a:ext uri="{FF2B5EF4-FFF2-40B4-BE49-F238E27FC236}">
                <a16:creationId xmlns:a16="http://schemas.microsoft.com/office/drawing/2014/main" xmlns="" id="{04E700FC-3D41-4DDB-9A41-C13D89EFE30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5D606ED2-5B50-4A2E-89F5-11FC39DE2EE7}"/>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14827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93D51AFF-C258-4E84-BA6F-846786B6A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C47DEB1D-42A1-49C0-9D67-2135FD51F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3A23AD06-E9E1-4129-88A6-8D1DEDBA6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EF7A0-7D7B-4521-AAFC-68201D06E286}" type="datetimeFigureOut">
              <a:rPr kumimoji="1" lang="ja-JP" altLang="en-US" smtClean="0"/>
              <a:t>2023/1/10</a:t>
            </a:fld>
            <a:endParaRPr kumimoji="1" lang="ja-JP" altLang="en-US"/>
          </a:p>
        </p:txBody>
      </p:sp>
      <p:sp>
        <p:nvSpPr>
          <p:cNvPr id="5" name="フッター プレースホルダー 4">
            <a:extLst>
              <a:ext uri="{FF2B5EF4-FFF2-40B4-BE49-F238E27FC236}">
                <a16:creationId xmlns:a16="http://schemas.microsoft.com/office/drawing/2014/main" xmlns="" id="{CA6A6FCB-77EA-4D87-9F29-A6FD63BFE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6A27D903-C37A-4141-BD97-7CA59D871B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71612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a.go.jp/policies/policy/consumer_education/public_awareness/teaching_material/material_010/pdf/teaching_material_1_171221_0007.pdf"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emf"/><Relationship Id="rId5" Type="http://schemas.openxmlformats.org/officeDocument/2006/relationships/hyperlink" Target="https://www.caa.go.jp/policies/future/project/project_003/contents_001/assets/future_caa_cms201_210420_44.pdf" TargetMode="External"/><Relationship Id="rId4" Type="http://schemas.openxmlformats.org/officeDocument/2006/relationships/hyperlink" Target="https://www.caa.go.jp/policies/future/project/project_003/contents_001/assets/future_caa_cms201_210420_47.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2.svg"/><Relationship Id="rId5" Type="http://schemas.openxmlformats.org/officeDocument/2006/relationships/image" Target="../media/image12.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xmlns="" id="{D07ABB0B-5974-F94C-9402-B91A8B00AE1E}"/>
              </a:ext>
            </a:extLst>
          </p:cNvPr>
          <p:cNvSpPr txBox="1"/>
          <p:nvPr/>
        </p:nvSpPr>
        <p:spPr>
          <a:xfrm>
            <a:off x="696000" y="723384"/>
            <a:ext cx="5400000" cy="360000"/>
          </a:xfrm>
          <a:prstGeom prst="rect">
            <a:avLst/>
          </a:prstGeom>
          <a:noFill/>
        </p:spPr>
        <p:txBody>
          <a:bodyPr wrap="square" lIns="0" tIns="0" rIns="0" bIns="0" rtlCol="0" anchor="ctr" anchorCtr="0">
            <a:noAutofit/>
          </a:bodyPr>
          <a:lstStyle/>
          <a:p>
            <a:r>
              <a:rPr kumimoji="1" lang="en-US" altLang="ja-JP" sz="2400" b="1" dirty="0">
                <a:solidFill>
                  <a:srgbClr val="C0FF40"/>
                </a:solidFill>
                <a:latin typeface="Meiryo UI" panose="020B0604030504040204" pitchFamily="50" charset="-128"/>
                <a:ea typeface="Meiryo UI" panose="020B0604030504040204" pitchFamily="50" charset="-128"/>
              </a:rPr>
              <a:t>Worksheet</a:t>
            </a:r>
            <a:endParaRPr kumimoji="1" lang="ja-JP" altLang="en-US" sz="2400" b="1" dirty="0">
              <a:solidFill>
                <a:srgbClr val="C0FF40"/>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xmlns="" id="{841F3026-0AD9-4579-A1FD-D75E9EF2645A}"/>
              </a:ext>
            </a:extLst>
          </p:cNvPr>
          <p:cNvSpPr txBox="1"/>
          <p:nvPr/>
        </p:nvSpPr>
        <p:spPr>
          <a:xfrm>
            <a:off x="696000" y="1269000"/>
            <a:ext cx="10800000" cy="4320000"/>
          </a:xfrm>
          <a:prstGeom prst="rect">
            <a:avLst/>
          </a:prstGeom>
          <a:noFill/>
        </p:spPr>
        <p:txBody>
          <a:bodyPr wrap="square" lIns="0" tIns="0" rIns="0" bIns="0" rtlCol="0">
            <a:noAutofit/>
          </a:bodyPr>
          <a:lstStyle/>
          <a:p>
            <a:r>
              <a:rPr kumimoji="1" lang="ja-JP" altLang="en-US" sz="4800" b="1" dirty="0">
                <a:latin typeface="Meiryo UI" panose="020B0604030504040204" pitchFamily="50" charset="-128"/>
                <a:ea typeface="Meiryo UI" panose="020B0604030504040204" pitchFamily="50" charset="-128"/>
              </a:rPr>
              <a:t>こんなトラブル</a:t>
            </a:r>
            <a:endParaRPr kumimoji="1" lang="en-US" altLang="ja-JP" sz="4800" b="1" dirty="0">
              <a:latin typeface="Meiryo UI" panose="020B0604030504040204" pitchFamily="50" charset="-128"/>
              <a:ea typeface="Meiryo UI" panose="020B0604030504040204" pitchFamily="50" charset="-128"/>
            </a:endParaRPr>
          </a:p>
          <a:p>
            <a:r>
              <a:rPr lang="ja-JP" altLang="en-US" sz="4800" b="1" dirty="0">
                <a:latin typeface="Meiryo UI" panose="020B0604030504040204" pitchFamily="50" charset="-128"/>
                <a:ea typeface="Meiryo UI" panose="020B0604030504040204" pitchFamily="50" charset="-128"/>
              </a:rPr>
              <a:t>どのような対応方法がある</a:t>
            </a:r>
            <a:r>
              <a:rPr kumimoji="1" lang="ja-JP" altLang="en-US" sz="4800" b="1" dirty="0">
                <a:latin typeface="Meiryo UI" panose="020B0604030504040204" pitchFamily="50" charset="-128"/>
                <a:ea typeface="Meiryo UI" panose="020B0604030504040204" pitchFamily="50" charset="-128"/>
              </a:rPr>
              <a:t>だろうか？</a:t>
            </a:r>
          </a:p>
        </p:txBody>
      </p:sp>
      <p:pic>
        <p:nvPicPr>
          <p:cNvPr id="7" name="図 6">
            <a:extLst>
              <a:ext uri="{FF2B5EF4-FFF2-40B4-BE49-F238E27FC236}">
                <a16:creationId xmlns:a16="http://schemas.microsoft.com/office/drawing/2014/main" xmlns="" id="{20F6B5FA-543C-4E66-AAB9-50490EADB7B2}"/>
              </a:ext>
            </a:extLst>
          </p:cNvPr>
          <p:cNvPicPr>
            <a:picLocks noChangeAspect="1"/>
          </p:cNvPicPr>
          <p:nvPr/>
        </p:nvPicPr>
        <p:blipFill>
          <a:blip r:embed="rId3"/>
          <a:stretch>
            <a:fillRect/>
          </a:stretch>
        </p:blipFill>
        <p:spPr>
          <a:xfrm>
            <a:off x="7559957" y="3653559"/>
            <a:ext cx="2450108" cy="2727171"/>
          </a:xfrm>
          <a:prstGeom prst="rect">
            <a:avLst/>
          </a:prstGeom>
        </p:spPr>
      </p:pic>
    </p:spTree>
    <p:extLst>
      <p:ext uri="{BB962C8B-B14F-4D97-AF65-F5344CB8AC3E}">
        <p14:creationId xmlns:p14="http://schemas.microsoft.com/office/powerpoint/2010/main" val="43357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xmlns="" id="{49260486-E810-3943-8380-6D4AC92AD969}"/>
              </a:ext>
            </a:extLst>
          </p:cNvPr>
          <p:cNvSpPr txBox="1">
            <a:spLocks/>
          </p:cNvSpPr>
          <p:nvPr/>
        </p:nvSpPr>
        <p:spPr>
          <a:xfrm>
            <a:off x="696000" y="639000"/>
            <a:ext cx="10800000" cy="540000"/>
          </a:xfrm>
          <a:prstGeom prst="rect">
            <a:avLst/>
          </a:prstGeom>
          <a:noFill/>
        </p:spPr>
        <p:txBody>
          <a:bodyPr wrap="square" lIns="0" tIns="0" rIns="0" bIns="0" rtlCol="0">
            <a:noAutofit/>
          </a:bodyPr>
          <a:lstStyle/>
          <a:p>
            <a:pPr algn="ctr"/>
            <a:r>
              <a:rPr lang="ja-JP" altLang="en-US" sz="3200" b="1" dirty="0">
                <a:latin typeface="Meiryo UI" panose="020B0604030504040204" pitchFamily="50" charset="-128"/>
                <a:ea typeface="Meiryo UI" panose="020B0604030504040204" pitchFamily="50" charset="-128"/>
              </a:rPr>
              <a:t>学習で参考にするとよい資料</a:t>
            </a:r>
            <a:endParaRPr kumimoji="1" lang="ja-JP" altLang="en-US" sz="3200" b="1"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xmlns="" id="{7FB8FCCC-65EA-42F9-B272-3A92C05E6672}"/>
              </a:ext>
            </a:extLst>
          </p:cNvPr>
          <p:cNvSpPr/>
          <p:nvPr/>
        </p:nvSpPr>
        <p:spPr>
          <a:xfrm>
            <a:off x="516000" y="1629000"/>
            <a:ext cx="11160000" cy="4680000"/>
          </a:xfrm>
          <a:prstGeom prst="rect">
            <a:avLst/>
          </a:prstGeom>
          <a:noFill/>
          <a:ln w="38100">
            <a:solidFill>
              <a:srgbClr val="C0F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xmlns="" id="{8EA520EE-DA57-4858-94E0-A59CDFB16AB6}"/>
              </a:ext>
            </a:extLst>
          </p:cNvPr>
          <p:cNvSpPr txBox="1"/>
          <p:nvPr/>
        </p:nvSpPr>
        <p:spPr>
          <a:xfrm>
            <a:off x="1056000" y="2250000"/>
            <a:ext cx="6480000" cy="360000"/>
          </a:xfrm>
          <a:prstGeom prst="rect">
            <a:avLst/>
          </a:prstGeom>
          <a:noFill/>
        </p:spPr>
        <p:txBody>
          <a:bodyPr wrap="square" lIns="0" tIns="0" rIns="0" bIns="0" rtlCol="0" anchor="ctr" anchorCtr="0">
            <a:noAutofit/>
          </a:bodyPr>
          <a:lstStyle/>
          <a:p>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教科書</a:t>
            </a:r>
          </a:p>
        </p:txBody>
      </p:sp>
      <p:sp>
        <p:nvSpPr>
          <p:cNvPr id="33" name="テキスト ボックス 32">
            <a:extLst>
              <a:ext uri="{FF2B5EF4-FFF2-40B4-BE49-F238E27FC236}">
                <a16:creationId xmlns:a16="http://schemas.microsoft.com/office/drawing/2014/main" xmlns="" id="{4B95BBBF-3317-1648-AF5E-E1F81FBE48B7}"/>
              </a:ext>
            </a:extLst>
          </p:cNvPr>
          <p:cNvSpPr txBox="1"/>
          <p:nvPr/>
        </p:nvSpPr>
        <p:spPr>
          <a:xfrm>
            <a:off x="1056000" y="3150000"/>
            <a:ext cx="6480000" cy="360000"/>
          </a:xfrm>
          <a:prstGeom prst="rect">
            <a:avLst/>
          </a:prstGeom>
          <a:noFill/>
        </p:spPr>
        <p:txBody>
          <a:bodyPr wrap="square" lIns="0" tIns="0" rIns="0" bIns="0" rtlCol="0" anchor="ctr" anchorCtr="0">
            <a:noAutofit/>
          </a:bodyPr>
          <a:lstStyle/>
          <a:p>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契約について </a:t>
            </a:r>
          </a:p>
        </p:txBody>
      </p:sp>
      <p:sp>
        <p:nvSpPr>
          <p:cNvPr id="35" name="テキスト ボックス 34">
            <a:extLst>
              <a:ext uri="{FF2B5EF4-FFF2-40B4-BE49-F238E27FC236}">
                <a16:creationId xmlns:a16="http://schemas.microsoft.com/office/drawing/2014/main" xmlns="" id="{7E20C3C6-4EC0-744A-866A-85F69562008C}"/>
              </a:ext>
            </a:extLst>
          </p:cNvPr>
          <p:cNvSpPr txBox="1"/>
          <p:nvPr/>
        </p:nvSpPr>
        <p:spPr>
          <a:xfrm>
            <a:off x="1056000" y="4050000"/>
            <a:ext cx="6480000" cy="720000"/>
          </a:xfrm>
          <a:prstGeom prst="rect">
            <a:avLst/>
          </a:prstGeom>
          <a:noFill/>
        </p:spPr>
        <p:txBody>
          <a:bodyPr wrap="square" lIns="0" tIns="0" rIns="0" bIns="0" rtlCol="0" anchor="ctr" anchorCtr="0">
            <a:noAutofit/>
          </a:bodyPr>
          <a:lstStyle/>
          <a:p>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消費者を保護する制度と</a:t>
            </a:r>
          </a:p>
          <a:p>
            <a:r>
              <a:rPr lang="ja-JP" altLang="en-US" sz="2400" b="1" dirty="0">
                <a:latin typeface="Meiryo UI" panose="020B0604030504040204" pitchFamily="50" charset="-128"/>
                <a:ea typeface="Meiryo UI" panose="020B0604030504040204" pitchFamily="50" charset="-128"/>
              </a:rPr>
              <a:t>   消費者相談窓口の活用</a:t>
            </a:r>
          </a:p>
        </p:txBody>
      </p:sp>
      <p:sp>
        <p:nvSpPr>
          <p:cNvPr id="39" name="テキスト ボックス 38">
            <a:extLst>
              <a:ext uri="{FF2B5EF4-FFF2-40B4-BE49-F238E27FC236}">
                <a16:creationId xmlns:a16="http://schemas.microsoft.com/office/drawing/2014/main" xmlns="" id="{E1798518-5ACC-7D43-B361-33363419422D}"/>
              </a:ext>
            </a:extLst>
          </p:cNvPr>
          <p:cNvSpPr txBox="1"/>
          <p:nvPr/>
        </p:nvSpPr>
        <p:spPr>
          <a:xfrm>
            <a:off x="1056000" y="5310000"/>
            <a:ext cx="6480000" cy="360000"/>
          </a:xfrm>
          <a:prstGeom prst="rect">
            <a:avLst/>
          </a:prstGeom>
          <a:noFill/>
        </p:spPr>
        <p:txBody>
          <a:bodyPr wrap="square" lIns="0" tIns="0" rIns="0" bIns="0" rtlCol="0" anchor="ctr" anchorCtr="0">
            <a:noAutofit/>
          </a:bodyPr>
          <a:lstStyle/>
          <a:p>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製品事故の予防 </a:t>
            </a:r>
          </a:p>
        </p:txBody>
      </p:sp>
      <p:sp>
        <p:nvSpPr>
          <p:cNvPr id="46" name="テキスト ボックス 45">
            <a:extLst>
              <a:ext uri="{FF2B5EF4-FFF2-40B4-BE49-F238E27FC236}">
                <a16:creationId xmlns:a16="http://schemas.microsoft.com/office/drawing/2014/main" xmlns="" id="{2EAF6EEE-CB10-4CCF-963A-792FE8619D46}"/>
              </a:ext>
            </a:extLst>
          </p:cNvPr>
          <p:cNvSpPr txBox="1"/>
          <p:nvPr/>
        </p:nvSpPr>
        <p:spPr>
          <a:xfrm>
            <a:off x="7896000" y="2169000"/>
            <a:ext cx="3600000" cy="1080000"/>
          </a:xfrm>
          <a:prstGeom prst="rect">
            <a:avLst/>
          </a:prstGeom>
          <a:noFill/>
        </p:spPr>
        <p:txBody>
          <a:bodyPr vert="horz" wrap="square" lIns="108000" tIns="180000" rIns="108000" bIns="108000" rtlCol="0" anchor="ctr" anchorCtr="0">
            <a:noAutofit/>
          </a:bodyPr>
          <a:lstStyle>
            <a:defPPr>
              <a:defRPr lang="ja-JP"/>
            </a:defPPr>
            <a:lvl1pPr algn="ctr">
              <a:defRPr b="1">
                <a:latin typeface="+mn-ea"/>
              </a:defRPr>
            </a:lvl1pPr>
          </a:lstStyle>
          <a:p>
            <a:r>
              <a:rPr lang="ja-JP" altLang="en-US" sz="2400" dirty="0">
                <a:solidFill>
                  <a:srgbClr val="406080"/>
                </a:solidFill>
                <a:latin typeface="Meiryo UI" panose="020B0604030504040204" pitchFamily="50" charset="-128"/>
                <a:ea typeface="Meiryo UI" panose="020B0604030504040204" pitchFamily="50" charset="-128"/>
              </a:rPr>
              <a:t>資料も参考にしながら</a:t>
            </a:r>
          </a:p>
          <a:p>
            <a:r>
              <a:rPr lang="ja-JP" altLang="en-US" sz="2400" dirty="0">
                <a:solidFill>
                  <a:srgbClr val="406080"/>
                </a:solidFill>
                <a:latin typeface="Meiryo UI" panose="020B0604030504040204" pitchFamily="50" charset="-128"/>
                <a:ea typeface="Meiryo UI" panose="020B0604030504040204" pitchFamily="50" charset="-128"/>
              </a:rPr>
              <a:t>自分で考えよう！</a:t>
            </a:r>
          </a:p>
        </p:txBody>
      </p:sp>
      <p:sp>
        <p:nvSpPr>
          <p:cNvPr id="54" name="四角形: 角を丸くする 53">
            <a:extLst>
              <a:ext uri="{FF2B5EF4-FFF2-40B4-BE49-F238E27FC236}">
                <a16:creationId xmlns:a16="http://schemas.microsoft.com/office/drawing/2014/main" xmlns="" id="{7364398C-3B90-4EEB-93D4-EF4AB3BF072A}"/>
              </a:ext>
            </a:extLst>
          </p:cNvPr>
          <p:cNvSpPr/>
          <p:nvPr/>
        </p:nvSpPr>
        <p:spPr>
          <a:xfrm>
            <a:off x="4836000" y="3141260"/>
            <a:ext cx="2520000" cy="36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hlinkClick r:id="rId3"/>
            <a:extLst>
              <a:ext uri="{FF2B5EF4-FFF2-40B4-BE49-F238E27FC236}">
                <a16:creationId xmlns:a16="http://schemas.microsoft.com/office/drawing/2014/main" xmlns="" id="{9C948F2E-4AF4-4A5F-B1FB-73938FBD5316}"/>
              </a:ext>
            </a:extLst>
          </p:cNvPr>
          <p:cNvSpPr txBox="1"/>
          <p:nvPr/>
        </p:nvSpPr>
        <p:spPr>
          <a:xfrm>
            <a:off x="4296000" y="3186260"/>
            <a:ext cx="3600000" cy="270000"/>
          </a:xfrm>
          <a:prstGeom prst="rect">
            <a:avLst/>
          </a:prstGeom>
          <a:noFill/>
        </p:spPr>
        <p:txBody>
          <a:bodyPr wrap="square" rtlCol="0" anchor="ctr" anchorCtr="0">
            <a:noAutofit/>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詳しくはこちら</a:t>
            </a:r>
          </a:p>
        </p:txBody>
      </p:sp>
      <p:sp>
        <p:nvSpPr>
          <p:cNvPr id="62" name="四角形: 角を丸くする 61">
            <a:extLst>
              <a:ext uri="{FF2B5EF4-FFF2-40B4-BE49-F238E27FC236}">
                <a16:creationId xmlns:a16="http://schemas.microsoft.com/office/drawing/2014/main" xmlns="" id="{E8960868-F4C7-4A2B-93B2-C6891DBF2822}"/>
              </a:ext>
            </a:extLst>
          </p:cNvPr>
          <p:cNvSpPr/>
          <p:nvPr/>
        </p:nvSpPr>
        <p:spPr>
          <a:xfrm>
            <a:off x="4836000" y="4317118"/>
            <a:ext cx="2520000" cy="36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hlinkClick r:id="rId4"/>
            <a:extLst>
              <a:ext uri="{FF2B5EF4-FFF2-40B4-BE49-F238E27FC236}">
                <a16:creationId xmlns:a16="http://schemas.microsoft.com/office/drawing/2014/main" xmlns="" id="{FE8D7665-B9AF-4C53-A56B-DFAEE371715D}"/>
              </a:ext>
            </a:extLst>
          </p:cNvPr>
          <p:cNvSpPr txBox="1"/>
          <p:nvPr/>
        </p:nvSpPr>
        <p:spPr>
          <a:xfrm>
            <a:off x="4296000" y="4362118"/>
            <a:ext cx="3600000" cy="270000"/>
          </a:xfrm>
          <a:prstGeom prst="rect">
            <a:avLst/>
          </a:prstGeom>
          <a:noFill/>
        </p:spPr>
        <p:txBody>
          <a:bodyPr wrap="square" rtlCol="0" anchor="ctr" anchorCtr="0">
            <a:noAutofit/>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詳しくはこちら</a:t>
            </a:r>
          </a:p>
        </p:txBody>
      </p:sp>
      <p:sp>
        <p:nvSpPr>
          <p:cNvPr id="27" name="四角形: 角を丸くする 26">
            <a:extLst>
              <a:ext uri="{FF2B5EF4-FFF2-40B4-BE49-F238E27FC236}">
                <a16:creationId xmlns:a16="http://schemas.microsoft.com/office/drawing/2014/main" xmlns="" id="{C1FB001F-8DAB-4EB8-B419-62EE4AD324B2}"/>
              </a:ext>
            </a:extLst>
          </p:cNvPr>
          <p:cNvSpPr/>
          <p:nvPr/>
        </p:nvSpPr>
        <p:spPr>
          <a:xfrm>
            <a:off x="4836000" y="5310000"/>
            <a:ext cx="2520000" cy="36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hlinkClick r:id="rId5"/>
            <a:extLst>
              <a:ext uri="{FF2B5EF4-FFF2-40B4-BE49-F238E27FC236}">
                <a16:creationId xmlns:a16="http://schemas.microsoft.com/office/drawing/2014/main" xmlns="" id="{2D482A7A-D4BB-41E5-8611-053E50CC29F8}"/>
              </a:ext>
            </a:extLst>
          </p:cNvPr>
          <p:cNvSpPr txBox="1"/>
          <p:nvPr/>
        </p:nvSpPr>
        <p:spPr>
          <a:xfrm>
            <a:off x="4296000" y="5355000"/>
            <a:ext cx="3600000" cy="270000"/>
          </a:xfrm>
          <a:prstGeom prst="rect">
            <a:avLst/>
          </a:prstGeom>
          <a:noFill/>
        </p:spPr>
        <p:txBody>
          <a:bodyPr wrap="square" rtlCol="0" anchor="ctr" anchorCtr="0">
            <a:noAutofit/>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詳しくはこちら</a:t>
            </a:r>
          </a:p>
        </p:txBody>
      </p:sp>
      <p:pic>
        <p:nvPicPr>
          <p:cNvPr id="17" name="図 16">
            <a:extLst>
              <a:ext uri="{FF2B5EF4-FFF2-40B4-BE49-F238E27FC236}">
                <a16:creationId xmlns:a16="http://schemas.microsoft.com/office/drawing/2014/main" xmlns="" id="{F9E80B09-3285-4E88-95A5-66417665E473}"/>
              </a:ext>
            </a:extLst>
          </p:cNvPr>
          <p:cNvPicPr>
            <a:picLocks noChangeAspect="1"/>
          </p:cNvPicPr>
          <p:nvPr/>
        </p:nvPicPr>
        <p:blipFill>
          <a:blip r:embed="rId6"/>
          <a:stretch>
            <a:fillRect/>
          </a:stretch>
        </p:blipFill>
        <p:spPr>
          <a:xfrm>
            <a:off x="8884404" y="3202933"/>
            <a:ext cx="3121064" cy="3474000"/>
          </a:xfrm>
          <a:prstGeom prst="rect">
            <a:avLst/>
          </a:prstGeom>
        </p:spPr>
      </p:pic>
    </p:spTree>
    <p:extLst>
      <p:ext uri="{BB962C8B-B14F-4D97-AF65-F5344CB8AC3E}">
        <p14:creationId xmlns:p14="http://schemas.microsoft.com/office/powerpoint/2010/main" val="16406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9D7D1F32-9EC8-1C4E-B537-F8C9BCF8759C}"/>
              </a:ext>
            </a:extLst>
          </p:cNvPr>
          <p:cNvSpPr/>
          <p:nvPr/>
        </p:nvSpPr>
        <p:spPr>
          <a:xfrm>
            <a:off x="0" y="3382200"/>
            <a:ext cx="12192000" cy="90000"/>
          </a:xfrm>
          <a:prstGeom prst="rect">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xmlns="" id="{EC2DAB45-6AF0-473C-B8EF-A235785A303C}"/>
              </a:ext>
            </a:extLst>
          </p:cNvPr>
          <p:cNvSpPr txBox="1"/>
          <p:nvPr/>
        </p:nvSpPr>
        <p:spPr>
          <a:xfrm>
            <a:off x="765663" y="1223200"/>
            <a:ext cx="10801350" cy="2159000"/>
          </a:xfrm>
          <a:prstGeom prst="rect">
            <a:avLst/>
          </a:prstGeom>
          <a:noFill/>
        </p:spPr>
        <p:txBody>
          <a:bodyPr wrap="square" lIns="0" tIns="0" rIns="0" bIns="0" rtlCol="0" anchor="ctr" anchorCtr="0">
            <a:noAutofit/>
          </a:bodyPr>
          <a:lstStyle/>
          <a:p>
            <a:pPr algn="ctr"/>
            <a:r>
              <a:rPr kumimoji="1" lang="ja-JP" altLang="en-US" sz="6400" b="1" dirty="0">
                <a:latin typeface="Meiryo UI" panose="020B0604030504040204" pitchFamily="50" charset="-128"/>
                <a:ea typeface="Meiryo UI" panose="020B0604030504040204" pitchFamily="50" charset="-128"/>
              </a:rPr>
              <a:t>トラブル事例の</a:t>
            </a:r>
            <a:endParaRPr kumimoji="1" lang="en-US" altLang="ja-JP" sz="6400" b="1" dirty="0">
              <a:latin typeface="Meiryo UI" panose="020B0604030504040204" pitchFamily="50" charset="-128"/>
              <a:ea typeface="Meiryo UI" panose="020B0604030504040204" pitchFamily="50" charset="-128"/>
            </a:endParaRPr>
          </a:p>
          <a:p>
            <a:pPr algn="ctr"/>
            <a:r>
              <a:rPr kumimoji="1" lang="ja-JP" altLang="en-US" sz="6400" b="1" dirty="0">
                <a:latin typeface="Meiryo UI" panose="020B0604030504040204" pitchFamily="50" charset="-128"/>
                <a:ea typeface="Meiryo UI" panose="020B0604030504040204" pitchFamily="50" charset="-128"/>
              </a:rPr>
              <a:t>相談メモを作成しよう！</a:t>
            </a:r>
          </a:p>
        </p:txBody>
      </p:sp>
      <p:sp>
        <p:nvSpPr>
          <p:cNvPr id="12" name="テキスト ボックス 11">
            <a:extLst>
              <a:ext uri="{FF2B5EF4-FFF2-40B4-BE49-F238E27FC236}">
                <a16:creationId xmlns:a16="http://schemas.microsoft.com/office/drawing/2014/main" xmlns="" id="{51A49943-16D2-4335-8BBF-3D7D581F4D45}"/>
              </a:ext>
            </a:extLst>
          </p:cNvPr>
          <p:cNvSpPr txBox="1"/>
          <p:nvPr/>
        </p:nvSpPr>
        <p:spPr>
          <a:xfrm>
            <a:off x="695325" y="4219708"/>
            <a:ext cx="10801349" cy="1080000"/>
          </a:xfrm>
          <a:prstGeom prst="rect">
            <a:avLst/>
          </a:prstGeom>
          <a:noFill/>
        </p:spPr>
        <p:txBody>
          <a:bodyPr wrap="square" lIns="0" tIns="0" rIns="0" bIns="0" rtlCol="0" anchor="ctr" anchorCtr="0">
            <a:noAutofit/>
          </a:bodyPr>
          <a:lstStyle/>
          <a:p>
            <a:pPr algn="ctr"/>
            <a:r>
              <a:rPr lang="ja-JP" altLang="en-US" sz="3200" b="1" dirty="0">
                <a:latin typeface="Meiryo UI" panose="020B0604030504040204" pitchFamily="50" charset="-128"/>
                <a:ea typeface="Meiryo UI" panose="020B0604030504040204" pitchFamily="50" charset="-128"/>
              </a:rPr>
              <a:t>トラブル内容が的確に伝わるように</a:t>
            </a:r>
            <a:endParaRPr lang="en-US" altLang="ja-JP" sz="3200" b="1" dirty="0">
              <a:latin typeface="Meiryo UI" panose="020B0604030504040204" pitchFamily="50" charset="-128"/>
              <a:ea typeface="Meiryo UI" panose="020B0604030504040204" pitchFamily="50" charset="-128"/>
            </a:endParaRPr>
          </a:p>
          <a:p>
            <a:pPr algn="ctr"/>
            <a:r>
              <a:rPr lang="en-US" altLang="ja-JP" sz="3200" b="1" dirty="0">
                <a:latin typeface="Meiryo UI" panose="020B0604030504040204" pitchFamily="50" charset="-128"/>
                <a:ea typeface="Meiryo UI" panose="020B0604030504040204" pitchFamily="50" charset="-128"/>
              </a:rPr>
              <a:t>5W1H</a:t>
            </a:r>
            <a:r>
              <a:rPr lang="ja-JP" altLang="en-US" sz="3200" b="1" dirty="0">
                <a:latin typeface="Meiryo UI" panose="020B0604030504040204" pitchFamily="50" charset="-128"/>
                <a:ea typeface="Meiryo UI" panose="020B0604030504040204" pitchFamily="50" charset="-128"/>
              </a:rPr>
              <a:t>を意識してメモにまとめてみよう！</a:t>
            </a:r>
          </a:p>
        </p:txBody>
      </p:sp>
    </p:spTree>
    <p:extLst>
      <p:ext uri="{BB962C8B-B14F-4D97-AF65-F5344CB8AC3E}">
        <p14:creationId xmlns:p14="http://schemas.microsoft.com/office/powerpoint/2010/main" val="4176701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227781"/>
      </p:ext>
    </p:extLst>
  </p:cSld>
  <p:clrMapOvr>
    <a:masterClrMapping/>
  </p:clrMapOvr>
  <p:transition spd="slow">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xmlns="" id="{73C46CCB-8C28-4F3C-98C7-0069FD434D42}"/>
              </a:ext>
            </a:extLst>
          </p:cNvPr>
          <p:cNvSpPr txBox="1"/>
          <p:nvPr/>
        </p:nvSpPr>
        <p:spPr>
          <a:xfrm>
            <a:off x="3841048" y="2445968"/>
            <a:ext cx="3220152" cy="646331"/>
          </a:xfrm>
          <a:prstGeom prst="rect">
            <a:avLst/>
          </a:prstGeom>
          <a:noFill/>
        </p:spPr>
        <p:txBody>
          <a:bodyPr wrap="square" rtlCol="0" anchor="t">
            <a:spAutoFit/>
          </a:bodyPr>
          <a:lstStyle/>
          <a:p>
            <a:r>
              <a:rPr kumimoji="1" lang="zh-TW" altLang="en-US" dirty="0">
                <a:solidFill>
                  <a:srgbClr val="FF0040"/>
                </a:solidFill>
                <a:latin typeface="Meiryo UI" panose="020B0604030504040204" pitchFamily="50" charset="-128"/>
                <a:ea typeface="Meiryo UI" panose="020B0604030504040204" pitchFamily="50" charset="-128"/>
              </a:rPr>
              <a:t>先週金曜日</a:t>
            </a:r>
            <a:endParaRPr kumimoji="1" lang="en-US" altLang="zh-TW" dirty="0">
              <a:solidFill>
                <a:srgbClr val="FF0040"/>
              </a:solidFill>
              <a:latin typeface="Meiryo UI" panose="020B0604030504040204" pitchFamily="50" charset="-128"/>
              <a:ea typeface="Meiryo UI" panose="020B0604030504040204" pitchFamily="50" charset="-128"/>
            </a:endParaRPr>
          </a:p>
          <a:p>
            <a:r>
              <a:rPr kumimoji="1" lang="zh-TW" altLang="en-US" dirty="0">
                <a:solidFill>
                  <a:srgbClr val="FF0040"/>
                </a:solidFill>
                <a:latin typeface="Meiryo UI" panose="020B0604030504040204" pitchFamily="50" charset="-128"/>
                <a:ea typeface="Meiryo UI" panose="020B0604030504040204" pitchFamily="50" charset="-128"/>
              </a:rPr>
              <a:t>（</a:t>
            </a:r>
            <a:r>
              <a:rPr kumimoji="1" lang="en-US" altLang="zh-TW" dirty="0">
                <a:solidFill>
                  <a:srgbClr val="FF0040"/>
                </a:solidFill>
                <a:latin typeface="Meiryo UI" panose="020B0604030504040204" pitchFamily="50" charset="-128"/>
                <a:ea typeface="Meiryo UI" panose="020B0604030504040204" pitchFamily="50" charset="-128"/>
              </a:rPr>
              <a:t>20××</a:t>
            </a:r>
            <a:r>
              <a:rPr kumimoji="1" lang="zh-TW" altLang="en-US" dirty="0">
                <a:solidFill>
                  <a:srgbClr val="FF0040"/>
                </a:solidFill>
                <a:latin typeface="Meiryo UI" panose="020B0604030504040204" pitchFamily="50" charset="-128"/>
                <a:ea typeface="Meiryo UI" panose="020B0604030504040204" pitchFamily="50" charset="-128"/>
              </a:rPr>
              <a:t>年○○月△△日）</a:t>
            </a:r>
            <a:endParaRPr kumimoji="1" lang="ja-JP" altLang="en-US" dirty="0">
              <a:solidFill>
                <a:srgbClr val="FF004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xmlns="" id="{E73FB127-9ACA-43CB-9B55-0ADBF7D4AA1B}"/>
              </a:ext>
            </a:extLst>
          </p:cNvPr>
          <p:cNvSpPr txBox="1"/>
          <p:nvPr/>
        </p:nvSpPr>
        <p:spPr>
          <a:xfrm>
            <a:off x="1385626" y="3367624"/>
            <a:ext cx="3240000" cy="369332"/>
          </a:xfrm>
          <a:prstGeom prst="rect">
            <a:avLst/>
          </a:prstGeom>
          <a:noFill/>
        </p:spPr>
        <p:txBody>
          <a:bodyPr wrap="square" rtlCol="0" anchor="t">
            <a:spAutoFit/>
          </a:bodyPr>
          <a:lstStyle/>
          <a:p>
            <a:r>
              <a:rPr kumimoji="1" lang="ja-JP" altLang="en-US" dirty="0">
                <a:solidFill>
                  <a:srgbClr val="FF0040"/>
                </a:solidFill>
                <a:latin typeface="Meiryo UI" panose="020B0604030504040204" pitchFamily="50" charset="-128"/>
                <a:ea typeface="Meiryo UI" panose="020B0604030504040204" pitchFamily="50" charset="-128"/>
              </a:rPr>
              <a:t>自分が</a:t>
            </a:r>
          </a:p>
        </p:txBody>
      </p:sp>
      <p:sp>
        <p:nvSpPr>
          <p:cNvPr id="16" name="テキスト ボックス 15">
            <a:extLst>
              <a:ext uri="{FF2B5EF4-FFF2-40B4-BE49-F238E27FC236}">
                <a16:creationId xmlns:a16="http://schemas.microsoft.com/office/drawing/2014/main" xmlns="" id="{921BA775-367E-483B-B5C6-6219152C59E0}"/>
              </a:ext>
            </a:extLst>
          </p:cNvPr>
          <p:cNvSpPr txBox="1"/>
          <p:nvPr/>
        </p:nvSpPr>
        <p:spPr>
          <a:xfrm>
            <a:off x="6870153" y="3367624"/>
            <a:ext cx="3240000" cy="369332"/>
          </a:xfrm>
          <a:prstGeom prst="rect">
            <a:avLst/>
          </a:prstGeom>
          <a:noFill/>
        </p:spPr>
        <p:txBody>
          <a:bodyPr wrap="square" rtlCol="0" anchor="t">
            <a:spAutoFit/>
          </a:bodyPr>
          <a:lstStyle/>
          <a:p>
            <a:r>
              <a:rPr kumimoji="1" lang="ja-JP" altLang="en-US" dirty="0">
                <a:solidFill>
                  <a:srgbClr val="FF0040"/>
                </a:solidFill>
                <a:latin typeface="Meiryo UI" panose="020B0604030504040204" pitchFamily="50" charset="-128"/>
                <a:ea typeface="Meiryo UI" panose="020B0604030504040204" pitchFamily="50" charset="-128"/>
              </a:rPr>
              <a:t>Ａネットショップから</a:t>
            </a:r>
          </a:p>
        </p:txBody>
      </p:sp>
      <p:sp>
        <p:nvSpPr>
          <p:cNvPr id="18" name="テキスト ボックス 17">
            <a:extLst>
              <a:ext uri="{FF2B5EF4-FFF2-40B4-BE49-F238E27FC236}">
                <a16:creationId xmlns:a16="http://schemas.microsoft.com/office/drawing/2014/main" xmlns="" id="{3E6A4CD1-06B1-4B58-8EBC-27B3EFE232E4}"/>
              </a:ext>
            </a:extLst>
          </p:cNvPr>
          <p:cNvSpPr txBox="1"/>
          <p:nvPr/>
        </p:nvSpPr>
        <p:spPr>
          <a:xfrm>
            <a:off x="7289002" y="4173594"/>
            <a:ext cx="3240000" cy="369332"/>
          </a:xfrm>
          <a:prstGeom prst="rect">
            <a:avLst/>
          </a:prstGeom>
          <a:noFill/>
        </p:spPr>
        <p:txBody>
          <a:bodyPr wrap="square" rtlCol="0" anchor="t">
            <a:spAutoFit/>
          </a:bodyPr>
          <a:lstStyle/>
          <a:p>
            <a:r>
              <a:rPr kumimoji="1" lang="ja-JP" altLang="en-US" dirty="0">
                <a:solidFill>
                  <a:srgbClr val="FF0040"/>
                </a:solidFill>
                <a:latin typeface="Meiryo UI" panose="020B0604030504040204" pitchFamily="50" charset="-128"/>
                <a:ea typeface="Meiryo UI" panose="020B0604030504040204" pitchFamily="50" charset="-128"/>
              </a:rPr>
              <a:t>商品を返品できるかについて</a:t>
            </a:r>
          </a:p>
        </p:txBody>
      </p:sp>
      <p:sp>
        <p:nvSpPr>
          <p:cNvPr id="20" name="テキスト ボックス 19">
            <a:extLst>
              <a:ext uri="{FF2B5EF4-FFF2-40B4-BE49-F238E27FC236}">
                <a16:creationId xmlns:a16="http://schemas.microsoft.com/office/drawing/2014/main" xmlns="" id="{98C5DAF3-8C51-4563-983A-E76E4B3EF7B1}"/>
              </a:ext>
            </a:extLst>
          </p:cNvPr>
          <p:cNvSpPr txBox="1"/>
          <p:nvPr/>
        </p:nvSpPr>
        <p:spPr>
          <a:xfrm>
            <a:off x="2064580" y="5755099"/>
            <a:ext cx="3703659" cy="369332"/>
          </a:xfrm>
          <a:prstGeom prst="rect">
            <a:avLst/>
          </a:prstGeom>
          <a:noFill/>
        </p:spPr>
        <p:txBody>
          <a:bodyPr wrap="square" rtlCol="0" anchor="t">
            <a:spAutoFit/>
          </a:bodyPr>
          <a:lstStyle/>
          <a:p>
            <a:r>
              <a:rPr kumimoji="1" lang="ja-JP" altLang="en-US" dirty="0">
                <a:solidFill>
                  <a:srgbClr val="FF0040"/>
                </a:solidFill>
                <a:latin typeface="Meiryo UI" panose="020B0604030504040204" pitchFamily="50" charset="-128"/>
                <a:ea typeface="Meiryo UI" panose="020B0604030504040204" pitchFamily="50" charset="-128"/>
              </a:rPr>
              <a:t>商品を交換してもらうか返品したい</a:t>
            </a:r>
          </a:p>
        </p:txBody>
      </p:sp>
      <p:sp>
        <p:nvSpPr>
          <p:cNvPr id="25" name="テキスト ボックス 24">
            <a:extLst>
              <a:ext uri="{FF2B5EF4-FFF2-40B4-BE49-F238E27FC236}">
                <a16:creationId xmlns:a16="http://schemas.microsoft.com/office/drawing/2014/main" xmlns="" id="{3909DB19-C0A9-4B31-8FBE-62F7496D6025}"/>
              </a:ext>
            </a:extLst>
          </p:cNvPr>
          <p:cNvSpPr txBox="1"/>
          <p:nvPr/>
        </p:nvSpPr>
        <p:spPr>
          <a:xfrm>
            <a:off x="8303983" y="2576847"/>
            <a:ext cx="3240000" cy="369332"/>
          </a:xfrm>
          <a:prstGeom prst="rect">
            <a:avLst/>
          </a:prstGeom>
          <a:noFill/>
        </p:spPr>
        <p:txBody>
          <a:bodyPr wrap="square" rtlCol="0" anchor="t">
            <a:spAutoFit/>
          </a:bodyPr>
          <a:lstStyle/>
          <a:p>
            <a:r>
              <a:rPr kumimoji="1" lang="ja-JP" altLang="en-US" dirty="0">
                <a:solidFill>
                  <a:srgbClr val="FF0040"/>
                </a:solidFill>
                <a:latin typeface="Meiryo UI" panose="020B0604030504040204" pitchFamily="50" charset="-128"/>
                <a:ea typeface="Meiryo UI" panose="020B0604030504040204" pitchFamily="50" charset="-128"/>
              </a:rPr>
              <a:t>Ａネットショップ</a:t>
            </a:r>
            <a:r>
              <a:rPr lang="ja-JP" altLang="en-US" dirty="0">
                <a:solidFill>
                  <a:srgbClr val="FF0040"/>
                </a:solidFill>
                <a:latin typeface="Meiryo UI" panose="020B0604030504040204" pitchFamily="50" charset="-128"/>
                <a:ea typeface="Meiryo UI" panose="020B0604030504040204" pitchFamily="50" charset="-128"/>
              </a:rPr>
              <a:t>で</a:t>
            </a:r>
            <a:endParaRPr kumimoji="1" lang="en-US" altLang="ja-JP" dirty="0">
              <a:solidFill>
                <a:srgbClr val="FF004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xmlns="" id="{73E13094-4DAB-4BB3-85AD-DFD8E7541189}"/>
              </a:ext>
            </a:extLst>
          </p:cNvPr>
          <p:cNvSpPr txBox="1"/>
          <p:nvPr/>
        </p:nvSpPr>
        <p:spPr>
          <a:xfrm>
            <a:off x="2404766" y="4181214"/>
            <a:ext cx="3240000" cy="369332"/>
          </a:xfrm>
          <a:prstGeom prst="rect">
            <a:avLst/>
          </a:prstGeom>
          <a:noFill/>
        </p:spPr>
        <p:txBody>
          <a:bodyPr wrap="square" rtlCol="0" anchor="t">
            <a:spAutoFit/>
          </a:bodyPr>
          <a:lstStyle/>
          <a:p>
            <a:r>
              <a:rPr lang="en-US" altLang="ja-JP" dirty="0">
                <a:solidFill>
                  <a:srgbClr val="FF0040"/>
                </a:solidFill>
                <a:latin typeface="Meiryo UI" panose="020B0604030504040204" pitchFamily="50" charset="-128"/>
                <a:ea typeface="Meiryo UI" panose="020B0604030504040204" pitchFamily="50" charset="-128"/>
              </a:rPr>
              <a:t>xx-</a:t>
            </a:r>
            <a:r>
              <a:rPr lang="en-US" altLang="ja-JP" dirty="0" err="1">
                <a:solidFill>
                  <a:srgbClr val="FF0040"/>
                </a:solidFill>
                <a:latin typeface="Meiryo UI" panose="020B0604030504040204" pitchFamily="50" charset="-128"/>
                <a:ea typeface="Meiryo UI" panose="020B0604030504040204" pitchFamily="50" charset="-128"/>
              </a:rPr>
              <a:t>xxxx</a:t>
            </a:r>
            <a:r>
              <a:rPr lang="en-US" altLang="ja-JP" dirty="0">
                <a:solidFill>
                  <a:srgbClr val="FF0040"/>
                </a:solidFill>
                <a:latin typeface="Meiryo UI" panose="020B0604030504040204" pitchFamily="50" charset="-128"/>
                <a:ea typeface="Meiryo UI" panose="020B0604030504040204" pitchFamily="50" charset="-128"/>
              </a:rPr>
              <a:t>-</a:t>
            </a:r>
            <a:r>
              <a:rPr lang="en-US" altLang="ja-JP" dirty="0" err="1">
                <a:solidFill>
                  <a:srgbClr val="FF0040"/>
                </a:solidFill>
                <a:latin typeface="Meiryo UI" panose="020B0604030504040204" pitchFamily="50" charset="-128"/>
                <a:ea typeface="Meiryo UI" panose="020B0604030504040204" pitchFamily="50" charset="-128"/>
              </a:rPr>
              <a:t>xxxx</a:t>
            </a:r>
            <a:endParaRPr kumimoji="1" lang="ja-JP" altLang="en-US" dirty="0">
              <a:solidFill>
                <a:srgbClr val="FF004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xmlns="" id="{EEE14551-0460-4663-8035-F72730B86A5E}"/>
              </a:ext>
            </a:extLst>
          </p:cNvPr>
          <p:cNvSpPr txBox="1"/>
          <p:nvPr/>
        </p:nvSpPr>
        <p:spPr>
          <a:xfrm>
            <a:off x="2180908" y="4826019"/>
            <a:ext cx="8660295" cy="646331"/>
          </a:xfrm>
          <a:prstGeom prst="rect">
            <a:avLst/>
          </a:prstGeom>
          <a:noFill/>
        </p:spPr>
        <p:txBody>
          <a:bodyPr wrap="square" rtlCol="0" anchor="t">
            <a:spAutoFit/>
          </a:bodyPr>
          <a:lstStyle/>
          <a:p>
            <a:r>
              <a:rPr kumimoji="1" lang="ja-JP" altLang="en-US" dirty="0">
                <a:solidFill>
                  <a:srgbClr val="FF0040"/>
                </a:solidFill>
                <a:latin typeface="Meiryo UI" panose="020B0604030504040204" pitchFamily="50" charset="-128"/>
                <a:ea typeface="Meiryo UI" panose="020B0604030504040204" pitchFamily="50" charset="-128"/>
              </a:rPr>
              <a:t>先週の金曜日にＡネットショップで</a:t>
            </a:r>
            <a:r>
              <a:rPr lang="ja-JP" altLang="en-US" dirty="0">
                <a:solidFill>
                  <a:srgbClr val="FF0040"/>
                </a:solidFill>
                <a:latin typeface="Meiryo UI" panose="020B0604030504040204" pitchFamily="50" charset="-128"/>
                <a:ea typeface="Meiryo UI" panose="020B0604030504040204" pitchFamily="50" charset="-128"/>
              </a:rPr>
              <a:t>スニーカー</a:t>
            </a:r>
            <a:r>
              <a:rPr kumimoji="1" lang="ja-JP" altLang="en-US" dirty="0">
                <a:solidFill>
                  <a:srgbClr val="FF0040"/>
                </a:solidFill>
                <a:latin typeface="Meiryo UI" panose="020B0604030504040204" pitchFamily="50" charset="-128"/>
                <a:ea typeface="Meiryo UI" panose="020B0604030504040204" pitchFamily="50" charset="-128"/>
              </a:rPr>
              <a:t>を注文し、日曜日に届いて</a:t>
            </a:r>
            <a:r>
              <a:rPr lang="ja-JP" altLang="en-US" dirty="0">
                <a:solidFill>
                  <a:srgbClr val="FF0040"/>
                </a:solidFill>
                <a:latin typeface="Meiryo UI" panose="020B0604030504040204" pitchFamily="50" charset="-128"/>
                <a:ea typeface="Meiryo UI" panose="020B0604030504040204" pitchFamily="50" charset="-128"/>
              </a:rPr>
              <a:t>履いて</a:t>
            </a:r>
            <a:r>
              <a:rPr kumimoji="1" lang="ja-JP" altLang="en-US" dirty="0">
                <a:solidFill>
                  <a:srgbClr val="FF0040"/>
                </a:solidFill>
                <a:latin typeface="Meiryo UI" panose="020B0604030504040204" pitchFamily="50" charset="-128"/>
                <a:ea typeface="Meiryo UI" panose="020B0604030504040204" pitchFamily="50" charset="-128"/>
              </a:rPr>
              <a:t>みたけれど、</a:t>
            </a:r>
            <a:endParaRPr kumimoji="1" lang="en-US" altLang="ja-JP" dirty="0">
              <a:solidFill>
                <a:srgbClr val="FF0040"/>
              </a:solidFill>
              <a:latin typeface="Meiryo UI" panose="020B0604030504040204" pitchFamily="50" charset="-128"/>
              <a:ea typeface="Meiryo UI" panose="020B0604030504040204" pitchFamily="50" charset="-128"/>
            </a:endParaRPr>
          </a:p>
          <a:p>
            <a:r>
              <a:rPr kumimoji="1" lang="ja-JP" altLang="en-US" dirty="0">
                <a:solidFill>
                  <a:srgbClr val="FF0040"/>
                </a:solidFill>
                <a:latin typeface="Meiryo UI" panose="020B0604030504040204" pitchFamily="50" charset="-128"/>
                <a:ea typeface="Meiryo UI" panose="020B0604030504040204" pitchFamily="50" charset="-128"/>
              </a:rPr>
              <a:t>自分には似合わなかった</a:t>
            </a:r>
          </a:p>
        </p:txBody>
      </p:sp>
      <p:sp>
        <p:nvSpPr>
          <p:cNvPr id="27" name="テキスト ボックス 26">
            <a:extLst>
              <a:ext uri="{FF2B5EF4-FFF2-40B4-BE49-F238E27FC236}">
                <a16:creationId xmlns:a16="http://schemas.microsoft.com/office/drawing/2014/main" xmlns="" id="{662B9CCD-CC9D-4B8E-BA64-EF7E8F7697DD}"/>
              </a:ext>
            </a:extLst>
          </p:cNvPr>
          <p:cNvSpPr txBox="1"/>
          <p:nvPr/>
        </p:nvSpPr>
        <p:spPr>
          <a:xfrm>
            <a:off x="4659156" y="341901"/>
            <a:ext cx="2880000" cy="270000"/>
          </a:xfrm>
          <a:prstGeom prst="rect">
            <a:avLst/>
          </a:prstGeom>
          <a:noFill/>
        </p:spPr>
        <p:txBody>
          <a:bodyPr wrap="square" lIns="0" tIns="0" rIns="0" bIns="0" rtlCol="0" anchor="ctr" anchorCtr="0">
            <a:noAutofit/>
          </a:bodyPr>
          <a:lstStyle/>
          <a:p>
            <a:pPr algn="ctr"/>
            <a:r>
              <a:rPr lang="ja-JP" altLang="en-US" sz="2000" b="1" dirty="0">
                <a:solidFill>
                  <a:srgbClr val="FF0040"/>
                </a:solidFill>
                <a:latin typeface="Meiryo UI" panose="020B0604030504040204" pitchFamily="50" charset="-128"/>
                <a:ea typeface="Meiryo UI" panose="020B0604030504040204" pitchFamily="50" charset="-128"/>
              </a:rPr>
              <a:t>＜解答の記入サンプル＞</a:t>
            </a:r>
          </a:p>
        </p:txBody>
      </p:sp>
      <p:sp>
        <p:nvSpPr>
          <p:cNvPr id="12" name="テキスト ボックス 11">
            <a:extLst>
              <a:ext uri="{FF2B5EF4-FFF2-40B4-BE49-F238E27FC236}">
                <a16:creationId xmlns:a16="http://schemas.microsoft.com/office/drawing/2014/main" xmlns="" id="{9AF0654D-ADAD-49DF-A122-D774D53438C4}"/>
              </a:ext>
            </a:extLst>
          </p:cNvPr>
          <p:cNvSpPr txBox="1"/>
          <p:nvPr/>
        </p:nvSpPr>
        <p:spPr>
          <a:xfrm>
            <a:off x="1927214" y="2584467"/>
            <a:ext cx="720000" cy="360000"/>
          </a:xfrm>
          <a:prstGeom prst="rect">
            <a:avLst/>
          </a:prstGeom>
          <a:noFill/>
        </p:spPr>
        <p:txBody>
          <a:bodyPr wrap="square" rtlCol="0" anchor="t">
            <a:spAutoFit/>
          </a:bodyPr>
          <a:lstStyle/>
          <a:p>
            <a:pPr algn="ctr"/>
            <a:r>
              <a:rPr kumimoji="1" lang="ja-JP" altLang="en-US" dirty="0">
                <a:solidFill>
                  <a:srgbClr val="FF0040"/>
                </a:solidFill>
                <a:latin typeface="Meiryo UI" panose="020B0604030504040204" pitchFamily="50" charset="-128"/>
                <a:ea typeface="Meiryo UI" panose="020B0604030504040204" pitchFamily="50" charset="-128"/>
              </a:rPr>
              <a:t>①</a:t>
            </a:r>
          </a:p>
        </p:txBody>
      </p:sp>
    </p:spTree>
    <p:extLst>
      <p:ext uri="{BB962C8B-B14F-4D97-AF65-F5344CB8AC3E}">
        <p14:creationId xmlns:p14="http://schemas.microsoft.com/office/powerpoint/2010/main" val="2139400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32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9D7D1F32-9EC8-1C4E-B537-F8C9BCF8759C}"/>
              </a:ext>
            </a:extLst>
          </p:cNvPr>
          <p:cNvSpPr/>
          <p:nvPr/>
        </p:nvSpPr>
        <p:spPr>
          <a:xfrm>
            <a:off x="0" y="3382200"/>
            <a:ext cx="12192000" cy="90000"/>
          </a:xfrm>
          <a:prstGeom prst="rect">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xmlns="" id="{EC2DAB45-6AF0-473C-B8EF-A235785A303C}"/>
              </a:ext>
            </a:extLst>
          </p:cNvPr>
          <p:cNvSpPr txBox="1"/>
          <p:nvPr/>
        </p:nvSpPr>
        <p:spPr>
          <a:xfrm>
            <a:off x="765663" y="1223200"/>
            <a:ext cx="10801350" cy="2159000"/>
          </a:xfrm>
          <a:prstGeom prst="rect">
            <a:avLst/>
          </a:prstGeom>
          <a:noFill/>
        </p:spPr>
        <p:txBody>
          <a:bodyPr wrap="square" lIns="0" tIns="0" rIns="0" bIns="0" rtlCol="0" anchor="ctr" anchorCtr="0">
            <a:noAutofit/>
          </a:bodyPr>
          <a:lstStyle/>
          <a:p>
            <a:pPr algn="ctr"/>
            <a:r>
              <a:rPr kumimoji="1" lang="ja-JP" altLang="en-US" sz="6400" b="1" dirty="0">
                <a:latin typeface="Meiryo UI" panose="020B0604030504040204" pitchFamily="50" charset="-128"/>
                <a:ea typeface="Meiryo UI" panose="020B0604030504040204" pitchFamily="50" charset="-128"/>
              </a:rPr>
              <a:t>トラブル事例の</a:t>
            </a:r>
            <a:endParaRPr kumimoji="1" lang="en-US" altLang="ja-JP" sz="6400" b="1" dirty="0">
              <a:latin typeface="Meiryo UI" panose="020B0604030504040204" pitchFamily="50" charset="-128"/>
              <a:ea typeface="Meiryo UI" panose="020B0604030504040204" pitchFamily="50" charset="-128"/>
            </a:endParaRPr>
          </a:p>
          <a:p>
            <a:pPr algn="ctr"/>
            <a:r>
              <a:rPr kumimoji="1" lang="ja-JP" altLang="en-US" sz="6400" b="1" dirty="0">
                <a:latin typeface="Meiryo UI" panose="020B0604030504040204" pitchFamily="50" charset="-128"/>
                <a:ea typeface="Meiryo UI" panose="020B0604030504040204" pitchFamily="50" charset="-128"/>
              </a:rPr>
              <a:t>対応方法を考えよう！</a:t>
            </a:r>
          </a:p>
        </p:txBody>
      </p:sp>
      <p:sp>
        <p:nvSpPr>
          <p:cNvPr id="12" name="テキスト ボックス 11">
            <a:extLst>
              <a:ext uri="{FF2B5EF4-FFF2-40B4-BE49-F238E27FC236}">
                <a16:creationId xmlns:a16="http://schemas.microsoft.com/office/drawing/2014/main" xmlns="" id="{51A49943-16D2-4335-8BBF-3D7D581F4D45}"/>
              </a:ext>
            </a:extLst>
          </p:cNvPr>
          <p:cNvSpPr txBox="1"/>
          <p:nvPr/>
        </p:nvSpPr>
        <p:spPr>
          <a:xfrm>
            <a:off x="695325" y="4219708"/>
            <a:ext cx="10801349" cy="1080000"/>
          </a:xfrm>
          <a:prstGeom prst="rect">
            <a:avLst/>
          </a:prstGeom>
          <a:noFill/>
        </p:spPr>
        <p:txBody>
          <a:bodyPr wrap="square" lIns="0" tIns="0" rIns="0" bIns="0" rtlCol="0" anchor="ctr" anchorCtr="0">
            <a:noAutofit/>
          </a:bodyPr>
          <a:lstStyle/>
          <a:p>
            <a:pPr algn="ctr"/>
            <a:r>
              <a:rPr lang="ja-JP" altLang="en-US" sz="3200" b="1" dirty="0">
                <a:latin typeface="Meiryo UI" panose="020B0604030504040204" pitchFamily="50" charset="-128"/>
                <a:ea typeface="Meiryo UI" panose="020B0604030504040204" pitchFamily="50" charset="-128"/>
              </a:rPr>
              <a:t>様々なトラブル事例、どのような解決方法があるか</a:t>
            </a:r>
          </a:p>
          <a:p>
            <a:pPr algn="ctr"/>
            <a:r>
              <a:rPr lang="ja-JP" altLang="en-US" sz="3200" b="1" dirty="0">
                <a:latin typeface="Meiryo UI" panose="020B0604030504040204" pitchFamily="50" charset="-128"/>
                <a:ea typeface="Meiryo UI" panose="020B0604030504040204" pitchFamily="50" charset="-128"/>
              </a:rPr>
              <a:t>２人１組のペアで考えよう</a:t>
            </a:r>
          </a:p>
        </p:txBody>
      </p:sp>
    </p:spTree>
    <p:extLst>
      <p:ext uri="{BB962C8B-B14F-4D97-AF65-F5344CB8AC3E}">
        <p14:creationId xmlns:p14="http://schemas.microsoft.com/office/powerpoint/2010/main" val="2398660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xmlns="" id="{EC2DAB45-6AF0-473C-B8EF-A235785A303C}"/>
              </a:ext>
            </a:extLst>
          </p:cNvPr>
          <p:cNvSpPr txBox="1"/>
          <p:nvPr/>
        </p:nvSpPr>
        <p:spPr>
          <a:xfrm>
            <a:off x="710646" y="1646219"/>
            <a:ext cx="10800000" cy="1200329"/>
          </a:xfrm>
          <a:prstGeom prst="rect">
            <a:avLst/>
          </a:prstGeom>
          <a:noFill/>
        </p:spPr>
        <p:txBody>
          <a:bodyPr wrap="square" rtlCol="0" anchor="t">
            <a:spAutoFit/>
          </a:bodyPr>
          <a:lstStyle/>
          <a:p>
            <a:pPr algn="ctr"/>
            <a:r>
              <a:rPr lang="ja-JP" altLang="en-US" sz="2400" b="1" dirty="0">
                <a:latin typeface="Meiryo UI" panose="020B0604030504040204" pitchFamily="50" charset="-128"/>
                <a:ea typeface="Meiryo UI" panose="020B0604030504040204" pitchFamily="50" charset="-128"/>
              </a:rPr>
              <a:t>高校２年生</a:t>
            </a:r>
            <a:r>
              <a:rPr lang="en-US" altLang="ja-JP" sz="2400" b="1" dirty="0">
                <a:latin typeface="Meiryo UI" panose="020B0604030504040204" pitchFamily="50" charset="-128"/>
                <a:ea typeface="Meiryo UI" panose="020B0604030504040204" pitchFamily="50" charset="-128"/>
              </a:rPr>
              <a:t>17</a:t>
            </a:r>
            <a:r>
              <a:rPr lang="ja-JP" altLang="en-US" sz="2400" b="1" dirty="0">
                <a:latin typeface="Meiryo UI" panose="020B0604030504040204" pitchFamily="50" charset="-128"/>
                <a:ea typeface="Meiryo UI" panose="020B0604030504040204" pitchFamily="50" charset="-128"/>
              </a:rPr>
              <a:t>歳です</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先週金曜日にネットショップ</a:t>
            </a:r>
            <a:r>
              <a:rPr lang="en-US" altLang="ja-JP" sz="2400" b="1" dirty="0">
                <a:latin typeface="Meiryo UI" panose="020B0604030504040204" pitchFamily="50" charset="-128"/>
                <a:ea typeface="Meiryo UI" panose="020B0604030504040204" pitchFamily="50" charset="-128"/>
              </a:rPr>
              <a:t>A</a:t>
            </a:r>
            <a:r>
              <a:rPr lang="ja-JP" altLang="en-US" sz="2400" b="1" dirty="0">
                <a:latin typeface="Meiryo UI" panose="020B0604030504040204" pitchFamily="50" charset="-128"/>
                <a:ea typeface="Meiryo UI" panose="020B0604030504040204" pitchFamily="50" charset="-128"/>
              </a:rPr>
              <a:t>で親に内緒で３万円のスニーカーを注文した</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日曜日に届いてはいたけれど、自分には似合わなかったので返品したい</a:t>
            </a:r>
            <a:endParaRPr kumimoji="1" lang="ja-JP" altLang="en-US" sz="2400" b="1" dirty="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xmlns="" id="{BA1F08CA-8CE3-472A-92FA-7A6F815B6218}"/>
              </a:ext>
            </a:extLst>
          </p:cNvPr>
          <p:cNvGrpSpPr/>
          <p:nvPr/>
        </p:nvGrpSpPr>
        <p:grpSpPr>
          <a:xfrm>
            <a:off x="4296000" y="728050"/>
            <a:ext cx="3600000" cy="360000"/>
            <a:chOff x="4296000" y="728050"/>
            <a:chExt cx="3600000" cy="360000"/>
          </a:xfrm>
        </p:grpSpPr>
        <p:sp>
          <p:nvSpPr>
            <p:cNvPr id="7" name="四角形: 角を丸くする 6">
              <a:extLst>
                <a:ext uri="{FF2B5EF4-FFF2-40B4-BE49-F238E27FC236}">
                  <a16:creationId xmlns:a16="http://schemas.microsoft.com/office/drawing/2014/main" xmlns="" id="{5A897955-51A0-49D4-BF00-584A32C8FC74}"/>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xmlns="" id="{FDDB6A8B-F63D-4D6C-8EF0-60CB78C3D534}"/>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事例①</a:t>
              </a:r>
              <a:endParaRPr kumimoji="1" lang="ja-JP" altLang="en-US" sz="2400" b="1" dirty="0">
                <a:latin typeface="Meiryo UI" panose="020B0604030504040204" pitchFamily="50" charset="-128"/>
                <a:ea typeface="Meiryo UI" panose="020B0604030504040204" pitchFamily="50" charset="-128"/>
              </a:endParaRPr>
            </a:p>
          </p:txBody>
        </p:sp>
      </p:grpSp>
      <p:pic>
        <p:nvPicPr>
          <p:cNvPr id="3" name="グラフィックス 2">
            <a:extLst>
              <a:ext uri="{FF2B5EF4-FFF2-40B4-BE49-F238E27FC236}">
                <a16:creationId xmlns:a16="http://schemas.microsoft.com/office/drawing/2014/main" xmlns="" id="{8BD03D17-CDB6-4240-A1F7-6D0ED032047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482935" y="3309076"/>
            <a:ext cx="3255421" cy="3190976"/>
          </a:xfrm>
          <a:prstGeom prst="rect">
            <a:avLst/>
          </a:prstGeom>
        </p:spPr>
      </p:pic>
    </p:spTree>
    <p:extLst>
      <p:ext uri="{BB962C8B-B14F-4D97-AF65-F5344CB8AC3E}">
        <p14:creationId xmlns:p14="http://schemas.microsoft.com/office/powerpoint/2010/main" val="20970843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xmlns="" id="{EC2DAB45-6AF0-473C-B8EF-A235785A303C}"/>
              </a:ext>
            </a:extLst>
          </p:cNvPr>
          <p:cNvSpPr txBox="1"/>
          <p:nvPr/>
        </p:nvSpPr>
        <p:spPr>
          <a:xfrm>
            <a:off x="710646" y="1646610"/>
            <a:ext cx="10800000" cy="1200329"/>
          </a:xfrm>
          <a:prstGeom prst="rect">
            <a:avLst/>
          </a:prstGeom>
          <a:noFill/>
        </p:spPr>
        <p:txBody>
          <a:bodyPr wrap="square" rtlCol="0" anchor="t">
            <a:spAutoFit/>
          </a:bodyPr>
          <a:lstStyle/>
          <a:p>
            <a:pPr algn="ctr"/>
            <a:r>
              <a:rPr kumimoji="1" lang="en-US" altLang="ja-JP" sz="2400" b="1" dirty="0">
                <a:latin typeface="Meiryo UI" panose="020B0604030504040204" pitchFamily="50" charset="-128"/>
                <a:ea typeface="Meiryo UI" panose="020B0604030504040204" pitchFamily="50" charset="-128"/>
              </a:rPr>
              <a:t>SNS</a:t>
            </a:r>
            <a:r>
              <a:rPr kumimoji="1" lang="ja-JP" altLang="en-US" sz="2400" b="1" dirty="0">
                <a:latin typeface="Meiryo UI" panose="020B0604030504040204" pitchFamily="50" charset="-128"/>
                <a:ea typeface="Meiryo UI" panose="020B0604030504040204" pitchFamily="50" charset="-128"/>
              </a:rPr>
              <a:t>で知り合った人に呼び出されて</a:t>
            </a:r>
            <a:endParaRPr kumimoji="1" lang="en-US" altLang="ja-JP" sz="24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必ずもうかるという投資ソフトを５日前に契約した</a:t>
            </a:r>
            <a:endParaRPr kumimoji="1" lang="en-US" altLang="ja-JP" sz="24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早速見たが理解できなかったので返したい</a:t>
            </a:r>
          </a:p>
        </p:txBody>
      </p:sp>
      <p:grpSp>
        <p:nvGrpSpPr>
          <p:cNvPr id="6" name="グループ化 5">
            <a:extLst>
              <a:ext uri="{FF2B5EF4-FFF2-40B4-BE49-F238E27FC236}">
                <a16:creationId xmlns:a16="http://schemas.microsoft.com/office/drawing/2014/main" xmlns="" id="{BA1F08CA-8CE3-472A-92FA-7A6F815B6218}"/>
              </a:ext>
            </a:extLst>
          </p:cNvPr>
          <p:cNvGrpSpPr/>
          <p:nvPr/>
        </p:nvGrpSpPr>
        <p:grpSpPr>
          <a:xfrm>
            <a:off x="4296000" y="728050"/>
            <a:ext cx="3600000" cy="360000"/>
            <a:chOff x="4296000" y="728050"/>
            <a:chExt cx="3600000" cy="360000"/>
          </a:xfrm>
        </p:grpSpPr>
        <p:sp>
          <p:nvSpPr>
            <p:cNvPr id="7" name="四角形: 角を丸くする 6">
              <a:extLst>
                <a:ext uri="{FF2B5EF4-FFF2-40B4-BE49-F238E27FC236}">
                  <a16:creationId xmlns:a16="http://schemas.microsoft.com/office/drawing/2014/main" xmlns="" id="{5A897955-51A0-49D4-BF00-584A32C8FC74}"/>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xmlns="" id="{FDDB6A8B-F63D-4D6C-8EF0-60CB78C3D534}"/>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事例②</a:t>
              </a:r>
              <a:endParaRPr kumimoji="1" lang="ja-JP" altLang="en-US" sz="2400" b="1" dirty="0">
                <a:latin typeface="Meiryo UI" panose="020B0604030504040204" pitchFamily="50" charset="-128"/>
                <a:ea typeface="Meiryo UI" panose="020B0604030504040204" pitchFamily="50" charset="-128"/>
              </a:endParaRPr>
            </a:p>
          </p:txBody>
        </p:sp>
      </p:grpSp>
      <p:pic>
        <p:nvPicPr>
          <p:cNvPr id="16" name="図 15">
            <a:extLst>
              <a:ext uri="{FF2B5EF4-FFF2-40B4-BE49-F238E27FC236}">
                <a16:creationId xmlns:a16="http://schemas.microsoft.com/office/drawing/2014/main" xmlns="" id="{4F0A7E6A-2FA4-4E59-B1F1-6C0A5FB4AD1E}"/>
              </a:ext>
            </a:extLst>
          </p:cNvPr>
          <p:cNvPicPr>
            <a:picLocks noChangeAspect="1"/>
          </p:cNvPicPr>
          <p:nvPr/>
        </p:nvPicPr>
        <p:blipFill>
          <a:blip r:embed="rId3"/>
          <a:stretch>
            <a:fillRect/>
          </a:stretch>
        </p:blipFill>
        <p:spPr>
          <a:xfrm>
            <a:off x="3726675" y="3209968"/>
            <a:ext cx="4510284" cy="2963445"/>
          </a:xfrm>
          <a:prstGeom prst="rect">
            <a:avLst/>
          </a:prstGeom>
        </p:spPr>
      </p:pic>
    </p:spTree>
    <p:extLst>
      <p:ext uri="{BB962C8B-B14F-4D97-AF65-F5344CB8AC3E}">
        <p14:creationId xmlns:p14="http://schemas.microsoft.com/office/powerpoint/2010/main" val="253123095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xmlns="" id="{EC2DAB45-6AF0-473C-B8EF-A235785A303C}"/>
              </a:ext>
            </a:extLst>
          </p:cNvPr>
          <p:cNvSpPr txBox="1"/>
          <p:nvPr/>
        </p:nvSpPr>
        <p:spPr>
          <a:xfrm>
            <a:off x="710646" y="1634008"/>
            <a:ext cx="10800000" cy="830997"/>
          </a:xfrm>
          <a:prstGeom prst="rect">
            <a:avLst/>
          </a:prstGeom>
          <a:noFill/>
        </p:spPr>
        <p:txBody>
          <a:bodyPr wrap="square" rtlCol="0" anchor="t">
            <a:spAutoFit/>
          </a:bodyPr>
          <a:lstStyle/>
          <a:p>
            <a:pPr algn="ctr"/>
            <a:r>
              <a:rPr lang="ja-JP" altLang="en-US" sz="2400" b="1" dirty="0">
                <a:latin typeface="Meiryo UI" panose="020B0604030504040204" pitchFamily="50" charset="-128"/>
                <a:ea typeface="Meiryo UI" panose="020B0604030504040204" pitchFamily="50" charset="-128"/>
              </a:rPr>
              <a:t>ネット広告を見て</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週間前に６回セットの脱毛エステを契約した</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１回施術を受けたが痛くてやめたい</a:t>
            </a:r>
          </a:p>
        </p:txBody>
      </p:sp>
      <p:grpSp>
        <p:nvGrpSpPr>
          <p:cNvPr id="6" name="グループ化 5">
            <a:extLst>
              <a:ext uri="{FF2B5EF4-FFF2-40B4-BE49-F238E27FC236}">
                <a16:creationId xmlns:a16="http://schemas.microsoft.com/office/drawing/2014/main" xmlns="" id="{BA1F08CA-8CE3-472A-92FA-7A6F815B6218}"/>
              </a:ext>
            </a:extLst>
          </p:cNvPr>
          <p:cNvGrpSpPr/>
          <p:nvPr/>
        </p:nvGrpSpPr>
        <p:grpSpPr>
          <a:xfrm>
            <a:off x="4296000" y="728050"/>
            <a:ext cx="3600000" cy="360000"/>
            <a:chOff x="4296000" y="728050"/>
            <a:chExt cx="3600000" cy="360000"/>
          </a:xfrm>
        </p:grpSpPr>
        <p:sp>
          <p:nvSpPr>
            <p:cNvPr id="7" name="四角形: 角を丸くする 6">
              <a:extLst>
                <a:ext uri="{FF2B5EF4-FFF2-40B4-BE49-F238E27FC236}">
                  <a16:creationId xmlns:a16="http://schemas.microsoft.com/office/drawing/2014/main" xmlns="" id="{5A897955-51A0-49D4-BF00-584A32C8FC74}"/>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xmlns="" id="{FDDB6A8B-F63D-4D6C-8EF0-60CB78C3D534}"/>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事例③</a:t>
              </a:r>
              <a:endParaRPr kumimoji="1" lang="ja-JP" altLang="en-US" sz="2400" b="1" dirty="0">
                <a:latin typeface="Meiryo UI" panose="020B0604030504040204" pitchFamily="50" charset="-128"/>
                <a:ea typeface="Meiryo UI" panose="020B0604030504040204" pitchFamily="50" charset="-128"/>
              </a:endParaRPr>
            </a:p>
          </p:txBody>
        </p:sp>
      </p:grpSp>
      <p:pic>
        <p:nvPicPr>
          <p:cNvPr id="3" name="グラフィックス 2">
            <a:extLst>
              <a:ext uri="{FF2B5EF4-FFF2-40B4-BE49-F238E27FC236}">
                <a16:creationId xmlns:a16="http://schemas.microsoft.com/office/drawing/2014/main" xmlns="" id="{50AC3EE1-4AB9-44FE-B360-16F152D4F41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679579" y="3317222"/>
            <a:ext cx="1460892" cy="2494974"/>
          </a:xfrm>
          <a:prstGeom prst="rect">
            <a:avLst/>
          </a:prstGeom>
        </p:spPr>
      </p:pic>
      <p:pic>
        <p:nvPicPr>
          <p:cNvPr id="15" name="グラフィックス 14">
            <a:extLst>
              <a:ext uri="{FF2B5EF4-FFF2-40B4-BE49-F238E27FC236}">
                <a16:creationId xmlns:a16="http://schemas.microsoft.com/office/drawing/2014/main" xmlns="" id="{F45A6B6D-F432-48FC-BAB8-84601967620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416651" y="3202966"/>
            <a:ext cx="1516896" cy="3428999"/>
          </a:xfrm>
          <a:prstGeom prst="rect">
            <a:avLst/>
          </a:prstGeom>
        </p:spPr>
      </p:pic>
      <p:pic>
        <p:nvPicPr>
          <p:cNvPr id="17" name="グラフィックス 16">
            <a:extLst>
              <a:ext uri="{FF2B5EF4-FFF2-40B4-BE49-F238E27FC236}">
                <a16:creationId xmlns:a16="http://schemas.microsoft.com/office/drawing/2014/main" xmlns="" id="{73810972-EF64-4DBF-A333-E96C44B144C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7127759" y="3317222"/>
            <a:ext cx="2018884" cy="1877161"/>
          </a:xfrm>
          <a:prstGeom prst="rect">
            <a:avLst/>
          </a:prstGeom>
        </p:spPr>
      </p:pic>
    </p:spTree>
    <p:extLst>
      <p:ext uri="{BB962C8B-B14F-4D97-AF65-F5344CB8AC3E}">
        <p14:creationId xmlns:p14="http://schemas.microsoft.com/office/powerpoint/2010/main" val="328197973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xmlns="" id="{EC2DAB45-6AF0-473C-B8EF-A235785A303C}"/>
              </a:ext>
            </a:extLst>
          </p:cNvPr>
          <p:cNvSpPr txBox="1"/>
          <p:nvPr/>
        </p:nvSpPr>
        <p:spPr>
          <a:xfrm>
            <a:off x="710646" y="1633562"/>
            <a:ext cx="10800000" cy="1200329"/>
          </a:xfrm>
          <a:prstGeom prst="rect">
            <a:avLst/>
          </a:prstGeom>
          <a:noFill/>
        </p:spPr>
        <p:txBody>
          <a:bodyPr wrap="square" rtlCol="0" anchor="t">
            <a:spAutoFit/>
          </a:bodyPr>
          <a:lstStyle/>
          <a:p>
            <a:pPr algn="ctr"/>
            <a:r>
              <a:rPr kumimoji="1" lang="ja-JP" altLang="en-US" sz="2400" b="1" dirty="0">
                <a:latin typeface="Meiryo UI" panose="020B0604030504040204" pitchFamily="50" charset="-128"/>
                <a:ea typeface="Meiryo UI" panose="020B0604030504040204" pitchFamily="50" charset="-128"/>
              </a:rPr>
              <a:t>知人から</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このままでは一生成功しない、この就職セミナーが必要</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と言われ、</a:t>
            </a:r>
          </a:p>
          <a:p>
            <a:pPr algn="ctr"/>
            <a:r>
              <a:rPr kumimoji="1" lang="ja-JP" altLang="en-US" sz="2400" b="1" dirty="0">
                <a:latin typeface="Meiryo UI" panose="020B0604030504040204" pitchFamily="50" charset="-128"/>
                <a:ea typeface="Meiryo UI" panose="020B0604030504040204" pitchFamily="50" charset="-128"/>
              </a:rPr>
              <a:t>不安になってしまい、</a:t>
            </a:r>
            <a:r>
              <a:rPr kumimoji="1" lang="en-US" altLang="ja-JP" sz="2400" b="1" dirty="0">
                <a:latin typeface="Meiryo UI" panose="020B0604030504040204" pitchFamily="50" charset="-128"/>
                <a:ea typeface="Meiryo UI" panose="020B0604030504040204" pitchFamily="50" charset="-128"/>
              </a:rPr>
              <a:t>20</a:t>
            </a:r>
            <a:r>
              <a:rPr kumimoji="1" lang="ja-JP" altLang="en-US" sz="2400" b="1" dirty="0">
                <a:latin typeface="Meiryo UI" panose="020B0604030504040204" pitchFamily="50" charset="-128"/>
                <a:ea typeface="Meiryo UI" panose="020B0604030504040204" pitchFamily="50" charset="-128"/>
              </a:rPr>
              <a:t>万円の就職セミナーの受講を契約してしまった</a:t>
            </a:r>
            <a:endParaRPr kumimoji="1"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支払いが無理なので、やめたい</a:t>
            </a:r>
            <a:endParaRPr kumimoji="1" lang="ja-JP" altLang="en-US" sz="2400" b="1" dirty="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xmlns="" id="{BA1F08CA-8CE3-472A-92FA-7A6F815B6218}"/>
              </a:ext>
            </a:extLst>
          </p:cNvPr>
          <p:cNvGrpSpPr/>
          <p:nvPr/>
        </p:nvGrpSpPr>
        <p:grpSpPr>
          <a:xfrm>
            <a:off x="4296000" y="728050"/>
            <a:ext cx="3600000" cy="360000"/>
            <a:chOff x="4296000" y="728050"/>
            <a:chExt cx="3600000" cy="360000"/>
          </a:xfrm>
        </p:grpSpPr>
        <p:sp>
          <p:nvSpPr>
            <p:cNvPr id="7" name="四角形: 角を丸くする 6">
              <a:extLst>
                <a:ext uri="{FF2B5EF4-FFF2-40B4-BE49-F238E27FC236}">
                  <a16:creationId xmlns:a16="http://schemas.microsoft.com/office/drawing/2014/main" xmlns="" id="{5A897955-51A0-49D4-BF00-584A32C8FC74}"/>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xmlns="" id="{FDDB6A8B-F63D-4D6C-8EF0-60CB78C3D534}"/>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事例④</a:t>
              </a:r>
              <a:endParaRPr kumimoji="1" lang="ja-JP" altLang="en-US" sz="2400" b="1" dirty="0">
                <a:latin typeface="Meiryo UI" panose="020B0604030504040204" pitchFamily="50" charset="-128"/>
                <a:ea typeface="Meiryo UI" panose="020B0604030504040204" pitchFamily="50" charset="-128"/>
              </a:endParaRPr>
            </a:p>
          </p:txBody>
        </p:sp>
      </p:grpSp>
      <p:pic>
        <p:nvPicPr>
          <p:cNvPr id="3" name="グラフィックス 2">
            <a:extLst>
              <a:ext uri="{FF2B5EF4-FFF2-40B4-BE49-F238E27FC236}">
                <a16:creationId xmlns:a16="http://schemas.microsoft.com/office/drawing/2014/main" xmlns="" id="{0BEF79CA-791A-4C2D-83CC-7883E016581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990529" y="3858048"/>
            <a:ext cx="1243768" cy="2765009"/>
          </a:xfrm>
          <a:prstGeom prst="rect">
            <a:avLst/>
          </a:prstGeom>
        </p:spPr>
      </p:pic>
      <p:pic>
        <p:nvPicPr>
          <p:cNvPr id="5" name="グラフィックス 4">
            <a:extLst>
              <a:ext uri="{FF2B5EF4-FFF2-40B4-BE49-F238E27FC236}">
                <a16:creationId xmlns:a16="http://schemas.microsoft.com/office/drawing/2014/main" xmlns="" id="{1D779BC4-11B0-4BEA-828E-37DAFF7A64DB}"/>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332081" y="3402471"/>
            <a:ext cx="1076089" cy="1137000"/>
          </a:xfrm>
          <a:prstGeom prst="rect">
            <a:avLst/>
          </a:prstGeom>
        </p:spPr>
      </p:pic>
      <p:pic>
        <p:nvPicPr>
          <p:cNvPr id="15" name="グラフィックス 14">
            <a:extLst>
              <a:ext uri="{FF2B5EF4-FFF2-40B4-BE49-F238E27FC236}">
                <a16:creationId xmlns:a16="http://schemas.microsoft.com/office/drawing/2014/main" xmlns="" id="{86E8D28E-8AFE-4F49-8BAF-178CAD7FF33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819582" y="3858048"/>
            <a:ext cx="1959947" cy="2815380"/>
          </a:xfrm>
          <a:prstGeom prst="rect">
            <a:avLst/>
          </a:prstGeom>
        </p:spPr>
      </p:pic>
      <p:pic>
        <p:nvPicPr>
          <p:cNvPr id="17" name="グラフィックス 16">
            <a:extLst>
              <a:ext uri="{FF2B5EF4-FFF2-40B4-BE49-F238E27FC236}">
                <a16:creationId xmlns:a16="http://schemas.microsoft.com/office/drawing/2014/main" xmlns="" id="{9C93AEB2-461D-476E-A627-53D67A60E2CB}"/>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348308" y="3243931"/>
            <a:ext cx="1450671" cy="1369383"/>
          </a:xfrm>
          <a:prstGeom prst="rect">
            <a:avLst/>
          </a:prstGeom>
        </p:spPr>
      </p:pic>
    </p:spTree>
    <p:extLst>
      <p:ext uri="{BB962C8B-B14F-4D97-AF65-F5344CB8AC3E}">
        <p14:creationId xmlns:p14="http://schemas.microsoft.com/office/powerpoint/2010/main" val="48215800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xmlns="" id="{EC2DAB45-6AF0-473C-B8EF-A235785A303C}"/>
              </a:ext>
            </a:extLst>
          </p:cNvPr>
          <p:cNvSpPr txBox="1"/>
          <p:nvPr/>
        </p:nvSpPr>
        <p:spPr>
          <a:xfrm>
            <a:off x="710646" y="1633539"/>
            <a:ext cx="10800000" cy="1569660"/>
          </a:xfrm>
          <a:prstGeom prst="rect">
            <a:avLst/>
          </a:prstGeom>
          <a:noFill/>
        </p:spPr>
        <p:txBody>
          <a:bodyPr wrap="square" rtlCol="0" anchor="t">
            <a:spAutoFit/>
          </a:bodyPr>
          <a:lstStyle/>
          <a:p>
            <a:pPr algn="ctr"/>
            <a:r>
              <a:rPr kumimoji="1" lang="ja-JP" altLang="en-US" sz="2400" b="1" dirty="0">
                <a:latin typeface="Meiryo UI" panose="020B0604030504040204" pitchFamily="50" charset="-128"/>
                <a:ea typeface="Meiryo UI" panose="020B0604030504040204" pitchFamily="50" charset="-128"/>
              </a:rPr>
              <a:t>先週、ネット通販で激安のモバイルバッテリーを見つけたので注文した</a:t>
            </a:r>
            <a:endParaRPr kumimoji="1" lang="en-US" altLang="ja-JP" sz="24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数日後に届いて使いはじめたら、今日のお昼に発火して、</a:t>
            </a:r>
            <a:endParaRPr kumimoji="1" lang="en-US" altLang="ja-JP" sz="24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モバイルバッテリーとかばんの一部が燃えてしまった </a:t>
            </a:r>
            <a:endParaRPr kumimoji="1"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弁償して欲しい</a:t>
            </a:r>
            <a:endParaRPr kumimoji="1" lang="ja-JP" altLang="en-US" sz="2400" b="1" dirty="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xmlns="" id="{BA1F08CA-8CE3-472A-92FA-7A6F815B6218}"/>
              </a:ext>
            </a:extLst>
          </p:cNvPr>
          <p:cNvGrpSpPr/>
          <p:nvPr/>
        </p:nvGrpSpPr>
        <p:grpSpPr>
          <a:xfrm>
            <a:off x="4296000" y="728050"/>
            <a:ext cx="3600000" cy="360000"/>
            <a:chOff x="4296000" y="728050"/>
            <a:chExt cx="3600000" cy="360000"/>
          </a:xfrm>
        </p:grpSpPr>
        <p:sp>
          <p:nvSpPr>
            <p:cNvPr id="7" name="四角形: 角を丸くする 6">
              <a:extLst>
                <a:ext uri="{FF2B5EF4-FFF2-40B4-BE49-F238E27FC236}">
                  <a16:creationId xmlns:a16="http://schemas.microsoft.com/office/drawing/2014/main" xmlns="" id="{5A897955-51A0-49D4-BF00-584A32C8FC74}"/>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xmlns="" id="{FDDB6A8B-F63D-4D6C-8EF0-60CB78C3D534}"/>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事例⑤</a:t>
              </a:r>
              <a:endParaRPr kumimoji="1" lang="ja-JP" altLang="en-US" sz="2400" b="1" dirty="0">
                <a:latin typeface="Meiryo UI" panose="020B0604030504040204" pitchFamily="50" charset="-128"/>
                <a:ea typeface="Meiryo UI" panose="020B0604030504040204" pitchFamily="50" charset="-128"/>
              </a:endParaRPr>
            </a:p>
          </p:txBody>
        </p:sp>
      </p:grpSp>
      <p:pic>
        <p:nvPicPr>
          <p:cNvPr id="13" name="グラフィックス 12">
            <a:extLst>
              <a:ext uri="{FF2B5EF4-FFF2-40B4-BE49-F238E27FC236}">
                <a16:creationId xmlns:a16="http://schemas.microsoft.com/office/drawing/2014/main" xmlns="" id="{A5966132-1EFE-4497-A1FF-40B48852D98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214858" y="3485708"/>
            <a:ext cx="2594316" cy="2956035"/>
          </a:xfrm>
          <a:prstGeom prst="rect">
            <a:avLst/>
          </a:prstGeom>
        </p:spPr>
      </p:pic>
      <p:pic>
        <p:nvPicPr>
          <p:cNvPr id="14" name="グラフィックス 13">
            <a:extLst>
              <a:ext uri="{FF2B5EF4-FFF2-40B4-BE49-F238E27FC236}">
                <a16:creationId xmlns:a16="http://schemas.microsoft.com/office/drawing/2014/main" xmlns="" id="{753968C8-8AD6-4098-9BFF-CCEC7A1013D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164002" y="3429000"/>
            <a:ext cx="2020924" cy="2334281"/>
          </a:xfrm>
          <a:prstGeom prst="rect">
            <a:avLst/>
          </a:prstGeom>
        </p:spPr>
      </p:pic>
    </p:spTree>
    <p:extLst>
      <p:ext uri="{BB962C8B-B14F-4D97-AF65-F5344CB8AC3E}">
        <p14:creationId xmlns:p14="http://schemas.microsoft.com/office/powerpoint/2010/main" val="92378236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xmlns="" id="{D6585518-44A3-4F1B-A7F3-3D5A8A2E519E}"/>
              </a:ext>
            </a:extLst>
          </p:cNvPr>
          <p:cNvGrpSpPr/>
          <p:nvPr/>
        </p:nvGrpSpPr>
        <p:grpSpPr>
          <a:xfrm>
            <a:off x="8092786" y="5836544"/>
            <a:ext cx="3600000" cy="360000"/>
            <a:chOff x="8204631" y="5380244"/>
            <a:chExt cx="3600000" cy="360000"/>
          </a:xfrm>
        </p:grpSpPr>
        <p:sp>
          <p:nvSpPr>
            <p:cNvPr id="15" name="四角形: 角を丸くする 14">
              <a:extLst>
                <a:ext uri="{FF2B5EF4-FFF2-40B4-BE49-F238E27FC236}">
                  <a16:creationId xmlns:a16="http://schemas.microsoft.com/office/drawing/2014/main" xmlns="" id="{4B4780CA-AEA1-4812-9568-7211162013C0}"/>
                </a:ext>
              </a:extLst>
            </p:cNvPr>
            <p:cNvSpPr/>
            <p:nvPr userDrawn="1"/>
          </p:nvSpPr>
          <p:spPr>
            <a:xfrm>
              <a:off x="8204631" y="5380244"/>
              <a:ext cx="36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xmlns="" id="{80895D91-FC65-4D50-8AD8-D27CB0AC5273}"/>
                </a:ext>
              </a:extLst>
            </p:cNvPr>
            <p:cNvSpPr txBox="1"/>
            <p:nvPr userDrawn="1"/>
          </p:nvSpPr>
          <p:spPr>
            <a:xfrm>
              <a:off x="8691609" y="5425244"/>
              <a:ext cx="2626043" cy="270000"/>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中途解約</a:t>
              </a:r>
              <a:endParaRPr kumimoji="1" lang="ja-JP" altLang="en-US" sz="2400" b="1" dirty="0">
                <a:latin typeface="Meiryo UI" panose="020B0604030504040204" pitchFamily="50" charset="-128"/>
                <a:ea typeface="Meiryo UI" panose="020B0604030504040204" pitchFamily="50" charset="-128"/>
              </a:endParaRPr>
            </a:p>
          </p:txBody>
        </p:sp>
      </p:grpSp>
      <p:grpSp>
        <p:nvGrpSpPr>
          <p:cNvPr id="17" name="グループ化 16">
            <a:extLst>
              <a:ext uri="{FF2B5EF4-FFF2-40B4-BE49-F238E27FC236}">
                <a16:creationId xmlns:a16="http://schemas.microsoft.com/office/drawing/2014/main" xmlns="" id="{F1E686C4-7108-4B8B-8949-AA5C18EBA0F8}"/>
              </a:ext>
            </a:extLst>
          </p:cNvPr>
          <p:cNvGrpSpPr/>
          <p:nvPr/>
        </p:nvGrpSpPr>
        <p:grpSpPr>
          <a:xfrm>
            <a:off x="4311446" y="5836544"/>
            <a:ext cx="3600000" cy="360000"/>
            <a:chOff x="8205094" y="4708354"/>
            <a:chExt cx="3600000" cy="360000"/>
          </a:xfrm>
        </p:grpSpPr>
        <p:sp>
          <p:nvSpPr>
            <p:cNvPr id="18" name="四角形: 角を丸くする 17">
              <a:extLst>
                <a:ext uri="{FF2B5EF4-FFF2-40B4-BE49-F238E27FC236}">
                  <a16:creationId xmlns:a16="http://schemas.microsoft.com/office/drawing/2014/main" xmlns="" id="{B2978521-E449-4323-BB12-3938C4CFFEA1}"/>
                </a:ext>
              </a:extLst>
            </p:cNvPr>
            <p:cNvSpPr/>
            <p:nvPr userDrawn="1"/>
          </p:nvSpPr>
          <p:spPr>
            <a:xfrm>
              <a:off x="8205094" y="4708354"/>
              <a:ext cx="36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xmlns="" id="{2EA04D44-35D1-4D95-9232-560715BF35B2}"/>
                </a:ext>
              </a:extLst>
            </p:cNvPr>
            <p:cNvSpPr txBox="1"/>
            <p:nvPr userDrawn="1"/>
          </p:nvSpPr>
          <p:spPr>
            <a:xfrm>
              <a:off x="9005999" y="4760162"/>
              <a:ext cx="1998190" cy="256385"/>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クーリング・オフ</a:t>
              </a:r>
              <a:endParaRPr kumimoji="1" lang="ja-JP" altLang="en-US" sz="2400" b="1" dirty="0">
                <a:latin typeface="Meiryo UI" panose="020B0604030504040204" pitchFamily="50" charset="-128"/>
                <a:ea typeface="Meiryo UI" panose="020B0604030504040204" pitchFamily="50" charset="-128"/>
              </a:endParaRPr>
            </a:p>
          </p:txBody>
        </p:sp>
      </p:grpSp>
      <p:grpSp>
        <p:nvGrpSpPr>
          <p:cNvPr id="23" name="グループ化 22">
            <a:extLst>
              <a:ext uri="{FF2B5EF4-FFF2-40B4-BE49-F238E27FC236}">
                <a16:creationId xmlns:a16="http://schemas.microsoft.com/office/drawing/2014/main" xmlns="" id="{F032FD99-59B3-47C3-B716-FE597100827A}"/>
              </a:ext>
            </a:extLst>
          </p:cNvPr>
          <p:cNvGrpSpPr/>
          <p:nvPr/>
        </p:nvGrpSpPr>
        <p:grpSpPr>
          <a:xfrm>
            <a:off x="530107" y="5836544"/>
            <a:ext cx="3600000" cy="360000"/>
            <a:chOff x="824457" y="4730650"/>
            <a:chExt cx="3600000" cy="360000"/>
          </a:xfrm>
        </p:grpSpPr>
        <p:sp>
          <p:nvSpPr>
            <p:cNvPr id="24" name="四角形: 角を丸くする 23">
              <a:extLst>
                <a:ext uri="{FF2B5EF4-FFF2-40B4-BE49-F238E27FC236}">
                  <a16:creationId xmlns:a16="http://schemas.microsoft.com/office/drawing/2014/main" xmlns="" id="{DE93C541-4230-4CDE-BC5C-2DD45220D11A}"/>
                </a:ext>
              </a:extLst>
            </p:cNvPr>
            <p:cNvSpPr/>
            <p:nvPr userDrawn="1"/>
          </p:nvSpPr>
          <p:spPr>
            <a:xfrm>
              <a:off x="824457" y="4730650"/>
              <a:ext cx="36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xmlns="" id="{8254C388-F294-4939-9ED6-0640687B3542}"/>
                </a:ext>
              </a:extLst>
            </p:cNvPr>
            <p:cNvSpPr txBox="1"/>
            <p:nvPr userDrawn="1"/>
          </p:nvSpPr>
          <p:spPr>
            <a:xfrm>
              <a:off x="1132936" y="4789898"/>
              <a:ext cx="3195446" cy="241505"/>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製造物責任</a:t>
              </a:r>
              <a:r>
                <a:rPr lang="ja-JP" altLang="en-US" sz="2400" b="1" kern="500" spc="-300" dirty="0">
                  <a:latin typeface="Meiryo UI" panose="020B0604030504040204" pitchFamily="50" charset="-128"/>
                  <a:ea typeface="Meiryo UI" panose="020B0604030504040204" pitchFamily="50" charset="-128"/>
                </a:rPr>
                <a:t>法</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PL</a:t>
              </a:r>
              <a:r>
                <a:rPr lang="ja-JP" altLang="en-US" sz="2400" b="1" dirty="0">
                  <a:latin typeface="Meiryo UI" panose="020B0604030504040204" pitchFamily="50" charset="-128"/>
                  <a:ea typeface="Meiryo UI" panose="020B0604030504040204" pitchFamily="50" charset="-128"/>
                </a:rPr>
                <a:t>法）</a:t>
              </a:r>
            </a:p>
          </p:txBody>
        </p:sp>
      </p:grpSp>
      <p:grpSp>
        <p:nvGrpSpPr>
          <p:cNvPr id="36" name="グループ化 35">
            <a:extLst>
              <a:ext uri="{FF2B5EF4-FFF2-40B4-BE49-F238E27FC236}">
                <a16:creationId xmlns:a16="http://schemas.microsoft.com/office/drawing/2014/main" xmlns="" id="{BB247E3A-F922-47C8-B052-3A8FC842E5D0}"/>
              </a:ext>
            </a:extLst>
          </p:cNvPr>
          <p:cNvGrpSpPr/>
          <p:nvPr/>
        </p:nvGrpSpPr>
        <p:grpSpPr>
          <a:xfrm>
            <a:off x="6179461" y="6377654"/>
            <a:ext cx="3600000" cy="360000"/>
            <a:chOff x="8205094" y="4708354"/>
            <a:chExt cx="3600000" cy="360000"/>
          </a:xfrm>
        </p:grpSpPr>
        <p:sp>
          <p:nvSpPr>
            <p:cNvPr id="39" name="四角形: 角を丸くする 38">
              <a:extLst>
                <a:ext uri="{FF2B5EF4-FFF2-40B4-BE49-F238E27FC236}">
                  <a16:creationId xmlns:a16="http://schemas.microsoft.com/office/drawing/2014/main" xmlns="" id="{DAE74C5A-19F0-4D09-BB51-4726653084F1}"/>
                </a:ext>
              </a:extLst>
            </p:cNvPr>
            <p:cNvSpPr/>
            <p:nvPr userDrawn="1"/>
          </p:nvSpPr>
          <p:spPr>
            <a:xfrm>
              <a:off x="8205094" y="4708354"/>
              <a:ext cx="36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xmlns="" id="{8B601345-4A45-4E70-85E0-BFE9D2C36394}"/>
                </a:ext>
              </a:extLst>
            </p:cNvPr>
            <p:cNvSpPr txBox="1"/>
            <p:nvPr userDrawn="1"/>
          </p:nvSpPr>
          <p:spPr>
            <a:xfrm>
              <a:off x="8931405" y="4753354"/>
              <a:ext cx="2147378" cy="263193"/>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未成年者取消権</a:t>
              </a:r>
            </a:p>
          </p:txBody>
        </p:sp>
      </p:grpSp>
      <p:grpSp>
        <p:nvGrpSpPr>
          <p:cNvPr id="41" name="グループ化 40">
            <a:extLst>
              <a:ext uri="{FF2B5EF4-FFF2-40B4-BE49-F238E27FC236}">
                <a16:creationId xmlns:a16="http://schemas.microsoft.com/office/drawing/2014/main" xmlns="" id="{CFCB6053-7F00-4109-8935-930656F204E6}"/>
              </a:ext>
            </a:extLst>
          </p:cNvPr>
          <p:cNvGrpSpPr/>
          <p:nvPr/>
        </p:nvGrpSpPr>
        <p:grpSpPr>
          <a:xfrm>
            <a:off x="2415832" y="6377654"/>
            <a:ext cx="3600000" cy="360000"/>
            <a:chOff x="824457" y="4730650"/>
            <a:chExt cx="3600000" cy="360000"/>
          </a:xfrm>
        </p:grpSpPr>
        <p:sp>
          <p:nvSpPr>
            <p:cNvPr id="42" name="四角形: 角を丸くする 41">
              <a:extLst>
                <a:ext uri="{FF2B5EF4-FFF2-40B4-BE49-F238E27FC236}">
                  <a16:creationId xmlns:a16="http://schemas.microsoft.com/office/drawing/2014/main" xmlns="" id="{AD6A82B5-5A5C-48A6-B7CE-5B19DB6B1BB0}"/>
                </a:ext>
              </a:extLst>
            </p:cNvPr>
            <p:cNvSpPr/>
            <p:nvPr userDrawn="1"/>
          </p:nvSpPr>
          <p:spPr>
            <a:xfrm>
              <a:off x="824457" y="4730650"/>
              <a:ext cx="36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xmlns="" id="{6BD78C36-68F9-4031-8D04-D2AB557E5043}"/>
                </a:ext>
              </a:extLst>
            </p:cNvPr>
            <p:cNvSpPr txBox="1"/>
            <p:nvPr userDrawn="1"/>
          </p:nvSpPr>
          <p:spPr>
            <a:xfrm>
              <a:off x="1026734" y="4789898"/>
              <a:ext cx="3195446" cy="241505"/>
            </a:xfrm>
            <a:prstGeom prst="rect">
              <a:avLst/>
            </a:prstGeom>
            <a:noFill/>
          </p:spPr>
          <p:txBody>
            <a:bodyPr wrap="square" lIns="0" tIns="0" rIns="0" bIns="0" rtlCol="0" anchor="ctr" anchorCtr="0">
              <a:noAutofit/>
            </a:bodyPr>
            <a:lstStyle/>
            <a:p>
              <a:pPr algn="ctr"/>
              <a:r>
                <a:rPr lang="zh-TW" altLang="en-US" sz="2400" b="1" dirty="0">
                  <a:latin typeface="Meiryo UI" panose="020B0604030504040204" pitchFamily="50" charset="-128"/>
                  <a:ea typeface="Meiryo UI" panose="020B0604030504040204" pitchFamily="50" charset="-128"/>
                </a:rPr>
                <a:t>消費者契約法</a:t>
              </a:r>
            </a:p>
          </p:txBody>
        </p:sp>
      </p:grpSp>
    </p:spTree>
    <p:extLst>
      <p:ext uri="{BB962C8B-B14F-4D97-AF65-F5344CB8AC3E}">
        <p14:creationId xmlns:p14="http://schemas.microsoft.com/office/powerpoint/2010/main" val="168313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a:extLst>
              <a:ext uri="{FF2B5EF4-FFF2-40B4-BE49-F238E27FC236}">
                <a16:creationId xmlns:a16="http://schemas.microsoft.com/office/drawing/2014/main" xmlns="" id="{463561BB-8F79-4F6E-85F2-DAC707020352}"/>
              </a:ext>
            </a:extLst>
          </p:cNvPr>
          <p:cNvSpPr txBox="1"/>
          <p:nvPr/>
        </p:nvSpPr>
        <p:spPr>
          <a:xfrm>
            <a:off x="1756850" y="3700947"/>
            <a:ext cx="9215950" cy="1200329"/>
          </a:xfrm>
          <a:prstGeom prst="rect">
            <a:avLst/>
          </a:prstGeom>
          <a:noFill/>
        </p:spPr>
        <p:txBody>
          <a:bodyPr wrap="square" rtlCol="0" anchor="t">
            <a:spAutoFit/>
          </a:bodyPr>
          <a:lstStyle/>
          <a:p>
            <a:r>
              <a:rPr kumimoji="1" lang="ja-JP" altLang="en-US" sz="2400" dirty="0">
                <a:solidFill>
                  <a:srgbClr val="FF0040"/>
                </a:solidFill>
                <a:latin typeface="Meiryo UI" panose="020B0604030504040204" pitchFamily="50" charset="-128"/>
                <a:ea typeface="Meiryo UI" panose="020B0604030504040204" pitchFamily="50" charset="-128"/>
              </a:rPr>
              <a:t>保護者の同意を得ず未成年がした契約であり、おこづかいの範囲を超えた金額であるため、未成年者取消をするこができる</a:t>
            </a:r>
          </a:p>
          <a:p>
            <a:r>
              <a:rPr kumimoji="1" lang="en-US" altLang="ja-JP" sz="2400" dirty="0">
                <a:solidFill>
                  <a:srgbClr val="FF0040"/>
                </a:solidFill>
                <a:latin typeface="Meiryo UI" panose="020B0604030504040204" pitchFamily="50" charset="-128"/>
                <a:ea typeface="Meiryo UI" panose="020B0604030504040204" pitchFamily="50" charset="-128"/>
              </a:rPr>
              <a:t>※</a:t>
            </a:r>
            <a:r>
              <a:rPr kumimoji="1" lang="ja-JP" altLang="en-US" sz="2400" dirty="0">
                <a:solidFill>
                  <a:srgbClr val="FF0040"/>
                </a:solidFill>
                <a:latin typeface="Meiryo UI" panose="020B0604030504040204" pitchFamily="50" charset="-128"/>
                <a:ea typeface="Meiryo UI" panose="020B0604030504040204" pitchFamily="50" charset="-128"/>
              </a:rPr>
              <a:t>成年の場合は取消しできない</a:t>
            </a:r>
          </a:p>
        </p:txBody>
      </p:sp>
      <p:sp>
        <p:nvSpPr>
          <p:cNvPr id="38" name="テキスト ボックス 37">
            <a:extLst>
              <a:ext uri="{FF2B5EF4-FFF2-40B4-BE49-F238E27FC236}">
                <a16:creationId xmlns:a16="http://schemas.microsoft.com/office/drawing/2014/main" xmlns="" id="{AC11A926-3531-40BA-97A6-25945A96EB59}"/>
              </a:ext>
            </a:extLst>
          </p:cNvPr>
          <p:cNvSpPr txBox="1"/>
          <p:nvPr/>
        </p:nvSpPr>
        <p:spPr>
          <a:xfrm>
            <a:off x="1970107" y="2835487"/>
            <a:ext cx="720000" cy="461665"/>
          </a:xfrm>
          <a:prstGeom prst="rect">
            <a:avLst/>
          </a:prstGeom>
          <a:noFill/>
        </p:spPr>
        <p:txBody>
          <a:bodyPr wrap="square" rtlCol="0" anchor="ctr">
            <a:spAutoFit/>
          </a:bodyPr>
          <a:lstStyle/>
          <a:p>
            <a:pPr algn="ctr"/>
            <a:r>
              <a:rPr kumimoji="1" lang="ja-JP" altLang="en-US" sz="2400" dirty="0">
                <a:solidFill>
                  <a:srgbClr val="FF0040"/>
                </a:solidFill>
                <a:latin typeface="Meiryo UI" panose="020B0604030504040204" pitchFamily="50" charset="-128"/>
                <a:ea typeface="Meiryo UI" panose="020B0604030504040204" pitchFamily="50" charset="-128"/>
              </a:rPr>
              <a:t>①</a:t>
            </a:r>
            <a:endParaRPr kumimoji="1" lang="en-US" altLang="ja-JP" sz="2400" dirty="0">
              <a:solidFill>
                <a:srgbClr val="FF0040"/>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xmlns="" id="{CB45CDF4-14A0-43CD-9335-F660CEAE1F89}"/>
              </a:ext>
            </a:extLst>
          </p:cNvPr>
          <p:cNvSpPr txBox="1"/>
          <p:nvPr/>
        </p:nvSpPr>
        <p:spPr>
          <a:xfrm>
            <a:off x="4639836" y="2832128"/>
            <a:ext cx="2451385" cy="461665"/>
          </a:xfrm>
          <a:prstGeom prst="rect">
            <a:avLst/>
          </a:prstGeom>
          <a:noFill/>
        </p:spPr>
        <p:txBody>
          <a:bodyPr wrap="square" rtlCol="0" anchor="ctr">
            <a:spAutoFit/>
          </a:bodyPr>
          <a:lstStyle/>
          <a:p>
            <a:r>
              <a:rPr kumimoji="1" lang="zh-TW" altLang="en-US" sz="2400" dirty="0">
                <a:solidFill>
                  <a:srgbClr val="FF0040"/>
                </a:solidFill>
                <a:latin typeface="Meiryo UI" panose="020B0604030504040204" pitchFamily="50" charset="-128"/>
                <a:ea typeface="Meiryo UI" panose="020B0604030504040204" pitchFamily="50" charset="-128"/>
              </a:rPr>
              <a:t>未成年者取消権</a:t>
            </a:r>
            <a:endParaRPr kumimoji="1" lang="en-US" altLang="ja-JP" sz="2400" dirty="0">
              <a:solidFill>
                <a:srgbClr val="FF0040"/>
              </a:solidFill>
              <a:latin typeface="Meiryo UI" panose="020B0604030504040204" pitchFamily="50" charset="-128"/>
              <a:ea typeface="Meiryo UI" panose="020B0604030504040204" pitchFamily="50" charset="-128"/>
            </a:endParaRPr>
          </a:p>
        </p:txBody>
      </p:sp>
      <p:grpSp>
        <p:nvGrpSpPr>
          <p:cNvPr id="31" name="グループ化 30">
            <a:extLst>
              <a:ext uri="{FF2B5EF4-FFF2-40B4-BE49-F238E27FC236}">
                <a16:creationId xmlns:a16="http://schemas.microsoft.com/office/drawing/2014/main" xmlns="" id="{27345BBC-0BCF-4DC1-BD01-E302676FF7DF}"/>
              </a:ext>
            </a:extLst>
          </p:cNvPr>
          <p:cNvGrpSpPr/>
          <p:nvPr/>
        </p:nvGrpSpPr>
        <p:grpSpPr>
          <a:xfrm>
            <a:off x="8092786" y="5841729"/>
            <a:ext cx="3600000" cy="360000"/>
            <a:chOff x="8204631" y="5380244"/>
            <a:chExt cx="3600000" cy="360000"/>
          </a:xfrm>
        </p:grpSpPr>
        <p:sp>
          <p:nvSpPr>
            <p:cNvPr id="32" name="四角形: 角を丸くする 31">
              <a:extLst>
                <a:ext uri="{FF2B5EF4-FFF2-40B4-BE49-F238E27FC236}">
                  <a16:creationId xmlns:a16="http://schemas.microsoft.com/office/drawing/2014/main" xmlns="" id="{ACE61699-6DEF-43A0-BFD5-CBD9A08DBC6C}"/>
                </a:ext>
              </a:extLst>
            </p:cNvPr>
            <p:cNvSpPr/>
            <p:nvPr userDrawn="1"/>
          </p:nvSpPr>
          <p:spPr>
            <a:xfrm>
              <a:off x="8204631" y="5380244"/>
              <a:ext cx="36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xmlns="" id="{586CDD01-834D-422B-B9A6-47EA2071AB45}"/>
                </a:ext>
              </a:extLst>
            </p:cNvPr>
            <p:cNvSpPr txBox="1"/>
            <p:nvPr userDrawn="1"/>
          </p:nvSpPr>
          <p:spPr>
            <a:xfrm>
              <a:off x="8691609" y="5425244"/>
              <a:ext cx="2626043" cy="270000"/>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中途解約</a:t>
              </a:r>
              <a:endParaRPr kumimoji="1" lang="ja-JP" altLang="en-US" sz="2400" b="1" dirty="0">
                <a:latin typeface="Meiryo UI" panose="020B0604030504040204" pitchFamily="50" charset="-128"/>
                <a:ea typeface="Meiryo UI" panose="020B0604030504040204" pitchFamily="50" charset="-128"/>
              </a:endParaRPr>
            </a:p>
          </p:txBody>
        </p:sp>
      </p:grpSp>
      <p:grpSp>
        <p:nvGrpSpPr>
          <p:cNvPr id="44" name="グループ化 43">
            <a:extLst>
              <a:ext uri="{FF2B5EF4-FFF2-40B4-BE49-F238E27FC236}">
                <a16:creationId xmlns:a16="http://schemas.microsoft.com/office/drawing/2014/main" xmlns="" id="{55D1631F-253E-4BFF-909D-99C2A235DB29}"/>
              </a:ext>
            </a:extLst>
          </p:cNvPr>
          <p:cNvGrpSpPr/>
          <p:nvPr/>
        </p:nvGrpSpPr>
        <p:grpSpPr>
          <a:xfrm>
            <a:off x="4311446" y="5841729"/>
            <a:ext cx="3600000" cy="360000"/>
            <a:chOff x="8205094" y="4708354"/>
            <a:chExt cx="3600000" cy="360000"/>
          </a:xfrm>
        </p:grpSpPr>
        <p:sp>
          <p:nvSpPr>
            <p:cNvPr id="45" name="四角形: 角を丸くする 44">
              <a:extLst>
                <a:ext uri="{FF2B5EF4-FFF2-40B4-BE49-F238E27FC236}">
                  <a16:creationId xmlns:a16="http://schemas.microsoft.com/office/drawing/2014/main" xmlns="" id="{076D4129-73C3-4860-BC9D-5E4DE61AC6C2}"/>
                </a:ext>
              </a:extLst>
            </p:cNvPr>
            <p:cNvSpPr/>
            <p:nvPr userDrawn="1"/>
          </p:nvSpPr>
          <p:spPr>
            <a:xfrm>
              <a:off x="8205094" y="4708354"/>
              <a:ext cx="36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xmlns="" id="{E4DF9D6B-CF84-44A4-928D-B9BD042EA4AD}"/>
                </a:ext>
              </a:extLst>
            </p:cNvPr>
            <p:cNvSpPr txBox="1"/>
            <p:nvPr userDrawn="1"/>
          </p:nvSpPr>
          <p:spPr>
            <a:xfrm>
              <a:off x="9005999" y="4760162"/>
              <a:ext cx="1998190" cy="256385"/>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クーリング・オフ</a:t>
              </a:r>
              <a:endParaRPr kumimoji="1" lang="ja-JP" altLang="en-US" sz="2400" b="1" dirty="0">
                <a:latin typeface="Meiryo UI" panose="020B0604030504040204" pitchFamily="50" charset="-128"/>
                <a:ea typeface="Meiryo UI" panose="020B0604030504040204" pitchFamily="50" charset="-128"/>
              </a:endParaRPr>
            </a:p>
          </p:txBody>
        </p:sp>
      </p:grpSp>
      <p:grpSp>
        <p:nvGrpSpPr>
          <p:cNvPr id="54" name="グループ化 53">
            <a:extLst>
              <a:ext uri="{FF2B5EF4-FFF2-40B4-BE49-F238E27FC236}">
                <a16:creationId xmlns:a16="http://schemas.microsoft.com/office/drawing/2014/main" xmlns="" id="{B3B15975-9C55-44B1-97DB-F6EBBA9A96D9}"/>
              </a:ext>
            </a:extLst>
          </p:cNvPr>
          <p:cNvGrpSpPr/>
          <p:nvPr/>
        </p:nvGrpSpPr>
        <p:grpSpPr>
          <a:xfrm>
            <a:off x="530107" y="5841729"/>
            <a:ext cx="3600000" cy="360000"/>
            <a:chOff x="824457" y="4730650"/>
            <a:chExt cx="3600000" cy="360000"/>
          </a:xfrm>
        </p:grpSpPr>
        <p:sp>
          <p:nvSpPr>
            <p:cNvPr id="55" name="四角形: 角を丸くする 54">
              <a:extLst>
                <a:ext uri="{FF2B5EF4-FFF2-40B4-BE49-F238E27FC236}">
                  <a16:creationId xmlns:a16="http://schemas.microsoft.com/office/drawing/2014/main" xmlns="" id="{3BA99067-57B2-4CFB-AB6E-B1E44F4BE0A4}"/>
                </a:ext>
              </a:extLst>
            </p:cNvPr>
            <p:cNvSpPr/>
            <p:nvPr userDrawn="1"/>
          </p:nvSpPr>
          <p:spPr>
            <a:xfrm>
              <a:off x="824457" y="4730650"/>
              <a:ext cx="36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テキスト ボックス 55">
              <a:extLst>
                <a:ext uri="{FF2B5EF4-FFF2-40B4-BE49-F238E27FC236}">
                  <a16:creationId xmlns:a16="http://schemas.microsoft.com/office/drawing/2014/main" xmlns="" id="{5E5E8231-3695-4CE2-8B29-10D50F7B825C}"/>
                </a:ext>
              </a:extLst>
            </p:cNvPr>
            <p:cNvSpPr txBox="1"/>
            <p:nvPr userDrawn="1"/>
          </p:nvSpPr>
          <p:spPr>
            <a:xfrm>
              <a:off x="1132936" y="4789898"/>
              <a:ext cx="3195446" cy="241505"/>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製造物責任</a:t>
              </a:r>
              <a:r>
                <a:rPr lang="ja-JP" altLang="en-US" sz="2400" b="1" kern="500" spc="-300" dirty="0">
                  <a:latin typeface="Meiryo UI" panose="020B0604030504040204" pitchFamily="50" charset="-128"/>
                  <a:ea typeface="Meiryo UI" panose="020B0604030504040204" pitchFamily="50" charset="-128"/>
                </a:rPr>
                <a:t>法</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PL</a:t>
              </a:r>
              <a:r>
                <a:rPr lang="ja-JP" altLang="en-US" sz="2400" b="1" dirty="0">
                  <a:latin typeface="Meiryo UI" panose="020B0604030504040204" pitchFamily="50" charset="-128"/>
                  <a:ea typeface="Meiryo UI" panose="020B0604030504040204" pitchFamily="50" charset="-128"/>
                </a:rPr>
                <a:t>法）</a:t>
              </a:r>
            </a:p>
          </p:txBody>
        </p:sp>
      </p:grpSp>
      <p:grpSp>
        <p:nvGrpSpPr>
          <p:cNvPr id="57" name="グループ化 56">
            <a:extLst>
              <a:ext uri="{FF2B5EF4-FFF2-40B4-BE49-F238E27FC236}">
                <a16:creationId xmlns:a16="http://schemas.microsoft.com/office/drawing/2014/main" xmlns="" id="{1213C198-8D9C-445D-9E71-7E7B35507ED2}"/>
              </a:ext>
            </a:extLst>
          </p:cNvPr>
          <p:cNvGrpSpPr/>
          <p:nvPr/>
        </p:nvGrpSpPr>
        <p:grpSpPr>
          <a:xfrm>
            <a:off x="6354865" y="6382839"/>
            <a:ext cx="3600000" cy="360000"/>
            <a:chOff x="8205094" y="4708354"/>
            <a:chExt cx="3600000" cy="360000"/>
          </a:xfrm>
        </p:grpSpPr>
        <p:sp>
          <p:nvSpPr>
            <p:cNvPr id="58" name="四角形: 角を丸くする 57">
              <a:extLst>
                <a:ext uri="{FF2B5EF4-FFF2-40B4-BE49-F238E27FC236}">
                  <a16:creationId xmlns:a16="http://schemas.microsoft.com/office/drawing/2014/main" xmlns="" id="{F8A7515F-C301-481C-83BD-92925A8F5AC2}"/>
                </a:ext>
              </a:extLst>
            </p:cNvPr>
            <p:cNvSpPr/>
            <p:nvPr userDrawn="1"/>
          </p:nvSpPr>
          <p:spPr>
            <a:xfrm>
              <a:off x="8205094" y="4708354"/>
              <a:ext cx="36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xmlns="" id="{E0A979EE-3F05-46CF-9C08-3812863341DB}"/>
                </a:ext>
              </a:extLst>
            </p:cNvPr>
            <p:cNvSpPr txBox="1"/>
            <p:nvPr userDrawn="1"/>
          </p:nvSpPr>
          <p:spPr>
            <a:xfrm>
              <a:off x="8931405" y="4753354"/>
              <a:ext cx="2147378" cy="263193"/>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未成年者取消権</a:t>
              </a:r>
            </a:p>
          </p:txBody>
        </p:sp>
      </p:grpSp>
      <p:grpSp>
        <p:nvGrpSpPr>
          <p:cNvPr id="60" name="グループ化 59">
            <a:extLst>
              <a:ext uri="{FF2B5EF4-FFF2-40B4-BE49-F238E27FC236}">
                <a16:creationId xmlns:a16="http://schemas.microsoft.com/office/drawing/2014/main" xmlns="" id="{CB3A241E-F3E7-40F9-BA62-DC579B013442}"/>
              </a:ext>
            </a:extLst>
          </p:cNvPr>
          <p:cNvGrpSpPr/>
          <p:nvPr/>
        </p:nvGrpSpPr>
        <p:grpSpPr>
          <a:xfrm>
            <a:off x="2415832" y="6382839"/>
            <a:ext cx="3600000" cy="360000"/>
            <a:chOff x="824457" y="4730650"/>
            <a:chExt cx="3600000" cy="360000"/>
          </a:xfrm>
        </p:grpSpPr>
        <p:sp>
          <p:nvSpPr>
            <p:cNvPr id="61" name="四角形: 角を丸くする 60">
              <a:extLst>
                <a:ext uri="{FF2B5EF4-FFF2-40B4-BE49-F238E27FC236}">
                  <a16:creationId xmlns:a16="http://schemas.microsoft.com/office/drawing/2014/main" xmlns="" id="{A960461D-0D22-4D4F-8F29-B9DDF3E6C30B}"/>
                </a:ext>
              </a:extLst>
            </p:cNvPr>
            <p:cNvSpPr/>
            <p:nvPr userDrawn="1"/>
          </p:nvSpPr>
          <p:spPr>
            <a:xfrm>
              <a:off x="824457" y="4730650"/>
              <a:ext cx="36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テキスト ボックス 61">
              <a:extLst>
                <a:ext uri="{FF2B5EF4-FFF2-40B4-BE49-F238E27FC236}">
                  <a16:creationId xmlns:a16="http://schemas.microsoft.com/office/drawing/2014/main" xmlns="" id="{9245D305-6CFD-4A4E-A564-25903E8BAB5F}"/>
                </a:ext>
              </a:extLst>
            </p:cNvPr>
            <p:cNvSpPr txBox="1"/>
            <p:nvPr userDrawn="1"/>
          </p:nvSpPr>
          <p:spPr>
            <a:xfrm>
              <a:off x="1026734" y="4789898"/>
              <a:ext cx="3195446" cy="241505"/>
            </a:xfrm>
            <a:prstGeom prst="rect">
              <a:avLst/>
            </a:prstGeom>
            <a:noFill/>
          </p:spPr>
          <p:txBody>
            <a:bodyPr wrap="square" lIns="0" tIns="0" rIns="0" bIns="0" rtlCol="0" anchor="ctr" anchorCtr="0">
              <a:noAutofit/>
            </a:bodyPr>
            <a:lstStyle/>
            <a:p>
              <a:pPr algn="ctr"/>
              <a:r>
                <a:rPr lang="zh-TW" altLang="en-US" sz="2400" b="1" dirty="0">
                  <a:latin typeface="Meiryo UI" panose="020B0604030504040204" pitchFamily="50" charset="-128"/>
                  <a:ea typeface="Meiryo UI" panose="020B0604030504040204" pitchFamily="50" charset="-128"/>
                </a:rPr>
                <a:t>消費者契約法</a:t>
              </a:r>
            </a:p>
          </p:txBody>
        </p:sp>
      </p:grpSp>
      <p:sp>
        <p:nvSpPr>
          <p:cNvPr id="33" name="テキスト ボックス 32">
            <a:extLst>
              <a:ext uri="{FF2B5EF4-FFF2-40B4-BE49-F238E27FC236}">
                <a16:creationId xmlns:a16="http://schemas.microsoft.com/office/drawing/2014/main" xmlns="" id="{6D92B547-4B16-4D46-8AEA-DE598E9BD004}"/>
              </a:ext>
            </a:extLst>
          </p:cNvPr>
          <p:cNvSpPr txBox="1"/>
          <p:nvPr/>
        </p:nvSpPr>
        <p:spPr>
          <a:xfrm>
            <a:off x="4659156" y="341901"/>
            <a:ext cx="2880000" cy="270000"/>
          </a:xfrm>
          <a:prstGeom prst="rect">
            <a:avLst/>
          </a:prstGeom>
          <a:noFill/>
        </p:spPr>
        <p:txBody>
          <a:bodyPr wrap="square" lIns="0" tIns="0" rIns="0" bIns="0" rtlCol="0" anchor="ctr" anchorCtr="0">
            <a:noAutofit/>
          </a:bodyPr>
          <a:lstStyle/>
          <a:p>
            <a:pPr algn="ctr"/>
            <a:r>
              <a:rPr lang="ja-JP" altLang="en-US" sz="2000" b="1" dirty="0">
                <a:solidFill>
                  <a:srgbClr val="FF0040"/>
                </a:solidFill>
                <a:latin typeface="Meiryo UI" panose="020B0604030504040204" pitchFamily="50" charset="-128"/>
                <a:ea typeface="Meiryo UI" panose="020B0604030504040204" pitchFamily="50" charset="-128"/>
              </a:rPr>
              <a:t>＜解答の記入サンプル＞</a:t>
            </a:r>
          </a:p>
        </p:txBody>
      </p:sp>
    </p:spTree>
    <p:extLst>
      <p:ext uri="{BB962C8B-B14F-4D97-AF65-F5344CB8AC3E}">
        <p14:creationId xmlns:p14="http://schemas.microsoft.com/office/powerpoint/2010/main" val="22473900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1156</Words>
  <Application>Microsoft Office PowerPoint</Application>
  <PresentationFormat>ワイド画面</PresentationFormat>
  <Paragraphs>168</Paragraphs>
  <Slides>14</Slides>
  <Notes>14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Meiryo UI</vt:lpstr>
      <vt:lpstr>游ゴシック</vt:lpstr>
      <vt:lpstr>游ゴシック Light</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2022-03-10T03:29:30Z</dcterms:created>
  <dcterms:modified xsi:type="dcterms:W3CDTF">2023-01-10T09:55:25Z</dcterms:modified>
</cp:coreProperties>
</file>