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61" r:id="rId5"/>
    <p:sldId id="385" r:id="rId6"/>
    <p:sldId id="400" r:id="rId7"/>
    <p:sldId id="397" r:id="rId8"/>
    <p:sldId id="401" r:id="rId9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1480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4067" userDrawn="1">
          <p15:clr>
            <a:srgbClr val="A4A3A4"/>
          </p15:clr>
        </p15:guide>
        <p15:guide id="7" pos="2230" userDrawn="1">
          <p15:clr>
            <a:srgbClr val="A4A3A4"/>
          </p15:clr>
        </p15:guide>
        <p15:guide id="8" orient="horz" pos="3294" userDrawn="1">
          <p15:clr>
            <a:srgbClr val="A4A3A4"/>
          </p15:clr>
        </p15:guide>
        <p15:guide id="9" orient="horz" pos="4320" userDrawn="1">
          <p15:clr>
            <a:srgbClr val="A4A3A4"/>
          </p15:clr>
        </p15:guide>
        <p15:guide id="10" orient="horz" pos="1026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4" orient="horz" pos="2387" userDrawn="1">
          <p15:clr>
            <a:srgbClr val="A4A3A4"/>
          </p15:clr>
        </p15:guide>
        <p15:guide id="16" orient="horz" pos="3748" userDrawn="1">
          <p15:clr>
            <a:srgbClr val="A4A3A4"/>
          </p15:clr>
        </p15:guide>
        <p15:guide id="17" orient="horz" pos="1933" userDrawn="1">
          <p15:clr>
            <a:srgbClr val="A4A3A4"/>
          </p15:clr>
        </p15:guide>
        <p15:guide id="18" orient="horz" pos="4201" userDrawn="1">
          <p15:clr>
            <a:srgbClr val="A4A3A4"/>
          </p15:clr>
        </p15:guide>
        <p15:guide id="19" orient="horz" pos="2840" userDrawn="1">
          <p15:clr>
            <a:srgbClr val="A4A3A4"/>
          </p15:clr>
        </p15:guide>
        <p15:guide id="20" orient="horz" pos="572" userDrawn="1">
          <p15:clr>
            <a:srgbClr val="A4A3A4"/>
          </p15:clr>
        </p15:guide>
        <p15:guide id="21" orient="horz" pos="119" userDrawn="1">
          <p15:clr>
            <a:srgbClr val="A4A3A4"/>
          </p15:clr>
        </p15:guide>
        <p15:guide id="22" pos="3613" userDrawn="1">
          <p15:clr>
            <a:srgbClr val="A4A3A4"/>
          </p15:clr>
        </p15:guide>
        <p15:guide id="23" pos="3160" userDrawn="1">
          <p15:clr>
            <a:srgbClr val="A4A3A4"/>
          </p15:clr>
        </p15:guide>
        <p15:guide id="24" pos="2706" userDrawn="1">
          <p15:clr>
            <a:srgbClr val="A4A3A4"/>
          </p15:clr>
        </p15:guide>
        <p15:guide id="25" pos="1776" userDrawn="1">
          <p15:clr>
            <a:srgbClr val="A4A3A4"/>
          </p15:clr>
        </p15:guide>
        <p15:guide id="26" pos="1345" userDrawn="1">
          <p15:clr>
            <a:srgbClr val="A4A3A4"/>
          </p15:clr>
        </p15:guide>
        <p15:guide id="27" pos="892" userDrawn="1">
          <p15:clr>
            <a:srgbClr val="A4A3A4"/>
          </p15:clr>
        </p15:guide>
        <p15:guide id="28" pos="438" userDrawn="1">
          <p15:clr>
            <a:srgbClr val="A4A3A4"/>
          </p15:clr>
        </p15:guide>
        <p15:guide id="29" userDrawn="1">
          <p15:clr>
            <a:srgbClr val="A4A3A4"/>
          </p15:clr>
        </p15:guide>
        <p15:guide id="30" pos="4520" userDrawn="1">
          <p15:clr>
            <a:srgbClr val="A4A3A4"/>
          </p15:clr>
        </p15:guide>
        <p15:guide id="31" pos="4974" userDrawn="1">
          <p15:clr>
            <a:srgbClr val="A4A3A4"/>
          </p15:clr>
        </p15:guide>
        <p15:guide id="32" pos="5428" userDrawn="1">
          <p15:clr>
            <a:srgbClr val="A4A3A4"/>
          </p15:clr>
        </p15:guide>
        <p15:guide id="33" pos="5881" userDrawn="1">
          <p15:clr>
            <a:srgbClr val="A4A3A4"/>
          </p15:clr>
        </p15:guide>
        <p15:guide id="34" pos="6335" userDrawn="1">
          <p15:clr>
            <a:srgbClr val="A4A3A4"/>
          </p15:clr>
        </p15:guide>
        <p15:guide id="35" pos="6788" userDrawn="1">
          <p15:clr>
            <a:srgbClr val="A4A3A4"/>
          </p15:clr>
        </p15:guide>
        <p15:guide id="36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エレファンキューブ須藤" initials="エ" lastIdx="5" clrIdx="0">
    <p:extLst>
      <p:ext uri="{19B8F6BF-5375-455C-9EA6-DF929625EA0E}">
        <p15:presenceInfo xmlns:p15="http://schemas.microsoft.com/office/powerpoint/2012/main" userId="S::csudo@elephancube.co.jp::bb3afc9e-24a1-401a-8273-96542d7bc2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E0FF"/>
    <a:srgbClr val="406080"/>
    <a:srgbClr val="284870"/>
    <a:srgbClr val="F0F0F0"/>
    <a:srgbClr val="FF0040"/>
    <a:srgbClr val="C0FF40"/>
    <a:srgbClr val="00C0FF"/>
    <a:srgbClr val="004F73"/>
    <a:srgbClr val="53535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8" autoAdjust="0"/>
    <p:restoredTop sz="70409" autoAdjust="0"/>
  </p:normalViewPr>
  <p:slideViewPr>
    <p:cSldViewPr snapToGrid="0" showGuides="1">
      <p:cViewPr varScale="1">
        <p:scale>
          <a:sx n="52" d="100"/>
          <a:sy n="52" d="100"/>
        </p:scale>
        <p:origin x="1374" y="48"/>
      </p:cViewPr>
      <p:guideLst>
        <p:guide orient="horz" pos="2160"/>
        <p:guide pos="3840"/>
        <p:guide orient="horz" pos="1480"/>
        <p:guide orient="horz"/>
        <p:guide pos="4067"/>
        <p:guide pos="2230"/>
        <p:guide orient="horz" pos="3294"/>
        <p:guide orient="horz" pos="4320"/>
        <p:guide orient="horz" pos="1026"/>
        <p:guide pos="7680"/>
        <p:guide orient="horz" pos="2387"/>
        <p:guide orient="horz" pos="3748"/>
        <p:guide orient="horz" pos="1933"/>
        <p:guide orient="horz" pos="4201"/>
        <p:guide orient="horz" pos="2840"/>
        <p:guide orient="horz" pos="572"/>
        <p:guide orient="horz" pos="119"/>
        <p:guide pos="3613"/>
        <p:guide pos="3160"/>
        <p:guide pos="2706"/>
        <p:guide pos="1776"/>
        <p:guide pos="1345"/>
        <p:guide pos="892"/>
        <p:guide pos="438"/>
        <p:guide/>
        <p:guide pos="4520"/>
        <p:guide pos="4974"/>
        <p:guide pos="5428"/>
        <p:guide pos="5881"/>
        <p:guide pos="6335"/>
        <p:guide pos="678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xmlns="" id="{E2B6A6A1-2CC9-4094-8D5E-6FF86885A4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PPT14</a:t>
            </a:r>
            <a:r>
              <a:rPr kumimoji="1" lang="ja-JP" altLang="en-US"/>
              <a:t>　学習目標　契約後に生じた問題、どう対応すればよいだろうか？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96498ABA-5232-45BC-8F92-C8A5E71B7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65750-5B96-4101-B0F6-22AA9B435AF0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8B4965DE-3C87-43D6-A575-1C60693AEE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56FDC4F7-7F9A-4159-B337-E1BAB21658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4E6DE-E96F-419C-847D-5CC39DAAE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61849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PPT14</a:t>
            </a:r>
            <a:r>
              <a:rPr kumimoji="1" lang="ja-JP" altLang="en-US"/>
              <a:t>　学習目標　契約後に生じた問題、どう対応すればよいだろうか？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CFC1-4F4F-4B1F-8A69-BE8D8FDFE648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29CC9-7421-4165-90D1-E51B0415AF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80479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〇めあて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消費者被害の防止や救済について具体的に理解する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消費者と事業者の間には情報量などに格差があり、消費者が自立した消費行動をとるためには、様々な支援や仕組みが要であることを理解する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ja-JP" sz="1200" b="1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学習目標確認</a:t>
            </a:r>
            <a:r>
              <a:rPr kumimoji="1" lang="en-US" altLang="ja-JP" sz="1200" b="1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2</a:t>
            </a:r>
            <a:r>
              <a:rPr kumimoji="1" lang="ja-JP" altLang="ja-JP" sz="1200" b="1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分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トラブルが生じるのは、契約成立後に、「こんなはずではなかった」ということが分かり、契約をやめたくなったときである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このようなトラブルに、どう対応すればよいだろうか？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消費者を守るための、様々な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支援や仕組み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を理解しよう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4D9D36DA-493D-4E5D-822A-65370CDAAD8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CA4FCA2-DCC5-4601-B9A2-8205476DC4A1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xmlns="" id="{2CB76521-388D-4C87-8CFA-6DEC9AFBCF8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PPT14</a:t>
            </a:r>
            <a:r>
              <a:rPr kumimoji="1" lang="ja-JP" altLang="en-US"/>
              <a:t>　学習目標　契約後に生じた問題、どう対応すればよいだろうか？</a:t>
            </a:r>
          </a:p>
        </p:txBody>
      </p:sp>
    </p:spTree>
    <p:extLst>
      <p:ext uri="{BB962C8B-B14F-4D97-AF65-F5344CB8AC3E}">
        <p14:creationId xmlns:p14="http://schemas.microsoft.com/office/powerpoint/2010/main" val="359852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1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sz="1200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契約の基本は「守ること」であるため、いったん契約した内容は</a:t>
            </a:r>
            <a:endParaRPr kumimoji="1" lang="en-US" altLang="ja-JP" sz="1200" b="1" u="none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＊クリック①：「やめられないのが原則」</a:t>
            </a:r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である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ただし、消費者が手に入れられる情報には限りがあるため、契約・購入した後になって、</a:t>
            </a: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＊クリック②：「こんなはずではなかった」</a:t>
            </a:r>
            <a:r>
              <a:rPr kumimoji="1"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「契約前には分からなかった」ということが起きることが</a:t>
            </a:r>
            <a:r>
              <a:rPr kumimoji="1" lang="ja-JP" altLang="en-US" sz="12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珍しくない</a:t>
            </a:r>
            <a:endParaRPr kumimoji="1" lang="ja-JP" altLang="en-US" sz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5F175476-CD1E-4B04-B8EB-52D5FD32102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28A2676-2E50-42AD-A307-DC34D82216F8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xmlns="" id="{1951CA28-12DB-444C-BD66-E46CC76151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PPT14</a:t>
            </a:r>
            <a:r>
              <a:rPr kumimoji="1" lang="ja-JP" altLang="en-US"/>
              <a:t>　学習目標　契約後に生じた問題、どう対応すればよいだろうか？</a:t>
            </a:r>
          </a:p>
        </p:txBody>
      </p:sp>
    </p:spTree>
    <p:extLst>
      <p:ext uri="{BB962C8B-B14F-4D97-AF65-F5344CB8AC3E}">
        <p14:creationId xmlns:p14="http://schemas.microsoft.com/office/powerpoint/2010/main" val="31681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1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sz="1200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＊クリック①：イラストが拡大縮小する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kern="12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消費者と事業者の間には，商品の情報や契約の知識などについて、事業者と比べると不利な立場にある</a:t>
            </a:r>
            <a:endParaRPr kumimoji="1" lang="en-US" altLang="ja-JP" sz="1200" kern="1200" dirty="0"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事業者は商品の原材料や産地、製造方法、流通過程など多くの情報を持っている</a:t>
            </a:r>
            <a:endParaRPr kumimoji="1" lang="en-US" altLang="ja-JP" sz="1200" kern="1200" dirty="0"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それに比べて、消費者は表示や商品の見た目、口コミなど限られた情報から商品</a:t>
            </a:r>
            <a:r>
              <a:rPr kumimoji="1" lang="ja-JP" altLang="en-US" sz="1200" kern="1200" dirty="0" smtClean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en-US" sz="1200" kern="1200" dirty="0" err="1" smtClean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良</a:t>
            </a:r>
            <a:r>
              <a:rPr kumimoji="1" lang="ja-JP" altLang="en-US" sz="1200" kern="1200" dirty="0" err="1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</a:t>
            </a:r>
            <a:r>
              <a:rPr kumimoji="1" lang="ja-JP" altLang="en-US" sz="1200" kern="12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あしを判断するしかない</a:t>
            </a:r>
            <a:endParaRPr kumimoji="1" lang="en-US" altLang="ja-JP" sz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4954E41E-9994-48D4-B6DF-FB0776C0CB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ACB4584-0831-4392-B1A5-19AD63BBD564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xmlns="" id="{EBB2BEEE-368D-4254-9039-492A51CEA98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PPT14</a:t>
            </a:r>
            <a:r>
              <a:rPr kumimoji="1" lang="ja-JP" altLang="en-US"/>
              <a:t>　学習目標　契約後に生じた問題、どう対応すればよいだろうか？</a:t>
            </a:r>
          </a:p>
        </p:txBody>
      </p:sp>
    </p:spTree>
    <p:extLst>
      <p:ext uri="{BB962C8B-B14F-4D97-AF65-F5344CB8AC3E}">
        <p14:creationId xmlns:p14="http://schemas.microsoft.com/office/powerpoint/2010/main" val="418766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u="none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このため、契約にトラブルが生じた場合に、立場の弱い、消費者を守るための様々な制度がある</a:t>
            </a:r>
          </a:p>
          <a:p>
            <a:r>
              <a:rPr kumimoji="1" lang="ja-JP" altLang="en-US" b="0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＊クリック①：どのような方法があるだろうか？ 様々な制度について理解しよう！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B5C6CD7C-1EC6-45CF-8F3B-028B249CC2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0AE943C-4C4C-4F78-A397-BF8ADD51894D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xmlns="" id="{93BB3225-28A0-4395-8B17-86D3BE9DF88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PPT14</a:t>
            </a:r>
            <a:r>
              <a:rPr kumimoji="1" lang="ja-JP" altLang="en-US"/>
              <a:t>　学習目標　契約後に生じた問題、どう対応すればよいだろうか？</a:t>
            </a:r>
          </a:p>
        </p:txBody>
      </p:sp>
    </p:spTree>
    <p:extLst>
      <p:ext uri="{BB962C8B-B14F-4D97-AF65-F5344CB8AC3E}">
        <p14:creationId xmlns:p14="http://schemas.microsoft.com/office/powerpoint/2010/main" val="275069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75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0A9A4F9-D392-4817-97C0-525703693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FE136DD2-2AF3-4D56-BEE9-3CE149594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A875B52C-6546-493D-9775-4E38322A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A4364B7B-57A2-406D-9C7E-3E763C34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938B53F3-AC7A-41C1-A835-A0819324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85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CECC73A-AAD6-4576-815B-5D8D02CA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6CEE43C1-0019-4C52-9248-91AA2250C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A4AAED4D-BD3F-48CF-99BC-31E6F568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73F8641-BD5D-454E-BA38-5D7B508D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20F741B5-EA83-43BD-8A6B-5152E654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93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CC6BD809-2C00-4FF9-BA12-EB18F1ECF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2838B493-E9E3-480C-A49F-5BE9B0574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7F11232C-0B09-45DF-8099-6A53ED00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3DCE9C2B-A044-4A82-AE84-41D76BBE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E74DCDF7-574E-4B7F-AB5B-D741B887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00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15">
            <a:extLst>
              <a:ext uri="{FF2B5EF4-FFF2-40B4-BE49-F238E27FC236}">
                <a16:creationId xmlns:a16="http://schemas.microsoft.com/office/drawing/2014/main" xmlns="" id="{99E97986-A3AF-4903-A2B7-3A5CD419ED1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92494" y="2277620"/>
          <a:ext cx="10818000" cy="406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00">
                  <a:extLst>
                    <a:ext uri="{9D8B030D-6E8A-4147-A177-3AD203B41FA5}">
                      <a16:colId xmlns:a16="http://schemas.microsoft.com/office/drawing/2014/main" xmlns="" val="261682504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60644811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72558113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44403475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21365819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74349277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72681624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7464228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898534323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68041523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17045337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21051377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192704474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18010622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22610193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54054577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370119143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87278727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80789844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51057268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28375461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06076118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05555102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426460775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56739801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40839294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76446644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06977598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7520935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656391182"/>
                    </a:ext>
                  </a:extLst>
                </a:gridCol>
              </a:tblGrid>
              <a:tr h="36981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8020918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4377698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551605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9888365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5117026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080214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039759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0723892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3310651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622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4463019"/>
                  </a:ext>
                </a:extLst>
              </a:tr>
            </a:tbl>
          </a:graphicData>
        </a:graphic>
      </p:graphicFrame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xmlns="" id="{A1C762D4-D294-4E10-AABC-D66B513355AB}"/>
              </a:ext>
            </a:extLst>
          </p:cNvPr>
          <p:cNvGrpSpPr/>
          <p:nvPr userDrawn="1"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xmlns="" id="{9952DE54-AC05-4A3D-8C8E-DBF60709AE60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xmlns="" id="{8DE9AE75-A3A9-41E6-82FD-F6F3EC6A3E65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振り返りメモ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826EF08B-63CF-4998-A6DD-280E969237F9}"/>
              </a:ext>
            </a:extLst>
          </p:cNvPr>
          <p:cNvSpPr txBox="1"/>
          <p:nvPr userDrawn="1"/>
        </p:nvSpPr>
        <p:spPr>
          <a:xfrm>
            <a:off x="1791476" y="1307186"/>
            <a:ext cx="864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気付いたことや、学んだことをメモしよう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xmlns="" id="{674038FB-0ED3-43B8-9624-4CCF373E9995}"/>
              </a:ext>
            </a:extLst>
          </p:cNvPr>
          <p:cNvSpPr/>
          <p:nvPr userDrawn="1"/>
        </p:nvSpPr>
        <p:spPr>
          <a:xfrm>
            <a:off x="703180" y="2288199"/>
            <a:ext cx="10800000" cy="4068000"/>
          </a:xfrm>
          <a:prstGeom prst="rect">
            <a:avLst/>
          </a:prstGeom>
          <a:noFill/>
          <a:ln w="38100">
            <a:solidFill>
              <a:srgbClr val="C0F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91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994752F-3FA2-423F-8746-7E384640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D9F3BE7-6C4D-4C6F-AA90-1331C5024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B0A9FDA6-EA2E-45A0-8B97-B67ADF3D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9C1E1F44-998B-459D-A42D-FC4BFC63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AF6AACB8-ECC3-46EF-9640-67096874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2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22DF134-BE2A-4DFB-80B2-E8D78233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AB0054F8-7165-4F5E-A5A2-7A27BB55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B833DAE3-27A4-4486-A476-6366A293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3A3C962E-BDEF-4069-81E7-3FEC6C8F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0DB7A68-8146-41D0-843C-96906F7C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61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67AB14F-60FB-4E4F-9F12-BA7D05C7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910316C-CA90-43D7-9742-782B6FB1A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B272E49C-7EDB-4880-B2E9-D8B409E4A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28D33E60-AB35-4A49-A59C-80B9E469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1B6B0391-3123-4A2D-A98C-21BB8F02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B54E9399-EF0C-48DD-8D96-3245E6E0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4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36DF90E-7B6C-47CD-83F2-2C139ACE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254B2732-D133-4465-85C9-0327E2C45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829060AA-6195-41A6-8B35-30BB7C2A7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4DD92C73-38B6-4B00-9EEE-1735D406A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3618FADF-CEC3-457A-A917-394C54628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6B408DC0-5F7F-4A17-B084-C14D361C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73340450-6F37-435A-A269-471CE1FA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CD0E44BC-5B5F-401F-AAAC-1839964D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82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E2F961D-C788-496E-A024-14CC5343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E88C6D69-0AEF-417D-87C5-3E1054C4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FDAB56AD-3BA5-4B32-AB40-0898EB24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11482A8A-D740-4DFB-AB78-747CD69B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0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02E64B6A-7313-4AD1-9360-E4951C14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4868B837-FD07-4606-8414-18803EAA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16915C8B-6A39-4CAA-9C3D-42B88AA9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8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EED16F4-6FDB-462E-9939-B4919EC1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10844801-929E-4968-9710-B94414A79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EB8A2897-DF28-4F0F-A82B-B947B3B34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A2ED9926-0450-465F-BB28-58FCF014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04E700FC-3D41-4DDB-9A41-C13D89EF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5D606ED2-5B50-4A2E-89F5-11FC39DE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2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C14AAC1-F955-4475-9B01-B59EEB98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B889F03B-07FE-440F-B1C5-4CAEAAAB4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DE4906AE-33A8-4317-863D-28EC0A043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CE054222-4303-4934-85BB-F2C45181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D3E3F84A-2B12-4730-9E73-1A0D5ED8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CACC750E-7C84-4C87-B8D2-AF1E80D6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71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93D51AFF-C258-4E84-BA6F-846786B6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C47DEB1D-42A1-49C0-9D67-2135FD51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A23AD06-E9E1-4129-88A6-8D1DEDBA6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F7A0-7D7B-4521-AAFC-68201D06E286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CA6A6FCB-77EA-4D87-9F29-A6FD63BFE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6A27D903-C37A-4141-BD97-7CA59D871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12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97180EF1-CE95-43E3-B3F8-6E6DD6A443FD}"/>
              </a:ext>
            </a:extLst>
          </p:cNvPr>
          <p:cNvSpPr txBox="1"/>
          <p:nvPr/>
        </p:nvSpPr>
        <p:spPr>
          <a:xfrm>
            <a:off x="1051410" y="1649396"/>
            <a:ext cx="10080000" cy="14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契約成立後のトラブル</a:t>
            </a:r>
          </a:p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どう対応すればよいだろうか？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xmlns="" id="{00254C2E-006B-44D8-8DBB-15E42CAE1249}"/>
              </a:ext>
            </a:extLst>
          </p:cNvPr>
          <p:cNvGrpSpPr/>
          <p:nvPr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xmlns="" id="{9AA40554-D5BA-45EE-BC91-7599CD390C9A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xmlns="" id="{5468EE92-6B05-42CF-9C18-2AB6FBB03643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学習目標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33EE735A-D5D5-4DC5-9539-CEF10E1F3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791" b="12052"/>
          <a:stretch/>
        </p:blipFill>
        <p:spPr>
          <a:xfrm>
            <a:off x="5216200" y="3429000"/>
            <a:ext cx="180871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4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4E1BCDE7-EA4F-4CE0-BE9E-98E0663E4FFC}"/>
              </a:ext>
            </a:extLst>
          </p:cNvPr>
          <p:cNvSpPr txBox="1"/>
          <p:nvPr/>
        </p:nvSpPr>
        <p:spPr>
          <a:xfrm>
            <a:off x="1429965" y="1629445"/>
            <a:ext cx="9360000" cy="72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「やめられないのが原則」</a:t>
            </a:r>
            <a:endParaRPr lang="en-US" altLang="ja-JP" sz="4800" b="1" dirty="0">
              <a:solidFill>
                <a:srgbClr val="FF004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CDB5D2F2-DE79-4A93-ADA8-0826955D9B64}"/>
              </a:ext>
            </a:extLst>
          </p:cNvPr>
          <p:cNvSpPr txBox="1"/>
          <p:nvPr/>
        </p:nvSpPr>
        <p:spPr>
          <a:xfrm>
            <a:off x="2218318" y="2848232"/>
            <a:ext cx="351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「こんなはずではなかった」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9ACAFDAD-39CC-4C6F-A343-51BE3AFF2E2D}"/>
              </a:ext>
            </a:extLst>
          </p:cNvPr>
          <p:cNvSpPr txBox="1"/>
          <p:nvPr/>
        </p:nvSpPr>
        <p:spPr>
          <a:xfrm>
            <a:off x="6456823" y="2848231"/>
            <a:ext cx="393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「契約前には分からなかった」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3574AB5B-4F34-4C7C-8915-856B369EFD44}"/>
              </a:ext>
            </a:extLst>
          </p:cNvPr>
          <p:cNvSpPr txBox="1"/>
          <p:nvPr/>
        </p:nvSpPr>
        <p:spPr>
          <a:xfrm>
            <a:off x="4309630" y="923091"/>
            <a:ext cx="3600000" cy="72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いったん契約した内容は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9F7C90A9-4923-49F2-91F4-1527A5B69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82" b="19893"/>
          <a:stretch/>
        </p:blipFill>
        <p:spPr>
          <a:xfrm>
            <a:off x="3074086" y="3548105"/>
            <a:ext cx="2078486" cy="330989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1C3C8866-717A-4922-A0A3-CFC779E8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8237" b="25887"/>
          <a:stretch/>
        </p:blipFill>
        <p:spPr>
          <a:xfrm>
            <a:off x="6702622" y="3403656"/>
            <a:ext cx="3354191" cy="345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楕円 89">
            <a:extLst>
              <a:ext uri="{FF2B5EF4-FFF2-40B4-BE49-F238E27FC236}">
                <a16:creationId xmlns:a16="http://schemas.microsoft.com/office/drawing/2014/main" xmlns="" id="{560B870C-6A2B-4A5A-A48A-B8706BCCF91F}"/>
              </a:ext>
            </a:extLst>
          </p:cNvPr>
          <p:cNvSpPr/>
          <p:nvPr/>
        </p:nvSpPr>
        <p:spPr>
          <a:xfrm>
            <a:off x="7042709" y="2804160"/>
            <a:ext cx="900000" cy="900000"/>
          </a:xfrm>
          <a:prstGeom prst="ellipse">
            <a:avLst/>
          </a:prstGeom>
          <a:solidFill>
            <a:srgbClr val="80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楕円 90">
            <a:extLst>
              <a:ext uri="{FF2B5EF4-FFF2-40B4-BE49-F238E27FC236}">
                <a16:creationId xmlns:a16="http://schemas.microsoft.com/office/drawing/2014/main" xmlns="" id="{BA7938E8-20EC-4299-A01A-7F8DDF0FE813}"/>
              </a:ext>
            </a:extLst>
          </p:cNvPr>
          <p:cNvSpPr/>
          <p:nvPr/>
        </p:nvSpPr>
        <p:spPr>
          <a:xfrm>
            <a:off x="6035418" y="3223029"/>
            <a:ext cx="900000" cy="900000"/>
          </a:xfrm>
          <a:prstGeom prst="ellipse">
            <a:avLst/>
          </a:prstGeom>
          <a:solidFill>
            <a:srgbClr val="80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2" name="楕円 91">
            <a:extLst>
              <a:ext uri="{FF2B5EF4-FFF2-40B4-BE49-F238E27FC236}">
                <a16:creationId xmlns:a16="http://schemas.microsoft.com/office/drawing/2014/main" xmlns="" id="{39638EB7-F0FC-42C9-A546-3E10A3B01C65}"/>
              </a:ext>
            </a:extLst>
          </p:cNvPr>
          <p:cNvSpPr/>
          <p:nvPr/>
        </p:nvSpPr>
        <p:spPr>
          <a:xfrm>
            <a:off x="7057883" y="3818116"/>
            <a:ext cx="900000" cy="900000"/>
          </a:xfrm>
          <a:prstGeom prst="ellipse">
            <a:avLst/>
          </a:prstGeom>
          <a:solidFill>
            <a:srgbClr val="80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楕円 92">
            <a:extLst>
              <a:ext uri="{FF2B5EF4-FFF2-40B4-BE49-F238E27FC236}">
                <a16:creationId xmlns:a16="http://schemas.microsoft.com/office/drawing/2014/main" xmlns="" id="{F755EB97-BD4D-4BEB-BAFE-BCFE73C72FFA}"/>
              </a:ext>
            </a:extLst>
          </p:cNvPr>
          <p:cNvSpPr/>
          <p:nvPr/>
        </p:nvSpPr>
        <p:spPr>
          <a:xfrm>
            <a:off x="5487967" y="4123029"/>
            <a:ext cx="900000" cy="900000"/>
          </a:xfrm>
          <a:prstGeom prst="ellipse">
            <a:avLst/>
          </a:prstGeom>
          <a:solidFill>
            <a:srgbClr val="80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4" name="楕円 93">
            <a:extLst>
              <a:ext uri="{FF2B5EF4-FFF2-40B4-BE49-F238E27FC236}">
                <a16:creationId xmlns:a16="http://schemas.microsoft.com/office/drawing/2014/main" xmlns="" id="{F22244BB-8FDD-4F56-AE0F-92DB4206A3C6}"/>
              </a:ext>
            </a:extLst>
          </p:cNvPr>
          <p:cNvSpPr/>
          <p:nvPr/>
        </p:nvSpPr>
        <p:spPr>
          <a:xfrm>
            <a:off x="6614831" y="4768440"/>
            <a:ext cx="900000" cy="900000"/>
          </a:xfrm>
          <a:prstGeom prst="ellipse">
            <a:avLst/>
          </a:prstGeom>
          <a:solidFill>
            <a:srgbClr val="80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5" name="楕円 94">
            <a:extLst>
              <a:ext uri="{FF2B5EF4-FFF2-40B4-BE49-F238E27FC236}">
                <a16:creationId xmlns:a16="http://schemas.microsoft.com/office/drawing/2014/main" xmlns="" id="{6457DA30-C4A5-4822-B3A3-54F3FC077E17}"/>
              </a:ext>
            </a:extLst>
          </p:cNvPr>
          <p:cNvSpPr/>
          <p:nvPr/>
        </p:nvSpPr>
        <p:spPr>
          <a:xfrm>
            <a:off x="5688656" y="5102388"/>
            <a:ext cx="900000" cy="900000"/>
          </a:xfrm>
          <a:prstGeom prst="ellipse">
            <a:avLst/>
          </a:prstGeom>
          <a:solidFill>
            <a:srgbClr val="80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xmlns="" id="{1F583F10-F8FD-4138-9265-6474E5428D98}"/>
              </a:ext>
            </a:extLst>
          </p:cNvPr>
          <p:cNvSpPr/>
          <p:nvPr/>
        </p:nvSpPr>
        <p:spPr>
          <a:xfrm>
            <a:off x="6932085" y="5769088"/>
            <a:ext cx="900000" cy="900000"/>
          </a:xfrm>
          <a:prstGeom prst="ellipse">
            <a:avLst/>
          </a:prstGeom>
          <a:solidFill>
            <a:srgbClr val="80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xmlns="" id="{FD45557B-6229-4806-BC03-63553C6CD8C9}"/>
              </a:ext>
            </a:extLst>
          </p:cNvPr>
          <p:cNvSpPr/>
          <p:nvPr/>
        </p:nvSpPr>
        <p:spPr>
          <a:xfrm>
            <a:off x="9681917" y="5571752"/>
            <a:ext cx="900000" cy="900000"/>
          </a:xfrm>
          <a:prstGeom prst="ellipse">
            <a:avLst/>
          </a:prstGeom>
          <a:solidFill>
            <a:srgbClr val="80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xmlns="" id="{E43C3CEE-B3F5-48D5-83A3-16E7395734D6}"/>
              </a:ext>
            </a:extLst>
          </p:cNvPr>
          <p:cNvSpPr/>
          <p:nvPr/>
        </p:nvSpPr>
        <p:spPr>
          <a:xfrm>
            <a:off x="9477353" y="4428438"/>
            <a:ext cx="900000" cy="900000"/>
          </a:xfrm>
          <a:prstGeom prst="ellipse">
            <a:avLst/>
          </a:prstGeom>
          <a:solidFill>
            <a:srgbClr val="80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xmlns="" id="{A59CF331-2FBD-4F12-A8ED-CD31BBADF384}"/>
              </a:ext>
            </a:extLst>
          </p:cNvPr>
          <p:cNvSpPr/>
          <p:nvPr/>
        </p:nvSpPr>
        <p:spPr>
          <a:xfrm>
            <a:off x="10644813" y="4907768"/>
            <a:ext cx="900000" cy="900000"/>
          </a:xfrm>
          <a:prstGeom prst="ellipse">
            <a:avLst/>
          </a:prstGeom>
          <a:solidFill>
            <a:srgbClr val="80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xmlns="" id="{FA92D490-FABB-444B-B8AC-D6B437DBE87C}"/>
              </a:ext>
            </a:extLst>
          </p:cNvPr>
          <p:cNvSpPr/>
          <p:nvPr/>
        </p:nvSpPr>
        <p:spPr>
          <a:xfrm>
            <a:off x="10356171" y="3789363"/>
            <a:ext cx="900000" cy="900000"/>
          </a:xfrm>
          <a:prstGeom prst="ellipse">
            <a:avLst/>
          </a:prstGeom>
          <a:solidFill>
            <a:srgbClr val="80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楕円 100">
            <a:extLst>
              <a:ext uri="{FF2B5EF4-FFF2-40B4-BE49-F238E27FC236}">
                <a16:creationId xmlns:a16="http://schemas.microsoft.com/office/drawing/2014/main" xmlns="" id="{6D1257FA-0674-4C7A-B956-D41759A04310}"/>
              </a:ext>
            </a:extLst>
          </p:cNvPr>
          <p:cNvSpPr/>
          <p:nvPr/>
        </p:nvSpPr>
        <p:spPr>
          <a:xfrm>
            <a:off x="9384020" y="3232248"/>
            <a:ext cx="900000" cy="900000"/>
          </a:xfrm>
          <a:prstGeom prst="ellipse">
            <a:avLst/>
          </a:prstGeom>
          <a:solidFill>
            <a:srgbClr val="80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楕円 101">
            <a:extLst>
              <a:ext uri="{FF2B5EF4-FFF2-40B4-BE49-F238E27FC236}">
                <a16:creationId xmlns:a16="http://schemas.microsoft.com/office/drawing/2014/main" xmlns="" id="{7BA7125A-03A3-4197-8AD1-E8A7294DB45F}"/>
              </a:ext>
            </a:extLst>
          </p:cNvPr>
          <p:cNvSpPr/>
          <p:nvPr/>
        </p:nvSpPr>
        <p:spPr>
          <a:xfrm>
            <a:off x="10464949" y="2738496"/>
            <a:ext cx="900000" cy="900000"/>
          </a:xfrm>
          <a:prstGeom prst="ellipse">
            <a:avLst/>
          </a:prstGeom>
          <a:solidFill>
            <a:srgbClr val="80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xmlns="" id="{BA8812ED-12A7-4D7F-8828-C9354965CFFD}"/>
              </a:ext>
            </a:extLst>
          </p:cNvPr>
          <p:cNvSpPr/>
          <p:nvPr/>
        </p:nvSpPr>
        <p:spPr>
          <a:xfrm>
            <a:off x="3713458" y="3368116"/>
            <a:ext cx="900000" cy="900000"/>
          </a:xfrm>
          <a:prstGeom prst="ellipse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楕円 86">
            <a:extLst>
              <a:ext uri="{FF2B5EF4-FFF2-40B4-BE49-F238E27FC236}">
                <a16:creationId xmlns:a16="http://schemas.microsoft.com/office/drawing/2014/main" xmlns="" id="{CF9AE9D8-42E6-4729-BBDC-2D50C3D2D2EB}"/>
              </a:ext>
            </a:extLst>
          </p:cNvPr>
          <p:cNvSpPr/>
          <p:nvPr/>
        </p:nvSpPr>
        <p:spPr>
          <a:xfrm>
            <a:off x="4228772" y="4333951"/>
            <a:ext cx="900000" cy="900000"/>
          </a:xfrm>
          <a:prstGeom prst="ellipse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xmlns="" id="{8B852579-6385-470D-82C4-0660AC490F39}"/>
              </a:ext>
            </a:extLst>
          </p:cNvPr>
          <p:cNvSpPr/>
          <p:nvPr/>
        </p:nvSpPr>
        <p:spPr>
          <a:xfrm>
            <a:off x="958443" y="4988763"/>
            <a:ext cx="900000" cy="900000"/>
          </a:xfrm>
          <a:prstGeom prst="ellipse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4E1BCDE7-EA4F-4CE0-BE9E-98E0663E4FFC}"/>
              </a:ext>
            </a:extLst>
          </p:cNvPr>
          <p:cNvSpPr txBox="1"/>
          <p:nvPr/>
        </p:nvSpPr>
        <p:spPr>
          <a:xfrm>
            <a:off x="876000" y="489345"/>
            <a:ext cx="1044000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消費者は商品の情報や</a:t>
            </a:r>
            <a:endParaRPr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契約の知識などについて</a:t>
            </a:r>
            <a:endParaRPr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事業者と比べると</a:t>
            </a:r>
            <a:r>
              <a:rPr lang="ja-JP" altLang="en-US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不利な立場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にある </a:t>
            </a:r>
          </a:p>
        </p:txBody>
      </p: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xmlns="" id="{35FD5E45-B1E8-47F0-B198-C7BA224D1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3191"/>
          <a:stretch/>
        </p:blipFill>
        <p:spPr>
          <a:xfrm>
            <a:off x="7937046" y="3285247"/>
            <a:ext cx="1435346" cy="3572754"/>
          </a:xfrm>
          <a:prstGeom prst="rect">
            <a:avLst/>
          </a:prstGeom>
        </p:spPr>
      </p:pic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xmlns="" id="{000C5544-E167-4B81-91A8-358E972DA0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" b="39225"/>
          <a:stretch/>
        </p:blipFill>
        <p:spPr>
          <a:xfrm>
            <a:off x="2024509" y="3289844"/>
            <a:ext cx="1840490" cy="3586945"/>
          </a:xfrm>
          <a:prstGeom prst="rect">
            <a:avLst/>
          </a:prstGeom>
        </p:spPr>
      </p:pic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xmlns="" id="{99BCF54F-4911-42FF-93DA-5E0171AB027C}"/>
              </a:ext>
            </a:extLst>
          </p:cNvPr>
          <p:cNvSpPr/>
          <p:nvPr/>
        </p:nvSpPr>
        <p:spPr>
          <a:xfrm>
            <a:off x="9591917" y="5841752"/>
            <a:ext cx="1080000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販売価格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xmlns="" id="{6A4F68E3-B3C9-4752-B231-E5FE656BBC0A}"/>
              </a:ext>
            </a:extLst>
          </p:cNvPr>
          <p:cNvSpPr/>
          <p:nvPr/>
        </p:nvSpPr>
        <p:spPr>
          <a:xfrm>
            <a:off x="5945418" y="3493029"/>
            <a:ext cx="1080000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産地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xmlns="" id="{2634685E-30CE-4189-B7E8-A52BF98AC2BC}"/>
              </a:ext>
            </a:extLst>
          </p:cNvPr>
          <p:cNvSpPr/>
          <p:nvPr/>
        </p:nvSpPr>
        <p:spPr>
          <a:xfrm>
            <a:off x="6967883" y="4088116"/>
            <a:ext cx="1080000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原材料</a:t>
            </a: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xmlns="" id="{3DCAC64F-B6C0-4792-B442-2110F0C9D4E0}"/>
              </a:ext>
            </a:extLst>
          </p:cNvPr>
          <p:cNvSpPr/>
          <p:nvPr/>
        </p:nvSpPr>
        <p:spPr>
          <a:xfrm>
            <a:off x="6952709" y="3074160"/>
            <a:ext cx="1080000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原価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xmlns="" id="{8BCA98E4-42DA-4D2B-ABA4-30616AEBB08B}"/>
              </a:ext>
            </a:extLst>
          </p:cNvPr>
          <p:cNvSpPr/>
          <p:nvPr/>
        </p:nvSpPr>
        <p:spPr>
          <a:xfrm>
            <a:off x="6524831" y="5038440"/>
            <a:ext cx="1080000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利益率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xmlns="" id="{A3D8B2D2-F860-48A0-9958-52B2D75D5559}"/>
              </a:ext>
            </a:extLst>
          </p:cNvPr>
          <p:cNvSpPr/>
          <p:nvPr/>
        </p:nvSpPr>
        <p:spPr>
          <a:xfrm>
            <a:off x="10266171" y="4059363"/>
            <a:ext cx="1080000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契約条件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xmlns="" id="{2AB848A0-B51B-4EA3-A775-A02B310C1588}"/>
              </a:ext>
            </a:extLst>
          </p:cNvPr>
          <p:cNvSpPr/>
          <p:nvPr/>
        </p:nvSpPr>
        <p:spPr>
          <a:xfrm>
            <a:off x="9294020" y="3480958"/>
            <a:ext cx="1080000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注意点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xmlns="" id="{DE50614A-9E7C-4569-9D13-CDEDAF461B2F}"/>
              </a:ext>
            </a:extLst>
          </p:cNvPr>
          <p:cNvSpPr/>
          <p:nvPr/>
        </p:nvSpPr>
        <p:spPr>
          <a:xfrm>
            <a:off x="5598656" y="5372388"/>
            <a:ext cx="1080000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使用期限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xmlns="" id="{E1B1EFE1-25AD-4A88-82A5-5B6AEE1362EF}"/>
              </a:ext>
            </a:extLst>
          </p:cNvPr>
          <p:cNvSpPr/>
          <p:nvPr/>
        </p:nvSpPr>
        <p:spPr>
          <a:xfrm>
            <a:off x="9387353" y="4736626"/>
            <a:ext cx="1080000" cy="27699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流通過程</a:t>
            </a: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xmlns="" id="{03981EE5-D89D-4F27-BAAE-2995F0EF699B}"/>
              </a:ext>
            </a:extLst>
          </p:cNvPr>
          <p:cNvSpPr/>
          <p:nvPr/>
        </p:nvSpPr>
        <p:spPr>
          <a:xfrm>
            <a:off x="10374949" y="3028380"/>
            <a:ext cx="1080000" cy="27699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耐久性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xmlns="" id="{5A348176-5821-487B-8027-2CED525E57A0}"/>
              </a:ext>
            </a:extLst>
          </p:cNvPr>
          <p:cNvSpPr/>
          <p:nvPr/>
        </p:nvSpPr>
        <p:spPr>
          <a:xfrm>
            <a:off x="3623458" y="3622618"/>
            <a:ext cx="1080000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販売価格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xmlns="" id="{FD980C68-94B2-488F-B01D-5FB4A96DEE30}"/>
              </a:ext>
            </a:extLst>
          </p:cNvPr>
          <p:cNvSpPr/>
          <p:nvPr/>
        </p:nvSpPr>
        <p:spPr>
          <a:xfrm>
            <a:off x="4138772" y="4603951"/>
            <a:ext cx="1080000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表示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xmlns="" id="{BABF9AE7-4BF1-4645-9960-A837188851A8}"/>
              </a:ext>
            </a:extLst>
          </p:cNvPr>
          <p:cNvGrpSpPr/>
          <p:nvPr/>
        </p:nvGrpSpPr>
        <p:grpSpPr>
          <a:xfrm>
            <a:off x="868443" y="3515779"/>
            <a:ext cx="1080000" cy="900000"/>
            <a:chOff x="868443" y="3515779"/>
            <a:chExt cx="1080000" cy="900000"/>
          </a:xfrm>
        </p:grpSpPr>
        <p:sp>
          <p:nvSpPr>
            <p:cNvPr id="85" name="楕円 84">
              <a:extLst>
                <a:ext uri="{FF2B5EF4-FFF2-40B4-BE49-F238E27FC236}">
                  <a16:creationId xmlns:a16="http://schemas.microsoft.com/office/drawing/2014/main" xmlns="" id="{F9BFBAD6-A203-4B61-90BE-81D83BCBF7CC}"/>
                </a:ext>
              </a:extLst>
            </p:cNvPr>
            <p:cNvSpPr/>
            <p:nvPr/>
          </p:nvSpPr>
          <p:spPr>
            <a:xfrm>
              <a:off x="958443" y="3515779"/>
              <a:ext cx="900000" cy="900000"/>
            </a:xfrm>
            <a:prstGeom prst="ellipse">
              <a:avLst/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xmlns="" id="{28EAC187-2C80-4F69-AC97-FCD080E261B5}"/>
                </a:ext>
              </a:extLst>
            </p:cNvPr>
            <p:cNvSpPr/>
            <p:nvPr/>
          </p:nvSpPr>
          <p:spPr>
            <a:xfrm>
              <a:off x="868443" y="3827280"/>
              <a:ext cx="1080000" cy="27699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rgbClr val="40608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説明書</a:t>
              </a:r>
            </a:p>
          </p:txBody>
        </p:sp>
      </p:grp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xmlns="" id="{FB9AA259-2529-4F27-A4D0-94F5A644C1E0}"/>
              </a:ext>
            </a:extLst>
          </p:cNvPr>
          <p:cNvSpPr/>
          <p:nvPr/>
        </p:nvSpPr>
        <p:spPr>
          <a:xfrm>
            <a:off x="10464813" y="5209643"/>
            <a:ext cx="1260000" cy="27699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顧問弁護士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xmlns="" id="{420278E2-6DB3-4679-99C7-81887D089933}"/>
              </a:ext>
            </a:extLst>
          </p:cNvPr>
          <p:cNvGrpSpPr/>
          <p:nvPr/>
        </p:nvGrpSpPr>
        <p:grpSpPr>
          <a:xfrm>
            <a:off x="3800266" y="5438763"/>
            <a:ext cx="1080000" cy="900000"/>
            <a:chOff x="3969960" y="5342126"/>
            <a:chExt cx="1080000" cy="900000"/>
          </a:xfrm>
        </p:grpSpPr>
        <p:sp>
          <p:nvSpPr>
            <p:cNvPr id="88" name="楕円 87">
              <a:extLst>
                <a:ext uri="{FF2B5EF4-FFF2-40B4-BE49-F238E27FC236}">
                  <a16:creationId xmlns:a16="http://schemas.microsoft.com/office/drawing/2014/main" xmlns="" id="{ACD28E87-CAE2-4224-8BC8-424A6CD19778}"/>
                </a:ext>
              </a:extLst>
            </p:cNvPr>
            <p:cNvSpPr/>
            <p:nvPr/>
          </p:nvSpPr>
          <p:spPr>
            <a:xfrm>
              <a:off x="4057028" y="5342126"/>
              <a:ext cx="900000" cy="900000"/>
            </a:xfrm>
            <a:prstGeom prst="ellipse">
              <a:avLst/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xmlns="" id="{128EE68A-1164-47D7-889A-D8D25B1F7CA9}"/>
                </a:ext>
              </a:extLst>
            </p:cNvPr>
            <p:cNvSpPr/>
            <p:nvPr/>
          </p:nvSpPr>
          <p:spPr>
            <a:xfrm>
              <a:off x="3969960" y="5515127"/>
              <a:ext cx="1080000" cy="553998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rgbClr val="40608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商品の</a:t>
              </a:r>
              <a:endParaRPr kumimoji="1" lang="en-US" altLang="ja-JP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b="1" dirty="0">
                  <a:solidFill>
                    <a:srgbClr val="40608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見た目</a:t>
              </a:r>
            </a:p>
          </p:txBody>
        </p:sp>
      </p:grp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xmlns="" id="{115D8859-A0E0-4BA2-B014-A9667DF8A666}"/>
              </a:ext>
            </a:extLst>
          </p:cNvPr>
          <p:cNvSpPr/>
          <p:nvPr/>
        </p:nvSpPr>
        <p:spPr>
          <a:xfrm>
            <a:off x="6842085" y="6039088"/>
            <a:ext cx="1080000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製造方法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xmlns="" id="{DBD8FBF5-D2EF-457B-8848-B199F869A4C0}"/>
              </a:ext>
            </a:extLst>
          </p:cNvPr>
          <p:cNvSpPr/>
          <p:nvPr/>
        </p:nvSpPr>
        <p:spPr>
          <a:xfrm>
            <a:off x="868443" y="5300264"/>
            <a:ext cx="1080000" cy="27699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口コミ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xmlns="" id="{7F2722E8-3D2E-496C-A4F2-7B4098DCB916}"/>
              </a:ext>
            </a:extLst>
          </p:cNvPr>
          <p:cNvSpPr/>
          <p:nvPr/>
        </p:nvSpPr>
        <p:spPr>
          <a:xfrm>
            <a:off x="5397967" y="4393029"/>
            <a:ext cx="1080000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売れ行き</a:t>
            </a:r>
          </a:p>
        </p:txBody>
      </p:sp>
    </p:spTree>
    <p:extLst>
      <p:ext uri="{BB962C8B-B14F-4D97-AF65-F5344CB8AC3E}">
        <p14:creationId xmlns:p14="http://schemas.microsoft.com/office/powerpoint/2010/main" val="204261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314065F7-EC28-47BF-8B1F-E35F97D6ABD5}"/>
              </a:ext>
            </a:extLst>
          </p:cNvPr>
          <p:cNvSpPr txBox="1"/>
          <p:nvPr/>
        </p:nvSpPr>
        <p:spPr>
          <a:xfrm>
            <a:off x="1051870" y="673870"/>
            <a:ext cx="1022526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契約にトラブルが生じた場合に、立場の弱い</a:t>
            </a:r>
          </a:p>
          <a:p>
            <a:pPr algn="ctr"/>
            <a:r>
              <a:rPr lang="ja-JP" altLang="en-US" sz="32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消費者を守るための様々な制度がある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6BD52DD4-9F7F-4E23-B731-D2E6E4DCE385}"/>
              </a:ext>
            </a:extLst>
          </p:cNvPr>
          <p:cNvSpPr txBox="1"/>
          <p:nvPr/>
        </p:nvSpPr>
        <p:spPr>
          <a:xfrm>
            <a:off x="695325" y="5399554"/>
            <a:ext cx="10801350" cy="10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どのような方法があるだろうか？ </a:t>
            </a: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様々な制度について理解しよう！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3E358198-967A-4704-9064-386BBA3D6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990" y="2928904"/>
            <a:ext cx="2350908" cy="172902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88A3D81F-5713-4113-8712-74974E03BB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-8787" b="40981"/>
          <a:stretch/>
        </p:blipFill>
        <p:spPr>
          <a:xfrm>
            <a:off x="3626476" y="2360484"/>
            <a:ext cx="3491514" cy="28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157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144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9B0244DB6DF9E48A86D60A1E79EE19C" ma:contentTypeVersion="6" ma:contentTypeDescription="新しいドキュメントを作成します。" ma:contentTypeScope="" ma:versionID="31adc1ecc2c711a6e74483b33276d26d">
  <xsd:schema xmlns:xsd="http://www.w3.org/2001/XMLSchema" xmlns:xs="http://www.w3.org/2001/XMLSchema" xmlns:p="http://schemas.microsoft.com/office/2006/metadata/properties" xmlns:ns2="46aa2ba8-d8e2-4d03-b265-d0ed885cf8da" targetNamespace="http://schemas.microsoft.com/office/2006/metadata/properties" ma:root="true" ma:fieldsID="c7f08e0e88f5c1da349a90ce65b84c19" ns2:_="">
    <xsd:import namespace="46aa2ba8-d8e2-4d03-b265-d0ed885cf8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a2ba8-d8e2-4d03-b265-d0ed885cf8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F5C2C2-97C9-48D7-B5AB-5FD3CCF2E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aa2ba8-d8e2-4d03-b265-d0ed885cf8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39E2F6-BC8F-48AE-B69D-DB496B2730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1FFAA-71A6-49CF-9B40-897A8AFBB57F}">
  <ds:schemaRefs>
    <ds:schemaRef ds:uri="http://purl.org/dc/elements/1.1/"/>
    <ds:schemaRef ds:uri="46aa2ba8-d8e2-4d03-b265-d0ed885cf8da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6667</TotalTime>
  <Words>475</Words>
  <Application>Microsoft Office PowerPoint</Application>
  <PresentationFormat>ワイド画面</PresentationFormat>
  <Paragraphs>68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Windows ユーザー</cp:lastModifiedBy>
  <cp:revision>2</cp:revision>
  <cp:lastPrinted>2022-03-09T03:12:09Z</cp:lastPrinted>
  <dcterms:created xsi:type="dcterms:W3CDTF">2021-06-24T00:04:33Z</dcterms:created>
  <dcterms:modified xsi:type="dcterms:W3CDTF">2023-01-10T09:44:53Z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0x01010059B0244DB6DF9E48A86D60A1E79EE19C</vt:lpwstr>
  </property>
</Properties>
</file>