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411" r:id="rId5"/>
    <p:sldId id="420" r:id="rId6"/>
    <p:sldId id="425" r:id="rId7"/>
    <p:sldId id="429" r:id="rId8"/>
    <p:sldId id="437" r:id="rId9"/>
    <p:sldId id="440" r:id="rId10"/>
    <p:sldId id="446" r:id="rId11"/>
    <p:sldId id="443" r:id="rId12"/>
    <p:sldId id="430" r:id="rId13"/>
    <p:sldId id="436" r:id="rId14"/>
    <p:sldId id="452" r:id="rId15"/>
    <p:sldId id="450" r:id="rId16"/>
    <p:sldId id="422" r:id="rId17"/>
    <p:sldId id="435" r:id="rId18"/>
    <p:sldId id="444" r:id="rId19"/>
    <p:sldId id="453" r:id="rId20"/>
    <p:sldId id="426" r:id="rId21"/>
    <p:sldId id="415" r:id="rId22"/>
    <p:sldId id="449" r:id="rId23"/>
    <p:sldId id="380"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4" orient="horz" pos="1502" userDrawn="1">
          <p15:clr>
            <a:srgbClr val="A4A3A4"/>
          </p15:clr>
        </p15:guide>
        <p15:guide id="5" orient="horz" pos="5" userDrawn="1">
          <p15:clr>
            <a:srgbClr val="A4A3A4"/>
          </p15:clr>
        </p15:guide>
        <p15:guide id="6" pos="4067" userDrawn="1">
          <p15:clr>
            <a:srgbClr val="A4A3A4"/>
          </p15:clr>
        </p15:guide>
        <p15:guide id="7" pos="2252" userDrawn="1">
          <p15:clr>
            <a:srgbClr val="A4A3A4"/>
          </p15:clr>
        </p15:guide>
        <p15:guide id="8" orient="horz" pos="3294" userDrawn="1">
          <p15:clr>
            <a:srgbClr val="A4A3A4"/>
          </p15:clr>
        </p15:guide>
        <p15:guide id="9" orient="horz" pos="4315" userDrawn="1">
          <p15:clr>
            <a:srgbClr val="A4A3A4"/>
          </p15:clr>
        </p15:guide>
        <p15:guide id="10" orient="horz" pos="1026" userDrawn="1">
          <p15:clr>
            <a:srgbClr val="A4A3A4"/>
          </p15:clr>
        </p15:guide>
        <p15:guide id="11" pos="7680" userDrawn="1">
          <p15:clr>
            <a:srgbClr val="A4A3A4"/>
          </p15:clr>
        </p15:guide>
        <p15:guide id="14" orient="horz" pos="2387" userDrawn="1">
          <p15:clr>
            <a:srgbClr val="A4A3A4"/>
          </p15:clr>
        </p15:guide>
        <p15:guide id="16" orient="horz" pos="3748" userDrawn="1">
          <p15:clr>
            <a:srgbClr val="A4A3A4"/>
          </p15:clr>
        </p15:guide>
        <p15:guide id="17" orient="horz" pos="1933" userDrawn="1">
          <p15:clr>
            <a:srgbClr val="A4A3A4"/>
          </p15:clr>
        </p15:guide>
        <p15:guide id="18" orient="horz" pos="4201" userDrawn="1">
          <p15:clr>
            <a:srgbClr val="A4A3A4"/>
          </p15:clr>
        </p15:guide>
        <p15:guide id="19" orient="horz" pos="2863" userDrawn="1">
          <p15:clr>
            <a:srgbClr val="A4A3A4"/>
          </p15:clr>
        </p15:guide>
        <p15:guide id="20" orient="horz" pos="550" userDrawn="1">
          <p15:clr>
            <a:srgbClr val="A4A3A4"/>
          </p15:clr>
        </p15:guide>
        <p15:guide id="21" orient="horz" pos="119" userDrawn="1">
          <p15:clr>
            <a:srgbClr val="A4A3A4"/>
          </p15:clr>
        </p15:guide>
        <p15:guide id="22" pos="3613" userDrawn="1">
          <p15:clr>
            <a:srgbClr val="A4A3A4"/>
          </p15:clr>
        </p15:guide>
        <p15:guide id="23" pos="3160" userDrawn="1">
          <p15:clr>
            <a:srgbClr val="A4A3A4"/>
          </p15:clr>
        </p15:guide>
        <p15:guide id="24" pos="2706" userDrawn="1">
          <p15:clr>
            <a:srgbClr val="A4A3A4"/>
          </p15:clr>
        </p15:guide>
        <p15:guide id="25" pos="1776" userDrawn="1">
          <p15:clr>
            <a:srgbClr val="A4A3A4"/>
          </p15:clr>
        </p15:guide>
        <p15:guide id="26" pos="1345" userDrawn="1">
          <p15:clr>
            <a:srgbClr val="A4A3A4"/>
          </p15:clr>
        </p15:guide>
        <p15:guide id="27" pos="892" userDrawn="1">
          <p15:clr>
            <a:srgbClr val="A4A3A4"/>
          </p15:clr>
        </p15:guide>
        <p15:guide id="28" pos="438" userDrawn="1">
          <p15:clr>
            <a:srgbClr val="A4A3A4"/>
          </p15:clr>
        </p15:guide>
        <p15:guide id="29" userDrawn="1">
          <p15:clr>
            <a:srgbClr val="A4A3A4"/>
          </p15:clr>
        </p15:guide>
        <p15:guide id="30" pos="4520" userDrawn="1">
          <p15:clr>
            <a:srgbClr val="A4A3A4"/>
          </p15:clr>
        </p15:guide>
        <p15:guide id="31" pos="4974" userDrawn="1">
          <p15:clr>
            <a:srgbClr val="A4A3A4"/>
          </p15:clr>
        </p15:guide>
        <p15:guide id="32" pos="5428" userDrawn="1">
          <p15:clr>
            <a:srgbClr val="A4A3A4"/>
          </p15:clr>
        </p15:guide>
        <p15:guide id="33" pos="5904" userDrawn="1">
          <p15:clr>
            <a:srgbClr val="A4A3A4"/>
          </p15:clr>
        </p15:guide>
        <p15:guide id="34" pos="6335" userDrawn="1">
          <p15:clr>
            <a:srgbClr val="A4A3A4"/>
          </p15:clr>
        </p15:guide>
        <p15:guide id="35" pos="6788" userDrawn="1">
          <p15:clr>
            <a:srgbClr val="A4A3A4"/>
          </p15:clr>
        </p15:guide>
        <p15:guide id="36" pos="72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エレファンキューブ須藤" initials="エ" lastIdx="10" clrIdx="0">
    <p:extLst>
      <p:ext uri="{19B8F6BF-5375-455C-9EA6-DF929625EA0E}">
        <p15:presenceInfo xmlns:p15="http://schemas.microsoft.com/office/powerpoint/2012/main" userId="S::csudo@elephancube.co.jp::bb3afc9e-24a1-401a-8273-96542d7bc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0"/>
    <a:srgbClr val="C0FF40"/>
    <a:srgbClr val="406080"/>
    <a:srgbClr val="284870"/>
    <a:srgbClr val="F0F0F0"/>
    <a:srgbClr val="00C0FF"/>
    <a:srgbClr val="004F73"/>
    <a:srgbClr val="535353"/>
    <a:srgbClr val="FFFF66"/>
    <a:srgbClr val="FFF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0" autoAdjust="0"/>
    <p:restoredTop sz="63926" autoAdjust="0"/>
  </p:normalViewPr>
  <p:slideViewPr>
    <p:cSldViewPr snapToGrid="0" showGuides="1">
      <p:cViewPr varScale="1">
        <p:scale>
          <a:sx n="47" d="100"/>
          <a:sy n="47" d="100"/>
        </p:scale>
        <p:origin x="1572" y="54"/>
      </p:cViewPr>
      <p:guideLst>
        <p:guide orient="horz" pos="2183"/>
        <p:guide pos="3840"/>
        <p:guide orient="horz" pos="1502"/>
        <p:guide orient="horz" pos="5"/>
        <p:guide pos="4067"/>
        <p:guide pos="2252"/>
        <p:guide orient="horz" pos="3294"/>
        <p:guide orient="horz" pos="4315"/>
        <p:guide orient="horz" pos="1026"/>
        <p:guide pos="7680"/>
        <p:guide orient="horz" pos="2387"/>
        <p:guide orient="horz" pos="3748"/>
        <p:guide orient="horz" pos="1933"/>
        <p:guide orient="horz" pos="4201"/>
        <p:guide orient="horz" pos="2863"/>
        <p:guide orient="horz" pos="550"/>
        <p:guide orient="horz" pos="119"/>
        <p:guide pos="3613"/>
        <p:guide pos="3160"/>
        <p:guide pos="2706"/>
        <p:guide pos="1776"/>
        <p:guide pos="1345"/>
        <p:guide pos="892"/>
        <p:guide pos="438"/>
        <p:guide/>
        <p:guide pos="4520"/>
        <p:guide pos="4974"/>
        <p:guide pos="5428"/>
        <p:guide pos="5904"/>
        <p:guide pos="6335"/>
        <p:guide pos="6788"/>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9A4C2-F737-494F-A709-7D8D9B56B190}" type="datetimeFigureOut">
              <a:rPr kumimoji="1" lang="ja-JP" altLang="en-US" smtClean="0"/>
              <a:t>2022/12/6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29CC9-7421-4165-90D1-E51B0415AF70}" type="slidenum">
              <a:rPr kumimoji="1" lang="ja-JP" altLang="en-US" smtClean="0"/>
              <a:t>‹#›</a:t>
            </a:fld>
            <a:endParaRPr kumimoji="1" lang="ja-JP" altLang="en-US"/>
          </a:p>
        </p:txBody>
      </p:sp>
    </p:spTree>
    <p:extLst>
      <p:ext uri="{BB962C8B-B14F-4D97-AF65-F5344CB8AC3E}">
        <p14:creationId xmlns:p14="http://schemas.microsoft.com/office/powerpoint/2010/main" val="3795804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a:t>
            </a:fld>
            <a:endParaRPr kumimoji="1" lang="ja-JP" altLang="en-US"/>
          </a:p>
        </p:txBody>
      </p:sp>
    </p:spTree>
    <p:extLst>
      <p:ext uri="{BB962C8B-B14F-4D97-AF65-F5344CB8AC3E}">
        <p14:creationId xmlns:p14="http://schemas.microsoft.com/office/powerpoint/2010/main" val="230147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10</a:t>
            </a:fld>
            <a:endParaRPr kumimoji="1" lang="ja-JP" altLang="en-US"/>
          </a:p>
        </p:txBody>
      </p:sp>
    </p:spTree>
    <p:extLst>
      <p:ext uri="{BB962C8B-B14F-4D97-AF65-F5344CB8AC3E}">
        <p14:creationId xmlns:p14="http://schemas.microsoft.com/office/powerpoint/2010/main" val="7200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11</a:t>
            </a:fld>
            <a:endParaRPr kumimoji="1" lang="ja-JP" altLang="en-US"/>
          </a:p>
        </p:txBody>
      </p:sp>
    </p:spTree>
    <p:extLst>
      <p:ext uri="{BB962C8B-B14F-4D97-AF65-F5344CB8AC3E}">
        <p14:creationId xmlns:p14="http://schemas.microsoft.com/office/powerpoint/2010/main" val="47054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12</a:t>
            </a:fld>
            <a:endParaRPr kumimoji="1" lang="ja-JP" altLang="en-US"/>
          </a:p>
        </p:txBody>
      </p:sp>
    </p:spTree>
    <p:extLst>
      <p:ext uri="{BB962C8B-B14F-4D97-AF65-F5344CB8AC3E}">
        <p14:creationId xmlns:p14="http://schemas.microsoft.com/office/powerpoint/2010/main" val="35851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＊クリック①：事業者の違法行為について公益通報（内部告発）を行った従業員に対する解雇等の不利益な取扱いを禁止する法律である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13</a:t>
            </a:fld>
            <a:endParaRPr kumimoji="1" lang="ja-JP" altLang="en-US"/>
          </a:p>
        </p:txBody>
      </p:sp>
    </p:spTree>
    <p:extLst>
      <p:ext uri="{BB962C8B-B14F-4D97-AF65-F5344CB8AC3E}">
        <p14:creationId xmlns:p14="http://schemas.microsoft.com/office/powerpoint/2010/main" val="401199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＊クリック①：主に豚肉を使った挽き肉を「牛ミンチ」として販売した、輸入牛肉を国産と偽っていたなど</a:t>
            </a:r>
          </a:p>
          <a:p>
            <a:r>
              <a:rPr kumimoji="1" lang="ja-JP" altLang="en-US" sz="1200" dirty="0">
                <a:solidFill>
                  <a:schemeClr val="tx1"/>
                </a:solidFill>
                <a:latin typeface="Meiryo UI" panose="020B0604030504040204" pitchFamily="50" charset="-128"/>
                <a:ea typeface="Meiryo UI" panose="020B0604030504040204" pitchFamily="50" charset="-128"/>
              </a:rPr>
              <a:t>＊クリック②：リコールに相当する不良車が発生したにも関わらず、そのことを隠して販売を続けた</a:t>
            </a: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14</a:t>
            </a:fld>
            <a:endParaRPr kumimoji="1" lang="ja-JP" altLang="en-US"/>
          </a:p>
        </p:txBody>
      </p:sp>
    </p:spTree>
    <p:extLst>
      <p:ext uri="{BB962C8B-B14F-4D97-AF65-F5344CB8AC3E}">
        <p14:creationId xmlns:p14="http://schemas.microsoft.com/office/powerpoint/2010/main" val="371024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＊クリック①：組織内部しか知りえない不祥事を明るみにしやすくすることで、消費者被害の予防や拡大防止を図っている</a:t>
            </a:r>
          </a:p>
          <a:p>
            <a:endParaRPr kumimoji="1" lang="ja-JP" altLang="en-US"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15</a:t>
            </a:fld>
            <a:endParaRPr kumimoji="1" lang="ja-JP" altLang="en-US"/>
          </a:p>
        </p:txBody>
      </p:sp>
    </p:spTree>
    <p:extLst>
      <p:ext uri="{BB962C8B-B14F-4D97-AF65-F5344CB8AC3E}">
        <p14:creationId xmlns:p14="http://schemas.microsoft.com/office/powerpoint/2010/main" val="391320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＊クリック①：事業者にはこの法律を踏まえた内部規程の整備・運用が求められる</a:t>
            </a:r>
          </a:p>
          <a:p>
            <a:endParaRPr kumimoji="1" lang="ja-JP" altLang="en-US"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16</a:t>
            </a:fld>
            <a:endParaRPr kumimoji="1" lang="ja-JP" altLang="en-US"/>
          </a:p>
        </p:txBody>
      </p:sp>
    </p:spTree>
    <p:extLst>
      <p:ext uri="{BB962C8B-B14F-4D97-AF65-F5344CB8AC3E}">
        <p14:creationId xmlns:p14="http://schemas.microsoft.com/office/powerpoint/2010/main" val="979046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＊クリック①：従業員から通報</a:t>
            </a:r>
          </a:p>
          <a:p>
            <a:r>
              <a:rPr kumimoji="1" lang="ja-JP" altLang="en-US" sz="1200" dirty="0">
                <a:solidFill>
                  <a:schemeClr val="tx1"/>
                </a:solidFill>
                <a:latin typeface="Meiryo UI" panose="020B0604030504040204" pitchFamily="50" charset="-128"/>
                <a:ea typeface="Meiryo UI" panose="020B0604030504040204" pitchFamily="50" charset="-128"/>
              </a:rPr>
              <a:t>＊クリック②：事業者は、通報者の保護を図りながら適切な調査や是正、再発防止策などを行うようにする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◆消費者庁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公益通報ハンドブック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a:t>
            </a:r>
            <a:r>
              <a:rPr kumimoji="1" lang="en-US" altLang="ja-JP" sz="1200" dirty="0" smtClean="0">
                <a:solidFill>
                  <a:schemeClr val="tx1"/>
                </a:solidFill>
                <a:latin typeface="Meiryo UI" panose="020B0604030504040204" pitchFamily="50" charset="-128"/>
                <a:ea typeface="Meiryo UI" panose="020B0604030504040204" pitchFamily="50" charset="-128"/>
              </a:rPr>
              <a:t>://www.caa.go.jp/policies/policy/consumer_partnerships/whisleblower_protection_system/overview/assets/overview_220705_0001.pdf</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17</a:t>
            </a:fld>
            <a:endParaRPr kumimoji="1" lang="ja-JP" altLang="en-US"/>
          </a:p>
        </p:txBody>
      </p:sp>
    </p:spTree>
    <p:extLst>
      <p:ext uri="{BB962C8B-B14F-4D97-AF65-F5344CB8AC3E}">
        <p14:creationId xmlns:p14="http://schemas.microsoft.com/office/powerpoint/2010/main" val="345576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＊クリック①：消費者トラブルがない社会に向けて、積極的に制度を活用していこう！</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18</a:t>
            </a:fld>
            <a:endParaRPr kumimoji="1" lang="ja-JP" altLang="en-US"/>
          </a:p>
        </p:txBody>
      </p:sp>
    </p:spTree>
    <p:extLst>
      <p:ext uri="{BB962C8B-B14F-4D97-AF65-F5344CB8AC3E}">
        <p14:creationId xmlns:p14="http://schemas.microsoft.com/office/powerpoint/2010/main" val="379328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＊クリック①：</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sym typeface="Arial"/>
              </a:rPr>
              <a:t>消費者の情報発信が、消費者トラブルのない社会を創り上げること</a:t>
            </a:r>
            <a:r>
              <a:rPr kumimoji="0" lang="ja-JP" altLang="en-US" sz="1200" kern="0" dirty="0" smtClean="0">
                <a:latin typeface="Meiryo UI" panose="020B0604030504040204" pitchFamily="50" charset="-128"/>
                <a:ea typeface="Meiryo UI" panose="020B0604030504040204" pitchFamily="50" charset="-128"/>
                <a:cs typeface="Meiryo UI" panose="020B0604030504040204" pitchFamily="50" charset="-128"/>
                <a:sym typeface="Arial"/>
              </a:rPr>
              <a:t>につながる</a:t>
            </a:r>
            <a:endParaRPr kumimoji="1" lang="ja-JP" altLang="en-US"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en-US" sz="1200" b="0" i="0" dirty="0">
                <a:solidFill>
                  <a:schemeClr val="tx1"/>
                </a:solidFill>
                <a:effectLst/>
                <a:latin typeface="Meiryo UI" panose="020B0604030504040204" pitchFamily="50" charset="-128"/>
                <a:ea typeface="Meiryo UI" panose="020B0604030504040204" pitchFamily="50" charset="-128"/>
              </a:rPr>
              <a:t>消費者市民社会とは？</a:t>
            </a:r>
            <a:r>
              <a:rPr lang="en-US" altLang="ja-JP" sz="1200" b="0" i="0" dirty="0">
                <a:solidFill>
                  <a:schemeClr val="tx1"/>
                </a:solidFill>
                <a:effectLst/>
                <a:latin typeface="Meiryo UI" panose="020B0604030504040204" pitchFamily="50" charset="-128"/>
                <a:ea typeface="Meiryo UI" panose="020B0604030504040204" pitchFamily="50" charset="-128"/>
              </a:rPr>
              <a:t/>
            </a:r>
            <a:br>
              <a:rPr lang="en-US" altLang="ja-JP" sz="1200" b="0" i="0" dirty="0">
                <a:solidFill>
                  <a:schemeClr val="tx1"/>
                </a:solidFill>
                <a:effectLst/>
                <a:latin typeface="Meiryo UI" panose="020B0604030504040204" pitchFamily="50" charset="-128"/>
                <a:ea typeface="Meiryo UI" panose="020B0604030504040204" pitchFamily="50" charset="-128"/>
              </a:rPr>
            </a:br>
            <a:r>
              <a:rPr lang="ja-JP" altLang="en-US" sz="1200" b="0" i="0" dirty="0">
                <a:solidFill>
                  <a:schemeClr val="tx1"/>
                </a:solidFill>
                <a:effectLst/>
                <a:latin typeface="Meiryo UI" panose="020B0604030504040204" pitchFamily="50" charset="-128"/>
                <a:ea typeface="Meiryo UI" panose="020B0604030504040204" pitchFamily="50" charset="-128"/>
              </a:rPr>
              <a:t>「消費者が、個々の消費者の特性及び消費生活の多様性を相互に尊重しつつ、自らの消費生活に関する行動が現在及び将来の世代にわたって内外の社会経済情勢及び地球環境に影響を及ぼし得るものであることを自覚して、公正かつ持続可能な社会の形成に積極的に参画する社会」と消費者教育推進法で制定している</a:t>
            </a:r>
            <a:endParaRPr lang="en-US" altLang="ja-JP" sz="1200" b="0" i="0" dirty="0">
              <a:solidFill>
                <a:schemeClr val="tx1"/>
              </a:solidFill>
              <a:effectLst/>
              <a:latin typeface="Meiryo UI" panose="020B0604030504040204" pitchFamily="50" charset="-128"/>
              <a:ea typeface="Meiryo UI" panose="020B0604030504040204" pitchFamily="50" charset="-128"/>
            </a:endParaRPr>
          </a:p>
          <a:p>
            <a:pPr algn="l" fontAlgn="base"/>
            <a:r>
              <a:rPr lang="en-US" altLang="ja-JP" sz="1200" b="0" i="0" dirty="0">
                <a:solidFill>
                  <a:schemeClr val="tx1"/>
                </a:solidFill>
                <a:effectLst/>
                <a:latin typeface="Meiryo UI" panose="020B0604030504040204" pitchFamily="50" charset="-128"/>
                <a:ea typeface="Meiryo UI" panose="020B0604030504040204" pitchFamily="50" charset="-128"/>
              </a:rPr>
              <a:t/>
            </a:r>
            <a:br>
              <a:rPr lang="en-US" altLang="ja-JP" sz="1200" b="0" i="0" dirty="0">
                <a:solidFill>
                  <a:schemeClr val="tx1"/>
                </a:solidFill>
                <a:effectLst/>
                <a:latin typeface="Meiryo UI" panose="020B0604030504040204" pitchFamily="50" charset="-128"/>
                <a:ea typeface="Meiryo UI" panose="020B0604030504040204" pitchFamily="50" charset="-128"/>
              </a:rPr>
            </a:br>
            <a:r>
              <a:rPr lang="ja-JP" altLang="en-US" sz="1200" b="1" i="0" dirty="0">
                <a:solidFill>
                  <a:schemeClr val="tx1"/>
                </a:solidFill>
                <a:effectLst/>
                <a:latin typeface="Meiryo UI" panose="020B0604030504040204" pitchFamily="50" charset="-128"/>
                <a:ea typeface="Meiryo UI" panose="020B0604030504040204" pitchFamily="50" charset="-128"/>
              </a:rPr>
              <a:t>消費者市民社会における具体的な行動例 </a:t>
            </a:r>
            <a:endParaRPr lang="en-US" altLang="ja-JP" sz="1200" b="0" i="0" dirty="0">
              <a:solidFill>
                <a:schemeClr val="tx1"/>
              </a:solidFill>
              <a:effectLst/>
              <a:latin typeface="Meiryo UI" panose="020B0604030504040204" pitchFamily="50" charset="-128"/>
              <a:ea typeface="Meiryo UI" panose="020B0604030504040204" pitchFamily="50" charset="-128"/>
            </a:endParaRPr>
          </a:p>
          <a:p>
            <a:pPr algn="l" fontAlgn="base">
              <a:buFont typeface="Arial" panose="020B0604020202020204" pitchFamily="34" charset="0"/>
              <a:buNone/>
            </a:pPr>
            <a:r>
              <a:rPr lang="ja-JP" altLang="en-US" sz="1200" b="0" i="0" dirty="0">
                <a:solidFill>
                  <a:schemeClr val="tx1"/>
                </a:solidFill>
                <a:effectLst/>
                <a:latin typeface="Meiryo UI" panose="020B0604030504040204" pitchFamily="50" charset="-128"/>
                <a:ea typeface="Meiryo UI" panose="020B0604030504040204" pitchFamily="50" charset="-128"/>
              </a:rPr>
              <a:t>記載のもの以外</a:t>
            </a:r>
            <a:endParaRPr lang="en-US" altLang="ja-JP" sz="1200" b="0" i="0" dirty="0">
              <a:solidFill>
                <a:schemeClr val="tx1"/>
              </a:solidFill>
              <a:effectLst/>
              <a:latin typeface="Meiryo UI" panose="020B0604030504040204" pitchFamily="50" charset="-128"/>
              <a:ea typeface="Meiryo UI" panose="020B0604030504040204" pitchFamily="50" charset="-128"/>
            </a:endParaRPr>
          </a:p>
          <a:p>
            <a:pPr algn="l" fontAlgn="base">
              <a:buFont typeface="Arial" panose="020B0604020202020204" pitchFamily="34" charset="0"/>
              <a:buNone/>
            </a:pPr>
            <a:r>
              <a:rPr lang="en-US" altLang="ja-JP" sz="1200" b="0" i="0" dirty="0">
                <a:solidFill>
                  <a:schemeClr val="tx1"/>
                </a:solidFill>
                <a:effectLst/>
                <a:latin typeface="Meiryo UI" panose="020B0604030504040204" pitchFamily="50" charset="-128"/>
                <a:ea typeface="Meiryo UI" panose="020B0604030504040204" pitchFamily="50" charset="-128"/>
              </a:rPr>
              <a:t/>
            </a:r>
            <a:br>
              <a:rPr lang="en-US" altLang="ja-JP" sz="1200" b="0" i="0" dirty="0">
                <a:solidFill>
                  <a:schemeClr val="tx1"/>
                </a:solidFill>
                <a:effectLst/>
                <a:latin typeface="Meiryo UI" panose="020B0604030504040204" pitchFamily="50" charset="-128"/>
                <a:ea typeface="Meiryo UI" panose="020B0604030504040204" pitchFamily="50" charset="-128"/>
              </a:rPr>
            </a:br>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en-US" sz="1200" b="0" i="0" dirty="0">
                <a:solidFill>
                  <a:schemeClr val="tx1"/>
                </a:solidFill>
                <a:effectLst/>
                <a:latin typeface="Meiryo UI" panose="020B0604030504040204" pitchFamily="50" charset="-128"/>
                <a:ea typeface="Meiryo UI" panose="020B0604030504040204" pitchFamily="50" charset="-128"/>
              </a:rPr>
              <a:t>商品等の安全</a:t>
            </a:r>
            <a:r>
              <a:rPr lang="en-US" altLang="ja-JP" sz="1200" b="0" i="0" dirty="0">
                <a:solidFill>
                  <a:schemeClr val="tx1"/>
                </a:solidFill>
                <a:effectLst/>
                <a:latin typeface="Meiryo UI" panose="020B0604030504040204" pitchFamily="50" charset="-128"/>
                <a:ea typeface="Meiryo UI" panose="020B0604030504040204" pitchFamily="50" charset="-128"/>
              </a:rPr>
              <a:t>】</a:t>
            </a:r>
          </a:p>
          <a:p>
            <a:pPr marL="171450" indent="-171450" algn="l" fontAlgn="base">
              <a:buFont typeface="Arial" panose="020B0604020202020204" pitchFamily="34" charset="0"/>
              <a:buChar char="•"/>
            </a:pPr>
            <a:r>
              <a:rPr lang="ja-JP" altLang="en-US" sz="1200" b="0" i="0" dirty="0">
                <a:solidFill>
                  <a:schemeClr val="tx1"/>
                </a:solidFill>
                <a:effectLst/>
                <a:latin typeface="Meiryo UI" panose="020B0604030504040204" pitchFamily="50" charset="-128"/>
                <a:ea typeface="Meiryo UI" panose="020B0604030504040204" pitchFamily="50" charset="-128"/>
              </a:rPr>
              <a:t>安全性に疑問がある場合には事業者に質問し、トラブルが発生した場合には、事業者に情報提供し、原因を確認するとともに、再発防止を要請するなど</a:t>
            </a:r>
            <a:endParaRPr lang="en-US" altLang="ja-JP" sz="1200" b="0" i="0" dirty="0">
              <a:solidFill>
                <a:schemeClr val="tx1"/>
              </a:solidFill>
              <a:effectLst/>
              <a:latin typeface="Meiryo UI" panose="020B0604030504040204" pitchFamily="50" charset="-128"/>
              <a:ea typeface="Meiryo UI" panose="020B0604030504040204" pitchFamily="50" charset="-128"/>
            </a:endParaRPr>
          </a:p>
          <a:p>
            <a:pPr marL="171450" indent="-171450" algn="l" fontAlgn="base">
              <a:buFont typeface="Arial" panose="020B0604020202020204" pitchFamily="34" charset="0"/>
              <a:buChar char="•"/>
            </a:pPr>
            <a:endParaRPr lang="ja-JP" altLang="en-US" sz="1200" b="0" i="0" dirty="0">
              <a:solidFill>
                <a:schemeClr val="tx1"/>
              </a:solidFill>
              <a:effectLst/>
              <a:latin typeface="Meiryo UI" panose="020B0604030504040204" pitchFamily="50" charset="-128"/>
              <a:ea typeface="Meiryo UI" panose="020B0604030504040204" pitchFamily="50" charset="-128"/>
            </a:endParaRPr>
          </a:p>
          <a:p>
            <a:pPr algn="l" fontAlgn="base">
              <a:buFont typeface="Arial" panose="020B0604020202020204" pitchFamily="34" charset="0"/>
              <a:buNone/>
            </a:pPr>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en-US" sz="1200" b="0" i="0" dirty="0">
                <a:solidFill>
                  <a:schemeClr val="tx1"/>
                </a:solidFill>
                <a:effectLst/>
                <a:latin typeface="Meiryo UI" panose="020B0604030504040204" pitchFamily="50" charset="-128"/>
                <a:ea typeface="Meiryo UI" panose="020B0604030504040204" pitchFamily="50" charset="-128"/>
              </a:rPr>
              <a:t>生活の管理と契約</a:t>
            </a:r>
            <a:r>
              <a:rPr lang="en-US" altLang="ja-JP" sz="1200" b="0" i="0" dirty="0">
                <a:solidFill>
                  <a:schemeClr val="tx1"/>
                </a:solidFill>
                <a:effectLst/>
                <a:latin typeface="Meiryo UI" panose="020B0604030504040204" pitchFamily="50" charset="-128"/>
                <a:ea typeface="Meiryo UI" panose="020B0604030504040204" pitchFamily="50" charset="-128"/>
              </a:rPr>
              <a:t>】</a:t>
            </a:r>
          </a:p>
          <a:p>
            <a:pPr marL="171450" indent="-171450" algn="l" fontAlgn="base">
              <a:buFont typeface="Arial" panose="020B0604020202020204" pitchFamily="34" charset="0"/>
              <a:buChar char="•"/>
            </a:pPr>
            <a:r>
              <a:rPr lang="ja-JP" altLang="en-US" sz="1200" b="0" i="0" dirty="0">
                <a:solidFill>
                  <a:schemeClr val="tx1"/>
                </a:solidFill>
                <a:effectLst/>
                <a:latin typeface="Meiryo UI" panose="020B0604030504040204" pitchFamily="50" charset="-128"/>
                <a:ea typeface="Meiryo UI" panose="020B0604030504040204" pitchFamily="50" charset="-128"/>
              </a:rPr>
              <a:t>消費者のための制度</a:t>
            </a:r>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en-US" sz="1200" b="0" i="0" dirty="0">
                <a:solidFill>
                  <a:schemeClr val="tx1"/>
                </a:solidFill>
                <a:effectLst/>
                <a:latin typeface="Meiryo UI" panose="020B0604030504040204" pitchFamily="50" charset="-128"/>
                <a:ea typeface="Meiryo UI" panose="020B0604030504040204" pitchFamily="50" charset="-128"/>
              </a:rPr>
              <a:t>クーリング・オフ等</a:t>
            </a:r>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en-US" sz="1200" b="0" i="0" dirty="0">
                <a:solidFill>
                  <a:schemeClr val="tx1"/>
                </a:solidFill>
                <a:effectLst/>
                <a:latin typeface="Meiryo UI" panose="020B0604030504040204" pitchFamily="50" charset="-128"/>
                <a:ea typeface="Meiryo UI" panose="020B0604030504040204" pitchFamily="50" charset="-128"/>
              </a:rPr>
              <a:t>について理解するとともに、高齢者の見守り活動に参加し、こうした制度を活用するなど</a:t>
            </a:r>
            <a:endParaRPr lang="en-US" altLang="ja-JP" sz="1200" b="0" i="0" dirty="0">
              <a:solidFill>
                <a:schemeClr val="tx1"/>
              </a:solidFill>
              <a:effectLst/>
              <a:latin typeface="Meiryo UI" panose="020B0604030504040204" pitchFamily="50" charset="-128"/>
              <a:ea typeface="Meiryo UI" panose="020B0604030504040204" pitchFamily="50" charset="-128"/>
            </a:endParaRPr>
          </a:p>
          <a:p>
            <a:pPr marL="171450" indent="-171450" algn="l" fontAlgn="base">
              <a:buFont typeface="Arial" panose="020B0604020202020204" pitchFamily="34" charset="0"/>
              <a:buChar char="•"/>
            </a:pPr>
            <a:endParaRPr lang="ja-JP" altLang="en-US" sz="1200" b="0" i="0" dirty="0">
              <a:solidFill>
                <a:schemeClr val="tx1"/>
              </a:solidFill>
              <a:effectLst/>
              <a:latin typeface="Meiryo UI" panose="020B0604030504040204" pitchFamily="50" charset="-128"/>
              <a:ea typeface="Meiryo UI" panose="020B0604030504040204" pitchFamily="50" charset="-128"/>
            </a:endParaRPr>
          </a:p>
          <a:p>
            <a:pPr algn="l" fontAlgn="base">
              <a:buFont typeface="Arial" panose="020B0604020202020204" pitchFamily="34" charset="0"/>
              <a:buNone/>
            </a:pPr>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en-US" sz="1200" b="0" i="0" dirty="0">
                <a:solidFill>
                  <a:schemeClr val="tx1"/>
                </a:solidFill>
                <a:effectLst/>
                <a:latin typeface="Meiryo UI" panose="020B0604030504040204" pitchFamily="50" charset="-128"/>
                <a:ea typeface="Meiryo UI" panose="020B0604030504040204" pitchFamily="50" charset="-128"/>
              </a:rPr>
              <a:t>情報とメディア</a:t>
            </a:r>
            <a:r>
              <a:rPr lang="en-US" altLang="ja-JP" sz="1200" b="0" i="0" dirty="0">
                <a:solidFill>
                  <a:schemeClr val="tx1"/>
                </a:solidFill>
                <a:effectLst/>
                <a:latin typeface="Meiryo UI" panose="020B0604030504040204" pitchFamily="50" charset="-128"/>
                <a:ea typeface="Meiryo UI" panose="020B0604030504040204" pitchFamily="50" charset="-128"/>
              </a:rPr>
              <a:t>】</a:t>
            </a:r>
          </a:p>
          <a:p>
            <a:pPr marL="171450" indent="-171450" algn="l" fontAlgn="base">
              <a:buFont typeface="Arial" panose="020B0604020202020204" pitchFamily="34" charset="0"/>
              <a:buChar char="•"/>
            </a:pPr>
            <a:r>
              <a:rPr lang="ja-JP" altLang="en-US" sz="1200" b="0" i="0" dirty="0">
                <a:solidFill>
                  <a:schemeClr val="tx1"/>
                </a:solidFill>
                <a:effectLst/>
                <a:latin typeface="Meiryo UI" panose="020B0604030504040204" pitchFamily="50" charset="-128"/>
                <a:ea typeface="Meiryo UI" panose="020B0604030504040204" pitchFamily="50" charset="-128"/>
              </a:rPr>
              <a:t>消費が環境や社会経済に与える影響に関する情報に関心を持ち、情報の収集・検討・発信を主体的に行うなど</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https://www.caa.go.jp/policies/policy/consumer_education/consumer_education/consumers_civil_society/index.html</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19</a:t>
            </a:fld>
            <a:endParaRPr kumimoji="1" lang="ja-JP" altLang="en-US"/>
          </a:p>
        </p:txBody>
      </p:sp>
    </p:spTree>
    <p:extLst>
      <p:ext uri="{BB962C8B-B14F-4D97-AF65-F5344CB8AC3E}">
        <p14:creationId xmlns:p14="http://schemas.microsoft.com/office/powerpoint/2010/main" val="7808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＊クリック①：クーリング・オフ制度や消費者契約法に</a:t>
            </a:r>
            <a:r>
              <a:rPr kumimoji="1" lang="ja-JP" altLang="en-US" sz="1200">
                <a:solidFill>
                  <a:schemeClr val="tx1"/>
                </a:solidFill>
                <a:latin typeface="Meiryo UI" panose="020B0604030504040204" pitchFamily="50" charset="-128"/>
                <a:ea typeface="Meiryo UI" panose="020B0604030504040204" pitchFamily="50" charset="-128"/>
              </a:rPr>
              <a:t>基づく取消しや</a:t>
            </a:r>
            <a:r>
              <a:rPr kumimoji="1" lang="ja-JP" altLang="en-US" sz="1200" dirty="0">
                <a:solidFill>
                  <a:schemeClr val="tx1"/>
                </a:solidFill>
                <a:latin typeface="Meiryo UI" panose="020B0604030504040204" pitchFamily="50" charset="-128"/>
                <a:ea typeface="Meiryo UI" panose="020B0604030504040204" pitchFamily="50" charset="-128"/>
              </a:rPr>
              <a:t>無効は、被害に遭った消費者が個別に、被害が起こった後に救済を図る制度</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（消費者トラブルは個人で解決することが難しいことがあります）</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a:t>
            </a:fld>
            <a:endParaRPr kumimoji="1" lang="ja-JP" altLang="en-US"/>
          </a:p>
        </p:txBody>
      </p:sp>
    </p:spTree>
    <p:extLst>
      <p:ext uri="{BB962C8B-B14F-4D97-AF65-F5344CB8AC3E}">
        <p14:creationId xmlns:p14="http://schemas.microsoft.com/office/powerpoint/2010/main" val="167141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20</a:t>
            </a:fld>
            <a:endParaRPr kumimoji="1" lang="ja-JP" altLang="en-US"/>
          </a:p>
        </p:txBody>
      </p:sp>
    </p:spTree>
    <p:extLst>
      <p:ext uri="{BB962C8B-B14F-4D97-AF65-F5344CB8AC3E}">
        <p14:creationId xmlns:p14="http://schemas.microsoft.com/office/powerpoint/2010/main" val="211601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＊クリック①：専門性など一定の要件を満たしていると認定された消費者団体</a:t>
            </a:r>
          </a:p>
          <a:p>
            <a:r>
              <a:rPr kumimoji="1" lang="ja-JP" altLang="en-US" sz="1200" dirty="0">
                <a:solidFill>
                  <a:schemeClr val="tx1"/>
                </a:solidFill>
                <a:latin typeface="Meiryo UI" panose="020B0604030504040204" pitchFamily="50" charset="-128"/>
                <a:ea typeface="Meiryo UI" panose="020B0604030504040204" pitchFamily="50" charset="-128"/>
              </a:rPr>
              <a:t>＊クリック②：➡事業者</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3</a:t>
            </a:fld>
            <a:endParaRPr kumimoji="1" lang="ja-JP" altLang="en-US"/>
          </a:p>
        </p:txBody>
      </p:sp>
    </p:spTree>
    <p:extLst>
      <p:ext uri="{BB962C8B-B14F-4D97-AF65-F5344CB8AC3E}">
        <p14:creationId xmlns:p14="http://schemas.microsoft.com/office/powerpoint/2010/main" val="385848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＊クリック①：事業者の不当な勧誘、不当な契約条項や不当な表示などを止めさせるよう、＊適格消費者団体が求めること</a:t>
            </a:r>
          </a:p>
          <a:p>
            <a:endParaRPr kumimoji="1" lang="ja-JP" altLang="en-US"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4</a:t>
            </a:fld>
            <a:endParaRPr kumimoji="1" lang="ja-JP" altLang="en-US"/>
          </a:p>
        </p:txBody>
      </p:sp>
    </p:spTree>
    <p:extLst>
      <p:ext uri="{BB962C8B-B14F-4D97-AF65-F5344CB8AC3E}">
        <p14:creationId xmlns:p14="http://schemas.microsoft.com/office/powerpoint/2010/main" val="47637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＊クリック①：消費者団体訴訟制度の活用ついて</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（出典）政府広報オンライン</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「不当な勧誘や契約条項などによる消費者トラブルに遭ったら</a:t>
            </a:r>
          </a:p>
          <a:p>
            <a:r>
              <a:rPr kumimoji="1" lang="ja-JP" altLang="en-US" sz="1200" dirty="0">
                <a:solidFill>
                  <a:schemeClr val="tx1"/>
                </a:solidFill>
                <a:latin typeface="Meiryo UI" panose="020B0604030504040204" pitchFamily="50" charset="-128"/>
                <a:ea typeface="Meiryo UI" panose="020B0604030504040204" pitchFamily="50" charset="-128"/>
              </a:rPr>
              <a:t>　「消費者団体訴訟制度」の活用を！」</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https://www.gov-online.go.jp/useful/article/201401/3.html</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5</a:t>
            </a:fld>
            <a:endParaRPr kumimoji="1" lang="ja-JP" altLang="en-US"/>
          </a:p>
        </p:txBody>
      </p:sp>
    </p:spTree>
    <p:extLst>
      <p:ext uri="{BB962C8B-B14F-4D97-AF65-F5344CB8AC3E}">
        <p14:creationId xmlns:p14="http://schemas.microsoft.com/office/powerpoint/2010/main" val="70338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＊クリック①：就職活動中の学生に対して「このままではどこにも就職できない」と言って不安をあおり、高額な就職セミナーの契約をさせる</a:t>
            </a:r>
          </a:p>
          <a:p>
            <a:r>
              <a:rPr kumimoji="1" lang="ja-JP" altLang="en-US" sz="1200" dirty="0">
                <a:solidFill>
                  <a:schemeClr val="tx1"/>
                </a:solidFill>
                <a:latin typeface="Meiryo UI" panose="020B0604030504040204" pitchFamily="50" charset="-128"/>
                <a:ea typeface="Meiryo UI" panose="020B0604030504040204" pitchFamily="50" charset="-128"/>
              </a:rPr>
              <a:t>＊クリック②：金融商品を「確実に値上がりする」と説明して販売</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◆出典</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消費者庁　不当な契約は無効です！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早わかり　消費者契約法</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https://www.caa.go.jp/policies/policy/consumer_system/consumer_contract_act/public_relations/pdf/public_relations_190401_0001.pdf</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6</a:t>
            </a:fld>
            <a:endParaRPr kumimoji="1" lang="ja-JP" altLang="en-US"/>
          </a:p>
        </p:txBody>
      </p:sp>
    </p:spTree>
    <p:extLst>
      <p:ext uri="{BB962C8B-B14F-4D97-AF65-F5344CB8AC3E}">
        <p14:creationId xmlns:p14="http://schemas.microsoft.com/office/powerpoint/2010/main" val="206651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＊クリック①：「商品に不具合があった場合でもキャンセルは一切できません」</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＊クリック②</a:t>
            </a:r>
            <a:r>
              <a:rPr kumimoji="1" lang="ja-JP" altLang="en-US" sz="12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a:t>
            </a:r>
            <a:r>
              <a:rPr kumimoji="1" lang="ja-JP" altLang="en-US" sz="1200" dirty="0">
                <a:solidFill>
                  <a:schemeClr val="tx1"/>
                </a:solidFill>
                <a:latin typeface="Meiryo UI" panose="020B0604030504040204" pitchFamily="50" charset="-128"/>
                <a:ea typeface="Meiryo UI" panose="020B0604030504040204" pitchFamily="50" charset="-128"/>
              </a:rPr>
              <a:t>当式場の実際の使用日の</a:t>
            </a:r>
            <a:r>
              <a:rPr kumimoji="1" lang="en-US" altLang="ja-JP" sz="1200" dirty="0">
                <a:solidFill>
                  <a:schemeClr val="tx1"/>
                </a:solidFill>
                <a:latin typeface="Meiryo UI" panose="020B0604030504040204" pitchFamily="50" charset="-128"/>
                <a:ea typeface="Meiryo UI" panose="020B0604030504040204" pitchFamily="50" charset="-128"/>
              </a:rPr>
              <a:t>1</a:t>
            </a:r>
            <a:r>
              <a:rPr kumimoji="1" lang="ja-JP" altLang="en-US" sz="1200" dirty="0">
                <a:solidFill>
                  <a:schemeClr val="tx1"/>
                </a:solidFill>
                <a:latin typeface="Meiryo UI" panose="020B0604030504040204" pitchFamily="50" charset="-128"/>
                <a:ea typeface="Meiryo UI" panose="020B0604030504040204" pitchFamily="50" charset="-128"/>
              </a:rPr>
              <a:t>年以上前にキャンセルする場合には契約金額の</a:t>
            </a:r>
            <a:r>
              <a:rPr kumimoji="1" lang="en-US" altLang="ja-JP" sz="1200" dirty="0">
                <a:solidFill>
                  <a:schemeClr val="tx1"/>
                </a:solidFill>
                <a:latin typeface="Meiryo UI" panose="020B0604030504040204" pitchFamily="50" charset="-128"/>
                <a:ea typeface="Meiryo UI" panose="020B0604030504040204" pitchFamily="50" charset="-128"/>
              </a:rPr>
              <a:t>80</a:t>
            </a:r>
            <a:r>
              <a:rPr kumimoji="1" lang="ja-JP" altLang="en-US" sz="1200" dirty="0">
                <a:solidFill>
                  <a:schemeClr val="tx1"/>
                </a:solidFill>
                <a:latin typeface="Meiryo UI" panose="020B0604030504040204" pitchFamily="50" charset="-128"/>
                <a:ea typeface="Meiryo UI" panose="020B0604030504040204" pitchFamily="50" charset="-128"/>
              </a:rPr>
              <a:t>％を解約料として支払うこととします」</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◆出典</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消費者庁　不当な契約は無効です！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早わかり　消費者契約法</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https://www.caa.go.jp/policies/policy/consumer_system/consumer_contract_act/public_relations/pdf/public_relations_190401_0001.pdf</a:t>
            </a:r>
            <a:endParaRPr kumimoji="1" lang="ja-JP" altLang="en-US"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7</a:t>
            </a:fld>
            <a:endParaRPr kumimoji="1" lang="ja-JP" altLang="en-US"/>
          </a:p>
        </p:txBody>
      </p:sp>
    </p:spTree>
    <p:extLst>
      <p:ext uri="{BB962C8B-B14F-4D97-AF65-F5344CB8AC3E}">
        <p14:creationId xmlns:p14="http://schemas.microsoft.com/office/powerpoint/2010/main" val="250280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＊クリック①：常に同じ価格で販売している商品を「今だけ半額！」と表示</a:t>
            </a:r>
          </a:p>
          <a:p>
            <a:r>
              <a:rPr kumimoji="1" lang="ja-JP" altLang="en-US" sz="1200" dirty="0">
                <a:solidFill>
                  <a:schemeClr val="tx1"/>
                </a:solidFill>
                <a:latin typeface="Meiryo UI" panose="020B0604030504040204" pitchFamily="50" charset="-128"/>
                <a:ea typeface="Meiryo UI" panose="020B0604030504040204" pitchFamily="50" charset="-128"/>
              </a:rPr>
              <a:t>＊クリック②：ダイエット食品の広告に、効能の実証データも根拠もない利用者の体験談をねつ造して「食べても痩せられる！」と表示</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◆出典</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消費者庁　不当な契約は無効です！　</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早わかり　消費者契約法</a:t>
            </a:r>
            <a:r>
              <a:rPr kumimoji="1" lang="en-US" altLang="ja-JP" sz="1200" dirty="0" smtClean="0">
                <a:solidFill>
                  <a:schemeClr val="tx1"/>
                </a:solidFill>
                <a:latin typeface="Meiryo UI" panose="020B0604030504040204" pitchFamily="50" charset="-128"/>
                <a:ea typeface="Meiryo UI" panose="020B0604030504040204" pitchFamily="50" charset="-128"/>
              </a:rPr>
              <a:t>-</a:t>
            </a: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https://www.caa.go.jp/policies/policy/consumer_system/consumer_contract_act/public_relations/pdf/public_relations_190401_0001.pdf</a:t>
            </a:r>
            <a:endParaRPr kumimoji="1" lang="ja-JP" altLang="en-US" sz="1200" dirty="0">
              <a:solidFill>
                <a:schemeClr val="tx1"/>
              </a:solidFill>
              <a:latin typeface="Meiryo UI" panose="020B0604030504040204" pitchFamily="50" charset="-128"/>
              <a:ea typeface="Meiryo UI" panose="020B0604030504040204" pitchFamily="50" charset="-128"/>
            </a:endParaRPr>
          </a:p>
          <a:p>
            <a:endParaRPr kumimoji="1" lang="ja-JP" altLang="en-US"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8</a:t>
            </a:fld>
            <a:endParaRPr kumimoji="1" lang="ja-JP" altLang="en-US"/>
          </a:p>
        </p:txBody>
      </p:sp>
    </p:spTree>
    <p:extLst>
      <p:ext uri="{BB962C8B-B14F-4D97-AF65-F5344CB8AC3E}">
        <p14:creationId xmlns:p14="http://schemas.microsoft.com/office/powerpoint/2010/main" val="408076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a:t>
            </a:r>
            <a:r>
              <a:rPr lang="ja-JP" altLang="en-US" sz="1200" dirty="0">
                <a:solidFill>
                  <a:schemeClr val="tx1"/>
                </a:solidFill>
                <a:latin typeface="Meiryo UI" panose="020B0604030504040204" pitchFamily="50" charset="-128"/>
                <a:ea typeface="Meiryo UI" panose="020B0604030504040204" pitchFamily="50" charset="-128"/>
              </a:rPr>
              <a:t>消費者契約によって多数の消費者に共通して財産的被害が生じている場合</a:t>
            </a:r>
            <a:r>
              <a:rPr kumimoji="1" lang="ja-JP" altLang="en-US" sz="1200" dirty="0">
                <a:solidFill>
                  <a:schemeClr val="tx1"/>
                </a:solidFill>
                <a:latin typeface="Meiryo UI" panose="020B0604030504040204" pitchFamily="50" charset="-128"/>
                <a:ea typeface="Meiryo UI" panose="020B0604030504040204" pitchFamily="50" charset="-128"/>
              </a:rPr>
              <a:t>に＊「特定適格消費者団体</a:t>
            </a:r>
            <a:r>
              <a:rPr kumimoji="1" lang="ja-JP" altLang="en-US" sz="1200" dirty="0" smtClean="0">
                <a:solidFill>
                  <a:schemeClr val="tx1"/>
                </a:solidFill>
                <a:latin typeface="Meiryo UI" panose="020B0604030504040204" pitchFamily="50" charset="-128"/>
                <a:ea typeface="Meiryo UI" panose="020B0604030504040204" pitchFamily="50" charset="-128"/>
              </a:rPr>
              <a:t>」が消費者に代わって被害の集団的な回復を求めることができる制度</a:t>
            </a:r>
            <a:endParaRPr kumimoji="1" lang="ja-JP" altLang="en-US" sz="1200" dirty="0">
              <a:solidFill>
                <a:schemeClr val="tx1"/>
              </a:solidFill>
              <a:latin typeface="Meiryo UI" panose="020B0604030504040204" pitchFamily="50" charset="-128"/>
              <a:ea typeface="Meiryo UI" panose="020B0604030504040204" pitchFamily="50" charset="-128"/>
            </a:endParaRPr>
          </a:p>
          <a:p>
            <a:endParaRPr lang="en-US" altLang="ja-JP" sz="1200" b="0" dirty="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リンク先</a:t>
            </a:r>
            <a:endParaRPr lang="en-US" altLang="ja-JP" sz="1200" b="1" dirty="0">
              <a:solidFill>
                <a:schemeClr val="tx1"/>
              </a:solidFill>
              <a:latin typeface="Meiryo UI" panose="020B0604030504040204" pitchFamily="50" charset="-128"/>
              <a:ea typeface="Meiryo UI" panose="020B0604030504040204" pitchFamily="50" charset="-128"/>
            </a:endParaRPr>
          </a:p>
          <a:p>
            <a:r>
              <a:rPr lang="ja-JP" altLang="en-US" sz="1200" b="0" dirty="0">
                <a:solidFill>
                  <a:schemeClr val="tx1"/>
                </a:solidFill>
                <a:latin typeface="Meiryo UI" panose="020B0604030504040204" pitchFamily="50" charset="-128"/>
                <a:ea typeface="Meiryo UI" panose="020B0604030504040204" pitchFamily="50" charset="-128"/>
              </a:rPr>
              <a:t>消費者庁</a:t>
            </a:r>
            <a:r>
              <a:rPr lang="en-US" altLang="ja-JP" sz="1200" b="0" dirty="0">
                <a:solidFill>
                  <a:schemeClr val="tx1"/>
                </a:solidFill>
                <a:latin typeface="Meiryo UI" panose="020B0604030504040204" pitchFamily="50" charset="-128"/>
                <a:ea typeface="Meiryo UI" panose="020B0604030504040204" pitchFamily="50" charset="-128"/>
              </a:rPr>
              <a:t>HP</a:t>
            </a:r>
            <a:r>
              <a:rPr lang="ja-JP" altLang="en-US" sz="1200" b="0" dirty="0">
                <a:solidFill>
                  <a:schemeClr val="tx1"/>
                </a:solidFill>
                <a:latin typeface="Meiryo UI" panose="020B0604030504040204" pitchFamily="50" charset="-128"/>
                <a:ea typeface="Meiryo UI" panose="020B0604030504040204" pitchFamily="50" charset="-128"/>
              </a:rPr>
              <a:t>「消費者団体訴訟制度」に適格消費者団体の一覧がある</a:t>
            </a:r>
          </a:p>
          <a:p>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https://www.caa.go.jp/policies/policy/consumer_system/collective_litigation_system/</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9</a:t>
            </a:fld>
            <a:endParaRPr kumimoji="1" lang="ja-JP" altLang="en-US"/>
          </a:p>
        </p:txBody>
      </p:sp>
    </p:spTree>
    <p:extLst>
      <p:ext uri="{BB962C8B-B14F-4D97-AF65-F5344CB8AC3E}">
        <p14:creationId xmlns:p14="http://schemas.microsoft.com/office/powerpoint/2010/main" val="358826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0A9A4F9-D392-4817-97C0-5257036936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FE136DD2-2AF3-4D56-BEE9-3CE149594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A875B52C-6546-493D-9775-4E38322AC7F1}"/>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5" name="フッター プレースホルダー 4">
            <a:extLst>
              <a:ext uri="{FF2B5EF4-FFF2-40B4-BE49-F238E27FC236}">
                <a16:creationId xmlns:a16="http://schemas.microsoft.com/office/drawing/2014/main" xmlns="" id="{A4364B7B-57A2-406D-9C7E-3E763C3482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38B53F3-AC7A-41C1-A835-A0819324F289}"/>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2678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CECC73A-AAD6-4576-815B-5D8D02CAA3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6CEE43C1-0019-4C52-9248-91AA2250C7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A4AAED4D-BD3F-48CF-99BC-31E6F568DA06}"/>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5" name="フッター プレースホルダー 4">
            <a:extLst>
              <a:ext uri="{FF2B5EF4-FFF2-40B4-BE49-F238E27FC236}">
                <a16:creationId xmlns:a16="http://schemas.microsoft.com/office/drawing/2014/main" xmlns="" id="{073F8641-BD5D-454E-BA38-5D7B508DF0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0F741B5-EA83-43BD-8A6B-5152E6545B5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21293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CC6BD809-2C00-4FF9-BA12-EB18F1ECF2E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2838B493-E9E3-480C-A49F-5BE9B05742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7F11232C-0B09-45DF-8099-6A53ED001B1A}"/>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5" name="フッター プレースホルダー 4">
            <a:extLst>
              <a:ext uri="{FF2B5EF4-FFF2-40B4-BE49-F238E27FC236}">
                <a16:creationId xmlns:a16="http://schemas.microsoft.com/office/drawing/2014/main" xmlns="" id="{3DCE9C2B-A044-4A82-AE84-41D76BBEB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74DCDF7-574E-4B7F-AB5B-D741B887C542}"/>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680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graphicFrame>
        <p:nvGraphicFramePr>
          <p:cNvPr id="7" name="表 15">
            <a:extLst>
              <a:ext uri="{FF2B5EF4-FFF2-40B4-BE49-F238E27FC236}">
                <a16:creationId xmlns:a16="http://schemas.microsoft.com/office/drawing/2014/main" xmlns="" id="{99E97986-A3AF-4903-A2B7-3A5CD419ED11}"/>
              </a:ext>
            </a:extLst>
          </p:cNvPr>
          <p:cNvGraphicFramePr>
            <a:graphicFrameLocks noGrp="1"/>
          </p:cNvGraphicFramePr>
          <p:nvPr userDrawn="1">
            <p:extLst>
              <p:ext uri="{D42A27DB-BD31-4B8C-83A1-F6EECF244321}">
                <p14:modId xmlns:p14="http://schemas.microsoft.com/office/powerpoint/2010/main" val="3635727447"/>
              </p:ext>
            </p:extLst>
          </p:nvPr>
        </p:nvGraphicFramePr>
        <p:xfrm>
          <a:off x="692494" y="2277620"/>
          <a:ext cx="10818000" cy="4067998"/>
        </p:xfrm>
        <a:graphic>
          <a:graphicData uri="http://schemas.openxmlformats.org/drawingml/2006/table">
            <a:tbl>
              <a:tblPr firstRow="1" bandRow="1">
                <a:tableStyleId>{5C22544A-7EE6-4342-B048-85BDC9FD1C3A}</a:tableStyleId>
              </a:tblPr>
              <a:tblGrid>
                <a:gridCol w="360600">
                  <a:extLst>
                    <a:ext uri="{9D8B030D-6E8A-4147-A177-3AD203B41FA5}">
                      <a16:colId xmlns:a16="http://schemas.microsoft.com/office/drawing/2014/main" xmlns="" val="2616825047"/>
                    </a:ext>
                  </a:extLst>
                </a:gridCol>
                <a:gridCol w="360600">
                  <a:extLst>
                    <a:ext uri="{9D8B030D-6E8A-4147-A177-3AD203B41FA5}">
                      <a16:colId xmlns:a16="http://schemas.microsoft.com/office/drawing/2014/main" xmlns="" val="2606448119"/>
                    </a:ext>
                  </a:extLst>
                </a:gridCol>
                <a:gridCol w="360600">
                  <a:extLst>
                    <a:ext uri="{9D8B030D-6E8A-4147-A177-3AD203B41FA5}">
                      <a16:colId xmlns:a16="http://schemas.microsoft.com/office/drawing/2014/main" xmlns="" val="2725581138"/>
                    </a:ext>
                  </a:extLst>
                </a:gridCol>
                <a:gridCol w="360600">
                  <a:extLst>
                    <a:ext uri="{9D8B030D-6E8A-4147-A177-3AD203B41FA5}">
                      <a16:colId xmlns:a16="http://schemas.microsoft.com/office/drawing/2014/main" xmlns="" val="3444034750"/>
                    </a:ext>
                  </a:extLst>
                </a:gridCol>
                <a:gridCol w="360600">
                  <a:extLst>
                    <a:ext uri="{9D8B030D-6E8A-4147-A177-3AD203B41FA5}">
                      <a16:colId xmlns:a16="http://schemas.microsoft.com/office/drawing/2014/main" xmlns="" val="3213658191"/>
                    </a:ext>
                  </a:extLst>
                </a:gridCol>
                <a:gridCol w="360600">
                  <a:extLst>
                    <a:ext uri="{9D8B030D-6E8A-4147-A177-3AD203B41FA5}">
                      <a16:colId xmlns:a16="http://schemas.microsoft.com/office/drawing/2014/main" xmlns="" val="743492779"/>
                    </a:ext>
                  </a:extLst>
                </a:gridCol>
                <a:gridCol w="360600">
                  <a:extLst>
                    <a:ext uri="{9D8B030D-6E8A-4147-A177-3AD203B41FA5}">
                      <a16:colId xmlns:a16="http://schemas.microsoft.com/office/drawing/2014/main" xmlns="" val="3726816241"/>
                    </a:ext>
                  </a:extLst>
                </a:gridCol>
                <a:gridCol w="360600">
                  <a:extLst>
                    <a:ext uri="{9D8B030D-6E8A-4147-A177-3AD203B41FA5}">
                      <a16:colId xmlns:a16="http://schemas.microsoft.com/office/drawing/2014/main" xmlns="" val="74642280"/>
                    </a:ext>
                  </a:extLst>
                </a:gridCol>
                <a:gridCol w="360600">
                  <a:extLst>
                    <a:ext uri="{9D8B030D-6E8A-4147-A177-3AD203B41FA5}">
                      <a16:colId xmlns:a16="http://schemas.microsoft.com/office/drawing/2014/main" xmlns="" val="3898534323"/>
                    </a:ext>
                  </a:extLst>
                </a:gridCol>
                <a:gridCol w="360600">
                  <a:extLst>
                    <a:ext uri="{9D8B030D-6E8A-4147-A177-3AD203B41FA5}">
                      <a16:colId xmlns:a16="http://schemas.microsoft.com/office/drawing/2014/main" xmlns="" val="1680415232"/>
                    </a:ext>
                  </a:extLst>
                </a:gridCol>
                <a:gridCol w="360600">
                  <a:extLst>
                    <a:ext uri="{9D8B030D-6E8A-4147-A177-3AD203B41FA5}">
                      <a16:colId xmlns:a16="http://schemas.microsoft.com/office/drawing/2014/main" xmlns="" val="1170453371"/>
                    </a:ext>
                  </a:extLst>
                </a:gridCol>
                <a:gridCol w="360600">
                  <a:extLst>
                    <a:ext uri="{9D8B030D-6E8A-4147-A177-3AD203B41FA5}">
                      <a16:colId xmlns:a16="http://schemas.microsoft.com/office/drawing/2014/main" xmlns="" val="1210513770"/>
                    </a:ext>
                  </a:extLst>
                </a:gridCol>
                <a:gridCol w="360600">
                  <a:extLst>
                    <a:ext uri="{9D8B030D-6E8A-4147-A177-3AD203B41FA5}">
                      <a16:colId xmlns:a16="http://schemas.microsoft.com/office/drawing/2014/main" xmlns="" val="1192704474"/>
                    </a:ext>
                  </a:extLst>
                </a:gridCol>
                <a:gridCol w="360600">
                  <a:extLst>
                    <a:ext uri="{9D8B030D-6E8A-4147-A177-3AD203B41FA5}">
                      <a16:colId xmlns:a16="http://schemas.microsoft.com/office/drawing/2014/main" xmlns="" val="2180106228"/>
                    </a:ext>
                  </a:extLst>
                </a:gridCol>
                <a:gridCol w="360600">
                  <a:extLst>
                    <a:ext uri="{9D8B030D-6E8A-4147-A177-3AD203B41FA5}">
                      <a16:colId xmlns:a16="http://schemas.microsoft.com/office/drawing/2014/main" xmlns="" val="1226101932"/>
                    </a:ext>
                  </a:extLst>
                </a:gridCol>
                <a:gridCol w="360600">
                  <a:extLst>
                    <a:ext uri="{9D8B030D-6E8A-4147-A177-3AD203B41FA5}">
                      <a16:colId xmlns:a16="http://schemas.microsoft.com/office/drawing/2014/main" xmlns="" val="1540545776"/>
                    </a:ext>
                  </a:extLst>
                </a:gridCol>
                <a:gridCol w="360600">
                  <a:extLst>
                    <a:ext uri="{9D8B030D-6E8A-4147-A177-3AD203B41FA5}">
                      <a16:colId xmlns:a16="http://schemas.microsoft.com/office/drawing/2014/main" xmlns="" val="2370119143"/>
                    </a:ext>
                  </a:extLst>
                </a:gridCol>
                <a:gridCol w="360600">
                  <a:extLst>
                    <a:ext uri="{9D8B030D-6E8A-4147-A177-3AD203B41FA5}">
                      <a16:colId xmlns:a16="http://schemas.microsoft.com/office/drawing/2014/main" xmlns="" val="872787277"/>
                    </a:ext>
                  </a:extLst>
                </a:gridCol>
                <a:gridCol w="360600">
                  <a:extLst>
                    <a:ext uri="{9D8B030D-6E8A-4147-A177-3AD203B41FA5}">
                      <a16:colId xmlns:a16="http://schemas.microsoft.com/office/drawing/2014/main" xmlns="" val="807898442"/>
                    </a:ext>
                  </a:extLst>
                </a:gridCol>
                <a:gridCol w="360600">
                  <a:extLst>
                    <a:ext uri="{9D8B030D-6E8A-4147-A177-3AD203B41FA5}">
                      <a16:colId xmlns:a16="http://schemas.microsoft.com/office/drawing/2014/main" xmlns="" val="510572687"/>
                    </a:ext>
                  </a:extLst>
                </a:gridCol>
                <a:gridCol w="360600">
                  <a:extLst>
                    <a:ext uri="{9D8B030D-6E8A-4147-A177-3AD203B41FA5}">
                      <a16:colId xmlns:a16="http://schemas.microsoft.com/office/drawing/2014/main" xmlns="" val="2283754616"/>
                    </a:ext>
                  </a:extLst>
                </a:gridCol>
                <a:gridCol w="360600">
                  <a:extLst>
                    <a:ext uri="{9D8B030D-6E8A-4147-A177-3AD203B41FA5}">
                      <a16:colId xmlns:a16="http://schemas.microsoft.com/office/drawing/2014/main" xmlns="" val="1060761181"/>
                    </a:ext>
                  </a:extLst>
                </a:gridCol>
                <a:gridCol w="360600">
                  <a:extLst>
                    <a:ext uri="{9D8B030D-6E8A-4147-A177-3AD203B41FA5}">
                      <a16:colId xmlns:a16="http://schemas.microsoft.com/office/drawing/2014/main" xmlns="" val="1055551028"/>
                    </a:ext>
                  </a:extLst>
                </a:gridCol>
                <a:gridCol w="360600">
                  <a:extLst>
                    <a:ext uri="{9D8B030D-6E8A-4147-A177-3AD203B41FA5}">
                      <a16:colId xmlns:a16="http://schemas.microsoft.com/office/drawing/2014/main" xmlns="" val="4264607759"/>
                    </a:ext>
                  </a:extLst>
                </a:gridCol>
                <a:gridCol w="360600">
                  <a:extLst>
                    <a:ext uri="{9D8B030D-6E8A-4147-A177-3AD203B41FA5}">
                      <a16:colId xmlns:a16="http://schemas.microsoft.com/office/drawing/2014/main" xmlns="" val="3567398016"/>
                    </a:ext>
                  </a:extLst>
                </a:gridCol>
                <a:gridCol w="360600">
                  <a:extLst>
                    <a:ext uri="{9D8B030D-6E8A-4147-A177-3AD203B41FA5}">
                      <a16:colId xmlns:a16="http://schemas.microsoft.com/office/drawing/2014/main" xmlns="" val="2408392948"/>
                    </a:ext>
                  </a:extLst>
                </a:gridCol>
                <a:gridCol w="360600">
                  <a:extLst>
                    <a:ext uri="{9D8B030D-6E8A-4147-A177-3AD203B41FA5}">
                      <a16:colId xmlns:a16="http://schemas.microsoft.com/office/drawing/2014/main" xmlns="" val="1764466440"/>
                    </a:ext>
                  </a:extLst>
                </a:gridCol>
                <a:gridCol w="360600">
                  <a:extLst>
                    <a:ext uri="{9D8B030D-6E8A-4147-A177-3AD203B41FA5}">
                      <a16:colId xmlns:a16="http://schemas.microsoft.com/office/drawing/2014/main" xmlns="" val="2069775986"/>
                    </a:ext>
                  </a:extLst>
                </a:gridCol>
                <a:gridCol w="360600">
                  <a:extLst>
                    <a:ext uri="{9D8B030D-6E8A-4147-A177-3AD203B41FA5}">
                      <a16:colId xmlns:a16="http://schemas.microsoft.com/office/drawing/2014/main" xmlns="" val="75209359"/>
                    </a:ext>
                  </a:extLst>
                </a:gridCol>
                <a:gridCol w="360600">
                  <a:extLst>
                    <a:ext uri="{9D8B030D-6E8A-4147-A177-3AD203B41FA5}">
                      <a16:colId xmlns:a16="http://schemas.microsoft.com/office/drawing/2014/main" xmlns="" val="3656391182"/>
                    </a:ext>
                  </a:extLst>
                </a:gridCol>
              </a:tblGrid>
              <a:tr h="369818">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3802091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7437769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6551605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9888365"/>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15117026"/>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080214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9039759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5072389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13310651"/>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962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04463019"/>
                  </a:ext>
                </a:extLst>
              </a:tr>
            </a:tbl>
          </a:graphicData>
        </a:graphic>
      </p:graphicFrame>
      <p:sp>
        <p:nvSpPr>
          <p:cNvPr id="12" name="正方形/長方形 11">
            <a:extLst>
              <a:ext uri="{FF2B5EF4-FFF2-40B4-BE49-F238E27FC236}">
                <a16:creationId xmlns:a16="http://schemas.microsoft.com/office/drawing/2014/main" xmlns="" id="{674038FB-0ED3-43B8-9624-4CCF373E9995}"/>
              </a:ext>
            </a:extLst>
          </p:cNvPr>
          <p:cNvSpPr/>
          <p:nvPr userDrawn="1"/>
        </p:nvSpPr>
        <p:spPr>
          <a:xfrm>
            <a:off x="703180" y="2288199"/>
            <a:ext cx="10800000" cy="4068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xmlns="" id="{928B2BC8-71AD-41F2-87AA-9D278FAC15E1}"/>
              </a:ext>
            </a:extLst>
          </p:cNvPr>
          <p:cNvGrpSpPr/>
          <p:nvPr userDrawn="1"/>
        </p:nvGrpSpPr>
        <p:grpSpPr>
          <a:xfrm>
            <a:off x="4296000" y="728050"/>
            <a:ext cx="3600000" cy="360000"/>
            <a:chOff x="4296000" y="728050"/>
            <a:chExt cx="3600000" cy="360000"/>
          </a:xfrm>
        </p:grpSpPr>
        <p:sp>
          <p:nvSpPr>
            <p:cNvPr id="14" name="四角形: 角を丸くする 13">
              <a:extLst>
                <a:ext uri="{FF2B5EF4-FFF2-40B4-BE49-F238E27FC236}">
                  <a16:creationId xmlns:a16="http://schemas.microsoft.com/office/drawing/2014/main" xmlns="" id="{8CD0F8F5-648E-4BF3-85CF-D87D9FBBAA15}"/>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C24387D4-E04E-4804-8F8F-34718173D20B}"/>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振り返りメモ</a:t>
              </a:r>
            </a:p>
          </p:txBody>
        </p:sp>
      </p:grpSp>
      <p:sp>
        <p:nvSpPr>
          <p:cNvPr id="16" name="テキスト ボックス 15">
            <a:extLst>
              <a:ext uri="{FF2B5EF4-FFF2-40B4-BE49-F238E27FC236}">
                <a16:creationId xmlns:a16="http://schemas.microsoft.com/office/drawing/2014/main" xmlns="" id="{314E7CFA-EEF0-43EC-B73F-96EB49488B96}"/>
              </a:ext>
            </a:extLst>
          </p:cNvPr>
          <p:cNvSpPr txBox="1"/>
          <p:nvPr userDrawn="1"/>
        </p:nvSpPr>
        <p:spPr>
          <a:xfrm>
            <a:off x="1791476" y="1307186"/>
            <a:ext cx="8640000" cy="707886"/>
          </a:xfrm>
          <a:prstGeom prst="rect">
            <a:avLst/>
          </a:prstGeom>
          <a:noFill/>
        </p:spPr>
        <p:txBody>
          <a:bodyPr wrap="square" rtlCol="0" anchor="ctr">
            <a:spAutoFit/>
          </a:bodyPr>
          <a:lstStyle/>
          <a:p>
            <a:pPr algn="ctr"/>
            <a:r>
              <a:rPr kumimoji="1" lang="ja-JP" altLang="en-US" sz="4000" b="1" dirty="0">
                <a:latin typeface="Meiryo UI" panose="020B0604030504040204" pitchFamily="50" charset="-128"/>
                <a:ea typeface="Meiryo UI" panose="020B0604030504040204" pitchFamily="50" charset="-128"/>
              </a:rPr>
              <a:t>気付いたことや、学んだことをメモしよう</a:t>
            </a:r>
          </a:p>
        </p:txBody>
      </p:sp>
    </p:spTree>
    <p:extLst>
      <p:ext uri="{BB962C8B-B14F-4D97-AF65-F5344CB8AC3E}">
        <p14:creationId xmlns:p14="http://schemas.microsoft.com/office/powerpoint/2010/main" val="67406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94752F-3FA2-423F-8746-7E38464065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4D9F3BE7-6C4D-4C6F-AA90-1331C50242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B0A9FDA6-EA2E-45A0-8B97-B67ADF3D495E}"/>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5" name="フッター プレースホルダー 4">
            <a:extLst>
              <a:ext uri="{FF2B5EF4-FFF2-40B4-BE49-F238E27FC236}">
                <a16:creationId xmlns:a16="http://schemas.microsoft.com/office/drawing/2014/main" xmlns="" id="{9C1E1F44-998B-459D-A42D-FC4BFC63F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F6AACB8-ECC3-46EF-9640-67096874560A}"/>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33982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22DF134-BE2A-4DFB-80B2-E8D7823371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B0054F8-7165-4F5E-A5A2-7A27BB554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B833DAE3-27A4-4486-A476-6366A2934CD6}"/>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5" name="フッター プレースホルダー 4">
            <a:extLst>
              <a:ext uri="{FF2B5EF4-FFF2-40B4-BE49-F238E27FC236}">
                <a16:creationId xmlns:a16="http://schemas.microsoft.com/office/drawing/2014/main" xmlns="" id="{3A3C962E-BDEF-4069-81E7-3FEC6C8F2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0DB7A68-8146-41D0-843C-96906F7C5750}"/>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0096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67AB14F-60FB-4E4F-9F12-BA7D05C72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4910316C-CA90-43D7-9742-782B6FB1A1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B272E49C-7EDB-4880-B2E9-D8B409E4A75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28D33E60-AB35-4A49-A59C-80B9E469AAE0}"/>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6" name="フッター プレースホルダー 5">
            <a:extLst>
              <a:ext uri="{FF2B5EF4-FFF2-40B4-BE49-F238E27FC236}">
                <a16:creationId xmlns:a16="http://schemas.microsoft.com/office/drawing/2014/main" xmlns="" id="{1B6B0391-3123-4A2D-A98C-21BB8F02BA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54E9399-EF0C-48DD-8D96-3245E6E0D1FE}"/>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5844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36DF90E-7B6C-47CD-83F2-2C139ACE88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54B2732-D133-4465-85C9-0327E2C45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829060AA-6195-41A6-8B35-30BB7C2A7D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4DD92C73-38B6-4B00-9EEE-1735D406A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618FADF-CEC3-457A-A917-394C54628D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6B408DC0-5F7F-4A17-B084-C14D361C5A09}"/>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8" name="フッター プレースホルダー 7">
            <a:extLst>
              <a:ext uri="{FF2B5EF4-FFF2-40B4-BE49-F238E27FC236}">
                <a16:creationId xmlns:a16="http://schemas.microsoft.com/office/drawing/2014/main" xmlns="" id="{73340450-6F37-435A-A269-471CE1FA6E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CD0E44BC-5B5F-401F-AAAC-1839964D2C8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0382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E2F961D-C788-496E-A024-14CC5343F5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E88C6D69-0AEF-417D-87C5-3E1054C43C37}"/>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4" name="フッター プレースホルダー 3">
            <a:extLst>
              <a:ext uri="{FF2B5EF4-FFF2-40B4-BE49-F238E27FC236}">
                <a16:creationId xmlns:a16="http://schemas.microsoft.com/office/drawing/2014/main" xmlns="" id="{FDAB56AD-3BA5-4B32-AB40-0898EB24CA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11482A8A-D740-4DFB-AB78-747CD69BBB0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1770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02E64B6A-7313-4AD1-9360-E4951C14E39D}"/>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3" name="フッター プレースホルダー 2">
            <a:extLst>
              <a:ext uri="{FF2B5EF4-FFF2-40B4-BE49-F238E27FC236}">
                <a16:creationId xmlns:a16="http://schemas.microsoft.com/office/drawing/2014/main" xmlns="" id="{4868B837-FD07-4606-8414-18803EAAAE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16915C8B-6A39-4CAA-9C3D-42B88AA9F24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964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EED16F4-6FDB-462E-9939-B4919EC12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10844801-929E-4968-9710-B94414A7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EB8A2897-DF28-4F0F-A82B-B947B3B34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A2ED9926-0450-465F-BB28-58FCF0146B24}"/>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6" name="フッター プレースホルダー 5">
            <a:extLst>
              <a:ext uri="{FF2B5EF4-FFF2-40B4-BE49-F238E27FC236}">
                <a16:creationId xmlns:a16="http://schemas.microsoft.com/office/drawing/2014/main" xmlns="" id="{04E700FC-3D41-4DDB-9A41-C13D89EFE3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D606ED2-5B50-4A2E-89F5-11FC39DE2EE7}"/>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1482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C14AAC1-F955-4475-9B01-B59EEB98D1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B889F03B-07FE-440F-B1C5-4CAEAAAB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DE4906AE-33A8-4317-863D-28EC0A043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CE054222-4303-4934-85BB-F2C4518120E7}"/>
              </a:ext>
            </a:extLst>
          </p:cNvPr>
          <p:cNvSpPr>
            <a:spLocks noGrp="1"/>
          </p:cNvSpPr>
          <p:nvPr>
            <p:ph type="dt" sz="half" idx="10"/>
          </p:nvPr>
        </p:nvSpPr>
        <p:spPr/>
        <p:txBody>
          <a:bodyPr/>
          <a:lstStyle/>
          <a:p>
            <a:fld id="{A56EF7A0-7D7B-4521-AAFC-68201D06E286}" type="datetimeFigureOut">
              <a:rPr kumimoji="1" lang="ja-JP" altLang="en-US" smtClean="0"/>
              <a:t>2022/12/6</a:t>
            </a:fld>
            <a:endParaRPr kumimoji="1" lang="ja-JP" altLang="en-US"/>
          </a:p>
        </p:txBody>
      </p:sp>
      <p:sp>
        <p:nvSpPr>
          <p:cNvPr id="6" name="フッター プレースホルダー 5">
            <a:extLst>
              <a:ext uri="{FF2B5EF4-FFF2-40B4-BE49-F238E27FC236}">
                <a16:creationId xmlns:a16="http://schemas.microsoft.com/office/drawing/2014/main" xmlns="" id="{D3E3F84A-2B12-4730-9E73-1A0D5ED84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ACC750E-7C84-4C87-B8D2-AF1E80D67C11}"/>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6371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3D51AFF-C258-4E84-BA6F-846786B6A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C47DEB1D-42A1-49C0-9D67-2135FD51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A23AD06-E9E1-4129-88A6-8D1DEDBA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EF7A0-7D7B-4521-AAFC-68201D06E286}" type="datetimeFigureOut">
              <a:rPr kumimoji="1" lang="ja-JP" altLang="en-US" smtClean="0"/>
              <a:t>2022/12/6</a:t>
            </a:fld>
            <a:endParaRPr kumimoji="1" lang="ja-JP" altLang="en-US"/>
          </a:p>
        </p:txBody>
      </p:sp>
      <p:sp>
        <p:nvSpPr>
          <p:cNvPr id="5" name="フッター プレースホルダー 4">
            <a:extLst>
              <a:ext uri="{FF2B5EF4-FFF2-40B4-BE49-F238E27FC236}">
                <a16:creationId xmlns:a16="http://schemas.microsoft.com/office/drawing/2014/main" xmlns="" id="{CA6A6FCB-77EA-4D87-9F29-A6FD63BFE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6A27D903-C37A-4141-BD97-7CA59D87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71612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online.go.jp/useful/article/201401/3.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hyperlink" Target="https://www.caa.go.jp/policies/policy/consumer_system/collective_litigation_system/" TargetMode="External"/><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xmlns="" id="{D07ABB0B-5974-F94C-9402-B91A8B00AE1E}"/>
              </a:ext>
            </a:extLst>
          </p:cNvPr>
          <p:cNvSpPr txBox="1"/>
          <p:nvPr/>
        </p:nvSpPr>
        <p:spPr>
          <a:xfrm>
            <a:off x="696000" y="723384"/>
            <a:ext cx="5400000" cy="360000"/>
          </a:xfrm>
          <a:prstGeom prst="rect">
            <a:avLst/>
          </a:prstGeom>
          <a:noFill/>
        </p:spPr>
        <p:txBody>
          <a:bodyPr wrap="square" lIns="0" tIns="0" rIns="0" bIns="0" rtlCol="0" anchor="ctr" anchorCtr="0">
            <a:noAutofit/>
          </a:bodyPr>
          <a:lstStyle/>
          <a:p>
            <a:r>
              <a:rPr lang="en-US" altLang="ja-JP" sz="2400" b="1" dirty="0">
                <a:solidFill>
                  <a:srgbClr val="C0FF40"/>
                </a:solidFill>
                <a:latin typeface="Meiryo UI" panose="020B0604030504040204" pitchFamily="50" charset="-128"/>
                <a:ea typeface="Meiryo UI" panose="020B0604030504040204" pitchFamily="50" charset="-128"/>
              </a:rPr>
              <a:t>Lesson</a:t>
            </a:r>
            <a:endParaRPr kumimoji="1" lang="ja-JP" altLang="en-US" sz="2400" b="1" dirty="0">
              <a:solidFill>
                <a:srgbClr val="C0FF4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xmlns="" id="{841F3026-0AD9-4579-A1FD-D75E9EF2645A}"/>
              </a:ext>
            </a:extLst>
          </p:cNvPr>
          <p:cNvSpPr txBox="1"/>
          <p:nvPr/>
        </p:nvSpPr>
        <p:spPr>
          <a:xfrm>
            <a:off x="696000" y="1269000"/>
            <a:ext cx="10800000" cy="4320000"/>
          </a:xfrm>
          <a:prstGeom prst="rect">
            <a:avLst/>
          </a:prstGeom>
          <a:noFill/>
        </p:spPr>
        <p:txBody>
          <a:bodyPr wrap="square" lIns="0" tIns="0" rIns="0" bIns="0" rtlCol="0">
            <a:noAutofit/>
          </a:bodyPr>
          <a:lstStyle/>
          <a:p>
            <a:r>
              <a:rPr kumimoji="1" lang="ja-JP" altLang="en-US" sz="4800" b="1" dirty="0">
                <a:latin typeface="Meiryo UI" panose="020B0604030504040204" pitchFamily="50" charset="-128"/>
                <a:ea typeface="Meiryo UI" panose="020B0604030504040204" pitchFamily="50" charset="-128"/>
              </a:rPr>
              <a:t>理解を深める自習教材</a:t>
            </a:r>
          </a:p>
          <a:p>
            <a:r>
              <a:rPr lang="ja-JP" altLang="en-US" sz="3200" b="1" dirty="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消費者</a:t>
            </a:r>
            <a:r>
              <a:rPr kumimoji="1" lang="ja-JP" altLang="en-US" sz="3200" b="1" dirty="0">
                <a:latin typeface="Meiryo UI" panose="020B0604030504040204" pitchFamily="50" charset="-128"/>
                <a:ea typeface="Meiryo UI" panose="020B0604030504040204" pitchFamily="50" charset="-128"/>
              </a:rPr>
              <a:t>トラブルのない社会に</a:t>
            </a:r>
            <a:r>
              <a:rPr kumimoji="1" lang="ja-JP" altLang="en-US" sz="3200" b="1" dirty="0" smtClean="0">
                <a:latin typeface="Meiryo UI" panose="020B0604030504040204" pitchFamily="50" charset="-128"/>
                <a:ea typeface="Meiryo UI" panose="020B0604030504040204" pitchFamily="50" charset="-128"/>
              </a:rPr>
              <a:t>向けて～</a:t>
            </a:r>
            <a:endParaRPr kumimoji="1" lang="ja-JP" altLang="en-US" sz="3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xmlns="" id="{91E0671E-8584-473D-9514-44DEDFA3FFC1}"/>
              </a:ext>
            </a:extLst>
          </p:cNvPr>
          <p:cNvPicPr>
            <a:picLocks noChangeAspect="1"/>
          </p:cNvPicPr>
          <p:nvPr/>
        </p:nvPicPr>
        <p:blipFill>
          <a:blip r:embed="rId3"/>
          <a:stretch>
            <a:fillRect/>
          </a:stretch>
        </p:blipFill>
        <p:spPr>
          <a:xfrm>
            <a:off x="7504323" y="2790117"/>
            <a:ext cx="3863495" cy="2984499"/>
          </a:xfrm>
          <a:prstGeom prst="rect">
            <a:avLst/>
          </a:prstGeom>
        </p:spPr>
      </p:pic>
      <p:grpSp>
        <p:nvGrpSpPr>
          <p:cNvPr id="7" name="グループ化 6">
            <a:extLst>
              <a:ext uri="{FF2B5EF4-FFF2-40B4-BE49-F238E27FC236}">
                <a16:creationId xmlns:a16="http://schemas.microsoft.com/office/drawing/2014/main" xmlns="" id="{811EDB89-549B-4BD0-846D-C0DC7AA5F731}"/>
              </a:ext>
            </a:extLst>
          </p:cNvPr>
          <p:cNvGrpSpPr/>
          <p:nvPr/>
        </p:nvGrpSpPr>
        <p:grpSpPr>
          <a:xfrm>
            <a:off x="10427449" y="202750"/>
            <a:ext cx="1440000" cy="360000"/>
            <a:chOff x="4655776" y="728050"/>
            <a:chExt cx="1440000" cy="360000"/>
          </a:xfrm>
        </p:grpSpPr>
        <p:sp>
          <p:nvSpPr>
            <p:cNvPr id="8" name="四角形: 角を丸くする 7">
              <a:extLst>
                <a:ext uri="{FF2B5EF4-FFF2-40B4-BE49-F238E27FC236}">
                  <a16:creationId xmlns:a16="http://schemas.microsoft.com/office/drawing/2014/main" xmlns="" id="{DDFCED13-92BB-4261-B96E-635AC4FFE3AE}"/>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F269CEC9-8FC9-4C4C-9D99-825B135B716B}"/>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712953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ABBB6C59-4161-4212-BEED-CE1CF468988B}"/>
              </a:ext>
            </a:extLst>
          </p:cNvPr>
          <p:cNvSpPr txBox="1">
            <a:spLocks/>
          </p:cNvSpPr>
          <p:nvPr/>
        </p:nvSpPr>
        <p:spPr>
          <a:xfrm>
            <a:off x="696000" y="917053"/>
            <a:ext cx="10800000" cy="1440000"/>
          </a:xfrm>
          <a:prstGeom prst="rect">
            <a:avLst/>
          </a:prstGeom>
          <a:noFill/>
        </p:spPr>
        <p:txBody>
          <a:bodyPr wrap="square" lIns="0" tIns="0" rIns="0" bIns="0" rtlCol="0" anchor="ctr">
            <a:noAutofit/>
          </a:bodyPr>
          <a:lstStyle/>
          <a:p>
            <a:pPr algn="ctr"/>
            <a:r>
              <a:rPr lang="ja-JP" altLang="en-US" sz="4800" b="1" dirty="0">
                <a:latin typeface="Meiryo UI" panose="020B0604030504040204" pitchFamily="50" charset="-128"/>
                <a:ea typeface="Meiryo UI" panose="020B0604030504040204" pitchFamily="50" charset="-128"/>
              </a:rPr>
              <a:t>被害回復の対象となる</a:t>
            </a:r>
            <a:endParaRPr lang="en-US" altLang="ja-JP" sz="4800" b="1" dirty="0">
              <a:latin typeface="Meiryo UI" panose="020B0604030504040204" pitchFamily="50" charset="-128"/>
              <a:ea typeface="Meiryo UI" panose="020B0604030504040204" pitchFamily="50" charset="-128"/>
            </a:endParaRPr>
          </a:p>
          <a:p>
            <a:pPr algn="ctr"/>
            <a:r>
              <a:rPr lang="ja-JP" altLang="en-US" sz="4800" b="1" dirty="0">
                <a:latin typeface="Meiryo UI" panose="020B0604030504040204" pitchFamily="50" charset="-128"/>
                <a:ea typeface="Meiryo UI" panose="020B0604030504040204" pitchFamily="50" charset="-128"/>
              </a:rPr>
              <a:t>財産的被害の例</a:t>
            </a:r>
          </a:p>
        </p:txBody>
      </p:sp>
      <p:grpSp>
        <p:nvGrpSpPr>
          <p:cNvPr id="2" name="グループ化 1">
            <a:extLst>
              <a:ext uri="{FF2B5EF4-FFF2-40B4-BE49-F238E27FC236}">
                <a16:creationId xmlns:a16="http://schemas.microsoft.com/office/drawing/2014/main" xmlns="" id="{D6FEDABF-8652-4052-971E-6473E0A3BA71}"/>
              </a:ext>
            </a:extLst>
          </p:cNvPr>
          <p:cNvGrpSpPr/>
          <p:nvPr/>
        </p:nvGrpSpPr>
        <p:grpSpPr>
          <a:xfrm>
            <a:off x="1936247" y="2748764"/>
            <a:ext cx="2693560" cy="1440000"/>
            <a:chOff x="1936247" y="2748764"/>
            <a:chExt cx="2693560" cy="1440000"/>
          </a:xfrm>
        </p:grpSpPr>
        <p:sp>
          <p:nvSpPr>
            <p:cNvPr id="9" name="楕円 8">
              <a:extLst>
                <a:ext uri="{FF2B5EF4-FFF2-40B4-BE49-F238E27FC236}">
                  <a16:creationId xmlns:a16="http://schemas.microsoft.com/office/drawing/2014/main" xmlns="" id="{19F133D4-B592-4C8A-9FFC-8E027BAB5CC1}"/>
                </a:ext>
              </a:extLst>
            </p:cNvPr>
            <p:cNvSpPr/>
            <p:nvPr/>
          </p:nvSpPr>
          <p:spPr>
            <a:xfrm>
              <a:off x="2563027" y="2748764"/>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xmlns="" id="{D1AAD61C-BAC9-4125-9B91-CF4703F3593A}"/>
                </a:ext>
              </a:extLst>
            </p:cNvPr>
            <p:cNvSpPr txBox="1"/>
            <p:nvPr/>
          </p:nvSpPr>
          <p:spPr>
            <a:xfrm rot="20771953">
              <a:off x="1936247" y="3237932"/>
              <a:ext cx="2693560" cy="461665"/>
            </a:xfrm>
            <a:prstGeom prst="rect">
              <a:avLst/>
            </a:prstGeom>
            <a:noFill/>
          </p:spPr>
          <p:txBody>
            <a:bodyPr wrap="square" rtlCol="0">
              <a:spAutoFit/>
            </a:bodyPr>
            <a:lstStyle/>
            <a:p>
              <a:pPr algn="ctr"/>
              <a:r>
                <a:rPr lang="ja-JP" altLang="en-US" sz="2400" dirty="0">
                  <a:solidFill>
                    <a:srgbClr val="406080"/>
                  </a:solidFill>
                  <a:latin typeface="Meiryo UI" panose="020B0604030504040204" pitchFamily="50" charset="-128"/>
                  <a:ea typeface="Meiryo UI" panose="020B0604030504040204" pitchFamily="50" charset="-128"/>
                </a:rPr>
                <a:t>学納金返還</a:t>
              </a:r>
            </a:p>
          </p:txBody>
        </p:sp>
      </p:grpSp>
      <p:grpSp>
        <p:nvGrpSpPr>
          <p:cNvPr id="3" name="グループ化 2">
            <a:extLst>
              <a:ext uri="{FF2B5EF4-FFF2-40B4-BE49-F238E27FC236}">
                <a16:creationId xmlns:a16="http://schemas.microsoft.com/office/drawing/2014/main" xmlns="" id="{08FE58DF-6AD4-4829-9642-77863BF36821}"/>
              </a:ext>
            </a:extLst>
          </p:cNvPr>
          <p:cNvGrpSpPr/>
          <p:nvPr/>
        </p:nvGrpSpPr>
        <p:grpSpPr>
          <a:xfrm>
            <a:off x="7657403" y="4381862"/>
            <a:ext cx="2673295" cy="1440000"/>
            <a:chOff x="7657403" y="4381862"/>
            <a:chExt cx="2673295" cy="1440000"/>
          </a:xfrm>
        </p:grpSpPr>
        <p:sp>
          <p:nvSpPr>
            <p:cNvPr id="11" name="楕円 10">
              <a:extLst>
                <a:ext uri="{FF2B5EF4-FFF2-40B4-BE49-F238E27FC236}">
                  <a16:creationId xmlns:a16="http://schemas.microsoft.com/office/drawing/2014/main" xmlns="" id="{675AF5D2-F635-4861-96B1-0102C82CEFDD}"/>
                </a:ext>
              </a:extLst>
            </p:cNvPr>
            <p:cNvSpPr/>
            <p:nvPr/>
          </p:nvSpPr>
          <p:spPr>
            <a:xfrm>
              <a:off x="8306708" y="4381862"/>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xmlns="" id="{ABE5B72C-4D07-4A4B-92DE-D1F69201D64B}"/>
                </a:ext>
              </a:extLst>
            </p:cNvPr>
            <p:cNvSpPr txBox="1"/>
            <p:nvPr/>
          </p:nvSpPr>
          <p:spPr>
            <a:xfrm rot="537315">
              <a:off x="7657403" y="4686364"/>
              <a:ext cx="2673295" cy="830997"/>
            </a:xfrm>
            <a:prstGeom prst="rect">
              <a:avLst/>
            </a:prstGeom>
            <a:noFill/>
          </p:spPr>
          <p:txBody>
            <a:bodyPr wrap="square" rtlCol="0">
              <a:spAutoFit/>
            </a:bodyPr>
            <a:lstStyle/>
            <a:p>
              <a:pPr algn="ctr"/>
              <a:r>
                <a:rPr lang="zh-TW" altLang="en-US" sz="2400" dirty="0">
                  <a:solidFill>
                    <a:srgbClr val="406080"/>
                  </a:solidFill>
                  <a:latin typeface="Meiryo UI" panose="020B0604030504040204" pitchFamily="50" charset="-128"/>
                  <a:ea typeface="Meiryo UI" panose="020B0604030504040204" pitchFamily="50" charset="-128"/>
                </a:rPr>
                <a:t>詐欺的</a:t>
              </a:r>
              <a:endParaRPr lang="en-US" altLang="zh-TW" sz="2400" dirty="0">
                <a:solidFill>
                  <a:srgbClr val="406080"/>
                </a:solidFill>
                <a:latin typeface="Meiryo UI" panose="020B0604030504040204" pitchFamily="50" charset="-128"/>
                <a:ea typeface="Meiryo UI" panose="020B0604030504040204" pitchFamily="50" charset="-128"/>
              </a:endParaRPr>
            </a:p>
            <a:p>
              <a:pPr algn="ctr"/>
              <a:r>
                <a:rPr lang="zh-TW" altLang="en-US" sz="2400" dirty="0">
                  <a:solidFill>
                    <a:srgbClr val="406080"/>
                  </a:solidFill>
                  <a:latin typeface="Meiryo UI" panose="020B0604030504040204" pitchFamily="50" charset="-128"/>
                  <a:ea typeface="Meiryo UI" panose="020B0604030504040204" pitchFamily="50" charset="-128"/>
                </a:rPr>
                <a:t>未公開株取引</a:t>
              </a:r>
            </a:p>
          </p:txBody>
        </p:sp>
      </p:grpSp>
      <p:pic>
        <p:nvPicPr>
          <p:cNvPr id="6" name="図 5">
            <a:extLst>
              <a:ext uri="{FF2B5EF4-FFF2-40B4-BE49-F238E27FC236}">
                <a16:creationId xmlns:a16="http://schemas.microsoft.com/office/drawing/2014/main" xmlns="" id="{EBE1191A-479A-4D40-9DB0-68D1E62CE69E}"/>
              </a:ext>
            </a:extLst>
          </p:cNvPr>
          <p:cNvPicPr>
            <a:picLocks noChangeAspect="1"/>
          </p:cNvPicPr>
          <p:nvPr/>
        </p:nvPicPr>
        <p:blipFill>
          <a:blip r:embed="rId3"/>
          <a:stretch>
            <a:fillRect/>
          </a:stretch>
        </p:blipFill>
        <p:spPr>
          <a:xfrm>
            <a:off x="5206363" y="2690156"/>
            <a:ext cx="2270177" cy="4081031"/>
          </a:xfrm>
          <a:prstGeom prst="rect">
            <a:avLst/>
          </a:prstGeom>
        </p:spPr>
      </p:pic>
      <p:grpSp>
        <p:nvGrpSpPr>
          <p:cNvPr id="10" name="グループ化 9">
            <a:extLst>
              <a:ext uri="{FF2B5EF4-FFF2-40B4-BE49-F238E27FC236}">
                <a16:creationId xmlns:a16="http://schemas.microsoft.com/office/drawing/2014/main" xmlns="" id="{7A24050D-13AE-4F5D-854A-98A23166426C}"/>
              </a:ext>
            </a:extLst>
          </p:cNvPr>
          <p:cNvGrpSpPr/>
          <p:nvPr/>
        </p:nvGrpSpPr>
        <p:grpSpPr>
          <a:xfrm>
            <a:off x="10427449" y="202750"/>
            <a:ext cx="1440000" cy="360000"/>
            <a:chOff x="4655776" y="728050"/>
            <a:chExt cx="1440000" cy="360000"/>
          </a:xfrm>
        </p:grpSpPr>
        <p:sp>
          <p:nvSpPr>
            <p:cNvPr id="12" name="四角形: 角を丸くする 11">
              <a:extLst>
                <a:ext uri="{FF2B5EF4-FFF2-40B4-BE49-F238E27FC236}">
                  <a16:creationId xmlns:a16="http://schemas.microsoft.com/office/drawing/2014/main" xmlns="" id="{F80990CF-E0F6-42E2-B20F-1D9CAD86D52A}"/>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947506F2-6E01-4504-BF30-96795A6E7F4E}"/>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34196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96710DC0-FAD3-455C-8A90-D6E67D89A7A0}"/>
              </a:ext>
            </a:extLst>
          </p:cNvPr>
          <p:cNvSpPr txBox="1">
            <a:spLocks/>
          </p:cNvSpPr>
          <p:nvPr/>
        </p:nvSpPr>
        <p:spPr>
          <a:xfrm>
            <a:off x="1415831" y="4869225"/>
            <a:ext cx="4320000" cy="108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新学期が始まる前に入学を辞退し、</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前払授業料の返還を求めたが、</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不返還特約を理由に拒絶された</a:t>
            </a:r>
          </a:p>
        </p:txBody>
      </p:sp>
      <p:sp>
        <p:nvSpPr>
          <p:cNvPr id="11" name="テキスト ボックス 10">
            <a:extLst>
              <a:ext uri="{FF2B5EF4-FFF2-40B4-BE49-F238E27FC236}">
                <a16:creationId xmlns:a16="http://schemas.microsoft.com/office/drawing/2014/main" xmlns="" id="{B254668C-E1E6-424B-95C0-49BAEB055284}"/>
              </a:ext>
            </a:extLst>
          </p:cNvPr>
          <p:cNvSpPr txBox="1">
            <a:spLocks/>
          </p:cNvSpPr>
          <p:nvPr/>
        </p:nvSpPr>
        <p:spPr>
          <a:xfrm>
            <a:off x="6479695" y="4869225"/>
            <a:ext cx="4320000" cy="108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だまされて、経営実態のない会社の</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未公開株を購入させられた</a:t>
            </a:r>
          </a:p>
        </p:txBody>
      </p:sp>
      <p:grpSp>
        <p:nvGrpSpPr>
          <p:cNvPr id="12" name="グループ化 11">
            <a:extLst>
              <a:ext uri="{FF2B5EF4-FFF2-40B4-BE49-F238E27FC236}">
                <a16:creationId xmlns:a16="http://schemas.microsoft.com/office/drawing/2014/main" xmlns="" id="{8B2F60C2-A211-488D-98BB-A0A68F3D771E}"/>
              </a:ext>
            </a:extLst>
          </p:cNvPr>
          <p:cNvGrpSpPr/>
          <p:nvPr/>
        </p:nvGrpSpPr>
        <p:grpSpPr>
          <a:xfrm>
            <a:off x="2135831" y="3789225"/>
            <a:ext cx="2880000" cy="1080000"/>
            <a:chOff x="5139969" y="3249872"/>
            <a:chExt cx="3767461" cy="1468126"/>
          </a:xfrm>
        </p:grpSpPr>
        <p:sp>
          <p:nvSpPr>
            <p:cNvPr id="13" name="楕円 12">
              <a:extLst>
                <a:ext uri="{FF2B5EF4-FFF2-40B4-BE49-F238E27FC236}">
                  <a16:creationId xmlns:a16="http://schemas.microsoft.com/office/drawing/2014/main" xmlns="" id="{0BB218E2-6A28-421F-BE52-E9035FD75199}"/>
                </a:ext>
              </a:extLst>
            </p:cNvPr>
            <p:cNvSpPr/>
            <p:nvPr/>
          </p:nvSpPr>
          <p:spPr>
            <a:xfrm>
              <a:off x="5139969" y="3249872"/>
              <a:ext cx="3767461" cy="1468126"/>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4" name="テキスト ボックス 13">
              <a:extLst>
                <a:ext uri="{FF2B5EF4-FFF2-40B4-BE49-F238E27FC236}">
                  <a16:creationId xmlns:a16="http://schemas.microsoft.com/office/drawing/2014/main" xmlns="" id="{C20C5DC0-6355-48BB-BC4D-CE6303C58608}"/>
                </a:ext>
              </a:extLst>
            </p:cNvPr>
            <p:cNvSpPr txBox="1"/>
            <p:nvPr/>
          </p:nvSpPr>
          <p:spPr>
            <a:xfrm>
              <a:off x="5435449" y="3590015"/>
              <a:ext cx="3119994" cy="794929"/>
            </a:xfrm>
            <a:prstGeom prst="rect">
              <a:avLst/>
            </a:prstGeom>
            <a:noFill/>
          </p:spPr>
          <p:txBody>
            <a:bodyPr wrap="square" rtlCol="0" anchor="ctr">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学納金返還</a:t>
              </a:r>
            </a:p>
          </p:txBody>
        </p:sp>
      </p:grpSp>
      <p:grpSp>
        <p:nvGrpSpPr>
          <p:cNvPr id="18" name="グループ化 17">
            <a:extLst>
              <a:ext uri="{FF2B5EF4-FFF2-40B4-BE49-F238E27FC236}">
                <a16:creationId xmlns:a16="http://schemas.microsoft.com/office/drawing/2014/main" xmlns="" id="{B0D123C6-4BCC-44EA-94B2-76C467455B63}"/>
              </a:ext>
            </a:extLst>
          </p:cNvPr>
          <p:cNvGrpSpPr/>
          <p:nvPr/>
        </p:nvGrpSpPr>
        <p:grpSpPr>
          <a:xfrm>
            <a:off x="6839695" y="3789224"/>
            <a:ext cx="3600000" cy="1080000"/>
            <a:chOff x="5031228" y="3249872"/>
            <a:chExt cx="4709327" cy="1468126"/>
          </a:xfrm>
        </p:grpSpPr>
        <p:sp>
          <p:nvSpPr>
            <p:cNvPr id="19" name="楕円 18">
              <a:extLst>
                <a:ext uri="{FF2B5EF4-FFF2-40B4-BE49-F238E27FC236}">
                  <a16:creationId xmlns:a16="http://schemas.microsoft.com/office/drawing/2014/main" xmlns="" id="{90203766-8736-44A6-8A59-F8ED6CF3C9AA}"/>
                </a:ext>
              </a:extLst>
            </p:cNvPr>
            <p:cNvSpPr/>
            <p:nvPr/>
          </p:nvSpPr>
          <p:spPr>
            <a:xfrm>
              <a:off x="5031228" y="3249872"/>
              <a:ext cx="4709327" cy="1468126"/>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0" name="テキスト ボックス 19">
              <a:extLst>
                <a:ext uri="{FF2B5EF4-FFF2-40B4-BE49-F238E27FC236}">
                  <a16:creationId xmlns:a16="http://schemas.microsoft.com/office/drawing/2014/main" xmlns="" id="{3867AC75-57D0-42E6-BD2C-CA2D89A6FE0F}"/>
                </a:ext>
              </a:extLst>
            </p:cNvPr>
            <p:cNvSpPr txBox="1"/>
            <p:nvPr/>
          </p:nvSpPr>
          <p:spPr>
            <a:xfrm>
              <a:off x="5543536" y="3366879"/>
              <a:ext cx="3668231" cy="1241205"/>
            </a:xfrm>
            <a:prstGeom prst="rect">
              <a:avLst/>
            </a:prstGeom>
            <a:noFill/>
          </p:spPr>
          <p:txBody>
            <a:bodyPr wrap="square" rtlCol="0" anchor="ctr">
              <a:spAutoFit/>
            </a:bodyPr>
            <a:lstStyle/>
            <a:p>
              <a:pPr algn="ctr">
                <a:lnSpc>
                  <a:spcPts val="3200"/>
                </a:lnSpc>
              </a:pPr>
              <a:r>
                <a:rPr kumimoji="1" lang="zh-TW" altLang="en-US" sz="3200" b="1" dirty="0">
                  <a:solidFill>
                    <a:schemeClr val="bg1"/>
                  </a:solidFill>
                  <a:latin typeface="Meiryo UI" panose="020B0604030504040204" pitchFamily="50" charset="-128"/>
                  <a:ea typeface="Meiryo UI" panose="020B0604030504040204" pitchFamily="50" charset="-128"/>
                </a:rPr>
                <a:t>詐欺的</a:t>
              </a:r>
              <a:endParaRPr kumimoji="1" lang="en-US" altLang="zh-TW" sz="3200" b="1" dirty="0">
                <a:solidFill>
                  <a:schemeClr val="bg1"/>
                </a:solidFill>
                <a:latin typeface="Meiryo UI" panose="020B0604030504040204" pitchFamily="50" charset="-128"/>
                <a:ea typeface="Meiryo UI" panose="020B0604030504040204" pitchFamily="50" charset="-128"/>
              </a:endParaRPr>
            </a:p>
            <a:p>
              <a:pPr algn="ctr">
                <a:lnSpc>
                  <a:spcPts val="3200"/>
                </a:lnSpc>
              </a:pPr>
              <a:r>
                <a:rPr kumimoji="1" lang="zh-TW" altLang="en-US" sz="3200" b="1" dirty="0">
                  <a:solidFill>
                    <a:schemeClr val="bg1"/>
                  </a:solidFill>
                  <a:latin typeface="Meiryo UI" panose="020B0604030504040204" pitchFamily="50" charset="-128"/>
                  <a:ea typeface="Meiryo UI" panose="020B0604030504040204" pitchFamily="50" charset="-128"/>
                </a:rPr>
                <a:t>未公開株取引</a:t>
              </a:r>
            </a:p>
          </p:txBody>
        </p:sp>
      </p:grpSp>
      <p:pic>
        <p:nvPicPr>
          <p:cNvPr id="15" name="図 14">
            <a:extLst>
              <a:ext uri="{FF2B5EF4-FFF2-40B4-BE49-F238E27FC236}">
                <a16:creationId xmlns:a16="http://schemas.microsoft.com/office/drawing/2014/main" xmlns="" id="{EBE7FF92-71A1-435C-AF71-63D1FA631CBA}"/>
              </a:ext>
            </a:extLst>
          </p:cNvPr>
          <p:cNvPicPr>
            <a:picLocks noChangeAspect="1"/>
          </p:cNvPicPr>
          <p:nvPr/>
        </p:nvPicPr>
        <p:blipFill>
          <a:blip r:embed="rId3"/>
          <a:stretch>
            <a:fillRect/>
          </a:stretch>
        </p:blipFill>
        <p:spPr>
          <a:xfrm>
            <a:off x="2050838" y="520920"/>
            <a:ext cx="3049986" cy="2908080"/>
          </a:xfrm>
          <a:prstGeom prst="rect">
            <a:avLst/>
          </a:prstGeom>
        </p:spPr>
      </p:pic>
      <p:pic>
        <p:nvPicPr>
          <p:cNvPr id="16" name="図 15">
            <a:extLst>
              <a:ext uri="{FF2B5EF4-FFF2-40B4-BE49-F238E27FC236}">
                <a16:creationId xmlns:a16="http://schemas.microsoft.com/office/drawing/2014/main" xmlns="" id="{8B7CAF5D-7631-4A9D-826C-1644F199F212}"/>
              </a:ext>
            </a:extLst>
          </p:cNvPr>
          <p:cNvPicPr>
            <a:picLocks noChangeAspect="1"/>
          </p:cNvPicPr>
          <p:nvPr/>
        </p:nvPicPr>
        <p:blipFill>
          <a:blip r:embed="rId4"/>
          <a:stretch>
            <a:fillRect/>
          </a:stretch>
        </p:blipFill>
        <p:spPr>
          <a:xfrm>
            <a:off x="6720411" y="845376"/>
            <a:ext cx="3838568" cy="2943848"/>
          </a:xfrm>
          <a:prstGeom prst="rect">
            <a:avLst/>
          </a:prstGeom>
        </p:spPr>
      </p:pic>
      <p:grpSp>
        <p:nvGrpSpPr>
          <p:cNvPr id="17" name="グループ化 16">
            <a:extLst>
              <a:ext uri="{FF2B5EF4-FFF2-40B4-BE49-F238E27FC236}">
                <a16:creationId xmlns:a16="http://schemas.microsoft.com/office/drawing/2014/main" xmlns="" id="{4F0F779E-6763-44ED-B64A-0F9A942352F4}"/>
              </a:ext>
            </a:extLst>
          </p:cNvPr>
          <p:cNvGrpSpPr/>
          <p:nvPr/>
        </p:nvGrpSpPr>
        <p:grpSpPr>
          <a:xfrm>
            <a:off x="10427449" y="202750"/>
            <a:ext cx="1440000" cy="360000"/>
            <a:chOff x="4655776" y="728050"/>
            <a:chExt cx="1440000" cy="360000"/>
          </a:xfrm>
        </p:grpSpPr>
        <p:sp>
          <p:nvSpPr>
            <p:cNvPr id="21" name="四角形: 角を丸くする 20">
              <a:extLst>
                <a:ext uri="{FF2B5EF4-FFF2-40B4-BE49-F238E27FC236}">
                  <a16:creationId xmlns:a16="http://schemas.microsoft.com/office/drawing/2014/main" xmlns="" id="{88C97275-DD28-4628-B878-6105F0A93E43}"/>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E42083B2-F270-42A3-A087-6AF19F827803}"/>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49418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8"/>
                                        </p:tgtEl>
                                      </p:cBhvr>
                                    </p:animEffect>
                                    <p:animScale>
                                      <p:cBhvr>
                                        <p:cTn id="11"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543D5CA4-8CB2-4BA1-BC2C-1D55A76FC3D6}"/>
              </a:ext>
            </a:extLst>
          </p:cNvPr>
          <p:cNvSpPr txBox="1">
            <a:spLocks/>
          </p:cNvSpPr>
          <p:nvPr/>
        </p:nvSpPr>
        <p:spPr>
          <a:xfrm>
            <a:off x="696000" y="909694"/>
            <a:ext cx="10800000" cy="720000"/>
          </a:xfrm>
          <a:prstGeom prst="rect">
            <a:avLst/>
          </a:prstGeom>
          <a:noFill/>
        </p:spPr>
        <p:txBody>
          <a:bodyPr wrap="square" lIns="0" tIns="0" rIns="0" bIns="0" rtlCol="0">
            <a:noAutofit/>
          </a:bodyPr>
          <a:lstStyle/>
          <a:p>
            <a:pPr algn="ctr"/>
            <a:r>
              <a:rPr kumimoji="1" lang="ja-JP" altLang="en-US" sz="4800" b="1" dirty="0">
                <a:latin typeface="Meiryo UI" panose="020B0604030504040204" pitchFamily="50" charset="-128"/>
                <a:ea typeface="Meiryo UI" panose="020B0604030504040204" pitchFamily="50" charset="-128"/>
              </a:rPr>
              <a:t>消費者トラブル防止のために</a:t>
            </a:r>
            <a:r>
              <a:rPr lang="ja-JP" altLang="en-US" sz="4800" b="1" dirty="0">
                <a:latin typeface="Meiryo UI" panose="020B0604030504040204" pitchFamily="50" charset="-128"/>
                <a:ea typeface="Meiryo UI" panose="020B0604030504040204" pitchFamily="50" charset="-128"/>
              </a:rPr>
              <a:t>②</a:t>
            </a:r>
            <a:endParaRPr kumimoji="1" lang="ja-JP" altLang="en-US" sz="48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xmlns="" id="{6B11DBFF-63DD-4D2F-9C7B-9A9F43BC2CF0}"/>
              </a:ext>
            </a:extLst>
          </p:cNvPr>
          <p:cNvPicPr>
            <a:picLocks noChangeAspect="1"/>
          </p:cNvPicPr>
          <p:nvPr/>
        </p:nvPicPr>
        <p:blipFill rotWithShape="1">
          <a:blip r:embed="rId3"/>
          <a:srcRect b="2644"/>
          <a:stretch/>
        </p:blipFill>
        <p:spPr>
          <a:xfrm>
            <a:off x="5130703" y="2349499"/>
            <a:ext cx="2006121" cy="4500563"/>
          </a:xfrm>
          <a:prstGeom prst="rect">
            <a:avLst/>
          </a:prstGeom>
        </p:spPr>
      </p:pic>
      <p:grpSp>
        <p:nvGrpSpPr>
          <p:cNvPr id="6" name="グループ化 5">
            <a:extLst>
              <a:ext uri="{FF2B5EF4-FFF2-40B4-BE49-F238E27FC236}">
                <a16:creationId xmlns:a16="http://schemas.microsoft.com/office/drawing/2014/main" xmlns="" id="{E83A0546-C0F3-4823-9FBA-E62BBCA5D3E0}"/>
              </a:ext>
            </a:extLst>
          </p:cNvPr>
          <p:cNvGrpSpPr/>
          <p:nvPr/>
        </p:nvGrpSpPr>
        <p:grpSpPr>
          <a:xfrm>
            <a:off x="10427449" y="202750"/>
            <a:ext cx="1440000" cy="360000"/>
            <a:chOff x="4655776" y="728050"/>
            <a:chExt cx="1440000" cy="360000"/>
          </a:xfrm>
        </p:grpSpPr>
        <p:sp>
          <p:nvSpPr>
            <p:cNvPr id="7" name="四角形: 角を丸くする 6">
              <a:extLst>
                <a:ext uri="{FF2B5EF4-FFF2-40B4-BE49-F238E27FC236}">
                  <a16:creationId xmlns:a16="http://schemas.microsoft.com/office/drawing/2014/main" xmlns="" id="{00D00DE8-1685-4E26-BD26-563058F94070}"/>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DE8BE9DD-B5C7-4445-9819-608D1C6E9202}"/>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223405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CD134A97-0D62-4C53-BE88-E86CCA17371D}"/>
              </a:ext>
            </a:extLst>
          </p:cNvPr>
          <p:cNvSpPr txBox="1">
            <a:spLocks/>
          </p:cNvSpPr>
          <p:nvPr/>
        </p:nvSpPr>
        <p:spPr>
          <a:xfrm>
            <a:off x="2496000" y="908053"/>
            <a:ext cx="7200000" cy="1080000"/>
          </a:xfrm>
          <a:prstGeom prst="rect">
            <a:avLst/>
          </a:prstGeom>
          <a:noFill/>
        </p:spPr>
        <p:txBody>
          <a:bodyPr wrap="square" lIns="0" tIns="0" rIns="0" bIns="0" rtlCol="0">
            <a:noAutofit/>
          </a:bodyPr>
          <a:lstStyle/>
          <a:p>
            <a:pPr algn="ctr"/>
            <a:r>
              <a:rPr kumimoji="1" lang="zh-TW" altLang="en-US" sz="4800" b="1" dirty="0">
                <a:latin typeface="Meiryo UI" panose="020B0604030504040204" pitchFamily="50" charset="-128"/>
                <a:ea typeface="Meiryo UI" panose="020B0604030504040204" pitchFamily="50" charset="-128"/>
              </a:rPr>
              <a:t>公益通報者保護法</a:t>
            </a:r>
            <a:endParaRPr kumimoji="1" lang="en-US" altLang="zh-TW" sz="4800" b="1" dirty="0">
              <a:latin typeface="Meiryo UI" panose="020B0604030504040204" pitchFamily="50" charset="-128"/>
              <a:ea typeface="Meiryo UI" panose="020B0604030504040204" pitchFamily="50" charset="-128"/>
            </a:endParaRPr>
          </a:p>
          <a:p>
            <a:pPr algn="ctr"/>
            <a:r>
              <a:rPr kumimoji="1" lang="zh-TW" altLang="en-US" sz="2400" b="1" dirty="0">
                <a:latin typeface="Meiryo UI" panose="020B0604030504040204" pitchFamily="50" charset="-128"/>
                <a:ea typeface="Meiryo UI" panose="020B0604030504040204" pitchFamily="50" charset="-128"/>
              </a:rPr>
              <a:t>（</a:t>
            </a:r>
            <a:r>
              <a:rPr kumimoji="1" lang="en-US" altLang="zh-TW" sz="2400" b="1" dirty="0">
                <a:latin typeface="Meiryo UI" panose="020B0604030504040204" pitchFamily="50" charset="-128"/>
                <a:ea typeface="Meiryo UI" panose="020B0604030504040204" pitchFamily="50" charset="-128"/>
              </a:rPr>
              <a:t>2006</a:t>
            </a:r>
            <a:r>
              <a:rPr kumimoji="1" lang="zh-TW" altLang="en-US" sz="2400" b="1" dirty="0">
                <a:latin typeface="Meiryo UI" panose="020B0604030504040204" pitchFamily="50" charset="-128"/>
                <a:ea typeface="Meiryo UI" panose="020B0604030504040204" pitchFamily="50" charset="-128"/>
              </a:rPr>
              <a:t>年施行） </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xmlns="" id="{64AF405E-3133-494B-9348-A65BE2CD3F4C}"/>
              </a:ext>
            </a:extLst>
          </p:cNvPr>
          <p:cNvSpPr txBox="1">
            <a:spLocks/>
          </p:cNvSpPr>
          <p:nvPr/>
        </p:nvSpPr>
        <p:spPr>
          <a:xfrm>
            <a:off x="696001" y="5229950"/>
            <a:ext cx="10800674" cy="720000"/>
          </a:xfrm>
          <a:prstGeom prst="rect">
            <a:avLst/>
          </a:prstGeom>
          <a:noFill/>
        </p:spPr>
        <p:txBody>
          <a:bodyPr wrap="square" lIns="0" tIns="0" rIns="0" bIns="0" rtlCol="0">
            <a:noAutofit/>
          </a:bodyPr>
          <a:lstStyle/>
          <a:p>
            <a:pPr algn="ctr"/>
            <a:r>
              <a:rPr lang="ja-JP" altLang="en-US" sz="2400" b="1" dirty="0">
                <a:latin typeface="Meiryo UI" panose="020B0604030504040204" pitchFamily="50" charset="-128"/>
                <a:ea typeface="Meiryo UI" panose="020B0604030504040204" pitchFamily="50" charset="-128"/>
              </a:rPr>
              <a:t>事業者の違法行為について公益通報（内部告発）を行った従業員に対する</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解雇等の</a:t>
            </a:r>
            <a:r>
              <a:rPr lang="ja-JP" altLang="en-US" sz="2400" b="1" dirty="0">
                <a:solidFill>
                  <a:srgbClr val="FF0040"/>
                </a:solidFill>
                <a:latin typeface="Meiryo UI" panose="020B0604030504040204" pitchFamily="50" charset="-128"/>
                <a:ea typeface="Meiryo UI" panose="020B0604030504040204" pitchFamily="50" charset="-128"/>
              </a:rPr>
              <a:t>不利益な取扱いを禁止する法律</a:t>
            </a:r>
            <a:r>
              <a:rPr lang="ja-JP" altLang="en-US" sz="2400" b="1" dirty="0">
                <a:latin typeface="Meiryo UI" panose="020B0604030504040204" pitchFamily="50" charset="-128"/>
                <a:ea typeface="Meiryo UI" panose="020B0604030504040204" pitchFamily="50" charset="-128"/>
              </a:rPr>
              <a:t>である</a:t>
            </a:r>
          </a:p>
        </p:txBody>
      </p:sp>
      <p:pic>
        <p:nvPicPr>
          <p:cNvPr id="8" name="図 7">
            <a:extLst>
              <a:ext uri="{FF2B5EF4-FFF2-40B4-BE49-F238E27FC236}">
                <a16:creationId xmlns:a16="http://schemas.microsoft.com/office/drawing/2014/main" xmlns="" id="{1DB6BD59-4F26-4DCA-8203-52C774AFCC59}"/>
              </a:ext>
            </a:extLst>
          </p:cNvPr>
          <p:cNvPicPr>
            <a:picLocks noChangeAspect="1"/>
          </p:cNvPicPr>
          <p:nvPr/>
        </p:nvPicPr>
        <p:blipFill rotWithShape="1">
          <a:blip r:embed="rId3"/>
          <a:srcRect b="15847"/>
          <a:stretch/>
        </p:blipFill>
        <p:spPr>
          <a:xfrm>
            <a:off x="2287389" y="2221343"/>
            <a:ext cx="7187138" cy="2708044"/>
          </a:xfrm>
          <a:prstGeom prst="rect">
            <a:avLst/>
          </a:prstGeom>
        </p:spPr>
      </p:pic>
      <p:grpSp>
        <p:nvGrpSpPr>
          <p:cNvPr id="5" name="グループ化 4">
            <a:extLst>
              <a:ext uri="{FF2B5EF4-FFF2-40B4-BE49-F238E27FC236}">
                <a16:creationId xmlns:a16="http://schemas.microsoft.com/office/drawing/2014/main" xmlns="" id="{E3968E4D-603E-4FF5-AA1D-63782F2CBDB8}"/>
              </a:ext>
            </a:extLst>
          </p:cNvPr>
          <p:cNvGrpSpPr/>
          <p:nvPr/>
        </p:nvGrpSpPr>
        <p:grpSpPr>
          <a:xfrm>
            <a:off x="10427449" y="202750"/>
            <a:ext cx="1440000" cy="360000"/>
            <a:chOff x="4655776" y="728050"/>
            <a:chExt cx="1440000" cy="360000"/>
          </a:xfrm>
        </p:grpSpPr>
        <p:sp>
          <p:nvSpPr>
            <p:cNvPr id="7" name="四角形: 角を丸くする 6">
              <a:extLst>
                <a:ext uri="{FF2B5EF4-FFF2-40B4-BE49-F238E27FC236}">
                  <a16:creationId xmlns:a16="http://schemas.microsoft.com/office/drawing/2014/main" xmlns="" id="{86616F26-C0A1-4B3C-8C57-3AC0A54EC9CC}"/>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BC92A26B-5DF8-40A0-8BD5-70396E32A7C7}"/>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33928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D9BECAF2-4A72-4B07-9EB9-E248272DDB5D}"/>
              </a:ext>
            </a:extLst>
          </p:cNvPr>
          <p:cNvSpPr txBox="1">
            <a:spLocks/>
          </p:cNvSpPr>
          <p:nvPr/>
        </p:nvSpPr>
        <p:spPr>
          <a:xfrm>
            <a:off x="695638" y="5263908"/>
            <a:ext cx="5040000" cy="72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主に豚肉を使った挽き肉を「牛ミンチ」として</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販売した、輸入牛肉を国産と偽っていたなど</a:t>
            </a:r>
          </a:p>
        </p:txBody>
      </p:sp>
      <p:sp>
        <p:nvSpPr>
          <p:cNvPr id="8" name="テキスト ボックス 7">
            <a:extLst>
              <a:ext uri="{FF2B5EF4-FFF2-40B4-BE49-F238E27FC236}">
                <a16:creationId xmlns:a16="http://schemas.microsoft.com/office/drawing/2014/main" xmlns="" id="{4BC700C2-6BED-414F-AB7B-01BBBBBDDD31}"/>
              </a:ext>
            </a:extLst>
          </p:cNvPr>
          <p:cNvSpPr txBox="1">
            <a:spLocks/>
          </p:cNvSpPr>
          <p:nvPr/>
        </p:nvSpPr>
        <p:spPr>
          <a:xfrm>
            <a:off x="6456675" y="5226049"/>
            <a:ext cx="5040000" cy="72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リコールに相当する不良車が発生した</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にも関わらず、そのことを隠して販売を続けた</a:t>
            </a:r>
          </a:p>
        </p:txBody>
      </p:sp>
      <p:grpSp>
        <p:nvGrpSpPr>
          <p:cNvPr id="14" name="グループ化 13">
            <a:extLst>
              <a:ext uri="{FF2B5EF4-FFF2-40B4-BE49-F238E27FC236}">
                <a16:creationId xmlns:a16="http://schemas.microsoft.com/office/drawing/2014/main" xmlns="" id="{475C38C1-270A-4C9E-AE25-F1DF6EF3133C}"/>
              </a:ext>
            </a:extLst>
          </p:cNvPr>
          <p:cNvGrpSpPr/>
          <p:nvPr/>
        </p:nvGrpSpPr>
        <p:grpSpPr>
          <a:xfrm>
            <a:off x="1775638" y="4018951"/>
            <a:ext cx="2880000" cy="1080000"/>
            <a:chOff x="5139969" y="3249872"/>
            <a:chExt cx="3767461" cy="1468126"/>
          </a:xfrm>
        </p:grpSpPr>
        <p:sp>
          <p:nvSpPr>
            <p:cNvPr id="15" name="楕円 14">
              <a:extLst>
                <a:ext uri="{FF2B5EF4-FFF2-40B4-BE49-F238E27FC236}">
                  <a16:creationId xmlns:a16="http://schemas.microsoft.com/office/drawing/2014/main" xmlns="" id="{5F7492A9-4417-4C79-9B2A-FA8C61F6E385}"/>
                </a:ext>
              </a:extLst>
            </p:cNvPr>
            <p:cNvSpPr/>
            <p:nvPr/>
          </p:nvSpPr>
          <p:spPr>
            <a:xfrm>
              <a:off x="5139969" y="3249872"/>
              <a:ext cx="3767461" cy="1468126"/>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6" name="テキスト ボックス 15">
              <a:extLst>
                <a:ext uri="{FF2B5EF4-FFF2-40B4-BE49-F238E27FC236}">
                  <a16:creationId xmlns:a16="http://schemas.microsoft.com/office/drawing/2014/main" xmlns="" id="{DCD98C1C-5C8D-420C-8BD4-0468B8BBE09B}"/>
                </a:ext>
              </a:extLst>
            </p:cNvPr>
            <p:cNvSpPr txBox="1"/>
            <p:nvPr/>
          </p:nvSpPr>
          <p:spPr>
            <a:xfrm>
              <a:off x="5435449" y="3590015"/>
              <a:ext cx="3119994" cy="794929"/>
            </a:xfrm>
            <a:prstGeom prst="rect">
              <a:avLst/>
            </a:prstGeom>
            <a:noFill/>
          </p:spPr>
          <p:txBody>
            <a:bodyPr wrap="square" rtlCol="0" anchor="ctr">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食品偽装</a:t>
              </a:r>
            </a:p>
          </p:txBody>
        </p:sp>
      </p:grpSp>
      <p:grpSp>
        <p:nvGrpSpPr>
          <p:cNvPr id="17" name="グループ化 16">
            <a:extLst>
              <a:ext uri="{FF2B5EF4-FFF2-40B4-BE49-F238E27FC236}">
                <a16:creationId xmlns:a16="http://schemas.microsoft.com/office/drawing/2014/main" xmlns="" id="{CE3BC8E1-E32F-4AB8-8BD3-564201F71305}"/>
              </a:ext>
            </a:extLst>
          </p:cNvPr>
          <p:cNvGrpSpPr/>
          <p:nvPr/>
        </p:nvGrpSpPr>
        <p:grpSpPr>
          <a:xfrm>
            <a:off x="7536675" y="4022016"/>
            <a:ext cx="2880000" cy="1080000"/>
            <a:chOff x="5139969" y="3249872"/>
            <a:chExt cx="3767461" cy="1468126"/>
          </a:xfrm>
        </p:grpSpPr>
        <p:sp>
          <p:nvSpPr>
            <p:cNvPr id="18" name="楕円 17">
              <a:extLst>
                <a:ext uri="{FF2B5EF4-FFF2-40B4-BE49-F238E27FC236}">
                  <a16:creationId xmlns:a16="http://schemas.microsoft.com/office/drawing/2014/main" xmlns="" id="{F957614F-DB38-44FA-97FE-4E1E0953291E}"/>
                </a:ext>
              </a:extLst>
            </p:cNvPr>
            <p:cNvSpPr/>
            <p:nvPr/>
          </p:nvSpPr>
          <p:spPr>
            <a:xfrm>
              <a:off x="5139969" y="3249872"/>
              <a:ext cx="3767461" cy="1468126"/>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9" name="テキスト ボックス 18">
              <a:extLst>
                <a:ext uri="{FF2B5EF4-FFF2-40B4-BE49-F238E27FC236}">
                  <a16:creationId xmlns:a16="http://schemas.microsoft.com/office/drawing/2014/main" xmlns="" id="{F664039B-0297-4AD8-ABE9-356F9BF08754}"/>
                </a:ext>
              </a:extLst>
            </p:cNvPr>
            <p:cNvSpPr txBox="1"/>
            <p:nvPr/>
          </p:nvSpPr>
          <p:spPr>
            <a:xfrm>
              <a:off x="5470638" y="3590015"/>
              <a:ext cx="3119994" cy="794929"/>
            </a:xfrm>
            <a:prstGeom prst="rect">
              <a:avLst/>
            </a:prstGeom>
            <a:noFill/>
          </p:spPr>
          <p:txBody>
            <a:bodyPr wrap="square" rtlCol="0" anchor="ctr">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リコール隠し</a:t>
              </a:r>
            </a:p>
          </p:txBody>
        </p:sp>
      </p:grpSp>
      <p:sp>
        <p:nvSpPr>
          <p:cNvPr id="24" name="テキスト ボックス 23">
            <a:extLst>
              <a:ext uri="{FF2B5EF4-FFF2-40B4-BE49-F238E27FC236}">
                <a16:creationId xmlns:a16="http://schemas.microsoft.com/office/drawing/2014/main" xmlns="" id="{12D17846-A33C-479A-8405-F26FEB9B403E}"/>
              </a:ext>
            </a:extLst>
          </p:cNvPr>
          <p:cNvSpPr txBox="1">
            <a:spLocks/>
          </p:cNvSpPr>
          <p:nvPr/>
        </p:nvSpPr>
        <p:spPr>
          <a:xfrm>
            <a:off x="1626370" y="891190"/>
            <a:ext cx="9000000" cy="720000"/>
          </a:xfrm>
          <a:prstGeom prst="rect">
            <a:avLst/>
          </a:prstGeom>
          <a:noFill/>
        </p:spPr>
        <p:txBody>
          <a:bodyPr wrap="square" lIns="0" tIns="0" rIns="0" bIns="0" rtlCol="0">
            <a:noAutofit/>
          </a:bodyPr>
          <a:lstStyle/>
          <a:p>
            <a:pPr algn="ctr"/>
            <a:r>
              <a:rPr kumimoji="1" lang="ja-JP" altLang="en-US" sz="4800" b="1" dirty="0">
                <a:latin typeface="Meiryo UI" panose="020B0604030504040204" pitchFamily="50" charset="-128"/>
                <a:ea typeface="Meiryo UI" panose="020B0604030504040204" pitchFamily="50" charset="-128"/>
              </a:rPr>
              <a:t>公益通報によって明らかになった例</a:t>
            </a:r>
          </a:p>
        </p:txBody>
      </p:sp>
      <p:pic>
        <p:nvPicPr>
          <p:cNvPr id="20" name="図 19">
            <a:extLst>
              <a:ext uri="{FF2B5EF4-FFF2-40B4-BE49-F238E27FC236}">
                <a16:creationId xmlns:a16="http://schemas.microsoft.com/office/drawing/2014/main" xmlns="" id="{3FFCBB90-5CDA-4589-8480-10C984CC9221}"/>
              </a:ext>
            </a:extLst>
          </p:cNvPr>
          <p:cNvPicPr>
            <a:picLocks noChangeAspect="1"/>
          </p:cNvPicPr>
          <p:nvPr/>
        </p:nvPicPr>
        <p:blipFill>
          <a:blip r:embed="rId3"/>
          <a:stretch>
            <a:fillRect/>
          </a:stretch>
        </p:blipFill>
        <p:spPr>
          <a:xfrm>
            <a:off x="7392163" y="2210613"/>
            <a:ext cx="3169024" cy="1522293"/>
          </a:xfrm>
          <a:prstGeom prst="rect">
            <a:avLst/>
          </a:prstGeom>
        </p:spPr>
      </p:pic>
      <p:pic>
        <p:nvPicPr>
          <p:cNvPr id="3" name="グラフィックス 2">
            <a:extLst>
              <a:ext uri="{FF2B5EF4-FFF2-40B4-BE49-F238E27FC236}">
                <a16:creationId xmlns:a16="http://schemas.microsoft.com/office/drawing/2014/main" xmlns="" id="{D48978D2-27DD-4EC6-BE6C-01E3256FBF8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518211" y="2007047"/>
            <a:ext cx="3394855" cy="1929426"/>
          </a:xfrm>
          <a:prstGeom prst="rect">
            <a:avLst/>
          </a:prstGeom>
        </p:spPr>
      </p:pic>
      <p:grpSp>
        <p:nvGrpSpPr>
          <p:cNvPr id="13" name="グループ化 12">
            <a:extLst>
              <a:ext uri="{FF2B5EF4-FFF2-40B4-BE49-F238E27FC236}">
                <a16:creationId xmlns:a16="http://schemas.microsoft.com/office/drawing/2014/main" xmlns="" id="{31A8DC0A-F182-44FD-8147-412BE0D5818B}"/>
              </a:ext>
            </a:extLst>
          </p:cNvPr>
          <p:cNvGrpSpPr/>
          <p:nvPr/>
        </p:nvGrpSpPr>
        <p:grpSpPr>
          <a:xfrm>
            <a:off x="10427449" y="202750"/>
            <a:ext cx="1440000" cy="360000"/>
            <a:chOff x="4655776" y="728050"/>
            <a:chExt cx="1440000" cy="360000"/>
          </a:xfrm>
        </p:grpSpPr>
        <p:sp>
          <p:nvSpPr>
            <p:cNvPr id="21" name="四角形: 角を丸くする 20">
              <a:extLst>
                <a:ext uri="{FF2B5EF4-FFF2-40B4-BE49-F238E27FC236}">
                  <a16:creationId xmlns:a16="http://schemas.microsoft.com/office/drawing/2014/main" xmlns="" id="{1AF3C0C9-E8FF-4733-9BEB-4EBE5D4AD6A4}"/>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60529B40-9915-4550-82D6-1EB52127FC91}"/>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97726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9DB2AF20-9CB8-422C-B0BC-63AAB08553D0}"/>
              </a:ext>
            </a:extLst>
          </p:cNvPr>
          <p:cNvSpPr txBox="1">
            <a:spLocks/>
          </p:cNvSpPr>
          <p:nvPr/>
        </p:nvSpPr>
        <p:spPr>
          <a:xfrm>
            <a:off x="1416101" y="5228939"/>
            <a:ext cx="9360000" cy="720000"/>
          </a:xfrm>
          <a:prstGeom prst="rect">
            <a:avLst/>
          </a:prstGeom>
          <a:noFill/>
        </p:spPr>
        <p:txBody>
          <a:bodyPr wrap="square" lIns="0" tIns="0" rIns="0" bIns="0" rtlCol="0" anchor="ctr">
            <a:noAutofit/>
          </a:bodyPr>
          <a:lstStyle/>
          <a:p>
            <a:pPr algn="ctr"/>
            <a:r>
              <a:rPr lang="ja-JP" altLang="en-US" sz="2400" b="1" dirty="0">
                <a:latin typeface="Meiryo UI" panose="020B0604030504040204" pitchFamily="50" charset="-128"/>
                <a:ea typeface="Meiryo UI" panose="020B0604030504040204" pitchFamily="50" charset="-128"/>
              </a:rPr>
              <a:t>組織内部しか知りえない不祥事を明るみにしやすくすることで、</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消費者被害の予防や拡大防止を図っている</a:t>
            </a:r>
          </a:p>
        </p:txBody>
      </p:sp>
      <p:grpSp>
        <p:nvGrpSpPr>
          <p:cNvPr id="20" name="グループ化 19">
            <a:extLst>
              <a:ext uri="{FF2B5EF4-FFF2-40B4-BE49-F238E27FC236}">
                <a16:creationId xmlns:a16="http://schemas.microsoft.com/office/drawing/2014/main" xmlns="" id="{F3229100-2DF3-48F9-85CC-4A7EA1CCF226}"/>
              </a:ext>
            </a:extLst>
          </p:cNvPr>
          <p:cNvGrpSpPr/>
          <p:nvPr/>
        </p:nvGrpSpPr>
        <p:grpSpPr>
          <a:xfrm>
            <a:off x="1978458" y="935282"/>
            <a:ext cx="1706400" cy="1440000"/>
            <a:chOff x="1589525" y="2677570"/>
            <a:chExt cx="1706400" cy="1440000"/>
          </a:xfrm>
        </p:grpSpPr>
        <p:sp>
          <p:nvSpPr>
            <p:cNvPr id="21" name="楕円 20">
              <a:extLst>
                <a:ext uri="{FF2B5EF4-FFF2-40B4-BE49-F238E27FC236}">
                  <a16:creationId xmlns:a16="http://schemas.microsoft.com/office/drawing/2014/main" xmlns="" id="{A9BB2DB3-937C-41B4-9FE3-08B5786F358E}"/>
                </a:ext>
              </a:extLst>
            </p:cNvPr>
            <p:cNvSpPr/>
            <p:nvPr/>
          </p:nvSpPr>
          <p:spPr>
            <a:xfrm>
              <a:off x="1741928" y="2677570"/>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58F6025D-4071-435E-95DF-5053EACC85F2}"/>
                </a:ext>
              </a:extLst>
            </p:cNvPr>
            <p:cNvSpPr txBox="1"/>
            <p:nvPr/>
          </p:nvSpPr>
          <p:spPr>
            <a:xfrm>
              <a:off x="1589525" y="2995848"/>
              <a:ext cx="1706400" cy="830997"/>
            </a:xfrm>
            <a:prstGeom prst="rect">
              <a:avLst/>
            </a:prstGeom>
            <a:noFill/>
          </p:spPr>
          <p:txBody>
            <a:bodyPr wrap="square" rtlCol="0" anchor="ctr">
              <a:spAutoFit/>
            </a:bodyPr>
            <a:lstStyle/>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安全基準を</a:t>
              </a:r>
            </a:p>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守っていない</a:t>
              </a:r>
            </a:p>
          </p:txBody>
        </p:sp>
      </p:grpSp>
      <p:grpSp>
        <p:nvGrpSpPr>
          <p:cNvPr id="23" name="グループ化 22">
            <a:extLst>
              <a:ext uri="{FF2B5EF4-FFF2-40B4-BE49-F238E27FC236}">
                <a16:creationId xmlns:a16="http://schemas.microsoft.com/office/drawing/2014/main" xmlns="" id="{E0CEDF64-FBA2-4FF3-9927-C037DEAE5A0E}"/>
              </a:ext>
            </a:extLst>
          </p:cNvPr>
          <p:cNvGrpSpPr/>
          <p:nvPr/>
        </p:nvGrpSpPr>
        <p:grpSpPr>
          <a:xfrm>
            <a:off x="8996953" y="3063264"/>
            <a:ext cx="2160000" cy="1440000"/>
            <a:chOff x="8393261" y="4737203"/>
            <a:chExt cx="2160000" cy="1440000"/>
          </a:xfrm>
        </p:grpSpPr>
        <p:sp>
          <p:nvSpPr>
            <p:cNvPr id="24" name="楕円 23">
              <a:extLst>
                <a:ext uri="{FF2B5EF4-FFF2-40B4-BE49-F238E27FC236}">
                  <a16:creationId xmlns:a16="http://schemas.microsoft.com/office/drawing/2014/main" xmlns="" id="{B3ACE456-975D-49B7-A6D5-37125F7DD793}"/>
                </a:ext>
              </a:extLst>
            </p:cNvPr>
            <p:cNvSpPr/>
            <p:nvPr/>
          </p:nvSpPr>
          <p:spPr>
            <a:xfrm>
              <a:off x="8721656" y="4737203"/>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xmlns="" id="{BD928335-3424-4637-8555-8BEB77511A9F}"/>
                </a:ext>
              </a:extLst>
            </p:cNvPr>
            <p:cNvSpPr txBox="1"/>
            <p:nvPr/>
          </p:nvSpPr>
          <p:spPr>
            <a:xfrm>
              <a:off x="8393261" y="5027772"/>
              <a:ext cx="2160000" cy="830997"/>
            </a:xfrm>
            <a:prstGeom prst="rect">
              <a:avLst/>
            </a:prstGeom>
            <a:noFill/>
          </p:spPr>
          <p:txBody>
            <a:bodyPr wrap="square" rtlCol="0" anchor="ctr">
              <a:spAutoFit/>
            </a:bodyPr>
            <a:lstStyle/>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環境に</a:t>
              </a:r>
            </a:p>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悪影響を及ぼす</a:t>
              </a:r>
            </a:p>
          </p:txBody>
        </p:sp>
      </p:grpSp>
      <p:grpSp>
        <p:nvGrpSpPr>
          <p:cNvPr id="26" name="グループ化 25">
            <a:extLst>
              <a:ext uri="{FF2B5EF4-FFF2-40B4-BE49-F238E27FC236}">
                <a16:creationId xmlns:a16="http://schemas.microsoft.com/office/drawing/2014/main" xmlns="" id="{ACCA2430-3670-4059-812D-244F4F7B94CE}"/>
              </a:ext>
            </a:extLst>
          </p:cNvPr>
          <p:cNvGrpSpPr/>
          <p:nvPr/>
        </p:nvGrpSpPr>
        <p:grpSpPr>
          <a:xfrm>
            <a:off x="8354741" y="920768"/>
            <a:ext cx="2004423" cy="1440000"/>
            <a:chOff x="8439444" y="2908403"/>
            <a:chExt cx="2004423" cy="1440000"/>
          </a:xfrm>
        </p:grpSpPr>
        <p:sp>
          <p:nvSpPr>
            <p:cNvPr id="27" name="楕円 26">
              <a:extLst>
                <a:ext uri="{FF2B5EF4-FFF2-40B4-BE49-F238E27FC236}">
                  <a16:creationId xmlns:a16="http://schemas.microsoft.com/office/drawing/2014/main" xmlns="" id="{02D0E4EF-3808-40F6-A654-176849284E31}"/>
                </a:ext>
              </a:extLst>
            </p:cNvPr>
            <p:cNvSpPr/>
            <p:nvPr/>
          </p:nvSpPr>
          <p:spPr>
            <a:xfrm>
              <a:off x="8721656" y="2908403"/>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xmlns="" id="{499F745A-BDB0-47B3-8633-FD09FD7DB380}"/>
                </a:ext>
              </a:extLst>
            </p:cNvPr>
            <p:cNvSpPr txBox="1"/>
            <p:nvPr/>
          </p:nvSpPr>
          <p:spPr>
            <a:xfrm>
              <a:off x="8439444" y="3226682"/>
              <a:ext cx="2004423" cy="830997"/>
            </a:xfrm>
            <a:prstGeom prst="rect">
              <a:avLst/>
            </a:prstGeom>
            <a:noFill/>
          </p:spPr>
          <p:txBody>
            <a:bodyPr wrap="square" rtlCol="0" anchor="ctr">
              <a:spAutoFit/>
            </a:bodyPr>
            <a:lstStyle/>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不正な取引を</a:t>
              </a:r>
            </a:p>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行っている</a:t>
              </a:r>
            </a:p>
          </p:txBody>
        </p:sp>
      </p:grpSp>
      <p:grpSp>
        <p:nvGrpSpPr>
          <p:cNvPr id="29" name="グループ化 28">
            <a:extLst>
              <a:ext uri="{FF2B5EF4-FFF2-40B4-BE49-F238E27FC236}">
                <a16:creationId xmlns:a16="http://schemas.microsoft.com/office/drawing/2014/main" xmlns="" id="{7DA34242-3D10-4EC7-BCAF-27239457B3B3}"/>
              </a:ext>
            </a:extLst>
          </p:cNvPr>
          <p:cNvGrpSpPr/>
          <p:nvPr/>
        </p:nvGrpSpPr>
        <p:grpSpPr>
          <a:xfrm>
            <a:off x="1237549" y="3077120"/>
            <a:ext cx="1800000" cy="1440000"/>
            <a:chOff x="1303960" y="4795566"/>
            <a:chExt cx="1800000" cy="1440000"/>
          </a:xfrm>
        </p:grpSpPr>
        <p:sp>
          <p:nvSpPr>
            <p:cNvPr id="30" name="楕円 29">
              <a:extLst>
                <a:ext uri="{FF2B5EF4-FFF2-40B4-BE49-F238E27FC236}">
                  <a16:creationId xmlns:a16="http://schemas.microsoft.com/office/drawing/2014/main" xmlns="" id="{54A09A12-DD31-42AF-8DDE-46DC2D38EF76}"/>
                </a:ext>
              </a:extLst>
            </p:cNvPr>
            <p:cNvSpPr/>
            <p:nvPr/>
          </p:nvSpPr>
          <p:spPr>
            <a:xfrm>
              <a:off x="1468483" y="4795566"/>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xmlns="" id="{F19F2C49-280E-45C1-B9C9-ABCD0B73D8C8}"/>
                </a:ext>
              </a:extLst>
            </p:cNvPr>
            <p:cNvSpPr txBox="1"/>
            <p:nvPr/>
          </p:nvSpPr>
          <p:spPr>
            <a:xfrm>
              <a:off x="1303960" y="5144615"/>
              <a:ext cx="1800000" cy="720000"/>
            </a:xfrm>
            <a:prstGeom prst="rect">
              <a:avLst/>
            </a:prstGeom>
            <a:noFill/>
          </p:spPr>
          <p:txBody>
            <a:bodyPr wrap="square" rtlCol="0" anchor="ctr">
              <a:spAutoFit/>
            </a:bodyPr>
            <a:lstStyle/>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表示を</a:t>
              </a:r>
            </a:p>
            <a:p>
              <a:pPr algn="ctr">
                <a:buClr>
                  <a:srgbClr val="406080"/>
                </a:buClr>
              </a:pPr>
              <a:r>
                <a:rPr lang="ja-JP" altLang="en-US" sz="2400" dirty="0">
                  <a:solidFill>
                    <a:srgbClr val="406080"/>
                  </a:solidFill>
                  <a:latin typeface="Meiryo UI" panose="020B0604030504040204" pitchFamily="50" charset="-128"/>
                  <a:ea typeface="Meiryo UI" panose="020B0604030504040204" pitchFamily="50" charset="-128"/>
                </a:rPr>
                <a:t>偽っている</a:t>
              </a:r>
            </a:p>
          </p:txBody>
        </p:sp>
      </p:grpSp>
      <p:pic>
        <p:nvPicPr>
          <p:cNvPr id="3" name="グラフィックス 2">
            <a:extLst>
              <a:ext uri="{FF2B5EF4-FFF2-40B4-BE49-F238E27FC236}">
                <a16:creationId xmlns:a16="http://schemas.microsoft.com/office/drawing/2014/main" xmlns="" id="{39AF2BFF-D5A4-42C0-B8C2-7197BA85C44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624012" y="1558151"/>
            <a:ext cx="5016953" cy="3460799"/>
          </a:xfrm>
          <a:prstGeom prst="rect">
            <a:avLst/>
          </a:prstGeom>
        </p:spPr>
      </p:pic>
      <p:grpSp>
        <p:nvGrpSpPr>
          <p:cNvPr id="16" name="グループ化 15">
            <a:extLst>
              <a:ext uri="{FF2B5EF4-FFF2-40B4-BE49-F238E27FC236}">
                <a16:creationId xmlns:a16="http://schemas.microsoft.com/office/drawing/2014/main" xmlns="" id="{816C2D6F-3359-4D28-A5FB-07BA7C3CF24D}"/>
              </a:ext>
            </a:extLst>
          </p:cNvPr>
          <p:cNvGrpSpPr/>
          <p:nvPr/>
        </p:nvGrpSpPr>
        <p:grpSpPr>
          <a:xfrm>
            <a:off x="10427449" y="202750"/>
            <a:ext cx="1440000" cy="360000"/>
            <a:chOff x="4655776" y="728050"/>
            <a:chExt cx="1440000" cy="360000"/>
          </a:xfrm>
        </p:grpSpPr>
        <p:sp>
          <p:nvSpPr>
            <p:cNvPr id="17" name="四角形: 角を丸くする 16">
              <a:extLst>
                <a:ext uri="{FF2B5EF4-FFF2-40B4-BE49-F238E27FC236}">
                  <a16:creationId xmlns:a16="http://schemas.microsoft.com/office/drawing/2014/main" xmlns="" id="{0481DAA3-E46C-4218-B5D8-D6833F6CFC1D}"/>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xmlns="" id="{7F7D3B6E-A0F9-487B-8E33-E687B344CEDB}"/>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38962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B7EB9817-DCE9-4ECA-AA5E-FFEB2572CF87}"/>
              </a:ext>
            </a:extLst>
          </p:cNvPr>
          <p:cNvSpPr txBox="1">
            <a:spLocks/>
          </p:cNvSpPr>
          <p:nvPr/>
        </p:nvSpPr>
        <p:spPr>
          <a:xfrm>
            <a:off x="5740400" y="4527763"/>
            <a:ext cx="5760000" cy="684000"/>
          </a:xfrm>
          <a:prstGeom prst="rect">
            <a:avLst/>
          </a:prstGeom>
          <a:noFill/>
        </p:spPr>
        <p:txBody>
          <a:bodyPr wrap="square" lIns="0" tIns="0" rIns="0" bIns="0" rtlCol="0">
            <a:noAutofit/>
          </a:bodyPr>
          <a:lstStyle/>
          <a:p>
            <a:pPr algn="ctr"/>
            <a:r>
              <a:rPr lang="ja-JP" altLang="en-US" sz="2400" b="1" dirty="0">
                <a:latin typeface="Meiryo UI" panose="020B0604030504040204" pitchFamily="50" charset="-128"/>
                <a:ea typeface="Meiryo UI" panose="020B0604030504040204" pitchFamily="50" charset="-128"/>
              </a:rPr>
              <a:t>事業者にはこの法律を踏まえた</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内部規程の整備・運用が求められる</a:t>
            </a:r>
          </a:p>
        </p:txBody>
      </p:sp>
      <p:grpSp>
        <p:nvGrpSpPr>
          <p:cNvPr id="9" name="グループ化 8">
            <a:extLst>
              <a:ext uri="{FF2B5EF4-FFF2-40B4-BE49-F238E27FC236}">
                <a16:creationId xmlns:a16="http://schemas.microsoft.com/office/drawing/2014/main" xmlns="" id="{E793C8D5-BC41-41E8-A09C-C98F0F3332EF}"/>
              </a:ext>
            </a:extLst>
          </p:cNvPr>
          <p:cNvGrpSpPr/>
          <p:nvPr/>
        </p:nvGrpSpPr>
        <p:grpSpPr>
          <a:xfrm>
            <a:off x="1878750" y="2078638"/>
            <a:ext cx="1980000" cy="1980000"/>
            <a:chOff x="5139970" y="3249872"/>
            <a:chExt cx="1980000" cy="1980000"/>
          </a:xfrm>
        </p:grpSpPr>
        <p:sp>
          <p:nvSpPr>
            <p:cNvPr id="16" name="楕円 15">
              <a:extLst>
                <a:ext uri="{FF2B5EF4-FFF2-40B4-BE49-F238E27FC236}">
                  <a16:creationId xmlns:a16="http://schemas.microsoft.com/office/drawing/2014/main" xmlns="" id="{88392C22-D0D1-4224-955F-FBB0455B27A8}"/>
                </a:ext>
              </a:extLst>
            </p:cNvPr>
            <p:cNvSpPr/>
            <p:nvPr/>
          </p:nvSpPr>
          <p:spPr>
            <a:xfrm>
              <a:off x="5139970" y="3249872"/>
              <a:ext cx="1980000" cy="198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xmlns="" id="{96D703CF-5B30-4AF5-9606-933E04521D7A}"/>
                </a:ext>
              </a:extLst>
            </p:cNvPr>
            <p:cNvSpPr txBox="1"/>
            <p:nvPr/>
          </p:nvSpPr>
          <p:spPr>
            <a:xfrm>
              <a:off x="5413924" y="3963346"/>
              <a:ext cx="1440000" cy="584775"/>
            </a:xfrm>
            <a:prstGeom prst="rect">
              <a:avLst/>
            </a:prstGeom>
            <a:noFill/>
          </p:spPr>
          <p:txBody>
            <a:bodyPr wrap="square" rtlCol="0" anchor="ctr">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事業者</a:t>
              </a:r>
            </a:p>
          </p:txBody>
        </p:sp>
      </p:grpSp>
      <p:sp>
        <p:nvSpPr>
          <p:cNvPr id="18" name="テキスト ボックス 17">
            <a:extLst>
              <a:ext uri="{FF2B5EF4-FFF2-40B4-BE49-F238E27FC236}">
                <a16:creationId xmlns:a16="http://schemas.microsoft.com/office/drawing/2014/main" xmlns="" id="{8B59BE54-9A14-4984-9F38-46E47F3A0AE7}"/>
              </a:ext>
            </a:extLst>
          </p:cNvPr>
          <p:cNvSpPr txBox="1">
            <a:spLocks/>
          </p:cNvSpPr>
          <p:nvPr/>
        </p:nvSpPr>
        <p:spPr>
          <a:xfrm>
            <a:off x="1428750" y="4515063"/>
            <a:ext cx="2880000" cy="720000"/>
          </a:xfrm>
          <a:prstGeom prst="rect">
            <a:avLst/>
          </a:prstGeom>
          <a:noFill/>
        </p:spPr>
        <p:txBody>
          <a:bodyPr wrap="square" lIns="0" tIns="0" rIns="0" bIns="0" rtlCol="0">
            <a:noAutofit/>
          </a:bodyPr>
          <a:lstStyle/>
          <a:p>
            <a:pPr algn="ctr"/>
            <a:r>
              <a:rPr lang="ja-JP" altLang="en-US" sz="2400" b="1" dirty="0">
                <a:latin typeface="Meiryo UI" panose="020B0604030504040204" pitchFamily="50" charset="-128"/>
                <a:ea typeface="Meiryo UI" panose="020B0604030504040204" pitchFamily="50" charset="-128"/>
              </a:rPr>
              <a:t>規模や営利</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非営利を問わず適用</a:t>
            </a:r>
            <a:endParaRPr lang="en-US" altLang="ja-JP" sz="2400" b="1" dirty="0">
              <a:latin typeface="Meiryo UI" panose="020B0604030504040204" pitchFamily="50" charset="-128"/>
              <a:ea typeface="Meiryo UI" panose="020B0604030504040204" pitchFamily="50" charset="-128"/>
            </a:endParaRPr>
          </a:p>
        </p:txBody>
      </p:sp>
      <p:sp>
        <p:nvSpPr>
          <p:cNvPr id="19" name="矢印: 右 18">
            <a:extLst>
              <a:ext uri="{FF2B5EF4-FFF2-40B4-BE49-F238E27FC236}">
                <a16:creationId xmlns:a16="http://schemas.microsoft.com/office/drawing/2014/main" xmlns="" id="{A326340F-EE51-4B12-AAB2-59B878665016}"/>
              </a:ext>
            </a:extLst>
          </p:cNvPr>
          <p:cNvSpPr/>
          <p:nvPr/>
        </p:nvSpPr>
        <p:spPr>
          <a:xfrm>
            <a:off x="4836000" y="2618638"/>
            <a:ext cx="1260000" cy="90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A6B3B495-8208-4D01-8604-38852698E10C}"/>
              </a:ext>
            </a:extLst>
          </p:cNvPr>
          <p:cNvSpPr txBox="1"/>
          <p:nvPr/>
        </p:nvSpPr>
        <p:spPr>
          <a:xfrm>
            <a:off x="6921858" y="5625984"/>
            <a:ext cx="3397084"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rPr>
              <a:t>※300</a:t>
            </a:r>
            <a:r>
              <a:rPr kumimoji="1" lang="ja-JP" altLang="en-US" sz="1600" dirty="0">
                <a:latin typeface="Meiryo UI" panose="020B0604030504040204" pitchFamily="50" charset="-128"/>
                <a:ea typeface="Meiryo UI" panose="020B0604030504040204" pitchFamily="50" charset="-128"/>
              </a:rPr>
              <a:t>人以下の事業者には努力義務</a:t>
            </a:r>
          </a:p>
        </p:txBody>
      </p:sp>
      <p:grpSp>
        <p:nvGrpSpPr>
          <p:cNvPr id="10" name="グループ化 9">
            <a:extLst>
              <a:ext uri="{FF2B5EF4-FFF2-40B4-BE49-F238E27FC236}">
                <a16:creationId xmlns:a16="http://schemas.microsoft.com/office/drawing/2014/main" xmlns="" id="{41EEB651-9237-4827-94AF-F1C5E176FDA0}"/>
              </a:ext>
            </a:extLst>
          </p:cNvPr>
          <p:cNvGrpSpPr/>
          <p:nvPr/>
        </p:nvGrpSpPr>
        <p:grpSpPr>
          <a:xfrm>
            <a:off x="6699476" y="1422395"/>
            <a:ext cx="3859069" cy="2952398"/>
            <a:chOff x="6719781" y="1364342"/>
            <a:chExt cx="3593469" cy="2749199"/>
          </a:xfrm>
        </p:grpSpPr>
        <p:pic>
          <p:nvPicPr>
            <p:cNvPr id="3" name="図 2">
              <a:extLst>
                <a:ext uri="{FF2B5EF4-FFF2-40B4-BE49-F238E27FC236}">
                  <a16:creationId xmlns:a16="http://schemas.microsoft.com/office/drawing/2014/main" xmlns="" id="{B246F144-63C4-594C-81DC-58C9A9654A16}"/>
                </a:ext>
              </a:extLst>
            </p:cNvPr>
            <p:cNvPicPr>
              <a:picLocks noChangeAspect="1"/>
            </p:cNvPicPr>
            <p:nvPr/>
          </p:nvPicPr>
          <p:blipFill>
            <a:blip r:embed="rId3"/>
            <a:stretch>
              <a:fillRect/>
            </a:stretch>
          </p:blipFill>
          <p:spPr>
            <a:xfrm>
              <a:off x="6719781" y="2043201"/>
              <a:ext cx="2114511" cy="1980000"/>
            </a:xfrm>
            <a:prstGeom prst="rect">
              <a:avLst/>
            </a:prstGeom>
          </p:spPr>
        </p:pic>
        <p:pic>
          <p:nvPicPr>
            <p:cNvPr id="7" name="グラフィックス 6">
              <a:extLst>
                <a:ext uri="{FF2B5EF4-FFF2-40B4-BE49-F238E27FC236}">
                  <a16:creationId xmlns:a16="http://schemas.microsoft.com/office/drawing/2014/main" xmlns="" id="{EDC71387-3A4B-4C61-8068-6F4D589DBC1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295675" y="1364342"/>
              <a:ext cx="2017575" cy="2749199"/>
            </a:xfrm>
            <a:prstGeom prst="rect">
              <a:avLst/>
            </a:prstGeom>
          </p:spPr>
        </p:pic>
      </p:grpSp>
      <p:grpSp>
        <p:nvGrpSpPr>
          <p:cNvPr id="14" name="グループ化 13">
            <a:extLst>
              <a:ext uri="{FF2B5EF4-FFF2-40B4-BE49-F238E27FC236}">
                <a16:creationId xmlns:a16="http://schemas.microsoft.com/office/drawing/2014/main" xmlns="" id="{F88EFB73-22E1-49A8-BCC3-799DC5772FC0}"/>
              </a:ext>
            </a:extLst>
          </p:cNvPr>
          <p:cNvGrpSpPr/>
          <p:nvPr/>
        </p:nvGrpSpPr>
        <p:grpSpPr>
          <a:xfrm>
            <a:off x="10427449" y="202750"/>
            <a:ext cx="1440000" cy="360000"/>
            <a:chOff x="4655776" y="728050"/>
            <a:chExt cx="1440000" cy="360000"/>
          </a:xfrm>
        </p:grpSpPr>
        <p:sp>
          <p:nvSpPr>
            <p:cNvPr id="15" name="四角形: 角を丸くする 14">
              <a:extLst>
                <a:ext uri="{FF2B5EF4-FFF2-40B4-BE49-F238E27FC236}">
                  <a16:creationId xmlns:a16="http://schemas.microsoft.com/office/drawing/2014/main" xmlns="" id="{1ECB711C-F0C7-4DB9-BA82-5242CD0D83D5}"/>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xmlns="" id="{B054D76E-6243-46BE-B446-5237854BE86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967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C0F8EB60-22E1-4FEC-A50B-4002B8DFDD77}"/>
              </a:ext>
            </a:extLst>
          </p:cNvPr>
          <p:cNvSpPr txBox="1">
            <a:spLocks/>
          </p:cNvSpPr>
          <p:nvPr/>
        </p:nvSpPr>
        <p:spPr>
          <a:xfrm>
            <a:off x="1776000" y="5229088"/>
            <a:ext cx="8640000" cy="720000"/>
          </a:xfrm>
          <a:prstGeom prst="rect">
            <a:avLst/>
          </a:prstGeom>
          <a:noFill/>
        </p:spPr>
        <p:txBody>
          <a:bodyPr wrap="square" lIns="0" tIns="0" rIns="0" bIns="0" rtlCol="0" anchor="ctr">
            <a:noAutofit/>
          </a:bodyPr>
          <a:lstStyle/>
          <a:p>
            <a:pPr algn="ctr"/>
            <a:r>
              <a:rPr lang="ja-JP" altLang="en-US" sz="2400" b="1" dirty="0">
                <a:latin typeface="Meiryo UI" panose="020B0604030504040204" pitchFamily="50" charset="-128"/>
                <a:ea typeface="Meiryo UI" panose="020B0604030504040204" pitchFamily="50" charset="-128"/>
              </a:rPr>
              <a:t>事業者は、通報者の保護を図りながら</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適切な調査や是正、再発防止策などを行うようにする</a:t>
            </a:r>
          </a:p>
        </p:txBody>
      </p:sp>
      <p:sp>
        <p:nvSpPr>
          <p:cNvPr id="5" name="テキスト ボックス 4">
            <a:extLst>
              <a:ext uri="{FF2B5EF4-FFF2-40B4-BE49-F238E27FC236}">
                <a16:creationId xmlns:a16="http://schemas.microsoft.com/office/drawing/2014/main" xmlns="" id="{46E44A7F-7642-4043-ADCE-04BD7F594BD4}"/>
              </a:ext>
            </a:extLst>
          </p:cNvPr>
          <p:cNvSpPr txBox="1">
            <a:spLocks/>
          </p:cNvSpPr>
          <p:nvPr/>
        </p:nvSpPr>
        <p:spPr>
          <a:xfrm>
            <a:off x="7878874" y="3802355"/>
            <a:ext cx="2880000" cy="720000"/>
          </a:xfrm>
          <a:prstGeom prst="rect">
            <a:avLst/>
          </a:prstGeom>
          <a:noFill/>
        </p:spPr>
        <p:txBody>
          <a:bodyPr wrap="square" lIns="0" tIns="0" rIns="0" bIns="0" rtlCol="0" anchor="ctr">
            <a:noAutofit/>
          </a:bodyPr>
          <a:lstStyle/>
          <a:p>
            <a:pPr algn="ctr"/>
            <a:r>
              <a:rPr lang="ja-JP" altLang="en-US" sz="2400" b="1" dirty="0">
                <a:latin typeface="Meiryo UI" panose="020B0604030504040204" pitchFamily="50" charset="-128"/>
                <a:ea typeface="Meiryo UI" panose="020B0604030504040204" pitchFamily="50" charset="-128"/>
              </a:rPr>
              <a:t>通報窓口</a:t>
            </a:r>
            <a:endParaRPr lang="en-US" altLang="ja-JP" sz="2400" b="1" dirty="0">
              <a:latin typeface="Meiryo UI" panose="020B0604030504040204" pitchFamily="50" charset="-128"/>
              <a:ea typeface="Meiryo UI" panose="020B0604030504040204" pitchFamily="50" charset="-128"/>
            </a:endParaRPr>
          </a:p>
        </p:txBody>
      </p:sp>
      <p:sp>
        <p:nvSpPr>
          <p:cNvPr id="7" name="矢印: 右 6">
            <a:extLst>
              <a:ext uri="{FF2B5EF4-FFF2-40B4-BE49-F238E27FC236}">
                <a16:creationId xmlns:a16="http://schemas.microsoft.com/office/drawing/2014/main" xmlns="" id="{A745238E-3A96-42DD-B75E-6E4FBB305ACB}"/>
              </a:ext>
            </a:extLst>
          </p:cNvPr>
          <p:cNvSpPr/>
          <p:nvPr/>
        </p:nvSpPr>
        <p:spPr>
          <a:xfrm>
            <a:off x="5466000" y="2618638"/>
            <a:ext cx="1260000" cy="90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B5A29F07-6941-4D54-88AB-DC925B5E75D1}"/>
              </a:ext>
            </a:extLst>
          </p:cNvPr>
          <p:cNvSpPr txBox="1"/>
          <p:nvPr/>
        </p:nvSpPr>
        <p:spPr>
          <a:xfrm>
            <a:off x="4656000" y="1653866"/>
            <a:ext cx="2880000" cy="720000"/>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従業員から通報</a:t>
            </a:r>
          </a:p>
        </p:txBody>
      </p:sp>
      <p:pic>
        <p:nvPicPr>
          <p:cNvPr id="10" name="図 9">
            <a:extLst>
              <a:ext uri="{FF2B5EF4-FFF2-40B4-BE49-F238E27FC236}">
                <a16:creationId xmlns:a16="http://schemas.microsoft.com/office/drawing/2014/main" xmlns="" id="{B11E30AD-9E85-4CF5-8E0D-0BC852001A98}"/>
              </a:ext>
            </a:extLst>
          </p:cNvPr>
          <p:cNvPicPr>
            <a:picLocks noChangeAspect="1"/>
          </p:cNvPicPr>
          <p:nvPr/>
        </p:nvPicPr>
        <p:blipFill>
          <a:blip r:embed="rId3"/>
          <a:stretch>
            <a:fillRect/>
          </a:stretch>
        </p:blipFill>
        <p:spPr>
          <a:xfrm>
            <a:off x="7896225" y="1556320"/>
            <a:ext cx="2888802" cy="2124635"/>
          </a:xfrm>
          <a:prstGeom prst="rect">
            <a:avLst/>
          </a:prstGeom>
        </p:spPr>
      </p:pic>
      <p:pic>
        <p:nvPicPr>
          <p:cNvPr id="12" name="図 11">
            <a:extLst>
              <a:ext uri="{FF2B5EF4-FFF2-40B4-BE49-F238E27FC236}">
                <a16:creationId xmlns:a16="http://schemas.microsoft.com/office/drawing/2014/main" xmlns="" id="{C4093846-DB61-4597-B135-DA761EADEB83}"/>
              </a:ext>
            </a:extLst>
          </p:cNvPr>
          <p:cNvPicPr>
            <a:picLocks noChangeAspect="1"/>
          </p:cNvPicPr>
          <p:nvPr/>
        </p:nvPicPr>
        <p:blipFill>
          <a:blip r:embed="rId4"/>
          <a:stretch>
            <a:fillRect/>
          </a:stretch>
        </p:blipFill>
        <p:spPr>
          <a:xfrm>
            <a:off x="2034519" y="636360"/>
            <a:ext cx="1855246" cy="4239362"/>
          </a:xfrm>
          <a:prstGeom prst="rect">
            <a:avLst/>
          </a:prstGeom>
        </p:spPr>
      </p:pic>
      <p:grpSp>
        <p:nvGrpSpPr>
          <p:cNvPr id="8" name="グループ化 7">
            <a:extLst>
              <a:ext uri="{FF2B5EF4-FFF2-40B4-BE49-F238E27FC236}">
                <a16:creationId xmlns:a16="http://schemas.microsoft.com/office/drawing/2014/main" xmlns="" id="{A4221276-4D72-41CE-9781-1DADB68B24D1}"/>
              </a:ext>
            </a:extLst>
          </p:cNvPr>
          <p:cNvGrpSpPr/>
          <p:nvPr/>
        </p:nvGrpSpPr>
        <p:grpSpPr>
          <a:xfrm>
            <a:off x="10427449" y="202750"/>
            <a:ext cx="1440000" cy="360000"/>
            <a:chOff x="4655776" y="728050"/>
            <a:chExt cx="1440000" cy="360000"/>
          </a:xfrm>
        </p:grpSpPr>
        <p:sp>
          <p:nvSpPr>
            <p:cNvPr id="11" name="四角形: 角を丸くする 10">
              <a:extLst>
                <a:ext uri="{FF2B5EF4-FFF2-40B4-BE49-F238E27FC236}">
                  <a16:creationId xmlns:a16="http://schemas.microsoft.com/office/drawing/2014/main" xmlns="" id="{16A0102E-27BC-4D38-9410-EBB2E6D89AC1}"/>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71D44B84-48EF-4A88-AADE-0B6AEE9F0390}"/>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8731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91374FF3-6FAD-4B9A-87C2-90AD0370251D}"/>
              </a:ext>
            </a:extLst>
          </p:cNvPr>
          <p:cNvSpPr txBox="1">
            <a:spLocks/>
          </p:cNvSpPr>
          <p:nvPr/>
        </p:nvSpPr>
        <p:spPr>
          <a:xfrm>
            <a:off x="699224" y="5239470"/>
            <a:ext cx="10800000" cy="720000"/>
          </a:xfrm>
          <a:prstGeom prst="rect">
            <a:avLst/>
          </a:prstGeom>
          <a:noFill/>
        </p:spPr>
        <p:txBody>
          <a:bodyPr wrap="square" lIns="0" tIns="0" rIns="0" bIns="0" rtlCol="0" anchor="ctr">
            <a:noAutofit/>
          </a:bodyPr>
          <a:lstStyle/>
          <a:p>
            <a:pPr algn="ctr"/>
            <a:r>
              <a:rPr lang="ja-JP" altLang="en-US" sz="2400" b="1" dirty="0">
                <a:latin typeface="Meiryo UI" panose="020B0604030504040204" pitchFamily="50" charset="-128"/>
                <a:ea typeface="Meiryo UI" panose="020B0604030504040204" pitchFamily="50" charset="-128"/>
              </a:rPr>
              <a:t>消費者トラブルがない社会に向けて、積極的に制度を活用していこう！</a:t>
            </a:r>
          </a:p>
        </p:txBody>
      </p:sp>
      <p:sp>
        <p:nvSpPr>
          <p:cNvPr id="9" name="テキスト ボックス 8">
            <a:extLst>
              <a:ext uri="{FF2B5EF4-FFF2-40B4-BE49-F238E27FC236}">
                <a16:creationId xmlns:a16="http://schemas.microsoft.com/office/drawing/2014/main" xmlns="" id="{EA0C87AB-10E6-4006-B2E9-F00A5C436F88}"/>
              </a:ext>
            </a:extLst>
          </p:cNvPr>
          <p:cNvSpPr txBox="1">
            <a:spLocks/>
          </p:cNvSpPr>
          <p:nvPr/>
        </p:nvSpPr>
        <p:spPr>
          <a:xfrm>
            <a:off x="1059224" y="898530"/>
            <a:ext cx="10080000" cy="1080000"/>
          </a:xfrm>
          <a:prstGeom prst="rect">
            <a:avLst/>
          </a:prstGeom>
          <a:noFill/>
        </p:spPr>
        <p:txBody>
          <a:bodyPr wrap="square" lIns="0" tIns="0" rIns="0" bIns="0" rtlCol="0" anchor="ctr">
            <a:noAutofit/>
          </a:bodyPr>
          <a:lstStyle/>
          <a:p>
            <a:pPr algn="ctr"/>
            <a:r>
              <a:rPr lang="ja-JP" altLang="en-US" sz="3200" b="1" dirty="0">
                <a:latin typeface="Meiryo UI" panose="020B0604030504040204" pitchFamily="50" charset="-128"/>
                <a:ea typeface="Meiryo UI" panose="020B0604030504040204" pitchFamily="50" charset="-128"/>
              </a:rPr>
              <a:t>公益通報を行えるのは、正社員の他に</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派遣労働者やアルバイトも含まれる</a:t>
            </a:r>
          </a:p>
        </p:txBody>
      </p:sp>
      <p:pic>
        <p:nvPicPr>
          <p:cNvPr id="8" name="図 7">
            <a:extLst>
              <a:ext uri="{FF2B5EF4-FFF2-40B4-BE49-F238E27FC236}">
                <a16:creationId xmlns:a16="http://schemas.microsoft.com/office/drawing/2014/main" xmlns="" id="{6B897855-8CF3-4019-B134-249E9531A84A}"/>
              </a:ext>
            </a:extLst>
          </p:cNvPr>
          <p:cNvPicPr>
            <a:picLocks noChangeAspect="1"/>
          </p:cNvPicPr>
          <p:nvPr/>
        </p:nvPicPr>
        <p:blipFill>
          <a:blip r:embed="rId3"/>
          <a:stretch>
            <a:fillRect/>
          </a:stretch>
        </p:blipFill>
        <p:spPr>
          <a:xfrm>
            <a:off x="5067672" y="2375174"/>
            <a:ext cx="2063105" cy="2864296"/>
          </a:xfrm>
          <a:prstGeom prst="rect">
            <a:avLst/>
          </a:prstGeom>
        </p:spPr>
      </p:pic>
      <p:grpSp>
        <p:nvGrpSpPr>
          <p:cNvPr id="5" name="グループ化 4">
            <a:extLst>
              <a:ext uri="{FF2B5EF4-FFF2-40B4-BE49-F238E27FC236}">
                <a16:creationId xmlns:a16="http://schemas.microsoft.com/office/drawing/2014/main" xmlns="" id="{197C8CDB-53CF-4045-ADEE-94632F4F04DC}"/>
              </a:ext>
            </a:extLst>
          </p:cNvPr>
          <p:cNvGrpSpPr/>
          <p:nvPr/>
        </p:nvGrpSpPr>
        <p:grpSpPr>
          <a:xfrm>
            <a:off x="10427449" y="202750"/>
            <a:ext cx="1440000" cy="360000"/>
            <a:chOff x="4655776" y="728050"/>
            <a:chExt cx="1440000" cy="360000"/>
          </a:xfrm>
        </p:grpSpPr>
        <p:sp>
          <p:nvSpPr>
            <p:cNvPr id="6" name="四角形: 角を丸くする 5">
              <a:extLst>
                <a:ext uri="{FF2B5EF4-FFF2-40B4-BE49-F238E27FC236}">
                  <a16:creationId xmlns:a16="http://schemas.microsoft.com/office/drawing/2014/main" xmlns="" id="{A203622A-80B7-4140-96CB-A8674DB41298}"/>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xmlns="" id="{DA31DB15-7C52-46EF-86FC-FE4003A4C6FA}"/>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5683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xmlns="" id="{0503378B-E9BB-4C57-92B3-9BAE91DF3C9A}"/>
              </a:ext>
            </a:extLst>
          </p:cNvPr>
          <p:cNvSpPr txBox="1">
            <a:spLocks/>
          </p:cNvSpPr>
          <p:nvPr/>
        </p:nvSpPr>
        <p:spPr>
          <a:xfrm>
            <a:off x="2671368" y="923289"/>
            <a:ext cx="6840000" cy="720000"/>
          </a:xfrm>
          <a:prstGeom prst="rect">
            <a:avLst/>
          </a:prstGeom>
          <a:noFill/>
        </p:spPr>
        <p:txBody>
          <a:bodyPr wrap="square" lIns="0" tIns="0" rIns="0" bIns="0" rtlCol="0">
            <a:noAutofit/>
          </a:bodyPr>
          <a:lstStyle/>
          <a:p>
            <a:pPr algn="ctr"/>
            <a:r>
              <a:rPr kumimoji="1" lang="ja-JP" altLang="en-US" sz="4800" b="1" dirty="0">
                <a:latin typeface="Meiryo UI" panose="020B0604030504040204" pitchFamily="50" charset="-128"/>
                <a:ea typeface="Meiryo UI" panose="020B0604030504040204" pitchFamily="50" charset="-128"/>
              </a:rPr>
              <a:t>消費者市民社会の構築</a:t>
            </a:r>
          </a:p>
        </p:txBody>
      </p:sp>
      <p:sp>
        <p:nvSpPr>
          <p:cNvPr id="26" name="テキスト ボックス 25">
            <a:extLst>
              <a:ext uri="{FF2B5EF4-FFF2-40B4-BE49-F238E27FC236}">
                <a16:creationId xmlns:a16="http://schemas.microsoft.com/office/drawing/2014/main" xmlns="" id="{400E28CF-702E-4F08-B42E-853E8A897FCD}"/>
              </a:ext>
            </a:extLst>
          </p:cNvPr>
          <p:cNvSpPr txBox="1">
            <a:spLocks/>
          </p:cNvSpPr>
          <p:nvPr/>
        </p:nvSpPr>
        <p:spPr>
          <a:xfrm>
            <a:off x="699224" y="5239470"/>
            <a:ext cx="10800000" cy="720000"/>
          </a:xfrm>
          <a:prstGeom prst="rect">
            <a:avLst/>
          </a:prstGeom>
          <a:noFill/>
        </p:spPr>
        <p:txBody>
          <a:bodyPr wrap="square" lIns="0" tIns="0" rIns="0" bIns="0" rtlCol="0" anchor="ctr">
            <a:noAutofit/>
          </a:bodyPr>
          <a:lstStyle/>
          <a:p>
            <a:pPr lvl="0" algn="ctr">
              <a:buClr>
                <a:srgbClr val="000000"/>
              </a:buClr>
              <a:defRPr/>
            </a:pPr>
            <a:r>
              <a:rPr kumimoji="0" lang="ja-JP" altLang="en-US" sz="2400" kern="0" dirty="0">
                <a:latin typeface="Meiryo UI" panose="020B0604030504040204" pitchFamily="50" charset="-128"/>
                <a:ea typeface="Meiryo UI" panose="020B0604030504040204" pitchFamily="50" charset="-128"/>
                <a:cs typeface="Meiryo UI" panose="020B0604030504040204" pitchFamily="50" charset="-128"/>
                <a:sym typeface="Arial"/>
              </a:rPr>
              <a:t>消費者の情報発信が、消費者トラブルのない社会を創り上げる</a:t>
            </a:r>
            <a:r>
              <a:rPr kumimoji="0" lang="ja-JP" altLang="en-US" sz="2400" kern="0" dirty="0" smtClean="0">
                <a:latin typeface="Meiryo UI" panose="020B0604030504040204" pitchFamily="50" charset="-128"/>
                <a:ea typeface="Meiryo UI" panose="020B0604030504040204" pitchFamily="50" charset="-128"/>
                <a:cs typeface="Meiryo UI" panose="020B0604030504040204" pitchFamily="50" charset="-128"/>
                <a:sym typeface="Arial"/>
              </a:rPr>
              <a:t>ことに</a:t>
            </a:r>
            <a:r>
              <a:rPr kumimoji="0" lang="ja-JP" altLang="en-US" sz="2400" kern="0" dirty="0">
                <a:latin typeface="Meiryo UI" panose="020B0604030504040204" pitchFamily="50" charset="-128"/>
                <a:ea typeface="Meiryo UI" panose="020B0604030504040204" pitchFamily="50" charset="-128"/>
                <a:cs typeface="Meiryo UI" panose="020B0604030504040204" pitchFamily="50" charset="-128"/>
                <a:sym typeface="Arial"/>
              </a:rPr>
              <a:t>つながる</a:t>
            </a:r>
          </a:p>
        </p:txBody>
      </p:sp>
      <p:pic>
        <p:nvPicPr>
          <p:cNvPr id="5" name="図 4">
            <a:extLst>
              <a:ext uri="{FF2B5EF4-FFF2-40B4-BE49-F238E27FC236}">
                <a16:creationId xmlns:a16="http://schemas.microsoft.com/office/drawing/2014/main" xmlns="" id="{6DC92A25-296A-44CE-BA2F-DF2BFF630985}"/>
              </a:ext>
            </a:extLst>
          </p:cNvPr>
          <p:cNvPicPr>
            <a:picLocks noChangeAspect="1"/>
          </p:cNvPicPr>
          <p:nvPr/>
        </p:nvPicPr>
        <p:blipFill>
          <a:blip r:embed="rId3"/>
          <a:stretch>
            <a:fillRect/>
          </a:stretch>
        </p:blipFill>
        <p:spPr>
          <a:xfrm>
            <a:off x="2114612" y="1915416"/>
            <a:ext cx="7942201" cy="3068111"/>
          </a:xfrm>
          <a:prstGeom prst="rect">
            <a:avLst/>
          </a:prstGeom>
        </p:spPr>
      </p:pic>
      <p:grpSp>
        <p:nvGrpSpPr>
          <p:cNvPr id="6" name="グループ化 5">
            <a:extLst>
              <a:ext uri="{FF2B5EF4-FFF2-40B4-BE49-F238E27FC236}">
                <a16:creationId xmlns:a16="http://schemas.microsoft.com/office/drawing/2014/main" xmlns="" id="{AC19C98C-D09A-47CD-A960-15E1EF797FC8}"/>
              </a:ext>
            </a:extLst>
          </p:cNvPr>
          <p:cNvGrpSpPr/>
          <p:nvPr/>
        </p:nvGrpSpPr>
        <p:grpSpPr>
          <a:xfrm>
            <a:off x="10427449" y="202750"/>
            <a:ext cx="1440000" cy="360000"/>
            <a:chOff x="4655776" y="728050"/>
            <a:chExt cx="1440000" cy="360000"/>
          </a:xfrm>
        </p:grpSpPr>
        <p:sp>
          <p:nvSpPr>
            <p:cNvPr id="7" name="四角形: 角を丸くする 6">
              <a:extLst>
                <a:ext uri="{FF2B5EF4-FFF2-40B4-BE49-F238E27FC236}">
                  <a16:creationId xmlns:a16="http://schemas.microsoft.com/office/drawing/2014/main" xmlns="" id="{D8796C2C-2A39-4BBB-8A0D-7498F33C41C1}"/>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59E3B9FC-005F-433A-AE18-77CBEDB5A77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49708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8D325E9-C4EF-422D-8D2E-FF7347A86F51}"/>
              </a:ext>
            </a:extLst>
          </p:cNvPr>
          <p:cNvSpPr txBox="1">
            <a:spLocks/>
          </p:cNvSpPr>
          <p:nvPr/>
        </p:nvSpPr>
        <p:spPr>
          <a:xfrm>
            <a:off x="693062" y="5228306"/>
            <a:ext cx="10802938" cy="1080000"/>
          </a:xfrm>
          <a:prstGeom prst="rect">
            <a:avLst/>
          </a:prstGeom>
          <a:noFill/>
        </p:spPr>
        <p:txBody>
          <a:bodyPr wrap="square" lIns="0" tIns="0" rIns="0" bIns="0" rtlCol="0" anchor="ctr">
            <a:noAutofit/>
          </a:bodyPr>
          <a:lstStyle/>
          <a:p>
            <a:pPr algn="ctr"/>
            <a:r>
              <a:rPr lang="ja-JP" altLang="en-US" sz="2400" b="1" dirty="0">
                <a:latin typeface="Meiryo UI" panose="020B0604030504040204" pitchFamily="50" charset="-128"/>
                <a:ea typeface="Meiryo UI" panose="020B0604030504040204" pitchFamily="50" charset="-128"/>
              </a:rPr>
              <a:t>クーリング・オフ制度や消費者契約法に基づく取消しや無効は、</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solidFill>
                  <a:srgbClr val="FF0040"/>
                </a:solidFill>
                <a:latin typeface="Meiryo UI" panose="020B0604030504040204" pitchFamily="50" charset="-128"/>
                <a:ea typeface="Meiryo UI" panose="020B0604030504040204" pitchFamily="50" charset="-128"/>
              </a:rPr>
              <a:t>被害に遭った消費者が個別</a:t>
            </a:r>
            <a:r>
              <a:rPr lang="ja-JP" altLang="en-US" sz="2400" b="1" dirty="0">
                <a:latin typeface="Meiryo UI" panose="020B0604030504040204" pitchFamily="50" charset="-128"/>
                <a:ea typeface="Meiryo UI" panose="020B0604030504040204" pitchFamily="50" charset="-128"/>
              </a:rPr>
              <a:t>に、被害が起こった後に救済を図る制度</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（消費者トラブルは個人で解決することが難しいことがあります）　</a:t>
            </a:r>
            <a:endParaRPr lang="ja-JP" altLang="en-US" sz="2400" b="1" dirty="0">
              <a:solidFill>
                <a:srgbClr val="FF004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xmlns="" id="{543D5CA4-8CB2-4BA1-BC2C-1D55A76FC3D6}"/>
              </a:ext>
            </a:extLst>
          </p:cNvPr>
          <p:cNvSpPr txBox="1">
            <a:spLocks/>
          </p:cNvSpPr>
          <p:nvPr/>
        </p:nvSpPr>
        <p:spPr>
          <a:xfrm>
            <a:off x="696000" y="909694"/>
            <a:ext cx="10800000" cy="720000"/>
          </a:xfrm>
          <a:prstGeom prst="rect">
            <a:avLst/>
          </a:prstGeom>
          <a:noFill/>
        </p:spPr>
        <p:txBody>
          <a:bodyPr wrap="square" lIns="0" tIns="0" rIns="0" bIns="0" rtlCol="0">
            <a:noAutofit/>
          </a:bodyPr>
          <a:lstStyle/>
          <a:p>
            <a:pPr algn="ctr"/>
            <a:r>
              <a:rPr kumimoji="1" lang="ja-JP" altLang="en-US" sz="4800" b="1" dirty="0">
                <a:latin typeface="Meiryo UI" panose="020B0604030504040204" pitchFamily="50" charset="-128"/>
                <a:ea typeface="Meiryo UI" panose="020B0604030504040204" pitchFamily="50" charset="-128"/>
              </a:rPr>
              <a:t>消費者トラブル防止のために①</a:t>
            </a:r>
          </a:p>
        </p:txBody>
      </p:sp>
      <p:pic>
        <p:nvPicPr>
          <p:cNvPr id="6" name="図 5">
            <a:extLst>
              <a:ext uri="{FF2B5EF4-FFF2-40B4-BE49-F238E27FC236}">
                <a16:creationId xmlns:a16="http://schemas.microsoft.com/office/drawing/2014/main" xmlns="" id="{13BC6959-528B-457D-B40F-495045FB62EA}"/>
              </a:ext>
            </a:extLst>
          </p:cNvPr>
          <p:cNvPicPr>
            <a:picLocks noChangeAspect="1"/>
          </p:cNvPicPr>
          <p:nvPr/>
        </p:nvPicPr>
        <p:blipFill rotWithShape="1">
          <a:blip r:embed="rId3"/>
          <a:srcRect b="24566"/>
          <a:stretch/>
        </p:blipFill>
        <p:spPr>
          <a:xfrm>
            <a:off x="4471546" y="1877894"/>
            <a:ext cx="3245970" cy="3142993"/>
          </a:xfrm>
          <a:prstGeom prst="rect">
            <a:avLst/>
          </a:prstGeom>
        </p:spPr>
      </p:pic>
      <p:grpSp>
        <p:nvGrpSpPr>
          <p:cNvPr id="7" name="グループ化 6">
            <a:extLst>
              <a:ext uri="{FF2B5EF4-FFF2-40B4-BE49-F238E27FC236}">
                <a16:creationId xmlns:a16="http://schemas.microsoft.com/office/drawing/2014/main" xmlns="" id="{0D25FEC4-55C9-488A-948F-843F1160D1AB}"/>
              </a:ext>
            </a:extLst>
          </p:cNvPr>
          <p:cNvGrpSpPr/>
          <p:nvPr/>
        </p:nvGrpSpPr>
        <p:grpSpPr>
          <a:xfrm>
            <a:off x="10427449" y="202750"/>
            <a:ext cx="1440000" cy="360000"/>
            <a:chOff x="4655776" y="728050"/>
            <a:chExt cx="1440000" cy="360000"/>
          </a:xfrm>
        </p:grpSpPr>
        <p:sp>
          <p:nvSpPr>
            <p:cNvPr id="8" name="四角形: 角を丸くする 7">
              <a:extLst>
                <a:ext uri="{FF2B5EF4-FFF2-40B4-BE49-F238E27FC236}">
                  <a16:creationId xmlns:a16="http://schemas.microsoft.com/office/drawing/2014/main" xmlns="" id="{CE98D5F6-AB14-4DEA-AAED-61F81D688BA7}"/>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E571C8EC-EE99-477B-930D-B01DA77CB932}"/>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499149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54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C2279B5D-6F44-4635-B799-A087EE198989}"/>
              </a:ext>
            </a:extLst>
          </p:cNvPr>
          <p:cNvSpPr txBox="1">
            <a:spLocks/>
          </p:cNvSpPr>
          <p:nvPr/>
        </p:nvSpPr>
        <p:spPr>
          <a:xfrm>
            <a:off x="3227825" y="1636838"/>
            <a:ext cx="5760000" cy="720000"/>
          </a:xfrm>
          <a:prstGeom prst="rect">
            <a:avLst/>
          </a:prstGeom>
          <a:noFill/>
        </p:spPr>
        <p:txBody>
          <a:bodyPr wrap="square" lIns="0" tIns="0" rIns="0" bIns="0" rtlCol="0" anchor="ctr">
            <a:noAutofit/>
          </a:bodyPr>
          <a:lstStyle/>
          <a:p>
            <a:pPr algn="ctr"/>
            <a:r>
              <a:rPr lang="ja-JP" altLang="en-US" sz="2400" b="1" dirty="0">
                <a:latin typeface="Meiryo UI" panose="020B0604030504040204" pitchFamily="50" charset="-128"/>
                <a:ea typeface="Meiryo UI" panose="020B0604030504040204" pitchFamily="50" charset="-128"/>
              </a:rPr>
              <a:t>個人が解決することが難しい問題に対して</a:t>
            </a:r>
            <a:endParaRPr lang="en-US" altLang="ja-JP" sz="2400" b="1" dirty="0">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xmlns="" id="{73B8F8D0-1D3B-49D1-8CB6-AA3DA399D358}"/>
              </a:ext>
            </a:extLst>
          </p:cNvPr>
          <p:cNvGrpSpPr/>
          <p:nvPr/>
        </p:nvGrpSpPr>
        <p:grpSpPr>
          <a:xfrm>
            <a:off x="8643725" y="2807945"/>
            <a:ext cx="2160000" cy="2160000"/>
            <a:chOff x="5139970" y="3249872"/>
            <a:chExt cx="2160000" cy="2160000"/>
          </a:xfrm>
        </p:grpSpPr>
        <p:sp>
          <p:nvSpPr>
            <p:cNvPr id="11" name="楕円 10">
              <a:extLst>
                <a:ext uri="{FF2B5EF4-FFF2-40B4-BE49-F238E27FC236}">
                  <a16:creationId xmlns:a16="http://schemas.microsoft.com/office/drawing/2014/main" xmlns="" id="{FE072C08-40E6-4F68-9C6C-9CFB07D51ED9}"/>
                </a:ext>
              </a:extLst>
            </p:cNvPr>
            <p:cNvSpPr/>
            <p:nvPr/>
          </p:nvSpPr>
          <p:spPr>
            <a:xfrm>
              <a:off x="5139970" y="3249872"/>
              <a:ext cx="2160000" cy="216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xmlns="" id="{09CE7FBC-587D-4D96-B418-CBBCB41C9045}"/>
                </a:ext>
              </a:extLst>
            </p:cNvPr>
            <p:cNvSpPr txBox="1"/>
            <p:nvPr/>
          </p:nvSpPr>
          <p:spPr>
            <a:xfrm>
              <a:off x="5505824" y="4025921"/>
              <a:ext cx="1440000" cy="584775"/>
            </a:xfrm>
            <a:prstGeom prst="rect">
              <a:avLst/>
            </a:prstGeom>
            <a:noFill/>
          </p:spPr>
          <p:txBody>
            <a:bodyPr wrap="square" rtlCol="0" anchor="ctr">
              <a:spAutoFit/>
            </a:bodyP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事業者</a:t>
              </a:r>
            </a:p>
          </p:txBody>
        </p:sp>
      </p:grpSp>
      <p:sp>
        <p:nvSpPr>
          <p:cNvPr id="5" name="テキスト ボックス 4">
            <a:extLst>
              <a:ext uri="{FF2B5EF4-FFF2-40B4-BE49-F238E27FC236}">
                <a16:creationId xmlns:a16="http://schemas.microsoft.com/office/drawing/2014/main" xmlns="" id="{A577A5D2-827B-4E0D-82A0-FCB02B32934B}"/>
              </a:ext>
            </a:extLst>
          </p:cNvPr>
          <p:cNvSpPr txBox="1">
            <a:spLocks/>
          </p:cNvSpPr>
          <p:nvPr/>
        </p:nvSpPr>
        <p:spPr>
          <a:xfrm>
            <a:off x="330295" y="5240722"/>
            <a:ext cx="4320000" cy="72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専門性など一定の要件を</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満たしていると認定された消費者団体</a:t>
            </a:r>
            <a:endParaRPr lang="en-US" altLang="ja-JP" sz="20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xmlns="" id="{4E9E4DAA-86B0-4130-9D2C-9AC115ACFD26}"/>
              </a:ext>
            </a:extLst>
          </p:cNvPr>
          <p:cNvSpPr txBox="1">
            <a:spLocks/>
          </p:cNvSpPr>
          <p:nvPr/>
        </p:nvSpPr>
        <p:spPr>
          <a:xfrm>
            <a:off x="4683717" y="2721636"/>
            <a:ext cx="2880000" cy="360000"/>
          </a:xfrm>
          <a:prstGeom prst="rect">
            <a:avLst/>
          </a:prstGeom>
          <a:noFill/>
        </p:spPr>
        <p:txBody>
          <a:bodyPr wrap="square" lIns="0" tIns="0" rIns="0" bIns="0" rtlCol="0">
            <a:noAutofit/>
          </a:bodyPr>
          <a:lstStyle/>
          <a:p>
            <a:pPr algn="ctr"/>
            <a:r>
              <a:rPr lang="ja-JP" altLang="en-US" sz="2400" b="1" dirty="0">
                <a:latin typeface="Meiryo UI" panose="020B0604030504040204" pitchFamily="50" charset="-128"/>
                <a:ea typeface="Meiryo UI" panose="020B0604030504040204" pitchFamily="50" charset="-128"/>
              </a:rPr>
              <a:t>消費者のために</a:t>
            </a:r>
            <a:endParaRPr lang="en-US" altLang="ja-JP" sz="2400" b="1" dirty="0">
              <a:latin typeface="Meiryo UI" panose="020B0604030504040204" pitchFamily="50" charset="-128"/>
              <a:ea typeface="Meiryo UI" panose="020B0604030504040204" pitchFamily="50" charset="-128"/>
            </a:endParaRPr>
          </a:p>
        </p:txBody>
      </p:sp>
      <p:sp>
        <p:nvSpPr>
          <p:cNvPr id="13" name="矢印: 右 12">
            <a:extLst>
              <a:ext uri="{FF2B5EF4-FFF2-40B4-BE49-F238E27FC236}">
                <a16:creationId xmlns:a16="http://schemas.microsoft.com/office/drawing/2014/main" xmlns="" id="{F48B27C9-4861-4D9E-B748-EF7DC15AA59E}"/>
              </a:ext>
            </a:extLst>
          </p:cNvPr>
          <p:cNvSpPr/>
          <p:nvPr/>
        </p:nvSpPr>
        <p:spPr>
          <a:xfrm>
            <a:off x="5372318" y="3437945"/>
            <a:ext cx="1440000" cy="90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C3C7959B-6D1F-4D1E-9AB0-B22B7BCA1989}"/>
              </a:ext>
            </a:extLst>
          </p:cNvPr>
          <p:cNvSpPr txBox="1">
            <a:spLocks/>
          </p:cNvSpPr>
          <p:nvPr/>
        </p:nvSpPr>
        <p:spPr>
          <a:xfrm>
            <a:off x="696000" y="908775"/>
            <a:ext cx="10800000" cy="720000"/>
          </a:xfrm>
          <a:prstGeom prst="rect">
            <a:avLst/>
          </a:prstGeom>
          <a:noFill/>
        </p:spPr>
        <p:txBody>
          <a:bodyPr wrap="square" lIns="0" tIns="0" rIns="0" bIns="0" rtlCol="0">
            <a:noAutofit/>
          </a:bodyPr>
          <a:lstStyle/>
          <a:p>
            <a:pPr algn="ctr"/>
            <a:r>
              <a:rPr kumimoji="1" lang="zh-TW" altLang="en-US" sz="4800" b="1">
                <a:latin typeface="Meiryo UI" panose="020B0604030504040204" pitchFamily="50" charset="-128"/>
                <a:ea typeface="Meiryo UI" panose="020B0604030504040204" pitchFamily="50" charset="-128"/>
              </a:rPr>
              <a:t>消費者団体訴訟制度</a:t>
            </a:r>
            <a:endParaRPr kumimoji="1" lang="ja-JP" altLang="en-US" sz="48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xmlns="" id="{C204F8A7-BBAD-47A1-BAAA-6336AB193080}"/>
              </a:ext>
            </a:extLst>
          </p:cNvPr>
          <p:cNvSpPr txBox="1">
            <a:spLocks/>
          </p:cNvSpPr>
          <p:nvPr/>
        </p:nvSpPr>
        <p:spPr>
          <a:xfrm>
            <a:off x="3836472" y="4526476"/>
            <a:ext cx="4587638" cy="720000"/>
          </a:xfrm>
          <a:prstGeom prst="rect">
            <a:avLst/>
          </a:prstGeom>
          <a:noFill/>
        </p:spPr>
        <p:txBody>
          <a:bodyPr wrap="square" lIns="0" tIns="0" rIns="0" bIns="0" rtlCol="0">
            <a:noAutofit/>
          </a:bodyPr>
          <a:lstStyle/>
          <a:p>
            <a:pPr algn="ctr"/>
            <a:r>
              <a:rPr lang="ja-JP" altLang="en-US" sz="2400" b="1" dirty="0">
                <a:latin typeface="Meiryo UI" panose="020B0604030504040204" pitchFamily="50" charset="-128"/>
                <a:ea typeface="Meiryo UI" panose="020B0604030504040204" pitchFamily="50" charset="-128"/>
              </a:rPr>
              <a:t>事業者に対して</a:t>
            </a:r>
            <a:r>
              <a:rPr lang="ja-JP" altLang="en-US" sz="2400" b="1" dirty="0">
                <a:solidFill>
                  <a:srgbClr val="FF0040"/>
                </a:solidFill>
                <a:latin typeface="Meiryo UI" panose="020B0604030504040204" pitchFamily="50" charset="-128"/>
                <a:ea typeface="Meiryo UI" panose="020B0604030504040204" pitchFamily="50" charset="-128"/>
              </a:rPr>
              <a:t>差止請求</a:t>
            </a:r>
            <a:r>
              <a:rPr lang="ja-JP" altLang="en-US" sz="2400" b="1" dirty="0">
                <a:latin typeface="Meiryo UI" panose="020B0604030504040204" pitchFamily="50" charset="-128"/>
                <a:ea typeface="Meiryo UI" panose="020B0604030504040204" pitchFamily="50" charset="-128"/>
              </a:rPr>
              <a:t>を行ったり</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solidFill>
                  <a:srgbClr val="FF0040"/>
                </a:solidFill>
                <a:latin typeface="Meiryo UI" panose="020B0604030504040204" pitchFamily="50" charset="-128"/>
                <a:ea typeface="Meiryo UI" panose="020B0604030504040204" pitchFamily="50" charset="-128"/>
              </a:rPr>
              <a:t>被害回復</a:t>
            </a:r>
            <a:r>
              <a:rPr lang="ja-JP" altLang="en-US" sz="2400" b="1" dirty="0">
                <a:latin typeface="Meiryo UI" panose="020B0604030504040204" pitchFamily="50" charset="-128"/>
                <a:ea typeface="Meiryo UI" panose="020B0604030504040204" pitchFamily="50" charset="-128"/>
              </a:rPr>
              <a:t>を求めたりする制度</a:t>
            </a:r>
            <a:endParaRPr lang="en-US" altLang="ja-JP" sz="2400" b="1"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xmlns="" id="{C2FE2DF4-32D4-4D2D-9B41-56925B35FBFF}"/>
              </a:ext>
            </a:extLst>
          </p:cNvPr>
          <p:cNvPicPr>
            <a:picLocks noChangeAspect="1"/>
          </p:cNvPicPr>
          <p:nvPr/>
        </p:nvPicPr>
        <p:blipFill>
          <a:blip r:embed="rId3"/>
          <a:stretch>
            <a:fillRect/>
          </a:stretch>
        </p:blipFill>
        <p:spPr>
          <a:xfrm>
            <a:off x="1052249" y="2970417"/>
            <a:ext cx="2601296" cy="1913182"/>
          </a:xfrm>
          <a:prstGeom prst="rect">
            <a:avLst/>
          </a:prstGeom>
        </p:spPr>
      </p:pic>
      <p:grpSp>
        <p:nvGrpSpPr>
          <p:cNvPr id="16" name="グループ化 15">
            <a:extLst>
              <a:ext uri="{FF2B5EF4-FFF2-40B4-BE49-F238E27FC236}">
                <a16:creationId xmlns:a16="http://schemas.microsoft.com/office/drawing/2014/main" xmlns="" id="{0C5F54E1-3379-4042-B7CF-4E44DA3F1574}"/>
              </a:ext>
            </a:extLst>
          </p:cNvPr>
          <p:cNvGrpSpPr/>
          <p:nvPr/>
        </p:nvGrpSpPr>
        <p:grpSpPr>
          <a:xfrm>
            <a:off x="10427449" y="202750"/>
            <a:ext cx="1440000" cy="360000"/>
            <a:chOff x="4655776" y="728050"/>
            <a:chExt cx="1440000" cy="360000"/>
          </a:xfrm>
        </p:grpSpPr>
        <p:sp>
          <p:nvSpPr>
            <p:cNvPr id="17" name="四角形: 角を丸くする 16">
              <a:extLst>
                <a:ext uri="{FF2B5EF4-FFF2-40B4-BE49-F238E27FC236}">
                  <a16:creationId xmlns:a16="http://schemas.microsoft.com/office/drawing/2014/main" xmlns="" id="{9C6EAE8B-B5F9-4B8D-AC81-5A788C84BB04}"/>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xmlns="" id="{1172CA4B-15CB-4D18-90B4-CCDAD31B8488}"/>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8229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011EF28B-A5B1-4633-AC91-4DCBBA6E5E3A}"/>
              </a:ext>
            </a:extLst>
          </p:cNvPr>
          <p:cNvSpPr txBox="1">
            <a:spLocks/>
          </p:cNvSpPr>
          <p:nvPr/>
        </p:nvSpPr>
        <p:spPr>
          <a:xfrm>
            <a:off x="696000" y="908775"/>
            <a:ext cx="10800000" cy="720000"/>
          </a:xfrm>
          <a:prstGeom prst="rect">
            <a:avLst/>
          </a:prstGeom>
          <a:noFill/>
        </p:spPr>
        <p:txBody>
          <a:bodyPr wrap="square" lIns="0" tIns="0" rIns="0" bIns="0" rtlCol="0">
            <a:noAutofit/>
          </a:bodyPr>
          <a:lstStyle/>
          <a:p>
            <a:pPr algn="ctr"/>
            <a:r>
              <a:rPr kumimoji="1" lang="zh-TW" altLang="en-US" sz="4800" b="1" dirty="0">
                <a:latin typeface="Meiryo UI" panose="020B0604030504040204" pitchFamily="50" charset="-128"/>
                <a:ea typeface="Meiryo UI" panose="020B0604030504040204" pitchFamily="50" charset="-128"/>
              </a:rPr>
              <a:t>差止請求</a:t>
            </a:r>
            <a:endParaRPr kumimoji="1" lang="ja-JP" altLang="en-US" sz="48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xmlns="" id="{0AF750C0-C106-4870-878E-60AC875FC0CB}"/>
              </a:ext>
            </a:extLst>
          </p:cNvPr>
          <p:cNvSpPr txBox="1">
            <a:spLocks/>
          </p:cNvSpPr>
          <p:nvPr/>
        </p:nvSpPr>
        <p:spPr>
          <a:xfrm>
            <a:off x="1069495" y="5243304"/>
            <a:ext cx="10080000" cy="720000"/>
          </a:xfrm>
          <a:prstGeom prst="rect">
            <a:avLst/>
          </a:prstGeom>
          <a:noFill/>
        </p:spPr>
        <p:txBody>
          <a:bodyPr wrap="square" lIns="0" tIns="0" rIns="0" bIns="0" rtlCol="0">
            <a:noAutofit/>
          </a:bodyPr>
          <a:lstStyle/>
          <a:p>
            <a:pPr algn="ctr"/>
            <a:r>
              <a:rPr lang="ja-JP" altLang="en-US" sz="2400" b="1" dirty="0">
                <a:latin typeface="Meiryo UI" panose="020B0604030504040204" pitchFamily="50" charset="-128"/>
                <a:ea typeface="Meiryo UI" panose="020B0604030504040204" pitchFamily="50" charset="-128"/>
              </a:rPr>
              <a:t>事業者の</a:t>
            </a:r>
            <a:r>
              <a:rPr lang="ja-JP" altLang="en-US" sz="2400" b="1" dirty="0">
                <a:solidFill>
                  <a:srgbClr val="FF0040"/>
                </a:solidFill>
                <a:latin typeface="Meiryo UI" panose="020B0604030504040204" pitchFamily="50" charset="-128"/>
                <a:ea typeface="Meiryo UI" panose="020B0604030504040204" pitchFamily="50" charset="-128"/>
              </a:rPr>
              <a:t>不当な勧誘</a:t>
            </a:r>
            <a:r>
              <a:rPr lang="ja-JP" altLang="en-US" sz="2400" b="1" dirty="0">
                <a:latin typeface="Meiryo UI" panose="020B0604030504040204" pitchFamily="50" charset="-128"/>
                <a:ea typeface="Meiryo UI" panose="020B0604030504040204" pitchFamily="50" charset="-128"/>
              </a:rPr>
              <a:t>、</a:t>
            </a:r>
            <a:r>
              <a:rPr lang="ja-JP" altLang="en-US" sz="2400" b="1" dirty="0">
                <a:solidFill>
                  <a:srgbClr val="FF0040"/>
                </a:solidFill>
                <a:latin typeface="Meiryo UI" panose="020B0604030504040204" pitchFamily="50" charset="-128"/>
                <a:ea typeface="Meiryo UI" panose="020B0604030504040204" pitchFamily="50" charset="-128"/>
              </a:rPr>
              <a:t>不当な契約条項や不当な表示</a:t>
            </a:r>
            <a:r>
              <a:rPr lang="ja-JP" altLang="en-US" sz="2400" b="1" dirty="0">
                <a:latin typeface="Meiryo UI" panose="020B0604030504040204" pitchFamily="50" charset="-128"/>
                <a:ea typeface="Meiryo UI" panose="020B0604030504040204" pitchFamily="50" charset="-128"/>
              </a:rPr>
              <a:t>などを</a:t>
            </a:r>
          </a:p>
          <a:p>
            <a:pPr algn="ctr"/>
            <a:r>
              <a:rPr lang="ja-JP" altLang="en-US" sz="2400" b="1" dirty="0">
                <a:latin typeface="Meiryo UI" panose="020B0604030504040204" pitchFamily="50" charset="-128"/>
                <a:ea typeface="Meiryo UI" panose="020B0604030504040204" pitchFamily="50" charset="-128"/>
              </a:rPr>
              <a:t>止めさせるよう、＊適格消費者団体が求めること</a:t>
            </a:r>
          </a:p>
        </p:txBody>
      </p:sp>
      <p:sp>
        <p:nvSpPr>
          <p:cNvPr id="10" name="テキスト ボックス 9">
            <a:extLst>
              <a:ext uri="{FF2B5EF4-FFF2-40B4-BE49-F238E27FC236}">
                <a16:creationId xmlns:a16="http://schemas.microsoft.com/office/drawing/2014/main" xmlns="" id="{7291F6EF-3051-4C53-9C5F-98E6750127D9}"/>
              </a:ext>
            </a:extLst>
          </p:cNvPr>
          <p:cNvSpPr txBox="1">
            <a:spLocks/>
          </p:cNvSpPr>
          <p:nvPr/>
        </p:nvSpPr>
        <p:spPr>
          <a:xfrm>
            <a:off x="374957" y="5962650"/>
            <a:ext cx="11524506" cy="720000"/>
          </a:xfrm>
          <a:prstGeom prst="rect">
            <a:avLst/>
          </a:prstGeom>
          <a:noFill/>
        </p:spPr>
        <p:txBody>
          <a:bodyPr wrap="square" lIns="0" tIns="0" rIns="0" bIns="0" rtlCol="0" anchor="ctr">
            <a:noAutofit/>
          </a:bodyPr>
          <a:lstStyle/>
          <a:p>
            <a:pPr algn="ctr"/>
            <a:r>
              <a:rPr lang="ja-JP" altLang="en-US" dirty="0">
                <a:latin typeface="Meiryo UI" panose="020B0604030504040204" pitchFamily="50" charset="-128"/>
                <a:ea typeface="Meiryo UI" panose="020B0604030504040204" pitchFamily="50" charset="-128"/>
              </a:rPr>
              <a:t>＊「適格消費者団体」とは、差止請求権を行使するために必要な適格性を有すると内閣総理大臣が認定した消費者団体 </a:t>
            </a:r>
          </a:p>
        </p:txBody>
      </p:sp>
      <p:pic>
        <p:nvPicPr>
          <p:cNvPr id="6" name="図 5">
            <a:extLst>
              <a:ext uri="{FF2B5EF4-FFF2-40B4-BE49-F238E27FC236}">
                <a16:creationId xmlns:a16="http://schemas.microsoft.com/office/drawing/2014/main" xmlns="" id="{6550DF87-A12E-4771-9B68-9379A433C239}"/>
              </a:ext>
            </a:extLst>
          </p:cNvPr>
          <p:cNvPicPr>
            <a:picLocks noChangeAspect="1"/>
          </p:cNvPicPr>
          <p:nvPr/>
        </p:nvPicPr>
        <p:blipFill>
          <a:blip r:embed="rId3"/>
          <a:stretch>
            <a:fillRect/>
          </a:stretch>
        </p:blipFill>
        <p:spPr>
          <a:xfrm>
            <a:off x="4142434" y="1932107"/>
            <a:ext cx="3907132" cy="2982122"/>
          </a:xfrm>
          <a:prstGeom prst="rect">
            <a:avLst/>
          </a:prstGeom>
        </p:spPr>
      </p:pic>
      <p:grpSp>
        <p:nvGrpSpPr>
          <p:cNvPr id="8" name="グループ化 7">
            <a:extLst>
              <a:ext uri="{FF2B5EF4-FFF2-40B4-BE49-F238E27FC236}">
                <a16:creationId xmlns:a16="http://schemas.microsoft.com/office/drawing/2014/main" xmlns="" id="{5BDDEC07-64EE-41C4-87FC-00811F9BE412}"/>
              </a:ext>
            </a:extLst>
          </p:cNvPr>
          <p:cNvGrpSpPr/>
          <p:nvPr/>
        </p:nvGrpSpPr>
        <p:grpSpPr>
          <a:xfrm>
            <a:off x="10427449" y="202750"/>
            <a:ext cx="1440000" cy="360000"/>
            <a:chOff x="4655776" y="728050"/>
            <a:chExt cx="1440000" cy="360000"/>
          </a:xfrm>
        </p:grpSpPr>
        <p:sp>
          <p:nvSpPr>
            <p:cNvPr id="11" name="四角形: 角を丸くする 10">
              <a:extLst>
                <a:ext uri="{FF2B5EF4-FFF2-40B4-BE49-F238E27FC236}">
                  <a16:creationId xmlns:a16="http://schemas.microsoft.com/office/drawing/2014/main" xmlns="" id="{37B9C6A8-D767-42FC-9806-8EFA03107CED}"/>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F63E247E-90B2-4AF8-A780-490F91E448CF}"/>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641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xmlns="" id="{192C3525-EA44-49DF-B263-9C65E06FDD0F}"/>
              </a:ext>
            </a:extLst>
          </p:cNvPr>
          <p:cNvSpPr txBox="1">
            <a:spLocks/>
          </p:cNvSpPr>
          <p:nvPr/>
        </p:nvSpPr>
        <p:spPr>
          <a:xfrm>
            <a:off x="1123714" y="1629500"/>
            <a:ext cx="9944572" cy="1440000"/>
          </a:xfrm>
          <a:prstGeom prst="rect">
            <a:avLst/>
          </a:prstGeom>
          <a:noFill/>
        </p:spPr>
        <p:txBody>
          <a:bodyPr wrap="square" lIns="0" tIns="0" rIns="0" bIns="0" rtlCol="0" anchor="ctr">
            <a:noAutofit/>
          </a:bodyPr>
          <a:lstStyle/>
          <a:p>
            <a:pPr algn="ctr"/>
            <a:r>
              <a:rPr lang="ja-JP" altLang="en-US" sz="4800" b="1" dirty="0">
                <a:latin typeface="Meiryo UI" panose="020B0604030504040204" pitchFamily="50" charset="-128"/>
                <a:ea typeface="Meiryo UI" panose="020B0604030504040204" pitchFamily="50" charset="-128"/>
              </a:rPr>
              <a:t>事業者の</a:t>
            </a:r>
            <a:r>
              <a:rPr lang="ja-JP" altLang="en-US" sz="4800" b="1" dirty="0">
                <a:solidFill>
                  <a:srgbClr val="FF0040"/>
                </a:solidFill>
                <a:latin typeface="Meiryo UI" panose="020B0604030504040204" pitchFamily="50" charset="-128"/>
                <a:ea typeface="Meiryo UI" panose="020B0604030504040204" pitchFamily="50" charset="-128"/>
              </a:rPr>
              <a:t>不当な勧誘</a:t>
            </a:r>
            <a:endParaRPr lang="en-US" altLang="ja-JP" sz="4800" b="1" dirty="0">
              <a:latin typeface="Meiryo UI" panose="020B0604030504040204" pitchFamily="50" charset="-128"/>
              <a:ea typeface="Meiryo UI" panose="020B0604030504040204" pitchFamily="50" charset="-128"/>
            </a:endParaRPr>
          </a:p>
          <a:p>
            <a:pPr algn="ctr"/>
            <a:r>
              <a:rPr lang="ja-JP" altLang="en-US" sz="4800" b="1" dirty="0">
                <a:solidFill>
                  <a:srgbClr val="FF0040"/>
                </a:solidFill>
                <a:latin typeface="Meiryo UI" panose="020B0604030504040204" pitchFamily="50" charset="-128"/>
                <a:ea typeface="Meiryo UI" panose="020B0604030504040204" pitchFamily="50" charset="-128"/>
              </a:rPr>
              <a:t>不当な契約条項や不当な表示</a:t>
            </a:r>
            <a:r>
              <a:rPr lang="ja-JP" altLang="en-US" sz="4800" b="1" dirty="0">
                <a:latin typeface="Meiryo UI" panose="020B0604030504040204" pitchFamily="50" charset="-128"/>
                <a:ea typeface="Meiryo UI" panose="020B0604030504040204" pitchFamily="50" charset="-128"/>
              </a:rPr>
              <a:t>とは？</a:t>
            </a:r>
            <a:endParaRPr lang="en-US" altLang="ja-JP" sz="4800" b="1"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xmlns="" id="{B1DC7240-EFEF-4761-ABF1-F1B66F264011}"/>
              </a:ext>
            </a:extLst>
          </p:cNvPr>
          <p:cNvGrpSpPr/>
          <p:nvPr/>
        </p:nvGrpSpPr>
        <p:grpSpPr>
          <a:xfrm>
            <a:off x="3938085" y="3249000"/>
            <a:ext cx="4331680" cy="360000"/>
            <a:chOff x="3938085" y="2550396"/>
            <a:chExt cx="4331680" cy="360000"/>
          </a:xfrm>
        </p:grpSpPr>
        <p:sp>
          <p:nvSpPr>
            <p:cNvPr id="4" name="四角形: 角を丸くする 3">
              <a:extLst>
                <a:ext uri="{FF2B5EF4-FFF2-40B4-BE49-F238E27FC236}">
                  <a16:creationId xmlns:a16="http://schemas.microsoft.com/office/drawing/2014/main" xmlns="" id="{A3C4BD65-392A-4DE7-8294-FD2F5D6F5254}"/>
                </a:ext>
              </a:extLst>
            </p:cNvPr>
            <p:cNvSpPr/>
            <p:nvPr/>
          </p:nvSpPr>
          <p:spPr>
            <a:xfrm>
              <a:off x="3949765" y="2550396"/>
              <a:ext cx="432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hlinkClick r:id="rId3"/>
              <a:extLst>
                <a:ext uri="{FF2B5EF4-FFF2-40B4-BE49-F238E27FC236}">
                  <a16:creationId xmlns:a16="http://schemas.microsoft.com/office/drawing/2014/main" xmlns="" id="{B9CEA0BE-6BB3-451B-800A-E041C874356E}"/>
                </a:ext>
              </a:extLst>
            </p:cNvPr>
            <p:cNvSpPr txBox="1"/>
            <p:nvPr/>
          </p:nvSpPr>
          <p:spPr>
            <a:xfrm>
              <a:off x="3938085" y="2595396"/>
              <a:ext cx="4320000" cy="270000"/>
            </a:xfrm>
            <a:prstGeom prst="rect">
              <a:avLst/>
            </a:prstGeom>
            <a:noFill/>
          </p:spPr>
          <p:txBody>
            <a:bodyPr wrap="square" rtlCol="0" anchor="ctr" anchorCtr="0">
              <a:noAutofit/>
            </a:bodyPr>
            <a:lstStyle/>
            <a:p>
              <a:pPr algn="ctr"/>
              <a:r>
                <a:rPr kumimoji="1" lang="zh-TW" altLang="en-US" sz="2000" b="1" dirty="0">
                  <a:solidFill>
                    <a:schemeClr val="bg1"/>
                  </a:solidFill>
                  <a:latin typeface="Meiryo UI" panose="020B0604030504040204" pitchFamily="50" charset="-128"/>
                  <a:ea typeface="Meiryo UI" panose="020B0604030504040204" pitchFamily="50" charset="-128"/>
                </a:rPr>
                <a:t>消費者団体訴訟制度</a:t>
              </a:r>
              <a:r>
                <a:rPr lang="ja-JP" altLang="en-US" sz="2000" b="1" dirty="0">
                  <a:solidFill>
                    <a:schemeClr val="bg1"/>
                  </a:solidFill>
                  <a:latin typeface="Meiryo UI" panose="020B0604030504040204" pitchFamily="50" charset="-128"/>
                  <a:ea typeface="Meiryo UI" panose="020B0604030504040204" pitchFamily="50" charset="-128"/>
                </a:rPr>
                <a:t>の活用</a:t>
              </a:r>
              <a:r>
                <a:rPr kumimoji="1" lang="ja-JP" altLang="en-US" sz="2000" b="1" dirty="0">
                  <a:solidFill>
                    <a:schemeClr val="bg1"/>
                  </a:solidFill>
                  <a:latin typeface="Meiryo UI" panose="020B0604030504040204" pitchFamily="50" charset="-128"/>
                  <a:ea typeface="Meiryo UI" panose="020B0604030504040204" pitchFamily="50" charset="-128"/>
                </a:rPr>
                <a:t>ついて</a:t>
              </a:r>
            </a:p>
          </p:txBody>
        </p:sp>
      </p:grpSp>
      <p:sp>
        <p:nvSpPr>
          <p:cNvPr id="11" name="テキスト ボックス 10">
            <a:extLst>
              <a:ext uri="{FF2B5EF4-FFF2-40B4-BE49-F238E27FC236}">
                <a16:creationId xmlns:a16="http://schemas.microsoft.com/office/drawing/2014/main" xmlns="" id="{FFBA5FE3-7EAE-42E7-8E3D-F220FC298FC4}"/>
              </a:ext>
            </a:extLst>
          </p:cNvPr>
          <p:cNvSpPr txBox="1">
            <a:spLocks/>
          </p:cNvSpPr>
          <p:nvPr/>
        </p:nvSpPr>
        <p:spPr>
          <a:xfrm>
            <a:off x="3096338" y="557806"/>
            <a:ext cx="6120000" cy="1080000"/>
          </a:xfrm>
          <a:prstGeom prst="rect">
            <a:avLst/>
          </a:prstGeom>
          <a:noFill/>
        </p:spPr>
        <p:txBody>
          <a:bodyPr wrap="square" lIns="0" tIns="0" rIns="0" bIns="0" rtlCol="0" anchor="ctr">
            <a:noAutofit/>
          </a:bodyPr>
          <a:lstStyle/>
          <a:p>
            <a:pPr algn="ctr"/>
            <a:r>
              <a:rPr lang="ja-JP" altLang="en-US" sz="2400" b="1" dirty="0">
                <a:latin typeface="Meiryo UI" panose="020B0604030504040204" pitchFamily="50" charset="-128"/>
                <a:ea typeface="Meiryo UI" panose="020B0604030504040204" pitchFamily="50" charset="-128"/>
              </a:rPr>
              <a:t>消費者契約法、景品表示法</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特定商取引法や食品表示法に違反する</a:t>
            </a:r>
          </a:p>
        </p:txBody>
      </p:sp>
      <p:pic>
        <p:nvPicPr>
          <p:cNvPr id="9" name="図 8">
            <a:extLst>
              <a:ext uri="{FF2B5EF4-FFF2-40B4-BE49-F238E27FC236}">
                <a16:creationId xmlns:a16="http://schemas.microsoft.com/office/drawing/2014/main" xmlns="" id="{3691964D-C1E3-44AD-8427-2D99E7FA3AFA}"/>
              </a:ext>
            </a:extLst>
          </p:cNvPr>
          <p:cNvPicPr>
            <a:picLocks noChangeAspect="1"/>
          </p:cNvPicPr>
          <p:nvPr/>
        </p:nvPicPr>
        <p:blipFill rotWithShape="1">
          <a:blip r:embed="rId4"/>
          <a:srcRect b="15122"/>
          <a:stretch/>
        </p:blipFill>
        <p:spPr>
          <a:xfrm>
            <a:off x="4455932" y="3758626"/>
            <a:ext cx="3080636" cy="2910462"/>
          </a:xfrm>
          <a:prstGeom prst="rect">
            <a:avLst/>
          </a:prstGeom>
        </p:spPr>
      </p:pic>
      <p:grpSp>
        <p:nvGrpSpPr>
          <p:cNvPr id="8" name="グループ化 7">
            <a:extLst>
              <a:ext uri="{FF2B5EF4-FFF2-40B4-BE49-F238E27FC236}">
                <a16:creationId xmlns:a16="http://schemas.microsoft.com/office/drawing/2014/main" xmlns="" id="{EDC3B2C2-AEDF-4585-B38E-6F634BA8B02B}"/>
              </a:ext>
            </a:extLst>
          </p:cNvPr>
          <p:cNvGrpSpPr/>
          <p:nvPr/>
        </p:nvGrpSpPr>
        <p:grpSpPr>
          <a:xfrm>
            <a:off x="10427449" y="202750"/>
            <a:ext cx="1440000" cy="360000"/>
            <a:chOff x="4655776" y="728050"/>
            <a:chExt cx="1440000" cy="360000"/>
          </a:xfrm>
        </p:grpSpPr>
        <p:sp>
          <p:nvSpPr>
            <p:cNvPr id="10" name="四角形: 角を丸くする 9">
              <a:extLst>
                <a:ext uri="{FF2B5EF4-FFF2-40B4-BE49-F238E27FC236}">
                  <a16:creationId xmlns:a16="http://schemas.microsoft.com/office/drawing/2014/main" xmlns="" id="{239D675A-F062-42ED-B41B-ADB7CA53D43B}"/>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A46F37E7-2146-4CEA-85ED-6F2D431973E5}"/>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19745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xmlns="" id="{91908A30-FE04-4ED2-B844-9D1737CDD6DB}"/>
              </a:ext>
            </a:extLst>
          </p:cNvPr>
          <p:cNvSpPr txBox="1">
            <a:spLocks/>
          </p:cNvSpPr>
          <p:nvPr/>
        </p:nvSpPr>
        <p:spPr>
          <a:xfrm>
            <a:off x="7176675" y="4531141"/>
            <a:ext cx="4320000" cy="144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金融商品を</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「確実に値上がりする」と説明して販売</a:t>
            </a:r>
          </a:p>
        </p:txBody>
      </p:sp>
      <p:sp>
        <p:nvSpPr>
          <p:cNvPr id="33" name="テキスト ボックス 32">
            <a:extLst>
              <a:ext uri="{FF2B5EF4-FFF2-40B4-BE49-F238E27FC236}">
                <a16:creationId xmlns:a16="http://schemas.microsoft.com/office/drawing/2014/main" xmlns="" id="{C409FA29-F0E5-4F4F-BD10-33C0A40A2563}"/>
              </a:ext>
            </a:extLst>
          </p:cNvPr>
          <p:cNvSpPr txBox="1">
            <a:spLocks/>
          </p:cNvSpPr>
          <p:nvPr/>
        </p:nvSpPr>
        <p:spPr>
          <a:xfrm>
            <a:off x="1115791" y="4509114"/>
            <a:ext cx="4320000" cy="144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就職活動中の学生に対して</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「このままではどこにも就職できない」</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と言って不安をあおり、</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高額な就職セミナーの契約をさせる</a:t>
            </a:r>
          </a:p>
        </p:txBody>
      </p:sp>
      <p:sp>
        <p:nvSpPr>
          <p:cNvPr id="17" name="テキスト ボックス 16">
            <a:extLst>
              <a:ext uri="{FF2B5EF4-FFF2-40B4-BE49-F238E27FC236}">
                <a16:creationId xmlns:a16="http://schemas.microsoft.com/office/drawing/2014/main" xmlns="" id="{28D4BB3A-55A2-45D8-85FA-A87F2F85BDD3}"/>
              </a:ext>
            </a:extLst>
          </p:cNvPr>
          <p:cNvSpPr txBox="1">
            <a:spLocks/>
          </p:cNvSpPr>
          <p:nvPr/>
        </p:nvSpPr>
        <p:spPr>
          <a:xfrm>
            <a:off x="3577749" y="908775"/>
            <a:ext cx="5039638" cy="720000"/>
          </a:xfrm>
          <a:prstGeom prst="rect">
            <a:avLst/>
          </a:prstGeom>
          <a:noFill/>
        </p:spPr>
        <p:txBody>
          <a:bodyPr wrap="square" lIns="0" tIns="0" rIns="0" bIns="0" rtlCol="0">
            <a:noAutofit/>
          </a:bodyPr>
          <a:lstStyle/>
          <a:p>
            <a:pPr algn="ctr"/>
            <a:r>
              <a:rPr kumimoji="1" lang="ja-JP" altLang="en-US" sz="4800" b="1" dirty="0">
                <a:latin typeface="Meiryo UI" panose="020B0604030504040204" pitchFamily="50" charset="-128"/>
                <a:ea typeface="Meiryo UI" panose="020B0604030504040204" pitchFamily="50" charset="-128"/>
              </a:rPr>
              <a:t>不当な勧誘の例</a:t>
            </a:r>
            <a:endParaRPr kumimoji="1" lang="zh-TW" altLang="en-US" sz="480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xmlns="" id="{1855EABE-B598-4254-961E-F70DB0D786E6}"/>
              </a:ext>
            </a:extLst>
          </p:cNvPr>
          <p:cNvPicPr>
            <a:picLocks noChangeAspect="1"/>
          </p:cNvPicPr>
          <p:nvPr/>
        </p:nvPicPr>
        <p:blipFill>
          <a:blip r:embed="rId3"/>
          <a:stretch>
            <a:fillRect/>
          </a:stretch>
        </p:blipFill>
        <p:spPr>
          <a:xfrm>
            <a:off x="1413312" y="1827040"/>
            <a:ext cx="3724957" cy="2658371"/>
          </a:xfrm>
          <a:prstGeom prst="rect">
            <a:avLst/>
          </a:prstGeom>
        </p:spPr>
      </p:pic>
      <p:pic>
        <p:nvPicPr>
          <p:cNvPr id="10" name="図 9">
            <a:extLst>
              <a:ext uri="{FF2B5EF4-FFF2-40B4-BE49-F238E27FC236}">
                <a16:creationId xmlns:a16="http://schemas.microsoft.com/office/drawing/2014/main" xmlns="" id="{4AD9D8AC-E226-4CA1-BCDA-860E7F7FB7B1}"/>
              </a:ext>
            </a:extLst>
          </p:cNvPr>
          <p:cNvPicPr>
            <a:picLocks noChangeAspect="1"/>
          </p:cNvPicPr>
          <p:nvPr/>
        </p:nvPicPr>
        <p:blipFill>
          <a:blip r:embed="rId4"/>
          <a:stretch>
            <a:fillRect/>
          </a:stretch>
        </p:blipFill>
        <p:spPr>
          <a:xfrm>
            <a:off x="7158919" y="2159614"/>
            <a:ext cx="3556324" cy="2348886"/>
          </a:xfrm>
          <a:prstGeom prst="rect">
            <a:avLst/>
          </a:prstGeom>
        </p:spPr>
      </p:pic>
      <p:grpSp>
        <p:nvGrpSpPr>
          <p:cNvPr id="7" name="グループ化 6">
            <a:extLst>
              <a:ext uri="{FF2B5EF4-FFF2-40B4-BE49-F238E27FC236}">
                <a16:creationId xmlns:a16="http://schemas.microsoft.com/office/drawing/2014/main" xmlns="" id="{6F6FCD16-A0B7-4C16-9E86-BC3F1F339580}"/>
              </a:ext>
            </a:extLst>
          </p:cNvPr>
          <p:cNvGrpSpPr/>
          <p:nvPr/>
        </p:nvGrpSpPr>
        <p:grpSpPr>
          <a:xfrm>
            <a:off x="10427449" y="202750"/>
            <a:ext cx="1440000" cy="360000"/>
            <a:chOff x="4655776" y="728050"/>
            <a:chExt cx="1440000" cy="360000"/>
          </a:xfrm>
        </p:grpSpPr>
        <p:sp>
          <p:nvSpPr>
            <p:cNvPr id="8" name="四角形: 角を丸くする 7">
              <a:extLst>
                <a:ext uri="{FF2B5EF4-FFF2-40B4-BE49-F238E27FC236}">
                  <a16:creationId xmlns:a16="http://schemas.microsoft.com/office/drawing/2014/main" xmlns="" id="{A5FCD5A1-EB23-4BCF-8C9F-C235E13E2A44}"/>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xmlns="" id="{9BAC0969-F38E-41F8-826B-A3417E62641E}"/>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0111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xmlns="" id="{7F92C60D-B41D-48F7-9C83-693493605349}"/>
              </a:ext>
            </a:extLst>
          </p:cNvPr>
          <p:cNvSpPr txBox="1">
            <a:spLocks/>
          </p:cNvSpPr>
          <p:nvPr/>
        </p:nvSpPr>
        <p:spPr>
          <a:xfrm>
            <a:off x="696183" y="4509114"/>
            <a:ext cx="4320000" cy="144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「商品に不具合があった場合でも</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キャンセルは一切できません」</a:t>
            </a:r>
          </a:p>
        </p:txBody>
      </p:sp>
      <p:sp>
        <p:nvSpPr>
          <p:cNvPr id="11" name="テキスト ボックス 10">
            <a:extLst>
              <a:ext uri="{FF2B5EF4-FFF2-40B4-BE49-F238E27FC236}">
                <a16:creationId xmlns:a16="http://schemas.microsoft.com/office/drawing/2014/main" xmlns="" id="{57FFC320-3BEE-4398-8E3C-17B1C9A78B30}"/>
              </a:ext>
            </a:extLst>
          </p:cNvPr>
          <p:cNvSpPr txBox="1">
            <a:spLocks/>
          </p:cNvSpPr>
          <p:nvPr/>
        </p:nvSpPr>
        <p:spPr>
          <a:xfrm>
            <a:off x="6996559" y="4531141"/>
            <a:ext cx="4680000" cy="144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「当式場の実際の使用日の</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年以上前に</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キャンセルする場合には契約金額の</a:t>
            </a:r>
            <a:r>
              <a:rPr lang="en-US" altLang="ja-JP" sz="2000" b="1" dirty="0">
                <a:latin typeface="Meiryo UI" panose="020B0604030504040204" pitchFamily="50" charset="-128"/>
                <a:ea typeface="Meiryo UI" panose="020B0604030504040204" pitchFamily="50" charset="-128"/>
              </a:rPr>
              <a:t>80</a:t>
            </a:r>
            <a:r>
              <a:rPr lang="ja-JP" altLang="en-US" sz="2000" b="1" dirty="0">
                <a:latin typeface="Meiryo UI" panose="020B0604030504040204" pitchFamily="50" charset="-128"/>
                <a:ea typeface="Meiryo UI" panose="020B0604030504040204" pitchFamily="50" charset="-128"/>
              </a:rPr>
              <a:t>％を</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解約料として支払うこととします」</a:t>
            </a:r>
          </a:p>
        </p:txBody>
      </p:sp>
      <p:sp>
        <p:nvSpPr>
          <p:cNvPr id="12" name="テキスト ボックス 11">
            <a:extLst>
              <a:ext uri="{FF2B5EF4-FFF2-40B4-BE49-F238E27FC236}">
                <a16:creationId xmlns:a16="http://schemas.microsoft.com/office/drawing/2014/main" xmlns="" id="{F100BF71-737D-450F-82D7-24494A298641}"/>
              </a:ext>
            </a:extLst>
          </p:cNvPr>
          <p:cNvSpPr txBox="1">
            <a:spLocks/>
          </p:cNvSpPr>
          <p:nvPr/>
        </p:nvSpPr>
        <p:spPr>
          <a:xfrm>
            <a:off x="3143058" y="908775"/>
            <a:ext cx="5905885" cy="720000"/>
          </a:xfrm>
          <a:prstGeom prst="rect">
            <a:avLst/>
          </a:prstGeom>
          <a:noFill/>
        </p:spPr>
        <p:txBody>
          <a:bodyPr wrap="square" lIns="0" tIns="0" rIns="0" bIns="0" rtlCol="0">
            <a:noAutofit/>
          </a:bodyPr>
          <a:lstStyle/>
          <a:p>
            <a:pPr algn="ctr"/>
            <a:r>
              <a:rPr kumimoji="1" lang="ja-JP" altLang="en-US" sz="4800" b="1" dirty="0">
                <a:latin typeface="Meiryo UI" panose="020B0604030504040204" pitchFamily="50" charset="-128"/>
                <a:ea typeface="Meiryo UI" panose="020B0604030504040204" pitchFamily="50" charset="-128"/>
              </a:rPr>
              <a:t>不当な契約条項の例</a:t>
            </a:r>
          </a:p>
        </p:txBody>
      </p:sp>
      <p:pic>
        <p:nvPicPr>
          <p:cNvPr id="9" name="図 8">
            <a:extLst>
              <a:ext uri="{FF2B5EF4-FFF2-40B4-BE49-F238E27FC236}">
                <a16:creationId xmlns:a16="http://schemas.microsoft.com/office/drawing/2014/main" xmlns="" id="{8F4F493C-9073-4FC7-9EAB-94BCB0C92F62}"/>
              </a:ext>
            </a:extLst>
          </p:cNvPr>
          <p:cNvPicPr>
            <a:picLocks noChangeAspect="1"/>
          </p:cNvPicPr>
          <p:nvPr/>
        </p:nvPicPr>
        <p:blipFill>
          <a:blip r:embed="rId3"/>
          <a:stretch>
            <a:fillRect/>
          </a:stretch>
        </p:blipFill>
        <p:spPr>
          <a:xfrm>
            <a:off x="8396976" y="1737080"/>
            <a:ext cx="1788303" cy="2804113"/>
          </a:xfrm>
          <a:prstGeom prst="rect">
            <a:avLst/>
          </a:prstGeom>
        </p:spPr>
      </p:pic>
      <p:pic>
        <p:nvPicPr>
          <p:cNvPr id="13" name="図 12">
            <a:extLst>
              <a:ext uri="{FF2B5EF4-FFF2-40B4-BE49-F238E27FC236}">
                <a16:creationId xmlns:a16="http://schemas.microsoft.com/office/drawing/2014/main" xmlns="" id="{A7D4C3D6-8F3A-4905-B146-C1F50C3CCD5B}"/>
              </a:ext>
            </a:extLst>
          </p:cNvPr>
          <p:cNvPicPr>
            <a:picLocks noChangeAspect="1"/>
          </p:cNvPicPr>
          <p:nvPr/>
        </p:nvPicPr>
        <p:blipFill>
          <a:blip r:embed="rId4"/>
          <a:stretch>
            <a:fillRect/>
          </a:stretch>
        </p:blipFill>
        <p:spPr>
          <a:xfrm>
            <a:off x="1234623" y="1677901"/>
            <a:ext cx="3600422" cy="2804113"/>
          </a:xfrm>
          <a:prstGeom prst="rect">
            <a:avLst/>
          </a:prstGeom>
        </p:spPr>
      </p:pic>
      <p:grpSp>
        <p:nvGrpSpPr>
          <p:cNvPr id="7" name="グループ化 6">
            <a:extLst>
              <a:ext uri="{FF2B5EF4-FFF2-40B4-BE49-F238E27FC236}">
                <a16:creationId xmlns:a16="http://schemas.microsoft.com/office/drawing/2014/main" xmlns="" id="{9FC97AC1-C20D-4C18-8CFE-1B5C632FD5DC}"/>
              </a:ext>
            </a:extLst>
          </p:cNvPr>
          <p:cNvGrpSpPr/>
          <p:nvPr/>
        </p:nvGrpSpPr>
        <p:grpSpPr>
          <a:xfrm>
            <a:off x="10427449" y="202750"/>
            <a:ext cx="1440000" cy="360000"/>
            <a:chOff x="4655776" y="728050"/>
            <a:chExt cx="1440000" cy="360000"/>
          </a:xfrm>
        </p:grpSpPr>
        <p:sp>
          <p:nvSpPr>
            <p:cNvPr id="8" name="四角形: 角を丸くする 7">
              <a:extLst>
                <a:ext uri="{FF2B5EF4-FFF2-40B4-BE49-F238E27FC236}">
                  <a16:creationId xmlns:a16="http://schemas.microsoft.com/office/drawing/2014/main" xmlns="" id="{2379D959-5292-45F4-826D-01D90E54A6EF}"/>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3C95C0E8-D2AB-4DF9-8227-989E7A3495EB}"/>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4029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xmlns="" id="{E331E6E0-3F7D-44D3-AD1B-80E62E3F2363}"/>
              </a:ext>
            </a:extLst>
          </p:cNvPr>
          <p:cNvSpPr txBox="1"/>
          <p:nvPr/>
        </p:nvSpPr>
        <p:spPr>
          <a:xfrm>
            <a:off x="1379400" y="4334533"/>
            <a:ext cx="2880000" cy="360000"/>
          </a:xfrm>
          <a:prstGeom prst="rect">
            <a:avLst/>
          </a:prstGeom>
          <a:noFill/>
        </p:spPr>
        <p:txBody>
          <a:bodyPr wrap="square" anchor="ctr">
            <a:spAutoFit/>
          </a:bodyPr>
          <a:lstStyle/>
          <a:p>
            <a:pPr algn="ctr"/>
            <a:r>
              <a:rPr lang="ja-JP" altLang="en-US" sz="2400" b="1" dirty="0">
                <a:solidFill>
                  <a:srgbClr val="FF0040"/>
                </a:solidFill>
                <a:latin typeface="Meiryo UI" panose="020B0604030504040204" pitchFamily="50" charset="-128"/>
                <a:ea typeface="Meiryo UI" panose="020B0604030504040204" pitchFamily="50" charset="-128"/>
              </a:rPr>
              <a:t>有利誤認表示</a:t>
            </a:r>
          </a:p>
        </p:txBody>
      </p:sp>
      <p:sp>
        <p:nvSpPr>
          <p:cNvPr id="21" name="テキスト ボックス 20">
            <a:extLst>
              <a:ext uri="{FF2B5EF4-FFF2-40B4-BE49-F238E27FC236}">
                <a16:creationId xmlns:a16="http://schemas.microsoft.com/office/drawing/2014/main" xmlns="" id="{89EA3F9B-178A-4A68-9B5F-5853BB5A64DD}"/>
              </a:ext>
            </a:extLst>
          </p:cNvPr>
          <p:cNvSpPr txBox="1"/>
          <p:nvPr/>
        </p:nvSpPr>
        <p:spPr>
          <a:xfrm>
            <a:off x="7895950" y="4334533"/>
            <a:ext cx="2880000" cy="360000"/>
          </a:xfrm>
          <a:prstGeom prst="rect">
            <a:avLst/>
          </a:prstGeom>
          <a:noFill/>
        </p:spPr>
        <p:txBody>
          <a:bodyPr wrap="square" anchor="ctr">
            <a:spAutoFit/>
          </a:bodyPr>
          <a:lstStyle/>
          <a:p>
            <a:pPr algn="ctr"/>
            <a:r>
              <a:rPr lang="ja-JP" altLang="en-US" sz="2400" b="1" dirty="0">
                <a:solidFill>
                  <a:srgbClr val="FF0040"/>
                </a:solidFill>
                <a:latin typeface="Meiryo UI" panose="020B0604030504040204" pitchFamily="50" charset="-128"/>
                <a:ea typeface="Meiryo UI" panose="020B0604030504040204" pitchFamily="50" charset="-128"/>
              </a:rPr>
              <a:t>優良誤認表示</a:t>
            </a:r>
            <a:endParaRPr lang="ja-JP" altLang="en-US" sz="2400" dirty="0">
              <a:solidFill>
                <a:srgbClr val="FF0040"/>
              </a:solidFill>
            </a:endParaRPr>
          </a:p>
        </p:txBody>
      </p:sp>
      <p:sp>
        <p:nvSpPr>
          <p:cNvPr id="23" name="テキスト ボックス 22">
            <a:extLst>
              <a:ext uri="{FF2B5EF4-FFF2-40B4-BE49-F238E27FC236}">
                <a16:creationId xmlns:a16="http://schemas.microsoft.com/office/drawing/2014/main" xmlns="" id="{B6DED19D-CE2F-4C35-997C-61F84DA6D28B}"/>
              </a:ext>
            </a:extLst>
          </p:cNvPr>
          <p:cNvSpPr txBox="1">
            <a:spLocks/>
          </p:cNvSpPr>
          <p:nvPr/>
        </p:nvSpPr>
        <p:spPr>
          <a:xfrm>
            <a:off x="3577749" y="908775"/>
            <a:ext cx="5039638" cy="720000"/>
          </a:xfrm>
          <a:prstGeom prst="rect">
            <a:avLst/>
          </a:prstGeom>
          <a:noFill/>
        </p:spPr>
        <p:txBody>
          <a:bodyPr wrap="square" lIns="0" tIns="0" rIns="0" bIns="0" rtlCol="0">
            <a:noAutofit/>
          </a:bodyPr>
          <a:lstStyle/>
          <a:p>
            <a:pPr algn="ctr"/>
            <a:r>
              <a:rPr kumimoji="1" lang="ja-JP" altLang="en-US" sz="4800" b="1" dirty="0">
                <a:latin typeface="Meiryo UI" panose="020B0604030504040204" pitchFamily="50" charset="-128"/>
                <a:ea typeface="Meiryo UI" panose="020B0604030504040204" pitchFamily="50" charset="-128"/>
              </a:rPr>
              <a:t>不当な表示の例</a:t>
            </a:r>
          </a:p>
        </p:txBody>
      </p:sp>
      <p:sp>
        <p:nvSpPr>
          <p:cNvPr id="24" name="テキスト ボックス 23">
            <a:extLst>
              <a:ext uri="{FF2B5EF4-FFF2-40B4-BE49-F238E27FC236}">
                <a16:creationId xmlns:a16="http://schemas.microsoft.com/office/drawing/2014/main" xmlns="" id="{39A2E555-32DC-44A8-970E-5815E223D57E}"/>
              </a:ext>
            </a:extLst>
          </p:cNvPr>
          <p:cNvSpPr txBox="1">
            <a:spLocks/>
          </p:cNvSpPr>
          <p:nvPr/>
        </p:nvSpPr>
        <p:spPr>
          <a:xfrm>
            <a:off x="696183" y="4869331"/>
            <a:ext cx="4320000" cy="108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常に同じ価格で販売している商品を</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「今だけ半額！」と表示</a:t>
            </a:r>
          </a:p>
        </p:txBody>
      </p:sp>
      <p:sp>
        <p:nvSpPr>
          <p:cNvPr id="25" name="テキスト ボックス 24">
            <a:extLst>
              <a:ext uri="{FF2B5EF4-FFF2-40B4-BE49-F238E27FC236}">
                <a16:creationId xmlns:a16="http://schemas.microsoft.com/office/drawing/2014/main" xmlns="" id="{54ABD889-36EA-4855-8026-8BB0FCB46887}"/>
              </a:ext>
            </a:extLst>
          </p:cNvPr>
          <p:cNvSpPr txBox="1">
            <a:spLocks/>
          </p:cNvSpPr>
          <p:nvPr/>
        </p:nvSpPr>
        <p:spPr>
          <a:xfrm>
            <a:off x="6816448" y="4863653"/>
            <a:ext cx="5040000" cy="1080000"/>
          </a:xfrm>
          <a:prstGeom prst="rect">
            <a:avLst/>
          </a:prstGeom>
          <a:noFill/>
        </p:spPr>
        <p:txBody>
          <a:bodyPr wrap="square" lIns="0" tIns="0" rIns="0" bIns="0" rtlCol="0" anchor="ctr">
            <a:noAutofit/>
          </a:bodyPr>
          <a:lstStyle/>
          <a:p>
            <a:pPr algn="ctr"/>
            <a:r>
              <a:rPr lang="ja-JP" altLang="en-US" sz="2000" b="1" dirty="0">
                <a:latin typeface="Meiryo UI" panose="020B0604030504040204" pitchFamily="50" charset="-128"/>
                <a:ea typeface="Meiryo UI" panose="020B0604030504040204" pitchFamily="50" charset="-128"/>
              </a:rPr>
              <a:t>ダイエット食品の広告に、効能の実証データも</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根拠もない利用者の体験談をねつ造して</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「食べても痩せられる！」と表示</a:t>
            </a:r>
          </a:p>
        </p:txBody>
      </p:sp>
      <p:pic>
        <p:nvPicPr>
          <p:cNvPr id="11" name="図 10">
            <a:extLst>
              <a:ext uri="{FF2B5EF4-FFF2-40B4-BE49-F238E27FC236}">
                <a16:creationId xmlns:a16="http://schemas.microsoft.com/office/drawing/2014/main" xmlns="" id="{E1A6B560-1CE5-48A5-AB86-36F76BCFC39F}"/>
              </a:ext>
            </a:extLst>
          </p:cNvPr>
          <p:cNvPicPr>
            <a:picLocks noChangeAspect="1"/>
          </p:cNvPicPr>
          <p:nvPr/>
        </p:nvPicPr>
        <p:blipFill>
          <a:blip r:embed="rId3"/>
          <a:stretch>
            <a:fillRect/>
          </a:stretch>
        </p:blipFill>
        <p:spPr>
          <a:xfrm>
            <a:off x="5379845" y="2053218"/>
            <a:ext cx="1243260" cy="2810435"/>
          </a:xfrm>
          <a:prstGeom prst="rect">
            <a:avLst/>
          </a:prstGeom>
        </p:spPr>
      </p:pic>
      <p:pic>
        <p:nvPicPr>
          <p:cNvPr id="12" name="図 11">
            <a:extLst>
              <a:ext uri="{FF2B5EF4-FFF2-40B4-BE49-F238E27FC236}">
                <a16:creationId xmlns:a16="http://schemas.microsoft.com/office/drawing/2014/main" xmlns="" id="{281EAF2F-F09F-4A9E-96DC-2A94DA815762}"/>
              </a:ext>
            </a:extLst>
          </p:cNvPr>
          <p:cNvPicPr>
            <a:picLocks noChangeAspect="1"/>
          </p:cNvPicPr>
          <p:nvPr/>
        </p:nvPicPr>
        <p:blipFill>
          <a:blip r:embed="rId4"/>
          <a:stretch>
            <a:fillRect/>
          </a:stretch>
        </p:blipFill>
        <p:spPr>
          <a:xfrm>
            <a:off x="1582301" y="1603951"/>
            <a:ext cx="2880000" cy="2555784"/>
          </a:xfrm>
          <a:prstGeom prst="rect">
            <a:avLst/>
          </a:prstGeom>
        </p:spPr>
      </p:pic>
      <p:pic>
        <p:nvPicPr>
          <p:cNvPr id="13" name="図 12">
            <a:extLst>
              <a:ext uri="{FF2B5EF4-FFF2-40B4-BE49-F238E27FC236}">
                <a16:creationId xmlns:a16="http://schemas.microsoft.com/office/drawing/2014/main" xmlns="" id="{65956F0E-737B-4F05-8A80-0765B19D1F8A}"/>
              </a:ext>
            </a:extLst>
          </p:cNvPr>
          <p:cNvPicPr>
            <a:picLocks noChangeAspect="1"/>
          </p:cNvPicPr>
          <p:nvPr/>
        </p:nvPicPr>
        <p:blipFill>
          <a:blip r:embed="rId5"/>
          <a:stretch>
            <a:fillRect/>
          </a:stretch>
        </p:blipFill>
        <p:spPr>
          <a:xfrm>
            <a:off x="7250978" y="1606368"/>
            <a:ext cx="2805835" cy="2546442"/>
          </a:xfrm>
          <a:prstGeom prst="rect">
            <a:avLst/>
          </a:prstGeom>
        </p:spPr>
      </p:pic>
      <p:grpSp>
        <p:nvGrpSpPr>
          <p:cNvPr id="10" name="グループ化 9">
            <a:extLst>
              <a:ext uri="{FF2B5EF4-FFF2-40B4-BE49-F238E27FC236}">
                <a16:creationId xmlns:a16="http://schemas.microsoft.com/office/drawing/2014/main" xmlns="" id="{AF289D43-1DE5-489A-B7C6-1252305BE343}"/>
              </a:ext>
            </a:extLst>
          </p:cNvPr>
          <p:cNvGrpSpPr/>
          <p:nvPr/>
        </p:nvGrpSpPr>
        <p:grpSpPr>
          <a:xfrm>
            <a:off x="10427449" y="202750"/>
            <a:ext cx="1440000" cy="360000"/>
            <a:chOff x="4655776" y="728050"/>
            <a:chExt cx="1440000" cy="360000"/>
          </a:xfrm>
        </p:grpSpPr>
        <p:sp>
          <p:nvSpPr>
            <p:cNvPr id="14" name="四角形: 角を丸くする 13">
              <a:extLst>
                <a:ext uri="{FF2B5EF4-FFF2-40B4-BE49-F238E27FC236}">
                  <a16:creationId xmlns:a16="http://schemas.microsoft.com/office/drawing/2014/main" xmlns="" id="{E38995F5-BD6B-4C00-A962-AD41AFA67BA5}"/>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81F56BD7-440F-4EAE-BF2C-B2F16CC91B0F}"/>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7969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xmlns="" id="{91C7FD66-0507-45AF-84ED-581109E92450}"/>
              </a:ext>
            </a:extLst>
          </p:cNvPr>
          <p:cNvSpPr txBox="1">
            <a:spLocks/>
          </p:cNvSpPr>
          <p:nvPr/>
        </p:nvSpPr>
        <p:spPr>
          <a:xfrm>
            <a:off x="3591600" y="908775"/>
            <a:ext cx="5040000" cy="720000"/>
          </a:xfrm>
          <a:prstGeom prst="rect">
            <a:avLst/>
          </a:prstGeom>
          <a:noFill/>
        </p:spPr>
        <p:txBody>
          <a:bodyPr wrap="square" lIns="0" tIns="0" rIns="0" bIns="0" rtlCol="0">
            <a:noAutofit/>
          </a:bodyPr>
          <a:lstStyle/>
          <a:p>
            <a:pPr algn="ctr"/>
            <a:r>
              <a:rPr kumimoji="1" lang="zh-TW" altLang="en-US" sz="4800" b="1" dirty="0">
                <a:latin typeface="Meiryo UI" panose="020B0604030504040204" pitchFamily="50" charset="-128"/>
                <a:ea typeface="Meiryo UI" panose="020B0604030504040204" pitchFamily="50" charset="-128"/>
              </a:rPr>
              <a:t>被害回復</a:t>
            </a:r>
            <a:endParaRPr kumimoji="1" lang="ja-JP" altLang="en-US" sz="48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xmlns="" id="{C704195C-0F63-4A20-9A5E-202B859F47DD}"/>
              </a:ext>
            </a:extLst>
          </p:cNvPr>
          <p:cNvSpPr txBox="1">
            <a:spLocks/>
          </p:cNvSpPr>
          <p:nvPr/>
        </p:nvSpPr>
        <p:spPr>
          <a:xfrm>
            <a:off x="1069495" y="4869225"/>
            <a:ext cx="10080000" cy="1080000"/>
          </a:xfrm>
          <a:prstGeom prst="rect">
            <a:avLst/>
          </a:prstGeom>
          <a:noFill/>
        </p:spPr>
        <p:txBody>
          <a:bodyPr wrap="square" lIns="0" tIns="0" rIns="0" bIns="0" rtlCol="0">
            <a:noAutofit/>
          </a:bodyPr>
          <a:lstStyle/>
          <a:p>
            <a:pPr algn="ctr"/>
            <a:r>
              <a:rPr lang="ja-JP" altLang="en-US" sz="2400" b="1" dirty="0">
                <a:latin typeface="Meiryo UI" panose="020B0604030504040204" pitchFamily="50" charset="-128"/>
                <a:ea typeface="Meiryo UI" panose="020B0604030504040204" pitchFamily="50" charset="-128"/>
              </a:rPr>
              <a:t>消費者契約によって多数の消費者に共通して財産的被害が生じている場合に</a:t>
            </a:r>
          </a:p>
          <a:p>
            <a:pPr algn="ctr"/>
            <a:r>
              <a:rPr lang="ja-JP" altLang="en-US" sz="2400" b="1" dirty="0">
                <a:solidFill>
                  <a:srgbClr val="FF0040"/>
                </a:solidFill>
                <a:latin typeface="Meiryo UI" panose="020B0604030504040204" pitchFamily="50" charset="-128"/>
                <a:ea typeface="Meiryo UI" panose="020B0604030504040204" pitchFamily="50" charset="-128"/>
              </a:rPr>
              <a:t>＊</a:t>
            </a:r>
            <a:r>
              <a:rPr lang="zh-TW" altLang="en-US" sz="2400" b="1" dirty="0">
                <a:solidFill>
                  <a:srgbClr val="FF0040"/>
                </a:solidFill>
                <a:latin typeface="Meiryo UI" panose="020B0604030504040204" pitchFamily="50" charset="-128"/>
                <a:ea typeface="Meiryo UI" panose="020B0604030504040204" pitchFamily="50" charset="-128"/>
              </a:rPr>
              <a:t>「</a:t>
            </a:r>
            <a:r>
              <a:rPr lang="ja-JP" altLang="en-US" sz="2400" b="1" dirty="0">
                <a:solidFill>
                  <a:srgbClr val="FF0040"/>
                </a:solidFill>
                <a:latin typeface="Meiryo UI" panose="020B0604030504040204" pitchFamily="50" charset="-128"/>
                <a:ea typeface="Meiryo UI" panose="020B0604030504040204" pitchFamily="50" charset="-128"/>
              </a:rPr>
              <a:t>特定</a:t>
            </a:r>
            <a:r>
              <a:rPr lang="zh-TW" altLang="en-US" sz="2400" b="1" dirty="0">
                <a:solidFill>
                  <a:srgbClr val="FF0040"/>
                </a:solidFill>
                <a:latin typeface="Meiryo UI" panose="020B0604030504040204" pitchFamily="50" charset="-128"/>
                <a:ea typeface="Meiryo UI" panose="020B0604030504040204" pitchFamily="50" charset="-128"/>
              </a:rPr>
              <a:t>適格消費者団体」</a:t>
            </a:r>
            <a:r>
              <a:rPr lang="ja-JP" altLang="en-US" sz="2400" b="1" dirty="0">
                <a:latin typeface="Meiryo UI" panose="020B0604030504040204" pitchFamily="50" charset="-128"/>
                <a:ea typeface="Meiryo UI" panose="020B0604030504040204" pitchFamily="50" charset="-128"/>
              </a:rPr>
              <a:t>が消費者に代わって</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latin typeface="Meiryo UI" panose="020B0604030504040204" pitchFamily="50" charset="-128"/>
                <a:ea typeface="Meiryo UI" panose="020B0604030504040204" pitchFamily="50" charset="-128"/>
              </a:rPr>
              <a:t>被害の集団的な回復を求めることができる制度</a:t>
            </a:r>
          </a:p>
        </p:txBody>
      </p:sp>
      <p:grpSp>
        <p:nvGrpSpPr>
          <p:cNvPr id="2" name="グループ化 1">
            <a:extLst>
              <a:ext uri="{FF2B5EF4-FFF2-40B4-BE49-F238E27FC236}">
                <a16:creationId xmlns:a16="http://schemas.microsoft.com/office/drawing/2014/main" xmlns="" id="{399F317A-7E56-417B-A60F-6DB5FE9AD9CE}"/>
              </a:ext>
            </a:extLst>
          </p:cNvPr>
          <p:cNvGrpSpPr/>
          <p:nvPr/>
        </p:nvGrpSpPr>
        <p:grpSpPr>
          <a:xfrm>
            <a:off x="4296000" y="1794380"/>
            <a:ext cx="3614513" cy="360000"/>
            <a:chOff x="4296000" y="1794380"/>
            <a:chExt cx="3614513" cy="360000"/>
          </a:xfrm>
        </p:grpSpPr>
        <p:sp>
          <p:nvSpPr>
            <p:cNvPr id="8" name="四角形: 角を丸くする 7">
              <a:extLst>
                <a:ext uri="{FF2B5EF4-FFF2-40B4-BE49-F238E27FC236}">
                  <a16:creationId xmlns:a16="http://schemas.microsoft.com/office/drawing/2014/main" xmlns="" id="{96E05EA1-C456-426F-B79E-65903A0EA6AF}"/>
                </a:ext>
              </a:extLst>
            </p:cNvPr>
            <p:cNvSpPr/>
            <p:nvPr/>
          </p:nvSpPr>
          <p:spPr>
            <a:xfrm>
              <a:off x="4296000" y="1794380"/>
              <a:ext cx="360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hlinkClick r:id="rId3"/>
              <a:extLst>
                <a:ext uri="{FF2B5EF4-FFF2-40B4-BE49-F238E27FC236}">
                  <a16:creationId xmlns:a16="http://schemas.microsoft.com/office/drawing/2014/main" xmlns="" id="{AD6394ED-04AD-4AC9-A1BF-ECEB62568C9A}"/>
                </a:ext>
              </a:extLst>
            </p:cNvPr>
            <p:cNvSpPr txBox="1"/>
            <p:nvPr/>
          </p:nvSpPr>
          <p:spPr>
            <a:xfrm>
              <a:off x="4310513" y="1839380"/>
              <a:ext cx="3600000" cy="270000"/>
            </a:xfrm>
            <a:prstGeom prst="rect">
              <a:avLst/>
            </a:prstGeom>
            <a:noFill/>
          </p:spPr>
          <p:txBody>
            <a:bodyPr wrap="square" rtlCol="0" anchor="ctr" anchorCtr="0">
              <a:no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消費者団体訴訟制度について</a:t>
              </a:r>
            </a:p>
          </p:txBody>
        </p:sp>
      </p:grpSp>
      <p:grpSp>
        <p:nvGrpSpPr>
          <p:cNvPr id="7" name="グループ化 6">
            <a:extLst>
              <a:ext uri="{FF2B5EF4-FFF2-40B4-BE49-F238E27FC236}">
                <a16:creationId xmlns:a16="http://schemas.microsoft.com/office/drawing/2014/main" xmlns="" id="{E85C592C-5DA1-4579-854E-A97A632FBB44}"/>
              </a:ext>
            </a:extLst>
          </p:cNvPr>
          <p:cNvGrpSpPr/>
          <p:nvPr/>
        </p:nvGrpSpPr>
        <p:grpSpPr>
          <a:xfrm>
            <a:off x="3839340" y="2323870"/>
            <a:ext cx="4528422" cy="2495100"/>
            <a:chOff x="3389399" y="2323870"/>
            <a:chExt cx="4528422" cy="2495100"/>
          </a:xfrm>
        </p:grpSpPr>
        <p:pic>
          <p:nvPicPr>
            <p:cNvPr id="4" name="グラフィックス 3">
              <a:extLst>
                <a:ext uri="{FF2B5EF4-FFF2-40B4-BE49-F238E27FC236}">
                  <a16:creationId xmlns:a16="http://schemas.microsoft.com/office/drawing/2014/main" xmlns="" id="{7569D61F-5720-44C0-A0FE-9EE59EF1E98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389399" y="2323870"/>
              <a:ext cx="2361458" cy="2104711"/>
            </a:xfrm>
            <a:prstGeom prst="rect">
              <a:avLst/>
            </a:prstGeom>
          </p:spPr>
        </p:pic>
        <p:pic>
          <p:nvPicPr>
            <p:cNvPr id="6" name="グラフィックス 5">
              <a:extLst>
                <a:ext uri="{FF2B5EF4-FFF2-40B4-BE49-F238E27FC236}">
                  <a16:creationId xmlns:a16="http://schemas.microsoft.com/office/drawing/2014/main" xmlns="" id="{EC0A8179-B4F9-4C7E-A797-0CA2B422849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15317" y="3048000"/>
              <a:ext cx="1402504" cy="1770970"/>
            </a:xfrm>
            <a:prstGeom prst="rect">
              <a:avLst/>
            </a:prstGeom>
          </p:spPr>
        </p:pic>
      </p:grpSp>
      <p:sp>
        <p:nvSpPr>
          <p:cNvPr id="11" name="テキスト ボックス 10">
            <a:extLst>
              <a:ext uri="{FF2B5EF4-FFF2-40B4-BE49-F238E27FC236}">
                <a16:creationId xmlns:a16="http://schemas.microsoft.com/office/drawing/2014/main" xmlns="" id="{BE7A8918-3D82-4506-A2C5-4B1275658C52}"/>
              </a:ext>
            </a:extLst>
          </p:cNvPr>
          <p:cNvSpPr txBox="1">
            <a:spLocks/>
          </p:cNvSpPr>
          <p:nvPr/>
        </p:nvSpPr>
        <p:spPr>
          <a:xfrm>
            <a:off x="374957" y="5962650"/>
            <a:ext cx="11524506" cy="720000"/>
          </a:xfrm>
          <a:prstGeom prst="rect">
            <a:avLst/>
          </a:prstGeom>
          <a:noFill/>
        </p:spPr>
        <p:txBody>
          <a:bodyPr wrap="square" lIns="0" tIns="0" rIns="0" bIns="0" rtlCol="0" anchor="ctr">
            <a:noAutofit/>
          </a:bodyPr>
          <a:lstStyle/>
          <a:p>
            <a:pPr algn="ctr"/>
            <a:r>
              <a:rPr lang="ja-JP" altLang="en-US" dirty="0">
                <a:latin typeface="Meiryo UI" panose="020B0604030504040204" pitchFamily="50" charset="-128"/>
                <a:ea typeface="Meiryo UI" panose="020B0604030504040204" pitchFamily="50" charset="-128"/>
              </a:rPr>
              <a:t>＊「特定適格消費者団体」とは、被害回復裁判手続を行うのに必要な適格性を有するとして、</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内閣総理大臣が認定した消費者団体</a:t>
            </a:r>
          </a:p>
        </p:txBody>
      </p:sp>
      <p:grpSp>
        <p:nvGrpSpPr>
          <p:cNvPr id="13" name="グループ化 12">
            <a:extLst>
              <a:ext uri="{FF2B5EF4-FFF2-40B4-BE49-F238E27FC236}">
                <a16:creationId xmlns:a16="http://schemas.microsoft.com/office/drawing/2014/main" xmlns="" id="{2F6BCA6F-0D42-43AF-8F81-4D3EE1412D42}"/>
              </a:ext>
            </a:extLst>
          </p:cNvPr>
          <p:cNvGrpSpPr/>
          <p:nvPr/>
        </p:nvGrpSpPr>
        <p:grpSpPr>
          <a:xfrm>
            <a:off x="10427449" y="202750"/>
            <a:ext cx="1440000" cy="360000"/>
            <a:chOff x="4655776" y="728050"/>
            <a:chExt cx="1440000" cy="360000"/>
          </a:xfrm>
        </p:grpSpPr>
        <p:sp>
          <p:nvSpPr>
            <p:cNvPr id="15" name="四角形: 角を丸くする 14">
              <a:extLst>
                <a:ext uri="{FF2B5EF4-FFF2-40B4-BE49-F238E27FC236}">
                  <a16:creationId xmlns:a16="http://schemas.microsoft.com/office/drawing/2014/main" xmlns="" id="{03307927-EC63-4C2C-9D24-1C6613E5E3E5}"/>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F8607F9D-6ED0-4E3E-A046-9A34E74753E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6689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9B0244DB6DF9E48A86D60A1E79EE19C" ma:contentTypeVersion="6" ma:contentTypeDescription="新しいドキュメントを作成します。" ma:contentTypeScope="" ma:versionID="31adc1ecc2c711a6e74483b33276d26d">
  <xsd:schema xmlns:xsd="http://www.w3.org/2001/XMLSchema" xmlns:xs="http://www.w3.org/2001/XMLSchema" xmlns:p="http://schemas.microsoft.com/office/2006/metadata/properties" xmlns:ns2="46aa2ba8-d8e2-4d03-b265-d0ed885cf8da" targetNamespace="http://schemas.microsoft.com/office/2006/metadata/properties" ma:root="true" ma:fieldsID="c7f08e0e88f5c1da349a90ce65b84c19" ns2:_="">
    <xsd:import namespace="46aa2ba8-d8e2-4d03-b265-d0ed885cf8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a2ba8-d8e2-4d03-b265-d0ed885cf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31FFAA-71A6-49CF-9B40-897A8AFBB57F}">
  <ds:schemaRefs>
    <ds:schemaRef ds:uri="http://schemas.microsoft.com/office/2006/documentManagement/types"/>
    <ds:schemaRef ds:uri="http://purl.org/dc/dcmitype/"/>
    <ds:schemaRef ds:uri="46aa2ba8-d8e2-4d03-b265-d0ed885cf8da"/>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739E2F6-BC8F-48AE-B69D-DB496B27307B}">
  <ds:schemaRefs>
    <ds:schemaRef ds:uri="http://schemas.microsoft.com/sharepoint/v3/contenttype/forms"/>
  </ds:schemaRefs>
</ds:datastoreItem>
</file>

<file path=customXml/itemProps3.xml><?xml version="1.0" encoding="utf-8"?>
<ds:datastoreItem xmlns:ds="http://schemas.openxmlformats.org/officeDocument/2006/customXml" ds:itemID="{5EF5C2C2-97C9-48D7-B5AB-5FD3CCF2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aa2ba8-d8e2-4d03-b265-d0ed885cf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8444</TotalTime>
  <Words>1425</Words>
  <Application>Microsoft Office PowerPoint</Application>
  <PresentationFormat>ワイド画面</PresentationFormat>
  <Paragraphs>220</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Windows ユーザー</cp:lastModifiedBy>
  <cp:revision>579</cp:revision>
  <dcterms:created xsi:type="dcterms:W3CDTF">2021-06-24T00:04:33Z</dcterms:created>
  <dcterms:modified xsi:type="dcterms:W3CDTF">2022-12-06T01:42:32Z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0x01010059B0244DB6DF9E48A86D60A1E79EE19C</vt:lpwstr>
  </property>
</Properties>
</file>