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357" r:id="rId2"/>
    <p:sldId id="361" r:id="rId3"/>
    <p:sldId id="379" r:id="rId4"/>
    <p:sldId id="380" r:id="rId5"/>
    <p:sldId id="381" r:id="rId6"/>
    <p:sldId id="382" r:id="rId7"/>
    <p:sldId id="383" r:id="rId8"/>
    <p:sldId id="386" r:id="rId9"/>
    <p:sldId id="387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orient="horz" pos="1480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pos="4067" userDrawn="1">
          <p15:clr>
            <a:srgbClr val="A4A3A4"/>
          </p15:clr>
        </p15:guide>
        <p15:guide id="7" pos="2252" userDrawn="1">
          <p15:clr>
            <a:srgbClr val="A4A3A4"/>
          </p15:clr>
        </p15:guide>
        <p15:guide id="8" orient="horz" pos="3294" userDrawn="1">
          <p15:clr>
            <a:srgbClr val="A4A3A4"/>
          </p15:clr>
        </p15:guide>
        <p15:guide id="9" orient="horz" pos="4320" userDrawn="1">
          <p15:clr>
            <a:srgbClr val="A4A3A4"/>
          </p15:clr>
        </p15:guide>
        <p15:guide id="10" orient="horz" pos="1026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4" orient="horz" pos="2387" userDrawn="1">
          <p15:clr>
            <a:srgbClr val="A4A3A4"/>
          </p15:clr>
        </p15:guide>
        <p15:guide id="16" orient="horz" pos="3748" userDrawn="1">
          <p15:clr>
            <a:srgbClr val="A4A3A4"/>
          </p15:clr>
        </p15:guide>
        <p15:guide id="17" orient="horz" pos="1933" userDrawn="1">
          <p15:clr>
            <a:srgbClr val="A4A3A4"/>
          </p15:clr>
        </p15:guide>
        <p15:guide id="18" orient="horz" pos="4201" userDrawn="1">
          <p15:clr>
            <a:srgbClr val="A4A3A4"/>
          </p15:clr>
        </p15:guide>
        <p15:guide id="19" orient="horz" pos="2840" userDrawn="1">
          <p15:clr>
            <a:srgbClr val="A4A3A4"/>
          </p15:clr>
        </p15:guide>
        <p15:guide id="20" orient="horz" pos="572" userDrawn="1">
          <p15:clr>
            <a:srgbClr val="A4A3A4"/>
          </p15:clr>
        </p15:guide>
        <p15:guide id="21" orient="horz" pos="119" userDrawn="1">
          <p15:clr>
            <a:srgbClr val="A4A3A4"/>
          </p15:clr>
        </p15:guide>
        <p15:guide id="22" pos="3613" userDrawn="1">
          <p15:clr>
            <a:srgbClr val="A4A3A4"/>
          </p15:clr>
        </p15:guide>
        <p15:guide id="23" pos="3160" userDrawn="1">
          <p15:clr>
            <a:srgbClr val="A4A3A4"/>
          </p15:clr>
        </p15:guide>
        <p15:guide id="24" pos="2706" userDrawn="1">
          <p15:clr>
            <a:srgbClr val="A4A3A4"/>
          </p15:clr>
        </p15:guide>
        <p15:guide id="25" pos="1776" userDrawn="1">
          <p15:clr>
            <a:srgbClr val="A4A3A4"/>
          </p15:clr>
        </p15:guide>
        <p15:guide id="26" pos="1345" userDrawn="1">
          <p15:clr>
            <a:srgbClr val="A4A3A4"/>
          </p15:clr>
        </p15:guide>
        <p15:guide id="27" pos="892" userDrawn="1">
          <p15:clr>
            <a:srgbClr val="A4A3A4"/>
          </p15:clr>
        </p15:guide>
        <p15:guide id="28" pos="438" userDrawn="1">
          <p15:clr>
            <a:srgbClr val="A4A3A4"/>
          </p15:clr>
        </p15:guide>
        <p15:guide id="29" userDrawn="1">
          <p15:clr>
            <a:srgbClr val="A4A3A4"/>
          </p15:clr>
        </p15:guide>
        <p15:guide id="30" pos="4520" userDrawn="1">
          <p15:clr>
            <a:srgbClr val="A4A3A4"/>
          </p15:clr>
        </p15:guide>
        <p15:guide id="31" pos="4974" userDrawn="1">
          <p15:clr>
            <a:srgbClr val="A4A3A4"/>
          </p15:clr>
        </p15:guide>
        <p15:guide id="32" pos="5428" userDrawn="1">
          <p15:clr>
            <a:srgbClr val="A4A3A4"/>
          </p15:clr>
        </p15:guide>
        <p15:guide id="33" pos="5881" userDrawn="1">
          <p15:clr>
            <a:srgbClr val="A4A3A4"/>
          </p15:clr>
        </p15:guide>
        <p15:guide id="34" pos="6335" userDrawn="1">
          <p15:clr>
            <a:srgbClr val="A4A3A4"/>
          </p15:clr>
        </p15:guide>
        <p15:guide id="35" pos="6788" userDrawn="1">
          <p15:clr>
            <a:srgbClr val="A4A3A4"/>
          </p15:clr>
        </p15:guide>
        <p15:guide id="36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0"/>
    <a:srgbClr val="284870"/>
    <a:srgbClr val="C0FF40"/>
    <a:srgbClr val="406080"/>
    <a:srgbClr val="F0F0F0"/>
    <a:srgbClr val="00C0FF"/>
    <a:srgbClr val="004F73"/>
    <a:srgbClr val="535353"/>
    <a:srgbClr val="FFFF66"/>
    <a:srgbClr val="FFF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69933" autoAdjust="0"/>
  </p:normalViewPr>
  <p:slideViewPr>
    <p:cSldViewPr snapToGrid="0" showGuides="1">
      <p:cViewPr varScale="1">
        <p:scale>
          <a:sx n="52" d="100"/>
          <a:sy n="52" d="100"/>
        </p:scale>
        <p:origin x="1560" y="42"/>
      </p:cViewPr>
      <p:guideLst>
        <p:guide orient="horz" pos="2160"/>
        <p:guide pos="3840"/>
        <p:guide orient="horz" pos="1480"/>
        <p:guide orient="horz"/>
        <p:guide pos="4067"/>
        <p:guide pos="2252"/>
        <p:guide orient="horz" pos="3294"/>
        <p:guide orient="horz" pos="4320"/>
        <p:guide orient="horz" pos="1026"/>
        <p:guide pos="7680"/>
        <p:guide orient="horz" pos="2387"/>
        <p:guide orient="horz" pos="3748"/>
        <p:guide orient="horz" pos="1933"/>
        <p:guide orient="horz" pos="4201"/>
        <p:guide orient="horz" pos="2840"/>
        <p:guide orient="horz" pos="572"/>
        <p:guide orient="horz" pos="119"/>
        <p:guide pos="3613"/>
        <p:guide pos="3160"/>
        <p:guide pos="2706"/>
        <p:guide pos="1776"/>
        <p:guide pos="1345"/>
        <p:guide pos="892"/>
        <p:guide pos="438"/>
        <p:guide/>
        <p:guide pos="4520"/>
        <p:guide pos="4974"/>
        <p:guide pos="5428"/>
        <p:guide pos="5881"/>
        <p:guide pos="6335"/>
        <p:guide pos="6788"/>
        <p:guide pos="7242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9A4C2-F737-494F-A709-7D8D9B56B190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29CC9-7421-4165-90D1-E51B0415AF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80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取引でのトラブルを防ぐための注意点をまとめよう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b="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取引相手の信頼性をいかに判断するか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b="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返品・交換の条件をどこで確認するか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200" b="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C to C </a:t>
            </a:r>
            <a:r>
              <a:rPr kumimoji="1" lang="ja-JP" altLang="en-US" sz="1200" b="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取引の禁止行為や禁止出品物には、何があるか</a:t>
            </a:r>
          </a:p>
          <a:p>
            <a:r>
              <a:rPr kumimoji="1" lang="ja-JP" altLang="en-US" sz="1200" b="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→グループにより違うテーマを振り分け、調べ学習を行う</a:t>
            </a:r>
          </a:p>
          <a:p>
            <a:r>
              <a:rPr kumimoji="1" lang="ja-JP" altLang="en-US" sz="1200" b="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作成した資料を掲示できるようにする</a:t>
            </a:r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85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u="none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kumimoji="1" lang="en-US" altLang="ja-JP" b="1" u="non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＊クリック①：各グループで１つのテーマを選び、まとめた内容を発表し、みんなで共有しよう！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68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解答例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見分けるポイント例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①実在する会社か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住所（番地まで記載されているか）　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連絡先（問合せフォームやフリーメールのみではないか）　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責任者の名前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②文章がおかしくないか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日本語が不自然ではないか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③支払方法が極端に限定されている場合</a:t>
            </a:r>
            <a:endParaRPr kumimoji="1"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276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解答例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買う前に返品特約の内容を確認する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返品特約の確認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返品特約がある場合の確認事項例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返品可能か（返品不可とあれば返品できない）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受け取ってからいつまで可能か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送料の負担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料金の返金について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返品特約が無い場合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商品を受け取ってから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日以内であれば、送料を負担することで可能</a:t>
            </a:r>
            <a:r>
              <a:rPr kumimoji="1"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kumimoji="1" lang="en-US" altLang="ja-JP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自分が利用している（知っている）通販サイトやフリマサイト、オークションサイトの利用ガイドを確認するよう促す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通信販売の業界団体の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HP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も情報がまとまっている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93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解答例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取引の禁止例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決められた決済方法以外での決済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商品を受け取る前に評価させる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マネーロンダリング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現在手元に無いものの出品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商品の宛先を郵便局留めにすること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商品の手渡しを強要すること</a:t>
            </a:r>
            <a:endParaRPr kumimoji="1"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050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解答例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出品してはいけない物の例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偽ブランド品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医薬品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拳銃など違法なもの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金券・現金・クレジットカード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986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解答例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対処の例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サイトのガイドに従って出品者と話合いをする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サイトのガイドに従って返品の手続きをする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435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ja-JP" altLang="ja-JP" sz="1200" b="1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進め方</a:t>
            </a:r>
            <a:r>
              <a:rPr lang="ja-JP" altLang="en-US" sz="1200" b="1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の例</a:t>
            </a:r>
            <a:endParaRPr lang="ja-JP" altLang="ja-JP" sz="1200" b="1" i="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rtl="0" fontAlgn="base"/>
            <a:endParaRPr lang="en-US" altLang="ja-JP" sz="1200" b="0" i="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ja-JP" altLang="en-US" sz="1200" b="0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４人グループで１つのテーマを担当する</a:t>
            </a:r>
            <a:endParaRPr lang="en-US" altLang="ja-JP" sz="1200" b="0" i="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ja-JP" altLang="en-US" sz="1200" b="0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lang="ja-JP" altLang="ja-JP" sz="1200" b="0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テーマを、複数の</a:t>
            </a:r>
            <a:r>
              <a:rPr lang="ja-JP" altLang="en-US" sz="1200" b="0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グループ</a:t>
            </a:r>
            <a:r>
              <a:rPr lang="ja-JP" altLang="ja-JP" sz="1200" b="0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が担当</a:t>
            </a:r>
            <a:r>
              <a:rPr lang="ja-JP" altLang="en-US" sz="1200" b="0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し</a:t>
            </a:r>
            <a:r>
              <a:rPr lang="ja-JP" altLang="ja-JP" sz="1200" b="0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、まとめた内容の違いを確認できるようにする</a:t>
            </a:r>
            <a:endParaRPr lang="en-US" altLang="ja-JP" sz="1200" b="0" i="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975" marR="0" lvl="0" indent="-9048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kumimoji="1" lang="ja-JP" altLang="en-US" sz="1200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１テーマを、複数の</a:t>
            </a: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  <a:cs typeface="Arial"/>
                <a:sym typeface="Arial"/>
              </a:rPr>
              <a:t>グループ</a:t>
            </a:r>
            <a:r>
              <a:rPr kumimoji="1" lang="ja-JP" altLang="en-US" sz="1200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が担当し、まとめた内容の違いを相互に確認する</a:t>
            </a: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276225" marR="0" lvl="0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※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どのようにまとめるかは、使える時間や道具、生徒のスキルを考慮して教員で設定する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276225" marR="0" lvl="0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例えば以下のような方法がある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 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180975" marR="0" lvl="0" indent="-9048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kumimoji="1" lang="en-US" altLang="ja-JP" sz="1200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ja-JP" altLang="en-US" sz="1200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３判以上の大きな用紙を使って、ポスター形式で自由にまとめさせる</a:t>
            </a:r>
            <a:endParaRPr kumimoji="1" lang="en-US" altLang="ja-JP" sz="1200" b="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8900" marR="0" lvl="0" indent="920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</a:pPr>
            <a:r>
              <a:rPr kumimoji="1" lang="ja-JP" altLang="en-US" sz="1200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まとめた内容は教室や廊下にしばらく掲示しておく</a:t>
            </a:r>
          </a:p>
          <a:p>
            <a:pPr marL="180975" marR="0" lvl="0" indent="-9048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パワーポイントスライド、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Form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などを使い、チェックリストを作成する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88900" marR="0" lvl="0" indent="920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オンライン上で他の</a:t>
            </a: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  <a:cs typeface="Arial"/>
                <a:sym typeface="Arial"/>
              </a:rPr>
              <a:t>グループ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がまとめた内容も見られるようにしておく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88900" marR="0" lvl="0" indent="920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</a:pPr>
            <a:endParaRPr lang="en-US" altLang="ja-JP" sz="1200" b="1" i="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rtl="0" fontAlgn="base"/>
            <a:endParaRPr lang="en-US" altLang="ja-JP" sz="1200" b="1" i="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rtl="0" fontAlgn="base"/>
            <a:r>
              <a:rPr lang="ja-JP" altLang="ja-JP" sz="1200" b="1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生徒が調べ学習で参考にするとよい資料</a:t>
            </a:r>
            <a:r>
              <a:rPr lang="ja-JP" altLang="ja-JP" sz="1200" b="0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ja-JP" altLang="ja-JP" sz="1200" b="0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教科書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ja-JP" altLang="en-US" sz="1200" b="0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契約について理解しよう</a:t>
            </a:r>
            <a:r>
              <a:rPr lang="ja-JP" altLang="en-US" sz="1200" b="0" i="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r>
              <a:rPr lang="ja-JP" altLang="en-US" sz="1200" b="0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200" b="0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https</a:t>
            </a:r>
            <a:r>
              <a:rPr lang="en-US" altLang="ja-JP" sz="1200" b="0" i="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://www.caa.go.jp/policies/policy/consumer_education/public_awareness/teaching_material/material_010/assets/teaching_material_220829_0003.pdf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endParaRPr lang="en-US" altLang="ja-JP" sz="1200" b="0" i="0" dirty="0" smtClean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rtl="0" fontAlgn="base"/>
            <a:r>
              <a:rPr lang="ja-JP" altLang="en-US" sz="1200" b="0" i="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デジタルプラットフォームとの正しいつきあい方</a:t>
            </a:r>
          </a:p>
          <a:p>
            <a:pPr algn="l" rtl="0" fontAlgn="base">
              <a:buFont typeface="Arial" panose="020B0604020202020204" pitchFamily="34" charset="0"/>
              <a:buNone/>
            </a:pPr>
            <a:r>
              <a:rPr lang="ja-JP" altLang="en-US" sz="1200" b="0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200" b="0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https://www.caa.go.jp/notice/assets/future_caa_cms201_210420_02.pdf</a:t>
            </a:r>
          </a:p>
          <a:p>
            <a:pPr algn="l" rtl="0" fontAlgn="base"/>
            <a:r>
              <a:rPr lang="ja-JP" altLang="ja-JP" sz="1200" b="0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 </a:t>
            </a:r>
            <a:endParaRPr lang="en-US" altLang="ja-JP" sz="1200" b="0" i="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rtl="0" fontAlgn="base"/>
            <a:endParaRPr lang="en-US" altLang="ja-JP" sz="1200" b="0" i="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12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自分が利用している（知っている）通販サイトやフリマサイト、オークションサイトの利用ガイドを確認してみよう！</a:t>
            </a:r>
            <a:endParaRPr lang="ja-JP" altLang="en-US" sz="12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59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0A9A4F9-D392-4817-97C0-525703693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FE136DD2-2AF3-4D56-BEE9-3CE149594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A875B52C-6546-493D-9775-4E38322A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A4364B7B-57A2-406D-9C7E-3E763C34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938B53F3-AC7A-41C1-A835-A0819324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85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CECC73A-AAD6-4576-815B-5D8D02CA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6CEE43C1-0019-4C52-9248-91AA2250C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A4AAED4D-BD3F-48CF-99BC-31E6F568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073F8641-BD5D-454E-BA38-5D7B508D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20F741B5-EA83-43BD-8A6B-5152E654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93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CC6BD809-2C00-4FF9-BA12-EB18F1ECF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2838B493-E9E3-480C-A49F-5BE9B0574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7F11232C-0B09-45DF-8099-6A53ED00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3DCE9C2B-A044-4A82-AE84-41D76BBE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E74DCDF7-574E-4B7F-AB5B-D741B887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00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15">
            <a:extLst>
              <a:ext uri="{FF2B5EF4-FFF2-40B4-BE49-F238E27FC236}">
                <a16:creationId xmlns:a16="http://schemas.microsoft.com/office/drawing/2014/main" xmlns="" id="{99E97986-A3AF-4903-A2B7-3A5CD419ED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68795400"/>
              </p:ext>
            </p:extLst>
          </p:nvPr>
        </p:nvGraphicFramePr>
        <p:xfrm>
          <a:off x="692494" y="2277620"/>
          <a:ext cx="10818000" cy="406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00">
                  <a:extLst>
                    <a:ext uri="{9D8B030D-6E8A-4147-A177-3AD203B41FA5}">
                      <a16:colId xmlns:a16="http://schemas.microsoft.com/office/drawing/2014/main" xmlns="" val="261682504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60644811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72558113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344403475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321365819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74349277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372681624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7464228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3898534323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68041523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17045337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21051377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192704474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18010622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22610193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54054577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370119143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87278727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80789844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51057268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28375461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06076118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05555102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426460775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356739801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40839294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76446644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06977598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7520935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3656391182"/>
                    </a:ext>
                  </a:extLst>
                </a:gridCol>
              </a:tblGrid>
              <a:tr h="36981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8020918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4377698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551605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9888365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5117026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080214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039759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50723892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3310651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622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04463019"/>
                  </a:ext>
                </a:extLst>
              </a:tr>
            </a:tbl>
          </a:graphicData>
        </a:graphic>
      </p:graphicFrame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xmlns="" id="{A1C762D4-D294-4E10-AABC-D66B513355AB}"/>
              </a:ext>
            </a:extLst>
          </p:cNvPr>
          <p:cNvGrpSpPr/>
          <p:nvPr userDrawn="1"/>
        </p:nvGrpSpPr>
        <p:grpSpPr>
          <a:xfrm>
            <a:off x="4296000" y="728050"/>
            <a:ext cx="3600000" cy="360000"/>
            <a:chOff x="4296000" y="728050"/>
            <a:chExt cx="3600000" cy="360000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xmlns="" id="{9952DE54-AC05-4A3D-8C8E-DBF60709AE60}"/>
                </a:ext>
              </a:extLst>
            </p:cNvPr>
            <p:cNvSpPr/>
            <p:nvPr/>
          </p:nvSpPr>
          <p:spPr>
            <a:xfrm>
              <a:off x="4655776" y="728050"/>
              <a:ext cx="2880000" cy="360000"/>
            </a:xfrm>
            <a:prstGeom prst="roundRect">
              <a:avLst>
                <a:gd name="adj" fmla="val 50000"/>
              </a:avLst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xmlns="" id="{8DE9AE75-A3A9-41E6-82FD-F6F3EC6A3E65}"/>
                </a:ext>
              </a:extLst>
            </p:cNvPr>
            <p:cNvSpPr txBox="1"/>
            <p:nvPr/>
          </p:nvSpPr>
          <p:spPr>
            <a:xfrm>
              <a:off x="4296000" y="773050"/>
              <a:ext cx="3600000" cy="27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振り返りシート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826EF08B-63CF-4998-A6DD-280E969237F9}"/>
              </a:ext>
            </a:extLst>
          </p:cNvPr>
          <p:cNvSpPr txBox="1"/>
          <p:nvPr userDrawn="1"/>
        </p:nvSpPr>
        <p:spPr>
          <a:xfrm>
            <a:off x="1791476" y="1307186"/>
            <a:ext cx="864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気づいたことや、学んだことを整理しよう</a:t>
            </a:r>
            <a:endParaRPr kumimoji="1"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xmlns="" id="{674038FB-0ED3-43B8-9624-4CCF373E9995}"/>
              </a:ext>
            </a:extLst>
          </p:cNvPr>
          <p:cNvSpPr/>
          <p:nvPr userDrawn="1"/>
        </p:nvSpPr>
        <p:spPr>
          <a:xfrm>
            <a:off x="703180" y="2288199"/>
            <a:ext cx="10800000" cy="4068000"/>
          </a:xfrm>
          <a:prstGeom prst="rect">
            <a:avLst/>
          </a:prstGeom>
          <a:noFill/>
          <a:ln w="38100">
            <a:solidFill>
              <a:srgbClr val="C0F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949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15">
            <a:extLst>
              <a:ext uri="{FF2B5EF4-FFF2-40B4-BE49-F238E27FC236}">
                <a16:creationId xmlns:a16="http://schemas.microsoft.com/office/drawing/2014/main" xmlns="" id="{35B8CEB3-6F5C-4F97-B97E-189A2E6621F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83587630"/>
              </p:ext>
            </p:extLst>
          </p:nvPr>
        </p:nvGraphicFramePr>
        <p:xfrm>
          <a:off x="692494" y="2277620"/>
          <a:ext cx="10818000" cy="406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00">
                  <a:extLst>
                    <a:ext uri="{9D8B030D-6E8A-4147-A177-3AD203B41FA5}">
                      <a16:colId xmlns:a16="http://schemas.microsoft.com/office/drawing/2014/main" xmlns="" val="261682504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60644811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72558113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344403475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321365819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74349277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372681624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7464228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3898534323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68041523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17045337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21051377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192704474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18010622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22610193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54054577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370119143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87278727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80789844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51057268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28375461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06076118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05555102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426460775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356739801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40839294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176446644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206977598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7520935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xmlns="" val="3656391182"/>
                    </a:ext>
                  </a:extLst>
                </a:gridCol>
              </a:tblGrid>
              <a:tr h="36981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8020918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4377698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551605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9888365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5117026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080214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039759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50723892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3310651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622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04463019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48E160E7-F30B-4767-84F6-5BB105B0E80B}"/>
              </a:ext>
            </a:extLst>
          </p:cNvPr>
          <p:cNvSpPr/>
          <p:nvPr userDrawn="1"/>
        </p:nvSpPr>
        <p:spPr>
          <a:xfrm>
            <a:off x="703180" y="2288199"/>
            <a:ext cx="10800000" cy="4068000"/>
          </a:xfrm>
          <a:prstGeom prst="rect">
            <a:avLst/>
          </a:prstGeom>
          <a:noFill/>
          <a:ln w="38100">
            <a:solidFill>
              <a:srgbClr val="C0F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xmlns="" id="{4A633593-0E36-44D1-95DA-E5BB464EECED}"/>
              </a:ext>
            </a:extLst>
          </p:cNvPr>
          <p:cNvGrpSpPr/>
          <p:nvPr userDrawn="1"/>
        </p:nvGrpSpPr>
        <p:grpSpPr>
          <a:xfrm>
            <a:off x="4296000" y="728050"/>
            <a:ext cx="3600000" cy="360000"/>
            <a:chOff x="4296000" y="728050"/>
            <a:chExt cx="3600000" cy="360000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xmlns="" id="{344F6B98-3C71-4EFD-A093-029414ED5FA0}"/>
                </a:ext>
              </a:extLst>
            </p:cNvPr>
            <p:cNvSpPr/>
            <p:nvPr/>
          </p:nvSpPr>
          <p:spPr>
            <a:xfrm>
              <a:off x="4655776" y="728050"/>
              <a:ext cx="2880000" cy="360000"/>
            </a:xfrm>
            <a:prstGeom prst="roundRect">
              <a:avLst>
                <a:gd name="adj" fmla="val 50000"/>
              </a:avLst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xmlns="" id="{100D2A97-D02C-4236-BDBD-D4DA9CED5C16}"/>
                </a:ext>
              </a:extLst>
            </p:cNvPr>
            <p:cNvSpPr txBox="1"/>
            <p:nvPr/>
          </p:nvSpPr>
          <p:spPr>
            <a:xfrm>
              <a:off x="4296000" y="773050"/>
              <a:ext cx="3600000" cy="27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振り返りメモ</a:t>
              </a: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FFF92EA7-F3DE-490C-938D-8A10E0B594E6}"/>
              </a:ext>
            </a:extLst>
          </p:cNvPr>
          <p:cNvSpPr txBox="1"/>
          <p:nvPr userDrawn="1"/>
        </p:nvSpPr>
        <p:spPr>
          <a:xfrm>
            <a:off x="1791476" y="1307186"/>
            <a:ext cx="864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気付いたことや、学んだことをメモしよう</a:t>
            </a:r>
          </a:p>
        </p:txBody>
      </p:sp>
    </p:spTree>
    <p:extLst>
      <p:ext uri="{BB962C8B-B14F-4D97-AF65-F5344CB8AC3E}">
        <p14:creationId xmlns:p14="http://schemas.microsoft.com/office/powerpoint/2010/main" val="33982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22DF134-BE2A-4DFB-80B2-E8D78233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AB0054F8-7165-4F5E-A5A2-7A27BB55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B833DAE3-27A4-4486-A476-6366A293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3A3C962E-BDEF-4069-81E7-3FEC6C8F2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D0DB7A68-8146-41D0-843C-96906F7C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61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67AB14F-60FB-4E4F-9F12-BA7D05C7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4910316C-CA90-43D7-9742-782B6FB1A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B272E49C-7EDB-4880-B2E9-D8B409E4A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28D33E60-AB35-4A49-A59C-80B9E469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1B6B0391-3123-4A2D-A98C-21BB8F02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B54E9399-EF0C-48DD-8D96-3245E6E0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4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36DF90E-7B6C-47CD-83F2-2C139ACE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254B2732-D133-4465-85C9-0327E2C45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829060AA-6195-41A6-8B35-30BB7C2A7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4DD92C73-38B6-4B00-9EEE-1735D406A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3618FADF-CEC3-457A-A917-394C54628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6B408DC0-5F7F-4A17-B084-C14D361C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73340450-6F37-435A-A269-471CE1FA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CD0E44BC-5B5F-401F-AAAC-1839964D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82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E2F961D-C788-496E-A024-14CC5343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E88C6D69-0AEF-417D-87C5-3E1054C4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FDAB56AD-3BA5-4B32-AB40-0898EB24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11482A8A-D740-4DFB-AB78-747CD69B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03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02E64B6A-7313-4AD1-9360-E4951C14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4868B837-FD07-4606-8414-18803EAA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16915C8B-6A39-4CAA-9C3D-42B88AA9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8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EED16F4-6FDB-462E-9939-B4919EC1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10844801-929E-4968-9710-B94414A79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EB8A2897-DF28-4F0F-A82B-B947B3B34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A2ED9926-0450-465F-BB28-58FCF014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04E700FC-3D41-4DDB-9A41-C13D89EF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5D606ED2-5B50-4A2E-89F5-11FC39DE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2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C14AAC1-F955-4475-9B01-B59EEB98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B889F03B-07FE-440F-B1C5-4CAEAAAB4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DE4906AE-33A8-4317-863D-28EC0A043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CE054222-4303-4934-85BB-F2C45181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D3E3F84A-2B12-4730-9E73-1A0D5ED8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CACC750E-7C84-4C87-B8D2-AF1E80D6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71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93D51AFF-C258-4E84-BA6F-846786B6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C47DEB1D-42A1-49C0-9D67-2135FD51F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3A23AD06-E9E1-4129-88A6-8D1DEDBA6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F7A0-7D7B-4521-AAFC-68201D06E28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CA6A6FCB-77EA-4D87-9F29-A6FD63BFE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6A27D903-C37A-4141-BD97-7CA59D871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12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1.png"/><Relationship Id="rId1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a.go.jp/policies/policy/consumer_education/public_awareness/teaching_material/material_010/assets/teaching_material_220829_0003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hyperlink" Target="https://www.caa.go.jp/notice/assets/future_caa_cms201_210420_02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D07ABB0B-5974-F94C-9402-B91A8B00AE1E}"/>
              </a:ext>
            </a:extLst>
          </p:cNvPr>
          <p:cNvSpPr txBox="1"/>
          <p:nvPr/>
        </p:nvSpPr>
        <p:spPr>
          <a:xfrm>
            <a:off x="696000" y="723384"/>
            <a:ext cx="540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1" lang="en-US" altLang="ja-JP" sz="2400" b="1" dirty="0">
                <a:solidFill>
                  <a:srgbClr val="C0FF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Worksheet</a:t>
            </a:r>
            <a:endParaRPr kumimoji="1" lang="ja-JP" altLang="en-US" sz="2400" b="1" dirty="0">
              <a:solidFill>
                <a:srgbClr val="C0FF4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841F3026-0AD9-4579-A1FD-D75E9EF2645A}"/>
              </a:ext>
            </a:extLst>
          </p:cNvPr>
          <p:cNvSpPr txBox="1"/>
          <p:nvPr/>
        </p:nvSpPr>
        <p:spPr>
          <a:xfrm>
            <a:off x="696000" y="1269000"/>
            <a:ext cx="10800000" cy="43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まとめよう！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ネット取引トラブルを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防ぐための注意点</a:t>
            </a:r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xmlns="" id="{60873F67-BA37-4C9F-A342-31C430C75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68047" y="3194326"/>
            <a:ext cx="1885847" cy="3227210"/>
          </a:xfrm>
          <a:prstGeom prst="rect">
            <a:avLst/>
          </a:prstGeom>
        </p:spPr>
      </p:pic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xmlns="" id="{9009DCC0-14CD-4FF9-B4E8-13BAF49FC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351926" y="3384326"/>
            <a:ext cx="1349915" cy="29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3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9D7D1F32-9EC8-1C4E-B537-F8C9BCF8759C}"/>
              </a:ext>
            </a:extLst>
          </p:cNvPr>
          <p:cNvSpPr/>
          <p:nvPr/>
        </p:nvSpPr>
        <p:spPr>
          <a:xfrm>
            <a:off x="0" y="3382200"/>
            <a:ext cx="12192000" cy="90000"/>
          </a:xfrm>
          <a:prstGeom prst="rect">
            <a:avLst/>
          </a:prstGeom>
          <a:solidFill>
            <a:srgbClr val="C0F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EC2DAB45-6AF0-473C-B8EF-A235785A303C}"/>
              </a:ext>
            </a:extLst>
          </p:cNvPr>
          <p:cNvSpPr txBox="1"/>
          <p:nvPr/>
        </p:nvSpPr>
        <p:spPr>
          <a:xfrm>
            <a:off x="695325" y="1629000"/>
            <a:ext cx="10801350" cy="2159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6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グループで</a:t>
            </a:r>
            <a:endParaRPr kumimoji="1" lang="en-US" altLang="ja-JP" sz="6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6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各テーマ</a:t>
            </a:r>
            <a:r>
              <a:rPr lang="ja-JP" altLang="en-US" sz="6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について</a:t>
            </a:r>
            <a:r>
              <a:rPr kumimoji="1" lang="ja-JP" altLang="en-US" sz="6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考えよう！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51A49943-16D2-4335-8BBF-3D7D581F4D45}"/>
              </a:ext>
            </a:extLst>
          </p:cNvPr>
          <p:cNvSpPr txBox="1"/>
          <p:nvPr/>
        </p:nvSpPr>
        <p:spPr>
          <a:xfrm>
            <a:off x="695325" y="3968500"/>
            <a:ext cx="10801349" cy="10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各グループで１つのテーマを選び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まとめた内容を発表し、みんなで共有しよう！</a:t>
            </a:r>
          </a:p>
        </p:txBody>
      </p:sp>
    </p:spTree>
    <p:extLst>
      <p:ext uri="{BB962C8B-B14F-4D97-AF65-F5344CB8AC3E}">
        <p14:creationId xmlns:p14="http://schemas.microsoft.com/office/powerpoint/2010/main" val="21240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xmlns="" id="{95A48E60-1B10-7A49-8D5A-F5A1C23A79B6}"/>
              </a:ext>
            </a:extLst>
          </p:cNvPr>
          <p:cNvGrpSpPr/>
          <p:nvPr/>
        </p:nvGrpSpPr>
        <p:grpSpPr>
          <a:xfrm>
            <a:off x="4296000" y="728050"/>
            <a:ext cx="3600000" cy="360000"/>
            <a:chOff x="4296000" y="728050"/>
            <a:chExt cx="3600000" cy="360000"/>
          </a:xfrm>
        </p:grpSpPr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xmlns="" id="{AD26493E-5171-4139-B161-79010CF29C34}"/>
                </a:ext>
              </a:extLst>
            </p:cNvPr>
            <p:cNvSpPr/>
            <p:nvPr/>
          </p:nvSpPr>
          <p:spPr>
            <a:xfrm>
              <a:off x="4655776" y="728050"/>
              <a:ext cx="2880000" cy="360000"/>
            </a:xfrm>
            <a:prstGeom prst="roundRect">
              <a:avLst>
                <a:gd name="adj" fmla="val 50000"/>
              </a:avLst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xmlns="" id="{FAC8F834-D5C0-420E-A24E-2DB3EA5A6B30}"/>
                </a:ext>
              </a:extLst>
            </p:cNvPr>
            <p:cNvSpPr txBox="1"/>
            <p:nvPr/>
          </p:nvSpPr>
          <p:spPr>
            <a:xfrm>
              <a:off x="4296000" y="773050"/>
              <a:ext cx="3600000" cy="27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テーマ①</a:t>
              </a:r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EC2DAB45-6AF0-473C-B8EF-A235785A303C}"/>
              </a:ext>
            </a:extLst>
          </p:cNvPr>
          <p:cNvSpPr txBox="1"/>
          <p:nvPr/>
        </p:nvSpPr>
        <p:spPr>
          <a:xfrm>
            <a:off x="695325" y="1449000"/>
            <a:ext cx="10801350" cy="14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信頼できる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・信頼できない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ネットショップを見分けるポイント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B8B61194-E9C8-4C6A-9A88-6E364132D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079" y="3091375"/>
            <a:ext cx="2945273" cy="32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23079"/>
      </p:ext>
    </p:extLst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xmlns="" id="{99D6D216-6073-014F-8EE1-52B96C85931C}"/>
              </a:ext>
            </a:extLst>
          </p:cNvPr>
          <p:cNvGrpSpPr/>
          <p:nvPr/>
        </p:nvGrpSpPr>
        <p:grpSpPr>
          <a:xfrm>
            <a:off x="4296000" y="728050"/>
            <a:ext cx="3600000" cy="360000"/>
            <a:chOff x="4296000" y="728050"/>
            <a:chExt cx="3600000" cy="360000"/>
          </a:xfrm>
        </p:grpSpPr>
        <p:sp>
          <p:nvSpPr>
            <p:cNvPr id="9" name="四角形: 角を丸くする 2">
              <a:extLst>
                <a:ext uri="{FF2B5EF4-FFF2-40B4-BE49-F238E27FC236}">
                  <a16:creationId xmlns:a16="http://schemas.microsoft.com/office/drawing/2014/main" xmlns="" id="{8AEB0240-4FB8-534B-BA9D-6AC33D244B7C}"/>
                </a:ext>
              </a:extLst>
            </p:cNvPr>
            <p:cNvSpPr/>
            <p:nvPr/>
          </p:nvSpPr>
          <p:spPr>
            <a:xfrm>
              <a:off x="4655776" y="728050"/>
              <a:ext cx="2880000" cy="360000"/>
            </a:xfrm>
            <a:prstGeom prst="roundRect">
              <a:avLst>
                <a:gd name="adj" fmla="val 50000"/>
              </a:avLst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xmlns="" id="{4C58BF68-1959-FE44-A6E7-5A7C261FC49F}"/>
                </a:ext>
              </a:extLst>
            </p:cNvPr>
            <p:cNvSpPr txBox="1"/>
            <p:nvPr/>
          </p:nvSpPr>
          <p:spPr>
            <a:xfrm>
              <a:off x="4296000" y="773050"/>
              <a:ext cx="3600000" cy="27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テーマ②</a:t>
              </a:r>
              <a:endPara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854B2AC2-7B91-2A4B-93D4-64F9B42A4E3A}"/>
              </a:ext>
            </a:extLst>
          </p:cNvPr>
          <p:cNvSpPr txBox="1"/>
          <p:nvPr/>
        </p:nvSpPr>
        <p:spPr>
          <a:xfrm>
            <a:off x="695325" y="1449000"/>
            <a:ext cx="10801350" cy="14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ネットショップの返品・交換の条件</a:t>
            </a:r>
            <a:endParaRPr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気を付けるべき点は？</a:t>
            </a:r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7923CD20-B80D-44DA-ACE7-59B2925A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309" y="3310280"/>
            <a:ext cx="1943100" cy="33909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25DF347E-D197-41B6-8218-4412B6BF8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915" y="3491816"/>
            <a:ext cx="1456337" cy="32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0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xmlns="" id="{86217E1D-3CC5-BD40-B656-BBAB6E56D0F2}"/>
              </a:ext>
            </a:extLst>
          </p:cNvPr>
          <p:cNvGrpSpPr/>
          <p:nvPr/>
        </p:nvGrpSpPr>
        <p:grpSpPr>
          <a:xfrm>
            <a:off x="4296000" y="728050"/>
            <a:ext cx="3600000" cy="360000"/>
            <a:chOff x="4296000" y="728050"/>
            <a:chExt cx="3600000" cy="360000"/>
          </a:xfrm>
        </p:grpSpPr>
        <p:sp>
          <p:nvSpPr>
            <p:cNvPr id="8" name="四角形: 角を丸くする 2">
              <a:extLst>
                <a:ext uri="{FF2B5EF4-FFF2-40B4-BE49-F238E27FC236}">
                  <a16:creationId xmlns:a16="http://schemas.microsoft.com/office/drawing/2014/main" xmlns="" id="{156EA278-4057-FC42-9248-2C2D00BE28AF}"/>
                </a:ext>
              </a:extLst>
            </p:cNvPr>
            <p:cNvSpPr/>
            <p:nvPr/>
          </p:nvSpPr>
          <p:spPr>
            <a:xfrm>
              <a:off x="4655776" y="728050"/>
              <a:ext cx="2880000" cy="360000"/>
            </a:xfrm>
            <a:prstGeom prst="roundRect">
              <a:avLst>
                <a:gd name="adj" fmla="val 50000"/>
              </a:avLst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xmlns="" id="{A4C800EC-415F-B446-87C6-6DD827C4C92F}"/>
                </a:ext>
              </a:extLst>
            </p:cNvPr>
            <p:cNvSpPr txBox="1"/>
            <p:nvPr/>
          </p:nvSpPr>
          <p:spPr>
            <a:xfrm>
              <a:off x="4296000" y="773050"/>
              <a:ext cx="3600000" cy="27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テーマ③</a:t>
              </a:r>
              <a:endPara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E64E4FEB-A22F-9842-906D-EB501F6C1125}"/>
              </a:ext>
            </a:extLst>
          </p:cNvPr>
          <p:cNvSpPr txBox="1"/>
          <p:nvPr/>
        </p:nvSpPr>
        <p:spPr>
          <a:xfrm>
            <a:off x="695325" y="1449000"/>
            <a:ext cx="10801350" cy="14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フリマサイトの取引で</a:t>
            </a:r>
            <a:endParaRPr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売主に禁止されている行為は？</a:t>
            </a:r>
          </a:p>
        </p:txBody>
      </p:sp>
      <p:pic>
        <p:nvPicPr>
          <p:cNvPr id="15" name="グラフィックス 14">
            <a:extLst>
              <a:ext uri="{FF2B5EF4-FFF2-40B4-BE49-F238E27FC236}">
                <a16:creationId xmlns:a16="http://schemas.microsoft.com/office/drawing/2014/main" xmlns="" id="{0099566C-C03D-44F9-B28C-742006B24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58362" y="3629891"/>
            <a:ext cx="2873563" cy="2878158"/>
          </a:xfrm>
          <a:prstGeom prst="rect">
            <a:avLst/>
          </a:prstGeom>
        </p:spPr>
      </p:pic>
      <p:pic>
        <p:nvPicPr>
          <p:cNvPr id="16" name="グラフィックス 15">
            <a:extLst>
              <a:ext uri="{FF2B5EF4-FFF2-40B4-BE49-F238E27FC236}">
                <a16:creationId xmlns:a16="http://schemas.microsoft.com/office/drawing/2014/main" xmlns="" id="{9D60BB9C-6282-48FE-972B-27D162543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40459" y="3310959"/>
            <a:ext cx="2009929" cy="9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5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xmlns="" id="{D861188D-521C-A94A-B83C-6343805825C6}"/>
              </a:ext>
            </a:extLst>
          </p:cNvPr>
          <p:cNvGrpSpPr/>
          <p:nvPr/>
        </p:nvGrpSpPr>
        <p:grpSpPr>
          <a:xfrm>
            <a:off x="4296000" y="728050"/>
            <a:ext cx="3600000" cy="360000"/>
            <a:chOff x="4296000" y="728050"/>
            <a:chExt cx="3600000" cy="360000"/>
          </a:xfrm>
        </p:grpSpPr>
        <p:sp>
          <p:nvSpPr>
            <p:cNvPr id="11" name="四角形: 角を丸くする 2">
              <a:extLst>
                <a:ext uri="{FF2B5EF4-FFF2-40B4-BE49-F238E27FC236}">
                  <a16:creationId xmlns:a16="http://schemas.microsoft.com/office/drawing/2014/main" xmlns="" id="{10F3C7BF-BCD5-6240-9AE7-879299DCEE6B}"/>
                </a:ext>
              </a:extLst>
            </p:cNvPr>
            <p:cNvSpPr/>
            <p:nvPr/>
          </p:nvSpPr>
          <p:spPr>
            <a:xfrm>
              <a:off x="4655776" y="728050"/>
              <a:ext cx="2880000" cy="360000"/>
            </a:xfrm>
            <a:prstGeom prst="roundRect">
              <a:avLst>
                <a:gd name="adj" fmla="val 50000"/>
              </a:avLst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xmlns="" id="{117D19E5-C832-9F4C-BE0D-01024006E42D}"/>
                </a:ext>
              </a:extLst>
            </p:cNvPr>
            <p:cNvSpPr txBox="1"/>
            <p:nvPr/>
          </p:nvSpPr>
          <p:spPr>
            <a:xfrm>
              <a:off x="4296000" y="773050"/>
              <a:ext cx="3600000" cy="27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テーマ④</a:t>
              </a:r>
              <a:endPara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457F4D07-BE72-B247-8931-E4DBEDAD52AE}"/>
              </a:ext>
            </a:extLst>
          </p:cNvPr>
          <p:cNvSpPr txBox="1"/>
          <p:nvPr/>
        </p:nvSpPr>
        <p:spPr>
          <a:xfrm>
            <a:off x="695325" y="1449000"/>
            <a:ext cx="10801350" cy="14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フリマサイトで</a:t>
            </a:r>
            <a:endParaRPr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出品してはいけないものとは？</a:t>
            </a:r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xmlns="" id="{A171D6F2-E7BB-43EC-A530-68E6DA66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84201" y="3534046"/>
            <a:ext cx="1833565" cy="1948908"/>
          </a:xfrm>
          <a:prstGeom prst="rect">
            <a:avLst/>
          </a:prstGeom>
        </p:spPr>
      </p:pic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xmlns="" id="{010E99E4-4C8E-41DB-8B29-B42CA6020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1238941" y="4816299"/>
            <a:ext cx="1555190" cy="1391571"/>
          </a:xfrm>
          <a:prstGeom prst="rect">
            <a:avLst/>
          </a:prstGeom>
        </p:spPr>
      </p:pic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xmlns="" id="{05F8C544-F3CD-46DD-A15D-887969BD55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271661" y="4816299"/>
            <a:ext cx="1903839" cy="1791176"/>
          </a:xfrm>
          <a:prstGeom prst="rect">
            <a:avLst/>
          </a:prstGeom>
        </p:spPr>
      </p:pic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xmlns="" id="{93F4D4F7-48EC-428C-97CF-2362B3FF6A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426099" y="3534046"/>
            <a:ext cx="1903839" cy="1649693"/>
          </a:xfrm>
          <a:prstGeom prst="rect">
            <a:avLst/>
          </a:prstGeom>
        </p:spPr>
      </p:pic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xmlns="" id="{B99FCD24-25B0-492E-A526-59F18DCE5B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409175" y="5086060"/>
            <a:ext cx="692446" cy="1048505"/>
          </a:xfrm>
          <a:prstGeom prst="rect">
            <a:avLst/>
          </a:prstGeom>
        </p:spPr>
      </p:pic>
      <p:pic>
        <p:nvPicPr>
          <p:cNvPr id="17" name="グラフィックス 16">
            <a:extLst>
              <a:ext uri="{FF2B5EF4-FFF2-40B4-BE49-F238E27FC236}">
                <a16:creationId xmlns:a16="http://schemas.microsoft.com/office/drawing/2014/main" xmlns="" id="{A51E7B0F-8214-4526-8C3E-B235652783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165372" y="4529433"/>
            <a:ext cx="932531" cy="1113254"/>
          </a:xfrm>
          <a:prstGeom prst="rect">
            <a:avLst/>
          </a:prstGeom>
        </p:spPr>
      </p:pic>
      <p:sp>
        <p:nvSpPr>
          <p:cNvPr id="16" name="乗算記号 15">
            <a:extLst>
              <a:ext uri="{FF2B5EF4-FFF2-40B4-BE49-F238E27FC236}">
                <a16:creationId xmlns:a16="http://schemas.microsoft.com/office/drawing/2014/main" xmlns="" id="{E3537B10-EDBE-4A76-894B-6403B21AAD89}"/>
              </a:ext>
            </a:extLst>
          </p:cNvPr>
          <p:cNvSpPr/>
          <p:nvPr/>
        </p:nvSpPr>
        <p:spPr>
          <a:xfrm>
            <a:off x="5028562" y="2823663"/>
            <a:ext cx="2160000" cy="2160000"/>
          </a:xfrm>
          <a:prstGeom prst="mathMultiply">
            <a:avLst>
              <a:gd name="adj1" fmla="val 9033"/>
            </a:avLst>
          </a:prstGeom>
          <a:solidFill>
            <a:srgbClr val="FFA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691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xmlns="" id="{A1523FCB-B72B-6149-809F-0997F0A0C169}"/>
              </a:ext>
            </a:extLst>
          </p:cNvPr>
          <p:cNvGrpSpPr/>
          <p:nvPr/>
        </p:nvGrpSpPr>
        <p:grpSpPr>
          <a:xfrm>
            <a:off x="4296000" y="728050"/>
            <a:ext cx="3600000" cy="360000"/>
            <a:chOff x="4296000" y="728050"/>
            <a:chExt cx="3600000" cy="360000"/>
          </a:xfrm>
        </p:grpSpPr>
        <p:sp>
          <p:nvSpPr>
            <p:cNvPr id="9" name="四角形: 角を丸くする 2">
              <a:extLst>
                <a:ext uri="{FF2B5EF4-FFF2-40B4-BE49-F238E27FC236}">
                  <a16:creationId xmlns:a16="http://schemas.microsoft.com/office/drawing/2014/main" xmlns="" id="{C66962EF-88F2-9245-82FA-884E6D1C7FFD}"/>
                </a:ext>
              </a:extLst>
            </p:cNvPr>
            <p:cNvSpPr/>
            <p:nvPr/>
          </p:nvSpPr>
          <p:spPr>
            <a:xfrm>
              <a:off x="4655776" y="728050"/>
              <a:ext cx="2880000" cy="360000"/>
            </a:xfrm>
            <a:prstGeom prst="roundRect">
              <a:avLst>
                <a:gd name="adj" fmla="val 50000"/>
              </a:avLst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xmlns="" id="{7A4ED8AF-CC94-944E-B021-BB563EA2555C}"/>
                </a:ext>
              </a:extLst>
            </p:cNvPr>
            <p:cNvSpPr txBox="1"/>
            <p:nvPr/>
          </p:nvSpPr>
          <p:spPr>
            <a:xfrm>
              <a:off x="4296000" y="773050"/>
              <a:ext cx="3600000" cy="27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テーマ⑤</a:t>
              </a:r>
              <a:endPara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2CE7C97A-2F3A-5C4F-AA69-5E8EC412EE36}"/>
              </a:ext>
            </a:extLst>
          </p:cNvPr>
          <p:cNvSpPr txBox="1"/>
          <p:nvPr/>
        </p:nvSpPr>
        <p:spPr>
          <a:xfrm>
            <a:off x="0" y="1449000"/>
            <a:ext cx="12191999" cy="14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フリマサイトで買って届いた商品が</a:t>
            </a:r>
            <a:endParaRPr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説明文と違う・壊れているとき、どう対応する？</a:t>
            </a:r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4AA17C64-2E03-4023-85B3-04B81E1E0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247" y="3403815"/>
            <a:ext cx="4201506" cy="32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49260486-E810-3943-8380-6D4AC92AD969}"/>
              </a:ext>
            </a:extLst>
          </p:cNvPr>
          <p:cNvSpPr txBox="1">
            <a:spLocks/>
          </p:cNvSpPr>
          <p:nvPr/>
        </p:nvSpPr>
        <p:spPr>
          <a:xfrm>
            <a:off x="696000" y="639000"/>
            <a:ext cx="10800000" cy="54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学習で参考にするとよい資料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xmlns="" id="{7FB8FCCC-65EA-42F9-B272-3A92C05E6672}"/>
              </a:ext>
            </a:extLst>
          </p:cNvPr>
          <p:cNvSpPr/>
          <p:nvPr/>
        </p:nvSpPr>
        <p:spPr>
          <a:xfrm>
            <a:off x="516000" y="1629000"/>
            <a:ext cx="11160000" cy="4680000"/>
          </a:xfrm>
          <a:prstGeom prst="rect">
            <a:avLst/>
          </a:prstGeom>
          <a:noFill/>
          <a:ln w="38100">
            <a:solidFill>
              <a:srgbClr val="C0F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xmlns="" id="{8EA520EE-DA57-4858-94E0-A59CDFB16AB6}"/>
              </a:ext>
            </a:extLst>
          </p:cNvPr>
          <p:cNvSpPr txBox="1"/>
          <p:nvPr/>
        </p:nvSpPr>
        <p:spPr>
          <a:xfrm>
            <a:off x="1056000" y="2250000"/>
            <a:ext cx="648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• 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教科書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4B95BBBF-3317-1648-AF5E-E1F81FBE48B7}"/>
              </a:ext>
            </a:extLst>
          </p:cNvPr>
          <p:cNvSpPr txBox="1"/>
          <p:nvPr/>
        </p:nvSpPr>
        <p:spPr>
          <a:xfrm>
            <a:off x="1056000" y="2880000"/>
            <a:ext cx="648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• 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契約について理解しよう！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xmlns="" id="{482FCDF8-51E7-3441-AEFC-13025D18A4A7}"/>
              </a:ext>
            </a:extLst>
          </p:cNvPr>
          <p:cNvSpPr txBox="1"/>
          <p:nvPr/>
        </p:nvSpPr>
        <p:spPr>
          <a:xfrm>
            <a:off x="1056000" y="3510000"/>
            <a:ext cx="6480000" cy="72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• 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デジタルプラットフォームとの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 正しいつきあい方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xmlns="" id="{2EAF6EEE-CB10-4CCF-963A-792FE8619D46}"/>
              </a:ext>
            </a:extLst>
          </p:cNvPr>
          <p:cNvSpPr txBox="1"/>
          <p:nvPr/>
        </p:nvSpPr>
        <p:spPr>
          <a:xfrm>
            <a:off x="7536000" y="2717881"/>
            <a:ext cx="4320000" cy="1080000"/>
          </a:xfrm>
          <a:prstGeom prst="rect">
            <a:avLst/>
          </a:prstGeom>
          <a:noFill/>
        </p:spPr>
        <p:txBody>
          <a:bodyPr vert="horz" wrap="square" lIns="108000" tIns="180000" rIns="108000" bIns="108000" rtlCol="0" anchor="ctr" anchorCtr="0">
            <a:noAutofit/>
          </a:bodyPr>
          <a:lstStyle>
            <a:defPPr>
              <a:defRPr lang="ja-JP"/>
            </a:defPPr>
            <a:lvl1pPr algn="ctr">
              <a:defRPr b="1">
                <a:latin typeface="+mn-ea"/>
              </a:defRPr>
            </a:lvl1pPr>
          </a:lstStyle>
          <a:p>
            <a:r>
              <a:rPr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資料も参考にしながら</a:t>
            </a:r>
            <a:endParaRPr lang="en-US" altLang="ja-JP" sz="2400" dirty="0">
              <a:solidFill>
                <a:srgbClr val="406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グループで話し合って考えよう！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xmlns="" id="{7364398C-3B90-4EEB-93D4-EF4AB3BF072A}"/>
              </a:ext>
            </a:extLst>
          </p:cNvPr>
          <p:cNvSpPr/>
          <p:nvPr/>
        </p:nvSpPr>
        <p:spPr>
          <a:xfrm>
            <a:off x="4836000" y="2880000"/>
            <a:ext cx="2520000" cy="3600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hlinkClick r:id="rId3"/>
            <a:extLst>
              <a:ext uri="{FF2B5EF4-FFF2-40B4-BE49-F238E27FC236}">
                <a16:creationId xmlns:a16="http://schemas.microsoft.com/office/drawing/2014/main" xmlns="" id="{9C948F2E-4AF4-4A5F-B1FB-73938FBD5316}"/>
              </a:ext>
            </a:extLst>
          </p:cNvPr>
          <p:cNvSpPr txBox="1"/>
          <p:nvPr/>
        </p:nvSpPr>
        <p:spPr>
          <a:xfrm>
            <a:off x="4296000" y="2925000"/>
            <a:ext cx="3600000" cy="27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詳しくはこちら</a:t>
            </a:r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xmlns="" id="{68143F45-124A-4B1F-A9C6-9684B9F85934}"/>
              </a:ext>
            </a:extLst>
          </p:cNvPr>
          <p:cNvSpPr/>
          <p:nvPr/>
        </p:nvSpPr>
        <p:spPr>
          <a:xfrm>
            <a:off x="4836000" y="3690000"/>
            <a:ext cx="2520000" cy="3600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hlinkClick r:id="rId4"/>
            <a:extLst>
              <a:ext uri="{FF2B5EF4-FFF2-40B4-BE49-F238E27FC236}">
                <a16:creationId xmlns:a16="http://schemas.microsoft.com/office/drawing/2014/main" xmlns="" id="{D6202697-00B6-4AD0-9F43-6A54C8F2A188}"/>
              </a:ext>
            </a:extLst>
          </p:cNvPr>
          <p:cNvSpPr txBox="1"/>
          <p:nvPr/>
        </p:nvSpPr>
        <p:spPr>
          <a:xfrm>
            <a:off x="4296000" y="3735000"/>
            <a:ext cx="3600000" cy="27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詳しくはこちら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131554E5-7C5F-4D63-841F-8AB0C7CE0799}"/>
              </a:ext>
            </a:extLst>
          </p:cNvPr>
          <p:cNvSpPr txBox="1"/>
          <p:nvPr/>
        </p:nvSpPr>
        <p:spPr>
          <a:xfrm>
            <a:off x="705773" y="4681900"/>
            <a:ext cx="7920000" cy="10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自分が利用している（知っている）通販サイトやフリマサイト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インターネットオークションサイトの利用ガイドを確認してみよう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!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ECE7991C-396E-44D0-9818-0AED3FDE1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132" y="3810032"/>
            <a:ext cx="2649372" cy="294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58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452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ワイド画面</PresentationFormat>
  <Paragraphs>113</Paragraphs>
  <Slides>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2022-03-08T09:46:08Z</dcterms:created>
  <dcterms:modified xsi:type="dcterms:W3CDTF">2022-12-06T01:54:31Z</dcterms:modified>
</cp:coreProperties>
</file>