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9"/>
  </p:notesMasterIdLst>
  <p:sldIdLst>
    <p:sldId id="357" r:id="rId2"/>
    <p:sldId id="442" r:id="rId3"/>
    <p:sldId id="444" r:id="rId4"/>
    <p:sldId id="445" r:id="rId5"/>
    <p:sldId id="398" r:id="rId6"/>
    <p:sldId id="429" r:id="rId7"/>
    <p:sldId id="395" r:id="rId8"/>
    <p:sldId id="432" r:id="rId9"/>
    <p:sldId id="434" r:id="rId10"/>
    <p:sldId id="418" r:id="rId11"/>
    <p:sldId id="443" r:id="rId12"/>
    <p:sldId id="430" r:id="rId13"/>
    <p:sldId id="439" r:id="rId14"/>
    <p:sldId id="424" r:id="rId15"/>
    <p:sldId id="413" r:id="rId16"/>
    <p:sldId id="437" r:id="rId17"/>
    <p:sldId id="380" r:id="rId18"/>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4" orient="horz" pos="1480" userDrawn="1">
          <p15:clr>
            <a:srgbClr val="A4A3A4"/>
          </p15:clr>
        </p15:guide>
        <p15:guide id="5" orient="horz" userDrawn="1">
          <p15:clr>
            <a:srgbClr val="A4A3A4"/>
          </p15:clr>
        </p15:guide>
        <p15:guide id="6" pos="4067" userDrawn="1">
          <p15:clr>
            <a:srgbClr val="A4A3A4"/>
          </p15:clr>
        </p15:guide>
        <p15:guide id="7" pos="2252" userDrawn="1">
          <p15:clr>
            <a:srgbClr val="A4A3A4"/>
          </p15:clr>
        </p15:guide>
        <p15:guide id="8" orient="horz" pos="3294" userDrawn="1">
          <p15:clr>
            <a:srgbClr val="A4A3A4"/>
          </p15:clr>
        </p15:guide>
        <p15:guide id="9" orient="horz" pos="3498" userDrawn="1">
          <p15:clr>
            <a:srgbClr val="A4A3A4"/>
          </p15:clr>
        </p15:guide>
        <p15:guide id="10" orient="horz" pos="1026" userDrawn="1">
          <p15:clr>
            <a:srgbClr val="A4A3A4"/>
          </p15:clr>
        </p15:guide>
        <p15:guide id="11" pos="7673" userDrawn="1">
          <p15:clr>
            <a:srgbClr val="A4A3A4"/>
          </p15:clr>
        </p15:guide>
        <p15:guide id="14" orient="horz" pos="2387" userDrawn="1">
          <p15:clr>
            <a:srgbClr val="A4A3A4"/>
          </p15:clr>
        </p15:guide>
        <p15:guide id="16" orient="horz" pos="3770" userDrawn="1">
          <p15:clr>
            <a:srgbClr val="A4A3A4"/>
          </p15:clr>
        </p15:guide>
        <p15:guide id="17" orient="horz" pos="1933" userDrawn="1">
          <p15:clr>
            <a:srgbClr val="A4A3A4"/>
          </p15:clr>
        </p15:guide>
        <p15:guide id="18" orient="horz" pos="4201" userDrawn="1">
          <p15:clr>
            <a:srgbClr val="A4A3A4"/>
          </p15:clr>
        </p15:guide>
        <p15:guide id="19" orient="horz" pos="2818" userDrawn="1">
          <p15:clr>
            <a:srgbClr val="A4A3A4"/>
          </p15:clr>
        </p15:guide>
        <p15:guide id="20" orient="horz" pos="572" userDrawn="1">
          <p15:clr>
            <a:srgbClr val="A4A3A4"/>
          </p15:clr>
        </p15:guide>
        <p15:guide id="22" pos="3613" userDrawn="1">
          <p15:clr>
            <a:srgbClr val="A4A3A4"/>
          </p15:clr>
        </p15:guide>
        <p15:guide id="23" pos="3160" userDrawn="1">
          <p15:clr>
            <a:srgbClr val="A4A3A4"/>
          </p15:clr>
        </p15:guide>
        <p15:guide id="24" pos="2706" userDrawn="1">
          <p15:clr>
            <a:srgbClr val="A4A3A4"/>
          </p15:clr>
        </p15:guide>
        <p15:guide id="25" pos="1776" userDrawn="1">
          <p15:clr>
            <a:srgbClr val="A4A3A4"/>
          </p15:clr>
        </p15:guide>
        <p15:guide id="26" pos="1345" userDrawn="1">
          <p15:clr>
            <a:srgbClr val="A4A3A4"/>
          </p15:clr>
        </p15:guide>
        <p15:guide id="27" pos="892" userDrawn="1">
          <p15:clr>
            <a:srgbClr val="A4A3A4"/>
          </p15:clr>
        </p15:guide>
        <p15:guide id="28" pos="438" userDrawn="1">
          <p15:clr>
            <a:srgbClr val="A4A3A4"/>
          </p15:clr>
        </p15:guide>
        <p15:guide id="29" userDrawn="1">
          <p15:clr>
            <a:srgbClr val="A4A3A4"/>
          </p15:clr>
        </p15:guide>
        <p15:guide id="30" pos="4520" userDrawn="1">
          <p15:clr>
            <a:srgbClr val="A4A3A4"/>
          </p15:clr>
        </p15:guide>
        <p15:guide id="31" pos="4974" userDrawn="1">
          <p15:clr>
            <a:srgbClr val="A4A3A4"/>
          </p15:clr>
        </p15:guide>
        <p15:guide id="32" pos="5428" userDrawn="1">
          <p15:clr>
            <a:srgbClr val="A4A3A4"/>
          </p15:clr>
        </p15:guide>
        <p15:guide id="33" pos="5881" userDrawn="1">
          <p15:clr>
            <a:srgbClr val="A4A3A4"/>
          </p15:clr>
        </p15:guide>
        <p15:guide id="34" pos="6335" userDrawn="1">
          <p15:clr>
            <a:srgbClr val="A4A3A4"/>
          </p15:clr>
        </p15:guide>
        <p15:guide id="35" pos="6788" userDrawn="1">
          <p15:clr>
            <a:srgbClr val="A4A3A4"/>
          </p15:clr>
        </p15:guide>
        <p15:guide id="36" pos="7242" userDrawn="1">
          <p15:clr>
            <a:srgbClr val="A4A3A4"/>
          </p15:clr>
        </p15:guide>
        <p15:guide id="37" pos="2046" userDrawn="1">
          <p15:clr>
            <a:srgbClr val="A4A3A4"/>
          </p15:clr>
        </p15:guide>
        <p15:guide id="38" orient="horz" pos="11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作成者"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FF40"/>
    <a:srgbClr val="FF00FF"/>
    <a:srgbClr val="FF0040"/>
    <a:srgbClr val="F0F0F0"/>
    <a:srgbClr val="406080"/>
    <a:srgbClr val="00C0FF"/>
    <a:srgbClr val="284870"/>
    <a:srgbClr val="535353"/>
    <a:srgbClr val="004F73"/>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75" autoAdjust="0"/>
    <p:restoredTop sz="71144" autoAdjust="0"/>
  </p:normalViewPr>
  <p:slideViewPr>
    <p:cSldViewPr snapToGrid="0" showGuides="1">
      <p:cViewPr varScale="1">
        <p:scale>
          <a:sx n="46" d="100"/>
          <a:sy n="46" d="100"/>
        </p:scale>
        <p:origin x="798" y="54"/>
      </p:cViewPr>
      <p:guideLst>
        <p:guide orient="horz" pos="2160"/>
        <p:guide pos="3840"/>
        <p:guide orient="horz" pos="1480"/>
        <p:guide orient="horz"/>
        <p:guide pos="4067"/>
        <p:guide pos="2252"/>
        <p:guide orient="horz" pos="3294"/>
        <p:guide orient="horz" pos="3498"/>
        <p:guide orient="horz" pos="1026"/>
        <p:guide pos="7673"/>
        <p:guide orient="horz" pos="2387"/>
        <p:guide orient="horz" pos="3770"/>
        <p:guide orient="horz" pos="1933"/>
        <p:guide orient="horz" pos="4201"/>
        <p:guide orient="horz" pos="2818"/>
        <p:guide orient="horz" pos="572"/>
        <p:guide pos="3613"/>
        <p:guide pos="3160"/>
        <p:guide pos="2706"/>
        <p:guide pos="1776"/>
        <p:guide pos="1345"/>
        <p:guide pos="892"/>
        <p:guide pos="438"/>
        <p:guide/>
        <p:guide pos="4520"/>
        <p:guide pos="4974"/>
        <p:guide pos="5428"/>
        <p:guide pos="5881"/>
        <p:guide pos="6335"/>
        <p:guide pos="6788"/>
        <p:guide pos="7242"/>
        <p:guide pos="2046"/>
        <p:guide orient="horz" pos="119"/>
      </p:guideLst>
    </p:cSldViewPr>
  </p:slideViewPr>
  <p:notesTextViewPr>
    <p:cViewPr>
      <p:scale>
        <a:sx n="66" d="100"/>
        <a:sy n="66" d="100"/>
      </p:scale>
      <p:origin x="0" y="0"/>
    </p:cViewPr>
  </p:notesTextViewPr>
  <p:notesViewPr>
    <p:cSldViewPr snapToGrid="0" showGuide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D9A4C2-F737-494F-A709-7D8D9B56B190}" type="datetimeFigureOut">
              <a:rPr kumimoji="1" lang="ja-JP" altLang="en-US" smtClean="0"/>
              <a:t>2022/3/22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629CC9-7421-4165-90D1-E51B0415AF70}" type="slidenum">
              <a:rPr kumimoji="1" lang="ja-JP" altLang="en-US" smtClean="0"/>
              <a:t>‹#›</a:t>
            </a:fld>
            <a:endParaRPr kumimoji="1" lang="ja-JP" altLang="en-US"/>
          </a:p>
        </p:txBody>
      </p:sp>
    </p:spTree>
    <p:extLst>
      <p:ext uri="{BB962C8B-B14F-4D97-AF65-F5344CB8AC3E}">
        <p14:creationId xmlns:p14="http://schemas.microsoft.com/office/powerpoint/2010/main" val="379580479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solidFill>
                  <a:schemeClr val="tx1"/>
                </a:solidFill>
                <a:latin typeface="Meiryo UI" panose="020B0604030504040204" pitchFamily="50" charset="-128"/>
                <a:ea typeface="Meiryo UI" panose="020B0604030504040204" pitchFamily="50" charset="-128"/>
              </a:rPr>
              <a:t>○めあて</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収入と支出のバランス、</a:t>
            </a:r>
            <a:r>
              <a:rPr kumimoji="1" lang="ja-JP" altLang="ja-JP" sz="1200" kern="1200" dirty="0">
                <a:solidFill>
                  <a:schemeClr val="tx1"/>
                </a:solidFill>
                <a:effectLst/>
                <a:latin typeface="Meiryo UI" panose="020B0604030504040204" pitchFamily="50" charset="-128"/>
                <a:ea typeface="Meiryo UI" panose="020B0604030504040204" pitchFamily="50" charset="-128"/>
                <a:cs typeface="+mn-cs"/>
              </a:rPr>
              <a:t>人生の</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三</a:t>
            </a:r>
            <a:r>
              <a:rPr kumimoji="1" lang="ja-JP" altLang="ja-JP" sz="1200" kern="1200" dirty="0">
                <a:solidFill>
                  <a:schemeClr val="tx1"/>
                </a:solidFill>
                <a:effectLst/>
                <a:latin typeface="Meiryo UI" panose="020B0604030504040204" pitchFamily="50" charset="-128"/>
                <a:ea typeface="Meiryo UI" panose="020B0604030504040204" pitchFamily="50" charset="-128"/>
                <a:cs typeface="+mn-cs"/>
              </a:rPr>
              <a:t>大出費やリスクへの備え</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ja-JP" sz="1200" kern="1200" dirty="0">
                <a:solidFill>
                  <a:schemeClr val="tx1"/>
                </a:solidFill>
                <a:effectLst/>
                <a:latin typeface="Meiryo UI" panose="020B0604030504040204" pitchFamily="50" charset="-128"/>
                <a:ea typeface="Meiryo UI" panose="020B0604030504040204" pitchFamily="50" charset="-128"/>
                <a:cs typeface="+mn-cs"/>
              </a:rPr>
              <a:t>ライフステージによる支出の変化を理解し、生涯にわたって健全な経済生活を営</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む方法を考えられる</a:t>
            </a:r>
            <a:r>
              <a:rPr kumimoji="1" lang="ja-JP" altLang="ja-JP" sz="1200" kern="1200" dirty="0">
                <a:solidFill>
                  <a:schemeClr val="tx1"/>
                </a:solidFill>
                <a:effectLst/>
                <a:latin typeface="Meiryo UI" panose="020B0604030504040204" pitchFamily="50" charset="-128"/>
                <a:ea typeface="Meiryo UI" panose="020B0604030504040204" pitchFamily="50" charset="-128"/>
                <a:cs typeface="+mn-cs"/>
              </a:rPr>
              <a:t>ようになろう</a:t>
            </a:r>
            <a:endParaRPr kumimoji="1" lang="ja-JP" altLang="en-US"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rPr>
              <a:t>★評価の観点</a:t>
            </a:r>
            <a:endParaRPr lang="en-US" altLang="ja-JP" sz="12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solidFill>
                  <a:schemeClr val="tx1"/>
                </a:solidFill>
                <a:latin typeface="Meiryo UI" panose="020B0604030504040204" pitchFamily="50" charset="-128"/>
                <a:ea typeface="Meiryo UI" panose="020B0604030504040204" pitchFamily="50" charset="-128"/>
              </a:rPr>
              <a:t>収入と支出のバランスの重要性、基本的な金融商品の特徴と資産形成、生涯を見通しリスク管理も踏まえた経済計画の重要性について理解している</a:t>
            </a:r>
            <a:r>
              <a:rPr kumimoji="1" lang="ja-JP" altLang="en-US" sz="1200" dirty="0">
                <a:solidFill>
                  <a:schemeClr val="tx1"/>
                </a:solidFill>
                <a:latin typeface="Meiryo UI" panose="020B0604030504040204" pitchFamily="50" charset="-128"/>
                <a:ea typeface="Meiryo UI" panose="020B0604030504040204" pitchFamily="50" charset="-128"/>
              </a:rPr>
              <a:t>（知識・技能：観察）</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l"/>
            <a:r>
              <a:rPr lang="ja-JP" altLang="en-US" sz="1200" b="0" dirty="0">
                <a:solidFill>
                  <a:schemeClr val="tx1"/>
                </a:solidFill>
                <a:latin typeface="Meiryo UI" panose="020B0604030504040204" pitchFamily="50" charset="-128"/>
                <a:ea typeface="Meiryo UI" panose="020B0604030504040204" pitchFamily="50" charset="-128"/>
              </a:rPr>
              <a:t>マネープラン作成を通して、</a:t>
            </a:r>
            <a:r>
              <a:rPr lang="ja-JP" altLang="en-US" dirty="0">
                <a:solidFill>
                  <a:schemeClr val="tx1"/>
                </a:solidFill>
                <a:latin typeface="Meiryo UI" panose="020B0604030504040204" pitchFamily="50" charset="-128"/>
                <a:ea typeface="Meiryo UI" panose="020B0604030504040204" pitchFamily="50" charset="-128"/>
              </a:rPr>
              <a:t>収入と支出のバランスを取りながら、リスク管理も踏まえた家計管理を主体的に考えている</a:t>
            </a:r>
            <a:r>
              <a:rPr lang="ja-JP" altLang="en-US" sz="1200" b="0" dirty="0">
                <a:solidFill>
                  <a:schemeClr val="tx1"/>
                </a:solidFill>
                <a:latin typeface="Meiryo UI" panose="020B0604030504040204" pitchFamily="50" charset="-128"/>
                <a:ea typeface="Meiryo UI" panose="020B0604030504040204" pitchFamily="50" charset="-128"/>
              </a:rPr>
              <a:t>（主体的に学習に取り組む態度：ワークシート、エクセル、観察）</a:t>
            </a:r>
          </a:p>
        </p:txBody>
      </p:sp>
      <p:sp>
        <p:nvSpPr>
          <p:cNvPr id="4" name="スライド番号プレースホルダー 3"/>
          <p:cNvSpPr>
            <a:spLocks noGrp="1"/>
          </p:cNvSpPr>
          <p:nvPr>
            <p:ph type="sldNum" sz="quarter" idx="5"/>
          </p:nvPr>
        </p:nvSpPr>
        <p:spPr/>
        <p:txBody>
          <a:bodyPr/>
          <a:lstStyle/>
          <a:p>
            <a:fld id="{62629CC9-7421-4165-90D1-E51B0415AF70}" type="slidenum">
              <a:rPr kumimoji="1" lang="ja-JP" altLang="en-US" smtClean="0"/>
              <a:t>1</a:t>
            </a:fld>
            <a:endParaRPr kumimoji="1" lang="ja-JP" altLang="en-US"/>
          </a:p>
        </p:txBody>
      </p:sp>
    </p:spTree>
    <p:extLst>
      <p:ext uri="{BB962C8B-B14F-4D97-AF65-F5344CB8AC3E}">
        <p14:creationId xmlns:p14="http://schemas.microsoft.com/office/powerpoint/2010/main" val="925859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u="none" dirty="0">
                <a:solidFill>
                  <a:schemeClr val="tx1"/>
                </a:solidFill>
                <a:latin typeface="Meiryo UI" panose="020B0604030504040204" pitchFamily="50" charset="-128"/>
                <a:ea typeface="Meiryo UI" panose="020B0604030504040204" pitchFamily="50" charset="-128"/>
              </a:rPr>
              <a:t>金融商品で注意すること</a:t>
            </a:r>
            <a:endParaRPr kumimoji="1" lang="en-US" altLang="ja-JP" sz="1200" b="1" u="none" dirty="0">
              <a:solidFill>
                <a:schemeClr val="tx1"/>
              </a:solidFill>
              <a:latin typeface="Meiryo UI" panose="020B0604030504040204" pitchFamily="50" charset="-128"/>
              <a:ea typeface="Meiryo UI" panose="020B0604030504040204" pitchFamily="50" charset="-128"/>
            </a:endParaRPr>
          </a:p>
          <a:p>
            <a:endParaRPr kumimoji="1" lang="en-US" altLang="ja-JP" sz="1200" b="1" u="none" dirty="0">
              <a:solidFill>
                <a:schemeClr val="tx1"/>
              </a:solidFill>
              <a:latin typeface="Meiryo UI" panose="020B0604030504040204" pitchFamily="50" charset="-128"/>
              <a:ea typeface="Meiryo UI" panose="020B0604030504040204" pitchFamily="50" charset="-128"/>
            </a:endParaRPr>
          </a:p>
          <a:p>
            <a:r>
              <a:rPr kumimoji="1" lang="ja-JP" altLang="en-US" sz="1200" b="0" u="none" dirty="0">
                <a:solidFill>
                  <a:schemeClr val="tx1"/>
                </a:solidFill>
                <a:latin typeface="Meiryo UI" panose="020B0604030504040204" pitchFamily="50" charset="-128"/>
                <a:ea typeface="Meiryo UI" panose="020B0604030504040204" pitchFamily="50" charset="-128"/>
              </a:rPr>
              <a:t>金融商品は、先に説明したとおり、安全性、収益性、流動性で評価する</a:t>
            </a:r>
            <a:endParaRPr kumimoji="1" lang="en-US" altLang="ja-JP" sz="1200" b="0" u="none" dirty="0">
              <a:solidFill>
                <a:schemeClr val="tx1"/>
              </a:solidFill>
              <a:latin typeface="Meiryo UI" panose="020B0604030504040204" pitchFamily="50" charset="-128"/>
              <a:ea typeface="Meiryo UI" panose="020B0604030504040204" pitchFamily="50" charset="-128"/>
            </a:endParaRPr>
          </a:p>
          <a:p>
            <a:r>
              <a:rPr kumimoji="1" lang="ja-JP" altLang="en-US" sz="1200" b="0" u="none" dirty="0">
                <a:solidFill>
                  <a:schemeClr val="tx1"/>
                </a:solidFill>
                <a:latin typeface="Meiryo UI" panose="020B0604030504040204" pitchFamily="50" charset="-128"/>
                <a:ea typeface="Meiryo UI" panose="020B0604030504040204" pitchFamily="50" charset="-128"/>
              </a:rPr>
              <a:t>全てを満たす商品は無いことに注意しよう</a:t>
            </a:r>
            <a:endParaRPr kumimoji="1" lang="en-US" altLang="ja-JP" sz="1200" b="0" u="none" dirty="0">
              <a:solidFill>
                <a:schemeClr val="tx1"/>
              </a:solidFill>
              <a:latin typeface="Meiryo UI" panose="020B0604030504040204" pitchFamily="50" charset="-128"/>
              <a:ea typeface="Meiryo UI" panose="020B0604030504040204" pitchFamily="50" charset="-128"/>
            </a:endParaRPr>
          </a:p>
          <a:p>
            <a:endParaRPr kumimoji="1" lang="en-US" altLang="ja-JP" sz="1200" b="1" u="none" dirty="0">
              <a:solidFill>
                <a:schemeClr val="tx1"/>
              </a:solidFill>
              <a:latin typeface="Meiryo UI" panose="020B0604030504040204" pitchFamily="50" charset="-128"/>
              <a:ea typeface="Meiryo UI" panose="020B0604030504040204" pitchFamily="50" charset="-128"/>
            </a:endParaRPr>
          </a:p>
          <a:p>
            <a:r>
              <a:rPr kumimoji="1" lang="ja-JP" altLang="en-US" sz="1200" b="1" u="none" dirty="0">
                <a:solidFill>
                  <a:schemeClr val="tx1"/>
                </a:solidFill>
                <a:latin typeface="Meiryo UI" panose="020B0604030504040204" pitchFamily="50" charset="-128"/>
                <a:ea typeface="Meiryo UI" panose="020B0604030504040204" pitchFamily="50" charset="-128"/>
              </a:rPr>
              <a:t>◆操作手順</a:t>
            </a:r>
            <a:br>
              <a:rPr kumimoji="1" lang="en-US" altLang="ja-JP" sz="1200" b="1" u="none" dirty="0">
                <a:solidFill>
                  <a:schemeClr val="tx1"/>
                </a:solidFill>
                <a:latin typeface="Meiryo UI" panose="020B0604030504040204" pitchFamily="50" charset="-128"/>
                <a:ea typeface="Meiryo UI" panose="020B0604030504040204" pitchFamily="50" charset="-128"/>
              </a:rPr>
            </a:br>
            <a:r>
              <a:rPr kumimoji="1" lang="ja-JP" altLang="en-US" sz="1200" b="0" dirty="0">
                <a:solidFill>
                  <a:schemeClr val="tx1"/>
                </a:solidFill>
                <a:latin typeface="Meiryo UI" panose="020B0604030504040204" pitchFamily="50" charset="-128"/>
                <a:ea typeface="Meiryo UI" panose="020B0604030504040204" pitchFamily="50" charset="-128"/>
              </a:rPr>
              <a:t>＊クリック①：普通預金・定期預金</a:t>
            </a:r>
            <a:br>
              <a:rPr kumimoji="1" lang="en-US" altLang="ja-JP" sz="1200" b="0" dirty="0">
                <a:solidFill>
                  <a:schemeClr val="tx1"/>
                </a:solidFill>
                <a:latin typeface="Meiryo UI" panose="020B0604030504040204" pitchFamily="50" charset="-128"/>
                <a:ea typeface="Meiryo UI" panose="020B0604030504040204" pitchFamily="50" charset="-128"/>
              </a:rPr>
            </a:br>
            <a:r>
              <a:rPr kumimoji="1" lang="ja-JP" altLang="en-US" sz="1200" b="0" dirty="0">
                <a:solidFill>
                  <a:schemeClr val="tx1"/>
                </a:solidFill>
                <a:latin typeface="Meiryo UI" panose="020B0604030504040204" pitchFamily="50" charset="-128"/>
                <a:ea typeface="Meiryo UI" panose="020B0604030504040204" pitchFamily="50" charset="-128"/>
              </a:rPr>
              <a:t>＊クリック②：債券や株式・投資信託</a:t>
            </a:r>
            <a:endParaRPr kumimoji="1" lang="en-US" altLang="ja-JP" sz="1200" b="0" dirty="0">
              <a:solidFill>
                <a:schemeClr val="tx1"/>
              </a:solidFill>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62629CC9-7421-4165-90D1-E51B0415AF70}" type="slidenum">
              <a:rPr kumimoji="1" lang="ja-JP" altLang="en-US" smtClean="0"/>
              <a:t>10</a:t>
            </a:fld>
            <a:endParaRPr kumimoji="1" lang="ja-JP" altLang="en-US"/>
          </a:p>
        </p:txBody>
      </p:sp>
    </p:spTree>
    <p:extLst>
      <p:ext uri="{BB962C8B-B14F-4D97-AF65-F5344CB8AC3E}">
        <p14:creationId xmlns:p14="http://schemas.microsoft.com/office/powerpoint/2010/main" val="2304036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u="none" dirty="0">
                <a:solidFill>
                  <a:schemeClr val="tx1"/>
                </a:solidFill>
                <a:latin typeface="Meiryo UI" panose="020B0604030504040204" pitchFamily="50" charset="-128"/>
                <a:ea typeface="Meiryo UI" panose="020B0604030504040204" pitchFamily="50" charset="-128"/>
              </a:rPr>
              <a:t>補足用スライド</a:t>
            </a:r>
            <a:endParaRPr kumimoji="1" lang="en-US" altLang="ja-JP" sz="1200" b="1" u="none" dirty="0">
              <a:solidFill>
                <a:schemeClr val="tx1"/>
              </a:solidFill>
              <a:latin typeface="Meiryo UI" panose="020B0604030504040204" pitchFamily="50" charset="-128"/>
              <a:ea typeface="Meiryo UI" panose="020B0604030504040204" pitchFamily="50" charset="-128"/>
            </a:endParaRPr>
          </a:p>
          <a:p>
            <a:endParaRPr kumimoji="1" lang="en-US" altLang="ja-JP" sz="1200" b="1" u="none" dirty="0">
              <a:solidFill>
                <a:schemeClr val="tx1"/>
              </a:solidFill>
              <a:latin typeface="Meiryo UI" panose="020B0604030504040204" pitchFamily="50" charset="-128"/>
              <a:ea typeface="Meiryo UI" panose="020B0604030504040204" pitchFamily="50" charset="-128"/>
            </a:endParaRPr>
          </a:p>
          <a:p>
            <a:r>
              <a:rPr kumimoji="1" lang="ja-JP" altLang="en-US" sz="1200" b="1" u="none" dirty="0">
                <a:solidFill>
                  <a:schemeClr val="tx1"/>
                </a:solidFill>
                <a:latin typeface="Meiryo UI" panose="020B0604030504040204" pitchFamily="50" charset="-128"/>
                <a:ea typeface="Meiryo UI" panose="020B0604030504040204" pitchFamily="50" charset="-128"/>
              </a:rPr>
              <a:t>◆操作手順</a:t>
            </a:r>
          </a:p>
          <a:p>
            <a:r>
              <a:rPr kumimoji="1" lang="ja-JP" altLang="en-US" sz="1200" b="0" u="none" dirty="0">
                <a:solidFill>
                  <a:schemeClr val="tx1"/>
                </a:solidFill>
                <a:latin typeface="Meiryo UI" panose="020B0604030504040204" pitchFamily="50" charset="-128"/>
                <a:ea typeface="Meiryo UI" panose="020B0604030504040204" pitchFamily="50" charset="-128"/>
              </a:rPr>
              <a:t>＊クリック①：金融商品ごとのリターンとリスクについて確認しよう</a:t>
            </a:r>
          </a:p>
        </p:txBody>
      </p:sp>
      <p:sp>
        <p:nvSpPr>
          <p:cNvPr id="4" name="スライド番号プレースホルダー 3"/>
          <p:cNvSpPr>
            <a:spLocks noGrp="1"/>
          </p:cNvSpPr>
          <p:nvPr>
            <p:ph type="sldNum" sz="quarter" idx="5"/>
          </p:nvPr>
        </p:nvSpPr>
        <p:spPr/>
        <p:txBody>
          <a:bodyPr/>
          <a:lstStyle/>
          <a:p>
            <a:fld id="{62629CC9-7421-4165-90D1-E51B0415AF70}" type="slidenum">
              <a:rPr kumimoji="1" lang="ja-JP" altLang="en-US" smtClean="0"/>
              <a:t>11</a:t>
            </a:fld>
            <a:endParaRPr kumimoji="1" lang="ja-JP" altLang="en-US"/>
          </a:p>
        </p:txBody>
      </p:sp>
    </p:spTree>
    <p:extLst>
      <p:ext uri="{BB962C8B-B14F-4D97-AF65-F5344CB8AC3E}">
        <p14:creationId xmlns:p14="http://schemas.microsoft.com/office/powerpoint/2010/main" val="2191187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u="none" dirty="0">
                <a:solidFill>
                  <a:schemeClr val="tx1"/>
                </a:solidFill>
                <a:latin typeface="Meiryo UI" panose="020B0604030504040204" pitchFamily="50" charset="-128"/>
                <a:ea typeface="Meiryo UI" panose="020B0604030504040204" pitchFamily="50" charset="-128"/>
              </a:rPr>
              <a:t>補足用スライド</a:t>
            </a:r>
            <a:endParaRPr kumimoji="1" lang="en-US" altLang="ja-JP" sz="1200" b="1" u="none" dirty="0">
              <a:solidFill>
                <a:schemeClr val="tx1"/>
              </a:solidFill>
              <a:latin typeface="Meiryo UI" panose="020B0604030504040204" pitchFamily="50" charset="-128"/>
              <a:ea typeface="Meiryo UI" panose="020B0604030504040204" pitchFamily="50" charset="-128"/>
            </a:endParaRPr>
          </a:p>
          <a:p>
            <a:endParaRPr kumimoji="1" lang="en-US" altLang="ja-JP" sz="1200" b="1" u="none" dirty="0">
              <a:solidFill>
                <a:schemeClr val="tx1"/>
              </a:solidFill>
              <a:latin typeface="Meiryo UI" panose="020B0604030504040204" pitchFamily="50" charset="-128"/>
              <a:ea typeface="Meiryo UI" panose="020B0604030504040204" pitchFamily="50" charset="-128"/>
            </a:endParaRPr>
          </a:p>
          <a:p>
            <a:r>
              <a:rPr kumimoji="1" lang="ja-JP" altLang="en-US" sz="1200" b="1" u="none" dirty="0">
                <a:solidFill>
                  <a:schemeClr val="tx1"/>
                </a:solidFill>
                <a:latin typeface="Meiryo UI" panose="020B0604030504040204" pitchFamily="50" charset="-128"/>
                <a:ea typeface="Meiryo UI" panose="020B0604030504040204" pitchFamily="50" charset="-128"/>
              </a:rPr>
              <a:t>◆操作手順</a:t>
            </a:r>
          </a:p>
          <a:p>
            <a:r>
              <a:rPr kumimoji="1" lang="ja-JP" altLang="en-US" sz="1200" b="0" u="none" dirty="0">
                <a:solidFill>
                  <a:schemeClr val="tx1"/>
                </a:solidFill>
                <a:latin typeface="Meiryo UI" panose="020B0604030504040204" pitchFamily="50" charset="-128"/>
                <a:ea typeface="Meiryo UI" panose="020B0604030504040204" pitchFamily="50" charset="-128"/>
              </a:rPr>
              <a:t>＊クリック①：</a:t>
            </a:r>
            <a:r>
              <a:rPr kumimoji="1" lang="zh-TW" altLang="en-US" sz="1200" b="0" u="none" dirty="0">
                <a:solidFill>
                  <a:schemeClr val="tx1"/>
                </a:solidFill>
                <a:latin typeface="Meiryo UI" panose="020B0604030504040204" pitchFamily="50" charset="-128"/>
                <a:ea typeface="Meiryo UI" panose="020B0604030504040204" pitchFamily="50" charset="-128"/>
              </a:rPr>
              <a:t>Ａ：定期預金</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dirty="0">
                <a:solidFill>
                  <a:schemeClr val="tx1"/>
                </a:solidFill>
                <a:latin typeface="Meiryo UI" panose="020B0604030504040204" pitchFamily="50" charset="-128"/>
                <a:ea typeface="Meiryo UI" panose="020B0604030504040204" pitchFamily="50" charset="-128"/>
              </a:rPr>
              <a:t>＊クリック②：Ｂ：国内の株・債券に半分ずつ投資</a:t>
            </a:r>
            <a:endParaRPr kumimoji="1" lang="en-US" altLang="ja-JP" sz="1200" b="0" u="none"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dirty="0">
                <a:solidFill>
                  <a:schemeClr val="tx1"/>
                </a:solidFill>
                <a:latin typeface="Meiryo UI" panose="020B0604030504040204" pitchFamily="50" charset="-128"/>
                <a:ea typeface="Meiryo UI" panose="020B0604030504040204" pitchFamily="50" charset="-128"/>
              </a:rPr>
              <a:t>＊クリック③：Ｃ：国内・先進国・新興国の株・債券に</a:t>
            </a:r>
            <a:r>
              <a:rPr kumimoji="1" lang="en-US" altLang="ja-JP" sz="1200" b="0" u="none" dirty="0">
                <a:solidFill>
                  <a:schemeClr val="tx1"/>
                </a:solidFill>
                <a:latin typeface="Meiryo UI" panose="020B0604030504040204" pitchFamily="50" charset="-128"/>
                <a:ea typeface="Meiryo UI" panose="020B0604030504040204" pitchFamily="50" charset="-128"/>
              </a:rPr>
              <a:t>1/6</a:t>
            </a:r>
            <a:r>
              <a:rPr kumimoji="1" lang="ja-JP" altLang="en-US" sz="1200" b="0" u="none" dirty="0">
                <a:solidFill>
                  <a:schemeClr val="tx1"/>
                </a:solidFill>
                <a:latin typeface="Meiryo UI" panose="020B0604030504040204" pitchFamily="50" charset="-128"/>
                <a:ea typeface="Meiryo UI" panose="020B0604030504040204" pitchFamily="50" charset="-128"/>
              </a:rPr>
              <a:t>ずつ投資　</a:t>
            </a:r>
            <a:endParaRPr kumimoji="1" lang="en-US" altLang="ja-JP" sz="1200" b="0" u="none"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dirty="0">
                <a:solidFill>
                  <a:schemeClr val="tx1"/>
                </a:solidFill>
                <a:latin typeface="Meiryo UI" panose="020B0604030504040204" pitchFamily="50" charset="-128"/>
                <a:ea typeface="Meiryo UI" panose="020B0604030504040204" pitchFamily="50" charset="-128"/>
              </a:rPr>
              <a:t>＊クリック④：安定した利益を得ることができるが、高い利益は望めない</a:t>
            </a:r>
            <a:endParaRPr kumimoji="1" lang="en-US" altLang="ja-JP" sz="1200" b="0" u="none"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dirty="0">
                <a:solidFill>
                  <a:schemeClr val="tx1"/>
                </a:solidFill>
                <a:latin typeface="Meiryo UI" panose="020B0604030504040204" pitchFamily="50" charset="-128"/>
                <a:ea typeface="Meiryo UI" panose="020B0604030504040204" pitchFamily="50" charset="-128"/>
              </a:rPr>
              <a:t>＊クリック⑤：グラフ内、強調○</a:t>
            </a:r>
            <a:endParaRPr kumimoji="1" lang="en-US" altLang="ja-JP" sz="1200" b="0" u="none"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u="none"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u="none" dirty="0">
                <a:solidFill>
                  <a:schemeClr val="tx1"/>
                </a:solidFill>
                <a:latin typeface="Meiryo UI" panose="020B0604030504040204" pitchFamily="50" charset="-128"/>
                <a:ea typeface="Meiryo UI" panose="020B0604030504040204" pitchFamily="50" charset="-128"/>
              </a:rPr>
              <a:t>参考資料</a:t>
            </a:r>
            <a:endParaRPr kumimoji="1" lang="en-US" altLang="ja-JP" sz="1200" b="1" u="none"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dirty="0">
                <a:solidFill>
                  <a:schemeClr val="tx1"/>
                </a:solidFill>
                <a:latin typeface="Meiryo UI" panose="020B0604030504040204" pitchFamily="50" charset="-128"/>
                <a:ea typeface="Meiryo UI" panose="020B0604030504040204" pitchFamily="50" charset="-128"/>
              </a:rPr>
              <a:t>安定的な資産形成に向けた金融事業者の取組み状況</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dirty="0">
                <a:solidFill>
                  <a:schemeClr val="tx1"/>
                </a:solidFill>
                <a:latin typeface="Meiryo UI" panose="020B0604030504040204" pitchFamily="50" charset="-128"/>
                <a:ea typeface="Meiryo UI" panose="020B0604030504040204" pitchFamily="50" charset="-128"/>
              </a:rPr>
              <a:t>令和２年９月 </a:t>
            </a:r>
            <a:r>
              <a:rPr kumimoji="1" lang="en-US" altLang="ja-JP" sz="1200" b="0" u="none" dirty="0">
                <a:solidFill>
                  <a:schemeClr val="tx1"/>
                </a:solidFill>
                <a:latin typeface="Meiryo UI" panose="020B0604030504040204" pitchFamily="50" charset="-128"/>
                <a:ea typeface="Meiryo UI" panose="020B0604030504040204" pitchFamily="50" charset="-128"/>
              </a:rPr>
              <a:t>18 </a:t>
            </a:r>
            <a:r>
              <a:rPr kumimoji="1" lang="ja-JP" altLang="en-US" sz="1200" b="0" u="none" dirty="0">
                <a:solidFill>
                  <a:schemeClr val="tx1"/>
                </a:solidFill>
                <a:latin typeface="Meiryo UI" panose="020B0604030504040204" pitchFamily="50" charset="-128"/>
                <a:ea typeface="Meiryo UI" panose="020B0604030504040204" pitchFamily="50" charset="-128"/>
              </a:rPr>
              <a:t>日　金融庁</a:t>
            </a:r>
            <a:endParaRPr kumimoji="1" lang="en-US" altLang="ja-JP" sz="1200" b="0" u="none"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u="none" dirty="0">
                <a:solidFill>
                  <a:schemeClr val="tx1"/>
                </a:solidFill>
                <a:latin typeface="Meiryo UI" panose="020B0604030504040204" pitchFamily="50" charset="-128"/>
                <a:ea typeface="Meiryo UI" panose="020B0604030504040204" pitchFamily="50" charset="-128"/>
              </a:rPr>
              <a:t>https://www.fsa.go.jp/news/r2/kokyakuhoni/202009/2009_kpi_kohyo.pdf</a:t>
            </a:r>
            <a:endParaRPr kumimoji="1" lang="ja-JP" altLang="en-US" sz="1200" b="0" u="none" dirty="0">
              <a:solidFill>
                <a:schemeClr val="tx1"/>
              </a:solidFill>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62629CC9-7421-4165-90D1-E51B0415AF70}" type="slidenum">
              <a:rPr kumimoji="1" lang="ja-JP" altLang="en-US" smtClean="0"/>
              <a:t>12</a:t>
            </a:fld>
            <a:endParaRPr kumimoji="1" lang="ja-JP" altLang="en-US"/>
          </a:p>
        </p:txBody>
      </p:sp>
    </p:spTree>
    <p:extLst>
      <p:ext uri="{BB962C8B-B14F-4D97-AF65-F5344CB8AC3E}">
        <p14:creationId xmlns:p14="http://schemas.microsoft.com/office/powerpoint/2010/main" val="543512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u="none" dirty="0">
                <a:solidFill>
                  <a:schemeClr val="tx1"/>
                </a:solidFill>
                <a:latin typeface="Meiryo UI" panose="020B0604030504040204" pitchFamily="50" charset="-128"/>
                <a:ea typeface="Meiryo UI" panose="020B0604030504040204" pitchFamily="50" charset="-128"/>
              </a:rPr>
              <a:t>まとめ</a:t>
            </a:r>
            <a:endParaRPr kumimoji="1" lang="en-US" altLang="ja-JP" sz="1200" b="1" u="none" dirty="0">
              <a:solidFill>
                <a:schemeClr val="tx1"/>
              </a:solidFill>
              <a:latin typeface="Meiryo UI" panose="020B0604030504040204" pitchFamily="50" charset="-128"/>
              <a:ea typeface="Meiryo UI" panose="020B0604030504040204" pitchFamily="50" charset="-128"/>
            </a:endParaRPr>
          </a:p>
          <a:p>
            <a:r>
              <a:rPr kumimoji="1" lang="ja-JP" altLang="en-US" sz="1200" b="0" u="none" dirty="0">
                <a:solidFill>
                  <a:schemeClr val="tx1"/>
                </a:solidFill>
                <a:latin typeface="Meiryo UI" panose="020B0604030504040204" pitchFamily="50" charset="-128"/>
                <a:ea typeface="Meiryo UI" panose="020B0604030504040204" pitchFamily="50" charset="-128"/>
              </a:rPr>
              <a:t>資産形成は、短期資金、中期資金、長期資金に分け、それぞれに適した金融商品を選ぶことが重要である</a:t>
            </a:r>
            <a:endParaRPr kumimoji="1" lang="en-US" altLang="ja-JP" sz="1200" b="0" u="none" dirty="0">
              <a:solidFill>
                <a:schemeClr val="tx1"/>
              </a:solidFill>
              <a:latin typeface="Meiryo UI" panose="020B0604030504040204" pitchFamily="50" charset="-128"/>
              <a:ea typeface="Meiryo UI" panose="020B0604030504040204" pitchFamily="50" charset="-128"/>
            </a:endParaRPr>
          </a:p>
          <a:p>
            <a:endParaRPr kumimoji="1" lang="en-US" altLang="ja-JP" sz="1200" b="1" u="none" dirty="0">
              <a:solidFill>
                <a:schemeClr val="tx1"/>
              </a:solidFill>
              <a:latin typeface="Meiryo UI" panose="020B0604030504040204" pitchFamily="50" charset="-128"/>
              <a:ea typeface="Meiryo UI" panose="020B0604030504040204" pitchFamily="50" charset="-128"/>
            </a:endParaRPr>
          </a:p>
          <a:p>
            <a:r>
              <a:rPr kumimoji="1" lang="ja-JP" altLang="en-US" sz="1200" b="1" u="none" dirty="0">
                <a:solidFill>
                  <a:schemeClr val="tx1"/>
                </a:solidFill>
                <a:latin typeface="Meiryo UI" panose="020B0604030504040204" pitchFamily="50" charset="-128"/>
                <a:ea typeface="Meiryo UI" panose="020B0604030504040204" pitchFamily="50" charset="-128"/>
              </a:rPr>
              <a:t>◆操作手順</a:t>
            </a:r>
            <a:endParaRPr kumimoji="1" lang="en-US" altLang="ja-JP" sz="1200" b="1" u="none"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＊クリック①：</a:t>
            </a:r>
            <a:r>
              <a:rPr kumimoji="1" lang="ja-JP" altLang="en-US" sz="1200" b="0" i="0" baseline="0" dirty="0">
                <a:solidFill>
                  <a:schemeClr val="tx1"/>
                </a:solidFill>
                <a:latin typeface="Meiryo UI" panose="020B0604030504040204" pitchFamily="50" charset="-128"/>
                <a:ea typeface="Meiryo UI" panose="020B0604030504040204" pitchFamily="50" charset="-128"/>
              </a:rPr>
              <a:t>短</a:t>
            </a:r>
            <a:r>
              <a:rPr lang="ja-JP" altLang="en-US" sz="1200" b="0" i="0" baseline="0" dirty="0">
                <a:solidFill>
                  <a:schemeClr val="tx1"/>
                </a:solidFill>
                <a:latin typeface="Meiryo UI" panose="020B0604030504040204" pitchFamily="50" charset="-128"/>
                <a:ea typeface="Meiryo UI" panose="020B0604030504040204" pitchFamily="50" charset="-128"/>
              </a:rPr>
              <a:t>期資金</a:t>
            </a:r>
            <a:br>
              <a:rPr kumimoji="1" lang="en-US" altLang="ja-JP" sz="1200" b="1" u="none" dirty="0">
                <a:solidFill>
                  <a:schemeClr val="tx1"/>
                </a:solidFill>
                <a:latin typeface="Meiryo UI" panose="020B0604030504040204" pitchFamily="50" charset="-128"/>
                <a:ea typeface="Meiryo UI" panose="020B0604030504040204" pitchFamily="50" charset="-128"/>
              </a:rPr>
            </a:br>
            <a:r>
              <a:rPr kumimoji="1" lang="ja-JP" altLang="en-US" sz="1200" dirty="0">
                <a:solidFill>
                  <a:schemeClr val="tx1"/>
                </a:solidFill>
                <a:latin typeface="Meiryo UI" panose="020B0604030504040204" pitchFamily="50" charset="-128"/>
                <a:ea typeface="Meiryo UI" panose="020B0604030504040204" pitchFamily="50" charset="-128"/>
              </a:rPr>
              <a:t>＊クリック②：</a:t>
            </a:r>
            <a:r>
              <a:rPr lang="ja-JP" altLang="en-US" sz="1200" b="0" i="0" baseline="0" dirty="0">
                <a:solidFill>
                  <a:schemeClr val="tx1"/>
                </a:solidFill>
                <a:latin typeface="Meiryo UI" panose="020B0604030504040204" pitchFamily="50" charset="-128"/>
                <a:ea typeface="Meiryo UI" panose="020B0604030504040204" pitchFamily="50" charset="-128"/>
              </a:rPr>
              <a:t>中期資金</a:t>
            </a:r>
          </a:p>
          <a:p>
            <a:r>
              <a:rPr kumimoji="1" lang="ja-JP" altLang="en-US" sz="1200" dirty="0">
                <a:solidFill>
                  <a:schemeClr val="tx1"/>
                </a:solidFill>
                <a:latin typeface="Meiryo UI" panose="020B0604030504040204" pitchFamily="50" charset="-128"/>
                <a:ea typeface="Meiryo UI" panose="020B0604030504040204" pitchFamily="50" charset="-128"/>
              </a:rPr>
              <a:t>＊クリック③：</a:t>
            </a:r>
            <a:r>
              <a:rPr lang="ja-JP" altLang="en-US" sz="1200" b="0" i="0" baseline="0" dirty="0">
                <a:solidFill>
                  <a:schemeClr val="tx1"/>
                </a:solidFill>
                <a:latin typeface="Meiryo UI" panose="020B0604030504040204" pitchFamily="50" charset="-128"/>
                <a:ea typeface="Meiryo UI" panose="020B0604030504040204" pitchFamily="50" charset="-128"/>
              </a:rPr>
              <a:t>長期資金</a:t>
            </a:r>
            <a:endParaRPr lang="en-US" altLang="ja-JP" sz="1200" b="0" i="0" baseline="0" dirty="0">
              <a:solidFill>
                <a:schemeClr val="tx1"/>
              </a:solidFill>
              <a:latin typeface="Meiryo UI" panose="020B0604030504040204" pitchFamily="50" charset="-128"/>
              <a:ea typeface="Meiryo UI" panose="020B0604030504040204" pitchFamily="50" charset="-128"/>
            </a:endParaRPr>
          </a:p>
          <a:p>
            <a:r>
              <a:rPr kumimoji="1" lang="ja-JP" altLang="en-US" sz="1200" b="0" dirty="0">
                <a:solidFill>
                  <a:schemeClr val="tx1"/>
                </a:solidFill>
                <a:latin typeface="Meiryo UI" panose="020B0604030504040204" pitchFamily="50" charset="-128"/>
                <a:ea typeface="Meiryo UI" panose="020B0604030504040204" pitchFamily="50" charset="-128"/>
              </a:rPr>
              <a:t>＊クリック④：人生の三大支出</a:t>
            </a:r>
            <a:br>
              <a:rPr kumimoji="1" lang="en-US" altLang="ja-JP" sz="1200" b="0" dirty="0">
                <a:solidFill>
                  <a:schemeClr val="tx1"/>
                </a:solidFill>
                <a:latin typeface="Meiryo UI" panose="020B0604030504040204" pitchFamily="50" charset="-128"/>
                <a:ea typeface="Meiryo UI" panose="020B0604030504040204" pitchFamily="50" charset="-128"/>
              </a:rPr>
            </a:br>
            <a:r>
              <a:rPr kumimoji="1" lang="ja-JP" altLang="en-US" sz="1200" b="0" dirty="0">
                <a:solidFill>
                  <a:schemeClr val="tx1"/>
                </a:solidFill>
                <a:latin typeface="Meiryo UI" panose="020B0604030504040204" pitchFamily="50" charset="-128"/>
                <a:ea typeface="Meiryo UI" panose="020B0604030504040204" pitchFamily="50" charset="-128"/>
              </a:rPr>
              <a:t>＊クリック⑤：短期・中期・長期に適した金融商品を選び、貯蓄や運用などで着実に備えよう</a:t>
            </a:r>
          </a:p>
          <a:p>
            <a:r>
              <a:rPr kumimoji="1" lang="ja-JP" altLang="en-US" sz="1200" b="0" dirty="0">
                <a:solidFill>
                  <a:schemeClr val="tx1"/>
                </a:solidFill>
                <a:latin typeface="Meiryo UI" panose="020B0604030504040204" pitchFamily="50" charset="-128"/>
                <a:ea typeface="Meiryo UI" panose="020B0604030504040204" pitchFamily="50" charset="-128"/>
              </a:rPr>
              <a:t>毎月、一定額を自動で積立するとよい</a:t>
            </a:r>
          </a:p>
          <a:p>
            <a:endParaRPr kumimoji="1" lang="ja-JP" altLang="en-US" sz="1200" b="0" dirty="0">
              <a:solidFill>
                <a:schemeClr val="tx1"/>
              </a:solidFill>
              <a:latin typeface="Meiryo UI" panose="020B0604030504040204" pitchFamily="50" charset="-128"/>
              <a:ea typeface="Meiryo UI" panose="020B0604030504040204" pitchFamily="50" charset="-128"/>
            </a:endParaRPr>
          </a:p>
          <a:p>
            <a:endParaRPr kumimoji="1" lang="en-US" altLang="ja-JP" sz="1200" b="0" dirty="0">
              <a:solidFill>
                <a:schemeClr val="tx1"/>
              </a:solidFill>
              <a:latin typeface="Meiryo UI" panose="020B0604030504040204" pitchFamily="50" charset="-128"/>
              <a:ea typeface="Meiryo UI" panose="020B0604030504040204" pitchFamily="50" charset="-128"/>
            </a:endParaRPr>
          </a:p>
          <a:p>
            <a:r>
              <a:rPr kumimoji="1" lang="ja-JP" altLang="en-US" sz="1200" b="0" dirty="0">
                <a:solidFill>
                  <a:schemeClr val="tx1"/>
                </a:solidFill>
                <a:latin typeface="Meiryo UI" panose="020B0604030504040204" pitchFamily="50" charset="-128"/>
                <a:ea typeface="Meiryo UI" panose="020B0604030504040204" pitchFamily="50" charset="-128"/>
              </a:rPr>
              <a:t>人生の三大支出とは？</a:t>
            </a:r>
          </a:p>
          <a:p>
            <a:pPr marL="171450" indent="-171450">
              <a:buFont typeface="Arial" panose="020B0604020202020204" pitchFamily="34" charset="0"/>
              <a:buChar char="•"/>
            </a:pPr>
            <a:r>
              <a:rPr kumimoji="1" lang="ja-JP" altLang="en-US" sz="1200" b="0" dirty="0">
                <a:solidFill>
                  <a:schemeClr val="tx1"/>
                </a:solidFill>
                <a:latin typeface="Meiryo UI" panose="020B0604030504040204" pitchFamily="50" charset="-128"/>
                <a:ea typeface="Meiryo UI" panose="020B0604030504040204" pitchFamily="50" charset="-128"/>
              </a:rPr>
              <a:t>住宅、教育、老後に必要とされる額</a:t>
            </a:r>
            <a:endParaRPr kumimoji="1" lang="en-US" altLang="ja-JP" sz="1200" b="0" dirty="0">
              <a:solidFill>
                <a:schemeClr val="tx1"/>
              </a:solidFill>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kumimoji="1" lang="en-US" altLang="ja-JP" sz="1200" b="0" dirty="0">
                <a:solidFill>
                  <a:schemeClr val="tx1"/>
                </a:solidFill>
                <a:latin typeface="Meiryo UI" panose="020B0604030504040204" pitchFamily="50" charset="-128"/>
                <a:ea typeface="Meiryo UI" panose="020B0604030504040204" pitchFamily="50" charset="-128"/>
              </a:rPr>
              <a:t>    </a:t>
            </a:r>
            <a:r>
              <a:rPr kumimoji="1" lang="ja-JP" altLang="en-US" sz="1200" b="0" dirty="0">
                <a:solidFill>
                  <a:schemeClr val="tx1"/>
                </a:solidFill>
                <a:latin typeface="Meiryo UI" panose="020B0604030504040204" pitchFamily="50" charset="-128"/>
                <a:ea typeface="Meiryo UI" panose="020B0604030504040204" pitchFamily="50" charset="-128"/>
              </a:rPr>
              <a:t>その他の大型支出</a:t>
            </a:r>
          </a:p>
          <a:p>
            <a:pPr marL="171450" indent="-171450">
              <a:buFont typeface="Arial" panose="020B0604020202020204" pitchFamily="34" charset="0"/>
              <a:buChar char="•"/>
            </a:pPr>
            <a:r>
              <a:rPr kumimoji="1" lang="ja-JP" altLang="en-US" sz="1200" b="0" dirty="0">
                <a:solidFill>
                  <a:schemeClr val="tx1"/>
                </a:solidFill>
                <a:latin typeface="Meiryo UI" panose="020B0604030504040204" pitchFamily="50" charset="-128"/>
                <a:ea typeface="Meiryo UI" panose="020B0604030504040204" pitchFamily="50" charset="-128"/>
              </a:rPr>
              <a:t>貯蓄・投資の計算（短期</a:t>
            </a:r>
            <a:r>
              <a:rPr kumimoji="1" lang="en-US" altLang="ja-JP" sz="1200" b="0" dirty="0">
                <a:solidFill>
                  <a:schemeClr val="tx1"/>
                </a:solidFill>
                <a:latin typeface="Meiryo UI" panose="020B0604030504040204" pitchFamily="50" charset="-128"/>
                <a:ea typeface="Meiryo UI" panose="020B0604030504040204" pitchFamily="50" charset="-128"/>
              </a:rPr>
              <a:t>/</a:t>
            </a:r>
            <a:r>
              <a:rPr kumimoji="1" lang="ja-JP" altLang="en-US" sz="1200" b="0" dirty="0">
                <a:solidFill>
                  <a:schemeClr val="tx1"/>
                </a:solidFill>
                <a:latin typeface="Meiryo UI" panose="020B0604030504040204" pitchFamily="50" charset="-128"/>
                <a:ea typeface="Meiryo UI" panose="020B0604030504040204" pitchFamily="50" charset="-128"/>
              </a:rPr>
              <a:t>中期</a:t>
            </a:r>
            <a:r>
              <a:rPr kumimoji="1" lang="en-US" altLang="ja-JP" sz="1200" b="0" dirty="0">
                <a:solidFill>
                  <a:schemeClr val="tx1"/>
                </a:solidFill>
                <a:latin typeface="Meiryo UI" panose="020B0604030504040204" pitchFamily="50" charset="-128"/>
                <a:ea typeface="Meiryo UI" panose="020B0604030504040204" pitchFamily="50" charset="-128"/>
              </a:rPr>
              <a:t>/</a:t>
            </a:r>
            <a:r>
              <a:rPr kumimoji="1" lang="ja-JP" altLang="en-US" sz="1200" b="0" dirty="0">
                <a:solidFill>
                  <a:schemeClr val="tx1"/>
                </a:solidFill>
                <a:latin typeface="Meiryo UI" panose="020B0604030504040204" pitchFamily="50" charset="-128"/>
                <a:ea typeface="Meiryo UI" panose="020B0604030504040204" pitchFamily="50" charset="-128"/>
              </a:rPr>
              <a:t>長期）</a:t>
            </a:r>
          </a:p>
          <a:p>
            <a:pPr marL="171450" indent="-171450">
              <a:buFont typeface="Arial" panose="020B0604020202020204" pitchFamily="34" charset="0"/>
              <a:buChar char="•"/>
            </a:pPr>
            <a:r>
              <a:rPr kumimoji="1" lang="ja-JP" altLang="en-US" sz="1200" b="0" dirty="0">
                <a:solidFill>
                  <a:schemeClr val="tx1"/>
                </a:solidFill>
                <a:latin typeface="Meiryo UI" panose="020B0604030504040204" pitchFamily="50" charset="-128"/>
                <a:ea typeface="Meiryo UI" panose="020B0604030504040204" pitchFamily="50" charset="-128"/>
              </a:rPr>
              <a:t>毎月の消費支出の計算（必需的</a:t>
            </a:r>
            <a:r>
              <a:rPr kumimoji="1" lang="en-US" altLang="ja-JP" sz="1200" b="0" dirty="0">
                <a:solidFill>
                  <a:schemeClr val="tx1"/>
                </a:solidFill>
                <a:latin typeface="Meiryo UI" panose="020B0604030504040204" pitchFamily="50" charset="-128"/>
                <a:ea typeface="Meiryo UI" panose="020B0604030504040204" pitchFamily="50" charset="-128"/>
              </a:rPr>
              <a:t>/</a:t>
            </a:r>
            <a:r>
              <a:rPr kumimoji="1" lang="ja-JP" altLang="en-US" sz="1200" b="0" dirty="0">
                <a:solidFill>
                  <a:schemeClr val="tx1"/>
                </a:solidFill>
                <a:latin typeface="Meiryo UI" panose="020B0604030504040204" pitchFamily="50" charset="-128"/>
                <a:ea typeface="Meiryo UI" panose="020B0604030504040204" pitchFamily="50" charset="-128"/>
              </a:rPr>
              <a:t>選択的）</a:t>
            </a:r>
          </a:p>
        </p:txBody>
      </p:sp>
      <p:sp>
        <p:nvSpPr>
          <p:cNvPr id="4" name="スライド番号プレースホルダー 3"/>
          <p:cNvSpPr>
            <a:spLocks noGrp="1"/>
          </p:cNvSpPr>
          <p:nvPr>
            <p:ph type="sldNum" sz="quarter" idx="5"/>
          </p:nvPr>
        </p:nvSpPr>
        <p:spPr/>
        <p:txBody>
          <a:bodyPr/>
          <a:lstStyle/>
          <a:p>
            <a:fld id="{62629CC9-7421-4165-90D1-E51B0415AF70}" type="slidenum">
              <a:rPr kumimoji="1" lang="ja-JP" altLang="en-US" smtClean="0"/>
              <a:t>13</a:t>
            </a:fld>
            <a:endParaRPr kumimoji="1" lang="ja-JP" altLang="en-US"/>
          </a:p>
        </p:txBody>
      </p:sp>
    </p:spTree>
    <p:extLst>
      <p:ext uri="{BB962C8B-B14F-4D97-AF65-F5344CB8AC3E}">
        <p14:creationId xmlns:p14="http://schemas.microsoft.com/office/powerpoint/2010/main" val="3349409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u="none" dirty="0">
                <a:solidFill>
                  <a:schemeClr val="tx1"/>
                </a:solidFill>
                <a:latin typeface="Meiryo UI" panose="020B0604030504040204" pitchFamily="50" charset="-128"/>
                <a:ea typeface="Meiryo UI" panose="020B0604030504040204" pitchFamily="50" charset="-128"/>
              </a:rPr>
              <a:t>毎月の貯蓄・投資額が決まったら、消費支出の内訳を決めよう</a:t>
            </a:r>
            <a:endParaRPr kumimoji="1" lang="en-US" altLang="ja-JP" sz="1200" b="0" u="none" dirty="0">
              <a:solidFill>
                <a:schemeClr val="tx1"/>
              </a:solidFill>
              <a:latin typeface="Meiryo UI" panose="020B0604030504040204" pitchFamily="50" charset="-128"/>
              <a:ea typeface="Meiryo UI" panose="020B0604030504040204" pitchFamily="50" charset="-128"/>
            </a:endParaRPr>
          </a:p>
          <a:p>
            <a:r>
              <a:rPr kumimoji="1" lang="ja-JP" altLang="en-US" sz="1200" b="0" u="none" dirty="0">
                <a:solidFill>
                  <a:schemeClr val="tx1"/>
                </a:solidFill>
                <a:latin typeface="Meiryo UI" panose="020B0604030504040204" pitchFamily="50" charset="-128"/>
                <a:ea typeface="Meiryo UI" panose="020B0604030504040204" pitchFamily="50" charset="-128"/>
              </a:rPr>
              <a:t>必需的支出から考える</a:t>
            </a:r>
            <a:endParaRPr kumimoji="1" lang="en-US" altLang="ja-JP" sz="1200" b="0" u="none" dirty="0">
              <a:solidFill>
                <a:schemeClr val="tx1"/>
              </a:solidFill>
              <a:latin typeface="Meiryo UI" panose="020B0604030504040204" pitchFamily="50" charset="-128"/>
              <a:ea typeface="Meiryo UI" panose="020B0604030504040204" pitchFamily="50" charset="-128"/>
            </a:endParaRPr>
          </a:p>
          <a:p>
            <a:endParaRPr kumimoji="1" lang="en-US" altLang="ja-JP" sz="1200" b="0" u="none" dirty="0">
              <a:solidFill>
                <a:schemeClr val="tx1"/>
              </a:solidFill>
              <a:latin typeface="Meiryo UI" panose="020B0604030504040204" pitchFamily="50" charset="-128"/>
              <a:ea typeface="Meiryo UI" panose="020B0604030504040204" pitchFamily="50" charset="-128"/>
            </a:endParaRPr>
          </a:p>
          <a:p>
            <a:r>
              <a:rPr kumimoji="1" lang="ja-JP" altLang="en-US" sz="1200" b="1" u="none" dirty="0">
                <a:solidFill>
                  <a:schemeClr val="tx1"/>
                </a:solidFill>
                <a:latin typeface="Meiryo UI" panose="020B0604030504040204" pitchFamily="50" charset="-128"/>
                <a:ea typeface="Meiryo UI" panose="020B0604030504040204" pitchFamily="50" charset="-128"/>
              </a:rPr>
              <a:t>◆操作手順</a:t>
            </a:r>
            <a:br>
              <a:rPr kumimoji="1" lang="en-US" altLang="ja-JP" sz="1200" b="1" u="none" dirty="0">
                <a:solidFill>
                  <a:schemeClr val="tx1"/>
                </a:solidFill>
                <a:latin typeface="Meiryo UI" panose="020B0604030504040204" pitchFamily="50" charset="-128"/>
                <a:ea typeface="Meiryo UI" panose="020B0604030504040204" pitchFamily="50" charset="-128"/>
              </a:rPr>
            </a:br>
            <a:r>
              <a:rPr kumimoji="1" lang="ja-JP" altLang="en-US" sz="1200" b="0" dirty="0">
                <a:solidFill>
                  <a:schemeClr val="tx1"/>
                </a:solidFill>
                <a:latin typeface="Meiryo UI" panose="020B0604030504040204" pitchFamily="50" charset="-128"/>
                <a:ea typeface="Meiryo UI" panose="020B0604030504040204" pitchFamily="50" charset="-128"/>
              </a:rPr>
              <a:t>＊クリック①：</a:t>
            </a:r>
            <a:r>
              <a:rPr lang="ja-JP" altLang="en-US" sz="1200" b="0" dirty="0">
                <a:solidFill>
                  <a:schemeClr val="tx1"/>
                </a:solidFill>
                <a:latin typeface="Meiryo UI" panose="020B0604030504040204" pitchFamily="50" charset="-128"/>
                <a:ea typeface="Meiryo UI" panose="020B0604030504040204" pitchFamily="50" charset="-128"/>
              </a:rPr>
              <a:t>消費支出</a:t>
            </a:r>
            <a:br>
              <a:rPr lang="en-US" altLang="ja-JP" sz="1200" b="0" dirty="0">
                <a:solidFill>
                  <a:schemeClr val="tx1"/>
                </a:solidFill>
                <a:latin typeface="Meiryo UI" panose="020B0604030504040204" pitchFamily="50" charset="-128"/>
                <a:ea typeface="Meiryo UI" panose="020B0604030504040204" pitchFamily="50" charset="-128"/>
              </a:rPr>
            </a:br>
            <a:r>
              <a:rPr kumimoji="1" lang="ja-JP" altLang="en-US" sz="1200" b="0" dirty="0">
                <a:solidFill>
                  <a:schemeClr val="tx1"/>
                </a:solidFill>
                <a:latin typeface="Meiryo UI" panose="020B0604030504040204" pitchFamily="50" charset="-128"/>
                <a:ea typeface="Meiryo UI" panose="020B0604030504040204" pitchFamily="50" charset="-128"/>
              </a:rPr>
              <a:t>＊クリック②：必需的支出の具体例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＊クリック③：</a:t>
            </a:r>
            <a:r>
              <a:rPr lang="ja-JP" altLang="en-US" sz="1200" b="0" dirty="0">
                <a:solidFill>
                  <a:schemeClr val="tx1"/>
                </a:solidFill>
                <a:latin typeface="Meiryo UI" panose="020B0604030504040204" pitchFamily="50" charset="-128"/>
                <a:ea typeface="Meiryo UI" panose="020B0604030504040204" pitchFamily="50" charset="-128"/>
              </a:rPr>
              <a:t>選択的支出の具体例</a:t>
            </a:r>
            <a:endParaRPr lang="en-US" altLang="ja-JP" sz="1200" b="0" dirty="0">
              <a:solidFill>
                <a:schemeClr val="tx1"/>
              </a:solidFill>
              <a:latin typeface="Meiryo UI" panose="020B0604030504040204" pitchFamily="50" charset="-128"/>
              <a:ea typeface="Meiryo UI" panose="020B0604030504040204" pitchFamily="50" charset="-128"/>
            </a:endParaRPr>
          </a:p>
          <a:p>
            <a:endParaRPr kumimoji="1" lang="en-US" altLang="ja-JP" sz="1200" b="0" u="none" dirty="0">
              <a:solidFill>
                <a:schemeClr val="tx1"/>
              </a:solidFill>
              <a:latin typeface="Meiryo UI" panose="020B0604030504040204" pitchFamily="50" charset="-128"/>
              <a:ea typeface="Meiryo UI" panose="020B0604030504040204" pitchFamily="50" charset="-128"/>
            </a:endParaRPr>
          </a:p>
          <a:p>
            <a:r>
              <a:rPr kumimoji="1" lang="ja-JP" altLang="en-US" sz="1200" b="0" u="none" dirty="0">
                <a:solidFill>
                  <a:schemeClr val="tx1"/>
                </a:solidFill>
                <a:latin typeface="Meiryo UI" panose="020B0604030504040204" pitchFamily="50" charset="-128"/>
                <a:ea typeface="Meiryo UI" panose="020B0604030504040204" pitchFamily="50" charset="-128"/>
              </a:rPr>
              <a:t>マネープランシートを用いて、消費支出の内訳を決めるワークを実施する</a:t>
            </a:r>
            <a:endParaRPr kumimoji="1" lang="en-US" altLang="ja-JP" sz="1200" b="0" u="none" dirty="0">
              <a:solidFill>
                <a:schemeClr val="tx1"/>
              </a:solidFill>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62629CC9-7421-4165-90D1-E51B0415AF70}" type="slidenum">
              <a:rPr kumimoji="1" lang="ja-JP" altLang="en-US" smtClean="0"/>
              <a:t>14</a:t>
            </a:fld>
            <a:endParaRPr kumimoji="1" lang="ja-JP" altLang="en-US"/>
          </a:p>
        </p:txBody>
      </p:sp>
    </p:spTree>
    <p:extLst>
      <p:ext uri="{BB962C8B-B14F-4D97-AF65-F5344CB8AC3E}">
        <p14:creationId xmlns:p14="http://schemas.microsoft.com/office/powerpoint/2010/main" val="4197116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消費支出は、まず住居・家具等を設定し、残りで他の消費支出の項目の予算を考える</a:t>
            </a:r>
            <a:endParaRPr kumimoji="1" lang="en-US" altLang="ja-JP" sz="1200" dirty="0">
              <a:solidFill>
                <a:schemeClr val="tx1"/>
              </a:solidFill>
              <a:latin typeface="Meiryo UI" panose="020B0604030504040204" pitchFamily="50" charset="-128"/>
              <a:ea typeface="Meiryo UI" panose="020B0604030504040204" pitchFamily="50" charset="-128"/>
            </a:endParaRPr>
          </a:p>
          <a:p>
            <a:endParaRPr kumimoji="1" lang="en-US" altLang="ja-JP" sz="1200" b="1" u="none" dirty="0">
              <a:solidFill>
                <a:schemeClr val="tx1"/>
              </a:solidFill>
              <a:latin typeface="Meiryo UI" panose="020B0604030504040204" pitchFamily="50" charset="-128"/>
              <a:ea typeface="Meiryo UI" panose="020B0604030504040204" pitchFamily="50" charset="-128"/>
            </a:endParaRPr>
          </a:p>
          <a:p>
            <a:r>
              <a:rPr kumimoji="1" lang="ja-JP" altLang="en-US" sz="1200" b="1" u="none" dirty="0">
                <a:solidFill>
                  <a:schemeClr val="tx1"/>
                </a:solidFill>
                <a:latin typeface="Meiryo UI" panose="020B0604030504040204" pitchFamily="50" charset="-128"/>
                <a:ea typeface="Meiryo UI" panose="020B0604030504040204" pitchFamily="50" charset="-128"/>
              </a:rPr>
              <a:t>◆操作手順</a:t>
            </a:r>
            <a:endParaRPr kumimoji="1" lang="en-US" altLang="ja-JP" sz="1200" b="1" u="none"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＊クリック①：一人暮らし</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＊クリック②：寮・社宅</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＊クリック③：実家暮らし</a:t>
            </a:r>
            <a:endParaRPr kumimoji="1" lang="en-US" altLang="ja-JP" sz="1200" dirty="0">
              <a:solidFill>
                <a:schemeClr val="tx1"/>
              </a:solidFill>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62629CC9-7421-4165-90D1-E51B0415AF70}" type="slidenum">
              <a:rPr kumimoji="1" lang="ja-JP" altLang="en-US" smtClean="0"/>
              <a:t>15</a:t>
            </a:fld>
            <a:endParaRPr kumimoji="1" lang="ja-JP" altLang="en-US"/>
          </a:p>
        </p:txBody>
      </p:sp>
    </p:spTree>
    <p:extLst>
      <p:ext uri="{BB962C8B-B14F-4D97-AF65-F5344CB8AC3E}">
        <p14:creationId xmlns:p14="http://schemas.microsoft.com/office/powerpoint/2010/main" val="3677427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u="none" dirty="0">
                <a:solidFill>
                  <a:schemeClr val="tx1"/>
                </a:solidFill>
                <a:latin typeface="Meiryo UI" panose="020B0604030504040204" pitchFamily="50" charset="-128"/>
                <a:ea typeface="Meiryo UI" panose="020B0604030504040204" pitchFamily="50" charset="-128"/>
              </a:rPr>
              <a:t>◆操作手順</a:t>
            </a:r>
            <a:endParaRPr kumimoji="1" lang="en-US" altLang="ja-JP" sz="1200" b="1" u="none" dirty="0">
              <a:solidFill>
                <a:schemeClr val="tx1"/>
              </a:solidFill>
              <a:latin typeface="Meiryo UI" panose="020B0604030504040204" pitchFamily="50" charset="-128"/>
              <a:ea typeface="Meiryo UI" panose="020B0604030504040204" pitchFamily="50" charset="-128"/>
            </a:endParaRPr>
          </a:p>
          <a:p>
            <a:pPr algn="l"/>
            <a:r>
              <a:rPr kumimoji="1" lang="ja-JP" altLang="en-US" sz="1200" dirty="0">
                <a:solidFill>
                  <a:schemeClr val="tx1"/>
                </a:solidFill>
                <a:latin typeface="Meiryo UI" panose="020B0604030504040204" pitchFamily="50" charset="-128"/>
                <a:ea typeface="Meiryo UI" panose="020B0604030504040204" pitchFamily="50" charset="-128"/>
              </a:rPr>
              <a:t>＊クリック①：収入ー非消費支出＝貯蓄・投資＋消費支出</a:t>
            </a:r>
            <a:br>
              <a:rPr kumimoji="1" lang="en-US" altLang="ja-JP" sz="1200" dirty="0">
                <a:solidFill>
                  <a:schemeClr val="tx1"/>
                </a:solidFill>
                <a:latin typeface="Meiryo UI" panose="020B0604030504040204" pitchFamily="50" charset="-128"/>
                <a:ea typeface="Meiryo UI" panose="020B0604030504040204" pitchFamily="50" charset="-128"/>
              </a:rPr>
            </a:br>
            <a:r>
              <a:rPr kumimoji="1" lang="ja-JP" altLang="en-US" sz="1200" b="0" dirty="0">
                <a:solidFill>
                  <a:schemeClr val="tx1"/>
                </a:solidFill>
                <a:latin typeface="Meiryo UI" panose="020B0604030504040204" pitchFamily="50" charset="-128"/>
                <a:ea typeface="Meiryo UI" panose="020B0604030504040204" pitchFamily="50" charset="-128"/>
              </a:rPr>
              <a:t>＊クリック②：</a:t>
            </a:r>
            <a:r>
              <a:rPr lang="ja-JP" altLang="en-US" sz="1200" b="0" dirty="0">
                <a:solidFill>
                  <a:schemeClr val="tx1"/>
                </a:solidFill>
                <a:latin typeface="Meiryo UI" panose="020B0604030504040204" pitchFamily="50" charset="-128"/>
                <a:ea typeface="Meiryo UI" panose="020B0604030504040204" pitchFamily="50" charset="-128"/>
              </a:rPr>
              <a:t>貯蓄も見直しながら、各費目の支出額を決めよう</a:t>
            </a:r>
          </a:p>
          <a:p>
            <a:pPr algn="l"/>
            <a:r>
              <a:rPr lang="ja-JP" altLang="en-US" sz="1200" b="0" dirty="0">
                <a:solidFill>
                  <a:schemeClr val="tx1"/>
                </a:solidFill>
                <a:latin typeface="Meiryo UI" panose="020B0604030504040204" pitchFamily="50" charset="-128"/>
                <a:ea typeface="Meiryo UI" panose="020B0604030504040204" pitchFamily="50" charset="-128"/>
              </a:rPr>
              <a:t>マネープランシートでは、差額が短期資金に振り分けられる</a:t>
            </a:r>
            <a:endParaRPr lang="en-US" altLang="ja-JP" sz="1200" b="0" dirty="0">
              <a:solidFill>
                <a:schemeClr val="tx1"/>
              </a:solidFill>
              <a:latin typeface="Meiryo UI" panose="020B0604030504040204" pitchFamily="50" charset="-128"/>
              <a:ea typeface="Meiryo UI" panose="020B0604030504040204" pitchFamily="50" charset="-128"/>
            </a:endParaRPr>
          </a:p>
          <a:p>
            <a:pPr algn="l"/>
            <a:endParaRPr lang="en-US" altLang="ja-JP" sz="1200" b="0" dirty="0">
              <a:solidFill>
                <a:schemeClr val="tx1"/>
              </a:solidFill>
              <a:latin typeface="Meiryo UI" panose="020B0604030504040204" pitchFamily="50" charset="-128"/>
              <a:ea typeface="Meiryo UI" panose="020B0604030504040204" pitchFamily="50" charset="-128"/>
            </a:endParaRPr>
          </a:p>
          <a:p>
            <a:pPr algn="l"/>
            <a:r>
              <a:rPr lang="en-US" altLang="ja-JP" sz="1200" b="0" dirty="0">
                <a:solidFill>
                  <a:schemeClr val="tx1"/>
                </a:solidFill>
                <a:latin typeface="Meiryo UI" panose="020B0604030504040204" pitchFamily="50" charset="-128"/>
                <a:ea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rPr>
              <a:t>留意点</a:t>
            </a:r>
            <a:endParaRPr lang="en-US" altLang="ja-JP" sz="12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住居費が低い地域は、自動車関連費が多く掛かることを伝える</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資料は全国の平均値であり、全く支出していない人も含めた値であるため、低めに算出されている点に留意が必要である</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米の購入代金など、実家の援助が全くない場合は月に</a:t>
            </a:r>
            <a:r>
              <a:rPr kumimoji="1" lang="en-US" altLang="ja-JP" sz="1200" dirty="0">
                <a:solidFill>
                  <a:schemeClr val="tx1"/>
                </a:solidFill>
                <a:latin typeface="Meiryo UI" panose="020B0604030504040204" pitchFamily="50" charset="-128"/>
                <a:ea typeface="Meiryo UI" panose="020B0604030504040204" pitchFamily="50" charset="-128"/>
              </a:rPr>
              <a:t>2000</a:t>
            </a:r>
            <a:r>
              <a:rPr kumimoji="1" lang="ja-JP" altLang="en-US" sz="1200" dirty="0">
                <a:solidFill>
                  <a:schemeClr val="tx1"/>
                </a:solidFill>
                <a:latin typeface="Meiryo UI" panose="020B0604030504040204" pitchFamily="50" charset="-128"/>
                <a:ea typeface="Meiryo UI" panose="020B0604030504040204" pitchFamily="50" charset="-128"/>
              </a:rPr>
              <a:t>円は掛かると考える必要がある</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l"/>
            <a:r>
              <a:rPr lang="ja-JP" altLang="en-US" sz="1200" b="0" dirty="0">
                <a:solidFill>
                  <a:schemeClr val="tx1"/>
                </a:solidFill>
                <a:latin typeface="Meiryo UI" panose="020B0604030504040204" pitchFamily="50" charset="-128"/>
                <a:ea typeface="Meiryo UI" panose="020B0604030504040204" pitchFamily="50" charset="-128"/>
              </a:rPr>
              <a:t>資料を見ながら、お金を掛けたい費目と節約できる費目を考えながら、予算を立てる</a:t>
            </a:r>
          </a:p>
        </p:txBody>
      </p:sp>
      <p:sp>
        <p:nvSpPr>
          <p:cNvPr id="4" name="スライド番号プレースホルダー 3"/>
          <p:cNvSpPr>
            <a:spLocks noGrp="1"/>
          </p:cNvSpPr>
          <p:nvPr>
            <p:ph type="sldNum" sz="quarter" idx="5"/>
          </p:nvPr>
        </p:nvSpPr>
        <p:spPr/>
        <p:txBody>
          <a:bodyPr/>
          <a:lstStyle/>
          <a:p>
            <a:fld id="{62629CC9-7421-4165-90D1-E51B0415AF70}" type="slidenum">
              <a:rPr kumimoji="1" lang="ja-JP" altLang="en-US" smtClean="0"/>
              <a:t>16</a:t>
            </a:fld>
            <a:endParaRPr kumimoji="1" lang="ja-JP" altLang="en-US"/>
          </a:p>
        </p:txBody>
      </p:sp>
    </p:spTree>
    <p:extLst>
      <p:ext uri="{BB962C8B-B14F-4D97-AF65-F5344CB8AC3E}">
        <p14:creationId xmlns:p14="http://schemas.microsoft.com/office/powerpoint/2010/main" val="2115010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2629CC9-7421-4165-90D1-E51B0415AF70}" type="slidenum">
              <a:rPr kumimoji="1" lang="ja-JP" altLang="en-US" smtClean="0"/>
              <a:t>17</a:t>
            </a:fld>
            <a:endParaRPr kumimoji="1" lang="ja-JP" altLang="en-US"/>
          </a:p>
        </p:txBody>
      </p:sp>
    </p:spTree>
    <p:extLst>
      <p:ext uri="{BB962C8B-B14F-4D97-AF65-F5344CB8AC3E}">
        <p14:creationId xmlns:p14="http://schemas.microsoft.com/office/powerpoint/2010/main" val="626763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u="none" dirty="0">
                <a:solidFill>
                  <a:schemeClr val="tx1"/>
                </a:solidFill>
                <a:latin typeface="Meiryo UI" panose="020B0604030504040204" pitchFamily="50" charset="-128"/>
                <a:ea typeface="Meiryo UI" panose="020B0604030504040204" pitchFamily="50" charset="-128"/>
              </a:rPr>
              <a:t>◆操作手順</a:t>
            </a:r>
            <a:endParaRPr kumimoji="1" lang="en-US" altLang="ja-JP" sz="1200" b="1" u="none" dirty="0">
              <a:solidFill>
                <a:schemeClr val="tx1"/>
              </a:solidFill>
              <a:latin typeface="Meiryo UI" panose="020B0604030504040204" pitchFamily="50" charset="-128"/>
              <a:ea typeface="Meiryo UI" panose="020B0604030504040204" pitchFamily="50" charset="-128"/>
            </a:endParaRPr>
          </a:p>
          <a:p>
            <a:pPr algn="l"/>
            <a:r>
              <a:rPr kumimoji="1" lang="ja-JP" altLang="en-US" sz="1200" dirty="0">
                <a:solidFill>
                  <a:schemeClr val="tx1"/>
                </a:solidFill>
                <a:latin typeface="Meiryo UI" panose="020B0604030504040204" pitchFamily="50" charset="-128"/>
                <a:ea typeface="Meiryo UI" panose="020B0604030504040204" pitchFamily="50" charset="-128"/>
              </a:rPr>
              <a:t>＊クリック①：収入ー非消費支出＝貯蓄・投資＋消費支出　になるよう、マネープランシートを作成しよう</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l"/>
            <a:endParaRPr lang="en-US" altLang="ja-JP" sz="1200" b="0" dirty="0">
              <a:solidFill>
                <a:schemeClr val="tx1"/>
              </a:solidFill>
              <a:latin typeface="Meiryo UI" panose="020B0604030504040204" pitchFamily="50" charset="-128"/>
              <a:ea typeface="Meiryo UI" panose="020B0604030504040204" pitchFamily="50" charset="-128"/>
            </a:endParaRPr>
          </a:p>
          <a:p>
            <a:pPr algn="l"/>
            <a:r>
              <a:rPr lang="ja-JP" altLang="en-US" sz="1200" b="0" dirty="0">
                <a:solidFill>
                  <a:schemeClr val="tx1"/>
                </a:solidFill>
                <a:latin typeface="Meiryo UI" panose="020B0604030504040204" pitchFamily="50" charset="-128"/>
                <a:ea typeface="Meiryo UI" panose="020B0604030504040204" pitchFamily="50" charset="-128"/>
              </a:rPr>
              <a:t>貯蓄も見直しながら、消費支出の項目を全て埋めよう</a:t>
            </a:r>
            <a:endParaRPr lang="en-US" altLang="ja-JP" sz="1200" b="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62629CC9-7421-4165-90D1-E51B0415AF70}" type="slidenum">
              <a:rPr kumimoji="1" lang="ja-JP" altLang="en-US" smtClean="0"/>
              <a:t>2</a:t>
            </a:fld>
            <a:endParaRPr kumimoji="1" lang="ja-JP" altLang="en-US"/>
          </a:p>
        </p:txBody>
      </p:sp>
    </p:spTree>
    <p:extLst>
      <p:ext uri="{BB962C8B-B14F-4D97-AF65-F5344CB8AC3E}">
        <p14:creationId xmlns:p14="http://schemas.microsoft.com/office/powerpoint/2010/main" val="2076015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u="none" dirty="0">
                <a:solidFill>
                  <a:schemeClr val="tx1"/>
                </a:solidFill>
                <a:latin typeface="Meiryo UI" panose="020B0604030504040204" pitchFamily="50" charset="-128"/>
                <a:ea typeface="Meiryo UI" panose="020B0604030504040204" pitchFamily="50" charset="-128"/>
              </a:rPr>
              <a:t>家計管理の第一歩は、収入をつかむことである</a:t>
            </a:r>
            <a:endParaRPr kumimoji="1" lang="en-US" altLang="ja-JP" sz="1200" b="0" u="none" dirty="0">
              <a:solidFill>
                <a:schemeClr val="tx1"/>
              </a:solidFill>
              <a:latin typeface="Meiryo UI" panose="020B0604030504040204" pitchFamily="50" charset="-128"/>
              <a:ea typeface="Meiryo UI" panose="020B0604030504040204" pitchFamily="50" charset="-128"/>
            </a:endParaRPr>
          </a:p>
          <a:p>
            <a:r>
              <a:rPr kumimoji="1" lang="ja-JP" altLang="en-US" sz="1200" b="0" u="none" dirty="0">
                <a:solidFill>
                  <a:schemeClr val="tx1"/>
                </a:solidFill>
                <a:latin typeface="Meiryo UI" panose="020B0604030504040204" pitchFamily="50" charset="-128"/>
                <a:ea typeface="Meiryo UI" panose="020B0604030504040204" pitchFamily="50" charset="-128"/>
              </a:rPr>
              <a:t>実収入を年額で確認しよう</a:t>
            </a:r>
            <a:endParaRPr kumimoji="1" lang="en-US" altLang="ja-JP" sz="1200" b="0" u="none" dirty="0">
              <a:solidFill>
                <a:schemeClr val="tx1"/>
              </a:solidFill>
              <a:latin typeface="Meiryo UI" panose="020B0604030504040204" pitchFamily="50" charset="-128"/>
              <a:ea typeface="Meiryo UI" panose="020B0604030504040204" pitchFamily="50" charset="-128"/>
            </a:endParaRPr>
          </a:p>
          <a:p>
            <a:r>
              <a:rPr kumimoji="1" lang="ja-JP" altLang="en-US" sz="1200" b="0" u="none" dirty="0">
                <a:solidFill>
                  <a:schemeClr val="tx1"/>
                </a:solidFill>
                <a:latin typeface="Meiryo UI" panose="020B0604030504040204" pitchFamily="50" charset="-128"/>
                <a:ea typeface="Meiryo UI" panose="020B0604030504040204" pitchFamily="50" charset="-128"/>
              </a:rPr>
              <a:t>年額で確認すると、計画を立てやすくなる</a:t>
            </a:r>
            <a:endParaRPr kumimoji="1" lang="en-US" altLang="ja-JP" sz="1200" b="0" u="none" dirty="0">
              <a:solidFill>
                <a:schemeClr val="tx1"/>
              </a:solidFill>
              <a:latin typeface="Meiryo UI" panose="020B0604030504040204" pitchFamily="50" charset="-128"/>
              <a:ea typeface="Meiryo UI" panose="020B0604030504040204" pitchFamily="50" charset="-128"/>
            </a:endParaRPr>
          </a:p>
          <a:p>
            <a:r>
              <a:rPr kumimoji="1" lang="ja-JP" altLang="en-US" sz="1200" b="0" u="none" dirty="0">
                <a:solidFill>
                  <a:schemeClr val="tx1"/>
                </a:solidFill>
                <a:latin typeface="Meiryo UI" panose="020B0604030504040204" pitchFamily="50" charset="-128"/>
                <a:ea typeface="Meiryo UI" panose="020B0604030504040204" pitchFamily="50" charset="-128"/>
              </a:rPr>
              <a:t>実収入とは、貯蓄の切り崩しや借金で手元のお金を増やすのではなく、実際に増える分の収入である</a:t>
            </a:r>
            <a:endParaRPr kumimoji="1" lang="en-US" altLang="ja-JP" sz="1200" b="0" u="none" dirty="0">
              <a:solidFill>
                <a:schemeClr val="tx1"/>
              </a:solidFill>
              <a:latin typeface="Meiryo UI" panose="020B0604030504040204" pitchFamily="50" charset="-128"/>
              <a:ea typeface="Meiryo UI" panose="020B0604030504040204" pitchFamily="50" charset="-128"/>
            </a:endParaRPr>
          </a:p>
          <a:p>
            <a:endParaRPr kumimoji="1" lang="en-US" altLang="ja-JP" sz="1200" b="1" u="none" dirty="0">
              <a:solidFill>
                <a:schemeClr val="tx1"/>
              </a:solidFill>
              <a:latin typeface="Meiryo UI" panose="020B0604030504040204" pitchFamily="50" charset="-128"/>
              <a:ea typeface="Meiryo UI" panose="020B0604030504040204" pitchFamily="50" charset="-128"/>
            </a:endParaRPr>
          </a:p>
          <a:p>
            <a:r>
              <a:rPr kumimoji="1" lang="ja-JP" altLang="en-US" sz="1200" b="1" u="none" dirty="0">
                <a:solidFill>
                  <a:schemeClr val="tx1"/>
                </a:solidFill>
                <a:latin typeface="Meiryo UI" panose="020B0604030504040204" pitchFamily="50" charset="-128"/>
                <a:ea typeface="Meiryo UI" panose="020B0604030504040204" pitchFamily="50" charset="-128"/>
              </a:rPr>
              <a:t>◆操作手順</a:t>
            </a:r>
            <a:endParaRPr kumimoji="1" lang="en-US" altLang="ja-JP" sz="1200" b="1" u="none"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＊クリック①：実収入は経常収入と特別収入とがある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＊クリック②：経常収入として、被雇用者（会社などに勤めている場合）は勤め先収入（給与）を確認する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＊クリック③：自営業者は事業収入（売上）を１か月、１年の単位で確認する</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＊クリック④：特別収入は、受贈金、その他</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例えばお祝い金、給付金などである</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dirty="0">
                <a:solidFill>
                  <a:schemeClr val="tx1"/>
                </a:solidFill>
                <a:latin typeface="Meiryo UI" panose="020B0604030504040204" pitchFamily="50" charset="-128"/>
                <a:ea typeface="Meiryo UI" panose="020B0604030504040204" pitchFamily="50" charset="-128"/>
              </a:rPr>
              <a:t>家計管理で予算を立てるときには、特別収入は当てにせず、無いものとして考えておく</a:t>
            </a:r>
            <a:endParaRPr kumimoji="1" lang="en-US" altLang="ja-JP" sz="12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u="none" dirty="0">
                <a:solidFill>
                  <a:schemeClr val="tx1"/>
                </a:solidFill>
                <a:latin typeface="Meiryo UI" panose="020B0604030504040204" pitchFamily="50" charset="-128"/>
                <a:ea typeface="Meiryo UI" panose="020B0604030504040204" pitchFamily="50" charset="-128"/>
              </a:rPr>
              <a:t>◆マネープランシート</a:t>
            </a:r>
            <a:endParaRPr kumimoji="1" lang="en-US" altLang="ja-JP" sz="1200" b="1" u="none"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u="none" dirty="0">
                <a:solidFill>
                  <a:schemeClr val="tx1"/>
                </a:solidFill>
                <a:latin typeface="Meiryo UI" panose="020B0604030504040204" pitchFamily="50" charset="-128"/>
                <a:ea typeface="Meiryo UI" panose="020B0604030504040204" pitchFamily="50" charset="-128"/>
              </a:rPr>
              <a:t>20</a:t>
            </a:r>
            <a:r>
              <a:rPr kumimoji="1" lang="ja-JP" altLang="en-US" sz="1200" b="0" u="none" dirty="0">
                <a:solidFill>
                  <a:schemeClr val="tx1"/>
                </a:solidFill>
                <a:latin typeface="Meiryo UI" panose="020B0604030504040204" pitchFamily="50" charset="-128"/>
                <a:ea typeface="Meiryo UI" panose="020B0604030504040204" pitchFamily="50" charset="-128"/>
              </a:rPr>
              <a:t>歳代前半のおおよその勤め先収入を、雇用形態に応じて３パターン用意している</a:t>
            </a:r>
            <a:endParaRPr kumimoji="1" lang="en-US" altLang="ja-JP" sz="1200" b="0" u="none"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dirty="0">
                <a:solidFill>
                  <a:schemeClr val="tx1"/>
                </a:solidFill>
                <a:latin typeface="Meiryo UI" panose="020B0604030504040204" pitchFamily="50" charset="-128"/>
                <a:ea typeface="Meiryo UI" panose="020B0604030504040204" pitchFamily="50" charset="-128"/>
              </a:rPr>
              <a:t>現在の日本では、雇用形態によって、勤め先収入が大きく異なることが多い</a:t>
            </a:r>
            <a:endParaRPr kumimoji="1" lang="en-US" altLang="ja-JP" sz="1200" b="0" u="none"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dirty="0">
                <a:solidFill>
                  <a:schemeClr val="tx1"/>
                </a:solidFill>
                <a:latin typeface="Meiryo UI" panose="020B0604030504040204" pitchFamily="50" charset="-128"/>
                <a:ea typeface="Meiryo UI" panose="020B0604030504040204" pitchFamily="50" charset="-128"/>
              </a:rPr>
              <a:t>授業では、まずは正社員で考えて、別の雇用形態になったら何を削るのか考えるというのが一つの進め方である</a:t>
            </a:r>
            <a:endParaRPr kumimoji="1" lang="en-US" altLang="ja-JP" sz="1200" b="0" u="none"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dirty="0">
                <a:solidFill>
                  <a:schemeClr val="tx1"/>
                </a:solidFill>
                <a:latin typeface="Meiryo UI" panose="020B0604030504040204" pitchFamily="50" charset="-128"/>
                <a:ea typeface="Meiryo UI" panose="020B0604030504040204" pitchFamily="50" charset="-128"/>
              </a:rPr>
              <a:t>３人班にして、１人１人が異なる雇用形態を担当するという方法もある</a:t>
            </a:r>
            <a:endParaRPr kumimoji="1" lang="en-US" altLang="ja-JP" sz="1200" b="0" u="none" dirty="0">
              <a:solidFill>
                <a:schemeClr val="tx1"/>
              </a:solidFill>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62629CC9-7421-4165-90D1-E51B0415AF70}" type="slidenum">
              <a:rPr kumimoji="1" lang="ja-JP" altLang="en-US" smtClean="0"/>
              <a:t>3</a:t>
            </a:fld>
            <a:endParaRPr kumimoji="1" lang="ja-JP" altLang="en-US"/>
          </a:p>
        </p:txBody>
      </p:sp>
    </p:spTree>
    <p:extLst>
      <p:ext uri="{BB962C8B-B14F-4D97-AF65-F5344CB8AC3E}">
        <p14:creationId xmlns:p14="http://schemas.microsoft.com/office/powerpoint/2010/main" val="2677502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u="none" dirty="0">
                <a:solidFill>
                  <a:schemeClr val="tx1"/>
                </a:solidFill>
                <a:latin typeface="Meiryo UI" panose="020B0604030504040204" pitchFamily="50" charset="-128"/>
                <a:ea typeface="Meiryo UI" panose="020B0604030504040204" pitchFamily="50" charset="-128"/>
              </a:rPr>
              <a:t>実収入を確認したら、非消費支出を確認し、手取り収入をつかもう</a:t>
            </a:r>
            <a:endParaRPr kumimoji="1" lang="en-US" altLang="ja-JP" sz="1200" b="0" u="none" dirty="0">
              <a:solidFill>
                <a:schemeClr val="tx1"/>
              </a:solidFill>
              <a:latin typeface="Meiryo UI" panose="020B0604030504040204" pitchFamily="50" charset="-128"/>
              <a:ea typeface="Meiryo UI" panose="020B0604030504040204" pitchFamily="50" charset="-128"/>
            </a:endParaRPr>
          </a:p>
          <a:p>
            <a:endParaRPr kumimoji="1" lang="en-US" altLang="ja-JP" sz="1200" b="1" u="none" dirty="0">
              <a:solidFill>
                <a:schemeClr val="tx1"/>
              </a:solidFill>
              <a:latin typeface="Meiryo UI" panose="020B0604030504040204" pitchFamily="50" charset="-128"/>
              <a:ea typeface="Meiryo UI" panose="020B0604030504040204" pitchFamily="50" charset="-128"/>
            </a:endParaRPr>
          </a:p>
          <a:p>
            <a:r>
              <a:rPr kumimoji="1" lang="ja-JP" altLang="en-US" sz="1200" b="1" u="none" dirty="0">
                <a:solidFill>
                  <a:schemeClr val="tx1"/>
                </a:solidFill>
                <a:latin typeface="Meiryo UI" panose="020B0604030504040204" pitchFamily="50" charset="-128"/>
                <a:ea typeface="Meiryo UI" panose="020B0604030504040204" pitchFamily="50" charset="-128"/>
              </a:rPr>
              <a:t>◆操作手順</a:t>
            </a:r>
            <a:endParaRPr kumimoji="1" lang="en-US" altLang="ja-JP" sz="1200" b="1" u="none"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＊クリック①：収入ー非消費支出＝手取り収入 であり、可処分所得という</a:t>
            </a:r>
            <a:br>
              <a:rPr kumimoji="1" lang="en-US" altLang="ja-JP" sz="1200" dirty="0">
                <a:solidFill>
                  <a:schemeClr val="tx1"/>
                </a:solidFill>
                <a:latin typeface="Meiryo UI" panose="020B0604030504040204" pitchFamily="50" charset="-128"/>
                <a:ea typeface="Meiryo UI" panose="020B0604030504040204" pitchFamily="50" charset="-128"/>
              </a:rPr>
            </a:br>
            <a:r>
              <a:rPr kumimoji="1" lang="ja-JP" altLang="en-US" sz="1200" dirty="0">
                <a:solidFill>
                  <a:schemeClr val="tx1"/>
                </a:solidFill>
                <a:latin typeface="Meiryo UI" panose="020B0604030504040204" pitchFamily="50" charset="-128"/>
                <a:ea typeface="Meiryo UI" panose="020B0604030504040204" pitchFamily="50" charset="-128"/>
              </a:rPr>
              <a:t>＊クリック②：非消費支出とは、世帯の自由にならない税金や社会保険料などの支出である</a:t>
            </a:r>
          </a:p>
          <a:p>
            <a:r>
              <a:rPr kumimoji="1" lang="ja-JP" altLang="en-US" sz="1200" dirty="0">
                <a:solidFill>
                  <a:schemeClr val="tx1"/>
                </a:solidFill>
                <a:latin typeface="Meiryo UI" panose="020B0604030504040204" pitchFamily="50" charset="-128"/>
                <a:ea typeface="Meiryo UI" panose="020B0604030504040204" pitchFamily="50" charset="-128"/>
              </a:rPr>
              <a:t>＊クリック③：</a:t>
            </a:r>
            <a:r>
              <a:rPr kumimoji="1" lang="en-US" altLang="ja-JP" sz="1200" dirty="0">
                <a:solidFill>
                  <a:schemeClr val="tx1"/>
                </a:solidFill>
                <a:latin typeface="Meiryo UI" panose="020B0604030504040204" pitchFamily="50" charset="-128"/>
                <a:ea typeface="Meiryo UI" panose="020B0604030504040204" pitchFamily="50" charset="-128"/>
              </a:rPr>
              <a:t>20</a:t>
            </a:r>
            <a:r>
              <a:rPr kumimoji="1" lang="ja-JP" altLang="en-US" sz="1200" dirty="0">
                <a:solidFill>
                  <a:schemeClr val="tx1"/>
                </a:solidFill>
                <a:latin typeface="Meiryo UI" panose="020B0604030504040204" pitchFamily="50" charset="-128"/>
                <a:ea typeface="Meiryo UI" panose="020B0604030504040204" pitchFamily="50" charset="-128"/>
              </a:rPr>
              <a:t>代の正社員の場合は、収入の</a:t>
            </a:r>
            <a:r>
              <a:rPr kumimoji="1" lang="en-US" altLang="ja-JP" sz="1200" dirty="0">
                <a:solidFill>
                  <a:schemeClr val="tx1"/>
                </a:solidFill>
                <a:latin typeface="Meiryo UI" panose="020B0604030504040204" pitchFamily="50" charset="-128"/>
                <a:ea typeface="Meiryo UI" panose="020B0604030504040204" pitchFamily="50" charset="-128"/>
              </a:rPr>
              <a:t>23</a:t>
            </a:r>
            <a:r>
              <a:rPr kumimoji="1" lang="ja-JP" altLang="en-US" sz="1200" dirty="0">
                <a:solidFill>
                  <a:schemeClr val="tx1"/>
                </a:solidFill>
                <a:latin typeface="Meiryo UI" panose="020B0604030504040204" pitchFamily="50" charset="-128"/>
                <a:ea typeface="Meiryo UI" panose="020B0604030504040204" pitchFamily="50" charset="-128"/>
              </a:rPr>
              <a:t>％程度が非消費支出である</a:t>
            </a:r>
          </a:p>
          <a:p>
            <a:endParaRPr lang="en-US" altLang="ja-JP" sz="1200" dirty="0">
              <a:solidFill>
                <a:schemeClr val="tx1"/>
              </a:solidFill>
              <a:latin typeface="Meiryo UI" panose="020B0604030504040204" pitchFamily="50" charset="-128"/>
              <a:ea typeface="Meiryo UI" panose="020B0604030504040204" pitchFamily="50" charset="-128"/>
            </a:endParaRPr>
          </a:p>
          <a:p>
            <a:r>
              <a:rPr lang="ja-JP" altLang="en-US" sz="1200" b="0" dirty="0">
                <a:latin typeface="Meiryo UI" panose="020B0604030504040204" pitchFamily="50" charset="-128"/>
                <a:ea typeface="Meiryo UI" panose="020B0604030504040204" pitchFamily="50" charset="-128"/>
              </a:rPr>
              <a:t>非消費支出は、収入によって自動的に決まり、収入に応じて増える</a:t>
            </a:r>
            <a:endParaRPr lang="en-US" altLang="ja-JP" sz="1200" b="0" dirty="0">
              <a:latin typeface="Meiryo UI" panose="020B0604030504040204" pitchFamily="50" charset="-128"/>
              <a:ea typeface="Meiryo UI" panose="020B0604030504040204" pitchFamily="50" charset="-128"/>
            </a:endParaRPr>
          </a:p>
          <a:p>
            <a:r>
              <a:rPr lang="ja-JP" altLang="en-US" sz="1200" b="0" dirty="0">
                <a:latin typeface="Meiryo UI" panose="020B0604030504040204" pitchFamily="50" charset="-128"/>
                <a:ea typeface="Meiryo UI" panose="020B0604030504040204" pitchFamily="50" charset="-128"/>
              </a:rPr>
              <a:t>マネープランシートでは、非消費支出の額が自動的に入るように設定されている</a:t>
            </a:r>
            <a:endParaRPr lang="en-US" altLang="ja-JP" sz="1200" b="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62629CC9-7421-4165-90D1-E51B0415AF70}" type="slidenum">
              <a:rPr kumimoji="1" lang="ja-JP" altLang="en-US" smtClean="0"/>
              <a:t>4</a:t>
            </a:fld>
            <a:endParaRPr kumimoji="1" lang="ja-JP" altLang="en-US"/>
          </a:p>
        </p:txBody>
      </p:sp>
    </p:spTree>
    <p:extLst>
      <p:ext uri="{BB962C8B-B14F-4D97-AF65-F5344CB8AC3E}">
        <p14:creationId xmlns:p14="http://schemas.microsoft.com/office/powerpoint/2010/main" val="1886056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u="none" dirty="0">
                <a:solidFill>
                  <a:schemeClr val="tx1"/>
                </a:solidFill>
                <a:latin typeface="Meiryo UI" panose="020B0604030504040204" pitchFamily="50" charset="-128"/>
                <a:ea typeface="Meiryo UI" panose="020B0604030504040204" pitchFamily="50" charset="-128"/>
              </a:rPr>
              <a:t>手取り収入を確認したら、貯蓄・投資額を決めよう</a:t>
            </a:r>
            <a:endParaRPr kumimoji="1" lang="en-US" altLang="ja-JP" sz="1200" b="0" u="none" dirty="0">
              <a:solidFill>
                <a:schemeClr val="tx1"/>
              </a:solidFill>
              <a:latin typeface="Meiryo UI" panose="020B0604030504040204" pitchFamily="50" charset="-128"/>
              <a:ea typeface="Meiryo UI" panose="020B0604030504040204" pitchFamily="50" charset="-128"/>
            </a:endParaRPr>
          </a:p>
          <a:p>
            <a:r>
              <a:rPr kumimoji="1" lang="ja-JP" altLang="en-US" sz="1200" b="0" u="none" dirty="0">
                <a:solidFill>
                  <a:schemeClr val="tx1"/>
                </a:solidFill>
                <a:latin typeface="Meiryo UI" panose="020B0604030504040204" pitchFamily="50" charset="-128"/>
                <a:ea typeface="Meiryo UI" panose="020B0604030504040204" pitchFamily="50" charset="-128"/>
              </a:rPr>
              <a:t>着実に貯めるには、収入のうち決めた額をまず確保し、残りを消費に充てることが大切である</a:t>
            </a:r>
            <a:endParaRPr kumimoji="1" lang="en-US" altLang="ja-JP" sz="1200" b="0" u="none" dirty="0">
              <a:solidFill>
                <a:schemeClr val="tx1"/>
              </a:solidFill>
              <a:latin typeface="Meiryo UI" panose="020B0604030504040204" pitchFamily="50" charset="-128"/>
              <a:ea typeface="Meiryo UI" panose="020B0604030504040204" pitchFamily="50" charset="-128"/>
            </a:endParaRPr>
          </a:p>
          <a:p>
            <a:r>
              <a:rPr kumimoji="1" lang="ja-JP" altLang="en-US" sz="1200" b="0" u="none" dirty="0">
                <a:solidFill>
                  <a:schemeClr val="tx1"/>
                </a:solidFill>
                <a:latin typeface="Meiryo UI" panose="020B0604030504040204" pitchFamily="50" charset="-128"/>
                <a:ea typeface="Meiryo UI" panose="020B0604030504040204" pitchFamily="50" charset="-128"/>
              </a:rPr>
              <a:t>また、このように３つに分けて考えると、必要な資金を用意しやすい</a:t>
            </a:r>
            <a:endParaRPr kumimoji="1" lang="en-US" altLang="ja-JP" sz="1200" b="0" u="none" dirty="0">
              <a:solidFill>
                <a:schemeClr val="tx1"/>
              </a:solidFill>
              <a:latin typeface="Meiryo UI" panose="020B0604030504040204" pitchFamily="50" charset="-128"/>
              <a:ea typeface="Meiryo UI" panose="020B0604030504040204" pitchFamily="50" charset="-128"/>
            </a:endParaRPr>
          </a:p>
          <a:p>
            <a:endParaRPr kumimoji="1" lang="en-US" altLang="ja-JP" sz="1200" b="1" u="none" dirty="0">
              <a:solidFill>
                <a:schemeClr val="tx1"/>
              </a:solidFill>
              <a:latin typeface="Meiryo UI" panose="020B0604030504040204" pitchFamily="50" charset="-128"/>
              <a:ea typeface="Meiryo UI" panose="020B0604030504040204" pitchFamily="50" charset="-128"/>
            </a:endParaRPr>
          </a:p>
          <a:p>
            <a:r>
              <a:rPr kumimoji="1" lang="ja-JP" altLang="en-US" sz="1200" b="1" u="none" dirty="0">
                <a:solidFill>
                  <a:schemeClr val="tx1"/>
                </a:solidFill>
                <a:latin typeface="Meiryo UI" panose="020B0604030504040204" pitchFamily="50" charset="-128"/>
                <a:ea typeface="Meiryo UI" panose="020B0604030504040204" pitchFamily="50" charset="-128"/>
              </a:rPr>
              <a:t>◆操作手順</a:t>
            </a:r>
            <a:endParaRPr kumimoji="1" lang="en-US" altLang="ja-JP" sz="1200" b="1" u="none"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＊クリック①：まず短期資金</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en-US" altLang="ja-JP" sz="1200" dirty="0">
                <a:solidFill>
                  <a:schemeClr val="tx1"/>
                </a:solidFill>
                <a:latin typeface="Meiryo UI" panose="020B0604030504040204" pitchFamily="50" charset="-128"/>
                <a:ea typeface="Meiryo UI" panose="020B0604030504040204" pitchFamily="50" charset="-128"/>
              </a:rPr>
              <a:t>1</a:t>
            </a:r>
            <a:r>
              <a:rPr kumimoji="1" lang="ja-JP" altLang="en-US" sz="1200" dirty="0">
                <a:solidFill>
                  <a:schemeClr val="tx1"/>
                </a:solidFill>
                <a:latin typeface="Meiryo UI" panose="020B0604030504040204" pitchFamily="50" charset="-128"/>
                <a:ea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rPr>
              <a:t>2</a:t>
            </a:r>
            <a:r>
              <a:rPr kumimoji="1" lang="ja-JP" altLang="en-US" sz="1200" dirty="0">
                <a:solidFill>
                  <a:schemeClr val="tx1"/>
                </a:solidFill>
                <a:latin typeface="Meiryo UI" panose="020B0604030504040204" pitchFamily="50" charset="-128"/>
                <a:ea typeface="Meiryo UI" panose="020B0604030504040204" pitchFamily="50" charset="-128"/>
              </a:rPr>
              <a:t>年の間に予定する大型支出や生活リスクへの備えなど</a:t>
            </a:r>
          </a:p>
          <a:p>
            <a:r>
              <a:rPr kumimoji="1" lang="ja-JP" altLang="en-US" sz="1200" dirty="0">
                <a:solidFill>
                  <a:schemeClr val="tx1"/>
                </a:solidFill>
                <a:latin typeface="Meiryo UI" panose="020B0604030504040204" pitchFamily="50" charset="-128"/>
                <a:ea typeface="Meiryo UI" panose="020B0604030504040204" pitchFamily="50" charset="-128"/>
              </a:rPr>
              <a:t>＊クリック②：つぎに中期資金</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en-US" altLang="ja-JP" sz="1200" dirty="0">
                <a:solidFill>
                  <a:schemeClr val="tx1"/>
                </a:solidFill>
                <a:latin typeface="Meiryo UI" panose="020B0604030504040204" pitchFamily="50" charset="-128"/>
                <a:ea typeface="Meiryo UI" panose="020B0604030504040204" pitchFamily="50" charset="-128"/>
              </a:rPr>
              <a:t>10</a:t>
            </a:r>
            <a:r>
              <a:rPr kumimoji="1" lang="ja-JP" altLang="en-US" sz="1200" dirty="0">
                <a:solidFill>
                  <a:schemeClr val="tx1"/>
                </a:solidFill>
                <a:latin typeface="Meiryo UI" panose="020B0604030504040204" pitchFamily="50" charset="-128"/>
                <a:ea typeface="Meiryo UI" panose="020B0604030504040204" pitchFamily="50" charset="-128"/>
              </a:rPr>
              <a:t>年以内で出費が見込まれる大型支出に備える</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＊クリック</a:t>
            </a:r>
            <a:r>
              <a:rPr kumimoji="1" lang="en-US" altLang="ja-JP" sz="1200" dirty="0">
                <a:solidFill>
                  <a:schemeClr val="tx1"/>
                </a:solidFill>
                <a:latin typeface="Meiryo UI" panose="020B0604030504040204" pitchFamily="50" charset="-128"/>
                <a:ea typeface="Meiryo UI" panose="020B0604030504040204" pitchFamily="50" charset="-128"/>
              </a:rPr>
              <a:t>③</a:t>
            </a:r>
            <a:r>
              <a:rPr kumimoji="1" lang="ja-JP" altLang="en-US" sz="1200" dirty="0">
                <a:solidFill>
                  <a:schemeClr val="tx1"/>
                </a:solidFill>
                <a:latin typeface="Meiryo UI" panose="020B0604030504040204" pitchFamily="50" charset="-128"/>
                <a:ea typeface="Meiryo UI" panose="020B0604030504040204" pitchFamily="50" charset="-128"/>
              </a:rPr>
              <a:t>：そして長期資金</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生涯の三大支出への備えであり、専用の口座を設けると着実に貯めることができる</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a:solidFill>
                <a:schemeClr val="tx1"/>
              </a:solidFill>
              <a:latin typeface="Meiryo UI" panose="020B0604030504040204" pitchFamily="50" charset="-128"/>
              <a:ea typeface="Meiryo UI" panose="020B0604030504040204" pitchFamily="50" charset="-128"/>
            </a:endParaRPr>
          </a:p>
          <a:p>
            <a:r>
              <a:rPr kumimoji="1" lang="ja-JP" altLang="en-US" b="1" dirty="0">
                <a:solidFill>
                  <a:schemeClr val="tx1"/>
                </a:solidFill>
                <a:latin typeface="Meiryo UI" panose="020B0604030504040204" pitchFamily="50" charset="-128"/>
                <a:ea typeface="Meiryo UI" panose="020B0604030504040204" pitchFamily="50" charset="-128"/>
              </a:rPr>
              <a:t>マネープランシート</a:t>
            </a:r>
            <a:endParaRPr kumimoji="1" lang="en-US" altLang="ja-JP" b="1" dirty="0">
              <a:solidFill>
                <a:schemeClr val="tx1"/>
              </a:solidFill>
              <a:latin typeface="Meiryo UI" panose="020B0604030504040204" pitchFamily="50" charset="-128"/>
              <a:ea typeface="Meiryo UI" panose="020B0604030504040204" pitchFamily="50" charset="-128"/>
            </a:endParaRPr>
          </a:p>
          <a:p>
            <a:r>
              <a:rPr kumimoji="1" lang="ja-JP" altLang="en-US" dirty="0">
                <a:solidFill>
                  <a:schemeClr val="tx1"/>
                </a:solidFill>
                <a:latin typeface="Meiryo UI" panose="020B0604030504040204" pitchFamily="50" charset="-128"/>
                <a:ea typeface="Meiryo UI" panose="020B0604030504040204" pitchFamily="50" charset="-128"/>
              </a:rPr>
              <a:t>シート下部に、短期、中期、長期資金を毎月貯めた場合の、</a:t>
            </a:r>
            <a:r>
              <a:rPr kumimoji="1" lang="en-US" altLang="ja-JP" dirty="0">
                <a:solidFill>
                  <a:schemeClr val="tx1"/>
                </a:solidFill>
                <a:latin typeface="Meiryo UI" panose="020B0604030504040204" pitchFamily="50" charset="-128"/>
                <a:ea typeface="Meiryo UI" panose="020B0604030504040204" pitchFamily="50" charset="-128"/>
              </a:rPr>
              <a:t>10</a:t>
            </a:r>
            <a:r>
              <a:rPr kumimoji="1" lang="ja-JP" altLang="en-US" dirty="0">
                <a:solidFill>
                  <a:schemeClr val="tx1"/>
                </a:solidFill>
                <a:latin typeface="Meiryo UI" panose="020B0604030504040204" pitchFamily="50" charset="-128"/>
                <a:ea typeface="Meiryo UI" panose="020B0604030504040204" pitchFamily="50" charset="-128"/>
              </a:rPr>
              <a:t>年後の資金の合計が算出されるようになっている</a:t>
            </a:r>
            <a:endParaRPr kumimoji="1" lang="en-US" altLang="ja-JP" dirty="0">
              <a:solidFill>
                <a:schemeClr val="tx1"/>
              </a:solidFill>
              <a:latin typeface="Meiryo UI" panose="020B0604030504040204" pitchFamily="50" charset="-128"/>
              <a:ea typeface="Meiryo UI" panose="020B0604030504040204" pitchFamily="50" charset="-128"/>
            </a:endParaRPr>
          </a:p>
          <a:p>
            <a:r>
              <a:rPr kumimoji="1" lang="ja-JP" altLang="en-US" dirty="0">
                <a:solidFill>
                  <a:schemeClr val="tx1"/>
                </a:solidFill>
                <a:latin typeface="Meiryo UI" panose="020B0604030504040204" pitchFamily="50" charset="-128"/>
                <a:ea typeface="Meiryo UI" panose="020B0604030504040204" pitchFamily="50" charset="-128"/>
              </a:rPr>
              <a:t>短期資金は普通預金、中期資金は定期預金、長期資金は投資信託で運用した場合の累計額が算出される</a:t>
            </a:r>
            <a:endParaRPr kumimoji="1" lang="en-US" altLang="ja-JP" dirty="0">
              <a:solidFill>
                <a:schemeClr val="tx1"/>
              </a:solidFill>
              <a:latin typeface="Meiryo UI" panose="020B0604030504040204" pitchFamily="50" charset="-128"/>
              <a:ea typeface="Meiryo UI" panose="020B0604030504040204" pitchFamily="50" charset="-128"/>
            </a:endParaRPr>
          </a:p>
          <a:p>
            <a:endParaRPr kumimoji="1" lang="en-US" altLang="ja-JP" dirty="0">
              <a:solidFill>
                <a:schemeClr val="tx1"/>
              </a:solidFill>
              <a:latin typeface="Meiryo UI" panose="020B0604030504040204" pitchFamily="50" charset="-128"/>
              <a:ea typeface="Meiryo UI" panose="020B0604030504040204" pitchFamily="50" charset="-128"/>
            </a:endParaRPr>
          </a:p>
          <a:p>
            <a:r>
              <a:rPr kumimoji="1" lang="ja-JP" altLang="en-US" dirty="0">
                <a:solidFill>
                  <a:schemeClr val="tx1"/>
                </a:solidFill>
                <a:latin typeface="Meiryo UI" panose="020B0604030504040204" pitchFamily="50" charset="-128"/>
                <a:ea typeface="Meiryo UI" panose="020B0604030504040204" pitchFamily="50" charset="-128"/>
              </a:rPr>
              <a:t>短期資金は可処分所得から貯蓄・投資（中期、長期）と消費支出を引いた差額が自動的に入るようになっている</a:t>
            </a:r>
          </a:p>
        </p:txBody>
      </p:sp>
      <p:sp>
        <p:nvSpPr>
          <p:cNvPr id="4" name="スライド番号プレースホルダー 3"/>
          <p:cNvSpPr>
            <a:spLocks noGrp="1"/>
          </p:cNvSpPr>
          <p:nvPr>
            <p:ph type="sldNum" sz="quarter" idx="5"/>
          </p:nvPr>
        </p:nvSpPr>
        <p:spPr/>
        <p:txBody>
          <a:bodyPr/>
          <a:lstStyle/>
          <a:p>
            <a:fld id="{62629CC9-7421-4165-90D1-E51B0415AF70}" type="slidenum">
              <a:rPr kumimoji="1" lang="ja-JP" altLang="en-US" smtClean="0"/>
              <a:t>5</a:t>
            </a:fld>
            <a:endParaRPr kumimoji="1" lang="ja-JP" altLang="en-US"/>
          </a:p>
        </p:txBody>
      </p:sp>
    </p:spTree>
    <p:extLst>
      <p:ext uri="{BB962C8B-B14F-4D97-AF65-F5344CB8AC3E}">
        <p14:creationId xmlns:p14="http://schemas.microsoft.com/office/powerpoint/2010/main" val="2079175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u="none" dirty="0">
                <a:solidFill>
                  <a:schemeClr val="tx1"/>
                </a:solidFill>
                <a:latin typeface="Meiryo UI" panose="020B0604030504040204" pitchFamily="50" charset="-128"/>
                <a:ea typeface="Meiryo UI" panose="020B0604030504040204" pitchFamily="50" charset="-128"/>
              </a:rPr>
              <a:t>【</a:t>
            </a:r>
            <a:r>
              <a:rPr kumimoji="1" lang="ja-JP" altLang="en-US" sz="1200" b="0" u="none" dirty="0">
                <a:solidFill>
                  <a:schemeClr val="tx1"/>
                </a:solidFill>
                <a:latin typeface="Meiryo UI" panose="020B0604030504040204" pitchFamily="50" charset="-128"/>
                <a:ea typeface="Meiryo UI" panose="020B0604030504040204" pitchFamily="50" charset="-128"/>
              </a:rPr>
              <a:t>スライド</a:t>
            </a:r>
            <a:r>
              <a:rPr kumimoji="1" lang="en-US" altLang="ja-JP" sz="1200" b="0" u="none" dirty="0">
                <a:solidFill>
                  <a:schemeClr val="tx1"/>
                </a:solidFill>
                <a:latin typeface="Meiryo UI" panose="020B0604030504040204" pitchFamily="50" charset="-128"/>
                <a:ea typeface="Meiryo UI" panose="020B0604030504040204" pitchFamily="50" charset="-128"/>
              </a:rPr>
              <a:t>6</a:t>
            </a:r>
            <a:r>
              <a:rPr kumimoji="1" lang="ja-JP" altLang="en-US" sz="1200" b="0" u="none" dirty="0">
                <a:solidFill>
                  <a:schemeClr val="tx1"/>
                </a:solidFill>
                <a:latin typeface="Meiryo UI" panose="020B0604030504040204" pitchFamily="50" charset="-128"/>
                <a:ea typeface="Meiryo UI" panose="020B0604030504040204" pitchFamily="50" charset="-128"/>
              </a:rPr>
              <a:t>～</a:t>
            </a:r>
            <a:r>
              <a:rPr kumimoji="1" lang="en-US" altLang="ja-JP" sz="1200" b="0" u="none" dirty="0">
                <a:solidFill>
                  <a:schemeClr val="tx1"/>
                </a:solidFill>
                <a:latin typeface="Meiryo UI" panose="020B0604030504040204" pitchFamily="50" charset="-128"/>
                <a:ea typeface="Meiryo UI" panose="020B0604030504040204" pitchFamily="50" charset="-128"/>
              </a:rPr>
              <a:t>13</a:t>
            </a:r>
            <a:r>
              <a:rPr kumimoji="1" lang="ja-JP" altLang="en-US" sz="1200" b="0" u="none" dirty="0">
                <a:solidFill>
                  <a:schemeClr val="tx1"/>
                </a:solidFill>
                <a:latin typeface="Meiryo UI" panose="020B0604030504040204" pitchFamily="50" charset="-128"/>
                <a:ea typeface="Meiryo UI" panose="020B0604030504040204" pitchFamily="50" charset="-128"/>
              </a:rPr>
              <a:t>は金融商品についての説明</a:t>
            </a:r>
            <a:r>
              <a:rPr kumimoji="1" lang="en-US" altLang="ja-JP" sz="1200" b="0" u="none" dirty="0">
                <a:solidFill>
                  <a:schemeClr val="tx1"/>
                </a:solidFill>
                <a:latin typeface="Meiryo UI" panose="020B0604030504040204" pitchFamily="50" charset="-128"/>
                <a:ea typeface="Meiryo UI" panose="020B0604030504040204" pitchFamily="50" charset="-128"/>
              </a:rPr>
              <a:t>】</a:t>
            </a:r>
          </a:p>
          <a:p>
            <a:endParaRPr kumimoji="1" lang="en-US" altLang="ja-JP" sz="1200" b="0" u="none" dirty="0">
              <a:solidFill>
                <a:schemeClr val="tx1"/>
              </a:solidFill>
              <a:latin typeface="Meiryo UI" panose="020B0604030504040204" pitchFamily="50" charset="-128"/>
              <a:ea typeface="Meiryo UI" panose="020B0604030504040204" pitchFamily="50" charset="-128"/>
            </a:endParaRPr>
          </a:p>
          <a:p>
            <a:r>
              <a:rPr kumimoji="1" lang="ja-JP" altLang="en-US" sz="1200" b="0" u="none" dirty="0">
                <a:solidFill>
                  <a:schemeClr val="tx1"/>
                </a:solidFill>
                <a:latin typeface="Meiryo UI" panose="020B0604030504040204" pitchFamily="50" charset="-128"/>
                <a:ea typeface="Meiryo UI" panose="020B0604030504040204" pitchFamily="50" charset="-128"/>
              </a:rPr>
              <a:t>お金を貯めたり増やしたりするためには、金融商品を利用することになる</a:t>
            </a:r>
            <a:endParaRPr kumimoji="1" lang="en-US" altLang="ja-JP" sz="1200" b="0" u="none" dirty="0">
              <a:solidFill>
                <a:schemeClr val="tx1"/>
              </a:solidFill>
              <a:latin typeface="Meiryo UI" panose="020B0604030504040204" pitchFamily="50" charset="-128"/>
              <a:ea typeface="Meiryo UI" panose="020B0604030504040204" pitchFamily="50" charset="-128"/>
            </a:endParaRPr>
          </a:p>
          <a:p>
            <a:r>
              <a:rPr kumimoji="1" lang="ja-JP" altLang="en-US" sz="1200" b="0" u="none" dirty="0">
                <a:solidFill>
                  <a:schemeClr val="tx1"/>
                </a:solidFill>
                <a:latin typeface="Meiryo UI" panose="020B0604030504040204" pitchFamily="50" charset="-128"/>
                <a:ea typeface="Meiryo UI" panose="020B0604030504040204" pitchFamily="50" charset="-128"/>
              </a:rPr>
              <a:t>金融商品の特徴を、３つの側面から考える</a:t>
            </a:r>
            <a:endParaRPr kumimoji="1" lang="en-US" altLang="ja-JP" sz="1200" b="0" u="none" dirty="0">
              <a:solidFill>
                <a:schemeClr val="tx1"/>
              </a:solidFill>
              <a:latin typeface="Meiryo UI" panose="020B0604030504040204" pitchFamily="50" charset="-128"/>
              <a:ea typeface="Meiryo UI" panose="020B0604030504040204" pitchFamily="50" charset="-128"/>
            </a:endParaRPr>
          </a:p>
          <a:p>
            <a:endParaRPr kumimoji="1" lang="en-US" altLang="ja-JP" sz="1200" b="1" u="none" dirty="0">
              <a:solidFill>
                <a:schemeClr val="tx1"/>
              </a:solidFill>
              <a:latin typeface="Meiryo UI" panose="020B0604030504040204" pitchFamily="50" charset="-128"/>
              <a:ea typeface="Meiryo UI" panose="020B0604030504040204" pitchFamily="50" charset="-128"/>
            </a:endParaRPr>
          </a:p>
          <a:p>
            <a:r>
              <a:rPr kumimoji="1" lang="ja-JP" altLang="en-US" sz="1200" b="1" u="none" dirty="0">
                <a:solidFill>
                  <a:schemeClr val="tx1"/>
                </a:solidFill>
                <a:latin typeface="Meiryo UI" panose="020B0604030504040204" pitchFamily="50" charset="-128"/>
                <a:ea typeface="Meiryo UI" panose="020B0604030504040204" pitchFamily="50" charset="-128"/>
              </a:rPr>
              <a:t>◆操作手順</a:t>
            </a:r>
            <a:endParaRPr kumimoji="1" lang="en-US" altLang="ja-JP" sz="1200" b="1" u="none"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＊クリック①：安全性</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元本（</a:t>
            </a:r>
            <a:r>
              <a:rPr lang="ja-JP" altLang="en-US" sz="1200" i="0" dirty="0">
                <a:solidFill>
                  <a:schemeClr val="tx1"/>
                </a:solidFill>
                <a:effectLst/>
                <a:latin typeface="Meiryo UI" panose="020B0604030504040204" pitchFamily="50" charset="-128"/>
                <a:ea typeface="Meiryo UI" panose="020B0604030504040204" pitchFamily="50" charset="-128"/>
              </a:rPr>
              <a:t>金融商品の購入・投資に充てた資金の額、いわゆる元手）が保障される度合い</a:t>
            </a:r>
            <a:endParaRPr kumimoji="1" lang="ja-JP" altLang="en-US"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＊クリック②：収益性</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利回り（</a:t>
            </a:r>
            <a:r>
              <a:rPr lang="ja-JP" altLang="en-US" sz="1200" i="0" dirty="0">
                <a:solidFill>
                  <a:schemeClr val="tx1"/>
                </a:solidFill>
                <a:effectLst/>
                <a:latin typeface="Meiryo UI" panose="020B0604030504040204" pitchFamily="50" charset="-128"/>
                <a:ea typeface="Meiryo UI" panose="020B0604030504040204" pitchFamily="50" charset="-128"/>
              </a:rPr>
              <a:t>投資金額に対する、利子</a:t>
            </a:r>
            <a:r>
              <a:rPr lang="ja-JP" altLang="en-US" sz="1200" dirty="0">
                <a:solidFill>
                  <a:schemeClr val="tx1"/>
                </a:solidFill>
                <a:latin typeface="Meiryo UI" panose="020B0604030504040204" pitchFamily="50" charset="-128"/>
                <a:ea typeface="Meiryo UI" panose="020B0604030504040204" pitchFamily="50" charset="-128"/>
              </a:rPr>
              <a:t>を</a:t>
            </a:r>
            <a:r>
              <a:rPr lang="ja-JP" altLang="en-US" sz="1200" i="0" dirty="0">
                <a:solidFill>
                  <a:schemeClr val="tx1"/>
                </a:solidFill>
                <a:effectLst/>
                <a:latin typeface="Meiryo UI" panose="020B0604030504040204" pitchFamily="50" charset="-128"/>
                <a:ea typeface="Meiryo UI" panose="020B0604030504040204" pitchFamily="50" charset="-128"/>
              </a:rPr>
              <a:t>含めた収益の割合）のよさ</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＊クリック③：流動性</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現金化のしやすさ</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預金期間などが固定されたり、換金の手続きが煩雑、換金手数料が大きいと流動性は低くなる</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クリック④：金融商品の選択に当たっては、目的や期間に合わせて安全性の高い方法で着実に貯える資産と、長期的な視点で運用してもよい資産との割合を見直しながら金融商品を選択し、家計資産を形成していこう</a:t>
            </a:r>
          </a:p>
        </p:txBody>
      </p:sp>
      <p:sp>
        <p:nvSpPr>
          <p:cNvPr id="4" name="スライド番号プレースホルダー 3"/>
          <p:cNvSpPr>
            <a:spLocks noGrp="1"/>
          </p:cNvSpPr>
          <p:nvPr>
            <p:ph type="sldNum" sz="quarter" idx="5"/>
          </p:nvPr>
        </p:nvSpPr>
        <p:spPr/>
        <p:txBody>
          <a:bodyPr/>
          <a:lstStyle/>
          <a:p>
            <a:fld id="{62629CC9-7421-4165-90D1-E51B0415AF70}" type="slidenum">
              <a:rPr kumimoji="1" lang="ja-JP" altLang="en-US" smtClean="0"/>
              <a:t>6</a:t>
            </a:fld>
            <a:endParaRPr kumimoji="1" lang="ja-JP" altLang="en-US"/>
          </a:p>
        </p:txBody>
      </p:sp>
    </p:spTree>
    <p:extLst>
      <p:ext uri="{BB962C8B-B14F-4D97-AF65-F5344CB8AC3E}">
        <p14:creationId xmlns:p14="http://schemas.microsoft.com/office/powerpoint/2010/main" val="1748005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u="none" dirty="0">
                <a:solidFill>
                  <a:schemeClr val="tx1"/>
                </a:solidFill>
                <a:latin typeface="Meiryo UI" panose="020B0604030504040204" pitchFamily="50" charset="-128"/>
                <a:ea typeface="Meiryo UI" panose="020B0604030504040204" pitchFamily="50" charset="-128"/>
              </a:rPr>
              <a:t>金融商品には、大きく分けて間接金融（貯蓄）と直接金融（投資）がある</a:t>
            </a:r>
            <a:endParaRPr kumimoji="1" lang="en-US" altLang="ja-JP" sz="1200" b="0" u="none" dirty="0">
              <a:solidFill>
                <a:schemeClr val="tx1"/>
              </a:solidFill>
              <a:latin typeface="Meiryo UI" panose="020B0604030504040204" pitchFamily="50" charset="-128"/>
              <a:ea typeface="Meiryo UI" panose="020B0604030504040204" pitchFamily="50" charset="-128"/>
            </a:endParaRPr>
          </a:p>
          <a:p>
            <a:endParaRPr kumimoji="1" lang="en-US" altLang="ja-JP" sz="1200" b="1" u="none" dirty="0">
              <a:solidFill>
                <a:schemeClr val="tx1"/>
              </a:solidFill>
              <a:latin typeface="Meiryo UI" panose="020B0604030504040204" pitchFamily="50" charset="-128"/>
              <a:ea typeface="Meiryo UI" panose="020B0604030504040204" pitchFamily="50" charset="-128"/>
            </a:endParaRPr>
          </a:p>
          <a:p>
            <a:r>
              <a:rPr kumimoji="1" lang="ja-JP" altLang="en-US" sz="1200" b="1" u="none" dirty="0">
                <a:solidFill>
                  <a:schemeClr val="tx1"/>
                </a:solidFill>
                <a:latin typeface="Meiryo UI" panose="020B0604030504040204" pitchFamily="50" charset="-128"/>
                <a:ea typeface="Meiryo UI" panose="020B0604030504040204" pitchFamily="50" charset="-128"/>
              </a:rPr>
              <a:t>◆操作手順</a:t>
            </a:r>
            <a:endParaRPr kumimoji="1" lang="en-US" altLang="ja-JP" sz="1200" b="1" u="none"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＊クリック①：間接金融</a:t>
            </a:r>
            <a:endParaRPr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＊クリック②</a:t>
            </a:r>
            <a:r>
              <a:rPr kumimoji="1" lang="ja-JP" altLang="en-US" sz="1200" b="0" dirty="0">
                <a:solidFill>
                  <a:schemeClr val="tx1"/>
                </a:solidFill>
                <a:latin typeface="Meiryo UI" panose="020B0604030504040204" pitchFamily="50" charset="-128"/>
                <a:ea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rPr>
              <a:t>直接金融</a:t>
            </a:r>
            <a:br>
              <a:rPr kumimoji="1" lang="en-US" altLang="ja-JP" sz="1200" b="0" dirty="0">
                <a:solidFill>
                  <a:schemeClr val="tx1"/>
                </a:solidFill>
                <a:latin typeface="Meiryo UI" panose="020B0604030504040204" pitchFamily="50" charset="-128"/>
                <a:ea typeface="Meiryo UI" panose="020B0604030504040204" pitchFamily="50" charset="-128"/>
              </a:rPr>
            </a:br>
            <a:r>
              <a:rPr kumimoji="1" lang="ja-JP" altLang="en-US" sz="1200" b="0" dirty="0">
                <a:solidFill>
                  <a:schemeClr val="tx1"/>
                </a:solidFill>
                <a:latin typeface="Meiryo UI" panose="020B0604030504040204" pitchFamily="50" charset="-128"/>
                <a:ea typeface="Meiryo UI" panose="020B0604030504040204" pitchFamily="50" charset="-128"/>
              </a:rPr>
              <a:t>＊クリック③：</a:t>
            </a:r>
            <a:r>
              <a:rPr lang="ja-JP" altLang="en-US" sz="1200" b="0" dirty="0">
                <a:solidFill>
                  <a:schemeClr val="tx1"/>
                </a:solidFill>
                <a:latin typeface="Meiryo UI" panose="020B0604030504040204" pitchFamily="50" charset="-128"/>
                <a:ea typeface="Meiryo UI" panose="020B0604030504040204" pitchFamily="50" charset="-128"/>
              </a:rPr>
              <a:t>投資する側と投資される企業などとの間に第三者が入るものを間接金融、入らないものを直接金融という</a:t>
            </a:r>
          </a:p>
        </p:txBody>
      </p:sp>
      <p:sp>
        <p:nvSpPr>
          <p:cNvPr id="4" name="スライド番号プレースホルダー 3"/>
          <p:cNvSpPr>
            <a:spLocks noGrp="1"/>
          </p:cNvSpPr>
          <p:nvPr>
            <p:ph type="sldNum" sz="quarter" idx="5"/>
          </p:nvPr>
        </p:nvSpPr>
        <p:spPr/>
        <p:txBody>
          <a:bodyPr/>
          <a:lstStyle/>
          <a:p>
            <a:fld id="{62629CC9-7421-4165-90D1-E51B0415AF70}" type="slidenum">
              <a:rPr kumimoji="1" lang="ja-JP" altLang="en-US" smtClean="0"/>
              <a:t>7</a:t>
            </a:fld>
            <a:endParaRPr kumimoji="1" lang="ja-JP" altLang="en-US"/>
          </a:p>
        </p:txBody>
      </p:sp>
    </p:spTree>
    <p:extLst>
      <p:ext uri="{BB962C8B-B14F-4D97-AF65-F5344CB8AC3E}">
        <p14:creationId xmlns:p14="http://schemas.microsoft.com/office/powerpoint/2010/main" val="3581453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u="none" dirty="0">
                <a:solidFill>
                  <a:schemeClr val="tx1"/>
                </a:solidFill>
                <a:latin typeface="Meiryo UI" panose="020B0604030504040204" pitchFamily="50" charset="-128"/>
                <a:ea typeface="Meiryo UI" panose="020B0604030504040204" pitchFamily="50" charset="-128"/>
              </a:rPr>
              <a:t>間接金融、直接金融の代表的な金融商品はこの</a:t>
            </a:r>
            <a:r>
              <a:rPr kumimoji="1" lang="en-US" altLang="ja-JP" sz="1200" b="0" u="none" dirty="0">
                <a:solidFill>
                  <a:schemeClr val="tx1"/>
                </a:solidFill>
                <a:latin typeface="Meiryo UI" panose="020B0604030504040204" pitchFamily="50" charset="-128"/>
                <a:ea typeface="Meiryo UI" panose="020B0604030504040204" pitchFamily="50" charset="-128"/>
              </a:rPr>
              <a:t>5</a:t>
            </a:r>
            <a:r>
              <a:rPr kumimoji="1" lang="ja-JP" altLang="en-US" sz="1200" b="0" u="none" dirty="0">
                <a:solidFill>
                  <a:schemeClr val="tx1"/>
                </a:solidFill>
                <a:latin typeface="Meiryo UI" panose="020B0604030504040204" pitchFamily="50" charset="-128"/>
                <a:ea typeface="Meiryo UI" panose="020B0604030504040204" pitchFamily="50" charset="-128"/>
              </a:rPr>
              <a:t>種類</a:t>
            </a:r>
            <a:endParaRPr kumimoji="1" lang="en-US" altLang="ja-JP" sz="1200" b="0" u="none" dirty="0">
              <a:solidFill>
                <a:schemeClr val="tx1"/>
              </a:solidFill>
              <a:latin typeface="Meiryo UI" panose="020B0604030504040204" pitchFamily="50" charset="-128"/>
              <a:ea typeface="Meiryo UI" panose="020B0604030504040204" pitchFamily="50" charset="-128"/>
            </a:endParaRPr>
          </a:p>
          <a:p>
            <a:endParaRPr kumimoji="1" lang="en-US" altLang="ja-JP" sz="1200" b="1" u="none" dirty="0">
              <a:solidFill>
                <a:schemeClr val="tx1"/>
              </a:solidFill>
              <a:latin typeface="Meiryo UI" panose="020B0604030504040204" pitchFamily="50" charset="-128"/>
              <a:ea typeface="Meiryo UI" panose="020B0604030504040204" pitchFamily="50" charset="-128"/>
            </a:endParaRPr>
          </a:p>
          <a:p>
            <a:r>
              <a:rPr kumimoji="1" lang="ja-JP" altLang="en-US" sz="1200" b="1" u="none" dirty="0">
                <a:solidFill>
                  <a:schemeClr val="tx1"/>
                </a:solidFill>
                <a:latin typeface="Meiryo UI" panose="020B0604030504040204" pitchFamily="50" charset="-128"/>
                <a:ea typeface="Meiryo UI" panose="020B0604030504040204" pitchFamily="50" charset="-128"/>
              </a:rPr>
              <a:t>◆操作手順</a:t>
            </a:r>
            <a:endParaRPr kumimoji="1" lang="en-US" altLang="ja-JP" sz="1200" b="1" u="none"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＊クリック①：普通預金</a:t>
            </a:r>
          </a:p>
          <a:p>
            <a:r>
              <a:rPr kumimoji="1" lang="ja-JP" altLang="en-US" sz="1200" dirty="0">
                <a:solidFill>
                  <a:schemeClr val="tx1"/>
                </a:solidFill>
                <a:latin typeface="Meiryo UI" panose="020B0604030504040204" pitchFamily="50" charset="-128"/>
                <a:ea typeface="Meiryo UI" panose="020B0604030504040204" pitchFamily="50" charset="-128"/>
              </a:rPr>
              <a:t>＊クリック②：定期預金</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＊クリック③：外貨預金</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＊クリック④：債券</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＊クリック⑤：株式</a:t>
            </a:r>
            <a:endParaRPr kumimoji="1" lang="en-US" altLang="ja-JP" sz="1200" dirty="0">
              <a:solidFill>
                <a:schemeClr val="tx1"/>
              </a:solidFill>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62629CC9-7421-4165-90D1-E51B0415AF70}" type="slidenum">
              <a:rPr kumimoji="1" lang="ja-JP" altLang="en-US" smtClean="0"/>
              <a:t>8</a:t>
            </a:fld>
            <a:endParaRPr kumimoji="1" lang="ja-JP" altLang="en-US"/>
          </a:p>
        </p:txBody>
      </p:sp>
    </p:spTree>
    <p:extLst>
      <p:ext uri="{BB962C8B-B14F-4D97-AF65-F5344CB8AC3E}">
        <p14:creationId xmlns:p14="http://schemas.microsoft.com/office/powerpoint/2010/main" val="1240378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u="none" dirty="0">
                <a:solidFill>
                  <a:schemeClr val="tx1"/>
                </a:solidFill>
                <a:latin typeface="Meiryo UI" panose="020B0604030504040204" pitchFamily="50" charset="-128"/>
                <a:ea typeface="Meiryo UI" panose="020B0604030504040204" pitchFamily="50" charset="-128"/>
              </a:rPr>
              <a:t>投資をする金融商品の代表は３種類</a:t>
            </a:r>
            <a:endParaRPr kumimoji="1" lang="en-US" altLang="ja-JP" sz="1200" b="0" u="none" dirty="0">
              <a:solidFill>
                <a:schemeClr val="tx1"/>
              </a:solidFill>
              <a:latin typeface="Meiryo UI" panose="020B0604030504040204" pitchFamily="50" charset="-128"/>
              <a:ea typeface="Meiryo UI" panose="020B0604030504040204" pitchFamily="50" charset="-128"/>
            </a:endParaRPr>
          </a:p>
          <a:p>
            <a:endParaRPr kumimoji="1" lang="en-US" altLang="ja-JP" sz="1200" b="1" u="none" dirty="0">
              <a:solidFill>
                <a:schemeClr val="tx1"/>
              </a:solidFill>
              <a:latin typeface="Meiryo UI" panose="020B0604030504040204" pitchFamily="50" charset="-128"/>
              <a:ea typeface="Meiryo UI" panose="020B0604030504040204" pitchFamily="50" charset="-128"/>
            </a:endParaRPr>
          </a:p>
          <a:p>
            <a:r>
              <a:rPr kumimoji="1" lang="ja-JP" altLang="en-US" sz="1200" b="1" u="none" dirty="0">
                <a:solidFill>
                  <a:schemeClr val="tx1"/>
                </a:solidFill>
                <a:latin typeface="Meiryo UI" panose="020B0604030504040204" pitchFamily="50" charset="-128"/>
                <a:ea typeface="Meiryo UI" panose="020B0604030504040204" pitchFamily="50" charset="-128"/>
              </a:rPr>
              <a:t>◆操作手順</a:t>
            </a:r>
            <a:endParaRPr kumimoji="1" lang="en-US" altLang="ja-JP" sz="1200" b="1" u="none"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＊クリック①：株式</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＊クリック②：債券</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＊クリック③：投資信託</a:t>
            </a:r>
          </a:p>
          <a:p>
            <a:r>
              <a:rPr kumimoji="1" lang="ja-JP" altLang="en-US" sz="1200" dirty="0">
                <a:solidFill>
                  <a:schemeClr val="tx1"/>
                </a:solidFill>
                <a:latin typeface="Meiryo UI" panose="020B0604030504040204" pitchFamily="50" charset="-128"/>
                <a:ea typeface="Meiryo UI" panose="020B0604030504040204" pitchFamily="50" charset="-128"/>
              </a:rPr>
              <a:t>投資信託は、株式や債券などの売買や運用を専門家に任せ、運用の成果を得る商品である</a:t>
            </a:r>
            <a:endParaRPr kumimoji="1" lang="en-US" altLang="ja-JP" sz="1200" dirty="0">
              <a:solidFill>
                <a:schemeClr val="tx1"/>
              </a:solidFill>
              <a:latin typeface="Meiryo UI" panose="020B0604030504040204" pitchFamily="50" charset="-128"/>
              <a:ea typeface="Meiryo UI" panose="020B0604030504040204" pitchFamily="50" charset="-128"/>
            </a:endParaRPr>
          </a:p>
          <a:p>
            <a:endParaRPr kumimoji="1" lang="en-US" altLang="ja-JP" sz="1200" b="0" u="none" dirty="0">
              <a:solidFill>
                <a:schemeClr val="tx1"/>
              </a:solidFill>
              <a:latin typeface="Meiryo UI" panose="020B0604030504040204" pitchFamily="50" charset="-128"/>
              <a:ea typeface="Meiryo UI" panose="020B0604030504040204" pitchFamily="50" charset="-128"/>
            </a:endParaRPr>
          </a:p>
          <a:p>
            <a:r>
              <a:rPr kumimoji="1" lang="ja-JP" altLang="en-US" sz="1200" b="0" u="none" dirty="0">
                <a:solidFill>
                  <a:schemeClr val="tx1"/>
                </a:solidFill>
                <a:latin typeface="Meiryo UI" panose="020B0604030504040204" pitchFamily="50" charset="-128"/>
                <a:ea typeface="Meiryo UI" panose="020B0604030504040204" pitchFamily="50" charset="-128"/>
              </a:rPr>
              <a:t>金融商品を選ぶ際には、それぞれの特徴を確認しておこう</a:t>
            </a:r>
          </a:p>
        </p:txBody>
      </p:sp>
      <p:sp>
        <p:nvSpPr>
          <p:cNvPr id="4" name="スライド番号プレースホルダー 3"/>
          <p:cNvSpPr>
            <a:spLocks noGrp="1"/>
          </p:cNvSpPr>
          <p:nvPr>
            <p:ph type="sldNum" sz="quarter" idx="5"/>
          </p:nvPr>
        </p:nvSpPr>
        <p:spPr/>
        <p:txBody>
          <a:bodyPr/>
          <a:lstStyle/>
          <a:p>
            <a:fld id="{62629CC9-7421-4165-90D1-E51B0415AF70}" type="slidenum">
              <a:rPr kumimoji="1" lang="ja-JP" altLang="en-US" smtClean="0"/>
              <a:t>9</a:t>
            </a:fld>
            <a:endParaRPr kumimoji="1" lang="ja-JP" altLang="en-US"/>
          </a:p>
        </p:txBody>
      </p:sp>
    </p:spTree>
    <p:extLst>
      <p:ext uri="{BB962C8B-B14F-4D97-AF65-F5344CB8AC3E}">
        <p14:creationId xmlns:p14="http://schemas.microsoft.com/office/powerpoint/2010/main" val="3284758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A9A4F9-D392-4817-97C0-52570369369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FE136DD2-2AF3-4D56-BEE9-3CE1495941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875B52C-6546-493D-9775-4E38322AC7F1}"/>
              </a:ext>
            </a:extLst>
          </p:cNvPr>
          <p:cNvSpPr>
            <a:spLocks noGrp="1"/>
          </p:cNvSpPr>
          <p:nvPr>
            <p:ph type="dt" sz="half" idx="10"/>
          </p:nvPr>
        </p:nvSpPr>
        <p:spPr/>
        <p:txBody>
          <a:bodyPr/>
          <a:lstStyle/>
          <a:p>
            <a:fld id="{A56EF7A0-7D7B-4521-AAFC-68201D06E286}" type="datetimeFigureOut">
              <a:rPr kumimoji="1" lang="ja-JP" altLang="en-US" smtClean="0"/>
              <a:t>2022/3/22</a:t>
            </a:fld>
            <a:endParaRPr kumimoji="1" lang="ja-JP" altLang="en-US"/>
          </a:p>
        </p:txBody>
      </p:sp>
      <p:sp>
        <p:nvSpPr>
          <p:cNvPr id="5" name="フッター プレースホルダー 4">
            <a:extLst>
              <a:ext uri="{FF2B5EF4-FFF2-40B4-BE49-F238E27FC236}">
                <a16:creationId xmlns:a16="http://schemas.microsoft.com/office/drawing/2014/main" id="{A4364B7B-57A2-406D-9C7E-3E763C34829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38B53F3-AC7A-41C1-A835-A0819324F289}"/>
              </a:ext>
            </a:extLst>
          </p:cNvPr>
          <p:cNvSpPr>
            <a:spLocks noGrp="1"/>
          </p:cNvSpPr>
          <p:nvPr>
            <p:ph type="sldNum" sz="quarter" idx="12"/>
          </p:nvPr>
        </p:nvSpPr>
        <p:spPr/>
        <p:txBody>
          <a:bodyPr/>
          <a:lstStyle/>
          <a:p>
            <a:fld id="{058B776F-B866-418E-91DC-C0ED3A2935F3}" type="slidenum">
              <a:rPr kumimoji="1" lang="ja-JP" altLang="en-US" smtClean="0"/>
              <a:t>‹#›</a:t>
            </a:fld>
            <a:endParaRPr kumimoji="1" lang="ja-JP" altLang="en-US"/>
          </a:p>
        </p:txBody>
      </p:sp>
    </p:spTree>
    <p:extLst>
      <p:ext uri="{BB962C8B-B14F-4D97-AF65-F5344CB8AC3E}">
        <p14:creationId xmlns:p14="http://schemas.microsoft.com/office/powerpoint/2010/main" val="1267857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ECC73A-AAD6-4576-815B-5D8D02CAA36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CEE43C1-0019-4C52-9248-91AA2250C7D6}"/>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4AAED4D-BD3F-48CF-99BC-31E6F568DA06}"/>
              </a:ext>
            </a:extLst>
          </p:cNvPr>
          <p:cNvSpPr>
            <a:spLocks noGrp="1"/>
          </p:cNvSpPr>
          <p:nvPr>
            <p:ph type="dt" sz="half" idx="10"/>
          </p:nvPr>
        </p:nvSpPr>
        <p:spPr/>
        <p:txBody>
          <a:bodyPr/>
          <a:lstStyle/>
          <a:p>
            <a:fld id="{A56EF7A0-7D7B-4521-AAFC-68201D06E286}" type="datetimeFigureOut">
              <a:rPr kumimoji="1" lang="ja-JP" altLang="en-US" smtClean="0"/>
              <a:t>2022/3/22</a:t>
            </a:fld>
            <a:endParaRPr kumimoji="1" lang="ja-JP" altLang="en-US"/>
          </a:p>
        </p:txBody>
      </p:sp>
      <p:sp>
        <p:nvSpPr>
          <p:cNvPr id="5" name="フッター プレースホルダー 4">
            <a:extLst>
              <a:ext uri="{FF2B5EF4-FFF2-40B4-BE49-F238E27FC236}">
                <a16:creationId xmlns:a16="http://schemas.microsoft.com/office/drawing/2014/main" id="{073F8641-BD5D-454E-BA38-5D7B508DF01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0F741B5-EA83-43BD-8A6B-5152E6545B54}"/>
              </a:ext>
            </a:extLst>
          </p:cNvPr>
          <p:cNvSpPr>
            <a:spLocks noGrp="1"/>
          </p:cNvSpPr>
          <p:nvPr>
            <p:ph type="sldNum" sz="quarter" idx="12"/>
          </p:nvPr>
        </p:nvSpPr>
        <p:spPr/>
        <p:txBody>
          <a:bodyPr/>
          <a:lstStyle/>
          <a:p>
            <a:fld id="{058B776F-B866-418E-91DC-C0ED3A2935F3}" type="slidenum">
              <a:rPr kumimoji="1" lang="ja-JP" altLang="en-US" smtClean="0"/>
              <a:t>‹#›</a:t>
            </a:fld>
            <a:endParaRPr kumimoji="1" lang="ja-JP" altLang="en-US"/>
          </a:p>
        </p:txBody>
      </p:sp>
    </p:spTree>
    <p:extLst>
      <p:ext uri="{BB962C8B-B14F-4D97-AF65-F5344CB8AC3E}">
        <p14:creationId xmlns:p14="http://schemas.microsoft.com/office/powerpoint/2010/main" val="4212931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CC6BD809-2C00-4FF9-BA12-EB18F1ECF2E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838B493-E9E3-480C-A49F-5BE9B05742EF}"/>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F11232C-0B09-45DF-8099-6A53ED001B1A}"/>
              </a:ext>
            </a:extLst>
          </p:cNvPr>
          <p:cNvSpPr>
            <a:spLocks noGrp="1"/>
          </p:cNvSpPr>
          <p:nvPr>
            <p:ph type="dt" sz="half" idx="10"/>
          </p:nvPr>
        </p:nvSpPr>
        <p:spPr/>
        <p:txBody>
          <a:bodyPr/>
          <a:lstStyle/>
          <a:p>
            <a:fld id="{A56EF7A0-7D7B-4521-AAFC-68201D06E286}" type="datetimeFigureOut">
              <a:rPr kumimoji="1" lang="ja-JP" altLang="en-US" smtClean="0"/>
              <a:t>2022/3/22</a:t>
            </a:fld>
            <a:endParaRPr kumimoji="1" lang="ja-JP" altLang="en-US"/>
          </a:p>
        </p:txBody>
      </p:sp>
      <p:sp>
        <p:nvSpPr>
          <p:cNvPr id="5" name="フッター プレースホルダー 4">
            <a:extLst>
              <a:ext uri="{FF2B5EF4-FFF2-40B4-BE49-F238E27FC236}">
                <a16:creationId xmlns:a16="http://schemas.microsoft.com/office/drawing/2014/main" id="{3DCE9C2B-A044-4A82-AE84-41D76BBEBBF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74DCDF7-574E-4B7F-AB5B-D741B887C542}"/>
              </a:ext>
            </a:extLst>
          </p:cNvPr>
          <p:cNvSpPr>
            <a:spLocks noGrp="1"/>
          </p:cNvSpPr>
          <p:nvPr>
            <p:ph type="sldNum" sz="quarter" idx="12"/>
          </p:nvPr>
        </p:nvSpPr>
        <p:spPr/>
        <p:txBody>
          <a:bodyPr/>
          <a:lstStyle/>
          <a:p>
            <a:fld id="{058B776F-B866-418E-91DC-C0ED3A2935F3}" type="slidenum">
              <a:rPr kumimoji="1" lang="ja-JP" altLang="en-US" smtClean="0"/>
              <a:t>‹#›</a:t>
            </a:fld>
            <a:endParaRPr kumimoji="1" lang="ja-JP" altLang="en-US"/>
          </a:p>
        </p:txBody>
      </p:sp>
    </p:spTree>
    <p:extLst>
      <p:ext uri="{BB962C8B-B14F-4D97-AF65-F5344CB8AC3E}">
        <p14:creationId xmlns:p14="http://schemas.microsoft.com/office/powerpoint/2010/main" val="468003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セクション見出し">
    <p:spTree>
      <p:nvGrpSpPr>
        <p:cNvPr id="1" name=""/>
        <p:cNvGrpSpPr/>
        <p:nvPr/>
      </p:nvGrpSpPr>
      <p:grpSpPr>
        <a:xfrm>
          <a:off x="0" y="0"/>
          <a:ext cx="0" cy="0"/>
          <a:chOff x="0" y="0"/>
          <a:chExt cx="0" cy="0"/>
        </a:xfrm>
      </p:grpSpPr>
      <p:graphicFrame>
        <p:nvGraphicFramePr>
          <p:cNvPr id="7" name="表 15">
            <a:extLst>
              <a:ext uri="{FF2B5EF4-FFF2-40B4-BE49-F238E27FC236}">
                <a16:creationId xmlns:a16="http://schemas.microsoft.com/office/drawing/2014/main" id="{99E97986-A3AF-4903-A2B7-3A5CD419ED11}"/>
              </a:ext>
            </a:extLst>
          </p:cNvPr>
          <p:cNvGraphicFramePr>
            <a:graphicFrameLocks noGrp="1"/>
          </p:cNvGraphicFramePr>
          <p:nvPr userDrawn="1">
            <p:extLst>
              <p:ext uri="{D42A27DB-BD31-4B8C-83A1-F6EECF244321}">
                <p14:modId xmlns:p14="http://schemas.microsoft.com/office/powerpoint/2010/main" val="357239145"/>
              </p:ext>
            </p:extLst>
          </p:nvPr>
        </p:nvGraphicFramePr>
        <p:xfrm>
          <a:off x="692494" y="2277620"/>
          <a:ext cx="10818000" cy="4067998"/>
        </p:xfrm>
        <a:graphic>
          <a:graphicData uri="http://schemas.openxmlformats.org/drawingml/2006/table">
            <a:tbl>
              <a:tblPr firstRow="1" bandRow="1">
                <a:tableStyleId>{5C22544A-7EE6-4342-B048-85BDC9FD1C3A}</a:tableStyleId>
              </a:tblPr>
              <a:tblGrid>
                <a:gridCol w="360600">
                  <a:extLst>
                    <a:ext uri="{9D8B030D-6E8A-4147-A177-3AD203B41FA5}">
                      <a16:colId xmlns:a16="http://schemas.microsoft.com/office/drawing/2014/main" val="2616825047"/>
                    </a:ext>
                  </a:extLst>
                </a:gridCol>
                <a:gridCol w="360600">
                  <a:extLst>
                    <a:ext uri="{9D8B030D-6E8A-4147-A177-3AD203B41FA5}">
                      <a16:colId xmlns:a16="http://schemas.microsoft.com/office/drawing/2014/main" val="2606448119"/>
                    </a:ext>
                  </a:extLst>
                </a:gridCol>
                <a:gridCol w="360600">
                  <a:extLst>
                    <a:ext uri="{9D8B030D-6E8A-4147-A177-3AD203B41FA5}">
                      <a16:colId xmlns:a16="http://schemas.microsoft.com/office/drawing/2014/main" val="2725581138"/>
                    </a:ext>
                  </a:extLst>
                </a:gridCol>
                <a:gridCol w="360600">
                  <a:extLst>
                    <a:ext uri="{9D8B030D-6E8A-4147-A177-3AD203B41FA5}">
                      <a16:colId xmlns:a16="http://schemas.microsoft.com/office/drawing/2014/main" val="3444034750"/>
                    </a:ext>
                  </a:extLst>
                </a:gridCol>
                <a:gridCol w="360600">
                  <a:extLst>
                    <a:ext uri="{9D8B030D-6E8A-4147-A177-3AD203B41FA5}">
                      <a16:colId xmlns:a16="http://schemas.microsoft.com/office/drawing/2014/main" val="3213658191"/>
                    </a:ext>
                  </a:extLst>
                </a:gridCol>
                <a:gridCol w="360600">
                  <a:extLst>
                    <a:ext uri="{9D8B030D-6E8A-4147-A177-3AD203B41FA5}">
                      <a16:colId xmlns:a16="http://schemas.microsoft.com/office/drawing/2014/main" val="743492779"/>
                    </a:ext>
                  </a:extLst>
                </a:gridCol>
                <a:gridCol w="360600">
                  <a:extLst>
                    <a:ext uri="{9D8B030D-6E8A-4147-A177-3AD203B41FA5}">
                      <a16:colId xmlns:a16="http://schemas.microsoft.com/office/drawing/2014/main" val="3726816241"/>
                    </a:ext>
                  </a:extLst>
                </a:gridCol>
                <a:gridCol w="360600">
                  <a:extLst>
                    <a:ext uri="{9D8B030D-6E8A-4147-A177-3AD203B41FA5}">
                      <a16:colId xmlns:a16="http://schemas.microsoft.com/office/drawing/2014/main" val="74642280"/>
                    </a:ext>
                  </a:extLst>
                </a:gridCol>
                <a:gridCol w="360600">
                  <a:extLst>
                    <a:ext uri="{9D8B030D-6E8A-4147-A177-3AD203B41FA5}">
                      <a16:colId xmlns:a16="http://schemas.microsoft.com/office/drawing/2014/main" val="3898534323"/>
                    </a:ext>
                  </a:extLst>
                </a:gridCol>
                <a:gridCol w="360600">
                  <a:extLst>
                    <a:ext uri="{9D8B030D-6E8A-4147-A177-3AD203B41FA5}">
                      <a16:colId xmlns:a16="http://schemas.microsoft.com/office/drawing/2014/main" val="1680415232"/>
                    </a:ext>
                  </a:extLst>
                </a:gridCol>
                <a:gridCol w="360600">
                  <a:extLst>
                    <a:ext uri="{9D8B030D-6E8A-4147-A177-3AD203B41FA5}">
                      <a16:colId xmlns:a16="http://schemas.microsoft.com/office/drawing/2014/main" val="1170453371"/>
                    </a:ext>
                  </a:extLst>
                </a:gridCol>
                <a:gridCol w="360600">
                  <a:extLst>
                    <a:ext uri="{9D8B030D-6E8A-4147-A177-3AD203B41FA5}">
                      <a16:colId xmlns:a16="http://schemas.microsoft.com/office/drawing/2014/main" val="1210513770"/>
                    </a:ext>
                  </a:extLst>
                </a:gridCol>
                <a:gridCol w="360600">
                  <a:extLst>
                    <a:ext uri="{9D8B030D-6E8A-4147-A177-3AD203B41FA5}">
                      <a16:colId xmlns:a16="http://schemas.microsoft.com/office/drawing/2014/main" val="1192704474"/>
                    </a:ext>
                  </a:extLst>
                </a:gridCol>
                <a:gridCol w="360600">
                  <a:extLst>
                    <a:ext uri="{9D8B030D-6E8A-4147-A177-3AD203B41FA5}">
                      <a16:colId xmlns:a16="http://schemas.microsoft.com/office/drawing/2014/main" val="2180106228"/>
                    </a:ext>
                  </a:extLst>
                </a:gridCol>
                <a:gridCol w="360600">
                  <a:extLst>
                    <a:ext uri="{9D8B030D-6E8A-4147-A177-3AD203B41FA5}">
                      <a16:colId xmlns:a16="http://schemas.microsoft.com/office/drawing/2014/main" val="1226101932"/>
                    </a:ext>
                  </a:extLst>
                </a:gridCol>
                <a:gridCol w="360600">
                  <a:extLst>
                    <a:ext uri="{9D8B030D-6E8A-4147-A177-3AD203B41FA5}">
                      <a16:colId xmlns:a16="http://schemas.microsoft.com/office/drawing/2014/main" val="1540545776"/>
                    </a:ext>
                  </a:extLst>
                </a:gridCol>
                <a:gridCol w="360600">
                  <a:extLst>
                    <a:ext uri="{9D8B030D-6E8A-4147-A177-3AD203B41FA5}">
                      <a16:colId xmlns:a16="http://schemas.microsoft.com/office/drawing/2014/main" val="2370119143"/>
                    </a:ext>
                  </a:extLst>
                </a:gridCol>
                <a:gridCol w="360600">
                  <a:extLst>
                    <a:ext uri="{9D8B030D-6E8A-4147-A177-3AD203B41FA5}">
                      <a16:colId xmlns:a16="http://schemas.microsoft.com/office/drawing/2014/main" val="872787277"/>
                    </a:ext>
                  </a:extLst>
                </a:gridCol>
                <a:gridCol w="360600">
                  <a:extLst>
                    <a:ext uri="{9D8B030D-6E8A-4147-A177-3AD203B41FA5}">
                      <a16:colId xmlns:a16="http://schemas.microsoft.com/office/drawing/2014/main" val="807898442"/>
                    </a:ext>
                  </a:extLst>
                </a:gridCol>
                <a:gridCol w="360600">
                  <a:extLst>
                    <a:ext uri="{9D8B030D-6E8A-4147-A177-3AD203B41FA5}">
                      <a16:colId xmlns:a16="http://schemas.microsoft.com/office/drawing/2014/main" val="510572687"/>
                    </a:ext>
                  </a:extLst>
                </a:gridCol>
                <a:gridCol w="360600">
                  <a:extLst>
                    <a:ext uri="{9D8B030D-6E8A-4147-A177-3AD203B41FA5}">
                      <a16:colId xmlns:a16="http://schemas.microsoft.com/office/drawing/2014/main" val="2283754616"/>
                    </a:ext>
                  </a:extLst>
                </a:gridCol>
                <a:gridCol w="360600">
                  <a:extLst>
                    <a:ext uri="{9D8B030D-6E8A-4147-A177-3AD203B41FA5}">
                      <a16:colId xmlns:a16="http://schemas.microsoft.com/office/drawing/2014/main" val="1060761181"/>
                    </a:ext>
                  </a:extLst>
                </a:gridCol>
                <a:gridCol w="360600">
                  <a:extLst>
                    <a:ext uri="{9D8B030D-6E8A-4147-A177-3AD203B41FA5}">
                      <a16:colId xmlns:a16="http://schemas.microsoft.com/office/drawing/2014/main" val="1055551028"/>
                    </a:ext>
                  </a:extLst>
                </a:gridCol>
                <a:gridCol w="360600">
                  <a:extLst>
                    <a:ext uri="{9D8B030D-6E8A-4147-A177-3AD203B41FA5}">
                      <a16:colId xmlns:a16="http://schemas.microsoft.com/office/drawing/2014/main" val="4264607759"/>
                    </a:ext>
                  </a:extLst>
                </a:gridCol>
                <a:gridCol w="360600">
                  <a:extLst>
                    <a:ext uri="{9D8B030D-6E8A-4147-A177-3AD203B41FA5}">
                      <a16:colId xmlns:a16="http://schemas.microsoft.com/office/drawing/2014/main" val="3567398016"/>
                    </a:ext>
                  </a:extLst>
                </a:gridCol>
                <a:gridCol w="360600">
                  <a:extLst>
                    <a:ext uri="{9D8B030D-6E8A-4147-A177-3AD203B41FA5}">
                      <a16:colId xmlns:a16="http://schemas.microsoft.com/office/drawing/2014/main" val="2408392948"/>
                    </a:ext>
                  </a:extLst>
                </a:gridCol>
                <a:gridCol w="360600">
                  <a:extLst>
                    <a:ext uri="{9D8B030D-6E8A-4147-A177-3AD203B41FA5}">
                      <a16:colId xmlns:a16="http://schemas.microsoft.com/office/drawing/2014/main" val="1764466440"/>
                    </a:ext>
                  </a:extLst>
                </a:gridCol>
                <a:gridCol w="360600">
                  <a:extLst>
                    <a:ext uri="{9D8B030D-6E8A-4147-A177-3AD203B41FA5}">
                      <a16:colId xmlns:a16="http://schemas.microsoft.com/office/drawing/2014/main" val="2069775986"/>
                    </a:ext>
                  </a:extLst>
                </a:gridCol>
                <a:gridCol w="360600">
                  <a:extLst>
                    <a:ext uri="{9D8B030D-6E8A-4147-A177-3AD203B41FA5}">
                      <a16:colId xmlns:a16="http://schemas.microsoft.com/office/drawing/2014/main" val="75209359"/>
                    </a:ext>
                  </a:extLst>
                </a:gridCol>
                <a:gridCol w="360600">
                  <a:extLst>
                    <a:ext uri="{9D8B030D-6E8A-4147-A177-3AD203B41FA5}">
                      <a16:colId xmlns:a16="http://schemas.microsoft.com/office/drawing/2014/main" val="3656391182"/>
                    </a:ext>
                  </a:extLst>
                </a:gridCol>
              </a:tblGrid>
              <a:tr h="369818">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8020918"/>
                  </a:ext>
                </a:extLst>
              </a:tr>
              <a:tr h="369818">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4377698"/>
                  </a:ext>
                </a:extLst>
              </a:tr>
              <a:tr h="369818">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5516053"/>
                  </a:ext>
                </a:extLst>
              </a:tr>
              <a:tr h="369818">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9888365"/>
                  </a:ext>
                </a:extLst>
              </a:tr>
              <a:tr h="369818">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5117026"/>
                  </a:ext>
                </a:extLst>
              </a:tr>
              <a:tr h="369818">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0802143"/>
                  </a:ext>
                </a:extLst>
              </a:tr>
              <a:tr h="369818">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0397593"/>
                  </a:ext>
                </a:extLst>
              </a:tr>
              <a:tr h="369818">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50723892"/>
                  </a:ext>
                </a:extLst>
              </a:tr>
              <a:tr h="369818">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3310651"/>
                  </a:ext>
                </a:extLst>
              </a:tr>
              <a:tr h="369818">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622"/>
                  </a:ext>
                </a:extLst>
              </a:tr>
              <a:tr h="369818">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rgbClr val="F0F0F0"/>
                      </a:solidFill>
                      <a:prstDash val="solid"/>
                      <a:round/>
                      <a:headEnd type="none" w="med" len="med"/>
                      <a:tailEnd type="none" w="med" len="med"/>
                    </a:lnL>
                    <a:lnR w="12700" cap="flat" cmpd="sng" algn="ctr">
                      <a:solidFill>
                        <a:srgbClr val="F0F0F0"/>
                      </a:solidFill>
                      <a:prstDash val="solid"/>
                      <a:round/>
                      <a:headEnd type="none" w="med" len="med"/>
                      <a:tailEnd type="none" w="med" len="med"/>
                    </a:lnR>
                    <a:lnT w="12700" cap="flat" cmpd="sng" algn="ctr">
                      <a:solidFill>
                        <a:srgbClr val="F0F0F0"/>
                      </a:solidFill>
                      <a:prstDash val="solid"/>
                      <a:round/>
                      <a:headEnd type="none" w="med" len="med"/>
                      <a:tailEnd type="none" w="med" len="med"/>
                    </a:lnT>
                    <a:lnB w="12700" cap="flat" cmpd="sng" algn="ctr">
                      <a:solidFill>
                        <a:srgbClr val="F0F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4463019"/>
                  </a:ext>
                </a:extLst>
              </a:tr>
            </a:tbl>
          </a:graphicData>
        </a:graphic>
      </p:graphicFrame>
      <p:grpSp>
        <p:nvGrpSpPr>
          <p:cNvPr id="8" name="グループ化 7">
            <a:extLst>
              <a:ext uri="{FF2B5EF4-FFF2-40B4-BE49-F238E27FC236}">
                <a16:creationId xmlns:a16="http://schemas.microsoft.com/office/drawing/2014/main" id="{A1C762D4-D294-4E10-AABC-D66B513355AB}"/>
              </a:ext>
            </a:extLst>
          </p:cNvPr>
          <p:cNvGrpSpPr/>
          <p:nvPr userDrawn="1"/>
        </p:nvGrpSpPr>
        <p:grpSpPr>
          <a:xfrm>
            <a:off x="4296000" y="728050"/>
            <a:ext cx="3600000" cy="360000"/>
            <a:chOff x="4296000" y="728050"/>
            <a:chExt cx="3600000" cy="360000"/>
          </a:xfrm>
        </p:grpSpPr>
        <p:sp>
          <p:nvSpPr>
            <p:cNvPr id="9" name="四角形: 角を丸くする 8">
              <a:extLst>
                <a:ext uri="{FF2B5EF4-FFF2-40B4-BE49-F238E27FC236}">
                  <a16:creationId xmlns:a16="http://schemas.microsoft.com/office/drawing/2014/main" id="{9952DE54-AC05-4A3D-8C8E-DBF60709AE60}"/>
                </a:ext>
              </a:extLst>
            </p:cNvPr>
            <p:cNvSpPr/>
            <p:nvPr/>
          </p:nvSpPr>
          <p:spPr>
            <a:xfrm>
              <a:off x="4655776" y="728050"/>
              <a:ext cx="2880000" cy="360000"/>
            </a:xfrm>
            <a:prstGeom prst="roundRect">
              <a:avLst>
                <a:gd name="adj" fmla="val 50000"/>
              </a:avLst>
            </a:prstGeom>
            <a:solidFill>
              <a:srgbClr val="C0F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8DE9AE75-A3A9-41E6-82FD-F6F3EC6A3E65}"/>
                </a:ext>
              </a:extLst>
            </p:cNvPr>
            <p:cNvSpPr txBox="1"/>
            <p:nvPr/>
          </p:nvSpPr>
          <p:spPr>
            <a:xfrm>
              <a:off x="4296000" y="773050"/>
              <a:ext cx="3600000" cy="270000"/>
            </a:xfrm>
            <a:prstGeom prst="rect">
              <a:avLst/>
            </a:prstGeom>
            <a:noFill/>
          </p:spPr>
          <p:txBody>
            <a:bodyPr wrap="square" lIns="0" tIns="0" rIns="0" bIns="0" rtlCol="0" anchor="ctr" anchorCtr="0">
              <a:noAutofit/>
            </a:bodyPr>
            <a:lstStyle/>
            <a:p>
              <a:pPr algn="ctr"/>
              <a:r>
                <a:rPr kumimoji="1" lang="ja-JP" altLang="en-US" sz="2400" b="1" dirty="0">
                  <a:latin typeface="Meiryo UI" panose="020B0604030504040204" pitchFamily="50" charset="-128"/>
                  <a:ea typeface="Meiryo UI" panose="020B0604030504040204" pitchFamily="50" charset="-128"/>
                </a:rPr>
                <a:t>振り返りメモ</a:t>
              </a:r>
            </a:p>
          </p:txBody>
        </p:sp>
      </p:grpSp>
      <p:sp>
        <p:nvSpPr>
          <p:cNvPr id="11" name="テキスト ボックス 10">
            <a:extLst>
              <a:ext uri="{FF2B5EF4-FFF2-40B4-BE49-F238E27FC236}">
                <a16:creationId xmlns:a16="http://schemas.microsoft.com/office/drawing/2014/main" id="{826EF08B-63CF-4998-A6DD-280E969237F9}"/>
              </a:ext>
            </a:extLst>
          </p:cNvPr>
          <p:cNvSpPr txBox="1"/>
          <p:nvPr userDrawn="1"/>
        </p:nvSpPr>
        <p:spPr>
          <a:xfrm>
            <a:off x="1791476" y="1307186"/>
            <a:ext cx="8640000" cy="707886"/>
          </a:xfrm>
          <a:prstGeom prst="rect">
            <a:avLst/>
          </a:prstGeom>
          <a:noFill/>
        </p:spPr>
        <p:txBody>
          <a:bodyPr wrap="square" rtlCol="0" anchor="ctr">
            <a:spAutoFit/>
          </a:bodyPr>
          <a:lstStyle/>
          <a:p>
            <a:pPr algn="ctr"/>
            <a:r>
              <a:rPr kumimoji="1" lang="ja-JP" altLang="en-US" sz="4000" b="1" dirty="0">
                <a:latin typeface="Meiryo UI" panose="020B0604030504040204" pitchFamily="50" charset="-128"/>
                <a:ea typeface="Meiryo UI" panose="020B0604030504040204" pitchFamily="50" charset="-128"/>
              </a:rPr>
              <a:t>気付いたことや、学んだことをメモしよう</a:t>
            </a:r>
            <a:endParaRPr kumimoji="1" lang="en-US" altLang="ja-JP" sz="4000" b="1" dirty="0">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674038FB-0ED3-43B8-9624-4CCF373E9995}"/>
              </a:ext>
            </a:extLst>
          </p:cNvPr>
          <p:cNvSpPr/>
          <p:nvPr userDrawn="1"/>
        </p:nvSpPr>
        <p:spPr>
          <a:xfrm>
            <a:off x="703180" y="2288199"/>
            <a:ext cx="10800000" cy="4068000"/>
          </a:xfrm>
          <a:prstGeom prst="rect">
            <a:avLst/>
          </a:prstGeom>
          <a:noFill/>
          <a:ln w="38100">
            <a:solidFill>
              <a:srgbClr val="C0F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18278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94752F-3FA2-423F-8746-7E38464065B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D9F3BE7-6C4D-4C6F-AA90-1331C502420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0A9FDA6-EA2E-45A0-8B97-B67ADF3D495E}"/>
              </a:ext>
            </a:extLst>
          </p:cNvPr>
          <p:cNvSpPr>
            <a:spLocks noGrp="1"/>
          </p:cNvSpPr>
          <p:nvPr>
            <p:ph type="dt" sz="half" idx="10"/>
          </p:nvPr>
        </p:nvSpPr>
        <p:spPr/>
        <p:txBody>
          <a:bodyPr/>
          <a:lstStyle/>
          <a:p>
            <a:fld id="{A56EF7A0-7D7B-4521-AAFC-68201D06E286}" type="datetimeFigureOut">
              <a:rPr kumimoji="1" lang="ja-JP" altLang="en-US" smtClean="0"/>
              <a:t>2022/3/22</a:t>
            </a:fld>
            <a:endParaRPr kumimoji="1" lang="ja-JP" altLang="en-US"/>
          </a:p>
        </p:txBody>
      </p:sp>
      <p:sp>
        <p:nvSpPr>
          <p:cNvPr id="5" name="フッター プレースホルダー 4">
            <a:extLst>
              <a:ext uri="{FF2B5EF4-FFF2-40B4-BE49-F238E27FC236}">
                <a16:creationId xmlns:a16="http://schemas.microsoft.com/office/drawing/2014/main" id="{9C1E1F44-998B-459D-A42D-FC4BFC63FE9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F6AACB8-ECC3-46EF-9640-67096874560A}"/>
              </a:ext>
            </a:extLst>
          </p:cNvPr>
          <p:cNvSpPr>
            <a:spLocks noGrp="1"/>
          </p:cNvSpPr>
          <p:nvPr>
            <p:ph type="sldNum" sz="quarter" idx="12"/>
          </p:nvPr>
        </p:nvSpPr>
        <p:spPr/>
        <p:txBody>
          <a:bodyPr/>
          <a:lstStyle/>
          <a:p>
            <a:fld id="{058B776F-B866-418E-91DC-C0ED3A2935F3}" type="slidenum">
              <a:rPr kumimoji="1" lang="ja-JP" altLang="en-US" smtClean="0"/>
              <a:t>‹#›</a:t>
            </a:fld>
            <a:endParaRPr kumimoji="1" lang="ja-JP" altLang="en-US"/>
          </a:p>
        </p:txBody>
      </p:sp>
    </p:spTree>
    <p:extLst>
      <p:ext uri="{BB962C8B-B14F-4D97-AF65-F5344CB8AC3E}">
        <p14:creationId xmlns:p14="http://schemas.microsoft.com/office/powerpoint/2010/main" val="339823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2DF134-BE2A-4DFB-80B2-E8D78233715E}"/>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B0054F8-7165-4F5E-A5A2-7A27BB5541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833DAE3-27A4-4486-A476-6366A2934CD6}"/>
              </a:ext>
            </a:extLst>
          </p:cNvPr>
          <p:cNvSpPr>
            <a:spLocks noGrp="1"/>
          </p:cNvSpPr>
          <p:nvPr>
            <p:ph type="dt" sz="half" idx="10"/>
          </p:nvPr>
        </p:nvSpPr>
        <p:spPr/>
        <p:txBody>
          <a:bodyPr/>
          <a:lstStyle/>
          <a:p>
            <a:fld id="{A56EF7A0-7D7B-4521-AAFC-68201D06E286}" type="datetimeFigureOut">
              <a:rPr kumimoji="1" lang="ja-JP" altLang="en-US" smtClean="0"/>
              <a:t>2022/3/22</a:t>
            </a:fld>
            <a:endParaRPr kumimoji="1" lang="ja-JP" altLang="en-US"/>
          </a:p>
        </p:txBody>
      </p:sp>
      <p:sp>
        <p:nvSpPr>
          <p:cNvPr id="5" name="フッター プレースホルダー 4">
            <a:extLst>
              <a:ext uri="{FF2B5EF4-FFF2-40B4-BE49-F238E27FC236}">
                <a16:creationId xmlns:a16="http://schemas.microsoft.com/office/drawing/2014/main" id="{3A3C962E-BDEF-4069-81E7-3FEC6C8F28E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0DB7A68-8146-41D0-843C-96906F7C5750}"/>
              </a:ext>
            </a:extLst>
          </p:cNvPr>
          <p:cNvSpPr>
            <a:spLocks noGrp="1"/>
          </p:cNvSpPr>
          <p:nvPr>
            <p:ph type="sldNum" sz="quarter" idx="12"/>
          </p:nvPr>
        </p:nvSpPr>
        <p:spPr/>
        <p:txBody>
          <a:bodyPr/>
          <a:lstStyle/>
          <a:p>
            <a:fld id="{058B776F-B866-418E-91DC-C0ED3A2935F3}" type="slidenum">
              <a:rPr kumimoji="1" lang="ja-JP" altLang="en-US" smtClean="0"/>
              <a:t>‹#›</a:t>
            </a:fld>
            <a:endParaRPr kumimoji="1" lang="ja-JP" altLang="en-US"/>
          </a:p>
        </p:txBody>
      </p:sp>
    </p:spTree>
    <p:extLst>
      <p:ext uri="{BB962C8B-B14F-4D97-AF65-F5344CB8AC3E}">
        <p14:creationId xmlns:p14="http://schemas.microsoft.com/office/powerpoint/2010/main" val="4009611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7AB14F-60FB-4E4F-9F12-BA7D05C72AF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910316C-CA90-43D7-9742-782B6FB1A1A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272E49C-7EDB-4880-B2E9-D8B409E4A75F}"/>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8D33E60-AB35-4A49-A59C-80B9E469AAE0}"/>
              </a:ext>
            </a:extLst>
          </p:cNvPr>
          <p:cNvSpPr>
            <a:spLocks noGrp="1"/>
          </p:cNvSpPr>
          <p:nvPr>
            <p:ph type="dt" sz="half" idx="10"/>
          </p:nvPr>
        </p:nvSpPr>
        <p:spPr/>
        <p:txBody>
          <a:bodyPr/>
          <a:lstStyle/>
          <a:p>
            <a:fld id="{A56EF7A0-7D7B-4521-AAFC-68201D06E286}" type="datetimeFigureOut">
              <a:rPr kumimoji="1" lang="ja-JP" altLang="en-US" smtClean="0"/>
              <a:t>2022/3/22</a:t>
            </a:fld>
            <a:endParaRPr kumimoji="1" lang="ja-JP" altLang="en-US"/>
          </a:p>
        </p:txBody>
      </p:sp>
      <p:sp>
        <p:nvSpPr>
          <p:cNvPr id="6" name="フッター プレースホルダー 5">
            <a:extLst>
              <a:ext uri="{FF2B5EF4-FFF2-40B4-BE49-F238E27FC236}">
                <a16:creationId xmlns:a16="http://schemas.microsoft.com/office/drawing/2014/main" id="{1B6B0391-3123-4A2D-A98C-21BB8F02BA3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54E9399-EF0C-48DD-8D96-3245E6E0D1FE}"/>
              </a:ext>
            </a:extLst>
          </p:cNvPr>
          <p:cNvSpPr>
            <a:spLocks noGrp="1"/>
          </p:cNvSpPr>
          <p:nvPr>
            <p:ph type="sldNum" sz="quarter" idx="12"/>
          </p:nvPr>
        </p:nvSpPr>
        <p:spPr/>
        <p:txBody>
          <a:bodyPr/>
          <a:lstStyle/>
          <a:p>
            <a:fld id="{058B776F-B866-418E-91DC-C0ED3A2935F3}" type="slidenum">
              <a:rPr kumimoji="1" lang="ja-JP" altLang="en-US" smtClean="0"/>
              <a:t>‹#›</a:t>
            </a:fld>
            <a:endParaRPr kumimoji="1" lang="ja-JP" altLang="en-US"/>
          </a:p>
        </p:txBody>
      </p:sp>
    </p:spTree>
    <p:extLst>
      <p:ext uri="{BB962C8B-B14F-4D97-AF65-F5344CB8AC3E}">
        <p14:creationId xmlns:p14="http://schemas.microsoft.com/office/powerpoint/2010/main" val="584481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6DF90E-7B6C-47CD-83F2-2C139ACE88F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54B2732-D133-4465-85C9-0327E2C45B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29060AA-6195-41A6-8B35-30BB7C2A7DE2}"/>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DD92C73-38B6-4B00-9EEE-1735D406A2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618FADF-CEC3-457A-A917-394C54628D45}"/>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B408DC0-5F7F-4A17-B084-C14D361C5A09}"/>
              </a:ext>
            </a:extLst>
          </p:cNvPr>
          <p:cNvSpPr>
            <a:spLocks noGrp="1"/>
          </p:cNvSpPr>
          <p:nvPr>
            <p:ph type="dt" sz="half" idx="10"/>
          </p:nvPr>
        </p:nvSpPr>
        <p:spPr/>
        <p:txBody>
          <a:bodyPr/>
          <a:lstStyle/>
          <a:p>
            <a:fld id="{A56EF7A0-7D7B-4521-AAFC-68201D06E286}" type="datetimeFigureOut">
              <a:rPr kumimoji="1" lang="ja-JP" altLang="en-US" smtClean="0"/>
              <a:t>2022/3/22</a:t>
            </a:fld>
            <a:endParaRPr kumimoji="1" lang="ja-JP" altLang="en-US"/>
          </a:p>
        </p:txBody>
      </p:sp>
      <p:sp>
        <p:nvSpPr>
          <p:cNvPr id="8" name="フッター プレースホルダー 7">
            <a:extLst>
              <a:ext uri="{FF2B5EF4-FFF2-40B4-BE49-F238E27FC236}">
                <a16:creationId xmlns:a16="http://schemas.microsoft.com/office/drawing/2014/main" id="{73340450-6F37-435A-A269-471CE1FA6EBC}"/>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CD0E44BC-5B5F-401F-AAAC-1839964D2C8C}"/>
              </a:ext>
            </a:extLst>
          </p:cNvPr>
          <p:cNvSpPr>
            <a:spLocks noGrp="1"/>
          </p:cNvSpPr>
          <p:nvPr>
            <p:ph type="sldNum" sz="quarter" idx="12"/>
          </p:nvPr>
        </p:nvSpPr>
        <p:spPr/>
        <p:txBody>
          <a:bodyPr/>
          <a:lstStyle/>
          <a:p>
            <a:fld id="{058B776F-B866-418E-91DC-C0ED3A2935F3}" type="slidenum">
              <a:rPr kumimoji="1" lang="ja-JP" altLang="en-US" smtClean="0"/>
              <a:t>‹#›</a:t>
            </a:fld>
            <a:endParaRPr kumimoji="1" lang="ja-JP" altLang="en-US"/>
          </a:p>
        </p:txBody>
      </p:sp>
    </p:spTree>
    <p:extLst>
      <p:ext uri="{BB962C8B-B14F-4D97-AF65-F5344CB8AC3E}">
        <p14:creationId xmlns:p14="http://schemas.microsoft.com/office/powerpoint/2010/main" val="603825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2F961D-C788-496E-A024-14CC5343F51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E88C6D69-0AEF-417D-87C5-3E1054C43C37}"/>
              </a:ext>
            </a:extLst>
          </p:cNvPr>
          <p:cNvSpPr>
            <a:spLocks noGrp="1"/>
          </p:cNvSpPr>
          <p:nvPr>
            <p:ph type="dt" sz="half" idx="10"/>
          </p:nvPr>
        </p:nvSpPr>
        <p:spPr/>
        <p:txBody>
          <a:bodyPr/>
          <a:lstStyle/>
          <a:p>
            <a:fld id="{A56EF7A0-7D7B-4521-AAFC-68201D06E286}" type="datetimeFigureOut">
              <a:rPr kumimoji="1" lang="ja-JP" altLang="en-US" smtClean="0"/>
              <a:t>2022/3/22</a:t>
            </a:fld>
            <a:endParaRPr kumimoji="1" lang="ja-JP" altLang="en-US"/>
          </a:p>
        </p:txBody>
      </p:sp>
      <p:sp>
        <p:nvSpPr>
          <p:cNvPr id="4" name="フッター プレースホルダー 3">
            <a:extLst>
              <a:ext uri="{FF2B5EF4-FFF2-40B4-BE49-F238E27FC236}">
                <a16:creationId xmlns:a16="http://schemas.microsoft.com/office/drawing/2014/main" id="{FDAB56AD-3BA5-4B32-AB40-0898EB24CA7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1482A8A-D740-4DFB-AB78-747CD69BBB0C}"/>
              </a:ext>
            </a:extLst>
          </p:cNvPr>
          <p:cNvSpPr>
            <a:spLocks noGrp="1"/>
          </p:cNvSpPr>
          <p:nvPr>
            <p:ph type="sldNum" sz="quarter" idx="12"/>
          </p:nvPr>
        </p:nvSpPr>
        <p:spPr/>
        <p:txBody>
          <a:bodyPr/>
          <a:lstStyle/>
          <a:p>
            <a:fld id="{058B776F-B866-418E-91DC-C0ED3A2935F3}" type="slidenum">
              <a:rPr kumimoji="1" lang="ja-JP" altLang="en-US" smtClean="0"/>
              <a:t>‹#›</a:t>
            </a:fld>
            <a:endParaRPr kumimoji="1" lang="ja-JP" altLang="en-US"/>
          </a:p>
        </p:txBody>
      </p:sp>
    </p:spTree>
    <p:extLst>
      <p:ext uri="{BB962C8B-B14F-4D97-AF65-F5344CB8AC3E}">
        <p14:creationId xmlns:p14="http://schemas.microsoft.com/office/powerpoint/2010/main" val="1177037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2E64B6A-7313-4AD1-9360-E4951C14E39D}"/>
              </a:ext>
            </a:extLst>
          </p:cNvPr>
          <p:cNvSpPr>
            <a:spLocks noGrp="1"/>
          </p:cNvSpPr>
          <p:nvPr>
            <p:ph type="dt" sz="half" idx="10"/>
          </p:nvPr>
        </p:nvSpPr>
        <p:spPr/>
        <p:txBody>
          <a:bodyPr/>
          <a:lstStyle/>
          <a:p>
            <a:fld id="{A56EF7A0-7D7B-4521-AAFC-68201D06E286}" type="datetimeFigureOut">
              <a:rPr kumimoji="1" lang="ja-JP" altLang="en-US" smtClean="0"/>
              <a:t>2022/3/22</a:t>
            </a:fld>
            <a:endParaRPr kumimoji="1" lang="ja-JP" altLang="en-US"/>
          </a:p>
        </p:txBody>
      </p:sp>
      <p:sp>
        <p:nvSpPr>
          <p:cNvPr id="3" name="フッター プレースホルダー 2">
            <a:extLst>
              <a:ext uri="{FF2B5EF4-FFF2-40B4-BE49-F238E27FC236}">
                <a16:creationId xmlns:a16="http://schemas.microsoft.com/office/drawing/2014/main" id="{4868B837-FD07-4606-8414-18803EAAAE80}"/>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6915C8B-6A39-4CAA-9C3D-42B88AA9F244}"/>
              </a:ext>
            </a:extLst>
          </p:cNvPr>
          <p:cNvSpPr>
            <a:spLocks noGrp="1"/>
          </p:cNvSpPr>
          <p:nvPr>
            <p:ph type="sldNum" sz="quarter" idx="12"/>
          </p:nvPr>
        </p:nvSpPr>
        <p:spPr/>
        <p:txBody>
          <a:bodyPr/>
          <a:lstStyle/>
          <a:p>
            <a:fld id="{058B776F-B866-418E-91DC-C0ED3A2935F3}" type="slidenum">
              <a:rPr kumimoji="1" lang="ja-JP" altLang="en-US" smtClean="0"/>
              <a:t>‹#›</a:t>
            </a:fld>
            <a:endParaRPr kumimoji="1" lang="ja-JP" altLang="en-US"/>
          </a:p>
        </p:txBody>
      </p:sp>
    </p:spTree>
    <p:extLst>
      <p:ext uri="{BB962C8B-B14F-4D97-AF65-F5344CB8AC3E}">
        <p14:creationId xmlns:p14="http://schemas.microsoft.com/office/powerpoint/2010/main" val="96488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ED16F4-6FDB-462E-9939-B4919EC123F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0844801-929E-4968-9710-B94414A79D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EB8A2897-DF28-4F0F-A82B-B947B3B346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2ED9926-0450-465F-BB28-58FCF0146B24}"/>
              </a:ext>
            </a:extLst>
          </p:cNvPr>
          <p:cNvSpPr>
            <a:spLocks noGrp="1"/>
          </p:cNvSpPr>
          <p:nvPr>
            <p:ph type="dt" sz="half" idx="10"/>
          </p:nvPr>
        </p:nvSpPr>
        <p:spPr/>
        <p:txBody>
          <a:bodyPr/>
          <a:lstStyle/>
          <a:p>
            <a:fld id="{A56EF7A0-7D7B-4521-AAFC-68201D06E286}" type="datetimeFigureOut">
              <a:rPr kumimoji="1" lang="ja-JP" altLang="en-US" smtClean="0"/>
              <a:t>2022/3/22</a:t>
            </a:fld>
            <a:endParaRPr kumimoji="1" lang="ja-JP" altLang="en-US"/>
          </a:p>
        </p:txBody>
      </p:sp>
      <p:sp>
        <p:nvSpPr>
          <p:cNvPr id="6" name="フッター プレースホルダー 5">
            <a:extLst>
              <a:ext uri="{FF2B5EF4-FFF2-40B4-BE49-F238E27FC236}">
                <a16:creationId xmlns:a16="http://schemas.microsoft.com/office/drawing/2014/main" id="{04E700FC-3D41-4DDB-9A41-C13D89EFE30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D606ED2-5B50-4A2E-89F5-11FC39DE2EE7}"/>
              </a:ext>
            </a:extLst>
          </p:cNvPr>
          <p:cNvSpPr>
            <a:spLocks noGrp="1"/>
          </p:cNvSpPr>
          <p:nvPr>
            <p:ph type="sldNum" sz="quarter" idx="12"/>
          </p:nvPr>
        </p:nvSpPr>
        <p:spPr/>
        <p:txBody>
          <a:bodyPr/>
          <a:lstStyle/>
          <a:p>
            <a:fld id="{058B776F-B866-418E-91DC-C0ED3A2935F3}" type="slidenum">
              <a:rPr kumimoji="1" lang="ja-JP" altLang="en-US" smtClean="0"/>
              <a:t>‹#›</a:t>
            </a:fld>
            <a:endParaRPr kumimoji="1" lang="ja-JP" altLang="en-US"/>
          </a:p>
        </p:txBody>
      </p:sp>
    </p:spTree>
    <p:extLst>
      <p:ext uri="{BB962C8B-B14F-4D97-AF65-F5344CB8AC3E}">
        <p14:creationId xmlns:p14="http://schemas.microsoft.com/office/powerpoint/2010/main" val="4148279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14AAC1-F955-4475-9B01-B59EEB98D1B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889F03B-07FE-440F-B1C5-4CAEAAAB40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DE4906AE-33A8-4317-863D-28EC0A0439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E054222-4303-4934-85BB-F2C4518120E7}"/>
              </a:ext>
            </a:extLst>
          </p:cNvPr>
          <p:cNvSpPr>
            <a:spLocks noGrp="1"/>
          </p:cNvSpPr>
          <p:nvPr>
            <p:ph type="dt" sz="half" idx="10"/>
          </p:nvPr>
        </p:nvSpPr>
        <p:spPr/>
        <p:txBody>
          <a:bodyPr/>
          <a:lstStyle/>
          <a:p>
            <a:fld id="{A56EF7A0-7D7B-4521-AAFC-68201D06E286}" type="datetimeFigureOut">
              <a:rPr kumimoji="1" lang="ja-JP" altLang="en-US" smtClean="0"/>
              <a:t>2022/3/22</a:t>
            </a:fld>
            <a:endParaRPr kumimoji="1" lang="ja-JP" altLang="en-US"/>
          </a:p>
        </p:txBody>
      </p:sp>
      <p:sp>
        <p:nvSpPr>
          <p:cNvPr id="6" name="フッター プレースホルダー 5">
            <a:extLst>
              <a:ext uri="{FF2B5EF4-FFF2-40B4-BE49-F238E27FC236}">
                <a16:creationId xmlns:a16="http://schemas.microsoft.com/office/drawing/2014/main" id="{D3E3F84A-2B12-4730-9E73-1A0D5ED8428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ACC750E-7C84-4C87-B8D2-AF1E80D67C11}"/>
              </a:ext>
            </a:extLst>
          </p:cNvPr>
          <p:cNvSpPr>
            <a:spLocks noGrp="1"/>
          </p:cNvSpPr>
          <p:nvPr>
            <p:ph type="sldNum" sz="quarter" idx="12"/>
          </p:nvPr>
        </p:nvSpPr>
        <p:spPr/>
        <p:txBody>
          <a:bodyPr/>
          <a:lstStyle/>
          <a:p>
            <a:fld id="{058B776F-B866-418E-91DC-C0ED3A2935F3}" type="slidenum">
              <a:rPr kumimoji="1" lang="ja-JP" altLang="en-US" smtClean="0"/>
              <a:t>‹#›</a:t>
            </a:fld>
            <a:endParaRPr kumimoji="1" lang="ja-JP" altLang="en-US"/>
          </a:p>
        </p:txBody>
      </p:sp>
    </p:spTree>
    <p:extLst>
      <p:ext uri="{BB962C8B-B14F-4D97-AF65-F5344CB8AC3E}">
        <p14:creationId xmlns:p14="http://schemas.microsoft.com/office/powerpoint/2010/main" val="663717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3D51AFF-C258-4E84-BA6F-846786B6A7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47DEB1D-42A1-49C0-9D67-2135FD51FC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A23AD06-E9E1-4129-88A6-8D1DEDBA6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6EF7A0-7D7B-4521-AAFC-68201D06E286}" type="datetimeFigureOut">
              <a:rPr kumimoji="1" lang="ja-JP" altLang="en-US" smtClean="0"/>
              <a:t>2022/3/22</a:t>
            </a:fld>
            <a:endParaRPr kumimoji="1" lang="ja-JP" altLang="en-US"/>
          </a:p>
        </p:txBody>
      </p:sp>
      <p:sp>
        <p:nvSpPr>
          <p:cNvPr id="5" name="フッター プレースホルダー 4">
            <a:extLst>
              <a:ext uri="{FF2B5EF4-FFF2-40B4-BE49-F238E27FC236}">
                <a16:creationId xmlns:a16="http://schemas.microsoft.com/office/drawing/2014/main" id="{CA6A6FCB-77EA-4D87-9F29-A6FD63BFE4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A27D903-C37A-4141-BD97-7CA59D871B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8B776F-B866-418E-91DC-C0ED3A2935F3}" type="slidenum">
              <a:rPr kumimoji="1" lang="ja-JP" altLang="en-US" smtClean="0"/>
              <a:t>‹#›</a:t>
            </a:fld>
            <a:endParaRPr kumimoji="1" lang="ja-JP" altLang="en-US"/>
          </a:p>
        </p:txBody>
      </p:sp>
    </p:spTree>
    <p:extLst>
      <p:ext uri="{BB962C8B-B14F-4D97-AF65-F5344CB8AC3E}">
        <p14:creationId xmlns:p14="http://schemas.microsoft.com/office/powerpoint/2010/main" val="1716124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emf"/><Relationship Id="rId7" Type="http://schemas.openxmlformats.org/officeDocument/2006/relationships/image" Target="../media/image33.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48.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1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52.emf"/><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5.emf"/><Relationship Id="rId5" Type="http://schemas.openxmlformats.org/officeDocument/2006/relationships/image" Target="../media/image54.emf"/><Relationship Id="rId10" Type="http://schemas.openxmlformats.org/officeDocument/2006/relationships/image" Target="../media/image57.svg"/><Relationship Id="rId4" Type="http://schemas.openxmlformats.org/officeDocument/2006/relationships/image" Target="../media/image53.emf"/><Relationship Id="rId9"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 Id="rId14" Type="http://schemas.openxmlformats.org/officeDocument/2006/relationships/image" Target="../media/image69.sv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emf"/><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notesSlide" Target="../notesSlides/notesSlide16.xml"/><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emf"/><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notesSlide" Target="../notesSlides/notesSlide2.xml"/><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 Id="rId9"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emf"/></Relationships>
</file>

<file path=ppt/slides/_rels/slide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image" Target="../media/image39.emf"/></Relationships>
</file>

<file path=ppt/slides/_rels/slide9.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40.emf"/><Relationship Id="rId7" Type="http://schemas.openxmlformats.org/officeDocument/2006/relationships/image" Target="../media/image44.emf"/><Relationship Id="rId12" Type="http://schemas.openxmlformats.org/officeDocument/2006/relationships/image" Target="../media/image47.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3.emf"/><Relationship Id="rId11" Type="http://schemas.openxmlformats.org/officeDocument/2006/relationships/image" Target="../media/image46.emf"/><Relationship Id="rId5" Type="http://schemas.openxmlformats.org/officeDocument/2006/relationships/image" Target="../media/image42.emf"/><Relationship Id="rId10" Type="http://schemas.openxmlformats.org/officeDocument/2006/relationships/image" Target="../media/image45.emf"/><Relationship Id="rId4" Type="http://schemas.openxmlformats.org/officeDocument/2006/relationships/image" Target="../media/image41.emf"/><Relationship Id="rId9" Type="http://schemas.openxmlformats.org/officeDocument/2006/relationships/image" Target="../media/image3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D07ABB0B-5974-F94C-9402-B91A8B00AE1E}"/>
              </a:ext>
            </a:extLst>
          </p:cNvPr>
          <p:cNvSpPr txBox="1"/>
          <p:nvPr/>
        </p:nvSpPr>
        <p:spPr>
          <a:xfrm>
            <a:off x="696000" y="723384"/>
            <a:ext cx="5400000" cy="360000"/>
          </a:xfrm>
          <a:prstGeom prst="rect">
            <a:avLst/>
          </a:prstGeom>
          <a:noFill/>
        </p:spPr>
        <p:txBody>
          <a:bodyPr wrap="square" lIns="0" tIns="0" rIns="0" bIns="0" rtlCol="0" anchor="ctr" anchorCtr="0">
            <a:noAutofit/>
          </a:bodyPr>
          <a:lstStyle/>
          <a:p>
            <a:r>
              <a:rPr lang="en-US" altLang="ja-JP" sz="2400" b="1" dirty="0">
                <a:solidFill>
                  <a:srgbClr val="C0FF40"/>
                </a:solidFill>
                <a:latin typeface="Meiryo UI" panose="020B0604030504040204" pitchFamily="50" charset="-128"/>
                <a:ea typeface="Meiryo UI" panose="020B0604030504040204" pitchFamily="50" charset="-128"/>
              </a:rPr>
              <a:t>Lesson</a:t>
            </a:r>
            <a:endParaRPr kumimoji="1" lang="ja-JP" altLang="en-US" sz="2400" b="1" dirty="0">
              <a:solidFill>
                <a:srgbClr val="C0FF40"/>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841F3026-0AD9-4579-A1FD-D75E9EF2645A}"/>
              </a:ext>
            </a:extLst>
          </p:cNvPr>
          <p:cNvSpPr txBox="1"/>
          <p:nvPr/>
        </p:nvSpPr>
        <p:spPr>
          <a:xfrm>
            <a:off x="696000" y="1269000"/>
            <a:ext cx="10800000" cy="1440000"/>
          </a:xfrm>
          <a:prstGeom prst="rect">
            <a:avLst/>
          </a:prstGeom>
          <a:noFill/>
        </p:spPr>
        <p:txBody>
          <a:bodyPr wrap="square" lIns="0" tIns="0" rIns="0" bIns="0" rtlCol="0">
            <a:noAutofit/>
          </a:bodyPr>
          <a:lstStyle/>
          <a:p>
            <a:r>
              <a:rPr lang="ja-JP" altLang="en-US" sz="4800" b="1" dirty="0">
                <a:latin typeface="Meiryo UI" panose="020B0604030504040204" pitchFamily="50" charset="-128"/>
                <a:ea typeface="Meiryo UI" panose="020B0604030504040204" pitchFamily="50" charset="-128"/>
              </a:rPr>
              <a:t>マネープランシートを作成しながら</a:t>
            </a:r>
            <a:endParaRPr lang="en-US" altLang="ja-JP" sz="4800" b="1" dirty="0">
              <a:latin typeface="Meiryo UI" panose="020B0604030504040204" pitchFamily="50" charset="-128"/>
              <a:ea typeface="Meiryo UI" panose="020B0604030504040204" pitchFamily="50" charset="-128"/>
            </a:endParaRPr>
          </a:p>
          <a:p>
            <a:r>
              <a:rPr lang="ja-JP" altLang="en-US" sz="4800" b="1" dirty="0">
                <a:latin typeface="Meiryo UI" panose="020B0604030504040204" pitchFamily="50" charset="-128"/>
                <a:ea typeface="Meiryo UI" panose="020B0604030504040204" pitchFamily="50" charset="-128"/>
              </a:rPr>
              <a:t>収入と</a:t>
            </a:r>
            <a:r>
              <a:rPr kumimoji="1" lang="ja-JP" altLang="en-US" sz="4800" b="1" dirty="0">
                <a:latin typeface="Meiryo UI" panose="020B0604030504040204" pitchFamily="50" charset="-128"/>
                <a:ea typeface="Meiryo UI" panose="020B0604030504040204" pitchFamily="50" charset="-128"/>
              </a:rPr>
              <a:t>支出、家計の管理方法を学ぼう！</a:t>
            </a:r>
          </a:p>
        </p:txBody>
      </p:sp>
      <p:pic>
        <p:nvPicPr>
          <p:cNvPr id="7" name="図 6">
            <a:extLst>
              <a:ext uri="{FF2B5EF4-FFF2-40B4-BE49-F238E27FC236}">
                <a16:creationId xmlns:a16="http://schemas.microsoft.com/office/drawing/2014/main" id="{E93E4723-5221-4698-A488-8E11DFDA7A8E}"/>
              </a:ext>
            </a:extLst>
          </p:cNvPr>
          <p:cNvPicPr>
            <a:picLocks noChangeAspect="1"/>
          </p:cNvPicPr>
          <p:nvPr/>
        </p:nvPicPr>
        <p:blipFill rotWithShape="1">
          <a:blip r:embed="rId3"/>
          <a:srcRect l="2835" b="7649"/>
          <a:stretch/>
        </p:blipFill>
        <p:spPr>
          <a:xfrm>
            <a:off x="8254825" y="3429000"/>
            <a:ext cx="3241175" cy="3429000"/>
          </a:xfrm>
          <a:prstGeom prst="rect">
            <a:avLst/>
          </a:prstGeom>
        </p:spPr>
      </p:pic>
    </p:spTree>
    <p:extLst>
      <p:ext uri="{BB962C8B-B14F-4D97-AF65-F5344CB8AC3E}">
        <p14:creationId xmlns:p14="http://schemas.microsoft.com/office/powerpoint/2010/main" val="2367939755"/>
      </p:ext>
    </p:extLst>
  </p:cSld>
  <p:clrMapOvr>
    <a:masterClrMapping/>
  </p:clrMapOvr>
  <mc:AlternateContent xmlns:mc="http://schemas.openxmlformats.org/markup-compatibility/2006" xmlns:p14="http://schemas.microsoft.com/office/powerpoint/2010/main">
    <mc:Choice Requires="p14">
      <p:transition spd="slow" p14:dur="2000" advTm="1879"/>
    </mc:Choice>
    <mc:Fallback xmlns="">
      <p:transition spd="slow" advTm="187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17AC0C31-BD0F-4F06-A3D0-784009FB2499}"/>
              </a:ext>
            </a:extLst>
          </p:cNvPr>
          <p:cNvSpPr txBox="1">
            <a:spLocks/>
          </p:cNvSpPr>
          <p:nvPr/>
        </p:nvSpPr>
        <p:spPr>
          <a:xfrm>
            <a:off x="337921" y="1646627"/>
            <a:ext cx="11520000" cy="1080000"/>
          </a:xfrm>
          <a:prstGeom prst="rect">
            <a:avLst/>
          </a:prstGeom>
          <a:noFill/>
        </p:spPr>
        <p:txBody>
          <a:bodyPr wrap="square" lIns="0" tIns="0" rIns="0" bIns="0" rtlCol="0" anchor="ctr">
            <a:noAutofit/>
          </a:bodyPr>
          <a:lstStyle/>
          <a:p>
            <a:pPr algn="ctr"/>
            <a:r>
              <a:rPr lang="ja-JP" altLang="en-US" sz="2400" b="1" i="0" dirty="0">
                <a:solidFill>
                  <a:srgbClr val="201F1E"/>
                </a:solidFill>
                <a:effectLst/>
                <a:latin typeface="Meiryo UI" panose="020B0604030504040204" pitchFamily="50" charset="-128"/>
                <a:ea typeface="Meiryo UI" panose="020B0604030504040204" pitchFamily="50" charset="-128"/>
              </a:rPr>
              <a:t>安全性と収益性とが両立する金融商品はない。</a:t>
            </a:r>
            <a:br>
              <a:rPr lang="ja-JP" altLang="en-US" sz="2400" b="1" dirty="0">
                <a:latin typeface="Meiryo UI" panose="020B0604030504040204" pitchFamily="50" charset="-128"/>
                <a:ea typeface="Meiryo UI" panose="020B0604030504040204" pitchFamily="50" charset="-128"/>
              </a:rPr>
            </a:br>
            <a:r>
              <a:rPr lang="ja-JP" altLang="en-US" sz="2400" b="1" i="0" dirty="0">
                <a:solidFill>
                  <a:srgbClr val="201F1E"/>
                </a:solidFill>
                <a:effectLst/>
                <a:latin typeface="Meiryo UI" panose="020B0604030504040204" pitchFamily="50" charset="-128"/>
                <a:ea typeface="Meiryo UI" panose="020B0604030504040204" pitchFamily="50" charset="-128"/>
              </a:rPr>
              <a:t>専門家でも経済の先行きは見通せないので、安易なもうけ話に応じないこと。</a:t>
            </a:r>
            <a:endParaRPr lang="ja-JP" altLang="en-US" sz="2400" b="1" dirty="0">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20329766-B7A0-441D-9FB5-EE9DFB35530C}"/>
              </a:ext>
            </a:extLst>
          </p:cNvPr>
          <p:cNvSpPr txBox="1">
            <a:spLocks/>
          </p:cNvSpPr>
          <p:nvPr/>
        </p:nvSpPr>
        <p:spPr>
          <a:xfrm>
            <a:off x="696000" y="918207"/>
            <a:ext cx="10800000" cy="720000"/>
          </a:xfrm>
          <a:prstGeom prst="rect">
            <a:avLst/>
          </a:prstGeom>
          <a:noFill/>
        </p:spPr>
        <p:txBody>
          <a:bodyPr wrap="square" lIns="0" tIns="0" rIns="0" bIns="0" rtlCol="0">
            <a:noAutofit/>
          </a:bodyPr>
          <a:lstStyle/>
          <a:p>
            <a:pPr algn="ctr"/>
            <a:r>
              <a:rPr kumimoji="1" lang="ja-JP" altLang="en-US" sz="4800" b="1" dirty="0">
                <a:latin typeface="Meiryo UI" panose="020B0604030504040204" pitchFamily="50" charset="-128"/>
                <a:ea typeface="Meiryo UI" panose="020B0604030504040204" pitchFamily="50" charset="-128"/>
              </a:rPr>
              <a:t>金融商品で注意すること</a:t>
            </a:r>
          </a:p>
        </p:txBody>
      </p:sp>
      <p:sp>
        <p:nvSpPr>
          <p:cNvPr id="8" name="テキスト ボックス 7">
            <a:extLst>
              <a:ext uri="{FF2B5EF4-FFF2-40B4-BE49-F238E27FC236}">
                <a16:creationId xmlns:a16="http://schemas.microsoft.com/office/drawing/2014/main" id="{1C4D045C-F86F-49C6-BCC4-C32A28675374}"/>
              </a:ext>
            </a:extLst>
          </p:cNvPr>
          <p:cNvSpPr txBox="1">
            <a:spLocks/>
          </p:cNvSpPr>
          <p:nvPr/>
        </p:nvSpPr>
        <p:spPr>
          <a:xfrm>
            <a:off x="690236" y="5235328"/>
            <a:ext cx="4320000" cy="720000"/>
          </a:xfrm>
          <a:prstGeom prst="rect">
            <a:avLst/>
          </a:prstGeom>
          <a:noFill/>
        </p:spPr>
        <p:txBody>
          <a:bodyPr wrap="square" lIns="0" tIns="0" rIns="0" bIns="0" rtlCol="0" anchor="ctr">
            <a:noAutofit/>
          </a:bodyPr>
          <a:lstStyle/>
          <a:p>
            <a:pPr algn="ctr"/>
            <a:r>
              <a:rPr lang="ja-JP" altLang="en-US" sz="2000" b="1" dirty="0">
                <a:latin typeface="Meiryo UI" panose="020B0604030504040204" pitchFamily="50" charset="-128"/>
                <a:ea typeface="Meiryo UI" panose="020B0604030504040204" pitchFamily="50" charset="-128"/>
              </a:rPr>
              <a:t>元本割れが無く安全性が高いが</a:t>
            </a:r>
            <a:endParaRPr lang="en-US" altLang="ja-JP" sz="2000" b="1" dirty="0">
              <a:latin typeface="Meiryo UI" panose="020B0604030504040204" pitchFamily="50" charset="-128"/>
              <a:ea typeface="Meiryo UI" panose="020B0604030504040204" pitchFamily="50" charset="-128"/>
            </a:endParaRPr>
          </a:p>
          <a:p>
            <a:pPr algn="ctr"/>
            <a:r>
              <a:rPr lang="ja-JP" altLang="en-US" sz="2000" b="1" dirty="0">
                <a:latin typeface="Meiryo UI" panose="020B0604030504040204" pitchFamily="50" charset="-128"/>
                <a:ea typeface="Meiryo UI" panose="020B0604030504040204" pitchFamily="50" charset="-128"/>
              </a:rPr>
              <a:t>金利は高く無いため収益性は低い</a:t>
            </a:r>
          </a:p>
        </p:txBody>
      </p:sp>
      <p:grpSp>
        <p:nvGrpSpPr>
          <p:cNvPr id="10" name="グループ化 9">
            <a:extLst>
              <a:ext uri="{FF2B5EF4-FFF2-40B4-BE49-F238E27FC236}">
                <a16:creationId xmlns:a16="http://schemas.microsoft.com/office/drawing/2014/main" id="{95D13B73-3477-4E0D-B312-FB6F8AFDA7B6}"/>
              </a:ext>
            </a:extLst>
          </p:cNvPr>
          <p:cNvGrpSpPr/>
          <p:nvPr/>
        </p:nvGrpSpPr>
        <p:grpSpPr>
          <a:xfrm>
            <a:off x="3723590" y="4013654"/>
            <a:ext cx="1440000" cy="1080000"/>
            <a:chOff x="4927733" y="2771877"/>
            <a:chExt cx="1440000" cy="1080000"/>
          </a:xfrm>
        </p:grpSpPr>
        <p:sp>
          <p:nvSpPr>
            <p:cNvPr id="11" name="楕円 10">
              <a:extLst>
                <a:ext uri="{FF2B5EF4-FFF2-40B4-BE49-F238E27FC236}">
                  <a16:creationId xmlns:a16="http://schemas.microsoft.com/office/drawing/2014/main" id="{FAE29395-0BD4-4080-84CA-AB6036AC2272}"/>
                </a:ext>
              </a:extLst>
            </p:cNvPr>
            <p:cNvSpPr/>
            <p:nvPr/>
          </p:nvSpPr>
          <p:spPr>
            <a:xfrm>
              <a:off x="5121989" y="2771877"/>
              <a:ext cx="1080000" cy="1080000"/>
            </a:xfrm>
            <a:prstGeom prst="ellipse">
              <a:avLst/>
            </a:prstGeom>
            <a:solidFill>
              <a:srgbClr val="FF0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F4D7BF4F-1334-4B97-8549-F27084A38896}"/>
                </a:ext>
              </a:extLst>
            </p:cNvPr>
            <p:cNvSpPr txBox="1"/>
            <p:nvPr/>
          </p:nvSpPr>
          <p:spPr>
            <a:xfrm>
              <a:off x="4927733" y="2976688"/>
              <a:ext cx="1440000" cy="720000"/>
            </a:xfrm>
            <a:prstGeom prst="rect">
              <a:avLst/>
            </a:prstGeom>
            <a:noFill/>
          </p:spPr>
          <p:txBody>
            <a:bodyPr wrap="square" lIns="0" tIns="0" rIns="0" bIns="0" rtlCol="0" anchor="ctr" anchorCtr="0">
              <a:noAutofit/>
            </a:bodyPr>
            <a:lstStyle/>
            <a:p>
              <a:pPr algn="ctr"/>
              <a:r>
                <a:rPr lang="ja-JP" altLang="en-US" sz="2400" b="1" dirty="0">
                  <a:solidFill>
                    <a:schemeClr val="bg1"/>
                  </a:solidFill>
                  <a:latin typeface="Meiryo UI" panose="020B0604030504040204" pitchFamily="50" charset="-128"/>
                  <a:ea typeface="Meiryo UI" panose="020B0604030504040204" pitchFamily="50" charset="-128"/>
                </a:rPr>
                <a:t>収益性</a:t>
              </a:r>
            </a:p>
          </p:txBody>
        </p:sp>
      </p:grpSp>
      <p:sp>
        <p:nvSpPr>
          <p:cNvPr id="13" name="テキスト ボックス 12">
            <a:extLst>
              <a:ext uri="{FF2B5EF4-FFF2-40B4-BE49-F238E27FC236}">
                <a16:creationId xmlns:a16="http://schemas.microsoft.com/office/drawing/2014/main" id="{8E3AD7A9-D8D3-418F-8276-7DDFE384F106}"/>
              </a:ext>
            </a:extLst>
          </p:cNvPr>
          <p:cNvSpPr txBox="1">
            <a:spLocks/>
          </p:cNvSpPr>
          <p:nvPr/>
        </p:nvSpPr>
        <p:spPr>
          <a:xfrm>
            <a:off x="2120400" y="3075275"/>
            <a:ext cx="2160000" cy="720000"/>
          </a:xfrm>
          <a:prstGeom prst="rect">
            <a:avLst/>
          </a:prstGeom>
          <a:noFill/>
        </p:spPr>
        <p:txBody>
          <a:bodyPr wrap="square" lIns="0" tIns="0" rIns="0" bIns="0" rtlCol="0" anchor="ctr">
            <a:noAutofit/>
          </a:bodyPr>
          <a:lstStyle/>
          <a:p>
            <a:pPr algn="ctr"/>
            <a:r>
              <a:rPr kumimoji="1" lang="ja-JP" altLang="en-US" sz="2400" b="1" dirty="0">
                <a:latin typeface="Meiryo UI" panose="020B0604030504040204" pitchFamily="50" charset="-128"/>
                <a:ea typeface="Meiryo UI" panose="020B0604030504040204" pitchFamily="50" charset="-128"/>
              </a:rPr>
              <a:t>普通預金</a:t>
            </a:r>
            <a:endParaRPr kumimoji="1" lang="en-US" altLang="ja-JP" sz="2400" b="1" dirty="0">
              <a:latin typeface="Meiryo UI" panose="020B0604030504040204" pitchFamily="50" charset="-128"/>
              <a:ea typeface="Meiryo UI" panose="020B0604030504040204" pitchFamily="50" charset="-128"/>
            </a:endParaRPr>
          </a:p>
          <a:p>
            <a:pPr algn="ctr"/>
            <a:r>
              <a:rPr kumimoji="1" lang="ja-JP" altLang="en-US" sz="2400" b="1" dirty="0">
                <a:latin typeface="Meiryo UI" panose="020B0604030504040204" pitchFamily="50" charset="-128"/>
                <a:ea typeface="Meiryo UI" panose="020B0604030504040204" pitchFamily="50" charset="-128"/>
              </a:rPr>
              <a:t>定期預金</a:t>
            </a:r>
          </a:p>
        </p:txBody>
      </p:sp>
      <p:grpSp>
        <p:nvGrpSpPr>
          <p:cNvPr id="14" name="グループ化 13">
            <a:extLst>
              <a:ext uri="{FF2B5EF4-FFF2-40B4-BE49-F238E27FC236}">
                <a16:creationId xmlns:a16="http://schemas.microsoft.com/office/drawing/2014/main" id="{A9B0D0A5-E2D4-479B-8775-977039DEFB3E}"/>
              </a:ext>
            </a:extLst>
          </p:cNvPr>
          <p:cNvGrpSpPr/>
          <p:nvPr/>
        </p:nvGrpSpPr>
        <p:grpSpPr>
          <a:xfrm>
            <a:off x="1047700" y="2982496"/>
            <a:ext cx="1440000" cy="1440000"/>
            <a:chOff x="5121989" y="2771877"/>
            <a:chExt cx="1440000" cy="1440000"/>
          </a:xfrm>
        </p:grpSpPr>
        <p:sp>
          <p:nvSpPr>
            <p:cNvPr id="15" name="楕円 14">
              <a:extLst>
                <a:ext uri="{FF2B5EF4-FFF2-40B4-BE49-F238E27FC236}">
                  <a16:creationId xmlns:a16="http://schemas.microsoft.com/office/drawing/2014/main" id="{6E269B5C-8FC2-48F2-82D2-73A874522377}"/>
                </a:ext>
              </a:extLst>
            </p:cNvPr>
            <p:cNvSpPr/>
            <p:nvPr/>
          </p:nvSpPr>
          <p:spPr>
            <a:xfrm>
              <a:off x="5121989" y="2771877"/>
              <a:ext cx="1440000" cy="1440000"/>
            </a:xfrm>
            <a:prstGeom prst="ellipse">
              <a:avLst/>
            </a:prstGeom>
            <a:solidFill>
              <a:srgbClr val="00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93BC199F-BA77-43B0-AE16-667D1880107A}"/>
                </a:ext>
              </a:extLst>
            </p:cNvPr>
            <p:cNvSpPr txBox="1"/>
            <p:nvPr/>
          </p:nvSpPr>
          <p:spPr>
            <a:xfrm>
              <a:off x="5121989" y="3141031"/>
              <a:ext cx="1440000" cy="720000"/>
            </a:xfrm>
            <a:prstGeom prst="rect">
              <a:avLst/>
            </a:prstGeom>
            <a:noFill/>
          </p:spPr>
          <p:txBody>
            <a:bodyPr wrap="square" lIns="0" tIns="0" rIns="0" bIns="0" rtlCol="0" anchor="ctr" anchorCtr="0">
              <a:noAutofit/>
            </a:bodyPr>
            <a:lstStyle/>
            <a:p>
              <a:pPr algn="ctr"/>
              <a:r>
                <a:rPr lang="ja-JP" altLang="en-US" sz="2400" b="1" dirty="0">
                  <a:solidFill>
                    <a:schemeClr val="bg1"/>
                  </a:solidFill>
                  <a:latin typeface="Meiryo UI" panose="020B0604030504040204" pitchFamily="50" charset="-128"/>
                  <a:ea typeface="Meiryo UI" panose="020B0604030504040204" pitchFamily="50" charset="-128"/>
                </a:rPr>
                <a:t>安全性</a:t>
              </a:r>
            </a:p>
          </p:txBody>
        </p:sp>
      </p:grpSp>
      <p:sp>
        <p:nvSpPr>
          <p:cNvPr id="17" name="矢印: 右 16">
            <a:extLst>
              <a:ext uri="{FF2B5EF4-FFF2-40B4-BE49-F238E27FC236}">
                <a16:creationId xmlns:a16="http://schemas.microsoft.com/office/drawing/2014/main" id="{BA4351DD-6A81-48DA-AE82-5DF96310B251}"/>
              </a:ext>
            </a:extLst>
          </p:cNvPr>
          <p:cNvSpPr/>
          <p:nvPr/>
        </p:nvSpPr>
        <p:spPr>
          <a:xfrm rot="16200000">
            <a:off x="5768" y="3324989"/>
            <a:ext cx="1440000" cy="720000"/>
          </a:xfrm>
          <a:prstGeom prst="rightArrow">
            <a:avLst/>
          </a:prstGeom>
          <a:solidFill>
            <a:srgbClr val="C0F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18" name="矢印: 右 17">
            <a:extLst>
              <a:ext uri="{FF2B5EF4-FFF2-40B4-BE49-F238E27FC236}">
                <a16:creationId xmlns:a16="http://schemas.microsoft.com/office/drawing/2014/main" id="{752ED837-346B-46A9-9D79-0743C944F7F0}"/>
              </a:ext>
            </a:extLst>
          </p:cNvPr>
          <p:cNvSpPr/>
          <p:nvPr/>
        </p:nvSpPr>
        <p:spPr>
          <a:xfrm rot="5400000" flipV="1">
            <a:off x="4625800" y="4058078"/>
            <a:ext cx="1440000" cy="720000"/>
          </a:xfrm>
          <a:prstGeom prst="rightArrow">
            <a:avLst/>
          </a:prstGeom>
          <a:solidFill>
            <a:srgbClr val="C0F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25" name="矢印: 右 24">
            <a:extLst>
              <a:ext uri="{FF2B5EF4-FFF2-40B4-BE49-F238E27FC236}">
                <a16:creationId xmlns:a16="http://schemas.microsoft.com/office/drawing/2014/main" id="{F1E1AE51-EBE2-4BDC-B45D-105FC096CCA2}"/>
              </a:ext>
            </a:extLst>
          </p:cNvPr>
          <p:cNvSpPr/>
          <p:nvPr/>
        </p:nvSpPr>
        <p:spPr>
          <a:xfrm rot="16200000">
            <a:off x="5873736" y="3360677"/>
            <a:ext cx="1440000" cy="720000"/>
          </a:xfrm>
          <a:prstGeom prst="rightArrow">
            <a:avLst/>
          </a:prstGeom>
          <a:solidFill>
            <a:srgbClr val="C0F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26" name="矢印: 右 25">
            <a:extLst>
              <a:ext uri="{FF2B5EF4-FFF2-40B4-BE49-F238E27FC236}">
                <a16:creationId xmlns:a16="http://schemas.microsoft.com/office/drawing/2014/main" id="{06311F23-80E1-4BA6-A3F7-3A00096266A1}"/>
              </a:ext>
            </a:extLst>
          </p:cNvPr>
          <p:cNvSpPr/>
          <p:nvPr/>
        </p:nvSpPr>
        <p:spPr>
          <a:xfrm rot="5400000" flipV="1">
            <a:off x="10800614" y="4051351"/>
            <a:ext cx="1440000" cy="720000"/>
          </a:xfrm>
          <a:prstGeom prst="rightArrow">
            <a:avLst/>
          </a:prstGeom>
          <a:solidFill>
            <a:srgbClr val="C0F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ED401385-5776-4CA1-8AB1-9058908E3A14}"/>
              </a:ext>
            </a:extLst>
          </p:cNvPr>
          <p:cNvSpPr txBox="1">
            <a:spLocks/>
          </p:cNvSpPr>
          <p:nvPr/>
        </p:nvSpPr>
        <p:spPr>
          <a:xfrm>
            <a:off x="8076272" y="3076132"/>
            <a:ext cx="2520000" cy="720000"/>
          </a:xfrm>
          <a:prstGeom prst="rect">
            <a:avLst/>
          </a:prstGeom>
          <a:noFill/>
        </p:spPr>
        <p:txBody>
          <a:bodyPr wrap="square" lIns="0" tIns="0" rIns="0" bIns="0" rtlCol="0" anchor="ctr">
            <a:noAutofit/>
          </a:bodyPr>
          <a:lstStyle/>
          <a:p>
            <a:pPr algn="ctr"/>
            <a:r>
              <a:rPr kumimoji="1" lang="ja-JP" altLang="en-US" sz="2400" b="1" dirty="0">
                <a:latin typeface="Meiryo UI" panose="020B0604030504040204" pitchFamily="50" charset="-128"/>
                <a:ea typeface="Meiryo UI" panose="020B0604030504040204" pitchFamily="50" charset="-128"/>
              </a:rPr>
              <a:t>債券や株式</a:t>
            </a:r>
            <a:endParaRPr kumimoji="1" lang="en-US" altLang="ja-JP" sz="2400" b="1" dirty="0">
              <a:latin typeface="Meiryo UI" panose="020B0604030504040204" pitchFamily="50" charset="-128"/>
              <a:ea typeface="Meiryo UI" panose="020B0604030504040204" pitchFamily="50" charset="-128"/>
            </a:endParaRPr>
          </a:p>
          <a:p>
            <a:pPr algn="ctr"/>
            <a:r>
              <a:rPr kumimoji="1" lang="ja-JP" altLang="en-US" sz="2400" b="1" dirty="0">
                <a:latin typeface="Meiryo UI" panose="020B0604030504040204" pitchFamily="50" charset="-128"/>
                <a:ea typeface="Meiryo UI" panose="020B0604030504040204" pitchFamily="50" charset="-128"/>
              </a:rPr>
              <a:t>投資信託</a:t>
            </a:r>
          </a:p>
        </p:txBody>
      </p:sp>
      <p:sp>
        <p:nvSpPr>
          <p:cNvPr id="28" name="テキスト ボックス 27">
            <a:extLst>
              <a:ext uri="{FF2B5EF4-FFF2-40B4-BE49-F238E27FC236}">
                <a16:creationId xmlns:a16="http://schemas.microsoft.com/office/drawing/2014/main" id="{744310D2-978C-4A65-B42D-8D723942BBF0}"/>
              </a:ext>
            </a:extLst>
          </p:cNvPr>
          <p:cNvSpPr txBox="1">
            <a:spLocks/>
          </p:cNvSpPr>
          <p:nvPr/>
        </p:nvSpPr>
        <p:spPr>
          <a:xfrm>
            <a:off x="7190506" y="5235328"/>
            <a:ext cx="4320000" cy="720000"/>
          </a:xfrm>
          <a:prstGeom prst="rect">
            <a:avLst/>
          </a:prstGeom>
          <a:noFill/>
        </p:spPr>
        <p:txBody>
          <a:bodyPr wrap="square" lIns="0" tIns="0" rIns="0" bIns="0" rtlCol="0" anchor="ctr">
            <a:noAutofit/>
          </a:bodyPr>
          <a:lstStyle/>
          <a:p>
            <a:pPr algn="ctr"/>
            <a:r>
              <a:rPr lang="ja-JP" altLang="en-US" sz="2000" b="1" dirty="0">
                <a:latin typeface="Meiryo UI" panose="020B0604030504040204" pitchFamily="50" charset="-128"/>
                <a:ea typeface="Meiryo UI" panose="020B0604030504040204" pitchFamily="50" charset="-128"/>
              </a:rPr>
              <a:t>高い収益を上げる可能性があるが</a:t>
            </a:r>
            <a:endParaRPr lang="en-US" altLang="ja-JP" sz="2000" b="1" dirty="0">
              <a:latin typeface="Meiryo UI" panose="020B0604030504040204" pitchFamily="50" charset="-128"/>
              <a:ea typeface="Meiryo UI" panose="020B0604030504040204" pitchFamily="50" charset="-128"/>
            </a:endParaRPr>
          </a:p>
          <a:p>
            <a:pPr algn="ctr"/>
            <a:r>
              <a:rPr lang="ja-JP" altLang="en-US" sz="2000" b="1" dirty="0">
                <a:latin typeface="Meiryo UI" panose="020B0604030504040204" pitchFamily="50" charset="-128"/>
                <a:ea typeface="Meiryo UI" panose="020B0604030504040204" pitchFamily="50" charset="-128"/>
              </a:rPr>
              <a:t>元本保証が無いため安全性が低い</a:t>
            </a:r>
          </a:p>
        </p:txBody>
      </p:sp>
      <p:sp>
        <p:nvSpPr>
          <p:cNvPr id="29" name="テキスト ボックス 28">
            <a:extLst>
              <a:ext uri="{FF2B5EF4-FFF2-40B4-BE49-F238E27FC236}">
                <a16:creationId xmlns:a16="http://schemas.microsoft.com/office/drawing/2014/main" id="{9F723BC5-79DE-4AB2-B45A-BCC3FC6D2A11}"/>
              </a:ext>
            </a:extLst>
          </p:cNvPr>
          <p:cNvSpPr txBox="1">
            <a:spLocks/>
          </p:cNvSpPr>
          <p:nvPr/>
        </p:nvSpPr>
        <p:spPr>
          <a:xfrm>
            <a:off x="7870625" y="5972734"/>
            <a:ext cx="2880000" cy="360000"/>
          </a:xfrm>
          <a:prstGeom prst="rect">
            <a:avLst/>
          </a:prstGeom>
          <a:noFill/>
          <a:ln>
            <a:noFill/>
          </a:ln>
        </p:spPr>
        <p:txBody>
          <a:bodyPr wrap="square" lIns="0" tIns="0" rIns="0" bIns="0" rtlCol="0" anchor="ctr">
            <a:noAutofit/>
          </a:bodyPr>
          <a:lstStyle/>
          <a:p>
            <a:pPr algn="ctr"/>
            <a:r>
              <a:rPr lang="ja-JP" altLang="en-US" sz="2000" b="1" dirty="0">
                <a:solidFill>
                  <a:srgbClr val="FF0040"/>
                </a:solidFill>
                <a:latin typeface="Meiryo UI" panose="020B0604030504040204" pitchFamily="50" charset="-128"/>
                <a:ea typeface="Meiryo UI" panose="020B0604030504040204" pitchFamily="50" charset="-128"/>
              </a:rPr>
              <a:t>ハイリスク・ハイリターン</a:t>
            </a:r>
          </a:p>
        </p:txBody>
      </p:sp>
      <p:grpSp>
        <p:nvGrpSpPr>
          <p:cNvPr id="19" name="グループ化 18">
            <a:extLst>
              <a:ext uri="{FF2B5EF4-FFF2-40B4-BE49-F238E27FC236}">
                <a16:creationId xmlns:a16="http://schemas.microsoft.com/office/drawing/2014/main" id="{8BAC84CD-EFA5-4964-A9F1-F87DAD5206C4}"/>
              </a:ext>
            </a:extLst>
          </p:cNvPr>
          <p:cNvGrpSpPr/>
          <p:nvPr/>
        </p:nvGrpSpPr>
        <p:grpSpPr>
          <a:xfrm>
            <a:off x="9841197" y="4041859"/>
            <a:ext cx="1440000" cy="1080000"/>
            <a:chOff x="4927733" y="2771877"/>
            <a:chExt cx="1440000" cy="1080000"/>
          </a:xfrm>
        </p:grpSpPr>
        <p:sp>
          <p:nvSpPr>
            <p:cNvPr id="20" name="楕円 19">
              <a:extLst>
                <a:ext uri="{FF2B5EF4-FFF2-40B4-BE49-F238E27FC236}">
                  <a16:creationId xmlns:a16="http://schemas.microsoft.com/office/drawing/2014/main" id="{E9DD6F0F-C9BE-49F0-BC5F-68974BA5FFCE}"/>
                </a:ext>
              </a:extLst>
            </p:cNvPr>
            <p:cNvSpPr/>
            <p:nvPr/>
          </p:nvSpPr>
          <p:spPr>
            <a:xfrm>
              <a:off x="5121989" y="2771877"/>
              <a:ext cx="1080000" cy="1080000"/>
            </a:xfrm>
            <a:prstGeom prst="ellipse">
              <a:avLst/>
            </a:prstGeom>
            <a:solidFill>
              <a:srgbClr val="00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8C5352EC-EEDE-4DE6-B65B-EF5748613908}"/>
                </a:ext>
              </a:extLst>
            </p:cNvPr>
            <p:cNvSpPr txBox="1"/>
            <p:nvPr/>
          </p:nvSpPr>
          <p:spPr>
            <a:xfrm>
              <a:off x="4927733" y="2976688"/>
              <a:ext cx="1440000" cy="720000"/>
            </a:xfrm>
            <a:prstGeom prst="rect">
              <a:avLst/>
            </a:prstGeom>
            <a:noFill/>
          </p:spPr>
          <p:txBody>
            <a:bodyPr wrap="square" lIns="0" tIns="0" rIns="0" bIns="0" rtlCol="0" anchor="ctr" anchorCtr="0">
              <a:noAutofit/>
            </a:bodyPr>
            <a:lstStyle/>
            <a:p>
              <a:pPr algn="ctr"/>
              <a:r>
                <a:rPr lang="ja-JP" altLang="en-US" sz="2400" b="1" dirty="0">
                  <a:solidFill>
                    <a:schemeClr val="bg1"/>
                  </a:solidFill>
                  <a:latin typeface="Meiryo UI" panose="020B0604030504040204" pitchFamily="50" charset="-128"/>
                  <a:ea typeface="Meiryo UI" panose="020B0604030504040204" pitchFamily="50" charset="-128"/>
                </a:rPr>
                <a:t>安全性</a:t>
              </a:r>
            </a:p>
          </p:txBody>
        </p:sp>
      </p:grpSp>
      <p:grpSp>
        <p:nvGrpSpPr>
          <p:cNvPr id="22" name="グループ化 21">
            <a:extLst>
              <a:ext uri="{FF2B5EF4-FFF2-40B4-BE49-F238E27FC236}">
                <a16:creationId xmlns:a16="http://schemas.microsoft.com/office/drawing/2014/main" id="{4EF59058-77B2-480D-ACDF-A3C8E8A56885}"/>
              </a:ext>
            </a:extLst>
          </p:cNvPr>
          <p:cNvGrpSpPr/>
          <p:nvPr/>
        </p:nvGrpSpPr>
        <p:grpSpPr>
          <a:xfrm>
            <a:off x="7109400" y="2962197"/>
            <a:ext cx="1440000" cy="1440000"/>
            <a:chOff x="5121989" y="2771877"/>
            <a:chExt cx="1440000" cy="1440000"/>
          </a:xfrm>
        </p:grpSpPr>
        <p:sp>
          <p:nvSpPr>
            <p:cNvPr id="23" name="楕円 22">
              <a:extLst>
                <a:ext uri="{FF2B5EF4-FFF2-40B4-BE49-F238E27FC236}">
                  <a16:creationId xmlns:a16="http://schemas.microsoft.com/office/drawing/2014/main" id="{855C09D8-8612-49B6-B3E4-B88014244E6C}"/>
                </a:ext>
              </a:extLst>
            </p:cNvPr>
            <p:cNvSpPr/>
            <p:nvPr/>
          </p:nvSpPr>
          <p:spPr>
            <a:xfrm>
              <a:off x="5121989" y="2771877"/>
              <a:ext cx="1440000" cy="1440000"/>
            </a:xfrm>
            <a:prstGeom prst="ellipse">
              <a:avLst/>
            </a:prstGeom>
            <a:solidFill>
              <a:srgbClr val="FF0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FE8EBE23-3550-4A8D-8933-A4F52E5BAAE6}"/>
                </a:ext>
              </a:extLst>
            </p:cNvPr>
            <p:cNvSpPr txBox="1"/>
            <p:nvPr/>
          </p:nvSpPr>
          <p:spPr>
            <a:xfrm>
              <a:off x="5121989" y="3141031"/>
              <a:ext cx="1440000" cy="720000"/>
            </a:xfrm>
            <a:prstGeom prst="rect">
              <a:avLst/>
            </a:prstGeom>
            <a:noFill/>
          </p:spPr>
          <p:txBody>
            <a:bodyPr wrap="square" lIns="0" tIns="0" rIns="0" bIns="0" rtlCol="0" anchor="ctr" anchorCtr="0">
              <a:noAutofit/>
            </a:bodyPr>
            <a:lstStyle/>
            <a:p>
              <a:pPr algn="ctr"/>
              <a:r>
                <a:rPr lang="ja-JP" altLang="en-US" sz="2400" b="1" dirty="0">
                  <a:solidFill>
                    <a:schemeClr val="bg1"/>
                  </a:solidFill>
                  <a:latin typeface="Meiryo UI" panose="020B0604030504040204" pitchFamily="50" charset="-128"/>
                  <a:ea typeface="Meiryo UI" panose="020B0604030504040204" pitchFamily="50" charset="-128"/>
                </a:rPr>
                <a:t>収益性</a:t>
              </a:r>
            </a:p>
          </p:txBody>
        </p:sp>
      </p:grpSp>
      <p:sp>
        <p:nvSpPr>
          <p:cNvPr id="30" name="テキスト ボックス 29">
            <a:extLst>
              <a:ext uri="{FF2B5EF4-FFF2-40B4-BE49-F238E27FC236}">
                <a16:creationId xmlns:a16="http://schemas.microsoft.com/office/drawing/2014/main" id="{12ED9FCD-9FD4-4AD7-B145-623714725757}"/>
              </a:ext>
            </a:extLst>
          </p:cNvPr>
          <p:cNvSpPr txBox="1">
            <a:spLocks/>
          </p:cNvSpPr>
          <p:nvPr/>
        </p:nvSpPr>
        <p:spPr>
          <a:xfrm>
            <a:off x="1257960" y="5955328"/>
            <a:ext cx="2880000" cy="360000"/>
          </a:xfrm>
          <a:prstGeom prst="rect">
            <a:avLst/>
          </a:prstGeom>
          <a:noFill/>
          <a:ln>
            <a:noFill/>
          </a:ln>
        </p:spPr>
        <p:txBody>
          <a:bodyPr wrap="square" lIns="0" tIns="0" rIns="0" bIns="0" rtlCol="0" anchor="ctr">
            <a:noAutofit/>
          </a:bodyPr>
          <a:lstStyle/>
          <a:p>
            <a:pPr algn="ctr"/>
            <a:r>
              <a:rPr lang="ja-JP" altLang="en-US" sz="2000" b="1" dirty="0">
                <a:solidFill>
                  <a:srgbClr val="FF0040"/>
                </a:solidFill>
                <a:latin typeface="Meiryo UI" panose="020B0604030504040204" pitchFamily="50" charset="-128"/>
                <a:ea typeface="Meiryo UI" panose="020B0604030504040204" pitchFamily="50" charset="-128"/>
              </a:rPr>
              <a:t>ローリスク・ローリターン</a:t>
            </a:r>
          </a:p>
        </p:txBody>
      </p:sp>
      <p:pic>
        <p:nvPicPr>
          <p:cNvPr id="39" name="図 38">
            <a:extLst>
              <a:ext uri="{FF2B5EF4-FFF2-40B4-BE49-F238E27FC236}">
                <a16:creationId xmlns:a16="http://schemas.microsoft.com/office/drawing/2014/main" id="{8145CFE0-F9CA-4EAD-B24A-05CF6C2D9C1C}"/>
              </a:ext>
            </a:extLst>
          </p:cNvPr>
          <p:cNvPicPr>
            <a:picLocks noChangeAspect="1"/>
          </p:cNvPicPr>
          <p:nvPr/>
        </p:nvPicPr>
        <p:blipFill>
          <a:blip r:embed="rId3"/>
          <a:stretch>
            <a:fillRect/>
          </a:stretch>
        </p:blipFill>
        <p:spPr>
          <a:xfrm>
            <a:off x="2586115" y="3981561"/>
            <a:ext cx="1130300" cy="1104900"/>
          </a:xfrm>
          <a:prstGeom prst="rect">
            <a:avLst/>
          </a:prstGeom>
        </p:spPr>
      </p:pic>
      <p:grpSp>
        <p:nvGrpSpPr>
          <p:cNvPr id="41" name="グループ化 40">
            <a:extLst>
              <a:ext uri="{FF2B5EF4-FFF2-40B4-BE49-F238E27FC236}">
                <a16:creationId xmlns:a16="http://schemas.microsoft.com/office/drawing/2014/main" id="{781BA0BE-FA0A-47B4-8B7B-184D39FC3CEA}"/>
              </a:ext>
            </a:extLst>
          </p:cNvPr>
          <p:cNvGrpSpPr/>
          <p:nvPr/>
        </p:nvGrpSpPr>
        <p:grpSpPr>
          <a:xfrm>
            <a:off x="7682036" y="4040378"/>
            <a:ext cx="2278009" cy="1036672"/>
            <a:chOff x="5846226" y="4246655"/>
            <a:chExt cx="1939007" cy="882400"/>
          </a:xfrm>
        </p:grpSpPr>
        <p:pic>
          <p:nvPicPr>
            <p:cNvPr id="43" name="グラフィックス 42">
              <a:extLst>
                <a:ext uri="{FF2B5EF4-FFF2-40B4-BE49-F238E27FC236}">
                  <a16:creationId xmlns:a16="http://schemas.microsoft.com/office/drawing/2014/main" id="{FA9EFBDD-F0B5-4654-A573-4860B67402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46226" y="4643133"/>
              <a:ext cx="912143" cy="431285"/>
            </a:xfrm>
            <a:prstGeom prst="rect">
              <a:avLst/>
            </a:prstGeom>
          </p:spPr>
        </p:pic>
        <p:pic>
          <p:nvPicPr>
            <p:cNvPr id="44" name="グラフィックス 43">
              <a:extLst>
                <a:ext uri="{FF2B5EF4-FFF2-40B4-BE49-F238E27FC236}">
                  <a16:creationId xmlns:a16="http://schemas.microsoft.com/office/drawing/2014/main" id="{EADF77FC-6DBF-4AAC-9D32-DA3F330331E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68132" y="4246655"/>
              <a:ext cx="917101" cy="882400"/>
            </a:xfrm>
            <a:prstGeom prst="rect">
              <a:avLst/>
            </a:prstGeom>
          </p:spPr>
        </p:pic>
      </p:grpSp>
    </p:spTree>
    <p:extLst>
      <p:ext uri="{BB962C8B-B14F-4D97-AF65-F5344CB8AC3E}">
        <p14:creationId xmlns:p14="http://schemas.microsoft.com/office/powerpoint/2010/main" val="566846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up)">
                                      <p:cBhvr>
                                        <p:cTn id="30" dur="500"/>
                                        <p:tgtEl>
                                          <p:spTgt spid="18"/>
                                        </p:tgtEl>
                                      </p:cBhvr>
                                    </p:animEffect>
                                  </p:childTnLst>
                                </p:cTn>
                              </p:par>
                            </p:childTnLst>
                          </p:cTn>
                        </p:par>
                        <p:par>
                          <p:cTn id="31" fill="hold">
                            <p:stCondLst>
                              <p:cond delay="25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par>
                          <p:cTn id="38" fill="hold">
                            <p:stCondLst>
                              <p:cond delay="3000"/>
                            </p:stCondLst>
                            <p:childTnLst>
                              <p:par>
                                <p:cTn id="39" presetID="26" presetClass="emph" presetSubtype="0" fill="hold" grpId="1" nodeType="afterEffect">
                                  <p:stCondLst>
                                    <p:cond delay="0"/>
                                  </p:stCondLst>
                                  <p:childTnLst>
                                    <p:animEffect transition="out" filter="fade">
                                      <p:cBhvr>
                                        <p:cTn id="40" dur="500" tmFilter="0, 0; .2, .5; .8, .5; 1, 0"/>
                                        <p:tgtEl>
                                          <p:spTgt spid="30"/>
                                        </p:tgtEl>
                                      </p:cBhvr>
                                    </p:animEffect>
                                    <p:animScale>
                                      <p:cBhvr>
                                        <p:cTn id="41" dur="250" autoRev="1" fill="hold"/>
                                        <p:tgtEl>
                                          <p:spTgt spid="30"/>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par>
                                <p:cTn id="47" presetID="10"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500"/>
                                        <p:tgtEl>
                                          <p:spTgt spid="41"/>
                                        </p:tgtEl>
                                      </p:cBhvr>
                                    </p:animEffect>
                                  </p:childTnLst>
                                </p:cTn>
                              </p:par>
                            </p:childTnLst>
                          </p:cTn>
                        </p:par>
                        <p:par>
                          <p:cTn id="50" fill="hold">
                            <p:stCondLst>
                              <p:cond delay="500"/>
                            </p:stCondLst>
                            <p:childTnLst>
                              <p:par>
                                <p:cTn id="51" presetID="53" presetClass="entr" presetSubtype="16" fill="hold" nodeType="after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p:cTn id="53" dur="500" fill="hold"/>
                                        <p:tgtEl>
                                          <p:spTgt spid="22"/>
                                        </p:tgtEl>
                                        <p:attrNameLst>
                                          <p:attrName>ppt_w</p:attrName>
                                        </p:attrNameLst>
                                      </p:cBhvr>
                                      <p:tavLst>
                                        <p:tav tm="0">
                                          <p:val>
                                            <p:fltVal val="0"/>
                                          </p:val>
                                        </p:tav>
                                        <p:tav tm="100000">
                                          <p:val>
                                            <p:strVal val="#ppt_w"/>
                                          </p:val>
                                        </p:tav>
                                      </p:tavLst>
                                    </p:anim>
                                    <p:anim calcmode="lin" valueType="num">
                                      <p:cBhvr>
                                        <p:cTn id="54" dur="500" fill="hold"/>
                                        <p:tgtEl>
                                          <p:spTgt spid="22"/>
                                        </p:tgtEl>
                                        <p:attrNameLst>
                                          <p:attrName>ppt_h</p:attrName>
                                        </p:attrNameLst>
                                      </p:cBhvr>
                                      <p:tavLst>
                                        <p:tav tm="0">
                                          <p:val>
                                            <p:fltVal val="0"/>
                                          </p:val>
                                        </p:tav>
                                        <p:tav tm="100000">
                                          <p:val>
                                            <p:strVal val="#ppt_h"/>
                                          </p:val>
                                        </p:tav>
                                      </p:tavLst>
                                    </p:anim>
                                    <p:animEffect transition="in" filter="fade">
                                      <p:cBhvr>
                                        <p:cTn id="55" dur="500"/>
                                        <p:tgtEl>
                                          <p:spTgt spid="22"/>
                                        </p:tgtEl>
                                      </p:cBhvr>
                                    </p:animEffect>
                                  </p:childTnLst>
                                </p:cTn>
                              </p:par>
                            </p:childTnLst>
                          </p:cTn>
                        </p:par>
                        <p:par>
                          <p:cTn id="56" fill="hold">
                            <p:stCondLst>
                              <p:cond delay="1000"/>
                            </p:stCondLst>
                            <p:childTnLst>
                              <p:par>
                                <p:cTn id="57" presetID="22" presetClass="entr" presetSubtype="4" fill="hold" grpId="0"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down)">
                                      <p:cBhvr>
                                        <p:cTn id="59" dur="500"/>
                                        <p:tgtEl>
                                          <p:spTgt spid="25"/>
                                        </p:tgtEl>
                                      </p:cBhvr>
                                    </p:animEffect>
                                  </p:childTnLst>
                                </p:cTn>
                              </p:par>
                            </p:childTnLst>
                          </p:cTn>
                        </p:par>
                        <p:par>
                          <p:cTn id="60" fill="hold">
                            <p:stCondLst>
                              <p:cond delay="1500"/>
                            </p:stCondLst>
                            <p:childTnLst>
                              <p:par>
                                <p:cTn id="61" presetID="53" presetClass="entr" presetSubtype="16" fill="hold" nodeType="after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500" fill="hold"/>
                                        <p:tgtEl>
                                          <p:spTgt spid="19"/>
                                        </p:tgtEl>
                                        <p:attrNameLst>
                                          <p:attrName>ppt_w</p:attrName>
                                        </p:attrNameLst>
                                      </p:cBhvr>
                                      <p:tavLst>
                                        <p:tav tm="0">
                                          <p:val>
                                            <p:fltVal val="0"/>
                                          </p:val>
                                        </p:tav>
                                        <p:tav tm="100000">
                                          <p:val>
                                            <p:strVal val="#ppt_w"/>
                                          </p:val>
                                        </p:tav>
                                      </p:tavLst>
                                    </p:anim>
                                    <p:anim calcmode="lin" valueType="num">
                                      <p:cBhvr>
                                        <p:cTn id="64" dur="500" fill="hold"/>
                                        <p:tgtEl>
                                          <p:spTgt spid="19"/>
                                        </p:tgtEl>
                                        <p:attrNameLst>
                                          <p:attrName>ppt_h</p:attrName>
                                        </p:attrNameLst>
                                      </p:cBhvr>
                                      <p:tavLst>
                                        <p:tav tm="0">
                                          <p:val>
                                            <p:fltVal val="0"/>
                                          </p:val>
                                        </p:tav>
                                        <p:tav tm="100000">
                                          <p:val>
                                            <p:strVal val="#ppt_h"/>
                                          </p:val>
                                        </p:tav>
                                      </p:tavLst>
                                    </p:anim>
                                    <p:animEffect transition="in" filter="fade">
                                      <p:cBhvr>
                                        <p:cTn id="65" dur="500"/>
                                        <p:tgtEl>
                                          <p:spTgt spid="19"/>
                                        </p:tgtEl>
                                      </p:cBhvr>
                                    </p:animEffect>
                                  </p:childTnLst>
                                </p:cTn>
                              </p:par>
                            </p:childTnLst>
                          </p:cTn>
                        </p:par>
                        <p:par>
                          <p:cTn id="66" fill="hold">
                            <p:stCondLst>
                              <p:cond delay="2000"/>
                            </p:stCondLst>
                            <p:childTnLst>
                              <p:par>
                                <p:cTn id="67" presetID="22" presetClass="entr" presetSubtype="1" fill="hold" grpId="0" nodeType="after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wipe(up)">
                                      <p:cBhvr>
                                        <p:cTn id="69" dur="500"/>
                                        <p:tgtEl>
                                          <p:spTgt spid="26"/>
                                        </p:tgtEl>
                                      </p:cBhvr>
                                    </p:animEffect>
                                  </p:childTnLst>
                                </p:cTn>
                              </p:par>
                            </p:childTnLst>
                          </p:cTn>
                        </p:par>
                        <p:par>
                          <p:cTn id="70" fill="hold">
                            <p:stCondLst>
                              <p:cond delay="2500"/>
                            </p:stCondLst>
                            <p:childTnLst>
                              <p:par>
                                <p:cTn id="71" presetID="10" presetClass="entr" presetSubtype="0" fill="hold" grpId="0" nodeType="after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500"/>
                                        <p:tgtEl>
                                          <p:spTgt spid="2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500"/>
                                        <p:tgtEl>
                                          <p:spTgt spid="29"/>
                                        </p:tgtEl>
                                      </p:cBhvr>
                                    </p:animEffect>
                                  </p:childTnLst>
                                </p:cTn>
                              </p:par>
                            </p:childTnLst>
                          </p:cTn>
                        </p:par>
                        <p:par>
                          <p:cTn id="77" fill="hold">
                            <p:stCondLst>
                              <p:cond delay="3000"/>
                            </p:stCondLst>
                            <p:childTnLst>
                              <p:par>
                                <p:cTn id="78" presetID="26" presetClass="emph" presetSubtype="0" fill="hold" grpId="1" nodeType="afterEffect">
                                  <p:stCondLst>
                                    <p:cond delay="0"/>
                                  </p:stCondLst>
                                  <p:childTnLst>
                                    <p:animEffect transition="out" filter="fade">
                                      <p:cBhvr>
                                        <p:cTn id="79" dur="500" tmFilter="0, 0; .2, .5; .8, .5; 1, 0"/>
                                        <p:tgtEl>
                                          <p:spTgt spid="29"/>
                                        </p:tgtEl>
                                      </p:cBhvr>
                                    </p:animEffect>
                                    <p:animScale>
                                      <p:cBhvr>
                                        <p:cTn id="80" dur="250" autoRev="1" fill="hold"/>
                                        <p:tgtEl>
                                          <p:spTgt spid="2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7" grpId="0" animBg="1"/>
      <p:bldP spid="18" grpId="0" animBg="1"/>
      <p:bldP spid="25" grpId="0" animBg="1"/>
      <p:bldP spid="26" grpId="0" animBg="1"/>
      <p:bldP spid="27" grpId="0"/>
      <p:bldP spid="28" grpId="0"/>
      <p:bldP spid="29" grpId="0"/>
      <p:bldP spid="29" grpId="1"/>
      <p:bldP spid="30" grpId="0"/>
      <p:bldP spid="3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A2935D8-952F-439C-BFAA-5F2AC8EBF9B3}"/>
              </a:ext>
            </a:extLst>
          </p:cNvPr>
          <p:cNvSpPr txBox="1"/>
          <p:nvPr/>
        </p:nvSpPr>
        <p:spPr>
          <a:xfrm>
            <a:off x="3977969" y="926267"/>
            <a:ext cx="4320000" cy="720000"/>
          </a:xfrm>
          <a:prstGeom prst="rect">
            <a:avLst/>
          </a:prstGeom>
          <a:noFill/>
        </p:spPr>
        <p:txBody>
          <a:bodyPr wrap="none" rtlCol="0" anchor="ctr">
            <a:spAutoFit/>
          </a:bodyPr>
          <a:lstStyle/>
          <a:p>
            <a:r>
              <a:rPr kumimoji="1" lang="ja-JP" altLang="en-US" sz="4800" b="1" dirty="0">
                <a:latin typeface="Meiryo UI" panose="020B0604030504040204" pitchFamily="50" charset="-128"/>
                <a:ea typeface="Meiryo UI" panose="020B0604030504040204" pitchFamily="50" charset="-128"/>
              </a:rPr>
              <a:t>リターンとリスク</a:t>
            </a:r>
          </a:p>
        </p:txBody>
      </p:sp>
      <p:sp>
        <p:nvSpPr>
          <p:cNvPr id="5" name="テキスト ボックス 4">
            <a:extLst>
              <a:ext uri="{FF2B5EF4-FFF2-40B4-BE49-F238E27FC236}">
                <a16:creationId xmlns:a16="http://schemas.microsoft.com/office/drawing/2014/main" id="{DDC4390E-A340-447D-B6EE-A3EE5AF9A3F6}"/>
              </a:ext>
            </a:extLst>
          </p:cNvPr>
          <p:cNvSpPr txBox="1"/>
          <p:nvPr/>
        </p:nvSpPr>
        <p:spPr>
          <a:xfrm>
            <a:off x="804077" y="1767541"/>
            <a:ext cx="10709983" cy="830997"/>
          </a:xfrm>
          <a:prstGeom prst="rect">
            <a:avLst/>
          </a:prstGeom>
          <a:noFill/>
        </p:spPr>
        <p:txBody>
          <a:bodyPr wrap="none" rtlCol="0" anchor="ctr">
            <a:spAutoFit/>
          </a:bodyPr>
          <a:lstStyle/>
          <a:p>
            <a:pPr algn="ctr"/>
            <a:r>
              <a:rPr lang="ja-JP" altLang="en-US" sz="2400" b="1" i="0" dirty="0">
                <a:solidFill>
                  <a:srgbClr val="201F1E"/>
                </a:solidFill>
                <a:effectLst/>
                <a:latin typeface="Meiryo UI" panose="020B0604030504040204" pitchFamily="50" charset="-128"/>
                <a:ea typeface="Meiryo UI" panose="020B0604030504040204" pitchFamily="50" charset="-128"/>
              </a:rPr>
              <a:t>リスクとは、投資した元のお金（元金）が増えたり減ったりする可能性の振れ幅のこと</a:t>
            </a:r>
            <a:endParaRPr lang="en-US" altLang="ja-JP" sz="2400" b="1" i="0" dirty="0">
              <a:solidFill>
                <a:srgbClr val="201F1E"/>
              </a:solidFill>
              <a:effectLst/>
              <a:latin typeface="Meiryo UI" panose="020B0604030504040204" pitchFamily="50" charset="-128"/>
              <a:ea typeface="Meiryo UI" panose="020B0604030504040204" pitchFamily="50" charset="-128"/>
            </a:endParaRPr>
          </a:p>
          <a:p>
            <a:pPr algn="ctr"/>
            <a:r>
              <a:rPr lang="ja-JP" altLang="en-US" sz="2400" b="1" i="0" dirty="0">
                <a:solidFill>
                  <a:srgbClr val="201F1E"/>
                </a:solidFill>
                <a:effectLst/>
                <a:latin typeface="Meiryo UI" panose="020B0604030504040204" pitchFamily="50" charset="-128"/>
                <a:ea typeface="Meiryo UI" panose="020B0604030504040204" pitchFamily="50" charset="-128"/>
              </a:rPr>
              <a:t>リターンとは、投資したお金が増えたり減ったりして得られる成果（収益）のこと</a:t>
            </a:r>
            <a:endParaRPr kumimoji="1" lang="ja-JP" altLang="en-US" sz="2400" b="1" dirty="0">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4FAB5C53-F1BE-48F0-BEC1-D74225C4C8F7}"/>
              </a:ext>
            </a:extLst>
          </p:cNvPr>
          <p:cNvSpPr txBox="1"/>
          <p:nvPr/>
        </p:nvSpPr>
        <p:spPr>
          <a:xfrm>
            <a:off x="6965580" y="3270714"/>
            <a:ext cx="3111749" cy="1200329"/>
          </a:xfrm>
          <a:prstGeom prst="rect">
            <a:avLst/>
          </a:prstGeom>
          <a:noFill/>
        </p:spPr>
        <p:txBody>
          <a:bodyPr wrap="none" rtlCol="0" anchor="ctr">
            <a:spAutoFit/>
          </a:bodyPr>
          <a:lstStyle/>
          <a:p>
            <a:pPr algn="ctr"/>
            <a:r>
              <a:rPr kumimoji="1" lang="ja-JP" altLang="en-US" sz="2400" b="1" dirty="0">
                <a:solidFill>
                  <a:srgbClr val="406080"/>
                </a:solidFill>
                <a:latin typeface="Meiryo UI" panose="020B0604030504040204" pitchFamily="50" charset="-128"/>
                <a:ea typeface="Meiryo UI" panose="020B0604030504040204" pitchFamily="50" charset="-128"/>
              </a:rPr>
              <a:t>金融商品ごとの</a:t>
            </a:r>
            <a:endParaRPr kumimoji="1" lang="en-US" altLang="ja-JP" sz="2400" b="1" dirty="0">
              <a:solidFill>
                <a:srgbClr val="406080"/>
              </a:solidFill>
              <a:latin typeface="Meiryo UI" panose="020B0604030504040204" pitchFamily="50" charset="-128"/>
              <a:ea typeface="Meiryo UI" panose="020B0604030504040204" pitchFamily="50" charset="-128"/>
            </a:endParaRPr>
          </a:p>
          <a:p>
            <a:pPr algn="ctr"/>
            <a:r>
              <a:rPr kumimoji="1" lang="ja-JP" altLang="en-US" sz="2400" b="1" dirty="0">
                <a:solidFill>
                  <a:srgbClr val="406080"/>
                </a:solidFill>
                <a:latin typeface="Meiryo UI" panose="020B0604030504040204" pitchFamily="50" charset="-128"/>
                <a:ea typeface="Meiryo UI" panose="020B0604030504040204" pitchFamily="50" charset="-128"/>
              </a:rPr>
              <a:t>リターンとリスクについて</a:t>
            </a:r>
            <a:endParaRPr kumimoji="1" lang="en-US" altLang="ja-JP" sz="2400" b="1" dirty="0">
              <a:solidFill>
                <a:srgbClr val="406080"/>
              </a:solidFill>
              <a:latin typeface="Meiryo UI" panose="020B0604030504040204" pitchFamily="50" charset="-128"/>
              <a:ea typeface="Meiryo UI" panose="020B0604030504040204" pitchFamily="50" charset="-128"/>
            </a:endParaRPr>
          </a:p>
          <a:p>
            <a:pPr algn="ctr"/>
            <a:r>
              <a:rPr kumimoji="1" lang="ja-JP" altLang="en-US" sz="2400" b="1" dirty="0">
                <a:solidFill>
                  <a:srgbClr val="406080"/>
                </a:solidFill>
                <a:latin typeface="Meiryo UI" panose="020B0604030504040204" pitchFamily="50" charset="-128"/>
                <a:ea typeface="Meiryo UI" panose="020B0604030504040204" pitchFamily="50" charset="-128"/>
              </a:rPr>
              <a:t>確認しましょう</a:t>
            </a:r>
          </a:p>
        </p:txBody>
      </p:sp>
      <p:grpSp>
        <p:nvGrpSpPr>
          <p:cNvPr id="2" name="グループ化 1">
            <a:extLst>
              <a:ext uri="{FF2B5EF4-FFF2-40B4-BE49-F238E27FC236}">
                <a16:creationId xmlns:a16="http://schemas.microsoft.com/office/drawing/2014/main" id="{55A00445-8DDD-4751-8E3F-ED04A82290A3}"/>
              </a:ext>
            </a:extLst>
          </p:cNvPr>
          <p:cNvGrpSpPr/>
          <p:nvPr/>
        </p:nvGrpSpPr>
        <p:grpSpPr>
          <a:xfrm>
            <a:off x="1053468" y="2860804"/>
            <a:ext cx="5458458" cy="3726084"/>
            <a:chOff x="1053468" y="2860804"/>
            <a:chExt cx="5458458" cy="3726084"/>
          </a:xfrm>
        </p:grpSpPr>
        <p:grpSp>
          <p:nvGrpSpPr>
            <p:cNvPr id="7" name="グループ化 6">
              <a:extLst>
                <a:ext uri="{FF2B5EF4-FFF2-40B4-BE49-F238E27FC236}">
                  <a16:creationId xmlns:a16="http://schemas.microsoft.com/office/drawing/2014/main" id="{9E1119B3-B818-498B-BF27-446EFF188176}"/>
                </a:ext>
              </a:extLst>
            </p:cNvPr>
            <p:cNvGrpSpPr/>
            <p:nvPr/>
          </p:nvGrpSpPr>
          <p:grpSpPr>
            <a:xfrm>
              <a:off x="1537398" y="2860804"/>
              <a:ext cx="4974528" cy="3295392"/>
              <a:chOff x="2484120" y="1876425"/>
              <a:chExt cx="4974528" cy="3295392"/>
            </a:xfrm>
          </p:grpSpPr>
          <p:cxnSp>
            <p:nvCxnSpPr>
              <p:cNvPr id="8" name="直線矢印コネクタ 7">
                <a:extLst>
                  <a:ext uri="{FF2B5EF4-FFF2-40B4-BE49-F238E27FC236}">
                    <a16:creationId xmlns:a16="http://schemas.microsoft.com/office/drawing/2014/main" id="{963E9BAD-98B7-4D70-AA9A-8C5F485A4EC9}"/>
                  </a:ext>
                </a:extLst>
              </p:cNvPr>
              <p:cNvCxnSpPr>
                <a:cxnSpLocks/>
              </p:cNvCxnSpPr>
              <p:nvPr/>
            </p:nvCxnSpPr>
            <p:spPr>
              <a:xfrm flipV="1">
                <a:off x="2484120" y="1876425"/>
                <a:ext cx="0" cy="3289935"/>
              </a:xfrm>
              <a:prstGeom prst="straightConnector1">
                <a:avLst/>
              </a:prstGeom>
              <a:ln w="57150" cap="rnd">
                <a:solidFill>
                  <a:srgbClr val="00C0FF"/>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F30A91DC-41F4-4255-A025-66FADB3CBB58}"/>
                  </a:ext>
                </a:extLst>
              </p:cNvPr>
              <p:cNvCxnSpPr>
                <a:cxnSpLocks/>
              </p:cNvCxnSpPr>
              <p:nvPr/>
            </p:nvCxnSpPr>
            <p:spPr>
              <a:xfrm>
                <a:off x="2484120" y="5166360"/>
                <a:ext cx="4974528" cy="5457"/>
              </a:xfrm>
              <a:prstGeom prst="straightConnector1">
                <a:avLst/>
              </a:prstGeom>
              <a:ln w="57150" cap="rnd">
                <a:solidFill>
                  <a:srgbClr val="FF0040"/>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テキスト ボックス 9">
              <a:extLst>
                <a:ext uri="{FF2B5EF4-FFF2-40B4-BE49-F238E27FC236}">
                  <a16:creationId xmlns:a16="http://schemas.microsoft.com/office/drawing/2014/main" id="{C07E4529-3B82-45A3-98EB-5F35A4EB397D}"/>
                </a:ext>
              </a:extLst>
            </p:cNvPr>
            <p:cNvSpPr txBox="1"/>
            <p:nvPr/>
          </p:nvSpPr>
          <p:spPr>
            <a:xfrm>
              <a:off x="1079116" y="3003937"/>
              <a:ext cx="441146" cy="400110"/>
            </a:xfrm>
            <a:prstGeom prst="rect">
              <a:avLst/>
            </a:prstGeom>
            <a:noFill/>
          </p:spPr>
          <p:txBody>
            <a:bodyPr wrap="none" rtlCol="0">
              <a:spAutoFit/>
            </a:bodyPr>
            <a:lstStyle/>
            <a:p>
              <a:r>
                <a:rPr lang="ja-JP" altLang="en-US" sz="2000" b="1" dirty="0">
                  <a:latin typeface="Meiryo UI" panose="020B0604030504040204" pitchFamily="50" charset="-128"/>
                  <a:ea typeface="Meiryo UI" panose="020B0604030504040204" pitchFamily="50" charset="-128"/>
                </a:rPr>
                <a:t>大</a:t>
              </a:r>
              <a:endParaRPr kumimoji="1" lang="ja-JP" altLang="en-US" sz="2000" b="1" dirty="0">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FE9D7979-BC1B-4668-8A9C-9AFA89D1BD94}"/>
                </a:ext>
              </a:extLst>
            </p:cNvPr>
            <p:cNvSpPr txBox="1"/>
            <p:nvPr/>
          </p:nvSpPr>
          <p:spPr>
            <a:xfrm>
              <a:off x="1079116" y="5773011"/>
              <a:ext cx="441146"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小</a:t>
              </a:r>
            </a:p>
          </p:txBody>
        </p:sp>
        <p:sp>
          <p:nvSpPr>
            <p:cNvPr id="12" name="テキスト ボックス 11">
              <a:extLst>
                <a:ext uri="{FF2B5EF4-FFF2-40B4-BE49-F238E27FC236}">
                  <a16:creationId xmlns:a16="http://schemas.microsoft.com/office/drawing/2014/main" id="{985E36D7-2512-4FED-9666-00EEBF2B1C4E}"/>
                </a:ext>
              </a:extLst>
            </p:cNvPr>
            <p:cNvSpPr txBox="1"/>
            <p:nvPr/>
          </p:nvSpPr>
          <p:spPr>
            <a:xfrm>
              <a:off x="1401793" y="6156196"/>
              <a:ext cx="441146"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低</a:t>
              </a:r>
            </a:p>
          </p:txBody>
        </p:sp>
        <p:sp>
          <p:nvSpPr>
            <p:cNvPr id="13" name="テキスト ボックス 12">
              <a:extLst>
                <a:ext uri="{FF2B5EF4-FFF2-40B4-BE49-F238E27FC236}">
                  <a16:creationId xmlns:a16="http://schemas.microsoft.com/office/drawing/2014/main" id="{5E89B8F8-DF10-4408-9009-6745CFC2091C}"/>
                </a:ext>
              </a:extLst>
            </p:cNvPr>
            <p:cNvSpPr txBox="1"/>
            <p:nvPr/>
          </p:nvSpPr>
          <p:spPr>
            <a:xfrm>
              <a:off x="6025579" y="6186778"/>
              <a:ext cx="441146" cy="400110"/>
            </a:xfrm>
            <a:prstGeom prst="rect">
              <a:avLst/>
            </a:prstGeom>
            <a:noFill/>
          </p:spPr>
          <p:txBody>
            <a:bodyPr wrap="none" rtlCol="0">
              <a:spAutoFit/>
            </a:bodyPr>
            <a:lstStyle/>
            <a:p>
              <a:r>
                <a:rPr lang="ja-JP" altLang="en-US" sz="2000" b="1" dirty="0">
                  <a:latin typeface="Meiryo UI" panose="020B0604030504040204" pitchFamily="50" charset="-128"/>
                  <a:ea typeface="Meiryo UI" panose="020B0604030504040204" pitchFamily="50" charset="-128"/>
                </a:rPr>
                <a:t>高</a:t>
              </a:r>
              <a:endParaRPr kumimoji="1" lang="ja-JP" altLang="en-US" sz="2000" b="1" dirty="0">
                <a:latin typeface="Meiryo UI" panose="020B0604030504040204" pitchFamily="50" charset="-128"/>
                <a:ea typeface="Meiryo UI" panose="020B0604030504040204" pitchFamily="50" charset="-128"/>
              </a:endParaRPr>
            </a:p>
          </p:txBody>
        </p:sp>
        <p:grpSp>
          <p:nvGrpSpPr>
            <p:cNvPr id="14" name="グループ化 13">
              <a:extLst>
                <a:ext uri="{FF2B5EF4-FFF2-40B4-BE49-F238E27FC236}">
                  <a16:creationId xmlns:a16="http://schemas.microsoft.com/office/drawing/2014/main" id="{B8D5ED42-B23F-416C-9976-1C0D346C0CAC}"/>
                </a:ext>
              </a:extLst>
            </p:cNvPr>
            <p:cNvGrpSpPr/>
            <p:nvPr/>
          </p:nvGrpSpPr>
          <p:grpSpPr>
            <a:xfrm>
              <a:off x="1667930" y="5201275"/>
              <a:ext cx="760847" cy="760847"/>
              <a:chOff x="6551067" y="3699332"/>
              <a:chExt cx="1155910" cy="1155907"/>
            </a:xfrm>
          </p:grpSpPr>
          <p:sp>
            <p:nvSpPr>
              <p:cNvPr id="15" name="フローチャート: 結合子 14">
                <a:extLst>
                  <a:ext uri="{FF2B5EF4-FFF2-40B4-BE49-F238E27FC236}">
                    <a16:creationId xmlns:a16="http://schemas.microsoft.com/office/drawing/2014/main" id="{F4100A29-FB50-4394-AECF-64CC05C497D8}"/>
                  </a:ext>
                </a:extLst>
              </p:cNvPr>
              <p:cNvSpPr/>
              <p:nvPr/>
            </p:nvSpPr>
            <p:spPr>
              <a:xfrm>
                <a:off x="6551067" y="3699332"/>
                <a:ext cx="1155910" cy="1155907"/>
              </a:xfrm>
              <a:prstGeom prst="flowChartConnector">
                <a:avLst/>
              </a:prstGeom>
              <a:solidFill>
                <a:srgbClr val="DCDCDC">
                  <a:alpha val="8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ACB96FB0-A970-4086-A245-55B285260A20}"/>
                  </a:ext>
                </a:extLst>
              </p:cNvPr>
              <p:cNvSpPr txBox="1"/>
              <p:nvPr/>
            </p:nvSpPr>
            <p:spPr>
              <a:xfrm>
                <a:off x="6575932" y="3984040"/>
                <a:ext cx="1059864" cy="607862"/>
              </a:xfrm>
              <a:prstGeom prst="rect">
                <a:avLst/>
              </a:prstGeom>
              <a:noFill/>
            </p:spPr>
            <p:txBody>
              <a:bodyPr wrap="none" rtlCol="0" anchor="ctr">
                <a:spAutoFit/>
              </a:bodyPr>
              <a:lstStyle/>
              <a:p>
                <a:pPr algn="ctr"/>
                <a:r>
                  <a:rPr lang="ja-JP" altLang="en-US" sz="2000" b="1" dirty="0">
                    <a:latin typeface="Meiryo UI" panose="020B0604030504040204" pitchFamily="50" charset="-128"/>
                    <a:ea typeface="Meiryo UI" panose="020B0604030504040204" pitchFamily="50" charset="-128"/>
                  </a:rPr>
                  <a:t>貯蓄</a:t>
                </a:r>
                <a:endParaRPr kumimoji="1" lang="ja-JP" altLang="en-US" sz="2000" b="1" dirty="0">
                  <a:latin typeface="Meiryo UI" panose="020B0604030504040204" pitchFamily="50" charset="-128"/>
                  <a:ea typeface="Meiryo UI" panose="020B0604030504040204" pitchFamily="50" charset="-128"/>
                </a:endParaRPr>
              </a:p>
            </p:txBody>
          </p:sp>
        </p:grpSp>
        <p:grpSp>
          <p:nvGrpSpPr>
            <p:cNvPr id="17" name="グループ化 16">
              <a:extLst>
                <a:ext uri="{FF2B5EF4-FFF2-40B4-BE49-F238E27FC236}">
                  <a16:creationId xmlns:a16="http://schemas.microsoft.com/office/drawing/2014/main" id="{E6611B2D-A6F4-4533-AEA3-D1EEDBE473D4}"/>
                </a:ext>
              </a:extLst>
            </p:cNvPr>
            <p:cNvGrpSpPr/>
            <p:nvPr/>
          </p:nvGrpSpPr>
          <p:grpSpPr>
            <a:xfrm>
              <a:off x="3061970" y="4062892"/>
              <a:ext cx="2088000" cy="1188000"/>
              <a:chOff x="4485031" y="2904514"/>
              <a:chExt cx="1155909" cy="1155909"/>
            </a:xfrm>
          </p:grpSpPr>
          <p:sp>
            <p:nvSpPr>
              <p:cNvPr id="18" name="フローチャート: 結合子 17">
                <a:extLst>
                  <a:ext uri="{FF2B5EF4-FFF2-40B4-BE49-F238E27FC236}">
                    <a16:creationId xmlns:a16="http://schemas.microsoft.com/office/drawing/2014/main" id="{FDC3EC7C-701D-4323-93A1-2686518B3181}"/>
                  </a:ext>
                </a:extLst>
              </p:cNvPr>
              <p:cNvSpPr/>
              <p:nvPr/>
            </p:nvSpPr>
            <p:spPr>
              <a:xfrm>
                <a:off x="4485031" y="2904514"/>
                <a:ext cx="1155909" cy="1155909"/>
              </a:xfrm>
              <a:prstGeom prst="flowChartConnector">
                <a:avLst/>
              </a:prstGeom>
              <a:solidFill>
                <a:srgbClr val="C4E4F1">
                  <a:alpha val="8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EC2676CB-CFB1-4137-B680-04A98821DF90}"/>
                  </a:ext>
                </a:extLst>
              </p:cNvPr>
              <p:cNvSpPr txBox="1"/>
              <p:nvPr/>
            </p:nvSpPr>
            <p:spPr>
              <a:xfrm>
                <a:off x="4727896" y="3283661"/>
                <a:ext cx="670178" cy="389302"/>
              </a:xfrm>
              <a:prstGeom prst="rect">
                <a:avLst/>
              </a:prstGeom>
              <a:noFill/>
            </p:spPr>
            <p:txBody>
              <a:bodyPr wrap="none" rtlCol="0" anchor="ctr">
                <a:spAutoFit/>
              </a:bodyPr>
              <a:lstStyle/>
              <a:p>
                <a:pPr algn="ctr"/>
                <a:r>
                  <a:rPr kumimoji="1" lang="ja-JP" altLang="en-US" sz="2000" b="1" dirty="0">
                    <a:latin typeface="Meiryo UI" panose="020B0604030504040204" pitchFamily="50" charset="-128"/>
                    <a:ea typeface="Meiryo UI" panose="020B0604030504040204" pitchFamily="50" charset="-128"/>
                  </a:rPr>
                  <a:t>投資信託</a:t>
                </a:r>
              </a:p>
            </p:txBody>
          </p:sp>
        </p:grpSp>
        <p:grpSp>
          <p:nvGrpSpPr>
            <p:cNvPr id="20" name="グループ化 19">
              <a:extLst>
                <a:ext uri="{FF2B5EF4-FFF2-40B4-BE49-F238E27FC236}">
                  <a16:creationId xmlns:a16="http://schemas.microsoft.com/office/drawing/2014/main" id="{AACA97C1-1C8D-4118-BC96-C3088F085655}"/>
                </a:ext>
              </a:extLst>
            </p:cNvPr>
            <p:cNvGrpSpPr/>
            <p:nvPr/>
          </p:nvGrpSpPr>
          <p:grpSpPr>
            <a:xfrm>
              <a:off x="4541106" y="3425896"/>
              <a:ext cx="1332000" cy="1080000"/>
              <a:chOff x="5640943" y="2444576"/>
              <a:chExt cx="1063309" cy="1063309"/>
            </a:xfrm>
            <a:solidFill>
              <a:srgbClr val="FAD6E5"/>
            </a:solidFill>
          </p:grpSpPr>
          <p:sp>
            <p:nvSpPr>
              <p:cNvPr id="21" name="フローチャート: 結合子 20">
                <a:extLst>
                  <a:ext uri="{FF2B5EF4-FFF2-40B4-BE49-F238E27FC236}">
                    <a16:creationId xmlns:a16="http://schemas.microsoft.com/office/drawing/2014/main" id="{0B3A22CA-546E-4593-A9BA-E1A3DB39FEB4}"/>
                  </a:ext>
                </a:extLst>
              </p:cNvPr>
              <p:cNvSpPr/>
              <p:nvPr/>
            </p:nvSpPr>
            <p:spPr>
              <a:xfrm>
                <a:off x="5640943" y="2444576"/>
                <a:ext cx="1063309" cy="1063309"/>
              </a:xfrm>
              <a:prstGeom prst="flowChartConnector">
                <a:avLst/>
              </a:prstGeom>
              <a:solidFill>
                <a:srgbClr val="FAD6E5">
                  <a:alpha val="8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4A48CB07-B53E-4805-A4ED-A5BD3E113063}"/>
                  </a:ext>
                </a:extLst>
              </p:cNvPr>
              <p:cNvSpPr txBox="1"/>
              <p:nvPr/>
            </p:nvSpPr>
            <p:spPr>
              <a:xfrm>
                <a:off x="5894145" y="2776891"/>
                <a:ext cx="556902" cy="393926"/>
              </a:xfrm>
              <a:prstGeom prst="rect">
                <a:avLst/>
              </a:prstGeom>
              <a:noFill/>
            </p:spPr>
            <p:txBody>
              <a:bodyPr wrap="none" rtlCol="0" anchor="ctr">
                <a:spAutoFit/>
              </a:bodyPr>
              <a:lstStyle/>
              <a:p>
                <a:pPr algn="ctr"/>
                <a:r>
                  <a:rPr kumimoji="1" lang="ja-JP" altLang="en-US" sz="2000" b="1" dirty="0">
                    <a:latin typeface="Meiryo UI" panose="020B0604030504040204" pitchFamily="50" charset="-128"/>
                    <a:ea typeface="Meiryo UI" panose="020B0604030504040204" pitchFamily="50" charset="-128"/>
                  </a:rPr>
                  <a:t>株式</a:t>
                </a:r>
              </a:p>
            </p:txBody>
          </p:sp>
        </p:grpSp>
        <p:sp>
          <p:nvSpPr>
            <p:cNvPr id="23" name="テキスト ボックス 22">
              <a:extLst>
                <a:ext uri="{FF2B5EF4-FFF2-40B4-BE49-F238E27FC236}">
                  <a16:creationId xmlns:a16="http://schemas.microsoft.com/office/drawing/2014/main" id="{D1524CEC-F427-42A1-A8BE-5D5C5FC8360A}"/>
                </a:ext>
              </a:extLst>
            </p:cNvPr>
            <p:cNvSpPr txBox="1"/>
            <p:nvPr/>
          </p:nvSpPr>
          <p:spPr>
            <a:xfrm>
              <a:off x="3538540" y="6171177"/>
              <a:ext cx="780983" cy="400110"/>
            </a:xfrm>
            <a:prstGeom prst="rect">
              <a:avLst/>
            </a:prstGeom>
            <a:noFill/>
          </p:spPr>
          <p:txBody>
            <a:bodyPr wrap="none" rtlCol="0">
              <a:spAutoFit/>
            </a:bodyPr>
            <a:lstStyle/>
            <a:p>
              <a:r>
                <a:rPr lang="ja-JP" altLang="en-US" sz="2000" b="1" dirty="0">
                  <a:solidFill>
                    <a:srgbClr val="FF0040"/>
                  </a:solidFill>
                  <a:latin typeface="Meiryo UI" panose="020B0604030504040204" pitchFamily="50" charset="-128"/>
                  <a:ea typeface="Meiryo UI" panose="020B0604030504040204" pitchFamily="50" charset="-128"/>
                </a:rPr>
                <a:t>リスク</a:t>
              </a:r>
              <a:endParaRPr kumimoji="1" lang="ja-JP" altLang="en-US" sz="2000" b="1" dirty="0">
                <a:solidFill>
                  <a:srgbClr val="FF0040"/>
                </a:solidFill>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1411A7BD-1DC6-41EF-98A2-CFA54D3A6788}"/>
                </a:ext>
              </a:extLst>
            </p:cNvPr>
            <p:cNvSpPr txBox="1"/>
            <p:nvPr/>
          </p:nvSpPr>
          <p:spPr>
            <a:xfrm>
              <a:off x="1053468" y="4052885"/>
              <a:ext cx="492443" cy="1118255"/>
            </a:xfrm>
            <a:prstGeom prst="rect">
              <a:avLst/>
            </a:prstGeom>
            <a:noFill/>
          </p:spPr>
          <p:txBody>
            <a:bodyPr vert="eaVert" wrap="none" rtlCol="0">
              <a:spAutoFit/>
            </a:bodyPr>
            <a:lstStyle/>
            <a:p>
              <a:r>
                <a:rPr kumimoji="1" lang="ja-JP" altLang="en-US" sz="2000" b="1" dirty="0">
                  <a:solidFill>
                    <a:srgbClr val="00C0FF"/>
                  </a:solidFill>
                  <a:latin typeface="Meiryo UI" panose="020B0604030504040204" pitchFamily="50" charset="-128"/>
                  <a:ea typeface="Meiryo UI" panose="020B0604030504040204" pitchFamily="50" charset="-128"/>
                </a:rPr>
                <a:t>リターン</a:t>
              </a:r>
            </a:p>
          </p:txBody>
        </p:sp>
        <p:grpSp>
          <p:nvGrpSpPr>
            <p:cNvPr id="25" name="グループ化 24">
              <a:extLst>
                <a:ext uri="{FF2B5EF4-FFF2-40B4-BE49-F238E27FC236}">
                  <a16:creationId xmlns:a16="http://schemas.microsoft.com/office/drawing/2014/main" id="{A46B89A0-0292-44F7-A1F8-05626F1B943D}"/>
                </a:ext>
              </a:extLst>
            </p:cNvPr>
            <p:cNvGrpSpPr/>
            <p:nvPr/>
          </p:nvGrpSpPr>
          <p:grpSpPr>
            <a:xfrm>
              <a:off x="2235143" y="4754816"/>
              <a:ext cx="1188000" cy="900000"/>
              <a:chOff x="3484575" y="3507885"/>
              <a:chExt cx="1155909" cy="1155909"/>
            </a:xfrm>
          </p:grpSpPr>
          <p:sp>
            <p:nvSpPr>
              <p:cNvPr id="26" name="フローチャート: 結合子 25">
                <a:extLst>
                  <a:ext uri="{FF2B5EF4-FFF2-40B4-BE49-F238E27FC236}">
                    <a16:creationId xmlns:a16="http://schemas.microsoft.com/office/drawing/2014/main" id="{51E8CF9D-4C79-4341-A0A1-BF489FFC0A2B}"/>
                  </a:ext>
                </a:extLst>
              </p:cNvPr>
              <p:cNvSpPr/>
              <p:nvPr/>
            </p:nvSpPr>
            <p:spPr>
              <a:xfrm>
                <a:off x="3484575" y="3507885"/>
                <a:ext cx="1155909" cy="1155909"/>
              </a:xfrm>
              <a:prstGeom prst="flowChartConnector">
                <a:avLst/>
              </a:prstGeom>
              <a:solidFill>
                <a:srgbClr val="E2EEC6">
                  <a:alpha val="8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794008A0-A424-428D-A3EC-9A9F0156C5EB}"/>
                  </a:ext>
                </a:extLst>
              </p:cNvPr>
              <p:cNvSpPr txBox="1"/>
              <p:nvPr/>
            </p:nvSpPr>
            <p:spPr>
              <a:xfrm>
                <a:off x="3707251" y="3828901"/>
                <a:ext cx="678782" cy="513879"/>
              </a:xfrm>
              <a:prstGeom prst="rect">
                <a:avLst/>
              </a:prstGeom>
              <a:noFill/>
            </p:spPr>
            <p:txBody>
              <a:bodyPr wrap="none" rtlCol="0" anchor="ctr">
                <a:spAutoFit/>
              </a:bodyPr>
              <a:lstStyle/>
              <a:p>
                <a:r>
                  <a:rPr lang="ja-JP" altLang="en-US" sz="2000" b="1" dirty="0">
                    <a:latin typeface="Meiryo UI" panose="020B0604030504040204" pitchFamily="50" charset="-128"/>
                    <a:ea typeface="Meiryo UI" panose="020B0604030504040204" pitchFamily="50" charset="-128"/>
                  </a:rPr>
                  <a:t>債券</a:t>
                </a:r>
                <a:endParaRPr kumimoji="1" lang="ja-JP" altLang="en-US" sz="2000" b="1" dirty="0">
                  <a:latin typeface="Meiryo UI" panose="020B0604030504040204" pitchFamily="50" charset="-128"/>
                  <a:ea typeface="Meiryo UI" panose="020B0604030504040204" pitchFamily="50" charset="-128"/>
                </a:endParaRPr>
              </a:p>
            </p:txBody>
          </p:sp>
        </p:grpSp>
      </p:grpSp>
      <p:pic>
        <p:nvPicPr>
          <p:cNvPr id="32" name="図 31">
            <a:extLst>
              <a:ext uri="{FF2B5EF4-FFF2-40B4-BE49-F238E27FC236}">
                <a16:creationId xmlns:a16="http://schemas.microsoft.com/office/drawing/2014/main" id="{E4546369-2D01-4895-9A21-E8467DD87046}"/>
              </a:ext>
            </a:extLst>
          </p:cNvPr>
          <p:cNvPicPr>
            <a:picLocks noChangeAspect="1"/>
          </p:cNvPicPr>
          <p:nvPr/>
        </p:nvPicPr>
        <p:blipFill rotWithShape="1">
          <a:blip r:embed="rId3"/>
          <a:srcRect l="3288" b="8289"/>
          <a:stretch/>
        </p:blipFill>
        <p:spPr>
          <a:xfrm>
            <a:off x="9120403" y="3947889"/>
            <a:ext cx="2751859" cy="2904656"/>
          </a:xfrm>
          <a:prstGeom prst="rect">
            <a:avLst/>
          </a:prstGeom>
        </p:spPr>
      </p:pic>
    </p:spTree>
    <p:extLst>
      <p:ext uri="{BB962C8B-B14F-4D97-AF65-F5344CB8AC3E}">
        <p14:creationId xmlns:p14="http://schemas.microsoft.com/office/powerpoint/2010/main" val="2610072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テキスト ボックス 43">
            <a:extLst>
              <a:ext uri="{FF2B5EF4-FFF2-40B4-BE49-F238E27FC236}">
                <a16:creationId xmlns:a16="http://schemas.microsoft.com/office/drawing/2014/main" id="{7DA8F353-75F7-4B62-8A5F-7F0AE26E5C18}"/>
              </a:ext>
            </a:extLst>
          </p:cNvPr>
          <p:cNvSpPr txBox="1"/>
          <p:nvPr/>
        </p:nvSpPr>
        <p:spPr>
          <a:xfrm>
            <a:off x="550718" y="5382614"/>
            <a:ext cx="7345508" cy="1277273"/>
          </a:xfrm>
          <a:prstGeom prst="rect">
            <a:avLst/>
          </a:prstGeom>
          <a:noFill/>
        </p:spPr>
        <p:txBody>
          <a:bodyPr wrap="square" rtlCol="0" anchor="ctr">
            <a:spAutoFit/>
          </a:bodyPr>
          <a:lstStyle/>
          <a:p>
            <a:r>
              <a:rPr kumimoji="1" lang="ja-JP" altLang="en-US" sz="1100" dirty="0">
                <a:latin typeface="Meiryo UI" panose="020B0604030504040204" pitchFamily="50" charset="-128"/>
                <a:ea typeface="Meiryo UI" panose="020B0604030504040204" pitchFamily="50" charset="-128"/>
              </a:rPr>
              <a:t>（注） 期間：</a:t>
            </a:r>
            <a:r>
              <a:rPr kumimoji="1" lang="en-US" altLang="ja-JP" sz="1100" dirty="0">
                <a:latin typeface="Meiryo UI" panose="020B0604030504040204" pitchFamily="50" charset="-128"/>
                <a:ea typeface="Meiryo UI" panose="020B0604030504040204" pitchFamily="50" charset="-128"/>
              </a:rPr>
              <a:t>2000</a:t>
            </a:r>
            <a:r>
              <a:rPr kumimoji="1" lang="ja-JP" altLang="en-US" sz="1100" dirty="0">
                <a:latin typeface="Meiryo UI" panose="020B0604030504040204" pitchFamily="50" charset="-128"/>
                <a:ea typeface="Meiryo UI" panose="020B0604030504040204" pitchFamily="50" charset="-128"/>
              </a:rPr>
              <a:t>年</a:t>
            </a:r>
            <a:r>
              <a:rPr kumimoji="1" lang="en-US" altLang="ja-JP" sz="1100" dirty="0">
                <a:latin typeface="Meiryo UI" panose="020B0604030504040204" pitchFamily="50" charset="-128"/>
                <a:ea typeface="Meiryo UI" panose="020B0604030504040204" pitchFamily="50" charset="-128"/>
              </a:rPr>
              <a:t>4</a:t>
            </a:r>
            <a:r>
              <a:rPr kumimoji="1" lang="ja-JP" altLang="en-US" sz="1100" dirty="0">
                <a:latin typeface="Meiryo UI" panose="020B0604030504040204" pitchFamily="50" charset="-128"/>
                <a:ea typeface="Meiryo UI" panose="020B0604030504040204" pitchFamily="50" charset="-128"/>
              </a:rPr>
              <a:t>月～</a:t>
            </a:r>
            <a:r>
              <a:rPr kumimoji="1" lang="en-US" altLang="ja-JP" sz="1100" dirty="0">
                <a:latin typeface="Meiryo UI" panose="020B0604030504040204" pitchFamily="50" charset="-128"/>
                <a:ea typeface="Meiryo UI" panose="020B0604030504040204" pitchFamily="50" charset="-128"/>
              </a:rPr>
              <a:t>2020</a:t>
            </a:r>
            <a:r>
              <a:rPr kumimoji="1" lang="ja-JP" altLang="en-US" sz="1100" dirty="0">
                <a:latin typeface="Meiryo UI" panose="020B0604030504040204" pitchFamily="50" charset="-128"/>
                <a:ea typeface="Meiryo UI" panose="020B0604030504040204" pitchFamily="50" charset="-128"/>
              </a:rPr>
              <a:t>年</a:t>
            </a:r>
            <a:r>
              <a:rPr kumimoji="1" lang="en-US" altLang="ja-JP" sz="1100" dirty="0">
                <a:latin typeface="Meiryo UI" panose="020B0604030504040204" pitchFamily="50" charset="-128"/>
                <a:ea typeface="Meiryo UI" panose="020B0604030504040204" pitchFamily="50" charset="-128"/>
              </a:rPr>
              <a:t>3</a:t>
            </a:r>
            <a:r>
              <a:rPr kumimoji="1" lang="ja-JP" altLang="en-US" sz="1100" dirty="0">
                <a:latin typeface="Meiryo UI" panose="020B0604030504040204" pitchFamily="50" charset="-128"/>
                <a:ea typeface="Meiryo UI" panose="020B0604030504040204" pitchFamily="50" charset="-128"/>
              </a:rPr>
              <a:t>月　各計数は、毎年同額を投資した場合の累積リターン　運用費用は含まない</a:t>
            </a:r>
          </a:p>
          <a:p>
            <a:r>
              <a:rPr kumimoji="1" lang="ja-JP" altLang="en-US" sz="1100" dirty="0">
                <a:latin typeface="Meiryo UI" panose="020B0604030504040204" pitchFamily="50" charset="-128"/>
                <a:ea typeface="Meiryo UI" panose="020B0604030504040204" pitchFamily="50" charset="-128"/>
              </a:rPr>
              <a:t>　　　　　日本株式：東証株価指数（配当込み）、先進国株式：</a:t>
            </a:r>
            <a:r>
              <a:rPr kumimoji="1" lang="en-US" altLang="ja-JP" sz="1100" dirty="0">
                <a:latin typeface="Meiryo UI" panose="020B0604030504040204" pitchFamily="50" charset="-128"/>
                <a:ea typeface="Meiryo UI" panose="020B0604030504040204" pitchFamily="50" charset="-128"/>
              </a:rPr>
              <a:t>MSCI</a:t>
            </a:r>
            <a:r>
              <a:rPr kumimoji="1" lang="ja-JP" altLang="en-US" sz="1100" dirty="0">
                <a:latin typeface="Meiryo UI" panose="020B0604030504040204" pitchFamily="50" charset="-128"/>
                <a:ea typeface="Meiryo UI" panose="020B0604030504040204" pitchFamily="50" charset="-128"/>
              </a:rPr>
              <a:t>コクサイ・インデックス（円換算ベース）</a:t>
            </a:r>
            <a:endParaRPr kumimoji="1"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          </a:t>
            </a:r>
            <a:r>
              <a:rPr kumimoji="1" lang="ja-JP" altLang="en-US" sz="1100" dirty="0">
                <a:latin typeface="Meiryo UI" panose="020B0604030504040204" pitchFamily="50" charset="-128"/>
                <a:ea typeface="Meiryo UI" panose="020B0604030504040204" pitchFamily="50" charset="-128"/>
              </a:rPr>
              <a:t>新興国株式：</a:t>
            </a:r>
            <a:r>
              <a:rPr kumimoji="1" lang="en-US" altLang="ja-JP" sz="1100" dirty="0">
                <a:latin typeface="Meiryo UI" panose="020B0604030504040204" pitchFamily="50" charset="-128"/>
                <a:ea typeface="Meiryo UI" panose="020B0604030504040204" pitchFamily="50" charset="-128"/>
              </a:rPr>
              <a:t>MSCI</a:t>
            </a:r>
            <a:r>
              <a:rPr kumimoji="1" lang="ja-JP" altLang="en-US" sz="1100" dirty="0">
                <a:latin typeface="Meiryo UI" panose="020B0604030504040204" pitchFamily="50" charset="-128"/>
                <a:ea typeface="Meiryo UI" panose="020B0604030504040204" pitchFamily="50" charset="-128"/>
              </a:rPr>
              <a:t>エマージング・マーケット・インデックス（円換算ベース）</a:t>
            </a:r>
          </a:p>
          <a:p>
            <a:r>
              <a:rPr kumimoji="1" lang="ja-JP" altLang="en-US" sz="1100" dirty="0">
                <a:latin typeface="Meiryo UI" panose="020B0604030504040204" pitchFamily="50" charset="-128"/>
                <a:ea typeface="Meiryo UI" panose="020B0604030504040204" pitchFamily="50" charset="-128"/>
              </a:rPr>
              <a:t>　　　　　日本債券：</a:t>
            </a:r>
            <a:r>
              <a:rPr kumimoji="1" lang="en-US" altLang="ja-JP" sz="1100" dirty="0">
                <a:latin typeface="Meiryo UI" panose="020B0604030504040204" pitchFamily="50" charset="-128"/>
                <a:ea typeface="Meiryo UI" panose="020B0604030504040204" pitchFamily="50" charset="-128"/>
              </a:rPr>
              <a:t>NOMURA-BPI</a:t>
            </a:r>
            <a:r>
              <a:rPr kumimoji="1" lang="ja-JP" altLang="en-US" sz="1100" dirty="0">
                <a:latin typeface="Meiryo UI" panose="020B0604030504040204" pitchFamily="50" charset="-128"/>
                <a:ea typeface="Meiryo UI" panose="020B0604030504040204" pitchFamily="50" charset="-128"/>
              </a:rPr>
              <a:t>総合、先進国債券：</a:t>
            </a:r>
            <a:r>
              <a:rPr kumimoji="1" lang="en-US" altLang="ja-JP" sz="1100" dirty="0">
                <a:latin typeface="Meiryo UI" panose="020B0604030504040204" pitchFamily="50" charset="-128"/>
                <a:ea typeface="Meiryo UI" panose="020B0604030504040204" pitchFamily="50" charset="-128"/>
              </a:rPr>
              <a:t>FTSE</a:t>
            </a:r>
            <a:r>
              <a:rPr kumimoji="1" lang="ja-JP" altLang="en-US" sz="1100" dirty="0">
                <a:latin typeface="Meiryo UI" panose="020B0604030504040204" pitchFamily="50" charset="-128"/>
                <a:ea typeface="Meiryo UI" panose="020B0604030504040204" pitchFamily="50" charset="-128"/>
              </a:rPr>
              <a:t>世界国債インデックス（除く日本、円ベース）</a:t>
            </a:r>
            <a:endParaRPr kumimoji="1" lang="en-US" altLang="ja-JP" sz="1100" dirty="0">
              <a:latin typeface="Meiryo UI" panose="020B0604030504040204" pitchFamily="50" charset="-128"/>
              <a:ea typeface="Meiryo UI" panose="020B0604030504040204" pitchFamily="50" charset="-128"/>
            </a:endParaRPr>
          </a:p>
          <a:p>
            <a:r>
              <a:rPr lang="en-US" altLang="ja-JP" sz="1100" b="1" dirty="0">
                <a:latin typeface="Meiryo UI" panose="020B0604030504040204" pitchFamily="50" charset="-128"/>
                <a:ea typeface="Meiryo UI" panose="020B0604030504040204" pitchFamily="50" charset="-128"/>
              </a:rPr>
              <a:t>          </a:t>
            </a:r>
            <a:r>
              <a:rPr kumimoji="1" lang="ja-JP" altLang="en-US" sz="1100" b="1" u="sng" dirty="0">
                <a:latin typeface="Meiryo UI" panose="020B0604030504040204" pitchFamily="50" charset="-128"/>
                <a:ea typeface="Meiryo UI" panose="020B0604030504040204" pitchFamily="50" charset="-128"/>
              </a:rPr>
              <a:t>新興国債券：</a:t>
            </a:r>
            <a:r>
              <a:rPr kumimoji="1" lang="en-US" altLang="ja-JP" sz="1100" b="1" u="sng" dirty="0">
                <a:latin typeface="Meiryo UI" panose="020B0604030504040204" pitchFamily="50" charset="-128"/>
                <a:ea typeface="Meiryo UI" panose="020B0604030504040204" pitchFamily="50" charset="-128"/>
              </a:rPr>
              <a:t>JP</a:t>
            </a:r>
            <a:r>
              <a:rPr kumimoji="1" lang="ja-JP" altLang="en-US" sz="1100" b="1" u="sng" dirty="0">
                <a:latin typeface="Meiryo UI" panose="020B0604030504040204" pitchFamily="50" charset="-128"/>
                <a:ea typeface="Meiryo UI" panose="020B0604030504040204" pitchFamily="50" charset="-128"/>
              </a:rPr>
              <a:t>モルガン</a:t>
            </a:r>
            <a:r>
              <a:rPr kumimoji="1" lang="en-US" altLang="ja-JP" sz="1100" b="1" u="sng" dirty="0">
                <a:latin typeface="Meiryo UI" panose="020B0604030504040204" pitchFamily="50" charset="-128"/>
                <a:ea typeface="Meiryo UI" panose="020B0604030504040204" pitchFamily="50" charset="-128"/>
              </a:rPr>
              <a:t>GBI-EM</a:t>
            </a:r>
            <a:r>
              <a:rPr kumimoji="1" lang="ja-JP" altLang="en-US" sz="1100" b="1" u="sng" dirty="0">
                <a:latin typeface="Meiryo UI" panose="020B0604030504040204" pitchFamily="50" charset="-128"/>
                <a:ea typeface="Meiryo UI" panose="020B0604030504040204" pitchFamily="50" charset="-128"/>
              </a:rPr>
              <a:t>グローバル・ダイバーシファイド（円換算ベース）</a:t>
            </a:r>
          </a:p>
          <a:p>
            <a:r>
              <a:rPr kumimoji="1" lang="ja-JP" altLang="en-US" sz="1100" dirty="0">
                <a:latin typeface="Meiryo UI" panose="020B0604030504040204" pitchFamily="50" charset="-128"/>
                <a:ea typeface="Meiryo UI" panose="020B0604030504040204" pitchFamily="50" charset="-128"/>
              </a:rPr>
              <a:t>　　　　　上図は過去の実績であり、将来の投資成果を予測・保証するものではありません</a:t>
            </a:r>
          </a:p>
          <a:p>
            <a:r>
              <a:rPr kumimoji="1" lang="ja-JP" altLang="en-US" sz="1100" dirty="0">
                <a:latin typeface="Meiryo UI" panose="020B0604030504040204" pitchFamily="50" charset="-128"/>
                <a:ea typeface="Meiryo UI" panose="020B0604030504040204" pitchFamily="50" charset="-128"/>
              </a:rPr>
              <a:t>（資料）</a:t>
            </a:r>
            <a:r>
              <a:rPr kumimoji="1" lang="en-US" altLang="ja-JP" sz="1100" dirty="0">
                <a:latin typeface="Meiryo UI" panose="020B0604030504040204" pitchFamily="50" charset="-128"/>
                <a:ea typeface="Meiryo UI" panose="020B0604030504040204" pitchFamily="50" charset="-128"/>
              </a:rPr>
              <a:t>Bloomberg</a:t>
            </a:r>
            <a:r>
              <a:rPr kumimoji="1" lang="ja-JP" altLang="en-US" sz="1100" dirty="0">
                <a:latin typeface="Meiryo UI" panose="020B0604030504040204" pitchFamily="50" charset="-128"/>
                <a:ea typeface="Meiryo UI" panose="020B0604030504040204" pitchFamily="50" charset="-128"/>
              </a:rPr>
              <a:t>データ、日本銀行統計より金融庁作成</a:t>
            </a:r>
            <a:endParaRPr kumimoji="1" lang="en-US" altLang="ja-JP" sz="1100" dirty="0">
              <a:latin typeface="Meiryo UI" panose="020B0604030504040204" pitchFamily="50" charset="-128"/>
              <a:ea typeface="Meiryo UI" panose="020B0604030504040204" pitchFamily="50" charset="-128"/>
            </a:endParaRPr>
          </a:p>
        </p:txBody>
      </p:sp>
      <p:grpSp>
        <p:nvGrpSpPr>
          <p:cNvPr id="2" name="グループ化 1">
            <a:extLst>
              <a:ext uri="{FF2B5EF4-FFF2-40B4-BE49-F238E27FC236}">
                <a16:creationId xmlns:a16="http://schemas.microsoft.com/office/drawing/2014/main" id="{A012746F-0C23-472F-9919-DF2EE8A8B14D}"/>
              </a:ext>
            </a:extLst>
          </p:cNvPr>
          <p:cNvGrpSpPr/>
          <p:nvPr/>
        </p:nvGrpSpPr>
        <p:grpSpPr>
          <a:xfrm>
            <a:off x="1076297" y="825794"/>
            <a:ext cx="6396693" cy="4080099"/>
            <a:chOff x="1689849" y="724196"/>
            <a:chExt cx="6396693" cy="4080099"/>
          </a:xfrm>
        </p:grpSpPr>
        <p:grpSp>
          <p:nvGrpSpPr>
            <p:cNvPr id="70" name="グループ化 69">
              <a:extLst>
                <a:ext uri="{FF2B5EF4-FFF2-40B4-BE49-F238E27FC236}">
                  <a16:creationId xmlns:a16="http://schemas.microsoft.com/office/drawing/2014/main" id="{BD2ED0B5-1142-4BE4-B72A-089F7044F012}"/>
                </a:ext>
              </a:extLst>
            </p:cNvPr>
            <p:cNvGrpSpPr/>
            <p:nvPr/>
          </p:nvGrpSpPr>
          <p:grpSpPr>
            <a:xfrm>
              <a:off x="1689849" y="724196"/>
              <a:ext cx="6396693" cy="4068124"/>
              <a:chOff x="2117151" y="793242"/>
              <a:chExt cx="6396693" cy="4068124"/>
            </a:xfrm>
          </p:grpSpPr>
          <p:cxnSp>
            <p:nvCxnSpPr>
              <p:cNvPr id="77" name="直線コネクタ 76">
                <a:extLst>
                  <a:ext uri="{FF2B5EF4-FFF2-40B4-BE49-F238E27FC236}">
                    <a16:creationId xmlns:a16="http://schemas.microsoft.com/office/drawing/2014/main" id="{AA7AF547-B46E-4E23-BDEF-D07D60539143}"/>
                  </a:ext>
                </a:extLst>
              </p:cNvPr>
              <p:cNvCxnSpPr/>
              <p:nvPr/>
            </p:nvCxnSpPr>
            <p:spPr>
              <a:xfrm>
                <a:off x="2834231" y="921399"/>
                <a:ext cx="4860000" cy="0"/>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78" name="直線コネクタ 77">
                <a:extLst>
                  <a:ext uri="{FF2B5EF4-FFF2-40B4-BE49-F238E27FC236}">
                    <a16:creationId xmlns:a16="http://schemas.microsoft.com/office/drawing/2014/main" id="{8B2BC21F-B8D9-4E28-8D2A-3BA0F5A48944}"/>
                  </a:ext>
                </a:extLst>
              </p:cNvPr>
              <p:cNvCxnSpPr/>
              <p:nvPr/>
            </p:nvCxnSpPr>
            <p:spPr>
              <a:xfrm>
                <a:off x="2834231" y="1515806"/>
                <a:ext cx="4860000" cy="0"/>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79" name="直線コネクタ 78">
                <a:extLst>
                  <a:ext uri="{FF2B5EF4-FFF2-40B4-BE49-F238E27FC236}">
                    <a16:creationId xmlns:a16="http://schemas.microsoft.com/office/drawing/2014/main" id="{6D28C5CE-0B7B-4C0B-94BE-D5E96B7BB7BC}"/>
                  </a:ext>
                </a:extLst>
              </p:cNvPr>
              <p:cNvCxnSpPr/>
              <p:nvPr/>
            </p:nvCxnSpPr>
            <p:spPr>
              <a:xfrm>
                <a:off x="2834231" y="2110213"/>
                <a:ext cx="4860000" cy="0"/>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80" name="直線コネクタ 79">
                <a:extLst>
                  <a:ext uri="{FF2B5EF4-FFF2-40B4-BE49-F238E27FC236}">
                    <a16:creationId xmlns:a16="http://schemas.microsoft.com/office/drawing/2014/main" id="{71BD5A00-DBD4-4AC8-8C4D-CBF0B63F8D0B}"/>
                  </a:ext>
                </a:extLst>
              </p:cNvPr>
              <p:cNvCxnSpPr/>
              <p:nvPr/>
            </p:nvCxnSpPr>
            <p:spPr>
              <a:xfrm>
                <a:off x="2834231" y="2704620"/>
                <a:ext cx="4860000" cy="0"/>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81" name="直線コネクタ 80">
                <a:extLst>
                  <a:ext uri="{FF2B5EF4-FFF2-40B4-BE49-F238E27FC236}">
                    <a16:creationId xmlns:a16="http://schemas.microsoft.com/office/drawing/2014/main" id="{893FB1F3-5FC0-4ADB-AA37-B79C1C4F2F46}"/>
                  </a:ext>
                </a:extLst>
              </p:cNvPr>
              <p:cNvCxnSpPr/>
              <p:nvPr/>
            </p:nvCxnSpPr>
            <p:spPr>
              <a:xfrm>
                <a:off x="2834231" y="3299026"/>
                <a:ext cx="4860000" cy="0"/>
              </a:xfrm>
              <a:prstGeom prst="line">
                <a:avLst/>
              </a:prstGeom>
              <a:ln w="19050">
                <a:prstDash val="sysDot"/>
              </a:ln>
            </p:spPr>
            <p:style>
              <a:lnRef idx="1">
                <a:schemeClr val="dk1"/>
              </a:lnRef>
              <a:fillRef idx="0">
                <a:schemeClr val="dk1"/>
              </a:fillRef>
              <a:effectRef idx="0">
                <a:schemeClr val="dk1"/>
              </a:effectRef>
              <a:fontRef idx="minor">
                <a:schemeClr val="tx1"/>
              </a:fontRef>
            </p:style>
          </p:cxnSp>
          <p:grpSp>
            <p:nvGrpSpPr>
              <p:cNvPr id="82" name="グループ化 81">
                <a:extLst>
                  <a:ext uri="{FF2B5EF4-FFF2-40B4-BE49-F238E27FC236}">
                    <a16:creationId xmlns:a16="http://schemas.microsoft.com/office/drawing/2014/main" id="{C7896255-9EEC-44C8-82D2-74CE5E460C79}"/>
                  </a:ext>
                </a:extLst>
              </p:cNvPr>
              <p:cNvGrpSpPr/>
              <p:nvPr/>
            </p:nvGrpSpPr>
            <p:grpSpPr>
              <a:xfrm>
                <a:off x="2133376" y="1348477"/>
                <a:ext cx="6380468" cy="3512889"/>
                <a:chOff x="2171646" y="1675820"/>
                <a:chExt cx="6301670" cy="3469515"/>
              </a:xfrm>
            </p:grpSpPr>
            <p:sp>
              <p:nvSpPr>
                <p:cNvPr id="86" name="テキスト ボックス 85">
                  <a:extLst>
                    <a:ext uri="{FF2B5EF4-FFF2-40B4-BE49-F238E27FC236}">
                      <a16:creationId xmlns:a16="http://schemas.microsoft.com/office/drawing/2014/main" id="{FE9F023F-8167-40FC-820F-4DFF6A112D02}"/>
                    </a:ext>
                  </a:extLst>
                </p:cNvPr>
                <p:cNvSpPr txBox="1"/>
                <p:nvPr/>
              </p:nvSpPr>
              <p:spPr>
                <a:xfrm>
                  <a:off x="2270591" y="1675820"/>
                  <a:ext cx="738187" cy="273579"/>
                </a:xfrm>
                <a:prstGeom prst="rect">
                  <a:avLst/>
                </a:prstGeom>
                <a:noFill/>
              </p:spPr>
              <p:txBody>
                <a:bodyPr wrap="square" rtlCol="0">
                  <a:spAutoFit/>
                </a:bodyPr>
                <a:lstStyle/>
                <a:p>
                  <a:r>
                    <a:rPr kumimoji="1" lang="en-US" altLang="ja-JP" sz="1200" b="1" dirty="0">
                      <a:latin typeface="Meiryo UI" panose="020B0604030504040204" pitchFamily="50" charset="-128"/>
                      <a:ea typeface="Meiryo UI" panose="020B0604030504040204" pitchFamily="50" charset="-128"/>
                    </a:rPr>
                    <a:t>80</a:t>
                  </a:r>
                  <a:r>
                    <a:rPr kumimoji="1" lang="ja-JP" altLang="en-US" sz="1200" b="1" dirty="0">
                      <a:latin typeface="Meiryo UI" panose="020B0604030504040204" pitchFamily="50" charset="-128"/>
                      <a:ea typeface="Meiryo UI" panose="020B0604030504040204" pitchFamily="50" charset="-128"/>
                    </a:rPr>
                    <a:t>％</a:t>
                  </a:r>
                </a:p>
              </p:txBody>
            </p:sp>
            <p:sp>
              <p:nvSpPr>
                <p:cNvPr id="88" name="テキスト ボックス 87">
                  <a:extLst>
                    <a:ext uri="{FF2B5EF4-FFF2-40B4-BE49-F238E27FC236}">
                      <a16:creationId xmlns:a16="http://schemas.microsoft.com/office/drawing/2014/main" id="{FB041DB6-38D8-4271-81C8-C26DA727B439}"/>
                    </a:ext>
                  </a:extLst>
                </p:cNvPr>
                <p:cNvSpPr txBox="1"/>
                <p:nvPr/>
              </p:nvSpPr>
              <p:spPr>
                <a:xfrm>
                  <a:off x="2270591" y="2274959"/>
                  <a:ext cx="738187" cy="273579"/>
                </a:xfrm>
                <a:prstGeom prst="rect">
                  <a:avLst/>
                </a:prstGeom>
                <a:noFill/>
              </p:spPr>
              <p:txBody>
                <a:bodyPr wrap="square" rtlCol="0">
                  <a:spAutoFit/>
                </a:bodyPr>
                <a:lstStyle/>
                <a:p>
                  <a:r>
                    <a:rPr kumimoji="1" lang="en-US" altLang="ja-JP" sz="1200" b="1" dirty="0">
                      <a:latin typeface="Meiryo UI" panose="020B0604030504040204" pitchFamily="50" charset="-128"/>
                      <a:ea typeface="Meiryo UI" panose="020B0604030504040204" pitchFamily="50" charset="-128"/>
                    </a:rPr>
                    <a:t>60</a:t>
                  </a:r>
                  <a:r>
                    <a:rPr kumimoji="1" lang="ja-JP" altLang="en-US" sz="1200" b="1" dirty="0">
                      <a:latin typeface="Meiryo UI" panose="020B0604030504040204" pitchFamily="50" charset="-128"/>
                      <a:ea typeface="Meiryo UI" panose="020B0604030504040204" pitchFamily="50" charset="-128"/>
                    </a:rPr>
                    <a:t>％</a:t>
                  </a:r>
                </a:p>
              </p:txBody>
            </p:sp>
            <p:sp>
              <p:nvSpPr>
                <p:cNvPr id="90" name="テキスト ボックス 89">
                  <a:extLst>
                    <a:ext uri="{FF2B5EF4-FFF2-40B4-BE49-F238E27FC236}">
                      <a16:creationId xmlns:a16="http://schemas.microsoft.com/office/drawing/2014/main" id="{A49F1D74-DA2A-4506-809D-BA9F8F26AB83}"/>
                    </a:ext>
                  </a:extLst>
                </p:cNvPr>
                <p:cNvSpPr txBox="1"/>
                <p:nvPr/>
              </p:nvSpPr>
              <p:spPr>
                <a:xfrm>
                  <a:off x="2270591" y="2845231"/>
                  <a:ext cx="738187" cy="273579"/>
                </a:xfrm>
                <a:prstGeom prst="rect">
                  <a:avLst/>
                </a:prstGeom>
                <a:noFill/>
              </p:spPr>
              <p:txBody>
                <a:bodyPr wrap="square" rtlCol="0">
                  <a:spAutoFit/>
                </a:bodyPr>
                <a:lstStyle/>
                <a:p>
                  <a:r>
                    <a:rPr kumimoji="1" lang="en-US" altLang="ja-JP" sz="1200" b="1" dirty="0">
                      <a:latin typeface="Meiryo UI" panose="020B0604030504040204" pitchFamily="50" charset="-128"/>
                      <a:ea typeface="Meiryo UI" panose="020B0604030504040204" pitchFamily="50" charset="-128"/>
                    </a:rPr>
                    <a:t>40</a:t>
                  </a:r>
                  <a:r>
                    <a:rPr kumimoji="1" lang="ja-JP" altLang="en-US" sz="1200" b="1" dirty="0">
                      <a:latin typeface="Meiryo UI" panose="020B0604030504040204" pitchFamily="50" charset="-128"/>
                      <a:ea typeface="Meiryo UI" panose="020B0604030504040204" pitchFamily="50" charset="-128"/>
                    </a:rPr>
                    <a:t>％</a:t>
                  </a:r>
                </a:p>
              </p:txBody>
            </p:sp>
            <p:sp>
              <p:nvSpPr>
                <p:cNvPr id="92" name="テキスト ボックス 91">
                  <a:extLst>
                    <a:ext uri="{FF2B5EF4-FFF2-40B4-BE49-F238E27FC236}">
                      <a16:creationId xmlns:a16="http://schemas.microsoft.com/office/drawing/2014/main" id="{D08976FB-B470-4C8E-A35F-096F4D94EBF4}"/>
                    </a:ext>
                  </a:extLst>
                </p:cNvPr>
                <p:cNvSpPr txBox="1"/>
                <p:nvPr/>
              </p:nvSpPr>
              <p:spPr>
                <a:xfrm>
                  <a:off x="2270591" y="3426020"/>
                  <a:ext cx="738187" cy="273579"/>
                </a:xfrm>
                <a:prstGeom prst="rect">
                  <a:avLst/>
                </a:prstGeom>
                <a:noFill/>
              </p:spPr>
              <p:txBody>
                <a:bodyPr wrap="square" rtlCol="0">
                  <a:spAutoFit/>
                </a:bodyPr>
                <a:lstStyle/>
                <a:p>
                  <a:r>
                    <a:rPr lang="en-US" altLang="ja-JP" sz="1200" b="1" dirty="0">
                      <a:latin typeface="Meiryo UI" panose="020B0604030504040204" pitchFamily="50" charset="-128"/>
                      <a:ea typeface="Meiryo UI" panose="020B0604030504040204" pitchFamily="50" charset="-128"/>
                    </a:rPr>
                    <a:t>2</a:t>
                  </a:r>
                  <a:r>
                    <a:rPr kumimoji="1" lang="en-US" altLang="ja-JP" sz="1200" b="1" dirty="0">
                      <a:latin typeface="Meiryo UI" panose="020B0604030504040204" pitchFamily="50" charset="-128"/>
                      <a:ea typeface="Meiryo UI" panose="020B0604030504040204" pitchFamily="50" charset="-128"/>
                    </a:rPr>
                    <a:t>0</a:t>
                  </a:r>
                  <a:r>
                    <a:rPr kumimoji="1" lang="ja-JP" altLang="en-US" sz="1200" b="1" dirty="0">
                      <a:latin typeface="Meiryo UI" panose="020B0604030504040204" pitchFamily="50" charset="-128"/>
                      <a:ea typeface="Meiryo UI" panose="020B0604030504040204" pitchFamily="50" charset="-128"/>
                    </a:rPr>
                    <a:t>％</a:t>
                  </a:r>
                </a:p>
              </p:txBody>
            </p:sp>
            <p:sp>
              <p:nvSpPr>
                <p:cNvPr id="95" name="テキスト ボックス 94">
                  <a:extLst>
                    <a:ext uri="{FF2B5EF4-FFF2-40B4-BE49-F238E27FC236}">
                      <a16:creationId xmlns:a16="http://schemas.microsoft.com/office/drawing/2014/main" id="{4A181592-7970-4D7E-9A84-BC77B07264C9}"/>
                    </a:ext>
                  </a:extLst>
                </p:cNvPr>
                <p:cNvSpPr txBox="1"/>
                <p:nvPr/>
              </p:nvSpPr>
              <p:spPr>
                <a:xfrm>
                  <a:off x="2342839" y="4021303"/>
                  <a:ext cx="738187" cy="273579"/>
                </a:xfrm>
                <a:prstGeom prst="rect">
                  <a:avLst/>
                </a:prstGeom>
                <a:noFill/>
              </p:spPr>
              <p:txBody>
                <a:bodyPr wrap="square" rtlCol="0">
                  <a:spAutoFit/>
                </a:bodyPr>
                <a:lstStyle/>
                <a:p>
                  <a:r>
                    <a:rPr kumimoji="1" lang="en-US" altLang="ja-JP" sz="1200" b="1" dirty="0">
                      <a:latin typeface="Meiryo UI" panose="020B0604030504040204" pitchFamily="50" charset="-128"/>
                      <a:ea typeface="Meiryo UI" panose="020B0604030504040204" pitchFamily="50" charset="-128"/>
                    </a:rPr>
                    <a:t>0</a:t>
                  </a:r>
                  <a:r>
                    <a:rPr kumimoji="1" lang="ja-JP" altLang="en-US" sz="1200" b="1" dirty="0">
                      <a:latin typeface="Meiryo UI" panose="020B0604030504040204" pitchFamily="50" charset="-128"/>
                      <a:ea typeface="Meiryo UI" panose="020B0604030504040204" pitchFamily="50" charset="-128"/>
                    </a:rPr>
                    <a:t>％</a:t>
                  </a:r>
                </a:p>
              </p:txBody>
            </p:sp>
            <p:sp>
              <p:nvSpPr>
                <p:cNvPr id="96" name="テキスト ボックス 95">
                  <a:extLst>
                    <a:ext uri="{FF2B5EF4-FFF2-40B4-BE49-F238E27FC236}">
                      <a16:creationId xmlns:a16="http://schemas.microsoft.com/office/drawing/2014/main" id="{9CB06EFB-2A39-4E5D-9615-D0EA00B0C815}"/>
                    </a:ext>
                  </a:extLst>
                </p:cNvPr>
                <p:cNvSpPr txBox="1"/>
                <p:nvPr/>
              </p:nvSpPr>
              <p:spPr>
                <a:xfrm>
                  <a:off x="2171646" y="4636749"/>
                  <a:ext cx="837140" cy="273579"/>
                </a:xfrm>
                <a:prstGeom prst="rect">
                  <a:avLst/>
                </a:prstGeom>
                <a:noFill/>
              </p:spPr>
              <p:txBody>
                <a:bodyPr wrap="square" rtlCol="0">
                  <a:spAutoFit/>
                </a:bodyPr>
                <a:lstStyle/>
                <a:p>
                  <a:r>
                    <a:rPr kumimoji="1" lang="en-US" altLang="ja-JP" sz="1200" b="1" dirty="0">
                      <a:latin typeface="Meiryo UI" panose="020B0604030504040204" pitchFamily="50" charset="-128"/>
                      <a:ea typeface="Meiryo UI" panose="020B0604030504040204" pitchFamily="50" charset="-128"/>
                    </a:rPr>
                    <a:t>-20</a:t>
                  </a:r>
                  <a:r>
                    <a:rPr kumimoji="1" lang="ja-JP" altLang="en-US" sz="1200" b="1" dirty="0">
                      <a:latin typeface="Meiryo UI" panose="020B0604030504040204" pitchFamily="50" charset="-128"/>
                      <a:ea typeface="Meiryo UI" panose="020B0604030504040204" pitchFamily="50" charset="-128"/>
                    </a:rPr>
                    <a:t>％</a:t>
                  </a:r>
                  <a:endParaRPr kumimoji="1" lang="en-US" altLang="ja-JP" sz="1200" b="1" dirty="0">
                    <a:latin typeface="Meiryo UI" panose="020B0604030504040204" pitchFamily="50" charset="-128"/>
                    <a:ea typeface="Meiryo UI" panose="020B0604030504040204" pitchFamily="50" charset="-128"/>
                  </a:endParaRPr>
                </a:p>
              </p:txBody>
            </p:sp>
            <p:sp>
              <p:nvSpPr>
                <p:cNvPr id="107" name="テキスト ボックス 106">
                  <a:extLst>
                    <a:ext uri="{FF2B5EF4-FFF2-40B4-BE49-F238E27FC236}">
                      <a16:creationId xmlns:a16="http://schemas.microsoft.com/office/drawing/2014/main" id="{B0611FF0-BEDF-44B0-91AD-90B8CCB748AD}"/>
                    </a:ext>
                  </a:extLst>
                </p:cNvPr>
                <p:cNvSpPr txBox="1"/>
                <p:nvPr/>
              </p:nvSpPr>
              <p:spPr>
                <a:xfrm>
                  <a:off x="7672771" y="4868336"/>
                  <a:ext cx="800545" cy="276999"/>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（年）</a:t>
                  </a:r>
                </a:p>
              </p:txBody>
            </p:sp>
          </p:grpSp>
          <p:sp>
            <p:nvSpPr>
              <p:cNvPr id="83" name="テキスト ボックス 82">
                <a:extLst>
                  <a:ext uri="{FF2B5EF4-FFF2-40B4-BE49-F238E27FC236}">
                    <a16:creationId xmlns:a16="http://schemas.microsoft.com/office/drawing/2014/main" id="{B0C5E4D7-0514-4E52-A9E8-4F0E4CE52B44}"/>
                  </a:ext>
                </a:extLst>
              </p:cNvPr>
              <p:cNvSpPr txBox="1"/>
              <p:nvPr/>
            </p:nvSpPr>
            <p:spPr>
              <a:xfrm>
                <a:off x="2117151" y="793242"/>
                <a:ext cx="863825" cy="276999"/>
              </a:xfrm>
              <a:prstGeom prst="rect">
                <a:avLst/>
              </a:prstGeom>
              <a:noFill/>
            </p:spPr>
            <p:txBody>
              <a:bodyPr wrap="square" rtlCol="0">
                <a:spAutoFit/>
              </a:bodyPr>
              <a:lstStyle/>
              <a:p>
                <a:r>
                  <a:rPr kumimoji="1" lang="en-US" altLang="ja-JP" sz="1200" b="1" dirty="0">
                    <a:latin typeface="Meiryo UI" panose="020B0604030504040204" pitchFamily="50" charset="-128"/>
                    <a:ea typeface="Meiryo UI" panose="020B0604030504040204" pitchFamily="50" charset="-128"/>
                  </a:rPr>
                  <a:t>100</a:t>
                </a:r>
                <a:r>
                  <a:rPr kumimoji="1" lang="ja-JP" altLang="en-US" sz="1200" b="1" dirty="0">
                    <a:latin typeface="Meiryo UI" panose="020B0604030504040204" pitchFamily="50" charset="-128"/>
                    <a:ea typeface="Meiryo UI" panose="020B0604030504040204" pitchFamily="50" charset="-128"/>
                  </a:rPr>
                  <a:t>％</a:t>
                </a:r>
              </a:p>
            </p:txBody>
          </p:sp>
          <p:cxnSp>
            <p:nvCxnSpPr>
              <p:cNvPr id="84" name="直線コネクタ 83">
                <a:extLst>
                  <a:ext uri="{FF2B5EF4-FFF2-40B4-BE49-F238E27FC236}">
                    <a16:creationId xmlns:a16="http://schemas.microsoft.com/office/drawing/2014/main" id="{08D4CC10-7C50-426B-9DAC-4BF453657276}"/>
                  </a:ext>
                </a:extLst>
              </p:cNvPr>
              <p:cNvCxnSpPr/>
              <p:nvPr/>
            </p:nvCxnSpPr>
            <p:spPr>
              <a:xfrm>
                <a:off x="2834231" y="3880917"/>
                <a:ext cx="4860000" cy="0"/>
              </a:xfrm>
              <a:prstGeom prst="line">
                <a:avLst/>
              </a:prstGeom>
              <a:ln w="19050">
                <a:prstDash val="sysDot"/>
              </a:ln>
            </p:spPr>
            <p:style>
              <a:lnRef idx="1">
                <a:schemeClr val="dk1"/>
              </a:lnRef>
              <a:fillRef idx="0">
                <a:schemeClr val="dk1"/>
              </a:fillRef>
              <a:effectRef idx="0">
                <a:schemeClr val="dk1"/>
              </a:effectRef>
              <a:fontRef idx="minor">
                <a:schemeClr val="tx1"/>
              </a:fontRef>
            </p:style>
          </p:cxnSp>
        </p:grpSp>
        <p:grpSp>
          <p:nvGrpSpPr>
            <p:cNvPr id="113" name="グループ化 112">
              <a:extLst>
                <a:ext uri="{FF2B5EF4-FFF2-40B4-BE49-F238E27FC236}">
                  <a16:creationId xmlns:a16="http://schemas.microsoft.com/office/drawing/2014/main" id="{D974AAB3-4BED-4F06-95BB-F1FA00D9EBF9}"/>
                </a:ext>
              </a:extLst>
            </p:cNvPr>
            <p:cNvGrpSpPr/>
            <p:nvPr/>
          </p:nvGrpSpPr>
          <p:grpSpPr>
            <a:xfrm>
              <a:off x="2639066" y="3821712"/>
              <a:ext cx="4635500" cy="72000"/>
              <a:chOff x="2639066" y="4161521"/>
              <a:chExt cx="4635500" cy="72000"/>
            </a:xfrm>
          </p:grpSpPr>
          <p:cxnSp>
            <p:nvCxnSpPr>
              <p:cNvPr id="114" name="直線コネクタ 113">
                <a:extLst>
                  <a:ext uri="{FF2B5EF4-FFF2-40B4-BE49-F238E27FC236}">
                    <a16:creationId xmlns:a16="http://schemas.microsoft.com/office/drawing/2014/main" id="{7A8C186B-309B-4E02-A45C-CA7AC94AAA93}"/>
                  </a:ext>
                </a:extLst>
              </p:cNvPr>
              <p:cNvCxnSpPr/>
              <p:nvPr/>
            </p:nvCxnSpPr>
            <p:spPr>
              <a:xfrm>
                <a:off x="2639066" y="4161521"/>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a:extLst>
                  <a:ext uri="{FF2B5EF4-FFF2-40B4-BE49-F238E27FC236}">
                    <a16:creationId xmlns:a16="http://schemas.microsoft.com/office/drawing/2014/main" id="{543D2068-739A-4DF8-A20A-6741C4EFCD31}"/>
                  </a:ext>
                </a:extLst>
              </p:cNvPr>
              <p:cNvCxnSpPr/>
              <p:nvPr/>
            </p:nvCxnSpPr>
            <p:spPr>
              <a:xfrm>
                <a:off x="2883040" y="4161521"/>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a:extLst>
                  <a:ext uri="{FF2B5EF4-FFF2-40B4-BE49-F238E27FC236}">
                    <a16:creationId xmlns:a16="http://schemas.microsoft.com/office/drawing/2014/main" id="{D32C2F22-CB1C-441E-A2C2-13AB982ACB86}"/>
                  </a:ext>
                </a:extLst>
              </p:cNvPr>
              <p:cNvCxnSpPr/>
              <p:nvPr/>
            </p:nvCxnSpPr>
            <p:spPr>
              <a:xfrm>
                <a:off x="3127014" y="4161521"/>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a:extLst>
                  <a:ext uri="{FF2B5EF4-FFF2-40B4-BE49-F238E27FC236}">
                    <a16:creationId xmlns:a16="http://schemas.microsoft.com/office/drawing/2014/main" id="{7D38DAA3-39A4-4EC1-B715-318D032BF14E}"/>
                  </a:ext>
                </a:extLst>
              </p:cNvPr>
              <p:cNvCxnSpPr/>
              <p:nvPr/>
            </p:nvCxnSpPr>
            <p:spPr>
              <a:xfrm>
                <a:off x="3370988" y="4161521"/>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a:extLst>
                  <a:ext uri="{FF2B5EF4-FFF2-40B4-BE49-F238E27FC236}">
                    <a16:creationId xmlns:a16="http://schemas.microsoft.com/office/drawing/2014/main" id="{B6D1832A-1649-443A-9115-F7C5EE76E16F}"/>
                  </a:ext>
                </a:extLst>
              </p:cNvPr>
              <p:cNvCxnSpPr/>
              <p:nvPr/>
            </p:nvCxnSpPr>
            <p:spPr>
              <a:xfrm>
                <a:off x="3614962" y="4161521"/>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a:extLst>
                  <a:ext uri="{FF2B5EF4-FFF2-40B4-BE49-F238E27FC236}">
                    <a16:creationId xmlns:a16="http://schemas.microsoft.com/office/drawing/2014/main" id="{13D19189-D3C8-4668-AC41-DE1DE5611637}"/>
                  </a:ext>
                </a:extLst>
              </p:cNvPr>
              <p:cNvCxnSpPr/>
              <p:nvPr/>
            </p:nvCxnSpPr>
            <p:spPr>
              <a:xfrm>
                <a:off x="3858936" y="4161521"/>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a:extLst>
                  <a:ext uri="{FF2B5EF4-FFF2-40B4-BE49-F238E27FC236}">
                    <a16:creationId xmlns:a16="http://schemas.microsoft.com/office/drawing/2014/main" id="{D3789D42-D4CE-4411-AFD0-40837149E460}"/>
                  </a:ext>
                </a:extLst>
              </p:cNvPr>
              <p:cNvCxnSpPr/>
              <p:nvPr/>
            </p:nvCxnSpPr>
            <p:spPr>
              <a:xfrm>
                <a:off x="4102910" y="4161521"/>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a:extLst>
                  <a:ext uri="{FF2B5EF4-FFF2-40B4-BE49-F238E27FC236}">
                    <a16:creationId xmlns:a16="http://schemas.microsoft.com/office/drawing/2014/main" id="{D7AE8AB3-BA42-4EB4-B528-204F63C843DB}"/>
                  </a:ext>
                </a:extLst>
              </p:cNvPr>
              <p:cNvCxnSpPr/>
              <p:nvPr/>
            </p:nvCxnSpPr>
            <p:spPr>
              <a:xfrm>
                <a:off x="4346884" y="4161521"/>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a:extLst>
                  <a:ext uri="{FF2B5EF4-FFF2-40B4-BE49-F238E27FC236}">
                    <a16:creationId xmlns:a16="http://schemas.microsoft.com/office/drawing/2014/main" id="{478ADAFC-80A4-42E0-9FA0-FA4E646C15BE}"/>
                  </a:ext>
                </a:extLst>
              </p:cNvPr>
              <p:cNvCxnSpPr/>
              <p:nvPr/>
            </p:nvCxnSpPr>
            <p:spPr>
              <a:xfrm>
                <a:off x="4590858" y="4161521"/>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直線コネクタ 122">
                <a:extLst>
                  <a:ext uri="{FF2B5EF4-FFF2-40B4-BE49-F238E27FC236}">
                    <a16:creationId xmlns:a16="http://schemas.microsoft.com/office/drawing/2014/main" id="{89AA77C6-AA07-49AE-8E26-781ADBB65459}"/>
                  </a:ext>
                </a:extLst>
              </p:cNvPr>
              <p:cNvCxnSpPr/>
              <p:nvPr/>
            </p:nvCxnSpPr>
            <p:spPr>
              <a:xfrm>
                <a:off x="4834832" y="4161521"/>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a:extLst>
                  <a:ext uri="{FF2B5EF4-FFF2-40B4-BE49-F238E27FC236}">
                    <a16:creationId xmlns:a16="http://schemas.microsoft.com/office/drawing/2014/main" id="{4D4D1374-1870-4970-820F-A4EE19A081F9}"/>
                  </a:ext>
                </a:extLst>
              </p:cNvPr>
              <p:cNvCxnSpPr/>
              <p:nvPr/>
            </p:nvCxnSpPr>
            <p:spPr>
              <a:xfrm>
                <a:off x="5078806" y="4161521"/>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a:extLst>
                  <a:ext uri="{FF2B5EF4-FFF2-40B4-BE49-F238E27FC236}">
                    <a16:creationId xmlns:a16="http://schemas.microsoft.com/office/drawing/2014/main" id="{A6DFF3D2-1BAD-410C-9069-98AA9F22E19C}"/>
                  </a:ext>
                </a:extLst>
              </p:cNvPr>
              <p:cNvCxnSpPr/>
              <p:nvPr/>
            </p:nvCxnSpPr>
            <p:spPr>
              <a:xfrm>
                <a:off x="5322780" y="4161521"/>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a:extLst>
                  <a:ext uri="{FF2B5EF4-FFF2-40B4-BE49-F238E27FC236}">
                    <a16:creationId xmlns:a16="http://schemas.microsoft.com/office/drawing/2014/main" id="{427AF400-65F0-45F8-9AD1-C7E78BFA34C5}"/>
                  </a:ext>
                </a:extLst>
              </p:cNvPr>
              <p:cNvCxnSpPr/>
              <p:nvPr/>
            </p:nvCxnSpPr>
            <p:spPr>
              <a:xfrm>
                <a:off x="5566754" y="4161521"/>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a:extLst>
                  <a:ext uri="{FF2B5EF4-FFF2-40B4-BE49-F238E27FC236}">
                    <a16:creationId xmlns:a16="http://schemas.microsoft.com/office/drawing/2014/main" id="{F4D5C571-0E91-4B9A-85E6-5C7C2ACFE714}"/>
                  </a:ext>
                </a:extLst>
              </p:cNvPr>
              <p:cNvCxnSpPr/>
              <p:nvPr/>
            </p:nvCxnSpPr>
            <p:spPr>
              <a:xfrm>
                <a:off x="5810728" y="4161521"/>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直線コネクタ 127">
                <a:extLst>
                  <a:ext uri="{FF2B5EF4-FFF2-40B4-BE49-F238E27FC236}">
                    <a16:creationId xmlns:a16="http://schemas.microsoft.com/office/drawing/2014/main" id="{407ED272-7AFF-4E47-B2CD-63918E84C9D2}"/>
                  </a:ext>
                </a:extLst>
              </p:cNvPr>
              <p:cNvCxnSpPr/>
              <p:nvPr/>
            </p:nvCxnSpPr>
            <p:spPr>
              <a:xfrm>
                <a:off x="6054702" y="4161521"/>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直線コネクタ 128">
                <a:extLst>
                  <a:ext uri="{FF2B5EF4-FFF2-40B4-BE49-F238E27FC236}">
                    <a16:creationId xmlns:a16="http://schemas.microsoft.com/office/drawing/2014/main" id="{49633F98-D1D4-4AC4-86BC-A8929A0C2C8B}"/>
                  </a:ext>
                </a:extLst>
              </p:cNvPr>
              <p:cNvCxnSpPr/>
              <p:nvPr/>
            </p:nvCxnSpPr>
            <p:spPr>
              <a:xfrm>
                <a:off x="6298676" y="4161521"/>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直線コネクタ 129">
                <a:extLst>
                  <a:ext uri="{FF2B5EF4-FFF2-40B4-BE49-F238E27FC236}">
                    <a16:creationId xmlns:a16="http://schemas.microsoft.com/office/drawing/2014/main" id="{81A1CDE5-33B3-4FD5-B719-F77295FE67AD}"/>
                  </a:ext>
                </a:extLst>
              </p:cNvPr>
              <p:cNvCxnSpPr/>
              <p:nvPr/>
            </p:nvCxnSpPr>
            <p:spPr>
              <a:xfrm>
                <a:off x="6542650" y="4161521"/>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直線コネクタ 130">
                <a:extLst>
                  <a:ext uri="{FF2B5EF4-FFF2-40B4-BE49-F238E27FC236}">
                    <a16:creationId xmlns:a16="http://schemas.microsoft.com/office/drawing/2014/main" id="{7893A554-3717-4D5A-A6D2-355F32C5827B}"/>
                  </a:ext>
                </a:extLst>
              </p:cNvPr>
              <p:cNvCxnSpPr/>
              <p:nvPr/>
            </p:nvCxnSpPr>
            <p:spPr>
              <a:xfrm>
                <a:off x="6786624" y="4161521"/>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直線コネクタ 131">
                <a:extLst>
                  <a:ext uri="{FF2B5EF4-FFF2-40B4-BE49-F238E27FC236}">
                    <a16:creationId xmlns:a16="http://schemas.microsoft.com/office/drawing/2014/main" id="{6D04C2FA-5B03-4CB2-978A-FCBEA946DF65}"/>
                  </a:ext>
                </a:extLst>
              </p:cNvPr>
              <p:cNvCxnSpPr/>
              <p:nvPr/>
            </p:nvCxnSpPr>
            <p:spPr>
              <a:xfrm>
                <a:off x="7030598" y="4161521"/>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直線コネクタ 132">
                <a:extLst>
                  <a:ext uri="{FF2B5EF4-FFF2-40B4-BE49-F238E27FC236}">
                    <a16:creationId xmlns:a16="http://schemas.microsoft.com/office/drawing/2014/main" id="{887F4C96-8DB7-4D7A-A7D7-1C2B94B77B7B}"/>
                  </a:ext>
                </a:extLst>
              </p:cNvPr>
              <p:cNvCxnSpPr/>
              <p:nvPr/>
            </p:nvCxnSpPr>
            <p:spPr>
              <a:xfrm>
                <a:off x="7274566" y="4161521"/>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4" name="直線コネクタ 133">
              <a:extLst>
                <a:ext uri="{FF2B5EF4-FFF2-40B4-BE49-F238E27FC236}">
                  <a16:creationId xmlns:a16="http://schemas.microsoft.com/office/drawing/2014/main" id="{429FCE0F-C714-4B09-B232-AE98C515860B}"/>
                </a:ext>
              </a:extLst>
            </p:cNvPr>
            <p:cNvCxnSpPr>
              <a:cxnSpLocks/>
            </p:cNvCxnSpPr>
            <p:nvPr/>
          </p:nvCxnSpPr>
          <p:spPr>
            <a:xfrm>
              <a:off x="2395950" y="840447"/>
              <a:ext cx="0" cy="3578400"/>
            </a:xfrm>
            <a:prstGeom prst="line">
              <a:avLst/>
            </a:prstGeom>
            <a:ln>
              <a:solidFill>
                <a:schemeClr val="tx1"/>
              </a:solidFill>
              <a:bevel/>
            </a:ln>
          </p:spPr>
          <p:style>
            <a:lnRef idx="1">
              <a:schemeClr val="accent1"/>
            </a:lnRef>
            <a:fillRef idx="0">
              <a:schemeClr val="accent1"/>
            </a:fillRef>
            <a:effectRef idx="0">
              <a:schemeClr val="accent1"/>
            </a:effectRef>
            <a:fontRef idx="minor">
              <a:schemeClr val="tx1"/>
            </a:fontRef>
          </p:style>
        </p:cxnSp>
        <p:cxnSp>
          <p:nvCxnSpPr>
            <p:cNvPr id="135" name="直線コネクタ 134">
              <a:extLst>
                <a:ext uri="{FF2B5EF4-FFF2-40B4-BE49-F238E27FC236}">
                  <a16:creationId xmlns:a16="http://schemas.microsoft.com/office/drawing/2014/main" id="{320D0BCF-20E7-41CE-AC37-70E8029D2471}"/>
                </a:ext>
              </a:extLst>
            </p:cNvPr>
            <p:cNvCxnSpPr>
              <a:cxnSpLocks/>
            </p:cNvCxnSpPr>
            <p:nvPr/>
          </p:nvCxnSpPr>
          <p:spPr>
            <a:xfrm>
              <a:off x="2401337" y="4416635"/>
              <a:ext cx="4860000" cy="0"/>
            </a:xfrm>
            <a:prstGeom prst="line">
              <a:avLst/>
            </a:prstGeom>
            <a:ln>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A799B8CC-1AA0-4A7E-9183-837C9A4EFF24}"/>
                </a:ext>
              </a:extLst>
            </p:cNvPr>
            <p:cNvSpPr txBox="1"/>
            <p:nvPr/>
          </p:nvSpPr>
          <p:spPr>
            <a:xfrm>
              <a:off x="2203964" y="4527296"/>
              <a:ext cx="396000" cy="276999"/>
            </a:xfrm>
            <a:prstGeom prst="rect">
              <a:avLst/>
            </a:prstGeom>
            <a:noFill/>
          </p:spPr>
          <p:txBody>
            <a:bodyPr wrap="square" rtlCol="0" anchor="ctr">
              <a:spAutoFit/>
            </a:bodyPr>
            <a:lstStyle/>
            <a:p>
              <a:pPr algn="ctr"/>
              <a:r>
                <a:rPr kumimoji="1" lang="en-US" altLang="ja-JP" sz="1200" b="1" dirty="0">
                  <a:latin typeface="Meiryo UI" panose="020B0604030504040204" pitchFamily="50" charset="-128"/>
                  <a:ea typeface="Meiryo UI" panose="020B0604030504040204" pitchFamily="50" charset="-128"/>
                </a:rPr>
                <a:t>00</a:t>
              </a:r>
              <a:endParaRPr kumimoji="1" lang="ja-JP" altLang="en-US" sz="1200" b="1" dirty="0">
                <a:latin typeface="Meiryo UI" panose="020B0604030504040204" pitchFamily="50" charset="-128"/>
                <a:ea typeface="Meiryo UI" panose="020B0604030504040204" pitchFamily="50" charset="-128"/>
              </a:endParaRPr>
            </a:p>
          </p:txBody>
        </p:sp>
        <p:sp>
          <p:nvSpPr>
            <p:cNvPr id="140" name="テキスト ボックス 139">
              <a:extLst>
                <a:ext uri="{FF2B5EF4-FFF2-40B4-BE49-F238E27FC236}">
                  <a16:creationId xmlns:a16="http://schemas.microsoft.com/office/drawing/2014/main" id="{B53D5E24-A3E6-45FE-9ED1-D7B5E768B434}"/>
                </a:ext>
              </a:extLst>
            </p:cNvPr>
            <p:cNvSpPr txBox="1"/>
            <p:nvPr/>
          </p:nvSpPr>
          <p:spPr>
            <a:xfrm>
              <a:off x="2443548" y="4527296"/>
              <a:ext cx="396000" cy="276999"/>
            </a:xfrm>
            <a:prstGeom prst="rect">
              <a:avLst/>
            </a:prstGeom>
            <a:noFill/>
          </p:spPr>
          <p:txBody>
            <a:bodyPr wrap="square" rtlCol="0" anchor="ctr">
              <a:spAutoFit/>
            </a:bodyPr>
            <a:lstStyle/>
            <a:p>
              <a:pPr algn="ctr"/>
              <a:r>
                <a:rPr kumimoji="1" lang="en-US" altLang="ja-JP" sz="1200" b="1" dirty="0">
                  <a:latin typeface="Meiryo UI" panose="020B0604030504040204" pitchFamily="50" charset="-128"/>
                  <a:ea typeface="Meiryo UI" panose="020B0604030504040204" pitchFamily="50" charset="-128"/>
                </a:rPr>
                <a:t>01</a:t>
              </a:r>
              <a:endParaRPr kumimoji="1" lang="ja-JP" altLang="en-US" sz="1200" b="1" dirty="0">
                <a:latin typeface="Meiryo UI" panose="020B0604030504040204" pitchFamily="50" charset="-128"/>
                <a:ea typeface="Meiryo UI" panose="020B0604030504040204" pitchFamily="50" charset="-128"/>
              </a:endParaRPr>
            </a:p>
          </p:txBody>
        </p:sp>
        <p:sp>
          <p:nvSpPr>
            <p:cNvPr id="108" name="フリーフォーム: 図形 107">
              <a:extLst>
                <a:ext uri="{FF2B5EF4-FFF2-40B4-BE49-F238E27FC236}">
                  <a16:creationId xmlns:a16="http://schemas.microsoft.com/office/drawing/2014/main" id="{D9133A93-281E-4361-B4C5-9E7AC4FD46A4}"/>
                </a:ext>
              </a:extLst>
            </p:cNvPr>
            <p:cNvSpPr/>
            <p:nvPr/>
          </p:nvSpPr>
          <p:spPr>
            <a:xfrm>
              <a:off x="2414208" y="3796506"/>
              <a:ext cx="4876800" cy="31750"/>
            </a:xfrm>
            <a:custGeom>
              <a:avLst/>
              <a:gdLst>
                <a:gd name="connsiteX0" fmla="*/ 0 w 4889500"/>
                <a:gd name="connsiteY0" fmla="*/ 6350 h 31750"/>
                <a:gd name="connsiteX1" fmla="*/ 844550 w 4889500"/>
                <a:gd name="connsiteY1" fmla="*/ 19050 h 31750"/>
                <a:gd name="connsiteX2" fmla="*/ 1562100 w 4889500"/>
                <a:gd name="connsiteY2" fmla="*/ 25400 h 31750"/>
                <a:gd name="connsiteX3" fmla="*/ 1739900 w 4889500"/>
                <a:gd name="connsiteY3" fmla="*/ 31750 h 31750"/>
                <a:gd name="connsiteX4" fmla="*/ 1968500 w 4889500"/>
                <a:gd name="connsiteY4" fmla="*/ 12700 h 31750"/>
                <a:gd name="connsiteX5" fmla="*/ 2216150 w 4889500"/>
                <a:gd name="connsiteY5" fmla="*/ 6350 h 31750"/>
                <a:gd name="connsiteX6" fmla="*/ 2451100 w 4889500"/>
                <a:gd name="connsiteY6" fmla="*/ 6350 h 31750"/>
                <a:gd name="connsiteX7" fmla="*/ 2692400 w 4889500"/>
                <a:gd name="connsiteY7" fmla="*/ 6350 h 31750"/>
                <a:gd name="connsiteX8" fmla="*/ 2946400 w 4889500"/>
                <a:gd name="connsiteY8" fmla="*/ 25400 h 31750"/>
                <a:gd name="connsiteX9" fmla="*/ 3187700 w 4889500"/>
                <a:gd name="connsiteY9" fmla="*/ 12700 h 31750"/>
                <a:gd name="connsiteX10" fmla="*/ 4629150 w 4889500"/>
                <a:gd name="connsiteY10" fmla="*/ 0 h 31750"/>
                <a:gd name="connsiteX11" fmla="*/ 4889500 w 4889500"/>
                <a:gd name="connsiteY11" fmla="*/ 12700 h 31750"/>
                <a:gd name="connsiteX0" fmla="*/ 0 w 4876800"/>
                <a:gd name="connsiteY0" fmla="*/ 15875 h 31750"/>
                <a:gd name="connsiteX1" fmla="*/ 831850 w 4876800"/>
                <a:gd name="connsiteY1" fmla="*/ 19050 h 31750"/>
                <a:gd name="connsiteX2" fmla="*/ 1549400 w 4876800"/>
                <a:gd name="connsiteY2" fmla="*/ 25400 h 31750"/>
                <a:gd name="connsiteX3" fmla="*/ 1727200 w 4876800"/>
                <a:gd name="connsiteY3" fmla="*/ 31750 h 31750"/>
                <a:gd name="connsiteX4" fmla="*/ 1955800 w 4876800"/>
                <a:gd name="connsiteY4" fmla="*/ 12700 h 31750"/>
                <a:gd name="connsiteX5" fmla="*/ 2203450 w 4876800"/>
                <a:gd name="connsiteY5" fmla="*/ 6350 h 31750"/>
                <a:gd name="connsiteX6" fmla="*/ 2438400 w 4876800"/>
                <a:gd name="connsiteY6" fmla="*/ 6350 h 31750"/>
                <a:gd name="connsiteX7" fmla="*/ 2679700 w 4876800"/>
                <a:gd name="connsiteY7" fmla="*/ 6350 h 31750"/>
                <a:gd name="connsiteX8" fmla="*/ 2933700 w 4876800"/>
                <a:gd name="connsiteY8" fmla="*/ 25400 h 31750"/>
                <a:gd name="connsiteX9" fmla="*/ 3175000 w 4876800"/>
                <a:gd name="connsiteY9" fmla="*/ 12700 h 31750"/>
                <a:gd name="connsiteX10" fmla="*/ 4616450 w 4876800"/>
                <a:gd name="connsiteY10" fmla="*/ 0 h 31750"/>
                <a:gd name="connsiteX11" fmla="*/ 4876800 w 4876800"/>
                <a:gd name="connsiteY11" fmla="*/ 12700 h 3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76800" h="31750">
                  <a:moveTo>
                    <a:pt x="0" y="15875"/>
                  </a:moveTo>
                  <a:lnTo>
                    <a:pt x="831850" y="19050"/>
                  </a:lnTo>
                  <a:lnTo>
                    <a:pt x="1549400" y="25400"/>
                  </a:lnTo>
                  <a:lnTo>
                    <a:pt x="1727200" y="31750"/>
                  </a:lnTo>
                  <a:lnTo>
                    <a:pt x="1955800" y="12700"/>
                  </a:lnTo>
                  <a:lnTo>
                    <a:pt x="2203450" y="6350"/>
                  </a:lnTo>
                  <a:lnTo>
                    <a:pt x="2438400" y="6350"/>
                  </a:lnTo>
                  <a:lnTo>
                    <a:pt x="2679700" y="6350"/>
                  </a:lnTo>
                  <a:lnTo>
                    <a:pt x="2933700" y="25400"/>
                  </a:lnTo>
                  <a:lnTo>
                    <a:pt x="3175000" y="12700"/>
                  </a:lnTo>
                  <a:lnTo>
                    <a:pt x="4616450" y="0"/>
                  </a:lnTo>
                  <a:lnTo>
                    <a:pt x="4876800" y="12700"/>
                  </a:lnTo>
                </a:path>
              </a:pathLst>
            </a:custGeom>
            <a:noFill/>
            <a:ln w="38100" cap="rnd">
              <a:solidFill>
                <a:srgbClr val="C0FF4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0" name="フリーフォーム: 図形 109">
              <a:extLst>
                <a:ext uri="{FF2B5EF4-FFF2-40B4-BE49-F238E27FC236}">
                  <a16:creationId xmlns:a16="http://schemas.microsoft.com/office/drawing/2014/main" id="{9CBCAE58-EF54-4F17-9910-000DEA114180}"/>
                </a:ext>
              </a:extLst>
            </p:cNvPr>
            <p:cNvSpPr/>
            <p:nvPr/>
          </p:nvSpPr>
          <p:spPr>
            <a:xfrm>
              <a:off x="2412619" y="2255754"/>
              <a:ext cx="4857750" cy="1962150"/>
            </a:xfrm>
            <a:custGeom>
              <a:avLst/>
              <a:gdLst>
                <a:gd name="connsiteX0" fmla="*/ 0 w 4876800"/>
                <a:gd name="connsiteY0" fmla="*/ 1562100 h 1962150"/>
                <a:gd name="connsiteX1" fmla="*/ 247650 w 4876800"/>
                <a:gd name="connsiteY1" fmla="*/ 1704975 h 1962150"/>
                <a:gd name="connsiteX2" fmla="*/ 490538 w 4876800"/>
                <a:gd name="connsiteY2" fmla="*/ 1814512 h 1962150"/>
                <a:gd name="connsiteX3" fmla="*/ 738188 w 4876800"/>
                <a:gd name="connsiteY3" fmla="*/ 1962150 h 1962150"/>
                <a:gd name="connsiteX4" fmla="*/ 981075 w 4876800"/>
                <a:gd name="connsiteY4" fmla="*/ 1366837 h 1962150"/>
                <a:gd name="connsiteX5" fmla="*/ 1219200 w 4876800"/>
                <a:gd name="connsiteY5" fmla="*/ 1357312 h 1962150"/>
                <a:gd name="connsiteX6" fmla="*/ 1471613 w 4876800"/>
                <a:gd name="connsiteY6" fmla="*/ 757237 h 1962150"/>
                <a:gd name="connsiteX7" fmla="*/ 1709738 w 4876800"/>
                <a:gd name="connsiteY7" fmla="*/ 814387 h 1962150"/>
                <a:gd name="connsiteX8" fmla="*/ 2205038 w 4876800"/>
                <a:gd name="connsiteY8" fmla="*/ 1824037 h 1962150"/>
                <a:gd name="connsiteX9" fmla="*/ 2452688 w 4876800"/>
                <a:gd name="connsiteY9" fmla="*/ 1428750 h 1962150"/>
                <a:gd name="connsiteX10" fmla="*/ 2681288 w 4876800"/>
                <a:gd name="connsiteY10" fmla="*/ 1543050 h 1962150"/>
                <a:gd name="connsiteX11" fmla="*/ 2924175 w 4876800"/>
                <a:gd name="connsiteY11" fmla="*/ 1500187 h 1962150"/>
                <a:gd name="connsiteX12" fmla="*/ 3124200 w 4876800"/>
                <a:gd name="connsiteY12" fmla="*/ 1185862 h 1962150"/>
                <a:gd name="connsiteX13" fmla="*/ 3333750 w 4876800"/>
                <a:gd name="connsiteY13" fmla="*/ 919162 h 1962150"/>
                <a:gd name="connsiteX14" fmla="*/ 3424238 w 4876800"/>
                <a:gd name="connsiteY14" fmla="*/ 847725 h 1962150"/>
                <a:gd name="connsiteX15" fmla="*/ 3662363 w 4876800"/>
                <a:gd name="connsiteY15" fmla="*/ 295275 h 1962150"/>
                <a:gd name="connsiteX16" fmla="*/ 3914775 w 4876800"/>
                <a:gd name="connsiteY16" fmla="*/ 476250 h 1962150"/>
                <a:gd name="connsiteX17" fmla="*/ 4195763 w 4876800"/>
                <a:gd name="connsiteY17" fmla="*/ 223837 h 1962150"/>
                <a:gd name="connsiteX18" fmla="*/ 4400550 w 4876800"/>
                <a:gd name="connsiteY18" fmla="*/ 0 h 1962150"/>
                <a:gd name="connsiteX19" fmla="*/ 4648200 w 4876800"/>
                <a:gd name="connsiteY19" fmla="*/ 147637 h 1962150"/>
                <a:gd name="connsiteX20" fmla="*/ 4876800 w 4876800"/>
                <a:gd name="connsiteY20" fmla="*/ 414337 h 1962150"/>
                <a:gd name="connsiteX0" fmla="*/ 0 w 4876800"/>
                <a:gd name="connsiteY0" fmla="*/ 1562100 h 1962150"/>
                <a:gd name="connsiteX1" fmla="*/ 231775 w 4876800"/>
                <a:gd name="connsiteY1" fmla="*/ 1711325 h 1962150"/>
                <a:gd name="connsiteX2" fmla="*/ 490538 w 4876800"/>
                <a:gd name="connsiteY2" fmla="*/ 1814512 h 1962150"/>
                <a:gd name="connsiteX3" fmla="*/ 738188 w 4876800"/>
                <a:gd name="connsiteY3" fmla="*/ 1962150 h 1962150"/>
                <a:gd name="connsiteX4" fmla="*/ 981075 w 4876800"/>
                <a:gd name="connsiteY4" fmla="*/ 1366837 h 1962150"/>
                <a:gd name="connsiteX5" fmla="*/ 1219200 w 4876800"/>
                <a:gd name="connsiteY5" fmla="*/ 1357312 h 1962150"/>
                <a:gd name="connsiteX6" fmla="*/ 1471613 w 4876800"/>
                <a:gd name="connsiteY6" fmla="*/ 757237 h 1962150"/>
                <a:gd name="connsiteX7" fmla="*/ 1709738 w 4876800"/>
                <a:gd name="connsiteY7" fmla="*/ 814387 h 1962150"/>
                <a:gd name="connsiteX8" fmla="*/ 2205038 w 4876800"/>
                <a:gd name="connsiteY8" fmla="*/ 1824037 h 1962150"/>
                <a:gd name="connsiteX9" fmla="*/ 2452688 w 4876800"/>
                <a:gd name="connsiteY9" fmla="*/ 1428750 h 1962150"/>
                <a:gd name="connsiteX10" fmla="*/ 2681288 w 4876800"/>
                <a:gd name="connsiteY10" fmla="*/ 1543050 h 1962150"/>
                <a:gd name="connsiteX11" fmla="*/ 2924175 w 4876800"/>
                <a:gd name="connsiteY11" fmla="*/ 1500187 h 1962150"/>
                <a:gd name="connsiteX12" fmla="*/ 3124200 w 4876800"/>
                <a:gd name="connsiteY12" fmla="*/ 1185862 h 1962150"/>
                <a:gd name="connsiteX13" fmla="*/ 3333750 w 4876800"/>
                <a:gd name="connsiteY13" fmla="*/ 919162 h 1962150"/>
                <a:gd name="connsiteX14" fmla="*/ 3424238 w 4876800"/>
                <a:gd name="connsiteY14" fmla="*/ 847725 h 1962150"/>
                <a:gd name="connsiteX15" fmla="*/ 3662363 w 4876800"/>
                <a:gd name="connsiteY15" fmla="*/ 295275 h 1962150"/>
                <a:gd name="connsiteX16" fmla="*/ 3914775 w 4876800"/>
                <a:gd name="connsiteY16" fmla="*/ 476250 h 1962150"/>
                <a:gd name="connsiteX17" fmla="*/ 4195763 w 4876800"/>
                <a:gd name="connsiteY17" fmla="*/ 223837 h 1962150"/>
                <a:gd name="connsiteX18" fmla="*/ 4400550 w 4876800"/>
                <a:gd name="connsiteY18" fmla="*/ 0 h 1962150"/>
                <a:gd name="connsiteX19" fmla="*/ 4648200 w 4876800"/>
                <a:gd name="connsiteY19" fmla="*/ 147637 h 1962150"/>
                <a:gd name="connsiteX20" fmla="*/ 4876800 w 4876800"/>
                <a:gd name="connsiteY20" fmla="*/ 414337 h 1962150"/>
                <a:gd name="connsiteX0" fmla="*/ 0 w 4876800"/>
                <a:gd name="connsiteY0" fmla="*/ 1562100 h 1962150"/>
                <a:gd name="connsiteX1" fmla="*/ 231775 w 4876800"/>
                <a:gd name="connsiteY1" fmla="*/ 1711325 h 1962150"/>
                <a:gd name="connsiteX2" fmla="*/ 490538 w 4876800"/>
                <a:gd name="connsiteY2" fmla="*/ 1814512 h 1962150"/>
                <a:gd name="connsiteX3" fmla="*/ 738188 w 4876800"/>
                <a:gd name="connsiteY3" fmla="*/ 1962150 h 1962150"/>
                <a:gd name="connsiteX4" fmla="*/ 981075 w 4876800"/>
                <a:gd name="connsiteY4" fmla="*/ 1366837 h 1962150"/>
                <a:gd name="connsiteX5" fmla="*/ 1219200 w 4876800"/>
                <a:gd name="connsiteY5" fmla="*/ 1357312 h 1962150"/>
                <a:gd name="connsiteX6" fmla="*/ 1471613 w 4876800"/>
                <a:gd name="connsiteY6" fmla="*/ 757237 h 1962150"/>
                <a:gd name="connsiteX7" fmla="*/ 1709738 w 4876800"/>
                <a:gd name="connsiteY7" fmla="*/ 814387 h 1962150"/>
                <a:gd name="connsiteX8" fmla="*/ 2205038 w 4876800"/>
                <a:gd name="connsiteY8" fmla="*/ 1824037 h 1962150"/>
                <a:gd name="connsiteX9" fmla="*/ 2452688 w 4876800"/>
                <a:gd name="connsiteY9" fmla="*/ 1428750 h 1962150"/>
                <a:gd name="connsiteX10" fmla="*/ 2681288 w 4876800"/>
                <a:gd name="connsiteY10" fmla="*/ 1543050 h 1962150"/>
                <a:gd name="connsiteX11" fmla="*/ 2924175 w 4876800"/>
                <a:gd name="connsiteY11" fmla="*/ 1500187 h 1962150"/>
                <a:gd name="connsiteX12" fmla="*/ 3124200 w 4876800"/>
                <a:gd name="connsiteY12" fmla="*/ 1185862 h 1962150"/>
                <a:gd name="connsiteX13" fmla="*/ 3302000 w 4876800"/>
                <a:gd name="connsiteY13" fmla="*/ 966787 h 1962150"/>
                <a:gd name="connsiteX14" fmla="*/ 3424238 w 4876800"/>
                <a:gd name="connsiteY14" fmla="*/ 847725 h 1962150"/>
                <a:gd name="connsiteX15" fmla="*/ 3662363 w 4876800"/>
                <a:gd name="connsiteY15" fmla="*/ 295275 h 1962150"/>
                <a:gd name="connsiteX16" fmla="*/ 3914775 w 4876800"/>
                <a:gd name="connsiteY16" fmla="*/ 476250 h 1962150"/>
                <a:gd name="connsiteX17" fmla="*/ 4195763 w 4876800"/>
                <a:gd name="connsiteY17" fmla="*/ 223837 h 1962150"/>
                <a:gd name="connsiteX18" fmla="*/ 4400550 w 4876800"/>
                <a:gd name="connsiteY18" fmla="*/ 0 h 1962150"/>
                <a:gd name="connsiteX19" fmla="*/ 4648200 w 4876800"/>
                <a:gd name="connsiteY19" fmla="*/ 147637 h 1962150"/>
                <a:gd name="connsiteX20" fmla="*/ 4876800 w 4876800"/>
                <a:gd name="connsiteY20" fmla="*/ 414337 h 1962150"/>
                <a:gd name="connsiteX0" fmla="*/ 0 w 4876800"/>
                <a:gd name="connsiteY0" fmla="*/ 1562100 h 1962150"/>
                <a:gd name="connsiteX1" fmla="*/ 231775 w 4876800"/>
                <a:gd name="connsiteY1" fmla="*/ 1711325 h 1962150"/>
                <a:gd name="connsiteX2" fmla="*/ 490538 w 4876800"/>
                <a:gd name="connsiteY2" fmla="*/ 1814512 h 1962150"/>
                <a:gd name="connsiteX3" fmla="*/ 738188 w 4876800"/>
                <a:gd name="connsiteY3" fmla="*/ 1962150 h 1962150"/>
                <a:gd name="connsiteX4" fmla="*/ 981075 w 4876800"/>
                <a:gd name="connsiteY4" fmla="*/ 1366837 h 1962150"/>
                <a:gd name="connsiteX5" fmla="*/ 1219200 w 4876800"/>
                <a:gd name="connsiteY5" fmla="*/ 1357312 h 1962150"/>
                <a:gd name="connsiteX6" fmla="*/ 1471613 w 4876800"/>
                <a:gd name="connsiteY6" fmla="*/ 757237 h 1962150"/>
                <a:gd name="connsiteX7" fmla="*/ 1709738 w 4876800"/>
                <a:gd name="connsiteY7" fmla="*/ 814387 h 1962150"/>
                <a:gd name="connsiteX8" fmla="*/ 2205038 w 4876800"/>
                <a:gd name="connsiteY8" fmla="*/ 1824037 h 1962150"/>
                <a:gd name="connsiteX9" fmla="*/ 2452688 w 4876800"/>
                <a:gd name="connsiteY9" fmla="*/ 1428750 h 1962150"/>
                <a:gd name="connsiteX10" fmla="*/ 2681288 w 4876800"/>
                <a:gd name="connsiteY10" fmla="*/ 1543050 h 1962150"/>
                <a:gd name="connsiteX11" fmla="*/ 2924175 w 4876800"/>
                <a:gd name="connsiteY11" fmla="*/ 1500187 h 1962150"/>
                <a:gd name="connsiteX12" fmla="*/ 3124200 w 4876800"/>
                <a:gd name="connsiteY12" fmla="*/ 1185862 h 1962150"/>
                <a:gd name="connsiteX13" fmla="*/ 3302000 w 4876800"/>
                <a:gd name="connsiteY13" fmla="*/ 966787 h 1962150"/>
                <a:gd name="connsiteX14" fmla="*/ 3421063 w 4876800"/>
                <a:gd name="connsiteY14" fmla="*/ 841375 h 1962150"/>
                <a:gd name="connsiteX15" fmla="*/ 3662363 w 4876800"/>
                <a:gd name="connsiteY15" fmla="*/ 295275 h 1962150"/>
                <a:gd name="connsiteX16" fmla="*/ 3914775 w 4876800"/>
                <a:gd name="connsiteY16" fmla="*/ 476250 h 1962150"/>
                <a:gd name="connsiteX17" fmla="*/ 4195763 w 4876800"/>
                <a:gd name="connsiteY17" fmla="*/ 223837 h 1962150"/>
                <a:gd name="connsiteX18" fmla="*/ 4400550 w 4876800"/>
                <a:gd name="connsiteY18" fmla="*/ 0 h 1962150"/>
                <a:gd name="connsiteX19" fmla="*/ 4648200 w 4876800"/>
                <a:gd name="connsiteY19" fmla="*/ 147637 h 1962150"/>
                <a:gd name="connsiteX20" fmla="*/ 4876800 w 4876800"/>
                <a:gd name="connsiteY20" fmla="*/ 414337 h 1962150"/>
                <a:gd name="connsiteX0" fmla="*/ 0 w 4857750"/>
                <a:gd name="connsiteY0" fmla="*/ 1568450 h 1962150"/>
                <a:gd name="connsiteX1" fmla="*/ 212725 w 4857750"/>
                <a:gd name="connsiteY1" fmla="*/ 1711325 h 1962150"/>
                <a:gd name="connsiteX2" fmla="*/ 471488 w 4857750"/>
                <a:gd name="connsiteY2" fmla="*/ 1814512 h 1962150"/>
                <a:gd name="connsiteX3" fmla="*/ 719138 w 4857750"/>
                <a:gd name="connsiteY3" fmla="*/ 1962150 h 1962150"/>
                <a:gd name="connsiteX4" fmla="*/ 962025 w 4857750"/>
                <a:gd name="connsiteY4" fmla="*/ 1366837 h 1962150"/>
                <a:gd name="connsiteX5" fmla="*/ 1200150 w 4857750"/>
                <a:gd name="connsiteY5" fmla="*/ 1357312 h 1962150"/>
                <a:gd name="connsiteX6" fmla="*/ 1452563 w 4857750"/>
                <a:gd name="connsiteY6" fmla="*/ 757237 h 1962150"/>
                <a:gd name="connsiteX7" fmla="*/ 1690688 w 4857750"/>
                <a:gd name="connsiteY7" fmla="*/ 814387 h 1962150"/>
                <a:gd name="connsiteX8" fmla="*/ 2185988 w 4857750"/>
                <a:gd name="connsiteY8" fmla="*/ 1824037 h 1962150"/>
                <a:gd name="connsiteX9" fmla="*/ 2433638 w 4857750"/>
                <a:gd name="connsiteY9" fmla="*/ 1428750 h 1962150"/>
                <a:gd name="connsiteX10" fmla="*/ 2662238 w 4857750"/>
                <a:gd name="connsiteY10" fmla="*/ 1543050 h 1962150"/>
                <a:gd name="connsiteX11" fmla="*/ 2905125 w 4857750"/>
                <a:gd name="connsiteY11" fmla="*/ 1500187 h 1962150"/>
                <a:gd name="connsiteX12" fmla="*/ 3105150 w 4857750"/>
                <a:gd name="connsiteY12" fmla="*/ 1185862 h 1962150"/>
                <a:gd name="connsiteX13" fmla="*/ 3282950 w 4857750"/>
                <a:gd name="connsiteY13" fmla="*/ 966787 h 1962150"/>
                <a:gd name="connsiteX14" fmla="*/ 3402013 w 4857750"/>
                <a:gd name="connsiteY14" fmla="*/ 841375 h 1962150"/>
                <a:gd name="connsiteX15" fmla="*/ 3643313 w 4857750"/>
                <a:gd name="connsiteY15" fmla="*/ 295275 h 1962150"/>
                <a:gd name="connsiteX16" fmla="*/ 3895725 w 4857750"/>
                <a:gd name="connsiteY16" fmla="*/ 476250 h 1962150"/>
                <a:gd name="connsiteX17" fmla="*/ 4176713 w 4857750"/>
                <a:gd name="connsiteY17" fmla="*/ 223837 h 1962150"/>
                <a:gd name="connsiteX18" fmla="*/ 4381500 w 4857750"/>
                <a:gd name="connsiteY18" fmla="*/ 0 h 1962150"/>
                <a:gd name="connsiteX19" fmla="*/ 4629150 w 4857750"/>
                <a:gd name="connsiteY19" fmla="*/ 147637 h 1962150"/>
                <a:gd name="connsiteX20" fmla="*/ 4857750 w 4857750"/>
                <a:gd name="connsiteY20" fmla="*/ 414337 h 196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57750" h="1962150">
                  <a:moveTo>
                    <a:pt x="0" y="1568450"/>
                  </a:moveTo>
                  <a:lnTo>
                    <a:pt x="212725" y="1711325"/>
                  </a:lnTo>
                  <a:lnTo>
                    <a:pt x="471488" y="1814512"/>
                  </a:lnTo>
                  <a:lnTo>
                    <a:pt x="719138" y="1962150"/>
                  </a:lnTo>
                  <a:lnTo>
                    <a:pt x="962025" y="1366837"/>
                  </a:lnTo>
                  <a:lnTo>
                    <a:pt x="1200150" y="1357312"/>
                  </a:lnTo>
                  <a:lnTo>
                    <a:pt x="1452563" y="757237"/>
                  </a:lnTo>
                  <a:lnTo>
                    <a:pt x="1690688" y="814387"/>
                  </a:lnTo>
                  <a:lnTo>
                    <a:pt x="2185988" y="1824037"/>
                  </a:lnTo>
                  <a:lnTo>
                    <a:pt x="2433638" y="1428750"/>
                  </a:lnTo>
                  <a:lnTo>
                    <a:pt x="2662238" y="1543050"/>
                  </a:lnTo>
                  <a:lnTo>
                    <a:pt x="2905125" y="1500187"/>
                  </a:lnTo>
                  <a:lnTo>
                    <a:pt x="3105150" y="1185862"/>
                  </a:lnTo>
                  <a:lnTo>
                    <a:pt x="3282950" y="966787"/>
                  </a:lnTo>
                  <a:lnTo>
                    <a:pt x="3402013" y="841375"/>
                  </a:lnTo>
                  <a:lnTo>
                    <a:pt x="3643313" y="295275"/>
                  </a:lnTo>
                  <a:lnTo>
                    <a:pt x="3895725" y="476250"/>
                  </a:lnTo>
                  <a:lnTo>
                    <a:pt x="4176713" y="223837"/>
                  </a:lnTo>
                  <a:lnTo>
                    <a:pt x="4381500" y="0"/>
                  </a:lnTo>
                  <a:lnTo>
                    <a:pt x="4629150" y="147637"/>
                  </a:lnTo>
                  <a:lnTo>
                    <a:pt x="4857750" y="414337"/>
                  </a:lnTo>
                </a:path>
              </a:pathLst>
            </a:custGeom>
            <a:noFill/>
            <a:ln w="38100" cap="rnd">
              <a:solidFill>
                <a:srgbClr val="00C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9" name="フリーフォーム: 図形 108">
              <a:extLst>
                <a:ext uri="{FF2B5EF4-FFF2-40B4-BE49-F238E27FC236}">
                  <a16:creationId xmlns:a16="http://schemas.microsoft.com/office/drawing/2014/main" id="{3D575586-F2FC-477C-A5E1-9BF02028BAB2}"/>
                </a:ext>
              </a:extLst>
            </p:cNvPr>
            <p:cNvSpPr/>
            <p:nvPr/>
          </p:nvSpPr>
          <p:spPr>
            <a:xfrm>
              <a:off x="2407856" y="1383728"/>
              <a:ext cx="4876800" cy="2597150"/>
            </a:xfrm>
            <a:custGeom>
              <a:avLst/>
              <a:gdLst>
                <a:gd name="connsiteX0" fmla="*/ 0 w 4889500"/>
                <a:gd name="connsiteY0" fmla="*/ 2438400 h 2597150"/>
                <a:gd name="connsiteX1" fmla="*/ 247650 w 4889500"/>
                <a:gd name="connsiteY1" fmla="*/ 2393950 h 2597150"/>
                <a:gd name="connsiteX2" fmla="*/ 495300 w 4889500"/>
                <a:gd name="connsiteY2" fmla="*/ 2292350 h 2597150"/>
                <a:gd name="connsiteX3" fmla="*/ 742950 w 4889500"/>
                <a:gd name="connsiteY3" fmla="*/ 2597150 h 2597150"/>
                <a:gd name="connsiteX4" fmla="*/ 977900 w 4889500"/>
                <a:gd name="connsiteY4" fmla="*/ 2076450 h 2597150"/>
                <a:gd name="connsiteX5" fmla="*/ 1225550 w 4889500"/>
                <a:gd name="connsiteY5" fmla="*/ 1898650 h 2597150"/>
                <a:gd name="connsiteX6" fmla="*/ 1479550 w 4889500"/>
                <a:gd name="connsiteY6" fmla="*/ 1143000 h 2597150"/>
                <a:gd name="connsiteX7" fmla="*/ 1714500 w 4889500"/>
                <a:gd name="connsiteY7" fmla="*/ 965200 h 2597150"/>
                <a:gd name="connsiteX8" fmla="*/ 1987550 w 4889500"/>
                <a:gd name="connsiteY8" fmla="*/ 1593850 h 2597150"/>
                <a:gd name="connsiteX9" fmla="*/ 2216150 w 4889500"/>
                <a:gd name="connsiteY9" fmla="*/ 2355850 h 2597150"/>
                <a:gd name="connsiteX10" fmla="*/ 2444750 w 4889500"/>
                <a:gd name="connsiteY10" fmla="*/ 1695450 h 2597150"/>
                <a:gd name="connsiteX11" fmla="*/ 2692400 w 4889500"/>
                <a:gd name="connsiteY11" fmla="*/ 1866900 h 2597150"/>
                <a:gd name="connsiteX12" fmla="*/ 2933700 w 4889500"/>
                <a:gd name="connsiteY12" fmla="*/ 1835150 h 2597150"/>
                <a:gd name="connsiteX13" fmla="*/ 3206750 w 4889500"/>
                <a:gd name="connsiteY13" fmla="*/ 1181100 h 2597150"/>
                <a:gd name="connsiteX14" fmla="*/ 3448050 w 4889500"/>
                <a:gd name="connsiteY14" fmla="*/ 685800 h 2597150"/>
                <a:gd name="connsiteX15" fmla="*/ 3663950 w 4889500"/>
                <a:gd name="connsiteY15" fmla="*/ 0 h 2597150"/>
                <a:gd name="connsiteX16" fmla="*/ 3905250 w 4889500"/>
                <a:gd name="connsiteY16" fmla="*/ 431800 h 2597150"/>
                <a:gd name="connsiteX17" fmla="*/ 4406900 w 4889500"/>
                <a:gd name="connsiteY17" fmla="*/ 0 h 2597150"/>
                <a:gd name="connsiteX18" fmla="*/ 4641850 w 4889500"/>
                <a:gd name="connsiteY18" fmla="*/ 0 h 2597150"/>
                <a:gd name="connsiteX19" fmla="*/ 4889500 w 4889500"/>
                <a:gd name="connsiteY19" fmla="*/ 457200 h 2597150"/>
                <a:gd name="connsiteX0" fmla="*/ 0 w 4889500"/>
                <a:gd name="connsiteY0" fmla="*/ 2438400 h 2597150"/>
                <a:gd name="connsiteX1" fmla="*/ 247650 w 4889500"/>
                <a:gd name="connsiteY1" fmla="*/ 2393950 h 2597150"/>
                <a:gd name="connsiteX2" fmla="*/ 495300 w 4889500"/>
                <a:gd name="connsiteY2" fmla="*/ 2292350 h 2597150"/>
                <a:gd name="connsiteX3" fmla="*/ 742950 w 4889500"/>
                <a:gd name="connsiteY3" fmla="*/ 2597150 h 2597150"/>
                <a:gd name="connsiteX4" fmla="*/ 977900 w 4889500"/>
                <a:gd name="connsiteY4" fmla="*/ 2076450 h 2597150"/>
                <a:gd name="connsiteX5" fmla="*/ 1225550 w 4889500"/>
                <a:gd name="connsiteY5" fmla="*/ 1898650 h 2597150"/>
                <a:gd name="connsiteX6" fmla="*/ 1479550 w 4889500"/>
                <a:gd name="connsiteY6" fmla="*/ 1143000 h 2597150"/>
                <a:gd name="connsiteX7" fmla="*/ 1714500 w 4889500"/>
                <a:gd name="connsiteY7" fmla="*/ 965200 h 2597150"/>
                <a:gd name="connsiteX8" fmla="*/ 1987550 w 4889500"/>
                <a:gd name="connsiteY8" fmla="*/ 1593850 h 2597150"/>
                <a:gd name="connsiteX9" fmla="*/ 2197100 w 4889500"/>
                <a:gd name="connsiteY9" fmla="*/ 2355850 h 2597150"/>
                <a:gd name="connsiteX10" fmla="*/ 2444750 w 4889500"/>
                <a:gd name="connsiteY10" fmla="*/ 1695450 h 2597150"/>
                <a:gd name="connsiteX11" fmla="*/ 2692400 w 4889500"/>
                <a:gd name="connsiteY11" fmla="*/ 1866900 h 2597150"/>
                <a:gd name="connsiteX12" fmla="*/ 2933700 w 4889500"/>
                <a:gd name="connsiteY12" fmla="*/ 1835150 h 2597150"/>
                <a:gd name="connsiteX13" fmla="*/ 3206750 w 4889500"/>
                <a:gd name="connsiteY13" fmla="*/ 1181100 h 2597150"/>
                <a:gd name="connsiteX14" fmla="*/ 3448050 w 4889500"/>
                <a:gd name="connsiteY14" fmla="*/ 685800 h 2597150"/>
                <a:gd name="connsiteX15" fmla="*/ 3663950 w 4889500"/>
                <a:gd name="connsiteY15" fmla="*/ 0 h 2597150"/>
                <a:gd name="connsiteX16" fmla="*/ 3905250 w 4889500"/>
                <a:gd name="connsiteY16" fmla="*/ 431800 h 2597150"/>
                <a:gd name="connsiteX17" fmla="*/ 4406900 w 4889500"/>
                <a:gd name="connsiteY17" fmla="*/ 0 h 2597150"/>
                <a:gd name="connsiteX18" fmla="*/ 4641850 w 4889500"/>
                <a:gd name="connsiteY18" fmla="*/ 0 h 2597150"/>
                <a:gd name="connsiteX19" fmla="*/ 4889500 w 4889500"/>
                <a:gd name="connsiteY19" fmla="*/ 457200 h 2597150"/>
                <a:gd name="connsiteX0" fmla="*/ 0 w 4889500"/>
                <a:gd name="connsiteY0" fmla="*/ 2438400 h 2597150"/>
                <a:gd name="connsiteX1" fmla="*/ 247650 w 4889500"/>
                <a:gd name="connsiteY1" fmla="*/ 2393950 h 2597150"/>
                <a:gd name="connsiteX2" fmla="*/ 495300 w 4889500"/>
                <a:gd name="connsiteY2" fmla="*/ 2292350 h 2597150"/>
                <a:gd name="connsiteX3" fmla="*/ 742950 w 4889500"/>
                <a:gd name="connsiteY3" fmla="*/ 2597150 h 2597150"/>
                <a:gd name="connsiteX4" fmla="*/ 977900 w 4889500"/>
                <a:gd name="connsiteY4" fmla="*/ 2076450 h 2597150"/>
                <a:gd name="connsiteX5" fmla="*/ 1225550 w 4889500"/>
                <a:gd name="connsiteY5" fmla="*/ 1898650 h 2597150"/>
                <a:gd name="connsiteX6" fmla="*/ 1479550 w 4889500"/>
                <a:gd name="connsiteY6" fmla="*/ 1143000 h 2597150"/>
                <a:gd name="connsiteX7" fmla="*/ 1701800 w 4889500"/>
                <a:gd name="connsiteY7" fmla="*/ 958850 h 2597150"/>
                <a:gd name="connsiteX8" fmla="*/ 1987550 w 4889500"/>
                <a:gd name="connsiteY8" fmla="*/ 1593850 h 2597150"/>
                <a:gd name="connsiteX9" fmla="*/ 2197100 w 4889500"/>
                <a:gd name="connsiteY9" fmla="*/ 2355850 h 2597150"/>
                <a:gd name="connsiteX10" fmla="*/ 2444750 w 4889500"/>
                <a:gd name="connsiteY10" fmla="*/ 1695450 h 2597150"/>
                <a:gd name="connsiteX11" fmla="*/ 2692400 w 4889500"/>
                <a:gd name="connsiteY11" fmla="*/ 1866900 h 2597150"/>
                <a:gd name="connsiteX12" fmla="*/ 2933700 w 4889500"/>
                <a:gd name="connsiteY12" fmla="*/ 1835150 h 2597150"/>
                <a:gd name="connsiteX13" fmla="*/ 3206750 w 4889500"/>
                <a:gd name="connsiteY13" fmla="*/ 1181100 h 2597150"/>
                <a:gd name="connsiteX14" fmla="*/ 3448050 w 4889500"/>
                <a:gd name="connsiteY14" fmla="*/ 685800 h 2597150"/>
                <a:gd name="connsiteX15" fmla="*/ 3663950 w 4889500"/>
                <a:gd name="connsiteY15" fmla="*/ 0 h 2597150"/>
                <a:gd name="connsiteX16" fmla="*/ 3905250 w 4889500"/>
                <a:gd name="connsiteY16" fmla="*/ 431800 h 2597150"/>
                <a:gd name="connsiteX17" fmla="*/ 4406900 w 4889500"/>
                <a:gd name="connsiteY17" fmla="*/ 0 h 2597150"/>
                <a:gd name="connsiteX18" fmla="*/ 4641850 w 4889500"/>
                <a:gd name="connsiteY18" fmla="*/ 0 h 2597150"/>
                <a:gd name="connsiteX19" fmla="*/ 4889500 w 4889500"/>
                <a:gd name="connsiteY19" fmla="*/ 457200 h 2597150"/>
                <a:gd name="connsiteX0" fmla="*/ 0 w 4889500"/>
                <a:gd name="connsiteY0" fmla="*/ 2438400 h 2597150"/>
                <a:gd name="connsiteX1" fmla="*/ 247650 w 4889500"/>
                <a:gd name="connsiteY1" fmla="*/ 2393950 h 2597150"/>
                <a:gd name="connsiteX2" fmla="*/ 495300 w 4889500"/>
                <a:gd name="connsiteY2" fmla="*/ 2292350 h 2597150"/>
                <a:gd name="connsiteX3" fmla="*/ 727075 w 4889500"/>
                <a:gd name="connsiteY3" fmla="*/ 2597150 h 2597150"/>
                <a:gd name="connsiteX4" fmla="*/ 977900 w 4889500"/>
                <a:gd name="connsiteY4" fmla="*/ 2076450 h 2597150"/>
                <a:gd name="connsiteX5" fmla="*/ 1225550 w 4889500"/>
                <a:gd name="connsiteY5" fmla="*/ 1898650 h 2597150"/>
                <a:gd name="connsiteX6" fmla="*/ 1479550 w 4889500"/>
                <a:gd name="connsiteY6" fmla="*/ 1143000 h 2597150"/>
                <a:gd name="connsiteX7" fmla="*/ 1701800 w 4889500"/>
                <a:gd name="connsiteY7" fmla="*/ 958850 h 2597150"/>
                <a:gd name="connsiteX8" fmla="*/ 1987550 w 4889500"/>
                <a:gd name="connsiteY8" fmla="*/ 1593850 h 2597150"/>
                <a:gd name="connsiteX9" fmla="*/ 2197100 w 4889500"/>
                <a:gd name="connsiteY9" fmla="*/ 2355850 h 2597150"/>
                <a:gd name="connsiteX10" fmla="*/ 2444750 w 4889500"/>
                <a:gd name="connsiteY10" fmla="*/ 1695450 h 2597150"/>
                <a:gd name="connsiteX11" fmla="*/ 2692400 w 4889500"/>
                <a:gd name="connsiteY11" fmla="*/ 1866900 h 2597150"/>
                <a:gd name="connsiteX12" fmla="*/ 2933700 w 4889500"/>
                <a:gd name="connsiteY12" fmla="*/ 1835150 h 2597150"/>
                <a:gd name="connsiteX13" fmla="*/ 3206750 w 4889500"/>
                <a:gd name="connsiteY13" fmla="*/ 1181100 h 2597150"/>
                <a:gd name="connsiteX14" fmla="*/ 3448050 w 4889500"/>
                <a:gd name="connsiteY14" fmla="*/ 685800 h 2597150"/>
                <a:gd name="connsiteX15" fmla="*/ 3663950 w 4889500"/>
                <a:gd name="connsiteY15" fmla="*/ 0 h 2597150"/>
                <a:gd name="connsiteX16" fmla="*/ 3905250 w 4889500"/>
                <a:gd name="connsiteY16" fmla="*/ 431800 h 2597150"/>
                <a:gd name="connsiteX17" fmla="*/ 4406900 w 4889500"/>
                <a:gd name="connsiteY17" fmla="*/ 0 h 2597150"/>
                <a:gd name="connsiteX18" fmla="*/ 4641850 w 4889500"/>
                <a:gd name="connsiteY18" fmla="*/ 0 h 2597150"/>
                <a:gd name="connsiteX19" fmla="*/ 4889500 w 4889500"/>
                <a:gd name="connsiteY19" fmla="*/ 457200 h 2597150"/>
                <a:gd name="connsiteX0" fmla="*/ 0 w 4876800"/>
                <a:gd name="connsiteY0" fmla="*/ 2438400 h 2597150"/>
                <a:gd name="connsiteX1" fmla="*/ 234950 w 4876800"/>
                <a:gd name="connsiteY1" fmla="*/ 2393950 h 2597150"/>
                <a:gd name="connsiteX2" fmla="*/ 482600 w 4876800"/>
                <a:gd name="connsiteY2" fmla="*/ 2292350 h 2597150"/>
                <a:gd name="connsiteX3" fmla="*/ 714375 w 4876800"/>
                <a:gd name="connsiteY3" fmla="*/ 2597150 h 2597150"/>
                <a:gd name="connsiteX4" fmla="*/ 965200 w 4876800"/>
                <a:gd name="connsiteY4" fmla="*/ 2076450 h 2597150"/>
                <a:gd name="connsiteX5" fmla="*/ 1212850 w 4876800"/>
                <a:gd name="connsiteY5" fmla="*/ 1898650 h 2597150"/>
                <a:gd name="connsiteX6" fmla="*/ 1466850 w 4876800"/>
                <a:gd name="connsiteY6" fmla="*/ 1143000 h 2597150"/>
                <a:gd name="connsiteX7" fmla="*/ 1689100 w 4876800"/>
                <a:gd name="connsiteY7" fmla="*/ 958850 h 2597150"/>
                <a:gd name="connsiteX8" fmla="*/ 1974850 w 4876800"/>
                <a:gd name="connsiteY8" fmla="*/ 1593850 h 2597150"/>
                <a:gd name="connsiteX9" fmla="*/ 2184400 w 4876800"/>
                <a:gd name="connsiteY9" fmla="*/ 2355850 h 2597150"/>
                <a:gd name="connsiteX10" fmla="*/ 2432050 w 4876800"/>
                <a:gd name="connsiteY10" fmla="*/ 1695450 h 2597150"/>
                <a:gd name="connsiteX11" fmla="*/ 2679700 w 4876800"/>
                <a:gd name="connsiteY11" fmla="*/ 1866900 h 2597150"/>
                <a:gd name="connsiteX12" fmla="*/ 2921000 w 4876800"/>
                <a:gd name="connsiteY12" fmla="*/ 1835150 h 2597150"/>
                <a:gd name="connsiteX13" fmla="*/ 3194050 w 4876800"/>
                <a:gd name="connsiteY13" fmla="*/ 1181100 h 2597150"/>
                <a:gd name="connsiteX14" fmla="*/ 3435350 w 4876800"/>
                <a:gd name="connsiteY14" fmla="*/ 685800 h 2597150"/>
                <a:gd name="connsiteX15" fmla="*/ 3651250 w 4876800"/>
                <a:gd name="connsiteY15" fmla="*/ 0 h 2597150"/>
                <a:gd name="connsiteX16" fmla="*/ 3892550 w 4876800"/>
                <a:gd name="connsiteY16" fmla="*/ 431800 h 2597150"/>
                <a:gd name="connsiteX17" fmla="*/ 4394200 w 4876800"/>
                <a:gd name="connsiteY17" fmla="*/ 0 h 2597150"/>
                <a:gd name="connsiteX18" fmla="*/ 4629150 w 4876800"/>
                <a:gd name="connsiteY18" fmla="*/ 0 h 2597150"/>
                <a:gd name="connsiteX19" fmla="*/ 4876800 w 4876800"/>
                <a:gd name="connsiteY19" fmla="*/ 457200 h 2597150"/>
                <a:gd name="connsiteX0" fmla="*/ 0 w 4876800"/>
                <a:gd name="connsiteY0" fmla="*/ 2438400 h 2597150"/>
                <a:gd name="connsiteX1" fmla="*/ 234950 w 4876800"/>
                <a:gd name="connsiteY1" fmla="*/ 2393950 h 2597150"/>
                <a:gd name="connsiteX2" fmla="*/ 482600 w 4876800"/>
                <a:gd name="connsiteY2" fmla="*/ 2292350 h 2597150"/>
                <a:gd name="connsiteX3" fmla="*/ 714375 w 4876800"/>
                <a:gd name="connsiteY3" fmla="*/ 2597150 h 2597150"/>
                <a:gd name="connsiteX4" fmla="*/ 965200 w 4876800"/>
                <a:gd name="connsiteY4" fmla="*/ 2076450 h 2597150"/>
                <a:gd name="connsiteX5" fmla="*/ 1212850 w 4876800"/>
                <a:gd name="connsiteY5" fmla="*/ 1898650 h 2597150"/>
                <a:gd name="connsiteX6" fmla="*/ 1466850 w 4876800"/>
                <a:gd name="connsiteY6" fmla="*/ 1143000 h 2597150"/>
                <a:gd name="connsiteX7" fmla="*/ 1689100 w 4876800"/>
                <a:gd name="connsiteY7" fmla="*/ 958850 h 2597150"/>
                <a:gd name="connsiteX8" fmla="*/ 1974850 w 4876800"/>
                <a:gd name="connsiteY8" fmla="*/ 1593850 h 2597150"/>
                <a:gd name="connsiteX9" fmla="*/ 2184400 w 4876800"/>
                <a:gd name="connsiteY9" fmla="*/ 2355850 h 2597150"/>
                <a:gd name="connsiteX10" fmla="*/ 2432050 w 4876800"/>
                <a:gd name="connsiteY10" fmla="*/ 1695450 h 2597150"/>
                <a:gd name="connsiteX11" fmla="*/ 2679700 w 4876800"/>
                <a:gd name="connsiteY11" fmla="*/ 1866900 h 2597150"/>
                <a:gd name="connsiteX12" fmla="*/ 2921000 w 4876800"/>
                <a:gd name="connsiteY12" fmla="*/ 1835150 h 2597150"/>
                <a:gd name="connsiteX13" fmla="*/ 3194050 w 4876800"/>
                <a:gd name="connsiteY13" fmla="*/ 1181100 h 2597150"/>
                <a:gd name="connsiteX14" fmla="*/ 3435350 w 4876800"/>
                <a:gd name="connsiteY14" fmla="*/ 685800 h 2597150"/>
                <a:gd name="connsiteX15" fmla="*/ 3651250 w 4876800"/>
                <a:gd name="connsiteY15" fmla="*/ 0 h 2597150"/>
                <a:gd name="connsiteX16" fmla="*/ 3892550 w 4876800"/>
                <a:gd name="connsiteY16" fmla="*/ 431800 h 2597150"/>
                <a:gd name="connsiteX17" fmla="*/ 4394200 w 4876800"/>
                <a:gd name="connsiteY17" fmla="*/ 0 h 2597150"/>
                <a:gd name="connsiteX18" fmla="*/ 4629150 w 4876800"/>
                <a:gd name="connsiteY18" fmla="*/ 0 h 2597150"/>
                <a:gd name="connsiteX19" fmla="*/ 4876800 w 4876800"/>
                <a:gd name="connsiteY19" fmla="*/ 457200 h 259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76800" h="2597150">
                  <a:moveTo>
                    <a:pt x="0" y="2438400"/>
                  </a:moveTo>
                  <a:cubicBezTo>
                    <a:pt x="122767" y="2417233"/>
                    <a:pt x="156633" y="2408767"/>
                    <a:pt x="234950" y="2393950"/>
                  </a:cubicBezTo>
                  <a:lnTo>
                    <a:pt x="482600" y="2292350"/>
                  </a:lnTo>
                  <a:lnTo>
                    <a:pt x="714375" y="2597150"/>
                  </a:lnTo>
                  <a:lnTo>
                    <a:pt x="965200" y="2076450"/>
                  </a:lnTo>
                  <a:lnTo>
                    <a:pt x="1212850" y="1898650"/>
                  </a:lnTo>
                  <a:lnTo>
                    <a:pt x="1466850" y="1143000"/>
                  </a:lnTo>
                  <a:lnTo>
                    <a:pt x="1689100" y="958850"/>
                  </a:lnTo>
                  <a:lnTo>
                    <a:pt x="1974850" y="1593850"/>
                  </a:lnTo>
                  <a:lnTo>
                    <a:pt x="2184400" y="2355850"/>
                  </a:lnTo>
                  <a:lnTo>
                    <a:pt x="2432050" y="1695450"/>
                  </a:lnTo>
                  <a:lnTo>
                    <a:pt x="2679700" y="1866900"/>
                  </a:lnTo>
                  <a:lnTo>
                    <a:pt x="2921000" y="1835150"/>
                  </a:lnTo>
                  <a:lnTo>
                    <a:pt x="3194050" y="1181100"/>
                  </a:lnTo>
                  <a:lnTo>
                    <a:pt x="3435350" y="685800"/>
                  </a:lnTo>
                  <a:lnTo>
                    <a:pt x="3651250" y="0"/>
                  </a:lnTo>
                  <a:lnTo>
                    <a:pt x="3892550" y="431800"/>
                  </a:lnTo>
                  <a:lnTo>
                    <a:pt x="4394200" y="0"/>
                  </a:lnTo>
                  <a:lnTo>
                    <a:pt x="4629150" y="0"/>
                  </a:lnTo>
                  <a:lnTo>
                    <a:pt x="4876800" y="457200"/>
                  </a:lnTo>
                </a:path>
              </a:pathLst>
            </a:custGeom>
            <a:noFill/>
            <a:ln w="38100" cap="rnd">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141" name="テキスト ボックス 140">
              <a:extLst>
                <a:ext uri="{FF2B5EF4-FFF2-40B4-BE49-F238E27FC236}">
                  <a16:creationId xmlns:a16="http://schemas.microsoft.com/office/drawing/2014/main" id="{90D6082F-361D-47D2-8205-F17710E22CCE}"/>
                </a:ext>
              </a:extLst>
            </p:cNvPr>
            <p:cNvSpPr txBox="1"/>
            <p:nvPr/>
          </p:nvSpPr>
          <p:spPr>
            <a:xfrm>
              <a:off x="2692253" y="4527296"/>
              <a:ext cx="396000" cy="276999"/>
            </a:xfrm>
            <a:prstGeom prst="rect">
              <a:avLst/>
            </a:prstGeom>
            <a:noFill/>
          </p:spPr>
          <p:txBody>
            <a:bodyPr wrap="square" rtlCol="0" anchor="ctr">
              <a:spAutoFit/>
            </a:bodyPr>
            <a:lstStyle/>
            <a:p>
              <a:pPr algn="ctr"/>
              <a:r>
                <a:rPr kumimoji="1" lang="en-US" altLang="ja-JP" sz="1200" b="1" dirty="0">
                  <a:latin typeface="Meiryo UI" panose="020B0604030504040204" pitchFamily="50" charset="-128"/>
                  <a:ea typeface="Meiryo UI" panose="020B0604030504040204" pitchFamily="50" charset="-128"/>
                </a:rPr>
                <a:t>0</a:t>
              </a:r>
              <a:r>
                <a:rPr lang="en-US" altLang="ja-JP" sz="1200" b="1" dirty="0">
                  <a:latin typeface="Meiryo UI" panose="020B0604030504040204" pitchFamily="50" charset="-128"/>
                  <a:ea typeface="Meiryo UI" panose="020B0604030504040204" pitchFamily="50" charset="-128"/>
                </a:rPr>
                <a:t>2</a:t>
              </a:r>
              <a:endParaRPr kumimoji="1" lang="en-US" altLang="ja-JP" sz="1200" b="1" dirty="0">
                <a:latin typeface="Meiryo UI" panose="020B0604030504040204" pitchFamily="50" charset="-128"/>
                <a:ea typeface="Meiryo UI" panose="020B0604030504040204" pitchFamily="50" charset="-128"/>
              </a:endParaRPr>
            </a:p>
          </p:txBody>
        </p:sp>
        <p:sp>
          <p:nvSpPr>
            <p:cNvPr id="142" name="テキスト ボックス 141">
              <a:extLst>
                <a:ext uri="{FF2B5EF4-FFF2-40B4-BE49-F238E27FC236}">
                  <a16:creationId xmlns:a16="http://schemas.microsoft.com/office/drawing/2014/main" id="{69B8975C-B8C2-4CC1-91DD-B67405B51B35}"/>
                </a:ext>
              </a:extLst>
            </p:cNvPr>
            <p:cNvSpPr txBox="1"/>
            <p:nvPr/>
          </p:nvSpPr>
          <p:spPr>
            <a:xfrm>
              <a:off x="2938269" y="4527296"/>
              <a:ext cx="396000" cy="276999"/>
            </a:xfrm>
            <a:prstGeom prst="rect">
              <a:avLst/>
            </a:prstGeom>
            <a:noFill/>
          </p:spPr>
          <p:txBody>
            <a:bodyPr wrap="square" rtlCol="0" anchor="ctr">
              <a:spAutoFit/>
            </a:bodyPr>
            <a:lstStyle/>
            <a:p>
              <a:pPr algn="ctr"/>
              <a:r>
                <a:rPr kumimoji="1" lang="en-US" altLang="ja-JP" sz="1200" b="1" dirty="0">
                  <a:latin typeface="Meiryo UI" panose="020B0604030504040204" pitchFamily="50" charset="-128"/>
                  <a:ea typeface="Meiryo UI" panose="020B0604030504040204" pitchFamily="50" charset="-128"/>
                </a:rPr>
                <a:t>03</a:t>
              </a:r>
              <a:endParaRPr kumimoji="1" lang="ja-JP" altLang="en-US" sz="1200" b="1" dirty="0">
                <a:latin typeface="Meiryo UI" panose="020B0604030504040204" pitchFamily="50" charset="-128"/>
                <a:ea typeface="Meiryo UI" panose="020B0604030504040204" pitchFamily="50" charset="-128"/>
              </a:endParaRPr>
            </a:p>
          </p:txBody>
        </p:sp>
        <p:sp>
          <p:nvSpPr>
            <p:cNvPr id="143" name="テキスト ボックス 142">
              <a:extLst>
                <a:ext uri="{FF2B5EF4-FFF2-40B4-BE49-F238E27FC236}">
                  <a16:creationId xmlns:a16="http://schemas.microsoft.com/office/drawing/2014/main" id="{19D5044A-FF85-49F7-872D-34AA0BAA60AB}"/>
                </a:ext>
              </a:extLst>
            </p:cNvPr>
            <p:cNvSpPr txBox="1"/>
            <p:nvPr/>
          </p:nvSpPr>
          <p:spPr>
            <a:xfrm>
              <a:off x="3180624" y="4527296"/>
              <a:ext cx="396000" cy="276999"/>
            </a:xfrm>
            <a:prstGeom prst="rect">
              <a:avLst/>
            </a:prstGeom>
            <a:noFill/>
          </p:spPr>
          <p:txBody>
            <a:bodyPr wrap="square" rtlCol="0" anchor="ctr">
              <a:spAutoFit/>
            </a:bodyPr>
            <a:lstStyle/>
            <a:p>
              <a:pPr algn="ctr"/>
              <a:r>
                <a:rPr kumimoji="1" lang="en-US" altLang="ja-JP" sz="1200" b="1" dirty="0">
                  <a:latin typeface="Meiryo UI" panose="020B0604030504040204" pitchFamily="50" charset="-128"/>
                  <a:ea typeface="Meiryo UI" panose="020B0604030504040204" pitchFamily="50" charset="-128"/>
                </a:rPr>
                <a:t>0</a:t>
              </a:r>
              <a:r>
                <a:rPr lang="en-US" altLang="ja-JP" sz="1200" b="1" dirty="0">
                  <a:latin typeface="Meiryo UI" panose="020B0604030504040204" pitchFamily="50" charset="-128"/>
                  <a:ea typeface="Meiryo UI" panose="020B0604030504040204" pitchFamily="50" charset="-128"/>
                </a:rPr>
                <a:t>4</a:t>
              </a:r>
              <a:endParaRPr kumimoji="1" lang="en-US" altLang="ja-JP" sz="1200" b="1" dirty="0">
                <a:latin typeface="Meiryo UI" panose="020B0604030504040204" pitchFamily="50" charset="-128"/>
                <a:ea typeface="Meiryo UI" panose="020B0604030504040204" pitchFamily="50" charset="-128"/>
              </a:endParaRPr>
            </a:p>
          </p:txBody>
        </p:sp>
        <p:sp>
          <p:nvSpPr>
            <p:cNvPr id="144" name="テキスト ボックス 143">
              <a:extLst>
                <a:ext uri="{FF2B5EF4-FFF2-40B4-BE49-F238E27FC236}">
                  <a16:creationId xmlns:a16="http://schemas.microsoft.com/office/drawing/2014/main" id="{F82A8DC8-DB84-4A30-9CAD-1148C26CAB6B}"/>
                </a:ext>
              </a:extLst>
            </p:cNvPr>
            <p:cNvSpPr txBox="1"/>
            <p:nvPr/>
          </p:nvSpPr>
          <p:spPr>
            <a:xfrm>
              <a:off x="3427209" y="4527296"/>
              <a:ext cx="396000" cy="276999"/>
            </a:xfrm>
            <a:prstGeom prst="rect">
              <a:avLst/>
            </a:prstGeom>
            <a:noFill/>
          </p:spPr>
          <p:txBody>
            <a:bodyPr wrap="square" rtlCol="0" anchor="ctr">
              <a:spAutoFit/>
            </a:bodyPr>
            <a:lstStyle/>
            <a:p>
              <a:pPr algn="ctr"/>
              <a:r>
                <a:rPr kumimoji="1" lang="en-US" altLang="ja-JP" sz="1200" b="1" dirty="0">
                  <a:latin typeface="Meiryo UI" panose="020B0604030504040204" pitchFamily="50" charset="-128"/>
                  <a:ea typeface="Meiryo UI" panose="020B0604030504040204" pitchFamily="50" charset="-128"/>
                </a:rPr>
                <a:t>05</a:t>
              </a:r>
              <a:endParaRPr kumimoji="1" lang="ja-JP" altLang="en-US" sz="1200" b="1" dirty="0">
                <a:latin typeface="Meiryo UI" panose="020B0604030504040204" pitchFamily="50" charset="-128"/>
                <a:ea typeface="Meiryo UI" panose="020B0604030504040204" pitchFamily="50" charset="-128"/>
              </a:endParaRPr>
            </a:p>
          </p:txBody>
        </p:sp>
        <p:sp>
          <p:nvSpPr>
            <p:cNvPr id="145" name="テキスト ボックス 144">
              <a:extLst>
                <a:ext uri="{FF2B5EF4-FFF2-40B4-BE49-F238E27FC236}">
                  <a16:creationId xmlns:a16="http://schemas.microsoft.com/office/drawing/2014/main" id="{2C30C84F-2C8B-4989-8F3A-5B7F59DAF5C2}"/>
                </a:ext>
              </a:extLst>
            </p:cNvPr>
            <p:cNvSpPr txBox="1"/>
            <p:nvPr/>
          </p:nvSpPr>
          <p:spPr>
            <a:xfrm>
              <a:off x="3669564" y="4527296"/>
              <a:ext cx="396000" cy="276999"/>
            </a:xfrm>
            <a:prstGeom prst="rect">
              <a:avLst/>
            </a:prstGeom>
            <a:noFill/>
          </p:spPr>
          <p:txBody>
            <a:bodyPr wrap="square" rtlCol="0" anchor="ctr">
              <a:spAutoFit/>
            </a:bodyPr>
            <a:lstStyle/>
            <a:p>
              <a:pPr algn="ctr"/>
              <a:r>
                <a:rPr kumimoji="1" lang="en-US" altLang="ja-JP" sz="1200" b="1" dirty="0">
                  <a:latin typeface="Meiryo UI" panose="020B0604030504040204" pitchFamily="50" charset="-128"/>
                  <a:ea typeface="Meiryo UI" panose="020B0604030504040204" pitchFamily="50" charset="-128"/>
                </a:rPr>
                <a:t>06</a:t>
              </a:r>
            </a:p>
          </p:txBody>
        </p:sp>
        <p:sp>
          <p:nvSpPr>
            <p:cNvPr id="146" name="テキスト ボックス 145">
              <a:extLst>
                <a:ext uri="{FF2B5EF4-FFF2-40B4-BE49-F238E27FC236}">
                  <a16:creationId xmlns:a16="http://schemas.microsoft.com/office/drawing/2014/main" id="{BBA60EF9-44D1-4331-B177-3C77DA1B32BE}"/>
                </a:ext>
              </a:extLst>
            </p:cNvPr>
            <p:cNvSpPr txBox="1"/>
            <p:nvPr/>
          </p:nvSpPr>
          <p:spPr>
            <a:xfrm>
              <a:off x="3915521" y="4527296"/>
              <a:ext cx="396000" cy="276999"/>
            </a:xfrm>
            <a:prstGeom prst="rect">
              <a:avLst/>
            </a:prstGeom>
            <a:noFill/>
          </p:spPr>
          <p:txBody>
            <a:bodyPr wrap="square" rtlCol="0" anchor="ctr">
              <a:spAutoFit/>
            </a:bodyPr>
            <a:lstStyle/>
            <a:p>
              <a:pPr algn="ctr"/>
              <a:r>
                <a:rPr kumimoji="1" lang="en-US" altLang="ja-JP" sz="1200" b="1" dirty="0">
                  <a:latin typeface="Meiryo UI" panose="020B0604030504040204" pitchFamily="50" charset="-128"/>
                  <a:ea typeface="Meiryo UI" panose="020B0604030504040204" pitchFamily="50" charset="-128"/>
                </a:rPr>
                <a:t>07</a:t>
              </a:r>
              <a:endParaRPr kumimoji="1" lang="ja-JP" altLang="en-US" sz="1200" b="1" dirty="0">
                <a:latin typeface="Meiryo UI" panose="020B0604030504040204" pitchFamily="50" charset="-128"/>
                <a:ea typeface="Meiryo UI" panose="020B0604030504040204" pitchFamily="50" charset="-128"/>
              </a:endParaRPr>
            </a:p>
          </p:txBody>
        </p:sp>
        <p:sp>
          <p:nvSpPr>
            <p:cNvPr id="151" name="テキスト ボックス 150">
              <a:extLst>
                <a:ext uri="{FF2B5EF4-FFF2-40B4-BE49-F238E27FC236}">
                  <a16:creationId xmlns:a16="http://schemas.microsoft.com/office/drawing/2014/main" id="{E9E9045D-2138-425E-802E-6150D58E3424}"/>
                </a:ext>
              </a:extLst>
            </p:cNvPr>
            <p:cNvSpPr txBox="1"/>
            <p:nvPr/>
          </p:nvSpPr>
          <p:spPr>
            <a:xfrm>
              <a:off x="4159319" y="4527296"/>
              <a:ext cx="396000" cy="276999"/>
            </a:xfrm>
            <a:prstGeom prst="rect">
              <a:avLst/>
            </a:prstGeom>
            <a:noFill/>
          </p:spPr>
          <p:txBody>
            <a:bodyPr wrap="square" rtlCol="0" anchor="ctr">
              <a:spAutoFit/>
            </a:bodyPr>
            <a:lstStyle/>
            <a:p>
              <a:pPr algn="ctr"/>
              <a:r>
                <a:rPr kumimoji="1" lang="en-US" altLang="ja-JP" sz="1200" b="1" dirty="0">
                  <a:latin typeface="Meiryo UI" panose="020B0604030504040204" pitchFamily="50" charset="-128"/>
                  <a:ea typeface="Meiryo UI" panose="020B0604030504040204" pitchFamily="50" charset="-128"/>
                </a:rPr>
                <a:t>08</a:t>
              </a:r>
              <a:endParaRPr kumimoji="1" lang="ja-JP" altLang="en-US" sz="1200" b="1" dirty="0">
                <a:latin typeface="Meiryo UI" panose="020B0604030504040204" pitchFamily="50" charset="-128"/>
                <a:ea typeface="Meiryo UI" panose="020B0604030504040204" pitchFamily="50" charset="-128"/>
              </a:endParaRPr>
            </a:p>
          </p:txBody>
        </p:sp>
        <p:sp>
          <p:nvSpPr>
            <p:cNvPr id="152" name="テキスト ボックス 151">
              <a:extLst>
                <a:ext uri="{FF2B5EF4-FFF2-40B4-BE49-F238E27FC236}">
                  <a16:creationId xmlns:a16="http://schemas.microsoft.com/office/drawing/2014/main" id="{0FEE753B-9BEB-4987-A2BE-C42A2A036244}"/>
                </a:ext>
              </a:extLst>
            </p:cNvPr>
            <p:cNvSpPr txBox="1"/>
            <p:nvPr/>
          </p:nvSpPr>
          <p:spPr>
            <a:xfrm>
              <a:off x="4402078" y="4527296"/>
              <a:ext cx="396000" cy="276999"/>
            </a:xfrm>
            <a:prstGeom prst="rect">
              <a:avLst/>
            </a:prstGeom>
            <a:noFill/>
          </p:spPr>
          <p:txBody>
            <a:bodyPr wrap="square" rtlCol="0" anchor="ctr">
              <a:spAutoFit/>
            </a:bodyPr>
            <a:lstStyle/>
            <a:p>
              <a:pPr algn="ctr"/>
              <a:r>
                <a:rPr kumimoji="1" lang="en-US" altLang="ja-JP" sz="1200" b="1" dirty="0">
                  <a:latin typeface="Meiryo UI" panose="020B0604030504040204" pitchFamily="50" charset="-128"/>
                  <a:ea typeface="Meiryo UI" panose="020B0604030504040204" pitchFamily="50" charset="-128"/>
                </a:rPr>
                <a:t>09</a:t>
              </a:r>
              <a:endParaRPr kumimoji="1" lang="ja-JP" altLang="en-US" sz="1200" b="1" dirty="0">
                <a:latin typeface="Meiryo UI" panose="020B0604030504040204" pitchFamily="50" charset="-128"/>
                <a:ea typeface="Meiryo UI" panose="020B0604030504040204" pitchFamily="50" charset="-128"/>
              </a:endParaRPr>
            </a:p>
          </p:txBody>
        </p:sp>
        <p:sp>
          <p:nvSpPr>
            <p:cNvPr id="153" name="テキスト ボックス 152">
              <a:extLst>
                <a:ext uri="{FF2B5EF4-FFF2-40B4-BE49-F238E27FC236}">
                  <a16:creationId xmlns:a16="http://schemas.microsoft.com/office/drawing/2014/main" id="{074A146D-1C58-4B38-B34F-055DA85D0AEF}"/>
                </a:ext>
              </a:extLst>
            </p:cNvPr>
            <p:cNvSpPr txBox="1"/>
            <p:nvPr/>
          </p:nvSpPr>
          <p:spPr>
            <a:xfrm>
              <a:off x="4647608" y="4527296"/>
              <a:ext cx="396000" cy="276999"/>
            </a:xfrm>
            <a:prstGeom prst="rect">
              <a:avLst/>
            </a:prstGeom>
            <a:noFill/>
          </p:spPr>
          <p:txBody>
            <a:bodyPr wrap="square" rtlCol="0" anchor="ctr">
              <a:spAutoFit/>
            </a:bodyPr>
            <a:lstStyle/>
            <a:p>
              <a:pPr algn="ctr"/>
              <a:r>
                <a:rPr kumimoji="1" lang="en-US" altLang="ja-JP" sz="1200" b="1" dirty="0">
                  <a:latin typeface="Meiryo UI" panose="020B0604030504040204" pitchFamily="50" charset="-128"/>
                  <a:ea typeface="Meiryo UI" panose="020B0604030504040204" pitchFamily="50" charset="-128"/>
                </a:rPr>
                <a:t>10</a:t>
              </a:r>
            </a:p>
          </p:txBody>
        </p:sp>
        <p:sp>
          <p:nvSpPr>
            <p:cNvPr id="154" name="テキスト ボックス 153">
              <a:extLst>
                <a:ext uri="{FF2B5EF4-FFF2-40B4-BE49-F238E27FC236}">
                  <a16:creationId xmlns:a16="http://schemas.microsoft.com/office/drawing/2014/main" id="{A647D254-4D2C-40E5-8299-C3461FC310C4}"/>
                </a:ext>
              </a:extLst>
            </p:cNvPr>
            <p:cNvSpPr txBox="1"/>
            <p:nvPr/>
          </p:nvSpPr>
          <p:spPr>
            <a:xfrm>
              <a:off x="4890449" y="4527296"/>
              <a:ext cx="396000" cy="276999"/>
            </a:xfrm>
            <a:prstGeom prst="rect">
              <a:avLst/>
            </a:prstGeom>
            <a:noFill/>
          </p:spPr>
          <p:txBody>
            <a:bodyPr wrap="square" rtlCol="0" anchor="ctr">
              <a:spAutoFit/>
            </a:bodyPr>
            <a:lstStyle/>
            <a:p>
              <a:pPr algn="ctr"/>
              <a:r>
                <a:rPr kumimoji="1" lang="en-US" altLang="ja-JP" sz="1200" b="1" dirty="0">
                  <a:latin typeface="Meiryo UI" panose="020B0604030504040204" pitchFamily="50" charset="-128"/>
                  <a:ea typeface="Meiryo UI" panose="020B0604030504040204" pitchFamily="50" charset="-128"/>
                </a:rPr>
                <a:t>11</a:t>
              </a:r>
              <a:endParaRPr kumimoji="1" lang="ja-JP" altLang="en-US" sz="1200" b="1" dirty="0">
                <a:latin typeface="Meiryo UI" panose="020B0604030504040204" pitchFamily="50" charset="-128"/>
                <a:ea typeface="Meiryo UI" panose="020B0604030504040204" pitchFamily="50" charset="-128"/>
              </a:endParaRPr>
            </a:p>
          </p:txBody>
        </p:sp>
        <p:sp>
          <p:nvSpPr>
            <p:cNvPr id="155" name="テキスト ボックス 154">
              <a:extLst>
                <a:ext uri="{FF2B5EF4-FFF2-40B4-BE49-F238E27FC236}">
                  <a16:creationId xmlns:a16="http://schemas.microsoft.com/office/drawing/2014/main" id="{A42E2C1B-1E0F-42A1-9749-41204B7CC668}"/>
                </a:ext>
              </a:extLst>
            </p:cNvPr>
            <p:cNvSpPr txBox="1"/>
            <p:nvPr/>
          </p:nvSpPr>
          <p:spPr>
            <a:xfrm>
              <a:off x="5135979" y="4527296"/>
              <a:ext cx="396000" cy="276999"/>
            </a:xfrm>
            <a:prstGeom prst="rect">
              <a:avLst/>
            </a:prstGeom>
            <a:noFill/>
          </p:spPr>
          <p:txBody>
            <a:bodyPr wrap="square" rtlCol="0" anchor="ctr">
              <a:spAutoFit/>
            </a:bodyPr>
            <a:lstStyle/>
            <a:p>
              <a:pPr algn="ctr"/>
              <a:r>
                <a:rPr kumimoji="1" lang="en-US" altLang="ja-JP" sz="1200" b="1" dirty="0">
                  <a:latin typeface="Meiryo UI" panose="020B0604030504040204" pitchFamily="50" charset="-128"/>
                  <a:ea typeface="Meiryo UI" panose="020B0604030504040204" pitchFamily="50" charset="-128"/>
                </a:rPr>
                <a:t>1</a:t>
              </a:r>
              <a:r>
                <a:rPr lang="en-US" altLang="ja-JP" sz="1200" b="1" dirty="0">
                  <a:latin typeface="Meiryo UI" panose="020B0604030504040204" pitchFamily="50" charset="-128"/>
                  <a:ea typeface="Meiryo UI" panose="020B0604030504040204" pitchFamily="50" charset="-128"/>
                </a:rPr>
                <a:t>2</a:t>
              </a:r>
              <a:endParaRPr kumimoji="1" lang="en-US" altLang="ja-JP" sz="1200" b="1" dirty="0">
                <a:latin typeface="Meiryo UI" panose="020B0604030504040204" pitchFamily="50" charset="-128"/>
                <a:ea typeface="Meiryo UI" panose="020B0604030504040204" pitchFamily="50" charset="-128"/>
              </a:endParaRPr>
            </a:p>
          </p:txBody>
        </p:sp>
        <p:sp>
          <p:nvSpPr>
            <p:cNvPr id="156" name="テキスト ボックス 155">
              <a:extLst>
                <a:ext uri="{FF2B5EF4-FFF2-40B4-BE49-F238E27FC236}">
                  <a16:creationId xmlns:a16="http://schemas.microsoft.com/office/drawing/2014/main" id="{2C9F76E3-6D78-45FB-90E1-46315141C5DF}"/>
                </a:ext>
              </a:extLst>
            </p:cNvPr>
            <p:cNvSpPr txBox="1"/>
            <p:nvPr/>
          </p:nvSpPr>
          <p:spPr>
            <a:xfrm>
              <a:off x="5379389" y="4527296"/>
              <a:ext cx="396000" cy="276999"/>
            </a:xfrm>
            <a:prstGeom prst="rect">
              <a:avLst/>
            </a:prstGeom>
            <a:noFill/>
          </p:spPr>
          <p:txBody>
            <a:bodyPr wrap="square" rtlCol="0" anchor="ctr">
              <a:spAutoFit/>
            </a:bodyPr>
            <a:lstStyle/>
            <a:p>
              <a:pPr algn="ctr"/>
              <a:r>
                <a:rPr kumimoji="1" lang="en-US" altLang="ja-JP" sz="1200" b="1" dirty="0">
                  <a:latin typeface="Meiryo UI" panose="020B0604030504040204" pitchFamily="50" charset="-128"/>
                  <a:ea typeface="Meiryo UI" panose="020B0604030504040204" pitchFamily="50" charset="-128"/>
                </a:rPr>
                <a:t>13</a:t>
              </a:r>
              <a:endParaRPr kumimoji="1" lang="ja-JP" altLang="en-US" sz="1200" b="1" dirty="0">
                <a:latin typeface="Meiryo UI" panose="020B0604030504040204" pitchFamily="50" charset="-128"/>
                <a:ea typeface="Meiryo UI" panose="020B0604030504040204" pitchFamily="50" charset="-128"/>
              </a:endParaRPr>
            </a:p>
          </p:txBody>
        </p:sp>
        <p:sp>
          <p:nvSpPr>
            <p:cNvPr id="157" name="テキスト ボックス 156">
              <a:extLst>
                <a:ext uri="{FF2B5EF4-FFF2-40B4-BE49-F238E27FC236}">
                  <a16:creationId xmlns:a16="http://schemas.microsoft.com/office/drawing/2014/main" id="{702D0703-128E-411A-8DC0-801D27561019}"/>
                </a:ext>
              </a:extLst>
            </p:cNvPr>
            <p:cNvSpPr txBox="1"/>
            <p:nvPr/>
          </p:nvSpPr>
          <p:spPr>
            <a:xfrm>
              <a:off x="5624919" y="4527296"/>
              <a:ext cx="396000" cy="276999"/>
            </a:xfrm>
            <a:prstGeom prst="rect">
              <a:avLst/>
            </a:prstGeom>
            <a:noFill/>
          </p:spPr>
          <p:txBody>
            <a:bodyPr wrap="square" rtlCol="0" anchor="ctr">
              <a:spAutoFit/>
            </a:bodyPr>
            <a:lstStyle/>
            <a:p>
              <a:pPr algn="ctr"/>
              <a:r>
                <a:rPr kumimoji="1" lang="en-US" altLang="ja-JP" sz="1200" b="1" dirty="0">
                  <a:latin typeface="Meiryo UI" panose="020B0604030504040204" pitchFamily="50" charset="-128"/>
                  <a:ea typeface="Meiryo UI" panose="020B0604030504040204" pitchFamily="50" charset="-128"/>
                </a:rPr>
                <a:t>14</a:t>
              </a:r>
            </a:p>
          </p:txBody>
        </p:sp>
        <p:sp>
          <p:nvSpPr>
            <p:cNvPr id="158" name="テキスト ボックス 157">
              <a:extLst>
                <a:ext uri="{FF2B5EF4-FFF2-40B4-BE49-F238E27FC236}">
                  <a16:creationId xmlns:a16="http://schemas.microsoft.com/office/drawing/2014/main" id="{EB2F9228-4842-4272-BC19-622972D8EFDB}"/>
                </a:ext>
              </a:extLst>
            </p:cNvPr>
            <p:cNvSpPr txBox="1"/>
            <p:nvPr/>
          </p:nvSpPr>
          <p:spPr>
            <a:xfrm>
              <a:off x="5867701" y="4527296"/>
              <a:ext cx="396000" cy="276999"/>
            </a:xfrm>
            <a:prstGeom prst="rect">
              <a:avLst/>
            </a:prstGeom>
            <a:noFill/>
          </p:spPr>
          <p:txBody>
            <a:bodyPr wrap="square" rtlCol="0" anchor="ctr">
              <a:spAutoFit/>
            </a:bodyPr>
            <a:lstStyle/>
            <a:p>
              <a:pPr algn="ctr"/>
              <a:r>
                <a:rPr kumimoji="1" lang="en-US" altLang="ja-JP" sz="1200" b="1" dirty="0">
                  <a:latin typeface="Meiryo UI" panose="020B0604030504040204" pitchFamily="50" charset="-128"/>
                  <a:ea typeface="Meiryo UI" panose="020B0604030504040204" pitchFamily="50" charset="-128"/>
                </a:rPr>
                <a:t>15</a:t>
              </a:r>
              <a:endParaRPr kumimoji="1" lang="ja-JP" altLang="en-US" sz="1200" b="1" dirty="0">
                <a:latin typeface="Meiryo UI" panose="020B0604030504040204" pitchFamily="50" charset="-128"/>
                <a:ea typeface="Meiryo UI" panose="020B0604030504040204" pitchFamily="50" charset="-128"/>
              </a:endParaRPr>
            </a:p>
          </p:txBody>
        </p:sp>
        <p:sp>
          <p:nvSpPr>
            <p:cNvPr id="159" name="テキスト ボックス 158">
              <a:extLst>
                <a:ext uri="{FF2B5EF4-FFF2-40B4-BE49-F238E27FC236}">
                  <a16:creationId xmlns:a16="http://schemas.microsoft.com/office/drawing/2014/main" id="{03900229-0984-4358-B848-FF055755EF4D}"/>
                </a:ext>
              </a:extLst>
            </p:cNvPr>
            <p:cNvSpPr txBox="1"/>
            <p:nvPr/>
          </p:nvSpPr>
          <p:spPr>
            <a:xfrm>
              <a:off x="6111865" y="4527296"/>
              <a:ext cx="396000" cy="276999"/>
            </a:xfrm>
            <a:prstGeom prst="rect">
              <a:avLst/>
            </a:prstGeom>
            <a:noFill/>
          </p:spPr>
          <p:txBody>
            <a:bodyPr wrap="square" rtlCol="0" anchor="ctr">
              <a:spAutoFit/>
            </a:bodyPr>
            <a:lstStyle/>
            <a:p>
              <a:pPr algn="ctr"/>
              <a:r>
                <a:rPr kumimoji="1" lang="en-US" altLang="ja-JP" sz="1200" b="1" dirty="0">
                  <a:latin typeface="Meiryo UI" panose="020B0604030504040204" pitchFamily="50" charset="-128"/>
                  <a:ea typeface="Meiryo UI" panose="020B0604030504040204" pitchFamily="50" charset="-128"/>
                </a:rPr>
                <a:t>16</a:t>
              </a:r>
              <a:endParaRPr kumimoji="1" lang="ja-JP" altLang="en-US" sz="1200" b="1" dirty="0">
                <a:latin typeface="Meiryo UI" panose="020B0604030504040204" pitchFamily="50" charset="-128"/>
                <a:ea typeface="Meiryo UI" panose="020B0604030504040204" pitchFamily="50" charset="-128"/>
              </a:endParaRPr>
            </a:p>
          </p:txBody>
        </p:sp>
        <p:sp>
          <p:nvSpPr>
            <p:cNvPr id="160" name="テキスト ボックス 159">
              <a:extLst>
                <a:ext uri="{FF2B5EF4-FFF2-40B4-BE49-F238E27FC236}">
                  <a16:creationId xmlns:a16="http://schemas.microsoft.com/office/drawing/2014/main" id="{696384BC-30A5-42BD-BE47-84D8CC868FB5}"/>
                </a:ext>
              </a:extLst>
            </p:cNvPr>
            <p:cNvSpPr txBox="1"/>
            <p:nvPr/>
          </p:nvSpPr>
          <p:spPr>
            <a:xfrm>
              <a:off x="6357395" y="4527296"/>
              <a:ext cx="396000" cy="276999"/>
            </a:xfrm>
            <a:prstGeom prst="rect">
              <a:avLst/>
            </a:prstGeom>
            <a:noFill/>
          </p:spPr>
          <p:txBody>
            <a:bodyPr wrap="square" rtlCol="0" anchor="ctr">
              <a:spAutoFit/>
            </a:bodyPr>
            <a:lstStyle/>
            <a:p>
              <a:pPr algn="ctr"/>
              <a:r>
                <a:rPr kumimoji="1" lang="en-US" altLang="ja-JP" sz="1200" b="1" dirty="0">
                  <a:latin typeface="Meiryo UI" panose="020B0604030504040204" pitchFamily="50" charset="-128"/>
                  <a:ea typeface="Meiryo UI" panose="020B0604030504040204" pitchFamily="50" charset="-128"/>
                </a:rPr>
                <a:t>17</a:t>
              </a:r>
            </a:p>
          </p:txBody>
        </p:sp>
        <p:sp>
          <p:nvSpPr>
            <p:cNvPr id="161" name="テキスト ボックス 160">
              <a:extLst>
                <a:ext uri="{FF2B5EF4-FFF2-40B4-BE49-F238E27FC236}">
                  <a16:creationId xmlns:a16="http://schemas.microsoft.com/office/drawing/2014/main" id="{D9FD7498-845B-44C2-8CEB-9C1CB8BD49CF}"/>
                </a:ext>
              </a:extLst>
            </p:cNvPr>
            <p:cNvSpPr txBox="1"/>
            <p:nvPr/>
          </p:nvSpPr>
          <p:spPr>
            <a:xfrm>
              <a:off x="6600177" y="4527296"/>
              <a:ext cx="396000" cy="276999"/>
            </a:xfrm>
            <a:prstGeom prst="rect">
              <a:avLst/>
            </a:prstGeom>
            <a:noFill/>
          </p:spPr>
          <p:txBody>
            <a:bodyPr wrap="square" rtlCol="0" anchor="ctr">
              <a:spAutoFit/>
            </a:bodyPr>
            <a:lstStyle/>
            <a:p>
              <a:pPr algn="ctr"/>
              <a:r>
                <a:rPr kumimoji="1" lang="en-US" altLang="ja-JP" sz="1200" b="1" dirty="0">
                  <a:latin typeface="Meiryo UI" panose="020B0604030504040204" pitchFamily="50" charset="-128"/>
                  <a:ea typeface="Meiryo UI" panose="020B0604030504040204" pitchFamily="50" charset="-128"/>
                </a:rPr>
                <a:t>18</a:t>
              </a:r>
              <a:endParaRPr kumimoji="1" lang="ja-JP" altLang="en-US" sz="1200" b="1" dirty="0">
                <a:latin typeface="Meiryo UI" panose="020B0604030504040204" pitchFamily="50" charset="-128"/>
                <a:ea typeface="Meiryo UI" panose="020B0604030504040204" pitchFamily="50" charset="-128"/>
              </a:endParaRPr>
            </a:p>
          </p:txBody>
        </p:sp>
        <p:sp>
          <p:nvSpPr>
            <p:cNvPr id="162" name="テキスト ボックス 161">
              <a:extLst>
                <a:ext uri="{FF2B5EF4-FFF2-40B4-BE49-F238E27FC236}">
                  <a16:creationId xmlns:a16="http://schemas.microsoft.com/office/drawing/2014/main" id="{3BC14FA7-3ACD-4854-85BB-FF15402C604F}"/>
                </a:ext>
              </a:extLst>
            </p:cNvPr>
            <p:cNvSpPr txBox="1"/>
            <p:nvPr/>
          </p:nvSpPr>
          <p:spPr>
            <a:xfrm>
              <a:off x="6841002" y="4527296"/>
              <a:ext cx="396000" cy="276999"/>
            </a:xfrm>
            <a:prstGeom prst="rect">
              <a:avLst/>
            </a:prstGeom>
            <a:noFill/>
          </p:spPr>
          <p:txBody>
            <a:bodyPr wrap="square" rtlCol="0" anchor="ctr">
              <a:spAutoFit/>
            </a:bodyPr>
            <a:lstStyle/>
            <a:p>
              <a:pPr algn="ctr"/>
              <a:r>
                <a:rPr kumimoji="1" lang="en-US" altLang="ja-JP" sz="1200" b="1" dirty="0">
                  <a:latin typeface="Meiryo UI" panose="020B0604030504040204" pitchFamily="50" charset="-128"/>
                  <a:ea typeface="Meiryo UI" panose="020B0604030504040204" pitchFamily="50" charset="-128"/>
                </a:rPr>
                <a:t>19</a:t>
              </a:r>
            </a:p>
          </p:txBody>
        </p:sp>
        <p:sp>
          <p:nvSpPr>
            <p:cNvPr id="163" name="テキスト ボックス 162">
              <a:extLst>
                <a:ext uri="{FF2B5EF4-FFF2-40B4-BE49-F238E27FC236}">
                  <a16:creationId xmlns:a16="http://schemas.microsoft.com/office/drawing/2014/main" id="{B8271C1F-0D85-4EDA-8C54-89249C0D2059}"/>
                </a:ext>
              </a:extLst>
            </p:cNvPr>
            <p:cNvSpPr txBox="1"/>
            <p:nvPr/>
          </p:nvSpPr>
          <p:spPr>
            <a:xfrm>
              <a:off x="7099662" y="4527296"/>
              <a:ext cx="396000" cy="276999"/>
            </a:xfrm>
            <a:prstGeom prst="rect">
              <a:avLst/>
            </a:prstGeom>
            <a:noFill/>
          </p:spPr>
          <p:txBody>
            <a:bodyPr wrap="square" rtlCol="0">
              <a:spAutoFit/>
            </a:bodyPr>
            <a:lstStyle/>
            <a:p>
              <a:pPr algn="ctr"/>
              <a:r>
                <a:rPr kumimoji="1" lang="en-US" altLang="ja-JP" sz="1200" b="1" dirty="0">
                  <a:latin typeface="Meiryo UI" panose="020B0604030504040204" pitchFamily="50" charset="-128"/>
                  <a:ea typeface="Meiryo UI" panose="020B0604030504040204" pitchFamily="50" charset="-128"/>
                </a:rPr>
                <a:t>20</a:t>
              </a:r>
              <a:endParaRPr kumimoji="1" lang="ja-JP" altLang="en-US" sz="1200" b="1" dirty="0">
                <a:latin typeface="Meiryo UI" panose="020B0604030504040204" pitchFamily="50" charset="-128"/>
                <a:ea typeface="Meiryo UI" panose="020B0604030504040204" pitchFamily="50" charset="-128"/>
              </a:endParaRPr>
            </a:p>
          </p:txBody>
        </p:sp>
      </p:grpSp>
      <p:cxnSp>
        <p:nvCxnSpPr>
          <p:cNvPr id="164" name="直線コネクタ 163">
            <a:extLst>
              <a:ext uri="{FF2B5EF4-FFF2-40B4-BE49-F238E27FC236}">
                <a16:creationId xmlns:a16="http://schemas.microsoft.com/office/drawing/2014/main" id="{8F09F95F-BC97-4796-A8E6-508542A77674}"/>
              </a:ext>
            </a:extLst>
          </p:cNvPr>
          <p:cNvCxnSpPr>
            <a:cxnSpLocks/>
          </p:cNvCxnSpPr>
          <p:nvPr/>
        </p:nvCxnSpPr>
        <p:spPr>
          <a:xfrm rot="16200000">
            <a:off x="1740848" y="4479179"/>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コネクタ 164">
            <a:extLst>
              <a:ext uri="{FF2B5EF4-FFF2-40B4-BE49-F238E27FC236}">
                <a16:creationId xmlns:a16="http://schemas.microsoft.com/office/drawing/2014/main" id="{F10E41B8-AD72-4FA6-A4BB-1C3C0702BFC2}"/>
              </a:ext>
            </a:extLst>
          </p:cNvPr>
          <p:cNvCxnSpPr>
            <a:cxnSpLocks/>
          </p:cNvCxnSpPr>
          <p:nvPr/>
        </p:nvCxnSpPr>
        <p:spPr>
          <a:xfrm rot="16200000">
            <a:off x="1740848" y="3885852"/>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直線コネクタ 165">
            <a:extLst>
              <a:ext uri="{FF2B5EF4-FFF2-40B4-BE49-F238E27FC236}">
                <a16:creationId xmlns:a16="http://schemas.microsoft.com/office/drawing/2014/main" id="{5A6E089A-F451-4136-AE3A-606E4E80D654}"/>
              </a:ext>
            </a:extLst>
          </p:cNvPr>
          <p:cNvCxnSpPr>
            <a:cxnSpLocks/>
          </p:cNvCxnSpPr>
          <p:nvPr/>
        </p:nvCxnSpPr>
        <p:spPr>
          <a:xfrm rot="16200000">
            <a:off x="1740848" y="3292524"/>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直線コネクタ 166">
            <a:extLst>
              <a:ext uri="{FF2B5EF4-FFF2-40B4-BE49-F238E27FC236}">
                <a16:creationId xmlns:a16="http://schemas.microsoft.com/office/drawing/2014/main" id="{7FA64483-997A-4392-AE4E-A742DB501A3B}"/>
              </a:ext>
            </a:extLst>
          </p:cNvPr>
          <p:cNvCxnSpPr>
            <a:cxnSpLocks/>
          </p:cNvCxnSpPr>
          <p:nvPr/>
        </p:nvCxnSpPr>
        <p:spPr>
          <a:xfrm rot="16200000">
            <a:off x="1740848" y="2699196"/>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直線コネクタ 167">
            <a:extLst>
              <a:ext uri="{FF2B5EF4-FFF2-40B4-BE49-F238E27FC236}">
                <a16:creationId xmlns:a16="http://schemas.microsoft.com/office/drawing/2014/main" id="{725FE548-6A5B-43D5-B0B9-DD7895474DD7}"/>
              </a:ext>
            </a:extLst>
          </p:cNvPr>
          <p:cNvCxnSpPr>
            <a:cxnSpLocks/>
          </p:cNvCxnSpPr>
          <p:nvPr/>
        </p:nvCxnSpPr>
        <p:spPr>
          <a:xfrm rot="16200000">
            <a:off x="1740848" y="2105868"/>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直線コネクタ 168">
            <a:extLst>
              <a:ext uri="{FF2B5EF4-FFF2-40B4-BE49-F238E27FC236}">
                <a16:creationId xmlns:a16="http://schemas.microsoft.com/office/drawing/2014/main" id="{973156B7-20F1-424B-8F53-7F0B70BE3119}"/>
              </a:ext>
            </a:extLst>
          </p:cNvPr>
          <p:cNvCxnSpPr>
            <a:cxnSpLocks/>
          </p:cNvCxnSpPr>
          <p:nvPr/>
        </p:nvCxnSpPr>
        <p:spPr>
          <a:xfrm rot="16200000">
            <a:off x="1740848" y="151254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直線コネクタ 169">
            <a:extLst>
              <a:ext uri="{FF2B5EF4-FFF2-40B4-BE49-F238E27FC236}">
                <a16:creationId xmlns:a16="http://schemas.microsoft.com/office/drawing/2014/main" id="{AD1A0052-2E65-46C4-8D5F-CD243FF38F69}"/>
              </a:ext>
            </a:extLst>
          </p:cNvPr>
          <p:cNvCxnSpPr>
            <a:cxnSpLocks/>
          </p:cNvCxnSpPr>
          <p:nvPr/>
        </p:nvCxnSpPr>
        <p:spPr>
          <a:xfrm rot="16200000">
            <a:off x="1740848" y="919212"/>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1" name="テキスト ボックス 170">
            <a:extLst>
              <a:ext uri="{FF2B5EF4-FFF2-40B4-BE49-F238E27FC236}">
                <a16:creationId xmlns:a16="http://schemas.microsoft.com/office/drawing/2014/main" id="{FBD959CC-8CCF-4C2F-A4FB-245A63E48762}"/>
              </a:ext>
            </a:extLst>
          </p:cNvPr>
          <p:cNvSpPr txBox="1"/>
          <p:nvPr/>
        </p:nvSpPr>
        <p:spPr>
          <a:xfrm>
            <a:off x="1558283" y="343228"/>
            <a:ext cx="5464958" cy="461665"/>
          </a:xfrm>
          <a:prstGeom prst="rect">
            <a:avLst/>
          </a:prstGeom>
          <a:noFill/>
        </p:spPr>
        <p:txBody>
          <a:bodyPr wrap="none" rtlCol="0" anchor="ctr">
            <a:spAutoFit/>
          </a:bodyPr>
          <a:lstStyle/>
          <a:p>
            <a:r>
              <a:rPr kumimoji="1" lang="ja-JP" altLang="en-US" sz="2400" b="1" dirty="0">
                <a:latin typeface="Meiryo UI" panose="020B0604030504040204" pitchFamily="50" charset="-128"/>
                <a:ea typeface="Meiryo UI" panose="020B0604030504040204" pitchFamily="50" charset="-128"/>
              </a:rPr>
              <a:t>長期・積立・分散投資（シミュレーション）</a:t>
            </a:r>
          </a:p>
        </p:txBody>
      </p:sp>
      <p:sp>
        <p:nvSpPr>
          <p:cNvPr id="173" name="楕円 172">
            <a:extLst>
              <a:ext uri="{FF2B5EF4-FFF2-40B4-BE49-F238E27FC236}">
                <a16:creationId xmlns:a16="http://schemas.microsoft.com/office/drawing/2014/main" id="{49924F3E-6BC9-491C-958E-E833B3BF7EDC}"/>
              </a:ext>
            </a:extLst>
          </p:cNvPr>
          <p:cNvSpPr/>
          <p:nvPr/>
        </p:nvSpPr>
        <p:spPr>
          <a:xfrm>
            <a:off x="3628434" y="3530310"/>
            <a:ext cx="720000" cy="720000"/>
          </a:xfrm>
          <a:prstGeom prst="ellipse">
            <a:avLst/>
          </a:prstGeom>
          <a:solidFill>
            <a:srgbClr val="FF0040">
              <a:alpha val="20000"/>
            </a:srgbClr>
          </a:solidFill>
          <a:ln w="38100">
            <a:solidFill>
              <a:srgbClr val="FF004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74" name="楕円 173">
            <a:extLst>
              <a:ext uri="{FF2B5EF4-FFF2-40B4-BE49-F238E27FC236}">
                <a16:creationId xmlns:a16="http://schemas.microsoft.com/office/drawing/2014/main" id="{E8A97F70-35A4-4CA8-95F8-DB824F4CACAA}"/>
              </a:ext>
            </a:extLst>
          </p:cNvPr>
          <p:cNvSpPr/>
          <p:nvPr/>
        </p:nvSpPr>
        <p:spPr>
          <a:xfrm>
            <a:off x="2156105" y="3716792"/>
            <a:ext cx="720000" cy="720000"/>
          </a:xfrm>
          <a:prstGeom prst="ellipse">
            <a:avLst/>
          </a:prstGeom>
          <a:solidFill>
            <a:srgbClr val="FF0040">
              <a:alpha val="20000"/>
            </a:srgbClr>
          </a:solidFill>
          <a:ln w="38100">
            <a:solidFill>
              <a:srgbClr val="FF004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177" name="グループ化 176">
            <a:extLst>
              <a:ext uri="{FF2B5EF4-FFF2-40B4-BE49-F238E27FC236}">
                <a16:creationId xmlns:a16="http://schemas.microsoft.com/office/drawing/2014/main" id="{CF1F3A91-0AA3-4383-9181-73DBD3412C8D}"/>
              </a:ext>
            </a:extLst>
          </p:cNvPr>
          <p:cNvGrpSpPr/>
          <p:nvPr/>
        </p:nvGrpSpPr>
        <p:grpSpPr>
          <a:xfrm>
            <a:off x="1944633" y="1216539"/>
            <a:ext cx="3240000" cy="1080000"/>
            <a:chOff x="-797537" y="1949200"/>
            <a:chExt cx="2905563" cy="1080000"/>
          </a:xfrm>
        </p:grpSpPr>
        <p:sp>
          <p:nvSpPr>
            <p:cNvPr id="178" name="楕円 177">
              <a:extLst>
                <a:ext uri="{FF2B5EF4-FFF2-40B4-BE49-F238E27FC236}">
                  <a16:creationId xmlns:a16="http://schemas.microsoft.com/office/drawing/2014/main" id="{62C02EE3-51C7-4875-A8AF-C88E200C5A8D}"/>
                </a:ext>
              </a:extLst>
            </p:cNvPr>
            <p:cNvSpPr/>
            <p:nvPr/>
          </p:nvSpPr>
          <p:spPr>
            <a:xfrm>
              <a:off x="-797537" y="1949200"/>
              <a:ext cx="2905563" cy="1080000"/>
            </a:xfrm>
            <a:prstGeom prst="ellipse">
              <a:avLst/>
            </a:prstGeom>
            <a:solidFill>
              <a:srgbClr val="FF0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179" name="テキスト ボックス 178">
              <a:extLst>
                <a:ext uri="{FF2B5EF4-FFF2-40B4-BE49-F238E27FC236}">
                  <a16:creationId xmlns:a16="http://schemas.microsoft.com/office/drawing/2014/main" id="{726496CC-663E-48EB-8ECD-0EC7A01E9EE7}"/>
                </a:ext>
              </a:extLst>
            </p:cNvPr>
            <p:cNvSpPr txBox="1"/>
            <p:nvPr/>
          </p:nvSpPr>
          <p:spPr>
            <a:xfrm>
              <a:off x="-702994" y="2138222"/>
              <a:ext cx="2807398" cy="707886"/>
            </a:xfrm>
            <a:prstGeom prst="rect">
              <a:avLst/>
            </a:prstGeom>
            <a:noFill/>
          </p:spPr>
          <p:txBody>
            <a:bodyPr wrap="square" rtlCol="0" anchor="ctr">
              <a:spAutoFit/>
            </a:bodyPr>
            <a:lstStyle/>
            <a:p>
              <a:pPr algn="ctr"/>
              <a:r>
                <a:rPr lang="ja-JP" altLang="en-US" sz="2000" b="1" dirty="0">
                  <a:solidFill>
                    <a:schemeClr val="bg1"/>
                  </a:solidFill>
                  <a:latin typeface="Meiryo UI" panose="020B0604030504040204" pitchFamily="50" charset="-128"/>
                  <a:ea typeface="Meiryo UI" panose="020B0604030504040204" pitchFamily="50" charset="-128"/>
                </a:rPr>
                <a:t>利益が出ることもあれば、</a:t>
              </a:r>
              <a:endParaRPr lang="en-US" altLang="ja-JP" sz="2000" b="1" dirty="0">
                <a:solidFill>
                  <a:schemeClr val="bg1"/>
                </a:solidFill>
                <a:latin typeface="Meiryo UI" panose="020B0604030504040204" pitchFamily="50" charset="-128"/>
                <a:ea typeface="Meiryo UI" panose="020B0604030504040204" pitchFamily="50" charset="-128"/>
              </a:endParaRPr>
            </a:p>
            <a:p>
              <a:pPr algn="ctr"/>
              <a:r>
                <a:rPr lang="ja-JP" altLang="en-US" sz="2000" b="1" dirty="0">
                  <a:solidFill>
                    <a:schemeClr val="bg1"/>
                  </a:solidFill>
                  <a:latin typeface="Meiryo UI" panose="020B0604030504040204" pitchFamily="50" charset="-128"/>
                  <a:ea typeface="Meiryo UI" panose="020B0604030504040204" pitchFamily="50" charset="-128"/>
                </a:rPr>
                <a:t>損失が出ることもある</a:t>
              </a:r>
            </a:p>
          </p:txBody>
        </p:sp>
      </p:grpSp>
      <p:grpSp>
        <p:nvGrpSpPr>
          <p:cNvPr id="5" name="グループ化 4">
            <a:extLst>
              <a:ext uri="{FF2B5EF4-FFF2-40B4-BE49-F238E27FC236}">
                <a16:creationId xmlns:a16="http://schemas.microsoft.com/office/drawing/2014/main" id="{CBE07345-90B9-4322-85C4-094A1E98CBB4}"/>
              </a:ext>
            </a:extLst>
          </p:cNvPr>
          <p:cNvGrpSpPr/>
          <p:nvPr/>
        </p:nvGrpSpPr>
        <p:grpSpPr>
          <a:xfrm>
            <a:off x="6623450" y="2261148"/>
            <a:ext cx="5205369" cy="646331"/>
            <a:chOff x="6623450" y="2629764"/>
            <a:chExt cx="5205369" cy="646331"/>
          </a:xfrm>
        </p:grpSpPr>
        <p:sp>
          <p:nvSpPr>
            <p:cNvPr id="54" name="テキスト ボックス 53">
              <a:extLst>
                <a:ext uri="{FF2B5EF4-FFF2-40B4-BE49-F238E27FC236}">
                  <a16:creationId xmlns:a16="http://schemas.microsoft.com/office/drawing/2014/main" id="{1B3595FF-958F-4D7A-9660-E32471F7CA91}"/>
                </a:ext>
              </a:extLst>
            </p:cNvPr>
            <p:cNvSpPr txBox="1"/>
            <p:nvPr/>
          </p:nvSpPr>
          <p:spPr>
            <a:xfrm>
              <a:off x="7172513" y="2629764"/>
              <a:ext cx="4656306" cy="646331"/>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Ｂ：国内の株・債券に半分ずつ投資</a:t>
              </a:r>
            </a:p>
            <a:p>
              <a:r>
                <a:rPr kumimoji="1" lang="ja-JP" altLang="en-US" b="1" dirty="0">
                  <a:latin typeface="Meiryo UI" panose="020B0604030504040204" pitchFamily="50" charset="-128"/>
                  <a:ea typeface="Meiryo UI" panose="020B0604030504040204" pitchFamily="50" charset="-128"/>
                </a:rPr>
                <a:t>　　　</a:t>
              </a:r>
              <a:r>
                <a:rPr kumimoji="1" lang="en-US" altLang="ja-JP" b="1" dirty="0">
                  <a:latin typeface="Meiryo UI" panose="020B0604030504040204" pitchFamily="50" charset="-128"/>
                  <a:ea typeface="Meiryo UI" panose="020B0604030504040204" pitchFamily="50" charset="-128"/>
                </a:rPr>
                <a:t>38.57% </a:t>
              </a:r>
              <a:r>
                <a:rPr kumimoji="1" lang="ja-JP" altLang="en-US" b="1" dirty="0">
                  <a:latin typeface="Meiryo UI" panose="020B0604030504040204" pitchFamily="50" charset="-128"/>
                  <a:ea typeface="Meiryo UI" panose="020B0604030504040204" pitchFamily="50" charset="-128"/>
                </a:rPr>
                <a:t>（年平均リターン：</a:t>
              </a:r>
              <a:r>
                <a:rPr kumimoji="1" lang="en-US" altLang="ja-JP" b="1" dirty="0">
                  <a:latin typeface="Meiryo UI" panose="020B0604030504040204" pitchFamily="50" charset="-128"/>
                  <a:ea typeface="Meiryo UI" panose="020B0604030504040204" pitchFamily="50" charset="-128"/>
                </a:rPr>
                <a:t>1.64%</a:t>
              </a:r>
              <a:r>
                <a:rPr kumimoji="1" lang="ja-JP" altLang="en-US" b="1" dirty="0">
                  <a:latin typeface="Meiryo UI" panose="020B0604030504040204" pitchFamily="50" charset="-128"/>
                  <a:ea typeface="Meiryo UI" panose="020B0604030504040204" pitchFamily="50" charset="-128"/>
                </a:rPr>
                <a:t>）</a:t>
              </a:r>
            </a:p>
          </p:txBody>
        </p:sp>
        <p:cxnSp>
          <p:nvCxnSpPr>
            <p:cNvPr id="20" name="直線矢印コネクタ 19">
              <a:extLst>
                <a:ext uri="{FF2B5EF4-FFF2-40B4-BE49-F238E27FC236}">
                  <a16:creationId xmlns:a16="http://schemas.microsoft.com/office/drawing/2014/main" id="{9267A01B-2E1B-49D3-B4F2-4679863992DF}"/>
                </a:ext>
              </a:extLst>
            </p:cNvPr>
            <p:cNvCxnSpPr>
              <a:cxnSpLocks/>
            </p:cNvCxnSpPr>
            <p:nvPr/>
          </p:nvCxnSpPr>
          <p:spPr>
            <a:xfrm flipH="1">
              <a:off x="6623450" y="2783902"/>
              <a:ext cx="563576" cy="16773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グループ化 3">
            <a:extLst>
              <a:ext uri="{FF2B5EF4-FFF2-40B4-BE49-F238E27FC236}">
                <a16:creationId xmlns:a16="http://schemas.microsoft.com/office/drawing/2014/main" id="{5AABF54B-7642-4EFE-A611-87893493CD90}"/>
              </a:ext>
            </a:extLst>
          </p:cNvPr>
          <p:cNvGrpSpPr/>
          <p:nvPr/>
        </p:nvGrpSpPr>
        <p:grpSpPr>
          <a:xfrm>
            <a:off x="6726038" y="3216871"/>
            <a:ext cx="4934684" cy="646331"/>
            <a:chOff x="6726038" y="2905110"/>
            <a:chExt cx="4934684" cy="646331"/>
          </a:xfrm>
        </p:grpSpPr>
        <p:sp>
          <p:nvSpPr>
            <p:cNvPr id="58" name="テキスト ボックス 57">
              <a:extLst>
                <a:ext uri="{FF2B5EF4-FFF2-40B4-BE49-F238E27FC236}">
                  <a16:creationId xmlns:a16="http://schemas.microsoft.com/office/drawing/2014/main" id="{397C179E-1EE1-4DAC-A9A1-814CCB5878CD}"/>
                </a:ext>
              </a:extLst>
            </p:cNvPr>
            <p:cNvSpPr txBox="1"/>
            <p:nvPr/>
          </p:nvSpPr>
          <p:spPr>
            <a:xfrm>
              <a:off x="7201623" y="2905110"/>
              <a:ext cx="4459099" cy="646331"/>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Ａ：定期預金</a:t>
              </a:r>
              <a:endParaRPr kumimoji="1" lang="en-US" altLang="ja-JP" b="1" dirty="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　　　</a:t>
              </a:r>
              <a:r>
                <a:rPr kumimoji="1" lang="en-US" altLang="ja-JP" b="1" dirty="0">
                  <a:latin typeface="Meiryo UI" panose="020B0604030504040204" pitchFamily="50" charset="-128"/>
                  <a:ea typeface="Meiryo UI" panose="020B0604030504040204" pitchFamily="50" charset="-128"/>
                </a:rPr>
                <a:t>0.97%</a:t>
              </a:r>
              <a:r>
                <a:rPr lang="ja-JP" altLang="en-US" b="1"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年平均 リターン：</a:t>
              </a:r>
              <a:r>
                <a:rPr kumimoji="1" lang="en-US" altLang="ja-JP" b="1" dirty="0">
                  <a:latin typeface="Meiryo UI" panose="020B0604030504040204" pitchFamily="50" charset="-128"/>
                  <a:ea typeface="Meiryo UI" panose="020B0604030504040204" pitchFamily="50" charset="-128"/>
                </a:rPr>
                <a:t>0.05%</a:t>
              </a:r>
              <a:r>
                <a:rPr kumimoji="1" lang="ja-JP" altLang="en-US" b="1" dirty="0">
                  <a:latin typeface="Meiryo UI" panose="020B0604030504040204" pitchFamily="50" charset="-128"/>
                  <a:ea typeface="Meiryo UI" panose="020B0604030504040204" pitchFamily="50" charset="-128"/>
                </a:rPr>
                <a:t>）</a:t>
              </a:r>
              <a:endParaRPr kumimoji="1" lang="en-US" altLang="ja-JP" b="1" dirty="0">
                <a:latin typeface="Meiryo UI" panose="020B0604030504040204" pitchFamily="50" charset="-128"/>
                <a:ea typeface="Meiryo UI" panose="020B0604030504040204" pitchFamily="50" charset="-128"/>
              </a:endParaRPr>
            </a:p>
          </p:txBody>
        </p:sp>
        <p:cxnSp>
          <p:nvCxnSpPr>
            <p:cNvPr id="183" name="直線矢印コネクタ 182">
              <a:extLst>
                <a:ext uri="{FF2B5EF4-FFF2-40B4-BE49-F238E27FC236}">
                  <a16:creationId xmlns:a16="http://schemas.microsoft.com/office/drawing/2014/main" id="{BED10A1D-08C7-4A96-83EA-F80D0574C524}"/>
                </a:ext>
              </a:extLst>
            </p:cNvPr>
            <p:cNvCxnSpPr>
              <a:cxnSpLocks/>
            </p:cNvCxnSpPr>
            <p:nvPr/>
          </p:nvCxnSpPr>
          <p:spPr>
            <a:xfrm flipH="1">
              <a:off x="6726038" y="3117239"/>
              <a:ext cx="446475" cy="4084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グループ化 5">
            <a:extLst>
              <a:ext uri="{FF2B5EF4-FFF2-40B4-BE49-F238E27FC236}">
                <a16:creationId xmlns:a16="http://schemas.microsoft.com/office/drawing/2014/main" id="{E59F9DCB-057E-45B9-AFE5-2E59C7C93836}"/>
              </a:ext>
            </a:extLst>
          </p:cNvPr>
          <p:cNvGrpSpPr/>
          <p:nvPr/>
        </p:nvGrpSpPr>
        <p:grpSpPr>
          <a:xfrm>
            <a:off x="6671104" y="1076477"/>
            <a:ext cx="4895566" cy="923330"/>
            <a:chOff x="6671104" y="913062"/>
            <a:chExt cx="4895566" cy="923330"/>
          </a:xfrm>
        </p:grpSpPr>
        <p:sp>
          <p:nvSpPr>
            <p:cNvPr id="61" name="テキスト ボックス 60">
              <a:extLst>
                <a:ext uri="{FF2B5EF4-FFF2-40B4-BE49-F238E27FC236}">
                  <a16:creationId xmlns:a16="http://schemas.microsoft.com/office/drawing/2014/main" id="{177205E0-DDD5-4F89-938E-6D2D4503DC03}"/>
                </a:ext>
              </a:extLst>
            </p:cNvPr>
            <p:cNvSpPr txBox="1"/>
            <p:nvPr/>
          </p:nvSpPr>
          <p:spPr>
            <a:xfrm>
              <a:off x="7187025" y="913062"/>
              <a:ext cx="4379645" cy="923330"/>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Ｃ：国内・先進国・新興国の株・債券に　</a:t>
              </a:r>
              <a:endParaRPr kumimoji="1" lang="en-US" altLang="ja-JP" b="1" dirty="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　　　</a:t>
              </a:r>
              <a:r>
                <a:rPr kumimoji="1" lang="en-US" altLang="ja-JP" b="1" dirty="0">
                  <a:latin typeface="Meiryo UI" panose="020B0604030504040204" pitchFamily="50" charset="-128"/>
                  <a:ea typeface="Meiryo UI" panose="020B0604030504040204" pitchFamily="50" charset="-128"/>
                </a:rPr>
                <a:t>1/6</a:t>
              </a:r>
              <a:r>
                <a:rPr kumimoji="1" lang="ja-JP" altLang="en-US" b="1" dirty="0">
                  <a:latin typeface="Meiryo UI" panose="020B0604030504040204" pitchFamily="50" charset="-128"/>
                  <a:ea typeface="Meiryo UI" panose="020B0604030504040204" pitchFamily="50" charset="-128"/>
                </a:rPr>
                <a:t>ずつ投資</a:t>
              </a:r>
              <a:r>
                <a:rPr lang="ja-JP" altLang="en-US" b="1" dirty="0">
                  <a:latin typeface="Meiryo UI" panose="020B0604030504040204" pitchFamily="50" charset="-128"/>
                  <a:ea typeface="Meiryo UI" panose="020B0604030504040204" pitchFamily="50" charset="-128"/>
                </a:rPr>
                <a:t>　</a:t>
              </a:r>
              <a:endParaRPr lang="en-US" altLang="ja-JP" b="1" dirty="0">
                <a:latin typeface="Meiryo UI" panose="020B0604030504040204" pitchFamily="50" charset="-128"/>
                <a:ea typeface="Meiryo UI" panose="020B0604030504040204" pitchFamily="50" charset="-128"/>
              </a:endParaRPr>
            </a:p>
            <a:p>
              <a:r>
                <a:rPr kumimoji="1" lang="ja-JP" altLang="en-US" b="1" dirty="0">
                  <a:latin typeface="Meiryo UI" panose="020B0604030504040204" pitchFamily="50" charset="-128"/>
                  <a:ea typeface="Meiryo UI" panose="020B0604030504040204" pitchFamily="50" charset="-128"/>
                </a:rPr>
                <a:t>　　　</a:t>
              </a:r>
              <a:r>
                <a:rPr kumimoji="1" lang="en-US" altLang="ja-JP" b="1" dirty="0">
                  <a:latin typeface="Meiryo UI" panose="020B0604030504040204" pitchFamily="50" charset="-128"/>
                  <a:ea typeface="Meiryo UI" panose="020B0604030504040204" pitchFamily="50" charset="-128"/>
                </a:rPr>
                <a:t>66.63%</a:t>
              </a:r>
              <a:r>
                <a:rPr kumimoji="1" lang="ja-JP" altLang="en-US" b="1" dirty="0">
                  <a:latin typeface="Meiryo UI" panose="020B0604030504040204" pitchFamily="50" charset="-128"/>
                  <a:ea typeface="Meiryo UI" panose="020B0604030504040204" pitchFamily="50" charset="-128"/>
                </a:rPr>
                <a:t>（年</a:t>
              </a:r>
              <a:r>
                <a:rPr kumimoji="1" lang="ja-JP" altLang="en-US" sz="1800" b="1" dirty="0">
                  <a:latin typeface="Meiryo UI" panose="020B0604030504040204" pitchFamily="50" charset="-128"/>
                  <a:ea typeface="Meiryo UI" panose="020B0604030504040204" pitchFamily="50" charset="-128"/>
                </a:rPr>
                <a:t>平均リターン </a:t>
              </a:r>
              <a:r>
                <a:rPr kumimoji="1" lang="en-US" altLang="ja-JP" sz="1800" b="1" dirty="0">
                  <a:latin typeface="Meiryo UI" panose="020B0604030504040204" pitchFamily="50" charset="-128"/>
                  <a:ea typeface="Meiryo UI" panose="020B0604030504040204" pitchFamily="50" charset="-128"/>
                </a:rPr>
                <a:t>2.59</a:t>
              </a:r>
              <a:r>
                <a:rPr kumimoji="1" lang="ja-JP" altLang="en-US" sz="1800" b="1" dirty="0">
                  <a:latin typeface="Meiryo UI" panose="020B0604030504040204" pitchFamily="50" charset="-128"/>
                  <a:ea typeface="Meiryo UI" panose="020B0604030504040204" pitchFamily="50" charset="-128"/>
                </a:rPr>
                <a:t>％）</a:t>
              </a:r>
            </a:p>
          </p:txBody>
        </p:sp>
        <p:cxnSp>
          <p:nvCxnSpPr>
            <p:cNvPr id="185" name="直線矢印コネクタ 184">
              <a:extLst>
                <a:ext uri="{FF2B5EF4-FFF2-40B4-BE49-F238E27FC236}">
                  <a16:creationId xmlns:a16="http://schemas.microsoft.com/office/drawing/2014/main" id="{D73DF693-43DB-4B25-B615-A85227AA2BE9}"/>
                </a:ext>
              </a:extLst>
            </p:cNvPr>
            <p:cNvCxnSpPr>
              <a:cxnSpLocks/>
            </p:cNvCxnSpPr>
            <p:nvPr/>
          </p:nvCxnSpPr>
          <p:spPr>
            <a:xfrm flipH="1">
              <a:off x="6671104" y="1236228"/>
              <a:ext cx="515922" cy="39153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8" name="グループ化 97">
            <a:extLst>
              <a:ext uri="{FF2B5EF4-FFF2-40B4-BE49-F238E27FC236}">
                <a16:creationId xmlns:a16="http://schemas.microsoft.com/office/drawing/2014/main" id="{C85DF71C-E742-4E84-86F5-15BA41BA1976}"/>
              </a:ext>
            </a:extLst>
          </p:cNvPr>
          <p:cNvGrpSpPr/>
          <p:nvPr/>
        </p:nvGrpSpPr>
        <p:grpSpPr>
          <a:xfrm>
            <a:off x="7314026" y="3966601"/>
            <a:ext cx="4459098" cy="1080000"/>
            <a:chOff x="-965050" y="1949200"/>
            <a:chExt cx="3998825" cy="1080000"/>
          </a:xfrm>
        </p:grpSpPr>
        <p:sp>
          <p:nvSpPr>
            <p:cNvPr id="99" name="楕円 98">
              <a:extLst>
                <a:ext uri="{FF2B5EF4-FFF2-40B4-BE49-F238E27FC236}">
                  <a16:creationId xmlns:a16="http://schemas.microsoft.com/office/drawing/2014/main" id="{07926C08-AAEC-4164-8D53-A0C977BF512A}"/>
                </a:ext>
              </a:extLst>
            </p:cNvPr>
            <p:cNvSpPr/>
            <p:nvPr/>
          </p:nvSpPr>
          <p:spPr>
            <a:xfrm>
              <a:off x="-932474" y="1949200"/>
              <a:ext cx="3874085" cy="1080000"/>
            </a:xfrm>
            <a:prstGeom prst="ellipse">
              <a:avLst/>
            </a:prstGeom>
            <a:solidFill>
              <a:srgbClr val="C0F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100" name="テキスト ボックス 99">
              <a:extLst>
                <a:ext uri="{FF2B5EF4-FFF2-40B4-BE49-F238E27FC236}">
                  <a16:creationId xmlns:a16="http://schemas.microsoft.com/office/drawing/2014/main" id="{08397B8B-B0AE-4247-AB52-633FBC05C28A}"/>
                </a:ext>
              </a:extLst>
            </p:cNvPr>
            <p:cNvSpPr txBox="1"/>
            <p:nvPr/>
          </p:nvSpPr>
          <p:spPr>
            <a:xfrm>
              <a:off x="-965050" y="2171497"/>
              <a:ext cx="3998825" cy="707886"/>
            </a:xfrm>
            <a:prstGeom prst="rect">
              <a:avLst/>
            </a:prstGeom>
            <a:noFill/>
          </p:spPr>
          <p:txBody>
            <a:bodyPr wrap="square" rtlCol="0" anchor="ctr">
              <a:spAutoFit/>
            </a:bodyPr>
            <a:lstStyle/>
            <a:p>
              <a:pPr algn="ctr"/>
              <a:r>
                <a:rPr lang="ja-JP" altLang="en-US" sz="2000" b="1" dirty="0">
                  <a:latin typeface="Meiryo UI" panose="020B0604030504040204" pitchFamily="50" charset="-128"/>
                  <a:ea typeface="Meiryo UI" panose="020B0604030504040204" pitchFamily="50" charset="-128"/>
                </a:rPr>
                <a:t>安定した利益を得ることができるが、</a:t>
              </a:r>
            </a:p>
            <a:p>
              <a:pPr algn="ctr"/>
              <a:r>
                <a:rPr lang="ja-JP" altLang="en-US" sz="2000" b="1" dirty="0">
                  <a:latin typeface="Meiryo UI" panose="020B0604030504040204" pitchFamily="50" charset="-128"/>
                  <a:ea typeface="Meiryo UI" panose="020B0604030504040204" pitchFamily="50" charset="-128"/>
                </a:rPr>
                <a:t>高い利益は望めない</a:t>
              </a:r>
            </a:p>
          </p:txBody>
        </p:sp>
      </p:grpSp>
      <p:sp>
        <p:nvSpPr>
          <p:cNvPr id="15" name="テキスト ボックス 14">
            <a:extLst>
              <a:ext uri="{FF2B5EF4-FFF2-40B4-BE49-F238E27FC236}">
                <a16:creationId xmlns:a16="http://schemas.microsoft.com/office/drawing/2014/main" id="{EF07DDFA-2797-47D7-9B4E-51FA40F80192}"/>
              </a:ext>
            </a:extLst>
          </p:cNvPr>
          <p:cNvSpPr txBox="1"/>
          <p:nvPr/>
        </p:nvSpPr>
        <p:spPr>
          <a:xfrm>
            <a:off x="559105" y="969958"/>
            <a:ext cx="492443" cy="3600000"/>
          </a:xfrm>
          <a:prstGeom prst="rect">
            <a:avLst/>
          </a:prstGeom>
          <a:noFill/>
        </p:spPr>
        <p:txBody>
          <a:bodyPr vert="eaVert" wrap="square" rtlCol="0" anchor="ctr">
            <a:spAutoFit/>
          </a:bodyPr>
          <a:lstStyle/>
          <a:p>
            <a:pPr algn="ctr"/>
            <a:r>
              <a:rPr kumimoji="1" lang="ja-JP" altLang="en-US" sz="2000" b="1" dirty="0">
                <a:latin typeface="Meiryo UI" panose="020B0604030504040204" pitchFamily="50" charset="-128"/>
                <a:ea typeface="Meiryo UI" panose="020B0604030504040204" pitchFamily="50" charset="-128"/>
              </a:rPr>
              <a:t>基準時点からの累積リターン</a:t>
            </a:r>
          </a:p>
        </p:txBody>
      </p:sp>
    </p:spTree>
    <p:extLst>
      <p:ext uri="{BB962C8B-B14F-4D97-AF65-F5344CB8AC3E}">
        <p14:creationId xmlns:p14="http://schemas.microsoft.com/office/powerpoint/2010/main" val="321097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4"/>
                                        </p:tgtEl>
                                      </p:cBhvr>
                                    </p:animEffect>
                                    <p:animScale>
                                      <p:cBhvr>
                                        <p:cTn id="28" dur="250" autoRev="1" fill="hold"/>
                                        <p:tgtEl>
                                          <p:spTgt spid="4"/>
                                        </p:tgtEl>
                                      </p:cBhvr>
                                      <p:by x="105000" y="105000"/>
                                    </p:animScale>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98"/>
                                        </p:tgtEl>
                                        <p:attrNameLst>
                                          <p:attrName>style.visibility</p:attrName>
                                        </p:attrNameLst>
                                      </p:cBhvr>
                                      <p:to>
                                        <p:strVal val="visible"/>
                                      </p:to>
                                    </p:set>
                                    <p:animEffect transition="in" filter="fade">
                                      <p:cBhvr>
                                        <p:cTn id="32" dur="500"/>
                                        <p:tgtEl>
                                          <p:spTgt spid="98"/>
                                        </p:tgtEl>
                                      </p:cBhvr>
                                    </p:animEffect>
                                  </p:childTnLst>
                                </p:cTn>
                              </p:par>
                            </p:childTnLst>
                          </p:cTn>
                        </p:par>
                        <p:par>
                          <p:cTn id="33" fill="hold">
                            <p:stCondLst>
                              <p:cond delay="1000"/>
                            </p:stCondLst>
                            <p:childTnLst>
                              <p:par>
                                <p:cTn id="34" presetID="32" presetClass="emph" presetSubtype="0" fill="hold" nodeType="afterEffect">
                                  <p:stCondLst>
                                    <p:cond delay="0"/>
                                  </p:stCondLst>
                                  <p:childTnLst>
                                    <p:animRot by="120000">
                                      <p:cBhvr>
                                        <p:cTn id="35" dur="100" fill="hold">
                                          <p:stCondLst>
                                            <p:cond delay="0"/>
                                          </p:stCondLst>
                                        </p:cTn>
                                        <p:tgtEl>
                                          <p:spTgt spid="98"/>
                                        </p:tgtEl>
                                        <p:attrNameLst>
                                          <p:attrName>r</p:attrName>
                                        </p:attrNameLst>
                                      </p:cBhvr>
                                    </p:animRot>
                                    <p:animRot by="-240000">
                                      <p:cBhvr>
                                        <p:cTn id="36" dur="200" fill="hold">
                                          <p:stCondLst>
                                            <p:cond delay="200"/>
                                          </p:stCondLst>
                                        </p:cTn>
                                        <p:tgtEl>
                                          <p:spTgt spid="98"/>
                                        </p:tgtEl>
                                        <p:attrNameLst>
                                          <p:attrName>r</p:attrName>
                                        </p:attrNameLst>
                                      </p:cBhvr>
                                    </p:animRot>
                                    <p:animRot by="240000">
                                      <p:cBhvr>
                                        <p:cTn id="37" dur="200" fill="hold">
                                          <p:stCondLst>
                                            <p:cond delay="400"/>
                                          </p:stCondLst>
                                        </p:cTn>
                                        <p:tgtEl>
                                          <p:spTgt spid="98"/>
                                        </p:tgtEl>
                                        <p:attrNameLst>
                                          <p:attrName>r</p:attrName>
                                        </p:attrNameLst>
                                      </p:cBhvr>
                                    </p:animRot>
                                    <p:animRot by="-240000">
                                      <p:cBhvr>
                                        <p:cTn id="38" dur="200" fill="hold">
                                          <p:stCondLst>
                                            <p:cond delay="600"/>
                                          </p:stCondLst>
                                        </p:cTn>
                                        <p:tgtEl>
                                          <p:spTgt spid="98"/>
                                        </p:tgtEl>
                                        <p:attrNameLst>
                                          <p:attrName>r</p:attrName>
                                        </p:attrNameLst>
                                      </p:cBhvr>
                                    </p:animRot>
                                    <p:animRot by="120000">
                                      <p:cBhvr>
                                        <p:cTn id="39" dur="200" fill="hold">
                                          <p:stCondLst>
                                            <p:cond delay="800"/>
                                          </p:stCondLst>
                                        </p:cTn>
                                        <p:tgtEl>
                                          <p:spTgt spid="98"/>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74"/>
                                        </p:tgtEl>
                                        <p:attrNameLst>
                                          <p:attrName>style.visibility</p:attrName>
                                        </p:attrNameLst>
                                      </p:cBhvr>
                                      <p:to>
                                        <p:strVal val="visible"/>
                                      </p:to>
                                    </p:set>
                                    <p:anim calcmode="lin" valueType="num">
                                      <p:cBhvr>
                                        <p:cTn id="44" dur="500" fill="hold"/>
                                        <p:tgtEl>
                                          <p:spTgt spid="174"/>
                                        </p:tgtEl>
                                        <p:attrNameLst>
                                          <p:attrName>ppt_w</p:attrName>
                                        </p:attrNameLst>
                                      </p:cBhvr>
                                      <p:tavLst>
                                        <p:tav tm="0">
                                          <p:val>
                                            <p:fltVal val="0"/>
                                          </p:val>
                                        </p:tav>
                                        <p:tav tm="100000">
                                          <p:val>
                                            <p:strVal val="#ppt_w"/>
                                          </p:val>
                                        </p:tav>
                                      </p:tavLst>
                                    </p:anim>
                                    <p:anim calcmode="lin" valueType="num">
                                      <p:cBhvr>
                                        <p:cTn id="45" dur="500" fill="hold"/>
                                        <p:tgtEl>
                                          <p:spTgt spid="174"/>
                                        </p:tgtEl>
                                        <p:attrNameLst>
                                          <p:attrName>ppt_h</p:attrName>
                                        </p:attrNameLst>
                                      </p:cBhvr>
                                      <p:tavLst>
                                        <p:tav tm="0">
                                          <p:val>
                                            <p:fltVal val="0"/>
                                          </p:val>
                                        </p:tav>
                                        <p:tav tm="100000">
                                          <p:val>
                                            <p:strVal val="#ppt_h"/>
                                          </p:val>
                                        </p:tav>
                                      </p:tavLst>
                                    </p:anim>
                                    <p:animEffect transition="in" filter="fade">
                                      <p:cBhvr>
                                        <p:cTn id="46" dur="500"/>
                                        <p:tgtEl>
                                          <p:spTgt spid="174"/>
                                        </p:tgtEl>
                                      </p:cBhvr>
                                    </p:animEffect>
                                  </p:childTnLst>
                                </p:cTn>
                              </p:par>
                            </p:childTnLst>
                          </p:cTn>
                        </p:par>
                        <p:par>
                          <p:cTn id="47" fill="hold">
                            <p:stCondLst>
                              <p:cond delay="500"/>
                            </p:stCondLst>
                            <p:childTnLst>
                              <p:par>
                                <p:cTn id="48" presetID="26" presetClass="emph" presetSubtype="0" fill="hold" grpId="1" nodeType="afterEffect">
                                  <p:stCondLst>
                                    <p:cond delay="0"/>
                                  </p:stCondLst>
                                  <p:childTnLst>
                                    <p:animEffect transition="out" filter="fade">
                                      <p:cBhvr>
                                        <p:cTn id="49" dur="500" tmFilter="0, 0; .2, .5; .8, .5; 1, 0"/>
                                        <p:tgtEl>
                                          <p:spTgt spid="174"/>
                                        </p:tgtEl>
                                      </p:cBhvr>
                                    </p:animEffect>
                                    <p:animScale>
                                      <p:cBhvr>
                                        <p:cTn id="50" dur="250" autoRev="1" fill="hold"/>
                                        <p:tgtEl>
                                          <p:spTgt spid="174"/>
                                        </p:tgtEl>
                                      </p:cBhvr>
                                      <p:by x="105000" y="105000"/>
                                    </p:animScale>
                                  </p:childTnLst>
                                </p:cTn>
                              </p:par>
                            </p:childTnLst>
                          </p:cTn>
                        </p:par>
                        <p:par>
                          <p:cTn id="51" fill="hold">
                            <p:stCondLst>
                              <p:cond delay="1000"/>
                            </p:stCondLst>
                            <p:childTnLst>
                              <p:par>
                                <p:cTn id="52" presetID="53" presetClass="entr" presetSubtype="16" fill="hold" grpId="0" nodeType="afterEffect">
                                  <p:stCondLst>
                                    <p:cond delay="0"/>
                                  </p:stCondLst>
                                  <p:childTnLst>
                                    <p:set>
                                      <p:cBhvr>
                                        <p:cTn id="53" dur="1" fill="hold">
                                          <p:stCondLst>
                                            <p:cond delay="0"/>
                                          </p:stCondLst>
                                        </p:cTn>
                                        <p:tgtEl>
                                          <p:spTgt spid="173"/>
                                        </p:tgtEl>
                                        <p:attrNameLst>
                                          <p:attrName>style.visibility</p:attrName>
                                        </p:attrNameLst>
                                      </p:cBhvr>
                                      <p:to>
                                        <p:strVal val="visible"/>
                                      </p:to>
                                    </p:set>
                                    <p:anim calcmode="lin" valueType="num">
                                      <p:cBhvr>
                                        <p:cTn id="54" dur="500" fill="hold"/>
                                        <p:tgtEl>
                                          <p:spTgt spid="173"/>
                                        </p:tgtEl>
                                        <p:attrNameLst>
                                          <p:attrName>ppt_w</p:attrName>
                                        </p:attrNameLst>
                                      </p:cBhvr>
                                      <p:tavLst>
                                        <p:tav tm="0">
                                          <p:val>
                                            <p:fltVal val="0"/>
                                          </p:val>
                                        </p:tav>
                                        <p:tav tm="100000">
                                          <p:val>
                                            <p:strVal val="#ppt_w"/>
                                          </p:val>
                                        </p:tav>
                                      </p:tavLst>
                                    </p:anim>
                                    <p:anim calcmode="lin" valueType="num">
                                      <p:cBhvr>
                                        <p:cTn id="55" dur="500" fill="hold"/>
                                        <p:tgtEl>
                                          <p:spTgt spid="173"/>
                                        </p:tgtEl>
                                        <p:attrNameLst>
                                          <p:attrName>ppt_h</p:attrName>
                                        </p:attrNameLst>
                                      </p:cBhvr>
                                      <p:tavLst>
                                        <p:tav tm="0">
                                          <p:val>
                                            <p:fltVal val="0"/>
                                          </p:val>
                                        </p:tav>
                                        <p:tav tm="100000">
                                          <p:val>
                                            <p:strVal val="#ppt_h"/>
                                          </p:val>
                                        </p:tav>
                                      </p:tavLst>
                                    </p:anim>
                                    <p:animEffect transition="in" filter="fade">
                                      <p:cBhvr>
                                        <p:cTn id="56" dur="500"/>
                                        <p:tgtEl>
                                          <p:spTgt spid="173"/>
                                        </p:tgtEl>
                                      </p:cBhvr>
                                    </p:animEffect>
                                  </p:childTnLst>
                                </p:cTn>
                              </p:par>
                            </p:childTnLst>
                          </p:cTn>
                        </p:par>
                        <p:par>
                          <p:cTn id="57" fill="hold">
                            <p:stCondLst>
                              <p:cond delay="1500"/>
                            </p:stCondLst>
                            <p:childTnLst>
                              <p:par>
                                <p:cTn id="58" presetID="26" presetClass="emph" presetSubtype="0" fill="hold" grpId="1" nodeType="afterEffect">
                                  <p:stCondLst>
                                    <p:cond delay="0"/>
                                  </p:stCondLst>
                                  <p:childTnLst>
                                    <p:animEffect transition="out" filter="fade">
                                      <p:cBhvr>
                                        <p:cTn id="59" dur="500" tmFilter="0, 0; .2, .5; .8, .5; 1, 0"/>
                                        <p:tgtEl>
                                          <p:spTgt spid="173"/>
                                        </p:tgtEl>
                                      </p:cBhvr>
                                    </p:animEffect>
                                    <p:animScale>
                                      <p:cBhvr>
                                        <p:cTn id="60" dur="250" autoRev="1" fill="hold"/>
                                        <p:tgtEl>
                                          <p:spTgt spid="173"/>
                                        </p:tgtEl>
                                      </p:cBhvr>
                                      <p:by x="105000" y="105000"/>
                                    </p:animScale>
                                  </p:childTnLst>
                                </p:cTn>
                              </p:par>
                            </p:childTnLst>
                          </p:cTn>
                        </p:par>
                        <p:par>
                          <p:cTn id="61" fill="hold">
                            <p:stCondLst>
                              <p:cond delay="2000"/>
                            </p:stCondLst>
                            <p:childTnLst>
                              <p:par>
                                <p:cTn id="62" presetID="10" presetClass="entr" presetSubtype="0" fill="hold" nodeType="afterEffect">
                                  <p:stCondLst>
                                    <p:cond delay="250"/>
                                  </p:stCondLst>
                                  <p:childTnLst>
                                    <p:set>
                                      <p:cBhvr>
                                        <p:cTn id="63" dur="1" fill="hold">
                                          <p:stCondLst>
                                            <p:cond delay="0"/>
                                          </p:stCondLst>
                                        </p:cTn>
                                        <p:tgtEl>
                                          <p:spTgt spid="177"/>
                                        </p:tgtEl>
                                        <p:attrNameLst>
                                          <p:attrName>style.visibility</p:attrName>
                                        </p:attrNameLst>
                                      </p:cBhvr>
                                      <p:to>
                                        <p:strVal val="visible"/>
                                      </p:to>
                                    </p:set>
                                    <p:animEffect transition="in" filter="fade">
                                      <p:cBhvr>
                                        <p:cTn id="64" dur="500"/>
                                        <p:tgtEl>
                                          <p:spTgt spid="177"/>
                                        </p:tgtEl>
                                      </p:cBhvr>
                                    </p:animEffect>
                                  </p:childTnLst>
                                </p:cTn>
                              </p:par>
                            </p:childTnLst>
                          </p:cTn>
                        </p:par>
                        <p:par>
                          <p:cTn id="65" fill="hold">
                            <p:stCondLst>
                              <p:cond delay="2750"/>
                            </p:stCondLst>
                            <p:childTnLst>
                              <p:par>
                                <p:cTn id="66" presetID="32" presetClass="emph" presetSubtype="0" fill="hold" nodeType="afterEffect">
                                  <p:stCondLst>
                                    <p:cond delay="0"/>
                                  </p:stCondLst>
                                  <p:childTnLst>
                                    <p:animRot by="120000">
                                      <p:cBhvr>
                                        <p:cTn id="67" dur="100" fill="hold">
                                          <p:stCondLst>
                                            <p:cond delay="0"/>
                                          </p:stCondLst>
                                        </p:cTn>
                                        <p:tgtEl>
                                          <p:spTgt spid="177"/>
                                        </p:tgtEl>
                                        <p:attrNameLst>
                                          <p:attrName>r</p:attrName>
                                        </p:attrNameLst>
                                      </p:cBhvr>
                                    </p:animRot>
                                    <p:animRot by="-240000">
                                      <p:cBhvr>
                                        <p:cTn id="68" dur="200" fill="hold">
                                          <p:stCondLst>
                                            <p:cond delay="200"/>
                                          </p:stCondLst>
                                        </p:cTn>
                                        <p:tgtEl>
                                          <p:spTgt spid="177"/>
                                        </p:tgtEl>
                                        <p:attrNameLst>
                                          <p:attrName>r</p:attrName>
                                        </p:attrNameLst>
                                      </p:cBhvr>
                                    </p:animRot>
                                    <p:animRot by="240000">
                                      <p:cBhvr>
                                        <p:cTn id="69" dur="200" fill="hold">
                                          <p:stCondLst>
                                            <p:cond delay="400"/>
                                          </p:stCondLst>
                                        </p:cTn>
                                        <p:tgtEl>
                                          <p:spTgt spid="177"/>
                                        </p:tgtEl>
                                        <p:attrNameLst>
                                          <p:attrName>r</p:attrName>
                                        </p:attrNameLst>
                                      </p:cBhvr>
                                    </p:animRot>
                                    <p:animRot by="-240000">
                                      <p:cBhvr>
                                        <p:cTn id="70" dur="200" fill="hold">
                                          <p:stCondLst>
                                            <p:cond delay="600"/>
                                          </p:stCondLst>
                                        </p:cTn>
                                        <p:tgtEl>
                                          <p:spTgt spid="177"/>
                                        </p:tgtEl>
                                        <p:attrNameLst>
                                          <p:attrName>r</p:attrName>
                                        </p:attrNameLst>
                                      </p:cBhvr>
                                    </p:animRot>
                                    <p:animRot by="120000">
                                      <p:cBhvr>
                                        <p:cTn id="71" dur="200" fill="hold">
                                          <p:stCondLst>
                                            <p:cond delay="800"/>
                                          </p:stCondLst>
                                        </p:cTn>
                                        <p:tgtEl>
                                          <p:spTgt spid="17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p:bldP spid="173" grpId="1" animBg="1"/>
      <p:bldP spid="174" grpId="0" animBg="1"/>
      <p:bldP spid="17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テキスト ボックス 97">
            <a:extLst>
              <a:ext uri="{FF2B5EF4-FFF2-40B4-BE49-F238E27FC236}">
                <a16:creationId xmlns:a16="http://schemas.microsoft.com/office/drawing/2014/main" id="{9819B37C-0B33-4A6A-9525-DE5B311FC5C1}"/>
              </a:ext>
            </a:extLst>
          </p:cNvPr>
          <p:cNvSpPr txBox="1">
            <a:spLocks/>
          </p:cNvSpPr>
          <p:nvPr/>
        </p:nvSpPr>
        <p:spPr>
          <a:xfrm>
            <a:off x="343318" y="5957619"/>
            <a:ext cx="11520000" cy="720000"/>
          </a:xfrm>
          <a:prstGeom prst="rect">
            <a:avLst/>
          </a:prstGeom>
          <a:noFill/>
        </p:spPr>
        <p:txBody>
          <a:bodyPr wrap="square" lIns="0" tIns="0" rIns="0" bIns="0" rtlCol="0" anchor="ctr">
            <a:noAutofit/>
          </a:bodyPr>
          <a:lstStyle/>
          <a:p>
            <a:pPr algn="ctr"/>
            <a:r>
              <a:rPr lang="ja-JP" altLang="en-US" sz="2400" b="1" dirty="0">
                <a:solidFill>
                  <a:srgbClr val="FF0040"/>
                </a:solidFill>
                <a:latin typeface="Meiryo UI" panose="020B0604030504040204" pitchFamily="50" charset="-128"/>
                <a:ea typeface="Meiryo UI" panose="020B0604030504040204" pitchFamily="50" charset="-128"/>
              </a:rPr>
              <a:t>短期・中期・長期</a:t>
            </a:r>
            <a:r>
              <a:rPr lang="ja-JP" altLang="en-US" sz="2400" b="1" dirty="0">
                <a:latin typeface="Meiryo UI" panose="020B0604030504040204" pitchFamily="50" charset="-128"/>
                <a:ea typeface="Meiryo UI" panose="020B0604030504040204" pitchFamily="50" charset="-128"/>
              </a:rPr>
              <a:t>に適した金融商品を選び、貯蓄や運用などで着実に備えよう</a:t>
            </a:r>
          </a:p>
          <a:p>
            <a:pPr algn="ctr"/>
            <a:r>
              <a:rPr lang="ja-JP" altLang="en-US" sz="2400" b="1" dirty="0">
                <a:latin typeface="Meiryo UI" panose="020B0604030504040204" pitchFamily="50" charset="-128"/>
                <a:ea typeface="Meiryo UI" panose="020B0604030504040204" pitchFamily="50" charset="-128"/>
              </a:rPr>
              <a:t>毎月、一定額を自動で積立するとよい</a:t>
            </a:r>
          </a:p>
        </p:txBody>
      </p:sp>
      <p:sp>
        <p:nvSpPr>
          <p:cNvPr id="39" name="テキスト ボックス 38">
            <a:extLst>
              <a:ext uri="{FF2B5EF4-FFF2-40B4-BE49-F238E27FC236}">
                <a16:creationId xmlns:a16="http://schemas.microsoft.com/office/drawing/2014/main" id="{936EFC1A-6794-4309-920F-0A3BD425F366}"/>
              </a:ext>
            </a:extLst>
          </p:cNvPr>
          <p:cNvSpPr txBox="1">
            <a:spLocks/>
          </p:cNvSpPr>
          <p:nvPr/>
        </p:nvSpPr>
        <p:spPr>
          <a:xfrm>
            <a:off x="715147" y="2582167"/>
            <a:ext cx="2880000" cy="720000"/>
          </a:xfrm>
          <a:prstGeom prst="rect">
            <a:avLst/>
          </a:prstGeom>
          <a:noFill/>
        </p:spPr>
        <p:txBody>
          <a:bodyPr wrap="square" lIns="0" tIns="0" rIns="0" bIns="0" rtlCol="0" anchor="ctr">
            <a:noAutofit/>
          </a:bodyPr>
          <a:lstStyle/>
          <a:p>
            <a:pPr algn="ctr"/>
            <a:r>
              <a:rPr kumimoji="1" lang="ja-JP" altLang="en-US" sz="2000" b="1" dirty="0">
                <a:latin typeface="Meiryo UI" panose="020B0604030504040204" pitchFamily="50" charset="-128"/>
                <a:ea typeface="Meiryo UI" panose="020B0604030504040204" pitchFamily="50" charset="-128"/>
              </a:rPr>
              <a:t>流動性と安全性の</a:t>
            </a:r>
            <a:endParaRPr kumimoji="1" lang="en-US" altLang="ja-JP" sz="2000" b="1" dirty="0">
              <a:latin typeface="Meiryo UI" panose="020B0604030504040204" pitchFamily="50" charset="-128"/>
              <a:ea typeface="Meiryo UI" panose="020B0604030504040204" pitchFamily="50" charset="-128"/>
            </a:endParaRPr>
          </a:p>
          <a:p>
            <a:pPr algn="ctr"/>
            <a:r>
              <a:rPr kumimoji="1" lang="ja-JP" altLang="en-US" sz="2000" b="1" dirty="0">
                <a:solidFill>
                  <a:srgbClr val="FF0040"/>
                </a:solidFill>
                <a:latin typeface="Meiryo UI" panose="020B0604030504040204" pitchFamily="50" charset="-128"/>
                <a:ea typeface="Meiryo UI" panose="020B0604030504040204" pitchFamily="50" charset="-128"/>
              </a:rPr>
              <a:t>高い</a:t>
            </a:r>
            <a:r>
              <a:rPr kumimoji="1" lang="ja-JP" altLang="en-US" sz="2000" b="1" dirty="0">
                <a:latin typeface="Meiryo UI" panose="020B0604030504040204" pitchFamily="50" charset="-128"/>
                <a:ea typeface="Meiryo UI" panose="020B0604030504040204" pitchFamily="50" charset="-128"/>
              </a:rPr>
              <a:t>ものがよい</a:t>
            </a:r>
          </a:p>
        </p:txBody>
      </p:sp>
      <p:sp>
        <p:nvSpPr>
          <p:cNvPr id="46" name="テキスト ボックス 45">
            <a:extLst>
              <a:ext uri="{FF2B5EF4-FFF2-40B4-BE49-F238E27FC236}">
                <a16:creationId xmlns:a16="http://schemas.microsoft.com/office/drawing/2014/main" id="{8F74C854-5391-49CC-93DE-7C95D578337A}"/>
              </a:ext>
            </a:extLst>
          </p:cNvPr>
          <p:cNvSpPr txBox="1">
            <a:spLocks/>
          </p:cNvSpPr>
          <p:nvPr/>
        </p:nvSpPr>
        <p:spPr>
          <a:xfrm>
            <a:off x="7778062" y="2568778"/>
            <a:ext cx="4320000" cy="720000"/>
          </a:xfrm>
          <a:prstGeom prst="rect">
            <a:avLst/>
          </a:prstGeom>
          <a:noFill/>
        </p:spPr>
        <p:txBody>
          <a:bodyPr wrap="square" lIns="0" tIns="0" rIns="0" bIns="0" rtlCol="0" anchor="ctr">
            <a:noAutofit/>
          </a:bodyPr>
          <a:lstStyle/>
          <a:p>
            <a:pPr algn="ctr"/>
            <a:r>
              <a:rPr kumimoji="1" lang="ja-JP" altLang="en-US" sz="2000" b="1" dirty="0">
                <a:latin typeface="Meiryo UI" panose="020B0604030504040204" pitchFamily="50" charset="-128"/>
                <a:ea typeface="Meiryo UI" panose="020B0604030504040204" pitchFamily="50" charset="-128"/>
              </a:rPr>
              <a:t>流動性が低くてよいので、</a:t>
            </a:r>
            <a:endParaRPr kumimoji="1" lang="en-US" altLang="ja-JP" sz="2000" b="1" dirty="0">
              <a:latin typeface="Meiryo UI" panose="020B0604030504040204" pitchFamily="50" charset="-128"/>
              <a:ea typeface="Meiryo UI" panose="020B0604030504040204" pitchFamily="50" charset="-128"/>
            </a:endParaRPr>
          </a:p>
          <a:p>
            <a:pPr algn="ctr"/>
            <a:r>
              <a:rPr kumimoji="1" lang="ja-JP" altLang="en-US" sz="2000" b="1" dirty="0">
                <a:latin typeface="Meiryo UI" panose="020B0604030504040204" pitchFamily="50" charset="-128"/>
                <a:ea typeface="Meiryo UI" panose="020B0604030504040204" pitchFamily="50" charset="-128"/>
              </a:rPr>
              <a:t>ある程度</a:t>
            </a:r>
            <a:r>
              <a:rPr kumimoji="1" lang="ja-JP" altLang="en-US" sz="2000" b="1" dirty="0">
                <a:solidFill>
                  <a:srgbClr val="FF0040"/>
                </a:solidFill>
                <a:latin typeface="Meiryo UI" panose="020B0604030504040204" pitchFamily="50" charset="-128"/>
                <a:ea typeface="Meiryo UI" panose="020B0604030504040204" pitchFamily="50" charset="-128"/>
              </a:rPr>
              <a:t>収益性の高いもの</a:t>
            </a:r>
            <a:r>
              <a:rPr kumimoji="1" lang="ja-JP" altLang="en-US" sz="2000" b="1" dirty="0">
                <a:latin typeface="Meiryo UI" panose="020B0604030504040204" pitchFamily="50" charset="-128"/>
                <a:ea typeface="Meiryo UI" panose="020B0604030504040204" pitchFamily="50" charset="-128"/>
              </a:rPr>
              <a:t>が理想</a:t>
            </a:r>
            <a:endParaRPr lang="en-US" altLang="ja-JP" sz="2000" b="1" dirty="0">
              <a:latin typeface="Meiryo UI" panose="020B0604030504040204" pitchFamily="50" charset="-128"/>
              <a:ea typeface="Meiryo UI" panose="020B0604030504040204" pitchFamily="50" charset="-128"/>
            </a:endParaRPr>
          </a:p>
        </p:txBody>
      </p:sp>
      <p:sp>
        <p:nvSpPr>
          <p:cNvPr id="48" name="テキスト ボックス 47">
            <a:extLst>
              <a:ext uri="{FF2B5EF4-FFF2-40B4-BE49-F238E27FC236}">
                <a16:creationId xmlns:a16="http://schemas.microsoft.com/office/drawing/2014/main" id="{90FCD729-B3DD-4D50-87E0-45E01F004EE0}"/>
              </a:ext>
            </a:extLst>
          </p:cNvPr>
          <p:cNvSpPr txBox="1">
            <a:spLocks/>
          </p:cNvSpPr>
          <p:nvPr/>
        </p:nvSpPr>
        <p:spPr>
          <a:xfrm>
            <a:off x="4403975" y="2570907"/>
            <a:ext cx="3142448" cy="720000"/>
          </a:xfrm>
          <a:prstGeom prst="rect">
            <a:avLst/>
          </a:prstGeom>
          <a:noFill/>
        </p:spPr>
        <p:txBody>
          <a:bodyPr wrap="square" lIns="0" tIns="0" rIns="0" bIns="0" rtlCol="0" anchor="ctr">
            <a:noAutofit/>
          </a:bodyPr>
          <a:lstStyle/>
          <a:p>
            <a:pPr algn="ctr"/>
            <a:r>
              <a:rPr kumimoji="1" lang="ja-JP" altLang="en-US" sz="2000" b="1" dirty="0">
                <a:latin typeface="Meiryo UI" panose="020B0604030504040204" pitchFamily="50" charset="-128"/>
                <a:ea typeface="Meiryo UI" panose="020B0604030504040204" pitchFamily="50" charset="-128"/>
              </a:rPr>
              <a:t>流動性、安全性、</a:t>
            </a:r>
            <a:endParaRPr kumimoji="1" lang="en-US" altLang="ja-JP" sz="2000" b="1" dirty="0">
              <a:latin typeface="Meiryo UI" panose="020B0604030504040204" pitchFamily="50" charset="-128"/>
              <a:ea typeface="Meiryo UI" panose="020B0604030504040204" pitchFamily="50" charset="-128"/>
            </a:endParaRPr>
          </a:p>
          <a:p>
            <a:pPr algn="ctr"/>
            <a:r>
              <a:rPr kumimoji="1" lang="ja-JP" altLang="en-US" sz="2000" b="1" dirty="0">
                <a:latin typeface="Meiryo UI" panose="020B0604030504040204" pitchFamily="50" charset="-128"/>
                <a:ea typeface="Meiryo UI" panose="020B0604030504040204" pitchFamily="50" charset="-128"/>
              </a:rPr>
              <a:t>収益性ともに、</a:t>
            </a:r>
            <a:r>
              <a:rPr kumimoji="1" lang="ja-JP" altLang="en-US" sz="2000" b="1" dirty="0">
                <a:solidFill>
                  <a:srgbClr val="FF0040"/>
                </a:solidFill>
                <a:latin typeface="Meiryo UI" panose="020B0604030504040204" pitchFamily="50" charset="-128"/>
                <a:ea typeface="Meiryo UI" panose="020B0604030504040204" pitchFamily="50" charset="-128"/>
              </a:rPr>
              <a:t>中程度</a:t>
            </a:r>
            <a:r>
              <a:rPr kumimoji="1" lang="ja-JP" altLang="en-US" sz="2000" b="1" dirty="0">
                <a:latin typeface="Meiryo UI" panose="020B0604030504040204" pitchFamily="50" charset="-128"/>
                <a:ea typeface="Meiryo UI" panose="020B0604030504040204" pitchFamily="50" charset="-128"/>
              </a:rPr>
              <a:t>のもの</a:t>
            </a:r>
            <a:endParaRPr kumimoji="1" lang="en-US" altLang="ja-JP" sz="2000" b="1" dirty="0">
              <a:latin typeface="Meiryo UI" panose="020B0604030504040204" pitchFamily="50" charset="-128"/>
              <a:ea typeface="Meiryo UI" panose="020B0604030504040204" pitchFamily="50" charset="-128"/>
            </a:endParaRPr>
          </a:p>
        </p:txBody>
      </p:sp>
      <p:sp>
        <p:nvSpPr>
          <p:cNvPr id="49" name="テキスト ボックス 48">
            <a:extLst>
              <a:ext uri="{FF2B5EF4-FFF2-40B4-BE49-F238E27FC236}">
                <a16:creationId xmlns:a16="http://schemas.microsoft.com/office/drawing/2014/main" id="{1F52AA27-635E-4424-B7D7-D5E06718DA0F}"/>
              </a:ext>
            </a:extLst>
          </p:cNvPr>
          <p:cNvSpPr txBox="1">
            <a:spLocks/>
          </p:cNvSpPr>
          <p:nvPr/>
        </p:nvSpPr>
        <p:spPr>
          <a:xfrm>
            <a:off x="8858062" y="2100811"/>
            <a:ext cx="2160000" cy="360000"/>
          </a:xfrm>
          <a:prstGeom prst="rect">
            <a:avLst/>
          </a:prstGeom>
          <a:noFill/>
        </p:spPr>
        <p:txBody>
          <a:bodyPr wrap="square" lIns="0" tIns="0" rIns="0" bIns="0" rtlCol="0" anchor="ctr">
            <a:noAutofit/>
          </a:bodyPr>
          <a:lstStyle/>
          <a:p>
            <a:pPr algn="ctr"/>
            <a:r>
              <a:rPr kumimoji="1" lang="ja-JP" altLang="en-US" sz="2000" b="1" dirty="0">
                <a:solidFill>
                  <a:srgbClr val="406080"/>
                </a:solidFill>
                <a:latin typeface="Meiryo UI" panose="020B0604030504040204" pitchFamily="50" charset="-128"/>
                <a:ea typeface="Meiryo UI" panose="020B0604030504040204" pitchFamily="50" charset="-128"/>
              </a:rPr>
              <a:t>株式、債券など</a:t>
            </a:r>
            <a:endParaRPr kumimoji="1" lang="en-US" altLang="ja-JP" sz="2000" b="1" dirty="0">
              <a:solidFill>
                <a:srgbClr val="406080"/>
              </a:solidFill>
              <a:latin typeface="Meiryo UI" panose="020B0604030504040204" pitchFamily="50" charset="-128"/>
              <a:ea typeface="Meiryo UI" panose="020B0604030504040204" pitchFamily="50" charset="-128"/>
            </a:endParaRPr>
          </a:p>
        </p:txBody>
      </p:sp>
      <p:sp>
        <p:nvSpPr>
          <p:cNvPr id="50" name="テキスト ボックス 49">
            <a:extLst>
              <a:ext uri="{FF2B5EF4-FFF2-40B4-BE49-F238E27FC236}">
                <a16:creationId xmlns:a16="http://schemas.microsoft.com/office/drawing/2014/main" id="{23F3664B-736B-4F1C-99AD-FABA268B3AB3}"/>
              </a:ext>
            </a:extLst>
          </p:cNvPr>
          <p:cNvSpPr txBox="1">
            <a:spLocks/>
          </p:cNvSpPr>
          <p:nvPr/>
        </p:nvSpPr>
        <p:spPr>
          <a:xfrm>
            <a:off x="4895199" y="2090537"/>
            <a:ext cx="2160000" cy="360000"/>
          </a:xfrm>
          <a:prstGeom prst="rect">
            <a:avLst/>
          </a:prstGeom>
          <a:noFill/>
        </p:spPr>
        <p:txBody>
          <a:bodyPr wrap="square" lIns="0" tIns="0" rIns="0" bIns="0" rtlCol="0" anchor="ctr">
            <a:noAutofit/>
          </a:bodyPr>
          <a:lstStyle/>
          <a:p>
            <a:pPr algn="ctr"/>
            <a:r>
              <a:rPr kumimoji="1" lang="ja-JP" altLang="en-US" sz="2000" b="1" dirty="0">
                <a:solidFill>
                  <a:srgbClr val="406080"/>
                </a:solidFill>
                <a:latin typeface="Meiryo UI" panose="020B0604030504040204" pitchFamily="50" charset="-128"/>
                <a:ea typeface="Meiryo UI" panose="020B0604030504040204" pitchFamily="50" charset="-128"/>
              </a:rPr>
              <a:t>定期預金など</a:t>
            </a:r>
          </a:p>
        </p:txBody>
      </p:sp>
      <p:sp>
        <p:nvSpPr>
          <p:cNvPr id="51" name="テキスト ボックス 50">
            <a:extLst>
              <a:ext uri="{FF2B5EF4-FFF2-40B4-BE49-F238E27FC236}">
                <a16:creationId xmlns:a16="http://schemas.microsoft.com/office/drawing/2014/main" id="{A7F2D095-DA4E-475D-80EA-B2BBA2525BA9}"/>
              </a:ext>
            </a:extLst>
          </p:cNvPr>
          <p:cNvSpPr txBox="1">
            <a:spLocks/>
          </p:cNvSpPr>
          <p:nvPr/>
        </p:nvSpPr>
        <p:spPr>
          <a:xfrm>
            <a:off x="1082807" y="2101797"/>
            <a:ext cx="2160000" cy="360000"/>
          </a:xfrm>
          <a:prstGeom prst="rect">
            <a:avLst/>
          </a:prstGeom>
          <a:noFill/>
        </p:spPr>
        <p:txBody>
          <a:bodyPr wrap="square" lIns="0" tIns="0" rIns="0" bIns="0" rtlCol="0" anchor="ctr">
            <a:noAutofit/>
          </a:bodyPr>
          <a:lstStyle/>
          <a:p>
            <a:pPr algn="ctr"/>
            <a:r>
              <a:rPr kumimoji="1" lang="ja-JP" altLang="en-US" sz="2000" b="1" dirty="0">
                <a:solidFill>
                  <a:srgbClr val="406080"/>
                </a:solidFill>
                <a:latin typeface="Meiryo UI" panose="020B0604030504040204" pitchFamily="50" charset="-128"/>
                <a:ea typeface="Meiryo UI" panose="020B0604030504040204" pitchFamily="50" charset="-128"/>
              </a:rPr>
              <a:t>普通預金など</a:t>
            </a:r>
          </a:p>
        </p:txBody>
      </p:sp>
      <p:grpSp>
        <p:nvGrpSpPr>
          <p:cNvPr id="52" name="グループ化 51">
            <a:extLst>
              <a:ext uri="{FF2B5EF4-FFF2-40B4-BE49-F238E27FC236}">
                <a16:creationId xmlns:a16="http://schemas.microsoft.com/office/drawing/2014/main" id="{620F6A34-664A-4225-B740-9EBFBA12162A}"/>
              </a:ext>
            </a:extLst>
          </p:cNvPr>
          <p:cNvGrpSpPr/>
          <p:nvPr/>
        </p:nvGrpSpPr>
        <p:grpSpPr>
          <a:xfrm>
            <a:off x="1147110" y="1344338"/>
            <a:ext cx="2160000" cy="726577"/>
            <a:chOff x="4941989" y="2765300"/>
            <a:chExt cx="2160000" cy="726577"/>
          </a:xfrm>
        </p:grpSpPr>
        <p:sp>
          <p:nvSpPr>
            <p:cNvPr id="57" name="楕円 56">
              <a:extLst>
                <a:ext uri="{FF2B5EF4-FFF2-40B4-BE49-F238E27FC236}">
                  <a16:creationId xmlns:a16="http://schemas.microsoft.com/office/drawing/2014/main" id="{AE97AB7D-F69E-432D-8BE4-01DE457B95BE}"/>
                </a:ext>
              </a:extLst>
            </p:cNvPr>
            <p:cNvSpPr/>
            <p:nvPr/>
          </p:nvSpPr>
          <p:spPr>
            <a:xfrm>
              <a:off x="5121989" y="2771877"/>
              <a:ext cx="1800000" cy="720000"/>
            </a:xfrm>
            <a:prstGeom prst="ellipse">
              <a:avLst/>
            </a:prstGeom>
            <a:solidFill>
              <a:srgbClr val="00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58" name="テキスト ボックス 57">
              <a:extLst>
                <a:ext uri="{FF2B5EF4-FFF2-40B4-BE49-F238E27FC236}">
                  <a16:creationId xmlns:a16="http://schemas.microsoft.com/office/drawing/2014/main" id="{1C680134-EB83-4875-9B1C-FE9DD9464DE0}"/>
                </a:ext>
              </a:extLst>
            </p:cNvPr>
            <p:cNvSpPr txBox="1"/>
            <p:nvPr/>
          </p:nvSpPr>
          <p:spPr>
            <a:xfrm>
              <a:off x="4941989" y="2765300"/>
              <a:ext cx="2160000" cy="720000"/>
            </a:xfrm>
            <a:prstGeom prst="rect">
              <a:avLst/>
            </a:prstGeom>
            <a:noFill/>
          </p:spPr>
          <p:txBody>
            <a:bodyPr wrap="square" lIns="0" tIns="0" rIns="0" bIns="0" rtlCol="0" anchor="ctr" anchorCtr="0">
              <a:noAutofit/>
            </a:bodyPr>
            <a:lstStyle/>
            <a:p>
              <a:pPr algn="ctr"/>
              <a:r>
                <a:rPr lang="ja-JP" altLang="en-US" sz="2400" b="1" dirty="0">
                  <a:solidFill>
                    <a:schemeClr val="bg1"/>
                  </a:solidFill>
                  <a:latin typeface="Meiryo UI" panose="020B0604030504040204" pitchFamily="50" charset="-128"/>
                  <a:ea typeface="Meiryo UI" panose="020B0604030504040204" pitchFamily="50" charset="-128"/>
                </a:rPr>
                <a:t>短期資金</a:t>
              </a:r>
            </a:p>
          </p:txBody>
        </p:sp>
      </p:grpSp>
      <p:grpSp>
        <p:nvGrpSpPr>
          <p:cNvPr id="59" name="グループ化 58">
            <a:extLst>
              <a:ext uri="{FF2B5EF4-FFF2-40B4-BE49-F238E27FC236}">
                <a16:creationId xmlns:a16="http://schemas.microsoft.com/office/drawing/2014/main" id="{71FD1343-17A4-40ED-91E1-48C4F4B12B23}"/>
              </a:ext>
            </a:extLst>
          </p:cNvPr>
          <p:cNvGrpSpPr/>
          <p:nvPr/>
        </p:nvGrpSpPr>
        <p:grpSpPr>
          <a:xfrm>
            <a:off x="4931268" y="1363960"/>
            <a:ext cx="2160000" cy="726577"/>
            <a:chOff x="4941989" y="2765300"/>
            <a:chExt cx="2160000" cy="726577"/>
          </a:xfrm>
        </p:grpSpPr>
        <p:sp>
          <p:nvSpPr>
            <p:cNvPr id="60" name="楕円 59">
              <a:extLst>
                <a:ext uri="{FF2B5EF4-FFF2-40B4-BE49-F238E27FC236}">
                  <a16:creationId xmlns:a16="http://schemas.microsoft.com/office/drawing/2014/main" id="{16C5D1E0-6DA1-49E4-9B66-2C5A74B2767A}"/>
                </a:ext>
              </a:extLst>
            </p:cNvPr>
            <p:cNvSpPr/>
            <p:nvPr/>
          </p:nvSpPr>
          <p:spPr>
            <a:xfrm>
              <a:off x="5121989" y="2771877"/>
              <a:ext cx="1800000" cy="720000"/>
            </a:xfrm>
            <a:prstGeom prst="ellipse">
              <a:avLst/>
            </a:prstGeom>
            <a:solidFill>
              <a:srgbClr val="00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61" name="テキスト ボックス 60">
              <a:extLst>
                <a:ext uri="{FF2B5EF4-FFF2-40B4-BE49-F238E27FC236}">
                  <a16:creationId xmlns:a16="http://schemas.microsoft.com/office/drawing/2014/main" id="{9478DF07-BD3F-4948-A190-AC0C1C42E1F8}"/>
                </a:ext>
              </a:extLst>
            </p:cNvPr>
            <p:cNvSpPr txBox="1"/>
            <p:nvPr/>
          </p:nvSpPr>
          <p:spPr>
            <a:xfrm>
              <a:off x="4941989" y="2765300"/>
              <a:ext cx="2160000" cy="720000"/>
            </a:xfrm>
            <a:prstGeom prst="rect">
              <a:avLst/>
            </a:prstGeom>
            <a:noFill/>
          </p:spPr>
          <p:txBody>
            <a:bodyPr wrap="square" lIns="0" tIns="0" rIns="0" bIns="0" rtlCol="0" anchor="ctr" anchorCtr="0">
              <a:noAutofit/>
            </a:bodyPr>
            <a:lstStyle/>
            <a:p>
              <a:pPr algn="ctr"/>
              <a:r>
                <a:rPr lang="ja-JP" altLang="en-US" sz="2400" b="1" dirty="0">
                  <a:solidFill>
                    <a:schemeClr val="bg1"/>
                  </a:solidFill>
                  <a:latin typeface="Meiryo UI" panose="020B0604030504040204" pitchFamily="50" charset="-128"/>
                  <a:ea typeface="Meiryo UI" panose="020B0604030504040204" pitchFamily="50" charset="-128"/>
                </a:rPr>
                <a:t>中期資金</a:t>
              </a:r>
            </a:p>
          </p:txBody>
        </p:sp>
      </p:grpSp>
      <p:grpSp>
        <p:nvGrpSpPr>
          <p:cNvPr id="62" name="グループ化 61">
            <a:extLst>
              <a:ext uri="{FF2B5EF4-FFF2-40B4-BE49-F238E27FC236}">
                <a16:creationId xmlns:a16="http://schemas.microsoft.com/office/drawing/2014/main" id="{B1655682-FF75-451D-A99C-10789BE8AFF0}"/>
              </a:ext>
            </a:extLst>
          </p:cNvPr>
          <p:cNvGrpSpPr/>
          <p:nvPr/>
        </p:nvGrpSpPr>
        <p:grpSpPr>
          <a:xfrm>
            <a:off x="8858062" y="1356274"/>
            <a:ext cx="2160000" cy="726577"/>
            <a:chOff x="4941989" y="2765300"/>
            <a:chExt cx="2160000" cy="726577"/>
          </a:xfrm>
        </p:grpSpPr>
        <p:sp>
          <p:nvSpPr>
            <p:cNvPr id="63" name="楕円 62">
              <a:extLst>
                <a:ext uri="{FF2B5EF4-FFF2-40B4-BE49-F238E27FC236}">
                  <a16:creationId xmlns:a16="http://schemas.microsoft.com/office/drawing/2014/main" id="{2C6459FD-80FB-405C-B165-34E60C98651E}"/>
                </a:ext>
              </a:extLst>
            </p:cNvPr>
            <p:cNvSpPr/>
            <p:nvPr/>
          </p:nvSpPr>
          <p:spPr>
            <a:xfrm>
              <a:off x="5121989" y="2771877"/>
              <a:ext cx="1800000" cy="720000"/>
            </a:xfrm>
            <a:prstGeom prst="ellipse">
              <a:avLst/>
            </a:prstGeom>
            <a:solidFill>
              <a:srgbClr val="00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64" name="テキスト ボックス 63">
              <a:extLst>
                <a:ext uri="{FF2B5EF4-FFF2-40B4-BE49-F238E27FC236}">
                  <a16:creationId xmlns:a16="http://schemas.microsoft.com/office/drawing/2014/main" id="{E9DC70B6-3CC1-4D16-935C-325B5D5DB9DF}"/>
                </a:ext>
              </a:extLst>
            </p:cNvPr>
            <p:cNvSpPr txBox="1"/>
            <p:nvPr/>
          </p:nvSpPr>
          <p:spPr>
            <a:xfrm>
              <a:off x="4941989" y="2765300"/>
              <a:ext cx="2160000" cy="720000"/>
            </a:xfrm>
            <a:prstGeom prst="rect">
              <a:avLst/>
            </a:prstGeom>
            <a:noFill/>
          </p:spPr>
          <p:txBody>
            <a:bodyPr wrap="square" lIns="0" tIns="0" rIns="0" bIns="0" rtlCol="0" anchor="ctr" anchorCtr="0">
              <a:noAutofit/>
            </a:bodyPr>
            <a:lstStyle/>
            <a:p>
              <a:pPr algn="ctr"/>
              <a:r>
                <a:rPr lang="ja-JP" altLang="en-US" sz="2400" b="1" dirty="0">
                  <a:solidFill>
                    <a:schemeClr val="bg1"/>
                  </a:solidFill>
                  <a:latin typeface="Meiryo UI" panose="020B0604030504040204" pitchFamily="50" charset="-128"/>
                  <a:ea typeface="Meiryo UI" panose="020B0604030504040204" pitchFamily="50" charset="-128"/>
                </a:rPr>
                <a:t>長期資金</a:t>
              </a:r>
            </a:p>
          </p:txBody>
        </p:sp>
      </p:grpSp>
      <p:grpSp>
        <p:nvGrpSpPr>
          <p:cNvPr id="8" name="グループ化 7">
            <a:extLst>
              <a:ext uri="{FF2B5EF4-FFF2-40B4-BE49-F238E27FC236}">
                <a16:creationId xmlns:a16="http://schemas.microsoft.com/office/drawing/2014/main" id="{041959A4-E6C5-4280-9209-7F602F818FFF}"/>
              </a:ext>
            </a:extLst>
          </p:cNvPr>
          <p:cNvGrpSpPr/>
          <p:nvPr/>
        </p:nvGrpSpPr>
        <p:grpSpPr>
          <a:xfrm>
            <a:off x="715147" y="3438723"/>
            <a:ext cx="11160000" cy="2160000"/>
            <a:chOff x="502030" y="2852725"/>
            <a:chExt cx="11160000" cy="2160000"/>
          </a:xfrm>
        </p:grpSpPr>
        <p:sp>
          <p:nvSpPr>
            <p:cNvPr id="56" name="テキスト ボックス 55">
              <a:extLst>
                <a:ext uri="{FF2B5EF4-FFF2-40B4-BE49-F238E27FC236}">
                  <a16:creationId xmlns:a16="http://schemas.microsoft.com/office/drawing/2014/main" id="{21DF6B91-84C8-4AE4-AFEA-8397A6FF99AF}"/>
                </a:ext>
              </a:extLst>
            </p:cNvPr>
            <p:cNvSpPr txBox="1"/>
            <p:nvPr/>
          </p:nvSpPr>
          <p:spPr>
            <a:xfrm>
              <a:off x="502030" y="2852725"/>
              <a:ext cx="11160000" cy="2160000"/>
            </a:xfrm>
            <a:prstGeom prst="rect">
              <a:avLst/>
            </a:prstGeom>
            <a:solidFill>
              <a:schemeClr val="bg1"/>
            </a:solidFill>
            <a:ln w="38100">
              <a:solidFill>
                <a:srgbClr val="C0FF40"/>
              </a:solidFill>
            </a:ln>
          </p:spPr>
          <p:txBody>
            <a:bodyPr wrap="square">
              <a:spAutoFit/>
            </a:bodyPr>
            <a:lstStyle/>
            <a:p>
              <a:endParaRPr lang="ja-JP" altLang="en-US" dirty="0"/>
            </a:p>
          </p:txBody>
        </p:sp>
        <p:sp>
          <p:nvSpPr>
            <p:cNvPr id="94" name="テキスト ボックス 93">
              <a:extLst>
                <a:ext uri="{FF2B5EF4-FFF2-40B4-BE49-F238E27FC236}">
                  <a16:creationId xmlns:a16="http://schemas.microsoft.com/office/drawing/2014/main" id="{D2435D40-6602-4243-82A4-81F01A1EA9A2}"/>
                </a:ext>
              </a:extLst>
            </p:cNvPr>
            <p:cNvSpPr txBox="1">
              <a:spLocks/>
            </p:cNvSpPr>
            <p:nvPr/>
          </p:nvSpPr>
          <p:spPr>
            <a:xfrm>
              <a:off x="999688" y="3572725"/>
              <a:ext cx="1608302" cy="720000"/>
            </a:xfrm>
            <a:prstGeom prst="rect">
              <a:avLst/>
            </a:prstGeom>
            <a:noFill/>
          </p:spPr>
          <p:txBody>
            <a:bodyPr wrap="square" lIns="0" tIns="0" rIns="0" bIns="0" rtlCol="0" anchor="ctr">
              <a:noAutofit/>
            </a:bodyPr>
            <a:lstStyle/>
            <a:p>
              <a:r>
                <a:rPr kumimoji="1" lang="ja-JP" altLang="en-US" sz="2400" b="1" dirty="0">
                  <a:latin typeface="Meiryo UI" panose="020B0604030504040204" pitchFamily="50" charset="-128"/>
                  <a:ea typeface="Meiryo UI" panose="020B0604030504040204" pitchFamily="50" charset="-128"/>
                </a:rPr>
                <a:t>人生の</a:t>
              </a:r>
              <a:endParaRPr kumimoji="1" lang="en-US" altLang="ja-JP" sz="2400" b="1" dirty="0">
                <a:latin typeface="Meiryo UI" panose="020B0604030504040204" pitchFamily="50" charset="-128"/>
                <a:ea typeface="Meiryo UI" panose="020B0604030504040204" pitchFamily="50" charset="-128"/>
              </a:endParaRPr>
            </a:p>
            <a:p>
              <a:r>
                <a:rPr kumimoji="1" lang="ja-JP" altLang="en-US" sz="2400" b="1" dirty="0">
                  <a:latin typeface="Meiryo UI" panose="020B0604030504040204" pitchFamily="50" charset="-128"/>
                  <a:ea typeface="Meiryo UI" panose="020B0604030504040204" pitchFamily="50" charset="-128"/>
                </a:rPr>
                <a:t>三大支出</a:t>
              </a:r>
            </a:p>
          </p:txBody>
        </p:sp>
        <p:pic>
          <p:nvPicPr>
            <p:cNvPr id="6" name="グラフィックス 5">
              <a:extLst>
                <a:ext uri="{FF2B5EF4-FFF2-40B4-BE49-F238E27FC236}">
                  <a16:creationId xmlns:a16="http://schemas.microsoft.com/office/drawing/2014/main" id="{9B212039-08EF-482A-B695-228296E9ADF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15837" b="28920"/>
            <a:stretch/>
          </p:blipFill>
          <p:spPr>
            <a:xfrm>
              <a:off x="9383639" y="2993902"/>
              <a:ext cx="1074812" cy="1222120"/>
            </a:xfrm>
            <a:prstGeom prst="rect">
              <a:avLst/>
            </a:prstGeom>
          </p:spPr>
        </p:pic>
        <p:pic>
          <p:nvPicPr>
            <p:cNvPr id="4" name="グラフィックス 3">
              <a:extLst>
                <a:ext uri="{FF2B5EF4-FFF2-40B4-BE49-F238E27FC236}">
                  <a16:creationId xmlns:a16="http://schemas.microsoft.com/office/drawing/2014/main" id="{6F8CF2B8-8FC8-4F1B-AD87-0528003F6F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40224" y="2928921"/>
              <a:ext cx="1248863" cy="1326553"/>
            </a:xfrm>
            <a:prstGeom prst="rect">
              <a:avLst/>
            </a:prstGeom>
          </p:spPr>
        </p:pic>
        <p:pic>
          <p:nvPicPr>
            <p:cNvPr id="38" name="グラフィックス 37">
              <a:extLst>
                <a:ext uri="{FF2B5EF4-FFF2-40B4-BE49-F238E27FC236}">
                  <a16:creationId xmlns:a16="http://schemas.microsoft.com/office/drawing/2014/main" id="{13DF6325-D801-4D1C-AFAA-5F2F4F4C864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61705" y="2916252"/>
              <a:ext cx="1360260" cy="1197867"/>
            </a:xfrm>
            <a:prstGeom prst="rect">
              <a:avLst/>
            </a:prstGeom>
          </p:spPr>
        </p:pic>
        <p:grpSp>
          <p:nvGrpSpPr>
            <p:cNvPr id="91" name="グループ化 90">
              <a:extLst>
                <a:ext uri="{FF2B5EF4-FFF2-40B4-BE49-F238E27FC236}">
                  <a16:creationId xmlns:a16="http://schemas.microsoft.com/office/drawing/2014/main" id="{85657FF0-D64B-414C-B8F1-5DCD3AD3E8CB}"/>
                </a:ext>
              </a:extLst>
            </p:cNvPr>
            <p:cNvGrpSpPr/>
            <p:nvPr/>
          </p:nvGrpSpPr>
          <p:grpSpPr>
            <a:xfrm>
              <a:off x="8835869" y="4170495"/>
              <a:ext cx="2160000" cy="723228"/>
              <a:chOff x="4980296" y="2771877"/>
              <a:chExt cx="2160000" cy="723228"/>
            </a:xfrm>
          </p:grpSpPr>
          <p:sp>
            <p:nvSpPr>
              <p:cNvPr id="92" name="楕円 91">
                <a:extLst>
                  <a:ext uri="{FF2B5EF4-FFF2-40B4-BE49-F238E27FC236}">
                    <a16:creationId xmlns:a16="http://schemas.microsoft.com/office/drawing/2014/main" id="{CBB0B285-39BC-4230-85A5-29CE431E5019}"/>
                  </a:ext>
                </a:extLst>
              </p:cNvPr>
              <p:cNvSpPr/>
              <p:nvPr/>
            </p:nvSpPr>
            <p:spPr>
              <a:xfrm>
                <a:off x="5121989" y="2771877"/>
                <a:ext cx="1800000" cy="720000"/>
              </a:xfrm>
              <a:prstGeom prst="ellipse">
                <a:avLst/>
              </a:prstGeom>
              <a:solidFill>
                <a:srgbClr val="00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93" name="テキスト ボックス 92">
                <a:extLst>
                  <a:ext uri="{FF2B5EF4-FFF2-40B4-BE49-F238E27FC236}">
                    <a16:creationId xmlns:a16="http://schemas.microsoft.com/office/drawing/2014/main" id="{1DC4F02A-3A7D-4153-8A25-4A085313610F}"/>
                  </a:ext>
                </a:extLst>
              </p:cNvPr>
              <p:cNvSpPr txBox="1"/>
              <p:nvPr/>
            </p:nvSpPr>
            <p:spPr>
              <a:xfrm>
                <a:off x="4980296" y="2775105"/>
                <a:ext cx="2160000" cy="720000"/>
              </a:xfrm>
              <a:prstGeom prst="rect">
                <a:avLst/>
              </a:prstGeom>
              <a:noFill/>
            </p:spPr>
            <p:txBody>
              <a:bodyPr wrap="square" lIns="0" tIns="0" rIns="0" bIns="0" rtlCol="0" anchor="ctr" anchorCtr="0">
                <a:noAutofit/>
              </a:bodyPr>
              <a:lstStyle/>
              <a:p>
                <a:pPr algn="ctr"/>
                <a:r>
                  <a:rPr lang="ja-JP" altLang="en-US" sz="2400" b="1" dirty="0">
                    <a:solidFill>
                      <a:schemeClr val="bg1"/>
                    </a:solidFill>
                    <a:latin typeface="Meiryo UI" panose="020B0604030504040204" pitchFamily="50" charset="-128"/>
                    <a:ea typeface="Meiryo UI" panose="020B0604030504040204" pitchFamily="50" charset="-128"/>
                  </a:rPr>
                  <a:t>老後資金</a:t>
                </a:r>
              </a:p>
            </p:txBody>
          </p:sp>
        </p:grpSp>
        <p:grpSp>
          <p:nvGrpSpPr>
            <p:cNvPr id="88" name="グループ化 87">
              <a:extLst>
                <a:ext uri="{FF2B5EF4-FFF2-40B4-BE49-F238E27FC236}">
                  <a16:creationId xmlns:a16="http://schemas.microsoft.com/office/drawing/2014/main" id="{319A4A3E-EA4E-4078-B44C-3C7F4084DDDC}"/>
                </a:ext>
              </a:extLst>
            </p:cNvPr>
            <p:cNvGrpSpPr/>
            <p:nvPr/>
          </p:nvGrpSpPr>
          <p:grpSpPr>
            <a:xfrm>
              <a:off x="5860263" y="4158906"/>
              <a:ext cx="2160000" cy="727356"/>
              <a:chOff x="4955732" y="2771877"/>
              <a:chExt cx="2160000" cy="727356"/>
            </a:xfrm>
          </p:grpSpPr>
          <p:sp>
            <p:nvSpPr>
              <p:cNvPr id="89" name="楕円 88">
                <a:extLst>
                  <a:ext uri="{FF2B5EF4-FFF2-40B4-BE49-F238E27FC236}">
                    <a16:creationId xmlns:a16="http://schemas.microsoft.com/office/drawing/2014/main" id="{24E0C390-25C3-42EC-85A2-5BA92FCBF586}"/>
                  </a:ext>
                </a:extLst>
              </p:cNvPr>
              <p:cNvSpPr/>
              <p:nvPr/>
            </p:nvSpPr>
            <p:spPr>
              <a:xfrm>
                <a:off x="5121989" y="2771877"/>
                <a:ext cx="1800000" cy="720000"/>
              </a:xfrm>
              <a:prstGeom prst="ellipse">
                <a:avLst/>
              </a:prstGeom>
              <a:solidFill>
                <a:srgbClr val="00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90" name="テキスト ボックス 89">
                <a:extLst>
                  <a:ext uri="{FF2B5EF4-FFF2-40B4-BE49-F238E27FC236}">
                    <a16:creationId xmlns:a16="http://schemas.microsoft.com/office/drawing/2014/main" id="{D5CE0183-BE9E-4AA1-A9D4-B0656F9CA4DD}"/>
                  </a:ext>
                </a:extLst>
              </p:cNvPr>
              <p:cNvSpPr txBox="1"/>
              <p:nvPr/>
            </p:nvSpPr>
            <p:spPr>
              <a:xfrm>
                <a:off x="4955732" y="2779233"/>
                <a:ext cx="2160000" cy="720000"/>
              </a:xfrm>
              <a:prstGeom prst="rect">
                <a:avLst/>
              </a:prstGeom>
              <a:noFill/>
            </p:spPr>
            <p:txBody>
              <a:bodyPr wrap="square" lIns="0" tIns="0" rIns="0" bIns="0" rtlCol="0" anchor="ctr" anchorCtr="0">
                <a:noAutofit/>
              </a:bodyPr>
              <a:lstStyle/>
              <a:p>
                <a:pPr algn="ctr"/>
                <a:r>
                  <a:rPr lang="ja-JP" altLang="en-US" sz="2400" b="1" dirty="0">
                    <a:solidFill>
                      <a:schemeClr val="bg1"/>
                    </a:solidFill>
                    <a:latin typeface="Meiryo UI" panose="020B0604030504040204" pitchFamily="50" charset="-128"/>
                    <a:ea typeface="Meiryo UI" panose="020B0604030504040204" pitchFamily="50" charset="-128"/>
                  </a:rPr>
                  <a:t>住宅資金</a:t>
                </a:r>
              </a:p>
            </p:txBody>
          </p:sp>
        </p:grpSp>
        <p:grpSp>
          <p:nvGrpSpPr>
            <p:cNvPr id="85" name="グループ化 84">
              <a:extLst>
                <a:ext uri="{FF2B5EF4-FFF2-40B4-BE49-F238E27FC236}">
                  <a16:creationId xmlns:a16="http://schemas.microsoft.com/office/drawing/2014/main" id="{A55DE70A-230B-405B-93E3-3CC63EA03367}"/>
                </a:ext>
              </a:extLst>
            </p:cNvPr>
            <p:cNvGrpSpPr/>
            <p:nvPr/>
          </p:nvGrpSpPr>
          <p:grpSpPr>
            <a:xfrm>
              <a:off x="2884656" y="4144909"/>
              <a:ext cx="2160000" cy="729525"/>
              <a:chOff x="4941989" y="2762352"/>
              <a:chExt cx="2160000" cy="729525"/>
            </a:xfrm>
          </p:grpSpPr>
          <p:sp>
            <p:nvSpPr>
              <p:cNvPr id="86" name="楕円 85">
                <a:extLst>
                  <a:ext uri="{FF2B5EF4-FFF2-40B4-BE49-F238E27FC236}">
                    <a16:creationId xmlns:a16="http://schemas.microsoft.com/office/drawing/2014/main" id="{93F722B8-B900-4A75-A889-B5DDC6F953D5}"/>
                  </a:ext>
                </a:extLst>
              </p:cNvPr>
              <p:cNvSpPr/>
              <p:nvPr/>
            </p:nvSpPr>
            <p:spPr>
              <a:xfrm>
                <a:off x="5121989" y="2771877"/>
                <a:ext cx="1800000" cy="720000"/>
              </a:xfrm>
              <a:prstGeom prst="ellipse">
                <a:avLst/>
              </a:prstGeom>
              <a:solidFill>
                <a:srgbClr val="00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87" name="テキスト ボックス 86">
                <a:extLst>
                  <a:ext uri="{FF2B5EF4-FFF2-40B4-BE49-F238E27FC236}">
                    <a16:creationId xmlns:a16="http://schemas.microsoft.com/office/drawing/2014/main" id="{142D9906-7F89-4A44-9292-36CF910D86B6}"/>
                  </a:ext>
                </a:extLst>
              </p:cNvPr>
              <p:cNvSpPr txBox="1"/>
              <p:nvPr/>
            </p:nvSpPr>
            <p:spPr>
              <a:xfrm>
                <a:off x="4941989" y="2762352"/>
                <a:ext cx="2160000" cy="720000"/>
              </a:xfrm>
              <a:prstGeom prst="rect">
                <a:avLst/>
              </a:prstGeom>
              <a:noFill/>
            </p:spPr>
            <p:txBody>
              <a:bodyPr wrap="square" lIns="0" tIns="0" rIns="0" bIns="0" rtlCol="0" anchor="ctr" anchorCtr="0">
                <a:noAutofit/>
              </a:bodyPr>
              <a:lstStyle/>
              <a:p>
                <a:pPr algn="ctr"/>
                <a:r>
                  <a:rPr lang="ja-JP" altLang="en-US" sz="2400" b="1" dirty="0">
                    <a:solidFill>
                      <a:schemeClr val="bg1"/>
                    </a:solidFill>
                    <a:latin typeface="Meiryo UI" panose="020B0604030504040204" pitchFamily="50" charset="-128"/>
                    <a:ea typeface="Meiryo UI" panose="020B0604030504040204" pitchFamily="50" charset="-128"/>
                  </a:rPr>
                  <a:t>教育資金</a:t>
                </a:r>
              </a:p>
            </p:txBody>
          </p:sp>
        </p:grpSp>
      </p:grpSp>
      <p:sp>
        <p:nvSpPr>
          <p:cNvPr id="35" name="テキスト ボックス 34">
            <a:extLst>
              <a:ext uri="{FF2B5EF4-FFF2-40B4-BE49-F238E27FC236}">
                <a16:creationId xmlns:a16="http://schemas.microsoft.com/office/drawing/2014/main" id="{78627DE0-800E-4700-B58A-08D79B3A30B3}"/>
              </a:ext>
            </a:extLst>
          </p:cNvPr>
          <p:cNvSpPr txBox="1">
            <a:spLocks/>
          </p:cNvSpPr>
          <p:nvPr/>
        </p:nvSpPr>
        <p:spPr>
          <a:xfrm>
            <a:off x="2498094" y="537966"/>
            <a:ext cx="7200000" cy="720000"/>
          </a:xfrm>
          <a:prstGeom prst="rect">
            <a:avLst/>
          </a:prstGeom>
          <a:noFill/>
        </p:spPr>
        <p:txBody>
          <a:bodyPr wrap="square" lIns="0" tIns="0" rIns="0" bIns="0" rtlCol="0" anchor="ctr">
            <a:noAutofit/>
          </a:bodyPr>
          <a:lstStyle/>
          <a:p>
            <a:pPr algn="ctr"/>
            <a:r>
              <a:rPr lang="ja-JP" altLang="en-US" sz="4800" b="1" dirty="0">
                <a:latin typeface="Meiryo UI" panose="020B0604030504040204" pitchFamily="50" charset="-128"/>
                <a:ea typeface="Meiryo UI" panose="020B0604030504040204" pitchFamily="50" charset="-128"/>
              </a:rPr>
              <a:t>資産形成　まとめ</a:t>
            </a:r>
          </a:p>
        </p:txBody>
      </p:sp>
    </p:spTree>
    <p:extLst>
      <p:ext uri="{BB962C8B-B14F-4D97-AF65-F5344CB8AC3E}">
        <p14:creationId xmlns:p14="http://schemas.microsoft.com/office/powerpoint/2010/main" val="4175581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2"/>
                                        </p:tgtEl>
                                      </p:cBhvr>
                                    </p:animEffect>
                                    <p:animScale>
                                      <p:cBhvr>
                                        <p:cTn id="7" dur="250" autoRev="1" fill="hold"/>
                                        <p:tgtEl>
                                          <p:spTgt spid="52"/>
                                        </p:tgtEl>
                                      </p:cBhvr>
                                      <p:by x="105000" y="105000"/>
                                    </p:animScale>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59"/>
                                        </p:tgtEl>
                                      </p:cBhvr>
                                    </p:animEffect>
                                    <p:animScale>
                                      <p:cBhvr>
                                        <p:cTn id="16" dur="250" autoRev="1" fill="hold"/>
                                        <p:tgtEl>
                                          <p:spTgt spid="59"/>
                                        </p:tgtEl>
                                      </p:cBhvr>
                                      <p:by x="105000" y="105000"/>
                                    </p:animScale>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500"/>
                                        <p:tgtEl>
                                          <p:spTgt spid="48"/>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62"/>
                                        </p:tgtEl>
                                      </p:cBhvr>
                                    </p:animEffect>
                                    <p:animScale>
                                      <p:cBhvr>
                                        <p:cTn id="25" dur="250" autoRev="1" fill="hold"/>
                                        <p:tgtEl>
                                          <p:spTgt spid="62"/>
                                        </p:tgtEl>
                                      </p:cBhvr>
                                      <p:by x="105000" y="105000"/>
                                    </p:animScale>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8"/>
                                        </p:tgtEl>
                                        <p:attrNameLst>
                                          <p:attrName>style.visibility</p:attrName>
                                        </p:attrNameLst>
                                      </p:cBhvr>
                                      <p:to>
                                        <p:strVal val="visible"/>
                                      </p:to>
                                    </p:set>
                                    <p:animEffect transition="in" filter="fade">
                                      <p:cBhvr>
                                        <p:cTn id="41"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39" grpId="0"/>
      <p:bldP spid="46" grpId="0"/>
      <p:bldP spid="4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28">
            <a:extLst>
              <a:ext uri="{FF2B5EF4-FFF2-40B4-BE49-F238E27FC236}">
                <a16:creationId xmlns:a16="http://schemas.microsoft.com/office/drawing/2014/main" id="{49260486-E810-3943-8380-6D4AC92AD969}"/>
              </a:ext>
            </a:extLst>
          </p:cNvPr>
          <p:cNvSpPr txBox="1">
            <a:spLocks/>
          </p:cNvSpPr>
          <p:nvPr/>
        </p:nvSpPr>
        <p:spPr>
          <a:xfrm>
            <a:off x="696000" y="921935"/>
            <a:ext cx="10800000" cy="720000"/>
          </a:xfrm>
          <a:prstGeom prst="rect">
            <a:avLst/>
          </a:prstGeom>
          <a:noFill/>
        </p:spPr>
        <p:txBody>
          <a:bodyPr wrap="square" lIns="0" tIns="0" rIns="0" bIns="0" rtlCol="0">
            <a:noAutofit/>
          </a:bodyPr>
          <a:lstStyle/>
          <a:p>
            <a:pPr algn="ctr"/>
            <a:r>
              <a:rPr kumimoji="1" lang="ja-JP" altLang="en-US" sz="4800" b="1" dirty="0">
                <a:latin typeface="Meiryo UI" panose="020B0604030504040204" pitchFamily="50" charset="-128"/>
                <a:ea typeface="Meiryo UI" panose="020B0604030504040204" pitchFamily="50" charset="-128"/>
              </a:rPr>
              <a:t>４．消費支出の内訳を決める</a:t>
            </a:r>
          </a:p>
        </p:txBody>
      </p:sp>
      <p:sp>
        <p:nvSpPr>
          <p:cNvPr id="21" name="テキスト ボックス 20">
            <a:extLst>
              <a:ext uri="{FF2B5EF4-FFF2-40B4-BE49-F238E27FC236}">
                <a16:creationId xmlns:a16="http://schemas.microsoft.com/office/drawing/2014/main" id="{C24A54B4-A712-49C7-BCB5-BBD03F1A1A5F}"/>
              </a:ext>
            </a:extLst>
          </p:cNvPr>
          <p:cNvSpPr txBox="1">
            <a:spLocks/>
          </p:cNvSpPr>
          <p:nvPr/>
        </p:nvSpPr>
        <p:spPr>
          <a:xfrm>
            <a:off x="2833405" y="3068638"/>
            <a:ext cx="4342096" cy="720000"/>
          </a:xfrm>
          <a:prstGeom prst="rect">
            <a:avLst/>
          </a:prstGeom>
          <a:noFill/>
        </p:spPr>
        <p:txBody>
          <a:bodyPr wrap="square" lIns="0" tIns="0" rIns="0" bIns="0" rtlCol="0" anchor="ctr">
            <a:noAutofit/>
          </a:bodyPr>
          <a:lstStyle/>
          <a:p>
            <a:r>
              <a:rPr lang="ja-JP" altLang="en-US" sz="2000" b="1" dirty="0">
                <a:solidFill>
                  <a:srgbClr val="406080"/>
                </a:solidFill>
                <a:latin typeface="Meiryo UI" panose="020B0604030504040204" pitchFamily="50" charset="-128"/>
                <a:ea typeface="Meiryo UI" panose="020B0604030504040204" pitchFamily="50" charset="-128"/>
              </a:rPr>
              <a:t>生活に必要な支出</a:t>
            </a:r>
            <a:endParaRPr lang="en-US" altLang="ja-JP" sz="2000" b="1" dirty="0">
              <a:solidFill>
                <a:srgbClr val="406080"/>
              </a:solidFill>
              <a:latin typeface="Meiryo UI" panose="020B0604030504040204" pitchFamily="50" charset="-128"/>
              <a:ea typeface="Meiryo UI" panose="020B0604030504040204" pitchFamily="50" charset="-128"/>
            </a:endParaRPr>
          </a:p>
          <a:p>
            <a:r>
              <a:rPr lang="ja-JP" altLang="en-US" sz="2000" b="1" dirty="0">
                <a:latin typeface="Meiryo UI" panose="020B0604030504040204" pitchFamily="50" charset="-128"/>
                <a:ea typeface="Meiryo UI" panose="020B0604030504040204" pitchFamily="50" charset="-128"/>
              </a:rPr>
              <a:t>家賃、お米、服・靴など</a:t>
            </a:r>
            <a:endParaRPr kumimoji="1" lang="ja-JP" altLang="en-US" sz="2000" b="1" dirty="0">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465FF8AF-239A-4823-8965-BAA1E2868815}"/>
              </a:ext>
            </a:extLst>
          </p:cNvPr>
          <p:cNvSpPr txBox="1">
            <a:spLocks/>
          </p:cNvSpPr>
          <p:nvPr/>
        </p:nvSpPr>
        <p:spPr>
          <a:xfrm>
            <a:off x="703468" y="1643484"/>
            <a:ext cx="10800000" cy="1080000"/>
          </a:xfrm>
          <a:prstGeom prst="rect">
            <a:avLst/>
          </a:prstGeom>
          <a:noFill/>
        </p:spPr>
        <p:txBody>
          <a:bodyPr wrap="square" lIns="0" tIns="0" rIns="0" bIns="0" rtlCol="0" anchor="ctr">
            <a:noAutofit/>
          </a:bodyPr>
          <a:lstStyle/>
          <a:p>
            <a:pPr algn="ctr"/>
            <a:r>
              <a:rPr lang="ja-JP" altLang="en-US" sz="2400" b="1" dirty="0">
                <a:latin typeface="Meiryo UI" panose="020B0604030504040204" pitchFamily="50" charset="-128"/>
                <a:ea typeface="Meiryo UI" panose="020B0604030504040204" pitchFamily="50" charset="-128"/>
              </a:rPr>
              <a:t>貯蓄・投資額が決まったら、消費支出の内訳を必需的支出から考えます</a:t>
            </a:r>
            <a:endParaRPr kumimoji="1" lang="ja-JP" altLang="en-US" sz="2400" b="1" dirty="0">
              <a:latin typeface="Meiryo UI" panose="020B0604030504040204" pitchFamily="50" charset="-128"/>
              <a:ea typeface="Meiryo UI" panose="020B0604030504040204" pitchFamily="50" charset="-128"/>
            </a:endParaRPr>
          </a:p>
        </p:txBody>
      </p:sp>
      <p:sp>
        <p:nvSpPr>
          <p:cNvPr id="19" name="左大かっこ 18">
            <a:extLst>
              <a:ext uri="{FF2B5EF4-FFF2-40B4-BE49-F238E27FC236}">
                <a16:creationId xmlns:a16="http://schemas.microsoft.com/office/drawing/2014/main" id="{1BCFF299-FC10-4159-B8D2-1C06701390C0}"/>
              </a:ext>
            </a:extLst>
          </p:cNvPr>
          <p:cNvSpPr/>
          <p:nvPr/>
        </p:nvSpPr>
        <p:spPr>
          <a:xfrm>
            <a:off x="1170312" y="3429000"/>
            <a:ext cx="444217" cy="2160000"/>
          </a:xfrm>
          <a:prstGeom prst="leftBracket">
            <a:avLst>
              <a:gd name="adj" fmla="val 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20" name="グループ化 19">
            <a:extLst>
              <a:ext uri="{FF2B5EF4-FFF2-40B4-BE49-F238E27FC236}">
                <a16:creationId xmlns:a16="http://schemas.microsoft.com/office/drawing/2014/main" id="{36CEF012-ABF1-4094-813C-607E148B258A}"/>
              </a:ext>
            </a:extLst>
          </p:cNvPr>
          <p:cNvGrpSpPr/>
          <p:nvPr/>
        </p:nvGrpSpPr>
        <p:grpSpPr>
          <a:xfrm>
            <a:off x="436271" y="3780975"/>
            <a:ext cx="1440000" cy="1440000"/>
            <a:chOff x="5121989" y="2948149"/>
            <a:chExt cx="1440000" cy="1440000"/>
          </a:xfrm>
        </p:grpSpPr>
        <p:sp>
          <p:nvSpPr>
            <p:cNvPr id="25" name="楕円 24">
              <a:extLst>
                <a:ext uri="{FF2B5EF4-FFF2-40B4-BE49-F238E27FC236}">
                  <a16:creationId xmlns:a16="http://schemas.microsoft.com/office/drawing/2014/main" id="{AE349A11-04B6-42D3-994B-2DF0B4DEB84D}"/>
                </a:ext>
              </a:extLst>
            </p:cNvPr>
            <p:cNvSpPr/>
            <p:nvPr/>
          </p:nvSpPr>
          <p:spPr>
            <a:xfrm>
              <a:off x="5121989" y="2948149"/>
              <a:ext cx="1440000" cy="1440000"/>
            </a:xfrm>
            <a:prstGeom prst="ellipse">
              <a:avLst/>
            </a:prstGeom>
            <a:solidFill>
              <a:srgbClr val="C0F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AE0CC8D6-8910-4CED-852A-63700AD0CBAD}"/>
                </a:ext>
              </a:extLst>
            </p:cNvPr>
            <p:cNvSpPr txBox="1"/>
            <p:nvPr/>
          </p:nvSpPr>
          <p:spPr>
            <a:xfrm>
              <a:off x="5220082" y="3339696"/>
              <a:ext cx="1243815" cy="720000"/>
            </a:xfrm>
            <a:prstGeom prst="rect">
              <a:avLst/>
            </a:prstGeom>
            <a:noFill/>
          </p:spPr>
          <p:txBody>
            <a:bodyPr wrap="square" lIns="0" tIns="0" rIns="0" bIns="0" rtlCol="0" anchor="ctr" anchorCtr="0">
              <a:noAutofit/>
            </a:bodyPr>
            <a:lstStyle/>
            <a:p>
              <a:pPr algn="ctr"/>
              <a:r>
                <a:rPr lang="ja-JP" altLang="en-US" sz="2400" b="1" dirty="0">
                  <a:latin typeface="Meiryo UI" panose="020B0604030504040204" pitchFamily="50" charset="-128"/>
                  <a:ea typeface="Meiryo UI" panose="020B0604030504040204" pitchFamily="50" charset="-128"/>
                </a:rPr>
                <a:t>消費支出</a:t>
              </a:r>
            </a:p>
          </p:txBody>
        </p:sp>
      </p:grpSp>
      <p:grpSp>
        <p:nvGrpSpPr>
          <p:cNvPr id="27" name="グループ化 26">
            <a:extLst>
              <a:ext uri="{FF2B5EF4-FFF2-40B4-BE49-F238E27FC236}">
                <a16:creationId xmlns:a16="http://schemas.microsoft.com/office/drawing/2014/main" id="{6C8FE482-B1D7-4B63-A161-9F6283E1B087}"/>
              </a:ext>
            </a:extLst>
          </p:cNvPr>
          <p:cNvGrpSpPr/>
          <p:nvPr/>
        </p:nvGrpSpPr>
        <p:grpSpPr>
          <a:xfrm>
            <a:off x="1561917" y="5021906"/>
            <a:ext cx="1081752" cy="1080000"/>
            <a:chOff x="7755732" y="4104762"/>
            <a:chExt cx="1081752" cy="1080000"/>
          </a:xfrm>
        </p:grpSpPr>
        <p:sp>
          <p:nvSpPr>
            <p:cNvPr id="28" name="楕円 27">
              <a:extLst>
                <a:ext uri="{FF2B5EF4-FFF2-40B4-BE49-F238E27FC236}">
                  <a16:creationId xmlns:a16="http://schemas.microsoft.com/office/drawing/2014/main" id="{CF29A741-5944-4521-B347-B3EB96B098E9}"/>
                </a:ext>
              </a:extLst>
            </p:cNvPr>
            <p:cNvSpPr/>
            <p:nvPr/>
          </p:nvSpPr>
          <p:spPr>
            <a:xfrm>
              <a:off x="7755732" y="4104762"/>
              <a:ext cx="1080000" cy="1080000"/>
            </a:xfrm>
            <a:prstGeom prst="ellipse">
              <a:avLst/>
            </a:prstGeom>
            <a:solidFill>
              <a:srgbClr val="00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C0FF"/>
                </a:solidFill>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0BCBD74B-A062-4D07-B0B3-F851CE627EED}"/>
                </a:ext>
              </a:extLst>
            </p:cNvPr>
            <p:cNvSpPr txBox="1"/>
            <p:nvPr/>
          </p:nvSpPr>
          <p:spPr>
            <a:xfrm>
              <a:off x="7757484" y="4318021"/>
              <a:ext cx="1080000" cy="720000"/>
            </a:xfrm>
            <a:prstGeom prst="rect">
              <a:avLst/>
            </a:prstGeom>
            <a:noFill/>
          </p:spPr>
          <p:txBody>
            <a:bodyPr wrap="square" lIns="0" tIns="0" rIns="0" bIns="0" rtlCol="0" anchor="ctr" anchorCtr="0">
              <a:noAutofit/>
            </a:bodyPr>
            <a:lstStyle/>
            <a:p>
              <a:pPr algn="ctr"/>
              <a:r>
                <a:rPr lang="ja-JP" altLang="en-US" sz="2400" b="1" dirty="0">
                  <a:solidFill>
                    <a:schemeClr val="bg1"/>
                  </a:solidFill>
                  <a:latin typeface="Meiryo UI" panose="020B0604030504040204" pitchFamily="50" charset="-128"/>
                  <a:ea typeface="Meiryo UI" panose="020B0604030504040204" pitchFamily="50" charset="-128"/>
                </a:rPr>
                <a:t>選択的</a:t>
              </a:r>
              <a:endParaRPr lang="en-US" altLang="ja-JP" sz="2400" b="1" dirty="0">
                <a:solidFill>
                  <a:schemeClr val="bg1"/>
                </a:solidFill>
                <a:latin typeface="Meiryo UI" panose="020B0604030504040204" pitchFamily="50" charset="-128"/>
                <a:ea typeface="Meiryo UI" panose="020B0604030504040204" pitchFamily="50" charset="-128"/>
              </a:endParaRPr>
            </a:p>
            <a:p>
              <a:pPr algn="ctr"/>
              <a:r>
                <a:rPr lang="ja-JP" altLang="en-US" sz="2400" b="1" dirty="0">
                  <a:solidFill>
                    <a:schemeClr val="bg1"/>
                  </a:solidFill>
                  <a:latin typeface="Meiryo UI" panose="020B0604030504040204" pitchFamily="50" charset="-128"/>
                  <a:ea typeface="Meiryo UI" panose="020B0604030504040204" pitchFamily="50" charset="-128"/>
                </a:rPr>
                <a:t>支出</a:t>
              </a:r>
            </a:p>
          </p:txBody>
        </p:sp>
      </p:grpSp>
      <p:grpSp>
        <p:nvGrpSpPr>
          <p:cNvPr id="31" name="グループ化 30">
            <a:extLst>
              <a:ext uri="{FF2B5EF4-FFF2-40B4-BE49-F238E27FC236}">
                <a16:creationId xmlns:a16="http://schemas.microsoft.com/office/drawing/2014/main" id="{914058AF-4505-4D5C-9920-5920CE7E329B}"/>
              </a:ext>
            </a:extLst>
          </p:cNvPr>
          <p:cNvGrpSpPr/>
          <p:nvPr/>
        </p:nvGrpSpPr>
        <p:grpSpPr>
          <a:xfrm>
            <a:off x="1603482" y="2887735"/>
            <a:ext cx="1091047" cy="1080000"/>
            <a:chOff x="7755732" y="4104762"/>
            <a:chExt cx="1091047" cy="1080000"/>
          </a:xfrm>
        </p:grpSpPr>
        <p:sp>
          <p:nvSpPr>
            <p:cNvPr id="32" name="楕円 31">
              <a:extLst>
                <a:ext uri="{FF2B5EF4-FFF2-40B4-BE49-F238E27FC236}">
                  <a16:creationId xmlns:a16="http://schemas.microsoft.com/office/drawing/2014/main" id="{94351232-9F47-4C71-9373-A01FA70E1709}"/>
                </a:ext>
              </a:extLst>
            </p:cNvPr>
            <p:cNvSpPr/>
            <p:nvPr/>
          </p:nvSpPr>
          <p:spPr>
            <a:xfrm>
              <a:off x="7755732" y="4104762"/>
              <a:ext cx="1080000" cy="1080000"/>
            </a:xfrm>
            <a:prstGeom prst="ellipse">
              <a:avLst/>
            </a:prstGeom>
            <a:solidFill>
              <a:srgbClr val="00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C0FF"/>
                </a:solidFill>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43E0176A-97DD-4310-821F-982A7652868F}"/>
                </a:ext>
              </a:extLst>
            </p:cNvPr>
            <p:cNvSpPr txBox="1"/>
            <p:nvPr/>
          </p:nvSpPr>
          <p:spPr>
            <a:xfrm>
              <a:off x="7766779" y="4300568"/>
              <a:ext cx="1080000" cy="720000"/>
            </a:xfrm>
            <a:prstGeom prst="rect">
              <a:avLst/>
            </a:prstGeom>
            <a:noFill/>
          </p:spPr>
          <p:txBody>
            <a:bodyPr wrap="square" lIns="0" tIns="0" rIns="0" bIns="0" rtlCol="0" anchor="ctr" anchorCtr="0">
              <a:noAutofit/>
            </a:bodyPr>
            <a:lstStyle/>
            <a:p>
              <a:pPr algn="ctr"/>
              <a:r>
                <a:rPr lang="ja-JP" altLang="en-US" sz="2400" b="1" dirty="0">
                  <a:solidFill>
                    <a:schemeClr val="bg1"/>
                  </a:solidFill>
                  <a:latin typeface="Meiryo UI" panose="020B0604030504040204" pitchFamily="50" charset="-128"/>
                  <a:ea typeface="Meiryo UI" panose="020B0604030504040204" pitchFamily="50" charset="-128"/>
                </a:rPr>
                <a:t>必需的支出</a:t>
              </a:r>
            </a:p>
          </p:txBody>
        </p:sp>
      </p:grpSp>
      <p:sp>
        <p:nvSpPr>
          <p:cNvPr id="40" name="テキスト ボックス 39">
            <a:extLst>
              <a:ext uri="{FF2B5EF4-FFF2-40B4-BE49-F238E27FC236}">
                <a16:creationId xmlns:a16="http://schemas.microsoft.com/office/drawing/2014/main" id="{06EF8BB5-463A-4FFA-B0FD-4798E8127C5F}"/>
              </a:ext>
            </a:extLst>
          </p:cNvPr>
          <p:cNvSpPr txBox="1">
            <a:spLocks/>
          </p:cNvSpPr>
          <p:nvPr/>
        </p:nvSpPr>
        <p:spPr>
          <a:xfrm>
            <a:off x="2833405" y="5245168"/>
            <a:ext cx="5062820" cy="720000"/>
          </a:xfrm>
          <a:prstGeom prst="rect">
            <a:avLst/>
          </a:prstGeom>
          <a:noFill/>
        </p:spPr>
        <p:txBody>
          <a:bodyPr wrap="square" lIns="0" tIns="0" rIns="0" bIns="0" rtlCol="0" anchor="ctr">
            <a:noAutofit/>
          </a:bodyPr>
          <a:lstStyle/>
          <a:p>
            <a:r>
              <a:rPr lang="ja-JP" altLang="en-US" sz="2000" b="1" dirty="0">
                <a:solidFill>
                  <a:srgbClr val="406080"/>
                </a:solidFill>
                <a:latin typeface="Meiryo UI" panose="020B0604030504040204" pitchFamily="50" charset="-128"/>
                <a:ea typeface="Meiryo UI" panose="020B0604030504040204" pitchFamily="50" charset="-128"/>
              </a:rPr>
              <a:t>必需的ではないが生活を豊かにするための支出</a:t>
            </a:r>
            <a:r>
              <a:rPr lang="ja-JP" altLang="en-US" sz="2000" b="1" dirty="0">
                <a:latin typeface="Meiryo UI" panose="020B0604030504040204" pitchFamily="50" charset="-128"/>
                <a:ea typeface="Meiryo UI" panose="020B0604030504040204" pitchFamily="50" charset="-128"/>
              </a:rPr>
              <a:t>旅行、外食、塾など</a:t>
            </a:r>
            <a:endParaRPr kumimoji="1" lang="ja-JP" altLang="en-US" sz="2000" b="1" dirty="0">
              <a:latin typeface="Meiryo UI" panose="020B0604030504040204" pitchFamily="50" charset="-128"/>
              <a:ea typeface="Meiryo UI" panose="020B0604030504040204" pitchFamily="50" charset="-128"/>
            </a:endParaRPr>
          </a:p>
        </p:txBody>
      </p:sp>
      <p:grpSp>
        <p:nvGrpSpPr>
          <p:cNvPr id="5" name="グループ化 4">
            <a:extLst>
              <a:ext uri="{FF2B5EF4-FFF2-40B4-BE49-F238E27FC236}">
                <a16:creationId xmlns:a16="http://schemas.microsoft.com/office/drawing/2014/main" id="{A3284838-8A41-41BE-8E0C-3DABB9E1DC63}"/>
              </a:ext>
            </a:extLst>
          </p:cNvPr>
          <p:cNvGrpSpPr/>
          <p:nvPr/>
        </p:nvGrpSpPr>
        <p:grpSpPr>
          <a:xfrm>
            <a:off x="8145148" y="4643034"/>
            <a:ext cx="3044601" cy="1909074"/>
            <a:chOff x="8145148" y="4643034"/>
            <a:chExt cx="3044601" cy="1909074"/>
          </a:xfrm>
        </p:grpSpPr>
        <p:pic>
          <p:nvPicPr>
            <p:cNvPr id="42" name="図 41">
              <a:extLst>
                <a:ext uri="{FF2B5EF4-FFF2-40B4-BE49-F238E27FC236}">
                  <a16:creationId xmlns:a16="http://schemas.microsoft.com/office/drawing/2014/main" id="{F521A13A-AEAD-4DD3-8EA5-05501C8F8D7D}"/>
                </a:ext>
              </a:extLst>
            </p:cNvPr>
            <p:cNvPicPr>
              <a:picLocks noChangeAspect="1"/>
            </p:cNvPicPr>
            <p:nvPr/>
          </p:nvPicPr>
          <p:blipFill>
            <a:blip r:embed="rId3"/>
            <a:stretch>
              <a:fillRect/>
            </a:stretch>
          </p:blipFill>
          <p:spPr>
            <a:xfrm>
              <a:off x="9620433" y="4809501"/>
              <a:ext cx="1569316" cy="1742607"/>
            </a:xfrm>
            <a:prstGeom prst="rect">
              <a:avLst/>
            </a:prstGeom>
          </p:spPr>
        </p:pic>
        <p:pic>
          <p:nvPicPr>
            <p:cNvPr id="44" name="図 43">
              <a:extLst>
                <a:ext uri="{FF2B5EF4-FFF2-40B4-BE49-F238E27FC236}">
                  <a16:creationId xmlns:a16="http://schemas.microsoft.com/office/drawing/2014/main" id="{6FAF275A-6464-48BD-A699-9FA7F4BC991A}"/>
                </a:ext>
              </a:extLst>
            </p:cNvPr>
            <p:cNvPicPr>
              <a:picLocks noChangeAspect="1"/>
            </p:cNvPicPr>
            <p:nvPr/>
          </p:nvPicPr>
          <p:blipFill>
            <a:blip r:embed="rId4"/>
            <a:stretch>
              <a:fillRect/>
            </a:stretch>
          </p:blipFill>
          <p:spPr>
            <a:xfrm>
              <a:off x="8145148" y="4643034"/>
              <a:ext cx="1190940" cy="1837744"/>
            </a:xfrm>
            <a:prstGeom prst="rect">
              <a:avLst/>
            </a:prstGeom>
          </p:spPr>
        </p:pic>
      </p:grpSp>
      <p:grpSp>
        <p:nvGrpSpPr>
          <p:cNvPr id="2" name="グループ化 1">
            <a:extLst>
              <a:ext uri="{FF2B5EF4-FFF2-40B4-BE49-F238E27FC236}">
                <a16:creationId xmlns:a16="http://schemas.microsoft.com/office/drawing/2014/main" id="{A6BC7F2C-F93A-4523-B0D3-5F02D36ED0E0}"/>
              </a:ext>
            </a:extLst>
          </p:cNvPr>
          <p:cNvGrpSpPr/>
          <p:nvPr/>
        </p:nvGrpSpPr>
        <p:grpSpPr>
          <a:xfrm>
            <a:off x="5897246" y="2878201"/>
            <a:ext cx="5124442" cy="1364528"/>
            <a:chOff x="5897246" y="2878201"/>
            <a:chExt cx="5124442" cy="1364528"/>
          </a:xfrm>
        </p:grpSpPr>
        <p:grpSp>
          <p:nvGrpSpPr>
            <p:cNvPr id="3" name="グループ化 2">
              <a:extLst>
                <a:ext uri="{FF2B5EF4-FFF2-40B4-BE49-F238E27FC236}">
                  <a16:creationId xmlns:a16="http://schemas.microsoft.com/office/drawing/2014/main" id="{A01B5A87-E4ED-4FC7-B7DD-85C6E9E5EAEF}"/>
                </a:ext>
              </a:extLst>
            </p:cNvPr>
            <p:cNvGrpSpPr/>
            <p:nvPr/>
          </p:nvGrpSpPr>
          <p:grpSpPr>
            <a:xfrm>
              <a:off x="7321474" y="2878201"/>
              <a:ext cx="2369464" cy="1364528"/>
              <a:chOff x="7678781" y="2878201"/>
              <a:chExt cx="2369464" cy="1364528"/>
            </a:xfrm>
          </p:grpSpPr>
          <p:pic>
            <p:nvPicPr>
              <p:cNvPr id="37" name="図 36">
                <a:extLst>
                  <a:ext uri="{FF2B5EF4-FFF2-40B4-BE49-F238E27FC236}">
                    <a16:creationId xmlns:a16="http://schemas.microsoft.com/office/drawing/2014/main" id="{1880CFF3-4F9B-4A08-8A36-69AB037ED552}"/>
                  </a:ext>
                </a:extLst>
              </p:cNvPr>
              <p:cNvPicPr>
                <a:picLocks noChangeAspect="1"/>
              </p:cNvPicPr>
              <p:nvPr/>
            </p:nvPicPr>
            <p:blipFill>
              <a:blip r:embed="rId5"/>
              <a:stretch>
                <a:fillRect/>
              </a:stretch>
            </p:blipFill>
            <p:spPr>
              <a:xfrm>
                <a:off x="7678781" y="2926837"/>
                <a:ext cx="1293960" cy="1315892"/>
              </a:xfrm>
              <a:prstGeom prst="rect">
                <a:avLst/>
              </a:prstGeom>
            </p:spPr>
          </p:pic>
          <p:pic>
            <p:nvPicPr>
              <p:cNvPr id="43" name="図 42">
                <a:extLst>
                  <a:ext uri="{FF2B5EF4-FFF2-40B4-BE49-F238E27FC236}">
                    <a16:creationId xmlns:a16="http://schemas.microsoft.com/office/drawing/2014/main" id="{C51AC5F8-193D-4770-8F16-F1F2D0D96E9A}"/>
                  </a:ext>
                </a:extLst>
              </p:cNvPr>
              <p:cNvPicPr>
                <a:picLocks noChangeAspect="1"/>
              </p:cNvPicPr>
              <p:nvPr/>
            </p:nvPicPr>
            <p:blipFill>
              <a:blip r:embed="rId6"/>
              <a:stretch>
                <a:fillRect/>
              </a:stretch>
            </p:blipFill>
            <p:spPr>
              <a:xfrm>
                <a:off x="9033082" y="2878201"/>
                <a:ext cx="1015163" cy="1342635"/>
              </a:xfrm>
              <a:prstGeom prst="rect">
                <a:avLst/>
              </a:prstGeom>
            </p:spPr>
          </p:pic>
        </p:grpSp>
        <p:pic>
          <p:nvPicPr>
            <p:cNvPr id="45" name="グラフィックス 44">
              <a:extLst>
                <a:ext uri="{FF2B5EF4-FFF2-40B4-BE49-F238E27FC236}">
                  <a16:creationId xmlns:a16="http://schemas.microsoft.com/office/drawing/2014/main" id="{84D63096-C377-44A5-B81A-CEC70353E8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97246" y="2999129"/>
              <a:ext cx="1274870" cy="1122672"/>
            </a:xfrm>
            <a:prstGeom prst="rect">
              <a:avLst/>
            </a:prstGeom>
          </p:spPr>
        </p:pic>
        <p:pic>
          <p:nvPicPr>
            <p:cNvPr id="7" name="グラフィックス 6">
              <a:extLst>
                <a:ext uri="{FF2B5EF4-FFF2-40B4-BE49-F238E27FC236}">
                  <a16:creationId xmlns:a16="http://schemas.microsoft.com/office/drawing/2014/main" id="{BAB1C3D6-AD59-475C-B4E8-A63EB7E78D2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06525" y="2887734"/>
              <a:ext cx="1015163" cy="1277471"/>
            </a:xfrm>
            <a:prstGeom prst="rect">
              <a:avLst/>
            </a:prstGeom>
          </p:spPr>
        </p:pic>
      </p:grpSp>
    </p:spTree>
    <p:extLst>
      <p:ext uri="{BB962C8B-B14F-4D97-AF65-F5344CB8AC3E}">
        <p14:creationId xmlns:p14="http://schemas.microsoft.com/office/powerpoint/2010/main" val="1223007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up)">
                                      <p:cBhvr>
                                        <p:cTn id="13" dur="500"/>
                                        <p:tgtEl>
                                          <p:spTgt spid="19"/>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500" fill="hold"/>
                                        <p:tgtEl>
                                          <p:spTgt spid="27"/>
                                        </p:tgtEl>
                                        <p:attrNameLst>
                                          <p:attrName>ppt_w</p:attrName>
                                        </p:attrNameLst>
                                      </p:cBhvr>
                                      <p:tavLst>
                                        <p:tav tm="0">
                                          <p:val>
                                            <p:fltVal val="0"/>
                                          </p:val>
                                        </p:tav>
                                        <p:tav tm="100000">
                                          <p:val>
                                            <p:strVal val="#ppt_w"/>
                                          </p:val>
                                        </p:tav>
                                      </p:tavLst>
                                    </p:anim>
                                    <p:anim calcmode="lin" valueType="num">
                                      <p:cBhvr>
                                        <p:cTn id="24" dur="500" fill="hold"/>
                                        <p:tgtEl>
                                          <p:spTgt spid="27"/>
                                        </p:tgtEl>
                                        <p:attrNameLst>
                                          <p:attrName>ppt_h</p:attrName>
                                        </p:attrNameLst>
                                      </p:cBhvr>
                                      <p:tavLst>
                                        <p:tav tm="0">
                                          <p:val>
                                            <p:fltVal val="0"/>
                                          </p:val>
                                        </p:tav>
                                        <p:tav tm="100000">
                                          <p:val>
                                            <p:strVal val="#ppt_h"/>
                                          </p:val>
                                        </p:tav>
                                      </p:tavLst>
                                    </p:anim>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0" animBg="1"/>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FC720E16-6661-4456-983F-CC996F293966}"/>
              </a:ext>
            </a:extLst>
          </p:cNvPr>
          <p:cNvSpPr txBox="1">
            <a:spLocks/>
          </p:cNvSpPr>
          <p:nvPr/>
        </p:nvSpPr>
        <p:spPr>
          <a:xfrm>
            <a:off x="3240076" y="916534"/>
            <a:ext cx="5760000" cy="720000"/>
          </a:xfrm>
          <a:prstGeom prst="rect">
            <a:avLst/>
          </a:prstGeom>
          <a:noFill/>
        </p:spPr>
        <p:txBody>
          <a:bodyPr wrap="square" lIns="0" tIns="0" rIns="0" bIns="0" rtlCol="0" anchor="ctr">
            <a:noAutofit/>
          </a:bodyPr>
          <a:lstStyle/>
          <a:p>
            <a:pPr algn="ctr"/>
            <a:r>
              <a:rPr lang="ja-JP" altLang="en-US" sz="3200" b="1" dirty="0">
                <a:latin typeface="Meiryo UI" panose="020B0604030504040204" pitchFamily="50" charset="-128"/>
                <a:ea typeface="Meiryo UI" panose="020B0604030504040204" pitchFamily="50" charset="-128"/>
              </a:rPr>
              <a:t>最初に住居・家具費を決めよう </a:t>
            </a:r>
          </a:p>
        </p:txBody>
      </p:sp>
      <p:grpSp>
        <p:nvGrpSpPr>
          <p:cNvPr id="4" name="グループ化 3">
            <a:extLst>
              <a:ext uri="{FF2B5EF4-FFF2-40B4-BE49-F238E27FC236}">
                <a16:creationId xmlns:a16="http://schemas.microsoft.com/office/drawing/2014/main" id="{EB24B23B-48B0-4D18-8228-4089A995213D}"/>
              </a:ext>
            </a:extLst>
          </p:cNvPr>
          <p:cNvGrpSpPr/>
          <p:nvPr/>
        </p:nvGrpSpPr>
        <p:grpSpPr>
          <a:xfrm>
            <a:off x="701854" y="1668127"/>
            <a:ext cx="3600000" cy="4284914"/>
            <a:chOff x="701854" y="1668127"/>
            <a:chExt cx="3600000" cy="4284914"/>
          </a:xfrm>
        </p:grpSpPr>
        <p:grpSp>
          <p:nvGrpSpPr>
            <p:cNvPr id="32" name="グループ化 31">
              <a:extLst>
                <a:ext uri="{FF2B5EF4-FFF2-40B4-BE49-F238E27FC236}">
                  <a16:creationId xmlns:a16="http://schemas.microsoft.com/office/drawing/2014/main" id="{5B0668F2-43E4-4798-95C3-8B6CCF2B9BF0}"/>
                </a:ext>
              </a:extLst>
            </p:cNvPr>
            <p:cNvGrpSpPr/>
            <p:nvPr/>
          </p:nvGrpSpPr>
          <p:grpSpPr>
            <a:xfrm>
              <a:off x="701854" y="1668127"/>
              <a:ext cx="3600000" cy="4284914"/>
              <a:chOff x="701854" y="1668127"/>
              <a:chExt cx="3600000" cy="4284914"/>
            </a:xfrm>
          </p:grpSpPr>
          <p:grpSp>
            <p:nvGrpSpPr>
              <p:cNvPr id="5" name="グループ化 4">
                <a:extLst>
                  <a:ext uri="{FF2B5EF4-FFF2-40B4-BE49-F238E27FC236}">
                    <a16:creationId xmlns:a16="http://schemas.microsoft.com/office/drawing/2014/main" id="{B8CC1D24-808F-49BA-84A3-177A3676637A}"/>
                  </a:ext>
                </a:extLst>
              </p:cNvPr>
              <p:cNvGrpSpPr/>
              <p:nvPr/>
            </p:nvGrpSpPr>
            <p:grpSpPr>
              <a:xfrm>
                <a:off x="701854" y="4148500"/>
                <a:ext cx="3600000" cy="1804541"/>
                <a:chOff x="-783754" y="4391570"/>
                <a:chExt cx="3600000" cy="1804541"/>
              </a:xfrm>
            </p:grpSpPr>
            <p:sp>
              <p:nvSpPr>
                <p:cNvPr id="22" name="テキスト ボックス 21">
                  <a:extLst>
                    <a:ext uri="{FF2B5EF4-FFF2-40B4-BE49-F238E27FC236}">
                      <a16:creationId xmlns:a16="http://schemas.microsoft.com/office/drawing/2014/main" id="{86EAEBFD-90A9-4021-AD1E-AAA46C03B48C}"/>
                    </a:ext>
                  </a:extLst>
                </p:cNvPr>
                <p:cNvSpPr txBox="1">
                  <a:spLocks/>
                </p:cNvSpPr>
                <p:nvPr/>
              </p:nvSpPr>
              <p:spPr>
                <a:xfrm>
                  <a:off x="-783754" y="5476111"/>
                  <a:ext cx="3600000" cy="720000"/>
                </a:xfrm>
                <a:prstGeom prst="rect">
                  <a:avLst/>
                </a:prstGeom>
                <a:noFill/>
              </p:spPr>
              <p:txBody>
                <a:bodyPr wrap="square" lIns="0" tIns="0" rIns="0" bIns="0" rtlCol="0" anchor="ctr">
                  <a:noAutofit/>
                </a:bodyPr>
                <a:lstStyle/>
                <a:p>
                  <a:pPr algn="ctr"/>
                  <a:r>
                    <a:rPr kumimoji="1" lang="ja-JP" altLang="en-US" sz="2000" b="1" dirty="0">
                      <a:latin typeface="Meiryo UI" panose="020B0604030504040204" pitchFamily="50" charset="-128"/>
                      <a:ea typeface="Meiryo UI" panose="020B0604030504040204" pitchFamily="50" charset="-128"/>
                    </a:rPr>
                    <a:t>住みたい地域の</a:t>
                  </a:r>
                  <a:endParaRPr kumimoji="1" lang="en-US" altLang="ja-JP" sz="2000" b="1" dirty="0">
                    <a:latin typeface="Meiryo UI" panose="020B0604030504040204" pitchFamily="50" charset="-128"/>
                    <a:ea typeface="Meiryo UI" panose="020B0604030504040204" pitchFamily="50" charset="-128"/>
                  </a:endParaRPr>
                </a:p>
                <a:p>
                  <a:pPr algn="ctr"/>
                  <a:r>
                    <a:rPr kumimoji="1" lang="ja-JP" altLang="en-US" sz="2000" b="1" dirty="0">
                      <a:latin typeface="Meiryo UI" panose="020B0604030504040204" pitchFamily="50" charset="-128"/>
                      <a:ea typeface="Meiryo UI" panose="020B0604030504040204" pitchFamily="50" charset="-128"/>
                    </a:rPr>
                    <a:t>物件情報から設定 </a:t>
                  </a:r>
                </a:p>
              </p:txBody>
            </p:sp>
            <p:grpSp>
              <p:nvGrpSpPr>
                <p:cNvPr id="23" name="グループ化 22">
                  <a:extLst>
                    <a:ext uri="{FF2B5EF4-FFF2-40B4-BE49-F238E27FC236}">
                      <a16:creationId xmlns:a16="http://schemas.microsoft.com/office/drawing/2014/main" id="{0201399E-AC8A-49A9-A26D-A38E68E4B654}"/>
                    </a:ext>
                  </a:extLst>
                </p:cNvPr>
                <p:cNvGrpSpPr/>
                <p:nvPr/>
              </p:nvGrpSpPr>
              <p:grpSpPr>
                <a:xfrm>
                  <a:off x="-63754" y="4391570"/>
                  <a:ext cx="2160000" cy="733645"/>
                  <a:chOff x="5121989" y="3011263"/>
                  <a:chExt cx="2160000" cy="733645"/>
                </a:xfrm>
              </p:grpSpPr>
              <p:sp>
                <p:nvSpPr>
                  <p:cNvPr id="24" name="楕円 23">
                    <a:extLst>
                      <a:ext uri="{FF2B5EF4-FFF2-40B4-BE49-F238E27FC236}">
                        <a16:creationId xmlns:a16="http://schemas.microsoft.com/office/drawing/2014/main" id="{5B7F6BC9-2E8B-4806-B113-EAD9E6F38115}"/>
                      </a:ext>
                    </a:extLst>
                  </p:cNvPr>
                  <p:cNvSpPr/>
                  <p:nvPr/>
                </p:nvSpPr>
                <p:spPr>
                  <a:xfrm>
                    <a:off x="5121989" y="3024908"/>
                    <a:ext cx="2160000" cy="720000"/>
                  </a:xfrm>
                  <a:prstGeom prst="ellipse">
                    <a:avLst/>
                  </a:prstGeom>
                  <a:solidFill>
                    <a:srgbClr val="00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FDE17B8C-2222-4E7F-A051-234759CD5B4F}"/>
                      </a:ext>
                    </a:extLst>
                  </p:cNvPr>
                  <p:cNvSpPr txBox="1"/>
                  <p:nvPr/>
                </p:nvSpPr>
                <p:spPr>
                  <a:xfrm>
                    <a:off x="5121989" y="3011263"/>
                    <a:ext cx="2160000" cy="720000"/>
                  </a:xfrm>
                  <a:prstGeom prst="rect">
                    <a:avLst/>
                  </a:prstGeom>
                  <a:noFill/>
                </p:spPr>
                <p:txBody>
                  <a:bodyPr wrap="square" lIns="0" tIns="0" rIns="0" bIns="0" rtlCol="0" anchor="ctr" anchorCtr="0">
                    <a:noAutofit/>
                  </a:bodyPr>
                  <a:lstStyle/>
                  <a:p>
                    <a:pPr algn="ctr"/>
                    <a:r>
                      <a:rPr lang="ja-JP" altLang="en-US" sz="2400" b="1" dirty="0">
                        <a:solidFill>
                          <a:schemeClr val="bg1"/>
                        </a:solidFill>
                        <a:latin typeface="Meiryo UI" panose="020B0604030504040204" pitchFamily="50" charset="-128"/>
                        <a:ea typeface="Meiryo UI" panose="020B0604030504040204" pitchFamily="50" charset="-128"/>
                      </a:rPr>
                      <a:t>一人暮らし</a:t>
                    </a:r>
                  </a:p>
                </p:txBody>
              </p:sp>
            </p:grpSp>
          </p:grpSp>
          <p:pic>
            <p:nvPicPr>
              <p:cNvPr id="12" name="グラフィックス 11">
                <a:extLst>
                  <a:ext uri="{FF2B5EF4-FFF2-40B4-BE49-F238E27FC236}">
                    <a16:creationId xmlns:a16="http://schemas.microsoft.com/office/drawing/2014/main" id="{A18041EF-4E56-40D6-A27E-D4F1272AF1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332" y="1668127"/>
                <a:ext cx="2912859" cy="1792529"/>
              </a:xfrm>
              <a:prstGeom prst="rect">
                <a:avLst/>
              </a:prstGeom>
            </p:spPr>
          </p:pic>
        </p:grpSp>
        <p:pic>
          <p:nvPicPr>
            <p:cNvPr id="26" name="グラフィックス 25">
              <a:extLst>
                <a:ext uri="{FF2B5EF4-FFF2-40B4-BE49-F238E27FC236}">
                  <a16:creationId xmlns:a16="http://schemas.microsoft.com/office/drawing/2014/main" id="{DA3DAC0E-6221-4F20-8EFB-D5CB11B43A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89072" y="3142376"/>
              <a:ext cx="883435" cy="743781"/>
            </a:xfrm>
            <a:prstGeom prst="rect">
              <a:avLst/>
            </a:prstGeom>
          </p:spPr>
        </p:pic>
      </p:grpSp>
      <p:grpSp>
        <p:nvGrpSpPr>
          <p:cNvPr id="7" name="グループ化 6">
            <a:extLst>
              <a:ext uri="{FF2B5EF4-FFF2-40B4-BE49-F238E27FC236}">
                <a16:creationId xmlns:a16="http://schemas.microsoft.com/office/drawing/2014/main" id="{766E27B0-0ECB-4C77-B8BB-F6543CBD3D34}"/>
              </a:ext>
            </a:extLst>
          </p:cNvPr>
          <p:cNvGrpSpPr/>
          <p:nvPr/>
        </p:nvGrpSpPr>
        <p:grpSpPr>
          <a:xfrm>
            <a:off x="4301854" y="1703219"/>
            <a:ext cx="3604662" cy="4257193"/>
            <a:chOff x="4301854" y="1703219"/>
            <a:chExt cx="3604662" cy="4257193"/>
          </a:xfrm>
        </p:grpSpPr>
        <p:grpSp>
          <p:nvGrpSpPr>
            <p:cNvPr id="33" name="グループ化 32">
              <a:extLst>
                <a:ext uri="{FF2B5EF4-FFF2-40B4-BE49-F238E27FC236}">
                  <a16:creationId xmlns:a16="http://schemas.microsoft.com/office/drawing/2014/main" id="{A8C89B74-A486-4DB3-8443-BBA1A264C6C7}"/>
                </a:ext>
              </a:extLst>
            </p:cNvPr>
            <p:cNvGrpSpPr/>
            <p:nvPr/>
          </p:nvGrpSpPr>
          <p:grpSpPr>
            <a:xfrm>
              <a:off x="4301854" y="1703219"/>
              <a:ext cx="3604662" cy="4257193"/>
              <a:chOff x="4301854" y="1703219"/>
              <a:chExt cx="3604662" cy="4257193"/>
            </a:xfrm>
          </p:grpSpPr>
          <p:grpSp>
            <p:nvGrpSpPr>
              <p:cNvPr id="2" name="グループ化 1">
                <a:extLst>
                  <a:ext uri="{FF2B5EF4-FFF2-40B4-BE49-F238E27FC236}">
                    <a16:creationId xmlns:a16="http://schemas.microsoft.com/office/drawing/2014/main" id="{661BEFF9-F33F-4CDC-8082-C33A2FD9430F}"/>
                  </a:ext>
                </a:extLst>
              </p:cNvPr>
              <p:cNvGrpSpPr/>
              <p:nvPr/>
            </p:nvGrpSpPr>
            <p:grpSpPr>
              <a:xfrm>
                <a:off x="4306516" y="4190977"/>
                <a:ext cx="3600000" cy="1769435"/>
                <a:chOff x="4312180" y="4341696"/>
                <a:chExt cx="3600000" cy="1769435"/>
              </a:xfrm>
            </p:grpSpPr>
            <p:sp>
              <p:nvSpPr>
                <p:cNvPr id="10" name="テキスト ボックス 9">
                  <a:extLst>
                    <a:ext uri="{FF2B5EF4-FFF2-40B4-BE49-F238E27FC236}">
                      <a16:creationId xmlns:a16="http://schemas.microsoft.com/office/drawing/2014/main" id="{C5AC22E7-C7BE-480B-823D-5091884BC05E}"/>
                    </a:ext>
                  </a:extLst>
                </p:cNvPr>
                <p:cNvSpPr txBox="1">
                  <a:spLocks/>
                </p:cNvSpPr>
                <p:nvPr/>
              </p:nvSpPr>
              <p:spPr>
                <a:xfrm>
                  <a:off x="4312180" y="5391131"/>
                  <a:ext cx="3600000" cy="720000"/>
                </a:xfrm>
                <a:prstGeom prst="rect">
                  <a:avLst/>
                </a:prstGeom>
                <a:noFill/>
              </p:spPr>
              <p:txBody>
                <a:bodyPr wrap="square" lIns="0" tIns="0" rIns="0" bIns="0" rtlCol="0" anchor="ctr">
                  <a:noAutofit/>
                </a:bodyPr>
                <a:lstStyle/>
                <a:p>
                  <a:pPr algn="ctr"/>
                  <a:r>
                    <a:rPr kumimoji="1" lang="ja-JP" altLang="en-US" sz="2000" b="1" dirty="0">
                      <a:latin typeface="Meiryo UI" panose="020B0604030504040204" pitchFamily="50" charset="-128"/>
                      <a:ea typeface="Meiryo UI" panose="020B0604030504040204" pitchFamily="50" charset="-128"/>
                    </a:rPr>
                    <a:t>地域の家賃相場の</a:t>
                  </a:r>
                  <a:endParaRPr kumimoji="1" lang="en-US" altLang="ja-JP" sz="2000" b="1" dirty="0">
                    <a:latin typeface="Meiryo UI" panose="020B0604030504040204" pitchFamily="50" charset="-128"/>
                    <a:ea typeface="Meiryo UI" panose="020B0604030504040204" pitchFamily="50" charset="-128"/>
                  </a:endParaRPr>
                </a:p>
                <a:p>
                  <a:pPr algn="ctr"/>
                  <a:r>
                    <a:rPr kumimoji="1" lang="ja-JP" altLang="en-US" sz="2000" b="1" dirty="0">
                      <a:latin typeface="Meiryo UI" panose="020B0604030504040204" pitchFamily="50" charset="-128"/>
                      <a:ea typeface="Meiryo UI" panose="020B0604030504040204" pitchFamily="50" charset="-128"/>
                    </a:rPr>
                    <a:t>半額に設定 </a:t>
                  </a:r>
                </a:p>
              </p:txBody>
            </p:sp>
            <p:grpSp>
              <p:nvGrpSpPr>
                <p:cNvPr id="14" name="グループ化 13">
                  <a:extLst>
                    <a:ext uri="{FF2B5EF4-FFF2-40B4-BE49-F238E27FC236}">
                      <a16:creationId xmlns:a16="http://schemas.microsoft.com/office/drawing/2014/main" id="{700EA151-D7BC-4B2B-A8C6-0D4E24F3BDF8}"/>
                    </a:ext>
                  </a:extLst>
                </p:cNvPr>
                <p:cNvGrpSpPr/>
                <p:nvPr/>
              </p:nvGrpSpPr>
              <p:grpSpPr>
                <a:xfrm>
                  <a:off x="5026517" y="4341696"/>
                  <a:ext cx="2160000" cy="735522"/>
                  <a:chOff x="5121989" y="2950322"/>
                  <a:chExt cx="2160000" cy="735522"/>
                </a:xfrm>
              </p:grpSpPr>
              <p:sp>
                <p:nvSpPr>
                  <p:cNvPr id="15" name="楕円 14">
                    <a:extLst>
                      <a:ext uri="{FF2B5EF4-FFF2-40B4-BE49-F238E27FC236}">
                        <a16:creationId xmlns:a16="http://schemas.microsoft.com/office/drawing/2014/main" id="{C23C2976-4B70-4AC9-B7EE-7D7BFBFF8A07}"/>
                      </a:ext>
                    </a:extLst>
                  </p:cNvPr>
                  <p:cNvSpPr/>
                  <p:nvPr/>
                </p:nvSpPr>
                <p:spPr>
                  <a:xfrm>
                    <a:off x="5121989" y="2965844"/>
                    <a:ext cx="2160000" cy="720000"/>
                  </a:xfrm>
                  <a:prstGeom prst="ellipse">
                    <a:avLst/>
                  </a:prstGeom>
                  <a:solidFill>
                    <a:srgbClr val="00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21C70FC7-AC45-42AC-A85B-2957EEB21E76}"/>
                      </a:ext>
                    </a:extLst>
                  </p:cNvPr>
                  <p:cNvSpPr txBox="1"/>
                  <p:nvPr/>
                </p:nvSpPr>
                <p:spPr>
                  <a:xfrm>
                    <a:off x="5121989" y="2950322"/>
                    <a:ext cx="2160000" cy="720000"/>
                  </a:xfrm>
                  <a:prstGeom prst="rect">
                    <a:avLst/>
                  </a:prstGeom>
                  <a:noFill/>
                </p:spPr>
                <p:txBody>
                  <a:bodyPr wrap="square" lIns="0" tIns="0" rIns="0" bIns="0" rtlCol="0" anchor="ctr" anchorCtr="0">
                    <a:noAutofit/>
                  </a:bodyPr>
                  <a:lstStyle/>
                  <a:p>
                    <a:pPr algn="ctr"/>
                    <a:r>
                      <a:rPr lang="ja-JP" altLang="en-US" sz="2400" b="1" dirty="0">
                        <a:solidFill>
                          <a:schemeClr val="bg1"/>
                        </a:solidFill>
                        <a:latin typeface="Meiryo UI" panose="020B0604030504040204" pitchFamily="50" charset="-128"/>
                        <a:ea typeface="Meiryo UI" panose="020B0604030504040204" pitchFamily="50" charset="-128"/>
                      </a:rPr>
                      <a:t>寮・社宅</a:t>
                    </a:r>
                  </a:p>
                </p:txBody>
              </p:sp>
            </p:grpSp>
          </p:grpSp>
          <p:pic>
            <p:nvPicPr>
              <p:cNvPr id="20" name="グラフィックス 19">
                <a:extLst>
                  <a:ext uri="{FF2B5EF4-FFF2-40B4-BE49-F238E27FC236}">
                    <a16:creationId xmlns:a16="http://schemas.microsoft.com/office/drawing/2014/main" id="{388F1E0C-AB62-4EDC-BEC4-F4D56E5296E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01854" y="1703219"/>
                <a:ext cx="3281137" cy="1772720"/>
              </a:xfrm>
              <a:prstGeom prst="rect">
                <a:avLst/>
              </a:prstGeom>
            </p:spPr>
          </p:pic>
        </p:grpSp>
        <p:pic>
          <p:nvPicPr>
            <p:cNvPr id="27" name="グラフィックス 26">
              <a:extLst>
                <a:ext uri="{FF2B5EF4-FFF2-40B4-BE49-F238E27FC236}">
                  <a16:creationId xmlns:a16="http://schemas.microsoft.com/office/drawing/2014/main" id="{5C3A6EEF-172E-4610-8C07-C3DDFF4FE97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04674" y="3042763"/>
              <a:ext cx="974983" cy="847999"/>
            </a:xfrm>
            <a:prstGeom prst="rect">
              <a:avLst/>
            </a:prstGeom>
          </p:spPr>
        </p:pic>
      </p:grpSp>
      <p:grpSp>
        <p:nvGrpSpPr>
          <p:cNvPr id="11" name="グループ化 10">
            <a:extLst>
              <a:ext uri="{FF2B5EF4-FFF2-40B4-BE49-F238E27FC236}">
                <a16:creationId xmlns:a16="http://schemas.microsoft.com/office/drawing/2014/main" id="{2D0316F7-8922-485A-AE1D-FC5FF15277CB}"/>
              </a:ext>
            </a:extLst>
          </p:cNvPr>
          <p:cNvGrpSpPr/>
          <p:nvPr/>
        </p:nvGrpSpPr>
        <p:grpSpPr>
          <a:xfrm>
            <a:off x="7959983" y="1624018"/>
            <a:ext cx="3657061" cy="4337257"/>
            <a:chOff x="7959983" y="1624018"/>
            <a:chExt cx="3657061" cy="4337257"/>
          </a:xfrm>
        </p:grpSpPr>
        <p:grpSp>
          <p:nvGrpSpPr>
            <p:cNvPr id="34" name="グループ化 33">
              <a:extLst>
                <a:ext uri="{FF2B5EF4-FFF2-40B4-BE49-F238E27FC236}">
                  <a16:creationId xmlns:a16="http://schemas.microsoft.com/office/drawing/2014/main" id="{A51BDF4E-43F6-4146-93B5-5C0B8E774875}"/>
                </a:ext>
              </a:extLst>
            </p:cNvPr>
            <p:cNvGrpSpPr/>
            <p:nvPr/>
          </p:nvGrpSpPr>
          <p:grpSpPr>
            <a:xfrm>
              <a:off x="7959983" y="1624018"/>
              <a:ext cx="3657061" cy="4337257"/>
              <a:chOff x="7959983" y="1624018"/>
              <a:chExt cx="3657061" cy="4337257"/>
            </a:xfrm>
          </p:grpSpPr>
          <p:grpSp>
            <p:nvGrpSpPr>
              <p:cNvPr id="3" name="グループ化 2">
                <a:extLst>
                  <a:ext uri="{FF2B5EF4-FFF2-40B4-BE49-F238E27FC236}">
                    <a16:creationId xmlns:a16="http://schemas.microsoft.com/office/drawing/2014/main" id="{BE0D55AE-B0D3-4968-A778-1717F6EB2205}"/>
                  </a:ext>
                </a:extLst>
              </p:cNvPr>
              <p:cNvGrpSpPr/>
              <p:nvPr/>
            </p:nvGrpSpPr>
            <p:grpSpPr>
              <a:xfrm>
                <a:off x="8317225" y="4162145"/>
                <a:ext cx="2880000" cy="1799130"/>
                <a:chOff x="8688242" y="4312864"/>
                <a:chExt cx="2880000" cy="1799130"/>
              </a:xfrm>
            </p:grpSpPr>
            <p:sp>
              <p:nvSpPr>
                <p:cNvPr id="9" name="テキスト ボックス 8">
                  <a:extLst>
                    <a:ext uri="{FF2B5EF4-FFF2-40B4-BE49-F238E27FC236}">
                      <a16:creationId xmlns:a16="http://schemas.microsoft.com/office/drawing/2014/main" id="{45791AA2-FC3E-4CA8-8FB5-E1624F8F6AE8}"/>
                    </a:ext>
                  </a:extLst>
                </p:cNvPr>
                <p:cNvSpPr txBox="1">
                  <a:spLocks/>
                </p:cNvSpPr>
                <p:nvPr/>
              </p:nvSpPr>
              <p:spPr>
                <a:xfrm>
                  <a:off x="8688242" y="5391994"/>
                  <a:ext cx="2880000" cy="720000"/>
                </a:xfrm>
                <a:prstGeom prst="rect">
                  <a:avLst/>
                </a:prstGeom>
                <a:noFill/>
              </p:spPr>
              <p:txBody>
                <a:bodyPr wrap="square" lIns="0" tIns="0" rIns="0" bIns="0" rtlCol="0" anchor="ctr">
                  <a:noAutofit/>
                </a:bodyPr>
                <a:lstStyle/>
                <a:p>
                  <a:pPr algn="ctr"/>
                  <a:r>
                    <a:rPr kumimoji="1" lang="ja-JP" altLang="en-US" sz="2000" b="1" dirty="0">
                      <a:latin typeface="Meiryo UI" panose="020B0604030504040204" pitchFamily="50" charset="-128"/>
                      <a:ea typeface="Meiryo UI" panose="020B0604030504040204" pitchFamily="50" charset="-128"/>
                    </a:rPr>
                    <a:t>実家に支払う額を</a:t>
                  </a:r>
                  <a:endParaRPr kumimoji="1" lang="en-US" altLang="ja-JP" sz="2000" b="1" dirty="0">
                    <a:latin typeface="Meiryo UI" panose="020B0604030504040204" pitchFamily="50" charset="-128"/>
                    <a:ea typeface="Meiryo UI" panose="020B0604030504040204" pitchFamily="50" charset="-128"/>
                  </a:endParaRPr>
                </a:p>
                <a:p>
                  <a:pPr algn="ctr"/>
                  <a:r>
                    <a:rPr kumimoji="1" lang="ja-JP" altLang="en-US" sz="2000" b="1" dirty="0">
                      <a:latin typeface="Meiryo UI" panose="020B0604030504040204" pitchFamily="50" charset="-128"/>
                      <a:ea typeface="Meiryo UI" panose="020B0604030504040204" pitchFamily="50" charset="-128"/>
                    </a:rPr>
                    <a:t>考えて設定 </a:t>
                  </a:r>
                </a:p>
              </p:txBody>
            </p:sp>
            <p:grpSp>
              <p:nvGrpSpPr>
                <p:cNvPr id="17" name="グループ化 16">
                  <a:extLst>
                    <a:ext uri="{FF2B5EF4-FFF2-40B4-BE49-F238E27FC236}">
                      <a16:creationId xmlns:a16="http://schemas.microsoft.com/office/drawing/2014/main" id="{D58C42EE-F84A-4A4D-82E6-606028491838}"/>
                    </a:ext>
                  </a:extLst>
                </p:cNvPr>
                <p:cNvGrpSpPr/>
                <p:nvPr/>
              </p:nvGrpSpPr>
              <p:grpSpPr>
                <a:xfrm>
                  <a:off x="8987684" y="4312864"/>
                  <a:ext cx="2160000" cy="732189"/>
                  <a:chOff x="5121989" y="2938133"/>
                  <a:chExt cx="2160000" cy="732189"/>
                </a:xfrm>
              </p:grpSpPr>
              <p:sp>
                <p:nvSpPr>
                  <p:cNvPr id="18" name="楕円 17">
                    <a:extLst>
                      <a:ext uri="{FF2B5EF4-FFF2-40B4-BE49-F238E27FC236}">
                        <a16:creationId xmlns:a16="http://schemas.microsoft.com/office/drawing/2014/main" id="{204BAF8E-A93F-4251-9412-5CEEEC9765A1}"/>
                      </a:ext>
                    </a:extLst>
                  </p:cNvPr>
                  <p:cNvSpPr/>
                  <p:nvPr/>
                </p:nvSpPr>
                <p:spPr>
                  <a:xfrm>
                    <a:off x="5121989" y="2938133"/>
                    <a:ext cx="2160000" cy="720000"/>
                  </a:xfrm>
                  <a:prstGeom prst="ellipse">
                    <a:avLst/>
                  </a:prstGeom>
                  <a:solidFill>
                    <a:srgbClr val="00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2C04CE66-1FF8-47E7-9252-D29A8E27E963}"/>
                      </a:ext>
                    </a:extLst>
                  </p:cNvPr>
                  <p:cNvSpPr txBox="1"/>
                  <p:nvPr/>
                </p:nvSpPr>
                <p:spPr>
                  <a:xfrm>
                    <a:off x="5121989" y="2950322"/>
                    <a:ext cx="2160000" cy="720000"/>
                  </a:xfrm>
                  <a:prstGeom prst="rect">
                    <a:avLst/>
                  </a:prstGeom>
                  <a:noFill/>
                </p:spPr>
                <p:txBody>
                  <a:bodyPr wrap="square" lIns="0" tIns="0" rIns="0" bIns="0" rtlCol="0" anchor="ctr" anchorCtr="0">
                    <a:noAutofit/>
                  </a:bodyPr>
                  <a:lstStyle/>
                  <a:p>
                    <a:pPr algn="ctr"/>
                    <a:r>
                      <a:rPr lang="ja-JP" altLang="en-US" sz="2400" b="1" dirty="0">
                        <a:solidFill>
                          <a:schemeClr val="bg1"/>
                        </a:solidFill>
                        <a:latin typeface="Meiryo UI" panose="020B0604030504040204" pitchFamily="50" charset="-128"/>
                        <a:ea typeface="Meiryo UI" panose="020B0604030504040204" pitchFamily="50" charset="-128"/>
                      </a:rPr>
                      <a:t>実家暮らし</a:t>
                    </a:r>
                  </a:p>
                </p:txBody>
              </p:sp>
            </p:grpSp>
          </p:grpSp>
          <p:pic>
            <p:nvPicPr>
              <p:cNvPr id="8" name="グラフィックス 7">
                <a:extLst>
                  <a:ext uri="{FF2B5EF4-FFF2-40B4-BE49-F238E27FC236}">
                    <a16:creationId xmlns:a16="http://schemas.microsoft.com/office/drawing/2014/main" id="{7A61AB4F-4C29-4921-AF80-DC16AF2B105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59983" y="1624018"/>
                <a:ext cx="3657061" cy="1792528"/>
              </a:xfrm>
              <a:prstGeom prst="rect">
                <a:avLst/>
              </a:prstGeom>
            </p:spPr>
          </p:pic>
        </p:grpSp>
        <p:pic>
          <p:nvPicPr>
            <p:cNvPr id="28" name="グラフィックス 27">
              <a:extLst>
                <a:ext uri="{FF2B5EF4-FFF2-40B4-BE49-F238E27FC236}">
                  <a16:creationId xmlns:a16="http://schemas.microsoft.com/office/drawing/2014/main" id="{C06B239E-A7A3-4538-BFF0-7FDF0C153D9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58251" y="3182082"/>
              <a:ext cx="1597948" cy="761305"/>
            </a:xfrm>
            <a:prstGeom prst="rect">
              <a:avLst/>
            </a:prstGeom>
          </p:spPr>
        </p:pic>
      </p:grpSp>
    </p:spTree>
    <p:extLst>
      <p:ext uri="{BB962C8B-B14F-4D97-AF65-F5344CB8AC3E}">
        <p14:creationId xmlns:p14="http://schemas.microsoft.com/office/powerpoint/2010/main" val="71797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anim calcmode="lin" valueType="num">
                                      <p:cBhvr>
                                        <p:cTn id="15" dur="750" fill="hold"/>
                                        <p:tgtEl>
                                          <p:spTgt spid="7"/>
                                        </p:tgtEl>
                                        <p:attrNameLst>
                                          <p:attrName>ppt_x</p:attrName>
                                        </p:attrNameLst>
                                      </p:cBhvr>
                                      <p:tavLst>
                                        <p:tav tm="0">
                                          <p:val>
                                            <p:strVal val="#ppt_x"/>
                                          </p:val>
                                        </p:tav>
                                        <p:tav tm="100000">
                                          <p:val>
                                            <p:strVal val="#ppt_x"/>
                                          </p:val>
                                        </p:tav>
                                      </p:tavLst>
                                    </p:anim>
                                    <p:anim calcmode="lin" valueType="num">
                                      <p:cBhvr>
                                        <p:cTn id="16"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750"/>
                                        <p:tgtEl>
                                          <p:spTgt spid="11"/>
                                        </p:tgtEl>
                                      </p:cBhvr>
                                    </p:animEffect>
                                    <p:anim calcmode="lin" valueType="num">
                                      <p:cBhvr>
                                        <p:cTn id="22" dur="750" fill="hold"/>
                                        <p:tgtEl>
                                          <p:spTgt spid="11"/>
                                        </p:tgtEl>
                                        <p:attrNameLst>
                                          <p:attrName>ppt_x</p:attrName>
                                        </p:attrNameLst>
                                      </p:cBhvr>
                                      <p:tavLst>
                                        <p:tav tm="0">
                                          <p:val>
                                            <p:strVal val="#ppt_x"/>
                                          </p:val>
                                        </p:tav>
                                        <p:tav tm="100000">
                                          <p:val>
                                            <p:strVal val="#ppt_x"/>
                                          </p:val>
                                        </p:tav>
                                      </p:tavLst>
                                    </p:anim>
                                    <p:anim calcmode="lin" valueType="num">
                                      <p:cBhvr>
                                        <p:cTn id="23"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FC720E16-6661-4456-983F-CC996F293966}"/>
              </a:ext>
            </a:extLst>
          </p:cNvPr>
          <p:cNvSpPr txBox="1">
            <a:spLocks/>
          </p:cNvSpPr>
          <p:nvPr/>
        </p:nvSpPr>
        <p:spPr>
          <a:xfrm>
            <a:off x="2147054" y="1105429"/>
            <a:ext cx="7920000" cy="1080000"/>
          </a:xfrm>
          <a:prstGeom prst="rect">
            <a:avLst/>
          </a:prstGeom>
          <a:noFill/>
        </p:spPr>
        <p:txBody>
          <a:bodyPr wrap="square" lIns="0" tIns="0" rIns="0" bIns="0" rtlCol="0" anchor="ctr">
            <a:noAutofit/>
          </a:bodyPr>
          <a:lstStyle/>
          <a:p>
            <a:pPr algn="ctr"/>
            <a:r>
              <a:rPr lang="ja-JP" altLang="en-US" sz="3200" b="1" dirty="0">
                <a:latin typeface="Meiryo UI" panose="020B0604030504040204" pitchFamily="50" charset="-128"/>
                <a:ea typeface="Meiryo UI" panose="020B0604030504040204" pitchFamily="50" charset="-128"/>
              </a:rPr>
              <a:t>次に食費や光熱費などの必需的支出を決めたら続けて選択的支出についても考えよう</a:t>
            </a:r>
          </a:p>
        </p:txBody>
      </p:sp>
      <p:sp>
        <p:nvSpPr>
          <p:cNvPr id="23" name="テキスト ボックス 22">
            <a:extLst>
              <a:ext uri="{FF2B5EF4-FFF2-40B4-BE49-F238E27FC236}">
                <a16:creationId xmlns:a16="http://schemas.microsoft.com/office/drawing/2014/main" id="{149FC907-A418-40AA-92AB-081768B0CE27}"/>
              </a:ext>
            </a:extLst>
          </p:cNvPr>
          <p:cNvSpPr txBox="1">
            <a:spLocks/>
          </p:cNvSpPr>
          <p:nvPr/>
        </p:nvSpPr>
        <p:spPr>
          <a:xfrm>
            <a:off x="1783091" y="5449216"/>
            <a:ext cx="8640000" cy="720000"/>
          </a:xfrm>
          <a:prstGeom prst="rect">
            <a:avLst/>
          </a:prstGeom>
          <a:noFill/>
        </p:spPr>
        <p:txBody>
          <a:bodyPr wrap="square" lIns="0" tIns="0" rIns="0" bIns="0" rtlCol="0" anchor="ctr">
            <a:noAutofit/>
          </a:bodyPr>
          <a:lstStyle/>
          <a:p>
            <a:pPr algn="ctr"/>
            <a:r>
              <a:rPr lang="ja-JP" altLang="en-US" sz="2400" b="1" dirty="0">
                <a:latin typeface="Meiryo UI" panose="020B0604030504040204" pitchFamily="50" charset="-128"/>
                <a:ea typeface="Meiryo UI" panose="020B0604030504040204" pitchFamily="50" charset="-128"/>
              </a:rPr>
              <a:t>貯蓄も見直しながら、各費目の支出額を決めよう</a:t>
            </a:r>
            <a:endParaRPr lang="en-US" altLang="ja-JP" sz="2400" b="1" dirty="0">
              <a:latin typeface="Meiryo UI" panose="020B0604030504040204" pitchFamily="50" charset="-128"/>
              <a:ea typeface="Meiryo UI" panose="020B0604030504040204" pitchFamily="50" charset="-128"/>
            </a:endParaRPr>
          </a:p>
          <a:p>
            <a:pPr algn="ctr"/>
            <a:r>
              <a:rPr lang="ja-JP" altLang="en-US" sz="2400" dirty="0">
                <a:latin typeface="Meiryo UI" panose="020B0604030504040204" pitchFamily="50" charset="-128"/>
                <a:ea typeface="Meiryo UI" panose="020B0604030504040204" pitchFamily="50" charset="-128"/>
              </a:rPr>
              <a:t>マネープランシートでは、差額が短期資金に振り分けられる</a:t>
            </a:r>
          </a:p>
        </p:txBody>
      </p:sp>
      <p:sp>
        <p:nvSpPr>
          <p:cNvPr id="29" name="正方形/長方形 28">
            <a:extLst>
              <a:ext uri="{FF2B5EF4-FFF2-40B4-BE49-F238E27FC236}">
                <a16:creationId xmlns:a16="http://schemas.microsoft.com/office/drawing/2014/main" id="{33937097-1052-4392-B7A0-802969B01C1F}"/>
              </a:ext>
            </a:extLst>
          </p:cNvPr>
          <p:cNvSpPr/>
          <p:nvPr/>
        </p:nvSpPr>
        <p:spPr>
          <a:xfrm>
            <a:off x="2666999" y="3711417"/>
            <a:ext cx="540000" cy="14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30" name="グループ化 29">
            <a:extLst>
              <a:ext uri="{FF2B5EF4-FFF2-40B4-BE49-F238E27FC236}">
                <a16:creationId xmlns:a16="http://schemas.microsoft.com/office/drawing/2014/main" id="{A15F9734-99A8-445D-B903-D4ABD5886CF3}"/>
              </a:ext>
            </a:extLst>
          </p:cNvPr>
          <p:cNvGrpSpPr/>
          <p:nvPr/>
        </p:nvGrpSpPr>
        <p:grpSpPr>
          <a:xfrm>
            <a:off x="5743091" y="3568198"/>
            <a:ext cx="720000" cy="430439"/>
            <a:chOff x="7915490" y="3584632"/>
            <a:chExt cx="720000" cy="430439"/>
          </a:xfrm>
        </p:grpSpPr>
        <p:sp>
          <p:nvSpPr>
            <p:cNvPr id="31" name="正方形/長方形 30">
              <a:extLst>
                <a:ext uri="{FF2B5EF4-FFF2-40B4-BE49-F238E27FC236}">
                  <a16:creationId xmlns:a16="http://schemas.microsoft.com/office/drawing/2014/main" id="{D2CE1064-C99E-429F-9208-78BA17BD0B17}"/>
                </a:ext>
              </a:extLst>
            </p:cNvPr>
            <p:cNvSpPr/>
            <p:nvPr/>
          </p:nvSpPr>
          <p:spPr>
            <a:xfrm>
              <a:off x="7915490" y="3584632"/>
              <a:ext cx="720000" cy="14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7" name="正方形/長方形 36">
              <a:extLst>
                <a:ext uri="{FF2B5EF4-FFF2-40B4-BE49-F238E27FC236}">
                  <a16:creationId xmlns:a16="http://schemas.microsoft.com/office/drawing/2014/main" id="{3ACC797B-23F9-4A15-8D42-5B578992A9EC}"/>
                </a:ext>
              </a:extLst>
            </p:cNvPr>
            <p:cNvSpPr/>
            <p:nvPr/>
          </p:nvSpPr>
          <p:spPr>
            <a:xfrm>
              <a:off x="7915490" y="3871071"/>
              <a:ext cx="720000" cy="14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38" name="加算記号 37">
            <a:extLst>
              <a:ext uri="{FF2B5EF4-FFF2-40B4-BE49-F238E27FC236}">
                <a16:creationId xmlns:a16="http://schemas.microsoft.com/office/drawing/2014/main" id="{A45756B9-0F88-4946-BAE1-6E1DDB24C470}"/>
              </a:ext>
            </a:extLst>
          </p:cNvPr>
          <p:cNvSpPr/>
          <p:nvPr/>
        </p:nvSpPr>
        <p:spPr>
          <a:xfrm>
            <a:off x="8898932" y="3423417"/>
            <a:ext cx="720000" cy="720000"/>
          </a:xfrm>
          <a:prstGeom prst="mathPlus">
            <a:avLst>
              <a:gd name="adj1" fmla="val 16853"/>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Meiryo UI" panose="020B0604030504040204" pitchFamily="50" charset="-128"/>
              <a:ea typeface="Meiryo UI" panose="020B0604030504040204" pitchFamily="50" charset="-128"/>
            </a:endParaRPr>
          </a:p>
        </p:txBody>
      </p:sp>
      <p:grpSp>
        <p:nvGrpSpPr>
          <p:cNvPr id="39" name="グループ化 38">
            <a:extLst>
              <a:ext uri="{FF2B5EF4-FFF2-40B4-BE49-F238E27FC236}">
                <a16:creationId xmlns:a16="http://schemas.microsoft.com/office/drawing/2014/main" id="{1875CF3C-6171-4F05-9D40-88FFE97ED063}"/>
              </a:ext>
            </a:extLst>
          </p:cNvPr>
          <p:cNvGrpSpPr/>
          <p:nvPr/>
        </p:nvGrpSpPr>
        <p:grpSpPr>
          <a:xfrm>
            <a:off x="333421" y="2703417"/>
            <a:ext cx="2160001" cy="2167953"/>
            <a:chOff x="333421" y="2703417"/>
            <a:chExt cx="2160001" cy="2167953"/>
          </a:xfrm>
        </p:grpSpPr>
        <p:grpSp>
          <p:nvGrpSpPr>
            <p:cNvPr id="40" name="グループ化 39">
              <a:extLst>
                <a:ext uri="{FF2B5EF4-FFF2-40B4-BE49-F238E27FC236}">
                  <a16:creationId xmlns:a16="http://schemas.microsoft.com/office/drawing/2014/main" id="{5A3B509D-ECB8-4B20-8B11-E8AE1CBF0FC9}"/>
                </a:ext>
              </a:extLst>
            </p:cNvPr>
            <p:cNvGrpSpPr/>
            <p:nvPr/>
          </p:nvGrpSpPr>
          <p:grpSpPr>
            <a:xfrm>
              <a:off x="333421" y="2703417"/>
              <a:ext cx="2160001" cy="2167953"/>
              <a:chOff x="333421" y="3073807"/>
              <a:chExt cx="2160001" cy="2167953"/>
            </a:xfrm>
          </p:grpSpPr>
          <p:sp>
            <p:nvSpPr>
              <p:cNvPr id="42" name="四角形: 角を丸くする 41">
                <a:extLst>
                  <a:ext uri="{FF2B5EF4-FFF2-40B4-BE49-F238E27FC236}">
                    <a16:creationId xmlns:a16="http://schemas.microsoft.com/office/drawing/2014/main" id="{708B4F20-A547-496D-9FE7-BF815F118AB5}"/>
                  </a:ext>
                </a:extLst>
              </p:cNvPr>
              <p:cNvSpPr/>
              <p:nvPr/>
            </p:nvSpPr>
            <p:spPr>
              <a:xfrm>
                <a:off x="333421" y="3073807"/>
                <a:ext cx="2160000" cy="2160000"/>
              </a:xfrm>
              <a:prstGeom prst="roundRect">
                <a:avLst/>
              </a:prstGeom>
              <a:noFill/>
              <a:ln w="28575">
                <a:solidFill>
                  <a:srgbClr val="406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1" name="テキスト ボックス 50">
                <a:extLst>
                  <a:ext uri="{FF2B5EF4-FFF2-40B4-BE49-F238E27FC236}">
                    <a16:creationId xmlns:a16="http://schemas.microsoft.com/office/drawing/2014/main" id="{E23EAFEF-9BED-42FF-A25A-8B7D3AD4B9F3}"/>
                  </a:ext>
                </a:extLst>
              </p:cNvPr>
              <p:cNvSpPr txBox="1"/>
              <p:nvPr/>
            </p:nvSpPr>
            <p:spPr>
              <a:xfrm>
                <a:off x="333422" y="4521760"/>
                <a:ext cx="2160000" cy="720000"/>
              </a:xfrm>
              <a:prstGeom prst="rect">
                <a:avLst/>
              </a:prstGeom>
              <a:noFill/>
            </p:spPr>
            <p:txBody>
              <a:bodyPr wrap="square" lIns="0" tIns="0" rIns="0" bIns="0" rtlCol="0" anchor="ctr" anchorCtr="0">
                <a:noAutofit/>
              </a:bodyPr>
              <a:lstStyle/>
              <a:p>
                <a:pPr algn="ctr"/>
                <a:r>
                  <a:rPr lang="ja-JP" altLang="en-US" sz="2400" b="1" dirty="0">
                    <a:solidFill>
                      <a:sysClr val="windowText" lastClr="000000"/>
                    </a:solidFill>
                    <a:latin typeface="Meiryo UI" panose="020B0604030504040204" pitchFamily="50" charset="-128"/>
                    <a:ea typeface="Meiryo UI" panose="020B0604030504040204" pitchFamily="50" charset="-128"/>
                  </a:rPr>
                  <a:t>収入</a:t>
                </a:r>
              </a:p>
            </p:txBody>
          </p:sp>
        </p:grpSp>
        <p:pic>
          <p:nvPicPr>
            <p:cNvPr id="41" name="図 40">
              <a:extLst>
                <a:ext uri="{FF2B5EF4-FFF2-40B4-BE49-F238E27FC236}">
                  <a16:creationId xmlns:a16="http://schemas.microsoft.com/office/drawing/2014/main" id="{4FD660F5-0256-46F2-8643-552B24A64370}"/>
                </a:ext>
              </a:extLst>
            </p:cNvPr>
            <p:cNvPicPr>
              <a:picLocks noChangeAspect="1"/>
            </p:cNvPicPr>
            <p:nvPr/>
          </p:nvPicPr>
          <p:blipFill>
            <a:blip r:embed="rId3"/>
            <a:stretch>
              <a:fillRect/>
            </a:stretch>
          </p:blipFill>
          <p:spPr>
            <a:xfrm>
              <a:off x="771668" y="2893737"/>
              <a:ext cx="1303875" cy="1274574"/>
            </a:xfrm>
            <a:prstGeom prst="rect">
              <a:avLst/>
            </a:prstGeom>
          </p:spPr>
        </p:pic>
      </p:grpSp>
      <p:grpSp>
        <p:nvGrpSpPr>
          <p:cNvPr id="52" name="グループ化 51">
            <a:extLst>
              <a:ext uri="{FF2B5EF4-FFF2-40B4-BE49-F238E27FC236}">
                <a16:creationId xmlns:a16="http://schemas.microsoft.com/office/drawing/2014/main" id="{093FE7CA-D883-4F8F-85E6-84130663B6FF}"/>
              </a:ext>
            </a:extLst>
          </p:cNvPr>
          <p:cNvGrpSpPr/>
          <p:nvPr/>
        </p:nvGrpSpPr>
        <p:grpSpPr>
          <a:xfrm>
            <a:off x="9726983" y="2703417"/>
            <a:ext cx="2163727" cy="2171764"/>
            <a:chOff x="9726983" y="2703417"/>
            <a:chExt cx="2163727" cy="2171764"/>
          </a:xfrm>
        </p:grpSpPr>
        <p:grpSp>
          <p:nvGrpSpPr>
            <p:cNvPr id="53" name="グループ化 52">
              <a:extLst>
                <a:ext uri="{FF2B5EF4-FFF2-40B4-BE49-F238E27FC236}">
                  <a16:creationId xmlns:a16="http://schemas.microsoft.com/office/drawing/2014/main" id="{97DCB497-2B47-48B0-A7AA-44CA69B77F72}"/>
                </a:ext>
              </a:extLst>
            </p:cNvPr>
            <p:cNvGrpSpPr/>
            <p:nvPr/>
          </p:nvGrpSpPr>
          <p:grpSpPr>
            <a:xfrm>
              <a:off x="9726983" y="2703417"/>
              <a:ext cx="2163727" cy="2171764"/>
              <a:chOff x="9726983" y="3073807"/>
              <a:chExt cx="2163727" cy="2171764"/>
            </a:xfrm>
          </p:grpSpPr>
          <p:sp>
            <p:nvSpPr>
              <p:cNvPr id="55" name="四角形: 角を丸くする 54">
                <a:extLst>
                  <a:ext uri="{FF2B5EF4-FFF2-40B4-BE49-F238E27FC236}">
                    <a16:creationId xmlns:a16="http://schemas.microsoft.com/office/drawing/2014/main" id="{D7475626-B75C-4AEF-A84B-7323304D41FA}"/>
                  </a:ext>
                </a:extLst>
              </p:cNvPr>
              <p:cNvSpPr/>
              <p:nvPr/>
            </p:nvSpPr>
            <p:spPr>
              <a:xfrm>
                <a:off x="9730710" y="3073807"/>
                <a:ext cx="2160000" cy="2160000"/>
              </a:xfrm>
              <a:prstGeom prst="roundRect">
                <a:avLst/>
              </a:prstGeom>
              <a:noFill/>
              <a:ln w="28575">
                <a:solidFill>
                  <a:srgbClr val="406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6" name="テキスト ボックス 55">
                <a:extLst>
                  <a:ext uri="{FF2B5EF4-FFF2-40B4-BE49-F238E27FC236}">
                    <a16:creationId xmlns:a16="http://schemas.microsoft.com/office/drawing/2014/main" id="{5EA55EC1-89A4-4402-819C-F31352D5255B}"/>
                  </a:ext>
                </a:extLst>
              </p:cNvPr>
              <p:cNvSpPr txBox="1"/>
              <p:nvPr/>
            </p:nvSpPr>
            <p:spPr>
              <a:xfrm>
                <a:off x="9726983" y="4525571"/>
                <a:ext cx="2160000" cy="720000"/>
              </a:xfrm>
              <a:prstGeom prst="rect">
                <a:avLst/>
              </a:prstGeom>
              <a:noFill/>
            </p:spPr>
            <p:txBody>
              <a:bodyPr wrap="square" lIns="0" tIns="0" rIns="0" bIns="0" rtlCol="0" anchor="ctr" anchorCtr="0">
                <a:noAutofit/>
              </a:bodyPr>
              <a:lstStyle/>
              <a:p>
                <a:pPr algn="ctr"/>
                <a:r>
                  <a:rPr lang="ja-JP" altLang="en-US" sz="2400" b="1" dirty="0">
                    <a:latin typeface="Meiryo UI" panose="020B0604030504040204" pitchFamily="50" charset="-128"/>
                    <a:ea typeface="Meiryo UI" panose="020B0604030504040204" pitchFamily="50" charset="-128"/>
                  </a:rPr>
                  <a:t>消費支出</a:t>
                </a:r>
              </a:p>
            </p:txBody>
          </p:sp>
        </p:grpSp>
        <p:pic>
          <p:nvPicPr>
            <p:cNvPr id="54" name="グラフィックス 53">
              <a:extLst>
                <a:ext uri="{FF2B5EF4-FFF2-40B4-BE49-F238E27FC236}">
                  <a16:creationId xmlns:a16="http://schemas.microsoft.com/office/drawing/2014/main" id="{737F2158-6274-4F9A-9009-588596043D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07550" y="2865726"/>
              <a:ext cx="1865350" cy="1358059"/>
            </a:xfrm>
            <a:prstGeom prst="rect">
              <a:avLst/>
            </a:prstGeom>
          </p:spPr>
        </p:pic>
      </p:grpSp>
      <p:grpSp>
        <p:nvGrpSpPr>
          <p:cNvPr id="57" name="グループ化 56">
            <a:extLst>
              <a:ext uri="{FF2B5EF4-FFF2-40B4-BE49-F238E27FC236}">
                <a16:creationId xmlns:a16="http://schemas.microsoft.com/office/drawing/2014/main" id="{CE32998A-8A79-4D43-BBD8-B54A682AC5DC}"/>
              </a:ext>
            </a:extLst>
          </p:cNvPr>
          <p:cNvGrpSpPr/>
          <p:nvPr/>
        </p:nvGrpSpPr>
        <p:grpSpPr>
          <a:xfrm>
            <a:off x="3380576" y="2703417"/>
            <a:ext cx="2162211" cy="2169364"/>
            <a:chOff x="3380576" y="2703417"/>
            <a:chExt cx="2162211" cy="2169364"/>
          </a:xfrm>
        </p:grpSpPr>
        <p:grpSp>
          <p:nvGrpSpPr>
            <p:cNvPr id="58" name="グループ化 57">
              <a:extLst>
                <a:ext uri="{FF2B5EF4-FFF2-40B4-BE49-F238E27FC236}">
                  <a16:creationId xmlns:a16="http://schemas.microsoft.com/office/drawing/2014/main" id="{9F0BB661-A461-470A-AB8E-53349BAACAA6}"/>
                </a:ext>
              </a:extLst>
            </p:cNvPr>
            <p:cNvGrpSpPr/>
            <p:nvPr/>
          </p:nvGrpSpPr>
          <p:grpSpPr>
            <a:xfrm>
              <a:off x="3380576" y="2703417"/>
              <a:ext cx="2162211" cy="2169364"/>
              <a:chOff x="3345851" y="3073807"/>
              <a:chExt cx="2162211" cy="2169364"/>
            </a:xfrm>
          </p:grpSpPr>
          <p:sp>
            <p:nvSpPr>
              <p:cNvPr id="63" name="四角形: 角を丸くする 62">
                <a:extLst>
                  <a:ext uri="{FF2B5EF4-FFF2-40B4-BE49-F238E27FC236}">
                    <a16:creationId xmlns:a16="http://schemas.microsoft.com/office/drawing/2014/main" id="{8E64B7C6-F2E3-4546-AF0C-B70F944BB074}"/>
                  </a:ext>
                </a:extLst>
              </p:cNvPr>
              <p:cNvSpPr/>
              <p:nvPr/>
            </p:nvSpPr>
            <p:spPr>
              <a:xfrm>
                <a:off x="3345851" y="3073807"/>
                <a:ext cx="2160000" cy="2160000"/>
              </a:xfrm>
              <a:prstGeom prst="roundRect">
                <a:avLst/>
              </a:prstGeom>
              <a:noFill/>
              <a:ln w="28575">
                <a:solidFill>
                  <a:srgbClr val="406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4" name="テキスト ボックス 63">
                <a:extLst>
                  <a:ext uri="{FF2B5EF4-FFF2-40B4-BE49-F238E27FC236}">
                    <a16:creationId xmlns:a16="http://schemas.microsoft.com/office/drawing/2014/main" id="{3C00BBE9-2759-4006-9AF1-C4666F4B317F}"/>
                  </a:ext>
                </a:extLst>
              </p:cNvPr>
              <p:cNvSpPr txBox="1"/>
              <p:nvPr/>
            </p:nvSpPr>
            <p:spPr>
              <a:xfrm>
                <a:off x="3348062" y="4523171"/>
                <a:ext cx="2160000" cy="720000"/>
              </a:xfrm>
              <a:prstGeom prst="rect">
                <a:avLst/>
              </a:prstGeom>
              <a:noFill/>
            </p:spPr>
            <p:txBody>
              <a:bodyPr wrap="square" lIns="0" tIns="0" rIns="0" bIns="0" rtlCol="0" anchor="ctr" anchorCtr="0">
                <a:noAutofit/>
              </a:bodyPr>
              <a:lstStyle/>
              <a:p>
                <a:pPr algn="ctr"/>
                <a:r>
                  <a:rPr lang="ja-JP" altLang="en-US" sz="2400" b="1" dirty="0">
                    <a:latin typeface="Meiryo UI" panose="020B0604030504040204" pitchFamily="50" charset="-128"/>
                    <a:ea typeface="Meiryo UI" panose="020B0604030504040204" pitchFamily="50" charset="-128"/>
                  </a:rPr>
                  <a:t>非消費支出</a:t>
                </a:r>
              </a:p>
            </p:txBody>
          </p:sp>
        </p:grpSp>
        <p:grpSp>
          <p:nvGrpSpPr>
            <p:cNvPr id="59" name="グループ化 58">
              <a:extLst>
                <a:ext uri="{FF2B5EF4-FFF2-40B4-BE49-F238E27FC236}">
                  <a16:creationId xmlns:a16="http://schemas.microsoft.com/office/drawing/2014/main" id="{3EBB92EC-27E6-4044-8DC9-B8FE07CFF5B0}"/>
                </a:ext>
              </a:extLst>
            </p:cNvPr>
            <p:cNvGrpSpPr/>
            <p:nvPr/>
          </p:nvGrpSpPr>
          <p:grpSpPr>
            <a:xfrm>
              <a:off x="3598485" y="2865726"/>
              <a:ext cx="1868758" cy="1273502"/>
              <a:chOff x="3598485" y="2865726"/>
              <a:chExt cx="1868758" cy="1273502"/>
            </a:xfrm>
          </p:grpSpPr>
          <p:pic>
            <p:nvPicPr>
              <p:cNvPr id="60" name="グラフィックス 59">
                <a:extLst>
                  <a:ext uri="{FF2B5EF4-FFF2-40B4-BE49-F238E27FC236}">
                    <a16:creationId xmlns:a16="http://schemas.microsoft.com/office/drawing/2014/main" id="{D34F7E57-9254-4A45-9B26-4F1F0F25D5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10263" y="2865726"/>
                <a:ext cx="1582325" cy="1045258"/>
              </a:xfrm>
              <a:prstGeom prst="rect">
                <a:avLst/>
              </a:prstGeom>
            </p:spPr>
          </p:pic>
          <p:pic>
            <p:nvPicPr>
              <p:cNvPr id="61" name="グラフィックス 60">
                <a:extLst>
                  <a:ext uri="{FF2B5EF4-FFF2-40B4-BE49-F238E27FC236}">
                    <a16:creationId xmlns:a16="http://schemas.microsoft.com/office/drawing/2014/main" id="{0FF52FC4-4FA9-4F27-B47B-DE1E2B7CAA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89457" y="3576174"/>
                <a:ext cx="877786" cy="563054"/>
              </a:xfrm>
              <a:prstGeom prst="rect">
                <a:avLst/>
              </a:prstGeom>
            </p:spPr>
          </p:pic>
          <p:pic>
            <p:nvPicPr>
              <p:cNvPr id="62" name="グラフィックス 61">
                <a:extLst>
                  <a:ext uri="{FF2B5EF4-FFF2-40B4-BE49-F238E27FC236}">
                    <a16:creationId xmlns:a16="http://schemas.microsoft.com/office/drawing/2014/main" id="{1CBD402D-C482-42C5-9456-427B3EC13AB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598485" y="3180019"/>
                <a:ext cx="629465" cy="909548"/>
              </a:xfrm>
              <a:prstGeom prst="rect">
                <a:avLst/>
              </a:prstGeom>
            </p:spPr>
          </p:pic>
        </p:grpSp>
      </p:grpSp>
      <p:grpSp>
        <p:nvGrpSpPr>
          <p:cNvPr id="65" name="グループ化 64">
            <a:extLst>
              <a:ext uri="{FF2B5EF4-FFF2-40B4-BE49-F238E27FC236}">
                <a16:creationId xmlns:a16="http://schemas.microsoft.com/office/drawing/2014/main" id="{747EFAA2-8867-4A05-8914-0F938165D34B}"/>
              </a:ext>
            </a:extLst>
          </p:cNvPr>
          <p:cNvGrpSpPr/>
          <p:nvPr/>
        </p:nvGrpSpPr>
        <p:grpSpPr>
          <a:xfrm>
            <a:off x="6626924" y="2703417"/>
            <a:ext cx="2163957" cy="2160000"/>
            <a:chOff x="6626924" y="2703417"/>
            <a:chExt cx="2163957" cy="2160000"/>
          </a:xfrm>
        </p:grpSpPr>
        <p:grpSp>
          <p:nvGrpSpPr>
            <p:cNvPr id="66" name="グループ化 65">
              <a:extLst>
                <a:ext uri="{FF2B5EF4-FFF2-40B4-BE49-F238E27FC236}">
                  <a16:creationId xmlns:a16="http://schemas.microsoft.com/office/drawing/2014/main" id="{3E64599E-C02D-44E4-87A3-5662DA9C5815}"/>
                </a:ext>
              </a:extLst>
            </p:cNvPr>
            <p:cNvGrpSpPr/>
            <p:nvPr/>
          </p:nvGrpSpPr>
          <p:grpSpPr>
            <a:xfrm>
              <a:off x="6626924" y="2703417"/>
              <a:ext cx="2163957" cy="2160000"/>
              <a:chOff x="6534324" y="3073807"/>
              <a:chExt cx="2163957" cy="2160000"/>
            </a:xfrm>
          </p:grpSpPr>
          <p:sp>
            <p:nvSpPr>
              <p:cNvPr id="72" name="四角形: 角を丸くする 71">
                <a:extLst>
                  <a:ext uri="{FF2B5EF4-FFF2-40B4-BE49-F238E27FC236}">
                    <a16:creationId xmlns:a16="http://schemas.microsoft.com/office/drawing/2014/main" id="{A6D94D7A-19E9-49B1-AD93-48055EA4710D}"/>
                  </a:ext>
                </a:extLst>
              </p:cNvPr>
              <p:cNvSpPr/>
              <p:nvPr/>
            </p:nvSpPr>
            <p:spPr>
              <a:xfrm>
                <a:off x="6538281" y="3073807"/>
                <a:ext cx="2160000" cy="2160000"/>
              </a:xfrm>
              <a:prstGeom prst="roundRect">
                <a:avLst/>
              </a:prstGeom>
              <a:noFill/>
              <a:ln w="28575">
                <a:solidFill>
                  <a:srgbClr val="406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3" name="テキスト ボックス 72">
                <a:extLst>
                  <a:ext uri="{FF2B5EF4-FFF2-40B4-BE49-F238E27FC236}">
                    <a16:creationId xmlns:a16="http://schemas.microsoft.com/office/drawing/2014/main" id="{4F5B968F-FD10-4D35-8E9A-B86A621D6B31}"/>
                  </a:ext>
                </a:extLst>
              </p:cNvPr>
              <p:cNvSpPr txBox="1"/>
              <p:nvPr/>
            </p:nvSpPr>
            <p:spPr>
              <a:xfrm>
                <a:off x="6534324" y="4509618"/>
                <a:ext cx="2160000" cy="720000"/>
              </a:xfrm>
              <a:prstGeom prst="rect">
                <a:avLst/>
              </a:prstGeom>
              <a:noFill/>
            </p:spPr>
            <p:txBody>
              <a:bodyPr wrap="square" lIns="0" tIns="0" rIns="0" bIns="0" rtlCol="0" anchor="ctr" anchorCtr="0">
                <a:noAutofit/>
              </a:bodyPr>
              <a:lstStyle/>
              <a:p>
                <a:pPr algn="ctr"/>
                <a:r>
                  <a:rPr lang="ja-JP" altLang="en-US" sz="2400" b="1" dirty="0">
                    <a:solidFill>
                      <a:sysClr val="windowText" lastClr="000000"/>
                    </a:solidFill>
                    <a:latin typeface="Meiryo UI" panose="020B0604030504040204" pitchFamily="50" charset="-128"/>
                    <a:ea typeface="Meiryo UI" panose="020B0604030504040204" pitchFamily="50" charset="-128"/>
                  </a:rPr>
                  <a:t>貯蓄・投資</a:t>
                </a:r>
              </a:p>
            </p:txBody>
          </p:sp>
        </p:grpSp>
        <p:grpSp>
          <p:nvGrpSpPr>
            <p:cNvPr id="67" name="グループ化 66">
              <a:extLst>
                <a:ext uri="{FF2B5EF4-FFF2-40B4-BE49-F238E27FC236}">
                  <a16:creationId xmlns:a16="http://schemas.microsoft.com/office/drawing/2014/main" id="{A7658B28-A728-4782-B185-0D5C7DB81EF1}"/>
                </a:ext>
              </a:extLst>
            </p:cNvPr>
            <p:cNvGrpSpPr/>
            <p:nvPr/>
          </p:nvGrpSpPr>
          <p:grpSpPr>
            <a:xfrm>
              <a:off x="6769031" y="3013845"/>
              <a:ext cx="1942439" cy="1034357"/>
              <a:chOff x="6769031" y="3013845"/>
              <a:chExt cx="1942439" cy="1034357"/>
            </a:xfrm>
          </p:grpSpPr>
          <p:pic>
            <p:nvPicPr>
              <p:cNvPr id="68" name="グラフィックス 67">
                <a:extLst>
                  <a:ext uri="{FF2B5EF4-FFF2-40B4-BE49-F238E27FC236}">
                    <a16:creationId xmlns:a16="http://schemas.microsoft.com/office/drawing/2014/main" id="{B35F0C61-ACDC-4C83-9186-92DBD247B69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973651" y="3170317"/>
                <a:ext cx="737819" cy="828320"/>
              </a:xfrm>
              <a:prstGeom prst="rect">
                <a:avLst/>
              </a:prstGeom>
            </p:spPr>
          </p:pic>
          <p:pic>
            <p:nvPicPr>
              <p:cNvPr id="69" name="グラフィックス 68">
                <a:extLst>
                  <a:ext uri="{FF2B5EF4-FFF2-40B4-BE49-F238E27FC236}">
                    <a16:creationId xmlns:a16="http://schemas.microsoft.com/office/drawing/2014/main" id="{564A2416-9E50-4914-8719-4BEE0CC1EB5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769031" y="3013845"/>
                <a:ext cx="831778" cy="1034357"/>
              </a:xfrm>
              <a:prstGeom prst="rect">
                <a:avLst/>
              </a:prstGeom>
            </p:spPr>
          </p:pic>
          <p:pic>
            <p:nvPicPr>
              <p:cNvPr id="70" name="グラフィックス 69">
                <a:extLst>
                  <a:ext uri="{FF2B5EF4-FFF2-40B4-BE49-F238E27FC236}">
                    <a16:creationId xmlns:a16="http://schemas.microsoft.com/office/drawing/2014/main" id="{D44A461E-0831-457C-808E-0E231982257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627070" y="3473504"/>
                <a:ext cx="334187" cy="276946"/>
              </a:xfrm>
              <a:prstGeom prst="rect">
                <a:avLst/>
              </a:prstGeom>
            </p:spPr>
          </p:pic>
          <p:pic>
            <p:nvPicPr>
              <p:cNvPr id="71" name="グラフィックス 70">
                <a:extLst>
                  <a:ext uri="{FF2B5EF4-FFF2-40B4-BE49-F238E27FC236}">
                    <a16:creationId xmlns:a16="http://schemas.microsoft.com/office/drawing/2014/main" id="{B780682A-090A-4FBB-866C-D1AD484C66B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646681" y="3019527"/>
                <a:ext cx="261936" cy="334357"/>
              </a:xfrm>
              <a:prstGeom prst="rect">
                <a:avLst/>
              </a:prstGeom>
            </p:spPr>
          </p:pic>
        </p:grpSp>
      </p:grpSp>
    </p:spTree>
    <p:extLst>
      <p:ext uri="{BB962C8B-B14F-4D97-AF65-F5344CB8AC3E}">
        <p14:creationId xmlns:p14="http://schemas.microsoft.com/office/powerpoint/2010/main" val="177107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500"/>
                                        <p:tgtEl>
                                          <p:spTgt spid="5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500"/>
                                        <p:tgtEl>
                                          <p:spTgt spid="6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500"/>
                                        <p:tgtEl>
                                          <p:spTgt spid="5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par>
                          <p:cTn id="37" fill="hold">
                            <p:stCondLst>
                              <p:cond delay="500"/>
                            </p:stCondLst>
                            <p:childTnLst>
                              <p:par>
                                <p:cTn id="38" presetID="26" presetClass="emph" presetSubtype="0" fill="hold" grpId="1" nodeType="afterEffect">
                                  <p:stCondLst>
                                    <p:cond delay="0"/>
                                  </p:stCondLst>
                                  <p:childTnLst>
                                    <p:animEffect transition="out" filter="fade">
                                      <p:cBhvr>
                                        <p:cTn id="39" dur="500" tmFilter="0, 0; .2, .5; .8, .5; 1, 0"/>
                                        <p:tgtEl>
                                          <p:spTgt spid="23"/>
                                        </p:tgtEl>
                                      </p:cBhvr>
                                    </p:animEffect>
                                    <p:animScale>
                                      <p:cBhvr>
                                        <p:cTn id="40" dur="25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9" grpId="0" animBg="1"/>
      <p:bldP spid="3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545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FC720E16-6661-4456-983F-CC996F293966}"/>
              </a:ext>
            </a:extLst>
          </p:cNvPr>
          <p:cNvSpPr txBox="1">
            <a:spLocks/>
          </p:cNvSpPr>
          <p:nvPr/>
        </p:nvSpPr>
        <p:spPr>
          <a:xfrm>
            <a:off x="2147054" y="1105429"/>
            <a:ext cx="7920000" cy="1080000"/>
          </a:xfrm>
          <a:prstGeom prst="rect">
            <a:avLst/>
          </a:prstGeom>
          <a:noFill/>
        </p:spPr>
        <p:txBody>
          <a:bodyPr wrap="square" lIns="0" tIns="0" rIns="0" bIns="0" rtlCol="0" anchor="ctr">
            <a:noAutofit/>
          </a:bodyPr>
          <a:lstStyle/>
          <a:p>
            <a:pPr algn="ctr"/>
            <a:r>
              <a:rPr lang="ja-JP" altLang="en-US" sz="4800" b="1" dirty="0">
                <a:latin typeface="Meiryo UI" panose="020B0604030504040204" pitchFamily="50" charset="-128"/>
                <a:ea typeface="Meiryo UI" panose="020B0604030504040204" pitchFamily="50" charset="-128"/>
              </a:rPr>
              <a:t>収入と支出</a:t>
            </a:r>
          </a:p>
        </p:txBody>
      </p:sp>
      <p:sp>
        <p:nvSpPr>
          <p:cNvPr id="32" name="正方形/長方形 31">
            <a:extLst>
              <a:ext uri="{FF2B5EF4-FFF2-40B4-BE49-F238E27FC236}">
                <a16:creationId xmlns:a16="http://schemas.microsoft.com/office/drawing/2014/main" id="{B949AC03-8E69-4D19-B06D-DA6C9492DEED}"/>
              </a:ext>
            </a:extLst>
          </p:cNvPr>
          <p:cNvSpPr/>
          <p:nvPr/>
        </p:nvSpPr>
        <p:spPr>
          <a:xfrm>
            <a:off x="2666999" y="3711417"/>
            <a:ext cx="540000" cy="14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33" name="グループ化 32">
            <a:extLst>
              <a:ext uri="{FF2B5EF4-FFF2-40B4-BE49-F238E27FC236}">
                <a16:creationId xmlns:a16="http://schemas.microsoft.com/office/drawing/2014/main" id="{273BC9A7-E483-4D90-AFD7-3FBF732D1D54}"/>
              </a:ext>
            </a:extLst>
          </p:cNvPr>
          <p:cNvGrpSpPr/>
          <p:nvPr/>
        </p:nvGrpSpPr>
        <p:grpSpPr>
          <a:xfrm>
            <a:off x="5743091" y="3568198"/>
            <a:ext cx="720000" cy="430439"/>
            <a:chOff x="7915490" y="3584632"/>
            <a:chExt cx="720000" cy="430439"/>
          </a:xfrm>
        </p:grpSpPr>
        <p:sp>
          <p:nvSpPr>
            <p:cNvPr id="34" name="正方形/長方形 33">
              <a:extLst>
                <a:ext uri="{FF2B5EF4-FFF2-40B4-BE49-F238E27FC236}">
                  <a16:creationId xmlns:a16="http://schemas.microsoft.com/office/drawing/2014/main" id="{C0EEC4CB-3184-44CB-BC5D-4D3BD8A71DC1}"/>
                </a:ext>
              </a:extLst>
            </p:cNvPr>
            <p:cNvSpPr/>
            <p:nvPr/>
          </p:nvSpPr>
          <p:spPr>
            <a:xfrm>
              <a:off x="7915490" y="3584632"/>
              <a:ext cx="720000" cy="14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5" name="正方形/長方形 34">
              <a:extLst>
                <a:ext uri="{FF2B5EF4-FFF2-40B4-BE49-F238E27FC236}">
                  <a16:creationId xmlns:a16="http://schemas.microsoft.com/office/drawing/2014/main" id="{0A8D982A-F4BA-482A-80B0-ACB55606C132}"/>
                </a:ext>
              </a:extLst>
            </p:cNvPr>
            <p:cNvSpPr/>
            <p:nvPr/>
          </p:nvSpPr>
          <p:spPr>
            <a:xfrm>
              <a:off x="7915490" y="3871071"/>
              <a:ext cx="720000" cy="14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22" name="加算記号 21">
            <a:extLst>
              <a:ext uri="{FF2B5EF4-FFF2-40B4-BE49-F238E27FC236}">
                <a16:creationId xmlns:a16="http://schemas.microsoft.com/office/drawing/2014/main" id="{509F45E2-1B19-455C-BC9C-4D01A07AA719}"/>
              </a:ext>
            </a:extLst>
          </p:cNvPr>
          <p:cNvSpPr/>
          <p:nvPr/>
        </p:nvSpPr>
        <p:spPr>
          <a:xfrm>
            <a:off x="8898932" y="3423417"/>
            <a:ext cx="720000" cy="720000"/>
          </a:xfrm>
          <a:prstGeom prst="mathPlus">
            <a:avLst>
              <a:gd name="adj1" fmla="val 16853"/>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Meiryo UI" panose="020B0604030504040204" pitchFamily="50" charset="-128"/>
              <a:ea typeface="Meiryo UI" panose="020B0604030504040204" pitchFamily="50" charset="-128"/>
            </a:endParaRPr>
          </a:p>
        </p:txBody>
      </p:sp>
      <p:grpSp>
        <p:nvGrpSpPr>
          <p:cNvPr id="8" name="グループ化 7">
            <a:extLst>
              <a:ext uri="{FF2B5EF4-FFF2-40B4-BE49-F238E27FC236}">
                <a16:creationId xmlns:a16="http://schemas.microsoft.com/office/drawing/2014/main" id="{6C3EF56B-ACDB-42AD-AE91-C38B63025CF9}"/>
              </a:ext>
            </a:extLst>
          </p:cNvPr>
          <p:cNvGrpSpPr/>
          <p:nvPr/>
        </p:nvGrpSpPr>
        <p:grpSpPr>
          <a:xfrm>
            <a:off x="333421" y="2703417"/>
            <a:ext cx="2160001" cy="2167953"/>
            <a:chOff x="333421" y="2703417"/>
            <a:chExt cx="2160001" cy="2167953"/>
          </a:xfrm>
        </p:grpSpPr>
        <p:grpSp>
          <p:nvGrpSpPr>
            <p:cNvPr id="3" name="グループ化 2">
              <a:extLst>
                <a:ext uri="{FF2B5EF4-FFF2-40B4-BE49-F238E27FC236}">
                  <a16:creationId xmlns:a16="http://schemas.microsoft.com/office/drawing/2014/main" id="{5A4ACBB9-940D-4816-807A-EA1E8D2D3B7D}"/>
                </a:ext>
              </a:extLst>
            </p:cNvPr>
            <p:cNvGrpSpPr/>
            <p:nvPr/>
          </p:nvGrpSpPr>
          <p:grpSpPr>
            <a:xfrm>
              <a:off x="333421" y="2703417"/>
              <a:ext cx="2160001" cy="2167953"/>
              <a:chOff x="333421" y="3073807"/>
              <a:chExt cx="2160001" cy="2167953"/>
            </a:xfrm>
          </p:grpSpPr>
          <p:sp>
            <p:nvSpPr>
              <p:cNvPr id="2" name="四角形: 角を丸くする 1">
                <a:extLst>
                  <a:ext uri="{FF2B5EF4-FFF2-40B4-BE49-F238E27FC236}">
                    <a16:creationId xmlns:a16="http://schemas.microsoft.com/office/drawing/2014/main" id="{AF193ED4-E499-4312-88BA-FC763C039478}"/>
                  </a:ext>
                </a:extLst>
              </p:cNvPr>
              <p:cNvSpPr/>
              <p:nvPr/>
            </p:nvSpPr>
            <p:spPr>
              <a:xfrm>
                <a:off x="333421" y="3073807"/>
                <a:ext cx="2160000" cy="2160000"/>
              </a:xfrm>
              <a:prstGeom prst="roundRect">
                <a:avLst/>
              </a:prstGeom>
              <a:noFill/>
              <a:ln w="28575">
                <a:solidFill>
                  <a:srgbClr val="406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7" name="テキスト ボックス 46">
                <a:extLst>
                  <a:ext uri="{FF2B5EF4-FFF2-40B4-BE49-F238E27FC236}">
                    <a16:creationId xmlns:a16="http://schemas.microsoft.com/office/drawing/2014/main" id="{26E293D8-2777-4145-A947-15E4DD5F0973}"/>
                  </a:ext>
                </a:extLst>
              </p:cNvPr>
              <p:cNvSpPr txBox="1"/>
              <p:nvPr/>
            </p:nvSpPr>
            <p:spPr>
              <a:xfrm>
                <a:off x="333422" y="4521760"/>
                <a:ext cx="2160000" cy="720000"/>
              </a:xfrm>
              <a:prstGeom prst="rect">
                <a:avLst/>
              </a:prstGeom>
              <a:noFill/>
            </p:spPr>
            <p:txBody>
              <a:bodyPr wrap="square" lIns="0" tIns="0" rIns="0" bIns="0" rtlCol="0" anchor="ctr" anchorCtr="0">
                <a:noAutofit/>
              </a:bodyPr>
              <a:lstStyle/>
              <a:p>
                <a:pPr algn="ctr"/>
                <a:r>
                  <a:rPr lang="ja-JP" altLang="en-US" sz="2400" b="1" dirty="0">
                    <a:solidFill>
                      <a:sysClr val="windowText" lastClr="000000"/>
                    </a:solidFill>
                    <a:latin typeface="Meiryo UI" panose="020B0604030504040204" pitchFamily="50" charset="-128"/>
                    <a:ea typeface="Meiryo UI" panose="020B0604030504040204" pitchFamily="50" charset="-128"/>
                  </a:rPr>
                  <a:t>収入</a:t>
                </a:r>
              </a:p>
            </p:txBody>
          </p:sp>
        </p:grpSp>
        <p:pic>
          <p:nvPicPr>
            <p:cNvPr id="28" name="図 27">
              <a:extLst>
                <a:ext uri="{FF2B5EF4-FFF2-40B4-BE49-F238E27FC236}">
                  <a16:creationId xmlns:a16="http://schemas.microsoft.com/office/drawing/2014/main" id="{D8CD253C-7E7D-477F-B0FB-265820D86E48}"/>
                </a:ext>
              </a:extLst>
            </p:cNvPr>
            <p:cNvPicPr>
              <a:picLocks noChangeAspect="1"/>
            </p:cNvPicPr>
            <p:nvPr/>
          </p:nvPicPr>
          <p:blipFill>
            <a:blip r:embed="rId3"/>
            <a:stretch>
              <a:fillRect/>
            </a:stretch>
          </p:blipFill>
          <p:spPr>
            <a:xfrm>
              <a:off x="771668" y="2893737"/>
              <a:ext cx="1303875" cy="1274574"/>
            </a:xfrm>
            <a:prstGeom prst="rect">
              <a:avLst/>
            </a:prstGeom>
          </p:spPr>
        </p:pic>
      </p:grpSp>
      <p:grpSp>
        <p:nvGrpSpPr>
          <p:cNvPr id="11" name="グループ化 10">
            <a:extLst>
              <a:ext uri="{FF2B5EF4-FFF2-40B4-BE49-F238E27FC236}">
                <a16:creationId xmlns:a16="http://schemas.microsoft.com/office/drawing/2014/main" id="{A31D9B91-4B28-4265-B743-745028628891}"/>
              </a:ext>
            </a:extLst>
          </p:cNvPr>
          <p:cNvGrpSpPr/>
          <p:nvPr/>
        </p:nvGrpSpPr>
        <p:grpSpPr>
          <a:xfrm>
            <a:off x="9726983" y="2703417"/>
            <a:ext cx="2163727" cy="2171764"/>
            <a:chOff x="9726983" y="2703417"/>
            <a:chExt cx="2163727" cy="2171764"/>
          </a:xfrm>
        </p:grpSpPr>
        <p:grpSp>
          <p:nvGrpSpPr>
            <p:cNvPr id="7" name="グループ化 6">
              <a:extLst>
                <a:ext uri="{FF2B5EF4-FFF2-40B4-BE49-F238E27FC236}">
                  <a16:creationId xmlns:a16="http://schemas.microsoft.com/office/drawing/2014/main" id="{F365C009-C998-4B1B-B76D-C8ED7B003958}"/>
                </a:ext>
              </a:extLst>
            </p:cNvPr>
            <p:cNvGrpSpPr/>
            <p:nvPr/>
          </p:nvGrpSpPr>
          <p:grpSpPr>
            <a:xfrm>
              <a:off x="9726983" y="2703417"/>
              <a:ext cx="2163727" cy="2171764"/>
              <a:chOff x="9726983" y="3073807"/>
              <a:chExt cx="2163727" cy="2171764"/>
            </a:xfrm>
          </p:grpSpPr>
          <p:sp>
            <p:nvSpPr>
              <p:cNvPr id="46" name="四角形: 角を丸くする 45">
                <a:extLst>
                  <a:ext uri="{FF2B5EF4-FFF2-40B4-BE49-F238E27FC236}">
                    <a16:creationId xmlns:a16="http://schemas.microsoft.com/office/drawing/2014/main" id="{65BB9190-5BEA-44FF-A5D4-BFEB8B18A3CB}"/>
                  </a:ext>
                </a:extLst>
              </p:cNvPr>
              <p:cNvSpPr/>
              <p:nvPr/>
            </p:nvSpPr>
            <p:spPr>
              <a:xfrm>
                <a:off x="9730710" y="3073807"/>
                <a:ext cx="2160000" cy="2160000"/>
              </a:xfrm>
              <a:prstGeom prst="roundRect">
                <a:avLst/>
              </a:prstGeom>
              <a:noFill/>
              <a:ln w="28575">
                <a:solidFill>
                  <a:srgbClr val="406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0" name="テキスト ボックス 49">
                <a:extLst>
                  <a:ext uri="{FF2B5EF4-FFF2-40B4-BE49-F238E27FC236}">
                    <a16:creationId xmlns:a16="http://schemas.microsoft.com/office/drawing/2014/main" id="{71B6BB5D-B4B3-4AA0-B7D1-3A46F9F97CFF}"/>
                  </a:ext>
                </a:extLst>
              </p:cNvPr>
              <p:cNvSpPr txBox="1"/>
              <p:nvPr/>
            </p:nvSpPr>
            <p:spPr>
              <a:xfrm>
                <a:off x="9726983" y="4525571"/>
                <a:ext cx="2160000" cy="720000"/>
              </a:xfrm>
              <a:prstGeom prst="rect">
                <a:avLst/>
              </a:prstGeom>
              <a:noFill/>
            </p:spPr>
            <p:txBody>
              <a:bodyPr wrap="square" lIns="0" tIns="0" rIns="0" bIns="0" rtlCol="0" anchor="ctr" anchorCtr="0">
                <a:noAutofit/>
              </a:bodyPr>
              <a:lstStyle/>
              <a:p>
                <a:pPr algn="ctr"/>
                <a:r>
                  <a:rPr lang="ja-JP" altLang="en-US" sz="2400" b="1" dirty="0">
                    <a:latin typeface="Meiryo UI" panose="020B0604030504040204" pitchFamily="50" charset="-128"/>
                    <a:ea typeface="Meiryo UI" panose="020B0604030504040204" pitchFamily="50" charset="-128"/>
                  </a:rPr>
                  <a:t>消費支出</a:t>
                </a:r>
              </a:p>
            </p:txBody>
          </p:sp>
        </p:grpSp>
        <p:pic>
          <p:nvPicPr>
            <p:cNvPr id="10" name="グラフィックス 9">
              <a:extLst>
                <a:ext uri="{FF2B5EF4-FFF2-40B4-BE49-F238E27FC236}">
                  <a16:creationId xmlns:a16="http://schemas.microsoft.com/office/drawing/2014/main" id="{86FDF76C-6105-49D4-92F9-EDC24F749A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07550" y="2865726"/>
              <a:ext cx="1865350" cy="1358059"/>
            </a:xfrm>
            <a:prstGeom prst="rect">
              <a:avLst/>
            </a:prstGeom>
          </p:spPr>
        </p:pic>
      </p:grpSp>
      <p:grpSp>
        <p:nvGrpSpPr>
          <p:cNvPr id="54" name="グループ化 53">
            <a:extLst>
              <a:ext uri="{FF2B5EF4-FFF2-40B4-BE49-F238E27FC236}">
                <a16:creationId xmlns:a16="http://schemas.microsoft.com/office/drawing/2014/main" id="{1AB06AF6-22FD-4DE0-B229-B8E85663BF4F}"/>
              </a:ext>
            </a:extLst>
          </p:cNvPr>
          <p:cNvGrpSpPr/>
          <p:nvPr/>
        </p:nvGrpSpPr>
        <p:grpSpPr>
          <a:xfrm>
            <a:off x="3380576" y="2703417"/>
            <a:ext cx="2162211" cy="2169364"/>
            <a:chOff x="3380576" y="2703417"/>
            <a:chExt cx="2162211" cy="2169364"/>
          </a:xfrm>
        </p:grpSpPr>
        <p:grpSp>
          <p:nvGrpSpPr>
            <p:cNvPr id="4" name="グループ化 3">
              <a:extLst>
                <a:ext uri="{FF2B5EF4-FFF2-40B4-BE49-F238E27FC236}">
                  <a16:creationId xmlns:a16="http://schemas.microsoft.com/office/drawing/2014/main" id="{123E974A-583F-4A6B-B0FC-A033A070AEA6}"/>
                </a:ext>
              </a:extLst>
            </p:cNvPr>
            <p:cNvGrpSpPr/>
            <p:nvPr/>
          </p:nvGrpSpPr>
          <p:grpSpPr>
            <a:xfrm>
              <a:off x="3380576" y="2703417"/>
              <a:ext cx="2162211" cy="2169364"/>
              <a:chOff x="3345851" y="3073807"/>
              <a:chExt cx="2162211" cy="2169364"/>
            </a:xfrm>
          </p:grpSpPr>
          <p:sp>
            <p:nvSpPr>
              <p:cNvPr id="44" name="四角形: 角を丸くする 43">
                <a:extLst>
                  <a:ext uri="{FF2B5EF4-FFF2-40B4-BE49-F238E27FC236}">
                    <a16:creationId xmlns:a16="http://schemas.microsoft.com/office/drawing/2014/main" id="{D651F3C3-B8CC-4AC6-B4E1-62DC7AC092F5}"/>
                  </a:ext>
                </a:extLst>
              </p:cNvPr>
              <p:cNvSpPr/>
              <p:nvPr/>
            </p:nvSpPr>
            <p:spPr>
              <a:xfrm>
                <a:off x="3345851" y="3073807"/>
                <a:ext cx="2160000" cy="2160000"/>
              </a:xfrm>
              <a:prstGeom prst="roundRect">
                <a:avLst/>
              </a:prstGeom>
              <a:noFill/>
              <a:ln w="28575">
                <a:solidFill>
                  <a:srgbClr val="406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8" name="テキスト ボックス 47">
                <a:extLst>
                  <a:ext uri="{FF2B5EF4-FFF2-40B4-BE49-F238E27FC236}">
                    <a16:creationId xmlns:a16="http://schemas.microsoft.com/office/drawing/2014/main" id="{0126C532-93DE-4289-9716-8E507EC0A8CD}"/>
                  </a:ext>
                </a:extLst>
              </p:cNvPr>
              <p:cNvSpPr txBox="1"/>
              <p:nvPr/>
            </p:nvSpPr>
            <p:spPr>
              <a:xfrm>
                <a:off x="3348062" y="4523171"/>
                <a:ext cx="2160000" cy="720000"/>
              </a:xfrm>
              <a:prstGeom prst="rect">
                <a:avLst/>
              </a:prstGeom>
              <a:noFill/>
            </p:spPr>
            <p:txBody>
              <a:bodyPr wrap="square" lIns="0" tIns="0" rIns="0" bIns="0" rtlCol="0" anchor="ctr" anchorCtr="0">
                <a:noAutofit/>
              </a:bodyPr>
              <a:lstStyle/>
              <a:p>
                <a:pPr algn="ctr"/>
                <a:r>
                  <a:rPr lang="ja-JP" altLang="en-US" sz="2400" b="1" dirty="0">
                    <a:latin typeface="Meiryo UI" panose="020B0604030504040204" pitchFamily="50" charset="-128"/>
                    <a:ea typeface="Meiryo UI" panose="020B0604030504040204" pitchFamily="50" charset="-128"/>
                  </a:rPr>
                  <a:t>非消費支出</a:t>
                </a:r>
              </a:p>
            </p:txBody>
          </p:sp>
        </p:grpSp>
        <p:grpSp>
          <p:nvGrpSpPr>
            <p:cNvPr id="53" name="グループ化 52">
              <a:extLst>
                <a:ext uri="{FF2B5EF4-FFF2-40B4-BE49-F238E27FC236}">
                  <a16:creationId xmlns:a16="http://schemas.microsoft.com/office/drawing/2014/main" id="{F479B665-198B-49E1-A8D1-C116D784381B}"/>
                </a:ext>
              </a:extLst>
            </p:cNvPr>
            <p:cNvGrpSpPr/>
            <p:nvPr/>
          </p:nvGrpSpPr>
          <p:grpSpPr>
            <a:xfrm>
              <a:off x="3598485" y="2865726"/>
              <a:ext cx="1868758" cy="1273502"/>
              <a:chOff x="3598485" y="2865726"/>
              <a:chExt cx="1868758" cy="1273502"/>
            </a:xfrm>
          </p:grpSpPr>
          <p:pic>
            <p:nvPicPr>
              <p:cNvPr id="17" name="グラフィックス 16">
                <a:extLst>
                  <a:ext uri="{FF2B5EF4-FFF2-40B4-BE49-F238E27FC236}">
                    <a16:creationId xmlns:a16="http://schemas.microsoft.com/office/drawing/2014/main" id="{6EAB037A-85C0-4B7E-9098-7C7BC22D5F2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10263" y="2865726"/>
                <a:ext cx="1582325" cy="1045258"/>
              </a:xfrm>
              <a:prstGeom prst="rect">
                <a:avLst/>
              </a:prstGeom>
            </p:spPr>
          </p:pic>
          <p:pic>
            <p:nvPicPr>
              <p:cNvPr id="19" name="グラフィックス 18">
                <a:extLst>
                  <a:ext uri="{FF2B5EF4-FFF2-40B4-BE49-F238E27FC236}">
                    <a16:creationId xmlns:a16="http://schemas.microsoft.com/office/drawing/2014/main" id="{1366B68B-9C93-4425-8404-0B21B4D41AC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89457" y="3576174"/>
                <a:ext cx="877786" cy="563054"/>
              </a:xfrm>
              <a:prstGeom prst="rect">
                <a:avLst/>
              </a:prstGeom>
            </p:spPr>
          </p:pic>
          <p:pic>
            <p:nvPicPr>
              <p:cNvPr id="21" name="グラフィックス 20">
                <a:extLst>
                  <a:ext uri="{FF2B5EF4-FFF2-40B4-BE49-F238E27FC236}">
                    <a16:creationId xmlns:a16="http://schemas.microsoft.com/office/drawing/2014/main" id="{5A8B4138-E753-4371-AC62-F94297F1DE4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598485" y="3180019"/>
                <a:ext cx="629465" cy="909548"/>
              </a:xfrm>
              <a:prstGeom prst="rect">
                <a:avLst/>
              </a:prstGeom>
            </p:spPr>
          </p:pic>
        </p:grpSp>
      </p:grpSp>
      <p:grpSp>
        <p:nvGrpSpPr>
          <p:cNvPr id="52" name="グループ化 51">
            <a:extLst>
              <a:ext uri="{FF2B5EF4-FFF2-40B4-BE49-F238E27FC236}">
                <a16:creationId xmlns:a16="http://schemas.microsoft.com/office/drawing/2014/main" id="{4777627B-9FF2-4066-9750-ECCF2B03AE2F}"/>
              </a:ext>
            </a:extLst>
          </p:cNvPr>
          <p:cNvGrpSpPr/>
          <p:nvPr/>
        </p:nvGrpSpPr>
        <p:grpSpPr>
          <a:xfrm>
            <a:off x="6626924" y="2703417"/>
            <a:ext cx="2163957" cy="2160000"/>
            <a:chOff x="6626924" y="2703417"/>
            <a:chExt cx="2163957" cy="2160000"/>
          </a:xfrm>
        </p:grpSpPr>
        <p:grpSp>
          <p:nvGrpSpPr>
            <p:cNvPr id="5" name="グループ化 4">
              <a:extLst>
                <a:ext uri="{FF2B5EF4-FFF2-40B4-BE49-F238E27FC236}">
                  <a16:creationId xmlns:a16="http://schemas.microsoft.com/office/drawing/2014/main" id="{095FD54D-54B3-4808-8F1E-197420162AEA}"/>
                </a:ext>
              </a:extLst>
            </p:cNvPr>
            <p:cNvGrpSpPr/>
            <p:nvPr/>
          </p:nvGrpSpPr>
          <p:grpSpPr>
            <a:xfrm>
              <a:off x="6626924" y="2703417"/>
              <a:ext cx="2163957" cy="2160000"/>
              <a:chOff x="6534324" y="3073807"/>
              <a:chExt cx="2163957" cy="2160000"/>
            </a:xfrm>
          </p:grpSpPr>
          <p:sp>
            <p:nvSpPr>
              <p:cNvPr id="45" name="四角形: 角を丸くする 44">
                <a:extLst>
                  <a:ext uri="{FF2B5EF4-FFF2-40B4-BE49-F238E27FC236}">
                    <a16:creationId xmlns:a16="http://schemas.microsoft.com/office/drawing/2014/main" id="{8B0C31BB-2735-4D00-ACEB-C8C2637B9B04}"/>
                  </a:ext>
                </a:extLst>
              </p:cNvPr>
              <p:cNvSpPr/>
              <p:nvPr/>
            </p:nvSpPr>
            <p:spPr>
              <a:xfrm>
                <a:off x="6538281" y="3073807"/>
                <a:ext cx="2160000" cy="2160000"/>
              </a:xfrm>
              <a:prstGeom prst="roundRect">
                <a:avLst/>
              </a:prstGeom>
              <a:noFill/>
              <a:ln w="28575">
                <a:solidFill>
                  <a:srgbClr val="406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9" name="テキスト ボックス 48">
                <a:extLst>
                  <a:ext uri="{FF2B5EF4-FFF2-40B4-BE49-F238E27FC236}">
                    <a16:creationId xmlns:a16="http://schemas.microsoft.com/office/drawing/2014/main" id="{2EBDB2FE-3119-48D7-A5F6-F0D29B2D199C}"/>
                  </a:ext>
                </a:extLst>
              </p:cNvPr>
              <p:cNvSpPr txBox="1"/>
              <p:nvPr/>
            </p:nvSpPr>
            <p:spPr>
              <a:xfrm>
                <a:off x="6534324" y="4509618"/>
                <a:ext cx="2160000" cy="720000"/>
              </a:xfrm>
              <a:prstGeom prst="rect">
                <a:avLst/>
              </a:prstGeom>
              <a:noFill/>
            </p:spPr>
            <p:txBody>
              <a:bodyPr wrap="square" lIns="0" tIns="0" rIns="0" bIns="0" rtlCol="0" anchor="ctr" anchorCtr="0">
                <a:noAutofit/>
              </a:bodyPr>
              <a:lstStyle/>
              <a:p>
                <a:pPr algn="ctr"/>
                <a:r>
                  <a:rPr lang="ja-JP" altLang="en-US" sz="2400" b="1" dirty="0">
                    <a:solidFill>
                      <a:sysClr val="windowText" lastClr="000000"/>
                    </a:solidFill>
                    <a:latin typeface="Meiryo UI" panose="020B0604030504040204" pitchFamily="50" charset="-128"/>
                    <a:ea typeface="Meiryo UI" panose="020B0604030504040204" pitchFamily="50" charset="-128"/>
                  </a:rPr>
                  <a:t>貯蓄・投資</a:t>
                </a:r>
              </a:p>
            </p:txBody>
          </p:sp>
        </p:grpSp>
        <p:grpSp>
          <p:nvGrpSpPr>
            <p:cNvPr id="51" name="グループ化 50">
              <a:extLst>
                <a:ext uri="{FF2B5EF4-FFF2-40B4-BE49-F238E27FC236}">
                  <a16:creationId xmlns:a16="http://schemas.microsoft.com/office/drawing/2014/main" id="{7E5E2F74-8936-4440-9A41-14AF42659625}"/>
                </a:ext>
              </a:extLst>
            </p:cNvPr>
            <p:cNvGrpSpPr/>
            <p:nvPr/>
          </p:nvGrpSpPr>
          <p:grpSpPr>
            <a:xfrm>
              <a:off x="6769031" y="3013845"/>
              <a:ext cx="1942439" cy="1034357"/>
              <a:chOff x="6769031" y="3013845"/>
              <a:chExt cx="1942439" cy="1034357"/>
            </a:xfrm>
          </p:grpSpPr>
          <p:pic>
            <p:nvPicPr>
              <p:cNvPr id="31" name="グラフィックス 30">
                <a:extLst>
                  <a:ext uri="{FF2B5EF4-FFF2-40B4-BE49-F238E27FC236}">
                    <a16:creationId xmlns:a16="http://schemas.microsoft.com/office/drawing/2014/main" id="{F36A353D-0654-4F05-AEFC-7956FC24CB4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973651" y="3170317"/>
                <a:ext cx="737819" cy="828320"/>
              </a:xfrm>
              <a:prstGeom prst="rect">
                <a:avLst/>
              </a:prstGeom>
            </p:spPr>
          </p:pic>
          <p:pic>
            <p:nvPicPr>
              <p:cNvPr id="38" name="グラフィックス 37">
                <a:extLst>
                  <a:ext uri="{FF2B5EF4-FFF2-40B4-BE49-F238E27FC236}">
                    <a16:creationId xmlns:a16="http://schemas.microsoft.com/office/drawing/2014/main" id="{906C9344-148F-4964-9FFF-4BD073E2CE4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769031" y="3013845"/>
                <a:ext cx="831778" cy="1034357"/>
              </a:xfrm>
              <a:prstGeom prst="rect">
                <a:avLst/>
              </a:prstGeom>
            </p:spPr>
          </p:pic>
          <p:pic>
            <p:nvPicPr>
              <p:cNvPr id="40" name="グラフィックス 39">
                <a:extLst>
                  <a:ext uri="{FF2B5EF4-FFF2-40B4-BE49-F238E27FC236}">
                    <a16:creationId xmlns:a16="http://schemas.microsoft.com/office/drawing/2014/main" id="{3D1B417B-8749-40EE-B2C3-C319E0E3D9B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627070" y="3473504"/>
                <a:ext cx="334187" cy="276946"/>
              </a:xfrm>
              <a:prstGeom prst="rect">
                <a:avLst/>
              </a:prstGeom>
            </p:spPr>
          </p:pic>
          <p:pic>
            <p:nvPicPr>
              <p:cNvPr id="42" name="グラフィックス 41">
                <a:extLst>
                  <a:ext uri="{FF2B5EF4-FFF2-40B4-BE49-F238E27FC236}">
                    <a16:creationId xmlns:a16="http://schemas.microsoft.com/office/drawing/2014/main" id="{01B2B0A7-7B7F-4B1E-AB0D-A73D2887A8E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646681" y="3019527"/>
                <a:ext cx="261936" cy="334357"/>
              </a:xfrm>
              <a:prstGeom prst="rect">
                <a:avLst/>
              </a:prstGeom>
            </p:spPr>
          </p:pic>
        </p:grpSp>
      </p:grpSp>
    </p:spTree>
    <p:extLst>
      <p:ext uri="{BB962C8B-B14F-4D97-AF65-F5344CB8AC3E}">
        <p14:creationId xmlns:p14="http://schemas.microsoft.com/office/powerpoint/2010/main" val="10863518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500"/>
                                        <p:tgtEl>
                                          <p:spTgt spid="5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左大かっこ 52">
            <a:extLst>
              <a:ext uri="{FF2B5EF4-FFF2-40B4-BE49-F238E27FC236}">
                <a16:creationId xmlns:a16="http://schemas.microsoft.com/office/drawing/2014/main" id="{BBE17596-6B52-4998-BC2D-B8272258175E}"/>
              </a:ext>
            </a:extLst>
          </p:cNvPr>
          <p:cNvSpPr/>
          <p:nvPr/>
        </p:nvSpPr>
        <p:spPr>
          <a:xfrm>
            <a:off x="1406572" y="3669956"/>
            <a:ext cx="900000" cy="2366872"/>
          </a:xfrm>
          <a:prstGeom prst="leftBracket">
            <a:avLst>
              <a:gd name="adj" fmla="val 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9" name="テキスト ボックス 28">
            <a:extLst>
              <a:ext uri="{FF2B5EF4-FFF2-40B4-BE49-F238E27FC236}">
                <a16:creationId xmlns:a16="http://schemas.microsoft.com/office/drawing/2014/main" id="{49260486-E810-3943-8380-6D4AC92AD969}"/>
              </a:ext>
            </a:extLst>
          </p:cNvPr>
          <p:cNvSpPr txBox="1">
            <a:spLocks/>
          </p:cNvSpPr>
          <p:nvPr/>
        </p:nvSpPr>
        <p:spPr>
          <a:xfrm>
            <a:off x="696000" y="923376"/>
            <a:ext cx="10800000" cy="720000"/>
          </a:xfrm>
          <a:prstGeom prst="rect">
            <a:avLst/>
          </a:prstGeom>
          <a:noFill/>
        </p:spPr>
        <p:txBody>
          <a:bodyPr wrap="square" lIns="0" tIns="0" rIns="0" bIns="0" rtlCol="0">
            <a:noAutofit/>
          </a:bodyPr>
          <a:lstStyle/>
          <a:p>
            <a:pPr algn="ctr"/>
            <a:r>
              <a:rPr kumimoji="1" lang="ja-JP" altLang="en-US" sz="4800" b="1">
                <a:latin typeface="Meiryo UI" panose="020B0604030504040204" pitchFamily="50" charset="-128"/>
                <a:ea typeface="Meiryo UI" panose="020B0604030504040204" pitchFamily="50" charset="-128"/>
              </a:rPr>
              <a:t>１．収入</a:t>
            </a:r>
            <a:r>
              <a:rPr lang="ja-JP" altLang="en-US" sz="4800" b="1">
                <a:latin typeface="Meiryo UI" panose="020B0604030504040204" pitchFamily="50" charset="-128"/>
                <a:ea typeface="Meiryo UI" panose="020B0604030504040204" pitchFamily="50" charset="-128"/>
              </a:rPr>
              <a:t>をつかむ</a:t>
            </a:r>
            <a:endParaRPr kumimoji="1" lang="ja-JP" altLang="en-US" sz="4800" b="1" dirty="0">
              <a:latin typeface="Meiryo UI" panose="020B0604030504040204" pitchFamily="50" charset="-128"/>
              <a:ea typeface="Meiryo UI" panose="020B0604030504040204" pitchFamily="50" charset="-128"/>
            </a:endParaRPr>
          </a:p>
        </p:txBody>
      </p:sp>
      <p:grpSp>
        <p:nvGrpSpPr>
          <p:cNvPr id="26" name="グループ化 25">
            <a:extLst>
              <a:ext uri="{FF2B5EF4-FFF2-40B4-BE49-F238E27FC236}">
                <a16:creationId xmlns:a16="http://schemas.microsoft.com/office/drawing/2014/main" id="{5AAACD44-2661-46D0-AD48-5DE33486FFF5}"/>
              </a:ext>
            </a:extLst>
          </p:cNvPr>
          <p:cNvGrpSpPr/>
          <p:nvPr/>
        </p:nvGrpSpPr>
        <p:grpSpPr>
          <a:xfrm>
            <a:off x="697584" y="4133392"/>
            <a:ext cx="1440000" cy="1440000"/>
            <a:chOff x="5121989" y="2948149"/>
            <a:chExt cx="1440000" cy="1440000"/>
          </a:xfrm>
        </p:grpSpPr>
        <p:sp>
          <p:nvSpPr>
            <p:cNvPr id="27" name="楕円 26">
              <a:extLst>
                <a:ext uri="{FF2B5EF4-FFF2-40B4-BE49-F238E27FC236}">
                  <a16:creationId xmlns:a16="http://schemas.microsoft.com/office/drawing/2014/main" id="{FB52DD44-AD80-45D6-BDE9-1A27840AA7D3}"/>
                </a:ext>
              </a:extLst>
            </p:cNvPr>
            <p:cNvSpPr/>
            <p:nvPr/>
          </p:nvSpPr>
          <p:spPr>
            <a:xfrm>
              <a:off x="5121989" y="2948149"/>
              <a:ext cx="1440000" cy="1440000"/>
            </a:xfrm>
            <a:prstGeom prst="ellipse">
              <a:avLst/>
            </a:prstGeom>
            <a:solidFill>
              <a:srgbClr val="C0F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0CE25064-55AF-4A79-8D85-AEE2455B9FF8}"/>
                </a:ext>
              </a:extLst>
            </p:cNvPr>
            <p:cNvSpPr txBox="1"/>
            <p:nvPr/>
          </p:nvSpPr>
          <p:spPr>
            <a:xfrm>
              <a:off x="5316180" y="3339696"/>
              <a:ext cx="1080000" cy="720000"/>
            </a:xfrm>
            <a:prstGeom prst="rect">
              <a:avLst/>
            </a:prstGeom>
            <a:noFill/>
          </p:spPr>
          <p:txBody>
            <a:bodyPr wrap="square" lIns="0" tIns="0" rIns="0" bIns="0" rtlCol="0" anchor="ctr" anchorCtr="0">
              <a:noAutofit/>
            </a:bodyPr>
            <a:lstStyle/>
            <a:p>
              <a:pPr algn="ctr"/>
              <a:r>
                <a:rPr lang="ja-JP" altLang="en-US" sz="2400" b="1" dirty="0">
                  <a:latin typeface="Meiryo UI" panose="020B0604030504040204" pitchFamily="50" charset="-128"/>
                  <a:ea typeface="Meiryo UI" panose="020B0604030504040204" pitchFamily="50" charset="-128"/>
                </a:rPr>
                <a:t>実収入</a:t>
              </a:r>
            </a:p>
          </p:txBody>
        </p:sp>
      </p:grpSp>
      <p:sp>
        <p:nvSpPr>
          <p:cNvPr id="38" name="テキスト ボックス 37">
            <a:extLst>
              <a:ext uri="{FF2B5EF4-FFF2-40B4-BE49-F238E27FC236}">
                <a16:creationId xmlns:a16="http://schemas.microsoft.com/office/drawing/2014/main" id="{C6BE5E4C-B59D-4A1F-8C3D-36EE4C47F4B2}"/>
              </a:ext>
            </a:extLst>
          </p:cNvPr>
          <p:cNvSpPr txBox="1">
            <a:spLocks/>
          </p:cNvSpPr>
          <p:nvPr/>
        </p:nvSpPr>
        <p:spPr>
          <a:xfrm>
            <a:off x="6121402" y="5854893"/>
            <a:ext cx="2520000" cy="360000"/>
          </a:xfrm>
          <a:prstGeom prst="rect">
            <a:avLst/>
          </a:prstGeom>
          <a:noFill/>
        </p:spPr>
        <p:txBody>
          <a:bodyPr wrap="square" lIns="0" tIns="0" rIns="0" bIns="0" rtlCol="0" anchor="ctr">
            <a:noAutofit/>
          </a:bodyPr>
          <a:lstStyle/>
          <a:p>
            <a:r>
              <a:rPr lang="ja-JP" altLang="en-US" sz="2000" b="1" dirty="0">
                <a:latin typeface="Meiryo UI" panose="020B0604030504040204" pitchFamily="50" charset="-128"/>
                <a:ea typeface="Meiryo UI" panose="020B0604030504040204" pitchFamily="50" charset="-128"/>
              </a:rPr>
              <a:t>お祝い金、給付金など</a:t>
            </a:r>
            <a:endParaRPr kumimoji="1" lang="ja-JP" altLang="en-US" sz="2000" b="1" dirty="0">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465FF8AF-239A-4823-8965-BAA1E2868815}"/>
              </a:ext>
            </a:extLst>
          </p:cNvPr>
          <p:cNvSpPr txBox="1">
            <a:spLocks/>
          </p:cNvSpPr>
          <p:nvPr/>
        </p:nvSpPr>
        <p:spPr>
          <a:xfrm>
            <a:off x="2500945" y="1636926"/>
            <a:ext cx="7200000" cy="720000"/>
          </a:xfrm>
          <a:prstGeom prst="rect">
            <a:avLst/>
          </a:prstGeom>
          <a:noFill/>
        </p:spPr>
        <p:txBody>
          <a:bodyPr wrap="square" lIns="0" tIns="0" rIns="0" bIns="0" rtlCol="0" anchor="ctr">
            <a:noAutofit/>
          </a:bodyPr>
          <a:lstStyle/>
          <a:p>
            <a:pPr algn="ctr"/>
            <a:r>
              <a:rPr lang="ja-JP" altLang="en-US" sz="2400" b="1" dirty="0">
                <a:latin typeface="Meiryo UI" panose="020B0604030504040204" pitchFamily="50" charset="-128"/>
                <a:ea typeface="Meiryo UI" panose="020B0604030504040204" pitchFamily="50" charset="-128"/>
              </a:rPr>
              <a:t>実収入を年額で確認しよう！働き方によって方法が違う</a:t>
            </a:r>
            <a:endParaRPr kumimoji="1" lang="ja-JP" altLang="en-US" sz="2400" b="1" dirty="0">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573F4066-479C-4539-A606-956732880E12}"/>
              </a:ext>
            </a:extLst>
          </p:cNvPr>
          <p:cNvSpPr txBox="1">
            <a:spLocks/>
          </p:cNvSpPr>
          <p:nvPr/>
        </p:nvSpPr>
        <p:spPr>
          <a:xfrm>
            <a:off x="6106955" y="4282685"/>
            <a:ext cx="3960000" cy="720000"/>
          </a:xfrm>
          <a:prstGeom prst="rect">
            <a:avLst/>
          </a:prstGeom>
          <a:noFill/>
        </p:spPr>
        <p:txBody>
          <a:bodyPr wrap="square" lIns="0" tIns="0" rIns="0" bIns="0" rtlCol="0" anchor="ctr">
            <a:noAutofit/>
          </a:bodyPr>
          <a:lstStyle/>
          <a:p>
            <a:r>
              <a:rPr lang="ja-JP" altLang="en-US" sz="2400" b="1" dirty="0">
                <a:solidFill>
                  <a:srgbClr val="406080"/>
                </a:solidFill>
                <a:latin typeface="Meiryo UI" panose="020B0604030504040204" pitchFamily="50" charset="-128"/>
                <a:ea typeface="Meiryo UI" panose="020B0604030504040204" pitchFamily="50" charset="-128"/>
              </a:rPr>
              <a:t>事業収入</a:t>
            </a:r>
            <a:endParaRPr kumimoji="1" lang="en-US" altLang="ja-JP" sz="2400" b="1" dirty="0">
              <a:solidFill>
                <a:srgbClr val="406080"/>
              </a:solidFill>
              <a:latin typeface="Meiryo UI" panose="020B0604030504040204" pitchFamily="50" charset="-128"/>
              <a:ea typeface="Meiryo UI" panose="020B0604030504040204" pitchFamily="50" charset="-128"/>
            </a:endParaRPr>
          </a:p>
          <a:p>
            <a:r>
              <a:rPr kumimoji="1" lang="ja-JP" altLang="en-US" sz="2000" b="1" dirty="0">
                <a:latin typeface="Meiryo UI" panose="020B0604030504040204" pitchFamily="50" charset="-128"/>
                <a:ea typeface="Meiryo UI" panose="020B0604030504040204" pitchFamily="50" charset="-128"/>
              </a:rPr>
              <a:t>事業収入</a:t>
            </a:r>
            <a:r>
              <a:rPr kumimoji="1" lang="ja-JP" altLang="en-US" b="1" dirty="0">
                <a:latin typeface="Meiryo UI" panose="020B0604030504040204" pitchFamily="50" charset="-128"/>
                <a:ea typeface="Meiryo UI" panose="020B0604030504040204" pitchFamily="50" charset="-128"/>
              </a:rPr>
              <a:t>（売上）</a:t>
            </a:r>
            <a:r>
              <a:rPr kumimoji="1" lang="ja-JP" altLang="en-US" sz="2000" b="1" dirty="0">
                <a:latin typeface="Meiryo UI" panose="020B0604030504040204" pitchFamily="50" charset="-128"/>
                <a:ea typeface="Meiryo UI" panose="020B0604030504040204" pitchFamily="50" charset="-128"/>
              </a:rPr>
              <a:t>を確認する</a:t>
            </a:r>
          </a:p>
        </p:txBody>
      </p:sp>
      <p:grpSp>
        <p:nvGrpSpPr>
          <p:cNvPr id="5" name="グループ化 4">
            <a:extLst>
              <a:ext uri="{FF2B5EF4-FFF2-40B4-BE49-F238E27FC236}">
                <a16:creationId xmlns:a16="http://schemas.microsoft.com/office/drawing/2014/main" id="{F79EB7D8-B539-4596-BB32-851B82818E46}"/>
              </a:ext>
            </a:extLst>
          </p:cNvPr>
          <p:cNvGrpSpPr/>
          <p:nvPr/>
        </p:nvGrpSpPr>
        <p:grpSpPr>
          <a:xfrm>
            <a:off x="4309591" y="5673995"/>
            <a:ext cx="1440000" cy="721797"/>
            <a:chOff x="2559235" y="5425110"/>
            <a:chExt cx="1440000" cy="721797"/>
          </a:xfrm>
        </p:grpSpPr>
        <p:sp>
          <p:nvSpPr>
            <p:cNvPr id="54" name="四角形: 角を丸くする 53">
              <a:extLst>
                <a:ext uri="{FF2B5EF4-FFF2-40B4-BE49-F238E27FC236}">
                  <a16:creationId xmlns:a16="http://schemas.microsoft.com/office/drawing/2014/main" id="{BB91B4F6-315B-45B3-99F9-16396D30950F}"/>
                </a:ext>
              </a:extLst>
            </p:cNvPr>
            <p:cNvSpPr/>
            <p:nvPr/>
          </p:nvSpPr>
          <p:spPr>
            <a:xfrm>
              <a:off x="2559235" y="5425110"/>
              <a:ext cx="1440000" cy="720000"/>
            </a:xfrm>
            <a:prstGeom prst="roundRect">
              <a:avLst/>
            </a:prstGeom>
            <a:solidFill>
              <a:srgbClr val="F0F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Meiryo UI" panose="020B0604030504040204" pitchFamily="50" charset="-128"/>
                  <a:ea typeface="Meiryo UI" panose="020B0604030504040204" pitchFamily="50" charset="-128"/>
                </a:rPr>
                <a:t>4</a:t>
              </a:r>
            </a:p>
            <a:p>
              <a:pPr algn="ctr"/>
              <a:endParaRPr kumimoji="1" lang="ja-JP" altLang="en-US" dirty="0">
                <a:latin typeface="Meiryo UI" panose="020B0604030504040204" pitchFamily="50" charset="-128"/>
                <a:ea typeface="Meiryo UI" panose="020B0604030504040204" pitchFamily="50" charset="-128"/>
              </a:endParaRPr>
            </a:p>
          </p:txBody>
        </p:sp>
        <p:sp>
          <p:nvSpPr>
            <p:cNvPr id="55" name="テキスト ボックス 54">
              <a:extLst>
                <a:ext uri="{FF2B5EF4-FFF2-40B4-BE49-F238E27FC236}">
                  <a16:creationId xmlns:a16="http://schemas.microsoft.com/office/drawing/2014/main" id="{559D8723-790B-4F8F-B650-B7F9BB252CEE}"/>
                </a:ext>
              </a:extLst>
            </p:cNvPr>
            <p:cNvSpPr txBox="1">
              <a:spLocks/>
            </p:cNvSpPr>
            <p:nvPr/>
          </p:nvSpPr>
          <p:spPr>
            <a:xfrm>
              <a:off x="2739589" y="5426907"/>
              <a:ext cx="1080000" cy="720000"/>
            </a:xfrm>
            <a:prstGeom prst="rect">
              <a:avLst/>
            </a:prstGeom>
            <a:noFill/>
          </p:spPr>
          <p:txBody>
            <a:bodyPr wrap="square" lIns="0" tIns="0" rIns="0" bIns="0" rtlCol="0" anchor="ctr">
              <a:noAutofit/>
            </a:bodyPr>
            <a:lstStyle/>
            <a:p>
              <a:pPr algn="ctr"/>
              <a:r>
                <a:rPr kumimoji="1" lang="ja-JP" altLang="en-US" sz="2000" b="1" dirty="0">
                  <a:latin typeface="Meiryo UI" panose="020B0604030504040204" pitchFamily="50" charset="-128"/>
                  <a:ea typeface="Meiryo UI" panose="020B0604030504040204" pitchFamily="50" charset="-128"/>
                </a:rPr>
                <a:t>受贈金</a:t>
              </a:r>
              <a:endParaRPr kumimoji="1" lang="en-US" altLang="ja-JP" sz="2000" b="1" dirty="0">
                <a:latin typeface="Meiryo UI" panose="020B0604030504040204" pitchFamily="50" charset="-128"/>
                <a:ea typeface="Meiryo UI" panose="020B0604030504040204" pitchFamily="50" charset="-128"/>
              </a:endParaRPr>
            </a:p>
            <a:p>
              <a:pPr algn="ctr"/>
              <a:r>
                <a:rPr kumimoji="1" lang="ja-JP" altLang="en-US" sz="2000" b="1" dirty="0">
                  <a:latin typeface="Meiryo UI" panose="020B0604030504040204" pitchFamily="50" charset="-128"/>
                  <a:ea typeface="Meiryo UI" panose="020B0604030504040204" pitchFamily="50" charset="-128"/>
                </a:rPr>
                <a:t>その他</a:t>
              </a:r>
            </a:p>
          </p:txBody>
        </p:sp>
      </p:grpSp>
      <p:grpSp>
        <p:nvGrpSpPr>
          <p:cNvPr id="72" name="グループ化 71">
            <a:extLst>
              <a:ext uri="{FF2B5EF4-FFF2-40B4-BE49-F238E27FC236}">
                <a16:creationId xmlns:a16="http://schemas.microsoft.com/office/drawing/2014/main" id="{207E0DB1-DE9A-4FF3-9FF6-B9C4101CA521}"/>
              </a:ext>
            </a:extLst>
          </p:cNvPr>
          <p:cNvGrpSpPr/>
          <p:nvPr/>
        </p:nvGrpSpPr>
        <p:grpSpPr>
          <a:xfrm>
            <a:off x="2258082" y="5486396"/>
            <a:ext cx="1102622" cy="1080000"/>
            <a:chOff x="7755732" y="4104762"/>
            <a:chExt cx="1102622" cy="1080000"/>
          </a:xfrm>
        </p:grpSpPr>
        <p:sp>
          <p:nvSpPr>
            <p:cNvPr id="73" name="楕円 72">
              <a:extLst>
                <a:ext uri="{FF2B5EF4-FFF2-40B4-BE49-F238E27FC236}">
                  <a16:creationId xmlns:a16="http://schemas.microsoft.com/office/drawing/2014/main" id="{82EAB8E6-4E60-456C-91F7-934A4E8D3EFB}"/>
                </a:ext>
              </a:extLst>
            </p:cNvPr>
            <p:cNvSpPr/>
            <p:nvPr/>
          </p:nvSpPr>
          <p:spPr>
            <a:xfrm>
              <a:off x="7755732" y="4104762"/>
              <a:ext cx="1080000" cy="1080000"/>
            </a:xfrm>
            <a:prstGeom prst="ellipse">
              <a:avLst/>
            </a:prstGeom>
            <a:solidFill>
              <a:srgbClr val="00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C0FF"/>
                </a:solidFill>
                <a:latin typeface="Meiryo UI" panose="020B0604030504040204" pitchFamily="50" charset="-128"/>
                <a:ea typeface="Meiryo UI" panose="020B0604030504040204" pitchFamily="50" charset="-128"/>
              </a:endParaRPr>
            </a:p>
          </p:txBody>
        </p:sp>
        <p:sp>
          <p:nvSpPr>
            <p:cNvPr id="74" name="テキスト ボックス 73">
              <a:extLst>
                <a:ext uri="{FF2B5EF4-FFF2-40B4-BE49-F238E27FC236}">
                  <a16:creationId xmlns:a16="http://schemas.microsoft.com/office/drawing/2014/main" id="{F92D9F22-A81F-4D43-AD3B-5E5E771B6EED}"/>
                </a:ext>
              </a:extLst>
            </p:cNvPr>
            <p:cNvSpPr txBox="1"/>
            <p:nvPr/>
          </p:nvSpPr>
          <p:spPr>
            <a:xfrm>
              <a:off x="7778354" y="4294690"/>
              <a:ext cx="1080000" cy="720000"/>
            </a:xfrm>
            <a:prstGeom prst="rect">
              <a:avLst/>
            </a:prstGeom>
            <a:noFill/>
          </p:spPr>
          <p:txBody>
            <a:bodyPr wrap="square" lIns="0" tIns="0" rIns="0" bIns="0" rtlCol="0" anchor="ctr" anchorCtr="0">
              <a:noAutofit/>
            </a:bodyPr>
            <a:lstStyle/>
            <a:p>
              <a:pPr algn="ctr"/>
              <a:r>
                <a:rPr lang="ja-JP" altLang="en-US" sz="2400" b="1" dirty="0">
                  <a:solidFill>
                    <a:schemeClr val="bg1"/>
                  </a:solidFill>
                  <a:latin typeface="Meiryo UI" panose="020B0604030504040204" pitchFamily="50" charset="-128"/>
                  <a:ea typeface="Meiryo UI" panose="020B0604030504040204" pitchFamily="50" charset="-128"/>
                </a:rPr>
                <a:t>特別</a:t>
              </a:r>
              <a:endParaRPr lang="en-US" altLang="ja-JP" sz="2400" b="1" dirty="0">
                <a:solidFill>
                  <a:schemeClr val="bg1"/>
                </a:solidFill>
                <a:latin typeface="Meiryo UI" panose="020B0604030504040204" pitchFamily="50" charset="-128"/>
                <a:ea typeface="Meiryo UI" panose="020B0604030504040204" pitchFamily="50" charset="-128"/>
              </a:endParaRPr>
            </a:p>
            <a:p>
              <a:pPr algn="ctr"/>
              <a:r>
                <a:rPr lang="ja-JP" altLang="en-US" sz="2400" b="1" dirty="0">
                  <a:solidFill>
                    <a:schemeClr val="bg1"/>
                  </a:solidFill>
                  <a:latin typeface="Meiryo UI" panose="020B0604030504040204" pitchFamily="50" charset="-128"/>
                  <a:ea typeface="Meiryo UI" panose="020B0604030504040204" pitchFamily="50" charset="-128"/>
                </a:rPr>
                <a:t>収入</a:t>
              </a:r>
            </a:p>
          </p:txBody>
        </p:sp>
      </p:grpSp>
      <p:sp>
        <p:nvSpPr>
          <p:cNvPr id="40" name="テキスト ボックス 39">
            <a:extLst>
              <a:ext uri="{FF2B5EF4-FFF2-40B4-BE49-F238E27FC236}">
                <a16:creationId xmlns:a16="http://schemas.microsoft.com/office/drawing/2014/main" id="{A4E2B956-1EFB-45F0-BEA2-1DFD3526FF06}"/>
              </a:ext>
            </a:extLst>
          </p:cNvPr>
          <p:cNvSpPr txBox="1">
            <a:spLocks/>
          </p:cNvSpPr>
          <p:nvPr/>
        </p:nvSpPr>
        <p:spPr>
          <a:xfrm>
            <a:off x="6106955" y="2710476"/>
            <a:ext cx="5040000" cy="720000"/>
          </a:xfrm>
          <a:prstGeom prst="rect">
            <a:avLst/>
          </a:prstGeom>
          <a:noFill/>
        </p:spPr>
        <p:txBody>
          <a:bodyPr wrap="square" lIns="0" tIns="0" rIns="0" bIns="0" rtlCol="0" anchor="ctr">
            <a:noAutofit/>
          </a:bodyPr>
          <a:lstStyle/>
          <a:p>
            <a:r>
              <a:rPr lang="ja-JP" altLang="en-US" sz="2400" b="1" dirty="0">
                <a:solidFill>
                  <a:srgbClr val="406080"/>
                </a:solidFill>
                <a:latin typeface="Meiryo UI" panose="020B0604030504040204" pitchFamily="50" charset="-128"/>
                <a:ea typeface="Meiryo UI" panose="020B0604030504040204" pitchFamily="50" charset="-128"/>
              </a:rPr>
              <a:t>勤め先収入（給与）</a:t>
            </a:r>
            <a:endParaRPr kumimoji="1" lang="en-US" altLang="ja-JP" sz="2400" b="1" dirty="0">
              <a:solidFill>
                <a:srgbClr val="406080"/>
              </a:solidFill>
              <a:latin typeface="Meiryo UI" panose="020B0604030504040204" pitchFamily="50" charset="-128"/>
              <a:ea typeface="Meiryo UI" panose="020B0604030504040204" pitchFamily="50" charset="-128"/>
            </a:endParaRPr>
          </a:p>
          <a:p>
            <a:r>
              <a:rPr kumimoji="1" lang="ja-JP" altLang="en-US" sz="2000" b="1" dirty="0">
                <a:latin typeface="Meiryo UI" panose="020B0604030504040204" pitchFamily="50" charset="-128"/>
                <a:ea typeface="Meiryo UI" panose="020B0604030504040204" pitchFamily="50" charset="-128"/>
              </a:rPr>
              <a:t>給与を給与明細、源泉徴収票で確認する</a:t>
            </a:r>
          </a:p>
        </p:txBody>
      </p:sp>
      <p:grpSp>
        <p:nvGrpSpPr>
          <p:cNvPr id="12" name="グループ化 11">
            <a:extLst>
              <a:ext uri="{FF2B5EF4-FFF2-40B4-BE49-F238E27FC236}">
                <a16:creationId xmlns:a16="http://schemas.microsoft.com/office/drawing/2014/main" id="{E8CB2978-B19D-4DAA-86E7-A619BE69D47D}"/>
              </a:ext>
            </a:extLst>
          </p:cNvPr>
          <p:cNvGrpSpPr/>
          <p:nvPr/>
        </p:nvGrpSpPr>
        <p:grpSpPr>
          <a:xfrm>
            <a:off x="4284638" y="2193188"/>
            <a:ext cx="1474305" cy="1626475"/>
            <a:chOff x="4284638" y="2193188"/>
            <a:chExt cx="1474305" cy="1626475"/>
          </a:xfrm>
        </p:grpSpPr>
        <p:grpSp>
          <p:nvGrpSpPr>
            <p:cNvPr id="11" name="グループ化 10">
              <a:extLst>
                <a:ext uri="{FF2B5EF4-FFF2-40B4-BE49-F238E27FC236}">
                  <a16:creationId xmlns:a16="http://schemas.microsoft.com/office/drawing/2014/main" id="{032B8FE6-30A7-4D69-81D3-9815C7C517AA}"/>
                </a:ext>
              </a:extLst>
            </p:cNvPr>
            <p:cNvGrpSpPr/>
            <p:nvPr/>
          </p:nvGrpSpPr>
          <p:grpSpPr>
            <a:xfrm>
              <a:off x="4284638" y="2193188"/>
              <a:ext cx="1439999" cy="1626475"/>
              <a:chOff x="4761921" y="0"/>
              <a:chExt cx="6071725" cy="6858000"/>
            </a:xfrm>
          </p:grpSpPr>
          <p:pic>
            <p:nvPicPr>
              <p:cNvPr id="8" name="グラフィックス 7">
                <a:extLst>
                  <a:ext uri="{FF2B5EF4-FFF2-40B4-BE49-F238E27FC236}">
                    <a16:creationId xmlns:a16="http://schemas.microsoft.com/office/drawing/2014/main" id="{1F083014-4F36-4A9D-A583-C45C8C25F8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1921" y="0"/>
                <a:ext cx="2668158" cy="6858000"/>
              </a:xfrm>
              <a:prstGeom prst="rect">
                <a:avLst/>
              </a:prstGeom>
            </p:spPr>
          </p:pic>
          <p:pic>
            <p:nvPicPr>
              <p:cNvPr id="10" name="グラフィックス 9">
                <a:extLst>
                  <a:ext uri="{FF2B5EF4-FFF2-40B4-BE49-F238E27FC236}">
                    <a16:creationId xmlns:a16="http://schemas.microsoft.com/office/drawing/2014/main" id="{8D1BB6D3-C556-4036-916D-4A53C66444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91467" y="0"/>
                <a:ext cx="2742179" cy="6858000"/>
              </a:xfrm>
              <a:prstGeom prst="rect">
                <a:avLst/>
              </a:prstGeom>
            </p:spPr>
          </p:pic>
        </p:grpSp>
        <p:grpSp>
          <p:nvGrpSpPr>
            <p:cNvPr id="63" name="グループ化 62">
              <a:extLst>
                <a:ext uri="{FF2B5EF4-FFF2-40B4-BE49-F238E27FC236}">
                  <a16:creationId xmlns:a16="http://schemas.microsoft.com/office/drawing/2014/main" id="{D9CF41D8-C9F8-421D-975E-8155B848A7DF}"/>
                </a:ext>
              </a:extLst>
            </p:cNvPr>
            <p:cNvGrpSpPr/>
            <p:nvPr/>
          </p:nvGrpSpPr>
          <p:grpSpPr>
            <a:xfrm>
              <a:off x="4318943" y="3080922"/>
              <a:ext cx="1440000" cy="589033"/>
              <a:chOff x="2588053" y="4703904"/>
              <a:chExt cx="1440000" cy="589033"/>
            </a:xfrm>
          </p:grpSpPr>
          <p:sp>
            <p:nvSpPr>
              <p:cNvPr id="68" name="四角形: 角を丸くする 67">
                <a:extLst>
                  <a:ext uri="{FF2B5EF4-FFF2-40B4-BE49-F238E27FC236}">
                    <a16:creationId xmlns:a16="http://schemas.microsoft.com/office/drawing/2014/main" id="{74C54AAB-715F-413C-9FA2-C17B045F55CF}"/>
                  </a:ext>
                </a:extLst>
              </p:cNvPr>
              <p:cNvSpPr/>
              <p:nvPr/>
            </p:nvSpPr>
            <p:spPr>
              <a:xfrm>
                <a:off x="2588053" y="4703904"/>
                <a:ext cx="1440000" cy="589033"/>
              </a:xfrm>
              <a:prstGeom prst="roundRect">
                <a:avLst/>
              </a:prstGeom>
              <a:solidFill>
                <a:srgbClr val="F0F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a:latin typeface="Meiryo UI" panose="020B0604030504040204" pitchFamily="50" charset="-128"/>
                  <a:ea typeface="Meiryo UI" panose="020B0604030504040204" pitchFamily="50" charset="-128"/>
                </a:endParaRPr>
              </a:p>
              <a:p>
                <a:pPr algn="ctr"/>
                <a:endParaRPr kumimoji="1" lang="ja-JP" altLang="en-US" dirty="0">
                  <a:latin typeface="Meiryo UI" panose="020B0604030504040204" pitchFamily="50" charset="-128"/>
                  <a:ea typeface="Meiryo UI" panose="020B0604030504040204" pitchFamily="50" charset="-128"/>
                </a:endParaRPr>
              </a:p>
            </p:txBody>
          </p:sp>
          <p:sp>
            <p:nvSpPr>
              <p:cNvPr id="70" name="テキスト ボックス 69">
                <a:extLst>
                  <a:ext uri="{FF2B5EF4-FFF2-40B4-BE49-F238E27FC236}">
                    <a16:creationId xmlns:a16="http://schemas.microsoft.com/office/drawing/2014/main" id="{D959D0E9-F686-4B04-AC1F-B3692BCE9F48}"/>
                  </a:ext>
                </a:extLst>
              </p:cNvPr>
              <p:cNvSpPr txBox="1">
                <a:spLocks/>
              </p:cNvSpPr>
              <p:nvPr/>
            </p:nvSpPr>
            <p:spPr>
              <a:xfrm>
                <a:off x="2754698" y="4818420"/>
                <a:ext cx="1080000" cy="360000"/>
              </a:xfrm>
              <a:prstGeom prst="rect">
                <a:avLst/>
              </a:prstGeom>
              <a:noFill/>
              <a:ln>
                <a:noFill/>
              </a:ln>
            </p:spPr>
            <p:txBody>
              <a:bodyPr wrap="square" lIns="0" tIns="0" rIns="0" bIns="0" rtlCol="0" anchor="ctr">
                <a:noAutofit/>
              </a:bodyPr>
              <a:lstStyle/>
              <a:p>
                <a:pPr algn="ctr"/>
                <a:r>
                  <a:rPr kumimoji="1" lang="ja-JP" altLang="en-US" sz="2000" b="1" dirty="0">
                    <a:latin typeface="Meiryo UI" panose="020B0604030504040204" pitchFamily="50" charset="-128"/>
                    <a:ea typeface="Meiryo UI" panose="020B0604030504040204" pitchFamily="50" charset="-128"/>
                  </a:rPr>
                  <a:t>被雇用者</a:t>
                </a:r>
                <a:br>
                  <a:rPr kumimoji="1" lang="en-US" altLang="ja-JP" sz="2000" b="1" dirty="0">
                    <a:latin typeface="Meiryo UI" panose="020B0604030504040204" pitchFamily="50" charset="-128"/>
                    <a:ea typeface="Meiryo UI" panose="020B0604030504040204" pitchFamily="50" charset="-128"/>
                  </a:rPr>
                </a:br>
                <a:r>
                  <a:rPr kumimoji="1" lang="ja-JP" altLang="en-US" sz="1000" b="1" dirty="0">
                    <a:latin typeface="Meiryo UI" panose="020B0604030504040204" pitchFamily="50" charset="-128"/>
                    <a:ea typeface="Meiryo UI" panose="020B0604030504040204" pitchFamily="50" charset="-128"/>
                  </a:rPr>
                  <a:t>（サラリーマンなど）</a:t>
                </a:r>
              </a:p>
            </p:txBody>
          </p:sp>
        </p:grpSp>
      </p:grpSp>
      <p:sp>
        <p:nvSpPr>
          <p:cNvPr id="51" name="左大かっこ 50">
            <a:extLst>
              <a:ext uri="{FF2B5EF4-FFF2-40B4-BE49-F238E27FC236}">
                <a16:creationId xmlns:a16="http://schemas.microsoft.com/office/drawing/2014/main" id="{BD101557-C69C-4607-ABC1-6DC07F2F9C52}"/>
              </a:ext>
            </a:extLst>
          </p:cNvPr>
          <p:cNvSpPr/>
          <p:nvPr/>
        </p:nvSpPr>
        <p:spPr>
          <a:xfrm>
            <a:off x="2795780" y="2762374"/>
            <a:ext cx="1260000" cy="1800000"/>
          </a:xfrm>
          <a:prstGeom prst="leftBracket">
            <a:avLst>
              <a:gd name="adj" fmla="val 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33" name="グループ化 32">
            <a:extLst>
              <a:ext uri="{FF2B5EF4-FFF2-40B4-BE49-F238E27FC236}">
                <a16:creationId xmlns:a16="http://schemas.microsoft.com/office/drawing/2014/main" id="{D41DE5CE-6731-4D82-B6FF-1A38147E191A}"/>
              </a:ext>
            </a:extLst>
          </p:cNvPr>
          <p:cNvGrpSpPr/>
          <p:nvPr/>
        </p:nvGrpSpPr>
        <p:grpSpPr>
          <a:xfrm>
            <a:off x="2243257" y="3122374"/>
            <a:ext cx="1102622" cy="1080000"/>
            <a:chOff x="7755732" y="4104762"/>
            <a:chExt cx="1102622" cy="1080000"/>
          </a:xfrm>
        </p:grpSpPr>
        <p:sp>
          <p:nvSpPr>
            <p:cNvPr id="34" name="楕円 33">
              <a:extLst>
                <a:ext uri="{FF2B5EF4-FFF2-40B4-BE49-F238E27FC236}">
                  <a16:creationId xmlns:a16="http://schemas.microsoft.com/office/drawing/2014/main" id="{39C335F9-E612-448B-8E65-B974DEB43D0E}"/>
                </a:ext>
              </a:extLst>
            </p:cNvPr>
            <p:cNvSpPr/>
            <p:nvPr/>
          </p:nvSpPr>
          <p:spPr>
            <a:xfrm>
              <a:off x="7755732" y="4104762"/>
              <a:ext cx="1080000" cy="1080000"/>
            </a:xfrm>
            <a:prstGeom prst="ellipse">
              <a:avLst/>
            </a:prstGeom>
            <a:solidFill>
              <a:srgbClr val="00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C0FF"/>
                </a:solidFill>
                <a:latin typeface="Meiryo UI" panose="020B0604030504040204" pitchFamily="50" charset="-128"/>
                <a:ea typeface="Meiryo UI" panose="020B0604030504040204" pitchFamily="50" charset="-128"/>
              </a:endParaRPr>
            </a:p>
          </p:txBody>
        </p:sp>
        <p:sp>
          <p:nvSpPr>
            <p:cNvPr id="35" name="テキスト ボックス 34">
              <a:extLst>
                <a:ext uri="{FF2B5EF4-FFF2-40B4-BE49-F238E27FC236}">
                  <a16:creationId xmlns:a16="http://schemas.microsoft.com/office/drawing/2014/main" id="{E8248544-CF09-4E51-BD78-FA5C2FFC7C4C}"/>
                </a:ext>
              </a:extLst>
            </p:cNvPr>
            <p:cNvSpPr txBox="1"/>
            <p:nvPr/>
          </p:nvSpPr>
          <p:spPr>
            <a:xfrm>
              <a:off x="7778354" y="4294690"/>
              <a:ext cx="1080000" cy="720000"/>
            </a:xfrm>
            <a:prstGeom prst="rect">
              <a:avLst/>
            </a:prstGeom>
            <a:noFill/>
          </p:spPr>
          <p:txBody>
            <a:bodyPr wrap="square" lIns="0" tIns="0" rIns="0" bIns="0" rtlCol="0" anchor="ctr" anchorCtr="0">
              <a:noAutofit/>
            </a:bodyPr>
            <a:lstStyle/>
            <a:p>
              <a:pPr algn="ctr"/>
              <a:r>
                <a:rPr lang="ja-JP" altLang="en-US" sz="2400" b="1" dirty="0">
                  <a:solidFill>
                    <a:schemeClr val="bg1"/>
                  </a:solidFill>
                  <a:latin typeface="Meiryo UI" panose="020B0604030504040204" pitchFamily="50" charset="-128"/>
                  <a:ea typeface="Meiryo UI" panose="020B0604030504040204" pitchFamily="50" charset="-128"/>
                </a:rPr>
                <a:t>経常</a:t>
              </a:r>
              <a:endParaRPr lang="en-US" altLang="ja-JP" sz="2400" b="1" dirty="0">
                <a:solidFill>
                  <a:schemeClr val="bg1"/>
                </a:solidFill>
                <a:latin typeface="Meiryo UI" panose="020B0604030504040204" pitchFamily="50" charset="-128"/>
                <a:ea typeface="Meiryo UI" panose="020B0604030504040204" pitchFamily="50" charset="-128"/>
              </a:endParaRPr>
            </a:p>
            <a:p>
              <a:pPr algn="ctr"/>
              <a:r>
                <a:rPr lang="ja-JP" altLang="en-US" sz="2400" b="1" dirty="0">
                  <a:solidFill>
                    <a:schemeClr val="bg1"/>
                  </a:solidFill>
                  <a:latin typeface="Meiryo UI" panose="020B0604030504040204" pitchFamily="50" charset="-128"/>
                  <a:ea typeface="Meiryo UI" panose="020B0604030504040204" pitchFamily="50" charset="-128"/>
                </a:rPr>
                <a:t>収入</a:t>
              </a:r>
            </a:p>
          </p:txBody>
        </p:sp>
      </p:grpSp>
      <p:cxnSp>
        <p:nvCxnSpPr>
          <p:cNvPr id="52" name="直線コネクタ 51">
            <a:extLst>
              <a:ext uri="{FF2B5EF4-FFF2-40B4-BE49-F238E27FC236}">
                <a16:creationId xmlns:a16="http://schemas.microsoft.com/office/drawing/2014/main" id="{BAC69B4B-C3A9-4499-A4C0-AD20F0DD8C40}"/>
              </a:ext>
            </a:extLst>
          </p:cNvPr>
          <p:cNvCxnSpPr>
            <a:cxnSpLocks/>
          </p:cNvCxnSpPr>
          <p:nvPr/>
        </p:nvCxnSpPr>
        <p:spPr>
          <a:xfrm>
            <a:off x="3332782" y="6034893"/>
            <a:ext cx="72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グループ化 5">
            <a:extLst>
              <a:ext uri="{FF2B5EF4-FFF2-40B4-BE49-F238E27FC236}">
                <a16:creationId xmlns:a16="http://schemas.microsoft.com/office/drawing/2014/main" id="{45F581F1-FD4B-477E-AC32-4A1ADE556043}"/>
              </a:ext>
            </a:extLst>
          </p:cNvPr>
          <p:cNvGrpSpPr/>
          <p:nvPr/>
        </p:nvGrpSpPr>
        <p:grpSpPr>
          <a:xfrm>
            <a:off x="4304650" y="3889723"/>
            <a:ext cx="1440000" cy="1670114"/>
            <a:chOff x="4304650" y="3728216"/>
            <a:chExt cx="1440000" cy="1670114"/>
          </a:xfrm>
        </p:grpSpPr>
        <p:pic>
          <p:nvPicPr>
            <p:cNvPr id="42" name="図 41">
              <a:extLst>
                <a:ext uri="{FF2B5EF4-FFF2-40B4-BE49-F238E27FC236}">
                  <a16:creationId xmlns:a16="http://schemas.microsoft.com/office/drawing/2014/main" id="{880782D3-B907-4202-8CED-EDDBDD08CC70}"/>
                </a:ext>
              </a:extLst>
            </p:cNvPr>
            <p:cNvPicPr>
              <a:picLocks noChangeAspect="1"/>
            </p:cNvPicPr>
            <p:nvPr/>
          </p:nvPicPr>
          <p:blipFill>
            <a:blip r:embed="rId7"/>
            <a:stretch>
              <a:fillRect/>
            </a:stretch>
          </p:blipFill>
          <p:spPr>
            <a:xfrm>
              <a:off x="4679864" y="3728216"/>
              <a:ext cx="649549" cy="1670114"/>
            </a:xfrm>
            <a:prstGeom prst="rect">
              <a:avLst/>
            </a:prstGeom>
          </p:spPr>
        </p:pic>
        <p:grpSp>
          <p:nvGrpSpPr>
            <p:cNvPr id="2" name="グループ化 1">
              <a:extLst>
                <a:ext uri="{FF2B5EF4-FFF2-40B4-BE49-F238E27FC236}">
                  <a16:creationId xmlns:a16="http://schemas.microsoft.com/office/drawing/2014/main" id="{AABAD407-A027-44F5-A3A7-3F70B06FA6D1}"/>
                </a:ext>
              </a:extLst>
            </p:cNvPr>
            <p:cNvGrpSpPr/>
            <p:nvPr/>
          </p:nvGrpSpPr>
          <p:grpSpPr>
            <a:xfrm>
              <a:off x="4304650" y="4552994"/>
              <a:ext cx="1440000" cy="360987"/>
              <a:chOff x="2554751" y="3274248"/>
              <a:chExt cx="1440000" cy="360987"/>
            </a:xfrm>
          </p:grpSpPr>
          <p:sp>
            <p:nvSpPr>
              <p:cNvPr id="47" name="四角形: 角を丸くする 46">
                <a:extLst>
                  <a:ext uri="{FF2B5EF4-FFF2-40B4-BE49-F238E27FC236}">
                    <a16:creationId xmlns:a16="http://schemas.microsoft.com/office/drawing/2014/main" id="{20FBB3E2-0C42-4B91-A4BA-31972638C61C}"/>
                  </a:ext>
                </a:extLst>
              </p:cNvPr>
              <p:cNvSpPr/>
              <p:nvPr/>
            </p:nvSpPr>
            <p:spPr>
              <a:xfrm>
                <a:off x="2554751" y="3275235"/>
                <a:ext cx="1440000" cy="360000"/>
              </a:xfrm>
              <a:prstGeom prst="roundRect">
                <a:avLst/>
              </a:prstGeom>
              <a:solidFill>
                <a:srgbClr val="F0F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a:latin typeface="Meiryo UI" panose="020B0604030504040204" pitchFamily="50" charset="-128"/>
                  <a:ea typeface="Meiryo UI" panose="020B0604030504040204" pitchFamily="50" charset="-128"/>
                </a:endParaRPr>
              </a:p>
              <a:p>
                <a:pPr algn="ctr"/>
                <a:endParaRPr kumimoji="1" lang="ja-JP" altLang="en-US" dirty="0">
                  <a:latin typeface="Meiryo UI" panose="020B0604030504040204" pitchFamily="50" charset="-128"/>
                  <a:ea typeface="Meiryo UI" panose="020B0604030504040204" pitchFamily="50" charset="-128"/>
                </a:endParaRPr>
              </a:p>
            </p:txBody>
          </p:sp>
          <p:sp>
            <p:nvSpPr>
              <p:cNvPr id="50" name="テキスト ボックス 49">
                <a:extLst>
                  <a:ext uri="{FF2B5EF4-FFF2-40B4-BE49-F238E27FC236}">
                    <a16:creationId xmlns:a16="http://schemas.microsoft.com/office/drawing/2014/main" id="{4EC1A952-08A3-4EFA-8B50-D9DD5541962A}"/>
                  </a:ext>
                </a:extLst>
              </p:cNvPr>
              <p:cNvSpPr txBox="1">
                <a:spLocks/>
              </p:cNvSpPr>
              <p:nvPr/>
            </p:nvSpPr>
            <p:spPr>
              <a:xfrm>
                <a:off x="2733826" y="3274248"/>
                <a:ext cx="1080000" cy="360000"/>
              </a:xfrm>
              <a:prstGeom prst="rect">
                <a:avLst/>
              </a:prstGeom>
              <a:noFill/>
            </p:spPr>
            <p:txBody>
              <a:bodyPr wrap="square" lIns="0" tIns="0" rIns="0" bIns="0" rtlCol="0" anchor="ctr">
                <a:noAutofit/>
              </a:bodyPr>
              <a:lstStyle/>
              <a:p>
                <a:pPr algn="ctr"/>
                <a:r>
                  <a:rPr lang="ja-JP" altLang="en-US" sz="2000" b="1" dirty="0">
                    <a:latin typeface="Meiryo UI" panose="020B0604030504040204" pitchFamily="50" charset="-128"/>
                    <a:ea typeface="Meiryo UI" panose="020B0604030504040204" pitchFamily="50" charset="-128"/>
                  </a:rPr>
                  <a:t>自営業者</a:t>
                </a:r>
                <a:endParaRPr kumimoji="1" lang="ja-JP" altLang="en-US" sz="2000" b="1" dirty="0">
                  <a:latin typeface="Meiryo UI" panose="020B0604030504040204" pitchFamily="50" charset="-128"/>
                  <a:ea typeface="Meiryo UI" panose="020B0604030504040204" pitchFamily="50" charset="-128"/>
                </a:endParaRPr>
              </a:p>
            </p:txBody>
          </p:sp>
        </p:grpSp>
      </p:grpSp>
    </p:spTree>
    <p:extLst>
      <p:ext uri="{BB962C8B-B14F-4D97-AF65-F5344CB8AC3E}">
        <p14:creationId xmlns:p14="http://schemas.microsoft.com/office/powerpoint/2010/main" val="24434500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wipe(up)">
                                      <p:cBhvr>
                                        <p:cTn id="13" dur="500"/>
                                        <p:tgtEl>
                                          <p:spTgt spid="5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72"/>
                                        </p:tgtEl>
                                        <p:attrNameLst>
                                          <p:attrName>style.visibility</p:attrName>
                                        </p:attrNameLst>
                                      </p:cBhvr>
                                      <p:to>
                                        <p:strVal val="visible"/>
                                      </p:to>
                                    </p:set>
                                    <p:anim calcmode="lin" valueType="num">
                                      <p:cBhvr>
                                        <p:cTn id="23" dur="500" fill="hold"/>
                                        <p:tgtEl>
                                          <p:spTgt spid="72"/>
                                        </p:tgtEl>
                                        <p:attrNameLst>
                                          <p:attrName>ppt_w</p:attrName>
                                        </p:attrNameLst>
                                      </p:cBhvr>
                                      <p:tavLst>
                                        <p:tav tm="0">
                                          <p:val>
                                            <p:fltVal val="0"/>
                                          </p:val>
                                        </p:tav>
                                        <p:tav tm="100000">
                                          <p:val>
                                            <p:strVal val="#ppt_w"/>
                                          </p:val>
                                        </p:tav>
                                      </p:tavLst>
                                    </p:anim>
                                    <p:anim calcmode="lin" valueType="num">
                                      <p:cBhvr>
                                        <p:cTn id="24" dur="500" fill="hold"/>
                                        <p:tgtEl>
                                          <p:spTgt spid="72"/>
                                        </p:tgtEl>
                                        <p:attrNameLst>
                                          <p:attrName>ppt_h</p:attrName>
                                        </p:attrNameLst>
                                      </p:cBhvr>
                                      <p:tavLst>
                                        <p:tav tm="0">
                                          <p:val>
                                            <p:fltVal val="0"/>
                                          </p:val>
                                        </p:tav>
                                        <p:tav tm="100000">
                                          <p:val>
                                            <p:strVal val="#ppt_h"/>
                                          </p:val>
                                        </p:tav>
                                      </p:tavLst>
                                    </p:anim>
                                    <p:animEffect transition="in" filter="fade">
                                      <p:cBhvr>
                                        <p:cTn id="25" dur="500"/>
                                        <p:tgtEl>
                                          <p:spTgt spid="7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up)">
                                      <p:cBhvr>
                                        <p:cTn id="30" dur="500"/>
                                        <p:tgtEl>
                                          <p:spTgt spid="51"/>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wipe(left)">
                                      <p:cBhvr>
                                        <p:cTn id="52" dur="500"/>
                                        <p:tgtEl>
                                          <p:spTgt spid="52"/>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500"/>
                                        <p:tgtEl>
                                          <p:spTgt spid="5"/>
                                        </p:tgtEl>
                                      </p:cBhvr>
                                    </p:animEffect>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38" grpId="0"/>
      <p:bldP spid="39" grpId="0"/>
      <p:bldP spid="40" grpId="0"/>
      <p:bldP spid="5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AED7148-F9E3-42F5-A547-B8C59358575B}"/>
              </a:ext>
            </a:extLst>
          </p:cNvPr>
          <p:cNvSpPr txBox="1">
            <a:spLocks/>
          </p:cNvSpPr>
          <p:nvPr/>
        </p:nvSpPr>
        <p:spPr>
          <a:xfrm>
            <a:off x="192515" y="937226"/>
            <a:ext cx="11779029" cy="720000"/>
          </a:xfrm>
          <a:prstGeom prst="rect">
            <a:avLst/>
          </a:prstGeom>
          <a:noFill/>
        </p:spPr>
        <p:txBody>
          <a:bodyPr wrap="square" lIns="0" tIns="0" rIns="0" bIns="0" rtlCol="0">
            <a:noAutofit/>
          </a:bodyPr>
          <a:lstStyle/>
          <a:p>
            <a:pPr algn="ctr"/>
            <a:r>
              <a:rPr kumimoji="1" lang="ja-JP" altLang="en-US" sz="4800" b="1" dirty="0">
                <a:latin typeface="Meiryo UI" panose="020B0604030504040204" pitchFamily="50" charset="-128"/>
                <a:ea typeface="Meiryo UI" panose="020B0604030504040204" pitchFamily="50" charset="-128"/>
              </a:rPr>
              <a:t>２．非消費支出を確認し</a:t>
            </a:r>
            <a:r>
              <a:rPr kumimoji="1" lang="ja-JP" altLang="en-US" sz="4800" b="1" spc="-300" dirty="0">
                <a:latin typeface="Meiryo UI" panose="020B0604030504040204" pitchFamily="50" charset="-128"/>
                <a:ea typeface="Meiryo UI" panose="020B0604030504040204" pitchFamily="50" charset="-128"/>
              </a:rPr>
              <a:t>、</a:t>
            </a:r>
            <a:r>
              <a:rPr kumimoji="1" lang="ja-JP" altLang="en-US" sz="4800" b="1" dirty="0">
                <a:latin typeface="Meiryo UI" panose="020B0604030504040204" pitchFamily="50" charset="-128"/>
                <a:ea typeface="Meiryo UI" panose="020B0604030504040204" pitchFamily="50" charset="-128"/>
              </a:rPr>
              <a:t>手取り収入をつかむ</a:t>
            </a:r>
            <a:endParaRPr kumimoji="1" lang="en-US" altLang="ja-JP" sz="4800" b="1" dirty="0">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90E97EDC-561B-45FA-A1DB-0BA91164F626}"/>
              </a:ext>
            </a:extLst>
          </p:cNvPr>
          <p:cNvSpPr txBox="1">
            <a:spLocks/>
          </p:cNvSpPr>
          <p:nvPr/>
        </p:nvSpPr>
        <p:spPr>
          <a:xfrm>
            <a:off x="1455681" y="1650206"/>
            <a:ext cx="9360000" cy="720000"/>
          </a:xfrm>
          <a:prstGeom prst="rect">
            <a:avLst/>
          </a:prstGeom>
          <a:noFill/>
        </p:spPr>
        <p:txBody>
          <a:bodyPr wrap="square" lIns="0" tIns="0" rIns="0" bIns="0" rtlCol="0" anchor="ctr">
            <a:noAutofit/>
          </a:bodyPr>
          <a:lstStyle/>
          <a:p>
            <a:pPr algn="ctr"/>
            <a:r>
              <a:rPr lang="ja-JP" altLang="en-US" sz="2400" b="1" dirty="0">
                <a:latin typeface="Meiryo UI" panose="020B0604030504040204" pitchFamily="50" charset="-128"/>
                <a:ea typeface="Meiryo UI" panose="020B0604030504040204" pitchFamily="50" charset="-128"/>
              </a:rPr>
              <a:t>　収入は全て自分で自由に使えるわけではない</a:t>
            </a:r>
            <a:endParaRPr kumimoji="1" lang="ja-JP" altLang="en-US" sz="2400" b="1" dirty="0">
              <a:solidFill>
                <a:srgbClr val="FF0040"/>
              </a:solidFill>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B3117EBA-3DA1-44A2-885F-798A9948039D}"/>
              </a:ext>
            </a:extLst>
          </p:cNvPr>
          <p:cNvSpPr txBox="1"/>
          <p:nvPr/>
        </p:nvSpPr>
        <p:spPr>
          <a:xfrm>
            <a:off x="1602939" y="5914514"/>
            <a:ext cx="9000000" cy="461665"/>
          </a:xfrm>
          <a:prstGeom prst="rect">
            <a:avLst/>
          </a:prstGeom>
          <a:noFill/>
        </p:spPr>
        <p:txBody>
          <a:bodyPr wrap="square" anchor="ctr">
            <a:spAutoFit/>
          </a:bodyPr>
          <a:lstStyle/>
          <a:p>
            <a:pPr algn="ctr"/>
            <a:r>
              <a:rPr lang="en-US" altLang="ja-JP" sz="2400" b="1" dirty="0">
                <a:latin typeface="Meiryo UI" panose="020B0604030504040204" pitchFamily="50" charset="-128"/>
                <a:ea typeface="Meiryo UI" panose="020B0604030504040204" pitchFamily="50" charset="-128"/>
              </a:rPr>
              <a:t>20</a:t>
            </a:r>
            <a:r>
              <a:rPr lang="ja-JP" altLang="en-US" sz="2400" b="1" dirty="0">
                <a:latin typeface="Meiryo UI" panose="020B0604030504040204" pitchFamily="50" charset="-128"/>
                <a:ea typeface="Meiryo UI" panose="020B0604030504040204" pitchFamily="50" charset="-128"/>
              </a:rPr>
              <a:t>代の正社員の場合は、収入の</a:t>
            </a:r>
            <a:r>
              <a:rPr lang="en-US" altLang="ja-JP" sz="2400" b="1" dirty="0">
                <a:latin typeface="Meiryo UI" panose="020B0604030504040204" pitchFamily="50" charset="-128"/>
                <a:ea typeface="Meiryo UI" panose="020B0604030504040204" pitchFamily="50" charset="-128"/>
              </a:rPr>
              <a:t>23</a:t>
            </a:r>
            <a:r>
              <a:rPr lang="ja-JP" altLang="en-US" sz="2400" b="1" dirty="0">
                <a:latin typeface="Meiryo UI" panose="020B0604030504040204" pitchFamily="50" charset="-128"/>
                <a:ea typeface="Meiryo UI" panose="020B0604030504040204" pitchFamily="50" charset="-128"/>
              </a:rPr>
              <a:t>％程度が非消費支出である</a:t>
            </a:r>
          </a:p>
        </p:txBody>
      </p:sp>
      <p:grpSp>
        <p:nvGrpSpPr>
          <p:cNvPr id="20" name="グループ化 19">
            <a:extLst>
              <a:ext uri="{FF2B5EF4-FFF2-40B4-BE49-F238E27FC236}">
                <a16:creationId xmlns:a16="http://schemas.microsoft.com/office/drawing/2014/main" id="{35BCFE3E-B81A-42E1-A4D3-3CD542F50DB0}"/>
              </a:ext>
            </a:extLst>
          </p:cNvPr>
          <p:cNvGrpSpPr/>
          <p:nvPr/>
        </p:nvGrpSpPr>
        <p:grpSpPr>
          <a:xfrm>
            <a:off x="1237544" y="4140719"/>
            <a:ext cx="9720000" cy="1584204"/>
            <a:chOff x="1237544" y="4178819"/>
            <a:chExt cx="9720000" cy="1584204"/>
          </a:xfrm>
        </p:grpSpPr>
        <p:grpSp>
          <p:nvGrpSpPr>
            <p:cNvPr id="14" name="グループ化 13">
              <a:extLst>
                <a:ext uri="{FF2B5EF4-FFF2-40B4-BE49-F238E27FC236}">
                  <a16:creationId xmlns:a16="http://schemas.microsoft.com/office/drawing/2014/main" id="{3C26DE13-4330-4637-B0D8-8D010ED8ED34}"/>
                </a:ext>
              </a:extLst>
            </p:cNvPr>
            <p:cNvGrpSpPr/>
            <p:nvPr/>
          </p:nvGrpSpPr>
          <p:grpSpPr>
            <a:xfrm>
              <a:off x="1237544" y="4178819"/>
              <a:ext cx="9720000" cy="1584204"/>
              <a:chOff x="1237544" y="4178819"/>
              <a:chExt cx="9720000" cy="1584204"/>
            </a:xfrm>
          </p:grpSpPr>
          <p:sp>
            <p:nvSpPr>
              <p:cNvPr id="56" name="フリーフォーム: 図形 55">
                <a:extLst>
                  <a:ext uri="{FF2B5EF4-FFF2-40B4-BE49-F238E27FC236}">
                    <a16:creationId xmlns:a16="http://schemas.microsoft.com/office/drawing/2014/main" id="{FDDA0979-C755-48EF-BC3A-DDA240000587}"/>
                  </a:ext>
                </a:extLst>
              </p:cNvPr>
              <p:cNvSpPr/>
              <p:nvPr/>
            </p:nvSpPr>
            <p:spPr>
              <a:xfrm>
                <a:off x="1237544" y="4178819"/>
                <a:ext cx="9720000" cy="1584204"/>
              </a:xfrm>
              <a:custGeom>
                <a:avLst/>
                <a:gdLst>
                  <a:gd name="connsiteX0" fmla="*/ 4860000 w 9720000"/>
                  <a:gd name="connsiteY0" fmla="*/ 0 h 1584204"/>
                  <a:gd name="connsiteX1" fmla="*/ 5022102 w 9720000"/>
                  <a:gd name="connsiteY1" fmla="*/ 324204 h 1584204"/>
                  <a:gd name="connsiteX2" fmla="*/ 9720000 w 9720000"/>
                  <a:gd name="connsiteY2" fmla="*/ 324204 h 1584204"/>
                  <a:gd name="connsiteX3" fmla="*/ 9720000 w 9720000"/>
                  <a:gd name="connsiteY3" fmla="*/ 1584204 h 1584204"/>
                  <a:gd name="connsiteX4" fmla="*/ 0 w 9720000"/>
                  <a:gd name="connsiteY4" fmla="*/ 1584204 h 1584204"/>
                  <a:gd name="connsiteX5" fmla="*/ 0 w 9720000"/>
                  <a:gd name="connsiteY5" fmla="*/ 324204 h 1584204"/>
                  <a:gd name="connsiteX6" fmla="*/ 4697898 w 9720000"/>
                  <a:gd name="connsiteY6" fmla="*/ 324204 h 158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20000" h="1584204">
                    <a:moveTo>
                      <a:pt x="4860000" y="0"/>
                    </a:moveTo>
                    <a:lnTo>
                      <a:pt x="5022102" y="324204"/>
                    </a:lnTo>
                    <a:lnTo>
                      <a:pt x="9720000" y="324204"/>
                    </a:lnTo>
                    <a:lnTo>
                      <a:pt x="9720000" y="1584204"/>
                    </a:lnTo>
                    <a:lnTo>
                      <a:pt x="0" y="1584204"/>
                    </a:lnTo>
                    <a:lnTo>
                      <a:pt x="0" y="324204"/>
                    </a:lnTo>
                    <a:lnTo>
                      <a:pt x="4697898" y="324204"/>
                    </a:lnTo>
                    <a:close/>
                  </a:path>
                </a:pathLst>
              </a:cu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E16952D0-18BE-4269-83DC-A944A9EA320D}"/>
                  </a:ext>
                </a:extLst>
              </p:cNvPr>
              <p:cNvSpPr txBox="1">
                <a:spLocks/>
              </p:cNvSpPr>
              <p:nvPr/>
            </p:nvSpPr>
            <p:spPr>
              <a:xfrm>
                <a:off x="3581548" y="4563866"/>
                <a:ext cx="5040000" cy="360000"/>
              </a:xfrm>
              <a:prstGeom prst="rect">
                <a:avLst/>
              </a:prstGeom>
              <a:noFill/>
            </p:spPr>
            <p:txBody>
              <a:bodyPr wrap="square" lIns="0" tIns="0" rIns="0" bIns="0" rtlCol="0" anchor="ctr">
                <a:noAutofit/>
              </a:bodyPr>
              <a:lstStyle/>
              <a:p>
                <a:pPr algn="ctr"/>
                <a:r>
                  <a:rPr lang="ja-JP" altLang="en-US" sz="2400" b="1" dirty="0">
                    <a:latin typeface="Meiryo UI" panose="020B0604030504040204" pitchFamily="50" charset="-128"/>
                    <a:ea typeface="Meiryo UI" panose="020B0604030504040204" pitchFamily="50" charset="-128"/>
                  </a:rPr>
                  <a:t>世帯の</a:t>
                </a:r>
                <a:r>
                  <a:rPr lang="ja-JP" altLang="en-US" sz="2400" b="1" dirty="0">
                    <a:solidFill>
                      <a:srgbClr val="FF0040"/>
                    </a:solidFill>
                    <a:latin typeface="Meiryo UI" panose="020B0604030504040204" pitchFamily="50" charset="-128"/>
                    <a:ea typeface="Meiryo UI" panose="020B0604030504040204" pitchFamily="50" charset="-128"/>
                  </a:rPr>
                  <a:t>自由にならない</a:t>
                </a:r>
                <a:r>
                  <a:rPr lang="ja-JP" altLang="en-US" sz="2400" b="1" dirty="0">
                    <a:latin typeface="Meiryo UI" panose="020B0604030504040204" pitchFamily="50" charset="-128"/>
                    <a:ea typeface="Meiryo UI" panose="020B0604030504040204" pitchFamily="50" charset="-128"/>
                  </a:rPr>
                  <a:t>支出</a:t>
                </a:r>
                <a:endParaRPr kumimoji="1" lang="ja-JP" altLang="en-US" sz="2400" b="1" dirty="0">
                  <a:latin typeface="Meiryo UI" panose="020B0604030504040204" pitchFamily="50" charset="-128"/>
                  <a:ea typeface="Meiryo UI" panose="020B0604030504040204" pitchFamily="50" charset="-128"/>
                </a:endParaRPr>
              </a:p>
            </p:txBody>
          </p:sp>
        </p:grpSp>
        <p:grpSp>
          <p:nvGrpSpPr>
            <p:cNvPr id="9" name="グループ化 8">
              <a:extLst>
                <a:ext uri="{FF2B5EF4-FFF2-40B4-BE49-F238E27FC236}">
                  <a16:creationId xmlns:a16="http://schemas.microsoft.com/office/drawing/2014/main" id="{11A7C19C-47F8-49BB-95E5-4591AB690E20}"/>
                </a:ext>
              </a:extLst>
            </p:cNvPr>
            <p:cNvGrpSpPr/>
            <p:nvPr/>
          </p:nvGrpSpPr>
          <p:grpSpPr>
            <a:xfrm>
              <a:off x="1344717" y="4958302"/>
              <a:ext cx="9582119" cy="722786"/>
              <a:chOff x="1344717" y="4939252"/>
              <a:chExt cx="9582119" cy="722786"/>
            </a:xfrm>
          </p:grpSpPr>
          <p:grpSp>
            <p:nvGrpSpPr>
              <p:cNvPr id="16" name="グループ化 15">
                <a:extLst>
                  <a:ext uri="{FF2B5EF4-FFF2-40B4-BE49-F238E27FC236}">
                    <a16:creationId xmlns:a16="http://schemas.microsoft.com/office/drawing/2014/main" id="{98B930E0-27BB-480E-BC4C-3A9CDF5CA07E}"/>
                  </a:ext>
                </a:extLst>
              </p:cNvPr>
              <p:cNvGrpSpPr/>
              <p:nvPr/>
            </p:nvGrpSpPr>
            <p:grpSpPr>
              <a:xfrm>
                <a:off x="1344717" y="4940645"/>
                <a:ext cx="4680000" cy="720000"/>
                <a:chOff x="2916854" y="3464093"/>
                <a:chExt cx="4306383" cy="720000"/>
              </a:xfrm>
              <a:solidFill>
                <a:schemeClr val="bg1"/>
              </a:solidFill>
            </p:grpSpPr>
            <p:sp>
              <p:nvSpPr>
                <p:cNvPr id="17" name="四角形: 角を丸くする 16">
                  <a:extLst>
                    <a:ext uri="{FF2B5EF4-FFF2-40B4-BE49-F238E27FC236}">
                      <a16:creationId xmlns:a16="http://schemas.microsoft.com/office/drawing/2014/main" id="{8E460772-8256-444D-A10D-D58F57A8F14E}"/>
                    </a:ext>
                  </a:extLst>
                </p:cNvPr>
                <p:cNvSpPr/>
                <p:nvPr/>
              </p:nvSpPr>
              <p:spPr>
                <a:xfrm>
                  <a:off x="2916854" y="3464093"/>
                  <a:ext cx="4306383"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EE466DE7-7867-407B-B5C2-200A1A92115B}"/>
                    </a:ext>
                  </a:extLst>
                </p:cNvPr>
                <p:cNvSpPr txBox="1">
                  <a:spLocks/>
                </p:cNvSpPr>
                <p:nvPr/>
              </p:nvSpPr>
              <p:spPr>
                <a:xfrm>
                  <a:off x="3087938" y="3824093"/>
                  <a:ext cx="3975123" cy="360000"/>
                </a:xfrm>
                <a:prstGeom prst="rect">
                  <a:avLst/>
                </a:prstGeom>
                <a:grpFill/>
              </p:spPr>
              <p:txBody>
                <a:bodyPr wrap="square" lIns="0" tIns="0" rIns="0" bIns="0" rtlCol="0" anchor="ctr">
                  <a:noAutofit/>
                </a:bodyPr>
                <a:lstStyle/>
                <a:p>
                  <a:pPr algn="ctr"/>
                  <a:r>
                    <a:rPr lang="ja-JP" altLang="en-US" sz="1600" dirty="0">
                      <a:latin typeface="Meiryo UI" panose="020B0604030504040204" pitchFamily="50" charset="-128"/>
                      <a:ea typeface="Meiryo UI" panose="020B0604030504040204" pitchFamily="50" charset="-128"/>
                    </a:rPr>
                    <a:t>所得税（所得に応じた税率）、住民税</a:t>
                  </a:r>
                </a:p>
              </p:txBody>
            </p:sp>
            <p:sp>
              <p:nvSpPr>
                <p:cNvPr id="19" name="テキスト ボックス 18">
                  <a:extLst>
                    <a:ext uri="{FF2B5EF4-FFF2-40B4-BE49-F238E27FC236}">
                      <a16:creationId xmlns:a16="http://schemas.microsoft.com/office/drawing/2014/main" id="{99EEABA4-54CB-4015-ABFA-017D8A963C6A}"/>
                    </a:ext>
                  </a:extLst>
                </p:cNvPr>
                <p:cNvSpPr txBox="1">
                  <a:spLocks/>
                </p:cNvSpPr>
                <p:nvPr/>
              </p:nvSpPr>
              <p:spPr>
                <a:xfrm>
                  <a:off x="3749264" y="3500089"/>
                  <a:ext cx="2650082" cy="360000"/>
                </a:xfrm>
                <a:prstGeom prst="rect">
                  <a:avLst/>
                </a:prstGeom>
                <a:grpFill/>
              </p:spPr>
              <p:txBody>
                <a:bodyPr wrap="square" lIns="0" tIns="0" rIns="0" bIns="0" rtlCol="0" anchor="ctr">
                  <a:noAutofit/>
                </a:bodyPr>
                <a:lstStyle/>
                <a:p>
                  <a:pPr algn="ctr"/>
                  <a:r>
                    <a:rPr lang="ja-JP" altLang="en-US" sz="2000" b="1" dirty="0">
                      <a:latin typeface="Meiryo UI" panose="020B0604030504040204" pitchFamily="50" charset="-128"/>
                      <a:ea typeface="Meiryo UI" panose="020B0604030504040204" pitchFamily="50" charset="-128"/>
                    </a:rPr>
                    <a:t>    税金（所得税・他）</a:t>
                  </a:r>
                </a:p>
              </p:txBody>
            </p:sp>
          </p:grpSp>
          <p:grpSp>
            <p:nvGrpSpPr>
              <p:cNvPr id="31" name="グループ化 30">
                <a:extLst>
                  <a:ext uri="{FF2B5EF4-FFF2-40B4-BE49-F238E27FC236}">
                    <a16:creationId xmlns:a16="http://schemas.microsoft.com/office/drawing/2014/main" id="{9B4D4CA9-477F-4D1C-AF72-5C0C53DC92CB}"/>
                  </a:ext>
                </a:extLst>
              </p:cNvPr>
              <p:cNvGrpSpPr/>
              <p:nvPr/>
            </p:nvGrpSpPr>
            <p:grpSpPr>
              <a:xfrm>
                <a:off x="6184046" y="4939252"/>
                <a:ext cx="4742790" cy="722786"/>
                <a:chOff x="3967343" y="3466618"/>
                <a:chExt cx="4364159" cy="722786"/>
              </a:xfrm>
              <a:solidFill>
                <a:schemeClr val="bg1"/>
              </a:solidFill>
            </p:grpSpPr>
            <p:sp>
              <p:nvSpPr>
                <p:cNvPr id="32" name="四角形: 角を丸くする 31">
                  <a:extLst>
                    <a:ext uri="{FF2B5EF4-FFF2-40B4-BE49-F238E27FC236}">
                      <a16:creationId xmlns:a16="http://schemas.microsoft.com/office/drawing/2014/main" id="{6548FB92-753D-49F5-899E-0A141B09032D}"/>
                    </a:ext>
                  </a:extLst>
                </p:cNvPr>
                <p:cNvSpPr/>
                <p:nvPr/>
              </p:nvSpPr>
              <p:spPr>
                <a:xfrm>
                  <a:off x="3967343" y="3469404"/>
                  <a:ext cx="4306382"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91B65951-E3D0-44E7-BFD6-A994034EDB68}"/>
                    </a:ext>
                  </a:extLst>
                </p:cNvPr>
                <p:cNvSpPr txBox="1">
                  <a:spLocks/>
                </p:cNvSpPr>
                <p:nvPr/>
              </p:nvSpPr>
              <p:spPr>
                <a:xfrm>
                  <a:off x="4025120" y="3781661"/>
                  <a:ext cx="4306382" cy="360000"/>
                </a:xfrm>
                <a:prstGeom prst="rect">
                  <a:avLst/>
                </a:prstGeom>
                <a:noFill/>
              </p:spPr>
              <p:txBody>
                <a:bodyPr wrap="square" lIns="0" tIns="0" rIns="0" bIns="0" rtlCol="0" anchor="ctr">
                  <a:noAutofit/>
                </a:bodyPr>
                <a:lstStyle/>
                <a:p>
                  <a:pPr algn="ctr"/>
                  <a:r>
                    <a:rPr lang="zh-TW" altLang="en-US" sz="1600" dirty="0">
                      <a:latin typeface="Meiryo UI" panose="020B0604030504040204" pitchFamily="50" charset="-128"/>
                      <a:ea typeface="Meiryo UI" panose="020B0604030504040204" pitchFamily="50" charset="-128"/>
                    </a:rPr>
                    <a:t>年金、健康保険、雇用保険</a:t>
                  </a:r>
                  <a:r>
                    <a:rPr lang="ja-JP" altLang="en-US" sz="1600" dirty="0">
                      <a:latin typeface="Meiryo UI" panose="020B0604030504040204" pitchFamily="50" charset="-128"/>
                      <a:ea typeface="Meiryo UI" panose="020B0604030504040204" pitchFamily="50" charset="-128"/>
                    </a:rPr>
                    <a:t>、</a:t>
                  </a:r>
                  <a:r>
                    <a:rPr lang="zh-TW" altLang="en-US" sz="1600" dirty="0">
                      <a:latin typeface="Meiryo UI" panose="020B0604030504040204" pitchFamily="50" charset="-128"/>
                      <a:ea typeface="Meiryo UI" panose="020B0604030504040204" pitchFamily="50" charset="-128"/>
                    </a:rPr>
                    <a:t>介護保険（</a:t>
                  </a:r>
                  <a:r>
                    <a:rPr lang="en-US" altLang="zh-TW" sz="1600" dirty="0">
                      <a:latin typeface="Meiryo UI" panose="020B0604030504040204" pitchFamily="50" charset="-128"/>
                      <a:ea typeface="Meiryo UI" panose="020B0604030504040204" pitchFamily="50" charset="-128"/>
                    </a:rPr>
                    <a:t>40</a:t>
                  </a:r>
                  <a:r>
                    <a:rPr lang="zh-TW" altLang="en-US" sz="1600" dirty="0">
                      <a:latin typeface="Meiryo UI" panose="020B0604030504040204" pitchFamily="50" charset="-128"/>
                      <a:ea typeface="Meiryo UI" panose="020B0604030504040204" pitchFamily="50" charset="-128"/>
                    </a:rPr>
                    <a:t>歳以降）</a:t>
                  </a:r>
                  <a:endParaRPr lang="ja-JP" altLang="en-US" sz="1600" dirty="0">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7AA9D891-B835-41CC-8A8C-740F7789840B}"/>
                    </a:ext>
                  </a:extLst>
                </p:cNvPr>
                <p:cNvSpPr txBox="1">
                  <a:spLocks/>
                </p:cNvSpPr>
                <p:nvPr/>
              </p:nvSpPr>
              <p:spPr>
                <a:xfrm>
                  <a:off x="4887959" y="3466618"/>
                  <a:ext cx="2536031" cy="360000"/>
                </a:xfrm>
                <a:prstGeom prst="rect">
                  <a:avLst/>
                </a:prstGeom>
                <a:grpFill/>
              </p:spPr>
              <p:txBody>
                <a:bodyPr wrap="square" lIns="0" tIns="0" rIns="0" bIns="0" rtlCol="0" anchor="ctr">
                  <a:noAutofit/>
                </a:bodyPr>
                <a:lstStyle/>
                <a:p>
                  <a:pPr algn="ctr"/>
                  <a:r>
                    <a:rPr lang="ja-JP" altLang="en-US" sz="2000" b="1" dirty="0">
                      <a:latin typeface="Meiryo UI" panose="020B0604030504040204" pitchFamily="50" charset="-128"/>
                      <a:ea typeface="Meiryo UI" panose="020B0604030504040204" pitchFamily="50" charset="-128"/>
                    </a:rPr>
                    <a:t>社会保険料など</a:t>
                  </a:r>
                </a:p>
              </p:txBody>
            </p:sp>
          </p:grpSp>
        </p:grpSp>
      </p:grpSp>
      <p:grpSp>
        <p:nvGrpSpPr>
          <p:cNvPr id="13" name="グループ化 12">
            <a:extLst>
              <a:ext uri="{FF2B5EF4-FFF2-40B4-BE49-F238E27FC236}">
                <a16:creationId xmlns:a16="http://schemas.microsoft.com/office/drawing/2014/main" id="{FF3E199D-EA12-4A71-8785-BCE0598989A7}"/>
              </a:ext>
            </a:extLst>
          </p:cNvPr>
          <p:cNvGrpSpPr/>
          <p:nvPr/>
        </p:nvGrpSpPr>
        <p:grpSpPr>
          <a:xfrm>
            <a:off x="2154322" y="2337474"/>
            <a:ext cx="8088557" cy="1869437"/>
            <a:chOff x="2154322" y="2246034"/>
            <a:chExt cx="8088557" cy="1869437"/>
          </a:xfrm>
        </p:grpSpPr>
        <p:grpSp>
          <p:nvGrpSpPr>
            <p:cNvPr id="2" name="グループ化 1">
              <a:extLst>
                <a:ext uri="{FF2B5EF4-FFF2-40B4-BE49-F238E27FC236}">
                  <a16:creationId xmlns:a16="http://schemas.microsoft.com/office/drawing/2014/main" id="{F3D8EC05-A0D2-4C4A-8027-42620AF6F0A7}"/>
                </a:ext>
              </a:extLst>
            </p:cNvPr>
            <p:cNvGrpSpPr/>
            <p:nvPr/>
          </p:nvGrpSpPr>
          <p:grpSpPr>
            <a:xfrm>
              <a:off x="5299652" y="2421230"/>
              <a:ext cx="1592696" cy="1085374"/>
              <a:chOff x="3353970" y="5869088"/>
              <a:chExt cx="1868758" cy="1273502"/>
            </a:xfrm>
          </p:grpSpPr>
          <p:pic>
            <p:nvPicPr>
              <p:cNvPr id="76" name="グラフィックス 75">
                <a:extLst>
                  <a:ext uri="{FF2B5EF4-FFF2-40B4-BE49-F238E27FC236}">
                    <a16:creationId xmlns:a16="http://schemas.microsoft.com/office/drawing/2014/main" id="{9270200C-EF59-4728-8717-BD0C560C7F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65748" y="5869088"/>
                <a:ext cx="1582325" cy="1045258"/>
              </a:xfrm>
              <a:prstGeom prst="rect">
                <a:avLst/>
              </a:prstGeom>
            </p:spPr>
          </p:pic>
          <p:pic>
            <p:nvPicPr>
              <p:cNvPr id="77" name="グラフィックス 76">
                <a:extLst>
                  <a:ext uri="{FF2B5EF4-FFF2-40B4-BE49-F238E27FC236}">
                    <a16:creationId xmlns:a16="http://schemas.microsoft.com/office/drawing/2014/main" id="{A0C54589-6E48-4E5A-87C3-8F82308ABF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44942" y="6579536"/>
                <a:ext cx="877786" cy="563054"/>
              </a:xfrm>
              <a:prstGeom prst="rect">
                <a:avLst/>
              </a:prstGeom>
            </p:spPr>
          </p:pic>
          <p:pic>
            <p:nvPicPr>
              <p:cNvPr id="78" name="グラフィックス 77">
                <a:extLst>
                  <a:ext uri="{FF2B5EF4-FFF2-40B4-BE49-F238E27FC236}">
                    <a16:creationId xmlns:a16="http://schemas.microsoft.com/office/drawing/2014/main" id="{232423E3-1DCD-498A-A268-36BA01BFE8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53970" y="6183381"/>
                <a:ext cx="629465" cy="909548"/>
              </a:xfrm>
              <a:prstGeom prst="rect">
                <a:avLst/>
              </a:prstGeom>
            </p:spPr>
          </p:pic>
        </p:grpSp>
        <p:grpSp>
          <p:nvGrpSpPr>
            <p:cNvPr id="3" name="グループ化 2">
              <a:extLst>
                <a:ext uri="{FF2B5EF4-FFF2-40B4-BE49-F238E27FC236}">
                  <a16:creationId xmlns:a16="http://schemas.microsoft.com/office/drawing/2014/main" id="{1250D67E-907F-4524-AA87-6A85E6788DCA}"/>
                </a:ext>
              </a:extLst>
            </p:cNvPr>
            <p:cNvGrpSpPr/>
            <p:nvPr/>
          </p:nvGrpSpPr>
          <p:grpSpPr>
            <a:xfrm>
              <a:off x="2154322" y="2246034"/>
              <a:ext cx="8088557" cy="1869437"/>
              <a:chOff x="2154322" y="2246034"/>
              <a:chExt cx="8088557" cy="1869437"/>
            </a:xfrm>
          </p:grpSpPr>
          <p:grpSp>
            <p:nvGrpSpPr>
              <p:cNvPr id="10" name="グループ化 9">
                <a:extLst>
                  <a:ext uri="{FF2B5EF4-FFF2-40B4-BE49-F238E27FC236}">
                    <a16:creationId xmlns:a16="http://schemas.microsoft.com/office/drawing/2014/main" id="{202B62E7-251F-4A8E-ADD9-A68C274A1836}"/>
                  </a:ext>
                </a:extLst>
              </p:cNvPr>
              <p:cNvGrpSpPr/>
              <p:nvPr/>
            </p:nvGrpSpPr>
            <p:grpSpPr>
              <a:xfrm>
                <a:off x="2154322" y="2246034"/>
                <a:ext cx="8088557" cy="1869437"/>
                <a:chOff x="2154322" y="2246034"/>
                <a:chExt cx="8088557" cy="1869437"/>
              </a:xfrm>
            </p:grpSpPr>
            <p:sp>
              <p:nvSpPr>
                <p:cNvPr id="40" name="正方形/長方形 39">
                  <a:extLst>
                    <a:ext uri="{FF2B5EF4-FFF2-40B4-BE49-F238E27FC236}">
                      <a16:creationId xmlns:a16="http://schemas.microsoft.com/office/drawing/2014/main" id="{C72C75DA-FF1D-4CB6-A86A-575FDEA7B732}"/>
                    </a:ext>
                  </a:extLst>
                </p:cNvPr>
                <p:cNvSpPr/>
                <p:nvPr/>
              </p:nvSpPr>
              <p:spPr>
                <a:xfrm>
                  <a:off x="4217167" y="3107341"/>
                  <a:ext cx="540000" cy="14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41" name="グループ化 40">
                  <a:extLst>
                    <a:ext uri="{FF2B5EF4-FFF2-40B4-BE49-F238E27FC236}">
                      <a16:creationId xmlns:a16="http://schemas.microsoft.com/office/drawing/2014/main" id="{BEB3BD8A-F409-4C89-88CA-E37BB7F3A656}"/>
                    </a:ext>
                  </a:extLst>
                </p:cNvPr>
                <p:cNvGrpSpPr/>
                <p:nvPr/>
              </p:nvGrpSpPr>
              <p:grpSpPr>
                <a:xfrm>
                  <a:off x="7378377" y="2964122"/>
                  <a:ext cx="720000" cy="430439"/>
                  <a:chOff x="8404441" y="3584632"/>
                  <a:chExt cx="720000" cy="430439"/>
                </a:xfrm>
              </p:grpSpPr>
              <p:sp>
                <p:nvSpPr>
                  <p:cNvPr id="42" name="正方形/長方形 41">
                    <a:extLst>
                      <a:ext uri="{FF2B5EF4-FFF2-40B4-BE49-F238E27FC236}">
                        <a16:creationId xmlns:a16="http://schemas.microsoft.com/office/drawing/2014/main" id="{5ADC00CC-36CA-402B-858F-B8124317FD06}"/>
                      </a:ext>
                    </a:extLst>
                  </p:cNvPr>
                  <p:cNvSpPr/>
                  <p:nvPr/>
                </p:nvSpPr>
                <p:spPr>
                  <a:xfrm>
                    <a:off x="8404441" y="3584632"/>
                    <a:ext cx="720000" cy="14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3" name="正方形/長方形 42">
                    <a:extLst>
                      <a:ext uri="{FF2B5EF4-FFF2-40B4-BE49-F238E27FC236}">
                        <a16:creationId xmlns:a16="http://schemas.microsoft.com/office/drawing/2014/main" id="{8B2B2217-3976-4368-887E-2531B6FF8343}"/>
                      </a:ext>
                    </a:extLst>
                  </p:cNvPr>
                  <p:cNvSpPr/>
                  <p:nvPr/>
                </p:nvSpPr>
                <p:spPr>
                  <a:xfrm>
                    <a:off x="8404441" y="3871071"/>
                    <a:ext cx="720000" cy="14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44" name="グループ化 43">
                  <a:extLst>
                    <a:ext uri="{FF2B5EF4-FFF2-40B4-BE49-F238E27FC236}">
                      <a16:creationId xmlns:a16="http://schemas.microsoft.com/office/drawing/2014/main" id="{F959CEB4-3557-4A09-9AE5-27AE99E849E3}"/>
                    </a:ext>
                  </a:extLst>
                </p:cNvPr>
                <p:cNvGrpSpPr/>
                <p:nvPr/>
              </p:nvGrpSpPr>
              <p:grpSpPr>
                <a:xfrm>
                  <a:off x="2154322" y="2256706"/>
                  <a:ext cx="1799999" cy="1800000"/>
                  <a:chOff x="-828311" y="2777331"/>
                  <a:chExt cx="2457555" cy="2457562"/>
                </a:xfrm>
              </p:grpSpPr>
              <p:sp>
                <p:nvSpPr>
                  <p:cNvPr id="53" name="四角形: 角を丸くする 52">
                    <a:extLst>
                      <a:ext uri="{FF2B5EF4-FFF2-40B4-BE49-F238E27FC236}">
                        <a16:creationId xmlns:a16="http://schemas.microsoft.com/office/drawing/2014/main" id="{DB20BB10-BB2A-4CF5-B576-24530601EE22}"/>
                      </a:ext>
                    </a:extLst>
                  </p:cNvPr>
                  <p:cNvSpPr/>
                  <p:nvPr/>
                </p:nvSpPr>
                <p:spPr>
                  <a:xfrm>
                    <a:off x="-828311" y="2777331"/>
                    <a:ext cx="2457555" cy="2457562"/>
                  </a:xfrm>
                  <a:prstGeom prst="roundRect">
                    <a:avLst/>
                  </a:prstGeom>
                  <a:noFill/>
                  <a:ln w="28575">
                    <a:solidFill>
                      <a:srgbClr val="406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4" name="テキスト ボックス 53">
                    <a:extLst>
                      <a:ext uri="{FF2B5EF4-FFF2-40B4-BE49-F238E27FC236}">
                        <a16:creationId xmlns:a16="http://schemas.microsoft.com/office/drawing/2014/main" id="{EECB1CD8-F35E-4C5F-A40D-DFE4B1561644}"/>
                      </a:ext>
                    </a:extLst>
                  </p:cNvPr>
                  <p:cNvSpPr txBox="1"/>
                  <p:nvPr/>
                </p:nvSpPr>
                <p:spPr>
                  <a:xfrm>
                    <a:off x="-582559" y="4582636"/>
                    <a:ext cx="1966051" cy="491512"/>
                  </a:xfrm>
                  <a:prstGeom prst="rect">
                    <a:avLst/>
                  </a:prstGeom>
                  <a:noFill/>
                </p:spPr>
                <p:txBody>
                  <a:bodyPr wrap="square" lIns="0" tIns="0" rIns="0" bIns="0" rtlCol="0" anchor="ctr" anchorCtr="0">
                    <a:noAutofit/>
                  </a:bodyPr>
                  <a:lstStyle/>
                  <a:p>
                    <a:pPr algn="ctr"/>
                    <a:r>
                      <a:rPr lang="ja-JP" altLang="en-US" sz="2000" b="1" dirty="0">
                        <a:solidFill>
                          <a:sysClr val="windowText" lastClr="000000"/>
                        </a:solidFill>
                        <a:latin typeface="Meiryo UI" panose="020B0604030504040204" pitchFamily="50" charset="-128"/>
                        <a:ea typeface="Meiryo UI" panose="020B0604030504040204" pitchFamily="50" charset="-128"/>
                      </a:rPr>
                      <a:t>収入</a:t>
                    </a:r>
                  </a:p>
                </p:txBody>
              </p:sp>
            </p:grpSp>
            <p:grpSp>
              <p:nvGrpSpPr>
                <p:cNvPr id="55" name="グループ化 54">
                  <a:extLst>
                    <a:ext uri="{FF2B5EF4-FFF2-40B4-BE49-F238E27FC236}">
                      <a16:creationId xmlns:a16="http://schemas.microsoft.com/office/drawing/2014/main" id="{2B9A33D5-39C5-4FD3-923E-2AE0F9878673}"/>
                    </a:ext>
                  </a:extLst>
                </p:cNvPr>
                <p:cNvGrpSpPr/>
                <p:nvPr/>
              </p:nvGrpSpPr>
              <p:grpSpPr>
                <a:xfrm>
                  <a:off x="5205277" y="2246034"/>
                  <a:ext cx="1800000" cy="1800000"/>
                  <a:chOff x="3250670" y="2782577"/>
                  <a:chExt cx="2457560" cy="2457560"/>
                </a:xfrm>
              </p:grpSpPr>
              <p:sp>
                <p:nvSpPr>
                  <p:cNvPr id="57" name="四角形: 角を丸くする 56">
                    <a:extLst>
                      <a:ext uri="{FF2B5EF4-FFF2-40B4-BE49-F238E27FC236}">
                        <a16:creationId xmlns:a16="http://schemas.microsoft.com/office/drawing/2014/main" id="{7C02EA54-83A2-4F0D-A8B9-A13044C194DC}"/>
                      </a:ext>
                    </a:extLst>
                  </p:cNvPr>
                  <p:cNvSpPr/>
                  <p:nvPr/>
                </p:nvSpPr>
                <p:spPr>
                  <a:xfrm>
                    <a:off x="3250670" y="2782577"/>
                    <a:ext cx="2457560" cy="2457560"/>
                  </a:xfrm>
                  <a:prstGeom prst="roundRect">
                    <a:avLst/>
                  </a:prstGeom>
                  <a:noFill/>
                  <a:ln w="28575">
                    <a:solidFill>
                      <a:srgbClr val="406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8" name="テキスト ボックス 57">
                    <a:extLst>
                      <a:ext uri="{FF2B5EF4-FFF2-40B4-BE49-F238E27FC236}">
                        <a16:creationId xmlns:a16="http://schemas.microsoft.com/office/drawing/2014/main" id="{1411D2FD-BB72-467A-9C82-6E2E1FE1BE6C}"/>
                      </a:ext>
                    </a:extLst>
                  </p:cNvPr>
                  <p:cNvSpPr txBox="1"/>
                  <p:nvPr/>
                </p:nvSpPr>
                <p:spPr>
                  <a:xfrm>
                    <a:off x="3531980" y="4627643"/>
                    <a:ext cx="1966051" cy="491513"/>
                  </a:xfrm>
                  <a:prstGeom prst="rect">
                    <a:avLst/>
                  </a:prstGeom>
                  <a:noFill/>
                </p:spPr>
                <p:txBody>
                  <a:bodyPr wrap="square" lIns="0" tIns="0" rIns="0" bIns="0" rtlCol="0" anchor="ctr" anchorCtr="0">
                    <a:noAutofit/>
                  </a:bodyPr>
                  <a:lstStyle/>
                  <a:p>
                    <a:pPr algn="ctr"/>
                    <a:r>
                      <a:rPr lang="ja-JP" altLang="en-US" sz="2000" b="1" dirty="0">
                        <a:latin typeface="Meiryo UI" panose="020B0604030504040204" pitchFamily="50" charset="-128"/>
                        <a:ea typeface="Meiryo UI" panose="020B0604030504040204" pitchFamily="50" charset="-128"/>
                      </a:rPr>
                      <a:t>非消費支出</a:t>
                    </a:r>
                  </a:p>
                </p:txBody>
              </p:sp>
            </p:grpSp>
            <p:grpSp>
              <p:nvGrpSpPr>
                <p:cNvPr id="59" name="グループ化 58">
                  <a:extLst>
                    <a:ext uri="{FF2B5EF4-FFF2-40B4-BE49-F238E27FC236}">
                      <a16:creationId xmlns:a16="http://schemas.microsoft.com/office/drawing/2014/main" id="{913B4440-FD51-4564-A5A8-C15DEC0CB375}"/>
                    </a:ext>
                  </a:extLst>
                </p:cNvPr>
                <p:cNvGrpSpPr/>
                <p:nvPr/>
              </p:nvGrpSpPr>
              <p:grpSpPr>
                <a:xfrm>
                  <a:off x="8442879" y="2315471"/>
                  <a:ext cx="1800000" cy="1800000"/>
                  <a:chOff x="8450749" y="3905667"/>
                  <a:chExt cx="1800000" cy="1800000"/>
                </a:xfrm>
              </p:grpSpPr>
              <p:sp>
                <p:nvSpPr>
                  <p:cNvPr id="60" name="楕円 59">
                    <a:extLst>
                      <a:ext uri="{FF2B5EF4-FFF2-40B4-BE49-F238E27FC236}">
                        <a16:creationId xmlns:a16="http://schemas.microsoft.com/office/drawing/2014/main" id="{8D767323-3EF1-4005-AAC0-321B9BBD20BE}"/>
                      </a:ext>
                    </a:extLst>
                  </p:cNvPr>
                  <p:cNvSpPr/>
                  <p:nvPr/>
                </p:nvSpPr>
                <p:spPr>
                  <a:xfrm>
                    <a:off x="8450749" y="3905667"/>
                    <a:ext cx="1800000" cy="1800000"/>
                  </a:xfrm>
                  <a:prstGeom prst="ellipse">
                    <a:avLst/>
                  </a:prstGeom>
                  <a:solidFill>
                    <a:srgbClr val="00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C0FF"/>
                      </a:solidFill>
                      <a:latin typeface="Meiryo UI" panose="020B0604030504040204" pitchFamily="50" charset="-128"/>
                      <a:ea typeface="Meiryo UI" panose="020B0604030504040204" pitchFamily="50" charset="-128"/>
                    </a:endParaRPr>
                  </a:p>
                </p:txBody>
              </p:sp>
              <p:sp>
                <p:nvSpPr>
                  <p:cNvPr id="61" name="テキスト ボックス 60">
                    <a:extLst>
                      <a:ext uri="{FF2B5EF4-FFF2-40B4-BE49-F238E27FC236}">
                        <a16:creationId xmlns:a16="http://schemas.microsoft.com/office/drawing/2014/main" id="{0CE83103-09E5-47FB-A572-5137B924C217}"/>
                      </a:ext>
                    </a:extLst>
                  </p:cNvPr>
                  <p:cNvSpPr txBox="1"/>
                  <p:nvPr/>
                </p:nvSpPr>
                <p:spPr>
                  <a:xfrm>
                    <a:off x="8540564" y="4413222"/>
                    <a:ext cx="1611560" cy="720000"/>
                  </a:xfrm>
                  <a:prstGeom prst="rect">
                    <a:avLst/>
                  </a:prstGeom>
                  <a:noFill/>
                </p:spPr>
                <p:txBody>
                  <a:bodyPr wrap="square" lIns="0" tIns="0" rIns="0" bIns="0" rtlCol="0" anchor="ctr" anchorCtr="0">
                    <a:noAutofit/>
                  </a:bodyPr>
                  <a:lstStyle/>
                  <a:p>
                    <a:pPr algn="ctr"/>
                    <a:r>
                      <a:rPr lang="ja-JP" altLang="en-US" sz="2400" b="1" dirty="0">
                        <a:solidFill>
                          <a:schemeClr val="bg1"/>
                        </a:solidFill>
                        <a:latin typeface="Meiryo UI" panose="020B0604030504040204" pitchFamily="50" charset="-128"/>
                        <a:ea typeface="Meiryo UI" panose="020B0604030504040204" pitchFamily="50" charset="-128"/>
                      </a:rPr>
                      <a:t>手取り収入</a:t>
                    </a:r>
                    <a:br>
                      <a:rPr lang="en-US" altLang="ja-JP" sz="2400" b="1" dirty="0">
                        <a:solidFill>
                          <a:schemeClr val="bg1"/>
                        </a:solidFill>
                        <a:latin typeface="Meiryo UI" panose="020B0604030504040204" pitchFamily="50" charset="-128"/>
                        <a:ea typeface="Meiryo UI" panose="020B0604030504040204" pitchFamily="50" charset="-128"/>
                      </a:rPr>
                    </a:br>
                    <a:r>
                      <a:rPr lang="en-US" altLang="ja-JP" sz="2000" b="1" dirty="0">
                        <a:solidFill>
                          <a:schemeClr val="bg1"/>
                        </a:solidFill>
                        <a:latin typeface="Meiryo UI" panose="020B0604030504040204" pitchFamily="50" charset="-128"/>
                        <a:ea typeface="Meiryo UI" panose="020B0604030504040204" pitchFamily="50" charset="-128"/>
                      </a:rPr>
                      <a:t>【</a:t>
                    </a:r>
                    <a:r>
                      <a:rPr lang="ja-JP" altLang="en-US" sz="2000" b="1" dirty="0">
                        <a:solidFill>
                          <a:schemeClr val="bg1"/>
                        </a:solidFill>
                        <a:latin typeface="Meiryo UI" panose="020B0604030504040204" pitchFamily="50" charset="-128"/>
                        <a:ea typeface="Meiryo UI" panose="020B0604030504040204" pitchFamily="50" charset="-128"/>
                      </a:rPr>
                      <a:t>可処分所得</a:t>
                    </a:r>
                    <a:r>
                      <a:rPr lang="en-US" altLang="ja-JP" sz="2000" b="1" dirty="0">
                        <a:solidFill>
                          <a:schemeClr val="bg1"/>
                        </a:solidFill>
                        <a:latin typeface="Meiryo UI" panose="020B0604030504040204" pitchFamily="50" charset="-128"/>
                        <a:ea typeface="Meiryo UI" panose="020B0604030504040204" pitchFamily="50" charset="-128"/>
                      </a:rPr>
                      <a:t>】</a:t>
                    </a:r>
                    <a:endParaRPr lang="en-US" altLang="ja-JP" sz="2400" b="1" dirty="0">
                      <a:solidFill>
                        <a:schemeClr val="bg1"/>
                      </a:solidFill>
                      <a:latin typeface="Meiryo UI" panose="020B0604030504040204" pitchFamily="50" charset="-128"/>
                      <a:ea typeface="Meiryo UI" panose="020B0604030504040204" pitchFamily="50" charset="-128"/>
                    </a:endParaRPr>
                  </a:p>
                </p:txBody>
              </p:sp>
            </p:grpSp>
          </p:grpSp>
          <p:pic>
            <p:nvPicPr>
              <p:cNvPr id="79" name="図 78">
                <a:extLst>
                  <a:ext uri="{FF2B5EF4-FFF2-40B4-BE49-F238E27FC236}">
                    <a16:creationId xmlns:a16="http://schemas.microsoft.com/office/drawing/2014/main" id="{6A730A56-D493-400D-8721-1C2BE5186011}"/>
                  </a:ext>
                </a:extLst>
              </p:cNvPr>
              <p:cNvPicPr>
                <a:picLocks noChangeAspect="1"/>
              </p:cNvPicPr>
              <p:nvPr/>
            </p:nvPicPr>
            <p:blipFill>
              <a:blip r:embed="rId9"/>
              <a:stretch>
                <a:fillRect/>
              </a:stretch>
            </p:blipFill>
            <p:spPr>
              <a:xfrm>
                <a:off x="2515051" y="2378432"/>
                <a:ext cx="1122141" cy="1096924"/>
              </a:xfrm>
              <a:prstGeom prst="rect">
                <a:avLst/>
              </a:prstGeom>
            </p:spPr>
          </p:pic>
        </p:grpSp>
      </p:grpSp>
    </p:spTree>
    <p:extLst>
      <p:ext uri="{BB962C8B-B14F-4D97-AF65-F5344CB8AC3E}">
        <p14:creationId xmlns:p14="http://schemas.microsoft.com/office/powerpoint/2010/main" val="10417758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a:extLst>
              <a:ext uri="{FF2B5EF4-FFF2-40B4-BE49-F238E27FC236}">
                <a16:creationId xmlns:a16="http://schemas.microsoft.com/office/drawing/2014/main" id="{7A2D3A3A-1088-4E4F-93A4-4DC01A7A6C16}"/>
              </a:ext>
            </a:extLst>
          </p:cNvPr>
          <p:cNvSpPr txBox="1">
            <a:spLocks/>
          </p:cNvSpPr>
          <p:nvPr/>
        </p:nvSpPr>
        <p:spPr>
          <a:xfrm>
            <a:off x="766372" y="4876382"/>
            <a:ext cx="3600000" cy="720000"/>
          </a:xfrm>
          <a:prstGeom prst="rect">
            <a:avLst/>
          </a:prstGeom>
          <a:noFill/>
        </p:spPr>
        <p:txBody>
          <a:bodyPr wrap="square" lIns="0" tIns="0" rIns="0" bIns="0" rtlCol="0" anchor="ctr">
            <a:noAutofit/>
          </a:bodyPr>
          <a:lstStyle/>
          <a:p>
            <a:pPr algn="ctr"/>
            <a:r>
              <a:rPr kumimoji="1" lang="en-US" altLang="ja-JP" sz="2000" b="1" dirty="0">
                <a:latin typeface="Meiryo UI" panose="020B0604030504040204" pitchFamily="50" charset="-128"/>
                <a:ea typeface="Meiryo UI" panose="020B0604030504040204" pitchFamily="50" charset="-128"/>
              </a:rPr>
              <a:t>1</a:t>
            </a:r>
            <a:r>
              <a:rPr kumimoji="1" lang="ja-JP" altLang="en-US" sz="2000" b="1" dirty="0">
                <a:latin typeface="Meiryo UI" panose="020B0604030504040204" pitchFamily="50" charset="-128"/>
                <a:ea typeface="Meiryo UI" panose="020B0604030504040204" pitchFamily="50" charset="-128"/>
              </a:rPr>
              <a:t>～</a:t>
            </a:r>
            <a:r>
              <a:rPr kumimoji="1" lang="en-US" altLang="ja-JP" sz="2000" b="1" dirty="0">
                <a:latin typeface="Meiryo UI" panose="020B0604030504040204" pitchFamily="50" charset="-128"/>
                <a:ea typeface="Meiryo UI" panose="020B0604030504040204" pitchFamily="50" charset="-128"/>
              </a:rPr>
              <a:t>2</a:t>
            </a:r>
            <a:r>
              <a:rPr kumimoji="1" lang="ja-JP" altLang="en-US" sz="2000" b="1" dirty="0">
                <a:latin typeface="Meiryo UI" panose="020B0604030504040204" pitchFamily="50" charset="-128"/>
                <a:ea typeface="Meiryo UI" panose="020B0604030504040204" pitchFamily="50" charset="-128"/>
              </a:rPr>
              <a:t>年の間に予定する</a:t>
            </a:r>
            <a:endParaRPr kumimoji="1" lang="en-US" altLang="ja-JP" sz="2000" b="1" dirty="0">
              <a:latin typeface="Meiryo UI" panose="020B0604030504040204" pitchFamily="50" charset="-128"/>
              <a:ea typeface="Meiryo UI" panose="020B0604030504040204" pitchFamily="50" charset="-128"/>
            </a:endParaRPr>
          </a:p>
          <a:p>
            <a:pPr algn="ctr"/>
            <a:r>
              <a:rPr lang="ja-JP" altLang="en-US" sz="2000" b="1" dirty="0">
                <a:latin typeface="Meiryo UI" panose="020B0604030504040204" pitchFamily="50" charset="-128"/>
                <a:ea typeface="Meiryo UI" panose="020B0604030504040204" pitchFamily="50" charset="-128"/>
              </a:rPr>
              <a:t>大型支出の</a:t>
            </a:r>
            <a:r>
              <a:rPr kumimoji="1" lang="ja-JP" altLang="en-US" sz="2000" b="1" dirty="0">
                <a:latin typeface="Meiryo UI" panose="020B0604030504040204" pitchFamily="50" charset="-128"/>
                <a:ea typeface="Meiryo UI" panose="020B0604030504040204" pitchFamily="50" charset="-128"/>
              </a:rPr>
              <a:t>備えなど </a:t>
            </a:r>
          </a:p>
        </p:txBody>
      </p:sp>
      <p:sp>
        <p:nvSpPr>
          <p:cNvPr id="24" name="テキスト ボックス 23">
            <a:extLst>
              <a:ext uri="{FF2B5EF4-FFF2-40B4-BE49-F238E27FC236}">
                <a16:creationId xmlns:a16="http://schemas.microsoft.com/office/drawing/2014/main" id="{629BE86B-B01D-4A75-A082-3292D081E1AC}"/>
              </a:ext>
            </a:extLst>
          </p:cNvPr>
          <p:cNvSpPr txBox="1">
            <a:spLocks/>
          </p:cNvSpPr>
          <p:nvPr/>
        </p:nvSpPr>
        <p:spPr>
          <a:xfrm>
            <a:off x="8278150" y="4876382"/>
            <a:ext cx="3600000" cy="720000"/>
          </a:xfrm>
          <a:prstGeom prst="rect">
            <a:avLst/>
          </a:prstGeom>
          <a:noFill/>
        </p:spPr>
        <p:txBody>
          <a:bodyPr wrap="square" lIns="0" tIns="0" rIns="0" bIns="0" rtlCol="0" anchor="ctr">
            <a:noAutofit/>
          </a:bodyPr>
          <a:lstStyle/>
          <a:p>
            <a:pPr algn="ctr"/>
            <a:r>
              <a:rPr kumimoji="1" lang="ja-JP" altLang="en-US" sz="2000" b="1" dirty="0">
                <a:latin typeface="Meiryo UI" panose="020B0604030504040204" pitchFamily="50" charset="-128"/>
                <a:ea typeface="Meiryo UI" panose="020B0604030504040204" pitchFamily="50" charset="-128"/>
              </a:rPr>
              <a:t>専用の口座を設けると</a:t>
            </a:r>
          </a:p>
          <a:p>
            <a:pPr algn="ctr"/>
            <a:r>
              <a:rPr kumimoji="1" lang="ja-JP" altLang="en-US" sz="2000" b="1" dirty="0">
                <a:latin typeface="Meiryo UI" panose="020B0604030504040204" pitchFamily="50" charset="-128"/>
                <a:ea typeface="Meiryo UI" panose="020B0604030504040204" pitchFamily="50" charset="-128"/>
              </a:rPr>
              <a:t>着実に貯めることができる</a:t>
            </a:r>
          </a:p>
        </p:txBody>
      </p:sp>
      <p:sp>
        <p:nvSpPr>
          <p:cNvPr id="4" name="テキスト ボックス 3">
            <a:extLst>
              <a:ext uri="{FF2B5EF4-FFF2-40B4-BE49-F238E27FC236}">
                <a16:creationId xmlns:a16="http://schemas.microsoft.com/office/drawing/2014/main" id="{E28120BB-66AE-42BD-BF0C-A6430FB7A901}"/>
              </a:ext>
            </a:extLst>
          </p:cNvPr>
          <p:cNvSpPr txBox="1">
            <a:spLocks/>
          </p:cNvSpPr>
          <p:nvPr/>
        </p:nvSpPr>
        <p:spPr>
          <a:xfrm>
            <a:off x="696000" y="935729"/>
            <a:ext cx="10800000" cy="720000"/>
          </a:xfrm>
          <a:prstGeom prst="rect">
            <a:avLst/>
          </a:prstGeom>
          <a:noFill/>
        </p:spPr>
        <p:txBody>
          <a:bodyPr wrap="square" lIns="0" tIns="0" rIns="0" bIns="0" rtlCol="0">
            <a:noAutofit/>
          </a:bodyPr>
          <a:lstStyle/>
          <a:p>
            <a:pPr algn="ctr"/>
            <a:r>
              <a:rPr kumimoji="1" lang="ja-JP" altLang="en-US" sz="4800" b="1" dirty="0">
                <a:latin typeface="Meiryo UI" panose="020B0604030504040204" pitchFamily="50" charset="-128"/>
                <a:ea typeface="Meiryo UI" panose="020B0604030504040204" pitchFamily="50" charset="-128"/>
              </a:rPr>
              <a:t>３．貯蓄・投資額を決める</a:t>
            </a:r>
          </a:p>
        </p:txBody>
      </p:sp>
      <p:sp>
        <p:nvSpPr>
          <p:cNvPr id="7" name="テキスト ボックス 6">
            <a:extLst>
              <a:ext uri="{FF2B5EF4-FFF2-40B4-BE49-F238E27FC236}">
                <a16:creationId xmlns:a16="http://schemas.microsoft.com/office/drawing/2014/main" id="{48D992FE-99B0-4753-AEC3-B905C118D979}"/>
              </a:ext>
            </a:extLst>
          </p:cNvPr>
          <p:cNvSpPr txBox="1">
            <a:spLocks/>
          </p:cNvSpPr>
          <p:nvPr/>
        </p:nvSpPr>
        <p:spPr>
          <a:xfrm>
            <a:off x="393999" y="1554259"/>
            <a:ext cx="11520000" cy="1080000"/>
          </a:xfrm>
          <a:prstGeom prst="rect">
            <a:avLst/>
          </a:prstGeom>
          <a:noFill/>
        </p:spPr>
        <p:txBody>
          <a:bodyPr wrap="square" lIns="0" tIns="0" rIns="0" bIns="0" rtlCol="0" anchor="ctr">
            <a:noAutofit/>
          </a:bodyPr>
          <a:lstStyle/>
          <a:p>
            <a:pPr algn="ctr"/>
            <a:r>
              <a:rPr lang="ja-JP" altLang="en-US" sz="2400" b="1" dirty="0">
                <a:latin typeface="Meiryo UI" panose="020B0604030504040204" pitchFamily="50" charset="-128"/>
                <a:ea typeface="Meiryo UI" panose="020B0604030504040204" pitchFamily="50" charset="-128"/>
              </a:rPr>
              <a:t>着実に貯めるには、収入のうち決めた額をまず確保し、残りを消費に充てる</a:t>
            </a:r>
          </a:p>
        </p:txBody>
      </p:sp>
      <p:sp>
        <p:nvSpPr>
          <p:cNvPr id="67" name="テキスト ボックス 66">
            <a:extLst>
              <a:ext uri="{FF2B5EF4-FFF2-40B4-BE49-F238E27FC236}">
                <a16:creationId xmlns:a16="http://schemas.microsoft.com/office/drawing/2014/main" id="{49ABF61B-FAF2-4DDC-B5A8-37B62EA7348F}"/>
              </a:ext>
            </a:extLst>
          </p:cNvPr>
          <p:cNvSpPr txBox="1">
            <a:spLocks/>
          </p:cNvSpPr>
          <p:nvPr/>
        </p:nvSpPr>
        <p:spPr>
          <a:xfrm>
            <a:off x="479102" y="5617334"/>
            <a:ext cx="4320000" cy="720000"/>
          </a:xfrm>
          <a:prstGeom prst="rect">
            <a:avLst/>
          </a:prstGeom>
          <a:noFill/>
        </p:spPr>
        <p:txBody>
          <a:bodyPr wrap="square" lIns="0" tIns="0" rIns="0" bIns="0" rtlCol="0" anchor="ctr">
            <a:noAutofit/>
          </a:bodyPr>
          <a:lstStyle/>
          <a:p>
            <a:pPr algn="ctr"/>
            <a:r>
              <a:rPr kumimoji="1" lang="ja-JP" altLang="en-US" sz="1600" b="1" dirty="0">
                <a:solidFill>
                  <a:srgbClr val="284870"/>
                </a:solidFill>
                <a:latin typeface="Meiryo UI" panose="020B0604030504040204" pitchFamily="50" charset="-128"/>
                <a:ea typeface="Meiryo UI" panose="020B0604030504040204" pitchFamily="50" charset="-128"/>
              </a:rPr>
              <a:t>生活リスクへの備え（病気・災害など）</a:t>
            </a:r>
          </a:p>
          <a:p>
            <a:pPr algn="ctr"/>
            <a:r>
              <a:rPr kumimoji="1" lang="ja-JP" altLang="en-US" sz="1600" b="1" dirty="0">
                <a:solidFill>
                  <a:srgbClr val="284870"/>
                </a:solidFill>
                <a:latin typeface="Meiryo UI" panose="020B0604030504040204" pitchFamily="50" charset="-128"/>
                <a:ea typeface="Meiryo UI" panose="020B0604030504040204" pitchFamily="50" charset="-128"/>
              </a:rPr>
              <a:t>旅行・レジャーなど</a:t>
            </a:r>
          </a:p>
        </p:txBody>
      </p:sp>
      <p:sp>
        <p:nvSpPr>
          <p:cNvPr id="69" name="テキスト ボックス 68">
            <a:extLst>
              <a:ext uri="{FF2B5EF4-FFF2-40B4-BE49-F238E27FC236}">
                <a16:creationId xmlns:a16="http://schemas.microsoft.com/office/drawing/2014/main" id="{CF4279D4-B4D5-4695-9078-73BB56FBE096}"/>
              </a:ext>
            </a:extLst>
          </p:cNvPr>
          <p:cNvSpPr txBox="1">
            <a:spLocks/>
          </p:cNvSpPr>
          <p:nvPr/>
        </p:nvSpPr>
        <p:spPr>
          <a:xfrm>
            <a:off x="5311123" y="5639299"/>
            <a:ext cx="2367247" cy="720000"/>
          </a:xfrm>
          <a:prstGeom prst="rect">
            <a:avLst/>
          </a:prstGeom>
          <a:noFill/>
        </p:spPr>
        <p:txBody>
          <a:bodyPr wrap="square" lIns="0" tIns="0" rIns="0" bIns="0" rtlCol="0" anchor="ctr">
            <a:noAutofit/>
          </a:bodyPr>
          <a:lstStyle/>
          <a:p>
            <a:pPr algn="ctr"/>
            <a:r>
              <a:rPr kumimoji="1" lang="ja-JP" altLang="en-US" sz="1600" b="1" dirty="0">
                <a:solidFill>
                  <a:srgbClr val="284870"/>
                </a:solidFill>
                <a:latin typeface="Meiryo UI" panose="020B0604030504040204" pitchFamily="50" charset="-128"/>
                <a:ea typeface="Meiryo UI" panose="020B0604030504040204" pitchFamily="50" charset="-128"/>
              </a:rPr>
              <a:t>結婚・出産、引っ越し、</a:t>
            </a:r>
          </a:p>
          <a:p>
            <a:pPr algn="ctr"/>
            <a:r>
              <a:rPr kumimoji="1" lang="ja-JP" altLang="en-US" sz="1600" b="1" dirty="0">
                <a:solidFill>
                  <a:srgbClr val="284870"/>
                </a:solidFill>
                <a:latin typeface="Meiryo UI" panose="020B0604030504040204" pitchFamily="50" charset="-128"/>
                <a:ea typeface="Meiryo UI" panose="020B0604030504040204" pitchFamily="50" charset="-128"/>
              </a:rPr>
              <a:t>自動車購入など</a:t>
            </a:r>
          </a:p>
        </p:txBody>
      </p:sp>
      <p:grpSp>
        <p:nvGrpSpPr>
          <p:cNvPr id="71" name="グループ化 70">
            <a:extLst>
              <a:ext uri="{FF2B5EF4-FFF2-40B4-BE49-F238E27FC236}">
                <a16:creationId xmlns:a16="http://schemas.microsoft.com/office/drawing/2014/main" id="{1748DBA8-3FF4-42E5-8EBF-BA70A20CB3D1}"/>
              </a:ext>
            </a:extLst>
          </p:cNvPr>
          <p:cNvGrpSpPr/>
          <p:nvPr/>
        </p:nvGrpSpPr>
        <p:grpSpPr>
          <a:xfrm>
            <a:off x="8616950" y="2518098"/>
            <a:ext cx="1080000" cy="1080000"/>
            <a:chOff x="5121989" y="2771877"/>
            <a:chExt cx="1080000" cy="1080000"/>
          </a:xfrm>
        </p:grpSpPr>
        <p:sp>
          <p:nvSpPr>
            <p:cNvPr id="72" name="楕円 71">
              <a:extLst>
                <a:ext uri="{FF2B5EF4-FFF2-40B4-BE49-F238E27FC236}">
                  <a16:creationId xmlns:a16="http://schemas.microsoft.com/office/drawing/2014/main" id="{62A94D55-14FB-4E33-ADFE-44F67C3E3902}"/>
                </a:ext>
              </a:extLst>
            </p:cNvPr>
            <p:cNvSpPr/>
            <p:nvPr/>
          </p:nvSpPr>
          <p:spPr>
            <a:xfrm>
              <a:off x="5121989" y="2771877"/>
              <a:ext cx="1080000" cy="1080000"/>
            </a:xfrm>
            <a:prstGeom prst="ellipse">
              <a:avLst/>
            </a:prstGeom>
            <a:solidFill>
              <a:srgbClr val="00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Meiryo UI" panose="020B0604030504040204" pitchFamily="50" charset="-128"/>
                <a:ea typeface="Meiryo UI" panose="020B0604030504040204" pitchFamily="50" charset="-128"/>
              </a:endParaRPr>
            </a:p>
          </p:txBody>
        </p:sp>
        <p:sp>
          <p:nvSpPr>
            <p:cNvPr id="73" name="テキスト ボックス 72">
              <a:extLst>
                <a:ext uri="{FF2B5EF4-FFF2-40B4-BE49-F238E27FC236}">
                  <a16:creationId xmlns:a16="http://schemas.microsoft.com/office/drawing/2014/main" id="{9605308A-5E8B-415F-A69B-BCD3C8C0B791}"/>
                </a:ext>
              </a:extLst>
            </p:cNvPr>
            <p:cNvSpPr txBox="1"/>
            <p:nvPr/>
          </p:nvSpPr>
          <p:spPr>
            <a:xfrm>
              <a:off x="5301989" y="2922112"/>
              <a:ext cx="720000" cy="720000"/>
            </a:xfrm>
            <a:prstGeom prst="rect">
              <a:avLst/>
            </a:prstGeom>
            <a:noFill/>
          </p:spPr>
          <p:txBody>
            <a:bodyPr wrap="square" lIns="0" tIns="0" rIns="0" bIns="0" rtlCol="0" anchor="ctr" anchorCtr="0">
              <a:noAutofit/>
            </a:bodyPr>
            <a:lstStyle/>
            <a:p>
              <a:pPr algn="ctr"/>
              <a:r>
                <a:rPr lang="ja-JP" altLang="en-US" sz="2400" b="1" dirty="0">
                  <a:solidFill>
                    <a:schemeClr val="bg1"/>
                  </a:solidFill>
                  <a:latin typeface="Meiryo UI" panose="020B0604030504040204" pitchFamily="50" charset="-128"/>
                  <a:ea typeface="Meiryo UI" panose="020B0604030504040204" pitchFamily="50" charset="-128"/>
                </a:rPr>
                <a:t>長期</a:t>
              </a:r>
              <a:endParaRPr lang="en-US" altLang="ja-JP" sz="2400" b="1" dirty="0">
                <a:solidFill>
                  <a:schemeClr val="bg1"/>
                </a:solidFill>
                <a:latin typeface="Meiryo UI" panose="020B0604030504040204" pitchFamily="50" charset="-128"/>
                <a:ea typeface="Meiryo UI" panose="020B0604030504040204" pitchFamily="50" charset="-128"/>
              </a:endParaRPr>
            </a:p>
            <a:p>
              <a:pPr algn="ctr"/>
              <a:r>
                <a:rPr lang="ja-JP" altLang="en-US" sz="2400" b="1" dirty="0">
                  <a:solidFill>
                    <a:schemeClr val="bg1"/>
                  </a:solidFill>
                  <a:latin typeface="Meiryo UI" panose="020B0604030504040204" pitchFamily="50" charset="-128"/>
                  <a:ea typeface="Meiryo UI" panose="020B0604030504040204" pitchFamily="50" charset="-128"/>
                </a:rPr>
                <a:t>資金</a:t>
              </a:r>
            </a:p>
          </p:txBody>
        </p:sp>
      </p:grpSp>
      <p:grpSp>
        <p:nvGrpSpPr>
          <p:cNvPr id="74" name="グループ化 73">
            <a:extLst>
              <a:ext uri="{FF2B5EF4-FFF2-40B4-BE49-F238E27FC236}">
                <a16:creationId xmlns:a16="http://schemas.microsoft.com/office/drawing/2014/main" id="{04B04EA4-A59C-496F-A1A9-C78B654EA007}"/>
              </a:ext>
            </a:extLst>
          </p:cNvPr>
          <p:cNvGrpSpPr/>
          <p:nvPr/>
        </p:nvGrpSpPr>
        <p:grpSpPr>
          <a:xfrm>
            <a:off x="4723314" y="2518098"/>
            <a:ext cx="1080000" cy="1080000"/>
            <a:chOff x="5121989" y="2771877"/>
            <a:chExt cx="1080000" cy="1080000"/>
          </a:xfrm>
        </p:grpSpPr>
        <p:sp>
          <p:nvSpPr>
            <p:cNvPr id="75" name="楕円 74">
              <a:extLst>
                <a:ext uri="{FF2B5EF4-FFF2-40B4-BE49-F238E27FC236}">
                  <a16:creationId xmlns:a16="http://schemas.microsoft.com/office/drawing/2014/main" id="{588ADF7E-7D33-4305-BE91-3D387FFA32F1}"/>
                </a:ext>
              </a:extLst>
            </p:cNvPr>
            <p:cNvSpPr/>
            <p:nvPr/>
          </p:nvSpPr>
          <p:spPr>
            <a:xfrm>
              <a:off x="5121989" y="2771877"/>
              <a:ext cx="1080000" cy="1080000"/>
            </a:xfrm>
            <a:prstGeom prst="ellipse">
              <a:avLst/>
            </a:prstGeom>
            <a:solidFill>
              <a:srgbClr val="00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Meiryo UI" panose="020B0604030504040204" pitchFamily="50" charset="-128"/>
                <a:ea typeface="Meiryo UI" panose="020B0604030504040204" pitchFamily="50" charset="-128"/>
              </a:endParaRPr>
            </a:p>
          </p:txBody>
        </p:sp>
        <p:sp>
          <p:nvSpPr>
            <p:cNvPr id="76" name="テキスト ボックス 75">
              <a:extLst>
                <a:ext uri="{FF2B5EF4-FFF2-40B4-BE49-F238E27FC236}">
                  <a16:creationId xmlns:a16="http://schemas.microsoft.com/office/drawing/2014/main" id="{13C03C56-3D7C-4E7B-898F-6A7A87A72CAE}"/>
                </a:ext>
              </a:extLst>
            </p:cNvPr>
            <p:cNvSpPr txBox="1"/>
            <p:nvPr/>
          </p:nvSpPr>
          <p:spPr>
            <a:xfrm>
              <a:off x="5301989" y="2922112"/>
              <a:ext cx="720000" cy="720000"/>
            </a:xfrm>
            <a:prstGeom prst="rect">
              <a:avLst/>
            </a:prstGeom>
            <a:noFill/>
          </p:spPr>
          <p:txBody>
            <a:bodyPr wrap="square" lIns="0" tIns="0" rIns="0" bIns="0" rtlCol="0" anchor="ctr" anchorCtr="0">
              <a:noAutofit/>
            </a:bodyPr>
            <a:lstStyle/>
            <a:p>
              <a:pPr algn="ctr"/>
              <a:r>
                <a:rPr lang="ja-JP" altLang="en-US" sz="2400" b="1" dirty="0">
                  <a:solidFill>
                    <a:schemeClr val="bg1"/>
                  </a:solidFill>
                  <a:latin typeface="Meiryo UI" panose="020B0604030504040204" pitchFamily="50" charset="-128"/>
                  <a:ea typeface="Meiryo UI" panose="020B0604030504040204" pitchFamily="50" charset="-128"/>
                </a:rPr>
                <a:t>中期</a:t>
              </a:r>
              <a:endParaRPr lang="en-US" altLang="ja-JP" sz="2400" b="1" dirty="0">
                <a:solidFill>
                  <a:schemeClr val="bg1"/>
                </a:solidFill>
                <a:latin typeface="Meiryo UI" panose="020B0604030504040204" pitchFamily="50" charset="-128"/>
                <a:ea typeface="Meiryo UI" panose="020B0604030504040204" pitchFamily="50" charset="-128"/>
              </a:endParaRPr>
            </a:p>
            <a:p>
              <a:pPr algn="ctr"/>
              <a:r>
                <a:rPr lang="ja-JP" altLang="en-US" sz="2400" b="1" dirty="0">
                  <a:solidFill>
                    <a:schemeClr val="bg1"/>
                  </a:solidFill>
                  <a:latin typeface="Meiryo UI" panose="020B0604030504040204" pitchFamily="50" charset="-128"/>
                  <a:ea typeface="Meiryo UI" panose="020B0604030504040204" pitchFamily="50" charset="-128"/>
                </a:rPr>
                <a:t>資金</a:t>
              </a:r>
            </a:p>
          </p:txBody>
        </p:sp>
      </p:grpSp>
      <p:grpSp>
        <p:nvGrpSpPr>
          <p:cNvPr id="77" name="グループ化 76">
            <a:extLst>
              <a:ext uri="{FF2B5EF4-FFF2-40B4-BE49-F238E27FC236}">
                <a16:creationId xmlns:a16="http://schemas.microsoft.com/office/drawing/2014/main" id="{04FFF16C-1355-49CD-8C1B-41974D37EA9E}"/>
              </a:ext>
            </a:extLst>
          </p:cNvPr>
          <p:cNvGrpSpPr/>
          <p:nvPr/>
        </p:nvGrpSpPr>
        <p:grpSpPr>
          <a:xfrm>
            <a:off x="663843" y="2518098"/>
            <a:ext cx="1080000" cy="1080000"/>
            <a:chOff x="5121989" y="2771877"/>
            <a:chExt cx="1080000" cy="1080000"/>
          </a:xfrm>
        </p:grpSpPr>
        <p:sp>
          <p:nvSpPr>
            <p:cNvPr id="78" name="楕円 77">
              <a:extLst>
                <a:ext uri="{FF2B5EF4-FFF2-40B4-BE49-F238E27FC236}">
                  <a16:creationId xmlns:a16="http://schemas.microsoft.com/office/drawing/2014/main" id="{91482D1C-32CE-4238-92EC-E1E538B05EB7}"/>
                </a:ext>
              </a:extLst>
            </p:cNvPr>
            <p:cNvSpPr/>
            <p:nvPr/>
          </p:nvSpPr>
          <p:spPr>
            <a:xfrm>
              <a:off x="5121989" y="2771877"/>
              <a:ext cx="1080000" cy="1080000"/>
            </a:xfrm>
            <a:prstGeom prst="ellipse">
              <a:avLst/>
            </a:prstGeom>
            <a:solidFill>
              <a:srgbClr val="00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Meiryo UI" panose="020B0604030504040204" pitchFamily="50" charset="-128"/>
                <a:ea typeface="Meiryo UI" panose="020B0604030504040204" pitchFamily="50" charset="-128"/>
              </a:endParaRPr>
            </a:p>
          </p:txBody>
        </p:sp>
        <p:sp>
          <p:nvSpPr>
            <p:cNvPr id="79" name="テキスト ボックス 78">
              <a:extLst>
                <a:ext uri="{FF2B5EF4-FFF2-40B4-BE49-F238E27FC236}">
                  <a16:creationId xmlns:a16="http://schemas.microsoft.com/office/drawing/2014/main" id="{79689F3F-AFA0-4213-831F-241D5FC39E4F}"/>
                </a:ext>
              </a:extLst>
            </p:cNvPr>
            <p:cNvSpPr txBox="1"/>
            <p:nvPr/>
          </p:nvSpPr>
          <p:spPr>
            <a:xfrm>
              <a:off x="5301989" y="2922112"/>
              <a:ext cx="720000" cy="720000"/>
            </a:xfrm>
            <a:prstGeom prst="rect">
              <a:avLst/>
            </a:prstGeom>
            <a:noFill/>
          </p:spPr>
          <p:txBody>
            <a:bodyPr wrap="square" lIns="0" tIns="0" rIns="0" bIns="0" rtlCol="0" anchor="ctr" anchorCtr="0">
              <a:noAutofit/>
            </a:bodyPr>
            <a:lstStyle/>
            <a:p>
              <a:pPr algn="ctr"/>
              <a:r>
                <a:rPr lang="ja-JP" altLang="en-US" sz="2400" b="1" dirty="0">
                  <a:solidFill>
                    <a:schemeClr val="bg1"/>
                  </a:solidFill>
                  <a:latin typeface="Meiryo UI" panose="020B0604030504040204" pitchFamily="50" charset="-128"/>
                  <a:ea typeface="Meiryo UI" panose="020B0604030504040204" pitchFamily="50" charset="-128"/>
                </a:rPr>
                <a:t>短期</a:t>
              </a:r>
              <a:endParaRPr lang="en-US" altLang="ja-JP" sz="2400" b="1" dirty="0">
                <a:solidFill>
                  <a:schemeClr val="bg1"/>
                </a:solidFill>
                <a:latin typeface="Meiryo UI" panose="020B0604030504040204" pitchFamily="50" charset="-128"/>
                <a:ea typeface="Meiryo UI" panose="020B0604030504040204" pitchFamily="50" charset="-128"/>
              </a:endParaRPr>
            </a:p>
            <a:p>
              <a:pPr algn="ctr"/>
              <a:r>
                <a:rPr lang="ja-JP" altLang="en-US" sz="2400" b="1" dirty="0">
                  <a:solidFill>
                    <a:schemeClr val="bg1"/>
                  </a:solidFill>
                  <a:latin typeface="Meiryo UI" panose="020B0604030504040204" pitchFamily="50" charset="-128"/>
                  <a:ea typeface="Meiryo UI" panose="020B0604030504040204" pitchFamily="50" charset="-128"/>
                </a:rPr>
                <a:t>資金</a:t>
              </a:r>
            </a:p>
          </p:txBody>
        </p:sp>
      </p:grpSp>
      <p:sp>
        <p:nvSpPr>
          <p:cNvPr id="81" name="テキスト ボックス 80">
            <a:extLst>
              <a:ext uri="{FF2B5EF4-FFF2-40B4-BE49-F238E27FC236}">
                <a16:creationId xmlns:a16="http://schemas.microsoft.com/office/drawing/2014/main" id="{F1BD6BE5-1AED-4D11-A26B-AF1E2B67E364}"/>
              </a:ext>
            </a:extLst>
          </p:cNvPr>
          <p:cNvSpPr txBox="1">
            <a:spLocks/>
          </p:cNvSpPr>
          <p:nvPr/>
        </p:nvSpPr>
        <p:spPr>
          <a:xfrm>
            <a:off x="8334789" y="5639299"/>
            <a:ext cx="3523132" cy="720000"/>
          </a:xfrm>
          <a:prstGeom prst="rect">
            <a:avLst/>
          </a:prstGeom>
          <a:noFill/>
        </p:spPr>
        <p:txBody>
          <a:bodyPr wrap="square" lIns="0" tIns="0" rIns="0" bIns="0" rtlCol="0" anchor="ctr">
            <a:noAutofit/>
          </a:bodyPr>
          <a:lstStyle/>
          <a:p>
            <a:pPr algn="ctr"/>
            <a:r>
              <a:rPr kumimoji="1" lang="ja-JP" altLang="en-US" sz="1600" b="1" dirty="0">
                <a:solidFill>
                  <a:srgbClr val="284870"/>
                </a:solidFill>
                <a:latin typeface="Meiryo UI" panose="020B0604030504040204" pitchFamily="50" charset="-128"/>
                <a:ea typeface="Meiryo UI" panose="020B0604030504040204" pitchFamily="50" charset="-128"/>
              </a:rPr>
              <a:t>生涯の三大支出といわれる、</a:t>
            </a:r>
            <a:endParaRPr kumimoji="1" lang="en-US" altLang="ja-JP" sz="1600" b="1" dirty="0">
              <a:solidFill>
                <a:srgbClr val="284870"/>
              </a:solidFill>
              <a:latin typeface="Meiryo UI" panose="020B0604030504040204" pitchFamily="50" charset="-128"/>
              <a:ea typeface="Meiryo UI" panose="020B0604030504040204" pitchFamily="50" charset="-128"/>
            </a:endParaRPr>
          </a:p>
          <a:p>
            <a:pPr algn="ctr"/>
            <a:r>
              <a:rPr kumimoji="1" lang="ja-JP" altLang="en-US" sz="1600" b="1" dirty="0">
                <a:solidFill>
                  <a:srgbClr val="284870"/>
                </a:solidFill>
                <a:latin typeface="Meiryo UI" panose="020B0604030504040204" pitchFamily="50" charset="-128"/>
                <a:ea typeface="Meiryo UI" panose="020B0604030504040204" pitchFamily="50" charset="-128"/>
              </a:rPr>
              <a:t>教育資金、住宅資金、老後資金</a:t>
            </a:r>
            <a:endParaRPr kumimoji="1" lang="en-US" altLang="ja-JP" sz="1600" b="1" dirty="0">
              <a:solidFill>
                <a:srgbClr val="284870"/>
              </a:solidFill>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43E0100B-1B5C-47DC-80C5-0B5813574FE6}"/>
              </a:ext>
            </a:extLst>
          </p:cNvPr>
          <p:cNvSpPr txBox="1">
            <a:spLocks/>
          </p:cNvSpPr>
          <p:nvPr/>
        </p:nvSpPr>
        <p:spPr>
          <a:xfrm>
            <a:off x="4694746" y="4876382"/>
            <a:ext cx="3600000" cy="720000"/>
          </a:xfrm>
          <a:prstGeom prst="rect">
            <a:avLst/>
          </a:prstGeom>
          <a:noFill/>
        </p:spPr>
        <p:txBody>
          <a:bodyPr wrap="square" lIns="0" tIns="0" rIns="0" bIns="0" rtlCol="0" anchor="ctr">
            <a:noAutofit/>
          </a:bodyPr>
          <a:lstStyle/>
          <a:p>
            <a:pPr algn="ctr"/>
            <a:r>
              <a:rPr kumimoji="1" lang="en-US" altLang="ja-JP" sz="2000" b="1" dirty="0">
                <a:latin typeface="Meiryo UI" panose="020B0604030504040204" pitchFamily="50" charset="-128"/>
                <a:ea typeface="Meiryo UI" panose="020B0604030504040204" pitchFamily="50" charset="-128"/>
              </a:rPr>
              <a:t>10</a:t>
            </a:r>
            <a:r>
              <a:rPr kumimoji="1" lang="ja-JP" altLang="en-US" sz="2000" b="1" dirty="0">
                <a:latin typeface="Meiryo UI" panose="020B0604030504040204" pitchFamily="50" charset="-128"/>
                <a:ea typeface="Meiryo UI" panose="020B0604030504040204" pitchFamily="50" charset="-128"/>
              </a:rPr>
              <a:t>年以内で出費が</a:t>
            </a:r>
            <a:endParaRPr kumimoji="1" lang="en-US" altLang="ja-JP" sz="2000" b="1" dirty="0">
              <a:latin typeface="Meiryo UI" panose="020B0604030504040204" pitchFamily="50" charset="-128"/>
              <a:ea typeface="Meiryo UI" panose="020B0604030504040204" pitchFamily="50" charset="-128"/>
            </a:endParaRPr>
          </a:p>
          <a:p>
            <a:pPr algn="ctr"/>
            <a:r>
              <a:rPr kumimoji="1" lang="ja-JP" altLang="en-US" sz="2000" b="1" dirty="0">
                <a:latin typeface="Meiryo UI" panose="020B0604030504040204" pitchFamily="50" charset="-128"/>
                <a:ea typeface="Meiryo UI" panose="020B0604030504040204" pitchFamily="50" charset="-128"/>
              </a:rPr>
              <a:t>見込まれる大型支出に備える </a:t>
            </a:r>
          </a:p>
        </p:txBody>
      </p:sp>
      <p:sp>
        <p:nvSpPr>
          <p:cNvPr id="27" name="矢印: 右 26">
            <a:extLst>
              <a:ext uri="{FF2B5EF4-FFF2-40B4-BE49-F238E27FC236}">
                <a16:creationId xmlns:a16="http://schemas.microsoft.com/office/drawing/2014/main" id="{54D6D864-767C-4781-9FC1-52546352B94F}"/>
              </a:ext>
            </a:extLst>
          </p:cNvPr>
          <p:cNvSpPr/>
          <p:nvPr/>
        </p:nvSpPr>
        <p:spPr>
          <a:xfrm>
            <a:off x="4154746" y="4100467"/>
            <a:ext cx="1080000" cy="720000"/>
          </a:xfrm>
          <a:prstGeom prst="rightArrow">
            <a:avLst/>
          </a:prstGeom>
          <a:solidFill>
            <a:srgbClr val="C0F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29" name="矢印: 右 28">
            <a:extLst>
              <a:ext uri="{FF2B5EF4-FFF2-40B4-BE49-F238E27FC236}">
                <a16:creationId xmlns:a16="http://schemas.microsoft.com/office/drawing/2014/main" id="{84F2E65D-AAEA-4540-BFF0-1B9857321623}"/>
              </a:ext>
            </a:extLst>
          </p:cNvPr>
          <p:cNvSpPr/>
          <p:nvPr/>
        </p:nvSpPr>
        <p:spPr>
          <a:xfrm>
            <a:off x="7719479" y="4100467"/>
            <a:ext cx="1080000" cy="720000"/>
          </a:xfrm>
          <a:prstGeom prst="rightArrow">
            <a:avLst/>
          </a:prstGeom>
          <a:solidFill>
            <a:srgbClr val="C0F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pic>
        <p:nvPicPr>
          <p:cNvPr id="26" name="図 25">
            <a:extLst>
              <a:ext uri="{FF2B5EF4-FFF2-40B4-BE49-F238E27FC236}">
                <a16:creationId xmlns:a16="http://schemas.microsoft.com/office/drawing/2014/main" id="{57EB6EE6-4D1F-427F-909F-0D15F76643D7}"/>
              </a:ext>
            </a:extLst>
          </p:cNvPr>
          <p:cNvPicPr>
            <a:picLocks noChangeAspect="1"/>
          </p:cNvPicPr>
          <p:nvPr/>
        </p:nvPicPr>
        <p:blipFill>
          <a:blip r:embed="rId3"/>
          <a:stretch>
            <a:fillRect/>
          </a:stretch>
        </p:blipFill>
        <p:spPr>
          <a:xfrm>
            <a:off x="1668237" y="2986789"/>
            <a:ext cx="2215246" cy="1881822"/>
          </a:xfrm>
          <a:prstGeom prst="rect">
            <a:avLst/>
          </a:prstGeom>
        </p:spPr>
      </p:pic>
      <p:pic>
        <p:nvPicPr>
          <p:cNvPr id="31" name="図 30">
            <a:extLst>
              <a:ext uri="{FF2B5EF4-FFF2-40B4-BE49-F238E27FC236}">
                <a16:creationId xmlns:a16="http://schemas.microsoft.com/office/drawing/2014/main" id="{70378F72-8160-437E-AE4C-C4E44F12C866}"/>
              </a:ext>
            </a:extLst>
          </p:cNvPr>
          <p:cNvPicPr>
            <a:picLocks noChangeAspect="1"/>
          </p:cNvPicPr>
          <p:nvPr/>
        </p:nvPicPr>
        <p:blipFill>
          <a:blip r:embed="rId4"/>
          <a:stretch>
            <a:fillRect/>
          </a:stretch>
        </p:blipFill>
        <p:spPr>
          <a:xfrm>
            <a:off x="5838241" y="2801999"/>
            <a:ext cx="1313011" cy="2058841"/>
          </a:xfrm>
          <a:prstGeom prst="rect">
            <a:avLst/>
          </a:prstGeom>
        </p:spPr>
      </p:pic>
      <p:pic>
        <p:nvPicPr>
          <p:cNvPr id="6" name="グラフィックス 5">
            <a:extLst>
              <a:ext uri="{FF2B5EF4-FFF2-40B4-BE49-F238E27FC236}">
                <a16:creationId xmlns:a16="http://schemas.microsoft.com/office/drawing/2014/main" id="{7D1CFD93-604E-4F20-9D8F-421AAC6185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67706" y="2986788"/>
            <a:ext cx="2109651" cy="1857793"/>
          </a:xfrm>
          <a:prstGeom prst="rect">
            <a:avLst/>
          </a:prstGeom>
        </p:spPr>
      </p:pic>
    </p:spTree>
    <p:extLst>
      <p:ext uri="{BB962C8B-B14F-4D97-AF65-F5344CB8AC3E}">
        <p14:creationId xmlns:p14="http://schemas.microsoft.com/office/powerpoint/2010/main" val="39859396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p:cTn id="7" dur="500" fill="hold"/>
                                        <p:tgtEl>
                                          <p:spTgt spid="77"/>
                                        </p:tgtEl>
                                        <p:attrNameLst>
                                          <p:attrName>ppt_w</p:attrName>
                                        </p:attrNameLst>
                                      </p:cBhvr>
                                      <p:tavLst>
                                        <p:tav tm="0">
                                          <p:val>
                                            <p:fltVal val="0"/>
                                          </p:val>
                                        </p:tav>
                                        <p:tav tm="100000">
                                          <p:val>
                                            <p:strVal val="#ppt_w"/>
                                          </p:val>
                                        </p:tav>
                                      </p:tavLst>
                                    </p:anim>
                                    <p:anim calcmode="lin" valueType="num">
                                      <p:cBhvr>
                                        <p:cTn id="8" dur="500" fill="hold"/>
                                        <p:tgtEl>
                                          <p:spTgt spid="77"/>
                                        </p:tgtEl>
                                        <p:attrNameLst>
                                          <p:attrName>ppt_h</p:attrName>
                                        </p:attrNameLst>
                                      </p:cBhvr>
                                      <p:tavLst>
                                        <p:tav tm="0">
                                          <p:val>
                                            <p:fltVal val="0"/>
                                          </p:val>
                                        </p:tav>
                                        <p:tav tm="100000">
                                          <p:val>
                                            <p:strVal val="#ppt_h"/>
                                          </p:val>
                                        </p:tav>
                                      </p:tavLst>
                                    </p:anim>
                                    <p:animEffect transition="in" filter="fade">
                                      <p:cBhvr>
                                        <p:cTn id="9" dur="500"/>
                                        <p:tgtEl>
                                          <p:spTgt spid="77"/>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fade">
                                      <p:cBhvr>
                                        <p:cTn id="19" dur="500"/>
                                        <p:tgtEl>
                                          <p:spTgt spid="6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childTnLst>
                          </p:cTn>
                        </p:par>
                        <p:par>
                          <p:cTn id="25" fill="hold">
                            <p:stCondLst>
                              <p:cond delay="500"/>
                            </p:stCondLst>
                            <p:childTnLst>
                              <p:par>
                                <p:cTn id="26" presetID="53" presetClass="entr" presetSubtype="16" fill="hold" nodeType="afterEffect">
                                  <p:stCondLst>
                                    <p:cond delay="0"/>
                                  </p:stCondLst>
                                  <p:childTnLst>
                                    <p:set>
                                      <p:cBhvr>
                                        <p:cTn id="27" dur="1" fill="hold">
                                          <p:stCondLst>
                                            <p:cond delay="0"/>
                                          </p:stCondLst>
                                        </p:cTn>
                                        <p:tgtEl>
                                          <p:spTgt spid="74"/>
                                        </p:tgtEl>
                                        <p:attrNameLst>
                                          <p:attrName>style.visibility</p:attrName>
                                        </p:attrNameLst>
                                      </p:cBhvr>
                                      <p:to>
                                        <p:strVal val="visible"/>
                                      </p:to>
                                    </p:set>
                                    <p:anim calcmode="lin" valueType="num">
                                      <p:cBhvr>
                                        <p:cTn id="28" dur="500" fill="hold"/>
                                        <p:tgtEl>
                                          <p:spTgt spid="74"/>
                                        </p:tgtEl>
                                        <p:attrNameLst>
                                          <p:attrName>ppt_w</p:attrName>
                                        </p:attrNameLst>
                                      </p:cBhvr>
                                      <p:tavLst>
                                        <p:tav tm="0">
                                          <p:val>
                                            <p:fltVal val="0"/>
                                          </p:val>
                                        </p:tav>
                                        <p:tav tm="100000">
                                          <p:val>
                                            <p:strVal val="#ppt_w"/>
                                          </p:val>
                                        </p:tav>
                                      </p:tavLst>
                                    </p:anim>
                                    <p:anim calcmode="lin" valueType="num">
                                      <p:cBhvr>
                                        <p:cTn id="29" dur="500" fill="hold"/>
                                        <p:tgtEl>
                                          <p:spTgt spid="74"/>
                                        </p:tgtEl>
                                        <p:attrNameLst>
                                          <p:attrName>ppt_h</p:attrName>
                                        </p:attrNameLst>
                                      </p:cBhvr>
                                      <p:tavLst>
                                        <p:tav tm="0">
                                          <p:val>
                                            <p:fltVal val="0"/>
                                          </p:val>
                                        </p:tav>
                                        <p:tav tm="100000">
                                          <p:val>
                                            <p:strVal val="#ppt_h"/>
                                          </p:val>
                                        </p:tav>
                                      </p:tavLst>
                                    </p:anim>
                                    <p:animEffect transition="in" filter="fade">
                                      <p:cBhvr>
                                        <p:cTn id="30" dur="500"/>
                                        <p:tgtEl>
                                          <p:spTgt spid="74"/>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par>
                                <p:cTn id="35" presetID="10" presetClass="entr" presetSubtype="0" fill="hold" grpId="0" nodeType="withEffect">
                                  <p:stCondLst>
                                    <p:cond delay="15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150"/>
                                  </p:stCondLst>
                                  <p:childTnLst>
                                    <p:set>
                                      <p:cBhvr>
                                        <p:cTn id="39" dur="1" fill="hold">
                                          <p:stCondLst>
                                            <p:cond delay="0"/>
                                          </p:stCondLst>
                                        </p:cTn>
                                        <p:tgtEl>
                                          <p:spTgt spid="69"/>
                                        </p:tgtEl>
                                        <p:attrNameLst>
                                          <p:attrName>style.visibility</p:attrName>
                                        </p:attrNameLst>
                                      </p:cBhvr>
                                      <p:to>
                                        <p:strVal val="visible"/>
                                      </p:to>
                                    </p:set>
                                    <p:animEffect transition="in" filter="fade">
                                      <p:cBhvr>
                                        <p:cTn id="40" dur="500"/>
                                        <p:tgtEl>
                                          <p:spTgt spid="6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left)">
                                      <p:cBhvr>
                                        <p:cTn id="45" dur="500"/>
                                        <p:tgtEl>
                                          <p:spTgt spid="29"/>
                                        </p:tgtEl>
                                      </p:cBhvr>
                                    </p:animEffect>
                                  </p:childTnLst>
                                </p:cTn>
                              </p:par>
                            </p:childTnLst>
                          </p:cTn>
                        </p:par>
                        <p:par>
                          <p:cTn id="46" fill="hold">
                            <p:stCondLst>
                              <p:cond delay="500"/>
                            </p:stCondLst>
                            <p:childTnLst>
                              <p:par>
                                <p:cTn id="47" presetID="53" presetClass="entr" presetSubtype="16" fill="hold" nodeType="afterEffect">
                                  <p:stCondLst>
                                    <p:cond delay="0"/>
                                  </p:stCondLst>
                                  <p:childTnLst>
                                    <p:set>
                                      <p:cBhvr>
                                        <p:cTn id="48" dur="1" fill="hold">
                                          <p:stCondLst>
                                            <p:cond delay="0"/>
                                          </p:stCondLst>
                                        </p:cTn>
                                        <p:tgtEl>
                                          <p:spTgt spid="71"/>
                                        </p:tgtEl>
                                        <p:attrNameLst>
                                          <p:attrName>style.visibility</p:attrName>
                                        </p:attrNameLst>
                                      </p:cBhvr>
                                      <p:to>
                                        <p:strVal val="visible"/>
                                      </p:to>
                                    </p:set>
                                    <p:anim calcmode="lin" valueType="num">
                                      <p:cBhvr>
                                        <p:cTn id="49" dur="500" fill="hold"/>
                                        <p:tgtEl>
                                          <p:spTgt spid="71"/>
                                        </p:tgtEl>
                                        <p:attrNameLst>
                                          <p:attrName>ppt_w</p:attrName>
                                        </p:attrNameLst>
                                      </p:cBhvr>
                                      <p:tavLst>
                                        <p:tav tm="0">
                                          <p:val>
                                            <p:fltVal val="0"/>
                                          </p:val>
                                        </p:tav>
                                        <p:tav tm="100000">
                                          <p:val>
                                            <p:strVal val="#ppt_w"/>
                                          </p:val>
                                        </p:tav>
                                      </p:tavLst>
                                    </p:anim>
                                    <p:anim calcmode="lin" valueType="num">
                                      <p:cBhvr>
                                        <p:cTn id="50" dur="500" fill="hold"/>
                                        <p:tgtEl>
                                          <p:spTgt spid="71"/>
                                        </p:tgtEl>
                                        <p:attrNameLst>
                                          <p:attrName>ppt_h</p:attrName>
                                        </p:attrNameLst>
                                      </p:cBhvr>
                                      <p:tavLst>
                                        <p:tav tm="0">
                                          <p:val>
                                            <p:fltVal val="0"/>
                                          </p:val>
                                        </p:tav>
                                        <p:tav tm="100000">
                                          <p:val>
                                            <p:strVal val="#ppt_h"/>
                                          </p:val>
                                        </p:tav>
                                      </p:tavLst>
                                    </p:anim>
                                    <p:animEffect transition="in" filter="fade">
                                      <p:cBhvr>
                                        <p:cTn id="51" dur="500"/>
                                        <p:tgtEl>
                                          <p:spTgt spid="71"/>
                                        </p:tgtEl>
                                      </p:cBhvr>
                                    </p:animEffect>
                                  </p:childTnLst>
                                </p:cTn>
                              </p:par>
                            </p:childTnLst>
                          </p:cTn>
                        </p:par>
                        <p:par>
                          <p:cTn id="52" fill="hold">
                            <p:stCondLst>
                              <p:cond delay="1000"/>
                            </p:stCondLst>
                            <p:childTnLst>
                              <p:par>
                                <p:cTn id="53" presetID="10" presetClass="entr" presetSubtype="0"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par>
                                <p:cTn id="56" presetID="10" presetClass="entr" presetSubtype="0" fill="hold" grpId="0" nodeType="withEffect">
                                  <p:stCondLst>
                                    <p:cond delay="15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par>
                                <p:cTn id="59" presetID="10" presetClass="entr" presetSubtype="0" fill="hold" grpId="0" nodeType="withEffect">
                                  <p:stCondLst>
                                    <p:cond delay="150"/>
                                  </p:stCondLst>
                                  <p:childTnLst>
                                    <p:set>
                                      <p:cBhvr>
                                        <p:cTn id="60" dur="1" fill="hold">
                                          <p:stCondLst>
                                            <p:cond delay="0"/>
                                          </p:stCondLst>
                                        </p:cTn>
                                        <p:tgtEl>
                                          <p:spTgt spid="81"/>
                                        </p:tgtEl>
                                        <p:attrNameLst>
                                          <p:attrName>style.visibility</p:attrName>
                                        </p:attrNameLst>
                                      </p:cBhvr>
                                      <p:to>
                                        <p:strVal val="visible"/>
                                      </p:to>
                                    </p:set>
                                    <p:animEffect transition="in" filter="fade">
                                      <p:cBhvr>
                                        <p:cTn id="61"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67" grpId="0"/>
      <p:bldP spid="69" grpId="0"/>
      <p:bldP spid="81" grpId="0"/>
      <p:bldP spid="25" grpId="0"/>
      <p:bldP spid="27" grpId="0" animBg="1"/>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2E5FD7D-F5D6-445B-B394-9B6ED1CD3F1F}"/>
              </a:ext>
            </a:extLst>
          </p:cNvPr>
          <p:cNvSpPr txBox="1">
            <a:spLocks/>
          </p:cNvSpPr>
          <p:nvPr/>
        </p:nvSpPr>
        <p:spPr>
          <a:xfrm>
            <a:off x="1594503" y="923377"/>
            <a:ext cx="9000000" cy="720000"/>
          </a:xfrm>
          <a:prstGeom prst="rect">
            <a:avLst/>
          </a:prstGeom>
          <a:noFill/>
        </p:spPr>
        <p:txBody>
          <a:bodyPr wrap="square" lIns="0" tIns="0" rIns="0" bIns="0" rtlCol="0">
            <a:noAutofit/>
          </a:bodyPr>
          <a:lstStyle/>
          <a:p>
            <a:pPr algn="ctr"/>
            <a:r>
              <a:rPr kumimoji="1" lang="ja-JP" altLang="en-US" sz="4800" b="1" dirty="0">
                <a:latin typeface="Meiryo UI" panose="020B0604030504040204" pitchFamily="50" charset="-128"/>
                <a:ea typeface="Meiryo UI" panose="020B0604030504040204" pitchFamily="50" charset="-128"/>
              </a:rPr>
              <a:t>金融商品</a:t>
            </a:r>
            <a:r>
              <a:rPr lang="ja-JP" altLang="en-US" sz="4800" b="1" dirty="0">
                <a:latin typeface="Meiryo UI" panose="020B0604030504040204" pitchFamily="50" charset="-128"/>
                <a:ea typeface="Meiryo UI" panose="020B0604030504040204" pitchFamily="50" charset="-128"/>
              </a:rPr>
              <a:t>の特徴</a:t>
            </a:r>
            <a:r>
              <a:rPr kumimoji="1" lang="ja-JP" altLang="en-US" sz="4800" b="1" dirty="0">
                <a:latin typeface="Meiryo UI" panose="020B0604030504040204" pitchFamily="50" charset="-128"/>
                <a:ea typeface="Meiryo UI" panose="020B0604030504040204" pitchFamily="50" charset="-128"/>
              </a:rPr>
              <a:t>について</a:t>
            </a:r>
          </a:p>
        </p:txBody>
      </p:sp>
      <p:sp>
        <p:nvSpPr>
          <p:cNvPr id="3" name="テキスト ボックス 2">
            <a:extLst>
              <a:ext uri="{FF2B5EF4-FFF2-40B4-BE49-F238E27FC236}">
                <a16:creationId xmlns:a16="http://schemas.microsoft.com/office/drawing/2014/main" id="{CFF7259C-141E-4C15-9FBD-F4EDF3A64328}"/>
              </a:ext>
            </a:extLst>
          </p:cNvPr>
          <p:cNvSpPr txBox="1">
            <a:spLocks/>
          </p:cNvSpPr>
          <p:nvPr/>
        </p:nvSpPr>
        <p:spPr>
          <a:xfrm>
            <a:off x="337921" y="1636716"/>
            <a:ext cx="11520000" cy="720000"/>
          </a:xfrm>
          <a:prstGeom prst="rect">
            <a:avLst/>
          </a:prstGeom>
          <a:noFill/>
        </p:spPr>
        <p:txBody>
          <a:bodyPr wrap="square" lIns="0" tIns="0" rIns="0" bIns="0" rtlCol="0" anchor="ctr">
            <a:noAutofit/>
          </a:bodyPr>
          <a:lstStyle/>
          <a:p>
            <a:pPr algn="ctr"/>
            <a:r>
              <a:rPr lang="ja-JP" altLang="en-US" sz="2400" b="1" dirty="0">
                <a:latin typeface="Meiryo UI" panose="020B0604030504040204" pitchFamily="50" charset="-128"/>
                <a:ea typeface="Meiryo UI" panose="020B0604030504040204" pitchFamily="50" charset="-128"/>
              </a:rPr>
              <a:t>多様な金融商品の特徴を</a:t>
            </a:r>
            <a:r>
              <a:rPr lang="ja-JP" altLang="en-US" sz="2400" b="1" dirty="0">
                <a:solidFill>
                  <a:srgbClr val="FF0040"/>
                </a:solidFill>
                <a:latin typeface="Meiryo UI" panose="020B0604030504040204" pitchFamily="50" charset="-128"/>
                <a:ea typeface="Meiryo UI" panose="020B0604030504040204" pitchFamily="50" charset="-128"/>
              </a:rPr>
              <a:t>安全性・収益性・流動性</a:t>
            </a:r>
            <a:r>
              <a:rPr lang="ja-JP" altLang="en-US" sz="2400" b="1" dirty="0">
                <a:latin typeface="Meiryo UI" panose="020B0604030504040204" pitchFamily="50" charset="-128"/>
                <a:ea typeface="Meiryo UI" panose="020B0604030504040204" pitchFamily="50" charset="-128"/>
              </a:rPr>
              <a:t>の３つの側面から考える</a:t>
            </a:r>
            <a:endParaRPr kumimoji="1" lang="ja-JP" altLang="en-US" sz="2400" b="1" dirty="0">
              <a:solidFill>
                <a:srgbClr val="FF0040"/>
              </a:solidFill>
              <a:latin typeface="Meiryo UI" panose="020B0604030504040204" pitchFamily="50" charset="-128"/>
              <a:ea typeface="Meiryo UI" panose="020B0604030504040204" pitchFamily="50" charset="-128"/>
            </a:endParaRPr>
          </a:p>
        </p:txBody>
      </p:sp>
      <p:sp>
        <p:nvSpPr>
          <p:cNvPr id="43" name="テキスト ボックス 42">
            <a:extLst>
              <a:ext uri="{FF2B5EF4-FFF2-40B4-BE49-F238E27FC236}">
                <a16:creationId xmlns:a16="http://schemas.microsoft.com/office/drawing/2014/main" id="{59966EF4-0B9F-4A8E-9010-1C7270BD3151}"/>
              </a:ext>
            </a:extLst>
          </p:cNvPr>
          <p:cNvSpPr txBox="1">
            <a:spLocks/>
          </p:cNvSpPr>
          <p:nvPr/>
        </p:nvSpPr>
        <p:spPr>
          <a:xfrm>
            <a:off x="961468" y="4872767"/>
            <a:ext cx="2880000" cy="720000"/>
          </a:xfrm>
          <a:prstGeom prst="rect">
            <a:avLst/>
          </a:prstGeom>
          <a:noFill/>
        </p:spPr>
        <p:txBody>
          <a:bodyPr wrap="square" lIns="0" tIns="0" rIns="0" bIns="0" rtlCol="0" anchor="ctr">
            <a:noAutofit/>
          </a:bodyPr>
          <a:lstStyle/>
          <a:p>
            <a:pPr algn="ctr"/>
            <a:r>
              <a:rPr lang="ja-JP" altLang="en-US" sz="2000" b="1" dirty="0">
                <a:latin typeface="Meiryo UI" panose="020B0604030504040204" pitchFamily="50" charset="-128"/>
                <a:ea typeface="Meiryo UI" panose="020B0604030504040204" pitchFamily="50" charset="-128"/>
              </a:rPr>
              <a:t>　元本の保証の度合い</a:t>
            </a:r>
          </a:p>
        </p:txBody>
      </p:sp>
      <p:sp>
        <p:nvSpPr>
          <p:cNvPr id="55" name="テキスト ボックス 54">
            <a:extLst>
              <a:ext uri="{FF2B5EF4-FFF2-40B4-BE49-F238E27FC236}">
                <a16:creationId xmlns:a16="http://schemas.microsoft.com/office/drawing/2014/main" id="{8952FA6A-E1F1-47A3-A8FC-77860312AC44}"/>
              </a:ext>
            </a:extLst>
          </p:cNvPr>
          <p:cNvSpPr txBox="1">
            <a:spLocks/>
          </p:cNvSpPr>
          <p:nvPr/>
        </p:nvSpPr>
        <p:spPr>
          <a:xfrm>
            <a:off x="4896164" y="4886623"/>
            <a:ext cx="2880000" cy="720000"/>
          </a:xfrm>
          <a:prstGeom prst="rect">
            <a:avLst/>
          </a:prstGeom>
          <a:noFill/>
        </p:spPr>
        <p:txBody>
          <a:bodyPr wrap="square" lIns="0" tIns="0" rIns="0" bIns="0" rtlCol="0" anchor="ctr">
            <a:noAutofit/>
          </a:bodyPr>
          <a:lstStyle/>
          <a:p>
            <a:pPr algn="ctr"/>
            <a:r>
              <a:rPr lang="ja-JP" altLang="en-US" sz="2000" b="1" dirty="0">
                <a:latin typeface="Meiryo UI" panose="020B0604030504040204" pitchFamily="50" charset="-128"/>
                <a:ea typeface="Meiryo UI" panose="020B0604030504040204" pitchFamily="50" charset="-128"/>
              </a:rPr>
              <a:t>　利回りのよさ</a:t>
            </a:r>
          </a:p>
        </p:txBody>
      </p:sp>
      <p:sp>
        <p:nvSpPr>
          <p:cNvPr id="56" name="テキスト ボックス 55">
            <a:extLst>
              <a:ext uri="{FF2B5EF4-FFF2-40B4-BE49-F238E27FC236}">
                <a16:creationId xmlns:a16="http://schemas.microsoft.com/office/drawing/2014/main" id="{98895C18-5F3E-4334-AA31-18BEF8940EFB}"/>
              </a:ext>
            </a:extLst>
          </p:cNvPr>
          <p:cNvSpPr txBox="1">
            <a:spLocks/>
          </p:cNvSpPr>
          <p:nvPr/>
        </p:nvSpPr>
        <p:spPr>
          <a:xfrm>
            <a:off x="8512194" y="4886623"/>
            <a:ext cx="3600000" cy="720000"/>
          </a:xfrm>
          <a:prstGeom prst="rect">
            <a:avLst/>
          </a:prstGeom>
          <a:noFill/>
        </p:spPr>
        <p:txBody>
          <a:bodyPr wrap="square" lIns="0" tIns="0" rIns="0" bIns="0" rtlCol="0" anchor="ctr">
            <a:noAutofit/>
          </a:bodyPr>
          <a:lstStyle/>
          <a:p>
            <a:pPr algn="ctr"/>
            <a:r>
              <a:rPr lang="ja-JP" altLang="en-US" sz="2000" b="1" dirty="0">
                <a:latin typeface="Meiryo UI" panose="020B0604030504040204" pitchFamily="50" charset="-128"/>
                <a:ea typeface="Meiryo UI" panose="020B0604030504040204" pitchFamily="50" charset="-128"/>
              </a:rPr>
              <a:t>現金化のしやすさ</a:t>
            </a:r>
          </a:p>
        </p:txBody>
      </p:sp>
      <p:grpSp>
        <p:nvGrpSpPr>
          <p:cNvPr id="62" name="グループ化 61">
            <a:extLst>
              <a:ext uri="{FF2B5EF4-FFF2-40B4-BE49-F238E27FC236}">
                <a16:creationId xmlns:a16="http://schemas.microsoft.com/office/drawing/2014/main" id="{A6FCBECD-FC03-4C9B-9935-A860B0E25FC0}"/>
              </a:ext>
            </a:extLst>
          </p:cNvPr>
          <p:cNvGrpSpPr/>
          <p:nvPr/>
        </p:nvGrpSpPr>
        <p:grpSpPr>
          <a:xfrm>
            <a:off x="8133449" y="2360412"/>
            <a:ext cx="1440000" cy="1440000"/>
            <a:chOff x="5121989" y="2771877"/>
            <a:chExt cx="1440000" cy="1440000"/>
          </a:xfrm>
        </p:grpSpPr>
        <p:sp>
          <p:nvSpPr>
            <p:cNvPr id="63" name="楕円 62">
              <a:extLst>
                <a:ext uri="{FF2B5EF4-FFF2-40B4-BE49-F238E27FC236}">
                  <a16:creationId xmlns:a16="http://schemas.microsoft.com/office/drawing/2014/main" id="{67D7EBB3-75F3-42AC-A862-82A54892741F}"/>
                </a:ext>
              </a:extLst>
            </p:cNvPr>
            <p:cNvSpPr/>
            <p:nvPr/>
          </p:nvSpPr>
          <p:spPr>
            <a:xfrm>
              <a:off x="5121989" y="2771877"/>
              <a:ext cx="1440000" cy="1440000"/>
            </a:xfrm>
            <a:prstGeom prst="ellipse">
              <a:avLst/>
            </a:prstGeom>
            <a:solidFill>
              <a:srgbClr val="00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p:txBody>
        </p:sp>
        <p:sp>
          <p:nvSpPr>
            <p:cNvPr id="64" name="テキスト ボックス 63">
              <a:extLst>
                <a:ext uri="{FF2B5EF4-FFF2-40B4-BE49-F238E27FC236}">
                  <a16:creationId xmlns:a16="http://schemas.microsoft.com/office/drawing/2014/main" id="{F4FA58C4-148B-4FBD-B664-DE15F9E14AA0}"/>
                </a:ext>
              </a:extLst>
            </p:cNvPr>
            <p:cNvSpPr txBox="1"/>
            <p:nvPr/>
          </p:nvSpPr>
          <p:spPr>
            <a:xfrm>
              <a:off x="5121989" y="3116670"/>
              <a:ext cx="1440000" cy="720000"/>
            </a:xfrm>
            <a:prstGeom prst="rect">
              <a:avLst/>
            </a:prstGeom>
            <a:noFill/>
          </p:spPr>
          <p:txBody>
            <a:bodyPr wrap="square" lIns="0" tIns="0" rIns="0" bIns="0" rtlCol="0" anchor="ctr" anchorCtr="0">
              <a:noAutofit/>
            </a:bodyPr>
            <a:lstStyle/>
            <a:p>
              <a:pPr algn="ctr"/>
              <a:r>
                <a:rPr lang="ja-JP" altLang="en-US" sz="2400" b="1" dirty="0">
                  <a:solidFill>
                    <a:schemeClr val="bg1"/>
                  </a:solidFill>
                  <a:latin typeface="Meiryo UI" panose="020B0604030504040204" pitchFamily="50" charset="-128"/>
                  <a:ea typeface="Meiryo UI" panose="020B0604030504040204" pitchFamily="50" charset="-128"/>
                </a:rPr>
                <a:t>流動性</a:t>
              </a:r>
            </a:p>
          </p:txBody>
        </p:sp>
      </p:grpSp>
      <p:grpSp>
        <p:nvGrpSpPr>
          <p:cNvPr id="59" name="グループ化 58">
            <a:extLst>
              <a:ext uri="{FF2B5EF4-FFF2-40B4-BE49-F238E27FC236}">
                <a16:creationId xmlns:a16="http://schemas.microsoft.com/office/drawing/2014/main" id="{8BE011BA-E4C6-43B4-9F16-52F3BA8F243B}"/>
              </a:ext>
            </a:extLst>
          </p:cNvPr>
          <p:cNvGrpSpPr/>
          <p:nvPr/>
        </p:nvGrpSpPr>
        <p:grpSpPr>
          <a:xfrm>
            <a:off x="4530933" y="2360412"/>
            <a:ext cx="1440000" cy="1440000"/>
            <a:chOff x="5121989" y="2771877"/>
            <a:chExt cx="1440000" cy="1440000"/>
          </a:xfrm>
        </p:grpSpPr>
        <p:sp>
          <p:nvSpPr>
            <p:cNvPr id="60" name="楕円 59">
              <a:extLst>
                <a:ext uri="{FF2B5EF4-FFF2-40B4-BE49-F238E27FC236}">
                  <a16:creationId xmlns:a16="http://schemas.microsoft.com/office/drawing/2014/main" id="{00C335F4-A0A5-45C5-B5FC-F1642639953B}"/>
                </a:ext>
              </a:extLst>
            </p:cNvPr>
            <p:cNvSpPr/>
            <p:nvPr/>
          </p:nvSpPr>
          <p:spPr>
            <a:xfrm>
              <a:off x="5121989" y="2771877"/>
              <a:ext cx="1440000" cy="1440000"/>
            </a:xfrm>
            <a:prstGeom prst="ellipse">
              <a:avLst/>
            </a:prstGeom>
            <a:solidFill>
              <a:srgbClr val="00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p:txBody>
        </p:sp>
        <p:sp>
          <p:nvSpPr>
            <p:cNvPr id="61" name="テキスト ボックス 60">
              <a:extLst>
                <a:ext uri="{FF2B5EF4-FFF2-40B4-BE49-F238E27FC236}">
                  <a16:creationId xmlns:a16="http://schemas.microsoft.com/office/drawing/2014/main" id="{2EA15111-2D51-4C49-9197-AF5F5D4FFCB0}"/>
                </a:ext>
              </a:extLst>
            </p:cNvPr>
            <p:cNvSpPr txBox="1"/>
            <p:nvPr/>
          </p:nvSpPr>
          <p:spPr>
            <a:xfrm>
              <a:off x="5121989" y="3116670"/>
              <a:ext cx="1440000" cy="720000"/>
            </a:xfrm>
            <a:prstGeom prst="rect">
              <a:avLst/>
            </a:prstGeom>
            <a:noFill/>
          </p:spPr>
          <p:txBody>
            <a:bodyPr wrap="square" lIns="0" tIns="0" rIns="0" bIns="0" rtlCol="0" anchor="ctr" anchorCtr="0">
              <a:noAutofit/>
            </a:bodyPr>
            <a:lstStyle/>
            <a:p>
              <a:pPr algn="ctr"/>
              <a:r>
                <a:rPr lang="ja-JP" altLang="en-US" sz="2400" b="1" dirty="0">
                  <a:solidFill>
                    <a:schemeClr val="bg1"/>
                  </a:solidFill>
                  <a:latin typeface="Meiryo UI" panose="020B0604030504040204" pitchFamily="50" charset="-128"/>
                  <a:ea typeface="Meiryo UI" panose="020B0604030504040204" pitchFamily="50" charset="-128"/>
                </a:rPr>
                <a:t>収益性</a:t>
              </a:r>
            </a:p>
          </p:txBody>
        </p:sp>
      </p:grpSp>
      <p:grpSp>
        <p:nvGrpSpPr>
          <p:cNvPr id="34" name="グループ化 33">
            <a:extLst>
              <a:ext uri="{FF2B5EF4-FFF2-40B4-BE49-F238E27FC236}">
                <a16:creationId xmlns:a16="http://schemas.microsoft.com/office/drawing/2014/main" id="{F5D703B7-73D9-434F-9F49-3BF9A785D6D9}"/>
              </a:ext>
            </a:extLst>
          </p:cNvPr>
          <p:cNvGrpSpPr/>
          <p:nvPr/>
        </p:nvGrpSpPr>
        <p:grpSpPr>
          <a:xfrm>
            <a:off x="961468" y="2360412"/>
            <a:ext cx="1440000" cy="1440000"/>
            <a:chOff x="5121989" y="2771877"/>
            <a:chExt cx="1440000" cy="1440000"/>
          </a:xfrm>
        </p:grpSpPr>
        <p:sp>
          <p:nvSpPr>
            <p:cNvPr id="35" name="楕円 34">
              <a:extLst>
                <a:ext uri="{FF2B5EF4-FFF2-40B4-BE49-F238E27FC236}">
                  <a16:creationId xmlns:a16="http://schemas.microsoft.com/office/drawing/2014/main" id="{4CDC8F5D-1AF9-4F2C-A005-58EB5B1D7797}"/>
                </a:ext>
              </a:extLst>
            </p:cNvPr>
            <p:cNvSpPr/>
            <p:nvPr/>
          </p:nvSpPr>
          <p:spPr>
            <a:xfrm>
              <a:off x="5121989" y="2771877"/>
              <a:ext cx="1440000" cy="1440000"/>
            </a:xfrm>
            <a:prstGeom prst="ellipse">
              <a:avLst/>
            </a:prstGeom>
            <a:solidFill>
              <a:srgbClr val="00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57779BBC-6255-458B-89DC-248214B7B788}"/>
                </a:ext>
              </a:extLst>
            </p:cNvPr>
            <p:cNvSpPr txBox="1"/>
            <p:nvPr/>
          </p:nvSpPr>
          <p:spPr>
            <a:xfrm>
              <a:off x="5121989" y="3116670"/>
              <a:ext cx="1440000" cy="720000"/>
            </a:xfrm>
            <a:prstGeom prst="rect">
              <a:avLst/>
            </a:prstGeom>
            <a:noFill/>
          </p:spPr>
          <p:txBody>
            <a:bodyPr wrap="square" lIns="0" tIns="0" rIns="0" bIns="0" rtlCol="0" anchor="ctr" anchorCtr="0">
              <a:noAutofit/>
            </a:bodyPr>
            <a:lstStyle/>
            <a:p>
              <a:pPr algn="ctr"/>
              <a:r>
                <a:rPr lang="ja-JP" altLang="en-US" sz="2400" b="1" dirty="0">
                  <a:solidFill>
                    <a:schemeClr val="bg1"/>
                  </a:solidFill>
                  <a:latin typeface="Meiryo UI" panose="020B0604030504040204" pitchFamily="50" charset="-128"/>
                  <a:ea typeface="Meiryo UI" panose="020B0604030504040204" pitchFamily="50" charset="-128"/>
                </a:rPr>
                <a:t>安全性</a:t>
              </a:r>
            </a:p>
          </p:txBody>
        </p:sp>
      </p:grpSp>
      <p:pic>
        <p:nvPicPr>
          <p:cNvPr id="5" name="グラフィックス 4">
            <a:extLst>
              <a:ext uri="{FF2B5EF4-FFF2-40B4-BE49-F238E27FC236}">
                <a16:creationId xmlns:a16="http://schemas.microsoft.com/office/drawing/2014/main" id="{B3A2D57B-EFDC-440D-8DAF-2C303073CC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07937" y="2782375"/>
            <a:ext cx="1091466" cy="2093495"/>
          </a:xfrm>
          <a:prstGeom prst="rect">
            <a:avLst/>
          </a:prstGeom>
        </p:spPr>
      </p:pic>
      <p:grpSp>
        <p:nvGrpSpPr>
          <p:cNvPr id="13" name="グループ化 12">
            <a:extLst>
              <a:ext uri="{FF2B5EF4-FFF2-40B4-BE49-F238E27FC236}">
                <a16:creationId xmlns:a16="http://schemas.microsoft.com/office/drawing/2014/main" id="{4FF83483-F586-4E26-BF6F-80499A616239}"/>
              </a:ext>
            </a:extLst>
          </p:cNvPr>
          <p:cNvGrpSpPr/>
          <p:nvPr/>
        </p:nvGrpSpPr>
        <p:grpSpPr>
          <a:xfrm>
            <a:off x="6072738" y="3130070"/>
            <a:ext cx="2058387" cy="1715891"/>
            <a:chOff x="6033165" y="3817411"/>
            <a:chExt cx="1752068" cy="1460541"/>
          </a:xfrm>
        </p:grpSpPr>
        <p:grpSp>
          <p:nvGrpSpPr>
            <p:cNvPr id="10" name="グループ化 9">
              <a:extLst>
                <a:ext uri="{FF2B5EF4-FFF2-40B4-BE49-F238E27FC236}">
                  <a16:creationId xmlns:a16="http://schemas.microsoft.com/office/drawing/2014/main" id="{FE571B6C-E299-4051-B104-DFCFFA9FBFEA}"/>
                </a:ext>
              </a:extLst>
            </p:cNvPr>
            <p:cNvGrpSpPr/>
            <p:nvPr/>
          </p:nvGrpSpPr>
          <p:grpSpPr>
            <a:xfrm>
              <a:off x="6059436" y="3817411"/>
              <a:ext cx="1725797" cy="1311644"/>
              <a:chOff x="6059436" y="3817411"/>
              <a:chExt cx="1725797" cy="1311644"/>
            </a:xfrm>
          </p:grpSpPr>
          <p:pic>
            <p:nvPicPr>
              <p:cNvPr id="7" name="グラフィックス 6">
                <a:extLst>
                  <a:ext uri="{FF2B5EF4-FFF2-40B4-BE49-F238E27FC236}">
                    <a16:creationId xmlns:a16="http://schemas.microsoft.com/office/drawing/2014/main" id="{9BBFA003-5E59-4C9D-BD92-AB33C8C141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59436" y="3817411"/>
                <a:ext cx="912143" cy="431285"/>
              </a:xfrm>
              <a:prstGeom prst="rect">
                <a:avLst/>
              </a:prstGeom>
            </p:spPr>
          </p:pic>
          <p:pic>
            <p:nvPicPr>
              <p:cNvPr id="9" name="グラフィックス 8">
                <a:extLst>
                  <a:ext uri="{FF2B5EF4-FFF2-40B4-BE49-F238E27FC236}">
                    <a16:creationId xmlns:a16="http://schemas.microsoft.com/office/drawing/2014/main" id="{34DD4703-FA7E-4D89-A191-5F054C802A8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68132" y="4246655"/>
                <a:ext cx="917101" cy="882400"/>
              </a:xfrm>
              <a:prstGeom prst="rect">
                <a:avLst/>
              </a:prstGeom>
            </p:spPr>
          </p:pic>
        </p:grpSp>
        <p:pic>
          <p:nvPicPr>
            <p:cNvPr id="12" name="グラフィックス 11">
              <a:extLst>
                <a:ext uri="{FF2B5EF4-FFF2-40B4-BE49-F238E27FC236}">
                  <a16:creationId xmlns:a16="http://schemas.microsoft.com/office/drawing/2014/main" id="{A0F0A8B2-325F-495D-9BF3-EAA26700E40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33165" y="4417863"/>
              <a:ext cx="872788" cy="860089"/>
            </a:xfrm>
            <a:prstGeom prst="rect">
              <a:avLst/>
            </a:prstGeom>
          </p:spPr>
        </p:pic>
      </p:grpSp>
      <p:pic>
        <p:nvPicPr>
          <p:cNvPr id="33" name="グラフィックス 32">
            <a:extLst>
              <a:ext uri="{FF2B5EF4-FFF2-40B4-BE49-F238E27FC236}">
                <a16:creationId xmlns:a16="http://schemas.microsoft.com/office/drawing/2014/main" id="{22BBD8A6-83FC-4C8A-B5BA-0217E09D371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28698" y="3130070"/>
            <a:ext cx="1601603" cy="1578299"/>
          </a:xfrm>
          <a:prstGeom prst="rect">
            <a:avLst/>
          </a:prstGeom>
        </p:spPr>
      </p:pic>
      <p:sp>
        <p:nvSpPr>
          <p:cNvPr id="23" name="テキスト ボックス 22">
            <a:extLst>
              <a:ext uri="{FF2B5EF4-FFF2-40B4-BE49-F238E27FC236}">
                <a16:creationId xmlns:a16="http://schemas.microsoft.com/office/drawing/2014/main" id="{267BFCDF-60A2-40B5-A5EA-F0D133B0AF16}"/>
              </a:ext>
            </a:extLst>
          </p:cNvPr>
          <p:cNvSpPr txBox="1">
            <a:spLocks/>
          </p:cNvSpPr>
          <p:nvPr/>
        </p:nvSpPr>
        <p:spPr>
          <a:xfrm>
            <a:off x="343602" y="5569486"/>
            <a:ext cx="11520000" cy="1080000"/>
          </a:xfrm>
          <a:prstGeom prst="rect">
            <a:avLst/>
          </a:prstGeom>
          <a:noFill/>
        </p:spPr>
        <p:txBody>
          <a:bodyPr wrap="square" lIns="0" tIns="0" rIns="0" bIns="0" rtlCol="0" anchor="ctr">
            <a:noAutofit/>
          </a:bodyPr>
          <a:lstStyle/>
          <a:p>
            <a:pPr algn="ctr"/>
            <a:r>
              <a:rPr lang="ja-JP" altLang="en-US" sz="2000" b="1" dirty="0">
                <a:latin typeface="Meiryo UI" panose="020B0604030504040204" pitchFamily="50" charset="-128"/>
                <a:ea typeface="Meiryo UI" panose="020B0604030504040204" pitchFamily="50" charset="-128"/>
              </a:rPr>
              <a:t>金融商品の選択に当たっては、目的や期間に合わせて安全性の高い方法で着実に貯える資産と、</a:t>
            </a:r>
            <a:endParaRPr lang="en-US" altLang="ja-JP" sz="2000" b="1" dirty="0">
              <a:latin typeface="Meiryo UI" panose="020B0604030504040204" pitchFamily="50" charset="-128"/>
              <a:ea typeface="Meiryo UI" panose="020B0604030504040204" pitchFamily="50" charset="-128"/>
            </a:endParaRPr>
          </a:p>
          <a:p>
            <a:pPr algn="ctr"/>
            <a:r>
              <a:rPr lang="ja-JP" altLang="en-US" sz="2000" b="1" dirty="0">
                <a:latin typeface="Meiryo UI" panose="020B0604030504040204" pitchFamily="50" charset="-128"/>
                <a:ea typeface="Meiryo UI" panose="020B0604030504040204" pitchFamily="50" charset="-128"/>
              </a:rPr>
              <a:t>長期的な視点で運用してもよい資産との割合を見直しながら金融商品を選択し、家計資産を形成していこう</a:t>
            </a:r>
          </a:p>
        </p:txBody>
      </p:sp>
      <p:grpSp>
        <p:nvGrpSpPr>
          <p:cNvPr id="14" name="グループ化 13">
            <a:extLst>
              <a:ext uri="{FF2B5EF4-FFF2-40B4-BE49-F238E27FC236}">
                <a16:creationId xmlns:a16="http://schemas.microsoft.com/office/drawing/2014/main" id="{F0E78804-D759-475C-9F17-FB957ECCB853}"/>
              </a:ext>
            </a:extLst>
          </p:cNvPr>
          <p:cNvGrpSpPr/>
          <p:nvPr/>
        </p:nvGrpSpPr>
        <p:grpSpPr>
          <a:xfrm>
            <a:off x="784031" y="206753"/>
            <a:ext cx="3060000" cy="955079"/>
            <a:chOff x="864884" y="195453"/>
            <a:chExt cx="3060000" cy="955079"/>
          </a:xfrm>
        </p:grpSpPr>
        <p:sp>
          <p:nvSpPr>
            <p:cNvPr id="6" name="二等辺三角形 5">
              <a:extLst>
                <a:ext uri="{FF2B5EF4-FFF2-40B4-BE49-F238E27FC236}">
                  <a16:creationId xmlns:a16="http://schemas.microsoft.com/office/drawing/2014/main" id="{CE114CC7-862E-462C-964E-35CA4D173BC2}"/>
                </a:ext>
              </a:extLst>
            </p:cNvPr>
            <p:cNvSpPr/>
            <p:nvPr/>
          </p:nvSpPr>
          <p:spPr>
            <a:xfrm rot="8100000">
              <a:off x="2758085" y="679352"/>
              <a:ext cx="284336" cy="471180"/>
            </a:xfrm>
            <a:prstGeom prst="triangle">
              <a:avLst/>
            </a:prstGeom>
            <a:solidFill>
              <a:srgbClr val="C0F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32" name="グループ化 31">
              <a:extLst>
                <a:ext uri="{FF2B5EF4-FFF2-40B4-BE49-F238E27FC236}">
                  <a16:creationId xmlns:a16="http://schemas.microsoft.com/office/drawing/2014/main" id="{BD2D3977-204F-486B-AD02-C779906DE78A}"/>
                </a:ext>
              </a:extLst>
            </p:cNvPr>
            <p:cNvGrpSpPr/>
            <p:nvPr/>
          </p:nvGrpSpPr>
          <p:grpSpPr>
            <a:xfrm>
              <a:off x="864884" y="195453"/>
              <a:ext cx="3060000" cy="720000"/>
              <a:chOff x="1960868" y="192935"/>
              <a:chExt cx="3060000" cy="720000"/>
            </a:xfrm>
          </p:grpSpPr>
          <p:sp>
            <p:nvSpPr>
              <p:cNvPr id="37" name="楕円 36">
                <a:extLst>
                  <a:ext uri="{FF2B5EF4-FFF2-40B4-BE49-F238E27FC236}">
                    <a16:creationId xmlns:a16="http://schemas.microsoft.com/office/drawing/2014/main" id="{285791B3-FD36-4649-B351-F2C86A7F4A40}"/>
                  </a:ext>
                </a:extLst>
              </p:cNvPr>
              <p:cNvSpPr/>
              <p:nvPr/>
            </p:nvSpPr>
            <p:spPr>
              <a:xfrm>
                <a:off x="1960868" y="192935"/>
                <a:ext cx="3060000" cy="720000"/>
              </a:xfrm>
              <a:prstGeom prst="ellipse">
                <a:avLst/>
              </a:prstGeom>
              <a:solidFill>
                <a:srgbClr val="C0F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8" name="テキスト ボックス 37">
                <a:extLst>
                  <a:ext uri="{FF2B5EF4-FFF2-40B4-BE49-F238E27FC236}">
                    <a16:creationId xmlns:a16="http://schemas.microsoft.com/office/drawing/2014/main" id="{F67A5005-F157-456A-9565-8E2C0AB98347}"/>
                  </a:ext>
                </a:extLst>
              </p:cNvPr>
              <p:cNvSpPr txBox="1">
                <a:spLocks/>
              </p:cNvSpPr>
              <p:nvPr/>
            </p:nvSpPr>
            <p:spPr>
              <a:xfrm>
                <a:off x="2235996" y="264595"/>
                <a:ext cx="2520000" cy="540000"/>
              </a:xfrm>
              <a:prstGeom prst="rect">
                <a:avLst/>
              </a:prstGeom>
              <a:noFill/>
            </p:spPr>
            <p:txBody>
              <a:bodyPr wrap="square" lIns="0" tIns="0" rIns="0" bIns="0" rtlCol="0" anchor="ctr">
                <a:noAutofit/>
              </a:bodyPr>
              <a:lstStyle/>
              <a:p>
                <a:pPr algn="ctr"/>
                <a:r>
                  <a:rPr lang="ja-JP" altLang="en-US" sz="2000" b="1" dirty="0">
                    <a:latin typeface="Meiryo UI" panose="020B0604030504040204" pitchFamily="50" charset="-128"/>
                    <a:ea typeface="Meiryo UI" panose="020B0604030504040204" pitchFamily="50" charset="-128"/>
                  </a:rPr>
                  <a:t>お金を貯める、</a:t>
                </a:r>
                <a:endParaRPr lang="en-US" altLang="ja-JP" sz="2000" b="1" dirty="0">
                  <a:latin typeface="Meiryo UI" panose="020B0604030504040204" pitchFamily="50" charset="-128"/>
                  <a:ea typeface="Meiryo UI" panose="020B0604030504040204" pitchFamily="50" charset="-128"/>
                </a:endParaRPr>
              </a:p>
              <a:p>
                <a:pPr algn="ctr"/>
                <a:r>
                  <a:rPr lang="ja-JP" altLang="en-US" sz="2000" b="1" dirty="0">
                    <a:latin typeface="Meiryo UI" panose="020B0604030504040204" pitchFamily="50" charset="-128"/>
                    <a:ea typeface="Meiryo UI" panose="020B0604030504040204" pitchFamily="50" charset="-128"/>
                  </a:rPr>
                  <a:t>増やすために利用する</a:t>
                </a:r>
              </a:p>
            </p:txBody>
          </p:sp>
        </p:grpSp>
      </p:grpSp>
    </p:spTree>
    <p:extLst>
      <p:ext uri="{BB962C8B-B14F-4D97-AF65-F5344CB8AC3E}">
        <p14:creationId xmlns:p14="http://schemas.microsoft.com/office/powerpoint/2010/main" val="29826993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59"/>
                                        </p:tgtEl>
                                        <p:attrNameLst>
                                          <p:attrName>style.visibility</p:attrName>
                                        </p:attrNameLst>
                                      </p:cBhvr>
                                      <p:to>
                                        <p:strVal val="visible"/>
                                      </p:to>
                                    </p:set>
                                    <p:anim calcmode="lin" valueType="num">
                                      <p:cBhvr>
                                        <p:cTn id="26" dur="500" fill="hold"/>
                                        <p:tgtEl>
                                          <p:spTgt spid="59"/>
                                        </p:tgtEl>
                                        <p:attrNameLst>
                                          <p:attrName>ppt_w</p:attrName>
                                        </p:attrNameLst>
                                      </p:cBhvr>
                                      <p:tavLst>
                                        <p:tav tm="0">
                                          <p:val>
                                            <p:fltVal val="0"/>
                                          </p:val>
                                        </p:tav>
                                        <p:tav tm="100000">
                                          <p:val>
                                            <p:strVal val="#ppt_w"/>
                                          </p:val>
                                        </p:tav>
                                      </p:tavLst>
                                    </p:anim>
                                    <p:anim calcmode="lin" valueType="num">
                                      <p:cBhvr>
                                        <p:cTn id="27" dur="500" fill="hold"/>
                                        <p:tgtEl>
                                          <p:spTgt spid="59"/>
                                        </p:tgtEl>
                                        <p:attrNameLst>
                                          <p:attrName>ppt_h</p:attrName>
                                        </p:attrNameLst>
                                      </p:cBhvr>
                                      <p:tavLst>
                                        <p:tav tm="0">
                                          <p:val>
                                            <p:fltVal val="0"/>
                                          </p:val>
                                        </p:tav>
                                        <p:tav tm="100000">
                                          <p:val>
                                            <p:strVal val="#ppt_h"/>
                                          </p:val>
                                        </p:tav>
                                      </p:tavLst>
                                    </p:anim>
                                    <p:animEffect transition="in" filter="fade">
                                      <p:cBhvr>
                                        <p:cTn id="28" dur="500"/>
                                        <p:tgtEl>
                                          <p:spTgt spid="59"/>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500"/>
                                        <p:tgtEl>
                                          <p:spTgt spid="5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62"/>
                                        </p:tgtEl>
                                        <p:attrNameLst>
                                          <p:attrName>style.visibility</p:attrName>
                                        </p:attrNameLst>
                                      </p:cBhvr>
                                      <p:to>
                                        <p:strVal val="visible"/>
                                      </p:to>
                                    </p:set>
                                    <p:anim calcmode="lin" valueType="num">
                                      <p:cBhvr>
                                        <p:cTn id="40" dur="500" fill="hold"/>
                                        <p:tgtEl>
                                          <p:spTgt spid="62"/>
                                        </p:tgtEl>
                                        <p:attrNameLst>
                                          <p:attrName>ppt_w</p:attrName>
                                        </p:attrNameLst>
                                      </p:cBhvr>
                                      <p:tavLst>
                                        <p:tav tm="0">
                                          <p:val>
                                            <p:fltVal val="0"/>
                                          </p:val>
                                        </p:tav>
                                        <p:tav tm="100000">
                                          <p:val>
                                            <p:strVal val="#ppt_w"/>
                                          </p:val>
                                        </p:tav>
                                      </p:tavLst>
                                    </p:anim>
                                    <p:anim calcmode="lin" valueType="num">
                                      <p:cBhvr>
                                        <p:cTn id="41" dur="500" fill="hold"/>
                                        <p:tgtEl>
                                          <p:spTgt spid="62"/>
                                        </p:tgtEl>
                                        <p:attrNameLst>
                                          <p:attrName>ppt_h</p:attrName>
                                        </p:attrNameLst>
                                      </p:cBhvr>
                                      <p:tavLst>
                                        <p:tav tm="0">
                                          <p:val>
                                            <p:fltVal val="0"/>
                                          </p:val>
                                        </p:tav>
                                        <p:tav tm="100000">
                                          <p:val>
                                            <p:strVal val="#ppt_h"/>
                                          </p:val>
                                        </p:tav>
                                      </p:tavLst>
                                    </p:anim>
                                    <p:animEffect transition="in" filter="fade">
                                      <p:cBhvr>
                                        <p:cTn id="42" dur="500"/>
                                        <p:tgtEl>
                                          <p:spTgt spid="62"/>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5" grpId="0"/>
      <p:bldP spid="56"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731E437-AC58-4EF0-9803-026A6ACF2BE3}"/>
              </a:ext>
            </a:extLst>
          </p:cNvPr>
          <p:cNvSpPr txBox="1">
            <a:spLocks/>
          </p:cNvSpPr>
          <p:nvPr/>
        </p:nvSpPr>
        <p:spPr>
          <a:xfrm>
            <a:off x="745807" y="646799"/>
            <a:ext cx="10800000" cy="720000"/>
          </a:xfrm>
          <a:prstGeom prst="rect">
            <a:avLst/>
          </a:prstGeom>
          <a:noFill/>
        </p:spPr>
        <p:txBody>
          <a:bodyPr wrap="square" lIns="0" tIns="0" rIns="0" bIns="0" rtlCol="0">
            <a:noAutofit/>
          </a:bodyPr>
          <a:lstStyle/>
          <a:p>
            <a:pPr algn="ctr"/>
            <a:r>
              <a:rPr lang="ja-JP" altLang="en-US" sz="4800" b="1" dirty="0">
                <a:latin typeface="Meiryo UI" panose="020B0604030504040204" pitchFamily="50" charset="-128"/>
                <a:ea typeface="Meiryo UI" panose="020B0604030504040204" pitchFamily="50" charset="-128"/>
              </a:rPr>
              <a:t>間接</a:t>
            </a:r>
            <a:r>
              <a:rPr kumimoji="1" lang="ja-JP" altLang="en-US" sz="4800" b="1" dirty="0">
                <a:latin typeface="Meiryo UI" panose="020B0604030504040204" pitchFamily="50" charset="-128"/>
                <a:ea typeface="Meiryo UI" panose="020B0604030504040204" pitchFamily="50" charset="-128"/>
              </a:rPr>
              <a:t>金融（貯蓄）と直接金融（投資）</a:t>
            </a:r>
          </a:p>
        </p:txBody>
      </p:sp>
      <p:sp>
        <p:nvSpPr>
          <p:cNvPr id="16" name="テキスト ボックス 15">
            <a:extLst>
              <a:ext uri="{FF2B5EF4-FFF2-40B4-BE49-F238E27FC236}">
                <a16:creationId xmlns:a16="http://schemas.microsoft.com/office/drawing/2014/main" id="{FBB7CDEE-0067-42BE-B86A-1B12B15D498C}"/>
              </a:ext>
            </a:extLst>
          </p:cNvPr>
          <p:cNvSpPr txBox="1">
            <a:spLocks/>
          </p:cNvSpPr>
          <p:nvPr/>
        </p:nvSpPr>
        <p:spPr>
          <a:xfrm>
            <a:off x="336000" y="5249186"/>
            <a:ext cx="11520000" cy="720000"/>
          </a:xfrm>
          <a:prstGeom prst="rect">
            <a:avLst/>
          </a:prstGeom>
          <a:noFill/>
        </p:spPr>
        <p:txBody>
          <a:bodyPr wrap="square" lIns="0" tIns="0" rIns="0" bIns="0" rtlCol="0" anchor="ctr">
            <a:noAutofit/>
          </a:bodyPr>
          <a:lstStyle/>
          <a:p>
            <a:pPr algn="ctr"/>
            <a:r>
              <a:rPr lang="ja-JP" altLang="en-US" sz="2400" b="1" dirty="0">
                <a:latin typeface="Meiryo UI" panose="020B0604030504040204" pitchFamily="50" charset="-128"/>
                <a:ea typeface="Meiryo UI" panose="020B0604030504040204" pitchFamily="50" charset="-128"/>
              </a:rPr>
              <a:t>投資する側と投資される側との間に</a:t>
            </a:r>
            <a:endParaRPr lang="en-US" altLang="ja-JP" sz="2400" b="1" dirty="0">
              <a:latin typeface="Meiryo UI" panose="020B0604030504040204" pitchFamily="50" charset="-128"/>
              <a:ea typeface="Meiryo UI" panose="020B0604030504040204" pitchFamily="50" charset="-128"/>
            </a:endParaRPr>
          </a:p>
          <a:p>
            <a:pPr algn="ctr"/>
            <a:r>
              <a:rPr lang="ja-JP" altLang="en-US" sz="2400" b="1" dirty="0">
                <a:solidFill>
                  <a:srgbClr val="FF0040"/>
                </a:solidFill>
                <a:latin typeface="Meiryo UI" panose="020B0604030504040204" pitchFamily="50" charset="-128"/>
                <a:ea typeface="Meiryo UI" panose="020B0604030504040204" pitchFamily="50" charset="-128"/>
              </a:rPr>
              <a:t>第三者が入るもの</a:t>
            </a:r>
            <a:r>
              <a:rPr lang="ja-JP" altLang="en-US" sz="2400" b="1" dirty="0">
                <a:latin typeface="Meiryo UI" panose="020B0604030504040204" pitchFamily="50" charset="-128"/>
                <a:ea typeface="Meiryo UI" panose="020B0604030504040204" pitchFamily="50" charset="-128"/>
              </a:rPr>
              <a:t>を間接金融、</a:t>
            </a:r>
            <a:r>
              <a:rPr lang="ja-JP" altLang="en-US" sz="2400" b="1" dirty="0">
                <a:solidFill>
                  <a:srgbClr val="FF0040"/>
                </a:solidFill>
                <a:latin typeface="Meiryo UI" panose="020B0604030504040204" pitchFamily="50" charset="-128"/>
                <a:ea typeface="Meiryo UI" panose="020B0604030504040204" pitchFamily="50" charset="-128"/>
              </a:rPr>
              <a:t>入らないもの</a:t>
            </a:r>
            <a:r>
              <a:rPr lang="ja-JP" altLang="en-US" sz="2400" b="1" dirty="0">
                <a:latin typeface="Meiryo UI" panose="020B0604030504040204" pitchFamily="50" charset="-128"/>
                <a:ea typeface="Meiryo UI" panose="020B0604030504040204" pitchFamily="50" charset="-128"/>
              </a:rPr>
              <a:t>を直接金融という</a:t>
            </a:r>
          </a:p>
        </p:txBody>
      </p:sp>
      <p:sp>
        <p:nvSpPr>
          <p:cNvPr id="49" name="矢印: 右 48">
            <a:extLst>
              <a:ext uri="{FF2B5EF4-FFF2-40B4-BE49-F238E27FC236}">
                <a16:creationId xmlns:a16="http://schemas.microsoft.com/office/drawing/2014/main" id="{AC1E1BD1-E996-4FB0-BC0B-0F17BED2B4A9}"/>
              </a:ext>
            </a:extLst>
          </p:cNvPr>
          <p:cNvSpPr/>
          <p:nvPr/>
        </p:nvSpPr>
        <p:spPr>
          <a:xfrm>
            <a:off x="2883030" y="3998774"/>
            <a:ext cx="6480000" cy="720000"/>
          </a:xfrm>
          <a:prstGeom prst="rightArrow">
            <a:avLst/>
          </a:prstGeom>
          <a:solidFill>
            <a:srgbClr val="C0F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1A601462-B458-401B-A383-53EE097210A3}"/>
              </a:ext>
            </a:extLst>
          </p:cNvPr>
          <p:cNvSpPr txBox="1">
            <a:spLocks/>
          </p:cNvSpPr>
          <p:nvPr/>
        </p:nvSpPr>
        <p:spPr>
          <a:xfrm>
            <a:off x="10111094" y="4933259"/>
            <a:ext cx="1440000" cy="360000"/>
          </a:xfrm>
          <a:prstGeom prst="rect">
            <a:avLst/>
          </a:prstGeom>
          <a:noFill/>
        </p:spPr>
        <p:txBody>
          <a:bodyPr wrap="square" lIns="0" tIns="0" rIns="0" bIns="0" rtlCol="0" anchor="ctr">
            <a:noAutofit/>
          </a:bodyPr>
          <a:lstStyle/>
          <a:p>
            <a:pPr algn="ctr"/>
            <a:r>
              <a:rPr lang="ja-JP" altLang="en-US" dirty="0">
                <a:latin typeface="Meiryo UI" panose="020B0604030504040204" pitchFamily="50" charset="-128"/>
                <a:ea typeface="Meiryo UI" panose="020B0604030504040204" pitchFamily="50" charset="-128"/>
              </a:rPr>
              <a:t>投資される側</a:t>
            </a:r>
            <a:endParaRPr kumimoji="1" lang="ja-JP" altLang="en-US" dirty="0">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BECF5E8E-6143-4F28-BD5E-E6289BB3A7A5}"/>
              </a:ext>
            </a:extLst>
          </p:cNvPr>
          <p:cNvSpPr txBox="1">
            <a:spLocks/>
          </p:cNvSpPr>
          <p:nvPr/>
        </p:nvSpPr>
        <p:spPr>
          <a:xfrm>
            <a:off x="720741" y="4924829"/>
            <a:ext cx="1440000" cy="360000"/>
          </a:xfrm>
          <a:prstGeom prst="rect">
            <a:avLst/>
          </a:prstGeom>
          <a:noFill/>
        </p:spPr>
        <p:txBody>
          <a:bodyPr wrap="square" lIns="0" tIns="0" rIns="0" bIns="0" rtlCol="0" anchor="ctr">
            <a:noAutofit/>
          </a:bodyPr>
          <a:lstStyle/>
          <a:p>
            <a:pPr algn="ctr"/>
            <a:r>
              <a:rPr lang="ja-JP" altLang="en-US" dirty="0">
                <a:latin typeface="Meiryo UI" panose="020B0604030504040204" pitchFamily="50" charset="-128"/>
                <a:ea typeface="Meiryo UI" panose="020B0604030504040204" pitchFamily="50" charset="-128"/>
              </a:rPr>
              <a:t>投資する側</a:t>
            </a:r>
            <a:endParaRPr kumimoji="1" lang="ja-JP" altLang="en-US" dirty="0">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3A97B784-8A3D-4005-8203-BF43D422C542}"/>
              </a:ext>
            </a:extLst>
          </p:cNvPr>
          <p:cNvSpPr txBox="1">
            <a:spLocks/>
          </p:cNvSpPr>
          <p:nvPr/>
        </p:nvSpPr>
        <p:spPr>
          <a:xfrm>
            <a:off x="5614405" y="3632945"/>
            <a:ext cx="1080000" cy="360000"/>
          </a:xfrm>
          <a:prstGeom prst="rect">
            <a:avLst/>
          </a:prstGeom>
          <a:noFill/>
        </p:spPr>
        <p:txBody>
          <a:bodyPr wrap="square" lIns="0" tIns="0" rIns="0" bIns="0" rtlCol="0" anchor="ctr">
            <a:noAutofit/>
          </a:bodyPr>
          <a:lstStyle/>
          <a:p>
            <a:pPr algn="ctr"/>
            <a:r>
              <a:rPr kumimoji="1" lang="ja-JP" altLang="en-US" dirty="0">
                <a:latin typeface="Meiryo UI" panose="020B0604030504040204" pitchFamily="50" charset="-128"/>
                <a:ea typeface="Meiryo UI" panose="020B0604030504040204" pitchFamily="50" charset="-128"/>
              </a:rPr>
              <a:t>銀行等</a:t>
            </a:r>
          </a:p>
        </p:txBody>
      </p:sp>
      <p:grpSp>
        <p:nvGrpSpPr>
          <p:cNvPr id="21" name="グループ化 20">
            <a:extLst>
              <a:ext uri="{FF2B5EF4-FFF2-40B4-BE49-F238E27FC236}">
                <a16:creationId xmlns:a16="http://schemas.microsoft.com/office/drawing/2014/main" id="{DAC88299-E0F8-40D8-B20B-17689991A67B}"/>
              </a:ext>
            </a:extLst>
          </p:cNvPr>
          <p:cNvGrpSpPr/>
          <p:nvPr/>
        </p:nvGrpSpPr>
        <p:grpSpPr>
          <a:xfrm>
            <a:off x="5392126" y="2090918"/>
            <a:ext cx="1450015" cy="720000"/>
            <a:chOff x="5121989" y="2770211"/>
            <a:chExt cx="1450015" cy="720000"/>
          </a:xfrm>
        </p:grpSpPr>
        <p:sp>
          <p:nvSpPr>
            <p:cNvPr id="22" name="楕円 21">
              <a:extLst>
                <a:ext uri="{FF2B5EF4-FFF2-40B4-BE49-F238E27FC236}">
                  <a16:creationId xmlns:a16="http://schemas.microsoft.com/office/drawing/2014/main" id="{54E5BA12-39D0-47DA-AA1B-3D8EAAA0F0CA}"/>
                </a:ext>
              </a:extLst>
            </p:cNvPr>
            <p:cNvSpPr/>
            <p:nvPr/>
          </p:nvSpPr>
          <p:spPr>
            <a:xfrm>
              <a:off x="5121989" y="2860013"/>
              <a:ext cx="1440000" cy="540000"/>
            </a:xfrm>
            <a:prstGeom prst="ellipse">
              <a:avLst/>
            </a:prstGeom>
            <a:solidFill>
              <a:srgbClr val="00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7F13379F-38A0-4E17-A847-68EC4D732FE4}"/>
                </a:ext>
              </a:extLst>
            </p:cNvPr>
            <p:cNvSpPr txBox="1"/>
            <p:nvPr/>
          </p:nvSpPr>
          <p:spPr>
            <a:xfrm>
              <a:off x="5132004" y="2770211"/>
              <a:ext cx="1440000" cy="720000"/>
            </a:xfrm>
            <a:prstGeom prst="rect">
              <a:avLst/>
            </a:prstGeom>
            <a:noFill/>
          </p:spPr>
          <p:txBody>
            <a:bodyPr wrap="square" lIns="0" tIns="0" rIns="0" bIns="0" rtlCol="0" anchor="ctr" anchorCtr="0">
              <a:noAutofit/>
            </a:bodyPr>
            <a:lstStyle/>
            <a:p>
              <a:pPr algn="ctr"/>
              <a:r>
                <a:rPr lang="ja-JP" altLang="en-US" sz="2000" b="1" dirty="0">
                  <a:solidFill>
                    <a:schemeClr val="bg1"/>
                  </a:solidFill>
                  <a:latin typeface="Meiryo UI" panose="020B0604030504040204" pitchFamily="50" charset="-128"/>
                  <a:ea typeface="Meiryo UI" panose="020B0604030504040204" pitchFamily="50" charset="-128"/>
                </a:rPr>
                <a:t>間接金融</a:t>
              </a:r>
            </a:p>
          </p:txBody>
        </p:sp>
      </p:grpSp>
      <p:sp>
        <p:nvSpPr>
          <p:cNvPr id="45" name="矢印: 右 44">
            <a:extLst>
              <a:ext uri="{FF2B5EF4-FFF2-40B4-BE49-F238E27FC236}">
                <a16:creationId xmlns:a16="http://schemas.microsoft.com/office/drawing/2014/main" id="{ED7C8995-B3DF-4B40-A6CF-D261EA82F546}"/>
              </a:ext>
            </a:extLst>
          </p:cNvPr>
          <p:cNvSpPr/>
          <p:nvPr/>
        </p:nvSpPr>
        <p:spPr>
          <a:xfrm>
            <a:off x="7203985" y="2991827"/>
            <a:ext cx="2160000" cy="720000"/>
          </a:xfrm>
          <a:prstGeom prst="rightArrow">
            <a:avLst/>
          </a:prstGeom>
          <a:solidFill>
            <a:srgbClr val="C0F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48" name="矢印: 右 47">
            <a:extLst>
              <a:ext uri="{FF2B5EF4-FFF2-40B4-BE49-F238E27FC236}">
                <a16:creationId xmlns:a16="http://schemas.microsoft.com/office/drawing/2014/main" id="{49DC2F4A-E729-4E6D-85AD-6506F0856DFA}"/>
              </a:ext>
            </a:extLst>
          </p:cNvPr>
          <p:cNvSpPr/>
          <p:nvPr/>
        </p:nvSpPr>
        <p:spPr>
          <a:xfrm>
            <a:off x="2853665" y="2991827"/>
            <a:ext cx="2160000" cy="720000"/>
          </a:xfrm>
          <a:prstGeom prst="rightArrow">
            <a:avLst/>
          </a:prstGeom>
          <a:solidFill>
            <a:srgbClr val="C0F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grpSp>
        <p:nvGrpSpPr>
          <p:cNvPr id="25" name="グループ化 24">
            <a:extLst>
              <a:ext uri="{FF2B5EF4-FFF2-40B4-BE49-F238E27FC236}">
                <a16:creationId xmlns:a16="http://schemas.microsoft.com/office/drawing/2014/main" id="{513DC951-7FF7-45AC-B4F3-60593F34AC5D}"/>
              </a:ext>
            </a:extLst>
          </p:cNvPr>
          <p:cNvGrpSpPr/>
          <p:nvPr/>
        </p:nvGrpSpPr>
        <p:grpSpPr>
          <a:xfrm>
            <a:off x="5395683" y="3985819"/>
            <a:ext cx="1450015" cy="720000"/>
            <a:chOff x="5121989" y="2770211"/>
            <a:chExt cx="1450015" cy="720000"/>
          </a:xfrm>
        </p:grpSpPr>
        <p:sp>
          <p:nvSpPr>
            <p:cNvPr id="26" name="楕円 25">
              <a:extLst>
                <a:ext uri="{FF2B5EF4-FFF2-40B4-BE49-F238E27FC236}">
                  <a16:creationId xmlns:a16="http://schemas.microsoft.com/office/drawing/2014/main" id="{EA43C2E3-DAD2-4C75-9E1C-2F65972D4E7A}"/>
                </a:ext>
              </a:extLst>
            </p:cNvPr>
            <p:cNvSpPr/>
            <p:nvPr/>
          </p:nvSpPr>
          <p:spPr>
            <a:xfrm>
              <a:off x="5121989" y="2860013"/>
              <a:ext cx="1440000" cy="540000"/>
            </a:xfrm>
            <a:prstGeom prst="ellipse">
              <a:avLst/>
            </a:prstGeom>
            <a:solidFill>
              <a:srgbClr val="00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A153E55D-2881-44AB-8564-36B00439AD94}"/>
                </a:ext>
              </a:extLst>
            </p:cNvPr>
            <p:cNvSpPr txBox="1"/>
            <p:nvPr/>
          </p:nvSpPr>
          <p:spPr>
            <a:xfrm>
              <a:off x="5132004" y="2770211"/>
              <a:ext cx="1440000" cy="720000"/>
            </a:xfrm>
            <a:prstGeom prst="rect">
              <a:avLst/>
            </a:prstGeom>
            <a:noFill/>
          </p:spPr>
          <p:txBody>
            <a:bodyPr wrap="square" lIns="0" tIns="0" rIns="0" bIns="0" rtlCol="0" anchor="ctr" anchorCtr="0">
              <a:noAutofit/>
            </a:bodyPr>
            <a:lstStyle/>
            <a:p>
              <a:pPr algn="ctr"/>
              <a:r>
                <a:rPr lang="ja-JP" altLang="en-US" sz="2000" b="1" dirty="0">
                  <a:solidFill>
                    <a:schemeClr val="bg1"/>
                  </a:solidFill>
                  <a:latin typeface="Meiryo UI" panose="020B0604030504040204" pitchFamily="50" charset="-128"/>
                  <a:ea typeface="Meiryo UI" panose="020B0604030504040204" pitchFamily="50" charset="-128"/>
                </a:rPr>
                <a:t>直接金融</a:t>
              </a:r>
            </a:p>
          </p:txBody>
        </p:sp>
      </p:grpSp>
      <p:pic>
        <p:nvPicPr>
          <p:cNvPr id="29" name="図 28">
            <a:extLst>
              <a:ext uri="{FF2B5EF4-FFF2-40B4-BE49-F238E27FC236}">
                <a16:creationId xmlns:a16="http://schemas.microsoft.com/office/drawing/2014/main" id="{2B5A84F8-E2D3-443D-AB50-01709A984CB6}"/>
              </a:ext>
            </a:extLst>
          </p:cNvPr>
          <p:cNvPicPr>
            <a:picLocks noChangeAspect="1"/>
          </p:cNvPicPr>
          <p:nvPr/>
        </p:nvPicPr>
        <p:blipFill>
          <a:blip r:embed="rId3"/>
          <a:stretch>
            <a:fillRect/>
          </a:stretch>
        </p:blipFill>
        <p:spPr>
          <a:xfrm>
            <a:off x="1068193" y="2171618"/>
            <a:ext cx="744116" cy="2665629"/>
          </a:xfrm>
          <a:prstGeom prst="rect">
            <a:avLst/>
          </a:prstGeom>
        </p:spPr>
      </p:pic>
      <p:pic>
        <p:nvPicPr>
          <p:cNvPr id="31" name="図 30">
            <a:extLst>
              <a:ext uri="{FF2B5EF4-FFF2-40B4-BE49-F238E27FC236}">
                <a16:creationId xmlns:a16="http://schemas.microsoft.com/office/drawing/2014/main" id="{008BE04B-B2FF-4842-852B-12B23652F6E7}"/>
              </a:ext>
            </a:extLst>
          </p:cNvPr>
          <p:cNvPicPr>
            <a:picLocks noChangeAspect="1"/>
          </p:cNvPicPr>
          <p:nvPr/>
        </p:nvPicPr>
        <p:blipFill>
          <a:blip r:embed="rId4"/>
          <a:stretch>
            <a:fillRect/>
          </a:stretch>
        </p:blipFill>
        <p:spPr>
          <a:xfrm>
            <a:off x="3190166" y="2311340"/>
            <a:ext cx="1130300" cy="1104900"/>
          </a:xfrm>
          <a:prstGeom prst="rect">
            <a:avLst/>
          </a:prstGeom>
        </p:spPr>
      </p:pic>
      <p:pic>
        <p:nvPicPr>
          <p:cNvPr id="33" name="図 32">
            <a:extLst>
              <a:ext uri="{FF2B5EF4-FFF2-40B4-BE49-F238E27FC236}">
                <a16:creationId xmlns:a16="http://schemas.microsoft.com/office/drawing/2014/main" id="{2ED39ADA-0D34-458B-BFF7-59C231EAA94C}"/>
              </a:ext>
            </a:extLst>
          </p:cNvPr>
          <p:cNvPicPr>
            <a:picLocks noChangeAspect="1"/>
          </p:cNvPicPr>
          <p:nvPr/>
        </p:nvPicPr>
        <p:blipFill>
          <a:blip r:embed="rId4"/>
          <a:stretch>
            <a:fillRect/>
          </a:stretch>
        </p:blipFill>
        <p:spPr>
          <a:xfrm>
            <a:off x="7544614" y="2311340"/>
            <a:ext cx="1130300" cy="1104900"/>
          </a:xfrm>
          <a:prstGeom prst="rect">
            <a:avLst/>
          </a:prstGeom>
        </p:spPr>
      </p:pic>
      <p:pic>
        <p:nvPicPr>
          <p:cNvPr id="37" name="図 36">
            <a:extLst>
              <a:ext uri="{FF2B5EF4-FFF2-40B4-BE49-F238E27FC236}">
                <a16:creationId xmlns:a16="http://schemas.microsoft.com/office/drawing/2014/main" id="{49E9F557-BB8C-478B-8FFB-EE4456BA739D}"/>
              </a:ext>
            </a:extLst>
          </p:cNvPr>
          <p:cNvPicPr>
            <a:picLocks noChangeAspect="1"/>
          </p:cNvPicPr>
          <p:nvPr/>
        </p:nvPicPr>
        <p:blipFill>
          <a:blip r:embed="rId5"/>
          <a:stretch>
            <a:fillRect/>
          </a:stretch>
        </p:blipFill>
        <p:spPr>
          <a:xfrm>
            <a:off x="5513440" y="2775031"/>
            <a:ext cx="1270000" cy="850900"/>
          </a:xfrm>
          <a:prstGeom prst="rect">
            <a:avLst/>
          </a:prstGeom>
        </p:spPr>
      </p:pic>
      <p:pic>
        <p:nvPicPr>
          <p:cNvPr id="38" name="図 37">
            <a:extLst>
              <a:ext uri="{FF2B5EF4-FFF2-40B4-BE49-F238E27FC236}">
                <a16:creationId xmlns:a16="http://schemas.microsoft.com/office/drawing/2014/main" id="{8EA49BAB-B1C3-4751-A1B5-C6A0C1D34CC0}"/>
              </a:ext>
            </a:extLst>
          </p:cNvPr>
          <p:cNvPicPr>
            <a:picLocks noChangeAspect="1"/>
          </p:cNvPicPr>
          <p:nvPr/>
        </p:nvPicPr>
        <p:blipFill>
          <a:blip r:embed="rId6"/>
          <a:stretch>
            <a:fillRect/>
          </a:stretch>
        </p:blipFill>
        <p:spPr>
          <a:xfrm>
            <a:off x="9710303" y="2598376"/>
            <a:ext cx="2180675" cy="1992024"/>
          </a:xfrm>
          <a:prstGeom prst="rect">
            <a:avLst/>
          </a:prstGeom>
        </p:spPr>
      </p:pic>
    </p:spTree>
    <p:extLst>
      <p:ext uri="{BB962C8B-B14F-4D97-AF65-F5344CB8AC3E}">
        <p14:creationId xmlns:p14="http://schemas.microsoft.com/office/powerpoint/2010/main" val="22161550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500"/>
                                        <p:tgtEl>
                                          <p:spTgt spid="38"/>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1250"/>
                            </p:stCondLst>
                            <p:childTnLst>
                              <p:par>
                                <p:cTn id="19" presetID="10" presetClass="entr" presetSubtype="0"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par>
                                <p:cTn id="22" presetID="10" presetClass="entr" presetSubtype="0" fill="hold" grpId="0" nodeType="withEffect">
                                  <p:stCondLst>
                                    <p:cond delay="25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wipe(left)">
                                      <p:cBhvr>
                                        <p:cTn id="28" dur="500"/>
                                        <p:tgtEl>
                                          <p:spTgt spid="48"/>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wipe(left)">
                                      <p:cBhvr>
                                        <p:cTn id="36" dur="500"/>
                                        <p:tgtEl>
                                          <p:spTgt spid="45"/>
                                        </p:tgtEl>
                                      </p:cBhvr>
                                    </p:animEffect>
                                  </p:childTnLst>
                                </p:cTn>
                              </p:par>
                            </p:childTnLst>
                          </p:cTn>
                        </p:par>
                        <p:par>
                          <p:cTn id="37" fill="hold">
                            <p:stCondLst>
                              <p:cond delay="3500"/>
                            </p:stCondLst>
                            <p:childTnLst>
                              <p:par>
                                <p:cTn id="38" presetID="10" presetClass="entr" presetSubtype="0" fill="hold"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par>
                          <p:cTn id="41" fill="hold">
                            <p:stCondLst>
                              <p:cond delay="4000"/>
                            </p:stCondLst>
                            <p:childTnLst>
                              <p:par>
                                <p:cTn id="42" presetID="53" presetClass="entr" presetSubtype="16"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p:cTn id="44" dur="500" fill="hold"/>
                                        <p:tgtEl>
                                          <p:spTgt spid="21"/>
                                        </p:tgtEl>
                                        <p:attrNameLst>
                                          <p:attrName>ppt_w</p:attrName>
                                        </p:attrNameLst>
                                      </p:cBhvr>
                                      <p:tavLst>
                                        <p:tav tm="0">
                                          <p:val>
                                            <p:fltVal val="0"/>
                                          </p:val>
                                        </p:tav>
                                        <p:tav tm="100000">
                                          <p:val>
                                            <p:strVal val="#ppt_w"/>
                                          </p:val>
                                        </p:tav>
                                      </p:tavLst>
                                    </p:anim>
                                    <p:anim calcmode="lin" valueType="num">
                                      <p:cBhvr>
                                        <p:cTn id="45" dur="500" fill="hold"/>
                                        <p:tgtEl>
                                          <p:spTgt spid="21"/>
                                        </p:tgtEl>
                                        <p:attrNameLst>
                                          <p:attrName>ppt_h</p:attrName>
                                        </p:attrNameLst>
                                      </p:cBhvr>
                                      <p:tavLst>
                                        <p:tav tm="0">
                                          <p:val>
                                            <p:fltVal val="0"/>
                                          </p:val>
                                        </p:tav>
                                        <p:tav tm="100000">
                                          <p:val>
                                            <p:strVal val="#ppt_h"/>
                                          </p:val>
                                        </p:tav>
                                      </p:tavLst>
                                    </p:anim>
                                    <p:animEffect transition="in" filter="fade">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wipe(left)">
                                      <p:cBhvr>
                                        <p:cTn id="51" dur="750"/>
                                        <p:tgtEl>
                                          <p:spTgt spid="49"/>
                                        </p:tgtEl>
                                      </p:cBhvr>
                                    </p:animEffect>
                                  </p:childTnLst>
                                </p:cTn>
                              </p:par>
                            </p:childTnLst>
                          </p:cTn>
                        </p:par>
                        <p:par>
                          <p:cTn id="52" fill="hold">
                            <p:stCondLst>
                              <p:cond delay="750"/>
                            </p:stCondLst>
                            <p:childTnLst>
                              <p:par>
                                <p:cTn id="53" presetID="53" presetClass="entr" presetSubtype="16"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fltVal val="0"/>
                                          </p:val>
                                        </p:tav>
                                        <p:tav tm="100000">
                                          <p:val>
                                            <p:strVal val="#ppt_w"/>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9" grpId="0" animBg="1"/>
      <p:bldP spid="13" grpId="0"/>
      <p:bldP spid="14" grpId="0"/>
      <p:bldP spid="15" grpId="0"/>
      <p:bldP spid="45" grpId="0" animBg="1"/>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 name="グループ化 140">
            <a:extLst>
              <a:ext uri="{FF2B5EF4-FFF2-40B4-BE49-F238E27FC236}">
                <a16:creationId xmlns:a16="http://schemas.microsoft.com/office/drawing/2014/main" id="{0EE6A2C7-A97E-4C74-B871-306AC90A0858}"/>
              </a:ext>
            </a:extLst>
          </p:cNvPr>
          <p:cNvGrpSpPr/>
          <p:nvPr/>
        </p:nvGrpSpPr>
        <p:grpSpPr>
          <a:xfrm rot="16200000">
            <a:off x="2985770" y="3985358"/>
            <a:ext cx="1440000" cy="1667962"/>
            <a:chOff x="2878904" y="232061"/>
            <a:chExt cx="6330260" cy="4851350"/>
          </a:xfrm>
        </p:grpSpPr>
        <p:cxnSp>
          <p:nvCxnSpPr>
            <p:cNvPr id="142" name="直線コネクタ 141">
              <a:extLst>
                <a:ext uri="{FF2B5EF4-FFF2-40B4-BE49-F238E27FC236}">
                  <a16:creationId xmlns:a16="http://schemas.microsoft.com/office/drawing/2014/main" id="{99F874ED-D916-407C-AD77-EFC334C916B3}"/>
                </a:ext>
              </a:extLst>
            </p:cNvPr>
            <p:cNvCxnSpPr>
              <a:cxnSpLocks/>
            </p:cNvCxnSpPr>
            <p:nvPr/>
          </p:nvCxnSpPr>
          <p:spPr>
            <a:xfrm rot="5400000">
              <a:off x="3998944" y="2323318"/>
              <a:ext cx="4188311" cy="57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3" name="左大かっこ 142">
              <a:extLst>
                <a:ext uri="{FF2B5EF4-FFF2-40B4-BE49-F238E27FC236}">
                  <a16:creationId xmlns:a16="http://schemas.microsoft.com/office/drawing/2014/main" id="{9308F3FD-FE1F-4197-A5A8-DC4CCE531BAE}"/>
                </a:ext>
              </a:extLst>
            </p:cNvPr>
            <p:cNvSpPr/>
            <p:nvPr/>
          </p:nvSpPr>
          <p:spPr>
            <a:xfrm rot="5400000">
              <a:off x="5706446" y="1580693"/>
              <a:ext cx="675176" cy="6330260"/>
            </a:xfrm>
            <a:prstGeom prst="leftBracket">
              <a:avLst>
                <a:gd name="adj" fmla="val 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49" name="グループ化 48">
            <a:extLst>
              <a:ext uri="{FF2B5EF4-FFF2-40B4-BE49-F238E27FC236}">
                <a16:creationId xmlns:a16="http://schemas.microsoft.com/office/drawing/2014/main" id="{8E3E2600-8A57-47FA-93F2-3A14D7FC507A}"/>
              </a:ext>
            </a:extLst>
          </p:cNvPr>
          <p:cNvGrpSpPr/>
          <p:nvPr/>
        </p:nvGrpSpPr>
        <p:grpSpPr>
          <a:xfrm rot="16200000">
            <a:off x="3059327" y="1082935"/>
            <a:ext cx="1801631" cy="1438228"/>
            <a:chOff x="2126612" y="1306057"/>
            <a:chExt cx="7920000" cy="4183159"/>
          </a:xfrm>
        </p:grpSpPr>
        <p:cxnSp>
          <p:nvCxnSpPr>
            <p:cNvPr id="50" name="直線コネクタ 49">
              <a:extLst>
                <a:ext uri="{FF2B5EF4-FFF2-40B4-BE49-F238E27FC236}">
                  <a16:creationId xmlns:a16="http://schemas.microsoft.com/office/drawing/2014/main" id="{4E50ED85-83B4-4B8A-8454-D43449FAAE3C}"/>
                </a:ext>
              </a:extLst>
            </p:cNvPr>
            <p:cNvCxnSpPr>
              <a:cxnSpLocks/>
              <a:stCxn id="44" idx="6"/>
              <a:endCxn id="85" idx="1"/>
            </p:cNvCxnSpPr>
            <p:nvPr/>
          </p:nvCxnSpPr>
          <p:spPr>
            <a:xfrm rot="5400000">
              <a:off x="4002011" y="3394254"/>
              <a:ext cx="4183159" cy="67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左大かっこ 66">
              <a:extLst>
                <a:ext uri="{FF2B5EF4-FFF2-40B4-BE49-F238E27FC236}">
                  <a16:creationId xmlns:a16="http://schemas.microsoft.com/office/drawing/2014/main" id="{DC4BEE8D-ED31-42F9-9C03-14027B83D5AB}"/>
                </a:ext>
              </a:extLst>
            </p:cNvPr>
            <p:cNvSpPr/>
            <p:nvPr/>
          </p:nvSpPr>
          <p:spPr>
            <a:xfrm rot="5400000">
              <a:off x="5749022" y="785821"/>
              <a:ext cx="675179" cy="7920000"/>
            </a:xfrm>
            <a:prstGeom prst="leftBracket">
              <a:avLst>
                <a:gd name="adj" fmla="val 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17" name="テキスト ボックス 16">
            <a:extLst>
              <a:ext uri="{FF2B5EF4-FFF2-40B4-BE49-F238E27FC236}">
                <a16:creationId xmlns:a16="http://schemas.microsoft.com/office/drawing/2014/main" id="{27CB1492-F29B-42E6-978E-C0D1BC38E0C2}"/>
              </a:ext>
            </a:extLst>
          </p:cNvPr>
          <p:cNvSpPr txBox="1">
            <a:spLocks/>
          </p:cNvSpPr>
          <p:nvPr/>
        </p:nvSpPr>
        <p:spPr>
          <a:xfrm>
            <a:off x="6525687" y="559525"/>
            <a:ext cx="5288900" cy="720000"/>
          </a:xfrm>
          <a:prstGeom prst="rect">
            <a:avLst/>
          </a:prstGeom>
          <a:noFill/>
        </p:spPr>
        <p:txBody>
          <a:bodyPr wrap="square" lIns="0" tIns="0" rIns="0" bIns="0" rtlCol="0" anchor="ctr">
            <a:noAutofit/>
          </a:bodyPr>
          <a:lstStyle/>
          <a:p>
            <a:r>
              <a:rPr lang="ja-JP" altLang="en-US" sz="2000" b="1" dirty="0">
                <a:latin typeface="Meiryo UI" panose="020B0604030504040204" pitchFamily="50" charset="-128"/>
                <a:ea typeface="Meiryo UI" panose="020B0604030504040204" pitchFamily="50" charset="-128"/>
              </a:rPr>
              <a:t>金融機関の普通預金口座に預ける</a:t>
            </a:r>
            <a:endParaRPr lang="en-US" altLang="ja-JP" sz="2000" b="1" dirty="0">
              <a:latin typeface="Meiryo UI" panose="020B0604030504040204" pitchFamily="50" charset="-128"/>
              <a:ea typeface="Meiryo UI" panose="020B0604030504040204" pitchFamily="50" charset="-128"/>
            </a:endParaRPr>
          </a:p>
          <a:p>
            <a:r>
              <a:rPr lang="ja-JP" altLang="en-US" sz="2000" b="1" dirty="0">
                <a:solidFill>
                  <a:srgbClr val="FF0040"/>
                </a:solidFill>
                <a:latin typeface="Meiryo UI" panose="020B0604030504040204" pitchFamily="50" charset="-128"/>
                <a:ea typeface="Meiryo UI" panose="020B0604030504040204" pitchFamily="50" charset="-128"/>
              </a:rPr>
              <a:t>いつでも引き出せる</a:t>
            </a:r>
          </a:p>
        </p:txBody>
      </p:sp>
      <p:sp>
        <p:nvSpPr>
          <p:cNvPr id="18" name="テキスト ボックス 17">
            <a:extLst>
              <a:ext uri="{FF2B5EF4-FFF2-40B4-BE49-F238E27FC236}">
                <a16:creationId xmlns:a16="http://schemas.microsoft.com/office/drawing/2014/main" id="{4E77C956-AB85-4208-AF1D-DB5630ED6150}"/>
              </a:ext>
            </a:extLst>
          </p:cNvPr>
          <p:cNvSpPr txBox="1">
            <a:spLocks/>
          </p:cNvSpPr>
          <p:nvPr/>
        </p:nvSpPr>
        <p:spPr>
          <a:xfrm>
            <a:off x="6525687" y="1405006"/>
            <a:ext cx="4775437" cy="720000"/>
          </a:xfrm>
          <a:prstGeom prst="rect">
            <a:avLst/>
          </a:prstGeom>
          <a:noFill/>
        </p:spPr>
        <p:txBody>
          <a:bodyPr wrap="square" lIns="0" tIns="0" rIns="0" bIns="0" rtlCol="0" anchor="ctr">
            <a:noAutofit/>
          </a:bodyPr>
          <a:lstStyle/>
          <a:p>
            <a:r>
              <a:rPr lang="ja-JP" altLang="en-US" sz="2000" b="1" dirty="0">
                <a:latin typeface="Meiryo UI" panose="020B0604030504040204" pitchFamily="50" charset="-128"/>
                <a:ea typeface="Meiryo UI" panose="020B0604030504040204" pitchFamily="50" charset="-128"/>
              </a:rPr>
              <a:t>満期日までの</a:t>
            </a:r>
            <a:r>
              <a:rPr lang="ja-JP" altLang="en-US" sz="2000" b="1" dirty="0">
                <a:solidFill>
                  <a:srgbClr val="FF0040"/>
                </a:solidFill>
                <a:latin typeface="Meiryo UI" panose="020B0604030504040204" pitchFamily="50" charset="-128"/>
                <a:ea typeface="Meiryo UI" panose="020B0604030504040204" pitchFamily="50" charset="-128"/>
              </a:rPr>
              <a:t>預入</a:t>
            </a:r>
            <a:r>
              <a:rPr lang="ja-JP" altLang="en-US" sz="2000" b="1" dirty="0">
                <a:latin typeface="Meiryo UI" panose="020B0604030504040204" pitchFamily="50" charset="-128"/>
                <a:ea typeface="Meiryo UI" panose="020B0604030504040204" pitchFamily="50" charset="-128"/>
              </a:rPr>
              <a:t>を条件に</a:t>
            </a:r>
            <a:endParaRPr lang="en-US" altLang="ja-JP" sz="2000" b="1" dirty="0">
              <a:latin typeface="Meiryo UI" panose="020B0604030504040204" pitchFamily="50" charset="-128"/>
              <a:ea typeface="Meiryo UI" panose="020B0604030504040204" pitchFamily="50" charset="-128"/>
            </a:endParaRPr>
          </a:p>
          <a:p>
            <a:r>
              <a:rPr lang="ja-JP" altLang="en-US" sz="2000" b="1" dirty="0">
                <a:solidFill>
                  <a:srgbClr val="FF0040"/>
                </a:solidFill>
                <a:latin typeface="Meiryo UI" panose="020B0604030504040204" pitchFamily="50" charset="-128"/>
                <a:ea typeface="Meiryo UI" panose="020B0604030504040204" pitchFamily="50" charset="-128"/>
              </a:rPr>
              <a:t>普通預金以上の金利</a:t>
            </a:r>
            <a:r>
              <a:rPr lang="ja-JP" altLang="en-US" sz="2000" b="1" dirty="0">
                <a:latin typeface="Meiryo UI" panose="020B0604030504040204" pitchFamily="50" charset="-128"/>
                <a:ea typeface="Meiryo UI" panose="020B0604030504040204" pitchFamily="50" charset="-128"/>
              </a:rPr>
              <a:t>が付く</a:t>
            </a:r>
          </a:p>
        </p:txBody>
      </p:sp>
      <p:sp>
        <p:nvSpPr>
          <p:cNvPr id="19" name="テキスト ボックス 18">
            <a:extLst>
              <a:ext uri="{FF2B5EF4-FFF2-40B4-BE49-F238E27FC236}">
                <a16:creationId xmlns:a16="http://schemas.microsoft.com/office/drawing/2014/main" id="{D79E42A4-A532-4E5E-B5F1-E3B43DC209E1}"/>
              </a:ext>
            </a:extLst>
          </p:cNvPr>
          <p:cNvSpPr txBox="1">
            <a:spLocks/>
          </p:cNvSpPr>
          <p:nvPr/>
        </p:nvSpPr>
        <p:spPr>
          <a:xfrm>
            <a:off x="6525687" y="2375968"/>
            <a:ext cx="4940151" cy="720000"/>
          </a:xfrm>
          <a:prstGeom prst="rect">
            <a:avLst/>
          </a:prstGeom>
          <a:noFill/>
        </p:spPr>
        <p:txBody>
          <a:bodyPr wrap="square" lIns="0" tIns="0" rIns="0" bIns="0" rtlCol="0" anchor="ctr">
            <a:noAutofit/>
          </a:bodyPr>
          <a:lstStyle/>
          <a:p>
            <a:r>
              <a:rPr lang="ja-JP" altLang="en-US" sz="2000" b="1" dirty="0">
                <a:latin typeface="Meiryo UI" panose="020B0604030504040204" pitchFamily="50" charset="-128"/>
                <a:ea typeface="Meiryo UI" panose="020B0604030504040204" pitchFamily="50" charset="-128"/>
              </a:rPr>
              <a:t>外国の通貨で預金する</a:t>
            </a:r>
            <a:endParaRPr lang="en-US" altLang="ja-JP" sz="2000" b="1" dirty="0">
              <a:latin typeface="Meiryo UI" panose="020B0604030504040204" pitchFamily="50" charset="-128"/>
              <a:ea typeface="Meiryo UI" panose="020B0604030504040204" pitchFamily="50" charset="-128"/>
            </a:endParaRPr>
          </a:p>
          <a:p>
            <a:r>
              <a:rPr lang="ja-JP" altLang="en-US" sz="2000" b="1" dirty="0">
                <a:latin typeface="Meiryo UI" panose="020B0604030504040204" pitchFamily="50" charset="-128"/>
                <a:ea typeface="Meiryo UI" panose="020B0604030504040204" pitchFamily="50" charset="-128"/>
              </a:rPr>
              <a:t>為替相場によっては</a:t>
            </a:r>
            <a:r>
              <a:rPr lang="ja-JP" altLang="en-US" sz="2000" b="1" dirty="0">
                <a:solidFill>
                  <a:srgbClr val="FF0040"/>
                </a:solidFill>
                <a:latin typeface="Meiryo UI" panose="020B0604030504040204" pitchFamily="50" charset="-128"/>
                <a:ea typeface="Meiryo UI" panose="020B0604030504040204" pitchFamily="50" charset="-128"/>
              </a:rPr>
              <a:t>日本円で元本割れする</a:t>
            </a:r>
          </a:p>
        </p:txBody>
      </p:sp>
      <p:grpSp>
        <p:nvGrpSpPr>
          <p:cNvPr id="51" name="グループ化 50">
            <a:extLst>
              <a:ext uri="{FF2B5EF4-FFF2-40B4-BE49-F238E27FC236}">
                <a16:creationId xmlns:a16="http://schemas.microsoft.com/office/drawing/2014/main" id="{58DA5A16-7665-4C8B-A9FB-C832831E2C20}"/>
              </a:ext>
            </a:extLst>
          </p:cNvPr>
          <p:cNvGrpSpPr/>
          <p:nvPr/>
        </p:nvGrpSpPr>
        <p:grpSpPr>
          <a:xfrm>
            <a:off x="4493056" y="541078"/>
            <a:ext cx="1800000" cy="722639"/>
            <a:chOff x="7755732" y="4104762"/>
            <a:chExt cx="1800000" cy="722639"/>
          </a:xfrm>
        </p:grpSpPr>
        <p:sp>
          <p:nvSpPr>
            <p:cNvPr id="52" name="楕円 51">
              <a:extLst>
                <a:ext uri="{FF2B5EF4-FFF2-40B4-BE49-F238E27FC236}">
                  <a16:creationId xmlns:a16="http://schemas.microsoft.com/office/drawing/2014/main" id="{86AA5802-2B01-4229-9DFA-9059541B27A3}"/>
                </a:ext>
              </a:extLst>
            </p:cNvPr>
            <p:cNvSpPr/>
            <p:nvPr/>
          </p:nvSpPr>
          <p:spPr>
            <a:xfrm>
              <a:off x="7755732" y="4104762"/>
              <a:ext cx="1800000" cy="720000"/>
            </a:xfrm>
            <a:prstGeom prst="ellipse">
              <a:avLst/>
            </a:prstGeom>
            <a:solidFill>
              <a:srgbClr val="C0F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C0FF"/>
                </a:solidFill>
                <a:latin typeface="Meiryo UI" panose="020B0604030504040204" pitchFamily="50" charset="-128"/>
                <a:ea typeface="Meiryo UI" panose="020B0604030504040204" pitchFamily="50" charset="-128"/>
              </a:endParaRPr>
            </a:p>
          </p:txBody>
        </p:sp>
        <p:sp>
          <p:nvSpPr>
            <p:cNvPr id="53" name="テキスト ボックス 52">
              <a:extLst>
                <a:ext uri="{FF2B5EF4-FFF2-40B4-BE49-F238E27FC236}">
                  <a16:creationId xmlns:a16="http://schemas.microsoft.com/office/drawing/2014/main" id="{A0458C6A-4EB4-4637-9B74-1FE02EB990F0}"/>
                </a:ext>
              </a:extLst>
            </p:cNvPr>
            <p:cNvSpPr txBox="1"/>
            <p:nvPr/>
          </p:nvSpPr>
          <p:spPr>
            <a:xfrm>
              <a:off x="7941933" y="4107401"/>
              <a:ext cx="1440000" cy="720000"/>
            </a:xfrm>
            <a:prstGeom prst="rect">
              <a:avLst/>
            </a:prstGeom>
            <a:noFill/>
          </p:spPr>
          <p:txBody>
            <a:bodyPr wrap="square" lIns="0" tIns="0" rIns="0" bIns="0" rtlCol="0" anchor="ctr" anchorCtr="0">
              <a:noAutofit/>
            </a:bodyPr>
            <a:lstStyle/>
            <a:p>
              <a:pPr algn="ctr"/>
              <a:r>
                <a:rPr lang="ja-JP" altLang="en-US" sz="2400" b="1" dirty="0">
                  <a:latin typeface="Meiryo UI" panose="020B0604030504040204" pitchFamily="50" charset="-128"/>
                  <a:ea typeface="Meiryo UI" panose="020B0604030504040204" pitchFamily="50" charset="-128"/>
                </a:rPr>
                <a:t>普通預金</a:t>
              </a:r>
            </a:p>
          </p:txBody>
        </p:sp>
      </p:grpSp>
      <p:grpSp>
        <p:nvGrpSpPr>
          <p:cNvPr id="43" name="グループ化 42">
            <a:extLst>
              <a:ext uri="{FF2B5EF4-FFF2-40B4-BE49-F238E27FC236}">
                <a16:creationId xmlns:a16="http://schemas.microsoft.com/office/drawing/2014/main" id="{7965B755-0606-4B07-8F96-97A435E56A40}"/>
              </a:ext>
            </a:extLst>
          </p:cNvPr>
          <p:cNvGrpSpPr/>
          <p:nvPr/>
        </p:nvGrpSpPr>
        <p:grpSpPr>
          <a:xfrm>
            <a:off x="1441029" y="1428501"/>
            <a:ext cx="1800000" cy="731191"/>
            <a:chOff x="5121989" y="2760686"/>
            <a:chExt cx="1800000" cy="731191"/>
          </a:xfrm>
        </p:grpSpPr>
        <p:sp>
          <p:nvSpPr>
            <p:cNvPr id="44" name="楕円 43">
              <a:extLst>
                <a:ext uri="{FF2B5EF4-FFF2-40B4-BE49-F238E27FC236}">
                  <a16:creationId xmlns:a16="http://schemas.microsoft.com/office/drawing/2014/main" id="{BBEB0D23-378F-4AA9-8D43-7D64EF5F3B91}"/>
                </a:ext>
              </a:extLst>
            </p:cNvPr>
            <p:cNvSpPr/>
            <p:nvPr/>
          </p:nvSpPr>
          <p:spPr>
            <a:xfrm>
              <a:off x="5121989" y="2771877"/>
              <a:ext cx="1800000" cy="720000"/>
            </a:xfrm>
            <a:prstGeom prst="ellipse">
              <a:avLst/>
            </a:prstGeom>
            <a:solidFill>
              <a:srgbClr val="00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Meiryo UI" panose="020B0604030504040204" pitchFamily="50" charset="-128"/>
                <a:ea typeface="Meiryo UI" panose="020B0604030504040204" pitchFamily="50" charset="-128"/>
              </a:endParaRPr>
            </a:p>
          </p:txBody>
        </p:sp>
        <p:sp>
          <p:nvSpPr>
            <p:cNvPr id="48" name="テキスト ボックス 47">
              <a:extLst>
                <a:ext uri="{FF2B5EF4-FFF2-40B4-BE49-F238E27FC236}">
                  <a16:creationId xmlns:a16="http://schemas.microsoft.com/office/drawing/2014/main" id="{BD1D1541-D3B4-431E-BAF6-12ACCD0226FA}"/>
                </a:ext>
              </a:extLst>
            </p:cNvPr>
            <p:cNvSpPr txBox="1"/>
            <p:nvPr/>
          </p:nvSpPr>
          <p:spPr>
            <a:xfrm>
              <a:off x="5301989" y="2760686"/>
              <a:ext cx="1440000" cy="720000"/>
            </a:xfrm>
            <a:prstGeom prst="rect">
              <a:avLst/>
            </a:prstGeom>
            <a:noFill/>
          </p:spPr>
          <p:txBody>
            <a:bodyPr wrap="square" lIns="0" tIns="0" rIns="0" bIns="0" rtlCol="0" anchor="ctr" anchorCtr="0">
              <a:noAutofit/>
            </a:bodyPr>
            <a:lstStyle/>
            <a:p>
              <a:pPr algn="ctr"/>
              <a:r>
                <a:rPr lang="ja-JP" altLang="en-US" sz="2400" b="1" dirty="0">
                  <a:solidFill>
                    <a:schemeClr val="bg1"/>
                  </a:solidFill>
                  <a:latin typeface="Meiryo UI" panose="020B0604030504040204" pitchFamily="50" charset="-128"/>
                  <a:ea typeface="Meiryo UI" panose="020B0604030504040204" pitchFamily="50" charset="-128"/>
                </a:rPr>
                <a:t>間接金融</a:t>
              </a:r>
            </a:p>
          </p:txBody>
        </p:sp>
      </p:grpSp>
      <p:grpSp>
        <p:nvGrpSpPr>
          <p:cNvPr id="83" name="グループ化 82">
            <a:extLst>
              <a:ext uri="{FF2B5EF4-FFF2-40B4-BE49-F238E27FC236}">
                <a16:creationId xmlns:a16="http://schemas.microsoft.com/office/drawing/2014/main" id="{A9720EDB-B3BD-490D-9BAD-107202D268B2}"/>
              </a:ext>
            </a:extLst>
          </p:cNvPr>
          <p:cNvGrpSpPr/>
          <p:nvPr/>
        </p:nvGrpSpPr>
        <p:grpSpPr>
          <a:xfrm>
            <a:off x="4493056" y="1438592"/>
            <a:ext cx="1800000" cy="722639"/>
            <a:chOff x="7755732" y="4104762"/>
            <a:chExt cx="1800000" cy="722639"/>
          </a:xfrm>
        </p:grpSpPr>
        <p:sp>
          <p:nvSpPr>
            <p:cNvPr id="84" name="楕円 83">
              <a:extLst>
                <a:ext uri="{FF2B5EF4-FFF2-40B4-BE49-F238E27FC236}">
                  <a16:creationId xmlns:a16="http://schemas.microsoft.com/office/drawing/2014/main" id="{CDE698CD-BFFD-452C-8457-9E0F648B8053}"/>
                </a:ext>
              </a:extLst>
            </p:cNvPr>
            <p:cNvSpPr/>
            <p:nvPr/>
          </p:nvSpPr>
          <p:spPr>
            <a:xfrm>
              <a:off x="7755732" y="4104762"/>
              <a:ext cx="1800000" cy="720000"/>
            </a:xfrm>
            <a:prstGeom prst="ellipse">
              <a:avLst/>
            </a:prstGeom>
            <a:solidFill>
              <a:srgbClr val="C0F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C0FF"/>
                </a:solidFill>
                <a:latin typeface="Meiryo UI" panose="020B0604030504040204" pitchFamily="50" charset="-128"/>
                <a:ea typeface="Meiryo UI" panose="020B0604030504040204" pitchFamily="50" charset="-128"/>
              </a:endParaRPr>
            </a:p>
          </p:txBody>
        </p:sp>
        <p:sp>
          <p:nvSpPr>
            <p:cNvPr id="85" name="テキスト ボックス 84">
              <a:extLst>
                <a:ext uri="{FF2B5EF4-FFF2-40B4-BE49-F238E27FC236}">
                  <a16:creationId xmlns:a16="http://schemas.microsoft.com/office/drawing/2014/main" id="{C8C1818D-3E46-45A1-AE5F-F1A863A8947C}"/>
                </a:ext>
              </a:extLst>
            </p:cNvPr>
            <p:cNvSpPr txBox="1"/>
            <p:nvPr/>
          </p:nvSpPr>
          <p:spPr>
            <a:xfrm>
              <a:off x="7941933" y="4107401"/>
              <a:ext cx="1440000" cy="720000"/>
            </a:xfrm>
            <a:prstGeom prst="rect">
              <a:avLst/>
            </a:prstGeom>
            <a:noFill/>
          </p:spPr>
          <p:txBody>
            <a:bodyPr wrap="square" lIns="0" tIns="0" rIns="0" bIns="0" rtlCol="0" anchor="ctr" anchorCtr="0">
              <a:noAutofit/>
            </a:bodyPr>
            <a:lstStyle/>
            <a:p>
              <a:pPr algn="ctr"/>
              <a:r>
                <a:rPr lang="ja-JP" altLang="en-US" sz="2400" b="1" dirty="0">
                  <a:latin typeface="Meiryo UI" panose="020B0604030504040204" pitchFamily="50" charset="-128"/>
                  <a:ea typeface="Meiryo UI" panose="020B0604030504040204" pitchFamily="50" charset="-128"/>
                </a:rPr>
                <a:t>定期預金</a:t>
              </a:r>
            </a:p>
          </p:txBody>
        </p:sp>
      </p:grpSp>
      <p:grpSp>
        <p:nvGrpSpPr>
          <p:cNvPr id="86" name="グループ化 85">
            <a:extLst>
              <a:ext uri="{FF2B5EF4-FFF2-40B4-BE49-F238E27FC236}">
                <a16:creationId xmlns:a16="http://schemas.microsoft.com/office/drawing/2014/main" id="{DC7E3DFB-9BDB-4014-8EF0-E0C56239CA3F}"/>
              </a:ext>
            </a:extLst>
          </p:cNvPr>
          <p:cNvGrpSpPr/>
          <p:nvPr/>
        </p:nvGrpSpPr>
        <p:grpSpPr>
          <a:xfrm>
            <a:off x="4493056" y="2347328"/>
            <a:ext cx="1800000" cy="722639"/>
            <a:chOff x="7755732" y="4104762"/>
            <a:chExt cx="1800000" cy="722639"/>
          </a:xfrm>
        </p:grpSpPr>
        <p:sp>
          <p:nvSpPr>
            <p:cNvPr id="87" name="楕円 86">
              <a:extLst>
                <a:ext uri="{FF2B5EF4-FFF2-40B4-BE49-F238E27FC236}">
                  <a16:creationId xmlns:a16="http://schemas.microsoft.com/office/drawing/2014/main" id="{E88B6295-0A6F-4040-B2E0-8D4276F15BBB}"/>
                </a:ext>
              </a:extLst>
            </p:cNvPr>
            <p:cNvSpPr/>
            <p:nvPr/>
          </p:nvSpPr>
          <p:spPr>
            <a:xfrm>
              <a:off x="7755732" y="4104762"/>
              <a:ext cx="1800000" cy="720000"/>
            </a:xfrm>
            <a:prstGeom prst="ellipse">
              <a:avLst/>
            </a:prstGeom>
            <a:solidFill>
              <a:srgbClr val="C0F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C0FF"/>
                </a:solidFill>
                <a:latin typeface="Meiryo UI" panose="020B0604030504040204" pitchFamily="50" charset="-128"/>
                <a:ea typeface="Meiryo UI" panose="020B0604030504040204" pitchFamily="50" charset="-128"/>
              </a:endParaRPr>
            </a:p>
          </p:txBody>
        </p:sp>
        <p:sp>
          <p:nvSpPr>
            <p:cNvPr id="88" name="テキスト ボックス 87">
              <a:extLst>
                <a:ext uri="{FF2B5EF4-FFF2-40B4-BE49-F238E27FC236}">
                  <a16:creationId xmlns:a16="http://schemas.microsoft.com/office/drawing/2014/main" id="{DBD2597D-1A68-4333-9E88-B330A44EBB62}"/>
                </a:ext>
              </a:extLst>
            </p:cNvPr>
            <p:cNvSpPr txBox="1"/>
            <p:nvPr/>
          </p:nvSpPr>
          <p:spPr>
            <a:xfrm>
              <a:off x="7941933" y="4107401"/>
              <a:ext cx="1440000" cy="720000"/>
            </a:xfrm>
            <a:prstGeom prst="rect">
              <a:avLst/>
            </a:prstGeom>
            <a:noFill/>
          </p:spPr>
          <p:txBody>
            <a:bodyPr wrap="square" lIns="0" tIns="0" rIns="0" bIns="0" rtlCol="0" anchor="ctr" anchorCtr="0">
              <a:noAutofit/>
            </a:bodyPr>
            <a:lstStyle/>
            <a:p>
              <a:pPr algn="ctr"/>
              <a:r>
                <a:rPr lang="ja-JP" altLang="en-US" sz="2400" b="1" dirty="0">
                  <a:latin typeface="Meiryo UI" panose="020B0604030504040204" pitchFamily="50" charset="-128"/>
                  <a:ea typeface="Meiryo UI" panose="020B0604030504040204" pitchFamily="50" charset="-128"/>
                </a:rPr>
                <a:t>外貨預金</a:t>
              </a:r>
            </a:p>
          </p:txBody>
        </p:sp>
      </p:grpSp>
      <p:grpSp>
        <p:nvGrpSpPr>
          <p:cNvPr id="119" name="グループ化 118">
            <a:extLst>
              <a:ext uri="{FF2B5EF4-FFF2-40B4-BE49-F238E27FC236}">
                <a16:creationId xmlns:a16="http://schemas.microsoft.com/office/drawing/2014/main" id="{94A75C24-3705-4303-9827-68E819298E02}"/>
              </a:ext>
            </a:extLst>
          </p:cNvPr>
          <p:cNvGrpSpPr/>
          <p:nvPr/>
        </p:nvGrpSpPr>
        <p:grpSpPr>
          <a:xfrm>
            <a:off x="1431925" y="4455700"/>
            <a:ext cx="1800000" cy="721666"/>
            <a:chOff x="5121989" y="2770211"/>
            <a:chExt cx="1800000" cy="721666"/>
          </a:xfrm>
        </p:grpSpPr>
        <p:sp>
          <p:nvSpPr>
            <p:cNvPr id="120" name="楕円 119">
              <a:extLst>
                <a:ext uri="{FF2B5EF4-FFF2-40B4-BE49-F238E27FC236}">
                  <a16:creationId xmlns:a16="http://schemas.microsoft.com/office/drawing/2014/main" id="{CB25F692-B3AF-4FBE-A713-F98279BC15D3}"/>
                </a:ext>
              </a:extLst>
            </p:cNvPr>
            <p:cNvSpPr/>
            <p:nvPr/>
          </p:nvSpPr>
          <p:spPr>
            <a:xfrm>
              <a:off x="5121989" y="2771877"/>
              <a:ext cx="1800000" cy="720000"/>
            </a:xfrm>
            <a:prstGeom prst="ellipse">
              <a:avLst/>
            </a:prstGeom>
            <a:solidFill>
              <a:srgbClr val="00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Meiryo UI" panose="020B0604030504040204" pitchFamily="50" charset="-128"/>
                <a:ea typeface="Meiryo UI" panose="020B0604030504040204" pitchFamily="50" charset="-128"/>
              </a:endParaRPr>
            </a:p>
          </p:txBody>
        </p:sp>
        <p:sp>
          <p:nvSpPr>
            <p:cNvPr id="121" name="テキスト ボックス 120">
              <a:extLst>
                <a:ext uri="{FF2B5EF4-FFF2-40B4-BE49-F238E27FC236}">
                  <a16:creationId xmlns:a16="http://schemas.microsoft.com/office/drawing/2014/main" id="{7B852958-A220-4537-AAB0-7E40B62720A9}"/>
                </a:ext>
              </a:extLst>
            </p:cNvPr>
            <p:cNvSpPr txBox="1"/>
            <p:nvPr/>
          </p:nvSpPr>
          <p:spPr>
            <a:xfrm>
              <a:off x="5298869" y="2770211"/>
              <a:ext cx="1440000" cy="720000"/>
            </a:xfrm>
            <a:prstGeom prst="rect">
              <a:avLst/>
            </a:prstGeom>
            <a:noFill/>
          </p:spPr>
          <p:txBody>
            <a:bodyPr wrap="square" lIns="0" tIns="0" rIns="0" bIns="0" rtlCol="0" anchor="ctr" anchorCtr="0">
              <a:noAutofit/>
            </a:bodyPr>
            <a:lstStyle/>
            <a:p>
              <a:pPr algn="ctr"/>
              <a:r>
                <a:rPr lang="ja-JP" altLang="en-US" sz="2400" b="1" dirty="0">
                  <a:solidFill>
                    <a:schemeClr val="bg1"/>
                  </a:solidFill>
                  <a:latin typeface="Meiryo UI" panose="020B0604030504040204" pitchFamily="50" charset="-128"/>
                  <a:ea typeface="Meiryo UI" panose="020B0604030504040204" pitchFamily="50" charset="-128"/>
                </a:rPr>
                <a:t>直接金融</a:t>
              </a:r>
            </a:p>
          </p:txBody>
        </p:sp>
      </p:grpSp>
      <p:grpSp>
        <p:nvGrpSpPr>
          <p:cNvPr id="122" name="グループ化 121">
            <a:extLst>
              <a:ext uri="{FF2B5EF4-FFF2-40B4-BE49-F238E27FC236}">
                <a16:creationId xmlns:a16="http://schemas.microsoft.com/office/drawing/2014/main" id="{14B1FD90-8EF8-439B-988F-2A3699AA0FAE}"/>
              </a:ext>
            </a:extLst>
          </p:cNvPr>
          <p:cNvGrpSpPr/>
          <p:nvPr/>
        </p:nvGrpSpPr>
        <p:grpSpPr>
          <a:xfrm>
            <a:off x="4493056" y="3750911"/>
            <a:ext cx="1800000" cy="722639"/>
            <a:chOff x="7755732" y="4104762"/>
            <a:chExt cx="1800000" cy="722639"/>
          </a:xfrm>
        </p:grpSpPr>
        <p:sp>
          <p:nvSpPr>
            <p:cNvPr id="123" name="楕円 122">
              <a:extLst>
                <a:ext uri="{FF2B5EF4-FFF2-40B4-BE49-F238E27FC236}">
                  <a16:creationId xmlns:a16="http://schemas.microsoft.com/office/drawing/2014/main" id="{CBDFC771-3549-4FD6-8B40-053FF742F8C2}"/>
                </a:ext>
              </a:extLst>
            </p:cNvPr>
            <p:cNvSpPr/>
            <p:nvPr/>
          </p:nvSpPr>
          <p:spPr>
            <a:xfrm>
              <a:off x="7755732" y="4104762"/>
              <a:ext cx="1800000" cy="720000"/>
            </a:xfrm>
            <a:prstGeom prst="ellipse">
              <a:avLst/>
            </a:prstGeom>
            <a:solidFill>
              <a:srgbClr val="C0F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C0FF"/>
                </a:solidFill>
                <a:latin typeface="Meiryo UI" panose="020B0604030504040204" pitchFamily="50" charset="-128"/>
                <a:ea typeface="Meiryo UI" panose="020B0604030504040204" pitchFamily="50" charset="-128"/>
              </a:endParaRPr>
            </a:p>
          </p:txBody>
        </p:sp>
        <p:sp>
          <p:nvSpPr>
            <p:cNvPr id="124" name="テキスト ボックス 123">
              <a:extLst>
                <a:ext uri="{FF2B5EF4-FFF2-40B4-BE49-F238E27FC236}">
                  <a16:creationId xmlns:a16="http://schemas.microsoft.com/office/drawing/2014/main" id="{0D822F12-83D5-43BB-ADD2-31446B0FF8D6}"/>
                </a:ext>
              </a:extLst>
            </p:cNvPr>
            <p:cNvSpPr txBox="1"/>
            <p:nvPr/>
          </p:nvSpPr>
          <p:spPr>
            <a:xfrm>
              <a:off x="7941933" y="4107401"/>
              <a:ext cx="1440000" cy="720000"/>
            </a:xfrm>
            <a:prstGeom prst="rect">
              <a:avLst/>
            </a:prstGeom>
            <a:noFill/>
          </p:spPr>
          <p:txBody>
            <a:bodyPr wrap="square" lIns="0" tIns="0" rIns="0" bIns="0" rtlCol="0" anchor="ctr" anchorCtr="0">
              <a:noAutofit/>
            </a:bodyPr>
            <a:lstStyle/>
            <a:p>
              <a:pPr algn="ctr"/>
              <a:r>
                <a:rPr lang="ja-JP" altLang="en-US" sz="2400" b="1" dirty="0">
                  <a:latin typeface="Meiryo UI" panose="020B0604030504040204" pitchFamily="50" charset="-128"/>
                  <a:ea typeface="Meiryo UI" panose="020B0604030504040204" pitchFamily="50" charset="-128"/>
                </a:rPr>
                <a:t>債券</a:t>
              </a:r>
            </a:p>
          </p:txBody>
        </p:sp>
      </p:grpSp>
      <p:grpSp>
        <p:nvGrpSpPr>
          <p:cNvPr id="125" name="グループ化 124">
            <a:extLst>
              <a:ext uri="{FF2B5EF4-FFF2-40B4-BE49-F238E27FC236}">
                <a16:creationId xmlns:a16="http://schemas.microsoft.com/office/drawing/2014/main" id="{9DBD7EC1-81F0-4000-9381-011917FE5F6E}"/>
              </a:ext>
            </a:extLst>
          </p:cNvPr>
          <p:cNvGrpSpPr/>
          <p:nvPr/>
        </p:nvGrpSpPr>
        <p:grpSpPr>
          <a:xfrm>
            <a:off x="4493056" y="5176484"/>
            <a:ext cx="1800000" cy="722639"/>
            <a:chOff x="7755732" y="4104762"/>
            <a:chExt cx="1800000" cy="722639"/>
          </a:xfrm>
        </p:grpSpPr>
        <p:sp>
          <p:nvSpPr>
            <p:cNvPr id="126" name="楕円 125">
              <a:extLst>
                <a:ext uri="{FF2B5EF4-FFF2-40B4-BE49-F238E27FC236}">
                  <a16:creationId xmlns:a16="http://schemas.microsoft.com/office/drawing/2014/main" id="{FBFFAA36-87E8-4EBE-B8E9-48D6738CED32}"/>
                </a:ext>
              </a:extLst>
            </p:cNvPr>
            <p:cNvSpPr/>
            <p:nvPr/>
          </p:nvSpPr>
          <p:spPr>
            <a:xfrm>
              <a:off x="7755732" y="4104762"/>
              <a:ext cx="1800000" cy="720000"/>
            </a:xfrm>
            <a:prstGeom prst="ellipse">
              <a:avLst/>
            </a:prstGeom>
            <a:solidFill>
              <a:srgbClr val="C0F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C0FF"/>
                </a:solidFill>
                <a:latin typeface="Meiryo UI" panose="020B0604030504040204" pitchFamily="50" charset="-128"/>
                <a:ea typeface="Meiryo UI" panose="020B0604030504040204" pitchFamily="50" charset="-128"/>
              </a:endParaRPr>
            </a:p>
          </p:txBody>
        </p:sp>
        <p:sp>
          <p:nvSpPr>
            <p:cNvPr id="127" name="テキスト ボックス 126">
              <a:extLst>
                <a:ext uri="{FF2B5EF4-FFF2-40B4-BE49-F238E27FC236}">
                  <a16:creationId xmlns:a16="http://schemas.microsoft.com/office/drawing/2014/main" id="{88A0D911-55B7-43B1-B807-3762FCD2DD0F}"/>
                </a:ext>
              </a:extLst>
            </p:cNvPr>
            <p:cNvSpPr txBox="1"/>
            <p:nvPr/>
          </p:nvSpPr>
          <p:spPr>
            <a:xfrm>
              <a:off x="7941933" y="4107401"/>
              <a:ext cx="1440000" cy="720000"/>
            </a:xfrm>
            <a:prstGeom prst="rect">
              <a:avLst/>
            </a:prstGeom>
            <a:noFill/>
          </p:spPr>
          <p:txBody>
            <a:bodyPr wrap="square" lIns="0" tIns="0" rIns="0" bIns="0" rtlCol="0" anchor="ctr" anchorCtr="0">
              <a:noAutofit/>
            </a:bodyPr>
            <a:lstStyle/>
            <a:p>
              <a:pPr algn="ctr"/>
              <a:r>
                <a:rPr lang="ja-JP" altLang="en-US" sz="2400" b="1" dirty="0">
                  <a:latin typeface="Meiryo UI" panose="020B0604030504040204" pitchFamily="50" charset="-128"/>
                  <a:ea typeface="Meiryo UI" panose="020B0604030504040204" pitchFamily="50" charset="-128"/>
                </a:rPr>
                <a:t>株式</a:t>
              </a:r>
            </a:p>
          </p:txBody>
        </p:sp>
      </p:grpSp>
      <p:sp>
        <p:nvSpPr>
          <p:cNvPr id="129" name="テキスト ボックス 128">
            <a:extLst>
              <a:ext uri="{FF2B5EF4-FFF2-40B4-BE49-F238E27FC236}">
                <a16:creationId xmlns:a16="http://schemas.microsoft.com/office/drawing/2014/main" id="{F017D8CD-E375-48D2-8659-52A50C099592}"/>
              </a:ext>
            </a:extLst>
          </p:cNvPr>
          <p:cNvSpPr txBox="1">
            <a:spLocks/>
          </p:cNvSpPr>
          <p:nvPr/>
        </p:nvSpPr>
        <p:spPr>
          <a:xfrm>
            <a:off x="6525687" y="3585086"/>
            <a:ext cx="5760000" cy="1080000"/>
          </a:xfrm>
          <a:prstGeom prst="rect">
            <a:avLst/>
          </a:prstGeom>
          <a:noFill/>
        </p:spPr>
        <p:txBody>
          <a:bodyPr wrap="square" lIns="0" tIns="0" rIns="0" bIns="0" rtlCol="0" anchor="ctr">
            <a:noAutofit/>
          </a:bodyPr>
          <a:lstStyle/>
          <a:p>
            <a:r>
              <a:rPr lang="ja-JP" altLang="en-US" sz="2000" b="1" dirty="0">
                <a:latin typeface="Meiryo UI" panose="020B0604030504040204" pitchFamily="50" charset="-128"/>
                <a:ea typeface="Meiryo UI" panose="020B0604030504040204" pitchFamily="50" charset="-128"/>
              </a:rPr>
              <a:t>借入のためにあらかじめ利率や満期日を</a:t>
            </a:r>
            <a:endParaRPr lang="en-US" altLang="ja-JP" sz="2000" b="1" dirty="0">
              <a:latin typeface="Meiryo UI" panose="020B0604030504040204" pitchFamily="50" charset="-128"/>
              <a:ea typeface="Meiryo UI" panose="020B0604030504040204" pitchFamily="50" charset="-128"/>
            </a:endParaRPr>
          </a:p>
          <a:p>
            <a:r>
              <a:rPr lang="ja-JP" altLang="en-US" sz="2000" b="1" dirty="0">
                <a:latin typeface="Meiryo UI" panose="020B0604030504040204" pitchFamily="50" charset="-128"/>
                <a:ea typeface="Meiryo UI" panose="020B0604030504040204" pitchFamily="50" charset="-128"/>
              </a:rPr>
              <a:t>約束して発行される</a:t>
            </a:r>
            <a:endParaRPr lang="en-US" altLang="ja-JP" sz="2000" b="1" dirty="0">
              <a:latin typeface="Meiryo UI" panose="020B0604030504040204" pitchFamily="50" charset="-128"/>
              <a:ea typeface="Meiryo UI" panose="020B0604030504040204" pitchFamily="50" charset="-128"/>
            </a:endParaRPr>
          </a:p>
          <a:p>
            <a:r>
              <a:rPr lang="ja-JP" altLang="en-US" sz="2000" b="1" dirty="0">
                <a:latin typeface="Meiryo UI" panose="020B0604030504040204" pitchFamily="50" charset="-128"/>
                <a:ea typeface="Meiryo UI" panose="020B0604030504040204" pitchFamily="50" charset="-128"/>
              </a:rPr>
              <a:t>公債（国債、地方債など）や社債などがある</a:t>
            </a:r>
          </a:p>
        </p:txBody>
      </p:sp>
      <p:sp>
        <p:nvSpPr>
          <p:cNvPr id="130" name="テキスト ボックス 129">
            <a:extLst>
              <a:ext uri="{FF2B5EF4-FFF2-40B4-BE49-F238E27FC236}">
                <a16:creationId xmlns:a16="http://schemas.microsoft.com/office/drawing/2014/main" id="{3F2118FE-6A8F-4ABD-9C26-F15AEB802717}"/>
              </a:ext>
            </a:extLst>
          </p:cNvPr>
          <p:cNvSpPr txBox="1">
            <a:spLocks/>
          </p:cNvSpPr>
          <p:nvPr/>
        </p:nvSpPr>
        <p:spPr>
          <a:xfrm>
            <a:off x="6525687" y="5024147"/>
            <a:ext cx="5400000" cy="1080000"/>
          </a:xfrm>
          <a:prstGeom prst="rect">
            <a:avLst/>
          </a:prstGeom>
          <a:noFill/>
        </p:spPr>
        <p:txBody>
          <a:bodyPr wrap="square" lIns="0" tIns="0" rIns="0" bIns="0" rtlCol="0" anchor="ctr">
            <a:noAutofit/>
          </a:bodyPr>
          <a:lstStyle/>
          <a:p>
            <a:r>
              <a:rPr lang="ja-JP" altLang="en-US" sz="2000" b="1" dirty="0">
                <a:latin typeface="Meiryo UI" panose="020B0604030504040204" pitchFamily="50" charset="-128"/>
                <a:ea typeface="Meiryo UI" panose="020B0604030504040204" pitchFamily="50" charset="-128"/>
              </a:rPr>
              <a:t>株式会社の資金集めのため発行される</a:t>
            </a:r>
            <a:endParaRPr lang="en-US" altLang="ja-JP" sz="2000" b="1" dirty="0">
              <a:latin typeface="Meiryo UI" panose="020B0604030504040204" pitchFamily="50" charset="-128"/>
              <a:ea typeface="Meiryo UI" panose="020B0604030504040204" pitchFamily="50" charset="-128"/>
            </a:endParaRPr>
          </a:p>
          <a:p>
            <a:r>
              <a:rPr lang="ja-JP" altLang="en-US" sz="2000" b="1" dirty="0">
                <a:latin typeface="Meiryo UI" panose="020B0604030504040204" pitchFamily="50" charset="-128"/>
                <a:ea typeface="Meiryo UI" panose="020B0604030504040204" pitchFamily="50" charset="-128"/>
              </a:rPr>
              <a:t>株主は、株主総会の参加や、保有数に応じて</a:t>
            </a:r>
            <a:endParaRPr lang="en-US" altLang="ja-JP" sz="2000" b="1" dirty="0">
              <a:latin typeface="Meiryo UI" panose="020B0604030504040204" pitchFamily="50" charset="-128"/>
              <a:ea typeface="Meiryo UI" panose="020B0604030504040204" pitchFamily="50" charset="-128"/>
            </a:endParaRPr>
          </a:p>
          <a:p>
            <a:r>
              <a:rPr lang="ja-JP" altLang="en-US" sz="2000" b="1" dirty="0">
                <a:latin typeface="Meiryo UI" panose="020B0604030504040204" pitchFamily="50" charset="-128"/>
                <a:ea typeface="Meiryo UI" panose="020B0604030504040204" pitchFamily="50" charset="-128"/>
              </a:rPr>
              <a:t>議決権の行使なども可能</a:t>
            </a:r>
          </a:p>
        </p:txBody>
      </p:sp>
      <p:grpSp>
        <p:nvGrpSpPr>
          <p:cNvPr id="4" name="グループ化 3">
            <a:extLst>
              <a:ext uri="{FF2B5EF4-FFF2-40B4-BE49-F238E27FC236}">
                <a16:creationId xmlns:a16="http://schemas.microsoft.com/office/drawing/2014/main" id="{6CE67EF0-C944-4DCE-B6C5-B7F020199438}"/>
              </a:ext>
            </a:extLst>
          </p:cNvPr>
          <p:cNvGrpSpPr/>
          <p:nvPr/>
        </p:nvGrpSpPr>
        <p:grpSpPr>
          <a:xfrm>
            <a:off x="695023" y="2299384"/>
            <a:ext cx="3267563" cy="1316086"/>
            <a:chOff x="315094" y="2299384"/>
            <a:chExt cx="3267563" cy="1316086"/>
          </a:xfrm>
        </p:grpSpPr>
        <p:sp>
          <p:nvSpPr>
            <p:cNvPr id="140" name="矢印: 右 139">
              <a:extLst>
                <a:ext uri="{FF2B5EF4-FFF2-40B4-BE49-F238E27FC236}">
                  <a16:creationId xmlns:a16="http://schemas.microsoft.com/office/drawing/2014/main" id="{649AEDEA-A538-45F2-8085-4E75B47496F7}"/>
                </a:ext>
              </a:extLst>
            </p:cNvPr>
            <p:cNvSpPr/>
            <p:nvPr/>
          </p:nvSpPr>
          <p:spPr>
            <a:xfrm>
              <a:off x="2254589" y="2777427"/>
              <a:ext cx="360000" cy="360000"/>
            </a:xfrm>
            <a:prstGeom prst="rightArrow">
              <a:avLst/>
            </a:prstGeom>
            <a:solidFill>
              <a:srgbClr val="C0F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144" name="矢印: 右 143">
              <a:extLst>
                <a:ext uri="{FF2B5EF4-FFF2-40B4-BE49-F238E27FC236}">
                  <a16:creationId xmlns:a16="http://schemas.microsoft.com/office/drawing/2014/main" id="{DB658F03-2AE2-4E94-B7A4-76C1258C9DA7}"/>
                </a:ext>
              </a:extLst>
            </p:cNvPr>
            <p:cNvSpPr/>
            <p:nvPr/>
          </p:nvSpPr>
          <p:spPr>
            <a:xfrm>
              <a:off x="794999" y="2777427"/>
              <a:ext cx="360000" cy="360000"/>
            </a:xfrm>
            <a:prstGeom prst="rightArrow">
              <a:avLst/>
            </a:prstGeom>
            <a:solidFill>
              <a:srgbClr val="C0F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pic>
          <p:nvPicPr>
            <p:cNvPr id="64" name="図 63">
              <a:extLst>
                <a:ext uri="{FF2B5EF4-FFF2-40B4-BE49-F238E27FC236}">
                  <a16:creationId xmlns:a16="http://schemas.microsoft.com/office/drawing/2014/main" id="{AACA4F6C-386F-4A9B-8665-510564743BEE}"/>
                </a:ext>
              </a:extLst>
            </p:cNvPr>
            <p:cNvPicPr>
              <a:picLocks noChangeAspect="1"/>
            </p:cNvPicPr>
            <p:nvPr/>
          </p:nvPicPr>
          <p:blipFill>
            <a:blip r:embed="rId3"/>
            <a:stretch>
              <a:fillRect/>
            </a:stretch>
          </p:blipFill>
          <p:spPr>
            <a:xfrm>
              <a:off x="315094" y="2299384"/>
              <a:ext cx="367388" cy="1316086"/>
            </a:xfrm>
            <a:prstGeom prst="rect">
              <a:avLst/>
            </a:prstGeom>
          </p:spPr>
        </p:pic>
        <p:pic>
          <p:nvPicPr>
            <p:cNvPr id="68" name="図 67">
              <a:extLst>
                <a:ext uri="{FF2B5EF4-FFF2-40B4-BE49-F238E27FC236}">
                  <a16:creationId xmlns:a16="http://schemas.microsoft.com/office/drawing/2014/main" id="{6787A5FD-94D2-4C54-8CD7-26C92473D58B}"/>
                </a:ext>
              </a:extLst>
            </p:cNvPr>
            <p:cNvPicPr>
              <a:picLocks noChangeAspect="1"/>
            </p:cNvPicPr>
            <p:nvPr/>
          </p:nvPicPr>
          <p:blipFill>
            <a:blip r:embed="rId4"/>
            <a:stretch>
              <a:fillRect/>
            </a:stretch>
          </p:blipFill>
          <p:spPr>
            <a:xfrm>
              <a:off x="2400376" y="2417427"/>
              <a:ext cx="1182281" cy="1080001"/>
            </a:xfrm>
            <a:prstGeom prst="rect">
              <a:avLst/>
            </a:prstGeom>
          </p:spPr>
        </p:pic>
        <p:pic>
          <p:nvPicPr>
            <p:cNvPr id="69" name="図 68">
              <a:extLst>
                <a:ext uri="{FF2B5EF4-FFF2-40B4-BE49-F238E27FC236}">
                  <a16:creationId xmlns:a16="http://schemas.microsoft.com/office/drawing/2014/main" id="{115DAA11-B0F6-4132-968B-5AA5B5BDE21A}"/>
                </a:ext>
              </a:extLst>
            </p:cNvPr>
            <p:cNvPicPr>
              <a:picLocks noChangeAspect="1"/>
            </p:cNvPicPr>
            <p:nvPr/>
          </p:nvPicPr>
          <p:blipFill>
            <a:blip r:embed="rId5"/>
            <a:stretch>
              <a:fillRect/>
            </a:stretch>
          </p:blipFill>
          <p:spPr>
            <a:xfrm>
              <a:off x="1196685" y="2632091"/>
              <a:ext cx="971153" cy="650672"/>
            </a:xfrm>
            <a:prstGeom prst="rect">
              <a:avLst/>
            </a:prstGeom>
          </p:spPr>
        </p:pic>
      </p:grpSp>
      <p:grpSp>
        <p:nvGrpSpPr>
          <p:cNvPr id="70" name="グループ化 69">
            <a:extLst>
              <a:ext uri="{FF2B5EF4-FFF2-40B4-BE49-F238E27FC236}">
                <a16:creationId xmlns:a16="http://schemas.microsoft.com/office/drawing/2014/main" id="{CB549EA5-6EEB-4774-BCBD-B8405372DD3E}"/>
              </a:ext>
            </a:extLst>
          </p:cNvPr>
          <p:cNvGrpSpPr/>
          <p:nvPr/>
        </p:nvGrpSpPr>
        <p:grpSpPr>
          <a:xfrm>
            <a:off x="1017453" y="5185459"/>
            <a:ext cx="2622704" cy="1316086"/>
            <a:chOff x="819219" y="2299384"/>
            <a:chExt cx="2622704" cy="1316086"/>
          </a:xfrm>
        </p:grpSpPr>
        <p:sp>
          <p:nvSpPr>
            <p:cNvPr id="72" name="矢印: 右 71">
              <a:extLst>
                <a:ext uri="{FF2B5EF4-FFF2-40B4-BE49-F238E27FC236}">
                  <a16:creationId xmlns:a16="http://schemas.microsoft.com/office/drawing/2014/main" id="{5AEE2B69-FC7B-4822-8E23-FED52B5CE8DF}"/>
                </a:ext>
              </a:extLst>
            </p:cNvPr>
            <p:cNvSpPr/>
            <p:nvPr/>
          </p:nvSpPr>
          <p:spPr>
            <a:xfrm>
              <a:off x="1458111" y="2777427"/>
              <a:ext cx="720000" cy="360000"/>
            </a:xfrm>
            <a:prstGeom prst="rightArrow">
              <a:avLst/>
            </a:prstGeom>
            <a:solidFill>
              <a:srgbClr val="C0F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pic>
          <p:nvPicPr>
            <p:cNvPr id="73" name="図 72">
              <a:extLst>
                <a:ext uri="{FF2B5EF4-FFF2-40B4-BE49-F238E27FC236}">
                  <a16:creationId xmlns:a16="http://schemas.microsoft.com/office/drawing/2014/main" id="{A84D53F0-A50A-481D-96F0-395C2A884EB0}"/>
                </a:ext>
              </a:extLst>
            </p:cNvPr>
            <p:cNvPicPr>
              <a:picLocks noChangeAspect="1"/>
            </p:cNvPicPr>
            <p:nvPr/>
          </p:nvPicPr>
          <p:blipFill>
            <a:blip r:embed="rId3"/>
            <a:stretch>
              <a:fillRect/>
            </a:stretch>
          </p:blipFill>
          <p:spPr>
            <a:xfrm>
              <a:off x="819219" y="2299384"/>
              <a:ext cx="367388" cy="1316086"/>
            </a:xfrm>
            <a:prstGeom prst="rect">
              <a:avLst/>
            </a:prstGeom>
          </p:spPr>
        </p:pic>
        <p:pic>
          <p:nvPicPr>
            <p:cNvPr id="74" name="図 73">
              <a:extLst>
                <a:ext uri="{FF2B5EF4-FFF2-40B4-BE49-F238E27FC236}">
                  <a16:creationId xmlns:a16="http://schemas.microsoft.com/office/drawing/2014/main" id="{1A82101B-C320-47D8-AE51-466E0B5CA568}"/>
                </a:ext>
              </a:extLst>
            </p:cNvPr>
            <p:cNvPicPr>
              <a:picLocks noChangeAspect="1"/>
            </p:cNvPicPr>
            <p:nvPr/>
          </p:nvPicPr>
          <p:blipFill>
            <a:blip r:embed="rId4"/>
            <a:stretch>
              <a:fillRect/>
            </a:stretch>
          </p:blipFill>
          <p:spPr>
            <a:xfrm>
              <a:off x="2259642" y="2417427"/>
              <a:ext cx="1182281" cy="1080001"/>
            </a:xfrm>
            <a:prstGeom prst="rect">
              <a:avLst/>
            </a:prstGeom>
          </p:spPr>
        </p:pic>
      </p:grpSp>
    </p:spTree>
    <p:extLst>
      <p:ext uri="{BB962C8B-B14F-4D97-AF65-F5344CB8AC3E}">
        <p14:creationId xmlns:p14="http://schemas.microsoft.com/office/powerpoint/2010/main" val="332405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19"/>
                                        </p:tgtEl>
                                        <p:attrNameLst>
                                          <p:attrName>style.visibility</p:attrName>
                                        </p:attrNameLst>
                                      </p:cBhvr>
                                      <p:to>
                                        <p:strVal val="visible"/>
                                      </p:to>
                                    </p:set>
                                    <p:anim calcmode="lin" valueType="num">
                                      <p:cBhvr>
                                        <p:cTn id="18" dur="500" fill="hold"/>
                                        <p:tgtEl>
                                          <p:spTgt spid="119"/>
                                        </p:tgtEl>
                                        <p:attrNameLst>
                                          <p:attrName>ppt_w</p:attrName>
                                        </p:attrNameLst>
                                      </p:cBhvr>
                                      <p:tavLst>
                                        <p:tav tm="0">
                                          <p:val>
                                            <p:fltVal val="0"/>
                                          </p:val>
                                        </p:tav>
                                        <p:tav tm="100000">
                                          <p:val>
                                            <p:strVal val="#ppt_w"/>
                                          </p:val>
                                        </p:tav>
                                      </p:tavLst>
                                    </p:anim>
                                    <p:anim calcmode="lin" valueType="num">
                                      <p:cBhvr>
                                        <p:cTn id="19" dur="500" fill="hold"/>
                                        <p:tgtEl>
                                          <p:spTgt spid="119"/>
                                        </p:tgtEl>
                                        <p:attrNameLst>
                                          <p:attrName>ppt_h</p:attrName>
                                        </p:attrNameLst>
                                      </p:cBhvr>
                                      <p:tavLst>
                                        <p:tav tm="0">
                                          <p:val>
                                            <p:fltVal val="0"/>
                                          </p:val>
                                        </p:tav>
                                        <p:tav tm="100000">
                                          <p:val>
                                            <p:strVal val="#ppt_h"/>
                                          </p:val>
                                        </p:tav>
                                      </p:tavLst>
                                    </p:anim>
                                    <p:animEffect transition="in" filter="fade">
                                      <p:cBhvr>
                                        <p:cTn id="20" dur="500"/>
                                        <p:tgtEl>
                                          <p:spTgt spid="119"/>
                                        </p:tgtEl>
                                      </p:cBhvr>
                                    </p:animEffect>
                                  </p:childTnLst>
                                </p:cTn>
                              </p:par>
                              <p:par>
                                <p:cTn id="21" presetID="42" presetClass="entr" presetSubtype="0" fill="hold" nodeType="with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fade">
                                      <p:cBhvr>
                                        <p:cTn id="23" dur="500"/>
                                        <p:tgtEl>
                                          <p:spTgt spid="70"/>
                                        </p:tgtEl>
                                      </p:cBhvr>
                                    </p:animEffect>
                                    <p:anim calcmode="lin" valueType="num">
                                      <p:cBhvr>
                                        <p:cTn id="24" dur="500" fill="hold"/>
                                        <p:tgtEl>
                                          <p:spTgt spid="70"/>
                                        </p:tgtEl>
                                        <p:attrNameLst>
                                          <p:attrName>ppt_x</p:attrName>
                                        </p:attrNameLst>
                                      </p:cBhvr>
                                      <p:tavLst>
                                        <p:tav tm="0">
                                          <p:val>
                                            <p:strVal val="#ppt_x"/>
                                          </p:val>
                                        </p:tav>
                                        <p:tav tm="100000">
                                          <p:val>
                                            <p:strVal val="#ppt_x"/>
                                          </p:val>
                                        </p:tav>
                                      </p:tavLst>
                                    </p:anim>
                                    <p:anim calcmode="lin" valueType="num">
                                      <p:cBhvr>
                                        <p:cTn id="25" dur="5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wipe(left)">
                                      <p:cBhvr>
                                        <p:cTn id="30" dur="500"/>
                                        <p:tgtEl>
                                          <p:spTgt spid="49"/>
                                        </p:tgtEl>
                                      </p:cBhvr>
                                    </p:animEffect>
                                  </p:childTnLst>
                                </p:cTn>
                              </p:par>
                            </p:childTnLst>
                          </p:cTn>
                        </p:par>
                        <p:par>
                          <p:cTn id="31" fill="hold">
                            <p:stCondLst>
                              <p:cond delay="500"/>
                            </p:stCondLst>
                            <p:childTnLst>
                              <p:par>
                                <p:cTn id="32" presetID="53" presetClass="entr" presetSubtype="16" fill="hold" nodeType="afterEffect">
                                  <p:stCondLst>
                                    <p:cond delay="0"/>
                                  </p:stCondLst>
                                  <p:childTnLst>
                                    <p:set>
                                      <p:cBhvr>
                                        <p:cTn id="33" dur="1" fill="hold">
                                          <p:stCondLst>
                                            <p:cond delay="0"/>
                                          </p:stCondLst>
                                        </p:cTn>
                                        <p:tgtEl>
                                          <p:spTgt spid="51"/>
                                        </p:tgtEl>
                                        <p:attrNameLst>
                                          <p:attrName>style.visibility</p:attrName>
                                        </p:attrNameLst>
                                      </p:cBhvr>
                                      <p:to>
                                        <p:strVal val="visible"/>
                                      </p:to>
                                    </p:set>
                                    <p:anim calcmode="lin" valueType="num">
                                      <p:cBhvr>
                                        <p:cTn id="34" dur="500" fill="hold"/>
                                        <p:tgtEl>
                                          <p:spTgt spid="51"/>
                                        </p:tgtEl>
                                        <p:attrNameLst>
                                          <p:attrName>ppt_w</p:attrName>
                                        </p:attrNameLst>
                                      </p:cBhvr>
                                      <p:tavLst>
                                        <p:tav tm="0">
                                          <p:val>
                                            <p:fltVal val="0"/>
                                          </p:val>
                                        </p:tav>
                                        <p:tav tm="100000">
                                          <p:val>
                                            <p:strVal val="#ppt_w"/>
                                          </p:val>
                                        </p:tav>
                                      </p:tavLst>
                                    </p:anim>
                                    <p:anim calcmode="lin" valueType="num">
                                      <p:cBhvr>
                                        <p:cTn id="35" dur="500" fill="hold"/>
                                        <p:tgtEl>
                                          <p:spTgt spid="51"/>
                                        </p:tgtEl>
                                        <p:attrNameLst>
                                          <p:attrName>ppt_h</p:attrName>
                                        </p:attrNameLst>
                                      </p:cBhvr>
                                      <p:tavLst>
                                        <p:tav tm="0">
                                          <p:val>
                                            <p:fltVal val="0"/>
                                          </p:val>
                                        </p:tav>
                                        <p:tav tm="100000">
                                          <p:val>
                                            <p:strVal val="#ppt_h"/>
                                          </p:val>
                                        </p:tav>
                                      </p:tavLst>
                                    </p:anim>
                                    <p:animEffect transition="in" filter="fade">
                                      <p:cBhvr>
                                        <p:cTn id="36" dur="500"/>
                                        <p:tgtEl>
                                          <p:spTgt spid="51"/>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83"/>
                                        </p:tgtEl>
                                        <p:attrNameLst>
                                          <p:attrName>style.visibility</p:attrName>
                                        </p:attrNameLst>
                                      </p:cBhvr>
                                      <p:to>
                                        <p:strVal val="visible"/>
                                      </p:to>
                                    </p:set>
                                    <p:anim calcmode="lin" valueType="num">
                                      <p:cBhvr>
                                        <p:cTn id="45" dur="500" fill="hold"/>
                                        <p:tgtEl>
                                          <p:spTgt spid="83"/>
                                        </p:tgtEl>
                                        <p:attrNameLst>
                                          <p:attrName>ppt_w</p:attrName>
                                        </p:attrNameLst>
                                      </p:cBhvr>
                                      <p:tavLst>
                                        <p:tav tm="0">
                                          <p:val>
                                            <p:fltVal val="0"/>
                                          </p:val>
                                        </p:tav>
                                        <p:tav tm="100000">
                                          <p:val>
                                            <p:strVal val="#ppt_w"/>
                                          </p:val>
                                        </p:tav>
                                      </p:tavLst>
                                    </p:anim>
                                    <p:anim calcmode="lin" valueType="num">
                                      <p:cBhvr>
                                        <p:cTn id="46" dur="500" fill="hold"/>
                                        <p:tgtEl>
                                          <p:spTgt spid="83"/>
                                        </p:tgtEl>
                                        <p:attrNameLst>
                                          <p:attrName>ppt_h</p:attrName>
                                        </p:attrNameLst>
                                      </p:cBhvr>
                                      <p:tavLst>
                                        <p:tav tm="0">
                                          <p:val>
                                            <p:fltVal val="0"/>
                                          </p:val>
                                        </p:tav>
                                        <p:tav tm="100000">
                                          <p:val>
                                            <p:strVal val="#ppt_h"/>
                                          </p:val>
                                        </p:tav>
                                      </p:tavLst>
                                    </p:anim>
                                    <p:animEffect transition="in" filter="fade">
                                      <p:cBhvr>
                                        <p:cTn id="47" dur="500"/>
                                        <p:tgtEl>
                                          <p:spTgt spid="83"/>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86"/>
                                        </p:tgtEl>
                                        <p:attrNameLst>
                                          <p:attrName>style.visibility</p:attrName>
                                        </p:attrNameLst>
                                      </p:cBhvr>
                                      <p:to>
                                        <p:strVal val="visible"/>
                                      </p:to>
                                    </p:set>
                                    <p:anim calcmode="lin" valueType="num">
                                      <p:cBhvr>
                                        <p:cTn id="56" dur="500" fill="hold"/>
                                        <p:tgtEl>
                                          <p:spTgt spid="86"/>
                                        </p:tgtEl>
                                        <p:attrNameLst>
                                          <p:attrName>ppt_w</p:attrName>
                                        </p:attrNameLst>
                                      </p:cBhvr>
                                      <p:tavLst>
                                        <p:tav tm="0">
                                          <p:val>
                                            <p:fltVal val="0"/>
                                          </p:val>
                                        </p:tav>
                                        <p:tav tm="100000">
                                          <p:val>
                                            <p:strVal val="#ppt_w"/>
                                          </p:val>
                                        </p:tav>
                                      </p:tavLst>
                                    </p:anim>
                                    <p:anim calcmode="lin" valueType="num">
                                      <p:cBhvr>
                                        <p:cTn id="57" dur="500" fill="hold"/>
                                        <p:tgtEl>
                                          <p:spTgt spid="86"/>
                                        </p:tgtEl>
                                        <p:attrNameLst>
                                          <p:attrName>ppt_h</p:attrName>
                                        </p:attrNameLst>
                                      </p:cBhvr>
                                      <p:tavLst>
                                        <p:tav tm="0">
                                          <p:val>
                                            <p:fltVal val="0"/>
                                          </p:val>
                                        </p:tav>
                                        <p:tav tm="100000">
                                          <p:val>
                                            <p:strVal val="#ppt_h"/>
                                          </p:val>
                                        </p:tav>
                                      </p:tavLst>
                                    </p:anim>
                                    <p:animEffect transition="in" filter="fade">
                                      <p:cBhvr>
                                        <p:cTn id="58" dur="500"/>
                                        <p:tgtEl>
                                          <p:spTgt spid="86"/>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41"/>
                                        </p:tgtEl>
                                        <p:attrNameLst>
                                          <p:attrName>style.visibility</p:attrName>
                                        </p:attrNameLst>
                                      </p:cBhvr>
                                      <p:to>
                                        <p:strVal val="visible"/>
                                      </p:to>
                                    </p:set>
                                    <p:animEffect transition="in" filter="wipe(left)">
                                      <p:cBhvr>
                                        <p:cTn id="67" dur="500"/>
                                        <p:tgtEl>
                                          <p:spTgt spid="141"/>
                                        </p:tgtEl>
                                      </p:cBhvr>
                                    </p:animEffect>
                                  </p:childTnLst>
                                </p:cTn>
                              </p:par>
                            </p:childTnLst>
                          </p:cTn>
                        </p:par>
                        <p:par>
                          <p:cTn id="68" fill="hold">
                            <p:stCondLst>
                              <p:cond delay="500"/>
                            </p:stCondLst>
                            <p:childTnLst>
                              <p:par>
                                <p:cTn id="69" presetID="53" presetClass="entr" presetSubtype="16" fill="hold" nodeType="afterEffect">
                                  <p:stCondLst>
                                    <p:cond delay="0"/>
                                  </p:stCondLst>
                                  <p:childTnLst>
                                    <p:set>
                                      <p:cBhvr>
                                        <p:cTn id="70" dur="1" fill="hold">
                                          <p:stCondLst>
                                            <p:cond delay="0"/>
                                          </p:stCondLst>
                                        </p:cTn>
                                        <p:tgtEl>
                                          <p:spTgt spid="122"/>
                                        </p:tgtEl>
                                        <p:attrNameLst>
                                          <p:attrName>style.visibility</p:attrName>
                                        </p:attrNameLst>
                                      </p:cBhvr>
                                      <p:to>
                                        <p:strVal val="visible"/>
                                      </p:to>
                                    </p:set>
                                    <p:anim calcmode="lin" valueType="num">
                                      <p:cBhvr>
                                        <p:cTn id="71" dur="500" fill="hold"/>
                                        <p:tgtEl>
                                          <p:spTgt spid="122"/>
                                        </p:tgtEl>
                                        <p:attrNameLst>
                                          <p:attrName>ppt_w</p:attrName>
                                        </p:attrNameLst>
                                      </p:cBhvr>
                                      <p:tavLst>
                                        <p:tav tm="0">
                                          <p:val>
                                            <p:fltVal val="0"/>
                                          </p:val>
                                        </p:tav>
                                        <p:tav tm="100000">
                                          <p:val>
                                            <p:strVal val="#ppt_w"/>
                                          </p:val>
                                        </p:tav>
                                      </p:tavLst>
                                    </p:anim>
                                    <p:anim calcmode="lin" valueType="num">
                                      <p:cBhvr>
                                        <p:cTn id="72" dur="500" fill="hold"/>
                                        <p:tgtEl>
                                          <p:spTgt spid="122"/>
                                        </p:tgtEl>
                                        <p:attrNameLst>
                                          <p:attrName>ppt_h</p:attrName>
                                        </p:attrNameLst>
                                      </p:cBhvr>
                                      <p:tavLst>
                                        <p:tav tm="0">
                                          <p:val>
                                            <p:fltVal val="0"/>
                                          </p:val>
                                        </p:tav>
                                        <p:tav tm="100000">
                                          <p:val>
                                            <p:strVal val="#ppt_h"/>
                                          </p:val>
                                        </p:tav>
                                      </p:tavLst>
                                    </p:anim>
                                    <p:animEffect transition="in" filter="fade">
                                      <p:cBhvr>
                                        <p:cTn id="73" dur="500"/>
                                        <p:tgtEl>
                                          <p:spTgt spid="122"/>
                                        </p:tgtEl>
                                      </p:cBhvr>
                                    </p:animEffect>
                                  </p:childTnLst>
                                </p:cTn>
                              </p:par>
                            </p:childTnLst>
                          </p:cTn>
                        </p:par>
                        <p:par>
                          <p:cTn id="74" fill="hold">
                            <p:stCondLst>
                              <p:cond delay="1000"/>
                            </p:stCondLst>
                            <p:childTnLst>
                              <p:par>
                                <p:cTn id="75" presetID="10" presetClass="entr" presetSubtype="0" fill="hold" grpId="0" nodeType="afterEffect">
                                  <p:stCondLst>
                                    <p:cond delay="0"/>
                                  </p:stCondLst>
                                  <p:childTnLst>
                                    <p:set>
                                      <p:cBhvr>
                                        <p:cTn id="76" dur="1" fill="hold">
                                          <p:stCondLst>
                                            <p:cond delay="0"/>
                                          </p:stCondLst>
                                        </p:cTn>
                                        <p:tgtEl>
                                          <p:spTgt spid="129"/>
                                        </p:tgtEl>
                                        <p:attrNameLst>
                                          <p:attrName>style.visibility</p:attrName>
                                        </p:attrNameLst>
                                      </p:cBhvr>
                                      <p:to>
                                        <p:strVal val="visible"/>
                                      </p:to>
                                    </p:set>
                                    <p:animEffect transition="in" filter="fade">
                                      <p:cBhvr>
                                        <p:cTn id="77" dur="500"/>
                                        <p:tgtEl>
                                          <p:spTgt spid="129"/>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nodeType="clickEffect">
                                  <p:stCondLst>
                                    <p:cond delay="0"/>
                                  </p:stCondLst>
                                  <p:childTnLst>
                                    <p:set>
                                      <p:cBhvr>
                                        <p:cTn id="81" dur="1" fill="hold">
                                          <p:stCondLst>
                                            <p:cond delay="0"/>
                                          </p:stCondLst>
                                        </p:cTn>
                                        <p:tgtEl>
                                          <p:spTgt spid="125"/>
                                        </p:tgtEl>
                                        <p:attrNameLst>
                                          <p:attrName>style.visibility</p:attrName>
                                        </p:attrNameLst>
                                      </p:cBhvr>
                                      <p:to>
                                        <p:strVal val="visible"/>
                                      </p:to>
                                    </p:set>
                                    <p:anim calcmode="lin" valueType="num">
                                      <p:cBhvr>
                                        <p:cTn id="82" dur="500" fill="hold"/>
                                        <p:tgtEl>
                                          <p:spTgt spid="125"/>
                                        </p:tgtEl>
                                        <p:attrNameLst>
                                          <p:attrName>ppt_w</p:attrName>
                                        </p:attrNameLst>
                                      </p:cBhvr>
                                      <p:tavLst>
                                        <p:tav tm="0">
                                          <p:val>
                                            <p:fltVal val="0"/>
                                          </p:val>
                                        </p:tav>
                                        <p:tav tm="100000">
                                          <p:val>
                                            <p:strVal val="#ppt_w"/>
                                          </p:val>
                                        </p:tav>
                                      </p:tavLst>
                                    </p:anim>
                                    <p:anim calcmode="lin" valueType="num">
                                      <p:cBhvr>
                                        <p:cTn id="83" dur="500" fill="hold"/>
                                        <p:tgtEl>
                                          <p:spTgt spid="125"/>
                                        </p:tgtEl>
                                        <p:attrNameLst>
                                          <p:attrName>ppt_h</p:attrName>
                                        </p:attrNameLst>
                                      </p:cBhvr>
                                      <p:tavLst>
                                        <p:tav tm="0">
                                          <p:val>
                                            <p:fltVal val="0"/>
                                          </p:val>
                                        </p:tav>
                                        <p:tav tm="100000">
                                          <p:val>
                                            <p:strVal val="#ppt_h"/>
                                          </p:val>
                                        </p:tav>
                                      </p:tavLst>
                                    </p:anim>
                                    <p:animEffect transition="in" filter="fade">
                                      <p:cBhvr>
                                        <p:cTn id="84" dur="500"/>
                                        <p:tgtEl>
                                          <p:spTgt spid="125"/>
                                        </p:tgtEl>
                                      </p:cBhvr>
                                    </p:animEffect>
                                  </p:childTnLst>
                                </p:cTn>
                              </p:par>
                            </p:childTnLst>
                          </p:cTn>
                        </p:par>
                        <p:par>
                          <p:cTn id="85" fill="hold">
                            <p:stCondLst>
                              <p:cond delay="500"/>
                            </p:stCondLst>
                            <p:childTnLst>
                              <p:par>
                                <p:cTn id="86" presetID="10" presetClass="entr" presetSubtype="0" fill="hold" grpId="0" nodeType="afterEffect">
                                  <p:stCondLst>
                                    <p:cond delay="0"/>
                                  </p:stCondLst>
                                  <p:childTnLst>
                                    <p:set>
                                      <p:cBhvr>
                                        <p:cTn id="87" dur="1" fill="hold">
                                          <p:stCondLst>
                                            <p:cond delay="0"/>
                                          </p:stCondLst>
                                        </p:cTn>
                                        <p:tgtEl>
                                          <p:spTgt spid="130"/>
                                        </p:tgtEl>
                                        <p:attrNameLst>
                                          <p:attrName>style.visibility</p:attrName>
                                        </p:attrNameLst>
                                      </p:cBhvr>
                                      <p:to>
                                        <p:strVal val="visible"/>
                                      </p:to>
                                    </p:set>
                                    <p:animEffect transition="in" filter="fade">
                                      <p:cBhvr>
                                        <p:cTn id="88"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129" grpId="0"/>
      <p:bldP spid="1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FF7259C-141E-4C15-9FBD-F4EDF3A64328}"/>
              </a:ext>
            </a:extLst>
          </p:cNvPr>
          <p:cNvSpPr txBox="1">
            <a:spLocks/>
          </p:cNvSpPr>
          <p:nvPr/>
        </p:nvSpPr>
        <p:spPr>
          <a:xfrm>
            <a:off x="916248" y="638968"/>
            <a:ext cx="10800000" cy="1080000"/>
          </a:xfrm>
          <a:prstGeom prst="rect">
            <a:avLst/>
          </a:prstGeom>
          <a:noFill/>
        </p:spPr>
        <p:txBody>
          <a:bodyPr wrap="square" lIns="0" tIns="0" rIns="0" bIns="0" rtlCol="0" anchor="ctr">
            <a:noAutofit/>
          </a:bodyPr>
          <a:lstStyle/>
          <a:p>
            <a:pPr algn="ctr"/>
            <a:r>
              <a:rPr lang="ja-JP" altLang="en-US" sz="4800" b="1" dirty="0">
                <a:latin typeface="Meiryo UI" panose="020B0604030504040204" pitchFamily="50" charset="-128"/>
                <a:ea typeface="Meiryo UI" panose="020B0604030504040204" pitchFamily="50" charset="-128"/>
              </a:rPr>
              <a:t>投資をする金融商品</a:t>
            </a:r>
            <a:endParaRPr lang="en-US" altLang="ja-JP" sz="4800" b="1" dirty="0">
              <a:latin typeface="Meiryo UI" panose="020B0604030504040204" pitchFamily="50" charset="-128"/>
              <a:ea typeface="Meiryo UI" panose="020B0604030504040204" pitchFamily="50" charset="-128"/>
            </a:endParaRPr>
          </a:p>
        </p:txBody>
      </p:sp>
      <p:sp>
        <p:nvSpPr>
          <p:cNvPr id="43" name="テキスト ボックス 42">
            <a:extLst>
              <a:ext uri="{FF2B5EF4-FFF2-40B4-BE49-F238E27FC236}">
                <a16:creationId xmlns:a16="http://schemas.microsoft.com/office/drawing/2014/main" id="{59966EF4-0B9F-4A8E-9010-1C7270BD3151}"/>
              </a:ext>
            </a:extLst>
          </p:cNvPr>
          <p:cNvSpPr txBox="1">
            <a:spLocks/>
          </p:cNvSpPr>
          <p:nvPr/>
        </p:nvSpPr>
        <p:spPr>
          <a:xfrm>
            <a:off x="725039" y="5234126"/>
            <a:ext cx="2880000" cy="720000"/>
          </a:xfrm>
          <a:prstGeom prst="rect">
            <a:avLst/>
          </a:prstGeom>
          <a:noFill/>
        </p:spPr>
        <p:txBody>
          <a:bodyPr wrap="square" lIns="0" tIns="0" rIns="0" bIns="0" rtlCol="0" anchor="ctr">
            <a:noAutofit/>
          </a:bodyPr>
          <a:lstStyle/>
          <a:p>
            <a:pPr algn="ctr"/>
            <a:r>
              <a:rPr lang="ja-JP" altLang="en-US" sz="2000" b="1" dirty="0">
                <a:latin typeface="Meiryo UI" panose="020B0604030504040204" pitchFamily="50" charset="-128"/>
                <a:ea typeface="Meiryo UI" panose="020B0604030504040204" pitchFamily="50" charset="-128"/>
              </a:rPr>
              <a:t>企業の成長に</a:t>
            </a:r>
          </a:p>
          <a:p>
            <a:pPr algn="ctr"/>
            <a:r>
              <a:rPr lang="ja-JP" altLang="en-US" sz="2000" b="1" dirty="0">
                <a:latin typeface="Meiryo UI" panose="020B0604030504040204" pitchFamily="50" charset="-128"/>
                <a:ea typeface="Meiryo UI" panose="020B0604030504040204" pitchFamily="50" charset="-128"/>
              </a:rPr>
              <a:t>応じた利益を目指す</a:t>
            </a:r>
          </a:p>
        </p:txBody>
      </p:sp>
      <p:grpSp>
        <p:nvGrpSpPr>
          <p:cNvPr id="21" name="グループ化 20">
            <a:extLst>
              <a:ext uri="{FF2B5EF4-FFF2-40B4-BE49-F238E27FC236}">
                <a16:creationId xmlns:a16="http://schemas.microsoft.com/office/drawing/2014/main" id="{A0782ED3-70FA-4FCB-A8DB-930FE76CAD3C}"/>
              </a:ext>
            </a:extLst>
          </p:cNvPr>
          <p:cNvGrpSpPr/>
          <p:nvPr/>
        </p:nvGrpSpPr>
        <p:grpSpPr>
          <a:xfrm>
            <a:off x="9173897" y="2022345"/>
            <a:ext cx="1800000" cy="722639"/>
            <a:chOff x="7755732" y="4104762"/>
            <a:chExt cx="1800000" cy="722639"/>
          </a:xfrm>
        </p:grpSpPr>
        <p:sp>
          <p:nvSpPr>
            <p:cNvPr id="22" name="楕円 21">
              <a:extLst>
                <a:ext uri="{FF2B5EF4-FFF2-40B4-BE49-F238E27FC236}">
                  <a16:creationId xmlns:a16="http://schemas.microsoft.com/office/drawing/2014/main" id="{9D1086DF-E1A5-4DEA-8349-D9FC0B67764D}"/>
                </a:ext>
              </a:extLst>
            </p:cNvPr>
            <p:cNvSpPr/>
            <p:nvPr/>
          </p:nvSpPr>
          <p:spPr>
            <a:xfrm>
              <a:off x="7755732" y="4104762"/>
              <a:ext cx="1800000" cy="720000"/>
            </a:xfrm>
            <a:prstGeom prst="ellipse">
              <a:avLst/>
            </a:prstGeom>
            <a:solidFill>
              <a:srgbClr val="C0F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C0FF"/>
                </a:solidFill>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92D223DA-7435-4476-8C17-EB2D95ABD0D8}"/>
                </a:ext>
              </a:extLst>
            </p:cNvPr>
            <p:cNvSpPr txBox="1"/>
            <p:nvPr/>
          </p:nvSpPr>
          <p:spPr>
            <a:xfrm>
              <a:off x="7941933" y="4107401"/>
              <a:ext cx="1440000" cy="720000"/>
            </a:xfrm>
            <a:prstGeom prst="rect">
              <a:avLst/>
            </a:prstGeom>
            <a:noFill/>
          </p:spPr>
          <p:txBody>
            <a:bodyPr wrap="square" lIns="0" tIns="0" rIns="0" bIns="0" rtlCol="0" anchor="ctr" anchorCtr="0">
              <a:noAutofit/>
            </a:bodyPr>
            <a:lstStyle/>
            <a:p>
              <a:pPr algn="ctr"/>
              <a:r>
                <a:rPr lang="ja-JP" altLang="en-US" sz="2400" b="1" dirty="0">
                  <a:latin typeface="Meiryo UI" panose="020B0604030504040204" pitchFamily="50" charset="-128"/>
                  <a:ea typeface="Meiryo UI" panose="020B0604030504040204" pitchFamily="50" charset="-128"/>
                </a:rPr>
                <a:t>投資信託</a:t>
              </a:r>
            </a:p>
          </p:txBody>
        </p:sp>
      </p:grpSp>
      <p:grpSp>
        <p:nvGrpSpPr>
          <p:cNvPr id="24" name="グループ化 23">
            <a:extLst>
              <a:ext uri="{FF2B5EF4-FFF2-40B4-BE49-F238E27FC236}">
                <a16:creationId xmlns:a16="http://schemas.microsoft.com/office/drawing/2014/main" id="{73A6B7A6-F63C-4F2B-BF84-3E3108FC4D7A}"/>
              </a:ext>
            </a:extLst>
          </p:cNvPr>
          <p:cNvGrpSpPr/>
          <p:nvPr/>
        </p:nvGrpSpPr>
        <p:grpSpPr>
          <a:xfrm>
            <a:off x="5212092" y="2055604"/>
            <a:ext cx="1800000" cy="722639"/>
            <a:chOff x="7755732" y="4104762"/>
            <a:chExt cx="1800000" cy="722639"/>
          </a:xfrm>
        </p:grpSpPr>
        <p:sp>
          <p:nvSpPr>
            <p:cNvPr id="25" name="楕円 24">
              <a:extLst>
                <a:ext uri="{FF2B5EF4-FFF2-40B4-BE49-F238E27FC236}">
                  <a16:creationId xmlns:a16="http://schemas.microsoft.com/office/drawing/2014/main" id="{2DDAD5A2-7B12-4511-BA54-E21256DF2E9E}"/>
                </a:ext>
              </a:extLst>
            </p:cNvPr>
            <p:cNvSpPr/>
            <p:nvPr/>
          </p:nvSpPr>
          <p:spPr>
            <a:xfrm>
              <a:off x="7755732" y="4104762"/>
              <a:ext cx="1800000" cy="720000"/>
            </a:xfrm>
            <a:prstGeom prst="ellipse">
              <a:avLst/>
            </a:prstGeom>
            <a:solidFill>
              <a:srgbClr val="C0F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C0FF"/>
                </a:solidFill>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E4FD0860-7E48-4941-9123-9F3CEE0D6D46}"/>
                </a:ext>
              </a:extLst>
            </p:cNvPr>
            <p:cNvSpPr txBox="1"/>
            <p:nvPr/>
          </p:nvSpPr>
          <p:spPr>
            <a:xfrm>
              <a:off x="7941933" y="4107401"/>
              <a:ext cx="1440000" cy="720000"/>
            </a:xfrm>
            <a:prstGeom prst="rect">
              <a:avLst/>
            </a:prstGeom>
            <a:noFill/>
          </p:spPr>
          <p:txBody>
            <a:bodyPr wrap="square" lIns="0" tIns="0" rIns="0" bIns="0" rtlCol="0" anchor="ctr" anchorCtr="0">
              <a:noAutofit/>
            </a:bodyPr>
            <a:lstStyle/>
            <a:p>
              <a:pPr algn="ctr"/>
              <a:r>
                <a:rPr lang="ja-JP" altLang="en-US" sz="2400" b="1" dirty="0">
                  <a:latin typeface="Meiryo UI" panose="020B0604030504040204" pitchFamily="50" charset="-128"/>
                  <a:ea typeface="Meiryo UI" panose="020B0604030504040204" pitchFamily="50" charset="-128"/>
                </a:rPr>
                <a:t>債券</a:t>
              </a:r>
            </a:p>
          </p:txBody>
        </p:sp>
      </p:grpSp>
      <p:grpSp>
        <p:nvGrpSpPr>
          <p:cNvPr id="27" name="グループ化 26">
            <a:extLst>
              <a:ext uri="{FF2B5EF4-FFF2-40B4-BE49-F238E27FC236}">
                <a16:creationId xmlns:a16="http://schemas.microsoft.com/office/drawing/2014/main" id="{E8AFA7FE-AE5E-491F-A786-7CB810C03395}"/>
              </a:ext>
            </a:extLst>
          </p:cNvPr>
          <p:cNvGrpSpPr/>
          <p:nvPr/>
        </p:nvGrpSpPr>
        <p:grpSpPr>
          <a:xfrm>
            <a:off x="1244350" y="2035947"/>
            <a:ext cx="1800000" cy="722639"/>
            <a:chOff x="7755732" y="4104762"/>
            <a:chExt cx="1800000" cy="722639"/>
          </a:xfrm>
        </p:grpSpPr>
        <p:sp>
          <p:nvSpPr>
            <p:cNvPr id="28" name="楕円 27">
              <a:extLst>
                <a:ext uri="{FF2B5EF4-FFF2-40B4-BE49-F238E27FC236}">
                  <a16:creationId xmlns:a16="http://schemas.microsoft.com/office/drawing/2014/main" id="{2426299E-6888-4BD9-B0DF-D1A3D2150675}"/>
                </a:ext>
              </a:extLst>
            </p:cNvPr>
            <p:cNvSpPr/>
            <p:nvPr/>
          </p:nvSpPr>
          <p:spPr>
            <a:xfrm>
              <a:off x="7755732" y="4104762"/>
              <a:ext cx="1800000" cy="720000"/>
            </a:xfrm>
            <a:prstGeom prst="ellipse">
              <a:avLst/>
            </a:prstGeom>
            <a:solidFill>
              <a:srgbClr val="C0F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C0FF"/>
                </a:solidFill>
                <a:latin typeface="Meiryo UI" panose="020B0604030504040204" pitchFamily="50" charset="-128"/>
                <a:ea typeface="Meiryo UI" panose="020B0604030504040204" pitchFamily="50" charset="-128"/>
              </a:endParaRPr>
            </a:p>
          </p:txBody>
        </p:sp>
        <p:sp>
          <p:nvSpPr>
            <p:cNvPr id="29" name="テキスト ボックス 28">
              <a:extLst>
                <a:ext uri="{FF2B5EF4-FFF2-40B4-BE49-F238E27FC236}">
                  <a16:creationId xmlns:a16="http://schemas.microsoft.com/office/drawing/2014/main" id="{4279969A-C3AE-4A0A-B45A-48BDF6BCA918}"/>
                </a:ext>
              </a:extLst>
            </p:cNvPr>
            <p:cNvSpPr txBox="1"/>
            <p:nvPr/>
          </p:nvSpPr>
          <p:spPr>
            <a:xfrm>
              <a:off x="7941933" y="4107401"/>
              <a:ext cx="1440000" cy="720000"/>
            </a:xfrm>
            <a:prstGeom prst="rect">
              <a:avLst/>
            </a:prstGeom>
            <a:noFill/>
          </p:spPr>
          <p:txBody>
            <a:bodyPr wrap="square" lIns="0" tIns="0" rIns="0" bIns="0" rtlCol="0" anchor="ctr" anchorCtr="0">
              <a:noAutofit/>
            </a:bodyPr>
            <a:lstStyle/>
            <a:p>
              <a:pPr algn="ctr"/>
              <a:r>
                <a:rPr lang="ja-JP" altLang="en-US" sz="2400" b="1" dirty="0">
                  <a:latin typeface="Meiryo UI" panose="020B0604030504040204" pitchFamily="50" charset="-128"/>
                  <a:ea typeface="Meiryo UI" panose="020B0604030504040204" pitchFamily="50" charset="-128"/>
                </a:rPr>
                <a:t>株式</a:t>
              </a:r>
            </a:p>
          </p:txBody>
        </p:sp>
      </p:grpSp>
      <p:sp>
        <p:nvSpPr>
          <p:cNvPr id="31" name="テキスト ボックス 30">
            <a:extLst>
              <a:ext uri="{FF2B5EF4-FFF2-40B4-BE49-F238E27FC236}">
                <a16:creationId xmlns:a16="http://schemas.microsoft.com/office/drawing/2014/main" id="{4808E0DD-CDD1-4B31-A5D2-C77242BB7699}"/>
              </a:ext>
            </a:extLst>
          </p:cNvPr>
          <p:cNvSpPr txBox="1">
            <a:spLocks/>
          </p:cNvSpPr>
          <p:nvPr/>
        </p:nvSpPr>
        <p:spPr>
          <a:xfrm>
            <a:off x="4675344" y="5234126"/>
            <a:ext cx="2880000" cy="720000"/>
          </a:xfrm>
          <a:prstGeom prst="rect">
            <a:avLst/>
          </a:prstGeom>
          <a:noFill/>
        </p:spPr>
        <p:txBody>
          <a:bodyPr wrap="square" lIns="0" tIns="0" rIns="0" bIns="0" rtlCol="0" anchor="ctr">
            <a:noAutofit/>
          </a:bodyPr>
          <a:lstStyle/>
          <a:p>
            <a:pPr algn="ctr"/>
            <a:r>
              <a:rPr lang="ja-JP" altLang="en-US" sz="2000" b="1" dirty="0">
                <a:latin typeface="Meiryo UI" panose="020B0604030504040204" pitchFamily="50" charset="-128"/>
                <a:ea typeface="Meiryo UI" panose="020B0604030504040204" pitchFamily="50" charset="-128"/>
              </a:rPr>
              <a:t>決められた年数お金を</a:t>
            </a:r>
            <a:endParaRPr lang="en-US" altLang="ja-JP" sz="2000" b="1" dirty="0">
              <a:latin typeface="Meiryo UI" panose="020B0604030504040204" pitchFamily="50" charset="-128"/>
              <a:ea typeface="Meiryo UI" panose="020B0604030504040204" pitchFamily="50" charset="-128"/>
            </a:endParaRPr>
          </a:p>
          <a:p>
            <a:pPr algn="ctr"/>
            <a:r>
              <a:rPr lang="ja-JP" altLang="en-US" sz="2000" b="1" dirty="0">
                <a:latin typeface="Meiryo UI" panose="020B0604030504040204" pitchFamily="50" charset="-128"/>
                <a:ea typeface="Meiryo UI" panose="020B0604030504040204" pitchFamily="50" charset="-128"/>
              </a:rPr>
              <a:t>貸すことで利益を得る</a:t>
            </a:r>
          </a:p>
        </p:txBody>
      </p:sp>
      <p:sp>
        <p:nvSpPr>
          <p:cNvPr id="32" name="テキスト ボックス 31">
            <a:extLst>
              <a:ext uri="{FF2B5EF4-FFF2-40B4-BE49-F238E27FC236}">
                <a16:creationId xmlns:a16="http://schemas.microsoft.com/office/drawing/2014/main" id="{D6872D3E-308C-4339-B436-139CC364431D}"/>
              </a:ext>
            </a:extLst>
          </p:cNvPr>
          <p:cNvSpPr txBox="1">
            <a:spLocks/>
          </p:cNvSpPr>
          <p:nvPr/>
        </p:nvSpPr>
        <p:spPr>
          <a:xfrm>
            <a:off x="8633897" y="5144126"/>
            <a:ext cx="2880000" cy="900000"/>
          </a:xfrm>
          <a:prstGeom prst="rect">
            <a:avLst/>
          </a:prstGeom>
          <a:noFill/>
        </p:spPr>
        <p:txBody>
          <a:bodyPr wrap="square" lIns="0" tIns="0" rIns="0" bIns="0" rtlCol="0" anchor="ctr">
            <a:noAutofit/>
          </a:bodyPr>
          <a:lstStyle/>
          <a:p>
            <a:pPr algn="ctr"/>
            <a:r>
              <a:rPr lang="ja-JP" altLang="en-US" sz="2000" b="1" dirty="0">
                <a:latin typeface="Meiryo UI" panose="020B0604030504040204" pitchFamily="50" charset="-128"/>
                <a:ea typeface="Meiryo UI" panose="020B0604030504040204" pitchFamily="50" charset="-128"/>
              </a:rPr>
              <a:t>お金を出し合って</a:t>
            </a:r>
            <a:endParaRPr lang="en-US" altLang="ja-JP" sz="2000" b="1" dirty="0">
              <a:latin typeface="Meiryo UI" panose="020B0604030504040204" pitchFamily="50" charset="-128"/>
              <a:ea typeface="Meiryo UI" panose="020B0604030504040204" pitchFamily="50" charset="-128"/>
            </a:endParaRPr>
          </a:p>
          <a:p>
            <a:pPr algn="ctr"/>
            <a:r>
              <a:rPr lang="ja-JP" altLang="en-US" sz="2000" b="1" dirty="0">
                <a:latin typeface="Meiryo UI" panose="020B0604030504040204" pitchFamily="50" charset="-128"/>
                <a:ea typeface="Meiryo UI" panose="020B0604030504040204" pitchFamily="50" charset="-128"/>
              </a:rPr>
              <a:t>専門家の運用による</a:t>
            </a:r>
            <a:endParaRPr lang="en-US" altLang="ja-JP" sz="2000" b="1" dirty="0">
              <a:latin typeface="Meiryo UI" panose="020B0604030504040204" pitchFamily="50" charset="-128"/>
              <a:ea typeface="Meiryo UI" panose="020B0604030504040204" pitchFamily="50" charset="-128"/>
            </a:endParaRPr>
          </a:p>
          <a:p>
            <a:pPr algn="ctr"/>
            <a:r>
              <a:rPr lang="ja-JP" altLang="en-US" sz="2000" b="1" dirty="0">
                <a:latin typeface="Meiryo UI" panose="020B0604030504040204" pitchFamily="50" charset="-128"/>
                <a:ea typeface="Meiryo UI" panose="020B0604030504040204" pitchFamily="50" charset="-128"/>
              </a:rPr>
              <a:t>利益を目指す</a:t>
            </a:r>
          </a:p>
        </p:txBody>
      </p:sp>
      <p:grpSp>
        <p:nvGrpSpPr>
          <p:cNvPr id="4" name="グループ化 3">
            <a:extLst>
              <a:ext uri="{FF2B5EF4-FFF2-40B4-BE49-F238E27FC236}">
                <a16:creationId xmlns:a16="http://schemas.microsoft.com/office/drawing/2014/main" id="{D198956E-3B1D-4877-A7CE-67AD875F2439}"/>
              </a:ext>
            </a:extLst>
          </p:cNvPr>
          <p:cNvGrpSpPr/>
          <p:nvPr/>
        </p:nvGrpSpPr>
        <p:grpSpPr>
          <a:xfrm>
            <a:off x="4478965" y="2810545"/>
            <a:ext cx="3559440" cy="2191611"/>
            <a:chOff x="4469803" y="3013088"/>
            <a:chExt cx="3559440" cy="2191611"/>
          </a:xfrm>
        </p:grpSpPr>
        <p:pic>
          <p:nvPicPr>
            <p:cNvPr id="18" name="図 17">
              <a:extLst>
                <a:ext uri="{FF2B5EF4-FFF2-40B4-BE49-F238E27FC236}">
                  <a16:creationId xmlns:a16="http://schemas.microsoft.com/office/drawing/2014/main" id="{EF814692-F533-4016-82A7-B6C8043D45EE}"/>
                </a:ext>
              </a:extLst>
            </p:cNvPr>
            <p:cNvPicPr>
              <a:picLocks noChangeAspect="1"/>
            </p:cNvPicPr>
            <p:nvPr/>
          </p:nvPicPr>
          <p:blipFill>
            <a:blip r:embed="rId3"/>
            <a:stretch>
              <a:fillRect/>
            </a:stretch>
          </p:blipFill>
          <p:spPr>
            <a:xfrm>
              <a:off x="6162702" y="3150128"/>
              <a:ext cx="1866541" cy="1775699"/>
            </a:xfrm>
            <a:prstGeom prst="rect">
              <a:avLst/>
            </a:prstGeom>
          </p:spPr>
        </p:pic>
        <p:pic>
          <p:nvPicPr>
            <p:cNvPr id="20" name="図 19">
              <a:extLst>
                <a:ext uri="{FF2B5EF4-FFF2-40B4-BE49-F238E27FC236}">
                  <a16:creationId xmlns:a16="http://schemas.microsoft.com/office/drawing/2014/main" id="{9B6C2FC5-40A4-46A8-BB57-7D65F44CBF2B}"/>
                </a:ext>
              </a:extLst>
            </p:cNvPr>
            <p:cNvPicPr>
              <a:picLocks noChangeAspect="1"/>
            </p:cNvPicPr>
            <p:nvPr/>
          </p:nvPicPr>
          <p:blipFill>
            <a:blip r:embed="rId4"/>
            <a:stretch>
              <a:fillRect/>
            </a:stretch>
          </p:blipFill>
          <p:spPr>
            <a:xfrm>
              <a:off x="6162702" y="3253722"/>
              <a:ext cx="705844" cy="535641"/>
            </a:xfrm>
            <a:prstGeom prst="rect">
              <a:avLst/>
            </a:prstGeom>
          </p:spPr>
        </p:pic>
        <p:pic>
          <p:nvPicPr>
            <p:cNvPr id="30" name="図 29">
              <a:extLst>
                <a:ext uri="{FF2B5EF4-FFF2-40B4-BE49-F238E27FC236}">
                  <a16:creationId xmlns:a16="http://schemas.microsoft.com/office/drawing/2014/main" id="{9266BE69-5A47-4E4B-A081-F8AD315810DE}"/>
                </a:ext>
              </a:extLst>
            </p:cNvPr>
            <p:cNvPicPr>
              <a:picLocks noChangeAspect="1"/>
            </p:cNvPicPr>
            <p:nvPr/>
          </p:nvPicPr>
          <p:blipFill>
            <a:blip r:embed="rId5"/>
            <a:stretch>
              <a:fillRect/>
            </a:stretch>
          </p:blipFill>
          <p:spPr>
            <a:xfrm>
              <a:off x="4469803" y="3013088"/>
              <a:ext cx="824341" cy="2191611"/>
            </a:xfrm>
            <a:prstGeom prst="rect">
              <a:avLst/>
            </a:prstGeom>
          </p:spPr>
        </p:pic>
        <p:pic>
          <p:nvPicPr>
            <p:cNvPr id="33" name="図 32">
              <a:extLst>
                <a:ext uri="{FF2B5EF4-FFF2-40B4-BE49-F238E27FC236}">
                  <a16:creationId xmlns:a16="http://schemas.microsoft.com/office/drawing/2014/main" id="{D6AFBD78-A7A9-45F4-B0AE-F932B03AB071}"/>
                </a:ext>
              </a:extLst>
            </p:cNvPr>
            <p:cNvPicPr>
              <a:picLocks noChangeAspect="1"/>
            </p:cNvPicPr>
            <p:nvPr/>
          </p:nvPicPr>
          <p:blipFill>
            <a:blip r:embed="rId6"/>
            <a:stretch>
              <a:fillRect/>
            </a:stretch>
          </p:blipFill>
          <p:spPr>
            <a:xfrm>
              <a:off x="5499460" y="4420234"/>
              <a:ext cx="474389" cy="605551"/>
            </a:xfrm>
            <a:prstGeom prst="rect">
              <a:avLst/>
            </a:prstGeom>
          </p:spPr>
        </p:pic>
        <p:pic>
          <p:nvPicPr>
            <p:cNvPr id="36" name="図 35">
              <a:extLst>
                <a:ext uri="{FF2B5EF4-FFF2-40B4-BE49-F238E27FC236}">
                  <a16:creationId xmlns:a16="http://schemas.microsoft.com/office/drawing/2014/main" id="{C6E7FB24-087D-4445-B179-2B598FC147E9}"/>
                </a:ext>
              </a:extLst>
            </p:cNvPr>
            <p:cNvPicPr>
              <a:picLocks noChangeAspect="1"/>
            </p:cNvPicPr>
            <p:nvPr/>
          </p:nvPicPr>
          <p:blipFill>
            <a:blip r:embed="rId7"/>
            <a:stretch>
              <a:fillRect/>
            </a:stretch>
          </p:blipFill>
          <p:spPr>
            <a:xfrm>
              <a:off x="5499460" y="3883794"/>
              <a:ext cx="621467" cy="515019"/>
            </a:xfrm>
            <a:prstGeom prst="rect">
              <a:avLst/>
            </a:prstGeom>
          </p:spPr>
        </p:pic>
      </p:grpSp>
      <p:grpSp>
        <p:nvGrpSpPr>
          <p:cNvPr id="2" name="グループ化 1">
            <a:extLst>
              <a:ext uri="{FF2B5EF4-FFF2-40B4-BE49-F238E27FC236}">
                <a16:creationId xmlns:a16="http://schemas.microsoft.com/office/drawing/2014/main" id="{E01A205B-F696-4B4A-8731-9C317A3B05A4}"/>
              </a:ext>
            </a:extLst>
          </p:cNvPr>
          <p:cNvGrpSpPr/>
          <p:nvPr/>
        </p:nvGrpSpPr>
        <p:grpSpPr>
          <a:xfrm>
            <a:off x="650029" y="2633119"/>
            <a:ext cx="3168959" cy="2393563"/>
            <a:chOff x="669895" y="2835662"/>
            <a:chExt cx="3168959" cy="2393563"/>
          </a:xfrm>
        </p:grpSpPr>
        <p:pic>
          <p:nvPicPr>
            <p:cNvPr id="37" name="図 36">
              <a:extLst>
                <a:ext uri="{FF2B5EF4-FFF2-40B4-BE49-F238E27FC236}">
                  <a16:creationId xmlns:a16="http://schemas.microsoft.com/office/drawing/2014/main" id="{5BC5F0FA-7413-4526-9367-24D92F12B559}"/>
                </a:ext>
              </a:extLst>
            </p:cNvPr>
            <p:cNvPicPr>
              <a:picLocks noChangeAspect="1"/>
            </p:cNvPicPr>
            <p:nvPr/>
          </p:nvPicPr>
          <p:blipFill>
            <a:blip r:embed="rId8"/>
            <a:stretch>
              <a:fillRect/>
            </a:stretch>
          </p:blipFill>
          <p:spPr>
            <a:xfrm>
              <a:off x="2517320" y="3947150"/>
              <a:ext cx="1321534" cy="1207208"/>
            </a:xfrm>
            <a:prstGeom prst="rect">
              <a:avLst/>
            </a:prstGeom>
          </p:spPr>
        </p:pic>
        <p:pic>
          <p:nvPicPr>
            <p:cNvPr id="38" name="図 37">
              <a:extLst>
                <a:ext uri="{FF2B5EF4-FFF2-40B4-BE49-F238E27FC236}">
                  <a16:creationId xmlns:a16="http://schemas.microsoft.com/office/drawing/2014/main" id="{D491D098-55EC-45CA-A9AF-59F8C1A67809}"/>
                </a:ext>
              </a:extLst>
            </p:cNvPr>
            <p:cNvPicPr>
              <a:picLocks noChangeAspect="1"/>
            </p:cNvPicPr>
            <p:nvPr/>
          </p:nvPicPr>
          <p:blipFill rotWithShape="1">
            <a:blip r:embed="rId9"/>
            <a:srcRect r="-11677" b="35565"/>
            <a:stretch/>
          </p:blipFill>
          <p:spPr>
            <a:xfrm>
              <a:off x="669895" y="2967864"/>
              <a:ext cx="1094087" cy="2261361"/>
            </a:xfrm>
            <a:prstGeom prst="rect">
              <a:avLst/>
            </a:prstGeom>
          </p:spPr>
        </p:pic>
        <p:pic>
          <p:nvPicPr>
            <p:cNvPr id="40" name="図 39">
              <a:extLst>
                <a:ext uri="{FF2B5EF4-FFF2-40B4-BE49-F238E27FC236}">
                  <a16:creationId xmlns:a16="http://schemas.microsoft.com/office/drawing/2014/main" id="{ED01B522-7F24-4F6B-8D4C-78A80DAE8C47}"/>
                </a:ext>
              </a:extLst>
            </p:cNvPr>
            <p:cNvPicPr>
              <a:picLocks noChangeAspect="1"/>
            </p:cNvPicPr>
            <p:nvPr/>
          </p:nvPicPr>
          <p:blipFill>
            <a:blip r:embed="rId10"/>
            <a:stretch>
              <a:fillRect/>
            </a:stretch>
          </p:blipFill>
          <p:spPr>
            <a:xfrm>
              <a:off x="2703912" y="2835662"/>
              <a:ext cx="1039253" cy="953701"/>
            </a:xfrm>
            <a:prstGeom prst="rect">
              <a:avLst/>
            </a:prstGeom>
          </p:spPr>
        </p:pic>
        <p:pic>
          <p:nvPicPr>
            <p:cNvPr id="41" name="図 40">
              <a:extLst>
                <a:ext uri="{FF2B5EF4-FFF2-40B4-BE49-F238E27FC236}">
                  <a16:creationId xmlns:a16="http://schemas.microsoft.com/office/drawing/2014/main" id="{377FE546-7DAD-498F-8796-9E380C001210}"/>
                </a:ext>
              </a:extLst>
            </p:cNvPr>
            <p:cNvPicPr>
              <a:picLocks noChangeAspect="1"/>
            </p:cNvPicPr>
            <p:nvPr/>
          </p:nvPicPr>
          <p:blipFill>
            <a:blip r:embed="rId6"/>
            <a:stretch>
              <a:fillRect/>
            </a:stretch>
          </p:blipFill>
          <p:spPr>
            <a:xfrm>
              <a:off x="1906881" y="4473575"/>
              <a:ext cx="474389" cy="605551"/>
            </a:xfrm>
            <a:prstGeom prst="rect">
              <a:avLst/>
            </a:prstGeom>
          </p:spPr>
        </p:pic>
        <p:pic>
          <p:nvPicPr>
            <p:cNvPr id="42" name="図 41">
              <a:extLst>
                <a:ext uri="{FF2B5EF4-FFF2-40B4-BE49-F238E27FC236}">
                  <a16:creationId xmlns:a16="http://schemas.microsoft.com/office/drawing/2014/main" id="{B95201FA-4A49-45B9-92A1-CF9566532B22}"/>
                </a:ext>
              </a:extLst>
            </p:cNvPr>
            <p:cNvPicPr>
              <a:picLocks noChangeAspect="1"/>
            </p:cNvPicPr>
            <p:nvPr/>
          </p:nvPicPr>
          <p:blipFill>
            <a:blip r:embed="rId7"/>
            <a:stretch>
              <a:fillRect/>
            </a:stretch>
          </p:blipFill>
          <p:spPr>
            <a:xfrm>
              <a:off x="1882179" y="3937135"/>
              <a:ext cx="621467" cy="515019"/>
            </a:xfrm>
            <a:prstGeom prst="rect">
              <a:avLst/>
            </a:prstGeom>
          </p:spPr>
        </p:pic>
      </p:grpSp>
      <p:grpSp>
        <p:nvGrpSpPr>
          <p:cNvPr id="5" name="グループ化 4">
            <a:extLst>
              <a:ext uri="{FF2B5EF4-FFF2-40B4-BE49-F238E27FC236}">
                <a16:creationId xmlns:a16="http://schemas.microsoft.com/office/drawing/2014/main" id="{64C4E6DF-6B72-47C5-A4F0-B0DD24A58EC9}"/>
              </a:ext>
            </a:extLst>
          </p:cNvPr>
          <p:cNvGrpSpPr/>
          <p:nvPr/>
        </p:nvGrpSpPr>
        <p:grpSpPr>
          <a:xfrm>
            <a:off x="8123868" y="2746263"/>
            <a:ext cx="3771007" cy="2347610"/>
            <a:chOff x="7911510" y="2948806"/>
            <a:chExt cx="3771007" cy="2347610"/>
          </a:xfrm>
        </p:grpSpPr>
        <p:pic>
          <p:nvPicPr>
            <p:cNvPr id="44" name="図 43">
              <a:extLst>
                <a:ext uri="{FF2B5EF4-FFF2-40B4-BE49-F238E27FC236}">
                  <a16:creationId xmlns:a16="http://schemas.microsoft.com/office/drawing/2014/main" id="{2D439486-C915-44B1-8699-0C2A717D84B2}"/>
                </a:ext>
              </a:extLst>
            </p:cNvPr>
            <p:cNvPicPr>
              <a:picLocks noChangeAspect="1"/>
            </p:cNvPicPr>
            <p:nvPr/>
          </p:nvPicPr>
          <p:blipFill>
            <a:blip r:embed="rId11"/>
            <a:stretch>
              <a:fillRect/>
            </a:stretch>
          </p:blipFill>
          <p:spPr>
            <a:xfrm>
              <a:off x="10490834" y="3468026"/>
              <a:ext cx="1191683" cy="1337856"/>
            </a:xfrm>
            <a:prstGeom prst="rect">
              <a:avLst/>
            </a:prstGeom>
          </p:spPr>
        </p:pic>
        <p:pic>
          <p:nvPicPr>
            <p:cNvPr id="45" name="図 44">
              <a:extLst>
                <a:ext uri="{FF2B5EF4-FFF2-40B4-BE49-F238E27FC236}">
                  <a16:creationId xmlns:a16="http://schemas.microsoft.com/office/drawing/2014/main" id="{77E53148-F2CB-48F4-BBA9-AF6954BAE043}"/>
                </a:ext>
              </a:extLst>
            </p:cNvPr>
            <p:cNvPicPr>
              <a:picLocks noChangeAspect="1"/>
            </p:cNvPicPr>
            <p:nvPr/>
          </p:nvPicPr>
          <p:blipFill>
            <a:blip r:embed="rId12"/>
            <a:stretch>
              <a:fillRect/>
            </a:stretch>
          </p:blipFill>
          <p:spPr>
            <a:xfrm>
              <a:off x="8471570" y="4114716"/>
              <a:ext cx="468061" cy="1114509"/>
            </a:xfrm>
            <a:prstGeom prst="rect">
              <a:avLst/>
            </a:prstGeom>
          </p:spPr>
        </p:pic>
        <p:pic>
          <p:nvPicPr>
            <p:cNvPr id="46" name="図 45">
              <a:extLst>
                <a:ext uri="{FF2B5EF4-FFF2-40B4-BE49-F238E27FC236}">
                  <a16:creationId xmlns:a16="http://schemas.microsoft.com/office/drawing/2014/main" id="{572824EE-B030-4532-88E4-83B5CF779220}"/>
                </a:ext>
              </a:extLst>
            </p:cNvPr>
            <p:cNvPicPr>
              <a:picLocks noChangeAspect="1"/>
            </p:cNvPicPr>
            <p:nvPr/>
          </p:nvPicPr>
          <p:blipFill rotWithShape="1">
            <a:blip r:embed="rId9"/>
            <a:srcRect r="-87688" b="34880"/>
            <a:stretch/>
          </p:blipFill>
          <p:spPr>
            <a:xfrm>
              <a:off x="8800944" y="2948806"/>
              <a:ext cx="955936" cy="1188148"/>
            </a:xfrm>
            <a:prstGeom prst="rect">
              <a:avLst/>
            </a:prstGeom>
          </p:spPr>
        </p:pic>
        <p:pic>
          <p:nvPicPr>
            <p:cNvPr id="47" name="図 46">
              <a:extLst>
                <a:ext uri="{FF2B5EF4-FFF2-40B4-BE49-F238E27FC236}">
                  <a16:creationId xmlns:a16="http://schemas.microsoft.com/office/drawing/2014/main" id="{9FA3279D-36B2-4EC1-BF53-758D2AF5019C}"/>
                </a:ext>
              </a:extLst>
            </p:cNvPr>
            <p:cNvPicPr>
              <a:picLocks noChangeAspect="1"/>
            </p:cNvPicPr>
            <p:nvPr/>
          </p:nvPicPr>
          <p:blipFill>
            <a:blip r:embed="rId5"/>
            <a:stretch>
              <a:fillRect/>
            </a:stretch>
          </p:blipFill>
          <p:spPr>
            <a:xfrm>
              <a:off x="9145201" y="4035196"/>
              <a:ext cx="474389" cy="1261220"/>
            </a:xfrm>
            <a:prstGeom prst="rect">
              <a:avLst/>
            </a:prstGeom>
          </p:spPr>
        </p:pic>
        <p:pic>
          <p:nvPicPr>
            <p:cNvPr id="50" name="図 49">
              <a:extLst>
                <a:ext uri="{FF2B5EF4-FFF2-40B4-BE49-F238E27FC236}">
                  <a16:creationId xmlns:a16="http://schemas.microsoft.com/office/drawing/2014/main" id="{D6183697-500F-4F1E-952D-F10A215391FC}"/>
                </a:ext>
              </a:extLst>
            </p:cNvPr>
            <p:cNvPicPr>
              <a:picLocks noChangeAspect="1"/>
            </p:cNvPicPr>
            <p:nvPr/>
          </p:nvPicPr>
          <p:blipFill>
            <a:blip r:embed="rId6"/>
            <a:stretch>
              <a:fillRect/>
            </a:stretch>
          </p:blipFill>
          <p:spPr>
            <a:xfrm>
              <a:off x="7911510" y="4522602"/>
              <a:ext cx="474389" cy="605551"/>
            </a:xfrm>
            <a:prstGeom prst="rect">
              <a:avLst/>
            </a:prstGeom>
          </p:spPr>
        </p:pic>
        <p:pic>
          <p:nvPicPr>
            <p:cNvPr id="51" name="図 50">
              <a:extLst>
                <a:ext uri="{FF2B5EF4-FFF2-40B4-BE49-F238E27FC236}">
                  <a16:creationId xmlns:a16="http://schemas.microsoft.com/office/drawing/2014/main" id="{B0662073-45ED-4019-A313-EF45C290D699}"/>
                </a:ext>
              </a:extLst>
            </p:cNvPr>
            <p:cNvPicPr>
              <a:picLocks noChangeAspect="1"/>
            </p:cNvPicPr>
            <p:nvPr/>
          </p:nvPicPr>
          <p:blipFill>
            <a:blip r:embed="rId7"/>
            <a:stretch>
              <a:fillRect/>
            </a:stretch>
          </p:blipFill>
          <p:spPr>
            <a:xfrm>
              <a:off x="9755496" y="3883794"/>
              <a:ext cx="621467" cy="515019"/>
            </a:xfrm>
            <a:prstGeom prst="rect">
              <a:avLst/>
            </a:prstGeom>
          </p:spPr>
        </p:pic>
        <p:pic>
          <p:nvPicPr>
            <p:cNvPr id="52" name="図 51">
              <a:extLst>
                <a:ext uri="{FF2B5EF4-FFF2-40B4-BE49-F238E27FC236}">
                  <a16:creationId xmlns:a16="http://schemas.microsoft.com/office/drawing/2014/main" id="{242DFF30-1E42-40B8-A568-8385B12F8131}"/>
                </a:ext>
              </a:extLst>
            </p:cNvPr>
            <p:cNvPicPr>
              <a:picLocks noChangeAspect="1"/>
            </p:cNvPicPr>
            <p:nvPr/>
          </p:nvPicPr>
          <p:blipFill>
            <a:blip r:embed="rId6"/>
            <a:stretch>
              <a:fillRect/>
            </a:stretch>
          </p:blipFill>
          <p:spPr>
            <a:xfrm>
              <a:off x="9717127" y="4564479"/>
              <a:ext cx="474389" cy="605551"/>
            </a:xfrm>
            <a:prstGeom prst="rect">
              <a:avLst/>
            </a:prstGeom>
          </p:spPr>
        </p:pic>
        <p:pic>
          <p:nvPicPr>
            <p:cNvPr id="53" name="図 52">
              <a:extLst>
                <a:ext uri="{FF2B5EF4-FFF2-40B4-BE49-F238E27FC236}">
                  <a16:creationId xmlns:a16="http://schemas.microsoft.com/office/drawing/2014/main" id="{86994D12-D411-4A61-BA9D-A9C092DAD24C}"/>
                </a:ext>
              </a:extLst>
            </p:cNvPr>
            <p:cNvPicPr>
              <a:picLocks noChangeAspect="1"/>
            </p:cNvPicPr>
            <p:nvPr/>
          </p:nvPicPr>
          <p:blipFill>
            <a:blip r:embed="rId6"/>
            <a:stretch>
              <a:fillRect/>
            </a:stretch>
          </p:blipFill>
          <p:spPr>
            <a:xfrm>
              <a:off x="9402117" y="3266622"/>
              <a:ext cx="474389" cy="605551"/>
            </a:xfrm>
            <a:prstGeom prst="rect">
              <a:avLst/>
            </a:prstGeom>
          </p:spPr>
        </p:pic>
      </p:grpSp>
    </p:spTree>
    <p:extLst>
      <p:ext uri="{BB962C8B-B14F-4D97-AF65-F5344CB8AC3E}">
        <p14:creationId xmlns:p14="http://schemas.microsoft.com/office/powerpoint/2010/main" val="304217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Effect transition="in" filter="fade">
                                      <p:cBhvr>
                                        <p:cTn id="37" dur="500"/>
                                        <p:tgtEl>
                                          <p:spTgt spid="21"/>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31" grpId="0"/>
      <p:bldP spid="32" grpId="0"/>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2958</Words>
  <Application>Microsoft Office PowerPoint</Application>
  <PresentationFormat>ワイド画面</PresentationFormat>
  <Paragraphs>400</Paragraphs>
  <Slides>17</Slides>
  <Notes>17</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17</vt:i4>
      </vt:variant>
    </vt:vector>
  </HeadingPairs>
  <TitlesOfParts>
    <vt:vector size="22" baseType="lpstr">
      <vt:lpstr>Meiryo UI</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2022-03-10T08:06:48Z</dcterms:created>
  <dcterms:modified xsi:type="dcterms:W3CDTF">2022-03-22T10:41:33Z</dcterms:modified>
</cp:coreProperties>
</file>