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363" r:id="rId2"/>
    <p:sldId id="397" r:id="rId3"/>
    <p:sldId id="418" r:id="rId4"/>
    <p:sldId id="404" r:id="rId5"/>
    <p:sldId id="403" r:id="rId6"/>
    <p:sldId id="396" r:id="rId7"/>
    <p:sldId id="419" r:id="rId8"/>
    <p:sldId id="402" r:id="rId9"/>
    <p:sldId id="391" r:id="rId10"/>
    <p:sldId id="392" r:id="rId11"/>
    <p:sldId id="389" r:id="rId12"/>
    <p:sldId id="390" r:id="rId13"/>
    <p:sldId id="331" r:id="rId14"/>
    <p:sldId id="393" r:id="rId15"/>
    <p:sldId id="414" r:id="rId16"/>
    <p:sldId id="395" r:id="rId17"/>
    <p:sldId id="417" r:id="rId18"/>
    <p:sldId id="416" r:id="rId19"/>
    <p:sldId id="380"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orient="horz" pos="1502" userDrawn="1">
          <p15:clr>
            <a:srgbClr val="A4A3A4"/>
          </p15:clr>
        </p15:guide>
        <p15:guide id="5" orient="horz" userDrawn="1">
          <p15:clr>
            <a:srgbClr val="A4A3A4"/>
          </p15:clr>
        </p15:guide>
        <p15:guide id="6" pos="4067" userDrawn="1">
          <p15:clr>
            <a:srgbClr val="A4A3A4"/>
          </p15:clr>
        </p15:guide>
        <p15:guide id="7" pos="2252" userDrawn="1">
          <p15:clr>
            <a:srgbClr val="A4A3A4"/>
          </p15:clr>
        </p15:guide>
        <p15:guide id="8" orient="horz" pos="3294" userDrawn="1">
          <p15:clr>
            <a:srgbClr val="A4A3A4"/>
          </p15:clr>
        </p15:guide>
        <p15:guide id="9" orient="horz" pos="4315" userDrawn="1">
          <p15:clr>
            <a:srgbClr val="A4A3A4"/>
          </p15:clr>
        </p15:guide>
        <p15:guide id="10" orient="horz" pos="1026" userDrawn="1">
          <p15:clr>
            <a:srgbClr val="A4A3A4"/>
          </p15:clr>
        </p15:guide>
        <p15:guide id="11" pos="7680" userDrawn="1">
          <p15:clr>
            <a:srgbClr val="A4A3A4"/>
          </p15:clr>
        </p15:guide>
        <p15:guide id="14" orient="horz" pos="2387" userDrawn="1">
          <p15:clr>
            <a:srgbClr val="A4A3A4"/>
          </p15:clr>
        </p15:guide>
        <p15:guide id="16" orient="horz" pos="3748" userDrawn="1">
          <p15:clr>
            <a:srgbClr val="A4A3A4"/>
          </p15:clr>
        </p15:guide>
        <p15:guide id="17" orient="horz" pos="1933" userDrawn="1">
          <p15:clr>
            <a:srgbClr val="A4A3A4"/>
          </p15:clr>
        </p15:guide>
        <p15:guide id="18" orient="horz" pos="4201" userDrawn="1">
          <p15:clr>
            <a:srgbClr val="A4A3A4"/>
          </p15:clr>
        </p15:guide>
        <p15:guide id="19" orient="horz" pos="2818" userDrawn="1">
          <p15:clr>
            <a:srgbClr val="A4A3A4"/>
          </p15:clr>
        </p15:guide>
        <p15:guide id="20" orient="horz" pos="550" userDrawn="1">
          <p15:clr>
            <a:srgbClr val="A4A3A4"/>
          </p15:clr>
        </p15:guide>
        <p15:guide id="21" orient="horz" pos="119" userDrawn="1">
          <p15:clr>
            <a:srgbClr val="A4A3A4"/>
          </p15:clr>
        </p15:guide>
        <p15:guide id="22" pos="3613" userDrawn="1">
          <p15:clr>
            <a:srgbClr val="A4A3A4"/>
          </p15:clr>
        </p15:guide>
        <p15:guide id="23" pos="3160" userDrawn="1">
          <p15:clr>
            <a:srgbClr val="A4A3A4"/>
          </p15:clr>
        </p15:guide>
        <p15:guide id="24" pos="2706" userDrawn="1">
          <p15:clr>
            <a:srgbClr val="A4A3A4"/>
          </p15:clr>
        </p15:guide>
        <p15:guide id="25" pos="1776" userDrawn="1">
          <p15:clr>
            <a:srgbClr val="A4A3A4"/>
          </p15:clr>
        </p15:guide>
        <p15:guide id="26" pos="1345" userDrawn="1">
          <p15:clr>
            <a:srgbClr val="A4A3A4"/>
          </p15:clr>
        </p15:guide>
        <p15:guide id="27" pos="892" userDrawn="1">
          <p15:clr>
            <a:srgbClr val="A4A3A4"/>
          </p15:clr>
        </p15:guide>
        <p15:guide id="28" pos="438" userDrawn="1">
          <p15:clr>
            <a:srgbClr val="A4A3A4"/>
          </p15:clr>
        </p15:guide>
        <p15:guide id="29" userDrawn="1">
          <p15:clr>
            <a:srgbClr val="A4A3A4"/>
          </p15:clr>
        </p15:guide>
        <p15:guide id="30" pos="4520" userDrawn="1">
          <p15:clr>
            <a:srgbClr val="A4A3A4"/>
          </p15:clr>
        </p15:guide>
        <p15:guide id="31" pos="4974" userDrawn="1">
          <p15:clr>
            <a:srgbClr val="A4A3A4"/>
          </p15:clr>
        </p15:guide>
        <p15:guide id="32" pos="5428" userDrawn="1">
          <p15:clr>
            <a:srgbClr val="A4A3A4"/>
          </p15:clr>
        </p15:guide>
        <p15:guide id="33" pos="5881" userDrawn="1">
          <p15:clr>
            <a:srgbClr val="A4A3A4"/>
          </p15:clr>
        </p15:guide>
        <p15:guide id="34" pos="6335" userDrawn="1">
          <p15:clr>
            <a:srgbClr val="A4A3A4"/>
          </p15:clr>
        </p15:guide>
        <p15:guide id="35" pos="6788" userDrawn="1">
          <p15:clr>
            <a:srgbClr val="A4A3A4"/>
          </p15:clr>
        </p15:guide>
        <p15:guide id="36" pos="7242" userDrawn="1">
          <p15:clr>
            <a:srgbClr val="A4A3A4"/>
          </p15:clr>
        </p15:guide>
        <p15:guide id="37" orient="horz" pos="23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C0FF"/>
    <a:srgbClr val="FF0040"/>
    <a:srgbClr val="4472C4"/>
    <a:srgbClr val="C0FF40"/>
    <a:srgbClr val="406080"/>
    <a:srgbClr val="004F73"/>
    <a:srgbClr val="F0F0F0"/>
    <a:srgbClr val="284870"/>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8" autoAdjust="0"/>
    <p:restoredTop sz="64387" autoAdjust="0"/>
  </p:normalViewPr>
  <p:slideViewPr>
    <p:cSldViewPr snapToGrid="0" showGuides="1">
      <p:cViewPr varScale="1">
        <p:scale>
          <a:sx n="70" d="100"/>
          <a:sy n="70" d="100"/>
        </p:scale>
        <p:origin x="2280" y="72"/>
      </p:cViewPr>
      <p:guideLst>
        <p:guide orient="horz" pos="2160"/>
        <p:guide pos="3840"/>
        <p:guide orient="horz" pos="1502"/>
        <p:guide orient="horz"/>
        <p:guide pos="4067"/>
        <p:guide pos="2252"/>
        <p:guide orient="horz" pos="3294"/>
        <p:guide orient="horz" pos="4315"/>
        <p:guide orient="horz" pos="1026"/>
        <p:guide pos="7680"/>
        <p:guide orient="horz" pos="2387"/>
        <p:guide orient="horz" pos="3748"/>
        <p:guide orient="horz" pos="1933"/>
        <p:guide orient="horz" pos="4201"/>
        <p:guide orient="horz" pos="2818"/>
        <p:guide orient="horz" pos="550"/>
        <p:guide orient="horz" pos="119"/>
        <p:guide pos="3613"/>
        <p:guide pos="3160"/>
        <p:guide pos="2706"/>
        <p:guide pos="1776"/>
        <p:guide pos="1345"/>
        <p:guide pos="892"/>
        <p:guide pos="438"/>
        <p:guide/>
        <p:guide pos="4520"/>
        <p:guide pos="4974"/>
        <p:guide pos="5428"/>
        <p:guide pos="5881"/>
        <p:guide pos="6335"/>
        <p:guide pos="6788"/>
        <p:guide pos="7242"/>
        <p:guide orient="horz" pos="23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55151226682311"/>
          <c:y val="0.13013560426700937"/>
          <c:w val="0.83635311449428362"/>
          <c:h val="0.70809001736937016"/>
        </c:manualLayout>
      </c:layout>
      <c:barChart>
        <c:barDir val="col"/>
        <c:grouping val="clustered"/>
        <c:varyColors val="0"/>
        <c:ser>
          <c:idx val="0"/>
          <c:order val="0"/>
          <c:tx>
            <c:strRef>
              <c:f>Sheet1!$B$1</c:f>
              <c:strCache>
                <c:ptCount val="1"/>
                <c:pt idx="0">
                  <c:v>列1</c:v>
                </c:pt>
              </c:strCache>
            </c:strRef>
          </c:tx>
          <c:spPr>
            <a:solidFill>
              <a:srgbClr val="FF00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Sheet1!$B$2:$B$15</c:f>
              <c:numCache>
                <c:formatCode>General</c:formatCode>
                <c:ptCount val="14"/>
                <c:pt idx="0">
                  <c:v>788</c:v>
                </c:pt>
                <c:pt idx="1">
                  <c:v>1424</c:v>
                </c:pt>
                <c:pt idx="2">
                  <c:v>1227</c:v>
                </c:pt>
                <c:pt idx="3">
                  <c:v>1142</c:v>
                </c:pt>
                <c:pt idx="4">
                  <c:v>1112</c:v>
                </c:pt>
                <c:pt idx="5">
                  <c:v>1137</c:v>
                </c:pt>
                <c:pt idx="6">
                  <c:v>992</c:v>
                </c:pt>
                <c:pt idx="7">
                  <c:v>907</c:v>
                </c:pt>
                <c:pt idx="8">
                  <c:v>893</c:v>
                </c:pt>
                <c:pt idx="9">
                  <c:v>816</c:v>
                </c:pt>
                <c:pt idx="10">
                  <c:v>873</c:v>
                </c:pt>
                <c:pt idx="11">
                  <c:v>813</c:v>
                </c:pt>
                <c:pt idx="12">
                  <c:v>1222</c:v>
                </c:pt>
                <c:pt idx="13">
                  <c:v>1019</c:v>
                </c:pt>
              </c:numCache>
            </c:numRef>
          </c:val>
          <c:extLst>
            <c:ext xmlns:c16="http://schemas.microsoft.com/office/drawing/2014/chart" uri="{C3380CC4-5D6E-409C-BE32-E72D297353CC}">
              <c16:uniqueId val="{00000000-A040-4B41-82BB-BCA9AF456961}"/>
            </c:ext>
          </c:extLst>
        </c:ser>
        <c:dLbls>
          <c:dLblPos val="outEnd"/>
          <c:showLegendKey val="0"/>
          <c:showVal val="1"/>
          <c:showCatName val="0"/>
          <c:showSerName val="0"/>
          <c:showPercent val="0"/>
          <c:showBubbleSize val="0"/>
        </c:dLbls>
        <c:gapWidth val="219"/>
        <c:overlap val="-27"/>
        <c:axId val="110741664"/>
        <c:axId val="110741992"/>
      </c:barChart>
      <c:catAx>
        <c:axId val="1107416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endParaRPr>
              </a:p>
            </c:rich>
          </c:tx>
          <c:layout>
            <c:manualLayout>
              <c:xMode val="edge"/>
              <c:yMode val="edge"/>
              <c:x val="0.95154711760152977"/>
              <c:y val="0.8519818501803353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0741992"/>
        <c:crosses val="autoZero"/>
        <c:auto val="1"/>
        <c:lblAlgn val="ctr"/>
        <c:lblOffset val="100"/>
        <c:noMultiLvlLbl val="0"/>
      </c:catAx>
      <c:valAx>
        <c:axId val="110741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件</a:t>
                </a:r>
                <a:r>
                  <a:rPr lang="en-US" altLang="ja-JP" sz="1400" dirty="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endParaRPr>
              </a:p>
            </c:rich>
          </c:tx>
          <c:layout>
            <c:manualLayout>
              <c:xMode val="edge"/>
              <c:yMode val="edge"/>
              <c:x val="1.5185790978229196E-3"/>
              <c:y val="8.9784337599147668E-2"/>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10741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00C0FF"/>
              </a:solidFill>
              <a:ln w="19050">
                <a:solidFill>
                  <a:schemeClr val="lt1"/>
                </a:solidFill>
              </a:ln>
              <a:effectLst/>
            </c:spPr>
            <c:extLst>
              <c:ext xmlns:c16="http://schemas.microsoft.com/office/drawing/2014/chart" uri="{C3380CC4-5D6E-409C-BE32-E72D297353CC}">
                <c16:uniqueId val="{00000001-6B10-48F2-B780-BDB23ACFF2D0}"/>
              </c:ext>
            </c:extLst>
          </c:dPt>
          <c:dPt>
            <c:idx val="1"/>
            <c:bubble3D val="0"/>
            <c:spPr>
              <a:solidFill>
                <a:srgbClr val="C0FF40"/>
              </a:solidFill>
              <a:ln w="19050">
                <a:solidFill>
                  <a:schemeClr val="lt1"/>
                </a:solidFill>
              </a:ln>
              <a:effectLst/>
            </c:spPr>
            <c:extLst>
              <c:ext xmlns:c16="http://schemas.microsoft.com/office/drawing/2014/chart" uri="{C3380CC4-5D6E-409C-BE32-E72D297353CC}">
                <c16:uniqueId val="{00000003-6B10-48F2-B780-BDB23ACFF2D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10-48F2-B780-BDB23ACFF2D0}"/>
              </c:ext>
            </c:extLst>
          </c:dPt>
          <c:dLbls>
            <c:dLbl>
              <c:idx val="0"/>
              <c:layout>
                <c:manualLayout>
                  <c:x val="-0.25508135938370508"/>
                  <c:y val="-0.22740965368425314"/>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B10-48F2-B780-BDB23ACFF2D0}"/>
                </c:ext>
              </c:extLst>
            </c:dLbl>
            <c:dLbl>
              <c:idx val="1"/>
              <c:layout>
                <c:manualLayout>
                  <c:x val="6.0995523793057074E-2"/>
                  <c:y val="0.14722217063745877"/>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7066510612703918"/>
                      <c:h val="0.24744449927651102"/>
                    </c:manualLayout>
                  </c15:layout>
                </c:ext>
                <c:ext xmlns:c16="http://schemas.microsoft.com/office/drawing/2014/chart" uri="{C3380CC4-5D6E-409C-BE32-E72D297353CC}">
                  <c16:uniqueId val="{00000003-6B10-48F2-B780-BDB23ACFF2D0}"/>
                </c:ext>
              </c:extLst>
            </c:dLbl>
            <c:dLbl>
              <c:idx val="2"/>
              <c:layout>
                <c:manualLayout>
                  <c:x val="0.13803054283430055"/>
                  <c:y val="0"/>
                </c:manualLayout>
              </c:layout>
              <c:showLegendKey val="0"/>
              <c:showVal val="0"/>
              <c:showCatName val="1"/>
              <c:showSerName val="0"/>
              <c:showPercent val="1"/>
              <c:showBubbleSize val="0"/>
              <c:extLst>
                <c:ext xmlns:c15="http://schemas.microsoft.com/office/drawing/2012/chart" uri="{CE6537A1-D6FC-4f65-9D91-7224C49458BB}">
                  <c15:layout>
                    <c:manualLayout>
                      <c:w val="0.31436154570267877"/>
                      <c:h val="0.19030028522484174"/>
                    </c:manualLayout>
                  </c15:layout>
                </c:ext>
                <c:ext xmlns:c16="http://schemas.microsoft.com/office/drawing/2014/chart" uri="{C3380CC4-5D6E-409C-BE32-E72D297353CC}">
                  <c16:uniqueId val="{00000005-6B10-48F2-B780-BDB23ACFF2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火災</c:v>
                </c:pt>
                <c:pt idx="1">
                  <c:v>重傷など</c:v>
                </c:pt>
                <c:pt idx="2">
                  <c:v>死亡</c:v>
                </c:pt>
              </c:strCache>
            </c:strRef>
          </c:cat>
          <c:val>
            <c:numRef>
              <c:f>Sheet1!$B$2:$B$4</c:f>
              <c:numCache>
                <c:formatCode>General</c:formatCode>
                <c:ptCount val="3"/>
                <c:pt idx="0">
                  <c:v>727</c:v>
                </c:pt>
                <c:pt idx="1">
                  <c:v>261</c:v>
                </c:pt>
                <c:pt idx="2">
                  <c:v>31</c:v>
                </c:pt>
              </c:numCache>
            </c:numRef>
          </c:val>
          <c:extLst>
            <c:ext xmlns:c16="http://schemas.microsoft.com/office/drawing/2014/chart" uri="{C3380CC4-5D6E-409C-BE32-E72D297353CC}">
              <c16:uniqueId val="{00000006-6B10-48F2-B780-BDB23ACFF2D0}"/>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9A4C2-F737-494F-A709-7D8D9B56B190}" type="datetimeFigureOut">
              <a:rPr kumimoji="1" lang="ja-JP" altLang="en-US" smtClean="0"/>
              <a:t>2022/6/24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29CC9-7421-4165-90D1-E51B0415AF70}" type="slidenum">
              <a:rPr kumimoji="1" lang="ja-JP" altLang="en-US" smtClean="0"/>
              <a:t>‹#›</a:t>
            </a:fld>
            <a:endParaRPr kumimoji="1" lang="ja-JP" altLang="en-US"/>
          </a:p>
        </p:txBody>
      </p:sp>
    </p:spTree>
    <p:extLst>
      <p:ext uri="{BB962C8B-B14F-4D97-AF65-F5344CB8AC3E}">
        <p14:creationId xmlns:p14="http://schemas.microsoft.com/office/powerpoint/2010/main" val="3795804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「消費者保護制度」とは何かを理解する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分</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solidFill>
                  <a:srgbClr val="FF0000"/>
                </a:solidFill>
                <a:latin typeface="Meiryo UI" panose="020B0604030504040204" pitchFamily="50" charset="-128"/>
                <a:ea typeface="Meiryo UI" panose="020B0604030504040204" pitchFamily="50" charset="-128"/>
              </a:rPr>
              <a:t>〇めあて</a:t>
            </a:r>
            <a:endParaRPr lang="en-US" altLang="ja-JP" dirty="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消費者契約法など被害救済のための基本的な法規のほか、表示偽装や製品事故などを取り上げ、安全で豊かな消費生活を送るための制度についても理解できるようにする</a:t>
            </a:r>
            <a:endPar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Font typeface="Arial" panose="020B0604020202020204" pitchFamily="34" charset="0"/>
              <a:buNone/>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成立した契約は原則やめることができないが、成立後の契約を白紙に戻したり途中でやめたりできる制度があることを知らせる</a:t>
            </a:r>
          </a:p>
          <a:p>
            <a:r>
              <a:rPr kumimoji="1" lang="ja-JP" altLang="en-US" sz="1200" b="0" u="none" dirty="0">
                <a:solidFill>
                  <a:schemeClr val="tx1"/>
                </a:solidFill>
                <a:latin typeface="Meiryo UI" panose="020B0604030504040204" pitchFamily="50" charset="-128"/>
                <a:ea typeface="Meiryo UI" panose="020B0604030504040204" pitchFamily="50" charset="-128"/>
              </a:rPr>
              <a:t>製品の安全性確保の取組を理解し、安全確保のために消費者がとるべき行動を理解する</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a:t>
            </a:fld>
            <a:endParaRPr kumimoji="1" lang="ja-JP" altLang="en-US"/>
          </a:p>
        </p:txBody>
      </p:sp>
    </p:spTree>
    <p:extLst>
      <p:ext uri="{BB962C8B-B14F-4D97-AF65-F5344CB8AC3E}">
        <p14:creationId xmlns:p14="http://schemas.microsoft.com/office/powerpoint/2010/main" val="2300607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＊クリック①：製品による重大事故の約</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割は、使う側の問題　</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間違った使い方や注意不足が、深刻な状況を招くことがある</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10</a:t>
            </a:fld>
            <a:endParaRPr kumimoji="1" lang="ja-JP" altLang="en-US"/>
          </a:p>
        </p:txBody>
      </p:sp>
    </p:spTree>
    <p:extLst>
      <p:ext uri="{BB962C8B-B14F-4D97-AF65-F5344CB8AC3E}">
        <p14:creationId xmlns:p14="http://schemas.microsoft.com/office/powerpoint/2010/main" val="207273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＊クリック①：安全を確保する責任がある、事業者が安全を確保しているか監視する責任がある　</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11</a:t>
            </a:fld>
            <a:endParaRPr kumimoji="1" lang="ja-JP" altLang="en-US"/>
          </a:p>
        </p:txBody>
      </p:sp>
    </p:spTree>
    <p:extLst>
      <p:ext uri="{BB962C8B-B14F-4D97-AF65-F5344CB8AC3E}">
        <p14:creationId xmlns:p14="http://schemas.microsoft.com/office/powerpoint/2010/main" val="1936945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＊クリック①：マークを参考にして安全な製品を選択する</a:t>
            </a:r>
          </a:p>
          <a:p>
            <a:r>
              <a:rPr kumimoji="1" lang="ja-JP" altLang="en-US" sz="1200" dirty="0">
                <a:solidFill>
                  <a:schemeClr val="tx1"/>
                </a:solidFill>
                <a:latin typeface="Meiryo UI" panose="020B0604030504040204" pitchFamily="50" charset="-128"/>
                <a:ea typeface="Meiryo UI" panose="020B0604030504040204" pitchFamily="50" charset="-128"/>
              </a:rPr>
              <a:t>＊クリック②：取扱説明書をよく読み使用方法を守る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＊クリック③：どのような事故が起きているか情報をキャッチする</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12</a:t>
            </a:fld>
            <a:endParaRPr kumimoji="1" lang="ja-JP" altLang="en-US"/>
          </a:p>
        </p:txBody>
      </p:sp>
    </p:spTree>
    <p:extLst>
      <p:ext uri="{BB962C8B-B14F-4D97-AF65-F5344CB8AC3E}">
        <p14:creationId xmlns:p14="http://schemas.microsoft.com/office/powerpoint/2010/main" val="2486318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a:t>
            </a:r>
            <a:r>
              <a:rPr kumimoji="1" lang="en-US" altLang="ja-JP" sz="1200" dirty="0">
                <a:solidFill>
                  <a:schemeClr val="tx1"/>
                </a:solidFill>
                <a:latin typeface="Meiryo UI" panose="020B0604030504040204" pitchFamily="50" charset="-128"/>
                <a:ea typeface="Meiryo UI" panose="020B0604030504040204" pitchFamily="50" charset="-128"/>
              </a:rPr>
              <a:t>PSC</a:t>
            </a:r>
            <a:r>
              <a:rPr kumimoji="1" lang="ja-JP" altLang="en-US" sz="1200" dirty="0">
                <a:solidFill>
                  <a:schemeClr val="tx1"/>
                </a:solidFill>
                <a:latin typeface="Meiryo UI" panose="020B0604030504040204" pitchFamily="50" charset="-128"/>
                <a:ea typeface="Meiryo UI" panose="020B0604030504040204" pitchFamily="50" charset="-128"/>
              </a:rPr>
              <a:t>マーク</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＊クリック②：</a:t>
            </a:r>
            <a:r>
              <a:rPr kumimoji="1" lang="en-US" altLang="ja-JP" sz="1200" dirty="0">
                <a:solidFill>
                  <a:schemeClr val="tx1"/>
                </a:solidFill>
                <a:latin typeface="Meiryo UI" panose="020B0604030504040204" pitchFamily="50" charset="-128"/>
                <a:ea typeface="Meiryo UI" panose="020B0604030504040204" pitchFamily="50" charset="-128"/>
              </a:rPr>
              <a:t>SG</a:t>
            </a:r>
            <a:r>
              <a:rPr kumimoji="1" lang="ja-JP" altLang="en-US" sz="1200" dirty="0">
                <a:solidFill>
                  <a:schemeClr val="tx1"/>
                </a:solidFill>
                <a:latin typeface="Meiryo UI" panose="020B0604030504040204" pitchFamily="50" charset="-128"/>
                <a:ea typeface="Meiryo UI" panose="020B0604030504040204" pitchFamily="50" charset="-128"/>
              </a:rPr>
              <a:t>マーク</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◆参考</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消費者庁　安全面に配慮された製品に付けられるマーク</a:t>
            </a:r>
          </a:p>
          <a:p>
            <a:r>
              <a:rPr kumimoji="1" lang="en-US" altLang="ja-JP" sz="1200" dirty="0">
                <a:solidFill>
                  <a:schemeClr val="tx1"/>
                </a:solidFill>
                <a:latin typeface="Meiryo UI" panose="020B0604030504040204" pitchFamily="50" charset="-128"/>
                <a:ea typeface="Meiryo UI" panose="020B0604030504040204" pitchFamily="50" charset="-128"/>
              </a:rPr>
              <a:t>https://www.caa.go.jp/policies/policy/consumer_safety/child/project_009/</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一般財団法人　製品安全協会</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https://www.sg-mark.org/</a:t>
            </a:r>
          </a:p>
          <a:p>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◆リンク先</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経済産業省　</a:t>
            </a:r>
            <a:r>
              <a:rPr kumimoji="1" lang="en-US" altLang="ja-JP" sz="1200" dirty="0">
                <a:solidFill>
                  <a:schemeClr val="tx1"/>
                </a:solidFill>
                <a:latin typeface="Meiryo UI" panose="020B0604030504040204" pitchFamily="50" charset="-128"/>
                <a:ea typeface="Meiryo UI" panose="020B0604030504040204" pitchFamily="50" charset="-128"/>
              </a:rPr>
              <a:t>PSC</a:t>
            </a:r>
            <a:r>
              <a:rPr kumimoji="1" lang="ja-JP" altLang="en-US" sz="1200" dirty="0">
                <a:solidFill>
                  <a:schemeClr val="tx1"/>
                </a:solidFill>
                <a:latin typeface="Meiryo UI" panose="020B0604030504040204" pitchFamily="50" charset="-128"/>
                <a:ea typeface="Meiryo UI" panose="020B0604030504040204" pitchFamily="50" charset="-128"/>
              </a:rPr>
              <a:t>マーク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https://www.meti.go.jp/policy/consumer/seian/shouan/act_outline.html</a:t>
            </a:r>
          </a:p>
          <a:p>
            <a:endParaRPr kumimoji="1" lang="en-US" altLang="ja-JP" sz="1200" b="1" dirty="0">
              <a:solidFill>
                <a:schemeClr val="tx1"/>
              </a:solidFill>
              <a:latin typeface="Meiryo UI" panose="020B0604030504040204" pitchFamily="50" charset="-128"/>
              <a:ea typeface="Meiryo UI" panose="020B0604030504040204" pitchFamily="50" charset="-128"/>
            </a:endParaRPr>
          </a:p>
          <a:p>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一般財団法人　製品安全協会　</a:t>
            </a:r>
            <a:r>
              <a:rPr kumimoji="1" lang="en-US" altLang="ja-JP" sz="1200" dirty="0">
                <a:solidFill>
                  <a:schemeClr val="tx1"/>
                </a:solidFill>
                <a:latin typeface="Meiryo UI" panose="020B0604030504040204" pitchFamily="50" charset="-128"/>
                <a:ea typeface="Meiryo UI" panose="020B0604030504040204" pitchFamily="50" charset="-128"/>
              </a:rPr>
              <a:t>SG</a:t>
            </a:r>
            <a:r>
              <a:rPr kumimoji="1" lang="ja-JP" altLang="en-US" sz="1200" dirty="0">
                <a:solidFill>
                  <a:schemeClr val="tx1"/>
                </a:solidFill>
                <a:latin typeface="Meiryo UI" panose="020B0604030504040204" pitchFamily="50" charset="-128"/>
                <a:ea typeface="Meiryo UI" panose="020B0604030504040204" pitchFamily="50" charset="-128"/>
              </a:rPr>
              <a:t>マーク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https://www.sg-mark.org/aboutsgmark</a:t>
            </a:r>
            <a:endParaRPr kumimoji="1" lang="en-US" altLang="ja-JP" sz="1200" dirty="0">
              <a:solidFill>
                <a:schemeClr val="tx1"/>
              </a:solidFill>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13</a:t>
            </a:fld>
            <a:endParaRPr kumimoji="1" lang="ja-JP" altLang="en-US"/>
          </a:p>
        </p:txBody>
      </p:sp>
    </p:spTree>
    <p:extLst>
      <p:ext uri="{BB962C8B-B14F-4D97-AF65-F5344CB8AC3E}">
        <p14:creationId xmlns:p14="http://schemas.microsoft.com/office/powerpoint/2010/main" val="3794582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a:t>
            </a:r>
            <a:r>
              <a:rPr lang="ja-JP" altLang="en-US" sz="1200" dirty="0">
                <a:solidFill>
                  <a:schemeClr val="tx1"/>
                </a:solidFill>
                <a:latin typeface="Meiryo UI" panose="020B0604030504040204" pitchFamily="50" charset="-128"/>
                <a:ea typeface="Meiryo UI" panose="020B0604030504040204" pitchFamily="50" charset="-128"/>
              </a:rPr>
              <a:t>設計・製造過程に問題があったために製品に欠陥が見つかった場合には</a:t>
            </a:r>
            <a:r>
              <a:rPr kumimoji="1" lang="ja-JP" altLang="en-US" sz="1200" dirty="0">
                <a:solidFill>
                  <a:schemeClr val="tx1"/>
                </a:solidFill>
                <a:latin typeface="Meiryo UI" panose="020B0604030504040204" pitchFamily="50" charset="-128"/>
                <a:ea typeface="Meiryo UI" panose="020B0604030504040204" pitchFamily="50" charset="-128"/>
              </a:rPr>
              <a:t>、事業者が自主的に回収したり、点検・修理を行う</a:t>
            </a:r>
          </a:p>
          <a:p>
            <a:r>
              <a:rPr kumimoji="1" lang="ja-JP" altLang="en-US" sz="1200" dirty="0">
                <a:solidFill>
                  <a:schemeClr val="tx1"/>
                </a:solidFill>
                <a:latin typeface="Meiryo UI" panose="020B0604030504040204" pitchFamily="50" charset="-128"/>
                <a:ea typeface="Meiryo UI" panose="020B0604030504040204" pitchFamily="50" charset="-128"/>
              </a:rPr>
              <a:t>＊クリック②：製品がリコール対象になっていると知らずに使い、重大事故になることも少なくない</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◆参考</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effectLst/>
                <a:latin typeface="Meiryo UI" panose="020B0604030504040204" pitchFamily="50" charset="-128"/>
                <a:ea typeface="Meiryo UI" panose="020B0604030504040204" pitchFamily="50" charset="-128"/>
              </a:rPr>
              <a:t>リコール情報についてはこちら</a:t>
            </a:r>
          </a:p>
          <a:p>
            <a:r>
              <a:rPr kumimoji="1" lang="en-US" altLang="ja-JP" sz="1200" dirty="0">
                <a:solidFill>
                  <a:schemeClr val="tx1"/>
                </a:solidFill>
                <a:latin typeface="Meiryo UI" panose="020B0604030504040204" pitchFamily="50" charset="-128"/>
                <a:ea typeface="Meiryo UI" panose="020B0604030504040204" pitchFamily="50" charset="-128"/>
              </a:rPr>
              <a:t>https://www.recall.caa.go.jp/</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14</a:t>
            </a:fld>
            <a:endParaRPr kumimoji="1" lang="ja-JP" altLang="en-US"/>
          </a:p>
        </p:txBody>
      </p:sp>
    </p:spTree>
    <p:extLst>
      <p:ext uri="{BB962C8B-B14F-4D97-AF65-F5344CB8AC3E}">
        <p14:creationId xmlns:p14="http://schemas.microsoft.com/office/powerpoint/2010/main" val="1785846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a:t>
            </a:r>
            <a:r>
              <a:rPr lang="ja-JP" altLang="en-US" sz="1200" dirty="0">
                <a:solidFill>
                  <a:schemeClr val="tx1"/>
                </a:solidFill>
                <a:latin typeface="Meiryo UI" panose="020B0604030504040204" pitchFamily="50" charset="-128"/>
                <a:ea typeface="Meiryo UI" panose="020B0604030504040204" pitchFamily="50" charset="-128"/>
              </a:rPr>
              <a:t>契約や製品・サービスの安全性でトラブルに遭った</a:t>
            </a:r>
            <a:endParaRPr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＊クリック②：消費生活センター、事業者（お客様相談室など）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＊クリック③：国民生活センター</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＊クリック④：事業者（お客様相談室など）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＊クリック⑤：被害の予防や拡大・再発防止につながる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◆参考</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消費者庁　</a:t>
            </a:r>
            <a:r>
              <a:rPr lang="ja-JP" altLang="en-US" sz="1200" b="0" i="0" dirty="0">
                <a:solidFill>
                  <a:schemeClr val="tx1"/>
                </a:solidFill>
                <a:effectLst/>
                <a:latin typeface="Meiryo UI" panose="020B0604030504040204" pitchFamily="50" charset="-128"/>
                <a:ea typeface="Meiryo UI" panose="020B0604030504040204" pitchFamily="50" charset="-128"/>
              </a:rPr>
              <a:t>被害に遭ったら</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Meiryo UI" panose="020B0604030504040204" pitchFamily="50" charset="-128"/>
                <a:ea typeface="Meiryo UI" panose="020B0604030504040204" pitchFamily="50" charset="-128"/>
              </a:rPr>
              <a:t>https://www.caa.go.jp/policies/policy/local_cooperation/local_consumer_administration/damage/</a:t>
            </a:r>
          </a:p>
          <a:p>
            <a:endParaRPr lang="ja-JP" altLang="en-US"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全国の消費生活センター連絡先</a:t>
            </a:r>
          </a:p>
          <a:p>
            <a:r>
              <a:rPr lang="en-US" altLang="ja-JP" sz="1200" dirty="0">
                <a:solidFill>
                  <a:schemeClr val="tx1"/>
                </a:solidFill>
                <a:latin typeface="Meiryo UI" panose="020B0604030504040204" pitchFamily="50" charset="-128"/>
                <a:ea typeface="Meiryo UI" panose="020B0604030504040204" pitchFamily="50" charset="-128"/>
              </a:rPr>
              <a:t>http://www.kokusen.go.jp/map/index.html</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15</a:t>
            </a:fld>
            <a:endParaRPr kumimoji="1" lang="ja-JP" altLang="en-US"/>
          </a:p>
        </p:txBody>
      </p:sp>
    </p:spTree>
    <p:extLst>
      <p:ext uri="{BB962C8B-B14F-4D97-AF65-F5344CB8AC3E}">
        <p14:creationId xmlns:p14="http://schemas.microsoft.com/office/powerpoint/2010/main" val="3465988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消費者庁とは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https://www.caa.go.jp/about_us/about/caa_pamphlet/jp_002.html</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＊クリック①：消費者や事業者・行政機関等から事故情報を集め</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被害の発生や拡大を防ぐための対策をする</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16</a:t>
            </a:fld>
            <a:endParaRPr kumimoji="1" lang="ja-JP" altLang="en-US"/>
          </a:p>
        </p:txBody>
      </p:sp>
    </p:spTree>
    <p:extLst>
      <p:ext uri="{BB962C8B-B14F-4D97-AF65-F5344CB8AC3E}">
        <p14:creationId xmlns:p14="http://schemas.microsoft.com/office/powerpoint/2010/main" val="1203159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rgbClr val="FF0000"/>
                </a:solidFill>
                <a:latin typeface="Meiryo UI" panose="020B0604030504040204" pitchFamily="50" charset="-128"/>
                <a:ea typeface="Meiryo UI" panose="020B0604030504040204" pitchFamily="50" charset="-128"/>
              </a:rPr>
              <a:t>トラブル解決のために使える法制度を判断するには専門性が求められる</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このため、トラブルに遭った場合は消費生活センターに相談して、専門的なアドバイスを受けることが大切である</a:t>
            </a:r>
            <a:endParaRPr kumimoji="1" lang="en-US" altLang="ja-JP" sz="1200" dirty="0">
              <a:solidFill>
                <a:srgbClr val="FF0000"/>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消費者ホットライン１８８（いやや）</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右は消費者庁マスコットキャラクターのイヤヤン</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「泣き寝入りは超いやや」が口癖の蝶々</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手には１を持ち、自慢の羽は</a:t>
            </a:r>
            <a:r>
              <a:rPr kumimoji="1" lang="en-US" altLang="ja-JP" sz="1200" dirty="0">
                <a:solidFill>
                  <a:srgbClr val="FF0000"/>
                </a:solidFill>
                <a:latin typeface="Meiryo UI" panose="020B0604030504040204" pitchFamily="50" charset="-128"/>
                <a:ea typeface="Meiryo UI" panose="020B0604030504040204" pitchFamily="50" charset="-128"/>
              </a:rPr>
              <a:t>8</a:t>
            </a:r>
            <a:r>
              <a:rPr kumimoji="1" lang="ja-JP" altLang="en-US" sz="1200" dirty="0">
                <a:solidFill>
                  <a:srgbClr val="FF0000"/>
                </a:solidFill>
                <a:latin typeface="Meiryo UI" panose="020B0604030504040204" pitchFamily="50" charset="-128"/>
                <a:ea typeface="Meiryo UI" panose="020B0604030504040204" pitchFamily="50" charset="-128"/>
              </a:rPr>
              <a:t>を表している</a:t>
            </a:r>
            <a:endParaRPr kumimoji="1" lang="en-US" altLang="ja-JP" sz="1200" dirty="0">
              <a:solidFill>
                <a:srgbClr val="FF0000"/>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年末年始（</a:t>
            </a:r>
            <a:r>
              <a:rPr kumimoji="1" lang="en-US" altLang="ja-JP" sz="1200" dirty="0">
                <a:solidFill>
                  <a:schemeClr val="tx1"/>
                </a:solidFill>
                <a:latin typeface="Meiryo UI" panose="020B0604030504040204" pitchFamily="50" charset="-128"/>
                <a:ea typeface="Meiryo UI" panose="020B0604030504040204" pitchFamily="50" charset="-128"/>
              </a:rPr>
              <a:t>12</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29</a:t>
            </a:r>
            <a:r>
              <a:rPr kumimoji="1" lang="ja-JP" altLang="en-US" sz="1200" dirty="0">
                <a:solidFill>
                  <a:schemeClr val="tx1"/>
                </a:solidFill>
                <a:latin typeface="Meiryo UI" panose="020B0604030504040204" pitchFamily="50" charset="-128"/>
                <a:ea typeface="Meiryo UI" panose="020B0604030504040204" pitchFamily="50" charset="-128"/>
              </a:rPr>
              <a:t>日～</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日）を除き、原則毎日利用できる</a:t>
            </a:r>
          </a:p>
          <a:p>
            <a:r>
              <a:rPr kumimoji="1" lang="ja-JP" altLang="en-US" sz="1200" dirty="0">
                <a:solidFill>
                  <a:schemeClr val="tx1"/>
                </a:solidFill>
                <a:latin typeface="Meiryo UI" panose="020B0604030504040204" pitchFamily="50" charset="-128"/>
                <a:ea typeface="Meiryo UI" panose="020B0604030504040204" pitchFamily="50" charset="-128"/>
              </a:rPr>
              <a:t>・平日：</a:t>
            </a:r>
            <a:r>
              <a:rPr kumimoji="1" lang="en-US" altLang="ja-JP" sz="1200" dirty="0">
                <a:solidFill>
                  <a:schemeClr val="tx1"/>
                </a:solidFill>
                <a:latin typeface="Meiryo UI" panose="020B0604030504040204" pitchFamily="50" charset="-128"/>
                <a:ea typeface="Meiryo UI" panose="020B0604030504040204" pitchFamily="50" charset="-128"/>
              </a:rPr>
              <a:t>9</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00</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17</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00</a:t>
            </a:r>
            <a:r>
              <a:rPr kumimoji="1" lang="ja-JP" altLang="en-US" sz="1200" dirty="0">
                <a:solidFill>
                  <a:schemeClr val="tx1"/>
                </a:solidFill>
                <a:latin typeface="Meiryo UI" panose="020B0604030504040204" pitchFamily="50" charset="-128"/>
                <a:ea typeface="Meiryo UI" panose="020B0604030504040204" pitchFamily="50" charset="-128"/>
              </a:rPr>
              <a:t>など相談窓口によって受付時間が異なる</a:t>
            </a:r>
          </a:p>
          <a:p>
            <a:r>
              <a:rPr kumimoji="1" lang="ja-JP" altLang="en-US" sz="1200" dirty="0">
                <a:solidFill>
                  <a:schemeClr val="tx1"/>
                </a:solidFill>
                <a:latin typeface="Meiryo UI" panose="020B0604030504040204" pitchFamily="50" charset="-128"/>
                <a:ea typeface="Meiryo UI" panose="020B0604030504040204" pitchFamily="50" charset="-128"/>
              </a:rPr>
              <a:t> 近くの消費生活センターや市区町村の消費生活相談窓口につながる</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全国の消費生活センター連絡先</a:t>
            </a:r>
          </a:p>
          <a:p>
            <a:r>
              <a:rPr kumimoji="1" lang="en-US" altLang="ja-JP" sz="1200" dirty="0">
                <a:solidFill>
                  <a:schemeClr val="tx1"/>
                </a:solidFill>
                <a:latin typeface="Meiryo UI" panose="020B0604030504040204" pitchFamily="50" charset="-128"/>
                <a:ea typeface="Meiryo UI" panose="020B0604030504040204" pitchFamily="50" charset="-128"/>
              </a:rPr>
              <a:t>http://www.kokusen.go.jp/map/index.html</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17</a:t>
            </a:fld>
            <a:endParaRPr kumimoji="1" lang="ja-JP" altLang="en-US"/>
          </a:p>
        </p:txBody>
      </p:sp>
    </p:spTree>
    <p:extLst>
      <p:ext uri="{BB962C8B-B14F-4D97-AF65-F5344CB8AC3E}">
        <p14:creationId xmlns:p14="http://schemas.microsoft.com/office/powerpoint/2010/main" val="2684759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＊クリック①：消費者基本法のもと、消費者の権利が守るために、様々な法制度が整えられている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権利の解説</a:t>
            </a:r>
            <a:endParaRPr kumimoji="1" lang="en-US" altLang="ja-JP" sz="1200" b="1"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①健康や命にかかわる危険な商品によって消費者が危害を受けることがないよう保障される</a:t>
            </a:r>
          </a:p>
          <a:p>
            <a:r>
              <a:rPr kumimoji="1" lang="ja-JP" altLang="en-US" sz="1200" dirty="0">
                <a:solidFill>
                  <a:schemeClr val="tx1"/>
                </a:solidFill>
                <a:latin typeface="Meiryo UI" panose="020B0604030504040204" pitchFamily="50" charset="-128"/>
                <a:ea typeface="Meiryo UI" panose="020B0604030504040204" pitchFamily="50" charset="-128"/>
              </a:rPr>
              <a:t>②自分の意志で自由に商品やサービスが選択できる機会が保障される</a:t>
            </a:r>
          </a:p>
          <a:p>
            <a:r>
              <a:rPr kumimoji="1" lang="ja-JP" altLang="en-US" sz="1200" dirty="0">
                <a:solidFill>
                  <a:schemeClr val="tx1"/>
                </a:solidFill>
                <a:latin typeface="Meiryo UI" panose="020B0604030504040204" pitchFamily="50" charset="-128"/>
                <a:ea typeface="Meiryo UI" panose="020B0604030504040204" pitchFamily="50" charset="-128"/>
              </a:rPr>
              <a:t>③商品を選ぶときに、正しい表示やお店の人から適切な情報を知ることができる</a:t>
            </a:r>
          </a:p>
          <a:p>
            <a:r>
              <a:rPr kumimoji="1" lang="ja-JP" altLang="en-US" sz="1200" dirty="0">
                <a:solidFill>
                  <a:schemeClr val="tx1"/>
                </a:solidFill>
                <a:latin typeface="Meiryo UI" panose="020B0604030504040204" pitchFamily="50" charset="-128"/>
                <a:ea typeface="Meiryo UI" panose="020B0604030504040204" pitchFamily="50" charset="-128"/>
              </a:rPr>
              <a:t>④企業や消費者センターなどに意見を申し出たときに、意見が反映されて対応策がとられる</a:t>
            </a:r>
          </a:p>
          <a:p>
            <a:r>
              <a:rPr kumimoji="1" lang="ja-JP" altLang="en-US" sz="1200" dirty="0">
                <a:solidFill>
                  <a:schemeClr val="tx1"/>
                </a:solidFill>
                <a:latin typeface="Meiryo UI" panose="020B0604030504040204" pitchFamily="50" charset="-128"/>
                <a:ea typeface="Meiryo UI" panose="020B0604030504040204" pitchFamily="50" charset="-128"/>
              </a:rPr>
              <a:t>⑤被害や事故</a:t>
            </a:r>
            <a:r>
              <a:rPr kumimoji="1" lang="ja-JP" altLang="en-US" sz="1200" dirty="0" smtClean="0">
                <a:solidFill>
                  <a:schemeClr val="tx1"/>
                </a:solidFill>
                <a:latin typeface="Meiryo UI" panose="020B0604030504040204" pitchFamily="50" charset="-128"/>
                <a:ea typeface="Meiryo UI" panose="020B0604030504040204" pitchFamily="50" charset="-128"/>
              </a:rPr>
              <a:t>にあわない</a:t>
            </a:r>
            <a:r>
              <a:rPr kumimoji="1" lang="ja-JP" altLang="en-US" sz="1200" dirty="0">
                <a:solidFill>
                  <a:schemeClr val="tx1"/>
                </a:solidFill>
                <a:latin typeface="Meiryo UI" panose="020B0604030504040204" pitchFamily="50" charset="-128"/>
                <a:ea typeface="Meiryo UI" panose="020B0604030504040204" pitchFamily="50" charset="-128"/>
              </a:rPr>
              <a:t>ような消費者センスを身</a:t>
            </a:r>
            <a:r>
              <a:rPr kumimoji="1" lang="ja-JP" altLang="en-US" sz="1200" dirty="0" smtClean="0">
                <a:solidFill>
                  <a:schemeClr val="tx1"/>
                </a:solidFill>
                <a:latin typeface="Meiryo UI" panose="020B0604030504040204" pitchFamily="50" charset="-128"/>
                <a:ea typeface="Meiryo UI" panose="020B0604030504040204" pitchFamily="50" charset="-128"/>
              </a:rPr>
              <a:t>につける</a:t>
            </a:r>
            <a:r>
              <a:rPr kumimoji="1" lang="ja-JP" altLang="en-US" sz="1200" dirty="0">
                <a:solidFill>
                  <a:schemeClr val="tx1"/>
                </a:solidFill>
                <a:latin typeface="Meiryo UI" panose="020B0604030504040204" pitchFamily="50" charset="-128"/>
                <a:ea typeface="Meiryo UI" panose="020B0604030504040204" pitchFamily="50" charset="-128"/>
              </a:rPr>
              <a:t>ため、事前に学校や家庭で学ぶ</a:t>
            </a:r>
          </a:p>
          <a:p>
            <a:r>
              <a:rPr kumimoji="1" lang="ja-JP" altLang="en-US" sz="1200" dirty="0">
                <a:solidFill>
                  <a:schemeClr val="tx1"/>
                </a:solidFill>
                <a:latin typeface="Meiryo UI" panose="020B0604030504040204" pitchFamily="50" charset="-128"/>
                <a:ea typeface="Meiryo UI" panose="020B0604030504040204" pitchFamily="50" charset="-128"/>
              </a:rPr>
              <a:t>⑥被害を受けて企業や消費生活センターなどに相談したときに、被害を回復するために対応策がとられる</a:t>
            </a:r>
          </a:p>
          <a:p>
            <a:r>
              <a:rPr kumimoji="1" lang="ja-JP" altLang="en-US" sz="1200" dirty="0">
                <a:solidFill>
                  <a:schemeClr val="tx1"/>
                </a:solidFill>
                <a:latin typeface="Meiryo UI" panose="020B0604030504040204" pitchFamily="50" charset="-128"/>
                <a:ea typeface="Meiryo UI" panose="020B0604030504040204" pitchFamily="50" charset="-128"/>
              </a:rPr>
              <a:t>⑦生活に必要なものが保障される</a:t>
            </a:r>
          </a:p>
          <a:p>
            <a:r>
              <a:rPr kumimoji="1" lang="ja-JP" altLang="en-US" sz="1200" dirty="0">
                <a:solidFill>
                  <a:schemeClr val="tx1"/>
                </a:solidFill>
                <a:latin typeface="Meiryo UI" panose="020B0604030504040204" pitchFamily="50" charset="-128"/>
                <a:ea typeface="Meiryo UI" panose="020B0604030504040204" pitchFamily="50" charset="-128"/>
              </a:rPr>
              <a:t>⑧健全な生活環境の中で働き、生活する</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責任の解説</a:t>
            </a:r>
            <a:endParaRPr kumimoji="1" lang="en-US" altLang="ja-JP" sz="1200" b="1"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①与えられた情報をうのみにするのではなく「あれ？何かおかしいな？」と疑問や関心をもつ</a:t>
            </a:r>
          </a:p>
          <a:p>
            <a:r>
              <a:rPr kumimoji="1" lang="ja-JP" altLang="en-US" sz="1200" dirty="0">
                <a:solidFill>
                  <a:schemeClr val="tx1"/>
                </a:solidFill>
                <a:latin typeface="Meiryo UI" panose="020B0604030504040204" pitchFamily="50" charset="-128"/>
                <a:ea typeface="Meiryo UI" panose="020B0604030504040204" pitchFamily="50" charset="-128"/>
              </a:rPr>
              <a:t>②買った商品に問題があったときに、販売元に問題の改善を求めたり、消費生活センターなどに相談する</a:t>
            </a:r>
          </a:p>
          <a:p>
            <a:r>
              <a:rPr kumimoji="1" lang="ja-JP" altLang="en-US" sz="1200" dirty="0">
                <a:solidFill>
                  <a:schemeClr val="tx1"/>
                </a:solidFill>
                <a:latin typeface="Meiryo UI" panose="020B0604030504040204" pitchFamily="50" charset="-128"/>
                <a:ea typeface="Meiryo UI" panose="020B0604030504040204" pitchFamily="50" charset="-128"/>
              </a:rPr>
              <a:t>③消費者の行動は、自分だけでなく、商品を生産する人達のくらしや社会全体に影響を与えていることを自覚する</a:t>
            </a:r>
          </a:p>
          <a:p>
            <a:r>
              <a:rPr kumimoji="1" lang="ja-JP" altLang="en-US" sz="1200" dirty="0">
                <a:solidFill>
                  <a:schemeClr val="tx1"/>
                </a:solidFill>
                <a:latin typeface="Meiryo UI" panose="020B0604030504040204" pitchFamily="50" charset="-128"/>
                <a:ea typeface="Meiryo UI" panose="020B0604030504040204" pitchFamily="50" charset="-128"/>
              </a:rPr>
              <a:t>④環境に配慮した商品を選択したり、ゴミの出し方に配慮するなど、消費者の行動が環境に影響を与えることを自覚する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⑤トラブル解決のために、被害にあった人が一緒になって問題に立ち向かう</a:t>
            </a:r>
            <a:r>
              <a:rPr kumimoji="1" lang="en-US" altLang="ja-JP" sz="1200" dirty="0">
                <a:solidFill>
                  <a:schemeClr val="tx1"/>
                </a:solidFill>
                <a:latin typeface="Meiryo UI" panose="020B0604030504040204" pitchFamily="50" charset="-128"/>
                <a:ea typeface="Meiryo UI" panose="020B0604030504040204" pitchFamily="50" charset="-128"/>
              </a:rPr>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b="0" u="none" dirty="0">
                <a:solidFill>
                  <a:schemeClr val="tx1"/>
                </a:solidFill>
                <a:latin typeface="Meiryo UI" panose="020B0604030504040204" pitchFamily="50" charset="-128"/>
                <a:ea typeface="Meiryo UI" panose="020B0604030504040204" pitchFamily="50" charset="-128"/>
              </a:rPr>
              <a:t>◆出典</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Meiryo UI" panose="020B0604030504040204" pitchFamily="50" charset="-128"/>
                <a:ea typeface="Meiryo UI" panose="020B0604030504040204" pitchFamily="50" charset="-128"/>
              </a:rPr>
              <a:t>消費者庁　若者・高校生向け消費者教育副教材「もしあなたが消費者トラブルにあったら</a:t>
            </a:r>
            <a:r>
              <a:rPr kumimoji="1" lang="en-US" altLang="ja-JP" sz="1200" b="0" u="none" dirty="0">
                <a:solidFill>
                  <a:schemeClr val="tx1"/>
                </a:solidFill>
                <a:latin typeface="Meiryo UI" panose="020B0604030504040204" pitchFamily="50" charset="-128"/>
                <a:ea typeface="Meiryo UI" panose="020B0604030504040204" pitchFamily="50" charset="-128"/>
              </a:rPr>
              <a:t>-</a:t>
            </a:r>
            <a:r>
              <a:rPr kumimoji="1" lang="ja-JP" altLang="en-US" sz="1200" b="0" u="none" dirty="0">
                <a:solidFill>
                  <a:schemeClr val="tx1"/>
                </a:solidFill>
                <a:latin typeface="Meiryo UI" panose="020B0604030504040204" pitchFamily="50" charset="-128"/>
                <a:ea typeface="Meiryo UI" panose="020B0604030504040204" pitchFamily="50" charset="-128"/>
              </a:rPr>
              <a:t>消費者センスを高めよう</a:t>
            </a:r>
            <a:r>
              <a:rPr kumimoji="1" lang="en-US" altLang="ja-JP" sz="1200" b="0" u="none" dirty="0">
                <a:solidFill>
                  <a:schemeClr val="tx1"/>
                </a:solidFill>
                <a:latin typeface="Meiryo UI" panose="020B0604030504040204" pitchFamily="50" charset="-128"/>
                <a:ea typeface="Meiryo UI" panose="020B0604030504040204" pitchFamily="50" charset="-128"/>
              </a:rPr>
              <a:t>!-</a:t>
            </a:r>
            <a:r>
              <a:rPr kumimoji="1" lang="ja-JP" altLang="en-US" sz="1200" b="0" u="none" dirty="0">
                <a:solidFill>
                  <a:schemeClr val="tx1"/>
                </a:solidFill>
                <a:latin typeface="Meiryo UI" panose="020B0604030504040204" pitchFamily="50" charset="-128"/>
                <a:ea typeface="Meiryo UI" panose="020B0604030504040204" pitchFamily="50" charset="-128"/>
              </a:rPr>
              <a:t>」　</a:t>
            </a:r>
            <a:r>
              <a:rPr kumimoji="1" lang="en-US" altLang="ja-JP" sz="1200" b="0" u="none" dirty="0">
                <a:solidFill>
                  <a:schemeClr val="tx1"/>
                </a:solidFill>
                <a:latin typeface="Meiryo UI" panose="020B0604030504040204" pitchFamily="50" charset="-128"/>
                <a:ea typeface="Meiryo UI" panose="020B0604030504040204" pitchFamily="50" charset="-128"/>
              </a:rPr>
              <a:t>PDF</a:t>
            </a:r>
            <a:r>
              <a:rPr kumimoji="1" lang="ja-JP" altLang="en-US" sz="1200" b="0" u="none" dirty="0">
                <a:solidFill>
                  <a:schemeClr val="tx1"/>
                </a:solidFill>
                <a:latin typeface="Meiryo UI" panose="020B0604030504040204" pitchFamily="50" charset="-128"/>
                <a:ea typeface="Meiryo UI" panose="020B0604030504040204" pitchFamily="50" charset="-128"/>
              </a:rPr>
              <a:t>　</a:t>
            </a:r>
            <a:r>
              <a:rPr kumimoji="1" lang="en-US" altLang="ja-JP" sz="1200" b="0" u="none" dirty="0">
                <a:solidFill>
                  <a:schemeClr val="tx1"/>
                </a:solidFill>
                <a:latin typeface="Meiryo UI" panose="020B0604030504040204" pitchFamily="50" charset="-128"/>
                <a:ea typeface="Meiryo UI" panose="020B0604030504040204" pitchFamily="50" charset="-128"/>
              </a:rPr>
              <a:t>P14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u="none" dirty="0">
                <a:solidFill>
                  <a:schemeClr val="tx1"/>
                </a:solidFill>
                <a:latin typeface="Meiryo UI" panose="020B0604030504040204" pitchFamily="50" charset="-128"/>
                <a:ea typeface="Meiryo UI" panose="020B0604030504040204" pitchFamily="50" charset="-128"/>
              </a:rPr>
              <a:t>https://www.caa.go.jp/policies/policy/consumer_education/public_awareness/teaching_material/material_007/pdf/00_moshitora-w_1.pdf</a:t>
            </a:r>
          </a:p>
          <a:p>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18</a:t>
            </a:fld>
            <a:endParaRPr kumimoji="1" lang="ja-JP" altLang="en-US"/>
          </a:p>
        </p:txBody>
      </p:sp>
    </p:spTree>
    <p:extLst>
      <p:ext uri="{BB962C8B-B14F-4D97-AF65-F5344CB8AC3E}">
        <p14:creationId xmlns:p14="http://schemas.microsoft.com/office/powerpoint/2010/main" val="2928240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19</a:t>
            </a:fld>
            <a:endParaRPr kumimoji="1" lang="ja-JP" altLang="en-US"/>
          </a:p>
        </p:txBody>
      </p:sp>
    </p:spTree>
    <p:extLst>
      <p:ext uri="{BB962C8B-B14F-4D97-AF65-F5344CB8AC3E}">
        <p14:creationId xmlns:p14="http://schemas.microsoft.com/office/powerpoint/2010/main" val="283411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a:t>
            </a:fld>
            <a:endParaRPr kumimoji="1" lang="ja-JP" altLang="en-US"/>
          </a:p>
        </p:txBody>
      </p:sp>
    </p:spTree>
    <p:extLst>
      <p:ext uri="{BB962C8B-B14F-4D97-AF65-F5344CB8AC3E}">
        <p14:creationId xmlns:p14="http://schemas.microsoft.com/office/powerpoint/2010/main" val="22928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FF0000"/>
                </a:solidFill>
                <a:latin typeface="Meiryo UI" panose="020B0604030504040204" pitchFamily="50" charset="-128"/>
                <a:ea typeface="Meiryo UI" panose="020B0604030504040204" pitchFamily="50" charset="-128"/>
              </a:rPr>
              <a:t>まずは契約にまつわる被害について</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3</a:t>
            </a:fld>
            <a:endParaRPr kumimoji="1" lang="ja-JP" altLang="en-US"/>
          </a:p>
        </p:txBody>
      </p:sp>
    </p:spTree>
    <p:extLst>
      <p:ext uri="{BB962C8B-B14F-4D97-AF65-F5344CB8AC3E}">
        <p14:creationId xmlns:p14="http://schemas.microsoft.com/office/powerpoint/2010/main" val="185338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＊クリック①：保護者など法定代理人の同意ない契約は、取消しができる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取消しは、本人からでも、保護者等の法定代理人からでも、両方可能である</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2022</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月から、成年年齢が</a:t>
            </a:r>
            <a:r>
              <a:rPr lang="en-US" altLang="ja-JP" sz="1200" dirty="0">
                <a:solidFill>
                  <a:schemeClr val="tx1"/>
                </a:solidFill>
                <a:latin typeface="Meiryo UI" panose="020B0604030504040204" pitchFamily="50" charset="-128"/>
                <a:ea typeface="Meiryo UI" panose="020B0604030504040204" pitchFamily="50" charset="-128"/>
              </a:rPr>
              <a:t>18</a:t>
            </a:r>
            <a:r>
              <a:rPr lang="ja-JP" altLang="en-US" sz="1200" dirty="0">
                <a:solidFill>
                  <a:schemeClr val="tx1"/>
                </a:solidFill>
                <a:latin typeface="Meiryo UI" panose="020B0604030504040204" pitchFamily="50" charset="-128"/>
                <a:ea typeface="Meiryo UI" panose="020B0604030504040204" pitchFamily="50" charset="-128"/>
              </a:rPr>
              <a:t>歳になった</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smtClean="0">
                <a:solidFill>
                  <a:schemeClr val="tx1"/>
                </a:solidFill>
                <a:latin typeface="Meiryo UI" panose="020B0604030504040204" pitchFamily="50" charset="-128"/>
                <a:ea typeface="Meiryo UI" panose="020B0604030504040204" pitchFamily="50" charset="-128"/>
              </a:rPr>
              <a:t>2022</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月</a:t>
            </a:r>
            <a:r>
              <a:rPr lang="ja-JP" altLang="en-US" sz="1200" dirty="0" smtClean="0">
                <a:solidFill>
                  <a:schemeClr val="tx1"/>
                </a:solidFill>
                <a:latin typeface="Meiryo UI" panose="020B0604030504040204" pitchFamily="50" charset="-128"/>
                <a:ea typeface="Meiryo UI" panose="020B0604030504040204" pitchFamily="50" charset="-128"/>
              </a:rPr>
              <a:t>以降、</a:t>
            </a:r>
            <a:r>
              <a:rPr lang="ja-JP" altLang="en-US" sz="1200" dirty="0">
                <a:solidFill>
                  <a:schemeClr val="tx1"/>
                </a:solidFill>
                <a:latin typeface="Meiryo UI" panose="020B0604030504040204" pitchFamily="50" charset="-128"/>
                <a:ea typeface="Meiryo UI" panose="020B0604030504040204" pitchFamily="50" charset="-128"/>
              </a:rPr>
              <a:t>未成年は </a:t>
            </a:r>
            <a:r>
              <a:rPr lang="en-US" altLang="ja-JP" sz="1200" dirty="0" smtClean="0">
                <a:solidFill>
                  <a:schemeClr val="tx1"/>
                </a:solidFill>
                <a:latin typeface="Meiryo UI" panose="020B0604030504040204" pitchFamily="50" charset="-128"/>
                <a:ea typeface="Meiryo UI" panose="020B0604030504040204" pitchFamily="50" charset="-128"/>
              </a:rPr>
              <a:t>17</a:t>
            </a:r>
            <a:r>
              <a:rPr lang="ja-JP" altLang="en-US" sz="1200" dirty="0" smtClean="0">
                <a:solidFill>
                  <a:schemeClr val="tx1"/>
                </a:solidFill>
                <a:latin typeface="Meiryo UI" panose="020B0604030504040204" pitchFamily="50" charset="-128"/>
                <a:ea typeface="Meiryo UI" panose="020B0604030504040204" pitchFamily="50" charset="-128"/>
              </a:rPr>
              <a:t>歳以下と</a:t>
            </a:r>
            <a:r>
              <a:rPr lang="ja-JP" altLang="en-US" sz="1200" dirty="0">
                <a:solidFill>
                  <a:schemeClr val="tx1"/>
                </a:solidFill>
                <a:latin typeface="Meiryo UI" panose="020B0604030504040204" pitchFamily="50" charset="-128"/>
                <a:ea typeface="Meiryo UI" panose="020B0604030504040204" pitchFamily="50" charset="-128"/>
              </a:rPr>
              <a:t>なり、高校生でも生年月によって取消しができなくなる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4</a:t>
            </a:fld>
            <a:endParaRPr kumimoji="1" lang="ja-JP" altLang="en-US"/>
          </a:p>
        </p:txBody>
      </p:sp>
    </p:spTree>
    <p:extLst>
      <p:ext uri="{BB962C8B-B14F-4D97-AF65-F5344CB8AC3E}">
        <p14:creationId xmlns:p14="http://schemas.microsoft.com/office/powerpoint/2010/main" val="137050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＊クリック①：訪問販売などのトラブルになりやすい取引の契約を解除できる</a:t>
            </a:r>
          </a:p>
          <a:p>
            <a:endParaRPr kumimoji="1" lang="ja-JP" altLang="en-US"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通信販売には、クーリング・オフ制度はありません</a:t>
            </a:r>
          </a:p>
          <a:p>
            <a:r>
              <a:rPr kumimoji="1" lang="ja-JP" altLang="en-US" sz="1200" dirty="0">
                <a:solidFill>
                  <a:schemeClr val="tx1"/>
                </a:solidFill>
                <a:latin typeface="Meiryo UI" panose="020B0604030504040204" pitchFamily="50" charset="-128"/>
                <a:ea typeface="Meiryo UI" panose="020B0604030504040204" pitchFamily="50" charset="-128"/>
              </a:rPr>
              <a:t>返品の可否や条件についての特約がある場合には、特約に従うことになります</a:t>
            </a:r>
          </a:p>
          <a:p>
            <a:r>
              <a:rPr kumimoji="1" lang="ja-JP" altLang="en-US" sz="1200" dirty="0">
                <a:solidFill>
                  <a:schemeClr val="tx1"/>
                </a:solidFill>
                <a:latin typeface="Meiryo UI" panose="020B0604030504040204" pitchFamily="50" charset="-128"/>
                <a:ea typeface="Meiryo UI" panose="020B0604030504040204" pitchFamily="50" charset="-128"/>
              </a:rPr>
              <a:t>返品特約の記載がない場合には、商品を受け取った日を含めて８日以内であれば返品することができますが、その場合、商品の返品費用は消費者が負担します</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5</a:t>
            </a:fld>
            <a:endParaRPr kumimoji="1" lang="ja-JP" altLang="en-US"/>
          </a:p>
        </p:txBody>
      </p:sp>
    </p:spTree>
    <p:extLst>
      <p:ext uri="{BB962C8B-B14F-4D97-AF65-F5344CB8AC3E}">
        <p14:creationId xmlns:p14="http://schemas.microsoft.com/office/powerpoint/2010/main" val="355080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＊クリック①：不適切な勧誘により消費者が誤認・困惑して契約した場合、取消しができる</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＊クリック②：消費者の利益を不当に害する契約条項は無効となる</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比較的新しい法律で、消費者被害の状況に応じてルールの追加や改正がなされている</a:t>
            </a:r>
            <a:endParaRPr kumimoji="1" lang="en-US" altLang="ja-JP" sz="1200" dirty="0">
              <a:solidFill>
                <a:srgbClr val="FF0000"/>
              </a:solidFill>
              <a:latin typeface="Meiryo UI" panose="020B0604030504040204" pitchFamily="50" charset="-128"/>
              <a:ea typeface="Meiryo UI" panose="020B0604030504040204" pitchFamily="50" charset="-128"/>
            </a:endParaRPr>
          </a:p>
          <a:p>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このように、「こんなはずではなかった」といったトラブルに遭った場合には、解決のための法制度が複数あることを覚えておこう</a:t>
            </a:r>
            <a:endParaRPr kumimoji="1" lang="en-US" altLang="ja-JP" sz="1200" dirty="0">
              <a:solidFill>
                <a:srgbClr val="FF0000"/>
              </a:solidFill>
              <a:latin typeface="Meiryo UI" panose="020B0604030504040204" pitchFamily="50" charset="-128"/>
              <a:ea typeface="Meiryo UI" panose="020B0604030504040204" pitchFamily="50" charset="-128"/>
            </a:endParaRPr>
          </a:p>
          <a:p>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消費者契約法　消費者庁のサイト</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en-US" altLang="ja-JP" sz="1200" dirty="0">
                <a:solidFill>
                  <a:srgbClr val="FF0000"/>
                </a:solidFill>
                <a:latin typeface="Meiryo UI" panose="020B0604030504040204" pitchFamily="50" charset="-128"/>
                <a:ea typeface="Meiryo UI" panose="020B0604030504040204" pitchFamily="50" charset="-128"/>
              </a:rPr>
              <a:t>https://www.caa.go.jp/policies/policy/consumer_system/consumer_contract_act/</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6</a:t>
            </a:fld>
            <a:endParaRPr kumimoji="1" lang="ja-JP" altLang="en-US"/>
          </a:p>
        </p:txBody>
      </p:sp>
    </p:spTree>
    <p:extLst>
      <p:ext uri="{BB962C8B-B14F-4D97-AF65-F5344CB8AC3E}">
        <p14:creationId xmlns:p14="http://schemas.microsoft.com/office/powerpoint/2010/main" val="74437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7</a:t>
            </a:fld>
            <a:endParaRPr kumimoji="1" lang="ja-JP" altLang="en-US"/>
          </a:p>
        </p:txBody>
      </p:sp>
    </p:spTree>
    <p:extLst>
      <p:ext uri="{BB962C8B-B14F-4D97-AF65-F5344CB8AC3E}">
        <p14:creationId xmlns:p14="http://schemas.microsoft.com/office/powerpoint/2010/main" val="350224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＊クリック①：吹き出し円グラフ</a:t>
            </a:r>
          </a:p>
          <a:p>
            <a:r>
              <a:rPr kumimoji="1" lang="ja-JP" altLang="en-US" sz="1200" dirty="0">
                <a:solidFill>
                  <a:schemeClr val="tx1"/>
                </a:solidFill>
                <a:latin typeface="Meiryo UI" panose="020B0604030504040204" pitchFamily="50" charset="-128"/>
                <a:ea typeface="Meiryo UI" panose="020B0604030504040204" pitchFamily="50" charset="-128"/>
              </a:rPr>
              <a:t>＊クリック②：製品を使って被害を受けた場合、どうすればよいだろうか？安全を求める権利を守るための法制度とは？</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◆参考</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出典：経済産業省「</a:t>
            </a:r>
            <a:r>
              <a:rPr kumimoji="1" lang="en-US" altLang="ja-JP" sz="1200" dirty="0">
                <a:solidFill>
                  <a:schemeClr val="tx1"/>
                </a:solidFill>
                <a:latin typeface="Meiryo UI" panose="020B0604030504040204" pitchFamily="50" charset="-128"/>
                <a:ea typeface="Meiryo UI" panose="020B0604030504040204" pitchFamily="50" charset="-128"/>
              </a:rPr>
              <a:t>2020</a:t>
            </a:r>
            <a:r>
              <a:rPr kumimoji="1" lang="ja-JP" altLang="en-US" sz="1200" dirty="0">
                <a:solidFill>
                  <a:schemeClr val="tx1"/>
                </a:solidFill>
                <a:latin typeface="Meiryo UI" panose="020B0604030504040204" pitchFamily="50" charset="-128"/>
                <a:ea typeface="Meiryo UI" panose="020B0604030504040204" pitchFamily="50" charset="-128"/>
              </a:rPr>
              <a:t>年の製品事故の発生状況及び課題」</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https://www.meti.go.jp/shingikai/shokeishin/seihin_anzen/pdf/018_02_00.pdf</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8</a:t>
            </a:fld>
            <a:endParaRPr kumimoji="1" lang="ja-JP" altLang="en-US"/>
          </a:p>
        </p:txBody>
      </p:sp>
    </p:spTree>
    <p:extLst>
      <p:ext uri="{BB962C8B-B14F-4D97-AF65-F5344CB8AC3E}">
        <p14:creationId xmlns:p14="http://schemas.microsoft.com/office/powerpoint/2010/main" val="2556898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＊クリック①：製造物の欠陥が原因で生じた拡大損害については、</a:t>
            </a:r>
            <a:r>
              <a:rPr lang="ja-JP" altLang="en-US" sz="1200" dirty="0">
                <a:solidFill>
                  <a:schemeClr val="tx1"/>
                </a:solidFill>
                <a:latin typeface="Meiryo UI" panose="020B0604030504040204" pitchFamily="50" charset="-128"/>
                <a:ea typeface="Meiryo UI" panose="020B0604030504040204" pitchFamily="50" charset="-128"/>
              </a:rPr>
              <a:t>製造業者等の損害賠償責任</a:t>
            </a:r>
            <a:r>
              <a:rPr kumimoji="1" lang="ja-JP" altLang="en-US" sz="1200" dirty="0">
                <a:solidFill>
                  <a:schemeClr val="tx1"/>
                </a:solidFill>
                <a:latin typeface="Meiryo UI" panose="020B0604030504040204" pitchFamily="50" charset="-128"/>
                <a:ea typeface="Meiryo UI" panose="020B0604030504040204" pitchFamily="50" charset="-128"/>
              </a:rPr>
              <a:t>が定められている</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9</a:t>
            </a:fld>
            <a:endParaRPr kumimoji="1" lang="ja-JP" altLang="en-US"/>
          </a:p>
        </p:txBody>
      </p:sp>
    </p:spTree>
    <p:extLst>
      <p:ext uri="{BB962C8B-B14F-4D97-AF65-F5344CB8AC3E}">
        <p14:creationId xmlns:p14="http://schemas.microsoft.com/office/powerpoint/2010/main" val="181358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A9A4F9-D392-4817-97C0-5257036936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E136DD2-2AF3-4D56-BEE9-3CE149594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875B52C-6546-493D-9775-4E38322AC7F1}"/>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A4364B7B-57A2-406D-9C7E-3E763C3482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8B53F3-AC7A-41C1-A835-A0819324F289}"/>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26785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ECC73A-AAD6-4576-815B-5D8D02CAA3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EE43C1-0019-4C52-9248-91AA2250C7D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AAED4D-BD3F-48CF-99BC-31E6F568DA06}"/>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073F8641-BD5D-454E-BA38-5D7B508DF0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F741B5-EA83-43BD-8A6B-5152E6545B54}"/>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21293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C6BD809-2C00-4FF9-BA12-EB18F1ECF2E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38B493-E9E3-480C-A49F-5BE9B05742E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11232C-0B09-45DF-8099-6A53ED001B1A}"/>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3DCE9C2B-A044-4A82-AE84-41D76BBEBB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4DCDF7-574E-4B7F-AB5B-D741B887C542}"/>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680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graphicFrame>
        <p:nvGraphicFramePr>
          <p:cNvPr id="7" name="表 15">
            <a:extLst>
              <a:ext uri="{FF2B5EF4-FFF2-40B4-BE49-F238E27FC236}">
                <a16:creationId xmlns:a16="http://schemas.microsoft.com/office/drawing/2014/main" id="{99E97986-A3AF-4903-A2B7-3A5CD419ED11}"/>
              </a:ext>
            </a:extLst>
          </p:cNvPr>
          <p:cNvGraphicFramePr>
            <a:graphicFrameLocks noGrp="1"/>
          </p:cNvGraphicFramePr>
          <p:nvPr userDrawn="1">
            <p:extLst>
              <p:ext uri="{D42A27DB-BD31-4B8C-83A1-F6EECF244321}">
                <p14:modId xmlns:p14="http://schemas.microsoft.com/office/powerpoint/2010/main" val="3409684197"/>
              </p:ext>
            </p:extLst>
          </p:nvPr>
        </p:nvGraphicFramePr>
        <p:xfrm>
          <a:off x="692494" y="2277620"/>
          <a:ext cx="10818000" cy="4067998"/>
        </p:xfrm>
        <a:graphic>
          <a:graphicData uri="http://schemas.openxmlformats.org/drawingml/2006/table">
            <a:tbl>
              <a:tblPr firstRow="1" bandRow="1">
                <a:tableStyleId>{5C22544A-7EE6-4342-B048-85BDC9FD1C3A}</a:tableStyleId>
              </a:tblPr>
              <a:tblGrid>
                <a:gridCol w="360600">
                  <a:extLst>
                    <a:ext uri="{9D8B030D-6E8A-4147-A177-3AD203B41FA5}">
                      <a16:colId xmlns:a16="http://schemas.microsoft.com/office/drawing/2014/main" val="2616825047"/>
                    </a:ext>
                  </a:extLst>
                </a:gridCol>
                <a:gridCol w="360600">
                  <a:extLst>
                    <a:ext uri="{9D8B030D-6E8A-4147-A177-3AD203B41FA5}">
                      <a16:colId xmlns:a16="http://schemas.microsoft.com/office/drawing/2014/main" val="2606448119"/>
                    </a:ext>
                  </a:extLst>
                </a:gridCol>
                <a:gridCol w="360600">
                  <a:extLst>
                    <a:ext uri="{9D8B030D-6E8A-4147-A177-3AD203B41FA5}">
                      <a16:colId xmlns:a16="http://schemas.microsoft.com/office/drawing/2014/main" val="2725581138"/>
                    </a:ext>
                  </a:extLst>
                </a:gridCol>
                <a:gridCol w="360600">
                  <a:extLst>
                    <a:ext uri="{9D8B030D-6E8A-4147-A177-3AD203B41FA5}">
                      <a16:colId xmlns:a16="http://schemas.microsoft.com/office/drawing/2014/main" val="3444034750"/>
                    </a:ext>
                  </a:extLst>
                </a:gridCol>
                <a:gridCol w="360600">
                  <a:extLst>
                    <a:ext uri="{9D8B030D-6E8A-4147-A177-3AD203B41FA5}">
                      <a16:colId xmlns:a16="http://schemas.microsoft.com/office/drawing/2014/main" val="3213658191"/>
                    </a:ext>
                  </a:extLst>
                </a:gridCol>
                <a:gridCol w="360600">
                  <a:extLst>
                    <a:ext uri="{9D8B030D-6E8A-4147-A177-3AD203B41FA5}">
                      <a16:colId xmlns:a16="http://schemas.microsoft.com/office/drawing/2014/main" val="743492779"/>
                    </a:ext>
                  </a:extLst>
                </a:gridCol>
                <a:gridCol w="360600">
                  <a:extLst>
                    <a:ext uri="{9D8B030D-6E8A-4147-A177-3AD203B41FA5}">
                      <a16:colId xmlns:a16="http://schemas.microsoft.com/office/drawing/2014/main" val="3726816241"/>
                    </a:ext>
                  </a:extLst>
                </a:gridCol>
                <a:gridCol w="360600">
                  <a:extLst>
                    <a:ext uri="{9D8B030D-6E8A-4147-A177-3AD203B41FA5}">
                      <a16:colId xmlns:a16="http://schemas.microsoft.com/office/drawing/2014/main" val="74642280"/>
                    </a:ext>
                  </a:extLst>
                </a:gridCol>
                <a:gridCol w="360600">
                  <a:extLst>
                    <a:ext uri="{9D8B030D-6E8A-4147-A177-3AD203B41FA5}">
                      <a16:colId xmlns:a16="http://schemas.microsoft.com/office/drawing/2014/main" val="3898534323"/>
                    </a:ext>
                  </a:extLst>
                </a:gridCol>
                <a:gridCol w="360600">
                  <a:extLst>
                    <a:ext uri="{9D8B030D-6E8A-4147-A177-3AD203B41FA5}">
                      <a16:colId xmlns:a16="http://schemas.microsoft.com/office/drawing/2014/main" val="1680415232"/>
                    </a:ext>
                  </a:extLst>
                </a:gridCol>
                <a:gridCol w="360600">
                  <a:extLst>
                    <a:ext uri="{9D8B030D-6E8A-4147-A177-3AD203B41FA5}">
                      <a16:colId xmlns:a16="http://schemas.microsoft.com/office/drawing/2014/main" val="1170453371"/>
                    </a:ext>
                  </a:extLst>
                </a:gridCol>
                <a:gridCol w="360600">
                  <a:extLst>
                    <a:ext uri="{9D8B030D-6E8A-4147-A177-3AD203B41FA5}">
                      <a16:colId xmlns:a16="http://schemas.microsoft.com/office/drawing/2014/main" val="1210513770"/>
                    </a:ext>
                  </a:extLst>
                </a:gridCol>
                <a:gridCol w="360600">
                  <a:extLst>
                    <a:ext uri="{9D8B030D-6E8A-4147-A177-3AD203B41FA5}">
                      <a16:colId xmlns:a16="http://schemas.microsoft.com/office/drawing/2014/main" val="1192704474"/>
                    </a:ext>
                  </a:extLst>
                </a:gridCol>
                <a:gridCol w="360600">
                  <a:extLst>
                    <a:ext uri="{9D8B030D-6E8A-4147-A177-3AD203B41FA5}">
                      <a16:colId xmlns:a16="http://schemas.microsoft.com/office/drawing/2014/main" val="2180106228"/>
                    </a:ext>
                  </a:extLst>
                </a:gridCol>
                <a:gridCol w="360600">
                  <a:extLst>
                    <a:ext uri="{9D8B030D-6E8A-4147-A177-3AD203B41FA5}">
                      <a16:colId xmlns:a16="http://schemas.microsoft.com/office/drawing/2014/main" val="1226101932"/>
                    </a:ext>
                  </a:extLst>
                </a:gridCol>
                <a:gridCol w="360600">
                  <a:extLst>
                    <a:ext uri="{9D8B030D-6E8A-4147-A177-3AD203B41FA5}">
                      <a16:colId xmlns:a16="http://schemas.microsoft.com/office/drawing/2014/main" val="1540545776"/>
                    </a:ext>
                  </a:extLst>
                </a:gridCol>
                <a:gridCol w="360600">
                  <a:extLst>
                    <a:ext uri="{9D8B030D-6E8A-4147-A177-3AD203B41FA5}">
                      <a16:colId xmlns:a16="http://schemas.microsoft.com/office/drawing/2014/main" val="2370119143"/>
                    </a:ext>
                  </a:extLst>
                </a:gridCol>
                <a:gridCol w="360600">
                  <a:extLst>
                    <a:ext uri="{9D8B030D-6E8A-4147-A177-3AD203B41FA5}">
                      <a16:colId xmlns:a16="http://schemas.microsoft.com/office/drawing/2014/main" val="872787277"/>
                    </a:ext>
                  </a:extLst>
                </a:gridCol>
                <a:gridCol w="360600">
                  <a:extLst>
                    <a:ext uri="{9D8B030D-6E8A-4147-A177-3AD203B41FA5}">
                      <a16:colId xmlns:a16="http://schemas.microsoft.com/office/drawing/2014/main" val="807898442"/>
                    </a:ext>
                  </a:extLst>
                </a:gridCol>
                <a:gridCol w="360600">
                  <a:extLst>
                    <a:ext uri="{9D8B030D-6E8A-4147-A177-3AD203B41FA5}">
                      <a16:colId xmlns:a16="http://schemas.microsoft.com/office/drawing/2014/main" val="510572687"/>
                    </a:ext>
                  </a:extLst>
                </a:gridCol>
                <a:gridCol w="360600">
                  <a:extLst>
                    <a:ext uri="{9D8B030D-6E8A-4147-A177-3AD203B41FA5}">
                      <a16:colId xmlns:a16="http://schemas.microsoft.com/office/drawing/2014/main" val="2283754616"/>
                    </a:ext>
                  </a:extLst>
                </a:gridCol>
                <a:gridCol w="360600">
                  <a:extLst>
                    <a:ext uri="{9D8B030D-6E8A-4147-A177-3AD203B41FA5}">
                      <a16:colId xmlns:a16="http://schemas.microsoft.com/office/drawing/2014/main" val="1060761181"/>
                    </a:ext>
                  </a:extLst>
                </a:gridCol>
                <a:gridCol w="360600">
                  <a:extLst>
                    <a:ext uri="{9D8B030D-6E8A-4147-A177-3AD203B41FA5}">
                      <a16:colId xmlns:a16="http://schemas.microsoft.com/office/drawing/2014/main" val="1055551028"/>
                    </a:ext>
                  </a:extLst>
                </a:gridCol>
                <a:gridCol w="360600">
                  <a:extLst>
                    <a:ext uri="{9D8B030D-6E8A-4147-A177-3AD203B41FA5}">
                      <a16:colId xmlns:a16="http://schemas.microsoft.com/office/drawing/2014/main" val="4264607759"/>
                    </a:ext>
                  </a:extLst>
                </a:gridCol>
                <a:gridCol w="360600">
                  <a:extLst>
                    <a:ext uri="{9D8B030D-6E8A-4147-A177-3AD203B41FA5}">
                      <a16:colId xmlns:a16="http://schemas.microsoft.com/office/drawing/2014/main" val="3567398016"/>
                    </a:ext>
                  </a:extLst>
                </a:gridCol>
                <a:gridCol w="360600">
                  <a:extLst>
                    <a:ext uri="{9D8B030D-6E8A-4147-A177-3AD203B41FA5}">
                      <a16:colId xmlns:a16="http://schemas.microsoft.com/office/drawing/2014/main" val="2408392948"/>
                    </a:ext>
                  </a:extLst>
                </a:gridCol>
                <a:gridCol w="360600">
                  <a:extLst>
                    <a:ext uri="{9D8B030D-6E8A-4147-A177-3AD203B41FA5}">
                      <a16:colId xmlns:a16="http://schemas.microsoft.com/office/drawing/2014/main" val="1764466440"/>
                    </a:ext>
                  </a:extLst>
                </a:gridCol>
                <a:gridCol w="360600">
                  <a:extLst>
                    <a:ext uri="{9D8B030D-6E8A-4147-A177-3AD203B41FA5}">
                      <a16:colId xmlns:a16="http://schemas.microsoft.com/office/drawing/2014/main" val="2069775986"/>
                    </a:ext>
                  </a:extLst>
                </a:gridCol>
                <a:gridCol w="360600">
                  <a:extLst>
                    <a:ext uri="{9D8B030D-6E8A-4147-A177-3AD203B41FA5}">
                      <a16:colId xmlns:a16="http://schemas.microsoft.com/office/drawing/2014/main" val="75209359"/>
                    </a:ext>
                  </a:extLst>
                </a:gridCol>
                <a:gridCol w="360600">
                  <a:extLst>
                    <a:ext uri="{9D8B030D-6E8A-4147-A177-3AD203B41FA5}">
                      <a16:colId xmlns:a16="http://schemas.microsoft.com/office/drawing/2014/main" val="3656391182"/>
                    </a:ext>
                  </a:extLst>
                </a:gridCol>
              </a:tblGrid>
              <a:tr h="369818">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020918"/>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377698"/>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551605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9888365"/>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117026"/>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080214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39759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723892"/>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310651"/>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622"/>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463019"/>
                  </a:ext>
                </a:extLst>
              </a:tr>
            </a:tbl>
          </a:graphicData>
        </a:graphic>
      </p:graphicFrame>
      <p:sp>
        <p:nvSpPr>
          <p:cNvPr id="12" name="正方形/長方形 11">
            <a:extLst>
              <a:ext uri="{FF2B5EF4-FFF2-40B4-BE49-F238E27FC236}">
                <a16:creationId xmlns:a16="http://schemas.microsoft.com/office/drawing/2014/main" id="{674038FB-0ED3-43B8-9624-4CCF373E9995}"/>
              </a:ext>
            </a:extLst>
          </p:cNvPr>
          <p:cNvSpPr/>
          <p:nvPr userDrawn="1"/>
        </p:nvSpPr>
        <p:spPr>
          <a:xfrm>
            <a:off x="703180" y="2288199"/>
            <a:ext cx="10800000" cy="4068000"/>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46A9034D-F95B-4699-A5D3-BF58354D5124}"/>
              </a:ext>
            </a:extLst>
          </p:cNvPr>
          <p:cNvGrpSpPr/>
          <p:nvPr userDrawn="1"/>
        </p:nvGrpSpPr>
        <p:grpSpPr>
          <a:xfrm>
            <a:off x="4296000" y="728050"/>
            <a:ext cx="3600000" cy="360000"/>
            <a:chOff x="4296000" y="728050"/>
            <a:chExt cx="3600000" cy="360000"/>
          </a:xfrm>
        </p:grpSpPr>
        <p:sp>
          <p:nvSpPr>
            <p:cNvPr id="14" name="四角形: 角を丸くする 13">
              <a:extLst>
                <a:ext uri="{FF2B5EF4-FFF2-40B4-BE49-F238E27FC236}">
                  <a16:creationId xmlns:a16="http://schemas.microsoft.com/office/drawing/2014/main" id="{36773B93-A2C9-4A60-89CD-98356758858B}"/>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ECEE0A0-FE71-4663-8208-0FFF8D24FE42}"/>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kumimoji="1" lang="ja-JP" altLang="en-US" sz="2400" b="1" dirty="0">
                  <a:latin typeface="Meiryo UI" panose="020B0604030504040204" pitchFamily="50" charset="-128"/>
                  <a:ea typeface="Meiryo UI" panose="020B0604030504040204" pitchFamily="50" charset="-128"/>
                </a:rPr>
                <a:t>振り返りメモ</a:t>
              </a:r>
            </a:p>
          </p:txBody>
        </p:sp>
      </p:grpSp>
      <p:sp>
        <p:nvSpPr>
          <p:cNvPr id="16" name="テキスト ボックス 15">
            <a:extLst>
              <a:ext uri="{FF2B5EF4-FFF2-40B4-BE49-F238E27FC236}">
                <a16:creationId xmlns:a16="http://schemas.microsoft.com/office/drawing/2014/main" id="{BAFF6333-DFE9-430C-ADB4-ADB9B9757A94}"/>
              </a:ext>
            </a:extLst>
          </p:cNvPr>
          <p:cNvSpPr txBox="1"/>
          <p:nvPr userDrawn="1"/>
        </p:nvSpPr>
        <p:spPr>
          <a:xfrm>
            <a:off x="1791476" y="1307186"/>
            <a:ext cx="8640000" cy="707886"/>
          </a:xfrm>
          <a:prstGeom prst="rect">
            <a:avLst/>
          </a:prstGeom>
          <a:noFill/>
        </p:spPr>
        <p:txBody>
          <a:bodyPr wrap="square" rtlCol="0" anchor="ctr">
            <a:spAutoFit/>
          </a:bodyPr>
          <a:lstStyle/>
          <a:p>
            <a:pPr algn="ctr"/>
            <a:r>
              <a:rPr kumimoji="1" lang="ja-JP" altLang="en-US" sz="4000" b="1" dirty="0">
                <a:latin typeface="Meiryo UI" panose="020B0604030504040204" pitchFamily="50" charset="-128"/>
                <a:ea typeface="Meiryo UI" panose="020B0604030504040204" pitchFamily="50" charset="-128"/>
              </a:rPr>
              <a:t>気付いたことや、学んだことをメモしよう</a:t>
            </a:r>
          </a:p>
        </p:txBody>
      </p:sp>
    </p:spTree>
    <p:extLst>
      <p:ext uri="{BB962C8B-B14F-4D97-AF65-F5344CB8AC3E}">
        <p14:creationId xmlns:p14="http://schemas.microsoft.com/office/powerpoint/2010/main" val="218948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4752F-3FA2-423F-8746-7E38464065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9F3BE7-6C4D-4C6F-AA90-1331C502420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A9FDA6-EA2E-45A0-8B97-B67ADF3D495E}"/>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9C1E1F44-998B-459D-A42D-FC4BFC63FE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6AACB8-ECC3-46EF-9640-67096874560A}"/>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33982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DF134-BE2A-4DFB-80B2-E8D7823371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0054F8-7165-4F5E-A5A2-7A27BB554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833DAE3-27A4-4486-A476-6366A2934CD6}"/>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3A3C962E-BDEF-4069-81E7-3FEC6C8F28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DB7A68-8146-41D0-843C-96906F7C5750}"/>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00961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AB14F-60FB-4E4F-9F12-BA7D05C72A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10316C-CA90-43D7-9742-782B6FB1A1A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72E49C-7EDB-4880-B2E9-D8B409E4A75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8D33E60-AB35-4A49-A59C-80B9E469AAE0}"/>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6" name="フッター プレースホルダー 5">
            <a:extLst>
              <a:ext uri="{FF2B5EF4-FFF2-40B4-BE49-F238E27FC236}">
                <a16:creationId xmlns:a16="http://schemas.microsoft.com/office/drawing/2014/main" id="{1B6B0391-3123-4A2D-A98C-21BB8F02BA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4E9399-EF0C-48DD-8D96-3245E6E0D1FE}"/>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58448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DF90E-7B6C-47CD-83F2-2C139ACE88F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4B2732-D133-4465-85C9-0327E2C45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29060AA-6195-41A6-8B35-30BB7C2A7DE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DD92C73-38B6-4B00-9EEE-1735D406A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618FADF-CEC3-457A-A917-394C54628D4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B408DC0-5F7F-4A17-B084-C14D361C5A09}"/>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8" name="フッター プレースホルダー 7">
            <a:extLst>
              <a:ext uri="{FF2B5EF4-FFF2-40B4-BE49-F238E27FC236}">
                <a16:creationId xmlns:a16="http://schemas.microsoft.com/office/drawing/2014/main" id="{73340450-6F37-435A-A269-471CE1FA6EB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D0E44BC-5B5F-401F-AAAC-1839964D2C8C}"/>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60382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F961D-C788-496E-A024-14CC5343F51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88C6D69-0AEF-417D-87C5-3E1054C43C37}"/>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4" name="フッター プレースホルダー 3">
            <a:extLst>
              <a:ext uri="{FF2B5EF4-FFF2-40B4-BE49-F238E27FC236}">
                <a16:creationId xmlns:a16="http://schemas.microsoft.com/office/drawing/2014/main" id="{FDAB56AD-3BA5-4B32-AB40-0898EB24CA7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1482A8A-D740-4DFB-AB78-747CD69BBB0C}"/>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17703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2E64B6A-7313-4AD1-9360-E4951C14E39D}"/>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3" name="フッター プレースホルダー 2">
            <a:extLst>
              <a:ext uri="{FF2B5EF4-FFF2-40B4-BE49-F238E27FC236}">
                <a16:creationId xmlns:a16="http://schemas.microsoft.com/office/drawing/2014/main" id="{4868B837-FD07-4606-8414-18803EAAAE8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6915C8B-6A39-4CAA-9C3D-42B88AA9F244}"/>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9648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16F4-6FDB-462E-9939-B4919EC123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844801-929E-4968-9710-B94414A79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B8A2897-DF28-4F0F-A82B-B947B3B34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ED9926-0450-465F-BB28-58FCF0146B24}"/>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6" name="フッター プレースホルダー 5">
            <a:extLst>
              <a:ext uri="{FF2B5EF4-FFF2-40B4-BE49-F238E27FC236}">
                <a16:creationId xmlns:a16="http://schemas.microsoft.com/office/drawing/2014/main" id="{04E700FC-3D41-4DDB-9A41-C13D89EFE3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606ED2-5B50-4A2E-89F5-11FC39DE2EE7}"/>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1482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4AAC1-F955-4475-9B01-B59EEB98D1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889F03B-07FE-440F-B1C5-4CAEAAAB4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E4906AE-33A8-4317-863D-28EC0A043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E054222-4303-4934-85BB-F2C4518120E7}"/>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6" name="フッター プレースホルダー 5">
            <a:extLst>
              <a:ext uri="{FF2B5EF4-FFF2-40B4-BE49-F238E27FC236}">
                <a16:creationId xmlns:a16="http://schemas.microsoft.com/office/drawing/2014/main" id="{D3E3F84A-2B12-4730-9E73-1A0D5ED842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CC750E-7C84-4C87-B8D2-AF1E80D67C11}"/>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66371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3D51AFF-C258-4E84-BA6F-846786B6A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7DEB1D-42A1-49C0-9D67-2135FD51F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23AD06-E9E1-4129-88A6-8D1DEDBA6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CA6A6FCB-77EA-4D87-9F29-A6FD63BFE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A27D903-C37A-4141-BD97-7CA59D871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71612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9.svg"/><Relationship Id="rId2" Type="http://schemas.openxmlformats.org/officeDocument/2006/relationships/notesSlide" Target="../notesSlides/notesSlide11.xm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6.png"/><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4.svg"/><Relationship Id="rId18" Type="http://schemas.openxmlformats.org/officeDocument/2006/relationships/image" Target="../media/image28.png"/><Relationship Id="rId3" Type="http://schemas.openxmlformats.org/officeDocument/2006/relationships/image" Target="../media/image20.emf"/><Relationship Id="rId7" Type="http://schemas.openxmlformats.org/officeDocument/2006/relationships/image" Target="../media/image38.svg"/><Relationship Id="rId12" Type="http://schemas.openxmlformats.org/officeDocument/2006/relationships/image" Target="../media/image25.png"/><Relationship Id="rId17" Type="http://schemas.openxmlformats.org/officeDocument/2006/relationships/image" Target="../media/image48.svg"/><Relationship Id="rId2" Type="http://schemas.openxmlformats.org/officeDocument/2006/relationships/notesSlide" Target="../notesSlides/notesSlide12.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24.png"/><Relationship Id="rId19" Type="http://schemas.openxmlformats.org/officeDocument/2006/relationships/image" Target="../media/image50.svg"/><Relationship Id="rId4" Type="http://schemas.openxmlformats.org/officeDocument/2006/relationships/image" Target="../media/image21.png"/><Relationship Id="rId9" Type="http://schemas.openxmlformats.org/officeDocument/2006/relationships/image" Target="../media/image40.sv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sg-mark.org/aboutsgmark" TargetMode="External"/><Relationship Id="rId5" Type="http://schemas.openxmlformats.org/officeDocument/2006/relationships/hyperlink" Target="https://www.meti.go.jp/policy/consumer/seian/shouan/act_outline.html" TargetMode="Externa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hyperlink" Target="https://www.recall.caa.go.jp/" TargetMode="External"/><Relationship Id="rId7" Type="http://schemas.openxmlformats.org/officeDocument/2006/relationships/image" Target="../media/image2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5.sv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emf"/><Relationship Id="rId7" Type="http://schemas.openxmlformats.org/officeDocument/2006/relationships/image" Target="../media/image60.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58.svg"/><Relationship Id="rId4" Type="http://schemas.openxmlformats.org/officeDocument/2006/relationships/image" Target="../media/image34.png"/><Relationship Id="rId9" Type="http://schemas.openxmlformats.org/officeDocument/2006/relationships/image" Target="../media/image62.sv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8.png"/><Relationship Id="rId7" Type="http://schemas.openxmlformats.org/officeDocument/2006/relationships/hyperlink" Target="http://www.kokusen.go.jp/map/index.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7.svg"/><Relationship Id="rId5" Type="http://schemas.openxmlformats.org/officeDocument/2006/relationships/image" Target="../media/image39.png"/><Relationship Id="rId4" Type="http://schemas.openxmlformats.org/officeDocument/2006/relationships/image" Target="../media/image6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8.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2.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hyperlink" Target="https://www.meti.go.jp/shingikai/shokeishin/seihin_anzen/pdf/018_02_00.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4.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0C586A7-E8F9-4A1A-8005-625D4A43A051}"/>
              </a:ext>
            </a:extLst>
          </p:cNvPr>
          <p:cNvSpPr txBox="1"/>
          <p:nvPr/>
        </p:nvSpPr>
        <p:spPr>
          <a:xfrm>
            <a:off x="696000" y="723384"/>
            <a:ext cx="1440000" cy="360000"/>
          </a:xfrm>
          <a:prstGeom prst="rect">
            <a:avLst/>
          </a:prstGeom>
          <a:noFill/>
        </p:spPr>
        <p:txBody>
          <a:bodyPr wrap="square" lIns="0" tIns="0" rIns="0" bIns="0" rtlCol="0" anchor="ctr" anchorCtr="0">
            <a:noAutofit/>
          </a:bodyPr>
          <a:lstStyle/>
          <a:p>
            <a:r>
              <a:rPr lang="en-US" altLang="ja-JP" sz="2400" b="1" dirty="0">
                <a:solidFill>
                  <a:srgbClr val="C0FF40"/>
                </a:solidFill>
                <a:latin typeface="Meiryo UI" panose="020B0604030504040204" pitchFamily="50" charset="-128"/>
                <a:ea typeface="Meiryo UI" panose="020B0604030504040204" pitchFamily="50" charset="-128"/>
              </a:rPr>
              <a:t>Lesson</a:t>
            </a:r>
            <a:endParaRPr kumimoji="1" lang="ja-JP" altLang="en-US" sz="2400" b="1" dirty="0">
              <a:solidFill>
                <a:srgbClr val="C0FF4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DFA12A8-82B7-4F57-9A87-37B92D970567}"/>
              </a:ext>
            </a:extLst>
          </p:cNvPr>
          <p:cNvSpPr txBox="1"/>
          <p:nvPr/>
        </p:nvSpPr>
        <p:spPr>
          <a:xfrm>
            <a:off x="696000" y="1269000"/>
            <a:ext cx="5760000" cy="2160000"/>
          </a:xfrm>
          <a:prstGeom prst="rect">
            <a:avLst/>
          </a:prstGeom>
          <a:noFill/>
        </p:spPr>
        <p:txBody>
          <a:bodyPr wrap="square" lIns="0" tIns="0" rIns="0" bIns="0" rtlCol="0" anchor="t">
            <a:noAutofit/>
          </a:bodyPr>
          <a:lstStyle/>
          <a:p>
            <a:r>
              <a:rPr kumimoji="1" lang="ja-JP" altLang="en-US" sz="4800" b="1" dirty="0">
                <a:latin typeface="Meiryo UI" panose="020B0604030504040204" pitchFamily="50" charset="-128"/>
                <a:ea typeface="Meiryo UI" panose="020B0604030504040204" pitchFamily="50" charset="-128"/>
              </a:rPr>
              <a:t>消費者トラブルから</a:t>
            </a:r>
          </a:p>
          <a:p>
            <a:r>
              <a:rPr kumimoji="1" lang="ja-JP" altLang="en-US" sz="4800" b="1" dirty="0">
                <a:latin typeface="Meiryo UI" panose="020B0604030504040204" pitchFamily="50" charset="-128"/>
                <a:ea typeface="Meiryo UI" panose="020B0604030504040204" pitchFamily="50" charset="-128"/>
              </a:rPr>
              <a:t>消費者を守る仕組み</a:t>
            </a:r>
          </a:p>
        </p:txBody>
      </p:sp>
      <p:pic>
        <p:nvPicPr>
          <p:cNvPr id="3" name="グラフィックス 2">
            <a:extLst>
              <a:ext uri="{FF2B5EF4-FFF2-40B4-BE49-F238E27FC236}">
                <a16:creationId xmlns:a16="http://schemas.microsoft.com/office/drawing/2014/main" id="{0F1302CA-047B-4E1B-8262-5A0E89C62EC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94546" y="2089280"/>
            <a:ext cx="2922404" cy="4395404"/>
          </a:xfrm>
          <a:prstGeom prst="rect">
            <a:avLst/>
          </a:prstGeom>
        </p:spPr>
      </p:pic>
      <p:pic>
        <p:nvPicPr>
          <p:cNvPr id="5" name="グラフィックス 4">
            <a:extLst>
              <a:ext uri="{FF2B5EF4-FFF2-40B4-BE49-F238E27FC236}">
                <a16:creationId xmlns:a16="http://schemas.microsoft.com/office/drawing/2014/main" id="{7C5046C1-C256-4AED-AB67-130EA8BB24B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505850" y="2635854"/>
            <a:ext cx="3542760" cy="3946530"/>
          </a:xfrm>
          <a:prstGeom prst="rect">
            <a:avLst/>
          </a:prstGeom>
        </p:spPr>
      </p:pic>
    </p:spTree>
    <p:extLst>
      <p:ext uri="{BB962C8B-B14F-4D97-AF65-F5344CB8AC3E}">
        <p14:creationId xmlns:p14="http://schemas.microsoft.com/office/powerpoint/2010/main" val="311048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2A43D08-C7E2-4DFC-B129-C5E52595D7E9}"/>
              </a:ext>
            </a:extLst>
          </p:cNvPr>
          <p:cNvSpPr txBox="1"/>
          <p:nvPr/>
        </p:nvSpPr>
        <p:spPr>
          <a:xfrm>
            <a:off x="2494506" y="908050"/>
            <a:ext cx="7200000" cy="144000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消費者が注意する</a:t>
            </a:r>
            <a:endParaRPr kumimoji="1" lang="en-US" altLang="ja-JP" sz="4800" b="1" dirty="0">
              <a:latin typeface="Meiryo UI" panose="020B0604030504040204" pitchFamily="50" charset="-128"/>
              <a:ea typeface="Meiryo UI" panose="020B0604030504040204" pitchFamily="50" charset="-128"/>
            </a:endParaRPr>
          </a:p>
          <a:p>
            <a:pPr algn="ctr"/>
            <a:r>
              <a:rPr lang="ja-JP" altLang="en-US" sz="4800" b="1" dirty="0">
                <a:latin typeface="Meiryo UI" panose="020B0604030504040204" pitchFamily="50" charset="-128"/>
                <a:ea typeface="Meiryo UI" panose="020B0604030504040204" pitchFamily="50" charset="-128"/>
              </a:rPr>
              <a:t>製品事故の予防について</a:t>
            </a:r>
            <a:endParaRPr kumimoji="1" lang="ja-JP" altLang="en-US" sz="48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AAAFAF4-8E28-4847-ADCE-7DB3C190C7CC}"/>
              </a:ext>
            </a:extLst>
          </p:cNvPr>
          <p:cNvSpPr txBox="1"/>
          <p:nvPr/>
        </p:nvSpPr>
        <p:spPr>
          <a:xfrm>
            <a:off x="2136813" y="5140448"/>
            <a:ext cx="7920000" cy="954107"/>
          </a:xfrm>
          <a:prstGeom prst="rect">
            <a:avLst/>
          </a:prstGeom>
          <a:noFill/>
        </p:spPr>
        <p:txBody>
          <a:bodyPr wrap="square" rtlCol="0" anchor="ctr">
            <a:spAutoFit/>
          </a:bodyPr>
          <a:lstStyle/>
          <a:p>
            <a:pPr algn="ctr"/>
            <a:r>
              <a:rPr kumimoji="1" lang="ja-JP" altLang="en-US" sz="2400" b="1" dirty="0">
                <a:latin typeface="Meiryo UI" panose="020B0604030504040204" pitchFamily="50" charset="-128"/>
                <a:ea typeface="Meiryo UI" panose="020B0604030504040204" pitchFamily="50" charset="-128"/>
              </a:rPr>
              <a:t>製品による重大事故の</a:t>
            </a:r>
            <a:r>
              <a:rPr lang="ja-JP" altLang="en-US" sz="2400" b="1" dirty="0">
                <a:solidFill>
                  <a:srgbClr val="FF0040"/>
                </a:solidFill>
                <a:latin typeface="Meiryo UI" panose="020B0604030504040204" pitchFamily="50" charset="-128"/>
                <a:ea typeface="Meiryo UI" panose="020B0604030504040204" pitchFamily="50" charset="-128"/>
              </a:rPr>
              <a:t>約</a:t>
            </a:r>
            <a:r>
              <a:rPr lang="en-US" altLang="ja-JP" sz="2400" b="1" dirty="0">
                <a:solidFill>
                  <a:srgbClr val="FF0040"/>
                </a:solidFill>
                <a:latin typeface="Meiryo UI" panose="020B0604030504040204" pitchFamily="50" charset="-128"/>
                <a:ea typeface="Meiryo UI" panose="020B0604030504040204" pitchFamily="50" charset="-128"/>
              </a:rPr>
              <a:t>2</a:t>
            </a:r>
            <a:r>
              <a:rPr lang="ja-JP" altLang="en-US" sz="2400" b="1" dirty="0">
                <a:solidFill>
                  <a:srgbClr val="FF0040"/>
                </a:solidFill>
                <a:latin typeface="Meiryo UI" panose="020B0604030504040204" pitchFamily="50" charset="-128"/>
                <a:ea typeface="Meiryo UI" panose="020B0604030504040204" pitchFamily="50" charset="-128"/>
              </a:rPr>
              <a:t>割</a:t>
            </a:r>
            <a:r>
              <a:rPr kumimoji="1" lang="ja-JP" altLang="en-US" sz="2400" b="1" dirty="0">
                <a:latin typeface="Meiryo UI" panose="020B0604030504040204" pitchFamily="50" charset="-128"/>
                <a:ea typeface="Meiryo UI" panose="020B0604030504040204" pitchFamily="50" charset="-128"/>
              </a:rPr>
              <a:t>は、</a:t>
            </a:r>
            <a:r>
              <a:rPr kumimoji="1" lang="ja-JP" altLang="en-US" sz="3200" b="1" dirty="0">
                <a:latin typeface="Meiryo UI" panose="020B0604030504040204" pitchFamily="50" charset="-128"/>
                <a:ea typeface="Meiryo UI" panose="020B0604030504040204" pitchFamily="50" charset="-128"/>
              </a:rPr>
              <a:t>使う側の問題</a:t>
            </a:r>
          </a:p>
          <a:p>
            <a:pPr algn="ctr"/>
            <a:r>
              <a:rPr kumimoji="1" lang="ja-JP" altLang="en-US" sz="2400" b="1" dirty="0">
                <a:latin typeface="Meiryo UI" panose="020B0604030504040204" pitchFamily="50" charset="-128"/>
                <a:ea typeface="Meiryo UI" panose="020B0604030504040204" pitchFamily="50" charset="-128"/>
              </a:rPr>
              <a:t>間違った使い方や注意不足が、深刻な状況を招くことがある</a:t>
            </a:r>
          </a:p>
        </p:txBody>
      </p:sp>
      <p:pic>
        <p:nvPicPr>
          <p:cNvPr id="12" name="図 11">
            <a:extLst>
              <a:ext uri="{FF2B5EF4-FFF2-40B4-BE49-F238E27FC236}">
                <a16:creationId xmlns:a16="http://schemas.microsoft.com/office/drawing/2014/main" id="{E647F9E1-EFB9-46EE-BEF7-1916AF122611}"/>
              </a:ext>
            </a:extLst>
          </p:cNvPr>
          <p:cNvPicPr>
            <a:picLocks noChangeAspect="1"/>
          </p:cNvPicPr>
          <p:nvPr/>
        </p:nvPicPr>
        <p:blipFill>
          <a:blip r:embed="rId3"/>
          <a:stretch>
            <a:fillRect/>
          </a:stretch>
        </p:blipFill>
        <p:spPr>
          <a:xfrm>
            <a:off x="4816608" y="2430380"/>
            <a:ext cx="2358892" cy="2627737"/>
          </a:xfrm>
          <a:prstGeom prst="rect">
            <a:avLst/>
          </a:prstGeom>
        </p:spPr>
      </p:pic>
    </p:spTree>
    <p:extLst>
      <p:ext uri="{BB962C8B-B14F-4D97-AF65-F5344CB8AC3E}">
        <p14:creationId xmlns:p14="http://schemas.microsoft.com/office/powerpoint/2010/main" val="1867770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A99124-4EA3-4D97-AEB1-74DEDE1BA933}"/>
              </a:ext>
            </a:extLst>
          </p:cNvPr>
          <p:cNvSpPr txBox="1"/>
          <p:nvPr/>
        </p:nvSpPr>
        <p:spPr>
          <a:xfrm>
            <a:off x="1028970" y="5181139"/>
            <a:ext cx="3600000" cy="830997"/>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安全を</a:t>
            </a:r>
            <a:r>
              <a:rPr lang="ja-JP" altLang="en-US" sz="2400" b="1" dirty="0">
                <a:solidFill>
                  <a:srgbClr val="FF0040"/>
                </a:solidFill>
                <a:latin typeface="Meiryo UI" panose="020B0604030504040204" pitchFamily="50" charset="-128"/>
                <a:ea typeface="Meiryo UI" panose="020B0604030504040204" pitchFamily="50" charset="-128"/>
              </a:rPr>
              <a:t>確保</a:t>
            </a:r>
            <a:r>
              <a:rPr lang="ja-JP" altLang="en-US" sz="2400" b="1" dirty="0">
                <a:latin typeface="Meiryo UI" panose="020B0604030504040204" pitchFamily="50" charset="-128"/>
                <a:ea typeface="Meiryo UI" panose="020B0604030504040204" pitchFamily="50" charset="-128"/>
              </a:rPr>
              <a:t>する</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責任がある</a:t>
            </a:r>
            <a:endParaRPr kumimoji="1" lang="ja-JP" altLang="en-US" sz="24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264CBBD-F3F9-4A00-91E8-B9DF2B035698}"/>
              </a:ext>
            </a:extLst>
          </p:cNvPr>
          <p:cNvSpPr txBox="1"/>
          <p:nvPr/>
        </p:nvSpPr>
        <p:spPr>
          <a:xfrm>
            <a:off x="7200318" y="5185214"/>
            <a:ext cx="4320000" cy="830997"/>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事業者が安全を確保しているか</a:t>
            </a:r>
            <a:r>
              <a:rPr lang="ja-JP" altLang="en-US" sz="2400" b="1" dirty="0">
                <a:solidFill>
                  <a:srgbClr val="FF0040"/>
                </a:solidFill>
                <a:latin typeface="Meiryo UI" panose="020B0604030504040204" pitchFamily="50" charset="-128"/>
                <a:ea typeface="Meiryo UI" panose="020B0604030504040204" pitchFamily="50" charset="-128"/>
              </a:rPr>
              <a:t>監視</a:t>
            </a:r>
            <a:r>
              <a:rPr lang="ja-JP" altLang="en-US" sz="2400" b="1" dirty="0">
                <a:latin typeface="Meiryo UI" panose="020B0604030504040204" pitchFamily="50" charset="-128"/>
                <a:ea typeface="Meiryo UI" panose="020B0604030504040204" pitchFamily="50" charset="-128"/>
              </a:rPr>
              <a:t>する責任がある</a:t>
            </a:r>
            <a:endParaRPr kumimoji="1" lang="ja-JP" altLang="en-US" sz="24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AE6864FE-5D93-4F6E-B3D8-8DAAC670DAC9}"/>
              </a:ext>
            </a:extLst>
          </p:cNvPr>
          <p:cNvSpPr txBox="1"/>
          <p:nvPr/>
        </p:nvSpPr>
        <p:spPr>
          <a:xfrm>
            <a:off x="1911134" y="867890"/>
            <a:ext cx="8640000" cy="156966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製品事故の</a:t>
            </a:r>
            <a:r>
              <a:rPr kumimoji="1" lang="ja-JP" altLang="en-US" sz="4800" b="1" dirty="0">
                <a:solidFill>
                  <a:srgbClr val="FF0040"/>
                </a:solidFill>
                <a:latin typeface="Meiryo UI" panose="020B0604030504040204" pitchFamily="50" charset="-128"/>
                <a:ea typeface="Meiryo UI" panose="020B0604030504040204" pitchFamily="50" charset="-128"/>
              </a:rPr>
              <a:t>予防に努めること</a:t>
            </a:r>
            <a:r>
              <a:rPr kumimoji="1" lang="ja-JP" altLang="en-US" sz="4800" b="1" dirty="0">
                <a:latin typeface="Meiryo UI" panose="020B0604030504040204" pitchFamily="50" charset="-128"/>
                <a:ea typeface="Meiryo UI" panose="020B0604030504040204" pitchFamily="50" charset="-128"/>
              </a:rPr>
              <a:t>が</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消費者としては重要</a:t>
            </a:r>
          </a:p>
        </p:txBody>
      </p:sp>
      <p:sp>
        <p:nvSpPr>
          <p:cNvPr id="11" name="テキスト ボックス 10">
            <a:extLst>
              <a:ext uri="{FF2B5EF4-FFF2-40B4-BE49-F238E27FC236}">
                <a16:creationId xmlns:a16="http://schemas.microsoft.com/office/drawing/2014/main" id="{200ED395-4F9B-474F-B3F9-E6018D52131B}"/>
              </a:ext>
            </a:extLst>
          </p:cNvPr>
          <p:cNvSpPr txBox="1"/>
          <p:nvPr/>
        </p:nvSpPr>
        <p:spPr>
          <a:xfrm>
            <a:off x="8256088" y="2630655"/>
            <a:ext cx="2160000" cy="461665"/>
          </a:xfrm>
          <a:prstGeom prst="rect">
            <a:avLst/>
          </a:prstGeom>
          <a:noFill/>
        </p:spPr>
        <p:txBody>
          <a:bodyPr wrap="square" rtlCol="0" anchor="ctr">
            <a:spAutoFit/>
          </a:bodyPr>
          <a:lstStyle/>
          <a:p>
            <a:pPr algn="ctr"/>
            <a:r>
              <a:rPr lang="ja-JP" altLang="en-US" sz="2400" b="1" dirty="0">
                <a:solidFill>
                  <a:srgbClr val="406080"/>
                </a:solidFill>
                <a:latin typeface="Meiryo UI" panose="020B0604030504040204" pitchFamily="50" charset="-128"/>
                <a:ea typeface="Meiryo UI" panose="020B0604030504040204" pitchFamily="50" charset="-128"/>
              </a:rPr>
              <a:t>消費者</a:t>
            </a:r>
            <a:endParaRPr kumimoji="1" lang="ja-JP" altLang="en-US" sz="2400" b="1" dirty="0">
              <a:solidFill>
                <a:srgbClr val="406080"/>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55A7F9D-C9F3-43C2-8373-2C64412D4D83}"/>
              </a:ext>
            </a:extLst>
          </p:cNvPr>
          <p:cNvSpPr txBox="1"/>
          <p:nvPr/>
        </p:nvSpPr>
        <p:spPr>
          <a:xfrm>
            <a:off x="1744627" y="2639166"/>
            <a:ext cx="2160000" cy="461665"/>
          </a:xfrm>
          <a:prstGeom prst="rect">
            <a:avLst/>
          </a:prstGeom>
          <a:noFill/>
        </p:spPr>
        <p:txBody>
          <a:bodyPr wrap="square" rtlCol="0" anchor="ctr">
            <a:spAutoFit/>
          </a:bodyPr>
          <a:lstStyle/>
          <a:p>
            <a:pPr algn="ctr"/>
            <a:r>
              <a:rPr lang="ja-JP" altLang="en-US" sz="2400" b="1" dirty="0">
                <a:solidFill>
                  <a:srgbClr val="406080"/>
                </a:solidFill>
                <a:latin typeface="Meiryo UI" panose="020B0604030504040204" pitchFamily="50" charset="-128"/>
                <a:ea typeface="Meiryo UI" panose="020B0604030504040204" pitchFamily="50" charset="-128"/>
              </a:rPr>
              <a:t>事業者</a:t>
            </a:r>
            <a:endParaRPr lang="en-US" altLang="ja-JP" sz="2400" b="1" dirty="0">
              <a:solidFill>
                <a:srgbClr val="406080"/>
              </a:solidFill>
              <a:latin typeface="Meiryo UI" panose="020B0604030504040204" pitchFamily="50" charset="-128"/>
              <a:ea typeface="Meiryo UI" panose="020B0604030504040204" pitchFamily="50" charset="-128"/>
            </a:endParaRPr>
          </a:p>
        </p:txBody>
      </p:sp>
      <p:sp>
        <p:nvSpPr>
          <p:cNvPr id="13" name="矢印: 左右 12">
            <a:extLst>
              <a:ext uri="{FF2B5EF4-FFF2-40B4-BE49-F238E27FC236}">
                <a16:creationId xmlns:a16="http://schemas.microsoft.com/office/drawing/2014/main" id="{1C6766D8-A127-4A85-A71D-F9BFA213C0A3}"/>
              </a:ext>
            </a:extLst>
          </p:cNvPr>
          <p:cNvSpPr/>
          <p:nvPr/>
        </p:nvSpPr>
        <p:spPr>
          <a:xfrm>
            <a:off x="5029202" y="3687687"/>
            <a:ext cx="2160000" cy="900000"/>
          </a:xfrm>
          <a:prstGeom prst="lef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17" name="グラフィックス 16">
            <a:extLst>
              <a:ext uri="{FF2B5EF4-FFF2-40B4-BE49-F238E27FC236}">
                <a16:creationId xmlns:a16="http://schemas.microsoft.com/office/drawing/2014/main" id="{95EB6EB2-5817-48D5-A995-4F2B8701936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14500" y="3324909"/>
            <a:ext cx="722844" cy="1858568"/>
          </a:xfrm>
          <a:prstGeom prst="rect">
            <a:avLst/>
          </a:prstGeom>
        </p:spPr>
      </p:pic>
      <p:pic>
        <p:nvPicPr>
          <p:cNvPr id="19" name="グラフィックス 18">
            <a:extLst>
              <a:ext uri="{FF2B5EF4-FFF2-40B4-BE49-F238E27FC236}">
                <a16:creationId xmlns:a16="http://schemas.microsoft.com/office/drawing/2014/main" id="{DF0915B9-1146-448D-9D8F-65A8AC91246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398026" y="3324909"/>
            <a:ext cx="722844" cy="1835548"/>
          </a:xfrm>
          <a:prstGeom prst="rect">
            <a:avLst/>
          </a:prstGeom>
        </p:spPr>
      </p:pic>
      <p:pic>
        <p:nvPicPr>
          <p:cNvPr id="20" name="グラフィックス 19">
            <a:extLst>
              <a:ext uri="{FF2B5EF4-FFF2-40B4-BE49-F238E27FC236}">
                <a16:creationId xmlns:a16="http://schemas.microsoft.com/office/drawing/2014/main" id="{958DE469-1D2D-48F2-A848-3A7DD45B1B0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284717" y="3302447"/>
            <a:ext cx="697112" cy="1873643"/>
          </a:xfrm>
          <a:prstGeom prst="rect">
            <a:avLst/>
          </a:prstGeom>
        </p:spPr>
      </p:pic>
      <p:pic>
        <p:nvPicPr>
          <p:cNvPr id="3" name="グラフィックス 2">
            <a:extLst>
              <a:ext uri="{FF2B5EF4-FFF2-40B4-BE49-F238E27FC236}">
                <a16:creationId xmlns:a16="http://schemas.microsoft.com/office/drawing/2014/main" id="{BA6AD406-3193-48BD-B46E-A5A7B127FEA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a:off x="8000123" y="3129397"/>
            <a:ext cx="568221" cy="2063403"/>
          </a:xfrm>
          <a:prstGeom prst="rect">
            <a:avLst/>
          </a:prstGeom>
        </p:spPr>
      </p:pic>
      <p:pic>
        <p:nvPicPr>
          <p:cNvPr id="7" name="グラフィックス 6">
            <a:extLst>
              <a:ext uri="{FF2B5EF4-FFF2-40B4-BE49-F238E27FC236}">
                <a16:creationId xmlns:a16="http://schemas.microsoft.com/office/drawing/2014/main" id="{7AFB8308-2F9C-4640-9115-5F2F703C1FDD}"/>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642792" y="3137567"/>
            <a:ext cx="677012" cy="2063404"/>
          </a:xfrm>
          <a:prstGeom prst="rect">
            <a:avLst/>
          </a:prstGeom>
        </p:spPr>
      </p:pic>
      <p:pic>
        <p:nvPicPr>
          <p:cNvPr id="9" name="グラフィックス 8">
            <a:extLst>
              <a:ext uri="{FF2B5EF4-FFF2-40B4-BE49-F238E27FC236}">
                <a16:creationId xmlns:a16="http://schemas.microsoft.com/office/drawing/2014/main" id="{9B14433B-F18F-46E7-A68F-57E98F9C6AE8}"/>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9355078" y="3151628"/>
            <a:ext cx="865644" cy="2065128"/>
          </a:xfrm>
          <a:prstGeom prst="rect">
            <a:avLst/>
          </a:prstGeom>
        </p:spPr>
      </p:pic>
      <p:pic>
        <p:nvPicPr>
          <p:cNvPr id="22" name="グラフィックス 21">
            <a:extLst>
              <a:ext uri="{FF2B5EF4-FFF2-40B4-BE49-F238E27FC236}">
                <a16:creationId xmlns:a16="http://schemas.microsoft.com/office/drawing/2014/main" id="{D8B84AE6-78B2-44F3-A86F-8CBC2CDE6948}"/>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0232439" y="3127672"/>
            <a:ext cx="688729" cy="2089084"/>
          </a:xfrm>
          <a:prstGeom prst="rect">
            <a:avLst/>
          </a:prstGeom>
        </p:spPr>
      </p:pic>
    </p:spTree>
    <p:extLst>
      <p:ext uri="{BB962C8B-B14F-4D97-AF65-F5344CB8AC3E}">
        <p14:creationId xmlns:p14="http://schemas.microsoft.com/office/powerpoint/2010/main" val="347628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24CB0E7-1CAC-4C48-AC9D-452E4387D34D}"/>
              </a:ext>
            </a:extLst>
          </p:cNvPr>
          <p:cNvSpPr txBox="1"/>
          <p:nvPr/>
        </p:nvSpPr>
        <p:spPr>
          <a:xfrm>
            <a:off x="701572" y="5236037"/>
            <a:ext cx="3600000" cy="720000"/>
          </a:xfrm>
          <a:prstGeom prst="rect">
            <a:avLst/>
          </a:prstGeom>
          <a:noFill/>
        </p:spPr>
        <p:txBody>
          <a:bodyPr wrap="square" rtlCol="0" anchor="ctr">
            <a:spAutoFit/>
          </a:bodyPr>
          <a:lstStyle/>
          <a:p>
            <a:pPr algn="ctr"/>
            <a:r>
              <a:rPr kumimoji="1" lang="ja-JP" altLang="en-US" sz="2000" b="1" dirty="0">
                <a:latin typeface="Meiryo UI" panose="020B0604030504040204" pitchFamily="50" charset="-128"/>
                <a:ea typeface="Meiryo UI" panose="020B0604030504040204" pitchFamily="50" charset="-128"/>
              </a:rPr>
              <a:t>マークを参考にして</a:t>
            </a:r>
            <a:endParaRPr kumimoji="1" lang="en-US" altLang="ja-JP" sz="2000" b="1"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安全な製品を選択する</a:t>
            </a:r>
          </a:p>
        </p:txBody>
      </p:sp>
      <p:sp>
        <p:nvSpPr>
          <p:cNvPr id="6" name="テキスト ボックス 5">
            <a:extLst>
              <a:ext uri="{FF2B5EF4-FFF2-40B4-BE49-F238E27FC236}">
                <a16:creationId xmlns:a16="http://schemas.microsoft.com/office/drawing/2014/main" id="{DF3E8D1C-047B-49E7-AFFD-9954139C4A9B}"/>
              </a:ext>
            </a:extLst>
          </p:cNvPr>
          <p:cNvSpPr txBox="1"/>
          <p:nvPr/>
        </p:nvSpPr>
        <p:spPr>
          <a:xfrm>
            <a:off x="4307610" y="5236037"/>
            <a:ext cx="3600000" cy="720000"/>
          </a:xfrm>
          <a:prstGeom prst="rect">
            <a:avLst/>
          </a:prstGeom>
          <a:noFill/>
        </p:spPr>
        <p:txBody>
          <a:bodyPr wrap="square" rtlCol="0" anchor="ctr">
            <a:spAutoFit/>
          </a:bodyPr>
          <a:lstStyle/>
          <a:p>
            <a:pPr algn="ctr"/>
            <a:r>
              <a:rPr kumimoji="1" lang="ja-JP" altLang="en-US" sz="2000" b="1" dirty="0">
                <a:latin typeface="Meiryo UI" panose="020B0604030504040204" pitchFamily="50" charset="-128"/>
                <a:ea typeface="Meiryo UI" panose="020B0604030504040204" pitchFamily="50" charset="-128"/>
              </a:rPr>
              <a:t>取扱説明書をよく読み</a:t>
            </a:r>
            <a:endParaRPr kumimoji="1" lang="en-US" altLang="ja-JP" sz="2000" b="1"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使用方法を守る</a:t>
            </a:r>
          </a:p>
        </p:txBody>
      </p:sp>
      <p:sp>
        <p:nvSpPr>
          <p:cNvPr id="7" name="テキスト ボックス 6">
            <a:extLst>
              <a:ext uri="{FF2B5EF4-FFF2-40B4-BE49-F238E27FC236}">
                <a16:creationId xmlns:a16="http://schemas.microsoft.com/office/drawing/2014/main" id="{50DC8C85-C751-4E52-81BA-CA71A53EFA69}"/>
              </a:ext>
            </a:extLst>
          </p:cNvPr>
          <p:cNvSpPr txBox="1"/>
          <p:nvPr/>
        </p:nvSpPr>
        <p:spPr>
          <a:xfrm>
            <a:off x="7899793" y="5236037"/>
            <a:ext cx="4320000" cy="720000"/>
          </a:xfrm>
          <a:prstGeom prst="rect">
            <a:avLst/>
          </a:prstGeom>
          <a:noFill/>
        </p:spPr>
        <p:txBody>
          <a:bodyPr wrap="square" rtlCol="0" anchor="ctr">
            <a:spAutoFit/>
          </a:bodyPr>
          <a:lstStyle/>
          <a:p>
            <a:pPr algn="ctr"/>
            <a:r>
              <a:rPr kumimoji="1" lang="ja-JP" altLang="en-US" sz="2000" b="1" dirty="0">
                <a:latin typeface="Meiryo UI" panose="020B0604030504040204" pitchFamily="50" charset="-128"/>
                <a:ea typeface="Meiryo UI" panose="020B0604030504040204" pitchFamily="50" charset="-128"/>
              </a:rPr>
              <a:t>どのような事故が起きているか</a:t>
            </a:r>
            <a:endParaRPr kumimoji="1"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情報をキャッチする</a:t>
            </a:r>
            <a:endParaRPr kumimoji="1" lang="ja-JP" altLang="en-US" sz="20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DC53C50-97BC-42F0-823C-E5DF212C9BC3}"/>
              </a:ext>
            </a:extLst>
          </p:cNvPr>
          <p:cNvSpPr txBox="1"/>
          <p:nvPr/>
        </p:nvSpPr>
        <p:spPr>
          <a:xfrm>
            <a:off x="2141284" y="935078"/>
            <a:ext cx="7920000" cy="144000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消費者ができる</a:t>
            </a:r>
          </a:p>
          <a:p>
            <a:pPr algn="ctr"/>
            <a:r>
              <a:rPr kumimoji="1" lang="ja-JP" altLang="en-US" sz="4800" b="1" dirty="0">
                <a:latin typeface="Meiryo UI" panose="020B0604030504040204" pitchFamily="50" charset="-128"/>
                <a:ea typeface="Meiryo UI" panose="020B0604030504040204" pitchFamily="50" charset="-128"/>
              </a:rPr>
              <a:t>製品事故の予防方法とは？</a:t>
            </a:r>
          </a:p>
        </p:txBody>
      </p:sp>
      <p:pic>
        <p:nvPicPr>
          <p:cNvPr id="11" name="図 10">
            <a:extLst>
              <a:ext uri="{FF2B5EF4-FFF2-40B4-BE49-F238E27FC236}">
                <a16:creationId xmlns:a16="http://schemas.microsoft.com/office/drawing/2014/main" id="{DC405471-7936-4B45-8669-C446EBD5C98A}"/>
              </a:ext>
            </a:extLst>
          </p:cNvPr>
          <p:cNvPicPr>
            <a:picLocks noChangeAspect="1"/>
          </p:cNvPicPr>
          <p:nvPr/>
        </p:nvPicPr>
        <p:blipFill>
          <a:blip r:embed="rId3"/>
          <a:stretch>
            <a:fillRect/>
          </a:stretch>
        </p:blipFill>
        <p:spPr>
          <a:xfrm>
            <a:off x="8861741" y="3043806"/>
            <a:ext cx="2531387" cy="1821176"/>
          </a:xfrm>
          <a:prstGeom prst="rect">
            <a:avLst/>
          </a:prstGeom>
        </p:spPr>
      </p:pic>
      <p:grpSp>
        <p:nvGrpSpPr>
          <p:cNvPr id="29" name="グループ化 28">
            <a:extLst>
              <a:ext uri="{FF2B5EF4-FFF2-40B4-BE49-F238E27FC236}">
                <a16:creationId xmlns:a16="http://schemas.microsoft.com/office/drawing/2014/main" id="{0A6DDE67-EBF3-4078-BF9A-B8DEFE427628}"/>
              </a:ext>
            </a:extLst>
          </p:cNvPr>
          <p:cNvGrpSpPr/>
          <p:nvPr/>
        </p:nvGrpSpPr>
        <p:grpSpPr>
          <a:xfrm>
            <a:off x="749320" y="3100352"/>
            <a:ext cx="3303871" cy="1833055"/>
            <a:chOff x="749320" y="3100352"/>
            <a:chExt cx="3303871" cy="1833055"/>
          </a:xfrm>
        </p:grpSpPr>
        <p:pic>
          <p:nvPicPr>
            <p:cNvPr id="3" name="グラフィックス 2">
              <a:extLst>
                <a:ext uri="{FF2B5EF4-FFF2-40B4-BE49-F238E27FC236}">
                  <a16:creationId xmlns:a16="http://schemas.microsoft.com/office/drawing/2014/main" id="{A395AEB9-1AC4-408C-8518-1B9B49CC987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49320" y="3959588"/>
              <a:ext cx="423772" cy="720000"/>
            </a:xfrm>
            <a:prstGeom prst="rect">
              <a:avLst/>
            </a:prstGeom>
          </p:spPr>
        </p:pic>
        <p:pic>
          <p:nvPicPr>
            <p:cNvPr id="8" name="グラフィックス 7">
              <a:extLst>
                <a:ext uri="{FF2B5EF4-FFF2-40B4-BE49-F238E27FC236}">
                  <a16:creationId xmlns:a16="http://schemas.microsoft.com/office/drawing/2014/main" id="{8396E2AD-2009-4278-9FDE-DA2A8EECE72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451508" y="3100352"/>
              <a:ext cx="737136" cy="1091849"/>
            </a:xfrm>
            <a:prstGeom prst="rect">
              <a:avLst/>
            </a:prstGeom>
          </p:spPr>
        </p:pic>
        <p:pic>
          <p:nvPicPr>
            <p:cNvPr id="13" name="グラフィックス 12">
              <a:extLst>
                <a:ext uri="{FF2B5EF4-FFF2-40B4-BE49-F238E27FC236}">
                  <a16:creationId xmlns:a16="http://schemas.microsoft.com/office/drawing/2014/main" id="{F44502FB-607C-40F9-A67C-92E4D121829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394012" y="4482229"/>
              <a:ext cx="1154459" cy="427652"/>
            </a:xfrm>
            <a:prstGeom prst="rect">
              <a:avLst/>
            </a:prstGeom>
          </p:spPr>
        </p:pic>
        <p:pic>
          <p:nvPicPr>
            <p:cNvPr id="18" name="グラフィックス 17">
              <a:extLst>
                <a:ext uri="{FF2B5EF4-FFF2-40B4-BE49-F238E27FC236}">
                  <a16:creationId xmlns:a16="http://schemas.microsoft.com/office/drawing/2014/main" id="{D84B9A17-18AA-4384-A99A-3157DEC15BE8}"/>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2490489" y="3150053"/>
              <a:ext cx="832033" cy="965596"/>
            </a:xfrm>
            <a:prstGeom prst="rect">
              <a:avLst/>
            </a:prstGeom>
          </p:spPr>
        </p:pic>
        <p:pic>
          <p:nvPicPr>
            <p:cNvPr id="21" name="グラフィックス 20">
              <a:extLst>
                <a:ext uri="{FF2B5EF4-FFF2-40B4-BE49-F238E27FC236}">
                  <a16:creationId xmlns:a16="http://schemas.microsoft.com/office/drawing/2014/main" id="{E559DED3-6768-4EEF-BE10-935F0CA4BE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788327" y="4213407"/>
              <a:ext cx="1264864" cy="720000"/>
            </a:xfrm>
            <a:prstGeom prst="rect">
              <a:avLst/>
            </a:prstGeom>
          </p:spPr>
        </p:pic>
      </p:grpSp>
      <p:grpSp>
        <p:nvGrpSpPr>
          <p:cNvPr id="63" name="グループ化 62">
            <a:extLst>
              <a:ext uri="{FF2B5EF4-FFF2-40B4-BE49-F238E27FC236}">
                <a16:creationId xmlns:a16="http://schemas.microsoft.com/office/drawing/2014/main" id="{3F6AA48A-B235-4216-B45C-56D13FB77D87}"/>
              </a:ext>
            </a:extLst>
          </p:cNvPr>
          <p:cNvGrpSpPr/>
          <p:nvPr/>
        </p:nvGrpSpPr>
        <p:grpSpPr>
          <a:xfrm>
            <a:off x="4769658" y="2902865"/>
            <a:ext cx="2531386" cy="2127471"/>
            <a:chOff x="9068465" y="852549"/>
            <a:chExt cx="2280484" cy="1916604"/>
          </a:xfrm>
        </p:grpSpPr>
        <p:pic>
          <p:nvPicPr>
            <p:cNvPr id="60" name="グラフィックス 59">
              <a:extLst>
                <a:ext uri="{FF2B5EF4-FFF2-40B4-BE49-F238E27FC236}">
                  <a16:creationId xmlns:a16="http://schemas.microsoft.com/office/drawing/2014/main" id="{1B495808-4855-4423-857B-FA875EA1F354}"/>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9598337" y="865162"/>
              <a:ext cx="1231994" cy="1903991"/>
            </a:xfrm>
            <a:prstGeom prst="rect">
              <a:avLst/>
            </a:prstGeom>
          </p:spPr>
        </p:pic>
        <p:pic>
          <p:nvPicPr>
            <p:cNvPr id="61" name="グラフィックス 60">
              <a:extLst>
                <a:ext uri="{FF2B5EF4-FFF2-40B4-BE49-F238E27FC236}">
                  <a16:creationId xmlns:a16="http://schemas.microsoft.com/office/drawing/2014/main" id="{7D56F24A-369E-4510-9F9D-42BF11F8BD0B}"/>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9068465" y="859820"/>
              <a:ext cx="649996" cy="618167"/>
            </a:xfrm>
            <a:prstGeom prst="rect">
              <a:avLst/>
            </a:prstGeom>
          </p:spPr>
        </p:pic>
        <p:pic>
          <p:nvPicPr>
            <p:cNvPr id="62" name="グラフィックス 61">
              <a:extLst>
                <a:ext uri="{FF2B5EF4-FFF2-40B4-BE49-F238E27FC236}">
                  <a16:creationId xmlns:a16="http://schemas.microsoft.com/office/drawing/2014/main" id="{6910CC43-4C9E-491E-9702-63285CF5A9D7}"/>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10698953" y="852549"/>
              <a:ext cx="649996" cy="618410"/>
            </a:xfrm>
            <a:prstGeom prst="rect">
              <a:avLst/>
            </a:prstGeom>
          </p:spPr>
        </p:pic>
      </p:grpSp>
    </p:spTree>
    <p:extLst>
      <p:ext uri="{BB962C8B-B14F-4D97-AF65-F5344CB8AC3E}">
        <p14:creationId xmlns:p14="http://schemas.microsoft.com/office/powerpoint/2010/main" val="296697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16ECAA2-6833-458C-88EA-541BF30AC297}"/>
              </a:ext>
            </a:extLst>
          </p:cNvPr>
          <p:cNvSpPr txBox="1"/>
          <p:nvPr/>
        </p:nvSpPr>
        <p:spPr>
          <a:xfrm>
            <a:off x="7543982" y="4113890"/>
            <a:ext cx="2880000" cy="584775"/>
          </a:xfrm>
          <a:prstGeom prst="rect">
            <a:avLst/>
          </a:prstGeom>
          <a:noFill/>
        </p:spPr>
        <p:txBody>
          <a:bodyPr wrap="square" rtlCol="0" anchor="ctr">
            <a:spAutoFit/>
          </a:bodyPr>
          <a:lstStyle/>
          <a:p>
            <a:pPr algn="ctr"/>
            <a:r>
              <a:rPr kumimoji="1" lang="en-US" altLang="ja-JP" sz="3200" b="1" dirty="0">
                <a:solidFill>
                  <a:srgbClr val="406080"/>
                </a:solidFill>
                <a:latin typeface="Meiryo UI" panose="020B0604030504040204" pitchFamily="50" charset="-128"/>
                <a:ea typeface="Meiryo UI" panose="020B0604030504040204" pitchFamily="50" charset="-128"/>
              </a:rPr>
              <a:t>SG</a:t>
            </a:r>
            <a:r>
              <a:rPr kumimoji="1" lang="ja-JP" altLang="en-US" sz="3200" b="1" dirty="0">
                <a:solidFill>
                  <a:srgbClr val="406080"/>
                </a:solidFill>
                <a:latin typeface="Meiryo UI" panose="020B0604030504040204" pitchFamily="50" charset="-128"/>
                <a:ea typeface="Meiryo UI" panose="020B0604030504040204" pitchFamily="50" charset="-128"/>
              </a:rPr>
              <a:t>マーク</a:t>
            </a:r>
          </a:p>
        </p:txBody>
      </p:sp>
      <p:sp>
        <p:nvSpPr>
          <p:cNvPr id="12" name="テキスト ボックス 11">
            <a:extLst>
              <a:ext uri="{FF2B5EF4-FFF2-40B4-BE49-F238E27FC236}">
                <a16:creationId xmlns:a16="http://schemas.microsoft.com/office/drawing/2014/main" id="{D537BE35-1F45-4C24-8BC9-61D4C7F3E264}"/>
              </a:ext>
            </a:extLst>
          </p:cNvPr>
          <p:cNvSpPr txBox="1"/>
          <p:nvPr/>
        </p:nvSpPr>
        <p:spPr>
          <a:xfrm>
            <a:off x="1775181" y="4117123"/>
            <a:ext cx="2880000" cy="584775"/>
          </a:xfrm>
          <a:prstGeom prst="rect">
            <a:avLst/>
          </a:prstGeom>
          <a:noFill/>
        </p:spPr>
        <p:txBody>
          <a:bodyPr wrap="square" rtlCol="0" anchor="ctr">
            <a:spAutoFit/>
          </a:bodyPr>
          <a:lstStyle/>
          <a:p>
            <a:pPr algn="ctr"/>
            <a:r>
              <a:rPr lang="en-US" altLang="ja-JP" sz="3200" b="1" dirty="0">
                <a:solidFill>
                  <a:srgbClr val="406080"/>
                </a:solidFill>
                <a:latin typeface="Meiryo UI" panose="020B0604030504040204" pitchFamily="50" charset="-128"/>
                <a:ea typeface="Meiryo UI" panose="020B0604030504040204" pitchFamily="50" charset="-128"/>
              </a:rPr>
              <a:t>PSC</a:t>
            </a:r>
            <a:r>
              <a:rPr kumimoji="1" lang="ja-JP" altLang="en-US" sz="3200" b="1" dirty="0">
                <a:solidFill>
                  <a:srgbClr val="406080"/>
                </a:solidFill>
                <a:latin typeface="Meiryo UI" panose="020B0604030504040204" pitchFamily="50" charset="-128"/>
                <a:ea typeface="Meiryo UI" panose="020B0604030504040204" pitchFamily="50" charset="-128"/>
              </a:rPr>
              <a:t>マーク</a:t>
            </a:r>
          </a:p>
        </p:txBody>
      </p:sp>
      <p:grpSp>
        <p:nvGrpSpPr>
          <p:cNvPr id="2" name="グループ化 1">
            <a:extLst>
              <a:ext uri="{FF2B5EF4-FFF2-40B4-BE49-F238E27FC236}">
                <a16:creationId xmlns:a16="http://schemas.microsoft.com/office/drawing/2014/main" id="{BEFF9F96-A26C-4782-83C6-36BCDA59FB21}"/>
              </a:ext>
            </a:extLst>
          </p:cNvPr>
          <p:cNvGrpSpPr/>
          <p:nvPr/>
        </p:nvGrpSpPr>
        <p:grpSpPr>
          <a:xfrm>
            <a:off x="1983731" y="2841379"/>
            <a:ext cx="2462901" cy="1107304"/>
            <a:chOff x="2553599" y="2682059"/>
            <a:chExt cx="2462901" cy="1107304"/>
          </a:xfrm>
        </p:grpSpPr>
        <p:pic>
          <p:nvPicPr>
            <p:cNvPr id="1026" name="Picture 2">
              <a:extLst>
                <a:ext uri="{FF2B5EF4-FFF2-40B4-BE49-F238E27FC236}">
                  <a16:creationId xmlns:a16="http://schemas.microsoft.com/office/drawing/2014/main" id="{3ADD01F5-EC68-4C1A-8F31-23A957DBA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599" y="2682059"/>
              <a:ext cx="1255759" cy="10464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CBEA2A1-44D5-47B9-841E-17657C45B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741" y="2742897"/>
              <a:ext cx="1255759" cy="1046466"/>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テキスト ボックス 14">
            <a:extLst>
              <a:ext uri="{FF2B5EF4-FFF2-40B4-BE49-F238E27FC236}">
                <a16:creationId xmlns:a16="http://schemas.microsoft.com/office/drawing/2014/main" id="{6CC9356C-36AD-4BD6-B869-E66C588D8F01}"/>
              </a:ext>
            </a:extLst>
          </p:cNvPr>
          <p:cNvSpPr txBox="1"/>
          <p:nvPr/>
        </p:nvSpPr>
        <p:spPr>
          <a:xfrm>
            <a:off x="6823982" y="4716175"/>
            <a:ext cx="4320000" cy="1015663"/>
          </a:xfrm>
          <a:prstGeom prst="rect">
            <a:avLst/>
          </a:prstGeom>
          <a:noFill/>
        </p:spPr>
        <p:txBody>
          <a:bodyPr wrap="square" anchor="ctr">
            <a:spAutoFit/>
          </a:bodyPr>
          <a:lstStyle>
            <a:defPPr>
              <a:defRPr lang="ja-JP"/>
            </a:defPPr>
            <a:lvl1pPr>
              <a:defRPr b="1" i="0">
                <a:solidFill>
                  <a:srgbClr val="000000"/>
                </a:solidFill>
                <a:effectLst/>
                <a:latin typeface="メイリオ" panose="020B0604030504040204" pitchFamily="50" charset="-128"/>
                <a:ea typeface="メイリオ" panose="020B0604030504040204" pitchFamily="50" charset="-128"/>
              </a:defRPr>
            </a:lvl1pPr>
          </a:lstStyle>
          <a:p>
            <a:pPr algn="ctr"/>
            <a:r>
              <a:rPr lang="ja-JP" altLang="en-US" sz="2000" dirty="0">
                <a:latin typeface="Meiryo UI" panose="020B0604030504040204" pitchFamily="50" charset="-128"/>
                <a:ea typeface="Meiryo UI" panose="020B0604030504040204" pitchFamily="50" charset="-128"/>
              </a:rPr>
              <a:t>安全基準に適合したとして</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認証された製品につけられるマーク</a:t>
            </a:r>
            <a:endParaRPr lang="en-US" altLang="ja-JP" sz="20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人身事故に対する損害賠償制度がある</a:t>
            </a:r>
            <a:endParaRPr lang="en-US" altLang="ja-JP" sz="20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115CADDE-4364-4FC5-AE3C-636EE28CF5F5}"/>
              </a:ext>
            </a:extLst>
          </p:cNvPr>
          <p:cNvSpPr txBox="1"/>
          <p:nvPr/>
        </p:nvSpPr>
        <p:spPr>
          <a:xfrm>
            <a:off x="607522" y="4870064"/>
            <a:ext cx="5215319" cy="707886"/>
          </a:xfrm>
          <a:prstGeom prst="rect">
            <a:avLst/>
          </a:prstGeom>
          <a:noFill/>
        </p:spPr>
        <p:txBody>
          <a:bodyPr wrap="square" anchor="ctr">
            <a:spAutoFit/>
          </a:bodyPr>
          <a:lstStyle/>
          <a:p>
            <a:pPr algn="ctr"/>
            <a:r>
              <a:rPr lang="ja-JP" altLang="en-US" sz="2000" b="1" i="0" dirty="0">
                <a:solidFill>
                  <a:srgbClr val="000000"/>
                </a:solidFill>
                <a:effectLst/>
                <a:latin typeface="Meiryo UI" panose="020B0604030504040204" pitchFamily="50" charset="-128"/>
                <a:ea typeface="Meiryo UI" panose="020B0604030504040204" pitchFamily="50" charset="-128"/>
              </a:rPr>
              <a:t>事故の危険性が高く、国の定めた技術基準に</a:t>
            </a:r>
            <a:endParaRPr lang="en-US" altLang="ja-JP" sz="2000" b="1" i="0" dirty="0">
              <a:solidFill>
                <a:srgbClr val="000000"/>
              </a:solidFill>
              <a:effectLst/>
              <a:latin typeface="Meiryo UI" panose="020B0604030504040204" pitchFamily="50" charset="-128"/>
              <a:ea typeface="Meiryo UI" panose="020B0604030504040204" pitchFamily="50" charset="-128"/>
            </a:endParaRPr>
          </a:p>
          <a:p>
            <a:pPr algn="ctr"/>
            <a:r>
              <a:rPr lang="ja-JP" altLang="en-US" sz="2000" b="1" i="0" dirty="0">
                <a:solidFill>
                  <a:srgbClr val="000000"/>
                </a:solidFill>
                <a:effectLst/>
                <a:latin typeface="Meiryo UI" panose="020B0604030504040204" pitchFamily="50" charset="-128"/>
                <a:ea typeface="Meiryo UI" panose="020B0604030504040204" pitchFamily="50" charset="-128"/>
              </a:rPr>
              <a:t>合わないと販売できない製品につけられるマーク</a:t>
            </a:r>
            <a:endParaRPr lang="en-US" altLang="ja-JP" sz="2000" b="1" i="0" dirty="0">
              <a:solidFill>
                <a:srgbClr val="000000"/>
              </a:solidFill>
              <a:effectLst/>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F8912862-BC03-4A36-86CC-E78DD93774A4}"/>
              </a:ext>
            </a:extLst>
          </p:cNvPr>
          <p:cNvSpPr txBox="1"/>
          <p:nvPr/>
        </p:nvSpPr>
        <p:spPr>
          <a:xfrm>
            <a:off x="2141284" y="866199"/>
            <a:ext cx="7920000" cy="156966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安全性が考えられた製品</a:t>
            </a:r>
          </a:p>
          <a:p>
            <a:pPr algn="ctr"/>
            <a:r>
              <a:rPr kumimoji="1" lang="ja-JP" altLang="en-US" sz="4800" b="1" dirty="0">
                <a:latin typeface="Meiryo UI" panose="020B0604030504040204" pitchFamily="50" charset="-128"/>
                <a:ea typeface="Meiryo UI" panose="020B0604030504040204" pitchFamily="50" charset="-128"/>
              </a:rPr>
              <a:t>であることを示す</a:t>
            </a:r>
            <a:r>
              <a:rPr kumimoji="1" lang="ja-JP" altLang="en-US" sz="4800" b="1" dirty="0">
                <a:solidFill>
                  <a:srgbClr val="FF0040"/>
                </a:solidFill>
                <a:latin typeface="Meiryo UI" panose="020B0604030504040204" pitchFamily="50" charset="-128"/>
                <a:ea typeface="Meiryo UI" panose="020B0604030504040204" pitchFamily="50" charset="-128"/>
              </a:rPr>
              <a:t>マーク</a:t>
            </a:r>
          </a:p>
        </p:txBody>
      </p:sp>
      <p:grpSp>
        <p:nvGrpSpPr>
          <p:cNvPr id="3" name="グループ化 2">
            <a:extLst>
              <a:ext uri="{FF2B5EF4-FFF2-40B4-BE49-F238E27FC236}">
                <a16:creationId xmlns:a16="http://schemas.microsoft.com/office/drawing/2014/main" id="{E64EB13E-9DB7-42A8-A8B7-86EC99400C4A}"/>
              </a:ext>
            </a:extLst>
          </p:cNvPr>
          <p:cNvGrpSpPr/>
          <p:nvPr/>
        </p:nvGrpSpPr>
        <p:grpSpPr>
          <a:xfrm>
            <a:off x="1415181" y="5795902"/>
            <a:ext cx="3600000" cy="360000"/>
            <a:chOff x="1415181" y="5795902"/>
            <a:chExt cx="3600000" cy="360000"/>
          </a:xfrm>
        </p:grpSpPr>
        <p:sp>
          <p:nvSpPr>
            <p:cNvPr id="19" name="四角形: 角を丸くする 18">
              <a:extLst>
                <a:ext uri="{FF2B5EF4-FFF2-40B4-BE49-F238E27FC236}">
                  <a16:creationId xmlns:a16="http://schemas.microsoft.com/office/drawing/2014/main" id="{B5EEFF00-B6BF-4E25-A113-F078FB66D39D}"/>
                </a:ext>
              </a:extLst>
            </p:cNvPr>
            <p:cNvSpPr/>
            <p:nvPr/>
          </p:nvSpPr>
          <p:spPr>
            <a:xfrm>
              <a:off x="1955181" y="5795902"/>
              <a:ext cx="252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テキスト ボックス 19">
              <a:hlinkClick r:id="rId5"/>
              <a:extLst>
                <a:ext uri="{FF2B5EF4-FFF2-40B4-BE49-F238E27FC236}">
                  <a16:creationId xmlns:a16="http://schemas.microsoft.com/office/drawing/2014/main" id="{D7D9D62B-26F4-41B4-93A3-CAF592144759}"/>
                </a:ext>
              </a:extLst>
            </p:cNvPr>
            <p:cNvSpPr txBox="1"/>
            <p:nvPr/>
          </p:nvSpPr>
          <p:spPr>
            <a:xfrm>
              <a:off x="1415181" y="5840902"/>
              <a:ext cx="3600000" cy="270000"/>
            </a:xfrm>
            <a:prstGeom prst="rect">
              <a:avLst/>
            </a:prstGeom>
            <a:noFill/>
          </p:spPr>
          <p:txBody>
            <a:bodyPr wrap="square" rtlCol="0" anchor="ctr" anchorCtr="0">
              <a:no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詳しくはこちら</a:t>
              </a:r>
            </a:p>
          </p:txBody>
        </p:sp>
      </p:grpSp>
      <p:grpSp>
        <p:nvGrpSpPr>
          <p:cNvPr id="4" name="グループ化 3">
            <a:extLst>
              <a:ext uri="{FF2B5EF4-FFF2-40B4-BE49-F238E27FC236}">
                <a16:creationId xmlns:a16="http://schemas.microsoft.com/office/drawing/2014/main" id="{59711D03-1924-45F5-9927-4DF17E8F5397}"/>
              </a:ext>
            </a:extLst>
          </p:cNvPr>
          <p:cNvGrpSpPr/>
          <p:nvPr/>
        </p:nvGrpSpPr>
        <p:grpSpPr>
          <a:xfrm>
            <a:off x="7183982" y="5795902"/>
            <a:ext cx="3600000" cy="360000"/>
            <a:chOff x="7183982" y="5795902"/>
            <a:chExt cx="3600000" cy="360000"/>
          </a:xfrm>
        </p:grpSpPr>
        <p:sp>
          <p:nvSpPr>
            <p:cNvPr id="21" name="四角形: 角を丸くする 20">
              <a:extLst>
                <a:ext uri="{FF2B5EF4-FFF2-40B4-BE49-F238E27FC236}">
                  <a16:creationId xmlns:a16="http://schemas.microsoft.com/office/drawing/2014/main" id="{3CC07341-9358-47BC-B733-9A7885B3D234}"/>
                </a:ext>
              </a:extLst>
            </p:cNvPr>
            <p:cNvSpPr/>
            <p:nvPr/>
          </p:nvSpPr>
          <p:spPr>
            <a:xfrm>
              <a:off x="7723982" y="5795902"/>
              <a:ext cx="252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テキスト ボックス 21">
              <a:hlinkClick r:id="rId6"/>
              <a:extLst>
                <a:ext uri="{FF2B5EF4-FFF2-40B4-BE49-F238E27FC236}">
                  <a16:creationId xmlns:a16="http://schemas.microsoft.com/office/drawing/2014/main" id="{FEC81CC9-A223-4D1A-AB4B-C4FED855D373}"/>
                </a:ext>
              </a:extLst>
            </p:cNvPr>
            <p:cNvSpPr txBox="1"/>
            <p:nvPr/>
          </p:nvSpPr>
          <p:spPr>
            <a:xfrm>
              <a:off x="7183982" y="5840902"/>
              <a:ext cx="3600000" cy="270000"/>
            </a:xfrm>
            <a:prstGeom prst="rect">
              <a:avLst/>
            </a:prstGeom>
            <a:noFill/>
          </p:spPr>
          <p:txBody>
            <a:bodyPr wrap="square" rtlCol="0" anchor="ctr" anchorCtr="0">
              <a:no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詳しくはこちら</a:t>
              </a:r>
            </a:p>
          </p:txBody>
        </p:sp>
      </p:grpSp>
      <p:pic>
        <p:nvPicPr>
          <p:cNvPr id="23" name="図 22">
            <a:extLst>
              <a:ext uri="{FF2B5EF4-FFF2-40B4-BE49-F238E27FC236}">
                <a16:creationId xmlns:a16="http://schemas.microsoft.com/office/drawing/2014/main" id="{613B3D8F-8496-4955-AA70-50A6BE2EE7F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185749" y="2828925"/>
            <a:ext cx="1533525" cy="1200150"/>
          </a:xfrm>
          <a:prstGeom prst="rect">
            <a:avLst/>
          </a:prstGeom>
          <a:noFill/>
          <a:ln>
            <a:noFill/>
          </a:ln>
        </p:spPr>
      </p:pic>
    </p:spTree>
    <p:extLst>
      <p:ext uri="{BB962C8B-B14F-4D97-AF65-F5344CB8AC3E}">
        <p14:creationId xmlns:p14="http://schemas.microsoft.com/office/powerpoint/2010/main" val="159894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anim calcmode="lin" valueType="num">
                                      <p:cBhvr>
                                        <p:cTn id="35" dur="500" fill="hold"/>
                                        <p:tgtEl>
                                          <p:spTgt spid="4"/>
                                        </p:tgtEl>
                                        <p:attrNameLst>
                                          <p:attrName>ppt_x</p:attrName>
                                        </p:attrNameLst>
                                      </p:cBhvr>
                                      <p:tavLst>
                                        <p:tav tm="0">
                                          <p:val>
                                            <p:strVal val="#ppt_x"/>
                                          </p:val>
                                        </p:tav>
                                        <p:tav tm="100000">
                                          <p:val>
                                            <p:strVal val="#ppt_x"/>
                                          </p:val>
                                        </p:tav>
                                      </p:tavLst>
                                    </p:anim>
                                    <p:anim calcmode="lin" valueType="num">
                                      <p:cBhvr>
                                        <p:cTn id="3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AEFACBA-0616-48D9-B439-7CD8BBC5053D}"/>
              </a:ext>
            </a:extLst>
          </p:cNvPr>
          <p:cNvSpPr txBox="1"/>
          <p:nvPr/>
        </p:nvSpPr>
        <p:spPr>
          <a:xfrm>
            <a:off x="2947137" y="867658"/>
            <a:ext cx="6297723"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回収・点検・</a:t>
            </a:r>
            <a:r>
              <a:rPr kumimoji="1" lang="ja-JP" altLang="en-US" sz="4800" b="1">
                <a:latin typeface="Meiryo UI" panose="020B0604030504040204" pitchFamily="50" charset="-128"/>
                <a:ea typeface="Meiryo UI" panose="020B0604030504040204" pitchFamily="50" charset="-128"/>
              </a:rPr>
              <a:t>修理制度</a:t>
            </a:r>
            <a:endParaRPr kumimoji="1" lang="ja-JP" altLang="en-US" sz="48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C7FC982-F56A-41E0-99DD-54E56B80FACB}"/>
              </a:ext>
            </a:extLst>
          </p:cNvPr>
          <p:cNvSpPr txBox="1"/>
          <p:nvPr/>
        </p:nvSpPr>
        <p:spPr>
          <a:xfrm>
            <a:off x="1023620" y="4857761"/>
            <a:ext cx="10144755" cy="830997"/>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設計・製造過程に問題があったために製品に欠陥が見つかった場合には、</a:t>
            </a:r>
            <a:endParaRPr kumimoji="1"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事業者が自主的に</a:t>
            </a:r>
            <a:r>
              <a:rPr lang="ja-JP" altLang="en-US" sz="2400" b="1" dirty="0">
                <a:solidFill>
                  <a:srgbClr val="FF0040"/>
                </a:solidFill>
                <a:latin typeface="Meiryo UI" panose="020B0604030504040204" pitchFamily="50" charset="-128"/>
                <a:ea typeface="Meiryo UI" panose="020B0604030504040204" pitchFamily="50" charset="-128"/>
              </a:rPr>
              <a:t>回収</a:t>
            </a:r>
            <a:r>
              <a:rPr lang="ja-JP" altLang="en-US" sz="2400" b="1" dirty="0">
                <a:latin typeface="Meiryo UI" panose="020B0604030504040204" pitchFamily="50" charset="-128"/>
                <a:ea typeface="Meiryo UI" panose="020B0604030504040204" pitchFamily="50" charset="-128"/>
              </a:rPr>
              <a:t>したり、</a:t>
            </a:r>
            <a:r>
              <a:rPr lang="ja-JP" altLang="en-US" sz="2400" b="1" dirty="0">
                <a:solidFill>
                  <a:srgbClr val="FF0040"/>
                </a:solidFill>
                <a:latin typeface="Meiryo UI" panose="020B0604030504040204" pitchFamily="50" charset="-128"/>
                <a:ea typeface="Meiryo UI" panose="020B0604030504040204" pitchFamily="50" charset="-128"/>
              </a:rPr>
              <a:t>点検・修理</a:t>
            </a:r>
            <a:r>
              <a:rPr lang="ja-JP" altLang="en-US" sz="2400" b="1" dirty="0">
                <a:latin typeface="Meiryo UI" panose="020B0604030504040204" pitchFamily="50" charset="-128"/>
                <a:ea typeface="Meiryo UI" panose="020B0604030504040204" pitchFamily="50" charset="-128"/>
              </a:rPr>
              <a:t>を行う</a:t>
            </a:r>
            <a:endParaRPr kumimoji="1" lang="ja-JP" altLang="en-US" sz="24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F9B6F34C-62CB-4E4D-B2FD-C69534CC1267}"/>
              </a:ext>
            </a:extLst>
          </p:cNvPr>
          <p:cNvSpPr txBox="1"/>
          <p:nvPr/>
        </p:nvSpPr>
        <p:spPr>
          <a:xfrm>
            <a:off x="1416050" y="2550279"/>
            <a:ext cx="3600000" cy="1569660"/>
          </a:xfrm>
          <a:prstGeom prst="rect">
            <a:avLst/>
          </a:prstGeom>
          <a:noFill/>
        </p:spPr>
        <p:txBody>
          <a:bodyPr wrap="square" rtlCol="0" anchor="ctr">
            <a:spAutoFit/>
          </a:bodyPr>
          <a:lstStyle/>
          <a:p>
            <a:pPr algn="ctr"/>
            <a:r>
              <a:rPr kumimoji="1" lang="ja-JP" altLang="en-US" sz="2400" dirty="0">
                <a:solidFill>
                  <a:srgbClr val="406080"/>
                </a:solidFill>
                <a:latin typeface="Meiryo UI" panose="020B0604030504040204" pitchFamily="50" charset="-128"/>
                <a:ea typeface="Meiryo UI" panose="020B0604030504040204" pitchFamily="50" charset="-128"/>
              </a:rPr>
              <a:t>製品がリコール対象に</a:t>
            </a:r>
            <a:endParaRPr kumimoji="1" lang="en-US" altLang="ja-JP" sz="2400" dirty="0">
              <a:solidFill>
                <a:srgbClr val="406080"/>
              </a:solidFill>
              <a:latin typeface="Meiryo UI" panose="020B0604030504040204" pitchFamily="50" charset="-128"/>
              <a:ea typeface="Meiryo UI" panose="020B0604030504040204" pitchFamily="50" charset="-128"/>
            </a:endParaRPr>
          </a:p>
          <a:p>
            <a:pPr algn="ctr"/>
            <a:r>
              <a:rPr kumimoji="1" lang="ja-JP" altLang="en-US" sz="2400" dirty="0">
                <a:solidFill>
                  <a:srgbClr val="406080"/>
                </a:solidFill>
                <a:latin typeface="Meiryo UI" panose="020B0604030504040204" pitchFamily="50" charset="-128"/>
                <a:ea typeface="Meiryo UI" panose="020B0604030504040204" pitchFamily="50" charset="-128"/>
              </a:rPr>
              <a:t>なっていると知らずに使い</a:t>
            </a:r>
            <a:endParaRPr kumimoji="1" lang="en-US" altLang="ja-JP" sz="2400" dirty="0">
              <a:solidFill>
                <a:srgbClr val="406080"/>
              </a:solidFill>
              <a:latin typeface="Meiryo UI" panose="020B0604030504040204" pitchFamily="50" charset="-128"/>
              <a:ea typeface="Meiryo UI" panose="020B0604030504040204" pitchFamily="50" charset="-128"/>
            </a:endParaRPr>
          </a:p>
          <a:p>
            <a:pPr algn="ctr"/>
            <a:r>
              <a:rPr kumimoji="1" lang="ja-JP" altLang="en-US" sz="2400" dirty="0">
                <a:solidFill>
                  <a:srgbClr val="406080"/>
                </a:solidFill>
                <a:latin typeface="Meiryo UI" panose="020B0604030504040204" pitchFamily="50" charset="-128"/>
                <a:ea typeface="Meiryo UI" panose="020B0604030504040204" pitchFamily="50" charset="-128"/>
              </a:rPr>
              <a:t>重大事故になることも</a:t>
            </a:r>
            <a:endParaRPr kumimoji="1" lang="en-US" altLang="ja-JP" sz="2400" dirty="0">
              <a:solidFill>
                <a:srgbClr val="406080"/>
              </a:solidFill>
              <a:latin typeface="Meiryo UI" panose="020B0604030504040204" pitchFamily="50" charset="-128"/>
              <a:ea typeface="Meiryo UI" panose="020B0604030504040204" pitchFamily="50" charset="-128"/>
            </a:endParaRPr>
          </a:p>
          <a:p>
            <a:pPr algn="ctr"/>
            <a:r>
              <a:rPr kumimoji="1" lang="ja-JP" altLang="en-US" sz="2400" dirty="0">
                <a:solidFill>
                  <a:srgbClr val="406080"/>
                </a:solidFill>
                <a:latin typeface="Meiryo UI" panose="020B0604030504040204" pitchFamily="50" charset="-128"/>
                <a:ea typeface="Meiryo UI" panose="020B0604030504040204" pitchFamily="50" charset="-128"/>
              </a:rPr>
              <a:t>少なくない</a:t>
            </a:r>
          </a:p>
        </p:txBody>
      </p:sp>
      <p:grpSp>
        <p:nvGrpSpPr>
          <p:cNvPr id="2" name="グループ化 1">
            <a:extLst>
              <a:ext uri="{FF2B5EF4-FFF2-40B4-BE49-F238E27FC236}">
                <a16:creationId xmlns:a16="http://schemas.microsoft.com/office/drawing/2014/main" id="{9500DED9-5571-48D9-9850-18085B79964C}"/>
              </a:ext>
            </a:extLst>
          </p:cNvPr>
          <p:cNvGrpSpPr/>
          <p:nvPr/>
        </p:nvGrpSpPr>
        <p:grpSpPr>
          <a:xfrm>
            <a:off x="4302825" y="5811858"/>
            <a:ext cx="3600000" cy="360000"/>
            <a:chOff x="4836225" y="1812484"/>
            <a:chExt cx="3600000" cy="360000"/>
          </a:xfrm>
        </p:grpSpPr>
        <p:sp>
          <p:nvSpPr>
            <p:cNvPr id="11" name="四角形: 角を丸くする 10">
              <a:extLst>
                <a:ext uri="{FF2B5EF4-FFF2-40B4-BE49-F238E27FC236}">
                  <a16:creationId xmlns:a16="http://schemas.microsoft.com/office/drawing/2014/main" id="{47B16F6A-9DF7-4708-8EC2-CCECF8E604EE}"/>
                </a:ext>
              </a:extLst>
            </p:cNvPr>
            <p:cNvSpPr/>
            <p:nvPr/>
          </p:nvSpPr>
          <p:spPr>
            <a:xfrm>
              <a:off x="4836225" y="1812484"/>
              <a:ext cx="360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テキスト ボックス 11">
              <a:hlinkClick r:id="rId3"/>
              <a:extLst>
                <a:ext uri="{FF2B5EF4-FFF2-40B4-BE49-F238E27FC236}">
                  <a16:creationId xmlns:a16="http://schemas.microsoft.com/office/drawing/2014/main" id="{B282AD84-8EFF-4A63-BABD-6C530181F22D}"/>
                </a:ext>
              </a:extLst>
            </p:cNvPr>
            <p:cNvSpPr txBox="1"/>
            <p:nvPr/>
          </p:nvSpPr>
          <p:spPr>
            <a:xfrm>
              <a:off x="5016050" y="1857484"/>
              <a:ext cx="3240000" cy="270000"/>
            </a:xfrm>
            <a:prstGeom prst="rect">
              <a:avLst/>
            </a:prstGeom>
            <a:noFill/>
          </p:spPr>
          <p:txBody>
            <a:bodyPr wrap="square" rtlCol="0" anchor="ctr" anchorCtr="0">
              <a:no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リコール製品の情報について</a:t>
              </a:r>
            </a:p>
          </p:txBody>
        </p:sp>
      </p:grpSp>
      <p:pic>
        <p:nvPicPr>
          <p:cNvPr id="6" name="グラフィックス 5">
            <a:extLst>
              <a:ext uri="{FF2B5EF4-FFF2-40B4-BE49-F238E27FC236}">
                <a16:creationId xmlns:a16="http://schemas.microsoft.com/office/drawing/2014/main" id="{75EB73D0-335B-476B-B70D-74B6FEEFE87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824346" y="1950934"/>
            <a:ext cx="1127859" cy="2828894"/>
          </a:xfrm>
          <a:prstGeom prst="rect">
            <a:avLst/>
          </a:prstGeom>
        </p:spPr>
      </p:pic>
      <p:pic>
        <p:nvPicPr>
          <p:cNvPr id="8" name="グラフィックス 7">
            <a:extLst>
              <a:ext uri="{FF2B5EF4-FFF2-40B4-BE49-F238E27FC236}">
                <a16:creationId xmlns:a16="http://schemas.microsoft.com/office/drawing/2014/main" id="{1F6A2ED1-4190-4FE4-B629-BF1988F6BA0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239797" y="1947139"/>
            <a:ext cx="1093172" cy="2775940"/>
          </a:xfrm>
          <a:prstGeom prst="rect">
            <a:avLst/>
          </a:prstGeom>
        </p:spPr>
      </p:pic>
    </p:spTree>
    <p:extLst>
      <p:ext uri="{BB962C8B-B14F-4D97-AF65-F5344CB8AC3E}">
        <p14:creationId xmlns:p14="http://schemas.microsoft.com/office/powerpoint/2010/main" val="165567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anim calcmode="lin" valueType="num">
                                      <p:cBhvr>
                                        <p:cTn id="17" dur="750" fill="hold"/>
                                        <p:tgtEl>
                                          <p:spTgt spid="2"/>
                                        </p:tgtEl>
                                        <p:attrNameLst>
                                          <p:attrName>ppt_x</p:attrName>
                                        </p:attrNameLst>
                                      </p:cBhvr>
                                      <p:tavLst>
                                        <p:tav tm="0">
                                          <p:val>
                                            <p:strVal val="#ppt_x"/>
                                          </p:val>
                                        </p:tav>
                                        <p:tav tm="100000">
                                          <p:val>
                                            <p:strVal val="#ppt_x"/>
                                          </p:val>
                                        </p:tav>
                                      </p:tavLst>
                                    </p:anim>
                                    <p:anim calcmode="lin" valueType="num">
                                      <p:cBhvr>
                                        <p:cTn id="18"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E9BCB7CB-E76E-4DE6-B686-4747B536F0C0}"/>
              </a:ext>
            </a:extLst>
          </p:cNvPr>
          <p:cNvGrpSpPr/>
          <p:nvPr/>
        </p:nvGrpSpPr>
        <p:grpSpPr>
          <a:xfrm>
            <a:off x="3160968" y="2477319"/>
            <a:ext cx="1620000" cy="731745"/>
            <a:chOff x="8146869" y="3422195"/>
            <a:chExt cx="1413924" cy="958974"/>
          </a:xfrm>
        </p:grpSpPr>
        <p:sp>
          <p:nvSpPr>
            <p:cNvPr id="12" name="四角形: 角を丸くする 11">
              <a:extLst>
                <a:ext uri="{FF2B5EF4-FFF2-40B4-BE49-F238E27FC236}">
                  <a16:creationId xmlns:a16="http://schemas.microsoft.com/office/drawing/2014/main" id="{13E94D6E-A011-490E-AFE2-A98EF3417C8B}"/>
                </a:ext>
              </a:extLst>
            </p:cNvPr>
            <p:cNvSpPr/>
            <p:nvPr/>
          </p:nvSpPr>
          <p:spPr>
            <a:xfrm>
              <a:off x="8201024" y="3437587"/>
              <a:ext cx="1256821" cy="943582"/>
            </a:xfrm>
            <a:prstGeom prst="roundRect">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26796C19-77B7-40B9-AE8A-938FAB40CB33}"/>
                </a:ext>
              </a:extLst>
            </p:cNvPr>
            <p:cNvSpPr txBox="1"/>
            <p:nvPr/>
          </p:nvSpPr>
          <p:spPr>
            <a:xfrm>
              <a:off x="8146869" y="3422195"/>
              <a:ext cx="1413924" cy="943582"/>
            </a:xfrm>
            <a:prstGeom prst="rect">
              <a:avLst/>
            </a:prstGeom>
            <a:noFill/>
          </p:spPr>
          <p:txBody>
            <a:bodyPr wrap="square" rtlCol="0" anchor="ctr">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消費</a:t>
              </a:r>
              <a:endParaRPr lang="en-US" altLang="ja-JP" sz="2000" b="1" dirty="0">
                <a:solidFill>
                  <a:schemeClr val="bg1"/>
                </a:solidFill>
                <a:latin typeface="Meiryo UI" panose="020B0604030504040204" pitchFamily="50" charset="-128"/>
                <a:ea typeface="Meiryo UI" panose="020B0604030504040204" pitchFamily="50" charset="-128"/>
              </a:endParaRPr>
            </a:p>
            <a:p>
              <a:pPr algn="ctr"/>
              <a:r>
                <a:rPr kumimoji="1" lang="ja-JP" altLang="en-US" sz="2000" b="1" dirty="0">
                  <a:solidFill>
                    <a:schemeClr val="bg1"/>
                  </a:solidFill>
                  <a:latin typeface="Meiryo UI" panose="020B0604030504040204" pitchFamily="50" charset="-128"/>
                  <a:ea typeface="Meiryo UI" panose="020B0604030504040204" pitchFamily="50" charset="-128"/>
                </a:rPr>
                <a:t>生活センター</a:t>
              </a:r>
            </a:p>
          </p:txBody>
        </p:sp>
      </p:grpSp>
      <p:sp>
        <p:nvSpPr>
          <p:cNvPr id="16" name="テキスト ボックス 15">
            <a:extLst>
              <a:ext uri="{FF2B5EF4-FFF2-40B4-BE49-F238E27FC236}">
                <a16:creationId xmlns:a16="http://schemas.microsoft.com/office/drawing/2014/main" id="{63DC687A-E8F6-41B0-9253-2EA464024FFE}"/>
              </a:ext>
            </a:extLst>
          </p:cNvPr>
          <p:cNvSpPr txBox="1"/>
          <p:nvPr/>
        </p:nvSpPr>
        <p:spPr>
          <a:xfrm>
            <a:off x="331392" y="4900940"/>
            <a:ext cx="2163396" cy="1077218"/>
          </a:xfrm>
          <a:prstGeom prst="rect">
            <a:avLst/>
          </a:prstGeom>
          <a:noFill/>
        </p:spPr>
        <p:txBody>
          <a:bodyPr wrap="square" rtlCol="0" anchor="ctr">
            <a:spAutoFit/>
          </a:bodyPr>
          <a:lstStyle/>
          <a:p>
            <a:pPr algn="ctr"/>
            <a:r>
              <a:rPr kumimoji="1" lang="ja-JP" altLang="en-US" sz="1600" b="1" dirty="0">
                <a:latin typeface="Meiryo UI" panose="020B0604030504040204" pitchFamily="50" charset="-128"/>
                <a:ea typeface="Meiryo UI" panose="020B0604030504040204" pitchFamily="50" charset="-128"/>
              </a:rPr>
              <a:t>消費者は</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契約のトラブルや</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製品の事故・リコールの</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情報を確認</a:t>
            </a:r>
          </a:p>
        </p:txBody>
      </p:sp>
      <p:sp>
        <p:nvSpPr>
          <p:cNvPr id="17" name="テキスト ボックス 16">
            <a:extLst>
              <a:ext uri="{FF2B5EF4-FFF2-40B4-BE49-F238E27FC236}">
                <a16:creationId xmlns:a16="http://schemas.microsoft.com/office/drawing/2014/main" id="{4BF66CB0-7F79-47D6-BFD8-0EF3A547B020}"/>
              </a:ext>
            </a:extLst>
          </p:cNvPr>
          <p:cNvSpPr txBox="1"/>
          <p:nvPr/>
        </p:nvSpPr>
        <p:spPr>
          <a:xfrm>
            <a:off x="201281" y="2011831"/>
            <a:ext cx="2522266" cy="584775"/>
          </a:xfrm>
          <a:prstGeom prst="rect">
            <a:avLst/>
          </a:prstGeom>
          <a:noFill/>
        </p:spPr>
        <p:txBody>
          <a:bodyPr wrap="square" rtlCol="0" anchor="ctr">
            <a:spAutoFit/>
          </a:bodyPr>
          <a:lstStyle/>
          <a:p>
            <a:pPr algn="ctr"/>
            <a:r>
              <a:rPr lang="ja-JP" altLang="en-US" sz="1600" b="1" dirty="0">
                <a:solidFill>
                  <a:srgbClr val="406080"/>
                </a:solidFill>
                <a:latin typeface="Meiryo UI" panose="020B0604030504040204" pitchFamily="50" charset="-128"/>
                <a:ea typeface="Meiryo UI" panose="020B0604030504040204" pitchFamily="50" charset="-128"/>
              </a:rPr>
              <a:t>契約や製品・サービスの</a:t>
            </a:r>
            <a:endParaRPr lang="en-US" altLang="ja-JP" sz="1600" b="1" dirty="0">
              <a:solidFill>
                <a:srgbClr val="406080"/>
              </a:solidFill>
              <a:latin typeface="Meiryo UI" panose="020B0604030504040204" pitchFamily="50" charset="-128"/>
              <a:ea typeface="Meiryo UI" panose="020B0604030504040204" pitchFamily="50" charset="-128"/>
            </a:endParaRPr>
          </a:p>
          <a:p>
            <a:pPr algn="ctr"/>
            <a:r>
              <a:rPr lang="ja-JP" altLang="en-US" sz="1600" b="1" dirty="0">
                <a:solidFill>
                  <a:srgbClr val="406080"/>
                </a:solidFill>
                <a:latin typeface="Meiryo UI" panose="020B0604030504040204" pitchFamily="50" charset="-128"/>
                <a:ea typeface="Meiryo UI" panose="020B0604030504040204" pitchFamily="50" charset="-128"/>
              </a:rPr>
              <a:t>安全性でトラブルに遭った　</a:t>
            </a:r>
            <a:endParaRPr kumimoji="1" lang="ja-JP" altLang="en-US" sz="1600" b="1" dirty="0">
              <a:solidFill>
                <a:srgbClr val="40608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92B35446-9DE2-4B07-B271-386EE8FE718C}"/>
              </a:ext>
            </a:extLst>
          </p:cNvPr>
          <p:cNvSpPr txBox="1"/>
          <p:nvPr/>
        </p:nvSpPr>
        <p:spPr>
          <a:xfrm>
            <a:off x="2522266" y="6074745"/>
            <a:ext cx="7200000" cy="461665"/>
          </a:xfrm>
          <a:prstGeom prst="rect">
            <a:avLst/>
          </a:prstGeom>
          <a:noFill/>
        </p:spPr>
        <p:txBody>
          <a:bodyPr wrap="square" rtlCol="0" anchor="ctr">
            <a:spAutoFit/>
          </a:bodyPr>
          <a:lstStyle/>
          <a:p>
            <a:pPr algn="ctr"/>
            <a:r>
              <a:rPr kumimoji="1" lang="ja-JP" altLang="en-US" sz="2400" b="1" dirty="0">
                <a:latin typeface="Meiryo UI" panose="020B0604030504040204" pitchFamily="50" charset="-128"/>
                <a:ea typeface="Meiryo UI" panose="020B0604030504040204" pitchFamily="50" charset="-128"/>
              </a:rPr>
              <a:t>被害の予防や拡大・再発防止につながる</a:t>
            </a:r>
          </a:p>
        </p:txBody>
      </p:sp>
      <p:grpSp>
        <p:nvGrpSpPr>
          <p:cNvPr id="28" name="グループ化 27">
            <a:extLst>
              <a:ext uri="{FF2B5EF4-FFF2-40B4-BE49-F238E27FC236}">
                <a16:creationId xmlns:a16="http://schemas.microsoft.com/office/drawing/2014/main" id="{5C2E457F-B353-45B5-AD92-E20D2008D809}"/>
              </a:ext>
            </a:extLst>
          </p:cNvPr>
          <p:cNvGrpSpPr/>
          <p:nvPr/>
        </p:nvGrpSpPr>
        <p:grpSpPr>
          <a:xfrm>
            <a:off x="5685355" y="3595643"/>
            <a:ext cx="1620000" cy="733763"/>
            <a:chOff x="8138829" y="3624358"/>
            <a:chExt cx="1639208" cy="876085"/>
          </a:xfrm>
        </p:grpSpPr>
        <p:sp>
          <p:nvSpPr>
            <p:cNvPr id="29" name="四角形: 角を丸くする 28">
              <a:extLst>
                <a:ext uri="{FF2B5EF4-FFF2-40B4-BE49-F238E27FC236}">
                  <a16:creationId xmlns:a16="http://schemas.microsoft.com/office/drawing/2014/main" id="{AD08C6E0-27B0-4207-9090-BDE98EEF4693}"/>
                </a:ext>
              </a:extLst>
            </p:cNvPr>
            <p:cNvSpPr/>
            <p:nvPr/>
          </p:nvSpPr>
          <p:spPr>
            <a:xfrm>
              <a:off x="8201024" y="3640790"/>
              <a:ext cx="1457074" cy="859653"/>
            </a:xfrm>
            <a:prstGeom prst="roundRect">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887F3155-8D3F-462D-8660-8BF31E2376A9}"/>
                </a:ext>
              </a:extLst>
            </p:cNvPr>
            <p:cNvSpPr txBox="1"/>
            <p:nvPr/>
          </p:nvSpPr>
          <p:spPr>
            <a:xfrm>
              <a:off x="8138829" y="3624358"/>
              <a:ext cx="1639208" cy="859653"/>
            </a:xfrm>
            <a:prstGeom prst="rect">
              <a:avLst/>
            </a:prstGeom>
            <a:noFill/>
          </p:spPr>
          <p:txBody>
            <a:bodyPr wrap="square" rtlCol="0" anchor="ctr">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国民</a:t>
              </a:r>
              <a:endParaRPr lang="en-US" altLang="ja-JP" sz="2000" b="1" dirty="0">
                <a:solidFill>
                  <a:schemeClr val="bg1"/>
                </a:solidFill>
                <a:latin typeface="Meiryo UI" panose="020B0604030504040204" pitchFamily="50" charset="-128"/>
                <a:ea typeface="Meiryo UI" panose="020B0604030504040204" pitchFamily="50" charset="-128"/>
              </a:endParaRPr>
            </a:p>
            <a:p>
              <a:pPr algn="ctr"/>
              <a:r>
                <a:rPr lang="ja-JP" altLang="en-US" sz="2000" b="1" dirty="0">
                  <a:solidFill>
                    <a:schemeClr val="bg1"/>
                  </a:solidFill>
                  <a:latin typeface="Meiryo UI" panose="020B0604030504040204" pitchFamily="50" charset="-128"/>
                  <a:ea typeface="Meiryo UI" panose="020B0604030504040204" pitchFamily="50" charset="-128"/>
                </a:rPr>
                <a:t>生活センター</a:t>
              </a:r>
            </a:p>
          </p:txBody>
        </p:sp>
      </p:grpSp>
      <p:sp>
        <p:nvSpPr>
          <p:cNvPr id="34" name="テキスト ボックス 33">
            <a:extLst>
              <a:ext uri="{FF2B5EF4-FFF2-40B4-BE49-F238E27FC236}">
                <a16:creationId xmlns:a16="http://schemas.microsoft.com/office/drawing/2014/main" id="{C9802182-A5AE-4183-9240-D8F8BD0F8C1A}"/>
              </a:ext>
            </a:extLst>
          </p:cNvPr>
          <p:cNvSpPr txBox="1"/>
          <p:nvPr/>
        </p:nvSpPr>
        <p:spPr>
          <a:xfrm>
            <a:off x="7318055" y="2117137"/>
            <a:ext cx="1800000" cy="540000"/>
          </a:xfrm>
          <a:prstGeom prst="rect">
            <a:avLst/>
          </a:prstGeom>
          <a:noFill/>
        </p:spPr>
        <p:txBody>
          <a:bodyPr wrap="square" rtlCol="0" anchor="ctr">
            <a:spAutoFit/>
          </a:bodyPr>
          <a:lstStyle/>
          <a:p>
            <a:pPr algn="ctr"/>
            <a:r>
              <a:rPr kumimoji="1" lang="ja-JP" altLang="en-US" sz="1400" b="1" dirty="0">
                <a:latin typeface="Meiryo UI" panose="020B0604030504040204" pitchFamily="50" charset="-128"/>
                <a:ea typeface="Meiryo UI" panose="020B0604030504040204" pitchFamily="50" charset="-128"/>
              </a:rPr>
              <a:t>解決のための</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助言やあっせん交渉</a:t>
            </a:r>
          </a:p>
        </p:txBody>
      </p:sp>
      <p:grpSp>
        <p:nvGrpSpPr>
          <p:cNvPr id="2" name="グループ化 1">
            <a:extLst>
              <a:ext uri="{FF2B5EF4-FFF2-40B4-BE49-F238E27FC236}">
                <a16:creationId xmlns:a16="http://schemas.microsoft.com/office/drawing/2014/main" id="{2BEAF19A-2760-4672-909E-E29726825ED1}"/>
              </a:ext>
            </a:extLst>
          </p:cNvPr>
          <p:cNvGrpSpPr/>
          <p:nvPr/>
        </p:nvGrpSpPr>
        <p:grpSpPr>
          <a:xfrm>
            <a:off x="3149198" y="4770877"/>
            <a:ext cx="1620000" cy="720003"/>
            <a:chOff x="4617435" y="1234001"/>
            <a:chExt cx="1199312" cy="648707"/>
          </a:xfrm>
        </p:grpSpPr>
        <p:sp>
          <p:nvSpPr>
            <p:cNvPr id="26" name="四角形: 角を丸くする 25">
              <a:extLst>
                <a:ext uri="{FF2B5EF4-FFF2-40B4-BE49-F238E27FC236}">
                  <a16:creationId xmlns:a16="http://schemas.microsoft.com/office/drawing/2014/main" id="{AE2444B0-1EC4-4C20-90B4-21EDB2ECF45B}"/>
                </a:ext>
              </a:extLst>
            </p:cNvPr>
            <p:cNvSpPr/>
            <p:nvPr/>
          </p:nvSpPr>
          <p:spPr>
            <a:xfrm>
              <a:off x="4671863" y="1234001"/>
              <a:ext cx="1066054" cy="648707"/>
            </a:xfrm>
            <a:prstGeom prst="roundRect">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8673D018-88D8-4D63-B769-62F050F56F2C}"/>
                </a:ext>
              </a:extLst>
            </p:cNvPr>
            <p:cNvSpPr txBox="1"/>
            <p:nvPr/>
          </p:nvSpPr>
          <p:spPr>
            <a:xfrm>
              <a:off x="4617435" y="1279608"/>
              <a:ext cx="1199312" cy="526869"/>
            </a:xfrm>
            <a:prstGeom prst="rect">
              <a:avLst/>
            </a:prstGeom>
            <a:noFill/>
          </p:spPr>
          <p:txBody>
            <a:bodyPr wrap="square" rtlCol="0" anchor="ctr">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事業者</a:t>
              </a:r>
              <a:endParaRPr lang="en-US" altLang="ja-JP" sz="2000" b="1" dirty="0">
                <a:solidFill>
                  <a:schemeClr val="bg1"/>
                </a:solidFill>
                <a:latin typeface="Meiryo UI" panose="020B0604030504040204" pitchFamily="50" charset="-128"/>
                <a:ea typeface="Meiryo UI" panose="020B0604030504040204" pitchFamily="50" charset="-128"/>
              </a:endParaRPr>
            </a:p>
            <a:p>
              <a:pPr algn="ctr"/>
              <a:r>
                <a:rPr lang="ja-JP" altLang="en-US" sz="1200" b="1" dirty="0">
                  <a:solidFill>
                    <a:schemeClr val="bg1"/>
                  </a:solidFill>
                  <a:latin typeface="Meiryo UI" panose="020B0604030504040204" pitchFamily="50" charset="-128"/>
                  <a:ea typeface="Meiryo UI" panose="020B0604030504040204" pitchFamily="50" charset="-128"/>
                </a:rPr>
                <a:t>（お客様相談室など）</a:t>
              </a:r>
            </a:p>
          </p:txBody>
        </p:sp>
      </p:grpSp>
      <p:sp>
        <p:nvSpPr>
          <p:cNvPr id="41" name="テキスト ボックス 40">
            <a:extLst>
              <a:ext uri="{FF2B5EF4-FFF2-40B4-BE49-F238E27FC236}">
                <a16:creationId xmlns:a16="http://schemas.microsoft.com/office/drawing/2014/main" id="{AAF1E58A-6FDF-49FB-867D-EB603C246D82}"/>
              </a:ext>
            </a:extLst>
          </p:cNvPr>
          <p:cNvSpPr txBox="1"/>
          <p:nvPr/>
        </p:nvSpPr>
        <p:spPr>
          <a:xfrm>
            <a:off x="7201549" y="3588499"/>
            <a:ext cx="1080000" cy="738664"/>
          </a:xfrm>
          <a:prstGeom prst="rect">
            <a:avLst/>
          </a:prstGeom>
          <a:noFill/>
        </p:spPr>
        <p:txBody>
          <a:bodyPr wrap="square" rtlCol="0" anchor="ctr">
            <a:spAutoFit/>
          </a:bodyPr>
          <a:lstStyle/>
          <a:p>
            <a:pPr algn="ctr"/>
            <a:r>
              <a:rPr lang="ja-JP" altLang="en-US" sz="1400" b="1" dirty="0">
                <a:latin typeface="Meiryo UI" panose="020B0604030504040204" pitchFamily="50" charset="-128"/>
                <a:ea typeface="Meiryo UI" panose="020B0604030504040204" pitchFamily="50" charset="-128"/>
              </a:rPr>
              <a:t>情報の収集</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分析</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提供</a:t>
            </a:r>
            <a:endParaRPr kumimoji="1" lang="en-US" altLang="ja-JP" sz="1400" b="1"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31FFE819-3992-44D3-83DC-2A8B77A3B96C}"/>
              </a:ext>
            </a:extLst>
          </p:cNvPr>
          <p:cNvSpPr txBox="1"/>
          <p:nvPr/>
        </p:nvSpPr>
        <p:spPr>
          <a:xfrm>
            <a:off x="8511781" y="4865985"/>
            <a:ext cx="3600000" cy="738664"/>
          </a:xfrm>
          <a:prstGeom prst="rect">
            <a:avLst/>
          </a:prstGeom>
          <a:noFill/>
        </p:spPr>
        <p:txBody>
          <a:bodyPr wrap="square" rtlCol="0" anchor="ctr">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まずは事業者に相談してみよう！</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対応してもらえない場合は、あきらめずに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消費生活センターに相談する</a:t>
            </a:r>
          </a:p>
        </p:txBody>
      </p:sp>
      <p:sp>
        <p:nvSpPr>
          <p:cNvPr id="49" name="矢印: 右 48">
            <a:extLst>
              <a:ext uri="{FF2B5EF4-FFF2-40B4-BE49-F238E27FC236}">
                <a16:creationId xmlns:a16="http://schemas.microsoft.com/office/drawing/2014/main" id="{89DF0D32-26CC-448F-8120-774FBCB8EF38}"/>
              </a:ext>
            </a:extLst>
          </p:cNvPr>
          <p:cNvSpPr/>
          <p:nvPr/>
        </p:nvSpPr>
        <p:spPr>
          <a:xfrm>
            <a:off x="4884752" y="4897614"/>
            <a:ext cx="720000" cy="360000"/>
          </a:xfrm>
          <a:prstGeom prst="rightArrow">
            <a:avLst/>
          </a:prstGeom>
          <a:solidFill>
            <a:srgbClr val="FF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0" name="矢印: 右 49">
            <a:extLst>
              <a:ext uri="{FF2B5EF4-FFF2-40B4-BE49-F238E27FC236}">
                <a16:creationId xmlns:a16="http://schemas.microsoft.com/office/drawing/2014/main" id="{1623E618-CFFC-4ADB-A763-89EBFF956D27}"/>
              </a:ext>
            </a:extLst>
          </p:cNvPr>
          <p:cNvSpPr/>
          <p:nvPr/>
        </p:nvSpPr>
        <p:spPr>
          <a:xfrm rot="-1800000">
            <a:off x="2431488" y="3003302"/>
            <a:ext cx="720000" cy="36000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98B73C9B-1C27-4988-92CA-BC7EFF533A46}"/>
              </a:ext>
            </a:extLst>
          </p:cNvPr>
          <p:cNvGrpSpPr/>
          <p:nvPr/>
        </p:nvGrpSpPr>
        <p:grpSpPr>
          <a:xfrm>
            <a:off x="7164764" y="4637364"/>
            <a:ext cx="1457825" cy="1080000"/>
            <a:chOff x="10583221" y="56248"/>
            <a:chExt cx="1457825" cy="1080000"/>
          </a:xfrm>
        </p:grpSpPr>
        <p:sp>
          <p:nvSpPr>
            <p:cNvPr id="51" name="楕円 50">
              <a:extLst>
                <a:ext uri="{FF2B5EF4-FFF2-40B4-BE49-F238E27FC236}">
                  <a16:creationId xmlns:a16="http://schemas.microsoft.com/office/drawing/2014/main" id="{5ADB6CDC-62E1-4087-921E-7A3073623CC5}"/>
                </a:ext>
              </a:extLst>
            </p:cNvPr>
            <p:cNvSpPr/>
            <p:nvPr/>
          </p:nvSpPr>
          <p:spPr>
            <a:xfrm>
              <a:off x="10759434" y="56248"/>
              <a:ext cx="1080000" cy="1080000"/>
            </a:xfrm>
            <a:prstGeom prst="ellipse">
              <a:avLst/>
            </a:prstGeom>
            <a:solidFill>
              <a:srgbClr val="FF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6AA057C5-891C-4DE6-A5E9-4873EBF87A03}"/>
                </a:ext>
              </a:extLst>
            </p:cNvPr>
            <p:cNvSpPr txBox="1"/>
            <p:nvPr/>
          </p:nvSpPr>
          <p:spPr>
            <a:xfrm>
              <a:off x="10583221" y="264816"/>
              <a:ext cx="1457825" cy="707886"/>
            </a:xfrm>
            <a:prstGeom prst="rect">
              <a:avLst/>
            </a:prstGeom>
            <a:noFill/>
          </p:spPr>
          <p:txBody>
            <a:bodyPr wrap="square" rtlCol="0" anchor="ctr">
              <a:sp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トラブル</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r>
                <a:rPr kumimoji="1" lang="ja-JP" altLang="en-US" sz="2000" b="1" dirty="0">
                  <a:solidFill>
                    <a:schemeClr val="bg1"/>
                  </a:solidFill>
                  <a:latin typeface="Meiryo UI" panose="020B0604030504040204" pitchFamily="50" charset="-128"/>
                  <a:ea typeface="Meiryo UI" panose="020B0604030504040204" pitchFamily="50" charset="-128"/>
                </a:rPr>
                <a:t>解決</a:t>
              </a:r>
            </a:p>
          </p:txBody>
        </p:sp>
      </p:grpSp>
      <p:sp>
        <p:nvSpPr>
          <p:cNvPr id="53" name="矢印: 右 52">
            <a:extLst>
              <a:ext uri="{FF2B5EF4-FFF2-40B4-BE49-F238E27FC236}">
                <a16:creationId xmlns:a16="http://schemas.microsoft.com/office/drawing/2014/main" id="{D9CFD216-36F8-4737-AC04-19D927B87FFF}"/>
              </a:ext>
            </a:extLst>
          </p:cNvPr>
          <p:cNvSpPr/>
          <p:nvPr/>
        </p:nvSpPr>
        <p:spPr>
          <a:xfrm rot="-1800000">
            <a:off x="4884752" y="2113781"/>
            <a:ext cx="720000" cy="360000"/>
          </a:xfrm>
          <a:prstGeom prst="rightArrow">
            <a:avLst/>
          </a:prstGeom>
          <a:solidFill>
            <a:srgbClr val="FF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FC962052-4036-426B-8EA2-346CA0DC995E}"/>
              </a:ext>
            </a:extLst>
          </p:cNvPr>
          <p:cNvSpPr txBox="1"/>
          <p:nvPr/>
        </p:nvSpPr>
        <p:spPr>
          <a:xfrm>
            <a:off x="1986244" y="3714719"/>
            <a:ext cx="1080000" cy="369332"/>
          </a:xfrm>
          <a:prstGeom prst="rect">
            <a:avLst/>
          </a:prstGeom>
          <a:noFill/>
        </p:spPr>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相談する</a:t>
            </a:r>
            <a:endParaRPr kumimoji="1" lang="ja-JP" altLang="en-US" b="1"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6D25E70F-2EE8-44B4-BA21-2BF98A1A4DA8}"/>
              </a:ext>
            </a:extLst>
          </p:cNvPr>
          <p:cNvSpPr txBox="1"/>
          <p:nvPr/>
        </p:nvSpPr>
        <p:spPr>
          <a:xfrm>
            <a:off x="4614072" y="5313223"/>
            <a:ext cx="1440000" cy="338554"/>
          </a:xfrm>
          <a:prstGeom prst="rect">
            <a:avLst/>
          </a:prstGeom>
          <a:noFill/>
        </p:spPr>
        <p:txBody>
          <a:bodyPr wrap="square" rtlCol="0" anchor="ctr">
            <a:spAutoFit/>
          </a:bodyPr>
          <a:lstStyle/>
          <a:p>
            <a:pPr algn="ct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対応あり</a:t>
            </a:r>
          </a:p>
        </p:txBody>
      </p:sp>
      <p:sp>
        <p:nvSpPr>
          <p:cNvPr id="32" name="テキスト ボックス 31">
            <a:extLst>
              <a:ext uri="{FF2B5EF4-FFF2-40B4-BE49-F238E27FC236}">
                <a16:creationId xmlns:a16="http://schemas.microsoft.com/office/drawing/2014/main" id="{A1693D86-33F5-40FB-A7C1-4E662F46B315}"/>
              </a:ext>
            </a:extLst>
          </p:cNvPr>
          <p:cNvSpPr txBox="1"/>
          <p:nvPr/>
        </p:nvSpPr>
        <p:spPr>
          <a:xfrm>
            <a:off x="1780285" y="867935"/>
            <a:ext cx="8640000"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トラブルが起きたときは</a:t>
            </a:r>
          </a:p>
        </p:txBody>
      </p:sp>
      <p:sp>
        <p:nvSpPr>
          <p:cNvPr id="33" name="矢印: 右 32">
            <a:extLst>
              <a:ext uri="{FF2B5EF4-FFF2-40B4-BE49-F238E27FC236}">
                <a16:creationId xmlns:a16="http://schemas.microsoft.com/office/drawing/2014/main" id="{812303F6-5367-4F1D-818B-839DF84A72B0}"/>
              </a:ext>
            </a:extLst>
          </p:cNvPr>
          <p:cNvSpPr/>
          <p:nvPr/>
        </p:nvSpPr>
        <p:spPr>
          <a:xfrm rot="1800000" flipV="1">
            <a:off x="4884752" y="3217619"/>
            <a:ext cx="720000" cy="360000"/>
          </a:xfrm>
          <a:prstGeom prst="rightArrow">
            <a:avLst/>
          </a:prstGeom>
          <a:solidFill>
            <a:srgbClr val="FF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40E0075C-2FD7-45C1-B983-9AAAEC27E9EB}"/>
              </a:ext>
            </a:extLst>
          </p:cNvPr>
          <p:cNvSpPr txBox="1"/>
          <p:nvPr/>
        </p:nvSpPr>
        <p:spPr>
          <a:xfrm>
            <a:off x="10671775" y="3701606"/>
            <a:ext cx="1440000" cy="540000"/>
          </a:xfrm>
          <a:prstGeom prst="rect">
            <a:avLst/>
          </a:prstGeom>
          <a:noFill/>
        </p:spPr>
        <p:txBody>
          <a:bodyPr wrap="square" rtlCol="0" anchor="ctr">
            <a:spAutoFit/>
          </a:bodyPr>
          <a:lstStyle/>
          <a:p>
            <a:pPr algn="ctr"/>
            <a:r>
              <a:rPr lang="ja-JP" altLang="en-US" sz="1400" b="1" dirty="0">
                <a:latin typeface="Meiryo UI" panose="020B0604030504040204" pitchFamily="50" charset="-128"/>
                <a:ea typeface="Meiryo UI" panose="020B0604030504040204" pitchFamily="50" charset="-128"/>
              </a:rPr>
              <a:t>事業者に対する</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命令等の措置</a:t>
            </a:r>
          </a:p>
        </p:txBody>
      </p:sp>
      <p:sp>
        <p:nvSpPr>
          <p:cNvPr id="46" name="矢印: 右 45">
            <a:extLst>
              <a:ext uri="{FF2B5EF4-FFF2-40B4-BE49-F238E27FC236}">
                <a16:creationId xmlns:a16="http://schemas.microsoft.com/office/drawing/2014/main" id="{2A07CE61-9200-4A7F-9F3C-4A149D4D3E70}"/>
              </a:ext>
            </a:extLst>
          </p:cNvPr>
          <p:cNvSpPr/>
          <p:nvPr/>
        </p:nvSpPr>
        <p:spPr>
          <a:xfrm>
            <a:off x="8353476" y="3776045"/>
            <a:ext cx="720000" cy="360000"/>
          </a:xfrm>
          <a:prstGeom prst="rightArrow">
            <a:avLst/>
          </a:prstGeom>
          <a:solidFill>
            <a:srgbClr val="FF0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nvGrpSpPr>
          <p:cNvPr id="47" name="グループ化 46">
            <a:extLst>
              <a:ext uri="{FF2B5EF4-FFF2-40B4-BE49-F238E27FC236}">
                <a16:creationId xmlns:a16="http://schemas.microsoft.com/office/drawing/2014/main" id="{21F653F3-48B0-4B17-8F7C-778FF944D232}"/>
              </a:ext>
            </a:extLst>
          </p:cNvPr>
          <p:cNvGrpSpPr/>
          <p:nvPr/>
        </p:nvGrpSpPr>
        <p:grpSpPr>
          <a:xfrm>
            <a:off x="8958503" y="3537821"/>
            <a:ext cx="1957618" cy="830996"/>
            <a:chOff x="8073079" y="5782767"/>
            <a:chExt cx="2110526" cy="1484535"/>
          </a:xfrm>
        </p:grpSpPr>
        <p:sp>
          <p:nvSpPr>
            <p:cNvPr id="48" name="四角形: 角を丸くする 47">
              <a:extLst>
                <a:ext uri="{FF2B5EF4-FFF2-40B4-BE49-F238E27FC236}">
                  <a16:creationId xmlns:a16="http://schemas.microsoft.com/office/drawing/2014/main" id="{B0F52EFF-F125-4B5F-A462-5C335F8321A9}"/>
                </a:ext>
              </a:extLst>
            </p:cNvPr>
            <p:cNvSpPr/>
            <p:nvPr/>
          </p:nvSpPr>
          <p:spPr>
            <a:xfrm>
              <a:off x="8354117" y="5896668"/>
              <a:ext cx="1552479" cy="1286246"/>
            </a:xfrm>
            <a:prstGeom prst="roundRect">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29523B68-7B60-444F-A260-0B9C3E7A5E50}"/>
                </a:ext>
              </a:extLst>
            </p:cNvPr>
            <p:cNvSpPr txBox="1"/>
            <p:nvPr/>
          </p:nvSpPr>
          <p:spPr>
            <a:xfrm>
              <a:off x="8073079" y="5782767"/>
              <a:ext cx="2110526" cy="1484535"/>
            </a:xfrm>
            <a:prstGeom prst="rect">
              <a:avLst/>
            </a:prstGeom>
            <a:noFill/>
          </p:spPr>
          <p:txBody>
            <a:bodyPr wrap="square" rtlCol="0">
              <a:spAutoFit/>
            </a:bodyPr>
            <a:lstStyle/>
            <a:p>
              <a:pPr algn="ctr"/>
              <a:r>
                <a:rPr lang="ja-JP" altLang="en-US" b="1" spc="300" dirty="0">
                  <a:solidFill>
                    <a:schemeClr val="bg1"/>
                  </a:solidFill>
                  <a:latin typeface="Meiryo UI" panose="020B0604030504040204" pitchFamily="50" charset="-128"/>
                  <a:ea typeface="Meiryo UI" panose="020B0604030504040204" pitchFamily="50" charset="-128"/>
                </a:rPr>
                <a:t>国や</a:t>
              </a:r>
              <a:endParaRPr lang="en-US" altLang="ja-JP" b="1" spc="300" dirty="0">
                <a:solidFill>
                  <a:schemeClr val="bg1"/>
                </a:solidFill>
                <a:latin typeface="Meiryo UI" panose="020B0604030504040204" pitchFamily="50" charset="-128"/>
                <a:ea typeface="Meiryo UI" panose="020B0604030504040204" pitchFamily="50" charset="-128"/>
              </a:endParaRPr>
            </a:p>
            <a:p>
              <a:pPr algn="ctr"/>
              <a:r>
                <a:rPr lang="ja-JP" altLang="en-US" sz="1200" b="1" kern="1000" spc="-30" dirty="0">
                  <a:solidFill>
                    <a:schemeClr val="bg1"/>
                  </a:solidFill>
                  <a:latin typeface="Meiryo UI" panose="020B0604030504040204" pitchFamily="50" charset="-128"/>
                  <a:ea typeface="Meiryo UI" panose="020B0604030504040204" pitchFamily="50" charset="-128"/>
                </a:rPr>
                <a:t>（消費者庁・関係省庁）</a:t>
              </a:r>
              <a:endParaRPr lang="en-US" altLang="ja-JP" sz="1200" b="1" kern="1000" spc="-30"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都道府県</a:t>
              </a:r>
            </a:p>
          </p:txBody>
        </p:sp>
      </p:grpSp>
      <p:pic>
        <p:nvPicPr>
          <p:cNvPr id="63" name="図 62">
            <a:extLst>
              <a:ext uri="{FF2B5EF4-FFF2-40B4-BE49-F238E27FC236}">
                <a16:creationId xmlns:a16="http://schemas.microsoft.com/office/drawing/2014/main" id="{ABE30144-A81A-4410-835D-4621CA0DD61A}"/>
              </a:ext>
            </a:extLst>
          </p:cNvPr>
          <p:cNvPicPr>
            <a:picLocks noChangeAspect="1"/>
          </p:cNvPicPr>
          <p:nvPr/>
        </p:nvPicPr>
        <p:blipFill>
          <a:blip r:embed="rId3"/>
          <a:stretch>
            <a:fillRect/>
          </a:stretch>
        </p:blipFill>
        <p:spPr>
          <a:xfrm>
            <a:off x="521832" y="2678211"/>
            <a:ext cx="1473105" cy="2215603"/>
          </a:xfrm>
          <a:prstGeom prst="rect">
            <a:avLst/>
          </a:prstGeom>
        </p:spPr>
      </p:pic>
      <p:pic>
        <p:nvPicPr>
          <p:cNvPr id="23" name="グラフィックス 22">
            <a:extLst>
              <a:ext uri="{FF2B5EF4-FFF2-40B4-BE49-F238E27FC236}">
                <a16:creationId xmlns:a16="http://schemas.microsoft.com/office/drawing/2014/main" id="{8735169E-49F8-4DF5-BC7D-652E91AC4756}"/>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b="54428"/>
          <a:stretch/>
        </p:blipFill>
        <p:spPr>
          <a:xfrm>
            <a:off x="5810321" y="4507721"/>
            <a:ext cx="1325085" cy="1440615"/>
          </a:xfrm>
          <a:prstGeom prst="rect">
            <a:avLst/>
          </a:prstGeom>
        </p:spPr>
      </p:pic>
      <p:grpSp>
        <p:nvGrpSpPr>
          <p:cNvPr id="27" name="グループ化 26">
            <a:extLst>
              <a:ext uri="{FF2B5EF4-FFF2-40B4-BE49-F238E27FC236}">
                <a16:creationId xmlns:a16="http://schemas.microsoft.com/office/drawing/2014/main" id="{7C13137E-5A9F-45E7-9791-0AE51A1F64B4}"/>
              </a:ext>
            </a:extLst>
          </p:cNvPr>
          <p:cNvGrpSpPr/>
          <p:nvPr/>
        </p:nvGrpSpPr>
        <p:grpSpPr>
          <a:xfrm>
            <a:off x="5688608" y="1644089"/>
            <a:ext cx="1646226" cy="1708961"/>
            <a:chOff x="9585112" y="4520850"/>
            <a:chExt cx="1203465" cy="1249327"/>
          </a:xfrm>
        </p:grpSpPr>
        <p:pic>
          <p:nvPicPr>
            <p:cNvPr id="19" name="グラフィックス 18">
              <a:extLst>
                <a:ext uri="{FF2B5EF4-FFF2-40B4-BE49-F238E27FC236}">
                  <a16:creationId xmlns:a16="http://schemas.microsoft.com/office/drawing/2014/main" id="{4EEE0E37-9F8D-42F3-A567-4C5E66701E87}"/>
                </a:ext>
              </a:extLst>
            </p:cNvPr>
            <p:cNvPicPr>
              <a:picLocks noChangeAspect="1"/>
            </p:cNvPicPr>
            <p:nvPr/>
          </p:nvPicPr>
          <p:blipFill rotWithShape="1">
            <a:blip r:embed="rId6">
              <a:extLst>
                <a:ext uri="{96DAC541-7B7A-43D3-8B79-37D633B846F1}">
                  <asvg:svgBlip xmlns:asvg="http://schemas.microsoft.com/office/drawing/2016/SVG/main" xmlns="" r:embed="rId7"/>
                </a:ext>
              </a:extLst>
            </a:blip>
            <a:srcRect b="40297"/>
            <a:stretch/>
          </p:blipFill>
          <p:spPr>
            <a:xfrm>
              <a:off x="10177161" y="4520850"/>
              <a:ext cx="611416" cy="1249327"/>
            </a:xfrm>
            <a:prstGeom prst="rect">
              <a:avLst/>
            </a:prstGeom>
          </p:spPr>
        </p:pic>
        <p:pic>
          <p:nvPicPr>
            <p:cNvPr id="25" name="グラフィックス 24">
              <a:extLst>
                <a:ext uri="{FF2B5EF4-FFF2-40B4-BE49-F238E27FC236}">
                  <a16:creationId xmlns:a16="http://schemas.microsoft.com/office/drawing/2014/main" id="{A4E14AD5-CE04-4A82-BC7D-7D23C5561DB7}"/>
                </a:ext>
              </a:extLst>
            </p:cNvPr>
            <p:cNvPicPr>
              <a:picLocks noChangeAspect="1"/>
            </p:cNvPicPr>
            <p:nvPr/>
          </p:nvPicPr>
          <p:blipFill rotWithShape="1">
            <a:blip r:embed="rId8">
              <a:extLst>
                <a:ext uri="{96DAC541-7B7A-43D3-8B79-37D633B846F1}">
                  <asvg:svgBlip xmlns:asvg="http://schemas.microsoft.com/office/drawing/2016/SVG/main" xmlns="" r:embed="rId9"/>
                </a:ext>
              </a:extLst>
            </a:blip>
            <a:srcRect b="40258"/>
            <a:stretch/>
          </p:blipFill>
          <p:spPr>
            <a:xfrm>
              <a:off x="9585112" y="4651516"/>
              <a:ext cx="476505" cy="1118661"/>
            </a:xfrm>
            <a:prstGeom prst="rect">
              <a:avLst/>
            </a:prstGeom>
          </p:spPr>
        </p:pic>
      </p:grpSp>
      <p:sp>
        <p:nvSpPr>
          <p:cNvPr id="52" name="矢印: 右 51">
            <a:extLst>
              <a:ext uri="{FF2B5EF4-FFF2-40B4-BE49-F238E27FC236}">
                <a16:creationId xmlns:a16="http://schemas.microsoft.com/office/drawing/2014/main" id="{DA12BB52-389C-4D8F-BB8F-B52CA7BDD98C}"/>
              </a:ext>
            </a:extLst>
          </p:cNvPr>
          <p:cNvSpPr/>
          <p:nvPr/>
        </p:nvSpPr>
        <p:spPr>
          <a:xfrm rot="1800000">
            <a:off x="2431488" y="4552383"/>
            <a:ext cx="720000" cy="36000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722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32" presetClass="emph" presetSubtype="0" fill="hold" grpId="0" nodeType="afterEffect">
                                  <p:stCondLst>
                                    <p:cond delay="0"/>
                                  </p:stCondLst>
                                  <p:childTnLst>
                                    <p:animRot by="120000">
                                      <p:cBhvr>
                                        <p:cTn id="13" dur="75" fill="hold">
                                          <p:stCondLst>
                                            <p:cond delay="0"/>
                                          </p:stCondLst>
                                        </p:cTn>
                                        <p:tgtEl>
                                          <p:spTgt spid="17"/>
                                        </p:tgtEl>
                                        <p:attrNameLst>
                                          <p:attrName>r</p:attrName>
                                        </p:attrNameLst>
                                      </p:cBhvr>
                                    </p:animRot>
                                    <p:animRot by="-240000">
                                      <p:cBhvr>
                                        <p:cTn id="14" dur="150" fill="hold">
                                          <p:stCondLst>
                                            <p:cond delay="150"/>
                                          </p:stCondLst>
                                        </p:cTn>
                                        <p:tgtEl>
                                          <p:spTgt spid="17"/>
                                        </p:tgtEl>
                                        <p:attrNameLst>
                                          <p:attrName>r</p:attrName>
                                        </p:attrNameLst>
                                      </p:cBhvr>
                                    </p:animRot>
                                    <p:animRot by="240000">
                                      <p:cBhvr>
                                        <p:cTn id="15" dur="150" fill="hold">
                                          <p:stCondLst>
                                            <p:cond delay="300"/>
                                          </p:stCondLst>
                                        </p:cTn>
                                        <p:tgtEl>
                                          <p:spTgt spid="17"/>
                                        </p:tgtEl>
                                        <p:attrNameLst>
                                          <p:attrName>r</p:attrName>
                                        </p:attrNameLst>
                                      </p:cBhvr>
                                    </p:animRot>
                                    <p:animRot by="-240000">
                                      <p:cBhvr>
                                        <p:cTn id="16" dur="150" fill="hold">
                                          <p:stCondLst>
                                            <p:cond delay="450"/>
                                          </p:stCondLst>
                                        </p:cTn>
                                        <p:tgtEl>
                                          <p:spTgt spid="17"/>
                                        </p:tgtEl>
                                        <p:attrNameLst>
                                          <p:attrName>r</p:attrName>
                                        </p:attrNameLst>
                                      </p:cBhvr>
                                    </p:animRot>
                                    <p:animRot by="120000">
                                      <p:cBhvr>
                                        <p:cTn id="17" dur="150" fill="hold">
                                          <p:stCondLst>
                                            <p:cond delay="600"/>
                                          </p:stCondLst>
                                        </p:cTn>
                                        <p:tgtEl>
                                          <p:spTgt spid="17"/>
                                        </p:tgtEl>
                                        <p:attrNameLst>
                                          <p:attrName>r</p:attrName>
                                        </p:attrNameLst>
                                      </p:cBhvr>
                                    </p:animRo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2250"/>
                            </p:stCondLst>
                            <p:childTnLst>
                              <p:par>
                                <p:cTn id="27" presetID="22" presetClass="entr" presetSubtype="8"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par>
                          <p:cTn id="38" fill="hold">
                            <p:stCondLst>
                              <p:cond delay="3750"/>
                            </p:stCondLst>
                            <p:childTnLst>
                              <p:par>
                                <p:cTn id="39" presetID="10"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8"/>
                                        </p:tgtEl>
                                      </p:cBhvr>
                                    </p:animEffect>
                                    <p:animScale>
                                      <p:cBhvr>
                                        <p:cTn id="46" dur="250" autoRev="1" fill="hold"/>
                                        <p:tgtEl>
                                          <p:spTgt spid="8"/>
                                        </p:tgtEl>
                                      </p:cBhvr>
                                      <p:by x="105000" y="105000"/>
                                    </p:animScale>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left)">
                                      <p:cBhvr>
                                        <p:cTn id="50" dur="500"/>
                                        <p:tgtEl>
                                          <p:spTgt spid="53"/>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childTnLst>
                          </p:cTn>
                        </p:par>
                        <p:par>
                          <p:cTn id="79" fill="hold">
                            <p:stCondLst>
                              <p:cond delay="2500"/>
                            </p:stCondLst>
                            <p:childTnLst>
                              <p:par>
                                <p:cTn id="80" presetID="26" presetClass="emph" presetSubtype="0" fill="hold" nodeType="afterEffect">
                                  <p:stCondLst>
                                    <p:cond delay="0"/>
                                  </p:stCondLst>
                                  <p:childTnLst>
                                    <p:animEffect transition="out" filter="fade">
                                      <p:cBhvr>
                                        <p:cTn id="81" dur="500" tmFilter="0, 0; .2, .5; .8, .5; 1, 0"/>
                                        <p:tgtEl>
                                          <p:spTgt spid="47"/>
                                        </p:tgtEl>
                                      </p:cBhvr>
                                    </p:animEffect>
                                    <p:animScale>
                                      <p:cBhvr>
                                        <p:cTn id="82" dur="250" autoRev="1" fill="hold"/>
                                        <p:tgtEl>
                                          <p:spTgt spid="47"/>
                                        </p:tgtEl>
                                      </p:cBhvr>
                                      <p:by x="105000" y="105000"/>
                                    </p:animScale>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500" tmFilter="0, 0; .2, .5; .8, .5; 1, 0"/>
                                        <p:tgtEl>
                                          <p:spTgt spid="2"/>
                                        </p:tgtEl>
                                      </p:cBhvr>
                                    </p:animEffect>
                                    <p:animScale>
                                      <p:cBhvr>
                                        <p:cTn id="91" dur="250" autoRev="1" fill="hold"/>
                                        <p:tgtEl>
                                          <p:spTgt spid="2"/>
                                        </p:tgtEl>
                                      </p:cBhvr>
                                      <p:by x="105000" y="105000"/>
                                    </p:animScale>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childTnLst>
                          </p:cTn>
                        </p:par>
                        <p:par>
                          <p:cTn id="100" fill="hold">
                            <p:stCondLst>
                              <p:cond delay="1500"/>
                            </p:stCondLst>
                            <p:childTnLst>
                              <p:par>
                                <p:cTn id="101" presetID="10" presetClass="entr" presetSubtype="0" fill="hold"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500"/>
                                        <p:tgtEl>
                                          <p:spTgt spid="23"/>
                                        </p:tgtEl>
                                      </p:cBhvr>
                                    </p:animEffect>
                                  </p:childTnLst>
                                </p:cTn>
                              </p:par>
                              <p:par>
                                <p:cTn id="104" presetID="53" presetClass="entr" presetSubtype="16" fill="hold" nodeType="withEffect">
                                  <p:stCondLst>
                                    <p:cond delay="25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fltVal val="0"/>
                                          </p:val>
                                        </p:tav>
                                        <p:tav tm="100000">
                                          <p:val>
                                            <p:strVal val="#ppt_h"/>
                                          </p:val>
                                        </p:tav>
                                      </p:tavLst>
                                    </p:anim>
                                    <p:animEffect transition="in" filter="fade">
                                      <p:cBhvr>
                                        <p:cTn id="108" dur="500"/>
                                        <p:tgtEl>
                                          <p:spTgt spid="14"/>
                                        </p:tgtEl>
                                      </p:cBhvr>
                                    </p:animEffect>
                                  </p:childTnLst>
                                </p:cTn>
                              </p:par>
                            </p:childTnLst>
                          </p:cTn>
                        </p:par>
                        <p:par>
                          <p:cTn id="109" fill="hold">
                            <p:stCondLst>
                              <p:cond delay="2250"/>
                            </p:stCondLst>
                            <p:childTnLst>
                              <p:par>
                                <p:cTn id="110" presetID="10" presetClass="entr" presetSubtype="0" fill="hold" grpId="0" nodeType="after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22" grpId="0"/>
      <p:bldP spid="34" grpId="0"/>
      <p:bldP spid="41" grpId="0"/>
      <p:bldP spid="44" grpId="0"/>
      <p:bldP spid="49" grpId="0" animBg="1"/>
      <p:bldP spid="50" grpId="0" animBg="1"/>
      <p:bldP spid="53" grpId="0" animBg="1"/>
      <p:bldP spid="3" grpId="0"/>
      <p:bldP spid="43" grpId="0"/>
      <p:bldP spid="33" grpId="0" animBg="1"/>
      <p:bldP spid="45" grpId="0"/>
      <p:bldP spid="4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A102720-E58E-4A43-B158-B77415EE7F10}"/>
              </a:ext>
            </a:extLst>
          </p:cNvPr>
          <p:cNvSpPr txBox="1"/>
          <p:nvPr/>
        </p:nvSpPr>
        <p:spPr>
          <a:xfrm>
            <a:off x="1776000" y="5245027"/>
            <a:ext cx="8640000" cy="830997"/>
          </a:xfrm>
          <a:prstGeom prst="rect">
            <a:avLst/>
          </a:prstGeom>
          <a:noFill/>
        </p:spPr>
        <p:txBody>
          <a:bodyPr wrap="square" rtlCol="0" anchor="ctr">
            <a:spAutoFit/>
          </a:bodyPr>
          <a:lstStyle/>
          <a:p>
            <a:pPr algn="ctr"/>
            <a:r>
              <a:rPr kumimoji="1" lang="ja-JP" altLang="en-US" sz="2400" b="1" dirty="0">
                <a:latin typeface="Meiryo UI" panose="020B0604030504040204" pitchFamily="50" charset="-128"/>
                <a:ea typeface="Meiryo UI" panose="020B0604030504040204" pitchFamily="50" charset="-128"/>
              </a:rPr>
              <a:t>消費者や事業者・行政機関等から事故情報を集め</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被害の発生や拡大を防ぐための対策をする</a:t>
            </a:r>
          </a:p>
        </p:txBody>
      </p:sp>
      <p:sp>
        <p:nvSpPr>
          <p:cNvPr id="4" name="テキスト ボックス 3">
            <a:extLst>
              <a:ext uri="{FF2B5EF4-FFF2-40B4-BE49-F238E27FC236}">
                <a16:creationId xmlns:a16="http://schemas.microsoft.com/office/drawing/2014/main" id="{94A1C00E-812C-4E50-90C3-4F28E0894B37}"/>
              </a:ext>
            </a:extLst>
          </p:cNvPr>
          <p:cNvSpPr txBox="1"/>
          <p:nvPr/>
        </p:nvSpPr>
        <p:spPr>
          <a:xfrm>
            <a:off x="3575050" y="853154"/>
            <a:ext cx="5040000"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消費者庁の役割</a:t>
            </a:r>
            <a:endParaRPr kumimoji="1" lang="en-US" altLang="ja-JP" sz="4800" b="1"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CCEFB6D-90E0-4F84-BF94-24DD67B72202}"/>
              </a:ext>
            </a:extLst>
          </p:cNvPr>
          <p:cNvPicPr>
            <a:picLocks noChangeAspect="1"/>
          </p:cNvPicPr>
          <p:nvPr/>
        </p:nvPicPr>
        <p:blipFill>
          <a:blip r:embed="rId3"/>
          <a:stretch>
            <a:fillRect/>
          </a:stretch>
        </p:blipFill>
        <p:spPr>
          <a:xfrm>
            <a:off x="3840955" y="2451753"/>
            <a:ext cx="4548188" cy="2101406"/>
          </a:xfrm>
          <a:prstGeom prst="rect">
            <a:avLst/>
          </a:prstGeom>
        </p:spPr>
      </p:pic>
    </p:spTree>
    <p:extLst>
      <p:ext uri="{BB962C8B-B14F-4D97-AF65-F5344CB8AC3E}">
        <p14:creationId xmlns:p14="http://schemas.microsoft.com/office/powerpoint/2010/main" val="1287074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8B6672D5-303A-4756-B965-7E30812078EC}"/>
              </a:ext>
            </a:extLst>
          </p:cNvPr>
          <p:cNvGrpSpPr/>
          <p:nvPr/>
        </p:nvGrpSpPr>
        <p:grpSpPr>
          <a:xfrm>
            <a:off x="5043208" y="2705990"/>
            <a:ext cx="2666127" cy="830997"/>
            <a:chOff x="5035588" y="2705990"/>
            <a:chExt cx="2666127" cy="830997"/>
          </a:xfrm>
        </p:grpSpPr>
        <p:sp>
          <p:nvSpPr>
            <p:cNvPr id="15" name="テキスト ボックス 14">
              <a:extLst>
                <a:ext uri="{FF2B5EF4-FFF2-40B4-BE49-F238E27FC236}">
                  <a16:creationId xmlns:a16="http://schemas.microsoft.com/office/drawing/2014/main" id="{2616DC34-DD11-48B8-B160-F685E3905CAA}"/>
                </a:ext>
              </a:extLst>
            </p:cNvPr>
            <p:cNvSpPr txBox="1"/>
            <p:nvPr/>
          </p:nvSpPr>
          <p:spPr>
            <a:xfrm>
              <a:off x="5541715" y="2705990"/>
              <a:ext cx="2160000" cy="830997"/>
            </a:xfrm>
            <a:prstGeom prst="rect">
              <a:avLst/>
            </a:prstGeom>
            <a:noFill/>
          </p:spPr>
          <p:txBody>
            <a:bodyPr wrap="square" rtlCol="0" anchor="ctr">
              <a:spAutoFit/>
            </a:bodyPr>
            <a:lstStyle/>
            <a:p>
              <a:pPr algn="ctr"/>
              <a:r>
                <a:rPr lang="en-US" altLang="ja-JP" sz="4800" b="1" spc="600" dirty="0">
                  <a:solidFill>
                    <a:srgbClr val="406080"/>
                  </a:solidFill>
                  <a:latin typeface="Meiryo UI" panose="020B0604030504040204" pitchFamily="50" charset="-128"/>
                  <a:ea typeface="Meiryo UI" panose="020B0604030504040204" pitchFamily="50" charset="-128"/>
                </a:rPr>
                <a:t>188</a:t>
              </a:r>
              <a:endParaRPr lang="ja-JP" altLang="en-US" sz="4800" b="1" spc="600" dirty="0">
                <a:solidFill>
                  <a:srgbClr val="406080"/>
                </a:solidFill>
                <a:latin typeface="Meiryo UI" panose="020B0604030504040204" pitchFamily="50" charset="-128"/>
                <a:ea typeface="Meiryo UI" panose="020B0604030504040204" pitchFamily="50" charset="-128"/>
              </a:endParaRPr>
            </a:p>
          </p:txBody>
        </p:sp>
        <p:pic>
          <p:nvPicPr>
            <p:cNvPr id="6" name="グラフィックス 5" descr="スピーカー フォン 単色塗りつぶし">
              <a:extLst>
                <a:ext uri="{FF2B5EF4-FFF2-40B4-BE49-F238E27FC236}">
                  <a16:creationId xmlns:a16="http://schemas.microsoft.com/office/drawing/2014/main" id="{7B50E9D7-20A6-48F2-92A8-9EBD5B5E3C0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035588" y="2709558"/>
              <a:ext cx="823860" cy="823860"/>
            </a:xfrm>
            <a:prstGeom prst="rect">
              <a:avLst/>
            </a:prstGeom>
          </p:spPr>
        </p:pic>
      </p:grpSp>
      <p:pic>
        <p:nvPicPr>
          <p:cNvPr id="3" name="グラフィックス 2">
            <a:extLst>
              <a:ext uri="{FF2B5EF4-FFF2-40B4-BE49-F238E27FC236}">
                <a16:creationId xmlns:a16="http://schemas.microsoft.com/office/drawing/2014/main" id="{31FFF5B2-EEA4-4B07-9C9F-3DA8A707A0E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524939" y="2043327"/>
            <a:ext cx="2750601" cy="2022992"/>
          </a:xfrm>
          <a:prstGeom prst="rect">
            <a:avLst/>
          </a:prstGeom>
        </p:spPr>
      </p:pic>
      <p:sp>
        <p:nvSpPr>
          <p:cNvPr id="7" name="テキスト ボックス 6">
            <a:extLst>
              <a:ext uri="{FF2B5EF4-FFF2-40B4-BE49-F238E27FC236}">
                <a16:creationId xmlns:a16="http://schemas.microsoft.com/office/drawing/2014/main" id="{281B22BB-4231-4BBE-B803-4C7D20D0351D}"/>
              </a:ext>
            </a:extLst>
          </p:cNvPr>
          <p:cNvSpPr txBox="1"/>
          <p:nvPr/>
        </p:nvSpPr>
        <p:spPr>
          <a:xfrm>
            <a:off x="1427617" y="812160"/>
            <a:ext cx="9360000"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消費生活センター等に相談しましょう</a:t>
            </a:r>
          </a:p>
        </p:txBody>
      </p:sp>
      <p:sp>
        <p:nvSpPr>
          <p:cNvPr id="8" name="テキスト ボックス 7">
            <a:extLst>
              <a:ext uri="{FF2B5EF4-FFF2-40B4-BE49-F238E27FC236}">
                <a16:creationId xmlns:a16="http://schemas.microsoft.com/office/drawing/2014/main" id="{01D2CF52-2D92-4B61-BC5C-09E4AB2E49F6}"/>
              </a:ext>
            </a:extLst>
          </p:cNvPr>
          <p:cNvSpPr txBox="1"/>
          <p:nvPr/>
        </p:nvSpPr>
        <p:spPr>
          <a:xfrm>
            <a:off x="1783983" y="4554156"/>
            <a:ext cx="8640000" cy="1015663"/>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年末年始（</a:t>
            </a:r>
            <a:r>
              <a:rPr lang="en-US" altLang="ja-JP" sz="2000" b="1" dirty="0">
                <a:latin typeface="Meiryo UI" panose="020B0604030504040204" pitchFamily="50" charset="-128"/>
                <a:ea typeface="Meiryo UI" panose="020B0604030504040204" pitchFamily="50" charset="-128"/>
              </a:rPr>
              <a:t>12</a:t>
            </a:r>
            <a:r>
              <a:rPr lang="ja-JP" altLang="en-US" sz="2000" b="1" dirty="0">
                <a:latin typeface="Meiryo UI" panose="020B0604030504040204" pitchFamily="50" charset="-128"/>
                <a:ea typeface="Meiryo UI" panose="020B0604030504040204" pitchFamily="50" charset="-128"/>
              </a:rPr>
              <a:t>月</a:t>
            </a:r>
            <a:r>
              <a:rPr lang="en-US" altLang="ja-JP" sz="2000" b="1" dirty="0">
                <a:latin typeface="Meiryo UI" panose="020B0604030504040204" pitchFamily="50" charset="-128"/>
                <a:ea typeface="Meiryo UI" panose="020B0604030504040204" pitchFamily="50" charset="-128"/>
              </a:rPr>
              <a:t>29</a:t>
            </a:r>
            <a:r>
              <a:rPr lang="ja-JP" altLang="en-US" sz="2000" b="1" dirty="0">
                <a:latin typeface="Meiryo UI" panose="020B0604030504040204" pitchFamily="50" charset="-128"/>
                <a:ea typeface="Meiryo UI" panose="020B0604030504040204" pitchFamily="50" charset="-128"/>
              </a:rPr>
              <a:t>日～</a:t>
            </a:r>
            <a:r>
              <a:rPr lang="en-US" altLang="ja-JP" sz="2000" b="1" dirty="0">
                <a:latin typeface="Meiryo UI" panose="020B0604030504040204" pitchFamily="50" charset="-128"/>
                <a:ea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rPr>
              <a:t>月</a:t>
            </a:r>
            <a:r>
              <a:rPr lang="en-US" altLang="ja-JP" sz="2000" b="1" dirty="0">
                <a:latin typeface="Meiryo UI" panose="020B0604030504040204" pitchFamily="50" charset="-128"/>
                <a:ea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rPr>
              <a:t>日）を除き、原則毎日利用できます</a:t>
            </a:r>
          </a:p>
          <a:p>
            <a:pPr algn="ctr"/>
            <a:r>
              <a:rPr lang="ja-JP" altLang="en-US" sz="2000" b="1" dirty="0">
                <a:latin typeface="Meiryo UI" panose="020B0604030504040204" pitchFamily="50" charset="-128"/>
                <a:ea typeface="Meiryo UI" panose="020B0604030504040204" pitchFamily="50" charset="-128"/>
              </a:rPr>
              <a:t>平日：</a:t>
            </a:r>
            <a:r>
              <a:rPr lang="en-US" altLang="ja-JP" sz="2000" b="1" dirty="0">
                <a:latin typeface="Meiryo UI" panose="020B0604030504040204" pitchFamily="50" charset="-128"/>
                <a:ea typeface="Meiryo UI" panose="020B0604030504040204" pitchFamily="50" charset="-128"/>
              </a:rPr>
              <a:t>9</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00</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17</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00</a:t>
            </a:r>
            <a:r>
              <a:rPr lang="ja-JP" altLang="en-US" sz="2000" b="1" dirty="0">
                <a:latin typeface="Meiryo UI" panose="020B0604030504040204" pitchFamily="50" charset="-128"/>
                <a:ea typeface="Meiryo UI" panose="020B0604030504040204" pitchFamily="50" charset="-128"/>
              </a:rPr>
              <a:t>など相談窓口によって受付時間が異なります</a:t>
            </a:r>
          </a:p>
          <a:p>
            <a:pPr algn="ctr"/>
            <a:r>
              <a:rPr lang="ja-JP" altLang="en-US" sz="2000" b="1" dirty="0">
                <a:latin typeface="Meiryo UI" panose="020B0604030504040204" pitchFamily="50" charset="-128"/>
                <a:ea typeface="Meiryo UI" panose="020B0604030504040204" pitchFamily="50" charset="-128"/>
              </a:rPr>
              <a:t> 近くの消費生活センターや市区町村の消費生活相談窓口につながります</a:t>
            </a:r>
          </a:p>
        </p:txBody>
      </p:sp>
      <p:grpSp>
        <p:nvGrpSpPr>
          <p:cNvPr id="10" name="グループ化 9">
            <a:extLst>
              <a:ext uri="{FF2B5EF4-FFF2-40B4-BE49-F238E27FC236}">
                <a16:creationId xmlns:a16="http://schemas.microsoft.com/office/drawing/2014/main" id="{7115A3E8-1F28-4618-A4E8-3283213F0C18}"/>
              </a:ext>
            </a:extLst>
          </p:cNvPr>
          <p:cNvGrpSpPr/>
          <p:nvPr/>
        </p:nvGrpSpPr>
        <p:grpSpPr>
          <a:xfrm>
            <a:off x="3927841" y="5769950"/>
            <a:ext cx="4352283" cy="459400"/>
            <a:chOff x="4836225" y="1812484"/>
            <a:chExt cx="3600000" cy="360000"/>
          </a:xfrm>
        </p:grpSpPr>
        <p:sp>
          <p:nvSpPr>
            <p:cNvPr id="11" name="四角形: 角を丸くする 10">
              <a:extLst>
                <a:ext uri="{FF2B5EF4-FFF2-40B4-BE49-F238E27FC236}">
                  <a16:creationId xmlns:a16="http://schemas.microsoft.com/office/drawing/2014/main" id="{423AEF7A-9732-4D4F-84F7-F7C8BA961AE0}"/>
                </a:ext>
              </a:extLst>
            </p:cNvPr>
            <p:cNvSpPr/>
            <p:nvPr/>
          </p:nvSpPr>
          <p:spPr>
            <a:xfrm>
              <a:off x="4836225" y="1812484"/>
              <a:ext cx="360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テキスト ボックス 11">
              <a:hlinkClick r:id="rId7"/>
              <a:extLst>
                <a:ext uri="{FF2B5EF4-FFF2-40B4-BE49-F238E27FC236}">
                  <a16:creationId xmlns:a16="http://schemas.microsoft.com/office/drawing/2014/main" id="{F85FE222-312F-49BC-9823-33492D83109C}"/>
                </a:ext>
              </a:extLst>
            </p:cNvPr>
            <p:cNvSpPr txBox="1"/>
            <p:nvPr/>
          </p:nvSpPr>
          <p:spPr>
            <a:xfrm>
              <a:off x="4836225" y="1827628"/>
              <a:ext cx="3599999" cy="315000"/>
            </a:xfrm>
            <a:prstGeom prst="rect">
              <a:avLst/>
            </a:prstGeom>
            <a:noFill/>
          </p:spPr>
          <p:txBody>
            <a:bodyPr wrap="square" rtlCol="0" anchor="ctr" anchorCtr="0">
              <a:no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全国の消費生活センター連絡先</a:t>
              </a:r>
            </a:p>
          </p:txBody>
        </p:sp>
      </p:grpSp>
      <p:sp>
        <p:nvSpPr>
          <p:cNvPr id="13" name="テキスト ボックス 12">
            <a:extLst>
              <a:ext uri="{FF2B5EF4-FFF2-40B4-BE49-F238E27FC236}">
                <a16:creationId xmlns:a16="http://schemas.microsoft.com/office/drawing/2014/main" id="{9672D44F-2262-4A9F-A927-E55A0772F566}"/>
              </a:ext>
            </a:extLst>
          </p:cNvPr>
          <p:cNvSpPr txBox="1"/>
          <p:nvPr/>
        </p:nvSpPr>
        <p:spPr>
          <a:xfrm>
            <a:off x="4668297" y="2200135"/>
            <a:ext cx="3364117" cy="400110"/>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消費者ホットライン</a:t>
            </a:r>
          </a:p>
        </p:txBody>
      </p:sp>
      <p:sp>
        <p:nvSpPr>
          <p:cNvPr id="14" name="テキスト ボックス 13">
            <a:extLst>
              <a:ext uri="{FF2B5EF4-FFF2-40B4-BE49-F238E27FC236}">
                <a16:creationId xmlns:a16="http://schemas.microsoft.com/office/drawing/2014/main" id="{35005522-6E1B-48AB-A4D5-86F06E40BC8F}"/>
              </a:ext>
            </a:extLst>
          </p:cNvPr>
          <p:cNvSpPr txBox="1"/>
          <p:nvPr/>
        </p:nvSpPr>
        <p:spPr>
          <a:xfrm>
            <a:off x="4649472" y="3610894"/>
            <a:ext cx="3382942" cy="338554"/>
          </a:xfrm>
          <a:prstGeom prst="rect">
            <a:avLst/>
          </a:prstGeom>
          <a:noFill/>
        </p:spPr>
        <p:txBody>
          <a:bodyPr wrap="square" rtlCol="0" anchor="ctr">
            <a:spAutoFit/>
          </a:bodyPr>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相談無料</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通話料が発生します</a:t>
            </a:r>
          </a:p>
        </p:txBody>
      </p:sp>
      <p:sp>
        <p:nvSpPr>
          <p:cNvPr id="2" name="正方形/長方形 1">
            <a:extLst>
              <a:ext uri="{FF2B5EF4-FFF2-40B4-BE49-F238E27FC236}">
                <a16:creationId xmlns:a16="http://schemas.microsoft.com/office/drawing/2014/main" id="{DF7B18F0-D511-49A0-9B99-652C576BD48B}"/>
              </a:ext>
            </a:extLst>
          </p:cNvPr>
          <p:cNvSpPr/>
          <p:nvPr/>
        </p:nvSpPr>
        <p:spPr>
          <a:xfrm>
            <a:off x="4649472" y="2190563"/>
            <a:ext cx="3382942" cy="1800000"/>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82A2F5E-49AE-4721-B95A-E20475F8D6FD}"/>
              </a:ext>
            </a:extLst>
          </p:cNvPr>
          <p:cNvSpPr txBox="1"/>
          <p:nvPr/>
        </p:nvSpPr>
        <p:spPr>
          <a:xfrm>
            <a:off x="5929021" y="2586829"/>
            <a:ext cx="1692219" cy="276999"/>
          </a:xfrm>
          <a:prstGeom prst="rect">
            <a:avLst/>
          </a:prstGeom>
          <a:noFill/>
        </p:spPr>
        <p:txBody>
          <a:bodyPr wrap="square" rtlCol="0" anchor="ctr">
            <a:spAutoFit/>
          </a:bodyPr>
          <a:lstStyle/>
          <a:p>
            <a:r>
              <a:rPr lang="ja-JP" altLang="en-US" sz="1200" b="1" spc="700" dirty="0">
                <a:solidFill>
                  <a:srgbClr val="406080"/>
                </a:solidFill>
                <a:latin typeface="Meiryo UI" panose="020B0604030504040204" pitchFamily="50" charset="-128"/>
                <a:ea typeface="Meiryo UI" panose="020B0604030504040204" pitchFamily="50" charset="-128"/>
              </a:rPr>
              <a:t>い  や  や</a:t>
            </a:r>
          </a:p>
        </p:txBody>
      </p:sp>
      <p:pic>
        <p:nvPicPr>
          <p:cNvPr id="18" name="図 17">
            <a:extLst>
              <a:ext uri="{FF2B5EF4-FFF2-40B4-BE49-F238E27FC236}">
                <a16:creationId xmlns:a16="http://schemas.microsoft.com/office/drawing/2014/main" id="{D7E00B03-0FB8-4A3F-B6CC-3C84E4B2E714}"/>
              </a:ext>
            </a:extLst>
          </p:cNvPr>
          <p:cNvPicPr>
            <a:picLocks noChangeAspect="1"/>
          </p:cNvPicPr>
          <p:nvPr/>
        </p:nvPicPr>
        <p:blipFill>
          <a:blip r:embed="rId8"/>
          <a:stretch>
            <a:fillRect/>
          </a:stretch>
        </p:blipFill>
        <p:spPr>
          <a:xfrm>
            <a:off x="8425171" y="2043327"/>
            <a:ext cx="2362446" cy="1762405"/>
          </a:xfrm>
          <a:prstGeom prst="rect">
            <a:avLst/>
          </a:prstGeom>
        </p:spPr>
      </p:pic>
      <p:sp>
        <p:nvSpPr>
          <p:cNvPr id="19" name="テキスト ボックス 18">
            <a:extLst>
              <a:ext uri="{FF2B5EF4-FFF2-40B4-BE49-F238E27FC236}">
                <a16:creationId xmlns:a16="http://schemas.microsoft.com/office/drawing/2014/main" id="{386F47D0-2B05-4DD6-AFCB-F29BE8EF12DA}"/>
              </a:ext>
            </a:extLst>
          </p:cNvPr>
          <p:cNvSpPr txBox="1"/>
          <p:nvPr/>
        </p:nvSpPr>
        <p:spPr>
          <a:xfrm>
            <a:off x="8608790" y="3924304"/>
            <a:ext cx="1995208" cy="337097"/>
          </a:xfrm>
          <a:prstGeom prst="rect">
            <a:avLst/>
          </a:prstGeom>
          <a:noFill/>
        </p:spPr>
        <p:txBody>
          <a:bodyPr wrap="square">
            <a:spAutoFit/>
          </a:bodyPr>
          <a:lstStyle/>
          <a:p>
            <a:pPr algn="ctr"/>
            <a:r>
              <a:rPr lang="ja-JP" altLang="en-US" sz="800" dirty="0">
                <a:effectLst/>
                <a:latin typeface="Meiryo UI" panose="020B0604030504040204" pitchFamily="50" charset="-128"/>
                <a:ea typeface="Meiryo UI" panose="020B0604030504040204" pitchFamily="50" charset="-128"/>
              </a:rPr>
              <a:t>消費者庁 消費者ホットライン </a:t>
            </a:r>
            <a:r>
              <a:rPr lang="en-US" altLang="ja-JP" sz="800" dirty="0">
                <a:effectLst/>
                <a:latin typeface="Meiryo UI" panose="020B0604030504040204" pitchFamily="50" charset="-128"/>
                <a:ea typeface="Meiryo UI" panose="020B0604030504040204" pitchFamily="50" charset="-128"/>
              </a:rPr>
              <a:t>188</a:t>
            </a:r>
            <a:endParaRPr lang="ja-JP" altLang="en-US" sz="800" dirty="0">
              <a:effectLst/>
              <a:latin typeface="Meiryo UI" panose="020B0604030504040204" pitchFamily="50" charset="-128"/>
              <a:ea typeface="Meiryo UI" panose="020B0604030504040204" pitchFamily="50" charset="-128"/>
            </a:endParaRPr>
          </a:p>
          <a:p>
            <a:pPr algn="ctr"/>
            <a:r>
              <a:rPr lang="ja-JP" altLang="en-US" sz="800" dirty="0">
                <a:effectLst/>
                <a:latin typeface="Meiryo UI" panose="020B0604030504040204" pitchFamily="50" charset="-128"/>
                <a:ea typeface="Meiryo UI" panose="020B0604030504040204" pitchFamily="50" charset="-128"/>
              </a:rPr>
              <a:t>　イメージキャラクター　イヤヤン</a:t>
            </a:r>
          </a:p>
        </p:txBody>
      </p:sp>
    </p:spTree>
    <p:extLst>
      <p:ext uri="{BB962C8B-B14F-4D97-AF65-F5344CB8AC3E}">
        <p14:creationId xmlns:p14="http://schemas.microsoft.com/office/powerpoint/2010/main" val="39823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1881848-587A-496F-B48D-52E621919FF4}"/>
              </a:ext>
            </a:extLst>
          </p:cNvPr>
          <p:cNvSpPr txBox="1"/>
          <p:nvPr/>
        </p:nvSpPr>
        <p:spPr>
          <a:xfrm>
            <a:off x="2852294" y="888216"/>
            <a:ext cx="6840000" cy="720000"/>
          </a:xfrm>
          <a:prstGeom prst="rect">
            <a:avLst/>
          </a:prstGeom>
          <a:noFill/>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消費者の権利と責任（役割）</a:t>
            </a:r>
            <a:endParaRPr kumimoji="1" lang="en-US" altLang="ja-JP" sz="4000" b="1" dirty="0">
              <a:latin typeface="Meiryo UI" panose="020B0604030504040204" pitchFamily="50" charset="-128"/>
              <a:ea typeface="Meiryo UI" panose="020B0604030504040204" pitchFamily="50" charset="-128"/>
            </a:endParaRPr>
          </a:p>
        </p:txBody>
      </p:sp>
      <p:cxnSp>
        <p:nvCxnSpPr>
          <p:cNvPr id="73" name="直線コネクタ 72">
            <a:extLst>
              <a:ext uri="{FF2B5EF4-FFF2-40B4-BE49-F238E27FC236}">
                <a16:creationId xmlns:a16="http://schemas.microsoft.com/office/drawing/2014/main" id="{13D272E5-A31B-4F44-9499-79CF4FD87B68}"/>
              </a:ext>
            </a:extLst>
          </p:cNvPr>
          <p:cNvCxnSpPr>
            <a:cxnSpLocks/>
          </p:cNvCxnSpPr>
          <p:nvPr/>
        </p:nvCxnSpPr>
        <p:spPr>
          <a:xfrm>
            <a:off x="1219989" y="2853001"/>
            <a:ext cx="3599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左大かっこ 73">
            <a:extLst>
              <a:ext uri="{FF2B5EF4-FFF2-40B4-BE49-F238E27FC236}">
                <a16:creationId xmlns:a16="http://schemas.microsoft.com/office/drawing/2014/main" id="{A0EA3C50-1432-48DE-B91C-64F53C6C7410}"/>
              </a:ext>
            </a:extLst>
          </p:cNvPr>
          <p:cNvSpPr/>
          <p:nvPr/>
        </p:nvSpPr>
        <p:spPr>
          <a:xfrm>
            <a:off x="1204379" y="1828533"/>
            <a:ext cx="254111" cy="3627234"/>
          </a:xfrm>
          <a:prstGeom prst="lef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78" name="直線コネクタ 77">
            <a:extLst>
              <a:ext uri="{FF2B5EF4-FFF2-40B4-BE49-F238E27FC236}">
                <a16:creationId xmlns:a16="http://schemas.microsoft.com/office/drawing/2014/main" id="{61388C40-0D33-4EEE-BB66-5187D68D5DE4}"/>
              </a:ext>
            </a:extLst>
          </p:cNvPr>
          <p:cNvCxnSpPr>
            <a:cxnSpLocks/>
          </p:cNvCxnSpPr>
          <p:nvPr/>
        </p:nvCxnSpPr>
        <p:spPr>
          <a:xfrm>
            <a:off x="1219989" y="2337895"/>
            <a:ext cx="359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42758EED-CA44-4193-991B-B6FB6224681B}"/>
              </a:ext>
            </a:extLst>
          </p:cNvPr>
          <p:cNvCxnSpPr>
            <a:cxnSpLocks/>
          </p:cNvCxnSpPr>
          <p:nvPr/>
        </p:nvCxnSpPr>
        <p:spPr>
          <a:xfrm>
            <a:off x="1219989" y="3883213"/>
            <a:ext cx="359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499556F1-B493-44F3-A71E-020A2218AAE9}"/>
              </a:ext>
            </a:extLst>
          </p:cNvPr>
          <p:cNvCxnSpPr>
            <a:cxnSpLocks/>
          </p:cNvCxnSpPr>
          <p:nvPr/>
        </p:nvCxnSpPr>
        <p:spPr>
          <a:xfrm>
            <a:off x="1219989" y="3368107"/>
            <a:ext cx="359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77A50796-961A-4EE6-8673-67BD9221EAD4}"/>
              </a:ext>
            </a:extLst>
          </p:cNvPr>
          <p:cNvCxnSpPr>
            <a:cxnSpLocks/>
          </p:cNvCxnSpPr>
          <p:nvPr/>
        </p:nvCxnSpPr>
        <p:spPr>
          <a:xfrm>
            <a:off x="1219989" y="4913425"/>
            <a:ext cx="359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54361724-FCF1-4F75-A1BD-5A19BB8572D9}"/>
              </a:ext>
            </a:extLst>
          </p:cNvPr>
          <p:cNvCxnSpPr>
            <a:cxnSpLocks/>
          </p:cNvCxnSpPr>
          <p:nvPr/>
        </p:nvCxnSpPr>
        <p:spPr>
          <a:xfrm>
            <a:off x="1219989" y="4398319"/>
            <a:ext cx="359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FD6D504D-CEF3-462C-A5C0-9D64B985820C}"/>
              </a:ext>
            </a:extLst>
          </p:cNvPr>
          <p:cNvCxnSpPr>
            <a:cxnSpLocks/>
          </p:cNvCxnSpPr>
          <p:nvPr/>
        </p:nvCxnSpPr>
        <p:spPr>
          <a:xfrm>
            <a:off x="1029488" y="3642010"/>
            <a:ext cx="1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AE8024AD-C440-4D67-93D2-D58F7919D9C3}"/>
              </a:ext>
            </a:extLst>
          </p:cNvPr>
          <p:cNvGrpSpPr/>
          <p:nvPr/>
        </p:nvGrpSpPr>
        <p:grpSpPr>
          <a:xfrm>
            <a:off x="1401061" y="1615095"/>
            <a:ext cx="3960000" cy="400110"/>
            <a:chOff x="947169" y="1677018"/>
            <a:chExt cx="3960000" cy="412113"/>
          </a:xfrm>
          <a:solidFill>
            <a:srgbClr val="C0FF40"/>
          </a:solidFill>
        </p:grpSpPr>
        <p:sp>
          <p:nvSpPr>
            <p:cNvPr id="22" name="四角形: 角を丸くする 21">
              <a:extLst>
                <a:ext uri="{FF2B5EF4-FFF2-40B4-BE49-F238E27FC236}">
                  <a16:creationId xmlns:a16="http://schemas.microsoft.com/office/drawing/2014/main" id="{AE37C38E-EB76-456C-B676-F2D5CA4B5F4C}"/>
                </a:ext>
              </a:extLst>
            </p:cNvPr>
            <p:cNvSpPr/>
            <p:nvPr/>
          </p:nvSpPr>
          <p:spPr>
            <a:xfrm>
              <a:off x="947169" y="1702554"/>
              <a:ext cx="3960000" cy="370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9B1358A3-7E86-46CB-9914-4EDAF21A0638}"/>
                </a:ext>
              </a:extLst>
            </p:cNvPr>
            <p:cNvSpPr txBox="1"/>
            <p:nvPr/>
          </p:nvSpPr>
          <p:spPr>
            <a:xfrm>
              <a:off x="968078" y="1677018"/>
              <a:ext cx="2845651" cy="412113"/>
            </a:xfrm>
            <a:prstGeom prst="rect">
              <a:avLst/>
            </a:prstGeom>
            <a:noFill/>
          </p:spPr>
          <p:txBody>
            <a:bodyPr wrap="none" rtlCol="0" anchor="ctr">
              <a:spAutoFit/>
            </a:bodyPr>
            <a:lstStyle/>
            <a:p>
              <a:r>
                <a:rPr kumimoji="1" lang="ja-JP" altLang="en-US" sz="2000" b="1" dirty="0">
                  <a:latin typeface="Meiryo UI" panose="020B0604030504040204" pitchFamily="50" charset="-128"/>
                  <a:ea typeface="Meiryo UI" panose="020B0604030504040204" pitchFamily="50" charset="-128"/>
                </a:rPr>
                <a:t>①安全が確保される権利</a:t>
              </a:r>
            </a:p>
          </p:txBody>
        </p:sp>
      </p:grpSp>
      <p:grpSp>
        <p:nvGrpSpPr>
          <p:cNvPr id="23" name="グループ化 22">
            <a:extLst>
              <a:ext uri="{FF2B5EF4-FFF2-40B4-BE49-F238E27FC236}">
                <a16:creationId xmlns:a16="http://schemas.microsoft.com/office/drawing/2014/main" id="{E4FB3205-5E43-4570-AFE6-FD278754E607}"/>
              </a:ext>
            </a:extLst>
          </p:cNvPr>
          <p:cNvGrpSpPr/>
          <p:nvPr/>
        </p:nvGrpSpPr>
        <p:grpSpPr>
          <a:xfrm>
            <a:off x="1401060" y="2127780"/>
            <a:ext cx="3960000" cy="400110"/>
            <a:chOff x="947169" y="1666475"/>
            <a:chExt cx="3960000" cy="412112"/>
          </a:xfrm>
          <a:solidFill>
            <a:srgbClr val="C0FF40"/>
          </a:solidFill>
        </p:grpSpPr>
        <p:sp>
          <p:nvSpPr>
            <p:cNvPr id="24" name="四角形: 角を丸くする 23">
              <a:extLst>
                <a:ext uri="{FF2B5EF4-FFF2-40B4-BE49-F238E27FC236}">
                  <a16:creationId xmlns:a16="http://schemas.microsoft.com/office/drawing/2014/main" id="{0BC2D166-09F8-4182-866F-BC19F9BFDD65}"/>
                </a:ext>
              </a:extLst>
            </p:cNvPr>
            <p:cNvSpPr/>
            <p:nvPr/>
          </p:nvSpPr>
          <p:spPr>
            <a:xfrm>
              <a:off x="947169" y="1694705"/>
              <a:ext cx="3960000" cy="370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6F9A6973-7DCB-4B11-A978-737561399CA4}"/>
                </a:ext>
              </a:extLst>
            </p:cNvPr>
            <p:cNvSpPr txBox="1"/>
            <p:nvPr/>
          </p:nvSpPr>
          <p:spPr>
            <a:xfrm>
              <a:off x="964099" y="1666475"/>
              <a:ext cx="1891865" cy="412112"/>
            </a:xfrm>
            <a:prstGeom prst="rect">
              <a:avLst/>
            </a:prstGeom>
            <a:noFill/>
            <a:ln>
              <a:noFill/>
            </a:ln>
          </p:spPr>
          <p:txBody>
            <a:bodyPr wrap="none" rtlCol="0" anchor="ctr">
              <a:spAutoFit/>
            </a:bodyPr>
            <a:lstStyle/>
            <a:p>
              <a:r>
                <a:rPr kumimoji="1" lang="ja-JP" altLang="en-US" sz="2000" b="1" dirty="0">
                  <a:latin typeface="Meiryo UI" panose="020B0604030504040204" pitchFamily="50" charset="-128"/>
                  <a:ea typeface="Meiryo UI" panose="020B0604030504040204" pitchFamily="50" charset="-128"/>
                </a:rPr>
                <a:t>②選択する権利</a:t>
              </a:r>
            </a:p>
          </p:txBody>
        </p:sp>
      </p:grpSp>
      <p:grpSp>
        <p:nvGrpSpPr>
          <p:cNvPr id="29" name="グループ化 28">
            <a:extLst>
              <a:ext uri="{FF2B5EF4-FFF2-40B4-BE49-F238E27FC236}">
                <a16:creationId xmlns:a16="http://schemas.microsoft.com/office/drawing/2014/main" id="{9916411E-C1E0-4DC5-AE86-DA36AFCB1DA7}"/>
              </a:ext>
            </a:extLst>
          </p:cNvPr>
          <p:cNvGrpSpPr/>
          <p:nvPr/>
        </p:nvGrpSpPr>
        <p:grpSpPr>
          <a:xfrm>
            <a:off x="1401059" y="2649424"/>
            <a:ext cx="3960000" cy="400110"/>
            <a:chOff x="947169" y="1666475"/>
            <a:chExt cx="3960000" cy="412112"/>
          </a:xfrm>
          <a:solidFill>
            <a:srgbClr val="C0FF40"/>
          </a:solidFill>
        </p:grpSpPr>
        <p:sp>
          <p:nvSpPr>
            <p:cNvPr id="30" name="四角形: 角を丸くする 29">
              <a:extLst>
                <a:ext uri="{FF2B5EF4-FFF2-40B4-BE49-F238E27FC236}">
                  <a16:creationId xmlns:a16="http://schemas.microsoft.com/office/drawing/2014/main" id="{BE269ED2-9C25-4570-B7E7-122ABAEBADC9}"/>
                </a:ext>
              </a:extLst>
            </p:cNvPr>
            <p:cNvSpPr/>
            <p:nvPr/>
          </p:nvSpPr>
          <p:spPr>
            <a:xfrm>
              <a:off x="947169" y="1694705"/>
              <a:ext cx="3960000" cy="370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1ABCBAFC-3C62-4D95-8D53-E30CC0182257}"/>
                </a:ext>
              </a:extLst>
            </p:cNvPr>
            <p:cNvSpPr txBox="1"/>
            <p:nvPr/>
          </p:nvSpPr>
          <p:spPr>
            <a:xfrm>
              <a:off x="970158" y="1666475"/>
              <a:ext cx="2026517" cy="412112"/>
            </a:xfrm>
            <a:prstGeom prst="rect">
              <a:avLst/>
            </a:prstGeom>
            <a:noFill/>
            <a:ln>
              <a:noFill/>
            </a:ln>
          </p:spPr>
          <p:txBody>
            <a:bodyPr wrap="none" rtlCol="0" anchor="ctr">
              <a:spAutoFit/>
            </a:bodyPr>
            <a:lstStyle/>
            <a:p>
              <a:r>
                <a:rPr kumimoji="1" lang="ja-JP" altLang="en-US" sz="2000" b="1" dirty="0">
                  <a:latin typeface="Meiryo UI" panose="020B0604030504040204" pitchFamily="50" charset="-128"/>
                  <a:ea typeface="Meiryo UI" panose="020B0604030504040204" pitchFamily="50" charset="-128"/>
                </a:rPr>
                <a:t>③知らされる権利</a:t>
              </a:r>
            </a:p>
          </p:txBody>
        </p:sp>
      </p:grpSp>
      <p:grpSp>
        <p:nvGrpSpPr>
          <p:cNvPr id="32" name="グループ化 31">
            <a:extLst>
              <a:ext uri="{FF2B5EF4-FFF2-40B4-BE49-F238E27FC236}">
                <a16:creationId xmlns:a16="http://schemas.microsoft.com/office/drawing/2014/main" id="{98681A2E-2665-4C69-BA7F-F5671CC8EE07}"/>
              </a:ext>
            </a:extLst>
          </p:cNvPr>
          <p:cNvGrpSpPr/>
          <p:nvPr/>
        </p:nvGrpSpPr>
        <p:grpSpPr>
          <a:xfrm>
            <a:off x="1401058" y="3172385"/>
            <a:ext cx="3960000" cy="400110"/>
            <a:chOff x="947169" y="1672074"/>
            <a:chExt cx="3960000" cy="458845"/>
          </a:xfrm>
          <a:solidFill>
            <a:srgbClr val="C0FF40"/>
          </a:solidFill>
        </p:grpSpPr>
        <p:sp>
          <p:nvSpPr>
            <p:cNvPr id="33" name="四角形: 角を丸くする 32">
              <a:extLst>
                <a:ext uri="{FF2B5EF4-FFF2-40B4-BE49-F238E27FC236}">
                  <a16:creationId xmlns:a16="http://schemas.microsoft.com/office/drawing/2014/main" id="{ACCB5170-0131-4216-9038-133E0057708F}"/>
                </a:ext>
              </a:extLst>
            </p:cNvPr>
            <p:cNvSpPr/>
            <p:nvPr/>
          </p:nvSpPr>
          <p:spPr>
            <a:xfrm>
              <a:off x="947169" y="1694705"/>
              <a:ext cx="3960000" cy="4128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15AD461F-AC8F-4157-8418-CCC1723E1A35}"/>
                </a:ext>
              </a:extLst>
            </p:cNvPr>
            <p:cNvSpPr txBox="1"/>
            <p:nvPr/>
          </p:nvSpPr>
          <p:spPr>
            <a:xfrm>
              <a:off x="970159" y="1672074"/>
              <a:ext cx="2845651" cy="458845"/>
            </a:xfrm>
            <a:prstGeom prst="rect">
              <a:avLst/>
            </a:prstGeom>
            <a:noFill/>
          </p:spPr>
          <p:txBody>
            <a:bodyPr wrap="none" rtlCol="0" anchor="ctr">
              <a:spAutoFit/>
            </a:bodyPr>
            <a:lstStyle/>
            <a:p>
              <a:r>
                <a:rPr kumimoji="1" lang="ja-JP" altLang="en-US" sz="2000" b="1" dirty="0">
                  <a:latin typeface="Meiryo UI" panose="020B0604030504040204" pitchFamily="50" charset="-128"/>
                  <a:ea typeface="Meiryo UI" panose="020B0604030504040204" pitchFamily="50" charset="-128"/>
                </a:rPr>
                <a:t>④意見が反映される権利</a:t>
              </a:r>
            </a:p>
          </p:txBody>
        </p:sp>
      </p:grpSp>
      <p:grpSp>
        <p:nvGrpSpPr>
          <p:cNvPr id="35" name="グループ化 34">
            <a:extLst>
              <a:ext uri="{FF2B5EF4-FFF2-40B4-BE49-F238E27FC236}">
                <a16:creationId xmlns:a16="http://schemas.microsoft.com/office/drawing/2014/main" id="{C2877F12-B2D2-412B-8FFC-E859A14A1D90}"/>
              </a:ext>
            </a:extLst>
          </p:cNvPr>
          <p:cNvGrpSpPr/>
          <p:nvPr/>
        </p:nvGrpSpPr>
        <p:grpSpPr>
          <a:xfrm>
            <a:off x="1401057" y="3687678"/>
            <a:ext cx="3960000" cy="400110"/>
            <a:chOff x="947169" y="1672073"/>
            <a:chExt cx="3960000" cy="458845"/>
          </a:xfrm>
          <a:solidFill>
            <a:srgbClr val="C0FF40"/>
          </a:solidFill>
        </p:grpSpPr>
        <p:sp>
          <p:nvSpPr>
            <p:cNvPr id="36" name="四角形: 角を丸くする 35">
              <a:extLst>
                <a:ext uri="{FF2B5EF4-FFF2-40B4-BE49-F238E27FC236}">
                  <a16:creationId xmlns:a16="http://schemas.microsoft.com/office/drawing/2014/main" id="{7C0E42A2-19B0-4868-A584-4A8ABD8958C0}"/>
                </a:ext>
              </a:extLst>
            </p:cNvPr>
            <p:cNvSpPr/>
            <p:nvPr/>
          </p:nvSpPr>
          <p:spPr>
            <a:xfrm>
              <a:off x="947169" y="1694704"/>
              <a:ext cx="3960000" cy="4128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0BE22F42-4155-4C07-A577-7DE6AB800521}"/>
                </a:ext>
              </a:extLst>
            </p:cNvPr>
            <p:cNvSpPr txBox="1"/>
            <p:nvPr/>
          </p:nvSpPr>
          <p:spPr>
            <a:xfrm>
              <a:off x="970161" y="1672073"/>
              <a:ext cx="3534942" cy="458845"/>
            </a:xfrm>
            <a:prstGeom prst="rect">
              <a:avLst/>
            </a:prstGeom>
            <a:noFill/>
          </p:spPr>
          <p:txBody>
            <a:bodyPr wrap="none" rtlCol="0" anchor="ctr">
              <a:spAutoFit/>
            </a:bodyPr>
            <a:lstStyle/>
            <a:p>
              <a:r>
                <a:rPr kumimoji="1" lang="ja-JP" altLang="en-US" sz="2000" b="1" dirty="0">
                  <a:latin typeface="Meiryo UI" panose="020B0604030504040204" pitchFamily="50" charset="-128"/>
                  <a:ea typeface="Meiryo UI" panose="020B0604030504040204" pitchFamily="50" charset="-128"/>
                </a:rPr>
                <a:t>⑤消費者教育を受けられる権利</a:t>
              </a:r>
            </a:p>
          </p:txBody>
        </p:sp>
      </p:grpSp>
      <p:grpSp>
        <p:nvGrpSpPr>
          <p:cNvPr id="41" name="グループ化 40">
            <a:extLst>
              <a:ext uri="{FF2B5EF4-FFF2-40B4-BE49-F238E27FC236}">
                <a16:creationId xmlns:a16="http://schemas.microsoft.com/office/drawing/2014/main" id="{F24974F7-8D34-4D14-8EB9-37A50A70D10F}"/>
              </a:ext>
            </a:extLst>
          </p:cNvPr>
          <p:cNvGrpSpPr/>
          <p:nvPr/>
        </p:nvGrpSpPr>
        <p:grpSpPr>
          <a:xfrm>
            <a:off x="1401056" y="4201071"/>
            <a:ext cx="3960000" cy="400110"/>
            <a:chOff x="947169" y="1669889"/>
            <a:chExt cx="3960000" cy="458844"/>
          </a:xfrm>
          <a:solidFill>
            <a:srgbClr val="C0FF40"/>
          </a:solidFill>
        </p:grpSpPr>
        <p:sp>
          <p:nvSpPr>
            <p:cNvPr id="42" name="四角形: 角を丸くする 41">
              <a:extLst>
                <a:ext uri="{FF2B5EF4-FFF2-40B4-BE49-F238E27FC236}">
                  <a16:creationId xmlns:a16="http://schemas.microsoft.com/office/drawing/2014/main" id="{59809614-859D-4623-9707-A5B33FB62991}"/>
                </a:ext>
              </a:extLst>
            </p:cNvPr>
            <p:cNvSpPr/>
            <p:nvPr/>
          </p:nvSpPr>
          <p:spPr>
            <a:xfrm>
              <a:off x="947169" y="1694704"/>
              <a:ext cx="3960000" cy="4128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6F206D01-21CE-4793-B667-A3546D459341}"/>
                </a:ext>
              </a:extLst>
            </p:cNvPr>
            <p:cNvSpPr txBox="1"/>
            <p:nvPr/>
          </p:nvSpPr>
          <p:spPr>
            <a:xfrm>
              <a:off x="963812" y="1669889"/>
              <a:ext cx="3514104" cy="458844"/>
            </a:xfrm>
            <a:prstGeom prst="rect">
              <a:avLst/>
            </a:prstGeom>
            <a:noFill/>
          </p:spPr>
          <p:txBody>
            <a:bodyPr wrap="none" rtlCol="0" anchor="ctr">
              <a:spAutoFit/>
            </a:bodyPr>
            <a:lstStyle/>
            <a:p>
              <a:r>
                <a:rPr kumimoji="1" lang="ja-JP" altLang="en-US" sz="2000" b="1" dirty="0">
                  <a:latin typeface="Meiryo UI" panose="020B0604030504040204" pitchFamily="50" charset="-128"/>
                  <a:ea typeface="Meiryo UI" panose="020B0604030504040204" pitchFamily="50" charset="-128"/>
                </a:rPr>
                <a:t>⑥被害の救済を受けられる権利</a:t>
              </a:r>
            </a:p>
          </p:txBody>
        </p:sp>
      </p:grpSp>
      <p:grpSp>
        <p:nvGrpSpPr>
          <p:cNvPr id="44" name="グループ化 43">
            <a:extLst>
              <a:ext uri="{FF2B5EF4-FFF2-40B4-BE49-F238E27FC236}">
                <a16:creationId xmlns:a16="http://schemas.microsoft.com/office/drawing/2014/main" id="{2F301514-232E-41E9-96A6-A46DE3664231}"/>
              </a:ext>
            </a:extLst>
          </p:cNvPr>
          <p:cNvGrpSpPr/>
          <p:nvPr/>
        </p:nvGrpSpPr>
        <p:grpSpPr>
          <a:xfrm>
            <a:off x="1401056" y="4716365"/>
            <a:ext cx="3960000" cy="400110"/>
            <a:chOff x="947169" y="1669889"/>
            <a:chExt cx="3960000" cy="458844"/>
          </a:xfrm>
          <a:solidFill>
            <a:srgbClr val="C0FF40"/>
          </a:solidFill>
        </p:grpSpPr>
        <p:sp>
          <p:nvSpPr>
            <p:cNvPr id="45" name="四角形: 角を丸くする 44">
              <a:extLst>
                <a:ext uri="{FF2B5EF4-FFF2-40B4-BE49-F238E27FC236}">
                  <a16:creationId xmlns:a16="http://schemas.microsoft.com/office/drawing/2014/main" id="{9C62AB47-051C-4880-8B17-42F0D1405292}"/>
                </a:ext>
              </a:extLst>
            </p:cNvPr>
            <p:cNvSpPr/>
            <p:nvPr/>
          </p:nvSpPr>
          <p:spPr>
            <a:xfrm>
              <a:off x="947169" y="1694704"/>
              <a:ext cx="3960000" cy="4128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D186C917-ABCF-4467-A06F-EF9BDD935671}"/>
                </a:ext>
              </a:extLst>
            </p:cNvPr>
            <p:cNvSpPr txBox="1"/>
            <p:nvPr/>
          </p:nvSpPr>
          <p:spPr>
            <a:xfrm>
              <a:off x="968823" y="1669889"/>
              <a:ext cx="3804247" cy="458844"/>
            </a:xfrm>
            <a:prstGeom prst="rect">
              <a:avLst/>
            </a:prstGeom>
            <a:noFill/>
          </p:spPr>
          <p:txBody>
            <a:bodyPr wrap="none" rtlCol="0" anchor="ctr">
              <a:spAutoFit/>
            </a:bodyPr>
            <a:lstStyle/>
            <a:p>
              <a:r>
                <a:rPr kumimoji="1" lang="ja-JP" altLang="en-US" sz="2000" b="1" dirty="0">
                  <a:latin typeface="Meiryo UI" panose="020B0604030504040204" pitchFamily="50" charset="-128"/>
                  <a:ea typeface="Meiryo UI" panose="020B0604030504040204" pitchFamily="50" charset="-128"/>
                </a:rPr>
                <a:t>⑦基本的な需要が満たされる権利</a:t>
              </a:r>
            </a:p>
          </p:txBody>
        </p:sp>
      </p:grpSp>
      <p:grpSp>
        <p:nvGrpSpPr>
          <p:cNvPr id="47" name="グループ化 46">
            <a:extLst>
              <a:ext uri="{FF2B5EF4-FFF2-40B4-BE49-F238E27FC236}">
                <a16:creationId xmlns:a16="http://schemas.microsoft.com/office/drawing/2014/main" id="{0D4489B7-AB2F-4A15-9611-888CC4FB04D5}"/>
              </a:ext>
            </a:extLst>
          </p:cNvPr>
          <p:cNvGrpSpPr/>
          <p:nvPr/>
        </p:nvGrpSpPr>
        <p:grpSpPr>
          <a:xfrm>
            <a:off x="1401055" y="5228477"/>
            <a:ext cx="3960000" cy="400110"/>
            <a:chOff x="947169" y="1673530"/>
            <a:chExt cx="3960000" cy="458846"/>
          </a:xfrm>
          <a:solidFill>
            <a:srgbClr val="C0FF40"/>
          </a:solidFill>
        </p:grpSpPr>
        <p:sp>
          <p:nvSpPr>
            <p:cNvPr id="48" name="四角形: 角を丸くする 47">
              <a:extLst>
                <a:ext uri="{FF2B5EF4-FFF2-40B4-BE49-F238E27FC236}">
                  <a16:creationId xmlns:a16="http://schemas.microsoft.com/office/drawing/2014/main" id="{75CE994D-E450-4C72-B609-58DE7D7B831F}"/>
                </a:ext>
              </a:extLst>
            </p:cNvPr>
            <p:cNvSpPr/>
            <p:nvPr/>
          </p:nvSpPr>
          <p:spPr>
            <a:xfrm>
              <a:off x="947169" y="1694704"/>
              <a:ext cx="3960000" cy="4128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9789E78F-6520-4C6A-AB8C-FD5198D9D202}"/>
                </a:ext>
              </a:extLst>
            </p:cNvPr>
            <p:cNvSpPr txBox="1"/>
            <p:nvPr/>
          </p:nvSpPr>
          <p:spPr>
            <a:xfrm>
              <a:off x="969977" y="1673530"/>
              <a:ext cx="3589444" cy="458846"/>
            </a:xfrm>
            <a:prstGeom prst="rect">
              <a:avLst/>
            </a:prstGeom>
            <a:noFill/>
          </p:spPr>
          <p:txBody>
            <a:bodyPr wrap="none" rtlCol="0" anchor="ctr">
              <a:spAutoFit/>
            </a:bodyPr>
            <a:lstStyle/>
            <a:p>
              <a:r>
                <a:rPr kumimoji="1" lang="ja-JP" altLang="en-US" sz="2000" b="1" dirty="0">
                  <a:latin typeface="Meiryo UI" panose="020B0604030504040204" pitchFamily="50" charset="-128"/>
                  <a:ea typeface="Meiryo UI" panose="020B0604030504040204" pitchFamily="50" charset="-128"/>
                </a:rPr>
                <a:t>⑧健全な環境が確保される権利</a:t>
              </a:r>
            </a:p>
          </p:txBody>
        </p:sp>
      </p:grpSp>
      <p:sp>
        <p:nvSpPr>
          <p:cNvPr id="157" name="テキスト ボックス 156">
            <a:extLst>
              <a:ext uri="{FF2B5EF4-FFF2-40B4-BE49-F238E27FC236}">
                <a16:creationId xmlns:a16="http://schemas.microsoft.com/office/drawing/2014/main" id="{8ECC1333-27C5-4EE8-9775-FFFD54BC4679}"/>
              </a:ext>
            </a:extLst>
          </p:cNvPr>
          <p:cNvSpPr txBox="1"/>
          <p:nvPr/>
        </p:nvSpPr>
        <p:spPr>
          <a:xfrm>
            <a:off x="700082" y="6095364"/>
            <a:ext cx="10800000" cy="461665"/>
          </a:xfrm>
          <a:prstGeom prst="rect">
            <a:avLst/>
          </a:prstGeom>
          <a:noFill/>
        </p:spPr>
        <p:txBody>
          <a:bodyPr wrap="square" rtlCol="0" anchor="ctr">
            <a:spAutoFit/>
          </a:bodyPr>
          <a:lstStyle/>
          <a:p>
            <a:pPr algn="ctr"/>
            <a:r>
              <a:rPr kumimoji="1" lang="ja-JP" altLang="en-US" sz="2400" b="1" dirty="0">
                <a:latin typeface="Meiryo UI" panose="020B0604030504040204" pitchFamily="50" charset="-128"/>
                <a:ea typeface="Meiryo UI" panose="020B0604030504040204" pitchFamily="50" charset="-128"/>
              </a:rPr>
              <a:t>消費者基本法のもと、消費者の権利を守るために、様々な法制度が整えられている</a:t>
            </a:r>
          </a:p>
        </p:txBody>
      </p:sp>
      <p:sp>
        <p:nvSpPr>
          <p:cNvPr id="69" name="テキスト ボックス 68">
            <a:extLst>
              <a:ext uri="{FF2B5EF4-FFF2-40B4-BE49-F238E27FC236}">
                <a16:creationId xmlns:a16="http://schemas.microsoft.com/office/drawing/2014/main" id="{574801DC-F5C2-43E4-A33F-FBB9EAF4A45C}"/>
              </a:ext>
            </a:extLst>
          </p:cNvPr>
          <p:cNvSpPr txBox="1"/>
          <p:nvPr/>
        </p:nvSpPr>
        <p:spPr>
          <a:xfrm>
            <a:off x="8170105" y="5723781"/>
            <a:ext cx="3868057" cy="307777"/>
          </a:xfrm>
          <a:prstGeom prst="rect">
            <a:avLst/>
          </a:prstGeom>
          <a:noFill/>
        </p:spPr>
        <p:txBody>
          <a:bodyPr wrap="square">
            <a:spAutoFit/>
          </a:bodyPr>
          <a:lstStyle/>
          <a:p>
            <a:pPr algn="r"/>
            <a:r>
              <a:rPr lang="zh-TW" altLang="en-US" sz="1400" dirty="0">
                <a:effectLst/>
                <a:latin typeface="Meiryo UI" panose="020B0604030504040204" pitchFamily="50" charset="-128"/>
                <a:ea typeface="Meiryo UI" panose="020B0604030504040204" pitchFamily="50" charset="-128"/>
              </a:rPr>
              <a:t>出典：責任（国際消費者機構）</a:t>
            </a:r>
            <a:endParaRPr lang="ja-JP" altLang="en-US" sz="1400" dirty="0">
              <a:effectLst/>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C258EC86-F6EC-4E17-A360-ED642E0BCC9C}"/>
              </a:ext>
            </a:extLst>
          </p:cNvPr>
          <p:cNvGrpSpPr/>
          <p:nvPr/>
        </p:nvGrpSpPr>
        <p:grpSpPr>
          <a:xfrm>
            <a:off x="5734715" y="1639888"/>
            <a:ext cx="6136143" cy="4034700"/>
            <a:chOff x="5734715" y="1639888"/>
            <a:chExt cx="6136143" cy="4034700"/>
          </a:xfrm>
        </p:grpSpPr>
        <p:cxnSp>
          <p:nvCxnSpPr>
            <p:cNvPr id="132" name="直線コネクタ 131">
              <a:extLst>
                <a:ext uri="{FF2B5EF4-FFF2-40B4-BE49-F238E27FC236}">
                  <a16:creationId xmlns:a16="http://schemas.microsoft.com/office/drawing/2014/main" id="{29D833EB-D801-45BC-AD1C-CC8A484B185A}"/>
                </a:ext>
              </a:extLst>
            </p:cNvPr>
            <p:cNvCxnSpPr>
              <a:cxnSpLocks/>
            </p:cNvCxnSpPr>
            <p:nvPr/>
          </p:nvCxnSpPr>
          <p:spPr>
            <a:xfrm>
              <a:off x="6079251" y="3640914"/>
              <a:ext cx="4125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左大かっこ 125">
              <a:extLst>
                <a:ext uri="{FF2B5EF4-FFF2-40B4-BE49-F238E27FC236}">
                  <a16:creationId xmlns:a16="http://schemas.microsoft.com/office/drawing/2014/main" id="{436A5BEB-316A-4F61-AD7D-07F38321B5CD}"/>
                </a:ext>
              </a:extLst>
            </p:cNvPr>
            <p:cNvSpPr/>
            <p:nvPr/>
          </p:nvSpPr>
          <p:spPr>
            <a:xfrm>
              <a:off x="6269753" y="2001393"/>
              <a:ext cx="181056" cy="3282164"/>
            </a:xfrm>
            <a:prstGeom prst="lef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127" name="直線コネクタ 126">
              <a:extLst>
                <a:ext uri="{FF2B5EF4-FFF2-40B4-BE49-F238E27FC236}">
                  <a16:creationId xmlns:a16="http://schemas.microsoft.com/office/drawing/2014/main" id="{120051F7-2DDE-4E02-BA73-9399CDD9BEB6}"/>
                </a:ext>
              </a:extLst>
            </p:cNvPr>
            <p:cNvCxnSpPr>
              <a:cxnSpLocks/>
            </p:cNvCxnSpPr>
            <p:nvPr/>
          </p:nvCxnSpPr>
          <p:spPr>
            <a:xfrm>
              <a:off x="6269752" y="2818589"/>
              <a:ext cx="359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A5E71598-0011-4CD3-A7B2-4FD8CFC3253F}"/>
                </a:ext>
              </a:extLst>
            </p:cNvPr>
            <p:cNvCxnSpPr>
              <a:cxnSpLocks/>
            </p:cNvCxnSpPr>
            <p:nvPr/>
          </p:nvCxnSpPr>
          <p:spPr>
            <a:xfrm>
              <a:off x="6269752" y="4463239"/>
              <a:ext cx="359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0EBFFF5E-2204-47AE-BA50-720BB3FEB1CF}"/>
                </a:ext>
              </a:extLst>
            </p:cNvPr>
            <p:cNvGrpSpPr/>
            <p:nvPr/>
          </p:nvGrpSpPr>
          <p:grpSpPr>
            <a:xfrm>
              <a:off x="6442707" y="2468563"/>
              <a:ext cx="5423710" cy="720000"/>
              <a:chOff x="6468107" y="2242907"/>
              <a:chExt cx="5423710" cy="720000"/>
            </a:xfrm>
          </p:grpSpPr>
          <p:sp>
            <p:nvSpPr>
              <p:cNvPr id="179" name="四角形: 角を丸くする 178">
                <a:extLst>
                  <a:ext uri="{FF2B5EF4-FFF2-40B4-BE49-F238E27FC236}">
                    <a16:creationId xmlns:a16="http://schemas.microsoft.com/office/drawing/2014/main" id="{A282F66A-A345-44A0-9B53-D8A4670FDF3A}"/>
                  </a:ext>
                </a:extLst>
              </p:cNvPr>
              <p:cNvSpPr/>
              <p:nvPr/>
            </p:nvSpPr>
            <p:spPr>
              <a:xfrm>
                <a:off x="6491817" y="2242907"/>
                <a:ext cx="5400000" cy="720000"/>
              </a:xfrm>
              <a:prstGeom prst="roundRect">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77" name="テキスト ボックス 176">
                <a:extLst>
                  <a:ext uri="{FF2B5EF4-FFF2-40B4-BE49-F238E27FC236}">
                    <a16:creationId xmlns:a16="http://schemas.microsoft.com/office/drawing/2014/main" id="{AD5498E5-2E59-4749-8B85-9E1357585B6B}"/>
                  </a:ext>
                </a:extLst>
              </p:cNvPr>
              <p:cNvSpPr txBox="1"/>
              <p:nvPr/>
            </p:nvSpPr>
            <p:spPr>
              <a:xfrm>
                <a:off x="6468107" y="2243225"/>
                <a:ext cx="4557658" cy="707886"/>
              </a:xfrm>
              <a:prstGeom prst="rect">
                <a:avLst/>
              </a:prstGeom>
              <a:noFill/>
              <a:ln>
                <a:noFill/>
              </a:ln>
            </p:spPr>
            <p:txBody>
              <a:bodyPr wrap="none" rtlCol="0" anchor="ctr">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②公正な取引が実現されるように主張し、</a:t>
                </a:r>
                <a:endParaRPr kumimoji="1" lang="en-US" altLang="ja-JP" sz="2000" b="1" dirty="0">
                  <a:solidFill>
                    <a:schemeClr val="bg1"/>
                  </a:solidFill>
                  <a:latin typeface="Meiryo UI" panose="020B0604030504040204" pitchFamily="50" charset="-128"/>
                  <a:ea typeface="Meiryo UI" panose="020B0604030504040204" pitchFamily="50" charset="-128"/>
                </a:endParaRPr>
              </a:p>
              <a:p>
                <a:r>
                  <a:rPr lang="en-US" altLang="ja-JP" sz="2000" b="1" dirty="0">
                    <a:solidFill>
                      <a:schemeClr val="bg1"/>
                    </a:solidFill>
                    <a:latin typeface="Meiryo UI" panose="020B0604030504040204" pitchFamily="50" charset="-128"/>
                    <a:ea typeface="Meiryo UI" panose="020B0604030504040204" pitchFamily="50" charset="-128"/>
                  </a:rPr>
                  <a:t>   </a:t>
                </a:r>
                <a:r>
                  <a:rPr kumimoji="1" lang="ja-JP" altLang="en-US" sz="2000" b="1" dirty="0">
                    <a:solidFill>
                      <a:schemeClr val="bg1"/>
                    </a:solidFill>
                    <a:latin typeface="Meiryo UI" panose="020B0604030504040204" pitchFamily="50" charset="-128"/>
                    <a:ea typeface="Meiryo UI" panose="020B0604030504040204" pitchFamily="50" charset="-128"/>
                  </a:rPr>
                  <a:t>行動する責任</a:t>
                </a:r>
              </a:p>
            </p:txBody>
          </p:sp>
        </p:grpSp>
        <p:grpSp>
          <p:nvGrpSpPr>
            <p:cNvPr id="16" name="グループ化 15">
              <a:extLst>
                <a:ext uri="{FF2B5EF4-FFF2-40B4-BE49-F238E27FC236}">
                  <a16:creationId xmlns:a16="http://schemas.microsoft.com/office/drawing/2014/main" id="{BBD8B014-ABF9-4DB0-AEF5-0FE2192A7567}"/>
                </a:ext>
              </a:extLst>
            </p:cNvPr>
            <p:cNvGrpSpPr/>
            <p:nvPr/>
          </p:nvGrpSpPr>
          <p:grpSpPr>
            <a:xfrm>
              <a:off x="6442707" y="3277075"/>
              <a:ext cx="5423710" cy="720000"/>
              <a:chOff x="6468107" y="3027767"/>
              <a:chExt cx="5423710" cy="720000"/>
            </a:xfrm>
          </p:grpSpPr>
          <p:sp>
            <p:nvSpPr>
              <p:cNvPr id="182" name="四角形: 角を丸くする 181">
                <a:extLst>
                  <a:ext uri="{FF2B5EF4-FFF2-40B4-BE49-F238E27FC236}">
                    <a16:creationId xmlns:a16="http://schemas.microsoft.com/office/drawing/2014/main" id="{5AF88ED0-400B-4D04-8B07-F468DBC6E232}"/>
                  </a:ext>
                </a:extLst>
              </p:cNvPr>
              <p:cNvSpPr/>
              <p:nvPr/>
            </p:nvSpPr>
            <p:spPr>
              <a:xfrm>
                <a:off x="6491817" y="3027767"/>
                <a:ext cx="5400000" cy="720000"/>
              </a:xfrm>
              <a:prstGeom prst="roundRect">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83" name="テキスト ボックス 182">
                <a:extLst>
                  <a:ext uri="{FF2B5EF4-FFF2-40B4-BE49-F238E27FC236}">
                    <a16:creationId xmlns:a16="http://schemas.microsoft.com/office/drawing/2014/main" id="{BA79ED71-DEA6-4992-B62F-2DDD5F3A7FAF}"/>
                  </a:ext>
                </a:extLst>
              </p:cNvPr>
              <p:cNvSpPr txBox="1"/>
              <p:nvPr/>
            </p:nvSpPr>
            <p:spPr>
              <a:xfrm>
                <a:off x="6468107" y="3028085"/>
                <a:ext cx="4669868" cy="707886"/>
              </a:xfrm>
              <a:prstGeom prst="rect">
                <a:avLst/>
              </a:prstGeom>
              <a:noFill/>
              <a:ln>
                <a:noFill/>
              </a:ln>
            </p:spPr>
            <p:txBody>
              <a:bodyPr wrap="none" rtlCol="0" anchor="ctr">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③自分の消費行動が社会（特に弱者）に</a:t>
                </a:r>
                <a:endParaRPr kumimoji="1" lang="en-US" altLang="ja-JP" sz="2000" b="1" dirty="0">
                  <a:solidFill>
                    <a:schemeClr val="bg1"/>
                  </a:solidFill>
                  <a:latin typeface="Meiryo UI" panose="020B0604030504040204" pitchFamily="50" charset="-128"/>
                  <a:ea typeface="Meiryo UI" panose="020B0604030504040204" pitchFamily="50" charset="-128"/>
                </a:endParaRPr>
              </a:p>
              <a:p>
                <a:r>
                  <a:rPr lang="en-US" altLang="ja-JP" sz="2000" b="1" dirty="0">
                    <a:solidFill>
                      <a:schemeClr val="bg1"/>
                    </a:solidFill>
                    <a:latin typeface="Meiryo UI" panose="020B0604030504040204" pitchFamily="50" charset="-128"/>
                    <a:ea typeface="Meiryo UI" panose="020B0604030504040204" pitchFamily="50" charset="-128"/>
                  </a:rPr>
                  <a:t>   </a:t>
                </a:r>
                <a:r>
                  <a:rPr kumimoji="1" lang="ja-JP" altLang="en-US" sz="2000" b="1" dirty="0">
                    <a:solidFill>
                      <a:schemeClr val="bg1"/>
                    </a:solidFill>
                    <a:latin typeface="Meiryo UI" panose="020B0604030504040204" pitchFamily="50" charset="-128"/>
                    <a:ea typeface="Meiryo UI" panose="020B0604030504040204" pitchFamily="50" charset="-128"/>
                  </a:rPr>
                  <a:t>与える影響を自覚する責任</a:t>
                </a:r>
              </a:p>
            </p:txBody>
          </p:sp>
        </p:grpSp>
        <p:grpSp>
          <p:nvGrpSpPr>
            <p:cNvPr id="121" name="グループ化 120">
              <a:extLst>
                <a:ext uri="{FF2B5EF4-FFF2-40B4-BE49-F238E27FC236}">
                  <a16:creationId xmlns:a16="http://schemas.microsoft.com/office/drawing/2014/main" id="{2023D9B8-605F-4E0D-96C2-8AB90772E7C2}"/>
                </a:ext>
              </a:extLst>
            </p:cNvPr>
            <p:cNvGrpSpPr/>
            <p:nvPr/>
          </p:nvGrpSpPr>
          <p:grpSpPr>
            <a:xfrm>
              <a:off x="5734715" y="1829184"/>
              <a:ext cx="363730" cy="3626583"/>
              <a:chOff x="1003329" y="875950"/>
              <a:chExt cx="1791118" cy="3626583"/>
            </a:xfrm>
            <a:solidFill>
              <a:schemeClr val="accent2">
                <a:lumMod val="75000"/>
              </a:schemeClr>
            </a:solidFill>
          </p:grpSpPr>
          <p:sp>
            <p:nvSpPr>
              <p:cNvPr id="122" name="四角形: 角を丸くする 121">
                <a:extLst>
                  <a:ext uri="{FF2B5EF4-FFF2-40B4-BE49-F238E27FC236}">
                    <a16:creationId xmlns:a16="http://schemas.microsoft.com/office/drawing/2014/main" id="{CFA9113D-D5FB-4125-B0F3-1CABD26CD9CD}"/>
                  </a:ext>
                </a:extLst>
              </p:cNvPr>
              <p:cNvSpPr/>
              <p:nvPr/>
            </p:nvSpPr>
            <p:spPr>
              <a:xfrm>
                <a:off x="1021697" y="875950"/>
                <a:ext cx="1772750" cy="3626583"/>
              </a:xfrm>
              <a:prstGeom prst="roundRect">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23" name="テキスト ボックス 122">
                <a:extLst>
                  <a:ext uri="{FF2B5EF4-FFF2-40B4-BE49-F238E27FC236}">
                    <a16:creationId xmlns:a16="http://schemas.microsoft.com/office/drawing/2014/main" id="{294E9315-D067-49B5-A3D8-3E570896BB7F}"/>
                  </a:ext>
                </a:extLst>
              </p:cNvPr>
              <p:cNvSpPr txBox="1"/>
              <p:nvPr/>
            </p:nvSpPr>
            <p:spPr>
              <a:xfrm>
                <a:off x="1003329" y="2281360"/>
                <a:ext cx="1772750" cy="830997"/>
              </a:xfrm>
              <a:prstGeom prst="rect">
                <a:avLst/>
              </a:prstGeom>
              <a:noFill/>
            </p:spPr>
            <p:txBody>
              <a:bodyPr wrap="square" rtlCol="0" anchor="ctr">
                <a:spAutoFit/>
              </a:bodyPr>
              <a:lstStyle/>
              <a:p>
                <a:pPr algn="ctr"/>
                <a:r>
                  <a:rPr lang="ja-JP" altLang="en-US" sz="2400" b="1" dirty="0">
                    <a:solidFill>
                      <a:schemeClr val="bg1"/>
                    </a:solidFill>
                    <a:latin typeface="Meiryo UI" panose="020B0604030504040204" pitchFamily="50" charset="-128"/>
                    <a:ea typeface="Meiryo UI" panose="020B0604030504040204" pitchFamily="50" charset="-128"/>
                  </a:rPr>
                  <a:t>責任</a:t>
                </a:r>
                <a:endParaRPr lang="en-US" altLang="ja-JP" sz="2400" b="1" dirty="0">
                  <a:solidFill>
                    <a:schemeClr val="bg1"/>
                  </a:solidFill>
                  <a:latin typeface="Meiryo UI" panose="020B0604030504040204" pitchFamily="50" charset="-128"/>
                  <a:ea typeface="Meiryo UI" panose="020B0604030504040204" pitchFamily="50" charset="-128"/>
                </a:endParaRPr>
              </a:p>
            </p:txBody>
          </p:sp>
        </p:grpSp>
        <p:grpSp>
          <p:nvGrpSpPr>
            <p:cNvPr id="15" name="グループ化 14">
              <a:extLst>
                <a:ext uri="{FF2B5EF4-FFF2-40B4-BE49-F238E27FC236}">
                  <a16:creationId xmlns:a16="http://schemas.microsoft.com/office/drawing/2014/main" id="{B25FC7ED-3C60-4BAA-B5CE-5F98F13FDA3B}"/>
                </a:ext>
              </a:extLst>
            </p:cNvPr>
            <p:cNvGrpSpPr/>
            <p:nvPr/>
          </p:nvGrpSpPr>
          <p:grpSpPr>
            <a:xfrm>
              <a:off x="6442707" y="4103367"/>
              <a:ext cx="5423710" cy="720000"/>
              <a:chOff x="6468107" y="3716107"/>
              <a:chExt cx="5423710" cy="720000"/>
            </a:xfrm>
          </p:grpSpPr>
          <p:sp>
            <p:nvSpPr>
              <p:cNvPr id="186" name="四角形: 角を丸くする 185">
                <a:extLst>
                  <a:ext uri="{FF2B5EF4-FFF2-40B4-BE49-F238E27FC236}">
                    <a16:creationId xmlns:a16="http://schemas.microsoft.com/office/drawing/2014/main" id="{1AA09CE4-DBBF-4C8B-AE7B-B0EE77183B65}"/>
                  </a:ext>
                </a:extLst>
              </p:cNvPr>
              <p:cNvSpPr/>
              <p:nvPr/>
            </p:nvSpPr>
            <p:spPr>
              <a:xfrm>
                <a:off x="6491817" y="3716107"/>
                <a:ext cx="5400000" cy="720000"/>
              </a:xfrm>
              <a:prstGeom prst="roundRect">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87" name="テキスト ボックス 186">
                <a:extLst>
                  <a:ext uri="{FF2B5EF4-FFF2-40B4-BE49-F238E27FC236}">
                    <a16:creationId xmlns:a16="http://schemas.microsoft.com/office/drawing/2014/main" id="{9ED1DA86-3D17-49D7-A17F-0F0206370DD0}"/>
                  </a:ext>
                </a:extLst>
              </p:cNvPr>
              <p:cNvSpPr txBox="1"/>
              <p:nvPr/>
            </p:nvSpPr>
            <p:spPr>
              <a:xfrm>
                <a:off x="6468107" y="3716425"/>
                <a:ext cx="4583306" cy="707886"/>
              </a:xfrm>
              <a:prstGeom prst="rect">
                <a:avLst/>
              </a:prstGeom>
              <a:noFill/>
              <a:ln>
                <a:noFill/>
              </a:ln>
            </p:spPr>
            <p:txBody>
              <a:bodyPr wrap="none" rtlCol="0" anchor="ctr">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④自分の消費行動が環境に与える影響を</a:t>
                </a:r>
                <a:endParaRPr kumimoji="1" lang="en-US" altLang="ja-JP" sz="2000" b="1" dirty="0">
                  <a:solidFill>
                    <a:schemeClr val="bg1"/>
                  </a:solidFill>
                  <a:latin typeface="Meiryo UI" panose="020B0604030504040204" pitchFamily="50" charset="-128"/>
                  <a:ea typeface="Meiryo UI" panose="020B0604030504040204" pitchFamily="50" charset="-128"/>
                </a:endParaRPr>
              </a:p>
              <a:p>
                <a:r>
                  <a:rPr lang="en-US" altLang="ja-JP" sz="2000" b="1" dirty="0">
                    <a:solidFill>
                      <a:schemeClr val="bg1"/>
                    </a:solidFill>
                    <a:latin typeface="Meiryo UI" panose="020B0604030504040204" pitchFamily="50" charset="-128"/>
                    <a:ea typeface="Meiryo UI" panose="020B0604030504040204" pitchFamily="50" charset="-128"/>
                  </a:rPr>
                  <a:t>   </a:t>
                </a:r>
                <a:r>
                  <a:rPr kumimoji="1" lang="ja-JP" altLang="en-US" sz="2000" b="1" dirty="0">
                    <a:solidFill>
                      <a:schemeClr val="bg1"/>
                    </a:solidFill>
                    <a:latin typeface="Meiryo UI" panose="020B0604030504040204" pitchFamily="50" charset="-128"/>
                    <a:ea typeface="Meiryo UI" panose="020B0604030504040204" pitchFamily="50" charset="-128"/>
                  </a:rPr>
                  <a:t>自覚する責任</a:t>
                </a:r>
              </a:p>
            </p:txBody>
          </p:sp>
        </p:grpSp>
        <p:grpSp>
          <p:nvGrpSpPr>
            <p:cNvPr id="86" name="グループ化 85">
              <a:extLst>
                <a:ext uri="{FF2B5EF4-FFF2-40B4-BE49-F238E27FC236}">
                  <a16:creationId xmlns:a16="http://schemas.microsoft.com/office/drawing/2014/main" id="{0C9A69DC-C21E-4288-B5EE-CE1B619D29B9}"/>
                </a:ext>
              </a:extLst>
            </p:cNvPr>
            <p:cNvGrpSpPr/>
            <p:nvPr/>
          </p:nvGrpSpPr>
          <p:grpSpPr>
            <a:xfrm>
              <a:off x="6436357" y="1639888"/>
              <a:ext cx="5434501" cy="720000"/>
              <a:chOff x="6468107" y="2242907"/>
              <a:chExt cx="5434501" cy="720000"/>
            </a:xfrm>
          </p:grpSpPr>
          <p:sp>
            <p:nvSpPr>
              <p:cNvPr id="87" name="四角形: 角を丸くする 86">
                <a:extLst>
                  <a:ext uri="{FF2B5EF4-FFF2-40B4-BE49-F238E27FC236}">
                    <a16:creationId xmlns:a16="http://schemas.microsoft.com/office/drawing/2014/main" id="{AD0C3643-2096-4552-81B8-380D07D4CCA8}"/>
                  </a:ext>
                </a:extLst>
              </p:cNvPr>
              <p:cNvSpPr/>
              <p:nvPr/>
            </p:nvSpPr>
            <p:spPr>
              <a:xfrm>
                <a:off x="6491817" y="2242907"/>
                <a:ext cx="5400000" cy="720000"/>
              </a:xfrm>
              <a:prstGeom prst="roundRect">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8" name="テキスト ボックス 87">
                <a:extLst>
                  <a:ext uri="{FF2B5EF4-FFF2-40B4-BE49-F238E27FC236}">
                    <a16:creationId xmlns:a16="http://schemas.microsoft.com/office/drawing/2014/main" id="{5CF0195C-1E0E-429B-82CC-D08C5BE57146}"/>
                  </a:ext>
                </a:extLst>
              </p:cNvPr>
              <p:cNvSpPr txBox="1"/>
              <p:nvPr/>
            </p:nvSpPr>
            <p:spPr>
              <a:xfrm>
                <a:off x="6468107" y="2397113"/>
                <a:ext cx="5434501" cy="400110"/>
              </a:xfrm>
              <a:prstGeom prst="rect">
                <a:avLst/>
              </a:prstGeom>
              <a:noFill/>
              <a:ln>
                <a:noFill/>
              </a:ln>
            </p:spPr>
            <p:txBody>
              <a:bodyPr wrap="none" rtlCol="0" anchor="ctr">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①商品や価格などの情報に疑問や関心をもつ責任</a:t>
                </a:r>
              </a:p>
            </p:txBody>
          </p:sp>
        </p:grpSp>
        <p:grpSp>
          <p:nvGrpSpPr>
            <p:cNvPr id="89" name="グループ化 88">
              <a:extLst>
                <a:ext uri="{FF2B5EF4-FFF2-40B4-BE49-F238E27FC236}">
                  <a16:creationId xmlns:a16="http://schemas.microsoft.com/office/drawing/2014/main" id="{5DA71488-4266-4FB0-A2A4-4F753F14F35E}"/>
                </a:ext>
              </a:extLst>
            </p:cNvPr>
            <p:cNvGrpSpPr/>
            <p:nvPr/>
          </p:nvGrpSpPr>
          <p:grpSpPr>
            <a:xfrm>
              <a:off x="6436357" y="4954588"/>
              <a:ext cx="5423710" cy="720000"/>
              <a:chOff x="6468107" y="2242907"/>
              <a:chExt cx="5423710" cy="720000"/>
            </a:xfrm>
          </p:grpSpPr>
          <p:sp>
            <p:nvSpPr>
              <p:cNvPr id="90" name="四角形: 角を丸くする 89">
                <a:extLst>
                  <a:ext uri="{FF2B5EF4-FFF2-40B4-BE49-F238E27FC236}">
                    <a16:creationId xmlns:a16="http://schemas.microsoft.com/office/drawing/2014/main" id="{46CAD64C-6677-4A85-BDE7-6A81A8CF8411}"/>
                  </a:ext>
                </a:extLst>
              </p:cNvPr>
              <p:cNvSpPr/>
              <p:nvPr/>
            </p:nvSpPr>
            <p:spPr>
              <a:xfrm>
                <a:off x="6491817" y="2242907"/>
                <a:ext cx="5400000" cy="720000"/>
              </a:xfrm>
              <a:prstGeom prst="roundRect">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1" name="テキスト ボックス 90">
                <a:extLst>
                  <a:ext uri="{FF2B5EF4-FFF2-40B4-BE49-F238E27FC236}">
                    <a16:creationId xmlns:a16="http://schemas.microsoft.com/office/drawing/2014/main" id="{BD815A95-6724-4DFB-A0C9-B871196C3A14}"/>
                  </a:ext>
                </a:extLst>
              </p:cNvPr>
              <p:cNvSpPr txBox="1"/>
              <p:nvPr/>
            </p:nvSpPr>
            <p:spPr>
              <a:xfrm>
                <a:off x="6468107" y="2397113"/>
                <a:ext cx="4115229" cy="400110"/>
              </a:xfrm>
              <a:prstGeom prst="rect">
                <a:avLst/>
              </a:prstGeom>
              <a:noFill/>
              <a:ln>
                <a:noFill/>
              </a:ln>
            </p:spPr>
            <p:txBody>
              <a:bodyPr wrap="none" rtlCol="0" anchor="ctr">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⑤消費者として団結し、連帯する責任</a:t>
                </a:r>
              </a:p>
            </p:txBody>
          </p:sp>
        </p:grpSp>
      </p:grpSp>
      <p:grpSp>
        <p:nvGrpSpPr>
          <p:cNvPr id="53" name="グループ化 52">
            <a:extLst>
              <a:ext uri="{FF2B5EF4-FFF2-40B4-BE49-F238E27FC236}">
                <a16:creationId xmlns:a16="http://schemas.microsoft.com/office/drawing/2014/main" id="{0F3B7825-C9B9-4A7E-BB04-CAC1AF05ADE5}"/>
              </a:ext>
            </a:extLst>
          </p:cNvPr>
          <p:cNvGrpSpPr/>
          <p:nvPr/>
        </p:nvGrpSpPr>
        <p:grpSpPr>
          <a:xfrm>
            <a:off x="684953" y="1661454"/>
            <a:ext cx="363730" cy="3961112"/>
            <a:chOff x="1003329" y="875950"/>
            <a:chExt cx="1791118" cy="3961112"/>
          </a:xfrm>
          <a:solidFill>
            <a:schemeClr val="accent2">
              <a:lumMod val="75000"/>
            </a:schemeClr>
          </a:solidFill>
        </p:grpSpPr>
        <p:sp>
          <p:nvSpPr>
            <p:cNvPr id="54" name="四角形: 角を丸くする 53">
              <a:extLst>
                <a:ext uri="{FF2B5EF4-FFF2-40B4-BE49-F238E27FC236}">
                  <a16:creationId xmlns:a16="http://schemas.microsoft.com/office/drawing/2014/main" id="{AE4A3FAF-F752-4231-9CD3-E800F9F9DE28}"/>
                </a:ext>
              </a:extLst>
            </p:cNvPr>
            <p:cNvSpPr/>
            <p:nvPr/>
          </p:nvSpPr>
          <p:spPr>
            <a:xfrm>
              <a:off x="1021697" y="875950"/>
              <a:ext cx="1772750" cy="3961112"/>
            </a:xfrm>
            <a:prstGeom prst="roundRect">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45B0E155-7A6B-476D-BDA2-EF6630424458}"/>
                </a:ext>
              </a:extLst>
            </p:cNvPr>
            <p:cNvSpPr txBox="1"/>
            <p:nvPr/>
          </p:nvSpPr>
          <p:spPr>
            <a:xfrm>
              <a:off x="1003329" y="2438722"/>
              <a:ext cx="1772750" cy="830997"/>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権</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利</a:t>
              </a:r>
              <a:endParaRPr kumimoji="1" lang="ja-JP" altLang="en-US" sz="24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983982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54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2A43D08-C7E2-4DFC-B129-C5E52595D7E9}"/>
              </a:ext>
            </a:extLst>
          </p:cNvPr>
          <p:cNvSpPr txBox="1"/>
          <p:nvPr/>
        </p:nvSpPr>
        <p:spPr>
          <a:xfrm>
            <a:off x="1059787" y="898852"/>
            <a:ext cx="10080000" cy="144000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消費者を保護する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様々な法や制度について</a:t>
            </a:r>
            <a:endParaRPr kumimoji="1" lang="en-US" altLang="ja-JP" sz="4800" b="1"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6C8AD2E-C8F0-46AD-A4D8-B06FFC94F8DF}"/>
              </a:ext>
            </a:extLst>
          </p:cNvPr>
          <p:cNvPicPr>
            <a:picLocks noChangeAspect="1"/>
          </p:cNvPicPr>
          <p:nvPr/>
        </p:nvPicPr>
        <p:blipFill>
          <a:blip r:embed="rId3"/>
          <a:stretch>
            <a:fillRect/>
          </a:stretch>
        </p:blipFill>
        <p:spPr>
          <a:xfrm>
            <a:off x="4323809" y="2698852"/>
            <a:ext cx="3572416" cy="3979568"/>
          </a:xfrm>
          <a:prstGeom prst="rect">
            <a:avLst/>
          </a:prstGeom>
        </p:spPr>
      </p:pic>
      <p:sp>
        <p:nvSpPr>
          <p:cNvPr id="8" name="テキスト ボックス 7">
            <a:extLst>
              <a:ext uri="{FF2B5EF4-FFF2-40B4-BE49-F238E27FC236}">
                <a16:creationId xmlns:a16="http://schemas.microsoft.com/office/drawing/2014/main" id="{930A8108-626A-42C5-8D8E-0605084D7E36}"/>
              </a:ext>
            </a:extLst>
          </p:cNvPr>
          <p:cNvSpPr txBox="1"/>
          <p:nvPr/>
        </p:nvSpPr>
        <p:spPr>
          <a:xfrm>
            <a:off x="608628" y="2839529"/>
            <a:ext cx="4320000" cy="830997"/>
          </a:xfrm>
          <a:prstGeom prst="rect">
            <a:avLst/>
          </a:prstGeom>
          <a:noFill/>
        </p:spPr>
        <p:txBody>
          <a:bodyPr wrap="square" rtlCol="0" anchor="ctr">
            <a:spAutoFit/>
          </a:bodyPr>
          <a:lstStyle/>
          <a:p>
            <a:pPr algn="ctr"/>
            <a:r>
              <a:rPr lang="ja-JP" altLang="en-US" sz="2400" b="1" dirty="0">
                <a:solidFill>
                  <a:srgbClr val="FF0040"/>
                </a:solidFill>
                <a:latin typeface="Meiryo UI" panose="020B0604030504040204" pitchFamily="50" charset="-128"/>
                <a:ea typeface="Meiryo UI" panose="020B0604030504040204" pitchFamily="50" charset="-128"/>
              </a:rPr>
              <a:t>契約トラブル</a:t>
            </a:r>
            <a:r>
              <a:rPr lang="ja-JP" altLang="en-US" sz="2400" dirty="0">
                <a:solidFill>
                  <a:srgbClr val="406080"/>
                </a:solidFill>
                <a:latin typeface="Meiryo UI" panose="020B0604030504040204" pitchFamily="50" charset="-128"/>
                <a:ea typeface="Meiryo UI" panose="020B0604030504040204" pitchFamily="50" charset="-128"/>
              </a:rPr>
              <a:t>と</a:t>
            </a:r>
            <a:r>
              <a:rPr lang="ja-JP" altLang="en-US" sz="2400" b="1" dirty="0">
                <a:solidFill>
                  <a:srgbClr val="FF0040"/>
                </a:solidFill>
                <a:latin typeface="Meiryo UI" panose="020B0604030504040204" pitchFamily="50" charset="-128"/>
                <a:ea typeface="Meiryo UI" panose="020B0604030504040204" pitchFamily="50" charset="-128"/>
              </a:rPr>
              <a:t>製品事故</a:t>
            </a:r>
            <a:r>
              <a:rPr lang="ja-JP" altLang="en-US" sz="2400" dirty="0">
                <a:solidFill>
                  <a:srgbClr val="406080"/>
                </a:solidFill>
                <a:latin typeface="Meiryo UI" panose="020B0604030504040204" pitchFamily="50" charset="-128"/>
                <a:ea typeface="Meiryo UI" panose="020B0604030504040204" pitchFamily="50" charset="-128"/>
              </a:rPr>
              <a:t>、</a:t>
            </a:r>
            <a:endParaRPr lang="en-US" altLang="ja-JP" sz="2400" dirty="0">
              <a:solidFill>
                <a:srgbClr val="406080"/>
              </a:solidFill>
              <a:latin typeface="Meiryo UI" panose="020B0604030504040204" pitchFamily="50" charset="-128"/>
              <a:ea typeface="Meiryo UI" panose="020B0604030504040204" pitchFamily="50" charset="-128"/>
            </a:endParaRPr>
          </a:p>
          <a:p>
            <a:pPr algn="ctr"/>
            <a:r>
              <a:rPr lang="ja-JP" altLang="en-US" sz="2400" dirty="0">
                <a:solidFill>
                  <a:srgbClr val="406080"/>
                </a:solidFill>
                <a:latin typeface="Meiryo UI" panose="020B0604030504040204" pitchFamily="50" charset="-128"/>
                <a:ea typeface="Meiryo UI" panose="020B0604030504040204" pitchFamily="50" charset="-128"/>
              </a:rPr>
              <a:t>それぞれの対応を学ぼう</a:t>
            </a:r>
            <a:endParaRPr kumimoji="1" lang="ja-JP" altLang="en-US" sz="2400" dirty="0">
              <a:solidFill>
                <a:srgbClr val="40608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2653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DBFA430-423D-4C18-9AEB-5C7760D61099}"/>
              </a:ext>
            </a:extLst>
          </p:cNvPr>
          <p:cNvSpPr txBox="1"/>
          <p:nvPr/>
        </p:nvSpPr>
        <p:spPr>
          <a:xfrm>
            <a:off x="580831" y="1269000"/>
            <a:ext cx="8086179" cy="1569660"/>
          </a:xfrm>
          <a:prstGeom prst="rect">
            <a:avLst/>
          </a:prstGeom>
          <a:noFill/>
        </p:spPr>
        <p:txBody>
          <a:bodyPr wrap="square" rtlCol="0" anchor="ctr">
            <a:spAutoFit/>
          </a:bodyPr>
          <a:lstStyle/>
          <a:p>
            <a:r>
              <a:rPr kumimoji="1" lang="ja-JP" altLang="en-US" sz="4800" b="1" dirty="0">
                <a:latin typeface="Meiryo UI" panose="020B0604030504040204" pitchFamily="50" charset="-128"/>
                <a:ea typeface="Meiryo UI" panose="020B0604030504040204" pitchFamily="50" charset="-128"/>
              </a:rPr>
              <a:t>「契約にまつわる被害に</a:t>
            </a:r>
            <a:endParaRPr kumimoji="1" lang="en-US" altLang="ja-JP" sz="4800" b="1" dirty="0">
              <a:latin typeface="Meiryo UI" panose="020B0604030504040204" pitchFamily="50" charset="-128"/>
              <a:ea typeface="Meiryo UI" panose="020B0604030504040204" pitchFamily="50" charset="-128"/>
            </a:endParaRPr>
          </a:p>
          <a:p>
            <a:r>
              <a:rPr kumimoji="1" lang="ja-JP" altLang="en-US" sz="4800" b="1" dirty="0">
                <a:latin typeface="Meiryo UI" panose="020B0604030504040204" pitchFamily="50" charset="-128"/>
                <a:ea typeface="Meiryo UI" panose="020B0604030504040204" pitchFamily="50" charset="-128"/>
              </a:rPr>
              <a:t>遭ってしまった、どうしよう！？ 」</a:t>
            </a:r>
          </a:p>
        </p:txBody>
      </p:sp>
      <p:pic>
        <p:nvPicPr>
          <p:cNvPr id="4" name="図 3">
            <a:extLst>
              <a:ext uri="{FF2B5EF4-FFF2-40B4-BE49-F238E27FC236}">
                <a16:creationId xmlns:a16="http://schemas.microsoft.com/office/drawing/2014/main" id="{478D31B9-8450-41CA-841D-03D02CCBF661}"/>
              </a:ext>
            </a:extLst>
          </p:cNvPr>
          <p:cNvPicPr>
            <a:picLocks noChangeAspect="1"/>
          </p:cNvPicPr>
          <p:nvPr/>
        </p:nvPicPr>
        <p:blipFill>
          <a:blip r:embed="rId3"/>
          <a:stretch>
            <a:fillRect/>
          </a:stretch>
        </p:blipFill>
        <p:spPr>
          <a:xfrm>
            <a:off x="6340680" y="3371348"/>
            <a:ext cx="5155995" cy="3291219"/>
          </a:xfrm>
          <a:prstGeom prst="rect">
            <a:avLst/>
          </a:prstGeom>
        </p:spPr>
      </p:pic>
      <p:pic>
        <p:nvPicPr>
          <p:cNvPr id="3" name="グラフィックス 2">
            <a:extLst>
              <a:ext uri="{FF2B5EF4-FFF2-40B4-BE49-F238E27FC236}">
                <a16:creationId xmlns:a16="http://schemas.microsoft.com/office/drawing/2014/main" id="{3C2FED9C-E69E-4DCB-96B3-363B6812530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19524" y="1162594"/>
            <a:ext cx="1912851" cy="1906044"/>
          </a:xfrm>
          <a:prstGeom prst="rect">
            <a:avLst/>
          </a:prstGeom>
        </p:spPr>
      </p:pic>
      <p:sp>
        <p:nvSpPr>
          <p:cNvPr id="6" name="正方形/長方形 5">
            <a:extLst>
              <a:ext uri="{FF2B5EF4-FFF2-40B4-BE49-F238E27FC236}">
                <a16:creationId xmlns:a16="http://schemas.microsoft.com/office/drawing/2014/main" id="{2728E18E-BD1F-4EED-977A-E8FF9F184707}"/>
              </a:ext>
            </a:extLst>
          </p:cNvPr>
          <p:cNvSpPr/>
          <p:nvPr/>
        </p:nvSpPr>
        <p:spPr>
          <a:xfrm>
            <a:off x="261258" y="188912"/>
            <a:ext cx="11700000" cy="6480175"/>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E0FA53CB-E222-4B0C-BD55-52221000EF45}"/>
              </a:ext>
            </a:extLst>
          </p:cNvPr>
          <p:cNvPicPr>
            <a:picLocks noChangeAspect="1"/>
          </p:cNvPicPr>
          <p:nvPr/>
        </p:nvPicPr>
        <p:blipFill>
          <a:blip r:embed="rId6"/>
          <a:stretch>
            <a:fillRect/>
          </a:stretch>
        </p:blipFill>
        <p:spPr>
          <a:xfrm>
            <a:off x="3648216" y="3276412"/>
            <a:ext cx="2430916" cy="1952813"/>
          </a:xfrm>
          <a:prstGeom prst="rect">
            <a:avLst/>
          </a:prstGeom>
        </p:spPr>
      </p:pic>
    </p:spTree>
    <p:extLst>
      <p:ext uri="{BB962C8B-B14F-4D97-AF65-F5344CB8AC3E}">
        <p14:creationId xmlns:p14="http://schemas.microsoft.com/office/powerpoint/2010/main" val="3852730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F01AFC6-E7CE-489C-B988-881B057ADB9F}"/>
              </a:ext>
            </a:extLst>
          </p:cNvPr>
          <p:cNvSpPr txBox="1"/>
          <p:nvPr/>
        </p:nvSpPr>
        <p:spPr>
          <a:xfrm>
            <a:off x="3756000" y="854823"/>
            <a:ext cx="4680000"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未成年者取消権</a:t>
            </a:r>
          </a:p>
        </p:txBody>
      </p:sp>
      <p:sp>
        <p:nvSpPr>
          <p:cNvPr id="7" name="テキスト ボックス 6">
            <a:extLst>
              <a:ext uri="{FF2B5EF4-FFF2-40B4-BE49-F238E27FC236}">
                <a16:creationId xmlns:a16="http://schemas.microsoft.com/office/drawing/2014/main" id="{4B74E944-0D1E-487D-90C6-C2FF7FBECF1A}"/>
              </a:ext>
            </a:extLst>
          </p:cNvPr>
          <p:cNvSpPr txBox="1"/>
          <p:nvPr/>
        </p:nvSpPr>
        <p:spPr>
          <a:xfrm>
            <a:off x="2136813" y="5362040"/>
            <a:ext cx="7920000" cy="461665"/>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保護者など法定代理人の同意ない契約は、</a:t>
            </a:r>
            <a:r>
              <a:rPr lang="ja-JP" altLang="en-US" sz="2400" b="1" dirty="0">
                <a:solidFill>
                  <a:srgbClr val="FF0040"/>
                </a:solidFill>
                <a:latin typeface="Meiryo UI" panose="020B0604030504040204" pitchFamily="50" charset="-128"/>
                <a:ea typeface="Meiryo UI" panose="020B0604030504040204" pitchFamily="50" charset="-128"/>
              </a:rPr>
              <a:t>取消し</a:t>
            </a:r>
            <a:r>
              <a:rPr lang="ja-JP" altLang="en-US" sz="2400" b="1" dirty="0">
                <a:latin typeface="Meiryo UI" panose="020B0604030504040204" pitchFamily="50" charset="-128"/>
                <a:ea typeface="Meiryo UI" panose="020B0604030504040204" pitchFamily="50" charset="-128"/>
              </a:rPr>
              <a:t>ができる</a:t>
            </a:r>
          </a:p>
        </p:txBody>
      </p:sp>
      <p:pic>
        <p:nvPicPr>
          <p:cNvPr id="5" name="グラフィックス 4">
            <a:extLst>
              <a:ext uri="{FF2B5EF4-FFF2-40B4-BE49-F238E27FC236}">
                <a16:creationId xmlns:a16="http://schemas.microsoft.com/office/drawing/2014/main" id="{2B12CFA1-D6A4-4974-AB7A-CB2E207B471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07714" y="1810931"/>
            <a:ext cx="1514396" cy="3386544"/>
          </a:xfrm>
          <a:prstGeom prst="rect">
            <a:avLst/>
          </a:prstGeom>
        </p:spPr>
      </p:pic>
      <p:pic>
        <p:nvPicPr>
          <p:cNvPr id="18" name="グラフィックス 17">
            <a:extLst>
              <a:ext uri="{FF2B5EF4-FFF2-40B4-BE49-F238E27FC236}">
                <a16:creationId xmlns:a16="http://schemas.microsoft.com/office/drawing/2014/main" id="{F1EB278F-916E-4F5F-AE0A-6B2D1332F76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334493" y="1936376"/>
            <a:ext cx="1280553" cy="3292849"/>
          </a:xfrm>
          <a:prstGeom prst="rect">
            <a:avLst/>
          </a:prstGeom>
        </p:spPr>
      </p:pic>
      <p:sp>
        <p:nvSpPr>
          <p:cNvPr id="8" name="楕円 7">
            <a:extLst>
              <a:ext uri="{FF2B5EF4-FFF2-40B4-BE49-F238E27FC236}">
                <a16:creationId xmlns:a16="http://schemas.microsoft.com/office/drawing/2014/main" id="{EE86E5B0-CCF9-4AA1-98A9-324C0B90E1C0}"/>
              </a:ext>
            </a:extLst>
          </p:cNvPr>
          <p:cNvSpPr/>
          <p:nvPr/>
        </p:nvSpPr>
        <p:spPr>
          <a:xfrm>
            <a:off x="8436000" y="1850385"/>
            <a:ext cx="2237874" cy="1269051"/>
          </a:xfrm>
          <a:prstGeom prst="ellipse">
            <a:avLst/>
          </a:prstGeom>
          <a:solidFill>
            <a:srgbClr val="00C0FF"/>
          </a:solidFill>
          <a:ln w="19050">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2400" b="1" dirty="0">
                <a:solidFill>
                  <a:schemeClr val="bg1"/>
                </a:solidFill>
                <a:latin typeface="Meiryo UI" panose="020B0604030504040204" pitchFamily="50" charset="-128"/>
                <a:ea typeface="Meiryo UI" panose="020B0604030504040204" pitchFamily="50" charset="-128"/>
              </a:rPr>
              <a:t>17</a:t>
            </a:r>
            <a:r>
              <a:rPr kumimoji="1" lang="ja-JP" altLang="en-US" sz="2400" b="1" dirty="0">
                <a:solidFill>
                  <a:schemeClr val="bg1"/>
                </a:solidFill>
                <a:latin typeface="Meiryo UI" panose="020B0604030504040204" pitchFamily="50" charset="-128"/>
                <a:ea typeface="Meiryo UI" panose="020B0604030504040204" pitchFamily="50" charset="-128"/>
              </a:rPr>
              <a:t>歳以下</a:t>
            </a:r>
          </a:p>
        </p:txBody>
      </p:sp>
    </p:spTree>
    <p:extLst>
      <p:ext uri="{BB962C8B-B14F-4D97-AF65-F5344CB8AC3E}">
        <p14:creationId xmlns:p14="http://schemas.microsoft.com/office/powerpoint/2010/main" val="179980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F947F2D-C152-4D90-BC00-45AABFFF0AEA}"/>
              </a:ext>
            </a:extLst>
          </p:cNvPr>
          <p:cNvSpPr txBox="1"/>
          <p:nvPr/>
        </p:nvSpPr>
        <p:spPr>
          <a:xfrm>
            <a:off x="3257239" y="858700"/>
            <a:ext cx="5673008" cy="830997"/>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クーリング・オフ制度</a:t>
            </a:r>
          </a:p>
        </p:txBody>
      </p:sp>
      <p:sp>
        <p:nvSpPr>
          <p:cNvPr id="5" name="テキスト ボックス 4">
            <a:extLst>
              <a:ext uri="{FF2B5EF4-FFF2-40B4-BE49-F238E27FC236}">
                <a16:creationId xmlns:a16="http://schemas.microsoft.com/office/drawing/2014/main" id="{7ACAB7FB-1937-4A96-BD80-FD13032BA3E6}"/>
              </a:ext>
            </a:extLst>
          </p:cNvPr>
          <p:cNvSpPr txBox="1"/>
          <p:nvPr/>
        </p:nvSpPr>
        <p:spPr>
          <a:xfrm>
            <a:off x="2136813" y="5360579"/>
            <a:ext cx="7920000" cy="461665"/>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訪問販売などのトラブルになりやすい取引の契約を</a:t>
            </a:r>
            <a:r>
              <a:rPr lang="ja-JP" altLang="en-US" sz="2400" b="1" dirty="0">
                <a:solidFill>
                  <a:srgbClr val="FF0040"/>
                </a:solidFill>
                <a:latin typeface="Meiryo UI" panose="020B0604030504040204" pitchFamily="50" charset="-128"/>
                <a:ea typeface="Meiryo UI" panose="020B0604030504040204" pitchFamily="50" charset="-128"/>
              </a:rPr>
              <a:t>解除</a:t>
            </a:r>
            <a:r>
              <a:rPr lang="ja-JP" altLang="en-US" sz="2400" b="1" dirty="0">
                <a:latin typeface="Meiryo UI" panose="020B0604030504040204" pitchFamily="50" charset="-128"/>
                <a:ea typeface="Meiryo UI" panose="020B0604030504040204" pitchFamily="50" charset="-128"/>
              </a:rPr>
              <a:t>できる</a:t>
            </a:r>
          </a:p>
        </p:txBody>
      </p:sp>
      <p:pic>
        <p:nvPicPr>
          <p:cNvPr id="15" name="図 14">
            <a:extLst>
              <a:ext uri="{FF2B5EF4-FFF2-40B4-BE49-F238E27FC236}">
                <a16:creationId xmlns:a16="http://schemas.microsoft.com/office/drawing/2014/main" id="{AA365CCA-1B5A-476C-A45F-17C4361C49BC}"/>
              </a:ext>
            </a:extLst>
          </p:cNvPr>
          <p:cNvPicPr>
            <a:picLocks noChangeAspect="1"/>
          </p:cNvPicPr>
          <p:nvPr/>
        </p:nvPicPr>
        <p:blipFill>
          <a:blip r:embed="rId3"/>
          <a:stretch>
            <a:fillRect/>
          </a:stretch>
        </p:blipFill>
        <p:spPr>
          <a:xfrm>
            <a:off x="4149281" y="1874855"/>
            <a:ext cx="3916970" cy="3146596"/>
          </a:xfrm>
          <a:prstGeom prst="rect">
            <a:avLst/>
          </a:prstGeom>
        </p:spPr>
      </p:pic>
    </p:spTree>
    <p:extLst>
      <p:ext uri="{BB962C8B-B14F-4D97-AF65-F5344CB8AC3E}">
        <p14:creationId xmlns:p14="http://schemas.microsoft.com/office/powerpoint/2010/main" val="373545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B652756-2FC8-40BD-981E-9CB52B24CB3C}"/>
              </a:ext>
            </a:extLst>
          </p:cNvPr>
          <p:cNvSpPr txBox="1"/>
          <p:nvPr/>
        </p:nvSpPr>
        <p:spPr>
          <a:xfrm>
            <a:off x="599042" y="5230185"/>
            <a:ext cx="5760000" cy="720000"/>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不適切な勧誘により消費者が誤認・困惑して契約した場合、</a:t>
            </a:r>
            <a:r>
              <a:rPr kumimoji="1" lang="ja-JP" altLang="en-US" sz="2400" b="1" dirty="0">
                <a:solidFill>
                  <a:srgbClr val="FF0040"/>
                </a:solidFill>
                <a:latin typeface="Meiryo UI" panose="020B0604030504040204" pitchFamily="50" charset="-128"/>
                <a:ea typeface="Meiryo UI" panose="020B0604030504040204" pitchFamily="50" charset="-128"/>
              </a:rPr>
              <a:t>取消し</a:t>
            </a:r>
            <a:r>
              <a:rPr kumimoji="1" lang="ja-JP" altLang="en-US" sz="2400" b="1" dirty="0">
                <a:latin typeface="Meiryo UI" panose="020B0604030504040204" pitchFamily="50" charset="-128"/>
                <a:ea typeface="Meiryo UI" panose="020B0604030504040204" pitchFamily="50" charset="-128"/>
              </a:rPr>
              <a:t>ができる</a:t>
            </a:r>
          </a:p>
        </p:txBody>
      </p:sp>
      <p:sp>
        <p:nvSpPr>
          <p:cNvPr id="6" name="テキスト ボックス 5">
            <a:extLst>
              <a:ext uri="{FF2B5EF4-FFF2-40B4-BE49-F238E27FC236}">
                <a16:creationId xmlns:a16="http://schemas.microsoft.com/office/drawing/2014/main" id="{F3BBCB80-7434-450F-A207-59A395FE9AB6}"/>
              </a:ext>
            </a:extLst>
          </p:cNvPr>
          <p:cNvSpPr txBox="1"/>
          <p:nvPr/>
        </p:nvSpPr>
        <p:spPr>
          <a:xfrm>
            <a:off x="6973475" y="5186644"/>
            <a:ext cx="4320000" cy="830997"/>
          </a:xfrm>
          <a:prstGeom prst="rect">
            <a:avLst/>
          </a:prstGeom>
          <a:noFill/>
        </p:spPr>
        <p:txBody>
          <a:bodyPr wrap="square" rtlCol="0" anchor="ctr">
            <a:spAutoFit/>
          </a:bodyPr>
          <a:lstStyle/>
          <a:p>
            <a:pPr algn="ctr"/>
            <a:r>
              <a:rPr kumimoji="1" lang="ja-JP" altLang="en-US" sz="2400" b="1" dirty="0">
                <a:latin typeface="Meiryo UI" panose="020B0604030504040204" pitchFamily="50" charset="-128"/>
                <a:ea typeface="Meiryo UI" panose="020B0604030504040204" pitchFamily="50" charset="-128"/>
              </a:rPr>
              <a:t>消費者の利益を不当に害する</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契約条項は</a:t>
            </a:r>
            <a:r>
              <a:rPr kumimoji="1" lang="ja-JP" altLang="en-US" sz="2400" b="1" dirty="0">
                <a:solidFill>
                  <a:srgbClr val="FF0040"/>
                </a:solidFill>
                <a:latin typeface="Meiryo UI" panose="020B0604030504040204" pitchFamily="50" charset="-128"/>
                <a:ea typeface="Meiryo UI" panose="020B0604030504040204" pitchFamily="50" charset="-128"/>
              </a:rPr>
              <a:t>無効</a:t>
            </a:r>
            <a:r>
              <a:rPr kumimoji="1" lang="ja-JP" altLang="en-US" sz="2400" b="1" dirty="0">
                <a:latin typeface="Meiryo UI" panose="020B0604030504040204" pitchFamily="50" charset="-128"/>
                <a:ea typeface="Meiryo UI" panose="020B0604030504040204" pitchFamily="50" charset="-128"/>
              </a:rPr>
              <a:t>となる</a:t>
            </a:r>
          </a:p>
        </p:txBody>
      </p:sp>
      <p:sp>
        <p:nvSpPr>
          <p:cNvPr id="7" name="テキスト ボックス 6">
            <a:extLst>
              <a:ext uri="{FF2B5EF4-FFF2-40B4-BE49-F238E27FC236}">
                <a16:creationId xmlns:a16="http://schemas.microsoft.com/office/drawing/2014/main" id="{858A48B0-A5CA-4E45-9146-0DEBFE7A4710}"/>
              </a:ext>
            </a:extLst>
          </p:cNvPr>
          <p:cNvSpPr txBox="1"/>
          <p:nvPr/>
        </p:nvSpPr>
        <p:spPr>
          <a:xfrm>
            <a:off x="3762940" y="923527"/>
            <a:ext cx="4680000" cy="720000"/>
          </a:xfrm>
          <a:prstGeom prst="rect">
            <a:avLst/>
          </a:prstGeom>
          <a:noFill/>
        </p:spPr>
        <p:txBody>
          <a:bodyPr wrap="square" rtlCol="0" anchor="ctr">
            <a:spAutoFit/>
          </a:bodyPr>
          <a:lstStyle/>
          <a:p>
            <a:pPr algn="ctr"/>
            <a:r>
              <a:rPr kumimoji="1" lang="zh-TW" altLang="en-US" sz="4800" b="1" dirty="0">
                <a:latin typeface="Meiryo UI" panose="020B0604030504040204" pitchFamily="50" charset="-128"/>
                <a:ea typeface="Meiryo UI" panose="020B0604030504040204" pitchFamily="50" charset="-128"/>
              </a:rPr>
              <a:t>消費者契約法</a:t>
            </a:r>
          </a:p>
        </p:txBody>
      </p:sp>
      <p:pic>
        <p:nvPicPr>
          <p:cNvPr id="17" name="図 16">
            <a:extLst>
              <a:ext uri="{FF2B5EF4-FFF2-40B4-BE49-F238E27FC236}">
                <a16:creationId xmlns:a16="http://schemas.microsoft.com/office/drawing/2014/main" id="{5F89D463-F898-48F8-828A-9BBBB3EB81D3}"/>
              </a:ext>
            </a:extLst>
          </p:cNvPr>
          <p:cNvPicPr>
            <a:picLocks noChangeAspect="1"/>
          </p:cNvPicPr>
          <p:nvPr/>
        </p:nvPicPr>
        <p:blipFill>
          <a:blip r:embed="rId3"/>
          <a:stretch>
            <a:fillRect/>
          </a:stretch>
        </p:blipFill>
        <p:spPr>
          <a:xfrm>
            <a:off x="7962897" y="2384425"/>
            <a:ext cx="2287483" cy="2777362"/>
          </a:xfrm>
          <a:prstGeom prst="rect">
            <a:avLst/>
          </a:prstGeom>
        </p:spPr>
      </p:pic>
      <p:pic>
        <p:nvPicPr>
          <p:cNvPr id="18" name="図 17">
            <a:extLst>
              <a:ext uri="{FF2B5EF4-FFF2-40B4-BE49-F238E27FC236}">
                <a16:creationId xmlns:a16="http://schemas.microsoft.com/office/drawing/2014/main" id="{F3A66EB8-0E5F-4C3F-B903-FFD440F15191}"/>
              </a:ext>
            </a:extLst>
          </p:cNvPr>
          <p:cNvPicPr>
            <a:picLocks noChangeAspect="1"/>
          </p:cNvPicPr>
          <p:nvPr/>
        </p:nvPicPr>
        <p:blipFill>
          <a:blip r:embed="rId4"/>
          <a:stretch>
            <a:fillRect/>
          </a:stretch>
        </p:blipFill>
        <p:spPr>
          <a:xfrm>
            <a:off x="1823664" y="2384425"/>
            <a:ext cx="3671819" cy="2646755"/>
          </a:xfrm>
          <a:prstGeom prst="rect">
            <a:avLst/>
          </a:prstGeom>
        </p:spPr>
      </p:pic>
    </p:spTree>
    <p:extLst>
      <p:ext uri="{BB962C8B-B14F-4D97-AF65-F5344CB8AC3E}">
        <p14:creationId xmlns:p14="http://schemas.microsoft.com/office/powerpoint/2010/main" val="35439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7DB67EDF-57A0-4DB5-A4E8-D4A75C2E8B07}"/>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1" b="2060"/>
          <a:stretch/>
        </p:blipFill>
        <p:spPr>
          <a:xfrm>
            <a:off x="5852160" y="2864786"/>
            <a:ext cx="3396675" cy="3790544"/>
          </a:xfrm>
          <a:prstGeom prst="rect">
            <a:avLst/>
          </a:prstGeom>
        </p:spPr>
      </p:pic>
      <p:pic>
        <p:nvPicPr>
          <p:cNvPr id="11" name="グラフィックス 10">
            <a:extLst>
              <a:ext uri="{FF2B5EF4-FFF2-40B4-BE49-F238E27FC236}">
                <a16:creationId xmlns:a16="http://schemas.microsoft.com/office/drawing/2014/main" id="{2CBBDA30-0AC4-4DB8-B5F9-4E533259282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248835" y="2053830"/>
            <a:ext cx="2302649" cy="2659689"/>
          </a:xfrm>
          <a:prstGeom prst="rect">
            <a:avLst/>
          </a:prstGeom>
        </p:spPr>
      </p:pic>
      <p:sp>
        <p:nvSpPr>
          <p:cNvPr id="6" name="テキスト ボックス 5">
            <a:extLst>
              <a:ext uri="{FF2B5EF4-FFF2-40B4-BE49-F238E27FC236}">
                <a16:creationId xmlns:a16="http://schemas.microsoft.com/office/drawing/2014/main" id="{BA8B56E2-B926-45F0-A717-56B55939F44A}"/>
              </a:ext>
            </a:extLst>
          </p:cNvPr>
          <p:cNvSpPr txBox="1"/>
          <p:nvPr/>
        </p:nvSpPr>
        <p:spPr>
          <a:xfrm>
            <a:off x="580831" y="1269000"/>
            <a:ext cx="7191569" cy="1569660"/>
          </a:xfrm>
          <a:prstGeom prst="rect">
            <a:avLst/>
          </a:prstGeom>
          <a:noFill/>
        </p:spPr>
        <p:txBody>
          <a:bodyPr wrap="square" rtlCol="0" anchor="ctr">
            <a:spAutoFit/>
          </a:bodyPr>
          <a:lstStyle/>
          <a:p>
            <a:r>
              <a:rPr kumimoji="1" lang="ja-JP" altLang="en-US" sz="4800" b="1" dirty="0">
                <a:latin typeface="Meiryo UI" panose="020B0604030504040204" pitchFamily="50" charset="-128"/>
                <a:ea typeface="Meiryo UI" panose="020B0604030504040204" pitchFamily="50" charset="-128"/>
              </a:rPr>
              <a:t>「製品事故に遭ってしまった</a:t>
            </a:r>
          </a:p>
          <a:p>
            <a:r>
              <a:rPr kumimoji="1" lang="ja-JP" altLang="en-US" sz="4800" b="1" dirty="0">
                <a:latin typeface="Meiryo UI" panose="020B0604030504040204" pitchFamily="50" charset="-128"/>
                <a:ea typeface="Meiryo UI" panose="020B0604030504040204" pitchFamily="50" charset="-128"/>
              </a:rPr>
              <a:t> どうしよう！？ 」</a:t>
            </a:r>
          </a:p>
        </p:txBody>
      </p:sp>
      <p:sp>
        <p:nvSpPr>
          <p:cNvPr id="7" name="正方形/長方形 6">
            <a:extLst>
              <a:ext uri="{FF2B5EF4-FFF2-40B4-BE49-F238E27FC236}">
                <a16:creationId xmlns:a16="http://schemas.microsoft.com/office/drawing/2014/main" id="{DE78C657-E01B-4F59-9E2F-35FDFB88C96B}"/>
              </a:ext>
            </a:extLst>
          </p:cNvPr>
          <p:cNvSpPr/>
          <p:nvPr/>
        </p:nvSpPr>
        <p:spPr>
          <a:xfrm>
            <a:off x="261258" y="188912"/>
            <a:ext cx="11700000" cy="6480175"/>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91479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F121F50-A520-4796-A3FC-23B06BB7D64D}"/>
              </a:ext>
            </a:extLst>
          </p:cNvPr>
          <p:cNvSpPr txBox="1"/>
          <p:nvPr/>
        </p:nvSpPr>
        <p:spPr>
          <a:xfrm>
            <a:off x="1049459" y="5534452"/>
            <a:ext cx="10080000" cy="830997"/>
          </a:xfrm>
          <a:prstGeom prst="rect">
            <a:avLst/>
          </a:prstGeom>
          <a:noFill/>
        </p:spPr>
        <p:txBody>
          <a:bodyPr wrap="square" anchor="ctr">
            <a:spAutoFit/>
          </a:bodyPr>
          <a:lstStyle/>
          <a:p>
            <a:pPr algn="ctr"/>
            <a:r>
              <a:rPr lang="ja-JP" altLang="en-US" sz="2400" b="1" dirty="0">
                <a:latin typeface="Meiryo UI" panose="020B0604030504040204" pitchFamily="50" charset="-128"/>
                <a:ea typeface="Meiryo UI" panose="020B0604030504040204" pitchFamily="50" charset="-128"/>
              </a:rPr>
              <a:t>製品を使って被害を受けた場合、どうすればよいだろうか？</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安全が確保される権利を守るための法制度とは？</a:t>
            </a:r>
          </a:p>
        </p:txBody>
      </p:sp>
      <p:sp>
        <p:nvSpPr>
          <p:cNvPr id="6" name="テキスト ボックス 5">
            <a:extLst>
              <a:ext uri="{FF2B5EF4-FFF2-40B4-BE49-F238E27FC236}">
                <a16:creationId xmlns:a16="http://schemas.microsoft.com/office/drawing/2014/main" id="{1B470788-4385-4251-887D-0DEA1CF181C0}"/>
              </a:ext>
            </a:extLst>
          </p:cNvPr>
          <p:cNvSpPr txBox="1"/>
          <p:nvPr/>
        </p:nvSpPr>
        <p:spPr>
          <a:xfrm>
            <a:off x="715285" y="811611"/>
            <a:ext cx="10800000" cy="584775"/>
          </a:xfrm>
          <a:prstGeom prst="rect">
            <a:avLst/>
          </a:prstGeom>
          <a:noFill/>
        </p:spPr>
        <p:txBody>
          <a:bodyPr wrap="square" rtlCol="0" anchor="ctr">
            <a:spAutoFit/>
          </a:bodyPr>
          <a:lstStyle>
            <a:defPPr>
              <a:defRPr lang="ja-JP"/>
            </a:defPPr>
            <a:lvl1pPr algn="ctr">
              <a:defRPr sz="4000" b="1">
                <a:latin typeface="Meiryo UI" panose="020B0604030504040204" pitchFamily="50" charset="-128"/>
                <a:ea typeface="Meiryo UI" panose="020B0604030504040204" pitchFamily="50" charset="-128"/>
              </a:defRPr>
            </a:lvl1pPr>
          </a:lstStyle>
          <a:p>
            <a:r>
              <a:rPr lang="ja-JP" altLang="en-US" sz="3200" dirty="0"/>
              <a:t>製品による重大な事故が、毎年</a:t>
            </a:r>
            <a:r>
              <a:rPr lang="en-US" altLang="ja-JP" sz="3200" dirty="0"/>
              <a:t>1,000</a:t>
            </a:r>
            <a:r>
              <a:rPr lang="ja-JP" altLang="en-US" sz="3200" dirty="0"/>
              <a:t>件前後起こっている</a:t>
            </a:r>
          </a:p>
        </p:txBody>
      </p:sp>
      <p:graphicFrame>
        <p:nvGraphicFramePr>
          <p:cNvPr id="7" name="コンテンツ プレースホルダー 7">
            <a:extLst>
              <a:ext uri="{FF2B5EF4-FFF2-40B4-BE49-F238E27FC236}">
                <a16:creationId xmlns:a16="http://schemas.microsoft.com/office/drawing/2014/main" id="{273D6045-3E5A-4B3F-A5E1-CC9334793AEA}"/>
              </a:ext>
            </a:extLst>
          </p:cNvPr>
          <p:cNvGraphicFramePr>
            <a:graphicFrameLocks noGrp="1"/>
          </p:cNvGraphicFramePr>
          <p:nvPr>
            <p:ph idx="1"/>
            <p:extLst>
              <p:ext uri="{D42A27DB-BD31-4B8C-83A1-F6EECF244321}">
                <p14:modId xmlns:p14="http://schemas.microsoft.com/office/powerpoint/2010/main" val="1681743995"/>
              </p:ext>
            </p:extLst>
          </p:nvPr>
        </p:nvGraphicFramePr>
        <p:xfrm>
          <a:off x="447675" y="1043578"/>
          <a:ext cx="8363081"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hlinkClick r:id="rId4"/>
            <a:extLst>
              <a:ext uri="{FF2B5EF4-FFF2-40B4-BE49-F238E27FC236}">
                <a16:creationId xmlns:a16="http://schemas.microsoft.com/office/drawing/2014/main" id="{0CE7B8D7-2219-4404-80C5-BE98A5F834EF}"/>
              </a:ext>
            </a:extLst>
          </p:cNvPr>
          <p:cNvSpPr txBox="1"/>
          <p:nvPr/>
        </p:nvSpPr>
        <p:spPr>
          <a:xfrm>
            <a:off x="1956031" y="5091261"/>
            <a:ext cx="6736029" cy="338554"/>
          </a:xfrm>
          <a:prstGeom prst="rect">
            <a:avLst/>
          </a:prstGeom>
          <a:noFill/>
        </p:spPr>
        <p:txBody>
          <a:bodyPr wrap="square">
            <a:spAutoFit/>
          </a:bodyPr>
          <a:lstStyle/>
          <a:p>
            <a:pPr algn="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出典</a:t>
            </a:r>
            <a:r>
              <a:rPr kumimoji="1" lang="en-US" altLang="ja-JP" sz="1600" dirty="0">
                <a:latin typeface="Meiryo UI" panose="020B0604030504040204" pitchFamily="50" charset="-128"/>
                <a:ea typeface="Meiryo UI" panose="020B0604030504040204" pitchFamily="50" charset="-128"/>
              </a:rPr>
              <a:t>)</a:t>
            </a:r>
            <a:r>
              <a:rPr kumimoji="1" lang="ja-JP" altLang="en-US" sz="1600" u="sng" dirty="0">
                <a:solidFill>
                  <a:srgbClr val="0070C0"/>
                </a:solidFill>
                <a:latin typeface="Meiryo UI" panose="020B0604030504040204" pitchFamily="50" charset="-128"/>
                <a:ea typeface="Meiryo UI" panose="020B0604030504040204" pitchFamily="50" charset="-128"/>
              </a:rPr>
              <a:t>経済産業省「</a:t>
            </a:r>
            <a:r>
              <a:rPr kumimoji="1" lang="en-US" altLang="ja-JP" sz="1600" u="sng" dirty="0">
                <a:solidFill>
                  <a:srgbClr val="0070C0"/>
                </a:solidFill>
                <a:latin typeface="Meiryo UI" panose="020B0604030504040204" pitchFamily="50" charset="-128"/>
                <a:ea typeface="Meiryo UI" panose="020B0604030504040204" pitchFamily="50" charset="-128"/>
              </a:rPr>
              <a:t>2020</a:t>
            </a:r>
            <a:r>
              <a:rPr kumimoji="1" lang="ja-JP" altLang="en-US" sz="1600" u="sng" dirty="0">
                <a:solidFill>
                  <a:srgbClr val="0070C0"/>
                </a:solidFill>
                <a:latin typeface="Meiryo UI" panose="020B0604030504040204" pitchFamily="50" charset="-128"/>
                <a:ea typeface="Meiryo UI" panose="020B0604030504040204" pitchFamily="50" charset="-128"/>
              </a:rPr>
              <a:t>年の製品事故の発生状況及び課題」</a:t>
            </a:r>
            <a:endParaRPr kumimoji="1" lang="en-US" altLang="ja-JP" sz="1600" u="sng" dirty="0">
              <a:solidFill>
                <a:srgbClr val="0070C0"/>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F18EA2E5-E1D4-4B55-AB64-C5874EB7F743}"/>
              </a:ext>
            </a:extLst>
          </p:cNvPr>
          <p:cNvGrpSpPr/>
          <p:nvPr/>
        </p:nvGrpSpPr>
        <p:grpSpPr>
          <a:xfrm>
            <a:off x="8330041" y="1586861"/>
            <a:ext cx="3147418" cy="3934667"/>
            <a:chOff x="8268256" y="1586861"/>
            <a:chExt cx="3147418" cy="3934667"/>
          </a:xfrm>
        </p:grpSpPr>
        <p:graphicFrame>
          <p:nvGraphicFramePr>
            <p:cNvPr id="9" name="コンテンツ プレースホルダー 5">
              <a:extLst>
                <a:ext uri="{FF2B5EF4-FFF2-40B4-BE49-F238E27FC236}">
                  <a16:creationId xmlns:a16="http://schemas.microsoft.com/office/drawing/2014/main" id="{D6807D22-650A-46D7-AAC8-34BD8315D340}"/>
                </a:ext>
              </a:extLst>
            </p:cNvPr>
            <p:cNvGraphicFramePr>
              <a:graphicFrameLocks/>
            </p:cNvGraphicFramePr>
            <p:nvPr>
              <p:extLst>
                <p:ext uri="{D42A27DB-BD31-4B8C-83A1-F6EECF244321}">
                  <p14:modId xmlns:p14="http://schemas.microsoft.com/office/powerpoint/2010/main" val="1403080479"/>
                </p:ext>
              </p:extLst>
            </p:nvPr>
          </p:nvGraphicFramePr>
          <p:xfrm>
            <a:off x="8708918" y="2236751"/>
            <a:ext cx="2706756" cy="3284777"/>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a:extLst>
                <a:ext uri="{FF2B5EF4-FFF2-40B4-BE49-F238E27FC236}">
                  <a16:creationId xmlns:a16="http://schemas.microsoft.com/office/drawing/2014/main" id="{5B590FF8-9FDE-4E03-9C4E-05FB193F48A5}"/>
                </a:ext>
              </a:extLst>
            </p:cNvPr>
            <p:cNvSpPr txBox="1"/>
            <p:nvPr/>
          </p:nvSpPr>
          <p:spPr>
            <a:xfrm>
              <a:off x="8979901" y="1822485"/>
              <a:ext cx="2160000" cy="400110"/>
            </a:xfrm>
            <a:prstGeom prst="rect">
              <a:avLst/>
            </a:prstGeom>
            <a:noFill/>
          </p:spPr>
          <p:txBody>
            <a:bodyPr wrap="square" anchor="ctr">
              <a:spAutoFit/>
            </a:bodyPr>
            <a:lstStyle/>
            <a:p>
              <a:pPr algn="ctr"/>
              <a:r>
                <a:rPr lang="en-US" altLang="ja-JP" sz="2000" b="1" dirty="0">
                  <a:latin typeface="Meiryo UI" panose="020B0604030504040204" pitchFamily="50" charset="-128"/>
                  <a:ea typeface="Meiryo UI" panose="020B0604030504040204" pitchFamily="50" charset="-128"/>
                </a:rPr>
                <a:t>2020</a:t>
              </a:r>
              <a:r>
                <a:rPr lang="ja-JP" altLang="en-US" sz="2000" b="1" dirty="0">
                  <a:latin typeface="Meiryo UI" panose="020B0604030504040204" pitchFamily="50" charset="-128"/>
                  <a:ea typeface="Meiryo UI" panose="020B0604030504040204" pitchFamily="50" charset="-128"/>
                </a:rPr>
                <a:t>年　内訳</a:t>
              </a:r>
            </a:p>
          </p:txBody>
        </p:sp>
        <p:sp>
          <p:nvSpPr>
            <p:cNvPr id="14" name="フリーフォーム: 図形 13">
              <a:extLst>
                <a:ext uri="{FF2B5EF4-FFF2-40B4-BE49-F238E27FC236}">
                  <a16:creationId xmlns:a16="http://schemas.microsoft.com/office/drawing/2014/main" id="{8B4D9C11-D7C1-406B-92BD-ACEC56FB45ED}"/>
                </a:ext>
              </a:extLst>
            </p:cNvPr>
            <p:cNvSpPr/>
            <p:nvPr/>
          </p:nvSpPr>
          <p:spPr>
            <a:xfrm>
              <a:off x="8268256" y="1586861"/>
              <a:ext cx="3040789" cy="3600000"/>
            </a:xfrm>
            <a:custGeom>
              <a:avLst/>
              <a:gdLst>
                <a:gd name="connsiteX0" fmla="*/ 940797 w 3040789"/>
                <a:gd name="connsiteY0" fmla="*/ 0 h 3600000"/>
                <a:gd name="connsiteX1" fmla="*/ 2620781 w 3040789"/>
                <a:gd name="connsiteY1" fmla="*/ 0 h 3600000"/>
                <a:gd name="connsiteX2" fmla="*/ 3040789 w 3040789"/>
                <a:gd name="connsiteY2" fmla="*/ 420008 h 3600000"/>
                <a:gd name="connsiteX3" fmla="*/ 3040789 w 3040789"/>
                <a:gd name="connsiteY3" fmla="*/ 3179992 h 3600000"/>
                <a:gd name="connsiteX4" fmla="*/ 2620781 w 3040789"/>
                <a:gd name="connsiteY4" fmla="*/ 3600000 h 3600000"/>
                <a:gd name="connsiteX5" fmla="*/ 940797 w 3040789"/>
                <a:gd name="connsiteY5" fmla="*/ 3600000 h 3600000"/>
                <a:gd name="connsiteX6" fmla="*/ 520789 w 3040789"/>
                <a:gd name="connsiteY6" fmla="*/ 3179992 h 3600000"/>
                <a:gd name="connsiteX7" fmla="*/ 520789 w 3040789"/>
                <a:gd name="connsiteY7" fmla="*/ 1920663 h 3600000"/>
                <a:gd name="connsiteX8" fmla="*/ 0 w 3040789"/>
                <a:gd name="connsiteY8" fmla="*/ 1800000 h 3600000"/>
                <a:gd name="connsiteX9" fmla="*/ 520789 w 3040789"/>
                <a:gd name="connsiteY9" fmla="*/ 1679337 h 3600000"/>
                <a:gd name="connsiteX10" fmla="*/ 520789 w 3040789"/>
                <a:gd name="connsiteY10" fmla="*/ 420008 h 3600000"/>
                <a:gd name="connsiteX11" fmla="*/ 940797 w 3040789"/>
                <a:gd name="connsiteY11"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0789" h="3600000">
                  <a:moveTo>
                    <a:pt x="940797" y="0"/>
                  </a:moveTo>
                  <a:lnTo>
                    <a:pt x="2620781" y="0"/>
                  </a:lnTo>
                  <a:cubicBezTo>
                    <a:pt x="2852745" y="0"/>
                    <a:pt x="3040789" y="188044"/>
                    <a:pt x="3040789" y="420008"/>
                  </a:cubicBezTo>
                  <a:lnTo>
                    <a:pt x="3040789" y="3179992"/>
                  </a:lnTo>
                  <a:cubicBezTo>
                    <a:pt x="3040789" y="3411956"/>
                    <a:pt x="2852745" y="3600000"/>
                    <a:pt x="2620781" y="3600000"/>
                  </a:cubicBezTo>
                  <a:lnTo>
                    <a:pt x="940797" y="3600000"/>
                  </a:lnTo>
                  <a:cubicBezTo>
                    <a:pt x="708833" y="3600000"/>
                    <a:pt x="520789" y="3411956"/>
                    <a:pt x="520789" y="3179992"/>
                  </a:cubicBezTo>
                  <a:lnTo>
                    <a:pt x="520789" y="1920663"/>
                  </a:lnTo>
                  <a:lnTo>
                    <a:pt x="0" y="1800000"/>
                  </a:lnTo>
                  <a:lnTo>
                    <a:pt x="520789" y="1679337"/>
                  </a:lnTo>
                  <a:lnTo>
                    <a:pt x="520789" y="420008"/>
                  </a:lnTo>
                  <a:cubicBezTo>
                    <a:pt x="520789" y="188044"/>
                    <a:pt x="708833" y="0"/>
                    <a:pt x="940797" y="0"/>
                  </a:cubicBezTo>
                  <a:close/>
                </a:path>
              </a:pathLst>
            </a:custGeom>
            <a:noFill/>
            <a:ln w="38100">
              <a:solidFill>
                <a:srgbClr val="28487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20" name="グループ化 19">
            <a:extLst>
              <a:ext uri="{FF2B5EF4-FFF2-40B4-BE49-F238E27FC236}">
                <a16:creationId xmlns:a16="http://schemas.microsoft.com/office/drawing/2014/main" id="{B88D9E87-479F-45DE-AEA8-934A4B33327A}"/>
              </a:ext>
            </a:extLst>
          </p:cNvPr>
          <p:cNvGrpSpPr/>
          <p:nvPr/>
        </p:nvGrpSpPr>
        <p:grpSpPr>
          <a:xfrm>
            <a:off x="3307274" y="283782"/>
            <a:ext cx="2736506" cy="578808"/>
            <a:chOff x="544816" y="8202694"/>
            <a:chExt cx="2736506" cy="578808"/>
          </a:xfrm>
        </p:grpSpPr>
        <p:sp>
          <p:nvSpPr>
            <p:cNvPr id="21" name="フリーフォーム: 図形 20">
              <a:extLst>
                <a:ext uri="{FF2B5EF4-FFF2-40B4-BE49-F238E27FC236}">
                  <a16:creationId xmlns:a16="http://schemas.microsoft.com/office/drawing/2014/main" id="{FBCE85EE-BC91-4C5C-9B36-EDFFF74A6561}"/>
                </a:ext>
              </a:extLst>
            </p:cNvPr>
            <p:cNvSpPr/>
            <p:nvPr/>
          </p:nvSpPr>
          <p:spPr>
            <a:xfrm rot="10800000">
              <a:off x="544816" y="8213497"/>
              <a:ext cx="2736506" cy="568005"/>
            </a:xfrm>
            <a:custGeom>
              <a:avLst/>
              <a:gdLst>
                <a:gd name="connsiteX0" fmla="*/ 2673430 w 2736506"/>
                <a:gd name="connsiteY0" fmla="*/ 568005 h 568005"/>
                <a:gd name="connsiteX1" fmla="*/ 63076 w 2736506"/>
                <a:gd name="connsiteY1" fmla="*/ 568005 h 568005"/>
                <a:gd name="connsiteX2" fmla="*/ 0 w 2736506"/>
                <a:gd name="connsiteY2" fmla="*/ 504929 h 568005"/>
                <a:gd name="connsiteX3" fmla="*/ 0 w 2736506"/>
                <a:gd name="connsiteY3" fmla="*/ 252633 h 568005"/>
                <a:gd name="connsiteX4" fmla="*/ 63076 w 2736506"/>
                <a:gd name="connsiteY4" fmla="*/ 189557 h 568005"/>
                <a:gd name="connsiteX5" fmla="*/ 1280440 w 2736506"/>
                <a:gd name="connsiteY5" fmla="*/ 189557 h 568005"/>
                <a:gd name="connsiteX6" fmla="*/ 1368253 w 2736506"/>
                <a:gd name="connsiteY6" fmla="*/ 0 h 568005"/>
                <a:gd name="connsiteX7" fmla="*/ 1456066 w 2736506"/>
                <a:gd name="connsiteY7" fmla="*/ 189557 h 568005"/>
                <a:gd name="connsiteX8" fmla="*/ 2673430 w 2736506"/>
                <a:gd name="connsiteY8" fmla="*/ 189557 h 568005"/>
                <a:gd name="connsiteX9" fmla="*/ 2736506 w 2736506"/>
                <a:gd name="connsiteY9" fmla="*/ 252633 h 568005"/>
                <a:gd name="connsiteX10" fmla="*/ 2736506 w 2736506"/>
                <a:gd name="connsiteY10" fmla="*/ 504929 h 568005"/>
                <a:gd name="connsiteX11" fmla="*/ 2673430 w 2736506"/>
                <a:gd name="connsiteY11" fmla="*/ 568005 h 56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6506" h="568005">
                  <a:moveTo>
                    <a:pt x="2673430" y="568005"/>
                  </a:moveTo>
                  <a:lnTo>
                    <a:pt x="63076" y="568005"/>
                  </a:lnTo>
                  <a:cubicBezTo>
                    <a:pt x="28240" y="568005"/>
                    <a:pt x="0" y="539765"/>
                    <a:pt x="0" y="504929"/>
                  </a:cubicBezTo>
                  <a:lnTo>
                    <a:pt x="0" y="252633"/>
                  </a:lnTo>
                  <a:cubicBezTo>
                    <a:pt x="0" y="217797"/>
                    <a:pt x="28240" y="189557"/>
                    <a:pt x="63076" y="189557"/>
                  </a:cubicBezTo>
                  <a:lnTo>
                    <a:pt x="1280440" y="189557"/>
                  </a:lnTo>
                  <a:lnTo>
                    <a:pt x="1368253" y="0"/>
                  </a:lnTo>
                  <a:lnTo>
                    <a:pt x="1456066" y="189557"/>
                  </a:lnTo>
                  <a:lnTo>
                    <a:pt x="2673430" y="189557"/>
                  </a:lnTo>
                  <a:cubicBezTo>
                    <a:pt x="2708266" y="189557"/>
                    <a:pt x="2736506" y="217797"/>
                    <a:pt x="2736506" y="252633"/>
                  </a:cubicBezTo>
                  <a:lnTo>
                    <a:pt x="2736506" y="504929"/>
                  </a:lnTo>
                  <a:cubicBezTo>
                    <a:pt x="2736506" y="539765"/>
                    <a:pt x="2708266" y="568005"/>
                    <a:pt x="2673430" y="568005"/>
                  </a:cubicBezTo>
                  <a:close/>
                </a:path>
              </a:pathLst>
            </a:custGeom>
            <a:solidFill>
              <a:srgbClr val="00C0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6399C140-88B1-46B5-A431-1D316155A743}"/>
                </a:ext>
              </a:extLst>
            </p:cNvPr>
            <p:cNvSpPr txBox="1"/>
            <p:nvPr/>
          </p:nvSpPr>
          <p:spPr>
            <a:xfrm>
              <a:off x="684034" y="8202694"/>
              <a:ext cx="2483117" cy="400110"/>
            </a:xfrm>
            <a:prstGeom prst="rect">
              <a:avLst/>
            </a:prstGeom>
            <a:noFill/>
          </p:spPr>
          <p:txBody>
            <a:bodyPr wrap="square" anchor="ctr">
              <a:spAutoFit/>
            </a:bodyPr>
            <a:lstStyle/>
            <a:p>
              <a:r>
                <a:rPr lang="ja-JP" altLang="en-US" sz="2000" b="1" dirty="0">
                  <a:solidFill>
                    <a:schemeClr val="bg1"/>
                  </a:solidFill>
                  <a:latin typeface="Meiryo UI" panose="020B0604030504040204" pitchFamily="50" charset="-128"/>
                  <a:ea typeface="Meiryo UI" panose="020B0604030504040204" pitchFamily="50" charset="-128"/>
                </a:rPr>
                <a:t>死亡、重傷、火災など</a:t>
              </a:r>
            </a:p>
          </p:txBody>
        </p:sp>
      </p:grpSp>
    </p:spTree>
    <p:extLst>
      <p:ext uri="{BB962C8B-B14F-4D97-AF65-F5344CB8AC3E}">
        <p14:creationId xmlns:p14="http://schemas.microsoft.com/office/powerpoint/2010/main" val="26872056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AEFACBA-0616-48D9-B439-7CD8BBC5053D}"/>
              </a:ext>
            </a:extLst>
          </p:cNvPr>
          <p:cNvSpPr txBox="1"/>
          <p:nvPr/>
        </p:nvSpPr>
        <p:spPr>
          <a:xfrm>
            <a:off x="3756000" y="930195"/>
            <a:ext cx="4680000" cy="72000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製造物責任法</a:t>
            </a:r>
          </a:p>
        </p:txBody>
      </p:sp>
      <p:sp>
        <p:nvSpPr>
          <p:cNvPr id="5" name="テキスト ボックス 4">
            <a:extLst>
              <a:ext uri="{FF2B5EF4-FFF2-40B4-BE49-F238E27FC236}">
                <a16:creationId xmlns:a16="http://schemas.microsoft.com/office/drawing/2014/main" id="{CC7FC982-F56A-41E0-99DD-54E56B80FACB}"/>
              </a:ext>
            </a:extLst>
          </p:cNvPr>
          <p:cNvSpPr txBox="1"/>
          <p:nvPr/>
        </p:nvSpPr>
        <p:spPr>
          <a:xfrm>
            <a:off x="2136813" y="5166959"/>
            <a:ext cx="7920000" cy="830997"/>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製造物の欠陥が原因で生じた拡大損害については、</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solidFill>
                  <a:srgbClr val="FF0040"/>
                </a:solidFill>
                <a:latin typeface="Meiryo UI" panose="020B0604030504040204" pitchFamily="50" charset="-128"/>
                <a:ea typeface="Meiryo UI" panose="020B0604030504040204" pitchFamily="50" charset="-128"/>
              </a:rPr>
              <a:t>製造業者等の損害賠償責任</a:t>
            </a:r>
            <a:r>
              <a:rPr lang="ja-JP" altLang="en-US" sz="2400" b="1" dirty="0">
                <a:latin typeface="Meiryo UI" panose="020B0604030504040204" pitchFamily="50" charset="-128"/>
                <a:ea typeface="Meiryo UI" panose="020B0604030504040204" pitchFamily="50" charset="-128"/>
              </a:rPr>
              <a:t>が定められている</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2590FB4-609E-4981-994C-6F9A032B4E7A}"/>
              </a:ext>
            </a:extLst>
          </p:cNvPr>
          <p:cNvSpPr txBox="1"/>
          <p:nvPr/>
        </p:nvSpPr>
        <p:spPr>
          <a:xfrm>
            <a:off x="3756000" y="1629493"/>
            <a:ext cx="4680000" cy="720000"/>
          </a:xfrm>
          <a:prstGeom prst="rect">
            <a:avLst/>
          </a:prstGeom>
          <a:noFill/>
        </p:spPr>
        <p:txBody>
          <a:bodyPr wrap="square" rtlCol="0" anchor="ctr">
            <a:spAutoFit/>
          </a:bodyPr>
          <a:lstStyle/>
          <a:p>
            <a:pPr algn="ctr"/>
            <a:r>
              <a:rPr lang="en-US" altLang="ja-JP" sz="2400" dirty="0">
                <a:solidFill>
                  <a:srgbClr val="406080"/>
                </a:solidFill>
                <a:latin typeface="Meiryo UI" panose="020B0604030504040204" pitchFamily="50" charset="-128"/>
                <a:ea typeface="Meiryo UI" panose="020B0604030504040204" pitchFamily="50" charset="-128"/>
              </a:rPr>
              <a:t>PL</a:t>
            </a:r>
            <a:r>
              <a:rPr lang="ja-JP" altLang="en-US" sz="2400" dirty="0">
                <a:solidFill>
                  <a:srgbClr val="406080"/>
                </a:solidFill>
                <a:latin typeface="Meiryo UI" panose="020B0604030504040204" pitchFamily="50" charset="-128"/>
                <a:ea typeface="Meiryo UI" panose="020B0604030504040204" pitchFamily="50" charset="-128"/>
              </a:rPr>
              <a:t>法：</a:t>
            </a:r>
            <a:r>
              <a:rPr lang="en-US" altLang="ja-JP" sz="2400" dirty="0">
                <a:solidFill>
                  <a:srgbClr val="406080"/>
                </a:solidFill>
                <a:latin typeface="Meiryo UI" panose="020B0604030504040204" pitchFamily="50" charset="-128"/>
                <a:ea typeface="Meiryo UI" panose="020B0604030504040204" pitchFamily="50" charset="-128"/>
              </a:rPr>
              <a:t>Product</a:t>
            </a:r>
            <a:r>
              <a:rPr lang="ja-JP" altLang="en-US" sz="2400" dirty="0">
                <a:solidFill>
                  <a:srgbClr val="406080"/>
                </a:solidFill>
                <a:latin typeface="Meiryo UI" panose="020B0604030504040204" pitchFamily="50" charset="-128"/>
                <a:ea typeface="Meiryo UI" panose="020B0604030504040204" pitchFamily="50" charset="-128"/>
              </a:rPr>
              <a:t>　</a:t>
            </a:r>
            <a:r>
              <a:rPr lang="en-US" altLang="ja-JP" sz="2400" dirty="0">
                <a:solidFill>
                  <a:srgbClr val="406080"/>
                </a:solidFill>
                <a:latin typeface="Meiryo UI" panose="020B0604030504040204" pitchFamily="50" charset="-128"/>
                <a:ea typeface="Meiryo UI" panose="020B0604030504040204" pitchFamily="50" charset="-128"/>
              </a:rPr>
              <a:t>Liability</a:t>
            </a:r>
            <a:r>
              <a:rPr lang="ja-JP" altLang="en-US" sz="2400" dirty="0">
                <a:solidFill>
                  <a:srgbClr val="406080"/>
                </a:solidFill>
                <a:latin typeface="Meiryo UI" panose="020B0604030504040204" pitchFamily="50" charset="-128"/>
                <a:ea typeface="Meiryo UI" panose="020B0604030504040204" pitchFamily="50" charset="-128"/>
              </a:rPr>
              <a:t>法</a:t>
            </a:r>
          </a:p>
        </p:txBody>
      </p:sp>
      <p:pic>
        <p:nvPicPr>
          <p:cNvPr id="3" name="グラフィックス 2">
            <a:extLst>
              <a:ext uri="{FF2B5EF4-FFF2-40B4-BE49-F238E27FC236}">
                <a16:creationId xmlns:a16="http://schemas.microsoft.com/office/drawing/2014/main" id="{EA64186B-A08C-4658-B2EF-FB5E9FB024E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32284" y="2400183"/>
            <a:ext cx="1049225" cy="2697756"/>
          </a:xfrm>
          <a:prstGeom prst="rect">
            <a:avLst/>
          </a:prstGeom>
        </p:spPr>
      </p:pic>
      <p:pic>
        <p:nvPicPr>
          <p:cNvPr id="13" name="グラフィックス 12">
            <a:extLst>
              <a:ext uri="{FF2B5EF4-FFF2-40B4-BE49-F238E27FC236}">
                <a16:creationId xmlns:a16="http://schemas.microsoft.com/office/drawing/2014/main" id="{79F7047E-75C0-4570-B19D-12434094DCF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574004" y="2404991"/>
            <a:ext cx="1049225" cy="2664342"/>
          </a:xfrm>
          <a:prstGeom prst="rect">
            <a:avLst/>
          </a:prstGeom>
        </p:spPr>
      </p:pic>
      <p:pic>
        <p:nvPicPr>
          <p:cNvPr id="15" name="グラフィックス 14">
            <a:extLst>
              <a:ext uri="{FF2B5EF4-FFF2-40B4-BE49-F238E27FC236}">
                <a16:creationId xmlns:a16="http://schemas.microsoft.com/office/drawing/2014/main" id="{3D3783FB-4893-43A8-A5CA-3741CCF89EF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076461" y="2434693"/>
            <a:ext cx="1003733" cy="2697756"/>
          </a:xfrm>
          <a:prstGeom prst="rect">
            <a:avLst/>
          </a:prstGeom>
        </p:spPr>
      </p:pic>
    </p:spTree>
    <p:extLst>
      <p:ext uri="{BB962C8B-B14F-4D97-AF65-F5344CB8AC3E}">
        <p14:creationId xmlns:p14="http://schemas.microsoft.com/office/powerpoint/2010/main" val="350259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2269</Words>
  <Application>Microsoft Office PowerPoint</Application>
  <PresentationFormat>ワイド画面</PresentationFormat>
  <Paragraphs>293</Paragraphs>
  <Slides>19</Slides>
  <Notes>19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Meiryo UI</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2022-03-10T06:44:48Z</dcterms:created>
  <dcterms:modified xsi:type="dcterms:W3CDTF">2022-06-24T04:46:14Z</dcterms:modified>
</cp:coreProperties>
</file>