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7" r:id="rId2"/>
    <p:sldId id="401" r:id="rId3"/>
    <p:sldId id="415" r:id="rId4"/>
    <p:sldId id="358" r:id="rId5"/>
    <p:sldId id="338" r:id="rId6"/>
    <p:sldId id="337" r:id="rId7"/>
    <p:sldId id="331" r:id="rId8"/>
    <p:sldId id="380" r:id="rId9"/>
    <p:sldId id="389" r:id="rId10"/>
    <p:sldId id="390" r:id="rId11"/>
    <p:sldId id="408" r:id="rId12"/>
    <p:sldId id="409" r:id="rId13"/>
    <p:sldId id="397" r:id="rId14"/>
    <p:sldId id="398" r:id="rId15"/>
    <p:sldId id="400" r:id="rId16"/>
    <p:sldId id="340" r:id="rId17"/>
    <p:sldId id="342" r:id="rId18"/>
    <p:sldId id="414" r:id="rId19"/>
    <p:sldId id="413" r:id="rId20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4" orient="horz" pos="1480" userDrawn="1">
          <p15:clr>
            <a:srgbClr val="A4A3A4"/>
          </p15:clr>
        </p15:guide>
        <p15:guide id="5" orient="horz" userDrawn="1">
          <p15:clr>
            <a:srgbClr val="A4A3A4"/>
          </p15:clr>
        </p15:guide>
        <p15:guide id="6" pos="4089" userDrawn="1">
          <p15:clr>
            <a:srgbClr val="A4A3A4"/>
          </p15:clr>
        </p15:guide>
        <p15:guide id="7" pos="2252" userDrawn="1">
          <p15:clr>
            <a:srgbClr val="A4A3A4"/>
          </p15:clr>
        </p15:guide>
        <p15:guide id="8" orient="horz" pos="3294" userDrawn="1">
          <p15:clr>
            <a:srgbClr val="A4A3A4"/>
          </p15:clr>
        </p15:guide>
        <p15:guide id="9" orient="horz" pos="4320" userDrawn="1">
          <p15:clr>
            <a:srgbClr val="A4A3A4"/>
          </p15:clr>
        </p15:guide>
        <p15:guide id="10" orient="horz" pos="1026" userDrawn="1">
          <p15:clr>
            <a:srgbClr val="A4A3A4"/>
          </p15:clr>
        </p15:guide>
        <p15:guide id="11" pos="7680" userDrawn="1">
          <p15:clr>
            <a:srgbClr val="A4A3A4"/>
          </p15:clr>
        </p15:guide>
        <p15:guide id="14" orient="horz" pos="2387" userDrawn="1">
          <p15:clr>
            <a:srgbClr val="A4A3A4"/>
          </p15:clr>
        </p15:guide>
        <p15:guide id="16" orient="horz" pos="3748" userDrawn="1">
          <p15:clr>
            <a:srgbClr val="A4A3A4"/>
          </p15:clr>
        </p15:guide>
        <p15:guide id="17" orient="horz" pos="1956" userDrawn="1">
          <p15:clr>
            <a:srgbClr val="A4A3A4"/>
          </p15:clr>
        </p15:guide>
        <p15:guide id="18" orient="horz" pos="4201" userDrawn="1">
          <p15:clr>
            <a:srgbClr val="A4A3A4"/>
          </p15:clr>
        </p15:guide>
        <p15:guide id="19" orient="horz" pos="2840" userDrawn="1">
          <p15:clr>
            <a:srgbClr val="A4A3A4"/>
          </p15:clr>
        </p15:guide>
        <p15:guide id="20" orient="horz" pos="572" userDrawn="1">
          <p15:clr>
            <a:srgbClr val="A4A3A4"/>
          </p15:clr>
        </p15:guide>
        <p15:guide id="21" orient="horz" pos="119" userDrawn="1">
          <p15:clr>
            <a:srgbClr val="A4A3A4"/>
          </p15:clr>
        </p15:guide>
        <p15:guide id="22" pos="3613" userDrawn="1">
          <p15:clr>
            <a:srgbClr val="A4A3A4"/>
          </p15:clr>
        </p15:guide>
        <p15:guide id="23" pos="3160" userDrawn="1">
          <p15:clr>
            <a:srgbClr val="A4A3A4"/>
          </p15:clr>
        </p15:guide>
        <p15:guide id="24" pos="2706" userDrawn="1">
          <p15:clr>
            <a:srgbClr val="A4A3A4"/>
          </p15:clr>
        </p15:guide>
        <p15:guide id="25" pos="1799" userDrawn="1">
          <p15:clr>
            <a:srgbClr val="A4A3A4"/>
          </p15:clr>
        </p15:guide>
        <p15:guide id="26" pos="1345" userDrawn="1">
          <p15:clr>
            <a:srgbClr val="A4A3A4"/>
          </p15:clr>
        </p15:guide>
        <p15:guide id="27" pos="892" userDrawn="1">
          <p15:clr>
            <a:srgbClr val="A4A3A4"/>
          </p15:clr>
        </p15:guide>
        <p15:guide id="28" pos="438" userDrawn="1">
          <p15:clr>
            <a:srgbClr val="A4A3A4"/>
          </p15:clr>
        </p15:guide>
        <p15:guide id="29" userDrawn="1">
          <p15:clr>
            <a:srgbClr val="A4A3A4"/>
          </p15:clr>
        </p15:guide>
        <p15:guide id="30" pos="4520" userDrawn="1">
          <p15:clr>
            <a:srgbClr val="A4A3A4"/>
          </p15:clr>
        </p15:guide>
        <p15:guide id="31" pos="4974" userDrawn="1">
          <p15:clr>
            <a:srgbClr val="A4A3A4"/>
          </p15:clr>
        </p15:guide>
        <p15:guide id="32" pos="5428" userDrawn="1">
          <p15:clr>
            <a:srgbClr val="A4A3A4"/>
          </p15:clr>
        </p15:guide>
        <p15:guide id="33" pos="5881" userDrawn="1">
          <p15:clr>
            <a:srgbClr val="A4A3A4"/>
          </p15:clr>
        </p15:guide>
        <p15:guide id="34" pos="6335" userDrawn="1">
          <p15:clr>
            <a:srgbClr val="A4A3A4"/>
          </p15:clr>
        </p15:guide>
        <p15:guide id="35" pos="6788" userDrawn="1">
          <p15:clr>
            <a:srgbClr val="A4A3A4"/>
          </p15:clr>
        </p15:guide>
        <p15:guide id="36" pos="7242" userDrawn="1">
          <p15:clr>
            <a:srgbClr val="A4A3A4"/>
          </p15:clr>
        </p15:guide>
        <p15:guide id="37" orient="horz" pos="3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0FF"/>
    <a:srgbClr val="406080"/>
    <a:srgbClr val="FF0040"/>
    <a:srgbClr val="284870"/>
    <a:srgbClr val="C0FF40"/>
    <a:srgbClr val="F0F0F0"/>
    <a:srgbClr val="004F73"/>
    <a:srgbClr val="535353"/>
    <a:srgbClr val="FFFF66"/>
    <a:srgbClr val="FFF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スタイル (淡色)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78" autoAdjust="0"/>
    <p:restoredTop sz="71544" autoAdjust="0"/>
  </p:normalViewPr>
  <p:slideViewPr>
    <p:cSldViewPr snapToGrid="0" showGuides="1">
      <p:cViewPr varScale="1">
        <p:scale>
          <a:sx n="71" d="100"/>
          <a:sy n="71" d="100"/>
        </p:scale>
        <p:origin x="1026" y="72"/>
      </p:cViewPr>
      <p:guideLst>
        <p:guide orient="horz" pos="2160"/>
        <p:guide pos="3840"/>
        <p:guide orient="horz" pos="1480"/>
        <p:guide orient="horz"/>
        <p:guide pos="4089"/>
        <p:guide pos="2252"/>
        <p:guide orient="horz" pos="3294"/>
        <p:guide orient="horz" pos="4320"/>
        <p:guide orient="horz" pos="1026"/>
        <p:guide pos="7680"/>
        <p:guide orient="horz" pos="2387"/>
        <p:guide orient="horz" pos="3748"/>
        <p:guide orient="horz" pos="1956"/>
        <p:guide orient="horz" pos="4201"/>
        <p:guide orient="horz" pos="2840"/>
        <p:guide orient="horz" pos="572"/>
        <p:guide orient="horz" pos="119"/>
        <p:guide pos="3613"/>
        <p:guide pos="3160"/>
        <p:guide pos="2706"/>
        <p:guide pos="1799"/>
        <p:guide pos="1345"/>
        <p:guide pos="892"/>
        <p:guide pos="438"/>
        <p:guide/>
        <p:guide pos="4520"/>
        <p:guide pos="4974"/>
        <p:guide pos="5428"/>
        <p:guide pos="5881"/>
        <p:guide pos="6335"/>
        <p:guide pos="6788"/>
        <p:guide pos="7242"/>
        <p:guide orient="horz" pos="346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1077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9725F8D2-53D7-4299-B9D4-D332D29822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BDBA54AC-F574-429B-B534-20CFBE3C74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A8738E-F756-4174-B2D0-22AB9E7A8CF8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569AC3B-5CA5-45A3-88A5-4759C88F9CE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DAD8220-22B4-4A71-A791-8568E0AD6F2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6FB4C-9157-48E8-8B2A-938F9DA0D68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3980273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19CF8-E135-4DCE-BDC3-CB832F4E6BDB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29CC9-7421-4165-90D1-E51B0415AF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5804793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主体的な</a:t>
            </a:r>
            <a:r>
              <a:rPr kumimoji="1" lang="ja-JP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意思決定が妨げられる場面を知る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 15</a:t>
            </a:r>
            <a:r>
              <a:rPr kumimoji="1" lang="ja-JP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分</a:t>
            </a:r>
            <a:endParaRPr kumimoji="1" lang="en-US" altLang="ja-JP" sz="1200" b="1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・特有の心理状態にさせることで、不要な契約を結ばせる悪質商法</a:t>
            </a:r>
          </a:p>
          <a:p>
            <a:r>
              <a:rPr kumimoji="1" lang="ja-JP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・私たちの心理を巧みに操り、商品を購入させようとする広告：典型的な手口／悪質なターゲティング広告やアフィリエイト広告などの仕組み／景品表示法違反</a:t>
            </a:r>
          </a:p>
          <a:p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20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ターゲティング広告等の仕組みは学習動画で学べます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F9ADE9-1F0D-4047-A899-F025D80EB535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682AC79-006D-4E58-960B-F9AFC88931C0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7722391A-0112-4E4E-A536-ED0BD63A762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925859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7816660-13A8-47C4-96EA-5BB3505A4E6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CC36E183-57F2-499B-B069-C40DF84D7D54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1AC284BA-B9A8-41A2-A9B4-DA03C7A7BF8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868010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E35353A-4DA7-4616-A99E-A73B6F023CB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086FEA8-C009-463A-806F-02AC882132A4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32D48B6A-5FE1-4FFB-BB1C-B01BCB29E38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407236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4E4D456-241C-4B95-9D1F-18D3E437A1C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0E08F189-A10E-4B3D-8F56-5DB643896D6F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C2017BA6-55EA-43DE-A2E1-061CD850CD6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11584178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CA819F-D7E0-4916-A517-26A45064CA8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5AF168-BF7C-4B0F-ADCF-3252A8944FD7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F83AD56A-A072-44D1-8176-0B96A4B28C4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3706117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0E84952-10DA-4CF9-8AB5-7B3C49315CC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5906762-6822-4126-A700-6AE6A0ECF605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D20767FF-607A-417A-8272-3A448BC9B7D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3466861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＊クリック①：その場ですぐに購入・契約を決めない！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＊クリック②：信頼できる相手に相談してから！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B752FBF-4445-46DE-8C0F-76669548D15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86F579A-2BDE-4BA6-93C9-88D5405C3C2F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435A847C-E772-44BA-A28F-132CF5A3ABA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4433119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1785F6A-42EA-40BB-A1FA-81CD119A231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64473D3-51A2-406F-8D01-36C3D468FFBF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FAE066A1-6D45-44E1-9FED-D118A731569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2335770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＊クリック①：うそや大げさな表示など、 消費者をだますような表示を禁止しています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AEA7652-0ACD-4A7E-B52A-F627AFCBB20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B25013AA-AB4B-4F44-815C-90551F9E046E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E1180F39-4670-4BF9-B4A6-0B3656A8B61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511537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</a:t>
            </a:r>
            <a:r>
              <a:rPr kumimoji="1" lang="zh-TW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優良誤認表示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＊クリック②：</a:t>
            </a:r>
            <a:r>
              <a:rPr kumimoji="1" lang="zh-TW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有利誤認表示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＊クリック③：その他 誤認されるおそれがある表示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b="1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b="1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◆参考</a:t>
            </a:r>
            <a:endParaRPr lang="en-US" altLang="ja-JP" sz="1200" b="1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消費者庁　事例でわかる景品表示法</a:t>
            </a:r>
            <a:r>
              <a:rPr lang="en-US" altLang="ja-JP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平成</a:t>
            </a:r>
            <a:r>
              <a:rPr lang="en-US" altLang="ja-JP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28</a:t>
            </a:r>
            <a:r>
              <a:rPr lang="ja-JP" altLang="en-US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年</a:t>
            </a:r>
            <a:r>
              <a:rPr lang="en-US" altLang="ja-JP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</a:t>
            </a:r>
            <a:r>
              <a:rPr lang="ja-JP" altLang="en-US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月改訂</a:t>
            </a:r>
            <a:r>
              <a:rPr lang="en-US" altLang="ja-JP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https://www.caa.go.jp/policies/policy/representation/fair_labeling/pdf/fair_labeling_160801_0001.pdf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4DB248D-F479-4966-A62F-5927062A280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670094B-8105-4CA0-AA9A-D6CF8E894236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EDD4D975-5EBA-4DA6-8074-51EDE1B1885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3520140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F80A73F-0553-4421-8C6A-B72EEBC0D8A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CC10B50-F9E8-4B93-A068-67D2526BA800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34D08A7A-8294-424E-89B4-A2D0F762122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2834113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＊クリック①：どういう場合に起こるのか？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＊クリック②：普段はしっかり考え判断できる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＊クリック③：誤った判断をしてしまう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3BCD0AF-3C85-4177-BF68-6BDA3AFB635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258365F-3321-4456-B679-64BF7C544DB1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BAEB979A-57CE-4211-8E6A-446B51EDA0C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4183815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＊クリック①：混乱の例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＊クリック②：誤信の例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＊クリック③：浅慮の例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45DDC4F-910D-451E-9A88-AB3D180DB978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43CED2F-171C-4A29-811E-24522B9E0631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BF494BAC-E922-4FD5-8842-2B837329BE0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2773585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＊クリック①：性格が影響する場合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＊クリック②：悩みや不安等が影響する場合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8F5E27-C486-4691-817E-D689EDCB47E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AF08137-96FD-4423-BE7F-FD6F0EB6BC13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386773CC-6F31-443D-87D0-AFBA0BD7FF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3118101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＊クリック①：自分自身の性格面の弱みを把握しておくことが大切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60ECC7B-D381-4E36-88F2-085F9B0B2C66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17A6F88-0D61-4A28-BBE1-579E6347F3C7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C7807DCB-40A8-4E30-AF2C-8521EC41744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99378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1" u="none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◆操作手順</a:t>
            </a:r>
            <a:endParaRPr kumimoji="1" lang="en-US" altLang="ja-JP" sz="1200" b="1" u="none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＊クリック①：「怪しい勧誘ではないか？」と冷静に検討してみましょう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D4E4EA3A-DAEE-40C6-A70A-A1D015E4D94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52ED9693-BE61-4E21-9A27-5E21676F8355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DF95C221-1326-46EF-B5FF-4DFEB42502A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622353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◆参考</a:t>
            </a:r>
            <a:endParaRPr kumimoji="1" lang="en-US" altLang="ja-JP" sz="12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消費者庁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消費者保護のための啓発用教材「デジタル消費生活へのスタートライン」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8.</a:t>
            </a:r>
            <a:r>
              <a:rPr kumimoji="1" lang="ja-JP" altLang="en-US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経済の管理や計画</a:t>
            </a:r>
            <a:endParaRPr kumimoji="1" lang="en-US" altLang="ja-JP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https://www.caa.go.jp/policies/future/project/project_003/contents_001/assets/future_caa_cms201_210420_62.pdf</a:t>
            </a:r>
            <a:endParaRPr kumimoji="1" lang="ja-JP" altLang="en-US" sz="12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BE9E821-479B-4EB1-BB95-198FD8350C5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DCF3079D-2B0F-4414-A1AE-1FCE1F9B11DE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A58057F2-B408-4911-959F-374B06533A5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3890808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A33AD76-82E3-4EE8-8BFC-289FFF674C9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4B2E7791-9489-44D1-9D26-7A13BFABF855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9F967D57-6798-46BE-B4BB-3D40A06D967C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31658509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629CC9-7421-4165-90D1-E51B0415AF70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2434D27-1DD6-4F3E-BAF3-9DAC5886DDE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21E78E7B-A023-4447-BFE8-4445300D1F68}" type="datetime1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ヘッダー プレースホルダー 5">
            <a:extLst>
              <a:ext uri="{FF2B5EF4-FFF2-40B4-BE49-F238E27FC236}">
                <a16:creationId xmlns:a16="http://schemas.microsoft.com/office/drawing/2014/main" id="{E1B20931-B986-43FE-86F8-D06CFC1EE93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kumimoji="1" lang="en-US" altLang="ja-JP"/>
              <a:t>0309</a:t>
            </a:r>
            <a:r>
              <a:rPr kumimoji="1" lang="ja-JP" altLang="en-US"/>
              <a:t>　</a:t>
            </a:r>
            <a:r>
              <a:rPr kumimoji="1" lang="en-US" altLang="ja-JP"/>
              <a:t>PPT02</a:t>
            </a:r>
            <a:r>
              <a:rPr kumimoji="1" lang="ja-JP" altLang="en-US"/>
              <a:t>　主体的な意思決定が妨げられる場面を知ろう</a:t>
            </a:r>
          </a:p>
        </p:txBody>
      </p:sp>
    </p:spTree>
    <p:extLst>
      <p:ext uri="{BB962C8B-B14F-4D97-AF65-F5344CB8AC3E}">
        <p14:creationId xmlns:p14="http://schemas.microsoft.com/office/powerpoint/2010/main" val="2987015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A9A4F9-D392-4817-97C0-5257036936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E136DD2-2AF3-4D56-BEE9-3CE149594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75B52C-6546-493D-9775-4E38322AC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4364B7B-57A2-406D-9C7E-3E763C34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8B53F3-AC7A-41C1-A835-A0819324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785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ECC73A-AAD6-4576-815B-5D8D02CAA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CEE43C1-0019-4C52-9248-91AA2250C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4AAED4D-BD3F-48CF-99BC-31E6F568D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3F8641-BD5D-454E-BA38-5D7B508DF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0F741B5-EA83-43BD-8A6B-5152E654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293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C6BD809-2C00-4FF9-BA12-EB18F1ECF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838B493-E9E3-480C-A49F-5BE9B05742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F11232C-0B09-45DF-8099-6A53ED001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CE9C2B-A044-4A82-AE84-41D76BBEB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74DCDF7-574E-4B7F-AB5B-D741B887C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8003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表 15">
            <a:extLst>
              <a:ext uri="{FF2B5EF4-FFF2-40B4-BE49-F238E27FC236}">
                <a16:creationId xmlns:a16="http://schemas.microsoft.com/office/drawing/2014/main" id="{99E97986-A3AF-4903-A2B7-3A5CD419ED1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450833714"/>
              </p:ext>
            </p:extLst>
          </p:nvPr>
        </p:nvGraphicFramePr>
        <p:xfrm>
          <a:off x="692494" y="2277620"/>
          <a:ext cx="10818000" cy="406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600">
                  <a:extLst>
                    <a:ext uri="{9D8B030D-6E8A-4147-A177-3AD203B41FA5}">
                      <a16:colId xmlns:a16="http://schemas.microsoft.com/office/drawing/2014/main" val="2616825047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606448119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725581138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3444034750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3213658191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743492779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3726816241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74642280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3898534323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680415232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170453371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210513770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192704474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180106228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226101932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540545776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370119143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872787277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807898442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510572687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283754616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060761181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055551028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4264607759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3567398016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408392948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1764466440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2069775986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75209359"/>
                    </a:ext>
                  </a:extLst>
                </a:gridCol>
                <a:gridCol w="360600">
                  <a:extLst>
                    <a:ext uri="{9D8B030D-6E8A-4147-A177-3AD203B41FA5}">
                      <a16:colId xmlns:a16="http://schemas.microsoft.com/office/drawing/2014/main" val="3656391182"/>
                    </a:ext>
                  </a:extLst>
                </a:gridCol>
              </a:tblGrid>
              <a:tr h="369818"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8020918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4377698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5516053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9888365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15117026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0802143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397593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723892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310651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622"/>
                  </a:ext>
                </a:extLst>
              </a:tr>
              <a:tr h="369818"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4463019"/>
                  </a:ext>
                </a:extLst>
              </a:tr>
            </a:tbl>
          </a:graphicData>
        </a:graphic>
      </p:graphicFrame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74038FB-0ED3-43B8-9624-4CCF373E9995}"/>
              </a:ext>
            </a:extLst>
          </p:cNvPr>
          <p:cNvSpPr/>
          <p:nvPr userDrawn="1"/>
        </p:nvSpPr>
        <p:spPr>
          <a:xfrm>
            <a:off x="703180" y="2288199"/>
            <a:ext cx="10800000" cy="4068000"/>
          </a:xfrm>
          <a:prstGeom prst="rect">
            <a:avLst/>
          </a:prstGeom>
          <a:noFill/>
          <a:ln w="38100">
            <a:solidFill>
              <a:srgbClr val="C0FF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46A9034D-F95B-4699-A5D3-BF58354D5124}"/>
              </a:ext>
            </a:extLst>
          </p:cNvPr>
          <p:cNvGrpSpPr/>
          <p:nvPr userDrawn="1"/>
        </p:nvGrpSpPr>
        <p:grpSpPr>
          <a:xfrm>
            <a:off x="4296000" y="728050"/>
            <a:ext cx="3600000" cy="360000"/>
            <a:chOff x="4296000" y="728050"/>
            <a:chExt cx="3600000" cy="360000"/>
          </a:xfrm>
        </p:grpSpPr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36773B93-A2C9-4A60-89CD-98356758858B}"/>
                </a:ext>
              </a:extLst>
            </p:cNvPr>
            <p:cNvSpPr/>
            <p:nvPr/>
          </p:nvSpPr>
          <p:spPr>
            <a:xfrm>
              <a:off x="4655776" y="728050"/>
              <a:ext cx="2880000" cy="360000"/>
            </a:xfrm>
            <a:prstGeom prst="roundRect">
              <a:avLst>
                <a:gd name="adj" fmla="val 50000"/>
              </a:avLst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3ECEE0A0-FE71-4663-8208-0FFF8D24FE42}"/>
                </a:ext>
              </a:extLst>
            </p:cNvPr>
            <p:cNvSpPr txBox="1"/>
            <p:nvPr/>
          </p:nvSpPr>
          <p:spPr>
            <a:xfrm>
              <a:off x="4296000" y="773050"/>
              <a:ext cx="360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kumimoji="1" lang="ja-JP" altLang="en-US" sz="24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振り返りメモ</a:t>
              </a:r>
            </a:p>
          </p:txBody>
        </p:sp>
      </p:grp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AFF6333-DFE9-430C-ADB4-ADB9B9757A94}"/>
              </a:ext>
            </a:extLst>
          </p:cNvPr>
          <p:cNvSpPr txBox="1"/>
          <p:nvPr userDrawn="1"/>
        </p:nvSpPr>
        <p:spPr>
          <a:xfrm>
            <a:off x="1791476" y="1307186"/>
            <a:ext cx="864000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気付いたことや、学んだことをメモしよう</a:t>
            </a:r>
          </a:p>
        </p:txBody>
      </p:sp>
    </p:spTree>
    <p:extLst>
      <p:ext uri="{BB962C8B-B14F-4D97-AF65-F5344CB8AC3E}">
        <p14:creationId xmlns:p14="http://schemas.microsoft.com/office/powerpoint/2010/main" val="256957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994752F-3FA2-423F-8746-7E3846406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9F3BE7-6C4D-4C6F-AA90-1331C5024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A9FDA6-EA2E-45A0-8B97-B67ADF3D4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1E1F44-998B-459D-A42D-FC4BFC63F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F6AACB8-ECC3-46EF-9640-670968745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82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22DF134-BE2A-4DFB-80B2-E8D782337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B0054F8-7165-4F5E-A5A2-7A27BB554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833DAE3-27A4-4486-A476-6366A2934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A3C962E-BDEF-4069-81E7-3FEC6C8F2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0DB7A68-8146-41D0-843C-96906F7C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9611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67AB14F-60FB-4E4F-9F12-BA7D05C72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910316C-CA90-43D7-9742-782B6FB1A1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272E49C-7EDB-4880-B2E9-D8B409E4A7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D33E60-AB35-4A49-A59C-80B9E469A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B6B0391-3123-4A2D-A98C-21BB8F02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54E9399-EF0C-48DD-8D96-3245E6E0D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4481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36DF90E-7B6C-47CD-83F2-2C139ACE8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54B2732-D133-4465-85C9-0327E2C45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29060AA-6195-41A6-8B35-30BB7C2A7D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4DD92C73-38B6-4B00-9EEE-1735D406A2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618FADF-CEC3-457A-A917-394C54628D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B408DC0-5F7F-4A17-B084-C14D361C5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3340450-6F37-435A-A269-471CE1FA6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D0E44BC-5B5F-401F-AAAC-1839964D2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3825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2F961D-C788-496E-A024-14CC5343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E88C6D69-0AEF-417D-87C5-3E1054C43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DAB56AD-3BA5-4B32-AB40-0898EB24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1482A8A-D740-4DFB-AB78-747CD69BB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037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2E64B6A-7313-4AD1-9360-E4951C14E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868B837-FD07-4606-8414-18803EAAA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6915C8B-6A39-4CAA-9C3D-42B88AA9F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488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D16F4-6FDB-462E-9939-B4919EC12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844801-929E-4968-9710-B94414A79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B8A2897-DF28-4F0F-A82B-B947B3B346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2ED9926-0450-465F-BB28-58FCF014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E700FC-3D41-4DDB-9A41-C13D89EFE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D606ED2-5B50-4A2E-89F5-11FC39DE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8279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C14AAC1-F955-4475-9B01-B59EEB98D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889F03B-07FE-440F-B1C5-4CAEAAAB4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E4906AE-33A8-4317-863D-28EC0A0439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E054222-4303-4934-85BB-F2C451812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3E3F84A-2B12-4730-9E73-1A0D5ED8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ACC750E-7C84-4C87-B8D2-AF1E80D67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717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93D51AFF-C258-4E84-BA6F-846786B6A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47DEB1D-42A1-49C0-9D67-2135FD51FC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A23AD06-E9E1-4129-88A6-8D1DEDBA69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EF7A0-7D7B-4521-AAFC-68201D06E286}" type="datetimeFigureOut">
              <a:rPr kumimoji="1" lang="ja-JP" altLang="en-US" smtClean="0"/>
              <a:t>2022/3/11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A6A6FCB-77EA-4D87-9F29-A6FD63BFE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A27D903-C37A-4141-BD97-7CA59D871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B776F-B866-418E-91DC-C0ED3A2935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61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hyperlink" Target="https://www.caa.go.jp/policies/policy/representation/fair_labeling/pdf/fair_labeling_160801_0001.pdf" TargetMode="External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emf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a.go.jp/policies/future/project/project_003/contents_001/assets/future_caa_cms201_210420_62.pdf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07ABB0B-5974-F94C-9402-B91A8B00AE1E}"/>
              </a:ext>
            </a:extLst>
          </p:cNvPr>
          <p:cNvSpPr txBox="1"/>
          <p:nvPr/>
        </p:nvSpPr>
        <p:spPr>
          <a:xfrm>
            <a:off x="696000" y="723384"/>
            <a:ext cx="1440000" cy="360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kumimoji="1" lang="en-US" altLang="ja-JP" sz="2400" b="1" dirty="0">
                <a:solidFill>
                  <a:srgbClr val="C0FF4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Lesson</a:t>
            </a:r>
            <a:endParaRPr kumimoji="1" lang="ja-JP" altLang="en-US" sz="2400" b="1" dirty="0">
              <a:solidFill>
                <a:srgbClr val="C0FF4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41F3026-0AD9-4579-A1FD-D75E9EF2645A}"/>
              </a:ext>
            </a:extLst>
          </p:cNvPr>
          <p:cNvSpPr txBox="1"/>
          <p:nvPr/>
        </p:nvSpPr>
        <p:spPr>
          <a:xfrm>
            <a:off x="696000" y="1269000"/>
            <a:ext cx="5760000" cy="1440000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主体的な意思決定が</a:t>
            </a:r>
          </a:p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妨げられる場面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A97376D-15CB-43FD-9604-0894FF9BF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7516" y="2371016"/>
            <a:ext cx="2478933" cy="4302743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B1E2C9D9-0497-45A6-9888-6E637195A073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7" name="四角形: 角を丸くする 16">
              <a:extLst>
                <a:ext uri="{FF2B5EF4-FFF2-40B4-BE49-F238E27FC236}">
                  <a16:creationId xmlns:a16="http://schemas.microsoft.com/office/drawing/2014/main" id="{0CF67B3F-8FFD-4256-B469-6D4FE39439EE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4EC390D9-EE6A-4312-981F-243993954FC2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7939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6B0919-BE51-4C8E-BAB4-50E6B7F18ED8}"/>
              </a:ext>
            </a:extLst>
          </p:cNvPr>
          <p:cNvSpPr txBox="1"/>
          <p:nvPr/>
        </p:nvSpPr>
        <p:spPr>
          <a:xfrm>
            <a:off x="2854504" y="1820966"/>
            <a:ext cx="6480000" cy="108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相手は信頼できるのか？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今だけ特別に親切なのではない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A5A39E2-2A2F-4FD9-9313-173F5CDC15E9}"/>
              </a:ext>
            </a:extLst>
          </p:cNvPr>
          <p:cNvSpPr txBox="1"/>
          <p:nvPr/>
        </p:nvSpPr>
        <p:spPr>
          <a:xfrm>
            <a:off x="3216000" y="920342"/>
            <a:ext cx="57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勧誘者の信頼性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2101AC9-F5B9-4B7F-ACDA-932F059CC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1285" y="3429000"/>
            <a:ext cx="5532405" cy="2725161"/>
          </a:xfrm>
          <a:prstGeom prst="rect">
            <a:avLst/>
          </a:prstGeom>
        </p:spPr>
      </p:pic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303EC541-5972-498E-ABCA-8D6337B6ED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9018" y="523057"/>
            <a:ext cx="1440000" cy="1440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DC8ED34-4AF1-4FFB-8F2E-7040BF5C02EF}"/>
              </a:ext>
            </a:extLst>
          </p:cNvPr>
          <p:cNvSpPr txBox="1"/>
          <p:nvPr/>
        </p:nvSpPr>
        <p:spPr>
          <a:xfrm>
            <a:off x="1790702" y="519484"/>
            <a:ext cx="70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視点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E1F2C37-7D32-4EEE-B4DD-57F3FF30A11D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7C994BEB-7D15-463A-A964-FE7D243D373C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7689B7BD-47D2-46B5-9B0E-124346B4429F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6337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AE5E506-ADA4-4CF7-B933-7651419F3575}"/>
              </a:ext>
            </a:extLst>
          </p:cNvPr>
          <p:cNvSpPr txBox="1"/>
          <p:nvPr/>
        </p:nvSpPr>
        <p:spPr>
          <a:xfrm>
            <a:off x="3216000" y="911463"/>
            <a:ext cx="57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場への拘束感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4791944-F1D8-4C8A-B734-BB3335A1510C}"/>
              </a:ext>
            </a:extLst>
          </p:cNvPr>
          <p:cNvSpPr txBox="1"/>
          <p:nvPr/>
        </p:nvSpPr>
        <p:spPr>
          <a:xfrm>
            <a:off x="223200" y="1959351"/>
            <a:ext cx="117456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買わないと相手に失礼だと感じ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ていないか？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早く帰りたい、時間が無いなど、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仕方なく契約しようと思っていないか？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0404A98-159F-4D74-8224-168E4B43B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6308" y="3443190"/>
            <a:ext cx="4710987" cy="3007157"/>
          </a:xfrm>
          <a:prstGeom prst="rect">
            <a:avLst/>
          </a:prstGeom>
        </p:spPr>
      </p:pic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C5FC578F-2452-460B-A7A8-264EF9935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30564" y="527582"/>
            <a:ext cx="1440000" cy="1440000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00EC30-8527-4636-8C9C-42FB6AC58255}"/>
              </a:ext>
            </a:extLst>
          </p:cNvPr>
          <p:cNvSpPr txBox="1"/>
          <p:nvPr/>
        </p:nvSpPr>
        <p:spPr>
          <a:xfrm>
            <a:off x="1790702" y="519484"/>
            <a:ext cx="70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視点</a:t>
            </a:r>
          </a:p>
        </p:txBody>
      </p: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D23754E7-B9EA-492C-B48A-289155B5F9A4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F4E6163E-9F64-44B4-9DD3-9BD61C576879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701F560-6830-4F28-A4DE-EF368D753C84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5290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67AED1-7EEE-46D5-B69F-1F26848D9E62}"/>
              </a:ext>
            </a:extLst>
          </p:cNvPr>
          <p:cNvSpPr txBox="1"/>
          <p:nvPr/>
        </p:nvSpPr>
        <p:spPr>
          <a:xfrm>
            <a:off x="2758968" y="2057112"/>
            <a:ext cx="74646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勧誘内容に否定的に感じる部分はないか？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E3651DF-DBD0-49E3-9605-6174C38CC7B7}"/>
              </a:ext>
            </a:extLst>
          </p:cNvPr>
          <p:cNvSpPr txBox="1"/>
          <p:nvPr/>
        </p:nvSpPr>
        <p:spPr>
          <a:xfrm>
            <a:off x="3216000" y="844971"/>
            <a:ext cx="576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否定的側面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2A79E70-BA35-42F0-876E-5B9EB3D2E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775" y="3132456"/>
            <a:ext cx="4667920" cy="3353292"/>
          </a:xfrm>
          <a:prstGeom prst="rect">
            <a:avLst/>
          </a:prstGeom>
        </p:spPr>
      </p:pic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59AB3172-BC54-441D-8061-94CD21E886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050" y="502731"/>
            <a:ext cx="1440000" cy="1440000"/>
          </a:xfrm>
          <a:prstGeom prst="rect">
            <a:avLst/>
          </a:prstGeom>
        </p:spPr>
      </p:pic>
      <p:sp>
        <p:nvSpPr>
          <p:cNvPr id="8" name="テキスト ボックス 11">
            <a:extLst>
              <a:ext uri="{FF2B5EF4-FFF2-40B4-BE49-F238E27FC236}">
                <a16:creationId xmlns:a16="http://schemas.microsoft.com/office/drawing/2014/main" id="{B0A41FFA-8D67-4EA6-9BE1-5D421A378193}"/>
              </a:ext>
            </a:extLst>
          </p:cNvPr>
          <p:cNvSpPr txBox="1"/>
          <p:nvPr/>
        </p:nvSpPr>
        <p:spPr>
          <a:xfrm>
            <a:off x="1790702" y="519484"/>
            <a:ext cx="70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視点</a:t>
            </a: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25B71C0-60C1-432D-BB27-A2872FF96AB5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5" name="四角形: 角を丸くする 14">
              <a:extLst>
                <a:ext uri="{FF2B5EF4-FFF2-40B4-BE49-F238E27FC236}">
                  <a16:creationId xmlns:a16="http://schemas.microsoft.com/office/drawing/2014/main" id="{4F1BD17C-70C2-4A60-801D-1A60C255CB58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B8F9BF13-619A-4E7E-8B3F-7F4DB407F6D0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46144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4EEF94E0-698F-4404-8D70-B4C0C6853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5188" y="519484"/>
            <a:ext cx="1440000" cy="14400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FE72785-355F-479C-B65A-5E977D0C1031}"/>
              </a:ext>
            </a:extLst>
          </p:cNvPr>
          <p:cNvSpPr txBox="1"/>
          <p:nvPr/>
        </p:nvSpPr>
        <p:spPr>
          <a:xfrm>
            <a:off x="2496000" y="1810891"/>
            <a:ext cx="7200000" cy="108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相手を少し怖いと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思っていないか？</a:t>
            </a:r>
            <a:endParaRPr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強引で、断り切れないと</a:t>
            </a:r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思っていないか？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3E14F31-C1C7-4E94-931F-867E17EECE3E}"/>
              </a:ext>
            </a:extLst>
          </p:cNvPr>
          <p:cNvSpPr txBox="1"/>
          <p:nvPr/>
        </p:nvSpPr>
        <p:spPr>
          <a:xfrm>
            <a:off x="3216000" y="895410"/>
            <a:ext cx="57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勧誘の強引さ</a:t>
            </a: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DA6A0FBF-0BB7-42C4-889E-D41F6AE5CA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52147" y="3414489"/>
            <a:ext cx="4509445" cy="3250540"/>
          </a:xfrm>
          <a:prstGeom prst="rect">
            <a:avLst/>
          </a:prstGeom>
        </p:spPr>
      </p:pic>
      <p:sp>
        <p:nvSpPr>
          <p:cNvPr id="6" name="テキスト ボックス 11">
            <a:extLst>
              <a:ext uri="{FF2B5EF4-FFF2-40B4-BE49-F238E27FC236}">
                <a16:creationId xmlns:a16="http://schemas.microsoft.com/office/drawing/2014/main" id="{D02EAC29-D5BC-4BE8-97C8-F7EC45645CD3}"/>
              </a:ext>
            </a:extLst>
          </p:cNvPr>
          <p:cNvSpPr txBox="1"/>
          <p:nvPr/>
        </p:nvSpPr>
        <p:spPr>
          <a:xfrm>
            <a:off x="1790702" y="519484"/>
            <a:ext cx="70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視点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532AB024-08E6-43D3-8AAD-740AF16026FD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2" name="四角形: 角を丸くする 11">
              <a:extLst>
                <a:ext uri="{FF2B5EF4-FFF2-40B4-BE49-F238E27FC236}">
                  <a16:creationId xmlns:a16="http://schemas.microsoft.com/office/drawing/2014/main" id="{DAA8EE70-0212-4521-B20A-30289BAD34C1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043D6BB1-641B-4651-AE88-6A14FDC21F51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5753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グラフィックス 7">
            <a:extLst>
              <a:ext uri="{FF2B5EF4-FFF2-40B4-BE49-F238E27FC236}">
                <a16:creationId xmlns:a16="http://schemas.microsoft.com/office/drawing/2014/main" id="{5CDC9971-E4D2-4298-B226-951B9F6DF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15188" y="534807"/>
            <a:ext cx="1440000" cy="14400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867AED1-7EEE-46D5-B69F-1F26848D9E62}"/>
              </a:ext>
            </a:extLst>
          </p:cNvPr>
          <p:cNvSpPr txBox="1"/>
          <p:nvPr/>
        </p:nvSpPr>
        <p:spPr>
          <a:xfrm>
            <a:off x="2496000" y="1796312"/>
            <a:ext cx="7200000" cy="108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書面の内容を理解して、納得できたか？</a:t>
            </a: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相手の説明に怪しい点は無いか</a:t>
            </a:r>
            <a:r>
              <a:rPr kumimoji="1"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?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1D9FE3F-390D-44A5-8441-7F3F7219A072}"/>
              </a:ext>
            </a:extLst>
          </p:cNvPr>
          <p:cNvSpPr txBox="1"/>
          <p:nvPr/>
        </p:nvSpPr>
        <p:spPr>
          <a:xfrm>
            <a:off x="3216000" y="894807"/>
            <a:ext cx="57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説明への納得感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2E48299-D0DF-49A8-8E48-E8E2F7AF0D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755" y="3105150"/>
            <a:ext cx="4576021" cy="3563938"/>
          </a:xfrm>
          <a:prstGeom prst="rect">
            <a:avLst/>
          </a:prstGeom>
        </p:spPr>
      </p:pic>
      <p:sp>
        <p:nvSpPr>
          <p:cNvPr id="7" name="テキスト ボックス 11">
            <a:extLst>
              <a:ext uri="{FF2B5EF4-FFF2-40B4-BE49-F238E27FC236}">
                <a16:creationId xmlns:a16="http://schemas.microsoft.com/office/drawing/2014/main" id="{CFD159A8-982C-4CF5-9D9F-904876869152}"/>
              </a:ext>
            </a:extLst>
          </p:cNvPr>
          <p:cNvSpPr txBox="1"/>
          <p:nvPr/>
        </p:nvSpPr>
        <p:spPr>
          <a:xfrm>
            <a:off x="1790702" y="519484"/>
            <a:ext cx="707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視点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8721F59-C593-4774-A04B-55E7B647C6B9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535D67EE-375B-415B-B2EA-AA093EA6ED96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475A1E7-74A6-4479-A089-7577D22A1BC9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0137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5EDD8D-DC6D-4375-B106-1572D7305E55}"/>
              </a:ext>
            </a:extLst>
          </p:cNvPr>
          <p:cNvSpPr txBox="1"/>
          <p:nvPr/>
        </p:nvSpPr>
        <p:spPr>
          <a:xfrm>
            <a:off x="337624" y="944846"/>
            <a:ext cx="11520000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６つの視点を思い出して</a:t>
            </a:r>
          </a:p>
          <a:p>
            <a:pPr algn="ctr"/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少しでも気になることがあった場合には･･･？</a:t>
            </a:r>
            <a:endParaRPr kumimoji="1" lang="en-US" altLang="ja-JP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43C80585-EDDF-46D0-A36D-5CAE0AE4F821}"/>
              </a:ext>
            </a:extLst>
          </p:cNvPr>
          <p:cNvGrpSpPr/>
          <p:nvPr/>
        </p:nvGrpSpPr>
        <p:grpSpPr>
          <a:xfrm>
            <a:off x="530845" y="3428500"/>
            <a:ext cx="4370785" cy="2160000"/>
            <a:chOff x="1273146" y="3970267"/>
            <a:chExt cx="2470440" cy="3431480"/>
          </a:xfrm>
        </p:grpSpPr>
        <p:sp>
          <p:nvSpPr>
            <p:cNvPr id="6" name="楕円 5">
              <a:extLst>
                <a:ext uri="{FF2B5EF4-FFF2-40B4-BE49-F238E27FC236}">
                  <a16:creationId xmlns:a16="http://schemas.microsoft.com/office/drawing/2014/main" id="{4B379A47-24D5-42CE-B2D5-E4899681F746}"/>
                </a:ext>
              </a:extLst>
            </p:cNvPr>
            <p:cNvSpPr/>
            <p:nvPr/>
          </p:nvSpPr>
          <p:spPr>
            <a:xfrm>
              <a:off x="1273146" y="3970267"/>
              <a:ext cx="2441735" cy="3431480"/>
            </a:xfrm>
            <a:prstGeom prst="ellipse">
              <a:avLst/>
            </a:prstGeom>
            <a:solidFill>
              <a:srgbClr val="00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0FF"/>
                </a:solidFill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77E95FEA-4496-4467-9983-C9DDB8B4BACE}"/>
                </a:ext>
              </a:extLst>
            </p:cNvPr>
            <p:cNvSpPr txBox="1"/>
            <p:nvPr/>
          </p:nvSpPr>
          <p:spPr>
            <a:xfrm>
              <a:off x="1284042" y="4803634"/>
              <a:ext cx="2459544" cy="171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その場ですぐに</a:t>
              </a:r>
              <a:endParaRPr kumimoji="1" lang="en-US" altLang="ja-JP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購入・契約を決めない！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5D410D14-D8BF-4821-B375-D7F2BF87A575}"/>
              </a:ext>
            </a:extLst>
          </p:cNvPr>
          <p:cNvGrpSpPr/>
          <p:nvPr/>
        </p:nvGrpSpPr>
        <p:grpSpPr>
          <a:xfrm>
            <a:off x="7307302" y="3431009"/>
            <a:ext cx="4320000" cy="2160000"/>
            <a:chOff x="1153881" y="3947922"/>
            <a:chExt cx="2441735" cy="3431480"/>
          </a:xfrm>
        </p:grpSpPr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BED23EBA-9428-4AA2-8DAF-1A273B89C381}"/>
                </a:ext>
              </a:extLst>
            </p:cNvPr>
            <p:cNvSpPr/>
            <p:nvPr/>
          </p:nvSpPr>
          <p:spPr>
            <a:xfrm>
              <a:off x="1153881" y="3947922"/>
              <a:ext cx="2441735" cy="3431480"/>
            </a:xfrm>
            <a:prstGeom prst="ellipse">
              <a:avLst/>
            </a:prstGeom>
            <a:solidFill>
              <a:srgbClr val="00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0FF"/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5E41AF55-6243-41DB-9030-41F21BCF2DFC}"/>
                </a:ext>
              </a:extLst>
            </p:cNvPr>
            <p:cNvSpPr txBox="1"/>
            <p:nvPr/>
          </p:nvSpPr>
          <p:spPr>
            <a:xfrm>
              <a:off x="1327677" y="4849715"/>
              <a:ext cx="2152041" cy="1711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信頼できる相手に</a:t>
              </a:r>
              <a:endParaRPr kumimoji="1" lang="en-US" altLang="ja-JP" sz="32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32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相談してから！</a:t>
              </a:r>
            </a:p>
          </p:txBody>
        </p:sp>
      </p:grpSp>
      <p:pic>
        <p:nvPicPr>
          <p:cNvPr id="13" name="図 12">
            <a:extLst>
              <a:ext uri="{FF2B5EF4-FFF2-40B4-BE49-F238E27FC236}">
                <a16:creationId xmlns:a16="http://schemas.microsoft.com/office/drawing/2014/main" id="{DFA23306-482F-4EFC-B765-9D0F63D2C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774" y="2662989"/>
            <a:ext cx="2416866" cy="4195011"/>
          </a:xfrm>
          <a:prstGeom prst="rect">
            <a:avLst/>
          </a:prstGeom>
        </p:spPr>
      </p:pic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34DCF72A-E58F-4FCF-9A74-848CB19BD2F8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2FB90F34-AFBB-479D-B071-85C098DA4E36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5B69E8D-65EC-4D33-8439-D33D65703F43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07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47C0A0A-C70E-4784-B19D-63462776C199}"/>
              </a:ext>
            </a:extLst>
          </p:cNvPr>
          <p:cNvSpPr txBox="1"/>
          <p:nvPr/>
        </p:nvSpPr>
        <p:spPr>
          <a:xfrm>
            <a:off x="2540846" y="1642532"/>
            <a:ext cx="7200000" cy="7200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景品表示法違反って何？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729EB32E-7F62-4454-986F-B535B0E14500}"/>
              </a:ext>
            </a:extLst>
          </p:cNvPr>
          <p:cNvSpPr txBox="1"/>
          <p:nvPr/>
        </p:nvSpPr>
        <p:spPr>
          <a:xfrm>
            <a:off x="3043347" y="917416"/>
            <a:ext cx="612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問題のある広告・表示　どんな表示・広告か？</a:t>
            </a:r>
          </a:p>
        </p:txBody>
      </p:sp>
      <p:pic>
        <p:nvPicPr>
          <p:cNvPr id="11" name="グラフィックス 10">
            <a:extLst>
              <a:ext uri="{FF2B5EF4-FFF2-40B4-BE49-F238E27FC236}">
                <a16:creationId xmlns:a16="http://schemas.microsoft.com/office/drawing/2014/main" id="{B09E7D28-EC44-4773-9EFB-C44FCF25BE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" b="3384"/>
          <a:stretch/>
        </p:blipFill>
        <p:spPr>
          <a:xfrm>
            <a:off x="4381500" y="3464314"/>
            <a:ext cx="1350981" cy="3393686"/>
          </a:xfrm>
          <a:prstGeom prst="rect">
            <a:avLst/>
          </a:prstGeom>
        </p:spPr>
      </p:pic>
      <p:pic>
        <p:nvPicPr>
          <p:cNvPr id="12" name="グラフィックス 11">
            <a:extLst>
              <a:ext uri="{FF2B5EF4-FFF2-40B4-BE49-F238E27FC236}">
                <a16:creationId xmlns:a16="http://schemas.microsoft.com/office/drawing/2014/main" id="{33EF58C7-1202-46A9-B263-13E3C863FE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-2" b="21839"/>
          <a:stretch/>
        </p:blipFill>
        <p:spPr>
          <a:xfrm>
            <a:off x="6517665" y="3350649"/>
            <a:ext cx="1496964" cy="3507351"/>
          </a:xfrm>
          <a:prstGeom prst="rect">
            <a:avLst/>
          </a:prstGeom>
        </p:spPr>
      </p:pic>
      <p:pic>
        <p:nvPicPr>
          <p:cNvPr id="13" name="グラフィックス 12">
            <a:extLst>
              <a:ext uri="{FF2B5EF4-FFF2-40B4-BE49-F238E27FC236}">
                <a16:creationId xmlns:a16="http://schemas.microsoft.com/office/drawing/2014/main" id="{7E839351-DC51-439C-989D-C7470B0593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56631" y="2785275"/>
            <a:ext cx="508350" cy="783843"/>
          </a:xfrm>
          <a:prstGeom prst="rect">
            <a:avLst/>
          </a:prstGeom>
        </p:spPr>
      </p:pic>
      <p:pic>
        <p:nvPicPr>
          <p:cNvPr id="14" name="グラフィックス 13">
            <a:extLst>
              <a:ext uri="{FF2B5EF4-FFF2-40B4-BE49-F238E27FC236}">
                <a16:creationId xmlns:a16="http://schemas.microsoft.com/office/drawing/2014/main" id="{67171967-8F89-4A7D-B928-7FD649065E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52740" y="3932945"/>
            <a:ext cx="1786533" cy="1795378"/>
          </a:xfrm>
          <a:prstGeom prst="rect">
            <a:avLst/>
          </a:prstGeom>
        </p:spPr>
      </p:pic>
      <p:pic>
        <p:nvPicPr>
          <p:cNvPr id="15" name="グラフィックス 14">
            <a:extLst>
              <a:ext uri="{FF2B5EF4-FFF2-40B4-BE49-F238E27FC236}">
                <a16:creationId xmlns:a16="http://schemas.microsoft.com/office/drawing/2014/main" id="{38967EAD-E0D3-4609-9C21-0B9D56A43E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512467" y="2442474"/>
            <a:ext cx="1733423" cy="1491951"/>
          </a:xfrm>
          <a:prstGeom prst="rect">
            <a:avLst/>
          </a:prstGeom>
        </p:spPr>
      </p:pic>
      <p:pic>
        <p:nvPicPr>
          <p:cNvPr id="16" name="グラフィックス 15">
            <a:extLst>
              <a:ext uri="{FF2B5EF4-FFF2-40B4-BE49-F238E27FC236}">
                <a16:creationId xmlns:a16="http://schemas.microsoft.com/office/drawing/2014/main" id="{6A95A544-279D-4005-BD72-0E73A36929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73819" y="4594651"/>
            <a:ext cx="1630250" cy="1550027"/>
          </a:xfrm>
          <a:prstGeom prst="rect">
            <a:avLst/>
          </a:prstGeom>
        </p:spPr>
      </p:pic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6EDA09B8-AFEA-492C-96BD-5894037692BE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E91CA71B-F852-4306-9D59-CC9556A7D720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4E582DF3-0240-4CF9-88E6-54761001997B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8281204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36672C6-5F9F-43C0-AE0D-BE59C641F0B3}"/>
              </a:ext>
            </a:extLst>
          </p:cNvPr>
          <p:cNvSpPr txBox="1"/>
          <p:nvPr/>
        </p:nvSpPr>
        <p:spPr>
          <a:xfrm>
            <a:off x="3575050" y="881958"/>
            <a:ext cx="5040000" cy="7200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景品表示法では</a:t>
            </a:r>
            <a:endParaRPr lang="en-US" altLang="ja-JP" sz="4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7631A6F-0D4F-4C87-A344-A3D471D6926E}"/>
              </a:ext>
            </a:extLst>
          </p:cNvPr>
          <p:cNvSpPr txBox="1"/>
          <p:nvPr/>
        </p:nvSpPr>
        <p:spPr>
          <a:xfrm>
            <a:off x="1065531" y="5391532"/>
            <a:ext cx="10080624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うそや大げさな表示など、 消費者をだますような表示を</a:t>
            </a:r>
            <a:r>
              <a:rPr lang="ja-JP" altLang="en-US" sz="2400" b="1" dirty="0">
                <a:solidFill>
                  <a:srgbClr val="FF004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禁止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しています</a:t>
            </a:r>
          </a:p>
        </p:txBody>
      </p:sp>
      <p:pic>
        <p:nvPicPr>
          <p:cNvPr id="3" name="グラフィックス 2">
            <a:extLst>
              <a:ext uri="{FF2B5EF4-FFF2-40B4-BE49-F238E27FC236}">
                <a16:creationId xmlns:a16="http://schemas.microsoft.com/office/drawing/2014/main" id="{38296127-C460-42AF-A767-3097ADB05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60844" y="1683150"/>
            <a:ext cx="2737871" cy="3600450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6938520A-BBC8-409B-A668-FB63B791E11F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7FD172C3-CC3C-4577-A3F1-8E367C200AA4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215B7BCF-9798-4F6B-BD63-0E43EDF83B4A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9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0C8A04E-3EC4-480F-976B-7D4092AD4DC4}"/>
              </a:ext>
            </a:extLst>
          </p:cNvPr>
          <p:cNvSpPr txBox="1"/>
          <p:nvPr/>
        </p:nvSpPr>
        <p:spPr>
          <a:xfrm>
            <a:off x="1776000" y="830480"/>
            <a:ext cx="86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不当表示には大きく分けて３つ！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B6088B-6803-490F-B3D4-ECC6DD298C7B}"/>
              </a:ext>
            </a:extLst>
          </p:cNvPr>
          <p:cNvSpPr txBox="1"/>
          <p:nvPr/>
        </p:nvSpPr>
        <p:spPr>
          <a:xfrm>
            <a:off x="1453681" y="4878524"/>
            <a:ext cx="21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優良誤認表示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FA109C1-FC11-4551-8B34-AE98BB35CEAA}"/>
              </a:ext>
            </a:extLst>
          </p:cNvPr>
          <p:cNvSpPr txBox="1"/>
          <p:nvPr/>
        </p:nvSpPr>
        <p:spPr>
          <a:xfrm>
            <a:off x="8256338" y="4878524"/>
            <a:ext cx="288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その他 誤認される</a:t>
            </a:r>
            <a:endParaRPr lang="en-US" altLang="ja-JP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おそれがある表示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CEB018-947B-4943-AF6F-A925FE22DDC4}"/>
              </a:ext>
            </a:extLst>
          </p:cNvPr>
          <p:cNvSpPr txBox="1"/>
          <p:nvPr/>
        </p:nvSpPr>
        <p:spPr>
          <a:xfrm>
            <a:off x="5023426" y="4878524"/>
            <a:ext cx="21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有利誤認表示</a:t>
            </a:r>
            <a:endParaRPr kumimoji="1" lang="ja-JP" altLang="en-US" sz="2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FAB4F632-60C0-4E13-837E-DB74AED9ECAF}"/>
              </a:ext>
            </a:extLst>
          </p:cNvPr>
          <p:cNvSpPr txBox="1"/>
          <p:nvPr/>
        </p:nvSpPr>
        <p:spPr>
          <a:xfrm>
            <a:off x="5041954" y="1927249"/>
            <a:ext cx="252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4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商品・サービスの</a:t>
            </a:r>
          </a:p>
          <a:p>
            <a:r>
              <a:rPr lang="ja-JP" altLang="en-US" sz="24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価格等　</a:t>
            </a:r>
            <a:endParaRPr lang="en-US" altLang="ja-JP" sz="2400" b="1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F7F44E7-4201-442E-9571-6C78F7B669F8}"/>
              </a:ext>
            </a:extLst>
          </p:cNvPr>
          <p:cNvSpPr txBox="1"/>
          <p:nvPr/>
        </p:nvSpPr>
        <p:spPr>
          <a:xfrm>
            <a:off x="1436259" y="1871751"/>
            <a:ext cx="252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4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商品・サービスの</a:t>
            </a:r>
          </a:p>
          <a:p>
            <a:r>
              <a:rPr lang="ja-JP" altLang="en-US" sz="24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品質・内容等　</a:t>
            </a:r>
            <a:endParaRPr lang="en-US" altLang="ja-JP" sz="2400" b="1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643CE6E-9962-4A17-BC25-1AE74D4A566E}"/>
              </a:ext>
            </a:extLst>
          </p:cNvPr>
          <p:cNvSpPr txBox="1"/>
          <p:nvPr/>
        </p:nvSpPr>
        <p:spPr>
          <a:xfrm>
            <a:off x="8652044" y="1871751"/>
            <a:ext cx="216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ja-JP" altLang="en-US" sz="24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おとり広告に</a:t>
            </a:r>
            <a:endParaRPr lang="en-US" altLang="ja-JP" sz="2400" b="1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4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関する表示等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463C6CB-B1AB-4FF3-811C-990FF5F00482}"/>
              </a:ext>
            </a:extLst>
          </p:cNvPr>
          <p:cNvGrpSpPr/>
          <p:nvPr/>
        </p:nvGrpSpPr>
        <p:grpSpPr>
          <a:xfrm>
            <a:off x="4296225" y="5953718"/>
            <a:ext cx="3600000" cy="360000"/>
            <a:chOff x="4296225" y="5953718"/>
            <a:chExt cx="3600000" cy="360000"/>
          </a:xfrm>
        </p:grpSpPr>
        <p:sp>
          <p:nvSpPr>
            <p:cNvPr id="21" name="四角形: 角を丸くする 20">
              <a:extLst>
                <a:ext uri="{FF2B5EF4-FFF2-40B4-BE49-F238E27FC236}">
                  <a16:creationId xmlns:a16="http://schemas.microsoft.com/office/drawing/2014/main" id="{12872E01-6A42-4DDE-8616-63D907944447}"/>
                </a:ext>
              </a:extLst>
            </p:cNvPr>
            <p:cNvSpPr/>
            <p:nvPr/>
          </p:nvSpPr>
          <p:spPr>
            <a:xfrm>
              <a:off x="4653345" y="5953718"/>
              <a:ext cx="2880000" cy="360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>
              <a:hlinkClick r:id="rId3"/>
              <a:extLst>
                <a:ext uri="{FF2B5EF4-FFF2-40B4-BE49-F238E27FC236}">
                  <a16:creationId xmlns:a16="http://schemas.microsoft.com/office/drawing/2014/main" id="{F752E176-B46B-4C74-B22B-D05A22EC6EFD}"/>
                </a:ext>
              </a:extLst>
            </p:cNvPr>
            <p:cNvSpPr txBox="1"/>
            <p:nvPr/>
          </p:nvSpPr>
          <p:spPr>
            <a:xfrm>
              <a:off x="4296225" y="5998718"/>
              <a:ext cx="3600000" cy="2700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景品表示法</a:t>
              </a: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はこちら</a:t>
              </a:r>
            </a:p>
          </p:txBody>
        </p:sp>
      </p:grpSp>
      <p:pic>
        <p:nvPicPr>
          <p:cNvPr id="17" name="グラフィックス 16">
            <a:extLst>
              <a:ext uri="{FF2B5EF4-FFF2-40B4-BE49-F238E27FC236}">
                <a16:creationId xmlns:a16="http://schemas.microsoft.com/office/drawing/2014/main" id="{7CC020EA-30A3-4312-9D18-9BA9A13AE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7663" y="1927249"/>
            <a:ext cx="720000" cy="720000"/>
          </a:xfrm>
          <a:prstGeom prst="rect">
            <a:avLst/>
          </a:prstGeom>
        </p:spPr>
      </p:pic>
      <p:pic>
        <p:nvPicPr>
          <p:cNvPr id="18" name="グラフィックス 17">
            <a:extLst>
              <a:ext uri="{FF2B5EF4-FFF2-40B4-BE49-F238E27FC236}">
                <a16:creationId xmlns:a16="http://schemas.microsoft.com/office/drawing/2014/main" id="{CC5168B4-A24C-44DE-AFBA-61C1E17032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320405" y="1927249"/>
            <a:ext cx="720000" cy="720000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56E740E2-5E87-4455-8D3F-575FEEC4FE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09523" y="1927249"/>
            <a:ext cx="720000" cy="720000"/>
          </a:xfrm>
          <a:prstGeom prst="rect">
            <a:avLst/>
          </a:prstGeom>
        </p:spPr>
      </p:pic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3C16FDE7-AA86-4ACB-B9F3-748B1983E1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3922" y="3083896"/>
            <a:ext cx="1839519" cy="1861623"/>
          </a:xfrm>
          <a:prstGeom prst="rect">
            <a:avLst/>
          </a:prstGeom>
        </p:spPr>
      </p:pic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B11BE184-E981-48DD-84D6-2739808C41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86261" y="3029780"/>
            <a:ext cx="1434330" cy="1861623"/>
          </a:xfrm>
          <a:prstGeom prst="rect">
            <a:avLst/>
          </a:prstGeom>
        </p:spPr>
      </p:pic>
      <p:pic>
        <p:nvPicPr>
          <p:cNvPr id="6" name="グラフィックス 5">
            <a:extLst>
              <a:ext uri="{FF2B5EF4-FFF2-40B4-BE49-F238E27FC236}">
                <a16:creationId xmlns:a16="http://schemas.microsoft.com/office/drawing/2014/main" id="{3FC809D0-B5DC-457A-A02C-1750D3475E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67527" y="2748850"/>
            <a:ext cx="2321124" cy="2006114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44067498-A7D3-421F-B8D8-303CE12C759B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28" name="四角形: 角を丸くする 27">
              <a:extLst>
                <a:ext uri="{FF2B5EF4-FFF2-40B4-BE49-F238E27FC236}">
                  <a16:creationId xmlns:a16="http://schemas.microsoft.com/office/drawing/2014/main" id="{4EABC01F-0839-44D8-9872-9ED732F64DC2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5513E4C6-930A-4A95-894D-035ACBBCCB9C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5856349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0" grpId="0"/>
      <p:bldP spid="11" grpId="0"/>
      <p:bldP spid="12" grpId="0"/>
      <p:bldP spid="26" grpId="0"/>
      <p:bldP spid="27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545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3AD4752-66FC-4006-9E05-00692525C038}"/>
              </a:ext>
            </a:extLst>
          </p:cNvPr>
          <p:cNvSpPr txBox="1"/>
          <p:nvPr/>
        </p:nvSpPr>
        <p:spPr>
          <a:xfrm>
            <a:off x="340740" y="851226"/>
            <a:ext cx="11520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spc="10" dirty="0">
                <a:latin typeface="Meiryo UI" panose="020B0604030504040204" pitchFamily="50" charset="-128"/>
                <a:ea typeface="Meiryo UI" panose="020B0604030504040204" pitchFamily="50" charset="-128"/>
              </a:rPr>
              <a:t>普段は大丈夫だと思っていても</a:t>
            </a:r>
            <a:endParaRPr kumimoji="1" lang="en-US" altLang="ja-JP" sz="4800" b="1" spc="1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4800" b="1" spc="10" dirty="0">
                <a:latin typeface="Meiryo UI" panose="020B0604030504040204" pitchFamily="50" charset="-128"/>
                <a:ea typeface="Meiryo UI" panose="020B0604030504040204" pitchFamily="50" charset="-128"/>
              </a:rPr>
              <a:t>適切な判断と行動</a:t>
            </a:r>
            <a:r>
              <a:rPr kumimoji="1" lang="ja-JP" altLang="en-US" sz="4800" b="1" spc="300" dirty="0">
                <a:latin typeface="Meiryo UI" panose="020B0604030504040204" pitchFamily="50" charset="-128"/>
                <a:ea typeface="Meiryo UI" panose="020B0604030504040204" pitchFamily="50" charset="-128"/>
              </a:rPr>
              <a:t>が</a:t>
            </a:r>
            <a:r>
              <a:rPr kumimoji="1" lang="ja-JP" altLang="en-US" sz="4800" b="1" spc="10" dirty="0">
                <a:solidFill>
                  <a:srgbClr val="FF004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できない状況</a:t>
            </a:r>
            <a:r>
              <a:rPr kumimoji="1" lang="ja-JP" altLang="en-US" sz="4800" b="1" spc="10" dirty="0">
                <a:latin typeface="Meiryo UI" panose="020B0604030504040204" pitchFamily="50" charset="-128"/>
                <a:ea typeface="Meiryo UI" panose="020B0604030504040204" pitchFamily="50" charset="-128"/>
              </a:rPr>
              <a:t>があること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B3878C-88E1-40E8-A66E-9C0BFBD24E2B}"/>
              </a:ext>
            </a:extLst>
          </p:cNvPr>
          <p:cNvSpPr txBox="1"/>
          <p:nvPr/>
        </p:nvSpPr>
        <p:spPr>
          <a:xfrm>
            <a:off x="4074629" y="3453070"/>
            <a:ext cx="4833317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どういう場合に起こるのか？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1E58D9B-15AB-4FB5-A58C-0ECABED47839}"/>
              </a:ext>
            </a:extLst>
          </p:cNvPr>
          <p:cNvSpPr txBox="1"/>
          <p:nvPr/>
        </p:nvSpPr>
        <p:spPr>
          <a:xfrm>
            <a:off x="1046101" y="5519773"/>
            <a:ext cx="252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普段はしっかり考え判断できる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0067C1D-0CA8-40AF-BB89-4A301B897910}"/>
              </a:ext>
            </a:extLst>
          </p:cNvPr>
          <p:cNvSpPr txBox="1"/>
          <p:nvPr/>
        </p:nvSpPr>
        <p:spPr>
          <a:xfrm>
            <a:off x="9328242" y="5575270"/>
            <a:ext cx="21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誤った判断を</a:t>
            </a:r>
            <a:endParaRPr kumimoji="1"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してしまう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22C5275-A876-4A8E-97F9-32B2947B0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4214" y="2505275"/>
            <a:ext cx="2848055" cy="298279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B8F68D0-C883-47FB-9CA4-898C23F10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371"/>
          <a:stretch/>
        </p:blipFill>
        <p:spPr>
          <a:xfrm>
            <a:off x="4472091" y="4312528"/>
            <a:ext cx="1749812" cy="2546996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DB66F1B-C6B8-4BCE-AC24-619E83CF3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17816"/>
          <a:stretch/>
        </p:blipFill>
        <p:spPr>
          <a:xfrm>
            <a:off x="6394721" y="4312528"/>
            <a:ext cx="1395967" cy="2546996"/>
          </a:xfrm>
          <a:prstGeom prst="rect">
            <a:avLst/>
          </a:prstGeom>
        </p:spPr>
      </p:pic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F32C9FF1-6C1C-4F49-99BB-1ACE94F4B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430" y="2565394"/>
            <a:ext cx="3733446" cy="2722124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5765D352-7739-4B34-B831-961DD0575423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27" name="四角形: 角を丸くする 26">
              <a:extLst>
                <a:ext uri="{FF2B5EF4-FFF2-40B4-BE49-F238E27FC236}">
                  <a16:creationId xmlns:a16="http://schemas.microsoft.com/office/drawing/2014/main" id="{5BC2F226-A585-487F-9D49-995F344A4319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1C5E51EF-518A-4622-ACF4-EC763529F132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8008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楕円 30">
            <a:extLst>
              <a:ext uri="{FF2B5EF4-FFF2-40B4-BE49-F238E27FC236}">
                <a16:creationId xmlns:a16="http://schemas.microsoft.com/office/drawing/2014/main" id="{CE6FBE2C-D436-4BE1-8E55-6F02C5A9B45E}"/>
              </a:ext>
            </a:extLst>
          </p:cNvPr>
          <p:cNvSpPr/>
          <p:nvPr/>
        </p:nvSpPr>
        <p:spPr>
          <a:xfrm>
            <a:off x="1439502" y="1054931"/>
            <a:ext cx="9258645" cy="5307769"/>
          </a:xfrm>
          <a:prstGeom prst="ellipse">
            <a:avLst/>
          </a:prstGeom>
          <a:noFill/>
          <a:ln w="38100">
            <a:solidFill>
              <a:srgbClr val="40608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5" name="グループ化 14">
            <a:extLst>
              <a:ext uri="{FF2B5EF4-FFF2-40B4-BE49-F238E27FC236}">
                <a16:creationId xmlns:a16="http://schemas.microsoft.com/office/drawing/2014/main" id="{2AAC05BF-3C60-4E7D-A9AC-35AA61CFF0C1}"/>
              </a:ext>
            </a:extLst>
          </p:cNvPr>
          <p:cNvGrpSpPr/>
          <p:nvPr/>
        </p:nvGrpSpPr>
        <p:grpSpPr>
          <a:xfrm>
            <a:off x="8876371" y="3874411"/>
            <a:ext cx="2160000" cy="1440000"/>
            <a:chOff x="8876371" y="3874411"/>
            <a:chExt cx="2160000" cy="1440000"/>
          </a:xfrm>
        </p:grpSpPr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65843E9A-BCDC-4505-8E53-9BA572D8CC0F}"/>
                </a:ext>
              </a:extLst>
            </p:cNvPr>
            <p:cNvSpPr/>
            <p:nvPr/>
          </p:nvSpPr>
          <p:spPr>
            <a:xfrm>
              <a:off x="8876371" y="3874411"/>
              <a:ext cx="2160000" cy="1440000"/>
            </a:xfrm>
            <a:prstGeom prst="ellipse">
              <a:avLst/>
            </a:prstGeom>
            <a:solidFill>
              <a:srgbClr val="00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0FF"/>
                </a:solidFill>
              </a:endParaRPr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432B938D-6B70-4BB6-A920-A166822F8FD4}"/>
                </a:ext>
              </a:extLst>
            </p:cNvPr>
            <p:cNvSpPr txBox="1"/>
            <p:nvPr/>
          </p:nvSpPr>
          <p:spPr>
            <a:xfrm>
              <a:off x="9236141" y="4183225"/>
              <a:ext cx="1440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8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誤信</a:t>
              </a:r>
            </a:p>
          </p:txBody>
        </p:sp>
      </p:grp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98A14691-1BA5-4794-BC47-29B475CC549E}"/>
              </a:ext>
            </a:extLst>
          </p:cNvPr>
          <p:cNvGrpSpPr/>
          <p:nvPr/>
        </p:nvGrpSpPr>
        <p:grpSpPr>
          <a:xfrm>
            <a:off x="5035104" y="193429"/>
            <a:ext cx="2160000" cy="1440000"/>
            <a:chOff x="5060504" y="220643"/>
            <a:chExt cx="2160000" cy="1440000"/>
          </a:xfrm>
        </p:grpSpPr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7FF74528-EFB2-4DC2-96CA-D802C9B4337F}"/>
                </a:ext>
              </a:extLst>
            </p:cNvPr>
            <p:cNvSpPr/>
            <p:nvPr/>
          </p:nvSpPr>
          <p:spPr>
            <a:xfrm>
              <a:off x="5060504" y="220643"/>
              <a:ext cx="2160000" cy="1440000"/>
            </a:xfrm>
            <a:prstGeom prst="ellipse">
              <a:avLst/>
            </a:prstGeom>
            <a:solidFill>
              <a:srgbClr val="00C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00C0FF"/>
                </a:solidFill>
              </a:endParaRPr>
            </a:p>
          </p:txBody>
        </p:sp>
        <p:sp>
          <p:nvSpPr>
            <p:cNvPr id="26" name="テキスト ボックス 25">
              <a:extLst>
                <a:ext uri="{FF2B5EF4-FFF2-40B4-BE49-F238E27FC236}">
                  <a16:creationId xmlns:a16="http://schemas.microsoft.com/office/drawing/2014/main" id="{4C8EB8CA-F7BD-4886-8F26-2811E65D66C5}"/>
                </a:ext>
              </a:extLst>
            </p:cNvPr>
            <p:cNvSpPr txBox="1"/>
            <p:nvPr/>
          </p:nvSpPr>
          <p:spPr>
            <a:xfrm>
              <a:off x="5434752" y="525714"/>
              <a:ext cx="144000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4800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混乱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9EBD2E4-050C-44F7-800B-00791068945C}"/>
              </a:ext>
            </a:extLst>
          </p:cNvPr>
          <p:cNvGrpSpPr/>
          <p:nvPr/>
        </p:nvGrpSpPr>
        <p:grpSpPr>
          <a:xfrm>
            <a:off x="9882851" y="2338115"/>
            <a:ext cx="1800000" cy="1440000"/>
            <a:chOff x="9967259" y="2427504"/>
            <a:chExt cx="1800000" cy="1440000"/>
          </a:xfrm>
        </p:grpSpPr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2124823A-09D8-4798-9649-BA3BC62B1D7D}"/>
                </a:ext>
              </a:extLst>
            </p:cNvPr>
            <p:cNvSpPr/>
            <p:nvPr/>
          </p:nvSpPr>
          <p:spPr>
            <a:xfrm>
              <a:off x="10124590" y="2427504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9947F3C-3580-4EC8-82F8-A802174CCFC6}"/>
                </a:ext>
              </a:extLst>
            </p:cNvPr>
            <p:cNvSpPr txBox="1"/>
            <p:nvPr/>
          </p:nvSpPr>
          <p:spPr>
            <a:xfrm>
              <a:off x="9967259" y="2831103"/>
              <a:ext cx="180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ポイントアップでお得？</a:t>
              </a:r>
            </a:p>
          </p:txBody>
        </p: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65761DF-95DD-4F89-A108-06ABF4765558}"/>
              </a:ext>
            </a:extLst>
          </p:cNvPr>
          <p:cNvGrpSpPr/>
          <p:nvPr/>
        </p:nvGrpSpPr>
        <p:grpSpPr>
          <a:xfrm>
            <a:off x="7563141" y="5198956"/>
            <a:ext cx="2160000" cy="1440000"/>
            <a:chOff x="7515501" y="5270396"/>
            <a:chExt cx="2160000" cy="1440000"/>
          </a:xfrm>
        </p:grpSpPr>
        <p:sp>
          <p:nvSpPr>
            <p:cNvPr id="40" name="楕円 39">
              <a:extLst>
                <a:ext uri="{FF2B5EF4-FFF2-40B4-BE49-F238E27FC236}">
                  <a16:creationId xmlns:a16="http://schemas.microsoft.com/office/drawing/2014/main" id="{D7756521-ED54-4D87-B2B9-15EB1161DE21}"/>
                </a:ext>
              </a:extLst>
            </p:cNvPr>
            <p:cNvSpPr/>
            <p:nvPr/>
          </p:nvSpPr>
          <p:spPr>
            <a:xfrm>
              <a:off x="7875501" y="5270396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521F47A3-5C65-4371-9C05-FB8F47B86DBA}"/>
                </a:ext>
              </a:extLst>
            </p:cNvPr>
            <p:cNvSpPr txBox="1"/>
            <p:nvPr/>
          </p:nvSpPr>
          <p:spPr>
            <a:xfrm>
              <a:off x="7515501" y="5506508"/>
              <a:ext cx="21600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いつもは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買えない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商品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1836D38-46E3-48F1-86A5-9B0CD0F67F44}"/>
              </a:ext>
            </a:extLst>
          </p:cNvPr>
          <p:cNvGrpSpPr/>
          <p:nvPr/>
        </p:nvGrpSpPr>
        <p:grpSpPr>
          <a:xfrm>
            <a:off x="2489506" y="5217527"/>
            <a:ext cx="2160000" cy="1440000"/>
            <a:chOff x="2670466" y="5274679"/>
            <a:chExt cx="2160000" cy="1440000"/>
          </a:xfrm>
        </p:grpSpPr>
        <p:sp>
          <p:nvSpPr>
            <p:cNvPr id="42" name="楕円 41">
              <a:extLst>
                <a:ext uri="{FF2B5EF4-FFF2-40B4-BE49-F238E27FC236}">
                  <a16:creationId xmlns:a16="http://schemas.microsoft.com/office/drawing/2014/main" id="{2BB25F62-1768-4AC2-BD21-FF22D29BB94C}"/>
                </a:ext>
              </a:extLst>
            </p:cNvPr>
            <p:cNvSpPr/>
            <p:nvPr/>
          </p:nvSpPr>
          <p:spPr>
            <a:xfrm>
              <a:off x="3030466" y="5274679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DBA111C4-D00A-4215-BAB1-E190B3BAA6F6}"/>
                </a:ext>
              </a:extLst>
            </p:cNvPr>
            <p:cNvSpPr txBox="1"/>
            <p:nvPr/>
          </p:nvSpPr>
          <p:spPr>
            <a:xfrm>
              <a:off x="2670466" y="5462758"/>
              <a:ext cx="21600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今さら</a:t>
              </a: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引くに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ひけない</a:t>
              </a:r>
            </a:p>
          </p:txBody>
        </p:sp>
      </p:grp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AB50EB9-03D5-4F55-BB19-6EC9B29B096F}"/>
              </a:ext>
            </a:extLst>
          </p:cNvPr>
          <p:cNvGrpSpPr/>
          <p:nvPr/>
        </p:nvGrpSpPr>
        <p:grpSpPr>
          <a:xfrm>
            <a:off x="350730" y="2352183"/>
            <a:ext cx="2160000" cy="1440000"/>
            <a:chOff x="280390" y="2422523"/>
            <a:chExt cx="2160000" cy="1440000"/>
          </a:xfrm>
        </p:grpSpPr>
        <p:sp>
          <p:nvSpPr>
            <p:cNvPr id="41" name="楕円 40">
              <a:extLst>
                <a:ext uri="{FF2B5EF4-FFF2-40B4-BE49-F238E27FC236}">
                  <a16:creationId xmlns:a16="http://schemas.microsoft.com/office/drawing/2014/main" id="{2657AF33-99B5-49FA-AEA9-6CC64BD8C335}"/>
                </a:ext>
              </a:extLst>
            </p:cNvPr>
            <p:cNvSpPr/>
            <p:nvPr/>
          </p:nvSpPr>
          <p:spPr>
            <a:xfrm>
              <a:off x="671375" y="2422523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1B58E9EE-2C3F-4A99-AE77-D8091641F84B}"/>
                </a:ext>
              </a:extLst>
            </p:cNvPr>
            <p:cNvSpPr txBox="1"/>
            <p:nvPr/>
          </p:nvSpPr>
          <p:spPr>
            <a:xfrm>
              <a:off x="280390" y="2744512"/>
              <a:ext cx="216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疲れてしまい</a:t>
              </a: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うまく判断できない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B222845-470D-4964-B7B9-1BF0B47E9640}"/>
              </a:ext>
            </a:extLst>
          </p:cNvPr>
          <p:cNvSpPr txBox="1"/>
          <p:nvPr/>
        </p:nvSpPr>
        <p:spPr>
          <a:xfrm>
            <a:off x="4298789" y="4688283"/>
            <a:ext cx="3600000" cy="108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正常</a:t>
            </a:r>
            <a:r>
              <a:rPr kumimoji="1" lang="ja-JP" altLang="en-US" sz="3200" b="1" dirty="0">
                <a:solidFill>
                  <a:srgbClr val="FF004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でない</a:t>
            </a:r>
            <a:endParaRPr kumimoji="1" lang="en-US" altLang="ja-JP" sz="3200" b="1" dirty="0">
              <a:solidFill>
                <a:srgbClr val="FF004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心理状態である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FB473B0-BFE3-45CA-BDEF-D632167EC316}"/>
              </a:ext>
            </a:extLst>
          </p:cNvPr>
          <p:cNvGrpSpPr/>
          <p:nvPr/>
        </p:nvGrpSpPr>
        <p:grpSpPr>
          <a:xfrm>
            <a:off x="7537971" y="522743"/>
            <a:ext cx="1448097" cy="1440000"/>
            <a:chOff x="7410040" y="360324"/>
            <a:chExt cx="1448097" cy="1440000"/>
          </a:xfrm>
        </p:grpSpPr>
        <p:sp>
          <p:nvSpPr>
            <p:cNvPr id="38" name="楕円 37">
              <a:extLst>
                <a:ext uri="{FF2B5EF4-FFF2-40B4-BE49-F238E27FC236}">
                  <a16:creationId xmlns:a16="http://schemas.microsoft.com/office/drawing/2014/main" id="{69B6B1B8-F13A-46F2-81AB-96D072E215CE}"/>
                </a:ext>
              </a:extLst>
            </p:cNvPr>
            <p:cNvSpPr/>
            <p:nvPr/>
          </p:nvSpPr>
          <p:spPr>
            <a:xfrm>
              <a:off x="7418137" y="360324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4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BDDB8E01-C168-4B78-A52E-7D81F79F7859}"/>
                </a:ext>
              </a:extLst>
            </p:cNvPr>
            <p:cNvSpPr txBox="1"/>
            <p:nvPr/>
          </p:nvSpPr>
          <p:spPr>
            <a:xfrm>
              <a:off x="7410040" y="893277"/>
              <a:ext cx="1440000" cy="40011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恐怖・不安</a:t>
              </a:r>
              <a:endPara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68BE8CD-9CB3-428D-B465-A208EC66781C}"/>
              </a:ext>
            </a:extLst>
          </p:cNvPr>
          <p:cNvGrpSpPr/>
          <p:nvPr/>
        </p:nvGrpSpPr>
        <p:grpSpPr>
          <a:xfrm>
            <a:off x="2824532" y="499117"/>
            <a:ext cx="2160000" cy="1440000"/>
            <a:chOff x="2786432" y="626117"/>
            <a:chExt cx="2160000" cy="1440000"/>
          </a:xfrm>
        </p:grpSpPr>
        <p:sp>
          <p:nvSpPr>
            <p:cNvPr id="14" name="楕円 13">
              <a:extLst>
                <a:ext uri="{FF2B5EF4-FFF2-40B4-BE49-F238E27FC236}">
                  <a16:creationId xmlns:a16="http://schemas.microsoft.com/office/drawing/2014/main" id="{6D2B94DD-263F-4C6A-A806-2E78B01D8C97}"/>
                </a:ext>
              </a:extLst>
            </p:cNvPr>
            <p:cNvSpPr/>
            <p:nvPr/>
          </p:nvSpPr>
          <p:spPr>
            <a:xfrm>
              <a:off x="3133794" y="626117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D3079EAD-6491-4076-9002-519B5205AF74}"/>
                </a:ext>
              </a:extLst>
            </p:cNvPr>
            <p:cNvSpPr txBox="1"/>
            <p:nvPr/>
          </p:nvSpPr>
          <p:spPr>
            <a:xfrm>
              <a:off x="2786432" y="980532"/>
              <a:ext cx="216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契約しないと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帰れない</a:t>
              </a:r>
              <a:r>
                <a:rPr kumimoji="1" lang="en-US" altLang="ja-JP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…</a:t>
              </a:r>
              <a:endPara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43" name="図 42">
            <a:extLst>
              <a:ext uri="{FF2B5EF4-FFF2-40B4-BE49-F238E27FC236}">
                <a16:creationId xmlns:a16="http://schemas.microsoft.com/office/drawing/2014/main" id="{6E4C152E-AABF-40AF-87AA-AF226C4DB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02" b="16982"/>
          <a:stretch/>
        </p:blipFill>
        <p:spPr>
          <a:xfrm>
            <a:off x="5370834" y="1812699"/>
            <a:ext cx="1440000" cy="2875584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0E01271-6E65-4096-8E15-B356882A9EA5}"/>
              </a:ext>
            </a:extLst>
          </p:cNvPr>
          <p:cNvGrpSpPr/>
          <p:nvPr/>
        </p:nvGrpSpPr>
        <p:grpSpPr>
          <a:xfrm>
            <a:off x="921277" y="3874411"/>
            <a:ext cx="2160000" cy="1440000"/>
            <a:chOff x="921277" y="3874411"/>
            <a:chExt cx="2160000" cy="1440000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95A2D9E8-9925-4345-94D0-321360F93295}"/>
                </a:ext>
              </a:extLst>
            </p:cNvPr>
            <p:cNvGrpSpPr/>
            <p:nvPr/>
          </p:nvGrpSpPr>
          <p:grpSpPr>
            <a:xfrm>
              <a:off x="921277" y="3874411"/>
              <a:ext cx="2160000" cy="1440000"/>
              <a:chOff x="1296999" y="3880875"/>
              <a:chExt cx="2160000" cy="1440000"/>
            </a:xfrm>
          </p:grpSpPr>
          <p:sp>
            <p:nvSpPr>
              <p:cNvPr id="36" name="楕円 35">
                <a:extLst>
                  <a:ext uri="{FF2B5EF4-FFF2-40B4-BE49-F238E27FC236}">
                    <a16:creationId xmlns:a16="http://schemas.microsoft.com/office/drawing/2014/main" id="{45CFBD82-8B5B-4EEE-AB16-F59A21C7A9CF}"/>
                  </a:ext>
                </a:extLst>
              </p:cNvPr>
              <p:cNvSpPr/>
              <p:nvPr/>
            </p:nvSpPr>
            <p:spPr>
              <a:xfrm>
                <a:off x="1296999" y="3880875"/>
                <a:ext cx="2160000" cy="1440000"/>
              </a:xfrm>
              <a:prstGeom prst="ellipse">
                <a:avLst/>
              </a:prstGeom>
              <a:solidFill>
                <a:srgbClr val="00C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rgbClr val="00C0FF"/>
                  </a:solidFill>
                </a:endParaRPr>
              </a:p>
            </p:txBody>
          </p:sp>
          <p:sp>
            <p:nvSpPr>
              <p:cNvPr id="27" name="テキスト ボックス 26">
                <a:extLst>
                  <a:ext uri="{FF2B5EF4-FFF2-40B4-BE49-F238E27FC236}">
                    <a16:creationId xmlns:a16="http://schemas.microsoft.com/office/drawing/2014/main" id="{EEACB425-3D76-4328-A0F7-76000C55577F}"/>
                  </a:ext>
                </a:extLst>
              </p:cNvPr>
              <p:cNvSpPr txBox="1"/>
              <p:nvPr/>
            </p:nvSpPr>
            <p:spPr>
              <a:xfrm>
                <a:off x="1641233" y="4048087"/>
                <a:ext cx="1440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4800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浅慮</a:t>
                </a:r>
              </a:p>
            </p:txBody>
          </p:sp>
        </p:grp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5F64ECE1-CF82-40F9-97F5-2B85E13C45A0}"/>
                </a:ext>
              </a:extLst>
            </p:cNvPr>
            <p:cNvSpPr txBox="1"/>
            <p:nvPr/>
          </p:nvSpPr>
          <p:spPr>
            <a:xfrm>
              <a:off x="941052" y="4805161"/>
              <a:ext cx="20078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6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考えが浅いこと</a:t>
              </a:r>
            </a:p>
          </p:txBody>
        </p:sp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A3B98188-E3B1-436D-AF56-2A28DD7A00FD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44" name="四角形: 角を丸くする 43">
              <a:extLst>
                <a:ext uri="{FF2B5EF4-FFF2-40B4-BE49-F238E27FC236}">
                  <a16:creationId xmlns:a16="http://schemas.microsoft.com/office/drawing/2014/main" id="{D23EBC79-AF93-429B-B705-E6AD71EFB11D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テキスト ボックス 45">
              <a:extLst>
                <a:ext uri="{FF2B5EF4-FFF2-40B4-BE49-F238E27FC236}">
                  <a16:creationId xmlns:a16="http://schemas.microsoft.com/office/drawing/2014/main" id="{05FD2160-61E6-4708-9250-F53627E14F2F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486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CC886C-DCDD-4496-9DBC-DA7D5315CE65}"/>
              </a:ext>
            </a:extLst>
          </p:cNvPr>
          <p:cNvSpPr txBox="1"/>
          <p:nvPr/>
        </p:nvSpPr>
        <p:spPr>
          <a:xfrm>
            <a:off x="1044820" y="5220600"/>
            <a:ext cx="21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性格が</a:t>
            </a:r>
            <a:endParaRPr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影響する場合</a:t>
            </a:r>
            <a:endParaRPr kumimoji="1" lang="ja-JP" altLang="en-US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0C8A04E-3EC4-480F-976B-7D4092AD4DC4}"/>
              </a:ext>
            </a:extLst>
          </p:cNvPr>
          <p:cNvSpPr txBox="1"/>
          <p:nvPr/>
        </p:nvSpPr>
        <p:spPr>
          <a:xfrm>
            <a:off x="3585667" y="2650921"/>
            <a:ext cx="50400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心理的な要因は</a:t>
            </a:r>
            <a:endParaRPr kumimoji="1" lang="en-US" altLang="ja-JP" sz="4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大きく分けて</a:t>
            </a:r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２</a:t>
            </a:r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つ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2100E09-E3CB-4145-9CBB-0D3CF53E7460}"/>
              </a:ext>
            </a:extLst>
          </p:cNvPr>
          <p:cNvSpPr txBox="1"/>
          <p:nvPr/>
        </p:nvSpPr>
        <p:spPr>
          <a:xfrm>
            <a:off x="8619576" y="5236366"/>
            <a:ext cx="288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悩みや不安等が</a:t>
            </a:r>
            <a:endParaRPr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影響する場合</a:t>
            </a:r>
            <a:endParaRPr kumimoji="1" lang="ja-JP" altLang="en-US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E62F8AC5-662C-48B5-A7A2-AD8DF80CC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896" y="920433"/>
            <a:ext cx="1447619" cy="144127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8561997-4B08-4BA9-9454-2DAACE017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767" y="909413"/>
            <a:ext cx="1447619" cy="144127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9B0ECB5-C1E2-477D-8AAE-E8C979E335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201" y="2479822"/>
            <a:ext cx="1382712" cy="266124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F678115D-3DCB-4BD0-8FF8-A368973075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3283" y="2458332"/>
            <a:ext cx="1834355" cy="2758938"/>
          </a:xfrm>
          <a:prstGeom prst="rect">
            <a:avLst/>
          </a:prstGeom>
        </p:spPr>
      </p:pic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29DB31A5-16F0-4FAE-931B-1497A1635220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CB3B0AEE-9CE3-4437-B132-B8BB4865E674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24B1C626-9A89-42C6-AD2C-78B633E17CA2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906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CC886C-DCDD-4496-9DBC-DA7D5315CE65}"/>
              </a:ext>
            </a:extLst>
          </p:cNvPr>
          <p:cNvSpPr txBox="1"/>
          <p:nvPr/>
        </p:nvSpPr>
        <p:spPr>
          <a:xfrm>
            <a:off x="2145051" y="860841"/>
            <a:ext cx="792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性格が影響する場合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57DAEC96-F58E-4A4F-B204-1F7ABFA99C61}"/>
              </a:ext>
            </a:extLst>
          </p:cNvPr>
          <p:cNvGrpSpPr/>
          <p:nvPr/>
        </p:nvGrpSpPr>
        <p:grpSpPr>
          <a:xfrm>
            <a:off x="283367" y="1755888"/>
            <a:ext cx="2160000" cy="1440000"/>
            <a:chOff x="283367" y="2529613"/>
            <a:chExt cx="2160000" cy="1440000"/>
          </a:xfrm>
        </p:grpSpPr>
        <p:sp>
          <p:nvSpPr>
            <p:cNvPr id="51" name="楕円 50">
              <a:extLst>
                <a:ext uri="{FF2B5EF4-FFF2-40B4-BE49-F238E27FC236}">
                  <a16:creationId xmlns:a16="http://schemas.microsoft.com/office/drawing/2014/main" id="{990E0552-B5D8-4B4B-9F4B-64955057117A}"/>
                </a:ext>
              </a:extLst>
            </p:cNvPr>
            <p:cNvSpPr/>
            <p:nvPr/>
          </p:nvSpPr>
          <p:spPr>
            <a:xfrm>
              <a:off x="659941" y="2529613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テキスト ボックス 49">
              <a:extLst>
                <a:ext uri="{FF2B5EF4-FFF2-40B4-BE49-F238E27FC236}">
                  <a16:creationId xmlns:a16="http://schemas.microsoft.com/office/drawing/2014/main" id="{EE0F3FBC-0D84-452B-B956-8542EB4EDCA6}"/>
                </a:ext>
              </a:extLst>
            </p:cNvPr>
            <p:cNvSpPr txBox="1"/>
            <p:nvPr/>
          </p:nvSpPr>
          <p:spPr>
            <a:xfrm>
              <a:off x="283367" y="2741781"/>
              <a:ext cx="21600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マスコミや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芸能人の評価が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高い商品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1E9D2E6-4AA7-4AB7-A89C-26E4375301D0}"/>
              </a:ext>
            </a:extLst>
          </p:cNvPr>
          <p:cNvGrpSpPr/>
          <p:nvPr/>
        </p:nvGrpSpPr>
        <p:grpSpPr>
          <a:xfrm>
            <a:off x="4243687" y="4605839"/>
            <a:ext cx="2160000" cy="1440000"/>
            <a:chOff x="3509285" y="4605839"/>
            <a:chExt cx="2160000" cy="1440000"/>
          </a:xfrm>
        </p:grpSpPr>
        <p:sp>
          <p:nvSpPr>
            <p:cNvPr id="52" name="楕円 51">
              <a:extLst>
                <a:ext uri="{FF2B5EF4-FFF2-40B4-BE49-F238E27FC236}">
                  <a16:creationId xmlns:a16="http://schemas.microsoft.com/office/drawing/2014/main" id="{C7A50601-C2F6-4BE1-A26D-AC331D337511}"/>
                </a:ext>
              </a:extLst>
            </p:cNvPr>
            <p:cNvSpPr/>
            <p:nvPr/>
          </p:nvSpPr>
          <p:spPr>
            <a:xfrm>
              <a:off x="3843841" y="4605839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6BFB5C1D-B86D-4BBD-8BB4-88788A508096}"/>
                </a:ext>
              </a:extLst>
            </p:cNvPr>
            <p:cNvSpPr txBox="1"/>
            <p:nvPr/>
          </p:nvSpPr>
          <p:spPr>
            <a:xfrm>
              <a:off x="3509285" y="4948257"/>
              <a:ext cx="216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人の勧めや</a:t>
              </a: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お願いを断れない</a:t>
              </a: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1F300A9-BE3C-436E-A332-2903E35E586A}"/>
              </a:ext>
            </a:extLst>
          </p:cNvPr>
          <p:cNvGrpSpPr/>
          <p:nvPr/>
        </p:nvGrpSpPr>
        <p:grpSpPr>
          <a:xfrm>
            <a:off x="4446945" y="1873420"/>
            <a:ext cx="2160000" cy="1440000"/>
            <a:chOff x="4200199" y="2138121"/>
            <a:chExt cx="2160000" cy="1440000"/>
          </a:xfrm>
        </p:grpSpPr>
        <p:sp>
          <p:nvSpPr>
            <p:cNvPr id="17" name="楕円 16">
              <a:extLst>
                <a:ext uri="{FF2B5EF4-FFF2-40B4-BE49-F238E27FC236}">
                  <a16:creationId xmlns:a16="http://schemas.microsoft.com/office/drawing/2014/main" id="{AF371D19-1205-4834-8D4B-8EB8F242EA28}"/>
                </a:ext>
              </a:extLst>
            </p:cNvPr>
            <p:cNvSpPr/>
            <p:nvPr/>
          </p:nvSpPr>
          <p:spPr>
            <a:xfrm>
              <a:off x="4589285" y="2138121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42A036EC-93A3-4F65-BA45-F1C84D54A850}"/>
                </a:ext>
              </a:extLst>
            </p:cNvPr>
            <p:cNvSpPr txBox="1"/>
            <p:nvPr/>
          </p:nvSpPr>
          <p:spPr>
            <a:xfrm>
              <a:off x="4200199" y="2316538"/>
              <a:ext cx="2160000" cy="101566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無料や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〇〇％</a:t>
              </a:r>
              <a:r>
                <a:rPr kumimoji="1" lang="en-US" altLang="ja-JP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OFF</a:t>
              </a:r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と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いう言葉に弱い</a:t>
              </a:r>
            </a:p>
          </p:txBody>
        </p:sp>
      </p:grp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76C46CA-64CA-4129-9FDD-D06B5A2339F5}"/>
              </a:ext>
            </a:extLst>
          </p:cNvPr>
          <p:cNvSpPr txBox="1"/>
          <p:nvPr/>
        </p:nvSpPr>
        <p:spPr>
          <a:xfrm>
            <a:off x="7196428" y="5235425"/>
            <a:ext cx="432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自分自身の性格面の弱みを</a:t>
            </a:r>
            <a:endParaRPr kumimoji="1"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把握しておくことが大切</a:t>
            </a:r>
          </a:p>
        </p:txBody>
      </p:sp>
      <p:sp>
        <p:nvSpPr>
          <p:cNvPr id="24" name="矢印: 右 23">
            <a:extLst>
              <a:ext uri="{FF2B5EF4-FFF2-40B4-BE49-F238E27FC236}">
                <a16:creationId xmlns:a16="http://schemas.microsoft.com/office/drawing/2014/main" id="{D18D3FB7-2A70-455A-9AE5-EAA3B02C3815}"/>
              </a:ext>
            </a:extLst>
          </p:cNvPr>
          <p:cNvSpPr/>
          <p:nvPr/>
        </p:nvSpPr>
        <p:spPr>
          <a:xfrm>
            <a:off x="5213918" y="3566466"/>
            <a:ext cx="1800000" cy="900000"/>
          </a:xfrm>
          <a:prstGeom prst="rightArrow">
            <a:avLst/>
          </a:prstGeom>
          <a:solidFill>
            <a:srgbClr val="C0F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BB9AF9A6-3007-49C3-A393-46C3B06D4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910" y="1755887"/>
            <a:ext cx="2484271" cy="2047642"/>
          </a:xfrm>
          <a:prstGeom prst="rect">
            <a:avLst/>
          </a:prstGeom>
        </p:spPr>
      </p:pic>
      <p:pic>
        <p:nvPicPr>
          <p:cNvPr id="25" name="グラフィックス 24">
            <a:extLst>
              <a:ext uri="{FF2B5EF4-FFF2-40B4-BE49-F238E27FC236}">
                <a16:creationId xmlns:a16="http://schemas.microsoft.com/office/drawing/2014/main" id="{72F999E3-3641-4F92-8C17-ADEC8DB996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12487" y="959561"/>
            <a:ext cx="1923859" cy="2236327"/>
          </a:xfrm>
          <a:prstGeom prst="rect">
            <a:avLst/>
          </a:prstGeom>
        </p:spPr>
      </p:pic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011B1EB0-8AB3-4C03-9E6F-B5703A2E9F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3070" y="2115344"/>
            <a:ext cx="2063021" cy="2936939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F871C627-2845-4599-BFA3-BD5313D39A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32"/>
          <a:stretch/>
        </p:blipFill>
        <p:spPr>
          <a:xfrm>
            <a:off x="604628" y="3618129"/>
            <a:ext cx="3420138" cy="3239871"/>
          </a:xfrm>
          <a:prstGeom prst="rect">
            <a:avLst/>
          </a:prstGeom>
        </p:spPr>
      </p:pic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D6455070-BE2F-44A9-BD89-8139EAF51D2D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29" name="四角形: 角を丸くする 28">
              <a:extLst>
                <a:ext uri="{FF2B5EF4-FFF2-40B4-BE49-F238E27FC236}">
                  <a16:creationId xmlns:a16="http://schemas.microsoft.com/office/drawing/2014/main" id="{364D141E-931F-4326-8EB1-0C0B80FC87FC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9A0518A-CC03-4AA2-A433-CCEC288BF91A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32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654CA75-E9C4-4088-AA11-FE777AE9A729}"/>
              </a:ext>
            </a:extLst>
          </p:cNvPr>
          <p:cNvSpPr txBox="1"/>
          <p:nvPr/>
        </p:nvSpPr>
        <p:spPr>
          <a:xfrm>
            <a:off x="1067577" y="845203"/>
            <a:ext cx="1008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悩みや不安等が影響する場合</a:t>
            </a:r>
            <a:endParaRPr kumimoji="1" lang="ja-JP" altLang="en-US" sz="4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B1A8089-77A8-4D3D-8FAE-A16593D0905E}"/>
              </a:ext>
            </a:extLst>
          </p:cNvPr>
          <p:cNvGrpSpPr/>
          <p:nvPr/>
        </p:nvGrpSpPr>
        <p:grpSpPr>
          <a:xfrm>
            <a:off x="1436061" y="4510993"/>
            <a:ext cx="1451643" cy="1440000"/>
            <a:chOff x="1218349" y="4569049"/>
            <a:chExt cx="1451643" cy="1440000"/>
          </a:xfrm>
        </p:grpSpPr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19663877-3062-4DCE-B26C-B1F8C88B3EB7}"/>
                </a:ext>
              </a:extLst>
            </p:cNvPr>
            <p:cNvSpPr/>
            <p:nvPr/>
          </p:nvSpPr>
          <p:spPr>
            <a:xfrm>
              <a:off x="1218349" y="4569049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AEE6A01F-DDC8-4113-8DB6-6EE44181E83C}"/>
                </a:ext>
              </a:extLst>
            </p:cNvPr>
            <p:cNvSpPr txBox="1"/>
            <p:nvPr/>
          </p:nvSpPr>
          <p:spPr>
            <a:xfrm>
              <a:off x="1229992" y="4954381"/>
              <a:ext cx="144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容姿や能力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の悩み</a:t>
              </a:r>
              <a:endParaRPr kumimoji="1" lang="ja-JP" altLang="en-US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AB53499B-1E9E-409E-B00E-6353949D69A3}"/>
              </a:ext>
            </a:extLst>
          </p:cNvPr>
          <p:cNvGrpSpPr/>
          <p:nvPr/>
        </p:nvGrpSpPr>
        <p:grpSpPr>
          <a:xfrm>
            <a:off x="4319995" y="2001862"/>
            <a:ext cx="1450777" cy="1440000"/>
            <a:chOff x="4349023" y="2190549"/>
            <a:chExt cx="1450777" cy="1440000"/>
          </a:xfrm>
        </p:grpSpPr>
        <p:sp>
          <p:nvSpPr>
            <p:cNvPr id="59" name="楕円 58">
              <a:extLst>
                <a:ext uri="{FF2B5EF4-FFF2-40B4-BE49-F238E27FC236}">
                  <a16:creationId xmlns:a16="http://schemas.microsoft.com/office/drawing/2014/main" id="{2A4CE8D4-F50C-4EE6-8FC7-7A4D7FC81643}"/>
                </a:ext>
              </a:extLst>
            </p:cNvPr>
            <p:cNvSpPr/>
            <p:nvPr/>
          </p:nvSpPr>
          <p:spPr>
            <a:xfrm>
              <a:off x="4349023" y="2190549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0" name="テキスト ボックス 59">
              <a:extLst>
                <a:ext uri="{FF2B5EF4-FFF2-40B4-BE49-F238E27FC236}">
                  <a16:creationId xmlns:a16="http://schemas.microsoft.com/office/drawing/2014/main" id="{B2A9E86F-BDD5-4AD2-8292-BC320ACC7669}"/>
                </a:ext>
              </a:extLst>
            </p:cNvPr>
            <p:cNvSpPr txBox="1"/>
            <p:nvPr/>
          </p:nvSpPr>
          <p:spPr>
            <a:xfrm>
              <a:off x="4359800" y="2605493"/>
              <a:ext cx="1440000" cy="72000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人間関係の</a:t>
              </a:r>
              <a:endParaRPr kumimoji="1" lang="en-US" altLang="ja-JP" sz="2000" b="1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悩み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55DDE1E2-A43D-4099-88E7-C7A3779A6EBC}"/>
              </a:ext>
            </a:extLst>
          </p:cNvPr>
          <p:cNvGrpSpPr/>
          <p:nvPr/>
        </p:nvGrpSpPr>
        <p:grpSpPr>
          <a:xfrm>
            <a:off x="505773" y="1821239"/>
            <a:ext cx="1446350" cy="1440000"/>
            <a:chOff x="505773" y="1821239"/>
            <a:chExt cx="1446350" cy="1440000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3B37A00E-7EF6-4B95-ACEF-39CB203C3F9D}"/>
                </a:ext>
              </a:extLst>
            </p:cNvPr>
            <p:cNvSpPr/>
            <p:nvPr/>
          </p:nvSpPr>
          <p:spPr>
            <a:xfrm>
              <a:off x="512123" y="1821239"/>
              <a:ext cx="1440000" cy="1440000"/>
            </a:xfrm>
            <a:prstGeom prst="ellipse">
              <a:avLst/>
            </a:prstGeom>
            <a:solidFill>
              <a:srgbClr val="C0F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テキスト ボックス 19">
              <a:extLst>
                <a:ext uri="{FF2B5EF4-FFF2-40B4-BE49-F238E27FC236}">
                  <a16:creationId xmlns:a16="http://schemas.microsoft.com/office/drawing/2014/main" id="{6DCA17BB-7965-46B1-9FA3-9FCF53843C82}"/>
                </a:ext>
              </a:extLst>
            </p:cNvPr>
            <p:cNvSpPr txBox="1"/>
            <p:nvPr/>
          </p:nvSpPr>
          <p:spPr>
            <a:xfrm>
              <a:off x="505773" y="2346339"/>
              <a:ext cx="1440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お金の不安</a:t>
              </a:r>
            </a:p>
          </p:txBody>
        </p:sp>
      </p:grp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CFCB5A3B-FB8D-4E2B-97E5-9E04E2CF86FC}"/>
              </a:ext>
            </a:extLst>
          </p:cNvPr>
          <p:cNvSpPr txBox="1"/>
          <p:nvPr/>
        </p:nvSpPr>
        <p:spPr>
          <a:xfrm>
            <a:off x="7188565" y="5251494"/>
            <a:ext cx="4320000" cy="720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「怪しい勧誘ではないか？」と</a:t>
            </a:r>
            <a:endParaRPr kumimoji="1"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冷静に検討してみましょう</a:t>
            </a:r>
          </a:p>
        </p:txBody>
      </p:sp>
      <p:sp>
        <p:nvSpPr>
          <p:cNvPr id="17" name="矢印: 右 16">
            <a:extLst>
              <a:ext uri="{FF2B5EF4-FFF2-40B4-BE49-F238E27FC236}">
                <a16:creationId xmlns:a16="http://schemas.microsoft.com/office/drawing/2014/main" id="{62A2A408-D75A-43E7-B04E-BCBAC7201E43}"/>
              </a:ext>
            </a:extLst>
          </p:cNvPr>
          <p:cNvSpPr/>
          <p:nvPr/>
        </p:nvSpPr>
        <p:spPr>
          <a:xfrm>
            <a:off x="5199881" y="3567192"/>
            <a:ext cx="1800000" cy="900000"/>
          </a:xfrm>
          <a:prstGeom prst="rightArrow">
            <a:avLst/>
          </a:prstGeom>
          <a:solidFill>
            <a:srgbClr val="C0FF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87A719BC-A5E5-4E8D-A194-CA1DDA4E73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9511" y="1901885"/>
            <a:ext cx="2449000" cy="326178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23CD70CD-45E7-46CF-8ECE-93BC5361EB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537" y="1675298"/>
            <a:ext cx="2148944" cy="2687261"/>
          </a:xfrm>
          <a:prstGeom prst="rect">
            <a:avLst/>
          </a:prstGeom>
        </p:spPr>
      </p:pic>
      <p:pic>
        <p:nvPicPr>
          <p:cNvPr id="7" name="グラフィックス 6">
            <a:extLst>
              <a:ext uri="{FF2B5EF4-FFF2-40B4-BE49-F238E27FC236}">
                <a16:creationId xmlns:a16="http://schemas.microsoft.com/office/drawing/2014/main" id="{36E29A07-68B2-4474-B59F-5934B16EF7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b="3052"/>
          <a:stretch/>
        </p:blipFill>
        <p:spPr>
          <a:xfrm>
            <a:off x="3080365" y="4353602"/>
            <a:ext cx="2225786" cy="2504397"/>
          </a:xfrm>
          <a:prstGeom prst="rect">
            <a:avLst/>
          </a:prstGeom>
        </p:spPr>
      </p:pic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99E7D07E-180F-4373-8472-321DBA3421E2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26" name="四角形: 角を丸くする 25">
              <a:extLst>
                <a:ext uri="{FF2B5EF4-FFF2-40B4-BE49-F238E27FC236}">
                  <a16:creationId xmlns:a16="http://schemas.microsoft.com/office/drawing/2014/main" id="{AF8A7047-AA26-41A8-8822-1C5C944A3701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テキスト ボックス 26">
              <a:extLst>
                <a:ext uri="{FF2B5EF4-FFF2-40B4-BE49-F238E27FC236}">
                  <a16:creationId xmlns:a16="http://schemas.microsoft.com/office/drawing/2014/main" id="{3D5C6F11-0D8E-4EE0-9126-13D132A5183B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48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8AAAD105-8FA9-469D-8A6C-D0128123ECF1}"/>
              </a:ext>
            </a:extLst>
          </p:cNvPr>
          <p:cNvGrpSpPr/>
          <p:nvPr/>
        </p:nvGrpSpPr>
        <p:grpSpPr>
          <a:xfrm>
            <a:off x="4301729" y="5965825"/>
            <a:ext cx="3600000" cy="360000"/>
            <a:chOff x="4329025" y="4328500"/>
            <a:chExt cx="3600000" cy="360000"/>
          </a:xfrm>
        </p:grpSpPr>
        <p:sp>
          <p:nvSpPr>
            <p:cNvPr id="16" name="四角形: 角を丸くする 15">
              <a:extLst>
                <a:ext uri="{FF2B5EF4-FFF2-40B4-BE49-F238E27FC236}">
                  <a16:creationId xmlns:a16="http://schemas.microsoft.com/office/drawing/2014/main" id="{2CEFE412-EC80-4ABA-821A-9096E29579B7}"/>
                </a:ext>
              </a:extLst>
            </p:cNvPr>
            <p:cNvSpPr/>
            <p:nvPr/>
          </p:nvSpPr>
          <p:spPr>
            <a:xfrm>
              <a:off x="4869025" y="4328500"/>
              <a:ext cx="2520000" cy="360000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テキスト ボックス 16">
              <a:hlinkClick r:id="rId3"/>
              <a:extLst>
                <a:ext uri="{FF2B5EF4-FFF2-40B4-BE49-F238E27FC236}">
                  <a16:creationId xmlns:a16="http://schemas.microsoft.com/office/drawing/2014/main" id="{622B7AFE-2D05-4201-A3E8-1B1CF746A153}"/>
                </a:ext>
              </a:extLst>
            </p:cNvPr>
            <p:cNvSpPr txBox="1"/>
            <p:nvPr/>
          </p:nvSpPr>
          <p:spPr>
            <a:xfrm>
              <a:off x="4329025" y="4359852"/>
              <a:ext cx="3600000" cy="27000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事例</a:t>
              </a: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はこちら</a:t>
              </a: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46ECAEA-A2CB-477C-9B07-9E7428AC0A48}"/>
              </a:ext>
            </a:extLst>
          </p:cNvPr>
          <p:cNvSpPr txBox="1"/>
          <p:nvPr/>
        </p:nvSpPr>
        <p:spPr>
          <a:xfrm>
            <a:off x="1066924" y="892175"/>
            <a:ext cx="1008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主体的な意思決定が妨げられる事例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7EADBB66-4CDA-47AD-964B-FCF0AE3FC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016" y="1932806"/>
            <a:ext cx="2963406" cy="3743739"/>
          </a:xfrm>
          <a:prstGeom prst="rect">
            <a:avLst/>
          </a:prstGeom>
        </p:spPr>
      </p:pic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F7FEAA40-2F8D-4218-9E51-6AE9A1C25D04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3" name="四角形: 角を丸くする 12">
              <a:extLst>
                <a:ext uri="{FF2B5EF4-FFF2-40B4-BE49-F238E27FC236}">
                  <a16:creationId xmlns:a16="http://schemas.microsoft.com/office/drawing/2014/main" id="{6DD52491-9114-4B7B-96F0-4871748B730F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87AC23C-6080-42A4-ABE6-526F4226AC71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27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A43D08-C7E2-4DFC-B129-C5E52595D7E9}"/>
              </a:ext>
            </a:extLst>
          </p:cNvPr>
          <p:cNvSpPr txBox="1"/>
          <p:nvPr/>
        </p:nvSpPr>
        <p:spPr>
          <a:xfrm>
            <a:off x="1776000" y="875671"/>
            <a:ext cx="864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日頃</a:t>
            </a:r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から気を付ける６つの視点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DB21CF5-00C7-4C99-A328-3ABB7D93571A}"/>
              </a:ext>
            </a:extLst>
          </p:cNvPr>
          <p:cNvSpPr txBox="1"/>
          <p:nvPr/>
        </p:nvSpPr>
        <p:spPr>
          <a:xfrm>
            <a:off x="1033106" y="3002902"/>
            <a:ext cx="36000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悪質業者は勧誘のプロ</a:t>
            </a:r>
            <a:endParaRPr kumimoji="1"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警戒心を持つことが大切</a:t>
            </a:r>
            <a:r>
              <a:rPr lang="ja-JP" altLang="en-US" sz="2400" dirty="0">
                <a:solidFill>
                  <a:srgbClr val="40608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kumimoji="1" lang="en-US" altLang="ja-JP" sz="2400" dirty="0">
              <a:solidFill>
                <a:srgbClr val="40608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68C097A-F79F-445D-B495-BF080A622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634" y="2561389"/>
            <a:ext cx="2416866" cy="4195011"/>
          </a:xfrm>
          <a:prstGeom prst="rect">
            <a:avLst/>
          </a:prstGeom>
        </p:spPr>
      </p:pic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4E438C8-1698-4A65-8AFF-2F9BDEEE9370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1" name="四角形: 角を丸くする 10">
              <a:extLst>
                <a:ext uri="{FF2B5EF4-FFF2-40B4-BE49-F238E27FC236}">
                  <a16:creationId xmlns:a16="http://schemas.microsoft.com/office/drawing/2014/main" id="{A4AAF20E-11BF-432F-A922-0D8751794FCC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CCBA6CA1-EFE8-41DF-951E-EBBA5C0F7E5A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58257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26B0919-BE51-4C8E-BAB4-50E6B7F18ED8}"/>
              </a:ext>
            </a:extLst>
          </p:cNvPr>
          <p:cNvSpPr txBox="1"/>
          <p:nvPr/>
        </p:nvSpPr>
        <p:spPr>
          <a:xfrm>
            <a:off x="2864308" y="1816132"/>
            <a:ext cx="6480000" cy="108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本当に必要なもの？</a:t>
            </a:r>
            <a:endParaRPr kumimoji="1" lang="en-US" altLang="ja-JP" sz="3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購入・契約する価値があるもの？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5A8A99B-D8F2-4B09-9854-2571DFD4ECCB}"/>
              </a:ext>
            </a:extLst>
          </p:cNvPr>
          <p:cNvSpPr txBox="1"/>
          <p:nvPr/>
        </p:nvSpPr>
        <p:spPr>
          <a:xfrm>
            <a:off x="3216000" y="916618"/>
            <a:ext cx="5760000" cy="72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商品・サービスの価値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33C6F1E-A650-4583-9229-1F7D79FDD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140" y="2970500"/>
            <a:ext cx="4462059" cy="3845671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E39D437-83A7-4F4B-8ADD-B336347A4872}"/>
              </a:ext>
            </a:extLst>
          </p:cNvPr>
          <p:cNvGrpSpPr/>
          <p:nvPr/>
        </p:nvGrpSpPr>
        <p:grpSpPr>
          <a:xfrm>
            <a:off x="1424308" y="519484"/>
            <a:ext cx="1440000" cy="1441222"/>
            <a:chOff x="9098806" y="1266765"/>
            <a:chExt cx="1440000" cy="1441222"/>
          </a:xfrm>
        </p:grpSpPr>
        <p:pic>
          <p:nvPicPr>
            <p:cNvPr id="11" name="グラフィックス 10">
              <a:extLst>
                <a:ext uri="{FF2B5EF4-FFF2-40B4-BE49-F238E27FC236}">
                  <a16:creationId xmlns:a16="http://schemas.microsoft.com/office/drawing/2014/main" id="{293A46D3-0731-4682-9BE0-9F6FE06B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098806" y="1267987"/>
              <a:ext cx="1440000" cy="1440000"/>
            </a:xfrm>
            <a:prstGeom prst="rect">
              <a:avLst/>
            </a:prstGeom>
          </p:spPr>
        </p:pic>
        <p:sp>
          <p:nvSpPr>
            <p:cNvPr id="17" name="テキスト ボックス 11">
              <a:extLst>
                <a:ext uri="{FF2B5EF4-FFF2-40B4-BE49-F238E27FC236}">
                  <a16:creationId xmlns:a16="http://schemas.microsoft.com/office/drawing/2014/main" id="{685AB0FC-9085-4863-AE14-EE9CEEFAD6A9}"/>
                </a:ext>
              </a:extLst>
            </p:cNvPr>
            <p:cNvSpPr txBox="1"/>
            <p:nvPr/>
          </p:nvSpPr>
          <p:spPr>
            <a:xfrm>
              <a:off x="9465200" y="1266765"/>
              <a:ext cx="7072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ja-JP" altLang="en-US" sz="2000" b="1" dirty="0">
                  <a:solidFill>
                    <a:srgbClr val="406080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視点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0FE40D97-489E-4462-BEBB-B1700EDB2548}"/>
              </a:ext>
            </a:extLst>
          </p:cNvPr>
          <p:cNvGrpSpPr/>
          <p:nvPr/>
        </p:nvGrpSpPr>
        <p:grpSpPr>
          <a:xfrm>
            <a:off x="10427449" y="202750"/>
            <a:ext cx="1440000" cy="360000"/>
            <a:chOff x="4655776" y="728050"/>
            <a:chExt cx="1440000" cy="360000"/>
          </a:xfrm>
        </p:grpSpPr>
        <p:sp>
          <p:nvSpPr>
            <p:cNvPr id="14" name="四角形: 角を丸くする 13">
              <a:extLst>
                <a:ext uri="{FF2B5EF4-FFF2-40B4-BE49-F238E27FC236}">
                  <a16:creationId xmlns:a16="http://schemas.microsoft.com/office/drawing/2014/main" id="{D9C6EE3C-55D5-40F1-BE20-D5550BA7AF74}"/>
                </a:ext>
              </a:extLst>
            </p:cNvPr>
            <p:cNvSpPr/>
            <p:nvPr/>
          </p:nvSpPr>
          <p:spPr>
            <a:xfrm>
              <a:off x="4655776" y="728050"/>
              <a:ext cx="1440000" cy="360000"/>
            </a:xfrm>
            <a:prstGeom prst="roundRect">
              <a:avLst>
                <a:gd name="adj" fmla="val 0"/>
              </a:avLst>
            </a:prstGeom>
            <a:solidFill>
              <a:srgbClr val="4060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4D84DC38-CC7A-4E92-A047-0D53CD7FB181}"/>
                </a:ext>
              </a:extLst>
            </p:cNvPr>
            <p:cNvSpPr txBox="1"/>
            <p:nvPr/>
          </p:nvSpPr>
          <p:spPr>
            <a:xfrm>
              <a:off x="4655776" y="773050"/>
              <a:ext cx="1440000" cy="270000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ja-JP" altLang="en-US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発展</a:t>
              </a:r>
              <a:endParaRPr kumimoji="1" lang="ja-JP" altLang="en-US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39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Microsoft Office PowerPoint</Application>
  <PresentationFormat>ワイド画面</PresentationFormat>
  <Paragraphs>214</Paragraphs>
  <Slides>19</Slides>
  <Notes>19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2022-03-09T09:13:40Z</dcterms:created>
  <dcterms:modified xsi:type="dcterms:W3CDTF">2022-03-11T07:27:34Z</dcterms:modified>
</cp:coreProperties>
</file>