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2" r:id="rId2"/>
  </p:sldMasterIdLst>
  <p:notesMasterIdLst>
    <p:notesMasterId r:id="rId11"/>
  </p:notesMasterIdLst>
  <p:sldIdLst>
    <p:sldId id="357" r:id="rId3"/>
    <p:sldId id="361" r:id="rId4"/>
    <p:sldId id="388" r:id="rId5"/>
    <p:sldId id="416" r:id="rId6"/>
    <p:sldId id="398" r:id="rId7"/>
    <p:sldId id="397" r:id="rId8"/>
    <p:sldId id="401" r:id="rId9"/>
    <p:sldId id="415" r:id="rId10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4" orient="horz" pos="1480" userDrawn="1">
          <p15:clr>
            <a:srgbClr val="A4A3A4"/>
          </p15:clr>
        </p15:guide>
        <p15:guide id="5" orient="horz" userDrawn="1">
          <p15:clr>
            <a:srgbClr val="A4A3A4"/>
          </p15:clr>
        </p15:guide>
        <p15:guide id="6" pos="4067" userDrawn="1">
          <p15:clr>
            <a:srgbClr val="A4A3A4"/>
          </p15:clr>
        </p15:guide>
        <p15:guide id="7" pos="2252" userDrawn="1">
          <p15:clr>
            <a:srgbClr val="A4A3A4"/>
          </p15:clr>
        </p15:guide>
        <p15:guide id="8" orient="horz" pos="3294" userDrawn="1">
          <p15:clr>
            <a:srgbClr val="A4A3A4"/>
          </p15:clr>
        </p15:guide>
        <p15:guide id="9" orient="horz" pos="4315" userDrawn="1">
          <p15:clr>
            <a:srgbClr val="A4A3A4"/>
          </p15:clr>
        </p15:guide>
        <p15:guide id="10" orient="horz" pos="1026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4" orient="horz" pos="2387" userDrawn="1">
          <p15:clr>
            <a:srgbClr val="A4A3A4"/>
          </p15:clr>
        </p15:guide>
        <p15:guide id="16" orient="horz" pos="3748" userDrawn="1">
          <p15:clr>
            <a:srgbClr val="A4A3A4"/>
          </p15:clr>
        </p15:guide>
        <p15:guide id="17" orient="horz" pos="1933" userDrawn="1">
          <p15:clr>
            <a:srgbClr val="A4A3A4"/>
          </p15:clr>
        </p15:guide>
        <p15:guide id="18" orient="horz" pos="4178" userDrawn="1">
          <p15:clr>
            <a:srgbClr val="A4A3A4"/>
          </p15:clr>
        </p15:guide>
        <p15:guide id="19" orient="horz" pos="2863" userDrawn="1">
          <p15:clr>
            <a:srgbClr val="A4A3A4"/>
          </p15:clr>
        </p15:guide>
        <p15:guide id="20" orient="horz" pos="572" userDrawn="1">
          <p15:clr>
            <a:srgbClr val="A4A3A4"/>
          </p15:clr>
        </p15:guide>
        <p15:guide id="21" orient="horz" pos="119" userDrawn="1">
          <p15:clr>
            <a:srgbClr val="A4A3A4"/>
          </p15:clr>
        </p15:guide>
        <p15:guide id="22" pos="3613" userDrawn="1">
          <p15:clr>
            <a:srgbClr val="A4A3A4"/>
          </p15:clr>
        </p15:guide>
        <p15:guide id="23" pos="3160" userDrawn="1">
          <p15:clr>
            <a:srgbClr val="A4A3A4"/>
          </p15:clr>
        </p15:guide>
        <p15:guide id="24" pos="2706" userDrawn="1">
          <p15:clr>
            <a:srgbClr val="A4A3A4"/>
          </p15:clr>
        </p15:guide>
        <p15:guide id="25" pos="1776" userDrawn="1">
          <p15:clr>
            <a:srgbClr val="A4A3A4"/>
          </p15:clr>
        </p15:guide>
        <p15:guide id="26" pos="1345" userDrawn="1">
          <p15:clr>
            <a:srgbClr val="A4A3A4"/>
          </p15:clr>
        </p15:guide>
        <p15:guide id="27" pos="892" userDrawn="1">
          <p15:clr>
            <a:srgbClr val="A4A3A4"/>
          </p15:clr>
        </p15:guide>
        <p15:guide id="28" pos="438" userDrawn="1">
          <p15:clr>
            <a:srgbClr val="A4A3A4"/>
          </p15:clr>
        </p15:guide>
        <p15:guide id="29" userDrawn="1">
          <p15:clr>
            <a:srgbClr val="A4A3A4"/>
          </p15:clr>
        </p15:guide>
        <p15:guide id="30" pos="4520" userDrawn="1">
          <p15:clr>
            <a:srgbClr val="A4A3A4"/>
          </p15:clr>
        </p15:guide>
        <p15:guide id="31" pos="4974" userDrawn="1">
          <p15:clr>
            <a:srgbClr val="A4A3A4"/>
          </p15:clr>
        </p15:guide>
        <p15:guide id="32" pos="5428" userDrawn="1">
          <p15:clr>
            <a:srgbClr val="A4A3A4"/>
          </p15:clr>
        </p15:guide>
        <p15:guide id="33" pos="5881" userDrawn="1">
          <p15:clr>
            <a:srgbClr val="A4A3A4"/>
          </p15:clr>
        </p15:guide>
        <p15:guide id="34" pos="6335" userDrawn="1">
          <p15:clr>
            <a:srgbClr val="A4A3A4"/>
          </p15:clr>
        </p15:guide>
        <p15:guide id="35" pos="6788" userDrawn="1">
          <p15:clr>
            <a:srgbClr val="A4A3A4"/>
          </p15:clr>
        </p15:guide>
        <p15:guide id="36" pos="72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40"/>
    <a:srgbClr val="406080"/>
    <a:srgbClr val="284870"/>
    <a:srgbClr val="C0FF40"/>
    <a:srgbClr val="F0F0F0"/>
    <a:srgbClr val="00C0FF"/>
    <a:srgbClr val="004F73"/>
    <a:srgbClr val="535353"/>
    <a:srgbClr val="FFFF66"/>
    <a:srgbClr val="FFF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4" autoAdjust="0"/>
    <p:restoredTop sz="71529" autoAdjust="0"/>
  </p:normalViewPr>
  <p:slideViewPr>
    <p:cSldViewPr snapToGrid="0" showGuides="1">
      <p:cViewPr>
        <p:scale>
          <a:sx n="50" d="100"/>
          <a:sy n="50" d="100"/>
        </p:scale>
        <p:origin x="2088" y="1422"/>
      </p:cViewPr>
      <p:guideLst>
        <p:guide orient="horz" pos="2160"/>
        <p:guide pos="3840"/>
        <p:guide orient="horz" pos="1480"/>
        <p:guide orient="horz"/>
        <p:guide pos="4067"/>
        <p:guide pos="2252"/>
        <p:guide orient="horz" pos="3294"/>
        <p:guide orient="horz" pos="4315"/>
        <p:guide orient="horz" pos="1026"/>
        <p:guide pos="7680"/>
        <p:guide orient="horz" pos="2387"/>
        <p:guide orient="horz" pos="3748"/>
        <p:guide orient="horz" pos="1933"/>
        <p:guide orient="horz" pos="4178"/>
        <p:guide orient="horz" pos="2863"/>
        <p:guide orient="horz" pos="572"/>
        <p:guide orient="horz" pos="119"/>
        <p:guide pos="3613"/>
        <p:guide pos="3160"/>
        <p:guide pos="2706"/>
        <p:guide pos="1776"/>
        <p:guide pos="1345"/>
        <p:guide pos="892"/>
        <p:guide pos="438"/>
        <p:guide/>
        <p:guide pos="4520"/>
        <p:guide pos="4974"/>
        <p:guide pos="5428"/>
        <p:guide pos="5881"/>
        <p:guide pos="6335"/>
        <p:guide pos="6788"/>
        <p:guide pos="7242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3" tIns="49523" rIns="99043" bIns="4952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9043" tIns="49523" rIns="99043" bIns="49523" rtlCol="0"/>
          <a:lstStyle>
            <a:lvl1pPr algn="r">
              <a:defRPr sz="1300"/>
            </a:lvl1pPr>
          </a:lstStyle>
          <a:p>
            <a:fld id="{B3D9A4C2-F737-494F-A709-7D8D9B56B190}" type="datetimeFigureOut">
              <a:rPr kumimoji="1" lang="ja-JP" altLang="en-US" smtClean="0"/>
              <a:t>2022/3/12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3" tIns="49523" rIns="99043" bIns="4952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3" tIns="49523" rIns="99043" bIns="4952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6363" cy="513507"/>
          </a:xfrm>
          <a:prstGeom prst="rect">
            <a:avLst/>
          </a:prstGeom>
        </p:spPr>
        <p:txBody>
          <a:bodyPr vert="horz" lIns="99043" tIns="49523" rIns="99043" bIns="4952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9043" tIns="49523" rIns="99043" bIns="49523" rtlCol="0" anchor="b"/>
          <a:lstStyle>
            <a:lvl1pPr algn="r">
              <a:defRPr sz="1300"/>
            </a:lvl1pPr>
          </a:lstStyle>
          <a:p>
            <a:fld id="{62629CC9-7421-4165-90D1-E51B0415AF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5804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まとめ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と発表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 8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 分</a:t>
            </a:r>
            <a:endParaRPr lang="ja-JP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授業で各自が気付いたことを記入し、内容について発表する</a:t>
            </a:r>
            <a:endParaRPr lang="ja-JP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・机間指導により、書くことが苦手な生徒に助言し、発表者を選ぶ</a:t>
            </a: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 </a:t>
            </a:r>
            <a:endParaRPr lang="ja-JP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★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プランの内容を踏まえて具体的に考え、自分の意見を持てているか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思考・判断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まとめの例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主体的な人生を送るためには、生活設計が大切である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収入や時間は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限りを意識し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、お金を使うときには優先順位を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付けて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選択する必要がある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今まで学習したことをふまえて、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様々な支払方法のメリット・デメリットを理解して活用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しながら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、日常的な買物も契約であることを理解して、消費者として適切な行動を取れるようにな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ろう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5859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◆操作手順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＊クリック①：授業で各自が気付いたことを記入し、内容について発表しよう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681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◆操作手順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＊クリック①：項目表示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157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解答例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ea"/>
              <a:buNone/>
              <a:tabLst/>
              <a:defRPr/>
            </a:pPr>
            <a:r>
              <a:rPr lang="ja-JP" altLang="en-US" sz="1200" b="0" u="none" strike="noStrike" cap="none" dirty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rPr>
              <a:t>　①収入</a:t>
            </a:r>
            <a:endParaRPr lang="en-US" altLang="ja-JP" sz="1200" b="0" u="none" strike="noStrike" cap="none" dirty="0"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  <a:p>
            <a:pPr marL="88900" marR="0" lvl="0" indent="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ea"/>
              <a:buNone/>
              <a:tabLst/>
              <a:defRPr/>
            </a:pPr>
            <a:r>
              <a:rPr lang="ja-JP" altLang="en-US" sz="1200" b="0" u="none" strike="noStrike" cap="none" dirty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rPr>
              <a:t>正社員とバイトでは年間の収入に差があると</a:t>
            </a:r>
            <a:r>
              <a:rPr lang="ja-JP" altLang="en-US" sz="1200" b="0" u="none" strike="noStrike" cap="none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rPr>
              <a:t>分かった</a:t>
            </a:r>
            <a:endParaRPr lang="en-US" altLang="ja-JP" sz="1200" b="0" u="none" strike="noStrike" cap="none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  <a:p>
            <a:pPr marL="88900" marR="0" lvl="0" indent="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ea"/>
              <a:buNone/>
              <a:tabLst/>
              <a:defRPr/>
            </a:pPr>
            <a:endParaRPr lang="en-US" altLang="ja-JP" sz="1200" b="0" u="none" strike="noStrike" cap="none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  <a:p>
            <a:pPr marL="88900" marR="0" lvl="0" indent="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ea"/>
              <a:buNone/>
              <a:tabLst/>
              <a:defRPr/>
            </a:pPr>
            <a:r>
              <a:rPr lang="ja-JP" altLang="en-US" sz="1200" b="0" u="none" strike="noStrike" cap="none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rPr>
              <a:t>②</a:t>
            </a:r>
            <a:r>
              <a:rPr lang="ja-JP" altLang="en-US" sz="1200" b="0" u="none" strike="noStrike" cap="none" dirty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rPr>
              <a:t>非消費支出</a:t>
            </a:r>
            <a:endParaRPr lang="en-US" altLang="ja-JP" sz="1200" b="0" u="none" strike="noStrike" cap="none" dirty="0"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  <a:p>
            <a:pPr marL="88900" marR="0" lvl="0" indent="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ea"/>
              <a:buNone/>
              <a:tabLst/>
              <a:defRPr/>
            </a:pPr>
            <a:r>
              <a:rPr lang="ja-JP" altLang="en-US" sz="1200" b="0" u="none" strike="noStrike" cap="none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rPr>
              <a:t>収入が多いほど増え、思ったよりも多くの額が差し引かれる</a:t>
            </a:r>
          </a:p>
          <a:p>
            <a:pPr marL="88900" marR="0" lvl="0" indent="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ea"/>
              <a:buNone/>
              <a:tabLst/>
              <a:defRPr/>
            </a:pPr>
            <a:endParaRPr lang="en-US" altLang="ja-JP" sz="1200" b="0" u="none" strike="noStrike" cap="none" dirty="0"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  <a:p>
            <a:pPr marL="88900" marR="0" lvl="0" indent="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ea"/>
              <a:buNone/>
              <a:tabLst/>
              <a:defRPr/>
            </a:pPr>
            <a:r>
              <a:rPr lang="ja-JP" altLang="en-US" sz="1200" b="0" u="none" strike="noStrike" cap="none" dirty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rPr>
              <a:t>③消費支出</a:t>
            </a:r>
            <a:endParaRPr lang="en-US" altLang="ja-JP" sz="1200" b="0" u="none" strike="noStrike" cap="none" dirty="0"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  <a:p>
            <a:pPr marL="88900" marR="0" lvl="0" indent="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ea"/>
              <a:buNone/>
              <a:tabLst/>
              <a:defRPr/>
            </a:pPr>
            <a:r>
              <a:rPr lang="ja-JP" altLang="en-US" sz="1200" b="0" u="none" strike="noStrike" cap="none" dirty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rPr>
              <a:t>節約次第で減らすことができる</a:t>
            </a:r>
            <a:endParaRPr lang="en-US" altLang="ja-JP" sz="1200" b="0" u="none" strike="noStrike" cap="none" dirty="0"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  <a:p>
            <a:pPr marL="88900" marR="0" lvl="0" indent="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ea"/>
              <a:buNone/>
              <a:tabLst/>
              <a:defRPr/>
            </a:pPr>
            <a:endParaRPr lang="en-US" altLang="ja-JP" sz="1200" b="0" u="none" strike="noStrike" cap="none" dirty="0"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ea"/>
              <a:buNone/>
              <a:tabLst/>
              <a:defRPr/>
            </a:pPr>
            <a:r>
              <a:rPr lang="ja-JP" altLang="en-US" sz="1200" b="0" u="none" strike="noStrike" cap="none" dirty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rPr>
              <a:t>　④貯蓄</a:t>
            </a:r>
            <a:endParaRPr lang="en-US" altLang="ja-JP" sz="1200" b="0" u="none" strike="noStrike" cap="none" dirty="0"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  <a:p>
            <a:pPr marL="88900" marR="0" lvl="0" indent="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ea"/>
              <a:buNone/>
              <a:tabLst/>
              <a:defRPr/>
            </a:pPr>
            <a:r>
              <a:rPr lang="ja-JP" altLang="en-US" sz="1200" b="0" u="none" strike="noStrike" cap="none" dirty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rPr>
              <a:t>収入の面が影響する</a:t>
            </a:r>
            <a:endParaRPr lang="en-US" altLang="ja-JP" sz="1200" b="0" u="none" strike="noStrike" cap="none" dirty="0"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  <a:p>
            <a:pPr marL="88900" marR="0" lvl="0" indent="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ea"/>
              <a:buNone/>
              <a:tabLst/>
              <a:defRPr/>
            </a:pPr>
            <a:r>
              <a:rPr lang="ja-JP" altLang="en-US" sz="1200" b="0" u="none" strike="noStrike" cap="none" dirty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rPr>
              <a:t>収入が多いほど余ったお金を貯蓄にまわせる</a:t>
            </a:r>
            <a:endParaRPr lang="en-US" altLang="ja-JP" sz="1200" b="0" u="none" strike="noStrike" cap="none" dirty="0"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  <a:p>
            <a:pPr marL="88900" marR="0" lvl="0" indent="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ea"/>
              <a:buNone/>
              <a:tabLst/>
              <a:defRPr/>
            </a:pPr>
            <a:endParaRPr lang="en-US" altLang="ja-JP" sz="1200" b="0" u="none" strike="noStrike" cap="none" dirty="0"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  <a:p>
            <a:pPr marL="88900" marR="0" lvl="0" indent="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ea"/>
              <a:buNone/>
              <a:tabLst/>
              <a:defRPr/>
            </a:pPr>
            <a:r>
              <a:rPr lang="ja-JP" altLang="en-US" sz="1200" b="0" u="none" strike="noStrike" cap="none" dirty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rPr>
              <a:t>⑤ローンや保険</a:t>
            </a:r>
            <a:endParaRPr lang="en-US" altLang="ja-JP" sz="1200" b="0" u="none" strike="noStrike" cap="none" dirty="0"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  <a:p>
            <a:pPr marL="88900" marR="0" lvl="0" indent="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ea"/>
              <a:buNone/>
              <a:tabLst/>
              <a:defRPr/>
            </a:pPr>
            <a:r>
              <a:rPr lang="ja-JP" altLang="en-US" sz="1200" b="0" u="none" strike="noStrike" cap="none" dirty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rPr>
              <a:t>収入と相談する必要があり、収入減により払えなくなるリスクがある</a:t>
            </a:r>
            <a:endParaRPr lang="en-US" altLang="ja-JP" sz="1200" b="0" u="none" strike="noStrike" cap="none" dirty="0"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29CC9-7421-4165-90D1-E51B0415AF7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047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086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◆操作手順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＊クリック①：収入、時間</a:t>
            </a:r>
          </a:p>
          <a:p>
            <a:pPr defTabSz="990440"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＊クリック②：→優先順位を付ける</a:t>
            </a:r>
          </a:p>
          <a:p>
            <a:pPr defTabSz="990440"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＊クリック③：お金を使うときには優先順位を付けて選択する必要がある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274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◆操作手順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＊クリック①：消費者として責任ある行動を取れるようになろう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!</a:t>
            </a: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＊クリック②：各単元のまとめ一覧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＊クリック③：主体的な意思決定が消費生活の基本であること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90440"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＊クリック④：電子商取引は特有のルールを理解して、利用すること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90440"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＊クリック⑤：様々な支払方法のメリット・デメリットを理解して活用すること</a:t>
            </a:r>
          </a:p>
          <a:p>
            <a:pPr defTabSz="990440"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＊クリック⑥：トラブルの際は消費者を保護する制度や消費生活センターを活用すること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90440"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＊クリック⑦：収入・支出のバランスを考え　計画的な経済管理を行うこと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90440">
              <a:defRPr/>
            </a:pP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消費契約で「あれ、どうして？おかしい」と思ったらトラブルになる前に、消費生活センターに相談しよう</a:t>
            </a:r>
            <a:b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b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200" b="0" u="none" strike="noStrike" cap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rPr>
              <a:t>消費者ホットライン　</a:t>
            </a:r>
            <a:r>
              <a:rPr lang="en-US" altLang="ja-JP" sz="1200" b="0" u="none" strike="noStrike" cap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rPr>
              <a:t>188</a:t>
            </a:r>
            <a:r>
              <a:rPr lang="ja-JP" altLang="en-US" sz="1200" b="0" u="none" strike="noStrike" cap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rPr>
              <a:t>（いやや！）</a:t>
            </a:r>
            <a:r>
              <a:rPr kumimoji="1" lang="en-US" altLang="ja-JP" sz="1200" b="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200" b="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局番なし</a:t>
            </a:r>
          </a:p>
          <a:p>
            <a:r>
              <a:rPr kumimoji="1" lang="ja-JP" altLang="en-US" sz="1200" b="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日本全国の身近な消費生活相談窓口を案内します</a:t>
            </a:r>
            <a:endParaRPr lang="en-US" altLang="ja-JP" sz="1200" b="0" u="none" strike="noStrike" cap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</a:endParaRPr>
          </a:p>
          <a:p>
            <a:pPr defTabSz="990440">
              <a:defRPr/>
            </a:pP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222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030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A9A4F9-D392-4817-97C0-525703693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E136DD2-2AF3-4D56-BEE9-3CE149594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75B52C-6546-493D-9775-4E38322AC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364B7B-57A2-406D-9C7E-3E763C34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8B53F3-AC7A-41C1-A835-A0819324F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85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94752F-3FA2-423F-8746-7E384640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9F3BE7-6C4D-4C6F-AA90-1331C5024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A9FDA6-EA2E-45A0-8B97-B67ADF3D4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1E1F44-998B-459D-A42D-FC4BFC63F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6AACB8-ECC3-46EF-9640-670968745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012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2DF134-BE2A-4DFB-80B2-E8D782337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0054F8-7165-4F5E-A5A2-7A27BB554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33DAE3-27A4-4486-A476-6366A2934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3C962E-BDEF-4069-81E7-3FEC6C8F2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DB7A68-8146-41D0-843C-96906F7C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5901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7AB14F-60FB-4E4F-9F12-BA7D05C72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10316C-CA90-43D7-9742-782B6FB1A1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272E49C-7EDB-4880-B2E9-D8B409E4A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D33E60-AB35-4A49-A59C-80B9E469A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2022/3/12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B6B0391-3123-4A2D-A98C-21BB8F02B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54E9399-EF0C-48DD-8D96-3245E6E0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388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6DF90E-7B6C-47CD-83F2-2C139ACE8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54B2732-D133-4465-85C9-0327E2C45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29060AA-6195-41A6-8B35-30BB7C2A7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DD92C73-38B6-4B00-9EEE-1735D406A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618FADF-CEC3-457A-A917-394C54628D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B408DC0-5F7F-4A17-B084-C14D361C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2022/3/12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3340450-6F37-435A-A269-471CE1FA6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D0E44BC-5B5F-401F-AAAC-1839964D2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658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2F961D-C788-496E-A024-14CC5343F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88C6D69-0AEF-417D-87C5-3E1054C43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2022/3/12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DAB56AD-3BA5-4B32-AB40-0898EB24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1482A8A-D740-4DFB-AB78-747CD69BB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259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2E64B6A-7313-4AD1-9360-E4951C14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2022/3/12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868B837-FD07-4606-8414-18803EAAA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915C8B-6A39-4CAA-9C3D-42B88AA9F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1502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ED16F4-6FDB-462E-9939-B4919EC12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844801-929E-4968-9710-B94414A79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B8A2897-DF28-4F0F-A82B-B947B3B34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2ED9926-0450-465F-BB28-58FCF0146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2022/3/12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4E700FC-3D41-4DDB-9A41-C13D89EFE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D606ED2-5B50-4A2E-89F5-11FC39DE2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664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14AAC1-F955-4475-9B01-B59EEB98D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889F03B-07FE-440F-B1C5-4CAEAAAB4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4906AE-33A8-4317-863D-28EC0A043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E054222-4303-4934-85BB-F2C451812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2022/3/12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3E3F84A-2B12-4730-9E73-1A0D5ED84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ACC750E-7C84-4C87-B8D2-AF1E80D67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3671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ECC73A-AAD6-4576-815B-5D8D02CA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CEE43C1-0019-4C52-9248-91AA2250C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AAED4D-BD3F-48CF-99BC-31E6F568D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3F8641-BD5D-454E-BA38-5D7B508DF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F741B5-EA83-43BD-8A6B-5152E6545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1961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C6BD809-2C00-4FF9-BA12-EB18F1ECF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838B493-E9E3-480C-A49F-5BE9B0574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11232C-0B09-45DF-8099-6A53ED00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CE9C2B-A044-4A82-AE84-41D76BBEB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4DCDF7-574E-4B7F-AB5B-D741B887C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90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35D21AC-5E75-4892-9376-FB6E9023143B}"/>
              </a:ext>
            </a:extLst>
          </p:cNvPr>
          <p:cNvGrpSpPr/>
          <p:nvPr userDrawn="1"/>
        </p:nvGrpSpPr>
        <p:grpSpPr>
          <a:xfrm>
            <a:off x="1635853" y="121950"/>
            <a:ext cx="8003097" cy="512658"/>
            <a:chOff x="4014166" y="706436"/>
            <a:chExt cx="4163218" cy="381614"/>
          </a:xfrm>
        </p:grpSpPr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5A384D73-7F94-422B-BE43-32C737C31D62}"/>
                </a:ext>
              </a:extLst>
            </p:cNvPr>
            <p:cNvSpPr/>
            <p:nvPr/>
          </p:nvSpPr>
          <p:spPr>
            <a:xfrm>
              <a:off x="4655776" y="728050"/>
              <a:ext cx="2880000" cy="360000"/>
            </a:xfrm>
            <a:prstGeom prst="roundRect">
              <a:avLst>
                <a:gd name="adj" fmla="val 50000"/>
              </a:avLst>
            </a:prstGeom>
            <a:solidFill>
              <a:srgbClr val="C0F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3F5FA4A4-76FE-4B20-AB1C-5919895DD7E2}"/>
                </a:ext>
              </a:extLst>
            </p:cNvPr>
            <p:cNvSpPr txBox="1"/>
            <p:nvPr/>
          </p:nvSpPr>
          <p:spPr>
            <a:xfrm>
              <a:off x="4014166" y="706436"/>
              <a:ext cx="4163218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kumimoji="1"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学んだこと、気づいたことを記入しよう</a:t>
              </a:r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9B68D3A-35BC-4FF1-A7CA-D3D6D82DD24B}"/>
              </a:ext>
            </a:extLst>
          </p:cNvPr>
          <p:cNvSpPr txBox="1">
            <a:spLocks/>
          </p:cNvSpPr>
          <p:nvPr userDrawn="1"/>
        </p:nvSpPr>
        <p:spPr>
          <a:xfrm>
            <a:off x="483084" y="911231"/>
            <a:ext cx="216000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収入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6D7CEC2-C6B1-4FB8-88BA-805EFA7D6ABF}"/>
              </a:ext>
            </a:extLst>
          </p:cNvPr>
          <p:cNvSpPr/>
          <p:nvPr userDrawn="1"/>
        </p:nvSpPr>
        <p:spPr>
          <a:xfrm>
            <a:off x="426111" y="700847"/>
            <a:ext cx="11506343" cy="1212382"/>
          </a:xfrm>
          <a:prstGeom prst="rect">
            <a:avLst/>
          </a:prstGeom>
          <a:noFill/>
          <a:ln w="38100">
            <a:solidFill>
              <a:srgbClr val="406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D03FCBE-E03C-4395-8103-FAF2CA59E268}"/>
              </a:ext>
            </a:extLst>
          </p:cNvPr>
          <p:cNvSpPr/>
          <p:nvPr userDrawn="1"/>
        </p:nvSpPr>
        <p:spPr>
          <a:xfrm>
            <a:off x="411736" y="2063910"/>
            <a:ext cx="5427002" cy="2062873"/>
          </a:xfrm>
          <a:prstGeom prst="rect">
            <a:avLst/>
          </a:prstGeom>
          <a:noFill/>
          <a:ln w="38100">
            <a:solidFill>
              <a:srgbClr val="406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A640CD9-EFD4-4B84-82BF-DC29C7CC176B}"/>
              </a:ext>
            </a:extLst>
          </p:cNvPr>
          <p:cNvSpPr/>
          <p:nvPr userDrawn="1"/>
        </p:nvSpPr>
        <p:spPr>
          <a:xfrm>
            <a:off x="411736" y="4242896"/>
            <a:ext cx="5427002" cy="2260135"/>
          </a:xfrm>
          <a:prstGeom prst="rect">
            <a:avLst/>
          </a:prstGeom>
          <a:noFill/>
          <a:ln w="38100">
            <a:solidFill>
              <a:srgbClr val="406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B5E8FBB-803C-4D80-8875-7BCDE5004634}"/>
              </a:ext>
            </a:extLst>
          </p:cNvPr>
          <p:cNvSpPr/>
          <p:nvPr userDrawn="1"/>
        </p:nvSpPr>
        <p:spPr>
          <a:xfrm>
            <a:off x="5966752" y="2063910"/>
            <a:ext cx="5965702" cy="2080527"/>
          </a:xfrm>
          <a:prstGeom prst="rect">
            <a:avLst/>
          </a:prstGeom>
          <a:noFill/>
          <a:ln w="38100">
            <a:solidFill>
              <a:srgbClr val="406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5E123E2-3746-4093-B3BF-9F0D829464C3}"/>
              </a:ext>
            </a:extLst>
          </p:cNvPr>
          <p:cNvSpPr/>
          <p:nvPr userDrawn="1"/>
        </p:nvSpPr>
        <p:spPr>
          <a:xfrm>
            <a:off x="5966934" y="4254969"/>
            <a:ext cx="5965702" cy="2248063"/>
          </a:xfrm>
          <a:prstGeom prst="rect">
            <a:avLst/>
          </a:prstGeom>
          <a:noFill/>
          <a:ln w="38100">
            <a:solidFill>
              <a:srgbClr val="406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56B6FE52-6909-4CCE-9961-634310864E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794" y="822418"/>
            <a:ext cx="540000" cy="53762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2BE56603-3DFE-4388-B396-D884DCBF27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7794" y="2120218"/>
            <a:ext cx="540000" cy="537625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0F40A0E4-5C96-4E61-8A1C-3BB61E2315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5287" y="4325680"/>
            <a:ext cx="558536" cy="57957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43AF15BE-E140-4C54-9062-48D1DC3C216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129721" y="2120710"/>
            <a:ext cx="540000" cy="537625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01A1C69-FAF1-42CC-830F-100C7D9C905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48232" y="4306675"/>
            <a:ext cx="540000" cy="537625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28ED21B-8C19-4C01-BAFA-02BD3ED1A30E}"/>
              </a:ext>
            </a:extLst>
          </p:cNvPr>
          <p:cNvSpPr txBox="1">
            <a:spLocks/>
          </p:cNvSpPr>
          <p:nvPr userDrawn="1"/>
        </p:nvSpPr>
        <p:spPr>
          <a:xfrm>
            <a:off x="866988" y="2200953"/>
            <a:ext cx="216000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非消費支出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C89D644-40A5-410F-AF60-5FD2AAFD4727}"/>
              </a:ext>
            </a:extLst>
          </p:cNvPr>
          <p:cNvSpPr txBox="1">
            <a:spLocks/>
          </p:cNvSpPr>
          <p:nvPr userDrawn="1"/>
        </p:nvSpPr>
        <p:spPr>
          <a:xfrm>
            <a:off x="6017221" y="2174442"/>
            <a:ext cx="216000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貯蓄 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6226AEF-79B1-4D10-B35D-2707E8DF8819}"/>
              </a:ext>
            </a:extLst>
          </p:cNvPr>
          <p:cNvSpPr txBox="1">
            <a:spLocks/>
          </p:cNvSpPr>
          <p:nvPr userDrawn="1"/>
        </p:nvSpPr>
        <p:spPr>
          <a:xfrm>
            <a:off x="709242" y="4425931"/>
            <a:ext cx="2160000" cy="31309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消費支出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2B23264-4B9B-4905-A043-45DF0DF8A1B5}"/>
              </a:ext>
            </a:extLst>
          </p:cNvPr>
          <p:cNvSpPr txBox="1">
            <a:spLocks/>
          </p:cNvSpPr>
          <p:nvPr userDrawn="1"/>
        </p:nvSpPr>
        <p:spPr>
          <a:xfrm>
            <a:off x="6570711" y="4330217"/>
            <a:ext cx="216000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ローンや保険 </a:t>
            </a:r>
          </a:p>
        </p:txBody>
      </p:sp>
    </p:spTree>
    <p:extLst>
      <p:ext uri="{BB962C8B-B14F-4D97-AF65-F5344CB8AC3E}">
        <p14:creationId xmlns:p14="http://schemas.microsoft.com/office/powerpoint/2010/main" val="339823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2E64B6A-7313-4AD1-9360-E4951C14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2022/3/12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868B837-FD07-4606-8414-18803EAAA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915C8B-6A39-4CAA-9C3D-42B88AA9F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501C7E6-D3E2-4AA0-9F90-D3EBE272EE05}"/>
              </a:ext>
            </a:extLst>
          </p:cNvPr>
          <p:cNvSpPr txBox="1">
            <a:spLocks/>
          </p:cNvSpPr>
          <p:nvPr userDrawn="1"/>
        </p:nvSpPr>
        <p:spPr>
          <a:xfrm>
            <a:off x="1112947" y="1094080"/>
            <a:ext cx="126000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収入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57EC482-C32E-4D44-B13E-0D5F8B4FE209}"/>
              </a:ext>
            </a:extLst>
          </p:cNvPr>
          <p:cNvSpPr/>
          <p:nvPr userDrawn="1"/>
        </p:nvSpPr>
        <p:spPr>
          <a:xfrm>
            <a:off x="342827" y="929038"/>
            <a:ext cx="11520000" cy="1260000"/>
          </a:xfrm>
          <a:prstGeom prst="rect">
            <a:avLst/>
          </a:prstGeom>
          <a:noFill/>
          <a:ln w="38100">
            <a:solidFill>
              <a:srgbClr val="406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B15A4F5-2748-42F5-9289-11B87D97BA77}"/>
              </a:ext>
            </a:extLst>
          </p:cNvPr>
          <p:cNvSpPr/>
          <p:nvPr userDrawn="1"/>
        </p:nvSpPr>
        <p:spPr>
          <a:xfrm>
            <a:off x="342827" y="2249723"/>
            <a:ext cx="5724000" cy="2160000"/>
          </a:xfrm>
          <a:prstGeom prst="rect">
            <a:avLst/>
          </a:prstGeom>
          <a:noFill/>
          <a:ln w="38100">
            <a:solidFill>
              <a:srgbClr val="406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8927BE0-3C8F-4E2C-A137-87E32C0173A3}"/>
              </a:ext>
            </a:extLst>
          </p:cNvPr>
          <p:cNvSpPr/>
          <p:nvPr userDrawn="1"/>
        </p:nvSpPr>
        <p:spPr>
          <a:xfrm>
            <a:off x="342827" y="4475584"/>
            <a:ext cx="5724000" cy="2160000"/>
          </a:xfrm>
          <a:prstGeom prst="rect">
            <a:avLst/>
          </a:prstGeom>
          <a:noFill/>
          <a:ln w="38100">
            <a:solidFill>
              <a:srgbClr val="406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645F160-1B5F-4993-A43B-8BF92ED23E6B}"/>
              </a:ext>
            </a:extLst>
          </p:cNvPr>
          <p:cNvSpPr/>
          <p:nvPr userDrawn="1"/>
        </p:nvSpPr>
        <p:spPr>
          <a:xfrm>
            <a:off x="6138827" y="2249723"/>
            <a:ext cx="5724000" cy="2160000"/>
          </a:xfrm>
          <a:prstGeom prst="rect">
            <a:avLst/>
          </a:prstGeom>
          <a:noFill/>
          <a:ln w="38100">
            <a:solidFill>
              <a:srgbClr val="406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73279FB-9FFC-4934-8EB0-5258C5E7D754}"/>
              </a:ext>
            </a:extLst>
          </p:cNvPr>
          <p:cNvSpPr/>
          <p:nvPr userDrawn="1"/>
        </p:nvSpPr>
        <p:spPr>
          <a:xfrm>
            <a:off x="6138827" y="4475584"/>
            <a:ext cx="5724000" cy="2160000"/>
          </a:xfrm>
          <a:prstGeom prst="rect">
            <a:avLst/>
          </a:prstGeom>
          <a:noFill/>
          <a:ln w="38100">
            <a:solidFill>
              <a:srgbClr val="406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2ABC5CA5-0C2D-4534-ADDB-1C6D3FE7E3FA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8999" y="1004080"/>
            <a:ext cx="540000" cy="5400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2852D29-96BC-471C-AF9D-0645E97DA235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8999" y="2341081"/>
            <a:ext cx="540000" cy="5400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0679955-1C81-4F48-94CB-135C07C0E51E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3110" y="4599005"/>
            <a:ext cx="540000" cy="5400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DF879F5-8F55-4471-B59A-0059C7A85D10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53085" y="2341081"/>
            <a:ext cx="540000" cy="5400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B771BE8-FA10-440A-8D74-6A067536EDE1}"/>
              </a:ext>
            </a:extLst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253086" y="4599005"/>
            <a:ext cx="540000" cy="54000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848FDAE-B59A-48DE-A693-FCFB81C9DF1D}"/>
              </a:ext>
            </a:extLst>
          </p:cNvPr>
          <p:cNvSpPr txBox="1">
            <a:spLocks/>
          </p:cNvSpPr>
          <p:nvPr userDrawn="1"/>
        </p:nvSpPr>
        <p:spPr>
          <a:xfrm>
            <a:off x="1112947" y="2431081"/>
            <a:ext cx="180000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非消費支出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C023CB8-18F2-4A81-9FDA-F1FA128EC174}"/>
              </a:ext>
            </a:extLst>
          </p:cNvPr>
          <p:cNvSpPr txBox="1">
            <a:spLocks/>
          </p:cNvSpPr>
          <p:nvPr userDrawn="1"/>
        </p:nvSpPr>
        <p:spPr>
          <a:xfrm>
            <a:off x="6960499" y="2431081"/>
            <a:ext cx="324000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貯蓄 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BE30344-5774-43B4-B972-9F383570ACDB}"/>
              </a:ext>
            </a:extLst>
          </p:cNvPr>
          <p:cNvSpPr txBox="1">
            <a:spLocks/>
          </p:cNvSpPr>
          <p:nvPr userDrawn="1"/>
        </p:nvSpPr>
        <p:spPr>
          <a:xfrm>
            <a:off x="1112947" y="4689005"/>
            <a:ext cx="180000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消費支出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2C89AC2-944F-406F-B09A-890CCAFF767F}"/>
              </a:ext>
            </a:extLst>
          </p:cNvPr>
          <p:cNvSpPr txBox="1">
            <a:spLocks/>
          </p:cNvSpPr>
          <p:nvPr userDrawn="1"/>
        </p:nvSpPr>
        <p:spPr>
          <a:xfrm>
            <a:off x="6960499" y="4689005"/>
            <a:ext cx="180000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ローンや保険 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932DF72D-58C0-4047-B842-E84625126CA7}"/>
              </a:ext>
            </a:extLst>
          </p:cNvPr>
          <p:cNvGrpSpPr/>
          <p:nvPr userDrawn="1"/>
        </p:nvGrpSpPr>
        <p:grpSpPr>
          <a:xfrm>
            <a:off x="3398476" y="378967"/>
            <a:ext cx="5400000" cy="360000"/>
            <a:chOff x="3398476" y="728050"/>
            <a:chExt cx="5400000" cy="360000"/>
          </a:xfrm>
        </p:grpSpPr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2278BA75-D288-4ECE-A180-753B124855D6}"/>
                </a:ext>
              </a:extLst>
            </p:cNvPr>
            <p:cNvSpPr/>
            <p:nvPr/>
          </p:nvSpPr>
          <p:spPr>
            <a:xfrm>
              <a:off x="3398476" y="728050"/>
              <a:ext cx="5400000" cy="360000"/>
            </a:xfrm>
            <a:prstGeom prst="roundRect">
              <a:avLst>
                <a:gd name="adj" fmla="val 50000"/>
              </a:avLst>
            </a:prstGeom>
            <a:solidFill>
              <a:srgbClr val="C0F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E07D461E-EC63-4BB9-A9AF-1698E8DC9F57}"/>
                </a:ext>
              </a:extLst>
            </p:cNvPr>
            <p:cNvSpPr txBox="1"/>
            <p:nvPr/>
          </p:nvSpPr>
          <p:spPr>
            <a:xfrm>
              <a:off x="3633823" y="773050"/>
              <a:ext cx="4933725" cy="27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kumimoji="1"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気付いたこと、学んだことを記入しよう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48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ED16F4-6FDB-462E-9939-B4919EC12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844801-929E-4968-9710-B94414A79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B8A2897-DF28-4F0F-A82B-B947B3B34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2ED9926-0450-465F-BB28-58FCF0146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2022/3/12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4E700FC-3D41-4DDB-9A41-C13D89EFE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D606ED2-5B50-4A2E-89F5-11FC39DE2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27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14AAC1-F955-4475-9B01-B59EEB98D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889F03B-07FE-440F-B1C5-4CAEAAAB4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4906AE-33A8-4317-863D-28EC0A043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E054222-4303-4934-85BB-F2C451812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2022/3/12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3E3F84A-2B12-4730-9E73-1A0D5ED84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ACC750E-7C84-4C87-B8D2-AF1E80D67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717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ECC73A-AAD6-4576-815B-5D8D02CA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CEE43C1-0019-4C52-9248-91AA2250C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AAED4D-BD3F-48CF-99BC-31E6F568D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3F8641-BD5D-454E-BA38-5D7B508DF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F741B5-EA83-43BD-8A6B-5152E6545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293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C6BD809-2C00-4FF9-BA12-EB18F1ECF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838B493-E9E3-480C-A49F-5BE9B0574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11232C-0B09-45DF-8099-6A53ED00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CE9C2B-A044-4A82-AE84-41D76BBEB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4DCDF7-574E-4B7F-AB5B-D741B887C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00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15">
            <a:extLst>
              <a:ext uri="{FF2B5EF4-FFF2-40B4-BE49-F238E27FC236}">
                <a16:creationId xmlns:a16="http://schemas.microsoft.com/office/drawing/2014/main" id="{D2D54DFC-A53A-404F-BE00-FFABE7F6F9E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38453194"/>
              </p:ext>
            </p:extLst>
          </p:nvPr>
        </p:nvGraphicFramePr>
        <p:xfrm>
          <a:off x="692494" y="2277620"/>
          <a:ext cx="10818000" cy="406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600">
                  <a:extLst>
                    <a:ext uri="{9D8B030D-6E8A-4147-A177-3AD203B41FA5}">
                      <a16:colId xmlns:a16="http://schemas.microsoft.com/office/drawing/2014/main" val="2616825047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2606448119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2725581138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3444034750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3213658191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743492779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3726816241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74642280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3898534323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1680415232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1170453371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1210513770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1192704474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2180106228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1226101932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1540545776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2370119143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872787277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807898442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510572687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2283754616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1060761181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1055551028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4264607759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3567398016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2408392948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1764466440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2069775986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75209359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3656391182"/>
                    </a:ext>
                  </a:extLst>
                </a:gridCol>
              </a:tblGrid>
              <a:tr h="36981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020918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377698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5516053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9888365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5117026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802143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397593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723892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3310651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22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4463019"/>
                  </a:ext>
                </a:extLst>
              </a:tr>
            </a:tbl>
          </a:graphicData>
        </a:graphic>
      </p:graphicFrame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9AB229C-DE70-46B4-9B1C-8F56A83FED51}"/>
              </a:ext>
            </a:extLst>
          </p:cNvPr>
          <p:cNvSpPr/>
          <p:nvPr userDrawn="1"/>
        </p:nvSpPr>
        <p:spPr>
          <a:xfrm>
            <a:off x="703180" y="2288199"/>
            <a:ext cx="10800000" cy="4068000"/>
          </a:xfrm>
          <a:prstGeom prst="rect">
            <a:avLst/>
          </a:prstGeom>
          <a:noFill/>
          <a:ln w="38100">
            <a:solidFill>
              <a:srgbClr val="C0F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2CBE389B-C2EC-4337-9B8F-CCD004CBCEAF}"/>
              </a:ext>
            </a:extLst>
          </p:cNvPr>
          <p:cNvGrpSpPr/>
          <p:nvPr userDrawn="1"/>
        </p:nvGrpSpPr>
        <p:grpSpPr>
          <a:xfrm>
            <a:off x="4296000" y="728050"/>
            <a:ext cx="3600000" cy="360000"/>
            <a:chOff x="4296000" y="728050"/>
            <a:chExt cx="3600000" cy="360000"/>
          </a:xfrm>
        </p:grpSpPr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F78C2AAF-4A8A-48A0-8ADC-6412C313A614}"/>
                </a:ext>
              </a:extLst>
            </p:cNvPr>
            <p:cNvSpPr/>
            <p:nvPr/>
          </p:nvSpPr>
          <p:spPr>
            <a:xfrm>
              <a:off x="4655776" y="728050"/>
              <a:ext cx="2880000" cy="360000"/>
            </a:xfrm>
            <a:prstGeom prst="roundRect">
              <a:avLst>
                <a:gd name="adj" fmla="val 50000"/>
              </a:avLst>
            </a:prstGeom>
            <a:solidFill>
              <a:srgbClr val="C0F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B1DFEA7D-38EB-4019-A8BC-C557189A9E3B}"/>
                </a:ext>
              </a:extLst>
            </p:cNvPr>
            <p:cNvSpPr txBox="1"/>
            <p:nvPr/>
          </p:nvSpPr>
          <p:spPr>
            <a:xfrm>
              <a:off x="4296000" y="773050"/>
              <a:ext cx="3600000" cy="27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kumimoji="1"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振り返りメモ</a:t>
              </a: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7A12B92-EDB0-4DC6-84D9-EC7559C0AA10}"/>
              </a:ext>
            </a:extLst>
          </p:cNvPr>
          <p:cNvSpPr txBox="1"/>
          <p:nvPr userDrawn="1"/>
        </p:nvSpPr>
        <p:spPr>
          <a:xfrm>
            <a:off x="1791476" y="1307186"/>
            <a:ext cx="864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気付いたことや、学んだことをメモしよう</a:t>
            </a:r>
          </a:p>
        </p:txBody>
      </p:sp>
    </p:spTree>
    <p:extLst>
      <p:ext uri="{BB962C8B-B14F-4D97-AF65-F5344CB8AC3E}">
        <p14:creationId xmlns:p14="http://schemas.microsoft.com/office/powerpoint/2010/main" val="4150509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A9A4F9-D392-4817-97C0-525703693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E136DD2-2AF3-4D56-BEE9-3CE149594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75B52C-6546-493D-9775-4E38322AC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364B7B-57A2-406D-9C7E-3E763C34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8B53F3-AC7A-41C1-A835-A0819324F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205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3D51AFF-C258-4E84-BA6F-846786B6A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7DEB1D-42A1-49C0-9D67-2135FD51F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23AD06-E9E1-4129-88A6-8D1DEDBA69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EF7A0-7D7B-4521-AAFC-68201D06E286}" type="datetimeFigureOut">
              <a:rPr kumimoji="1" lang="ja-JP" altLang="en-US" smtClean="0"/>
              <a:t>2022/3/12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6A6FCB-77EA-4D87-9F29-A6FD63BFE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27D903-C37A-4141-BD97-7CA59D871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12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3D51AFF-C258-4E84-BA6F-846786B6A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7DEB1D-42A1-49C0-9D67-2135FD51F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23AD06-E9E1-4129-88A6-8D1DEDBA69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EF7A0-7D7B-4521-AAFC-68201D06E286}" type="datetimeFigureOut">
              <a:rPr kumimoji="1" lang="ja-JP" altLang="en-US" smtClean="0"/>
              <a:t>2022/3/12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6A6FCB-77EA-4D87-9F29-A6FD63BFE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27D903-C37A-4141-BD97-7CA59D871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112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07ABB0B-5974-F94C-9402-B91A8B00AE1E}"/>
              </a:ext>
            </a:extLst>
          </p:cNvPr>
          <p:cNvSpPr txBox="1"/>
          <p:nvPr/>
        </p:nvSpPr>
        <p:spPr>
          <a:xfrm>
            <a:off x="696000" y="723384"/>
            <a:ext cx="5400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kumimoji="1" lang="en-US" altLang="ja-JP" sz="2400" b="1" dirty="0">
                <a:solidFill>
                  <a:srgbClr val="C0FF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Worksheet</a:t>
            </a:r>
            <a:endParaRPr kumimoji="1" lang="ja-JP" altLang="en-US" sz="2400" b="1" dirty="0">
              <a:solidFill>
                <a:srgbClr val="C0FF4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1F3026-0AD9-4579-A1FD-D75E9EF2645A}"/>
              </a:ext>
            </a:extLst>
          </p:cNvPr>
          <p:cNvSpPr txBox="1"/>
          <p:nvPr/>
        </p:nvSpPr>
        <p:spPr>
          <a:xfrm>
            <a:off x="696000" y="1269000"/>
            <a:ext cx="10800000" cy="432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学習のまとめ</a:t>
            </a:r>
            <a:endParaRPr kumimoji="1" lang="en-US" altLang="ja-JP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D260B74-B37B-4850-9478-6806F084F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276" y="2538667"/>
            <a:ext cx="36576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39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D7D1F32-9EC8-1C4E-B537-F8C9BCF8759C}"/>
              </a:ext>
            </a:extLst>
          </p:cNvPr>
          <p:cNvSpPr/>
          <p:nvPr/>
        </p:nvSpPr>
        <p:spPr>
          <a:xfrm>
            <a:off x="0" y="3382200"/>
            <a:ext cx="12192000" cy="90000"/>
          </a:xfrm>
          <a:prstGeom prst="rect">
            <a:avLst/>
          </a:prstGeom>
          <a:solidFill>
            <a:srgbClr val="C0F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C2DAB45-6AF0-473C-B8EF-A235785A303C}"/>
              </a:ext>
            </a:extLst>
          </p:cNvPr>
          <p:cNvSpPr txBox="1"/>
          <p:nvPr/>
        </p:nvSpPr>
        <p:spPr>
          <a:xfrm>
            <a:off x="695325" y="1605245"/>
            <a:ext cx="10801350" cy="2159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ja-JP" altLang="en-US" sz="6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各自</a:t>
            </a:r>
            <a:r>
              <a:rPr kumimoji="1" lang="ja-JP" altLang="en-US" sz="6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endParaRPr kumimoji="1" lang="en-US" altLang="ja-JP" sz="6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6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各項目</a:t>
            </a:r>
            <a:r>
              <a:rPr lang="ja-JP" altLang="en-US" sz="6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について</a:t>
            </a:r>
            <a:r>
              <a:rPr kumimoji="1" lang="ja-JP" altLang="en-US" sz="6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考えよう！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1A49943-16D2-4335-8BBF-3D7D581F4D45}"/>
              </a:ext>
            </a:extLst>
          </p:cNvPr>
          <p:cNvSpPr txBox="1"/>
          <p:nvPr/>
        </p:nvSpPr>
        <p:spPr>
          <a:xfrm>
            <a:off x="695325" y="3968500"/>
            <a:ext cx="10801349" cy="108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授業で各自が気付いたことを記入し、内容について発表しよう</a:t>
            </a:r>
          </a:p>
        </p:txBody>
      </p:sp>
    </p:spTree>
    <p:extLst>
      <p:ext uri="{BB962C8B-B14F-4D97-AF65-F5344CB8AC3E}">
        <p14:creationId xmlns:p14="http://schemas.microsoft.com/office/powerpoint/2010/main" val="2124043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5F9B40-78F2-4622-83F4-8892D36760F3}"/>
              </a:ext>
            </a:extLst>
          </p:cNvPr>
          <p:cNvSpPr txBox="1"/>
          <p:nvPr/>
        </p:nvSpPr>
        <p:spPr>
          <a:xfrm>
            <a:off x="0" y="164591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歳代のマネープランを作成して、どのようなことに気付きましたか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？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各項目について記入しよう 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09256E0-9B9E-449D-AB27-F565AA5D8465}"/>
              </a:ext>
            </a:extLst>
          </p:cNvPr>
          <p:cNvGrpSpPr/>
          <p:nvPr/>
        </p:nvGrpSpPr>
        <p:grpSpPr>
          <a:xfrm>
            <a:off x="4296000" y="728050"/>
            <a:ext cx="3600000" cy="360000"/>
            <a:chOff x="4296000" y="728050"/>
            <a:chExt cx="3600000" cy="360000"/>
          </a:xfrm>
        </p:grpSpPr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3535F8EA-046A-4970-8609-76F566B6DA3B}"/>
                </a:ext>
              </a:extLst>
            </p:cNvPr>
            <p:cNvSpPr/>
            <p:nvPr/>
          </p:nvSpPr>
          <p:spPr>
            <a:xfrm>
              <a:off x="4655776" y="728050"/>
              <a:ext cx="2880000" cy="360000"/>
            </a:xfrm>
            <a:prstGeom prst="roundRect">
              <a:avLst>
                <a:gd name="adj" fmla="val 50000"/>
              </a:avLst>
            </a:prstGeom>
            <a:solidFill>
              <a:srgbClr val="C0F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9A81B7FA-540E-444C-BE9A-48783F87B120}"/>
                </a:ext>
              </a:extLst>
            </p:cNvPr>
            <p:cNvSpPr txBox="1"/>
            <p:nvPr/>
          </p:nvSpPr>
          <p:spPr>
            <a:xfrm>
              <a:off x="4296000" y="773050"/>
              <a:ext cx="3600000" cy="27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ワーク</a:t>
              </a:r>
              <a:endPara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4EDD08E-96D6-400D-A122-6690931B4EE5}"/>
              </a:ext>
            </a:extLst>
          </p:cNvPr>
          <p:cNvGrpSpPr/>
          <p:nvPr/>
        </p:nvGrpSpPr>
        <p:grpSpPr>
          <a:xfrm>
            <a:off x="516000" y="3068638"/>
            <a:ext cx="11160000" cy="3240362"/>
            <a:chOff x="516000" y="3068638"/>
            <a:chExt cx="11160000" cy="3240362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BCCAF638-28AB-4898-95A7-058855430586}"/>
                </a:ext>
              </a:extLst>
            </p:cNvPr>
            <p:cNvSpPr/>
            <p:nvPr/>
          </p:nvSpPr>
          <p:spPr>
            <a:xfrm>
              <a:off x="516000" y="3068638"/>
              <a:ext cx="11160000" cy="3240362"/>
            </a:xfrm>
            <a:prstGeom prst="rect">
              <a:avLst/>
            </a:prstGeom>
            <a:noFill/>
            <a:ln w="38100">
              <a:solidFill>
                <a:srgbClr val="406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837BFBA0-5939-4316-A125-67E725C7660C}"/>
                </a:ext>
              </a:extLst>
            </p:cNvPr>
            <p:cNvSpPr txBox="1">
              <a:spLocks/>
            </p:cNvSpPr>
            <p:nvPr/>
          </p:nvSpPr>
          <p:spPr>
            <a:xfrm>
              <a:off x="1064712" y="5072611"/>
              <a:ext cx="1800000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収入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7D8DC2A5-F79C-4A19-A593-0030479C36B2}"/>
                </a:ext>
              </a:extLst>
            </p:cNvPr>
            <p:cNvSpPr txBox="1">
              <a:spLocks/>
            </p:cNvSpPr>
            <p:nvPr/>
          </p:nvSpPr>
          <p:spPr>
            <a:xfrm>
              <a:off x="3053274" y="5072611"/>
              <a:ext cx="1800000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非消費支出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E45D2D36-30BE-494A-80F0-71070877975B}"/>
                </a:ext>
              </a:extLst>
            </p:cNvPr>
            <p:cNvSpPr txBox="1">
              <a:spLocks/>
            </p:cNvSpPr>
            <p:nvPr/>
          </p:nvSpPr>
          <p:spPr>
            <a:xfrm>
              <a:off x="7274508" y="5072611"/>
              <a:ext cx="1800000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貯蓄 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7D481618-8509-4DA2-90CA-145F22EE1748}"/>
                </a:ext>
              </a:extLst>
            </p:cNvPr>
            <p:cNvSpPr txBox="1">
              <a:spLocks/>
            </p:cNvSpPr>
            <p:nvPr/>
          </p:nvSpPr>
          <p:spPr>
            <a:xfrm>
              <a:off x="5209169" y="5072611"/>
              <a:ext cx="1800000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消費支出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B8613F0F-00B0-4221-A6C6-6F57B23F4E3C}"/>
                </a:ext>
              </a:extLst>
            </p:cNvPr>
            <p:cNvSpPr txBox="1">
              <a:spLocks/>
            </p:cNvSpPr>
            <p:nvPr/>
          </p:nvSpPr>
          <p:spPr>
            <a:xfrm>
              <a:off x="9451633" y="5072611"/>
              <a:ext cx="1800000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ローンや保険 </a:t>
              </a:r>
            </a:p>
          </p:txBody>
        </p:sp>
        <p:pic>
          <p:nvPicPr>
            <p:cNvPr id="17" name="グラフィックス 16">
              <a:extLst>
                <a:ext uri="{FF2B5EF4-FFF2-40B4-BE49-F238E27FC236}">
                  <a16:creationId xmlns:a16="http://schemas.microsoft.com/office/drawing/2014/main" id="{539B83CB-DA63-4823-A4C2-82BDBE1B5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27067" y="3789363"/>
              <a:ext cx="1080000" cy="1080000"/>
            </a:xfrm>
            <a:prstGeom prst="rect">
              <a:avLst/>
            </a:prstGeom>
          </p:spPr>
        </p:pic>
        <p:pic>
          <p:nvPicPr>
            <p:cNvPr id="19" name="グラフィックス 18">
              <a:extLst>
                <a:ext uri="{FF2B5EF4-FFF2-40B4-BE49-F238E27FC236}">
                  <a16:creationId xmlns:a16="http://schemas.microsoft.com/office/drawing/2014/main" id="{8D5D2742-877F-4388-9861-5BDD2D080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496214" y="3789363"/>
              <a:ext cx="1080000" cy="1080000"/>
            </a:xfrm>
            <a:prstGeom prst="rect">
              <a:avLst/>
            </a:prstGeom>
          </p:spPr>
        </p:pic>
        <p:pic>
          <p:nvPicPr>
            <p:cNvPr id="23" name="グラフィックス 22">
              <a:extLst>
                <a:ext uri="{FF2B5EF4-FFF2-40B4-BE49-F238E27FC236}">
                  <a16:creationId xmlns:a16="http://schemas.microsoft.com/office/drawing/2014/main" id="{C22D9034-1EEF-4FC0-80E9-1827EAD62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565361" y="3789363"/>
              <a:ext cx="1080000" cy="1080000"/>
            </a:xfrm>
            <a:prstGeom prst="rect">
              <a:avLst/>
            </a:prstGeom>
          </p:spPr>
        </p:pic>
        <p:pic>
          <p:nvPicPr>
            <p:cNvPr id="25" name="グラフィックス 24">
              <a:extLst>
                <a:ext uri="{FF2B5EF4-FFF2-40B4-BE49-F238E27FC236}">
                  <a16:creationId xmlns:a16="http://schemas.microsoft.com/office/drawing/2014/main" id="{FCA7607B-366D-495B-BBC0-B4FF2281B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634508" y="3789363"/>
              <a:ext cx="1080000" cy="1080000"/>
            </a:xfrm>
            <a:prstGeom prst="rect">
              <a:avLst/>
            </a:prstGeom>
          </p:spPr>
        </p:pic>
        <p:pic>
          <p:nvPicPr>
            <p:cNvPr id="27" name="グラフィックス 26">
              <a:extLst>
                <a:ext uri="{FF2B5EF4-FFF2-40B4-BE49-F238E27FC236}">
                  <a16:creationId xmlns:a16="http://schemas.microsoft.com/office/drawing/2014/main" id="{4482911E-4C71-4A74-9A6C-CA7249780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703655" y="3789363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256139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2CC5EA-C857-490E-B2B1-EDE8650C2FD6}"/>
              </a:ext>
            </a:extLst>
          </p:cNvPr>
          <p:cNvSpPr txBox="1">
            <a:spLocks/>
          </p:cNvSpPr>
          <p:nvPr/>
        </p:nvSpPr>
        <p:spPr>
          <a:xfrm>
            <a:off x="696000" y="908775"/>
            <a:ext cx="10800000" cy="108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生涯を見通したお金の管理として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どのような点に気を付けたり工夫したりしようと思いましたか？ 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5FC4700-2504-4DC7-A1FA-0AEA42FE5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775" y="2529769"/>
            <a:ext cx="3311238" cy="368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637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A9F2A73-BAF4-4364-9CD1-B68E481319E8}"/>
              </a:ext>
            </a:extLst>
          </p:cNvPr>
          <p:cNvSpPr txBox="1">
            <a:spLocks/>
          </p:cNvSpPr>
          <p:nvPr/>
        </p:nvSpPr>
        <p:spPr>
          <a:xfrm>
            <a:off x="695325" y="911683"/>
            <a:ext cx="10801350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よりよい生活を送るためには、</a:t>
            </a:r>
            <a:r>
              <a:rPr lang="ja-JP" altLang="en-US" sz="32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生活設計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が大切！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0285B6C-B296-4B7D-8706-ED9E427E16F9}"/>
              </a:ext>
            </a:extLst>
          </p:cNvPr>
          <p:cNvSpPr txBox="1">
            <a:spLocks/>
          </p:cNvSpPr>
          <p:nvPr/>
        </p:nvSpPr>
        <p:spPr>
          <a:xfrm>
            <a:off x="1776000" y="5229950"/>
            <a:ext cx="8640000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お金を使うときには</a:t>
            </a:r>
            <a:r>
              <a:rPr lang="ja-JP" altLang="en-US" sz="24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優先順位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を付けて選択する必要がある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EA2F83E4-7EDB-4F88-ADD6-0AB2877A651F}"/>
              </a:ext>
            </a:extLst>
          </p:cNvPr>
          <p:cNvGrpSpPr/>
          <p:nvPr/>
        </p:nvGrpSpPr>
        <p:grpSpPr>
          <a:xfrm>
            <a:off x="1416050" y="2705999"/>
            <a:ext cx="1800000" cy="1440000"/>
            <a:chOff x="140320" y="1949200"/>
            <a:chExt cx="1800000" cy="1440000"/>
          </a:xfrm>
        </p:grpSpPr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3B41377A-498E-41BF-AE19-03FA70898BDE}"/>
                </a:ext>
              </a:extLst>
            </p:cNvPr>
            <p:cNvSpPr/>
            <p:nvPr/>
          </p:nvSpPr>
          <p:spPr>
            <a:xfrm>
              <a:off x="320320" y="1949200"/>
              <a:ext cx="1440000" cy="1440000"/>
            </a:xfrm>
            <a:prstGeom prst="ellipse">
              <a:avLst/>
            </a:prstGeom>
            <a:solidFill>
              <a:srgbClr val="00C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C9A2FE3C-DBFD-4799-90C5-C2B5C9CCF291}"/>
                </a:ext>
              </a:extLst>
            </p:cNvPr>
            <p:cNvSpPr txBox="1"/>
            <p:nvPr/>
          </p:nvSpPr>
          <p:spPr>
            <a:xfrm>
              <a:off x="140320" y="2463419"/>
              <a:ext cx="18000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収入</a:t>
              </a:r>
              <a:endParaRPr kumimoji="1"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3A3F3F29-652D-4AA1-BE01-57D14ED9D541}"/>
              </a:ext>
            </a:extLst>
          </p:cNvPr>
          <p:cNvGrpSpPr/>
          <p:nvPr/>
        </p:nvGrpSpPr>
        <p:grpSpPr>
          <a:xfrm>
            <a:off x="3408050" y="2686210"/>
            <a:ext cx="1800000" cy="1440000"/>
            <a:chOff x="140320" y="1949200"/>
            <a:chExt cx="1800000" cy="1440000"/>
          </a:xfrm>
        </p:grpSpPr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CA0813FD-DC5E-49CE-A6C2-28000C6CB60D}"/>
                </a:ext>
              </a:extLst>
            </p:cNvPr>
            <p:cNvSpPr/>
            <p:nvPr/>
          </p:nvSpPr>
          <p:spPr>
            <a:xfrm>
              <a:off x="320320" y="1949200"/>
              <a:ext cx="1440000" cy="1440000"/>
            </a:xfrm>
            <a:prstGeom prst="ellipse">
              <a:avLst/>
            </a:prstGeom>
            <a:solidFill>
              <a:srgbClr val="00C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CB8A1B3A-379F-4044-A3C1-59CFDD62B68A}"/>
                </a:ext>
              </a:extLst>
            </p:cNvPr>
            <p:cNvSpPr txBox="1"/>
            <p:nvPr/>
          </p:nvSpPr>
          <p:spPr>
            <a:xfrm>
              <a:off x="140320" y="2463419"/>
              <a:ext cx="18000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ja-JP" altLang="en-US" sz="2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時間</a:t>
              </a:r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8727B3A-45A6-4C4B-9D56-83CB45CE13EE}"/>
              </a:ext>
            </a:extLst>
          </p:cNvPr>
          <p:cNvSpPr txBox="1">
            <a:spLocks/>
          </p:cNvSpPr>
          <p:nvPr/>
        </p:nvSpPr>
        <p:spPr>
          <a:xfrm>
            <a:off x="2134081" y="4521829"/>
            <a:ext cx="2160000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限りがある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2B32C616-2BD0-4DBA-8446-72BE614D4B69}"/>
              </a:ext>
            </a:extLst>
          </p:cNvPr>
          <p:cNvSpPr/>
          <p:nvPr/>
        </p:nvSpPr>
        <p:spPr>
          <a:xfrm>
            <a:off x="5595581" y="2963926"/>
            <a:ext cx="1080000" cy="900000"/>
          </a:xfrm>
          <a:prstGeom prst="rightArrow">
            <a:avLst/>
          </a:prstGeom>
          <a:solidFill>
            <a:srgbClr val="C0F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12CAEE7-16EF-489A-86E0-2F6912A6DE79}"/>
              </a:ext>
            </a:extLst>
          </p:cNvPr>
          <p:cNvSpPr txBox="1">
            <a:spLocks/>
          </p:cNvSpPr>
          <p:nvPr/>
        </p:nvSpPr>
        <p:spPr>
          <a:xfrm>
            <a:off x="7892366" y="4508500"/>
            <a:ext cx="2160000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優先順位を付ける</a:t>
            </a:r>
          </a:p>
        </p:txBody>
      </p:sp>
      <p:pic>
        <p:nvPicPr>
          <p:cNvPr id="3" name="グラフィックス 2">
            <a:extLst>
              <a:ext uri="{FF2B5EF4-FFF2-40B4-BE49-F238E27FC236}">
                <a16:creationId xmlns:a16="http://schemas.microsoft.com/office/drawing/2014/main" id="{68215824-A19B-4B77-95E6-B01D223CA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2386" y="2268652"/>
            <a:ext cx="2625393" cy="2301642"/>
          </a:xfrm>
          <a:prstGeom prst="rect">
            <a:avLst/>
          </a:prstGeom>
        </p:spPr>
      </p:pic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B7CA5602-1CD2-4CE6-B6C9-3754F519E5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85056" y="1657357"/>
            <a:ext cx="1960269" cy="281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7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3BCFE7B-13C6-4D68-B2A9-1C080FBB4718}"/>
              </a:ext>
            </a:extLst>
          </p:cNvPr>
          <p:cNvSpPr txBox="1">
            <a:spLocks/>
          </p:cNvSpPr>
          <p:nvPr/>
        </p:nvSpPr>
        <p:spPr>
          <a:xfrm>
            <a:off x="1980370" y="927017"/>
            <a:ext cx="8231260" cy="4537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32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消費者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として責任ある行動を取れるようになろう</a:t>
            </a: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!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1DBBF9A-6EF4-4C94-A567-76EE97BC891E}"/>
              </a:ext>
            </a:extLst>
          </p:cNvPr>
          <p:cNvSpPr txBox="1">
            <a:spLocks/>
          </p:cNvSpPr>
          <p:nvPr/>
        </p:nvSpPr>
        <p:spPr>
          <a:xfrm>
            <a:off x="1000184" y="5553281"/>
            <a:ext cx="3867843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トラブルの際は消費者を保護する制度や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消費生活センターを活用すること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E85AB08-E777-40F0-8868-8BDF087AA3C4}"/>
              </a:ext>
            </a:extLst>
          </p:cNvPr>
          <p:cNvSpPr txBox="1">
            <a:spLocks/>
          </p:cNvSpPr>
          <p:nvPr/>
        </p:nvSpPr>
        <p:spPr>
          <a:xfrm>
            <a:off x="7900800" y="5557481"/>
            <a:ext cx="2880000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収入・支出のバランスを考え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計画的な経済管理を行うこと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7D4A56E-ADBA-48D1-A4D3-C8DAE4E5DCF1}"/>
              </a:ext>
            </a:extLst>
          </p:cNvPr>
          <p:cNvSpPr txBox="1">
            <a:spLocks/>
          </p:cNvSpPr>
          <p:nvPr/>
        </p:nvSpPr>
        <p:spPr>
          <a:xfrm>
            <a:off x="1382280" y="3189944"/>
            <a:ext cx="2880000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主体的な意思決定が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消費生活の基本であること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AFBD77E-CA31-419F-9F4D-B47E048F87B2}"/>
              </a:ext>
            </a:extLst>
          </p:cNvPr>
          <p:cNvSpPr txBox="1">
            <a:spLocks/>
          </p:cNvSpPr>
          <p:nvPr/>
        </p:nvSpPr>
        <p:spPr>
          <a:xfrm>
            <a:off x="7732360" y="3193124"/>
            <a:ext cx="3240000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電子商取引は特有のルールを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理解して、利用すること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1AA8D7C-86D0-4541-AFA9-1ED4AA5CF6C6}"/>
              </a:ext>
            </a:extLst>
          </p:cNvPr>
          <p:cNvSpPr txBox="1">
            <a:spLocks/>
          </p:cNvSpPr>
          <p:nvPr/>
        </p:nvSpPr>
        <p:spPr>
          <a:xfrm>
            <a:off x="4657077" y="4508500"/>
            <a:ext cx="2880000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様々な支払方法の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メリット・デメリットを理解して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活用すること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E66BACB-2C61-484A-BFB2-2C8D40E1F270}"/>
              </a:ext>
            </a:extLst>
          </p:cNvPr>
          <p:cNvSpPr/>
          <p:nvPr/>
        </p:nvSpPr>
        <p:spPr>
          <a:xfrm>
            <a:off x="516000" y="1629500"/>
            <a:ext cx="11160000" cy="4680000"/>
          </a:xfrm>
          <a:prstGeom prst="rect">
            <a:avLst/>
          </a:prstGeom>
          <a:noFill/>
          <a:ln w="38100">
            <a:solidFill>
              <a:srgbClr val="C0F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67A13DC-8671-4446-A766-9A7255D7583D}"/>
              </a:ext>
            </a:extLst>
          </p:cNvPr>
          <p:cNvSpPr txBox="1">
            <a:spLocks/>
          </p:cNvSpPr>
          <p:nvPr/>
        </p:nvSpPr>
        <p:spPr>
          <a:xfrm>
            <a:off x="2152189" y="464011"/>
            <a:ext cx="792000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今まで学習したことを踏まえて</a:t>
            </a:r>
          </a:p>
        </p:txBody>
      </p:sp>
      <p:pic>
        <p:nvPicPr>
          <p:cNvPr id="24" name="1">
            <a:extLst>
              <a:ext uri="{FF2B5EF4-FFF2-40B4-BE49-F238E27FC236}">
                <a16:creationId xmlns:a16="http://schemas.microsoft.com/office/drawing/2014/main" id="{E4F76D1C-C45B-4B49-84DB-83D778603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006" y="1744120"/>
            <a:ext cx="1444201" cy="1471393"/>
          </a:xfrm>
          <a:prstGeom prst="rect">
            <a:avLst/>
          </a:prstGeom>
        </p:spPr>
      </p:pic>
      <p:pic>
        <p:nvPicPr>
          <p:cNvPr id="36" name="5">
            <a:extLst>
              <a:ext uri="{FF2B5EF4-FFF2-40B4-BE49-F238E27FC236}">
                <a16:creationId xmlns:a16="http://schemas.microsoft.com/office/drawing/2014/main" id="{F71D1B0E-F4C8-4C66-BC61-8695BDC5D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145" y="3880916"/>
            <a:ext cx="1335304" cy="1767432"/>
          </a:xfrm>
          <a:prstGeom prst="rect">
            <a:avLst/>
          </a:prstGeom>
        </p:spPr>
      </p:pic>
      <p:pic>
        <p:nvPicPr>
          <p:cNvPr id="4" name="4">
            <a:extLst>
              <a:ext uri="{FF2B5EF4-FFF2-40B4-BE49-F238E27FC236}">
                <a16:creationId xmlns:a16="http://schemas.microsoft.com/office/drawing/2014/main" id="{BDD554E2-676E-490A-88AC-C93A067D62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37871"/>
          <a:stretch/>
        </p:blipFill>
        <p:spPr>
          <a:xfrm>
            <a:off x="1984018" y="3947763"/>
            <a:ext cx="1696979" cy="1596727"/>
          </a:xfrm>
          <a:prstGeom prst="rect">
            <a:avLst/>
          </a:prstGeom>
        </p:spPr>
      </p:pic>
      <p:pic>
        <p:nvPicPr>
          <p:cNvPr id="8" name="2">
            <a:extLst>
              <a:ext uri="{FF2B5EF4-FFF2-40B4-BE49-F238E27FC236}">
                <a16:creationId xmlns:a16="http://schemas.microsoft.com/office/drawing/2014/main" id="{0E902C94-9B18-4947-90DF-6B51B3E92A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16950" y="1744120"/>
            <a:ext cx="2197695" cy="1386430"/>
          </a:xfrm>
          <a:prstGeom prst="rect">
            <a:avLst/>
          </a:prstGeom>
        </p:spPr>
      </p:pic>
      <p:pic>
        <p:nvPicPr>
          <p:cNvPr id="6" name="3">
            <a:extLst>
              <a:ext uri="{FF2B5EF4-FFF2-40B4-BE49-F238E27FC236}">
                <a16:creationId xmlns:a16="http://schemas.microsoft.com/office/drawing/2014/main" id="{E75AD536-83C3-4BCA-B2A5-CB86816E00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124" y="1882242"/>
            <a:ext cx="2186995" cy="249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85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/>
      <p:bldP spid="30" grpId="0"/>
      <p:bldP spid="26" grpId="0"/>
      <p:bldP spid="27" grpId="0"/>
      <p:bldP spid="28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320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681</Words>
  <Application>Microsoft Office PowerPoint</Application>
  <PresentationFormat>ワイド画面</PresentationFormat>
  <Paragraphs>90</Paragraphs>
  <Slides>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Meiryo UI</vt:lpstr>
      <vt:lpstr>游ゴシック</vt:lpstr>
      <vt:lpstr>游ゴシック Light</vt:lpstr>
      <vt:lpstr>Arial</vt:lpstr>
      <vt:lpstr>Office テーマ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2022-03-09T02:46:13Z</dcterms:created>
  <dcterms:modified xsi:type="dcterms:W3CDTF">2022-03-12T12:58:34Z</dcterms:modified>
</cp:coreProperties>
</file>