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358" r:id="rId2"/>
    <p:sldId id="361" r:id="rId3"/>
    <p:sldId id="443" r:id="rId4"/>
    <p:sldId id="380" r:id="rId5"/>
    <p:sldId id="381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480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067" userDrawn="1">
          <p15:clr>
            <a:srgbClr val="A4A3A4"/>
          </p15:clr>
        </p15:guide>
        <p15:guide id="7" pos="2252" userDrawn="1">
          <p15:clr>
            <a:srgbClr val="A4A3A4"/>
          </p15:clr>
        </p15:guide>
        <p15:guide id="8" orient="horz" pos="3294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  <p15:guide id="10" orient="horz" pos="1049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4" orient="horz" pos="2387" userDrawn="1">
          <p15:clr>
            <a:srgbClr val="A4A3A4"/>
          </p15:clr>
        </p15:guide>
        <p15:guide id="16" orient="horz" pos="3748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4201" userDrawn="1">
          <p15:clr>
            <a:srgbClr val="A4A3A4"/>
          </p15:clr>
        </p15:guide>
        <p15:guide id="19" orient="horz" pos="2840" userDrawn="1">
          <p15:clr>
            <a:srgbClr val="A4A3A4"/>
          </p15:clr>
        </p15:guide>
        <p15:guide id="20" orient="horz" pos="572" userDrawn="1">
          <p15:clr>
            <a:srgbClr val="A4A3A4"/>
          </p15:clr>
        </p15:guide>
        <p15:guide id="21" orient="horz" pos="119" userDrawn="1">
          <p15:clr>
            <a:srgbClr val="A4A3A4"/>
          </p15:clr>
        </p15:guide>
        <p15:guide id="22" pos="3613" userDrawn="1">
          <p15:clr>
            <a:srgbClr val="A4A3A4"/>
          </p15:clr>
        </p15:guide>
        <p15:guide id="23" pos="3160" userDrawn="1">
          <p15:clr>
            <a:srgbClr val="A4A3A4"/>
          </p15:clr>
        </p15:guide>
        <p15:guide id="24" pos="2706" userDrawn="1">
          <p15:clr>
            <a:srgbClr val="A4A3A4"/>
          </p15:clr>
        </p15:guide>
        <p15:guide id="25" pos="1776" userDrawn="1">
          <p15:clr>
            <a:srgbClr val="A4A3A4"/>
          </p15:clr>
        </p15:guide>
        <p15:guide id="26" pos="1345" userDrawn="1">
          <p15:clr>
            <a:srgbClr val="A4A3A4"/>
          </p15:clr>
        </p15:guide>
        <p15:guide id="27" pos="892" userDrawn="1">
          <p15:clr>
            <a:srgbClr val="A4A3A4"/>
          </p15:clr>
        </p15:guide>
        <p15:guide id="28" pos="438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0" pos="4520" userDrawn="1">
          <p15:clr>
            <a:srgbClr val="A4A3A4"/>
          </p15:clr>
        </p15:guide>
        <p15:guide id="31" pos="4974" userDrawn="1">
          <p15:clr>
            <a:srgbClr val="A4A3A4"/>
          </p15:clr>
        </p15:guide>
        <p15:guide id="32" pos="5428" userDrawn="1">
          <p15:clr>
            <a:srgbClr val="A4A3A4"/>
          </p15:clr>
        </p15:guide>
        <p15:guide id="33" pos="5881" userDrawn="1">
          <p15:clr>
            <a:srgbClr val="A4A3A4"/>
          </p15:clr>
        </p15:guide>
        <p15:guide id="34" pos="6335" userDrawn="1">
          <p15:clr>
            <a:srgbClr val="A4A3A4"/>
          </p15:clr>
        </p15:guide>
        <p15:guide id="35" pos="6788" userDrawn="1">
          <p15:clr>
            <a:srgbClr val="A4A3A4"/>
          </p15:clr>
        </p15:guide>
        <p15:guide id="36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0"/>
    <a:srgbClr val="406080"/>
    <a:srgbClr val="284870"/>
    <a:srgbClr val="C0FF40"/>
    <a:srgbClr val="F0F0F0"/>
    <a:srgbClr val="00C0FF"/>
    <a:srgbClr val="004F73"/>
    <a:srgbClr val="535353"/>
    <a:srgbClr val="FFFF66"/>
    <a:srgbClr val="F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0" autoAdjust="0"/>
    <p:restoredTop sz="73349" autoAdjust="0"/>
  </p:normalViewPr>
  <p:slideViewPr>
    <p:cSldViewPr snapToGrid="0" showGuides="1">
      <p:cViewPr varScale="1">
        <p:scale>
          <a:sx n="59" d="100"/>
          <a:sy n="59" d="100"/>
        </p:scale>
        <p:origin x="90" y="450"/>
      </p:cViewPr>
      <p:guideLst>
        <p:guide orient="horz" pos="2160"/>
        <p:guide pos="3840"/>
        <p:guide orient="horz" pos="1480"/>
        <p:guide orient="horz"/>
        <p:guide pos="4067"/>
        <p:guide pos="2252"/>
        <p:guide orient="horz" pos="3294"/>
        <p:guide orient="horz" pos="4320"/>
        <p:guide orient="horz" pos="1049"/>
        <p:guide pos="7680"/>
        <p:guide orient="horz" pos="2387"/>
        <p:guide orient="horz" pos="3748"/>
        <p:guide orient="horz" pos="1933"/>
        <p:guide orient="horz" pos="4201"/>
        <p:guide orient="horz" pos="2840"/>
        <p:guide orient="horz" pos="572"/>
        <p:guide orient="horz" pos="119"/>
        <p:guide pos="3613"/>
        <p:guide pos="3160"/>
        <p:guide pos="2706"/>
        <p:guide pos="1776"/>
        <p:guide pos="1345"/>
        <p:guide pos="892"/>
        <p:guide pos="438"/>
        <p:guide/>
        <p:guide pos="4520"/>
        <p:guide pos="4974"/>
        <p:guide pos="5428"/>
        <p:guide pos="5881"/>
        <p:guide pos="6335"/>
        <p:guide pos="6788"/>
        <p:guide pos="724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A4C2-F737-494F-A709-7D8D9B56B190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9CC9-7421-4165-90D1-E51B0415AF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80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"/>
              </a:spcBef>
            </a:pPr>
            <a:r>
              <a:rPr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○指導上の留意点</a:t>
            </a:r>
          </a:p>
          <a:p>
            <a:pPr>
              <a:spcBef>
                <a:spcPts val="10"/>
              </a:spcBef>
            </a:pPr>
            <a:r>
              <a:rPr lang="ja-JP" altLang="ja-JP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利用し</a:t>
            </a:r>
            <a:r>
              <a:rPr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過ぎ</a:t>
            </a:r>
            <a:r>
              <a:rPr lang="ja-JP" altLang="ja-JP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を防止するために必要な方法（例：前払い方式、メール等支払履歴、家計簿アプリ等の有効活用）を考えさせる</a:t>
            </a: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10"/>
              </a:spcBef>
            </a:pPr>
            <a:endParaRPr lang="en-US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★評価の観点</a:t>
            </a:r>
            <a:endParaRPr lang="ja-JP" altLang="ja-JP" sz="12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ja-JP" sz="12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現金以外の支払手段について、仕組みと特徴を理解させる（知識・技能：ワークシート）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47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68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200" b="1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b="1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どのようなものがあるか調べてみよう</a:t>
            </a:r>
            <a:r>
              <a:rPr kumimoji="1" lang="en-US" altLang="ja-JP" sz="1200" b="1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sz="1200" b="1" i="0" u="none" strike="noStrike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200" b="1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前払い　プリペイド</a:t>
            </a:r>
            <a:endParaRPr kumimoji="1" lang="en-US" altLang="ja-JP" sz="1200" b="1" i="0" u="none" strike="noStrike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金券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図書カード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クオカード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商品券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ギフトカードなど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200" b="0" i="0" u="none" strike="noStrike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プリペイド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カード（ブランドプリペイド（国際ブランド付きプリペイドカード）など）</a:t>
            </a:r>
            <a:endParaRPr kumimoji="1" lang="en-US" altLang="ja-JP" sz="1200" b="0" i="0" u="none" strike="noStrike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電子ギフト券</a:t>
            </a:r>
            <a:endParaRPr lang="ja-JP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交通系電子マネー</a:t>
            </a:r>
            <a:endParaRPr kumimoji="1" lang="en-US" altLang="ja-JP" sz="1200" b="0" i="0" u="none" strike="noStrike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流通系電子マネー</a:t>
            </a:r>
            <a:endParaRPr kumimoji="1" lang="en-US" altLang="ja-JP" sz="1200" b="0" i="0" u="none" strike="noStrike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1200" b="1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i="0" u="none" strike="noStrike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即時払い　デビット</a:t>
            </a:r>
            <a:endParaRPr lang="ja-JP" altLang="ja-JP" sz="1200" b="1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J-Debit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銀行のキャッシュカードをそのまま支払いに使うことができる</a:t>
            </a:r>
            <a:endParaRPr lang="ja-JP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ブランドデビット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（国際ブランド付きデビットカード）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：銀行キャッシュカードに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国際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ブランドを付帯すると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世界中のクレジットカード加盟店で使える</a:t>
            </a:r>
            <a:endParaRPr lang="ja-JP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銀行Pay決済(二次元コード決済)</a:t>
            </a:r>
            <a:endParaRPr kumimoji="1" lang="en-US" altLang="ja-JP" sz="1200" b="0" i="0" u="none" strike="noStrike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1" lang="en-US" altLang="ja-JP" sz="12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後払い　クレジット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</a:t>
            </a:r>
            <a:endParaRPr lang="ja-JP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l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国際ブランド</a:t>
            </a:r>
            <a:r>
              <a:rPr kumimoji="1" lang="ja-JP" altLang="en-US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付き</a:t>
            </a:r>
            <a:r>
              <a:rPr kumimoji="1" lang="ja-JP" altLang="ja-JP" sz="1200" b="0" i="0" u="none" strike="noStrike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クレジットカード</a:t>
            </a:r>
            <a:endParaRPr kumimoji="1" lang="en-US" altLang="ja-JP" sz="1200" b="0" i="0" u="none" strike="noStrike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l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非接触型クレジットカード</a:t>
            </a:r>
            <a:endParaRPr lang="ja-JP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l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後払型電子マネー</a:t>
            </a:r>
            <a:endParaRPr kumimoji="1" lang="en-US" altLang="ja-JP" sz="1200" b="0" i="0" u="none" strike="noStrike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l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l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200" b="1" i="0" u="none" strike="noStrike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複合的　プリペイドの電子マネーをクレジットカードやデビットカードから入金するなど、入金元に登録する手段によって支払いタイミングが異なる</a:t>
            </a:r>
            <a:endParaRPr lang="ja-JP" altLang="ja-JP" sz="1200" b="1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スマートフォン標準決済：スマホを使った非接触型の決済サービスやオンライン決済のために</a:t>
            </a:r>
            <a:r>
              <a:rPr kumimoji="1" lang="ja-JP" altLang="en-US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ja-JP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複数の決済方法を登録する</a:t>
            </a:r>
            <a:endParaRPr lang="ja-JP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スマホキャリア決済</a:t>
            </a:r>
            <a:r>
              <a:rPr kumimoji="1" lang="ja-JP" altLang="en-US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ja-JP" altLang="ja-JP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購入代金を月々の携帯電話の通信料とまとめて決済する</a:t>
            </a:r>
            <a:endParaRPr lang="ja-JP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algn="just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ja-JP" sz="1200" b="0" i="0" u="none" strike="noStrike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二次元コード決済</a:t>
            </a:r>
            <a:endParaRPr lang="ja-JP" altLang="ja-JP" sz="1200" b="0" i="0" u="none" strike="noStrike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15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現金払いにしたいと考える生徒も多いが、通販の支払いなどで、キャッシュレス決済（キャッシュレス払い）が必要な場面が増えてくる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その場合に、多様なキャッシュレス決済方法から選ぶとすれば、何にするかを考え、意思決定する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資料や教科書を見たり、ネット検索したりして、自分の使いたい決済方法の利点と欠点を調べる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利用し過ぎや、不正利用を防止するために、どのような点に注意すればよいか、気を付けることを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点にまとめる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進め方のアイディア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・個人ワークで行い、記入した内容をペアで紹介し合う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・ワークシートを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ファイルに変換し、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支援ツールを活用してクラス全員に配布し、指名した生徒のワークシートの内容を全体で共有する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67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29CC9-7421-4165-90D1-E51B0415AF7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2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9A4F9-D392-4817-97C0-52570369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136DD2-2AF3-4D56-BEE9-3CE149594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B52C-6546-493D-9775-4E3832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364B7B-57A2-406D-9C7E-3E763C34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B53F3-AC7A-41C1-A835-A0819324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CC73A-AAD6-4576-815B-5D8D02CA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EE43C1-0019-4C52-9248-91AA2250C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AED4D-BD3F-48CF-99BC-31E6F56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3F8641-BD5D-454E-BA38-5D7B508D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F741B5-EA83-43BD-8A6B-5152E6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3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6BD809-2C00-4FF9-BA12-EB18F1ECF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38B493-E9E3-480C-A49F-5BE9B0574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1232C-0B09-45DF-8099-6A53ED00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CE9C2B-A044-4A82-AE84-41D76BBE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4DCDF7-574E-4B7F-AB5B-D741B887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00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15">
            <a:extLst>
              <a:ext uri="{FF2B5EF4-FFF2-40B4-BE49-F238E27FC236}">
                <a16:creationId xmlns:a16="http://schemas.microsoft.com/office/drawing/2014/main" id="{99E97986-A3AF-4903-A2B7-3A5CD419ED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1015152"/>
              </p:ext>
            </p:extLst>
          </p:nvPr>
        </p:nvGraphicFramePr>
        <p:xfrm>
          <a:off x="692494" y="2277620"/>
          <a:ext cx="10818000" cy="40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">
                  <a:extLst>
                    <a:ext uri="{9D8B030D-6E8A-4147-A177-3AD203B41FA5}">
                      <a16:colId xmlns:a16="http://schemas.microsoft.com/office/drawing/2014/main" val="261682504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60644811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72558113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44403475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21365819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4349277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72681624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464228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89853432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6804152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17045337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21051377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192704474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1801062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22610193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54054577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370119143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87278727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807898442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510572687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2837546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060761181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05555102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42646077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56739801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408392948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1764466440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2069775986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75209359"/>
                    </a:ext>
                  </a:extLst>
                </a:gridCol>
                <a:gridCol w="360600">
                  <a:extLst>
                    <a:ext uri="{9D8B030D-6E8A-4147-A177-3AD203B41FA5}">
                      <a16:colId xmlns:a16="http://schemas.microsoft.com/office/drawing/2014/main" val="3656391182"/>
                    </a:ext>
                  </a:extLst>
                </a:gridCol>
              </a:tblGrid>
              <a:tr h="36981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02091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377698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51605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888365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117026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80214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397593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72389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10651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22"/>
                  </a:ext>
                </a:extLst>
              </a:tr>
              <a:tr h="3698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63019"/>
                  </a:ext>
                </a:extLst>
              </a:tr>
            </a:tbl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1C762D4-D294-4E10-AABC-D66B513355AB}"/>
              </a:ext>
            </a:extLst>
          </p:cNvPr>
          <p:cNvGrpSpPr/>
          <p:nvPr userDrawn="1"/>
        </p:nvGrpSpPr>
        <p:grpSpPr>
          <a:xfrm>
            <a:off x="4296000" y="728050"/>
            <a:ext cx="3600000" cy="360000"/>
            <a:chOff x="4296000" y="728050"/>
            <a:chExt cx="3600000" cy="360000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952DE54-AC05-4A3D-8C8E-DBF60709AE60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DE9AE75-A3A9-41E6-82FD-F6F3EC6A3E65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振り返りシート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6EF08B-63CF-4998-A6DD-280E969237F9}"/>
              </a:ext>
            </a:extLst>
          </p:cNvPr>
          <p:cNvSpPr txBox="1"/>
          <p:nvPr userDrawn="1"/>
        </p:nvSpPr>
        <p:spPr>
          <a:xfrm>
            <a:off x="1791476" y="1307186"/>
            <a:ext cx="8640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気付いたことや、学んだことを整理しよう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4038FB-0ED3-43B8-9624-4CCF373E9995}"/>
              </a:ext>
            </a:extLst>
          </p:cNvPr>
          <p:cNvSpPr/>
          <p:nvPr userDrawn="1"/>
        </p:nvSpPr>
        <p:spPr>
          <a:xfrm>
            <a:off x="703180" y="2288199"/>
            <a:ext cx="10800000" cy="4068000"/>
          </a:xfrm>
          <a:prstGeom prst="rect">
            <a:avLst/>
          </a:prstGeom>
          <a:noFill/>
          <a:ln w="38100">
            <a:solidFill>
              <a:srgbClr val="C0F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6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4752F-3FA2-423F-8746-7E38464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F3BE7-6C4D-4C6F-AA90-1331C5024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A9FDA6-EA2E-45A0-8B97-B67ADF3D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E1F44-998B-459D-A42D-FC4BFC63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6AACB8-ECC3-46EF-9640-67096874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DF134-BE2A-4DFB-80B2-E8D7823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0054F8-7165-4F5E-A5A2-7A27BB55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33DAE3-27A4-4486-A476-6366A293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3C962E-BDEF-4069-81E7-3FEC6C8F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DB7A68-8146-41D0-843C-96906F7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61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7AB14F-60FB-4E4F-9F12-BA7D05C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316C-CA90-43D7-9742-782B6FB1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72E49C-7EDB-4880-B2E9-D8B409E4A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D33E60-AB35-4A49-A59C-80B9E469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6B0391-3123-4A2D-A98C-21BB8F02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4E9399-EF0C-48DD-8D96-3245E6E0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4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6DF90E-7B6C-47CD-83F2-2C139ACE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4B2732-D133-4465-85C9-0327E2C4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9060AA-6195-41A6-8B35-30BB7C2A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D92C73-38B6-4B00-9EEE-1735D406A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618FADF-CEC3-457A-A917-394C54628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B408DC0-5F7F-4A17-B084-C14D361C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340450-6F37-435A-A269-471CE1FA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0E44BC-5B5F-401F-AAAC-1839964D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2F961D-C788-496E-A024-14CC5343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8C6D69-0AEF-417D-87C5-3E1054C4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AB56AD-3BA5-4B32-AB40-0898EB24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82A8A-D740-4DFB-AB78-747CD69B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0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E64B6A-7313-4AD1-9360-E4951C14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868B837-FD07-4606-8414-18803EAA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15C8B-6A39-4CAA-9C3D-42B88AA9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8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D16F4-6FDB-462E-9939-B4919EC1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844801-929E-4968-9710-B94414A7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8A2897-DF28-4F0F-A82B-B947B3B34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D9926-0450-465F-BB28-58FCF014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E700FC-3D41-4DDB-9A41-C13D89E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06ED2-5B50-4A2E-89F5-11FC39DE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14AAC1-F955-4475-9B01-B59EEB98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89F03B-07FE-440F-B1C5-4CAEAAAB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4906AE-33A8-4317-863D-28EC0A04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054222-4303-4934-85BB-F2C45181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E3F84A-2B12-4730-9E73-1A0D5ED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CC750E-7C84-4C87-B8D2-AF1E80D6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D51AFF-C258-4E84-BA6F-846786B6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7DEB1D-42A1-49C0-9D67-2135FD51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3AD06-E9E1-4129-88A6-8D1DEDBA6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F7A0-7D7B-4521-AAFC-68201D06E286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6A6FCB-77EA-4D87-9F29-A6FD63BFE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27D903-C37A-4141-BD97-7CA59D871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776F-B866-418E-91DC-C0ED3A293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1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A94616-C020-406A-B987-887305C86F93}"/>
              </a:ext>
            </a:extLst>
          </p:cNvPr>
          <p:cNvSpPr txBox="1"/>
          <p:nvPr/>
        </p:nvSpPr>
        <p:spPr>
          <a:xfrm>
            <a:off x="696000" y="1269000"/>
            <a:ext cx="6480000" cy="180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説明しよう！自分なら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どの決済をどう使う？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BEB80B-7C5E-4114-8A96-E0106529114E}"/>
              </a:ext>
            </a:extLst>
          </p:cNvPr>
          <p:cNvSpPr txBox="1"/>
          <p:nvPr/>
        </p:nvSpPr>
        <p:spPr>
          <a:xfrm>
            <a:off x="696000" y="723384"/>
            <a:ext cx="54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n-US" altLang="ja-JP" sz="2400" b="1" dirty="0">
                <a:solidFill>
                  <a:srgbClr val="C0FF4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Worksheet</a:t>
            </a:r>
            <a:endParaRPr kumimoji="1" lang="ja-JP" altLang="en-US" sz="2400" b="1" dirty="0">
              <a:solidFill>
                <a:srgbClr val="C0FF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74089ED-F8DC-45E7-9782-411D385D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657" y="2365861"/>
            <a:ext cx="3670343" cy="4085393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1588BEB-42EC-4A76-A36A-6994AD63AAB6}"/>
              </a:ext>
            </a:extLst>
          </p:cNvPr>
          <p:cNvGrpSpPr/>
          <p:nvPr/>
        </p:nvGrpSpPr>
        <p:grpSpPr>
          <a:xfrm>
            <a:off x="4890146" y="2252751"/>
            <a:ext cx="3264332" cy="3336249"/>
            <a:chOff x="4890146" y="2252751"/>
            <a:chExt cx="3264332" cy="3336249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B6BCDAF-5DF3-4C61-85EF-0D86158648AF}"/>
                </a:ext>
              </a:extLst>
            </p:cNvPr>
            <p:cNvGrpSpPr/>
            <p:nvPr/>
          </p:nvGrpSpPr>
          <p:grpSpPr>
            <a:xfrm>
              <a:off x="4890146" y="2252751"/>
              <a:ext cx="3264332" cy="3336249"/>
              <a:chOff x="4890146" y="2252751"/>
              <a:chExt cx="3264332" cy="3336249"/>
            </a:xfrm>
          </p:grpSpPr>
          <p:pic>
            <p:nvPicPr>
              <p:cNvPr id="10" name="グラフィックス 9">
                <a:extLst>
                  <a:ext uri="{FF2B5EF4-FFF2-40B4-BE49-F238E27FC236}">
                    <a16:creationId xmlns:a16="http://schemas.microsoft.com/office/drawing/2014/main" id="{EEE45C83-436E-410F-A863-F793ABA119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6747484" y="4204238"/>
                <a:ext cx="1406994" cy="1384762"/>
              </a:xfrm>
              <a:prstGeom prst="rect">
                <a:avLst/>
              </a:prstGeom>
            </p:spPr>
          </p:pic>
          <p:pic>
            <p:nvPicPr>
              <p:cNvPr id="14" name="グラフィックス 13">
                <a:extLst>
                  <a:ext uri="{FF2B5EF4-FFF2-40B4-BE49-F238E27FC236}">
                    <a16:creationId xmlns:a16="http://schemas.microsoft.com/office/drawing/2014/main" id="{0D1FD1D8-6352-4649-B980-66B021D8E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266506" y="2252751"/>
                <a:ext cx="1818987" cy="1529505"/>
              </a:xfrm>
              <a:prstGeom prst="rect">
                <a:avLst/>
              </a:prstGeom>
            </p:spPr>
          </p:pic>
          <p:pic>
            <p:nvPicPr>
              <p:cNvPr id="23" name="グラフィックス 22">
                <a:extLst>
                  <a:ext uri="{FF2B5EF4-FFF2-40B4-BE49-F238E27FC236}">
                    <a16:creationId xmlns:a16="http://schemas.microsoft.com/office/drawing/2014/main" id="{45738044-649A-4FAF-B101-5C2149626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4890146" y="3675738"/>
                <a:ext cx="921959" cy="587458"/>
              </a:xfrm>
              <a:prstGeom prst="rect">
                <a:avLst/>
              </a:prstGeom>
            </p:spPr>
          </p:pic>
        </p:grpSp>
        <p:pic>
          <p:nvPicPr>
            <p:cNvPr id="13" name="グラフィックス 12">
              <a:extLst>
                <a:ext uri="{FF2B5EF4-FFF2-40B4-BE49-F238E27FC236}">
                  <a16:creationId xmlns:a16="http://schemas.microsoft.com/office/drawing/2014/main" id="{C45117AD-61A1-43B2-95E2-387524DC2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300465" y="4338355"/>
              <a:ext cx="922230" cy="558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6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D304C1E-E1A8-488B-9E6E-00F0BD8841CD}"/>
              </a:ext>
            </a:extLst>
          </p:cNvPr>
          <p:cNvGrpSpPr/>
          <p:nvPr/>
        </p:nvGrpSpPr>
        <p:grpSpPr>
          <a:xfrm>
            <a:off x="1383890" y="1089025"/>
            <a:ext cx="9424220" cy="3215148"/>
            <a:chOff x="-7418439" y="1548581"/>
            <a:chExt cx="9424220" cy="3215148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DB224E6E-8820-4425-8DB6-673729946A0E}"/>
                </a:ext>
              </a:extLst>
            </p:cNvPr>
            <p:cNvSpPr/>
            <p:nvPr/>
          </p:nvSpPr>
          <p:spPr>
            <a:xfrm>
              <a:off x="-1283110" y="1991032"/>
              <a:ext cx="3288891" cy="2772697"/>
            </a:xfrm>
            <a:custGeom>
              <a:avLst/>
              <a:gdLst>
                <a:gd name="connsiteX0" fmla="*/ 530942 w 3288891"/>
                <a:gd name="connsiteY0" fmla="*/ 2713703 h 2772697"/>
                <a:gd name="connsiteX1" fmla="*/ 648929 w 3288891"/>
                <a:gd name="connsiteY1" fmla="*/ 2713703 h 2772697"/>
                <a:gd name="connsiteX2" fmla="*/ 412955 w 3288891"/>
                <a:gd name="connsiteY2" fmla="*/ 2595716 h 2772697"/>
                <a:gd name="connsiteX3" fmla="*/ 324465 w 3288891"/>
                <a:gd name="connsiteY3" fmla="*/ 2123768 h 2772697"/>
                <a:gd name="connsiteX4" fmla="*/ 206478 w 3288891"/>
                <a:gd name="connsiteY4" fmla="*/ 1489587 h 2772697"/>
                <a:gd name="connsiteX5" fmla="*/ 0 w 3288891"/>
                <a:gd name="connsiteY5" fmla="*/ 693174 h 2772697"/>
                <a:gd name="connsiteX6" fmla="*/ 1622323 w 3288891"/>
                <a:gd name="connsiteY6" fmla="*/ 0 h 2772697"/>
                <a:gd name="connsiteX7" fmla="*/ 2861187 w 3288891"/>
                <a:gd name="connsiteY7" fmla="*/ 339213 h 2772697"/>
                <a:gd name="connsiteX8" fmla="*/ 2905433 w 3288891"/>
                <a:gd name="connsiteY8" fmla="*/ 457200 h 2772697"/>
                <a:gd name="connsiteX9" fmla="*/ 3288891 w 3288891"/>
                <a:gd name="connsiteY9" fmla="*/ 1622323 h 2772697"/>
                <a:gd name="connsiteX10" fmla="*/ 3259394 w 3288891"/>
                <a:gd name="connsiteY10" fmla="*/ 1932039 h 2772697"/>
                <a:gd name="connsiteX11" fmla="*/ 2448233 w 3288891"/>
                <a:gd name="connsiteY11" fmla="*/ 2684207 h 2772697"/>
                <a:gd name="connsiteX12" fmla="*/ 2138516 w 3288891"/>
                <a:gd name="connsiteY12" fmla="*/ 2757949 h 2772697"/>
                <a:gd name="connsiteX13" fmla="*/ 1017639 w 3288891"/>
                <a:gd name="connsiteY13" fmla="*/ 2772697 h 2772697"/>
                <a:gd name="connsiteX14" fmla="*/ 634181 w 3288891"/>
                <a:gd name="connsiteY14" fmla="*/ 2698955 h 2772697"/>
                <a:gd name="connsiteX15" fmla="*/ 530942 w 3288891"/>
                <a:gd name="connsiteY15" fmla="*/ 2713703 h 277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8891" h="2772697">
                  <a:moveTo>
                    <a:pt x="530942" y="2713703"/>
                  </a:moveTo>
                  <a:lnTo>
                    <a:pt x="648929" y="2713703"/>
                  </a:lnTo>
                  <a:lnTo>
                    <a:pt x="412955" y="2595716"/>
                  </a:lnTo>
                  <a:lnTo>
                    <a:pt x="324465" y="2123768"/>
                  </a:lnTo>
                  <a:lnTo>
                    <a:pt x="206478" y="1489587"/>
                  </a:lnTo>
                  <a:lnTo>
                    <a:pt x="0" y="693174"/>
                  </a:lnTo>
                  <a:lnTo>
                    <a:pt x="1622323" y="0"/>
                  </a:lnTo>
                  <a:lnTo>
                    <a:pt x="2861187" y="339213"/>
                  </a:lnTo>
                  <a:lnTo>
                    <a:pt x="2905433" y="457200"/>
                  </a:lnTo>
                  <a:lnTo>
                    <a:pt x="3288891" y="1622323"/>
                  </a:lnTo>
                  <a:lnTo>
                    <a:pt x="3259394" y="1932039"/>
                  </a:lnTo>
                  <a:lnTo>
                    <a:pt x="2448233" y="2684207"/>
                  </a:lnTo>
                  <a:cubicBezTo>
                    <a:pt x="2248103" y="2744246"/>
                    <a:pt x="2351247" y="2719271"/>
                    <a:pt x="2138516" y="2757949"/>
                  </a:cubicBezTo>
                  <a:lnTo>
                    <a:pt x="1017639" y="2772697"/>
                  </a:lnTo>
                  <a:lnTo>
                    <a:pt x="634181" y="2698955"/>
                  </a:lnTo>
                  <a:lnTo>
                    <a:pt x="530942" y="27137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CF7EDD78-BD12-4BD2-91B6-7AF144E3D524}"/>
                </a:ext>
              </a:extLst>
            </p:cNvPr>
            <p:cNvSpPr/>
            <p:nvPr/>
          </p:nvSpPr>
          <p:spPr>
            <a:xfrm>
              <a:off x="-7418439" y="1548581"/>
              <a:ext cx="3288891" cy="2920180"/>
            </a:xfrm>
            <a:custGeom>
              <a:avLst/>
              <a:gdLst>
                <a:gd name="connsiteX0" fmla="*/ 2772697 w 3288891"/>
                <a:gd name="connsiteY0" fmla="*/ 2861187 h 2920180"/>
                <a:gd name="connsiteX1" fmla="*/ 693174 w 3288891"/>
                <a:gd name="connsiteY1" fmla="*/ 2920180 h 2920180"/>
                <a:gd name="connsiteX2" fmla="*/ 0 w 3288891"/>
                <a:gd name="connsiteY2" fmla="*/ 1961535 h 2920180"/>
                <a:gd name="connsiteX3" fmla="*/ 280220 w 3288891"/>
                <a:gd name="connsiteY3" fmla="*/ 294967 h 2920180"/>
                <a:gd name="connsiteX4" fmla="*/ 1474839 w 3288891"/>
                <a:gd name="connsiteY4" fmla="*/ 0 h 2920180"/>
                <a:gd name="connsiteX5" fmla="*/ 1740310 w 3288891"/>
                <a:gd name="connsiteY5" fmla="*/ 44245 h 2920180"/>
                <a:gd name="connsiteX6" fmla="*/ 2109020 w 3288891"/>
                <a:gd name="connsiteY6" fmla="*/ 147484 h 2920180"/>
                <a:gd name="connsiteX7" fmla="*/ 2256504 w 3288891"/>
                <a:gd name="connsiteY7" fmla="*/ 176980 h 2920180"/>
                <a:gd name="connsiteX8" fmla="*/ 2521974 w 3288891"/>
                <a:gd name="connsiteY8" fmla="*/ 324464 h 2920180"/>
                <a:gd name="connsiteX9" fmla="*/ 3141407 w 3288891"/>
                <a:gd name="connsiteY9" fmla="*/ 457200 h 2920180"/>
                <a:gd name="connsiteX10" fmla="*/ 3288891 w 3288891"/>
                <a:gd name="connsiteY10" fmla="*/ 530942 h 2920180"/>
                <a:gd name="connsiteX11" fmla="*/ 3023420 w 3288891"/>
                <a:gd name="connsiteY11" fmla="*/ 1430593 h 2920180"/>
                <a:gd name="connsiteX12" fmla="*/ 3023420 w 3288891"/>
                <a:gd name="connsiteY12" fmla="*/ 1563329 h 2920180"/>
                <a:gd name="connsiteX13" fmla="*/ 2875936 w 3288891"/>
                <a:gd name="connsiteY13" fmla="*/ 2182761 h 2920180"/>
                <a:gd name="connsiteX14" fmla="*/ 2816942 w 3288891"/>
                <a:gd name="connsiteY14" fmla="*/ 2300748 h 2920180"/>
                <a:gd name="connsiteX15" fmla="*/ 2772697 w 3288891"/>
                <a:gd name="connsiteY15" fmla="*/ 2861187 h 292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8891" h="2920180">
                  <a:moveTo>
                    <a:pt x="2772697" y="2861187"/>
                  </a:moveTo>
                  <a:lnTo>
                    <a:pt x="693174" y="2920180"/>
                  </a:lnTo>
                  <a:lnTo>
                    <a:pt x="0" y="1961535"/>
                  </a:lnTo>
                  <a:lnTo>
                    <a:pt x="280220" y="294967"/>
                  </a:lnTo>
                  <a:lnTo>
                    <a:pt x="1474839" y="0"/>
                  </a:lnTo>
                  <a:cubicBezTo>
                    <a:pt x="1563329" y="14748"/>
                    <a:pt x="1652931" y="23924"/>
                    <a:pt x="1740310" y="44245"/>
                  </a:cubicBezTo>
                  <a:cubicBezTo>
                    <a:pt x="1864623" y="73155"/>
                    <a:pt x="1985411" y="115699"/>
                    <a:pt x="2109020" y="147484"/>
                  </a:cubicBezTo>
                  <a:cubicBezTo>
                    <a:pt x="2157575" y="159970"/>
                    <a:pt x="2207343" y="167148"/>
                    <a:pt x="2256504" y="176980"/>
                  </a:cubicBezTo>
                  <a:lnTo>
                    <a:pt x="2521974" y="324464"/>
                  </a:lnTo>
                  <a:lnTo>
                    <a:pt x="3141407" y="457200"/>
                  </a:lnTo>
                  <a:cubicBezTo>
                    <a:pt x="3289318" y="490068"/>
                    <a:pt x="3259809" y="443698"/>
                    <a:pt x="3288891" y="530942"/>
                  </a:cubicBezTo>
                  <a:lnTo>
                    <a:pt x="3023420" y="1430593"/>
                  </a:lnTo>
                  <a:lnTo>
                    <a:pt x="3023420" y="1563329"/>
                  </a:lnTo>
                  <a:lnTo>
                    <a:pt x="2875936" y="2182761"/>
                  </a:lnTo>
                  <a:lnTo>
                    <a:pt x="2816942" y="2300748"/>
                  </a:lnTo>
                  <a:lnTo>
                    <a:pt x="2772697" y="2861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A49943-16D2-4335-8BBF-3D7D581F4D45}"/>
              </a:ext>
            </a:extLst>
          </p:cNvPr>
          <p:cNvSpPr txBox="1"/>
          <p:nvPr/>
        </p:nvSpPr>
        <p:spPr>
          <a:xfrm>
            <a:off x="2123560" y="5059512"/>
            <a:ext cx="829264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キャッシュレス決済が必要な場面が増える中、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利用のし過ぎや、不正利用のトラブルを防止するために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どのような点に注意すればよいだろうか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2DAB45-6AF0-473C-B8EF-A235785A303C}"/>
              </a:ext>
            </a:extLst>
          </p:cNvPr>
          <p:cNvSpPr txBox="1"/>
          <p:nvPr/>
        </p:nvSpPr>
        <p:spPr>
          <a:xfrm>
            <a:off x="1055776" y="1436033"/>
            <a:ext cx="100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今後、使いたい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決済方法と</a:t>
            </a:r>
            <a:b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トラブル防止のため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に気を付けたいこと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700E3DD5-DBB0-490A-A44D-B1871EF9D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48392" y="3513630"/>
            <a:ext cx="1406994" cy="1384762"/>
          </a:xfrm>
          <a:prstGeom prst="rect">
            <a:avLst/>
          </a:prstGeom>
        </p:spPr>
      </p:pic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2C2E21B7-3FB9-44E7-9049-B6374A2DA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85645" y="3368887"/>
            <a:ext cx="1818987" cy="1529505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B11FC430-B89C-4C64-9103-447F736F44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81508" y="3565310"/>
            <a:ext cx="952002" cy="606601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EF446361-C85B-42B9-B8C9-EA931F43CC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909727" y="4281690"/>
            <a:ext cx="922230" cy="5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43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C2DAB45-6AF0-473C-B8EF-A235785A303C}"/>
              </a:ext>
            </a:extLst>
          </p:cNvPr>
          <p:cNvSpPr txBox="1"/>
          <p:nvPr/>
        </p:nvSpPr>
        <p:spPr>
          <a:xfrm>
            <a:off x="1244258" y="278054"/>
            <a:ext cx="972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様々な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決済（支払）方法</a:t>
            </a:r>
          </a:p>
        </p:txBody>
      </p:sp>
      <p:graphicFrame>
        <p:nvGraphicFramePr>
          <p:cNvPr id="3" name="表 6">
            <a:extLst>
              <a:ext uri="{FF2B5EF4-FFF2-40B4-BE49-F238E27FC236}">
                <a16:creationId xmlns:a16="http://schemas.microsoft.com/office/drawing/2014/main" id="{DBC6D07B-96DF-4FCE-93E7-6CE310FD6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03353"/>
              </p:ext>
            </p:extLst>
          </p:nvPr>
        </p:nvGraphicFramePr>
        <p:xfrm>
          <a:off x="711628" y="929626"/>
          <a:ext cx="10800000" cy="570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18840814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402194697"/>
                    </a:ext>
                  </a:extLst>
                </a:gridCol>
                <a:gridCol w="6840000">
                  <a:extLst>
                    <a:ext uri="{9D8B030D-6E8A-4147-A177-3AD203B41FA5}">
                      <a16:colId xmlns:a16="http://schemas.microsoft.com/office/drawing/2014/main" val="175434178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支払い時期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種類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特徴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19905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前払い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28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電子マネー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プリペイドカード</a:t>
                      </a:r>
                      <a:endParaRPr kumimoji="1" lang="ja-JP" altLang="en-US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金券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電子ギフト券 </a:t>
                      </a:r>
                      <a:endParaRPr kumimoji="1" lang="ja-JP" altLang="en-US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使い切り型：店頭で代金を支払ってカードを購入する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チャージ型：店頭や</a:t>
                      </a:r>
                      <a:r>
                        <a:rPr lang="en-US" altLang="ja-JP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Web</a:t>
                      </a:r>
                      <a:r>
                        <a:rPr lang="ja-JP" altLang="en-US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サイトで手続き</a:t>
                      </a: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してカードを発行する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入金された額の範囲で使用できる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年齢制限や審査が無く</a:t>
                      </a: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誰でも利用可能（一部を除く）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カードにより他人に譲ったり貸したりできる 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10994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即時払い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ja-JP" altLang="en-US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デビットカード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銀行</a:t>
                      </a:r>
                      <a:r>
                        <a:rPr lang="en-US" altLang="ja-JP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Pay</a:t>
                      </a: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決済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金融機関に預金口座をつくりカードを作成する 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口座の現金が不足すると支払いができない 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多くは無審査で、</a:t>
                      </a:r>
                      <a:r>
                        <a:rPr lang="en-US" altLang="ja-JP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歳から持てる（一部を除き、中学生は不可）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口座の名義人のみ利用できる</a:t>
                      </a:r>
                      <a:endParaRPr kumimoji="1" lang="ja-JP" altLang="en-US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98954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後払い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クレジットカード</a:t>
                      </a:r>
                      <a:endParaRPr kumimoji="1"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電子マネー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クレジット会社に申込みを行い、審査を受ける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商品を先に受け取り、支払い日に代金が口座から引き落とされる 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en-US" altLang="ja-JP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歳から持てる（一部を除き、高校生は不可） </a:t>
                      </a:r>
                      <a:endParaRPr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カード名義人のみ利用でき、他人に譲ったり貸したりできない </a:t>
                      </a:r>
                      <a:endParaRPr kumimoji="1" lang="ja-JP" altLang="en-US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113702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複合的</a:t>
                      </a:r>
                    </a:p>
                  </a:txBody>
                  <a:tcPr marT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各種</a:t>
                      </a:r>
                      <a:r>
                        <a:rPr kumimoji="1" lang="en-US" altLang="ja-JP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Pay</a:t>
                      </a:r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決済</a:t>
                      </a:r>
                      <a:endParaRPr kumimoji="1" lang="en-US" altLang="ja-JP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スマートフォン決済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入金元に登録する手段によって支払いタイミングが異なる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8922579"/>
                  </a:ext>
                </a:extLst>
              </a:tr>
            </a:tbl>
          </a:graphicData>
        </a:graphic>
      </p:graphicFrame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B7DA1913-AB70-4FB1-B0A4-B9422931A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60561" y="5631479"/>
            <a:ext cx="1017758" cy="855787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7EE14A68-C5B1-4775-BE71-0A0D8E08C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31223" y="4507684"/>
            <a:ext cx="951484" cy="635356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ED2D801D-FD4F-4076-BD1D-D345D76AF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82328" y="1973106"/>
            <a:ext cx="1043344" cy="664802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2E080759-EF69-4DDC-897E-4BC6DBFFB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69627" y="3291191"/>
            <a:ext cx="1073031" cy="6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957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6D2822-D093-409D-BB50-407ED1A56897}"/>
              </a:ext>
            </a:extLst>
          </p:cNvPr>
          <p:cNvSpPr txBox="1"/>
          <p:nvPr/>
        </p:nvSpPr>
        <p:spPr>
          <a:xfrm>
            <a:off x="2443782" y="769531"/>
            <a:ext cx="7200000" cy="90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キャッシュレス決済　何を選び、どう使う？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982BBDF-BDC2-40ED-8711-BE9F0E9005BE}"/>
              </a:ext>
            </a:extLst>
          </p:cNvPr>
          <p:cNvSpPr/>
          <p:nvPr/>
        </p:nvSpPr>
        <p:spPr>
          <a:xfrm>
            <a:off x="682420" y="1641850"/>
            <a:ext cx="10800000" cy="126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D68E7AB-F29A-4D72-964B-94AEDB2B7841}"/>
              </a:ext>
            </a:extLst>
          </p:cNvPr>
          <p:cNvSpPr/>
          <p:nvPr/>
        </p:nvSpPr>
        <p:spPr>
          <a:xfrm>
            <a:off x="682420" y="3076785"/>
            <a:ext cx="10800000" cy="3420000"/>
          </a:xfrm>
          <a:prstGeom prst="rect">
            <a:avLst/>
          </a:prstGeom>
          <a:noFill/>
          <a:ln w="38100">
            <a:solidFill>
              <a:srgbClr val="406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84924C00-7783-4B2C-B490-ADB737116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5" y="1811284"/>
            <a:ext cx="622778" cy="62003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03980B6-8048-4F7D-83FB-4FBFD8C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75" y="3291371"/>
            <a:ext cx="622778" cy="620039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663CAEB8-F3CE-4417-88F6-E9C8C3F9B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48219" y="239446"/>
            <a:ext cx="1601770" cy="134685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5E3F36E-6E73-4F7F-BF0B-ECEC29FD9ED3}"/>
              </a:ext>
            </a:extLst>
          </p:cNvPr>
          <p:cNvSpPr txBox="1"/>
          <p:nvPr/>
        </p:nvSpPr>
        <p:spPr>
          <a:xfrm>
            <a:off x="1062483" y="3327761"/>
            <a:ext cx="53438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トラブル防止のために気を付けること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396676-0AAB-4B9E-A327-8B4C4BFC1FFD}"/>
              </a:ext>
            </a:extLst>
          </p:cNvPr>
          <p:cNvSpPr txBox="1"/>
          <p:nvPr/>
        </p:nvSpPr>
        <p:spPr>
          <a:xfrm>
            <a:off x="1461046" y="1832154"/>
            <a:ext cx="529675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使いたい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決済方法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695A48C-227A-401E-A1B6-D5B13F9A1723}"/>
              </a:ext>
            </a:extLst>
          </p:cNvPr>
          <p:cNvGrpSpPr/>
          <p:nvPr/>
        </p:nvGrpSpPr>
        <p:grpSpPr>
          <a:xfrm>
            <a:off x="711415" y="258524"/>
            <a:ext cx="1434163" cy="1264746"/>
            <a:chOff x="1337061" y="313944"/>
            <a:chExt cx="1434163" cy="1264746"/>
          </a:xfrm>
        </p:grpSpPr>
        <p:pic>
          <p:nvPicPr>
            <p:cNvPr id="16" name="グラフィックス 15">
              <a:extLst>
                <a:ext uri="{FF2B5EF4-FFF2-40B4-BE49-F238E27FC236}">
                  <a16:creationId xmlns:a16="http://schemas.microsoft.com/office/drawing/2014/main" id="{8000B93D-8316-4389-852E-28C9D320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337061" y="313944"/>
              <a:ext cx="947649" cy="603827"/>
            </a:xfrm>
            <a:prstGeom prst="rect">
              <a:avLst/>
            </a:prstGeom>
          </p:spPr>
        </p:pic>
        <p:pic>
          <p:nvPicPr>
            <p:cNvPr id="18" name="グラフィックス 17">
              <a:extLst>
                <a:ext uri="{FF2B5EF4-FFF2-40B4-BE49-F238E27FC236}">
                  <a16:creationId xmlns:a16="http://schemas.microsoft.com/office/drawing/2014/main" id="{21ABBA72-4E06-4DBD-B4B7-AC0D96680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849265" y="1020590"/>
              <a:ext cx="921959" cy="558100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041DC63-D29F-4A9E-93AA-D39A8352315A}"/>
              </a:ext>
            </a:extLst>
          </p:cNvPr>
          <p:cNvGrpSpPr/>
          <p:nvPr/>
        </p:nvGrpSpPr>
        <p:grpSpPr>
          <a:xfrm>
            <a:off x="4296000" y="388412"/>
            <a:ext cx="3600000" cy="360000"/>
            <a:chOff x="4296000" y="728050"/>
            <a:chExt cx="3600000" cy="360000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9DCCE10-13E3-461C-9E71-6E7CAA2450BE}"/>
                </a:ext>
              </a:extLst>
            </p:cNvPr>
            <p:cNvSpPr/>
            <p:nvPr/>
          </p:nvSpPr>
          <p:spPr>
            <a:xfrm>
              <a:off x="4655776" y="728050"/>
              <a:ext cx="2880000" cy="360000"/>
            </a:xfrm>
            <a:prstGeom prst="roundRect">
              <a:avLst>
                <a:gd name="adj" fmla="val 50000"/>
              </a:avLst>
            </a:prstGeom>
            <a:solidFill>
              <a:srgbClr val="C0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F4C6E5A-56D6-4CB9-A445-901643FFBD29}"/>
                </a:ext>
              </a:extLst>
            </p:cNvPr>
            <p:cNvSpPr txBox="1"/>
            <p:nvPr/>
          </p:nvSpPr>
          <p:spPr>
            <a:xfrm>
              <a:off x="4296000" y="773050"/>
              <a:ext cx="3600000" cy="27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ワーク</a:t>
              </a:r>
              <a:endPara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58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7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ワイド画面</PresentationFormat>
  <Paragraphs>87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Meiryo UI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2022-03-10T02:21:18Z</dcterms:created>
  <dcterms:modified xsi:type="dcterms:W3CDTF">2022-06-23T08:23:20Z</dcterms:modified>
</cp:coreProperties>
</file>