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8"/>
  </p:notesMasterIdLst>
  <p:handoutMasterIdLst>
    <p:handoutMasterId r:id="rId29"/>
  </p:handoutMasterIdLst>
  <p:sldIdLst>
    <p:sldId id="400" r:id="rId5"/>
    <p:sldId id="351" r:id="rId6"/>
    <p:sldId id="371" r:id="rId7"/>
    <p:sldId id="365" r:id="rId8"/>
    <p:sldId id="401" r:id="rId9"/>
    <p:sldId id="368" r:id="rId10"/>
    <p:sldId id="373" r:id="rId11"/>
    <p:sldId id="369" r:id="rId12"/>
    <p:sldId id="370" r:id="rId13"/>
    <p:sldId id="396" r:id="rId14"/>
    <p:sldId id="402" r:id="rId15"/>
    <p:sldId id="359" r:id="rId16"/>
    <p:sldId id="406" r:id="rId17"/>
    <p:sldId id="375" r:id="rId18"/>
    <p:sldId id="377" r:id="rId19"/>
    <p:sldId id="407" r:id="rId20"/>
    <p:sldId id="408" r:id="rId21"/>
    <p:sldId id="409" r:id="rId22"/>
    <p:sldId id="410" r:id="rId23"/>
    <p:sldId id="411" r:id="rId24"/>
    <p:sldId id="412" r:id="rId25"/>
    <p:sldId id="413" r:id="rId26"/>
    <p:sldId id="380" r:id="rId27"/>
  </p:sldIdLst>
  <p:sldSz cx="12192000" cy="6858000"/>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4" orient="horz" pos="1480" userDrawn="1">
          <p15:clr>
            <a:srgbClr val="A4A3A4"/>
          </p15:clr>
        </p15:guide>
        <p15:guide id="5" orient="horz" userDrawn="1">
          <p15:clr>
            <a:srgbClr val="A4A3A4"/>
          </p15:clr>
        </p15:guide>
        <p15:guide id="6" pos="4044" userDrawn="1">
          <p15:clr>
            <a:srgbClr val="A4A3A4"/>
          </p15:clr>
        </p15:guide>
        <p15:guide id="7" pos="2252" userDrawn="1">
          <p15:clr>
            <a:srgbClr val="A4A3A4"/>
          </p15:clr>
        </p15:guide>
        <p15:guide id="8" orient="horz" pos="3294" userDrawn="1">
          <p15:clr>
            <a:srgbClr val="A4A3A4"/>
          </p15:clr>
        </p15:guide>
        <p15:guide id="9" orient="horz" pos="4320" userDrawn="1">
          <p15:clr>
            <a:srgbClr val="A4A3A4"/>
          </p15:clr>
        </p15:guide>
        <p15:guide id="10" orient="horz" pos="1026" userDrawn="1">
          <p15:clr>
            <a:srgbClr val="A4A3A4"/>
          </p15:clr>
        </p15:guide>
        <p15:guide id="11" pos="7680" userDrawn="1">
          <p15:clr>
            <a:srgbClr val="A4A3A4"/>
          </p15:clr>
        </p15:guide>
        <p15:guide id="14" orient="horz" pos="2387" userDrawn="1">
          <p15:clr>
            <a:srgbClr val="A4A3A4"/>
          </p15:clr>
        </p15:guide>
        <p15:guide id="16" orient="horz" pos="3748" userDrawn="1">
          <p15:clr>
            <a:srgbClr val="A4A3A4"/>
          </p15:clr>
        </p15:guide>
        <p15:guide id="17" orient="horz" pos="1933" userDrawn="1">
          <p15:clr>
            <a:srgbClr val="A4A3A4"/>
          </p15:clr>
        </p15:guide>
        <p15:guide id="18" orient="horz" pos="4201" userDrawn="1">
          <p15:clr>
            <a:srgbClr val="A4A3A4"/>
          </p15:clr>
        </p15:guide>
        <p15:guide id="19" orient="horz" pos="2840" userDrawn="1">
          <p15:clr>
            <a:srgbClr val="A4A3A4"/>
          </p15:clr>
        </p15:guide>
        <p15:guide id="20" orient="horz" pos="572" userDrawn="1">
          <p15:clr>
            <a:srgbClr val="A4A3A4"/>
          </p15:clr>
        </p15:guide>
        <p15:guide id="21" orient="horz" pos="119" userDrawn="1">
          <p15:clr>
            <a:srgbClr val="A4A3A4"/>
          </p15:clr>
        </p15:guide>
        <p15:guide id="22" pos="3613" userDrawn="1">
          <p15:clr>
            <a:srgbClr val="A4A3A4"/>
          </p15:clr>
        </p15:guide>
        <p15:guide id="23" pos="3160" userDrawn="1">
          <p15:clr>
            <a:srgbClr val="A4A3A4"/>
          </p15:clr>
        </p15:guide>
        <p15:guide id="24" pos="2706" userDrawn="1">
          <p15:clr>
            <a:srgbClr val="A4A3A4"/>
          </p15:clr>
        </p15:guide>
        <p15:guide id="25" pos="1776" userDrawn="1">
          <p15:clr>
            <a:srgbClr val="A4A3A4"/>
          </p15:clr>
        </p15:guide>
        <p15:guide id="26" pos="1345" userDrawn="1">
          <p15:clr>
            <a:srgbClr val="A4A3A4"/>
          </p15:clr>
        </p15:guide>
        <p15:guide id="27" pos="892" userDrawn="1">
          <p15:clr>
            <a:srgbClr val="A4A3A4"/>
          </p15:clr>
        </p15:guide>
        <p15:guide id="28" pos="438" userDrawn="1">
          <p15:clr>
            <a:srgbClr val="A4A3A4"/>
          </p15:clr>
        </p15:guide>
        <p15:guide id="29" userDrawn="1">
          <p15:clr>
            <a:srgbClr val="A4A3A4"/>
          </p15:clr>
        </p15:guide>
        <p15:guide id="30" pos="4520" userDrawn="1">
          <p15:clr>
            <a:srgbClr val="A4A3A4"/>
          </p15:clr>
        </p15:guide>
        <p15:guide id="31" pos="4974" userDrawn="1">
          <p15:clr>
            <a:srgbClr val="A4A3A4"/>
          </p15:clr>
        </p15:guide>
        <p15:guide id="32" pos="5450" userDrawn="1">
          <p15:clr>
            <a:srgbClr val="A4A3A4"/>
          </p15:clr>
        </p15:guide>
        <p15:guide id="33" pos="5858" userDrawn="1">
          <p15:clr>
            <a:srgbClr val="A4A3A4"/>
          </p15:clr>
        </p15:guide>
        <p15:guide id="34" pos="6357" userDrawn="1">
          <p15:clr>
            <a:srgbClr val="A4A3A4"/>
          </p15:clr>
        </p15:guide>
        <p15:guide id="35" pos="6788" userDrawn="1">
          <p15:clr>
            <a:srgbClr val="A4A3A4"/>
          </p15:clr>
        </p15:guide>
        <p15:guide id="36" pos="7242" userDrawn="1">
          <p15:clr>
            <a:srgbClr val="A4A3A4"/>
          </p15:clr>
        </p15:guide>
        <p15:guide id="37" orient="horz" pos="4133" userDrawn="1">
          <p15:clr>
            <a:srgbClr val="A4A3A4"/>
          </p15:clr>
        </p15:guide>
        <p15:guide id="38" pos="189" userDrawn="1">
          <p15:clr>
            <a:srgbClr val="A4A3A4"/>
          </p15:clr>
        </p15:guide>
        <p15:guide id="39" pos="7491"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エレファンキューブ須藤" initials="エ" lastIdx="3" clrIdx="0">
    <p:extLst>
      <p:ext uri="{19B8F6BF-5375-455C-9EA6-DF929625EA0E}">
        <p15:presenceInfo xmlns:p15="http://schemas.microsoft.com/office/powerpoint/2012/main" userId="S::csudo@elephancube.co.jp::bb3afc9e-24a1-401a-8273-96542d7bc26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40"/>
    <a:srgbClr val="406080"/>
    <a:srgbClr val="C0FF40"/>
    <a:srgbClr val="FFA384"/>
    <a:srgbClr val="284870"/>
    <a:srgbClr val="F0F0F0"/>
    <a:srgbClr val="00C0FF"/>
    <a:srgbClr val="004F73"/>
    <a:srgbClr val="535353"/>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スタイル (淡色)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78" autoAdjust="0"/>
    <p:restoredTop sz="52580" autoAdjust="0"/>
  </p:normalViewPr>
  <p:slideViewPr>
    <p:cSldViewPr snapToGrid="0" showGuides="1">
      <p:cViewPr varScale="1">
        <p:scale>
          <a:sx n="53" d="100"/>
          <a:sy n="53" d="100"/>
        </p:scale>
        <p:origin x="336" y="78"/>
      </p:cViewPr>
      <p:guideLst>
        <p:guide orient="horz" pos="2160"/>
        <p:guide pos="3840"/>
        <p:guide orient="horz" pos="1480"/>
        <p:guide orient="horz"/>
        <p:guide pos="4044"/>
        <p:guide pos="2252"/>
        <p:guide orient="horz" pos="3294"/>
        <p:guide orient="horz" pos="4320"/>
        <p:guide orient="horz" pos="1026"/>
        <p:guide pos="7680"/>
        <p:guide orient="horz" pos="2387"/>
        <p:guide orient="horz" pos="3748"/>
        <p:guide orient="horz" pos="1933"/>
        <p:guide orient="horz" pos="4201"/>
        <p:guide orient="horz" pos="2840"/>
        <p:guide orient="horz" pos="572"/>
        <p:guide orient="horz" pos="119"/>
        <p:guide pos="3613"/>
        <p:guide pos="3160"/>
        <p:guide pos="2706"/>
        <p:guide pos="1776"/>
        <p:guide pos="1345"/>
        <p:guide pos="892"/>
        <p:guide pos="438"/>
        <p:guide/>
        <p:guide pos="4520"/>
        <p:guide pos="4974"/>
        <p:guide pos="5450"/>
        <p:guide pos="5858"/>
        <p:guide pos="6357"/>
        <p:guide pos="6788"/>
        <p:guide pos="7242"/>
        <p:guide orient="horz" pos="4133"/>
        <p:guide pos="189"/>
        <p:guide pos="749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033B8C3B-F2CF-4A5B-A2DE-611E6E54E009}"/>
              </a:ext>
            </a:extLst>
          </p:cNvPr>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r>
              <a:rPr kumimoji="1" lang="en-US" altLang="ja-JP"/>
              <a:t>0307</a:t>
            </a:r>
            <a:r>
              <a:rPr kumimoji="1" lang="ja-JP" altLang="en-US"/>
              <a:t>　ワークシート</a:t>
            </a:r>
            <a:r>
              <a:rPr kumimoji="1" lang="en-US" altLang="ja-JP"/>
              <a:t>01</a:t>
            </a:r>
            <a:r>
              <a:rPr kumimoji="1" lang="ja-JP" altLang="en-US"/>
              <a:t>　契約前に必ずしよう！</a:t>
            </a:r>
            <a:r>
              <a:rPr kumimoji="1" lang="en-US" altLang="ja-JP"/>
              <a:t>~</a:t>
            </a:r>
            <a:r>
              <a:rPr kumimoji="1" lang="ja-JP" altLang="en-US"/>
              <a:t>情報の取集と比較</a:t>
            </a:r>
            <a:r>
              <a:rPr kumimoji="1" lang="en-US" altLang="ja-JP"/>
              <a:t>~</a:t>
            </a:r>
            <a:endParaRPr kumimoji="1" lang="ja-JP" altLang="en-US"/>
          </a:p>
        </p:txBody>
      </p:sp>
      <p:sp>
        <p:nvSpPr>
          <p:cNvPr id="3" name="日付プレースホルダー 2">
            <a:extLst>
              <a:ext uri="{FF2B5EF4-FFF2-40B4-BE49-F238E27FC236}">
                <a16:creationId xmlns:a16="http://schemas.microsoft.com/office/drawing/2014/main" id="{8FCD9374-E3AF-4AFE-BCD2-DD3737763FAF}"/>
              </a:ext>
            </a:extLst>
          </p:cNvPr>
          <p:cNvSpPr>
            <a:spLocks noGrp="1"/>
          </p:cNvSpPr>
          <p:nvPr>
            <p:ph type="dt" sz="quarter" idx="1"/>
          </p:nvPr>
        </p:nvSpPr>
        <p:spPr>
          <a:xfrm>
            <a:off x="3815373" y="0"/>
            <a:ext cx="2918831" cy="495029"/>
          </a:xfrm>
          <a:prstGeom prst="rect">
            <a:avLst/>
          </a:prstGeom>
        </p:spPr>
        <p:txBody>
          <a:bodyPr vert="horz" lIns="91440" tIns="45720" rIns="91440" bIns="45720" rtlCol="0"/>
          <a:lstStyle>
            <a:lvl1pPr algn="r">
              <a:defRPr sz="1200"/>
            </a:lvl1pPr>
          </a:lstStyle>
          <a:p>
            <a:fld id="{8D2415EE-6132-4081-973E-C764F5E3BAD3}" type="datetime1">
              <a:rPr kumimoji="1" lang="ja-JP" altLang="en-US" smtClean="0"/>
              <a:t>2022/6/23</a:t>
            </a:fld>
            <a:endParaRPr kumimoji="1" lang="ja-JP" altLang="en-US"/>
          </a:p>
        </p:txBody>
      </p:sp>
      <p:sp>
        <p:nvSpPr>
          <p:cNvPr id="4" name="フッター プレースホルダー 3">
            <a:extLst>
              <a:ext uri="{FF2B5EF4-FFF2-40B4-BE49-F238E27FC236}">
                <a16:creationId xmlns:a16="http://schemas.microsoft.com/office/drawing/2014/main" id="{D51BB4BA-AFC4-4DB0-A31B-B139752CAA26}"/>
              </a:ext>
            </a:extLst>
          </p:cNvPr>
          <p:cNvSpPr>
            <a:spLocks noGrp="1"/>
          </p:cNvSpPr>
          <p:nvPr>
            <p:ph type="ftr" sz="quarter" idx="2"/>
          </p:nvPr>
        </p:nvSpPr>
        <p:spPr>
          <a:xfrm>
            <a:off x="0" y="9371286"/>
            <a:ext cx="2918831" cy="495028"/>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1C21DBE8-114B-4CDC-A57C-3A7E63D684C5}"/>
              </a:ext>
            </a:extLst>
          </p:cNvPr>
          <p:cNvSpPr>
            <a:spLocks noGrp="1"/>
          </p:cNvSpPr>
          <p:nvPr>
            <p:ph type="sldNum" sz="quarter" idx="3"/>
          </p:nvPr>
        </p:nvSpPr>
        <p:spPr>
          <a:xfrm>
            <a:off x="3815373" y="9371286"/>
            <a:ext cx="2918831" cy="495028"/>
          </a:xfrm>
          <a:prstGeom prst="rect">
            <a:avLst/>
          </a:prstGeom>
        </p:spPr>
        <p:txBody>
          <a:bodyPr vert="horz" lIns="91440" tIns="45720" rIns="91440" bIns="45720" rtlCol="0" anchor="b"/>
          <a:lstStyle>
            <a:lvl1pPr algn="r">
              <a:defRPr sz="1200"/>
            </a:lvl1pPr>
          </a:lstStyle>
          <a:p>
            <a:fld id="{B1523AE3-14EE-413E-8EB6-2605F560C74B}" type="slidenum">
              <a:rPr kumimoji="1" lang="ja-JP" altLang="en-US" smtClean="0"/>
              <a:t>‹#›</a:t>
            </a:fld>
            <a:endParaRPr kumimoji="1" lang="ja-JP" altLang="en-US"/>
          </a:p>
        </p:txBody>
      </p:sp>
    </p:spTree>
    <p:extLst>
      <p:ext uri="{BB962C8B-B14F-4D97-AF65-F5344CB8AC3E}">
        <p14:creationId xmlns:p14="http://schemas.microsoft.com/office/powerpoint/2010/main" val="2010941215"/>
      </p:ext>
    </p:extLst>
  </p:cSld>
  <p:clrMap bg1="lt1" tx1="dk1" bg2="lt2" tx2="dk2" accent1="accent1" accent2="accent2" accent3="accent3" accent4="accent4" accent5="accent5" accent6="accent6" hlink="hlink" folHlink="folHlink"/>
  <p:hf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r>
              <a:rPr kumimoji="1" lang="en-US" altLang="ja-JP"/>
              <a:t>0307</a:t>
            </a:r>
            <a:r>
              <a:rPr kumimoji="1" lang="ja-JP" altLang="en-US"/>
              <a:t>　ワークシート</a:t>
            </a:r>
            <a:r>
              <a:rPr kumimoji="1" lang="en-US" altLang="ja-JP"/>
              <a:t>01</a:t>
            </a:r>
            <a:r>
              <a:rPr kumimoji="1" lang="ja-JP" altLang="en-US"/>
              <a:t>　契約前に必ずしよう！</a:t>
            </a:r>
            <a:r>
              <a:rPr kumimoji="1" lang="en-US" altLang="ja-JP"/>
              <a:t>~</a:t>
            </a:r>
            <a:r>
              <a:rPr kumimoji="1" lang="ja-JP" altLang="en-US"/>
              <a:t>情報の取集と比較</a:t>
            </a:r>
            <a:r>
              <a:rPr kumimoji="1" lang="en-US" altLang="ja-JP"/>
              <a:t>~</a:t>
            </a:r>
            <a:endParaRPr kumimoji="1" lang="ja-JP" altLang="en-US"/>
          </a:p>
        </p:txBody>
      </p:sp>
      <p:sp>
        <p:nvSpPr>
          <p:cNvPr id="3" name="日付プレースホルダー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F9F633FF-9FB6-4AF8-AD65-23FB2D8A8CBA}" type="datetime1">
              <a:rPr kumimoji="1" lang="ja-JP" altLang="en-US" smtClean="0"/>
              <a:t>2022/6/23</a:t>
            </a:fld>
            <a:endParaRPr kumimoji="1" lang="ja-JP" altLang="en-US"/>
          </a:p>
        </p:txBody>
      </p:sp>
      <p:sp>
        <p:nvSpPr>
          <p:cNvPr id="4" name="スライド イメージ プレースホルダー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62629CC9-7421-4165-90D1-E51B0415AF70}" type="slidenum">
              <a:rPr kumimoji="1" lang="ja-JP" altLang="en-US" smtClean="0"/>
              <a:t>‹#›</a:t>
            </a:fld>
            <a:endParaRPr kumimoji="1" lang="ja-JP" altLang="en-US"/>
          </a:p>
        </p:txBody>
      </p:sp>
    </p:spTree>
    <p:extLst>
      <p:ext uri="{BB962C8B-B14F-4D97-AF65-F5344CB8AC3E}">
        <p14:creationId xmlns:p14="http://schemas.microsoft.com/office/powerpoint/2010/main" val="3795804793"/>
      </p:ext>
    </p:extLst>
  </p:cSld>
  <p:clrMap bg1="lt1" tx1="dk1" bg2="lt2" tx2="dk2" accent1="accent1" accent2="accent2" accent3="accent3" accent4="accent4" accent5="accent5" accent6="accent6" hlink="hlink" folHlink="folHlink"/>
  <p:hf ftr="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62629CC9-7421-4165-90D1-E51B0415AF70}" type="slidenum">
              <a:rPr kumimoji="1" lang="ja-JP" altLang="en-US" smtClean="0"/>
              <a:t>1</a:t>
            </a:fld>
            <a:endParaRPr kumimoji="1" lang="ja-JP" altLang="en-US"/>
          </a:p>
        </p:txBody>
      </p:sp>
      <p:sp>
        <p:nvSpPr>
          <p:cNvPr id="5" name="日付プレースホルダー 4">
            <a:extLst>
              <a:ext uri="{FF2B5EF4-FFF2-40B4-BE49-F238E27FC236}">
                <a16:creationId xmlns:a16="http://schemas.microsoft.com/office/drawing/2014/main" id="{FD9AA736-2377-4A23-99EA-7344637CE049}"/>
              </a:ext>
            </a:extLst>
          </p:cNvPr>
          <p:cNvSpPr>
            <a:spLocks noGrp="1"/>
          </p:cNvSpPr>
          <p:nvPr>
            <p:ph type="dt" idx="1"/>
          </p:nvPr>
        </p:nvSpPr>
        <p:spPr/>
        <p:txBody>
          <a:bodyPr/>
          <a:lstStyle/>
          <a:p>
            <a:fld id="{3C232974-DFD0-4BEA-922F-3280C23233FA}" type="datetime1">
              <a:rPr kumimoji="1" lang="ja-JP" altLang="en-US" smtClean="0"/>
              <a:t>2022/6/23</a:t>
            </a:fld>
            <a:endParaRPr kumimoji="1" lang="ja-JP" altLang="en-US"/>
          </a:p>
        </p:txBody>
      </p:sp>
      <p:sp>
        <p:nvSpPr>
          <p:cNvPr id="6" name="ヘッダー プレースホルダー 5">
            <a:extLst>
              <a:ext uri="{FF2B5EF4-FFF2-40B4-BE49-F238E27FC236}">
                <a16:creationId xmlns:a16="http://schemas.microsoft.com/office/drawing/2014/main" id="{342D7B14-7AD8-440A-BEAF-1D7208B31EC2}"/>
              </a:ext>
            </a:extLst>
          </p:cNvPr>
          <p:cNvSpPr>
            <a:spLocks noGrp="1"/>
          </p:cNvSpPr>
          <p:nvPr>
            <p:ph type="hdr" sz="quarter"/>
          </p:nvPr>
        </p:nvSpPr>
        <p:spPr/>
        <p:txBody>
          <a:bodyPr/>
          <a:lstStyle/>
          <a:p>
            <a:r>
              <a:rPr kumimoji="1" lang="en-US" altLang="ja-JP"/>
              <a:t>0307</a:t>
            </a:r>
            <a:r>
              <a:rPr kumimoji="1" lang="ja-JP" altLang="en-US"/>
              <a:t>　ワークシート</a:t>
            </a:r>
            <a:r>
              <a:rPr kumimoji="1" lang="en-US" altLang="ja-JP"/>
              <a:t>01</a:t>
            </a:r>
            <a:r>
              <a:rPr kumimoji="1" lang="ja-JP" altLang="en-US"/>
              <a:t>　契約前に必ずしよう！</a:t>
            </a:r>
            <a:r>
              <a:rPr kumimoji="1" lang="en-US" altLang="ja-JP"/>
              <a:t>~</a:t>
            </a:r>
            <a:r>
              <a:rPr kumimoji="1" lang="ja-JP" altLang="en-US"/>
              <a:t>情報の取集と比較</a:t>
            </a:r>
            <a:r>
              <a:rPr kumimoji="1" lang="en-US" altLang="ja-JP"/>
              <a:t>~</a:t>
            </a:r>
            <a:endParaRPr kumimoji="1" lang="ja-JP" altLang="en-US"/>
          </a:p>
        </p:txBody>
      </p:sp>
    </p:spTree>
    <p:extLst>
      <p:ext uri="{BB962C8B-B14F-4D97-AF65-F5344CB8AC3E}">
        <p14:creationId xmlns:p14="http://schemas.microsoft.com/office/powerpoint/2010/main" val="10502475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b="1" kern="1200" dirty="0">
                <a:solidFill>
                  <a:schemeClr val="tx1"/>
                </a:solidFill>
                <a:effectLst/>
                <a:latin typeface="Meiryo UI" panose="020B0604030504040204" pitchFamily="50" charset="-128"/>
                <a:ea typeface="Meiryo UI" panose="020B0604030504040204" pitchFamily="50" charset="-128"/>
                <a:cs typeface="+mn-cs"/>
              </a:rPr>
              <a:t>購入前</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の比較と検討：〇〇を選ぼう</a:t>
            </a:r>
            <a:r>
              <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rPr>
              <a:t>  25</a:t>
            </a:r>
            <a:r>
              <a:rPr kumimoji="1" lang="ja-JP" altLang="ja-JP" sz="1200" b="1" kern="1200" dirty="0">
                <a:solidFill>
                  <a:schemeClr val="tx1"/>
                </a:solidFill>
                <a:effectLst/>
                <a:latin typeface="Meiryo UI" panose="020B0604030504040204" pitchFamily="50" charset="-128"/>
                <a:ea typeface="Meiryo UI" panose="020B0604030504040204" pitchFamily="50" charset="-128"/>
                <a:cs typeface="+mn-cs"/>
              </a:rPr>
              <a:t>分</a:t>
            </a:r>
            <a:endPar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endParaRPr>
          </a:p>
          <a:p>
            <a:endParaRPr kumimoji="1" lang="en-US" altLang="ja-JP" sz="1200" b="1"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耐久財や中長期のサービス契約</a:t>
            </a:r>
            <a:r>
              <a:rPr kumimoji="1" lang="ja-JP" altLang="ja-JP" sz="1200" kern="1200">
                <a:solidFill>
                  <a:schemeClr val="tx1"/>
                </a:solidFill>
                <a:effectLst/>
                <a:latin typeface="Meiryo UI" panose="020B0604030504040204" pitchFamily="50" charset="-128"/>
                <a:ea typeface="Meiryo UI" panose="020B0604030504040204" pitchFamily="50" charset="-128"/>
                <a:cs typeface="+mn-cs"/>
              </a:rPr>
              <a:t>を取り上げる</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ここでは、一人暮らしの部屋で快適に座りたいという目標から座椅子、ビーズクッション、ソファーの</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3</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点</a:t>
            </a:r>
            <a:r>
              <a:rPr kumimoji="1" lang="ja-JP" altLang="en-US" sz="1200" kern="1200">
                <a:solidFill>
                  <a:schemeClr val="tx1"/>
                </a:solidFill>
                <a:effectLst/>
                <a:latin typeface="Meiryo UI" panose="020B0604030504040204" pitchFamily="50" charset="-128"/>
                <a:ea typeface="Meiryo UI" panose="020B0604030504040204" pitchFamily="50" charset="-128"/>
                <a:cs typeface="+mn-cs"/>
              </a:rPr>
              <a:t>を取り上げた</a:t>
            </a: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a:p>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→品質、価格、安全性、機能性、耐久性、操作性のみならず、環境、社会的公平性などの観点</a:t>
            </a:r>
            <a:r>
              <a:rPr kumimoji="1" lang="ja-JP" altLang="ja-JP" sz="1200" kern="1200">
                <a:solidFill>
                  <a:schemeClr val="tx1"/>
                </a:solidFill>
                <a:effectLst/>
                <a:latin typeface="Meiryo UI" panose="020B0604030504040204" pitchFamily="50" charset="-128"/>
                <a:ea typeface="Meiryo UI" panose="020B0604030504040204" pitchFamily="50" charset="-128"/>
                <a:cs typeface="+mn-cs"/>
              </a:rPr>
              <a:t>も</a:t>
            </a:r>
            <a:r>
              <a:rPr kumimoji="1" lang="ja-JP" altLang="en-US" sz="1200" kern="1200">
                <a:solidFill>
                  <a:schemeClr val="tx1"/>
                </a:solidFill>
                <a:effectLst/>
                <a:latin typeface="Meiryo UI" panose="020B0604030504040204" pitchFamily="50" charset="-128"/>
                <a:ea typeface="Meiryo UI" panose="020B0604030504040204" pitchFamily="50" charset="-128"/>
                <a:cs typeface="+mn-cs"/>
              </a:rPr>
              <a:t>挙げる</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a:t>
            </a:r>
            <a:r>
              <a:rPr kumimoji="1" lang="ja-JP" altLang="ja-JP" sz="1200" kern="1200">
                <a:solidFill>
                  <a:schemeClr val="tx1"/>
                </a:solidFill>
                <a:effectLst/>
                <a:latin typeface="Meiryo UI" panose="020B0604030504040204" pitchFamily="50" charset="-128"/>
                <a:ea typeface="Meiryo UI" panose="020B0604030504040204" pitchFamily="50" charset="-128"/>
                <a:cs typeface="+mn-cs"/>
              </a:rPr>
              <a:t>（</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エシカル消費や</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SDGs</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に関する補足説明も）</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fld id="{62629CC9-7421-4165-90D1-E51B0415AF70}" type="slidenum">
              <a:rPr kumimoji="1" lang="ja-JP" altLang="en-US" smtClean="0"/>
              <a:t>10</a:t>
            </a:fld>
            <a:endParaRPr kumimoji="1" lang="ja-JP" altLang="en-US"/>
          </a:p>
        </p:txBody>
      </p:sp>
      <p:sp>
        <p:nvSpPr>
          <p:cNvPr id="5" name="日付プレースホルダー 4">
            <a:extLst>
              <a:ext uri="{FF2B5EF4-FFF2-40B4-BE49-F238E27FC236}">
                <a16:creationId xmlns:a16="http://schemas.microsoft.com/office/drawing/2014/main" id="{0FBDD91B-8A1A-4B73-BA9C-7B5746B01D0C}"/>
              </a:ext>
            </a:extLst>
          </p:cNvPr>
          <p:cNvSpPr>
            <a:spLocks noGrp="1"/>
          </p:cNvSpPr>
          <p:nvPr>
            <p:ph type="dt" idx="1"/>
          </p:nvPr>
        </p:nvSpPr>
        <p:spPr/>
        <p:txBody>
          <a:bodyPr/>
          <a:lstStyle/>
          <a:p>
            <a:fld id="{78AC9BA5-2F2E-4348-8DEA-8B1640A8D40E}" type="datetime1">
              <a:rPr kumimoji="1" lang="ja-JP" altLang="en-US" smtClean="0"/>
              <a:t>2022/6/23</a:t>
            </a:fld>
            <a:endParaRPr kumimoji="1" lang="ja-JP" altLang="en-US"/>
          </a:p>
        </p:txBody>
      </p:sp>
      <p:sp>
        <p:nvSpPr>
          <p:cNvPr id="6" name="ヘッダー プレースホルダー 5">
            <a:extLst>
              <a:ext uri="{FF2B5EF4-FFF2-40B4-BE49-F238E27FC236}">
                <a16:creationId xmlns:a16="http://schemas.microsoft.com/office/drawing/2014/main" id="{76674310-FB3F-4B69-85F5-7B21C5F5588E}"/>
              </a:ext>
            </a:extLst>
          </p:cNvPr>
          <p:cNvSpPr>
            <a:spLocks noGrp="1"/>
          </p:cNvSpPr>
          <p:nvPr>
            <p:ph type="hdr" sz="quarter"/>
          </p:nvPr>
        </p:nvSpPr>
        <p:spPr/>
        <p:txBody>
          <a:bodyPr/>
          <a:lstStyle/>
          <a:p>
            <a:r>
              <a:rPr kumimoji="1" lang="en-US" altLang="ja-JP"/>
              <a:t>0307</a:t>
            </a:r>
            <a:r>
              <a:rPr kumimoji="1" lang="ja-JP" altLang="en-US"/>
              <a:t>　ワークシート</a:t>
            </a:r>
            <a:r>
              <a:rPr kumimoji="1" lang="en-US" altLang="ja-JP"/>
              <a:t>01</a:t>
            </a:r>
            <a:r>
              <a:rPr kumimoji="1" lang="ja-JP" altLang="en-US"/>
              <a:t>　契約前に必ずしよう！</a:t>
            </a:r>
            <a:r>
              <a:rPr kumimoji="1" lang="en-US" altLang="ja-JP"/>
              <a:t>~</a:t>
            </a:r>
            <a:r>
              <a:rPr kumimoji="1" lang="ja-JP" altLang="en-US"/>
              <a:t>情報の取集と比較</a:t>
            </a:r>
            <a:r>
              <a:rPr kumimoji="1" lang="en-US" altLang="ja-JP"/>
              <a:t>~</a:t>
            </a:r>
            <a:endParaRPr kumimoji="1" lang="ja-JP" altLang="en-US"/>
          </a:p>
        </p:txBody>
      </p:sp>
    </p:spTree>
    <p:extLst>
      <p:ext uri="{BB962C8B-B14F-4D97-AF65-F5344CB8AC3E}">
        <p14:creationId xmlns:p14="http://schemas.microsoft.com/office/powerpoint/2010/main" val="23651703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l"/>
            <a:r>
              <a:rPr kumimoji="1" lang="ja-JP" altLang="en-US" sz="1200" b="0" dirty="0">
                <a:solidFill>
                  <a:schemeClr val="tx1"/>
                </a:solidFill>
                <a:latin typeface="Meiryo UI" panose="020B0604030504040204" pitchFamily="50" charset="-128"/>
                <a:ea typeface="Meiryo UI" panose="020B0604030504040204" pitchFamily="50" charset="-128"/>
              </a:rPr>
              <a:t>＊クリック①：</a:t>
            </a:r>
            <a:r>
              <a:rPr lang="ja-JP" altLang="en-US" sz="1200" b="0" dirty="0">
                <a:latin typeface="Meiryo UI" panose="020B0604030504040204" pitchFamily="50" charset="-128"/>
                <a:ea typeface="Meiryo UI" panose="020B0604030504040204" pitchFamily="50" charset="-128"/>
              </a:rPr>
              <a:t>友達に話を聞いて、</a:t>
            </a:r>
            <a:r>
              <a:rPr lang="en-US" altLang="ja-JP" sz="1200" b="0" dirty="0">
                <a:latin typeface="Meiryo UI" panose="020B0604030504040204" pitchFamily="50" charset="-128"/>
                <a:ea typeface="Meiryo UI" panose="020B0604030504040204" pitchFamily="50" charset="-128"/>
              </a:rPr>
              <a:t>3</a:t>
            </a:r>
            <a:r>
              <a:rPr lang="ja-JP" altLang="en-US" sz="1200" b="0" dirty="0">
                <a:latin typeface="Meiryo UI" panose="020B0604030504040204" pitchFamily="50" charset="-128"/>
                <a:ea typeface="Meiryo UI" panose="020B0604030504040204" pitchFamily="50" charset="-128"/>
              </a:rPr>
              <a:t>つのタイプから選ぼうと思っています</a:t>
            </a:r>
          </a:p>
          <a:p>
            <a:endParaRPr kumimoji="1" lang="ja-JP" altLang="en-US" dirty="0"/>
          </a:p>
        </p:txBody>
      </p:sp>
      <p:sp>
        <p:nvSpPr>
          <p:cNvPr id="4" name="スライド番号プレースホルダー 3"/>
          <p:cNvSpPr>
            <a:spLocks noGrp="1"/>
          </p:cNvSpPr>
          <p:nvPr>
            <p:ph type="sldNum" sz="quarter" idx="5"/>
          </p:nvPr>
        </p:nvSpPr>
        <p:spPr/>
        <p:txBody>
          <a:bodyPr/>
          <a:lstStyle/>
          <a:p>
            <a:fld id="{62629CC9-7421-4165-90D1-E51B0415AF70}" type="slidenum">
              <a:rPr kumimoji="1" lang="ja-JP" altLang="en-US" smtClean="0"/>
              <a:t>11</a:t>
            </a:fld>
            <a:endParaRPr kumimoji="1" lang="ja-JP" altLang="en-US"/>
          </a:p>
        </p:txBody>
      </p:sp>
      <p:sp>
        <p:nvSpPr>
          <p:cNvPr id="5" name="日付プレースホルダー 4">
            <a:extLst>
              <a:ext uri="{FF2B5EF4-FFF2-40B4-BE49-F238E27FC236}">
                <a16:creationId xmlns:a16="http://schemas.microsoft.com/office/drawing/2014/main" id="{93AAF712-1D9C-4B01-94D5-1A08834BC2FE}"/>
              </a:ext>
            </a:extLst>
          </p:cNvPr>
          <p:cNvSpPr>
            <a:spLocks noGrp="1"/>
          </p:cNvSpPr>
          <p:nvPr>
            <p:ph type="dt" idx="1"/>
          </p:nvPr>
        </p:nvSpPr>
        <p:spPr/>
        <p:txBody>
          <a:bodyPr/>
          <a:lstStyle/>
          <a:p>
            <a:fld id="{F7066AB3-EDFC-46A0-B53B-FFB9CCB6DB5D}" type="datetime1">
              <a:rPr kumimoji="1" lang="ja-JP" altLang="en-US" smtClean="0"/>
              <a:t>2022/6/23</a:t>
            </a:fld>
            <a:endParaRPr kumimoji="1" lang="ja-JP" altLang="en-US"/>
          </a:p>
        </p:txBody>
      </p:sp>
      <p:sp>
        <p:nvSpPr>
          <p:cNvPr id="6" name="ヘッダー プレースホルダー 5">
            <a:extLst>
              <a:ext uri="{FF2B5EF4-FFF2-40B4-BE49-F238E27FC236}">
                <a16:creationId xmlns:a16="http://schemas.microsoft.com/office/drawing/2014/main" id="{140BA0E8-7916-436C-A666-980C9F78AA61}"/>
              </a:ext>
            </a:extLst>
          </p:cNvPr>
          <p:cNvSpPr>
            <a:spLocks noGrp="1"/>
          </p:cNvSpPr>
          <p:nvPr>
            <p:ph type="hdr" sz="quarter"/>
          </p:nvPr>
        </p:nvSpPr>
        <p:spPr/>
        <p:txBody>
          <a:bodyPr/>
          <a:lstStyle/>
          <a:p>
            <a:r>
              <a:rPr kumimoji="1" lang="en-US" altLang="ja-JP"/>
              <a:t>0307</a:t>
            </a:r>
            <a:r>
              <a:rPr kumimoji="1" lang="ja-JP" altLang="en-US"/>
              <a:t>　ワークシート</a:t>
            </a:r>
            <a:r>
              <a:rPr kumimoji="1" lang="en-US" altLang="ja-JP"/>
              <a:t>01</a:t>
            </a:r>
            <a:r>
              <a:rPr kumimoji="1" lang="ja-JP" altLang="en-US"/>
              <a:t>　契約前に必ずしよう！</a:t>
            </a:r>
            <a:r>
              <a:rPr kumimoji="1" lang="en-US" altLang="ja-JP"/>
              <a:t>~</a:t>
            </a:r>
            <a:r>
              <a:rPr kumimoji="1" lang="ja-JP" altLang="en-US"/>
              <a:t>情報の取集と比較</a:t>
            </a:r>
            <a:r>
              <a:rPr kumimoji="1" lang="en-US" altLang="ja-JP"/>
              <a:t>~</a:t>
            </a:r>
            <a:endParaRPr kumimoji="1" lang="ja-JP" altLang="en-US"/>
          </a:p>
        </p:txBody>
      </p:sp>
    </p:spTree>
    <p:extLst>
      <p:ext uri="{BB962C8B-B14F-4D97-AF65-F5344CB8AC3E}">
        <p14:creationId xmlns:p14="http://schemas.microsoft.com/office/powerpoint/2010/main" val="31109574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62629CC9-7421-4165-90D1-E51B0415AF70}" type="slidenum">
              <a:rPr kumimoji="1" lang="ja-JP" altLang="en-US" smtClean="0"/>
              <a:t>12</a:t>
            </a:fld>
            <a:endParaRPr kumimoji="1" lang="ja-JP" altLang="en-US"/>
          </a:p>
        </p:txBody>
      </p:sp>
      <p:sp>
        <p:nvSpPr>
          <p:cNvPr id="5" name="日付プレースホルダー 4">
            <a:extLst>
              <a:ext uri="{FF2B5EF4-FFF2-40B4-BE49-F238E27FC236}">
                <a16:creationId xmlns:a16="http://schemas.microsoft.com/office/drawing/2014/main" id="{766D668B-3259-4E60-9C85-4B8F57B628B1}"/>
              </a:ext>
            </a:extLst>
          </p:cNvPr>
          <p:cNvSpPr>
            <a:spLocks noGrp="1"/>
          </p:cNvSpPr>
          <p:nvPr>
            <p:ph type="dt" idx="1"/>
          </p:nvPr>
        </p:nvSpPr>
        <p:spPr/>
        <p:txBody>
          <a:bodyPr/>
          <a:lstStyle/>
          <a:p>
            <a:fld id="{7E0CDA30-C20D-457F-AEE2-2B97ADC9C2CC}" type="datetime1">
              <a:rPr kumimoji="1" lang="ja-JP" altLang="en-US" smtClean="0"/>
              <a:t>2022/6/23</a:t>
            </a:fld>
            <a:endParaRPr kumimoji="1" lang="ja-JP" altLang="en-US"/>
          </a:p>
        </p:txBody>
      </p:sp>
      <p:sp>
        <p:nvSpPr>
          <p:cNvPr id="6" name="ヘッダー プレースホルダー 5">
            <a:extLst>
              <a:ext uri="{FF2B5EF4-FFF2-40B4-BE49-F238E27FC236}">
                <a16:creationId xmlns:a16="http://schemas.microsoft.com/office/drawing/2014/main" id="{11568976-3D8F-4B46-9E5F-EB76DFF133EE}"/>
              </a:ext>
            </a:extLst>
          </p:cNvPr>
          <p:cNvSpPr>
            <a:spLocks noGrp="1"/>
          </p:cNvSpPr>
          <p:nvPr>
            <p:ph type="hdr" sz="quarter"/>
          </p:nvPr>
        </p:nvSpPr>
        <p:spPr/>
        <p:txBody>
          <a:bodyPr/>
          <a:lstStyle/>
          <a:p>
            <a:r>
              <a:rPr kumimoji="1" lang="en-US" altLang="ja-JP"/>
              <a:t>0307</a:t>
            </a:r>
            <a:r>
              <a:rPr kumimoji="1" lang="ja-JP" altLang="en-US"/>
              <a:t>　ワークシート</a:t>
            </a:r>
            <a:r>
              <a:rPr kumimoji="1" lang="en-US" altLang="ja-JP"/>
              <a:t>01</a:t>
            </a:r>
            <a:r>
              <a:rPr kumimoji="1" lang="ja-JP" altLang="en-US"/>
              <a:t>　契約前に必ずしよう！</a:t>
            </a:r>
            <a:r>
              <a:rPr kumimoji="1" lang="en-US" altLang="ja-JP"/>
              <a:t>~</a:t>
            </a:r>
            <a:r>
              <a:rPr kumimoji="1" lang="ja-JP" altLang="en-US"/>
              <a:t>情報の取集と比較</a:t>
            </a:r>
            <a:r>
              <a:rPr kumimoji="1" lang="en-US" altLang="ja-JP"/>
              <a:t>~</a:t>
            </a:r>
            <a:endParaRPr kumimoji="1" lang="ja-JP" altLang="en-US"/>
          </a:p>
        </p:txBody>
      </p:sp>
    </p:spTree>
    <p:extLst>
      <p:ext uri="{BB962C8B-B14F-4D97-AF65-F5344CB8AC3E}">
        <p14:creationId xmlns:p14="http://schemas.microsoft.com/office/powerpoint/2010/main" val="23734435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比較の観点を挙げ、優先順位を付けた上で、その観点に沿って候補となる３つの商品を比較する</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→観点に沿って候補となる３つの商品の情報を表に整理する</a:t>
            </a:r>
          </a:p>
          <a:p>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　→情報を比較し、自分がどれを選択するかを決定し、その理由をまとめる</a:t>
            </a:r>
          </a:p>
        </p:txBody>
      </p:sp>
      <p:sp>
        <p:nvSpPr>
          <p:cNvPr id="4" name="スライド番号プレースホルダー 3"/>
          <p:cNvSpPr>
            <a:spLocks noGrp="1"/>
          </p:cNvSpPr>
          <p:nvPr>
            <p:ph type="sldNum" sz="quarter" idx="5"/>
          </p:nvPr>
        </p:nvSpPr>
        <p:spPr/>
        <p:txBody>
          <a:bodyPr/>
          <a:lstStyle/>
          <a:p>
            <a:fld id="{62629CC9-7421-4165-90D1-E51B0415AF70}" type="slidenum">
              <a:rPr kumimoji="1" lang="ja-JP" altLang="en-US" smtClean="0"/>
              <a:t>13</a:t>
            </a:fld>
            <a:endParaRPr kumimoji="1" lang="ja-JP" altLang="en-US"/>
          </a:p>
        </p:txBody>
      </p:sp>
      <p:sp>
        <p:nvSpPr>
          <p:cNvPr id="5" name="日付プレースホルダー 4">
            <a:extLst>
              <a:ext uri="{FF2B5EF4-FFF2-40B4-BE49-F238E27FC236}">
                <a16:creationId xmlns:a16="http://schemas.microsoft.com/office/drawing/2014/main" id="{0DB50D52-E462-465C-8B52-291CEA77F553}"/>
              </a:ext>
            </a:extLst>
          </p:cNvPr>
          <p:cNvSpPr>
            <a:spLocks noGrp="1"/>
          </p:cNvSpPr>
          <p:nvPr>
            <p:ph type="dt" idx="1"/>
          </p:nvPr>
        </p:nvSpPr>
        <p:spPr/>
        <p:txBody>
          <a:bodyPr/>
          <a:lstStyle/>
          <a:p>
            <a:fld id="{8C7650D3-B5A2-4BC7-9594-D90D456E2CE6}" type="datetime1">
              <a:rPr kumimoji="1" lang="ja-JP" altLang="en-US" smtClean="0"/>
              <a:t>2022/6/23</a:t>
            </a:fld>
            <a:endParaRPr kumimoji="1" lang="ja-JP" altLang="en-US"/>
          </a:p>
        </p:txBody>
      </p:sp>
      <p:sp>
        <p:nvSpPr>
          <p:cNvPr id="6" name="ヘッダー プレースホルダー 5">
            <a:extLst>
              <a:ext uri="{FF2B5EF4-FFF2-40B4-BE49-F238E27FC236}">
                <a16:creationId xmlns:a16="http://schemas.microsoft.com/office/drawing/2014/main" id="{A694CFA1-1EF6-4B40-AD5B-632C1234857C}"/>
              </a:ext>
            </a:extLst>
          </p:cNvPr>
          <p:cNvSpPr>
            <a:spLocks noGrp="1"/>
          </p:cNvSpPr>
          <p:nvPr>
            <p:ph type="hdr" sz="quarter"/>
          </p:nvPr>
        </p:nvSpPr>
        <p:spPr/>
        <p:txBody>
          <a:bodyPr/>
          <a:lstStyle/>
          <a:p>
            <a:r>
              <a:rPr kumimoji="1" lang="en-US" altLang="ja-JP"/>
              <a:t>0307</a:t>
            </a:r>
            <a:r>
              <a:rPr kumimoji="1" lang="ja-JP" altLang="en-US"/>
              <a:t>　ワークシート</a:t>
            </a:r>
            <a:r>
              <a:rPr kumimoji="1" lang="en-US" altLang="ja-JP"/>
              <a:t>01</a:t>
            </a:r>
            <a:r>
              <a:rPr kumimoji="1" lang="ja-JP" altLang="en-US"/>
              <a:t>　契約前に必ずしよう！</a:t>
            </a:r>
            <a:r>
              <a:rPr kumimoji="1" lang="en-US" altLang="ja-JP"/>
              <a:t>~</a:t>
            </a:r>
            <a:r>
              <a:rPr kumimoji="1" lang="ja-JP" altLang="en-US"/>
              <a:t>情報の取集と比較</a:t>
            </a:r>
            <a:r>
              <a:rPr kumimoji="1" lang="en-US" altLang="ja-JP"/>
              <a:t>~</a:t>
            </a:r>
            <a:endParaRPr kumimoji="1" lang="ja-JP" altLang="en-US"/>
          </a:p>
        </p:txBody>
      </p:sp>
    </p:spTree>
    <p:extLst>
      <p:ext uri="{BB962C8B-B14F-4D97-AF65-F5344CB8AC3E}">
        <p14:creationId xmlns:p14="http://schemas.microsoft.com/office/powerpoint/2010/main" val="18133269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200" dirty="0">
                <a:solidFill>
                  <a:schemeClr val="tx1"/>
                </a:solidFill>
                <a:latin typeface="Meiryo UI" panose="020B0604030504040204" pitchFamily="50" charset="-128"/>
                <a:ea typeface="Meiryo UI" panose="020B0604030504040204" pitchFamily="50" charset="-128"/>
              </a:rPr>
              <a:t>「安全性」は一番上に、「耐久性」と環境への配慮の観点は必ず入れること</a:t>
            </a:r>
          </a:p>
          <a:p>
            <a:r>
              <a:rPr lang="ja-JP" altLang="en-US" sz="1200" dirty="0">
                <a:solidFill>
                  <a:schemeClr val="tx1"/>
                </a:solidFill>
                <a:latin typeface="Meiryo UI" panose="020B0604030504040204" pitchFamily="50" charset="-128"/>
                <a:ea typeface="Meiryo UI" panose="020B0604030504040204" pitchFamily="50" charset="-128"/>
              </a:rPr>
              <a:t>その他の観点は、スライドや教科書を参考に生徒が考え、記載する</a:t>
            </a:r>
            <a:endParaRPr lang="en-US" altLang="ja-JP" sz="1200" dirty="0">
              <a:solidFill>
                <a:schemeClr val="tx1"/>
              </a:solidFill>
              <a:latin typeface="Meiryo UI" panose="020B0604030504040204" pitchFamily="50" charset="-128"/>
              <a:ea typeface="Meiryo UI" panose="020B0604030504040204" pitchFamily="50" charset="-128"/>
            </a:endParaRPr>
          </a:p>
          <a:p>
            <a:r>
              <a:rPr lang="ja-JP" altLang="en-US" sz="1200" dirty="0">
                <a:solidFill>
                  <a:schemeClr val="tx1"/>
                </a:solidFill>
                <a:latin typeface="Meiryo UI" panose="020B0604030504040204" pitchFamily="50" charset="-128"/>
                <a:ea typeface="Meiryo UI" panose="020B0604030504040204" pitchFamily="50" charset="-128"/>
              </a:rPr>
              <a:t>「品質」「費用対効果」など大きな概念は、ブレイクダウンするよう伝える</a:t>
            </a:r>
            <a:endParaRPr lang="en-US" altLang="ja-JP" sz="1200" dirty="0">
              <a:solidFill>
                <a:schemeClr val="tx1"/>
              </a:solidFill>
              <a:latin typeface="Meiryo UI" panose="020B0604030504040204" pitchFamily="50" charset="-128"/>
              <a:ea typeface="Meiryo UI" panose="020B0604030504040204" pitchFamily="50" charset="-128"/>
            </a:endParaRPr>
          </a:p>
          <a:p>
            <a:r>
              <a:rPr lang="ja-JP" altLang="en-US" sz="1200" dirty="0">
                <a:solidFill>
                  <a:schemeClr val="tx1"/>
                </a:solidFill>
                <a:latin typeface="Meiryo UI" panose="020B0604030504040204" pitchFamily="50" charset="-128"/>
                <a:ea typeface="Meiryo UI" panose="020B0604030504040204" pitchFamily="50" charset="-128"/>
              </a:rPr>
              <a:t>観点の例は以下のとおり</a:t>
            </a:r>
          </a:p>
          <a:p>
            <a:endParaRPr kumimoji="1" lang="en-US" altLang="ja-JP" sz="1200" dirty="0">
              <a:solidFill>
                <a:schemeClr val="tx1"/>
              </a:solidFill>
              <a:latin typeface="Meiryo UI" panose="020B0604030504040204" pitchFamily="50" charset="-128"/>
              <a:ea typeface="Meiryo UI" panose="020B0604030504040204" pitchFamily="50" charset="-128"/>
            </a:endParaRPr>
          </a:p>
          <a:p>
            <a:r>
              <a:rPr lang="ja-JP" altLang="en-US" sz="1200" b="0" i="0" dirty="0">
                <a:solidFill>
                  <a:schemeClr val="tx1"/>
                </a:solidFill>
                <a:effectLst/>
                <a:latin typeface="Meiryo UI" panose="020B0604030504040204" pitchFamily="50" charset="-128"/>
                <a:ea typeface="Meiryo UI" panose="020B0604030504040204" pitchFamily="50" charset="-128"/>
              </a:rPr>
              <a:t>・安全性</a:t>
            </a:r>
            <a:br>
              <a:rPr lang="ja-JP" altLang="en-US" sz="1200" b="0" i="0" dirty="0">
                <a:solidFill>
                  <a:schemeClr val="tx1"/>
                </a:solidFill>
                <a:effectLst/>
                <a:latin typeface="Meiryo UI" panose="020B0604030504040204" pitchFamily="50" charset="-128"/>
                <a:ea typeface="Meiryo UI" panose="020B0604030504040204" pitchFamily="50" charset="-128"/>
              </a:rPr>
            </a:br>
            <a:r>
              <a:rPr lang="ja-JP" altLang="en-US" sz="1200" b="0" i="0" dirty="0">
                <a:solidFill>
                  <a:schemeClr val="tx1"/>
                </a:solidFill>
                <a:effectLst/>
                <a:latin typeface="Meiryo UI" panose="020B0604030504040204" pitchFamily="50" charset="-128"/>
                <a:ea typeface="Meiryo UI" panose="020B0604030504040204" pitchFamily="50" charset="-128"/>
              </a:rPr>
              <a:t>・耐久性</a:t>
            </a:r>
            <a:br>
              <a:rPr lang="ja-JP" altLang="en-US" sz="1200" b="0" i="0" dirty="0">
                <a:solidFill>
                  <a:schemeClr val="tx1"/>
                </a:solidFill>
                <a:effectLst/>
                <a:latin typeface="Meiryo UI" panose="020B0604030504040204" pitchFamily="50" charset="-128"/>
                <a:ea typeface="Meiryo UI" panose="020B0604030504040204" pitchFamily="50" charset="-128"/>
              </a:rPr>
            </a:br>
            <a:r>
              <a:rPr lang="ja-JP" altLang="en-US" sz="1200" b="0" i="0" dirty="0">
                <a:solidFill>
                  <a:schemeClr val="tx1"/>
                </a:solidFill>
                <a:effectLst/>
                <a:latin typeface="Meiryo UI" panose="020B0604030504040204" pitchFamily="50" charset="-128"/>
                <a:ea typeface="Meiryo UI" panose="020B0604030504040204" pitchFamily="50" charset="-128"/>
              </a:rPr>
              <a:t>・デザイン</a:t>
            </a:r>
          </a:p>
          <a:p>
            <a:r>
              <a:rPr lang="ja-JP" altLang="en-US" sz="1200" b="0" i="0" dirty="0">
                <a:solidFill>
                  <a:schemeClr val="tx1"/>
                </a:solidFill>
                <a:effectLst/>
                <a:latin typeface="Meiryo UI" panose="020B0604030504040204" pitchFamily="50" charset="-128"/>
                <a:ea typeface="Meiryo UI" panose="020B0604030504040204" pitchFamily="50" charset="-128"/>
              </a:rPr>
              <a:t>・扱いやすさ</a:t>
            </a:r>
          </a:p>
          <a:p>
            <a:r>
              <a:rPr lang="ja-JP" altLang="en-US" sz="1200" b="0" i="0" dirty="0">
                <a:solidFill>
                  <a:schemeClr val="tx1"/>
                </a:solidFill>
                <a:effectLst/>
                <a:latin typeface="Meiryo UI" panose="020B0604030504040204" pitchFamily="50" charset="-128"/>
                <a:ea typeface="Meiryo UI" panose="020B0604030504040204" pitchFamily="50" charset="-128"/>
              </a:rPr>
              <a:t>・価格</a:t>
            </a:r>
            <a:br>
              <a:rPr lang="ja-JP" altLang="en-US" sz="1200" b="0" i="0" dirty="0">
                <a:solidFill>
                  <a:schemeClr val="tx1"/>
                </a:solidFill>
                <a:effectLst/>
                <a:latin typeface="Meiryo UI" panose="020B0604030504040204" pitchFamily="50" charset="-128"/>
                <a:ea typeface="Meiryo UI" panose="020B0604030504040204" pitchFamily="50" charset="-128"/>
              </a:rPr>
            </a:br>
            <a:r>
              <a:rPr lang="ja-JP" altLang="en-US" sz="1200" b="0" i="0" dirty="0">
                <a:solidFill>
                  <a:schemeClr val="tx1"/>
                </a:solidFill>
                <a:effectLst/>
                <a:latin typeface="Meiryo UI" panose="020B0604030504040204" pitchFamily="50" charset="-128"/>
                <a:ea typeface="Meiryo UI" panose="020B0604030504040204" pitchFamily="50" charset="-128"/>
              </a:rPr>
              <a:t>・使用頻度</a:t>
            </a:r>
          </a:p>
          <a:p>
            <a:r>
              <a:rPr lang="ja-JP" altLang="en-US" sz="1200" b="0" i="0" dirty="0">
                <a:solidFill>
                  <a:schemeClr val="tx1"/>
                </a:solidFill>
                <a:effectLst/>
                <a:latin typeface="Meiryo UI" panose="020B0604030504040204" pitchFamily="50" charset="-128"/>
                <a:ea typeface="Meiryo UI" panose="020B0604030504040204" pitchFamily="50" charset="-128"/>
              </a:rPr>
              <a:t>・置き場所</a:t>
            </a:r>
          </a:p>
          <a:p>
            <a:r>
              <a:rPr lang="ja-JP" altLang="en-US" sz="1200" b="0" i="0" dirty="0">
                <a:solidFill>
                  <a:schemeClr val="tx1"/>
                </a:solidFill>
                <a:effectLst/>
                <a:latin typeface="Meiryo UI" panose="020B0604030504040204" pitchFamily="50" charset="-128"/>
                <a:ea typeface="Meiryo UI" panose="020B0604030504040204" pitchFamily="50" charset="-128"/>
              </a:rPr>
              <a:t>・サイズ</a:t>
            </a:r>
          </a:p>
          <a:p>
            <a:r>
              <a:rPr lang="ja-JP" altLang="en-US" sz="1200" b="0" i="0" dirty="0">
                <a:solidFill>
                  <a:schemeClr val="tx1"/>
                </a:solidFill>
                <a:effectLst/>
                <a:latin typeface="Meiryo UI" panose="020B0604030504040204" pitchFamily="50" charset="-128"/>
                <a:ea typeface="Meiryo UI" panose="020B0604030504040204" pitchFamily="50" charset="-128"/>
              </a:rPr>
              <a:t>・環境への配慮</a:t>
            </a:r>
          </a:p>
          <a:p>
            <a:r>
              <a:rPr lang="ja-JP" altLang="en-US" sz="1200" b="0" i="0" dirty="0">
                <a:solidFill>
                  <a:schemeClr val="tx1"/>
                </a:solidFill>
                <a:effectLst/>
                <a:latin typeface="Meiryo UI" panose="020B0604030504040204" pitchFamily="50" charset="-128"/>
                <a:ea typeface="Meiryo UI" panose="020B0604030504040204" pitchFamily="50" charset="-128"/>
              </a:rPr>
              <a:t>・地産品</a:t>
            </a:r>
            <a:br>
              <a:rPr lang="ja-JP" altLang="en-US" sz="1200" b="0" i="0" dirty="0">
                <a:solidFill>
                  <a:schemeClr val="tx1"/>
                </a:solidFill>
                <a:effectLst/>
                <a:latin typeface="Meiryo UI" panose="020B0604030504040204" pitchFamily="50" charset="-128"/>
                <a:ea typeface="Meiryo UI" panose="020B0604030504040204" pitchFamily="50" charset="-128"/>
              </a:rPr>
            </a:br>
            <a:r>
              <a:rPr lang="ja-JP" altLang="en-US" sz="1200" b="0" i="0" dirty="0">
                <a:solidFill>
                  <a:schemeClr val="tx1"/>
                </a:solidFill>
                <a:effectLst/>
                <a:latin typeface="Meiryo UI" panose="020B0604030504040204" pitchFamily="50" charset="-128"/>
                <a:ea typeface="Meiryo UI" panose="020B0604030504040204" pitchFamily="50" charset="-128"/>
              </a:rPr>
              <a:t>・リサイクル商品</a:t>
            </a:r>
          </a:p>
          <a:p>
            <a:r>
              <a:rPr lang="ja-JP" altLang="en-US" sz="1200" b="0" i="0" dirty="0">
                <a:solidFill>
                  <a:schemeClr val="tx1"/>
                </a:solidFill>
                <a:effectLst/>
                <a:latin typeface="Meiryo UI" panose="020B0604030504040204" pitchFamily="50" charset="-128"/>
                <a:ea typeface="Meiryo UI" panose="020B0604030504040204" pitchFamily="50" charset="-128"/>
              </a:rPr>
              <a:t>・廃棄しやすさ</a:t>
            </a:r>
          </a:p>
        </p:txBody>
      </p:sp>
      <p:sp>
        <p:nvSpPr>
          <p:cNvPr id="4" name="スライド番号プレースホルダー 3"/>
          <p:cNvSpPr>
            <a:spLocks noGrp="1"/>
          </p:cNvSpPr>
          <p:nvPr>
            <p:ph type="sldNum" sz="quarter" idx="5"/>
          </p:nvPr>
        </p:nvSpPr>
        <p:spPr/>
        <p:txBody>
          <a:bodyPr/>
          <a:lstStyle/>
          <a:p>
            <a:fld id="{62629CC9-7421-4165-90D1-E51B0415AF70}" type="slidenum">
              <a:rPr kumimoji="1" lang="ja-JP" altLang="en-US" smtClean="0"/>
              <a:t>14</a:t>
            </a:fld>
            <a:endParaRPr kumimoji="1" lang="ja-JP" altLang="en-US"/>
          </a:p>
        </p:txBody>
      </p:sp>
      <p:sp>
        <p:nvSpPr>
          <p:cNvPr id="5" name="日付プレースホルダー 4">
            <a:extLst>
              <a:ext uri="{FF2B5EF4-FFF2-40B4-BE49-F238E27FC236}">
                <a16:creationId xmlns:a16="http://schemas.microsoft.com/office/drawing/2014/main" id="{F78CE311-9CCF-43E7-ADA2-766641C150D3}"/>
              </a:ext>
            </a:extLst>
          </p:cNvPr>
          <p:cNvSpPr>
            <a:spLocks noGrp="1"/>
          </p:cNvSpPr>
          <p:nvPr>
            <p:ph type="dt" idx="1"/>
          </p:nvPr>
        </p:nvSpPr>
        <p:spPr/>
        <p:txBody>
          <a:bodyPr/>
          <a:lstStyle/>
          <a:p>
            <a:fld id="{064D2F32-4B89-4632-BF0C-2DB85D090EFE}" type="datetime1">
              <a:rPr kumimoji="1" lang="ja-JP" altLang="en-US" smtClean="0"/>
              <a:t>2022/6/23</a:t>
            </a:fld>
            <a:endParaRPr kumimoji="1" lang="ja-JP" altLang="en-US"/>
          </a:p>
        </p:txBody>
      </p:sp>
      <p:sp>
        <p:nvSpPr>
          <p:cNvPr id="6" name="ヘッダー プレースホルダー 5">
            <a:extLst>
              <a:ext uri="{FF2B5EF4-FFF2-40B4-BE49-F238E27FC236}">
                <a16:creationId xmlns:a16="http://schemas.microsoft.com/office/drawing/2014/main" id="{AE5EC64B-6B80-410D-93B4-B2D7991805D2}"/>
              </a:ext>
            </a:extLst>
          </p:cNvPr>
          <p:cNvSpPr>
            <a:spLocks noGrp="1"/>
          </p:cNvSpPr>
          <p:nvPr>
            <p:ph type="hdr" sz="quarter"/>
          </p:nvPr>
        </p:nvSpPr>
        <p:spPr/>
        <p:txBody>
          <a:bodyPr/>
          <a:lstStyle/>
          <a:p>
            <a:r>
              <a:rPr kumimoji="1" lang="en-US" altLang="ja-JP"/>
              <a:t>0307</a:t>
            </a:r>
            <a:r>
              <a:rPr kumimoji="1" lang="ja-JP" altLang="en-US"/>
              <a:t>　ワークシート</a:t>
            </a:r>
            <a:r>
              <a:rPr kumimoji="1" lang="en-US" altLang="ja-JP"/>
              <a:t>01</a:t>
            </a:r>
            <a:r>
              <a:rPr kumimoji="1" lang="ja-JP" altLang="en-US"/>
              <a:t>　契約前に必ずしよう！</a:t>
            </a:r>
            <a:r>
              <a:rPr kumimoji="1" lang="en-US" altLang="ja-JP"/>
              <a:t>~</a:t>
            </a:r>
            <a:r>
              <a:rPr kumimoji="1" lang="ja-JP" altLang="en-US"/>
              <a:t>情報の取集と比較</a:t>
            </a:r>
            <a:r>
              <a:rPr kumimoji="1" lang="en-US" altLang="ja-JP"/>
              <a:t>~</a:t>
            </a:r>
            <a:endParaRPr kumimoji="1" lang="ja-JP" altLang="en-US"/>
          </a:p>
        </p:txBody>
      </p:sp>
    </p:spTree>
    <p:extLst>
      <p:ext uri="{BB962C8B-B14F-4D97-AF65-F5344CB8AC3E}">
        <p14:creationId xmlns:p14="http://schemas.microsoft.com/office/powerpoint/2010/main" val="24211484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a:lnSpc>
                <a:spcPct val="100000"/>
              </a:lnSpc>
              <a:spcBef>
                <a:spcPts val="0"/>
              </a:spcBef>
              <a:spcAft>
                <a:spcPts val="0"/>
              </a:spcAft>
              <a:buNone/>
            </a:pPr>
            <a:r>
              <a:rPr lang="ja-JP" altLang="en-US" sz="1200" dirty="0">
                <a:solidFill>
                  <a:srgbClr val="FF0000"/>
                </a:solidFill>
                <a:latin typeface="Meiryo UI"/>
                <a:ea typeface="Meiryo UI"/>
                <a:cs typeface="Arial"/>
              </a:rPr>
              <a:t>スライドを電子ファイルで配布すると、各自が</a:t>
            </a:r>
            <a:r>
              <a:rPr kumimoji="1" lang="ja-JP" altLang="en-US" sz="1200" b="0" dirty="0">
                <a:solidFill>
                  <a:schemeClr val="tx1"/>
                </a:solidFill>
                <a:latin typeface="Meiryo UI" panose="020B0604030504040204" pitchFamily="50" charset="-128"/>
                <a:ea typeface="Meiryo UI" panose="020B0604030504040204" pitchFamily="50" charset="-128"/>
              </a:rPr>
              <a:t>資料を参照しながら</a:t>
            </a:r>
            <a:r>
              <a:rPr lang="ja-JP" altLang="en-US" sz="1200" dirty="0">
                <a:solidFill>
                  <a:srgbClr val="FF0000"/>
                </a:solidFill>
                <a:latin typeface="Meiryo UI"/>
                <a:ea typeface="Meiryo UI"/>
                <a:cs typeface="Arial"/>
              </a:rPr>
              <a:t>タブレット上でワークシートに記入すること</a:t>
            </a:r>
            <a:r>
              <a:rPr lang="ja-JP" altLang="en-US" sz="1200">
                <a:solidFill>
                  <a:srgbClr val="FF0000"/>
                </a:solidFill>
                <a:latin typeface="Meiryo UI"/>
                <a:ea typeface="Meiryo UI"/>
                <a:cs typeface="Arial"/>
              </a:rPr>
              <a:t>ができる</a:t>
            </a:r>
            <a:endParaRPr lang="en-US" altLang="ja-JP" sz="1200" dirty="0">
              <a:solidFill>
                <a:srgbClr val="FF0000"/>
              </a:solidFill>
              <a:latin typeface="Meiryo UI"/>
              <a:ea typeface="Meiryo UI"/>
              <a:cs typeface="Arial"/>
            </a:endParaRPr>
          </a:p>
          <a:p>
            <a:pPr marL="0" marR="0" lvl="0" indent="0" algn="l">
              <a:lnSpc>
                <a:spcPct val="100000"/>
              </a:lnSpc>
              <a:spcBef>
                <a:spcPts val="0"/>
              </a:spcBef>
              <a:spcAft>
                <a:spcPts val="0"/>
              </a:spcAft>
              <a:buNone/>
            </a:pPr>
            <a:r>
              <a:rPr lang="en-US" altLang="ja-JP" sz="1200" dirty="0">
                <a:solidFill>
                  <a:srgbClr val="FF0000"/>
                </a:solidFill>
                <a:latin typeface="Meiryo UI"/>
                <a:ea typeface="Meiryo UI"/>
                <a:cs typeface="Arial"/>
              </a:rPr>
              <a:t>PDF</a:t>
            </a:r>
            <a:r>
              <a:rPr lang="ja-JP" altLang="en-US" sz="1200" dirty="0">
                <a:solidFill>
                  <a:srgbClr val="FF0000"/>
                </a:solidFill>
                <a:latin typeface="Meiryo UI"/>
                <a:ea typeface="Meiryo UI"/>
                <a:cs typeface="Arial"/>
              </a:rPr>
              <a:t>形式に変換して</a:t>
            </a:r>
            <a:r>
              <a:rPr lang="en-US" altLang="ja-JP" sz="1200" dirty="0">
                <a:solidFill>
                  <a:srgbClr val="FF0000"/>
                </a:solidFill>
                <a:latin typeface="Meiryo UI"/>
                <a:ea typeface="Meiryo UI"/>
                <a:cs typeface="Arial"/>
              </a:rPr>
              <a:t>ICT</a:t>
            </a:r>
            <a:r>
              <a:rPr lang="ja-JP" altLang="en-US" sz="1200" dirty="0">
                <a:solidFill>
                  <a:srgbClr val="FF0000"/>
                </a:solidFill>
                <a:latin typeface="Meiryo UI"/>
                <a:ea typeface="Meiryo UI"/>
                <a:cs typeface="Arial"/>
              </a:rPr>
              <a:t>活用授業支援アプリで配布することで、生徒同士の意見の共有をリアルタイムで行うこと</a:t>
            </a:r>
            <a:r>
              <a:rPr lang="ja-JP" altLang="en-US" sz="1200">
                <a:solidFill>
                  <a:srgbClr val="FF0000"/>
                </a:solidFill>
                <a:latin typeface="Meiryo UI"/>
                <a:ea typeface="Meiryo UI"/>
                <a:cs typeface="Arial"/>
              </a:rPr>
              <a:t>ができる</a:t>
            </a:r>
            <a:endParaRPr lang="ja-JP" altLang="en-US" sz="1200" dirty="0">
              <a:solidFill>
                <a:srgbClr val="FF0000"/>
              </a:solidFill>
              <a:latin typeface="Meiryo UI"/>
              <a:ea typeface="Meiryo UI"/>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1"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dirty="0">
                <a:solidFill>
                  <a:schemeClr val="tx1"/>
                </a:solidFill>
                <a:latin typeface="Meiryo UI" panose="020B0604030504040204" pitchFamily="50" charset="-128"/>
                <a:ea typeface="Meiryo UI" panose="020B0604030504040204" pitchFamily="50" charset="-128"/>
              </a:rPr>
              <a:t>【</a:t>
            </a:r>
            <a:r>
              <a:rPr kumimoji="1" lang="ja-JP" altLang="en-US" sz="1200" b="1" dirty="0">
                <a:solidFill>
                  <a:schemeClr val="tx1"/>
                </a:solidFill>
                <a:latin typeface="Meiryo UI" panose="020B0604030504040204" pitchFamily="50" charset="-128"/>
                <a:ea typeface="Meiryo UI" panose="020B0604030504040204" pitchFamily="50" charset="-128"/>
              </a:rPr>
              <a:t>回答例</a:t>
            </a:r>
            <a:r>
              <a:rPr kumimoji="1" lang="en-US" altLang="ja-JP" sz="1200" b="1" dirty="0">
                <a:solidFill>
                  <a:schemeClr val="tx1"/>
                </a:solidFill>
                <a:latin typeface="Meiryo UI" panose="020B0604030504040204" pitchFamily="50" charset="-128"/>
                <a:ea typeface="Meiryo UI" panose="020B0604030504040204" pitchFamily="50" charset="-128"/>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Meiryo UI" panose="020B0604030504040204" pitchFamily="50" charset="-128"/>
                <a:ea typeface="Meiryo UI" panose="020B0604030504040204" pitchFamily="50" charset="-128"/>
              </a:rPr>
              <a:t>候補</a:t>
            </a:r>
            <a:r>
              <a:rPr kumimoji="1" lang="en-US" altLang="ja-JP" sz="1200" b="0" dirty="0">
                <a:solidFill>
                  <a:schemeClr val="tx1"/>
                </a:solidFill>
                <a:latin typeface="Meiryo UI" panose="020B0604030504040204" pitchFamily="50" charset="-128"/>
                <a:ea typeface="Meiryo UI" panose="020B0604030504040204" pitchFamily="50" charset="-128"/>
              </a:rPr>
              <a:t>C</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Meiryo UI" panose="020B0604030504040204" pitchFamily="50" charset="-128"/>
                <a:ea typeface="Meiryo UI" panose="020B0604030504040204" pitchFamily="50" charset="-128"/>
              </a:rPr>
              <a:t>安全性を一番に考えたいので、少し高いですが、</a:t>
            </a:r>
            <a:r>
              <a:rPr kumimoji="1" lang="en-US" altLang="ja-JP" sz="1200" b="0" dirty="0">
                <a:solidFill>
                  <a:schemeClr val="tx1"/>
                </a:solidFill>
                <a:latin typeface="Meiryo UI" panose="020B0604030504040204" pitchFamily="50" charset="-128"/>
                <a:ea typeface="Meiryo UI" panose="020B0604030504040204" pitchFamily="50" charset="-128"/>
              </a:rPr>
              <a:t>JIS</a:t>
            </a:r>
            <a:r>
              <a:rPr kumimoji="1" lang="ja-JP" altLang="en-US" sz="1200" b="0" dirty="0">
                <a:solidFill>
                  <a:schemeClr val="tx1"/>
                </a:solidFill>
                <a:latin typeface="Meiryo UI" panose="020B0604030504040204" pitchFamily="50" charset="-128"/>
                <a:ea typeface="Meiryo UI" panose="020B0604030504040204" pitchFamily="50" charset="-128"/>
              </a:rPr>
              <a:t>規格をクリアしている</a:t>
            </a:r>
            <a:r>
              <a:rPr kumimoji="1" lang="en-US" altLang="ja-JP" sz="1200" b="0" dirty="0">
                <a:solidFill>
                  <a:schemeClr val="tx1"/>
                </a:solidFill>
                <a:latin typeface="Meiryo UI" panose="020B0604030504040204" pitchFamily="50" charset="-128"/>
                <a:ea typeface="Meiryo UI" panose="020B0604030504040204" pitchFamily="50" charset="-128"/>
              </a:rPr>
              <a:t>C</a:t>
            </a:r>
            <a:r>
              <a:rPr kumimoji="1" lang="ja-JP" altLang="en-US" sz="1200" b="0" dirty="0">
                <a:solidFill>
                  <a:schemeClr val="tx1"/>
                </a:solidFill>
                <a:latin typeface="Meiryo UI" panose="020B0604030504040204" pitchFamily="50" charset="-128"/>
                <a:ea typeface="Meiryo UI" panose="020B0604030504040204" pitchFamily="50" charset="-128"/>
              </a:rPr>
              <a:t>にしました</a:t>
            </a:r>
            <a:endParaRPr kumimoji="1" lang="en-US" altLang="ja-JP" sz="12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dirty="0">
                <a:solidFill>
                  <a:schemeClr val="tx1"/>
                </a:solidFill>
                <a:latin typeface="Meiryo UI" panose="020B0604030504040204" pitchFamily="50" charset="-128"/>
                <a:ea typeface="Meiryo UI" panose="020B0604030504040204" pitchFamily="50" charset="-128"/>
              </a:rPr>
              <a:t>◆指導上の留意点</a:t>
            </a:r>
            <a:endParaRPr kumimoji="1" lang="en-US" altLang="ja-JP" sz="1200" dirty="0">
              <a:solidFill>
                <a:schemeClr val="tx1"/>
              </a:solidFill>
              <a:latin typeface="Meiryo UI" panose="020B0604030504040204" pitchFamily="50" charset="-128"/>
              <a:ea typeface="Meiryo UI" panose="020B0604030504040204" pitchFamily="50" charset="-128"/>
            </a:endParaRPr>
          </a:p>
          <a:p>
            <a:r>
              <a:rPr kumimoji="1" lang="en-US" altLang="ja-JP" sz="1200" b="1" dirty="0">
                <a:solidFill>
                  <a:schemeClr val="tx1"/>
                </a:solidFill>
                <a:latin typeface="Meiryo UI" panose="020B0604030504040204" pitchFamily="50" charset="-128"/>
                <a:ea typeface="Meiryo UI" panose="020B0604030504040204" pitchFamily="50" charset="-128"/>
              </a:rPr>
              <a:t>【</a:t>
            </a:r>
            <a:r>
              <a:rPr kumimoji="1" lang="ja-JP" altLang="en-US" sz="1200" b="1" dirty="0">
                <a:solidFill>
                  <a:schemeClr val="tx1"/>
                </a:solidFill>
                <a:latin typeface="Meiryo UI" panose="020B0604030504040204" pitchFamily="50" charset="-128"/>
                <a:ea typeface="Meiryo UI" panose="020B0604030504040204" pitchFamily="50" charset="-128"/>
              </a:rPr>
              <a:t>ポイント</a:t>
            </a:r>
            <a:r>
              <a:rPr kumimoji="1" lang="en-US" altLang="ja-JP" sz="1200" b="1" dirty="0">
                <a:solidFill>
                  <a:schemeClr val="tx1"/>
                </a:solidFill>
                <a:latin typeface="Meiryo UI" panose="020B0604030504040204" pitchFamily="50" charset="-128"/>
                <a:ea typeface="Meiryo UI" panose="020B0604030504040204" pitchFamily="50" charset="-128"/>
              </a:rPr>
              <a:t>】</a:t>
            </a:r>
          </a:p>
          <a:p>
            <a:r>
              <a:rPr kumimoji="1" lang="ja-JP" altLang="en-US" sz="1200" dirty="0">
                <a:solidFill>
                  <a:schemeClr val="tx1"/>
                </a:solidFill>
                <a:latin typeface="Meiryo UI" panose="020B0604030504040204" pitchFamily="50" charset="-128"/>
                <a:ea typeface="Meiryo UI" panose="020B0604030504040204" pitchFamily="50" charset="-128"/>
              </a:rPr>
              <a:t>友人の考えを真似するのではなく、自分なりの意見を書いている</a:t>
            </a:r>
          </a:p>
          <a:p>
            <a:r>
              <a:rPr kumimoji="1" lang="ja-JP" altLang="en-US" sz="1200" dirty="0">
                <a:solidFill>
                  <a:schemeClr val="tx1"/>
                </a:solidFill>
                <a:latin typeface="Meiryo UI" panose="020B0604030504040204" pitchFamily="50" charset="-128"/>
                <a:ea typeface="Meiryo UI" panose="020B0604030504040204" pitchFamily="50" charset="-128"/>
              </a:rPr>
              <a:t>選択した商品の長所のみならず短所も認識している</a:t>
            </a:r>
          </a:p>
          <a:p>
            <a:r>
              <a:rPr kumimoji="1" lang="ja-JP" altLang="en-US" sz="1200" dirty="0">
                <a:solidFill>
                  <a:schemeClr val="tx1"/>
                </a:solidFill>
                <a:latin typeface="Meiryo UI" panose="020B0604030504040204" pitchFamily="50" charset="-128"/>
                <a:ea typeface="Meiryo UI" panose="020B0604030504040204" pitchFamily="50" charset="-128"/>
              </a:rPr>
              <a:t>エシカル消費や</a:t>
            </a:r>
            <a:r>
              <a:rPr kumimoji="1" lang="en-US" altLang="ja-JP" sz="1200" dirty="0">
                <a:solidFill>
                  <a:schemeClr val="tx1"/>
                </a:solidFill>
                <a:latin typeface="Meiryo UI" panose="020B0604030504040204" pitchFamily="50" charset="-128"/>
                <a:ea typeface="Meiryo UI" panose="020B0604030504040204" pitchFamily="50" charset="-128"/>
              </a:rPr>
              <a:t>SDGs</a:t>
            </a:r>
            <a:r>
              <a:rPr kumimoji="1" lang="ja-JP" altLang="en-US" sz="1200" dirty="0">
                <a:solidFill>
                  <a:schemeClr val="tx1"/>
                </a:solidFill>
                <a:latin typeface="Meiryo UI" panose="020B0604030504040204" pitchFamily="50" charset="-128"/>
                <a:ea typeface="Meiryo UI" panose="020B0604030504040204" pitchFamily="50" charset="-128"/>
              </a:rPr>
              <a:t>の観点が含まれている</a:t>
            </a:r>
            <a:endParaRPr kumimoji="1" lang="en-US" altLang="ja-JP" sz="1200" dirty="0">
              <a:solidFill>
                <a:schemeClr val="tx1"/>
              </a:solidFill>
              <a:latin typeface="Meiryo UI" panose="020B0604030504040204" pitchFamily="50" charset="-128"/>
              <a:ea typeface="Meiryo UI" panose="020B0604030504040204" pitchFamily="50" charset="-128"/>
            </a:endParaRPr>
          </a:p>
          <a:p>
            <a:endParaRPr kumimoji="1" lang="en-US" altLang="ja-JP" sz="1200" dirty="0">
              <a:solidFill>
                <a:schemeClr val="tx1"/>
              </a:solidFill>
              <a:latin typeface="Meiryo UI" panose="020B0604030504040204" pitchFamily="50" charset="-128"/>
              <a:ea typeface="Meiryo UI" panose="020B0604030504040204" pitchFamily="50" charset="-128"/>
            </a:endParaRPr>
          </a:p>
          <a:p>
            <a:r>
              <a:rPr kumimoji="1" lang="ja-JP" altLang="en-US" sz="1200" dirty="0">
                <a:solidFill>
                  <a:schemeClr val="tx1"/>
                </a:solidFill>
                <a:latin typeface="Meiryo UI" panose="020B0604030504040204" pitchFamily="50" charset="-128"/>
                <a:ea typeface="Meiryo UI" panose="020B0604030504040204" pitchFamily="50" charset="-128"/>
              </a:rPr>
              <a:t>★選択した商品とその選択理由を発表する</a:t>
            </a:r>
            <a:endParaRPr kumimoji="1" lang="en-US" altLang="ja-JP" sz="1200" dirty="0">
              <a:solidFill>
                <a:schemeClr val="tx1"/>
              </a:solidFill>
              <a:latin typeface="Meiryo UI" panose="020B0604030504040204" pitchFamily="50" charset="-128"/>
              <a:ea typeface="Meiryo UI" panose="020B0604030504040204" pitchFamily="50" charset="-128"/>
            </a:endParaRPr>
          </a:p>
          <a:p>
            <a:r>
              <a:rPr kumimoji="1" lang="ja-JP" altLang="en-US" sz="1200" dirty="0">
                <a:solidFill>
                  <a:schemeClr val="tx1"/>
                </a:solidFill>
                <a:latin typeface="Meiryo UI" panose="020B0604030504040204" pitchFamily="50" charset="-128"/>
                <a:ea typeface="Meiryo UI" panose="020B0604030504040204" pitchFamily="50" charset="-128"/>
              </a:rPr>
              <a:t>多様な考えがあること、自分なりに理由を明確にすることが大事であることを確認する（思考・判断・表現：ワークシート、観察）</a:t>
            </a:r>
          </a:p>
        </p:txBody>
      </p:sp>
      <p:sp>
        <p:nvSpPr>
          <p:cNvPr id="4" name="スライド番号プレースホルダー 3"/>
          <p:cNvSpPr>
            <a:spLocks noGrp="1"/>
          </p:cNvSpPr>
          <p:nvPr>
            <p:ph type="sldNum" sz="quarter" idx="5"/>
          </p:nvPr>
        </p:nvSpPr>
        <p:spPr/>
        <p:txBody>
          <a:bodyPr/>
          <a:lstStyle/>
          <a:p>
            <a:fld id="{62629CC9-7421-4165-90D1-E51B0415AF70}" type="slidenum">
              <a:rPr kumimoji="1" lang="ja-JP" altLang="en-US" smtClean="0"/>
              <a:t>15</a:t>
            </a:fld>
            <a:endParaRPr kumimoji="1" lang="ja-JP" altLang="en-US"/>
          </a:p>
        </p:txBody>
      </p:sp>
      <p:sp>
        <p:nvSpPr>
          <p:cNvPr id="5" name="日付プレースホルダー 4">
            <a:extLst>
              <a:ext uri="{FF2B5EF4-FFF2-40B4-BE49-F238E27FC236}">
                <a16:creationId xmlns:a16="http://schemas.microsoft.com/office/drawing/2014/main" id="{68A19520-4737-4916-8A6A-9F8F97777256}"/>
              </a:ext>
            </a:extLst>
          </p:cNvPr>
          <p:cNvSpPr>
            <a:spLocks noGrp="1"/>
          </p:cNvSpPr>
          <p:nvPr>
            <p:ph type="dt" idx="1"/>
          </p:nvPr>
        </p:nvSpPr>
        <p:spPr/>
        <p:txBody>
          <a:bodyPr/>
          <a:lstStyle/>
          <a:p>
            <a:fld id="{D895A9A9-F927-44E1-BC29-7AEB412E44C0}" type="datetime1">
              <a:rPr kumimoji="1" lang="ja-JP" altLang="en-US" smtClean="0"/>
              <a:t>2022/6/23</a:t>
            </a:fld>
            <a:endParaRPr kumimoji="1" lang="ja-JP" altLang="en-US"/>
          </a:p>
        </p:txBody>
      </p:sp>
      <p:sp>
        <p:nvSpPr>
          <p:cNvPr id="6" name="ヘッダー プレースホルダー 5">
            <a:extLst>
              <a:ext uri="{FF2B5EF4-FFF2-40B4-BE49-F238E27FC236}">
                <a16:creationId xmlns:a16="http://schemas.microsoft.com/office/drawing/2014/main" id="{00CD7AB7-B090-4AC3-8FD4-5B600D28F66D}"/>
              </a:ext>
            </a:extLst>
          </p:cNvPr>
          <p:cNvSpPr>
            <a:spLocks noGrp="1"/>
          </p:cNvSpPr>
          <p:nvPr>
            <p:ph type="hdr" sz="quarter"/>
          </p:nvPr>
        </p:nvSpPr>
        <p:spPr/>
        <p:txBody>
          <a:bodyPr/>
          <a:lstStyle/>
          <a:p>
            <a:r>
              <a:rPr kumimoji="1" lang="en-US" altLang="ja-JP"/>
              <a:t>0307</a:t>
            </a:r>
            <a:r>
              <a:rPr kumimoji="1" lang="ja-JP" altLang="en-US"/>
              <a:t>　ワークシート</a:t>
            </a:r>
            <a:r>
              <a:rPr kumimoji="1" lang="en-US" altLang="ja-JP"/>
              <a:t>01</a:t>
            </a:r>
            <a:r>
              <a:rPr kumimoji="1" lang="ja-JP" altLang="en-US"/>
              <a:t>　契約前に必ずしよう！</a:t>
            </a:r>
            <a:r>
              <a:rPr kumimoji="1" lang="en-US" altLang="ja-JP"/>
              <a:t>~</a:t>
            </a:r>
            <a:r>
              <a:rPr kumimoji="1" lang="ja-JP" altLang="en-US"/>
              <a:t>情報の取集と比較</a:t>
            </a:r>
            <a:r>
              <a:rPr kumimoji="1" lang="en-US" altLang="ja-JP"/>
              <a:t>~</a:t>
            </a:r>
            <a:endParaRPr kumimoji="1" lang="ja-JP" altLang="en-US"/>
          </a:p>
        </p:txBody>
      </p:sp>
    </p:spTree>
    <p:extLst>
      <p:ext uri="{BB962C8B-B14F-4D97-AF65-F5344CB8AC3E}">
        <p14:creationId xmlns:p14="http://schemas.microsoft.com/office/powerpoint/2010/main" val="10190186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62629CC9-7421-4165-90D1-E51B0415AF70}" type="slidenum">
              <a:rPr kumimoji="1" lang="ja-JP" altLang="en-US" smtClean="0"/>
              <a:t>16</a:t>
            </a:fld>
            <a:endParaRPr kumimoji="1" lang="ja-JP" altLang="en-US"/>
          </a:p>
        </p:txBody>
      </p:sp>
      <p:sp>
        <p:nvSpPr>
          <p:cNvPr id="5" name="日付プレースホルダー 4">
            <a:extLst>
              <a:ext uri="{FF2B5EF4-FFF2-40B4-BE49-F238E27FC236}">
                <a16:creationId xmlns:a16="http://schemas.microsoft.com/office/drawing/2014/main" id="{E714ED69-8650-4BCE-A506-05455AF7E3DF}"/>
              </a:ext>
            </a:extLst>
          </p:cNvPr>
          <p:cNvSpPr>
            <a:spLocks noGrp="1"/>
          </p:cNvSpPr>
          <p:nvPr>
            <p:ph type="dt" idx="1"/>
          </p:nvPr>
        </p:nvSpPr>
        <p:spPr/>
        <p:txBody>
          <a:bodyPr/>
          <a:lstStyle/>
          <a:p>
            <a:fld id="{D5CC7021-574B-4111-9BFC-F5EB8D77D207}" type="datetime1">
              <a:rPr kumimoji="1" lang="ja-JP" altLang="en-US" smtClean="0"/>
              <a:t>2022/6/23</a:t>
            </a:fld>
            <a:endParaRPr kumimoji="1" lang="ja-JP" altLang="en-US"/>
          </a:p>
        </p:txBody>
      </p:sp>
      <p:sp>
        <p:nvSpPr>
          <p:cNvPr id="6" name="ヘッダー プレースホルダー 5">
            <a:extLst>
              <a:ext uri="{FF2B5EF4-FFF2-40B4-BE49-F238E27FC236}">
                <a16:creationId xmlns:a16="http://schemas.microsoft.com/office/drawing/2014/main" id="{C3775E7A-974C-4345-8E5E-165AB9162434}"/>
              </a:ext>
            </a:extLst>
          </p:cNvPr>
          <p:cNvSpPr>
            <a:spLocks noGrp="1"/>
          </p:cNvSpPr>
          <p:nvPr>
            <p:ph type="hdr" sz="quarter"/>
          </p:nvPr>
        </p:nvSpPr>
        <p:spPr/>
        <p:txBody>
          <a:bodyPr/>
          <a:lstStyle/>
          <a:p>
            <a:r>
              <a:rPr kumimoji="1" lang="en-US" altLang="ja-JP"/>
              <a:t>0307</a:t>
            </a:r>
            <a:r>
              <a:rPr kumimoji="1" lang="ja-JP" altLang="en-US"/>
              <a:t>　ワークシート</a:t>
            </a:r>
            <a:r>
              <a:rPr kumimoji="1" lang="en-US" altLang="ja-JP"/>
              <a:t>01</a:t>
            </a:r>
            <a:r>
              <a:rPr kumimoji="1" lang="ja-JP" altLang="en-US"/>
              <a:t>　契約前に必ずしよう！</a:t>
            </a:r>
            <a:r>
              <a:rPr kumimoji="1" lang="en-US" altLang="ja-JP"/>
              <a:t>~</a:t>
            </a:r>
            <a:r>
              <a:rPr kumimoji="1" lang="ja-JP" altLang="en-US"/>
              <a:t>情報の取集と比較</a:t>
            </a:r>
            <a:r>
              <a:rPr kumimoji="1" lang="en-US" altLang="ja-JP"/>
              <a:t>~</a:t>
            </a:r>
            <a:endParaRPr kumimoji="1" lang="ja-JP" altLang="en-US"/>
          </a:p>
        </p:txBody>
      </p:sp>
    </p:spTree>
    <p:extLst>
      <p:ext uri="{BB962C8B-B14F-4D97-AF65-F5344CB8AC3E}">
        <p14:creationId xmlns:p14="http://schemas.microsoft.com/office/powerpoint/2010/main" val="32650826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62629CC9-7421-4165-90D1-E51B0415AF70}" type="slidenum">
              <a:rPr kumimoji="1" lang="ja-JP" altLang="en-US" smtClean="0"/>
              <a:t>17</a:t>
            </a:fld>
            <a:endParaRPr kumimoji="1" lang="ja-JP" altLang="en-US"/>
          </a:p>
        </p:txBody>
      </p:sp>
      <p:sp>
        <p:nvSpPr>
          <p:cNvPr id="5" name="日付プレースホルダー 4">
            <a:extLst>
              <a:ext uri="{FF2B5EF4-FFF2-40B4-BE49-F238E27FC236}">
                <a16:creationId xmlns:a16="http://schemas.microsoft.com/office/drawing/2014/main" id="{6ADBCBF2-B9A5-4C57-844D-84D2E3E0A5A8}"/>
              </a:ext>
            </a:extLst>
          </p:cNvPr>
          <p:cNvSpPr>
            <a:spLocks noGrp="1"/>
          </p:cNvSpPr>
          <p:nvPr>
            <p:ph type="dt" idx="1"/>
          </p:nvPr>
        </p:nvSpPr>
        <p:spPr/>
        <p:txBody>
          <a:bodyPr/>
          <a:lstStyle/>
          <a:p>
            <a:fld id="{05AED1CB-9054-48B9-9075-C0EC3690D06E}" type="datetime1">
              <a:rPr kumimoji="1" lang="ja-JP" altLang="en-US" smtClean="0"/>
              <a:t>2022/6/23</a:t>
            </a:fld>
            <a:endParaRPr kumimoji="1" lang="ja-JP" altLang="en-US"/>
          </a:p>
        </p:txBody>
      </p:sp>
      <p:sp>
        <p:nvSpPr>
          <p:cNvPr id="6" name="ヘッダー プレースホルダー 5">
            <a:extLst>
              <a:ext uri="{FF2B5EF4-FFF2-40B4-BE49-F238E27FC236}">
                <a16:creationId xmlns:a16="http://schemas.microsoft.com/office/drawing/2014/main" id="{2343382D-320C-44D6-B28D-DF53FDA19CCB}"/>
              </a:ext>
            </a:extLst>
          </p:cNvPr>
          <p:cNvSpPr>
            <a:spLocks noGrp="1"/>
          </p:cNvSpPr>
          <p:nvPr>
            <p:ph type="hdr" sz="quarter"/>
          </p:nvPr>
        </p:nvSpPr>
        <p:spPr/>
        <p:txBody>
          <a:bodyPr/>
          <a:lstStyle/>
          <a:p>
            <a:r>
              <a:rPr kumimoji="1" lang="en-US" altLang="ja-JP"/>
              <a:t>0307</a:t>
            </a:r>
            <a:r>
              <a:rPr kumimoji="1" lang="ja-JP" altLang="en-US"/>
              <a:t>　ワークシート</a:t>
            </a:r>
            <a:r>
              <a:rPr kumimoji="1" lang="en-US" altLang="ja-JP"/>
              <a:t>01</a:t>
            </a:r>
            <a:r>
              <a:rPr kumimoji="1" lang="ja-JP" altLang="en-US"/>
              <a:t>　契約前に必ずしよう！</a:t>
            </a:r>
            <a:r>
              <a:rPr kumimoji="1" lang="en-US" altLang="ja-JP"/>
              <a:t>~</a:t>
            </a:r>
            <a:r>
              <a:rPr kumimoji="1" lang="ja-JP" altLang="en-US"/>
              <a:t>情報の取集と比較</a:t>
            </a:r>
            <a:r>
              <a:rPr kumimoji="1" lang="en-US" altLang="ja-JP"/>
              <a:t>~</a:t>
            </a:r>
            <a:endParaRPr kumimoji="1" lang="ja-JP" altLang="en-US"/>
          </a:p>
        </p:txBody>
      </p:sp>
    </p:spTree>
    <p:extLst>
      <p:ext uri="{BB962C8B-B14F-4D97-AF65-F5344CB8AC3E}">
        <p14:creationId xmlns:p14="http://schemas.microsoft.com/office/powerpoint/2010/main" val="25376604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solidFill>
                  <a:schemeClr val="tx1"/>
                </a:solidFill>
                <a:latin typeface="Meiryo UI" panose="020B0604030504040204" pitchFamily="50" charset="-128"/>
                <a:ea typeface="Meiryo UI" panose="020B0604030504040204" pitchFamily="50" charset="-128"/>
              </a:rPr>
              <a:t>JIS</a:t>
            </a:r>
            <a:r>
              <a:rPr kumimoji="1" lang="ja-JP" altLang="en-US" dirty="0">
                <a:solidFill>
                  <a:schemeClr val="tx1"/>
                </a:solidFill>
                <a:latin typeface="Meiryo UI" panose="020B0604030504040204" pitchFamily="50" charset="-128"/>
                <a:ea typeface="Meiryo UI" panose="020B0604030504040204" pitchFamily="50" charset="-128"/>
              </a:rPr>
              <a:t>とは、日本産業規格（</a:t>
            </a:r>
            <a:r>
              <a:rPr kumimoji="1" lang="en-US" altLang="ja-JP" dirty="0">
                <a:solidFill>
                  <a:schemeClr val="tx1"/>
                </a:solidFill>
                <a:latin typeface="Meiryo UI" panose="020B0604030504040204" pitchFamily="50" charset="-128"/>
                <a:ea typeface="Meiryo UI" panose="020B0604030504040204" pitchFamily="50" charset="-128"/>
              </a:rPr>
              <a:t>JIS</a:t>
            </a:r>
            <a:r>
              <a:rPr kumimoji="1" lang="ja-JP" altLang="en-US" dirty="0">
                <a:solidFill>
                  <a:schemeClr val="tx1"/>
                </a:solidFill>
                <a:latin typeface="Meiryo UI" panose="020B0604030504040204" pitchFamily="50" charset="-128"/>
                <a:ea typeface="Meiryo UI" panose="020B0604030504040204" pitchFamily="50" charset="-128"/>
              </a:rPr>
              <a:t>＝</a:t>
            </a:r>
            <a:r>
              <a:rPr kumimoji="1" lang="en-US" altLang="ja-JP" dirty="0">
                <a:solidFill>
                  <a:schemeClr val="tx1"/>
                </a:solidFill>
                <a:latin typeface="Meiryo UI" panose="020B0604030504040204" pitchFamily="50" charset="-128"/>
                <a:ea typeface="Meiryo UI" panose="020B0604030504040204" pitchFamily="50" charset="-128"/>
              </a:rPr>
              <a:t>Japanese Industrial Standards</a:t>
            </a:r>
            <a:r>
              <a:rPr kumimoji="1" lang="ja-JP" altLang="en-US" dirty="0">
                <a:solidFill>
                  <a:schemeClr val="tx1"/>
                </a:solidFill>
                <a:latin typeface="Meiryo UI" panose="020B0604030504040204" pitchFamily="50" charset="-128"/>
                <a:ea typeface="Meiryo UI" panose="020B0604030504040204" pitchFamily="50" charset="-128"/>
              </a:rPr>
              <a:t>の略）</a:t>
            </a:r>
          </a:p>
          <a:p>
            <a:r>
              <a:rPr kumimoji="1" lang="ja-JP" altLang="en-US" dirty="0">
                <a:solidFill>
                  <a:schemeClr val="tx1"/>
                </a:solidFill>
                <a:latin typeface="Meiryo UI" panose="020B0604030504040204" pitchFamily="50" charset="-128"/>
                <a:ea typeface="Meiryo UI" panose="020B0604030504040204" pitchFamily="50" charset="-128"/>
              </a:rPr>
              <a:t>工業製品の耐久性、安全性などを規格化することにより、日本の技術力の向上や国際競争力をつけるための工業基準値のこと</a:t>
            </a:r>
          </a:p>
          <a:p>
            <a:r>
              <a:rPr kumimoji="1" lang="ja-JP" altLang="en-US" dirty="0" smtClean="0"/>
              <a:t>ソファー特有</a:t>
            </a:r>
            <a:r>
              <a:rPr kumimoji="1" lang="ja-JP" altLang="en-US" dirty="0"/>
              <a:t>の</a:t>
            </a:r>
            <a:r>
              <a:rPr kumimoji="1" lang="en-US" altLang="ja-JP" dirty="0"/>
              <a:t>JIS</a:t>
            </a:r>
            <a:r>
              <a:rPr kumimoji="1" lang="ja-JP" altLang="en-US" dirty="0"/>
              <a:t>規格はないが、及び背もたれの耐久性の</a:t>
            </a:r>
            <a:r>
              <a:rPr kumimoji="1" lang="en-US" altLang="ja-JP" dirty="0"/>
              <a:t>JIS</a:t>
            </a:r>
            <a:r>
              <a:rPr kumimoji="1" lang="ja-JP" altLang="en-US" dirty="0"/>
              <a:t>規格 </a:t>
            </a:r>
            <a:r>
              <a:rPr kumimoji="1" lang="en-US" altLang="ja-JP" dirty="0"/>
              <a:t>(JIS S 1203)</a:t>
            </a:r>
            <a:r>
              <a:rPr kumimoji="1" lang="ja-JP" altLang="en-US" dirty="0"/>
              <a:t>がある</a:t>
            </a:r>
          </a:p>
        </p:txBody>
      </p:sp>
      <p:sp>
        <p:nvSpPr>
          <p:cNvPr id="4" name="スライド番号プレースホルダー 3"/>
          <p:cNvSpPr>
            <a:spLocks noGrp="1"/>
          </p:cNvSpPr>
          <p:nvPr>
            <p:ph type="sldNum" sz="quarter" idx="5"/>
          </p:nvPr>
        </p:nvSpPr>
        <p:spPr/>
        <p:txBody>
          <a:bodyPr/>
          <a:lstStyle/>
          <a:p>
            <a:fld id="{62629CC9-7421-4165-90D1-E51B0415AF70}" type="slidenum">
              <a:rPr kumimoji="1" lang="ja-JP" altLang="en-US" smtClean="0"/>
              <a:t>18</a:t>
            </a:fld>
            <a:endParaRPr kumimoji="1" lang="ja-JP" altLang="en-US"/>
          </a:p>
        </p:txBody>
      </p:sp>
      <p:sp>
        <p:nvSpPr>
          <p:cNvPr id="5" name="日付プレースホルダー 4">
            <a:extLst>
              <a:ext uri="{FF2B5EF4-FFF2-40B4-BE49-F238E27FC236}">
                <a16:creationId xmlns:a16="http://schemas.microsoft.com/office/drawing/2014/main" id="{D0744F64-83C6-4AFE-8C72-C79B0ECBD857}"/>
              </a:ext>
            </a:extLst>
          </p:cNvPr>
          <p:cNvSpPr>
            <a:spLocks noGrp="1"/>
          </p:cNvSpPr>
          <p:nvPr>
            <p:ph type="dt" idx="1"/>
          </p:nvPr>
        </p:nvSpPr>
        <p:spPr/>
        <p:txBody>
          <a:bodyPr/>
          <a:lstStyle/>
          <a:p>
            <a:fld id="{40355173-57EC-49B6-906F-785BEF1954D6}" type="datetime1">
              <a:rPr kumimoji="1" lang="ja-JP" altLang="en-US" smtClean="0"/>
              <a:t>2022/6/23</a:t>
            </a:fld>
            <a:endParaRPr kumimoji="1" lang="ja-JP" altLang="en-US"/>
          </a:p>
        </p:txBody>
      </p:sp>
      <p:sp>
        <p:nvSpPr>
          <p:cNvPr id="6" name="ヘッダー プレースホルダー 5">
            <a:extLst>
              <a:ext uri="{FF2B5EF4-FFF2-40B4-BE49-F238E27FC236}">
                <a16:creationId xmlns:a16="http://schemas.microsoft.com/office/drawing/2014/main" id="{17234830-4B59-4758-AC02-0B8866044083}"/>
              </a:ext>
            </a:extLst>
          </p:cNvPr>
          <p:cNvSpPr>
            <a:spLocks noGrp="1"/>
          </p:cNvSpPr>
          <p:nvPr>
            <p:ph type="hdr" sz="quarter"/>
          </p:nvPr>
        </p:nvSpPr>
        <p:spPr/>
        <p:txBody>
          <a:bodyPr/>
          <a:lstStyle/>
          <a:p>
            <a:r>
              <a:rPr kumimoji="1" lang="en-US" altLang="ja-JP"/>
              <a:t>0307</a:t>
            </a:r>
            <a:r>
              <a:rPr kumimoji="1" lang="ja-JP" altLang="en-US"/>
              <a:t>　ワークシート</a:t>
            </a:r>
            <a:r>
              <a:rPr kumimoji="1" lang="en-US" altLang="ja-JP"/>
              <a:t>01</a:t>
            </a:r>
            <a:r>
              <a:rPr kumimoji="1" lang="ja-JP" altLang="en-US"/>
              <a:t>　契約前に必ずしよう！</a:t>
            </a:r>
            <a:r>
              <a:rPr kumimoji="1" lang="en-US" altLang="ja-JP"/>
              <a:t>~</a:t>
            </a:r>
            <a:r>
              <a:rPr kumimoji="1" lang="ja-JP" altLang="en-US"/>
              <a:t>情報の取集と比較</a:t>
            </a:r>
            <a:r>
              <a:rPr kumimoji="1" lang="en-US" altLang="ja-JP"/>
              <a:t>~</a:t>
            </a:r>
            <a:endParaRPr kumimoji="1" lang="ja-JP" altLang="en-US"/>
          </a:p>
        </p:txBody>
      </p:sp>
    </p:spTree>
    <p:extLst>
      <p:ext uri="{BB962C8B-B14F-4D97-AF65-F5344CB8AC3E}">
        <p14:creationId xmlns:p14="http://schemas.microsoft.com/office/powerpoint/2010/main" val="16630039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62629CC9-7421-4165-90D1-E51B0415AF70}" type="slidenum">
              <a:rPr kumimoji="1" lang="ja-JP" altLang="en-US" smtClean="0"/>
              <a:t>19</a:t>
            </a:fld>
            <a:endParaRPr kumimoji="1" lang="ja-JP" altLang="en-US"/>
          </a:p>
        </p:txBody>
      </p:sp>
      <p:sp>
        <p:nvSpPr>
          <p:cNvPr id="5" name="日付プレースホルダー 4">
            <a:extLst>
              <a:ext uri="{FF2B5EF4-FFF2-40B4-BE49-F238E27FC236}">
                <a16:creationId xmlns:a16="http://schemas.microsoft.com/office/drawing/2014/main" id="{15A4E176-362F-441E-BE9C-015740401C4E}"/>
              </a:ext>
            </a:extLst>
          </p:cNvPr>
          <p:cNvSpPr>
            <a:spLocks noGrp="1"/>
          </p:cNvSpPr>
          <p:nvPr>
            <p:ph type="dt" idx="1"/>
          </p:nvPr>
        </p:nvSpPr>
        <p:spPr/>
        <p:txBody>
          <a:bodyPr/>
          <a:lstStyle/>
          <a:p>
            <a:fld id="{8BE3E8A5-29E9-497A-97A6-936367A357EC}" type="datetime1">
              <a:rPr kumimoji="1" lang="ja-JP" altLang="en-US" smtClean="0"/>
              <a:t>2022/6/23</a:t>
            </a:fld>
            <a:endParaRPr kumimoji="1" lang="ja-JP" altLang="en-US"/>
          </a:p>
        </p:txBody>
      </p:sp>
      <p:sp>
        <p:nvSpPr>
          <p:cNvPr id="6" name="ヘッダー プレースホルダー 5">
            <a:extLst>
              <a:ext uri="{FF2B5EF4-FFF2-40B4-BE49-F238E27FC236}">
                <a16:creationId xmlns:a16="http://schemas.microsoft.com/office/drawing/2014/main" id="{6501FD2A-17B5-47A8-9D61-F924272655AF}"/>
              </a:ext>
            </a:extLst>
          </p:cNvPr>
          <p:cNvSpPr>
            <a:spLocks noGrp="1"/>
          </p:cNvSpPr>
          <p:nvPr>
            <p:ph type="hdr" sz="quarter"/>
          </p:nvPr>
        </p:nvSpPr>
        <p:spPr/>
        <p:txBody>
          <a:bodyPr/>
          <a:lstStyle/>
          <a:p>
            <a:r>
              <a:rPr kumimoji="1" lang="en-US" altLang="ja-JP"/>
              <a:t>0307</a:t>
            </a:r>
            <a:r>
              <a:rPr kumimoji="1" lang="ja-JP" altLang="en-US"/>
              <a:t>　ワークシート</a:t>
            </a:r>
            <a:r>
              <a:rPr kumimoji="1" lang="en-US" altLang="ja-JP"/>
              <a:t>01</a:t>
            </a:r>
            <a:r>
              <a:rPr kumimoji="1" lang="ja-JP" altLang="en-US"/>
              <a:t>　契約前に必ずしよう！</a:t>
            </a:r>
            <a:r>
              <a:rPr kumimoji="1" lang="en-US" altLang="ja-JP"/>
              <a:t>~</a:t>
            </a:r>
            <a:r>
              <a:rPr kumimoji="1" lang="ja-JP" altLang="en-US"/>
              <a:t>情報の取集と比較</a:t>
            </a:r>
            <a:r>
              <a:rPr kumimoji="1" lang="en-US" altLang="ja-JP"/>
              <a:t>~</a:t>
            </a:r>
            <a:endParaRPr kumimoji="1" lang="ja-JP" altLang="en-US"/>
          </a:p>
        </p:txBody>
      </p:sp>
    </p:spTree>
    <p:extLst>
      <p:ext uri="{BB962C8B-B14F-4D97-AF65-F5344CB8AC3E}">
        <p14:creationId xmlns:p14="http://schemas.microsoft.com/office/powerpoint/2010/main" val="21731213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環境、社会的公平性などの観点も</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挙げる。</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（エシカル消費や</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SDGs</a:t>
            </a:r>
            <a:r>
              <a:rPr kumimoji="1" lang="ja-JP" altLang="ja-JP" sz="1200" kern="1200" dirty="0">
                <a:solidFill>
                  <a:schemeClr val="tx1"/>
                </a:solidFill>
                <a:effectLst/>
                <a:latin typeface="Meiryo UI" panose="020B0604030504040204" pitchFamily="50" charset="-128"/>
                <a:ea typeface="Meiryo UI" panose="020B0604030504040204" pitchFamily="50" charset="-128"/>
                <a:cs typeface="+mn-cs"/>
              </a:rPr>
              <a:t>に関する補足説明も）</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fld id="{62629CC9-7421-4165-90D1-E51B0415AF70}" type="slidenum">
              <a:rPr kumimoji="1" lang="ja-JP" altLang="en-US" smtClean="0"/>
              <a:t>2</a:t>
            </a:fld>
            <a:endParaRPr kumimoji="1" lang="ja-JP" altLang="en-US"/>
          </a:p>
        </p:txBody>
      </p:sp>
      <p:sp>
        <p:nvSpPr>
          <p:cNvPr id="5" name="日付プレースホルダー 4">
            <a:extLst>
              <a:ext uri="{FF2B5EF4-FFF2-40B4-BE49-F238E27FC236}">
                <a16:creationId xmlns:a16="http://schemas.microsoft.com/office/drawing/2014/main" id="{39E6FED4-432D-4A4D-8C4B-05260FD2739B}"/>
              </a:ext>
            </a:extLst>
          </p:cNvPr>
          <p:cNvSpPr>
            <a:spLocks noGrp="1"/>
          </p:cNvSpPr>
          <p:nvPr>
            <p:ph type="dt" idx="1"/>
          </p:nvPr>
        </p:nvSpPr>
        <p:spPr/>
        <p:txBody>
          <a:bodyPr/>
          <a:lstStyle/>
          <a:p>
            <a:fld id="{67544C92-1D68-4920-A09C-C040048DA741}" type="datetime1">
              <a:rPr kumimoji="1" lang="ja-JP" altLang="en-US" smtClean="0"/>
              <a:t>2022/6/23</a:t>
            </a:fld>
            <a:endParaRPr kumimoji="1" lang="ja-JP" altLang="en-US"/>
          </a:p>
        </p:txBody>
      </p:sp>
      <p:sp>
        <p:nvSpPr>
          <p:cNvPr id="6" name="ヘッダー プレースホルダー 5">
            <a:extLst>
              <a:ext uri="{FF2B5EF4-FFF2-40B4-BE49-F238E27FC236}">
                <a16:creationId xmlns:a16="http://schemas.microsoft.com/office/drawing/2014/main" id="{3E3BA406-26E5-4676-B0A7-5657F9BA6E53}"/>
              </a:ext>
            </a:extLst>
          </p:cNvPr>
          <p:cNvSpPr>
            <a:spLocks noGrp="1"/>
          </p:cNvSpPr>
          <p:nvPr>
            <p:ph type="hdr" sz="quarter"/>
          </p:nvPr>
        </p:nvSpPr>
        <p:spPr/>
        <p:txBody>
          <a:bodyPr/>
          <a:lstStyle/>
          <a:p>
            <a:r>
              <a:rPr kumimoji="1" lang="en-US" altLang="ja-JP"/>
              <a:t>0307</a:t>
            </a:r>
            <a:r>
              <a:rPr kumimoji="1" lang="ja-JP" altLang="en-US"/>
              <a:t>　ワークシート</a:t>
            </a:r>
            <a:r>
              <a:rPr kumimoji="1" lang="en-US" altLang="ja-JP"/>
              <a:t>01</a:t>
            </a:r>
            <a:r>
              <a:rPr kumimoji="1" lang="ja-JP" altLang="en-US"/>
              <a:t>　契約前に必ずしよう！</a:t>
            </a:r>
            <a:r>
              <a:rPr kumimoji="1" lang="en-US" altLang="ja-JP"/>
              <a:t>~</a:t>
            </a:r>
            <a:r>
              <a:rPr kumimoji="1" lang="ja-JP" altLang="en-US"/>
              <a:t>情報の取集と比較</a:t>
            </a:r>
            <a:r>
              <a:rPr kumimoji="1" lang="en-US" altLang="ja-JP"/>
              <a:t>~</a:t>
            </a:r>
            <a:endParaRPr kumimoji="1" lang="ja-JP" altLang="en-US"/>
          </a:p>
        </p:txBody>
      </p:sp>
    </p:spTree>
    <p:extLst>
      <p:ext uri="{BB962C8B-B14F-4D97-AF65-F5344CB8AC3E}">
        <p14:creationId xmlns:p14="http://schemas.microsoft.com/office/powerpoint/2010/main" val="19611873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dirty="0">
                <a:solidFill>
                  <a:schemeClr val="tx1"/>
                </a:solidFill>
                <a:latin typeface="Meiryo UI" panose="020B0604030504040204" pitchFamily="50" charset="-128"/>
                <a:ea typeface="Meiryo UI" panose="020B0604030504040204" pitchFamily="50" charset="-128"/>
              </a:rPr>
              <a:t>◆指導上の留意点</a:t>
            </a:r>
          </a:p>
          <a:p>
            <a:r>
              <a:rPr kumimoji="1" lang="ja-JP" altLang="en-US" sz="1200" dirty="0">
                <a:solidFill>
                  <a:schemeClr val="tx1"/>
                </a:solidFill>
                <a:latin typeface="Meiryo UI" panose="020B0604030504040204" pitchFamily="50" charset="-128"/>
                <a:ea typeface="Meiryo UI" panose="020B0604030504040204" pitchFamily="50" charset="-128"/>
              </a:rPr>
              <a:t>正解はない</a:t>
            </a:r>
            <a:endParaRPr kumimoji="1" lang="en-US" altLang="ja-JP" sz="1200" dirty="0">
              <a:solidFill>
                <a:schemeClr val="tx1"/>
              </a:solidFill>
              <a:latin typeface="Meiryo UI" panose="020B0604030504040204" pitchFamily="50" charset="-128"/>
              <a:ea typeface="Meiryo UI" panose="020B0604030504040204" pitchFamily="50" charset="-128"/>
            </a:endParaRPr>
          </a:p>
          <a:p>
            <a:r>
              <a:rPr kumimoji="1" lang="ja-JP" altLang="en-US" sz="1200" dirty="0">
                <a:solidFill>
                  <a:schemeClr val="tx1"/>
                </a:solidFill>
                <a:latin typeface="Meiryo UI" panose="020B0604030504040204" pitchFamily="50" charset="-128"/>
                <a:ea typeface="Meiryo UI" panose="020B0604030504040204" pitchFamily="50" charset="-128"/>
              </a:rPr>
              <a:t>現時点での自分なりの考えをはっきりさせることが重要である</a:t>
            </a:r>
          </a:p>
          <a:p>
            <a:r>
              <a:rPr kumimoji="1" lang="ja-JP" altLang="en-US" sz="1200" dirty="0">
                <a:solidFill>
                  <a:schemeClr val="tx1"/>
                </a:solidFill>
                <a:latin typeface="Meiryo UI" panose="020B0604030504040204" pitchFamily="50" charset="-128"/>
                <a:ea typeface="Meiryo UI" panose="020B0604030504040204" pitchFamily="50" charset="-128"/>
              </a:rPr>
              <a:t>比較するための観点とを考え、クラスメイトと情報共有して新たな観点を取り入れたり、自分なりに観点の優先順位を考える</a:t>
            </a:r>
          </a:p>
          <a:p>
            <a:endParaRPr kumimoji="1" lang="en-US" altLang="ja-JP" sz="120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★批判的思考を基にした多面的な観点から検討し、商品を比較する大切さを伝える</a:t>
            </a:r>
            <a:endParaRPr kumimoji="1" lang="en-US" altLang="ja-JP" sz="1200" kern="1200" dirty="0">
              <a:solidFill>
                <a:schemeClr val="tx1"/>
              </a:solidFill>
              <a:effectLst/>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ワークシートには、できるだけ金額など具体的な情報を入れるが、時間がなければ○△</a:t>
            </a:r>
            <a:r>
              <a:rPr kumimoji="1" lang="en-US" altLang="ja-JP" sz="1200"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など記号</a:t>
            </a:r>
            <a:r>
              <a:rPr kumimoji="1" lang="ja-JP" altLang="en-US" sz="1200" kern="1200">
                <a:solidFill>
                  <a:schemeClr val="tx1"/>
                </a:solidFill>
                <a:effectLst/>
                <a:latin typeface="Meiryo UI" panose="020B0604030504040204" pitchFamily="50" charset="-128"/>
                <a:ea typeface="Meiryo UI" panose="020B0604030504040204" pitchFamily="50" charset="-128"/>
                <a:cs typeface="+mn-cs"/>
              </a:rPr>
              <a:t>でもよい　（</a:t>
            </a:r>
            <a:r>
              <a:rPr kumimoji="1" lang="ja-JP" altLang="en-US" sz="1200" kern="1200" dirty="0">
                <a:solidFill>
                  <a:schemeClr val="tx1"/>
                </a:solidFill>
                <a:effectLst/>
                <a:latin typeface="Meiryo UI" panose="020B0604030504040204" pitchFamily="50" charset="-128"/>
                <a:ea typeface="Meiryo UI" panose="020B0604030504040204" pitchFamily="50" charset="-128"/>
                <a:cs typeface="+mn-cs"/>
              </a:rPr>
              <a:t>知識・技能：ワークシート）</a:t>
            </a:r>
          </a:p>
        </p:txBody>
      </p:sp>
      <p:sp>
        <p:nvSpPr>
          <p:cNvPr id="4" name="スライド番号プレースホルダー 3"/>
          <p:cNvSpPr>
            <a:spLocks noGrp="1"/>
          </p:cNvSpPr>
          <p:nvPr>
            <p:ph type="sldNum" sz="quarter" idx="5"/>
          </p:nvPr>
        </p:nvSpPr>
        <p:spPr/>
        <p:txBody>
          <a:bodyPr/>
          <a:lstStyle/>
          <a:p>
            <a:fld id="{62629CC9-7421-4165-90D1-E51B0415AF70}" type="slidenum">
              <a:rPr kumimoji="1" lang="ja-JP" altLang="en-US" smtClean="0"/>
              <a:t>20</a:t>
            </a:fld>
            <a:endParaRPr kumimoji="1" lang="ja-JP" altLang="en-US"/>
          </a:p>
        </p:txBody>
      </p:sp>
      <p:sp>
        <p:nvSpPr>
          <p:cNvPr id="5" name="日付プレースホルダー 4">
            <a:extLst>
              <a:ext uri="{FF2B5EF4-FFF2-40B4-BE49-F238E27FC236}">
                <a16:creationId xmlns:a16="http://schemas.microsoft.com/office/drawing/2014/main" id="{A5DA9ECA-474B-4F4F-B2BE-B5CE5E9DE777}"/>
              </a:ext>
            </a:extLst>
          </p:cNvPr>
          <p:cNvSpPr>
            <a:spLocks noGrp="1"/>
          </p:cNvSpPr>
          <p:nvPr>
            <p:ph type="dt" idx="1"/>
          </p:nvPr>
        </p:nvSpPr>
        <p:spPr/>
        <p:txBody>
          <a:bodyPr/>
          <a:lstStyle/>
          <a:p>
            <a:fld id="{0FE81AE7-B603-4998-A061-61AA10798F95}" type="datetime1">
              <a:rPr kumimoji="1" lang="ja-JP" altLang="en-US" smtClean="0"/>
              <a:t>2022/6/23</a:t>
            </a:fld>
            <a:endParaRPr kumimoji="1" lang="ja-JP" altLang="en-US"/>
          </a:p>
        </p:txBody>
      </p:sp>
      <p:sp>
        <p:nvSpPr>
          <p:cNvPr id="6" name="ヘッダー プレースホルダー 5">
            <a:extLst>
              <a:ext uri="{FF2B5EF4-FFF2-40B4-BE49-F238E27FC236}">
                <a16:creationId xmlns:a16="http://schemas.microsoft.com/office/drawing/2014/main" id="{35940D22-9084-4668-BAAB-12007E553194}"/>
              </a:ext>
            </a:extLst>
          </p:cNvPr>
          <p:cNvSpPr>
            <a:spLocks noGrp="1"/>
          </p:cNvSpPr>
          <p:nvPr>
            <p:ph type="hdr" sz="quarter"/>
          </p:nvPr>
        </p:nvSpPr>
        <p:spPr/>
        <p:txBody>
          <a:bodyPr/>
          <a:lstStyle/>
          <a:p>
            <a:r>
              <a:rPr kumimoji="1" lang="en-US" altLang="ja-JP"/>
              <a:t>0307</a:t>
            </a:r>
            <a:r>
              <a:rPr kumimoji="1" lang="ja-JP" altLang="en-US"/>
              <a:t>　ワークシート</a:t>
            </a:r>
            <a:r>
              <a:rPr kumimoji="1" lang="en-US" altLang="ja-JP"/>
              <a:t>01</a:t>
            </a:r>
            <a:r>
              <a:rPr kumimoji="1" lang="ja-JP" altLang="en-US"/>
              <a:t>　契約前に必ずしよう！</a:t>
            </a:r>
            <a:r>
              <a:rPr kumimoji="1" lang="en-US" altLang="ja-JP"/>
              <a:t>~</a:t>
            </a:r>
            <a:r>
              <a:rPr kumimoji="1" lang="ja-JP" altLang="en-US"/>
              <a:t>情報の取集と比較</a:t>
            </a:r>
            <a:r>
              <a:rPr kumimoji="1" lang="en-US" altLang="ja-JP"/>
              <a:t>~</a:t>
            </a:r>
            <a:endParaRPr kumimoji="1" lang="ja-JP" altLang="en-US"/>
          </a:p>
        </p:txBody>
      </p:sp>
    </p:spTree>
    <p:extLst>
      <p:ext uri="{BB962C8B-B14F-4D97-AF65-F5344CB8AC3E}">
        <p14:creationId xmlns:p14="http://schemas.microsoft.com/office/powerpoint/2010/main" val="9474416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ja-JP" sz="1200" kern="1200" dirty="0">
              <a:solidFill>
                <a:schemeClr val="tx1"/>
              </a:solidFill>
              <a:effectLst/>
              <a:latin typeface="Meiryo UI" panose="020B0604030504040204" pitchFamily="50" charset="-128"/>
              <a:ea typeface="Meiryo UI" panose="020B0604030504040204" pitchFamily="50" charset="-128"/>
              <a:cs typeface="+mn-cs"/>
            </a:endParaRPr>
          </a:p>
        </p:txBody>
      </p:sp>
      <p:sp>
        <p:nvSpPr>
          <p:cNvPr id="4" name="スライド番号プレースホルダー 3"/>
          <p:cNvSpPr>
            <a:spLocks noGrp="1"/>
          </p:cNvSpPr>
          <p:nvPr>
            <p:ph type="sldNum" sz="quarter" idx="5"/>
          </p:nvPr>
        </p:nvSpPr>
        <p:spPr/>
        <p:txBody>
          <a:bodyPr/>
          <a:lstStyle/>
          <a:p>
            <a:fld id="{62629CC9-7421-4165-90D1-E51B0415AF70}" type="slidenum">
              <a:rPr kumimoji="1" lang="ja-JP" altLang="en-US" smtClean="0"/>
              <a:t>21</a:t>
            </a:fld>
            <a:endParaRPr kumimoji="1" lang="ja-JP" altLang="en-US"/>
          </a:p>
        </p:txBody>
      </p:sp>
      <p:sp>
        <p:nvSpPr>
          <p:cNvPr id="5" name="日付プレースホルダー 4">
            <a:extLst>
              <a:ext uri="{FF2B5EF4-FFF2-40B4-BE49-F238E27FC236}">
                <a16:creationId xmlns:a16="http://schemas.microsoft.com/office/drawing/2014/main" id="{00192ECB-AE49-4CB5-99F6-956842EC7A07}"/>
              </a:ext>
            </a:extLst>
          </p:cNvPr>
          <p:cNvSpPr>
            <a:spLocks noGrp="1"/>
          </p:cNvSpPr>
          <p:nvPr>
            <p:ph type="dt" idx="1"/>
          </p:nvPr>
        </p:nvSpPr>
        <p:spPr/>
        <p:txBody>
          <a:bodyPr/>
          <a:lstStyle/>
          <a:p>
            <a:fld id="{DA91D814-95D8-4263-8576-6694C53BD0F8}" type="datetime1">
              <a:rPr kumimoji="1" lang="ja-JP" altLang="en-US" smtClean="0"/>
              <a:t>2022/6/23</a:t>
            </a:fld>
            <a:endParaRPr kumimoji="1" lang="ja-JP" altLang="en-US"/>
          </a:p>
        </p:txBody>
      </p:sp>
      <p:sp>
        <p:nvSpPr>
          <p:cNvPr id="6" name="ヘッダー プレースホルダー 5">
            <a:extLst>
              <a:ext uri="{FF2B5EF4-FFF2-40B4-BE49-F238E27FC236}">
                <a16:creationId xmlns:a16="http://schemas.microsoft.com/office/drawing/2014/main" id="{E61D5741-27E2-4A0A-A9D5-7AE6E58212D8}"/>
              </a:ext>
            </a:extLst>
          </p:cNvPr>
          <p:cNvSpPr>
            <a:spLocks noGrp="1"/>
          </p:cNvSpPr>
          <p:nvPr>
            <p:ph type="hdr" sz="quarter"/>
          </p:nvPr>
        </p:nvSpPr>
        <p:spPr/>
        <p:txBody>
          <a:bodyPr/>
          <a:lstStyle/>
          <a:p>
            <a:r>
              <a:rPr kumimoji="1" lang="en-US" altLang="ja-JP"/>
              <a:t>0307</a:t>
            </a:r>
            <a:r>
              <a:rPr kumimoji="1" lang="ja-JP" altLang="en-US"/>
              <a:t>　ワークシート</a:t>
            </a:r>
            <a:r>
              <a:rPr kumimoji="1" lang="en-US" altLang="ja-JP"/>
              <a:t>01</a:t>
            </a:r>
            <a:r>
              <a:rPr kumimoji="1" lang="ja-JP" altLang="en-US"/>
              <a:t>　契約前に必ずしよう！</a:t>
            </a:r>
            <a:r>
              <a:rPr kumimoji="1" lang="en-US" altLang="ja-JP"/>
              <a:t>~</a:t>
            </a:r>
            <a:r>
              <a:rPr kumimoji="1" lang="ja-JP" altLang="en-US"/>
              <a:t>情報の取集と比較</a:t>
            </a:r>
            <a:r>
              <a:rPr kumimoji="1" lang="en-US" altLang="ja-JP"/>
              <a:t>~</a:t>
            </a:r>
            <a:endParaRPr kumimoji="1" lang="ja-JP" altLang="en-US"/>
          </a:p>
        </p:txBody>
      </p:sp>
    </p:spTree>
    <p:extLst>
      <p:ext uri="{BB962C8B-B14F-4D97-AF65-F5344CB8AC3E}">
        <p14:creationId xmlns:p14="http://schemas.microsoft.com/office/powerpoint/2010/main" val="30435477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投影用として商品の情報を</a:t>
            </a:r>
            <a:r>
              <a:rPr kumimoji="1" lang="en-US" altLang="ja-JP" dirty="0"/>
              <a:t>1</a:t>
            </a:r>
            <a:r>
              <a:rPr kumimoji="1" lang="ja-JP" altLang="en-US" dirty="0"/>
              <a:t>つにまとめてあるが、生徒にはこの情報を丸写しにするのでは</a:t>
            </a:r>
            <a:r>
              <a:rPr kumimoji="1" lang="ja-JP" altLang="en-US"/>
              <a:t>なく、</a:t>
            </a:r>
            <a:endParaRPr kumimoji="1" lang="en-US" altLang="ja-JP"/>
          </a:p>
          <a:p>
            <a:r>
              <a:rPr kumimoji="1" lang="ja-JP" altLang="en-US"/>
              <a:t>自分</a:t>
            </a:r>
            <a:r>
              <a:rPr kumimoji="1" lang="ja-JP" altLang="en-US" dirty="0"/>
              <a:t>が重視する観点をピックアップしたり追加したりして、観点の優先順位を決め、自分なりの比較表を作成する</a:t>
            </a:r>
            <a:r>
              <a:rPr kumimoji="1" lang="ja-JP" altLang="en-US"/>
              <a:t>よう伝える</a:t>
            </a:r>
            <a:endParaRPr kumimoji="1" lang="en-US" altLang="ja-JP" dirty="0"/>
          </a:p>
          <a:p>
            <a:r>
              <a:rPr kumimoji="1" lang="ja-JP" altLang="en-US" b="1" dirty="0"/>
              <a:t>生徒にファイルを配布する場合は、このページは</a:t>
            </a:r>
            <a:r>
              <a:rPr kumimoji="1" lang="ja-JP" altLang="en-US" b="1"/>
              <a:t>除いてよい</a:t>
            </a:r>
            <a:endParaRPr kumimoji="1" lang="ja-JP" altLang="en-US" b="1" dirty="0"/>
          </a:p>
        </p:txBody>
      </p:sp>
      <p:sp>
        <p:nvSpPr>
          <p:cNvPr id="4" name="スライド番号プレースホルダー 3"/>
          <p:cNvSpPr>
            <a:spLocks noGrp="1"/>
          </p:cNvSpPr>
          <p:nvPr>
            <p:ph type="sldNum" sz="quarter" idx="5"/>
          </p:nvPr>
        </p:nvSpPr>
        <p:spPr/>
        <p:txBody>
          <a:bodyPr/>
          <a:lstStyle/>
          <a:p>
            <a:fld id="{62629CC9-7421-4165-90D1-E51B0415AF70}" type="slidenum">
              <a:rPr kumimoji="1" lang="ja-JP" altLang="en-US" smtClean="0"/>
              <a:t>22</a:t>
            </a:fld>
            <a:endParaRPr kumimoji="1" lang="ja-JP" altLang="en-US"/>
          </a:p>
        </p:txBody>
      </p:sp>
      <p:sp>
        <p:nvSpPr>
          <p:cNvPr id="5" name="日付プレースホルダー 4">
            <a:extLst>
              <a:ext uri="{FF2B5EF4-FFF2-40B4-BE49-F238E27FC236}">
                <a16:creationId xmlns:a16="http://schemas.microsoft.com/office/drawing/2014/main" id="{4186D75D-80BA-4ED9-8644-E655405C3A7B}"/>
              </a:ext>
            </a:extLst>
          </p:cNvPr>
          <p:cNvSpPr>
            <a:spLocks noGrp="1"/>
          </p:cNvSpPr>
          <p:nvPr>
            <p:ph type="dt" idx="1"/>
          </p:nvPr>
        </p:nvSpPr>
        <p:spPr/>
        <p:txBody>
          <a:bodyPr/>
          <a:lstStyle/>
          <a:p>
            <a:fld id="{5DFC2F85-05BA-4947-B5E8-7D03B7608BBF}" type="datetime1">
              <a:rPr kumimoji="1" lang="ja-JP" altLang="en-US" smtClean="0"/>
              <a:t>2022/6/23</a:t>
            </a:fld>
            <a:endParaRPr kumimoji="1" lang="ja-JP" altLang="en-US"/>
          </a:p>
        </p:txBody>
      </p:sp>
      <p:sp>
        <p:nvSpPr>
          <p:cNvPr id="6" name="ヘッダー プレースホルダー 5">
            <a:extLst>
              <a:ext uri="{FF2B5EF4-FFF2-40B4-BE49-F238E27FC236}">
                <a16:creationId xmlns:a16="http://schemas.microsoft.com/office/drawing/2014/main" id="{A8B8F000-EAB1-48EA-A50B-2D6725817D80}"/>
              </a:ext>
            </a:extLst>
          </p:cNvPr>
          <p:cNvSpPr>
            <a:spLocks noGrp="1"/>
          </p:cNvSpPr>
          <p:nvPr>
            <p:ph type="hdr" sz="quarter"/>
          </p:nvPr>
        </p:nvSpPr>
        <p:spPr/>
        <p:txBody>
          <a:bodyPr/>
          <a:lstStyle/>
          <a:p>
            <a:r>
              <a:rPr kumimoji="1" lang="en-US" altLang="ja-JP"/>
              <a:t>0307</a:t>
            </a:r>
            <a:r>
              <a:rPr kumimoji="1" lang="ja-JP" altLang="en-US"/>
              <a:t>　ワークシート</a:t>
            </a:r>
            <a:r>
              <a:rPr kumimoji="1" lang="en-US" altLang="ja-JP"/>
              <a:t>01</a:t>
            </a:r>
            <a:r>
              <a:rPr kumimoji="1" lang="ja-JP" altLang="en-US"/>
              <a:t>　契約前に必ずしよう！</a:t>
            </a:r>
            <a:r>
              <a:rPr kumimoji="1" lang="en-US" altLang="ja-JP"/>
              <a:t>~</a:t>
            </a:r>
            <a:r>
              <a:rPr kumimoji="1" lang="ja-JP" altLang="en-US"/>
              <a:t>情報の取集と比較</a:t>
            </a:r>
            <a:r>
              <a:rPr kumimoji="1" lang="en-US" altLang="ja-JP"/>
              <a:t>~</a:t>
            </a:r>
            <a:endParaRPr kumimoji="1" lang="ja-JP" altLang="en-US"/>
          </a:p>
        </p:txBody>
      </p:sp>
    </p:spTree>
    <p:extLst>
      <p:ext uri="{BB962C8B-B14F-4D97-AF65-F5344CB8AC3E}">
        <p14:creationId xmlns:p14="http://schemas.microsoft.com/office/powerpoint/2010/main" val="38099024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62629CC9-7421-4165-90D1-E51B0415AF70}" type="slidenum">
              <a:rPr kumimoji="1" lang="ja-JP" altLang="en-US" smtClean="0"/>
              <a:t>23</a:t>
            </a:fld>
            <a:endParaRPr kumimoji="1" lang="ja-JP" altLang="en-US"/>
          </a:p>
        </p:txBody>
      </p:sp>
      <p:sp>
        <p:nvSpPr>
          <p:cNvPr id="5" name="日付プレースホルダー 4">
            <a:extLst>
              <a:ext uri="{FF2B5EF4-FFF2-40B4-BE49-F238E27FC236}">
                <a16:creationId xmlns:a16="http://schemas.microsoft.com/office/drawing/2014/main" id="{0104E355-5444-4BE6-993D-A20617E0603B}"/>
              </a:ext>
            </a:extLst>
          </p:cNvPr>
          <p:cNvSpPr>
            <a:spLocks noGrp="1"/>
          </p:cNvSpPr>
          <p:nvPr>
            <p:ph type="dt" idx="1"/>
          </p:nvPr>
        </p:nvSpPr>
        <p:spPr/>
        <p:txBody>
          <a:bodyPr/>
          <a:lstStyle/>
          <a:p>
            <a:fld id="{29232EB6-217A-4BD3-8347-58C4D5B4141F}" type="datetime1">
              <a:rPr kumimoji="1" lang="ja-JP" altLang="en-US" smtClean="0"/>
              <a:t>2022/6/23</a:t>
            </a:fld>
            <a:endParaRPr kumimoji="1" lang="ja-JP" altLang="en-US"/>
          </a:p>
        </p:txBody>
      </p:sp>
      <p:sp>
        <p:nvSpPr>
          <p:cNvPr id="6" name="ヘッダー プレースホルダー 5">
            <a:extLst>
              <a:ext uri="{FF2B5EF4-FFF2-40B4-BE49-F238E27FC236}">
                <a16:creationId xmlns:a16="http://schemas.microsoft.com/office/drawing/2014/main" id="{429772ED-A648-45E2-84AC-D65457D43D8E}"/>
              </a:ext>
            </a:extLst>
          </p:cNvPr>
          <p:cNvSpPr>
            <a:spLocks noGrp="1"/>
          </p:cNvSpPr>
          <p:nvPr>
            <p:ph type="hdr" sz="quarter"/>
          </p:nvPr>
        </p:nvSpPr>
        <p:spPr/>
        <p:txBody>
          <a:bodyPr/>
          <a:lstStyle/>
          <a:p>
            <a:r>
              <a:rPr kumimoji="1" lang="en-US" altLang="ja-JP"/>
              <a:t>0307</a:t>
            </a:r>
            <a:r>
              <a:rPr kumimoji="1" lang="ja-JP" altLang="en-US"/>
              <a:t>　ワークシート</a:t>
            </a:r>
            <a:r>
              <a:rPr kumimoji="1" lang="en-US" altLang="ja-JP"/>
              <a:t>01</a:t>
            </a:r>
            <a:r>
              <a:rPr kumimoji="1" lang="ja-JP" altLang="en-US"/>
              <a:t>　契約前に必ずしよう！</a:t>
            </a:r>
            <a:r>
              <a:rPr kumimoji="1" lang="en-US" altLang="ja-JP"/>
              <a:t>~</a:t>
            </a:r>
            <a:r>
              <a:rPr kumimoji="1" lang="ja-JP" altLang="en-US"/>
              <a:t>情報の取集と比較</a:t>
            </a:r>
            <a:r>
              <a:rPr kumimoji="1" lang="en-US" altLang="ja-JP"/>
              <a:t>~</a:t>
            </a:r>
            <a:endParaRPr kumimoji="1" lang="ja-JP" altLang="en-US"/>
          </a:p>
        </p:txBody>
      </p:sp>
    </p:spTree>
    <p:extLst>
      <p:ext uri="{BB962C8B-B14F-4D97-AF65-F5344CB8AC3E}">
        <p14:creationId xmlns:p14="http://schemas.microsoft.com/office/powerpoint/2010/main" val="30281539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b="1" u="none" dirty="0">
                <a:solidFill>
                  <a:schemeClr val="tx1"/>
                </a:solidFill>
                <a:latin typeface="Meiryo UI" panose="020B0604030504040204" pitchFamily="50" charset="-128"/>
                <a:ea typeface="Meiryo UI" panose="020B0604030504040204" pitchFamily="50" charset="-128"/>
              </a:rPr>
              <a:t>◆参考</a:t>
            </a:r>
            <a:endParaRPr kumimoji="1" lang="en-US" altLang="ja-JP" sz="1200" b="1" u="none" dirty="0">
              <a:solidFill>
                <a:schemeClr val="tx1"/>
              </a:solidFill>
              <a:effectLst/>
              <a:latin typeface="Meiryo UI" panose="020B0604030504040204" pitchFamily="50" charset="-128"/>
              <a:ea typeface="Meiryo UI" panose="020B0604030504040204" pitchFamily="50" charset="-128"/>
            </a:endParaRPr>
          </a:p>
          <a:p>
            <a:r>
              <a:rPr lang="ja-JP" altLang="en-US" sz="1200" dirty="0">
                <a:solidFill>
                  <a:schemeClr val="tx1"/>
                </a:solidFill>
                <a:effectLst/>
                <a:latin typeface="Meiryo UI" panose="020B0604030504040204" pitchFamily="50" charset="-128"/>
                <a:ea typeface="Meiryo UI" panose="020B0604030504040204" pitchFamily="50" charset="-128"/>
              </a:rPr>
              <a:t>エシカル（</a:t>
            </a:r>
            <a:r>
              <a:rPr lang="en-US" altLang="ja-JP" sz="1200" dirty="0">
                <a:solidFill>
                  <a:schemeClr val="tx1"/>
                </a:solidFill>
                <a:effectLst/>
                <a:latin typeface="Meiryo UI" panose="020B0604030504040204" pitchFamily="50" charset="-128"/>
                <a:ea typeface="Meiryo UI" panose="020B0604030504040204" pitchFamily="50" charset="-128"/>
              </a:rPr>
              <a:t>※</a:t>
            </a:r>
            <a:r>
              <a:rPr lang="ja-JP" altLang="en-US" sz="1200" dirty="0">
                <a:solidFill>
                  <a:schemeClr val="tx1"/>
                </a:solidFill>
                <a:effectLst/>
                <a:latin typeface="Meiryo UI" panose="020B0604030504040204" pitchFamily="50" charset="-128"/>
                <a:ea typeface="Meiryo UI" panose="020B0604030504040204" pitchFamily="50" charset="-128"/>
              </a:rPr>
              <a:t>）消費とは、地域の活性化や雇用などを含む、人・社会・地域・環境に配慮した消費行動の</a:t>
            </a:r>
            <a:r>
              <a:rPr lang="ja-JP" altLang="en-US" sz="1200">
                <a:solidFill>
                  <a:schemeClr val="tx1"/>
                </a:solidFill>
                <a:effectLst/>
                <a:latin typeface="Meiryo UI" panose="020B0604030504040204" pitchFamily="50" charset="-128"/>
                <a:ea typeface="Meiryo UI" panose="020B0604030504040204" pitchFamily="50" charset="-128"/>
              </a:rPr>
              <a:t>ことです</a:t>
            </a:r>
            <a:endParaRPr lang="ja-JP" altLang="en-US" sz="1200" dirty="0">
              <a:solidFill>
                <a:schemeClr val="tx1"/>
              </a:solidFill>
              <a:effectLst/>
              <a:latin typeface="Meiryo UI" panose="020B0604030504040204" pitchFamily="50" charset="-128"/>
              <a:ea typeface="Meiryo UI" panose="020B0604030504040204" pitchFamily="50" charset="-128"/>
            </a:endParaRPr>
          </a:p>
          <a:p>
            <a:r>
              <a:rPr lang="ja-JP" altLang="en-US" sz="1200" dirty="0">
                <a:solidFill>
                  <a:schemeClr val="tx1"/>
                </a:solidFill>
                <a:effectLst/>
                <a:latin typeface="Meiryo UI" panose="020B0604030504040204" pitchFamily="50" charset="-128"/>
                <a:ea typeface="Meiryo UI" panose="020B0604030504040204" pitchFamily="50" charset="-128"/>
              </a:rPr>
              <a:t>私たち一人一人が、社会的な課題に気付き、日々のお買物を通して、その課題の解決のために、自分は何ができるのかを考えてみること、これが、エシカル消費の</a:t>
            </a:r>
            <a:r>
              <a:rPr lang="ja-JP" altLang="en-US" sz="1200">
                <a:solidFill>
                  <a:schemeClr val="tx1"/>
                </a:solidFill>
                <a:effectLst/>
                <a:latin typeface="Meiryo UI" panose="020B0604030504040204" pitchFamily="50" charset="-128"/>
                <a:ea typeface="Meiryo UI" panose="020B0604030504040204" pitchFamily="50" charset="-128"/>
              </a:rPr>
              <a:t>第一歩です</a:t>
            </a:r>
            <a:endParaRPr lang="en-US" altLang="ja-JP" sz="1200" dirty="0">
              <a:solidFill>
                <a:schemeClr val="tx1"/>
              </a:solidFill>
              <a:effectLst/>
              <a:latin typeface="Meiryo UI" panose="020B0604030504040204" pitchFamily="50" charset="-128"/>
              <a:ea typeface="Meiryo UI" panose="020B0604030504040204" pitchFamily="50" charset="-128"/>
            </a:endParaRPr>
          </a:p>
          <a:p>
            <a:r>
              <a:rPr lang="ja-JP" altLang="en-US" sz="1200" dirty="0">
                <a:solidFill>
                  <a:schemeClr val="tx1"/>
                </a:solidFill>
                <a:effectLst/>
                <a:latin typeface="Meiryo UI" panose="020B0604030504040204" pitchFamily="50" charset="-128"/>
                <a:ea typeface="Meiryo UI" panose="020B0604030504040204" pitchFamily="50" charset="-128"/>
              </a:rPr>
              <a:t>（</a:t>
            </a:r>
            <a:r>
              <a:rPr lang="en-US" altLang="ja-JP" sz="1200" dirty="0">
                <a:solidFill>
                  <a:schemeClr val="tx1"/>
                </a:solidFill>
                <a:effectLst/>
                <a:latin typeface="Meiryo UI" panose="020B0604030504040204" pitchFamily="50" charset="-128"/>
                <a:ea typeface="Meiryo UI" panose="020B0604030504040204" pitchFamily="50" charset="-128"/>
              </a:rPr>
              <a:t>※</a:t>
            </a:r>
            <a:r>
              <a:rPr lang="ja-JP" altLang="en-US" sz="1200" dirty="0">
                <a:solidFill>
                  <a:schemeClr val="tx1"/>
                </a:solidFill>
                <a:effectLst/>
                <a:latin typeface="Meiryo UI" panose="020B0604030504040204" pitchFamily="50" charset="-128"/>
                <a:ea typeface="Meiryo UI" panose="020B0604030504040204" pitchFamily="50" charset="-128"/>
              </a:rPr>
              <a:t>）エシカル＝倫理的・道徳的</a:t>
            </a:r>
          </a:p>
          <a:p>
            <a:r>
              <a:rPr lang="en-US" altLang="ja-JP" sz="1200" dirty="0">
                <a:solidFill>
                  <a:schemeClr val="tx1"/>
                </a:solidFill>
                <a:effectLst/>
                <a:latin typeface="Meiryo UI" panose="020B0604030504040204" pitchFamily="50" charset="-128"/>
                <a:ea typeface="Meiryo UI" panose="020B0604030504040204" pitchFamily="50" charset="-128"/>
              </a:rPr>
              <a:t>2015</a:t>
            </a:r>
            <a:r>
              <a:rPr lang="ja-JP" altLang="en-US" sz="1200" dirty="0">
                <a:solidFill>
                  <a:schemeClr val="tx1"/>
                </a:solidFill>
                <a:effectLst/>
                <a:latin typeface="Meiryo UI" panose="020B0604030504040204" pitchFamily="50" charset="-128"/>
                <a:ea typeface="Meiryo UI" panose="020B0604030504040204" pitchFamily="50" charset="-128"/>
              </a:rPr>
              <a:t>年</a:t>
            </a:r>
            <a:r>
              <a:rPr lang="en-US" altLang="ja-JP" sz="1200" dirty="0">
                <a:solidFill>
                  <a:schemeClr val="tx1"/>
                </a:solidFill>
                <a:effectLst/>
                <a:latin typeface="Meiryo UI" panose="020B0604030504040204" pitchFamily="50" charset="-128"/>
                <a:ea typeface="Meiryo UI" panose="020B0604030504040204" pitchFamily="50" charset="-128"/>
              </a:rPr>
              <a:t>9</a:t>
            </a:r>
            <a:r>
              <a:rPr lang="ja-JP" altLang="en-US" sz="1200" dirty="0">
                <a:solidFill>
                  <a:schemeClr val="tx1"/>
                </a:solidFill>
                <a:effectLst/>
                <a:latin typeface="Meiryo UI" panose="020B0604030504040204" pitchFamily="50" charset="-128"/>
                <a:ea typeface="Meiryo UI" panose="020B0604030504040204" pitchFamily="50" charset="-128"/>
              </a:rPr>
              <a:t>月に国連で採択された持続可能な開発目標</a:t>
            </a:r>
            <a:r>
              <a:rPr lang="en-US" altLang="ja-JP" sz="1200" dirty="0">
                <a:solidFill>
                  <a:schemeClr val="tx1"/>
                </a:solidFill>
                <a:effectLst/>
                <a:latin typeface="Meiryo UI" panose="020B0604030504040204" pitchFamily="50" charset="-128"/>
                <a:ea typeface="Meiryo UI" panose="020B0604030504040204" pitchFamily="50" charset="-128"/>
              </a:rPr>
              <a:t>(SDGs)</a:t>
            </a:r>
            <a:r>
              <a:rPr lang="ja-JP" altLang="en-US" sz="1200" dirty="0">
                <a:solidFill>
                  <a:schemeClr val="tx1"/>
                </a:solidFill>
                <a:effectLst/>
                <a:latin typeface="Meiryo UI" panose="020B0604030504040204" pitchFamily="50" charset="-128"/>
                <a:ea typeface="Meiryo UI" panose="020B0604030504040204" pitchFamily="50" charset="-128"/>
              </a:rPr>
              <a:t>の</a:t>
            </a:r>
            <a:r>
              <a:rPr lang="en-US" altLang="ja-JP" sz="1200" dirty="0">
                <a:solidFill>
                  <a:schemeClr val="tx1"/>
                </a:solidFill>
                <a:effectLst/>
                <a:latin typeface="Meiryo UI" panose="020B0604030504040204" pitchFamily="50" charset="-128"/>
                <a:ea typeface="Meiryo UI" panose="020B0604030504040204" pitchFamily="50" charset="-128"/>
              </a:rPr>
              <a:t>17</a:t>
            </a:r>
            <a:r>
              <a:rPr lang="ja-JP" altLang="en-US" sz="1200" dirty="0">
                <a:solidFill>
                  <a:schemeClr val="tx1"/>
                </a:solidFill>
                <a:effectLst/>
                <a:latin typeface="Meiryo UI" panose="020B0604030504040204" pitchFamily="50" charset="-128"/>
                <a:ea typeface="Meiryo UI" panose="020B0604030504040204" pitchFamily="50" charset="-128"/>
              </a:rPr>
              <a:t>のゴールのうち、特にゴール</a:t>
            </a:r>
            <a:r>
              <a:rPr lang="en-US" altLang="ja-JP" sz="1200" dirty="0">
                <a:solidFill>
                  <a:schemeClr val="tx1"/>
                </a:solidFill>
                <a:effectLst/>
                <a:latin typeface="Meiryo UI" panose="020B0604030504040204" pitchFamily="50" charset="-128"/>
                <a:ea typeface="Meiryo UI" panose="020B0604030504040204" pitchFamily="50" charset="-128"/>
              </a:rPr>
              <a:t>12</a:t>
            </a:r>
            <a:r>
              <a:rPr lang="ja-JP" altLang="en-US" sz="1200" dirty="0">
                <a:solidFill>
                  <a:schemeClr val="tx1"/>
                </a:solidFill>
                <a:effectLst/>
                <a:latin typeface="Meiryo UI" panose="020B0604030504040204" pitchFamily="50" charset="-128"/>
                <a:ea typeface="Meiryo UI" panose="020B0604030504040204" pitchFamily="50" charset="-128"/>
              </a:rPr>
              <a:t>に関連する</a:t>
            </a:r>
            <a:r>
              <a:rPr lang="ja-JP" altLang="en-US" sz="1200">
                <a:solidFill>
                  <a:schemeClr val="tx1"/>
                </a:solidFill>
                <a:effectLst/>
                <a:latin typeface="Meiryo UI" panose="020B0604030504040204" pitchFamily="50" charset="-128"/>
                <a:ea typeface="Meiryo UI" panose="020B0604030504040204" pitchFamily="50" charset="-128"/>
              </a:rPr>
              <a:t>取組です</a:t>
            </a:r>
            <a:endParaRPr lang="ja-JP" altLang="en-US" sz="1200" dirty="0">
              <a:solidFill>
                <a:schemeClr val="tx1"/>
              </a:solidFill>
              <a:effectLst/>
              <a:latin typeface="Meiryo UI" panose="020B0604030504040204" pitchFamily="50" charset="-128"/>
              <a:ea typeface="Meiryo UI" panose="020B0604030504040204" pitchFamily="50" charset="-128"/>
            </a:endParaRPr>
          </a:p>
          <a:p>
            <a:r>
              <a:rPr lang="en-US" altLang="ja-JP" sz="1200" dirty="0">
                <a:solidFill>
                  <a:schemeClr val="tx1"/>
                </a:solidFill>
                <a:effectLst/>
                <a:latin typeface="Meiryo UI" panose="020B0604030504040204" pitchFamily="50" charset="-128"/>
                <a:ea typeface="Meiryo UI" panose="020B0604030504040204" pitchFamily="50" charset="-128"/>
              </a:rPr>
              <a:t>https://www.ethical.caa.go.jp/ethical-consumption.html</a:t>
            </a:r>
          </a:p>
          <a:p>
            <a:endParaRPr kumimoji="1" lang="ja-JP" altLang="en-US" dirty="0"/>
          </a:p>
        </p:txBody>
      </p:sp>
      <p:sp>
        <p:nvSpPr>
          <p:cNvPr id="4" name="スライド番号プレースホルダー 3"/>
          <p:cNvSpPr>
            <a:spLocks noGrp="1"/>
          </p:cNvSpPr>
          <p:nvPr>
            <p:ph type="sldNum" sz="quarter" idx="5"/>
          </p:nvPr>
        </p:nvSpPr>
        <p:spPr/>
        <p:txBody>
          <a:bodyPr/>
          <a:lstStyle/>
          <a:p>
            <a:fld id="{62629CC9-7421-4165-90D1-E51B0415AF70}" type="slidenum">
              <a:rPr kumimoji="1" lang="ja-JP" altLang="en-US" smtClean="0"/>
              <a:t>3</a:t>
            </a:fld>
            <a:endParaRPr kumimoji="1" lang="ja-JP" altLang="en-US"/>
          </a:p>
        </p:txBody>
      </p:sp>
      <p:sp>
        <p:nvSpPr>
          <p:cNvPr id="5" name="日付プレースホルダー 4">
            <a:extLst>
              <a:ext uri="{FF2B5EF4-FFF2-40B4-BE49-F238E27FC236}">
                <a16:creationId xmlns:a16="http://schemas.microsoft.com/office/drawing/2014/main" id="{4AD5615F-2A00-4507-B984-15C9F445115C}"/>
              </a:ext>
            </a:extLst>
          </p:cNvPr>
          <p:cNvSpPr>
            <a:spLocks noGrp="1"/>
          </p:cNvSpPr>
          <p:nvPr>
            <p:ph type="dt" idx="1"/>
          </p:nvPr>
        </p:nvSpPr>
        <p:spPr/>
        <p:txBody>
          <a:bodyPr/>
          <a:lstStyle/>
          <a:p>
            <a:fld id="{3C78E440-C192-4859-89C0-C3F16A9B0ACD}" type="datetime1">
              <a:rPr kumimoji="1" lang="ja-JP" altLang="en-US" smtClean="0"/>
              <a:t>2022/6/23</a:t>
            </a:fld>
            <a:endParaRPr kumimoji="1" lang="ja-JP" altLang="en-US"/>
          </a:p>
        </p:txBody>
      </p:sp>
      <p:sp>
        <p:nvSpPr>
          <p:cNvPr id="6" name="ヘッダー プレースホルダー 5">
            <a:extLst>
              <a:ext uri="{FF2B5EF4-FFF2-40B4-BE49-F238E27FC236}">
                <a16:creationId xmlns:a16="http://schemas.microsoft.com/office/drawing/2014/main" id="{7D68902E-EE08-4024-AF0E-C6B4E1F16A29}"/>
              </a:ext>
            </a:extLst>
          </p:cNvPr>
          <p:cNvSpPr>
            <a:spLocks noGrp="1"/>
          </p:cNvSpPr>
          <p:nvPr>
            <p:ph type="hdr" sz="quarter"/>
          </p:nvPr>
        </p:nvSpPr>
        <p:spPr/>
        <p:txBody>
          <a:bodyPr/>
          <a:lstStyle/>
          <a:p>
            <a:r>
              <a:rPr kumimoji="1" lang="en-US" altLang="ja-JP"/>
              <a:t>0307</a:t>
            </a:r>
            <a:r>
              <a:rPr kumimoji="1" lang="ja-JP" altLang="en-US"/>
              <a:t>　ワークシート</a:t>
            </a:r>
            <a:r>
              <a:rPr kumimoji="1" lang="en-US" altLang="ja-JP"/>
              <a:t>01</a:t>
            </a:r>
            <a:r>
              <a:rPr kumimoji="1" lang="ja-JP" altLang="en-US"/>
              <a:t>　契約前に必ずしよう！</a:t>
            </a:r>
            <a:r>
              <a:rPr kumimoji="1" lang="en-US" altLang="ja-JP"/>
              <a:t>~</a:t>
            </a:r>
            <a:r>
              <a:rPr kumimoji="1" lang="ja-JP" altLang="en-US"/>
              <a:t>情報の取集と比較</a:t>
            </a:r>
            <a:r>
              <a:rPr kumimoji="1" lang="en-US" altLang="ja-JP"/>
              <a:t>~</a:t>
            </a:r>
            <a:endParaRPr kumimoji="1" lang="ja-JP" altLang="en-US"/>
          </a:p>
        </p:txBody>
      </p:sp>
    </p:spTree>
    <p:extLst>
      <p:ext uri="{BB962C8B-B14F-4D97-AF65-F5344CB8AC3E}">
        <p14:creationId xmlns:p14="http://schemas.microsoft.com/office/powerpoint/2010/main" val="40270915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b="1" u="none" dirty="0">
                <a:solidFill>
                  <a:schemeClr val="tx1"/>
                </a:solidFill>
                <a:latin typeface="Meiryo UI" panose="020B0604030504040204" pitchFamily="50" charset="-128"/>
                <a:ea typeface="Meiryo UI" panose="020B0604030504040204" pitchFamily="50" charset="-128"/>
              </a:rPr>
              <a:t>◆操作手順</a:t>
            </a:r>
            <a:endParaRPr kumimoji="1" lang="en-US" altLang="ja-JP" sz="1200" b="1" u="none" dirty="0">
              <a:solidFill>
                <a:schemeClr val="tx1"/>
              </a:solidFill>
              <a:latin typeface="Meiryo UI" panose="020B0604030504040204" pitchFamily="50" charset="-128"/>
              <a:ea typeface="Meiryo UI" panose="020B0604030504040204" pitchFamily="50" charset="-128"/>
            </a:endParaRPr>
          </a:p>
          <a:p>
            <a:r>
              <a:rPr kumimoji="1" lang="ja-JP" altLang="en-US" sz="1200" dirty="0">
                <a:solidFill>
                  <a:schemeClr val="tx1"/>
                </a:solidFill>
                <a:latin typeface="Meiryo UI" panose="020B0604030504040204" pitchFamily="50" charset="-128"/>
                <a:ea typeface="Meiryo UI" panose="020B0604030504040204" pitchFamily="50" charset="-128"/>
              </a:rPr>
              <a:t>＊クリック①：周りに与える影響</a:t>
            </a:r>
            <a:r>
              <a:rPr kumimoji="1" lang="ja-JP" altLang="en-US" sz="1200">
                <a:solidFill>
                  <a:schemeClr val="tx1"/>
                </a:solidFill>
                <a:latin typeface="Meiryo UI" panose="020B0604030504040204" pitchFamily="50" charset="-128"/>
                <a:ea typeface="Meiryo UI" panose="020B0604030504040204" pitchFamily="50" charset="-128"/>
              </a:rPr>
              <a:t>を考える</a:t>
            </a:r>
            <a:endParaRPr kumimoji="1" lang="ja-JP" altLang="en-US" sz="1200" dirty="0">
              <a:solidFill>
                <a:schemeClr val="tx1"/>
              </a:solidFill>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fld id="{62629CC9-7421-4165-90D1-E51B0415AF70}" type="slidenum">
              <a:rPr kumimoji="1" lang="ja-JP" altLang="en-US" smtClean="0"/>
              <a:t>4</a:t>
            </a:fld>
            <a:endParaRPr kumimoji="1" lang="ja-JP" altLang="en-US"/>
          </a:p>
        </p:txBody>
      </p:sp>
      <p:sp>
        <p:nvSpPr>
          <p:cNvPr id="5" name="日付プレースホルダー 4">
            <a:extLst>
              <a:ext uri="{FF2B5EF4-FFF2-40B4-BE49-F238E27FC236}">
                <a16:creationId xmlns:a16="http://schemas.microsoft.com/office/drawing/2014/main" id="{62951AB0-9CE2-4F09-9A2E-DE296B8985B5}"/>
              </a:ext>
            </a:extLst>
          </p:cNvPr>
          <p:cNvSpPr>
            <a:spLocks noGrp="1"/>
          </p:cNvSpPr>
          <p:nvPr>
            <p:ph type="dt" idx="1"/>
          </p:nvPr>
        </p:nvSpPr>
        <p:spPr/>
        <p:txBody>
          <a:bodyPr/>
          <a:lstStyle/>
          <a:p>
            <a:fld id="{525E8AFE-7545-4C27-BAF8-E48704F43844}" type="datetime1">
              <a:rPr kumimoji="1" lang="ja-JP" altLang="en-US" smtClean="0"/>
              <a:t>2022/6/23</a:t>
            </a:fld>
            <a:endParaRPr kumimoji="1" lang="ja-JP" altLang="en-US"/>
          </a:p>
        </p:txBody>
      </p:sp>
      <p:sp>
        <p:nvSpPr>
          <p:cNvPr id="6" name="ヘッダー プレースホルダー 5">
            <a:extLst>
              <a:ext uri="{FF2B5EF4-FFF2-40B4-BE49-F238E27FC236}">
                <a16:creationId xmlns:a16="http://schemas.microsoft.com/office/drawing/2014/main" id="{B7B35C3E-B3BC-4EA5-BB2F-83192CD6EBC1}"/>
              </a:ext>
            </a:extLst>
          </p:cNvPr>
          <p:cNvSpPr>
            <a:spLocks noGrp="1"/>
          </p:cNvSpPr>
          <p:nvPr>
            <p:ph type="hdr" sz="quarter"/>
          </p:nvPr>
        </p:nvSpPr>
        <p:spPr/>
        <p:txBody>
          <a:bodyPr/>
          <a:lstStyle/>
          <a:p>
            <a:r>
              <a:rPr kumimoji="1" lang="en-US" altLang="ja-JP"/>
              <a:t>0307</a:t>
            </a:r>
            <a:r>
              <a:rPr kumimoji="1" lang="ja-JP" altLang="en-US"/>
              <a:t>　ワークシート</a:t>
            </a:r>
            <a:r>
              <a:rPr kumimoji="1" lang="en-US" altLang="ja-JP"/>
              <a:t>01</a:t>
            </a:r>
            <a:r>
              <a:rPr kumimoji="1" lang="ja-JP" altLang="en-US"/>
              <a:t>　契約前に必ずしよう！</a:t>
            </a:r>
            <a:r>
              <a:rPr kumimoji="1" lang="en-US" altLang="ja-JP"/>
              <a:t>~</a:t>
            </a:r>
            <a:r>
              <a:rPr kumimoji="1" lang="ja-JP" altLang="en-US"/>
              <a:t>情報の取集と比較</a:t>
            </a:r>
            <a:r>
              <a:rPr kumimoji="1" lang="en-US" altLang="ja-JP"/>
              <a:t>~</a:t>
            </a:r>
            <a:endParaRPr kumimoji="1" lang="ja-JP" altLang="en-US"/>
          </a:p>
        </p:txBody>
      </p:sp>
    </p:spTree>
    <p:extLst>
      <p:ext uri="{BB962C8B-B14F-4D97-AF65-F5344CB8AC3E}">
        <p14:creationId xmlns:p14="http://schemas.microsoft.com/office/powerpoint/2010/main" val="13238557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b="1" dirty="0">
                <a:solidFill>
                  <a:schemeClr val="tx1"/>
                </a:solidFill>
                <a:latin typeface="Meiryo UI" panose="020B0604030504040204" pitchFamily="50" charset="-128"/>
                <a:ea typeface="Meiryo UI" panose="020B0604030504040204" pitchFamily="50" charset="-128"/>
              </a:rPr>
              <a:t>◆操作手順</a:t>
            </a:r>
          </a:p>
          <a:p>
            <a:r>
              <a:rPr kumimoji="1" lang="ja-JP" altLang="en-US" sz="1200" dirty="0">
                <a:solidFill>
                  <a:schemeClr val="tx1"/>
                </a:solidFill>
                <a:latin typeface="Meiryo UI" panose="020B0604030504040204" pitchFamily="50" charset="-128"/>
                <a:ea typeface="Meiryo UI" panose="020B0604030504040204" pitchFamily="50" charset="-128"/>
              </a:rPr>
              <a:t>＊クリック①：マイバッグの利用、フェアトレード商品、</a:t>
            </a:r>
            <a:r>
              <a:rPr kumimoji="1" lang="ja-JP" altLang="en-US" sz="1200">
                <a:solidFill>
                  <a:schemeClr val="tx1"/>
                </a:solidFill>
                <a:latin typeface="Meiryo UI" panose="020B0604030504040204" pitchFamily="50" charset="-128"/>
                <a:ea typeface="Meiryo UI" panose="020B0604030504040204" pitchFamily="50" charset="-128"/>
              </a:rPr>
              <a:t>地産地消など</a:t>
            </a:r>
            <a:endParaRPr kumimoji="1" lang="en-US" altLang="ja-JP" sz="1200" dirty="0">
              <a:solidFill>
                <a:schemeClr val="tx1"/>
              </a:solidFill>
              <a:latin typeface="Meiryo UI" panose="020B0604030504040204" pitchFamily="50" charset="-128"/>
              <a:ea typeface="Meiryo UI" panose="020B0604030504040204" pitchFamily="50" charset="-128"/>
            </a:endParaRPr>
          </a:p>
          <a:p>
            <a:r>
              <a:rPr kumimoji="1" lang="ja-JP" altLang="en-US" sz="1200" dirty="0">
                <a:solidFill>
                  <a:schemeClr val="tx1"/>
                </a:solidFill>
                <a:latin typeface="Meiryo UI" panose="020B0604030504040204" pitchFamily="50" charset="-128"/>
                <a:ea typeface="Meiryo UI" panose="020B0604030504040204" pitchFamily="50" charset="-128"/>
              </a:rPr>
              <a:t>＊クリック②：一人一人が社会的な課題に気付き、日々の買物を通して、その課題の解決のために、自分は何ができるのかを考えてみることが、エシカル消費の第一歩です。</a:t>
            </a:r>
          </a:p>
          <a:p>
            <a:endParaRPr kumimoji="1" lang="ja-JP" altLang="en-US" sz="1200" dirty="0">
              <a:solidFill>
                <a:schemeClr val="tx1"/>
              </a:solidFill>
              <a:latin typeface="Meiryo UI" panose="020B0604030504040204" pitchFamily="50" charset="-128"/>
              <a:ea typeface="Meiryo UI" panose="020B0604030504040204" pitchFamily="50" charset="-128"/>
            </a:endParaRPr>
          </a:p>
          <a:p>
            <a:r>
              <a:rPr kumimoji="1" lang="ja-JP" altLang="en-US" sz="1200" b="1" dirty="0">
                <a:solidFill>
                  <a:schemeClr val="tx1"/>
                </a:solidFill>
                <a:latin typeface="Meiryo UI" panose="020B0604030504040204" pitchFamily="50" charset="-128"/>
                <a:ea typeface="Meiryo UI" panose="020B0604030504040204" pitchFamily="50" charset="-128"/>
              </a:rPr>
              <a:t>◆参考</a:t>
            </a:r>
          </a:p>
          <a:p>
            <a:r>
              <a:rPr kumimoji="1" lang="ja-JP" altLang="en-US" sz="1200" dirty="0">
                <a:solidFill>
                  <a:schemeClr val="tx1"/>
                </a:solidFill>
                <a:latin typeface="Meiryo UI" panose="020B0604030504040204" pitchFamily="50" charset="-128"/>
                <a:ea typeface="Meiryo UI" panose="020B0604030504040204" pitchFamily="50" charset="-128"/>
              </a:rPr>
              <a:t>消費者庁「みんなの未来にエシカル消費 パンフレット」</a:t>
            </a:r>
          </a:p>
          <a:p>
            <a:r>
              <a:rPr kumimoji="1" lang="en-US" altLang="ja-JP" sz="1200" dirty="0">
                <a:solidFill>
                  <a:schemeClr val="tx1"/>
                </a:solidFill>
                <a:latin typeface="Meiryo UI" panose="020B0604030504040204" pitchFamily="50" charset="-128"/>
                <a:ea typeface="Meiryo UI" panose="020B0604030504040204" pitchFamily="50" charset="-128"/>
              </a:rPr>
              <a:t>https://www.caa.go.jp/policies/policy/consumer_education/public_awareness/ethical/material/assets/ethical_20201119_0001.pdf</a:t>
            </a:r>
          </a:p>
          <a:p>
            <a:endParaRPr kumimoji="1" lang="ja-JP" altLang="en-US" sz="1200" dirty="0">
              <a:solidFill>
                <a:schemeClr val="tx1"/>
              </a:solidFill>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fld id="{62629CC9-7421-4165-90D1-E51B0415AF70}" type="slidenum">
              <a:rPr kumimoji="1" lang="ja-JP" altLang="en-US" smtClean="0"/>
              <a:t>5</a:t>
            </a:fld>
            <a:endParaRPr kumimoji="1" lang="ja-JP" altLang="en-US"/>
          </a:p>
        </p:txBody>
      </p:sp>
      <p:sp>
        <p:nvSpPr>
          <p:cNvPr id="5" name="日付プレースホルダー 4">
            <a:extLst>
              <a:ext uri="{FF2B5EF4-FFF2-40B4-BE49-F238E27FC236}">
                <a16:creationId xmlns:a16="http://schemas.microsoft.com/office/drawing/2014/main" id="{61A2A397-40DA-432A-A5C2-B3D31C5863F5}"/>
              </a:ext>
            </a:extLst>
          </p:cNvPr>
          <p:cNvSpPr>
            <a:spLocks noGrp="1"/>
          </p:cNvSpPr>
          <p:nvPr>
            <p:ph type="dt" idx="1"/>
          </p:nvPr>
        </p:nvSpPr>
        <p:spPr/>
        <p:txBody>
          <a:bodyPr/>
          <a:lstStyle/>
          <a:p>
            <a:fld id="{8E6D96F1-7BAC-43E3-896E-DDD55EA568F5}" type="datetime1">
              <a:rPr kumimoji="1" lang="ja-JP" altLang="en-US" smtClean="0"/>
              <a:t>2022/6/23</a:t>
            </a:fld>
            <a:endParaRPr kumimoji="1" lang="ja-JP" altLang="en-US"/>
          </a:p>
        </p:txBody>
      </p:sp>
      <p:sp>
        <p:nvSpPr>
          <p:cNvPr id="6" name="ヘッダー プレースホルダー 5">
            <a:extLst>
              <a:ext uri="{FF2B5EF4-FFF2-40B4-BE49-F238E27FC236}">
                <a16:creationId xmlns:a16="http://schemas.microsoft.com/office/drawing/2014/main" id="{ABB1189A-BC45-4F16-A737-565D01C1EDD2}"/>
              </a:ext>
            </a:extLst>
          </p:cNvPr>
          <p:cNvSpPr>
            <a:spLocks noGrp="1"/>
          </p:cNvSpPr>
          <p:nvPr>
            <p:ph type="hdr" sz="quarter"/>
          </p:nvPr>
        </p:nvSpPr>
        <p:spPr/>
        <p:txBody>
          <a:bodyPr/>
          <a:lstStyle/>
          <a:p>
            <a:r>
              <a:rPr kumimoji="1" lang="en-US" altLang="ja-JP"/>
              <a:t>0307</a:t>
            </a:r>
            <a:r>
              <a:rPr kumimoji="1" lang="ja-JP" altLang="en-US"/>
              <a:t>　ワークシート</a:t>
            </a:r>
            <a:r>
              <a:rPr kumimoji="1" lang="en-US" altLang="ja-JP"/>
              <a:t>01</a:t>
            </a:r>
            <a:r>
              <a:rPr kumimoji="1" lang="ja-JP" altLang="en-US"/>
              <a:t>　契約前に必ずしよう！</a:t>
            </a:r>
            <a:r>
              <a:rPr kumimoji="1" lang="en-US" altLang="ja-JP"/>
              <a:t>~</a:t>
            </a:r>
            <a:r>
              <a:rPr kumimoji="1" lang="ja-JP" altLang="en-US"/>
              <a:t>情報の取集と比較</a:t>
            </a:r>
            <a:r>
              <a:rPr kumimoji="1" lang="en-US" altLang="ja-JP"/>
              <a:t>~</a:t>
            </a:r>
            <a:endParaRPr kumimoji="1" lang="ja-JP" altLang="en-US"/>
          </a:p>
        </p:txBody>
      </p:sp>
    </p:spTree>
    <p:extLst>
      <p:ext uri="{BB962C8B-B14F-4D97-AF65-F5344CB8AC3E}">
        <p14:creationId xmlns:p14="http://schemas.microsoft.com/office/powerpoint/2010/main" val="910171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b="1" u="none" dirty="0">
                <a:solidFill>
                  <a:schemeClr val="tx1"/>
                </a:solidFill>
                <a:latin typeface="Meiryo UI" panose="020B0604030504040204" pitchFamily="50" charset="-128"/>
                <a:ea typeface="Meiryo UI" panose="020B0604030504040204" pitchFamily="50" charset="-128"/>
              </a:rPr>
              <a:t>◆操作手順</a:t>
            </a:r>
            <a:endParaRPr kumimoji="1" lang="en-US" altLang="ja-JP" sz="1200" b="1" u="none" dirty="0">
              <a:solidFill>
                <a:schemeClr val="tx1"/>
              </a:solidFill>
              <a:latin typeface="Meiryo UI" panose="020B0604030504040204" pitchFamily="50" charset="-128"/>
              <a:ea typeface="Meiryo UI" panose="020B0604030504040204" pitchFamily="50" charset="-128"/>
            </a:endParaRPr>
          </a:p>
          <a:p>
            <a:r>
              <a:rPr kumimoji="1" lang="ja-JP" altLang="en-US" sz="1200" dirty="0">
                <a:solidFill>
                  <a:schemeClr val="tx1"/>
                </a:solidFill>
                <a:latin typeface="Meiryo UI" panose="020B0604030504040204" pitchFamily="50" charset="-128"/>
                <a:ea typeface="Meiryo UI" panose="020B0604030504040204" pitchFamily="50" charset="-128"/>
              </a:rPr>
              <a:t>＊クリック①：人類がこの地球で暮らし続けていくために、</a:t>
            </a:r>
            <a:r>
              <a:rPr kumimoji="1" lang="en-US" altLang="ja-JP" sz="1200" dirty="0">
                <a:solidFill>
                  <a:schemeClr val="tx1"/>
                </a:solidFill>
                <a:latin typeface="Meiryo UI" panose="020B0604030504040204" pitchFamily="50" charset="-128"/>
                <a:ea typeface="Meiryo UI" panose="020B0604030504040204" pitchFamily="50" charset="-128"/>
              </a:rPr>
              <a:t>2030</a:t>
            </a:r>
            <a:r>
              <a:rPr kumimoji="1" lang="ja-JP" altLang="en-US" sz="1200" dirty="0">
                <a:solidFill>
                  <a:schemeClr val="tx1"/>
                </a:solidFill>
                <a:latin typeface="Meiryo UI" panose="020B0604030504040204" pitchFamily="50" charset="-128"/>
                <a:ea typeface="Meiryo UI" panose="020B0604030504040204" pitchFamily="50" charset="-128"/>
              </a:rPr>
              <a:t>年までに達成すべき目標</a:t>
            </a:r>
          </a:p>
        </p:txBody>
      </p:sp>
      <p:sp>
        <p:nvSpPr>
          <p:cNvPr id="4" name="スライド番号プレースホルダー 3"/>
          <p:cNvSpPr>
            <a:spLocks noGrp="1"/>
          </p:cNvSpPr>
          <p:nvPr>
            <p:ph type="sldNum" sz="quarter" idx="5"/>
          </p:nvPr>
        </p:nvSpPr>
        <p:spPr/>
        <p:txBody>
          <a:bodyPr/>
          <a:lstStyle/>
          <a:p>
            <a:fld id="{62629CC9-7421-4165-90D1-E51B0415AF70}" type="slidenum">
              <a:rPr kumimoji="1" lang="ja-JP" altLang="en-US" smtClean="0"/>
              <a:t>6</a:t>
            </a:fld>
            <a:endParaRPr kumimoji="1" lang="ja-JP" altLang="en-US"/>
          </a:p>
        </p:txBody>
      </p:sp>
      <p:sp>
        <p:nvSpPr>
          <p:cNvPr id="5" name="日付プレースホルダー 4">
            <a:extLst>
              <a:ext uri="{FF2B5EF4-FFF2-40B4-BE49-F238E27FC236}">
                <a16:creationId xmlns:a16="http://schemas.microsoft.com/office/drawing/2014/main" id="{2455723A-9E26-49EE-87D2-AA9298B8AF41}"/>
              </a:ext>
            </a:extLst>
          </p:cNvPr>
          <p:cNvSpPr>
            <a:spLocks noGrp="1"/>
          </p:cNvSpPr>
          <p:nvPr>
            <p:ph type="dt" idx="1"/>
          </p:nvPr>
        </p:nvSpPr>
        <p:spPr/>
        <p:txBody>
          <a:bodyPr/>
          <a:lstStyle/>
          <a:p>
            <a:fld id="{1058140C-A326-4BF2-8887-7B0929AC3F50}" type="datetime1">
              <a:rPr kumimoji="1" lang="ja-JP" altLang="en-US" smtClean="0"/>
              <a:t>2022/6/23</a:t>
            </a:fld>
            <a:endParaRPr kumimoji="1" lang="ja-JP" altLang="en-US"/>
          </a:p>
        </p:txBody>
      </p:sp>
      <p:sp>
        <p:nvSpPr>
          <p:cNvPr id="6" name="ヘッダー プレースホルダー 5">
            <a:extLst>
              <a:ext uri="{FF2B5EF4-FFF2-40B4-BE49-F238E27FC236}">
                <a16:creationId xmlns:a16="http://schemas.microsoft.com/office/drawing/2014/main" id="{ABA18D82-71EE-496C-A54B-200CAE0812F9}"/>
              </a:ext>
            </a:extLst>
          </p:cNvPr>
          <p:cNvSpPr>
            <a:spLocks noGrp="1"/>
          </p:cNvSpPr>
          <p:nvPr>
            <p:ph type="hdr" sz="quarter"/>
          </p:nvPr>
        </p:nvSpPr>
        <p:spPr/>
        <p:txBody>
          <a:bodyPr/>
          <a:lstStyle/>
          <a:p>
            <a:r>
              <a:rPr kumimoji="1" lang="en-US" altLang="ja-JP"/>
              <a:t>0307</a:t>
            </a:r>
            <a:r>
              <a:rPr kumimoji="1" lang="ja-JP" altLang="en-US"/>
              <a:t>　ワークシート</a:t>
            </a:r>
            <a:r>
              <a:rPr kumimoji="1" lang="en-US" altLang="ja-JP"/>
              <a:t>01</a:t>
            </a:r>
            <a:r>
              <a:rPr kumimoji="1" lang="ja-JP" altLang="en-US"/>
              <a:t>　契約前に必ずしよう！</a:t>
            </a:r>
            <a:r>
              <a:rPr kumimoji="1" lang="en-US" altLang="ja-JP"/>
              <a:t>~</a:t>
            </a:r>
            <a:r>
              <a:rPr kumimoji="1" lang="ja-JP" altLang="en-US"/>
              <a:t>情報の取集と比較</a:t>
            </a:r>
            <a:r>
              <a:rPr kumimoji="1" lang="en-US" altLang="ja-JP"/>
              <a:t>~</a:t>
            </a:r>
            <a:endParaRPr kumimoji="1" lang="ja-JP" altLang="en-US"/>
          </a:p>
        </p:txBody>
      </p:sp>
    </p:spTree>
    <p:extLst>
      <p:ext uri="{BB962C8B-B14F-4D97-AF65-F5344CB8AC3E}">
        <p14:creationId xmlns:p14="http://schemas.microsoft.com/office/powerpoint/2010/main" val="3273183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u="none" dirty="0">
                <a:solidFill>
                  <a:schemeClr val="tx1"/>
                </a:solidFill>
                <a:latin typeface="Meiryo UI" panose="020B0604030504040204" pitchFamily="50" charset="-128"/>
                <a:ea typeface="Meiryo UI" panose="020B0604030504040204" pitchFamily="50" charset="-128"/>
              </a:rPr>
              <a:t>◆参考</a:t>
            </a:r>
            <a:endParaRPr kumimoji="1" lang="en-US" altLang="ja-JP" sz="1200" b="1" u="none"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u="none" dirty="0">
                <a:solidFill>
                  <a:schemeClr val="tx1"/>
                </a:solidFill>
                <a:effectLst/>
                <a:latin typeface="Meiryo UI" panose="020B0604030504040204" pitchFamily="50" charset="-128"/>
                <a:ea typeface="Meiryo UI" panose="020B0604030504040204" pitchFamily="50" charset="-128"/>
              </a:rPr>
              <a:t>外務省</a:t>
            </a:r>
            <a:endParaRPr kumimoji="1" lang="en-US" altLang="ja-JP" sz="1200" b="0" u="none" dirty="0">
              <a:solidFill>
                <a:schemeClr val="tx1"/>
              </a:solidFill>
              <a:effectLst/>
              <a:latin typeface="Meiryo UI" panose="020B0604030504040204" pitchFamily="50" charset="-128"/>
              <a:ea typeface="Meiryo UI" panose="020B0604030504040204" pitchFamily="50" charset="-128"/>
            </a:endParaRPr>
          </a:p>
          <a:p>
            <a:r>
              <a:rPr kumimoji="1" lang="en-US" altLang="ja-JP" sz="1200" dirty="0">
                <a:solidFill>
                  <a:schemeClr val="tx1"/>
                </a:solidFill>
                <a:latin typeface="Meiryo UI" panose="020B0604030504040204" pitchFamily="50" charset="-128"/>
                <a:ea typeface="Meiryo UI" panose="020B0604030504040204" pitchFamily="50" charset="-128"/>
              </a:rPr>
              <a:t>https://www.mofa.go.jp/mofaj/gaiko/oda/sdgs/about/index.html</a:t>
            </a:r>
          </a:p>
          <a:p>
            <a:endParaRPr kumimoji="1" lang="en-US" altLang="ja-JP" sz="1200" dirty="0">
              <a:solidFill>
                <a:schemeClr val="tx1"/>
              </a:solidFill>
              <a:latin typeface="Meiryo UI" panose="020B0604030504040204" pitchFamily="50" charset="-128"/>
              <a:ea typeface="Meiryo UI" panose="020B0604030504040204" pitchFamily="50" charset="-128"/>
            </a:endParaRPr>
          </a:p>
          <a:p>
            <a:r>
              <a:rPr kumimoji="1" lang="ja-JP" altLang="en-US" sz="1200" dirty="0">
                <a:solidFill>
                  <a:schemeClr val="tx1"/>
                </a:solidFill>
                <a:latin typeface="Meiryo UI" panose="020B0604030504040204" pitchFamily="50" charset="-128"/>
                <a:ea typeface="Meiryo UI" panose="020B0604030504040204" pitchFamily="50" charset="-128"/>
              </a:rPr>
              <a:t>パンフレット：持続可能な開発目標（</a:t>
            </a:r>
            <a:r>
              <a:rPr kumimoji="1" lang="en-US" altLang="ja-JP" sz="1200" dirty="0">
                <a:solidFill>
                  <a:schemeClr val="tx1"/>
                </a:solidFill>
                <a:latin typeface="Meiryo UI" panose="020B0604030504040204" pitchFamily="50" charset="-128"/>
                <a:ea typeface="Meiryo UI" panose="020B0604030504040204" pitchFamily="50" charset="-128"/>
              </a:rPr>
              <a:t>SDGs</a:t>
            </a:r>
            <a:r>
              <a:rPr kumimoji="1" lang="ja-JP" altLang="en-US" sz="1200" dirty="0">
                <a:solidFill>
                  <a:schemeClr val="tx1"/>
                </a:solidFill>
                <a:latin typeface="Meiryo UI" panose="020B0604030504040204" pitchFamily="50" charset="-128"/>
                <a:ea typeface="Meiryo UI" panose="020B0604030504040204" pitchFamily="50" charset="-128"/>
              </a:rPr>
              <a:t>）と日本の取組</a:t>
            </a:r>
            <a:endParaRPr kumimoji="1" lang="en-US" altLang="ja-JP" sz="1200" dirty="0">
              <a:solidFill>
                <a:schemeClr val="tx1"/>
              </a:solidFill>
              <a:latin typeface="Meiryo UI" panose="020B0604030504040204" pitchFamily="50" charset="-128"/>
              <a:ea typeface="Meiryo UI" panose="020B0604030504040204" pitchFamily="50" charset="-128"/>
            </a:endParaRPr>
          </a:p>
          <a:p>
            <a:r>
              <a:rPr kumimoji="1" lang="en-US" altLang="ja-JP" sz="1200" dirty="0">
                <a:solidFill>
                  <a:schemeClr val="tx1"/>
                </a:solidFill>
                <a:latin typeface="Meiryo UI" panose="020B0604030504040204" pitchFamily="50" charset="-128"/>
                <a:ea typeface="Meiryo UI" panose="020B0604030504040204" pitchFamily="50" charset="-128"/>
              </a:rPr>
              <a:t>https://www.mofa.go.jp/mofaj/gaiko/oda/sdgs/pdf/SDGs_pamphlet.pdf</a:t>
            </a:r>
            <a:endParaRPr kumimoji="1" lang="ja-JP" altLang="en-US" sz="1200" dirty="0">
              <a:solidFill>
                <a:schemeClr val="tx1"/>
              </a:solidFill>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fld id="{62629CC9-7421-4165-90D1-E51B0415AF70}" type="slidenum">
              <a:rPr kumimoji="1" lang="ja-JP" altLang="en-US" smtClean="0"/>
              <a:t>7</a:t>
            </a:fld>
            <a:endParaRPr kumimoji="1" lang="ja-JP" altLang="en-US"/>
          </a:p>
        </p:txBody>
      </p:sp>
      <p:sp>
        <p:nvSpPr>
          <p:cNvPr id="5" name="日付プレースホルダー 4">
            <a:extLst>
              <a:ext uri="{FF2B5EF4-FFF2-40B4-BE49-F238E27FC236}">
                <a16:creationId xmlns:a16="http://schemas.microsoft.com/office/drawing/2014/main" id="{69135964-2A19-418E-B6C4-96E1C9BCC758}"/>
              </a:ext>
            </a:extLst>
          </p:cNvPr>
          <p:cNvSpPr>
            <a:spLocks noGrp="1"/>
          </p:cNvSpPr>
          <p:nvPr>
            <p:ph type="dt" idx="1"/>
          </p:nvPr>
        </p:nvSpPr>
        <p:spPr/>
        <p:txBody>
          <a:bodyPr/>
          <a:lstStyle/>
          <a:p>
            <a:fld id="{6EA58195-F92A-429F-9200-8833031B38AB}" type="datetime1">
              <a:rPr kumimoji="1" lang="ja-JP" altLang="en-US" smtClean="0"/>
              <a:t>2022/6/23</a:t>
            </a:fld>
            <a:endParaRPr kumimoji="1" lang="ja-JP" altLang="en-US"/>
          </a:p>
        </p:txBody>
      </p:sp>
      <p:sp>
        <p:nvSpPr>
          <p:cNvPr id="6" name="ヘッダー プレースホルダー 5">
            <a:extLst>
              <a:ext uri="{FF2B5EF4-FFF2-40B4-BE49-F238E27FC236}">
                <a16:creationId xmlns:a16="http://schemas.microsoft.com/office/drawing/2014/main" id="{141703E8-579B-42D5-95E2-245AA7EBEBD1}"/>
              </a:ext>
            </a:extLst>
          </p:cNvPr>
          <p:cNvSpPr>
            <a:spLocks noGrp="1"/>
          </p:cNvSpPr>
          <p:nvPr>
            <p:ph type="hdr" sz="quarter"/>
          </p:nvPr>
        </p:nvSpPr>
        <p:spPr/>
        <p:txBody>
          <a:bodyPr/>
          <a:lstStyle/>
          <a:p>
            <a:r>
              <a:rPr kumimoji="1" lang="en-US" altLang="ja-JP"/>
              <a:t>0307</a:t>
            </a:r>
            <a:r>
              <a:rPr kumimoji="1" lang="ja-JP" altLang="en-US"/>
              <a:t>　ワークシート</a:t>
            </a:r>
            <a:r>
              <a:rPr kumimoji="1" lang="en-US" altLang="ja-JP"/>
              <a:t>01</a:t>
            </a:r>
            <a:r>
              <a:rPr kumimoji="1" lang="ja-JP" altLang="en-US"/>
              <a:t>　契約前に必ずしよう！</a:t>
            </a:r>
            <a:r>
              <a:rPr kumimoji="1" lang="en-US" altLang="ja-JP"/>
              <a:t>~</a:t>
            </a:r>
            <a:r>
              <a:rPr kumimoji="1" lang="ja-JP" altLang="en-US"/>
              <a:t>情報の取集と比較</a:t>
            </a:r>
            <a:r>
              <a:rPr kumimoji="1" lang="en-US" altLang="ja-JP"/>
              <a:t>~</a:t>
            </a:r>
            <a:endParaRPr kumimoji="1" lang="ja-JP" altLang="en-US"/>
          </a:p>
        </p:txBody>
      </p:sp>
    </p:spTree>
    <p:extLst>
      <p:ext uri="{BB962C8B-B14F-4D97-AF65-F5344CB8AC3E}">
        <p14:creationId xmlns:p14="http://schemas.microsoft.com/office/powerpoint/2010/main" val="27667533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fld id="{62629CC9-7421-4165-90D1-E51B0415AF70}" type="slidenum">
              <a:rPr kumimoji="1" lang="ja-JP" altLang="en-US" smtClean="0"/>
              <a:t>8</a:t>
            </a:fld>
            <a:endParaRPr kumimoji="1" lang="ja-JP" altLang="en-US"/>
          </a:p>
        </p:txBody>
      </p:sp>
      <p:sp>
        <p:nvSpPr>
          <p:cNvPr id="5" name="日付プレースホルダー 4">
            <a:extLst>
              <a:ext uri="{FF2B5EF4-FFF2-40B4-BE49-F238E27FC236}">
                <a16:creationId xmlns:a16="http://schemas.microsoft.com/office/drawing/2014/main" id="{6DC89103-3692-4AE2-B7BD-55A856C97DA7}"/>
              </a:ext>
            </a:extLst>
          </p:cNvPr>
          <p:cNvSpPr>
            <a:spLocks noGrp="1"/>
          </p:cNvSpPr>
          <p:nvPr>
            <p:ph type="dt" idx="1"/>
          </p:nvPr>
        </p:nvSpPr>
        <p:spPr/>
        <p:txBody>
          <a:bodyPr/>
          <a:lstStyle/>
          <a:p>
            <a:fld id="{5E578C87-073B-430C-A410-CB88F887E7E9}" type="datetime1">
              <a:rPr kumimoji="1" lang="ja-JP" altLang="en-US" smtClean="0"/>
              <a:t>2022/6/23</a:t>
            </a:fld>
            <a:endParaRPr kumimoji="1" lang="ja-JP" altLang="en-US"/>
          </a:p>
        </p:txBody>
      </p:sp>
      <p:sp>
        <p:nvSpPr>
          <p:cNvPr id="6" name="ヘッダー プレースホルダー 5">
            <a:extLst>
              <a:ext uri="{FF2B5EF4-FFF2-40B4-BE49-F238E27FC236}">
                <a16:creationId xmlns:a16="http://schemas.microsoft.com/office/drawing/2014/main" id="{163A58F3-1607-478C-9489-A96CFEEE8E1C}"/>
              </a:ext>
            </a:extLst>
          </p:cNvPr>
          <p:cNvSpPr>
            <a:spLocks noGrp="1"/>
          </p:cNvSpPr>
          <p:nvPr>
            <p:ph type="hdr" sz="quarter"/>
          </p:nvPr>
        </p:nvSpPr>
        <p:spPr/>
        <p:txBody>
          <a:bodyPr/>
          <a:lstStyle/>
          <a:p>
            <a:r>
              <a:rPr kumimoji="1" lang="en-US" altLang="ja-JP"/>
              <a:t>0307</a:t>
            </a:r>
            <a:r>
              <a:rPr kumimoji="1" lang="ja-JP" altLang="en-US"/>
              <a:t>　ワークシート</a:t>
            </a:r>
            <a:r>
              <a:rPr kumimoji="1" lang="en-US" altLang="ja-JP"/>
              <a:t>01</a:t>
            </a:r>
            <a:r>
              <a:rPr kumimoji="1" lang="ja-JP" altLang="en-US"/>
              <a:t>　契約前に必ずしよう！</a:t>
            </a:r>
            <a:r>
              <a:rPr kumimoji="1" lang="en-US" altLang="ja-JP"/>
              <a:t>~</a:t>
            </a:r>
            <a:r>
              <a:rPr kumimoji="1" lang="ja-JP" altLang="en-US"/>
              <a:t>情報の取集と比較</a:t>
            </a:r>
            <a:r>
              <a:rPr kumimoji="1" lang="en-US" altLang="ja-JP"/>
              <a:t>~</a:t>
            </a:r>
            <a:endParaRPr kumimoji="1" lang="ja-JP" altLang="en-US"/>
          </a:p>
        </p:txBody>
      </p:sp>
    </p:spTree>
    <p:extLst>
      <p:ext uri="{BB962C8B-B14F-4D97-AF65-F5344CB8AC3E}">
        <p14:creationId xmlns:p14="http://schemas.microsoft.com/office/powerpoint/2010/main" val="6899728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b="1" u="none" dirty="0">
                <a:solidFill>
                  <a:schemeClr val="tx1"/>
                </a:solidFill>
                <a:latin typeface="Meiryo UI" panose="020B0604030504040204" pitchFamily="50" charset="-128"/>
                <a:ea typeface="Meiryo UI" panose="020B0604030504040204" pitchFamily="50" charset="-128"/>
              </a:rPr>
              <a:t>◆操作手順</a:t>
            </a:r>
          </a:p>
          <a:p>
            <a:r>
              <a:rPr kumimoji="1" lang="ja-JP" altLang="en-US" sz="1200" b="1" u="none" dirty="0">
                <a:solidFill>
                  <a:schemeClr val="tx1"/>
                </a:solidFill>
                <a:latin typeface="Meiryo UI" panose="020B0604030504040204" pitchFamily="50" charset="-128"/>
                <a:ea typeface="Meiryo UI" panose="020B0604030504040204" pitchFamily="50" charset="-128"/>
              </a:rPr>
              <a:t>例えば、</a:t>
            </a:r>
            <a:r>
              <a:rPr kumimoji="1" lang="en-US" altLang="ja-JP" sz="1200" b="1" u="none" dirty="0">
                <a:solidFill>
                  <a:schemeClr val="tx1"/>
                </a:solidFill>
                <a:latin typeface="Meiryo UI" panose="020B0604030504040204" pitchFamily="50" charset="-128"/>
                <a:ea typeface="Meiryo UI" panose="020B0604030504040204" pitchFamily="50" charset="-128"/>
              </a:rPr>
              <a:t>Goal12 </a:t>
            </a:r>
            <a:r>
              <a:rPr kumimoji="1" lang="ja-JP" altLang="en-US" sz="1200" b="1" u="none" dirty="0">
                <a:solidFill>
                  <a:schemeClr val="tx1"/>
                </a:solidFill>
                <a:latin typeface="Meiryo UI" panose="020B0604030504040204" pitchFamily="50" charset="-128"/>
                <a:ea typeface="Meiryo UI" panose="020B0604030504040204" pitchFamily="50" charset="-128"/>
              </a:rPr>
              <a:t>つくる責任 つかう責任には、たとえば以下の具体的目標が掲げられています</a:t>
            </a:r>
          </a:p>
          <a:p>
            <a:endParaRPr kumimoji="1" lang="en-US" altLang="ja-JP" sz="1200" dirty="0">
              <a:solidFill>
                <a:schemeClr val="tx1"/>
              </a:solidFill>
              <a:latin typeface="Meiryo UI" panose="020B0604030504040204" pitchFamily="50" charset="-128"/>
              <a:ea typeface="Meiryo UI" panose="020B0604030504040204" pitchFamily="50" charset="-128"/>
            </a:endParaRPr>
          </a:p>
          <a:p>
            <a:r>
              <a:rPr kumimoji="1" lang="ja-JP" altLang="en-US" sz="1200" dirty="0">
                <a:solidFill>
                  <a:schemeClr val="tx1"/>
                </a:solidFill>
                <a:latin typeface="Meiryo UI" panose="020B0604030504040204" pitchFamily="50" charset="-128"/>
                <a:ea typeface="Meiryo UI" panose="020B0604030504040204" pitchFamily="50" charset="-128"/>
              </a:rPr>
              <a:t>＊クリック①：“限りある天然資源を、できるだけ使わずに済むようにしよう”</a:t>
            </a:r>
          </a:p>
          <a:p>
            <a:r>
              <a:rPr kumimoji="1" lang="ja-JP" altLang="en-US" sz="1200" dirty="0">
                <a:solidFill>
                  <a:schemeClr val="tx1"/>
                </a:solidFill>
                <a:latin typeface="Meiryo UI" panose="020B0604030504040204" pitchFamily="50" charset="-128"/>
                <a:ea typeface="Meiryo UI" panose="020B0604030504040204" pitchFamily="50" charset="-128"/>
              </a:rPr>
              <a:t>＊クリック②：“一人あたりの食品ロスを半分に減らそう”</a:t>
            </a:r>
          </a:p>
          <a:p>
            <a:r>
              <a:rPr kumimoji="1" lang="ja-JP" altLang="en-US" sz="1200" dirty="0">
                <a:solidFill>
                  <a:schemeClr val="tx1"/>
                </a:solidFill>
                <a:latin typeface="Meiryo UI" panose="020B0604030504040204" pitchFamily="50" charset="-128"/>
                <a:ea typeface="Meiryo UI" panose="020B0604030504040204" pitchFamily="50" charset="-128"/>
              </a:rPr>
              <a:t>＊クリック③：“廃棄物の発生を、</a:t>
            </a:r>
            <a:r>
              <a:rPr kumimoji="1" lang="en-US" altLang="ja-JP" sz="1200" dirty="0">
                <a:solidFill>
                  <a:schemeClr val="tx1"/>
                </a:solidFill>
                <a:latin typeface="Meiryo UI" panose="020B0604030504040204" pitchFamily="50" charset="-128"/>
                <a:ea typeface="Meiryo UI" panose="020B0604030504040204" pitchFamily="50" charset="-128"/>
              </a:rPr>
              <a:t>3R</a:t>
            </a:r>
            <a:r>
              <a:rPr kumimoji="1" lang="ja-JP" altLang="en-US" sz="1200" dirty="0">
                <a:solidFill>
                  <a:schemeClr val="tx1"/>
                </a:solidFill>
                <a:latin typeface="Meiryo UI" panose="020B0604030504040204" pitchFamily="50" charset="-128"/>
                <a:ea typeface="Meiryo UI" panose="020B0604030504040204" pitchFamily="50" charset="-128"/>
              </a:rPr>
              <a:t>で大幅に減らそう”</a:t>
            </a:r>
          </a:p>
          <a:p>
            <a:r>
              <a:rPr kumimoji="1" lang="ja-JP" altLang="en-US" sz="1200" dirty="0">
                <a:solidFill>
                  <a:schemeClr val="tx1"/>
                </a:solidFill>
                <a:latin typeface="Meiryo UI" panose="020B0604030504040204" pitchFamily="50" charset="-128"/>
                <a:ea typeface="Meiryo UI" panose="020B0604030504040204" pitchFamily="50" charset="-128"/>
              </a:rPr>
              <a:t>＊クリック④：“持続可能なライフスタイルがどんなものか、みんなで理解しよう”</a:t>
            </a:r>
          </a:p>
          <a:p>
            <a:endParaRPr kumimoji="1" lang="ja-JP" altLang="en-US" sz="1200" dirty="0">
              <a:solidFill>
                <a:schemeClr val="tx1"/>
              </a:solidFill>
              <a:latin typeface="Meiryo UI" panose="020B0604030504040204" pitchFamily="50" charset="-128"/>
              <a:ea typeface="Meiryo UI" panose="020B0604030504040204" pitchFamily="50" charset="-128"/>
            </a:endParaRPr>
          </a:p>
          <a:p>
            <a:r>
              <a:rPr kumimoji="1" lang="ja-JP" altLang="en-US" sz="1200" dirty="0">
                <a:solidFill>
                  <a:schemeClr val="tx1"/>
                </a:solidFill>
                <a:latin typeface="Meiryo UI" panose="020B0604030504040204" pitchFamily="50" charset="-128"/>
                <a:ea typeface="Meiryo UI" panose="020B0604030504040204" pitchFamily="50" charset="-128"/>
              </a:rPr>
              <a:t>食品ロスとは</a:t>
            </a:r>
          </a:p>
          <a:p>
            <a:r>
              <a:rPr kumimoji="1" lang="ja-JP" altLang="en-US" sz="1200" dirty="0">
                <a:solidFill>
                  <a:schemeClr val="tx1"/>
                </a:solidFill>
                <a:latin typeface="Meiryo UI" panose="020B0604030504040204" pitchFamily="50" charset="-128"/>
                <a:ea typeface="Meiryo UI" panose="020B0604030504040204" pitchFamily="50" charset="-128"/>
              </a:rPr>
              <a:t>食品ロスとは、まだ食べられるのに廃棄される食品のことです</a:t>
            </a:r>
            <a:endParaRPr kumimoji="1" lang="en-US" altLang="ja-JP" sz="1200" dirty="0">
              <a:solidFill>
                <a:schemeClr val="tx1"/>
              </a:solidFill>
              <a:latin typeface="Meiryo UI" panose="020B0604030504040204" pitchFamily="50" charset="-128"/>
              <a:ea typeface="Meiryo UI" panose="020B0604030504040204" pitchFamily="50" charset="-128"/>
            </a:endParaRPr>
          </a:p>
          <a:p>
            <a:r>
              <a:rPr kumimoji="1" lang="ja-JP" altLang="en-US" sz="1200" dirty="0">
                <a:solidFill>
                  <a:schemeClr val="tx1"/>
                </a:solidFill>
                <a:latin typeface="Meiryo UI" panose="020B0604030504040204" pitchFamily="50" charset="-128"/>
                <a:ea typeface="Meiryo UI" panose="020B0604030504040204" pitchFamily="50" charset="-128"/>
              </a:rPr>
              <a:t>大切な資源の有効活用や環境負荷への配慮から、食品ロスを減らすことが必要です</a:t>
            </a:r>
          </a:p>
          <a:p>
            <a:endParaRPr kumimoji="1" lang="ja-JP" altLang="en-US" sz="1200" dirty="0">
              <a:solidFill>
                <a:schemeClr val="tx1"/>
              </a:solidFill>
              <a:latin typeface="Meiryo UI" panose="020B0604030504040204" pitchFamily="50" charset="-128"/>
              <a:ea typeface="Meiryo UI" panose="020B0604030504040204" pitchFamily="50" charset="-128"/>
            </a:endParaRPr>
          </a:p>
          <a:p>
            <a:endParaRPr kumimoji="1" lang="en-US" altLang="ja-JP" sz="1200" dirty="0">
              <a:solidFill>
                <a:schemeClr val="tx1"/>
              </a:solidFill>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食品ロスの情報はこちら</a:t>
            </a:r>
            <a:endParaRPr lang="en-US" altLang="ja-JP" dirty="0">
              <a:latin typeface="Meiryo UI" panose="020B0604030504040204" pitchFamily="50" charset="-128"/>
              <a:ea typeface="Meiryo UI" panose="020B0604030504040204" pitchFamily="50" charset="-128"/>
            </a:endParaRPr>
          </a:p>
          <a:p>
            <a:r>
              <a:rPr kumimoji="1" lang="ja-JP" altLang="en-US" sz="1200" dirty="0">
                <a:solidFill>
                  <a:schemeClr val="tx1"/>
                </a:solidFill>
                <a:latin typeface="Meiryo UI" panose="020B0604030504040204" pitchFamily="50" charset="-128"/>
                <a:ea typeface="Meiryo UI" panose="020B0604030504040204" pitchFamily="50" charset="-128"/>
              </a:rPr>
              <a:t>食品ロスについて知る・学ぶ</a:t>
            </a:r>
            <a:br>
              <a:rPr kumimoji="1" lang="ja-JP" altLang="en-US" sz="1200" dirty="0">
                <a:solidFill>
                  <a:schemeClr val="tx1"/>
                </a:solidFill>
                <a:latin typeface="Meiryo UI" panose="020B0604030504040204" pitchFamily="50" charset="-128"/>
                <a:ea typeface="Meiryo UI" panose="020B0604030504040204" pitchFamily="50" charset="-128"/>
              </a:rPr>
            </a:br>
            <a:r>
              <a:rPr kumimoji="1" lang="en-US" altLang="ja-JP" sz="1200" dirty="0">
                <a:solidFill>
                  <a:schemeClr val="tx1"/>
                </a:solidFill>
                <a:latin typeface="Meiryo UI" panose="020B0604030504040204" pitchFamily="50" charset="-128"/>
                <a:ea typeface="Meiryo UI" panose="020B0604030504040204" pitchFamily="50" charset="-128"/>
              </a:rPr>
              <a:t>https://www.caa.go.jp/policies/policy/consumer_policy/information/food_loss/education/</a:t>
            </a:r>
            <a:br>
              <a:rPr kumimoji="1" lang="en-US" altLang="ja-JP" sz="1200" dirty="0">
                <a:solidFill>
                  <a:schemeClr val="tx1"/>
                </a:solidFill>
                <a:latin typeface="Meiryo UI" panose="020B0604030504040204" pitchFamily="50" charset="-128"/>
                <a:ea typeface="Meiryo UI" panose="020B0604030504040204" pitchFamily="50" charset="-128"/>
              </a:rPr>
            </a:br>
            <a:endParaRPr kumimoji="1" lang="en-US" altLang="ja-JP" sz="120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latin typeface="Meiryo UI" panose="020B0604030504040204" pitchFamily="50" charset="-128"/>
                <a:ea typeface="Meiryo UI" panose="020B0604030504040204" pitchFamily="50" charset="-128"/>
              </a:rPr>
              <a:t>食品ロスの動画はこちら</a:t>
            </a:r>
            <a:endParaRPr kumimoji="1" lang="en-US" altLang="ja-JP" sz="1200" dirty="0">
              <a:solidFill>
                <a:schemeClr val="tx1"/>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latin typeface="Meiryo UI" panose="020B0604030504040204" pitchFamily="50" charset="-128"/>
                <a:ea typeface="Meiryo UI" panose="020B0604030504040204" pitchFamily="50" charset="-128"/>
              </a:rPr>
              <a:t>めざせ</a:t>
            </a:r>
            <a:r>
              <a:rPr kumimoji="1" lang="en-US" altLang="ja-JP" sz="1200" dirty="0">
                <a:solidFill>
                  <a:schemeClr val="tx1"/>
                </a:solidFill>
                <a:latin typeface="Meiryo UI" panose="020B0604030504040204" pitchFamily="50" charset="-128"/>
                <a:ea typeface="Meiryo UI" panose="020B0604030504040204" pitchFamily="50" charset="-128"/>
              </a:rPr>
              <a:t>!</a:t>
            </a:r>
            <a:r>
              <a:rPr kumimoji="1" lang="ja-JP" altLang="en-US" sz="1200" dirty="0">
                <a:solidFill>
                  <a:schemeClr val="tx1"/>
                </a:solidFill>
                <a:latin typeface="Meiryo UI" panose="020B0604030504040204" pitchFamily="50" charset="-128"/>
                <a:ea typeface="Meiryo UI" panose="020B0604030504040204" pitchFamily="50" charset="-128"/>
              </a:rPr>
              <a:t>食品ロス・ゼロ</a:t>
            </a:r>
            <a:br>
              <a:rPr kumimoji="1" lang="ja-JP" altLang="en-US" sz="1200" dirty="0">
                <a:solidFill>
                  <a:schemeClr val="tx1"/>
                </a:solidFill>
                <a:latin typeface="Meiryo UI" panose="020B0604030504040204" pitchFamily="50" charset="-128"/>
                <a:ea typeface="Meiryo UI" panose="020B0604030504040204" pitchFamily="50" charset="-128"/>
              </a:rPr>
            </a:br>
            <a:r>
              <a:rPr kumimoji="1" lang="en-US" altLang="ja-JP" sz="1200" dirty="0">
                <a:solidFill>
                  <a:schemeClr val="tx1"/>
                </a:solidFill>
                <a:latin typeface="Meiryo UI" panose="020B0604030504040204" pitchFamily="50" charset="-128"/>
                <a:ea typeface="Meiryo UI" panose="020B0604030504040204" pitchFamily="50" charset="-128"/>
              </a:rPr>
              <a:t>https://www.no-foodloss.caa.go.jp/index.html</a:t>
            </a:r>
          </a:p>
          <a:p>
            <a:endParaRPr kumimoji="1" lang="ja-JP" altLang="en-US" sz="1200" dirty="0">
              <a:solidFill>
                <a:schemeClr val="tx1"/>
              </a:solidFill>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fld id="{62629CC9-7421-4165-90D1-E51B0415AF70}" type="slidenum">
              <a:rPr kumimoji="1" lang="ja-JP" altLang="en-US" smtClean="0"/>
              <a:t>9</a:t>
            </a:fld>
            <a:endParaRPr kumimoji="1" lang="ja-JP" altLang="en-US"/>
          </a:p>
        </p:txBody>
      </p:sp>
      <p:sp>
        <p:nvSpPr>
          <p:cNvPr id="5" name="日付プレースホルダー 4">
            <a:extLst>
              <a:ext uri="{FF2B5EF4-FFF2-40B4-BE49-F238E27FC236}">
                <a16:creationId xmlns:a16="http://schemas.microsoft.com/office/drawing/2014/main" id="{F5B659FF-C455-4DEF-9A6A-429AB989AD6A}"/>
              </a:ext>
            </a:extLst>
          </p:cNvPr>
          <p:cNvSpPr>
            <a:spLocks noGrp="1"/>
          </p:cNvSpPr>
          <p:nvPr>
            <p:ph type="dt" idx="1"/>
          </p:nvPr>
        </p:nvSpPr>
        <p:spPr/>
        <p:txBody>
          <a:bodyPr/>
          <a:lstStyle/>
          <a:p>
            <a:fld id="{251BB3D2-DC7D-4C3E-9F5C-8B9A4B833E35}" type="datetime1">
              <a:rPr kumimoji="1" lang="ja-JP" altLang="en-US" smtClean="0"/>
              <a:t>2022/6/23</a:t>
            </a:fld>
            <a:endParaRPr kumimoji="1" lang="ja-JP" altLang="en-US"/>
          </a:p>
        </p:txBody>
      </p:sp>
      <p:sp>
        <p:nvSpPr>
          <p:cNvPr id="6" name="ヘッダー プレースホルダー 5">
            <a:extLst>
              <a:ext uri="{FF2B5EF4-FFF2-40B4-BE49-F238E27FC236}">
                <a16:creationId xmlns:a16="http://schemas.microsoft.com/office/drawing/2014/main" id="{4CE049A9-98F1-45C0-893D-B234F090AEB5}"/>
              </a:ext>
            </a:extLst>
          </p:cNvPr>
          <p:cNvSpPr>
            <a:spLocks noGrp="1"/>
          </p:cNvSpPr>
          <p:nvPr>
            <p:ph type="hdr" sz="quarter"/>
          </p:nvPr>
        </p:nvSpPr>
        <p:spPr/>
        <p:txBody>
          <a:bodyPr/>
          <a:lstStyle/>
          <a:p>
            <a:r>
              <a:rPr kumimoji="1" lang="en-US" altLang="ja-JP"/>
              <a:t>0307</a:t>
            </a:r>
            <a:r>
              <a:rPr kumimoji="1" lang="ja-JP" altLang="en-US"/>
              <a:t>　ワークシート</a:t>
            </a:r>
            <a:r>
              <a:rPr kumimoji="1" lang="en-US" altLang="ja-JP"/>
              <a:t>01</a:t>
            </a:r>
            <a:r>
              <a:rPr kumimoji="1" lang="ja-JP" altLang="en-US"/>
              <a:t>　契約前に必ずしよう！</a:t>
            </a:r>
            <a:r>
              <a:rPr kumimoji="1" lang="en-US" altLang="ja-JP"/>
              <a:t>~</a:t>
            </a:r>
            <a:r>
              <a:rPr kumimoji="1" lang="ja-JP" altLang="en-US"/>
              <a:t>情報の取集と比較</a:t>
            </a:r>
            <a:r>
              <a:rPr kumimoji="1" lang="en-US" altLang="ja-JP"/>
              <a:t>~</a:t>
            </a:r>
            <a:endParaRPr kumimoji="1" lang="ja-JP" altLang="en-US"/>
          </a:p>
        </p:txBody>
      </p:sp>
    </p:spTree>
    <p:extLst>
      <p:ext uri="{BB962C8B-B14F-4D97-AF65-F5344CB8AC3E}">
        <p14:creationId xmlns:p14="http://schemas.microsoft.com/office/powerpoint/2010/main" val="3309916563"/>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3.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8.svg"/><Relationship Id="rId14"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2.svg"/><Relationship Id="rId3" Type="http://schemas.openxmlformats.org/officeDocument/2006/relationships/image" Target="../media/image16.svg"/><Relationship Id="rId7" Type="http://schemas.openxmlformats.org/officeDocument/2006/relationships/image" Target="../media/image20.svg"/><Relationship Id="rId12"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10.png"/><Relationship Id="rId11" Type="http://schemas.openxmlformats.org/officeDocument/2006/relationships/image" Target="../media/image10.svg"/><Relationship Id="rId5" Type="http://schemas.openxmlformats.org/officeDocument/2006/relationships/image" Target="../media/image18.svg"/><Relationship Id="rId15" Type="http://schemas.openxmlformats.org/officeDocument/2006/relationships/image" Target="../media/image14.svg"/><Relationship Id="rId10" Type="http://schemas.openxmlformats.org/officeDocument/2006/relationships/image" Target="../media/image5.png"/><Relationship Id="rId4" Type="http://schemas.openxmlformats.org/officeDocument/2006/relationships/image" Target="../media/image9.png"/><Relationship Id="rId9" Type="http://schemas.openxmlformats.org/officeDocument/2006/relationships/image" Target="../media/image22.svg"/><Relationship Id="rId1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graphicFrame>
        <p:nvGraphicFramePr>
          <p:cNvPr id="2" name="表 3">
            <a:extLst>
              <a:ext uri="{FF2B5EF4-FFF2-40B4-BE49-F238E27FC236}">
                <a16:creationId xmlns:a16="http://schemas.microsoft.com/office/drawing/2014/main" id="{42F3EFAC-3182-4CE2-946C-F53C597B7640}"/>
              </a:ext>
            </a:extLst>
          </p:cNvPr>
          <p:cNvGraphicFramePr>
            <a:graphicFrameLocks noGrp="1"/>
          </p:cNvGraphicFramePr>
          <p:nvPr userDrawn="1">
            <p:extLst>
              <p:ext uri="{D42A27DB-BD31-4B8C-83A1-F6EECF244321}">
                <p14:modId xmlns:p14="http://schemas.microsoft.com/office/powerpoint/2010/main" val="3692577895"/>
              </p:ext>
            </p:extLst>
          </p:nvPr>
        </p:nvGraphicFramePr>
        <p:xfrm>
          <a:off x="298450" y="1354802"/>
          <a:ext cx="11592000" cy="5220000"/>
        </p:xfrm>
        <a:graphic>
          <a:graphicData uri="http://schemas.openxmlformats.org/drawingml/2006/table">
            <a:tbl>
              <a:tblPr firstRow="1" bandRow="1">
                <a:tableStyleId>{7E9639D4-E3E2-4D34-9284-5A2195B3D0D7}</a:tableStyleId>
              </a:tblPr>
              <a:tblGrid>
                <a:gridCol w="2736000">
                  <a:extLst>
                    <a:ext uri="{9D8B030D-6E8A-4147-A177-3AD203B41FA5}">
                      <a16:colId xmlns:a16="http://schemas.microsoft.com/office/drawing/2014/main" val="2492166228"/>
                    </a:ext>
                  </a:extLst>
                </a:gridCol>
                <a:gridCol w="2952000">
                  <a:extLst>
                    <a:ext uri="{9D8B030D-6E8A-4147-A177-3AD203B41FA5}">
                      <a16:colId xmlns:a16="http://schemas.microsoft.com/office/drawing/2014/main" val="3349049827"/>
                    </a:ext>
                  </a:extLst>
                </a:gridCol>
                <a:gridCol w="2952000">
                  <a:extLst>
                    <a:ext uri="{9D8B030D-6E8A-4147-A177-3AD203B41FA5}">
                      <a16:colId xmlns:a16="http://schemas.microsoft.com/office/drawing/2014/main" val="4239674865"/>
                    </a:ext>
                  </a:extLst>
                </a:gridCol>
                <a:gridCol w="2952000">
                  <a:extLst>
                    <a:ext uri="{9D8B030D-6E8A-4147-A177-3AD203B41FA5}">
                      <a16:colId xmlns:a16="http://schemas.microsoft.com/office/drawing/2014/main" val="2870430749"/>
                    </a:ext>
                  </a:extLst>
                </a:gridCol>
              </a:tblGrid>
              <a:tr h="1620000">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4227089"/>
                  </a:ext>
                </a:extLst>
              </a:tr>
              <a:tr h="720000">
                <a:tc>
                  <a:txBody>
                    <a:bodyPr/>
                    <a:lstStyle/>
                    <a:p>
                      <a:pPr algn="ctr"/>
                      <a:endParaRPr kumimoji="1" lang="en-US" altLang="ja-JP"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52187192"/>
                  </a:ext>
                </a:extLst>
              </a:tr>
              <a:tr h="720000">
                <a:tc>
                  <a:txBody>
                    <a:bodyPr/>
                    <a:lstStyle/>
                    <a:p>
                      <a:pPr algn="ctr"/>
                      <a:endParaRPr kumimoji="1" lang="en-US" altLang="ja-JP"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14465409"/>
                  </a:ext>
                </a:extLst>
              </a:tr>
              <a:tr h="720000">
                <a:tc>
                  <a:txBody>
                    <a:bodyPr/>
                    <a:lstStyle/>
                    <a:p>
                      <a:pPr algn="ct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72380512"/>
                  </a:ext>
                </a:extLst>
              </a:tr>
              <a:tr h="720000">
                <a:tc>
                  <a:txBody>
                    <a:bodyPr/>
                    <a:lstStyle/>
                    <a:p>
                      <a:pPr algn="ct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33874121"/>
                  </a:ext>
                </a:extLst>
              </a:tr>
              <a:tr h="720000">
                <a:tc>
                  <a:txBody>
                    <a:bodyPr/>
                    <a:lstStyle/>
                    <a:p>
                      <a:pPr algn="ct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83932746"/>
                  </a:ext>
                </a:extLst>
              </a:tr>
            </a:tbl>
          </a:graphicData>
        </a:graphic>
      </p:graphicFrame>
      <p:sp>
        <p:nvSpPr>
          <p:cNvPr id="3" name="テキスト ボックス 2">
            <a:extLst>
              <a:ext uri="{FF2B5EF4-FFF2-40B4-BE49-F238E27FC236}">
                <a16:creationId xmlns:a16="http://schemas.microsoft.com/office/drawing/2014/main" id="{3CA6CBFF-B066-4A1D-931E-E0C10DF9BE64}"/>
              </a:ext>
            </a:extLst>
          </p:cNvPr>
          <p:cNvSpPr txBox="1"/>
          <p:nvPr userDrawn="1"/>
        </p:nvSpPr>
        <p:spPr>
          <a:xfrm>
            <a:off x="1061824" y="3172825"/>
            <a:ext cx="1267579" cy="400110"/>
          </a:xfrm>
          <a:prstGeom prst="rect">
            <a:avLst/>
          </a:prstGeom>
          <a:noFill/>
        </p:spPr>
        <p:txBody>
          <a:bodyPr wrap="square" rtlCol="0">
            <a:spAutoFit/>
          </a:bodyPr>
          <a:lstStyle/>
          <a:p>
            <a:pPr algn="ctr"/>
            <a:r>
              <a:rPr lang="ja-JP" altLang="en-US" sz="2000" b="1" dirty="0">
                <a:latin typeface="Meiryo UI" panose="020B0604030504040204" pitchFamily="50" charset="-128"/>
                <a:ea typeface="Meiryo UI" panose="020B0604030504040204" pitchFamily="50" charset="-128"/>
              </a:rPr>
              <a:t>安全性</a:t>
            </a:r>
          </a:p>
        </p:txBody>
      </p:sp>
      <p:sp>
        <p:nvSpPr>
          <p:cNvPr id="4" name="テキスト ボックス 3">
            <a:extLst>
              <a:ext uri="{FF2B5EF4-FFF2-40B4-BE49-F238E27FC236}">
                <a16:creationId xmlns:a16="http://schemas.microsoft.com/office/drawing/2014/main" id="{D09024E2-ED21-4C4A-A040-AA1B7B4B6D26}"/>
              </a:ext>
            </a:extLst>
          </p:cNvPr>
          <p:cNvSpPr txBox="1"/>
          <p:nvPr userDrawn="1"/>
        </p:nvSpPr>
        <p:spPr>
          <a:xfrm>
            <a:off x="787684" y="1651533"/>
            <a:ext cx="1800000" cy="540000"/>
          </a:xfrm>
          <a:prstGeom prst="rect">
            <a:avLst/>
          </a:prstGeom>
          <a:noFill/>
        </p:spPr>
        <p:txBody>
          <a:bodyPr wrap="square" rtlCol="0" anchor="ctr">
            <a:spAutoFit/>
          </a:bodyPr>
          <a:lstStyle/>
          <a:p>
            <a:pPr algn="ctr"/>
            <a:r>
              <a:rPr lang="ja-JP" altLang="en-US" sz="2000" b="1" dirty="0">
                <a:latin typeface="Meiryo UI" panose="020B0604030504040204" pitchFamily="50" charset="-128"/>
                <a:ea typeface="Meiryo UI" panose="020B0604030504040204" pitchFamily="50" charset="-128"/>
              </a:rPr>
              <a:t>観点を入れよう</a:t>
            </a:r>
          </a:p>
        </p:txBody>
      </p:sp>
      <p:sp>
        <p:nvSpPr>
          <p:cNvPr id="5" name="テキスト ボックス 4">
            <a:extLst>
              <a:ext uri="{FF2B5EF4-FFF2-40B4-BE49-F238E27FC236}">
                <a16:creationId xmlns:a16="http://schemas.microsoft.com/office/drawing/2014/main" id="{49D2675A-98CB-4106-B71A-2E89B210404A}"/>
              </a:ext>
            </a:extLst>
          </p:cNvPr>
          <p:cNvSpPr txBox="1"/>
          <p:nvPr userDrawn="1"/>
        </p:nvSpPr>
        <p:spPr>
          <a:xfrm>
            <a:off x="3039813" y="1368672"/>
            <a:ext cx="540000" cy="540000"/>
          </a:xfrm>
          <a:prstGeom prst="rect">
            <a:avLst/>
          </a:prstGeom>
          <a:noFill/>
        </p:spPr>
        <p:txBody>
          <a:bodyPr wrap="square" rtlCol="0" anchor="ctr">
            <a:spAutoFit/>
          </a:bodyPr>
          <a:lstStyle/>
          <a:p>
            <a:pPr algn="ctr"/>
            <a:r>
              <a:rPr lang="en-US" altLang="ja-JP" sz="3000" b="1" dirty="0">
                <a:latin typeface="Meiryo UI" panose="020B0604030504040204" pitchFamily="50" charset="-128"/>
                <a:ea typeface="Meiryo UI" panose="020B0604030504040204" pitchFamily="50" charset="-128"/>
              </a:rPr>
              <a:t>A</a:t>
            </a:r>
            <a:endParaRPr lang="ja-JP" altLang="en-US" sz="3000" b="1" dirty="0">
              <a:latin typeface="Meiryo UI" panose="020B0604030504040204" pitchFamily="50" charset="-128"/>
              <a:ea typeface="Meiryo UI" panose="020B0604030504040204" pitchFamily="50" charset="-128"/>
            </a:endParaRPr>
          </a:p>
        </p:txBody>
      </p:sp>
      <p:sp>
        <p:nvSpPr>
          <p:cNvPr id="6" name="テキスト ボックス 5">
            <a:extLst>
              <a:ext uri="{FF2B5EF4-FFF2-40B4-BE49-F238E27FC236}">
                <a16:creationId xmlns:a16="http://schemas.microsoft.com/office/drawing/2014/main" id="{6E38DB30-6B83-46A3-8102-C87A6BAD2D7A}"/>
              </a:ext>
            </a:extLst>
          </p:cNvPr>
          <p:cNvSpPr txBox="1"/>
          <p:nvPr userDrawn="1"/>
        </p:nvSpPr>
        <p:spPr>
          <a:xfrm>
            <a:off x="5984333" y="1368672"/>
            <a:ext cx="540000" cy="540000"/>
          </a:xfrm>
          <a:prstGeom prst="rect">
            <a:avLst/>
          </a:prstGeom>
          <a:noFill/>
        </p:spPr>
        <p:txBody>
          <a:bodyPr wrap="square" rtlCol="0" anchor="ctr">
            <a:spAutoFit/>
          </a:bodyPr>
          <a:lstStyle/>
          <a:p>
            <a:pPr algn="ctr"/>
            <a:r>
              <a:rPr lang="en-US" altLang="ja-JP" sz="3000" b="1" dirty="0">
                <a:latin typeface="Meiryo UI" panose="020B0604030504040204" pitchFamily="50" charset="-128"/>
                <a:ea typeface="Meiryo UI" panose="020B0604030504040204" pitchFamily="50" charset="-128"/>
              </a:rPr>
              <a:t>B</a:t>
            </a:r>
            <a:endParaRPr lang="ja-JP" altLang="en-US" sz="3000" b="1" dirty="0">
              <a:latin typeface="Meiryo UI" panose="020B0604030504040204" pitchFamily="50" charset="-128"/>
              <a:ea typeface="Meiryo UI" panose="020B0604030504040204" pitchFamily="50" charset="-128"/>
            </a:endParaRPr>
          </a:p>
        </p:txBody>
      </p:sp>
      <p:sp>
        <p:nvSpPr>
          <p:cNvPr id="7" name="テキスト ボックス 6">
            <a:extLst>
              <a:ext uri="{FF2B5EF4-FFF2-40B4-BE49-F238E27FC236}">
                <a16:creationId xmlns:a16="http://schemas.microsoft.com/office/drawing/2014/main" id="{2947099D-D2BE-481B-BCE5-17A7F752F294}"/>
              </a:ext>
            </a:extLst>
          </p:cNvPr>
          <p:cNvSpPr txBox="1"/>
          <p:nvPr userDrawn="1"/>
        </p:nvSpPr>
        <p:spPr>
          <a:xfrm>
            <a:off x="8937484" y="1368672"/>
            <a:ext cx="540000" cy="540000"/>
          </a:xfrm>
          <a:prstGeom prst="rect">
            <a:avLst/>
          </a:prstGeom>
          <a:noFill/>
        </p:spPr>
        <p:txBody>
          <a:bodyPr wrap="square" rtlCol="0" anchor="ctr">
            <a:spAutoFit/>
          </a:bodyPr>
          <a:lstStyle/>
          <a:p>
            <a:pPr algn="ctr"/>
            <a:r>
              <a:rPr lang="en-US" altLang="ja-JP" sz="3000" b="1" dirty="0">
                <a:latin typeface="Meiryo UI" panose="020B0604030504040204" pitchFamily="50" charset="-128"/>
                <a:ea typeface="Meiryo UI" panose="020B0604030504040204" pitchFamily="50" charset="-128"/>
              </a:rPr>
              <a:t>C</a:t>
            </a:r>
            <a:endParaRPr lang="ja-JP" altLang="en-US" sz="3000" b="1" dirty="0">
              <a:latin typeface="Meiryo UI" panose="020B0604030504040204" pitchFamily="50" charset="-128"/>
              <a:ea typeface="Meiryo UI" panose="020B0604030504040204" pitchFamily="50" charset="-128"/>
            </a:endParaRPr>
          </a:p>
        </p:txBody>
      </p:sp>
      <p:sp>
        <p:nvSpPr>
          <p:cNvPr id="8" name="テキスト ボックス 7">
            <a:extLst>
              <a:ext uri="{FF2B5EF4-FFF2-40B4-BE49-F238E27FC236}">
                <a16:creationId xmlns:a16="http://schemas.microsoft.com/office/drawing/2014/main" id="{89FD80B7-4177-4B8A-B494-025042C68F2E}"/>
              </a:ext>
            </a:extLst>
          </p:cNvPr>
          <p:cNvSpPr txBox="1"/>
          <p:nvPr userDrawn="1"/>
        </p:nvSpPr>
        <p:spPr>
          <a:xfrm>
            <a:off x="341320" y="270048"/>
            <a:ext cx="11297129" cy="861774"/>
          </a:xfrm>
          <a:prstGeom prst="rect">
            <a:avLst/>
          </a:prstGeom>
          <a:noFill/>
        </p:spPr>
        <p:txBody>
          <a:bodyPr wrap="square" rtlCol="0">
            <a:spAutoFit/>
          </a:bodyPr>
          <a:lstStyle/>
          <a:p>
            <a:r>
              <a:rPr kumimoji="1" lang="ja-JP" altLang="en-US" sz="2500" b="1" dirty="0">
                <a:latin typeface="Meiryo UI" panose="020B0604030504040204" pitchFamily="50" charset="-128"/>
                <a:ea typeface="Meiryo UI" panose="020B0604030504040204" pitchFamily="50" charset="-128"/>
              </a:rPr>
              <a:t>左端に自分が考えた観点を書き、</a:t>
            </a:r>
            <a:r>
              <a:rPr kumimoji="1" lang="en-US" altLang="ja-JP" sz="2500" b="1" dirty="0">
                <a:latin typeface="Meiryo UI" panose="020B0604030504040204" pitchFamily="50" charset="-128"/>
                <a:ea typeface="Meiryo UI" panose="020B0604030504040204" pitchFamily="50" charset="-128"/>
              </a:rPr>
              <a:t>A</a:t>
            </a:r>
            <a:r>
              <a:rPr kumimoji="1" lang="ja-JP" altLang="en-US" sz="2500" b="1" dirty="0">
                <a:latin typeface="Meiryo UI" panose="020B0604030504040204" pitchFamily="50" charset="-128"/>
                <a:ea typeface="Meiryo UI" panose="020B0604030504040204" pitchFamily="50" charset="-128"/>
              </a:rPr>
              <a:t>・</a:t>
            </a:r>
            <a:r>
              <a:rPr kumimoji="1" lang="en-US" altLang="ja-JP" sz="2500" b="1" dirty="0">
                <a:latin typeface="Meiryo UI" panose="020B0604030504040204" pitchFamily="50" charset="-128"/>
                <a:ea typeface="Meiryo UI" panose="020B0604030504040204" pitchFamily="50" charset="-128"/>
              </a:rPr>
              <a:t>B</a:t>
            </a:r>
            <a:r>
              <a:rPr kumimoji="1" lang="ja-JP" altLang="en-US" sz="2500" b="1" dirty="0">
                <a:latin typeface="Meiryo UI" panose="020B0604030504040204" pitchFamily="50" charset="-128"/>
                <a:ea typeface="Meiryo UI" panose="020B0604030504040204" pitchFamily="50" charset="-128"/>
              </a:rPr>
              <a:t>・</a:t>
            </a:r>
            <a:r>
              <a:rPr kumimoji="1" lang="en-US" altLang="ja-JP" sz="2500" b="1" dirty="0">
                <a:latin typeface="Meiryo UI" panose="020B0604030504040204" pitchFamily="50" charset="-128"/>
                <a:ea typeface="Meiryo UI" panose="020B0604030504040204" pitchFamily="50" charset="-128"/>
              </a:rPr>
              <a:t>C</a:t>
            </a:r>
            <a:r>
              <a:rPr kumimoji="1" lang="ja-JP" altLang="en-US" sz="2500" b="1" dirty="0">
                <a:latin typeface="Meiryo UI" panose="020B0604030504040204" pitchFamily="50" charset="-128"/>
                <a:ea typeface="Meiryo UI" panose="020B0604030504040204" pitchFamily="50" charset="-128"/>
              </a:rPr>
              <a:t>の商品をそれぞれの観点で評価してみよう</a:t>
            </a:r>
            <a:endParaRPr kumimoji="1" lang="en-US" altLang="ja-JP" sz="2500" b="1" dirty="0">
              <a:latin typeface="Meiryo UI" panose="020B0604030504040204" pitchFamily="50" charset="-128"/>
              <a:ea typeface="Meiryo UI" panose="020B0604030504040204" pitchFamily="50" charset="-128"/>
            </a:endParaRPr>
          </a:p>
          <a:p>
            <a:r>
              <a:rPr kumimoji="1" lang="ja-JP" altLang="en-US" sz="2500" b="1" dirty="0">
                <a:latin typeface="Meiryo UI" panose="020B0604030504040204" pitchFamily="50" charset="-128"/>
                <a:ea typeface="Meiryo UI" panose="020B0604030504040204" pitchFamily="50" charset="-128"/>
              </a:rPr>
              <a:t>＜〇</a:t>
            </a:r>
            <a:r>
              <a:rPr kumimoji="1" lang="en-US" altLang="ja-JP" sz="2500" b="1" dirty="0">
                <a:latin typeface="Meiryo UI" panose="020B0604030504040204" pitchFamily="50" charset="-128"/>
                <a:ea typeface="Meiryo UI" panose="020B0604030504040204" pitchFamily="50" charset="-128"/>
              </a:rPr>
              <a:t>×△</a:t>
            </a:r>
            <a:r>
              <a:rPr kumimoji="1" lang="ja-JP" altLang="en-US" sz="2500" b="1" dirty="0">
                <a:latin typeface="Meiryo UI" panose="020B0604030504040204" pitchFamily="50" charset="-128"/>
                <a:ea typeface="Meiryo UI" panose="020B0604030504040204" pitchFamily="50" charset="-128"/>
              </a:rPr>
              <a:t>？やキーワードを入れよう＞</a:t>
            </a:r>
          </a:p>
        </p:txBody>
      </p:sp>
      <p:sp>
        <p:nvSpPr>
          <p:cNvPr id="9" name="正方形/長方形 8">
            <a:extLst>
              <a:ext uri="{FF2B5EF4-FFF2-40B4-BE49-F238E27FC236}">
                <a16:creationId xmlns:a16="http://schemas.microsoft.com/office/drawing/2014/main" id="{A92C501C-0BB6-402F-B6C3-CF2F04422FEC}"/>
              </a:ext>
            </a:extLst>
          </p:cNvPr>
          <p:cNvSpPr/>
          <p:nvPr userDrawn="1"/>
        </p:nvSpPr>
        <p:spPr>
          <a:xfrm>
            <a:off x="298448" y="2973582"/>
            <a:ext cx="2736000" cy="360122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矢印: 右 9">
            <a:extLst>
              <a:ext uri="{FF2B5EF4-FFF2-40B4-BE49-F238E27FC236}">
                <a16:creationId xmlns:a16="http://schemas.microsoft.com/office/drawing/2014/main" id="{8CB0E5B9-D00F-4BAA-ACB7-B76E2F46FA02}"/>
              </a:ext>
            </a:extLst>
          </p:cNvPr>
          <p:cNvSpPr/>
          <p:nvPr userDrawn="1"/>
        </p:nvSpPr>
        <p:spPr>
          <a:xfrm rot="5400000">
            <a:off x="1272388" y="2076998"/>
            <a:ext cx="846450" cy="900000"/>
          </a:xfrm>
          <a:prstGeom prst="rightArrow">
            <a:avLst/>
          </a:prstGeom>
          <a:solidFill>
            <a:srgbClr val="C0FF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623D3DB3-C488-4D27-A174-64ABAD7693A6}"/>
              </a:ext>
            </a:extLst>
          </p:cNvPr>
          <p:cNvSpPr txBox="1"/>
          <p:nvPr userDrawn="1"/>
        </p:nvSpPr>
        <p:spPr>
          <a:xfrm>
            <a:off x="2971800" y="3180937"/>
            <a:ext cx="1267579" cy="400110"/>
          </a:xfrm>
          <a:prstGeom prst="rect">
            <a:avLst/>
          </a:prstGeom>
          <a:noFill/>
        </p:spPr>
        <p:txBody>
          <a:bodyPr wrap="square" rtlCol="0">
            <a:spAutoFit/>
          </a:bodyPr>
          <a:lstStyle/>
          <a:p>
            <a:pPr algn="ctr"/>
            <a:r>
              <a:rPr lang="ja-JP" altLang="en-US" sz="2000" dirty="0">
                <a:latin typeface="Meiryo UI" panose="020B0604030504040204" pitchFamily="50" charset="-128"/>
                <a:ea typeface="Meiryo UI" panose="020B0604030504040204" pitchFamily="50" charset="-128"/>
              </a:rPr>
              <a:t>記入例</a:t>
            </a:r>
          </a:p>
        </p:txBody>
      </p:sp>
      <p:sp>
        <p:nvSpPr>
          <p:cNvPr id="12" name="テキスト ボックス 11">
            <a:extLst>
              <a:ext uri="{FF2B5EF4-FFF2-40B4-BE49-F238E27FC236}">
                <a16:creationId xmlns:a16="http://schemas.microsoft.com/office/drawing/2014/main" id="{F26DE188-EB55-4B8A-80FA-FD2C60A4EC73}"/>
              </a:ext>
            </a:extLst>
          </p:cNvPr>
          <p:cNvSpPr txBox="1"/>
          <p:nvPr userDrawn="1"/>
        </p:nvSpPr>
        <p:spPr>
          <a:xfrm>
            <a:off x="4078519" y="3180937"/>
            <a:ext cx="1267579" cy="400110"/>
          </a:xfrm>
          <a:prstGeom prst="rect">
            <a:avLst/>
          </a:prstGeom>
          <a:noFill/>
        </p:spPr>
        <p:txBody>
          <a:bodyPr wrap="square" rtlCol="0">
            <a:spAutoFit/>
          </a:bodyPr>
          <a:lstStyle/>
          <a:p>
            <a:pPr algn="ctr"/>
            <a:r>
              <a:rPr lang="ja-JP" altLang="en-US" sz="2000" dirty="0">
                <a:solidFill>
                  <a:schemeClr val="bg1">
                    <a:lumMod val="50000"/>
                  </a:schemeClr>
                </a:solidFill>
                <a:latin typeface="Meiryo UI" panose="020B0604030504040204" pitchFamily="50" charset="-128"/>
                <a:ea typeface="Meiryo UI" panose="020B0604030504040204" pitchFamily="50" charset="-128"/>
              </a:rPr>
              <a:t>？</a:t>
            </a:r>
          </a:p>
        </p:txBody>
      </p:sp>
      <p:sp>
        <p:nvSpPr>
          <p:cNvPr id="13" name="テキスト ボックス 12">
            <a:extLst>
              <a:ext uri="{FF2B5EF4-FFF2-40B4-BE49-F238E27FC236}">
                <a16:creationId xmlns:a16="http://schemas.microsoft.com/office/drawing/2014/main" id="{DFAE426C-BBA5-4FCA-B0E4-75869B0A7B1E}"/>
              </a:ext>
            </a:extLst>
          </p:cNvPr>
          <p:cNvSpPr txBox="1"/>
          <p:nvPr userDrawn="1"/>
        </p:nvSpPr>
        <p:spPr>
          <a:xfrm>
            <a:off x="6570268" y="3168237"/>
            <a:ext cx="1646628" cy="400110"/>
          </a:xfrm>
          <a:prstGeom prst="rect">
            <a:avLst/>
          </a:prstGeom>
          <a:noFill/>
        </p:spPr>
        <p:txBody>
          <a:bodyPr wrap="square" rtlCol="0">
            <a:spAutoFit/>
          </a:bodyPr>
          <a:lstStyle/>
          <a:p>
            <a:pPr algn="ctr"/>
            <a:r>
              <a:rPr lang="ja-JP" altLang="en-US" sz="2000" dirty="0">
                <a:solidFill>
                  <a:schemeClr val="bg1">
                    <a:lumMod val="50000"/>
                  </a:schemeClr>
                </a:solidFill>
                <a:latin typeface="Meiryo UI" panose="020B0604030504040204" pitchFamily="50" charset="-128"/>
                <a:ea typeface="Meiryo UI" panose="020B0604030504040204" pitchFamily="50" charset="-128"/>
              </a:rPr>
              <a:t>問題なさそう</a:t>
            </a:r>
          </a:p>
        </p:txBody>
      </p:sp>
      <p:sp>
        <p:nvSpPr>
          <p:cNvPr id="14" name="テキスト ボックス 13">
            <a:extLst>
              <a:ext uri="{FF2B5EF4-FFF2-40B4-BE49-F238E27FC236}">
                <a16:creationId xmlns:a16="http://schemas.microsoft.com/office/drawing/2014/main" id="{8AB77F49-55AA-463A-8915-702558EDFE78}"/>
              </a:ext>
            </a:extLst>
          </p:cNvPr>
          <p:cNvSpPr txBox="1"/>
          <p:nvPr userDrawn="1"/>
        </p:nvSpPr>
        <p:spPr>
          <a:xfrm>
            <a:off x="9441066" y="3168237"/>
            <a:ext cx="1646628" cy="400110"/>
          </a:xfrm>
          <a:prstGeom prst="rect">
            <a:avLst/>
          </a:prstGeom>
          <a:noFill/>
        </p:spPr>
        <p:txBody>
          <a:bodyPr wrap="square" rtlCol="0">
            <a:spAutoFit/>
          </a:bodyPr>
          <a:lstStyle/>
          <a:p>
            <a:pPr algn="ctr"/>
            <a:r>
              <a:rPr lang="en-US" altLang="ja-JP" sz="2000" dirty="0">
                <a:solidFill>
                  <a:schemeClr val="bg1">
                    <a:lumMod val="50000"/>
                  </a:schemeClr>
                </a:solidFill>
                <a:latin typeface="Meiryo UI" panose="020B0604030504040204" pitchFamily="50" charset="-128"/>
                <a:ea typeface="Meiryo UI" panose="020B0604030504040204" pitchFamily="50" charset="-128"/>
              </a:rPr>
              <a:t>JIS</a:t>
            </a:r>
            <a:r>
              <a:rPr lang="ja-JP" altLang="en-US" sz="2000" dirty="0">
                <a:solidFill>
                  <a:schemeClr val="bg1">
                    <a:lumMod val="50000"/>
                  </a:schemeClr>
                </a:solidFill>
                <a:latin typeface="Meiryo UI" panose="020B0604030504040204" pitchFamily="50" charset="-128"/>
                <a:ea typeface="Meiryo UI" panose="020B0604030504040204" pitchFamily="50" charset="-128"/>
              </a:rPr>
              <a:t>規格</a:t>
            </a:r>
          </a:p>
        </p:txBody>
      </p:sp>
      <p:pic>
        <p:nvPicPr>
          <p:cNvPr id="15" name="グラフィックス 14" descr="バッジ 1 単色塗りつぶし">
            <a:extLst>
              <a:ext uri="{FF2B5EF4-FFF2-40B4-BE49-F238E27FC236}">
                <a16:creationId xmlns:a16="http://schemas.microsoft.com/office/drawing/2014/main" id="{BAFA94C6-4EC3-4D6F-B0B7-AC7FA846A144}"/>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399099" y="3889937"/>
            <a:ext cx="360000" cy="360000"/>
          </a:xfrm>
          <a:prstGeom prst="rect">
            <a:avLst/>
          </a:prstGeom>
        </p:spPr>
      </p:pic>
      <p:pic>
        <p:nvPicPr>
          <p:cNvPr id="16" name="グラフィックス 15" descr="バッジ 単色塗りつぶし">
            <a:extLst>
              <a:ext uri="{FF2B5EF4-FFF2-40B4-BE49-F238E27FC236}">
                <a16:creationId xmlns:a16="http://schemas.microsoft.com/office/drawing/2014/main" id="{C3354CE7-9EE3-4E82-8E15-0E0B1E4BF7E3}"/>
              </a:ext>
            </a:extLst>
          </p:cNvPr>
          <p:cNvPicPr>
            <a:picLocks noChangeAspect="1"/>
          </p:cNvPicPr>
          <p:nvPr userDrawn="1"/>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399099" y="4610318"/>
            <a:ext cx="360000" cy="360000"/>
          </a:xfrm>
          <a:prstGeom prst="rect">
            <a:avLst/>
          </a:prstGeom>
        </p:spPr>
      </p:pic>
      <p:pic>
        <p:nvPicPr>
          <p:cNvPr id="17" name="グラフィックス 16" descr="バッジ 3 単色塗りつぶし">
            <a:extLst>
              <a:ext uri="{FF2B5EF4-FFF2-40B4-BE49-F238E27FC236}">
                <a16:creationId xmlns:a16="http://schemas.microsoft.com/office/drawing/2014/main" id="{2F458E38-C7E3-4F1E-BBB2-6377F9E0AA50}"/>
              </a:ext>
            </a:extLst>
          </p:cNvPr>
          <p:cNvPicPr>
            <a:picLocks noChangeAspect="1"/>
          </p:cNvPicPr>
          <p:nvPr userDrawn="1"/>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383659" y="5337038"/>
            <a:ext cx="360000" cy="360000"/>
          </a:xfrm>
          <a:prstGeom prst="rect">
            <a:avLst/>
          </a:prstGeom>
        </p:spPr>
      </p:pic>
      <p:pic>
        <p:nvPicPr>
          <p:cNvPr id="18" name="グラフィックス 17" descr="バッジ 4 単色塗りつぶし">
            <a:extLst>
              <a:ext uri="{FF2B5EF4-FFF2-40B4-BE49-F238E27FC236}">
                <a16:creationId xmlns:a16="http://schemas.microsoft.com/office/drawing/2014/main" id="{D3C5849C-6A15-4A4B-9F5A-69F52E0BEA48}"/>
              </a:ext>
            </a:extLst>
          </p:cNvPr>
          <p:cNvPicPr>
            <a:picLocks noChangeAspect="1"/>
          </p:cNvPicPr>
          <p:nvPr userDrawn="1"/>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383659" y="6070478"/>
            <a:ext cx="360000" cy="360000"/>
          </a:xfrm>
          <a:prstGeom prst="rect">
            <a:avLst/>
          </a:prstGeom>
        </p:spPr>
      </p:pic>
      <p:pic>
        <p:nvPicPr>
          <p:cNvPr id="19" name="グラフィックス 18">
            <a:extLst>
              <a:ext uri="{FF2B5EF4-FFF2-40B4-BE49-F238E27FC236}">
                <a16:creationId xmlns:a16="http://schemas.microsoft.com/office/drawing/2014/main" id="{2E3AE52D-483A-4E8A-A2A8-BB0C808C562E}"/>
              </a:ext>
            </a:extLst>
          </p:cNvPr>
          <p:cNvPicPr>
            <a:picLocks noChangeAspect="1"/>
          </p:cNvPicPr>
          <p:nvPr userDrawn="1"/>
        </p:nvPicPr>
        <p:blipFill>
          <a:blip r:embed="rId10">
            <a:extLst>
              <a:ext uri="{96DAC541-7B7A-43D3-8B79-37D633B846F1}">
                <asvg:svgBlip xmlns:asvg="http://schemas.microsoft.com/office/drawing/2016/SVG/main" xmlns="" r:embed="rId11"/>
              </a:ext>
            </a:extLst>
          </a:blip>
          <a:stretch>
            <a:fillRect/>
          </a:stretch>
        </p:blipFill>
        <p:spPr>
          <a:xfrm>
            <a:off x="3703719" y="1490022"/>
            <a:ext cx="1645723" cy="1431379"/>
          </a:xfrm>
          <a:prstGeom prst="rect">
            <a:avLst/>
          </a:prstGeom>
        </p:spPr>
      </p:pic>
      <p:pic>
        <p:nvPicPr>
          <p:cNvPr id="20" name="グラフィックス 19">
            <a:extLst>
              <a:ext uri="{FF2B5EF4-FFF2-40B4-BE49-F238E27FC236}">
                <a16:creationId xmlns:a16="http://schemas.microsoft.com/office/drawing/2014/main" id="{31F1D5ED-4A75-4E5D-950C-1C659BD87438}"/>
              </a:ext>
            </a:extLst>
          </p:cNvPr>
          <p:cNvPicPr>
            <a:picLocks noChangeAspect="1"/>
          </p:cNvPicPr>
          <p:nvPr userDrawn="1"/>
        </p:nvPicPr>
        <p:blipFill>
          <a:blip r:embed="rId12">
            <a:extLst>
              <a:ext uri="{96DAC541-7B7A-43D3-8B79-37D633B846F1}">
                <asvg:svgBlip xmlns:asvg="http://schemas.microsoft.com/office/drawing/2016/SVG/main" xmlns="" r:embed="rId13"/>
              </a:ext>
            </a:extLst>
          </a:blip>
          <a:stretch>
            <a:fillRect/>
          </a:stretch>
        </p:blipFill>
        <p:spPr>
          <a:xfrm>
            <a:off x="6614955" y="1451221"/>
            <a:ext cx="1700690" cy="1431845"/>
          </a:xfrm>
          <a:prstGeom prst="rect">
            <a:avLst/>
          </a:prstGeom>
        </p:spPr>
      </p:pic>
      <p:pic>
        <p:nvPicPr>
          <p:cNvPr id="21" name="グラフィックス 20">
            <a:extLst>
              <a:ext uri="{FF2B5EF4-FFF2-40B4-BE49-F238E27FC236}">
                <a16:creationId xmlns:a16="http://schemas.microsoft.com/office/drawing/2014/main" id="{1D84198E-53B0-49B9-9075-3684DAC852C2}"/>
              </a:ext>
            </a:extLst>
          </p:cNvPr>
          <p:cNvPicPr>
            <a:picLocks noChangeAspect="1"/>
          </p:cNvPicPr>
          <p:nvPr userDrawn="1"/>
        </p:nvPicPr>
        <p:blipFill>
          <a:blip r:embed="rId14">
            <a:extLst>
              <a:ext uri="{96DAC541-7B7A-43D3-8B79-37D633B846F1}">
                <asvg:svgBlip xmlns:asvg="http://schemas.microsoft.com/office/drawing/2016/SVG/main" xmlns="" r:embed="rId15"/>
              </a:ext>
            </a:extLst>
          </a:blip>
          <a:stretch>
            <a:fillRect/>
          </a:stretch>
        </p:blipFill>
        <p:spPr>
          <a:xfrm>
            <a:off x="9152279" y="1719699"/>
            <a:ext cx="2532344" cy="1206477"/>
          </a:xfrm>
          <a:prstGeom prst="rect">
            <a:avLst/>
          </a:prstGeom>
        </p:spPr>
      </p:pic>
    </p:spTree>
    <p:extLst>
      <p:ext uri="{BB962C8B-B14F-4D97-AF65-F5344CB8AC3E}">
        <p14:creationId xmlns:p14="http://schemas.microsoft.com/office/powerpoint/2010/main" val="339823296"/>
      </p:ext>
    </p:extLst>
  </p:cSld>
  <p:clrMapOvr>
    <a:masterClrMapping/>
  </p:clrMapOvr>
  <p:extLst>
    <p:ext uri="{DCECCB84-F9BA-43D5-87BE-67443E8EF086}">
      <p15:sldGuideLst xmlns:p15="http://schemas.microsoft.com/office/powerpoint/2012/main">
        <p15:guide id="1" orient="horz" pos="4133"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タイトルとコンテンツ">
    <p:spTree>
      <p:nvGrpSpPr>
        <p:cNvPr id="1" name=""/>
        <p:cNvGrpSpPr/>
        <p:nvPr/>
      </p:nvGrpSpPr>
      <p:grpSpPr>
        <a:xfrm>
          <a:off x="0" y="0"/>
          <a:ext cx="0" cy="0"/>
          <a:chOff x="0" y="0"/>
          <a:chExt cx="0" cy="0"/>
        </a:xfrm>
      </p:grpSpPr>
      <p:graphicFrame>
        <p:nvGraphicFramePr>
          <p:cNvPr id="2" name="表 3">
            <a:extLst>
              <a:ext uri="{FF2B5EF4-FFF2-40B4-BE49-F238E27FC236}">
                <a16:creationId xmlns:a16="http://schemas.microsoft.com/office/drawing/2014/main" id="{4DB3B393-1E25-4999-9942-2C4060D7320A}"/>
              </a:ext>
            </a:extLst>
          </p:cNvPr>
          <p:cNvGraphicFramePr>
            <a:graphicFrameLocks noGrp="1"/>
          </p:cNvGraphicFramePr>
          <p:nvPr userDrawn="1"/>
        </p:nvGraphicFramePr>
        <p:xfrm>
          <a:off x="298450" y="1354802"/>
          <a:ext cx="11592000" cy="5220000"/>
        </p:xfrm>
        <a:graphic>
          <a:graphicData uri="http://schemas.openxmlformats.org/drawingml/2006/table">
            <a:tbl>
              <a:tblPr firstRow="1" bandRow="1">
                <a:tableStyleId>{7E9639D4-E3E2-4D34-9284-5A2195B3D0D7}</a:tableStyleId>
              </a:tblPr>
              <a:tblGrid>
                <a:gridCol w="2736000">
                  <a:extLst>
                    <a:ext uri="{9D8B030D-6E8A-4147-A177-3AD203B41FA5}">
                      <a16:colId xmlns:a16="http://schemas.microsoft.com/office/drawing/2014/main" val="2492166228"/>
                    </a:ext>
                  </a:extLst>
                </a:gridCol>
                <a:gridCol w="2952000">
                  <a:extLst>
                    <a:ext uri="{9D8B030D-6E8A-4147-A177-3AD203B41FA5}">
                      <a16:colId xmlns:a16="http://schemas.microsoft.com/office/drawing/2014/main" val="3349049827"/>
                    </a:ext>
                  </a:extLst>
                </a:gridCol>
                <a:gridCol w="2952000">
                  <a:extLst>
                    <a:ext uri="{9D8B030D-6E8A-4147-A177-3AD203B41FA5}">
                      <a16:colId xmlns:a16="http://schemas.microsoft.com/office/drawing/2014/main" val="4239674865"/>
                    </a:ext>
                  </a:extLst>
                </a:gridCol>
                <a:gridCol w="2952000">
                  <a:extLst>
                    <a:ext uri="{9D8B030D-6E8A-4147-A177-3AD203B41FA5}">
                      <a16:colId xmlns:a16="http://schemas.microsoft.com/office/drawing/2014/main" val="2870430749"/>
                    </a:ext>
                  </a:extLst>
                </a:gridCol>
              </a:tblGrid>
              <a:tr h="1620000">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4227089"/>
                  </a:ext>
                </a:extLst>
              </a:tr>
              <a:tr h="720000">
                <a:tc>
                  <a:txBody>
                    <a:bodyPr/>
                    <a:lstStyle/>
                    <a:p>
                      <a:pPr algn="ctr"/>
                      <a:endParaRPr kumimoji="1" lang="en-US" altLang="ja-JP"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52187192"/>
                  </a:ext>
                </a:extLst>
              </a:tr>
              <a:tr h="720000">
                <a:tc>
                  <a:txBody>
                    <a:bodyPr/>
                    <a:lstStyle/>
                    <a:p>
                      <a:pPr algn="ctr"/>
                      <a:endParaRPr kumimoji="1" lang="en-US" altLang="ja-JP"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14465409"/>
                  </a:ext>
                </a:extLst>
              </a:tr>
              <a:tr h="720000">
                <a:tc>
                  <a:txBody>
                    <a:bodyPr/>
                    <a:lstStyle/>
                    <a:p>
                      <a:pPr algn="ct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72380512"/>
                  </a:ext>
                </a:extLst>
              </a:tr>
              <a:tr h="720000">
                <a:tc>
                  <a:txBody>
                    <a:bodyPr/>
                    <a:lstStyle/>
                    <a:p>
                      <a:pPr algn="ct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33874121"/>
                  </a:ext>
                </a:extLst>
              </a:tr>
              <a:tr h="720000">
                <a:tc>
                  <a:txBody>
                    <a:bodyPr/>
                    <a:lstStyle/>
                    <a:p>
                      <a:pPr algn="ct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83932746"/>
                  </a:ext>
                </a:extLst>
              </a:tr>
            </a:tbl>
          </a:graphicData>
        </a:graphic>
      </p:graphicFrame>
      <p:sp>
        <p:nvSpPr>
          <p:cNvPr id="3" name="テキスト ボックス 2">
            <a:extLst>
              <a:ext uri="{FF2B5EF4-FFF2-40B4-BE49-F238E27FC236}">
                <a16:creationId xmlns:a16="http://schemas.microsoft.com/office/drawing/2014/main" id="{94B12C6D-C951-489E-8C3D-5A0B18948813}"/>
              </a:ext>
            </a:extLst>
          </p:cNvPr>
          <p:cNvSpPr txBox="1"/>
          <p:nvPr userDrawn="1"/>
        </p:nvSpPr>
        <p:spPr>
          <a:xfrm>
            <a:off x="341320" y="270048"/>
            <a:ext cx="11297129" cy="861774"/>
          </a:xfrm>
          <a:prstGeom prst="rect">
            <a:avLst/>
          </a:prstGeom>
          <a:noFill/>
        </p:spPr>
        <p:txBody>
          <a:bodyPr wrap="square" rtlCol="0">
            <a:spAutoFit/>
          </a:bodyPr>
          <a:lstStyle/>
          <a:p>
            <a:r>
              <a:rPr kumimoji="1" lang="ja-JP" altLang="en-US" sz="2500" b="1" dirty="0">
                <a:latin typeface="Meiryo UI" panose="020B0604030504040204" pitchFamily="50" charset="-128"/>
                <a:ea typeface="Meiryo UI" panose="020B0604030504040204" pitchFamily="50" charset="-128"/>
              </a:rPr>
              <a:t>左端に自分が考えた観点を書き、</a:t>
            </a:r>
            <a:r>
              <a:rPr kumimoji="1" lang="en-US" altLang="ja-JP" sz="2500" b="1" dirty="0">
                <a:latin typeface="Meiryo UI" panose="020B0604030504040204" pitchFamily="50" charset="-128"/>
                <a:ea typeface="Meiryo UI" panose="020B0604030504040204" pitchFamily="50" charset="-128"/>
              </a:rPr>
              <a:t>A</a:t>
            </a:r>
            <a:r>
              <a:rPr kumimoji="1" lang="ja-JP" altLang="en-US" sz="2500" b="1" dirty="0">
                <a:latin typeface="Meiryo UI" panose="020B0604030504040204" pitchFamily="50" charset="-128"/>
                <a:ea typeface="Meiryo UI" panose="020B0604030504040204" pitchFamily="50" charset="-128"/>
              </a:rPr>
              <a:t>・</a:t>
            </a:r>
            <a:r>
              <a:rPr kumimoji="1" lang="en-US" altLang="ja-JP" sz="2500" b="1" dirty="0">
                <a:latin typeface="Meiryo UI" panose="020B0604030504040204" pitchFamily="50" charset="-128"/>
                <a:ea typeface="Meiryo UI" panose="020B0604030504040204" pitchFamily="50" charset="-128"/>
              </a:rPr>
              <a:t>B</a:t>
            </a:r>
            <a:r>
              <a:rPr kumimoji="1" lang="ja-JP" altLang="en-US" sz="2500" b="1" dirty="0">
                <a:latin typeface="Meiryo UI" panose="020B0604030504040204" pitchFamily="50" charset="-128"/>
                <a:ea typeface="Meiryo UI" panose="020B0604030504040204" pitchFamily="50" charset="-128"/>
              </a:rPr>
              <a:t>・</a:t>
            </a:r>
            <a:r>
              <a:rPr kumimoji="1" lang="en-US" altLang="ja-JP" sz="2500" b="1" dirty="0">
                <a:latin typeface="Meiryo UI" panose="020B0604030504040204" pitchFamily="50" charset="-128"/>
                <a:ea typeface="Meiryo UI" panose="020B0604030504040204" pitchFamily="50" charset="-128"/>
              </a:rPr>
              <a:t>C</a:t>
            </a:r>
            <a:r>
              <a:rPr kumimoji="1" lang="ja-JP" altLang="en-US" sz="2500" b="1" dirty="0">
                <a:latin typeface="Meiryo UI" panose="020B0604030504040204" pitchFamily="50" charset="-128"/>
                <a:ea typeface="Meiryo UI" panose="020B0604030504040204" pitchFamily="50" charset="-128"/>
              </a:rPr>
              <a:t>の商品をそれぞれの観点で評価してみよう</a:t>
            </a:r>
            <a:endParaRPr kumimoji="1" lang="en-US" altLang="ja-JP" sz="2500" b="1" dirty="0">
              <a:latin typeface="Meiryo UI" panose="020B0604030504040204" pitchFamily="50" charset="-128"/>
              <a:ea typeface="Meiryo UI" panose="020B0604030504040204" pitchFamily="50" charset="-128"/>
            </a:endParaRPr>
          </a:p>
          <a:p>
            <a:r>
              <a:rPr kumimoji="1" lang="ja-JP" altLang="en-US" sz="2500" b="1" dirty="0">
                <a:latin typeface="Meiryo UI" panose="020B0604030504040204" pitchFamily="50" charset="-128"/>
                <a:ea typeface="Meiryo UI" panose="020B0604030504040204" pitchFamily="50" charset="-128"/>
              </a:rPr>
              <a:t>＜〇</a:t>
            </a:r>
            <a:r>
              <a:rPr kumimoji="1" lang="en-US" altLang="ja-JP" sz="2500" b="1" dirty="0">
                <a:latin typeface="Meiryo UI" panose="020B0604030504040204" pitchFamily="50" charset="-128"/>
                <a:ea typeface="Meiryo UI" panose="020B0604030504040204" pitchFamily="50" charset="-128"/>
              </a:rPr>
              <a:t>×△</a:t>
            </a:r>
            <a:r>
              <a:rPr kumimoji="1" lang="ja-JP" altLang="en-US" sz="2500" b="1" dirty="0">
                <a:latin typeface="Meiryo UI" panose="020B0604030504040204" pitchFamily="50" charset="-128"/>
                <a:ea typeface="Meiryo UI" panose="020B0604030504040204" pitchFamily="50" charset="-128"/>
              </a:rPr>
              <a:t>？やキーワードを入れよう＞</a:t>
            </a:r>
          </a:p>
        </p:txBody>
      </p:sp>
      <p:sp>
        <p:nvSpPr>
          <p:cNvPr id="4" name="正方形/長方形 3">
            <a:extLst>
              <a:ext uri="{FF2B5EF4-FFF2-40B4-BE49-F238E27FC236}">
                <a16:creationId xmlns:a16="http://schemas.microsoft.com/office/drawing/2014/main" id="{67D84366-12D6-4A0A-BA7B-C0680AA2CD15}"/>
              </a:ext>
            </a:extLst>
          </p:cNvPr>
          <p:cNvSpPr/>
          <p:nvPr userDrawn="1"/>
        </p:nvSpPr>
        <p:spPr>
          <a:xfrm>
            <a:off x="298448" y="2973582"/>
            <a:ext cx="2736000" cy="360122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7AED2D42-64F6-46ED-A826-303E5AA48CCC}"/>
              </a:ext>
            </a:extLst>
          </p:cNvPr>
          <p:cNvSpPr txBox="1"/>
          <p:nvPr userDrawn="1"/>
        </p:nvSpPr>
        <p:spPr>
          <a:xfrm>
            <a:off x="2971800" y="3180937"/>
            <a:ext cx="1267579" cy="400110"/>
          </a:xfrm>
          <a:prstGeom prst="rect">
            <a:avLst/>
          </a:prstGeom>
          <a:noFill/>
        </p:spPr>
        <p:txBody>
          <a:bodyPr wrap="square" rtlCol="0">
            <a:spAutoFit/>
          </a:bodyPr>
          <a:lstStyle/>
          <a:p>
            <a:pPr algn="ctr"/>
            <a:r>
              <a:rPr lang="ja-JP" altLang="en-US" sz="2000" dirty="0">
                <a:latin typeface="Meiryo UI" panose="020B0604030504040204" pitchFamily="50" charset="-128"/>
                <a:ea typeface="Meiryo UI" panose="020B0604030504040204" pitchFamily="50" charset="-128"/>
              </a:rPr>
              <a:t>記入例</a:t>
            </a:r>
          </a:p>
        </p:txBody>
      </p:sp>
      <p:sp>
        <p:nvSpPr>
          <p:cNvPr id="6" name="テキスト ボックス 5">
            <a:extLst>
              <a:ext uri="{FF2B5EF4-FFF2-40B4-BE49-F238E27FC236}">
                <a16:creationId xmlns:a16="http://schemas.microsoft.com/office/drawing/2014/main" id="{91AF306D-8C16-4F9F-9DFB-29222121A741}"/>
              </a:ext>
            </a:extLst>
          </p:cNvPr>
          <p:cNvSpPr txBox="1"/>
          <p:nvPr userDrawn="1"/>
        </p:nvSpPr>
        <p:spPr>
          <a:xfrm>
            <a:off x="4078519" y="3180937"/>
            <a:ext cx="1267579" cy="400110"/>
          </a:xfrm>
          <a:prstGeom prst="rect">
            <a:avLst/>
          </a:prstGeom>
          <a:noFill/>
        </p:spPr>
        <p:txBody>
          <a:bodyPr wrap="square" rtlCol="0">
            <a:spAutoFit/>
          </a:bodyPr>
          <a:lstStyle/>
          <a:p>
            <a:pPr algn="ctr"/>
            <a:r>
              <a:rPr lang="ja-JP" altLang="en-US" sz="2000" dirty="0">
                <a:solidFill>
                  <a:schemeClr val="bg1">
                    <a:lumMod val="50000"/>
                  </a:schemeClr>
                </a:solidFill>
                <a:latin typeface="Meiryo UI" panose="020B0604030504040204" pitchFamily="50" charset="-128"/>
                <a:ea typeface="Meiryo UI" panose="020B0604030504040204" pitchFamily="50" charset="-128"/>
              </a:rPr>
              <a:t>？</a:t>
            </a:r>
          </a:p>
        </p:txBody>
      </p:sp>
      <p:sp>
        <p:nvSpPr>
          <p:cNvPr id="7" name="テキスト ボックス 6">
            <a:extLst>
              <a:ext uri="{FF2B5EF4-FFF2-40B4-BE49-F238E27FC236}">
                <a16:creationId xmlns:a16="http://schemas.microsoft.com/office/drawing/2014/main" id="{1A3A9CCE-ACC2-4AE3-8FE3-9694A348AE1B}"/>
              </a:ext>
            </a:extLst>
          </p:cNvPr>
          <p:cNvSpPr txBox="1"/>
          <p:nvPr userDrawn="1"/>
        </p:nvSpPr>
        <p:spPr>
          <a:xfrm>
            <a:off x="6570268" y="3168237"/>
            <a:ext cx="1646628" cy="400110"/>
          </a:xfrm>
          <a:prstGeom prst="rect">
            <a:avLst/>
          </a:prstGeom>
          <a:noFill/>
        </p:spPr>
        <p:txBody>
          <a:bodyPr wrap="square" rtlCol="0">
            <a:spAutoFit/>
          </a:bodyPr>
          <a:lstStyle/>
          <a:p>
            <a:pPr algn="ctr"/>
            <a:r>
              <a:rPr lang="ja-JP" altLang="en-US" sz="2000" dirty="0">
                <a:solidFill>
                  <a:schemeClr val="bg1">
                    <a:lumMod val="50000"/>
                  </a:schemeClr>
                </a:solidFill>
                <a:latin typeface="Meiryo UI" panose="020B0604030504040204" pitchFamily="50" charset="-128"/>
                <a:ea typeface="Meiryo UI" panose="020B0604030504040204" pitchFamily="50" charset="-128"/>
              </a:rPr>
              <a:t>問題なさそう</a:t>
            </a:r>
          </a:p>
        </p:txBody>
      </p:sp>
      <p:sp>
        <p:nvSpPr>
          <p:cNvPr id="8" name="テキスト ボックス 7">
            <a:extLst>
              <a:ext uri="{FF2B5EF4-FFF2-40B4-BE49-F238E27FC236}">
                <a16:creationId xmlns:a16="http://schemas.microsoft.com/office/drawing/2014/main" id="{85A55E58-21D5-46B0-934A-706028E96F9A}"/>
              </a:ext>
            </a:extLst>
          </p:cNvPr>
          <p:cNvSpPr txBox="1"/>
          <p:nvPr userDrawn="1"/>
        </p:nvSpPr>
        <p:spPr>
          <a:xfrm>
            <a:off x="9441066" y="3168237"/>
            <a:ext cx="1646628" cy="400110"/>
          </a:xfrm>
          <a:prstGeom prst="rect">
            <a:avLst/>
          </a:prstGeom>
          <a:noFill/>
        </p:spPr>
        <p:txBody>
          <a:bodyPr wrap="square" rtlCol="0">
            <a:spAutoFit/>
          </a:bodyPr>
          <a:lstStyle/>
          <a:p>
            <a:pPr algn="ctr"/>
            <a:r>
              <a:rPr lang="en-US" altLang="ja-JP" sz="2000" dirty="0">
                <a:solidFill>
                  <a:schemeClr val="bg1">
                    <a:lumMod val="50000"/>
                  </a:schemeClr>
                </a:solidFill>
                <a:latin typeface="Meiryo UI" panose="020B0604030504040204" pitchFamily="50" charset="-128"/>
                <a:ea typeface="Meiryo UI" panose="020B0604030504040204" pitchFamily="50" charset="-128"/>
              </a:rPr>
              <a:t>JIS</a:t>
            </a:r>
            <a:r>
              <a:rPr lang="ja-JP" altLang="en-US" sz="2000" dirty="0">
                <a:solidFill>
                  <a:schemeClr val="bg1">
                    <a:lumMod val="50000"/>
                  </a:schemeClr>
                </a:solidFill>
                <a:latin typeface="Meiryo UI" panose="020B0604030504040204" pitchFamily="50" charset="-128"/>
                <a:ea typeface="Meiryo UI" panose="020B0604030504040204" pitchFamily="50" charset="-128"/>
              </a:rPr>
              <a:t>規格</a:t>
            </a:r>
          </a:p>
        </p:txBody>
      </p:sp>
      <p:pic>
        <p:nvPicPr>
          <p:cNvPr id="9" name="グラフィックス 8" descr="バッジ 5 単色塗りつぶし">
            <a:extLst>
              <a:ext uri="{FF2B5EF4-FFF2-40B4-BE49-F238E27FC236}">
                <a16:creationId xmlns:a16="http://schemas.microsoft.com/office/drawing/2014/main" id="{3ED6DF1D-F04E-4F9E-B3A5-BAAD916F175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395540" y="3885927"/>
            <a:ext cx="360000" cy="360000"/>
          </a:xfrm>
          <a:prstGeom prst="rect">
            <a:avLst/>
          </a:prstGeom>
        </p:spPr>
      </p:pic>
      <p:pic>
        <p:nvPicPr>
          <p:cNvPr id="10" name="グラフィックス 9" descr="バッジ 7 単色塗りつぶし">
            <a:extLst>
              <a:ext uri="{FF2B5EF4-FFF2-40B4-BE49-F238E27FC236}">
                <a16:creationId xmlns:a16="http://schemas.microsoft.com/office/drawing/2014/main" id="{456D4B79-F70F-4DEA-8663-9EED929C6F3F}"/>
              </a:ext>
            </a:extLst>
          </p:cNvPr>
          <p:cNvPicPr>
            <a:picLocks noChangeAspect="1"/>
          </p:cNvPicPr>
          <p:nvPr userDrawn="1"/>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395540" y="5332346"/>
            <a:ext cx="360000" cy="360000"/>
          </a:xfrm>
          <a:prstGeom prst="rect">
            <a:avLst/>
          </a:prstGeom>
        </p:spPr>
      </p:pic>
      <p:pic>
        <p:nvPicPr>
          <p:cNvPr id="11" name="グラフィックス 10" descr="バッジ 8 単色塗りつぶし">
            <a:extLst>
              <a:ext uri="{FF2B5EF4-FFF2-40B4-BE49-F238E27FC236}">
                <a16:creationId xmlns:a16="http://schemas.microsoft.com/office/drawing/2014/main" id="{0C7F5AB6-1E82-4210-A107-18655118B27E}"/>
              </a:ext>
            </a:extLst>
          </p:cNvPr>
          <p:cNvPicPr>
            <a:picLocks noChangeAspect="1"/>
          </p:cNvPicPr>
          <p:nvPr userDrawn="1"/>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395540" y="6073806"/>
            <a:ext cx="360000" cy="360000"/>
          </a:xfrm>
          <a:prstGeom prst="rect">
            <a:avLst/>
          </a:prstGeom>
        </p:spPr>
      </p:pic>
      <p:pic>
        <p:nvPicPr>
          <p:cNvPr id="12" name="グラフィックス 11" descr="バッジ 6 単色塗りつぶし">
            <a:extLst>
              <a:ext uri="{FF2B5EF4-FFF2-40B4-BE49-F238E27FC236}">
                <a16:creationId xmlns:a16="http://schemas.microsoft.com/office/drawing/2014/main" id="{BCBAE238-A2DB-442C-BCD0-D4C2C73C11A5}"/>
              </a:ext>
            </a:extLst>
          </p:cNvPr>
          <p:cNvPicPr>
            <a:picLocks noChangeAspect="1"/>
          </p:cNvPicPr>
          <p:nvPr userDrawn="1"/>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395540" y="4616668"/>
            <a:ext cx="360000" cy="360000"/>
          </a:xfrm>
          <a:prstGeom prst="rect">
            <a:avLst/>
          </a:prstGeom>
        </p:spPr>
      </p:pic>
      <p:sp>
        <p:nvSpPr>
          <p:cNvPr id="13" name="テキスト ボックス 12">
            <a:extLst>
              <a:ext uri="{FF2B5EF4-FFF2-40B4-BE49-F238E27FC236}">
                <a16:creationId xmlns:a16="http://schemas.microsoft.com/office/drawing/2014/main" id="{3389207D-3087-425E-A26C-D3C5C9CAC6A1}"/>
              </a:ext>
            </a:extLst>
          </p:cNvPr>
          <p:cNvSpPr txBox="1"/>
          <p:nvPr userDrawn="1"/>
        </p:nvSpPr>
        <p:spPr>
          <a:xfrm>
            <a:off x="787684" y="1651533"/>
            <a:ext cx="1800000" cy="540000"/>
          </a:xfrm>
          <a:prstGeom prst="rect">
            <a:avLst/>
          </a:prstGeom>
          <a:noFill/>
        </p:spPr>
        <p:txBody>
          <a:bodyPr wrap="square" rtlCol="0" anchor="ctr">
            <a:spAutoFit/>
          </a:bodyPr>
          <a:lstStyle/>
          <a:p>
            <a:pPr algn="ctr"/>
            <a:r>
              <a:rPr lang="ja-JP" altLang="en-US" sz="2000" b="1" dirty="0">
                <a:latin typeface="Meiryo UI" panose="020B0604030504040204" pitchFamily="50" charset="-128"/>
                <a:ea typeface="Meiryo UI" panose="020B0604030504040204" pitchFamily="50" charset="-128"/>
              </a:rPr>
              <a:t>観点を入れよう</a:t>
            </a:r>
          </a:p>
        </p:txBody>
      </p:sp>
      <p:sp>
        <p:nvSpPr>
          <p:cNvPr id="14" name="テキスト ボックス 13">
            <a:extLst>
              <a:ext uri="{FF2B5EF4-FFF2-40B4-BE49-F238E27FC236}">
                <a16:creationId xmlns:a16="http://schemas.microsoft.com/office/drawing/2014/main" id="{3C7FFCDB-159A-4E01-B71F-92555D18DDCA}"/>
              </a:ext>
            </a:extLst>
          </p:cNvPr>
          <p:cNvSpPr txBox="1"/>
          <p:nvPr userDrawn="1"/>
        </p:nvSpPr>
        <p:spPr>
          <a:xfrm>
            <a:off x="3039813" y="1368672"/>
            <a:ext cx="540000" cy="540000"/>
          </a:xfrm>
          <a:prstGeom prst="rect">
            <a:avLst/>
          </a:prstGeom>
          <a:noFill/>
        </p:spPr>
        <p:txBody>
          <a:bodyPr wrap="square" rtlCol="0" anchor="ctr">
            <a:spAutoFit/>
          </a:bodyPr>
          <a:lstStyle/>
          <a:p>
            <a:pPr algn="ctr"/>
            <a:r>
              <a:rPr lang="en-US" altLang="ja-JP" sz="3000" b="1" dirty="0">
                <a:latin typeface="Meiryo UI" panose="020B0604030504040204" pitchFamily="50" charset="-128"/>
                <a:ea typeface="Meiryo UI" panose="020B0604030504040204" pitchFamily="50" charset="-128"/>
              </a:rPr>
              <a:t>A</a:t>
            </a:r>
            <a:endParaRPr lang="ja-JP" altLang="en-US" sz="3000" b="1" dirty="0">
              <a:latin typeface="Meiryo UI" panose="020B0604030504040204" pitchFamily="50" charset="-128"/>
              <a:ea typeface="Meiryo UI" panose="020B0604030504040204" pitchFamily="50" charset="-128"/>
            </a:endParaRPr>
          </a:p>
        </p:txBody>
      </p:sp>
      <p:sp>
        <p:nvSpPr>
          <p:cNvPr id="15" name="テキスト ボックス 14">
            <a:extLst>
              <a:ext uri="{FF2B5EF4-FFF2-40B4-BE49-F238E27FC236}">
                <a16:creationId xmlns:a16="http://schemas.microsoft.com/office/drawing/2014/main" id="{5D43F40D-5C15-48B3-BAE6-7714CC951EAF}"/>
              </a:ext>
            </a:extLst>
          </p:cNvPr>
          <p:cNvSpPr txBox="1"/>
          <p:nvPr userDrawn="1"/>
        </p:nvSpPr>
        <p:spPr>
          <a:xfrm>
            <a:off x="5984333" y="1368672"/>
            <a:ext cx="540000" cy="540000"/>
          </a:xfrm>
          <a:prstGeom prst="rect">
            <a:avLst/>
          </a:prstGeom>
          <a:noFill/>
        </p:spPr>
        <p:txBody>
          <a:bodyPr wrap="square" rtlCol="0" anchor="ctr">
            <a:spAutoFit/>
          </a:bodyPr>
          <a:lstStyle/>
          <a:p>
            <a:pPr algn="ctr"/>
            <a:r>
              <a:rPr lang="en-US" altLang="ja-JP" sz="3000" b="1" dirty="0">
                <a:latin typeface="Meiryo UI" panose="020B0604030504040204" pitchFamily="50" charset="-128"/>
                <a:ea typeface="Meiryo UI" panose="020B0604030504040204" pitchFamily="50" charset="-128"/>
              </a:rPr>
              <a:t>B</a:t>
            </a:r>
            <a:endParaRPr lang="ja-JP" altLang="en-US" sz="3000" b="1" dirty="0">
              <a:latin typeface="Meiryo UI" panose="020B0604030504040204" pitchFamily="50" charset="-128"/>
              <a:ea typeface="Meiryo UI" panose="020B0604030504040204" pitchFamily="50" charset="-128"/>
            </a:endParaRPr>
          </a:p>
        </p:txBody>
      </p:sp>
      <p:sp>
        <p:nvSpPr>
          <p:cNvPr id="16" name="テキスト ボックス 15">
            <a:extLst>
              <a:ext uri="{FF2B5EF4-FFF2-40B4-BE49-F238E27FC236}">
                <a16:creationId xmlns:a16="http://schemas.microsoft.com/office/drawing/2014/main" id="{0003C374-0CD1-42DE-A059-06FBE0BE8235}"/>
              </a:ext>
            </a:extLst>
          </p:cNvPr>
          <p:cNvSpPr txBox="1"/>
          <p:nvPr userDrawn="1"/>
        </p:nvSpPr>
        <p:spPr>
          <a:xfrm>
            <a:off x="8937484" y="1368672"/>
            <a:ext cx="540000" cy="540000"/>
          </a:xfrm>
          <a:prstGeom prst="rect">
            <a:avLst/>
          </a:prstGeom>
          <a:noFill/>
        </p:spPr>
        <p:txBody>
          <a:bodyPr wrap="square" rtlCol="0" anchor="ctr">
            <a:spAutoFit/>
          </a:bodyPr>
          <a:lstStyle/>
          <a:p>
            <a:pPr algn="ctr"/>
            <a:r>
              <a:rPr lang="en-US" altLang="ja-JP" sz="3000" b="1" dirty="0">
                <a:latin typeface="Meiryo UI" panose="020B0604030504040204" pitchFamily="50" charset="-128"/>
                <a:ea typeface="Meiryo UI" panose="020B0604030504040204" pitchFamily="50" charset="-128"/>
              </a:rPr>
              <a:t>C</a:t>
            </a:r>
            <a:endParaRPr lang="ja-JP" altLang="en-US" sz="3000" b="1" dirty="0">
              <a:latin typeface="Meiryo UI" panose="020B0604030504040204" pitchFamily="50" charset="-128"/>
              <a:ea typeface="Meiryo UI" panose="020B0604030504040204" pitchFamily="50" charset="-128"/>
            </a:endParaRPr>
          </a:p>
        </p:txBody>
      </p:sp>
      <p:sp>
        <p:nvSpPr>
          <p:cNvPr id="17" name="矢印: 右 16">
            <a:extLst>
              <a:ext uri="{FF2B5EF4-FFF2-40B4-BE49-F238E27FC236}">
                <a16:creationId xmlns:a16="http://schemas.microsoft.com/office/drawing/2014/main" id="{2EAA50FF-AB23-4DF5-A120-A2CFDCBEDA1D}"/>
              </a:ext>
            </a:extLst>
          </p:cNvPr>
          <p:cNvSpPr/>
          <p:nvPr userDrawn="1"/>
        </p:nvSpPr>
        <p:spPr>
          <a:xfrm rot="5400000">
            <a:off x="1272388" y="2076998"/>
            <a:ext cx="846450" cy="900000"/>
          </a:xfrm>
          <a:prstGeom prst="rightArrow">
            <a:avLst/>
          </a:prstGeom>
          <a:solidFill>
            <a:srgbClr val="C0FF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a:extLst>
              <a:ext uri="{FF2B5EF4-FFF2-40B4-BE49-F238E27FC236}">
                <a16:creationId xmlns:a16="http://schemas.microsoft.com/office/drawing/2014/main" id="{937294E4-3663-4352-BCA9-8A7C1F6449E0}"/>
              </a:ext>
            </a:extLst>
          </p:cNvPr>
          <p:cNvSpPr txBox="1"/>
          <p:nvPr userDrawn="1"/>
        </p:nvSpPr>
        <p:spPr>
          <a:xfrm>
            <a:off x="1061824" y="3172825"/>
            <a:ext cx="1267579" cy="400110"/>
          </a:xfrm>
          <a:prstGeom prst="rect">
            <a:avLst/>
          </a:prstGeom>
          <a:noFill/>
        </p:spPr>
        <p:txBody>
          <a:bodyPr wrap="square" rtlCol="0">
            <a:spAutoFit/>
          </a:bodyPr>
          <a:lstStyle/>
          <a:p>
            <a:pPr algn="ctr"/>
            <a:r>
              <a:rPr lang="ja-JP" altLang="en-US" sz="2000" b="1" dirty="0">
                <a:latin typeface="Meiryo UI" panose="020B0604030504040204" pitchFamily="50" charset="-128"/>
                <a:ea typeface="Meiryo UI" panose="020B0604030504040204" pitchFamily="50" charset="-128"/>
              </a:rPr>
              <a:t>安全性</a:t>
            </a:r>
          </a:p>
        </p:txBody>
      </p:sp>
      <p:pic>
        <p:nvPicPr>
          <p:cNvPr id="19" name="グラフィックス 18">
            <a:extLst>
              <a:ext uri="{FF2B5EF4-FFF2-40B4-BE49-F238E27FC236}">
                <a16:creationId xmlns:a16="http://schemas.microsoft.com/office/drawing/2014/main" id="{B5DB89FC-6341-45E5-AB93-9FEA4DD461CE}"/>
              </a:ext>
            </a:extLst>
          </p:cNvPr>
          <p:cNvPicPr>
            <a:picLocks noChangeAspect="1"/>
          </p:cNvPicPr>
          <p:nvPr userDrawn="1"/>
        </p:nvPicPr>
        <p:blipFill>
          <a:blip r:embed="rId10">
            <a:extLst>
              <a:ext uri="{96DAC541-7B7A-43D3-8B79-37D633B846F1}">
                <asvg:svgBlip xmlns:asvg="http://schemas.microsoft.com/office/drawing/2016/SVG/main" xmlns="" r:embed="rId11"/>
              </a:ext>
            </a:extLst>
          </a:blip>
          <a:stretch>
            <a:fillRect/>
          </a:stretch>
        </p:blipFill>
        <p:spPr>
          <a:xfrm>
            <a:off x="3703719" y="1490022"/>
            <a:ext cx="1645723" cy="1431379"/>
          </a:xfrm>
          <a:prstGeom prst="rect">
            <a:avLst/>
          </a:prstGeom>
        </p:spPr>
      </p:pic>
      <p:pic>
        <p:nvPicPr>
          <p:cNvPr id="20" name="グラフィックス 19">
            <a:extLst>
              <a:ext uri="{FF2B5EF4-FFF2-40B4-BE49-F238E27FC236}">
                <a16:creationId xmlns:a16="http://schemas.microsoft.com/office/drawing/2014/main" id="{EAE06EFE-D4E3-4CB7-9C9E-B27DF99B76FD}"/>
              </a:ext>
            </a:extLst>
          </p:cNvPr>
          <p:cNvPicPr>
            <a:picLocks noChangeAspect="1"/>
          </p:cNvPicPr>
          <p:nvPr userDrawn="1"/>
        </p:nvPicPr>
        <p:blipFill>
          <a:blip r:embed="rId12">
            <a:extLst>
              <a:ext uri="{96DAC541-7B7A-43D3-8B79-37D633B846F1}">
                <asvg:svgBlip xmlns:asvg="http://schemas.microsoft.com/office/drawing/2016/SVG/main" xmlns="" r:embed="rId13"/>
              </a:ext>
            </a:extLst>
          </a:blip>
          <a:stretch>
            <a:fillRect/>
          </a:stretch>
        </p:blipFill>
        <p:spPr>
          <a:xfrm>
            <a:off x="6614955" y="1451221"/>
            <a:ext cx="1700690" cy="1431845"/>
          </a:xfrm>
          <a:prstGeom prst="rect">
            <a:avLst/>
          </a:prstGeom>
        </p:spPr>
      </p:pic>
      <p:pic>
        <p:nvPicPr>
          <p:cNvPr id="21" name="グラフィックス 20">
            <a:extLst>
              <a:ext uri="{FF2B5EF4-FFF2-40B4-BE49-F238E27FC236}">
                <a16:creationId xmlns:a16="http://schemas.microsoft.com/office/drawing/2014/main" id="{D4966E3F-53C8-4330-BB48-B378D9663A3C}"/>
              </a:ext>
            </a:extLst>
          </p:cNvPr>
          <p:cNvPicPr>
            <a:picLocks noChangeAspect="1"/>
          </p:cNvPicPr>
          <p:nvPr userDrawn="1"/>
        </p:nvPicPr>
        <p:blipFill>
          <a:blip r:embed="rId14">
            <a:extLst>
              <a:ext uri="{96DAC541-7B7A-43D3-8B79-37D633B846F1}">
                <asvg:svgBlip xmlns:asvg="http://schemas.microsoft.com/office/drawing/2016/SVG/main" xmlns="" r:embed="rId15"/>
              </a:ext>
            </a:extLst>
          </a:blip>
          <a:stretch>
            <a:fillRect/>
          </a:stretch>
        </p:blipFill>
        <p:spPr>
          <a:xfrm>
            <a:off x="9152279" y="1719699"/>
            <a:ext cx="2532344" cy="1206477"/>
          </a:xfrm>
          <a:prstGeom prst="rect">
            <a:avLst/>
          </a:prstGeom>
        </p:spPr>
      </p:pic>
    </p:spTree>
    <p:extLst>
      <p:ext uri="{BB962C8B-B14F-4D97-AF65-F5344CB8AC3E}">
        <p14:creationId xmlns:p14="http://schemas.microsoft.com/office/powerpoint/2010/main" val="23798134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セクション見出し">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4C1EF9CD-5505-418F-987E-6401BFD648D6}"/>
              </a:ext>
            </a:extLst>
          </p:cNvPr>
          <p:cNvSpPr txBox="1"/>
          <p:nvPr userDrawn="1"/>
        </p:nvSpPr>
        <p:spPr>
          <a:xfrm>
            <a:off x="1778413" y="1361152"/>
            <a:ext cx="8640000" cy="707886"/>
          </a:xfrm>
          <a:prstGeom prst="rect">
            <a:avLst/>
          </a:prstGeom>
          <a:noFill/>
        </p:spPr>
        <p:txBody>
          <a:bodyPr wrap="square" rtlCol="0" anchor="ctr">
            <a:spAutoFit/>
          </a:bodyPr>
          <a:lstStyle/>
          <a:p>
            <a:pPr algn="ctr"/>
            <a:r>
              <a:rPr kumimoji="1" lang="ja-JP" altLang="en-US" sz="4000" b="1" dirty="0">
                <a:latin typeface="Meiryo UI" panose="020B0604030504040204" pitchFamily="50" charset="-128"/>
                <a:ea typeface="Meiryo UI" panose="020B0604030504040204" pitchFamily="50" charset="-128"/>
              </a:rPr>
              <a:t>商品を選択し、その理由を説明しよう</a:t>
            </a:r>
          </a:p>
        </p:txBody>
      </p:sp>
      <p:sp>
        <p:nvSpPr>
          <p:cNvPr id="8" name="テキスト ボックス 7">
            <a:extLst>
              <a:ext uri="{FF2B5EF4-FFF2-40B4-BE49-F238E27FC236}">
                <a16:creationId xmlns:a16="http://schemas.microsoft.com/office/drawing/2014/main" id="{EC5C89D9-921A-4CC4-8CBD-9402C6B33CF9}"/>
              </a:ext>
            </a:extLst>
          </p:cNvPr>
          <p:cNvSpPr txBox="1"/>
          <p:nvPr userDrawn="1"/>
        </p:nvSpPr>
        <p:spPr>
          <a:xfrm>
            <a:off x="550454" y="2201099"/>
            <a:ext cx="11018649" cy="1569660"/>
          </a:xfrm>
          <a:prstGeom prst="rect">
            <a:avLst/>
          </a:prstGeom>
          <a:noFill/>
        </p:spPr>
        <p:txBody>
          <a:bodyPr wrap="square" rtlCol="0" anchor="ctr">
            <a:spAutoFit/>
          </a:bodyPr>
          <a:lstStyle/>
          <a:p>
            <a:pPr algn="ctr"/>
            <a:r>
              <a:rPr lang="en-US" altLang="ja-JP" sz="2400" b="1" dirty="0">
                <a:latin typeface="Meiryo UI" panose="020B0604030504040204" pitchFamily="50" charset="-128"/>
                <a:ea typeface="Meiryo UI" panose="020B0604030504040204" pitchFamily="50" charset="-128"/>
              </a:rPr>
              <a:t>【</a:t>
            </a:r>
            <a:r>
              <a:rPr lang="ja-JP" altLang="en-US" sz="2400" b="1" dirty="0">
                <a:latin typeface="Meiryo UI" panose="020B0604030504040204" pitchFamily="50" charset="-128"/>
                <a:ea typeface="Meiryo UI" panose="020B0604030504040204" pitchFamily="50" charset="-128"/>
              </a:rPr>
              <a:t>進め方</a:t>
            </a:r>
            <a:r>
              <a:rPr lang="en-US" altLang="ja-JP" sz="2400" b="1" dirty="0">
                <a:latin typeface="Meiryo UI" panose="020B0604030504040204" pitchFamily="50" charset="-128"/>
                <a:ea typeface="Meiryo UI" panose="020B0604030504040204" pitchFamily="50" charset="-128"/>
              </a:rPr>
              <a:t>】</a:t>
            </a:r>
          </a:p>
          <a:p>
            <a:pPr algn="ctr"/>
            <a:r>
              <a:rPr lang="ja-JP" altLang="en-US" sz="2400" dirty="0">
                <a:latin typeface="Meiryo UI" panose="020B0604030504040204" pitchFamily="50" charset="-128"/>
                <a:ea typeface="Meiryo UI" panose="020B0604030504040204" pitchFamily="50" charset="-128"/>
              </a:rPr>
              <a:t>ワーク１で作成した表を基に１つの商品を選択し、</a:t>
            </a:r>
            <a:endParaRPr lang="en-US" altLang="ja-JP" sz="2400" dirty="0">
              <a:latin typeface="Meiryo UI" panose="020B0604030504040204" pitchFamily="50" charset="-128"/>
              <a:ea typeface="Meiryo UI" panose="020B0604030504040204" pitchFamily="50" charset="-128"/>
            </a:endParaRPr>
          </a:p>
          <a:p>
            <a:pPr algn="ctr"/>
            <a:r>
              <a:rPr lang="ja-JP" altLang="en-US" sz="2400" dirty="0">
                <a:latin typeface="Meiryo UI" panose="020B0604030504040204" pitchFamily="50" charset="-128"/>
                <a:ea typeface="Meiryo UI" panose="020B0604030504040204" pitchFamily="50" charset="-128"/>
              </a:rPr>
              <a:t>商品を選択した理由や重視した観点を文章にまとめ、ワークシートに記入する</a:t>
            </a:r>
            <a:endParaRPr lang="en-US" altLang="ja-JP" sz="2400" dirty="0">
              <a:latin typeface="Meiryo UI" panose="020B0604030504040204" pitchFamily="50" charset="-128"/>
              <a:ea typeface="Meiryo UI" panose="020B0604030504040204" pitchFamily="50" charset="-128"/>
            </a:endParaRPr>
          </a:p>
          <a:p>
            <a:pPr algn="ctr"/>
            <a:r>
              <a:rPr lang="ja-JP" altLang="en-US" sz="2400" dirty="0">
                <a:latin typeface="Meiryo UI" panose="020B0604030504040204" pitchFamily="50" charset="-128"/>
                <a:ea typeface="Meiryo UI" panose="020B0604030504040204" pitchFamily="50" charset="-128"/>
              </a:rPr>
              <a:t>最後に、グループで内容を紹介し合ったり、クラス全体で発表する時間を設ける</a:t>
            </a:r>
          </a:p>
        </p:txBody>
      </p:sp>
      <p:grpSp>
        <p:nvGrpSpPr>
          <p:cNvPr id="9" name="グループ化 8">
            <a:extLst>
              <a:ext uri="{FF2B5EF4-FFF2-40B4-BE49-F238E27FC236}">
                <a16:creationId xmlns:a16="http://schemas.microsoft.com/office/drawing/2014/main" id="{D9C9451D-7555-4AD8-9879-80E7CBBEC9F1}"/>
              </a:ext>
            </a:extLst>
          </p:cNvPr>
          <p:cNvGrpSpPr/>
          <p:nvPr userDrawn="1"/>
        </p:nvGrpSpPr>
        <p:grpSpPr>
          <a:xfrm>
            <a:off x="911186" y="3853742"/>
            <a:ext cx="5675134" cy="553998"/>
            <a:chOff x="1230498" y="3999219"/>
            <a:chExt cx="5675134" cy="553998"/>
          </a:xfrm>
          <a:solidFill>
            <a:schemeClr val="bg1"/>
          </a:solidFill>
        </p:grpSpPr>
        <p:sp>
          <p:nvSpPr>
            <p:cNvPr id="10" name="テキスト ボックス 9">
              <a:extLst>
                <a:ext uri="{FF2B5EF4-FFF2-40B4-BE49-F238E27FC236}">
                  <a16:creationId xmlns:a16="http://schemas.microsoft.com/office/drawing/2014/main" id="{B5FD9EC9-B4E9-45C5-823D-255F961CBDCF}"/>
                </a:ext>
              </a:extLst>
            </p:cNvPr>
            <p:cNvSpPr txBox="1"/>
            <p:nvPr/>
          </p:nvSpPr>
          <p:spPr>
            <a:xfrm>
              <a:off x="1230498" y="4051791"/>
              <a:ext cx="3384813" cy="461665"/>
            </a:xfrm>
            <a:prstGeom prst="rect">
              <a:avLst/>
            </a:prstGeom>
            <a:grpFill/>
          </p:spPr>
          <p:txBody>
            <a:bodyPr wrap="square" rtlCol="0">
              <a:spAutoFit/>
            </a:bodyPr>
            <a:lstStyle/>
            <a:p>
              <a:r>
                <a:rPr lang="ja-JP" altLang="en-US" sz="2400" dirty="0">
                  <a:latin typeface="Meiryo UI" panose="020B0604030504040204" pitchFamily="50" charset="-128"/>
                  <a:ea typeface="Meiryo UI" panose="020B0604030504040204" pitchFamily="50" charset="-128"/>
                </a:rPr>
                <a:t>選択した商品の番号：</a:t>
              </a:r>
              <a:endParaRPr kumimoji="1" lang="ja-JP" altLang="en-US" sz="2400" dirty="0">
                <a:latin typeface="Meiryo UI" panose="020B0604030504040204" pitchFamily="50" charset="-128"/>
                <a:ea typeface="Meiryo UI" panose="020B0604030504040204" pitchFamily="50" charset="-128"/>
              </a:endParaRPr>
            </a:p>
          </p:txBody>
        </p:sp>
        <p:sp>
          <p:nvSpPr>
            <p:cNvPr id="11" name="テキスト ボックス 10">
              <a:extLst>
                <a:ext uri="{FF2B5EF4-FFF2-40B4-BE49-F238E27FC236}">
                  <a16:creationId xmlns:a16="http://schemas.microsoft.com/office/drawing/2014/main" id="{0122D555-6AAD-4502-8BA4-AE729F3CEA47}"/>
                </a:ext>
              </a:extLst>
            </p:cNvPr>
            <p:cNvSpPr txBox="1"/>
            <p:nvPr/>
          </p:nvSpPr>
          <p:spPr>
            <a:xfrm>
              <a:off x="4279093" y="3999219"/>
              <a:ext cx="2626539" cy="553998"/>
            </a:xfrm>
            <a:prstGeom prst="rect">
              <a:avLst/>
            </a:prstGeom>
            <a:grpFill/>
          </p:spPr>
          <p:txBody>
            <a:bodyPr wrap="square" rtlCol="0">
              <a:spAutoFit/>
            </a:bodyPr>
            <a:lstStyle/>
            <a:p>
              <a:r>
                <a:rPr lang="en-US" altLang="ja-JP" sz="3000" b="1" dirty="0">
                  <a:latin typeface="Meiryo UI" panose="020B0604030504040204" pitchFamily="50" charset="-128"/>
                  <a:ea typeface="Meiryo UI" panose="020B0604030504040204" pitchFamily="50" charset="-128"/>
                </a:rPr>
                <a:t>A</a:t>
              </a:r>
              <a:r>
                <a:rPr lang="ja-JP" altLang="en-US" sz="3000" b="1" dirty="0">
                  <a:latin typeface="Meiryo UI" panose="020B0604030504040204" pitchFamily="50" charset="-128"/>
                  <a:ea typeface="Meiryo UI" panose="020B0604030504040204" pitchFamily="50" charset="-128"/>
                </a:rPr>
                <a:t>　・　</a:t>
              </a:r>
              <a:r>
                <a:rPr lang="en-US" altLang="ja-JP" sz="3000" b="1" dirty="0">
                  <a:latin typeface="Meiryo UI" panose="020B0604030504040204" pitchFamily="50" charset="-128"/>
                  <a:ea typeface="Meiryo UI" panose="020B0604030504040204" pitchFamily="50" charset="-128"/>
                </a:rPr>
                <a:t>B</a:t>
              </a:r>
              <a:r>
                <a:rPr lang="ja-JP" altLang="en-US" sz="3000" b="1" dirty="0">
                  <a:latin typeface="Meiryo UI" panose="020B0604030504040204" pitchFamily="50" charset="-128"/>
                  <a:ea typeface="Meiryo UI" panose="020B0604030504040204" pitchFamily="50" charset="-128"/>
                </a:rPr>
                <a:t>　・　</a:t>
              </a:r>
              <a:r>
                <a:rPr lang="en-US" altLang="ja-JP" sz="3000" b="1" dirty="0">
                  <a:latin typeface="Meiryo UI" panose="020B0604030504040204" pitchFamily="50" charset="-128"/>
                  <a:ea typeface="Meiryo UI" panose="020B0604030504040204" pitchFamily="50" charset="-128"/>
                </a:rPr>
                <a:t>C</a:t>
              </a:r>
              <a:endParaRPr kumimoji="1" lang="ja-JP" altLang="en-US" sz="3000" b="1" dirty="0">
                <a:latin typeface="Meiryo UI" panose="020B0604030504040204" pitchFamily="50" charset="-128"/>
                <a:ea typeface="Meiryo UI" panose="020B0604030504040204" pitchFamily="50" charset="-128"/>
              </a:endParaRPr>
            </a:p>
          </p:txBody>
        </p:sp>
      </p:grpSp>
      <p:sp>
        <p:nvSpPr>
          <p:cNvPr id="12" name="正方形/長方形 11">
            <a:extLst>
              <a:ext uri="{FF2B5EF4-FFF2-40B4-BE49-F238E27FC236}">
                <a16:creationId xmlns:a16="http://schemas.microsoft.com/office/drawing/2014/main" id="{BD37CFFF-97DE-4D8E-983F-A471608B68EA}"/>
              </a:ext>
            </a:extLst>
          </p:cNvPr>
          <p:cNvSpPr/>
          <p:nvPr userDrawn="1"/>
        </p:nvSpPr>
        <p:spPr>
          <a:xfrm>
            <a:off x="703180" y="3789363"/>
            <a:ext cx="10800000" cy="2499166"/>
          </a:xfrm>
          <a:prstGeom prst="rect">
            <a:avLst/>
          </a:prstGeom>
          <a:noFill/>
          <a:ln w="38100">
            <a:solidFill>
              <a:srgbClr val="C0FF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grpSp>
        <p:nvGrpSpPr>
          <p:cNvPr id="13" name="グループ化 12">
            <a:extLst>
              <a:ext uri="{FF2B5EF4-FFF2-40B4-BE49-F238E27FC236}">
                <a16:creationId xmlns:a16="http://schemas.microsoft.com/office/drawing/2014/main" id="{B25E3A09-E10B-493E-9C2B-F22C5CA02542}"/>
              </a:ext>
            </a:extLst>
          </p:cNvPr>
          <p:cNvGrpSpPr/>
          <p:nvPr userDrawn="1"/>
        </p:nvGrpSpPr>
        <p:grpSpPr>
          <a:xfrm>
            <a:off x="4296000" y="728050"/>
            <a:ext cx="3600000" cy="360000"/>
            <a:chOff x="4296000" y="728050"/>
            <a:chExt cx="3600000" cy="360000"/>
          </a:xfrm>
        </p:grpSpPr>
        <p:sp>
          <p:nvSpPr>
            <p:cNvPr id="14" name="四角形: 角を丸くする 13">
              <a:extLst>
                <a:ext uri="{FF2B5EF4-FFF2-40B4-BE49-F238E27FC236}">
                  <a16:creationId xmlns:a16="http://schemas.microsoft.com/office/drawing/2014/main" id="{22082A78-05C8-4B06-9626-A06ED41AB69D}"/>
                </a:ext>
              </a:extLst>
            </p:cNvPr>
            <p:cNvSpPr/>
            <p:nvPr/>
          </p:nvSpPr>
          <p:spPr>
            <a:xfrm>
              <a:off x="4655776" y="728050"/>
              <a:ext cx="2880000" cy="360000"/>
            </a:xfrm>
            <a:prstGeom prst="roundRect">
              <a:avLst>
                <a:gd name="adj" fmla="val 50000"/>
              </a:avLst>
            </a:prstGeom>
            <a:solidFill>
              <a:srgbClr val="C0FF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a:extLst>
                <a:ext uri="{FF2B5EF4-FFF2-40B4-BE49-F238E27FC236}">
                  <a16:creationId xmlns:a16="http://schemas.microsoft.com/office/drawing/2014/main" id="{99E5A014-8195-47E0-8D03-7F8BF7A9D704}"/>
                </a:ext>
              </a:extLst>
            </p:cNvPr>
            <p:cNvSpPr txBox="1"/>
            <p:nvPr/>
          </p:nvSpPr>
          <p:spPr>
            <a:xfrm>
              <a:off x="4296000" y="773050"/>
              <a:ext cx="3600000" cy="270000"/>
            </a:xfrm>
            <a:prstGeom prst="rect">
              <a:avLst/>
            </a:prstGeom>
            <a:noFill/>
          </p:spPr>
          <p:txBody>
            <a:bodyPr wrap="square" lIns="0" tIns="0" rIns="0" bIns="0" rtlCol="0" anchor="ctr" anchorCtr="0">
              <a:noAutofit/>
            </a:bodyPr>
            <a:lstStyle/>
            <a:p>
              <a:pPr algn="ctr"/>
              <a:r>
                <a:rPr kumimoji="1" lang="ja-JP" altLang="en-US" sz="2400" b="1" dirty="0">
                  <a:latin typeface="Meiryo UI" panose="020B0604030504040204" pitchFamily="50" charset="-128"/>
                  <a:ea typeface="Meiryo UI" panose="020B0604030504040204" pitchFamily="50" charset="-128"/>
                </a:rPr>
                <a:t>ワーク</a:t>
              </a:r>
            </a:p>
          </p:txBody>
        </p:sp>
      </p:grpSp>
    </p:spTree>
    <p:extLst>
      <p:ext uri="{BB962C8B-B14F-4D97-AF65-F5344CB8AC3E}">
        <p14:creationId xmlns:p14="http://schemas.microsoft.com/office/powerpoint/2010/main" val="400961180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graphicFrame>
        <p:nvGraphicFramePr>
          <p:cNvPr id="8" name="表 15">
            <a:extLst>
              <a:ext uri="{FF2B5EF4-FFF2-40B4-BE49-F238E27FC236}">
                <a16:creationId xmlns:a16="http://schemas.microsoft.com/office/drawing/2014/main" id="{12411999-D403-4A5D-81D0-B2E6AF31B06D}"/>
              </a:ext>
            </a:extLst>
          </p:cNvPr>
          <p:cNvGraphicFramePr>
            <a:graphicFrameLocks noGrp="1"/>
          </p:cNvGraphicFramePr>
          <p:nvPr userDrawn="1">
            <p:extLst>
              <p:ext uri="{D42A27DB-BD31-4B8C-83A1-F6EECF244321}">
                <p14:modId xmlns:p14="http://schemas.microsoft.com/office/powerpoint/2010/main" val="3088017071"/>
              </p:ext>
            </p:extLst>
          </p:nvPr>
        </p:nvGraphicFramePr>
        <p:xfrm>
          <a:off x="692494" y="2277620"/>
          <a:ext cx="10818000" cy="4067998"/>
        </p:xfrm>
        <a:graphic>
          <a:graphicData uri="http://schemas.openxmlformats.org/drawingml/2006/table">
            <a:tbl>
              <a:tblPr firstRow="1" bandRow="1">
                <a:tableStyleId>{5C22544A-7EE6-4342-B048-85BDC9FD1C3A}</a:tableStyleId>
              </a:tblPr>
              <a:tblGrid>
                <a:gridCol w="360600">
                  <a:extLst>
                    <a:ext uri="{9D8B030D-6E8A-4147-A177-3AD203B41FA5}">
                      <a16:colId xmlns:a16="http://schemas.microsoft.com/office/drawing/2014/main" val="2616825047"/>
                    </a:ext>
                  </a:extLst>
                </a:gridCol>
                <a:gridCol w="360600">
                  <a:extLst>
                    <a:ext uri="{9D8B030D-6E8A-4147-A177-3AD203B41FA5}">
                      <a16:colId xmlns:a16="http://schemas.microsoft.com/office/drawing/2014/main" val="2606448119"/>
                    </a:ext>
                  </a:extLst>
                </a:gridCol>
                <a:gridCol w="360600">
                  <a:extLst>
                    <a:ext uri="{9D8B030D-6E8A-4147-A177-3AD203B41FA5}">
                      <a16:colId xmlns:a16="http://schemas.microsoft.com/office/drawing/2014/main" val="2725581138"/>
                    </a:ext>
                  </a:extLst>
                </a:gridCol>
                <a:gridCol w="360600">
                  <a:extLst>
                    <a:ext uri="{9D8B030D-6E8A-4147-A177-3AD203B41FA5}">
                      <a16:colId xmlns:a16="http://schemas.microsoft.com/office/drawing/2014/main" val="3444034750"/>
                    </a:ext>
                  </a:extLst>
                </a:gridCol>
                <a:gridCol w="360600">
                  <a:extLst>
                    <a:ext uri="{9D8B030D-6E8A-4147-A177-3AD203B41FA5}">
                      <a16:colId xmlns:a16="http://schemas.microsoft.com/office/drawing/2014/main" val="3213658191"/>
                    </a:ext>
                  </a:extLst>
                </a:gridCol>
                <a:gridCol w="360600">
                  <a:extLst>
                    <a:ext uri="{9D8B030D-6E8A-4147-A177-3AD203B41FA5}">
                      <a16:colId xmlns:a16="http://schemas.microsoft.com/office/drawing/2014/main" val="743492779"/>
                    </a:ext>
                  </a:extLst>
                </a:gridCol>
                <a:gridCol w="360600">
                  <a:extLst>
                    <a:ext uri="{9D8B030D-6E8A-4147-A177-3AD203B41FA5}">
                      <a16:colId xmlns:a16="http://schemas.microsoft.com/office/drawing/2014/main" val="3726816241"/>
                    </a:ext>
                  </a:extLst>
                </a:gridCol>
                <a:gridCol w="360600">
                  <a:extLst>
                    <a:ext uri="{9D8B030D-6E8A-4147-A177-3AD203B41FA5}">
                      <a16:colId xmlns:a16="http://schemas.microsoft.com/office/drawing/2014/main" val="74642280"/>
                    </a:ext>
                  </a:extLst>
                </a:gridCol>
                <a:gridCol w="360600">
                  <a:extLst>
                    <a:ext uri="{9D8B030D-6E8A-4147-A177-3AD203B41FA5}">
                      <a16:colId xmlns:a16="http://schemas.microsoft.com/office/drawing/2014/main" val="3898534323"/>
                    </a:ext>
                  </a:extLst>
                </a:gridCol>
                <a:gridCol w="360600">
                  <a:extLst>
                    <a:ext uri="{9D8B030D-6E8A-4147-A177-3AD203B41FA5}">
                      <a16:colId xmlns:a16="http://schemas.microsoft.com/office/drawing/2014/main" val="1680415232"/>
                    </a:ext>
                  </a:extLst>
                </a:gridCol>
                <a:gridCol w="360600">
                  <a:extLst>
                    <a:ext uri="{9D8B030D-6E8A-4147-A177-3AD203B41FA5}">
                      <a16:colId xmlns:a16="http://schemas.microsoft.com/office/drawing/2014/main" val="1170453371"/>
                    </a:ext>
                  </a:extLst>
                </a:gridCol>
                <a:gridCol w="360600">
                  <a:extLst>
                    <a:ext uri="{9D8B030D-6E8A-4147-A177-3AD203B41FA5}">
                      <a16:colId xmlns:a16="http://schemas.microsoft.com/office/drawing/2014/main" val="1210513770"/>
                    </a:ext>
                  </a:extLst>
                </a:gridCol>
                <a:gridCol w="360600">
                  <a:extLst>
                    <a:ext uri="{9D8B030D-6E8A-4147-A177-3AD203B41FA5}">
                      <a16:colId xmlns:a16="http://schemas.microsoft.com/office/drawing/2014/main" val="1192704474"/>
                    </a:ext>
                  </a:extLst>
                </a:gridCol>
                <a:gridCol w="360600">
                  <a:extLst>
                    <a:ext uri="{9D8B030D-6E8A-4147-A177-3AD203B41FA5}">
                      <a16:colId xmlns:a16="http://schemas.microsoft.com/office/drawing/2014/main" val="2180106228"/>
                    </a:ext>
                  </a:extLst>
                </a:gridCol>
                <a:gridCol w="360600">
                  <a:extLst>
                    <a:ext uri="{9D8B030D-6E8A-4147-A177-3AD203B41FA5}">
                      <a16:colId xmlns:a16="http://schemas.microsoft.com/office/drawing/2014/main" val="1226101932"/>
                    </a:ext>
                  </a:extLst>
                </a:gridCol>
                <a:gridCol w="360600">
                  <a:extLst>
                    <a:ext uri="{9D8B030D-6E8A-4147-A177-3AD203B41FA5}">
                      <a16:colId xmlns:a16="http://schemas.microsoft.com/office/drawing/2014/main" val="1540545776"/>
                    </a:ext>
                  </a:extLst>
                </a:gridCol>
                <a:gridCol w="360600">
                  <a:extLst>
                    <a:ext uri="{9D8B030D-6E8A-4147-A177-3AD203B41FA5}">
                      <a16:colId xmlns:a16="http://schemas.microsoft.com/office/drawing/2014/main" val="2370119143"/>
                    </a:ext>
                  </a:extLst>
                </a:gridCol>
                <a:gridCol w="360600">
                  <a:extLst>
                    <a:ext uri="{9D8B030D-6E8A-4147-A177-3AD203B41FA5}">
                      <a16:colId xmlns:a16="http://schemas.microsoft.com/office/drawing/2014/main" val="872787277"/>
                    </a:ext>
                  </a:extLst>
                </a:gridCol>
                <a:gridCol w="360600">
                  <a:extLst>
                    <a:ext uri="{9D8B030D-6E8A-4147-A177-3AD203B41FA5}">
                      <a16:colId xmlns:a16="http://schemas.microsoft.com/office/drawing/2014/main" val="807898442"/>
                    </a:ext>
                  </a:extLst>
                </a:gridCol>
                <a:gridCol w="360600">
                  <a:extLst>
                    <a:ext uri="{9D8B030D-6E8A-4147-A177-3AD203B41FA5}">
                      <a16:colId xmlns:a16="http://schemas.microsoft.com/office/drawing/2014/main" val="510572687"/>
                    </a:ext>
                  </a:extLst>
                </a:gridCol>
                <a:gridCol w="360600">
                  <a:extLst>
                    <a:ext uri="{9D8B030D-6E8A-4147-A177-3AD203B41FA5}">
                      <a16:colId xmlns:a16="http://schemas.microsoft.com/office/drawing/2014/main" val="2283754616"/>
                    </a:ext>
                  </a:extLst>
                </a:gridCol>
                <a:gridCol w="360600">
                  <a:extLst>
                    <a:ext uri="{9D8B030D-6E8A-4147-A177-3AD203B41FA5}">
                      <a16:colId xmlns:a16="http://schemas.microsoft.com/office/drawing/2014/main" val="1060761181"/>
                    </a:ext>
                  </a:extLst>
                </a:gridCol>
                <a:gridCol w="360600">
                  <a:extLst>
                    <a:ext uri="{9D8B030D-6E8A-4147-A177-3AD203B41FA5}">
                      <a16:colId xmlns:a16="http://schemas.microsoft.com/office/drawing/2014/main" val="1055551028"/>
                    </a:ext>
                  </a:extLst>
                </a:gridCol>
                <a:gridCol w="360600">
                  <a:extLst>
                    <a:ext uri="{9D8B030D-6E8A-4147-A177-3AD203B41FA5}">
                      <a16:colId xmlns:a16="http://schemas.microsoft.com/office/drawing/2014/main" val="4264607759"/>
                    </a:ext>
                  </a:extLst>
                </a:gridCol>
                <a:gridCol w="360600">
                  <a:extLst>
                    <a:ext uri="{9D8B030D-6E8A-4147-A177-3AD203B41FA5}">
                      <a16:colId xmlns:a16="http://schemas.microsoft.com/office/drawing/2014/main" val="3567398016"/>
                    </a:ext>
                  </a:extLst>
                </a:gridCol>
                <a:gridCol w="360600">
                  <a:extLst>
                    <a:ext uri="{9D8B030D-6E8A-4147-A177-3AD203B41FA5}">
                      <a16:colId xmlns:a16="http://schemas.microsoft.com/office/drawing/2014/main" val="2408392948"/>
                    </a:ext>
                  </a:extLst>
                </a:gridCol>
                <a:gridCol w="360600">
                  <a:extLst>
                    <a:ext uri="{9D8B030D-6E8A-4147-A177-3AD203B41FA5}">
                      <a16:colId xmlns:a16="http://schemas.microsoft.com/office/drawing/2014/main" val="1764466440"/>
                    </a:ext>
                  </a:extLst>
                </a:gridCol>
                <a:gridCol w="360600">
                  <a:extLst>
                    <a:ext uri="{9D8B030D-6E8A-4147-A177-3AD203B41FA5}">
                      <a16:colId xmlns:a16="http://schemas.microsoft.com/office/drawing/2014/main" val="2069775986"/>
                    </a:ext>
                  </a:extLst>
                </a:gridCol>
                <a:gridCol w="360600">
                  <a:extLst>
                    <a:ext uri="{9D8B030D-6E8A-4147-A177-3AD203B41FA5}">
                      <a16:colId xmlns:a16="http://schemas.microsoft.com/office/drawing/2014/main" val="75209359"/>
                    </a:ext>
                  </a:extLst>
                </a:gridCol>
                <a:gridCol w="360600">
                  <a:extLst>
                    <a:ext uri="{9D8B030D-6E8A-4147-A177-3AD203B41FA5}">
                      <a16:colId xmlns:a16="http://schemas.microsoft.com/office/drawing/2014/main" val="3656391182"/>
                    </a:ext>
                  </a:extLst>
                </a:gridCol>
              </a:tblGrid>
              <a:tr h="369818">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38020918"/>
                  </a:ext>
                </a:extLst>
              </a:tr>
              <a:tr h="369818">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74377698"/>
                  </a:ext>
                </a:extLst>
              </a:tr>
              <a:tr h="369818">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65516053"/>
                  </a:ext>
                </a:extLst>
              </a:tr>
              <a:tr h="369818">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9888365"/>
                  </a:ext>
                </a:extLst>
              </a:tr>
              <a:tr h="369818">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15117026"/>
                  </a:ext>
                </a:extLst>
              </a:tr>
              <a:tr h="369818">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0802143"/>
                  </a:ext>
                </a:extLst>
              </a:tr>
              <a:tr h="369818">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90397593"/>
                  </a:ext>
                </a:extLst>
              </a:tr>
              <a:tr h="369818">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50723892"/>
                  </a:ext>
                </a:extLst>
              </a:tr>
              <a:tr h="369818">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13310651"/>
                  </a:ext>
                </a:extLst>
              </a:tr>
              <a:tr h="369818">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9622"/>
                  </a:ext>
                </a:extLst>
              </a:tr>
              <a:tr h="369818">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dirty="0"/>
                    </a:p>
                  </a:txBody>
                  <a:tcPr>
                    <a:lnL w="12700" cap="flat" cmpd="sng" algn="ctr">
                      <a:solidFill>
                        <a:srgbClr val="F0F0F0"/>
                      </a:solidFill>
                      <a:prstDash val="solid"/>
                      <a:round/>
                      <a:headEnd type="none" w="med" len="med"/>
                      <a:tailEnd type="none" w="med" len="med"/>
                    </a:lnL>
                    <a:lnR w="12700" cap="flat" cmpd="sng" algn="ctr">
                      <a:solidFill>
                        <a:srgbClr val="F0F0F0"/>
                      </a:solidFill>
                      <a:prstDash val="solid"/>
                      <a:round/>
                      <a:headEnd type="none" w="med" len="med"/>
                      <a:tailEnd type="none" w="med" len="med"/>
                    </a:lnR>
                    <a:lnT w="12700" cap="flat" cmpd="sng" algn="ctr">
                      <a:solidFill>
                        <a:srgbClr val="F0F0F0"/>
                      </a:solidFill>
                      <a:prstDash val="solid"/>
                      <a:round/>
                      <a:headEnd type="none" w="med" len="med"/>
                      <a:tailEnd type="none" w="med" len="med"/>
                    </a:lnT>
                    <a:lnB w="12700" cap="flat" cmpd="sng" algn="ctr">
                      <a:solidFill>
                        <a:srgbClr val="F0F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04463019"/>
                  </a:ext>
                </a:extLst>
              </a:tr>
            </a:tbl>
          </a:graphicData>
        </a:graphic>
      </p:graphicFrame>
      <p:grpSp>
        <p:nvGrpSpPr>
          <p:cNvPr id="9" name="グループ化 8">
            <a:extLst>
              <a:ext uri="{FF2B5EF4-FFF2-40B4-BE49-F238E27FC236}">
                <a16:creationId xmlns:a16="http://schemas.microsoft.com/office/drawing/2014/main" id="{66773AEA-0246-4A59-A2B1-6BD5F6A6CFCB}"/>
              </a:ext>
            </a:extLst>
          </p:cNvPr>
          <p:cNvGrpSpPr/>
          <p:nvPr userDrawn="1"/>
        </p:nvGrpSpPr>
        <p:grpSpPr>
          <a:xfrm>
            <a:off x="4296000" y="728050"/>
            <a:ext cx="3600000" cy="360000"/>
            <a:chOff x="4296000" y="728050"/>
            <a:chExt cx="3600000" cy="360000"/>
          </a:xfrm>
        </p:grpSpPr>
        <p:sp>
          <p:nvSpPr>
            <p:cNvPr id="10" name="四角形: 角を丸くする 9">
              <a:extLst>
                <a:ext uri="{FF2B5EF4-FFF2-40B4-BE49-F238E27FC236}">
                  <a16:creationId xmlns:a16="http://schemas.microsoft.com/office/drawing/2014/main" id="{5113067D-FF3E-4A12-9BAF-953F27C51625}"/>
                </a:ext>
              </a:extLst>
            </p:cNvPr>
            <p:cNvSpPr/>
            <p:nvPr/>
          </p:nvSpPr>
          <p:spPr>
            <a:xfrm>
              <a:off x="4655776" y="728050"/>
              <a:ext cx="2880000" cy="360000"/>
            </a:xfrm>
            <a:prstGeom prst="roundRect">
              <a:avLst>
                <a:gd name="adj" fmla="val 50000"/>
              </a:avLst>
            </a:prstGeom>
            <a:solidFill>
              <a:srgbClr val="C0FF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F0EDC554-754B-41B3-AAD8-5A111CA50E6A}"/>
                </a:ext>
              </a:extLst>
            </p:cNvPr>
            <p:cNvSpPr txBox="1"/>
            <p:nvPr/>
          </p:nvSpPr>
          <p:spPr>
            <a:xfrm>
              <a:off x="4296000" y="773050"/>
              <a:ext cx="3600000" cy="270000"/>
            </a:xfrm>
            <a:prstGeom prst="rect">
              <a:avLst/>
            </a:prstGeom>
            <a:noFill/>
          </p:spPr>
          <p:txBody>
            <a:bodyPr wrap="square" lIns="0" tIns="0" rIns="0" bIns="0" rtlCol="0" anchor="ctr" anchorCtr="0">
              <a:noAutofit/>
            </a:bodyPr>
            <a:lstStyle/>
            <a:p>
              <a:pPr algn="ctr"/>
              <a:r>
                <a:rPr kumimoji="1" lang="ja-JP" altLang="en-US" sz="2400" b="1" dirty="0">
                  <a:latin typeface="Meiryo UI" panose="020B0604030504040204" pitchFamily="50" charset="-128"/>
                  <a:ea typeface="Meiryo UI" panose="020B0604030504040204" pitchFamily="50" charset="-128"/>
                </a:rPr>
                <a:t>振り返りメモ</a:t>
              </a:r>
            </a:p>
          </p:txBody>
        </p:sp>
      </p:grpSp>
      <p:sp>
        <p:nvSpPr>
          <p:cNvPr id="12" name="テキスト ボックス 11">
            <a:extLst>
              <a:ext uri="{FF2B5EF4-FFF2-40B4-BE49-F238E27FC236}">
                <a16:creationId xmlns:a16="http://schemas.microsoft.com/office/drawing/2014/main" id="{89078FE4-8CDE-49A6-871F-D09B9A5A38AC}"/>
              </a:ext>
            </a:extLst>
          </p:cNvPr>
          <p:cNvSpPr txBox="1"/>
          <p:nvPr userDrawn="1"/>
        </p:nvSpPr>
        <p:spPr>
          <a:xfrm>
            <a:off x="1791476" y="1307186"/>
            <a:ext cx="8640000" cy="707886"/>
          </a:xfrm>
          <a:prstGeom prst="rect">
            <a:avLst/>
          </a:prstGeom>
          <a:noFill/>
        </p:spPr>
        <p:txBody>
          <a:bodyPr wrap="square" rtlCol="0" anchor="ctr">
            <a:spAutoFit/>
          </a:bodyPr>
          <a:lstStyle/>
          <a:p>
            <a:pPr algn="ctr"/>
            <a:r>
              <a:rPr kumimoji="1" lang="ja-JP" altLang="en-US" sz="4000" b="1" dirty="0">
                <a:latin typeface="Meiryo UI" panose="020B0604030504040204" pitchFamily="50" charset="-128"/>
                <a:ea typeface="Meiryo UI" panose="020B0604030504040204" pitchFamily="50" charset="-128"/>
              </a:rPr>
              <a:t>気付いたことや、学んだことをメモしよう</a:t>
            </a:r>
          </a:p>
        </p:txBody>
      </p:sp>
      <p:sp>
        <p:nvSpPr>
          <p:cNvPr id="13" name="正方形/長方形 12">
            <a:extLst>
              <a:ext uri="{FF2B5EF4-FFF2-40B4-BE49-F238E27FC236}">
                <a16:creationId xmlns:a16="http://schemas.microsoft.com/office/drawing/2014/main" id="{16ABE893-5C64-4E30-B7D0-F4A29FDE7519}"/>
              </a:ext>
            </a:extLst>
          </p:cNvPr>
          <p:cNvSpPr/>
          <p:nvPr userDrawn="1"/>
        </p:nvSpPr>
        <p:spPr>
          <a:xfrm>
            <a:off x="703180" y="2288199"/>
            <a:ext cx="10800000" cy="4068000"/>
          </a:xfrm>
          <a:prstGeom prst="rect">
            <a:avLst/>
          </a:prstGeom>
          <a:noFill/>
          <a:ln w="38100">
            <a:solidFill>
              <a:srgbClr val="C0FF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964886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1_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529396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93D51AFF-C258-4E84-BA6F-846786B6A71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C47DEB1D-42A1-49C0-9D67-2135FD51FC1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A23AD06-E9E1-4129-88A6-8D1DEDBA69F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6EF7A0-7D7B-4521-AAFC-68201D06E286}" type="datetimeFigureOut">
              <a:rPr kumimoji="1" lang="ja-JP" altLang="en-US" smtClean="0"/>
              <a:t>2022/6/23</a:t>
            </a:fld>
            <a:endParaRPr kumimoji="1" lang="ja-JP" altLang="en-US"/>
          </a:p>
        </p:txBody>
      </p:sp>
      <p:sp>
        <p:nvSpPr>
          <p:cNvPr id="5" name="フッター プレースホルダー 4">
            <a:extLst>
              <a:ext uri="{FF2B5EF4-FFF2-40B4-BE49-F238E27FC236}">
                <a16:creationId xmlns:a16="http://schemas.microsoft.com/office/drawing/2014/main" id="{CA6A6FCB-77EA-4D87-9F29-A6FD63BFE4E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6A27D903-C37A-4141-BD97-7CA59D871BD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8B776F-B866-418E-91DC-C0ED3A2935F3}" type="slidenum">
              <a:rPr kumimoji="1" lang="ja-JP" altLang="en-US" smtClean="0"/>
              <a:t>‹#›</a:t>
            </a:fld>
            <a:endParaRPr kumimoji="1" lang="ja-JP" altLang="en-US"/>
          </a:p>
        </p:txBody>
      </p:sp>
    </p:spTree>
    <p:extLst>
      <p:ext uri="{BB962C8B-B14F-4D97-AF65-F5344CB8AC3E}">
        <p14:creationId xmlns:p14="http://schemas.microsoft.com/office/powerpoint/2010/main" val="1716124404"/>
      </p:ext>
    </p:extLst>
  </p:cSld>
  <p:clrMap bg1="lt1" tx1="dk1" bg2="lt2" tx2="dk2" accent1="accent1" accent2="accent2" accent3="accent3" accent4="accent4" accent5="accent5" accent6="accent6" hlink="hlink" folHlink="folHlink"/>
  <p:sldLayoutIdLst>
    <p:sldLayoutId id="2147483650" r:id="rId1"/>
    <p:sldLayoutId id="2147483657" r:id="rId2"/>
    <p:sldLayoutId id="2147483651" r:id="rId3"/>
    <p:sldLayoutId id="2147483655" r:id="rId4"/>
    <p:sldLayoutId id="2147483656" r:id="rId5"/>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24.svg"/></Relationships>
</file>

<file path=ppt/slides/_rels/slide10.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6.png"/><Relationship Id="rId7"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10.svg"/><Relationship Id="rId5" Type="http://schemas.openxmlformats.org/officeDocument/2006/relationships/image" Target="../media/image5.png"/><Relationship Id="rId4" Type="http://schemas.openxmlformats.org/officeDocument/2006/relationships/image" Target="../media/image12.svg"/></Relationships>
</file>

<file path=ppt/slides/_rels/slide11.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image" Target="../media/image12.svg"/><Relationship Id="rId5" Type="http://schemas.openxmlformats.org/officeDocument/2006/relationships/image" Target="../media/image6.png"/><Relationship Id="rId4" Type="http://schemas.openxmlformats.org/officeDocument/2006/relationships/image" Target="../media/image10.svg"/><Relationship Id="rId9" Type="http://schemas.openxmlformats.org/officeDocument/2006/relationships/image" Target="../media/image26.emf"/></Relationships>
</file>

<file path=ppt/slides/_rels/slide1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7.emf"/><Relationship Id="rId7" Type="http://schemas.openxmlformats.org/officeDocument/2006/relationships/image" Target="../media/image12.svg"/><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image" Target="../media/image6.png"/><Relationship Id="rId5" Type="http://schemas.openxmlformats.org/officeDocument/2006/relationships/image" Target="../media/image10.svg"/><Relationship Id="rId4" Type="http://schemas.openxmlformats.org/officeDocument/2006/relationships/image" Target="../media/image5.png"/><Relationship Id="rId9" Type="http://schemas.openxmlformats.org/officeDocument/2006/relationships/image" Target="../media/image14.svg"/></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image" Target="../media/image28.svg"/><Relationship Id="rId5" Type="http://schemas.openxmlformats.org/officeDocument/2006/relationships/image" Target="../media/image14.png"/><Relationship Id="rId4" Type="http://schemas.openxmlformats.org/officeDocument/2006/relationships/image" Target="../media/image45.svg"/></Relationships>
</file>

<file path=ppt/slides/_rels/slide14.xml.rels><?xml version="1.0" encoding="UTF-8" standalone="yes"?>
<Relationships xmlns="http://schemas.openxmlformats.org/package/2006/relationships"><Relationship Id="rId8" Type="http://schemas.openxmlformats.org/officeDocument/2006/relationships/image" Target="../media/image6.svg"/><Relationship Id="rId13" Type="http://schemas.openxmlformats.org/officeDocument/2006/relationships/image" Target="../media/image34.png"/><Relationship Id="rId18" Type="http://schemas.openxmlformats.org/officeDocument/2006/relationships/image" Target="../media/image20.svg"/><Relationship Id="rId3" Type="http://schemas.openxmlformats.org/officeDocument/2006/relationships/image" Target="../media/image29.png"/><Relationship Id="rId7" Type="http://schemas.openxmlformats.org/officeDocument/2006/relationships/image" Target="../media/image31.png"/><Relationship Id="rId12" Type="http://schemas.openxmlformats.org/officeDocument/2006/relationships/image" Target="../media/image16.svg"/><Relationship Id="rId17" Type="http://schemas.openxmlformats.org/officeDocument/2006/relationships/image" Target="../media/image36.png"/><Relationship Id="rId2" Type="http://schemas.openxmlformats.org/officeDocument/2006/relationships/notesSlide" Target="../notesSlides/notesSlide14.xml"/><Relationship Id="rId16" Type="http://schemas.openxmlformats.org/officeDocument/2006/relationships/image" Target="../media/image18.svg"/><Relationship Id="rId1" Type="http://schemas.openxmlformats.org/officeDocument/2006/relationships/slideLayout" Target="../slideLayouts/slideLayout5.xml"/><Relationship Id="rId6" Type="http://schemas.openxmlformats.org/officeDocument/2006/relationships/image" Target="../media/image4.svg"/><Relationship Id="rId11" Type="http://schemas.openxmlformats.org/officeDocument/2006/relationships/image" Target="../media/image33.png"/><Relationship Id="rId5" Type="http://schemas.openxmlformats.org/officeDocument/2006/relationships/image" Target="../media/image30.png"/><Relationship Id="rId15" Type="http://schemas.openxmlformats.org/officeDocument/2006/relationships/image" Target="../media/image35.png"/><Relationship Id="rId10" Type="http://schemas.openxmlformats.org/officeDocument/2006/relationships/image" Target="../media/image8.svg"/><Relationship Id="rId19" Type="http://schemas.openxmlformats.org/officeDocument/2006/relationships/image" Target="../media/image37.emf"/><Relationship Id="rId4" Type="http://schemas.openxmlformats.org/officeDocument/2006/relationships/image" Target="../media/image2.svg"/><Relationship Id="rId9" Type="http://schemas.openxmlformats.org/officeDocument/2006/relationships/image" Target="../media/image32.png"/><Relationship Id="rId14" Type="http://schemas.openxmlformats.org/officeDocument/2006/relationships/image" Target="../media/image22.sv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10.sv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12.sv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14.svg"/></Relationships>
</file>

<file path=ppt/slides/_rels/slide19.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image" Target="../media/image12.svg"/><Relationship Id="rId5" Type="http://schemas.openxmlformats.org/officeDocument/2006/relationships/image" Target="../media/image6.png"/><Relationship Id="rId4" Type="http://schemas.openxmlformats.org/officeDocument/2006/relationships/image" Target="../media/image10.svg"/></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28.svg"/><Relationship Id="rId5" Type="http://schemas.openxmlformats.org/officeDocument/2006/relationships/image" Target="../media/image14.png"/><Relationship Id="rId4" Type="http://schemas.openxmlformats.org/officeDocument/2006/relationships/image" Target="../media/image26.sv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image" Target="../media/image12.svg"/><Relationship Id="rId5" Type="http://schemas.openxmlformats.org/officeDocument/2006/relationships/image" Target="../media/image6.png"/><Relationship Id="rId4" Type="http://schemas.openxmlformats.org/officeDocument/2006/relationships/image" Target="../media/image10.sv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7.emf"/><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32.svg"/><Relationship Id="rId5" Type="http://schemas.openxmlformats.org/officeDocument/2006/relationships/image" Target="../media/image16.png"/><Relationship Id="rId4" Type="http://schemas.openxmlformats.org/officeDocument/2006/relationships/image" Target="../media/image30.svg"/></Relationships>
</file>

<file path=ppt/slides/_rels/slide4.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19.emf"/></Relationships>
</file>

<file path=ppt/slides/_rels/slide5.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hyperlink" Target="https://www.caa.go.jp/policies/policy/consumer_education/public_awareness/ethical/material/assets/ethical_20201119_0001.pdf" TargetMode="External"/><Relationship Id="rId4" Type="http://schemas.openxmlformats.org/officeDocument/2006/relationships/image" Target="../media/image21.emf"/></Relationships>
</file>

<file path=ppt/slides/_rels/slide6.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hyperlink" Target="https://www.caa.go.jp/policies/policy/consumer_policy/information/food_loss/education/" TargetMode="External"/><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openxmlformats.org/officeDocument/2006/relationships/image" Target="../media/image25.png"/><Relationship Id="rId4" Type="http://schemas.openxmlformats.org/officeDocument/2006/relationships/hyperlink" Target="https://www.no-foodloss.caa.go.jp/index.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98342EBE-C3DA-47E0-9AC5-CD48AD101B0A}"/>
              </a:ext>
            </a:extLst>
          </p:cNvPr>
          <p:cNvSpPr txBox="1"/>
          <p:nvPr/>
        </p:nvSpPr>
        <p:spPr>
          <a:xfrm>
            <a:off x="696000" y="723384"/>
            <a:ext cx="1440000" cy="360000"/>
          </a:xfrm>
          <a:prstGeom prst="rect">
            <a:avLst/>
          </a:prstGeom>
          <a:noFill/>
        </p:spPr>
        <p:txBody>
          <a:bodyPr wrap="square" lIns="0" tIns="0" rIns="0" bIns="0" rtlCol="0" anchor="ctr" anchorCtr="0">
            <a:noAutofit/>
          </a:bodyPr>
          <a:lstStyle/>
          <a:p>
            <a:r>
              <a:rPr kumimoji="1" lang="en-US" altLang="ja-JP" sz="2400" b="1" dirty="0">
                <a:solidFill>
                  <a:srgbClr val="C0FF40"/>
                </a:solidFill>
                <a:latin typeface="Meiryo UI" panose="020B0604030504040204" pitchFamily="50" charset="-128"/>
                <a:ea typeface="Meiryo UI" panose="020B0604030504040204" pitchFamily="50" charset="-128"/>
              </a:rPr>
              <a:t>Lesson</a:t>
            </a:r>
            <a:endParaRPr kumimoji="1" lang="ja-JP" altLang="en-US" sz="2400" b="1" dirty="0">
              <a:solidFill>
                <a:srgbClr val="C0FF40"/>
              </a:solidFill>
              <a:latin typeface="Meiryo UI" panose="020B0604030504040204" pitchFamily="50" charset="-128"/>
              <a:ea typeface="Meiryo UI" panose="020B0604030504040204" pitchFamily="50" charset="-128"/>
            </a:endParaRPr>
          </a:p>
        </p:txBody>
      </p:sp>
      <p:sp>
        <p:nvSpPr>
          <p:cNvPr id="4" name="テキスト ボックス 3">
            <a:extLst>
              <a:ext uri="{FF2B5EF4-FFF2-40B4-BE49-F238E27FC236}">
                <a16:creationId xmlns:a16="http://schemas.microsoft.com/office/drawing/2014/main" id="{BDFA3BD9-6CCD-4C2A-AF21-EE8BC8BF9265}"/>
              </a:ext>
            </a:extLst>
          </p:cNvPr>
          <p:cNvSpPr txBox="1"/>
          <p:nvPr/>
        </p:nvSpPr>
        <p:spPr>
          <a:xfrm>
            <a:off x="696000" y="1269000"/>
            <a:ext cx="5760000" cy="1440000"/>
          </a:xfrm>
          <a:prstGeom prst="rect">
            <a:avLst/>
          </a:prstGeom>
          <a:noFill/>
        </p:spPr>
        <p:txBody>
          <a:bodyPr wrap="square" lIns="0" tIns="0" rIns="0" bIns="0" rtlCol="0" anchor="ctr">
            <a:noAutofit/>
          </a:bodyPr>
          <a:lstStyle/>
          <a:p>
            <a:r>
              <a:rPr kumimoji="1" lang="ja-JP" altLang="en-US" sz="4800" b="1" dirty="0">
                <a:latin typeface="Meiryo UI" panose="020B0604030504040204" pitchFamily="50" charset="-128"/>
                <a:ea typeface="Meiryo UI" panose="020B0604030504040204" pitchFamily="50" charset="-128"/>
              </a:rPr>
              <a:t>契約前の比較と検討</a:t>
            </a:r>
          </a:p>
        </p:txBody>
      </p:sp>
      <p:pic>
        <p:nvPicPr>
          <p:cNvPr id="5" name="グラフィックス 4">
            <a:extLst>
              <a:ext uri="{FF2B5EF4-FFF2-40B4-BE49-F238E27FC236}">
                <a16:creationId xmlns:a16="http://schemas.microsoft.com/office/drawing/2014/main" id="{C272626D-CEB0-45FB-B08A-0DE10E5721C1}"/>
              </a:ext>
            </a:extLst>
          </p:cNvPr>
          <p:cNvPicPr>
            <a:picLocks noChangeAspect="1"/>
          </p:cNvPicPr>
          <p:nvPr/>
        </p:nvPicPr>
        <p:blipFill rotWithShape="1">
          <a:blip r:embed="rId3">
            <a:extLst>
              <a:ext uri="{96DAC541-7B7A-43D3-8B79-37D633B846F1}">
                <asvg:svgBlip xmlns:asvg="http://schemas.microsoft.com/office/drawing/2016/SVG/main" xmlns="" r:embed="rId4"/>
              </a:ext>
            </a:extLst>
          </a:blip>
          <a:srcRect b="14303"/>
          <a:stretch/>
        </p:blipFill>
        <p:spPr>
          <a:xfrm>
            <a:off x="8712835" y="3459480"/>
            <a:ext cx="2686662" cy="3398520"/>
          </a:xfrm>
          <a:prstGeom prst="rect">
            <a:avLst/>
          </a:prstGeom>
        </p:spPr>
      </p:pic>
    </p:spTree>
    <p:extLst>
      <p:ext uri="{BB962C8B-B14F-4D97-AF65-F5344CB8AC3E}">
        <p14:creationId xmlns:p14="http://schemas.microsoft.com/office/powerpoint/2010/main" val="37354003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ボックス 11">
            <a:extLst>
              <a:ext uri="{FF2B5EF4-FFF2-40B4-BE49-F238E27FC236}">
                <a16:creationId xmlns:a16="http://schemas.microsoft.com/office/drawing/2014/main" id="{7960D12A-70F5-498C-AC3B-0B6306252731}"/>
              </a:ext>
            </a:extLst>
          </p:cNvPr>
          <p:cNvSpPr txBox="1"/>
          <p:nvPr/>
        </p:nvSpPr>
        <p:spPr>
          <a:xfrm>
            <a:off x="722308" y="2357477"/>
            <a:ext cx="5697542" cy="3331223"/>
          </a:xfrm>
          <a:prstGeom prst="rect">
            <a:avLst/>
          </a:prstGeom>
          <a:noFill/>
        </p:spPr>
        <p:txBody>
          <a:bodyPr wrap="square" lIns="0" tIns="0" rIns="0" bIns="0" rtlCol="0" anchor="ctr">
            <a:noAutofit/>
          </a:bodyPr>
          <a:lstStyle/>
          <a:p>
            <a:r>
              <a:rPr kumimoji="1" lang="ja-JP" altLang="en-US" sz="3200" dirty="0">
                <a:latin typeface="Meiryo UI" panose="020B0604030504040204" pitchFamily="50" charset="-128"/>
                <a:ea typeface="Meiryo UI" panose="020B0604030504040204" pitchFamily="50" charset="-128"/>
              </a:rPr>
              <a:t>購入前の比較と検討</a:t>
            </a:r>
            <a:endParaRPr kumimoji="1" lang="en-US" altLang="ja-JP" sz="3200" dirty="0">
              <a:latin typeface="Meiryo UI" panose="020B0604030504040204" pitchFamily="50" charset="-128"/>
              <a:ea typeface="Meiryo UI" panose="020B0604030504040204" pitchFamily="50" charset="-128"/>
            </a:endParaRPr>
          </a:p>
          <a:p>
            <a:r>
              <a:rPr kumimoji="1" lang="ja-JP" altLang="en-US" sz="4800" b="1" dirty="0">
                <a:latin typeface="Meiryo UI" panose="020B0604030504040204" pitchFamily="50" charset="-128"/>
                <a:ea typeface="Meiryo UI" panose="020B0604030504040204" pitchFamily="50" charset="-128"/>
              </a:rPr>
              <a:t>“一人暮らしの部屋で快適に座りたい”という目的に応じた買物を考える</a:t>
            </a:r>
          </a:p>
        </p:txBody>
      </p:sp>
      <p:sp>
        <p:nvSpPr>
          <p:cNvPr id="8" name="テキスト ボックス 7">
            <a:extLst>
              <a:ext uri="{FF2B5EF4-FFF2-40B4-BE49-F238E27FC236}">
                <a16:creationId xmlns:a16="http://schemas.microsoft.com/office/drawing/2014/main" id="{C0B13D6D-FB00-4FB7-A341-F17904E7D499}"/>
              </a:ext>
            </a:extLst>
          </p:cNvPr>
          <p:cNvSpPr txBox="1"/>
          <p:nvPr/>
        </p:nvSpPr>
        <p:spPr>
          <a:xfrm>
            <a:off x="688750" y="1268775"/>
            <a:ext cx="2160000" cy="360000"/>
          </a:xfrm>
          <a:prstGeom prst="rect">
            <a:avLst/>
          </a:prstGeom>
          <a:noFill/>
        </p:spPr>
        <p:txBody>
          <a:bodyPr wrap="square" rtlCol="0" anchor="ctr">
            <a:spAutoFit/>
          </a:bodyPr>
          <a:lstStyle/>
          <a:p>
            <a:r>
              <a:rPr lang="ja-JP" altLang="en-US" sz="2400" b="1" dirty="0">
                <a:latin typeface="Meiryo UI" panose="020B0604030504040204" pitchFamily="50" charset="-128"/>
                <a:ea typeface="Meiryo UI" panose="020B0604030504040204" pitchFamily="50" charset="-128"/>
              </a:rPr>
              <a:t>目標と課題</a:t>
            </a:r>
            <a:endParaRPr kumimoji="1" lang="ja-JP" altLang="en-US" sz="2400" b="1" dirty="0">
              <a:latin typeface="Meiryo UI" panose="020B0604030504040204" pitchFamily="50" charset="-128"/>
              <a:ea typeface="Meiryo UI" panose="020B0604030504040204" pitchFamily="50" charset="-128"/>
            </a:endParaRPr>
          </a:p>
        </p:txBody>
      </p:sp>
      <p:sp>
        <p:nvSpPr>
          <p:cNvPr id="9" name="テキスト ボックス 8">
            <a:extLst>
              <a:ext uri="{FF2B5EF4-FFF2-40B4-BE49-F238E27FC236}">
                <a16:creationId xmlns:a16="http://schemas.microsoft.com/office/drawing/2014/main" id="{3074B801-F9F8-4791-A164-4E9F42F3B549}"/>
              </a:ext>
            </a:extLst>
          </p:cNvPr>
          <p:cNvSpPr txBox="1"/>
          <p:nvPr/>
        </p:nvSpPr>
        <p:spPr>
          <a:xfrm>
            <a:off x="696000" y="723384"/>
            <a:ext cx="2160000" cy="360000"/>
          </a:xfrm>
          <a:prstGeom prst="rect">
            <a:avLst/>
          </a:prstGeom>
          <a:noFill/>
        </p:spPr>
        <p:txBody>
          <a:bodyPr wrap="square" lIns="0" tIns="0" rIns="0" bIns="0" rtlCol="0" anchor="ctr" anchorCtr="0">
            <a:noAutofit/>
          </a:bodyPr>
          <a:lstStyle/>
          <a:p>
            <a:r>
              <a:rPr kumimoji="1" lang="en-US" altLang="ja-JP" sz="2400" b="1" dirty="0">
                <a:solidFill>
                  <a:srgbClr val="C0FF40"/>
                </a:solidFill>
                <a:latin typeface="Meiryo UI" panose="020B0604030504040204" pitchFamily="50" charset="-128"/>
                <a:ea typeface="Meiryo UI" panose="020B0604030504040204" pitchFamily="50" charset="-128"/>
              </a:rPr>
              <a:t>Worksheet</a:t>
            </a:r>
            <a:endParaRPr kumimoji="1" lang="ja-JP" altLang="en-US" sz="2400" b="1" dirty="0">
              <a:solidFill>
                <a:srgbClr val="C0FF40"/>
              </a:solidFill>
              <a:latin typeface="Meiryo UI" panose="020B0604030504040204" pitchFamily="50" charset="-128"/>
              <a:ea typeface="Meiryo UI" panose="020B0604030504040204" pitchFamily="50" charset="-128"/>
            </a:endParaRPr>
          </a:p>
        </p:txBody>
      </p:sp>
      <p:pic>
        <p:nvPicPr>
          <p:cNvPr id="16" name="グラフィックス 15">
            <a:extLst>
              <a:ext uri="{FF2B5EF4-FFF2-40B4-BE49-F238E27FC236}">
                <a16:creationId xmlns:a16="http://schemas.microsoft.com/office/drawing/2014/main" id="{BBD0581D-C6A1-4E28-9E88-13E994F97A16}"/>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9236306" y="1305867"/>
            <a:ext cx="2308498" cy="1943571"/>
          </a:xfrm>
          <a:prstGeom prst="rect">
            <a:avLst/>
          </a:prstGeom>
        </p:spPr>
      </p:pic>
      <p:pic>
        <p:nvPicPr>
          <p:cNvPr id="17" name="グラフィックス 16">
            <a:extLst>
              <a:ext uri="{FF2B5EF4-FFF2-40B4-BE49-F238E27FC236}">
                <a16:creationId xmlns:a16="http://schemas.microsoft.com/office/drawing/2014/main" id="{947B1F99-5657-4821-A9D4-43FDD6FBBAFC}"/>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6419850" y="2526292"/>
            <a:ext cx="2515441" cy="2187822"/>
          </a:xfrm>
          <a:prstGeom prst="rect">
            <a:avLst/>
          </a:prstGeom>
        </p:spPr>
      </p:pic>
      <p:pic>
        <p:nvPicPr>
          <p:cNvPr id="18" name="グラフィックス 17">
            <a:extLst>
              <a:ext uri="{FF2B5EF4-FFF2-40B4-BE49-F238E27FC236}">
                <a16:creationId xmlns:a16="http://schemas.microsoft.com/office/drawing/2014/main" id="{0CDD7612-9C64-4859-98BE-4860055A2C6D}"/>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8368286" y="4362307"/>
            <a:ext cx="3477534" cy="1656791"/>
          </a:xfrm>
          <a:prstGeom prst="rect">
            <a:avLst/>
          </a:prstGeom>
        </p:spPr>
      </p:pic>
    </p:spTree>
    <p:extLst>
      <p:ext uri="{BB962C8B-B14F-4D97-AF65-F5344CB8AC3E}">
        <p14:creationId xmlns:p14="http://schemas.microsoft.com/office/powerpoint/2010/main" val="38301656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テキスト ボックス 13">
            <a:extLst>
              <a:ext uri="{FF2B5EF4-FFF2-40B4-BE49-F238E27FC236}">
                <a16:creationId xmlns:a16="http://schemas.microsoft.com/office/drawing/2014/main" id="{4E1BCDE7-EA4F-4CE0-BE9E-98E0663E4FFC}"/>
              </a:ext>
            </a:extLst>
          </p:cNvPr>
          <p:cNvSpPr txBox="1"/>
          <p:nvPr/>
        </p:nvSpPr>
        <p:spPr>
          <a:xfrm>
            <a:off x="165157" y="747917"/>
            <a:ext cx="11880000" cy="1077218"/>
          </a:xfrm>
          <a:prstGeom prst="rect">
            <a:avLst/>
          </a:prstGeom>
          <a:noFill/>
        </p:spPr>
        <p:txBody>
          <a:bodyPr wrap="square" rtlCol="0" anchor="ctr">
            <a:spAutoFit/>
          </a:bodyPr>
          <a:lstStyle/>
          <a:p>
            <a:pPr algn="ctr"/>
            <a:r>
              <a:rPr lang="en-US" altLang="ja-JP" sz="3200" dirty="0">
                <a:latin typeface="Meiryo UI" panose="020B0604030504040204" pitchFamily="50" charset="-128"/>
                <a:ea typeface="Meiryo UI" panose="020B0604030504040204" pitchFamily="50" charset="-128"/>
              </a:rPr>
              <a:t>A</a:t>
            </a:r>
            <a:r>
              <a:rPr lang="ja-JP" altLang="en-US" sz="3200" dirty="0">
                <a:latin typeface="Meiryo UI" panose="020B0604030504040204" pitchFamily="50" charset="-128"/>
                <a:ea typeface="Meiryo UI" panose="020B0604030504040204" pitchFamily="50" charset="-128"/>
              </a:rPr>
              <a:t>さんは、一人暮らしを始め、</a:t>
            </a:r>
            <a:endParaRPr lang="en-US" altLang="ja-JP" sz="3200" dirty="0">
              <a:latin typeface="Meiryo UI" panose="020B0604030504040204" pitchFamily="50" charset="-128"/>
              <a:ea typeface="Meiryo UI" panose="020B0604030504040204" pitchFamily="50" charset="-128"/>
            </a:endParaRPr>
          </a:p>
          <a:p>
            <a:pPr algn="ctr"/>
            <a:r>
              <a:rPr lang="ja-JP" altLang="en-US" sz="3200" dirty="0">
                <a:latin typeface="Meiryo UI" panose="020B0604030504040204" pitchFamily="50" charset="-128"/>
                <a:ea typeface="Meiryo UI" panose="020B0604030504040204" pitchFamily="50" charset="-128"/>
              </a:rPr>
              <a:t>快適に座れる場所を作りたいと思っています</a:t>
            </a:r>
          </a:p>
        </p:txBody>
      </p:sp>
      <p:sp>
        <p:nvSpPr>
          <p:cNvPr id="20" name="テキスト ボックス 19">
            <a:extLst>
              <a:ext uri="{FF2B5EF4-FFF2-40B4-BE49-F238E27FC236}">
                <a16:creationId xmlns:a16="http://schemas.microsoft.com/office/drawing/2014/main" id="{0DBD00F1-33B2-4F2C-8606-39133F896A9C}"/>
              </a:ext>
            </a:extLst>
          </p:cNvPr>
          <p:cNvSpPr txBox="1"/>
          <p:nvPr/>
        </p:nvSpPr>
        <p:spPr>
          <a:xfrm>
            <a:off x="2155908" y="2086184"/>
            <a:ext cx="7920000" cy="461665"/>
          </a:xfrm>
          <a:prstGeom prst="rect">
            <a:avLst/>
          </a:prstGeom>
          <a:noFill/>
        </p:spPr>
        <p:txBody>
          <a:bodyPr wrap="square" rtlCol="0" anchor="ctr">
            <a:spAutoFit/>
          </a:bodyPr>
          <a:lstStyle/>
          <a:p>
            <a:pPr algn="ctr"/>
            <a:r>
              <a:rPr lang="ja-JP" altLang="en-US" sz="2400" b="1" dirty="0">
                <a:latin typeface="Meiryo UI" panose="020B0604030504040204" pitchFamily="50" charset="-128"/>
                <a:ea typeface="Meiryo UI" panose="020B0604030504040204" pitchFamily="50" charset="-128"/>
              </a:rPr>
              <a:t>友達に話を聞いて、</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つのタイプから選ぼうと思っています</a:t>
            </a:r>
          </a:p>
        </p:txBody>
      </p:sp>
      <p:pic>
        <p:nvPicPr>
          <p:cNvPr id="8" name="グラフィックス 7">
            <a:extLst>
              <a:ext uri="{FF2B5EF4-FFF2-40B4-BE49-F238E27FC236}">
                <a16:creationId xmlns:a16="http://schemas.microsoft.com/office/drawing/2014/main" id="{9CCB5501-B354-4705-B25D-34F369CE2F30}"/>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1778065" y="4164032"/>
            <a:ext cx="1997877" cy="1737667"/>
          </a:xfrm>
          <a:prstGeom prst="rect">
            <a:avLst/>
          </a:prstGeom>
        </p:spPr>
      </p:pic>
      <p:pic>
        <p:nvPicPr>
          <p:cNvPr id="9" name="グラフィックス 8">
            <a:extLst>
              <a:ext uri="{FF2B5EF4-FFF2-40B4-BE49-F238E27FC236}">
                <a16:creationId xmlns:a16="http://schemas.microsoft.com/office/drawing/2014/main" id="{9B335851-EE14-4BCF-B7BE-58D5415DD256}"/>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8252992" y="2919878"/>
            <a:ext cx="1886903" cy="1588622"/>
          </a:xfrm>
          <a:prstGeom prst="rect">
            <a:avLst/>
          </a:prstGeom>
        </p:spPr>
      </p:pic>
      <p:pic>
        <p:nvPicPr>
          <p:cNvPr id="10" name="グラフィックス 9">
            <a:extLst>
              <a:ext uri="{FF2B5EF4-FFF2-40B4-BE49-F238E27FC236}">
                <a16:creationId xmlns:a16="http://schemas.microsoft.com/office/drawing/2014/main" id="{B4766220-3C1D-4334-8DA7-B48899079C6F}"/>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8411845" y="4880529"/>
            <a:ext cx="3159569" cy="1505304"/>
          </a:xfrm>
          <a:prstGeom prst="rect">
            <a:avLst/>
          </a:prstGeom>
        </p:spPr>
      </p:pic>
      <p:pic>
        <p:nvPicPr>
          <p:cNvPr id="11" name="図 10">
            <a:extLst>
              <a:ext uri="{FF2B5EF4-FFF2-40B4-BE49-F238E27FC236}">
                <a16:creationId xmlns:a16="http://schemas.microsoft.com/office/drawing/2014/main" id="{13276089-074B-49B6-BBA9-C341E4CD2932}"/>
              </a:ext>
            </a:extLst>
          </p:cNvPr>
          <p:cNvPicPr>
            <a:picLocks noChangeAspect="1"/>
          </p:cNvPicPr>
          <p:nvPr/>
        </p:nvPicPr>
        <p:blipFill>
          <a:blip r:embed="rId9"/>
          <a:stretch>
            <a:fillRect/>
          </a:stretch>
        </p:blipFill>
        <p:spPr>
          <a:xfrm>
            <a:off x="5094955" y="2957914"/>
            <a:ext cx="1997877" cy="3845229"/>
          </a:xfrm>
          <a:prstGeom prst="rect">
            <a:avLst/>
          </a:prstGeom>
        </p:spPr>
      </p:pic>
    </p:spTree>
    <p:extLst>
      <p:ext uri="{BB962C8B-B14F-4D97-AF65-F5344CB8AC3E}">
        <p14:creationId xmlns:p14="http://schemas.microsoft.com/office/powerpoint/2010/main" val="297055020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図 13">
            <a:extLst>
              <a:ext uri="{FF2B5EF4-FFF2-40B4-BE49-F238E27FC236}">
                <a16:creationId xmlns:a16="http://schemas.microsoft.com/office/drawing/2014/main" id="{FBBCCD33-CED4-4C94-BC60-442DC36D66C9}"/>
              </a:ext>
            </a:extLst>
          </p:cNvPr>
          <p:cNvPicPr>
            <a:picLocks noChangeAspect="1"/>
          </p:cNvPicPr>
          <p:nvPr/>
        </p:nvPicPr>
        <p:blipFill>
          <a:blip r:embed="rId3"/>
          <a:stretch>
            <a:fillRect/>
          </a:stretch>
        </p:blipFill>
        <p:spPr>
          <a:xfrm>
            <a:off x="5084130" y="2947450"/>
            <a:ext cx="1850971" cy="3519451"/>
          </a:xfrm>
          <a:prstGeom prst="rect">
            <a:avLst/>
          </a:prstGeom>
        </p:spPr>
      </p:pic>
      <p:sp>
        <p:nvSpPr>
          <p:cNvPr id="30" name="テキスト ボックス 29">
            <a:extLst>
              <a:ext uri="{FF2B5EF4-FFF2-40B4-BE49-F238E27FC236}">
                <a16:creationId xmlns:a16="http://schemas.microsoft.com/office/drawing/2014/main" id="{EE1F7E8E-0E3F-4097-B39C-224CF695D200}"/>
              </a:ext>
            </a:extLst>
          </p:cNvPr>
          <p:cNvSpPr txBox="1"/>
          <p:nvPr/>
        </p:nvSpPr>
        <p:spPr>
          <a:xfrm>
            <a:off x="1056000" y="923773"/>
            <a:ext cx="10080000" cy="1080000"/>
          </a:xfrm>
          <a:prstGeom prst="rect">
            <a:avLst/>
          </a:prstGeom>
          <a:noFill/>
        </p:spPr>
        <p:txBody>
          <a:bodyPr wrap="square" rtlCol="0" anchor="ctr">
            <a:spAutoFit/>
          </a:bodyPr>
          <a:lstStyle/>
          <a:p>
            <a:pPr algn="ctr"/>
            <a:r>
              <a:rPr lang="ja-JP" altLang="en-US" sz="3200" dirty="0">
                <a:latin typeface="Meiryo UI" panose="020B0604030504040204" pitchFamily="50" charset="-128"/>
                <a:ea typeface="Meiryo UI" panose="020B0604030504040204" pitchFamily="50" charset="-128"/>
              </a:rPr>
              <a:t>どの観点を優先するのかを考え、</a:t>
            </a:r>
            <a:endParaRPr lang="en-US" altLang="ja-JP" sz="3200" dirty="0">
              <a:latin typeface="Meiryo UI" panose="020B0604030504040204" pitchFamily="50" charset="-128"/>
              <a:ea typeface="Meiryo UI" panose="020B0604030504040204" pitchFamily="50" charset="-128"/>
            </a:endParaRPr>
          </a:p>
          <a:p>
            <a:pPr algn="ctr"/>
            <a:r>
              <a:rPr lang="ja-JP" altLang="en-US" sz="3200" dirty="0">
                <a:latin typeface="Meiryo UI" panose="020B0604030504040204" pitchFamily="50" charset="-128"/>
                <a:ea typeface="Meiryo UI" panose="020B0604030504040204" pitchFamily="50" charset="-128"/>
              </a:rPr>
              <a:t>その観点に沿って</a:t>
            </a:r>
            <a:r>
              <a:rPr lang="ja-JP" altLang="en-US" sz="3200" b="1" dirty="0">
                <a:latin typeface="Meiryo UI" panose="020B0604030504040204" pitchFamily="50" charset="-128"/>
                <a:ea typeface="Meiryo UI" panose="020B0604030504040204" pitchFamily="50" charset="-128"/>
              </a:rPr>
              <a:t>候補となる</a:t>
            </a:r>
            <a:r>
              <a:rPr lang="en-US" altLang="ja-JP" sz="3200" b="1" dirty="0">
                <a:latin typeface="Meiryo UI" panose="020B0604030504040204" pitchFamily="50" charset="-128"/>
                <a:ea typeface="Meiryo UI" panose="020B0604030504040204" pitchFamily="50" charset="-128"/>
              </a:rPr>
              <a:t>3</a:t>
            </a:r>
            <a:r>
              <a:rPr lang="ja-JP" altLang="en-US" sz="3200" b="1" dirty="0">
                <a:latin typeface="Meiryo UI" panose="020B0604030504040204" pitchFamily="50" charset="-128"/>
                <a:ea typeface="Meiryo UI" panose="020B0604030504040204" pitchFamily="50" charset="-128"/>
              </a:rPr>
              <a:t>つの商品を比較</a:t>
            </a:r>
            <a:r>
              <a:rPr lang="ja-JP" altLang="en-US" sz="3200" dirty="0">
                <a:latin typeface="Meiryo UI" panose="020B0604030504040204" pitchFamily="50" charset="-128"/>
                <a:ea typeface="Meiryo UI" panose="020B0604030504040204" pitchFamily="50" charset="-128"/>
              </a:rPr>
              <a:t>してみましょう</a:t>
            </a:r>
            <a:endParaRPr kumimoji="1" lang="ja-JP" altLang="en-US" sz="3200" dirty="0">
              <a:latin typeface="Meiryo UI" panose="020B0604030504040204" pitchFamily="50" charset="-128"/>
              <a:ea typeface="Meiryo UI" panose="020B0604030504040204" pitchFamily="50" charset="-128"/>
            </a:endParaRPr>
          </a:p>
        </p:txBody>
      </p:sp>
      <p:pic>
        <p:nvPicPr>
          <p:cNvPr id="9" name="グラフィックス 8">
            <a:extLst>
              <a:ext uri="{FF2B5EF4-FFF2-40B4-BE49-F238E27FC236}">
                <a16:creationId xmlns:a16="http://schemas.microsoft.com/office/drawing/2014/main" id="{7DD48F64-380A-4DA6-95FA-3A4914B6068B}"/>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1778065" y="4164032"/>
            <a:ext cx="1997877" cy="1737667"/>
          </a:xfrm>
          <a:prstGeom prst="rect">
            <a:avLst/>
          </a:prstGeom>
        </p:spPr>
      </p:pic>
      <p:pic>
        <p:nvPicPr>
          <p:cNvPr id="10" name="グラフィックス 9">
            <a:extLst>
              <a:ext uri="{FF2B5EF4-FFF2-40B4-BE49-F238E27FC236}">
                <a16:creationId xmlns:a16="http://schemas.microsoft.com/office/drawing/2014/main" id="{422778C1-FDF1-4A65-9C7C-BA895BAE0291}"/>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8252992" y="2919878"/>
            <a:ext cx="1886903" cy="1588622"/>
          </a:xfrm>
          <a:prstGeom prst="rect">
            <a:avLst/>
          </a:prstGeom>
        </p:spPr>
      </p:pic>
      <p:pic>
        <p:nvPicPr>
          <p:cNvPr id="12" name="グラフィックス 11">
            <a:extLst>
              <a:ext uri="{FF2B5EF4-FFF2-40B4-BE49-F238E27FC236}">
                <a16:creationId xmlns:a16="http://schemas.microsoft.com/office/drawing/2014/main" id="{7E93E218-6A66-4C05-B0C1-FCC878ABD1AA}"/>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8411845" y="4880529"/>
            <a:ext cx="3159569" cy="1505304"/>
          </a:xfrm>
          <a:prstGeom prst="rect">
            <a:avLst/>
          </a:prstGeom>
        </p:spPr>
      </p:pic>
    </p:spTree>
    <p:extLst>
      <p:ext uri="{BB962C8B-B14F-4D97-AF65-F5344CB8AC3E}">
        <p14:creationId xmlns:p14="http://schemas.microsoft.com/office/powerpoint/2010/main" val="2773679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30"/>
                                        </p:tgtEl>
                                      </p:cBhvr>
                                    </p:animEffect>
                                    <p:animScale>
                                      <p:cBhvr>
                                        <p:cTn id="7" dur="250" autoRev="1" fill="hold"/>
                                        <p:tgtEl>
                                          <p:spTgt spid="3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テキスト ボックス 25">
            <a:extLst>
              <a:ext uri="{FF2B5EF4-FFF2-40B4-BE49-F238E27FC236}">
                <a16:creationId xmlns:a16="http://schemas.microsoft.com/office/drawing/2014/main" id="{EC2DAB45-6AF0-473C-B8EF-A235785A303C}"/>
              </a:ext>
            </a:extLst>
          </p:cNvPr>
          <p:cNvSpPr txBox="1"/>
          <p:nvPr/>
        </p:nvSpPr>
        <p:spPr>
          <a:xfrm>
            <a:off x="1056000" y="1643126"/>
            <a:ext cx="10080000" cy="720000"/>
          </a:xfrm>
          <a:prstGeom prst="rect">
            <a:avLst/>
          </a:prstGeom>
          <a:noFill/>
        </p:spPr>
        <p:txBody>
          <a:bodyPr wrap="square" rtlCol="0" anchor="ctr">
            <a:spAutoFit/>
          </a:bodyPr>
          <a:lstStyle/>
          <a:p>
            <a:pPr algn="ctr"/>
            <a:r>
              <a:rPr kumimoji="1" lang="ja-JP" altLang="en-US" sz="4800" b="1" dirty="0">
                <a:latin typeface="Meiryo UI" panose="020B0604030504040204" pitchFamily="50" charset="-128"/>
                <a:ea typeface="Meiryo UI" panose="020B0604030504040204" pitchFamily="50" charset="-128"/>
              </a:rPr>
              <a:t>比較する観点と優先順位を考えよう！</a:t>
            </a:r>
          </a:p>
        </p:txBody>
      </p:sp>
      <p:sp>
        <p:nvSpPr>
          <p:cNvPr id="38" name="テキスト ボックス 37">
            <a:extLst>
              <a:ext uri="{FF2B5EF4-FFF2-40B4-BE49-F238E27FC236}">
                <a16:creationId xmlns:a16="http://schemas.microsoft.com/office/drawing/2014/main" id="{059974B2-F57B-4E08-8BE4-EF3E15325DCA}"/>
              </a:ext>
            </a:extLst>
          </p:cNvPr>
          <p:cNvSpPr txBox="1"/>
          <p:nvPr/>
        </p:nvSpPr>
        <p:spPr>
          <a:xfrm>
            <a:off x="9711463" y="5777784"/>
            <a:ext cx="1800000" cy="360000"/>
          </a:xfrm>
          <a:prstGeom prst="rect">
            <a:avLst/>
          </a:prstGeom>
          <a:noFill/>
        </p:spPr>
        <p:txBody>
          <a:bodyPr wrap="square" lIns="108000" tIns="180000" rIns="108000" bIns="108000" rtlCol="0" anchor="ctr">
            <a:spAutoFit/>
          </a:bodyPr>
          <a:lstStyle>
            <a:defPPr>
              <a:defRPr lang="ja-JP"/>
            </a:defPPr>
            <a:lvl1pPr algn="ctr">
              <a:defRPr b="1">
                <a:latin typeface="+mn-ea"/>
              </a:defRPr>
            </a:lvl1pPr>
          </a:lstStyle>
          <a:p>
            <a:r>
              <a:rPr lang="ja-JP" altLang="en-US" sz="2000" b="0" dirty="0">
                <a:solidFill>
                  <a:srgbClr val="406080"/>
                </a:solidFill>
                <a:latin typeface="Meiryo UI" panose="020B0604030504040204" pitchFamily="50" charset="-128"/>
                <a:ea typeface="Meiryo UI" panose="020B0604030504040204" pitchFamily="50" charset="-128"/>
              </a:rPr>
              <a:t>環境への配慮</a:t>
            </a:r>
          </a:p>
        </p:txBody>
      </p:sp>
      <p:sp>
        <p:nvSpPr>
          <p:cNvPr id="44" name="テキスト ボックス 43">
            <a:extLst>
              <a:ext uri="{FF2B5EF4-FFF2-40B4-BE49-F238E27FC236}">
                <a16:creationId xmlns:a16="http://schemas.microsoft.com/office/drawing/2014/main" id="{D13E517C-D12D-4D1C-91CE-20EAC774B325}"/>
              </a:ext>
            </a:extLst>
          </p:cNvPr>
          <p:cNvSpPr txBox="1"/>
          <p:nvPr/>
        </p:nvSpPr>
        <p:spPr>
          <a:xfrm>
            <a:off x="3291396" y="6201138"/>
            <a:ext cx="1691346" cy="360000"/>
          </a:xfrm>
          <a:prstGeom prst="rect">
            <a:avLst/>
          </a:prstGeom>
          <a:noFill/>
        </p:spPr>
        <p:txBody>
          <a:bodyPr wrap="square" lIns="108000" tIns="180000" rIns="108000" bIns="108000" rtlCol="0" anchor="ctr">
            <a:spAutoFit/>
          </a:bodyPr>
          <a:lstStyle>
            <a:defPPr>
              <a:defRPr lang="ja-JP"/>
            </a:defPPr>
            <a:lvl1pPr algn="ctr">
              <a:defRPr b="1">
                <a:latin typeface="+mn-ea"/>
              </a:defRPr>
            </a:lvl1pPr>
          </a:lstStyle>
          <a:p>
            <a:r>
              <a:rPr lang="ja-JP" altLang="en-US" sz="2000" b="0" dirty="0">
                <a:solidFill>
                  <a:srgbClr val="406080"/>
                </a:solidFill>
                <a:latin typeface="Meiryo UI" panose="020B0604030504040204" pitchFamily="50" charset="-128"/>
                <a:ea typeface="Meiryo UI" panose="020B0604030504040204" pitchFamily="50" charset="-128"/>
              </a:rPr>
              <a:t>耐久性</a:t>
            </a:r>
          </a:p>
        </p:txBody>
      </p:sp>
      <p:sp>
        <p:nvSpPr>
          <p:cNvPr id="46" name="テキスト ボックス 45">
            <a:extLst>
              <a:ext uri="{FF2B5EF4-FFF2-40B4-BE49-F238E27FC236}">
                <a16:creationId xmlns:a16="http://schemas.microsoft.com/office/drawing/2014/main" id="{153788DD-FBFA-4AB8-9B58-FD328C1D1787}"/>
              </a:ext>
            </a:extLst>
          </p:cNvPr>
          <p:cNvSpPr txBox="1"/>
          <p:nvPr/>
        </p:nvSpPr>
        <p:spPr>
          <a:xfrm>
            <a:off x="7402107" y="3623492"/>
            <a:ext cx="1691346" cy="360000"/>
          </a:xfrm>
          <a:prstGeom prst="rect">
            <a:avLst/>
          </a:prstGeom>
          <a:noFill/>
        </p:spPr>
        <p:txBody>
          <a:bodyPr wrap="square" lIns="108000" tIns="180000" rIns="108000" bIns="108000" rtlCol="0" anchor="ctr">
            <a:spAutoFit/>
          </a:bodyPr>
          <a:lstStyle>
            <a:defPPr>
              <a:defRPr lang="ja-JP"/>
            </a:defPPr>
            <a:lvl1pPr algn="ctr">
              <a:defRPr b="1">
                <a:latin typeface="+mn-ea"/>
              </a:defRPr>
            </a:lvl1pPr>
          </a:lstStyle>
          <a:p>
            <a:r>
              <a:rPr lang="ja-JP" altLang="en-US" sz="2000" b="0" dirty="0">
                <a:solidFill>
                  <a:srgbClr val="406080"/>
                </a:solidFill>
                <a:latin typeface="Meiryo UI" panose="020B0604030504040204" pitchFamily="50" charset="-128"/>
                <a:ea typeface="Meiryo UI" panose="020B0604030504040204" pitchFamily="50" charset="-128"/>
              </a:rPr>
              <a:t>安全性</a:t>
            </a:r>
          </a:p>
        </p:txBody>
      </p:sp>
      <p:sp>
        <p:nvSpPr>
          <p:cNvPr id="12" name="テキスト ボックス 11">
            <a:extLst>
              <a:ext uri="{FF2B5EF4-FFF2-40B4-BE49-F238E27FC236}">
                <a16:creationId xmlns:a16="http://schemas.microsoft.com/office/drawing/2014/main" id="{51A49943-16D2-4335-8BBF-3D7D581F4D45}"/>
              </a:ext>
            </a:extLst>
          </p:cNvPr>
          <p:cNvSpPr txBox="1"/>
          <p:nvPr/>
        </p:nvSpPr>
        <p:spPr>
          <a:xfrm>
            <a:off x="1431463" y="2865026"/>
            <a:ext cx="9360000" cy="461665"/>
          </a:xfrm>
          <a:prstGeom prst="rect">
            <a:avLst/>
          </a:prstGeom>
          <a:noFill/>
        </p:spPr>
        <p:txBody>
          <a:bodyPr wrap="square" rtlCol="0" anchor="ctr">
            <a:spAutoFit/>
          </a:bodyPr>
          <a:lstStyle/>
          <a:p>
            <a:pPr algn="ctr"/>
            <a:r>
              <a:rPr lang="ja-JP" altLang="en-US" sz="2400" b="1" dirty="0">
                <a:latin typeface="Meiryo UI" panose="020B0604030504040204" pitchFamily="50" charset="-128"/>
                <a:ea typeface="Meiryo UI" panose="020B0604030504040204" pitchFamily="50" charset="-128"/>
              </a:rPr>
              <a:t>比較の観点を挙げ、</a:t>
            </a:r>
            <a:r>
              <a:rPr lang="ja-JP" altLang="en-US" sz="2400" b="1" dirty="0">
                <a:solidFill>
                  <a:srgbClr val="FF0040"/>
                </a:solidFill>
                <a:latin typeface="Meiryo UI" panose="020B0604030504040204" pitchFamily="50" charset="-128"/>
                <a:ea typeface="Meiryo UI" panose="020B0604030504040204" pitchFamily="50" charset="-128"/>
              </a:rPr>
              <a:t>優先順位の高いものが上になるよう</a:t>
            </a:r>
            <a:r>
              <a:rPr lang="ja-JP" altLang="en-US" sz="2400" b="1" dirty="0">
                <a:latin typeface="Meiryo UI" panose="020B0604030504040204" pitchFamily="50" charset="-128"/>
                <a:ea typeface="Meiryo UI" panose="020B0604030504040204" pitchFamily="50" charset="-128"/>
              </a:rPr>
              <a:t>に並べてみよう</a:t>
            </a:r>
          </a:p>
        </p:txBody>
      </p:sp>
      <p:grpSp>
        <p:nvGrpSpPr>
          <p:cNvPr id="17" name="グループ化 16">
            <a:extLst>
              <a:ext uri="{FF2B5EF4-FFF2-40B4-BE49-F238E27FC236}">
                <a16:creationId xmlns:a16="http://schemas.microsoft.com/office/drawing/2014/main" id="{03D2F1C4-3836-4EC6-90B9-E8811D28268D}"/>
              </a:ext>
            </a:extLst>
          </p:cNvPr>
          <p:cNvGrpSpPr/>
          <p:nvPr/>
        </p:nvGrpSpPr>
        <p:grpSpPr>
          <a:xfrm>
            <a:off x="4296000" y="728050"/>
            <a:ext cx="3600000" cy="360000"/>
            <a:chOff x="4296000" y="728050"/>
            <a:chExt cx="3600000" cy="360000"/>
          </a:xfrm>
        </p:grpSpPr>
        <p:sp>
          <p:nvSpPr>
            <p:cNvPr id="18" name="四角形: 角を丸くする 17">
              <a:extLst>
                <a:ext uri="{FF2B5EF4-FFF2-40B4-BE49-F238E27FC236}">
                  <a16:creationId xmlns:a16="http://schemas.microsoft.com/office/drawing/2014/main" id="{14F33D31-902C-4FB5-B689-81B049EF0087}"/>
                </a:ext>
              </a:extLst>
            </p:cNvPr>
            <p:cNvSpPr/>
            <p:nvPr/>
          </p:nvSpPr>
          <p:spPr>
            <a:xfrm>
              <a:off x="4655776" y="728050"/>
              <a:ext cx="2880000" cy="360000"/>
            </a:xfrm>
            <a:prstGeom prst="roundRect">
              <a:avLst>
                <a:gd name="adj" fmla="val 50000"/>
              </a:avLst>
            </a:prstGeom>
            <a:solidFill>
              <a:srgbClr val="C0FF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a:extLst>
                <a:ext uri="{FF2B5EF4-FFF2-40B4-BE49-F238E27FC236}">
                  <a16:creationId xmlns:a16="http://schemas.microsoft.com/office/drawing/2014/main" id="{00E4DCCC-2E2C-4F4A-82D9-0E1838E8FE89}"/>
                </a:ext>
              </a:extLst>
            </p:cNvPr>
            <p:cNvSpPr txBox="1"/>
            <p:nvPr/>
          </p:nvSpPr>
          <p:spPr>
            <a:xfrm>
              <a:off x="4296000" y="773050"/>
              <a:ext cx="3600000" cy="270000"/>
            </a:xfrm>
            <a:prstGeom prst="rect">
              <a:avLst/>
            </a:prstGeom>
            <a:noFill/>
          </p:spPr>
          <p:txBody>
            <a:bodyPr wrap="square" lIns="0" tIns="0" rIns="0" bIns="0" rtlCol="0" anchor="ctr" anchorCtr="0">
              <a:noAutofit/>
            </a:bodyPr>
            <a:lstStyle/>
            <a:p>
              <a:pPr algn="ctr"/>
              <a:r>
                <a:rPr kumimoji="1" lang="ja-JP" altLang="en-US" sz="2400" b="1" dirty="0">
                  <a:latin typeface="Meiryo UI" panose="020B0604030504040204" pitchFamily="50" charset="-128"/>
                  <a:ea typeface="Meiryo UI" panose="020B0604030504040204" pitchFamily="50" charset="-128"/>
                </a:rPr>
                <a:t>ワーク</a:t>
              </a:r>
            </a:p>
          </p:txBody>
        </p:sp>
      </p:grpSp>
      <p:sp>
        <p:nvSpPr>
          <p:cNvPr id="13" name="テキスト ボックス 12">
            <a:extLst>
              <a:ext uri="{FF2B5EF4-FFF2-40B4-BE49-F238E27FC236}">
                <a16:creationId xmlns:a16="http://schemas.microsoft.com/office/drawing/2014/main" id="{CF5A8F8B-012D-4E47-B721-703FB1501FC9}"/>
              </a:ext>
            </a:extLst>
          </p:cNvPr>
          <p:cNvSpPr txBox="1"/>
          <p:nvPr/>
        </p:nvSpPr>
        <p:spPr>
          <a:xfrm>
            <a:off x="3399698" y="3644618"/>
            <a:ext cx="1440000" cy="360000"/>
          </a:xfrm>
          <a:prstGeom prst="rect">
            <a:avLst/>
          </a:prstGeom>
          <a:noFill/>
        </p:spPr>
        <p:txBody>
          <a:bodyPr wrap="square" lIns="108000" tIns="180000" rIns="108000" bIns="108000" rtlCol="0" anchor="ctr">
            <a:spAutoFit/>
          </a:bodyPr>
          <a:lstStyle>
            <a:defPPr>
              <a:defRPr lang="ja-JP"/>
            </a:defPPr>
            <a:lvl1pPr algn="ctr">
              <a:defRPr b="1">
                <a:latin typeface="+mn-ea"/>
              </a:defRPr>
            </a:lvl1pPr>
          </a:lstStyle>
          <a:p>
            <a:r>
              <a:rPr lang="ja-JP" altLang="en-US" sz="2000" b="0" dirty="0">
                <a:solidFill>
                  <a:srgbClr val="406080"/>
                </a:solidFill>
                <a:latin typeface="Meiryo UI" panose="020B0604030504040204" pitchFamily="50" charset="-128"/>
                <a:ea typeface="Meiryo UI" panose="020B0604030504040204" pitchFamily="50" charset="-128"/>
              </a:rPr>
              <a:t>使用頻度</a:t>
            </a:r>
          </a:p>
        </p:txBody>
      </p:sp>
      <p:sp>
        <p:nvSpPr>
          <p:cNvPr id="15" name="テキスト ボックス 14">
            <a:extLst>
              <a:ext uri="{FF2B5EF4-FFF2-40B4-BE49-F238E27FC236}">
                <a16:creationId xmlns:a16="http://schemas.microsoft.com/office/drawing/2014/main" id="{892AB5AD-BE32-4EF3-A8BA-99DB48A4B91A}"/>
              </a:ext>
            </a:extLst>
          </p:cNvPr>
          <p:cNvSpPr txBox="1"/>
          <p:nvPr/>
        </p:nvSpPr>
        <p:spPr>
          <a:xfrm>
            <a:off x="1047487" y="3856423"/>
            <a:ext cx="1800000" cy="598589"/>
          </a:xfrm>
          <a:prstGeom prst="rect">
            <a:avLst/>
          </a:prstGeom>
          <a:noFill/>
        </p:spPr>
        <p:txBody>
          <a:bodyPr wrap="square" lIns="108000" tIns="180000" rIns="108000" bIns="108000" rtlCol="0" anchor="ctr">
            <a:spAutoFit/>
          </a:bodyPr>
          <a:lstStyle>
            <a:defPPr>
              <a:defRPr lang="ja-JP"/>
            </a:defPPr>
            <a:lvl1pPr algn="ctr">
              <a:defRPr b="1">
                <a:latin typeface="+mn-ea"/>
              </a:defRPr>
            </a:lvl1pPr>
          </a:lstStyle>
          <a:p>
            <a:r>
              <a:rPr lang="ja-JP" altLang="en-US" sz="2000" b="0" dirty="0">
                <a:solidFill>
                  <a:srgbClr val="406080"/>
                </a:solidFill>
                <a:latin typeface="Meiryo UI" panose="020B0604030504040204" pitchFamily="50" charset="-128"/>
                <a:ea typeface="Meiryo UI" panose="020B0604030504040204" pitchFamily="50" charset="-128"/>
              </a:rPr>
              <a:t>扱いやすさ</a:t>
            </a:r>
          </a:p>
        </p:txBody>
      </p:sp>
      <p:sp>
        <p:nvSpPr>
          <p:cNvPr id="16" name="テキスト ボックス 15">
            <a:extLst>
              <a:ext uri="{FF2B5EF4-FFF2-40B4-BE49-F238E27FC236}">
                <a16:creationId xmlns:a16="http://schemas.microsoft.com/office/drawing/2014/main" id="{ABC7A75F-736B-4296-8D7A-33AA2ECACF28}"/>
              </a:ext>
            </a:extLst>
          </p:cNvPr>
          <p:cNvSpPr txBox="1"/>
          <p:nvPr/>
        </p:nvSpPr>
        <p:spPr>
          <a:xfrm>
            <a:off x="10271738" y="4890151"/>
            <a:ext cx="1440000" cy="360000"/>
          </a:xfrm>
          <a:prstGeom prst="rect">
            <a:avLst/>
          </a:prstGeom>
          <a:noFill/>
        </p:spPr>
        <p:txBody>
          <a:bodyPr wrap="square" lIns="108000" tIns="180000" rIns="108000" bIns="108000" rtlCol="0" anchor="ctr">
            <a:spAutoFit/>
          </a:bodyPr>
          <a:lstStyle>
            <a:defPPr>
              <a:defRPr lang="ja-JP"/>
            </a:defPPr>
            <a:lvl1pPr algn="ctr">
              <a:defRPr b="1">
                <a:latin typeface="+mn-ea"/>
              </a:defRPr>
            </a:lvl1pPr>
          </a:lstStyle>
          <a:p>
            <a:r>
              <a:rPr lang="ja-JP" altLang="en-US" sz="2000" b="0" dirty="0">
                <a:solidFill>
                  <a:srgbClr val="406080"/>
                </a:solidFill>
                <a:latin typeface="Meiryo UI" panose="020B0604030504040204" pitchFamily="50" charset="-128"/>
                <a:ea typeface="Meiryo UI" panose="020B0604030504040204" pitchFamily="50" charset="-128"/>
              </a:rPr>
              <a:t>価格</a:t>
            </a:r>
          </a:p>
        </p:txBody>
      </p:sp>
      <p:sp>
        <p:nvSpPr>
          <p:cNvPr id="20" name="テキスト ボックス 19">
            <a:extLst>
              <a:ext uri="{FF2B5EF4-FFF2-40B4-BE49-F238E27FC236}">
                <a16:creationId xmlns:a16="http://schemas.microsoft.com/office/drawing/2014/main" id="{412115EC-9F5C-4B21-81AD-84EABB3545FB}"/>
              </a:ext>
            </a:extLst>
          </p:cNvPr>
          <p:cNvSpPr txBox="1"/>
          <p:nvPr/>
        </p:nvSpPr>
        <p:spPr>
          <a:xfrm>
            <a:off x="9837705" y="3977538"/>
            <a:ext cx="1440000" cy="360000"/>
          </a:xfrm>
          <a:prstGeom prst="rect">
            <a:avLst/>
          </a:prstGeom>
          <a:noFill/>
        </p:spPr>
        <p:txBody>
          <a:bodyPr wrap="square" lIns="108000" tIns="180000" rIns="108000" bIns="108000" rtlCol="0" anchor="ctr">
            <a:spAutoFit/>
          </a:bodyPr>
          <a:lstStyle>
            <a:defPPr>
              <a:defRPr lang="ja-JP"/>
            </a:defPPr>
            <a:lvl1pPr algn="ctr">
              <a:defRPr b="1">
                <a:latin typeface="+mn-ea"/>
              </a:defRPr>
            </a:lvl1pPr>
          </a:lstStyle>
          <a:p>
            <a:r>
              <a:rPr lang="ja-JP" altLang="en-US" sz="2000" b="0" dirty="0">
                <a:solidFill>
                  <a:srgbClr val="406080"/>
                </a:solidFill>
                <a:latin typeface="Meiryo UI" panose="020B0604030504040204" pitchFamily="50" charset="-128"/>
                <a:ea typeface="Meiryo UI" panose="020B0604030504040204" pitchFamily="50" charset="-128"/>
              </a:rPr>
              <a:t>デザイン</a:t>
            </a:r>
          </a:p>
        </p:txBody>
      </p:sp>
      <p:sp>
        <p:nvSpPr>
          <p:cNvPr id="21" name="テキスト ボックス 20">
            <a:extLst>
              <a:ext uri="{FF2B5EF4-FFF2-40B4-BE49-F238E27FC236}">
                <a16:creationId xmlns:a16="http://schemas.microsoft.com/office/drawing/2014/main" id="{D12E9B78-2A9A-40DF-8761-FCB59649E2F3}"/>
              </a:ext>
            </a:extLst>
          </p:cNvPr>
          <p:cNvSpPr txBox="1"/>
          <p:nvPr/>
        </p:nvSpPr>
        <p:spPr>
          <a:xfrm>
            <a:off x="7076761" y="6207845"/>
            <a:ext cx="1800000" cy="360000"/>
          </a:xfrm>
          <a:prstGeom prst="rect">
            <a:avLst/>
          </a:prstGeom>
          <a:noFill/>
        </p:spPr>
        <p:txBody>
          <a:bodyPr wrap="square" lIns="108000" tIns="180000" rIns="108000" bIns="108000" rtlCol="0" anchor="ctr">
            <a:spAutoFit/>
          </a:bodyPr>
          <a:lstStyle>
            <a:defPPr>
              <a:defRPr lang="ja-JP"/>
            </a:defPPr>
            <a:lvl1pPr algn="ctr">
              <a:defRPr b="1">
                <a:latin typeface="+mn-ea"/>
              </a:defRPr>
            </a:lvl1pPr>
          </a:lstStyle>
          <a:p>
            <a:r>
              <a:rPr lang="ja-JP" altLang="en-US" sz="2000" b="0" dirty="0">
                <a:solidFill>
                  <a:srgbClr val="406080"/>
                </a:solidFill>
                <a:latin typeface="Meiryo UI" panose="020B0604030504040204" pitchFamily="50" charset="-128"/>
                <a:ea typeface="Meiryo UI" panose="020B0604030504040204" pitchFamily="50" charset="-128"/>
              </a:rPr>
              <a:t>地産品</a:t>
            </a:r>
          </a:p>
        </p:txBody>
      </p:sp>
      <p:sp>
        <p:nvSpPr>
          <p:cNvPr id="22" name="テキスト ボックス 21">
            <a:extLst>
              <a:ext uri="{FF2B5EF4-FFF2-40B4-BE49-F238E27FC236}">
                <a16:creationId xmlns:a16="http://schemas.microsoft.com/office/drawing/2014/main" id="{7ABE9155-EB36-4890-B61A-6A64804206B0}"/>
              </a:ext>
            </a:extLst>
          </p:cNvPr>
          <p:cNvSpPr txBox="1"/>
          <p:nvPr/>
        </p:nvSpPr>
        <p:spPr>
          <a:xfrm>
            <a:off x="1014041" y="5755148"/>
            <a:ext cx="1800000" cy="360000"/>
          </a:xfrm>
          <a:prstGeom prst="rect">
            <a:avLst/>
          </a:prstGeom>
          <a:noFill/>
        </p:spPr>
        <p:txBody>
          <a:bodyPr wrap="square" lIns="108000" tIns="180000" rIns="108000" bIns="108000" rtlCol="0" anchor="ctr">
            <a:spAutoFit/>
          </a:bodyPr>
          <a:lstStyle>
            <a:defPPr>
              <a:defRPr lang="ja-JP"/>
            </a:defPPr>
            <a:lvl1pPr algn="ctr">
              <a:defRPr b="1">
                <a:latin typeface="+mn-ea"/>
              </a:defRPr>
            </a:lvl1pPr>
          </a:lstStyle>
          <a:p>
            <a:r>
              <a:rPr lang="ja-JP" altLang="en-US" sz="2000" b="0" dirty="0">
                <a:solidFill>
                  <a:srgbClr val="406080"/>
                </a:solidFill>
                <a:latin typeface="Meiryo UI" panose="020B0604030504040204" pitchFamily="50" charset="-128"/>
                <a:ea typeface="Meiryo UI" panose="020B0604030504040204" pitchFamily="50" charset="-128"/>
              </a:rPr>
              <a:t>リサイクル商品</a:t>
            </a:r>
          </a:p>
        </p:txBody>
      </p:sp>
      <p:sp>
        <p:nvSpPr>
          <p:cNvPr id="23" name="デザイン">
            <a:extLst>
              <a:ext uri="{FF2B5EF4-FFF2-40B4-BE49-F238E27FC236}">
                <a16:creationId xmlns:a16="http://schemas.microsoft.com/office/drawing/2014/main" id="{4702A6EC-63C5-46CE-A2D5-C8DB5604C40D}"/>
              </a:ext>
            </a:extLst>
          </p:cNvPr>
          <p:cNvSpPr/>
          <p:nvPr/>
        </p:nvSpPr>
        <p:spPr>
          <a:xfrm>
            <a:off x="9670801" y="3983492"/>
            <a:ext cx="1800000" cy="360000"/>
          </a:xfrm>
          <a:prstGeom prst="roundRect">
            <a:avLst>
              <a:gd name="adj" fmla="val 50000"/>
            </a:avLst>
          </a:prstGeom>
          <a:solidFill>
            <a:srgbClr val="C0FF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dirty="0">
                <a:solidFill>
                  <a:srgbClr val="406080"/>
                </a:solidFill>
                <a:latin typeface="Meiryo UI" panose="020B0604030504040204" pitchFamily="50" charset="-128"/>
                <a:ea typeface="Meiryo UI" panose="020B0604030504040204" pitchFamily="50" charset="-128"/>
              </a:rPr>
              <a:t>click</a:t>
            </a:r>
            <a:endParaRPr kumimoji="1" lang="ja-JP" altLang="en-US" sz="2000" dirty="0">
              <a:solidFill>
                <a:srgbClr val="406080"/>
              </a:solidFill>
              <a:latin typeface="Meiryo UI" panose="020B0604030504040204" pitchFamily="50" charset="-128"/>
              <a:ea typeface="Meiryo UI" panose="020B0604030504040204" pitchFamily="50" charset="-128"/>
            </a:endParaRPr>
          </a:p>
        </p:txBody>
      </p:sp>
      <p:sp>
        <p:nvSpPr>
          <p:cNvPr id="29" name="価格">
            <a:extLst>
              <a:ext uri="{FF2B5EF4-FFF2-40B4-BE49-F238E27FC236}">
                <a16:creationId xmlns:a16="http://schemas.microsoft.com/office/drawing/2014/main" id="{39D8DD1D-06AA-42D3-B445-1CDBBB7CDF44}"/>
              </a:ext>
            </a:extLst>
          </p:cNvPr>
          <p:cNvSpPr/>
          <p:nvPr/>
        </p:nvSpPr>
        <p:spPr>
          <a:xfrm>
            <a:off x="10091738" y="4884381"/>
            <a:ext cx="1800000" cy="360000"/>
          </a:xfrm>
          <a:prstGeom prst="roundRect">
            <a:avLst>
              <a:gd name="adj" fmla="val 50000"/>
            </a:avLst>
          </a:prstGeom>
          <a:solidFill>
            <a:srgbClr val="C0FF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dirty="0">
                <a:solidFill>
                  <a:srgbClr val="406080"/>
                </a:solidFill>
                <a:latin typeface="Meiryo UI" panose="020B0604030504040204" pitchFamily="50" charset="-128"/>
                <a:ea typeface="Meiryo UI" panose="020B0604030504040204" pitchFamily="50" charset="-128"/>
              </a:rPr>
              <a:t>click</a:t>
            </a:r>
            <a:endParaRPr kumimoji="1" lang="ja-JP" altLang="en-US" sz="2000" dirty="0">
              <a:solidFill>
                <a:srgbClr val="406080"/>
              </a:solidFill>
              <a:latin typeface="Meiryo UI" panose="020B0604030504040204" pitchFamily="50" charset="-128"/>
              <a:ea typeface="Meiryo UI" panose="020B0604030504040204" pitchFamily="50" charset="-128"/>
            </a:endParaRPr>
          </a:p>
        </p:txBody>
      </p:sp>
      <p:sp>
        <p:nvSpPr>
          <p:cNvPr id="30" name="地産品">
            <a:extLst>
              <a:ext uri="{FF2B5EF4-FFF2-40B4-BE49-F238E27FC236}">
                <a16:creationId xmlns:a16="http://schemas.microsoft.com/office/drawing/2014/main" id="{463BED24-DEFD-4C4A-8526-3C4C35EF079C}"/>
              </a:ext>
            </a:extLst>
          </p:cNvPr>
          <p:cNvSpPr/>
          <p:nvPr/>
        </p:nvSpPr>
        <p:spPr>
          <a:xfrm>
            <a:off x="7175500" y="6188054"/>
            <a:ext cx="1800000" cy="360000"/>
          </a:xfrm>
          <a:prstGeom prst="roundRect">
            <a:avLst>
              <a:gd name="adj" fmla="val 50000"/>
            </a:avLst>
          </a:prstGeom>
          <a:solidFill>
            <a:srgbClr val="C0FF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dirty="0">
                <a:solidFill>
                  <a:srgbClr val="406080"/>
                </a:solidFill>
                <a:latin typeface="Meiryo UI" panose="020B0604030504040204" pitchFamily="50" charset="-128"/>
                <a:ea typeface="Meiryo UI" panose="020B0604030504040204" pitchFamily="50" charset="-128"/>
              </a:rPr>
              <a:t>click</a:t>
            </a:r>
            <a:endParaRPr kumimoji="1" lang="ja-JP" altLang="en-US" sz="2000" dirty="0">
              <a:solidFill>
                <a:srgbClr val="406080"/>
              </a:solidFill>
              <a:latin typeface="Meiryo UI" panose="020B0604030504040204" pitchFamily="50" charset="-128"/>
              <a:ea typeface="Meiryo UI" panose="020B0604030504040204" pitchFamily="50" charset="-128"/>
            </a:endParaRPr>
          </a:p>
        </p:txBody>
      </p:sp>
      <p:sp>
        <p:nvSpPr>
          <p:cNvPr id="31" name="使用頻度">
            <a:extLst>
              <a:ext uri="{FF2B5EF4-FFF2-40B4-BE49-F238E27FC236}">
                <a16:creationId xmlns:a16="http://schemas.microsoft.com/office/drawing/2014/main" id="{77CC2F4F-8EA7-4ADB-B2E9-69B46ACA3E27}"/>
              </a:ext>
            </a:extLst>
          </p:cNvPr>
          <p:cNvSpPr/>
          <p:nvPr/>
        </p:nvSpPr>
        <p:spPr>
          <a:xfrm>
            <a:off x="3285967" y="3644618"/>
            <a:ext cx="1800000" cy="360000"/>
          </a:xfrm>
          <a:prstGeom prst="roundRect">
            <a:avLst>
              <a:gd name="adj" fmla="val 50000"/>
            </a:avLst>
          </a:prstGeom>
          <a:solidFill>
            <a:srgbClr val="C0FF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dirty="0">
                <a:solidFill>
                  <a:srgbClr val="406080"/>
                </a:solidFill>
                <a:latin typeface="Meiryo UI" panose="020B0604030504040204" pitchFamily="50" charset="-128"/>
                <a:ea typeface="Meiryo UI" panose="020B0604030504040204" pitchFamily="50" charset="-128"/>
              </a:rPr>
              <a:t>click</a:t>
            </a:r>
            <a:endParaRPr kumimoji="1" lang="ja-JP" altLang="en-US" sz="2000" dirty="0">
              <a:solidFill>
                <a:srgbClr val="406080"/>
              </a:solidFill>
              <a:latin typeface="Meiryo UI" panose="020B0604030504040204" pitchFamily="50" charset="-128"/>
              <a:ea typeface="Meiryo UI" panose="020B0604030504040204" pitchFamily="50" charset="-128"/>
            </a:endParaRPr>
          </a:p>
        </p:txBody>
      </p:sp>
      <p:sp>
        <p:nvSpPr>
          <p:cNvPr id="32" name="扱いやすさ">
            <a:extLst>
              <a:ext uri="{FF2B5EF4-FFF2-40B4-BE49-F238E27FC236}">
                <a16:creationId xmlns:a16="http://schemas.microsoft.com/office/drawing/2014/main" id="{A1F3980F-A714-43E9-90C5-EBD9EB3322A3}"/>
              </a:ext>
            </a:extLst>
          </p:cNvPr>
          <p:cNvSpPr/>
          <p:nvPr/>
        </p:nvSpPr>
        <p:spPr>
          <a:xfrm>
            <a:off x="1056000" y="4024054"/>
            <a:ext cx="1800000" cy="360000"/>
          </a:xfrm>
          <a:prstGeom prst="roundRect">
            <a:avLst>
              <a:gd name="adj" fmla="val 50000"/>
            </a:avLst>
          </a:prstGeom>
          <a:solidFill>
            <a:srgbClr val="C0FF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dirty="0">
                <a:solidFill>
                  <a:srgbClr val="406080"/>
                </a:solidFill>
                <a:latin typeface="Meiryo UI" panose="020B0604030504040204" pitchFamily="50" charset="-128"/>
                <a:ea typeface="Meiryo UI" panose="020B0604030504040204" pitchFamily="50" charset="-128"/>
              </a:rPr>
              <a:t>click</a:t>
            </a:r>
            <a:endParaRPr kumimoji="1" lang="ja-JP" altLang="en-US" sz="2000" dirty="0">
              <a:solidFill>
                <a:srgbClr val="406080"/>
              </a:solidFill>
              <a:latin typeface="Meiryo UI" panose="020B0604030504040204" pitchFamily="50" charset="-128"/>
              <a:ea typeface="Meiryo UI" panose="020B0604030504040204" pitchFamily="50" charset="-128"/>
            </a:endParaRPr>
          </a:p>
        </p:txBody>
      </p:sp>
      <p:sp>
        <p:nvSpPr>
          <p:cNvPr id="33" name="リサイクル商品">
            <a:extLst>
              <a:ext uri="{FF2B5EF4-FFF2-40B4-BE49-F238E27FC236}">
                <a16:creationId xmlns:a16="http://schemas.microsoft.com/office/drawing/2014/main" id="{2A08973F-5B4F-40CA-8380-94C79CD040DE}"/>
              </a:ext>
            </a:extLst>
          </p:cNvPr>
          <p:cNvSpPr/>
          <p:nvPr/>
        </p:nvSpPr>
        <p:spPr>
          <a:xfrm>
            <a:off x="1021372" y="5782086"/>
            <a:ext cx="1800000" cy="360000"/>
          </a:xfrm>
          <a:prstGeom prst="roundRect">
            <a:avLst>
              <a:gd name="adj" fmla="val 50000"/>
            </a:avLst>
          </a:prstGeom>
          <a:solidFill>
            <a:srgbClr val="C0FF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dirty="0">
                <a:solidFill>
                  <a:srgbClr val="406080"/>
                </a:solidFill>
                <a:latin typeface="Meiryo UI" panose="020B0604030504040204" pitchFamily="50" charset="-128"/>
                <a:ea typeface="Meiryo UI" panose="020B0604030504040204" pitchFamily="50" charset="-128"/>
              </a:rPr>
              <a:t>click</a:t>
            </a:r>
            <a:endParaRPr kumimoji="1" lang="ja-JP" altLang="en-US" sz="2000" dirty="0">
              <a:solidFill>
                <a:srgbClr val="406080"/>
              </a:solidFill>
              <a:latin typeface="Meiryo UI" panose="020B0604030504040204" pitchFamily="50" charset="-128"/>
              <a:ea typeface="Meiryo UI" panose="020B0604030504040204" pitchFamily="50" charset="-128"/>
            </a:endParaRPr>
          </a:p>
        </p:txBody>
      </p:sp>
      <p:pic>
        <p:nvPicPr>
          <p:cNvPr id="25" name="グラフィックス 24">
            <a:extLst>
              <a:ext uri="{FF2B5EF4-FFF2-40B4-BE49-F238E27FC236}">
                <a16:creationId xmlns:a16="http://schemas.microsoft.com/office/drawing/2014/main" id="{920742B9-DACB-43CF-9564-7A9AEFFC547F}"/>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5334510" y="3854660"/>
            <a:ext cx="1518458" cy="2922512"/>
          </a:xfrm>
          <a:prstGeom prst="rect">
            <a:avLst/>
          </a:prstGeom>
        </p:spPr>
      </p:pic>
      <p:pic>
        <p:nvPicPr>
          <p:cNvPr id="27" name="グラフィックス 26">
            <a:extLst>
              <a:ext uri="{FF2B5EF4-FFF2-40B4-BE49-F238E27FC236}">
                <a16:creationId xmlns:a16="http://schemas.microsoft.com/office/drawing/2014/main" id="{103EA90F-49AC-46AE-8308-F98D8062EBFC}"/>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6518197" y="3573397"/>
            <a:ext cx="522331" cy="810514"/>
          </a:xfrm>
          <a:prstGeom prst="rect">
            <a:avLst/>
          </a:prstGeom>
        </p:spPr>
      </p:pic>
      <p:sp>
        <p:nvSpPr>
          <p:cNvPr id="28" name="テキスト ボックス 27">
            <a:extLst>
              <a:ext uri="{FF2B5EF4-FFF2-40B4-BE49-F238E27FC236}">
                <a16:creationId xmlns:a16="http://schemas.microsoft.com/office/drawing/2014/main" id="{38CBCE38-875E-430E-A132-0CB1F4512D84}"/>
              </a:ext>
            </a:extLst>
          </p:cNvPr>
          <p:cNvSpPr txBox="1"/>
          <p:nvPr/>
        </p:nvSpPr>
        <p:spPr>
          <a:xfrm>
            <a:off x="672405" y="4899477"/>
            <a:ext cx="1800000" cy="360000"/>
          </a:xfrm>
          <a:prstGeom prst="rect">
            <a:avLst/>
          </a:prstGeom>
          <a:noFill/>
        </p:spPr>
        <p:txBody>
          <a:bodyPr wrap="square" lIns="108000" tIns="180000" rIns="108000" bIns="108000" rtlCol="0" anchor="ctr">
            <a:spAutoFit/>
          </a:bodyPr>
          <a:lstStyle>
            <a:defPPr>
              <a:defRPr lang="ja-JP"/>
            </a:defPPr>
            <a:lvl1pPr algn="ctr">
              <a:defRPr b="1">
                <a:latin typeface="+mn-ea"/>
              </a:defRPr>
            </a:lvl1pPr>
          </a:lstStyle>
          <a:p>
            <a:r>
              <a:rPr lang="ja-JP" altLang="en-US" sz="2000" b="0" dirty="0">
                <a:solidFill>
                  <a:srgbClr val="406080"/>
                </a:solidFill>
                <a:latin typeface="Meiryo UI" panose="020B0604030504040204" pitchFamily="50" charset="-128"/>
                <a:ea typeface="Meiryo UI" panose="020B0604030504040204" pitchFamily="50" charset="-128"/>
              </a:rPr>
              <a:t>置き場所</a:t>
            </a:r>
          </a:p>
        </p:txBody>
      </p:sp>
      <p:sp>
        <p:nvSpPr>
          <p:cNvPr id="36" name="テキスト ボックス 35">
            <a:extLst>
              <a:ext uri="{FF2B5EF4-FFF2-40B4-BE49-F238E27FC236}">
                <a16:creationId xmlns:a16="http://schemas.microsoft.com/office/drawing/2014/main" id="{03DF2C31-E37D-498A-9186-7A8576D3F52E}"/>
              </a:ext>
            </a:extLst>
          </p:cNvPr>
          <p:cNvSpPr txBox="1"/>
          <p:nvPr/>
        </p:nvSpPr>
        <p:spPr>
          <a:xfrm>
            <a:off x="7313796" y="4838083"/>
            <a:ext cx="1440000" cy="360000"/>
          </a:xfrm>
          <a:prstGeom prst="rect">
            <a:avLst/>
          </a:prstGeom>
          <a:noFill/>
        </p:spPr>
        <p:txBody>
          <a:bodyPr wrap="square" lIns="108000" tIns="180000" rIns="108000" bIns="108000" rtlCol="0" anchor="ctr">
            <a:spAutoFit/>
          </a:bodyPr>
          <a:lstStyle>
            <a:defPPr>
              <a:defRPr lang="ja-JP"/>
            </a:defPPr>
            <a:lvl1pPr algn="ctr">
              <a:defRPr b="1">
                <a:latin typeface="+mn-ea"/>
              </a:defRPr>
            </a:lvl1pPr>
          </a:lstStyle>
          <a:p>
            <a:r>
              <a:rPr lang="ja-JP" altLang="en-US" sz="2000" b="0" dirty="0">
                <a:solidFill>
                  <a:srgbClr val="406080"/>
                </a:solidFill>
                <a:latin typeface="Meiryo UI" panose="020B0604030504040204" pitchFamily="50" charset="-128"/>
                <a:ea typeface="Meiryo UI" panose="020B0604030504040204" pitchFamily="50" charset="-128"/>
              </a:rPr>
              <a:t>サイズ</a:t>
            </a:r>
          </a:p>
        </p:txBody>
      </p:sp>
      <p:sp>
        <p:nvSpPr>
          <p:cNvPr id="39" name="テキスト ボックス 38">
            <a:extLst>
              <a:ext uri="{FF2B5EF4-FFF2-40B4-BE49-F238E27FC236}">
                <a16:creationId xmlns:a16="http://schemas.microsoft.com/office/drawing/2014/main" id="{B1782F7C-5D90-4054-9A7F-ABA5E2322BF7}"/>
              </a:ext>
            </a:extLst>
          </p:cNvPr>
          <p:cNvSpPr txBox="1"/>
          <p:nvPr/>
        </p:nvSpPr>
        <p:spPr>
          <a:xfrm>
            <a:off x="3228302" y="4859597"/>
            <a:ext cx="1800000" cy="360000"/>
          </a:xfrm>
          <a:prstGeom prst="rect">
            <a:avLst/>
          </a:prstGeom>
          <a:noFill/>
        </p:spPr>
        <p:txBody>
          <a:bodyPr wrap="square" lIns="108000" tIns="180000" rIns="108000" bIns="108000" rtlCol="0" anchor="ctr">
            <a:spAutoFit/>
          </a:bodyPr>
          <a:lstStyle>
            <a:defPPr>
              <a:defRPr lang="ja-JP"/>
            </a:defPPr>
            <a:lvl1pPr algn="ctr">
              <a:defRPr b="1">
                <a:latin typeface="+mn-ea"/>
              </a:defRPr>
            </a:lvl1pPr>
          </a:lstStyle>
          <a:p>
            <a:r>
              <a:rPr lang="ja-JP" altLang="en-US" sz="2000" b="0" dirty="0">
                <a:solidFill>
                  <a:srgbClr val="406080"/>
                </a:solidFill>
                <a:latin typeface="Meiryo UI" panose="020B0604030504040204" pitchFamily="50" charset="-128"/>
                <a:ea typeface="Meiryo UI" panose="020B0604030504040204" pitchFamily="50" charset="-128"/>
              </a:rPr>
              <a:t>廃棄しやすさ</a:t>
            </a:r>
          </a:p>
        </p:txBody>
      </p:sp>
      <p:sp>
        <p:nvSpPr>
          <p:cNvPr id="40" name="置き場所">
            <a:extLst>
              <a:ext uri="{FF2B5EF4-FFF2-40B4-BE49-F238E27FC236}">
                <a16:creationId xmlns:a16="http://schemas.microsoft.com/office/drawing/2014/main" id="{38F511BC-12FF-41EC-AEB3-C70714447DB8}"/>
              </a:ext>
            </a:extLst>
          </p:cNvPr>
          <p:cNvSpPr/>
          <p:nvPr/>
        </p:nvSpPr>
        <p:spPr>
          <a:xfrm>
            <a:off x="695325" y="4903070"/>
            <a:ext cx="1800000" cy="360000"/>
          </a:xfrm>
          <a:prstGeom prst="roundRect">
            <a:avLst>
              <a:gd name="adj" fmla="val 50000"/>
            </a:avLst>
          </a:prstGeom>
          <a:solidFill>
            <a:srgbClr val="C0FF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dirty="0">
                <a:solidFill>
                  <a:srgbClr val="406080"/>
                </a:solidFill>
                <a:latin typeface="Meiryo UI" panose="020B0604030504040204" pitchFamily="50" charset="-128"/>
                <a:ea typeface="Meiryo UI" panose="020B0604030504040204" pitchFamily="50" charset="-128"/>
              </a:rPr>
              <a:t>click</a:t>
            </a:r>
            <a:endParaRPr kumimoji="1" lang="ja-JP" altLang="en-US" sz="2000" dirty="0">
              <a:solidFill>
                <a:srgbClr val="406080"/>
              </a:solidFill>
              <a:latin typeface="Meiryo UI" panose="020B0604030504040204" pitchFamily="50" charset="-128"/>
              <a:ea typeface="Meiryo UI" panose="020B0604030504040204" pitchFamily="50" charset="-128"/>
            </a:endParaRPr>
          </a:p>
        </p:txBody>
      </p:sp>
      <p:sp>
        <p:nvSpPr>
          <p:cNvPr id="41" name="環境への配慮">
            <a:extLst>
              <a:ext uri="{FF2B5EF4-FFF2-40B4-BE49-F238E27FC236}">
                <a16:creationId xmlns:a16="http://schemas.microsoft.com/office/drawing/2014/main" id="{85C88FE6-B4DA-40E3-A799-AE7F32019B45}"/>
              </a:ext>
            </a:extLst>
          </p:cNvPr>
          <p:cNvSpPr/>
          <p:nvPr/>
        </p:nvSpPr>
        <p:spPr>
          <a:xfrm>
            <a:off x="9711463" y="5785269"/>
            <a:ext cx="1800000" cy="360000"/>
          </a:xfrm>
          <a:prstGeom prst="roundRect">
            <a:avLst>
              <a:gd name="adj" fmla="val 50000"/>
            </a:avLst>
          </a:prstGeom>
          <a:solidFill>
            <a:srgbClr val="C0FF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dirty="0">
                <a:solidFill>
                  <a:srgbClr val="406080"/>
                </a:solidFill>
                <a:latin typeface="Meiryo UI" panose="020B0604030504040204" pitchFamily="50" charset="-128"/>
                <a:ea typeface="Meiryo UI" panose="020B0604030504040204" pitchFamily="50" charset="-128"/>
              </a:rPr>
              <a:t>click</a:t>
            </a:r>
            <a:endParaRPr kumimoji="1" lang="ja-JP" altLang="en-US" sz="2000" dirty="0">
              <a:solidFill>
                <a:srgbClr val="406080"/>
              </a:solidFill>
              <a:latin typeface="Meiryo UI" panose="020B0604030504040204" pitchFamily="50" charset="-128"/>
              <a:ea typeface="Meiryo UI" panose="020B0604030504040204" pitchFamily="50" charset="-128"/>
            </a:endParaRPr>
          </a:p>
        </p:txBody>
      </p:sp>
      <p:sp>
        <p:nvSpPr>
          <p:cNvPr id="42" name="廃棄しやすさ">
            <a:extLst>
              <a:ext uri="{FF2B5EF4-FFF2-40B4-BE49-F238E27FC236}">
                <a16:creationId xmlns:a16="http://schemas.microsoft.com/office/drawing/2014/main" id="{0193B605-D13C-4500-AE87-AB9B25B0BD49}"/>
              </a:ext>
            </a:extLst>
          </p:cNvPr>
          <p:cNvSpPr/>
          <p:nvPr/>
        </p:nvSpPr>
        <p:spPr>
          <a:xfrm>
            <a:off x="3272992" y="4869225"/>
            <a:ext cx="1800000" cy="360000"/>
          </a:xfrm>
          <a:prstGeom prst="roundRect">
            <a:avLst>
              <a:gd name="adj" fmla="val 50000"/>
            </a:avLst>
          </a:prstGeom>
          <a:solidFill>
            <a:srgbClr val="C0FF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dirty="0">
                <a:solidFill>
                  <a:srgbClr val="406080"/>
                </a:solidFill>
                <a:latin typeface="Meiryo UI" panose="020B0604030504040204" pitchFamily="50" charset="-128"/>
                <a:ea typeface="Meiryo UI" panose="020B0604030504040204" pitchFamily="50" charset="-128"/>
              </a:rPr>
              <a:t>click</a:t>
            </a:r>
            <a:endParaRPr kumimoji="1" lang="ja-JP" altLang="en-US" sz="2000" dirty="0">
              <a:solidFill>
                <a:srgbClr val="406080"/>
              </a:solidFill>
              <a:latin typeface="Meiryo UI" panose="020B0604030504040204" pitchFamily="50" charset="-128"/>
              <a:ea typeface="Meiryo UI" panose="020B0604030504040204" pitchFamily="50" charset="-128"/>
            </a:endParaRPr>
          </a:p>
        </p:txBody>
      </p:sp>
      <p:sp>
        <p:nvSpPr>
          <p:cNvPr id="43" name="サイズ">
            <a:extLst>
              <a:ext uri="{FF2B5EF4-FFF2-40B4-BE49-F238E27FC236}">
                <a16:creationId xmlns:a16="http://schemas.microsoft.com/office/drawing/2014/main" id="{742A63BB-5695-4226-AE9F-6EDE3C5673FA}"/>
              </a:ext>
            </a:extLst>
          </p:cNvPr>
          <p:cNvSpPr/>
          <p:nvPr/>
        </p:nvSpPr>
        <p:spPr>
          <a:xfrm>
            <a:off x="7133796" y="4869225"/>
            <a:ext cx="1800000" cy="360000"/>
          </a:xfrm>
          <a:prstGeom prst="roundRect">
            <a:avLst>
              <a:gd name="adj" fmla="val 50000"/>
            </a:avLst>
          </a:prstGeom>
          <a:solidFill>
            <a:srgbClr val="C0FF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dirty="0">
                <a:solidFill>
                  <a:srgbClr val="406080"/>
                </a:solidFill>
                <a:latin typeface="Meiryo UI" panose="020B0604030504040204" pitchFamily="50" charset="-128"/>
                <a:ea typeface="Meiryo UI" panose="020B0604030504040204" pitchFamily="50" charset="-128"/>
              </a:rPr>
              <a:t>click</a:t>
            </a:r>
            <a:endParaRPr kumimoji="1" lang="ja-JP" altLang="en-US" sz="2000" dirty="0">
              <a:solidFill>
                <a:srgbClr val="406080"/>
              </a:solidFill>
              <a:latin typeface="Meiryo UI" panose="020B0604030504040204" pitchFamily="50" charset="-128"/>
              <a:ea typeface="Meiryo UI" panose="020B0604030504040204" pitchFamily="50" charset="-128"/>
            </a:endParaRPr>
          </a:p>
        </p:txBody>
      </p:sp>
      <p:sp>
        <p:nvSpPr>
          <p:cNvPr id="45" name="安全性">
            <a:extLst>
              <a:ext uri="{FF2B5EF4-FFF2-40B4-BE49-F238E27FC236}">
                <a16:creationId xmlns:a16="http://schemas.microsoft.com/office/drawing/2014/main" id="{9CBE07B9-B749-48E7-827F-4ED269747D5B}"/>
              </a:ext>
            </a:extLst>
          </p:cNvPr>
          <p:cNvSpPr/>
          <p:nvPr/>
        </p:nvSpPr>
        <p:spPr>
          <a:xfrm>
            <a:off x="7175500" y="3637834"/>
            <a:ext cx="1800000" cy="360000"/>
          </a:xfrm>
          <a:prstGeom prst="roundRect">
            <a:avLst>
              <a:gd name="adj" fmla="val 50000"/>
            </a:avLst>
          </a:prstGeom>
          <a:solidFill>
            <a:srgbClr val="C0FF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dirty="0">
                <a:solidFill>
                  <a:srgbClr val="406080"/>
                </a:solidFill>
                <a:latin typeface="Meiryo UI" panose="020B0604030504040204" pitchFamily="50" charset="-128"/>
                <a:ea typeface="Meiryo UI" panose="020B0604030504040204" pitchFamily="50" charset="-128"/>
              </a:rPr>
              <a:t>click</a:t>
            </a:r>
            <a:endParaRPr kumimoji="1" lang="ja-JP" altLang="en-US" sz="2000" dirty="0">
              <a:solidFill>
                <a:srgbClr val="406080"/>
              </a:solidFill>
              <a:latin typeface="Meiryo UI" panose="020B0604030504040204" pitchFamily="50" charset="-128"/>
              <a:ea typeface="Meiryo UI" panose="020B0604030504040204" pitchFamily="50" charset="-128"/>
            </a:endParaRPr>
          </a:p>
        </p:txBody>
      </p:sp>
      <p:sp>
        <p:nvSpPr>
          <p:cNvPr id="47" name="耐久性">
            <a:extLst>
              <a:ext uri="{FF2B5EF4-FFF2-40B4-BE49-F238E27FC236}">
                <a16:creationId xmlns:a16="http://schemas.microsoft.com/office/drawing/2014/main" id="{E8D2583B-D50A-447D-AA3D-2D34162CBC18}"/>
              </a:ext>
            </a:extLst>
          </p:cNvPr>
          <p:cNvSpPr/>
          <p:nvPr/>
        </p:nvSpPr>
        <p:spPr>
          <a:xfrm>
            <a:off x="3253682" y="6201138"/>
            <a:ext cx="1800000" cy="360000"/>
          </a:xfrm>
          <a:prstGeom prst="roundRect">
            <a:avLst>
              <a:gd name="adj" fmla="val 50000"/>
            </a:avLst>
          </a:prstGeom>
          <a:solidFill>
            <a:srgbClr val="C0FF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dirty="0">
                <a:solidFill>
                  <a:srgbClr val="406080"/>
                </a:solidFill>
                <a:latin typeface="Meiryo UI" panose="020B0604030504040204" pitchFamily="50" charset="-128"/>
                <a:ea typeface="Meiryo UI" panose="020B0604030504040204" pitchFamily="50" charset="-128"/>
              </a:rPr>
              <a:t>click</a:t>
            </a:r>
            <a:endParaRPr kumimoji="1" lang="ja-JP" altLang="en-US" sz="2000" dirty="0">
              <a:solidFill>
                <a:srgbClr val="406080"/>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00597558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ppt_x</p:attrName>
                                        </p:attrNameLst>
                                      </p:cBhvr>
                                      <p:tavLst>
                                        <p:tav tm="0">
                                          <p:val>
                                            <p:strVal val="#ppt_x"/>
                                          </p:val>
                                        </p:tav>
                                        <p:tav tm="100000">
                                          <p:val>
                                            <p:strVal val="#ppt_x"/>
                                          </p:val>
                                        </p:tav>
                                      </p:tavLst>
                                    </p:anim>
                                    <p:anim calcmode="lin" valueType="num">
                                      <p:cBhvr>
                                        <p:cTn id="9" dur="75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750"/>
                            </p:stCondLst>
                            <p:childTnLst>
                              <p:par>
                                <p:cTn id="11" presetID="10" presetClass="entr" presetSubtype="0" fill="hold" grpId="1" nodeType="after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fade">
                                      <p:cBhvr>
                                        <p:cTn id="13" dur="500"/>
                                        <p:tgtEl>
                                          <p:spTgt spid="31"/>
                                        </p:tgtEl>
                                      </p:cBhvr>
                                    </p:animEffect>
                                  </p:childTnLst>
                                </p:cTn>
                              </p:par>
                              <p:par>
                                <p:cTn id="14" presetID="10" presetClass="entr" presetSubtype="0" fill="hold" grpId="1" nodeType="withEffect">
                                  <p:stCondLst>
                                    <p:cond delay="0"/>
                                  </p:stCondLst>
                                  <p:childTnLst>
                                    <p:set>
                                      <p:cBhvr>
                                        <p:cTn id="15" dur="1" fill="hold">
                                          <p:stCondLst>
                                            <p:cond delay="0"/>
                                          </p:stCondLst>
                                        </p:cTn>
                                        <p:tgtEl>
                                          <p:spTgt spid="32"/>
                                        </p:tgtEl>
                                        <p:attrNameLst>
                                          <p:attrName>style.visibility</p:attrName>
                                        </p:attrNameLst>
                                      </p:cBhvr>
                                      <p:to>
                                        <p:strVal val="visible"/>
                                      </p:to>
                                    </p:set>
                                    <p:animEffect transition="in" filter="fade">
                                      <p:cBhvr>
                                        <p:cTn id="16" dur="500"/>
                                        <p:tgtEl>
                                          <p:spTgt spid="32"/>
                                        </p:tgtEl>
                                      </p:cBhvr>
                                    </p:animEffect>
                                  </p:childTnLst>
                                </p:cTn>
                              </p:par>
                              <p:par>
                                <p:cTn id="17" presetID="10" presetClass="entr" presetSubtype="0" fill="hold" grpId="1" nodeType="withEffect">
                                  <p:stCondLst>
                                    <p:cond delay="0"/>
                                  </p:stCondLst>
                                  <p:childTnLst>
                                    <p:set>
                                      <p:cBhvr>
                                        <p:cTn id="18" dur="1" fill="hold">
                                          <p:stCondLst>
                                            <p:cond delay="0"/>
                                          </p:stCondLst>
                                        </p:cTn>
                                        <p:tgtEl>
                                          <p:spTgt spid="40"/>
                                        </p:tgtEl>
                                        <p:attrNameLst>
                                          <p:attrName>style.visibility</p:attrName>
                                        </p:attrNameLst>
                                      </p:cBhvr>
                                      <p:to>
                                        <p:strVal val="visible"/>
                                      </p:to>
                                    </p:set>
                                    <p:animEffect transition="in" filter="fade">
                                      <p:cBhvr>
                                        <p:cTn id="19" dur="500"/>
                                        <p:tgtEl>
                                          <p:spTgt spid="40"/>
                                        </p:tgtEl>
                                      </p:cBhvr>
                                    </p:animEffect>
                                  </p:childTnLst>
                                </p:cTn>
                              </p:par>
                              <p:par>
                                <p:cTn id="20" presetID="10" presetClass="entr" presetSubtype="0" fill="hold" grpId="1" nodeType="with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fade">
                                      <p:cBhvr>
                                        <p:cTn id="22" dur="500"/>
                                        <p:tgtEl>
                                          <p:spTgt spid="41"/>
                                        </p:tgtEl>
                                      </p:cBhvr>
                                    </p:animEffect>
                                  </p:childTnLst>
                                </p:cTn>
                              </p:par>
                              <p:par>
                                <p:cTn id="23" presetID="10" presetClass="entr" presetSubtype="0" fill="hold" grpId="1" nodeType="with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500"/>
                                        <p:tgtEl>
                                          <p:spTgt spid="42"/>
                                        </p:tgtEl>
                                      </p:cBhvr>
                                    </p:animEffect>
                                  </p:childTnLst>
                                </p:cTn>
                              </p:par>
                              <p:par>
                                <p:cTn id="26" presetID="10" presetClass="entr" presetSubtype="0" fill="hold" grpId="1" nodeType="withEffect">
                                  <p:stCondLst>
                                    <p:cond delay="0"/>
                                  </p:stCondLst>
                                  <p:childTnLst>
                                    <p:set>
                                      <p:cBhvr>
                                        <p:cTn id="27" dur="1" fill="hold">
                                          <p:stCondLst>
                                            <p:cond delay="0"/>
                                          </p:stCondLst>
                                        </p:cTn>
                                        <p:tgtEl>
                                          <p:spTgt spid="43"/>
                                        </p:tgtEl>
                                        <p:attrNameLst>
                                          <p:attrName>style.visibility</p:attrName>
                                        </p:attrNameLst>
                                      </p:cBhvr>
                                      <p:to>
                                        <p:strVal val="visible"/>
                                      </p:to>
                                    </p:set>
                                    <p:animEffect transition="in" filter="fade">
                                      <p:cBhvr>
                                        <p:cTn id="28" dur="500"/>
                                        <p:tgtEl>
                                          <p:spTgt spid="43"/>
                                        </p:tgtEl>
                                      </p:cBhvr>
                                    </p:animEffect>
                                  </p:childTnLst>
                                </p:cTn>
                              </p:par>
                              <p:par>
                                <p:cTn id="29" presetID="10" presetClass="entr" presetSubtype="0" fill="hold" grpId="1" nodeType="withEffect">
                                  <p:stCondLst>
                                    <p:cond delay="0"/>
                                  </p:stCondLst>
                                  <p:childTnLst>
                                    <p:set>
                                      <p:cBhvr>
                                        <p:cTn id="30" dur="1" fill="hold">
                                          <p:stCondLst>
                                            <p:cond delay="0"/>
                                          </p:stCondLst>
                                        </p:cTn>
                                        <p:tgtEl>
                                          <p:spTgt spid="45"/>
                                        </p:tgtEl>
                                        <p:attrNameLst>
                                          <p:attrName>style.visibility</p:attrName>
                                        </p:attrNameLst>
                                      </p:cBhvr>
                                      <p:to>
                                        <p:strVal val="visible"/>
                                      </p:to>
                                    </p:set>
                                    <p:animEffect transition="in" filter="fade">
                                      <p:cBhvr>
                                        <p:cTn id="31" dur="500"/>
                                        <p:tgtEl>
                                          <p:spTgt spid="45"/>
                                        </p:tgtEl>
                                      </p:cBhvr>
                                    </p:animEffect>
                                  </p:childTnLst>
                                </p:cTn>
                              </p:par>
                              <p:par>
                                <p:cTn id="32" presetID="10" presetClass="entr" presetSubtype="0" fill="hold" grpId="1" nodeType="withEffect">
                                  <p:stCondLst>
                                    <p:cond delay="0"/>
                                  </p:stCondLst>
                                  <p:childTnLst>
                                    <p:set>
                                      <p:cBhvr>
                                        <p:cTn id="33" dur="1" fill="hold">
                                          <p:stCondLst>
                                            <p:cond delay="0"/>
                                          </p:stCondLst>
                                        </p:cTn>
                                        <p:tgtEl>
                                          <p:spTgt spid="47"/>
                                        </p:tgtEl>
                                        <p:attrNameLst>
                                          <p:attrName>style.visibility</p:attrName>
                                        </p:attrNameLst>
                                      </p:cBhvr>
                                      <p:to>
                                        <p:strVal val="visible"/>
                                      </p:to>
                                    </p:set>
                                    <p:animEffect transition="in" filter="fade">
                                      <p:cBhvr>
                                        <p:cTn id="34" dur="500"/>
                                        <p:tgtEl>
                                          <p:spTgt spid="47"/>
                                        </p:tgtEl>
                                      </p:cBhvr>
                                    </p:animEffect>
                                  </p:childTnLst>
                                </p:cTn>
                              </p:par>
                              <p:par>
                                <p:cTn id="35" presetID="10" presetClass="entr" presetSubtype="0" fill="hold" grpId="1" nodeType="with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fade">
                                      <p:cBhvr>
                                        <p:cTn id="37" dur="500"/>
                                        <p:tgtEl>
                                          <p:spTgt spid="29"/>
                                        </p:tgtEl>
                                      </p:cBhvr>
                                    </p:animEffect>
                                  </p:childTnLst>
                                </p:cTn>
                              </p:par>
                              <p:par>
                                <p:cTn id="38" presetID="10" presetClass="entr" presetSubtype="0" fill="hold" grpId="1" nodeType="withEffect">
                                  <p:stCondLst>
                                    <p:cond delay="0"/>
                                  </p:stCondLst>
                                  <p:childTnLst>
                                    <p:set>
                                      <p:cBhvr>
                                        <p:cTn id="39" dur="1" fill="hold">
                                          <p:stCondLst>
                                            <p:cond delay="0"/>
                                          </p:stCondLst>
                                        </p:cTn>
                                        <p:tgtEl>
                                          <p:spTgt spid="30"/>
                                        </p:tgtEl>
                                        <p:attrNameLst>
                                          <p:attrName>style.visibility</p:attrName>
                                        </p:attrNameLst>
                                      </p:cBhvr>
                                      <p:to>
                                        <p:strVal val="visible"/>
                                      </p:to>
                                    </p:set>
                                    <p:animEffect transition="in" filter="fade">
                                      <p:cBhvr>
                                        <p:cTn id="40" dur="500"/>
                                        <p:tgtEl>
                                          <p:spTgt spid="30"/>
                                        </p:tgtEl>
                                      </p:cBhvr>
                                    </p:animEffect>
                                  </p:childTnLst>
                                </p:cTn>
                              </p:par>
                              <p:par>
                                <p:cTn id="41" presetID="10" presetClass="entr" presetSubtype="0" fill="hold" grpId="1" nodeType="with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fade">
                                      <p:cBhvr>
                                        <p:cTn id="43" dur="500"/>
                                        <p:tgtEl>
                                          <p:spTgt spid="23"/>
                                        </p:tgtEl>
                                      </p:cBhvr>
                                    </p:animEffect>
                                  </p:childTnLst>
                                </p:cTn>
                              </p:par>
                              <p:par>
                                <p:cTn id="44" presetID="10" presetClass="entr" presetSubtype="0" fill="hold" grpId="1" nodeType="with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fade">
                                      <p:cBhvr>
                                        <p:cTn id="46" dur="500"/>
                                        <p:tgtEl>
                                          <p:spTgt spid="33"/>
                                        </p:tgtEl>
                                      </p:cBhvr>
                                    </p:animEffect>
                                  </p:childTnLst>
                                </p:cTn>
                              </p:par>
                            </p:childTnLst>
                          </p:cTn>
                        </p:par>
                        <p:par>
                          <p:cTn id="47" fill="hold">
                            <p:stCondLst>
                              <p:cond delay="1250"/>
                            </p:stCondLst>
                            <p:childTnLst>
                              <p:par>
                                <p:cTn id="48" presetID="10" presetClass="entr" presetSubtype="0"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fade">
                                      <p:cBhvr>
                                        <p:cTn id="50" dur="500"/>
                                        <p:tgtEl>
                                          <p:spTgt spid="44"/>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500"/>
                                        <p:tgtEl>
                                          <p:spTgt spid="46"/>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Effect transition="in" filter="fade">
                                      <p:cBhvr>
                                        <p:cTn id="56" dur="500"/>
                                        <p:tgtEl>
                                          <p:spTgt spid="38"/>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fade">
                                      <p:cBhvr>
                                        <p:cTn id="59" dur="500"/>
                                        <p:tgtEl>
                                          <p:spTgt spid="13"/>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500"/>
                                        <p:tgtEl>
                                          <p:spTgt spid="15"/>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16"/>
                                        </p:tgtEl>
                                        <p:attrNameLst>
                                          <p:attrName>style.visibility</p:attrName>
                                        </p:attrNameLst>
                                      </p:cBhvr>
                                      <p:to>
                                        <p:strVal val="visible"/>
                                      </p:to>
                                    </p:set>
                                    <p:animEffect transition="in" filter="fade">
                                      <p:cBhvr>
                                        <p:cTn id="65" dur="500"/>
                                        <p:tgtEl>
                                          <p:spTgt spid="16"/>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21"/>
                                        </p:tgtEl>
                                        <p:attrNameLst>
                                          <p:attrName>style.visibility</p:attrName>
                                        </p:attrNameLst>
                                      </p:cBhvr>
                                      <p:to>
                                        <p:strVal val="visible"/>
                                      </p:to>
                                    </p:set>
                                    <p:animEffect transition="in" filter="fade">
                                      <p:cBhvr>
                                        <p:cTn id="68" dur="500"/>
                                        <p:tgtEl>
                                          <p:spTgt spid="21"/>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500"/>
                                        <p:tgtEl>
                                          <p:spTgt spid="22"/>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20"/>
                                        </p:tgtEl>
                                        <p:attrNameLst>
                                          <p:attrName>style.visibility</p:attrName>
                                        </p:attrNameLst>
                                      </p:cBhvr>
                                      <p:to>
                                        <p:strVal val="visible"/>
                                      </p:to>
                                    </p:set>
                                    <p:animEffect transition="in" filter="fade">
                                      <p:cBhvr>
                                        <p:cTn id="74" dur="500"/>
                                        <p:tgtEl>
                                          <p:spTgt spid="20"/>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fade">
                                      <p:cBhvr>
                                        <p:cTn id="77" dur="500"/>
                                        <p:tgtEl>
                                          <p:spTgt spid="28"/>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fade">
                                      <p:cBhvr>
                                        <p:cTn id="80" dur="500"/>
                                        <p:tgtEl>
                                          <p:spTgt spid="36"/>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4" restart="whenNotActive" fill="hold" evtFilter="cancelBubble" nodeType="interactiveSeq">
                <p:stCondLst>
                  <p:cond evt="onClick" delay="0">
                    <p:tgtEl>
                      <p:spTgt spid="23"/>
                    </p:tgtEl>
                  </p:cond>
                </p:stCondLst>
                <p:endSync evt="end" delay="0">
                  <p:rtn val="all"/>
                </p:endSync>
                <p:childTnLst>
                  <p:par>
                    <p:cTn id="85" fill="hold">
                      <p:stCondLst>
                        <p:cond delay="0"/>
                      </p:stCondLst>
                      <p:childTnLst>
                        <p:par>
                          <p:cTn id="86" fill="hold">
                            <p:stCondLst>
                              <p:cond delay="0"/>
                            </p:stCondLst>
                            <p:childTnLst>
                              <p:par>
                                <p:cTn id="87" presetID="1" presetClass="exit" presetSubtype="0" fill="hold" grpId="0" nodeType="clickEffect">
                                  <p:stCondLst>
                                    <p:cond delay="0"/>
                                  </p:stCondLst>
                                  <p:childTnLst>
                                    <p:set>
                                      <p:cBhvr>
                                        <p:cTn id="88" dur="1" fill="hold">
                                          <p:stCondLst>
                                            <p:cond delay="0"/>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89" restart="whenNotActive" fill="hold" evtFilter="cancelBubble" nodeType="interactiveSeq">
                <p:stCondLst>
                  <p:cond evt="onClick" delay="0">
                    <p:tgtEl>
                      <p:spTgt spid="29"/>
                    </p:tgtEl>
                  </p:cond>
                </p:stCondLst>
                <p:endSync evt="end" delay="0">
                  <p:rtn val="all"/>
                </p:endSync>
                <p:childTnLst>
                  <p:par>
                    <p:cTn id="90" fill="hold">
                      <p:stCondLst>
                        <p:cond delay="0"/>
                      </p:stCondLst>
                      <p:childTnLst>
                        <p:par>
                          <p:cTn id="91" fill="hold">
                            <p:stCondLst>
                              <p:cond delay="0"/>
                            </p:stCondLst>
                            <p:childTnLst>
                              <p:par>
                                <p:cTn id="92" presetID="1" presetClass="exit" presetSubtype="0" fill="hold" grpId="0" nodeType="clickEffect">
                                  <p:stCondLst>
                                    <p:cond delay="0"/>
                                  </p:stCondLst>
                                  <p:childTnLst>
                                    <p:set>
                                      <p:cBhvr>
                                        <p:cTn id="93" dur="1" fill="hold">
                                          <p:stCondLst>
                                            <p:cond delay="0"/>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29"/>
                  </p:tgtEl>
                </p:cond>
              </p:nextCondLst>
            </p:seq>
            <p:seq concurrent="1" nextAc="seek">
              <p:cTn id="94" restart="whenNotActive" fill="hold" evtFilter="cancelBubble" nodeType="interactiveSeq">
                <p:stCondLst>
                  <p:cond evt="onClick" delay="0">
                    <p:tgtEl>
                      <p:spTgt spid="30"/>
                    </p:tgtEl>
                  </p:cond>
                </p:stCondLst>
                <p:endSync evt="end" delay="0">
                  <p:rtn val="all"/>
                </p:endSync>
                <p:childTnLst>
                  <p:par>
                    <p:cTn id="95" fill="hold">
                      <p:stCondLst>
                        <p:cond delay="0"/>
                      </p:stCondLst>
                      <p:childTnLst>
                        <p:par>
                          <p:cTn id="96" fill="hold">
                            <p:stCondLst>
                              <p:cond delay="0"/>
                            </p:stCondLst>
                            <p:childTnLst>
                              <p:par>
                                <p:cTn id="97" presetID="1" presetClass="exit" presetSubtype="0" fill="hold" grpId="0" nodeType="clickEffect">
                                  <p:stCondLst>
                                    <p:cond delay="0"/>
                                  </p:stCondLst>
                                  <p:childTnLst>
                                    <p:set>
                                      <p:cBhvr>
                                        <p:cTn id="98" dur="1" fill="hold">
                                          <p:stCondLst>
                                            <p:cond delay="0"/>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seq concurrent="1" nextAc="seek">
              <p:cTn id="99" restart="whenNotActive" fill="hold" evtFilter="cancelBubble" nodeType="interactiveSeq">
                <p:stCondLst>
                  <p:cond evt="onClick" delay="0">
                    <p:tgtEl>
                      <p:spTgt spid="31"/>
                    </p:tgtEl>
                  </p:cond>
                </p:stCondLst>
                <p:endSync evt="end" delay="0">
                  <p:rtn val="all"/>
                </p:endSync>
                <p:childTnLst>
                  <p:par>
                    <p:cTn id="100" fill="hold">
                      <p:stCondLst>
                        <p:cond delay="0"/>
                      </p:stCondLst>
                      <p:childTnLst>
                        <p:par>
                          <p:cTn id="101" fill="hold">
                            <p:stCondLst>
                              <p:cond delay="0"/>
                            </p:stCondLst>
                            <p:childTnLst>
                              <p:par>
                                <p:cTn id="102" presetID="1" presetClass="exit" presetSubtype="0" fill="hold" grpId="0" nodeType="clickEffect">
                                  <p:stCondLst>
                                    <p:cond delay="0"/>
                                  </p:stCondLst>
                                  <p:childTnLst>
                                    <p:set>
                                      <p:cBhvr>
                                        <p:cTn id="103" dur="1" fill="hold">
                                          <p:stCondLst>
                                            <p:cond delay="0"/>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31"/>
                  </p:tgtEl>
                </p:cond>
              </p:nextCondLst>
            </p:seq>
            <p:seq concurrent="1" nextAc="seek">
              <p:cTn id="104" restart="whenNotActive" fill="hold" evtFilter="cancelBubble" nodeType="interactiveSeq">
                <p:stCondLst>
                  <p:cond evt="onClick" delay="0">
                    <p:tgtEl>
                      <p:spTgt spid="32"/>
                    </p:tgtEl>
                  </p:cond>
                </p:stCondLst>
                <p:endSync evt="end" delay="0">
                  <p:rtn val="all"/>
                </p:endSync>
                <p:childTnLst>
                  <p:par>
                    <p:cTn id="105" fill="hold">
                      <p:stCondLst>
                        <p:cond delay="0"/>
                      </p:stCondLst>
                      <p:childTnLst>
                        <p:par>
                          <p:cTn id="106" fill="hold">
                            <p:stCondLst>
                              <p:cond delay="0"/>
                            </p:stCondLst>
                            <p:childTnLst>
                              <p:par>
                                <p:cTn id="107" presetID="1" presetClass="exit" presetSubtype="0" fill="hold" grpId="0" nodeType="clickEffect">
                                  <p:stCondLst>
                                    <p:cond delay="0"/>
                                  </p:stCondLst>
                                  <p:childTnLst>
                                    <p:set>
                                      <p:cBhvr>
                                        <p:cTn id="108" dur="1" fill="hold">
                                          <p:stCondLst>
                                            <p:cond delay="0"/>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32"/>
                  </p:tgtEl>
                </p:cond>
              </p:nextCondLst>
            </p:seq>
            <p:seq concurrent="1" nextAc="seek">
              <p:cTn id="109" restart="whenNotActive" fill="hold" evtFilter="cancelBubble" nodeType="interactiveSeq">
                <p:stCondLst>
                  <p:cond evt="onClick" delay="0">
                    <p:tgtEl>
                      <p:spTgt spid="33"/>
                    </p:tgtEl>
                  </p:cond>
                </p:stCondLst>
                <p:endSync evt="end" delay="0">
                  <p:rtn val="all"/>
                </p:endSync>
                <p:childTnLst>
                  <p:par>
                    <p:cTn id="110" fill="hold">
                      <p:stCondLst>
                        <p:cond delay="0"/>
                      </p:stCondLst>
                      <p:childTnLst>
                        <p:par>
                          <p:cTn id="111" fill="hold">
                            <p:stCondLst>
                              <p:cond delay="0"/>
                            </p:stCondLst>
                            <p:childTnLst>
                              <p:par>
                                <p:cTn id="112" presetID="1" presetClass="exit" presetSubtype="0" fill="hold" grpId="0" nodeType="clickEffect">
                                  <p:stCondLst>
                                    <p:cond delay="0"/>
                                  </p:stCondLst>
                                  <p:childTnLst>
                                    <p:set>
                                      <p:cBhvr>
                                        <p:cTn id="113" dur="1" fill="hold">
                                          <p:stCondLst>
                                            <p:cond delay="0"/>
                                          </p:stCondLst>
                                        </p:cTn>
                                        <p:tgtEl>
                                          <p:spTgt spid="33"/>
                                        </p:tgtEl>
                                        <p:attrNameLst>
                                          <p:attrName>style.visibility</p:attrName>
                                        </p:attrNameLst>
                                      </p:cBhvr>
                                      <p:to>
                                        <p:strVal val="hidden"/>
                                      </p:to>
                                    </p:set>
                                  </p:childTnLst>
                                </p:cTn>
                              </p:par>
                            </p:childTnLst>
                          </p:cTn>
                        </p:par>
                      </p:childTnLst>
                    </p:cTn>
                  </p:par>
                </p:childTnLst>
              </p:cTn>
              <p:nextCondLst>
                <p:cond evt="onClick" delay="0">
                  <p:tgtEl>
                    <p:spTgt spid="33"/>
                  </p:tgtEl>
                </p:cond>
              </p:nextCondLst>
            </p:seq>
            <p:seq concurrent="1" nextAc="seek">
              <p:cTn id="114" restart="whenNotActive" fill="hold" evtFilter="cancelBubble" nodeType="interactiveSeq">
                <p:stCondLst>
                  <p:cond evt="onClick" delay="0">
                    <p:tgtEl>
                      <p:spTgt spid="40"/>
                    </p:tgtEl>
                  </p:cond>
                </p:stCondLst>
                <p:endSync evt="end" delay="0">
                  <p:rtn val="all"/>
                </p:endSync>
                <p:childTnLst>
                  <p:par>
                    <p:cTn id="115" fill="hold">
                      <p:stCondLst>
                        <p:cond delay="0"/>
                      </p:stCondLst>
                      <p:childTnLst>
                        <p:par>
                          <p:cTn id="116" fill="hold">
                            <p:stCondLst>
                              <p:cond delay="0"/>
                            </p:stCondLst>
                            <p:childTnLst>
                              <p:par>
                                <p:cTn id="117" presetID="1" presetClass="exit" presetSubtype="0" fill="hold" grpId="0" nodeType="clickEffect">
                                  <p:stCondLst>
                                    <p:cond delay="0"/>
                                  </p:stCondLst>
                                  <p:childTnLst>
                                    <p:set>
                                      <p:cBhvr>
                                        <p:cTn id="118" dur="1" fill="hold">
                                          <p:stCondLst>
                                            <p:cond delay="0"/>
                                          </p:stCondLst>
                                        </p:cTn>
                                        <p:tgtEl>
                                          <p:spTgt spid="40"/>
                                        </p:tgtEl>
                                        <p:attrNameLst>
                                          <p:attrName>style.visibility</p:attrName>
                                        </p:attrNameLst>
                                      </p:cBhvr>
                                      <p:to>
                                        <p:strVal val="hidden"/>
                                      </p:to>
                                    </p:set>
                                  </p:childTnLst>
                                </p:cTn>
                              </p:par>
                            </p:childTnLst>
                          </p:cTn>
                        </p:par>
                      </p:childTnLst>
                    </p:cTn>
                  </p:par>
                </p:childTnLst>
              </p:cTn>
              <p:nextCondLst>
                <p:cond evt="onClick" delay="0">
                  <p:tgtEl>
                    <p:spTgt spid="40"/>
                  </p:tgtEl>
                </p:cond>
              </p:nextCondLst>
            </p:seq>
            <p:seq concurrent="1" nextAc="seek">
              <p:cTn id="119" restart="whenNotActive" fill="hold" evtFilter="cancelBubble" nodeType="interactiveSeq">
                <p:stCondLst>
                  <p:cond evt="onClick" delay="0">
                    <p:tgtEl>
                      <p:spTgt spid="41"/>
                    </p:tgtEl>
                  </p:cond>
                </p:stCondLst>
                <p:endSync evt="end" delay="0">
                  <p:rtn val="all"/>
                </p:endSync>
                <p:childTnLst>
                  <p:par>
                    <p:cTn id="120" fill="hold">
                      <p:stCondLst>
                        <p:cond delay="0"/>
                      </p:stCondLst>
                      <p:childTnLst>
                        <p:par>
                          <p:cTn id="121" fill="hold">
                            <p:stCondLst>
                              <p:cond delay="0"/>
                            </p:stCondLst>
                            <p:childTnLst>
                              <p:par>
                                <p:cTn id="122" presetID="1" presetClass="exit" presetSubtype="0" fill="hold" grpId="0" nodeType="clickEffect">
                                  <p:stCondLst>
                                    <p:cond delay="0"/>
                                  </p:stCondLst>
                                  <p:childTnLst>
                                    <p:set>
                                      <p:cBhvr>
                                        <p:cTn id="123" dur="1" fill="hold">
                                          <p:stCondLst>
                                            <p:cond delay="0"/>
                                          </p:stCondLst>
                                        </p:cTn>
                                        <p:tgtEl>
                                          <p:spTgt spid="41"/>
                                        </p:tgtEl>
                                        <p:attrNameLst>
                                          <p:attrName>style.visibility</p:attrName>
                                        </p:attrNameLst>
                                      </p:cBhvr>
                                      <p:to>
                                        <p:strVal val="hidden"/>
                                      </p:to>
                                    </p:set>
                                  </p:childTnLst>
                                </p:cTn>
                              </p:par>
                            </p:childTnLst>
                          </p:cTn>
                        </p:par>
                      </p:childTnLst>
                    </p:cTn>
                  </p:par>
                </p:childTnLst>
              </p:cTn>
              <p:nextCondLst>
                <p:cond evt="onClick" delay="0">
                  <p:tgtEl>
                    <p:spTgt spid="41"/>
                  </p:tgtEl>
                </p:cond>
              </p:nextCondLst>
            </p:seq>
            <p:seq concurrent="1" nextAc="seek">
              <p:cTn id="124" restart="whenNotActive" fill="hold" evtFilter="cancelBubble" nodeType="interactiveSeq">
                <p:stCondLst>
                  <p:cond evt="onClick" delay="0">
                    <p:tgtEl>
                      <p:spTgt spid="42"/>
                    </p:tgtEl>
                  </p:cond>
                </p:stCondLst>
                <p:endSync evt="end" delay="0">
                  <p:rtn val="all"/>
                </p:endSync>
                <p:childTnLst>
                  <p:par>
                    <p:cTn id="125" fill="hold">
                      <p:stCondLst>
                        <p:cond delay="0"/>
                      </p:stCondLst>
                      <p:childTnLst>
                        <p:par>
                          <p:cTn id="126" fill="hold">
                            <p:stCondLst>
                              <p:cond delay="0"/>
                            </p:stCondLst>
                            <p:childTnLst>
                              <p:par>
                                <p:cTn id="127" presetID="1" presetClass="exit" presetSubtype="0" fill="hold" grpId="0" nodeType="clickEffect">
                                  <p:stCondLst>
                                    <p:cond delay="0"/>
                                  </p:stCondLst>
                                  <p:childTnLst>
                                    <p:set>
                                      <p:cBhvr>
                                        <p:cTn id="128" dur="1" fill="hold">
                                          <p:stCondLst>
                                            <p:cond delay="0"/>
                                          </p:stCondLst>
                                        </p:cTn>
                                        <p:tgtEl>
                                          <p:spTgt spid="42"/>
                                        </p:tgtEl>
                                        <p:attrNameLst>
                                          <p:attrName>style.visibility</p:attrName>
                                        </p:attrNameLst>
                                      </p:cBhvr>
                                      <p:to>
                                        <p:strVal val="hidden"/>
                                      </p:to>
                                    </p:set>
                                  </p:childTnLst>
                                </p:cTn>
                              </p:par>
                            </p:childTnLst>
                          </p:cTn>
                        </p:par>
                      </p:childTnLst>
                    </p:cTn>
                  </p:par>
                </p:childTnLst>
              </p:cTn>
              <p:nextCondLst>
                <p:cond evt="onClick" delay="0">
                  <p:tgtEl>
                    <p:spTgt spid="42"/>
                  </p:tgtEl>
                </p:cond>
              </p:nextCondLst>
            </p:seq>
            <p:seq concurrent="1" nextAc="seek">
              <p:cTn id="129" restart="whenNotActive" fill="hold" evtFilter="cancelBubble" nodeType="interactiveSeq">
                <p:stCondLst>
                  <p:cond evt="onClick" delay="0">
                    <p:tgtEl>
                      <p:spTgt spid="43"/>
                    </p:tgtEl>
                  </p:cond>
                </p:stCondLst>
                <p:endSync evt="end" delay="0">
                  <p:rtn val="all"/>
                </p:endSync>
                <p:childTnLst>
                  <p:par>
                    <p:cTn id="130" fill="hold">
                      <p:stCondLst>
                        <p:cond delay="0"/>
                      </p:stCondLst>
                      <p:childTnLst>
                        <p:par>
                          <p:cTn id="131" fill="hold">
                            <p:stCondLst>
                              <p:cond delay="0"/>
                            </p:stCondLst>
                            <p:childTnLst>
                              <p:par>
                                <p:cTn id="132" presetID="1" presetClass="exit" presetSubtype="0" fill="hold" grpId="0" nodeType="clickEffect">
                                  <p:stCondLst>
                                    <p:cond delay="0"/>
                                  </p:stCondLst>
                                  <p:childTnLst>
                                    <p:set>
                                      <p:cBhvr>
                                        <p:cTn id="133" dur="1" fill="hold">
                                          <p:stCondLst>
                                            <p:cond delay="0"/>
                                          </p:stCondLst>
                                        </p:cTn>
                                        <p:tgtEl>
                                          <p:spTgt spid="43"/>
                                        </p:tgtEl>
                                        <p:attrNameLst>
                                          <p:attrName>style.visibility</p:attrName>
                                        </p:attrNameLst>
                                      </p:cBhvr>
                                      <p:to>
                                        <p:strVal val="hidden"/>
                                      </p:to>
                                    </p:set>
                                  </p:childTnLst>
                                </p:cTn>
                              </p:par>
                            </p:childTnLst>
                          </p:cTn>
                        </p:par>
                      </p:childTnLst>
                    </p:cTn>
                  </p:par>
                </p:childTnLst>
              </p:cTn>
              <p:nextCondLst>
                <p:cond evt="onClick" delay="0">
                  <p:tgtEl>
                    <p:spTgt spid="43"/>
                  </p:tgtEl>
                </p:cond>
              </p:nextCondLst>
            </p:seq>
            <p:seq concurrent="1" nextAc="seek">
              <p:cTn id="134" restart="whenNotActive" fill="hold" evtFilter="cancelBubble" nodeType="interactiveSeq">
                <p:stCondLst>
                  <p:cond evt="onClick" delay="0">
                    <p:tgtEl>
                      <p:spTgt spid="45"/>
                    </p:tgtEl>
                  </p:cond>
                </p:stCondLst>
                <p:endSync evt="end" delay="0">
                  <p:rtn val="all"/>
                </p:endSync>
                <p:childTnLst>
                  <p:par>
                    <p:cTn id="135" fill="hold">
                      <p:stCondLst>
                        <p:cond delay="0"/>
                      </p:stCondLst>
                      <p:childTnLst>
                        <p:par>
                          <p:cTn id="136" fill="hold">
                            <p:stCondLst>
                              <p:cond delay="0"/>
                            </p:stCondLst>
                            <p:childTnLst>
                              <p:par>
                                <p:cTn id="137" presetID="1" presetClass="exit" presetSubtype="0" fill="hold" grpId="0" nodeType="clickEffect">
                                  <p:stCondLst>
                                    <p:cond delay="0"/>
                                  </p:stCondLst>
                                  <p:childTnLst>
                                    <p:set>
                                      <p:cBhvr>
                                        <p:cTn id="138" dur="1" fill="hold">
                                          <p:stCondLst>
                                            <p:cond delay="0"/>
                                          </p:stCondLst>
                                        </p:cTn>
                                        <p:tgtEl>
                                          <p:spTgt spid="45"/>
                                        </p:tgtEl>
                                        <p:attrNameLst>
                                          <p:attrName>style.visibility</p:attrName>
                                        </p:attrNameLst>
                                      </p:cBhvr>
                                      <p:to>
                                        <p:strVal val="hidden"/>
                                      </p:to>
                                    </p:set>
                                  </p:childTnLst>
                                </p:cTn>
                              </p:par>
                            </p:childTnLst>
                          </p:cTn>
                        </p:par>
                      </p:childTnLst>
                    </p:cTn>
                  </p:par>
                </p:childTnLst>
              </p:cTn>
              <p:nextCondLst>
                <p:cond evt="onClick" delay="0">
                  <p:tgtEl>
                    <p:spTgt spid="45"/>
                  </p:tgtEl>
                </p:cond>
              </p:nextCondLst>
            </p:seq>
            <p:seq concurrent="1" nextAc="seek">
              <p:cTn id="139" restart="whenNotActive" fill="hold" evtFilter="cancelBubble" nodeType="interactiveSeq">
                <p:stCondLst>
                  <p:cond evt="onClick" delay="0">
                    <p:tgtEl>
                      <p:spTgt spid="47"/>
                    </p:tgtEl>
                  </p:cond>
                </p:stCondLst>
                <p:endSync evt="end" delay="0">
                  <p:rtn val="all"/>
                </p:endSync>
                <p:childTnLst>
                  <p:par>
                    <p:cTn id="140" fill="hold">
                      <p:stCondLst>
                        <p:cond delay="0"/>
                      </p:stCondLst>
                      <p:childTnLst>
                        <p:par>
                          <p:cTn id="141" fill="hold">
                            <p:stCondLst>
                              <p:cond delay="0"/>
                            </p:stCondLst>
                            <p:childTnLst>
                              <p:par>
                                <p:cTn id="142" presetID="1" presetClass="exit" presetSubtype="0" fill="hold" grpId="0" nodeType="clickEffect">
                                  <p:stCondLst>
                                    <p:cond delay="0"/>
                                  </p:stCondLst>
                                  <p:childTnLst>
                                    <p:set>
                                      <p:cBhvr>
                                        <p:cTn id="143" dur="1" fill="hold">
                                          <p:stCondLst>
                                            <p:cond delay="0"/>
                                          </p:stCondLst>
                                        </p:cTn>
                                        <p:tgtEl>
                                          <p:spTgt spid="47"/>
                                        </p:tgtEl>
                                        <p:attrNameLst>
                                          <p:attrName>style.visibility</p:attrName>
                                        </p:attrNameLst>
                                      </p:cBhvr>
                                      <p:to>
                                        <p:strVal val="hidden"/>
                                      </p:to>
                                    </p:set>
                                  </p:childTnLst>
                                </p:cTn>
                              </p:par>
                            </p:childTnLst>
                          </p:cTn>
                        </p:par>
                      </p:childTnLst>
                    </p:cTn>
                  </p:par>
                </p:childTnLst>
              </p:cTn>
              <p:nextCondLst>
                <p:cond evt="onClick" delay="0">
                  <p:tgtEl>
                    <p:spTgt spid="47"/>
                  </p:tgtEl>
                </p:cond>
              </p:nextCondLst>
            </p:seq>
          </p:childTnLst>
        </p:cTn>
      </p:par>
    </p:tnLst>
    <p:bldLst>
      <p:bldP spid="38" grpId="0"/>
      <p:bldP spid="44" grpId="0"/>
      <p:bldP spid="46" grpId="0"/>
      <p:bldP spid="12" grpId="0"/>
      <p:bldP spid="13" grpId="0"/>
      <p:bldP spid="15" grpId="0"/>
      <p:bldP spid="16" grpId="0"/>
      <p:bldP spid="20" grpId="0"/>
      <p:bldP spid="21" grpId="0"/>
      <p:bldP spid="22" grpId="0"/>
      <p:bldP spid="23" grpId="0" animBg="1"/>
      <p:bldP spid="23" grpId="1" animBg="1"/>
      <p:bldP spid="29" grpId="0" animBg="1"/>
      <p:bldP spid="29" grpId="1" animBg="1"/>
      <p:bldP spid="30" grpId="0" animBg="1"/>
      <p:bldP spid="30" grpId="1" animBg="1"/>
      <p:bldP spid="31" grpId="0" animBg="1"/>
      <p:bldP spid="31" grpId="1" animBg="1"/>
      <p:bldP spid="32" grpId="0" animBg="1"/>
      <p:bldP spid="32" grpId="1" animBg="1"/>
      <p:bldP spid="33" grpId="0" animBg="1"/>
      <p:bldP spid="33" grpId="1" animBg="1"/>
      <p:bldP spid="28" grpId="0"/>
      <p:bldP spid="36" grpId="0"/>
      <p:bldP spid="39" grpId="0"/>
      <p:bldP spid="40" grpId="0" animBg="1"/>
      <p:bldP spid="40" grpId="1" animBg="1"/>
      <p:bldP spid="41" grpId="0" animBg="1"/>
      <p:bldP spid="41" grpId="1" animBg="1"/>
      <p:bldP spid="42" grpId="0" animBg="1"/>
      <p:bldP spid="42" grpId="1" animBg="1"/>
      <p:bldP spid="43" grpId="0" animBg="1"/>
      <p:bldP spid="43" grpId="1" animBg="1"/>
      <p:bldP spid="45" grpId="0" animBg="1"/>
      <p:bldP spid="45" grpId="1" animBg="1"/>
      <p:bldP spid="47" grpId="0" animBg="1"/>
      <p:bldP spid="47"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6" name="グループ化 55">
            <a:extLst>
              <a:ext uri="{FF2B5EF4-FFF2-40B4-BE49-F238E27FC236}">
                <a16:creationId xmlns:a16="http://schemas.microsoft.com/office/drawing/2014/main" id="{7BFB8098-1DB9-4580-A37F-3F78F1A1E5FC}"/>
              </a:ext>
            </a:extLst>
          </p:cNvPr>
          <p:cNvGrpSpPr/>
          <p:nvPr/>
        </p:nvGrpSpPr>
        <p:grpSpPr>
          <a:xfrm>
            <a:off x="3159973" y="2133216"/>
            <a:ext cx="4187352" cy="867960"/>
            <a:chOff x="3735554" y="2667460"/>
            <a:chExt cx="3820894" cy="792000"/>
          </a:xfrm>
        </p:grpSpPr>
        <p:grpSp>
          <p:nvGrpSpPr>
            <p:cNvPr id="35" name="グループ化 34">
              <a:extLst>
                <a:ext uri="{FF2B5EF4-FFF2-40B4-BE49-F238E27FC236}">
                  <a16:creationId xmlns:a16="http://schemas.microsoft.com/office/drawing/2014/main" id="{F3285927-C86E-4AA0-BD2A-A27BD883DAD5}"/>
                </a:ext>
              </a:extLst>
            </p:cNvPr>
            <p:cNvGrpSpPr/>
            <p:nvPr/>
          </p:nvGrpSpPr>
          <p:grpSpPr>
            <a:xfrm>
              <a:off x="3735554" y="2667460"/>
              <a:ext cx="1800000" cy="792000"/>
              <a:chOff x="3463325" y="2667460"/>
              <a:chExt cx="1800000" cy="792000"/>
            </a:xfrm>
          </p:grpSpPr>
          <p:sp>
            <p:nvSpPr>
              <p:cNvPr id="17" name="楕円 4">
                <a:extLst>
                  <a:ext uri="{FF2B5EF4-FFF2-40B4-BE49-F238E27FC236}">
                    <a16:creationId xmlns:a16="http://schemas.microsoft.com/office/drawing/2014/main" id="{671EF3B9-523D-4155-A3E1-B776CD8889B4}"/>
                  </a:ext>
                </a:extLst>
              </p:cNvPr>
              <p:cNvSpPr/>
              <p:nvPr/>
            </p:nvSpPr>
            <p:spPr>
              <a:xfrm>
                <a:off x="3463325" y="2667460"/>
                <a:ext cx="1800000" cy="792000"/>
              </a:xfrm>
              <a:prstGeom prst="rect">
                <a:avLst/>
              </a:prstGeom>
              <a:solidFill>
                <a:srgbClr val="C0FF4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pic>
            <p:nvPicPr>
              <p:cNvPr id="4" name="グラフィックス 3" descr="バッジ 1 単色塗りつぶし">
                <a:extLst>
                  <a:ext uri="{FF2B5EF4-FFF2-40B4-BE49-F238E27FC236}">
                    <a16:creationId xmlns:a16="http://schemas.microsoft.com/office/drawing/2014/main" id="{3E03A983-2157-4CF3-883C-6F9658818B91}"/>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3967325" y="2667460"/>
                <a:ext cx="792000" cy="792000"/>
              </a:xfrm>
              <a:prstGeom prst="rect">
                <a:avLst/>
              </a:prstGeom>
            </p:spPr>
          </p:pic>
        </p:grpSp>
        <p:grpSp>
          <p:nvGrpSpPr>
            <p:cNvPr id="38" name="グループ化 37">
              <a:extLst>
                <a:ext uri="{FF2B5EF4-FFF2-40B4-BE49-F238E27FC236}">
                  <a16:creationId xmlns:a16="http://schemas.microsoft.com/office/drawing/2014/main" id="{0E85D7CE-20D8-40B4-9A80-6184F037EED9}"/>
                </a:ext>
              </a:extLst>
            </p:cNvPr>
            <p:cNvGrpSpPr/>
            <p:nvPr/>
          </p:nvGrpSpPr>
          <p:grpSpPr>
            <a:xfrm>
              <a:off x="5756448" y="2667460"/>
              <a:ext cx="1800000" cy="792000"/>
              <a:chOff x="5967465" y="2667460"/>
              <a:chExt cx="1800000" cy="792000"/>
            </a:xfrm>
          </p:grpSpPr>
          <p:sp>
            <p:nvSpPr>
              <p:cNvPr id="28" name="楕円 20">
                <a:extLst>
                  <a:ext uri="{FF2B5EF4-FFF2-40B4-BE49-F238E27FC236}">
                    <a16:creationId xmlns:a16="http://schemas.microsoft.com/office/drawing/2014/main" id="{DB682137-BFD6-4E8A-946A-C984A176F63B}"/>
                  </a:ext>
                </a:extLst>
              </p:cNvPr>
              <p:cNvSpPr/>
              <p:nvPr/>
            </p:nvSpPr>
            <p:spPr>
              <a:xfrm>
                <a:off x="5967465" y="2667460"/>
                <a:ext cx="1800000" cy="792000"/>
              </a:xfrm>
              <a:prstGeom prst="rect">
                <a:avLst/>
              </a:prstGeom>
              <a:solidFill>
                <a:srgbClr val="C0FF4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pic>
            <p:nvPicPr>
              <p:cNvPr id="6" name="グラフィックス 5" descr="バッジ 単色塗りつぶし">
                <a:extLst>
                  <a:ext uri="{FF2B5EF4-FFF2-40B4-BE49-F238E27FC236}">
                    <a16:creationId xmlns:a16="http://schemas.microsoft.com/office/drawing/2014/main" id="{F234532B-B973-45BD-ABAC-6751D4A2F32D}"/>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6471465" y="2667460"/>
                <a:ext cx="792000" cy="792000"/>
              </a:xfrm>
              <a:prstGeom prst="rect">
                <a:avLst/>
              </a:prstGeom>
            </p:spPr>
          </p:pic>
        </p:grpSp>
      </p:grpSp>
      <p:grpSp>
        <p:nvGrpSpPr>
          <p:cNvPr id="54" name="グループ化 53">
            <a:extLst>
              <a:ext uri="{FF2B5EF4-FFF2-40B4-BE49-F238E27FC236}">
                <a16:creationId xmlns:a16="http://schemas.microsoft.com/office/drawing/2014/main" id="{A830844B-C585-42F6-B8BF-3EA57C62AEE2}"/>
              </a:ext>
            </a:extLst>
          </p:cNvPr>
          <p:cNvGrpSpPr/>
          <p:nvPr/>
        </p:nvGrpSpPr>
        <p:grpSpPr>
          <a:xfrm>
            <a:off x="2110408" y="3217365"/>
            <a:ext cx="6299990" cy="895969"/>
            <a:chOff x="2777842" y="3638832"/>
            <a:chExt cx="5748643" cy="817558"/>
          </a:xfrm>
        </p:grpSpPr>
        <p:grpSp>
          <p:nvGrpSpPr>
            <p:cNvPr id="26" name="グループ化 25">
              <a:extLst>
                <a:ext uri="{FF2B5EF4-FFF2-40B4-BE49-F238E27FC236}">
                  <a16:creationId xmlns:a16="http://schemas.microsoft.com/office/drawing/2014/main" id="{E0E8AB03-582F-443B-A8B3-60C00227FE56}"/>
                </a:ext>
              </a:extLst>
            </p:cNvPr>
            <p:cNvGrpSpPr/>
            <p:nvPr/>
          </p:nvGrpSpPr>
          <p:grpSpPr>
            <a:xfrm>
              <a:off x="2777842" y="3654741"/>
              <a:ext cx="1800000" cy="801649"/>
              <a:chOff x="2777842" y="3654741"/>
              <a:chExt cx="1800000" cy="801649"/>
            </a:xfrm>
          </p:grpSpPr>
          <p:sp>
            <p:nvSpPr>
              <p:cNvPr id="20" name="楕円 8">
                <a:extLst>
                  <a:ext uri="{FF2B5EF4-FFF2-40B4-BE49-F238E27FC236}">
                    <a16:creationId xmlns:a16="http://schemas.microsoft.com/office/drawing/2014/main" id="{170D0CCF-3E02-475D-881B-B63404D2679D}"/>
                  </a:ext>
                </a:extLst>
              </p:cNvPr>
              <p:cNvSpPr/>
              <p:nvPr/>
            </p:nvSpPr>
            <p:spPr>
              <a:xfrm>
                <a:off x="2777842" y="3664390"/>
                <a:ext cx="1800000" cy="792000"/>
              </a:xfrm>
              <a:prstGeom prst="rect">
                <a:avLst/>
              </a:prstGeom>
              <a:solidFill>
                <a:srgbClr val="C0FF4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pic>
            <p:nvPicPr>
              <p:cNvPr id="34" name="グラフィックス 33" descr="バッジ 3 単色塗りつぶし">
                <a:extLst>
                  <a:ext uri="{FF2B5EF4-FFF2-40B4-BE49-F238E27FC236}">
                    <a16:creationId xmlns:a16="http://schemas.microsoft.com/office/drawing/2014/main" id="{3CD2F0CA-A08C-4D4E-A482-F436516A9B64}"/>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3281842" y="3654741"/>
                <a:ext cx="792000" cy="792000"/>
              </a:xfrm>
              <a:prstGeom prst="rect">
                <a:avLst/>
              </a:prstGeom>
            </p:spPr>
          </p:pic>
        </p:grpSp>
        <p:grpSp>
          <p:nvGrpSpPr>
            <p:cNvPr id="19" name="グループ化 18">
              <a:extLst>
                <a:ext uri="{FF2B5EF4-FFF2-40B4-BE49-F238E27FC236}">
                  <a16:creationId xmlns:a16="http://schemas.microsoft.com/office/drawing/2014/main" id="{0566484D-22F8-4767-853E-E64ACC4645B0}"/>
                </a:ext>
              </a:extLst>
            </p:cNvPr>
            <p:cNvGrpSpPr/>
            <p:nvPr/>
          </p:nvGrpSpPr>
          <p:grpSpPr>
            <a:xfrm>
              <a:off x="4752164" y="3638832"/>
              <a:ext cx="1800000" cy="792000"/>
              <a:chOff x="4752164" y="3638832"/>
              <a:chExt cx="1800000" cy="792000"/>
            </a:xfrm>
          </p:grpSpPr>
          <p:sp>
            <p:nvSpPr>
              <p:cNvPr id="21" name="楕円 11">
                <a:extLst>
                  <a:ext uri="{FF2B5EF4-FFF2-40B4-BE49-F238E27FC236}">
                    <a16:creationId xmlns:a16="http://schemas.microsoft.com/office/drawing/2014/main" id="{0A8061A7-76B9-4558-94D3-E84CD6D129CD}"/>
                  </a:ext>
                </a:extLst>
              </p:cNvPr>
              <p:cNvSpPr/>
              <p:nvPr/>
            </p:nvSpPr>
            <p:spPr>
              <a:xfrm>
                <a:off x="4752164" y="3638832"/>
                <a:ext cx="1800000" cy="792000"/>
              </a:xfrm>
              <a:prstGeom prst="rect">
                <a:avLst/>
              </a:prstGeom>
              <a:solidFill>
                <a:srgbClr val="C0FF4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pic>
            <p:nvPicPr>
              <p:cNvPr id="36" name="グラフィックス 35" descr="バッジ 4 単色塗りつぶし">
                <a:extLst>
                  <a:ext uri="{FF2B5EF4-FFF2-40B4-BE49-F238E27FC236}">
                    <a16:creationId xmlns:a16="http://schemas.microsoft.com/office/drawing/2014/main" id="{1E88F714-36CF-4A66-A789-3BD82DF1916C}"/>
                  </a:ext>
                </a:extLst>
              </p:cNvPr>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a:off x="5256164" y="3638832"/>
                <a:ext cx="792000" cy="792000"/>
              </a:xfrm>
              <a:prstGeom prst="rect">
                <a:avLst/>
              </a:prstGeom>
            </p:spPr>
          </p:pic>
        </p:grpSp>
        <p:grpSp>
          <p:nvGrpSpPr>
            <p:cNvPr id="7" name="グループ化 6">
              <a:extLst>
                <a:ext uri="{FF2B5EF4-FFF2-40B4-BE49-F238E27FC236}">
                  <a16:creationId xmlns:a16="http://schemas.microsoft.com/office/drawing/2014/main" id="{DFBBBE9F-AB11-4FE0-8136-6B507BAA1B01}"/>
                </a:ext>
              </a:extLst>
            </p:cNvPr>
            <p:cNvGrpSpPr/>
            <p:nvPr/>
          </p:nvGrpSpPr>
          <p:grpSpPr>
            <a:xfrm>
              <a:off x="6726485" y="3648045"/>
              <a:ext cx="1800000" cy="792000"/>
              <a:chOff x="6726485" y="3648045"/>
              <a:chExt cx="1800000" cy="792000"/>
            </a:xfrm>
          </p:grpSpPr>
          <p:sp>
            <p:nvSpPr>
              <p:cNvPr id="9" name="楕円 17">
                <a:extLst>
                  <a:ext uri="{FF2B5EF4-FFF2-40B4-BE49-F238E27FC236}">
                    <a16:creationId xmlns:a16="http://schemas.microsoft.com/office/drawing/2014/main" id="{20444154-5AE7-4A2C-B142-63107E7DBF42}"/>
                  </a:ext>
                </a:extLst>
              </p:cNvPr>
              <p:cNvSpPr/>
              <p:nvPr/>
            </p:nvSpPr>
            <p:spPr>
              <a:xfrm>
                <a:off x="6726485" y="3648045"/>
                <a:ext cx="1800000" cy="792000"/>
              </a:xfrm>
              <a:prstGeom prst="rect">
                <a:avLst/>
              </a:prstGeom>
              <a:solidFill>
                <a:srgbClr val="C0FF4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pic>
            <p:nvPicPr>
              <p:cNvPr id="39" name="グラフィックス 38" descr="バッジ 5 単色塗りつぶし">
                <a:extLst>
                  <a:ext uri="{FF2B5EF4-FFF2-40B4-BE49-F238E27FC236}">
                    <a16:creationId xmlns:a16="http://schemas.microsoft.com/office/drawing/2014/main" id="{6B9B0060-D34B-4B4C-B1A2-C8E2D70E3270}"/>
                  </a:ext>
                </a:extLst>
              </p:cNvPr>
              <p:cNvPicPr>
                <a:picLocks noChangeAspect="1"/>
              </p:cNvPicPr>
              <p:nvPr/>
            </p:nvPicPr>
            <p:blipFill>
              <a:blip r:embed="rId11" cstate="hq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p:blipFill>
            <p:spPr>
              <a:xfrm>
                <a:off x="7230485" y="3648045"/>
                <a:ext cx="792000" cy="792000"/>
              </a:xfrm>
              <a:prstGeom prst="rect">
                <a:avLst/>
              </a:prstGeom>
            </p:spPr>
          </p:pic>
        </p:grpSp>
      </p:grpSp>
      <p:grpSp>
        <p:nvGrpSpPr>
          <p:cNvPr id="55" name="グループ化 54">
            <a:extLst>
              <a:ext uri="{FF2B5EF4-FFF2-40B4-BE49-F238E27FC236}">
                <a16:creationId xmlns:a16="http://schemas.microsoft.com/office/drawing/2014/main" id="{213F60F4-1427-4A2B-AA83-1A7FA7232465}"/>
              </a:ext>
            </a:extLst>
          </p:cNvPr>
          <p:cNvGrpSpPr/>
          <p:nvPr/>
        </p:nvGrpSpPr>
        <p:grpSpPr>
          <a:xfrm>
            <a:off x="3159973" y="4329523"/>
            <a:ext cx="4187352" cy="867960"/>
            <a:chOff x="3735554" y="4716559"/>
            <a:chExt cx="3820894" cy="792000"/>
          </a:xfrm>
        </p:grpSpPr>
        <p:grpSp>
          <p:nvGrpSpPr>
            <p:cNvPr id="52" name="グループ化 51">
              <a:extLst>
                <a:ext uri="{FF2B5EF4-FFF2-40B4-BE49-F238E27FC236}">
                  <a16:creationId xmlns:a16="http://schemas.microsoft.com/office/drawing/2014/main" id="{96CB7E24-7970-4E29-962A-3059B623E6D5}"/>
                </a:ext>
              </a:extLst>
            </p:cNvPr>
            <p:cNvGrpSpPr/>
            <p:nvPr/>
          </p:nvGrpSpPr>
          <p:grpSpPr>
            <a:xfrm>
              <a:off x="3735554" y="4716559"/>
              <a:ext cx="1800000" cy="792000"/>
              <a:chOff x="3463325" y="4716559"/>
              <a:chExt cx="1800000" cy="792000"/>
            </a:xfrm>
          </p:grpSpPr>
          <p:sp>
            <p:nvSpPr>
              <p:cNvPr id="13" name="楕円 23">
                <a:extLst>
                  <a:ext uri="{FF2B5EF4-FFF2-40B4-BE49-F238E27FC236}">
                    <a16:creationId xmlns:a16="http://schemas.microsoft.com/office/drawing/2014/main" id="{570ACF53-5A83-4F03-8808-451DB94A3FCC}"/>
                  </a:ext>
                </a:extLst>
              </p:cNvPr>
              <p:cNvSpPr/>
              <p:nvPr/>
            </p:nvSpPr>
            <p:spPr>
              <a:xfrm>
                <a:off x="3463325" y="4716559"/>
                <a:ext cx="1800000" cy="792000"/>
              </a:xfrm>
              <a:prstGeom prst="rect">
                <a:avLst/>
              </a:prstGeom>
              <a:solidFill>
                <a:srgbClr val="C0FF4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pic>
            <p:nvPicPr>
              <p:cNvPr id="41" name="グラフィックス 40" descr="バッジ 6 単色塗りつぶし">
                <a:extLst>
                  <a:ext uri="{FF2B5EF4-FFF2-40B4-BE49-F238E27FC236}">
                    <a16:creationId xmlns:a16="http://schemas.microsoft.com/office/drawing/2014/main" id="{325C362D-97D6-4BC9-A129-C1B1197347C5}"/>
                  </a:ext>
                </a:extLst>
              </p:cNvPr>
              <p:cNvPicPr>
                <a:picLocks noChangeAspect="1"/>
              </p:cNvPicPr>
              <p:nvPr/>
            </p:nvPicPr>
            <p:blipFill>
              <a:blip r:embed="rId13" cstate="hq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tretch>
                <a:fillRect/>
              </a:stretch>
            </p:blipFill>
            <p:spPr>
              <a:xfrm>
                <a:off x="3967325" y="4716559"/>
                <a:ext cx="792000" cy="792000"/>
              </a:xfrm>
              <a:prstGeom prst="rect">
                <a:avLst/>
              </a:prstGeom>
            </p:spPr>
          </p:pic>
        </p:grpSp>
        <p:grpSp>
          <p:nvGrpSpPr>
            <p:cNvPr id="53" name="グループ化 52">
              <a:extLst>
                <a:ext uri="{FF2B5EF4-FFF2-40B4-BE49-F238E27FC236}">
                  <a16:creationId xmlns:a16="http://schemas.microsoft.com/office/drawing/2014/main" id="{F65B929F-5B73-4603-8DCD-8E9BCC6B2C67}"/>
                </a:ext>
              </a:extLst>
            </p:cNvPr>
            <p:cNvGrpSpPr/>
            <p:nvPr/>
          </p:nvGrpSpPr>
          <p:grpSpPr>
            <a:xfrm>
              <a:off x="5756448" y="4716559"/>
              <a:ext cx="1800000" cy="792000"/>
              <a:chOff x="6006495" y="4716559"/>
              <a:chExt cx="1800000" cy="792000"/>
            </a:xfrm>
          </p:grpSpPr>
          <p:sp>
            <p:nvSpPr>
              <p:cNvPr id="11" name="楕円 20">
                <a:extLst>
                  <a:ext uri="{FF2B5EF4-FFF2-40B4-BE49-F238E27FC236}">
                    <a16:creationId xmlns:a16="http://schemas.microsoft.com/office/drawing/2014/main" id="{472996A0-A891-43B8-B955-A5E85E6AB5C4}"/>
                  </a:ext>
                </a:extLst>
              </p:cNvPr>
              <p:cNvSpPr/>
              <p:nvPr/>
            </p:nvSpPr>
            <p:spPr>
              <a:xfrm>
                <a:off x="6006495" y="4716559"/>
                <a:ext cx="1800000" cy="792000"/>
              </a:xfrm>
              <a:prstGeom prst="rect">
                <a:avLst/>
              </a:prstGeom>
              <a:solidFill>
                <a:srgbClr val="C0FF4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pic>
            <p:nvPicPr>
              <p:cNvPr id="43" name="グラフィックス 42" descr="バッジ 7 単色塗りつぶし">
                <a:extLst>
                  <a:ext uri="{FF2B5EF4-FFF2-40B4-BE49-F238E27FC236}">
                    <a16:creationId xmlns:a16="http://schemas.microsoft.com/office/drawing/2014/main" id="{F6911D38-B240-4FA7-AE91-4BD1462458A6}"/>
                  </a:ext>
                </a:extLst>
              </p:cNvPr>
              <p:cNvPicPr>
                <a:picLocks noChangeAspect="1"/>
              </p:cNvPicPr>
              <p:nvPr/>
            </p:nvPicPr>
            <p:blipFill>
              <a:blip r:embed="rId15" cstate="hqprint">
                <a:extLst>
                  <a:ext uri="{28A0092B-C50C-407E-A947-70E740481C1C}">
                    <a14:useLocalDpi xmlns:a14="http://schemas.microsoft.com/office/drawing/2010/main" val="0"/>
                  </a:ext>
                  <a:ext uri="{96DAC541-7B7A-43D3-8B79-37D633B846F1}">
                    <asvg:svgBlip xmlns:asvg="http://schemas.microsoft.com/office/drawing/2016/SVG/main" xmlns="" r:embed="rId16"/>
                  </a:ext>
                </a:extLst>
              </a:blip>
              <a:stretch>
                <a:fillRect/>
              </a:stretch>
            </p:blipFill>
            <p:spPr>
              <a:xfrm>
                <a:off x="6510495" y="4716559"/>
                <a:ext cx="792000" cy="792000"/>
              </a:xfrm>
              <a:prstGeom prst="rect">
                <a:avLst/>
              </a:prstGeom>
            </p:spPr>
          </p:pic>
        </p:grpSp>
      </p:grpSp>
      <p:sp>
        <p:nvSpPr>
          <p:cNvPr id="31" name="楕円 20">
            <a:extLst>
              <a:ext uri="{FF2B5EF4-FFF2-40B4-BE49-F238E27FC236}">
                <a16:creationId xmlns:a16="http://schemas.microsoft.com/office/drawing/2014/main" id="{61027B8D-E56B-40F5-9B82-6F04F6BCD163}"/>
              </a:ext>
            </a:extLst>
          </p:cNvPr>
          <p:cNvSpPr/>
          <p:nvPr/>
        </p:nvSpPr>
        <p:spPr>
          <a:xfrm>
            <a:off x="4274084" y="1049067"/>
            <a:ext cx="1972636" cy="867960"/>
          </a:xfrm>
          <a:prstGeom prst="rect">
            <a:avLst/>
          </a:prstGeom>
          <a:solidFill>
            <a:srgbClr val="C0FF4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33" name="テキスト ボックス 32">
            <a:extLst>
              <a:ext uri="{FF2B5EF4-FFF2-40B4-BE49-F238E27FC236}">
                <a16:creationId xmlns:a16="http://schemas.microsoft.com/office/drawing/2014/main" id="{358B9AEC-4C34-48CD-B764-1692D24FB1DC}"/>
              </a:ext>
            </a:extLst>
          </p:cNvPr>
          <p:cNvSpPr txBox="1"/>
          <p:nvPr/>
        </p:nvSpPr>
        <p:spPr>
          <a:xfrm>
            <a:off x="4333621" y="1103456"/>
            <a:ext cx="1853561" cy="723458"/>
          </a:xfrm>
          <a:prstGeom prst="rect">
            <a:avLst/>
          </a:prstGeom>
          <a:noFill/>
        </p:spPr>
        <p:txBody>
          <a:bodyPr wrap="square" lIns="108000" tIns="180000" rIns="108000" bIns="108000" rtlCol="0">
            <a:spAutoFit/>
          </a:bodyPr>
          <a:lstStyle>
            <a:defPPr>
              <a:defRPr lang="ja-JP"/>
            </a:defPPr>
            <a:lvl1pPr algn="ctr">
              <a:defRPr b="1">
                <a:latin typeface="+mn-ea"/>
              </a:defRPr>
            </a:lvl1pPr>
          </a:lstStyle>
          <a:p>
            <a:r>
              <a:rPr lang="ja-JP" altLang="en-US" sz="2400" dirty="0">
                <a:solidFill>
                  <a:srgbClr val="406080"/>
                </a:solidFill>
                <a:latin typeface="Meiryo UI" panose="020B0604030504040204" pitchFamily="50" charset="-128"/>
                <a:ea typeface="Meiryo UI" panose="020B0604030504040204" pitchFamily="50" charset="-128"/>
              </a:rPr>
              <a:t>安全性</a:t>
            </a:r>
          </a:p>
        </p:txBody>
      </p:sp>
      <p:grpSp>
        <p:nvGrpSpPr>
          <p:cNvPr id="57" name="グループ化 56">
            <a:extLst>
              <a:ext uri="{FF2B5EF4-FFF2-40B4-BE49-F238E27FC236}">
                <a16:creationId xmlns:a16="http://schemas.microsoft.com/office/drawing/2014/main" id="{4C61C02E-94BE-46F1-B582-77C82631A13A}"/>
              </a:ext>
            </a:extLst>
          </p:cNvPr>
          <p:cNvGrpSpPr/>
          <p:nvPr/>
        </p:nvGrpSpPr>
        <p:grpSpPr>
          <a:xfrm>
            <a:off x="4274084" y="5413673"/>
            <a:ext cx="1972636" cy="870097"/>
            <a:chOff x="4752163" y="5704849"/>
            <a:chExt cx="1800000" cy="793950"/>
          </a:xfrm>
        </p:grpSpPr>
        <p:sp>
          <p:nvSpPr>
            <p:cNvPr id="23" name="楕円 14">
              <a:extLst>
                <a:ext uri="{FF2B5EF4-FFF2-40B4-BE49-F238E27FC236}">
                  <a16:creationId xmlns:a16="http://schemas.microsoft.com/office/drawing/2014/main" id="{EEF8F84A-B019-4922-B4FD-E7781CAB9D1B}"/>
                </a:ext>
              </a:extLst>
            </p:cNvPr>
            <p:cNvSpPr/>
            <p:nvPr/>
          </p:nvSpPr>
          <p:spPr>
            <a:xfrm>
              <a:off x="4752163" y="5706799"/>
              <a:ext cx="1800000" cy="792000"/>
            </a:xfrm>
            <a:prstGeom prst="rect">
              <a:avLst/>
            </a:prstGeom>
            <a:solidFill>
              <a:srgbClr val="C0FF4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pic>
          <p:nvPicPr>
            <p:cNvPr id="46" name="グラフィックス 45" descr="バッジ 8 単色塗りつぶし">
              <a:extLst>
                <a:ext uri="{FF2B5EF4-FFF2-40B4-BE49-F238E27FC236}">
                  <a16:creationId xmlns:a16="http://schemas.microsoft.com/office/drawing/2014/main" id="{D7D58C34-A4A8-48C3-9545-BD2B593FF556}"/>
                </a:ext>
              </a:extLst>
            </p:cNvPr>
            <p:cNvPicPr>
              <a:picLocks noChangeAspect="1"/>
            </p:cNvPicPr>
            <p:nvPr/>
          </p:nvPicPr>
          <p:blipFill>
            <a:blip r:embed="rId17" cstate="hqprint">
              <a:extLst>
                <a:ext uri="{28A0092B-C50C-407E-A947-70E740481C1C}">
                  <a14:useLocalDpi xmlns:a14="http://schemas.microsoft.com/office/drawing/2010/main" val="0"/>
                </a:ext>
                <a:ext uri="{96DAC541-7B7A-43D3-8B79-37D633B846F1}">
                  <asvg:svgBlip xmlns:asvg="http://schemas.microsoft.com/office/drawing/2016/SVG/main" xmlns="" r:embed="rId18"/>
                </a:ext>
              </a:extLst>
            </a:blip>
            <a:stretch>
              <a:fillRect/>
            </a:stretch>
          </p:blipFill>
          <p:spPr>
            <a:xfrm>
              <a:off x="5256163" y="5704849"/>
              <a:ext cx="792000" cy="792000"/>
            </a:xfrm>
            <a:prstGeom prst="rect">
              <a:avLst/>
            </a:prstGeom>
          </p:spPr>
        </p:pic>
      </p:grpSp>
      <p:sp>
        <p:nvSpPr>
          <p:cNvPr id="40" name="テキスト ボックス 39">
            <a:extLst>
              <a:ext uri="{FF2B5EF4-FFF2-40B4-BE49-F238E27FC236}">
                <a16:creationId xmlns:a16="http://schemas.microsoft.com/office/drawing/2014/main" id="{8A2A836E-9D11-4F5A-B230-B9C2A8F34D7B}"/>
              </a:ext>
            </a:extLst>
          </p:cNvPr>
          <p:cNvSpPr txBox="1"/>
          <p:nvPr/>
        </p:nvSpPr>
        <p:spPr>
          <a:xfrm>
            <a:off x="224859" y="963164"/>
            <a:ext cx="2160000" cy="360000"/>
          </a:xfrm>
          <a:prstGeom prst="rect">
            <a:avLst/>
          </a:prstGeom>
          <a:noFill/>
        </p:spPr>
        <p:txBody>
          <a:bodyPr wrap="square" lIns="108000" tIns="180000" rIns="108000" bIns="108000" rtlCol="0" anchor="ctr">
            <a:spAutoFit/>
          </a:bodyPr>
          <a:lstStyle/>
          <a:p>
            <a:pPr algn="ctr"/>
            <a:r>
              <a:rPr kumimoji="1" lang="ja-JP" altLang="en-US" sz="2000" b="1" dirty="0">
                <a:latin typeface="Meiryo UI" panose="020B0604030504040204" pitchFamily="50" charset="-128"/>
                <a:ea typeface="Meiryo UI" panose="020B0604030504040204" pitchFamily="50" charset="-128"/>
              </a:rPr>
              <a:t>優先順位 高い</a:t>
            </a:r>
          </a:p>
        </p:txBody>
      </p:sp>
      <p:sp>
        <p:nvSpPr>
          <p:cNvPr id="42" name="テキスト ボックス 41">
            <a:extLst>
              <a:ext uri="{FF2B5EF4-FFF2-40B4-BE49-F238E27FC236}">
                <a16:creationId xmlns:a16="http://schemas.microsoft.com/office/drawing/2014/main" id="{7F955A47-8F0D-4128-B1A4-8042D1CB320A}"/>
              </a:ext>
            </a:extLst>
          </p:cNvPr>
          <p:cNvSpPr txBox="1"/>
          <p:nvPr/>
        </p:nvSpPr>
        <p:spPr>
          <a:xfrm>
            <a:off x="224859" y="5949950"/>
            <a:ext cx="2160000" cy="360000"/>
          </a:xfrm>
          <a:prstGeom prst="rect">
            <a:avLst/>
          </a:prstGeom>
          <a:noFill/>
        </p:spPr>
        <p:txBody>
          <a:bodyPr wrap="square" lIns="108000" tIns="180000" rIns="108000" bIns="108000" rtlCol="0" anchor="ctr">
            <a:spAutoFit/>
          </a:bodyPr>
          <a:lstStyle/>
          <a:p>
            <a:pPr algn="ctr"/>
            <a:r>
              <a:rPr kumimoji="1" lang="ja-JP" altLang="en-US" sz="2000" b="1" dirty="0">
                <a:latin typeface="Meiryo UI" panose="020B0604030504040204" pitchFamily="50" charset="-128"/>
                <a:ea typeface="Meiryo UI" panose="020B0604030504040204" pitchFamily="50" charset="-128"/>
              </a:rPr>
              <a:t>優先順位 低い</a:t>
            </a:r>
          </a:p>
        </p:txBody>
      </p:sp>
      <p:sp>
        <p:nvSpPr>
          <p:cNvPr id="49" name="テキスト ボックス 48">
            <a:extLst>
              <a:ext uri="{FF2B5EF4-FFF2-40B4-BE49-F238E27FC236}">
                <a16:creationId xmlns:a16="http://schemas.microsoft.com/office/drawing/2014/main" id="{C8DFB15A-2FAA-4315-ACE7-3AC99DEBB4ED}"/>
              </a:ext>
            </a:extLst>
          </p:cNvPr>
          <p:cNvSpPr txBox="1"/>
          <p:nvPr/>
        </p:nvSpPr>
        <p:spPr>
          <a:xfrm>
            <a:off x="8035255" y="1741417"/>
            <a:ext cx="4028412" cy="1398808"/>
          </a:xfrm>
          <a:prstGeom prst="rect">
            <a:avLst/>
          </a:prstGeom>
          <a:noFill/>
        </p:spPr>
        <p:txBody>
          <a:bodyPr wrap="square" lIns="108000" tIns="180000" rIns="108000" bIns="108000" rtlCol="0" anchor="ctr">
            <a:spAutoFit/>
          </a:bodyPr>
          <a:lstStyle>
            <a:defPPr>
              <a:defRPr lang="ja-JP"/>
            </a:defPPr>
            <a:lvl1pPr algn="ctr">
              <a:defRPr b="1">
                <a:latin typeface="+mn-ea"/>
              </a:defRPr>
            </a:lvl1pPr>
          </a:lstStyle>
          <a:p>
            <a:r>
              <a:rPr lang="ja-JP" altLang="en-US" sz="2400" dirty="0">
                <a:solidFill>
                  <a:srgbClr val="406080"/>
                </a:solidFill>
                <a:latin typeface="Meiryo UI" panose="020B0604030504040204" pitchFamily="50" charset="-128"/>
                <a:ea typeface="Meiryo UI" panose="020B0604030504040204" pitchFamily="50" charset="-128"/>
              </a:rPr>
              <a:t>「安全性」は一番上に、</a:t>
            </a:r>
            <a:endParaRPr lang="en-US" altLang="ja-JP" sz="2400" dirty="0">
              <a:solidFill>
                <a:srgbClr val="406080"/>
              </a:solidFill>
              <a:latin typeface="Meiryo UI" panose="020B0604030504040204" pitchFamily="50" charset="-128"/>
              <a:ea typeface="Meiryo UI" panose="020B0604030504040204" pitchFamily="50" charset="-128"/>
            </a:endParaRPr>
          </a:p>
          <a:p>
            <a:r>
              <a:rPr lang="ja-JP" altLang="en-US" sz="2400" dirty="0">
                <a:solidFill>
                  <a:srgbClr val="FF0040"/>
                </a:solidFill>
                <a:latin typeface="Meiryo UI" panose="020B0604030504040204" pitchFamily="50" charset="-128"/>
                <a:ea typeface="Meiryo UI" panose="020B0604030504040204" pitchFamily="50" charset="-128"/>
              </a:rPr>
              <a:t>「耐久性」</a:t>
            </a:r>
            <a:r>
              <a:rPr lang="ja-JP" altLang="en-US" sz="2400" dirty="0">
                <a:solidFill>
                  <a:srgbClr val="406080"/>
                </a:solidFill>
                <a:latin typeface="Meiryo UI" panose="020B0604030504040204" pitchFamily="50" charset="-128"/>
                <a:ea typeface="Meiryo UI" panose="020B0604030504040204" pitchFamily="50" charset="-128"/>
              </a:rPr>
              <a:t>と</a:t>
            </a:r>
            <a:r>
              <a:rPr lang="ja-JP" altLang="en-US" sz="2400" dirty="0">
                <a:solidFill>
                  <a:srgbClr val="FF0040"/>
                </a:solidFill>
                <a:latin typeface="Meiryo UI" panose="020B0604030504040204" pitchFamily="50" charset="-128"/>
                <a:ea typeface="Meiryo UI" panose="020B0604030504040204" pitchFamily="50" charset="-128"/>
              </a:rPr>
              <a:t>「環境への配慮」</a:t>
            </a:r>
            <a:r>
              <a:rPr lang="ja-JP" altLang="en-US" sz="2400" dirty="0">
                <a:solidFill>
                  <a:srgbClr val="406080"/>
                </a:solidFill>
                <a:latin typeface="Meiryo UI" panose="020B0604030504040204" pitchFamily="50" charset="-128"/>
                <a:ea typeface="Meiryo UI" panose="020B0604030504040204" pitchFamily="50" charset="-128"/>
              </a:rPr>
              <a:t>も</a:t>
            </a:r>
            <a:endParaRPr lang="en-US" altLang="ja-JP" sz="2400" dirty="0">
              <a:solidFill>
                <a:srgbClr val="406080"/>
              </a:solidFill>
              <a:latin typeface="Meiryo UI" panose="020B0604030504040204" pitchFamily="50" charset="-128"/>
              <a:ea typeface="Meiryo UI" panose="020B0604030504040204" pitchFamily="50" charset="-128"/>
            </a:endParaRPr>
          </a:p>
          <a:p>
            <a:r>
              <a:rPr lang="ja-JP" altLang="en-US" sz="2400" dirty="0">
                <a:solidFill>
                  <a:srgbClr val="406080"/>
                </a:solidFill>
                <a:latin typeface="Meiryo UI" panose="020B0604030504040204" pitchFamily="50" charset="-128"/>
                <a:ea typeface="Meiryo UI" panose="020B0604030504040204" pitchFamily="50" charset="-128"/>
              </a:rPr>
              <a:t>必ず入れよう</a:t>
            </a:r>
          </a:p>
        </p:txBody>
      </p:sp>
      <p:sp>
        <p:nvSpPr>
          <p:cNvPr id="51" name="矢印: 右 50">
            <a:extLst>
              <a:ext uri="{FF2B5EF4-FFF2-40B4-BE49-F238E27FC236}">
                <a16:creationId xmlns:a16="http://schemas.microsoft.com/office/drawing/2014/main" id="{06880617-37A3-4096-9EEC-020AF70CCA61}"/>
              </a:ext>
            </a:extLst>
          </p:cNvPr>
          <p:cNvSpPr/>
          <p:nvPr/>
        </p:nvSpPr>
        <p:spPr>
          <a:xfrm rot="16200000">
            <a:off x="-879753" y="2963490"/>
            <a:ext cx="4370184" cy="1333730"/>
          </a:xfrm>
          <a:prstGeom prst="rightArrow">
            <a:avLst/>
          </a:prstGeom>
          <a:solidFill>
            <a:srgbClr val="C0FF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45" name="図 44">
            <a:extLst>
              <a:ext uri="{FF2B5EF4-FFF2-40B4-BE49-F238E27FC236}">
                <a16:creationId xmlns:a16="http://schemas.microsoft.com/office/drawing/2014/main" id="{C206C366-97D9-4DF8-9156-9DCEBAA70F0E}"/>
              </a:ext>
            </a:extLst>
          </p:cNvPr>
          <p:cNvPicPr>
            <a:picLocks noChangeAspect="1"/>
          </p:cNvPicPr>
          <p:nvPr/>
        </p:nvPicPr>
        <p:blipFill>
          <a:blip r:embed="rId19"/>
          <a:stretch>
            <a:fillRect/>
          </a:stretch>
        </p:blipFill>
        <p:spPr>
          <a:xfrm>
            <a:off x="9084335" y="3630355"/>
            <a:ext cx="2692838" cy="2997350"/>
          </a:xfrm>
          <a:prstGeom prst="rect">
            <a:avLst/>
          </a:prstGeom>
        </p:spPr>
      </p:pic>
    </p:spTree>
    <p:extLst>
      <p:ext uri="{BB962C8B-B14F-4D97-AF65-F5344CB8AC3E}">
        <p14:creationId xmlns:p14="http://schemas.microsoft.com/office/powerpoint/2010/main" val="311696670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500"/>
                                        <p:tgtEl>
                                          <p:spTgt spid="49"/>
                                        </p:tgtEl>
                                      </p:cBhvr>
                                    </p:animEffect>
                                  </p:childTnLst>
                                </p:cTn>
                              </p:par>
                            </p:childTnLst>
                          </p:cTn>
                        </p:par>
                        <p:par>
                          <p:cTn id="8" fill="hold">
                            <p:stCondLst>
                              <p:cond delay="1000"/>
                            </p:stCondLst>
                            <p:childTnLst>
                              <p:par>
                                <p:cTn id="9" presetID="26" presetClass="emph" presetSubtype="0" fill="hold" grpId="0" nodeType="afterEffect">
                                  <p:stCondLst>
                                    <p:cond delay="0"/>
                                  </p:stCondLst>
                                  <p:childTnLst>
                                    <p:animEffect transition="out" filter="fade">
                                      <p:cBhvr>
                                        <p:cTn id="10" dur="500" tmFilter="0, 0; .2, .5; .8, .5; 1, 0"/>
                                        <p:tgtEl>
                                          <p:spTgt spid="42"/>
                                        </p:tgtEl>
                                      </p:cBhvr>
                                    </p:animEffect>
                                    <p:animScale>
                                      <p:cBhvr>
                                        <p:cTn id="11" dur="250" autoRev="1" fill="hold"/>
                                        <p:tgtEl>
                                          <p:spTgt spid="42"/>
                                        </p:tgtEl>
                                      </p:cBhvr>
                                      <p:by x="105000" y="105000"/>
                                    </p:animScale>
                                  </p:childTnLst>
                                </p:cTn>
                              </p:par>
                            </p:childTnLst>
                          </p:cTn>
                        </p:par>
                        <p:par>
                          <p:cTn id="12" fill="hold">
                            <p:stCondLst>
                              <p:cond delay="1500"/>
                            </p:stCondLst>
                            <p:childTnLst>
                              <p:par>
                                <p:cTn id="13" presetID="26" presetClass="emph" presetSubtype="0" fill="hold" grpId="0" nodeType="afterEffect">
                                  <p:stCondLst>
                                    <p:cond delay="0"/>
                                  </p:stCondLst>
                                  <p:childTnLst>
                                    <p:animEffect transition="out" filter="fade">
                                      <p:cBhvr>
                                        <p:cTn id="14" dur="500" tmFilter="0, 0; .2, .5; .8, .5; 1, 0"/>
                                        <p:tgtEl>
                                          <p:spTgt spid="40"/>
                                        </p:tgtEl>
                                      </p:cBhvr>
                                    </p:animEffect>
                                    <p:animScale>
                                      <p:cBhvr>
                                        <p:cTn id="15" dur="250" autoRev="1" fill="hold"/>
                                        <p:tgtEl>
                                          <p:spTgt spid="40"/>
                                        </p:tgtEl>
                                      </p:cBhvr>
                                      <p:by x="105000" y="105000"/>
                                    </p:animScale>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p:cTn id="19" dur="500" fill="hold"/>
                                        <p:tgtEl>
                                          <p:spTgt spid="33"/>
                                        </p:tgtEl>
                                        <p:attrNameLst>
                                          <p:attrName>ppt_w</p:attrName>
                                        </p:attrNameLst>
                                      </p:cBhvr>
                                      <p:tavLst>
                                        <p:tav tm="0">
                                          <p:val>
                                            <p:fltVal val="0"/>
                                          </p:val>
                                        </p:tav>
                                        <p:tav tm="100000">
                                          <p:val>
                                            <p:strVal val="#ppt_w"/>
                                          </p:val>
                                        </p:tav>
                                      </p:tavLst>
                                    </p:anim>
                                    <p:anim calcmode="lin" valueType="num">
                                      <p:cBhvr>
                                        <p:cTn id="20" dur="500" fill="hold"/>
                                        <p:tgtEl>
                                          <p:spTgt spid="33"/>
                                        </p:tgtEl>
                                        <p:attrNameLst>
                                          <p:attrName>ppt_h</p:attrName>
                                        </p:attrNameLst>
                                      </p:cBhvr>
                                      <p:tavLst>
                                        <p:tav tm="0">
                                          <p:val>
                                            <p:fltVal val="0"/>
                                          </p:val>
                                        </p:tav>
                                        <p:tav tm="100000">
                                          <p:val>
                                            <p:strVal val="#ppt_h"/>
                                          </p:val>
                                        </p:tav>
                                      </p:tavLst>
                                    </p:anim>
                                    <p:animEffect transition="in" filter="fade">
                                      <p:cBhvr>
                                        <p:cTn id="21"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40" grpId="0"/>
      <p:bldP spid="42" grpId="0"/>
      <p:bldP spid="4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6BBED1A9-762F-4E03-846B-072B74577B8E}"/>
              </a:ext>
            </a:extLst>
          </p:cNvPr>
          <p:cNvSpPr txBox="1"/>
          <p:nvPr/>
        </p:nvSpPr>
        <p:spPr>
          <a:xfrm>
            <a:off x="870517" y="4711869"/>
            <a:ext cx="6480000" cy="646331"/>
          </a:xfrm>
          <a:prstGeom prst="rect">
            <a:avLst/>
          </a:prstGeom>
          <a:noFill/>
        </p:spPr>
        <p:txBody>
          <a:bodyPr wrap="square" rtlCol="0" anchor="t">
            <a:spAutoFit/>
          </a:bodyPr>
          <a:lstStyle/>
          <a:p>
            <a:r>
              <a:rPr kumimoji="1" lang="ja-JP" altLang="en-US" dirty="0">
                <a:solidFill>
                  <a:schemeClr val="bg1">
                    <a:lumMod val="65000"/>
                  </a:schemeClr>
                </a:solidFill>
                <a:latin typeface="Meiryo UI" panose="020B0604030504040204" pitchFamily="50" charset="-128"/>
                <a:ea typeface="Meiryo UI" panose="020B0604030504040204" pitchFamily="50" charset="-128"/>
              </a:rPr>
              <a:t>ここに記入しよう</a:t>
            </a:r>
            <a:endParaRPr kumimoji="1" lang="en-US" altLang="ja-JP" dirty="0">
              <a:solidFill>
                <a:schemeClr val="bg1">
                  <a:lumMod val="65000"/>
                </a:schemeClr>
              </a:solidFill>
              <a:latin typeface="Meiryo UI" panose="020B0604030504040204" pitchFamily="50" charset="-128"/>
              <a:ea typeface="Meiryo UI" panose="020B0604030504040204" pitchFamily="50" charset="-128"/>
            </a:endParaRPr>
          </a:p>
          <a:p>
            <a:endParaRPr kumimoji="1" lang="ja-JP" altLang="en-US" dirty="0">
              <a:solidFill>
                <a:schemeClr val="bg1">
                  <a:lumMod val="65000"/>
                </a:schemeClr>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1689272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テキスト ボックス 26">
            <a:extLst>
              <a:ext uri="{FF2B5EF4-FFF2-40B4-BE49-F238E27FC236}">
                <a16:creationId xmlns:a16="http://schemas.microsoft.com/office/drawing/2014/main" id="{F418B489-4601-41AB-AAE7-353C9958D5CB}"/>
              </a:ext>
            </a:extLst>
          </p:cNvPr>
          <p:cNvSpPr txBox="1"/>
          <p:nvPr/>
        </p:nvSpPr>
        <p:spPr>
          <a:xfrm>
            <a:off x="3948700" y="920736"/>
            <a:ext cx="4320000" cy="720000"/>
          </a:xfrm>
          <a:prstGeom prst="rect">
            <a:avLst/>
          </a:prstGeom>
          <a:noFill/>
        </p:spPr>
        <p:txBody>
          <a:bodyPr wrap="square" rtlCol="0" anchor="ctr">
            <a:spAutoFit/>
          </a:bodyPr>
          <a:lstStyle/>
          <a:p>
            <a:pPr algn="ctr"/>
            <a:r>
              <a:rPr kumimoji="1" lang="ja-JP" altLang="en-US" sz="4800" b="1" dirty="0">
                <a:latin typeface="Meiryo UI" panose="020B0604030504040204" pitchFamily="50" charset="-128"/>
                <a:ea typeface="Meiryo UI" panose="020B0604030504040204" pitchFamily="50" charset="-128"/>
              </a:rPr>
              <a:t>購入候補</a:t>
            </a:r>
            <a:r>
              <a:rPr lang="ja-JP" altLang="en-US" sz="4800" b="1" dirty="0">
                <a:latin typeface="Meiryo UI" panose="020B0604030504040204" pitchFamily="50" charset="-128"/>
                <a:ea typeface="Meiryo UI" panose="020B0604030504040204" pitchFamily="50" charset="-128"/>
              </a:rPr>
              <a:t>　</a:t>
            </a:r>
            <a:r>
              <a:rPr kumimoji="1" lang="en-US" altLang="ja-JP" sz="4800" b="1" dirty="0">
                <a:latin typeface="Meiryo UI" panose="020B0604030504040204" pitchFamily="50" charset="-128"/>
                <a:ea typeface="Meiryo UI" panose="020B0604030504040204" pitchFamily="50" charset="-128"/>
              </a:rPr>
              <a:t>A</a:t>
            </a:r>
            <a:endParaRPr kumimoji="1" lang="ja-JP" altLang="en-US" sz="4800" b="1" dirty="0">
              <a:latin typeface="Meiryo UI" panose="020B0604030504040204" pitchFamily="50" charset="-128"/>
              <a:ea typeface="Meiryo UI" panose="020B0604030504040204" pitchFamily="50" charset="-128"/>
            </a:endParaRPr>
          </a:p>
        </p:txBody>
      </p:sp>
      <p:pic>
        <p:nvPicPr>
          <p:cNvPr id="32" name="グラフィックス 31">
            <a:extLst>
              <a:ext uri="{FF2B5EF4-FFF2-40B4-BE49-F238E27FC236}">
                <a16:creationId xmlns:a16="http://schemas.microsoft.com/office/drawing/2014/main" id="{2D29AE7E-5BF2-4C5D-AD77-4644A40E8B2D}"/>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6989123" y="2274702"/>
            <a:ext cx="4360092" cy="3792220"/>
          </a:xfrm>
          <a:prstGeom prst="rect">
            <a:avLst/>
          </a:prstGeom>
        </p:spPr>
      </p:pic>
      <p:graphicFrame>
        <p:nvGraphicFramePr>
          <p:cNvPr id="46" name="表 3">
            <a:extLst>
              <a:ext uri="{FF2B5EF4-FFF2-40B4-BE49-F238E27FC236}">
                <a16:creationId xmlns:a16="http://schemas.microsoft.com/office/drawing/2014/main" id="{5084B518-CA26-49D4-B9BB-D97410C6C90F}"/>
              </a:ext>
            </a:extLst>
          </p:cNvPr>
          <p:cNvGraphicFramePr>
            <a:graphicFrameLocks noGrp="1"/>
          </p:cNvGraphicFramePr>
          <p:nvPr/>
        </p:nvGraphicFramePr>
        <p:xfrm>
          <a:off x="1064360" y="1970955"/>
          <a:ext cx="5182753" cy="4284000"/>
        </p:xfrm>
        <a:graphic>
          <a:graphicData uri="http://schemas.openxmlformats.org/drawingml/2006/table">
            <a:tbl>
              <a:tblPr firstRow="1" bandRow="1">
                <a:tableStyleId>{7E9639D4-E3E2-4D34-9284-5A2195B3D0D7}</a:tableStyleId>
              </a:tblPr>
              <a:tblGrid>
                <a:gridCol w="2492970">
                  <a:extLst>
                    <a:ext uri="{9D8B030D-6E8A-4147-A177-3AD203B41FA5}">
                      <a16:colId xmlns:a16="http://schemas.microsoft.com/office/drawing/2014/main" val="2492166228"/>
                    </a:ext>
                  </a:extLst>
                </a:gridCol>
                <a:gridCol w="2689783">
                  <a:extLst>
                    <a:ext uri="{9D8B030D-6E8A-4147-A177-3AD203B41FA5}">
                      <a16:colId xmlns:a16="http://schemas.microsoft.com/office/drawing/2014/main" val="3349049827"/>
                    </a:ext>
                  </a:extLst>
                </a:gridCol>
              </a:tblGrid>
              <a:tr h="612000">
                <a:tc>
                  <a:txBody>
                    <a:bodyPr/>
                    <a:lstStyle/>
                    <a:p>
                      <a:pPr algn="ctr"/>
                      <a:endParaRPr kumimoji="1" lang="en-US" altLang="ja-JP"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52187192"/>
                  </a:ext>
                </a:extLst>
              </a:tr>
              <a:tr h="612000">
                <a:tc>
                  <a:txBody>
                    <a:bodyPr/>
                    <a:lstStyle/>
                    <a:p>
                      <a:pPr algn="ctr"/>
                      <a:endParaRPr kumimoji="1" lang="en-US" altLang="ja-JP"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14465409"/>
                  </a:ext>
                </a:extLst>
              </a:tr>
              <a:tr h="612000">
                <a:tc>
                  <a:txBody>
                    <a:bodyPr/>
                    <a:lstStyle/>
                    <a:p>
                      <a:pPr algn="ctr"/>
                      <a:endParaRPr kumimoji="1" lang="en-US" altLang="ja-JP"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26010260"/>
                  </a:ext>
                </a:extLst>
              </a:tr>
              <a:tr h="612000">
                <a:tc>
                  <a:txBody>
                    <a:bodyPr/>
                    <a:lstStyle/>
                    <a:p>
                      <a:pPr algn="ctr"/>
                      <a:endParaRPr kumimoji="1" lang="en-US" altLang="ja-JP"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85518524"/>
                  </a:ext>
                </a:extLst>
              </a:tr>
              <a:tr h="612000">
                <a:tc>
                  <a:txBody>
                    <a:bodyPr/>
                    <a:lstStyle/>
                    <a:p>
                      <a:pPr algn="ct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72380512"/>
                  </a:ext>
                </a:extLst>
              </a:tr>
              <a:tr h="612000">
                <a:tc>
                  <a:txBody>
                    <a:bodyPr/>
                    <a:lstStyle/>
                    <a:p>
                      <a:pPr algn="ct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33874121"/>
                  </a:ext>
                </a:extLst>
              </a:tr>
              <a:tr h="612000">
                <a:tc>
                  <a:txBody>
                    <a:bodyPr/>
                    <a:lstStyle/>
                    <a:p>
                      <a:pPr algn="ct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83932746"/>
                  </a:ext>
                </a:extLst>
              </a:tr>
            </a:tbl>
          </a:graphicData>
        </a:graphic>
      </p:graphicFrame>
      <p:sp>
        <p:nvSpPr>
          <p:cNvPr id="47" name="テキスト ボックス 46">
            <a:extLst>
              <a:ext uri="{FF2B5EF4-FFF2-40B4-BE49-F238E27FC236}">
                <a16:creationId xmlns:a16="http://schemas.microsoft.com/office/drawing/2014/main" id="{19367855-3239-449C-B602-CE3000578861}"/>
              </a:ext>
            </a:extLst>
          </p:cNvPr>
          <p:cNvSpPr txBox="1"/>
          <p:nvPr/>
        </p:nvSpPr>
        <p:spPr>
          <a:xfrm>
            <a:off x="1021024" y="2016988"/>
            <a:ext cx="2520000" cy="540000"/>
          </a:xfrm>
          <a:prstGeom prst="rect">
            <a:avLst/>
          </a:prstGeom>
          <a:noFill/>
        </p:spPr>
        <p:txBody>
          <a:bodyPr wrap="square" rtlCol="0" anchor="ctr">
            <a:spAutoFit/>
          </a:bodyPr>
          <a:lstStyle/>
          <a:p>
            <a:pPr algn="ctr"/>
            <a:r>
              <a:rPr lang="ja-JP" altLang="en-US" sz="2000" b="0" dirty="0">
                <a:latin typeface="Meiryo UI" panose="020B0604030504040204" pitchFamily="50" charset="-128"/>
                <a:ea typeface="Meiryo UI" panose="020B0604030504040204" pitchFamily="50" charset="-128"/>
              </a:rPr>
              <a:t>価格</a:t>
            </a:r>
          </a:p>
        </p:txBody>
      </p:sp>
      <p:sp>
        <p:nvSpPr>
          <p:cNvPr id="48" name="テキスト ボックス 47">
            <a:extLst>
              <a:ext uri="{FF2B5EF4-FFF2-40B4-BE49-F238E27FC236}">
                <a16:creationId xmlns:a16="http://schemas.microsoft.com/office/drawing/2014/main" id="{843DCD40-1BFF-4154-B1F4-7A4939362E02}"/>
              </a:ext>
            </a:extLst>
          </p:cNvPr>
          <p:cNvSpPr txBox="1"/>
          <p:nvPr/>
        </p:nvSpPr>
        <p:spPr>
          <a:xfrm>
            <a:off x="1021024" y="3242118"/>
            <a:ext cx="2520000" cy="540000"/>
          </a:xfrm>
          <a:prstGeom prst="rect">
            <a:avLst/>
          </a:prstGeom>
          <a:noFill/>
        </p:spPr>
        <p:txBody>
          <a:bodyPr wrap="square" rtlCol="0" anchor="ctr">
            <a:spAutoFit/>
          </a:bodyPr>
          <a:lstStyle/>
          <a:p>
            <a:pPr algn="ctr"/>
            <a:r>
              <a:rPr lang="ja-JP" altLang="en-US" sz="2000" b="0" dirty="0">
                <a:latin typeface="Meiryo UI" panose="020B0604030504040204" pitchFamily="50" charset="-128"/>
                <a:ea typeface="Meiryo UI" panose="020B0604030504040204" pitchFamily="50" charset="-128"/>
              </a:rPr>
              <a:t>素材</a:t>
            </a:r>
          </a:p>
        </p:txBody>
      </p:sp>
      <p:sp>
        <p:nvSpPr>
          <p:cNvPr id="49" name="テキスト ボックス 48">
            <a:extLst>
              <a:ext uri="{FF2B5EF4-FFF2-40B4-BE49-F238E27FC236}">
                <a16:creationId xmlns:a16="http://schemas.microsoft.com/office/drawing/2014/main" id="{D7DBCC97-39B4-44E6-96A1-D3CCD0E10653}"/>
              </a:ext>
            </a:extLst>
          </p:cNvPr>
          <p:cNvSpPr txBox="1"/>
          <p:nvPr/>
        </p:nvSpPr>
        <p:spPr>
          <a:xfrm>
            <a:off x="1021024" y="5079813"/>
            <a:ext cx="2520000" cy="540000"/>
          </a:xfrm>
          <a:prstGeom prst="rect">
            <a:avLst/>
          </a:prstGeom>
          <a:noFill/>
        </p:spPr>
        <p:txBody>
          <a:bodyPr wrap="square" rtlCol="0" anchor="ctr">
            <a:spAutoFit/>
          </a:bodyPr>
          <a:lstStyle/>
          <a:p>
            <a:pPr algn="ctr"/>
            <a:r>
              <a:rPr lang="ja-JP" altLang="en-US" sz="2000" b="0" dirty="0">
                <a:latin typeface="Meiryo UI" panose="020B0604030504040204" pitchFamily="50" charset="-128"/>
                <a:ea typeface="Meiryo UI" panose="020B0604030504040204" pitchFamily="50" charset="-128"/>
              </a:rPr>
              <a:t>安全性／保証年数</a:t>
            </a:r>
          </a:p>
        </p:txBody>
      </p:sp>
      <p:sp>
        <p:nvSpPr>
          <p:cNvPr id="50" name="テキスト ボックス 49">
            <a:extLst>
              <a:ext uri="{FF2B5EF4-FFF2-40B4-BE49-F238E27FC236}">
                <a16:creationId xmlns:a16="http://schemas.microsoft.com/office/drawing/2014/main" id="{FCCF45D5-974C-4615-9E06-2DAB1CE17301}"/>
              </a:ext>
            </a:extLst>
          </p:cNvPr>
          <p:cNvSpPr txBox="1"/>
          <p:nvPr/>
        </p:nvSpPr>
        <p:spPr>
          <a:xfrm>
            <a:off x="3473584" y="2025086"/>
            <a:ext cx="2880000" cy="540000"/>
          </a:xfrm>
          <a:prstGeom prst="rect">
            <a:avLst/>
          </a:prstGeom>
          <a:noFill/>
        </p:spPr>
        <p:txBody>
          <a:bodyPr wrap="square" rtlCol="0" anchor="ctr">
            <a:spAutoFit/>
          </a:bodyPr>
          <a:lstStyle/>
          <a:p>
            <a:pPr algn="ctr"/>
            <a:r>
              <a:rPr lang="en-US" altLang="ja-JP" sz="1600" dirty="0">
                <a:latin typeface="Meiryo UI" panose="020B0604030504040204" pitchFamily="50" charset="-128"/>
                <a:ea typeface="Meiryo UI" panose="020B0604030504040204" pitchFamily="50" charset="-128"/>
              </a:rPr>
              <a:t>7,000</a:t>
            </a:r>
            <a:r>
              <a:rPr lang="ja-JP" altLang="en-US" sz="1600" dirty="0">
                <a:latin typeface="Meiryo UI" panose="020B0604030504040204" pitchFamily="50" charset="-128"/>
                <a:ea typeface="Meiryo UI" panose="020B0604030504040204" pitchFamily="50" charset="-128"/>
              </a:rPr>
              <a:t>円</a:t>
            </a:r>
          </a:p>
        </p:txBody>
      </p:sp>
      <p:sp>
        <p:nvSpPr>
          <p:cNvPr id="51" name="テキスト ボックス 50">
            <a:extLst>
              <a:ext uri="{FF2B5EF4-FFF2-40B4-BE49-F238E27FC236}">
                <a16:creationId xmlns:a16="http://schemas.microsoft.com/office/drawing/2014/main" id="{3FF58E97-7598-4DC4-89D0-95D179C4FAF0}"/>
              </a:ext>
            </a:extLst>
          </p:cNvPr>
          <p:cNvSpPr txBox="1"/>
          <p:nvPr/>
        </p:nvSpPr>
        <p:spPr>
          <a:xfrm>
            <a:off x="1021024" y="2629553"/>
            <a:ext cx="2520000" cy="540000"/>
          </a:xfrm>
          <a:prstGeom prst="rect">
            <a:avLst/>
          </a:prstGeom>
          <a:noFill/>
        </p:spPr>
        <p:txBody>
          <a:bodyPr wrap="square" rtlCol="0" anchor="ctr">
            <a:spAutoFit/>
          </a:bodyPr>
          <a:lstStyle/>
          <a:p>
            <a:pPr algn="ctr"/>
            <a:r>
              <a:rPr lang="ja-JP" altLang="en-US" sz="2000" b="0" dirty="0">
                <a:latin typeface="Meiryo UI" panose="020B0604030504040204" pitchFamily="50" charset="-128"/>
                <a:ea typeface="Meiryo UI" panose="020B0604030504040204" pitchFamily="50" charset="-128"/>
              </a:rPr>
              <a:t>サイズ</a:t>
            </a:r>
          </a:p>
        </p:txBody>
      </p:sp>
      <p:sp>
        <p:nvSpPr>
          <p:cNvPr id="52" name="テキスト ボックス 51">
            <a:extLst>
              <a:ext uri="{FF2B5EF4-FFF2-40B4-BE49-F238E27FC236}">
                <a16:creationId xmlns:a16="http://schemas.microsoft.com/office/drawing/2014/main" id="{0642F997-FA87-49C4-B0DA-B760187127FE}"/>
              </a:ext>
            </a:extLst>
          </p:cNvPr>
          <p:cNvSpPr txBox="1"/>
          <p:nvPr/>
        </p:nvSpPr>
        <p:spPr>
          <a:xfrm>
            <a:off x="1021024" y="5692380"/>
            <a:ext cx="2520000" cy="540000"/>
          </a:xfrm>
          <a:prstGeom prst="rect">
            <a:avLst/>
          </a:prstGeom>
          <a:noFill/>
        </p:spPr>
        <p:txBody>
          <a:bodyPr wrap="square" rtlCol="0" anchor="ctr">
            <a:spAutoFit/>
          </a:bodyPr>
          <a:lstStyle/>
          <a:p>
            <a:pPr algn="ctr"/>
            <a:r>
              <a:rPr lang="ja-JP" altLang="en-US" sz="2000" b="0" dirty="0">
                <a:latin typeface="Meiryo UI" panose="020B0604030504040204" pitchFamily="50" charset="-128"/>
                <a:ea typeface="Meiryo UI" panose="020B0604030504040204" pitchFamily="50" charset="-128"/>
              </a:rPr>
              <a:t>口コミ</a:t>
            </a:r>
          </a:p>
        </p:txBody>
      </p:sp>
      <p:sp>
        <p:nvSpPr>
          <p:cNvPr id="53" name="テキスト ボックス 52">
            <a:extLst>
              <a:ext uri="{FF2B5EF4-FFF2-40B4-BE49-F238E27FC236}">
                <a16:creationId xmlns:a16="http://schemas.microsoft.com/office/drawing/2014/main" id="{A902BCCE-AB26-4208-A4F2-B041DA42DA5B}"/>
              </a:ext>
            </a:extLst>
          </p:cNvPr>
          <p:cNvSpPr txBox="1"/>
          <p:nvPr/>
        </p:nvSpPr>
        <p:spPr>
          <a:xfrm>
            <a:off x="1021024" y="3854683"/>
            <a:ext cx="2520000" cy="540000"/>
          </a:xfrm>
          <a:prstGeom prst="rect">
            <a:avLst/>
          </a:prstGeom>
          <a:noFill/>
        </p:spPr>
        <p:txBody>
          <a:bodyPr wrap="square" rtlCol="0" anchor="ctr">
            <a:spAutoFit/>
          </a:bodyPr>
          <a:lstStyle/>
          <a:p>
            <a:pPr algn="ctr"/>
            <a:r>
              <a:rPr lang="ja-JP" altLang="en-US" sz="2000" b="0" dirty="0">
                <a:latin typeface="Meiryo UI" panose="020B0604030504040204" pitchFamily="50" charset="-128"/>
                <a:ea typeface="Meiryo UI" panose="020B0604030504040204" pitchFamily="50" charset="-128"/>
              </a:rPr>
              <a:t>重量</a:t>
            </a:r>
          </a:p>
        </p:txBody>
      </p:sp>
      <p:sp>
        <p:nvSpPr>
          <p:cNvPr id="54" name="テキスト ボックス 53">
            <a:extLst>
              <a:ext uri="{FF2B5EF4-FFF2-40B4-BE49-F238E27FC236}">
                <a16:creationId xmlns:a16="http://schemas.microsoft.com/office/drawing/2014/main" id="{F897F59A-9383-4E60-9AA5-78E3CA0ECF88}"/>
              </a:ext>
            </a:extLst>
          </p:cNvPr>
          <p:cNvSpPr txBox="1"/>
          <p:nvPr/>
        </p:nvSpPr>
        <p:spPr>
          <a:xfrm>
            <a:off x="3473584" y="2628645"/>
            <a:ext cx="2880000" cy="540000"/>
          </a:xfrm>
          <a:prstGeom prst="rect">
            <a:avLst/>
          </a:prstGeom>
          <a:noFill/>
        </p:spPr>
        <p:txBody>
          <a:bodyPr wrap="square" rtlCol="0" anchor="ctr">
            <a:spAutoFit/>
          </a:bodyPr>
          <a:lstStyle/>
          <a:p>
            <a:pPr algn="ctr"/>
            <a:r>
              <a:rPr lang="ja-JP" altLang="en-US" sz="1600" dirty="0">
                <a:latin typeface="Meiryo UI" panose="020B0604030504040204" pitchFamily="50" charset="-128"/>
                <a:ea typeface="Meiryo UI" panose="020B0604030504040204" pitchFamily="50" charset="-128"/>
              </a:rPr>
              <a:t>幅</a:t>
            </a:r>
            <a:r>
              <a:rPr lang="en-US" altLang="ja-JP" sz="1600" dirty="0">
                <a:latin typeface="Meiryo UI" panose="020B0604030504040204" pitchFamily="50" charset="-128"/>
                <a:ea typeface="Meiryo UI" panose="020B0604030504040204" pitchFamily="50" charset="-128"/>
              </a:rPr>
              <a:t>60×</a:t>
            </a:r>
            <a:r>
              <a:rPr lang="ja-JP" altLang="en-US" sz="1600" dirty="0">
                <a:latin typeface="Meiryo UI" panose="020B0604030504040204" pitchFamily="50" charset="-128"/>
                <a:ea typeface="Meiryo UI" panose="020B0604030504040204" pitchFamily="50" charset="-128"/>
              </a:rPr>
              <a:t>奥行</a:t>
            </a:r>
            <a:r>
              <a:rPr lang="en-US" altLang="ja-JP" sz="1600" dirty="0">
                <a:latin typeface="Meiryo UI" panose="020B0604030504040204" pitchFamily="50" charset="-128"/>
                <a:ea typeface="Meiryo UI" panose="020B0604030504040204" pitchFamily="50" charset="-128"/>
              </a:rPr>
              <a:t>70×</a:t>
            </a:r>
            <a:r>
              <a:rPr lang="ja-JP" altLang="en-US" sz="1600" dirty="0">
                <a:latin typeface="Meiryo UI" panose="020B0604030504040204" pitchFamily="50" charset="-128"/>
                <a:ea typeface="Meiryo UI" panose="020B0604030504040204" pitchFamily="50" charset="-128"/>
              </a:rPr>
              <a:t>高さ</a:t>
            </a:r>
            <a:r>
              <a:rPr lang="en-US" altLang="ja-JP" sz="1600" dirty="0">
                <a:latin typeface="Meiryo UI" panose="020B0604030504040204" pitchFamily="50" charset="-128"/>
                <a:ea typeface="Meiryo UI" panose="020B0604030504040204" pitchFamily="50" charset="-128"/>
              </a:rPr>
              <a:t>70cm</a:t>
            </a:r>
            <a:endParaRPr lang="ja-JP" altLang="en-US" sz="1600" dirty="0">
              <a:latin typeface="Meiryo UI" panose="020B0604030504040204" pitchFamily="50" charset="-128"/>
              <a:ea typeface="Meiryo UI" panose="020B0604030504040204" pitchFamily="50" charset="-128"/>
            </a:endParaRPr>
          </a:p>
        </p:txBody>
      </p:sp>
      <p:sp>
        <p:nvSpPr>
          <p:cNvPr id="55" name="テキスト ボックス 54">
            <a:extLst>
              <a:ext uri="{FF2B5EF4-FFF2-40B4-BE49-F238E27FC236}">
                <a16:creationId xmlns:a16="http://schemas.microsoft.com/office/drawing/2014/main" id="{AAE6C4A1-D283-4B5A-8C8F-60F244FA4340}"/>
              </a:ext>
            </a:extLst>
          </p:cNvPr>
          <p:cNvSpPr txBox="1"/>
          <p:nvPr/>
        </p:nvSpPr>
        <p:spPr>
          <a:xfrm>
            <a:off x="3473584" y="3259698"/>
            <a:ext cx="2880000" cy="540000"/>
          </a:xfrm>
          <a:prstGeom prst="rect">
            <a:avLst/>
          </a:prstGeom>
          <a:noFill/>
        </p:spPr>
        <p:txBody>
          <a:bodyPr wrap="square" rtlCol="0" anchor="ctr">
            <a:spAutoFit/>
          </a:bodyPr>
          <a:lstStyle/>
          <a:p>
            <a:pPr algn="ctr"/>
            <a:r>
              <a:rPr lang="ja-JP" altLang="en-US" sz="1600" dirty="0">
                <a:latin typeface="Meiryo UI" panose="020B0604030504040204" pitchFamily="50" charset="-128"/>
                <a:ea typeface="Meiryo UI" panose="020B0604030504040204" pitchFamily="50" charset="-128"/>
              </a:rPr>
              <a:t>ポリエステル、ウレタンフォーム</a:t>
            </a:r>
          </a:p>
        </p:txBody>
      </p:sp>
      <p:sp>
        <p:nvSpPr>
          <p:cNvPr id="56" name="テキスト ボックス 55">
            <a:extLst>
              <a:ext uri="{FF2B5EF4-FFF2-40B4-BE49-F238E27FC236}">
                <a16:creationId xmlns:a16="http://schemas.microsoft.com/office/drawing/2014/main" id="{097DF9E5-FF99-4ABF-8123-32254F9E4732}"/>
              </a:ext>
            </a:extLst>
          </p:cNvPr>
          <p:cNvSpPr txBox="1"/>
          <p:nvPr/>
        </p:nvSpPr>
        <p:spPr>
          <a:xfrm>
            <a:off x="3473584" y="3859084"/>
            <a:ext cx="2880000" cy="540000"/>
          </a:xfrm>
          <a:prstGeom prst="rect">
            <a:avLst/>
          </a:prstGeom>
          <a:noFill/>
        </p:spPr>
        <p:txBody>
          <a:bodyPr wrap="square" rtlCol="0" anchor="ctr">
            <a:spAutoFit/>
          </a:bodyPr>
          <a:lstStyle/>
          <a:p>
            <a:pPr algn="ctr"/>
            <a:r>
              <a:rPr lang="en-US" altLang="ja-JP" sz="1600" dirty="0">
                <a:latin typeface="Meiryo UI" panose="020B0604030504040204" pitchFamily="50" charset="-128"/>
                <a:ea typeface="Meiryo UI" panose="020B0604030504040204" pitchFamily="50" charset="-128"/>
              </a:rPr>
              <a:t>4.0kg</a:t>
            </a:r>
            <a:endParaRPr lang="ja-JP" altLang="en-US" sz="1600" dirty="0">
              <a:latin typeface="Meiryo UI" panose="020B0604030504040204" pitchFamily="50" charset="-128"/>
              <a:ea typeface="Meiryo UI" panose="020B0604030504040204" pitchFamily="50" charset="-128"/>
            </a:endParaRPr>
          </a:p>
        </p:txBody>
      </p:sp>
      <p:sp>
        <p:nvSpPr>
          <p:cNvPr id="57" name="テキスト ボックス 56">
            <a:extLst>
              <a:ext uri="{FF2B5EF4-FFF2-40B4-BE49-F238E27FC236}">
                <a16:creationId xmlns:a16="http://schemas.microsoft.com/office/drawing/2014/main" id="{0EFF17ED-2475-456F-8685-4E241766F6B4}"/>
              </a:ext>
            </a:extLst>
          </p:cNvPr>
          <p:cNvSpPr txBox="1"/>
          <p:nvPr/>
        </p:nvSpPr>
        <p:spPr>
          <a:xfrm>
            <a:off x="3473584" y="4467501"/>
            <a:ext cx="2880000" cy="540000"/>
          </a:xfrm>
          <a:prstGeom prst="rect">
            <a:avLst/>
          </a:prstGeom>
          <a:noFill/>
        </p:spPr>
        <p:txBody>
          <a:bodyPr wrap="square" rtlCol="0" anchor="ctr">
            <a:spAutoFit/>
          </a:bodyPr>
          <a:lstStyle/>
          <a:p>
            <a:pPr algn="ctr"/>
            <a:r>
              <a:rPr lang="ja-JP" altLang="en-US" sz="1600" dirty="0">
                <a:latin typeface="Meiryo UI" panose="020B0604030504040204" pitchFamily="50" charset="-128"/>
                <a:ea typeface="Meiryo UI" panose="020B0604030504040204" pitchFamily="50" charset="-128"/>
              </a:rPr>
              <a:t>折りたたみ可能</a:t>
            </a:r>
          </a:p>
        </p:txBody>
      </p:sp>
      <p:sp>
        <p:nvSpPr>
          <p:cNvPr id="58" name="テキスト ボックス 57">
            <a:extLst>
              <a:ext uri="{FF2B5EF4-FFF2-40B4-BE49-F238E27FC236}">
                <a16:creationId xmlns:a16="http://schemas.microsoft.com/office/drawing/2014/main" id="{E21FC2FE-8EC6-4FC1-8488-094E0447529C}"/>
              </a:ext>
            </a:extLst>
          </p:cNvPr>
          <p:cNvSpPr txBox="1"/>
          <p:nvPr/>
        </p:nvSpPr>
        <p:spPr>
          <a:xfrm>
            <a:off x="3473584" y="5697211"/>
            <a:ext cx="2880000" cy="540000"/>
          </a:xfrm>
          <a:prstGeom prst="rect">
            <a:avLst/>
          </a:prstGeom>
          <a:noFill/>
        </p:spPr>
        <p:txBody>
          <a:bodyPr wrap="square" rtlCol="0" anchor="ctr">
            <a:spAutoFit/>
          </a:bodyPr>
          <a:lstStyle/>
          <a:p>
            <a:pPr algn="ctr"/>
            <a:r>
              <a:rPr lang="ja-JP" altLang="en-US" sz="1600" dirty="0">
                <a:latin typeface="Meiryo UI" panose="020B0604030504040204" pitchFamily="50" charset="-128"/>
                <a:ea typeface="Meiryo UI" panose="020B0604030504040204" pitchFamily="50" charset="-128"/>
              </a:rPr>
              <a:t>評価　</a:t>
            </a:r>
            <a:r>
              <a:rPr lang="en-US" altLang="ja-JP" sz="1600" dirty="0">
                <a:latin typeface="Meiryo UI" panose="020B0604030504040204" pitchFamily="50" charset="-128"/>
                <a:ea typeface="Meiryo UI" panose="020B0604030504040204" pitchFamily="50" charset="-128"/>
              </a:rPr>
              <a:t>4.2</a:t>
            </a:r>
            <a:r>
              <a:rPr lang="ja-JP" altLang="en-US" sz="1600" dirty="0">
                <a:latin typeface="Meiryo UI" panose="020B0604030504040204" pitchFamily="50" charset="-128"/>
                <a:ea typeface="Meiryo UI" panose="020B0604030504040204" pitchFamily="50" charset="-128"/>
              </a:rPr>
              <a:t>（</a:t>
            </a:r>
            <a:r>
              <a:rPr lang="en-US" altLang="ja-JP" sz="1600" dirty="0">
                <a:latin typeface="Meiryo UI" panose="020B0604030504040204" pitchFamily="50" charset="-128"/>
                <a:ea typeface="Meiryo UI" panose="020B0604030504040204" pitchFamily="50" charset="-128"/>
              </a:rPr>
              <a:t>5</a:t>
            </a:r>
            <a:r>
              <a:rPr lang="ja-JP" altLang="en-US" sz="1600" dirty="0">
                <a:latin typeface="Meiryo UI" panose="020B0604030504040204" pitchFamily="50" charset="-128"/>
                <a:ea typeface="Meiryo UI" panose="020B0604030504040204" pitchFamily="50" charset="-128"/>
              </a:rPr>
              <a:t>点満点中）</a:t>
            </a:r>
          </a:p>
        </p:txBody>
      </p:sp>
      <p:sp>
        <p:nvSpPr>
          <p:cNvPr id="59" name="テキスト ボックス 58">
            <a:extLst>
              <a:ext uri="{FF2B5EF4-FFF2-40B4-BE49-F238E27FC236}">
                <a16:creationId xmlns:a16="http://schemas.microsoft.com/office/drawing/2014/main" id="{726DD058-0CBB-447B-ABC1-6C4499A6F512}"/>
              </a:ext>
            </a:extLst>
          </p:cNvPr>
          <p:cNvSpPr txBox="1"/>
          <p:nvPr/>
        </p:nvSpPr>
        <p:spPr>
          <a:xfrm>
            <a:off x="3691771" y="5180536"/>
            <a:ext cx="2392960" cy="338554"/>
          </a:xfrm>
          <a:prstGeom prst="rect">
            <a:avLst/>
          </a:prstGeom>
          <a:noFill/>
        </p:spPr>
        <p:txBody>
          <a:bodyPr wrap="square" rtlCol="0" anchor="ctr">
            <a:spAutoFit/>
          </a:bodyPr>
          <a:lstStyle/>
          <a:p>
            <a:pPr algn="ctr"/>
            <a:r>
              <a:rPr lang="en-US" altLang="ja-JP" sz="1600" dirty="0">
                <a:latin typeface="Meiryo UI" panose="020B0604030504040204" pitchFamily="50" charset="-128"/>
                <a:ea typeface="Meiryo UI" panose="020B0604030504040204" pitchFamily="50" charset="-128"/>
              </a:rPr>
              <a:t>1</a:t>
            </a:r>
            <a:r>
              <a:rPr lang="ja-JP" altLang="en-US" sz="1600" dirty="0">
                <a:latin typeface="Meiryo UI" panose="020B0604030504040204" pitchFamily="50" charset="-128"/>
                <a:ea typeface="Meiryo UI" panose="020B0604030504040204" pitchFamily="50" charset="-128"/>
              </a:rPr>
              <a:t>年保証</a:t>
            </a:r>
          </a:p>
        </p:txBody>
      </p:sp>
      <p:sp>
        <p:nvSpPr>
          <p:cNvPr id="60" name="テキスト ボックス 59">
            <a:extLst>
              <a:ext uri="{FF2B5EF4-FFF2-40B4-BE49-F238E27FC236}">
                <a16:creationId xmlns:a16="http://schemas.microsoft.com/office/drawing/2014/main" id="{04242EEE-9B78-4AC6-8682-1951D5A5CAC3}"/>
              </a:ext>
            </a:extLst>
          </p:cNvPr>
          <p:cNvSpPr txBox="1"/>
          <p:nvPr/>
        </p:nvSpPr>
        <p:spPr>
          <a:xfrm>
            <a:off x="1021024" y="4467248"/>
            <a:ext cx="2520000" cy="540000"/>
          </a:xfrm>
          <a:prstGeom prst="rect">
            <a:avLst/>
          </a:prstGeom>
          <a:noFill/>
        </p:spPr>
        <p:txBody>
          <a:bodyPr wrap="square" rtlCol="0" anchor="ctr">
            <a:spAutoFit/>
          </a:bodyPr>
          <a:lstStyle/>
          <a:p>
            <a:pPr algn="ctr"/>
            <a:r>
              <a:rPr lang="ja-JP" altLang="en-US" sz="2000" dirty="0">
                <a:latin typeface="Meiryo UI" panose="020B0604030504040204" pitchFamily="50" charset="-128"/>
                <a:ea typeface="Meiryo UI" panose="020B0604030504040204" pitchFamily="50" charset="-128"/>
              </a:rPr>
              <a:t>機能</a:t>
            </a:r>
            <a:endParaRPr lang="ja-JP" altLang="en-US" sz="2000" b="0" dirty="0">
              <a:latin typeface="Meiryo UI" panose="020B0604030504040204" pitchFamily="50" charset="-128"/>
              <a:ea typeface="Meiryo UI" panose="020B0604030504040204" pitchFamily="50" charset="-128"/>
            </a:endParaRPr>
          </a:p>
        </p:txBody>
      </p:sp>
      <p:grpSp>
        <p:nvGrpSpPr>
          <p:cNvPr id="61" name="グループ化 60">
            <a:extLst>
              <a:ext uri="{FF2B5EF4-FFF2-40B4-BE49-F238E27FC236}">
                <a16:creationId xmlns:a16="http://schemas.microsoft.com/office/drawing/2014/main" id="{DDE88768-C21A-4227-B756-A321E24D0B5A}"/>
              </a:ext>
            </a:extLst>
          </p:cNvPr>
          <p:cNvGrpSpPr/>
          <p:nvPr/>
        </p:nvGrpSpPr>
        <p:grpSpPr>
          <a:xfrm>
            <a:off x="6680897" y="2178645"/>
            <a:ext cx="1800000" cy="1440000"/>
            <a:chOff x="2047139" y="4759287"/>
            <a:chExt cx="1800000" cy="1440000"/>
          </a:xfrm>
        </p:grpSpPr>
        <p:sp>
          <p:nvSpPr>
            <p:cNvPr id="62" name="楕円 61">
              <a:extLst>
                <a:ext uri="{FF2B5EF4-FFF2-40B4-BE49-F238E27FC236}">
                  <a16:creationId xmlns:a16="http://schemas.microsoft.com/office/drawing/2014/main" id="{4F76FA3C-F8BE-4676-AE59-46759166A093}"/>
                </a:ext>
              </a:extLst>
            </p:cNvPr>
            <p:cNvSpPr/>
            <p:nvPr/>
          </p:nvSpPr>
          <p:spPr>
            <a:xfrm>
              <a:off x="2204618" y="4759287"/>
              <a:ext cx="1440000" cy="1440000"/>
            </a:xfrm>
            <a:prstGeom prst="ellipse">
              <a:avLst/>
            </a:prstGeom>
            <a:solidFill>
              <a:srgbClr val="C0FF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テキスト ボックス 62">
              <a:extLst>
                <a:ext uri="{FF2B5EF4-FFF2-40B4-BE49-F238E27FC236}">
                  <a16:creationId xmlns:a16="http://schemas.microsoft.com/office/drawing/2014/main" id="{EF061D23-AE81-48AA-88B9-5BEC730A7A67}"/>
                </a:ext>
              </a:extLst>
            </p:cNvPr>
            <p:cNvSpPr txBox="1"/>
            <p:nvPr/>
          </p:nvSpPr>
          <p:spPr>
            <a:xfrm>
              <a:off x="2047139" y="5125344"/>
              <a:ext cx="1800000" cy="720000"/>
            </a:xfrm>
            <a:prstGeom prst="rect">
              <a:avLst/>
            </a:prstGeom>
            <a:noFill/>
          </p:spPr>
          <p:txBody>
            <a:bodyPr wrap="square" rtlCol="0">
              <a:spAutoFit/>
            </a:bodyPr>
            <a:lstStyle/>
            <a:p>
              <a:pPr algn="ctr"/>
              <a:r>
                <a:rPr lang="ja-JP" altLang="en-US" sz="2000" b="1" dirty="0">
                  <a:solidFill>
                    <a:srgbClr val="406080"/>
                  </a:solidFill>
                  <a:latin typeface="Meiryo UI" panose="020B0604030504040204" pitchFamily="50" charset="-128"/>
                  <a:ea typeface="Meiryo UI" panose="020B0604030504040204" pitchFamily="50" charset="-128"/>
                </a:rPr>
                <a:t>折りたたんで</a:t>
              </a:r>
            </a:p>
            <a:p>
              <a:pPr algn="ctr"/>
              <a:r>
                <a:rPr lang="ja-JP" altLang="en-US" sz="2000" b="1" dirty="0">
                  <a:solidFill>
                    <a:srgbClr val="406080"/>
                  </a:solidFill>
                  <a:latin typeface="Meiryo UI" panose="020B0604030504040204" pitchFamily="50" charset="-128"/>
                  <a:ea typeface="Meiryo UI" panose="020B0604030504040204" pitchFamily="50" charset="-128"/>
                </a:rPr>
                <a:t>収納できる</a:t>
              </a:r>
            </a:p>
          </p:txBody>
        </p:sp>
      </p:grpSp>
    </p:spTree>
    <p:extLst>
      <p:ext uri="{BB962C8B-B14F-4D97-AF65-F5344CB8AC3E}">
        <p14:creationId xmlns:p14="http://schemas.microsoft.com/office/powerpoint/2010/main" val="458103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fade">
                                      <p:cBhvr>
                                        <p:cTn id="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テキスト ボックス 18">
            <a:extLst>
              <a:ext uri="{FF2B5EF4-FFF2-40B4-BE49-F238E27FC236}">
                <a16:creationId xmlns:a16="http://schemas.microsoft.com/office/drawing/2014/main" id="{91955AC3-AA32-40D6-9925-A4B489932B19}"/>
              </a:ext>
            </a:extLst>
          </p:cNvPr>
          <p:cNvSpPr txBox="1"/>
          <p:nvPr/>
        </p:nvSpPr>
        <p:spPr>
          <a:xfrm>
            <a:off x="3936000" y="920736"/>
            <a:ext cx="4320000" cy="720000"/>
          </a:xfrm>
          <a:prstGeom prst="rect">
            <a:avLst/>
          </a:prstGeom>
          <a:noFill/>
        </p:spPr>
        <p:txBody>
          <a:bodyPr wrap="square" rtlCol="0" anchor="ctr">
            <a:spAutoFit/>
          </a:bodyPr>
          <a:lstStyle/>
          <a:p>
            <a:pPr algn="ctr"/>
            <a:r>
              <a:rPr kumimoji="1" lang="ja-JP" altLang="en-US" sz="4800" b="1" dirty="0">
                <a:latin typeface="Meiryo UI" panose="020B0604030504040204" pitchFamily="50" charset="-128"/>
                <a:ea typeface="Meiryo UI" panose="020B0604030504040204" pitchFamily="50" charset="-128"/>
              </a:rPr>
              <a:t>購入候補</a:t>
            </a:r>
            <a:r>
              <a:rPr lang="ja-JP" altLang="en-US" sz="4800" b="1" dirty="0">
                <a:latin typeface="Meiryo UI" panose="020B0604030504040204" pitchFamily="50" charset="-128"/>
                <a:ea typeface="Meiryo UI" panose="020B0604030504040204" pitchFamily="50" charset="-128"/>
              </a:rPr>
              <a:t>　</a:t>
            </a:r>
            <a:r>
              <a:rPr lang="en-US" altLang="ja-JP" sz="4800" b="1" dirty="0">
                <a:latin typeface="Meiryo UI" panose="020B0604030504040204" pitchFamily="50" charset="-128"/>
                <a:ea typeface="Meiryo UI" panose="020B0604030504040204" pitchFamily="50" charset="-128"/>
              </a:rPr>
              <a:t>B</a:t>
            </a:r>
            <a:endParaRPr kumimoji="1" lang="ja-JP" altLang="en-US" sz="4800" b="1" dirty="0">
              <a:latin typeface="Meiryo UI" panose="020B0604030504040204" pitchFamily="50" charset="-128"/>
              <a:ea typeface="Meiryo UI" panose="020B0604030504040204" pitchFamily="50" charset="-128"/>
            </a:endParaRPr>
          </a:p>
        </p:txBody>
      </p:sp>
      <p:pic>
        <p:nvPicPr>
          <p:cNvPr id="21" name="グラフィックス 20">
            <a:extLst>
              <a:ext uri="{FF2B5EF4-FFF2-40B4-BE49-F238E27FC236}">
                <a16:creationId xmlns:a16="http://schemas.microsoft.com/office/drawing/2014/main" id="{A4525BBD-C86C-43F6-9724-8A4C6C467158}"/>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7871205" y="3092921"/>
            <a:ext cx="3670370" cy="3090159"/>
          </a:xfrm>
          <a:prstGeom prst="rect">
            <a:avLst/>
          </a:prstGeom>
        </p:spPr>
      </p:pic>
      <p:graphicFrame>
        <p:nvGraphicFramePr>
          <p:cNvPr id="20" name="表 3">
            <a:extLst>
              <a:ext uri="{FF2B5EF4-FFF2-40B4-BE49-F238E27FC236}">
                <a16:creationId xmlns:a16="http://schemas.microsoft.com/office/drawing/2014/main" id="{8F475A87-6D1B-4593-B6A0-2896A55F3A74}"/>
              </a:ext>
            </a:extLst>
          </p:cNvPr>
          <p:cNvGraphicFramePr>
            <a:graphicFrameLocks noGrp="1"/>
          </p:cNvGraphicFramePr>
          <p:nvPr/>
        </p:nvGraphicFramePr>
        <p:xfrm>
          <a:off x="987471" y="1948380"/>
          <a:ext cx="5445575" cy="4284000"/>
        </p:xfrm>
        <a:graphic>
          <a:graphicData uri="http://schemas.openxmlformats.org/drawingml/2006/table">
            <a:tbl>
              <a:tblPr firstRow="1" bandRow="1">
                <a:tableStyleId>{7E9639D4-E3E2-4D34-9284-5A2195B3D0D7}</a:tableStyleId>
              </a:tblPr>
              <a:tblGrid>
                <a:gridCol w="2456291">
                  <a:extLst>
                    <a:ext uri="{9D8B030D-6E8A-4147-A177-3AD203B41FA5}">
                      <a16:colId xmlns:a16="http://schemas.microsoft.com/office/drawing/2014/main" val="2492166228"/>
                    </a:ext>
                  </a:extLst>
                </a:gridCol>
                <a:gridCol w="2989284">
                  <a:extLst>
                    <a:ext uri="{9D8B030D-6E8A-4147-A177-3AD203B41FA5}">
                      <a16:colId xmlns:a16="http://schemas.microsoft.com/office/drawing/2014/main" val="3349049827"/>
                    </a:ext>
                  </a:extLst>
                </a:gridCol>
              </a:tblGrid>
              <a:tr h="612000">
                <a:tc>
                  <a:txBody>
                    <a:bodyPr/>
                    <a:lstStyle/>
                    <a:p>
                      <a:pPr algn="ctr"/>
                      <a:endParaRPr kumimoji="1" lang="en-US" altLang="ja-JP"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52187192"/>
                  </a:ext>
                </a:extLst>
              </a:tr>
              <a:tr h="612000">
                <a:tc>
                  <a:txBody>
                    <a:bodyPr/>
                    <a:lstStyle/>
                    <a:p>
                      <a:pPr algn="ctr"/>
                      <a:endParaRPr kumimoji="1" lang="en-US" altLang="ja-JP"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14465409"/>
                  </a:ext>
                </a:extLst>
              </a:tr>
              <a:tr h="612000">
                <a:tc>
                  <a:txBody>
                    <a:bodyPr/>
                    <a:lstStyle/>
                    <a:p>
                      <a:pPr algn="ctr"/>
                      <a:endParaRPr kumimoji="1" lang="en-US" altLang="ja-JP"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26010260"/>
                  </a:ext>
                </a:extLst>
              </a:tr>
              <a:tr h="612000">
                <a:tc>
                  <a:txBody>
                    <a:bodyPr/>
                    <a:lstStyle/>
                    <a:p>
                      <a:pPr algn="ctr"/>
                      <a:endParaRPr kumimoji="1" lang="en-US" altLang="ja-JP"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85518524"/>
                  </a:ext>
                </a:extLst>
              </a:tr>
              <a:tr h="612000">
                <a:tc>
                  <a:txBody>
                    <a:bodyPr/>
                    <a:lstStyle/>
                    <a:p>
                      <a:pPr algn="ct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72380512"/>
                  </a:ext>
                </a:extLst>
              </a:tr>
              <a:tr h="612000">
                <a:tc>
                  <a:txBody>
                    <a:bodyPr/>
                    <a:lstStyle/>
                    <a:p>
                      <a:pPr algn="ct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33874121"/>
                  </a:ext>
                </a:extLst>
              </a:tr>
              <a:tr h="612000">
                <a:tc>
                  <a:txBody>
                    <a:bodyPr/>
                    <a:lstStyle/>
                    <a:p>
                      <a:pPr algn="ct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83932746"/>
                  </a:ext>
                </a:extLst>
              </a:tr>
            </a:tbl>
          </a:graphicData>
        </a:graphic>
      </p:graphicFrame>
      <p:sp>
        <p:nvSpPr>
          <p:cNvPr id="22" name="テキスト ボックス 21">
            <a:extLst>
              <a:ext uri="{FF2B5EF4-FFF2-40B4-BE49-F238E27FC236}">
                <a16:creationId xmlns:a16="http://schemas.microsoft.com/office/drawing/2014/main" id="{61B78A13-7C36-4EA0-984D-D052B4A4F183}"/>
              </a:ext>
            </a:extLst>
          </p:cNvPr>
          <p:cNvSpPr txBox="1"/>
          <p:nvPr/>
        </p:nvSpPr>
        <p:spPr>
          <a:xfrm>
            <a:off x="1021024" y="2016988"/>
            <a:ext cx="2520000" cy="540000"/>
          </a:xfrm>
          <a:prstGeom prst="rect">
            <a:avLst/>
          </a:prstGeom>
          <a:noFill/>
        </p:spPr>
        <p:txBody>
          <a:bodyPr wrap="square" rtlCol="0" anchor="ctr">
            <a:spAutoFit/>
          </a:bodyPr>
          <a:lstStyle/>
          <a:p>
            <a:pPr algn="ctr"/>
            <a:r>
              <a:rPr lang="ja-JP" altLang="en-US" sz="2000" b="0" dirty="0">
                <a:latin typeface="Meiryo UI" panose="020B0604030504040204" pitchFamily="50" charset="-128"/>
                <a:ea typeface="Meiryo UI" panose="020B0604030504040204" pitchFamily="50" charset="-128"/>
              </a:rPr>
              <a:t>価格</a:t>
            </a:r>
          </a:p>
        </p:txBody>
      </p:sp>
      <p:sp>
        <p:nvSpPr>
          <p:cNvPr id="23" name="テキスト ボックス 22">
            <a:extLst>
              <a:ext uri="{FF2B5EF4-FFF2-40B4-BE49-F238E27FC236}">
                <a16:creationId xmlns:a16="http://schemas.microsoft.com/office/drawing/2014/main" id="{4A0269C5-284A-46C9-9E9C-09F7595B8FDE}"/>
              </a:ext>
            </a:extLst>
          </p:cNvPr>
          <p:cNvSpPr txBox="1"/>
          <p:nvPr/>
        </p:nvSpPr>
        <p:spPr>
          <a:xfrm>
            <a:off x="1021024" y="3242118"/>
            <a:ext cx="2520000" cy="540000"/>
          </a:xfrm>
          <a:prstGeom prst="rect">
            <a:avLst/>
          </a:prstGeom>
          <a:noFill/>
        </p:spPr>
        <p:txBody>
          <a:bodyPr wrap="square" rtlCol="0" anchor="ctr">
            <a:spAutoFit/>
          </a:bodyPr>
          <a:lstStyle/>
          <a:p>
            <a:pPr algn="ctr"/>
            <a:r>
              <a:rPr lang="ja-JP" altLang="en-US" sz="2000" b="0" dirty="0">
                <a:latin typeface="Meiryo UI" panose="020B0604030504040204" pitchFamily="50" charset="-128"/>
                <a:ea typeface="Meiryo UI" panose="020B0604030504040204" pitchFamily="50" charset="-128"/>
              </a:rPr>
              <a:t>素材</a:t>
            </a:r>
          </a:p>
        </p:txBody>
      </p:sp>
      <p:sp>
        <p:nvSpPr>
          <p:cNvPr id="25" name="テキスト ボックス 24">
            <a:extLst>
              <a:ext uri="{FF2B5EF4-FFF2-40B4-BE49-F238E27FC236}">
                <a16:creationId xmlns:a16="http://schemas.microsoft.com/office/drawing/2014/main" id="{600420F0-973C-40AC-9EAB-27D365A870CA}"/>
              </a:ext>
            </a:extLst>
          </p:cNvPr>
          <p:cNvSpPr txBox="1"/>
          <p:nvPr/>
        </p:nvSpPr>
        <p:spPr>
          <a:xfrm>
            <a:off x="1021024" y="5079813"/>
            <a:ext cx="2520000" cy="540000"/>
          </a:xfrm>
          <a:prstGeom prst="rect">
            <a:avLst/>
          </a:prstGeom>
          <a:noFill/>
        </p:spPr>
        <p:txBody>
          <a:bodyPr wrap="square" rtlCol="0" anchor="ctr">
            <a:spAutoFit/>
          </a:bodyPr>
          <a:lstStyle/>
          <a:p>
            <a:pPr algn="ctr"/>
            <a:r>
              <a:rPr lang="ja-JP" altLang="en-US" sz="2000" b="0" dirty="0">
                <a:latin typeface="Meiryo UI" panose="020B0604030504040204" pitchFamily="50" charset="-128"/>
                <a:ea typeface="Meiryo UI" panose="020B0604030504040204" pitchFamily="50" charset="-128"/>
              </a:rPr>
              <a:t>安全性／保証年数</a:t>
            </a:r>
          </a:p>
        </p:txBody>
      </p:sp>
      <p:sp>
        <p:nvSpPr>
          <p:cNvPr id="29" name="テキスト ボックス 28">
            <a:extLst>
              <a:ext uri="{FF2B5EF4-FFF2-40B4-BE49-F238E27FC236}">
                <a16:creationId xmlns:a16="http://schemas.microsoft.com/office/drawing/2014/main" id="{117AA5A4-B42F-4BCC-B257-CF569D6BB63C}"/>
              </a:ext>
            </a:extLst>
          </p:cNvPr>
          <p:cNvSpPr txBox="1"/>
          <p:nvPr/>
        </p:nvSpPr>
        <p:spPr>
          <a:xfrm>
            <a:off x="1021024" y="2629553"/>
            <a:ext cx="2520000" cy="540000"/>
          </a:xfrm>
          <a:prstGeom prst="rect">
            <a:avLst/>
          </a:prstGeom>
          <a:noFill/>
        </p:spPr>
        <p:txBody>
          <a:bodyPr wrap="square" rtlCol="0" anchor="ctr">
            <a:spAutoFit/>
          </a:bodyPr>
          <a:lstStyle/>
          <a:p>
            <a:pPr algn="ctr"/>
            <a:r>
              <a:rPr lang="ja-JP" altLang="en-US" sz="2000" b="0" dirty="0">
                <a:latin typeface="Meiryo UI" panose="020B0604030504040204" pitchFamily="50" charset="-128"/>
                <a:ea typeface="Meiryo UI" panose="020B0604030504040204" pitchFamily="50" charset="-128"/>
              </a:rPr>
              <a:t>サイズ</a:t>
            </a:r>
          </a:p>
        </p:txBody>
      </p:sp>
      <p:sp>
        <p:nvSpPr>
          <p:cNvPr id="33" name="テキスト ボックス 32">
            <a:extLst>
              <a:ext uri="{FF2B5EF4-FFF2-40B4-BE49-F238E27FC236}">
                <a16:creationId xmlns:a16="http://schemas.microsoft.com/office/drawing/2014/main" id="{89168196-9194-413F-9BF3-34CBB9705ABB}"/>
              </a:ext>
            </a:extLst>
          </p:cNvPr>
          <p:cNvSpPr txBox="1"/>
          <p:nvPr/>
        </p:nvSpPr>
        <p:spPr>
          <a:xfrm>
            <a:off x="1021024" y="5692380"/>
            <a:ext cx="2520000" cy="540000"/>
          </a:xfrm>
          <a:prstGeom prst="rect">
            <a:avLst/>
          </a:prstGeom>
          <a:noFill/>
        </p:spPr>
        <p:txBody>
          <a:bodyPr wrap="square" rtlCol="0" anchor="ctr">
            <a:spAutoFit/>
          </a:bodyPr>
          <a:lstStyle/>
          <a:p>
            <a:pPr algn="ctr"/>
            <a:r>
              <a:rPr lang="ja-JP" altLang="en-US" sz="2000" b="0" dirty="0">
                <a:latin typeface="Meiryo UI" panose="020B0604030504040204" pitchFamily="50" charset="-128"/>
                <a:ea typeface="Meiryo UI" panose="020B0604030504040204" pitchFamily="50" charset="-128"/>
              </a:rPr>
              <a:t>口コミ</a:t>
            </a:r>
          </a:p>
        </p:txBody>
      </p:sp>
      <p:sp>
        <p:nvSpPr>
          <p:cNvPr id="34" name="テキスト ボックス 33">
            <a:extLst>
              <a:ext uri="{FF2B5EF4-FFF2-40B4-BE49-F238E27FC236}">
                <a16:creationId xmlns:a16="http://schemas.microsoft.com/office/drawing/2014/main" id="{3EA81996-9A5C-4D61-B230-940AAF3C3842}"/>
              </a:ext>
            </a:extLst>
          </p:cNvPr>
          <p:cNvSpPr txBox="1"/>
          <p:nvPr/>
        </p:nvSpPr>
        <p:spPr>
          <a:xfrm>
            <a:off x="1021024" y="3854683"/>
            <a:ext cx="2520000" cy="540000"/>
          </a:xfrm>
          <a:prstGeom prst="rect">
            <a:avLst/>
          </a:prstGeom>
          <a:noFill/>
        </p:spPr>
        <p:txBody>
          <a:bodyPr wrap="square" rtlCol="0" anchor="ctr">
            <a:spAutoFit/>
          </a:bodyPr>
          <a:lstStyle/>
          <a:p>
            <a:pPr algn="ctr"/>
            <a:r>
              <a:rPr lang="ja-JP" altLang="en-US" sz="2000" b="0" dirty="0">
                <a:latin typeface="Meiryo UI" panose="020B0604030504040204" pitchFamily="50" charset="-128"/>
                <a:ea typeface="Meiryo UI" panose="020B0604030504040204" pitchFamily="50" charset="-128"/>
              </a:rPr>
              <a:t>重量</a:t>
            </a:r>
          </a:p>
        </p:txBody>
      </p:sp>
      <p:sp>
        <p:nvSpPr>
          <p:cNvPr id="41" name="テキスト ボックス 40">
            <a:extLst>
              <a:ext uri="{FF2B5EF4-FFF2-40B4-BE49-F238E27FC236}">
                <a16:creationId xmlns:a16="http://schemas.microsoft.com/office/drawing/2014/main" id="{7A048844-7D02-4334-91C5-47CA689F1355}"/>
              </a:ext>
            </a:extLst>
          </p:cNvPr>
          <p:cNvSpPr txBox="1"/>
          <p:nvPr/>
        </p:nvSpPr>
        <p:spPr>
          <a:xfrm>
            <a:off x="1021024" y="4467248"/>
            <a:ext cx="2520000" cy="540000"/>
          </a:xfrm>
          <a:prstGeom prst="rect">
            <a:avLst/>
          </a:prstGeom>
          <a:noFill/>
        </p:spPr>
        <p:txBody>
          <a:bodyPr wrap="square" rtlCol="0" anchor="ctr">
            <a:spAutoFit/>
          </a:bodyPr>
          <a:lstStyle/>
          <a:p>
            <a:pPr algn="ctr"/>
            <a:r>
              <a:rPr lang="ja-JP" altLang="en-US" sz="2000" dirty="0">
                <a:latin typeface="Meiryo UI" panose="020B0604030504040204" pitchFamily="50" charset="-128"/>
                <a:ea typeface="Meiryo UI" panose="020B0604030504040204" pitchFamily="50" charset="-128"/>
              </a:rPr>
              <a:t>機能</a:t>
            </a:r>
            <a:endParaRPr lang="ja-JP" altLang="en-US" sz="2000" b="0" dirty="0">
              <a:latin typeface="Meiryo UI" panose="020B0604030504040204" pitchFamily="50" charset="-128"/>
              <a:ea typeface="Meiryo UI" panose="020B0604030504040204" pitchFamily="50" charset="-128"/>
            </a:endParaRPr>
          </a:p>
        </p:txBody>
      </p:sp>
      <p:sp>
        <p:nvSpPr>
          <p:cNvPr id="42" name="テキスト ボックス 41">
            <a:extLst>
              <a:ext uri="{FF2B5EF4-FFF2-40B4-BE49-F238E27FC236}">
                <a16:creationId xmlns:a16="http://schemas.microsoft.com/office/drawing/2014/main" id="{EB13C0F2-595D-4D1C-A1C4-96711209E73B}"/>
              </a:ext>
            </a:extLst>
          </p:cNvPr>
          <p:cNvSpPr txBox="1"/>
          <p:nvPr/>
        </p:nvSpPr>
        <p:spPr>
          <a:xfrm>
            <a:off x="3505577" y="1970955"/>
            <a:ext cx="2880000" cy="540000"/>
          </a:xfrm>
          <a:prstGeom prst="rect">
            <a:avLst/>
          </a:prstGeom>
          <a:noFill/>
        </p:spPr>
        <p:txBody>
          <a:bodyPr wrap="square" rtlCol="0" anchor="ctr">
            <a:spAutoFit/>
          </a:bodyPr>
          <a:lstStyle/>
          <a:p>
            <a:pPr algn="ctr"/>
            <a:r>
              <a:rPr lang="en-US" altLang="ja-JP" sz="1600" dirty="0">
                <a:latin typeface="Meiryo UI" panose="020B0604030504040204" pitchFamily="50" charset="-128"/>
                <a:ea typeface="Meiryo UI" panose="020B0604030504040204" pitchFamily="50" charset="-128"/>
              </a:rPr>
              <a:t>7,000</a:t>
            </a:r>
            <a:r>
              <a:rPr lang="ja-JP" altLang="en-US" sz="1600" dirty="0">
                <a:latin typeface="Meiryo UI" panose="020B0604030504040204" pitchFamily="50" charset="-128"/>
                <a:ea typeface="Meiryo UI" panose="020B0604030504040204" pitchFamily="50" charset="-128"/>
              </a:rPr>
              <a:t>円</a:t>
            </a:r>
          </a:p>
        </p:txBody>
      </p:sp>
      <p:sp>
        <p:nvSpPr>
          <p:cNvPr id="43" name="テキスト ボックス 42">
            <a:extLst>
              <a:ext uri="{FF2B5EF4-FFF2-40B4-BE49-F238E27FC236}">
                <a16:creationId xmlns:a16="http://schemas.microsoft.com/office/drawing/2014/main" id="{2E49F433-03F9-49C2-824D-624DDBF798A7}"/>
              </a:ext>
            </a:extLst>
          </p:cNvPr>
          <p:cNvSpPr txBox="1"/>
          <p:nvPr/>
        </p:nvSpPr>
        <p:spPr>
          <a:xfrm>
            <a:off x="3505577" y="2574514"/>
            <a:ext cx="2880000" cy="540000"/>
          </a:xfrm>
          <a:prstGeom prst="rect">
            <a:avLst/>
          </a:prstGeom>
          <a:noFill/>
        </p:spPr>
        <p:txBody>
          <a:bodyPr wrap="square" rtlCol="0" anchor="ctr">
            <a:spAutoFit/>
          </a:bodyPr>
          <a:lstStyle/>
          <a:p>
            <a:pPr algn="ctr"/>
            <a:r>
              <a:rPr lang="ja-JP" altLang="en-US" sz="1600" dirty="0">
                <a:latin typeface="Meiryo UI" panose="020B0604030504040204" pitchFamily="50" charset="-128"/>
                <a:ea typeface="Meiryo UI" panose="020B0604030504040204" pitchFamily="50" charset="-128"/>
              </a:rPr>
              <a:t>幅</a:t>
            </a:r>
            <a:r>
              <a:rPr lang="en-US" altLang="ja-JP" sz="1600" dirty="0">
                <a:latin typeface="Meiryo UI" panose="020B0604030504040204" pitchFamily="50" charset="-128"/>
                <a:ea typeface="Meiryo UI" panose="020B0604030504040204" pitchFamily="50" charset="-128"/>
              </a:rPr>
              <a:t>55×</a:t>
            </a:r>
            <a:r>
              <a:rPr lang="ja-JP" altLang="en-US" sz="1600" dirty="0">
                <a:latin typeface="Meiryo UI" panose="020B0604030504040204" pitchFamily="50" charset="-128"/>
                <a:ea typeface="Meiryo UI" panose="020B0604030504040204" pitchFamily="50" charset="-128"/>
              </a:rPr>
              <a:t>奥行</a:t>
            </a:r>
            <a:r>
              <a:rPr lang="en-US" altLang="ja-JP" sz="1600" dirty="0">
                <a:latin typeface="Meiryo UI" panose="020B0604030504040204" pitchFamily="50" charset="-128"/>
                <a:ea typeface="Meiryo UI" panose="020B0604030504040204" pitchFamily="50" charset="-128"/>
              </a:rPr>
              <a:t>90×</a:t>
            </a:r>
            <a:r>
              <a:rPr lang="ja-JP" altLang="en-US" sz="1600" dirty="0">
                <a:latin typeface="Meiryo UI" panose="020B0604030504040204" pitchFamily="50" charset="-128"/>
                <a:ea typeface="Meiryo UI" panose="020B0604030504040204" pitchFamily="50" charset="-128"/>
              </a:rPr>
              <a:t>高さ</a:t>
            </a:r>
            <a:r>
              <a:rPr lang="en-US" altLang="ja-JP" sz="1600" dirty="0">
                <a:latin typeface="Meiryo UI" panose="020B0604030504040204" pitchFamily="50" charset="-128"/>
                <a:ea typeface="Meiryo UI" panose="020B0604030504040204" pitchFamily="50" charset="-128"/>
              </a:rPr>
              <a:t>50cm</a:t>
            </a:r>
            <a:endParaRPr lang="ja-JP" altLang="en-US" sz="1600" dirty="0">
              <a:latin typeface="Meiryo UI" panose="020B0604030504040204" pitchFamily="50" charset="-128"/>
              <a:ea typeface="Meiryo UI" panose="020B0604030504040204" pitchFamily="50" charset="-128"/>
            </a:endParaRPr>
          </a:p>
        </p:txBody>
      </p:sp>
      <p:sp>
        <p:nvSpPr>
          <p:cNvPr id="44" name="テキスト ボックス 43">
            <a:extLst>
              <a:ext uri="{FF2B5EF4-FFF2-40B4-BE49-F238E27FC236}">
                <a16:creationId xmlns:a16="http://schemas.microsoft.com/office/drawing/2014/main" id="{8A519810-9139-4097-A318-D0091AD84BBA}"/>
              </a:ext>
            </a:extLst>
          </p:cNvPr>
          <p:cNvSpPr txBox="1"/>
          <p:nvPr/>
        </p:nvSpPr>
        <p:spPr>
          <a:xfrm>
            <a:off x="3451577" y="3205567"/>
            <a:ext cx="2988000" cy="540000"/>
          </a:xfrm>
          <a:prstGeom prst="rect">
            <a:avLst/>
          </a:prstGeom>
          <a:noFill/>
        </p:spPr>
        <p:txBody>
          <a:bodyPr wrap="square" rtlCol="0" anchor="ctr">
            <a:spAutoFit/>
          </a:bodyPr>
          <a:lstStyle/>
          <a:p>
            <a:pPr algn="ctr"/>
            <a:r>
              <a:rPr lang="ja-JP" altLang="en-US" sz="1600" dirty="0">
                <a:latin typeface="Meiryo UI" panose="020B0604030504040204" pitchFamily="50" charset="-128"/>
                <a:ea typeface="Meiryo UI" panose="020B0604030504040204" pitchFamily="50" charset="-128"/>
              </a:rPr>
              <a:t>中材：発報ポリスチレンビーズ</a:t>
            </a:r>
            <a:endParaRPr lang="en-US" altLang="ja-JP" sz="1600" dirty="0">
              <a:latin typeface="Meiryo UI" panose="020B0604030504040204" pitchFamily="50" charset="-128"/>
              <a:ea typeface="Meiryo UI" panose="020B0604030504040204" pitchFamily="50" charset="-128"/>
            </a:endParaRPr>
          </a:p>
          <a:p>
            <a:pPr algn="ctr"/>
            <a:r>
              <a:rPr lang="ja-JP" altLang="en-US" sz="1600" dirty="0">
                <a:latin typeface="Meiryo UI" panose="020B0604030504040204" pitchFamily="50" charset="-128"/>
                <a:ea typeface="Meiryo UI" panose="020B0604030504040204" pitchFamily="50" charset="-128"/>
              </a:rPr>
              <a:t>表材：ポリエステル</a:t>
            </a:r>
            <a:r>
              <a:rPr lang="en-US" altLang="ja-JP" sz="1600" dirty="0">
                <a:latin typeface="Meiryo UI" panose="020B0604030504040204" pitchFamily="50" charset="-128"/>
                <a:ea typeface="Meiryo UI" panose="020B0604030504040204" pitchFamily="50" charset="-128"/>
              </a:rPr>
              <a:t>40%</a:t>
            </a:r>
            <a:r>
              <a:rPr lang="ja-JP" altLang="en-US" sz="1600" dirty="0">
                <a:latin typeface="Meiryo UI" panose="020B0604030504040204" pitchFamily="50" charset="-128"/>
                <a:ea typeface="Meiryo UI" panose="020B0604030504040204" pitchFamily="50" charset="-128"/>
              </a:rPr>
              <a:t>、綿</a:t>
            </a:r>
            <a:r>
              <a:rPr lang="en-US" altLang="ja-JP" sz="1600" dirty="0">
                <a:latin typeface="Meiryo UI" panose="020B0604030504040204" pitchFamily="50" charset="-128"/>
                <a:ea typeface="Meiryo UI" panose="020B0604030504040204" pitchFamily="50" charset="-128"/>
              </a:rPr>
              <a:t>60%</a:t>
            </a:r>
            <a:endParaRPr lang="ja-JP" altLang="en-US" sz="1600" dirty="0">
              <a:latin typeface="Meiryo UI" panose="020B0604030504040204" pitchFamily="50" charset="-128"/>
              <a:ea typeface="Meiryo UI" panose="020B0604030504040204" pitchFamily="50" charset="-128"/>
            </a:endParaRPr>
          </a:p>
        </p:txBody>
      </p:sp>
      <p:sp>
        <p:nvSpPr>
          <p:cNvPr id="45" name="テキスト ボックス 44">
            <a:extLst>
              <a:ext uri="{FF2B5EF4-FFF2-40B4-BE49-F238E27FC236}">
                <a16:creationId xmlns:a16="http://schemas.microsoft.com/office/drawing/2014/main" id="{1F091A63-C245-43C7-BB3C-5ACF45C8E164}"/>
              </a:ext>
            </a:extLst>
          </p:cNvPr>
          <p:cNvSpPr txBox="1"/>
          <p:nvPr/>
        </p:nvSpPr>
        <p:spPr>
          <a:xfrm>
            <a:off x="3505577" y="3804953"/>
            <a:ext cx="2880000" cy="540000"/>
          </a:xfrm>
          <a:prstGeom prst="rect">
            <a:avLst/>
          </a:prstGeom>
          <a:noFill/>
        </p:spPr>
        <p:txBody>
          <a:bodyPr wrap="square" rtlCol="0" anchor="ctr">
            <a:spAutoFit/>
          </a:bodyPr>
          <a:lstStyle/>
          <a:p>
            <a:pPr algn="ctr"/>
            <a:r>
              <a:rPr lang="en-US" altLang="ja-JP" sz="1600" dirty="0">
                <a:latin typeface="Meiryo UI" panose="020B0604030504040204" pitchFamily="50" charset="-128"/>
                <a:ea typeface="Meiryo UI" panose="020B0604030504040204" pitchFamily="50" charset="-128"/>
              </a:rPr>
              <a:t>1.5kg</a:t>
            </a:r>
            <a:endParaRPr lang="ja-JP" altLang="en-US" sz="1600" dirty="0">
              <a:latin typeface="Meiryo UI" panose="020B0604030504040204" pitchFamily="50" charset="-128"/>
              <a:ea typeface="Meiryo UI" panose="020B0604030504040204" pitchFamily="50" charset="-128"/>
            </a:endParaRPr>
          </a:p>
        </p:txBody>
      </p:sp>
      <p:sp>
        <p:nvSpPr>
          <p:cNvPr id="46" name="テキスト ボックス 45">
            <a:extLst>
              <a:ext uri="{FF2B5EF4-FFF2-40B4-BE49-F238E27FC236}">
                <a16:creationId xmlns:a16="http://schemas.microsoft.com/office/drawing/2014/main" id="{8181255B-46D4-4725-92BC-D181F216AD5C}"/>
              </a:ext>
            </a:extLst>
          </p:cNvPr>
          <p:cNvSpPr txBox="1"/>
          <p:nvPr/>
        </p:nvSpPr>
        <p:spPr>
          <a:xfrm>
            <a:off x="3505577" y="4413370"/>
            <a:ext cx="2880000" cy="540000"/>
          </a:xfrm>
          <a:prstGeom prst="rect">
            <a:avLst/>
          </a:prstGeom>
          <a:noFill/>
        </p:spPr>
        <p:txBody>
          <a:bodyPr wrap="square" rtlCol="0" anchor="ctr">
            <a:spAutoFit/>
          </a:bodyPr>
          <a:lstStyle/>
          <a:p>
            <a:pPr algn="ctr"/>
            <a:r>
              <a:rPr lang="ja-JP" altLang="en-US" sz="1600" dirty="0">
                <a:latin typeface="Meiryo UI" panose="020B0604030504040204" pitchFamily="50" charset="-128"/>
                <a:ea typeface="Meiryo UI" panose="020B0604030504040204" pitchFamily="50" charset="-128"/>
              </a:rPr>
              <a:t>軽量設計、カバー交換可能、</a:t>
            </a:r>
            <a:endParaRPr lang="en-US" altLang="ja-JP" sz="1600" dirty="0">
              <a:latin typeface="Meiryo UI" panose="020B0604030504040204" pitchFamily="50" charset="-128"/>
              <a:ea typeface="Meiryo UI" panose="020B0604030504040204" pitchFamily="50" charset="-128"/>
            </a:endParaRPr>
          </a:p>
          <a:p>
            <a:pPr algn="ctr"/>
            <a:r>
              <a:rPr lang="ja-JP" altLang="en-US" sz="1600" dirty="0">
                <a:latin typeface="Meiryo UI" panose="020B0604030504040204" pitchFamily="50" charset="-128"/>
                <a:ea typeface="Meiryo UI" panose="020B0604030504040204" pitchFamily="50" charset="-128"/>
              </a:rPr>
              <a:t>洗えるカバー</a:t>
            </a:r>
          </a:p>
        </p:txBody>
      </p:sp>
      <p:sp>
        <p:nvSpPr>
          <p:cNvPr id="47" name="テキスト ボックス 46">
            <a:extLst>
              <a:ext uri="{FF2B5EF4-FFF2-40B4-BE49-F238E27FC236}">
                <a16:creationId xmlns:a16="http://schemas.microsoft.com/office/drawing/2014/main" id="{939112CC-EC92-4C84-B9B2-00FA62EBA917}"/>
              </a:ext>
            </a:extLst>
          </p:cNvPr>
          <p:cNvSpPr txBox="1"/>
          <p:nvPr/>
        </p:nvSpPr>
        <p:spPr>
          <a:xfrm>
            <a:off x="3505577" y="5643080"/>
            <a:ext cx="2880000" cy="540000"/>
          </a:xfrm>
          <a:prstGeom prst="rect">
            <a:avLst/>
          </a:prstGeom>
          <a:noFill/>
        </p:spPr>
        <p:txBody>
          <a:bodyPr wrap="square" rtlCol="0" anchor="ctr">
            <a:spAutoFit/>
          </a:bodyPr>
          <a:lstStyle/>
          <a:p>
            <a:pPr algn="ctr"/>
            <a:r>
              <a:rPr lang="ja-JP" altLang="en-US" sz="1600" dirty="0">
                <a:latin typeface="Meiryo UI" panose="020B0604030504040204" pitchFamily="50" charset="-128"/>
                <a:ea typeface="Meiryo UI" panose="020B0604030504040204" pitchFamily="50" charset="-128"/>
              </a:rPr>
              <a:t>評価　</a:t>
            </a:r>
            <a:r>
              <a:rPr lang="en-US" altLang="ja-JP" sz="1600" dirty="0">
                <a:latin typeface="Meiryo UI" panose="020B0604030504040204" pitchFamily="50" charset="-128"/>
                <a:ea typeface="Meiryo UI" panose="020B0604030504040204" pitchFamily="50" charset="-128"/>
              </a:rPr>
              <a:t>3.8</a:t>
            </a:r>
            <a:r>
              <a:rPr lang="ja-JP" altLang="en-US" sz="1600" dirty="0">
                <a:latin typeface="Meiryo UI" panose="020B0604030504040204" pitchFamily="50" charset="-128"/>
                <a:ea typeface="Meiryo UI" panose="020B0604030504040204" pitchFamily="50" charset="-128"/>
              </a:rPr>
              <a:t>（</a:t>
            </a:r>
            <a:r>
              <a:rPr lang="en-US" altLang="ja-JP" sz="1600" dirty="0">
                <a:latin typeface="Meiryo UI" panose="020B0604030504040204" pitchFamily="50" charset="-128"/>
                <a:ea typeface="Meiryo UI" panose="020B0604030504040204" pitchFamily="50" charset="-128"/>
              </a:rPr>
              <a:t>5</a:t>
            </a:r>
            <a:r>
              <a:rPr lang="ja-JP" altLang="en-US" sz="1600" dirty="0">
                <a:latin typeface="Meiryo UI" panose="020B0604030504040204" pitchFamily="50" charset="-128"/>
                <a:ea typeface="Meiryo UI" panose="020B0604030504040204" pitchFamily="50" charset="-128"/>
              </a:rPr>
              <a:t>点満点中）</a:t>
            </a:r>
          </a:p>
        </p:txBody>
      </p:sp>
      <p:sp>
        <p:nvSpPr>
          <p:cNvPr id="48" name="テキスト ボックス 47">
            <a:extLst>
              <a:ext uri="{FF2B5EF4-FFF2-40B4-BE49-F238E27FC236}">
                <a16:creationId xmlns:a16="http://schemas.microsoft.com/office/drawing/2014/main" id="{82ECD93C-A793-4C9D-8C0F-C5A5C03906AC}"/>
              </a:ext>
            </a:extLst>
          </p:cNvPr>
          <p:cNvSpPr txBox="1"/>
          <p:nvPr/>
        </p:nvSpPr>
        <p:spPr>
          <a:xfrm>
            <a:off x="3505577" y="5126405"/>
            <a:ext cx="2880000" cy="338554"/>
          </a:xfrm>
          <a:prstGeom prst="rect">
            <a:avLst/>
          </a:prstGeom>
          <a:noFill/>
        </p:spPr>
        <p:txBody>
          <a:bodyPr wrap="square" rtlCol="0" anchor="ctr">
            <a:spAutoFit/>
          </a:bodyPr>
          <a:lstStyle/>
          <a:p>
            <a:pPr algn="ctr"/>
            <a:r>
              <a:rPr lang="en-US" altLang="ja-JP" sz="1600" dirty="0">
                <a:latin typeface="Meiryo UI" panose="020B0604030504040204" pitchFamily="50" charset="-128"/>
                <a:ea typeface="Meiryo UI" panose="020B0604030504040204" pitchFamily="50" charset="-128"/>
              </a:rPr>
              <a:t>1</a:t>
            </a:r>
            <a:r>
              <a:rPr lang="ja-JP" altLang="en-US" sz="1600" dirty="0">
                <a:latin typeface="Meiryo UI" panose="020B0604030504040204" pitchFamily="50" charset="-128"/>
                <a:ea typeface="Meiryo UI" panose="020B0604030504040204" pitchFamily="50" charset="-128"/>
              </a:rPr>
              <a:t>年保証</a:t>
            </a:r>
          </a:p>
        </p:txBody>
      </p:sp>
      <p:grpSp>
        <p:nvGrpSpPr>
          <p:cNvPr id="49" name="グループ化 48">
            <a:extLst>
              <a:ext uri="{FF2B5EF4-FFF2-40B4-BE49-F238E27FC236}">
                <a16:creationId xmlns:a16="http://schemas.microsoft.com/office/drawing/2014/main" id="{500ABD77-2DF1-4DEE-BE5C-86591FD22A82}"/>
              </a:ext>
            </a:extLst>
          </p:cNvPr>
          <p:cNvGrpSpPr/>
          <p:nvPr/>
        </p:nvGrpSpPr>
        <p:grpSpPr>
          <a:xfrm>
            <a:off x="6480515" y="2003222"/>
            <a:ext cx="2880000" cy="1440000"/>
            <a:chOff x="8183008" y="1084192"/>
            <a:chExt cx="2880000" cy="1440000"/>
          </a:xfrm>
        </p:grpSpPr>
        <p:sp>
          <p:nvSpPr>
            <p:cNvPr id="50" name="楕円 49">
              <a:extLst>
                <a:ext uri="{FF2B5EF4-FFF2-40B4-BE49-F238E27FC236}">
                  <a16:creationId xmlns:a16="http://schemas.microsoft.com/office/drawing/2014/main" id="{DFA9D963-C1BB-4229-B979-642DAD41B093}"/>
                </a:ext>
              </a:extLst>
            </p:cNvPr>
            <p:cNvSpPr/>
            <p:nvPr/>
          </p:nvSpPr>
          <p:spPr>
            <a:xfrm>
              <a:off x="8931259" y="1084192"/>
              <a:ext cx="1440000" cy="1440000"/>
            </a:xfrm>
            <a:prstGeom prst="ellipse">
              <a:avLst/>
            </a:prstGeom>
            <a:solidFill>
              <a:srgbClr val="C0FF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1" name="テキスト ボックス 50">
              <a:extLst>
                <a:ext uri="{FF2B5EF4-FFF2-40B4-BE49-F238E27FC236}">
                  <a16:creationId xmlns:a16="http://schemas.microsoft.com/office/drawing/2014/main" id="{6E7EDA50-B4BF-4B8F-92F6-FFE408B92BC7}"/>
                </a:ext>
              </a:extLst>
            </p:cNvPr>
            <p:cNvSpPr txBox="1"/>
            <p:nvPr/>
          </p:nvSpPr>
          <p:spPr>
            <a:xfrm>
              <a:off x="8183008" y="1316314"/>
              <a:ext cx="2880000" cy="1015663"/>
            </a:xfrm>
            <a:prstGeom prst="rect">
              <a:avLst/>
            </a:prstGeom>
            <a:noFill/>
          </p:spPr>
          <p:txBody>
            <a:bodyPr wrap="square" rtlCol="0">
              <a:spAutoFit/>
            </a:bodyPr>
            <a:lstStyle/>
            <a:p>
              <a:pPr algn="ctr"/>
              <a:r>
                <a:rPr lang="ja-JP" altLang="en-US" sz="2000" b="1" dirty="0">
                  <a:solidFill>
                    <a:srgbClr val="406080"/>
                  </a:solidFill>
                  <a:latin typeface="Meiryo UI" panose="020B0604030504040204" pitchFamily="50" charset="-128"/>
                  <a:ea typeface="Meiryo UI" panose="020B0604030504040204" pitchFamily="50" charset="-128"/>
                </a:rPr>
                <a:t>クッションに</a:t>
              </a:r>
            </a:p>
            <a:p>
              <a:pPr algn="ctr"/>
              <a:r>
                <a:rPr lang="ja-JP" altLang="en-US" sz="2000" b="1" dirty="0">
                  <a:solidFill>
                    <a:srgbClr val="406080"/>
                  </a:solidFill>
                  <a:latin typeface="Meiryo UI" panose="020B0604030504040204" pitchFamily="50" charset="-128"/>
                  <a:ea typeface="Meiryo UI" panose="020B0604030504040204" pitchFamily="50" charset="-128"/>
                </a:rPr>
                <a:t>カバーがあり</a:t>
              </a:r>
            </a:p>
            <a:p>
              <a:pPr algn="ctr"/>
              <a:r>
                <a:rPr lang="ja-JP" altLang="en-US" sz="2000" b="1" dirty="0">
                  <a:solidFill>
                    <a:srgbClr val="406080"/>
                  </a:solidFill>
                  <a:latin typeface="Meiryo UI" panose="020B0604030504040204" pitchFamily="50" charset="-128"/>
                  <a:ea typeface="Meiryo UI" panose="020B0604030504040204" pitchFamily="50" charset="-128"/>
                </a:rPr>
                <a:t>洗える</a:t>
              </a:r>
            </a:p>
          </p:txBody>
        </p:sp>
      </p:grpSp>
    </p:spTree>
    <p:extLst>
      <p:ext uri="{BB962C8B-B14F-4D97-AF65-F5344CB8AC3E}">
        <p14:creationId xmlns:p14="http://schemas.microsoft.com/office/powerpoint/2010/main" val="30022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テキスト ボックス 31">
            <a:extLst>
              <a:ext uri="{FF2B5EF4-FFF2-40B4-BE49-F238E27FC236}">
                <a16:creationId xmlns:a16="http://schemas.microsoft.com/office/drawing/2014/main" id="{3DDBEF3D-8B04-4E74-B904-C3A52A7345C5}"/>
              </a:ext>
            </a:extLst>
          </p:cNvPr>
          <p:cNvSpPr txBox="1"/>
          <p:nvPr/>
        </p:nvSpPr>
        <p:spPr>
          <a:xfrm>
            <a:off x="3936000" y="923714"/>
            <a:ext cx="4320000" cy="720000"/>
          </a:xfrm>
          <a:prstGeom prst="rect">
            <a:avLst/>
          </a:prstGeom>
          <a:noFill/>
        </p:spPr>
        <p:txBody>
          <a:bodyPr wrap="square" rtlCol="0" anchor="ctr">
            <a:spAutoFit/>
          </a:bodyPr>
          <a:lstStyle/>
          <a:p>
            <a:pPr algn="ctr"/>
            <a:r>
              <a:rPr kumimoji="1" lang="ja-JP" altLang="en-US" sz="4800" b="1" dirty="0">
                <a:latin typeface="Meiryo UI" panose="020B0604030504040204" pitchFamily="50" charset="-128"/>
                <a:ea typeface="Meiryo UI" panose="020B0604030504040204" pitchFamily="50" charset="-128"/>
              </a:rPr>
              <a:t>購入候補</a:t>
            </a:r>
            <a:r>
              <a:rPr lang="ja-JP" altLang="en-US" sz="4800" b="1" dirty="0">
                <a:latin typeface="Meiryo UI" panose="020B0604030504040204" pitchFamily="50" charset="-128"/>
                <a:ea typeface="Meiryo UI" panose="020B0604030504040204" pitchFamily="50" charset="-128"/>
              </a:rPr>
              <a:t>　</a:t>
            </a:r>
            <a:r>
              <a:rPr lang="en-US" altLang="ja-JP" sz="4800" b="1" dirty="0">
                <a:latin typeface="Meiryo UI" panose="020B0604030504040204" pitchFamily="50" charset="-128"/>
                <a:ea typeface="Meiryo UI" panose="020B0604030504040204" pitchFamily="50" charset="-128"/>
              </a:rPr>
              <a:t>C</a:t>
            </a:r>
            <a:endParaRPr kumimoji="1" lang="ja-JP" altLang="en-US" sz="4800" b="1" dirty="0">
              <a:latin typeface="Meiryo UI" panose="020B0604030504040204" pitchFamily="50" charset="-128"/>
              <a:ea typeface="Meiryo UI" panose="020B0604030504040204" pitchFamily="50" charset="-128"/>
            </a:endParaRPr>
          </a:p>
        </p:txBody>
      </p:sp>
      <p:pic>
        <p:nvPicPr>
          <p:cNvPr id="30" name="グラフィックス 29">
            <a:extLst>
              <a:ext uri="{FF2B5EF4-FFF2-40B4-BE49-F238E27FC236}">
                <a16:creationId xmlns:a16="http://schemas.microsoft.com/office/drawing/2014/main" id="{B053B160-3053-4C05-9125-D50A5BCA39F8}"/>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6891984" y="3782118"/>
            <a:ext cx="4684295" cy="2231724"/>
          </a:xfrm>
          <a:prstGeom prst="rect">
            <a:avLst/>
          </a:prstGeom>
        </p:spPr>
      </p:pic>
      <p:graphicFrame>
        <p:nvGraphicFramePr>
          <p:cNvPr id="27" name="表 3">
            <a:extLst>
              <a:ext uri="{FF2B5EF4-FFF2-40B4-BE49-F238E27FC236}">
                <a16:creationId xmlns:a16="http://schemas.microsoft.com/office/drawing/2014/main" id="{255BA6CD-DE0A-49D9-BB09-50A22B686A9D}"/>
              </a:ext>
            </a:extLst>
          </p:cNvPr>
          <p:cNvGraphicFramePr>
            <a:graphicFrameLocks noGrp="1"/>
          </p:cNvGraphicFramePr>
          <p:nvPr/>
        </p:nvGraphicFramePr>
        <p:xfrm>
          <a:off x="1064360" y="1970955"/>
          <a:ext cx="5182753" cy="4284000"/>
        </p:xfrm>
        <a:graphic>
          <a:graphicData uri="http://schemas.openxmlformats.org/drawingml/2006/table">
            <a:tbl>
              <a:tblPr firstRow="1" bandRow="1">
                <a:tableStyleId>{7E9639D4-E3E2-4D34-9284-5A2195B3D0D7}</a:tableStyleId>
              </a:tblPr>
              <a:tblGrid>
                <a:gridCol w="2492970">
                  <a:extLst>
                    <a:ext uri="{9D8B030D-6E8A-4147-A177-3AD203B41FA5}">
                      <a16:colId xmlns:a16="http://schemas.microsoft.com/office/drawing/2014/main" val="2492166228"/>
                    </a:ext>
                  </a:extLst>
                </a:gridCol>
                <a:gridCol w="2689783">
                  <a:extLst>
                    <a:ext uri="{9D8B030D-6E8A-4147-A177-3AD203B41FA5}">
                      <a16:colId xmlns:a16="http://schemas.microsoft.com/office/drawing/2014/main" val="3349049827"/>
                    </a:ext>
                  </a:extLst>
                </a:gridCol>
              </a:tblGrid>
              <a:tr h="612000">
                <a:tc>
                  <a:txBody>
                    <a:bodyPr/>
                    <a:lstStyle/>
                    <a:p>
                      <a:pPr algn="ctr"/>
                      <a:endParaRPr kumimoji="1" lang="en-US" altLang="ja-JP"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52187192"/>
                  </a:ext>
                </a:extLst>
              </a:tr>
              <a:tr h="612000">
                <a:tc>
                  <a:txBody>
                    <a:bodyPr/>
                    <a:lstStyle/>
                    <a:p>
                      <a:pPr algn="ctr"/>
                      <a:endParaRPr kumimoji="1" lang="en-US" altLang="ja-JP"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14465409"/>
                  </a:ext>
                </a:extLst>
              </a:tr>
              <a:tr h="612000">
                <a:tc>
                  <a:txBody>
                    <a:bodyPr/>
                    <a:lstStyle/>
                    <a:p>
                      <a:pPr algn="ctr"/>
                      <a:endParaRPr kumimoji="1" lang="en-US" altLang="ja-JP"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26010260"/>
                  </a:ext>
                </a:extLst>
              </a:tr>
              <a:tr h="612000">
                <a:tc>
                  <a:txBody>
                    <a:bodyPr/>
                    <a:lstStyle/>
                    <a:p>
                      <a:pPr algn="ctr"/>
                      <a:endParaRPr kumimoji="1" lang="en-US" altLang="ja-JP"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85518524"/>
                  </a:ext>
                </a:extLst>
              </a:tr>
              <a:tr h="612000">
                <a:tc>
                  <a:txBody>
                    <a:bodyPr/>
                    <a:lstStyle/>
                    <a:p>
                      <a:pPr algn="ct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72380512"/>
                  </a:ext>
                </a:extLst>
              </a:tr>
              <a:tr h="612000">
                <a:tc>
                  <a:txBody>
                    <a:bodyPr/>
                    <a:lstStyle/>
                    <a:p>
                      <a:pPr algn="ct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33874121"/>
                  </a:ext>
                </a:extLst>
              </a:tr>
              <a:tr h="612000">
                <a:tc>
                  <a:txBody>
                    <a:bodyPr/>
                    <a:lstStyle/>
                    <a:p>
                      <a:pPr algn="ct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83932746"/>
                  </a:ext>
                </a:extLst>
              </a:tr>
            </a:tbl>
          </a:graphicData>
        </a:graphic>
      </p:graphicFrame>
      <p:sp>
        <p:nvSpPr>
          <p:cNvPr id="28" name="テキスト ボックス 27">
            <a:extLst>
              <a:ext uri="{FF2B5EF4-FFF2-40B4-BE49-F238E27FC236}">
                <a16:creationId xmlns:a16="http://schemas.microsoft.com/office/drawing/2014/main" id="{9FBF3F3A-9957-436A-8CF2-8E9C65082EED}"/>
              </a:ext>
            </a:extLst>
          </p:cNvPr>
          <p:cNvSpPr txBox="1"/>
          <p:nvPr/>
        </p:nvSpPr>
        <p:spPr>
          <a:xfrm>
            <a:off x="1021024" y="2016988"/>
            <a:ext cx="2520000" cy="540000"/>
          </a:xfrm>
          <a:prstGeom prst="rect">
            <a:avLst/>
          </a:prstGeom>
          <a:noFill/>
        </p:spPr>
        <p:txBody>
          <a:bodyPr wrap="square" rtlCol="0" anchor="ctr">
            <a:spAutoFit/>
          </a:bodyPr>
          <a:lstStyle/>
          <a:p>
            <a:pPr algn="ctr"/>
            <a:r>
              <a:rPr lang="ja-JP" altLang="en-US" sz="2000" b="0" dirty="0">
                <a:latin typeface="Meiryo UI" panose="020B0604030504040204" pitchFamily="50" charset="-128"/>
                <a:ea typeface="Meiryo UI" panose="020B0604030504040204" pitchFamily="50" charset="-128"/>
              </a:rPr>
              <a:t>価格</a:t>
            </a:r>
          </a:p>
        </p:txBody>
      </p:sp>
      <p:sp>
        <p:nvSpPr>
          <p:cNvPr id="29" name="テキスト ボックス 28">
            <a:extLst>
              <a:ext uri="{FF2B5EF4-FFF2-40B4-BE49-F238E27FC236}">
                <a16:creationId xmlns:a16="http://schemas.microsoft.com/office/drawing/2014/main" id="{59FF11BD-639D-4A99-9483-5647B32FD650}"/>
              </a:ext>
            </a:extLst>
          </p:cNvPr>
          <p:cNvSpPr txBox="1"/>
          <p:nvPr/>
        </p:nvSpPr>
        <p:spPr>
          <a:xfrm>
            <a:off x="1021024" y="3242118"/>
            <a:ext cx="2520000" cy="540000"/>
          </a:xfrm>
          <a:prstGeom prst="rect">
            <a:avLst/>
          </a:prstGeom>
          <a:noFill/>
        </p:spPr>
        <p:txBody>
          <a:bodyPr wrap="square" rtlCol="0" anchor="ctr">
            <a:spAutoFit/>
          </a:bodyPr>
          <a:lstStyle/>
          <a:p>
            <a:pPr algn="ctr"/>
            <a:r>
              <a:rPr lang="ja-JP" altLang="en-US" sz="2000" b="0" dirty="0">
                <a:latin typeface="Meiryo UI" panose="020B0604030504040204" pitchFamily="50" charset="-128"/>
                <a:ea typeface="Meiryo UI" panose="020B0604030504040204" pitchFamily="50" charset="-128"/>
              </a:rPr>
              <a:t>素材</a:t>
            </a:r>
          </a:p>
        </p:txBody>
      </p:sp>
      <p:sp>
        <p:nvSpPr>
          <p:cNvPr id="31" name="テキスト ボックス 30">
            <a:extLst>
              <a:ext uri="{FF2B5EF4-FFF2-40B4-BE49-F238E27FC236}">
                <a16:creationId xmlns:a16="http://schemas.microsoft.com/office/drawing/2014/main" id="{6D58856E-0865-4CBD-BA7C-3A197B0E75B2}"/>
              </a:ext>
            </a:extLst>
          </p:cNvPr>
          <p:cNvSpPr txBox="1"/>
          <p:nvPr/>
        </p:nvSpPr>
        <p:spPr>
          <a:xfrm>
            <a:off x="1021024" y="5079813"/>
            <a:ext cx="2520000" cy="540000"/>
          </a:xfrm>
          <a:prstGeom prst="rect">
            <a:avLst/>
          </a:prstGeom>
          <a:noFill/>
        </p:spPr>
        <p:txBody>
          <a:bodyPr wrap="square" rtlCol="0" anchor="ctr">
            <a:spAutoFit/>
          </a:bodyPr>
          <a:lstStyle/>
          <a:p>
            <a:pPr algn="ctr"/>
            <a:r>
              <a:rPr lang="ja-JP" altLang="en-US" sz="2000" b="0" dirty="0">
                <a:latin typeface="Meiryo UI" panose="020B0604030504040204" pitchFamily="50" charset="-128"/>
                <a:ea typeface="Meiryo UI" panose="020B0604030504040204" pitchFamily="50" charset="-128"/>
              </a:rPr>
              <a:t>安全性／保証年数</a:t>
            </a:r>
          </a:p>
        </p:txBody>
      </p:sp>
      <p:sp>
        <p:nvSpPr>
          <p:cNvPr id="34" name="テキスト ボックス 33">
            <a:extLst>
              <a:ext uri="{FF2B5EF4-FFF2-40B4-BE49-F238E27FC236}">
                <a16:creationId xmlns:a16="http://schemas.microsoft.com/office/drawing/2014/main" id="{3E32DC96-4A6F-4A8B-B6B0-E997F296DD1D}"/>
              </a:ext>
            </a:extLst>
          </p:cNvPr>
          <p:cNvSpPr txBox="1"/>
          <p:nvPr/>
        </p:nvSpPr>
        <p:spPr>
          <a:xfrm>
            <a:off x="1021024" y="2629553"/>
            <a:ext cx="2520000" cy="540000"/>
          </a:xfrm>
          <a:prstGeom prst="rect">
            <a:avLst/>
          </a:prstGeom>
          <a:noFill/>
        </p:spPr>
        <p:txBody>
          <a:bodyPr wrap="square" rtlCol="0" anchor="ctr">
            <a:spAutoFit/>
          </a:bodyPr>
          <a:lstStyle/>
          <a:p>
            <a:pPr algn="ctr"/>
            <a:r>
              <a:rPr lang="ja-JP" altLang="en-US" sz="2000" b="0" dirty="0">
                <a:latin typeface="Meiryo UI" panose="020B0604030504040204" pitchFamily="50" charset="-128"/>
                <a:ea typeface="Meiryo UI" panose="020B0604030504040204" pitchFamily="50" charset="-128"/>
              </a:rPr>
              <a:t>サイズ</a:t>
            </a:r>
          </a:p>
        </p:txBody>
      </p:sp>
      <p:sp>
        <p:nvSpPr>
          <p:cNvPr id="36" name="テキスト ボックス 35">
            <a:extLst>
              <a:ext uri="{FF2B5EF4-FFF2-40B4-BE49-F238E27FC236}">
                <a16:creationId xmlns:a16="http://schemas.microsoft.com/office/drawing/2014/main" id="{211396E0-08F5-49CB-9A14-E350B72B3A19}"/>
              </a:ext>
            </a:extLst>
          </p:cNvPr>
          <p:cNvSpPr txBox="1"/>
          <p:nvPr/>
        </p:nvSpPr>
        <p:spPr>
          <a:xfrm>
            <a:off x="1021024" y="5692380"/>
            <a:ext cx="2520000" cy="540000"/>
          </a:xfrm>
          <a:prstGeom prst="rect">
            <a:avLst/>
          </a:prstGeom>
          <a:noFill/>
        </p:spPr>
        <p:txBody>
          <a:bodyPr wrap="square" rtlCol="0" anchor="ctr">
            <a:spAutoFit/>
          </a:bodyPr>
          <a:lstStyle/>
          <a:p>
            <a:pPr algn="ctr"/>
            <a:r>
              <a:rPr lang="ja-JP" altLang="en-US" sz="2000" b="0" dirty="0">
                <a:latin typeface="Meiryo UI" panose="020B0604030504040204" pitchFamily="50" charset="-128"/>
                <a:ea typeface="Meiryo UI" panose="020B0604030504040204" pitchFamily="50" charset="-128"/>
              </a:rPr>
              <a:t>口コミ</a:t>
            </a:r>
          </a:p>
        </p:txBody>
      </p:sp>
      <p:sp>
        <p:nvSpPr>
          <p:cNvPr id="37" name="テキスト ボックス 36">
            <a:extLst>
              <a:ext uri="{FF2B5EF4-FFF2-40B4-BE49-F238E27FC236}">
                <a16:creationId xmlns:a16="http://schemas.microsoft.com/office/drawing/2014/main" id="{5A8C3524-3FA0-490E-9267-F76D781C0596}"/>
              </a:ext>
            </a:extLst>
          </p:cNvPr>
          <p:cNvSpPr txBox="1"/>
          <p:nvPr/>
        </p:nvSpPr>
        <p:spPr>
          <a:xfrm>
            <a:off x="1021024" y="3854683"/>
            <a:ext cx="2520000" cy="540000"/>
          </a:xfrm>
          <a:prstGeom prst="rect">
            <a:avLst/>
          </a:prstGeom>
          <a:noFill/>
        </p:spPr>
        <p:txBody>
          <a:bodyPr wrap="square" rtlCol="0" anchor="ctr">
            <a:spAutoFit/>
          </a:bodyPr>
          <a:lstStyle/>
          <a:p>
            <a:pPr algn="ctr"/>
            <a:r>
              <a:rPr lang="ja-JP" altLang="en-US" sz="2000" b="0" dirty="0">
                <a:latin typeface="Meiryo UI" panose="020B0604030504040204" pitchFamily="50" charset="-128"/>
                <a:ea typeface="Meiryo UI" panose="020B0604030504040204" pitchFamily="50" charset="-128"/>
              </a:rPr>
              <a:t>重量</a:t>
            </a:r>
          </a:p>
        </p:txBody>
      </p:sp>
      <p:sp>
        <p:nvSpPr>
          <p:cNvPr id="38" name="テキスト ボックス 37">
            <a:extLst>
              <a:ext uri="{FF2B5EF4-FFF2-40B4-BE49-F238E27FC236}">
                <a16:creationId xmlns:a16="http://schemas.microsoft.com/office/drawing/2014/main" id="{F3A0D512-537E-403E-BB37-01FF1CE07400}"/>
              </a:ext>
            </a:extLst>
          </p:cNvPr>
          <p:cNvSpPr txBox="1"/>
          <p:nvPr/>
        </p:nvSpPr>
        <p:spPr>
          <a:xfrm>
            <a:off x="1021024" y="4467248"/>
            <a:ext cx="2520000" cy="540000"/>
          </a:xfrm>
          <a:prstGeom prst="rect">
            <a:avLst/>
          </a:prstGeom>
          <a:noFill/>
        </p:spPr>
        <p:txBody>
          <a:bodyPr wrap="square" rtlCol="0" anchor="ctr">
            <a:spAutoFit/>
          </a:bodyPr>
          <a:lstStyle/>
          <a:p>
            <a:pPr algn="ctr"/>
            <a:r>
              <a:rPr lang="ja-JP" altLang="en-US" sz="2000" dirty="0">
                <a:latin typeface="Meiryo UI" panose="020B0604030504040204" pitchFamily="50" charset="-128"/>
                <a:ea typeface="Meiryo UI" panose="020B0604030504040204" pitchFamily="50" charset="-128"/>
              </a:rPr>
              <a:t>機能</a:t>
            </a:r>
            <a:endParaRPr lang="ja-JP" altLang="en-US" sz="2000" b="0" dirty="0">
              <a:latin typeface="Meiryo UI" panose="020B0604030504040204" pitchFamily="50" charset="-128"/>
              <a:ea typeface="Meiryo UI" panose="020B0604030504040204" pitchFamily="50" charset="-128"/>
            </a:endParaRPr>
          </a:p>
        </p:txBody>
      </p:sp>
      <p:sp>
        <p:nvSpPr>
          <p:cNvPr id="39" name="テキスト ボックス 38">
            <a:extLst>
              <a:ext uri="{FF2B5EF4-FFF2-40B4-BE49-F238E27FC236}">
                <a16:creationId xmlns:a16="http://schemas.microsoft.com/office/drawing/2014/main" id="{28627182-320D-4C76-AA40-D323BDF5E30A}"/>
              </a:ext>
            </a:extLst>
          </p:cNvPr>
          <p:cNvSpPr txBox="1"/>
          <p:nvPr/>
        </p:nvSpPr>
        <p:spPr>
          <a:xfrm>
            <a:off x="3584360" y="1966738"/>
            <a:ext cx="2880000" cy="540000"/>
          </a:xfrm>
          <a:prstGeom prst="rect">
            <a:avLst/>
          </a:prstGeom>
          <a:noFill/>
        </p:spPr>
        <p:txBody>
          <a:bodyPr wrap="square" rtlCol="0" anchor="ctr">
            <a:spAutoFit/>
          </a:bodyPr>
          <a:lstStyle/>
          <a:p>
            <a:pPr algn="ctr"/>
            <a:r>
              <a:rPr lang="en-US" altLang="ja-JP" sz="1600" dirty="0">
                <a:latin typeface="Meiryo UI" panose="020B0604030504040204" pitchFamily="50" charset="-128"/>
                <a:ea typeface="Meiryo UI" panose="020B0604030504040204" pitchFamily="50" charset="-128"/>
              </a:rPr>
              <a:t>8,000</a:t>
            </a:r>
            <a:r>
              <a:rPr lang="ja-JP" altLang="en-US" sz="1600" dirty="0">
                <a:latin typeface="Meiryo UI" panose="020B0604030504040204" pitchFamily="50" charset="-128"/>
                <a:ea typeface="Meiryo UI" panose="020B0604030504040204" pitchFamily="50" charset="-128"/>
              </a:rPr>
              <a:t>円</a:t>
            </a:r>
          </a:p>
        </p:txBody>
      </p:sp>
      <p:sp>
        <p:nvSpPr>
          <p:cNvPr id="40" name="テキスト ボックス 39">
            <a:extLst>
              <a:ext uri="{FF2B5EF4-FFF2-40B4-BE49-F238E27FC236}">
                <a16:creationId xmlns:a16="http://schemas.microsoft.com/office/drawing/2014/main" id="{B36C5CF5-EF92-4A68-A065-7B18997DF8B5}"/>
              </a:ext>
            </a:extLst>
          </p:cNvPr>
          <p:cNvSpPr txBox="1"/>
          <p:nvPr/>
        </p:nvSpPr>
        <p:spPr>
          <a:xfrm>
            <a:off x="3475737" y="2753425"/>
            <a:ext cx="2880000" cy="307777"/>
          </a:xfrm>
          <a:prstGeom prst="rect">
            <a:avLst/>
          </a:prstGeom>
          <a:noFill/>
        </p:spPr>
        <p:txBody>
          <a:bodyPr wrap="square" rtlCol="0" anchor="ctr">
            <a:spAutoFit/>
          </a:bodyPr>
          <a:lstStyle/>
          <a:p>
            <a:pPr algn="ctr"/>
            <a:r>
              <a:rPr lang="ja-JP" altLang="en-US" sz="1400" dirty="0">
                <a:latin typeface="Meiryo UI" panose="020B0604030504040204" pitchFamily="50" charset="-128"/>
                <a:ea typeface="Meiryo UI" panose="020B0604030504040204" pitchFamily="50" charset="-128"/>
              </a:rPr>
              <a:t>幅</a:t>
            </a:r>
            <a:r>
              <a:rPr lang="en-US" altLang="ja-JP" sz="1400" dirty="0">
                <a:latin typeface="Meiryo UI" panose="020B0604030504040204" pitchFamily="50" charset="-128"/>
                <a:ea typeface="Meiryo UI" panose="020B0604030504040204" pitchFamily="50" charset="-128"/>
              </a:rPr>
              <a:t>185×</a:t>
            </a:r>
            <a:r>
              <a:rPr lang="ja-JP" altLang="en-US" sz="1400" dirty="0">
                <a:latin typeface="Meiryo UI" panose="020B0604030504040204" pitchFamily="50" charset="-128"/>
                <a:ea typeface="Meiryo UI" panose="020B0604030504040204" pitchFamily="50" charset="-128"/>
              </a:rPr>
              <a:t>奥行</a:t>
            </a:r>
            <a:r>
              <a:rPr lang="en-US" altLang="ja-JP" sz="1400" dirty="0">
                <a:latin typeface="Meiryo UI" panose="020B0604030504040204" pitchFamily="50" charset="-128"/>
                <a:ea typeface="Meiryo UI" panose="020B0604030504040204" pitchFamily="50" charset="-128"/>
              </a:rPr>
              <a:t>100×</a:t>
            </a:r>
            <a:r>
              <a:rPr lang="ja-JP" altLang="en-US" sz="1400" dirty="0">
                <a:latin typeface="Meiryo UI" panose="020B0604030504040204" pitchFamily="50" charset="-128"/>
                <a:ea typeface="Meiryo UI" panose="020B0604030504040204" pitchFamily="50" charset="-128"/>
              </a:rPr>
              <a:t>高さ</a:t>
            </a:r>
            <a:r>
              <a:rPr lang="en-US" altLang="ja-JP" sz="1400" dirty="0">
                <a:latin typeface="Meiryo UI" panose="020B0604030504040204" pitchFamily="50" charset="-128"/>
                <a:ea typeface="Meiryo UI" panose="020B0604030504040204" pitchFamily="50" charset="-128"/>
              </a:rPr>
              <a:t>85cm</a:t>
            </a:r>
            <a:endParaRPr lang="ja-JP" altLang="en-US" sz="1400" dirty="0">
              <a:latin typeface="Meiryo UI" panose="020B0604030504040204" pitchFamily="50" charset="-128"/>
              <a:ea typeface="Meiryo UI" panose="020B0604030504040204" pitchFamily="50" charset="-128"/>
            </a:endParaRPr>
          </a:p>
        </p:txBody>
      </p:sp>
      <p:sp>
        <p:nvSpPr>
          <p:cNvPr id="41" name="テキスト ボックス 40">
            <a:extLst>
              <a:ext uri="{FF2B5EF4-FFF2-40B4-BE49-F238E27FC236}">
                <a16:creationId xmlns:a16="http://schemas.microsoft.com/office/drawing/2014/main" id="{F198551F-ACBC-4FC5-B718-A0FAB89C3D47}"/>
              </a:ext>
            </a:extLst>
          </p:cNvPr>
          <p:cNvSpPr txBox="1"/>
          <p:nvPr/>
        </p:nvSpPr>
        <p:spPr>
          <a:xfrm>
            <a:off x="3584360" y="3201350"/>
            <a:ext cx="2880000" cy="540000"/>
          </a:xfrm>
          <a:prstGeom prst="rect">
            <a:avLst/>
          </a:prstGeom>
          <a:noFill/>
        </p:spPr>
        <p:txBody>
          <a:bodyPr wrap="square" rtlCol="0" anchor="ctr">
            <a:spAutoFit/>
          </a:bodyPr>
          <a:lstStyle/>
          <a:p>
            <a:pPr algn="ctr"/>
            <a:r>
              <a:rPr lang="ja-JP" altLang="en-US" sz="1600" dirty="0">
                <a:latin typeface="Meiryo UI" panose="020B0604030504040204" pitchFamily="50" charset="-128"/>
                <a:ea typeface="Meiryo UI" panose="020B0604030504040204" pitchFamily="50" charset="-128"/>
              </a:rPr>
              <a:t>ポリエステル</a:t>
            </a:r>
          </a:p>
        </p:txBody>
      </p:sp>
      <p:sp>
        <p:nvSpPr>
          <p:cNvPr id="42" name="テキスト ボックス 41">
            <a:extLst>
              <a:ext uri="{FF2B5EF4-FFF2-40B4-BE49-F238E27FC236}">
                <a16:creationId xmlns:a16="http://schemas.microsoft.com/office/drawing/2014/main" id="{6090F22A-CE94-429B-8195-A2E119FE6B67}"/>
              </a:ext>
            </a:extLst>
          </p:cNvPr>
          <p:cNvSpPr txBox="1"/>
          <p:nvPr/>
        </p:nvSpPr>
        <p:spPr>
          <a:xfrm>
            <a:off x="3584360" y="3800736"/>
            <a:ext cx="2880000" cy="540000"/>
          </a:xfrm>
          <a:prstGeom prst="rect">
            <a:avLst/>
          </a:prstGeom>
          <a:noFill/>
        </p:spPr>
        <p:txBody>
          <a:bodyPr wrap="square" rtlCol="0" anchor="ctr">
            <a:spAutoFit/>
          </a:bodyPr>
          <a:lstStyle/>
          <a:p>
            <a:pPr algn="ctr"/>
            <a:r>
              <a:rPr lang="en-US" altLang="ja-JP" sz="1600" dirty="0">
                <a:latin typeface="Meiryo UI" panose="020B0604030504040204" pitchFamily="50" charset="-128"/>
                <a:ea typeface="Meiryo UI" panose="020B0604030504040204" pitchFamily="50" charset="-128"/>
              </a:rPr>
              <a:t>40kg</a:t>
            </a:r>
            <a:endParaRPr lang="ja-JP" altLang="en-US" sz="1600" dirty="0">
              <a:latin typeface="Meiryo UI" panose="020B0604030504040204" pitchFamily="50" charset="-128"/>
              <a:ea typeface="Meiryo UI" panose="020B0604030504040204" pitchFamily="50" charset="-128"/>
            </a:endParaRPr>
          </a:p>
        </p:txBody>
      </p:sp>
      <p:sp>
        <p:nvSpPr>
          <p:cNvPr id="43" name="テキスト ボックス 42">
            <a:extLst>
              <a:ext uri="{FF2B5EF4-FFF2-40B4-BE49-F238E27FC236}">
                <a16:creationId xmlns:a16="http://schemas.microsoft.com/office/drawing/2014/main" id="{73401448-D657-405F-AE38-104D404C5E17}"/>
              </a:ext>
            </a:extLst>
          </p:cNvPr>
          <p:cNvSpPr txBox="1"/>
          <p:nvPr/>
        </p:nvSpPr>
        <p:spPr>
          <a:xfrm>
            <a:off x="3584360" y="4409153"/>
            <a:ext cx="2880000" cy="540000"/>
          </a:xfrm>
          <a:prstGeom prst="rect">
            <a:avLst/>
          </a:prstGeom>
          <a:noFill/>
        </p:spPr>
        <p:txBody>
          <a:bodyPr wrap="square" rtlCol="0" anchor="ctr">
            <a:spAutoFit/>
          </a:bodyPr>
          <a:lstStyle/>
          <a:p>
            <a:pPr algn="ctr"/>
            <a:r>
              <a:rPr lang="ja-JP" altLang="en-US" sz="1600" dirty="0">
                <a:latin typeface="Meiryo UI" panose="020B0604030504040204" pitchFamily="50" charset="-128"/>
                <a:ea typeface="Meiryo UI" panose="020B0604030504040204" pitchFamily="50" charset="-128"/>
              </a:rPr>
              <a:t>背もたれを倒すと</a:t>
            </a:r>
            <a:endParaRPr lang="en-US" altLang="ja-JP" sz="1600" dirty="0">
              <a:latin typeface="Meiryo UI" panose="020B0604030504040204" pitchFamily="50" charset="-128"/>
              <a:ea typeface="Meiryo UI" panose="020B0604030504040204" pitchFamily="50" charset="-128"/>
            </a:endParaRPr>
          </a:p>
          <a:p>
            <a:pPr algn="ctr"/>
            <a:r>
              <a:rPr lang="ja-JP" altLang="en-US" sz="1600" dirty="0">
                <a:latin typeface="Meiryo UI" panose="020B0604030504040204" pitchFamily="50" charset="-128"/>
                <a:ea typeface="Meiryo UI" panose="020B0604030504040204" pitchFamily="50" charset="-128"/>
              </a:rPr>
              <a:t>ソファーベッドになる</a:t>
            </a:r>
            <a:endParaRPr lang="en-US" altLang="ja-JP" sz="1600" dirty="0">
              <a:latin typeface="Meiryo UI" panose="020B0604030504040204" pitchFamily="50" charset="-128"/>
              <a:ea typeface="Meiryo UI" panose="020B0604030504040204" pitchFamily="50" charset="-128"/>
            </a:endParaRPr>
          </a:p>
        </p:txBody>
      </p:sp>
      <p:sp>
        <p:nvSpPr>
          <p:cNvPr id="44" name="テキスト ボックス 43">
            <a:extLst>
              <a:ext uri="{FF2B5EF4-FFF2-40B4-BE49-F238E27FC236}">
                <a16:creationId xmlns:a16="http://schemas.microsoft.com/office/drawing/2014/main" id="{796FEDD7-5BC7-430C-9146-3D1B1ACA4B27}"/>
              </a:ext>
            </a:extLst>
          </p:cNvPr>
          <p:cNvSpPr txBox="1"/>
          <p:nvPr/>
        </p:nvSpPr>
        <p:spPr>
          <a:xfrm>
            <a:off x="3584360" y="5021465"/>
            <a:ext cx="2880000" cy="540000"/>
          </a:xfrm>
          <a:prstGeom prst="rect">
            <a:avLst/>
          </a:prstGeom>
          <a:noFill/>
        </p:spPr>
        <p:txBody>
          <a:bodyPr wrap="square" rtlCol="0" anchor="ctr">
            <a:spAutoFit/>
          </a:bodyPr>
          <a:lstStyle/>
          <a:p>
            <a:pPr algn="ctr"/>
            <a:r>
              <a:rPr lang="en-US" altLang="ja-JP" sz="1600" dirty="0">
                <a:latin typeface="Meiryo UI" panose="020B0604030504040204" pitchFamily="50" charset="-128"/>
                <a:ea typeface="Meiryo UI" panose="020B0604030504040204" pitchFamily="50" charset="-128"/>
              </a:rPr>
              <a:t>JIS</a:t>
            </a:r>
            <a:r>
              <a:rPr lang="ja-JP" altLang="en-US" sz="1600" dirty="0">
                <a:latin typeface="Meiryo UI" panose="020B0604030504040204" pitchFamily="50" charset="-128"/>
                <a:ea typeface="Meiryo UI" panose="020B0604030504040204" pitchFamily="50" charset="-128"/>
              </a:rPr>
              <a:t>規格</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保証なし</a:t>
            </a:r>
          </a:p>
        </p:txBody>
      </p:sp>
      <p:sp>
        <p:nvSpPr>
          <p:cNvPr id="45" name="テキスト ボックス 44">
            <a:extLst>
              <a:ext uri="{FF2B5EF4-FFF2-40B4-BE49-F238E27FC236}">
                <a16:creationId xmlns:a16="http://schemas.microsoft.com/office/drawing/2014/main" id="{B36C7C89-4521-4EBA-8953-7FAFD4F4EF68}"/>
              </a:ext>
            </a:extLst>
          </p:cNvPr>
          <p:cNvSpPr txBox="1"/>
          <p:nvPr/>
        </p:nvSpPr>
        <p:spPr>
          <a:xfrm>
            <a:off x="3584360" y="5619813"/>
            <a:ext cx="2880000" cy="540000"/>
          </a:xfrm>
          <a:prstGeom prst="rect">
            <a:avLst/>
          </a:prstGeom>
          <a:noFill/>
        </p:spPr>
        <p:txBody>
          <a:bodyPr wrap="square" rtlCol="0" anchor="ctr">
            <a:spAutoFit/>
          </a:bodyPr>
          <a:lstStyle/>
          <a:p>
            <a:pPr algn="ct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中古品です。</a:t>
            </a:r>
            <a:endParaRPr lang="en-US" altLang="ja-JP" sz="1600" dirty="0">
              <a:latin typeface="Meiryo UI" panose="020B0604030504040204" pitchFamily="50" charset="-128"/>
              <a:ea typeface="Meiryo UI" panose="020B0604030504040204" pitchFamily="50" charset="-128"/>
            </a:endParaRPr>
          </a:p>
          <a:p>
            <a:pPr algn="ctr"/>
            <a:r>
              <a:rPr lang="ja-JP" altLang="en-US" sz="1600" dirty="0">
                <a:latin typeface="Meiryo UI" panose="020B0604030504040204" pitchFamily="50" charset="-128"/>
                <a:ea typeface="Meiryo UI" panose="020B0604030504040204" pitchFamily="50" charset="-128"/>
              </a:rPr>
              <a:t>小さな傷や使用感があります。</a:t>
            </a:r>
          </a:p>
        </p:txBody>
      </p:sp>
      <p:grpSp>
        <p:nvGrpSpPr>
          <p:cNvPr id="46" name="グループ化 45">
            <a:extLst>
              <a:ext uri="{FF2B5EF4-FFF2-40B4-BE49-F238E27FC236}">
                <a16:creationId xmlns:a16="http://schemas.microsoft.com/office/drawing/2014/main" id="{97F0AB09-3BF7-4E3F-A26E-8A0156D617C8}"/>
              </a:ext>
            </a:extLst>
          </p:cNvPr>
          <p:cNvGrpSpPr/>
          <p:nvPr/>
        </p:nvGrpSpPr>
        <p:grpSpPr>
          <a:xfrm>
            <a:off x="7889851" y="1966738"/>
            <a:ext cx="2520000" cy="1440000"/>
            <a:chOff x="8614903" y="841875"/>
            <a:chExt cx="2520000" cy="1440000"/>
          </a:xfrm>
        </p:grpSpPr>
        <p:sp>
          <p:nvSpPr>
            <p:cNvPr id="47" name="楕円 46">
              <a:extLst>
                <a:ext uri="{FF2B5EF4-FFF2-40B4-BE49-F238E27FC236}">
                  <a16:creationId xmlns:a16="http://schemas.microsoft.com/office/drawing/2014/main" id="{7474FF67-15FE-4B81-8EEA-A9E6FAEDDD2B}"/>
                </a:ext>
              </a:extLst>
            </p:cNvPr>
            <p:cNvSpPr/>
            <p:nvPr/>
          </p:nvSpPr>
          <p:spPr>
            <a:xfrm>
              <a:off x="9121771" y="841875"/>
              <a:ext cx="1440000" cy="1440000"/>
            </a:xfrm>
            <a:prstGeom prst="ellipse">
              <a:avLst/>
            </a:prstGeom>
            <a:solidFill>
              <a:srgbClr val="C0FF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テキスト ボックス 47">
              <a:extLst>
                <a:ext uri="{FF2B5EF4-FFF2-40B4-BE49-F238E27FC236}">
                  <a16:creationId xmlns:a16="http://schemas.microsoft.com/office/drawing/2014/main" id="{C955CE0D-A6D8-4295-9D72-509CE5639A56}"/>
                </a:ext>
              </a:extLst>
            </p:cNvPr>
            <p:cNvSpPr txBox="1"/>
            <p:nvPr/>
          </p:nvSpPr>
          <p:spPr>
            <a:xfrm>
              <a:off x="8614903" y="1067623"/>
              <a:ext cx="2520000" cy="1080000"/>
            </a:xfrm>
            <a:prstGeom prst="rect">
              <a:avLst/>
            </a:prstGeom>
            <a:noFill/>
          </p:spPr>
          <p:txBody>
            <a:bodyPr wrap="square" rtlCol="0">
              <a:spAutoFit/>
            </a:bodyPr>
            <a:lstStyle/>
            <a:p>
              <a:pPr algn="ctr"/>
              <a:r>
                <a:rPr kumimoji="1" lang="ja-JP" altLang="en-US" sz="2000" b="1" dirty="0">
                  <a:solidFill>
                    <a:srgbClr val="406080"/>
                  </a:solidFill>
                  <a:latin typeface="Meiryo UI" panose="020B0604030504040204" pitchFamily="50" charset="-128"/>
                  <a:ea typeface="Meiryo UI" panose="020B0604030504040204" pitchFamily="50" charset="-128"/>
                </a:rPr>
                <a:t>背もたれを倒すと</a:t>
              </a:r>
              <a:endParaRPr kumimoji="1" lang="en-US" altLang="ja-JP" sz="2000" b="1" dirty="0">
                <a:solidFill>
                  <a:srgbClr val="406080"/>
                </a:solidFill>
                <a:latin typeface="Meiryo UI" panose="020B0604030504040204" pitchFamily="50" charset="-128"/>
                <a:ea typeface="Meiryo UI" panose="020B0604030504040204" pitchFamily="50" charset="-128"/>
              </a:endParaRPr>
            </a:p>
            <a:p>
              <a:pPr algn="ctr"/>
              <a:r>
                <a:rPr kumimoji="1" lang="ja-JP" altLang="en-US" sz="2000" b="1" dirty="0">
                  <a:solidFill>
                    <a:srgbClr val="406080"/>
                  </a:solidFill>
                  <a:latin typeface="Meiryo UI" panose="020B0604030504040204" pitchFamily="50" charset="-128"/>
                  <a:ea typeface="Meiryo UI" panose="020B0604030504040204" pitchFamily="50" charset="-128"/>
                </a:rPr>
                <a:t>ソファーベッドにもなり</a:t>
              </a:r>
              <a:endParaRPr kumimoji="1" lang="en-US" altLang="ja-JP" sz="2000" b="1" dirty="0">
                <a:solidFill>
                  <a:srgbClr val="406080"/>
                </a:solidFill>
                <a:latin typeface="Meiryo UI" panose="020B0604030504040204" pitchFamily="50" charset="-128"/>
                <a:ea typeface="Meiryo UI" panose="020B0604030504040204" pitchFamily="50" charset="-128"/>
              </a:endParaRPr>
            </a:p>
            <a:p>
              <a:pPr algn="ctr"/>
              <a:r>
                <a:rPr kumimoji="1" lang="ja-JP" altLang="en-US" sz="2000" b="1" dirty="0">
                  <a:solidFill>
                    <a:srgbClr val="406080"/>
                  </a:solidFill>
                  <a:latin typeface="Meiryo UI" panose="020B0604030504040204" pitchFamily="50" charset="-128"/>
                  <a:ea typeface="Meiryo UI" panose="020B0604030504040204" pitchFamily="50" charset="-128"/>
                </a:rPr>
                <a:t>寝ることができる</a:t>
              </a:r>
            </a:p>
          </p:txBody>
        </p:sp>
      </p:grpSp>
    </p:spTree>
    <p:extLst>
      <p:ext uri="{BB962C8B-B14F-4D97-AF65-F5344CB8AC3E}">
        <p14:creationId xmlns:p14="http://schemas.microsoft.com/office/powerpoint/2010/main" val="651985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テキスト ボックス 12">
            <a:extLst>
              <a:ext uri="{FF2B5EF4-FFF2-40B4-BE49-F238E27FC236}">
                <a16:creationId xmlns:a16="http://schemas.microsoft.com/office/drawing/2014/main" id="{03F93E38-1418-4BF7-8119-80C6B5DBA523}"/>
              </a:ext>
            </a:extLst>
          </p:cNvPr>
          <p:cNvSpPr txBox="1"/>
          <p:nvPr/>
        </p:nvSpPr>
        <p:spPr>
          <a:xfrm>
            <a:off x="341320" y="270048"/>
            <a:ext cx="5221047" cy="477054"/>
          </a:xfrm>
          <a:prstGeom prst="rect">
            <a:avLst/>
          </a:prstGeom>
          <a:noFill/>
        </p:spPr>
        <p:txBody>
          <a:bodyPr wrap="square" rtlCol="0">
            <a:spAutoFit/>
          </a:bodyPr>
          <a:lstStyle/>
          <a:p>
            <a:r>
              <a:rPr lang="ja-JP" altLang="en-US" sz="2500" b="1" dirty="0">
                <a:latin typeface="Meiryo UI" panose="020B0604030504040204" pitchFamily="50" charset="-128"/>
                <a:ea typeface="Meiryo UI" panose="020B0604030504040204" pitchFamily="50" charset="-128"/>
              </a:rPr>
              <a:t>購入候補の長所と短所を考えよう</a:t>
            </a:r>
            <a:endParaRPr kumimoji="1" lang="ja-JP" altLang="en-US" sz="2500" b="1" dirty="0">
              <a:latin typeface="Meiryo UI" panose="020B0604030504040204" pitchFamily="50" charset="-128"/>
              <a:ea typeface="Meiryo UI" panose="020B0604030504040204" pitchFamily="50" charset="-128"/>
            </a:endParaRPr>
          </a:p>
        </p:txBody>
      </p:sp>
      <p:pic>
        <p:nvPicPr>
          <p:cNvPr id="15" name="グラフィックス 14">
            <a:extLst>
              <a:ext uri="{FF2B5EF4-FFF2-40B4-BE49-F238E27FC236}">
                <a16:creationId xmlns:a16="http://schemas.microsoft.com/office/drawing/2014/main" id="{39FDD740-6DD7-4027-B15F-B8CD8110436E}"/>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2282705" y="1011644"/>
            <a:ext cx="1546811" cy="1345350"/>
          </a:xfrm>
          <a:prstGeom prst="rect">
            <a:avLst/>
          </a:prstGeom>
        </p:spPr>
      </p:pic>
      <p:pic>
        <p:nvPicPr>
          <p:cNvPr id="16" name="グラフィックス 15">
            <a:extLst>
              <a:ext uri="{FF2B5EF4-FFF2-40B4-BE49-F238E27FC236}">
                <a16:creationId xmlns:a16="http://schemas.microsoft.com/office/drawing/2014/main" id="{2DD0FF3B-2B60-4A2D-97A0-495438420161}"/>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5410817" y="1035594"/>
            <a:ext cx="1508355" cy="1269914"/>
          </a:xfrm>
          <a:prstGeom prst="rect">
            <a:avLst/>
          </a:prstGeom>
        </p:spPr>
      </p:pic>
      <p:pic>
        <p:nvPicPr>
          <p:cNvPr id="17" name="グラフィックス 16">
            <a:extLst>
              <a:ext uri="{FF2B5EF4-FFF2-40B4-BE49-F238E27FC236}">
                <a16:creationId xmlns:a16="http://schemas.microsoft.com/office/drawing/2014/main" id="{0E677166-FE13-4D33-9386-E1502AE14E21}"/>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8298443" y="1072840"/>
            <a:ext cx="2322873" cy="1106679"/>
          </a:xfrm>
          <a:prstGeom prst="rect">
            <a:avLst/>
          </a:prstGeom>
        </p:spPr>
      </p:pic>
      <p:sp>
        <p:nvSpPr>
          <p:cNvPr id="42" name="テキスト ボックス 41">
            <a:extLst>
              <a:ext uri="{FF2B5EF4-FFF2-40B4-BE49-F238E27FC236}">
                <a16:creationId xmlns:a16="http://schemas.microsoft.com/office/drawing/2014/main" id="{683E4290-5265-46F1-8A18-A46390A1596F}"/>
              </a:ext>
            </a:extLst>
          </p:cNvPr>
          <p:cNvSpPr txBox="1"/>
          <p:nvPr/>
        </p:nvSpPr>
        <p:spPr>
          <a:xfrm>
            <a:off x="1842080" y="873571"/>
            <a:ext cx="540000" cy="540000"/>
          </a:xfrm>
          <a:prstGeom prst="rect">
            <a:avLst/>
          </a:prstGeom>
          <a:noFill/>
        </p:spPr>
        <p:txBody>
          <a:bodyPr wrap="square" rtlCol="0" anchor="ctr">
            <a:spAutoFit/>
          </a:bodyPr>
          <a:lstStyle/>
          <a:p>
            <a:pPr algn="ctr"/>
            <a:r>
              <a:rPr lang="en-US" altLang="ja-JP" sz="3000" b="1" dirty="0">
                <a:latin typeface="Meiryo UI" panose="020B0604030504040204" pitchFamily="50" charset="-128"/>
                <a:ea typeface="Meiryo UI" panose="020B0604030504040204" pitchFamily="50" charset="-128"/>
              </a:rPr>
              <a:t>A</a:t>
            </a:r>
            <a:endParaRPr lang="ja-JP" altLang="en-US" sz="3000" b="1" dirty="0">
              <a:latin typeface="Meiryo UI" panose="020B0604030504040204" pitchFamily="50" charset="-128"/>
              <a:ea typeface="Meiryo UI" panose="020B0604030504040204" pitchFamily="50" charset="-128"/>
            </a:endParaRPr>
          </a:p>
        </p:txBody>
      </p:sp>
      <p:sp>
        <p:nvSpPr>
          <p:cNvPr id="43" name="テキスト ボックス 42">
            <a:extLst>
              <a:ext uri="{FF2B5EF4-FFF2-40B4-BE49-F238E27FC236}">
                <a16:creationId xmlns:a16="http://schemas.microsoft.com/office/drawing/2014/main" id="{B8DE594A-28CA-497B-B19D-255E7FCAD0F3}"/>
              </a:ext>
            </a:extLst>
          </p:cNvPr>
          <p:cNvSpPr txBox="1"/>
          <p:nvPr/>
        </p:nvSpPr>
        <p:spPr>
          <a:xfrm>
            <a:off x="4720365" y="864288"/>
            <a:ext cx="540000" cy="540000"/>
          </a:xfrm>
          <a:prstGeom prst="rect">
            <a:avLst/>
          </a:prstGeom>
          <a:noFill/>
        </p:spPr>
        <p:txBody>
          <a:bodyPr wrap="square" rtlCol="0" anchor="ctr">
            <a:spAutoFit/>
          </a:bodyPr>
          <a:lstStyle/>
          <a:p>
            <a:pPr algn="ctr"/>
            <a:r>
              <a:rPr lang="en-US" altLang="ja-JP" sz="3000" b="1" dirty="0">
                <a:latin typeface="Meiryo UI" panose="020B0604030504040204" pitchFamily="50" charset="-128"/>
                <a:ea typeface="Meiryo UI" panose="020B0604030504040204" pitchFamily="50" charset="-128"/>
              </a:rPr>
              <a:t>B</a:t>
            </a:r>
            <a:endParaRPr lang="ja-JP" altLang="en-US" sz="3000" b="1" dirty="0">
              <a:latin typeface="Meiryo UI" panose="020B0604030504040204" pitchFamily="50" charset="-128"/>
              <a:ea typeface="Meiryo UI" panose="020B0604030504040204" pitchFamily="50" charset="-128"/>
            </a:endParaRPr>
          </a:p>
        </p:txBody>
      </p:sp>
      <p:sp>
        <p:nvSpPr>
          <p:cNvPr id="44" name="テキスト ボックス 43">
            <a:extLst>
              <a:ext uri="{FF2B5EF4-FFF2-40B4-BE49-F238E27FC236}">
                <a16:creationId xmlns:a16="http://schemas.microsoft.com/office/drawing/2014/main" id="{14366CC2-7A16-464C-B39A-68B873DB0231}"/>
              </a:ext>
            </a:extLst>
          </p:cNvPr>
          <p:cNvSpPr txBox="1"/>
          <p:nvPr/>
        </p:nvSpPr>
        <p:spPr>
          <a:xfrm>
            <a:off x="7765450" y="836605"/>
            <a:ext cx="540000" cy="540000"/>
          </a:xfrm>
          <a:prstGeom prst="rect">
            <a:avLst/>
          </a:prstGeom>
          <a:noFill/>
        </p:spPr>
        <p:txBody>
          <a:bodyPr wrap="square" rtlCol="0" anchor="ctr">
            <a:spAutoFit/>
          </a:bodyPr>
          <a:lstStyle/>
          <a:p>
            <a:pPr algn="ctr"/>
            <a:r>
              <a:rPr lang="en-US" altLang="ja-JP" sz="3000" b="1" dirty="0">
                <a:latin typeface="Meiryo UI" panose="020B0604030504040204" pitchFamily="50" charset="-128"/>
                <a:ea typeface="Meiryo UI" panose="020B0604030504040204" pitchFamily="50" charset="-128"/>
              </a:rPr>
              <a:t>C</a:t>
            </a:r>
            <a:endParaRPr lang="ja-JP" altLang="en-US" sz="3000" b="1" dirty="0">
              <a:latin typeface="Meiryo UI" panose="020B0604030504040204" pitchFamily="50" charset="-128"/>
              <a:ea typeface="Meiryo UI" panose="020B0604030504040204" pitchFamily="50" charset="-128"/>
            </a:endParaRPr>
          </a:p>
        </p:txBody>
      </p:sp>
      <p:grpSp>
        <p:nvGrpSpPr>
          <p:cNvPr id="45" name="グループ化 44">
            <a:extLst>
              <a:ext uri="{FF2B5EF4-FFF2-40B4-BE49-F238E27FC236}">
                <a16:creationId xmlns:a16="http://schemas.microsoft.com/office/drawing/2014/main" id="{73CF4B87-D7AC-4A90-AE1C-939BC6EC8BE0}"/>
              </a:ext>
            </a:extLst>
          </p:cNvPr>
          <p:cNvGrpSpPr/>
          <p:nvPr/>
        </p:nvGrpSpPr>
        <p:grpSpPr>
          <a:xfrm>
            <a:off x="4517571" y="2356994"/>
            <a:ext cx="2160000" cy="1440000"/>
            <a:chOff x="1153650" y="3020122"/>
            <a:chExt cx="2160000" cy="1440000"/>
          </a:xfrm>
        </p:grpSpPr>
        <p:sp>
          <p:nvSpPr>
            <p:cNvPr id="46" name="楕円 45">
              <a:extLst>
                <a:ext uri="{FF2B5EF4-FFF2-40B4-BE49-F238E27FC236}">
                  <a16:creationId xmlns:a16="http://schemas.microsoft.com/office/drawing/2014/main" id="{8115580D-A283-46BD-85FE-12D6EBED033C}"/>
                </a:ext>
              </a:extLst>
            </p:cNvPr>
            <p:cNvSpPr/>
            <p:nvPr/>
          </p:nvSpPr>
          <p:spPr>
            <a:xfrm>
              <a:off x="1484618" y="3020122"/>
              <a:ext cx="1440000" cy="1440000"/>
            </a:xfrm>
            <a:prstGeom prst="ellipse">
              <a:avLst/>
            </a:prstGeom>
            <a:solidFill>
              <a:srgbClr val="C0FF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テキスト ボックス 46">
              <a:extLst>
                <a:ext uri="{FF2B5EF4-FFF2-40B4-BE49-F238E27FC236}">
                  <a16:creationId xmlns:a16="http://schemas.microsoft.com/office/drawing/2014/main" id="{1C975B84-8094-4DC5-87FC-12E12587B2D6}"/>
                </a:ext>
              </a:extLst>
            </p:cNvPr>
            <p:cNvSpPr txBox="1"/>
            <p:nvPr/>
          </p:nvSpPr>
          <p:spPr>
            <a:xfrm>
              <a:off x="1153650" y="3420622"/>
              <a:ext cx="2160000" cy="720000"/>
            </a:xfrm>
            <a:prstGeom prst="rect">
              <a:avLst/>
            </a:prstGeom>
            <a:noFill/>
          </p:spPr>
          <p:txBody>
            <a:bodyPr wrap="square" rtlCol="0">
              <a:spAutoFit/>
            </a:bodyPr>
            <a:lstStyle/>
            <a:p>
              <a:pPr algn="ctr"/>
              <a:r>
                <a:rPr lang="en-US" altLang="ja-JP" sz="2000" b="1" dirty="0">
                  <a:solidFill>
                    <a:srgbClr val="406080"/>
                  </a:solidFill>
                  <a:latin typeface="Meiryo UI" panose="020B0604030504040204" pitchFamily="50" charset="-128"/>
                  <a:ea typeface="Meiryo UI" panose="020B0604030504040204" pitchFamily="50" charset="-128"/>
                </a:rPr>
                <a:t>7</a:t>
              </a:r>
              <a:r>
                <a:rPr lang="ja-JP" altLang="en-US" sz="2000" b="1" dirty="0">
                  <a:solidFill>
                    <a:srgbClr val="406080"/>
                  </a:solidFill>
                  <a:latin typeface="Meiryo UI" panose="020B0604030504040204" pitchFamily="50" charset="-128"/>
                  <a:ea typeface="Meiryo UI" panose="020B0604030504040204" pitchFamily="50" charset="-128"/>
                </a:rPr>
                <a:t>千円で予算内に</a:t>
              </a:r>
              <a:endParaRPr lang="en-US" altLang="ja-JP" sz="2000" b="1" dirty="0">
                <a:solidFill>
                  <a:srgbClr val="406080"/>
                </a:solidFill>
                <a:latin typeface="Meiryo UI" panose="020B0604030504040204" pitchFamily="50" charset="-128"/>
                <a:ea typeface="Meiryo UI" panose="020B0604030504040204" pitchFamily="50" charset="-128"/>
              </a:endParaRPr>
            </a:p>
            <a:p>
              <a:pPr algn="ctr"/>
              <a:r>
                <a:rPr lang="ja-JP" altLang="en-US" sz="2000" b="1" dirty="0">
                  <a:solidFill>
                    <a:srgbClr val="406080"/>
                  </a:solidFill>
                  <a:latin typeface="Meiryo UI" panose="020B0604030504040204" pitchFamily="50" charset="-128"/>
                  <a:ea typeface="Meiryo UI" panose="020B0604030504040204" pitchFamily="50" charset="-128"/>
                </a:rPr>
                <a:t>収まっている</a:t>
              </a:r>
              <a:endParaRPr lang="en-US" altLang="ja-JP" sz="2000" b="1" dirty="0">
                <a:solidFill>
                  <a:srgbClr val="406080"/>
                </a:solidFill>
                <a:latin typeface="Meiryo UI" panose="020B0604030504040204" pitchFamily="50" charset="-128"/>
                <a:ea typeface="Meiryo UI" panose="020B0604030504040204" pitchFamily="50" charset="-128"/>
              </a:endParaRPr>
            </a:p>
          </p:txBody>
        </p:sp>
      </p:grpSp>
      <p:grpSp>
        <p:nvGrpSpPr>
          <p:cNvPr id="51" name="グループ化 50">
            <a:extLst>
              <a:ext uri="{FF2B5EF4-FFF2-40B4-BE49-F238E27FC236}">
                <a16:creationId xmlns:a16="http://schemas.microsoft.com/office/drawing/2014/main" id="{A84F4D45-6597-48C0-B5D8-C452C9842107}"/>
              </a:ext>
            </a:extLst>
          </p:cNvPr>
          <p:cNvGrpSpPr/>
          <p:nvPr/>
        </p:nvGrpSpPr>
        <p:grpSpPr>
          <a:xfrm>
            <a:off x="82924" y="3733518"/>
            <a:ext cx="2520000" cy="1440000"/>
            <a:chOff x="947254" y="1248472"/>
            <a:chExt cx="2520000" cy="1440000"/>
          </a:xfrm>
        </p:grpSpPr>
        <p:sp>
          <p:nvSpPr>
            <p:cNvPr id="52" name="楕円 51">
              <a:extLst>
                <a:ext uri="{FF2B5EF4-FFF2-40B4-BE49-F238E27FC236}">
                  <a16:creationId xmlns:a16="http://schemas.microsoft.com/office/drawing/2014/main" id="{475C1490-23EC-438D-A5CB-A86DC82AE5AD}"/>
                </a:ext>
              </a:extLst>
            </p:cNvPr>
            <p:cNvSpPr/>
            <p:nvPr/>
          </p:nvSpPr>
          <p:spPr>
            <a:xfrm>
              <a:off x="1472514" y="1248472"/>
              <a:ext cx="1440000" cy="1440000"/>
            </a:xfrm>
            <a:prstGeom prst="ellipse">
              <a:avLst/>
            </a:prstGeom>
            <a:solidFill>
              <a:srgbClr val="C0FF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C98FBE14-BD61-4571-8E7B-1D89CF77A890}"/>
                </a:ext>
              </a:extLst>
            </p:cNvPr>
            <p:cNvSpPr txBox="1"/>
            <p:nvPr/>
          </p:nvSpPr>
          <p:spPr>
            <a:xfrm>
              <a:off x="947254" y="1667356"/>
              <a:ext cx="2520000" cy="720000"/>
            </a:xfrm>
            <a:prstGeom prst="rect">
              <a:avLst/>
            </a:prstGeom>
            <a:noFill/>
          </p:spPr>
          <p:txBody>
            <a:bodyPr wrap="square" rtlCol="0" anchor="ctr">
              <a:spAutoFit/>
            </a:bodyPr>
            <a:lstStyle/>
            <a:p>
              <a:pPr algn="ctr"/>
              <a:r>
                <a:rPr lang="ja-JP" altLang="en-US" sz="2000" b="1" dirty="0">
                  <a:solidFill>
                    <a:srgbClr val="406080"/>
                  </a:solidFill>
                  <a:latin typeface="Meiryo UI" panose="020B0604030504040204" pitchFamily="50" charset="-128"/>
                  <a:ea typeface="Meiryo UI" panose="020B0604030504040204" pitchFamily="50" charset="-128"/>
                </a:rPr>
                <a:t>安全性・耐久性は、</a:t>
              </a:r>
              <a:endParaRPr lang="en-US" altLang="ja-JP" sz="2000" b="1" dirty="0">
                <a:solidFill>
                  <a:srgbClr val="406080"/>
                </a:solidFill>
                <a:latin typeface="Meiryo UI" panose="020B0604030504040204" pitchFamily="50" charset="-128"/>
                <a:ea typeface="Meiryo UI" panose="020B0604030504040204" pitchFamily="50" charset="-128"/>
              </a:endParaRPr>
            </a:p>
            <a:p>
              <a:pPr algn="ctr"/>
              <a:r>
                <a:rPr lang="ja-JP" altLang="en-US" sz="2000" b="1" dirty="0">
                  <a:solidFill>
                    <a:srgbClr val="406080"/>
                  </a:solidFill>
                  <a:latin typeface="Meiryo UI" panose="020B0604030504040204" pitchFamily="50" charset="-128"/>
                  <a:ea typeface="Meiryo UI" panose="020B0604030504040204" pitchFamily="50" charset="-128"/>
                </a:rPr>
                <a:t>よく分からない</a:t>
              </a:r>
              <a:endParaRPr kumimoji="1" lang="en-US" altLang="ja-JP" sz="2000" b="1" dirty="0">
                <a:solidFill>
                  <a:srgbClr val="406080"/>
                </a:solidFill>
                <a:latin typeface="Meiryo UI" panose="020B0604030504040204" pitchFamily="50" charset="-128"/>
                <a:ea typeface="Meiryo UI" panose="020B0604030504040204" pitchFamily="50" charset="-128"/>
              </a:endParaRPr>
            </a:p>
          </p:txBody>
        </p:sp>
      </p:grpSp>
      <p:grpSp>
        <p:nvGrpSpPr>
          <p:cNvPr id="54" name="グループ化 53">
            <a:extLst>
              <a:ext uri="{FF2B5EF4-FFF2-40B4-BE49-F238E27FC236}">
                <a16:creationId xmlns:a16="http://schemas.microsoft.com/office/drawing/2014/main" id="{D4B85D35-B859-420E-A9E4-C0FC40B77309}"/>
              </a:ext>
            </a:extLst>
          </p:cNvPr>
          <p:cNvGrpSpPr/>
          <p:nvPr/>
        </p:nvGrpSpPr>
        <p:grpSpPr>
          <a:xfrm>
            <a:off x="1599813" y="5147952"/>
            <a:ext cx="2880000" cy="1440000"/>
            <a:chOff x="9809470" y="446913"/>
            <a:chExt cx="2880000" cy="1440000"/>
          </a:xfrm>
        </p:grpSpPr>
        <p:sp>
          <p:nvSpPr>
            <p:cNvPr id="55" name="楕円 54">
              <a:extLst>
                <a:ext uri="{FF2B5EF4-FFF2-40B4-BE49-F238E27FC236}">
                  <a16:creationId xmlns:a16="http://schemas.microsoft.com/office/drawing/2014/main" id="{F6744469-FC43-452D-A68D-8DD99FA0EB50}"/>
                </a:ext>
              </a:extLst>
            </p:cNvPr>
            <p:cNvSpPr/>
            <p:nvPr/>
          </p:nvSpPr>
          <p:spPr>
            <a:xfrm>
              <a:off x="10492363" y="446913"/>
              <a:ext cx="1440000" cy="1440000"/>
            </a:xfrm>
            <a:prstGeom prst="ellipse">
              <a:avLst/>
            </a:prstGeom>
            <a:solidFill>
              <a:srgbClr val="C0FF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6" name="テキスト ボックス 55">
              <a:extLst>
                <a:ext uri="{FF2B5EF4-FFF2-40B4-BE49-F238E27FC236}">
                  <a16:creationId xmlns:a16="http://schemas.microsoft.com/office/drawing/2014/main" id="{ACE764DF-7393-4997-A1F6-8BFBFA178E3F}"/>
                </a:ext>
              </a:extLst>
            </p:cNvPr>
            <p:cNvSpPr txBox="1"/>
            <p:nvPr/>
          </p:nvSpPr>
          <p:spPr>
            <a:xfrm>
              <a:off x="9809470" y="850567"/>
              <a:ext cx="2880000" cy="720000"/>
            </a:xfrm>
            <a:prstGeom prst="rect">
              <a:avLst/>
            </a:prstGeom>
            <a:noFill/>
          </p:spPr>
          <p:txBody>
            <a:bodyPr wrap="square" rtlCol="0">
              <a:spAutoFit/>
            </a:bodyPr>
            <a:lstStyle/>
            <a:p>
              <a:pPr algn="ctr"/>
              <a:r>
                <a:rPr lang="ja-JP" altLang="en-US" sz="2000" b="1" dirty="0">
                  <a:solidFill>
                    <a:srgbClr val="406080"/>
                  </a:solidFill>
                  <a:latin typeface="Meiryo UI" panose="020B0604030504040204" pitchFamily="50" charset="-128"/>
                  <a:ea typeface="Meiryo UI" panose="020B0604030504040204" pitchFamily="50" charset="-128"/>
                </a:rPr>
                <a:t>国産で環境に配慮した</a:t>
              </a:r>
              <a:endParaRPr lang="en-US" altLang="ja-JP" sz="2000" b="1" dirty="0">
                <a:solidFill>
                  <a:srgbClr val="406080"/>
                </a:solidFill>
                <a:latin typeface="Meiryo UI" panose="020B0604030504040204" pitchFamily="50" charset="-128"/>
                <a:ea typeface="Meiryo UI" panose="020B0604030504040204" pitchFamily="50" charset="-128"/>
              </a:endParaRPr>
            </a:p>
            <a:p>
              <a:pPr algn="ctr"/>
              <a:r>
                <a:rPr lang="ja-JP" altLang="en-US" sz="2000" b="1" dirty="0">
                  <a:solidFill>
                    <a:srgbClr val="406080"/>
                  </a:solidFill>
                  <a:latin typeface="Meiryo UI" panose="020B0604030504040204" pitchFamily="50" charset="-128"/>
                  <a:ea typeface="Meiryo UI" panose="020B0604030504040204" pitchFamily="50" charset="-128"/>
                </a:rPr>
                <a:t>素材で製造されている</a:t>
              </a:r>
              <a:endParaRPr lang="en-US" altLang="ja-JP" sz="2000" b="1" dirty="0">
                <a:solidFill>
                  <a:srgbClr val="406080"/>
                </a:solidFill>
                <a:latin typeface="Meiryo UI" panose="020B0604030504040204" pitchFamily="50" charset="-128"/>
                <a:ea typeface="Meiryo UI" panose="020B0604030504040204" pitchFamily="50" charset="-128"/>
              </a:endParaRPr>
            </a:p>
          </p:txBody>
        </p:sp>
      </p:grpSp>
      <p:grpSp>
        <p:nvGrpSpPr>
          <p:cNvPr id="57" name="グループ化 56">
            <a:extLst>
              <a:ext uri="{FF2B5EF4-FFF2-40B4-BE49-F238E27FC236}">
                <a16:creationId xmlns:a16="http://schemas.microsoft.com/office/drawing/2014/main" id="{3677628C-F6F4-4A31-90CC-E580C85EA876}"/>
              </a:ext>
            </a:extLst>
          </p:cNvPr>
          <p:cNvGrpSpPr/>
          <p:nvPr/>
        </p:nvGrpSpPr>
        <p:grpSpPr>
          <a:xfrm>
            <a:off x="5162706" y="5178240"/>
            <a:ext cx="2160000" cy="1440000"/>
            <a:chOff x="10141982" y="4647438"/>
            <a:chExt cx="2160000" cy="1440000"/>
          </a:xfrm>
        </p:grpSpPr>
        <p:sp>
          <p:nvSpPr>
            <p:cNvPr id="58" name="楕円 57">
              <a:extLst>
                <a:ext uri="{FF2B5EF4-FFF2-40B4-BE49-F238E27FC236}">
                  <a16:creationId xmlns:a16="http://schemas.microsoft.com/office/drawing/2014/main" id="{4EC41C51-3E5D-48DF-B235-F3960621E631}"/>
                </a:ext>
              </a:extLst>
            </p:cNvPr>
            <p:cNvSpPr/>
            <p:nvPr/>
          </p:nvSpPr>
          <p:spPr>
            <a:xfrm>
              <a:off x="10505592" y="4647438"/>
              <a:ext cx="1440000" cy="1440000"/>
            </a:xfrm>
            <a:prstGeom prst="ellipse">
              <a:avLst/>
            </a:prstGeom>
            <a:solidFill>
              <a:srgbClr val="C0FF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テキスト ボックス 58">
              <a:extLst>
                <a:ext uri="{FF2B5EF4-FFF2-40B4-BE49-F238E27FC236}">
                  <a16:creationId xmlns:a16="http://schemas.microsoft.com/office/drawing/2014/main" id="{97593186-08D8-4937-B375-5CEB07017669}"/>
                </a:ext>
              </a:extLst>
            </p:cNvPr>
            <p:cNvSpPr txBox="1"/>
            <p:nvPr/>
          </p:nvSpPr>
          <p:spPr>
            <a:xfrm>
              <a:off x="10141982" y="5087289"/>
              <a:ext cx="2160000" cy="720000"/>
            </a:xfrm>
            <a:prstGeom prst="rect">
              <a:avLst/>
            </a:prstGeom>
            <a:noFill/>
          </p:spPr>
          <p:txBody>
            <a:bodyPr wrap="square" rtlCol="0">
              <a:spAutoFit/>
            </a:bodyPr>
            <a:lstStyle/>
            <a:p>
              <a:pPr algn="ctr"/>
              <a:r>
                <a:rPr lang="ja-JP" altLang="en-US" sz="2000" b="1" dirty="0">
                  <a:solidFill>
                    <a:srgbClr val="406080"/>
                  </a:solidFill>
                  <a:latin typeface="Meiryo UI" panose="020B0604030504040204" pitchFamily="50" charset="-128"/>
                  <a:ea typeface="Meiryo UI" panose="020B0604030504040204" pitchFamily="50" charset="-128"/>
                </a:rPr>
                <a:t>ネットのレビューが</a:t>
              </a:r>
              <a:endParaRPr lang="en-US" altLang="ja-JP" sz="2000" b="1" dirty="0">
                <a:solidFill>
                  <a:srgbClr val="406080"/>
                </a:solidFill>
                <a:latin typeface="Meiryo UI" panose="020B0604030504040204" pitchFamily="50" charset="-128"/>
                <a:ea typeface="Meiryo UI" panose="020B0604030504040204" pitchFamily="50" charset="-128"/>
              </a:endParaRPr>
            </a:p>
            <a:p>
              <a:pPr algn="ctr"/>
              <a:r>
                <a:rPr lang="ja-JP" altLang="en-US" sz="2000" b="1" dirty="0">
                  <a:solidFill>
                    <a:srgbClr val="406080"/>
                  </a:solidFill>
                  <a:latin typeface="Meiryo UI" panose="020B0604030504040204" pitchFamily="50" charset="-128"/>
                  <a:ea typeface="Meiryo UI" panose="020B0604030504040204" pitchFamily="50" charset="-128"/>
                </a:rPr>
                <a:t>高評価</a:t>
              </a:r>
              <a:endParaRPr lang="en-US" altLang="ja-JP" sz="2000" b="1" dirty="0">
                <a:solidFill>
                  <a:srgbClr val="406080"/>
                </a:solidFill>
                <a:latin typeface="Meiryo UI" panose="020B0604030504040204" pitchFamily="50" charset="-128"/>
                <a:ea typeface="Meiryo UI" panose="020B0604030504040204" pitchFamily="50" charset="-128"/>
              </a:endParaRPr>
            </a:p>
          </p:txBody>
        </p:sp>
      </p:grpSp>
      <p:grpSp>
        <p:nvGrpSpPr>
          <p:cNvPr id="60" name="グループ化 59">
            <a:extLst>
              <a:ext uri="{FF2B5EF4-FFF2-40B4-BE49-F238E27FC236}">
                <a16:creationId xmlns:a16="http://schemas.microsoft.com/office/drawing/2014/main" id="{1348EB28-C4E6-4960-A2C5-8EC97D0BC9FC}"/>
              </a:ext>
            </a:extLst>
          </p:cNvPr>
          <p:cNvGrpSpPr/>
          <p:nvPr/>
        </p:nvGrpSpPr>
        <p:grpSpPr>
          <a:xfrm>
            <a:off x="2964903" y="3710189"/>
            <a:ext cx="2520000" cy="1440000"/>
            <a:chOff x="760399" y="3429000"/>
            <a:chExt cx="2520000" cy="1440000"/>
          </a:xfrm>
        </p:grpSpPr>
        <p:sp>
          <p:nvSpPr>
            <p:cNvPr id="61" name="楕円 60">
              <a:extLst>
                <a:ext uri="{FF2B5EF4-FFF2-40B4-BE49-F238E27FC236}">
                  <a16:creationId xmlns:a16="http://schemas.microsoft.com/office/drawing/2014/main" id="{598FE95E-3742-4E01-8AE4-85723782F146}"/>
                </a:ext>
              </a:extLst>
            </p:cNvPr>
            <p:cNvSpPr/>
            <p:nvPr/>
          </p:nvSpPr>
          <p:spPr>
            <a:xfrm>
              <a:off x="1286101" y="3429000"/>
              <a:ext cx="1440000" cy="1440000"/>
            </a:xfrm>
            <a:prstGeom prst="ellipse">
              <a:avLst/>
            </a:prstGeom>
            <a:solidFill>
              <a:srgbClr val="C0FF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2" name="テキスト ボックス 61">
              <a:extLst>
                <a:ext uri="{FF2B5EF4-FFF2-40B4-BE49-F238E27FC236}">
                  <a16:creationId xmlns:a16="http://schemas.microsoft.com/office/drawing/2014/main" id="{35CA2B2E-C568-43AE-93D9-94DC8E23AA38}"/>
                </a:ext>
              </a:extLst>
            </p:cNvPr>
            <p:cNvSpPr txBox="1"/>
            <p:nvPr/>
          </p:nvSpPr>
          <p:spPr>
            <a:xfrm>
              <a:off x="760399" y="3806801"/>
              <a:ext cx="2520000" cy="720000"/>
            </a:xfrm>
            <a:prstGeom prst="rect">
              <a:avLst/>
            </a:prstGeom>
            <a:noFill/>
          </p:spPr>
          <p:txBody>
            <a:bodyPr wrap="square" rtlCol="0">
              <a:spAutoFit/>
            </a:bodyPr>
            <a:lstStyle/>
            <a:p>
              <a:pPr algn="ctr"/>
              <a:r>
                <a:rPr lang="ja-JP" altLang="en-US" sz="2000" b="1" dirty="0">
                  <a:solidFill>
                    <a:srgbClr val="406080"/>
                  </a:solidFill>
                  <a:latin typeface="Meiryo UI" panose="020B0604030504040204" pitchFamily="50" charset="-128"/>
                  <a:ea typeface="Meiryo UI" panose="020B0604030504040204" pitchFamily="50" charset="-128"/>
                </a:rPr>
                <a:t>勉強や仕事のときには</a:t>
              </a:r>
            </a:p>
            <a:p>
              <a:pPr algn="ctr"/>
              <a:r>
                <a:rPr lang="ja-JP" altLang="en-US" sz="2000" b="1" dirty="0">
                  <a:solidFill>
                    <a:srgbClr val="406080"/>
                  </a:solidFill>
                  <a:latin typeface="Meiryo UI" panose="020B0604030504040204" pitchFamily="50" charset="-128"/>
                  <a:ea typeface="Meiryo UI" panose="020B0604030504040204" pitchFamily="50" charset="-128"/>
                </a:rPr>
                <a:t>座りにくいかも</a:t>
              </a:r>
              <a:endParaRPr kumimoji="1" lang="en-US" altLang="ja-JP" sz="2000" b="1" dirty="0">
                <a:solidFill>
                  <a:srgbClr val="406080"/>
                </a:solidFill>
                <a:latin typeface="Meiryo UI" panose="020B0604030504040204" pitchFamily="50" charset="-128"/>
                <a:ea typeface="Meiryo UI" panose="020B0604030504040204" pitchFamily="50" charset="-128"/>
              </a:endParaRPr>
            </a:p>
          </p:txBody>
        </p:sp>
      </p:grpSp>
      <p:grpSp>
        <p:nvGrpSpPr>
          <p:cNvPr id="63" name="グループ化 62">
            <a:extLst>
              <a:ext uri="{FF2B5EF4-FFF2-40B4-BE49-F238E27FC236}">
                <a16:creationId xmlns:a16="http://schemas.microsoft.com/office/drawing/2014/main" id="{2D52077C-8554-42A0-B089-16C668ABEB00}"/>
              </a:ext>
            </a:extLst>
          </p:cNvPr>
          <p:cNvGrpSpPr/>
          <p:nvPr/>
        </p:nvGrpSpPr>
        <p:grpSpPr>
          <a:xfrm>
            <a:off x="1796932" y="2411022"/>
            <a:ext cx="1455048" cy="1440000"/>
            <a:chOff x="8864804" y="5141842"/>
            <a:chExt cx="1455048" cy="1440000"/>
          </a:xfrm>
        </p:grpSpPr>
        <p:sp>
          <p:nvSpPr>
            <p:cNvPr id="64" name="楕円 63">
              <a:extLst>
                <a:ext uri="{FF2B5EF4-FFF2-40B4-BE49-F238E27FC236}">
                  <a16:creationId xmlns:a16="http://schemas.microsoft.com/office/drawing/2014/main" id="{91ED6D0D-1A90-4968-8D3A-C3C7E419C932}"/>
                </a:ext>
              </a:extLst>
            </p:cNvPr>
            <p:cNvSpPr/>
            <p:nvPr/>
          </p:nvSpPr>
          <p:spPr>
            <a:xfrm>
              <a:off x="8864804" y="5141842"/>
              <a:ext cx="1440000" cy="1440000"/>
            </a:xfrm>
            <a:prstGeom prst="ellipse">
              <a:avLst/>
            </a:prstGeom>
            <a:solidFill>
              <a:srgbClr val="C0FF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テキスト ボックス 64">
              <a:extLst>
                <a:ext uri="{FF2B5EF4-FFF2-40B4-BE49-F238E27FC236}">
                  <a16:creationId xmlns:a16="http://schemas.microsoft.com/office/drawing/2014/main" id="{3D360D9D-BAE0-4EF4-AF15-1584CD8A325D}"/>
                </a:ext>
              </a:extLst>
            </p:cNvPr>
            <p:cNvSpPr txBox="1"/>
            <p:nvPr/>
          </p:nvSpPr>
          <p:spPr>
            <a:xfrm>
              <a:off x="8879852" y="5550763"/>
              <a:ext cx="1440000" cy="720000"/>
            </a:xfrm>
            <a:prstGeom prst="rect">
              <a:avLst/>
            </a:prstGeom>
            <a:noFill/>
          </p:spPr>
          <p:txBody>
            <a:bodyPr wrap="square" rtlCol="0">
              <a:spAutoFit/>
            </a:bodyPr>
            <a:lstStyle/>
            <a:p>
              <a:pPr algn="ctr"/>
              <a:r>
                <a:rPr lang="ja-JP" altLang="en-US" sz="2000" b="1" dirty="0">
                  <a:solidFill>
                    <a:srgbClr val="406080"/>
                  </a:solidFill>
                  <a:latin typeface="Meiryo UI" panose="020B0604030504040204" pitchFamily="50" charset="-128"/>
                  <a:ea typeface="Meiryo UI" panose="020B0604030504040204" pitchFamily="50" charset="-128"/>
                </a:rPr>
                <a:t>デザインが</a:t>
              </a:r>
              <a:endParaRPr lang="en-US" altLang="ja-JP" sz="2000" b="1" dirty="0">
                <a:solidFill>
                  <a:srgbClr val="406080"/>
                </a:solidFill>
                <a:latin typeface="Meiryo UI" panose="020B0604030504040204" pitchFamily="50" charset="-128"/>
                <a:ea typeface="Meiryo UI" panose="020B0604030504040204" pitchFamily="50" charset="-128"/>
              </a:endParaRPr>
            </a:p>
            <a:p>
              <a:pPr algn="ctr"/>
              <a:r>
                <a:rPr lang="ja-JP" altLang="en-US" sz="2000" b="1" dirty="0">
                  <a:solidFill>
                    <a:srgbClr val="406080"/>
                  </a:solidFill>
                  <a:latin typeface="Meiryo UI" panose="020B0604030504040204" pitchFamily="50" charset="-128"/>
                  <a:ea typeface="Meiryo UI" panose="020B0604030504040204" pitchFamily="50" charset="-128"/>
                </a:rPr>
                <a:t>好み</a:t>
              </a:r>
              <a:endParaRPr lang="en-US" altLang="ja-JP" sz="2000" b="1" dirty="0">
                <a:solidFill>
                  <a:srgbClr val="406080"/>
                </a:solidFill>
                <a:latin typeface="Meiryo UI" panose="020B0604030504040204" pitchFamily="50" charset="-128"/>
                <a:ea typeface="Meiryo UI" panose="020B0604030504040204" pitchFamily="50" charset="-128"/>
              </a:endParaRPr>
            </a:p>
          </p:txBody>
        </p:sp>
      </p:grpSp>
      <p:grpSp>
        <p:nvGrpSpPr>
          <p:cNvPr id="69" name="グループ化 68">
            <a:extLst>
              <a:ext uri="{FF2B5EF4-FFF2-40B4-BE49-F238E27FC236}">
                <a16:creationId xmlns:a16="http://schemas.microsoft.com/office/drawing/2014/main" id="{E1F80012-F2F4-4F9B-96AD-BC042BBDEF21}"/>
              </a:ext>
            </a:extLst>
          </p:cNvPr>
          <p:cNvGrpSpPr/>
          <p:nvPr/>
        </p:nvGrpSpPr>
        <p:grpSpPr>
          <a:xfrm>
            <a:off x="5747773" y="3758098"/>
            <a:ext cx="3240000" cy="1440000"/>
            <a:chOff x="579735" y="5141842"/>
            <a:chExt cx="3240000" cy="1440000"/>
          </a:xfrm>
        </p:grpSpPr>
        <p:sp>
          <p:nvSpPr>
            <p:cNvPr id="70" name="楕円 69">
              <a:extLst>
                <a:ext uri="{FF2B5EF4-FFF2-40B4-BE49-F238E27FC236}">
                  <a16:creationId xmlns:a16="http://schemas.microsoft.com/office/drawing/2014/main" id="{36874C87-A224-4D4A-A836-316EAE7F958A}"/>
                </a:ext>
              </a:extLst>
            </p:cNvPr>
            <p:cNvSpPr/>
            <p:nvPr/>
          </p:nvSpPr>
          <p:spPr>
            <a:xfrm>
              <a:off x="1449592" y="5141842"/>
              <a:ext cx="1440000" cy="1440000"/>
            </a:xfrm>
            <a:prstGeom prst="ellipse">
              <a:avLst/>
            </a:prstGeom>
            <a:solidFill>
              <a:srgbClr val="C0FF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 name="テキスト ボックス 70">
              <a:extLst>
                <a:ext uri="{FF2B5EF4-FFF2-40B4-BE49-F238E27FC236}">
                  <a16:creationId xmlns:a16="http://schemas.microsoft.com/office/drawing/2014/main" id="{FA416356-8A6D-4F62-AB0E-2D1936FFDA55}"/>
                </a:ext>
              </a:extLst>
            </p:cNvPr>
            <p:cNvSpPr txBox="1"/>
            <p:nvPr/>
          </p:nvSpPr>
          <p:spPr>
            <a:xfrm>
              <a:off x="579735" y="5334627"/>
              <a:ext cx="3240000" cy="1080000"/>
            </a:xfrm>
            <a:prstGeom prst="rect">
              <a:avLst/>
            </a:prstGeom>
            <a:noFill/>
          </p:spPr>
          <p:txBody>
            <a:bodyPr wrap="square" rtlCol="0">
              <a:spAutoFit/>
            </a:bodyPr>
            <a:lstStyle/>
            <a:p>
              <a:pPr algn="ctr"/>
              <a:r>
                <a:rPr lang="ja-JP" altLang="en-US" sz="2000" b="1" dirty="0">
                  <a:solidFill>
                    <a:srgbClr val="406080"/>
                  </a:solidFill>
                  <a:latin typeface="Meiryo UI" panose="020B0604030504040204" pitchFamily="50" charset="-128"/>
                  <a:ea typeface="Meiryo UI" panose="020B0604030504040204" pitchFamily="50" charset="-128"/>
                </a:rPr>
                <a:t>クッションの</a:t>
              </a:r>
            </a:p>
            <a:p>
              <a:pPr algn="ctr"/>
              <a:r>
                <a:rPr lang="ja-JP" altLang="en-US" sz="2000" b="1" dirty="0">
                  <a:solidFill>
                    <a:srgbClr val="406080"/>
                  </a:solidFill>
                  <a:latin typeface="Meiryo UI" panose="020B0604030504040204" pitchFamily="50" charset="-128"/>
                  <a:ea typeface="Meiryo UI" panose="020B0604030504040204" pitchFamily="50" charset="-128"/>
                </a:rPr>
                <a:t>中身が環境に</a:t>
              </a:r>
            </a:p>
            <a:p>
              <a:pPr algn="ctr"/>
              <a:r>
                <a:rPr lang="ja-JP" altLang="en-US" sz="2000" b="1" dirty="0">
                  <a:solidFill>
                    <a:srgbClr val="406080"/>
                  </a:solidFill>
                  <a:latin typeface="Meiryo UI" panose="020B0604030504040204" pitchFamily="50" charset="-128"/>
                  <a:ea typeface="Meiryo UI" panose="020B0604030504040204" pitchFamily="50" charset="-128"/>
                </a:rPr>
                <a:t>よいのか分からない</a:t>
              </a:r>
            </a:p>
          </p:txBody>
        </p:sp>
      </p:grpSp>
      <p:grpSp>
        <p:nvGrpSpPr>
          <p:cNvPr id="75" name="グループ化 74">
            <a:extLst>
              <a:ext uri="{FF2B5EF4-FFF2-40B4-BE49-F238E27FC236}">
                <a16:creationId xmlns:a16="http://schemas.microsoft.com/office/drawing/2014/main" id="{36B14DEC-C752-4181-8BBC-E5E980FCF04B}"/>
              </a:ext>
            </a:extLst>
          </p:cNvPr>
          <p:cNvGrpSpPr/>
          <p:nvPr/>
        </p:nvGrpSpPr>
        <p:grpSpPr>
          <a:xfrm>
            <a:off x="7879457" y="2310494"/>
            <a:ext cx="2520000" cy="1440000"/>
            <a:chOff x="411387" y="4575389"/>
            <a:chExt cx="2520000" cy="1440000"/>
          </a:xfrm>
        </p:grpSpPr>
        <p:sp>
          <p:nvSpPr>
            <p:cNvPr id="76" name="楕円 75">
              <a:extLst>
                <a:ext uri="{FF2B5EF4-FFF2-40B4-BE49-F238E27FC236}">
                  <a16:creationId xmlns:a16="http://schemas.microsoft.com/office/drawing/2014/main" id="{5F8B8D4F-73C3-4617-81DB-776095EA3911}"/>
                </a:ext>
              </a:extLst>
            </p:cNvPr>
            <p:cNvSpPr/>
            <p:nvPr/>
          </p:nvSpPr>
          <p:spPr>
            <a:xfrm>
              <a:off x="978936" y="4575389"/>
              <a:ext cx="1440000" cy="1440000"/>
            </a:xfrm>
            <a:prstGeom prst="ellipse">
              <a:avLst/>
            </a:prstGeom>
            <a:solidFill>
              <a:srgbClr val="C0FF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7" name="テキスト ボックス 76">
              <a:extLst>
                <a:ext uri="{FF2B5EF4-FFF2-40B4-BE49-F238E27FC236}">
                  <a16:creationId xmlns:a16="http://schemas.microsoft.com/office/drawing/2014/main" id="{F4DCBEF7-0D10-460D-8034-D22C78D89A3E}"/>
                </a:ext>
              </a:extLst>
            </p:cNvPr>
            <p:cNvSpPr txBox="1"/>
            <p:nvPr/>
          </p:nvSpPr>
          <p:spPr>
            <a:xfrm>
              <a:off x="411387" y="4941446"/>
              <a:ext cx="2520000" cy="720000"/>
            </a:xfrm>
            <a:prstGeom prst="rect">
              <a:avLst/>
            </a:prstGeom>
            <a:noFill/>
          </p:spPr>
          <p:txBody>
            <a:bodyPr wrap="square" rtlCol="0">
              <a:spAutoFit/>
            </a:bodyPr>
            <a:lstStyle/>
            <a:p>
              <a:pPr algn="ctr"/>
              <a:r>
                <a:rPr lang="ja-JP" altLang="en-US" sz="2000" b="1" dirty="0">
                  <a:solidFill>
                    <a:srgbClr val="406080"/>
                  </a:solidFill>
                  <a:latin typeface="Meiryo UI" panose="020B0604030504040204" pitchFamily="50" charset="-128"/>
                  <a:ea typeface="Meiryo UI" panose="020B0604030504040204" pitchFamily="50" charset="-128"/>
                </a:rPr>
                <a:t>安全性・耐久性は、</a:t>
              </a:r>
            </a:p>
            <a:p>
              <a:pPr algn="ctr"/>
              <a:r>
                <a:rPr lang="en-US" altLang="ja-JP" sz="2000" b="1" dirty="0">
                  <a:solidFill>
                    <a:srgbClr val="406080"/>
                  </a:solidFill>
                  <a:latin typeface="Meiryo UI" panose="020B0604030504040204" pitchFamily="50" charset="-128"/>
                  <a:ea typeface="Meiryo UI" panose="020B0604030504040204" pitchFamily="50" charset="-128"/>
                </a:rPr>
                <a:t>JIS</a:t>
              </a:r>
              <a:r>
                <a:rPr lang="ja-JP" altLang="en-US" sz="2000" b="1" dirty="0">
                  <a:solidFill>
                    <a:srgbClr val="406080"/>
                  </a:solidFill>
                  <a:latin typeface="Meiryo UI" panose="020B0604030504040204" pitchFamily="50" charset="-128"/>
                  <a:ea typeface="Meiryo UI" panose="020B0604030504040204" pitchFamily="50" charset="-128"/>
                </a:rPr>
                <a:t>規格をクリア</a:t>
              </a:r>
            </a:p>
          </p:txBody>
        </p:sp>
      </p:grpSp>
      <p:grpSp>
        <p:nvGrpSpPr>
          <p:cNvPr id="78" name="グループ化 77">
            <a:extLst>
              <a:ext uri="{FF2B5EF4-FFF2-40B4-BE49-F238E27FC236}">
                <a16:creationId xmlns:a16="http://schemas.microsoft.com/office/drawing/2014/main" id="{AED6309C-221B-4378-8BE1-9B46FF2BF78C}"/>
              </a:ext>
            </a:extLst>
          </p:cNvPr>
          <p:cNvGrpSpPr/>
          <p:nvPr/>
        </p:nvGrpSpPr>
        <p:grpSpPr>
          <a:xfrm>
            <a:off x="8235834" y="5186297"/>
            <a:ext cx="2520000" cy="1440000"/>
            <a:chOff x="9375974" y="4575389"/>
            <a:chExt cx="2520000" cy="1440000"/>
          </a:xfrm>
        </p:grpSpPr>
        <p:sp>
          <p:nvSpPr>
            <p:cNvPr id="79" name="楕円 78">
              <a:extLst>
                <a:ext uri="{FF2B5EF4-FFF2-40B4-BE49-F238E27FC236}">
                  <a16:creationId xmlns:a16="http://schemas.microsoft.com/office/drawing/2014/main" id="{B0333008-1244-4866-AE00-B4132285B691}"/>
                </a:ext>
              </a:extLst>
            </p:cNvPr>
            <p:cNvSpPr/>
            <p:nvPr/>
          </p:nvSpPr>
          <p:spPr>
            <a:xfrm>
              <a:off x="9908623" y="4575389"/>
              <a:ext cx="1440000" cy="1440000"/>
            </a:xfrm>
            <a:prstGeom prst="ellipse">
              <a:avLst/>
            </a:prstGeom>
            <a:solidFill>
              <a:srgbClr val="C0FF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テキスト ボックス 79">
              <a:extLst>
                <a:ext uri="{FF2B5EF4-FFF2-40B4-BE49-F238E27FC236}">
                  <a16:creationId xmlns:a16="http://schemas.microsoft.com/office/drawing/2014/main" id="{E31C551F-314F-4E3E-A09C-272444E7E0E5}"/>
                </a:ext>
              </a:extLst>
            </p:cNvPr>
            <p:cNvSpPr txBox="1"/>
            <p:nvPr/>
          </p:nvSpPr>
          <p:spPr>
            <a:xfrm>
              <a:off x="9375974" y="4941446"/>
              <a:ext cx="2520000" cy="720000"/>
            </a:xfrm>
            <a:prstGeom prst="rect">
              <a:avLst/>
            </a:prstGeom>
            <a:noFill/>
          </p:spPr>
          <p:txBody>
            <a:bodyPr wrap="square" rtlCol="0">
              <a:spAutoFit/>
            </a:bodyPr>
            <a:lstStyle/>
            <a:p>
              <a:pPr algn="ctr"/>
              <a:r>
                <a:rPr kumimoji="1" lang="ja-JP" altLang="en-US" sz="2000" b="1" dirty="0">
                  <a:solidFill>
                    <a:srgbClr val="406080"/>
                  </a:solidFill>
                  <a:latin typeface="Meiryo UI" panose="020B0604030504040204" pitchFamily="50" charset="-128"/>
                  <a:ea typeface="Meiryo UI" panose="020B0604030504040204" pitchFamily="50" charset="-128"/>
                </a:rPr>
                <a:t>部屋に対して、</a:t>
              </a:r>
              <a:endParaRPr kumimoji="1" lang="en-US" altLang="ja-JP" sz="2000" b="1" dirty="0">
                <a:solidFill>
                  <a:srgbClr val="406080"/>
                </a:solidFill>
                <a:latin typeface="Meiryo UI" panose="020B0604030504040204" pitchFamily="50" charset="-128"/>
                <a:ea typeface="Meiryo UI" panose="020B0604030504040204" pitchFamily="50" charset="-128"/>
              </a:endParaRPr>
            </a:p>
            <a:p>
              <a:pPr algn="ctr"/>
              <a:r>
                <a:rPr kumimoji="1" lang="ja-JP" altLang="en-US" sz="2000" b="1" dirty="0">
                  <a:solidFill>
                    <a:srgbClr val="406080"/>
                  </a:solidFill>
                  <a:latin typeface="Meiryo UI" panose="020B0604030504040204" pitchFamily="50" charset="-128"/>
                  <a:ea typeface="Meiryo UI" panose="020B0604030504040204" pitchFamily="50" charset="-128"/>
                </a:rPr>
                <a:t>少しサイズが大きい</a:t>
              </a:r>
            </a:p>
          </p:txBody>
        </p:sp>
      </p:grpSp>
      <p:grpSp>
        <p:nvGrpSpPr>
          <p:cNvPr id="84" name="グループ化 83">
            <a:extLst>
              <a:ext uri="{FF2B5EF4-FFF2-40B4-BE49-F238E27FC236}">
                <a16:creationId xmlns:a16="http://schemas.microsoft.com/office/drawing/2014/main" id="{E92066B7-EDF0-4276-836A-ADD0458919B8}"/>
              </a:ext>
            </a:extLst>
          </p:cNvPr>
          <p:cNvGrpSpPr/>
          <p:nvPr/>
        </p:nvGrpSpPr>
        <p:grpSpPr>
          <a:xfrm>
            <a:off x="9444877" y="3615322"/>
            <a:ext cx="2520000" cy="1440000"/>
            <a:chOff x="427427" y="4575389"/>
            <a:chExt cx="2520000" cy="1440000"/>
          </a:xfrm>
        </p:grpSpPr>
        <p:sp>
          <p:nvSpPr>
            <p:cNvPr id="85" name="楕円 84">
              <a:extLst>
                <a:ext uri="{FF2B5EF4-FFF2-40B4-BE49-F238E27FC236}">
                  <a16:creationId xmlns:a16="http://schemas.microsoft.com/office/drawing/2014/main" id="{975CE6C9-E1D0-4916-BAE1-34BD096278F1}"/>
                </a:ext>
              </a:extLst>
            </p:cNvPr>
            <p:cNvSpPr/>
            <p:nvPr/>
          </p:nvSpPr>
          <p:spPr>
            <a:xfrm>
              <a:off x="978936" y="4575389"/>
              <a:ext cx="1440000" cy="1440000"/>
            </a:xfrm>
            <a:prstGeom prst="ellipse">
              <a:avLst/>
            </a:prstGeom>
            <a:solidFill>
              <a:srgbClr val="C0FF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6" name="テキスト ボックス 85">
              <a:extLst>
                <a:ext uri="{FF2B5EF4-FFF2-40B4-BE49-F238E27FC236}">
                  <a16:creationId xmlns:a16="http://schemas.microsoft.com/office/drawing/2014/main" id="{1F097609-3B29-4E66-96EE-A8E254B3788E}"/>
                </a:ext>
              </a:extLst>
            </p:cNvPr>
            <p:cNvSpPr txBox="1"/>
            <p:nvPr/>
          </p:nvSpPr>
          <p:spPr>
            <a:xfrm>
              <a:off x="427427" y="4941446"/>
              <a:ext cx="2520000" cy="720000"/>
            </a:xfrm>
            <a:prstGeom prst="rect">
              <a:avLst/>
            </a:prstGeom>
            <a:noFill/>
          </p:spPr>
          <p:txBody>
            <a:bodyPr wrap="square" rtlCol="0">
              <a:spAutoFit/>
            </a:bodyPr>
            <a:lstStyle/>
            <a:p>
              <a:pPr algn="ctr"/>
              <a:r>
                <a:rPr lang="ja-JP" altLang="en-US" sz="2000" b="1" dirty="0">
                  <a:solidFill>
                    <a:srgbClr val="406080"/>
                  </a:solidFill>
                  <a:latin typeface="Meiryo UI" panose="020B0604030504040204" pitchFamily="50" charset="-128"/>
                  <a:ea typeface="Meiryo UI" panose="020B0604030504040204" pitchFamily="50" charset="-128"/>
                </a:rPr>
                <a:t>小さな傷や使用感はあるがまだ使えそう</a:t>
              </a:r>
              <a:endParaRPr kumimoji="1" lang="ja-JP" altLang="en-US" sz="2000" b="1" dirty="0">
                <a:solidFill>
                  <a:srgbClr val="406080"/>
                </a:solidFill>
                <a:latin typeface="Meiryo UI" panose="020B0604030504040204" pitchFamily="50" charset="-128"/>
                <a:ea typeface="Meiryo UI" panose="020B0604030504040204" pitchFamily="50" charset="-128"/>
              </a:endParaRPr>
            </a:p>
          </p:txBody>
        </p:sp>
      </p:grpSp>
    </p:spTree>
    <p:extLst>
      <p:ext uri="{BB962C8B-B14F-4D97-AF65-F5344CB8AC3E}">
        <p14:creationId xmlns:p14="http://schemas.microsoft.com/office/powerpoint/2010/main" val="229157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500"/>
                                        <p:tgtEl>
                                          <p:spTgt spid="51"/>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7"/>
                                        </p:tgtEl>
                                        <p:attrNameLst>
                                          <p:attrName>style.visibility</p:attrName>
                                        </p:attrNameLst>
                                      </p:cBhvr>
                                      <p:to>
                                        <p:strVal val="visible"/>
                                      </p:to>
                                    </p:set>
                                    <p:animEffect transition="in" filter="fade">
                                      <p:cBhvr>
                                        <p:cTn id="15" dur="500"/>
                                        <p:tgtEl>
                                          <p:spTgt spid="57"/>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fade">
                                      <p:cBhvr>
                                        <p:cTn id="19" dur="500"/>
                                        <p:tgtEl>
                                          <p:spTgt spid="54"/>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500"/>
                                        <p:tgtEl>
                                          <p:spTgt spid="63"/>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60"/>
                                        </p:tgtEl>
                                        <p:attrNameLst>
                                          <p:attrName>style.visibility</p:attrName>
                                        </p:attrNameLst>
                                      </p:cBhvr>
                                      <p:to>
                                        <p:strVal val="visible"/>
                                      </p:to>
                                    </p:set>
                                    <p:animEffect transition="in" filter="fade">
                                      <p:cBhvr>
                                        <p:cTn id="27" dur="500"/>
                                        <p:tgtEl>
                                          <p:spTgt spid="60"/>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69"/>
                                        </p:tgtEl>
                                        <p:attrNameLst>
                                          <p:attrName>style.visibility</p:attrName>
                                        </p:attrNameLst>
                                      </p:cBhvr>
                                      <p:to>
                                        <p:strVal val="visible"/>
                                      </p:to>
                                    </p:set>
                                    <p:animEffect transition="in" filter="fade">
                                      <p:cBhvr>
                                        <p:cTn id="31" dur="500"/>
                                        <p:tgtEl>
                                          <p:spTgt spid="69"/>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75"/>
                                        </p:tgtEl>
                                        <p:attrNameLst>
                                          <p:attrName>style.visibility</p:attrName>
                                        </p:attrNameLst>
                                      </p:cBhvr>
                                      <p:to>
                                        <p:strVal val="visible"/>
                                      </p:to>
                                    </p:set>
                                    <p:animEffect transition="in" filter="fade">
                                      <p:cBhvr>
                                        <p:cTn id="35" dur="500"/>
                                        <p:tgtEl>
                                          <p:spTgt spid="75"/>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78"/>
                                        </p:tgtEl>
                                        <p:attrNameLst>
                                          <p:attrName>style.visibility</p:attrName>
                                        </p:attrNameLst>
                                      </p:cBhvr>
                                      <p:to>
                                        <p:strVal val="visible"/>
                                      </p:to>
                                    </p:set>
                                    <p:animEffect transition="in" filter="fade">
                                      <p:cBhvr>
                                        <p:cTn id="39" dur="500"/>
                                        <p:tgtEl>
                                          <p:spTgt spid="78"/>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84"/>
                                        </p:tgtEl>
                                        <p:attrNameLst>
                                          <p:attrName>style.visibility</p:attrName>
                                        </p:attrNameLst>
                                      </p:cBhvr>
                                      <p:to>
                                        <p:strVal val="visible"/>
                                      </p:to>
                                    </p:set>
                                    <p:animEffect transition="in" filter="fade">
                                      <p:cBhvr>
                                        <p:cTn id="4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テキスト ボックス 13">
            <a:extLst>
              <a:ext uri="{FF2B5EF4-FFF2-40B4-BE49-F238E27FC236}">
                <a16:creationId xmlns:a16="http://schemas.microsoft.com/office/drawing/2014/main" id="{6186CD4E-D217-41AD-B779-74ABBF79EBA1}"/>
              </a:ext>
            </a:extLst>
          </p:cNvPr>
          <p:cNvSpPr txBox="1"/>
          <p:nvPr/>
        </p:nvSpPr>
        <p:spPr>
          <a:xfrm>
            <a:off x="1403710" y="3579830"/>
            <a:ext cx="2880000" cy="360000"/>
          </a:xfrm>
          <a:prstGeom prst="rect">
            <a:avLst/>
          </a:prstGeom>
          <a:noFill/>
        </p:spPr>
        <p:txBody>
          <a:bodyPr wrap="square" rtlCol="0" anchor="ctr">
            <a:spAutoFit/>
          </a:bodyPr>
          <a:lstStyle/>
          <a:p>
            <a:pPr algn="ctr"/>
            <a:r>
              <a:rPr kumimoji="1" lang="ja-JP" altLang="en-US" sz="2400" dirty="0">
                <a:solidFill>
                  <a:srgbClr val="406080"/>
                </a:solidFill>
                <a:latin typeface="Meiryo UI" panose="020B0604030504040204" pitchFamily="50" charset="-128"/>
                <a:ea typeface="Meiryo UI" panose="020B0604030504040204" pitchFamily="50" charset="-128"/>
              </a:rPr>
              <a:t>エシカル消費？？</a:t>
            </a:r>
          </a:p>
        </p:txBody>
      </p:sp>
      <p:sp>
        <p:nvSpPr>
          <p:cNvPr id="16" name="テキスト ボックス 15">
            <a:extLst>
              <a:ext uri="{FF2B5EF4-FFF2-40B4-BE49-F238E27FC236}">
                <a16:creationId xmlns:a16="http://schemas.microsoft.com/office/drawing/2014/main" id="{2C30AF9E-0462-4E76-B9A0-7E60E1209BE2}"/>
              </a:ext>
            </a:extLst>
          </p:cNvPr>
          <p:cNvSpPr txBox="1"/>
          <p:nvPr/>
        </p:nvSpPr>
        <p:spPr>
          <a:xfrm>
            <a:off x="8651875" y="5229225"/>
            <a:ext cx="2160000" cy="360000"/>
          </a:xfrm>
          <a:prstGeom prst="rect">
            <a:avLst/>
          </a:prstGeom>
          <a:noFill/>
        </p:spPr>
        <p:txBody>
          <a:bodyPr wrap="square" rtlCol="0" anchor="ctr">
            <a:spAutoFit/>
          </a:bodyPr>
          <a:lstStyle/>
          <a:p>
            <a:pPr algn="ctr"/>
            <a:r>
              <a:rPr kumimoji="1" lang="en-US" altLang="ja-JP" sz="2400" dirty="0">
                <a:solidFill>
                  <a:srgbClr val="406080"/>
                </a:solidFill>
                <a:latin typeface="Meiryo UI" panose="020B0604030504040204" pitchFamily="50" charset="-128"/>
                <a:ea typeface="Meiryo UI" panose="020B0604030504040204" pitchFamily="50" charset="-128"/>
              </a:rPr>
              <a:t>SDGs</a:t>
            </a:r>
            <a:r>
              <a:rPr kumimoji="1" lang="ja-JP" altLang="en-US" sz="2400" dirty="0">
                <a:solidFill>
                  <a:srgbClr val="406080"/>
                </a:solidFill>
                <a:latin typeface="Meiryo UI" panose="020B0604030504040204" pitchFamily="50" charset="-128"/>
                <a:ea typeface="Meiryo UI" panose="020B0604030504040204" pitchFamily="50" charset="-128"/>
              </a:rPr>
              <a:t>？？</a:t>
            </a:r>
          </a:p>
        </p:txBody>
      </p:sp>
      <p:sp>
        <p:nvSpPr>
          <p:cNvPr id="20" name="テキスト ボックス 19">
            <a:extLst>
              <a:ext uri="{FF2B5EF4-FFF2-40B4-BE49-F238E27FC236}">
                <a16:creationId xmlns:a16="http://schemas.microsoft.com/office/drawing/2014/main" id="{083270F3-5239-4239-B002-5CC52DB325E6}"/>
              </a:ext>
            </a:extLst>
          </p:cNvPr>
          <p:cNvSpPr txBox="1"/>
          <p:nvPr/>
        </p:nvSpPr>
        <p:spPr>
          <a:xfrm>
            <a:off x="2135188" y="1633268"/>
            <a:ext cx="7920000" cy="720000"/>
          </a:xfrm>
          <a:prstGeom prst="rect">
            <a:avLst/>
          </a:prstGeom>
          <a:noFill/>
        </p:spPr>
        <p:txBody>
          <a:bodyPr wrap="square" anchor="ctr">
            <a:spAutoFit/>
          </a:bodyPr>
          <a:lstStyle/>
          <a:p>
            <a:pPr algn="ctr"/>
            <a:r>
              <a:rPr lang="ja-JP" altLang="en-US" sz="4800" b="1" dirty="0">
                <a:latin typeface="Meiryo UI" panose="020B0604030504040204" pitchFamily="50" charset="-128"/>
                <a:ea typeface="Meiryo UI" panose="020B0604030504040204" pitchFamily="50" charset="-128"/>
              </a:rPr>
              <a:t>エシカル消費や</a:t>
            </a:r>
            <a:r>
              <a:rPr lang="en-US" altLang="ja-JP" sz="4800" b="1" dirty="0">
                <a:latin typeface="Meiryo UI" panose="020B0604030504040204" pitchFamily="50" charset="-128"/>
                <a:ea typeface="Meiryo UI" panose="020B0604030504040204" pitchFamily="50" charset="-128"/>
              </a:rPr>
              <a:t>SDGs</a:t>
            </a:r>
            <a:r>
              <a:rPr lang="ja-JP" altLang="en-US" sz="4800" b="1" dirty="0">
                <a:latin typeface="Meiryo UI" panose="020B0604030504040204" pitchFamily="50" charset="-128"/>
                <a:ea typeface="Meiryo UI" panose="020B0604030504040204" pitchFamily="50" charset="-128"/>
              </a:rPr>
              <a:t>って何？</a:t>
            </a:r>
          </a:p>
        </p:txBody>
      </p:sp>
      <p:sp>
        <p:nvSpPr>
          <p:cNvPr id="7" name="テキスト ボックス 6">
            <a:extLst>
              <a:ext uri="{FF2B5EF4-FFF2-40B4-BE49-F238E27FC236}">
                <a16:creationId xmlns:a16="http://schemas.microsoft.com/office/drawing/2014/main" id="{731A5EC6-CB85-4CBC-9865-E384F1197E01}"/>
              </a:ext>
            </a:extLst>
          </p:cNvPr>
          <p:cNvSpPr txBox="1"/>
          <p:nvPr/>
        </p:nvSpPr>
        <p:spPr>
          <a:xfrm>
            <a:off x="4067285" y="1046170"/>
            <a:ext cx="4054756" cy="461665"/>
          </a:xfrm>
          <a:prstGeom prst="rect">
            <a:avLst/>
          </a:prstGeom>
          <a:noFill/>
        </p:spPr>
        <p:txBody>
          <a:bodyPr wrap="square" anchor="ctr">
            <a:spAutoFit/>
          </a:bodyPr>
          <a:lstStyle/>
          <a:p>
            <a:pPr algn="ctr"/>
            <a:r>
              <a:rPr lang="ja-JP" altLang="en-US" sz="2400" dirty="0">
                <a:latin typeface="Meiryo UI" panose="020B0604030504040204" pitchFamily="50" charset="-128"/>
                <a:ea typeface="Meiryo UI" panose="020B0604030504040204" pitchFamily="50" charset="-128"/>
              </a:rPr>
              <a:t>商品選びの多様な観点を学ぶ　</a:t>
            </a:r>
          </a:p>
        </p:txBody>
      </p:sp>
      <p:pic>
        <p:nvPicPr>
          <p:cNvPr id="11" name="グラフィックス 10">
            <a:extLst>
              <a:ext uri="{FF2B5EF4-FFF2-40B4-BE49-F238E27FC236}">
                <a16:creationId xmlns:a16="http://schemas.microsoft.com/office/drawing/2014/main" id="{DBDE94A9-011C-4CA0-9326-4681F1284B04}"/>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5246569" y="2920184"/>
            <a:ext cx="1696188" cy="3758398"/>
          </a:xfrm>
          <a:prstGeom prst="rect">
            <a:avLst/>
          </a:prstGeom>
        </p:spPr>
      </p:pic>
      <p:pic>
        <p:nvPicPr>
          <p:cNvPr id="12" name="グラフィックス 11">
            <a:extLst>
              <a:ext uri="{FF2B5EF4-FFF2-40B4-BE49-F238E27FC236}">
                <a16:creationId xmlns:a16="http://schemas.microsoft.com/office/drawing/2014/main" id="{9A3BC941-046C-4325-ADB1-0340B29DCEE7}"/>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6764047" y="2604133"/>
            <a:ext cx="762287" cy="1182859"/>
          </a:xfrm>
          <a:prstGeom prst="rect">
            <a:avLst/>
          </a:prstGeom>
        </p:spPr>
      </p:pic>
      <p:grpSp>
        <p:nvGrpSpPr>
          <p:cNvPr id="19" name="グループ化 18">
            <a:extLst>
              <a:ext uri="{FF2B5EF4-FFF2-40B4-BE49-F238E27FC236}">
                <a16:creationId xmlns:a16="http://schemas.microsoft.com/office/drawing/2014/main" id="{23D2FF4D-4017-4B87-9E6F-36C7626F2DB5}"/>
              </a:ext>
            </a:extLst>
          </p:cNvPr>
          <p:cNvGrpSpPr/>
          <p:nvPr/>
        </p:nvGrpSpPr>
        <p:grpSpPr>
          <a:xfrm>
            <a:off x="10427449" y="202750"/>
            <a:ext cx="1440000" cy="360000"/>
            <a:chOff x="4655776" y="728050"/>
            <a:chExt cx="1440000" cy="360000"/>
          </a:xfrm>
        </p:grpSpPr>
        <p:sp>
          <p:nvSpPr>
            <p:cNvPr id="21" name="四角形: 角を丸くする 20">
              <a:extLst>
                <a:ext uri="{FF2B5EF4-FFF2-40B4-BE49-F238E27FC236}">
                  <a16:creationId xmlns:a16="http://schemas.microsoft.com/office/drawing/2014/main" id="{15998E11-49F1-4CCD-A686-1EF213A5FF36}"/>
                </a:ext>
              </a:extLst>
            </p:cNvPr>
            <p:cNvSpPr/>
            <p:nvPr/>
          </p:nvSpPr>
          <p:spPr>
            <a:xfrm>
              <a:off x="4655776" y="728050"/>
              <a:ext cx="1440000" cy="360000"/>
            </a:xfrm>
            <a:prstGeom prst="roundRect">
              <a:avLst>
                <a:gd name="adj" fmla="val 0"/>
              </a:avLst>
            </a:prstGeom>
            <a:solidFill>
              <a:srgbClr val="406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a:extLst>
                <a:ext uri="{FF2B5EF4-FFF2-40B4-BE49-F238E27FC236}">
                  <a16:creationId xmlns:a16="http://schemas.microsoft.com/office/drawing/2014/main" id="{01312218-88E1-4F83-9504-6646FDAFA2C4}"/>
                </a:ext>
              </a:extLst>
            </p:cNvPr>
            <p:cNvSpPr txBox="1"/>
            <p:nvPr/>
          </p:nvSpPr>
          <p:spPr>
            <a:xfrm>
              <a:off x="4655776" y="773050"/>
              <a:ext cx="1440000" cy="270000"/>
            </a:xfrm>
            <a:prstGeom prst="rect">
              <a:avLst/>
            </a:prstGeom>
            <a:noFill/>
          </p:spPr>
          <p:txBody>
            <a:bodyPr wrap="square" lIns="0" tIns="0" rIns="0" bIns="0" rtlCol="0" anchor="ctr" anchorCtr="0">
              <a:noAutofit/>
            </a:bodyPr>
            <a:lstStyle/>
            <a:p>
              <a:pPr algn="ctr"/>
              <a:r>
                <a:rPr lang="ja-JP" altLang="en-US" b="1" dirty="0">
                  <a:solidFill>
                    <a:schemeClr val="bg1"/>
                  </a:solidFill>
                  <a:latin typeface="Meiryo UI" panose="020B0604030504040204" pitchFamily="50" charset="-128"/>
                  <a:ea typeface="Meiryo UI" panose="020B0604030504040204" pitchFamily="50" charset="-128"/>
                </a:rPr>
                <a:t>発展</a:t>
              </a:r>
              <a:endParaRPr kumimoji="1" lang="ja-JP" altLang="en-US" b="1" dirty="0">
                <a:solidFill>
                  <a:schemeClr val="bg1"/>
                </a:solidFill>
                <a:latin typeface="Meiryo UI" panose="020B0604030504040204" pitchFamily="50" charset="-128"/>
                <a:ea typeface="Meiryo UI" panose="020B0604030504040204" pitchFamily="50" charset="-128"/>
              </a:endParaRPr>
            </a:p>
          </p:txBody>
        </p:sp>
      </p:grpSp>
    </p:spTree>
    <p:extLst>
      <p:ext uri="{BB962C8B-B14F-4D97-AF65-F5344CB8AC3E}">
        <p14:creationId xmlns:p14="http://schemas.microsoft.com/office/powerpoint/2010/main" val="189527387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par>
                          <p:cTn id="12" fill="hold">
                            <p:stCondLst>
                              <p:cond delay="1000"/>
                            </p:stCondLst>
                            <p:childTnLst>
                              <p:par>
                                <p:cTn id="13" presetID="32" presetClass="emph" presetSubtype="0" fill="hold" grpId="0" nodeType="afterEffect">
                                  <p:stCondLst>
                                    <p:cond delay="0"/>
                                  </p:stCondLst>
                                  <p:childTnLst>
                                    <p:animRot by="120000">
                                      <p:cBhvr>
                                        <p:cTn id="14" dur="100" fill="hold">
                                          <p:stCondLst>
                                            <p:cond delay="0"/>
                                          </p:stCondLst>
                                        </p:cTn>
                                        <p:tgtEl>
                                          <p:spTgt spid="20"/>
                                        </p:tgtEl>
                                        <p:attrNameLst>
                                          <p:attrName>r</p:attrName>
                                        </p:attrNameLst>
                                      </p:cBhvr>
                                    </p:animRot>
                                    <p:animRot by="-240000">
                                      <p:cBhvr>
                                        <p:cTn id="15" dur="200" fill="hold">
                                          <p:stCondLst>
                                            <p:cond delay="200"/>
                                          </p:stCondLst>
                                        </p:cTn>
                                        <p:tgtEl>
                                          <p:spTgt spid="20"/>
                                        </p:tgtEl>
                                        <p:attrNameLst>
                                          <p:attrName>r</p:attrName>
                                        </p:attrNameLst>
                                      </p:cBhvr>
                                    </p:animRot>
                                    <p:animRot by="240000">
                                      <p:cBhvr>
                                        <p:cTn id="16" dur="200" fill="hold">
                                          <p:stCondLst>
                                            <p:cond delay="400"/>
                                          </p:stCondLst>
                                        </p:cTn>
                                        <p:tgtEl>
                                          <p:spTgt spid="20"/>
                                        </p:tgtEl>
                                        <p:attrNameLst>
                                          <p:attrName>r</p:attrName>
                                        </p:attrNameLst>
                                      </p:cBhvr>
                                    </p:animRot>
                                    <p:animRot by="-240000">
                                      <p:cBhvr>
                                        <p:cTn id="17" dur="200" fill="hold">
                                          <p:stCondLst>
                                            <p:cond delay="600"/>
                                          </p:stCondLst>
                                        </p:cTn>
                                        <p:tgtEl>
                                          <p:spTgt spid="20"/>
                                        </p:tgtEl>
                                        <p:attrNameLst>
                                          <p:attrName>r</p:attrName>
                                        </p:attrNameLst>
                                      </p:cBhvr>
                                    </p:animRot>
                                    <p:animRot by="120000">
                                      <p:cBhvr>
                                        <p:cTn id="18" dur="200" fill="hold">
                                          <p:stCondLst>
                                            <p:cond delay="800"/>
                                          </p:stCondLst>
                                        </p:cTn>
                                        <p:tgtEl>
                                          <p:spTgt spid="2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P spid="2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396913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76039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3">
            <a:extLst>
              <a:ext uri="{FF2B5EF4-FFF2-40B4-BE49-F238E27FC236}">
                <a16:creationId xmlns:a16="http://schemas.microsoft.com/office/drawing/2014/main" id="{7E66CBF3-B739-4ECE-BD2D-282F53B2C9EB}"/>
              </a:ext>
            </a:extLst>
          </p:cNvPr>
          <p:cNvGraphicFramePr>
            <a:graphicFrameLocks noGrp="1"/>
          </p:cNvGraphicFramePr>
          <p:nvPr/>
        </p:nvGraphicFramePr>
        <p:xfrm>
          <a:off x="298449" y="910944"/>
          <a:ext cx="11592000" cy="5652000"/>
        </p:xfrm>
        <a:graphic>
          <a:graphicData uri="http://schemas.openxmlformats.org/drawingml/2006/table">
            <a:tbl>
              <a:tblPr firstRow="1" bandRow="1">
                <a:tableStyleId>{7E9639D4-E3E2-4D34-9284-5A2195B3D0D7}</a:tableStyleId>
              </a:tblPr>
              <a:tblGrid>
                <a:gridCol w="2736000">
                  <a:extLst>
                    <a:ext uri="{9D8B030D-6E8A-4147-A177-3AD203B41FA5}">
                      <a16:colId xmlns:a16="http://schemas.microsoft.com/office/drawing/2014/main" val="2492166228"/>
                    </a:ext>
                  </a:extLst>
                </a:gridCol>
                <a:gridCol w="2952000">
                  <a:extLst>
                    <a:ext uri="{9D8B030D-6E8A-4147-A177-3AD203B41FA5}">
                      <a16:colId xmlns:a16="http://schemas.microsoft.com/office/drawing/2014/main" val="3349049827"/>
                    </a:ext>
                  </a:extLst>
                </a:gridCol>
                <a:gridCol w="2952000">
                  <a:extLst>
                    <a:ext uri="{9D8B030D-6E8A-4147-A177-3AD203B41FA5}">
                      <a16:colId xmlns:a16="http://schemas.microsoft.com/office/drawing/2014/main" val="4239674865"/>
                    </a:ext>
                  </a:extLst>
                </a:gridCol>
                <a:gridCol w="2952000">
                  <a:extLst>
                    <a:ext uri="{9D8B030D-6E8A-4147-A177-3AD203B41FA5}">
                      <a16:colId xmlns:a16="http://schemas.microsoft.com/office/drawing/2014/main" val="2870430749"/>
                    </a:ext>
                  </a:extLst>
                </a:gridCol>
              </a:tblGrid>
              <a:tr h="1368000">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4227089"/>
                  </a:ext>
                </a:extLst>
              </a:tr>
              <a:tr h="612000">
                <a:tc>
                  <a:txBody>
                    <a:bodyPr/>
                    <a:lstStyle/>
                    <a:p>
                      <a:pPr algn="ctr"/>
                      <a:endParaRPr kumimoji="1" lang="en-US" altLang="ja-JP"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52187192"/>
                  </a:ext>
                </a:extLst>
              </a:tr>
              <a:tr h="612000">
                <a:tc>
                  <a:txBody>
                    <a:bodyPr/>
                    <a:lstStyle/>
                    <a:p>
                      <a:pPr algn="ctr"/>
                      <a:endParaRPr kumimoji="1" lang="en-US" altLang="ja-JP"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14465409"/>
                  </a:ext>
                </a:extLst>
              </a:tr>
              <a:tr h="612000">
                <a:tc>
                  <a:txBody>
                    <a:bodyPr/>
                    <a:lstStyle/>
                    <a:p>
                      <a:pPr algn="ctr"/>
                      <a:endParaRPr kumimoji="1" lang="en-US" altLang="ja-JP"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26010260"/>
                  </a:ext>
                </a:extLst>
              </a:tr>
              <a:tr h="612000">
                <a:tc>
                  <a:txBody>
                    <a:bodyPr/>
                    <a:lstStyle/>
                    <a:p>
                      <a:pPr algn="ctr"/>
                      <a:endParaRPr kumimoji="1" lang="en-US" altLang="ja-JP"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85518524"/>
                  </a:ext>
                </a:extLst>
              </a:tr>
              <a:tr h="612000">
                <a:tc>
                  <a:txBody>
                    <a:bodyPr/>
                    <a:lstStyle/>
                    <a:p>
                      <a:pPr algn="ct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72380512"/>
                  </a:ext>
                </a:extLst>
              </a:tr>
              <a:tr h="612000">
                <a:tc>
                  <a:txBody>
                    <a:bodyPr/>
                    <a:lstStyle/>
                    <a:p>
                      <a:pPr algn="ct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33874121"/>
                  </a:ext>
                </a:extLst>
              </a:tr>
              <a:tr h="612000">
                <a:tc>
                  <a:txBody>
                    <a:bodyPr/>
                    <a:lstStyle/>
                    <a:p>
                      <a:pPr algn="ct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83932746"/>
                  </a:ext>
                </a:extLst>
              </a:tr>
            </a:tbl>
          </a:graphicData>
        </a:graphic>
      </p:graphicFrame>
      <p:sp>
        <p:nvSpPr>
          <p:cNvPr id="6" name="テキスト ボックス 5">
            <a:extLst>
              <a:ext uri="{FF2B5EF4-FFF2-40B4-BE49-F238E27FC236}">
                <a16:creationId xmlns:a16="http://schemas.microsoft.com/office/drawing/2014/main" id="{B20FE5D1-903C-40C0-ACE4-B026F4CBA23D}"/>
              </a:ext>
            </a:extLst>
          </p:cNvPr>
          <p:cNvSpPr txBox="1"/>
          <p:nvPr/>
        </p:nvSpPr>
        <p:spPr>
          <a:xfrm>
            <a:off x="413228" y="2316449"/>
            <a:ext cx="2520000" cy="540000"/>
          </a:xfrm>
          <a:prstGeom prst="rect">
            <a:avLst/>
          </a:prstGeom>
          <a:noFill/>
        </p:spPr>
        <p:txBody>
          <a:bodyPr wrap="square" rtlCol="0" anchor="ctr">
            <a:spAutoFit/>
          </a:bodyPr>
          <a:lstStyle/>
          <a:p>
            <a:pPr algn="ctr"/>
            <a:r>
              <a:rPr lang="ja-JP" altLang="en-US" sz="2000" b="0" dirty="0">
                <a:latin typeface="Meiryo UI" panose="020B0604030504040204" pitchFamily="50" charset="-128"/>
                <a:ea typeface="Meiryo UI" panose="020B0604030504040204" pitchFamily="50" charset="-128"/>
              </a:rPr>
              <a:t>価格</a:t>
            </a:r>
          </a:p>
        </p:txBody>
      </p:sp>
      <p:sp>
        <p:nvSpPr>
          <p:cNvPr id="7" name="テキスト ボックス 6">
            <a:extLst>
              <a:ext uri="{FF2B5EF4-FFF2-40B4-BE49-F238E27FC236}">
                <a16:creationId xmlns:a16="http://schemas.microsoft.com/office/drawing/2014/main" id="{79244CBD-8787-4876-A412-39BBC706B732}"/>
              </a:ext>
            </a:extLst>
          </p:cNvPr>
          <p:cNvSpPr txBox="1"/>
          <p:nvPr/>
        </p:nvSpPr>
        <p:spPr>
          <a:xfrm>
            <a:off x="413228" y="3541579"/>
            <a:ext cx="2520000" cy="540000"/>
          </a:xfrm>
          <a:prstGeom prst="rect">
            <a:avLst/>
          </a:prstGeom>
          <a:noFill/>
        </p:spPr>
        <p:txBody>
          <a:bodyPr wrap="square" rtlCol="0" anchor="ctr">
            <a:spAutoFit/>
          </a:bodyPr>
          <a:lstStyle/>
          <a:p>
            <a:pPr algn="ctr"/>
            <a:r>
              <a:rPr lang="ja-JP" altLang="en-US" sz="2000" b="0" dirty="0">
                <a:latin typeface="Meiryo UI" panose="020B0604030504040204" pitchFamily="50" charset="-128"/>
                <a:ea typeface="Meiryo UI" panose="020B0604030504040204" pitchFamily="50" charset="-128"/>
              </a:rPr>
              <a:t>素材</a:t>
            </a:r>
          </a:p>
        </p:txBody>
      </p:sp>
      <p:sp>
        <p:nvSpPr>
          <p:cNvPr id="9" name="テキスト ボックス 8">
            <a:extLst>
              <a:ext uri="{FF2B5EF4-FFF2-40B4-BE49-F238E27FC236}">
                <a16:creationId xmlns:a16="http://schemas.microsoft.com/office/drawing/2014/main" id="{AF95C38E-4B33-4A9A-95E4-2A18A9A4152D}"/>
              </a:ext>
            </a:extLst>
          </p:cNvPr>
          <p:cNvSpPr txBox="1"/>
          <p:nvPr/>
        </p:nvSpPr>
        <p:spPr>
          <a:xfrm>
            <a:off x="413228" y="5379274"/>
            <a:ext cx="2520000" cy="540000"/>
          </a:xfrm>
          <a:prstGeom prst="rect">
            <a:avLst/>
          </a:prstGeom>
          <a:noFill/>
        </p:spPr>
        <p:txBody>
          <a:bodyPr wrap="square" rtlCol="0" anchor="ctr">
            <a:spAutoFit/>
          </a:bodyPr>
          <a:lstStyle/>
          <a:p>
            <a:pPr algn="ctr"/>
            <a:r>
              <a:rPr lang="ja-JP" altLang="en-US" sz="2000" b="0" dirty="0">
                <a:latin typeface="Meiryo UI" panose="020B0604030504040204" pitchFamily="50" charset="-128"/>
                <a:ea typeface="Meiryo UI" panose="020B0604030504040204" pitchFamily="50" charset="-128"/>
              </a:rPr>
              <a:t>安全性／保証年数</a:t>
            </a:r>
          </a:p>
        </p:txBody>
      </p:sp>
      <p:sp>
        <p:nvSpPr>
          <p:cNvPr id="13" name="テキスト ボックス 12">
            <a:extLst>
              <a:ext uri="{FF2B5EF4-FFF2-40B4-BE49-F238E27FC236}">
                <a16:creationId xmlns:a16="http://schemas.microsoft.com/office/drawing/2014/main" id="{03F93E38-1418-4BF7-8119-80C6B5DBA523}"/>
              </a:ext>
            </a:extLst>
          </p:cNvPr>
          <p:cNvSpPr txBox="1"/>
          <p:nvPr/>
        </p:nvSpPr>
        <p:spPr>
          <a:xfrm>
            <a:off x="341320" y="270048"/>
            <a:ext cx="11297129" cy="477054"/>
          </a:xfrm>
          <a:prstGeom prst="rect">
            <a:avLst/>
          </a:prstGeom>
          <a:noFill/>
        </p:spPr>
        <p:txBody>
          <a:bodyPr wrap="square" rtlCol="0">
            <a:spAutoFit/>
          </a:bodyPr>
          <a:lstStyle/>
          <a:p>
            <a:r>
              <a:rPr kumimoji="1" lang="ja-JP" altLang="en-US" sz="2500" b="1" dirty="0">
                <a:latin typeface="Meiryo UI" panose="020B0604030504040204" pitchFamily="50" charset="-128"/>
                <a:ea typeface="Meiryo UI" panose="020B0604030504040204" pitchFamily="50" charset="-128"/>
              </a:rPr>
              <a:t>購入候補一覧＜比較表＞</a:t>
            </a:r>
          </a:p>
        </p:txBody>
      </p:sp>
      <p:sp>
        <p:nvSpPr>
          <p:cNvPr id="14" name="テキスト ボックス 13">
            <a:extLst>
              <a:ext uri="{FF2B5EF4-FFF2-40B4-BE49-F238E27FC236}">
                <a16:creationId xmlns:a16="http://schemas.microsoft.com/office/drawing/2014/main" id="{11E6308F-1244-408F-A747-D52C31C9DF1A}"/>
              </a:ext>
            </a:extLst>
          </p:cNvPr>
          <p:cNvSpPr txBox="1"/>
          <p:nvPr/>
        </p:nvSpPr>
        <p:spPr>
          <a:xfrm>
            <a:off x="3074168" y="2417871"/>
            <a:ext cx="2880000" cy="338554"/>
          </a:xfrm>
          <a:prstGeom prst="rect">
            <a:avLst/>
          </a:prstGeom>
          <a:noFill/>
        </p:spPr>
        <p:txBody>
          <a:bodyPr wrap="square" rtlCol="0" anchor="ctr">
            <a:spAutoFit/>
          </a:bodyPr>
          <a:lstStyle/>
          <a:p>
            <a:pPr algn="ctr"/>
            <a:r>
              <a:rPr lang="en-US" altLang="ja-JP" sz="1600" dirty="0">
                <a:latin typeface="Meiryo UI" panose="020B0604030504040204" pitchFamily="50" charset="-128"/>
                <a:ea typeface="Meiryo UI" panose="020B0604030504040204" pitchFamily="50" charset="-128"/>
              </a:rPr>
              <a:t>7,000</a:t>
            </a:r>
            <a:r>
              <a:rPr lang="ja-JP" altLang="en-US" sz="1600" dirty="0">
                <a:latin typeface="Meiryo UI" panose="020B0604030504040204" pitchFamily="50" charset="-128"/>
                <a:ea typeface="Meiryo UI" panose="020B0604030504040204" pitchFamily="50" charset="-128"/>
              </a:rPr>
              <a:t>円</a:t>
            </a:r>
          </a:p>
        </p:txBody>
      </p:sp>
      <p:pic>
        <p:nvPicPr>
          <p:cNvPr id="15" name="グラフィックス 14">
            <a:extLst>
              <a:ext uri="{FF2B5EF4-FFF2-40B4-BE49-F238E27FC236}">
                <a16:creationId xmlns:a16="http://schemas.microsoft.com/office/drawing/2014/main" id="{39FDD740-6DD7-4027-B15F-B8CD8110436E}"/>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3805712" y="996702"/>
            <a:ext cx="1361175" cy="1183891"/>
          </a:xfrm>
          <a:prstGeom prst="rect">
            <a:avLst/>
          </a:prstGeom>
        </p:spPr>
      </p:pic>
      <p:pic>
        <p:nvPicPr>
          <p:cNvPr id="16" name="グラフィックス 15">
            <a:extLst>
              <a:ext uri="{FF2B5EF4-FFF2-40B4-BE49-F238E27FC236}">
                <a16:creationId xmlns:a16="http://schemas.microsoft.com/office/drawing/2014/main" id="{2DD0FF3B-2B60-4A2D-97A0-495438420161}"/>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6703122" y="955414"/>
            <a:ext cx="1508355" cy="1269914"/>
          </a:xfrm>
          <a:prstGeom prst="rect">
            <a:avLst/>
          </a:prstGeom>
        </p:spPr>
      </p:pic>
      <p:pic>
        <p:nvPicPr>
          <p:cNvPr id="17" name="グラフィックス 16">
            <a:extLst>
              <a:ext uri="{FF2B5EF4-FFF2-40B4-BE49-F238E27FC236}">
                <a16:creationId xmlns:a16="http://schemas.microsoft.com/office/drawing/2014/main" id="{0E677166-FE13-4D33-9386-E1502AE14E21}"/>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9306013" y="1141138"/>
            <a:ext cx="2322873" cy="1106679"/>
          </a:xfrm>
          <a:prstGeom prst="rect">
            <a:avLst/>
          </a:prstGeom>
        </p:spPr>
      </p:pic>
      <p:sp>
        <p:nvSpPr>
          <p:cNvPr id="18" name="テキスト ボックス 17">
            <a:extLst>
              <a:ext uri="{FF2B5EF4-FFF2-40B4-BE49-F238E27FC236}">
                <a16:creationId xmlns:a16="http://schemas.microsoft.com/office/drawing/2014/main" id="{75BEDAFC-B0CE-4F6C-8AB9-92F05F94110F}"/>
              </a:ext>
            </a:extLst>
          </p:cNvPr>
          <p:cNvSpPr txBox="1"/>
          <p:nvPr/>
        </p:nvSpPr>
        <p:spPr>
          <a:xfrm>
            <a:off x="413228" y="2929014"/>
            <a:ext cx="2520000" cy="540000"/>
          </a:xfrm>
          <a:prstGeom prst="rect">
            <a:avLst/>
          </a:prstGeom>
          <a:noFill/>
        </p:spPr>
        <p:txBody>
          <a:bodyPr wrap="square" rtlCol="0" anchor="ctr">
            <a:spAutoFit/>
          </a:bodyPr>
          <a:lstStyle/>
          <a:p>
            <a:pPr algn="ctr"/>
            <a:r>
              <a:rPr lang="ja-JP" altLang="en-US" sz="2000" b="0" dirty="0">
                <a:latin typeface="Meiryo UI" panose="020B0604030504040204" pitchFamily="50" charset="-128"/>
                <a:ea typeface="Meiryo UI" panose="020B0604030504040204" pitchFamily="50" charset="-128"/>
              </a:rPr>
              <a:t>サイズ</a:t>
            </a:r>
          </a:p>
        </p:txBody>
      </p:sp>
      <p:sp>
        <p:nvSpPr>
          <p:cNvPr id="19" name="テキスト ボックス 18">
            <a:extLst>
              <a:ext uri="{FF2B5EF4-FFF2-40B4-BE49-F238E27FC236}">
                <a16:creationId xmlns:a16="http://schemas.microsoft.com/office/drawing/2014/main" id="{7EE6F198-68F3-40EC-9661-C4138A9C34FA}"/>
              </a:ext>
            </a:extLst>
          </p:cNvPr>
          <p:cNvSpPr txBox="1"/>
          <p:nvPr/>
        </p:nvSpPr>
        <p:spPr>
          <a:xfrm>
            <a:off x="413228" y="5991841"/>
            <a:ext cx="2520000" cy="540000"/>
          </a:xfrm>
          <a:prstGeom prst="rect">
            <a:avLst/>
          </a:prstGeom>
          <a:noFill/>
        </p:spPr>
        <p:txBody>
          <a:bodyPr wrap="square" rtlCol="0" anchor="ctr">
            <a:spAutoFit/>
          </a:bodyPr>
          <a:lstStyle/>
          <a:p>
            <a:pPr algn="ctr"/>
            <a:r>
              <a:rPr lang="ja-JP" altLang="en-US" sz="2000" b="0" dirty="0">
                <a:latin typeface="Meiryo UI" panose="020B0604030504040204" pitchFamily="50" charset="-128"/>
                <a:ea typeface="Meiryo UI" panose="020B0604030504040204" pitchFamily="50" charset="-128"/>
              </a:rPr>
              <a:t>口コミ</a:t>
            </a:r>
          </a:p>
        </p:txBody>
      </p:sp>
      <p:sp>
        <p:nvSpPr>
          <p:cNvPr id="20" name="テキスト ボックス 19">
            <a:extLst>
              <a:ext uri="{FF2B5EF4-FFF2-40B4-BE49-F238E27FC236}">
                <a16:creationId xmlns:a16="http://schemas.microsoft.com/office/drawing/2014/main" id="{0CD9E631-3B32-4C8C-A856-AFA69425FC78}"/>
              </a:ext>
            </a:extLst>
          </p:cNvPr>
          <p:cNvSpPr txBox="1"/>
          <p:nvPr/>
        </p:nvSpPr>
        <p:spPr>
          <a:xfrm>
            <a:off x="413228" y="4154144"/>
            <a:ext cx="2520000" cy="540000"/>
          </a:xfrm>
          <a:prstGeom prst="rect">
            <a:avLst/>
          </a:prstGeom>
          <a:noFill/>
        </p:spPr>
        <p:txBody>
          <a:bodyPr wrap="square" rtlCol="0" anchor="ctr">
            <a:spAutoFit/>
          </a:bodyPr>
          <a:lstStyle/>
          <a:p>
            <a:pPr algn="ctr"/>
            <a:r>
              <a:rPr lang="ja-JP" altLang="en-US" sz="2000" b="0" dirty="0">
                <a:latin typeface="Meiryo UI" panose="020B0604030504040204" pitchFamily="50" charset="-128"/>
                <a:ea typeface="Meiryo UI" panose="020B0604030504040204" pitchFamily="50" charset="-128"/>
              </a:rPr>
              <a:t>重量</a:t>
            </a:r>
          </a:p>
        </p:txBody>
      </p:sp>
      <p:sp>
        <p:nvSpPr>
          <p:cNvPr id="21" name="テキスト ボックス 20">
            <a:extLst>
              <a:ext uri="{FF2B5EF4-FFF2-40B4-BE49-F238E27FC236}">
                <a16:creationId xmlns:a16="http://schemas.microsoft.com/office/drawing/2014/main" id="{E5A67961-F04B-40C6-919C-98251C7A69D9}"/>
              </a:ext>
            </a:extLst>
          </p:cNvPr>
          <p:cNvSpPr txBox="1"/>
          <p:nvPr/>
        </p:nvSpPr>
        <p:spPr>
          <a:xfrm>
            <a:off x="3074168" y="3021430"/>
            <a:ext cx="2880000" cy="338554"/>
          </a:xfrm>
          <a:prstGeom prst="rect">
            <a:avLst/>
          </a:prstGeom>
          <a:noFill/>
        </p:spPr>
        <p:txBody>
          <a:bodyPr wrap="square" rtlCol="0" anchor="ctr">
            <a:spAutoFit/>
          </a:bodyPr>
          <a:lstStyle/>
          <a:p>
            <a:pPr algn="ctr"/>
            <a:r>
              <a:rPr lang="ja-JP" altLang="en-US" sz="1600" dirty="0">
                <a:latin typeface="Meiryo UI" panose="020B0604030504040204" pitchFamily="50" charset="-128"/>
                <a:ea typeface="Meiryo UI" panose="020B0604030504040204" pitchFamily="50" charset="-128"/>
              </a:rPr>
              <a:t>幅</a:t>
            </a:r>
            <a:r>
              <a:rPr lang="en-US" altLang="ja-JP" sz="1600" dirty="0">
                <a:latin typeface="Meiryo UI" panose="020B0604030504040204" pitchFamily="50" charset="-128"/>
                <a:ea typeface="Meiryo UI" panose="020B0604030504040204" pitchFamily="50" charset="-128"/>
              </a:rPr>
              <a:t>60×</a:t>
            </a:r>
            <a:r>
              <a:rPr lang="ja-JP" altLang="en-US" sz="1600" dirty="0">
                <a:latin typeface="Meiryo UI" panose="020B0604030504040204" pitchFamily="50" charset="-128"/>
                <a:ea typeface="Meiryo UI" panose="020B0604030504040204" pitchFamily="50" charset="-128"/>
              </a:rPr>
              <a:t>奥行</a:t>
            </a:r>
            <a:r>
              <a:rPr lang="en-US" altLang="ja-JP" sz="1600" dirty="0">
                <a:latin typeface="Meiryo UI" panose="020B0604030504040204" pitchFamily="50" charset="-128"/>
                <a:ea typeface="Meiryo UI" panose="020B0604030504040204" pitchFamily="50" charset="-128"/>
              </a:rPr>
              <a:t>70×</a:t>
            </a:r>
            <a:r>
              <a:rPr lang="ja-JP" altLang="en-US" sz="1600" dirty="0">
                <a:latin typeface="Meiryo UI" panose="020B0604030504040204" pitchFamily="50" charset="-128"/>
                <a:ea typeface="Meiryo UI" panose="020B0604030504040204" pitchFamily="50" charset="-128"/>
              </a:rPr>
              <a:t>高さ</a:t>
            </a:r>
            <a:r>
              <a:rPr lang="en-US" altLang="ja-JP" sz="1600" dirty="0">
                <a:latin typeface="Meiryo UI" panose="020B0604030504040204" pitchFamily="50" charset="-128"/>
                <a:ea typeface="Meiryo UI" panose="020B0604030504040204" pitchFamily="50" charset="-128"/>
              </a:rPr>
              <a:t>70cm</a:t>
            </a:r>
            <a:endParaRPr lang="ja-JP" altLang="en-US" sz="1600" dirty="0">
              <a:latin typeface="Meiryo UI" panose="020B0604030504040204" pitchFamily="50" charset="-128"/>
              <a:ea typeface="Meiryo UI" panose="020B0604030504040204" pitchFamily="50" charset="-128"/>
            </a:endParaRPr>
          </a:p>
        </p:txBody>
      </p:sp>
      <p:sp>
        <p:nvSpPr>
          <p:cNvPr id="22" name="テキスト ボックス 21">
            <a:extLst>
              <a:ext uri="{FF2B5EF4-FFF2-40B4-BE49-F238E27FC236}">
                <a16:creationId xmlns:a16="http://schemas.microsoft.com/office/drawing/2014/main" id="{ACD93841-FADB-4E3C-BCCC-B03C011055EE}"/>
              </a:ext>
            </a:extLst>
          </p:cNvPr>
          <p:cNvSpPr txBox="1"/>
          <p:nvPr/>
        </p:nvSpPr>
        <p:spPr>
          <a:xfrm>
            <a:off x="3074168" y="3652483"/>
            <a:ext cx="2880000" cy="338554"/>
          </a:xfrm>
          <a:prstGeom prst="rect">
            <a:avLst/>
          </a:prstGeom>
          <a:noFill/>
        </p:spPr>
        <p:txBody>
          <a:bodyPr wrap="square" rtlCol="0" anchor="ctr">
            <a:spAutoFit/>
          </a:bodyPr>
          <a:lstStyle/>
          <a:p>
            <a:pPr algn="ctr"/>
            <a:r>
              <a:rPr lang="ja-JP" altLang="en-US" sz="1600" dirty="0">
                <a:latin typeface="Meiryo UI" panose="020B0604030504040204" pitchFamily="50" charset="-128"/>
                <a:ea typeface="Meiryo UI" panose="020B0604030504040204" pitchFamily="50" charset="-128"/>
              </a:rPr>
              <a:t>ポリエステル、ウレタンフォーム</a:t>
            </a:r>
          </a:p>
        </p:txBody>
      </p:sp>
      <p:sp>
        <p:nvSpPr>
          <p:cNvPr id="23" name="テキスト ボックス 22">
            <a:extLst>
              <a:ext uri="{FF2B5EF4-FFF2-40B4-BE49-F238E27FC236}">
                <a16:creationId xmlns:a16="http://schemas.microsoft.com/office/drawing/2014/main" id="{AB266CD6-8DE2-4BA1-94A7-1778158FFAE9}"/>
              </a:ext>
            </a:extLst>
          </p:cNvPr>
          <p:cNvSpPr txBox="1"/>
          <p:nvPr/>
        </p:nvSpPr>
        <p:spPr>
          <a:xfrm>
            <a:off x="3074168" y="4251869"/>
            <a:ext cx="2880000" cy="338554"/>
          </a:xfrm>
          <a:prstGeom prst="rect">
            <a:avLst/>
          </a:prstGeom>
          <a:noFill/>
        </p:spPr>
        <p:txBody>
          <a:bodyPr wrap="square" rtlCol="0" anchor="ctr">
            <a:spAutoFit/>
          </a:bodyPr>
          <a:lstStyle/>
          <a:p>
            <a:pPr algn="ctr"/>
            <a:r>
              <a:rPr lang="en-US" altLang="ja-JP" sz="1600" dirty="0">
                <a:latin typeface="Meiryo UI" panose="020B0604030504040204" pitchFamily="50" charset="-128"/>
                <a:ea typeface="Meiryo UI" panose="020B0604030504040204" pitchFamily="50" charset="-128"/>
              </a:rPr>
              <a:t>4.0kg</a:t>
            </a:r>
            <a:endParaRPr lang="ja-JP" altLang="en-US" sz="1600" dirty="0">
              <a:latin typeface="Meiryo UI" panose="020B0604030504040204" pitchFamily="50" charset="-128"/>
              <a:ea typeface="Meiryo UI" panose="020B0604030504040204" pitchFamily="50" charset="-128"/>
            </a:endParaRPr>
          </a:p>
        </p:txBody>
      </p:sp>
      <p:sp>
        <p:nvSpPr>
          <p:cNvPr id="24" name="テキスト ボックス 23">
            <a:extLst>
              <a:ext uri="{FF2B5EF4-FFF2-40B4-BE49-F238E27FC236}">
                <a16:creationId xmlns:a16="http://schemas.microsoft.com/office/drawing/2014/main" id="{6C41A604-F0CF-4C55-AD5B-94135DBAA7DA}"/>
              </a:ext>
            </a:extLst>
          </p:cNvPr>
          <p:cNvSpPr txBox="1"/>
          <p:nvPr/>
        </p:nvSpPr>
        <p:spPr>
          <a:xfrm>
            <a:off x="3074168" y="4860286"/>
            <a:ext cx="2880000" cy="338554"/>
          </a:xfrm>
          <a:prstGeom prst="rect">
            <a:avLst/>
          </a:prstGeom>
          <a:noFill/>
        </p:spPr>
        <p:txBody>
          <a:bodyPr wrap="square" rtlCol="0" anchor="ctr">
            <a:spAutoFit/>
          </a:bodyPr>
          <a:lstStyle/>
          <a:p>
            <a:pPr algn="ctr"/>
            <a:r>
              <a:rPr lang="ja-JP" altLang="en-US" sz="1600" dirty="0">
                <a:latin typeface="Meiryo UI" panose="020B0604030504040204" pitchFamily="50" charset="-128"/>
                <a:ea typeface="Meiryo UI" panose="020B0604030504040204" pitchFamily="50" charset="-128"/>
              </a:rPr>
              <a:t>折りたたみ可能</a:t>
            </a:r>
          </a:p>
        </p:txBody>
      </p:sp>
      <p:sp>
        <p:nvSpPr>
          <p:cNvPr id="25" name="テキスト ボックス 24">
            <a:extLst>
              <a:ext uri="{FF2B5EF4-FFF2-40B4-BE49-F238E27FC236}">
                <a16:creationId xmlns:a16="http://schemas.microsoft.com/office/drawing/2014/main" id="{BA41E69F-BDBF-4D81-A5B7-8356C29FD22F}"/>
              </a:ext>
            </a:extLst>
          </p:cNvPr>
          <p:cNvSpPr txBox="1"/>
          <p:nvPr/>
        </p:nvSpPr>
        <p:spPr>
          <a:xfrm>
            <a:off x="3074168" y="6089996"/>
            <a:ext cx="2880000" cy="338554"/>
          </a:xfrm>
          <a:prstGeom prst="rect">
            <a:avLst/>
          </a:prstGeom>
          <a:noFill/>
        </p:spPr>
        <p:txBody>
          <a:bodyPr wrap="square" rtlCol="0" anchor="ctr">
            <a:spAutoFit/>
          </a:bodyPr>
          <a:lstStyle/>
          <a:p>
            <a:pPr algn="ctr"/>
            <a:r>
              <a:rPr lang="ja-JP" altLang="en-US" sz="1600" dirty="0">
                <a:latin typeface="Meiryo UI" panose="020B0604030504040204" pitchFamily="50" charset="-128"/>
                <a:ea typeface="Meiryo UI" panose="020B0604030504040204" pitchFamily="50" charset="-128"/>
              </a:rPr>
              <a:t>評価　</a:t>
            </a:r>
            <a:r>
              <a:rPr lang="en-US" altLang="ja-JP" sz="1600" dirty="0">
                <a:latin typeface="Meiryo UI" panose="020B0604030504040204" pitchFamily="50" charset="-128"/>
                <a:ea typeface="Meiryo UI" panose="020B0604030504040204" pitchFamily="50" charset="-128"/>
              </a:rPr>
              <a:t>4.2</a:t>
            </a:r>
            <a:r>
              <a:rPr lang="ja-JP" altLang="en-US" sz="1600" dirty="0">
                <a:latin typeface="Meiryo UI" panose="020B0604030504040204" pitchFamily="50" charset="-128"/>
                <a:ea typeface="Meiryo UI" panose="020B0604030504040204" pitchFamily="50" charset="-128"/>
              </a:rPr>
              <a:t>（</a:t>
            </a:r>
            <a:r>
              <a:rPr lang="en-US" altLang="ja-JP" sz="1600" dirty="0">
                <a:latin typeface="Meiryo UI" panose="020B0604030504040204" pitchFamily="50" charset="-128"/>
                <a:ea typeface="Meiryo UI" panose="020B0604030504040204" pitchFamily="50" charset="-128"/>
              </a:rPr>
              <a:t>5</a:t>
            </a:r>
            <a:r>
              <a:rPr lang="ja-JP" altLang="en-US" sz="1600" dirty="0">
                <a:latin typeface="Meiryo UI" panose="020B0604030504040204" pitchFamily="50" charset="-128"/>
                <a:ea typeface="Meiryo UI" panose="020B0604030504040204" pitchFamily="50" charset="-128"/>
              </a:rPr>
              <a:t>点満点中）</a:t>
            </a:r>
          </a:p>
        </p:txBody>
      </p:sp>
      <p:sp>
        <p:nvSpPr>
          <p:cNvPr id="26" name="テキスト ボックス 25">
            <a:extLst>
              <a:ext uri="{FF2B5EF4-FFF2-40B4-BE49-F238E27FC236}">
                <a16:creationId xmlns:a16="http://schemas.microsoft.com/office/drawing/2014/main" id="{6FD43945-C97E-4A59-A050-A728DCF36473}"/>
              </a:ext>
            </a:extLst>
          </p:cNvPr>
          <p:cNvSpPr txBox="1"/>
          <p:nvPr/>
        </p:nvSpPr>
        <p:spPr>
          <a:xfrm>
            <a:off x="3074168" y="5472598"/>
            <a:ext cx="2880000" cy="338554"/>
          </a:xfrm>
          <a:prstGeom prst="rect">
            <a:avLst/>
          </a:prstGeom>
          <a:noFill/>
        </p:spPr>
        <p:txBody>
          <a:bodyPr wrap="square" rtlCol="0" anchor="ctr">
            <a:spAutoFit/>
          </a:bodyPr>
          <a:lstStyle/>
          <a:p>
            <a:pPr algn="ctr"/>
            <a:r>
              <a:rPr lang="en-US" altLang="ja-JP" sz="1600" dirty="0">
                <a:latin typeface="Meiryo UI" panose="020B0604030504040204" pitchFamily="50" charset="-128"/>
                <a:ea typeface="Meiryo UI" panose="020B0604030504040204" pitchFamily="50" charset="-128"/>
              </a:rPr>
              <a:t>1</a:t>
            </a:r>
            <a:r>
              <a:rPr lang="ja-JP" altLang="en-US" sz="1600" dirty="0">
                <a:latin typeface="Meiryo UI" panose="020B0604030504040204" pitchFamily="50" charset="-128"/>
                <a:ea typeface="Meiryo UI" panose="020B0604030504040204" pitchFamily="50" charset="-128"/>
              </a:rPr>
              <a:t>年保証</a:t>
            </a:r>
          </a:p>
        </p:txBody>
      </p:sp>
      <p:sp>
        <p:nvSpPr>
          <p:cNvPr id="27" name="テキスト ボックス 26">
            <a:extLst>
              <a:ext uri="{FF2B5EF4-FFF2-40B4-BE49-F238E27FC236}">
                <a16:creationId xmlns:a16="http://schemas.microsoft.com/office/drawing/2014/main" id="{8A88BA90-E206-44CE-BC24-6C0173EA2F01}"/>
              </a:ext>
            </a:extLst>
          </p:cNvPr>
          <p:cNvSpPr txBox="1"/>
          <p:nvPr/>
        </p:nvSpPr>
        <p:spPr>
          <a:xfrm>
            <a:off x="6020486" y="2417871"/>
            <a:ext cx="2880000" cy="338554"/>
          </a:xfrm>
          <a:prstGeom prst="rect">
            <a:avLst/>
          </a:prstGeom>
          <a:noFill/>
        </p:spPr>
        <p:txBody>
          <a:bodyPr wrap="square" rtlCol="0" anchor="ctr">
            <a:spAutoFit/>
          </a:bodyPr>
          <a:lstStyle/>
          <a:p>
            <a:pPr algn="ctr"/>
            <a:r>
              <a:rPr lang="en-US" altLang="ja-JP" sz="1600" dirty="0">
                <a:latin typeface="Meiryo UI" panose="020B0604030504040204" pitchFamily="50" charset="-128"/>
                <a:ea typeface="Meiryo UI" panose="020B0604030504040204" pitchFamily="50" charset="-128"/>
              </a:rPr>
              <a:t>7,000</a:t>
            </a:r>
            <a:r>
              <a:rPr lang="ja-JP" altLang="en-US" sz="1600" dirty="0">
                <a:latin typeface="Meiryo UI" panose="020B0604030504040204" pitchFamily="50" charset="-128"/>
                <a:ea typeface="Meiryo UI" panose="020B0604030504040204" pitchFamily="50" charset="-128"/>
              </a:rPr>
              <a:t>円</a:t>
            </a:r>
          </a:p>
        </p:txBody>
      </p:sp>
      <p:sp>
        <p:nvSpPr>
          <p:cNvPr id="28" name="テキスト ボックス 27">
            <a:extLst>
              <a:ext uri="{FF2B5EF4-FFF2-40B4-BE49-F238E27FC236}">
                <a16:creationId xmlns:a16="http://schemas.microsoft.com/office/drawing/2014/main" id="{E8B360F3-10A1-4663-8365-567F44B88362}"/>
              </a:ext>
            </a:extLst>
          </p:cNvPr>
          <p:cNvSpPr txBox="1"/>
          <p:nvPr/>
        </p:nvSpPr>
        <p:spPr>
          <a:xfrm>
            <a:off x="6020486" y="3021430"/>
            <a:ext cx="2880000" cy="338554"/>
          </a:xfrm>
          <a:prstGeom prst="rect">
            <a:avLst/>
          </a:prstGeom>
          <a:noFill/>
        </p:spPr>
        <p:txBody>
          <a:bodyPr wrap="square" rtlCol="0" anchor="ctr">
            <a:spAutoFit/>
          </a:bodyPr>
          <a:lstStyle/>
          <a:p>
            <a:pPr algn="ctr"/>
            <a:r>
              <a:rPr lang="ja-JP" altLang="en-US" sz="1600" dirty="0">
                <a:latin typeface="Meiryo UI" panose="020B0604030504040204" pitchFamily="50" charset="-128"/>
                <a:ea typeface="Meiryo UI" panose="020B0604030504040204" pitchFamily="50" charset="-128"/>
              </a:rPr>
              <a:t>幅</a:t>
            </a:r>
            <a:r>
              <a:rPr lang="en-US" altLang="ja-JP" sz="1600" dirty="0">
                <a:latin typeface="Meiryo UI" panose="020B0604030504040204" pitchFamily="50" charset="-128"/>
                <a:ea typeface="Meiryo UI" panose="020B0604030504040204" pitchFamily="50" charset="-128"/>
              </a:rPr>
              <a:t>55×</a:t>
            </a:r>
            <a:r>
              <a:rPr lang="ja-JP" altLang="en-US" sz="1600" dirty="0">
                <a:latin typeface="Meiryo UI" panose="020B0604030504040204" pitchFamily="50" charset="-128"/>
                <a:ea typeface="Meiryo UI" panose="020B0604030504040204" pitchFamily="50" charset="-128"/>
              </a:rPr>
              <a:t>奥行</a:t>
            </a:r>
            <a:r>
              <a:rPr lang="en-US" altLang="ja-JP" sz="1600" dirty="0">
                <a:latin typeface="Meiryo UI" panose="020B0604030504040204" pitchFamily="50" charset="-128"/>
                <a:ea typeface="Meiryo UI" panose="020B0604030504040204" pitchFamily="50" charset="-128"/>
              </a:rPr>
              <a:t>90×</a:t>
            </a:r>
            <a:r>
              <a:rPr lang="ja-JP" altLang="en-US" sz="1600" dirty="0">
                <a:latin typeface="Meiryo UI" panose="020B0604030504040204" pitchFamily="50" charset="-128"/>
                <a:ea typeface="Meiryo UI" panose="020B0604030504040204" pitchFamily="50" charset="-128"/>
              </a:rPr>
              <a:t>高さ</a:t>
            </a:r>
            <a:r>
              <a:rPr lang="en-US" altLang="ja-JP" sz="1600" dirty="0">
                <a:latin typeface="Meiryo UI" panose="020B0604030504040204" pitchFamily="50" charset="-128"/>
                <a:ea typeface="Meiryo UI" panose="020B0604030504040204" pitchFamily="50" charset="-128"/>
              </a:rPr>
              <a:t>50cm</a:t>
            </a:r>
            <a:endParaRPr lang="ja-JP" altLang="en-US" sz="1600" dirty="0">
              <a:latin typeface="Meiryo UI" panose="020B0604030504040204" pitchFamily="50" charset="-128"/>
              <a:ea typeface="Meiryo UI" panose="020B0604030504040204" pitchFamily="50" charset="-128"/>
            </a:endParaRPr>
          </a:p>
        </p:txBody>
      </p:sp>
      <p:sp>
        <p:nvSpPr>
          <p:cNvPr id="29" name="テキスト ボックス 28">
            <a:extLst>
              <a:ext uri="{FF2B5EF4-FFF2-40B4-BE49-F238E27FC236}">
                <a16:creationId xmlns:a16="http://schemas.microsoft.com/office/drawing/2014/main" id="{CF36F488-C431-4459-A6C9-F0507B641073}"/>
              </a:ext>
            </a:extLst>
          </p:cNvPr>
          <p:cNvSpPr txBox="1"/>
          <p:nvPr/>
        </p:nvSpPr>
        <p:spPr>
          <a:xfrm>
            <a:off x="5966486" y="3529373"/>
            <a:ext cx="2988000" cy="584775"/>
          </a:xfrm>
          <a:prstGeom prst="rect">
            <a:avLst/>
          </a:prstGeom>
          <a:noFill/>
        </p:spPr>
        <p:txBody>
          <a:bodyPr wrap="square" rtlCol="0" anchor="ctr">
            <a:spAutoFit/>
          </a:bodyPr>
          <a:lstStyle/>
          <a:p>
            <a:pPr algn="ctr"/>
            <a:r>
              <a:rPr lang="ja-JP" altLang="en-US" sz="1600" dirty="0">
                <a:latin typeface="Meiryo UI" panose="020B0604030504040204" pitchFamily="50" charset="-128"/>
                <a:ea typeface="Meiryo UI" panose="020B0604030504040204" pitchFamily="50" charset="-128"/>
              </a:rPr>
              <a:t>中材：発報ポリスチレンビーズ</a:t>
            </a:r>
            <a:endParaRPr lang="en-US" altLang="ja-JP" sz="1600" dirty="0">
              <a:latin typeface="Meiryo UI" panose="020B0604030504040204" pitchFamily="50" charset="-128"/>
              <a:ea typeface="Meiryo UI" panose="020B0604030504040204" pitchFamily="50" charset="-128"/>
            </a:endParaRPr>
          </a:p>
          <a:p>
            <a:pPr algn="ctr"/>
            <a:r>
              <a:rPr lang="ja-JP" altLang="en-US" sz="1600" dirty="0">
                <a:latin typeface="Meiryo UI" panose="020B0604030504040204" pitchFamily="50" charset="-128"/>
                <a:ea typeface="Meiryo UI" panose="020B0604030504040204" pitchFamily="50" charset="-128"/>
              </a:rPr>
              <a:t>表材：ポリエステル</a:t>
            </a:r>
            <a:r>
              <a:rPr lang="en-US" altLang="ja-JP" sz="1600" dirty="0">
                <a:latin typeface="Meiryo UI" panose="020B0604030504040204" pitchFamily="50" charset="-128"/>
                <a:ea typeface="Meiryo UI" panose="020B0604030504040204" pitchFamily="50" charset="-128"/>
              </a:rPr>
              <a:t>40%</a:t>
            </a:r>
            <a:r>
              <a:rPr lang="ja-JP" altLang="en-US" sz="1600" dirty="0">
                <a:latin typeface="Meiryo UI" panose="020B0604030504040204" pitchFamily="50" charset="-128"/>
                <a:ea typeface="Meiryo UI" panose="020B0604030504040204" pitchFamily="50" charset="-128"/>
              </a:rPr>
              <a:t>、綿</a:t>
            </a:r>
            <a:r>
              <a:rPr lang="en-US" altLang="ja-JP" sz="1600" dirty="0">
                <a:latin typeface="Meiryo UI" panose="020B0604030504040204" pitchFamily="50" charset="-128"/>
                <a:ea typeface="Meiryo UI" panose="020B0604030504040204" pitchFamily="50" charset="-128"/>
              </a:rPr>
              <a:t>60%</a:t>
            </a:r>
            <a:endParaRPr lang="ja-JP" altLang="en-US" sz="1600" dirty="0">
              <a:latin typeface="Meiryo UI" panose="020B0604030504040204" pitchFamily="50" charset="-128"/>
              <a:ea typeface="Meiryo UI" panose="020B0604030504040204" pitchFamily="50" charset="-128"/>
            </a:endParaRPr>
          </a:p>
        </p:txBody>
      </p:sp>
      <p:sp>
        <p:nvSpPr>
          <p:cNvPr id="30" name="テキスト ボックス 29">
            <a:extLst>
              <a:ext uri="{FF2B5EF4-FFF2-40B4-BE49-F238E27FC236}">
                <a16:creationId xmlns:a16="http://schemas.microsoft.com/office/drawing/2014/main" id="{791FA86D-3B6B-45B2-B5A3-2D33F5A41D4D}"/>
              </a:ext>
            </a:extLst>
          </p:cNvPr>
          <p:cNvSpPr txBox="1"/>
          <p:nvPr/>
        </p:nvSpPr>
        <p:spPr>
          <a:xfrm>
            <a:off x="6020486" y="4251869"/>
            <a:ext cx="2880000" cy="338554"/>
          </a:xfrm>
          <a:prstGeom prst="rect">
            <a:avLst/>
          </a:prstGeom>
          <a:noFill/>
        </p:spPr>
        <p:txBody>
          <a:bodyPr wrap="square" rtlCol="0" anchor="ctr">
            <a:spAutoFit/>
          </a:bodyPr>
          <a:lstStyle/>
          <a:p>
            <a:pPr algn="ctr"/>
            <a:r>
              <a:rPr lang="en-US" altLang="ja-JP" sz="1600" dirty="0">
                <a:latin typeface="Meiryo UI" panose="020B0604030504040204" pitchFamily="50" charset="-128"/>
                <a:ea typeface="Meiryo UI" panose="020B0604030504040204" pitchFamily="50" charset="-128"/>
              </a:rPr>
              <a:t>1.5kg</a:t>
            </a:r>
            <a:endParaRPr lang="ja-JP" altLang="en-US" sz="1600" dirty="0">
              <a:latin typeface="Meiryo UI" panose="020B0604030504040204" pitchFamily="50" charset="-128"/>
              <a:ea typeface="Meiryo UI" panose="020B0604030504040204" pitchFamily="50" charset="-128"/>
            </a:endParaRPr>
          </a:p>
        </p:txBody>
      </p:sp>
      <p:sp>
        <p:nvSpPr>
          <p:cNvPr id="31" name="テキスト ボックス 30">
            <a:extLst>
              <a:ext uri="{FF2B5EF4-FFF2-40B4-BE49-F238E27FC236}">
                <a16:creationId xmlns:a16="http://schemas.microsoft.com/office/drawing/2014/main" id="{F0EDE287-9157-4714-86ED-75F646657AB8}"/>
              </a:ext>
            </a:extLst>
          </p:cNvPr>
          <p:cNvSpPr txBox="1"/>
          <p:nvPr/>
        </p:nvSpPr>
        <p:spPr>
          <a:xfrm>
            <a:off x="6020486" y="4737176"/>
            <a:ext cx="2880000" cy="584775"/>
          </a:xfrm>
          <a:prstGeom prst="rect">
            <a:avLst/>
          </a:prstGeom>
          <a:noFill/>
        </p:spPr>
        <p:txBody>
          <a:bodyPr wrap="square" rtlCol="0" anchor="ctr">
            <a:spAutoFit/>
          </a:bodyPr>
          <a:lstStyle/>
          <a:p>
            <a:pPr algn="ctr"/>
            <a:r>
              <a:rPr lang="ja-JP" altLang="en-US" sz="1600" dirty="0">
                <a:latin typeface="Meiryo UI" panose="020B0604030504040204" pitchFamily="50" charset="-128"/>
                <a:ea typeface="Meiryo UI" panose="020B0604030504040204" pitchFamily="50" charset="-128"/>
              </a:rPr>
              <a:t>軽量設計、カバー交換可能、</a:t>
            </a:r>
            <a:endParaRPr lang="en-US" altLang="ja-JP" sz="1600" dirty="0">
              <a:latin typeface="Meiryo UI" panose="020B0604030504040204" pitchFamily="50" charset="-128"/>
              <a:ea typeface="Meiryo UI" panose="020B0604030504040204" pitchFamily="50" charset="-128"/>
            </a:endParaRPr>
          </a:p>
          <a:p>
            <a:pPr algn="ctr"/>
            <a:r>
              <a:rPr lang="ja-JP" altLang="en-US" sz="1600" dirty="0">
                <a:latin typeface="Meiryo UI" panose="020B0604030504040204" pitchFamily="50" charset="-128"/>
                <a:ea typeface="Meiryo UI" panose="020B0604030504040204" pitchFamily="50" charset="-128"/>
              </a:rPr>
              <a:t>洗えるカバー</a:t>
            </a:r>
          </a:p>
        </p:txBody>
      </p:sp>
      <p:sp>
        <p:nvSpPr>
          <p:cNvPr id="32" name="テキスト ボックス 31">
            <a:extLst>
              <a:ext uri="{FF2B5EF4-FFF2-40B4-BE49-F238E27FC236}">
                <a16:creationId xmlns:a16="http://schemas.microsoft.com/office/drawing/2014/main" id="{284398EB-FD3D-4327-B2CF-68974E018634}"/>
              </a:ext>
            </a:extLst>
          </p:cNvPr>
          <p:cNvSpPr txBox="1"/>
          <p:nvPr/>
        </p:nvSpPr>
        <p:spPr>
          <a:xfrm>
            <a:off x="6020486" y="6089996"/>
            <a:ext cx="2880000" cy="338554"/>
          </a:xfrm>
          <a:prstGeom prst="rect">
            <a:avLst/>
          </a:prstGeom>
          <a:noFill/>
        </p:spPr>
        <p:txBody>
          <a:bodyPr wrap="square" rtlCol="0" anchor="ctr">
            <a:spAutoFit/>
          </a:bodyPr>
          <a:lstStyle/>
          <a:p>
            <a:pPr algn="ctr"/>
            <a:r>
              <a:rPr lang="ja-JP" altLang="en-US" sz="1600" dirty="0">
                <a:latin typeface="Meiryo UI" panose="020B0604030504040204" pitchFamily="50" charset="-128"/>
                <a:ea typeface="Meiryo UI" panose="020B0604030504040204" pitchFamily="50" charset="-128"/>
              </a:rPr>
              <a:t>評価　</a:t>
            </a:r>
            <a:r>
              <a:rPr lang="en-US" altLang="ja-JP" sz="1600" dirty="0">
                <a:latin typeface="Meiryo UI" panose="020B0604030504040204" pitchFamily="50" charset="-128"/>
                <a:ea typeface="Meiryo UI" panose="020B0604030504040204" pitchFamily="50" charset="-128"/>
              </a:rPr>
              <a:t>3.8</a:t>
            </a:r>
            <a:r>
              <a:rPr lang="ja-JP" altLang="en-US" sz="1600" dirty="0">
                <a:latin typeface="Meiryo UI" panose="020B0604030504040204" pitchFamily="50" charset="-128"/>
                <a:ea typeface="Meiryo UI" panose="020B0604030504040204" pitchFamily="50" charset="-128"/>
              </a:rPr>
              <a:t>（</a:t>
            </a:r>
            <a:r>
              <a:rPr lang="en-US" altLang="ja-JP" sz="1600" dirty="0">
                <a:latin typeface="Meiryo UI" panose="020B0604030504040204" pitchFamily="50" charset="-128"/>
                <a:ea typeface="Meiryo UI" panose="020B0604030504040204" pitchFamily="50" charset="-128"/>
              </a:rPr>
              <a:t>5</a:t>
            </a:r>
            <a:r>
              <a:rPr lang="ja-JP" altLang="en-US" sz="1600" dirty="0">
                <a:latin typeface="Meiryo UI" panose="020B0604030504040204" pitchFamily="50" charset="-128"/>
                <a:ea typeface="Meiryo UI" panose="020B0604030504040204" pitchFamily="50" charset="-128"/>
              </a:rPr>
              <a:t>点満点中）</a:t>
            </a:r>
          </a:p>
        </p:txBody>
      </p:sp>
      <p:sp>
        <p:nvSpPr>
          <p:cNvPr id="33" name="テキスト ボックス 32">
            <a:extLst>
              <a:ext uri="{FF2B5EF4-FFF2-40B4-BE49-F238E27FC236}">
                <a16:creationId xmlns:a16="http://schemas.microsoft.com/office/drawing/2014/main" id="{7B61FBCF-39CA-40EC-AAC5-11709035A1E1}"/>
              </a:ext>
            </a:extLst>
          </p:cNvPr>
          <p:cNvSpPr txBox="1"/>
          <p:nvPr/>
        </p:nvSpPr>
        <p:spPr>
          <a:xfrm>
            <a:off x="6020486" y="5472598"/>
            <a:ext cx="2880000" cy="338554"/>
          </a:xfrm>
          <a:prstGeom prst="rect">
            <a:avLst/>
          </a:prstGeom>
          <a:noFill/>
        </p:spPr>
        <p:txBody>
          <a:bodyPr wrap="square" rtlCol="0" anchor="ctr">
            <a:spAutoFit/>
          </a:bodyPr>
          <a:lstStyle/>
          <a:p>
            <a:pPr algn="ctr"/>
            <a:r>
              <a:rPr lang="en-US" altLang="ja-JP" sz="1600" dirty="0">
                <a:latin typeface="Meiryo UI" panose="020B0604030504040204" pitchFamily="50" charset="-128"/>
                <a:ea typeface="Meiryo UI" panose="020B0604030504040204" pitchFamily="50" charset="-128"/>
              </a:rPr>
              <a:t>1</a:t>
            </a:r>
            <a:r>
              <a:rPr lang="ja-JP" altLang="en-US" sz="1600" dirty="0">
                <a:latin typeface="Meiryo UI" panose="020B0604030504040204" pitchFamily="50" charset="-128"/>
                <a:ea typeface="Meiryo UI" panose="020B0604030504040204" pitchFamily="50" charset="-128"/>
              </a:rPr>
              <a:t>年保証</a:t>
            </a:r>
          </a:p>
        </p:txBody>
      </p:sp>
      <p:sp>
        <p:nvSpPr>
          <p:cNvPr id="34" name="テキスト ボックス 33">
            <a:extLst>
              <a:ext uri="{FF2B5EF4-FFF2-40B4-BE49-F238E27FC236}">
                <a16:creationId xmlns:a16="http://schemas.microsoft.com/office/drawing/2014/main" id="{3A9723DB-CF4A-45FE-8C03-43156FEB2E58}"/>
              </a:ext>
            </a:extLst>
          </p:cNvPr>
          <p:cNvSpPr txBox="1"/>
          <p:nvPr/>
        </p:nvSpPr>
        <p:spPr>
          <a:xfrm>
            <a:off x="8977905" y="2417871"/>
            <a:ext cx="2880000" cy="338554"/>
          </a:xfrm>
          <a:prstGeom prst="rect">
            <a:avLst/>
          </a:prstGeom>
          <a:noFill/>
        </p:spPr>
        <p:txBody>
          <a:bodyPr wrap="square" rtlCol="0" anchor="ctr">
            <a:spAutoFit/>
          </a:bodyPr>
          <a:lstStyle/>
          <a:p>
            <a:pPr algn="ctr"/>
            <a:r>
              <a:rPr lang="en-US" altLang="ja-JP" sz="1600" dirty="0">
                <a:latin typeface="Meiryo UI" panose="020B0604030504040204" pitchFamily="50" charset="-128"/>
                <a:ea typeface="Meiryo UI" panose="020B0604030504040204" pitchFamily="50" charset="-128"/>
              </a:rPr>
              <a:t>8,000</a:t>
            </a:r>
            <a:r>
              <a:rPr lang="ja-JP" altLang="en-US" sz="1600" dirty="0">
                <a:latin typeface="Meiryo UI" panose="020B0604030504040204" pitchFamily="50" charset="-128"/>
                <a:ea typeface="Meiryo UI" panose="020B0604030504040204" pitchFamily="50" charset="-128"/>
              </a:rPr>
              <a:t>円</a:t>
            </a:r>
          </a:p>
        </p:txBody>
      </p:sp>
      <p:sp>
        <p:nvSpPr>
          <p:cNvPr id="35" name="テキスト ボックス 34">
            <a:extLst>
              <a:ext uri="{FF2B5EF4-FFF2-40B4-BE49-F238E27FC236}">
                <a16:creationId xmlns:a16="http://schemas.microsoft.com/office/drawing/2014/main" id="{2BC8E043-DFC2-4031-8B37-AA7BE1ECAE73}"/>
              </a:ext>
            </a:extLst>
          </p:cNvPr>
          <p:cNvSpPr txBox="1"/>
          <p:nvPr/>
        </p:nvSpPr>
        <p:spPr>
          <a:xfrm>
            <a:off x="8977905" y="3021430"/>
            <a:ext cx="2880000" cy="338554"/>
          </a:xfrm>
          <a:prstGeom prst="rect">
            <a:avLst/>
          </a:prstGeom>
          <a:noFill/>
        </p:spPr>
        <p:txBody>
          <a:bodyPr wrap="square" rtlCol="0" anchor="ctr">
            <a:spAutoFit/>
          </a:bodyPr>
          <a:lstStyle/>
          <a:p>
            <a:pPr algn="ctr"/>
            <a:r>
              <a:rPr lang="ja-JP" altLang="en-US" sz="1600" dirty="0">
                <a:latin typeface="Meiryo UI" panose="020B0604030504040204" pitchFamily="50" charset="-128"/>
                <a:ea typeface="Meiryo UI" panose="020B0604030504040204" pitchFamily="50" charset="-128"/>
              </a:rPr>
              <a:t>幅</a:t>
            </a:r>
            <a:r>
              <a:rPr lang="en-US" altLang="ja-JP" sz="1600" dirty="0">
                <a:latin typeface="Meiryo UI" panose="020B0604030504040204" pitchFamily="50" charset="-128"/>
                <a:ea typeface="Meiryo UI" panose="020B0604030504040204" pitchFamily="50" charset="-128"/>
              </a:rPr>
              <a:t>185×</a:t>
            </a:r>
            <a:r>
              <a:rPr lang="ja-JP" altLang="en-US" sz="1600" dirty="0">
                <a:latin typeface="Meiryo UI" panose="020B0604030504040204" pitchFamily="50" charset="-128"/>
                <a:ea typeface="Meiryo UI" panose="020B0604030504040204" pitchFamily="50" charset="-128"/>
              </a:rPr>
              <a:t>奥行</a:t>
            </a:r>
            <a:r>
              <a:rPr lang="en-US" altLang="ja-JP" sz="1600" dirty="0">
                <a:latin typeface="Meiryo UI" panose="020B0604030504040204" pitchFamily="50" charset="-128"/>
                <a:ea typeface="Meiryo UI" panose="020B0604030504040204" pitchFamily="50" charset="-128"/>
              </a:rPr>
              <a:t>100×</a:t>
            </a:r>
            <a:r>
              <a:rPr lang="ja-JP" altLang="en-US" sz="1600" dirty="0">
                <a:latin typeface="Meiryo UI" panose="020B0604030504040204" pitchFamily="50" charset="-128"/>
                <a:ea typeface="Meiryo UI" panose="020B0604030504040204" pitchFamily="50" charset="-128"/>
              </a:rPr>
              <a:t>高さ</a:t>
            </a:r>
            <a:r>
              <a:rPr lang="en-US" altLang="ja-JP" sz="1600" dirty="0">
                <a:latin typeface="Meiryo UI" panose="020B0604030504040204" pitchFamily="50" charset="-128"/>
                <a:ea typeface="Meiryo UI" panose="020B0604030504040204" pitchFamily="50" charset="-128"/>
              </a:rPr>
              <a:t>85cm</a:t>
            </a:r>
            <a:endParaRPr lang="ja-JP" altLang="en-US" sz="1600" dirty="0">
              <a:latin typeface="Meiryo UI" panose="020B0604030504040204" pitchFamily="50" charset="-128"/>
              <a:ea typeface="Meiryo UI" panose="020B0604030504040204" pitchFamily="50" charset="-128"/>
            </a:endParaRPr>
          </a:p>
        </p:txBody>
      </p:sp>
      <p:sp>
        <p:nvSpPr>
          <p:cNvPr id="36" name="テキスト ボックス 35">
            <a:extLst>
              <a:ext uri="{FF2B5EF4-FFF2-40B4-BE49-F238E27FC236}">
                <a16:creationId xmlns:a16="http://schemas.microsoft.com/office/drawing/2014/main" id="{28C3083A-AB6E-4827-BBB3-BC8495902EA5}"/>
              </a:ext>
            </a:extLst>
          </p:cNvPr>
          <p:cNvSpPr txBox="1"/>
          <p:nvPr/>
        </p:nvSpPr>
        <p:spPr>
          <a:xfrm>
            <a:off x="8977905" y="3652483"/>
            <a:ext cx="2880000" cy="338554"/>
          </a:xfrm>
          <a:prstGeom prst="rect">
            <a:avLst/>
          </a:prstGeom>
          <a:noFill/>
        </p:spPr>
        <p:txBody>
          <a:bodyPr wrap="square" rtlCol="0" anchor="ctr">
            <a:spAutoFit/>
          </a:bodyPr>
          <a:lstStyle/>
          <a:p>
            <a:pPr algn="ctr"/>
            <a:r>
              <a:rPr lang="ja-JP" altLang="en-US" sz="1600" dirty="0">
                <a:latin typeface="Meiryo UI" panose="020B0604030504040204" pitchFamily="50" charset="-128"/>
                <a:ea typeface="Meiryo UI" panose="020B0604030504040204" pitchFamily="50" charset="-128"/>
              </a:rPr>
              <a:t>ポリエステル</a:t>
            </a:r>
          </a:p>
        </p:txBody>
      </p:sp>
      <p:sp>
        <p:nvSpPr>
          <p:cNvPr id="37" name="テキスト ボックス 36">
            <a:extLst>
              <a:ext uri="{FF2B5EF4-FFF2-40B4-BE49-F238E27FC236}">
                <a16:creationId xmlns:a16="http://schemas.microsoft.com/office/drawing/2014/main" id="{069342F6-DD0F-43AF-B362-05D1D112DFCB}"/>
              </a:ext>
            </a:extLst>
          </p:cNvPr>
          <p:cNvSpPr txBox="1"/>
          <p:nvPr/>
        </p:nvSpPr>
        <p:spPr>
          <a:xfrm>
            <a:off x="8977905" y="4251869"/>
            <a:ext cx="2880000" cy="338554"/>
          </a:xfrm>
          <a:prstGeom prst="rect">
            <a:avLst/>
          </a:prstGeom>
          <a:noFill/>
        </p:spPr>
        <p:txBody>
          <a:bodyPr wrap="square" rtlCol="0" anchor="ctr">
            <a:spAutoFit/>
          </a:bodyPr>
          <a:lstStyle/>
          <a:p>
            <a:pPr algn="ctr"/>
            <a:r>
              <a:rPr lang="en-US" altLang="ja-JP" sz="1600" dirty="0">
                <a:latin typeface="Meiryo UI" panose="020B0604030504040204" pitchFamily="50" charset="-128"/>
                <a:ea typeface="Meiryo UI" panose="020B0604030504040204" pitchFamily="50" charset="-128"/>
              </a:rPr>
              <a:t>40kg</a:t>
            </a:r>
            <a:endParaRPr lang="ja-JP" altLang="en-US" sz="1600" dirty="0">
              <a:latin typeface="Meiryo UI" panose="020B0604030504040204" pitchFamily="50" charset="-128"/>
              <a:ea typeface="Meiryo UI" panose="020B0604030504040204" pitchFamily="50" charset="-128"/>
            </a:endParaRPr>
          </a:p>
        </p:txBody>
      </p:sp>
      <p:sp>
        <p:nvSpPr>
          <p:cNvPr id="38" name="テキスト ボックス 37">
            <a:extLst>
              <a:ext uri="{FF2B5EF4-FFF2-40B4-BE49-F238E27FC236}">
                <a16:creationId xmlns:a16="http://schemas.microsoft.com/office/drawing/2014/main" id="{50F42CB3-0993-4361-9C43-DCB9EA28009A}"/>
              </a:ext>
            </a:extLst>
          </p:cNvPr>
          <p:cNvSpPr txBox="1"/>
          <p:nvPr/>
        </p:nvSpPr>
        <p:spPr>
          <a:xfrm>
            <a:off x="8977905" y="4737176"/>
            <a:ext cx="2880000" cy="584775"/>
          </a:xfrm>
          <a:prstGeom prst="rect">
            <a:avLst/>
          </a:prstGeom>
          <a:noFill/>
        </p:spPr>
        <p:txBody>
          <a:bodyPr wrap="square" rtlCol="0" anchor="ctr">
            <a:spAutoFit/>
          </a:bodyPr>
          <a:lstStyle/>
          <a:p>
            <a:pPr algn="ctr"/>
            <a:r>
              <a:rPr lang="ja-JP" altLang="en-US" sz="1600" dirty="0">
                <a:latin typeface="Meiryo UI" panose="020B0604030504040204" pitchFamily="50" charset="-128"/>
                <a:ea typeface="Meiryo UI" panose="020B0604030504040204" pitchFamily="50" charset="-128"/>
              </a:rPr>
              <a:t>背もたれを倒すと</a:t>
            </a:r>
            <a:endParaRPr lang="en-US" altLang="ja-JP" sz="1600" dirty="0">
              <a:latin typeface="Meiryo UI" panose="020B0604030504040204" pitchFamily="50" charset="-128"/>
              <a:ea typeface="Meiryo UI" panose="020B0604030504040204" pitchFamily="50" charset="-128"/>
            </a:endParaRPr>
          </a:p>
          <a:p>
            <a:pPr algn="ctr"/>
            <a:r>
              <a:rPr lang="ja-JP" altLang="en-US" sz="1600" dirty="0">
                <a:latin typeface="Meiryo UI" panose="020B0604030504040204" pitchFamily="50" charset="-128"/>
                <a:ea typeface="Meiryo UI" panose="020B0604030504040204" pitchFamily="50" charset="-128"/>
              </a:rPr>
              <a:t>ソファーベッドになる</a:t>
            </a:r>
            <a:endParaRPr lang="en-US" altLang="ja-JP" sz="1600" dirty="0">
              <a:latin typeface="Meiryo UI" panose="020B0604030504040204" pitchFamily="50" charset="-128"/>
              <a:ea typeface="Meiryo UI" panose="020B0604030504040204" pitchFamily="50" charset="-128"/>
            </a:endParaRPr>
          </a:p>
        </p:txBody>
      </p:sp>
      <p:sp>
        <p:nvSpPr>
          <p:cNvPr id="39" name="テキスト ボックス 38">
            <a:extLst>
              <a:ext uri="{FF2B5EF4-FFF2-40B4-BE49-F238E27FC236}">
                <a16:creationId xmlns:a16="http://schemas.microsoft.com/office/drawing/2014/main" id="{2CE27B50-C1BA-4A4D-851E-E4B1CA1AFC38}"/>
              </a:ext>
            </a:extLst>
          </p:cNvPr>
          <p:cNvSpPr txBox="1"/>
          <p:nvPr/>
        </p:nvSpPr>
        <p:spPr>
          <a:xfrm>
            <a:off x="8977905" y="5472598"/>
            <a:ext cx="2880000" cy="338554"/>
          </a:xfrm>
          <a:prstGeom prst="rect">
            <a:avLst/>
          </a:prstGeom>
          <a:noFill/>
        </p:spPr>
        <p:txBody>
          <a:bodyPr wrap="square" rtlCol="0" anchor="ctr">
            <a:spAutoFit/>
          </a:bodyPr>
          <a:lstStyle/>
          <a:p>
            <a:pPr algn="ctr"/>
            <a:r>
              <a:rPr lang="en-US" altLang="ja-JP" sz="1600" dirty="0">
                <a:latin typeface="Meiryo UI" panose="020B0604030504040204" pitchFamily="50" charset="-128"/>
                <a:ea typeface="Meiryo UI" panose="020B0604030504040204" pitchFamily="50" charset="-128"/>
              </a:rPr>
              <a:t>JIS</a:t>
            </a:r>
            <a:r>
              <a:rPr lang="ja-JP" altLang="en-US" sz="1600" dirty="0">
                <a:latin typeface="Meiryo UI" panose="020B0604030504040204" pitchFamily="50" charset="-128"/>
                <a:ea typeface="Meiryo UI" panose="020B0604030504040204" pitchFamily="50" charset="-128"/>
              </a:rPr>
              <a:t>規格</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保証なし</a:t>
            </a:r>
          </a:p>
        </p:txBody>
      </p:sp>
      <p:sp>
        <p:nvSpPr>
          <p:cNvPr id="40" name="テキスト ボックス 39">
            <a:extLst>
              <a:ext uri="{FF2B5EF4-FFF2-40B4-BE49-F238E27FC236}">
                <a16:creationId xmlns:a16="http://schemas.microsoft.com/office/drawing/2014/main" id="{E0407AC7-1B43-4D15-89C5-DFF02D333149}"/>
              </a:ext>
            </a:extLst>
          </p:cNvPr>
          <p:cNvSpPr txBox="1"/>
          <p:nvPr/>
        </p:nvSpPr>
        <p:spPr>
          <a:xfrm>
            <a:off x="8977905" y="5947836"/>
            <a:ext cx="2880000" cy="584775"/>
          </a:xfrm>
          <a:prstGeom prst="rect">
            <a:avLst/>
          </a:prstGeom>
          <a:noFill/>
        </p:spPr>
        <p:txBody>
          <a:bodyPr wrap="square" rtlCol="0" anchor="ctr">
            <a:spAutoFit/>
          </a:bodyPr>
          <a:lstStyle/>
          <a:p>
            <a:pPr algn="ct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中古品です。</a:t>
            </a:r>
            <a:endParaRPr lang="en-US" altLang="ja-JP" sz="1600" dirty="0">
              <a:latin typeface="Meiryo UI" panose="020B0604030504040204" pitchFamily="50" charset="-128"/>
              <a:ea typeface="Meiryo UI" panose="020B0604030504040204" pitchFamily="50" charset="-128"/>
            </a:endParaRPr>
          </a:p>
          <a:p>
            <a:pPr algn="ctr"/>
            <a:r>
              <a:rPr lang="ja-JP" altLang="en-US" sz="1600" dirty="0">
                <a:latin typeface="Meiryo UI" panose="020B0604030504040204" pitchFamily="50" charset="-128"/>
                <a:ea typeface="Meiryo UI" panose="020B0604030504040204" pitchFamily="50" charset="-128"/>
              </a:rPr>
              <a:t>小さな傷や使用感があります。</a:t>
            </a:r>
          </a:p>
        </p:txBody>
      </p:sp>
      <p:sp>
        <p:nvSpPr>
          <p:cNvPr id="41" name="テキスト ボックス 40">
            <a:extLst>
              <a:ext uri="{FF2B5EF4-FFF2-40B4-BE49-F238E27FC236}">
                <a16:creationId xmlns:a16="http://schemas.microsoft.com/office/drawing/2014/main" id="{41BF749E-1F50-4CCE-ADF2-0241F7FCEAF4}"/>
              </a:ext>
            </a:extLst>
          </p:cNvPr>
          <p:cNvSpPr txBox="1"/>
          <p:nvPr/>
        </p:nvSpPr>
        <p:spPr>
          <a:xfrm>
            <a:off x="413228" y="4766709"/>
            <a:ext cx="2520000" cy="540000"/>
          </a:xfrm>
          <a:prstGeom prst="rect">
            <a:avLst/>
          </a:prstGeom>
          <a:noFill/>
        </p:spPr>
        <p:txBody>
          <a:bodyPr wrap="square" rtlCol="0" anchor="ctr">
            <a:spAutoFit/>
          </a:bodyPr>
          <a:lstStyle/>
          <a:p>
            <a:pPr algn="ctr"/>
            <a:r>
              <a:rPr lang="ja-JP" altLang="en-US" sz="2000" dirty="0">
                <a:latin typeface="Meiryo UI" panose="020B0604030504040204" pitchFamily="50" charset="-128"/>
                <a:ea typeface="Meiryo UI" panose="020B0604030504040204" pitchFamily="50" charset="-128"/>
              </a:rPr>
              <a:t>機能</a:t>
            </a:r>
            <a:endParaRPr lang="ja-JP" altLang="en-US" sz="2000" b="0" dirty="0">
              <a:latin typeface="Meiryo UI" panose="020B0604030504040204" pitchFamily="50" charset="-128"/>
              <a:ea typeface="Meiryo UI" panose="020B0604030504040204" pitchFamily="50" charset="-128"/>
            </a:endParaRPr>
          </a:p>
        </p:txBody>
      </p:sp>
      <p:sp>
        <p:nvSpPr>
          <p:cNvPr id="42" name="テキスト ボックス 41">
            <a:extLst>
              <a:ext uri="{FF2B5EF4-FFF2-40B4-BE49-F238E27FC236}">
                <a16:creationId xmlns:a16="http://schemas.microsoft.com/office/drawing/2014/main" id="{683E4290-5265-46F1-8A18-A46390A1596F}"/>
              </a:ext>
            </a:extLst>
          </p:cNvPr>
          <p:cNvSpPr txBox="1"/>
          <p:nvPr/>
        </p:nvSpPr>
        <p:spPr>
          <a:xfrm>
            <a:off x="3039813" y="927995"/>
            <a:ext cx="540000" cy="540000"/>
          </a:xfrm>
          <a:prstGeom prst="rect">
            <a:avLst/>
          </a:prstGeom>
          <a:noFill/>
        </p:spPr>
        <p:txBody>
          <a:bodyPr wrap="square" rtlCol="0" anchor="ctr">
            <a:spAutoFit/>
          </a:bodyPr>
          <a:lstStyle/>
          <a:p>
            <a:pPr algn="ctr"/>
            <a:r>
              <a:rPr lang="en-US" altLang="ja-JP" sz="3000" b="1" dirty="0">
                <a:latin typeface="Meiryo UI" panose="020B0604030504040204" pitchFamily="50" charset="-128"/>
                <a:ea typeface="Meiryo UI" panose="020B0604030504040204" pitchFamily="50" charset="-128"/>
              </a:rPr>
              <a:t>A</a:t>
            </a:r>
            <a:endParaRPr lang="ja-JP" altLang="en-US" sz="3000" b="1" dirty="0">
              <a:latin typeface="Meiryo UI" panose="020B0604030504040204" pitchFamily="50" charset="-128"/>
              <a:ea typeface="Meiryo UI" panose="020B0604030504040204" pitchFamily="50" charset="-128"/>
            </a:endParaRPr>
          </a:p>
        </p:txBody>
      </p:sp>
      <p:sp>
        <p:nvSpPr>
          <p:cNvPr id="43" name="テキスト ボックス 42">
            <a:extLst>
              <a:ext uri="{FF2B5EF4-FFF2-40B4-BE49-F238E27FC236}">
                <a16:creationId xmlns:a16="http://schemas.microsoft.com/office/drawing/2014/main" id="{B8DE594A-28CA-497B-B19D-255E7FCAD0F3}"/>
              </a:ext>
            </a:extLst>
          </p:cNvPr>
          <p:cNvSpPr txBox="1"/>
          <p:nvPr/>
        </p:nvSpPr>
        <p:spPr>
          <a:xfrm>
            <a:off x="5984333" y="927995"/>
            <a:ext cx="540000" cy="540000"/>
          </a:xfrm>
          <a:prstGeom prst="rect">
            <a:avLst/>
          </a:prstGeom>
          <a:noFill/>
        </p:spPr>
        <p:txBody>
          <a:bodyPr wrap="square" rtlCol="0" anchor="ctr">
            <a:spAutoFit/>
          </a:bodyPr>
          <a:lstStyle/>
          <a:p>
            <a:pPr algn="ctr"/>
            <a:r>
              <a:rPr lang="en-US" altLang="ja-JP" sz="3000" b="1" dirty="0">
                <a:latin typeface="Meiryo UI" panose="020B0604030504040204" pitchFamily="50" charset="-128"/>
                <a:ea typeface="Meiryo UI" panose="020B0604030504040204" pitchFamily="50" charset="-128"/>
              </a:rPr>
              <a:t>B</a:t>
            </a:r>
            <a:endParaRPr lang="ja-JP" altLang="en-US" sz="3000" b="1" dirty="0">
              <a:latin typeface="Meiryo UI" panose="020B0604030504040204" pitchFamily="50" charset="-128"/>
              <a:ea typeface="Meiryo UI" panose="020B0604030504040204" pitchFamily="50" charset="-128"/>
            </a:endParaRPr>
          </a:p>
        </p:txBody>
      </p:sp>
      <p:sp>
        <p:nvSpPr>
          <p:cNvPr id="44" name="テキスト ボックス 43">
            <a:extLst>
              <a:ext uri="{FF2B5EF4-FFF2-40B4-BE49-F238E27FC236}">
                <a16:creationId xmlns:a16="http://schemas.microsoft.com/office/drawing/2014/main" id="{14366CC2-7A16-464C-B39A-68B873DB0231}"/>
              </a:ext>
            </a:extLst>
          </p:cNvPr>
          <p:cNvSpPr txBox="1"/>
          <p:nvPr/>
        </p:nvSpPr>
        <p:spPr>
          <a:xfrm>
            <a:off x="8937484" y="927995"/>
            <a:ext cx="540000" cy="540000"/>
          </a:xfrm>
          <a:prstGeom prst="rect">
            <a:avLst/>
          </a:prstGeom>
          <a:noFill/>
        </p:spPr>
        <p:txBody>
          <a:bodyPr wrap="square" rtlCol="0" anchor="ctr">
            <a:spAutoFit/>
          </a:bodyPr>
          <a:lstStyle/>
          <a:p>
            <a:pPr algn="ctr"/>
            <a:r>
              <a:rPr lang="en-US" altLang="ja-JP" sz="3000" b="1" dirty="0">
                <a:latin typeface="Meiryo UI" panose="020B0604030504040204" pitchFamily="50" charset="-128"/>
                <a:ea typeface="Meiryo UI" panose="020B0604030504040204" pitchFamily="50" charset="-128"/>
              </a:rPr>
              <a:t>C</a:t>
            </a:r>
            <a:endParaRPr lang="ja-JP" altLang="en-US" sz="30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2475169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65455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グラフィックス 17">
            <a:extLst>
              <a:ext uri="{FF2B5EF4-FFF2-40B4-BE49-F238E27FC236}">
                <a16:creationId xmlns:a16="http://schemas.microsoft.com/office/drawing/2014/main" id="{3E18F49A-5250-4151-AA57-E5BF1723CDD3}"/>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9626919" y="3374011"/>
            <a:ext cx="1665925" cy="1661453"/>
          </a:xfrm>
          <a:prstGeom prst="rect">
            <a:avLst/>
          </a:prstGeom>
        </p:spPr>
      </p:pic>
      <p:pic>
        <p:nvPicPr>
          <p:cNvPr id="19" name="グラフィックス 18">
            <a:extLst>
              <a:ext uri="{FF2B5EF4-FFF2-40B4-BE49-F238E27FC236}">
                <a16:creationId xmlns:a16="http://schemas.microsoft.com/office/drawing/2014/main" id="{F2AB8832-1504-4D28-B919-F71DC6F6BADD}"/>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422907" y="2709363"/>
            <a:ext cx="2898077" cy="2796644"/>
          </a:xfrm>
          <a:prstGeom prst="rect">
            <a:avLst/>
          </a:prstGeom>
        </p:spPr>
      </p:pic>
      <p:sp>
        <p:nvSpPr>
          <p:cNvPr id="29" name="テキスト ボックス 28">
            <a:extLst>
              <a:ext uri="{FF2B5EF4-FFF2-40B4-BE49-F238E27FC236}">
                <a16:creationId xmlns:a16="http://schemas.microsoft.com/office/drawing/2014/main" id="{38CB24FA-85BF-4E09-ABFC-30F11EA3AB61}"/>
              </a:ext>
            </a:extLst>
          </p:cNvPr>
          <p:cNvSpPr txBox="1"/>
          <p:nvPr/>
        </p:nvSpPr>
        <p:spPr>
          <a:xfrm>
            <a:off x="3227028" y="929828"/>
            <a:ext cx="5749029" cy="830997"/>
          </a:xfrm>
          <a:prstGeom prst="rect">
            <a:avLst/>
          </a:prstGeom>
          <a:noFill/>
        </p:spPr>
        <p:txBody>
          <a:bodyPr wrap="square" rtlCol="0">
            <a:spAutoFit/>
          </a:bodyPr>
          <a:lstStyle/>
          <a:p>
            <a:pPr algn="ctr"/>
            <a:r>
              <a:rPr kumimoji="1" lang="ja-JP" altLang="en-US" sz="4800" b="1" dirty="0">
                <a:latin typeface="Meiryo UI" panose="020B0604030504040204" pitchFamily="50" charset="-128"/>
                <a:ea typeface="Meiryo UI" panose="020B0604030504040204" pitchFamily="50" charset="-128"/>
              </a:rPr>
              <a:t>エシカル消費とは？</a:t>
            </a:r>
          </a:p>
        </p:txBody>
      </p:sp>
      <p:grpSp>
        <p:nvGrpSpPr>
          <p:cNvPr id="5" name="グループ化 4">
            <a:extLst>
              <a:ext uri="{FF2B5EF4-FFF2-40B4-BE49-F238E27FC236}">
                <a16:creationId xmlns:a16="http://schemas.microsoft.com/office/drawing/2014/main" id="{A2D27A25-6520-455A-84B0-03AA9B439EE4}"/>
              </a:ext>
            </a:extLst>
          </p:cNvPr>
          <p:cNvGrpSpPr/>
          <p:nvPr/>
        </p:nvGrpSpPr>
        <p:grpSpPr>
          <a:xfrm>
            <a:off x="3589193" y="2709000"/>
            <a:ext cx="1440000" cy="1440000"/>
            <a:chOff x="320320" y="2068488"/>
            <a:chExt cx="1440000" cy="1440000"/>
          </a:xfrm>
        </p:grpSpPr>
        <p:sp>
          <p:nvSpPr>
            <p:cNvPr id="2" name="楕円 1">
              <a:extLst>
                <a:ext uri="{FF2B5EF4-FFF2-40B4-BE49-F238E27FC236}">
                  <a16:creationId xmlns:a16="http://schemas.microsoft.com/office/drawing/2014/main" id="{BEBB6CA3-271C-4283-A5C7-186DB932F4C6}"/>
                </a:ext>
              </a:extLst>
            </p:cNvPr>
            <p:cNvSpPr/>
            <p:nvPr/>
          </p:nvSpPr>
          <p:spPr>
            <a:xfrm>
              <a:off x="320320" y="2068488"/>
              <a:ext cx="1440000" cy="1440000"/>
            </a:xfrm>
            <a:prstGeom prst="ellipse">
              <a:avLst/>
            </a:prstGeom>
            <a:solidFill>
              <a:srgbClr val="00C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 name="テキスト ボックス 10">
              <a:extLst>
                <a:ext uri="{FF2B5EF4-FFF2-40B4-BE49-F238E27FC236}">
                  <a16:creationId xmlns:a16="http://schemas.microsoft.com/office/drawing/2014/main" id="{741901D9-FDBB-4439-9492-B7ED2F7E12FB}"/>
                </a:ext>
              </a:extLst>
            </p:cNvPr>
            <p:cNvSpPr txBox="1"/>
            <p:nvPr/>
          </p:nvSpPr>
          <p:spPr>
            <a:xfrm>
              <a:off x="320320" y="2557655"/>
              <a:ext cx="1440000" cy="461665"/>
            </a:xfrm>
            <a:prstGeom prst="rect">
              <a:avLst/>
            </a:prstGeom>
            <a:noFill/>
          </p:spPr>
          <p:txBody>
            <a:bodyPr wrap="square" rtlCol="0" anchor="ctr">
              <a:spAutoFit/>
            </a:bodyPr>
            <a:lstStyle/>
            <a:p>
              <a:pPr algn="ctr"/>
              <a:r>
                <a:rPr kumimoji="1" lang="ja-JP" altLang="en-US" sz="2400" b="1" dirty="0">
                  <a:solidFill>
                    <a:schemeClr val="bg1"/>
                  </a:solidFill>
                  <a:latin typeface="Meiryo UI" panose="020B0604030504040204" pitchFamily="50" charset="-128"/>
                  <a:ea typeface="Meiryo UI" panose="020B0604030504040204" pitchFamily="50" charset="-128"/>
                </a:rPr>
                <a:t>人</a:t>
              </a:r>
            </a:p>
          </p:txBody>
        </p:sp>
      </p:grpSp>
      <p:grpSp>
        <p:nvGrpSpPr>
          <p:cNvPr id="3" name="グループ化 2">
            <a:extLst>
              <a:ext uri="{FF2B5EF4-FFF2-40B4-BE49-F238E27FC236}">
                <a16:creationId xmlns:a16="http://schemas.microsoft.com/office/drawing/2014/main" id="{39808012-7DE5-43CD-B952-3324468DAB1B}"/>
              </a:ext>
            </a:extLst>
          </p:cNvPr>
          <p:cNvGrpSpPr/>
          <p:nvPr/>
        </p:nvGrpSpPr>
        <p:grpSpPr>
          <a:xfrm>
            <a:off x="2850327" y="4869225"/>
            <a:ext cx="1440000" cy="1440000"/>
            <a:chOff x="10378540" y="1927802"/>
            <a:chExt cx="1440000" cy="1440000"/>
          </a:xfrm>
        </p:grpSpPr>
        <p:sp>
          <p:nvSpPr>
            <p:cNvPr id="31" name="楕円 30">
              <a:extLst>
                <a:ext uri="{FF2B5EF4-FFF2-40B4-BE49-F238E27FC236}">
                  <a16:creationId xmlns:a16="http://schemas.microsoft.com/office/drawing/2014/main" id="{BE6162EF-F1CA-4886-A7FF-2D1FA438CD20}"/>
                </a:ext>
              </a:extLst>
            </p:cNvPr>
            <p:cNvSpPr/>
            <p:nvPr/>
          </p:nvSpPr>
          <p:spPr>
            <a:xfrm>
              <a:off x="10378540" y="1927802"/>
              <a:ext cx="1440000" cy="1440000"/>
            </a:xfrm>
            <a:prstGeom prst="ellipse">
              <a:avLst/>
            </a:prstGeom>
            <a:solidFill>
              <a:srgbClr val="00C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2CC165AB-D8C2-4757-96AB-A7ED12BA0D68}"/>
                </a:ext>
              </a:extLst>
            </p:cNvPr>
            <p:cNvSpPr txBox="1"/>
            <p:nvPr/>
          </p:nvSpPr>
          <p:spPr>
            <a:xfrm>
              <a:off x="10378540" y="2422290"/>
              <a:ext cx="1440000" cy="461665"/>
            </a:xfrm>
            <a:prstGeom prst="rect">
              <a:avLst/>
            </a:prstGeom>
            <a:noFill/>
          </p:spPr>
          <p:txBody>
            <a:bodyPr wrap="square" rtlCol="0" anchor="ctr">
              <a:spAutoFit/>
            </a:bodyPr>
            <a:lstStyle/>
            <a:p>
              <a:pPr algn="ctr"/>
              <a:r>
                <a:rPr kumimoji="1" lang="ja-JP" altLang="en-US" sz="2400" b="1" dirty="0">
                  <a:solidFill>
                    <a:schemeClr val="bg1"/>
                  </a:solidFill>
                  <a:latin typeface="Meiryo UI" panose="020B0604030504040204" pitchFamily="50" charset="-128"/>
                  <a:ea typeface="Meiryo UI" panose="020B0604030504040204" pitchFamily="50" charset="-128"/>
                </a:rPr>
                <a:t>社会</a:t>
              </a:r>
            </a:p>
          </p:txBody>
        </p:sp>
      </p:grpSp>
      <p:grpSp>
        <p:nvGrpSpPr>
          <p:cNvPr id="4" name="グループ化 3">
            <a:extLst>
              <a:ext uri="{FF2B5EF4-FFF2-40B4-BE49-F238E27FC236}">
                <a16:creationId xmlns:a16="http://schemas.microsoft.com/office/drawing/2014/main" id="{921CBE15-EEE6-439C-B55F-FB1C8369E017}"/>
              </a:ext>
            </a:extLst>
          </p:cNvPr>
          <p:cNvGrpSpPr/>
          <p:nvPr/>
        </p:nvGrpSpPr>
        <p:grpSpPr>
          <a:xfrm>
            <a:off x="7045580" y="2593930"/>
            <a:ext cx="1720444" cy="1440000"/>
            <a:chOff x="7057302" y="2008642"/>
            <a:chExt cx="1720444" cy="1440000"/>
          </a:xfrm>
        </p:grpSpPr>
        <p:sp>
          <p:nvSpPr>
            <p:cNvPr id="30" name="楕円 29">
              <a:extLst>
                <a:ext uri="{FF2B5EF4-FFF2-40B4-BE49-F238E27FC236}">
                  <a16:creationId xmlns:a16="http://schemas.microsoft.com/office/drawing/2014/main" id="{3F39BA4C-307E-4718-82DC-A9AE193438F8}"/>
                </a:ext>
              </a:extLst>
            </p:cNvPr>
            <p:cNvSpPr/>
            <p:nvPr/>
          </p:nvSpPr>
          <p:spPr>
            <a:xfrm>
              <a:off x="7197524" y="2008642"/>
              <a:ext cx="1440000" cy="1440000"/>
            </a:xfrm>
            <a:prstGeom prst="ellipse">
              <a:avLst/>
            </a:prstGeom>
            <a:solidFill>
              <a:srgbClr val="00C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 name="テキスト ボックス 13">
              <a:extLst>
                <a:ext uri="{FF2B5EF4-FFF2-40B4-BE49-F238E27FC236}">
                  <a16:creationId xmlns:a16="http://schemas.microsoft.com/office/drawing/2014/main" id="{3215D27A-5374-4675-9538-A724E9C30B2A}"/>
                </a:ext>
              </a:extLst>
            </p:cNvPr>
            <p:cNvSpPr txBox="1"/>
            <p:nvPr/>
          </p:nvSpPr>
          <p:spPr>
            <a:xfrm>
              <a:off x="7057302" y="2493277"/>
              <a:ext cx="1720444" cy="461665"/>
            </a:xfrm>
            <a:prstGeom prst="rect">
              <a:avLst/>
            </a:prstGeom>
            <a:noFill/>
          </p:spPr>
          <p:txBody>
            <a:bodyPr wrap="square" rtlCol="0" anchor="ctr">
              <a:spAutoFit/>
            </a:bodyPr>
            <a:lstStyle/>
            <a:p>
              <a:pPr algn="ctr"/>
              <a:r>
                <a:rPr kumimoji="1" lang="ja-JP" altLang="en-US" sz="2400" b="1" dirty="0">
                  <a:solidFill>
                    <a:schemeClr val="bg1"/>
                  </a:solidFill>
                  <a:latin typeface="Meiryo UI" panose="020B0604030504040204" pitchFamily="50" charset="-128"/>
                  <a:ea typeface="Meiryo UI" panose="020B0604030504040204" pitchFamily="50" charset="-128"/>
                </a:rPr>
                <a:t>地域</a:t>
              </a:r>
            </a:p>
          </p:txBody>
        </p:sp>
      </p:grpSp>
      <p:sp>
        <p:nvSpPr>
          <p:cNvPr id="25" name="テキスト ボックス 24">
            <a:extLst>
              <a:ext uri="{FF2B5EF4-FFF2-40B4-BE49-F238E27FC236}">
                <a16:creationId xmlns:a16="http://schemas.microsoft.com/office/drawing/2014/main" id="{755B2486-EA08-4F6E-9F27-62061D0A0841}"/>
              </a:ext>
            </a:extLst>
          </p:cNvPr>
          <p:cNvSpPr txBox="1"/>
          <p:nvPr/>
        </p:nvSpPr>
        <p:spPr>
          <a:xfrm>
            <a:off x="710765" y="1782180"/>
            <a:ext cx="10800000" cy="461665"/>
          </a:xfrm>
          <a:prstGeom prst="rect">
            <a:avLst/>
          </a:prstGeom>
          <a:noFill/>
        </p:spPr>
        <p:txBody>
          <a:bodyPr wrap="square" rtlCol="0" anchor="ctr">
            <a:spAutoFit/>
          </a:bodyPr>
          <a:lstStyle/>
          <a:p>
            <a:pPr algn="ctr"/>
            <a:r>
              <a:rPr kumimoji="1" lang="ja-JP" altLang="en-US" sz="2400" b="1" dirty="0">
                <a:latin typeface="Meiryo UI" panose="020B0604030504040204" pitchFamily="50" charset="-128"/>
                <a:ea typeface="Meiryo UI" panose="020B0604030504040204" pitchFamily="50" charset="-128"/>
              </a:rPr>
              <a:t>地域の活性化や雇用などを含む、</a:t>
            </a:r>
            <a:r>
              <a:rPr kumimoji="1" lang="ja-JP" altLang="en-US" sz="2400" b="1" dirty="0">
                <a:solidFill>
                  <a:srgbClr val="FF0040"/>
                </a:solidFill>
                <a:latin typeface="Meiryo UI" panose="020B0604030504040204" pitchFamily="50" charset="-128"/>
                <a:ea typeface="Meiryo UI" panose="020B0604030504040204" pitchFamily="50" charset="-128"/>
              </a:rPr>
              <a:t>人・社会・地域・環境に配慮した消費行動</a:t>
            </a:r>
            <a:r>
              <a:rPr kumimoji="1" lang="ja-JP" altLang="en-US" sz="2400" b="1" dirty="0">
                <a:latin typeface="Meiryo UI" panose="020B0604030504040204" pitchFamily="50" charset="-128"/>
                <a:ea typeface="Meiryo UI" panose="020B0604030504040204" pitchFamily="50" charset="-128"/>
              </a:rPr>
              <a:t>のこと</a:t>
            </a:r>
          </a:p>
        </p:txBody>
      </p:sp>
      <p:grpSp>
        <p:nvGrpSpPr>
          <p:cNvPr id="15" name="グループ化 14">
            <a:extLst>
              <a:ext uri="{FF2B5EF4-FFF2-40B4-BE49-F238E27FC236}">
                <a16:creationId xmlns:a16="http://schemas.microsoft.com/office/drawing/2014/main" id="{F6594EC6-9110-475C-B698-DD5102A16849}"/>
              </a:ext>
            </a:extLst>
          </p:cNvPr>
          <p:cNvGrpSpPr/>
          <p:nvPr/>
        </p:nvGrpSpPr>
        <p:grpSpPr>
          <a:xfrm>
            <a:off x="7931875" y="4862682"/>
            <a:ext cx="1440000" cy="1440000"/>
            <a:chOff x="10378540" y="1927802"/>
            <a:chExt cx="1440000" cy="1440000"/>
          </a:xfrm>
        </p:grpSpPr>
        <p:sp>
          <p:nvSpPr>
            <p:cNvPr id="16" name="楕円 15">
              <a:extLst>
                <a:ext uri="{FF2B5EF4-FFF2-40B4-BE49-F238E27FC236}">
                  <a16:creationId xmlns:a16="http://schemas.microsoft.com/office/drawing/2014/main" id="{C4BDEA87-9319-40CE-92A8-799835683088}"/>
                </a:ext>
              </a:extLst>
            </p:cNvPr>
            <p:cNvSpPr/>
            <p:nvPr/>
          </p:nvSpPr>
          <p:spPr>
            <a:xfrm>
              <a:off x="10378540" y="1927802"/>
              <a:ext cx="1440000" cy="1440000"/>
            </a:xfrm>
            <a:prstGeom prst="ellipse">
              <a:avLst/>
            </a:prstGeom>
            <a:solidFill>
              <a:srgbClr val="00C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a:extLst>
                <a:ext uri="{FF2B5EF4-FFF2-40B4-BE49-F238E27FC236}">
                  <a16:creationId xmlns:a16="http://schemas.microsoft.com/office/drawing/2014/main" id="{2D2BF5EA-4F7D-4264-9D4C-E8932E62DA7F}"/>
                </a:ext>
              </a:extLst>
            </p:cNvPr>
            <p:cNvSpPr txBox="1"/>
            <p:nvPr/>
          </p:nvSpPr>
          <p:spPr>
            <a:xfrm>
              <a:off x="10378540" y="2422290"/>
              <a:ext cx="1440000" cy="461665"/>
            </a:xfrm>
            <a:prstGeom prst="rect">
              <a:avLst/>
            </a:prstGeom>
            <a:noFill/>
          </p:spPr>
          <p:txBody>
            <a:bodyPr wrap="square" rtlCol="0" anchor="ctr">
              <a:spAutoFit/>
            </a:bodyPr>
            <a:lstStyle/>
            <a:p>
              <a:pPr algn="ctr"/>
              <a:r>
                <a:rPr kumimoji="1" lang="ja-JP" altLang="en-US" sz="2400" b="1" dirty="0">
                  <a:solidFill>
                    <a:schemeClr val="bg1"/>
                  </a:solidFill>
                  <a:latin typeface="Meiryo UI" panose="020B0604030504040204" pitchFamily="50" charset="-128"/>
                  <a:ea typeface="Meiryo UI" panose="020B0604030504040204" pitchFamily="50" charset="-128"/>
                </a:rPr>
                <a:t>環境</a:t>
              </a:r>
            </a:p>
          </p:txBody>
        </p:sp>
      </p:grpSp>
      <p:pic>
        <p:nvPicPr>
          <p:cNvPr id="20" name="図 19">
            <a:extLst>
              <a:ext uri="{FF2B5EF4-FFF2-40B4-BE49-F238E27FC236}">
                <a16:creationId xmlns:a16="http://schemas.microsoft.com/office/drawing/2014/main" id="{E37CD809-0C4F-4B8F-9FA3-286FE1F8D63A}"/>
              </a:ext>
            </a:extLst>
          </p:cNvPr>
          <p:cNvPicPr>
            <a:picLocks noChangeAspect="1"/>
          </p:cNvPicPr>
          <p:nvPr/>
        </p:nvPicPr>
        <p:blipFill>
          <a:blip r:embed="rId7"/>
          <a:stretch>
            <a:fillRect/>
          </a:stretch>
        </p:blipFill>
        <p:spPr>
          <a:xfrm>
            <a:off x="4982756" y="3022039"/>
            <a:ext cx="2256017" cy="3590523"/>
          </a:xfrm>
          <a:prstGeom prst="rect">
            <a:avLst/>
          </a:prstGeom>
        </p:spPr>
      </p:pic>
      <p:grpSp>
        <p:nvGrpSpPr>
          <p:cNvPr id="24" name="グループ化 23">
            <a:extLst>
              <a:ext uri="{FF2B5EF4-FFF2-40B4-BE49-F238E27FC236}">
                <a16:creationId xmlns:a16="http://schemas.microsoft.com/office/drawing/2014/main" id="{EFD319D9-4DC1-441E-8D0B-B5C52ECA233E}"/>
              </a:ext>
            </a:extLst>
          </p:cNvPr>
          <p:cNvGrpSpPr/>
          <p:nvPr/>
        </p:nvGrpSpPr>
        <p:grpSpPr>
          <a:xfrm>
            <a:off x="10427449" y="202750"/>
            <a:ext cx="1440000" cy="360000"/>
            <a:chOff x="4655776" y="728050"/>
            <a:chExt cx="1440000" cy="360000"/>
          </a:xfrm>
        </p:grpSpPr>
        <p:sp>
          <p:nvSpPr>
            <p:cNvPr id="26" name="四角形: 角を丸くする 25">
              <a:extLst>
                <a:ext uri="{FF2B5EF4-FFF2-40B4-BE49-F238E27FC236}">
                  <a16:creationId xmlns:a16="http://schemas.microsoft.com/office/drawing/2014/main" id="{9AAAD5BF-48CC-44C9-A824-3CE3EAC7921A}"/>
                </a:ext>
              </a:extLst>
            </p:cNvPr>
            <p:cNvSpPr/>
            <p:nvPr/>
          </p:nvSpPr>
          <p:spPr>
            <a:xfrm>
              <a:off x="4655776" y="728050"/>
              <a:ext cx="1440000" cy="360000"/>
            </a:xfrm>
            <a:prstGeom prst="roundRect">
              <a:avLst>
                <a:gd name="adj" fmla="val 0"/>
              </a:avLst>
            </a:prstGeom>
            <a:solidFill>
              <a:srgbClr val="406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ボックス 26">
              <a:extLst>
                <a:ext uri="{FF2B5EF4-FFF2-40B4-BE49-F238E27FC236}">
                  <a16:creationId xmlns:a16="http://schemas.microsoft.com/office/drawing/2014/main" id="{8ACFA23E-E9D3-4A68-B623-7F428EF40CD4}"/>
                </a:ext>
              </a:extLst>
            </p:cNvPr>
            <p:cNvSpPr txBox="1"/>
            <p:nvPr/>
          </p:nvSpPr>
          <p:spPr>
            <a:xfrm>
              <a:off x="4655776" y="773050"/>
              <a:ext cx="1440000" cy="270000"/>
            </a:xfrm>
            <a:prstGeom prst="rect">
              <a:avLst/>
            </a:prstGeom>
            <a:noFill/>
          </p:spPr>
          <p:txBody>
            <a:bodyPr wrap="square" lIns="0" tIns="0" rIns="0" bIns="0" rtlCol="0" anchor="ctr" anchorCtr="0">
              <a:noAutofit/>
            </a:bodyPr>
            <a:lstStyle/>
            <a:p>
              <a:pPr algn="ctr"/>
              <a:r>
                <a:rPr lang="ja-JP" altLang="en-US" b="1" dirty="0">
                  <a:solidFill>
                    <a:schemeClr val="bg1"/>
                  </a:solidFill>
                  <a:latin typeface="Meiryo UI" panose="020B0604030504040204" pitchFamily="50" charset="-128"/>
                  <a:ea typeface="Meiryo UI" panose="020B0604030504040204" pitchFamily="50" charset="-128"/>
                </a:rPr>
                <a:t>発展</a:t>
              </a:r>
              <a:endParaRPr kumimoji="1" lang="ja-JP" altLang="en-US" b="1" dirty="0">
                <a:solidFill>
                  <a:schemeClr val="bg1"/>
                </a:solidFill>
                <a:latin typeface="Meiryo UI" panose="020B0604030504040204" pitchFamily="50" charset="-128"/>
                <a:ea typeface="Meiryo UI" panose="020B0604030504040204" pitchFamily="50" charset="-128"/>
              </a:endParaRPr>
            </a:p>
          </p:txBody>
        </p:sp>
      </p:grpSp>
    </p:spTree>
    <p:extLst>
      <p:ext uri="{BB962C8B-B14F-4D97-AF65-F5344CB8AC3E}">
        <p14:creationId xmlns:p14="http://schemas.microsoft.com/office/powerpoint/2010/main" val="116579279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120283EE-6B45-47CC-89CD-3064DE690941}"/>
              </a:ext>
            </a:extLst>
          </p:cNvPr>
          <p:cNvSpPr txBox="1"/>
          <p:nvPr/>
        </p:nvSpPr>
        <p:spPr>
          <a:xfrm>
            <a:off x="2144915" y="5234408"/>
            <a:ext cx="2880000" cy="720000"/>
          </a:xfrm>
          <a:prstGeom prst="rect">
            <a:avLst/>
          </a:prstGeom>
          <a:noFill/>
        </p:spPr>
        <p:txBody>
          <a:bodyPr wrap="square" rtlCol="0" anchor="ctr">
            <a:spAutoFit/>
          </a:bodyPr>
          <a:lstStyle/>
          <a:p>
            <a:pPr algn="ctr"/>
            <a:r>
              <a:rPr kumimoji="1" lang="ja-JP" altLang="en-US" sz="2400" b="1" dirty="0">
                <a:latin typeface="Meiryo UI" panose="020B0604030504040204" pitchFamily="50" charset="-128"/>
                <a:ea typeface="Meiryo UI" panose="020B0604030504040204" pitchFamily="50" charset="-128"/>
              </a:rPr>
              <a:t>選択の影響を</a:t>
            </a:r>
            <a:endParaRPr kumimoji="1" lang="en-US" altLang="ja-JP" sz="2400" b="1" dirty="0">
              <a:latin typeface="Meiryo UI" panose="020B0604030504040204" pitchFamily="50" charset="-128"/>
              <a:ea typeface="Meiryo UI" panose="020B0604030504040204" pitchFamily="50" charset="-128"/>
            </a:endParaRPr>
          </a:p>
          <a:p>
            <a:pPr algn="ctr"/>
            <a:r>
              <a:rPr kumimoji="1" lang="ja-JP" altLang="en-US" sz="2400" b="1" dirty="0">
                <a:latin typeface="Meiryo UI" panose="020B0604030504040204" pitchFamily="50" charset="-128"/>
                <a:ea typeface="Meiryo UI" panose="020B0604030504040204" pitchFamily="50" charset="-128"/>
              </a:rPr>
              <a:t>長期的に考える</a:t>
            </a:r>
          </a:p>
        </p:txBody>
      </p:sp>
      <p:sp>
        <p:nvSpPr>
          <p:cNvPr id="7" name="テキスト ボックス 6">
            <a:extLst>
              <a:ext uri="{FF2B5EF4-FFF2-40B4-BE49-F238E27FC236}">
                <a16:creationId xmlns:a16="http://schemas.microsoft.com/office/drawing/2014/main" id="{5437D21A-2126-4F3D-A06D-4BCE7DDEE496}"/>
              </a:ext>
            </a:extLst>
          </p:cNvPr>
          <p:cNvSpPr txBox="1"/>
          <p:nvPr/>
        </p:nvSpPr>
        <p:spPr>
          <a:xfrm>
            <a:off x="7358248" y="5249328"/>
            <a:ext cx="2160000" cy="720000"/>
          </a:xfrm>
          <a:prstGeom prst="rect">
            <a:avLst/>
          </a:prstGeom>
          <a:noFill/>
        </p:spPr>
        <p:txBody>
          <a:bodyPr wrap="square" rtlCol="0" anchor="ctr">
            <a:spAutoFit/>
          </a:bodyPr>
          <a:lstStyle/>
          <a:p>
            <a:pPr algn="ctr"/>
            <a:r>
              <a:rPr kumimoji="1" lang="ja-JP" altLang="en-US" sz="2400" b="1" dirty="0">
                <a:latin typeface="Meiryo UI" panose="020B0604030504040204" pitchFamily="50" charset="-128"/>
                <a:ea typeface="Meiryo UI" panose="020B0604030504040204" pitchFamily="50" charset="-128"/>
              </a:rPr>
              <a:t>周りに与える</a:t>
            </a:r>
            <a:endParaRPr kumimoji="1" lang="en-US" altLang="ja-JP" sz="2400" b="1" dirty="0">
              <a:latin typeface="Meiryo UI" panose="020B0604030504040204" pitchFamily="50" charset="-128"/>
              <a:ea typeface="Meiryo UI" panose="020B0604030504040204" pitchFamily="50" charset="-128"/>
            </a:endParaRPr>
          </a:p>
          <a:p>
            <a:pPr algn="ctr"/>
            <a:r>
              <a:rPr kumimoji="1" lang="ja-JP" altLang="en-US" sz="2400" b="1" dirty="0">
                <a:latin typeface="Meiryo UI" panose="020B0604030504040204" pitchFamily="50" charset="-128"/>
                <a:ea typeface="Meiryo UI" panose="020B0604030504040204" pitchFamily="50" charset="-128"/>
              </a:rPr>
              <a:t>影響を考える</a:t>
            </a:r>
          </a:p>
        </p:txBody>
      </p:sp>
      <p:grpSp>
        <p:nvGrpSpPr>
          <p:cNvPr id="3" name="グループ化 2">
            <a:extLst>
              <a:ext uri="{FF2B5EF4-FFF2-40B4-BE49-F238E27FC236}">
                <a16:creationId xmlns:a16="http://schemas.microsoft.com/office/drawing/2014/main" id="{FB24ACDA-16A3-4E76-A166-A5B353474A39}"/>
              </a:ext>
            </a:extLst>
          </p:cNvPr>
          <p:cNvGrpSpPr/>
          <p:nvPr/>
        </p:nvGrpSpPr>
        <p:grpSpPr>
          <a:xfrm>
            <a:off x="695325" y="4049045"/>
            <a:ext cx="1451925" cy="1440000"/>
            <a:chOff x="1418822" y="3387977"/>
            <a:chExt cx="1451925" cy="1440000"/>
          </a:xfrm>
        </p:grpSpPr>
        <p:sp>
          <p:nvSpPr>
            <p:cNvPr id="35" name="楕円 34">
              <a:extLst>
                <a:ext uri="{FF2B5EF4-FFF2-40B4-BE49-F238E27FC236}">
                  <a16:creationId xmlns:a16="http://schemas.microsoft.com/office/drawing/2014/main" id="{DB476031-6257-444C-9EAC-2315DEF3A35F}"/>
                </a:ext>
              </a:extLst>
            </p:cNvPr>
            <p:cNvSpPr/>
            <p:nvPr/>
          </p:nvSpPr>
          <p:spPr>
            <a:xfrm>
              <a:off x="1418822" y="3387977"/>
              <a:ext cx="1440000" cy="1440000"/>
            </a:xfrm>
            <a:prstGeom prst="ellipse">
              <a:avLst/>
            </a:prstGeom>
            <a:solidFill>
              <a:srgbClr val="C0FF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a:extLst>
                <a:ext uri="{FF2B5EF4-FFF2-40B4-BE49-F238E27FC236}">
                  <a16:creationId xmlns:a16="http://schemas.microsoft.com/office/drawing/2014/main" id="{293D78FA-23EB-4C36-AE1C-ECDB23187204}"/>
                </a:ext>
              </a:extLst>
            </p:cNvPr>
            <p:cNvSpPr txBox="1"/>
            <p:nvPr/>
          </p:nvSpPr>
          <p:spPr>
            <a:xfrm>
              <a:off x="1430747" y="3692479"/>
              <a:ext cx="1440000" cy="830997"/>
            </a:xfrm>
            <a:prstGeom prst="rect">
              <a:avLst/>
            </a:prstGeom>
            <a:noFill/>
          </p:spPr>
          <p:txBody>
            <a:bodyPr wrap="square" rtlCol="0" anchor="ctr">
              <a:spAutoFit/>
            </a:bodyPr>
            <a:lstStyle/>
            <a:p>
              <a:pPr algn="ctr"/>
              <a:r>
                <a:rPr kumimoji="1" lang="ja-JP" altLang="en-US" sz="2400" b="1" dirty="0">
                  <a:solidFill>
                    <a:srgbClr val="406080"/>
                  </a:solidFill>
                  <a:latin typeface="Meiryo UI" panose="020B0604030504040204" pitchFamily="50" charset="-128"/>
                  <a:ea typeface="Meiryo UI" panose="020B0604030504040204" pitchFamily="50" charset="-128"/>
                </a:rPr>
                <a:t>費用対</a:t>
              </a:r>
              <a:endParaRPr kumimoji="1" lang="en-US" altLang="ja-JP" sz="2400" b="1" dirty="0">
                <a:solidFill>
                  <a:srgbClr val="406080"/>
                </a:solidFill>
                <a:latin typeface="Meiryo UI" panose="020B0604030504040204" pitchFamily="50" charset="-128"/>
                <a:ea typeface="Meiryo UI" panose="020B0604030504040204" pitchFamily="50" charset="-128"/>
              </a:endParaRPr>
            </a:p>
            <a:p>
              <a:pPr algn="ctr"/>
              <a:r>
                <a:rPr kumimoji="1" lang="ja-JP" altLang="en-US" sz="2400" b="1" dirty="0">
                  <a:solidFill>
                    <a:srgbClr val="406080"/>
                  </a:solidFill>
                  <a:latin typeface="Meiryo UI" panose="020B0604030504040204" pitchFamily="50" charset="-128"/>
                  <a:ea typeface="Meiryo UI" panose="020B0604030504040204" pitchFamily="50" charset="-128"/>
                </a:rPr>
                <a:t>効果</a:t>
              </a:r>
            </a:p>
          </p:txBody>
        </p:sp>
      </p:grpSp>
      <p:grpSp>
        <p:nvGrpSpPr>
          <p:cNvPr id="5" name="グループ化 4">
            <a:extLst>
              <a:ext uri="{FF2B5EF4-FFF2-40B4-BE49-F238E27FC236}">
                <a16:creationId xmlns:a16="http://schemas.microsoft.com/office/drawing/2014/main" id="{410ECDF1-1043-4E7D-924D-CC99CC9F3698}"/>
              </a:ext>
            </a:extLst>
          </p:cNvPr>
          <p:cNvGrpSpPr/>
          <p:nvPr/>
        </p:nvGrpSpPr>
        <p:grpSpPr>
          <a:xfrm>
            <a:off x="6409656" y="963610"/>
            <a:ext cx="1459346" cy="1440000"/>
            <a:chOff x="6742922" y="1446701"/>
            <a:chExt cx="1276929" cy="1260000"/>
          </a:xfrm>
        </p:grpSpPr>
        <p:sp>
          <p:nvSpPr>
            <p:cNvPr id="38" name="楕円 37">
              <a:extLst>
                <a:ext uri="{FF2B5EF4-FFF2-40B4-BE49-F238E27FC236}">
                  <a16:creationId xmlns:a16="http://schemas.microsoft.com/office/drawing/2014/main" id="{941259C2-99F5-4637-98DF-20AE649DD87A}"/>
                </a:ext>
              </a:extLst>
            </p:cNvPr>
            <p:cNvSpPr/>
            <p:nvPr/>
          </p:nvSpPr>
          <p:spPr>
            <a:xfrm>
              <a:off x="6759851" y="1446701"/>
              <a:ext cx="1260000" cy="1260000"/>
            </a:xfrm>
            <a:prstGeom prst="ellipse">
              <a:avLst/>
            </a:prstGeom>
            <a:solidFill>
              <a:srgbClr val="C0FF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ボックス 26">
              <a:extLst>
                <a:ext uri="{FF2B5EF4-FFF2-40B4-BE49-F238E27FC236}">
                  <a16:creationId xmlns:a16="http://schemas.microsoft.com/office/drawing/2014/main" id="{92A0B187-F971-421B-B032-6F3A5D843CFB}"/>
                </a:ext>
              </a:extLst>
            </p:cNvPr>
            <p:cNvSpPr txBox="1"/>
            <p:nvPr/>
          </p:nvSpPr>
          <p:spPr>
            <a:xfrm>
              <a:off x="6742922" y="1890550"/>
              <a:ext cx="1260000" cy="403957"/>
            </a:xfrm>
            <a:prstGeom prst="rect">
              <a:avLst/>
            </a:prstGeom>
            <a:noFill/>
          </p:spPr>
          <p:txBody>
            <a:bodyPr wrap="square" rtlCol="0" anchor="ctr">
              <a:spAutoFit/>
            </a:bodyPr>
            <a:lstStyle/>
            <a:p>
              <a:pPr algn="ctr"/>
              <a:r>
                <a:rPr lang="ja-JP" altLang="en-US" sz="2400" b="1" dirty="0">
                  <a:solidFill>
                    <a:srgbClr val="406080"/>
                  </a:solidFill>
                  <a:latin typeface="Meiryo UI" panose="020B0604030504040204" pitchFamily="50" charset="-128"/>
                  <a:ea typeface="Meiryo UI" panose="020B0604030504040204" pitchFamily="50" charset="-128"/>
                </a:rPr>
                <a:t>地域</a:t>
              </a:r>
              <a:endParaRPr kumimoji="1" lang="en-US" altLang="ja-JP" sz="2400" b="1" dirty="0">
                <a:solidFill>
                  <a:srgbClr val="406080"/>
                </a:solidFill>
                <a:latin typeface="Meiryo UI" panose="020B0604030504040204" pitchFamily="50" charset="-128"/>
                <a:ea typeface="Meiryo UI" panose="020B0604030504040204" pitchFamily="50" charset="-128"/>
              </a:endParaRPr>
            </a:p>
          </p:txBody>
        </p:sp>
      </p:grpSp>
      <p:grpSp>
        <p:nvGrpSpPr>
          <p:cNvPr id="9" name="グループ化 8">
            <a:extLst>
              <a:ext uri="{FF2B5EF4-FFF2-40B4-BE49-F238E27FC236}">
                <a16:creationId xmlns:a16="http://schemas.microsoft.com/office/drawing/2014/main" id="{91C76B01-71BE-4E46-A4E6-747FBB4F6081}"/>
              </a:ext>
            </a:extLst>
          </p:cNvPr>
          <p:cNvGrpSpPr/>
          <p:nvPr/>
        </p:nvGrpSpPr>
        <p:grpSpPr>
          <a:xfrm>
            <a:off x="10305067" y="2221767"/>
            <a:ext cx="1440000" cy="1440000"/>
            <a:chOff x="9619845" y="2705279"/>
            <a:chExt cx="1440000" cy="1440000"/>
          </a:xfrm>
        </p:grpSpPr>
        <p:sp>
          <p:nvSpPr>
            <p:cNvPr id="40" name="楕円 39">
              <a:extLst>
                <a:ext uri="{FF2B5EF4-FFF2-40B4-BE49-F238E27FC236}">
                  <a16:creationId xmlns:a16="http://schemas.microsoft.com/office/drawing/2014/main" id="{3E5EC2B2-947D-4F75-B297-473C9A64834A}"/>
                </a:ext>
              </a:extLst>
            </p:cNvPr>
            <p:cNvSpPr/>
            <p:nvPr/>
          </p:nvSpPr>
          <p:spPr>
            <a:xfrm>
              <a:off x="9619845" y="2705279"/>
              <a:ext cx="1440000" cy="1440000"/>
            </a:xfrm>
            <a:prstGeom prst="ellipse">
              <a:avLst/>
            </a:prstGeom>
            <a:solidFill>
              <a:srgbClr val="C0FF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a:extLst>
                <a:ext uri="{FF2B5EF4-FFF2-40B4-BE49-F238E27FC236}">
                  <a16:creationId xmlns:a16="http://schemas.microsoft.com/office/drawing/2014/main" id="{D3E6428D-5B99-4545-ACC6-7E7FCF8FD1E4}"/>
                </a:ext>
              </a:extLst>
            </p:cNvPr>
            <p:cNvSpPr txBox="1"/>
            <p:nvPr/>
          </p:nvSpPr>
          <p:spPr>
            <a:xfrm>
              <a:off x="9724821" y="3186512"/>
              <a:ext cx="1264133" cy="461665"/>
            </a:xfrm>
            <a:prstGeom prst="rect">
              <a:avLst/>
            </a:prstGeom>
            <a:noFill/>
          </p:spPr>
          <p:txBody>
            <a:bodyPr wrap="square" rtlCol="0">
              <a:spAutoFit/>
            </a:bodyPr>
            <a:lstStyle/>
            <a:p>
              <a:pPr algn="ctr"/>
              <a:r>
                <a:rPr kumimoji="1" lang="ja-JP" altLang="en-US" sz="2400" b="1" dirty="0">
                  <a:solidFill>
                    <a:srgbClr val="406080"/>
                  </a:solidFill>
                  <a:latin typeface="Meiryo UI" panose="020B0604030504040204" pitchFamily="50" charset="-128"/>
                  <a:ea typeface="Meiryo UI" panose="020B0604030504040204" pitchFamily="50" charset="-128"/>
                </a:rPr>
                <a:t>人</a:t>
              </a:r>
              <a:endParaRPr kumimoji="1" lang="en-US" altLang="ja-JP" sz="2400" b="1" dirty="0">
                <a:solidFill>
                  <a:srgbClr val="406080"/>
                </a:solidFill>
                <a:latin typeface="Meiryo UI" panose="020B0604030504040204" pitchFamily="50" charset="-128"/>
                <a:ea typeface="Meiryo UI" panose="020B0604030504040204" pitchFamily="50" charset="-128"/>
              </a:endParaRPr>
            </a:p>
          </p:txBody>
        </p:sp>
      </p:grpSp>
      <p:grpSp>
        <p:nvGrpSpPr>
          <p:cNvPr id="8" name="グループ化 7">
            <a:extLst>
              <a:ext uri="{FF2B5EF4-FFF2-40B4-BE49-F238E27FC236}">
                <a16:creationId xmlns:a16="http://schemas.microsoft.com/office/drawing/2014/main" id="{7382912A-95DC-4630-8705-3F1B88607452}"/>
              </a:ext>
            </a:extLst>
          </p:cNvPr>
          <p:cNvGrpSpPr/>
          <p:nvPr/>
        </p:nvGrpSpPr>
        <p:grpSpPr>
          <a:xfrm>
            <a:off x="9425924" y="671064"/>
            <a:ext cx="1447607" cy="1440000"/>
            <a:chOff x="9147287" y="912981"/>
            <a:chExt cx="1266656" cy="1260000"/>
          </a:xfrm>
        </p:grpSpPr>
        <p:sp>
          <p:nvSpPr>
            <p:cNvPr id="39" name="楕円 38">
              <a:extLst>
                <a:ext uri="{FF2B5EF4-FFF2-40B4-BE49-F238E27FC236}">
                  <a16:creationId xmlns:a16="http://schemas.microsoft.com/office/drawing/2014/main" id="{8162D772-3F3C-4EE7-9047-9D5C8AFD68CF}"/>
                </a:ext>
              </a:extLst>
            </p:cNvPr>
            <p:cNvSpPr/>
            <p:nvPr/>
          </p:nvSpPr>
          <p:spPr>
            <a:xfrm>
              <a:off x="9147287" y="912981"/>
              <a:ext cx="1260000" cy="1260000"/>
            </a:xfrm>
            <a:prstGeom prst="ellipse">
              <a:avLst/>
            </a:prstGeom>
            <a:solidFill>
              <a:srgbClr val="C0FF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テキスト ボックス 29">
              <a:extLst>
                <a:ext uri="{FF2B5EF4-FFF2-40B4-BE49-F238E27FC236}">
                  <a16:creationId xmlns:a16="http://schemas.microsoft.com/office/drawing/2014/main" id="{9AD50D96-3B82-4B07-B6DA-0F300FB6E70D}"/>
                </a:ext>
              </a:extLst>
            </p:cNvPr>
            <p:cNvSpPr txBox="1"/>
            <p:nvPr/>
          </p:nvSpPr>
          <p:spPr>
            <a:xfrm>
              <a:off x="9153943" y="1366162"/>
              <a:ext cx="1260000" cy="403957"/>
            </a:xfrm>
            <a:prstGeom prst="rect">
              <a:avLst/>
            </a:prstGeom>
            <a:noFill/>
          </p:spPr>
          <p:txBody>
            <a:bodyPr wrap="square" rtlCol="0" anchor="ctr">
              <a:spAutoFit/>
            </a:bodyPr>
            <a:lstStyle/>
            <a:p>
              <a:pPr algn="ctr"/>
              <a:r>
                <a:rPr kumimoji="1" lang="ja-JP" altLang="en-US" sz="2400" b="1" dirty="0">
                  <a:solidFill>
                    <a:srgbClr val="406080"/>
                  </a:solidFill>
                  <a:latin typeface="Meiryo UI" panose="020B0604030504040204" pitchFamily="50" charset="-128"/>
                  <a:ea typeface="Meiryo UI" panose="020B0604030504040204" pitchFamily="50" charset="-128"/>
                </a:rPr>
                <a:t>環境</a:t>
              </a:r>
              <a:endParaRPr kumimoji="1" lang="en-US" altLang="ja-JP" sz="2400" b="1" dirty="0">
                <a:solidFill>
                  <a:srgbClr val="406080"/>
                </a:solidFill>
                <a:latin typeface="Meiryo UI" panose="020B0604030504040204" pitchFamily="50" charset="-128"/>
                <a:ea typeface="Meiryo UI" panose="020B0604030504040204" pitchFamily="50" charset="-128"/>
              </a:endParaRPr>
            </a:p>
          </p:txBody>
        </p:sp>
      </p:grpSp>
      <p:grpSp>
        <p:nvGrpSpPr>
          <p:cNvPr id="4" name="グループ化 3">
            <a:extLst>
              <a:ext uri="{FF2B5EF4-FFF2-40B4-BE49-F238E27FC236}">
                <a16:creationId xmlns:a16="http://schemas.microsoft.com/office/drawing/2014/main" id="{7B411125-74DA-476F-88DF-BB2965D0F818}"/>
              </a:ext>
            </a:extLst>
          </p:cNvPr>
          <p:cNvGrpSpPr/>
          <p:nvPr/>
        </p:nvGrpSpPr>
        <p:grpSpPr>
          <a:xfrm>
            <a:off x="4705110" y="2882035"/>
            <a:ext cx="1472048" cy="1440000"/>
            <a:chOff x="4666719" y="2742101"/>
            <a:chExt cx="1288042" cy="1260000"/>
          </a:xfrm>
        </p:grpSpPr>
        <p:sp>
          <p:nvSpPr>
            <p:cNvPr id="37" name="楕円 36">
              <a:extLst>
                <a:ext uri="{FF2B5EF4-FFF2-40B4-BE49-F238E27FC236}">
                  <a16:creationId xmlns:a16="http://schemas.microsoft.com/office/drawing/2014/main" id="{866F2B0D-1268-4311-83F6-15B7E8184059}"/>
                </a:ext>
              </a:extLst>
            </p:cNvPr>
            <p:cNvSpPr/>
            <p:nvPr/>
          </p:nvSpPr>
          <p:spPr>
            <a:xfrm>
              <a:off x="4666719" y="2742101"/>
              <a:ext cx="1260000" cy="1260000"/>
            </a:xfrm>
            <a:prstGeom prst="ellipse">
              <a:avLst/>
            </a:prstGeom>
            <a:solidFill>
              <a:srgbClr val="C0FF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a:extLst>
                <a:ext uri="{FF2B5EF4-FFF2-40B4-BE49-F238E27FC236}">
                  <a16:creationId xmlns:a16="http://schemas.microsoft.com/office/drawing/2014/main" id="{E8701ED9-0151-44ED-B2E6-81BD4CBFCE0C}"/>
                </a:ext>
              </a:extLst>
            </p:cNvPr>
            <p:cNvSpPr txBox="1"/>
            <p:nvPr/>
          </p:nvSpPr>
          <p:spPr>
            <a:xfrm>
              <a:off x="4694761" y="2985082"/>
              <a:ext cx="1260000" cy="727122"/>
            </a:xfrm>
            <a:prstGeom prst="rect">
              <a:avLst/>
            </a:prstGeom>
            <a:noFill/>
          </p:spPr>
          <p:txBody>
            <a:bodyPr wrap="square" rtlCol="0" anchor="ctr">
              <a:spAutoFit/>
            </a:bodyPr>
            <a:lstStyle/>
            <a:p>
              <a:pPr algn="ctr"/>
              <a:r>
                <a:rPr kumimoji="1" lang="ja-JP" altLang="en-US" sz="2400" b="1" dirty="0">
                  <a:solidFill>
                    <a:srgbClr val="406080"/>
                  </a:solidFill>
                  <a:latin typeface="Meiryo UI" panose="020B0604030504040204" pitchFamily="50" charset="-128"/>
                  <a:ea typeface="Meiryo UI" panose="020B0604030504040204" pitchFamily="50" charset="-128"/>
                </a:rPr>
                <a:t>使用</a:t>
              </a:r>
              <a:endParaRPr kumimoji="1" lang="en-US" altLang="ja-JP" sz="2400" b="1" dirty="0">
                <a:solidFill>
                  <a:srgbClr val="406080"/>
                </a:solidFill>
                <a:latin typeface="Meiryo UI" panose="020B0604030504040204" pitchFamily="50" charset="-128"/>
                <a:ea typeface="Meiryo UI" panose="020B0604030504040204" pitchFamily="50" charset="-128"/>
              </a:endParaRPr>
            </a:p>
            <a:p>
              <a:pPr algn="ctr"/>
              <a:r>
                <a:rPr kumimoji="1" lang="ja-JP" altLang="en-US" sz="2400" b="1" dirty="0">
                  <a:solidFill>
                    <a:srgbClr val="406080"/>
                  </a:solidFill>
                  <a:latin typeface="Meiryo UI" panose="020B0604030504040204" pitchFamily="50" charset="-128"/>
                  <a:ea typeface="Meiryo UI" panose="020B0604030504040204" pitchFamily="50" charset="-128"/>
                </a:rPr>
                <a:t>頻度</a:t>
              </a:r>
              <a:endParaRPr kumimoji="1" lang="en-US" altLang="ja-JP" sz="2400" b="1" dirty="0">
                <a:solidFill>
                  <a:srgbClr val="406080"/>
                </a:solidFill>
                <a:latin typeface="Meiryo UI" panose="020B0604030504040204" pitchFamily="50" charset="-128"/>
                <a:ea typeface="Meiryo UI" panose="020B0604030504040204" pitchFamily="50" charset="-128"/>
              </a:endParaRPr>
            </a:p>
          </p:txBody>
        </p:sp>
      </p:grpSp>
      <p:grpSp>
        <p:nvGrpSpPr>
          <p:cNvPr id="2" name="グループ化 1">
            <a:extLst>
              <a:ext uri="{FF2B5EF4-FFF2-40B4-BE49-F238E27FC236}">
                <a16:creationId xmlns:a16="http://schemas.microsoft.com/office/drawing/2014/main" id="{FB5DBD71-B711-42FE-B4C7-090FF04DCD6F}"/>
              </a:ext>
            </a:extLst>
          </p:cNvPr>
          <p:cNvGrpSpPr/>
          <p:nvPr/>
        </p:nvGrpSpPr>
        <p:grpSpPr>
          <a:xfrm>
            <a:off x="520548" y="909500"/>
            <a:ext cx="1452821" cy="1440000"/>
            <a:chOff x="1882642" y="1367705"/>
            <a:chExt cx="1452821" cy="1440000"/>
          </a:xfrm>
        </p:grpSpPr>
        <p:sp>
          <p:nvSpPr>
            <p:cNvPr id="36" name="楕円 35">
              <a:extLst>
                <a:ext uri="{FF2B5EF4-FFF2-40B4-BE49-F238E27FC236}">
                  <a16:creationId xmlns:a16="http://schemas.microsoft.com/office/drawing/2014/main" id="{FD021673-7889-4F6A-A7C9-E793E36B299C}"/>
                </a:ext>
              </a:extLst>
            </p:cNvPr>
            <p:cNvSpPr/>
            <p:nvPr/>
          </p:nvSpPr>
          <p:spPr>
            <a:xfrm>
              <a:off x="1895463" y="1367705"/>
              <a:ext cx="1440000" cy="1440000"/>
            </a:xfrm>
            <a:prstGeom prst="ellipse">
              <a:avLst/>
            </a:prstGeom>
            <a:solidFill>
              <a:srgbClr val="C0FF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a:extLst>
                <a:ext uri="{FF2B5EF4-FFF2-40B4-BE49-F238E27FC236}">
                  <a16:creationId xmlns:a16="http://schemas.microsoft.com/office/drawing/2014/main" id="{3C729357-F8AA-41C6-B05A-356C6EEA3172}"/>
                </a:ext>
              </a:extLst>
            </p:cNvPr>
            <p:cNvSpPr txBox="1"/>
            <p:nvPr/>
          </p:nvSpPr>
          <p:spPr>
            <a:xfrm>
              <a:off x="1882642" y="1856873"/>
              <a:ext cx="1440000" cy="461665"/>
            </a:xfrm>
            <a:prstGeom prst="rect">
              <a:avLst/>
            </a:prstGeom>
            <a:noFill/>
          </p:spPr>
          <p:txBody>
            <a:bodyPr wrap="square" rtlCol="0" anchor="ctr">
              <a:spAutoFit/>
            </a:bodyPr>
            <a:lstStyle/>
            <a:p>
              <a:pPr algn="ctr"/>
              <a:r>
                <a:rPr kumimoji="1" lang="ja-JP" altLang="en-US" sz="2400" b="1" dirty="0">
                  <a:solidFill>
                    <a:srgbClr val="406080"/>
                  </a:solidFill>
                  <a:latin typeface="Meiryo UI" panose="020B0604030504040204" pitchFamily="50" charset="-128"/>
                  <a:ea typeface="Meiryo UI" panose="020B0604030504040204" pitchFamily="50" charset="-128"/>
                </a:rPr>
                <a:t>場所</a:t>
              </a:r>
              <a:endParaRPr kumimoji="1" lang="en-US" altLang="ja-JP" sz="2400" b="1" dirty="0">
                <a:solidFill>
                  <a:srgbClr val="406080"/>
                </a:solidFill>
                <a:latin typeface="Meiryo UI" panose="020B0604030504040204" pitchFamily="50" charset="-128"/>
                <a:ea typeface="Meiryo UI" panose="020B0604030504040204" pitchFamily="50" charset="-128"/>
              </a:endParaRPr>
            </a:p>
          </p:txBody>
        </p:sp>
      </p:grpSp>
      <p:grpSp>
        <p:nvGrpSpPr>
          <p:cNvPr id="26" name="グループ化 25">
            <a:extLst>
              <a:ext uri="{FF2B5EF4-FFF2-40B4-BE49-F238E27FC236}">
                <a16:creationId xmlns:a16="http://schemas.microsoft.com/office/drawing/2014/main" id="{3FE6C24A-1C4C-4D92-98BF-2DCA5978E225}"/>
              </a:ext>
            </a:extLst>
          </p:cNvPr>
          <p:cNvGrpSpPr/>
          <p:nvPr/>
        </p:nvGrpSpPr>
        <p:grpSpPr>
          <a:xfrm>
            <a:off x="10011386" y="4209906"/>
            <a:ext cx="1440000" cy="1440000"/>
            <a:chOff x="9619845" y="2705279"/>
            <a:chExt cx="1440000" cy="1440000"/>
          </a:xfrm>
        </p:grpSpPr>
        <p:sp>
          <p:nvSpPr>
            <p:cNvPr id="28" name="楕円 27">
              <a:extLst>
                <a:ext uri="{FF2B5EF4-FFF2-40B4-BE49-F238E27FC236}">
                  <a16:creationId xmlns:a16="http://schemas.microsoft.com/office/drawing/2014/main" id="{0A41FE5F-D2C6-4E43-8339-C7CF69876468}"/>
                </a:ext>
              </a:extLst>
            </p:cNvPr>
            <p:cNvSpPr/>
            <p:nvPr/>
          </p:nvSpPr>
          <p:spPr>
            <a:xfrm>
              <a:off x="9619845" y="2705279"/>
              <a:ext cx="1440000" cy="1440000"/>
            </a:xfrm>
            <a:prstGeom prst="ellipse">
              <a:avLst/>
            </a:prstGeom>
            <a:solidFill>
              <a:srgbClr val="C0FF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テキスト ボックス 28">
              <a:extLst>
                <a:ext uri="{FF2B5EF4-FFF2-40B4-BE49-F238E27FC236}">
                  <a16:creationId xmlns:a16="http://schemas.microsoft.com/office/drawing/2014/main" id="{51F132B9-473C-4DF3-A8C4-52FD42B9C850}"/>
                </a:ext>
              </a:extLst>
            </p:cNvPr>
            <p:cNvSpPr txBox="1"/>
            <p:nvPr/>
          </p:nvSpPr>
          <p:spPr>
            <a:xfrm>
              <a:off x="9724821" y="3186512"/>
              <a:ext cx="1264133" cy="461665"/>
            </a:xfrm>
            <a:prstGeom prst="rect">
              <a:avLst/>
            </a:prstGeom>
            <a:noFill/>
          </p:spPr>
          <p:txBody>
            <a:bodyPr wrap="square" rtlCol="0">
              <a:spAutoFit/>
            </a:bodyPr>
            <a:lstStyle/>
            <a:p>
              <a:pPr algn="ctr"/>
              <a:r>
                <a:rPr kumimoji="1" lang="ja-JP" altLang="en-US" sz="2400" b="1" dirty="0">
                  <a:solidFill>
                    <a:srgbClr val="406080"/>
                  </a:solidFill>
                  <a:latin typeface="Meiryo UI" panose="020B0604030504040204" pitchFamily="50" charset="-128"/>
                  <a:ea typeface="Meiryo UI" panose="020B0604030504040204" pitchFamily="50" charset="-128"/>
                </a:rPr>
                <a:t>社会</a:t>
              </a:r>
              <a:endParaRPr kumimoji="1" lang="en-US" altLang="ja-JP" sz="2400" b="1" dirty="0">
                <a:solidFill>
                  <a:srgbClr val="406080"/>
                </a:solidFill>
                <a:latin typeface="Meiryo UI" panose="020B0604030504040204" pitchFamily="50" charset="-128"/>
                <a:ea typeface="Meiryo UI" panose="020B0604030504040204" pitchFamily="50" charset="-128"/>
              </a:endParaRPr>
            </a:p>
          </p:txBody>
        </p:sp>
      </p:grpSp>
      <p:pic>
        <p:nvPicPr>
          <p:cNvPr id="33" name="図 32">
            <a:extLst>
              <a:ext uri="{FF2B5EF4-FFF2-40B4-BE49-F238E27FC236}">
                <a16:creationId xmlns:a16="http://schemas.microsoft.com/office/drawing/2014/main" id="{D2993DC3-4B32-4F3C-88F9-DE8DF0393413}"/>
              </a:ext>
            </a:extLst>
          </p:cNvPr>
          <p:cNvPicPr>
            <a:picLocks noChangeAspect="1"/>
          </p:cNvPicPr>
          <p:nvPr/>
        </p:nvPicPr>
        <p:blipFill>
          <a:blip r:embed="rId3"/>
          <a:stretch>
            <a:fillRect/>
          </a:stretch>
        </p:blipFill>
        <p:spPr>
          <a:xfrm>
            <a:off x="2055074" y="1887692"/>
            <a:ext cx="2778313" cy="2619699"/>
          </a:xfrm>
          <a:prstGeom prst="rect">
            <a:avLst/>
          </a:prstGeom>
        </p:spPr>
      </p:pic>
      <p:pic>
        <p:nvPicPr>
          <p:cNvPr id="34" name="図 33">
            <a:extLst>
              <a:ext uri="{FF2B5EF4-FFF2-40B4-BE49-F238E27FC236}">
                <a16:creationId xmlns:a16="http://schemas.microsoft.com/office/drawing/2014/main" id="{27114F91-534D-4F0D-A769-16F832429CD6}"/>
              </a:ext>
            </a:extLst>
          </p:cNvPr>
          <p:cNvPicPr>
            <a:picLocks noChangeAspect="1"/>
          </p:cNvPicPr>
          <p:nvPr/>
        </p:nvPicPr>
        <p:blipFill>
          <a:blip r:embed="rId4"/>
          <a:stretch>
            <a:fillRect/>
          </a:stretch>
        </p:blipFill>
        <p:spPr>
          <a:xfrm>
            <a:off x="6790224" y="2009696"/>
            <a:ext cx="3416295" cy="2985191"/>
          </a:xfrm>
          <a:prstGeom prst="rect">
            <a:avLst/>
          </a:prstGeom>
        </p:spPr>
      </p:pic>
      <p:grpSp>
        <p:nvGrpSpPr>
          <p:cNvPr id="42" name="グループ化 41">
            <a:extLst>
              <a:ext uri="{FF2B5EF4-FFF2-40B4-BE49-F238E27FC236}">
                <a16:creationId xmlns:a16="http://schemas.microsoft.com/office/drawing/2014/main" id="{7DDD5F50-7999-4265-9B9C-084A9FB5DF6D}"/>
              </a:ext>
            </a:extLst>
          </p:cNvPr>
          <p:cNvGrpSpPr/>
          <p:nvPr/>
        </p:nvGrpSpPr>
        <p:grpSpPr>
          <a:xfrm>
            <a:off x="10427449" y="202750"/>
            <a:ext cx="1440000" cy="360000"/>
            <a:chOff x="4655776" y="728050"/>
            <a:chExt cx="1440000" cy="360000"/>
          </a:xfrm>
        </p:grpSpPr>
        <p:sp>
          <p:nvSpPr>
            <p:cNvPr id="43" name="四角形: 角を丸くする 42">
              <a:extLst>
                <a:ext uri="{FF2B5EF4-FFF2-40B4-BE49-F238E27FC236}">
                  <a16:creationId xmlns:a16="http://schemas.microsoft.com/office/drawing/2014/main" id="{9CE32F75-3728-415A-BA86-6F78669735E0}"/>
                </a:ext>
              </a:extLst>
            </p:cNvPr>
            <p:cNvSpPr/>
            <p:nvPr/>
          </p:nvSpPr>
          <p:spPr>
            <a:xfrm>
              <a:off x="4655776" y="728050"/>
              <a:ext cx="1440000" cy="360000"/>
            </a:xfrm>
            <a:prstGeom prst="roundRect">
              <a:avLst>
                <a:gd name="adj" fmla="val 0"/>
              </a:avLst>
            </a:prstGeom>
            <a:solidFill>
              <a:srgbClr val="406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テキスト ボックス 43">
              <a:extLst>
                <a:ext uri="{FF2B5EF4-FFF2-40B4-BE49-F238E27FC236}">
                  <a16:creationId xmlns:a16="http://schemas.microsoft.com/office/drawing/2014/main" id="{83C23105-AA41-4D50-8ED4-5B37709369CC}"/>
                </a:ext>
              </a:extLst>
            </p:cNvPr>
            <p:cNvSpPr txBox="1"/>
            <p:nvPr/>
          </p:nvSpPr>
          <p:spPr>
            <a:xfrm>
              <a:off x="4655776" y="773050"/>
              <a:ext cx="1440000" cy="270000"/>
            </a:xfrm>
            <a:prstGeom prst="rect">
              <a:avLst/>
            </a:prstGeom>
            <a:noFill/>
          </p:spPr>
          <p:txBody>
            <a:bodyPr wrap="square" lIns="0" tIns="0" rIns="0" bIns="0" rtlCol="0" anchor="ctr" anchorCtr="0">
              <a:noAutofit/>
            </a:bodyPr>
            <a:lstStyle/>
            <a:p>
              <a:pPr algn="ctr"/>
              <a:r>
                <a:rPr lang="ja-JP" altLang="en-US" b="1" dirty="0">
                  <a:solidFill>
                    <a:schemeClr val="bg1"/>
                  </a:solidFill>
                  <a:latin typeface="Meiryo UI" panose="020B0604030504040204" pitchFamily="50" charset="-128"/>
                  <a:ea typeface="Meiryo UI" panose="020B0604030504040204" pitchFamily="50" charset="-128"/>
                </a:rPr>
                <a:t>発展</a:t>
              </a:r>
              <a:endParaRPr kumimoji="1" lang="ja-JP" altLang="en-US" b="1" dirty="0">
                <a:solidFill>
                  <a:schemeClr val="bg1"/>
                </a:solidFill>
                <a:latin typeface="Meiryo UI" panose="020B0604030504040204" pitchFamily="50" charset="-128"/>
                <a:ea typeface="Meiryo UI" panose="020B0604030504040204" pitchFamily="50" charset="-128"/>
              </a:endParaRPr>
            </a:p>
          </p:txBody>
        </p:sp>
      </p:grpSp>
    </p:spTree>
    <p:extLst>
      <p:ext uri="{BB962C8B-B14F-4D97-AF65-F5344CB8AC3E}">
        <p14:creationId xmlns:p14="http://schemas.microsoft.com/office/powerpoint/2010/main" val="675242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p:cTn id="23" dur="500" fill="hold"/>
                                        <p:tgtEl>
                                          <p:spTgt spid="3"/>
                                        </p:tgtEl>
                                        <p:attrNameLst>
                                          <p:attrName>ppt_w</p:attrName>
                                        </p:attrNameLst>
                                      </p:cBhvr>
                                      <p:tavLst>
                                        <p:tav tm="0">
                                          <p:val>
                                            <p:fltVal val="0"/>
                                          </p:val>
                                        </p:tav>
                                        <p:tav tm="100000">
                                          <p:val>
                                            <p:strVal val="#ppt_w"/>
                                          </p:val>
                                        </p:tav>
                                      </p:tavLst>
                                    </p:anim>
                                    <p:anim calcmode="lin" valueType="num">
                                      <p:cBhvr>
                                        <p:cTn id="24" dur="500" fill="hold"/>
                                        <p:tgtEl>
                                          <p:spTgt spid="3"/>
                                        </p:tgtEl>
                                        <p:attrNameLst>
                                          <p:attrName>ppt_h</p:attrName>
                                        </p:attrNameLst>
                                      </p:cBhvr>
                                      <p:tavLst>
                                        <p:tav tm="0">
                                          <p:val>
                                            <p:fltVal val="0"/>
                                          </p:val>
                                        </p:tav>
                                        <p:tav tm="100000">
                                          <p:val>
                                            <p:strVal val="#ppt_h"/>
                                          </p:val>
                                        </p:tav>
                                      </p:tavLst>
                                    </p:anim>
                                    <p:animEffect transition="in" filter="fade">
                                      <p:cBhvr>
                                        <p:cTn id="25" dur="5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par>
                          <p:cTn id="31" fill="hold">
                            <p:stCondLst>
                              <p:cond delay="500"/>
                            </p:stCondLst>
                            <p:childTnLst>
                              <p:par>
                                <p:cTn id="32" presetID="53" presetClass="entr" presetSubtype="16" fill="hold" nodeType="afterEffect">
                                  <p:stCondLst>
                                    <p:cond delay="0"/>
                                  </p:stCondLst>
                                  <p:childTnLst>
                                    <p:set>
                                      <p:cBhvr>
                                        <p:cTn id="33" dur="1" fill="hold">
                                          <p:stCondLst>
                                            <p:cond delay="0"/>
                                          </p:stCondLst>
                                        </p:cTn>
                                        <p:tgtEl>
                                          <p:spTgt spid="5"/>
                                        </p:tgtEl>
                                        <p:attrNameLst>
                                          <p:attrName>style.visibility</p:attrName>
                                        </p:attrNameLst>
                                      </p:cBhvr>
                                      <p:to>
                                        <p:strVal val="visible"/>
                                      </p:to>
                                    </p:set>
                                    <p:anim calcmode="lin" valueType="num">
                                      <p:cBhvr>
                                        <p:cTn id="34" dur="500" fill="hold"/>
                                        <p:tgtEl>
                                          <p:spTgt spid="5"/>
                                        </p:tgtEl>
                                        <p:attrNameLst>
                                          <p:attrName>ppt_w</p:attrName>
                                        </p:attrNameLst>
                                      </p:cBhvr>
                                      <p:tavLst>
                                        <p:tav tm="0">
                                          <p:val>
                                            <p:fltVal val="0"/>
                                          </p:val>
                                        </p:tav>
                                        <p:tav tm="100000">
                                          <p:val>
                                            <p:strVal val="#ppt_w"/>
                                          </p:val>
                                        </p:tav>
                                      </p:tavLst>
                                    </p:anim>
                                    <p:anim calcmode="lin" valueType="num">
                                      <p:cBhvr>
                                        <p:cTn id="35" dur="500" fill="hold"/>
                                        <p:tgtEl>
                                          <p:spTgt spid="5"/>
                                        </p:tgtEl>
                                        <p:attrNameLst>
                                          <p:attrName>ppt_h</p:attrName>
                                        </p:attrNameLst>
                                      </p:cBhvr>
                                      <p:tavLst>
                                        <p:tav tm="0">
                                          <p:val>
                                            <p:fltVal val="0"/>
                                          </p:val>
                                        </p:tav>
                                        <p:tav tm="100000">
                                          <p:val>
                                            <p:strVal val="#ppt_h"/>
                                          </p:val>
                                        </p:tav>
                                      </p:tavLst>
                                    </p:anim>
                                    <p:animEffect transition="in" filter="fade">
                                      <p:cBhvr>
                                        <p:cTn id="36" dur="500"/>
                                        <p:tgtEl>
                                          <p:spTgt spid="5"/>
                                        </p:tgtEl>
                                      </p:cBhvr>
                                    </p:animEffect>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1500"/>
                            </p:stCondLst>
                            <p:childTnLst>
                              <p:par>
                                <p:cTn id="44" presetID="53" presetClass="entr" presetSubtype="16" fill="hold" nodeType="after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500" fill="hold"/>
                                        <p:tgtEl>
                                          <p:spTgt spid="9"/>
                                        </p:tgtEl>
                                        <p:attrNameLst>
                                          <p:attrName>ppt_w</p:attrName>
                                        </p:attrNameLst>
                                      </p:cBhvr>
                                      <p:tavLst>
                                        <p:tav tm="0">
                                          <p:val>
                                            <p:fltVal val="0"/>
                                          </p:val>
                                        </p:tav>
                                        <p:tav tm="100000">
                                          <p:val>
                                            <p:strVal val="#ppt_w"/>
                                          </p:val>
                                        </p:tav>
                                      </p:tavLst>
                                    </p:anim>
                                    <p:anim calcmode="lin" valueType="num">
                                      <p:cBhvr>
                                        <p:cTn id="47" dur="500" fill="hold"/>
                                        <p:tgtEl>
                                          <p:spTgt spid="9"/>
                                        </p:tgtEl>
                                        <p:attrNameLst>
                                          <p:attrName>ppt_h</p:attrName>
                                        </p:attrNameLst>
                                      </p:cBhvr>
                                      <p:tavLst>
                                        <p:tav tm="0">
                                          <p:val>
                                            <p:fltVal val="0"/>
                                          </p:val>
                                        </p:tav>
                                        <p:tav tm="100000">
                                          <p:val>
                                            <p:strVal val="#ppt_h"/>
                                          </p:val>
                                        </p:tav>
                                      </p:tavLst>
                                    </p:anim>
                                    <p:animEffect transition="in" filter="fade">
                                      <p:cBhvr>
                                        <p:cTn id="48" dur="500"/>
                                        <p:tgtEl>
                                          <p:spTgt spid="9"/>
                                        </p:tgtEl>
                                      </p:cBhvr>
                                    </p:animEffect>
                                  </p:childTnLst>
                                </p:cTn>
                              </p:par>
                            </p:childTnLst>
                          </p:cTn>
                        </p:par>
                        <p:par>
                          <p:cTn id="49" fill="hold">
                            <p:stCondLst>
                              <p:cond delay="2000"/>
                            </p:stCondLst>
                            <p:childTnLst>
                              <p:par>
                                <p:cTn id="50" presetID="53" presetClass="entr" presetSubtype="16" fill="hold" nodeType="afterEffect">
                                  <p:stCondLst>
                                    <p:cond delay="0"/>
                                  </p:stCondLst>
                                  <p:childTnLst>
                                    <p:set>
                                      <p:cBhvr>
                                        <p:cTn id="51" dur="1" fill="hold">
                                          <p:stCondLst>
                                            <p:cond delay="0"/>
                                          </p:stCondLst>
                                        </p:cTn>
                                        <p:tgtEl>
                                          <p:spTgt spid="26"/>
                                        </p:tgtEl>
                                        <p:attrNameLst>
                                          <p:attrName>style.visibility</p:attrName>
                                        </p:attrNameLst>
                                      </p:cBhvr>
                                      <p:to>
                                        <p:strVal val="visible"/>
                                      </p:to>
                                    </p:set>
                                    <p:anim calcmode="lin" valueType="num">
                                      <p:cBhvr>
                                        <p:cTn id="52" dur="500" fill="hold"/>
                                        <p:tgtEl>
                                          <p:spTgt spid="26"/>
                                        </p:tgtEl>
                                        <p:attrNameLst>
                                          <p:attrName>ppt_w</p:attrName>
                                        </p:attrNameLst>
                                      </p:cBhvr>
                                      <p:tavLst>
                                        <p:tav tm="0">
                                          <p:val>
                                            <p:fltVal val="0"/>
                                          </p:val>
                                        </p:tav>
                                        <p:tav tm="100000">
                                          <p:val>
                                            <p:strVal val="#ppt_w"/>
                                          </p:val>
                                        </p:tav>
                                      </p:tavLst>
                                    </p:anim>
                                    <p:anim calcmode="lin" valueType="num">
                                      <p:cBhvr>
                                        <p:cTn id="53" dur="500" fill="hold"/>
                                        <p:tgtEl>
                                          <p:spTgt spid="26"/>
                                        </p:tgtEl>
                                        <p:attrNameLst>
                                          <p:attrName>ppt_h</p:attrName>
                                        </p:attrNameLst>
                                      </p:cBhvr>
                                      <p:tavLst>
                                        <p:tav tm="0">
                                          <p:val>
                                            <p:fltVal val="0"/>
                                          </p:val>
                                        </p:tav>
                                        <p:tav tm="100000">
                                          <p:val>
                                            <p:strVal val="#ppt_h"/>
                                          </p:val>
                                        </p:tav>
                                      </p:tavLst>
                                    </p:anim>
                                    <p:animEffect transition="in" filter="fade">
                                      <p:cBhvr>
                                        <p:cTn id="5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D78C1570-81ED-402C-A3CA-E0FFBD247727}"/>
              </a:ext>
            </a:extLst>
          </p:cNvPr>
          <p:cNvSpPr txBox="1"/>
          <p:nvPr/>
        </p:nvSpPr>
        <p:spPr>
          <a:xfrm>
            <a:off x="368966" y="5189001"/>
            <a:ext cx="11520000" cy="830997"/>
          </a:xfrm>
          <a:prstGeom prst="rect">
            <a:avLst/>
          </a:prstGeom>
          <a:noFill/>
        </p:spPr>
        <p:txBody>
          <a:bodyPr wrap="square" rtlCol="0" anchor="ctr">
            <a:spAutoFit/>
          </a:bodyPr>
          <a:lstStyle/>
          <a:p>
            <a:pPr algn="ctr"/>
            <a:r>
              <a:rPr lang="ja-JP" altLang="en-US" sz="2400" b="1" dirty="0">
                <a:latin typeface="Meiryo UI" panose="020B0604030504040204" pitchFamily="50" charset="-128"/>
                <a:ea typeface="Meiryo UI" panose="020B0604030504040204" pitchFamily="50" charset="-128"/>
              </a:rPr>
              <a:t>一人一人が社会的な課題に気付き、日々の買物を通して、その課題の解決のために、</a:t>
            </a:r>
            <a:endParaRPr lang="en-US" altLang="ja-JP" sz="2400" b="1" dirty="0">
              <a:latin typeface="Meiryo UI" panose="020B0604030504040204" pitchFamily="50" charset="-128"/>
              <a:ea typeface="Meiryo UI" panose="020B0604030504040204" pitchFamily="50" charset="-128"/>
            </a:endParaRPr>
          </a:p>
          <a:p>
            <a:pPr algn="ctr"/>
            <a:r>
              <a:rPr lang="ja-JP" altLang="en-US" sz="2400" b="1" dirty="0">
                <a:solidFill>
                  <a:srgbClr val="FF0040"/>
                </a:solidFill>
                <a:latin typeface="Meiryo UI" panose="020B0604030504040204" pitchFamily="50" charset="-128"/>
                <a:ea typeface="Meiryo UI" panose="020B0604030504040204" pitchFamily="50" charset="-128"/>
              </a:rPr>
              <a:t>自分は何ができるのかを考えてみること</a:t>
            </a:r>
            <a:r>
              <a:rPr lang="ja-JP" altLang="en-US" sz="2400" b="1" dirty="0">
                <a:latin typeface="Meiryo UI" panose="020B0604030504040204" pitchFamily="50" charset="-128"/>
                <a:ea typeface="Meiryo UI" panose="020B0604030504040204" pitchFamily="50" charset="-128"/>
              </a:rPr>
              <a:t>が、エシカル消費の第一歩です</a:t>
            </a:r>
            <a:endParaRPr lang="ja-JP" altLang="en-US" sz="2400" b="1" dirty="0">
              <a:solidFill>
                <a:srgbClr val="FF0040"/>
              </a:solidFill>
              <a:latin typeface="Meiryo UI" panose="020B0604030504040204" pitchFamily="50" charset="-128"/>
              <a:ea typeface="Meiryo UI" panose="020B0604030504040204" pitchFamily="50" charset="-128"/>
            </a:endParaRPr>
          </a:p>
        </p:txBody>
      </p:sp>
      <p:grpSp>
        <p:nvGrpSpPr>
          <p:cNvPr id="11" name="グループ化 10">
            <a:extLst>
              <a:ext uri="{FF2B5EF4-FFF2-40B4-BE49-F238E27FC236}">
                <a16:creationId xmlns:a16="http://schemas.microsoft.com/office/drawing/2014/main" id="{274C1F7A-935A-4300-B55E-A3D2CA050CBF}"/>
              </a:ext>
            </a:extLst>
          </p:cNvPr>
          <p:cNvGrpSpPr/>
          <p:nvPr/>
        </p:nvGrpSpPr>
        <p:grpSpPr>
          <a:xfrm>
            <a:off x="4119592" y="2100955"/>
            <a:ext cx="1440000" cy="1080000"/>
            <a:chOff x="1722222" y="1367705"/>
            <a:chExt cx="1440000" cy="1080000"/>
          </a:xfrm>
        </p:grpSpPr>
        <p:sp>
          <p:nvSpPr>
            <p:cNvPr id="12" name="楕円 11">
              <a:extLst>
                <a:ext uri="{FF2B5EF4-FFF2-40B4-BE49-F238E27FC236}">
                  <a16:creationId xmlns:a16="http://schemas.microsoft.com/office/drawing/2014/main" id="{307BC7DB-0F0E-4B26-B3A9-5988C5F3297D}"/>
                </a:ext>
              </a:extLst>
            </p:cNvPr>
            <p:cNvSpPr/>
            <p:nvPr/>
          </p:nvSpPr>
          <p:spPr>
            <a:xfrm>
              <a:off x="1895463" y="1367705"/>
              <a:ext cx="1080000" cy="1080000"/>
            </a:xfrm>
            <a:prstGeom prst="ellipse">
              <a:avLst/>
            </a:prstGeom>
            <a:solidFill>
              <a:srgbClr val="C0FF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a:extLst>
                <a:ext uri="{FF2B5EF4-FFF2-40B4-BE49-F238E27FC236}">
                  <a16:creationId xmlns:a16="http://schemas.microsoft.com/office/drawing/2014/main" id="{BAD4FA1D-FA76-4914-BEE2-6F75AAC0CB15}"/>
                </a:ext>
              </a:extLst>
            </p:cNvPr>
            <p:cNvSpPr txBox="1"/>
            <p:nvPr/>
          </p:nvSpPr>
          <p:spPr>
            <a:xfrm>
              <a:off x="1722222" y="1727230"/>
              <a:ext cx="1440000" cy="400110"/>
            </a:xfrm>
            <a:prstGeom prst="rect">
              <a:avLst/>
            </a:prstGeom>
            <a:noFill/>
          </p:spPr>
          <p:txBody>
            <a:bodyPr wrap="square" rtlCol="0" anchor="ctr">
              <a:spAutoFit/>
            </a:bodyPr>
            <a:lstStyle/>
            <a:p>
              <a:pPr algn="ctr"/>
              <a:r>
                <a:rPr lang="ja-JP" altLang="en-US" sz="2000" b="1" dirty="0">
                  <a:solidFill>
                    <a:srgbClr val="406080"/>
                  </a:solidFill>
                  <a:latin typeface="Meiryo UI" panose="020B0604030504040204" pitchFamily="50" charset="-128"/>
                  <a:ea typeface="Meiryo UI" panose="020B0604030504040204" pitchFamily="50" charset="-128"/>
                </a:rPr>
                <a:t>エコ商品</a:t>
              </a:r>
              <a:endParaRPr kumimoji="1" lang="en-US" altLang="ja-JP" sz="2000" b="1" dirty="0">
                <a:solidFill>
                  <a:srgbClr val="406080"/>
                </a:solidFill>
                <a:latin typeface="Meiryo UI" panose="020B0604030504040204" pitchFamily="50" charset="-128"/>
                <a:ea typeface="Meiryo UI" panose="020B0604030504040204" pitchFamily="50" charset="-128"/>
              </a:endParaRPr>
            </a:p>
          </p:txBody>
        </p:sp>
      </p:grpSp>
      <p:grpSp>
        <p:nvGrpSpPr>
          <p:cNvPr id="15" name="グループ化 14">
            <a:extLst>
              <a:ext uri="{FF2B5EF4-FFF2-40B4-BE49-F238E27FC236}">
                <a16:creationId xmlns:a16="http://schemas.microsoft.com/office/drawing/2014/main" id="{EC8D1494-E329-4B76-93ED-3C93DBA707B7}"/>
              </a:ext>
            </a:extLst>
          </p:cNvPr>
          <p:cNvGrpSpPr/>
          <p:nvPr/>
        </p:nvGrpSpPr>
        <p:grpSpPr>
          <a:xfrm>
            <a:off x="79632" y="757474"/>
            <a:ext cx="1440000" cy="1080000"/>
            <a:chOff x="1722222" y="1367705"/>
            <a:chExt cx="1440000" cy="1080000"/>
          </a:xfrm>
        </p:grpSpPr>
        <p:sp>
          <p:nvSpPr>
            <p:cNvPr id="16" name="楕円 15">
              <a:extLst>
                <a:ext uri="{FF2B5EF4-FFF2-40B4-BE49-F238E27FC236}">
                  <a16:creationId xmlns:a16="http://schemas.microsoft.com/office/drawing/2014/main" id="{35AEF04D-B22E-4089-9D67-0F65A0925239}"/>
                </a:ext>
              </a:extLst>
            </p:cNvPr>
            <p:cNvSpPr/>
            <p:nvPr/>
          </p:nvSpPr>
          <p:spPr>
            <a:xfrm>
              <a:off x="1895463" y="1367705"/>
              <a:ext cx="1080000" cy="1080000"/>
            </a:xfrm>
            <a:prstGeom prst="ellipse">
              <a:avLst/>
            </a:prstGeom>
            <a:solidFill>
              <a:srgbClr val="C0FF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a:extLst>
                <a:ext uri="{FF2B5EF4-FFF2-40B4-BE49-F238E27FC236}">
                  <a16:creationId xmlns:a16="http://schemas.microsoft.com/office/drawing/2014/main" id="{8504A114-F42F-45E2-9EF7-31F387E049A0}"/>
                </a:ext>
              </a:extLst>
            </p:cNvPr>
            <p:cNvSpPr txBox="1"/>
            <p:nvPr/>
          </p:nvSpPr>
          <p:spPr>
            <a:xfrm>
              <a:off x="1722222" y="1573342"/>
              <a:ext cx="1440000" cy="707886"/>
            </a:xfrm>
            <a:prstGeom prst="rect">
              <a:avLst/>
            </a:prstGeom>
            <a:noFill/>
          </p:spPr>
          <p:txBody>
            <a:bodyPr wrap="square" rtlCol="0" anchor="ctr">
              <a:spAutoFit/>
            </a:bodyPr>
            <a:lstStyle/>
            <a:p>
              <a:pPr algn="ctr"/>
              <a:r>
                <a:rPr lang="ja-JP" altLang="en-US" sz="2000" b="1" dirty="0">
                  <a:solidFill>
                    <a:srgbClr val="406080"/>
                  </a:solidFill>
                  <a:latin typeface="Meiryo UI" panose="020B0604030504040204" pitchFamily="50" charset="-128"/>
                  <a:ea typeface="Meiryo UI" panose="020B0604030504040204" pitchFamily="50" charset="-128"/>
                </a:rPr>
                <a:t>リサイクル商品</a:t>
              </a:r>
              <a:endParaRPr kumimoji="1" lang="en-US" altLang="ja-JP" sz="2000" b="1" dirty="0">
                <a:solidFill>
                  <a:srgbClr val="406080"/>
                </a:solidFill>
                <a:latin typeface="Meiryo UI" panose="020B0604030504040204" pitchFamily="50" charset="-128"/>
                <a:ea typeface="Meiryo UI" panose="020B0604030504040204" pitchFamily="50" charset="-128"/>
              </a:endParaRPr>
            </a:p>
          </p:txBody>
        </p:sp>
      </p:grpSp>
      <p:grpSp>
        <p:nvGrpSpPr>
          <p:cNvPr id="18" name="グループ化 17">
            <a:extLst>
              <a:ext uri="{FF2B5EF4-FFF2-40B4-BE49-F238E27FC236}">
                <a16:creationId xmlns:a16="http://schemas.microsoft.com/office/drawing/2014/main" id="{9C7564CD-6534-4FB1-9D67-26DDB9B9D82F}"/>
              </a:ext>
            </a:extLst>
          </p:cNvPr>
          <p:cNvGrpSpPr/>
          <p:nvPr/>
        </p:nvGrpSpPr>
        <p:grpSpPr>
          <a:xfrm>
            <a:off x="5650524" y="3104978"/>
            <a:ext cx="1440000" cy="1080000"/>
            <a:chOff x="1722222" y="1367705"/>
            <a:chExt cx="1440000" cy="1080000"/>
          </a:xfrm>
        </p:grpSpPr>
        <p:sp>
          <p:nvSpPr>
            <p:cNvPr id="19" name="楕円 18">
              <a:extLst>
                <a:ext uri="{FF2B5EF4-FFF2-40B4-BE49-F238E27FC236}">
                  <a16:creationId xmlns:a16="http://schemas.microsoft.com/office/drawing/2014/main" id="{9837C067-EFDF-4C90-8BCB-0595BF3010C4}"/>
                </a:ext>
              </a:extLst>
            </p:cNvPr>
            <p:cNvSpPr/>
            <p:nvPr/>
          </p:nvSpPr>
          <p:spPr>
            <a:xfrm>
              <a:off x="1895463" y="1367705"/>
              <a:ext cx="1080000" cy="1080000"/>
            </a:xfrm>
            <a:prstGeom prst="ellipse">
              <a:avLst/>
            </a:prstGeom>
            <a:solidFill>
              <a:srgbClr val="C0FF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a:extLst>
                <a:ext uri="{FF2B5EF4-FFF2-40B4-BE49-F238E27FC236}">
                  <a16:creationId xmlns:a16="http://schemas.microsoft.com/office/drawing/2014/main" id="{78ACE610-D05B-48F0-9C60-BE205A8C5770}"/>
                </a:ext>
              </a:extLst>
            </p:cNvPr>
            <p:cNvSpPr txBox="1"/>
            <p:nvPr/>
          </p:nvSpPr>
          <p:spPr>
            <a:xfrm>
              <a:off x="1722222" y="1727230"/>
              <a:ext cx="1440000" cy="400110"/>
            </a:xfrm>
            <a:prstGeom prst="rect">
              <a:avLst/>
            </a:prstGeom>
            <a:noFill/>
          </p:spPr>
          <p:txBody>
            <a:bodyPr wrap="square" rtlCol="0" anchor="ctr">
              <a:spAutoFit/>
            </a:bodyPr>
            <a:lstStyle/>
            <a:p>
              <a:pPr algn="ctr"/>
              <a:r>
                <a:rPr lang="ja-JP" altLang="en-US" sz="2000" b="1" dirty="0">
                  <a:solidFill>
                    <a:srgbClr val="406080"/>
                  </a:solidFill>
                  <a:latin typeface="Meiryo UI" panose="020B0604030504040204" pitchFamily="50" charset="-128"/>
                  <a:ea typeface="Meiryo UI" panose="020B0604030504040204" pitchFamily="50" charset="-128"/>
                </a:rPr>
                <a:t>地産地消</a:t>
              </a:r>
              <a:endParaRPr lang="en-US" altLang="ja-JP" sz="2000" b="1" dirty="0">
                <a:solidFill>
                  <a:srgbClr val="406080"/>
                </a:solidFill>
                <a:latin typeface="Meiryo UI" panose="020B0604030504040204" pitchFamily="50" charset="-128"/>
                <a:ea typeface="Meiryo UI" panose="020B0604030504040204" pitchFamily="50" charset="-128"/>
              </a:endParaRPr>
            </a:p>
          </p:txBody>
        </p:sp>
      </p:grpSp>
      <p:grpSp>
        <p:nvGrpSpPr>
          <p:cNvPr id="21" name="グループ化 20">
            <a:extLst>
              <a:ext uri="{FF2B5EF4-FFF2-40B4-BE49-F238E27FC236}">
                <a16:creationId xmlns:a16="http://schemas.microsoft.com/office/drawing/2014/main" id="{7E62C434-25AD-4F76-B020-BA0D2185C44B}"/>
              </a:ext>
            </a:extLst>
          </p:cNvPr>
          <p:cNvGrpSpPr/>
          <p:nvPr/>
        </p:nvGrpSpPr>
        <p:grpSpPr>
          <a:xfrm>
            <a:off x="7175500" y="918344"/>
            <a:ext cx="2126710" cy="1080000"/>
            <a:chOff x="1026293" y="1399791"/>
            <a:chExt cx="2126710" cy="1080000"/>
          </a:xfrm>
        </p:grpSpPr>
        <p:sp>
          <p:nvSpPr>
            <p:cNvPr id="24" name="楕円 23">
              <a:extLst>
                <a:ext uri="{FF2B5EF4-FFF2-40B4-BE49-F238E27FC236}">
                  <a16:creationId xmlns:a16="http://schemas.microsoft.com/office/drawing/2014/main" id="{6E31C4C3-B19C-45BB-9794-F85EC0B4A8DF}"/>
                </a:ext>
              </a:extLst>
            </p:cNvPr>
            <p:cNvSpPr/>
            <p:nvPr/>
          </p:nvSpPr>
          <p:spPr>
            <a:xfrm>
              <a:off x="1549648" y="1399791"/>
              <a:ext cx="1080000" cy="1080000"/>
            </a:xfrm>
            <a:prstGeom prst="ellipse">
              <a:avLst/>
            </a:prstGeom>
            <a:solidFill>
              <a:srgbClr val="C0FF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ボックス 24">
              <a:extLst>
                <a:ext uri="{FF2B5EF4-FFF2-40B4-BE49-F238E27FC236}">
                  <a16:creationId xmlns:a16="http://schemas.microsoft.com/office/drawing/2014/main" id="{DBC9C198-3F6B-4422-9B8A-5ADA60F1DF30}"/>
                </a:ext>
              </a:extLst>
            </p:cNvPr>
            <p:cNvSpPr txBox="1"/>
            <p:nvPr/>
          </p:nvSpPr>
          <p:spPr>
            <a:xfrm>
              <a:off x="1026293" y="1605428"/>
              <a:ext cx="2126710" cy="707886"/>
            </a:xfrm>
            <a:prstGeom prst="rect">
              <a:avLst/>
            </a:prstGeom>
            <a:noFill/>
          </p:spPr>
          <p:txBody>
            <a:bodyPr wrap="square" rtlCol="0" anchor="ctr">
              <a:spAutoFit/>
            </a:bodyPr>
            <a:lstStyle/>
            <a:p>
              <a:pPr algn="ctr"/>
              <a:r>
                <a:rPr lang="ja-JP" altLang="en-US" sz="2000" b="1" dirty="0">
                  <a:solidFill>
                    <a:srgbClr val="406080"/>
                  </a:solidFill>
                  <a:latin typeface="Meiryo UI" panose="020B0604030504040204" pitchFamily="50" charset="-128"/>
                  <a:ea typeface="Meiryo UI" panose="020B0604030504040204" pitchFamily="50" charset="-128"/>
                </a:rPr>
                <a:t>フェアトレード</a:t>
              </a:r>
              <a:endParaRPr lang="en-US" altLang="ja-JP" sz="2000" b="1" dirty="0">
                <a:solidFill>
                  <a:srgbClr val="406080"/>
                </a:solidFill>
                <a:latin typeface="Meiryo UI" panose="020B0604030504040204" pitchFamily="50" charset="-128"/>
                <a:ea typeface="Meiryo UI" panose="020B0604030504040204" pitchFamily="50" charset="-128"/>
              </a:endParaRPr>
            </a:p>
            <a:p>
              <a:pPr algn="ctr"/>
              <a:r>
                <a:rPr lang="ja-JP" altLang="en-US" sz="2000" b="1" dirty="0">
                  <a:solidFill>
                    <a:srgbClr val="406080"/>
                  </a:solidFill>
                  <a:latin typeface="Meiryo UI" panose="020B0604030504040204" pitchFamily="50" charset="-128"/>
                  <a:ea typeface="Meiryo UI" panose="020B0604030504040204" pitchFamily="50" charset="-128"/>
                </a:rPr>
                <a:t>商品</a:t>
              </a:r>
              <a:endParaRPr lang="en-US" altLang="ja-JP" sz="2000" b="1" dirty="0">
                <a:solidFill>
                  <a:srgbClr val="406080"/>
                </a:solidFill>
                <a:latin typeface="Meiryo UI" panose="020B0604030504040204" pitchFamily="50" charset="-128"/>
                <a:ea typeface="Meiryo UI" panose="020B0604030504040204" pitchFamily="50" charset="-128"/>
              </a:endParaRPr>
            </a:p>
          </p:txBody>
        </p:sp>
      </p:grpSp>
      <p:grpSp>
        <p:nvGrpSpPr>
          <p:cNvPr id="26" name="グループ化 25">
            <a:extLst>
              <a:ext uri="{FF2B5EF4-FFF2-40B4-BE49-F238E27FC236}">
                <a16:creationId xmlns:a16="http://schemas.microsoft.com/office/drawing/2014/main" id="{ED300571-7D51-4524-BD28-9D6FAC2EB853}"/>
              </a:ext>
            </a:extLst>
          </p:cNvPr>
          <p:cNvGrpSpPr/>
          <p:nvPr/>
        </p:nvGrpSpPr>
        <p:grpSpPr>
          <a:xfrm>
            <a:off x="9703887" y="1639957"/>
            <a:ext cx="1968089" cy="1080000"/>
            <a:chOff x="1722221" y="1367705"/>
            <a:chExt cx="1968089" cy="1080000"/>
          </a:xfrm>
        </p:grpSpPr>
        <p:sp>
          <p:nvSpPr>
            <p:cNvPr id="27" name="楕円 26">
              <a:extLst>
                <a:ext uri="{FF2B5EF4-FFF2-40B4-BE49-F238E27FC236}">
                  <a16:creationId xmlns:a16="http://schemas.microsoft.com/office/drawing/2014/main" id="{4273965F-53FC-46CD-8280-96D768E62E33}"/>
                </a:ext>
              </a:extLst>
            </p:cNvPr>
            <p:cNvSpPr/>
            <p:nvPr/>
          </p:nvSpPr>
          <p:spPr>
            <a:xfrm>
              <a:off x="2166265" y="1367705"/>
              <a:ext cx="1080000" cy="1080000"/>
            </a:xfrm>
            <a:prstGeom prst="ellipse">
              <a:avLst/>
            </a:prstGeom>
            <a:solidFill>
              <a:srgbClr val="C0FF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a:extLst>
                <a:ext uri="{FF2B5EF4-FFF2-40B4-BE49-F238E27FC236}">
                  <a16:creationId xmlns:a16="http://schemas.microsoft.com/office/drawing/2014/main" id="{CDF9DAF4-A2CD-4DA1-A786-E2362B9D797D}"/>
                </a:ext>
              </a:extLst>
            </p:cNvPr>
            <p:cNvSpPr txBox="1"/>
            <p:nvPr/>
          </p:nvSpPr>
          <p:spPr>
            <a:xfrm>
              <a:off x="1722221" y="1573342"/>
              <a:ext cx="1968089" cy="707886"/>
            </a:xfrm>
            <a:prstGeom prst="rect">
              <a:avLst/>
            </a:prstGeom>
            <a:noFill/>
          </p:spPr>
          <p:txBody>
            <a:bodyPr wrap="square" rtlCol="0" anchor="ctr">
              <a:spAutoFit/>
            </a:bodyPr>
            <a:lstStyle/>
            <a:p>
              <a:pPr algn="ctr"/>
              <a:r>
                <a:rPr lang="ja-JP" altLang="en-US" sz="2000" b="1" dirty="0">
                  <a:solidFill>
                    <a:srgbClr val="406080"/>
                  </a:solidFill>
                  <a:latin typeface="Meiryo UI" panose="020B0604030504040204" pitchFamily="50" charset="-128"/>
                  <a:ea typeface="Meiryo UI" panose="020B0604030504040204" pitchFamily="50" charset="-128"/>
                </a:rPr>
                <a:t>障がい者支援につながる商品</a:t>
              </a:r>
              <a:endParaRPr lang="en-US" altLang="ja-JP" sz="2000" b="1" dirty="0">
                <a:solidFill>
                  <a:srgbClr val="406080"/>
                </a:solidFill>
                <a:latin typeface="Meiryo UI" panose="020B0604030504040204" pitchFamily="50" charset="-128"/>
                <a:ea typeface="Meiryo UI" panose="020B0604030504040204" pitchFamily="50" charset="-128"/>
              </a:endParaRPr>
            </a:p>
          </p:txBody>
        </p:sp>
      </p:grpSp>
      <p:grpSp>
        <p:nvGrpSpPr>
          <p:cNvPr id="30" name="グループ化 29">
            <a:extLst>
              <a:ext uri="{FF2B5EF4-FFF2-40B4-BE49-F238E27FC236}">
                <a16:creationId xmlns:a16="http://schemas.microsoft.com/office/drawing/2014/main" id="{5D273B70-1101-4ABA-95BF-FAC42911D253}"/>
              </a:ext>
            </a:extLst>
          </p:cNvPr>
          <p:cNvGrpSpPr/>
          <p:nvPr/>
        </p:nvGrpSpPr>
        <p:grpSpPr>
          <a:xfrm>
            <a:off x="10352113" y="3222328"/>
            <a:ext cx="1440000" cy="1080000"/>
            <a:chOff x="1722222" y="1367705"/>
            <a:chExt cx="1440000" cy="1080000"/>
          </a:xfrm>
        </p:grpSpPr>
        <p:sp>
          <p:nvSpPr>
            <p:cNvPr id="31" name="楕円 30">
              <a:extLst>
                <a:ext uri="{FF2B5EF4-FFF2-40B4-BE49-F238E27FC236}">
                  <a16:creationId xmlns:a16="http://schemas.microsoft.com/office/drawing/2014/main" id="{15EE3FD0-04B1-42FE-B508-5C2BDB4400AC}"/>
                </a:ext>
              </a:extLst>
            </p:cNvPr>
            <p:cNvSpPr/>
            <p:nvPr/>
          </p:nvSpPr>
          <p:spPr>
            <a:xfrm>
              <a:off x="1895463" y="1367705"/>
              <a:ext cx="1080000" cy="1080000"/>
            </a:xfrm>
            <a:prstGeom prst="ellipse">
              <a:avLst/>
            </a:prstGeom>
            <a:solidFill>
              <a:srgbClr val="C0FF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テキスト ボックス 31">
              <a:extLst>
                <a:ext uri="{FF2B5EF4-FFF2-40B4-BE49-F238E27FC236}">
                  <a16:creationId xmlns:a16="http://schemas.microsoft.com/office/drawing/2014/main" id="{1A07B226-6BC2-497E-B303-CFAC1C259CF2}"/>
                </a:ext>
              </a:extLst>
            </p:cNvPr>
            <p:cNvSpPr txBox="1"/>
            <p:nvPr/>
          </p:nvSpPr>
          <p:spPr>
            <a:xfrm>
              <a:off x="1722222" y="1573342"/>
              <a:ext cx="1440000" cy="707886"/>
            </a:xfrm>
            <a:prstGeom prst="rect">
              <a:avLst/>
            </a:prstGeom>
            <a:noFill/>
          </p:spPr>
          <p:txBody>
            <a:bodyPr wrap="square" rtlCol="0" anchor="ctr">
              <a:spAutoFit/>
            </a:bodyPr>
            <a:lstStyle/>
            <a:p>
              <a:pPr algn="ctr"/>
              <a:r>
                <a:rPr lang="ja-JP" altLang="en-US" sz="2000" b="1" dirty="0">
                  <a:solidFill>
                    <a:srgbClr val="406080"/>
                  </a:solidFill>
                  <a:latin typeface="Meiryo UI" panose="020B0604030504040204" pitchFamily="50" charset="-128"/>
                  <a:ea typeface="Meiryo UI" panose="020B0604030504040204" pitchFamily="50" charset="-128"/>
                </a:rPr>
                <a:t>被災地</a:t>
              </a:r>
              <a:endParaRPr lang="en-US" altLang="ja-JP" sz="2000" b="1" dirty="0">
                <a:solidFill>
                  <a:srgbClr val="406080"/>
                </a:solidFill>
                <a:latin typeface="Meiryo UI" panose="020B0604030504040204" pitchFamily="50" charset="-128"/>
                <a:ea typeface="Meiryo UI" panose="020B0604030504040204" pitchFamily="50" charset="-128"/>
              </a:endParaRPr>
            </a:p>
            <a:p>
              <a:pPr algn="ctr"/>
              <a:r>
                <a:rPr lang="ja-JP" altLang="en-US" sz="2000" b="1" dirty="0">
                  <a:solidFill>
                    <a:srgbClr val="406080"/>
                  </a:solidFill>
                  <a:latin typeface="Meiryo UI" panose="020B0604030504040204" pitchFamily="50" charset="-128"/>
                  <a:ea typeface="Meiryo UI" panose="020B0604030504040204" pitchFamily="50" charset="-128"/>
                </a:rPr>
                <a:t>産品</a:t>
              </a:r>
              <a:endParaRPr lang="en-US" altLang="ja-JP" sz="2000" b="1" dirty="0">
                <a:solidFill>
                  <a:srgbClr val="406080"/>
                </a:solidFill>
                <a:latin typeface="Meiryo UI" panose="020B0604030504040204" pitchFamily="50" charset="-128"/>
                <a:ea typeface="Meiryo UI" panose="020B0604030504040204" pitchFamily="50" charset="-128"/>
              </a:endParaRPr>
            </a:p>
          </p:txBody>
        </p:sp>
      </p:grpSp>
      <p:grpSp>
        <p:nvGrpSpPr>
          <p:cNvPr id="33" name="グループ化 32">
            <a:extLst>
              <a:ext uri="{FF2B5EF4-FFF2-40B4-BE49-F238E27FC236}">
                <a16:creationId xmlns:a16="http://schemas.microsoft.com/office/drawing/2014/main" id="{EBB13D33-DD6B-47F5-874A-5EA6CEC2FC48}"/>
              </a:ext>
            </a:extLst>
          </p:cNvPr>
          <p:cNvGrpSpPr/>
          <p:nvPr/>
        </p:nvGrpSpPr>
        <p:grpSpPr>
          <a:xfrm>
            <a:off x="5650524" y="1624778"/>
            <a:ext cx="1440000" cy="1080000"/>
            <a:chOff x="1722222" y="1367705"/>
            <a:chExt cx="1440000" cy="1080000"/>
          </a:xfrm>
        </p:grpSpPr>
        <p:sp>
          <p:nvSpPr>
            <p:cNvPr id="34" name="楕円 33">
              <a:extLst>
                <a:ext uri="{FF2B5EF4-FFF2-40B4-BE49-F238E27FC236}">
                  <a16:creationId xmlns:a16="http://schemas.microsoft.com/office/drawing/2014/main" id="{28F81E46-E9D0-485C-B308-3D66498EE92F}"/>
                </a:ext>
              </a:extLst>
            </p:cNvPr>
            <p:cNvSpPr/>
            <p:nvPr/>
          </p:nvSpPr>
          <p:spPr>
            <a:xfrm>
              <a:off x="1895463" y="1367705"/>
              <a:ext cx="1080000" cy="1080000"/>
            </a:xfrm>
            <a:prstGeom prst="ellipse">
              <a:avLst/>
            </a:prstGeom>
            <a:solidFill>
              <a:srgbClr val="C0FF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テキスト ボックス 34">
              <a:extLst>
                <a:ext uri="{FF2B5EF4-FFF2-40B4-BE49-F238E27FC236}">
                  <a16:creationId xmlns:a16="http://schemas.microsoft.com/office/drawing/2014/main" id="{FBC51045-D6B7-40E5-A3BD-5421B7E2C73A}"/>
                </a:ext>
              </a:extLst>
            </p:cNvPr>
            <p:cNvSpPr txBox="1"/>
            <p:nvPr/>
          </p:nvSpPr>
          <p:spPr>
            <a:xfrm>
              <a:off x="1722222" y="1573342"/>
              <a:ext cx="1440000" cy="707886"/>
            </a:xfrm>
            <a:prstGeom prst="rect">
              <a:avLst/>
            </a:prstGeom>
            <a:noFill/>
          </p:spPr>
          <p:txBody>
            <a:bodyPr wrap="square" rtlCol="0" anchor="ctr">
              <a:spAutoFit/>
            </a:bodyPr>
            <a:lstStyle/>
            <a:p>
              <a:pPr algn="ctr"/>
              <a:r>
                <a:rPr lang="ja-JP" altLang="en-US" sz="2000" b="1" dirty="0">
                  <a:solidFill>
                    <a:srgbClr val="406080"/>
                  </a:solidFill>
                  <a:latin typeface="Meiryo UI" panose="020B0604030504040204" pitchFamily="50" charset="-128"/>
                  <a:ea typeface="Meiryo UI" panose="020B0604030504040204" pitchFamily="50" charset="-128"/>
                </a:rPr>
                <a:t>マイバッグの</a:t>
              </a:r>
              <a:endParaRPr lang="en-US" altLang="ja-JP" sz="2000" b="1" dirty="0">
                <a:solidFill>
                  <a:srgbClr val="406080"/>
                </a:solidFill>
                <a:latin typeface="Meiryo UI" panose="020B0604030504040204" pitchFamily="50" charset="-128"/>
                <a:ea typeface="Meiryo UI" panose="020B0604030504040204" pitchFamily="50" charset="-128"/>
              </a:endParaRPr>
            </a:p>
            <a:p>
              <a:pPr algn="ctr"/>
              <a:r>
                <a:rPr lang="ja-JP" altLang="en-US" sz="2000" b="1" dirty="0">
                  <a:solidFill>
                    <a:srgbClr val="406080"/>
                  </a:solidFill>
                  <a:latin typeface="Meiryo UI" panose="020B0604030504040204" pitchFamily="50" charset="-128"/>
                  <a:ea typeface="Meiryo UI" panose="020B0604030504040204" pitchFamily="50" charset="-128"/>
                </a:rPr>
                <a:t>利用</a:t>
              </a:r>
              <a:endParaRPr lang="en-US" altLang="ja-JP" sz="2000" b="1" dirty="0">
                <a:solidFill>
                  <a:srgbClr val="406080"/>
                </a:solidFill>
                <a:latin typeface="Meiryo UI" panose="020B0604030504040204" pitchFamily="50" charset="-128"/>
                <a:ea typeface="Meiryo UI" panose="020B0604030504040204" pitchFamily="50" charset="-128"/>
              </a:endParaRPr>
            </a:p>
          </p:txBody>
        </p:sp>
      </p:grpSp>
      <p:pic>
        <p:nvPicPr>
          <p:cNvPr id="38" name="図 37">
            <a:extLst>
              <a:ext uri="{FF2B5EF4-FFF2-40B4-BE49-F238E27FC236}">
                <a16:creationId xmlns:a16="http://schemas.microsoft.com/office/drawing/2014/main" id="{BD50EF64-E267-4E7A-9B02-3E1B21D921D6}"/>
              </a:ext>
            </a:extLst>
          </p:cNvPr>
          <p:cNvPicPr>
            <a:picLocks noChangeAspect="1"/>
          </p:cNvPicPr>
          <p:nvPr/>
        </p:nvPicPr>
        <p:blipFill>
          <a:blip r:embed="rId3"/>
          <a:stretch>
            <a:fillRect/>
          </a:stretch>
        </p:blipFill>
        <p:spPr>
          <a:xfrm>
            <a:off x="906773" y="1644464"/>
            <a:ext cx="3244063" cy="2928402"/>
          </a:xfrm>
          <a:prstGeom prst="rect">
            <a:avLst/>
          </a:prstGeom>
        </p:spPr>
      </p:pic>
      <p:pic>
        <p:nvPicPr>
          <p:cNvPr id="39" name="図 38">
            <a:extLst>
              <a:ext uri="{FF2B5EF4-FFF2-40B4-BE49-F238E27FC236}">
                <a16:creationId xmlns:a16="http://schemas.microsoft.com/office/drawing/2014/main" id="{6A8DEB77-003E-40B2-9D35-D97E41038CFF}"/>
              </a:ext>
            </a:extLst>
          </p:cNvPr>
          <p:cNvPicPr>
            <a:picLocks noChangeAspect="1"/>
          </p:cNvPicPr>
          <p:nvPr/>
        </p:nvPicPr>
        <p:blipFill>
          <a:blip r:embed="rId4"/>
          <a:stretch>
            <a:fillRect/>
          </a:stretch>
        </p:blipFill>
        <p:spPr>
          <a:xfrm>
            <a:off x="7374549" y="1656947"/>
            <a:ext cx="2483191" cy="3265532"/>
          </a:xfrm>
          <a:prstGeom prst="rect">
            <a:avLst/>
          </a:prstGeom>
        </p:spPr>
      </p:pic>
      <p:grpSp>
        <p:nvGrpSpPr>
          <p:cNvPr id="29" name="グループ化 28">
            <a:extLst>
              <a:ext uri="{FF2B5EF4-FFF2-40B4-BE49-F238E27FC236}">
                <a16:creationId xmlns:a16="http://schemas.microsoft.com/office/drawing/2014/main" id="{3EB8080E-F294-491C-B748-50D45FF15C50}"/>
              </a:ext>
            </a:extLst>
          </p:cNvPr>
          <p:cNvGrpSpPr/>
          <p:nvPr/>
        </p:nvGrpSpPr>
        <p:grpSpPr>
          <a:xfrm>
            <a:off x="4296225" y="6139132"/>
            <a:ext cx="3610614" cy="360000"/>
            <a:chOff x="4296225" y="6139132"/>
            <a:chExt cx="3610614" cy="360000"/>
          </a:xfrm>
        </p:grpSpPr>
        <p:sp>
          <p:nvSpPr>
            <p:cNvPr id="36" name="四角形: 角を丸くする 35">
              <a:extLst>
                <a:ext uri="{FF2B5EF4-FFF2-40B4-BE49-F238E27FC236}">
                  <a16:creationId xmlns:a16="http://schemas.microsoft.com/office/drawing/2014/main" id="{068A7B99-BB21-472D-8673-CBD0B0021127}"/>
                </a:ext>
              </a:extLst>
            </p:cNvPr>
            <p:cNvSpPr/>
            <p:nvPr/>
          </p:nvSpPr>
          <p:spPr>
            <a:xfrm>
              <a:off x="4306839" y="6139132"/>
              <a:ext cx="3600000" cy="360000"/>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テキスト ボックス 36">
              <a:hlinkClick r:id="rId5"/>
              <a:extLst>
                <a:ext uri="{FF2B5EF4-FFF2-40B4-BE49-F238E27FC236}">
                  <a16:creationId xmlns:a16="http://schemas.microsoft.com/office/drawing/2014/main" id="{D51EBB7F-149C-4F39-BE62-BAF145BF90F3}"/>
                </a:ext>
              </a:extLst>
            </p:cNvPr>
            <p:cNvSpPr txBox="1"/>
            <p:nvPr/>
          </p:nvSpPr>
          <p:spPr>
            <a:xfrm>
              <a:off x="4296225" y="6184132"/>
              <a:ext cx="3600000" cy="270000"/>
            </a:xfrm>
            <a:prstGeom prst="rect">
              <a:avLst/>
            </a:prstGeom>
            <a:noFill/>
          </p:spPr>
          <p:txBody>
            <a:bodyPr wrap="square" rtlCol="0" anchor="ctr" anchorCtr="0">
              <a:noAutofit/>
            </a:bodyPr>
            <a:lstStyle/>
            <a:p>
              <a:pPr algn="ctr"/>
              <a:r>
                <a:rPr lang="ja-JP" altLang="en-US" sz="2000" b="1" dirty="0">
                  <a:solidFill>
                    <a:schemeClr val="bg1"/>
                  </a:solidFill>
                  <a:latin typeface="Meiryo UI" panose="020B0604030504040204" pitchFamily="50" charset="-128"/>
                  <a:ea typeface="Meiryo UI" panose="020B0604030504040204" pitchFamily="50" charset="-128"/>
                </a:rPr>
                <a:t>エシカル消費については</a:t>
              </a:r>
              <a:r>
                <a:rPr kumimoji="1" lang="ja-JP" altLang="en-US" sz="2000" b="1" dirty="0">
                  <a:solidFill>
                    <a:schemeClr val="bg1"/>
                  </a:solidFill>
                  <a:latin typeface="Meiryo UI" panose="020B0604030504040204" pitchFamily="50" charset="-128"/>
                  <a:ea typeface="Meiryo UI" panose="020B0604030504040204" pitchFamily="50" charset="-128"/>
                </a:rPr>
                <a:t>こちら</a:t>
              </a:r>
            </a:p>
          </p:txBody>
        </p:sp>
      </p:grpSp>
      <p:grpSp>
        <p:nvGrpSpPr>
          <p:cNvPr id="43" name="グループ化 42">
            <a:extLst>
              <a:ext uri="{FF2B5EF4-FFF2-40B4-BE49-F238E27FC236}">
                <a16:creationId xmlns:a16="http://schemas.microsoft.com/office/drawing/2014/main" id="{9CBAAB05-095C-4FFF-A127-F0206A69B24B}"/>
              </a:ext>
            </a:extLst>
          </p:cNvPr>
          <p:cNvGrpSpPr/>
          <p:nvPr/>
        </p:nvGrpSpPr>
        <p:grpSpPr>
          <a:xfrm>
            <a:off x="10427449" y="202750"/>
            <a:ext cx="1440000" cy="360000"/>
            <a:chOff x="4655776" y="728050"/>
            <a:chExt cx="1440000" cy="360000"/>
          </a:xfrm>
        </p:grpSpPr>
        <p:sp>
          <p:nvSpPr>
            <p:cNvPr id="44" name="四角形: 角を丸くする 43">
              <a:extLst>
                <a:ext uri="{FF2B5EF4-FFF2-40B4-BE49-F238E27FC236}">
                  <a16:creationId xmlns:a16="http://schemas.microsoft.com/office/drawing/2014/main" id="{DD2CDD14-A07E-4954-AB41-FDD12761DC27}"/>
                </a:ext>
              </a:extLst>
            </p:cNvPr>
            <p:cNvSpPr/>
            <p:nvPr/>
          </p:nvSpPr>
          <p:spPr>
            <a:xfrm>
              <a:off x="4655776" y="728050"/>
              <a:ext cx="1440000" cy="360000"/>
            </a:xfrm>
            <a:prstGeom prst="roundRect">
              <a:avLst>
                <a:gd name="adj" fmla="val 0"/>
              </a:avLst>
            </a:prstGeom>
            <a:solidFill>
              <a:srgbClr val="406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テキスト ボックス 44">
              <a:extLst>
                <a:ext uri="{FF2B5EF4-FFF2-40B4-BE49-F238E27FC236}">
                  <a16:creationId xmlns:a16="http://schemas.microsoft.com/office/drawing/2014/main" id="{B4448C5C-723A-4FC7-9B49-9582597865DD}"/>
                </a:ext>
              </a:extLst>
            </p:cNvPr>
            <p:cNvSpPr txBox="1"/>
            <p:nvPr/>
          </p:nvSpPr>
          <p:spPr>
            <a:xfrm>
              <a:off x="4655776" y="773050"/>
              <a:ext cx="1440000" cy="270000"/>
            </a:xfrm>
            <a:prstGeom prst="rect">
              <a:avLst/>
            </a:prstGeom>
            <a:noFill/>
          </p:spPr>
          <p:txBody>
            <a:bodyPr wrap="square" lIns="0" tIns="0" rIns="0" bIns="0" rtlCol="0" anchor="ctr" anchorCtr="0">
              <a:noAutofit/>
            </a:bodyPr>
            <a:lstStyle/>
            <a:p>
              <a:pPr algn="ctr"/>
              <a:r>
                <a:rPr lang="ja-JP" altLang="en-US" b="1" dirty="0">
                  <a:solidFill>
                    <a:schemeClr val="bg1"/>
                  </a:solidFill>
                  <a:latin typeface="Meiryo UI" panose="020B0604030504040204" pitchFamily="50" charset="-128"/>
                  <a:ea typeface="Meiryo UI" panose="020B0604030504040204" pitchFamily="50" charset="-128"/>
                </a:rPr>
                <a:t>発展</a:t>
              </a:r>
              <a:endParaRPr kumimoji="1" lang="ja-JP" altLang="en-US" b="1" dirty="0">
                <a:solidFill>
                  <a:schemeClr val="bg1"/>
                </a:solidFill>
                <a:latin typeface="Meiryo UI" panose="020B0604030504040204" pitchFamily="50" charset="-128"/>
                <a:ea typeface="Meiryo UI" panose="020B0604030504040204" pitchFamily="50" charset="-128"/>
              </a:endParaRPr>
            </a:p>
          </p:txBody>
        </p:sp>
      </p:grpSp>
    </p:spTree>
    <p:extLst>
      <p:ext uri="{BB962C8B-B14F-4D97-AF65-F5344CB8AC3E}">
        <p14:creationId xmlns:p14="http://schemas.microsoft.com/office/powerpoint/2010/main" val="2515707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p:cTn id="13" dur="500" fill="hold"/>
                                        <p:tgtEl>
                                          <p:spTgt spid="15"/>
                                        </p:tgtEl>
                                        <p:attrNameLst>
                                          <p:attrName>ppt_w</p:attrName>
                                        </p:attrNameLst>
                                      </p:cBhvr>
                                      <p:tavLst>
                                        <p:tav tm="0">
                                          <p:val>
                                            <p:fltVal val="0"/>
                                          </p:val>
                                        </p:tav>
                                        <p:tav tm="100000">
                                          <p:val>
                                            <p:strVal val="#ppt_w"/>
                                          </p:val>
                                        </p:tav>
                                      </p:tavLst>
                                    </p:anim>
                                    <p:anim calcmode="lin" valueType="num">
                                      <p:cBhvr>
                                        <p:cTn id="14" dur="500" fill="hold"/>
                                        <p:tgtEl>
                                          <p:spTgt spid="15"/>
                                        </p:tgtEl>
                                        <p:attrNameLst>
                                          <p:attrName>ppt_h</p:attrName>
                                        </p:attrNameLst>
                                      </p:cBhvr>
                                      <p:tavLst>
                                        <p:tav tm="0">
                                          <p:val>
                                            <p:fltVal val="0"/>
                                          </p:val>
                                        </p:tav>
                                        <p:tav tm="100000">
                                          <p:val>
                                            <p:strVal val="#ppt_h"/>
                                          </p:val>
                                        </p:tav>
                                      </p:tavLst>
                                    </p:anim>
                                    <p:animEffect transition="in" filter="fade">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fade">
                                      <p:cBhvr>
                                        <p:cTn id="20" dur="500"/>
                                        <p:tgtEl>
                                          <p:spTgt spid="39"/>
                                        </p:tgtEl>
                                      </p:cBhvr>
                                    </p:animEffect>
                                  </p:childTnLst>
                                </p:cTn>
                              </p:par>
                            </p:childTnLst>
                          </p:cTn>
                        </p:par>
                        <p:par>
                          <p:cTn id="21" fill="hold">
                            <p:stCondLst>
                              <p:cond delay="500"/>
                            </p:stCondLst>
                            <p:childTnLst>
                              <p:par>
                                <p:cTn id="22" presetID="53" presetClass="entr" presetSubtype="16" fill="hold"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1000"/>
                            </p:stCondLst>
                            <p:childTnLst>
                              <p:par>
                                <p:cTn id="28" presetID="53" presetClass="entr" presetSubtype="16" fill="hold"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Effect transition="in" filter="fade">
                                      <p:cBhvr>
                                        <p:cTn id="32" dur="500"/>
                                        <p:tgtEl>
                                          <p:spTgt spid="21"/>
                                        </p:tgtEl>
                                      </p:cBhvr>
                                    </p:animEffect>
                                  </p:childTnLst>
                                </p:cTn>
                              </p:par>
                            </p:childTnLst>
                          </p:cTn>
                        </p:par>
                        <p:par>
                          <p:cTn id="33" fill="hold">
                            <p:stCondLst>
                              <p:cond delay="15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2000"/>
                            </p:stCondLst>
                            <p:childTnLst>
                              <p:par>
                                <p:cTn id="40" presetID="53" presetClass="entr" presetSubtype="16"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 calcmode="lin" valueType="num">
                                      <p:cBhvr>
                                        <p:cTn id="42" dur="500" fill="hold"/>
                                        <p:tgtEl>
                                          <p:spTgt spid="30"/>
                                        </p:tgtEl>
                                        <p:attrNameLst>
                                          <p:attrName>ppt_w</p:attrName>
                                        </p:attrNameLst>
                                      </p:cBhvr>
                                      <p:tavLst>
                                        <p:tav tm="0">
                                          <p:val>
                                            <p:fltVal val="0"/>
                                          </p:val>
                                        </p:tav>
                                        <p:tav tm="100000">
                                          <p:val>
                                            <p:strVal val="#ppt_w"/>
                                          </p:val>
                                        </p:tav>
                                      </p:tavLst>
                                    </p:anim>
                                    <p:anim calcmode="lin" valueType="num">
                                      <p:cBhvr>
                                        <p:cTn id="43" dur="500" fill="hold"/>
                                        <p:tgtEl>
                                          <p:spTgt spid="30"/>
                                        </p:tgtEl>
                                        <p:attrNameLst>
                                          <p:attrName>ppt_h</p:attrName>
                                        </p:attrNameLst>
                                      </p:cBhvr>
                                      <p:tavLst>
                                        <p:tav tm="0">
                                          <p:val>
                                            <p:fltVal val="0"/>
                                          </p:val>
                                        </p:tav>
                                        <p:tav tm="100000">
                                          <p:val>
                                            <p:strVal val="#ppt_h"/>
                                          </p:val>
                                        </p:tav>
                                      </p:tavLst>
                                    </p:anim>
                                    <p:animEffect transition="in" filter="fade">
                                      <p:cBhvr>
                                        <p:cTn id="44" dur="500"/>
                                        <p:tgtEl>
                                          <p:spTgt spid="30"/>
                                        </p:tgtEl>
                                      </p:cBhvr>
                                    </p:animEffect>
                                  </p:childTnLst>
                                </p:cTn>
                              </p:par>
                            </p:childTnLst>
                          </p:cTn>
                        </p:par>
                        <p:par>
                          <p:cTn id="45" fill="hold">
                            <p:stCondLst>
                              <p:cond delay="2500"/>
                            </p:stCondLst>
                            <p:childTnLst>
                              <p:par>
                                <p:cTn id="46" presetID="53" presetClass="entr" presetSubtype="16" fill="hold" nodeType="afterEffect">
                                  <p:stCondLst>
                                    <p:cond delay="0"/>
                                  </p:stCondLst>
                                  <p:childTnLst>
                                    <p:set>
                                      <p:cBhvr>
                                        <p:cTn id="47" dur="1" fill="hold">
                                          <p:stCondLst>
                                            <p:cond delay="0"/>
                                          </p:stCondLst>
                                        </p:cTn>
                                        <p:tgtEl>
                                          <p:spTgt spid="33"/>
                                        </p:tgtEl>
                                        <p:attrNameLst>
                                          <p:attrName>style.visibility</p:attrName>
                                        </p:attrNameLst>
                                      </p:cBhvr>
                                      <p:to>
                                        <p:strVal val="visible"/>
                                      </p:to>
                                    </p:set>
                                    <p:anim calcmode="lin" valueType="num">
                                      <p:cBhvr>
                                        <p:cTn id="48" dur="500" fill="hold"/>
                                        <p:tgtEl>
                                          <p:spTgt spid="33"/>
                                        </p:tgtEl>
                                        <p:attrNameLst>
                                          <p:attrName>ppt_w</p:attrName>
                                        </p:attrNameLst>
                                      </p:cBhvr>
                                      <p:tavLst>
                                        <p:tav tm="0">
                                          <p:val>
                                            <p:fltVal val="0"/>
                                          </p:val>
                                        </p:tav>
                                        <p:tav tm="100000">
                                          <p:val>
                                            <p:strVal val="#ppt_w"/>
                                          </p:val>
                                        </p:tav>
                                      </p:tavLst>
                                    </p:anim>
                                    <p:anim calcmode="lin" valueType="num">
                                      <p:cBhvr>
                                        <p:cTn id="49" dur="500" fill="hold"/>
                                        <p:tgtEl>
                                          <p:spTgt spid="33"/>
                                        </p:tgtEl>
                                        <p:attrNameLst>
                                          <p:attrName>ppt_h</p:attrName>
                                        </p:attrNameLst>
                                      </p:cBhvr>
                                      <p:tavLst>
                                        <p:tav tm="0">
                                          <p:val>
                                            <p:fltVal val="0"/>
                                          </p:val>
                                        </p:tav>
                                        <p:tav tm="100000">
                                          <p:val>
                                            <p:strVal val="#ppt_h"/>
                                          </p:val>
                                        </p:tav>
                                      </p:tavLst>
                                    </p:anim>
                                    <p:animEffect transition="in" filter="fade">
                                      <p:cBhvr>
                                        <p:cTn id="50" dur="500"/>
                                        <p:tgtEl>
                                          <p:spTgt spid="33"/>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5"/>
                                        </p:tgtEl>
                                        <p:attrNameLst>
                                          <p:attrName>style.visibility</p:attrName>
                                        </p:attrNameLst>
                                      </p:cBhvr>
                                      <p:to>
                                        <p:strVal val="visible"/>
                                      </p:to>
                                    </p:set>
                                    <p:animEffect transition="in" filter="fade">
                                      <p:cBhvr>
                                        <p:cTn id="55" dur="500"/>
                                        <p:tgtEl>
                                          <p:spTgt spid="5"/>
                                        </p:tgtEl>
                                      </p:cBhvr>
                                    </p:animEffect>
                                  </p:childTnLst>
                                </p:cTn>
                              </p:par>
                            </p:childTnLst>
                          </p:cTn>
                        </p:par>
                        <p:par>
                          <p:cTn id="56" fill="hold">
                            <p:stCondLst>
                              <p:cond delay="500"/>
                            </p:stCondLst>
                            <p:childTnLst>
                              <p:par>
                                <p:cTn id="57" presetID="42" presetClass="entr" presetSubtype="0" fill="hold"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500"/>
                                        <p:tgtEl>
                                          <p:spTgt spid="29"/>
                                        </p:tgtEl>
                                      </p:cBhvr>
                                    </p:animEffect>
                                    <p:anim calcmode="lin" valueType="num">
                                      <p:cBhvr>
                                        <p:cTn id="60" dur="500" fill="hold"/>
                                        <p:tgtEl>
                                          <p:spTgt spid="29"/>
                                        </p:tgtEl>
                                        <p:attrNameLst>
                                          <p:attrName>ppt_x</p:attrName>
                                        </p:attrNameLst>
                                      </p:cBhvr>
                                      <p:tavLst>
                                        <p:tav tm="0">
                                          <p:val>
                                            <p:strVal val="#ppt_x"/>
                                          </p:val>
                                        </p:tav>
                                        <p:tav tm="100000">
                                          <p:val>
                                            <p:strVal val="#ppt_x"/>
                                          </p:val>
                                        </p:tav>
                                      </p:tavLst>
                                    </p:anim>
                                    <p:anim calcmode="lin" valueType="num">
                                      <p:cBhvr>
                                        <p:cTn id="61" dur="5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2109335E-471D-4BC2-B4A5-31914BFD8081}"/>
              </a:ext>
            </a:extLst>
          </p:cNvPr>
          <p:cNvSpPr txBox="1"/>
          <p:nvPr/>
        </p:nvSpPr>
        <p:spPr>
          <a:xfrm>
            <a:off x="4294868" y="908881"/>
            <a:ext cx="3600000" cy="720000"/>
          </a:xfrm>
          <a:prstGeom prst="rect">
            <a:avLst/>
          </a:prstGeom>
          <a:noFill/>
        </p:spPr>
        <p:txBody>
          <a:bodyPr wrap="square" rtlCol="0" anchor="ctr">
            <a:spAutoFit/>
          </a:bodyPr>
          <a:lstStyle/>
          <a:p>
            <a:pPr algn="ctr"/>
            <a:r>
              <a:rPr kumimoji="1" lang="en-US" altLang="ja-JP" sz="4800" b="1" dirty="0">
                <a:latin typeface="Meiryo UI" panose="020B0604030504040204" pitchFamily="50" charset="-128"/>
                <a:ea typeface="Meiryo UI" panose="020B0604030504040204" pitchFamily="50" charset="-128"/>
              </a:rPr>
              <a:t>SDGs</a:t>
            </a:r>
            <a:r>
              <a:rPr kumimoji="1" lang="ja-JP" altLang="en-US" sz="4800" b="1" dirty="0">
                <a:latin typeface="Meiryo UI" panose="020B0604030504040204" pitchFamily="50" charset="-128"/>
                <a:ea typeface="Meiryo UI" panose="020B0604030504040204" pitchFamily="50" charset="-128"/>
              </a:rPr>
              <a:t>とは？</a:t>
            </a:r>
          </a:p>
        </p:txBody>
      </p:sp>
      <p:sp>
        <p:nvSpPr>
          <p:cNvPr id="19" name="テキスト ボックス 18">
            <a:extLst>
              <a:ext uri="{FF2B5EF4-FFF2-40B4-BE49-F238E27FC236}">
                <a16:creationId xmlns:a16="http://schemas.microsoft.com/office/drawing/2014/main" id="{E152BDA9-7930-4867-9F1C-FA768F62C502}"/>
              </a:ext>
            </a:extLst>
          </p:cNvPr>
          <p:cNvSpPr txBox="1"/>
          <p:nvPr/>
        </p:nvSpPr>
        <p:spPr>
          <a:xfrm>
            <a:off x="1416050" y="5230781"/>
            <a:ext cx="9360000" cy="720000"/>
          </a:xfrm>
          <a:prstGeom prst="rect">
            <a:avLst/>
          </a:prstGeom>
          <a:noFill/>
        </p:spPr>
        <p:txBody>
          <a:bodyPr wrap="square" rtlCol="0" anchor="ctr">
            <a:spAutoFit/>
          </a:bodyPr>
          <a:lstStyle/>
          <a:p>
            <a:pPr algn="ctr"/>
            <a:r>
              <a:rPr kumimoji="1" lang="ja-JP" altLang="en-US" sz="2400" b="1" dirty="0">
                <a:latin typeface="Meiryo UI" panose="020B0604030504040204" pitchFamily="50" charset="-128"/>
                <a:ea typeface="Meiryo UI" panose="020B0604030504040204" pitchFamily="50" charset="-128"/>
              </a:rPr>
              <a:t>人類がこの地球で暮らし続けていくために、</a:t>
            </a:r>
            <a:r>
              <a:rPr kumimoji="1" lang="en-US" altLang="ja-JP" sz="2400" b="1" dirty="0">
                <a:latin typeface="Meiryo UI" panose="020B0604030504040204" pitchFamily="50" charset="-128"/>
                <a:ea typeface="Meiryo UI" panose="020B0604030504040204" pitchFamily="50" charset="-128"/>
              </a:rPr>
              <a:t>2030</a:t>
            </a:r>
            <a:r>
              <a:rPr kumimoji="1" lang="ja-JP" altLang="en-US" sz="2400" b="1" dirty="0">
                <a:latin typeface="Meiryo UI" panose="020B0604030504040204" pitchFamily="50" charset="-128"/>
                <a:ea typeface="Meiryo UI" panose="020B0604030504040204" pitchFamily="50" charset="-128"/>
              </a:rPr>
              <a:t>年までに達成すべき目標</a:t>
            </a:r>
            <a:endParaRPr kumimoji="1" lang="en-US" altLang="ja-JP" sz="2400" b="1" dirty="0">
              <a:latin typeface="Meiryo UI" panose="020B0604030504040204" pitchFamily="50" charset="-128"/>
              <a:ea typeface="Meiryo UI" panose="020B0604030504040204" pitchFamily="50" charset="-128"/>
            </a:endParaRPr>
          </a:p>
        </p:txBody>
      </p:sp>
      <p:sp>
        <p:nvSpPr>
          <p:cNvPr id="9" name="テキスト ボックス 8">
            <a:extLst>
              <a:ext uri="{FF2B5EF4-FFF2-40B4-BE49-F238E27FC236}">
                <a16:creationId xmlns:a16="http://schemas.microsoft.com/office/drawing/2014/main" id="{29B2CC9E-E282-4A83-A40A-639FFE394F2A}"/>
              </a:ext>
            </a:extLst>
          </p:cNvPr>
          <p:cNvSpPr txBox="1"/>
          <p:nvPr/>
        </p:nvSpPr>
        <p:spPr>
          <a:xfrm>
            <a:off x="1055999" y="1657718"/>
            <a:ext cx="10080000" cy="360000"/>
          </a:xfrm>
          <a:prstGeom prst="rect">
            <a:avLst/>
          </a:prstGeom>
          <a:noFill/>
        </p:spPr>
        <p:txBody>
          <a:bodyPr wrap="square" rtlCol="0" anchor="ctr">
            <a:spAutoFit/>
          </a:bodyPr>
          <a:lstStyle/>
          <a:p>
            <a:pPr algn="ctr"/>
            <a:r>
              <a:rPr kumimoji="1" lang="ja-JP" altLang="en-US" sz="2400" dirty="0">
                <a:solidFill>
                  <a:srgbClr val="406080"/>
                </a:solidFill>
                <a:latin typeface="Meiryo UI" panose="020B0604030504040204" pitchFamily="50" charset="-128"/>
                <a:ea typeface="Meiryo UI" panose="020B0604030504040204" pitchFamily="50" charset="-128"/>
              </a:rPr>
              <a:t>「持続可能な開発目標　</a:t>
            </a:r>
            <a:r>
              <a:rPr kumimoji="1" lang="en-US" altLang="ja-JP" sz="2400" dirty="0">
                <a:solidFill>
                  <a:srgbClr val="406080"/>
                </a:solidFill>
                <a:latin typeface="Meiryo UI" panose="020B0604030504040204" pitchFamily="50" charset="-128"/>
                <a:ea typeface="Meiryo UI" panose="020B0604030504040204" pitchFamily="50" charset="-128"/>
              </a:rPr>
              <a:t>(Sustainable</a:t>
            </a:r>
            <a:r>
              <a:rPr kumimoji="1" lang="ja-JP" altLang="en-US" sz="2400" dirty="0">
                <a:solidFill>
                  <a:srgbClr val="406080"/>
                </a:solidFill>
                <a:latin typeface="Meiryo UI" panose="020B0604030504040204" pitchFamily="50" charset="-128"/>
                <a:ea typeface="Meiryo UI" panose="020B0604030504040204" pitchFamily="50" charset="-128"/>
              </a:rPr>
              <a:t>　</a:t>
            </a:r>
            <a:r>
              <a:rPr kumimoji="1" lang="en-US" altLang="ja-JP" sz="2400" dirty="0">
                <a:solidFill>
                  <a:srgbClr val="406080"/>
                </a:solidFill>
                <a:latin typeface="Meiryo UI" panose="020B0604030504040204" pitchFamily="50" charset="-128"/>
                <a:ea typeface="Meiryo UI" panose="020B0604030504040204" pitchFamily="50" charset="-128"/>
              </a:rPr>
              <a:t>Development Goals</a:t>
            </a:r>
            <a:r>
              <a:rPr kumimoji="1" lang="ja-JP" altLang="en-US" sz="2400" dirty="0">
                <a:solidFill>
                  <a:srgbClr val="406080"/>
                </a:solidFill>
                <a:latin typeface="Meiryo UI" panose="020B0604030504040204" pitchFamily="50" charset="-128"/>
                <a:ea typeface="Meiryo UI" panose="020B0604030504040204" pitchFamily="50" charset="-128"/>
              </a:rPr>
              <a:t>：</a:t>
            </a:r>
            <a:r>
              <a:rPr kumimoji="1" lang="en-US" altLang="ja-JP" sz="2400" dirty="0">
                <a:solidFill>
                  <a:srgbClr val="406080"/>
                </a:solidFill>
                <a:latin typeface="Meiryo UI" panose="020B0604030504040204" pitchFamily="50" charset="-128"/>
                <a:ea typeface="Meiryo UI" panose="020B0604030504040204" pitchFamily="50" charset="-128"/>
              </a:rPr>
              <a:t>SDGs</a:t>
            </a:r>
            <a:r>
              <a:rPr kumimoji="1" lang="ja-JP" altLang="en-US" sz="2400" dirty="0">
                <a:solidFill>
                  <a:srgbClr val="406080"/>
                </a:solidFill>
                <a:latin typeface="Meiryo UI" panose="020B0604030504040204" pitchFamily="50" charset="-128"/>
                <a:ea typeface="Meiryo UI" panose="020B0604030504040204" pitchFamily="50" charset="-128"/>
              </a:rPr>
              <a:t>）」</a:t>
            </a:r>
          </a:p>
        </p:txBody>
      </p:sp>
      <p:pic>
        <p:nvPicPr>
          <p:cNvPr id="7" name="図 6">
            <a:extLst>
              <a:ext uri="{FF2B5EF4-FFF2-40B4-BE49-F238E27FC236}">
                <a16:creationId xmlns:a16="http://schemas.microsoft.com/office/drawing/2014/main" id="{6BAE80E9-39C5-4E31-A015-15B7FE036175}"/>
              </a:ext>
            </a:extLst>
          </p:cNvPr>
          <p:cNvPicPr>
            <a:picLocks noChangeAspect="1"/>
          </p:cNvPicPr>
          <p:nvPr/>
        </p:nvPicPr>
        <p:blipFill>
          <a:blip r:embed="rId3"/>
          <a:stretch>
            <a:fillRect/>
          </a:stretch>
        </p:blipFill>
        <p:spPr>
          <a:xfrm>
            <a:off x="4377646" y="2222421"/>
            <a:ext cx="3467100" cy="2925601"/>
          </a:xfrm>
          <a:prstGeom prst="rect">
            <a:avLst/>
          </a:prstGeom>
        </p:spPr>
      </p:pic>
      <p:grpSp>
        <p:nvGrpSpPr>
          <p:cNvPr id="11" name="グループ化 10">
            <a:extLst>
              <a:ext uri="{FF2B5EF4-FFF2-40B4-BE49-F238E27FC236}">
                <a16:creationId xmlns:a16="http://schemas.microsoft.com/office/drawing/2014/main" id="{BF2D43B2-C0AE-4DFC-A5B2-5C52812E9866}"/>
              </a:ext>
            </a:extLst>
          </p:cNvPr>
          <p:cNvGrpSpPr/>
          <p:nvPr/>
        </p:nvGrpSpPr>
        <p:grpSpPr>
          <a:xfrm>
            <a:off x="10427449" y="202750"/>
            <a:ext cx="1440000" cy="360000"/>
            <a:chOff x="4655776" y="728050"/>
            <a:chExt cx="1440000" cy="360000"/>
          </a:xfrm>
        </p:grpSpPr>
        <p:sp>
          <p:nvSpPr>
            <p:cNvPr id="12" name="四角形: 角を丸くする 11">
              <a:extLst>
                <a:ext uri="{FF2B5EF4-FFF2-40B4-BE49-F238E27FC236}">
                  <a16:creationId xmlns:a16="http://schemas.microsoft.com/office/drawing/2014/main" id="{7F8DD4F3-76EE-4788-A1D1-C46DD3193918}"/>
                </a:ext>
              </a:extLst>
            </p:cNvPr>
            <p:cNvSpPr/>
            <p:nvPr/>
          </p:nvSpPr>
          <p:spPr>
            <a:xfrm>
              <a:off x="4655776" y="728050"/>
              <a:ext cx="1440000" cy="360000"/>
            </a:xfrm>
            <a:prstGeom prst="roundRect">
              <a:avLst>
                <a:gd name="adj" fmla="val 0"/>
              </a:avLst>
            </a:prstGeom>
            <a:solidFill>
              <a:srgbClr val="406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E89F8735-EBA3-4673-BA5C-282A1E123DA1}"/>
                </a:ext>
              </a:extLst>
            </p:cNvPr>
            <p:cNvSpPr txBox="1"/>
            <p:nvPr/>
          </p:nvSpPr>
          <p:spPr>
            <a:xfrm>
              <a:off x="4655776" y="773050"/>
              <a:ext cx="1440000" cy="270000"/>
            </a:xfrm>
            <a:prstGeom prst="rect">
              <a:avLst/>
            </a:prstGeom>
            <a:noFill/>
          </p:spPr>
          <p:txBody>
            <a:bodyPr wrap="square" lIns="0" tIns="0" rIns="0" bIns="0" rtlCol="0" anchor="ctr" anchorCtr="0">
              <a:noAutofit/>
            </a:bodyPr>
            <a:lstStyle/>
            <a:p>
              <a:pPr algn="ctr"/>
              <a:r>
                <a:rPr lang="ja-JP" altLang="en-US" b="1" dirty="0">
                  <a:solidFill>
                    <a:schemeClr val="bg1"/>
                  </a:solidFill>
                  <a:latin typeface="Meiryo UI" panose="020B0604030504040204" pitchFamily="50" charset="-128"/>
                  <a:ea typeface="Meiryo UI" panose="020B0604030504040204" pitchFamily="50" charset="-128"/>
                </a:rPr>
                <a:t>発展</a:t>
              </a:r>
              <a:endParaRPr kumimoji="1" lang="ja-JP" altLang="en-US" b="1" dirty="0">
                <a:solidFill>
                  <a:schemeClr val="bg1"/>
                </a:solidFill>
                <a:latin typeface="Meiryo UI" panose="020B0604030504040204" pitchFamily="50" charset="-128"/>
                <a:ea typeface="Meiryo UI" panose="020B0604030504040204" pitchFamily="50" charset="-128"/>
              </a:endParaRPr>
            </a:p>
          </p:txBody>
        </p:sp>
      </p:grpSp>
    </p:spTree>
    <p:extLst>
      <p:ext uri="{BB962C8B-B14F-4D97-AF65-F5344CB8AC3E}">
        <p14:creationId xmlns:p14="http://schemas.microsoft.com/office/powerpoint/2010/main" val="321178360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descr="グラフィカル ユーザー インターフェイス&#10;&#10;自動的に生成された説明">
            <a:extLst>
              <a:ext uri="{FF2B5EF4-FFF2-40B4-BE49-F238E27FC236}">
                <a16:creationId xmlns:a16="http://schemas.microsoft.com/office/drawing/2014/main" id="{506C0FF1-B7E8-4CF5-8A53-631B6AD182BC}"/>
              </a:ext>
            </a:extLst>
          </p:cNvPr>
          <p:cNvPicPr>
            <a:picLocks noChangeAspect="1"/>
          </p:cNvPicPr>
          <p:nvPr/>
        </p:nvPicPr>
        <p:blipFill rotWithShape="1">
          <a:blip r:embed="rId3">
            <a:extLst>
              <a:ext uri="{28A0092B-C50C-407E-A947-70E740481C1C}">
                <a14:useLocalDpi xmlns:a14="http://schemas.microsoft.com/office/drawing/2010/main" val="0"/>
              </a:ext>
            </a:extLst>
          </a:blip>
          <a:srcRect t="10981" b="9026"/>
          <a:stretch/>
        </p:blipFill>
        <p:spPr>
          <a:xfrm>
            <a:off x="807327" y="533400"/>
            <a:ext cx="10577346" cy="5981700"/>
          </a:xfrm>
          <a:prstGeom prst="rect">
            <a:avLst/>
          </a:prstGeom>
        </p:spPr>
      </p:pic>
      <p:grpSp>
        <p:nvGrpSpPr>
          <p:cNvPr id="10" name="グループ化 9">
            <a:extLst>
              <a:ext uri="{FF2B5EF4-FFF2-40B4-BE49-F238E27FC236}">
                <a16:creationId xmlns:a16="http://schemas.microsoft.com/office/drawing/2014/main" id="{A7B4DE7C-9D02-4779-9504-00D986E96C66}"/>
              </a:ext>
            </a:extLst>
          </p:cNvPr>
          <p:cNvGrpSpPr/>
          <p:nvPr/>
        </p:nvGrpSpPr>
        <p:grpSpPr>
          <a:xfrm>
            <a:off x="10427449" y="202750"/>
            <a:ext cx="1440000" cy="360000"/>
            <a:chOff x="4655776" y="728050"/>
            <a:chExt cx="1440000" cy="360000"/>
          </a:xfrm>
        </p:grpSpPr>
        <p:sp>
          <p:nvSpPr>
            <p:cNvPr id="11" name="四角形: 角を丸くする 10">
              <a:extLst>
                <a:ext uri="{FF2B5EF4-FFF2-40B4-BE49-F238E27FC236}">
                  <a16:creationId xmlns:a16="http://schemas.microsoft.com/office/drawing/2014/main" id="{281A0CFB-B05C-476E-9815-FF75A3BC2D51}"/>
                </a:ext>
              </a:extLst>
            </p:cNvPr>
            <p:cNvSpPr/>
            <p:nvPr/>
          </p:nvSpPr>
          <p:spPr>
            <a:xfrm>
              <a:off x="4655776" y="728050"/>
              <a:ext cx="1440000" cy="360000"/>
            </a:xfrm>
            <a:prstGeom prst="roundRect">
              <a:avLst>
                <a:gd name="adj" fmla="val 0"/>
              </a:avLst>
            </a:prstGeom>
            <a:solidFill>
              <a:srgbClr val="406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5F01A0D9-A475-4449-9123-44C5F5B8843E}"/>
                </a:ext>
              </a:extLst>
            </p:cNvPr>
            <p:cNvSpPr txBox="1"/>
            <p:nvPr/>
          </p:nvSpPr>
          <p:spPr>
            <a:xfrm>
              <a:off x="4655776" y="773050"/>
              <a:ext cx="1440000" cy="270000"/>
            </a:xfrm>
            <a:prstGeom prst="rect">
              <a:avLst/>
            </a:prstGeom>
            <a:noFill/>
          </p:spPr>
          <p:txBody>
            <a:bodyPr wrap="square" lIns="0" tIns="0" rIns="0" bIns="0" rtlCol="0" anchor="ctr" anchorCtr="0">
              <a:noAutofit/>
            </a:bodyPr>
            <a:lstStyle/>
            <a:p>
              <a:pPr algn="ctr"/>
              <a:r>
                <a:rPr lang="ja-JP" altLang="en-US" b="1" dirty="0">
                  <a:solidFill>
                    <a:schemeClr val="bg1"/>
                  </a:solidFill>
                  <a:latin typeface="Meiryo UI" panose="020B0604030504040204" pitchFamily="50" charset="-128"/>
                  <a:ea typeface="Meiryo UI" panose="020B0604030504040204" pitchFamily="50" charset="-128"/>
                </a:rPr>
                <a:t>発展</a:t>
              </a:r>
              <a:endParaRPr kumimoji="1" lang="ja-JP" altLang="en-US" b="1" dirty="0">
                <a:solidFill>
                  <a:schemeClr val="bg1"/>
                </a:solidFill>
                <a:latin typeface="Meiryo UI" panose="020B0604030504040204" pitchFamily="50" charset="-128"/>
                <a:ea typeface="Meiryo UI" panose="020B0604030504040204" pitchFamily="50" charset="-128"/>
              </a:endParaRPr>
            </a:p>
          </p:txBody>
        </p:sp>
      </p:grpSp>
    </p:spTree>
    <p:extLst>
      <p:ext uri="{BB962C8B-B14F-4D97-AF65-F5344CB8AC3E}">
        <p14:creationId xmlns:p14="http://schemas.microsoft.com/office/powerpoint/2010/main" val="1035612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F75FF68A-DDA5-4CB6-BF8C-E728AA22D1A8}"/>
              </a:ext>
            </a:extLst>
          </p:cNvPr>
          <p:cNvPicPr>
            <a:picLocks noChangeAspect="1"/>
          </p:cNvPicPr>
          <p:nvPr/>
        </p:nvPicPr>
        <p:blipFill>
          <a:blip r:embed="rId3"/>
          <a:stretch>
            <a:fillRect/>
          </a:stretch>
        </p:blipFill>
        <p:spPr>
          <a:xfrm>
            <a:off x="1878436" y="1828861"/>
            <a:ext cx="8284330" cy="3200277"/>
          </a:xfrm>
          <a:prstGeom prst="rect">
            <a:avLst/>
          </a:prstGeom>
        </p:spPr>
      </p:pic>
      <p:sp>
        <p:nvSpPr>
          <p:cNvPr id="5" name="テキスト ボックス 4">
            <a:extLst>
              <a:ext uri="{FF2B5EF4-FFF2-40B4-BE49-F238E27FC236}">
                <a16:creationId xmlns:a16="http://schemas.microsoft.com/office/drawing/2014/main" id="{BBF7C11F-D483-49BE-886E-DF7746DBF8E0}"/>
              </a:ext>
            </a:extLst>
          </p:cNvPr>
          <p:cNvSpPr txBox="1"/>
          <p:nvPr/>
        </p:nvSpPr>
        <p:spPr>
          <a:xfrm>
            <a:off x="1431413" y="5375250"/>
            <a:ext cx="9360000" cy="461665"/>
          </a:xfrm>
          <a:prstGeom prst="rect">
            <a:avLst/>
          </a:prstGeom>
          <a:noFill/>
        </p:spPr>
        <p:txBody>
          <a:bodyPr wrap="square" rtlCol="0" anchor="ctr">
            <a:spAutoFit/>
          </a:bodyPr>
          <a:lstStyle/>
          <a:p>
            <a:pPr algn="ctr"/>
            <a:r>
              <a:rPr lang="ja-JP" altLang="en-US" sz="2400" b="1" dirty="0">
                <a:latin typeface="Meiryo UI" panose="020B0604030504040204" pitchFamily="50" charset="-128"/>
                <a:ea typeface="Meiryo UI" panose="020B0604030504040204" pitchFamily="50" charset="-128"/>
              </a:rPr>
              <a:t>持続可能とは</a:t>
            </a:r>
            <a:r>
              <a:rPr lang="ja-JP" altLang="en-US" sz="2400" b="1" dirty="0">
                <a:solidFill>
                  <a:srgbClr val="FF0040"/>
                </a:solidFill>
                <a:latin typeface="Meiryo UI" panose="020B0604030504040204" pitchFamily="50" charset="-128"/>
                <a:ea typeface="Meiryo UI" panose="020B0604030504040204" pitchFamily="50" charset="-128"/>
              </a:rPr>
              <a:t>「何かをし続けられる」</a:t>
            </a:r>
            <a:r>
              <a:rPr lang="ja-JP" altLang="en-US" sz="2400" b="1" dirty="0">
                <a:latin typeface="Meiryo UI" panose="020B0604030504040204" pitchFamily="50" charset="-128"/>
                <a:ea typeface="Meiryo UI" panose="020B0604030504040204" pitchFamily="50" charset="-128"/>
              </a:rPr>
              <a:t>ということです</a:t>
            </a:r>
            <a:endParaRPr lang="en-US" altLang="ja-JP" sz="2400" b="1" dirty="0">
              <a:latin typeface="Meiryo UI" panose="020B0604030504040204" pitchFamily="50" charset="-128"/>
              <a:ea typeface="Meiryo UI" panose="020B0604030504040204" pitchFamily="50" charset="-128"/>
            </a:endParaRPr>
          </a:p>
        </p:txBody>
      </p:sp>
      <p:sp>
        <p:nvSpPr>
          <p:cNvPr id="6" name="テキスト ボックス 5">
            <a:extLst>
              <a:ext uri="{FF2B5EF4-FFF2-40B4-BE49-F238E27FC236}">
                <a16:creationId xmlns:a16="http://schemas.microsoft.com/office/drawing/2014/main" id="{10B5A1A9-FDB4-4038-BCC6-CA1ECFF7C676}"/>
              </a:ext>
            </a:extLst>
          </p:cNvPr>
          <p:cNvSpPr txBox="1"/>
          <p:nvPr/>
        </p:nvSpPr>
        <p:spPr>
          <a:xfrm>
            <a:off x="1416050" y="1042067"/>
            <a:ext cx="9360000" cy="461665"/>
          </a:xfrm>
          <a:prstGeom prst="rect">
            <a:avLst/>
          </a:prstGeom>
          <a:noFill/>
        </p:spPr>
        <p:txBody>
          <a:bodyPr wrap="square" rtlCol="0" anchor="ctr">
            <a:spAutoFit/>
          </a:bodyPr>
          <a:lstStyle/>
          <a:p>
            <a:pPr algn="ctr"/>
            <a:r>
              <a:rPr lang="ja-JP" altLang="en-US" sz="2400" b="1" dirty="0">
                <a:latin typeface="Meiryo UI" panose="020B0604030504040204" pitchFamily="50" charset="-128"/>
                <a:ea typeface="Meiryo UI" panose="020B0604030504040204" pitchFamily="50" charset="-128"/>
              </a:rPr>
              <a:t>将来に渡って、機能を失わずに続けていくことができることや仕組み</a:t>
            </a:r>
            <a:endParaRPr kumimoji="1" lang="en-US" altLang="ja-JP" sz="2400" b="1" dirty="0">
              <a:latin typeface="Meiryo UI" panose="020B0604030504040204" pitchFamily="50" charset="-128"/>
              <a:ea typeface="Meiryo UI" panose="020B0604030504040204" pitchFamily="50" charset="-128"/>
            </a:endParaRPr>
          </a:p>
        </p:txBody>
      </p:sp>
      <p:grpSp>
        <p:nvGrpSpPr>
          <p:cNvPr id="10" name="グループ化 9">
            <a:extLst>
              <a:ext uri="{FF2B5EF4-FFF2-40B4-BE49-F238E27FC236}">
                <a16:creationId xmlns:a16="http://schemas.microsoft.com/office/drawing/2014/main" id="{F0070EA6-31FD-4925-ABD7-90F9764C99E0}"/>
              </a:ext>
            </a:extLst>
          </p:cNvPr>
          <p:cNvGrpSpPr/>
          <p:nvPr/>
        </p:nvGrpSpPr>
        <p:grpSpPr>
          <a:xfrm>
            <a:off x="10427449" y="202750"/>
            <a:ext cx="1440000" cy="360000"/>
            <a:chOff x="4655776" y="728050"/>
            <a:chExt cx="1440000" cy="360000"/>
          </a:xfrm>
        </p:grpSpPr>
        <p:sp>
          <p:nvSpPr>
            <p:cNvPr id="12" name="四角形: 角を丸くする 11">
              <a:extLst>
                <a:ext uri="{FF2B5EF4-FFF2-40B4-BE49-F238E27FC236}">
                  <a16:creationId xmlns:a16="http://schemas.microsoft.com/office/drawing/2014/main" id="{AB7F4DFD-2388-4CBC-9E48-B98A1073199F}"/>
                </a:ext>
              </a:extLst>
            </p:cNvPr>
            <p:cNvSpPr/>
            <p:nvPr/>
          </p:nvSpPr>
          <p:spPr>
            <a:xfrm>
              <a:off x="4655776" y="728050"/>
              <a:ext cx="1440000" cy="360000"/>
            </a:xfrm>
            <a:prstGeom prst="roundRect">
              <a:avLst>
                <a:gd name="adj" fmla="val 0"/>
              </a:avLst>
            </a:prstGeom>
            <a:solidFill>
              <a:srgbClr val="406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89460984-77FC-4177-B2CE-9759B3881A87}"/>
                </a:ext>
              </a:extLst>
            </p:cNvPr>
            <p:cNvSpPr txBox="1"/>
            <p:nvPr/>
          </p:nvSpPr>
          <p:spPr>
            <a:xfrm>
              <a:off x="4655776" y="773050"/>
              <a:ext cx="1440000" cy="270000"/>
            </a:xfrm>
            <a:prstGeom prst="rect">
              <a:avLst/>
            </a:prstGeom>
            <a:noFill/>
          </p:spPr>
          <p:txBody>
            <a:bodyPr wrap="square" lIns="0" tIns="0" rIns="0" bIns="0" rtlCol="0" anchor="ctr" anchorCtr="0">
              <a:noAutofit/>
            </a:bodyPr>
            <a:lstStyle/>
            <a:p>
              <a:pPr algn="ctr"/>
              <a:r>
                <a:rPr lang="ja-JP" altLang="en-US" b="1" dirty="0">
                  <a:solidFill>
                    <a:schemeClr val="bg1"/>
                  </a:solidFill>
                  <a:latin typeface="Meiryo UI" panose="020B0604030504040204" pitchFamily="50" charset="-128"/>
                  <a:ea typeface="Meiryo UI" panose="020B0604030504040204" pitchFamily="50" charset="-128"/>
                </a:rPr>
                <a:t>発展</a:t>
              </a:r>
              <a:endParaRPr kumimoji="1" lang="ja-JP" altLang="en-US" b="1" dirty="0">
                <a:solidFill>
                  <a:schemeClr val="bg1"/>
                </a:solidFill>
                <a:latin typeface="Meiryo UI" panose="020B0604030504040204" pitchFamily="50" charset="-128"/>
                <a:ea typeface="Meiryo UI" panose="020B0604030504040204" pitchFamily="50" charset="-128"/>
              </a:endParaRPr>
            </a:p>
          </p:txBody>
        </p:sp>
      </p:grpSp>
    </p:spTree>
    <p:extLst>
      <p:ext uri="{BB962C8B-B14F-4D97-AF65-F5344CB8AC3E}">
        <p14:creationId xmlns:p14="http://schemas.microsoft.com/office/powerpoint/2010/main" val="3664003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5"/>
                                        </p:tgtEl>
                                      </p:cBhvr>
                                    </p:animEffect>
                                    <p:animScale>
                                      <p:cBhvr>
                                        <p:cTn id="7" dur="25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25A29C6C-1466-45B0-A956-6CA36521185B}"/>
              </a:ext>
            </a:extLst>
          </p:cNvPr>
          <p:cNvSpPr txBox="1"/>
          <p:nvPr/>
        </p:nvSpPr>
        <p:spPr>
          <a:xfrm>
            <a:off x="155999" y="4611615"/>
            <a:ext cx="11880000" cy="1440000"/>
          </a:xfrm>
          <a:prstGeom prst="rect">
            <a:avLst/>
          </a:prstGeom>
          <a:noFill/>
        </p:spPr>
        <p:txBody>
          <a:bodyPr wrap="square" rtlCol="0" anchor="ctr">
            <a:spAutoFit/>
          </a:bodyPr>
          <a:lstStyle/>
          <a:p>
            <a:pPr algn="ctr"/>
            <a:r>
              <a:rPr lang="ja-JP" altLang="en-US" sz="2200" b="1" dirty="0">
                <a:latin typeface="Meiryo UI" panose="020B0604030504040204" pitchFamily="50" charset="-128"/>
                <a:ea typeface="Meiryo UI" panose="020B0604030504040204" pitchFamily="50" charset="-128"/>
              </a:rPr>
              <a:t>“</a:t>
            </a:r>
            <a:r>
              <a:rPr lang="en-US" altLang="ja-JP" sz="2200" b="1" dirty="0">
                <a:latin typeface="Meiryo UI" panose="020B0604030504040204" pitchFamily="50" charset="-128"/>
                <a:ea typeface="Meiryo UI" panose="020B0604030504040204" pitchFamily="50" charset="-128"/>
              </a:rPr>
              <a:t>12.02</a:t>
            </a:r>
            <a:r>
              <a:rPr lang="ja-JP" altLang="en-US" sz="2200" b="1" dirty="0">
                <a:latin typeface="Meiryo UI" panose="020B0604030504040204" pitchFamily="50" charset="-128"/>
                <a:ea typeface="Meiryo UI" panose="020B0604030504040204" pitchFamily="50" charset="-128"/>
              </a:rPr>
              <a:t>　限りある天然資源を、できるだけ使わずに済むようにしよう”</a:t>
            </a:r>
          </a:p>
          <a:p>
            <a:pPr algn="ctr"/>
            <a:r>
              <a:rPr lang="ja-JP" altLang="en-US" sz="2200" b="1" dirty="0">
                <a:latin typeface="Meiryo UI" panose="020B0604030504040204" pitchFamily="50" charset="-128"/>
                <a:ea typeface="Meiryo UI" panose="020B0604030504040204" pitchFamily="50" charset="-128"/>
              </a:rPr>
              <a:t>“</a:t>
            </a:r>
            <a:r>
              <a:rPr lang="en-US" altLang="ja-JP" sz="2200" b="1" dirty="0">
                <a:latin typeface="Meiryo UI" panose="020B0604030504040204" pitchFamily="50" charset="-128"/>
                <a:ea typeface="Meiryo UI" panose="020B0604030504040204" pitchFamily="50" charset="-128"/>
              </a:rPr>
              <a:t>12.03</a:t>
            </a:r>
            <a:r>
              <a:rPr lang="ja-JP" altLang="en-US" sz="2200" b="1" dirty="0">
                <a:latin typeface="Meiryo UI" panose="020B0604030504040204" pitchFamily="50" charset="-128"/>
                <a:ea typeface="Meiryo UI" panose="020B0604030504040204" pitchFamily="50" charset="-128"/>
              </a:rPr>
              <a:t>　一人あたりの食品ロスを半分に減らそう”</a:t>
            </a:r>
          </a:p>
          <a:p>
            <a:pPr algn="ctr"/>
            <a:r>
              <a:rPr lang="ja-JP" altLang="en-US" sz="2200" b="1" dirty="0">
                <a:latin typeface="Meiryo UI" panose="020B0604030504040204" pitchFamily="50" charset="-128"/>
                <a:ea typeface="Meiryo UI" panose="020B0604030504040204" pitchFamily="50" charset="-128"/>
              </a:rPr>
              <a:t>“</a:t>
            </a:r>
            <a:r>
              <a:rPr lang="en-US" altLang="ja-JP" sz="2200" b="1" dirty="0">
                <a:latin typeface="Meiryo UI" panose="020B0604030504040204" pitchFamily="50" charset="-128"/>
                <a:ea typeface="Meiryo UI" panose="020B0604030504040204" pitchFamily="50" charset="-128"/>
              </a:rPr>
              <a:t>12.05</a:t>
            </a:r>
            <a:r>
              <a:rPr lang="ja-JP" altLang="en-US" sz="2200" b="1" dirty="0">
                <a:latin typeface="Meiryo UI" panose="020B0604030504040204" pitchFamily="50" charset="-128"/>
                <a:ea typeface="Meiryo UI" panose="020B0604030504040204" pitchFamily="50" charset="-128"/>
              </a:rPr>
              <a:t>　廃棄物の発生を、</a:t>
            </a:r>
            <a:r>
              <a:rPr lang="en-US" altLang="ja-JP" sz="2200" b="1" dirty="0">
                <a:latin typeface="Meiryo UI" panose="020B0604030504040204" pitchFamily="50" charset="-128"/>
                <a:ea typeface="Meiryo UI" panose="020B0604030504040204" pitchFamily="50" charset="-128"/>
              </a:rPr>
              <a:t>3R</a:t>
            </a:r>
            <a:r>
              <a:rPr lang="ja-JP" altLang="en-US" sz="2200" b="1" dirty="0">
                <a:latin typeface="Meiryo UI" panose="020B0604030504040204" pitchFamily="50" charset="-128"/>
                <a:ea typeface="Meiryo UI" panose="020B0604030504040204" pitchFamily="50" charset="-128"/>
              </a:rPr>
              <a:t>で大幅に減らそう”</a:t>
            </a:r>
          </a:p>
          <a:p>
            <a:pPr algn="ctr"/>
            <a:r>
              <a:rPr lang="ja-JP" altLang="en-US" sz="2200" b="1" dirty="0">
                <a:latin typeface="Meiryo UI" panose="020B0604030504040204" pitchFamily="50" charset="-128"/>
                <a:ea typeface="Meiryo UI" panose="020B0604030504040204" pitchFamily="50" charset="-128"/>
              </a:rPr>
              <a:t>“</a:t>
            </a:r>
            <a:r>
              <a:rPr lang="en-US" altLang="ja-JP" sz="2200" b="1" dirty="0">
                <a:latin typeface="Meiryo UI" panose="020B0604030504040204" pitchFamily="50" charset="-128"/>
                <a:ea typeface="Meiryo UI" panose="020B0604030504040204" pitchFamily="50" charset="-128"/>
              </a:rPr>
              <a:t>12.08 </a:t>
            </a:r>
            <a:r>
              <a:rPr lang="ja-JP" altLang="en-US" sz="2200" b="1" dirty="0">
                <a:latin typeface="Meiryo UI" panose="020B0604030504040204" pitchFamily="50" charset="-128"/>
                <a:ea typeface="Meiryo UI" panose="020B0604030504040204" pitchFamily="50" charset="-128"/>
              </a:rPr>
              <a:t>持続可能なライフスタイルがどんなものか、みんなで理解しよう”</a:t>
            </a:r>
          </a:p>
        </p:txBody>
      </p:sp>
      <p:grpSp>
        <p:nvGrpSpPr>
          <p:cNvPr id="8" name="グループ化 7">
            <a:extLst>
              <a:ext uri="{FF2B5EF4-FFF2-40B4-BE49-F238E27FC236}">
                <a16:creationId xmlns:a16="http://schemas.microsoft.com/office/drawing/2014/main" id="{3ADDB2CD-0C6E-44FD-A945-1092C8B6D642}"/>
              </a:ext>
            </a:extLst>
          </p:cNvPr>
          <p:cNvGrpSpPr/>
          <p:nvPr/>
        </p:nvGrpSpPr>
        <p:grpSpPr>
          <a:xfrm>
            <a:off x="2124099" y="6304586"/>
            <a:ext cx="3610614" cy="360000"/>
            <a:chOff x="4296225" y="6139132"/>
            <a:chExt cx="3610614" cy="360000"/>
          </a:xfrm>
        </p:grpSpPr>
        <p:sp>
          <p:nvSpPr>
            <p:cNvPr id="9" name="四角形: 角を丸くする 6">
              <a:extLst>
                <a:ext uri="{FF2B5EF4-FFF2-40B4-BE49-F238E27FC236}">
                  <a16:creationId xmlns:a16="http://schemas.microsoft.com/office/drawing/2014/main" id="{31D96586-511E-462A-AF2E-183822189CE0}"/>
                </a:ext>
              </a:extLst>
            </p:cNvPr>
            <p:cNvSpPr/>
            <p:nvPr/>
          </p:nvSpPr>
          <p:spPr>
            <a:xfrm>
              <a:off x="4306839" y="6139132"/>
              <a:ext cx="3600000" cy="360000"/>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hlinkClick r:id="rId3"/>
              <a:extLst>
                <a:ext uri="{FF2B5EF4-FFF2-40B4-BE49-F238E27FC236}">
                  <a16:creationId xmlns:a16="http://schemas.microsoft.com/office/drawing/2014/main" id="{2CD3E368-619C-4417-97E8-54EC6EA7F36E}"/>
                </a:ext>
              </a:extLst>
            </p:cNvPr>
            <p:cNvSpPr txBox="1"/>
            <p:nvPr/>
          </p:nvSpPr>
          <p:spPr>
            <a:xfrm>
              <a:off x="4296225" y="6168090"/>
              <a:ext cx="3600000" cy="270000"/>
            </a:xfrm>
            <a:prstGeom prst="rect">
              <a:avLst/>
            </a:prstGeom>
            <a:noFill/>
          </p:spPr>
          <p:txBody>
            <a:bodyPr wrap="square" rtlCol="0" anchor="ctr" anchorCtr="0">
              <a:noAutofit/>
            </a:bodyPr>
            <a:lstStyle/>
            <a:p>
              <a:pPr algn="ctr"/>
              <a:r>
                <a:rPr lang="ja-JP" altLang="en-US" sz="2000" b="1" dirty="0">
                  <a:solidFill>
                    <a:schemeClr val="bg1"/>
                  </a:solidFill>
                  <a:latin typeface="Meiryo UI" panose="020B0604030504040204" pitchFamily="50" charset="-128"/>
                  <a:ea typeface="Meiryo UI" panose="020B0604030504040204" pitchFamily="50" charset="-128"/>
                </a:rPr>
                <a:t>食品ロスの情報はこちら</a:t>
              </a:r>
              <a:endParaRPr kumimoji="1" lang="ja-JP" altLang="en-US" sz="2000" b="1" dirty="0">
                <a:solidFill>
                  <a:schemeClr val="bg1"/>
                </a:solidFill>
                <a:latin typeface="Meiryo UI" panose="020B0604030504040204" pitchFamily="50" charset="-128"/>
                <a:ea typeface="Meiryo UI" panose="020B0604030504040204" pitchFamily="50" charset="-128"/>
              </a:endParaRPr>
            </a:p>
          </p:txBody>
        </p:sp>
      </p:grpSp>
      <p:grpSp>
        <p:nvGrpSpPr>
          <p:cNvPr id="12" name="グループ化 11">
            <a:extLst>
              <a:ext uri="{FF2B5EF4-FFF2-40B4-BE49-F238E27FC236}">
                <a16:creationId xmlns:a16="http://schemas.microsoft.com/office/drawing/2014/main" id="{EF755167-8FE4-4EE3-8DDA-EFA0E5E5F912}"/>
              </a:ext>
            </a:extLst>
          </p:cNvPr>
          <p:cNvGrpSpPr/>
          <p:nvPr/>
        </p:nvGrpSpPr>
        <p:grpSpPr>
          <a:xfrm>
            <a:off x="6420709" y="6304586"/>
            <a:ext cx="3610614" cy="360000"/>
            <a:chOff x="4296225" y="6139132"/>
            <a:chExt cx="3610614" cy="360000"/>
          </a:xfrm>
        </p:grpSpPr>
        <p:sp>
          <p:nvSpPr>
            <p:cNvPr id="13" name="四角形: 角を丸くする 6">
              <a:extLst>
                <a:ext uri="{FF2B5EF4-FFF2-40B4-BE49-F238E27FC236}">
                  <a16:creationId xmlns:a16="http://schemas.microsoft.com/office/drawing/2014/main" id="{D2DD18CB-E5C6-4701-BB7C-2E1E469EE1A0}"/>
                </a:ext>
              </a:extLst>
            </p:cNvPr>
            <p:cNvSpPr/>
            <p:nvPr/>
          </p:nvSpPr>
          <p:spPr>
            <a:xfrm>
              <a:off x="4306839" y="6139132"/>
              <a:ext cx="3600000" cy="360000"/>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a:hlinkClick r:id="rId4"/>
              <a:extLst>
                <a:ext uri="{FF2B5EF4-FFF2-40B4-BE49-F238E27FC236}">
                  <a16:creationId xmlns:a16="http://schemas.microsoft.com/office/drawing/2014/main" id="{DF15575E-240C-4FEB-80DA-39BEDBBF5CA5}"/>
                </a:ext>
              </a:extLst>
            </p:cNvPr>
            <p:cNvSpPr txBox="1"/>
            <p:nvPr/>
          </p:nvSpPr>
          <p:spPr>
            <a:xfrm>
              <a:off x="4296225" y="6168090"/>
              <a:ext cx="3600000" cy="270000"/>
            </a:xfrm>
            <a:prstGeom prst="rect">
              <a:avLst/>
            </a:prstGeom>
            <a:noFill/>
          </p:spPr>
          <p:txBody>
            <a:bodyPr wrap="square" rtlCol="0" anchor="ctr" anchorCtr="0">
              <a:noAutofit/>
            </a:bodyPr>
            <a:lstStyle/>
            <a:p>
              <a:pPr algn="ctr"/>
              <a:r>
                <a:rPr lang="ja-JP" altLang="en-US" sz="2000" b="1" dirty="0">
                  <a:solidFill>
                    <a:schemeClr val="bg1"/>
                  </a:solidFill>
                  <a:latin typeface="Meiryo UI" panose="020B0604030504040204" pitchFamily="50" charset="-128"/>
                  <a:ea typeface="Meiryo UI" panose="020B0604030504040204" pitchFamily="50" charset="-128"/>
                </a:rPr>
                <a:t>食品ロスの動画はこちら</a:t>
              </a:r>
              <a:endParaRPr kumimoji="1" lang="ja-JP" altLang="en-US" sz="2000" b="1" dirty="0">
                <a:solidFill>
                  <a:schemeClr val="bg1"/>
                </a:solidFill>
                <a:latin typeface="Meiryo UI" panose="020B0604030504040204" pitchFamily="50" charset="-128"/>
                <a:ea typeface="Meiryo UI" panose="020B0604030504040204" pitchFamily="50" charset="-128"/>
              </a:endParaRPr>
            </a:p>
          </p:txBody>
        </p:sp>
      </p:grpSp>
      <p:grpSp>
        <p:nvGrpSpPr>
          <p:cNvPr id="19" name="グループ化 18">
            <a:extLst>
              <a:ext uri="{FF2B5EF4-FFF2-40B4-BE49-F238E27FC236}">
                <a16:creationId xmlns:a16="http://schemas.microsoft.com/office/drawing/2014/main" id="{E67A4A4B-8D89-4765-8E1C-E4CAEEFE8E14}"/>
              </a:ext>
            </a:extLst>
          </p:cNvPr>
          <p:cNvGrpSpPr/>
          <p:nvPr/>
        </p:nvGrpSpPr>
        <p:grpSpPr>
          <a:xfrm>
            <a:off x="10427449" y="202750"/>
            <a:ext cx="1440000" cy="360000"/>
            <a:chOff x="4655776" y="728050"/>
            <a:chExt cx="1440000" cy="360000"/>
          </a:xfrm>
        </p:grpSpPr>
        <p:sp>
          <p:nvSpPr>
            <p:cNvPr id="20" name="四角形: 角を丸くする 19">
              <a:extLst>
                <a:ext uri="{FF2B5EF4-FFF2-40B4-BE49-F238E27FC236}">
                  <a16:creationId xmlns:a16="http://schemas.microsoft.com/office/drawing/2014/main" id="{E4B0A4CB-8837-49B8-9F0E-CBFEB4CD4CA3}"/>
                </a:ext>
              </a:extLst>
            </p:cNvPr>
            <p:cNvSpPr/>
            <p:nvPr/>
          </p:nvSpPr>
          <p:spPr>
            <a:xfrm>
              <a:off x="4655776" y="728050"/>
              <a:ext cx="1440000" cy="360000"/>
            </a:xfrm>
            <a:prstGeom prst="roundRect">
              <a:avLst>
                <a:gd name="adj" fmla="val 0"/>
              </a:avLst>
            </a:prstGeom>
            <a:solidFill>
              <a:srgbClr val="406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a:extLst>
                <a:ext uri="{FF2B5EF4-FFF2-40B4-BE49-F238E27FC236}">
                  <a16:creationId xmlns:a16="http://schemas.microsoft.com/office/drawing/2014/main" id="{86BAB581-FCDD-48CF-917C-7444F5E1E6B1}"/>
                </a:ext>
              </a:extLst>
            </p:cNvPr>
            <p:cNvSpPr txBox="1"/>
            <p:nvPr/>
          </p:nvSpPr>
          <p:spPr>
            <a:xfrm>
              <a:off x="4655776" y="773050"/>
              <a:ext cx="1440000" cy="270000"/>
            </a:xfrm>
            <a:prstGeom prst="rect">
              <a:avLst/>
            </a:prstGeom>
            <a:noFill/>
          </p:spPr>
          <p:txBody>
            <a:bodyPr wrap="square" lIns="0" tIns="0" rIns="0" bIns="0" rtlCol="0" anchor="ctr" anchorCtr="0">
              <a:noAutofit/>
            </a:bodyPr>
            <a:lstStyle/>
            <a:p>
              <a:pPr algn="ctr"/>
              <a:r>
                <a:rPr lang="ja-JP" altLang="en-US" b="1" dirty="0">
                  <a:solidFill>
                    <a:schemeClr val="bg1"/>
                  </a:solidFill>
                  <a:latin typeface="Meiryo UI" panose="020B0604030504040204" pitchFamily="50" charset="-128"/>
                  <a:ea typeface="Meiryo UI" panose="020B0604030504040204" pitchFamily="50" charset="-128"/>
                </a:rPr>
                <a:t>発展</a:t>
              </a:r>
              <a:endParaRPr kumimoji="1" lang="ja-JP" altLang="en-US" b="1" dirty="0">
                <a:solidFill>
                  <a:schemeClr val="bg1"/>
                </a:solidFill>
                <a:latin typeface="Meiryo UI" panose="020B0604030504040204" pitchFamily="50" charset="-128"/>
                <a:ea typeface="Meiryo UI" panose="020B0604030504040204" pitchFamily="50" charset="-128"/>
              </a:endParaRPr>
            </a:p>
          </p:txBody>
        </p:sp>
      </p:grpSp>
      <p:pic>
        <p:nvPicPr>
          <p:cNvPr id="16" name="図 15" descr="ロゴ が含まれている画像&#10;&#10;自動的に生成された説明">
            <a:extLst>
              <a:ext uri="{FF2B5EF4-FFF2-40B4-BE49-F238E27FC236}">
                <a16:creationId xmlns:a16="http://schemas.microsoft.com/office/drawing/2014/main" id="{E2C77539-EB64-481C-BFF1-414D54A46EB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32606" y="583163"/>
            <a:ext cx="3926787" cy="3926787"/>
          </a:xfrm>
          <a:prstGeom prst="rect">
            <a:avLst/>
          </a:prstGeom>
        </p:spPr>
      </p:pic>
    </p:spTree>
    <p:extLst>
      <p:ext uri="{BB962C8B-B14F-4D97-AF65-F5344CB8AC3E}">
        <p14:creationId xmlns:p14="http://schemas.microsoft.com/office/powerpoint/2010/main" val="2627905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childTnLst>
                                </p:cTn>
                              </p:par>
                            </p:childTnLst>
                          </p:cTn>
                        </p:par>
                        <p:par>
                          <p:cTn id="23" fill="hold">
                            <p:stCondLst>
                              <p:cond delay="500"/>
                            </p:stCondLst>
                            <p:childTnLst>
                              <p:par>
                                <p:cTn id="24" presetID="42" presetClass="entr" presetSubtype="0"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anim calcmode="lin" valueType="num">
                                      <p:cBhvr>
                                        <p:cTn id="27" dur="500" fill="hold"/>
                                        <p:tgtEl>
                                          <p:spTgt spid="8"/>
                                        </p:tgtEl>
                                        <p:attrNameLst>
                                          <p:attrName>ppt_x</p:attrName>
                                        </p:attrNameLst>
                                      </p:cBhvr>
                                      <p:tavLst>
                                        <p:tav tm="0">
                                          <p:val>
                                            <p:strVal val="#ppt_x"/>
                                          </p:val>
                                        </p:tav>
                                        <p:tav tm="100000">
                                          <p:val>
                                            <p:strVal val="#ppt_x"/>
                                          </p:val>
                                        </p:tav>
                                      </p:tavLst>
                                    </p:anim>
                                    <p:anim calcmode="lin" valueType="num">
                                      <p:cBhvr>
                                        <p:cTn id="28" dur="500" fill="hold"/>
                                        <p:tgtEl>
                                          <p:spTgt spid="8"/>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anim calcmode="lin" valueType="num">
                                      <p:cBhvr>
                                        <p:cTn id="32" dur="500" fill="hold"/>
                                        <p:tgtEl>
                                          <p:spTgt spid="12"/>
                                        </p:tgtEl>
                                        <p:attrNameLst>
                                          <p:attrName>ppt_x</p:attrName>
                                        </p:attrNameLst>
                                      </p:cBhvr>
                                      <p:tavLst>
                                        <p:tav tm="0">
                                          <p:val>
                                            <p:strVal val="#ppt_x"/>
                                          </p:val>
                                        </p:tav>
                                        <p:tav tm="100000">
                                          <p:val>
                                            <p:strVal val="#ppt_x"/>
                                          </p:val>
                                        </p:tav>
                                      </p:tavLst>
                                    </p:anim>
                                    <p:anim calcmode="lin" valueType="num">
                                      <p:cBhvr>
                                        <p:cTn id="33" dur="5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59B0244DB6DF9E48A86D60A1E79EE19C" ma:contentTypeVersion="6" ma:contentTypeDescription="新しいドキュメントを作成します。" ma:contentTypeScope="" ma:versionID="31adc1ecc2c711a6e74483b33276d26d">
  <xsd:schema xmlns:xsd="http://www.w3.org/2001/XMLSchema" xmlns:xs="http://www.w3.org/2001/XMLSchema" xmlns:p="http://schemas.microsoft.com/office/2006/metadata/properties" xmlns:ns2="46aa2ba8-d8e2-4d03-b265-d0ed885cf8da" targetNamespace="http://schemas.microsoft.com/office/2006/metadata/properties" ma:root="true" ma:fieldsID="c7f08e0e88f5c1da349a90ce65b84c19" ns2:_="">
    <xsd:import namespace="46aa2ba8-d8e2-4d03-b265-d0ed885cf8d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6aa2ba8-d8e2-4d03-b265-d0ed885cf8d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739E2F6-BC8F-48AE-B69D-DB496B27307B}">
  <ds:schemaRefs>
    <ds:schemaRef ds:uri="http://schemas.microsoft.com/sharepoint/v3/contenttype/forms"/>
  </ds:schemaRefs>
</ds:datastoreItem>
</file>

<file path=customXml/itemProps2.xml><?xml version="1.0" encoding="utf-8"?>
<ds:datastoreItem xmlns:ds="http://schemas.openxmlformats.org/officeDocument/2006/customXml" ds:itemID="{5EF5C2C2-97C9-48D7-B5AB-5FD3CCF2ED4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6aa2ba8-d8e2-4d03-b265-d0ed885cf8d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031FFAA-71A6-49CF-9B40-897A8AFBB57F}">
  <ds:schemaRefs>
    <ds:schemaRef ds:uri="http://schemas.microsoft.com/office/2006/metadata/properties"/>
    <ds:schemaRef ds:uri="http://purl.org/dc/elements/1.1/"/>
    <ds:schemaRef ds:uri="46aa2ba8-d8e2-4d03-b265-d0ed885cf8da"/>
    <ds:schemaRef ds:uri="http://schemas.openxmlformats.org/package/2006/metadata/core-properties"/>
    <ds:schemaRef ds:uri="http://schemas.microsoft.com/office/2006/documentManagement/types"/>
    <ds:schemaRef ds:uri="http://purl.org/dc/terms/"/>
    <ds:schemaRef ds:uri="http://purl.org/dc/dcmitype/"/>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7106</TotalTime>
  <Words>2418</Words>
  <Application>Microsoft Office PowerPoint</Application>
  <PresentationFormat>ワイド画面</PresentationFormat>
  <Paragraphs>377</Paragraphs>
  <Slides>23</Slides>
  <Notes>23</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23</vt:i4>
      </vt:variant>
    </vt:vector>
  </HeadingPairs>
  <TitlesOfParts>
    <vt:vector size="28" baseType="lpstr">
      <vt:lpstr>Meiryo UI</vt:lpstr>
      <vt:lpstr>游ゴシック</vt:lpstr>
      <vt:lpstr>游ゴシック Light</vt:lpstr>
      <vt:lpstr>Arial</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cp:lastModifiedBy>CAA</cp:lastModifiedBy>
  <cp:revision>1</cp:revision>
  <cp:lastPrinted>2022-03-09T02:10:15Z</cp:lastPrinted>
  <dcterms:created xsi:type="dcterms:W3CDTF">2021-06-24T00:04:33Z</dcterms:created>
  <dcterms:modified xsi:type="dcterms:W3CDTF">2022-06-23T09:34:25Z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0x01010059B0244DB6DF9E48A86D60A1E79EE19C</vt:lpwstr>
  </property>
</Properties>
</file>