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sldIdLst>
    <p:sldId id="422" r:id="rId2"/>
    <p:sldId id="444" r:id="rId3"/>
    <p:sldId id="395" r:id="rId4"/>
    <p:sldId id="425" r:id="rId5"/>
    <p:sldId id="424" r:id="rId6"/>
    <p:sldId id="357" r:id="rId7"/>
    <p:sldId id="411" r:id="rId8"/>
    <p:sldId id="401" r:id="rId9"/>
    <p:sldId id="390" r:id="rId10"/>
    <p:sldId id="397" r:id="rId11"/>
    <p:sldId id="405" r:id="rId12"/>
    <p:sldId id="479" r:id="rId13"/>
    <p:sldId id="480" r:id="rId14"/>
    <p:sldId id="477" r:id="rId15"/>
    <p:sldId id="469" r:id="rId16"/>
    <p:sldId id="432" r:id="rId17"/>
    <p:sldId id="404" r:id="rId18"/>
    <p:sldId id="473" r:id="rId19"/>
    <p:sldId id="461" r:id="rId20"/>
    <p:sldId id="410" r:id="rId21"/>
    <p:sldId id="380" r:id="rId2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4" orient="horz" pos="1480" userDrawn="1">
          <p15:clr>
            <a:srgbClr val="A4A3A4"/>
          </p15:clr>
        </p15:guide>
        <p15:guide id="5" orient="horz" userDrawn="1">
          <p15:clr>
            <a:srgbClr val="A4A3A4"/>
          </p15:clr>
        </p15:guide>
        <p15:guide id="6" pos="4067" userDrawn="1">
          <p15:clr>
            <a:srgbClr val="A4A3A4"/>
          </p15:clr>
        </p15:guide>
        <p15:guide id="7" pos="2252" userDrawn="1">
          <p15:clr>
            <a:srgbClr val="A4A3A4"/>
          </p15:clr>
        </p15:guide>
        <p15:guide id="8" orient="horz" pos="3294" userDrawn="1">
          <p15:clr>
            <a:srgbClr val="A4A3A4"/>
          </p15:clr>
        </p15:guide>
        <p15:guide id="9" orient="horz" pos="4320" userDrawn="1">
          <p15:clr>
            <a:srgbClr val="A4A3A4"/>
          </p15:clr>
        </p15:guide>
        <p15:guide id="10" orient="horz" pos="1026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4" orient="horz" pos="2387" userDrawn="1">
          <p15:clr>
            <a:srgbClr val="A4A3A4"/>
          </p15:clr>
        </p15:guide>
        <p15:guide id="16" orient="horz" pos="3748" userDrawn="1">
          <p15:clr>
            <a:srgbClr val="A4A3A4"/>
          </p15:clr>
        </p15:guide>
        <p15:guide id="17" orient="horz" pos="1933" userDrawn="1">
          <p15:clr>
            <a:srgbClr val="A4A3A4"/>
          </p15:clr>
        </p15:guide>
        <p15:guide id="18" orient="horz" pos="4201" userDrawn="1">
          <p15:clr>
            <a:srgbClr val="A4A3A4"/>
          </p15:clr>
        </p15:guide>
        <p15:guide id="19" orient="horz" pos="2840" userDrawn="1">
          <p15:clr>
            <a:srgbClr val="A4A3A4"/>
          </p15:clr>
        </p15:guide>
        <p15:guide id="20" orient="horz" pos="572" userDrawn="1">
          <p15:clr>
            <a:srgbClr val="A4A3A4"/>
          </p15:clr>
        </p15:guide>
        <p15:guide id="21" orient="horz" pos="119" userDrawn="1">
          <p15:clr>
            <a:srgbClr val="A4A3A4"/>
          </p15:clr>
        </p15:guide>
        <p15:guide id="22" pos="3613" userDrawn="1">
          <p15:clr>
            <a:srgbClr val="A4A3A4"/>
          </p15:clr>
        </p15:guide>
        <p15:guide id="23" pos="3160" userDrawn="1">
          <p15:clr>
            <a:srgbClr val="A4A3A4"/>
          </p15:clr>
        </p15:guide>
        <p15:guide id="24" pos="2706" userDrawn="1">
          <p15:clr>
            <a:srgbClr val="A4A3A4"/>
          </p15:clr>
        </p15:guide>
        <p15:guide id="25" pos="1799" userDrawn="1">
          <p15:clr>
            <a:srgbClr val="A4A3A4"/>
          </p15:clr>
        </p15:guide>
        <p15:guide id="26" pos="1345" userDrawn="1">
          <p15:clr>
            <a:srgbClr val="A4A3A4"/>
          </p15:clr>
        </p15:guide>
        <p15:guide id="27" pos="892" userDrawn="1">
          <p15:clr>
            <a:srgbClr val="A4A3A4"/>
          </p15:clr>
        </p15:guide>
        <p15:guide id="28" pos="438" userDrawn="1">
          <p15:clr>
            <a:srgbClr val="A4A3A4"/>
          </p15:clr>
        </p15:guide>
        <p15:guide id="29" userDrawn="1">
          <p15:clr>
            <a:srgbClr val="A4A3A4"/>
          </p15:clr>
        </p15:guide>
        <p15:guide id="30" pos="4520" userDrawn="1">
          <p15:clr>
            <a:srgbClr val="A4A3A4"/>
          </p15:clr>
        </p15:guide>
        <p15:guide id="31" pos="4951" userDrawn="1">
          <p15:clr>
            <a:srgbClr val="A4A3A4"/>
          </p15:clr>
        </p15:guide>
        <p15:guide id="32" pos="5428" userDrawn="1">
          <p15:clr>
            <a:srgbClr val="A4A3A4"/>
          </p15:clr>
        </p15:guide>
        <p15:guide id="33" pos="5858" userDrawn="1">
          <p15:clr>
            <a:srgbClr val="A4A3A4"/>
          </p15:clr>
        </p15:guide>
        <p15:guide id="34" pos="6335" userDrawn="1">
          <p15:clr>
            <a:srgbClr val="A4A3A4"/>
          </p15:clr>
        </p15:guide>
        <p15:guide id="35" pos="6788" userDrawn="1">
          <p15:clr>
            <a:srgbClr val="A4A3A4"/>
          </p15:clr>
        </p15:guide>
        <p15:guide id="36" pos="72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40"/>
    <a:srgbClr val="406080"/>
    <a:srgbClr val="00C0FF"/>
    <a:srgbClr val="C0FF40"/>
    <a:srgbClr val="C0C0C0"/>
    <a:srgbClr val="F0F0F0"/>
    <a:srgbClr val="7F7F7F"/>
    <a:srgbClr val="284870"/>
    <a:srgbClr val="535353"/>
    <a:srgbClr val="004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4" autoAdjust="0"/>
    <p:restoredTop sz="77335" autoAdjust="0"/>
  </p:normalViewPr>
  <p:slideViewPr>
    <p:cSldViewPr snapToGrid="0" showGuides="1">
      <p:cViewPr>
        <p:scale>
          <a:sx n="100" d="100"/>
          <a:sy n="100" d="100"/>
        </p:scale>
        <p:origin x="210" y="-792"/>
      </p:cViewPr>
      <p:guideLst>
        <p:guide orient="horz" pos="2160"/>
        <p:guide pos="3840"/>
        <p:guide orient="horz" pos="1480"/>
        <p:guide orient="horz"/>
        <p:guide pos="4067"/>
        <p:guide pos="2252"/>
        <p:guide orient="horz" pos="3294"/>
        <p:guide orient="horz" pos="4320"/>
        <p:guide orient="horz" pos="1026"/>
        <p:guide pos="7680"/>
        <p:guide orient="horz" pos="2387"/>
        <p:guide orient="horz" pos="3748"/>
        <p:guide orient="horz" pos="1933"/>
        <p:guide orient="horz" pos="4201"/>
        <p:guide orient="horz" pos="2840"/>
        <p:guide orient="horz" pos="572"/>
        <p:guide orient="horz" pos="119"/>
        <p:guide pos="3613"/>
        <p:guide pos="3160"/>
        <p:guide pos="2706"/>
        <p:guide pos="1799"/>
        <p:guide pos="1345"/>
        <p:guide pos="892"/>
        <p:guide pos="438"/>
        <p:guide/>
        <p:guide pos="4520"/>
        <p:guide pos="4951"/>
        <p:guide pos="5428"/>
        <p:guide pos="5858"/>
        <p:guide pos="6335"/>
        <p:guide pos="678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9A4C2-F737-494F-A709-7D8D9B56B190}" type="datetimeFigureOut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29CC9-7421-4165-90D1-E51B0415AF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5804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代前半に比べて収入が増える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代以降では、リスク管理やローン利用による住宅購入など、より高額な支出を伴う生活設計が求められる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ここでは、保険とローンについて具体的に学びながら、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代以降の生活設計について考えよう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〇めあて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生涯を見通した経済計画を立てるには、事故や病気、失業などのリスクへの対応策も必要であることについて理解する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5859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ローンでお金を借りた場合には、お金の使用料にあたる「金利」が掛かる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◆操作手順</a:t>
            </a:r>
            <a:endParaRPr kumimoji="1" lang="en-US" altLang="ja-JP" sz="1200" b="1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＊クリック①：借りたお金</a:t>
            </a:r>
          </a:p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＊クリック②：金利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＊クリック③：金利とは、いわばお金の使用料のことで、返済金額に上乗せして支払う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1623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="1" u="none" dirty="0">
                <a:latin typeface="Meiryo UI" panose="020B0604030504040204" pitchFamily="50" charset="-128"/>
                <a:ea typeface="Meiryo UI" panose="020B0604030504040204" pitchFamily="50" charset="-128"/>
              </a:rPr>
              <a:t>◆操作手順</a:t>
            </a:r>
            <a:endParaRPr kumimoji="1" lang="en-US" altLang="ja-JP" b="1" u="non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＊クリック①：メリット</a:t>
            </a: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＊クリック②：デメリット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545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="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ローンの知識は難しいと感じる人が多いが、用語と基本的な仕組みを理解すればよい</a:t>
            </a:r>
            <a:endParaRPr kumimoji="1" lang="en-US" altLang="ja-JP" b="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b="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◆操作手順</a:t>
            </a:r>
            <a:endParaRPr kumimoji="1" lang="en-US" altLang="ja-JP" b="1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＊クリック①：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基本の用語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読み方と意味を覚えておこう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＊クリック②：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ローン返済額の計算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基本は、単純な掛け算である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式の各要素が大きくなれば、利息が高くなるということ</a:t>
            </a:r>
            <a:endParaRPr kumimoji="1" lang="zh-TW" altLang="en-US" b="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4059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借入の利息の特徴は、基本的に複利で計算されること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i="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この点が、利息の計算を面倒にしている</a:t>
            </a:r>
            <a:endParaRPr kumimoji="1" lang="en-US" altLang="ja-JP" b="0" i="0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i="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また、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単純計算よりも、もっと高い金額を払う必要がある点に留意が必要である</a:t>
            </a:r>
            <a:endParaRPr kumimoji="1" lang="en-US" altLang="ja-JP" b="1" u="non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b="1" u="non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b="1" u="none" dirty="0">
                <a:latin typeface="Meiryo UI" panose="020B0604030504040204" pitchFamily="50" charset="-128"/>
                <a:ea typeface="Meiryo UI" panose="020B0604030504040204" pitchFamily="50" charset="-128"/>
              </a:rPr>
              <a:t>◆操作手順</a:t>
            </a:r>
            <a:endParaRPr kumimoji="1" lang="en-US" altLang="ja-JP" b="1" u="non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＊クリック①：単利であれば常に元本の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万円に利息が付くため、利息額が一定である</a:t>
            </a: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＊クリック②：➡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年後の合計利息額は、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元本も合わせた総返済額は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200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万円である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＊クリック③：複利だと、翌年の元本は利息分も含めた額になるため、利息額がどんどん増えてゆく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＊クリック④：➡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年目の利息額は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24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年後の合計利息額は、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159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万円、総返済額は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259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万円になる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81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="0" u="none" dirty="0">
                <a:latin typeface="Meiryo UI" panose="020B0604030504040204" pitchFamily="50" charset="-128"/>
                <a:ea typeface="Meiryo UI" panose="020B0604030504040204" pitchFamily="50" charset="-128"/>
              </a:rPr>
              <a:t>キャッシング・カードローンによる借入やクレジットカードのリボ払いで一般的な金利（年利）</a:t>
            </a:r>
            <a:r>
              <a:rPr kumimoji="1" lang="en-US" altLang="ja-JP" b="0" u="none" dirty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kumimoji="1" lang="ja-JP" altLang="en-US" b="0" u="none" dirty="0">
                <a:latin typeface="Meiryo UI" panose="020B0604030504040204" pitchFamily="50" charset="-128"/>
                <a:ea typeface="Meiryo UI" panose="020B0604030504040204" pitchFamily="50" charset="-128"/>
              </a:rPr>
              <a:t>％で</a:t>
            </a:r>
            <a:r>
              <a:rPr kumimoji="1" lang="en-US" altLang="ja-JP" b="0" u="none" dirty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kumimoji="1" lang="ja-JP" altLang="en-US" b="0" u="none" dirty="0">
                <a:latin typeface="Meiryo UI" panose="020B0604030504040204" pitchFamily="50" charset="-128"/>
                <a:ea typeface="Meiryo UI" panose="020B0604030504040204" pitchFamily="50" charset="-128"/>
              </a:rPr>
              <a:t>万円を借り、ずっと返さずにいた場合、返済額はこの表のようになる</a:t>
            </a:r>
            <a:endParaRPr kumimoji="1" lang="en-US" altLang="ja-JP" b="0" u="non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b="1" u="non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b="1" u="none" dirty="0">
                <a:latin typeface="Meiryo UI" panose="020B0604030504040204" pitchFamily="50" charset="-128"/>
                <a:ea typeface="Meiryo UI" panose="020B0604030504040204" pitchFamily="50" charset="-128"/>
              </a:rPr>
              <a:t>◆操作手順</a:t>
            </a:r>
            <a:endParaRPr kumimoji="1" lang="en-US" altLang="ja-JP" b="1" u="non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＊クリック①：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万円を金利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％の単利と複利で借りる</a:t>
            </a: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＊クリック②：単利・複利の一覧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＊クリック③：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年目で単利の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年目の返済額とほぼ同じ</a:t>
            </a: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単純計算よりも、もっと高い金額を払う必要があるということ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2479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="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ローンの基本的な仕組みを確認しよう</a:t>
            </a:r>
            <a:endParaRPr kumimoji="1" lang="en-US" altLang="ja-JP" b="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b="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さきほど説明したように、ローンの</a:t>
            </a:r>
            <a:r>
              <a:rPr kumimoji="1" lang="zh-TW" altLang="en-US" b="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利息</a:t>
            </a:r>
            <a:r>
              <a:rPr kumimoji="1" lang="ja-JP" altLang="en-US" b="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の計算式は以下のとおり</a:t>
            </a:r>
            <a:endParaRPr kumimoji="1" lang="en-US" altLang="ja-JP" b="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b="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利息</a:t>
            </a:r>
            <a:r>
              <a:rPr kumimoji="1" lang="zh-TW" altLang="en-US" b="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＝　元金　</a:t>
            </a:r>
            <a:r>
              <a:rPr kumimoji="1" lang="en-US" altLang="zh-TW" b="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kumimoji="1" lang="zh-TW" altLang="en-US" b="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金利　</a:t>
            </a:r>
            <a:r>
              <a:rPr kumimoji="1" lang="en-US" altLang="zh-TW" b="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kumimoji="1" lang="zh-TW" altLang="en-US" b="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借入期間</a:t>
            </a:r>
            <a:endParaRPr kumimoji="1" lang="en-US" altLang="zh-TW" b="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b="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式の各要素が大きくなれば、利息が高くなるということ</a:t>
            </a:r>
            <a:endParaRPr kumimoji="1" lang="zh-TW" altLang="en-US" b="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b="1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b="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まずは期間の長さと返済金額の違いを確認しよう</a:t>
            </a:r>
          </a:p>
          <a:p>
            <a:endParaRPr kumimoji="1" lang="en-US" altLang="ja-JP" b="1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◆操作手順</a:t>
            </a:r>
            <a:endParaRPr kumimoji="1" lang="en-US" altLang="ja-JP" b="1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＊クリック①：</a:t>
            </a:r>
            <a:r>
              <a:rPr kumimoji="1" lang="en-US" altLang="ja-JP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kumimoji="1" lang="ja-JP" altLang="en-US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万円を金利</a:t>
            </a:r>
            <a:r>
              <a:rPr kumimoji="1" lang="en-US" altLang="ja-JP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％（元利均等払い）で</a:t>
            </a:r>
            <a:r>
              <a:rPr kumimoji="1" lang="en-US" altLang="ja-JP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年間もしくは</a:t>
            </a:r>
            <a:r>
              <a:rPr kumimoji="1" lang="en-US" altLang="ja-JP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年間借りる</a:t>
            </a:r>
          </a:p>
          <a:p>
            <a:r>
              <a:rPr kumimoji="1" lang="ja-JP" altLang="en-US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＊クリック②：返済期間</a:t>
            </a:r>
            <a:r>
              <a:rPr kumimoji="1" lang="en-US" altLang="ja-JP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年間</a:t>
            </a:r>
            <a:endParaRPr kumimoji="1" lang="en-US" altLang="ja-JP" b="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＊クリック③：返済期間</a:t>
            </a:r>
            <a:r>
              <a:rPr kumimoji="1" lang="en-US" altLang="ja-JP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年間</a:t>
            </a:r>
            <a:endParaRPr kumimoji="1" lang="en-US" altLang="ja-JP" b="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＊クリック④：</a:t>
            </a:r>
            <a:r>
              <a:rPr lang="ja-JP" altLang="en-US" sz="1200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借りる期間が長いと毎月の返済額は少ないが、総返済額は増える</a:t>
            </a:r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＜返済条件＞</a:t>
            </a:r>
          </a:p>
          <a:p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借入元金　</a:t>
            </a:r>
            <a:r>
              <a:rPr kumimoji="1"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</a:p>
          <a:p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返済方法　元利均等払い</a:t>
            </a:r>
          </a:p>
          <a:p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借入金利　</a:t>
            </a:r>
            <a:r>
              <a:rPr kumimoji="1"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</a:p>
          <a:p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返済期間　</a:t>
            </a:r>
            <a:r>
              <a:rPr kumimoji="1"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年・</a:t>
            </a:r>
            <a:r>
              <a:rPr kumimoji="1"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</a:p>
          <a:p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毎月の返済金額</a:t>
            </a:r>
          </a:p>
          <a:p>
            <a:r>
              <a:rPr kumimoji="1"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年：</a:t>
            </a:r>
            <a:r>
              <a:rPr kumimoji="1"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29,970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</a:p>
          <a:p>
            <a:r>
              <a:rPr kumimoji="1"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年：</a:t>
            </a:r>
            <a:r>
              <a:rPr kumimoji="1"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18,871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　</a:t>
            </a:r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総返済額</a:t>
            </a:r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年：</a:t>
            </a:r>
            <a:r>
              <a:rPr kumimoji="1"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1,078,920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年：</a:t>
            </a:r>
            <a:r>
              <a:rPr kumimoji="1"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1,132,260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6655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="0" u="none" dirty="0">
                <a:latin typeface="Meiryo UI" panose="020B0604030504040204" pitchFamily="50" charset="-128"/>
                <a:ea typeface="Meiryo UI" panose="020B0604030504040204" pitchFamily="50" charset="-128"/>
              </a:rPr>
              <a:t>次に金利の高さによる利息の違いを確認しよう</a:t>
            </a:r>
            <a:endParaRPr kumimoji="1" lang="en-US" altLang="ja-JP" b="0" u="non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b="0" u="non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b="0" u="none" dirty="0">
                <a:latin typeface="Meiryo UI" panose="020B0604030504040204" pitchFamily="50" charset="-128"/>
                <a:ea typeface="Meiryo UI" panose="020B0604030504040204" pitchFamily="50" charset="-128"/>
              </a:rPr>
              <a:t>◆操作手順</a:t>
            </a:r>
            <a:endParaRPr kumimoji="1" lang="en-US" altLang="ja-JP" b="0" u="non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＊クリック①：</a:t>
            </a:r>
            <a:r>
              <a:rPr kumimoji="1" lang="en-US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万円を金利</a:t>
            </a:r>
            <a:r>
              <a:rPr kumimoji="1" lang="en-US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％もしくは</a:t>
            </a:r>
            <a:r>
              <a:rPr kumimoji="1" lang="en-US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％（元利均等払い）で</a:t>
            </a:r>
            <a:r>
              <a:rPr kumimoji="1" lang="en-US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年間借りる</a:t>
            </a:r>
          </a:p>
          <a:p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＊クリック②：金利</a:t>
            </a:r>
            <a:r>
              <a:rPr kumimoji="1" lang="en-US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kumimoji="1"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＊クリック③：うち利息額　約</a:t>
            </a:r>
            <a:r>
              <a:rPr kumimoji="1" lang="en-US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7.9</a:t>
            </a:r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  <a:endParaRPr kumimoji="1"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＊クリック④：金利</a:t>
            </a:r>
            <a:r>
              <a:rPr kumimoji="1" lang="en-US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kumimoji="1"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＊クリック⑤：うち利息額　約</a:t>
            </a:r>
            <a:r>
              <a:rPr kumimoji="1" lang="en-US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24.8</a:t>
            </a:r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  <a:endParaRPr kumimoji="1"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＊クリック⑥：金利が上がれば、利息も増える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＜返済条件＞</a:t>
            </a:r>
            <a:endParaRPr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借入元金　</a:t>
            </a:r>
            <a:r>
              <a:rPr lang="en-US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  <a:endParaRPr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返済方法　元利均等払い</a:t>
            </a:r>
            <a:endParaRPr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借入金利　</a:t>
            </a:r>
            <a:r>
              <a:rPr lang="en-US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％、</a:t>
            </a:r>
            <a:r>
              <a:rPr lang="en-US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返済期間　</a:t>
            </a:r>
            <a:r>
              <a:rPr lang="en-US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endParaRPr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毎月の返済金額</a:t>
            </a:r>
            <a:endParaRPr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金利</a:t>
            </a:r>
            <a:r>
              <a:rPr lang="en-US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％：</a:t>
            </a:r>
            <a:r>
              <a:rPr lang="en-US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29,970</a:t>
            </a:r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endParaRPr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金利</a:t>
            </a:r>
            <a:r>
              <a:rPr lang="en-US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％：</a:t>
            </a:r>
            <a:r>
              <a:rPr lang="en-US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34,665</a:t>
            </a:r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円　</a:t>
            </a:r>
            <a:endParaRPr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総返済額</a:t>
            </a:r>
            <a:endParaRPr kumimoji="1"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金利</a:t>
            </a:r>
            <a:r>
              <a:rPr kumimoji="1" lang="en-US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％：</a:t>
            </a:r>
            <a:r>
              <a:rPr kumimoji="1" lang="en-US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1,078,920</a:t>
            </a:r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金利</a:t>
            </a:r>
            <a:r>
              <a:rPr kumimoji="1" lang="en-US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％：</a:t>
            </a:r>
            <a:r>
              <a:rPr kumimoji="1" lang="en-US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1,247,940</a:t>
            </a:r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8311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="0" u="none" dirty="0">
                <a:latin typeface="Meiryo UI" panose="020B0604030504040204" pitchFamily="50" charset="-128"/>
                <a:ea typeface="Meiryo UI" panose="020B0604030504040204" pitchFamily="50" charset="-128"/>
              </a:rPr>
              <a:t>ローンには様々な種類があり、種類によって平均的な金利も異なっている</a:t>
            </a:r>
            <a:endParaRPr kumimoji="1" lang="en-US" altLang="ja-JP" b="0" u="non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b="1" u="non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b="1" u="none" dirty="0">
                <a:latin typeface="Meiryo UI" panose="020B0604030504040204" pitchFamily="50" charset="-128"/>
                <a:ea typeface="Meiryo UI" panose="020B0604030504040204" pitchFamily="50" charset="-128"/>
              </a:rPr>
              <a:t>◆操作手順</a:t>
            </a:r>
          </a:p>
          <a:p>
            <a:r>
              <a:rPr kumimoji="1" lang="ja-JP" altLang="en-US" b="0" u="none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＊クリック①：住宅ローン、教育ローン、自動車ローン、事業ローン　使い道を限定したローン</a:t>
            </a:r>
          </a:p>
          <a:p>
            <a:r>
              <a:rPr kumimoji="1" lang="ja-JP" altLang="en-US" b="0" u="none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＊クリック②：カードローン　使い道が自由なローン</a:t>
            </a:r>
          </a:p>
          <a:p>
            <a:r>
              <a:rPr kumimoji="1" lang="ja-JP" altLang="en-US" b="0" u="none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＊クリック③：金利の違いによって最終的に返済する金額が変わってくる</a:t>
            </a:r>
          </a:p>
          <a:p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ローンにはあらかじめ使いみちを限定したローンと、使いみちが自由なローンがあります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7570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最後に元本の大きさによる返済額の違いを確認しよう</a:t>
            </a:r>
          </a:p>
          <a:p>
            <a:endParaRPr kumimoji="1" lang="en-US" altLang="ja-JP" b="0" u="non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b="0" u="none" dirty="0">
                <a:latin typeface="Meiryo UI" panose="020B0604030504040204" pitchFamily="50" charset="-128"/>
                <a:ea typeface="Meiryo UI" panose="020B0604030504040204" pitchFamily="50" charset="-128"/>
              </a:rPr>
              <a:t>◆操作手順</a:t>
            </a:r>
            <a:endParaRPr kumimoji="1" lang="en-US" altLang="ja-JP" b="0" u="non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＊クリック①：</a:t>
            </a:r>
            <a:r>
              <a:rPr kumimoji="1" lang="en-US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万円・</a:t>
            </a:r>
            <a:r>
              <a:rPr kumimoji="1" lang="en-US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300</a:t>
            </a:r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万円を金利</a:t>
            </a:r>
            <a:r>
              <a:rPr kumimoji="1" lang="en-US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％（元利均等払い）で</a:t>
            </a:r>
            <a:r>
              <a:rPr kumimoji="1" lang="en-US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年間借りる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＊クリック②：借入金額　</a:t>
            </a:r>
            <a:r>
              <a:rPr kumimoji="1" lang="en-US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  <a:endParaRPr kumimoji="1"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＊クリック③：うち利息額　約</a:t>
            </a:r>
            <a:r>
              <a:rPr kumimoji="1" lang="en-US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4.0</a:t>
            </a:r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  <a:endParaRPr kumimoji="1"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＊クリック③：借入金額　</a:t>
            </a:r>
            <a:r>
              <a:rPr kumimoji="1" lang="en-US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300</a:t>
            </a:r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  <a:endParaRPr kumimoji="1"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＊クリック⑤：うち利息額　約</a:t>
            </a:r>
            <a:r>
              <a:rPr kumimoji="1" lang="en-US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39.7</a:t>
            </a:r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  <a:endParaRPr kumimoji="1"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＊クリック⑥：元本が増えると、利息金額も大きくなる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＜返済条件＞</a:t>
            </a:r>
            <a:endParaRPr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借入元金　</a:t>
            </a:r>
            <a:r>
              <a:rPr lang="en-US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万円、</a:t>
            </a:r>
            <a:r>
              <a:rPr lang="en-US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300</a:t>
            </a:r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  <a:endParaRPr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返済方法　元利均等払い</a:t>
            </a:r>
            <a:endParaRPr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借入金利　</a:t>
            </a:r>
            <a:r>
              <a:rPr lang="en-US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返済期間　</a:t>
            </a:r>
            <a:r>
              <a:rPr lang="en-US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endParaRPr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毎月の返済金額</a:t>
            </a:r>
            <a:endParaRPr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元金</a:t>
            </a:r>
            <a:r>
              <a:rPr lang="en-US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万円：</a:t>
            </a:r>
            <a:r>
              <a:rPr lang="en-US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5,661</a:t>
            </a:r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endParaRPr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元金</a:t>
            </a:r>
            <a:r>
              <a:rPr lang="en-US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300</a:t>
            </a:r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万円：</a:t>
            </a:r>
            <a:r>
              <a:rPr lang="en-US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56,613</a:t>
            </a:r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円　</a:t>
            </a:r>
            <a:endParaRPr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総返済額</a:t>
            </a:r>
            <a:endParaRPr kumimoji="1"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元金</a:t>
            </a:r>
            <a:r>
              <a:rPr kumimoji="1" lang="en-US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万円：</a:t>
            </a:r>
            <a:r>
              <a:rPr kumimoji="1" lang="en-US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339,660</a:t>
            </a:r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元金</a:t>
            </a:r>
            <a:r>
              <a:rPr kumimoji="1" lang="en-US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300</a:t>
            </a:r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万円：</a:t>
            </a:r>
            <a:r>
              <a:rPr kumimoji="1" lang="en-US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3,396,780</a:t>
            </a:r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endParaRPr kumimoji="1"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元本によって利息の増え方には違いはないが、返済の総額は大きくなるため、借りる金額を考えることが重要である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178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応用編</a:t>
            </a:r>
            <a:endParaRPr kumimoji="1"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b="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返済方法には、元利均等払い・元金均等払いの２つがある</a:t>
            </a:r>
            <a:endParaRPr kumimoji="1" lang="en-US" altLang="ja-JP" b="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◆操作手順</a:t>
            </a:r>
          </a:p>
          <a:p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＊クリック①：元金と利息込みで、毎回の返済額が同じ</a:t>
            </a:r>
          </a:p>
          <a:p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＊クリック②：元金を均等返済する方法</a:t>
            </a:r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 毎回の元金残高に対し金利が掛かる</a:t>
            </a:r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           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最初のうちに多くの額を返済する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202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b="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保険の種類</a:t>
            </a:r>
            <a:endParaRPr kumimoji="1" lang="en-US" altLang="ja-JP" sz="1200" b="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200" b="1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◆操作手順</a:t>
            </a:r>
            <a:endParaRPr kumimoji="1" lang="en-US" altLang="ja-JP" sz="1200" b="1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＊クリック①：</a:t>
            </a:r>
            <a:r>
              <a:rPr kumimoji="1" lang="ja-JP" altLang="en-US" sz="1200" b="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保険には公的保険である社会保険と民間保険とがある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＊クリック②：非消費支出で確認したように、私たちはみんな、社会保険に入っている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強制加入の公的保険で、国や地方公共団体が運営している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＊クリック③：民間保険は、個人が任意で加入するものであり、民間企業や団体が運営している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5027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応用編</a:t>
            </a:r>
            <a:endParaRPr kumimoji="1" lang="en-US" altLang="ja-JP" b="1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b="1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◆操作手順</a:t>
            </a:r>
            <a:endParaRPr kumimoji="1" lang="en-US" altLang="ja-JP" b="1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＊クリック①：</a:t>
            </a:r>
            <a:r>
              <a:rPr kumimoji="1"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万円を金利</a:t>
            </a:r>
            <a:r>
              <a:rPr kumimoji="1"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％で元利均等払いもしくは元金均等払いで</a:t>
            </a:r>
            <a:r>
              <a:rPr kumimoji="1"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年間借りる</a:t>
            </a:r>
          </a:p>
          <a:p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＊クリック②：元利均等払い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＊クリック③：元金均等払い</a:t>
            </a:r>
          </a:p>
          <a:p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＊クリック④：元金均等払いの返済額は毎月減っていき、総返済額は元利均等払いと比べ少なくなる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＜返済条件＞</a:t>
            </a:r>
            <a:endParaRPr lang="en-US" altLang="ja-JP" b="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借入元金　</a:t>
            </a:r>
            <a:r>
              <a:rPr lang="en-US" altLang="ja-JP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lang="ja-JP" altLang="en-US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  <a:endParaRPr lang="en-US" altLang="ja-JP" b="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返済方法　元利均等払いもしく元金均等払い</a:t>
            </a:r>
            <a:endParaRPr lang="en-US" altLang="ja-JP" b="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借入金利　</a:t>
            </a:r>
            <a:r>
              <a:rPr lang="en-US" altLang="ja-JP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b="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返済期間　</a:t>
            </a:r>
            <a:r>
              <a:rPr lang="en-US" altLang="ja-JP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b="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毎月の返済金額</a:t>
            </a:r>
            <a:endParaRPr lang="en-US" altLang="ja-JP" b="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元利均等払い：</a:t>
            </a:r>
            <a:r>
              <a:rPr lang="en-US" altLang="ja-JP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48,486</a:t>
            </a:r>
            <a:r>
              <a:rPr lang="ja-JP" altLang="en-US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endParaRPr lang="en-US" altLang="ja-JP" b="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元金均等払い：</a:t>
            </a:r>
            <a:r>
              <a:rPr lang="en-US" altLang="ja-JP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ヶ月目：</a:t>
            </a:r>
            <a:r>
              <a:rPr lang="en-US" altLang="ja-JP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54,165</a:t>
            </a:r>
            <a:r>
              <a:rPr lang="ja-JP" altLang="en-US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円、</a:t>
            </a:r>
            <a:r>
              <a:rPr lang="en-US" altLang="ja-JP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ヶ月目：</a:t>
            </a:r>
            <a:r>
              <a:rPr lang="en-US" altLang="ja-JP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53,644</a:t>
            </a:r>
            <a:r>
              <a:rPr lang="ja-JP" altLang="en-US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円、</a:t>
            </a:r>
            <a:r>
              <a:rPr lang="en-US" altLang="ja-JP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…23</a:t>
            </a:r>
            <a:r>
              <a:rPr lang="ja-JP" altLang="en-US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ヶ月目：</a:t>
            </a:r>
            <a:r>
              <a:rPr lang="en-US" altLang="ja-JP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42,707</a:t>
            </a:r>
            <a:r>
              <a:rPr lang="ja-JP" altLang="en-US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円、</a:t>
            </a:r>
            <a:r>
              <a:rPr lang="en-US" altLang="ja-JP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24</a:t>
            </a:r>
            <a:r>
              <a:rPr lang="ja-JP" altLang="en-US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ヶ月目：</a:t>
            </a:r>
            <a:r>
              <a:rPr lang="en-US" altLang="ja-JP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42,202</a:t>
            </a:r>
            <a:r>
              <a:rPr lang="ja-JP" altLang="en-US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endParaRPr lang="en-US" altLang="ja-JP" b="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b="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総返済額</a:t>
            </a:r>
            <a:endParaRPr kumimoji="1" lang="en-US" altLang="ja-JP" b="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元利均等払い：</a:t>
            </a:r>
            <a:r>
              <a:rPr lang="en-US" altLang="ja-JP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1,163,664</a:t>
            </a:r>
            <a:r>
              <a:rPr lang="ja-JP" altLang="en-US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endParaRPr lang="en-US" altLang="ja-JP" b="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元金均等払い：</a:t>
            </a:r>
            <a:r>
              <a:rPr lang="en-US" altLang="ja-JP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1,156,219</a:t>
            </a:r>
            <a:r>
              <a:rPr lang="ja-JP" altLang="en-US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endParaRPr lang="en-US" altLang="ja-JP" b="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2340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1931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="1" u="none" dirty="0">
                <a:latin typeface="Meiryo UI" panose="020B0604030504040204" pitchFamily="50" charset="-128"/>
                <a:ea typeface="Meiryo UI" panose="020B0604030504040204" pitchFamily="50" charset="-128"/>
              </a:rPr>
              <a:t>◆操作手順</a:t>
            </a:r>
            <a:endParaRPr kumimoji="1" lang="en-US" altLang="ja-JP" b="1" u="non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＊クリック①：みんなで少しずつお金を出し合う</a:t>
            </a: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＊クリック②：保険会社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＊クリック③：お金を出し合った人の中で必要なお金が支払われる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0095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b="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民間保険の役割</a:t>
            </a:r>
            <a:endParaRPr kumimoji="1" lang="en-US" altLang="ja-JP" sz="1200" b="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200" b="1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◆操作手順</a:t>
            </a:r>
            <a:endParaRPr kumimoji="1" lang="en-US" altLang="ja-JP" sz="1200" b="1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＊クリック①：各種保険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1127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="1" u="none" dirty="0">
                <a:latin typeface="Meiryo UI" panose="020B0604030504040204" pitchFamily="50" charset="-128"/>
                <a:ea typeface="Meiryo UI" panose="020B0604030504040204" pitchFamily="50" charset="-128"/>
              </a:rPr>
              <a:t>◆操作手順</a:t>
            </a:r>
            <a:endParaRPr kumimoji="1" lang="en-US" altLang="ja-JP" b="1" u="non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＊クリック①：自分のニーズに合った保険を選ぶ</a:t>
            </a: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＊クリック②：契約内容や支払う保険料を確認する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＊クリック③：支払う保険料負担が過度なものでないかを確認する</a:t>
            </a: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＊クリック④：保険内容や条件などをよく理解して比較・検討し、生涯の見通しに合ったものを必要に応じて選択していこう！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3205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代以降になると、住宅取得など、貯蓄だけでは賄えない支出に直面することもある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〇めあて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ローンの仕組みとメリット／デメリットを理解し、返済能力に応じた適切な利用について考えられるようになろう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5859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="1" u="none" dirty="0">
                <a:latin typeface="Meiryo UI" panose="020B0604030504040204" pitchFamily="50" charset="-128"/>
                <a:ea typeface="Meiryo UI" panose="020B0604030504040204" pitchFamily="50" charset="-128"/>
              </a:rPr>
              <a:t>◆操作手順</a:t>
            </a:r>
            <a:endParaRPr kumimoji="1" lang="en-US" altLang="ja-JP" b="1" u="non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＊クリック①：銀行</a:t>
            </a: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＊クリック②：→お金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＊クリック③：一言でいえば「借金」だということを念頭においておこう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751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◆操作手順</a:t>
            </a:r>
            <a:endParaRPr kumimoji="1" lang="en-US" altLang="ja-JP" sz="1200" b="1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＊クリック①：</a:t>
            </a:r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</a:p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＊クリック②：</a:t>
            </a:r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か月</a:t>
            </a:r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万円貯蓄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＊クリック③：</a:t>
            </a:r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80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＊クリック④：</a:t>
            </a:r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3,000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÷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（５万円</a:t>
            </a:r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×12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か月）</a:t>
            </a:r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=</a:t>
            </a:r>
          </a:p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＊クリック⑤：約</a:t>
            </a:r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defRPr/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defRPr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貯蓄だけで大きなライフイベントの資金を用意するとなると、貯めるのに長い年月が掛かってしまいます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defRPr/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◆参考</a:t>
            </a:r>
            <a:endParaRPr lang="en-US" altLang="ja-JP" sz="1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defRPr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全国銀行協会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https://www.zenginkyo.or.jp/</a:t>
            </a:r>
            <a:endParaRPr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5454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="1" u="none" dirty="0">
                <a:latin typeface="Meiryo UI" panose="020B0604030504040204" pitchFamily="50" charset="-128"/>
                <a:ea typeface="Meiryo UI" panose="020B0604030504040204" pitchFamily="50" charset="-128"/>
              </a:rPr>
              <a:t>◆操作手順</a:t>
            </a:r>
            <a:endParaRPr kumimoji="1" lang="en-US" altLang="ja-JP" b="1" u="non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＊クリック①：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＊クリック②：銀行でのローン審査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＊クリック③：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＊クリック④：ローンのメリットは、必要なものを必要なときに手に入れられること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 ただし、気を付けるべき注意点もある！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96938">
              <a:defRPr/>
            </a:pP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96938">
              <a:defRPr/>
            </a:pP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96938"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ところがローンを利用して、手持ちのお金では足りない分を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96938"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金融機関などから借りて返済すれば、必要なときに住宅を購入できます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96938"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つまり、必要なものを必要なときに手に入れられるのがローンの大きなメリットです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96938"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ライフイベントを実現しやすくするという点で、ローンは人生を豊かにしてくれる方法ともいえます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8611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A9A4F9-D392-4817-97C0-525703693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E136DD2-2AF3-4D56-BEE9-3CE149594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75B52C-6546-493D-9775-4E38322AC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364B7B-57A2-406D-9C7E-3E763C34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8B53F3-AC7A-41C1-A835-A0819324F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785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ECC73A-AAD6-4576-815B-5D8D02CA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CEE43C1-0019-4C52-9248-91AA2250C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AAED4D-BD3F-48CF-99BC-31E6F568D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3F8641-BD5D-454E-BA38-5D7B508DF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F741B5-EA83-43BD-8A6B-5152E6545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293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C6BD809-2C00-4FF9-BA12-EB18F1ECF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838B493-E9E3-480C-A49F-5BE9B0574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11232C-0B09-45DF-8099-6A53ED00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CE9C2B-A044-4A82-AE84-41D76BBEB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4DCDF7-574E-4B7F-AB5B-D741B887C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003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15">
            <a:extLst>
              <a:ext uri="{FF2B5EF4-FFF2-40B4-BE49-F238E27FC236}">
                <a16:creationId xmlns:a16="http://schemas.microsoft.com/office/drawing/2014/main" id="{99E97986-A3AF-4903-A2B7-3A5CD419ED1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77727725"/>
              </p:ext>
            </p:extLst>
          </p:nvPr>
        </p:nvGraphicFramePr>
        <p:xfrm>
          <a:off x="692494" y="2277620"/>
          <a:ext cx="10818000" cy="406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600">
                  <a:extLst>
                    <a:ext uri="{9D8B030D-6E8A-4147-A177-3AD203B41FA5}">
                      <a16:colId xmlns:a16="http://schemas.microsoft.com/office/drawing/2014/main" val="2616825047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2606448119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2725581138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3444034750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3213658191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743492779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3726816241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74642280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3898534323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1680415232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1170453371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1210513770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1192704474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2180106228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1226101932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1540545776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2370119143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872787277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807898442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510572687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2283754616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1060761181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1055551028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4264607759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3567398016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2408392948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1764466440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2069775986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75209359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3656391182"/>
                    </a:ext>
                  </a:extLst>
                </a:gridCol>
              </a:tblGrid>
              <a:tr h="36981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020918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377698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5516053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9888365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5117026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802143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397593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0723892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3310651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22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4463019"/>
                  </a:ext>
                </a:extLst>
              </a:tr>
            </a:tbl>
          </a:graphicData>
        </a:graphic>
      </p:graphicFrame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A1C762D4-D294-4E10-AABC-D66B513355AB}"/>
              </a:ext>
            </a:extLst>
          </p:cNvPr>
          <p:cNvGrpSpPr/>
          <p:nvPr userDrawn="1"/>
        </p:nvGrpSpPr>
        <p:grpSpPr>
          <a:xfrm>
            <a:off x="4296000" y="728050"/>
            <a:ext cx="3600000" cy="360000"/>
            <a:chOff x="4296000" y="728050"/>
            <a:chExt cx="3600000" cy="360000"/>
          </a:xfrm>
        </p:grpSpPr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9952DE54-AC05-4A3D-8C8E-DBF60709AE60}"/>
                </a:ext>
              </a:extLst>
            </p:cNvPr>
            <p:cNvSpPr/>
            <p:nvPr/>
          </p:nvSpPr>
          <p:spPr>
            <a:xfrm>
              <a:off x="4655776" y="728050"/>
              <a:ext cx="2880000" cy="360000"/>
            </a:xfrm>
            <a:prstGeom prst="roundRect">
              <a:avLst>
                <a:gd name="adj" fmla="val 50000"/>
              </a:avLst>
            </a:prstGeom>
            <a:solidFill>
              <a:srgbClr val="C0F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8DE9AE75-A3A9-41E6-82FD-F6F3EC6A3E65}"/>
                </a:ext>
              </a:extLst>
            </p:cNvPr>
            <p:cNvSpPr txBox="1"/>
            <p:nvPr/>
          </p:nvSpPr>
          <p:spPr>
            <a:xfrm>
              <a:off x="4296000" y="773050"/>
              <a:ext cx="3600000" cy="27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kumimoji="1"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振り返りメモ</a:t>
              </a: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26EF08B-63CF-4998-A6DD-280E969237F9}"/>
              </a:ext>
            </a:extLst>
          </p:cNvPr>
          <p:cNvSpPr txBox="1"/>
          <p:nvPr userDrawn="1"/>
        </p:nvSpPr>
        <p:spPr>
          <a:xfrm>
            <a:off x="1791476" y="1307186"/>
            <a:ext cx="864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気付いたことや、学んだことをメモしよう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74038FB-0ED3-43B8-9624-4CCF373E9995}"/>
              </a:ext>
            </a:extLst>
          </p:cNvPr>
          <p:cNvSpPr/>
          <p:nvPr userDrawn="1"/>
        </p:nvSpPr>
        <p:spPr>
          <a:xfrm>
            <a:off x="703180" y="2288199"/>
            <a:ext cx="10800000" cy="4068000"/>
          </a:xfrm>
          <a:prstGeom prst="rect">
            <a:avLst/>
          </a:prstGeom>
          <a:noFill/>
          <a:ln w="38100">
            <a:solidFill>
              <a:srgbClr val="C0F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240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94752F-3FA2-423F-8746-7E384640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9F3BE7-6C4D-4C6F-AA90-1331C5024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A9FDA6-EA2E-45A0-8B97-B67ADF3D4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1E1F44-998B-459D-A42D-FC4BFC63F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6AACB8-ECC3-46EF-9640-670968745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823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2DF134-BE2A-4DFB-80B2-E8D782337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0054F8-7165-4F5E-A5A2-7A27BB554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33DAE3-27A4-4486-A476-6366A2934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3C962E-BDEF-4069-81E7-3FEC6C8F2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DB7A68-8146-41D0-843C-96906F7C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961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7AB14F-60FB-4E4F-9F12-BA7D05C72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10316C-CA90-43D7-9742-782B6FB1A1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272E49C-7EDB-4880-B2E9-D8B409E4A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D33E60-AB35-4A49-A59C-80B9E469A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B6B0391-3123-4A2D-A98C-21BB8F02B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54E9399-EF0C-48DD-8D96-3245E6E0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448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6DF90E-7B6C-47CD-83F2-2C139ACE8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54B2732-D133-4465-85C9-0327E2C45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29060AA-6195-41A6-8B35-30BB7C2A7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DD92C73-38B6-4B00-9EEE-1735D406A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618FADF-CEC3-457A-A917-394C54628D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B408DC0-5F7F-4A17-B084-C14D361C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3340450-6F37-435A-A269-471CE1FA6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D0E44BC-5B5F-401F-AAAC-1839964D2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382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2F961D-C788-496E-A024-14CC5343F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88C6D69-0AEF-417D-87C5-3E1054C43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DAB56AD-3BA5-4B32-AB40-0898EB24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1482A8A-D740-4DFB-AB78-747CD69BB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03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2E64B6A-7313-4AD1-9360-E4951C14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868B837-FD07-4606-8414-18803EAAA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915C8B-6A39-4CAA-9C3D-42B88AA9F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48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ED16F4-6FDB-462E-9939-B4919EC12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844801-929E-4968-9710-B94414A79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B8A2897-DF28-4F0F-A82B-B947B3B34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2ED9926-0450-465F-BB28-58FCF0146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4E700FC-3D41-4DDB-9A41-C13D89EFE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D606ED2-5B50-4A2E-89F5-11FC39DE2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27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14AAC1-F955-4475-9B01-B59EEB98D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889F03B-07FE-440F-B1C5-4CAEAAAB4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4906AE-33A8-4317-863D-28EC0A043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E054222-4303-4934-85BB-F2C451812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3E3F84A-2B12-4730-9E73-1A0D5ED84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ACC750E-7C84-4C87-B8D2-AF1E80D67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71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3D51AFF-C258-4E84-BA6F-846786B6A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7DEB1D-42A1-49C0-9D67-2135FD51F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23AD06-E9E1-4129-88A6-8D1DEDBA69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EF7A0-7D7B-4521-AAFC-68201D06E286}" type="datetimeFigureOut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6A6FCB-77EA-4D87-9F29-A6FD63BFE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27D903-C37A-4141-BD97-7CA59D871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12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emf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emf"/><Relationship Id="rId10" Type="http://schemas.openxmlformats.org/officeDocument/2006/relationships/image" Target="../media/image35.png"/><Relationship Id="rId4" Type="http://schemas.openxmlformats.org/officeDocument/2006/relationships/image" Target="../media/image29.emf"/><Relationship Id="rId9" Type="http://schemas.openxmlformats.org/officeDocument/2006/relationships/image" Target="../media/image3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7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07ABB0B-5974-F94C-9402-B91A8B00AE1E}"/>
              </a:ext>
            </a:extLst>
          </p:cNvPr>
          <p:cNvSpPr txBox="1"/>
          <p:nvPr/>
        </p:nvSpPr>
        <p:spPr>
          <a:xfrm>
            <a:off x="696000" y="723384"/>
            <a:ext cx="5400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altLang="ja-JP" sz="2400" b="1" dirty="0">
                <a:solidFill>
                  <a:srgbClr val="C0FF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Lesson</a:t>
            </a:r>
            <a:endParaRPr kumimoji="1" lang="ja-JP" altLang="en-US" sz="2400" b="1" dirty="0">
              <a:solidFill>
                <a:srgbClr val="C0FF4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1F3026-0AD9-4579-A1FD-D75E9EF2645A}"/>
              </a:ext>
            </a:extLst>
          </p:cNvPr>
          <p:cNvSpPr txBox="1"/>
          <p:nvPr/>
        </p:nvSpPr>
        <p:spPr>
          <a:xfrm>
            <a:off x="696000" y="1269000"/>
            <a:ext cx="10800000" cy="432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保険とローンを理解しよう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代以降の生活設計～</a:t>
            </a:r>
            <a:endParaRPr kumimoji="1" lang="ja-JP" altLang="en-US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1800"/>
              </a:spcBef>
            </a:pP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経済的なリスクへの備え</a:t>
            </a:r>
            <a:r>
              <a:rPr lang="en-US" altLang="ja-JP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―</a:t>
            </a: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保険の役割</a:t>
            </a:r>
            <a:endParaRPr kumimoji="1" lang="ja-JP" altLang="en-US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B2EEB07-6973-4D4A-825A-4E05FB1CE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909" y="3011078"/>
            <a:ext cx="3034740" cy="3377914"/>
          </a:xfrm>
          <a:prstGeom prst="rect">
            <a:avLst/>
          </a:prstGeom>
        </p:spPr>
      </p:pic>
      <p:pic>
        <p:nvPicPr>
          <p:cNvPr id="8" name="グラフィックス 7">
            <a:extLst>
              <a:ext uri="{FF2B5EF4-FFF2-40B4-BE49-F238E27FC236}">
                <a16:creationId xmlns:a16="http://schemas.microsoft.com/office/drawing/2014/main" id="{A7F26CA6-6D76-4A9E-8514-B1A71BA5A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67284" y="3429000"/>
            <a:ext cx="1440988" cy="276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54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9260486-E810-3943-8380-6D4AC92AD969}"/>
              </a:ext>
            </a:extLst>
          </p:cNvPr>
          <p:cNvSpPr txBox="1">
            <a:spLocks/>
          </p:cNvSpPr>
          <p:nvPr/>
        </p:nvSpPr>
        <p:spPr>
          <a:xfrm>
            <a:off x="713812" y="910836"/>
            <a:ext cx="10800000" cy="72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ローンのデメリット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24A54B4-A712-49C7-BCB5-BBD03F1A1A5F}"/>
              </a:ext>
            </a:extLst>
          </p:cNvPr>
          <p:cNvSpPr txBox="1">
            <a:spLocks/>
          </p:cNvSpPr>
          <p:nvPr/>
        </p:nvSpPr>
        <p:spPr>
          <a:xfrm>
            <a:off x="714340" y="5269550"/>
            <a:ext cx="10798945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金利とは、いわば</a:t>
            </a:r>
            <a:r>
              <a:rPr lang="ja-JP" altLang="en-US" sz="24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お金の使用料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のことで、返済金額に上乗せして支払う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65FF8AF-239A-4823-8965-BAA1E2868815}"/>
              </a:ext>
            </a:extLst>
          </p:cNvPr>
          <p:cNvSpPr txBox="1">
            <a:spLocks/>
          </p:cNvSpPr>
          <p:nvPr/>
        </p:nvSpPr>
        <p:spPr>
          <a:xfrm>
            <a:off x="713812" y="1643498"/>
            <a:ext cx="10800000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ローンでお金を借入れて買物をすると、借りたお金とは別に</a:t>
            </a:r>
            <a:r>
              <a:rPr lang="ja-JP" altLang="en-US" sz="24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「金利」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が発生する</a:t>
            </a:r>
          </a:p>
        </p:txBody>
      </p:sp>
      <p:sp>
        <p:nvSpPr>
          <p:cNvPr id="16" name="加算記号 15">
            <a:extLst>
              <a:ext uri="{FF2B5EF4-FFF2-40B4-BE49-F238E27FC236}">
                <a16:creationId xmlns:a16="http://schemas.microsoft.com/office/drawing/2014/main" id="{32303CD5-A29F-4DAA-9AA2-DC9557BAC9C8}"/>
              </a:ext>
            </a:extLst>
          </p:cNvPr>
          <p:cNvSpPr/>
          <p:nvPr/>
        </p:nvSpPr>
        <p:spPr>
          <a:xfrm>
            <a:off x="5680425" y="3329031"/>
            <a:ext cx="866775" cy="868362"/>
          </a:xfrm>
          <a:prstGeom prst="mathPlus">
            <a:avLst>
              <a:gd name="adj1" fmla="val 16853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3D29853-137A-48B0-AB22-1B03D723A0E5}"/>
              </a:ext>
            </a:extLst>
          </p:cNvPr>
          <p:cNvSpPr txBox="1">
            <a:spLocks/>
          </p:cNvSpPr>
          <p:nvPr/>
        </p:nvSpPr>
        <p:spPr>
          <a:xfrm>
            <a:off x="2870294" y="4457084"/>
            <a:ext cx="288000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借りたお金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B9A39EB3-D405-4C84-A8BC-D9378FA46C15}"/>
              </a:ext>
            </a:extLst>
          </p:cNvPr>
          <p:cNvGrpSpPr/>
          <p:nvPr/>
        </p:nvGrpSpPr>
        <p:grpSpPr>
          <a:xfrm>
            <a:off x="7022902" y="3054503"/>
            <a:ext cx="1800000" cy="1440000"/>
            <a:chOff x="140320" y="1949200"/>
            <a:chExt cx="1800000" cy="1440000"/>
          </a:xfrm>
        </p:grpSpPr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363A9B07-DE81-4D53-9273-8379BC800717}"/>
                </a:ext>
              </a:extLst>
            </p:cNvPr>
            <p:cNvSpPr/>
            <p:nvPr/>
          </p:nvSpPr>
          <p:spPr>
            <a:xfrm>
              <a:off x="320320" y="1949200"/>
              <a:ext cx="1440000" cy="1440000"/>
            </a:xfrm>
            <a:prstGeom prst="ellipse">
              <a:avLst/>
            </a:prstGeom>
            <a:solidFill>
              <a:srgbClr val="FF0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781BD841-0A79-41B0-A7FC-DF6A97952DF0}"/>
                </a:ext>
              </a:extLst>
            </p:cNvPr>
            <p:cNvSpPr txBox="1"/>
            <p:nvPr/>
          </p:nvSpPr>
          <p:spPr>
            <a:xfrm>
              <a:off x="140320" y="2401865"/>
              <a:ext cx="180000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金利</a:t>
              </a:r>
            </a:p>
          </p:txBody>
        </p:sp>
      </p:grpSp>
      <p:pic>
        <p:nvPicPr>
          <p:cNvPr id="12" name="グラフィックス 11">
            <a:extLst>
              <a:ext uri="{FF2B5EF4-FFF2-40B4-BE49-F238E27FC236}">
                <a16:creationId xmlns:a16="http://schemas.microsoft.com/office/drawing/2014/main" id="{DE5D27B6-B87A-486E-A25F-23CA88685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1266" y="2980247"/>
            <a:ext cx="1423457" cy="140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7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3B5E831-9BAD-425C-B0F5-E6B09138C275}"/>
              </a:ext>
            </a:extLst>
          </p:cNvPr>
          <p:cNvSpPr txBox="1">
            <a:spLocks/>
          </p:cNvSpPr>
          <p:nvPr/>
        </p:nvSpPr>
        <p:spPr>
          <a:xfrm>
            <a:off x="696000" y="925349"/>
            <a:ext cx="10800000" cy="72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ローンのメリットとデメリット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6E4E77C-B684-4AAF-A379-A38D33376CC0}"/>
              </a:ext>
            </a:extLst>
          </p:cNvPr>
          <p:cNvSpPr txBox="1">
            <a:spLocks/>
          </p:cNvSpPr>
          <p:nvPr/>
        </p:nvSpPr>
        <p:spPr>
          <a:xfrm>
            <a:off x="1772260" y="5249596"/>
            <a:ext cx="3600000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欲しいものがすぐ手に入る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54F28AA-A70B-4E4B-AECC-69E976842FDF}"/>
              </a:ext>
            </a:extLst>
          </p:cNvPr>
          <p:cNvSpPr txBox="1">
            <a:spLocks/>
          </p:cNvSpPr>
          <p:nvPr/>
        </p:nvSpPr>
        <p:spPr>
          <a:xfrm>
            <a:off x="6718143" y="5237721"/>
            <a:ext cx="4320000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金利を払う分、返す額が増える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BDE71F75-C512-48C5-B5E6-83F948F5AF60}"/>
              </a:ext>
            </a:extLst>
          </p:cNvPr>
          <p:cNvGrpSpPr/>
          <p:nvPr/>
        </p:nvGrpSpPr>
        <p:grpSpPr>
          <a:xfrm>
            <a:off x="480557" y="1627998"/>
            <a:ext cx="1800000" cy="1440000"/>
            <a:chOff x="140320" y="1949200"/>
            <a:chExt cx="1800000" cy="1440000"/>
          </a:xfrm>
        </p:grpSpPr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6E3DDF9D-173B-4F16-A4C7-5C47E38E5ADF}"/>
                </a:ext>
              </a:extLst>
            </p:cNvPr>
            <p:cNvSpPr/>
            <p:nvPr/>
          </p:nvSpPr>
          <p:spPr>
            <a:xfrm>
              <a:off x="320320" y="1949200"/>
              <a:ext cx="1440000" cy="1440000"/>
            </a:xfrm>
            <a:prstGeom prst="ellipse">
              <a:avLst/>
            </a:prstGeom>
            <a:solidFill>
              <a:srgbClr val="00C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CEDFC56E-9CD0-48D1-A47B-83327F4548D2}"/>
                </a:ext>
              </a:extLst>
            </p:cNvPr>
            <p:cNvSpPr txBox="1"/>
            <p:nvPr/>
          </p:nvSpPr>
          <p:spPr>
            <a:xfrm>
              <a:off x="140320" y="2463420"/>
              <a:ext cx="18000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ja-JP" altLang="en-US" sz="2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メリット</a:t>
              </a:r>
              <a:endParaRPr kumimoji="1" lang="zh-TW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BB43D7BE-797C-4BF1-BF7D-B6730A0D0DFE}"/>
              </a:ext>
            </a:extLst>
          </p:cNvPr>
          <p:cNvGrpSpPr/>
          <p:nvPr/>
        </p:nvGrpSpPr>
        <p:grpSpPr>
          <a:xfrm>
            <a:off x="9842271" y="1627998"/>
            <a:ext cx="1800000" cy="1440000"/>
            <a:chOff x="140320" y="1949200"/>
            <a:chExt cx="1800000" cy="1440000"/>
          </a:xfrm>
        </p:grpSpPr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7F102154-AFA3-4817-BE9F-5BC1A171D175}"/>
                </a:ext>
              </a:extLst>
            </p:cNvPr>
            <p:cNvSpPr/>
            <p:nvPr/>
          </p:nvSpPr>
          <p:spPr>
            <a:xfrm>
              <a:off x="320320" y="1949200"/>
              <a:ext cx="1440000" cy="1440000"/>
            </a:xfrm>
            <a:prstGeom prst="ellipse">
              <a:avLst/>
            </a:prstGeom>
            <a:solidFill>
              <a:srgbClr val="FF0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B8EFD570-B392-42B0-8FC9-34CA778E9DFF}"/>
                </a:ext>
              </a:extLst>
            </p:cNvPr>
            <p:cNvSpPr txBox="1"/>
            <p:nvPr/>
          </p:nvSpPr>
          <p:spPr>
            <a:xfrm>
              <a:off x="140320" y="2463420"/>
              <a:ext cx="18000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ja-JP" altLang="en-US" sz="2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デメリット</a:t>
              </a:r>
              <a:endParaRPr kumimoji="1" lang="zh-TW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24" name="図 23">
            <a:extLst>
              <a:ext uri="{FF2B5EF4-FFF2-40B4-BE49-F238E27FC236}">
                <a16:creationId xmlns:a16="http://schemas.microsoft.com/office/drawing/2014/main" id="{4D858E03-D9D4-49FF-AB4A-84FC74DD5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666" y="2172898"/>
            <a:ext cx="4269239" cy="3102923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350CF2F3-49BF-453C-9131-248EA12ADF1F}"/>
              </a:ext>
            </a:extLst>
          </p:cNvPr>
          <p:cNvGrpSpPr/>
          <p:nvPr/>
        </p:nvGrpSpPr>
        <p:grpSpPr>
          <a:xfrm>
            <a:off x="6669096" y="1958936"/>
            <a:ext cx="4210627" cy="3163927"/>
            <a:chOff x="6669096" y="1958936"/>
            <a:chExt cx="4210627" cy="3163927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2A2BD958-E11A-46BD-BA27-037B31D638FB}"/>
                </a:ext>
              </a:extLst>
            </p:cNvPr>
            <p:cNvGrpSpPr/>
            <p:nvPr/>
          </p:nvGrpSpPr>
          <p:grpSpPr>
            <a:xfrm>
              <a:off x="6669096" y="2879000"/>
              <a:ext cx="4210627" cy="1934142"/>
              <a:chOff x="6669096" y="2879000"/>
              <a:chExt cx="4210627" cy="1934142"/>
            </a:xfrm>
          </p:grpSpPr>
          <p:pic>
            <p:nvPicPr>
              <p:cNvPr id="21" name="グラフィックス 20">
                <a:extLst>
                  <a:ext uri="{FF2B5EF4-FFF2-40B4-BE49-F238E27FC236}">
                    <a16:creationId xmlns:a16="http://schemas.microsoft.com/office/drawing/2014/main" id="{4576297A-B5D0-49D0-899F-A00BACAD72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669096" y="2879000"/>
                <a:ext cx="1012807" cy="998070"/>
              </a:xfrm>
              <a:prstGeom prst="rect">
                <a:avLst/>
              </a:prstGeom>
            </p:spPr>
          </p:pic>
          <p:pic>
            <p:nvPicPr>
              <p:cNvPr id="26" name="グラフィックス 25">
                <a:extLst>
                  <a:ext uri="{FF2B5EF4-FFF2-40B4-BE49-F238E27FC236}">
                    <a16:creationId xmlns:a16="http://schemas.microsoft.com/office/drawing/2014/main" id="{A21C9671-ECA2-41A9-B651-C6894D99FE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866916" y="3815072"/>
                <a:ext cx="1012807" cy="998070"/>
              </a:xfrm>
              <a:prstGeom prst="rect">
                <a:avLst/>
              </a:prstGeom>
            </p:spPr>
          </p:pic>
        </p:grpSp>
        <p:pic>
          <p:nvPicPr>
            <p:cNvPr id="5" name="グラフィックス 4">
              <a:extLst>
                <a:ext uri="{FF2B5EF4-FFF2-40B4-BE49-F238E27FC236}">
                  <a16:creationId xmlns:a16="http://schemas.microsoft.com/office/drawing/2014/main" id="{08AFC2D7-EFDD-4486-84DF-67D21C77E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56197" y="1958936"/>
              <a:ext cx="1643891" cy="31639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340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1E566EB-389A-467F-8803-FCBD3A20A100}"/>
              </a:ext>
            </a:extLst>
          </p:cNvPr>
          <p:cNvSpPr txBox="1">
            <a:spLocks/>
          </p:cNvSpPr>
          <p:nvPr/>
        </p:nvSpPr>
        <p:spPr>
          <a:xfrm>
            <a:off x="2504846" y="4728629"/>
            <a:ext cx="3802566" cy="5195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ja-JP" altLang="en-US" sz="3200" b="1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ローン返済額の計算</a:t>
            </a:r>
            <a:endParaRPr kumimoji="1" lang="ja-JP" altLang="en-US" sz="3200" b="1" dirty="0">
              <a:solidFill>
                <a:srgbClr val="40608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D1F8A99D-8F88-4F12-87CF-5AEEF9FEA239}"/>
              </a:ext>
            </a:extLst>
          </p:cNvPr>
          <p:cNvGrpSpPr/>
          <p:nvPr/>
        </p:nvGrpSpPr>
        <p:grpSpPr>
          <a:xfrm>
            <a:off x="2488334" y="5364751"/>
            <a:ext cx="9360000" cy="720000"/>
            <a:chOff x="4093029" y="5492005"/>
            <a:chExt cx="3260942" cy="687844"/>
          </a:xfrm>
        </p:grpSpPr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F3F7E0D8-681B-415F-8138-40079E6119DC}"/>
                </a:ext>
              </a:extLst>
            </p:cNvPr>
            <p:cNvSpPr/>
            <p:nvPr/>
          </p:nvSpPr>
          <p:spPr>
            <a:xfrm>
              <a:off x="4093029" y="5492005"/>
              <a:ext cx="3260942" cy="68784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FF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F93673C2-679B-41DD-83BD-7FD06D0D6907}"/>
                </a:ext>
              </a:extLst>
            </p:cNvPr>
            <p:cNvSpPr txBox="1">
              <a:spLocks/>
            </p:cNvSpPr>
            <p:nvPr/>
          </p:nvSpPr>
          <p:spPr>
            <a:xfrm>
              <a:off x="4280654" y="5612960"/>
              <a:ext cx="2880000" cy="4557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ja-JP" altLang="en-US" sz="28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利息　＝　元金　</a:t>
              </a:r>
              <a:r>
                <a:rPr lang="en-US" altLang="ja-JP" sz="28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×</a:t>
              </a:r>
              <a:r>
                <a:rPr lang="ja-JP" altLang="en-US" sz="28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金利　</a:t>
              </a:r>
              <a:r>
                <a:rPr lang="en-US" altLang="ja-JP" sz="28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×</a:t>
              </a:r>
              <a:r>
                <a:rPr lang="ja-JP" altLang="en-US" sz="28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借入期間</a:t>
              </a:r>
              <a:endPara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FB919FAB-6AFD-4C4E-8D64-0CFCC787EE59}"/>
              </a:ext>
            </a:extLst>
          </p:cNvPr>
          <p:cNvGrpSpPr/>
          <p:nvPr/>
        </p:nvGrpSpPr>
        <p:grpSpPr>
          <a:xfrm>
            <a:off x="495344" y="4852777"/>
            <a:ext cx="1800000" cy="1440000"/>
            <a:chOff x="140320" y="1949200"/>
            <a:chExt cx="1800000" cy="1440000"/>
          </a:xfrm>
        </p:grpSpPr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B9F00214-C101-46CF-BA9F-054E9CD7A206}"/>
                </a:ext>
              </a:extLst>
            </p:cNvPr>
            <p:cNvSpPr/>
            <p:nvPr/>
          </p:nvSpPr>
          <p:spPr>
            <a:xfrm>
              <a:off x="320320" y="1949200"/>
              <a:ext cx="1440000" cy="1440000"/>
            </a:xfrm>
            <a:prstGeom prst="ellipse">
              <a:avLst/>
            </a:prstGeom>
            <a:solidFill>
              <a:srgbClr val="C0F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969310F0-C851-47A3-B499-C160F92C46AC}"/>
                </a:ext>
              </a:extLst>
            </p:cNvPr>
            <p:cNvSpPr txBox="1"/>
            <p:nvPr/>
          </p:nvSpPr>
          <p:spPr>
            <a:xfrm>
              <a:off x="140320" y="2243128"/>
              <a:ext cx="18000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2400" b="1" spc="-1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基本の</a:t>
              </a:r>
              <a:endParaRPr lang="en-US" altLang="ja-JP" sz="2400" b="1" spc="-1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2400" b="1" spc="-1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計算式</a:t>
              </a:r>
              <a:endPara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07C57C80-5737-4171-9211-B4CC5350836A}"/>
              </a:ext>
            </a:extLst>
          </p:cNvPr>
          <p:cNvGrpSpPr/>
          <p:nvPr/>
        </p:nvGrpSpPr>
        <p:grpSpPr>
          <a:xfrm>
            <a:off x="2504846" y="1285218"/>
            <a:ext cx="9323999" cy="3239998"/>
            <a:chOff x="4064331" y="5453564"/>
            <a:chExt cx="3283716" cy="737339"/>
          </a:xfrm>
        </p:grpSpPr>
        <p:sp>
          <p:nvSpPr>
            <p:cNvPr id="20" name="四角形: 角を丸くする 19">
              <a:extLst>
                <a:ext uri="{FF2B5EF4-FFF2-40B4-BE49-F238E27FC236}">
                  <a16:creationId xmlns:a16="http://schemas.microsoft.com/office/drawing/2014/main" id="{F9790E1D-45D3-4DC6-BC3A-4B82B1E155D2}"/>
                </a:ext>
              </a:extLst>
            </p:cNvPr>
            <p:cNvSpPr/>
            <p:nvPr/>
          </p:nvSpPr>
          <p:spPr>
            <a:xfrm>
              <a:off x="4064331" y="5453564"/>
              <a:ext cx="3283716" cy="737339"/>
            </a:xfrm>
            <a:prstGeom prst="roundRect">
              <a:avLst>
                <a:gd name="adj" fmla="val 7054"/>
              </a:avLst>
            </a:prstGeom>
            <a:solidFill>
              <a:schemeClr val="bg1"/>
            </a:solidFill>
            <a:ln w="38100">
              <a:solidFill>
                <a:srgbClr val="C0FF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15B0F084-52C1-4033-B89D-A4F77ACA305B}"/>
                </a:ext>
              </a:extLst>
            </p:cNvPr>
            <p:cNvSpPr txBox="1">
              <a:spLocks/>
            </p:cNvSpPr>
            <p:nvPr/>
          </p:nvSpPr>
          <p:spPr>
            <a:xfrm>
              <a:off x="4142522" y="5496941"/>
              <a:ext cx="3156932" cy="6554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>
                <a:spcBef>
                  <a:spcPts val="600"/>
                </a:spcBef>
              </a:pPr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借入</a:t>
              </a: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かりいれ</a:t>
              </a:r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：お金や物を借りること</a:t>
              </a:r>
              <a:endPara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返済</a:t>
              </a: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へんさい</a:t>
              </a:r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：借りた金や物を相手に返すこと</a:t>
              </a:r>
              <a:endPara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元金</a:t>
              </a: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がんきん・</a:t>
              </a:r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元本</a:t>
              </a: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がんぽん</a:t>
              </a:r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：元々貸し借りした金額、利子を含まない額</a:t>
              </a:r>
              <a:endPara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利子</a:t>
              </a: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りし・</a:t>
              </a:r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利息</a:t>
              </a: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りそく</a:t>
              </a:r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：お金の貸し借りのときに発生する対価</a:t>
              </a:r>
              <a:endPara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金利</a:t>
              </a: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きんり</a:t>
              </a:r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：元金に対する利子の比率</a:t>
              </a: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（利子・利息を示すこともある）</a:t>
              </a: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元利</a:t>
              </a: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がんり</a:t>
              </a:r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：元金と利子　また、その合計金額</a:t>
              </a:r>
              <a:endPara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7833C3A-492B-4781-8B6A-1F8DDFBF8CE2}"/>
              </a:ext>
            </a:extLst>
          </p:cNvPr>
          <p:cNvSpPr txBox="1">
            <a:spLocks/>
          </p:cNvSpPr>
          <p:nvPr/>
        </p:nvSpPr>
        <p:spPr>
          <a:xfrm>
            <a:off x="801276" y="264053"/>
            <a:ext cx="10800000" cy="72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ローンの基本を確認しよう</a:t>
            </a:r>
            <a:endParaRPr kumimoji="1" lang="ja-JP" altLang="en-US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7" name="グラフィックス 26">
            <a:extLst>
              <a:ext uri="{FF2B5EF4-FFF2-40B4-BE49-F238E27FC236}">
                <a16:creationId xmlns:a16="http://schemas.microsoft.com/office/drawing/2014/main" id="{4B66E56C-BB3C-48EE-80C4-C3EFC221F8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-2646"/>
          <a:stretch/>
        </p:blipFill>
        <p:spPr>
          <a:xfrm>
            <a:off x="440113" y="252201"/>
            <a:ext cx="1684453" cy="2896301"/>
          </a:xfrm>
          <a:prstGeom prst="rect">
            <a:avLst/>
          </a:prstGeom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1AA315E0-DAF2-438D-90E2-5F96162FE7F4}"/>
              </a:ext>
            </a:extLst>
          </p:cNvPr>
          <p:cNvGrpSpPr/>
          <p:nvPr/>
        </p:nvGrpSpPr>
        <p:grpSpPr>
          <a:xfrm>
            <a:off x="414566" y="2023578"/>
            <a:ext cx="1800000" cy="1440000"/>
            <a:chOff x="140320" y="1949200"/>
            <a:chExt cx="1800000" cy="1440000"/>
          </a:xfrm>
        </p:grpSpPr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4FD73B63-67F6-4037-BC07-761FAF392D2C}"/>
                </a:ext>
              </a:extLst>
            </p:cNvPr>
            <p:cNvSpPr/>
            <p:nvPr/>
          </p:nvSpPr>
          <p:spPr>
            <a:xfrm>
              <a:off x="320320" y="1949200"/>
              <a:ext cx="1440000" cy="1440000"/>
            </a:xfrm>
            <a:prstGeom prst="ellipse">
              <a:avLst/>
            </a:prstGeom>
            <a:solidFill>
              <a:srgbClr val="C0F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760C721A-6623-4C06-B877-BF5422E57439}"/>
                </a:ext>
              </a:extLst>
            </p:cNvPr>
            <p:cNvSpPr txBox="1"/>
            <p:nvPr/>
          </p:nvSpPr>
          <p:spPr>
            <a:xfrm>
              <a:off x="140320" y="2243128"/>
              <a:ext cx="18000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2400" b="1" spc="-1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基本の</a:t>
              </a:r>
              <a:endParaRPr lang="en-US" altLang="ja-JP" sz="2400" b="1" spc="-1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2400" b="1" spc="-1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用語</a:t>
              </a:r>
              <a:endPara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3368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8AEFBF1-BBFC-4284-B2B1-11EC868C9DDF}"/>
              </a:ext>
            </a:extLst>
          </p:cNvPr>
          <p:cNvSpPr txBox="1">
            <a:spLocks/>
          </p:cNvSpPr>
          <p:nvPr/>
        </p:nvSpPr>
        <p:spPr>
          <a:xfrm>
            <a:off x="552380" y="795710"/>
            <a:ext cx="10800000" cy="72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利息の特徴：複利の計算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945011F-B3CC-4F17-85A2-1050891DDAB4}"/>
              </a:ext>
            </a:extLst>
          </p:cNvPr>
          <p:cNvSpPr txBox="1">
            <a:spLocks/>
          </p:cNvSpPr>
          <p:nvPr/>
        </p:nvSpPr>
        <p:spPr>
          <a:xfrm>
            <a:off x="911164" y="1639084"/>
            <a:ext cx="10440000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複利とは利息を元本に足して、これを新しい元本とみなして次の利息を計算する方法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D9B3639-AC3E-4933-9303-383174451ED9}"/>
              </a:ext>
            </a:extLst>
          </p:cNvPr>
          <p:cNvSpPr txBox="1"/>
          <p:nvPr/>
        </p:nvSpPr>
        <p:spPr>
          <a:xfrm>
            <a:off x="6478435" y="6356550"/>
            <a:ext cx="50417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元本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万円、金利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％で計算しています</a:t>
            </a:r>
            <a:endParaRPr lang="ja-JP" altLang="en-US" sz="1400" dirty="0"/>
          </a:p>
        </p:txBody>
      </p:sp>
      <p:grpSp>
        <p:nvGrpSpPr>
          <p:cNvPr id="129" name="グループ化 128">
            <a:extLst>
              <a:ext uri="{FF2B5EF4-FFF2-40B4-BE49-F238E27FC236}">
                <a16:creationId xmlns:a16="http://schemas.microsoft.com/office/drawing/2014/main" id="{3E4A687F-A4D7-4404-B418-0F840A526EA7}"/>
              </a:ext>
            </a:extLst>
          </p:cNvPr>
          <p:cNvGrpSpPr/>
          <p:nvPr/>
        </p:nvGrpSpPr>
        <p:grpSpPr>
          <a:xfrm>
            <a:off x="7261488" y="2932903"/>
            <a:ext cx="1864834" cy="1566828"/>
            <a:chOff x="8452207" y="2984893"/>
            <a:chExt cx="1864834" cy="1566828"/>
          </a:xfrm>
        </p:grpSpPr>
        <p:sp>
          <p:nvSpPr>
            <p:cNvPr id="128" name="フリーフォーム: 図形 127">
              <a:extLst>
                <a:ext uri="{FF2B5EF4-FFF2-40B4-BE49-F238E27FC236}">
                  <a16:creationId xmlns:a16="http://schemas.microsoft.com/office/drawing/2014/main" id="{749FA145-6E97-4BAE-A477-E35425EBBBBD}"/>
                </a:ext>
              </a:extLst>
            </p:cNvPr>
            <p:cNvSpPr/>
            <p:nvPr/>
          </p:nvSpPr>
          <p:spPr>
            <a:xfrm rot="8646901" flipH="1">
              <a:off x="8455532" y="2984893"/>
              <a:ext cx="1861509" cy="1566828"/>
            </a:xfrm>
            <a:custGeom>
              <a:avLst/>
              <a:gdLst>
                <a:gd name="connsiteX0" fmla="*/ 1247281 w 1861509"/>
                <a:gd name="connsiteY0" fmla="*/ 1234740 h 1566828"/>
                <a:gd name="connsiteX1" fmla="*/ 55743 w 1861509"/>
                <a:gd name="connsiteY1" fmla="*/ 1430287 h 1566828"/>
                <a:gd name="connsiteX2" fmla="*/ 614228 w 1861509"/>
                <a:gd name="connsiteY2" fmla="*/ 359729 h 1566828"/>
                <a:gd name="connsiteX3" fmla="*/ 771966 w 1861509"/>
                <a:gd name="connsiteY3" fmla="*/ 257295 h 1566828"/>
                <a:gd name="connsiteX4" fmla="*/ 835286 w 1861509"/>
                <a:gd name="connsiteY4" fmla="*/ 0 h 1566828"/>
                <a:gd name="connsiteX5" fmla="*/ 883704 w 1861509"/>
                <a:gd name="connsiteY5" fmla="*/ 196740 h 1566828"/>
                <a:gd name="connsiteX6" fmla="*/ 979696 w 1861509"/>
                <a:gd name="connsiteY6" fmla="*/ 147697 h 1566828"/>
                <a:gd name="connsiteX7" fmla="*/ 1805765 w 1861509"/>
                <a:gd name="connsiteY7" fmla="*/ 164181 h 1566828"/>
                <a:gd name="connsiteX8" fmla="*/ 1247281 w 1861509"/>
                <a:gd name="connsiteY8" fmla="*/ 1234740 h 156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1509" h="1566828">
                  <a:moveTo>
                    <a:pt x="1247281" y="1234740"/>
                  </a:moveTo>
                  <a:cubicBezTo>
                    <a:pt x="764025" y="1584365"/>
                    <a:pt x="230556" y="1671915"/>
                    <a:pt x="55743" y="1430287"/>
                  </a:cubicBezTo>
                  <a:cubicBezTo>
                    <a:pt x="-119069" y="1188659"/>
                    <a:pt x="130972" y="709354"/>
                    <a:pt x="614228" y="359729"/>
                  </a:cubicBezTo>
                  <a:lnTo>
                    <a:pt x="771966" y="257295"/>
                  </a:lnTo>
                  <a:lnTo>
                    <a:pt x="835286" y="0"/>
                  </a:lnTo>
                  <a:lnTo>
                    <a:pt x="883704" y="196740"/>
                  </a:lnTo>
                  <a:lnTo>
                    <a:pt x="979696" y="147697"/>
                  </a:lnTo>
                  <a:cubicBezTo>
                    <a:pt x="1341802" y="-13098"/>
                    <a:pt x="1674656" y="-17040"/>
                    <a:pt x="1805765" y="164181"/>
                  </a:cubicBezTo>
                  <a:cubicBezTo>
                    <a:pt x="1980578" y="405809"/>
                    <a:pt x="1730536" y="885114"/>
                    <a:pt x="1247281" y="1234740"/>
                  </a:cubicBezTo>
                  <a:close/>
                </a:path>
              </a:pathLst>
            </a:custGeom>
            <a:solidFill>
              <a:srgbClr val="FF0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A0C7DD9B-8FC9-4010-B32A-FD90BE95D041}"/>
                </a:ext>
              </a:extLst>
            </p:cNvPr>
            <p:cNvSpPr txBox="1">
              <a:spLocks/>
            </p:cNvSpPr>
            <p:nvPr/>
          </p:nvSpPr>
          <p:spPr>
            <a:xfrm>
              <a:off x="8452207" y="3368581"/>
              <a:ext cx="1800000" cy="720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ja-JP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110</a:t>
              </a:r>
              <a:r>
                <a:rPr lang="ja-JP" altLang="en-US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万円に</a:t>
              </a:r>
              <a:endParaRPr lang="en-US" altLang="ja-JP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対して利息が付く</a:t>
              </a:r>
            </a:p>
          </p:txBody>
        </p:sp>
      </p:grpSp>
      <p:grpSp>
        <p:nvGrpSpPr>
          <p:cNvPr id="131" name="グループ化 130">
            <a:extLst>
              <a:ext uri="{FF2B5EF4-FFF2-40B4-BE49-F238E27FC236}">
                <a16:creationId xmlns:a16="http://schemas.microsoft.com/office/drawing/2014/main" id="{B50B64BA-1A39-4F3D-8AAA-482C6CE2EEBF}"/>
              </a:ext>
            </a:extLst>
          </p:cNvPr>
          <p:cNvGrpSpPr/>
          <p:nvPr/>
        </p:nvGrpSpPr>
        <p:grpSpPr>
          <a:xfrm>
            <a:off x="1365097" y="2978325"/>
            <a:ext cx="1928222" cy="1646364"/>
            <a:chOff x="2686617" y="2901331"/>
            <a:chExt cx="1928222" cy="1646364"/>
          </a:xfrm>
        </p:grpSpPr>
        <p:sp>
          <p:nvSpPr>
            <p:cNvPr id="130" name="フリーフォーム: 図形 129">
              <a:extLst>
                <a:ext uri="{FF2B5EF4-FFF2-40B4-BE49-F238E27FC236}">
                  <a16:creationId xmlns:a16="http://schemas.microsoft.com/office/drawing/2014/main" id="{835243E0-BC3B-4FA6-BFE0-562CDB59DEE0}"/>
                </a:ext>
              </a:extLst>
            </p:cNvPr>
            <p:cNvSpPr/>
            <p:nvPr/>
          </p:nvSpPr>
          <p:spPr>
            <a:xfrm rot="8646901" flipH="1">
              <a:off x="2753329" y="2901331"/>
              <a:ext cx="1861510" cy="1646364"/>
            </a:xfrm>
            <a:custGeom>
              <a:avLst/>
              <a:gdLst>
                <a:gd name="connsiteX0" fmla="*/ 1247281 w 1861510"/>
                <a:gd name="connsiteY0" fmla="*/ 1314276 h 1646364"/>
                <a:gd name="connsiteX1" fmla="*/ 55744 w 1861510"/>
                <a:gd name="connsiteY1" fmla="*/ 1509823 h 1646364"/>
                <a:gd name="connsiteX2" fmla="*/ 614229 w 1861510"/>
                <a:gd name="connsiteY2" fmla="*/ 439265 h 1646364"/>
                <a:gd name="connsiteX3" fmla="*/ 797005 w 1861510"/>
                <a:gd name="connsiteY3" fmla="*/ 320571 h 1646364"/>
                <a:gd name="connsiteX4" fmla="*/ 876299 w 1861510"/>
                <a:gd name="connsiteY4" fmla="*/ 280059 h 1646364"/>
                <a:gd name="connsiteX5" fmla="*/ 945222 w 1861510"/>
                <a:gd name="connsiteY5" fmla="*/ 0 h 1646364"/>
                <a:gd name="connsiteX6" fmla="*/ 999319 w 1861510"/>
                <a:gd name="connsiteY6" fmla="*/ 219818 h 1646364"/>
                <a:gd name="connsiteX7" fmla="*/ 1157513 w 1861510"/>
                <a:gd name="connsiteY7" fmla="*/ 160038 h 1646364"/>
                <a:gd name="connsiteX8" fmla="*/ 1805766 w 1861510"/>
                <a:gd name="connsiteY8" fmla="*/ 243717 h 1646364"/>
                <a:gd name="connsiteX9" fmla="*/ 1247281 w 1861510"/>
                <a:gd name="connsiteY9" fmla="*/ 1314276 h 164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1510" h="1646364">
                  <a:moveTo>
                    <a:pt x="1247281" y="1314276"/>
                  </a:moveTo>
                  <a:cubicBezTo>
                    <a:pt x="764026" y="1663901"/>
                    <a:pt x="230557" y="1751451"/>
                    <a:pt x="55744" y="1509823"/>
                  </a:cubicBezTo>
                  <a:cubicBezTo>
                    <a:pt x="-119069" y="1268195"/>
                    <a:pt x="130973" y="788890"/>
                    <a:pt x="614229" y="439265"/>
                  </a:cubicBezTo>
                  <a:cubicBezTo>
                    <a:pt x="674636" y="395562"/>
                    <a:pt x="735827" y="355953"/>
                    <a:pt x="797005" y="320571"/>
                  </a:cubicBezTo>
                  <a:lnTo>
                    <a:pt x="876299" y="280059"/>
                  </a:lnTo>
                  <a:lnTo>
                    <a:pt x="945222" y="0"/>
                  </a:lnTo>
                  <a:lnTo>
                    <a:pt x="999319" y="219818"/>
                  </a:lnTo>
                  <a:lnTo>
                    <a:pt x="1157513" y="160038"/>
                  </a:lnTo>
                  <a:cubicBezTo>
                    <a:pt x="1447150" y="70267"/>
                    <a:pt x="1696508" y="92700"/>
                    <a:pt x="1805766" y="243717"/>
                  </a:cubicBezTo>
                  <a:cubicBezTo>
                    <a:pt x="1980579" y="485345"/>
                    <a:pt x="1730537" y="964650"/>
                    <a:pt x="1247281" y="1314276"/>
                  </a:cubicBezTo>
                  <a:close/>
                </a:path>
              </a:pathLst>
            </a:custGeom>
            <a:solidFill>
              <a:srgbClr val="00C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91D93970-366F-4FAE-A27A-CFF8D7F66C6A}"/>
                </a:ext>
              </a:extLst>
            </p:cNvPr>
            <p:cNvSpPr txBox="1">
              <a:spLocks/>
            </p:cNvSpPr>
            <p:nvPr/>
          </p:nvSpPr>
          <p:spPr>
            <a:xfrm>
              <a:off x="2686617" y="3321595"/>
              <a:ext cx="1800000" cy="720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ja-JP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100</a:t>
              </a:r>
              <a:r>
                <a:rPr lang="ja-JP" altLang="en-US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万円に</a:t>
              </a:r>
              <a:endParaRPr lang="en-US" altLang="ja-JP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利息が付く</a:t>
              </a:r>
            </a:p>
          </p:txBody>
        </p:sp>
      </p:grp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3D73460-00A8-4B6C-B6EC-1E43A843EBBC}"/>
              </a:ext>
            </a:extLst>
          </p:cNvPr>
          <p:cNvSpPr txBox="1"/>
          <p:nvPr/>
        </p:nvSpPr>
        <p:spPr>
          <a:xfrm>
            <a:off x="2679249" y="5978632"/>
            <a:ext cx="1080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年後</a:t>
            </a:r>
            <a:endParaRPr lang="ja-JP" altLang="en-US" sz="1600" b="1" dirty="0"/>
          </a:p>
        </p:txBody>
      </p:sp>
      <p:grpSp>
        <p:nvGrpSpPr>
          <p:cNvPr id="108" name="グループ化 107">
            <a:extLst>
              <a:ext uri="{FF2B5EF4-FFF2-40B4-BE49-F238E27FC236}">
                <a16:creationId xmlns:a16="http://schemas.microsoft.com/office/drawing/2014/main" id="{90DB9BB3-1BDD-4B6C-87B2-8F5315A5A09E}"/>
              </a:ext>
            </a:extLst>
          </p:cNvPr>
          <p:cNvGrpSpPr/>
          <p:nvPr/>
        </p:nvGrpSpPr>
        <p:grpSpPr>
          <a:xfrm>
            <a:off x="696050" y="2363464"/>
            <a:ext cx="1440000" cy="722056"/>
            <a:chOff x="292955" y="4105487"/>
            <a:chExt cx="1440000" cy="722056"/>
          </a:xfrm>
        </p:grpSpPr>
        <p:sp>
          <p:nvSpPr>
            <p:cNvPr id="109" name="四角形: 角を丸くする 108">
              <a:extLst>
                <a:ext uri="{FF2B5EF4-FFF2-40B4-BE49-F238E27FC236}">
                  <a16:creationId xmlns:a16="http://schemas.microsoft.com/office/drawing/2014/main" id="{781BC9E9-FDB7-46DE-BA86-B3414A5922E4}"/>
                </a:ext>
              </a:extLst>
            </p:cNvPr>
            <p:cNvSpPr/>
            <p:nvPr/>
          </p:nvSpPr>
          <p:spPr>
            <a:xfrm>
              <a:off x="292955" y="4107543"/>
              <a:ext cx="1440000" cy="720000"/>
            </a:xfrm>
            <a:prstGeom prst="roundRect">
              <a:avLst/>
            </a:prstGeom>
            <a:solidFill>
              <a:srgbClr val="00C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D7F4B59C-F8EA-4C1C-900B-166170EFD495}"/>
                </a:ext>
              </a:extLst>
            </p:cNvPr>
            <p:cNvSpPr txBox="1">
              <a:spLocks/>
            </p:cNvSpPr>
            <p:nvPr/>
          </p:nvSpPr>
          <p:spPr>
            <a:xfrm>
              <a:off x="464957" y="4105487"/>
              <a:ext cx="1080000" cy="720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ja-JP" altLang="en-US" sz="3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単利</a:t>
              </a: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A1F7E94-6F63-4243-9808-E1622CD843DC}"/>
              </a:ext>
            </a:extLst>
          </p:cNvPr>
          <p:cNvGrpSpPr/>
          <p:nvPr/>
        </p:nvGrpSpPr>
        <p:grpSpPr>
          <a:xfrm>
            <a:off x="510533" y="4473772"/>
            <a:ext cx="3072656" cy="1864860"/>
            <a:chOff x="510533" y="4299602"/>
            <a:chExt cx="3072656" cy="1864860"/>
          </a:xfrm>
        </p:grpSpPr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6A9EEEE1-F690-4225-B665-4A3660586B12}"/>
                </a:ext>
              </a:extLst>
            </p:cNvPr>
            <p:cNvSpPr/>
            <p:nvPr/>
          </p:nvSpPr>
          <p:spPr>
            <a:xfrm>
              <a:off x="2859429" y="4484517"/>
              <a:ext cx="720000" cy="108000"/>
            </a:xfrm>
            <a:prstGeom prst="rect">
              <a:avLst/>
            </a:prstGeom>
            <a:solidFill>
              <a:srgbClr val="00C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4ACCC68F-E859-46DC-84C3-ABF8F3A2F934}"/>
                </a:ext>
              </a:extLst>
            </p:cNvPr>
            <p:cNvSpPr/>
            <p:nvPr/>
          </p:nvSpPr>
          <p:spPr>
            <a:xfrm>
              <a:off x="706260" y="4705218"/>
              <a:ext cx="720000" cy="10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702598AE-6A87-4885-8F35-7CF249BD64DE}"/>
                </a:ext>
              </a:extLst>
            </p:cNvPr>
            <p:cNvSpPr/>
            <p:nvPr/>
          </p:nvSpPr>
          <p:spPr>
            <a:xfrm>
              <a:off x="1767312" y="4705218"/>
              <a:ext cx="720000" cy="10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C48877CE-B7E0-466D-9872-854AF79FB9CF}"/>
                </a:ext>
              </a:extLst>
            </p:cNvPr>
            <p:cNvGrpSpPr/>
            <p:nvPr/>
          </p:nvGrpSpPr>
          <p:grpSpPr>
            <a:xfrm>
              <a:off x="2863189" y="4595829"/>
              <a:ext cx="720000" cy="1189389"/>
              <a:chOff x="2756008" y="4722829"/>
              <a:chExt cx="720000" cy="1189389"/>
            </a:xfrm>
          </p:grpSpPr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EDE63825-9777-41CF-941E-13E632444AFB}"/>
                  </a:ext>
                </a:extLst>
              </p:cNvPr>
              <p:cNvSpPr/>
              <p:nvPr/>
            </p:nvSpPr>
            <p:spPr>
              <a:xfrm>
                <a:off x="2756008" y="4832218"/>
                <a:ext cx="720000" cy="108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428FF0E3-50AC-4FA7-8325-30ECE0AD60E4}"/>
                  </a:ext>
                </a:extLst>
              </p:cNvPr>
              <p:cNvSpPr/>
              <p:nvPr/>
            </p:nvSpPr>
            <p:spPr>
              <a:xfrm>
                <a:off x="2756008" y="4722829"/>
                <a:ext cx="720000" cy="108000"/>
              </a:xfrm>
              <a:prstGeom prst="rect">
                <a:avLst/>
              </a:prstGeom>
              <a:solidFill>
                <a:srgbClr val="00C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BD370F3C-E646-41BB-9F74-D2676F1EBDB6}"/>
                </a:ext>
              </a:extLst>
            </p:cNvPr>
            <p:cNvSpPr/>
            <p:nvPr/>
          </p:nvSpPr>
          <p:spPr>
            <a:xfrm>
              <a:off x="1769126" y="4594798"/>
              <a:ext cx="720000" cy="108000"/>
            </a:xfrm>
            <a:prstGeom prst="rect">
              <a:avLst/>
            </a:prstGeom>
            <a:solidFill>
              <a:srgbClr val="00C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C76BA5DE-9497-43E3-95C2-76EA1928D8E4}"/>
                </a:ext>
              </a:extLst>
            </p:cNvPr>
            <p:cNvSpPr txBox="1"/>
            <p:nvPr/>
          </p:nvSpPr>
          <p:spPr>
            <a:xfrm>
              <a:off x="1769109" y="4322455"/>
              <a:ext cx="72060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10</a:t>
              </a:r>
              <a:r>
                <a:rPr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万</a:t>
              </a:r>
              <a:endParaRPr lang="ja-JP" altLang="en-US" sz="1600" b="1" dirty="0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97D10FF0-439B-4B89-B91D-A49F3873CEB9}"/>
                </a:ext>
              </a:extLst>
            </p:cNvPr>
            <p:cNvSpPr txBox="1"/>
            <p:nvPr/>
          </p:nvSpPr>
          <p:spPr>
            <a:xfrm>
              <a:off x="1576417" y="5804462"/>
              <a:ext cx="1080000" cy="3600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年後</a:t>
              </a:r>
              <a:endParaRPr lang="ja-JP" altLang="en-US" sz="1600" b="1" dirty="0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50C4F634-3A3F-426D-8ACC-5075E22B0F55}"/>
                </a:ext>
              </a:extLst>
            </p:cNvPr>
            <p:cNvSpPr txBox="1"/>
            <p:nvPr/>
          </p:nvSpPr>
          <p:spPr>
            <a:xfrm>
              <a:off x="552380" y="5074195"/>
              <a:ext cx="98792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100</a:t>
              </a:r>
              <a:r>
                <a:rPr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万</a:t>
              </a:r>
              <a:endParaRPr lang="ja-JP" altLang="en-US" sz="1600" b="1" dirty="0"/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828FA51E-E035-421F-9C21-745858CB5534}"/>
                </a:ext>
              </a:extLst>
            </p:cNvPr>
            <p:cNvSpPr txBox="1"/>
            <p:nvPr/>
          </p:nvSpPr>
          <p:spPr>
            <a:xfrm>
              <a:off x="2853819" y="4563846"/>
              <a:ext cx="720607" cy="18000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ja-JP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10</a:t>
              </a:r>
              <a:r>
                <a:rPr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万</a:t>
              </a:r>
              <a:endParaRPr lang="ja-JP" altLang="en-US" sz="1600" b="1" dirty="0"/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8F53CF38-76A0-4255-8703-27F5B2A37BC9}"/>
                </a:ext>
              </a:extLst>
            </p:cNvPr>
            <p:cNvSpPr txBox="1"/>
            <p:nvPr/>
          </p:nvSpPr>
          <p:spPr>
            <a:xfrm>
              <a:off x="510533" y="5804462"/>
              <a:ext cx="10800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元本</a:t>
              </a:r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F8F6C19A-1DB9-4F8E-B89B-94C5ADEAE483}"/>
                </a:ext>
              </a:extLst>
            </p:cNvPr>
            <p:cNvSpPr txBox="1"/>
            <p:nvPr/>
          </p:nvSpPr>
          <p:spPr>
            <a:xfrm>
              <a:off x="2844083" y="4299602"/>
              <a:ext cx="720607" cy="18000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ja-JP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10</a:t>
              </a:r>
              <a:r>
                <a:rPr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万</a:t>
              </a:r>
              <a:endParaRPr lang="ja-JP" altLang="en-US" sz="1600" b="1" dirty="0"/>
            </a:p>
          </p:txBody>
        </p:sp>
        <p:sp>
          <p:nvSpPr>
            <p:cNvPr id="118" name="テキスト ボックス 117">
              <a:extLst>
                <a:ext uri="{FF2B5EF4-FFF2-40B4-BE49-F238E27FC236}">
                  <a16:creationId xmlns:a16="http://schemas.microsoft.com/office/drawing/2014/main" id="{48FDE6D4-44B3-4A23-9E39-1CFE6B7D51F4}"/>
                </a:ext>
              </a:extLst>
            </p:cNvPr>
            <p:cNvSpPr txBox="1"/>
            <p:nvPr/>
          </p:nvSpPr>
          <p:spPr>
            <a:xfrm>
              <a:off x="1622455" y="5107505"/>
              <a:ext cx="98792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100</a:t>
              </a:r>
              <a:r>
                <a:rPr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万</a:t>
              </a:r>
              <a:endParaRPr lang="ja-JP" altLang="en-US" sz="1600" b="1" dirty="0"/>
            </a:p>
          </p:txBody>
        </p:sp>
      </p:grp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5956AB73-6935-42CB-931B-9162A8C0C04A}"/>
              </a:ext>
            </a:extLst>
          </p:cNvPr>
          <p:cNvSpPr txBox="1"/>
          <p:nvPr/>
        </p:nvSpPr>
        <p:spPr>
          <a:xfrm>
            <a:off x="2733705" y="5261645"/>
            <a:ext cx="9879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万</a:t>
            </a:r>
            <a:endParaRPr lang="ja-JP" altLang="en-US" sz="1600" b="1" dirty="0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7D23ACD-9908-4E00-AFE8-191A99713AD7}"/>
              </a:ext>
            </a:extLst>
          </p:cNvPr>
          <p:cNvGrpSpPr/>
          <p:nvPr/>
        </p:nvGrpSpPr>
        <p:grpSpPr>
          <a:xfrm>
            <a:off x="4879262" y="3752784"/>
            <a:ext cx="987924" cy="2199712"/>
            <a:chOff x="4879262" y="3578614"/>
            <a:chExt cx="987924" cy="2199712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B0637F57-00F5-4437-87E6-79E0E3454544}"/>
                </a:ext>
              </a:extLst>
            </p:cNvPr>
            <p:cNvGrpSpPr/>
            <p:nvPr/>
          </p:nvGrpSpPr>
          <p:grpSpPr>
            <a:xfrm>
              <a:off x="5016880" y="3578614"/>
              <a:ext cx="722394" cy="2199712"/>
              <a:chOff x="5016880" y="3578614"/>
              <a:chExt cx="722394" cy="2199712"/>
            </a:xfrm>
          </p:grpSpPr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393D961F-1D42-4332-BCD5-8FB7FBEC8089}"/>
                  </a:ext>
                </a:extLst>
              </p:cNvPr>
              <p:cNvSpPr/>
              <p:nvPr/>
            </p:nvSpPr>
            <p:spPr>
              <a:xfrm>
                <a:off x="5019263" y="4698326"/>
                <a:ext cx="720000" cy="108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正方形/長方形 60">
                <a:extLst>
                  <a:ext uri="{FF2B5EF4-FFF2-40B4-BE49-F238E27FC236}">
                    <a16:creationId xmlns:a16="http://schemas.microsoft.com/office/drawing/2014/main" id="{2692046C-93AE-44FA-B3D1-36783230C9AA}"/>
                  </a:ext>
                </a:extLst>
              </p:cNvPr>
              <p:cNvSpPr/>
              <p:nvPr/>
            </p:nvSpPr>
            <p:spPr>
              <a:xfrm>
                <a:off x="5019274" y="3614812"/>
                <a:ext cx="720000" cy="108000"/>
              </a:xfrm>
              <a:prstGeom prst="rect">
                <a:avLst/>
              </a:prstGeom>
              <a:solidFill>
                <a:srgbClr val="00C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正方形/長方形 116">
                <a:extLst>
                  <a:ext uri="{FF2B5EF4-FFF2-40B4-BE49-F238E27FC236}">
                    <a16:creationId xmlns:a16="http://schemas.microsoft.com/office/drawing/2014/main" id="{67C34E80-E84F-4C30-8EA9-06509F21B3A5}"/>
                  </a:ext>
                </a:extLst>
              </p:cNvPr>
              <p:cNvSpPr/>
              <p:nvPr/>
            </p:nvSpPr>
            <p:spPr>
              <a:xfrm>
                <a:off x="5016882" y="3725408"/>
                <a:ext cx="720000" cy="972000"/>
              </a:xfrm>
              <a:prstGeom prst="rect">
                <a:avLst/>
              </a:prstGeom>
              <a:solidFill>
                <a:srgbClr val="00C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4C8DF38D-346A-400D-8D7B-8FA49C67F8C6}"/>
                  </a:ext>
                </a:extLst>
              </p:cNvPr>
              <p:cNvSpPr txBox="1"/>
              <p:nvPr/>
            </p:nvSpPr>
            <p:spPr>
              <a:xfrm>
                <a:off x="5016880" y="3578614"/>
                <a:ext cx="720607" cy="18000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altLang="ja-JP" sz="16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10</a:t>
                </a:r>
                <a:r>
                  <a:rPr lang="ja-JP" altLang="en-US" sz="16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万</a:t>
                </a:r>
                <a:endParaRPr lang="ja-JP" altLang="en-US" sz="1600" b="1" dirty="0"/>
              </a:p>
            </p:txBody>
          </p:sp>
        </p:grpSp>
        <p:sp>
          <p:nvSpPr>
            <p:cNvPr id="120" name="テキスト ボックス 119">
              <a:extLst>
                <a:ext uri="{FF2B5EF4-FFF2-40B4-BE49-F238E27FC236}">
                  <a16:creationId xmlns:a16="http://schemas.microsoft.com/office/drawing/2014/main" id="{16131CCE-2489-42F4-B6E0-5F9CA5C2D0BC}"/>
                </a:ext>
              </a:extLst>
            </p:cNvPr>
            <p:cNvSpPr txBox="1"/>
            <p:nvPr/>
          </p:nvSpPr>
          <p:spPr>
            <a:xfrm>
              <a:off x="4879262" y="5114209"/>
              <a:ext cx="98792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100</a:t>
              </a:r>
              <a:r>
                <a:rPr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万</a:t>
              </a:r>
              <a:endParaRPr lang="ja-JP" altLang="en-US" sz="1600" b="1" dirty="0"/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44060879-917B-4631-BA0F-F61ED4E3B4ED}"/>
                </a:ext>
              </a:extLst>
            </p:cNvPr>
            <p:cNvSpPr txBox="1"/>
            <p:nvPr/>
          </p:nvSpPr>
          <p:spPr>
            <a:xfrm>
              <a:off x="4879262" y="4031422"/>
              <a:ext cx="98792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90</a:t>
              </a:r>
              <a:r>
                <a:rPr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万</a:t>
              </a:r>
              <a:endParaRPr lang="ja-JP" altLang="en-US" sz="1600" b="1" dirty="0"/>
            </a:p>
          </p:txBody>
        </p:sp>
      </p:grpSp>
      <p:sp>
        <p:nvSpPr>
          <p:cNvPr id="123" name="矢印: 右 122">
            <a:extLst>
              <a:ext uri="{FF2B5EF4-FFF2-40B4-BE49-F238E27FC236}">
                <a16:creationId xmlns:a16="http://schemas.microsoft.com/office/drawing/2014/main" id="{BF2680BD-8A7A-432A-9B92-D893819EA32A}"/>
              </a:ext>
            </a:extLst>
          </p:cNvPr>
          <p:cNvSpPr/>
          <p:nvPr/>
        </p:nvSpPr>
        <p:spPr>
          <a:xfrm>
            <a:off x="3786609" y="5142366"/>
            <a:ext cx="1080000" cy="720000"/>
          </a:xfrm>
          <a:prstGeom prst="rightArrow">
            <a:avLst/>
          </a:prstGeom>
          <a:solidFill>
            <a:srgbClr val="C0F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11" name="グループ化 110">
            <a:extLst>
              <a:ext uri="{FF2B5EF4-FFF2-40B4-BE49-F238E27FC236}">
                <a16:creationId xmlns:a16="http://schemas.microsoft.com/office/drawing/2014/main" id="{5FCB2301-DE4D-45AD-AD8A-BE058F82E414}"/>
              </a:ext>
            </a:extLst>
          </p:cNvPr>
          <p:cNvGrpSpPr/>
          <p:nvPr/>
        </p:nvGrpSpPr>
        <p:grpSpPr>
          <a:xfrm>
            <a:off x="6460449" y="2359084"/>
            <a:ext cx="1440000" cy="722056"/>
            <a:chOff x="292955" y="5208573"/>
            <a:chExt cx="1440000" cy="722056"/>
          </a:xfrm>
        </p:grpSpPr>
        <p:sp>
          <p:nvSpPr>
            <p:cNvPr id="112" name="四角形: 角を丸くする 111">
              <a:extLst>
                <a:ext uri="{FF2B5EF4-FFF2-40B4-BE49-F238E27FC236}">
                  <a16:creationId xmlns:a16="http://schemas.microsoft.com/office/drawing/2014/main" id="{41590188-DB64-49A3-9476-A0A22FFD93E3}"/>
                </a:ext>
              </a:extLst>
            </p:cNvPr>
            <p:cNvSpPr/>
            <p:nvPr/>
          </p:nvSpPr>
          <p:spPr>
            <a:xfrm>
              <a:off x="292955" y="5210629"/>
              <a:ext cx="1440000" cy="720000"/>
            </a:xfrm>
            <a:prstGeom prst="roundRect">
              <a:avLst/>
            </a:prstGeom>
            <a:solidFill>
              <a:srgbClr val="FF0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テキスト ボックス 112">
              <a:extLst>
                <a:ext uri="{FF2B5EF4-FFF2-40B4-BE49-F238E27FC236}">
                  <a16:creationId xmlns:a16="http://schemas.microsoft.com/office/drawing/2014/main" id="{087541E9-BA4F-452B-B3D8-CFDB1AE8F11F}"/>
                </a:ext>
              </a:extLst>
            </p:cNvPr>
            <p:cNvSpPr txBox="1">
              <a:spLocks/>
            </p:cNvSpPr>
            <p:nvPr/>
          </p:nvSpPr>
          <p:spPr>
            <a:xfrm>
              <a:off x="468132" y="5208573"/>
              <a:ext cx="1080000" cy="720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ja-JP" altLang="en-US" sz="3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複利</a:t>
              </a: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1A4898B-37D1-4938-982F-292F6A879686}"/>
              </a:ext>
            </a:extLst>
          </p:cNvPr>
          <p:cNvGrpSpPr/>
          <p:nvPr/>
        </p:nvGrpSpPr>
        <p:grpSpPr>
          <a:xfrm>
            <a:off x="6268276" y="4447453"/>
            <a:ext cx="3214307" cy="1891179"/>
            <a:chOff x="6268276" y="4273283"/>
            <a:chExt cx="3214307" cy="1891179"/>
          </a:xfrm>
        </p:grpSpPr>
        <p:sp>
          <p:nvSpPr>
            <p:cNvPr id="69" name="正方形/長方形 68">
              <a:extLst>
                <a:ext uri="{FF2B5EF4-FFF2-40B4-BE49-F238E27FC236}">
                  <a16:creationId xmlns:a16="http://schemas.microsoft.com/office/drawing/2014/main" id="{01CA0405-2C81-471C-8D55-1AF1A2EF149A}"/>
                </a:ext>
              </a:extLst>
            </p:cNvPr>
            <p:cNvSpPr/>
            <p:nvPr/>
          </p:nvSpPr>
          <p:spPr>
            <a:xfrm>
              <a:off x="6464003" y="4717374"/>
              <a:ext cx="720000" cy="10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E8B57010-14EB-44D0-840F-7EE22575D98A}"/>
                </a:ext>
              </a:extLst>
            </p:cNvPr>
            <p:cNvSpPr/>
            <p:nvPr/>
          </p:nvSpPr>
          <p:spPr>
            <a:xfrm>
              <a:off x="7476756" y="4717372"/>
              <a:ext cx="720000" cy="10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71" name="グループ化 70">
              <a:extLst>
                <a:ext uri="{FF2B5EF4-FFF2-40B4-BE49-F238E27FC236}">
                  <a16:creationId xmlns:a16="http://schemas.microsoft.com/office/drawing/2014/main" id="{D5EB6E12-1002-4698-9284-85DB3D6A4014}"/>
                </a:ext>
              </a:extLst>
            </p:cNvPr>
            <p:cNvGrpSpPr/>
            <p:nvPr/>
          </p:nvGrpSpPr>
          <p:grpSpPr>
            <a:xfrm>
              <a:off x="8583348" y="4598805"/>
              <a:ext cx="720000" cy="1189046"/>
              <a:chOff x="2752833" y="4725805"/>
              <a:chExt cx="720000" cy="1189046"/>
            </a:xfrm>
          </p:grpSpPr>
          <p:sp>
            <p:nvSpPr>
              <p:cNvPr id="72" name="正方形/長方形 71">
                <a:extLst>
                  <a:ext uri="{FF2B5EF4-FFF2-40B4-BE49-F238E27FC236}">
                    <a16:creationId xmlns:a16="http://schemas.microsoft.com/office/drawing/2014/main" id="{F6647147-4139-495F-946D-B59CED008E73}"/>
                  </a:ext>
                </a:extLst>
              </p:cNvPr>
              <p:cNvSpPr/>
              <p:nvPr/>
            </p:nvSpPr>
            <p:spPr>
              <a:xfrm>
                <a:off x="2752833" y="4834851"/>
                <a:ext cx="720000" cy="108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正方形/長方形 72">
                <a:extLst>
                  <a:ext uri="{FF2B5EF4-FFF2-40B4-BE49-F238E27FC236}">
                    <a16:creationId xmlns:a16="http://schemas.microsoft.com/office/drawing/2014/main" id="{04E4250A-A819-465B-B51A-211982C1A9B5}"/>
                  </a:ext>
                </a:extLst>
              </p:cNvPr>
              <p:cNvSpPr/>
              <p:nvPr/>
            </p:nvSpPr>
            <p:spPr>
              <a:xfrm>
                <a:off x="2752833" y="4725805"/>
                <a:ext cx="720000" cy="108000"/>
              </a:xfrm>
              <a:prstGeom prst="rect">
                <a:avLst/>
              </a:prstGeom>
              <a:solidFill>
                <a:srgbClr val="FF004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42098535-5DF2-45C0-BC90-A2A0C6D55B65}"/>
                </a:ext>
              </a:extLst>
            </p:cNvPr>
            <p:cNvSpPr/>
            <p:nvPr/>
          </p:nvSpPr>
          <p:spPr>
            <a:xfrm>
              <a:off x="7471630" y="4607862"/>
              <a:ext cx="720000" cy="108000"/>
            </a:xfrm>
            <a:prstGeom prst="rect">
              <a:avLst/>
            </a:prstGeom>
            <a:solidFill>
              <a:srgbClr val="FF0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5913801D-8D8D-4443-AE84-0BA7F31F7F63}"/>
                </a:ext>
              </a:extLst>
            </p:cNvPr>
            <p:cNvSpPr txBox="1"/>
            <p:nvPr/>
          </p:nvSpPr>
          <p:spPr>
            <a:xfrm>
              <a:off x="7474788" y="4414583"/>
              <a:ext cx="720607" cy="18000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ja-JP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10</a:t>
              </a:r>
              <a:r>
                <a:rPr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万</a:t>
              </a:r>
              <a:endParaRPr lang="ja-JP" altLang="en-US" sz="1600" b="1" dirty="0"/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5992A583-D059-42FA-8469-92FD293B9826}"/>
                </a:ext>
              </a:extLst>
            </p:cNvPr>
            <p:cNvSpPr txBox="1"/>
            <p:nvPr/>
          </p:nvSpPr>
          <p:spPr>
            <a:xfrm>
              <a:off x="7305677" y="5804462"/>
              <a:ext cx="1080000" cy="3600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年後</a:t>
              </a:r>
              <a:endParaRPr lang="ja-JP" altLang="en-US" sz="1600" b="1" dirty="0"/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62A4A552-B72B-487A-BD50-D7172D11706E}"/>
                </a:ext>
              </a:extLst>
            </p:cNvPr>
            <p:cNvSpPr txBox="1"/>
            <p:nvPr/>
          </p:nvSpPr>
          <p:spPr>
            <a:xfrm>
              <a:off x="6335523" y="5083637"/>
              <a:ext cx="98792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100</a:t>
              </a:r>
              <a:r>
                <a:rPr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万</a:t>
              </a:r>
              <a:endParaRPr lang="ja-JP" altLang="en-US" sz="1600" b="1" dirty="0"/>
            </a:p>
          </p:txBody>
        </p:sp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EB0A545F-AE25-4A90-871B-ABF2EC858ECE}"/>
                </a:ext>
              </a:extLst>
            </p:cNvPr>
            <p:cNvSpPr txBox="1"/>
            <p:nvPr/>
          </p:nvSpPr>
          <p:spPr>
            <a:xfrm>
              <a:off x="8402583" y="5804462"/>
              <a:ext cx="10800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r>
                <a:rPr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年後</a:t>
              </a:r>
              <a:endParaRPr lang="ja-JP" altLang="en-US" sz="1600" b="1" dirty="0"/>
            </a:p>
          </p:txBody>
        </p: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F641B91B-1B95-4A68-A39E-0B14BD9C7CA7}"/>
                </a:ext>
              </a:extLst>
            </p:cNvPr>
            <p:cNvSpPr txBox="1"/>
            <p:nvPr/>
          </p:nvSpPr>
          <p:spPr>
            <a:xfrm>
              <a:off x="6268276" y="5804462"/>
              <a:ext cx="10800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元本</a:t>
              </a:r>
            </a:p>
          </p:txBody>
        </p:sp>
        <p:sp>
          <p:nvSpPr>
            <p:cNvPr id="94" name="正方形/長方形 93">
              <a:extLst>
                <a:ext uri="{FF2B5EF4-FFF2-40B4-BE49-F238E27FC236}">
                  <a16:creationId xmlns:a16="http://schemas.microsoft.com/office/drawing/2014/main" id="{A24190CA-8959-43BB-8254-D7F4A410F3E9}"/>
                </a:ext>
              </a:extLst>
            </p:cNvPr>
            <p:cNvSpPr/>
            <p:nvPr/>
          </p:nvSpPr>
          <p:spPr>
            <a:xfrm>
              <a:off x="8582764" y="4480403"/>
              <a:ext cx="720000" cy="118800"/>
            </a:xfrm>
            <a:prstGeom prst="rect">
              <a:avLst/>
            </a:prstGeom>
            <a:solidFill>
              <a:srgbClr val="FF0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テキスト ボックス 102">
              <a:extLst>
                <a:ext uri="{FF2B5EF4-FFF2-40B4-BE49-F238E27FC236}">
                  <a16:creationId xmlns:a16="http://schemas.microsoft.com/office/drawing/2014/main" id="{09291B0D-C722-43C4-B204-DDED088C4F7B}"/>
                </a:ext>
              </a:extLst>
            </p:cNvPr>
            <p:cNvSpPr txBox="1"/>
            <p:nvPr/>
          </p:nvSpPr>
          <p:spPr>
            <a:xfrm>
              <a:off x="8576943" y="4273283"/>
              <a:ext cx="720607" cy="18000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ja-JP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11</a:t>
              </a:r>
              <a:r>
                <a:rPr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万</a:t>
              </a:r>
              <a:endParaRPr lang="ja-JP" altLang="en-US" sz="1600" b="1" dirty="0"/>
            </a:p>
          </p:txBody>
        </p:sp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8ED137DE-AD41-4333-A638-B6E6B53889FC}"/>
                </a:ext>
              </a:extLst>
            </p:cNvPr>
            <p:cNvSpPr txBox="1"/>
            <p:nvPr/>
          </p:nvSpPr>
          <p:spPr>
            <a:xfrm>
              <a:off x="7339156" y="5073932"/>
              <a:ext cx="98792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100</a:t>
              </a:r>
              <a:r>
                <a:rPr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万</a:t>
              </a:r>
              <a:endParaRPr lang="ja-JP" altLang="en-US" sz="1600" b="1" dirty="0"/>
            </a:p>
          </p:txBody>
        </p:sp>
        <p:sp>
          <p:nvSpPr>
            <p:cNvPr id="115" name="テキスト ボックス 114">
              <a:extLst>
                <a:ext uri="{FF2B5EF4-FFF2-40B4-BE49-F238E27FC236}">
                  <a16:creationId xmlns:a16="http://schemas.microsoft.com/office/drawing/2014/main" id="{ED36A61F-C19D-4CFD-8B62-1ACE0EDF1BCB}"/>
                </a:ext>
              </a:extLst>
            </p:cNvPr>
            <p:cNvSpPr txBox="1"/>
            <p:nvPr/>
          </p:nvSpPr>
          <p:spPr>
            <a:xfrm>
              <a:off x="8447967" y="5074195"/>
              <a:ext cx="98792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100</a:t>
              </a:r>
              <a:r>
                <a:rPr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万</a:t>
              </a:r>
              <a:endParaRPr lang="ja-JP" altLang="en-US" sz="1600" b="1" dirty="0"/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397AB8F0-5770-47A4-9127-2DA72C68090D}"/>
                </a:ext>
              </a:extLst>
            </p:cNvPr>
            <p:cNvSpPr txBox="1"/>
            <p:nvPr/>
          </p:nvSpPr>
          <p:spPr>
            <a:xfrm>
              <a:off x="8578968" y="4572137"/>
              <a:ext cx="720607" cy="18000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ja-JP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10</a:t>
              </a:r>
              <a:r>
                <a:rPr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万</a:t>
              </a:r>
              <a:endParaRPr lang="ja-JP" altLang="en-US" sz="1600" b="1" dirty="0"/>
            </a:p>
          </p:txBody>
        </p:sp>
      </p:grp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D4371A0E-D071-4647-B2F0-ACDA7903B505}"/>
              </a:ext>
            </a:extLst>
          </p:cNvPr>
          <p:cNvSpPr txBox="1"/>
          <p:nvPr/>
        </p:nvSpPr>
        <p:spPr>
          <a:xfrm>
            <a:off x="10540418" y="5978632"/>
            <a:ext cx="1080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年後</a:t>
            </a:r>
            <a:endParaRPr lang="ja-JP" altLang="en-US" sz="1600" b="1" dirty="0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BD74A67-2CD9-4388-B746-253A0A615A9C}"/>
              </a:ext>
            </a:extLst>
          </p:cNvPr>
          <p:cNvGrpSpPr/>
          <p:nvPr/>
        </p:nvGrpSpPr>
        <p:grpSpPr>
          <a:xfrm>
            <a:off x="10619667" y="3128384"/>
            <a:ext cx="987924" cy="2834359"/>
            <a:chOff x="10619667" y="2919489"/>
            <a:chExt cx="987924" cy="2834359"/>
          </a:xfrm>
        </p:grpSpPr>
        <p:sp>
          <p:nvSpPr>
            <p:cNvPr id="92" name="正方形/長方形 91">
              <a:extLst>
                <a:ext uri="{FF2B5EF4-FFF2-40B4-BE49-F238E27FC236}">
                  <a16:creationId xmlns:a16="http://schemas.microsoft.com/office/drawing/2014/main" id="{F1473874-2CB2-4391-9158-C81CFB41BADA}"/>
                </a:ext>
              </a:extLst>
            </p:cNvPr>
            <p:cNvSpPr/>
            <p:nvPr/>
          </p:nvSpPr>
          <p:spPr>
            <a:xfrm>
              <a:off x="10760802" y="3215848"/>
              <a:ext cx="720000" cy="253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正方形/長方形 96">
              <a:extLst>
                <a:ext uri="{FF2B5EF4-FFF2-40B4-BE49-F238E27FC236}">
                  <a16:creationId xmlns:a16="http://schemas.microsoft.com/office/drawing/2014/main" id="{997B230C-B864-44B3-BBD2-5CCC3962F53A}"/>
                </a:ext>
              </a:extLst>
            </p:cNvPr>
            <p:cNvSpPr/>
            <p:nvPr/>
          </p:nvSpPr>
          <p:spPr>
            <a:xfrm>
              <a:off x="10760802" y="2953139"/>
              <a:ext cx="720000" cy="259200"/>
            </a:xfrm>
            <a:prstGeom prst="rect">
              <a:avLst/>
            </a:prstGeom>
            <a:solidFill>
              <a:srgbClr val="FF0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0CC0E66B-7552-4876-9194-A44DF9997016}"/>
                </a:ext>
              </a:extLst>
            </p:cNvPr>
            <p:cNvSpPr txBox="1"/>
            <p:nvPr/>
          </p:nvSpPr>
          <p:spPr>
            <a:xfrm>
              <a:off x="10760802" y="2919489"/>
              <a:ext cx="72060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24</a:t>
              </a:r>
              <a:r>
                <a:rPr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</a:t>
              </a:r>
              <a:endParaRPr lang="ja-JP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16" name="テキスト ボックス 115">
              <a:extLst>
                <a:ext uri="{FF2B5EF4-FFF2-40B4-BE49-F238E27FC236}">
                  <a16:creationId xmlns:a16="http://schemas.microsoft.com/office/drawing/2014/main" id="{C97F3FA5-D4FA-4800-8A33-74A510071820}"/>
                </a:ext>
              </a:extLst>
            </p:cNvPr>
            <p:cNvSpPr txBox="1"/>
            <p:nvPr/>
          </p:nvSpPr>
          <p:spPr>
            <a:xfrm>
              <a:off x="10619667" y="4194546"/>
              <a:ext cx="98792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235</a:t>
              </a:r>
              <a:r>
                <a:rPr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万</a:t>
              </a:r>
              <a:endParaRPr lang="ja-JP" altLang="en-US" sz="1600" b="1" dirty="0"/>
            </a:p>
          </p:txBody>
        </p:sp>
      </p:grpSp>
      <p:sp>
        <p:nvSpPr>
          <p:cNvPr id="124" name="矢印: 右 123">
            <a:extLst>
              <a:ext uri="{FF2B5EF4-FFF2-40B4-BE49-F238E27FC236}">
                <a16:creationId xmlns:a16="http://schemas.microsoft.com/office/drawing/2014/main" id="{3E8A694E-A218-4974-B06D-C4C80DA3E552}"/>
              </a:ext>
            </a:extLst>
          </p:cNvPr>
          <p:cNvSpPr/>
          <p:nvPr/>
        </p:nvSpPr>
        <p:spPr>
          <a:xfrm>
            <a:off x="9514309" y="5142366"/>
            <a:ext cx="1080000" cy="720000"/>
          </a:xfrm>
          <a:prstGeom prst="rightArrow">
            <a:avLst/>
          </a:prstGeom>
          <a:solidFill>
            <a:srgbClr val="C0F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1D82D26-8F17-4B88-9800-4C0DA3170C6D}"/>
              </a:ext>
            </a:extLst>
          </p:cNvPr>
          <p:cNvSpPr txBox="1"/>
          <p:nvPr/>
        </p:nvSpPr>
        <p:spPr>
          <a:xfrm>
            <a:off x="4778241" y="5978632"/>
            <a:ext cx="1080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年後</a:t>
            </a:r>
            <a:endParaRPr lang="ja-JP" altLang="en-US" sz="1600" b="1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438AA5EC-9AEC-4FBA-8414-AA07A06B9590}"/>
              </a:ext>
            </a:extLst>
          </p:cNvPr>
          <p:cNvGrpSpPr/>
          <p:nvPr/>
        </p:nvGrpSpPr>
        <p:grpSpPr>
          <a:xfrm>
            <a:off x="4803408" y="3078052"/>
            <a:ext cx="1080000" cy="567181"/>
            <a:chOff x="4927233" y="3059002"/>
            <a:chExt cx="1080000" cy="567181"/>
          </a:xfrm>
        </p:grpSpPr>
        <p:sp>
          <p:nvSpPr>
            <p:cNvPr id="106" name="フリーフォーム: 図形 105">
              <a:extLst>
                <a:ext uri="{FF2B5EF4-FFF2-40B4-BE49-F238E27FC236}">
                  <a16:creationId xmlns:a16="http://schemas.microsoft.com/office/drawing/2014/main" id="{841C0AF6-1E3E-4B7F-8F49-C9F615523EA9}"/>
                </a:ext>
              </a:extLst>
            </p:cNvPr>
            <p:cNvSpPr/>
            <p:nvPr/>
          </p:nvSpPr>
          <p:spPr>
            <a:xfrm rot="10800000">
              <a:off x="4927233" y="3066566"/>
              <a:ext cx="1080000" cy="559617"/>
            </a:xfrm>
            <a:custGeom>
              <a:avLst/>
              <a:gdLst>
                <a:gd name="connsiteX0" fmla="*/ 1019999 w 1080000"/>
                <a:gd name="connsiteY0" fmla="*/ 559617 h 559617"/>
                <a:gd name="connsiteX1" fmla="*/ 60001 w 1080000"/>
                <a:gd name="connsiteY1" fmla="*/ 559617 h 559617"/>
                <a:gd name="connsiteX2" fmla="*/ 0 w 1080000"/>
                <a:gd name="connsiteY2" fmla="*/ 499616 h 559617"/>
                <a:gd name="connsiteX3" fmla="*/ 0 w 1080000"/>
                <a:gd name="connsiteY3" fmla="*/ 259618 h 559617"/>
                <a:gd name="connsiteX4" fmla="*/ 60001 w 1080000"/>
                <a:gd name="connsiteY4" fmla="*/ 199617 h 559617"/>
                <a:gd name="connsiteX5" fmla="*/ 490096 w 1080000"/>
                <a:gd name="connsiteY5" fmla="*/ 199617 h 559617"/>
                <a:gd name="connsiteX6" fmla="*/ 540000 w 1080000"/>
                <a:gd name="connsiteY6" fmla="*/ 0 h 559617"/>
                <a:gd name="connsiteX7" fmla="*/ 589904 w 1080000"/>
                <a:gd name="connsiteY7" fmla="*/ 199617 h 559617"/>
                <a:gd name="connsiteX8" fmla="*/ 1019999 w 1080000"/>
                <a:gd name="connsiteY8" fmla="*/ 199617 h 559617"/>
                <a:gd name="connsiteX9" fmla="*/ 1080000 w 1080000"/>
                <a:gd name="connsiteY9" fmla="*/ 259618 h 559617"/>
                <a:gd name="connsiteX10" fmla="*/ 1080000 w 1080000"/>
                <a:gd name="connsiteY10" fmla="*/ 499616 h 559617"/>
                <a:gd name="connsiteX11" fmla="*/ 1019999 w 1080000"/>
                <a:gd name="connsiteY11" fmla="*/ 559617 h 55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0000" h="559617">
                  <a:moveTo>
                    <a:pt x="1019999" y="559617"/>
                  </a:moveTo>
                  <a:lnTo>
                    <a:pt x="60001" y="559617"/>
                  </a:lnTo>
                  <a:cubicBezTo>
                    <a:pt x="26863" y="559617"/>
                    <a:pt x="0" y="532754"/>
                    <a:pt x="0" y="499616"/>
                  </a:cubicBezTo>
                  <a:lnTo>
                    <a:pt x="0" y="259618"/>
                  </a:lnTo>
                  <a:cubicBezTo>
                    <a:pt x="0" y="226480"/>
                    <a:pt x="26863" y="199617"/>
                    <a:pt x="60001" y="199617"/>
                  </a:cubicBezTo>
                  <a:lnTo>
                    <a:pt x="490096" y="199617"/>
                  </a:lnTo>
                  <a:lnTo>
                    <a:pt x="540000" y="0"/>
                  </a:lnTo>
                  <a:lnTo>
                    <a:pt x="589904" y="199617"/>
                  </a:lnTo>
                  <a:lnTo>
                    <a:pt x="1019999" y="199617"/>
                  </a:lnTo>
                  <a:cubicBezTo>
                    <a:pt x="1053137" y="199617"/>
                    <a:pt x="1080000" y="226480"/>
                    <a:pt x="1080000" y="259618"/>
                  </a:cubicBezTo>
                  <a:lnTo>
                    <a:pt x="1080000" y="499616"/>
                  </a:lnTo>
                  <a:cubicBezTo>
                    <a:pt x="1080000" y="532754"/>
                    <a:pt x="1053137" y="559617"/>
                    <a:pt x="1019999" y="559617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1D00D19D-3163-4009-8246-F6820C39C5FD}"/>
                </a:ext>
              </a:extLst>
            </p:cNvPr>
            <p:cNvSpPr txBox="1">
              <a:spLocks/>
            </p:cNvSpPr>
            <p:nvPr/>
          </p:nvSpPr>
          <p:spPr>
            <a:xfrm>
              <a:off x="4927233" y="3059002"/>
              <a:ext cx="1080000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200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万</a:t>
              </a:r>
              <a:endPara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CD3C8B0D-A4E2-4421-A385-675574B6F95F}"/>
              </a:ext>
            </a:extLst>
          </p:cNvPr>
          <p:cNvGrpSpPr/>
          <p:nvPr/>
        </p:nvGrpSpPr>
        <p:grpSpPr>
          <a:xfrm>
            <a:off x="10594309" y="2484456"/>
            <a:ext cx="1100613" cy="567181"/>
            <a:chOff x="10594309" y="2484456"/>
            <a:chExt cx="1100613" cy="567181"/>
          </a:xfrm>
        </p:grpSpPr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8E8CC758-99F1-4A4F-A100-6D5E458300E9}"/>
                </a:ext>
              </a:extLst>
            </p:cNvPr>
            <p:cNvSpPr/>
            <p:nvPr/>
          </p:nvSpPr>
          <p:spPr>
            <a:xfrm rot="10800000">
              <a:off x="10594309" y="2492020"/>
              <a:ext cx="1080000" cy="559617"/>
            </a:xfrm>
            <a:custGeom>
              <a:avLst/>
              <a:gdLst>
                <a:gd name="connsiteX0" fmla="*/ 1019999 w 1080000"/>
                <a:gd name="connsiteY0" fmla="*/ 559617 h 559617"/>
                <a:gd name="connsiteX1" fmla="*/ 60001 w 1080000"/>
                <a:gd name="connsiteY1" fmla="*/ 559617 h 559617"/>
                <a:gd name="connsiteX2" fmla="*/ 0 w 1080000"/>
                <a:gd name="connsiteY2" fmla="*/ 499616 h 559617"/>
                <a:gd name="connsiteX3" fmla="*/ 0 w 1080000"/>
                <a:gd name="connsiteY3" fmla="*/ 259618 h 559617"/>
                <a:gd name="connsiteX4" fmla="*/ 60001 w 1080000"/>
                <a:gd name="connsiteY4" fmla="*/ 199617 h 559617"/>
                <a:gd name="connsiteX5" fmla="*/ 490096 w 1080000"/>
                <a:gd name="connsiteY5" fmla="*/ 199617 h 559617"/>
                <a:gd name="connsiteX6" fmla="*/ 540000 w 1080000"/>
                <a:gd name="connsiteY6" fmla="*/ 0 h 559617"/>
                <a:gd name="connsiteX7" fmla="*/ 589904 w 1080000"/>
                <a:gd name="connsiteY7" fmla="*/ 199617 h 559617"/>
                <a:gd name="connsiteX8" fmla="*/ 1019999 w 1080000"/>
                <a:gd name="connsiteY8" fmla="*/ 199617 h 559617"/>
                <a:gd name="connsiteX9" fmla="*/ 1080000 w 1080000"/>
                <a:gd name="connsiteY9" fmla="*/ 259618 h 559617"/>
                <a:gd name="connsiteX10" fmla="*/ 1080000 w 1080000"/>
                <a:gd name="connsiteY10" fmla="*/ 499616 h 559617"/>
                <a:gd name="connsiteX11" fmla="*/ 1019999 w 1080000"/>
                <a:gd name="connsiteY11" fmla="*/ 559617 h 55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0000" h="559617">
                  <a:moveTo>
                    <a:pt x="1019999" y="559617"/>
                  </a:moveTo>
                  <a:lnTo>
                    <a:pt x="60001" y="559617"/>
                  </a:lnTo>
                  <a:cubicBezTo>
                    <a:pt x="26863" y="559617"/>
                    <a:pt x="0" y="532754"/>
                    <a:pt x="0" y="499616"/>
                  </a:cubicBezTo>
                  <a:lnTo>
                    <a:pt x="0" y="259618"/>
                  </a:lnTo>
                  <a:cubicBezTo>
                    <a:pt x="0" y="226480"/>
                    <a:pt x="26863" y="199617"/>
                    <a:pt x="60001" y="199617"/>
                  </a:cubicBezTo>
                  <a:lnTo>
                    <a:pt x="490096" y="199617"/>
                  </a:lnTo>
                  <a:lnTo>
                    <a:pt x="540000" y="0"/>
                  </a:lnTo>
                  <a:lnTo>
                    <a:pt x="589904" y="199617"/>
                  </a:lnTo>
                  <a:lnTo>
                    <a:pt x="1019999" y="199617"/>
                  </a:lnTo>
                  <a:cubicBezTo>
                    <a:pt x="1053137" y="199617"/>
                    <a:pt x="1080000" y="226480"/>
                    <a:pt x="1080000" y="259618"/>
                  </a:cubicBezTo>
                  <a:lnTo>
                    <a:pt x="1080000" y="499616"/>
                  </a:lnTo>
                  <a:cubicBezTo>
                    <a:pt x="1080000" y="532754"/>
                    <a:pt x="1053137" y="559617"/>
                    <a:pt x="1019999" y="559617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0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テキスト ボックス 121">
              <a:extLst>
                <a:ext uri="{FF2B5EF4-FFF2-40B4-BE49-F238E27FC236}">
                  <a16:creationId xmlns:a16="http://schemas.microsoft.com/office/drawing/2014/main" id="{7AB3B54D-9593-4BA0-BA78-EC972858ADAC}"/>
                </a:ext>
              </a:extLst>
            </p:cNvPr>
            <p:cNvSpPr txBox="1">
              <a:spLocks/>
            </p:cNvSpPr>
            <p:nvPr/>
          </p:nvSpPr>
          <p:spPr>
            <a:xfrm>
              <a:off x="10614922" y="2484456"/>
              <a:ext cx="1080000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259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万</a:t>
              </a:r>
              <a:endPara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0D103D8D-C70B-4CCD-AFD3-B62D339DF2EE}"/>
              </a:ext>
            </a:extLst>
          </p:cNvPr>
          <p:cNvCxnSpPr>
            <a:cxnSpLocks/>
          </p:cNvCxnSpPr>
          <p:nvPr/>
        </p:nvCxnSpPr>
        <p:spPr>
          <a:xfrm flipV="1">
            <a:off x="9304555" y="3167063"/>
            <a:ext cx="1434883" cy="14699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0FEB156B-59BF-4F99-B5E4-0A4949BFAB7C}"/>
              </a:ext>
            </a:extLst>
          </p:cNvPr>
          <p:cNvCxnSpPr>
            <a:cxnSpLocks/>
          </p:cNvCxnSpPr>
          <p:nvPr/>
        </p:nvCxnSpPr>
        <p:spPr>
          <a:xfrm flipV="1">
            <a:off x="3581400" y="3785542"/>
            <a:ext cx="1425600" cy="109760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907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89" grpId="0"/>
      <p:bldP spid="124" grpId="0" animBg="1"/>
      <p:bldP spid="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8AEFBF1-BBFC-4284-B2B1-11EC868C9DDF}"/>
              </a:ext>
            </a:extLst>
          </p:cNvPr>
          <p:cNvSpPr txBox="1">
            <a:spLocks/>
          </p:cNvSpPr>
          <p:nvPr/>
        </p:nvSpPr>
        <p:spPr>
          <a:xfrm>
            <a:off x="696000" y="925348"/>
            <a:ext cx="10800000" cy="72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複利による利息の増加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49F8C92-B25F-49DA-A49F-763DA59685DD}"/>
              </a:ext>
            </a:extLst>
          </p:cNvPr>
          <p:cNvGrpSpPr/>
          <p:nvPr/>
        </p:nvGrpSpPr>
        <p:grpSpPr>
          <a:xfrm>
            <a:off x="3225972" y="1960563"/>
            <a:ext cx="5760000" cy="731695"/>
            <a:chOff x="1798607" y="2521478"/>
            <a:chExt cx="5760000" cy="731695"/>
          </a:xfrm>
        </p:grpSpPr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75972159-F897-41D2-BA2D-2D3B14F7EC4B}"/>
                </a:ext>
              </a:extLst>
            </p:cNvPr>
            <p:cNvSpPr/>
            <p:nvPr/>
          </p:nvSpPr>
          <p:spPr>
            <a:xfrm>
              <a:off x="1798607" y="2533173"/>
              <a:ext cx="5760000" cy="720000"/>
            </a:xfrm>
            <a:prstGeom prst="round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B1846F63-DD41-4DD9-A605-67078342AC14}"/>
                </a:ext>
              </a:extLst>
            </p:cNvPr>
            <p:cNvSpPr txBox="1">
              <a:spLocks/>
            </p:cNvSpPr>
            <p:nvPr/>
          </p:nvSpPr>
          <p:spPr>
            <a:xfrm>
              <a:off x="2170984" y="2521478"/>
              <a:ext cx="5040000" cy="720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20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万円を金利</a:t>
              </a:r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15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％の単利と複利で借りる</a:t>
              </a:r>
              <a:endPara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23B2190-A91F-48F2-84AF-CB49DF42A3BC}"/>
              </a:ext>
            </a:extLst>
          </p:cNvPr>
          <p:cNvSpPr txBox="1">
            <a:spLocks/>
          </p:cNvSpPr>
          <p:nvPr/>
        </p:nvSpPr>
        <p:spPr>
          <a:xfrm>
            <a:off x="2509936" y="5964011"/>
            <a:ext cx="7200000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年目で</a:t>
            </a:r>
            <a:r>
              <a:rPr lang="ja-JP" altLang="en-US" sz="24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単利の</a:t>
            </a:r>
            <a:r>
              <a:rPr lang="en-US" altLang="ja-JP" sz="24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24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年目の返済額とほぼ同じ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EFFA9DA-E908-49B5-902E-C35A95CC9659}"/>
              </a:ext>
            </a:extLst>
          </p:cNvPr>
          <p:cNvGrpSpPr/>
          <p:nvPr/>
        </p:nvGrpSpPr>
        <p:grpSpPr>
          <a:xfrm>
            <a:off x="486266" y="3092284"/>
            <a:ext cx="11336421" cy="2592000"/>
            <a:chOff x="486266" y="3092284"/>
            <a:chExt cx="11336421" cy="2592000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82AC7BA-CFFE-4650-85DF-D4BE550A3403}"/>
                </a:ext>
              </a:extLst>
            </p:cNvPr>
            <p:cNvSpPr txBox="1">
              <a:spLocks/>
            </p:cNvSpPr>
            <p:nvPr/>
          </p:nvSpPr>
          <p:spPr>
            <a:xfrm>
              <a:off x="2532907" y="3165087"/>
              <a:ext cx="1440000" cy="720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ja-JP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年目</a:t>
              </a:r>
              <a:endPara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FADEE9FC-ACF4-4EF0-8282-7294A25EB9FB}"/>
                </a:ext>
              </a:extLst>
            </p:cNvPr>
            <p:cNvSpPr txBox="1">
              <a:spLocks/>
            </p:cNvSpPr>
            <p:nvPr/>
          </p:nvSpPr>
          <p:spPr>
            <a:xfrm>
              <a:off x="4403563" y="3165087"/>
              <a:ext cx="1440000" cy="720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ja-JP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年目</a:t>
              </a:r>
              <a:endPara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6FA2C1CE-BD82-4F8D-A485-0E30ECBB5840}"/>
                </a:ext>
              </a:extLst>
            </p:cNvPr>
            <p:cNvSpPr txBox="1">
              <a:spLocks/>
            </p:cNvSpPr>
            <p:nvPr/>
          </p:nvSpPr>
          <p:spPr>
            <a:xfrm>
              <a:off x="6276811" y="3165087"/>
              <a:ext cx="1440000" cy="720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ja-JP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</a:t>
              </a:r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年目</a:t>
              </a:r>
              <a:endPara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A232FC53-45D6-4D82-B505-647868071C2A}"/>
                </a:ext>
              </a:extLst>
            </p:cNvPr>
            <p:cNvSpPr txBox="1">
              <a:spLocks/>
            </p:cNvSpPr>
            <p:nvPr/>
          </p:nvSpPr>
          <p:spPr>
            <a:xfrm>
              <a:off x="8152390" y="3165087"/>
              <a:ext cx="1440000" cy="720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ja-JP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</a:t>
              </a:r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年目</a:t>
              </a:r>
              <a:endPara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3AE376A3-1498-454A-A258-D34BE4A89F74}"/>
                </a:ext>
              </a:extLst>
            </p:cNvPr>
            <p:cNvSpPr txBox="1">
              <a:spLocks/>
            </p:cNvSpPr>
            <p:nvPr/>
          </p:nvSpPr>
          <p:spPr>
            <a:xfrm>
              <a:off x="10022687" y="3165087"/>
              <a:ext cx="1440000" cy="720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ja-JP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5</a:t>
              </a:r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年目</a:t>
              </a:r>
              <a:endPara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FCBEDADC-0D27-498D-9CF3-68ADB6C2C88F}"/>
                </a:ext>
              </a:extLst>
            </p:cNvPr>
            <p:cNvGrpSpPr/>
            <p:nvPr/>
          </p:nvGrpSpPr>
          <p:grpSpPr>
            <a:xfrm>
              <a:off x="698192" y="4020798"/>
              <a:ext cx="1440000" cy="722056"/>
              <a:chOff x="292955" y="4105487"/>
              <a:chExt cx="1440000" cy="722056"/>
            </a:xfrm>
          </p:grpSpPr>
          <p:sp>
            <p:nvSpPr>
              <p:cNvPr id="2" name="四角形: 角を丸くする 1">
                <a:extLst>
                  <a:ext uri="{FF2B5EF4-FFF2-40B4-BE49-F238E27FC236}">
                    <a16:creationId xmlns:a16="http://schemas.microsoft.com/office/drawing/2014/main" id="{910359BE-703C-4ADE-A407-6FC933C85212}"/>
                  </a:ext>
                </a:extLst>
              </p:cNvPr>
              <p:cNvSpPr/>
              <p:nvPr/>
            </p:nvSpPr>
            <p:spPr>
              <a:xfrm>
                <a:off x="292955" y="4107543"/>
                <a:ext cx="1440000" cy="720000"/>
              </a:xfrm>
              <a:prstGeom prst="roundRect">
                <a:avLst/>
              </a:prstGeom>
              <a:solidFill>
                <a:srgbClr val="00C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53B6CF2A-A779-484B-824D-69875A3288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4957" y="4105487"/>
                <a:ext cx="1080000" cy="72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ja-JP" altLang="en-US" sz="3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単利</a:t>
                </a:r>
              </a:p>
            </p:txBody>
          </p:sp>
        </p:grp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11680099-C6F7-4EAB-AC87-67C45E447E30}"/>
                </a:ext>
              </a:extLst>
            </p:cNvPr>
            <p:cNvGrpSpPr/>
            <p:nvPr/>
          </p:nvGrpSpPr>
          <p:grpSpPr>
            <a:xfrm>
              <a:off x="695017" y="4897683"/>
              <a:ext cx="1440000" cy="722056"/>
              <a:chOff x="292955" y="5208573"/>
              <a:chExt cx="1440000" cy="722056"/>
            </a:xfrm>
          </p:grpSpPr>
          <p:sp>
            <p:nvSpPr>
              <p:cNvPr id="18" name="四角形: 角を丸くする 17">
                <a:extLst>
                  <a:ext uri="{FF2B5EF4-FFF2-40B4-BE49-F238E27FC236}">
                    <a16:creationId xmlns:a16="http://schemas.microsoft.com/office/drawing/2014/main" id="{3FA54D39-2BDF-4AA6-8208-5BB207362A9E}"/>
                  </a:ext>
                </a:extLst>
              </p:cNvPr>
              <p:cNvSpPr/>
              <p:nvPr/>
            </p:nvSpPr>
            <p:spPr>
              <a:xfrm>
                <a:off x="292955" y="5210629"/>
                <a:ext cx="1440000" cy="720000"/>
              </a:xfrm>
              <a:prstGeom prst="roundRect">
                <a:avLst/>
              </a:prstGeom>
              <a:solidFill>
                <a:srgbClr val="FF0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D5C27114-82E6-486F-A8C2-EBDB013E07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8132" y="5208573"/>
                <a:ext cx="1080000" cy="72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ja-JP" altLang="en-US" sz="3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複利</a:t>
                </a:r>
              </a:p>
            </p:txBody>
          </p:sp>
        </p:grpSp>
        <p:sp>
          <p:nvSpPr>
            <p:cNvPr id="25" name="テキスト ボックス 44">
              <a:extLst>
                <a:ext uri="{FF2B5EF4-FFF2-40B4-BE49-F238E27FC236}">
                  <a16:creationId xmlns:a16="http://schemas.microsoft.com/office/drawing/2014/main" id="{9E2E9038-C62F-4398-9DFF-E1C5FB9E43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2907" y="4953624"/>
              <a:ext cx="1440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23</a:t>
              </a:r>
              <a:r>
                <a:rPr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</a:p>
          </p:txBody>
        </p:sp>
        <p:sp>
          <p:nvSpPr>
            <p:cNvPr id="26" name="テキスト ボックス 44">
              <a:extLst>
                <a:ext uri="{FF2B5EF4-FFF2-40B4-BE49-F238E27FC236}">
                  <a16:creationId xmlns:a16="http://schemas.microsoft.com/office/drawing/2014/main" id="{C1E280F8-4EB7-43E3-9340-F0A88DC0F1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3563" y="4102138"/>
              <a:ext cx="1440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26</a:t>
              </a:r>
              <a:r>
                <a:rPr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</a:p>
          </p:txBody>
        </p:sp>
        <p:sp>
          <p:nvSpPr>
            <p:cNvPr id="27" name="テキスト ボックス 44">
              <a:extLst>
                <a:ext uri="{FF2B5EF4-FFF2-40B4-BE49-F238E27FC236}">
                  <a16:creationId xmlns:a16="http://schemas.microsoft.com/office/drawing/2014/main" id="{DD125097-8D03-4CAB-978F-C8F2E635C2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6811" y="4102138"/>
              <a:ext cx="1440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29</a:t>
              </a:r>
              <a:r>
                <a:rPr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</a:p>
          </p:txBody>
        </p:sp>
        <p:sp>
          <p:nvSpPr>
            <p:cNvPr id="29" name="テキスト ボックス 44">
              <a:extLst>
                <a:ext uri="{FF2B5EF4-FFF2-40B4-BE49-F238E27FC236}">
                  <a16:creationId xmlns:a16="http://schemas.microsoft.com/office/drawing/2014/main" id="{F925D7ED-3919-4B35-8175-20DBF81C21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2390" y="4102138"/>
              <a:ext cx="1440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32</a:t>
              </a:r>
              <a:r>
                <a:rPr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</a:p>
          </p:txBody>
        </p:sp>
        <p:sp>
          <p:nvSpPr>
            <p:cNvPr id="31" name="テキスト ボックス 44">
              <a:extLst>
                <a:ext uri="{FF2B5EF4-FFF2-40B4-BE49-F238E27FC236}">
                  <a16:creationId xmlns:a16="http://schemas.microsoft.com/office/drawing/2014/main" id="{02F1369B-61E9-457D-B0EC-B4CF7FB928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2907" y="4102138"/>
              <a:ext cx="1440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23</a:t>
              </a:r>
              <a:r>
                <a:rPr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</a:p>
          </p:txBody>
        </p:sp>
        <p:sp>
          <p:nvSpPr>
            <p:cNvPr id="32" name="テキスト ボックス 44">
              <a:extLst>
                <a:ext uri="{FF2B5EF4-FFF2-40B4-BE49-F238E27FC236}">
                  <a16:creationId xmlns:a16="http://schemas.microsoft.com/office/drawing/2014/main" id="{8201E0EC-C745-4E28-BDC2-EFA6A5E8DE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811" y="4953624"/>
              <a:ext cx="1800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30.</a:t>
              </a:r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42</a:t>
              </a:r>
              <a:r>
                <a:rPr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</a:p>
          </p:txBody>
        </p:sp>
        <p:sp>
          <p:nvSpPr>
            <p:cNvPr id="34" name="テキスト ボックス 44">
              <a:extLst>
                <a:ext uri="{FF2B5EF4-FFF2-40B4-BE49-F238E27FC236}">
                  <a16:creationId xmlns:a16="http://schemas.microsoft.com/office/drawing/2014/main" id="{3D77A45C-6C21-4148-8BF2-DDD4E8EA12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62687" y="4953624"/>
              <a:ext cx="2160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40.</a:t>
              </a:r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23</a:t>
              </a:r>
              <a:r>
                <a:rPr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</a:p>
          </p:txBody>
        </p:sp>
        <p:sp>
          <p:nvSpPr>
            <p:cNvPr id="35" name="テキスト ボックス 44">
              <a:extLst>
                <a:ext uri="{FF2B5EF4-FFF2-40B4-BE49-F238E27FC236}">
                  <a16:creationId xmlns:a16="http://schemas.microsoft.com/office/drawing/2014/main" id="{6A5CEB13-C76E-422D-AF14-36A4B74C37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3563" y="4953624"/>
              <a:ext cx="1800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26.</a:t>
              </a:r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45</a:t>
              </a:r>
              <a:r>
                <a:rPr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</a:p>
          </p:txBody>
        </p: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663A1FAA-6458-4945-B202-2A7D7504B604}"/>
                </a:ext>
              </a:extLst>
            </p:cNvPr>
            <p:cNvCxnSpPr/>
            <p:nvPr/>
          </p:nvCxnSpPr>
          <p:spPr>
            <a:xfrm>
              <a:off x="2324100" y="3092284"/>
              <a:ext cx="0" cy="259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82BEC6D0-6617-4354-B550-EC42893BDAFE}"/>
                </a:ext>
              </a:extLst>
            </p:cNvPr>
            <p:cNvCxnSpPr/>
            <p:nvPr/>
          </p:nvCxnSpPr>
          <p:spPr>
            <a:xfrm>
              <a:off x="4191000" y="3092284"/>
              <a:ext cx="0" cy="259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AB3AC574-0EB3-46BA-B080-42CC0CCB46B3}"/>
                </a:ext>
              </a:extLst>
            </p:cNvPr>
            <p:cNvCxnSpPr/>
            <p:nvPr/>
          </p:nvCxnSpPr>
          <p:spPr>
            <a:xfrm>
              <a:off x="6057900" y="3092284"/>
              <a:ext cx="0" cy="259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ED4F3441-E33F-4D63-BA6C-6B85E74D1A54}"/>
                </a:ext>
              </a:extLst>
            </p:cNvPr>
            <p:cNvCxnSpPr/>
            <p:nvPr/>
          </p:nvCxnSpPr>
          <p:spPr>
            <a:xfrm>
              <a:off x="7924800" y="3092284"/>
              <a:ext cx="0" cy="259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DDA47BBE-4916-4000-AF82-D7251868CD07}"/>
                </a:ext>
              </a:extLst>
            </p:cNvPr>
            <p:cNvCxnSpPr/>
            <p:nvPr/>
          </p:nvCxnSpPr>
          <p:spPr>
            <a:xfrm>
              <a:off x="9791700" y="3092284"/>
              <a:ext cx="0" cy="259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4AEA0B95-5919-44FB-9B1E-120DDCB11C26}"/>
                </a:ext>
              </a:extLst>
            </p:cNvPr>
            <p:cNvCxnSpPr/>
            <p:nvPr/>
          </p:nvCxnSpPr>
          <p:spPr>
            <a:xfrm>
              <a:off x="486266" y="3948587"/>
              <a:ext cx="1116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67703689-A1A5-430B-BE58-2E888A4E3576}"/>
                </a:ext>
              </a:extLst>
            </p:cNvPr>
            <p:cNvCxnSpPr/>
            <p:nvPr/>
          </p:nvCxnSpPr>
          <p:spPr>
            <a:xfrm>
              <a:off x="486266" y="4812187"/>
              <a:ext cx="1116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テキスト ボックス 44">
            <a:extLst>
              <a:ext uri="{FF2B5EF4-FFF2-40B4-BE49-F238E27FC236}">
                <a16:creationId xmlns:a16="http://schemas.microsoft.com/office/drawing/2014/main" id="{D93AB32B-BEB6-45B8-80FA-3299C562B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2390" y="4953624"/>
            <a:ext cx="216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ja-JP" sz="32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34.</a:t>
            </a:r>
            <a:r>
              <a:rPr lang="en-US" altLang="ja-JP" sz="20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98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</a:p>
        </p:txBody>
      </p:sp>
      <p:sp>
        <p:nvSpPr>
          <p:cNvPr id="38" name="テキスト ボックス 44">
            <a:extLst>
              <a:ext uri="{FF2B5EF4-FFF2-40B4-BE49-F238E27FC236}">
                <a16:creationId xmlns:a16="http://schemas.microsoft.com/office/drawing/2014/main" id="{06C1EF45-A449-4E6F-8F3A-14BD178D2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687" y="4102138"/>
            <a:ext cx="180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ja-JP" sz="3200" b="1" dirty="0">
                <a:solidFill>
                  <a:srgbClr val="00C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35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</a:p>
        </p:txBody>
      </p:sp>
    </p:spTree>
    <p:extLst>
      <p:ext uri="{BB962C8B-B14F-4D97-AF65-F5344CB8AC3E}">
        <p14:creationId xmlns:p14="http://schemas.microsoft.com/office/powerpoint/2010/main" val="47192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7" grpId="0"/>
      <p:bldP spid="37" grpId="1"/>
      <p:bldP spid="38" grpId="0"/>
      <p:bldP spid="3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グラフィックス 23">
            <a:extLst>
              <a:ext uri="{FF2B5EF4-FFF2-40B4-BE49-F238E27FC236}">
                <a16:creationId xmlns:a16="http://schemas.microsoft.com/office/drawing/2014/main" id="{A1D4AA1A-09F4-40F6-ACBB-86F28F3FB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67252" y="3173700"/>
            <a:ext cx="1684453" cy="282166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FAF451-8DBC-4AE3-8223-381C84BA85D0}"/>
              </a:ext>
            </a:extLst>
          </p:cNvPr>
          <p:cNvSpPr txBox="1">
            <a:spLocks/>
          </p:cNvSpPr>
          <p:nvPr/>
        </p:nvSpPr>
        <p:spPr>
          <a:xfrm>
            <a:off x="696000" y="910835"/>
            <a:ext cx="10800000" cy="72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kumimoji="1" lang="ja-JP" altLang="en-US" sz="48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期間の長さ</a:t>
            </a:r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と返済金額の違い</a:t>
            </a:r>
            <a:endParaRPr kumimoji="1" lang="en-US" altLang="ja-JP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24C9122-1AD1-4FE2-97DF-84DFF026B7B8}"/>
              </a:ext>
            </a:extLst>
          </p:cNvPr>
          <p:cNvSpPr txBox="1">
            <a:spLocks/>
          </p:cNvSpPr>
          <p:nvPr/>
        </p:nvSpPr>
        <p:spPr>
          <a:xfrm>
            <a:off x="2496000" y="1643498"/>
            <a:ext cx="7200000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同じ金利・金額で、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借りる</a:t>
            </a:r>
            <a:r>
              <a:rPr lang="ja-JP" altLang="en-US" sz="24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期間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が長いと返済金額も増える？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BF37617-B662-4DEC-B60B-1DDE08DAE33F}"/>
              </a:ext>
            </a:extLst>
          </p:cNvPr>
          <p:cNvSpPr txBox="1">
            <a:spLocks/>
          </p:cNvSpPr>
          <p:nvPr/>
        </p:nvSpPr>
        <p:spPr>
          <a:xfrm>
            <a:off x="1655042" y="5961498"/>
            <a:ext cx="8870500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借りる期間が長いと</a:t>
            </a:r>
            <a:r>
              <a:rPr lang="ja-JP" altLang="en-US" sz="24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毎月の返済額は少ない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が、</a:t>
            </a:r>
            <a:r>
              <a:rPr lang="ja-JP" altLang="en-US" sz="24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総返済額は増える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C4AAB53-52AA-440F-9186-C985E9F181F1}"/>
              </a:ext>
            </a:extLst>
          </p:cNvPr>
          <p:cNvSpPr txBox="1">
            <a:spLocks/>
          </p:cNvSpPr>
          <p:nvPr/>
        </p:nvSpPr>
        <p:spPr>
          <a:xfrm>
            <a:off x="1423257" y="4156188"/>
            <a:ext cx="1440000" cy="108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返済期間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48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年間</a:t>
            </a: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BCBAD500-EED1-4780-A510-0918F3F045FB}"/>
              </a:ext>
            </a:extLst>
          </p:cNvPr>
          <p:cNvGrpSpPr/>
          <p:nvPr/>
        </p:nvGrpSpPr>
        <p:grpSpPr>
          <a:xfrm>
            <a:off x="9186893" y="3608639"/>
            <a:ext cx="2022436" cy="1800000"/>
            <a:chOff x="218009" y="1908543"/>
            <a:chExt cx="2022436" cy="1800000"/>
          </a:xfrm>
        </p:grpSpPr>
        <p:sp>
          <p:nvSpPr>
            <p:cNvPr id="32" name="楕円 31">
              <a:extLst>
                <a:ext uri="{FF2B5EF4-FFF2-40B4-BE49-F238E27FC236}">
                  <a16:creationId xmlns:a16="http://schemas.microsoft.com/office/drawing/2014/main" id="{3FDF4757-4AB0-4623-A2EA-732682943FFE}"/>
                </a:ext>
              </a:extLst>
            </p:cNvPr>
            <p:cNvSpPr/>
            <p:nvPr/>
          </p:nvSpPr>
          <p:spPr>
            <a:xfrm>
              <a:off x="346650" y="1908543"/>
              <a:ext cx="1800000" cy="1800000"/>
            </a:xfrm>
            <a:prstGeom prst="ellipse">
              <a:avLst/>
            </a:prstGeom>
            <a:solidFill>
              <a:srgbClr val="FF0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8C01F9D1-56C7-4E3C-B8A5-908E1D8CA09F}"/>
                </a:ext>
              </a:extLst>
            </p:cNvPr>
            <p:cNvSpPr txBox="1"/>
            <p:nvPr/>
          </p:nvSpPr>
          <p:spPr>
            <a:xfrm>
              <a:off x="218009" y="2188727"/>
              <a:ext cx="2022436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総返済額</a:t>
              </a:r>
              <a:endParaRPr lang="en-US" altLang="ja-JP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2000" b="1" spc="-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lang="en-US" altLang="ja-JP" sz="4000" b="1" spc="-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113.2</a:t>
              </a:r>
            </a:p>
            <a:p>
              <a:pPr algn="ctr"/>
              <a:r>
                <a:rPr kumimoji="1" lang="ja-JP" altLang="en-US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8F0F82B9-A51C-477D-BF52-B930D23C84C2}"/>
              </a:ext>
            </a:extLst>
          </p:cNvPr>
          <p:cNvGrpSpPr/>
          <p:nvPr/>
        </p:nvGrpSpPr>
        <p:grpSpPr>
          <a:xfrm>
            <a:off x="2692108" y="3914877"/>
            <a:ext cx="1800000" cy="1440000"/>
            <a:chOff x="130795" y="1949200"/>
            <a:chExt cx="1800000" cy="1440000"/>
          </a:xfrm>
        </p:grpSpPr>
        <p:sp>
          <p:nvSpPr>
            <p:cNvPr id="42" name="楕円 41">
              <a:extLst>
                <a:ext uri="{FF2B5EF4-FFF2-40B4-BE49-F238E27FC236}">
                  <a16:creationId xmlns:a16="http://schemas.microsoft.com/office/drawing/2014/main" id="{FFEF0C61-C645-4957-9EEE-115CA431147F}"/>
                </a:ext>
              </a:extLst>
            </p:cNvPr>
            <p:cNvSpPr/>
            <p:nvPr/>
          </p:nvSpPr>
          <p:spPr>
            <a:xfrm>
              <a:off x="320320" y="1949200"/>
              <a:ext cx="1440000" cy="1440000"/>
            </a:xfrm>
            <a:prstGeom prst="ellipse">
              <a:avLst/>
            </a:prstGeom>
            <a:solidFill>
              <a:srgbClr val="00C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09729931-A5A2-453F-8582-3315C7EF9188}"/>
                </a:ext>
              </a:extLst>
            </p:cNvPr>
            <p:cNvSpPr txBox="1"/>
            <p:nvPr/>
          </p:nvSpPr>
          <p:spPr>
            <a:xfrm>
              <a:off x="130795" y="2087038"/>
              <a:ext cx="1800000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総返済額</a:t>
              </a:r>
              <a:endParaRPr lang="en-US" altLang="ja-JP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2000" b="1" spc="-15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lang="en-US" altLang="ja-JP" sz="3200" b="1" spc="-15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10</a:t>
              </a:r>
              <a:r>
                <a:rPr lang="en-US" altLang="ja-JP" sz="3200" b="1" spc="-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7</a:t>
              </a:r>
              <a:r>
                <a:rPr kumimoji="1" lang="en-US" altLang="ja-JP" sz="3200" b="1" spc="-15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.9</a:t>
              </a:r>
            </a:p>
            <a:p>
              <a:pPr algn="ctr"/>
              <a:r>
                <a:rPr kumimoji="1" lang="ja-JP" altLang="en-US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6D70734E-9A73-40A1-99D1-A4CF104BCADB}"/>
              </a:ext>
            </a:extLst>
          </p:cNvPr>
          <p:cNvGrpSpPr/>
          <p:nvPr/>
        </p:nvGrpSpPr>
        <p:grpSpPr>
          <a:xfrm>
            <a:off x="1450976" y="2358674"/>
            <a:ext cx="9360000" cy="748219"/>
            <a:chOff x="1450266" y="2533173"/>
            <a:chExt cx="9360000" cy="748219"/>
          </a:xfrm>
        </p:grpSpPr>
        <p:sp>
          <p:nvSpPr>
            <p:cNvPr id="22" name="四角形: 角を丸くする 21">
              <a:extLst>
                <a:ext uri="{FF2B5EF4-FFF2-40B4-BE49-F238E27FC236}">
                  <a16:creationId xmlns:a16="http://schemas.microsoft.com/office/drawing/2014/main" id="{43E49394-9C11-455E-883A-AF2D00A13E6A}"/>
                </a:ext>
              </a:extLst>
            </p:cNvPr>
            <p:cNvSpPr/>
            <p:nvPr/>
          </p:nvSpPr>
          <p:spPr>
            <a:xfrm>
              <a:off x="1450266" y="2533173"/>
              <a:ext cx="9360000" cy="720000"/>
            </a:xfrm>
            <a:prstGeom prst="round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9CD562DA-704F-4258-A111-51BBBCAD3B18}"/>
                </a:ext>
              </a:extLst>
            </p:cNvPr>
            <p:cNvSpPr txBox="1">
              <a:spLocks/>
            </p:cNvSpPr>
            <p:nvPr/>
          </p:nvSpPr>
          <p:spPr>
            <a:xfrm>
              <a:off x="1677503" y="2561392"/>
              <a:ext cx="8824158" cy="720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100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万円を金利</a:t>
              </a:r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5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％（元利均等払い）で</a:t>
              </a:r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年間もしくは</a:t>
              </a:r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5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年間借りる</a:t>
              </a:r>
              <a:endPara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65C9012C-F80E-4876-B351-919A0C12C793}"/>
              </a:ext>
            </a:extLst>
          </p:cNvPr>
          <p:cNvSpPr txBox="1">
            <a:spLocks/>
          </p:cNvSpPr>
          <p:nvPr/>
        </p:nvSpPr>
        <p:spPr>
          <a:xfrm>
            <a:off x="7889154" y="4156188"/>
            <a:ext cx="1440000" cy="108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返済期間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48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年間</a:t>
            </a:r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9643B8A5-B5DC-4387-BF76-512DE14C7B81}"/>
              </a:ext>
            </a:extLst>
          </p:cNvPr>
          <p:cNvGrpSpPr/>
          <p:nvPr/>
        </p:nvGrpSpPr>
        <p:grpSpPr>
          <a:xfrm>
            <a:off x="4472963" y="4520538"/>
            <a:ext cx="3276000" cy="720000"/>
            <a:chOff x="4093029" y="5492005"/>
            <a:chExt cx="3276000" cy="720000"/>
          </a:xfrm>
        </p:grpSpPr>
        <p:sp>
          <p:nvSpPr>
            <p:cNvPr id="51" name="四角形: 角を丸くする 50">
              <a:extLst>
                <a:ext uri="{FF2B5EF4-FFF2-40B4-BE49-F238E27FC236}">
                  <a16:creationId xmlns:a16="http://schemas.microsoft.com/office/drawing/2014/main" id="{D2784CD5-D1BB-40F5-AA45-C7690A8FDA2A}"/>
                </a:ext>
              </a:extLst>
            </p:cNvPr>
            <p:cNvSpPr/>
            <p:nvPr/>
          </p:nvSpPr>
          <p:spPr>
            <a:xfrm>
              <a:off x="4093029" y="5492005"/>
              <a:ext cx="3276000" cy="72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A2B1BF75-DE70-416B-B6F9-1AA9288C5950}"/>
                </a:ext>
              </a:extLst>
            </p:cNvPr>
            <p:cNvSpPr txBox="1">
              <a:spLocks/>
            </p:cNvSpPr>
            <p:nvPr/>
          </p:nvSpPr>
          <p:spPr>
            <a:xfrm>
              <a:off x="4317752" y="5492005"/>
              <a:ext cx="2880000" cy="720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借りる期間を考える！</a:t>
              </a:r>
              <a:endPara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98A6A56-0D02-44C2-9FB3-7399D1D923A9}"/>
              </a:ext>
            </a:extLst>
          </p:cNvPr>
          <p:cNvSpPr txBox="1">
            <a:spLocks/>
          </p:cNvSpPr>
          <p:nvPr/>
        </p:nvSpPr>
        <p:spPr>
          <a:xfrm>
            <a:off x="1416630" y="5593823"/>
            <a:ext cx="324000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just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（毎月の返済金額：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29,970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円）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48A9FC62-18EA-4907-9356-30A8E2A83C1F}"/>
              </a:ext>
            </a:extLst>
          </p:cNvPr>
          <p:cNvSpPr txBox="1">
            <a:spLocks/>
          </p:cNvSpPr>
          <p:nvPr/>
        </p:nvSpPr>
        <p:spPr>
          <a:xfrm>
            <a:off x="7910547" y="5578489"/>
            <a:ext cx="324000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just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（毎月の返済金額：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18,871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円）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823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  <p:bldP spid="45" grpId="0"/>
      <p:bldP spid="53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グラフィックス 36">
            <a:extLst>
              <a:ext uri="{FF2B5EF4-FFF2-40B4-BE49-F238E27FC236}">
                <a16:creationId xmlns:a16="http://schemas.microsoft.com/office/drawing/2014/main" id="{9330C9E2-FBEF-4DA1-830E-589BD1DF7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67252" y="3173700"/>
            <a:ext cx="1684453" cy="282166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3F01A0-E529-4024-AFDB-60E000FEBA6F}"/>
              </a:ext>
            </a:extLst>
          </p:cNvPr>
          <p:cNvSpPr txBox="1">
            <a:spLocks/>
          </p:cNvSpPr>
          <p:nvPr/>
        </p:nvSpPr>
        <p:spPr>
          <a:xfrm>
            <a:off x="344806" y="925348"/>
            <a:ext cx="11520000" cy="72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ja-JP" altLang="en-US" sz="48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金利の高さ</a:t>
            </a: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と利息の違い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6FA899B-7595-4E9E-8416-ABC3868261FA}"/>
              </a:ext>
            </a:extLst>
          </p:cNvPr>
          <p:cNvSpPr txBox="1">
            <a:spLocks/>
          </p:cNvSpPr>
          <p:nvPr/>
        </p:nvSpPr>
        <p:spPr>
          <a:xfrm>
            <a:off x="2496000" y="1643498"/>
            <a:ext cx="7200000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同じ金額・期間で、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借りる</a:t>
            </a:r>
            <a:r>
              <a:rPr lang="ja-JP" altLang="en-US" sz="24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金利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が違うと利息も増える？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B82C264-7087-4059-ACA2-D3D8C887E669}"/>
              </a:ext>
            </a:extLst>
          </p:cNvPr>
          <p:cNvSpPr txBox="1">
            <a:spLocks/>
          </p:cNvSpPr>
          <p:nvPr/>
        </p:nvSpPr>
        <p:spPr>
          <a:xfrm>
            <a:off x="1655042" y="5961498"/>
            <a:ext cx="8870500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4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金利が上が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れば、</a:t>
            </a:r>
            <a:r>
              <a:rPr lang="ja-JP" altLang="en-US" sz="24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利息も増える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4729C40-DFD9-4A49-8B75-782E471E4735}"/>
              </a:ext>
            </a:extLst>
          </p:cNvPr>
          <p:cNvSpPr txBox="1">
            <a:spLocks/>
          </p:cNvSpPr>
          <p:nvPr/>
        </p:nvSpPr>
        <p:spPr>
          <a:xfrm>
            <a:off x="1423257" y="4156187"/>
            <a:ext cx="1440000" cy="108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金利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20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en-US" altLang="ja-JP" sz="48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D7BA697C-12EE-488E-9E34-F5383BB0AAA2}"/>
              </a:ext>
            </a:extLst>
          </p:cNvPr>
          <p:cNvGrpSpPr/>
          <p:nvPr/>
        </p:nvGrpSpPr>
        <p:grpSpPr>
          <a:xfrm>
            <a:off x="1450976" y="2358674"/>
            <a:ext cx="9360000" cy="722819"/>
            <a:chOff x="1450266" y="2533173"/>
            <a:chExt cx="9360000" cy="722819"/>
          </a:xfrm>
        </p:grpSpPr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0B4A7B66-58BE-466C-97E2-4A50B4ACFCA9}"/>
                </a:ext>
              </a:extLst>
            </p:cNvPr>
            <p:cNvSpPr/>
            <p:nvPr/>
          </p:nvSpPr>
          <p:spPr>
            <a:xfrm>
              <a:off x="1450266" y="2533173"/>
              <a:ext cx="9360000" cy="720000"/>
            </a:xfrm>
            <a:prstGeom prst="round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71B5201E-DD66-4A3B-811F-BA259A94D8B2}"/>
                </a:ext>
              </a:extLst>
            </p:cNvPr>
            <p:cNvSpPr txBox="1">
              <a:spLocks/>
            </p:cNvSpPr>
            <p:nvPr/>
          </p:nvSpPr>
          <p:spPr>
            <a:xfrm>
              <a:off x="1677503" y="2535992"/>
              <a:ext cx="8824158" cy="720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100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万円を</a:t>
              </a:r>
              <a:r>
                <a:rPr lang="ja-JP" altLang="en-US" sz="2000" b="1" dirty="0">
                  <a:solidFill>
                    <a:srgbClr val="FF004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金利</a:t>
              </a:r>
              <a:r>
                <a:rPr lang="en-US" altLang="ja-JP" sz="2000" b="1" dirty="0">
                  <a:solidFill>
                    <a:srgbClr val="FF004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</a:t>
              </a:r>
              <a:r>
                <a:rPr lang="ja-JP" altLang="en-US" sz="2000" b="1" dirty="0">
                  <a:solidFill>
                    <a:srgbClr val="FF004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％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もしくは</a:t>
              </a:r>
              <a:r>
                <a:rPr lang="en-US" altLang="ja-JP" sz="2000" b="1" dirty="0">
                  <a:solidFill>
                    <a:srgbClr val="FF004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15</a:t>
              </a:r>
              <a:r>
                <a:rPr lang="ja-JP" altLang="en-US" sz="2000" b="1" dirty="0">
                  <a:solidFill>
                    <a:srgbClr val="FF004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％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（元利均等払い）で</a:t>
              </a:r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年間借りる</a:t>
              </a:r>
              <a:endPara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4E090CF-4D74-49F2-B12D-10BED4AE8393}"/>
              </a:ext>
            </a:extLst>
          </p:cNvPr>
          <p:cNvSpPr txBox="1">
            <a:spLocks/>
          </p:cNvSpPr>
          <p:nvPr/>
        </p:nvSpPr>
        <p:spPr>
          <a:xfrm>
            <a:off x="7889154" y="4156187"/>
            <a:ext cx="1440000" cy="108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金利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48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15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A4820ADA-B9D2-4716-A463-19927F78C155}"/>
              </a:ext>
            </a:extLst>
          </p:cNvPr>
          <p:cNvGrpSpPr/>
          <p:nvPr/>
        </p:nvGrpSpPr>
        <p:grpSpPr>
          <a:xfrm>
            <a:off x="4472963" y="4520538"/>
            <a:ext cx="3276000" cy="720000"/>
            <a:chOff x="4093029" y="5492005"/>
            <a:chExt cx="3276000" cy="720000"/>
          </a:xfrm>
        </p:grpSpPr>
        <p:sp>
          <p:nvSpPr>
            <p:cNvPr id="30" name="四角形: 角を丸くする 29">
              <a:extLst>
                <a:ext uri="{FF2B5EF4-FFF2-40B4-BE49-F238E27FC236}">
                  <a16:creationId xmlns:a16="http://schemas.microsoft.com/office/drawing/2014/main" id="{676BC1FA-59BA-4699-BC30-D6005EAEB80A}"/>
                </a:ext>
              </a:extLst>
            </p:cNvPr>
            <p:cNvSpPr/>
            <p:nvPr/>
          </p:nvSpPr>
          <p:spPr>
            <a:xfrm>
              <a:off x="4093029" y="5492005"/>
              <a:ext cx="3276000" cy="72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39ACF283-FDDB-4D8B-871C-0042F7C7FEDA}"/>
                </a:ext>
              </a:extLst>
            </p:cNvPr>
            <p:cNvSpPr txBox="1">
              <a:spLocks/>
            </p:cNvSpPr>
            <p:nvPr/>
          </p:nvSpPr>
          <p:spPr>
            <a:xfrm>
              <a:off x="4317752" y="5492005"/>
              <a:ext cx="2880000" cy="720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借りる金利を考える！</a:t>
              </a:r>
              <a:endPara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AD80405-1588-4A24-BD8B-7FDE613F45A6}"/>
              </a:ext>
            </a:extLst>
          </p:cNvPr>
          <p:cNvSpPr txBox="1">
            <a:spLocks/>
          </p:cNvSpPr>
          <p:nvPr/>
        </p:nvSpPr>
        <p:spPr>
          <a:xfrm>
            <a:off x="1416630" y="5593822"/>
            <a:ext cx="324000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just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（毎月の返済金額：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29,970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円）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082AC69-81DE-43D5-9D2E-2322427C7688}"/>
              </a:ext>
            </a:extLst>
          </p:cNvPr>
          <p:cNvSpPr txBox="1">
            <a:spLocks/>
          </p:cNvSpPr>
          <p:nvPr/>
        </p:nvSpPr>
        <p:spPr>
          <a:xfrm>
            <a:off x="7910547" y="5578488"/>
            <a:ext cx="324000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just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（毎月の返済金額：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34,665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円）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AD48718E-75CF-45CF-95EC-F140870E7F9D}"/>
              </a:ext>
            </a:extLst>
          </p:cNvPr>
          <p:cNvGrpSpPr/>
          <p:nvPr/>
        </p:nvGrpSpPr>
        <p:grpSpPr>
          <a:xfrm>
            <a:off x="2701633" y="3914876"/>
            <a:ext cx="1800000" cy="1440000"/>
            <a:chOff x="140320" y="1949200"/>
            <a:chExt cx="1800000" cy="1440000"/>
          </a:xfrm>
        </p:grpSpPr>
        <p:sp>
          <p:nvSpPr>
            <p:cNvPr id="42" name="楕円 41">
              <a:extLst>
                <a:ext uri="{FF2B5EF4-FFF2-40B4-BE49-F238E27FC236}">
                  <a16:creationId xmlns:a16="http://schemas.microsoft.com/office/drawing/2014/main" id="{75759D67-3C68-4C62-ACFE-0E386BF361B8}"/>
                </a:ext>
              </a:extLst>
            </p:cNvPr>
            <p:cNvSpPr/>
            <p:nvPr/>
          </p:nvSpPr>
          <p:spPr>
            <a:xfrm>
              <a:off x="320320" y="1949200"/>
              <a:ext cx="1440000" cy="1440000"/>
            </a:xfrm>
            <a:prstGeom prst="ellipse">
              <a:avLst/>
            </a:prstGeom>
            <a:solidFill>
              <a:srgbClr val="C0F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940C6B94-17E2-4D9F-95EF-F44BBEF6A04D}"/>
                </a:ext>
              </a:extLst>
            </p:cNvPr>
            <p:cNvSpPr txBox="1"/>
            <p:nvPr/>
          </p:nvSpPr>
          <p:spPr>
            <a:xfrm>
              <a:off x="140320" y="2088943"/>
              <a:ext cx="1800000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総返済額</a:t>
              </a:r>
              <a:endPara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2000" b="1" spc="-1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lang="en-US" altLang="ja-JP" sz="3200" b="1" spc="-1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10</a:t>
              </a:r>
              <a:r>
                <a:rPr lang="en-US" altLang="ja-JP" sz="3200" b="1" spc="-3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7</a:t>
              </a:r>
              <a:r>
                <a:rPr kumimoji="1" lang="en-US" altLang="ja-JP" sz="3200" b="1" spc="-1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.9</a:t>
              </a:r>
            </a:p>
            <a:p>
              <a:pPr algn="ctr"/>
              <a:r>
                <a:rPr kumimoji="1"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3EF018E-E19E-4029-B017-F8894A46D9E3}"/>
              </a:ext>
            </a:extLst>
          </p:cNvPr>
          <p:cNvGrpSpPr/>
          <p:nvPr/>
        </p:nvGrpSpPr>
        <p:grpSpPr>
          <a:xfrm>
            <a:off x="1316714" y="2903146"/>
            <a:ext cx="2125944" cy="1203792"/>
            <a:chOff x="1316714" y="2903146"/>
            <a:chExt cx="2125944" cy="1203792"/>
          </a:xfrm>
        </p:grpSpPr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461F0E1A-F51C-4636-8B91-E9148D3330C9}"/>
                </a:ext>
              </a:extLst>
            </p:cNvPr>
            <p:cNvSpPr/>
            <p:nvPr/>
          </p:nvSpPr>
          <p:spPr>
            <a:xfrm>
              <a:off x="1403385" y="2903146"/>
              <a:ext cx="1980000" cy="1203792"/>
            </a:xfrm>
            <a:custGeom>
              <a:avLst/>
              <a:gdLst>
                <a:gd name="connsiteX0" fmla="*/ 990000 w 1980000"/>
                <a:gd name="connsiteY0" fmla="*/ 0 h 1203792"/>
                <a:gd name="connsiteX1" fmla="*/ 1980000 w 1980000"/>
                <a:gd name="connsiteY1" fmla="*/ 540000 h 1203792"/>
                <a:gd name="connsiteX2" fmla="*/ 1543519 w 1980000"/>
                <a:gd name="connsiteY2" fmla="*/ 987777 h 1203792"/>
                <a:gd name="connsiteX3" fmla="*/ 1431533 w 1980000"/>
                <a:gd name="connsiteY3" fmla="*/ 1020931 h 1203792"/>
                <a:gd name="connsiteX4" fmla="*/ 1480880 w 1980000"/>
                <a:gd name="connsiteY4" fmla="*/ 1203792 h 1203792"/>
                <a:gd name="connsiteX5" fmla="*/ 1284155 w 1980000"/>
                <a:gd name="connsiteY5" fmla="*/ 1053006 h 1203792"/>
                <a:gd name="connsiteX6" fmla="*/ 1189520 w 1980000"/>
                <a:gd name="connsiteY6" fmla="*/ 1069029 h 1203792"/>
                <a:gd name="connsiteX7" fmla="*/ 990000 w 1980000"/>
                <a:gd name="connsiteY7" fmla="*/ 1080000 h 1203792"/>
                <a:gd name="connsiteX8" fmla="*/ 0 w 1980000"/>
                <a:gd name="connsiteY8" fmla="*/ 540000 h 1203792"/>
                <a:gd name="connsiteX9" fmla="*/ 990000 w 1980000"/>
                <a:gd name="connsiteY9" fmla="*/ 0 h 120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0000" h="1203792">
                  <a:moveTo>
                    <a:pt x="990000" y="0"/>
                  </a:moveTo>
                  <a:cubicBezTo>
                    <a:pt x="1536762" y="0"/>
                    <a:pt x="1980000" y="241766"/>
                    <a:pt x="1980000" y="540000"/>
                  </a:cubicBezTo>
                  <a:cubicBezTo>
                    <a:pt x="1980000" y="726396"/>
                    <a:pt x="1806860" y="890735"/>
                    <a:pt x="1543519" y="987777"/>
                  </a:cubicBezTo>
                  <a:lnTo>
                    <a:pt x="1431533" y="1020931"/>
                  </a:lnTo>
                  <a:lnTo>
                    <a:pt x="1480880" y="1203792"/>
                  </a:lnTo>
                  <a:lnTo>
                    <a:pt x="1284155" y="1053006"/>
                  </a:lnTo>
                  <a:lnTo>
                    <a:pt x="1189520" y="1069029"/>
                  </a:lnTo>
                  <a:cubicBezTo>
                    <a:pt x="1125073" y="1076223"/>
                    <a:pt x="1058345" y="1080000"/>
                    <a:pt x="990000" y="1080000"/>
                  </a:cubicBezTo>
                  <a:cubicBezTo>
                    <a:pt x="443238" y="1080000"/>
                    <a:pt x="0" y="838234"/>
                    <a:pt x="0" y="540000"/>
                  </a:cubicBezTo>
                  <a:cubicBezTo>
                    <a:pt x="0" y="241766"/>
                    <a:pt x="443238" y="0"/>
                    <a:pt x="990000" y="0"/>
                  </a:cubicBezTo>
                  <a:close/>
                </a:path>
              </a:pathLst>
            </a:custGeom>
            <a:solidFill>
              <a:srgbClr val="00C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6DBC5830-4644-4CB6-9B5C-94CA1BDCF186}"/>
                </a:ext>
              </a:extLst>
            </p:cNvPr>
            <p:cNvSpPr txBox="1"/>
            <p:nvPr/>
          </p:nvSpPr>
          <p:spPr>
            <a:xfrm>
              <a:off x="1316714" y="2979171"/>
              <a:ext cx="2125944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うち利息額</a:t>
              </a:r>
              <a:endParaRPr lang="en-US" altLang="ja-JP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sz="3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7.9</a:t>
              </a:r>
              <a:r>
                <a:rPr kumimoji="1" lang="ja-JP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7FC706F-EB26-40A0-9BEE-7AC22AE3524D}"/>
              </a:ext>
            </a:extLst>
          </p:cNvPr>
          <p:cNvGrpSpPr/>
          <p:nvPr/>
        </p:nvGrpSpPr>
        <p:grpSpPr>
          <a:xfrm>
            <a:off x="7647370" y="2979171"/>
            <a:ext cx="2125944" cy="1207597"/>
            <a:chOff x="7647370" y="2979171"/>
            <a:chExt cx="2125944" cy="1207597"/>
          </a:xfrm>
        </p:grpSpPr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CFE27D7D-E6BE-4D07-AE88-8E67385DDD20}"/>
                </a:ext>
              </a:extLst>
            </p:cNvPr>
            <p:cNvSpPr/>
            <p:nvPr/>
          </p:nvSpPr>
          <p:spPr>
            <a:xfrm>
              <a:off x="7734041" y="2979171"/>
              <a:ext cx="1980000" cy="1207597"/>
            </a:xfrm>
            <a:custGeom>
              <a:avLst/>
              <a:gdLst>
                <a:gd name="connsiteX0" fmla="*/ 990000 w 1980000"/>
                <a:gd name="connsiteY0" fmla="*/ 0 h 1207597"/>
                <a:gd name="connsiteX1" fmla="*/ 1980000 w 1980000"/>
                <a:gd name="connsiteY1" fmla="*/ 540000 h 1207597"/>
                <a:gd name="connsiteX2" fmla="*/ 1690036 w 1980000"/>
                <a:gd name="connsiteY2" fmla="*/ 921838 h 1207597"/>
                <a:gd name="connsiteX3" fmla="*/ 1569387 w 1980000"/>
                <a:gd name="connsiteY3" fmla="*/ 976135 h 1207597"/>
                <a:gd name="connsiteX4" fmla="*/ 1631850 w 1980000"/>
                <a:gd name="connsiteY4" fmla="*/ 1207597 h 1207597"/>
                <a:gd name="connsiteX5" fmla="*/ 1400356 w 1980000"/>
                <a:gd name="connsiteY5" fmla="*/ 1030162 h 1207597"/>
                <a:gd name="connsiteX6" fmla="*/ 1375353 w 1980000"/>
                <a:gd name="connsiteY6" fmla="*/ 1037564 h 1207597"/>
                <a:gd name="connsiteX7" fmla="*/ 990000 w 1980000"/>
                <a:gd name="connsiteY7" fmla="*/ 1080000 h 1207597"/>
                <a:gd name="connsiteX8" fmla="*/ 0 w 1980000"/>
                <a:gd name="connsiteY8" fmla="*/ 540000 h 1207597"/>
                <a:gd name="connsiteX9" fmla="*/ 990000 w 1980000"/>
                <a:gd name="connsiteY9" fmla="*/ 0 h 120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0000" h="1207597">
                  <a:moveTo>
                    <a:pt x="990000" y="0"/>
                  </a:moveTo>
                  <a:cubicBezTo>
                    <a:pt x="1536762" y="0"/>
                    <a:pt x="1980000" y="241766"/>
                    <a:pt x="1980000" y="540000"/>
                  </a:cubicBezTo>
                  <a:cubicBezTo>
                    <a:pt x="1980000" y="689117"/>
                    <a:pt x="1869191" y="824117"/>
                    <a:pt x="1690036" y="921838"/>
                  </a:cubicBezTo>
                  <a:lnTo>
                    <a:pt x="1569387" y="976135"/>
                  </a:lnTo>
                  <a:lnTo>
                    <a:pt x="1631850" y="1207597"/>
                  </a:lnTo>
                  <a:lnTo>
                    <a:pt x="1400356" y="1030162"/>
                  </a:lnTo>
                  <a:lnTo>
                    <a:pt x="1375353" y="1037564"/>
                  </a:lnTo>
                  <a:cubicBezTo>
                    <a:pt x="1256911" y="1064890"/>
                    <a:pt x="1126691" y="1080000"/>
                    <a:pt x="990000" y="1080000"/>
                  </a:cubicBezTo>
                  <a:cubicBezTo>
                    <a:pt x="443238" y="1080000"/>
                    <a:pt x="0" y="838234"/>
                    <a:pt x="0" y="540000"/>
                  </a:cubicBezTo>
                  <a:cubicBezTo>
                    <a:pt x="0" y="241766"/>
                    <a:pt x="443238" y="0"/>
                    <a:pt x="990000" y="0"/>
                  </a:cubicBezTo>
                  <a:close/>
                </a:path>
              </a:pathLst>
            </a:custGeom>
            <a:solidFill>
              <a:srgbClr val="FF0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E279C56F-BD4E-4745-9A51-67221C6C4112}"/>
                </a:ext>
              </a:extLst>
            </p:cNvPr>
            <p:cNvSpPr txBox="1"/>
            <p:nvPr/>
          </p:nvSpPr>
          <p:spPr>
            <a:xfrm>
              <a:off x="7647370" y="3055196"/>
              <a:ext cx="2125944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うち利息額</a:t>
              </a:r>
              <a:endParaRPr lang="en-US" altLang="ja-JP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lang="en-US" altLang="ja-JP" sz="3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24</a:t>
              </a:r>
              <a:r>
                <a:rPr kumimoji="1" lang="en-US" altLang="ja-JP" sz="3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.8</a:t>
              </a:r>
              <a:r>
                <a:rPr kumimoji="1" lang="ja-JP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</a:p>
          </p:txBody>
        </p:sp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C27CF452-37BD-44F8-9286-8751761B2AFA}"/>
              </a:ext>
            </a:extLst>
          </p:cNvPr>
          <p:cNvGrpSpPr/>
          <p:nvPr/>
        </p:nvGrpSpPr>
        <p:grpSpPr>
          <a:xfrm>
            <a:off x="9320148" y="3914876"/>
            <a:ext cx="1800000" cy="1440000"/>
            <a:chOff x="140320" y="1949200"/>
            <a:chExt cx="1800000" cy="1440000"/>
          </a:xfrm>
        </p:grpSpPr>
        <p:sp>
          <p:nvSpPr>
            <p:cNvPr id="70" name="楕円 69">
              <a:extLst>
                <a:ext uri="{FF2B5EF4-FFF2-40B4-BE49-F238E27FC236}">
                  <a16:creationId xmlns:a16="http://schemas.microsoft.com/office/drawing/2014/main" id="{FFC42923-909D-4172-BE55-171155CE5043}"/>
                </a:ext>
              </a:extLst>
            </p:cNvPr>
            <p:cNvSpPr/>
            <p:nvPr/>
          </p:nvSpPr>
          <p:spPr>
            <a:xfrm>
              <a:off x="320320" y="1949200"/>
              <a:ext cx="1440000" cy="1440000"/>
            </a:xfrm>
            <a:prstGeom prst="ellipse">
              <a:avLst/>
            </a:prstGeom>
            <a:solidFill>
              <a:srgbClr val="C0F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9CB4B374-B278-4954-B9D0-B62868043C53}"/>
                </a:ext>
              </a:extLst>
            </p:cNvPr>
            <p:cNvSpPr txBox="1"/>
            <p:nvPr/>
          </p:nvSpPr>
          <p:spPr>
            <a:xfrm>
              <a:off x="140320" y="2058463"/>
              <a:ext cx="1800000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総返済額</a:t>
              </a:r>
              <a:endPara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2000" b="1" spc="-1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lang="en-US" altLang="ja-JP" sz="3200" b="1" spc="-1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12</a:t>
              </a:r>
              <a:r>
                <a:rPr lang="en-US" altLang="ja-JP" sz="3200" b="1" spc="-3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</a:t>
              </a:r>
              <a:r>
                <a:rPr kumimoji="1" lang="en-US" altLang="ja-JP" sz="3200" b="1" spc="-1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.8</a:t>
              </a:r>
            </a:p>
            <a:p>
              <a:pPr algn="ctr"/>
              <a:r>
                <a:rPr kumimoji="1"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169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1" grpId="0"/>
      <p:bldP spid="27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9260486-E810-3943-8380-6D4AC92AD969}"/>
              </a:ext>
            </a:extLst>
          </p:cNvPr>
          <p:cNvSpPr txBox="1">
            <a:spLocks/>
          </p:cNvSpPr>
          <p:nvPr/>
        </p:nvSpPr>
        <p:spPr>
          <a:xfrm>
            <a:off x="696000" y="915986"/>
            <a:ext cx="10800000" cy="72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様々なローン</a:t>
            </a: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金利の違い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65FF8AF-239A-4823-8965-BAA1E2868815}"/>
              </a:ext>
            </a:extLst>
          </p:cNvPr>
          <p:cNvSpPr txBox="1">
            <a:spLocks/>
          </p:cNvSpPr>
          <p:nvPr/>
        </p:nvSpPr>
        <p:spPr>
          <a:xfrm>
            <a:off x="2036011" y="4710765"/>
            <a:ext cx="360000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使い道を</a:t>
            </a:r>
            <a:r>
              <a:rPr lang="ja-JP" altLang="en-US" sz="20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限定した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ローン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7D88C54-A5FD-4C38-B1C9-EE2282C90F9C}"/>
              </a:ext>
            </a:extLst>
          </p:cNvPr>
          <p:cNvSpPr txBox="1">
            <a:spLocks/>
          </p:cNvSpPr>
          <p:nvPr/>
        </p:nvSpPr>
        <p:spPr>
          <a:xfrm>
            <a:off x="7741717" y="4728437"/>
            <a:ext cx="360000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使い道が</a:t>
            </a:r>
            <a:r>
              <a:rPr lang="ja-JP" altLang="en-US" sz="20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自由な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ローン</a:t>
            </a:r>
          </a:p>
        </p:txBody>
      </p:sp>
      <p:sp>
        <p:nvSpPr>
          <p:cNvPr id="46" name="Text Box 4">
            <a:extLst>
              <a:ext uri="{FF2B5EF4-FFF2-40B4-BE49-F238E27FC236}">
                <a16:creationId xmlns:a16="http://schemas.microsoft.com/office/drawing/2014/main" id="{C59EA499-B0CB-446D-8428-964932EB0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950" y="3451521"/>
            <a:ext cx="432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defRPr/>
            </a:pPr>
            <a:r>
              <a:rPr lang="ja-JP" altLang="en-US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あらかじめ決められた</a:t>
            </a:r>
            <a:endParaRPr lang="en-US" altLang="ja-JP" sz="2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defRPr/>
            </a:pPr>
            <a:r>
              <a:rPr lang="ja-JP" altLang="en-US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借入限度額内なら、いつでも何回でも</a:t>
            </a:r>
            <a:endParaRPr lang="en-US" altLang="ja-JP" sz="2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defRPr/>
            </a:pPr>
            <a:r>
              <a:rPr lang="ja-JP" altLang="en-US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借りることができる仕組み</a:t>
            </a:r>
            <a:endParaRPr lang="en-US" altLang="ja-JP" sz="2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A175D69E-11BC-4D34-A304-BAB4A4AB28C1}"/>
              </a:ext>
            </a:extLst>
          </p:cNvPr>
          <p:cNvGrpSpPr/>
          <p:nvPr/>
        </p:nvGrpSpPr>
        <p:grpSpPr>
          <a:xfrm>
            <a:off x="9939951" y="1997227"/>
            <a:ext cx="1771790" cy="720000"/>
            <a:chOff x="188813" y="1949200"/>
            <a:chExt cx="1771790" cy="720000"/>
          </a:xfrm>
        </p:grpSpPr>
        <p:sp>
          <p:nvSpPr>
            <p:cNvPr id="58" name="楕円 57">
              <a:extLst>
                <a:ext uri="{FF2B5EF4-FFF2-40B4-BE49-F238E27FC236}">
                  <a16:creationId xmlns:a16="http://schemas.microsoft.com/office/drawing/2014/main" id="{E825B37B-C864-4272-8850-761CD81C0393}"/>
                </a:ext>
              </a:extLst>
            </p:cNvPr>
            <p:cNvSpPr/>
            <p:nvPr/>
          </p:nvSpPr>
          <p:spPr>
            <a:xfrm>
              <a:off x="320320" y="1949200"/>
              <a:ext cx="1440000" cy="720000"/>
            </a:xfrm>
            <a:prstGeom prst="ellipse">
              <a:avLst/>
            </a:prstGeom>
            <a:solidFill>
              <a:srgbClr val="C0F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51B616A1-8BD8-4A7C-BEB4-6E600E1A475C}"/>
                </a:ext>
              </a:extLst>
            </p:cNvPr>
            <p:cNvSpPr txBox="1"/>
            <p:nvPr/>
          </p:nvSpPr>
          <p:spPr>
            <a:xfrm>
              <a:off x="188813" y="2113255"/>
              <a:ext cx="177179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カードローン</a:t>
              </a:r>
            </a:p>
          </p:txBody>
        </p:sp>
      </p:grp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F3F3EBF-1C39-4168-A9F3-0E911544DD5B}"/>
              </a:ext>
            </a:extLst>
          </p:cNvPr>
          <p:cNvSpPr txBox="1">
            <a:spLocks/>
          </p:cNvSpPr>
          <p:nvPr/>
        </p:nvSpPr>
        <p:spPr>
          <a:xfrm>
            <a:off x="703651" y="5234678"/>
            <a:ext cx="10798945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金利の違いによって最終的に</a:t>
            </a:r>
            <a:r>
              <a:rPr lang="ja-JP" altLang="en-US" sz="24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返済する金額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が変わってくる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A432E95-37B0-4F1E-A5C9-E2559BE8D3BD}"/>
              </a:ext>
            </a:extLst>
          </p:cNvPr>
          <p:cNvSpPr txBox="1">
            <a:spLocks/>
          </p:cNvSpPr>
          <p:nvPr/>
        </p:nvSpPr>
        <p:spPr>
          <a:xfrm>
            <a:off x="10066281" y="2892213"/>
            <a:ext cx="1440000" cy="36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％～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2BCA4A7-B73D-4BBD-A394-551A3481D51C}"/>
              </a:ext>
            </a:extLst>
          </p:cNvPr>
          <p:cNvSpPr txBox="1"/>
          <p:nvPr/>
        </p:nvSpPr>
        <p:spPr>
          <a:xfrm>
            <a:off x="9348543" y="6335026"/>
            <a:ext cx="216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記載の金利は一例です</a:t>
            </a:r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B097DF20-3B75-4C76-AFD5-5337680A5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004" y="2161282"/>
            <a:ext cx="1529858" cy="1013605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22C978D0-97D9-4852-9E58-9C5919714691}"/>
              </a:ext>
            </a:extLst>
          </p:cNvPr>
          <p:cNvGrpSpPr/>
          <p:nvPr/>
        </p:nvGrpSpPr>
        <p:grpSpPr>
          <a:xfrm>
            <a:off x="666514" y="1997227"/>
            <a:ext cx="6338995" cy="2528755"/>
            <a:chOff x="666514" y="1997227"/>
            <a:chExt cx="6338995" cy="2528755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3825DF41-7AB8-423E-9FC5-C6AC8F445890}"/>
                </a:ext>
              </a:extLst>
            </p:cNvPr>
            <p:cNvGrpSpPr/>
            <p:nvPr/>
          </p:nvGrpSpPr>
          <p:grpSpPr>
            <a:xfrm>
              <a:off x="666514" y="1997227"/>
              <a:ext cx="6338995" cy="2528755"/>
              <a:chOff x="666514" y="1997227"/>
              <a:chExt cx="6338995" cy="2528755"/>
            </a:xfrm>
          </p:grpSpPr>
          <p:grpSp>
            <p:nvGrpSpPr>
              <p:cNvPr id="27" name="グループ化 26">
                <a:extLst>
                  <a:ext uri="{FF2B5EF4-FFF2-40B4-BE49-F238E27FC236}">
                    <a16:creationId xmlns:a16="http://schemas.microsoft.com/office/drawing/2014/main" id="{138B0969-24E2-4418-A068-B2788040CF7B}"/>
                  </a:ext>
                </a:extLst>
              </p:cNvPr>
              <p:cNvGrpSpPr/>
              <p:nvPr/>
            </p:nvGrpSpPr>
            <p:grpSpPr>
              <a:xfrm>
                <a:off x="3634237" y="1997227"/>
                <a:ext cx="1847040" cy="720000"/>
                <a:chOff x="116800" y="1949200"/>
                <a:chExt cx="1847040" cy="720000"/>
              </a:xfrm>
            </p:grpSpPr>
            <p:sp>
              <p:nvSpPr>
                <p:cNvPr id="28" name="楕円 27">
                  <a:extLst>
                    <a:ext uri="{FF2B5EF4-FFF2-40B4-BE49-F238E27FC236}">
                      <a16:creationId xmlns:a16="http://schemas.microsoft.com/office/drawing/2014/main" id="{2D158647-52FB-4CE8-8A3E-7B562F484B26}"/>
                    </a:ext>
                  </a:extLst>
                </p:cNvPr>
                <p:cNvSpPr/>
                <p:nvPr/>
              </p:nvSpPr>
              <p:spPr>
                <a:xfrm>
                  <a:off x="320320" y="1949200"/>
                  <a:ext cx="1440000" cy="720000"/>
                </a:xfrm>
                <a:prstGeom prst="ellipse">
                  <a:avLst/>
                </a:prstGeom>
                <a:solidFill>
                  <a:srgbClr val="00C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47" name="テキスト ボックス 46">
                  <a:extLst>
                    <a:ext uri="{FF2B5EF4-FFF2-40B4-BE49-F238E27FC236}">
                      <a16:creationId xmlns:a16="http://schemas.microsoft.com/office/drawing/2014/main" id="{316EC1C9-D53E-45B2-9F05-ED6D811D0C12}"/>
                    </a:ext>
                  </a:extLst>
                </p:cNvPr>
                <p:cNvSpPr txBox="1"/>
                <p:nvPr/>
              </p:nvSpPr>
              <p:spPr>
                <a:xfrm>
                  <a:off x="116800" y="2088960"/>
                  <a:ext cx="1847040" cy="40011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ja-JP" altLang="en-US" sz="2000" b="1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自動車ローン</a:t>
                  </a:r>
                </a:p>
              </p:txBody>
            </p:sp>
          </p:grpSp>
          <p:grpSp>
            <p:nvGrpSpPr>
              <p:cNvPr id="48" name="グループ化 47">
                <a:extLst>
                  <a:ext uri="{FF2B5EF4-FFF2-40B4-BE49-F238E27FC236}">
                    <a16:creationId xmlns:a16="http://schemas.microsoft.com/office/drawing/2014/main" id="{CD9A29C9-1F7E-489F-B0A9-BCE863123539}"/>
                  </a:ext>
                </a:extLst>
              </p:cNvPr>
              <p:cNvGrpSpPr/>
              <p:nvPr/>
            </p:nvGrpSpPr>
            <p:grpSpPr>
              <a:xfrm>
                <a:off x="680542" y="1997227"/>
                <a:ext cx="1459057" cy="720000"/>
                <a:chOff x="301263" y="1949200"/>
                <a:chExt cx="1459057" cy="720000"/>
              </a:xfrm>
            </p:grpSpPr>
            <p:sp>
              <p:nvSpPr>
                <p:cNvPr id="49" name="楕円 48">
                  <a:extLst>
                    <a:ext uri="{FF2B5EF4-FFF2-40B4-BE49-F238E27FC236}">
                      <a16:creationId xmlns:a16="http://schemas.microsoft.com/office/drawing/2014/main" id="{4DC6C9B2-5AD5-490A-B070-CD42C6BBF8E6}"/>
                    </a:ext>
                  </a:extLst>
                </p:cNvPr>
                <p:cNvSpPr/>
                <p:nvPr/>
              </p:nvSpPr>
              <p:spPr>
                <a:xfrm>
                  <a:off x="320320" y="1949200"/>
                  <a:ext cx="1440000" cy="720000"/>
                </a:xfrm>
                <a:prstGeom prst="ellipse">
                  <a:avLst/>
                </a:prstGeom>
                <a:solidFill>
                  <a:srgbClr val="00C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21E29EE0-5A55-49B5-994D-776B64BE356E}"/>
                    </a:ext>
                  </a:extLst>
                </p:cNvPr>
                <p:cNvSpPr txBox="1"/>
                <p:nvPr/>
              </p:nvSpPr>
              <p:spPr>
                <a:xfrm>
                  <a:off x="301263" y="2096152"/>
                  <a:ext cx="1440000" cy="40011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ja-JP" altLang="en-US" sz="2000" b="1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住宅ローン</a:t>
                  </a:r>
                </a:p>
              </p:txBody>
            </p:sp>
          </p:grpSp>
          <p:grpSp>
            <p:nvGrpSpPr>
              <p:cNvPr id="51" name="グループ化 50">
                <a:extLst>
                  <a:ext uri="{FF2B5EF4-FFF2-40B4-BE49-F238E27FC236}">
                    <a16:creationId xmlns:a16="http://schemas.microsoft.com/office/drawing/2014/main" id="{88E4BFBA-2458-4C53-9A85-5A7D9900D84B}"/>
                  </a:ext>
                </a:extLst>
              </p:cNvPr>
              <p:cNvGrpSpPr/>
              <p:nvPr/>
            </p:nvGrpSpPr>
            <p:grpSpPr>
              <a:xfrm>
                <a:off x="2212229" y="1997227"/>
                <a:ext cx="1550191" cy="720000"/>
                <a:chOff x="250987" y="1949200"/>
                <a:chExt cx="1550191" cy="720000"/>
              </a:xfrm>
            </p:grpSpPr>
            <p:sp>
              <p:nvSpPr>
                <p:cNvPr id="52" name="楕円 51">
                  <a:extLst>
                    <a:ext uri="{FF2B5EF4-FFF2-40B4-BE49-F238E27FC236}">
                      <a16:creationId xmlns:a16="http://schemas.microsoft.com/office/drawing/2014/main" id="{45A07EAF-D4D3-4FF1-9603-5F1329A3D3B5}"/>
                    </a:ext>
                  </a:extLst>
                </p:cNvPr>
                <p:cNvSpPr/>
                <p:nvPr/>
              </p:nvSpPr>
              <p:spPr>
                <a:xfrm>
                  <a:off x="320320" y="1949200"/>
                  <a:ext cx="1440000" cy="720000"/>
                </a:xfrm>
                <a:prstGeom prst="ellipse">
                  <a:avLst/>
                </a:prstGeom>
                <a:solidFill>
                  <a:srgbClr val="00C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53" name="テキスト ボックス 52">
                  <a:extLst>
                    <a:ext uri="{FF2B5EF4-FFF2-40B4-BE49-F238E27FC236}">
                      <a16:creationId xmlns:a16="http://schemas.microsoft.com/office/drawing/2014/main" id="{8DDCA684-158F-4B4E-B2B8-89C675051C22}"/>
                    </a:ext>
                  </a:extLst>
                </p:cNvPr>
                <p:cNvSpPr txBox="1"/>
                <p:nvPr/>
              </p:nvSpPr>
              <p:spPr>
                <a:xfrm>
                  <a:off x="250987" y="2104073"/>
                  <a:ext cx="1550191" cy="40011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ja-JP" altLang="en-US" sz="2000" b="1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教育ローン</a:t>
                  </a:r>
                </a:p>
              </p:txBody>
            </p:sp>
          </p:grpSp>
          <p:grpSp>
            <p:nvGrpSpPr>
              <p:cNvPr id="54" name="グループ化 53">
                <a:extLst>
                  <a:ext uri="{FF2B5EF4-FFF2-40B4-BE49-F238E27FC236}">
                    <a16:creationId xmlns:a16="http://schemas.microsoft.com/office/drawing/2014/main" id="{C5D50057-1A10-4A45-9B87-2849AB76261B}"/>
                  </a:ext>
                </a:extLst>
              </p:cNvPr>
              <p:cNvGrpSpPr/>
              <p:nvPr/>
            </p:nvGrpSpPr>
            <p:grpSpPr>
              <a:xfrm>
                <a:off x="5428431" y="1997227"/>
                <a:ext cx="1440000" cy="720000"/>
                <a:chOff x="320320" y="1949200"/>
                <a:chExt cx="1440000" cy="720000"/>
              </a:xfrm>
            </p:grpSpPr>
            <p:sp>
              <p:nvSpPr>
                <p:cNvPr id="55" name="楕円 54">
                  <a:extLst>
                    <a:ext uri="{FF2B5EF4-FFF2-40B4-BE49-F238E27FC236}">
                      <a16:creationId xmlns:a16="http://schemas.microsoft.com/office/drawing/2014/main" id="{E4ACC32A-91A7-4733-B815-DE8207CD6975}"/>
                    </a:ext>
                  </a:extLst>
                </p:cNvPr>
                <p:cNvSpPr/>
                <p:nvPr/>
              </p:nvSpPr>
              <p:spPr>
                <a:xfrm>
                  <a:off x="320320" y="1949200"/>
                  <a:ext cx="1440000" cy="720000"/>
                </a:xfrm>
                <a:prstGeom prst="ellipse">
                  <a:avLst/>
                </a:prstGeom>
                <a:solidFill>
                  <a:srgbClr val="00C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56" name="テキスト ボックス 55">
                  <a:extLst>
                    <a:ext uri="{FF2B5EF4-FFF2-40B4-BE49-F238E27FC236}">
                      <a16:creationId xmlns:a16="http://schemas.microsoft.com/office/drawing/2014/main" id="{C4B952F9-7796-4F3A-81FE-BD966918684E}"/>
                    </a:ext>
                  </a:extLst>
                </p:cNvPr>
                <p:cNvSpPr txBox="1"/>
                <p:nvPr/>
              </p:nvSpPr>
              <p:spPr>
                <a:xfrm>
                  <a:off x="345653" y="2106473"/>
                  <a:ext cx="1414667" cy="40011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ja-JP" altLang="en-US" sz="2000" b="1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事業ローン</a:t>
                  </a:r>
                </a:p>
              </p:txBody>
            </p:sp>
          </p:grpSp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48AA5BC7-4401-4F7B-A03B-48133802FB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6514" y="2915534"/>
                <a:ext cx="144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altLang="ja-JP" sz="2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0.5</a:t>
                </a:r>
                <a:r>
                  <a:rPr lang="ja-JP" altLang="en-US" sz="2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％～</a:t>
                </a:r>
                <a:r>
                  <a:rPr lang="en-US" altLang="ja-JP" sz="2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2</a:t>
                </a:r>
                <a:r>
                  <a:rPr lang="ja-JP" altLang="en-US" sz="2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％</a:t>
                </a:r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F2D7717-C948-4A0C-B7C7-B68CB0F06C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45597" y="2915534"/>
                <a:ext cx="144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altLang="ja-JP" sz="2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1</a:t>
                </a:r>
                <a:r>
                  <a:rPr lang="ja-JP" altLang="en-US" sz="2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％～</a:t>
                </a:r>
                <a:r>
                  <a:rPr lang="en-US" altLang="ja-JP" sz="2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5</a:t>
                </a:r>
                <a:r>
                  <a:rPr lang="ja-JP" altLang="en-US" sz="2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％</a:t>
                </a: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4C2CD65F-B3E0-4D9A-AECF-CC2704801C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30227" y="2915534"/>
                <a:ext cx="144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altLang="ja-JP" sz="2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1</a:t>
                </a:r>
                <a:r>
                  <a:rPr lang="ja-JP" altLang="en-US" sz="2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％～</a:t>
                </a:r>
                <a:r>
                  <a:rPr lang="en-US" altLang="ja-JP" sz="2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5</a:t>
                </a:r>
                <a:r>
                  <a:rPr lang="ja-JP" altLang="en-US" sz="2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％</a:t>
                </a:r>
              </a:p>
            </p:txBody>
          </p:sp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90A4FB6E-7C5E-433D-95CA-4A2E433433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65509" y="2915534"/>
                <a:ext cx="144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altLang="ja-JP" sz="2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2</a:t>
                </a:r>
                <a:r>
                  <a:rPr lang="ja-JP" altLang="en-US" sz="2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％～</a:t>
                </a:r>
                <a:r>
                  <a:rPr lang="en-US" altLang="ja-JP" sz="2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14</a:t>
                </a:r>
                <a:r>
                  <a:rPr lang="ja-JP" altLang="en-US" sz="2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％</a:t>
                </a:r>
              </a:p>
            </p:txBody>
          </p:sp>
          <p:pic>
            <p:nvPicPr>
              <p:cNvPr id="43" name="図 42">
                <a:extLst>
                  <a:ext uri="{FF2B5EF4-FFF2-40B4-BE49-F238E27FC236}">
                    <a16:creationId xmlns:a16="http://schemas.microsoft.com/office/drawing/2014/main" id="{D7E2A1ED-1BAD-44DC-B5E4-62D153177F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64013" y="3663962"/>
                <a:ext cx="1327552" cy="637712"/>
              </a:xfrm>
              <a:prstGeom prst="rect">
                <a:avLst/>
              </a:prstGeom>
            </p:spPr>
          </p:pic>
          <p:pic>
            <p:nvPicPr>
              <p:cNvPr id="44" name="図 43">
                <a:extLst>
                  <a:ext uri="{FF2B5EF4-FFF2-40B4-BE49-F238E27FC236}">
                    <a16:creationId xmlns:a16="http://schemas.microsoft.com/office/drawing/2014/main" id="{51B4EAF0-07E0-4E6C-8BDA-047D89887E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67650" y="3729503"/>
                <a:ext cx="925157" cy="656397"/>
              </a:xfrm>
              <a:prstGeom prst="rect">
                <a:avLst/>
              </a:prstGeom>
            </p:spPr>
          </p:pic>
          <p:pic>
            <p:nvPicPr>
              <p:cNvPr id="3" name="グラフィックス 2">
                <a:extLst>
                  <a:ext uri="{FF2B5EF4-FFF2-40B4-BE49-F238E27FC236}">
                    <a16:creationId xmlns:a16="http://schemas.microsoft.com/office/drawing/2014/main" id="{25824C77-242C-41CC-A87E-D18E8FB675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338523" y="3331727"/>
                <a:ext cx="1225062" cy="1163162"/>
              </a:xfrm>
              <a:prstGeom prst="rect">
                <a:avLst/>
              </a:prstGeom>
            </p:spPr>
          </p:pic>
          <p:pic>
            <p:nvPicPr>
              <p:cNvPr id="5" name="グラフィックス 4">
                <a:extLst>
                  <a:ext uri="{FF2B5EF4-FFF2-40B4-BE49-F238E27FC236}">
                    <a16:creationId xmlns:a16="http://schemas.microsoft.com/office/drawing/2014/main" id="{47929E92-9307-4384-9057-6668D88AF6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37265" y="3310717"/>
                <a:ext cx="1380017" cy="1215265"/>
              </a:xfrm>
              <a:prstGeom prst="rect">
                <a:avLst/>
              </a:prstGeom>
            </p:spPr>
          </p:pic>
        </p:grpSp>
        <p:pic>
          <p:nvPicPr>
            <p:cNvPr id="61" name="グラフィックス 60">
              <a:extLst>
                <a:ext uri="{FF2B5EF4-FFF2-40B4-BE49-F238E27FC236}">
                  <a16:creationId xmlns:a16="http://schemas.microsoft.com/office/drawing/2014/main" id="{D309A392-2E9A-437D-994E-72D38F51BA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b="32470"/>
            <a:stretch/>
          </p:blipFill>
          <p:spPr>
            <a:xfrm>
              <a:off x="5428874" y="3294263"/>
              <a:ext cx="535894" cy="12252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0221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6" grpId="0"/>
      <p:bldP spid="46" grpId="0"/>
      <p:bldP spid="36" grpId="0"/>
      <p:bldP spid="36" grpId="1"/>
      <p:bldP spid="40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グラフィックス 56">
            <a:extLst>
              <a:ext uri="{FF2B5EF4-FFF2-40B4-BE49-F238E27FC236}">
                <a16:creationId xmlns:a16="http://schemas.microsoft.com/office/drawing/2014/main" id="{2BDF13E2-65FF-4207-8818-73FF30785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67252" y="3173700"/>
            <a:ext cx="1684453" cy="282166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8AF823F-BDE0-414A-B5F9-F6BDFDDE6517}"/>
              </a:ext>
            </a:extLst>
          </p:cNvPr>
          <p:cNvSpPr txBox="1">
            <a:spLocks/>
          </p:cNvSpPr>
          <p:nvPr/>
        </p:nvSpPr>
        <p:spPr>
          <a:xfrm>
            <a:off x="696000" y="925348"/>
            <a:ext cx="10800000" cy="72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ja-JP" altLang="en-US" sz="48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元本の大きさ</a:t>
            </a: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による返済額の違い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8868503-B1E0-48D6-92F6-493305A4FBD0}"/>
              </a:ext>
            </a:extLst>
          </p:cNvPr>
          <p:cNvSpPr txBox="1">
            <a:spLocks/>
          </p:cNvSpPr>
          <p:nvPr/>
        </p:nvSpPr>
        <p:spPr>
          <a:xfrm>
            <a:off x="2498653" y="5958482"/>
            <a:ext cx="7200000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元本が増えると、利息の総金額が大きくなる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48A1886B-00BD-454B-AFC7-0EF2C82712BA}"/>
              </a:ext>
            </a:extLst>
          </p:cNvPr>
          <p:cNvSpPr txBox="1">
            <a:spLocks/>
          </p:cNvSpPr>
          <p:nvPr/>
        </p:nvSpPr>
        <p:spPr>
          <a:xfrm>
            <a:off x="2496000" y="1643498"/>
            <a:ext cx="7200000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同じ金利・期間でも、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借りる</a:t>
            </a:r>
            <a:r>
              <a:rPr lang="ja-JP" altLang="en-US" sz="24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金額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大きいと返済は意外に高額？</a:t>
            </a:r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305955EC-DBB7-41E2-BD6A-93C91DD6221F}"/>
              </a:ext>
            </a:extLst>
          </p:cNvPr>
          <p:cNvGrpSpPr/>
          <p:nvPr/>
        </p:nvGrpSpPr>
        <p:grpSpPr>
          <a:xfrm>
            <a:off x="1450976" y="2358674"/>
            <a:ext cx="9360000" cy="732453"/>
            <a:chOff x="1450266" y="2533173"/>
            <a:chExt cx="9360000" cy="732453"/>
          </a:xfrm>
        </p:grpSpPr>
        <p:sp>
          <p:nvSpPr>
            <p:cNvPr id="49" name="四角形: 角を丸くする 48">
              <a:extLst>
                <a:ext uri="{FF2B5EF4-FFF2-40B4-BE49-F238E27FC236}">
                  <a16:creationId xmlns:a16="http://schemas.microsoft.com/office/drawing/2014/main" id="{2F2D626A-E480-405C-8F33-B6C1F3C698DD}"/>
                </a:ext>
              </a:extLst>
            </p:cNvPr>
            <p:cNvSpPr/>
            <p:nvPr/>
          </p:nvSpPr>
          <p:spPr>
            <a:xfrm>
              <a:off x="1450266" y="2533173"/>
              <a:ext cx="9360000" cy="720000"/>
            </a:xfrm>
            <a:prstGeom prst="round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E2B76220-FB1C-4801-964C-CBD456633EE9}"/>
                </a:ext>
              </a:extLst>
            </p:cNvPr>
            <p:cNvSpPr txBox="1">
              <a:spLocks/>
            </p:cNvSpPr>
            <p:nvPr/>
          </p:nvSpPr>
          <p:spPr>
            <a:xfrm>
              <a:off x="1677503" y="2545626"/>
              <a:ext cx="8824158" cy="720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ja-JP" sz="2000" b="1" dirty="0">
                  <a:solidFill>
                    <a:srgbClr val="FF004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30</a:t>
              </a:r>
              <a:r>
                <a:rPr lang="ja-JP" altLang="en-US" sz="2000" b="1" dirty="0">
                  <a:solidFill>
                    <a:srgbClr val="FF004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万円・</a:t>
              </a:r>
              <a:r>
                <a:rPr lang="en-US" altLang="ja-JP" sz="2000" b="1" dirty="0">
                  <a:solidFill>
                    <a:srgbClr val="FF004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300</a:t>
              </a:r>
              <a:r>
                <a:rPr lang="ja-JP" altLang="en-US" sz="2000" b="1" dirty="0">
                  <a:solidFill>
                    <a:srgbClr val="FF004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を金利</a:t>
              </a:r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5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％（元利均等払い）で</a:t>
              </a:r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5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年間借りる</a:t>
              </a:r>
              <a:endPara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9CD1F5CB-F747-4A06-BE03-EEB99FCA9D90}"/>
              </a:ext>
            </a:extLst>
          </p:cNvPr>
          <p:cNvSpPr txBox="1">
            <a:spLocks/>
          </p:cNvSpPr>
          <p:nvPr/>
        </p:nvSpPr>
        <p:spPr>
          <a:xfrm>
            <a:off x="1271845" y="4280788"/>
            <a:ext cx="1880586" cy="108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借入金額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48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F184D776-710E-49FF-80D5-F16161984B00}"/>
              </a:ext>
            </a:extLst>
          </p:cNvPr>
          <p:cNvSpPr txBox="1">
            <a:spLocks/>
          </p:cNvSpPr>
          <p:nvPr/>
        </p:nvSpPr>
        <p:spPr>
          <a:xfrm>
            <a:off x="8289875" y="4282847"/>
            <a:ext cx="2107279" cy="108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借入金額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48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300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B9395D5-A94B-44C8-A274-7BBB5FCB1ECA}"/>
              </a:ext>
            </a:extLst>
          </p:cNvPr>
          <p:cNvGrpSpPr/>
          <p:nvPr/>
        </p:nvGrpSpPr>
        <p:grpSpPr>
          <a:xfrm>
            <a:off x="1283380" y="5769795"/>
            <a:ext cx="2425239" cy="365596"/>
            <a:chOff x="599013" y="5337067"/>
            <a:chExt cx="2425239" cy="365596"/>
          </a:xfrm>
        </p:grpSpPr>
        <p:sp>
          <p:nvSpPr>
            <p:cNvPr id="2" name="四角形: 角を丸くする 1">
              <a:extLst>
                <a:ext uri="{FF2B5EF4-FFF2-40B4-BE49-F238E27FC236}">
                  <a16:creationId xmlns:a16="http://schemas.microsoft.com/office/drawing/2014/main" id="{6489E284-C2D0-4666-A52B-BE70E7BF6D3F}"/>
                </a:ext>
              </a:extLst>
            </p:cNvPr>
            <p:cNvSpPr/>
            <p:nvPr/>
          </p:nvSpPr>
          <p:spPr>
            <a:xfrm>
              <a:off x="730743" y="5342663"/>
              <a:ext cx="2160000" cy="360000"/>
            </a:xfrm>
            <a:prstGeom prst="round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テキスト ボックス 96">
              <a:extLst>
                <a:ext uri="{FF2B5EF4-FFF2-40B4-BE49-F238E27FC236}">
                  <a16:creationId xmlns:a16="http://schemas.microsoft.com/office/drawing/2014/main" id="{936DCB7B-1BE1-42EE-94C2-9EB740769D6E}"/>
                </a:ext>
              </a:extLst>
            </p:cNvPr>
            <p:cNvSpPr txBox="1"/>
            <p:nvPr/>
          </p:nvSpPr>
          <p:spPr>
            <a:xfrm>
              <a:off x="599013" y="5337067"/>
              <a:ext cx="2425239" cy="33855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ショッピングローンなど</a:t>
              </a:r>
              <a:endPara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EDB6AC55-F2C7-4F0F-9C4C-A28FA9BFE869}"/>
              </a:ext>
            </a:extLst>
          </p:cNvPr>
          <p:cNvSpPr txBox="1">
            <a:spLocks/>
          </p:cNvSpPr>
          <p:nvPr/>
        </p:nvSpPr>
        <p:spPr>
          <a:xfrm>
            <a:off x="1165069" y="5340504"/>
            <a:ext cx="3130705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just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（毎月の返済金額：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5,661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円）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4278254A-12EE-4971-BEFA-8238D2CDF51A}"/>
              </a:ext>
            </a:extLst>
          </p:cNvPr>
          <p:cNvSpPr txBox="1">
            <a:spLocks/>
          </p:cNvSpPr>
          <p:nvPr/>
        </p:nvSpPr>
        <p:spPr>
          <a:xfrm>
            <a:off x="8092347" y="5340504"/>
            <a:ext cx="3130705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just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（毎月の返済金額：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56,613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円）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CCC9FC0-820C-41C5-B082-47ED95A0AAC6}"/>
              </a:ext>
            </a:extLst>
          </p:cNvPr>
          <p:cNvGrpSpPr/>
          <p:nvPr/>
        </p:nvGrpSpPr>
        <p:grpSpPr>
          <a:xfrm>
            <a:off x="8449764" y="5740371"/>
            <a:ext cx="2425239" cy="365596"/>
            <a:chOff x="4372727" y="5337067"/>
            <a:chExt cx="2425239" cy="365596"/>
          </a:xfrm>
        </p:grpSpPr>
        <p:sp>
          <p:nvSpPr>
            <p:cNvPr id="100" name="四角形: 角を丸くする 99">
              <a:extLst>
                <a:ext uri="{FF2B5EF4-FFF2-40B4-BE49-F238E27FC236}">
                  <a16:creationId xmlns:a16="http://schemas.microsoft.com/office/drawing/2014/main" id="{0A522F49-D639-4DF7-A9BE-1C140DDEBE2D}"/>
                </a:ext>
              </a:extLst>
            </p:cNvPr>
            <p:cNvSpPr/>
            <p:nvPr/>
          </p:nvSpPr>
          <p:spPr>
            <a:xfrm>
              <a:off x="4504457" y="5342663"/>
              <a:ext cx="2160000" cy="360000"/>
            </a:xfrm>
            <a:prstGeom prst="round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11BB0D58-6632-473B-AA5A-8168D1D2C5F6}"/>
                </a:ext>
              </a:extLst>
            </p:cNvPr>
            <p:cNvSpPr txBox="1"/>
            <p:nvPr/>
          </p:nvSpPr>
          <p:spPr>
            <a:xfrm>
              <a:off x="4372727" y="5337067"/>
              <a:ext cx="2425239" cy="33855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自動車ローンなど</a:t>
              </a:r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45606954-D219-4EFC-A639-0717E3E16072}"/>
              </a:ext>
            </a:extLst>
          </p:cNvPr>
          <p:cNvGrpSpPr/>
          <p:nvPr/>
        </p:nvGrpSpPr>
        <p:grpSpPr>
          <a:xfrm>
            <a:off x="4472963" y="4520538"/>
            <a:ext cx="3276000" cy="720000"/>
            <a:chOff x="4093029" y="5492005"/>
            <a:chExt cx="3276000" cy="720000"/>
          </a:xfrm>
        </p:grpSpPr>
        <p:sp>
          <p:nvSpPr>
            <p:cNvPr id="37" name="四角形: 角を丸くする 36">
              <a:extLst>
                <a:ext uri="{FF2B5EF4-FFF2-40B4-BE49-F238E27FC236}">
                  <a16:creationId xmlns:a16="http://schemas.microsoft.com/office/drawing/2014/main" id="{6F916606-329B-488D-9DD5-6C1D4B943FF7}"/>
                </a:ext>
              </a:extLst>
            </p:cNvPr>
            <p:cNvSpPr/>
            <p:nvPr/>
          </p:nvSpPr>
          <p:spPr>
            <a:xfrm>
              <a:off x="4093029" y="5492005"/>
              <a:ext cx="3276000" cy="72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4A7ED123-02DE-4587-8C7B-ED2D9A9A6FFE}"/>
                </a:ext>
              </a:extLst>
            </p:cNvPr>
            <p:cNvSpPr txBox="1">
              <a:spLocks/>
            </p:cNvSpPr>
            <p:nvPr/>
          </p:nvSpPr>
          <p:spPr>
            <a:xfrm>
              <a:off x="4317752" y="5492005"/>
              <a:ext cx="2880000" cy="720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借りる金額を考える！</a:t>
              </a:r>
              <a:endPara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735E593A-0728-45DB-B2FE-7D8E96A6A099}"/>
              </a:ext>
            </a:extLst>
          </p:cNvPr>
          <p:cNvGrpSpPr/>
          <p:nvPr/>
        </p:nvGrpSpPr>
        <p:grpSpPr>
          <a:xfrm>
            <a:off x="1479647" y="2903146"/>
            <a:ext cx="2125944" cy="1203792"/>
            <a:chOff x="1316714" y="2903146"/>
            <a:chExt cx="2125944" cy="1203792"/>
          </a:xfrm>
        </p:grpSpPr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030BE02E-0086-494B-ACFD-3A7BDF954EC0}"/>
                </a:ext>
              </a:extLst>
            </p:cNvPr>
            <p:cNvSpPr/>
            <p:nvPr/>
          </p:nvSpPr>
          <p:spPr>
            <a:xfrm>
              <a:off x="1403385" y="2903146"/>
              <a:ext cx="1980000" cy="1203792"/>
            </a:xfrm>
            <a:custGeom>
              <a:avLst/>
              <a:gdLst>
                <a:gd name="connsiteX0" fmla="*/ 990000 w 1980000"/>
                <a:gd name="connsiteY0" fmla="*/ 0 h 1203792"/>
                <a:gd name="connsiteX1" fmla="*/ 1980000 w 1980000"/>
                <a:gd name="connsiteY1" fmla="*/ 540000 h 1203792"/>
                <a:gd name="connsiteX2" fmla="*/ 1543519 w 1980000"/>
                <a:gd name="connsiteY2" fmla="*/ 987777 h 1203792"/>
                <a:gd name="connsiteX3" fmla="*/ 1431533 w 1980000"/>
                <a:gd name="connsiteY3" fmla="*/ 1020931 h 1203792"/>
                <a:gd name="connsiteX4" fmla="*/ 1480880 w 1980000"/>
                <a:gd name="connsiteY4" fmla="*/ 1203792 h 1203792"/>
                <a:gd name="connsiteX5" fmla="*/ 1284155 w 1980000"/>
                <a:gd name="connsiteY5" fmla="*/ 1053006 h 1203792"/>
                <a:gd name="connsiteX6" fmla="*/ 1189520 w 1980000"/>
                <a:gd name="connsiteY6" fmla="*/ 1069029 h 1203792"/>
                <a:gd name="connsiteX7" fmla="*/ 990000 w 1980000"/>
                <a:gd name="connsiteY7" fmla="*/ 1080000 h 1203792"/>
                <a:gd name="connsiteX8" fmla="*/ 0 w 1980000"/>
                <a:gd name="connsiteY8" fmla="*/ 540000 h 1203792"/>
                <a:gd name="connsiteX9" fmla="*/ 990000 w 1980000"/>
                <a:gd name="connsiteY9" fmla="*/ 0 h 120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0000" h="1203792">
                  <a:moveTo>
                    <a:pt x="990000" y="0"/>
                  </a:moveTo>
                  <a:cubicBezTo>
                    <a:pt x="1536762" y="0"/>
                    <a:pt x="1980000" y="241766"/>
                    <a:pt x="1980000" y="540000"/>
                  </a:cubicBezTo>
                  <a:cubicBezTo>
                    <a:pt x="1980000" y="726396"/>
                    <a:pt x="1806860" y="890735"/>
                    <a:pt x="1543519" y="987777"/>
                  </a:cubicBezTo>
                  <a:lnTo>
                    <a:pt x="1431533" y="1020931"/>
                  </a:lnTo>
                  <a:lnTo>
                    <a:pt x="1480880" y="1203792"/>
                  </a:lnTo>
                  <a:lnTo>
                    <a:pt x="1284155" y="1053006"/>
                  </a:lnTo>
                  <a:lnTo>
                    <a:pt x="1189520" y="1069029"/>
                  </a:lnTo>
                  <a:cubicBezTo>
                    <a:pt x="1125073" y="1076223"/>
                    <a:pt x="1058345" y="1080000"/>
                    <a:pt x="990000" y="1080000"/>
                  </a:cubicBezTo>
                  <a:cubicBezTo>
                    <a:pt x="443238" y="1080000"/>
                    <a:pt x="0" y="838234"/>
                    <a:pt x="0" y="540000"/>
                  </a:cubicBezTo>
                  <a:cubicBezTo>
                    <a:pt x="0" y="241766"/>
                    <a:pt x="443238" y="0"/>
                    <a:pt x="990000" y="0"/>
                  </a:cubicBezTo>
                  <a:close/>
                </a:path>
              </a:pathLst>
            </a:custGeom>
            <a:solidFill>
              <a:srgbClr val="00C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1F4E7194-0D24-428F-B365-D68D7227AD47}"/>
                </a:ext>
              </a:extLst>
            </p:cNvPr>
            <p:cNvSpPr txBox="1"/>
            <p:nvPr/>
          </p:nvSpPr>
          <p:spPr>
            <a:xfrm>
              <a:off x="1316714" y="2979171"/>
              <a:ext cx="2125944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うち利息額</a:t>
              </a:r>
              <a:endParaRPr lang="en-US" altLang="ja-JP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lang="en-US" altLang="ja-JP" sz="3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</a:t>
              </a:r>
              <a:r>
                <a:rPr kumimoji="1" lang="en-US" altLang="ja-JP" sz="3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.0</a:t>
              </a:r>
              <a:r>
                <a:rPr kumimoji="1" lang="ja-JP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</a:p>
          </p:txBody>
        </p: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E6D7D1BA-04F7-4A86-902D-7E3D22820710}"/>
              </a:ext>
            </a:extLst>
          </p:cNvPr>
          <p:cNvGrpSpPr/>
          <p:nvPr/>
        </p:nvGrpSpPr>
        <p:grpSpPr>
          <a:xfrm>
            <a:off x="2701633" y="3914876"/>
            <a:ext cx="1800000" cy="1440000"/>
            <a:chOff x="140320" y="1949200"/>
            <a:chExt cx="1800000" cy="1440000"/>
          </a:xfrm>
        </p:grpSpPr>
        <p:sp>
          <p:nvSpPr>
            <p:cNvPr id="46" name="楕円 45">
              <a:extLst>
                <a:ext uri="{FF2B5EF4-FFF2-40B4-BE49-F238E27FC236}">
                  <a16:creationId xmlns:a16="http://schemas.microsoft.com/office/drawing/2014/main" id="{0CC754B9-6124-4ED4-9E45-F9B6A43501D3}"/>
                </a:ext>
              </a:extLst>
            </p:cNvPr>
            <p:cNvSpPr/>
            <p:nvPr/>
          </p:nvSpPr>
          <p:spPr>
            <a:xfrm>
              <a:off x="320320" y="1949200"/>
              <a:ext cx="1440000" cy="1440000"/>
            </a:xfrm>
            <a:prstGeom prst="ellipse">
              <a:avLst/>
            </a:prstGeom>
            <a:solidFill>
              <a:srgbClr val="C0F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F2B5580F-5F55-4010-B707-AEA0D52D8BB6}"/>
                </a:ext>
              </a:extLst>
            </p:cNvPr>
            <p:cNvSpPr txBox="1"/>
            <p:nvPr/>
          </p:nvSpPr>
          <p:spPr>
            <a:xfrm>
              <a:off x="140320" y="2104332"/>
              <a:ext cx="1800000" cy="11695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総返済額</a:t>
              </a:r>
              <a:endPara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2000" b="1" spc="-1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lang="en-US" altLang="ja-JP" sz="3200" b="1" spc="-1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34</a:t>
              </a:r>
              <a:r>
                <a:rPr kumimoji="1" lang="en-US" altLang="ja-JP" sz="3200" b="1" spc="-1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.0</a:t>
              </a:r>
            </a:p>
            <a:p>
              <a:pPr algn="ctr"/>
              <a:r>
                <a:rPr kumimoji="1"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</a:p>
          </p:txBody>
        </p: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D4979BD4-E9E3-49E3-89B4-94F73AC44849}"/>
              </a:ext>
            </a:extLst>
          </p:cNvPr>
          <p:cNvGrpSpPr/>
          <p:nvPr/>
        </p:nvGrpSpPr>
        <p:grpSpPr>
          <a:xfrm>
            <a:off x="9851563" y="3914876"/>
            <a:ext cx="1800000" cy="1440000"/>
            <a:chOff x="140320" y="1949200"/>
            <a:chExt cx="1800000" cy="1440000"/>
          </a:xfrm>
        </p:grpSpPr>
        <p:sp>
          <p:nvSpPr>
            <p:cNvPr id="54" name="楕円 53">
              <a:extLst>
                <a:ext uri="{FF2B5EF4-FFF2-40B4-BE49-F238E27FC236}">
                  <a16:creationId xmlns:a16="http://schemas.microsoft.com/office/drawing/2014/main" id="{70ABAD17-EBE3-41E7-AC56-CAD687F2DC01}"/>
                </a:ext>
              </a:extLst>
            </p:cNvPr>
            <p:cNvSpPr/>
            <p:nvPr/>
          </p:nvSpPr>
          <p:spPr>
            <a:xfrm>
              <a:off x="320320" y="1949200"/>
              <a:ext cx="1440000" cy="1440000"/>
            </a:xfrm>
            <a:prstGeom prst="ellipse">
              <a:avLst/>
            </a:prstGeom>
            <a:solidFill>
              <a:srgbClr val="C0F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237C8D4F-CA1A-47B2-ACF5-8EC0F2809A27}"/>
                </a:ext>
              </a:extLst>
            </p:cNvPr>
            <p:cNvSpPr txBox="1"/>
            <p:nvPr/>
          </p:nvSpPr>
          <p:spPr>
            <a:xfrm>
              <a:off x="140320" y="2058463"/>
              <a:ext cx="1800000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総返済額</a:t>
              </a:r>
              <a:endPara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2000" b="1" spc="-1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lang="en-US" altLang="ja-JP" sz="3200" b="1" spc="-1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339</a:t>
              </a:r>
              <a:r>
                <a:rPr kumimoji="1" lang="en-US" altLang="ja-JP" sz="3200" b="1" spc="-1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.7</a:t>
              </a:r>
            </a:p>
            <a:p>
              <a:pPr algn="ctr"/>
              <a:r>
                <a:rPr kumimoji="1"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</a:p>
          </p:txBody>
        </p: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DB817701-58E6-42E5-948D-1A19484C716F}"/>
              </a:ext>
            </a:extLst>
          </p:cNvPr>
          <p:cNvGrpSpPr/>
          <p:nvPr/>
        </p:nvGrpSpPr>
        <p:grpSpPr>
          <a:xfrm>
            <a:off x="8466184" y="2979171"/>
            <a:ext cx="2125944" cy="1207597"/>
            <a:chOff x="7647370" y="2979171"/>
            <a:chExt cx="2125944" cy="1207597"/>
          </a:xfrm>
        </p:grpSpPr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5DCF1509-6947-450A-B91E-51F23022017B}"/>
                </a:ext>
              </a:extLst>
            </p:cNvPr>
            <p:cNvSpPr/>
            <p:nvPr/>
          </p:nvSpPr>
          <p:spPr>
            <a:xfrm>
              <a:off x="7734041" y="2979171"/>
              <a:ext cx="1980000" cy="1207597"/>
            </a:xfrm>
            <a:custGeom>
              <a:avLst/>
              <a:gdLst>
                <a:gd name="connsiteX0" fmla="*/ 990000 w 1980000"/>
                <a:gd name="connsiteY0" fmla="*/ 0 h 1207597"/>
                <a:gd name="connsiteX1" fmla="*/ 1980000 w 1980000"/>
                <a:gd name="connsiteY1" fmla="*/ 540000 h 1207597"/>
                <a:gd name="connsiteX2" fmla="*/ 1690036 w 1980000"/>
                <a:gd name="connsiteY2" fmla="*/ 921838 h 1207597"/>
                <a:gd name="connsiteX3" fmla="*/ 1569387 w 1980000"/>
                <a:gd name="connsiteY3" fmla="*/ 976135 h 1207597"/>
                <a:gd name="connsiteX4" fmla="*/ 1631850 w 1980000"/>
                <a:gd name="connsiteY4" fmla="*/ 1207597 h 1207597"/>
                <a:gd name="connsiteX5" fmla="*/ 1400356 w 1980000"/>
                <a:gd name="connsiteY5" fmla="*/ 1030162 h 1207597"/>
                <a:gd name="connsiteX6" fmla="*/ 1375353 w 1980000"/>
                <a:gd name="connsiteY6" fmla="*/ 1037564 h 1207597"/>
                <a:gd name="connsiteX7" fmla="*/ 990000 w 1980000"/>
                <a:gd name="connsiteY7" fmla="*/ 1080000 h 1207597"/>
                <a:gd name="connsiteX8" fmla="*/ 0 w 1980000"/>
                <a:gd name="connsiteY8" fmla="*/ 540000 h 1207597"/>
                <a:gd name="connsiteX9" fmla="*/ 990000 w 1980000"/>
                <a:gd name="connsiteY9" fmla="*/ 0 h 120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0000" h="1207597">
                  <a:moveTo>
                    <a:pt x="990000" y="0"/>
                  </a:moveTo>
                  <a:cubicBezTo>
                    <a:pt x="1536762" y="0"/>
                    <a:pt x="1980000" y="241766"/>
                    <a:pt x="1980000" y="540000"/>
                  </a:cubicBezTo>
                  <a:cubicBezTo>
                    <a:pt x="1980000" y="689117"/>
                    <a:pt x="1869191" y="824117"/>
                    <a:pt x="1690036" y="921838"/>
                  </a:cubicBezTo>
                  <a:lnTo>
                    <a:pt x="1569387" y="976135"/>
                  </a:lnTo>
                  <a:lnTo>
                    <a:pt x="1631850" y="1207597"/>
                  </a:lnTo>
                  <a:lnTo>
                    <a:pt x="1400356" y="1030162"/>
                  </a:lnTo>
                  <a:lnTo>
                    <a:pt x="1375353" y="1037564"/>
                  </a:lnTo>
                  <a:cubicBezTo>
                    <a:pt x="1256911" y="1064890"/>
                    <a:pt x="1126691" y="1080000"/>
                    <a:pt x="990000" y="1080000"/>
                  </a:cubicBezTo>
                  <a:cubicBezTo>
                    <a:pt x="443238" y="1080000"/>
                    <a:pt x="0" y="838234"/>
                    <a:pt x="0" y="540000"/>
                  </a:cubicBezTo>
                  <a:cubicBezTo>
                    <a:pt x="0" y="241766"/>
                    <a:pt x="443238" y="0"/>
                    <a:pt x="990000" y="0"/>
                  </a:cubicBezTo>
                  <a:close/>
                </a:path>
              </a:pathLst>
            </a:custGeom>
            <a:solidFill>
              <a:srgbClr val="FF0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C08FF649-9FC9-4E94-94B7-407850851996}"/>
                </a:ext>
              </a:extLst>
            </p:cNvPr>
            <p:cNvSpPr txBox="1"/>
            <p:nvPr/>
          </p:nvSpPr>
          <p:spPr>
            <a:xfrm>
              <a:off x="7647370" y="3055196"/>
              <a:ext cx="2125944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うち利息額</a:t>
              </a:r>
              <a:endParaRPr lang="en-US" altLang="ja-JP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sz="3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39.7</a:t>
              </a:r>
              <a:r>
                <a:rPr kumimoji="1" lang="ja-JP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390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1" grpId="0"/>
      <p:bldP spid="59" grpId="0"/>
      <p:bldP spid="93" grpId="0"/>
      <p:bldP spid="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B847208-833A-4EF0-82D0-181A909471D3}"/>
              </a:ext>
            </a:extLst>
          </p:cNvPr>
          <p:cNvSpPr txBox="1">
            <a:spLocks/>
          </p:cNvSpPr>
          <p:nvPr/>
        </p:nvSpPr>
        <p:spPr>
          <a:xfrm>
            <a:off x="754056" y="925348"/>
            <a:ext cx="10800000" cy="72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元利均等払い・元金均等払いについて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2CE7FF1-F55B-4CAB-A517-B698E9A12EE1}"/>
              </a:ext>
            </a:extLst>
          </p:cNvPr>
          <p:cNvSpPr txBox="1">
            <a:spLocks/>
          </p:cNvSpPr>
          <p:nvPr/>
        </p:nvSpPr>
        <p:spPr>
          <a:xfrm>
            <a:off x="706831" y="5598499"/>
            <a:ext cx="4320000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元金と利息込みで、毎回の返済額が同じ 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EFEACCA-3B7B-4B9A-AB13-B4359A6AD2C9}"/>
              </a:ext>
            </a:extLst>
          </p:cNvPr>
          <p:cNvSpPr txBox="1">
            <a:spLocks/>
          </p:cNvSpPr>
          <p:nvPr/>
        </p:nvSpPr>
        <p:spPr>
          <a:xfrm>
            <a:off x="7169321" y="5598499"/>
            <a:ext cx="4320000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元金を均等返済する方法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毎回の元金残高に対し金利が掛かる</a:t>
            </a:r>
          </a:p>
        </p:txBody>
      </p: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F7515002-F053-4818-8004-03AB4418B2CC}"/>
              </a:ext>
            </a:extLst>
          </p:cNvPr>
          <p:cNvGrpSpPr/>
          <p:nvPr/>
        </p:nvGrpSpPr>
        <p:grpSpPr>
          <a:xfrm>
            <a:off x="1422085" y="2141472"/>
            <a:ext cx="2880000" cy="372168"/>
            <a:chOff x="1779892" y="2068948"/>
            <a:chExt cx="2880000" cy="372168"/>
          </a:xfrm>
        </p:grpSpPr>
        <p:sp>
          <p:nvSpPr>
            <p:cNvPr id="50" name="四角形: 角を丸くする 49">
              <a:extLst>
                <a:ext uri="{FF2B5EF4-FFF2-40B4-BE49-F238E27FC236}">
                  <a16:creationId xmlns:a16="http://schemas.microsoft.com/office/drawing/2014/main" id="{550FC915-FC71-4C5D-9D88-CA93656B619F}"/>
                </a:ext>
              </a:extLst>
            </p:cNvPr>
            <p:cNvSpPr/>
            <p:nvPr/>
          </p:nvSpPr>
          <p:spPr>
            <a:xfrm>
              <a:off x="1779892" y="2081116"/>
              <a:ext cx="2880000" cy="360000"/>
            </a:xfrm>
            <a:prstGeom prst="round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F68088A9-410B-4FE3-BF2B-3EFF650F6920}"/>
                </a:ext>
              </a:extLst>
            </p:cNvPr>
            <p:cNvSpPr txBox="1">
              <a:spLocks/>
            </p:cNvSpPr>
            <p:nvPr/>
          </p:nvSpPr>
          <p:spPr>
            <a:xfrm>
              <a:off x="1959892" y="2068948"/>
              <a:ext cx="2520000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ja-JP" altLang="en-US" sz="2400" b="1" dirty="0">
                  <a:solidFill>
                    <a:srgbClr val="FF004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元利</a:t>
              </a:r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均等払い</a:t>
              </a:r>
              <a:endPara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099CB7F9-1194-4DC2-BCE3-4ACCE85629B8}"/>
              </a:ext>
            </a:extLst>
          </p:cNvPr>
          <p:cNvGrpSpPr/>
          <p:nvPr/>
        </p:nvGrpSpPr>
        <p:grpSpPr>
          <a:xfrm>
            <a:off x="663968" y="2918593"/>
            <a:ext cx="4405677" cy="2569417"/>
            <a:chOff x="968768" y="2976649"/>
            <a:chExt cx="4405677" cy="2569417"/>
          </a:xfrm>
        </p:grpSpPr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7DC4C00A-0152-4357-AF58-ACEAA4FD8602}"/>
                </a:ext>
              </a:extLst>
            </p:cNvPr>
            <p:cNvGrpSpPr/>
            <p:nvPr/>
          </p:nvGrpSpPr>
          <p:grpSpPr>
            <a:xfrm>
              <a:off x="1421735" y="3471949"/>
              <a:ext cx="3600000" cy="1674000"/>
              <a:chOff x="-2845944" y="3474309"/>
              <a:chExt cx="3600000" cy="1674000"/>
            </a:xfrm>
          </p:grpSpPr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6025DC62-D0EA-4EA3-BE4C-2BCE6F1552DE}"/>
                  </a:ext>
                </a:extLst>
              </p:cNvPr>
              <p:cNvSpPr/>
              <p:nvPr/>
            </p:nvSpPr>
            <p:spPr>
              <a:xfrm>
                <a:off x="-2845944" y="3474309"/>
                <a:ext cx="3600000" cy="1173891"/>
              </a:xfrm>
              <a:prstGeom prst="rect">
                <a:avLst/>
              </a:prstGeom>
              <a:solidFill>
                <a:srgbClr val="FF0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E9E2698A-7C7C-4562-9824-4763CA8CA823}"/>
                  </a:ext>
                </a:extLst>
              </p:cNvPr>
              <p:cNvSpPr/>
              <p:nvPr/>
            </p:nvSpPr>
            <p:spPr>
              <a:xfrm>
                <a:off x="-2845944" y="3600309"/>
                <a:ext cx="3600000" cy="1548000"/>
              </a:xfrm>
              <a:custGeom>
                <a:avLst/>
                <a:gdLst>
                  <a:gd name="connsiteX0" fmla="*/ 0 w 3566160"/>
                  <a:gd name="connsiteY0" fmla="*/ 990600 h 1562100"/>
                  <a:gd name="connsiteX1" fmla="*/ 0 w 3566160"/>
                  <a:gd name="connsiteY1" fmla="*/ 1562100 h 1562100"/>
                  <a:gd name="connsiteX2" fmla="*/ 3566160 w 3566160"/>
                  <a:gd name="connsiteY2" fmla="*/ 1562100 h 1562100"/>
                  <a:gd name="connsiteX3" fmla="*/ 3566160 w 3566160"/>
                  <a:gd name="connsiteY3" fmla="*/ 0 h 1562100"/>
                  <a:gd name="connsiteX4" fmla="*/ 1775460 w 3566160"/>
                  <a:gd name="connsiteY4" fmla="*/ 845820 h 1562100"/>
                  <a:gd name="connsiteX5" fmla="*/ 0 w 3566160"/>
                  <a:gd name="connsiteY5" fmla="*/ 990600 h 1562100"/>
                  <a:gd name="connsiteX0" fmla="*/ 0 w 3566160"/>
                  <a:gd name="connsiteY0" fmla="*/ 990600 h 1562100"/>
                  <a:gd name="connsiteX1" fmla="*/ 0 w 3566160"/>
                  <a:gd name="connsiteY1" fmla="*/ 1562100 h 1562100"/>
                  <a:gd name="connsiteX2" fmla="*/ 3566160 w 3566160"/>
                  <a:gd name="connsiteY2" fmla="*/ 1562100 h 1562100"/>
                  <a:gd name="connsiteX3" fmla="*/ 3566160 w 3566160"/>
                  <a:gd name="connsiteY3" fmla="*/ 0 h 1562100"/>
                  <a:gd name="connsiteX4" fmla="*/ 1775460 w 3566160"/>
                  <a:gd name="connsiteY4" fmla="*/ 845820 h 1562100"/>
                  <a:gd name="connsiteX5" fmla="*/ 0 w 3566160"/>
                  <a:gd name="connsiteY5" fmla="*/ 990600 h 1562100"/>
                  <a:gd name="connsiteX0" fmla="*/ 0 w 3566160"/>
                  <a:gd name="connsiteY0" fmla="*/ 990600 h 1562100"/>
                  <a:gd name="connsiteX1" fmla="*/ 0 w 3566160"/>
                  <a:gd name="connsiteY1" fmla="*/ 1562100 h 1562100"/>
                  <a:gd name="connsiteX2" fmla="*/ 3566160 w 3566160"/>
                  <a:gd name="connsiteY2" fmla="*/ 1562100 h 1562100"/>
                  <a:gd name="connsiteX3" fmla="*/ 3566160 w 3566160"/>
                  <a:gd name="connsiteY3" fmla="*/ 0 h 1562100"/>
                  <a:gd name="connsiteX4" fmla="*/ 1775460 w 3566160"/>
                  <a:gd name="connsiteY4" fmla="*/ 845820 h 1562100"/>
                  <a:gd name="connsiteX5" fmla="*/ 0 w 3566160"/>
                  <a:gd name="connsiteY5" fmla="*/ 990600 h 1562100"/>
                  <a:gd name="connsiteX0" fmla="*/ 0 w 3566160"/>
                  <a:gd name="connsiteY0" fmla="*/ 990600 h 1562100"/>
                  <a:gd name="connsiteX1" fmla="*/ 0 w 3566160"/>
                  <a:gd name="connsiteY1" fmla="*/ 1562100 h 1562100"/>
                  <a:gd name="connsiteX2" fmla="*/ 3566160 w 3566160"/>
                  <a:gd name="connsiteY2" fmla="*/ 1562100 h 1562100"/>
                  <a:gd name="connsiteX3" fmla="*/ 3566160 w 3566160"/>
                  <a:gd name="connsiteY3" fmla="*/ 0 h 1562100"/>
                  <a:gd name="connsiteX4" fmla="*/ 1953260 w 3566160"/>
                  <a:gd name="connsiteY4" fmla="*/ 902970 h 1562100"/>
                  <a:gd name="connsiteX5" fmla="*/ 0 w 3566160"/>
                  <a:gd name="connsiteY5" fmla="*/ 990600 h 1562100"/>
                  <a:gd name="connsiteX0" fmla="*/ 0 w 3566160"/>
                  <a:gd name="connsiteY0" fmla="*/ 990600 h 1562100"/>
                  <a:gd name="connsiteX1" fmla="*/ 0 w 3566160"/>
                  <a:gd name="connsiteY1" fmla="*/ 1562100 h 1562100"/>
                  <a:gd name="connsiteX2" fmla="*/ 3566160 w 3566160"/>
                  <a:gd name="connsiteY2" fmla="*/ 1562100 h 1562100"/>
                  <a:gd name="connsiteX3" fmla="*/ 3566160 w 3566160"/>
                  <a:gd name="connsiteY3" fmla="*/ 0 h 1562100"/>
                  <a:gd name="connsiteX4" fmla="*/ 1883410 w 3566160"/>
                  <a:gd name="connsiteY4" fmla="*/ 833120 h 1562100"/>
                  <a:gd name="connsiteX5" fmla="*/ 0 w 3566160"/>
                  <a:gd name="connsiteY5" fmla="*/ 990600 h 1562100"/>
                  <a:gd name="connsiteX0" fmla="*/ 0 w 3566160"/>
                  <a:gd name="connsiteY0" fmla="*/ 990600 h 1562100"/>
                  <a:gd name="connsiteX1" fmla="*/ 0 w 3566160"/>
                  <a:gd name="connsiteY1" fmla="*/ 1562100 h 1562100"/>
                  <a:gd name="connsiteX2" fmla="*/ 3566160 w 3566160"/>
                  <a:gd name="connsiteY2" fmla="*/ 1562100 h 1562100"/>
                  <a:gd name="connsiteX3" fmla="*/ 3566160 w 3566160"/>
                  <a:gd name="connsiteY3" fmla="*/ 0 h 1562100"/>
                  <a:gd name="connsiteX4" fmla="*/ 1883410 w 3566160"/>
                  <a:gd name="connsiteY4" fmla="*/ 833120 h 1562100"/>
                  <a:gd name="connsiteX5" fmla="*/ 0 w 3566160"/>
                  <a:gd name="connsiteY5" fmla="*/ 990600 h 1562100"/>
                  <a:gd name="connsiteX0" fmla="*/ 0 w 3566160"/>
                  <a:gd name="connsiteY0" fmla="*/ 990600 h 1562100"/>
                  <a:gd name="connsiteX1" fmla="*/ 0 w 3566160"/>
                  <a:gd name="connsiteY1" fmla="*/ 1562100 h 1562100"/>
                  <a:gd name="connsiteX2" fmla="*/ 3566160 w 3566160"/>
                  <a:gd name="connsiteY2" fmla="*/ 1562100 h 1562100"/>
                  <a:gd name="connsiteX3" fmla="*/ 3566160 w 3566160"/>
                  <a:gd name="connsiteY3" fmla="*/ 0 h 1562100"/>
                  <a:gd name="connsiteX4" fmla="*/ 1877060 w 3566160"/>
                  <a:gd name="connsiteY4" fmla="*/ 820420 h 1562100"/>
                  <a:gd name="connsiteX5" fmla="*/ 0 w 3566160"/>
                  <a:gd name="connsiteY5" fmla="*/ 990600 h 1562100"/>
                  <a:gd name="connsiteX0" fmla="*/ 0 w 3566160"/>
                  <a:gd name="connsiteY0" fmla="*/ 990600 h 1562100"/>
                  <a:gd name="connsiteX1" fmla="*/ 0 w 3566160"/>
                  <a:gd name="connsiteY1" fmla="*/ 1562100 h 1562100"/>
                  <a:gd name="connsiteX2" fmla="*/ 3566160 w 3566160"/>
                  <a:gd name="connsiteY2" fmla="*/ 1562100 h 1562100"/>
                  <a:gd name="connsiteX3" fmla="*/ 3566160 w 3566160"/>
                  <a:gd name="connsiteY3" fmla="*/ 0 h 1562100"/>
                  <a:gd name="connsiteX4" fmla="*/ 1877060 w 3566160"/>
                  <a:gd name="connsiteY4" fmla="*/ 820420 h 1562100"/>
                  <a:gd name="connsiteX5" fmla="*/ 0 w 3566160"/>
                  <a:gd name="connsiteY5" fmla="*/ 990600 h 1562100"/>
                  <a:gd name="connsiteX0" fmla="*/ 0 w 3566160"/>
                  <a:gd name="connsiteY0" fmla="*/ 990600 h 1562100"/>
                  <a:gd name="connsiteX1" fmla="*/ 0 w 3566160"/>
                  <a:gd name="connsiteY1" fmla="*/ 1562100 h 1562100"/>
                  <a:gd name="connsiteX2" fmla="*/ 3566160 w 3566160"/>
                  <a:gd name="connsiteY2" fmla="*/ 1562100 h 1562100"/>
                  <a:gd name="connsiteX3" fmla="*/ 3566160 w 3566160"/>
                  <a:gd name="connsiteY3" fmla="*/ 0 h 1562100"/>
                  <a:gd name="connsiteX4" fmla="*/ 1877060 w 3566160"/>
                  <a:gd name="connsiteY4" fmla="*/ 820420 h 1562100"/>
                  <a:gd name="connsiteX5" fmla="*/ 0 w 3566160"/>
                  <a:gd name="connsiteY5" fmla="*/ 990600 h 1562100"/>
                  <a:gd name="connsiteX0" fmla="*/ 0 w 3566160"/>
                  <a:gd name="connsiteY0" fmla="*/ 990600 h 1562100"/>
                  <a:gd name="connsiteX1" fmla="*/ 0 w 3566160"/>
                  <a:gd name="connsiteY1" fmla="*/ 1562100 h 1562100"/>
                  <a:gd name="connsiteX2" fmla="*/ 3566160 w 3566160"/>
                  <a:gd name="connsiteY2" fmla="*/ 1562100 h 1562100"/>
                  <a:gd name="connsiteX3" fmla="*/ 3566160 w 3566160"/>
                  <a:gd name="connsiteY3" fmla="*/ 0 h 1562100"/>
                  <a:gd name="connsiteX4" fmla="*/ 1877060 w 3566160"/>
                  <a:gd name="connsiteY4" fmla="*/ 820420 h 1562100"/>
                  <a:gd name="connsiteX5" fmla="*/ 0 w 3566160"/>
                  <a:gd name="connsiteY5" fmla="*/ 990600 h 1562100"/>
                  <a:gd name="connsiteX0" fmla="*/ 0 w 3566160"/>
                  <a:gd name="connsiteY0" fmla="*/ 990600 h 1562100"/>
                  <a:gd name="connsiteX1" fmla="*/ 0 w 3566160"/>
                  <a:gd name="connsiteY1" fmla="*/ 1562100 h 1562100"/>
                  <a:gd name="connsiteX2" fmla="*/ 3566160 w 3566160"/>
                  <a:gd name="connsiteY2" fmla="*/ 1562100 h 1562100"/>
                  <a:gd name="connsiteX3" fmla="*/ 3566160 w 3566160"/>
                  <a:gd name="connsiteY3" fmla="*/ 0 h 1562100"/>
                  <a:gd name="connsiteX4" fmla="*/ 1877060 w 3566160"/>
                  <a:gd name="connsiteY4" fmla="*/ 820420 h 1562100"/>
                  <a:gd name="connsiteX5" fmla="*/ 0 w 3566160"/>
                  <a:gd name="connsiteY5" fmla="*/ 990600 h 1562100"/>
                  <a:gd name="connsiteX0" fmla="*/ 0 w 3566160"/>
                  <a:gd name="connsiteY0" fmla="*/ 990600 h 1562100"/>
                  <a:gd name="connsiteX1" fmla="*/ 0 w 3566160"/>
                  <a:gd name="connsiteY1" fmla="*/ 1562100 h 1562100"/>
                  <a:gd name="connsiteX2" fmla="*/ 3566160 w 3566160"/>
                  <a:gd name="connsiteY2" fmla="*/ 1562100 h 1562100"/>
                  <a:gd name="connsiteX3" fmla="*/ 3566160 w 3566160"/>
                  <a:gd name="connsiteY3" fmla="*/ 0 h 1562100"/>
                  <a:gd name="connsiteX4" fmla="*/ 1877060 w 3566160"/>
                  <a:gd name="connsiteY4" fmla="*/ 820420 h 1562100"/>
                  <a:gd name="connsiteX5" fmla="*/ 0 w 3566160"/>
                  <a:gd name="connsiteY5" fmla="*/ 990600 h 1562100"/>
                  <a:gd name="connsiteX0" fmla="*/ 0 w 3566160"/>
                  <a:gd name="connsiteY0" fmla="*/ 990600 h 1562100"/>
                  <a:gd name="connsiteX1" fmla="*/ 0 w 3566160"/>
                  <a:gd name="connsiteY1" fmla="*/ 1562100 h 1562100"/>
                  <a:gd name="connsiteX2" fmla="*/ 3566160 w 3566160"/>
                  <a:gd name="connsiteY2" fmla="*/ 1562100 h 1562100"/>
                  <a:gd name="connsiteX3" fmla="*/ 3566160 w 3566160"/>
                  <a:gd name="connsiteY3" fmla="*/ 0 h 1562100"/>
                  <a:gd name="connsiteX4" fmla="*/ 1877060 w 3566160"/>
                  <a:gd name="connsiteY4" fmla="*/ 820420 h 1562100"/>
                  <a:gd name="connsiteX5" fmla="*/ 0 w 3566160"/>
                  <a:gd name="connsiteY5" fmla="*/ 990600 h 1562100"/>
                  <a:gd name="connsiteX0" fmla="*/ 0 w 3566160"/>
                  <a:gd name="connsiteY0" fmla="*/ 990600 h 1562100"/>
                  <a:gd name="connsiteX1" fmla="*/ 0 w 3566160"/>
                  <a:gd name="connsiteY1" fmla="*/ 1562100 h 1562100"/>
                  <a:gd name="connsiteX2" fmla="*/ 3566160 w 3566160"/>
                  <a:gd name="connsiteY2" fmla="*/ 1562100 h 1562100"/>
                  <a:gd name="connsiteX3" fmla="*/ 3566160 w 3566160"/>
                  <a:gd name="connsiteY3" fmla="*/ 0 h 1562100"/>
                  <a:gd name="connsiteX4" fmla="*/ 1877060 w 3566160"/>
                  <a:gd name="connsiteY4" fmla="*/ 820420 h 1562100"/>
                  <a:gd name="connsiteX5" fmla="*/ 0 w 3566160"/>
                  <a:gd name="connsiteY5" fmla="*/ 990600 h 1562100"/>
                  <a:gd name="connsiteX0" fmla="*/ 0 w 3566160"/>
                  <a:gd name="connsiteY0" fmla="*/ 990600 h 1562100"/>
                  <a:gd name="connsiteX1" fmla="*/ 0 w 3566160"/>
                  <a:gd name="connsiteY1" fmla="*/ 1562100 h 1562100"/>
                  <a:gd name="connsiteX2" fmla="*/ 3566160 w 3566160"/>
                  <a:gd name="connsiteY2" fmla="*/ 1562100 h 1562100"/>
                  <a:gd name="connsiteX3" fmla="*/ 3566160 w 3566160"/>
                  <a:gd name="connsiteY3" fmla="*/ 0 h 1562100"/>
                  <a:gd name="connsiteX4" fmla="*/ 1877060 w 3566160"/>
                  <a:gd name="connsiteY4" fmla="*/ 820420 h 1562100"/>
                  <a:gd name="connsiteX5" fmla="*/ 0 w 3566160"/>
                  <a:gd name="connsiteY5" fmla="*/ 990600 h 1562100"/>
                  <a:gd name="connsiteX0" fmla="*/ 0 w 3566160"/>
                  <a:gd name="connsiteY0" fmla="*/ 990600 h 1562100"/>
                  <a:gd name="connsiteX1" fmla="*/ 0 w 3566160"/>
                  <a:gd name="connsiteY1" fmla="*/ 1562100 h 1562100"/>
                  <a:gd name="connsiteX2" fmla="*/ 3566160 w 3566160"/>
                  <a:gd name="connsiteY2" fmla="*/ 1562100 h 1562100"/>
                  <a:gd name="connsiteX3" fmla="*/ 3566160 w 3566160"/>
                  <a:gd name="connsiteY3" fmla="*/ 0 h 1562100"/>
                  <a:gd name="connsiteX4" fmla="*/ 1877060 w 3566160"/>
                  <a:gd name="connsiteY4" fmla="*/ 820420 h 1562100"/>
                  <a:gd name="connsiteX5" fmla="*/ 0 w 3566160"/>
                  <a:gd name="connsiteY5" fmla="*/ 990600 h 1562100"/>
                  <a:gd name="connsiteX0" fmla="*/ 0 w 3566160"/>
                  <a:gd name="connsiteY0" fmla="*/ 990600 h 1562100"/>
                  <a:gd name="connsiteX1" fmla="*/ 0 w 3566160"/>
                  <a:gd name="connsiteY1" fmla="*/ 1562100 h 1562100"/>
                  <a:gd name="connsiteX2" fmla="*/ 3566160 w 3566160"/>
                  <a:gd name="connsiteY2" fmla="*/ 1562100 h 1562100"/>
                  <a:gd name="connsiteX3" fmla="*/ 3566160 w 3566160"/>
                  <a:gd name="connsiteY3" fmla="*/ 0 h 1562100"/>
                  <a:gd name="connsiteX4" fmla="*/ 1877060 w 3566160"/>
                  <a:gd name="connsiteY4" fmla="*/ 820420 h 1562100"/>
                  <a:gd name="connsiteX5" fmla="*/ 0 w 3566160"/>
                  <a:gd name="connsiteY5" fmla="*/ 990600 h 1562100"/>
                  <a:gd name="connsiteX0" fmla="*/ 0 w 3566160"/>
                  <a:gd name="connsiteY0" fmla="*/ 990600 h 1562100"/>
                  <a:gd name="connsiteX1" fmla="*/ 0 w 3566160"/>
                  <a:gd name="connsiteY1" fmla="*/ 1562100 h 1562100"/>
                  <a:gd name="connsiteX2" fmla="*/ 3566160 w 3566160"/>
                  <a:gd name="connsiteY2" fmla="*/ 1562100 h 1562100"/>
                  <a:gd name="connsiteX3" fmla="*/ 3566160 w 3566160"/>
                  <a:gd name="connsiteY3" fmla="*/ 0 h 1562100"/>
                  <a:gd name="connsiteX4" fmla="*/ 1877060 w 3566160"/>
                  <a:gd name="connsiteY4" fmla="*/ 820420 h 1562100"/>
                  <a:gd name="connsiteX5" fmla="*/ 0 w 3566160"/>
                  <a:gd name="connsiteY5" fmla="*/ 990600 h 1562100"/>
                  <a:gd name="connsiteX0" fmla="*/ 0 w 3566160"/>
                  <a:gd name="connsiteY0" fmla="*/ 990600 h 1562100"/>
                  <a:gd name="connsiteX1" fmla="*/ 0 w 3566160"/>
                  <a:gd name="connsiteY1" fmla="*/ 1562100 h 1562100"/>
                  <a:gd name="connsiteX2" fmla="*/ 3566160 w 3566160"/>
                  <a:gd name="connsiteY2" fmla="*/ 1562100 h 1562100"/>
                  <a:gd name="connsiteX3" fmla="*/ 3566160 w 3566160"/>
                  <a:gd name="connsiteY3" fmla="*/ 0 h 1562100"/>
                  <a:gd name="connsiteX4" fmla="*/ 1877060 w 3566160"/>
                  <a:gd name="connsiteY4" fmla="*/ 820420 h 1562100"/>
                  <a:gd name="connsiteX5" fmla="*/ 0 w 3566160"/>
                  <a:gd name="connsiteY5" fmla="*/ 990600 h 1562100"/>
                  <a:gd name="connsiteX0" fmla="*/ 0 w 3566160"/>
                  <a:gd name="connsiteY0" fmla="*/ 990600 h 1562100"/>
                  <a:gd name="connsiteX1" fmla="*/ 0 w 3566160"/>
                  <a:gd name="connsiteY1" fmla="*/ 1562100 h 1562100"/>
                  <a:gd name="connsiteX2" fmla="*/ 3566160 w 3566160"/>
                  <a:gd name="connsiteY2" fmla="*/ 1562100 h 1562100"/>
                  <a:gd name="connsiteX3" fmla="*/ 3566160 w 3566160"/>
                  <a:gd name="connsiteY3" fmla="*/ 0 h 1562100"/>
                  <a:gd name="connsiteX4" fmla="*/ 1877060 w 3566160"/>
                  <a:gd name="connsiteY4" fmla="*/ 820420 h 1562100"/>
                  <a:gd name="connsiteX5" fmla="*/ 0 w 3566160"/>
                  <a:gd name="connsiteY5" fmla="*/ 990600 h 1562100"/>
                  <a:gd name="connsiteX0" fmla="*/ 0 w 3566160"/>
                  <a:gd name="connsiteY0" fmla="*/ 990600 h 1562100"/>
                  <a:gd name="connsiteX1" fmla="*/ 0 w 3566160"/>
                  <a:gd name="connsiteY1" fmla="*/ 1562100 h 1562100"/>
                  <a:gd name="connsiteX2" fmla="*/ 3566160 w 3566160"/>
                  <a:gd name="connsiteY2" fmla="*/ 1562100 h 1562100"/>
                  <a:gd name="connsiteX3" fmla="*/ 3566160 w 3566160"/>
                  <a:gd name="connsiteY3" fmla="*/ 0 h 1562100"/>
                  <a:gd name="connsiteX4" fmla="*/ 1877060 w 3566160"/>
                  <a:gd name="connsiteY4" fmla="*/ 820420 h 1562100"/>
                  <a:gd name="connsiteX5" fmla="*/ 0 w 3566160"/>
                  <a:gd name="connsiteY5" fmla="*/ 990600 h 1562100"/>
                  <a:gd name="connsiteX0" fmla="*/ 0 w 3566160"/>
                  <a:gd name="connsiteY0" fmla="*/ 990600 h 1562100"/>
                  <a:gd name="connsiteX1" fmla="*/ 0 w 3566160"/>
                  <a:gd name="connsiteY1" fmla="*/ 1562100 h 1562100"/>
                  <a:gd name="connsiteX2" fmla="*/ 3566160 w 3566160"/>
                  <a:gd name="connsiteY2" fmla="*/ 1562100 h 1562100"/>
                  <a:gd name="connsiteX3" fmla="*/ 3566160 w 3566160"/>
                  <a:gd name="connsiteY3" fmla="*/ 0 h 1562100"/>
                  <a:gd name="connsiteX4" fmla="*/ 1877060 w 3566160"/>
                  <a:gd name="connsiteY4" fmla="*/ 820420 h 1562100"/>
                  <a:gd name="connsiteX5" fmla="*/ 0 w 3566160"/>
                  <a:gd name="connsiteY5" fmla="*/ 990600 h 156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66160" h="1562100">
                    <a:moveTo>
                      <a:pt x="0" y="990600"/>
                    </a:moveTo>
                    <a:lnTo>
                      <a:pt x="0" y="1562100"/>
                    </a:lnTo>
                    <a:lnTo>
                      <a:pt x="3566160" y="1562100"/>
                    </a:lnTo>
                    <a:lnTo>
                      <a:pt x="3566160" y="0"/>
                    </a:lnTo>
                    <a:cubicBezTo>
                      <a:pt x="3178810" y="358140"/>
                      <a:pt x="3016885" y="563880"/>
                      <a:pt x="1877060" y="820420"/>
                    </a:cubicBezTo>
                    <a:cubicBezTo>
                      <a:pt x="1345565" y="938530"/>
                      <a:pt x="623570" y="996315"/>
                      <a:pt x="0" y="99060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34" name="直線矢印コネクタ 33">
              <a:extLst>
                <a:ext uri="{FF2B5EF4-FFF2-40B4-BE49-F238E27FC236}">
                  <a16:creationId xmlns:a16="http://schemas.microsoft.com/office/drawing/2014/main" id="{717F8A95-D3D7-4B89-A826-4F1F997EA246}"/>
                </a:ext>
              </a:extLst>
            </p:cNvPr>
            <p:cNvCxnSpPr/>
            <p:nvPr/>
          </p:nvCxnSpPr>
          <p:spPr>
            <a:xfrm>
              <a:off x="1409035" y="2976649"/>
              <a:ext cx="0" cy="2160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矢印コネクタ 34">
              <a:extLst>
                <a:ext uri="{FF2B5EF4-FFF2-40B4-BE49-F238E27FC236}">
                  <a16:creationId xmlns:a16="http://schemas.microsoft.com/office/drawing/2014/main" id="{ED8A4536-B755-4412-BAA8-584FFA26BF03}"/>
                </a:ext>
              </a:extLst>
            </p:cNvPr>
            <p:cNvCxnSpPr>
              <a:cxnSpLocks/>
            </p:cNvCxnSpPr>
            <p:nvPr/>
          </p:nvCxnSpPr>
          <p:spPr>
            <a:xfrm>
              <a:off x="1414445" y="5117758"/>
              <a:ext cx="396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64330C17-9EF5-4DB6-BDC4-91B122B1A77D}"/>
                </a:ext>
              </a:extLst>
            </p:cNvPr>
            <p:cNvSpPr txBox="1">
              <a:spLocks/>
            </p:cNvSpPr>
            <p:nvPr/>
          </p:nvSpPr>
          <p:spPr>
            <a:xfrm>
              <a:off x="2574886" y="5186066"/>
              <a:ext cx="1293698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返済期間</a:t>
              </a:r>
              <a:endPara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1140DD56-CB49-41BC-B70C-4FED7BBBB1C0}"/>
                </a:ext>
              </a:extLst>
            </p:cNvPr>
            <p:cNvSpPr txBox="1">
              <a:spLocks/>
            </p:cNvSpPr>
            <p:nvPr/>
          </p:nvSpPr>
          <p:spPr>
            <a:xfrm>
              <a:off x="1694646" y="3853550"/>
              <a:ext cx="1293698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利息</a:t>
              </a:r>
              <a:endParaRPr lang="en-US" altLang="ja-JP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74727C8C-F3D2-4CA3-9B93-E33BDA2537E4}"/>
                </a:ext>
              </a:extLst>
            </p:cNvPr>
            <p:cNvSpPr txBox="1">
              <a:spLocks/>
            </p:cNvSpPr>
            <p:nvPr/>
          </p:nvSpPr>
          <p:spPr>
            <a:xfrm>
              <a:off x="3086014" y="4627266"/>
              <a:ext cx="1293698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元金</a:t>
              </a:r>
              <a:endPara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D2E07557-F5CE-47A2-AF75-B020911C2AEE}"/>
                </a:ext>
              </a:extLst>
            </p:cNvPr>
            <p:cNvSpPr txBox="1">
              <a:spLocks/>
            </p:cNvSpPr>
            <p:nvPr/>
          </p:nvSpPr>
          <p:spPr>
            <a:xfrm>
              <a:off x="968768" y="3539812"/>
              <a:ext cx="360000" cy="1440000"/>
            </a:xfrm>
            <a:prstGeom prst="rect">
              <a:avLst/>
            </a:prstGeom>
            <a:noFill/>
          </p:spPr>
          <p:txBody>
            <a:bodyPr vert="eaVert" wrap="square" lIns="0" tIns="0" rIns="0" bIns="0" rtlCol="0" anchor="ctr">
              <a:noAutofit/>
            </a:bodyPr>
            <a:lstStyle/>
            <a:p>
              <a:pPr algn="ctr"/>
              <a:r>
                <a:rPr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毎月の返済額</a:t>
              </a:r>
              <a:endPara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7AFF2722-289F-45C9-ADAA-E0CA6491D1CB}"/>
                </a:ext>
              </a:extLst>
            </p:cNvPr>
            <p:cNvCxnSpPr/>
            <p:nvPr/>
          </p:nvCxnSpPr>
          <p:spPr>
            <a:xfrm>
              <a:off x="1421735" y="3454400"/>
              <a:ext cx="36000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5A6587D4-68F2-4665-88BE-EB1C8F4FD9A2}"/>
              </a:ext>
            </a:extLst>
          </p:cNvPr>
          <p:cNvGrpSpPr/>
          <p:nvPr/>
        </p:nvGrpSpPr>
        <p:grpSpPr>
          <a:xfrm>
            <a:off x="7078397" y="2922221"/>
            <a:ext cx="4436324" cy="2569417"/>
            <a:chOff x="6712967" y="2951249"/>
            <a:chExt cx="4436324" cy="2569417"/>
          </a:xfrm>
        </p:grpSpPr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D0AE2020-5229-4A91-A0BF-328BF3F71810}"/>
                </a:ext>
              </a:extLst>
            </p:cNvPr>
            <p:cNvGrpSpPr/>
            <p:nvPr/>
          </p:nvGrpSpPr>
          <p:grpSpPr>
            <a:xfrm>
              <a:off x="7194657" y="3394074"/>
              <a:ext cx="3621627" cy="1726475"/>
              <a:chOff x="5372100" y="3394074"/>
              <a:chExt cx="3621627" cy="1726475"/>
            </a:xfrm>
          </p:grpSpPr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FEC41EAB-561F-49D8-8F36-957EEA7D383B}"/>
                  </a:ext>
                </a:extLst>
              </p:cNvPr>
              <p:cNvSpPr/>
              <p:nvPr/>
            </p:nvSpPr>
            <p:spPr>
              <a:xfrm>
                <a:off x="5393727" y="4400549"/>
                <a:ext cx="3600000" cy="720000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B3793434-0BDA-4B3B-9FBA-9CA7BE52330E}"/>
                  </a:ext>
                </a:extLst>
              </p:cNvPr>
              <p:cNvSpPr/>
              <p:nvPr/>
            </p:nvSpPr>
            <p:spPr>
              <a:xfrm>
                <a:off x="5372100" y="3394074"/>
                <a:ext cx="3600000" cy="1008000"/>
              </a:xfrm>
              <a:custGeom>
                <a:avLst/>
                <a:gdLst>
                  <a:gd name="connsiteX0" fmla="*/ 3603625 w 3603625"/>
                  <a:gd name="connsiteY0" fmla="*/ 968375 h 968375"/>
                  <a:gd name="connsiteX1" fmla="*/ 0 w 3603625"/>
                  <a:gd name="connsiteY1" fmla="*/ 968375 h 968375"/>
                  <a:gd name="connsiteX2" fmla="*/ 0 w 3603625"/>
                  <a:gd name="connsiteY2" fmla="*/ 0 h 968375"/>
                  <a:gd name="connsiteX3" fmla="*/ 3603625 w 3603625"/>
                  <a:gd name="connsiteY3" fmla="*/ 968375 h 968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03625" h="968375">
                    <a:moveTo>
                      <a:pt x="3603625" y="968375"/>
                    </a:moveTo>
                    <a:lnTo>
                      <a:pt x="0" y="968375"/>
                    </a:lnTo>
                    <a:lnTo>
                      <a:pt x="0" y="0"/>
                    </a:lnTo>
                    <a:lnTo>
                      <a:pt x="3603625" y="968375"/>
                    </a:lnTo>
                    <a:close/>
                  </a:path>
                </a:pathLst>
              </a:custGeom>
              <a:solidFill>
                <a:srgbClr val="FF0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148C95B8-1BBB-48ED-B4A7-72F1E455A56A}"/>
                </a:ext>
              </a:extLst>
            </p:cNvPr>
            <p:cNvSpPr txBox="1">
              <a:spLocks/>
            </p:cNvSpPr>
            <p:nvPr/>
          </p:nvSpPr>
          <p:spPr>
            <a:xfrm>
              <a:off x="8364971" y="5160666"/>
              <a:ext cx="1293698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返済期間</a:t>
              </a:r>
              <a:endPara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1BC62676-45E0-408D-8453-8E5D6DAF2DBC}"/>
                </a:ext>
              </a:extLst>
            </p:cNvPr>
            <p:cNvCxnSpPr/>
            <p:nvPr/>
          </p:nvCxnSpPr>
          <p:spPr>
            <a:xfrm>
              <a:off x="7183881" y="2951249"/>
              <a:ext cx="0" cy="2160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>
              <a:extLst>
                <a:ext uri="{FF2B5EF4-FFF2-40B4-BE49-F238E27FC236}">
                  <a16:creationId xmlns:a16="http://schemas.microsoft.com/office/drawing/2014/main" id="{DD8A110E-F1C6-406A-8AC1-640C86188BB7}"/>
                </a:ext>
              </a:extLst>
            </p:cNvPr>
            <p:cNvCxnSpPr>
              <a:cxnSpLocks/>
            </p:cNvCxnSpPr>
            <p:nvPr/>
          </p:nvCxnSpPr>
          <p:spPr>
            <a:xfrm>
              <a:off x="7189291" y="5092358"/>
              <a:ext cx="396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EC48A4DF-ADF4-4062-852F-BA4EE1C923E1}"/>
                </a:ext>
              </a:extLst>
            </p:cNvPr>
            <p:cNvSpPr txBox="1">
              <a:spLocks/>
            </p:cNvSpPr>
            <p:nvPr/>
          </p:nvSpPr>
          <p:spPr>
            <a:xfrm>
              <a:off x="8479860" y="4601866"/>
              <a:ext cx="1293698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元金</a:t>
              </a:r>
              <a:endPara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92DED305-1A8C-4403-BF4D-598396590195}"/>
                </a:ext>
              </a:extLst>
            </p:cNvPr>
            <p:cNvSpPr txBox="1">
              <a:spLocks/>
            </p:cNvSpPr>
            <p:nvPr/>
          </p:nvSpPr>
          <p:spPr>
            <a:xfrm>
              <a:off x="7367892" y="3828150"/>
              <a:ext cx="1293698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利息</a:t>
              </a:r>
              <a:endParaRPr lang="en-US" altLang="ja-JP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4A2FF71A-9F32-430B-8F8D-6E922A74239F}"/>
                </a:ext>
              </a:extLst>
            </p:cNvPr>
            <p:cNvSpPr txBox="1">
              <a:spLocks/>
            </p:cNvSpPr>
            <p:nvPr/>
          </p:nvSpPr>
          <p:spPr>
            <a:xfrm>
              <a:off x="6712967" y="3514412"/>
              <a:ext cx="360000" cy="1440000"/>
            </a:xfrm>
            <a:prstGeom prst="rect">
              <a:avLst/>
            </a:prstGeom>
            <a:noFill/>
          </p:spPr>
          <p:txBody>
            <a:bodyPr vert="eaVert" wrap="square" lIns="0" tIns="0" rIns="0" bIns="0" rtlCol="0" anchor="ctr">
              <a:noAutofit/>
            </a:bodyPr>
            <a:lstStyle/>
            <a:p>
              <a:pPr algn="ctr"/>
              <a:r>
                <a:rPr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毎月の返済額</a:t>
              </a:r>
              <a:endPara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C6454DA6-3C15-465F-AEA3-F7970012D3C9}"/>
                </a:ext>
              </a:extLst>
            </p:cNvPr>
            <p:cNvCxnSpPr/>
            <p:nvPr/>
          </p:nvCxnSpPr>
          <p:spPr>
            <a:xfrm>
              <a:off x="7183881" y="4413249"/>
              <a:ext cx="36000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A9ACCD0B-5A6F-477C-824C-14BBFEDA254C}"/>
              </a:ext>
            </a:extLst>
          </p:cNvPr>
          <p:cNvGrpSpPr/>
          <p:nvPr/>
        </p:nvGrpSpPr>
        <p:grpSpPr>
          <a:xfrm>
            <a:off x="7912000" y="2174762"/>
            <a:ext cx="2880000" cy="372168"/>
            <a:chOff x="7845740" y="2068948"/>
            <a:chExt cx="2880000" cy="372168"/>
          </a:xfrm>
        </p:grpSpPr>
        <p:sp>
          <p:nvSpPr>
            <p:cNvPr id="54" name="四角形: 角を丸くする 53">
              <a:extLst>
                <a:ext uri="{FF2B5EF4-FFF2-40B4-BE49-F238E27FC236}">
                  <a16:creationId xmlns:a16="http://schemas.microsoft.com/office/drawing/2014/main" id="{1C5A3D82-693B-4E9A-9050-41FC7367B982}"/>
                </a:ext>
              </a:extLst>
            </p:cNvPr>
            <p:cNvSpPr/>
            <p:nvPr/>
          </p:nvSpPr>
          <p:spPr>
            <a:xfrm>
              <a:off x="7845740" y="2081116"/>
              <a:ext cx="2880000" cy="360000"/>
            </a:xfrm>
            <a:prstGeom prst="round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E8368EEF-FE37-4649-992F-A7591EB0840D}"/>
                </a:ext>
              </a:extLst>
            </p:cNvPr>
            <p:cNvSpPr txBox="1">
              <a:spLocks/>
            </p:cNvSpPr>
            <p:nvPr/>
          </p:nvSpPr>
          <p:spPr>
            <a:xfrm>
              <a:off x="8025740" y="2068948"/>
              <a:ext cx="2520000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ja-JP" altLang="en-US" sz="2400" b="1" dirty="0">
                  <a:solidFill>
                    <a:srgbClr val="FF004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元金</a:t>
              </a:r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均等払い</a:t>
              </a:r>
              <a:endPara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1133920-AAEB-47C1-94E8-7269D512D4A3}"/>
              </a:ext>
            </a:extLst>
          </p:cNvPr>
          <p:cNvGrpSpPr/>
          <p:nvPr/>
        </p:nvGrpSpPr>
        <p:grpSpPr>
          <a:xfrm>
            <a:off x="4600477" y="1962494"/>
            <a:ext cx="2019573" cy="1544998"/>
            <a:chOff x="4600477" y="1962494"/>
            <a:chExt cx="2019573" cy="1544998"/>
          </a:xfrm>
        </p:grpSpPr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858DDADC-0964-4A59-AAEA-224C84795E38}"/>
                </a:ext>
              </a:extLst>
            </p:cNvPr>
            <p:cNvSpPr/>
            <p:nvPr/>
          </p:nvSpPr>
          <p:spPr>
            <a:xfrm rot="14028423">
              <a:off x="4837765" y="1725206"/>
              <a:ext cx="1544998" cy="2019573"/>
            </a:xfrm>
            <a:custGeom>
              <a:avLst/>
              <a:gdLst>
                <a:gd name="connsiteX0" fmla="*/ 1208297 w 1544998"/>
                <a:gd name="connsiteY0" fmla="*/ 1410100 h 2019573"/>
                <a:gd name="connsiteX1" fmla="*/ 134752 w 1544998"/>
                <a:gd name="connsiteY1" fmla="*/ 1962822 h 2019573"/>
                <a:gd name="connsiteX2" fmla="*/ 336701 w 1544998"/>
                <a:gd name="connsiteY2" fmla="*/ 772353 h 2019573"/>
                <a:gd name="connsiteX3" fmla="*/ 619188 w 1544998"/>
                <a:gd name="connsiteY3" fmla="*/ 458147 h 2019573"/>
                <a:gd name="connsiteX4" fmla="*/ 653120 w 1544998"/>
                <a:gd name="connsiteY4" fmla="*/ 431038 h 2019573"/>
                <a:gd name="connsiteX5" fmla="*/ 759198 w 1544998"/>
                <a:gd name="connsiteY5" fmla="*/ 0 h 2019573"/>
                <a:gd name="connsiteX6" fmla="*/ 832950 w 1544998"/>
                <a:gd name="connsiteY6" fmla="*/ 299682 h 2019573"/>
                <a:gd name="connsiteX7" fmla="*/ 915298 w 1544998"/>
                <a:gd name="connsiteY7" fmla="*/ 249438 h 2019573"/>
                <a:gd name="connsiteX8" fmla="*/ 1410246 w 1544998"/>
                <a:gd name="connsiteY8" fmla="*/ 219631 h 2019573"/>
                <a:gd name="connsiteX9" fmla="*/ 1208297 w 1544998"/>
                <a:gd name="connsiteY9" fmla="*/ 1410100 h 201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4998" h="2019573">
                  <a:moveTo>
                    <a:pt x="1208297" y="1410100"/>
                  </a:moveTo>
                  <a:cubicBezTo>
                    <a:pt x="856078" y="1891469"/>
                    <a:pt x="375437" y="2138931"/>
                    <a:pt x="134752" y="1962822"/>
                  </a:cubicBezTo>
                  <a:cubicBezTo>
                    <a:pt x="-105933" y="1786713"/>
                    <a:pt x="-15517" y="1253722"/>
                    <a:pt x="336701" y="772353"/>
                  </a:cubicBezTo>
                  <a:cubicBezTo>
                    <a:pt x="424756" y="652011"/>
                    <a:pt x="520836" y="546288"/>
                    <a:pt x="619188" y="458147"/>
                  </a:cubicBezTo>
                  <a:lnTo>
                    <a:pt x="653120" y="431038"/>
                  </a:lnTo>
                  <a:lnTo>
                    <a:pt x="759198" y="0"/>
                  </a:lnTo>
                  <a:lnTo>
                    <a:pt x="832950" y="299682"/>
                  </a:lnTo>
                  <a:lnTo>
                    <a:pt x="915298" y="249438"/>
                  </a:lnTo>
                  <a:cubicBezTo>
                    <a:pt x="1109572" y="149415"/>
                    <a:pt x="1289903" y="131576"/>
                    <a:pt x="1410246" y="219631"/>
                  </a:cubicBezTo>
                  <a:cubicBezTo>
                    <a:pt x="1650930" y="395740"/>
                    <a:pt x="1560515" y="928731"/>
                    <a:pt x="1208297" y="1410100"/>
                  </a:cubicBezTo>
                  <a:close/>
                </a:path>
              </a:pathLst>
            </a:custGeom>
            <a:solidFill>
              <a:srgbClr val="00C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E710AD8B-C4D0-4CC6-9F8E-EC95C9D6B3E7}"/>
                </a:ext>
              </a:extLst>
            </p:cNvPr>
            <p:cNvSpPr txBox="1">
              <a:spLocks/>
            </p:cNvSpPr>
            <p:nvPr/>
          </p:nvSpPr>
          <p:spPr>
            <a:xfrm>
              <a:off x="4746592" y="2269500"/>
              <a:ext cx="1800000" cy="720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ja-JP" altLang="en-US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毎月の</a:t>
              </a:r>
              <a:endParaRPr lang="en-US" altLang="ja-JP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返済額が一定</a:t>
              </a: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A56B16D-46FE-4C6F-A702-A3589FA03516}"/>
              </a:ext>
            </a:extLst>
          </p:cNvPr>
          <p:cNvGrpSpPr/>
          <p:nvPr/>
        </p:nvGrpSpPr>
        <p:grpSpPr>
          <a:xfrm>
            <a:off x="9346222" y="2882338"/>
            <a:ext cx="2160000" cy="1416816"/>
            <a:chOff x="9346222" y="2882338"/>
            <a:chExt cx="2160000" cy="1416816"/>
          </a:xfrm>
        </p:grpSpPr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F140D578-BEBC-4C2F-B6F9-51B493CA2F74}"/>
                </a:ext>
              </a:extLst>
            </p:cNvPr>
            <p:cNvSpPr/>
            <p:nvPr/>
          </p:nvSpPr>
          <p:spPr>
            <a:xfrm rot="10800000">
              <a:off x="9346222" y="2882338"/>
              <a:ext cx="2160000" cy="1416816"/>
            </a:xfrm>
            <a:custGeom>
              <a:avLst/>
              <a:gdLst>
                <a:gd name="connsiteX0" fmla="*/ 1080000 w 2160000"/>
                <a:gd name="connsiteY0" fmla="*/ 1416816 h 1416816"/>
                <a:gd name="connsiteX1" fmla="*/ 0 w 2160000"/>
                <a:gd name="connsiteY1" fmla="*/ 876816 h 1416816"/>
                <a:gd name="connsiteX2" fmla="*/ 862342 w 2160000"/>
                <a:gd name="connsiteY2" fmla="*/ 347787 h 1416816"/>
                <a:gd name="connsiteX3" fmla="*/ 996068 w 2160000"/>
                <a:gd name="connsiteY3" fmla="*/ 341046 h 1416816"/>
                <a:gd name="connsiteX4" fmla="*/ 1080000 w 2160000"/>
                <a:gd name="connsiteY4" fmla="*/ 0 h 1416816"/>
                <a:gd name="connsiteX5" fmla="*/ 1163932 w 2160000"/>
                <a:gd name="connsiteY5" fmla="*/ 341046 h 1416816"/>
                <a:gd name="connsiteX6" fmla="*/ 1297658 w 2160000"/>
                <a:gd name="connsiteY6" fmla="*/ 347787 h 1416816"/>
                <a:gd name="connsiteX7" fmla="*/ 2160000 w 2160000"/>
                <a:gd name="connsiteY7" fmla="*/ 876816 h 1416816"/>
                <a:gd name="connsiteX8" fmla="*/ 1080000 w 2160000"/>
                <a:gd name="connsiteY8" fmla="*/ 1416816 h 141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000" h="1416816">
                  <a:moveTo>
                    <a:pt x="1080000" y="1416816"/>
                  </a:moveTo>
                  <a:cubicBezTo>
                    <a:pt x="483532" y="1416816"/>
                    <a:pt x="0" y="1175050"/>
                    <a:pt x="0" y="876816"/>
                  </a:cubicBezTo>
                  <a:cubicBezTo>
                    <a:pt x="0" y="615861"/>
                    <a:pt x="370204" y="398140"/>
                    <a:pt x="862342" y="347787"/>
                  </a:cubicBezTo>
                  <a:lnTo>
                    <a:pt x="996068" y="341046"/>
                  </a:lnTo>
                  <a:lnTo>
                    <a:pt x="1080000" y="0"/>
                  </a:lnTo>
                  <a:lnTo>
                    <a:pt x="1163932" y="341046"/>
                  </a:lnTo>
                  <a:lnTo>
                    <a:pt x="1297658" y="347787"/>
                  </a:lnTo>
                  <a:cubicBezTo>
                    <a:pt x="1789796" y="398140"/>
                    <a:pt x="2160000" y="615861"/>
                    <a:pt x="2160000" y="876816"/>
                  </a:cubicBezTo>
                  <a:cubicBezTo>
                    <a:pt x="2160000" y="1175050"/>
                    <a:pt x="1676468" y="1416816"/>
                    <a:pt x="1080000" y="1416816"/>
                  </a:cubicBezTo>
                  <a:close/>
                </a:path>
              </a:pathLst>
            </a:custGeom>
            <a:solidFill>
              <a:srgbClr val="00C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5FF28783-753A-407C-8721-82FB3272B9CD}"/>
                </a:ext>
              </a:extLst>
            </p:cNvPr>
            <p:cNvSpPr txBox="1">
              <a:spLocks/>
            </p:cNvSpPr>
            <p:nvPr/>
          </p:nvSpPr>
          <p:spPr>
            <a:xfrm>
              <a:off x="9501747" y="3062338"/>
              <a:ext cx="1800000" cy="720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ja-JP" altLang="en-US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毎月の支払う</a:t>
              </a:r>
              <a:endParaRPr lang="en-US" altLang="ja-JP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元金が一定</a:t>
              </a:r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E669D5BC-F0FD-483A-9196-216135029244}"/>
              </a:ext>
            </a:extLst>
          </p:cNvPr>
          <p:cNvGrpSpPr/>
          <p:nvPr/>
        </p:nvGrpSpPr>
        <p:grpSpPr>
          <a:xfrm>
            <a:off x="10427449" y="202750"/>
            <a:ext cx="1440000" cy="360000"/>
            <a:chOff x="4655776" y="728050"/>
            <a:chExt cx="1440000" cy="360000"/>
          </a:xfrm>
        </p:grpSpPr>
        <p:sp>
          <p:nvSpPr>
            <p:cNvPr id="53" name="四角形: 角を丸くする 52">
              <a:extLst>
                <a:ext uri="{FF2B5EF4-FFF2-40B4-BE49-F238E27FC236}">
                  <a16:creationId xmlns:a16="http://schemas.microsoft.com/office/drawing/2014/main" id="{A9302E25-FAB7-4F48-9418-C3CEDE76C9A8}"/>
                </a:ext>
              </a:extLst>
            </p:cNvPr>
            <p:cNvSpPr/>
            <p:nvPr/>
          </p:nvSpPr>
          <p:spPr>
            <a:xfrm>
              <a:off x="4655776" y="728050"/>
              <a:ext cx="1440000" cy="360000"/>
            </a:xfrm>
            <a:prstGeom prst="roundRect">
              <a:avLst>
                <a:gd name="adj" fmla="val 0"/>
              </a:avLst>
            </a:prstGeom>
            <a:solidFill>
              <a:srgbClr val="406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652B4A55-45AD-443D-9915-61B427F0CACE}"/>
                </a:ext>
              </a:extLst>
            </p:cNvPr>
            <p:cNvSpPr txBox="1"/>
            <p:nvPr/>
          </p:nvSpPr>
          <p:spPr>
            <a:xfrm>
              <a:off x="4655776" y="773050"/>
              <a:ext cx="1440000" cy="27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ja-JP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発展</a:t>
              </a:r>
              <a:endPara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032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左大かっこ 52">
            <a:extLst>
              <a:ext uri="{FF2B5EF4-FFF2-40B4-BE49-F238E27FC236}">
                <a16:creationId xmlns:a16="http://schemas.microsoft.com/office/drawing/2014/main" id="{BBE17596-6B52-4998-BC2D-B8272258175E}"/>
              </a:ext>
            </a:extLst>
          </p:cNvPr>
          <p:cNvSpPr/>
          <p:nvPr/>
        </p:nvSpPr>
        <p:spPr>
          <a:xfrm>
            <a:off x="1503292" y="3305234"/>
            <a:ext cx="882703" cy="2006368"/>
          </a:xfrm>
          <a:prstGeom prst="leftBracket">
            <a:avLst>
              <a:gd name="adj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9260486-E810-3943-8380-6D4AC92AD969}"/>
              </a:ext>
            </a:extLst>
          </p:cNvPr>
          <p:cNvSpPr txBox="1">
            <a:spLocks/>
          </p:cNvSpPr>
          <p:nvPr/>
        </p:nvSpPr>
        <p:spPr>
          <a:xfrm>
            <a:off x="696000" y="923376"/>
            <a:ext cx="10800000" cy="72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保険の種類</a:t>
            </a: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5AAACD44-2661-46D0-AD48-5DE33486FFF5}"/>
              </a:ext>
            </a:extLst>
          </p:cNvPr>
          <p:cNvGrpSpPr/>
          <p:nvPr/>
        </p:nvGrpSpPr>
        <p:grpSpPr>
          <a:xfrm>
            <a:off x="781020" y="3596638"/>
            <a:ext cx="1440000" cy="1440000"/>
            <a:chOff x="5121989" y="2948149"/>
            <a:chExt cx="1440000" cy="1440000"/>
          </a:xfrm>
        </p:grpSpPr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FB52DD44-AD80-45D6-BDE9-1A27840AA7D3}"/>
                </a:ext>
              </a:extLst>
            </p:cNvPr>
            <p:cNvSpPr/>
            <p:nvPr/>
          </p:nvSpPr>
          <p:spPr>
            <a:xfrm>
              <a:off x="5121989" y="2948149"/>
              <a:ext cx="1440000" cy="1440000"/>
            </a:xfrm>
            <a:prstGeom prst="ellipse">
              <a:avLst/>
            </a:prstGeom>
            <a:solidFill>
              <a:srgbClr val="C0F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0CE25064-55AF-4A79-8D85-AEE2455B9FF8}"/>
                </a:ext>
              </a:extLst>
            </p:cNvPr>
            <p:cNvSpPr txBox="1"/>
            <p:nvPr/>
          </p:nvSpPr>
          <p:spPr>
            <a:xfrm>
              <a:off x="5297130" y="3311121"/>
              <a:ext cx="1080000" cy="72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保険</a:t>
              </a:r>
            </a:p>
          </p:txBody>
        </p: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65FF8AF-239A-4823-8965-BAA1E2868815}"/>
              </a:ext>
            </a:extLst>
          </p:cNvPr>
          <p:cNvSpPr txBox="1">
            <a:spLocks/>
          </p:cNvSpPr>
          <p:nvPr/>
        </p:nvSpPr>
        <p:spPr>
          <a:xfrm>
            <a:off x="2500945" y="1636926"/>
            <a:ext cx="7200000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公的保険である社会保険と、民間保険とがある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73F4066-479C-4539-A606-956732880E12}"/>
              </a:ext>
            </a:extLst>
          </p:cNvPr>
          <p:cNvSpPr txBox="1">
            <a:spLocks/>
          </p:cNvSpPr>
          <p:nvPr/>
        </p:nvSpPr>
        <p:spPr>
          <a:xfrm>
            <a:off x="3577326" y="4512823"/>
            <a:ext cx="3960000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ja-JP" altLang="en-US" sz="2400" b="1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民間保険　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民間企業や団体が運営</a:t>
            </a:r>
          </a:p>
        </p:txBody>
      </p: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207E0DB1-DE9A-4FF3-9FF6-B9C4101CA521}"/>
              </a:ext>
            </a:extLst>
          </p:cNvPr>
          <p:cNvGrpSpPr/>
          <p:nvPr/>
        </p:nvGrpSpPr>
        <p:grpSpPr>
          <a:xfrm>
            <a:off x="2341563" y="4731823"/>
            <a:ext cx="1083572" cy="1080000"/>
            <a:chOff x="7755732" y="4104762"/>
            <a:chExt cx="1083572" cy="1080000"/>
          </a:xfrm>
        </p:grpSpPr>
        <p:sp>
          <p:nvSpPr>
            <p:cNvPr id="73" name="楕円 72">
              <a:extLst>
                <a:ext uri="{FF2B5EF4-FFF2-40B4-BE49-F238E27FC236}">
                  <a16:creationId xmlns:a16="http://schemas.microsoft.com/office/drawing/2014/main" id="{82EAB8E6-4E60-456C-91F7-934A4E8D3EFB}"/>
                </a:ext>
              </a:extLst>
            </p:cNvPr>
            <p:cNvSpPr/>
            <p:nvPr/>
          </p:nvSpPr>
          <p:spPr>
            <a:xfrm>
              <a:off x="7755732" y="4104762"/>
              <a:ext cx="1080000" cy="1080000"/>
            </a:xfrm>
            <a:prstGeom prst="ellipse">
              <a:avLst/>
            </a:prstGeom>
            <a:solidFill>
              <a:srgbClr val="00C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0C0FF"/>
                </a:solidFill>
              </a:endParaRPr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F92D9F22-A81F-4D43-AD3B-5E5E771B6EED}"/>
                </a:ext>
              </a:extLst>
            </p:cNvPr>
            <p:cNvSpPr txBox="1"/>
            <p:nvPr/>
          </p:nvSpPr>
          <p:spPr>
            <a:xfrm>
              <a:off x="7759304" y="4294690"/>
              <a:ext cx="1080000" cy="72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ja-JP" altLang="en-US" sz="2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民間</a:t>
              </a:r>
              <a:endParaRPr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2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保険</a:t>
              </a:r>
            </a:p>
          </p:txBody>
        </p:sp>
      </p:grp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4E2B956-1EFB-45F0-BEA2-1DFD3526FF06}"/>
              </a:ext>
            </a:extLst>
          </p:cNvPr>
          <p:cNvSpPr txBox="1">
            <a:spLocks/>
          </p:cNvSpPr>
          <p:nvPr/>
        </p:nvSpPr>
        <p:spPr>
          <a:xfrm>
            <a:off x="3578422" y="2354174"/>
            <a:ext cx="7199999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ja-JP" altLang="en-US" sz="2400" b="1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強制加入の公的保険　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国や地方公共団体が運営</a:t>
            </a: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D41DE5CE-6731-4D82-B6FF-1A38147E191A}"/>
              </a:ext>
            </a:extLst>
          </p:cNvPr>
          <p:cNvGrpSpPr/>
          <p:nvPr/>
        </p:nvGrpSpPr>
        <p:grpSpPr>
          <a:xfrm>
            <a:off x="2339977" y="2757652"/>
            <a:ext cx="1083572" cy="1080000"/>
            <a:chOff x="7755732" y="4104762"/>
            <a:chExt cx="1083572" cy="1080000"/>
          </a:xfrm>
        </p:grpSpPr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39C335F9-E612-448B-8E65-B974DEB43D0E}"/>
                </a:ext>
              </a:extLst>
            </p:cNvPr>
            <p:cNvSpPr/>
            <p:nvPr/>
          </p:nvSpPr>
          <p:spPr>
            <a:xfrm>
              <a:off x="7755732" y="4104762"/>
              <a:ext cx="1080000" cy="1080000"/>
            </a:xfrm>
            <a:prstGeom prst="ellipse">
              <a:avLst/>
            </a:prstGeom>
            <a:solidFill>
              <a:srgbClr val="00C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0C0FF"/>
                </a:solidFill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E8248544-CF09-4E51-BD78-FA5C2FFC7C4C}"/>
                </a:ext>
              </a:extLst>
            </p:cNvPr>
            <p:cNvSpPr txBox="1"/>
            <p:nvPr/>
          </p:nvSpPr>
          <p:spPr>
            <a:xfrm>
              <a:off x="7759304" y="4294690"/>
              <a:ext cx="1080000" cy="72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ja-JP" altLang="en-US" sz="2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社会</a:t>
              </a:r>
              <a:endParaRPr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2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保険</a:t>
              </a: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C2F99320-B2DA-4D76-AE63-9C4F4B3D7020}"/>
              </a:ext>
            </a:extLst>
          </p:cNvPr>
          <p:cNvGrpSpPr/>
          <p:nvPr/>
        </p:nvGrpSpPr>
        <p:grpSpPr>
          <a:xfrm>
            <a:off x="3592566" y="3072679"/>
            <a:ext cx="7190620" cy="722659"/>
            <a:chOff x="3592566" y="3072679"/>
            <a:chExt cx="7190620" cy="722659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4AB4E16E-FAE4-49F5-82EC-BF803DB8C8AF}"/>
                </a:ext>
              </a:extLst>
            </p:cNvPr>
            <p:cNvGrpSpPr/>
            <p:nvPr/>
          </p:nvGrpSpPr>
          <p:grpSpPr>
            <a:xfrm>
              <a:off x="3592566" y="3074008"/>
              <a:ext cx="1620000" cy="720000"/>
              <a:chOff x="3592566" y="3070715"/>
              <a:chExt cx="1620000" cy="720000"/>
            </a:xfrm>
          </p:grpSpPr>
          <p:sp>
            <p:nvSpPr>
              <p:cNvPr id="54" name="四角形: 角を丸くする 53">
                <a:extLst>
                  <a:ext uri="{FF2B5EF4-FFF2-40B4-BE49-F238E27FC236}">
                    <a16:creationId xmlns:a16="http://schemas.microsoft.com/office/drawing/2014/main" id="{BB91B4F6-315B-45B3-99F9-16396D30950F}"/>
                  </a:ext>
                </a:extLst>
              </p:cNvPr>
              <p:cNvSpPr/>
              <p:nvPr/>
            </p:nvSpPr>
            <p:spPr>
              <a:xfrm>
                <a:off x="3592566" y="3070715"/>
                <a:ext cx="1620000" cy="720000"/>
              </a:xfrm>
              <a:prstGeom prst="roundRect">
                <a:avLst/>
              </a:prstGeom>
              <a:solidFill>
                <a:srgbClr val="F0F0F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/>
                  <a:t>4</a:t>
                </a:r>
              </a:p>
              <a:p>
                <a:pPr algn="ctr"/>
                <a:endParaRPr kumimoji="1" lang="ja-JP" altLang="en-US" dirty="0"/>
              </a:p>
            </p:txBody>
          </p:sp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559D8723-790B-4F8F-B650-B7F9BB252C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8325" y="3070715"/>
                <a:ext cx="1080000" cy="72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kumimoji="1" lang="ja-JP" altLang="en-US" sz="2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健康保険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5EF8EF5F-AC12-4A98-94AB-FC47E79D946E}"/>
                </a:ext>
              </a:extLst>
            </p:cNvPr>
            <p:cNvGrpSpPr/>
            <p:nvPr/>
          </p:nvGrpSpPr>
          <p:grpSpPr>
            <a:xfrm>
              <a:off x="5449439" y="3073110"/>
              <a:ext cx="1620000" cy="721797"/>
              <a:chOff x="2559235" y="5425110"/>
              <a:chExt cx="1620000" cy="721797"/>
            </a:xfrm>
          </p:grpSpPr>
          <p:sp>
            <p:nvSpPr>
              <p:cNvPr id="37" name="四角形: 角を丸くする 36">
                <a:extLst>
                  <a:ext uri="{FF2B5EF4-FFF2-40B4-BE49-F238E27FC236}">
                    <a16:creationId xmlns:a16="http://schemas.microsoft.com/office/drawing/2014/main" id="{1C2D396C-5260-4C60-9084-28793A5F86D7}"/>
                  </a:ext>
                </a:extLst>
              </p:cNvPr>
              <p:cNvSpPr/>
              <p:nvPr/>
            </p:nvSpPr>
            <p:spPr>
              <a:xfrm>
                <a:off x="2559235" y="5425110"/>
                <a:ext cx="1620000" cy="720000"/>
              </a:xfrm>
              <a:prstGeom prst="roundRect">
                <a:avLst/>
              </a:prstGeom>
              <a:solidFill>
                <a:srgbClr val="F0F0F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/>
                  <a:t>4</a:t>
                </a:r>
              </a:p>
              <a:p>
                <a:pPr algn="ctr"/>
                <a:endParaRPr kumimoji="1" lang="ja-JP" altLang="en-US" dirty="0"/>
              </a:p>
            </p:txBody>
          </p:sp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32FA4DF3-82F5-4E5C-94E2-AC7647F731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30755" y="5426907"/>
                <a:ext cx="1080000" cy="72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kumimoji="1" lang="ja-JP" altLang="en-US" sz="2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国民年金</a:t>
                </a:r>
                <a:endParaRPr kumimoji="1"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algn="ctr"/>
                <a:r>
                  <a:rPr lang="ja-JP" altLang="en-US" sz="2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厚生年金</a:t>
                </a:r>
                <a:endParaRPr kumimoji="1"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76F07BF4-1059-4949-ABAD-0F5A09BC59B0}"/>
                </a:ext>
              </a:extLst>
            </p:cNvPr>
            <p:cNvGrpSpPr/>
            <p:nvPr/>
          </p:nvGrpSpPr>
          <p:grpSpPr>
            <a:xfrm>
              <a:off x="7306312" y="3073110"/>
              <a:ext cx="1620000" cy="721797"/>
              <a:chOff x="2559235" y="5425110"/>
              <a:chExt cx="1620000" cy="721797"/>
            </a:xfrm>
          </p:grpSpPr>
          <p:sp>
            <p:nvSpPr>
              <p:cNvPr id="44" name="四角形: 角を丸くする 43">
                <a:extLst>
                  <a:ext uri="{FF2B5EF4-FFF2-40B4-BE49-F238E27FC236}">
                    <a16:creationId xmlns:a16="http://schemas.microsoft.com/office/drawing/2014/main" id="{A2C6BF9A-722B-4747-A6B6-96A1EAC01C98}"/>
                  </a:ext>
                </a:extLst>
              </p:cNvPr>
              <p:cNvSpPr/>
              <p:nvPr/>
            </p:nvSpPr>
            <p:spPr>
              <a:xfrm>
                <a:off x="2559235" y="5425110"/>
                <a:ext cx="1620000" cy="720000"/>
              </a:xfrm>
              <a:prstGeom prst="roundRect">
                <a:avLst/>
              </a:prstGeom>
              <a:solidFill>
                <a:srgbClr val="F0F0F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/>
                  <a:t>4</a:t>
                </a:r>
              </a:p>
              <a:p>
                <a:pPr algn="ctr"/>
                <a:endParaRPr kumimoji="1" lang="ja-JP" altLang="en-US" dirty="0"/>
              </a:p>
            </p:txBody>
          </p:sp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A5C34E9B-C123-495F-9F85-0DE4F61BF0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29235" y="5426907"/>
                <a:ext cx="1080000" cy="72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kumimoji="1" lang="ja-JP" altLang="en-US" sz="2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雇用保険</a:t>
                </a:r>
              </a:p>
            </p:txBody>
          </p:sp>
        </p:grpSp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602C2E77-84F5-472B-9B34-1CB8C9A89577}"/>
                </a:ext>
              </a:extLst>
            </p:cNvPr>
            <p:cNvGrpSpPr/>
            <p:nvPr/>
          </p:nvGrpSpPr>
          <p:grpSpPr>
            <a:xfrm>
              <a:off x="9163186" y="3072679"/>
              <a:ext cx="1620000" cy="722659"/>
              <a:chOff x="2559235" y="5425110"/>
              <a:chExt cx="1620000" cy="722659"/>
            </a:xfrm>
          </p:grpSpPr>
          <p:sp>
            <p:nvSpPr>
              <p:cNvPr id="48" name="四角形: 角を丸くする 47">
                <a:extLst>
                  <a:ext uri="{FF2B5EF4-FFF2-40B4-BE49-F238E27FC236}">
                    <a16:creationId xmlns:a16="http://schemas.microsoft.com/office/drawing/2014/main" id="{68AD9AC1-2884-44D7-B3C3-8B502F26F7F0}"/>
                  </a:ext>
                </a:extLst>
              </p:cNvPr>
              <p:cNvSpPr/>
              <p:nvPr/>
            </p:nvSpPr>
            <p:spPr>
              <a:xfrm>
                <a:off x="2559235" y="5425110"/>
                <a:ext cx="1620000" cy="720000"/>
              </a:xfrm>
              <a:prstGeom prst="roundRect">
                <a:avLst/>
              </a:prstGeom>
              <a:solidFill>
                <a:srgbClr val="F0F0F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/>
                  <a:t>4</a:t>
                </a:r>
              </a:p>
              <a:p>
                <a:pPr algn="ctr"/>
                <a:endParaRPr kumimoji="1" lang="ja-JP" altLang="en-US" dirty="0"/>
              </a:p>
            </p:txBody>
          </p:sp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79EC61B5-D677-4A87-8702-19DA63BFDA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49235" y="5427769"/>
                <a:ext cx="1440000" cy="72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ja-JP" altLang="en-US" sz="2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介護</a:t>
                </a:r>
                <a:r>
                  <a:rPr kumimoji="1" lang="ja-JP" altLang="en-US" sz="2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保険</a:t>
                </a:r>
                <a:endParaRPr kumimoji="1"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algn="ctr"/>
                <a:r>
                  <a:rPr lang="ja-JP" altLang="en-US" sz="2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（</a:t>
                </a:r>
                <a:r>
                  <a:rPr lang="en-US" altLang="ja-JP" sz="2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40</a:t>
                </a:r>
                <a:r>
                  <a:rPr lang="ja-JP" altLang="en-US" sz="2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歳～）</a:t>
                </a:r>
                <a:endParaRPr kumimoji="1"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2F3B53F-4DBA-4DDC-BD2E-3A6047917929}"/>
              </a:ext>
            </a:extLst>
          </p:cNvPr>
          <p:cNvGrpSpPr/>
          <p:nvPr/>
        </p:nvGrpSpPr>
        <p:grpSpPr>
          <a:xfrm>
            <a:off x="3576517" y="5222158"/>
            <a:ext cx="7116581" cy="740739"/>
            <a:chOff x="3576517" y="5222158"/>
            <a:chExt cx="7116581" cy="740739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38E65AF6-3208-4378-9253-7AA8AF579CC9}"/>
                </a:ext>
              </a:extLst>
            </p:cNvPr>
            <p:cNvGrpSpPr/>
            <p:nvPr/>
          </p:nvGrpSpPr>
          <p:grpSpPr>
            <a:xfrm>
              <a:off x="3576517" y="5222158"/>
              <a:ext cx="1620000" cy="727545"/>
              <a:chOff x="3482902" y="5574624"/>
              <a:chExt cx="1620000" cy="727545"/>
            </a:xfrm>
          </p:grpSpPr>
          <p:sp>
            <p:nvSpPr>
              <p:cNvPr id="62" name="四角形: 角を丸くする 61">
                <a:extLst>
                  <a:ext uri="{FF2B5EF4-FFF2-40B4-BE49-F238E27FC236}">
                    <a16:creationId xmlns:a16="http://schemas.microsoft.com/office/drawing/2014/main" id="{1E8E6236-7780-4015-B0A6-DF03079F4BD2}"/>
                  </a:ext>
                </a:extLst>
              </p:cNvPr>
              <p:cNvSpPr/>
              <p:nvPr/>
            </p:nvSpPr>
            <p:spPr>
              <a:xfrm>
                <a:off x="3482902" y="5574624"/>
                <a:ext cx="1620000" cy="720000"/>
              </a:xfrm>
              <a:prstGeom prst="roundRect">
                <a:avLst/>
              </a:prstGeom>
              <a:solidFill>
                <a:srgbClr val="F0F0F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/>
                  <a:t>4</a:t>
                </a:r>
              </a:p>
              <a:p>
                <a:pPr algn="ctr"/>
                <a:endParaRPr kumimoji="1" lang="ja-JP" altLang="en-US" dirty="0"/>
              </a:p>
            </p:txBody>
          </p:sp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2006ADCC-8062-4DD3-A452-07E84333B7A2}"/>
                  </a:ext>
                </a:extLst>
              </p:cNvPr>
              <p:cNvSpPr txBox="1"/>
              <p:nvPr/>
            </p:nvSpPr>
            <p:spPr>
              <a:xfrm>
                <a:off x="3571220" y="5582169"/>
                <a:ext cx="1440000" cy="7200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zh-TW" altLang="en-US" sz="2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医療</a:t>
                </a:r>
                <a:r>
                  <a:rPr kumimoji="1" lang="ja-JP" altLang="en-US" sz="2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保険</a:t>
                </a:r>
                <a:endParaRPr kumimoji="1" lang="zh-TW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E01C0377-0DE5-4153-9F1A-E9F49D5B184C}"/>
                </a:ext>
              </a:extLst>
            </p:cNvPr>
            <p:cNvGrpSpPr/>
            <p:nvPr/>
          </p:nvGrpSpPr>
          <p:grpSpPr>
            <a:xfrm>
              <a:off x="5441414" y="5222158"/>
              <a:ext cx="1620000" cy="726057"/>
              <a:chOff x="5136386" y="5547515"/>
              <a:chExt cx="1620000" cy="726057"/>
            </a:xfrm>
          </p:grpSpPr>
          <p:sp>
            <p:nvSpPr>
              <p:cNvPr id="65" name="四角形: 角を丸くする 64">
                <a:extLst>
                  <a:ext uri="{FF2B5EF4-FFF2-40B4-BE49-F238E27FC236}">
                    <a16:creationId xmlns:a16="http://schemas.microsoft.com/office/drawing/2014/main" id="{B5F3831E-7B81-4D95-9B75-E05DCDB6F88D}"/>
                  </a:ext>
                </a:extLst>
              </p:cNvPr>
              <p:cNvSpPr/>
              <p:nvPr/>
            </p:nvSpPr>
            <p:spPr>
              <a:xfrm>
                <a:off x="5136386" y="5547515"/>
                <a:ext cx="1620000" cy="720000"/>
              </a:xfrm>
              <a:prstGeom prst="roundRect">
                <a:avLst/>
              </a:prstGeom>
              <a:solidFill>
                <a:srgbClr val="F0F0F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ABE8F597-74F8-40BB-B32F-E672204B146C}"/>
                  </a:ext>
                </a:extLst>
              </p:cNvPr>
              <p:cNvSpPr txBox="1"/>
              <p:nvPr/>
            </p:nvSpPr>
            <p:spPr>
              <a:xfrm>
                <a:off x="5226386" y="5553572"/>
                <a:ext cx="1440000" cy="7200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zh-TW" altLang="en-US" sz="2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個人</a:t>
                </a:r>
                <a:endParaRPr kumimoji="1" lang="en-US" altLang="zh-TW" sz="20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algn="ctr"/>
                <a:r>
                  <a:rPr kumimoji="1" lang="zh-TW" altLang="en-US" sz="2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年金</a:t>
                </a:r>
                <a:r>
                  <a:rPr kumimoji="1" lang="ja-JP" altLang="en-US" sz="2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保険</a:t>
                </a:r>
              </a:p>
            </p:txBody>
          </p:sp>
        </p:grpSp>
        <p:grpSp>
          <p:nvGrpSpPr>
            <p:cNvPr id="71" name="グループ化 70">
              <a:extLst>
                <a:ext uri="{FF2B5EF4-FFF2-40B4-BE49-F238E27FC236}">
                  <a16:creationId xmlns:a16="http://schemas.microsoft.com/office/drawing/2014/main" id="{6B13A660-1CBD-43CC-BE12-221C6978E591}"/>
                </a:ext>
              </a:extLst>
            </p:cNvPr>
            <p:cNvGrpSpPr/>
            <p:nvPr/>
          </p:nvGrpSpPr>
          <p:grpSpPr>
            <a:xfrm>
              <a:off x="7306312" y="5231392"/>
              <a:ext cx="1620000" cy="731505"/>
              <a:chOff x="3381131" y="5563119"/>
              <a:chExt cx="1620000" cy="731505"/>
            </a:xfrm>
          </p:grpSpPr>
          <p:sp>
            <p:nvSpPr>
              <p:cNvPr id="75" name="四角形: 角を丸くする 74">
                <a:extLst>
                  <a:ext uri="{FF2B5EF4-FFF2-40B4-BE49-F238E27FC236}">
                    <a16:creationId xmlns:a16="http://schemas.microsoft.com/office/drawing/2014/main" id="{C6161DAD-F9D4-4524-AF0B-58C83A50B3CD}"/>
                  </a:ext>
                </a:extLst>
              </p:cNvPr>
              <p:cNvSpPr/>
              <p:nvPr/>
            </p:nvSpPr>
            <p:spPr>
              <a:xfrm>
                <a:off x="3482902" y="5574624"/>
                <a:ext cx="1440000" cy="720000"/>
              </a:xfrm>
              <a:prstGeom prst="roundRect">
                <a:avLst/>
              </a:prstGeom>
              <a:solidFill>
                <a:srgbClr val="F0F0F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/>
                  <a:t>4</a:t>
                </a:r>
              </a:p>
              <a:p>
                <a:pPr algn="ctr"/>
                <a:endParaRPr kumimoji="1" lang="ja-JP" altLang="en-US" dirty="0"/>
              </a:p>
            </p:txBody>
          </p:sp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ABDB4223-AFD2-4632-B27B-EA8901C0536F}"/>
                  </a:ext>
                </a:extLst>
              </p:cNvPr>
              <p:cNvSpPr txBox="1"/>
              <p:nvPr/>
            </p:nvSpPr>
            <p:spPr>
              <a:xfrm>
                <a:off x="3381131" y="5563119"/>
                <a:ext cx="1620000" cy="7200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ja-JP" altLang="en-US" sz="2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自動車</a:t>
                </a:r>
                <a:r>
                  <a:rPr kumimoji="1" lang="ja-JP" altLang="en-US" sz="2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保険</a:t>
                </a:r>
                <a:endParaRPr kumimoji="1" lang="zh-TW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E1D5868B-C27F-467B-A364-1E124B3141D3}"/>
                </a:ext>
              </a:extLst>
            </p:cNvPr>
            <p:cNvSpPr txBox="1"/>
            <p:nvPr/>
          </p:nvSpPr>
          <p:spPr>
            <a:xfrm>
              <a:off x="8989983" y="5392473"/>
              <a:ext cx="170311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など、様々</a:t>
              </a:r>
              <a:endParaRPr kumimoji="1" lang="zh-TW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3450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39" grpId="0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グラフィックス 23">
            <a:extLst>
              <a:ext uri="{FF2B5EF4-FFF2-40B4-BE49-F238E27FC236}">
                <a16:creationId xmlns:a16="http://schemas.microsoft.com/office/drawing/2014/main" id="{CA168C12-2E33-4835-BED7-C47A01E60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67252" y="3173700"/>
            <a:ext cx="1684453" cy="2821663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88FA8FF-618A-4D1A-ADA7-655AA88D268F}"/>
              </a:ext>
            </a:extLst>
          </p:cNvPr>
          <p:cNvSpPr txBox="1">
            <a:spLocks/>
          </p:cNvSpPr>
          <p:nvPr/>
        </p:nvSpPr>
        <p:spPr>
          <a:xfrm>
            <a:off x="754056" y="925348"/>
            <a:ext cx="10800000" cy="72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元利均等払い・元金均等払いについて</a:t>
            </a:r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7736AA02-739C-4D96-8935-50C1113EE430}"/>
              </a:ext>
            </a:extLst>
          </p:cNvPr>
          <p:cNvGrpSpPr/>
          <p:nvPr/>
        </p:nvGrpSpPr>
        <p:grpSpPr>
          <a:xfrm>
            <a:off x="1450976" y="2358674"/>
            <a:ext cx="9360000" cy="722819"/>
            <a:chOff x="1450266" y="2533173"/>
            <a:chExt cx="9360000" cy="722819"/>
          </a:xfrm>
        </p:grpSpPr>
        <p:sp>
          <p:nvSpPr>
            <p:cNvPr id="44" name="四角形: 角を丸くする 43">
              <a:extLst>
                <a:ext uri="{FF2B5EF4-FFF2-40B4-BE49-F238E27FC236}">
                  <a16:creationId xmlns:a16="http://schemas.microsoft.com/office/drawing/2014/main" id="{D3F31540-781B-4386-9E1B-AC2422C87460}"/>
                </a:ext>
              </a:extLst>
            </p:cNvPr>
            <p:cNvSpPr/>
            <p:nvPr/>
          </p:nvSpPr>
          <p:spPr>
            <a:xfrm>
              <a:off x="1450266" y="2533173"/>
              <a:ext cx="9360000" cy="720000"/>
            </a:xfrm>
            <a:prstGeom prst="round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A32937EC-05F0-4B64-AFC5-ACF63F951BA4}"/>
                </a:ext>
              </a:extLst>
            </p:cNvPr>
            <p:cNvSpPr txBox="1">
              <a:spLocks/>
            </p:cNvSpPr>
            <p:nvPr/>
          </p:nvSpPr>
          <p:spPr>
            <a:xfrm>
              <a:off x="1677503" y="2535992"/>
              <a:ext cx="8824158" cy="720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100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万円を金利</a:t>
              </a:r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15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％で</a:t>
              </a:r>
              <a:r>
                <a:rPr lang="ja-JP" altLang="en-US" sz="2000" b="1" dirty="0">
                  <a:solidFill>
                    <a:srgbClr val="FF004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元利均等払い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もしくは</a:t>
              </a:r>
              <a:r>
                <a:rPr lang="ja-JP" altLang="en-US" sz="2000" b="1" dirty="0">
                  <a:solidFill>
                    <a:srgbClr val="FF004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元金均等払い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で</a:t>
              </a:r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年間借りる</a:t>
              </a:r>
              <a:endPara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5CC0FD3-905F-4F98-B0EB-495B79178DA5}"/>
              </a:ext>
            </a:extLst>
          </p:cNvPr>
          <p:cNvSpPr txBox="1">
            <a:spLocks/>
          </p:cNvSpPr>
          <p:nvPr/>
        </p:nvSpPr>
        <p:spPr>
          <a:xfrm>
            <a:off x="2496000" y="1643498"/>
            <a:ext cx="7200000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同じ金利・期間・金額で</a:t>
            </a:r>
            <a:r>
              <a:rPr lang="ja-JP" altLang="en-US" sz="24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返済方法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が違う場合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F3AB970-7765-47AD-8725-8BC9E558D1BE}"/>
              </a:ext>
            </a:extLst>
          </p:cNvPr>
          <p:cNvSpPr txBox="1">
            <a:spLocks/>
          </p:cNvSpPr>
          <p:nvPr/>
        </p:nvSpPr>
        <p:spPr>
          <a:xfrm>
            <a:off x="1423541" y="3285774"/>
            <a:ext cx="288000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30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元利</a:t>
            </a:r>
            <a:r>
              <a:rPr lang="ja-JP" altLang="en-US" sz="3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均等払い</a:t>
            </a:r>
          </a:p>
        </p:txBody>
      </p: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2947DD09-ADED-4648-AEBB-DC3F675BE87B}"/>
              </a:ext>
            </a:extLst>
          </p:cNvPr>
          <p:cNvGrpSpPr/>
          <p:nvPr/>
        </p:nvGrpSpPr>
        <p:grpSpPr>
          <a:xfrm>
            <a:off x="1970199" y="3796143"/>
            <a:ext cx="1800000" cy="1800000"/>
            <a:chOff x="320320" y="1949200"/>
            <a:chExt cx="1800000" cy="1800000"/>
          </a:xfrm>
        </p:grpSpPr>
        <p:sp>
          <p:nvSpPr>
            <p:cNvPr id="71" name="楕円 70">
              <a:extLst>
                <a:ext uri="{FF2B5EF4-FFF2-40B4-BE49-F238E27FC236}">
                  <a16:creationId xmlns:a16="http://schemas.microsoft.com/office/drawing/2014/main" id="{06318077-85C8-444A-BED9-8FE03DCE76A0}"/>
                </a:ext>
              </a:extLst>
            </p:cNvPr>
            <p:cNvSpPr/>
            <p:nvPr/>
          </p:nvSpPr>
          <p:spPr>
            <a:xfrm>
              <a:off x="320320" y="1949200"/>
              <a:ext cx="1800000" cy="1800000"/>
            </a:xfrm>
            <a:prstGeom prst="ellipse">
              <a:avLst/>
            </a:prstGeom>
            <a:solidFill>
              <a:srgbClr val="C0F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ADF2C72E-BA9A-4FB3-BAB4-9F604372497B}"/>
                </a:ext>
              </a:extLst>
            </p:cNvPr>
            <p:cNvSpPr txBox="1"/>
            <p:nvPr/>
          </p:nvSpPr>
          <p:spPr>
            <a:xfrm>
              <a:off x="320320" y="2295437"/>
              <a:ext cx="1800000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総返済額</a:t>
              </a:r>
              <a:endPara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2000" b="1" spc="-1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lang="en-US" altLang="ja-JP" sz="3200" b="1" spc="-1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11</a:t>
              </a:r>
              <a:r>
                <a:rPr lang="en-US" altLang="ja-JP" sz="3200" b="1" spc="-150" dirty="0">
                  <a:solidFill>
                    <a:srgbClr val="FF004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6</a:t>
              </a:r>
              <a:r>
                <a:rPr kumimoji="1" lang="en-US" altLang="ja-JP" sz="3200" b="1" spc="-150" dirty="0">
                  <a:solidFill>
                    <a:srgbClr val="FF004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.4</a:t>
              </a:r>
            </a:p>
            <a:p>
              <a:pPr algn="ctr"/>
              <a:r>
                <a:rPr kumimoji="1"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</a:p>
          </p:txBody>
        </p:sp>
      </p:grp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0DBBB4E3-504F-483F-AA1A-9070888B02FF}"/>
              </a:ext>
            </a:extLst>
          </p:cNvPr>
          <p:cNvSpPr txBox="1">
            <a:spLocks/>
          </p:cNvSpPr>
          <p:nvPr/>
        </p:nvSpPr>
        <p:spPr>
          <a:xfrm>
            <a:off x="7892605" y="3232211"/>
            <a:ext cx="288000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30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元金</a:t>
            </a:r>
            <a:r>
              <a:rPr lang="ja-JP" altLang="en-US" sz="3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均等払い</a:t>
            </a:r>
          </a:p>
        </p:txBody>
      </p: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827B95AF-6CD3-467E-96F3-19FC0C8EEDD8}"/>
              </a:ext>
            </a:extLst>
          </p:cNvPr>
          <p:cNvGrpSpPr/>
          <p:nvPr/>
        </p:nvGrpSpPr>
        <p:grpSpPr>
          <a:xfrm>
            <a:off x="8401050" y="3776508"/>
            <a:ext cx="1818565" cy="1800000"/>
            <a:chOff x="301755" y="1949200"/>
            <a:chExt cx="1818565" cy="1800000"/>
          </a:xfrm>
        </p:grpSpPr>
        <p:sp>
          <p:nvSpPr>
            <p:cNvPr id="85" name="楕円 84">
              <a:extLst>
                <a:ext uri="{FF2B5EF4-FFF2-40B4-BE49-F238E27FC236}">
                  <a16:creationId xmlns:a16="http://schemas.microsoft.com/office/drawing/2014/main" id="{6540C8CB-7D5D-451C-9C24-B49CE32CE223}"/>
                </a:ext>
              </a:extLst>
            </p:cNvPr>
            <p:cNvSpPr/>
            <p:nvPr/>
          </p:nvSpPr>
          <p:spPr>
            <a:xfrm>
              <a:off x="320320" y="1949200"/>
              <a:ext cx="1800000" cy="1800000"/>
            </a:xfrm>
            <a:prstGeom prst="ellipse">
              <a:avLst/>
            </a:prstGeom>
            <a:solidFill>
              <a:srgbClr val="C0F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5BAFA269-66BC-46BA-BB7A-A70DC8A787F4}"/>
                </a:ext>
              </a:extLst>
            </p:cNvPr>
            <p:cNvSpPr txBox="1"/>
            <p:nvPr/>
          </p:nvSpPr>
          <p:spPr>
            <a:xfrm>
              <a:off x="301755" y="2306771"/>
              <a:ext cx="1800000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総返済額</a:t>
              </a:r>
              <a:endPara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2000" b="1" spc="-1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lang="en-US" altLang="ja-JP" sz="3200" b="1" spc="-1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11</a:t>
              </a:r>
              <a:r>
                <a:rPr lang="en-US" altLang="ja-JP" sz="3200" b="1" spc="-150" dirty="0">
                  <a:solidFill>
                    <a:srgbClr val="FF004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</a:t>
              </a:r>
              <a:r>
                <a:rPr kumimoji="1" lang="en-US" altLang="ja-JP" sz="3200" b="1" spc="-150" dirty="0">
                  <a:solidFill>
                    <a:srgbClr val="FF004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.6</a:t>
              </a:r>
            </a:p>
            <a:p>
              <a:pPr algn="ctr"/>
              <a:r>
                <a:rPr kumimoji="1"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</a:p>
          </p:txBody>
        </p:sp>
      </p:grp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5D5F19A0-4419-4CFE-9943-2F09D4E756FA}"/>
              </a:ext>
            </a:extLst>
          </p:cNvPr>
          <p:cNvSpPr txBox="1">
            <a:spLocks/>
          </p:cNvSpPr>
          <p:nvPr/>
        </p:nvSpPr>
        <p:spPr>
          <a:xfrm>
            <a:off x="711994" y="5949950"/>
            <a:ext cx="10800000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元金均等払いの返済額は毎月減っていき、総返済額は元利均等払いと比べ少なくなる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CC18FDD3-B2D7-4ABD-904F-B92143C6794F}"/>
              </a:ext>
            </a:extLst>
          </p:cNvPr>
          <p:cNvSpPr txBox="1">
            <a:spLocks/>
          </p:cNvSpPr>
          <p:nvPr/>
        </p:nvSpPr>
        <p:spPr>
          <a:xfrm>
            <a:off x="1416630" y="5593822"/>
            <a:ext cx="324000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just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（毎月の返済金額：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48,486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円）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17484F1B-F273-4C45-AA6E-5E358D978698}"/>
              </a:ext>
            </a:extLst>
          </p:cNvPr>
          <p:cNvSpPr txBox="1">
            <a:spLocks/>
          </p:cNvSpPr>
          <p:nvPr/>
        </p:nvSpPr>
        <p:spPr>
          <a:xfrm>
            <a:off x="7788401" y="5593822"/>
            <a:ext cx="324000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just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（初回の返済金額：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54,165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円）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68D38ABF-A403-4D22-B85D-D3300F30E550}"/>
              </a:ext>
            </a:extLst>
          </p:cNvPr>
          <p:cNvGrpSpPr/>
          <p:nvPr/>
        </p:nvGrpSpPr>
        <p:grpSpPr>
          <a:xfrm>
            <a:off x="4472963" y="4520538"/>
            <a:ext cx="3276000" cy="720000"/>
            <a:chOff x="4093029" y="5492005"/>
            <a:chExt cx="3276000" cy="720000"/>
          </a:xfrm>
        </p:grpSpPr>
        <p:sp>
          <p:nvSpPr>
            <p:cNvPr id="95" name="四角形: 角を丸くする 94">
              <a:extLst>
                <a:ext uri="{FF2B5EF4-FFF2-40B4-BE49-F238E27FC236}">
                  <a16:creationId xmlns:a16="http://schemas.microsoft.com/office/drawing/2014/main" id="{06F6FEB7-495F-481D-A042-961D792E2F1F}"/>
                </a:ext>
              </a:extLst>
            </p:cNvPr>
            <p:cNvSpPr/>
            <p:nvPr/>
          </p:nvSpPr>
          <p:spPr>
            <a:xfrm>
              <a:off x="4093029" y="5492005"/>
              <a:ext cx="3276000" cy="72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テキスト ボックス 95">
              <a:extLst>
                <a:ext uri="{FF2B5EF4-FFF2-40B4-BE49-F238E27FC236}">
                  <a16:creationId xmlns:a16="http://schemas.microsoft.com/office/drawing/2014/main" id="{6BC3656C-790B-4287-8E30-E30B97108582}"/>
                </a:ext>
              </a:extLst>
            </p:cNvPr>
            <p:cNvSpPr txBox="1">
              <a:spLocks/>
            </p:cNvSpPr>
            <p:nvPr/>
          </p:nvSpPr>
          <p:spPr>
            <a:xfrm>
              <a:off x="4317752" y="5492005"/>
              <a:ext cx="2880000" cy="720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返済方法を考える！</a:t>
              </a:r>
              <a:endPara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403EDC31-FDA5-4713-9106-5CB44F4DEBB1}"/>
              </a:ext>
            </a:extLst>
          </p:cNvPr>
          <p:cNvGrpSpPr/>
          <p:nvPr/>
        </p:nvGrpSpPr>
        <p:grpSpPr>
          <a:xfrm>
            <a:off x="10427449" y="202750"/>
            <a:ext cx="1440000" cy="360000"/>
            <a:chOff x="4655776" y="728050"/>
            <a:chExt cx="1440000" cy="360000"/>
          </a:xfrm>
        </p:grpSpPr>
        <p:sp>
          <p:nvSpPr>
            <p:cNvPr id="23" name="四角形: 角を丸くする 22">
              <a:extLst>
                <a:ext uri="{FF2B5EF4-FFF2-40B4-BE49-F238E27FC236}">
                  <a16:creationId xmlns:a16="http://schemas.microsoft.com/office/drawing/2014/main" id="{8932E2D5-B134-49E4-9E06-A10F1C0D22F9}"/>
                </a:ext>
              </a:extLst>
            </p:cNvPr>
            <p:cNvSpPr/>
            <p:nvPr/>
          </p:nvSpPr>
          <p:spPr>
            <a:xfrm>
              <a:off x="4655776" y="728050"/>
              <a:ext cx="1440000" cy="360000"/>
            </a:xfrm>
            <a:prstGeom prst="roundRect">
              <a:avLst>
                <a:gd name="adj" fmla="val 0"/>
              </a:avLst>
            </a:prstGeom>
            <a:solidFill>
              <a:srgbClr val="406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1FD74E4A-3CCF-46A1-BA9D-99C1A3BDE280}"/>
                </a:ext>
              </a:extLst>
            </p:cNvPr>
            <p:cNvSpPr txBox="1"/>
            <p:nvPr/>
          </p:nvSpPr>
          <p:spPr>
            <a:xfrm>
              <a:off x="4655776" y="773050"/>
              <a:ext cx="1440000" cy="27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ja-JP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発展</a:t>
              </a:r>
              <a:endPara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628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79" grpId="0"/>
      <p:bldP spid="87" grpId="0"/>
      <p:bldP spid="92" grpId="0"/>
      <p:bldP spid="9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545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9260486-E810-3943-8380-6D4AC92AD969}"/>
              </a:ext>
            </a:extLst>
          </p:cNvPr>
          <p:cNvSpPr txBox="1">
            <a:spLocks/>
          </p:cNvSpPr>
          <p:nvPr/>
        </p:nvSpPr>
        <p:spPr>
          <a:xfrm>
            <a:off x="696000" y="925350"/>
            <a:ext cx="10800000" cy="72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保険</a:t>
            </a: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の仕組み</a:t>
            </a:r>
            <a:endParaRPr kumimoji="1" lang="ja-JP" altLang="en-US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65FF8AF-239A-4823-8965-BAA1E2868815}"/>
              </a:ext>
            </a:extLst>
          </p:cNvPr>
          <p:cNvSpPr txBox="1">
            <a:spLocks/>
          </p:cNvSpPr>
          <p:nvPr/>
        </p:nvSpPr>
        <p:spPr>
          <a:xfrm>
            <a:off x="703468" y="1643495"/>
            <a:ext cx="10800000" cy="108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加入者相互で保険料などを支払い、それを資金として</a:t>
            </a:r>
            <a:endParaRPr kumimoji="1"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それぞれの保険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で定められたリスクが発生した際に保険金が給付される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AD6DD5E-E435-46CD-9183-99D99635518E}"/>
              </a:ext>
            </a:extLst>
          </p:cNvPr>
          <p:cNvSpPr txBox="1">
            <a:spLocks/>
          </p:cNvSpPr>
          <p:nvPr/>
        </p:nvSpPr>
        <p:spPr>
          <a:xfrm>
            <a:off x="513349" y="5593608"/>
            <a:ext cx="3600000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みんなで少しずつお金を出し合う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734820F-D705-43A4-88A2-DA81640AFA0E}"/>
              </a:ext>
            </a:extLst>
          </p:cNvPr>
          <p:cNvSpPr txBox="1">
            <a:spLocks/>
          </p:cNvSpPr>
          <p:nvPr/>
        </p:nvSpPr>
        <p:spPr>
          <a:xfrm>
            <a:off x="5015608" y="5593608"/>
            <a:ext cx="2160000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国・地方公共団体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保険会社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9D597C1-50ED-46EF-922F-24F8024380E8}"/>
              </a:ext>
            </a:extLst>
          </p:cNvPr>
          <p:cNvSpPr txBox="1">
            <a:spLocks/>
          </p:cNvSpPr>
          <p:nvPr/>
        </p:nvSpPr>
        <p:spPr>
          <a:xfrm>
            <a:off x="8635816" y="5593608"/>
            <a:ext cx="2880000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お金を出し合った人の中で</a:t>
            </a:r>
          </a:p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必要なお金が支払われる</a:t>
            </a:r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9EEA6B72-EA5A-4972-AB27-63B75B6FE3E6}"/>
              </a:ext>
            </a:extLst>
          </p:cNvPr>
          <p:cNvSpPr/>
          <p:nvPr/>
        </p:nvSpPr>
        <p:spPr>
          <a:xfrm>
            <a:off x="3989746" y="4147127"/>
            <a:ext cx="1080000" cy="900000"/>
          </a:xfrm>
          <a:prstGeom prst="rightArrow">
            <a:avLst/>
          </a:prstGeom>
          <a:solidFill>
            <a:srgbClr val="C0F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C23369B4-DE8B-4904-A9BA-226A101F8228}"/>
              </a:ext>
            </a:extLst>
          </p:cNvPr>
          <p:cNvSpPr/>
          <p:nvPr/>
        </p:nvSpPr>
        <p:spPr>
          <a:xfrm>
            <a:off x="7555816" y="4147127"/>
            <a:ext cx="1080000" cy="900000"/>
          </a:xfrm>
          <a:prstGeom prst="rightArrow">
            <a:avLst/>
          </a:prstGeom>
          <a:solidFill>
            <a:srgbClr val="C0F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8E6D8565-4F96-44D6-82D8-0321335DD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746" y="3087521"/>
            <a:ext cx="2250876" cy="2141704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0552BDEB-7346-4206-A428-348238008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9871" y="3242806"/>
            <a:ext cx="2321035" cy="1971689"/>
          </a:xfrm>
          <a:prstGeom prst="rect">
            <a:avLst/>
          </a:prstGeom>
        </p:spPr>
      </p:pic>
      <p:pic>
        <p:nvPicPr>
          <p:cNvPr id="4" name="グラフィックス 3">
            <a:extLst>
              <a:ext uri="{FF2B5EF4-FFF2-40B4-BE49-F238E27FC236}">
                <a16:creationId xmlns:a16="http://schemas.microsoft.com/office/drawing/2014/main" id="{E8554DDC-FE0A-492B-8233-C171637E55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6946" y="3000036"/>
            <a:ext cx="1012807" cy="998070"/>
          </a:xfrm>
          <a:prstGeom prst="rect">
            <a:avLst/>
          </a:prstGeom>
        </p:spPr>
      </p:pic>
      <p:pic>
        <p:nvPicPr>
          <p:cNvPr id="6" name="グラフィックス 5">
            <a:extLst>
              <a:ext uri="{FF2B5EF4-FFF2-40B4-BE49-F238E27FC236}">
                <a16:creationId xmlns:a16="http://schemas.microsoft.com/office/drawing/2014/main" id="{A9AE1E26-F43F-42EC-82FA-FF8A8ADA13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2485" y="4066126"/>
            <a:ext cx="3032067" cy="1171005"/>
          </a:xfrm>
          <a:prstGeom prst="rect">
            <a:avLst/>
          </a:prstGeom>
        </p:spPr>
      </p:pic>
      <p:pic>
        <p:nvPicPr>
          <p:cNvPr id="32" name="グラフィックス 31">
            <a:extLst>
              <a:ext uri="{FF2B5EF4-FFF2-40B4-BE49-F238E27FC236}">
                <a16:creationId xmlns:a16="http://schemas.microsoft.com/office/drawing/2014/main" id="{C6DCE576-3A38-42AD-AB88-64085D09CC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05797" y="3068638"/>
            <a:ext cx="1012807" cy="99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9260486-E810-3943-8380-6D4AC92AD969}"/>
              </a:ext>
            </a:extLst>
          </p:cNvPr>
          <p:cNvSpPr txBox="1">
            <a:spLocks/>
          </p:cNvSpPr>
          <p:nvPr/>
        </p:nvSpPr>
        <p:spPr>
          <a:xfrm>
            <a:off x="696000" y="925348"/>
            <a:ext cx="10800000" cy="72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民間保険</a:t>
            </a: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の役割</a:t>
            </a:r>
            <a:endParaRPr kumimoji="1" lang="ja-JP" altLang="en-US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65FF8AF-239A-4823-8965-BAA1E2868815}"/>
              </a:ext>
            </a:extLst>
          </p:cNvPr>
          <p:cNvSpPr txBox="1">
            <a:spLocks/>
          </p:cNvSpPr>
          <p:nvPr/>
        </p:nvSpPr>
        <p:spPr>
          <a:xfrm>
            <a:off x="660557" y="1600533"/>
            <a:ext cx="11127364" cy="108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長い人生には事故や災害、失業、けが、病気、死亡などの不測の事態により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経済的負担や損害が発生することがあり、社会保険で補いきれない</a:t>
            </a:r>
            <a:r>
              <a:rPr lang="ja-JP" altLang="en-US" sz="24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リスクに備える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ことができる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596C73C-C5AC-4E68-AE42-AFED02C8E354}"/>
              </a:ext>
            </a:extLst>
          </p:cNvPr>
          <p:cNvGrpSpPr/>
          <p:nvPr/>
        </p:nvGrpSpPr>
        <p:grpSpPr>
          <a:xfrm>
            <a:off x="480557" y="2680533"/>
            <a:ext cx="11195393" cy="3918381"/>
            <a:chOff x="480557" y="2680533"/>
            <a:chExt cx="11195393" cy="3918381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0DD7228B-9E32-4742-8C22-B8F99A997181}"/>
                </a:ext>
              </a:extLst>
            </p:cNvPr>
            <p:cNvGrpSpPr/>
            <p:nvPr/>
          </p:nvGrpSpPr>
          <p:grpSpPr>
            <a:xfrm>
              <a:off x="480557" y="2706919"/>
              <a:ext cx="11195393" cy="3469893"/>
              <a:chOff x="480557" y="2706919"/>
              <a:chExt cx="11195393" cy="3469893"/>
            </a:xfrm>
          </p:grpSpPr>
          <p:grpSp>
            <p:nvGrpSpPr>
              <p:cNvPr id="12" name="グループ化 11">
                <a:extLst>
                  <a:ext uri="{FF2B5EF4-FFF2-40B4-BE49-F238E27FC236}">
                    <a16:creationId xmlns:a16="http://schemas.microsoft.com/office/drawing/2014/main" id="{7BFF0759-DB0A-4F33-B8F4-1E5E294CABCB}"/>
                  </a:ext>
                </a:extLst>
              </p:cNvPr>
              <p:cNvGrpSpPr/>
              <p:nvPr/>
            </p:nvGrpSpPr>
            <p:grpSpPr>
              <a:xfrm>
                <a:off x="480557" y="2740087"/>
                <a:ext cx="1800000" cy="1440000"/>
                <a:chOff x="140320" y="1949200"/>
                <a:chExt cx="1800000" cy="1440000"/>
              </a:xfrm>
            </p:grpSpPr>
            <p:sp>
              <p:nvSpPr>
                <p:cNvPr id="13" name="楕円 12">
                  <a:extLst>
                    <a:ext uri="{FF2B5EF4-FFF2-40B4-BE49-F238E27FC236}">
                      <a16:creationId xmlns:a16="http://schemas.microsoft.com/office/drawing/2014/main" id="{AFE1B912-2FCE-4E78-BF7B-A74610E1A4A5}"/>
                    </a:ext>
                  </a:extLst>
                </p:cNvPr>
                <p:cNvSpPr/>
                <p:nvPr/>
              </p:nvSpPr>
              <p:spPr>
                <a:xfrm>
                  <a:off x="320320" y="1949200"/>
                  <a:ext cx="1440000" cy="1440000"/>
                </a:xfrm>
                <a:prstGeom prst="ellipse">
                  <a:avLst/>
                </a:prstGeom>
                <a:solidFill>
                  <a:srgbClr val="00C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434A3749-C89F-4706-A5A1-29D4F71AF874}"/>
                    </a:ext>
                  </a:extLst>
                </p:cNvPr>
                <p:cNvSpPr txBox="1"/>
                <p:nvPr/>
              </p:nvSpPr>
              <p:spPr>
                <a:xfrm>
                  <a:off x="140320" y="2340309"/>
                  <a:ext cx="1800000" cy="70788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kumimoji="1" lang="zh-TW" altLang="en-US" sz="2000" b="1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個人賠償</a:t>
                  </a:r>
                  <a:endParaRPr kumimoji="1" lang="en-US" altLang="zh-TW" sz="20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  <a:p>
                  <a:pPr algn="ctr"/>
                  <a:r>
                    <a:rPr lang="ja-JP" altLang="en-US" sz="2000" b="1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責任保険</a:t>
                  </a:r>
                  <a:endParaRPr kumimoji="1" lang="zh-TW" altLang="en-US" sz="20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grpSp>
            <p:nvGrpSpPr>
              <p:cNvPr id="31" name="グループ化 30">
                <a:extLst>
                  <a:ext uri="{FF2B5EF4-FFF2-40B4-BE49-F238E27FC236}">
                    <a16:creationId xmlns:a16="http://schemas.microsoft.com/office/drawing/2014/main" id="{7C4BAF84-FB3E-4E88-91B7-8971B6BB2FD6}"/>
                  </a:ext>
                </a:extLst>
              </p:cNvPr>
              <p:cNvGrpSpPr/>
              <p:nvPr/>
            </p:nvGrpSpPr>
            <p:grpSpPr>
              <a:xfrm>
                <a:off x="5256292" y="2706919"/>
                <a:ext cx="1800000" cy="1440000"/>
                <a:chOff x="140320" y="1949200"/>
                <a:chExt cx="1800000" cy="1440000"/>
              </a:xfrm>
            </p:grpSpPr>
            <p:sp>
              <p:nvSpPr>
                <p:cNvPr id="32" name="楕円 31">
                  <a:extLst>
                    <a:ext uri="{FF2B5EF4-FFF2-40B4-BE49-F238E27FC236}">
                      <a16:creationId xmlns:a16="http://schemas.microsoft.com/office/drawing/2014/main" id="{725D321B-8195-48F2-8EDC-587C17E24E74}"/>
                    </a:ext>
                  </a:extLst>
                </p:cNvPr>
                <p:cNvSpPr/>
                <p:nvPr/>
              </p:nvSpPr>
              <p:spPr>
                <a:xfrm>
                  <a:off x="320320" y="1949200"/>
                  <a:ext cx="1440000" cy="1440000"/>
                </a:xfrm>
                <a:prstGeom prst="ellipse">
                  <a:avLst/>
                </a:prstGeom>
                <a:solidFill>
                  <a:srgbClr val="00C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33" name="テキスト ボックス 32">
                  <a:extLst>
                    <a:ext uri="{FF2B5EF4-FFF2-40B4-BE49-F238E27FC236}">
                      <a16:creationId xmlns:a16="http://schemas.microsoft.com/office/drawing/2014/main" id="{4FCDF9FE-99FD-4F85-9AB8-27FCCB472ECF}"/>
                    </a:ext>
                  </a:extLst>
                </p:cNvPr>
                <p:cNvSpPr txBox="1"/>
                <p:nvPr/>
              </p:nvSpPr>
              <p:spPr>
                <a:xfrm>
                  <a:off x="140320" y="2494197"/>
                  <a:ext cx="1800000" cy="40011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kumimoji="1" lang="ja-JP" altLang="en-US" sz="2000" b="1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自動車保険</a:t>
                  </a:r>
                  <a:endParaRPr kumimoji="1" lang="zh-TW" altLang="en-US" sz="20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grpSp>
            <p:nvGrpSpPr>
              <p:cNvPr id="34" name="グループ化 33">
                <a:extLst>
                  <a:ext uri="{FF2B5EF4-FFF2-40B4-BE49-F238E27FC236}">
                    <a16:creationId xmlns:a16="http://schemas.microsoft.com/office/drawing/2014/main" id="{244242FC-D7D0-4388-A529-AABE7D455E05}"/>
                  </a:ext>
                </a:extLst>
              </p:cNvPr>
              <p:cNvGrpSpPr/>
              <p:nvPr/>
            </p:nvGrpSpPr>
            <p:grpSpPr>
              <a:xfrm>
                <a:off x="9875950" y="2728973"/>
                <a:ext cx="1800000" cy="1440000"/>
                <a:chOff x="140320" y="1949200"/>
                <a:chExt cx="1800000" cy="1440000"/>
              </a:xfrm>
            </p:grpSpPr>
            <p:sp>
              <p:nvSpPr>
                <p:cNvPr id="35" name="楕円 34">
                  <a:extLst>
                    <a:ext uri="{FF2B5EF4-FFF2-40B4-BE49-F238E27FC236}">
                      <a16:creationId xmlns:a16="http://schemas.microsoft.com/office/drawing/2014/main" id="{B4DA04B9-AA56-4E53-8A66-6C3BD999B373}"/>
                    </a:ext>
                  </a:extLst>
                </p:cNvPr>
                <p:cNvSpPr/>
                <p:nvPr/>
              </p:nvSpPr>
              <p:spPr>
                <a:xfrm>
                  <a:off x="320320" y="1949200"/>
                  <a:ext cx="1440000" cy="1440000"/>
                </a:xfrm>
                <a:prstGeom prst="ellipse">
                  <a:avLst/>
                </a:prstGeom>
                <a:solidFill>
                  <a:srgbClr val="00C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FC03A56B-F7B2-492C-9A33-3087D1D5AC20}"/>
                    </a:ext>
                  </a:extLst>
                </p:cNvPr>
                <p:cNvSpPr txBox="1"/>
                <p:nvPr/>
              </p:nvSpPr>
              <p:spPr>
                <a:xfrm>
                  <a:off x="140320" y="2494197"/>
                  <a:ext cx="1800000" cy="40011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kumimoji="1" lang="zh-TW" altLang="en-US" sz="2000" b="1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火災保険</a:t>
                  </a:r>
                </a:p>
              </p:txBody>
            </p:sp>
          </p:grpSp>
          <p:grpSp>
            <p:nvGrpSpPr>
              <p:cNvPr id="37" name="グループ化 36">
                <a:extLst>
                  <a:ext uri="{FF2B5EF4-FFF2-40B4-BE49-F238E27FC236}">
                    <a16:creationId xmlns:a16="http://schemas.microsoft.com/office/drawing/2014/main" id="{B2931E7C-79E4-48F5-A720-93319F877B0B}"/>
                  </a:ext>
                </a:extLst>
              </p:cNvPr>
              <p:cNvGrpSpPr/>
              <p:nvPr/>
            </p:nvGrpSpPr>
            <p:grpSpPr>
              <a:xfrm>
                <a:off x="508513" y="4736812"/>
                <a:ext cx="1800000" cy="1440000"/>
                <a:chOff x="140320" y="1949200"/>
                <a:chExt cx="1800000" cy="1440000"/>
              </a:xfrm>
            </p:grpSpPr>
            <p:sp>
              <p:nvSpPr>
                <p:cNvPr id="38" name="楕円 37">
                  <a:extLst>
                    <a:ext uri="{FF2B5EF4-FFF2-40B4-BE49-F238E27FC236}">
                      <a16:creationId xmlns:a16="http://schemas.microsoft.com/office/drawing/2014/main" id="{F9C6794D-D03B-4E3D-BEF3-E5F4D97E4BC8}"/>
                    </a:ext>
                  </a:extLst>
                </p:cNvPr>
                <p:cNvSpPr/>
                <p:nvPr/>
              </p:nvSpPr>
              <p:spPr>
                <a:xfrm>
                  <a:off x="320320" y="1949200"/>
                  <a:ext cx="1440000" cy="1440000"/>
                </a:xfrm>
                <a:prstGeom prst="ellipse">
                  <a:avLst/>
                </a:prstGeom>
                <a:solidFill>
                  <a:srgbClr val="00C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39" name="テキスト ボックス 38">
                  <a:extLst>
                    <a:ext uri="{FF2B5EF4-FFF2-40B4-BE49-F238E27FC236}">
                      <a16:creationId xmlns:a16="http://schemas.microsoft.com/office/drawing/2014/main" id="{5BBC73AD-4889-444C-B925-B4C9C35D85C3}"/>
                    </a:ext>
                  </a:extLst>
                </p:cNvPr>
                <p:cNvSpPr txBox="1"/>
                <p:nvPr/>
              </p:nvSpPr>
              <p:spPr>
                <a:xfrm>
                  <a:off x="140320" y="2494197"/>
                  <a:ext cx="1800000" cy="40011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kumimoji="1" lang="zh-TW" altLang="en-US" sz="2000" b="1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医療</a:t>
                  </a:r>
                  <a:r>
                    <a:rPr kumimoji="1" lang="ja-JP" altLang="en-US" sz="2000" b="1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保険</a:t>
                  </a:r>
                  <a:endParaRPr kumimoji="1" lang="zh-TW" altLang="en-US" sz="20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grpSp>
            <p:nvGrpSpPr>
              <p:cNvPr id="40" name="グループ化 39">
                <a:extLst>
                  <a:ext uri="{FF2B5EF4-FFF2-40B4-BE49-F238E27FC236}">
                    <a16:creationId xmlns:a16="http://schemas.microsoft.com/office/drawing/2014/main" id="{2EF4AC2B-405A-47A1-9637-6DC6557130DE}"/>
                  </a:ext>
                </a:extLst>
              </p:cNvPr>
              <p:cNvGrpSpPr/>
              <p:nvPr/>
            </p:nvGrpSpPr>
            <p:grpSpPr>
              <a:xfrm>
                <a:off x="5227264" y="4736812"/>
                <a:ext cx="1800000" cy="1440000"/>
                <a:chOff x="140320" y="1949200"/>
                <a:chExt cx="1800000" cy="1440000"/>
              </a:xfrm>
            </p:grpSpPr>
            <p:sp>
              <p:nvSpPr>
                <p:cNvPr id="41" name="楕円 40">
                  <a:extLst>
                    <a:ext uri="{FF2B5EF4-FFF2-40B4-BE49-F238E27FC236}">
                      <a16:creationId xmlns:a16="http://schemas.microsoft.com/office/drawing/2014/main" id="{21D29DE9-8A22-4047-8F71-22BEE0DA1846}"/>
                    </a:ext>
                  </a:extLst>
                </p:cNvPr>
                <p:cNvSpPr/>
                <p:nvPr/>
              </p:nvSpPr>
              <p:spPr>
                <a:xfrm>
                  <a:off x="320320" y="1949200"/>
                  <a:ext cx="1440000" cy="1440000"/>
                </a:xfrm>
                <a:prstGeom prst="ellipse">
                  <a:avLst/>
                </a:prstGeom>
                <a:solidFill>
                  <a:srgbClr val="00C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74D0E2AC-0E2A-4C86-B335-5E5057D36D0E}"/>
                    </a:ext>
                  </a:extLst>
                </p:cNvPr>
                <p:cNvSpPr txBox="1"/>
                <p:nvPr/>
              </p:nvSpPr>
              <p:spPr>
                <a:xfrm>
                  <a:off x="140320" y="2340309"/>
                  <a:ext cx="1800000" cy="70788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kumimoji="1" lang="zh-TW" altLang="en-US" sz="2000" b="1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個人</a:t>
                  </a:r>
                  <a:endParaRPr kumimoji="1" lang="en-US" altLang="zh-TW" sz="20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  <a:p>
                  <a:pPr algn="ctr"/>
                  <a:r>
                    <a:rPr kumimoji="1" lang="zh-TW" altLang="en-US" sz="2000" b="1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年金</a:t>
                  </a:r>
                  <a:r>
                    <a:rPr kumimoji="1" lang="ja-JP" altLang="en-US" sz="2000" b="1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保険</a:t>
                  </a:r>
                </a:p>
              </p:txBody>
            </p:sp>
          </p:grpSp>
          <p:grpSp>
            <p:nvGrpSpPr>
              <p:cNvPr id="43" name="グループ化 42">
                <a:extLst>
                  <a:ext uri="{FF2B5EF4-FFF2-40B4-BE49-F238E27FC236}">
                    <a16:creationId xmlns:a16="http://schemas.microsoft.com/office/drawing/2014/main" id="{3F06BAAE-BA9F-4599-86F9-7C2C8439C36F}"/>
                  </a:ext>
                </a:extLst>
              </p:cNvPr>
              <p:cNvGrpSpPr/>
              <p:nvPr/>
            </p:nvGrpSpPr>
            <p:grpSpPr>
              <a:xfrm>
                <a:off x="9874803" y="4736812"/>
                <a:ext cx="1800000" cy="1440000"/>
                <a:chOff x="140320" y="1949200"/>
                <a:chExt cx="1800000" cy="1440000"/>
              </a:xfrm>
            </p:grpSpPr>
            <p:sp>
              <p:nvSpPr>
                <p:cNvPr id="44" name="楕円 43">
                  <a:extLst>
                    <a:ext uri="{FF2B5EF4-FFF2-40B4-BE49-F238E27FC236}">
                      <a16:creationId xmlns:a16="http://schemas.microsoft.com/office/drawing/2014/main" id="{5078984F-D594-4133-AB13-CD02428DA7C9}"/>
                    </a:ext>
                  </a:extLst>
                </p:cNvPr>
                <p:cNvSpPr/>
                <p:nvPr/>
              </p:nvSpPr>
              <p:spPr>
                <a:xfrm>
                  <a:off x="320320" y="1949200"/>
                  <a:ext cx="1440000" cy="1440000"/>
                </a:xfrm>
                <a:prstGeom prst="ellipse">
                  <a:avLst/>
                </a:prstGeom>
                <a:solidFill>
                  <a:srgbClr val="00C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45" name="テキスト ボックス 44">
                  <a:extLst>
                    <a:ext uri="{FF2B5EF4-FFF2-40B4-BE49-F238E27FC236}">
                      <a16:creationId xmlns:a16="http://schemas.microsoft.com/office/drawing/2014/main" id="{316CD598-85AB-4D51-8EE7-2FAB8D878DAD}"/>
                    </a:ext>
                  </a:extLst>
                </p:cNvPr>
                <p:cNvSpPr txBox="1"/>
                <p:nvPr/>
              </p:nvSpPr>
              <p:spPr>
                <a:xfrm>
                  <a:off x="140320" y="2494197"/>
                  <a:ext cx="1800000" cy="40011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kumimoji="1" lang="zh-TW" altLang="en-US" sz="2000" b="1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死亡</a:t>
                  </a:r>
                  <a:r>
                    <a:rPr kumimoji="1" lang="ja-JP" altLang="en-US" sz="2000" b="1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保険</a:t>
                  </a:r>
                  <a:endParaRPr kumimoji="1" lang="zh-TW" altLang="en-US" sz="20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</p:grpSp>
        <p:pic>
          <p:nvPicPr>
            <p:cNvPr id="50" name="図 49">
              <a:extLst>
                <a:ext uri="{FF2B5EF4-FFF2-40B4-BE49-F238E27FC236}">
                  <a16:creationId xmlns:a16="http://schemas.microsoft.com/office/drawing/2014/main" id="{F3C67187-190B-4327-AB1F-A80B236B9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28966" y="2728196"/>
              <a:ext cx="1803275" cy="1678858"/>
            </a:xfrm>
            <a:prstGeom prst="rect">
              <a:avLst/>
            </a:prstGeom>
          </p:spPr>
        </p:pic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7196391E-7FA4-474C-8A4A-FC22E85E5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19097" y="4627225"/>
              <a:ext cx="2321035" cy="1971689"/>
            </a:xfrm>
            <a:prstGeom prst="rect">
              <a:avLst/>
            </a:prstGeom>
          </p:spPr>
        </p:pic>
        <p:pic>
          <p:nvPicPr>
            <p:cNvPr id="53" name="図 52">
              <a:extLst>
                <a:ext uri="{FF2B5EF4-FFF2-40B4-BE49-F238E27FC236}">
                  <a16:creationId xmlns:a16="http://schemas.microsoft.com/office/drawing/2014/main" id="{55C88298-9E9B-4FA0-80AB-ED5E4E9A2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94396" y="4678937"/>
              <a:ext cx="1960237" cy="1868265"/>
            </a:xfrm>
            <a:prstGeom prst="rect">
              <a:avLst/>
            </a:prstGeom>
          </p:spPr>
        </p:pic>
        <p:pic>
          <p:nvPicPr>
            <p:cNvPr id="4" name="グラフィックス 3">
              <a:extLst>
                <a:ext uri="{FF2B5EF4-FFF2-40B4-BE49-F238E27FC236}">
                  <a16:creationId xmlns:a16="http://schemas.microsoft.com/office/drawing/2014/main" id="{2DA650CC-B9ED-4CEE-BA39-3FE25DC05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246654" y="2680533"/>
              <a:ext cx="2418582" cy="1774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3694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3A4AC52-076D-4E7B-B4E9-7741864BD760}"/>
              </a:ext>
            </a:extLst>
          </p:cNvPr>
          <p:cNvSpPr txBox="1">
            <a:spLocks/>
          </p:cNvSpPr>
          <p:nvPr/>
        </p:nvSpPr>
        <p:spPr>
          <a:xfrm>
            <a:off x="717289" y="5212113"/>
            <a:ext cx="10800000" cy="72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必要保障額はライフステージや家計の状況によって異なる</a:t>
            </a:r>
          </a:p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保険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内容や条件などを</a:t>
            </a:r>
            <a:r>
              <a:rPr kumimoji="1" lang="ja-JP" altLang="en-US" sz="24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よく理解して比較・検討し、</a:t>
            </a:r>
            <a:endParaRPr kumimoji="1" lang="en-US" altLang="ja-JP" sz="2400" b="1" dirty="0">
              <a:solidFill>
                <a:srgbClr val="FF004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生涯の見通しに合ったもの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を必要に応じて選択していこう！</a:t>
            </a:r>
            <a:endParaRPr kumimoji="1"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543809-D317-4472-AE1E-7CB50CD8E41C}"/>
              </a:ext>
            </a:extLst>
          </p:cNvPr>
          <p:cNvSpPr txBox="1">
            <a:spLocks/>
          </p:cNvSpPr>
          <p:nvPr/>
        </p:nvSpPr>
        <p:spPr>
          <a:xfrm>
            <a:off x="323626" y="933956"/>
            <a:ext cx="10800000" cy="72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民間保険を契約するときの注意点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130AEDE-28ED-442C-811E-B28B4DA3BC2E}"/>
              </a:ext>
            </a:extLst>
          </p:cNvPr>
          <p:cNvSpPr txBox="1">
            <a:spLocks/>
          </p:cNvSpPr>
          <p:nvPr/>
        </p:nvSpPr>
        <p:spPr>
          <a:xfrm>
            <a:off x="704838" y="4155464"/>
            <a:ext cx="3600000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自分のニーズに合った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保険を選ぶ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175085F-61E6-4FE5-9644-E31D96D3B7DF}"/>
              </a:ext>
            </a:extLst>
          </p:cNvPr>
          <p:cNvSpPr txBox="1">
            <a:spLocks/>
          </p:cNvSpPr>
          <p:nvPr/>
        </p:nvSpPr>
        <p:spPr>
          <a:xfrm>
            <a:off x="7883522" y="4155464"/>
            <a:ext cx="3600000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支払う保険料負担が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過度なものでないかを確認する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D547830-466E-4708-BBFD-44164D752AE4}"/>
              </a:ext>
            </a:extLst>
          </p:cNvPr>
          <p:cNvSpPr txBox="1">
            <a:spLocks/>
          </p:cNvSpPr>
          <p:nvPr/>
        </p:nvSpPr>
        <p:spPr>
          <a:xfrm>
            <a:off x="4322523" y="4155464"/>
            <a:ext cx="3600000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契約内容や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支払う保険料を確認する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406690C-4B3F-4D82-940F-56AC368B2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826" y="1922268"/>
            <a:ext cx="1909597" cy="202838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0989973-29DD-4874-B7A3-B9FBDED35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874" y="2383143"/>
            <a:ext cx="2462830" cy="156751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A167D83-4C67-43F6-89F9-7C3555CBA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3461" y="1396359"/>
            <a:ext cx="1940165" cy="255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07ABB0B-5974-F94C-9402-B91A8B00AE1E}"/>
              </a:ext>
            </a:extLst>
          </p:cNvPr>
          <p:cNvSpPr txBox="1"/>
          <p:nvPr/>
        </p:nvSpPr>
        <p:spPr>
          <a:xfrm>
            <a:off x="696000" y="723384"/>
            <a:ext cx="5400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altLang="ja-JP" sz="2400" b="1" dirty="0">
                <a:solidFill>
                  <a:srgbClr val="C0FF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Lesson</a:t>
            </a:r>
            <a:endParaRPr kumimoji="1" lang="ja-JP" altLang="en-US" sz="2400" b="1" dirty="0">
              <a:solidFill>
                <a:srgbClr val="C0FF4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1F3026-0AD9-4579-A1FD-D75E9EF2645A}"/>
              </a:ext>
            </a:extLst>
          </p:cNvPr>
          <p:cNvSpPr txBox="1"/>
          <p:nvPr/>
        </p:nvSpPr>
        <p:spPr>
          <a:xfrm>
            <a:off x="695999" y="1269000"/>
            <a:ext cx="10396544" cy="144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保険とローンを理解しよう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代以降の生活設計～</a:t>
            </a:r>
            <a:endParaRPr kumimoji="1" lang="ja-JP" altLang="en-US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1800"/>
              </a:spcBef>
            </a:pP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ローンの仕組みとメリット</a:t>
            </a:r>
            <a:r>
              <a:rPr kumimoji="1" lang="en-US" altLang="ja-JP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デメリット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EE4A77F-E639-464B-B880-A4E11B6C0C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4" b="8043"/>
          <a:stretch/>
        </p:blipFill>
        <p:spPr>
          <a:xfrm>
            <a:off x="8205693" y="3428999"/>
            <a:ext cx="3290307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3975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A697546-AFE8-458E-B1B5-A998ADC5A34A}"/>
              </a:ext>
            </a:extLst>
          </p:cNvPr>
          <p:cNvSpPr txBox="1">
            <a:spLocks/>
          </p:cNvSpPr>
          <p:nvPr/>
        </p:nvSpPr>
        <p:spPr>
          <a:xfrm>
            <a:off x="713812" y="910203"/>
            <a:ext cx="10800000" cy="72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ローンとはつまり</a:t>
            </a:r>
            <a:r>
              <a:rPr lang="ja-JP" altLang="en-US" sz="48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「借金」</a:t>
            </a: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のこと</a:t>
            </a:r>
            <a:endParaRPr kumimoji="1" lang="ja-JP" altLang="en-US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CD31CFD-E889-4C91-9962-EBDA19FC5230}"/>
              </a:ext>
            </a:extLst>
          </p:cNvPr>
          <p:cNvSpPr txBox="1">
            <a:spLocks/>
          </p:cNvSpPr>
          <p:nvPr/>
        </p:nvSpPr>
        <p:spPr>
          <a:xfrm>
            <a:off x="713812" y="1642284"/>
            <a:ext cx="10800000" cy="108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ローンとは、銀行などの金融機関がお金を貸すこと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消費者金融の貸付もローンになる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7C79B7C-044E-45D6-B9BA-01CA9A7EA6DD}"/>
              </a:ext>
            </a:extLst>
          </p:cNvPr>
          <p:cNvSpPr txBox="1">
            <a:spLocks/>
          </p:cNvSpPr>
          <p:nvPr/>
        </p:nvSpPr>
        <p:spPr>
          <a:xfrm>
            <a:off x="714340" y="5240522"/>
            <a:ext cx="10798945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一言でいえば</a:t>
            </a:r>
            <a:r>
              <a:rPr lang="ja-JP" altLang="en-US" sz="24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「借金」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だということを念頭においておこう</a:t>
            </a: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004D023B-03A6-42A4-96FA-75B04ECE3C03}"/>
              </a:ext>
            </a:extLst>
          </p:cNvPr>
          <p:cNvSpPr/>
          <p:nvPr/>
        </p:nvSpPr>
        <p:spPr>
          <a:xfrm>
            <a:off x="5213812" y="4039535"/>
            <a:ext cx="1800000" cy="900000"/>
          </a:xfrm>
          <a:prstGeom prst="rightArrow">
            <a:avLst/>
          </a:prstGeom>
          <a:solidFill>
            <a:srgbClr val="C0F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7648D84-83BE-47D8-8429-9ED4819A26B7}"/>
              </a:ext>
            </a:extLst>
          </p:cNvPr>
          <p:cNvSpPr txBox="1">
            <a:spLocks/>
          </p:cNvSpPr>
          <p:nvPr/>
        </p:nvSpPr>
        <p:spPr>
          <a:xfrm>
            <a:off x="1374229" y="2906011"/>
            <a:ext cx="144000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銀行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3F6B40B-946E-4A01-9485-DFB5A350008B}"/>
              </a:ext>
            </a:extLst>
          </p:cNvPr>
          <p:cNvSpPr txBox="1">
            <a:spLocks/>
          </p:cNvSpPr>
          <p:nvPr/>
        </p:nvSpPr>
        <p:spPr>
          <a:xfrm>
            <a:off x="3309435" y="3068638"/>
            <a:ext cx="144000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消費者金融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80E4799D-76A8-42BB-BAEF-D70D7A004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33" y="3587549"/>
            <a:ext cx="1795205" cy="156304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5792FE1-CBFB-4834-AFF9-80544BA5A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785" y="3365187"/>
            <a:ext cx="1756888" cy="1171842"/>
          </a:xfrm>
          <a:prstGeom prst="rect">
            <a:avLst/>
          </a:prstGeom>
        </p:spPr>
      </p:pic>
      <p:pic>
        <p:nvPicPr>
          <p:cNvPr id="20" name="グラフィックス 19">
            <a:extLst>
              <a:ext uri="{FF2B5EF4-FFF2-40B4-BE49-F238E27FC236}">
                <a16:creationId xmlns:a16="http://schemas.microsoft.com/office/drawing/2014/main" id="{62E0347B-87C6-47A8-B85B-4847620D12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85252" y="2921890"/>
            <a:ext cx="1012807" cy="998070"/>
          </a:xfrm>
          <a:prstGeom prst="rect">
            <a:avLst/>
          </a:prstGeom>
        </p:spPr>
      </p:pic>
      <p:pic>
        <p:nvPicPr>
          <p:cNvPr id="3" name="グラフィックス 2">
            <a:extLst>
              <a:ext uri="{FF2B5EF4-FFF2-40B4-BE49-F238E27FC236}">
                <a16:creationId xmlns:a16="http://schemas.microsoft.com/office/drawing/2014/main" id="{CD8099B6-A854-42CC-9362-B018F401F3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96725" y="2570543"/>
            <a:ext cx="1602850" cy="268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8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9260486-E810-3943-8380-6D4AC92AD969}"/>
              </a:ext>
            </a:extLst>
          </p:cNvPr>
          <p:cNvSpPr txBox="1">
            <a:spLocks/>
          </p:cNvSpPr>
          <p:nvPr/>
        </p:nvSpPr>
        <p:spPr>
          <a:xfrm>
            <a:off x="696000" y="910203"/>
            <a:ext cx="10800000" cy="72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貯蓄したお金で住宅を購入するには？</a:t>
            </a:r>
            <a:endParaRPr kumimoji="1" lang="ja-JP" altLang="en-US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65FF8AF-239A-4823-8965-BAA1E2868815}"/>
              </a:ext>
            </a:extLst>
          </p:cNvPr>
          <p:cNvSpPr txBox="1">
            <a:spLocks/>
          </p:cNvSpPr>
          <p:nvPr/>
        </p:nvSpPr>
        <p:spPr>
          <a:xfrm>
            <a:off x="703468" y="1642285"/>
            <a:ext cx="10800000" cy="108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たとえば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3,000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万円の住宅を購入するために</a:t>
            </a:r>
          </a:p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１ヶ月に５万円貯蓄した場合、購入するまでに</a:t>
            </a:r>
            <a:r>
              <a:rPr lang="ja-JP" altLang="en-US" sz="24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何年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掛かるだろうか？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17D1694-0587-4B71-B774-A7663ECA94E3}"/>
              </a:ext>
            </a:extLst>
          </p:cNvPr>
          <p:cNvSpPr txBox="1">
            <a:spLocks/>
          </p:cNvSpPr>
          <p:nvPr/>
        </p:nvSpPr>
        <p:spPr>
          <a:xfrm>
            <a:off x="2382580" y="5240338"/>
            <a:ext cx="5040000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3,000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÷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（５万円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×12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ヶ月）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=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C91F2F9-20B3-4A7C-8285-EAA109FBC695}"/>
              </a:ext>
            </a:extLst>
          </p:cNvPr>
          <p:cNvSpPr txBox="1">
            <a:spLocks/>
          </p:cNvSpPr>
          <p:nvPr/>
        </p:nvSpPr>
        <p:spPr>
          <a:xfrm>
            <a:off x="7456152" y="5240338"/>
            <a:ext cx="2160000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lang="en-US" altLang="ja-JP" sz="48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F444A25C-920F-4227-85A0-A1C275D3F7D3}"/>
              </a:ext>
            </a:extLst>
          </p:cNvPr>
          <p:cNvSpPr/>
          <p:nvPr/>
        </p:nvSpPr>
        <p:spPr>
          <a:xfrm>
            <a:off x="5230531" y="3685716"/>
            <a:ext cx="1800000" cy="900000"/>
          </a:xfrm>
          <a:prstGeom prst="rightArrow">
            <a:avLst/>
          </a:prstGeom>
          <a:solidFill>
            <a:srgbClr val="C0F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CA28E71-2FC6-499B-BA10-FB0FECF93406}"/>
              </a:ext>
            </a:extLst>
          </p:cNvPr>
          <p:cNvSpPr txBox="1">
            <a:spLocks/>
          </p:cNvSpPr>
          <p:nvPr/>
        </p:nvSpPr>
        <p:spPr>
          <a:xfrm>
            <a:off x="2151693" y="3071472"/>
            <a:ext cx="1440000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427ED0B-9D5D-442B-9DC4-C0241353F43C}"/>
              </a:ext>
            </a:extLst>
          </p:cNvPr>
          <p:cNvSpPr txBox="1">
            <a:spLocks/>
          </p:cNvSpPr>
          <p:nvPr/>
        </p:nvSpPr>
        <p:spPr>
          <a:xfrm>
            <a:off x="4690531" y="3078942"/>
            <a:ext cx="2880000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ヶ月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万円貯蓄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CC131ED-D829-4BD3-9366-28F44FAF8C70}"/>
              </a:ext>
            </a:extLst>
          </p:cNvPr>
          <p:cNvSpPr txBox="1">
            <a:spLocks/>
          </p:cNvSpPr>
          <p:nvPr/>
        </p:nvSpPr>
        <p:spPr>
          <a:xfrm>
            <a:off x="10071103" y="3068638"/>
            <a:ext cx="1440000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ja-JP" sz="48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80</a:t>
            </a:r>
            <a:r>
              <a:rPr lang="ja-JP" altLang="en-US" sz="48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</a:p>
        </p:txBody>
      </p:sp>
      <p:pic>
        <p:nvPicPr>
          <p:cNvPr id="3" name="グラフィックス 2">
            <a:extLst>
              <a:ext uri="{FF2B5EF4-FFF2-40B4-BE49-F238E27FC236}">
                <a16:creationId xmlns:a16="http://schemas.microsoft.com/office/drawing/2014/main" id="{7C4B30B2-B2ED-4763-BF91-922ABCC7C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08552" y="2708790"/>
            <a:ext cx="2600983" cy="2505021"/>
          </a:xfrm>
          <a:prstGeom prst="rect">
            <a:avLst/>
          </a:prstGeom>
        </p:spPr>
      </p:pic>
      <p:pic>
        <p:nvPicPr>
          <p:cNvPr id="25" name="グラフィックス 24">
            <a:extLst>
              <a:ext uri="{FF2B5EF4-FFF2-40B4-BE49-F238E27FC236}">
                <a16:creationId xmlns:a16="http://schemas.microsoft.com/office/drawing/2014/main" id="{B70DD7AA-1EFD-45DC-B188-FAD820BFA4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85252" y="4196551"/>
            <a:ext cx="1012807" cy="998070"/>
          </a:xfrm>
          <a:prstGeom prst="rect">
            <a:avLst/>
          </a:prstGeom>
        </p:spPr>
      </p:pic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40B8A57C-622D-4559-96E0-7FA604792C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60985" y="2646603"/>
            <a:ext cx="722464" cy="258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8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2" grpId="1"/>
      <p:bldP spid="14" grpId="0" animBg="1"/>
      <p:bldP spid="17" grpId="0"/>
      <p:bldP spid="19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9260486-E810-3943-8380-6D4AC92AD969}"/>
              </a:ext>
            </a:extLst>
          </p:cNvPr>
          <p:cNvSpPr txBox="1">
            <a:spLocks/>
          </p:cNvSpPr>
          <p:nvPr/>
        </p:nvSpPr>
        <p:spPr>
          <a:xfrm>
            <a:off x="713812" y="910835"/>
            <a:ext cx="10800000" cy="72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ローンのメリット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24A54B4-A712-49C7-BCB5-BBD03F1A1A5F}"/>
              </a:ext>
            </a:extLst>
          </p:cNvPr>
          <p:cNvSpPr txBox="1">
            <a:spLocks/>
          </p:cNvSpPr>
          <p:nvPr/>
        </p:nvSpPr>
        <p:spPr>
          <a:xfrm>
            <a:off x="714340" y="5269550"/>
            <a:ext cx="10798945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ローンのメリットは、</a:t>
            </a:r>
            <a:r>
              <a:rPr lang="ja-JP" altLang="en-US" sz="24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必要なものを必要なときに手に入れられる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こと</a:t>
            </a:r>
          </a:p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ただし、気を付けるべき注意点もある！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65FF8AF-239A-4823-8965-BAA1E2868815}"/>
              </a:ext>
            </a:extLst>
          </p:cNvPr>
          <p:cNvSpPr txBox="1">
            <a:spLocks/>
          </p:cNvSpPr>
          <p:nvPr/>
        </p:nvSpPr>
        <p:spPr>
          <a:xfrm>
            <a:off x="713812" y="1643495"/>
            <a:ext cx="10800000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ローンを利用すれば、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歳で住宅を購入できる</a:t>
            </a:r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B6B1E83B-E9E3-426A-8FE1-E7981682BA91}"/>
              </a:ext>
            </a:extLst>
          </p:cNvPr>
          <p:cNvSpPr/>
          <p:nvPr/>
        </p:nvSpPr>
        <p:spPr>
          <a:xfrm>
            <a:off x="3688382" y="3636890"/>
            <a:ext cx="1080000" cy="900000"/>
          </a:xfrm>
          <a:prstGeom prst="rightArrow">
            <a:avLst/>
          </a:prstGeom>
          <a:solidFill>
            <a:srgbClr val="C0F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26D5E71-89BF-4CF5-93A4-50096F09525E}"/>
              </a:ext>
            </a:extLst>
          </p:cNvPr>
          <p:cNvSpPr txBox="1">
            <a:spLocks/>
          </p:cNvSpPr>
          <p:nvPr/>
        </p:nvSpPr>
        <p:spPr>
          <a:xfrm>
            <a:off x="748593" y="2741197"/>
            <a:ext cx="1440000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0966FAA-8EF2-4F86-8436-F620E3BBF96C}"/>
              </a:ext>
            </a:extLst>
          </p:cNvPr>
          <p:cNvSpPr txBox="1">
            <a:spLocks/>
          </p:cNvSpPr>
          <p:nvPr/>
        </p:nvSpPr>
        <p:spPr>
          <a:xfrm>
            <a:off x="5393812" y="2713842"/>
            <a:ext cx="1440000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銀行でのローン審査</a:t>
            </a:r>
          </a:p>
        </p:txBody>
      </p:sp>
      <p:sp>
        <p:nvSpPr>
          <p:cNvPr id="35" name="矢印: 右 34">
            <a:extLst>
              <a:ext uri="{FF2B5EF4-FFF2-40B4-BE49-F238E27FC236}">
                <a16:creationId xmlns:a16="http://schemas.microsoft.com/office/drawing/2014/main" id="{963115E2-9C24-42B4-92FE-AD7D5DC4F480}"/>
              </a:ext>
            </a:extLst>
          </p:cNvPr>
          <p:cNvSpPr/>
          <p:nvPr/>
        </p:nvSpPr>
        <p:spPr>
          <a:xfrm>
            <a:off x="7410367" y="3636890"/>
            <a:ext cx="1080000" cy="900000"/>
          </a:xfrm>
          <a:prstGeom prst="rightArrow">
            <a:avLst/>
          </a:prstGeom>
          <a:solidFill>
            <a:srgbClr val="C0F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E88B5BE-847F-4475-B1B8-0F41F5B94623}"/>
              </a:ext>
            </a:extLst>
          </p:cNvPr>
          <p:cNvSpPr txBox="1">
            <a:spLocks/>
          </p:cNvSpPr>
          <p:nvPr/>
        </p:nvSpPr>
        <p:spPr>
          <a:xfrm>
            <a:off x="10073285" y="2724624"/>
            <a:ext cx="1440000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2BC9DC5-3AB4-4705-966F-4930D4FB5EFB}"/>
              </a:ext>
            </a:extLst>
          </p:cNvPr>
          <p:cNvSpPr txBox="1">
            <a:spLocks/>
          </p:cNvSpPr>
          <p:nvPr/>
        </p:nvSpPr>
        <p:spPr>
          <a:xfrm>
            <a:off x="9820358" y="3726890"/>
            <a:ext cx="1911183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返済スタート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993C703A-532C-42F0-AB47-FC383DAFE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512" y="3578626"/>
            <a:ext cx="2089758" cy="1393867"/>
          </a:xfrm>
          <a:prstGeom prst="rect">
            <a:avLst/>
          </a:prstGeom>
        </p:spPr>
      </p:pic>
      <p:pic>
        <p:nvPicPr>
          <p:cNvPr id="23" name="グラフィックス 22">
            <a:extLst>
              <a:ext uri="{FF2B5EF4-FFF2-40B4-BE49-F238E27FC236}">
                <a16:creationId xmlns:a16="http://schemas.microsoft.com/office/drawing/2014/main" id="{9EA85EFF-8071-4A8B-9A19-8D84CF846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22020" y="2398017"/>
            <a:ext cx="773398" cy="2764697"/>
          </a:xfrm>
          <a:prstGeom prst="rect">
            <a:avLst/>
          </a:prstGeom>
        </p:spPr>
      </p:pic>
      <p:pic>
        <p:nvPicPr>
          <p:cNvPr id="25" name="グラフィックス 24">
            <a:extLst>
              <a:ext uri="{FF2B5EF4-FFF2-40B4-BE49-F238E27FC236}">
                <a16:creationId xmlns:a16="http://schemas.microsoft.com/office/drawing/2014/main" id="{EA60335C-0CAF-48DF-839F-2DC01CFB8B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66460" y="2398017"/>
            <a:ext cx="773398" cy="276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5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32" grpId="0"/>
      <p:bldP spid="33" grpId="0"/>
      <p:bldP spid="35" grpId="0" animBg="1"/>
      <p:bldP spid="36" grpId="0"/>
      <p:bldP spid="39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3244</Words>
  <Application>Microsoft Office PowerPoint</Application>
  <PresentationFormat>ワイド画面</PresentationFormat>
  <Paragraphs>503</Paragraphs>
  <Slides>21</Slides>
  <Notes>21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6" baseType="lpstr">
      <vt:lpstr>Meiryo UI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2022-03-09T06:57:38Z</dcterms:created>
  <dcterms:modified xsi:type="dcterms:W3CDTF">2022-03-17T08:00:15Z</dcterms:modified>
</cp:coreProperties>
</file>