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411" r:id="rId2"/>
    <p:sldId id="443" r:id="rId3"/>
    <p:sldId id="428" r:id="rId4"/>
    <p:sldId id="441" r:id="rId5"/>
    <p:sldId id="442" r:id="rId6"/>
    <p:sldId id="394" r:id="rId7"/>
    <p:sldId id="412" r:id="rId8"/>
    <p:sldId id="396" r:id="rId9"/>
    <p:sldId id="431" r:id="rId10"/>
    <p:sldId id="432" r:id="rId11"/>
    <p:sldId id="433" r:id="rId12"/>
    <p:sldId id="395" r:id="rId13"/>
    <p:sldId id="434" r:id="rId14"/>
    <p:sldId id="435" r:id="rId15"/>
    <p:sldId id="423" r:id="rId16"/>
    <p:sldId id="397" r:id="rId17"/>
    <p:sldId id="444" r:id="rId18"/>
    <p:sldId id="409" r:id="rId19"/>
    <p:sldId id="420" r:id="rId20"/>
    <p:sldId id="440" r:id="rId21"/>
    <p:sldId id="437"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orient="horz" pos="1480" userDrawn="1">
          <p15:clr>
            <a:srgbClr val="A4A3A4"/>
          </p15:clr>
        </p15:guide>
        <p15:guide id="5" orient="horz" userDrawn="1">
          <p15:clr>
            <a:srgbClr val="A4A3A4"/>
          </p15:clr>
        </p15:guide>
        <p15:guide id="6" pos="4067" userDrawn="1">
          <p15:clr>
            <a:srgbClr val="A4A3A4"/>
          </p15:clr>
        </p15:guide>
        <p15:guide id="7" pos="2252" userDrawn="1">
          <p15:clr>
            <a:srgbClr val="A4A3A4"/>
          </p15:clr>
        </p15:guide>
        <p15:guide id="8" orient="horz" pos="3294" userDrawn="1">
          <p15:clr>
            <a:srgbClr val="A4A3A4"/>
          </p15:clr>
        </p15:guide>
        <p15:guide id="9" orient="horz" pos="4320" userDrawn="1">
          <p15:clr>
            <a:srgbClr val="A4A3A4"/>
          </p15:clr>
        </p15:guide>
        <p15:guide id="10" orient="horz" pos="1026" userDrawn="1">
          <p15:clr>
            <a:srgbClr val="A4A3A4"/>
          </p15:clr>
        </p15:guide>
        <p15:guide id="11" pos="7680" userDrawn="1">
          <p15:clr>
            <a:srgbClr val="A4A3A4"/>
          </p15:clr>
        </p15:guide>
        <p15:guide id="14" orient="horz" pos="2387" userDrawn="1">
          <p15:clr>
            <a:srgbClr val="A4A3A4"/>
          </p15:clr>
        </p15:guide>
        <p15:guide id="16" orient="horz" pos="3748" userDrawn="1">
          <p15:clr>
            <a:srgbClr val="A4A3A4"/>
          </p15:clr>
        </p15:guide>
        <p15:guide id="17" orient="horz" pos="1933" userDrawn="1">
          <p15:clr>
            <a:srgbClr val="A4A3A4"/>
          </p15:clr>
        </p15:guide>
        <p15:guide id="18" orient="horz" pos="4201" userDrawn="1">
          <p15:clr>
            <a:srgbClr val="A4A3A4"/>
          </p15:clr>
        </p15:guide>
        <p15:guide id="19" orient="horz" pos="2818" userDrawn="1">
          <p15:clr>
            <a:srgbClr val="A4A3A4"/>
          </p15:clr>
        </p15:guide>
        <p15:guide id="20" orient="horz" pos="572" userDrawn="1">
          <p15:clr>
            <a:srgbClr val="A4A3A4"/>
          </p15:clr>
        </p15:guide>
        <p15:guide id="21" orient="horz" pos="119" userDrawn="1">
          <p15:clr>
            <a:srgbClr val="A4A3A4"/>
          </p15:clr>
        </p15:guide>
        <p15:guide id="22" pos="3613" userDrawn="1">
          <p15:clr>
            <a:srgbClr val="A4A3A4"/>
          </p15:clr>
        </p15:guide>
        <p15:guide id="23" pos="3182" userDrawn="1">
          <p15:clr>
            <a:srgbClr val="A4A3A4"/>
          </p15:clr>
        </p15:guide>
        <p15:guide id="24" pos="2706" userDrawn="1">
          <p15:clr>
            <a:srgbClr val="A4A3A4"/>
          </p15:clr>
        </p15:guide>
        <p15:guide id="25" pos="1776" userDrawn="1">
          <p15:clr>
            <a:srgbClr val="A4A3A4"/>
          </p15:clr>
        </p15:guide>
        <p15:guide id="26" pos="1345" userDrawn="1">
          <p15:clr>
            <a:srgbClr val="A4A3A4"/>
          </p15:clr>
        </p15:guide>
        <p15:guide id="27" pos="892" userDrawn="1">
          <p15:clr>
            <a:srgbClr val="A4A3A4"/>
          </p15:clr>
        </p15:guide>
        <p15:guide id="28" pos="438" userDrawn="1">
          <p15:clr>
            <a:srgbClr val="A4A3A4"/>
          </p15:clr>
        </p15:guide>
        <p15:guide id="29" userDrawn="1">
          <p15:clr>
            <a:srgbClr val="A4A3A4"/>
          </p15:clr>
        </p15:guide>
        <p15:guide id="30" pos="4520" userDrawn="1">
          <p15:clr>
            <a:srgbClr val="A4A3A4"/>
          </p15:clr>
        </p15:guide>
        <p15:guide id="31" pos="4974" userDrawn="1">
          <p15:clr>
            <a:srgbClr val="A4A3A4"/>
          </p15:clr>
        </p15:guide>
        <p15:guide id="32" pos="5450" userDrawn="1">
          <p15:clr>
            <a:srgbClr val="A4A3A4"/>
          </p15:clr>
        </p15:guide>
        <p15:guide id="33" pos="5881" userDrawn="1">
          <p15:clr>
            <a:srgbClr val="A4A3A4"/>
          </p15:clr>
        </p15:guide>
        <p15:guide id="34" pos="6335" userDrawn="1">
          <p15:clr>
            <a:srgbClr val="A4A3A4"/>
          </p15:clr>
        </p15:guide>
        <p15:guide id="35" pos="6788" userDrawn="1">
          <p15:clr>
            <a:srgbClr val="A4A3A4"/>
          </p15:clr>
        </p15:guide>
        <p15:guide id="36" pos="7242" userDrawn="1">
          <p15:clr>
            <a:srgbClr val="A4A3A4"/>
          </p15:clr>
        </p15:guide>
        <p15:guide id="37" orient="horz" pos="7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F40"/>
    <a:srgbClr val="00C0FF"/>
    <a:srgbClr val="FF0040"/>
    <a:srgbClr val="406080"/>
    <a:srgbClr val="284870"/>
    <a:srgbClr val="F0F0F0"/>
    <a:srgbClr val="004F73"/>
    <a:srgbClr val="535353"/>
    <a:srgbClr val="FFFF66"/>
    <a:srgbClr val="FFF3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58673" autoAdjust="0"/>
  </p:normalViewPr>
  <p:slideViewPr>
    <p:cSldViewPr snapToGrid="0" showGuides="1">
      <p:cViewPr varScale="1">
        <p:scale>
          <a:sx n="64" d="100"/>
          <a:sy n="64" d="100"/>
        </p:scale>
        <p:origin x="2310" y="60"/>
      </p:cViewPr>
      <p:guideLst>
        <p:guide orient="horz" pos="2160"/>
        <p:guide pos="3840"/>
        <p:guide orient="horz" pos="1480"/>
        <p:guide orient="horz"/>
        <p:guide pos="4067"/>
        <p:guide pos="2252"/>
        <p:guide orient="horz" pos="3294"/>
        <p:guide orient="horz" pos="4320"/>
        <p:guide orient="horz" pos="1026"/>
        <p:guide pos="7680"/>
        <p:guide orient="horz" pos="2387"/>
        <p:guide orient="horz" pos="3748"/>
        <p:guide orient="horz" pos="1933"/>
        <p:guide orient="horz" pos="4201"/>
        <p:guide orient="horz" pos="2818"/>
        <p:guide orient="horz" pos="572"/>
        <p:guide orient="horz" pos="119"/>
        <p:guide pos="3613"/>
        <p:guide pos="3182"/>
        <p:guide pos="2706"/>
        <p:guide pos="1776"/>
        <p:guide pos="1345"/>
        <p:guide pos="892"/>
        <p:guide pos="438"/>
        <p:guide/>
        <p:guide pos="4520"/>
        <p:guide pos="4974"/>
        <p:guide pos="5450"/>
        <p:guide pos="5881"/>
        <p:guide pos="6335"/>
        <p:guide pos="6788"/>
        <p:guide pos="7242"/>
        <p:guide orient="horz" pos="7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26T01:25:12.64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9A4C2-F737-494F-A709-7D8D9B56B190}" type="datetimeFigureOut">
              <a:rPr kumimoji="1" lang="ja-JP" altLang="en-US" smtClean="0"/>
              <a:t>2022/6/24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29CC9-7421-4165-90D1-E51B0415AF70}" type="slidenum">
              <a:rPr kumimoji="1" lang="ja-JP" altLang="en-US" smtClean="0"/>
              <a:t>‹#›</a:t>
            </a:fld>
            <a:endParaRPr kumimoji="1" lang="ja-JP" altLang="en-US"/>
          </a:p>
        </p:txBody>
      </p:sp>
    </p:spTree>
    <p:extLst>
      <p:ext uri="{BB962C8B-B14F-4D97-AF65-F5344CB8AC3E}">
        <p14:creationId xmlns:p14="http://schemas.microsoft.com/office/powerpoint/2010/main" val="3795804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a:latin typeface="Meiryo UI" panose="020B0604030504040204" pitchFamily="50" charset="-128"/>
                <a:ea typeface="Meiryo UI" panose="020B0604030504040204" pitchFamily="50" charset="-128"/>
              </a:rPr>
              <a:t>なぜ返品できたり、できなかったりするのか？：契約の基礎を確認 </a:t>
            </a:r>
            <a:r>
              <a:rPr kumimoji="1" lang="en-US" altLang="ja-JP" sz="1200" b="1" dirty="0">
                <a:latin typeface="Meiryo UI" panose="020B0604030504040204" pitchFamily="50" charset="-128"/>
                <a:ea typeface="Meiryo UI" panose="020B0604030504040204" pitchFamily="50" charset="-128"/>
              </a:rPr>
              <a:t>5</a:t>
            </a:r>
            <a:r>
              <a:rPr kumimoji="1" lang="ja-JP" altLang="en-US" sz="1200" b="1" dirty="0">
                <a:latin typeface="Meiryo UI" panose="020B0604030504040204" pitchFamily="50" charset="-128"/>
                <a:ea typeface="Meiryo UI" panose="020B0604030504040204" pitchFamily="50" charset="-128"/>
              </a:rPr>
              <a:t>分 </a:t>
            </a:r>
            <a:endParaRPr kumimoji="1" lang="en-US" altLang="ja-JP" sz="1200" b="1" dirty="0">
              <a:latin typeface="Meiryo UI" panose="020B0604030504040204" pitchFamily="50" charset="-128"/>
              <a:ea typeface="Meiryo UI" panose="020B0604030504040204" pitchFamily="50" charset="-128"/>
            </a:endParaRPr>
          </a:p>
          <a:p>
            <a:endParaRPr kumimoji="1" lang="ja-JP" altLang="en-US"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パワーポイントスライドを使い、契約のプロセスを学ぶ</a:t>
            </a:r>
          </a:p>
          <a:p>
            <a:r>
              <a:rPr kumimoji="1" lang="ja-JP" altLang="en-US" sz="1200" dirty="0">
                <a:latin typeface="Meiryo UI" panose="020B0604030504040204" pitchFamily="50" charset="-128"/>
                <a:ea typeface="Meiryo UI" panose="020B0604030504040204" pitchFamily="50" charset="-128"/>
              </a:rPr>
              <a:t>・契約自由の原則</a:t>
            </a:r>
          </a:p>
          <a:p>
            <a:r>
              <a:rPr kumimoji="1" lang="ja-JP" altLang="en-US" sz="1200" dirty="0">
                <a:latin typeface="Meiryo UI" panose="020B0604030504040204" pitchFamily="50" charset="-128"/>
                <a:ea typeface="Meiryo UI" panose="020B0604030504040204" pitchFamily="50" charset="-128"/>
              </a:rPr>
              <a:t>・契約成立タイミング</a:t>
            </a:r>
          </a:p>
          <a:p>
            <a:r>
              <a:rPr kumimoji="1" lang="ja-JP" altLang="en-US" sz="1200" dirty="0">
                <a:latin typeface="Meiryo UI" panose="020B0604030504040204" pitchFamily="50" charset="-128"/>
                <a:ea typeface="Meiryo UI" panose="020B0604030504040204" pitchFamily="50" charset="-128"/>
              </a:rPr>
              <a:t>・成立後の権利と義務</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中学校までに学んだ売買契約の基礎を復習</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し、理解を深める</a:t>
            </a:r>
            <a:endParaRPr kumimoji="1"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a:t>
            </a:fld>
            <a:endParaRPr kumimoji="1" lang="ja-JP" altLang="en-US"/>
          </a:p>
        </p:txBody>
      </p:sp>
    </p:spTree>
    <p:extLst>
      <p:ext uri="{BB962C8B-B14F-4D97-AF65-F5344CB8AC3E}">
        <p14:creationId xmlns:p14="http://schemas.microsoft.com/office/powerpoint/2010/main" val="2301473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latin typeface="Meiryo UI" panose="020B0604030504040204" pitchFamily="50" charset="-128"/>
                <a:ea typeface="Meiryo UI" panose="020B0604030504040204" pitchFamily="50" charset="-128"/>
              </a:rPr>
              <a:t>◆操作手順</a:t>
            </a:r>
            <a:endParaRPr kumimoji="1" lang="en-US" altLang="ja-JP" sz="1200" b="1" u="none"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＊クリック①：電話や口頭、メールだけで簡単に成立する</a:t>
            </a:r>
          </a:p>
          <a:p>
            <a:r>
              <a:rPr kumimoji="1" lang="ja-JP" altLang="en-US" sz="1200" dirty="0">
                <a:latin typeface="Meiryo UI" panose="020B0604030504040204" pitchFamily="50" charset="-128"/>
                <a:ea typeface="Meiryo UI" panose="020B0604030504040204" pitchFamily="50" charset="-128"/>
              </a:rPr>
              <a:t>＊クリック②：契約内容を事前にしっかり確認する</a:t>
            </a:r>
            <a:endParaRPr kumimoji="1" lang="en-US" altLang="ja-JP" sz="1200"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では「ポイント①契約は簡単に成立する」について</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契約の成立要件は合意で、どのような形式でも構わない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電話や口頭、メールで連絡しただけで、簡単に成立する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だから、契約してから「知らなかった」ということがないよう、事前に内容をしっかり確認することが重要である</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10</a:t>
            </a:fld>
            <a:endParaRPr kumimoji="1" lang="ja-JP" altLang="en-US"/>
          </a:p>
        </p:txBody>
      </p:sp>
    </p:spTree>
    <p:extLst>
      <p:ext uri="{BB962C8B-B14F-4D97-AF65-F5344CB8AC3E}">
        <p14:creationId xmlns:p14="http://schemas.microsoft.com/office/powerpoint/2010/main" val="153298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latin typeface="Meiryo UI" panose="020B0604030504040204" pitchFamily="50" charset="-128"/>
                <a:ea typeface="Meiryo UI" panose="020B0604030504040204" pitchFamily="50" charset="-128"/>
              </a:rPr>
              <a:t>◆操作手順</a:t>
            </a:r>
            <a:endParaRPr kumimoji="1" lang="en-US" altLang="ja-JP" sz="1200" b="1" u="none"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＊クリック①：高額な契約は、契約内容を書面で確認し、保管する</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簡単に成立するとはいえ、何かあったときのために、高額な契約は、</a:t>
            </a:r>
            <a:br>
              <a:rPr kumimoji="1" lang="ja-JP" altLang="en-US"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契約内容を書面で確認し、保管することが重要である</a:t>
            </a:r>
          </a:p>
        </p:txBody>
      </p:sp>
      <p:sp>
        <p:nvSpPr>
          <p:cNvPr id="4" name="スライド番号プレースホルダー 3"/>
          <p:cNvSpPr>
            <a:spLocks noGrp="1"/>
          </p:cNvSpPr>
          <p:nvPr>
            <p:ph type="sldNum" sz="quarter" idx="5"/>
          </p:nvPr>
        </p:nvSpPr>
        <p:spPr/>
        <p:txBody>
          <a:bodyPr/>
          <a:lstStyle/>
          <a:p>
            <a:fld id="{DE8AFC21-FB7F-4501-9A5C-8EDF99B7BD54}" type="slidenum">
              <a:rPr kumimoji="1" lang="ja-JP" altLang="en-US" smtClean="0"/>
              <a:t>11</a:t>
            </a:fld>
            <a:endParaRPr kumimoji="1" lang="ja-JP" altLang="en-US"/>
          </a:p>
        </p:txBody>
      </p:sp>
    </p:spTree>
    <p:extLst>
      <p:ext uri="{BB962C8B-B14F-4D97-AF65-F5344CB8AC3E}">
        <p14:creationId xmlns:p14="http://schemas.microsoft.com/office/powerpoint/2010/main" val="412679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latin typeface="Meiryo UI" panose="020B0604030504040204" pitchFamily="50" charset="-128"/>
                <a:ea typeface="Meiryo UI" panose="020B0604030504040204" pitchFamily="50" charset="-128"/>
              </a:rPr>
              <a:t>◆操作手順</a:t>
            </a:r>
            <a:endParaRPr kumimoji="1" lang="en-US" altLang="ja-JP" sz="1200" b="1" u="none"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＊クリック①：本人の申込みが成立の条件</a:t>
            </a:r>
          </a:p>
          <a:p>
            <a:r>
              <a:rPr kumimoji="1" lang="ja-JP" altLang="en-US" sz="1200" dirty="0">
                <a:latin typeface="Meiryo UI" panose="020B0604030504040204" pitchFamily="50" charset="-128"/>
                <a:ea typeface="Meiryo UI" panose="020B0604030504040204" pitchFamily="50" charset="-128"/>
              </a:rPr>
              <a:t>＊クリック②：他人が勝手に申込みしたものは、無効</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＊クリック③：契約は本人が申込みしたものでなければ無効であり、他人名義で申込みすることは違法行為となる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ポイント②「当事者がする」について</a:t>
            </a:r>
          </a:p>
          <a:p>
            <a:r>
              <a:rPr kumimoji="1" lang="ja-JP" altLang="en-US" dirty="0">
                <a:latin typeface="Meiryo UI" panose="020B0604030504040204" pitchFamily="50" charset="-128"/>
                <a:ea typeface="Meiryo UI" panose="020B0604030504040204" pitchFamily="50" charset="-128"/>
              </a:rPr>
              <a:t>契約を結ぶのは、当事者でなければならない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他人が勝手に申込みしたものは無効であり、他人名義で申込みすることは違法行為となる</a:t>
            </a:r>
          </a:p>
        </p:txBody>
      </p:sp>
      <p:sp>
        <p:nvSpPr>
          <p:cNvPr id="4" name="スライド番号プレースホルダー 3"/>
          <p:cNvSpPr>
            <a:spLocks noGrp="1"/>
          </p:cNvSpPr>
          <p:nvPr>
            <p:ph type="sldNum" sz="quarter" idx="5"/>
          </p:nvPr>
        </p:nvSpPr>
        <p:spPr/>
        <p:txBody>
          <a:bodyPr/>
          <a:lstStyle/>
          <a:p>
            <a:fld id="{DE8AFC21-FB7F-4501-9A5C-8EDF99B7BD54}" type="slidenum">
              <a:rPr kumimoji="1" lang="ja-JP" altLang="en-US" smtClean="0"/>
              <a:t>12</a:t>
            </a:fld>
            <a:endParaRPr kumimoji="1" lang="ja-JP" altLang="en-US"/>
          </a:p>
        </p:txBody>
      </p:sp>
    </p:spTree>
    <p:extLst>
      <p:ext uri="{BB962C8B-B14F-4D97-AF65-F5344CB8AC3E}">
        <p14:creationId xmlns:p14="http://schemas.microsoft.com/office/powerpoint/2010/main" val="2148076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latin typeface="Meiryo UI" panose="020B0604030504040204" pitchFamily="50" charset="-128"/>
                <a:ea typeface="Meiryo UI" panose="020B0604030504040204" pitchFamily="50" charset="-128"/>
              </a:rPr>
              <a:t>◆操作手順</a:t>
            </a:r>
            <a:endParaRPr kumimoji="1" lang="en-US" altLang="ja-JP" sz="1200" b="1" u="none"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＊クリック①：契約書どおり、君に全額を支払ってもらう必要がある</a:t>
            </a:r>
          </a:p>
          <a:p>
            <a:r>
              <a:rPr kumimoji="1" lang="ja-JP" altLang="en-US" sz="1200" dirty="0">
                <a:latin typeface="Meiryo UI" panose="020B0604030504040204" pitchFamily="50" charset="-128"/>
                <a:ea typeface="Meiryo UI" panose="020B0604030504040204" pitchFamily="50" charset="-128"/>
              </a:rPr>
              <a:t>＊クリック②：名義貸しをしない</a:t>
            </a:r>
          </a:p>
          <a:p>
            <a:r>
              <a:rPr kumimoji="1" lang="ja-JP" altLang="en-US" sz="1200" dirty="0">
                <a:latin typeface="Meiryo UI" panose="020B0604030504040204" pitchFamily="50" charset="-128"/>
                <a:ea typeface="Meiryo UI" panose="020B0604030504040204" pitchFamily="50" charset="-128"/>
              </a:rPr>
              <a:t>＊クリック③：自身の本人確認書類は失くしたり盗まれたりしないよう管理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＊クリック④：他人が勝手に申込みした契約は無効とはいえ、他人が勝手に契約したことを後から証明するのは簡単ではない</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契約に当たっては、本人確認書類が非常に重要な役割を持っている</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他人が勝手に申込みした契約は無効とはいえ、あなたの本人確認書類が手に入ってしまえば、</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あなたに成りすまして契約することができてしまう</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他人が勝手に申込みした契約は無効とはいえ、</a:t>
            </a:r>
          </a:p>
          <a:p>
            <a:r>
              <a:rPr kumimoji="1" lang="ja-JP" altLang="en-US" dirty="0">
                <a:latin typeface="Meiryo UI" panose="020B0604030504040204" pitchFamily="50" charset="-128"/>
                <a:ea typeface="Meiryo UI" panose="020B0604030504040204" pitchFamily="50" charset="-128"/>
              </a:rPr>
              <a:t>他人が勝手に契約したことを</a:t>
            </a:r>
            <a:r>
              <a:rPr lang="ja-JP" altLang="en-US" dirty="0">
                <a:latin typeface="Meiryo UI" panose="020B0604030504040204" pitchFamily="50" charset="-128"/>
                <a:ea typeface="Meiryo UI" panose="020B0604030504040204" pitchFamily="50" charset="-128"/>
              </a:rPr>
              <a:t>後から</a:t>
            </a:r>
            <a:r>
              <a:rPr kumimoji="1" lang="ja-JP" altLang="en-US" dirty="0">
                <a:latin typeface="Meiryo UI" panose="020B0604030504040204" pitchFamily="50" charset="-128"/>
                <a:ea typeface="Meiryo UI" panose="020B0604030504040204" pitchFamily="50" charset="-128"/>
              </a:rPr>
              <a:t>証明するのは簡単ではない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名義貸しをしてはならないし、自身の本人確認書類は、きちんと管理することが重要である</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本人の確認書類としては、</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マイナンバーカード、運転免許証、パスポート、健康保険証などがある</a:t>
            </a:r>
          </a:p>
        </p:txBody>
      </p:sp>
      <p:sp>
        <p:nvSpPr>
          <p:cNvPr id="4" name="スライド番号プレースホルダー 3"/>
          <p:cNvSpPr>
            <a:spLocks noGrp="1"/>
          </p:cNvSpPr>
          <p:nvPr>
            <p:ph type="sldNum" sz="quarter" idx="5"/>
          </p:nvPr>
        </p:nvSpPr>
        <p:spPr/>
        <p:txBody>
          <a:bodyPr/>
          <a:lstStyle/>
          <a:p>
            <a:fld id="{DE8AFC21-FB7F-4501-9A5C-8EDF99B7BD54}" type="slidenum">
              <a:rPr kumimoji="1" lang="ja-JP" altLang="en-US" smtClean="0"/>
              <a:t>13</a:t>
            </a:fld>
            <a:endParaRPr kumimoji="1" lang="ja-JP" altLang="en-US"/>
          </a:p>
        </p:txBody>
      </p:sp>
    </p:spTree>
    <p:extLst>
      <p:ext uri="{BB962C8B-B14F-4D97-AF65-F5344CB8AC3E}">
        <p14:creationId xmlns:p14="http://schemas.microsoft.com/office/powerpoint/2010/main" val="4067405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latin typeface="Meiryo UI" panose="020B0604030504040204" pitchFamily="50" charset="-128"/>
                <a:ea typeface="Meiryo UI" panose="020B0604030504040204" pitchFamily="50" charset="-128"/>
              </a:rPr>
              <a:t>◆操作手順</a:t>
            </a:r>
            <a:endParaRPr kumimoji="1" lang="en-US" altLang="ja-JP" sz="1200" b="1" u="non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＊クリック①：もう一押しで契約してくれそう！</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＊クリック②：合意が契約成立の要件</a:t>
            </a:r>
          </a:p>
          <a:p>
            <a:r>
              <a:rPr kumimoji="1" lang="ja-JP" altLang="en-US" sz="1200" dirty="0">
                <a:latin typeface="Meiryo UI" panose="020B0604030504040204" pitchFamily="50" charset="-128"/>
                <a:ea typeface="Meiryo UI" panose="020B0604030504040204" pitchFamily="50" charset="-128"/>
              </a:rPr>
              <a:t>＊クリック③：内容に納得してから契約する</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ポイント③「合意・承諾する」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合意しなければ契約は成立しないのだから、内容に納得して合意・承諾してから契約することが重要</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「今すぐ契約しないと」と急かされても、納得していない場合は承諾しないことが重要である</a:t>
            </a:r>
          </a:p>
        </p:txBody>
      </p:sp>
      <p:sp>
        <p:nvSpPr>
          <p:cNvPr id="4" name="スライド番号プレースホルダー 3"/>
          <p:cNvSpPr>
            <a:spLocks noGrp="1"/>
          </p:cNvSpPr>
          <p:nvPr>
            <p:ph type="sldNum" sz="quarter" idx="5"/>
          </p:nvPr>
        </p:nvSpPr>
        <p:spPr/>
        <p:txBody>
          <a:bodyPr/>
          <a:lstStyle/>
          <a:p>
            <a:fld id="{DE8AFC21-FB7F-4501-9A5C-8EDF99B7BD54}" type="slidenum">
              <a:rPr kumimoji="1" lang="ja-JP" altLang="en-US" smtClean="0"/>
              <a:t>14</a:t>
            </a:fld>
            <a:endParaRPr kumimoji="1" lang="ja-JP" altLang="en-US"/>
          </a:p>
        </p:txBody>
      </p:sp>
    </p:spTree>
    <p:extLst>
      <p:ext uri="{BB962C8B-B14F-4D97-AF65-F5344CB8AC3E}">
        <p14:creationId xmlns:p14="http://schemas.microsoft.com/office/powerpoint/2010/main" val="2704888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latin typeface="Meiryo UI" panose="020B0604030504040204" pitchFamily="50" charset="-128"/>
                <a:ea typeface="Meiryo UI" panose="020B0604030504040204" pitchFamily="50" charset="-128"/>
              </a:rPr>
              <a:t>◆操作手順</a:t>
            </a:r>
            <a:endParaRPr kumimoji="1" lang="en-US" altLang="ja-JP" sz="1200" b="1" u="none"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＊クリック①：本人の承諾で成立する</a:t>
            </a:r>
          </a:p>
          <a:p>
            <a:r>
              <a:rPr kumimoji="1" lang="ja-JP" altLang="en-US" sz="1200" dirty="0">
                <a:latin typeface="Meiryo UI" panose="020B0604030504040204" pitchFamily="50" charset="-128"/>
                <a:ea typeface="Meiryo UI" panose="020B0604030504040204" pitchFamily="50" charset="-128"/>
              </a:rPr>
              <a:t>＊クリック②：はっきり断らないから承諾したことにしよう</a:t>
            </a:r>
          </a:p>
          <a:p>
            <a:r>
              <a:rPr kumimoji="1" lang="ja-JP" altLang="en-US" sz="1200" dirty="0">
                <a:latin typeface="Meiryo UI" panose="020B0604030504040204" pitchFamily="50" charset="-128"/>
                <a:ea typeface="Meiryo UI" panose="020B0604030504040204" pitchFamily="50" charset="-128"/>
              </a:rPr>
              <a:t>＊クリック③：気乗りしなければ断る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＊クリック④：合意・承諾の意思表示をはっきりする</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本人の承諾で成立するのだから、意思表示をはっきりすることが重要である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気乗りしないものは、「いりません」「やめておきます」とキッパリ伝えることが重要</a:t>
            </a:r>
          </a:p>
        </p:txBody>
      </p:sp>
      <p:sp>
        <p:nvSpPr>
          <p:cNvPr id="4" name="スライド番号プレースホルダー 3"/>
          <p:cNvSpPr>
            <a:spLocks noGrp="1"/>
          </p:cNvSpPr>
          <p:nvPr>
            <p:ph type="sldNum" sz="quarter" idx="5"/>
          </p:nvPr>
        </p:nvSpPr>
        <p:spPr/>
        <p:txBody>
          <a:bodyPr/>
          <a:lstStyle/>
          <a:p>
            <a:fld id="{DE8AFC21-FB7F-4501-9A5C-8EDF99B7BD54}" type="slidenum">
              <a:rPr kumimoji="1" lang="ja-JP" altLang="en-US" smtClean="0"/>
              <a:t>15</a:t>
            </a:fld>
            <a:endParaRPr kumimoji="1" lang="ja-JP" altLang="en-US"/>
          </a:p>
        </p:txBody>
      </p:sp>
    </p:spTree>
    <p:extLst>
      <p:ext uri="{BB962C8B-B14F-4D97-AF65-F5344CB8AC3E}">
        <p14:creationId xmlns:p14="http://schemas.microsoft.com/office/powerpoint/2010/main" val="1748930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16</a:t>
            </a:fld>
            <a:endParaRPr kumimoji="1" lang="ja-JP" altLang="en-US"/>
          </a:p>
        </p:txBody>
      </p:sp>
    </p:spTree>
    <p:extLst>
      <p:ext uri="{BB962C8B-B14F-4D97-AF65-F5344CB8AC3E}">
        <p14:creationId xmlns:p14="http://schemas.microsoft.com/office/powerpoint/2010/main" val="3986577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a:latin typeface="Meiryo UI" panose="020B0604030504040204" pitchFamily="50" charset="-128"/>
                <a:ea typeface="Meiryo UI" panose="020B0604030504040204" pitchFamily="50" charset="-128"/>
              </a:rPr>
              <a:t>契約が成立すると、双方に債権（権利）と債務（義務）が発生する</a:t>
            </a:r>
            <a:endParaRPr kumimoji="1" lang="en-US" altLang="ja-JP" b="1" u="none" dirty="0">
              <a:latin typeface="Meiryo UI" panose="020B0604030504040204" pitchFamily="50" charset="-128"/>
              <a:ea typeface="Meiryo UI" panose="020B0604030504040204" pitchFamily="50" charset="-128"/>
            </a:endParaRPr>
          </a:p>
          <a:p>
            <a:r>
              <a:rPr kumimoji="1" lang="ja-JP" altLang="en-US" b="1" u="none" dirty="0">
                <a:latin typeface="Meiryo UI" panose="020B0604030504040204" pitchFamily="50" charset="-128"/>
                <a:ea typeface="Meiryo UI" panose="020B0604030504040204" pitchFamily="50" charset="-128"/>
              </a:rPr>
              <a:t>◆操作手順</a:t>
            </a:r>
            <a:endParaRPr kumimoji="1" lang="en-US" altLang="ja-JP" b="1" u="none"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＊クリック①：販売者：代金を受け取る権利、代金を支払う義務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＊クリック②：消費者：商品を受け取る権利、商品を渡す義務</a:t>
            </a: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ja-JP" altLang="en-US" sz="1200" b="0" u="none" dirty="0">
                <a:solidFill>
                  <a:schemeClr val="tx1"/>
                </a:solidFill>
                <a:latin typeface="Meiryo UI" panose="020B0604030504040204" pitchFamily="50" charset="-128"/>
                <a:ea typeface="Meiryo UI" panose="020B0604030504040204" pitchFamily="50" charset="-128"/>
              </a:rPr>
              <a:t>◆出典</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Meiryo UI" panose="020B0604030504040204" pitchFamily="50" charset="-128"/>
                <a:ea typeface="Meiryo UI" panose="020B0604030504040204" pitchFamily="50" charset="-128"/>
              </a:rPr>
              <a:t>消費者庁　若者・高校生向け消費者教育副教材「もしあなたが消費者トラブルにあったら</a:t>
            </a:r>
            <a:r>
              <a:rPr kumimoji="1" lang="en-US" altLang="ja-JP" sz="1200" b="0" u="none" dirty="0">
                <a:solidFill>
                  <a:schemeClr val="tx1"/>
                </a:solidFill>
                <a:latin typeface="Meiryo UI" panose="020B0604030504040204" pitchFamily="50" charset="-128"/>
                <a:ea typeface="Meiryo UI" panose="020B0604030504040204" pitchFamily="50" charset="-128"/>
              </a:rPr>
              <a:t>-</a:t>
            </a:r>
            <a:r>
              <a:rPr kumimoji="1" lang="ja-JP" altLang="en-US" sz="1200" b="0" u="none" dirty="0">
                <a:solidFill>
                  <a:schemeClr val="tx1"/>
                </a:solidFill>
                <a:latin typeface="Meiryo UI" panose="020B0604030504040204" pitchFamily="50" charset="-128"/>
                <a:ea typeface="Meiryo UI" panose="020B0604030504040204" pitchFamily="50" charset="-128"/>
              </a:rPr>
              <a:t>消費者センスを高めよう</a:t>
            </a:r>
            <a:r>
              <a:rPr kumimoji="1" lang="en-US" altLang="ja-JP" sz="1200" b="0" u="none" dirty="0">
                <a:solidFill>
                  <a:schemeClr val="tx1"/>
                </a:solidFill>
                <a:latin typeface="Meiryo UI" panose="020B0604030504040204" pitchFamily="50" charset="-128"/>
                <a:ea typeface="Meiryo UI" panose="020B0604030504040204" pitchFamily="50" charset="-128"/>
              </a:rPr>
              <a:t>!-</a:t>
            </a:r>
            <a:r>
              <a:rPr kumimoji="1" lang="ja-JP" altLang="en-US" sz="1200" b="0" u="none" dirty="0">
                <a:solidFill>
                  <a:schemeClr val="tx1"/>
                </a:solidFill>
                <a:latin typeface="Meiryo UI" panose="020B0604030504040204" pitchFamily="50" charset="-128"/>
                <a:ea typeface="Meiryo UI" panose="020B0604030504040204" pitchFamily="50" charset="-128"/>
              </a:rPr>
              <a:t>」　</a:t>
            </a:r>
            <a:r>
              <a:rPr kumimoji="1" lang="en-US" altLang="ja-JP" sz="1200" b="0" u="none" dirty="0">
                <a:solidFill>
                  <a:schemeClr val="tx1"/>
                </a:solidFill>
                <a:latin typeface="Meiryo UI" panose="020B0604030504040204" pitchFamily="50" charset="-128"/>
                <a:ea typeface="Meiryo UI" panose="020B0604030504040204" pitchFamily="50" charset="-128"/>
              </a:rPr>
              <a:t>PDF</a:t>
            </a:r>
            <a:r>
              <a:rPr kumimoji="1" lang="ja-JP" altLang="en-US" sz="1200" b="0" u="none" dirty="0">
                <a:solidFill>
                  <a:schemeClr val="tx1"/>
                </a:solidFill>
                <a:latin typeface="Meiryo UI" panose="020B0604030504040204" pitchFamily="50" charset="-128"/>
                <a:ea typeface="Meiryo UI" panose="020B0604030504040204" pitchFamily="50" charset="-128"/>
              </a:rPr>
              <a:t>　</a:t>
            </a:r>
            <a:r>
              <a:rPr kumimoji="1" lang="en-US" altLang="ja-JP" sz="1200" b="0" u="none" dirty="0">
                <a:solidFill>
                  <a:schemeClr val="tx1"/>
                </a:solidFill>
                <a:latin typeface="Meiryo UI" panose="020B0604030504040204" pitchFamily="50" charset="-128"/>
                <a:ea typeface="Meiryo UI" panose="020B0604030504040204" pitchFamily="50" charset="-128"/>
              </a:rPr>
              <a:t>P7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u="none">
                <a:solidFill>
                  <a:schemeClr val="tx1"/>
                </a:solidFill>
                <a:latin typeface="Meiryo UI" panose="020B0604030504040204" pitchFamily="50" charset="-128"/>
                <a:ea typeface="Meiryo UI" panose="020B0604030504040204" pitchFamily="50" charset="-128"/>
              </a:rPr>
              <a:t>https://www.caa.go.jp/policies/policy/consumer_education/public_awareness/teaching_material/material_007/pdf/00_moshitora-w_1.pdf</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17</a:t>
            </a:fld>
            <a:endParaRPr kumimoji="1" lang="ja-JP" altLang="en-US"/>
          </a:p>
        </p:txBody>
      </p:sp>
    </p:spTree>
    <p:extLst>
      <p:ext uri="{BB962C8B-B14F-4D97-AF65-F5344CB8AC3E}">
        <p14:creationId xmlns:p14="http://schemas.microsoft.com/office/powerpoint/2010/main" val="3841156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latin typeface="Meiryo UI" panose="020B0604030504040204" pitchFamily="50" charset="-128"/>
                <a:ea typeface="Meiryo UI" panose="020B0604030504040204" pitchFamily="50" charset="-128"/>
              </a:rPr>
              <a:t>◆操作手順</a:t>
            </a:r>
            <a:endParaRPr kumimoji="1" lang="en-US" altLang="ja-JP" sz="1200" b="1" u="none"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＊クリック①：双方に</a:t>
            </a:r>
          </a:p>
          <a:p>
            <a:r>
              <a:rPr kumimoji="1" lang="ja-JP" altLang="en-US" sz="1200" dirty="0">
                <a:latin typeface="Meiryo UI" panose="020B0604030504040204" pitchFamily="50" charset="-128"/>
                <a:ea typeface="Meiryo UI" panose="020B0604030504040204" pitchFamily="50" charset="-128"/>
              </a:rPr>
              <a:t>＊クリック②：債権</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＊クリック③：債務</a:t>
            </a:r>
            <a:endParaRPr kumimoji="1"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18</a:t>
            </a:fld>
            <a:endParaRPr kumimoji="1" lang="ja-JP" altLang="en-US"/>
          </a:p>
        </p:txBody>
      </p:sp>
    </p:spTree>
    <p:extLst>
      <p:ext uri="{BB962C8B-B14F-4D97-AF65-F5344CB8AC3E}">
        <p14:creationId xmlns:p14="http://schemas.microsoft.com/office/powerpoint/2010/main" val="1265071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a:latin typeface="Meiryo UI" panose="020B0604030504040204" pitchFamily="50" charset="-128"/>
                <a:ea typeface="Meiryo UI" panose="020B0604030504040204" pitchFamily="50" charset="-128"/>
              </a:rPr>
              <a:t>契約の家庭や内容に問題がなければ、いったん成立した契約を一方的にやめることは原則としてできない</a:t>
            </a:r>
            <a:endParaRPr kumimoji="1" lang="en-US" altLang="ja-JP" b="0" u="none" dirty="0">
              <a:latin typeface="Meiryo UI" panose="020B0604030504040204" pitchFamily="50" charset="-128"/>
              <a:ea typeface="Meiryo UI" panose="020B0604030504040204" pitchFamily="50" charset="-128"/>
            </a:endParaRPr>
          </a:p>
          <a:p>
            <a:endParaRPr kumimoji="1" lang="en-US" altLang="ja-JP" b="1" u="none" dirty="0">
              <a:latin typeface="Meiryo UI" panose="020B0604030504040204" pitchFamily="50" charset="-128"/>
              <a:ea typeface="Meiryo UI" panose="020B0604030504040204" pitchFamily="50" charset="-128"/>
            </a:endParaRPr>
          </a:p>
          <a:p>
            <a:r>
              <a:rPr kumimoji="1" lang="ja-JP" altLang="en-US" b="1" u="none" dirty="0">
                <a:latin typeface="Meiryo UI" panose="020B0604030504040204" pitchFamily="50" charset="-128"/>
                <a:ea typeface="Meiryo UI" panose="020B0604030504040204" pitchFamily="50" charset="-128"/>
              </a:rPr>
              <a:t>◆操作手順</a:t>
            </a:r>
            <a:endParaRPr kumimoji="1" lang="en-US" altLang="ja-JP" b="1" u="none"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＊クリック①：原則やめられない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＊クリック②：契約前に内容をしっかり確認することが重要　他人に名義を貸した契約でも自分の債務になる</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他人に名義を貸した契約であったとしても自分の債務となるので、名義貸はしない、頼まない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19</a:t>
            </a:fld>
            <a:endParaRPr kumimoji="1" lang="ja-JP" altLang="en-US"/>
          </a:p>
        </p:txBody>
      </p:sp>
    </p:spTree>
    <p:extLst>
      <p:ext uri="{BB962C8B-B14F-4D97-AF65-F5344CB8AC3E}">
        <p14:creationId xmlns:p14="http://schemas.microsoft.com/office/powerpoint/2010/main" val="17598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latin typeface="Meiryo UI" panose="020B0604030504040204" pitchFamily="50" charset="-128"/>
                <a:ea typeface="Meiryo UI" panose="020B0604030504040204" pitchFamily="50" charset="-128"/>
              </a:rPr>
              <a:t>◆操作手順</a:t>
            </a:r>
            <a:endParaRPr kumimoji="1" lang="en-US" altLang="ja-JP" sz="1200" b="1" u="none"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＊クリック①：契約とは、法律で保護された約束事</a:t>
            </a:r>
            <a:endParaRPr kumimoji="1"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しかし、契約後にやめたくなることも</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2</a:t>
            </a:fld>
            <a:endParaRPr kumimoji="1" lang="ja-JP" altLang="en-US"/>
          </a:p>
        </p:txBody>
      </p:sp>
    </p:spTree>
    <p:extLst>
      <p:ext uri="{BB962C8B-B14F-4D97-AF65-F5344CB8AC3E}">
        <p14:creationId xmlns:p14="http://schemas.microsoft.com/office/powerpoint/2010/main" val="1268332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61571" y="5056701"/>
            <a:ext cx="5665913" cy="4790558"/>
          </a:xfrm>
        </p:spPr>
        <p:txBody>
          <a:bodyPr/>
          <a:lstStyle/>
          <a:p>
            <a:r>
              <a:rPr kumimoji="1" lang="ja-JP" altLang="en-US" b="1" u="none" dirty="0">
                <a:latin typeface="Meiryo UI" panose="020B0604030504040204" pitchFamily="50" charset="-128"/>
                <a:ea typeface="Meiryo UI" panose="020B0604030504040204" pitchFamily="50" charset="-128"/>
              </a:rPr>
              <a:t>◆操作手順</a:t>
            </a:r>
            <a:endParaRPr kumimoji="1" lang="en-US" altLang="ja-JP" b="1" u="none"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＊クリック①：表示に問題がある</a:t>
            </a:r>
            <a:endParaRPr lang="en-US" altLang="ja-JP"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rPr>
              <a:t>原則やめられないが、契約内容が満たされない場合、契約の過程に問題があった場合にはやめる権利がある点に留意が必要</a:t>
            </a:r>
            <a:endParaRPr lang="en-US" altLang="ja-JP"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rPr>
              <a:t>表示に問題がある、品質に問題がある、履行に問題がある（ちゃんとやらない）、安全性に問題がある場合などがある</a:t>
            </a:r>
            <a:endParaRPr lang="en-US" altLang="ja-JP"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700" dirty="0">
                <a:latin typeface="+mn-ea"/>
              </a:rPr>
              <a:t>「原則やめられない」を強調することで、泣き寝入りが増えないようにする必要がある</a:t>
            </a:r>
            <a:endParaRPr lang="en-US" altLang="ja-JP" sz="1700" dirty="0">
              <a:latin typeface="+mn-ea"/>
            </a:endParaRPr>
          </a:p>
        </p:txBody>
      </p:sp>
    </p:spTree>
    <p:extLst>
      <p:ext uri="{BB962C8B-B14F-4D97-AF65-F5344CB8AC3E}">
        <p14:creationId xmlns:p14="http://schemas.microsoft.com/office/powerpoint/2010/main" val="3948582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latin typeface="Meiryo UI" panose="020B0604030504040204" pitchFamily="50" charset="-128"/>
                <a:ea typeface="Meiryo UI" panose="020B0604030504040204" pitchFamily="50" charset="-128"/>
              </a:rPr>
              <a:t>◆操作手順</a:t>
            </a:r>
            <a:endParaRPr kumimoji="1" lang="en-US" altLang="ja-JP" sz="1200" b="1" u="none"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＊クリック①：契約が成立すると、原則やめられない</a:t>
            </a:r>
          </a:p>
          <a:p>
            <a:r>
              <a:rPr kumimoji="1" lang="ja-JP" altLang="en-US" sz="1200" dirty="0">
                <a:latin typeface="Meiryo UI" panose="020B0604030504040204" pitchFamily="50" charset="-128"/>
                <a:ea typeface="Meiryo UI" panose="020B0604030504040204" pitchFamily="50" charset="-128"/>
              </a:rPr>
              <a:t>＊クリック②：契約が成立するタイミングを理解することが重要</a:t>
            </a:r>
          </a:p>
          <a:p>
            <a:r>
              <a:rPr kumimoji="1" lang="ja-JP" altLang="en-US" sz="1200" dirty="0">
                <a:latin typeface="Meiryo UI" panose="020B0604030504040204" pitchFamily="50" charset="-128"/>
                <a:ea typeface="Meiryo UI" panose="020B0604030504040204" pitchFamily="50" charset="-128"/>
              </a:rPr>
              <a:t>＊クリック③：電子商取引でのルールを理解しよう</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どのタイミングが合意・承諾になるのだろうか？</a:t>
            </a:r>
          </a:p>
          <a:p>
            <a:r>
              <a:rPr kumimoji="1" lang="ja-JP" altLang="en-US" sz="1200" dirty="0">
                <a:latin typeface="Meiryo UI" panose="020B0604030504040204" pitchFamily="50" charset="-128"/>
                <a:ea typeface="Meiryo UI" panose="020B0604030504040204" pitchFamily="50" charset="-128"/>
              </a:rPr>
              <a:t>契約前に確認すべきポイントは？</a:t>
            </a:r>
          </a:p>
          <a:p>
            <a:endParaRPr kumimoji="1" lang="ja-JP" altLang="en-US" dirty="0"/>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21</a:t>
            </a:fld>
            <a:endParaRPr kumimoji="1" lang="ja-JP" altLang="en-US"/>
          </a:p>
        </p:txBody>
      </p:sp>
    </p:spTree>
    <p:extLst>
      <p:ext uri="{BB962C8B-B14F-4D97-AF65-F5344CB8AC3E}">
        <p14:creationId xmlns:p14="http://schemas.microsoft.com/office/powerpoint/2010/main" val="374649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none" dirty="0">
                <a:solidFill>
                  <a:schemeClr val="tx1"/>
                </a:solidFill>
                <a:latin typeface="Meiryo UI" panose="020B0604030504040204" pitchFamily="50" charset="-128"/>
                <a:ea typeface="Meiryo UI" panose="020B0604030504040204" pitchFamily="50" charset="-128"/>
              </a:rPr>
              <a:t>ここでの目的は、返品できるかどうかといった問題に、自分がはっきりと答えられないことを自覚し、</a:t>
            </a:r>
            <a:endParaRPr kumimoji="1" lang="en-US" altLang="ja-JP" b="1" u="none" dirty="0">
              <a:solidFill>
                <a:schemeClr val="tx1"/>
              </a:solidFill>
              <a:latin typeface="Meiryo UI" panose="020B0604030504040204" pitchFamily="50" charset="-128"/>
              <a:ea typeface="Meiryo UI" panose="020B0604030504040204" pitchFamily="50" charset="-128"/>
            </a:endParaRPr>
          </a:p>
          <a:p>
            <a:r>
              <a:rPr kumimoji="1" lang="ja-JP" altLang="en-US" b="1" u="none" dirty="0">
                <a:solidFill>
                  <a:schemeClr val="tx1"/>
                </a:solidFill>
                <a:latin typeface="Meiryo UI" panose="020B0604030504040204" pitchFamily="50" charset="-128"/>
                <a:ea typeface="Meiryo UI" panose="020B0604030504040204" pitchFamily="50" charset="-128"/>
              </a:rPr>
              <a:t>これからの学習が重要であることを認識する</a:t>
            </a:r>
            <a:endParaRPr kumimoji="1" lang="en-US" altLang="ja-JP" b="1" u="none" dirty="0">
              <a:solidFill>
                <a:schemeClr val="tx1"/>
              </a:solidFill>
              <a:latin typeface="Meiryo UI" panose="020B0604030504040204" pitchFamily="50" charset="-128"/>
              <a:ea typeface="Meiryo UI" panose="020B0604030504040204" pitchFamily="50" charset="-128"/>
            </a:endParaRPr>
          </a:p>
          <a:p>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３つの買物のケースで考えよう</a:t>
            </a:r>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買物の契約、売買契約が成立した後に、返品したくなったとする</a:t>
            </a:r>
            <a:endParaRPr kumimoji="1" lang="en-US" altLang="ja-JP" b="0" u="none" dirty="0">
              <a:solidFill>
                <a:schemeClr val="tx1"/>
              </a:solidFill>
              <a:latin typeface="Meiryo UI" panose="020B0604030504040204" pitchFamily="50" charset="-128"/>
              <a:ea typeface="Meiryo UI" panose="020B0604030504040204" pitchFamily="50" charset="-128"/>
            </a:endParaRPr>
          </a:p>
          <a:p>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では、ケース①</a:t>
            </a:r>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お店で買った、新品同様のスニーカー　</a:t>
            </a:r>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ただしセール品</a:t>
            </a:r>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買って間もないし、レシートもある</a:t>
            </a:r>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さあ、返品できるだろうか？</a:t>
            </a:r>
            <a:endParaRPr kumimoji="1" lang="en-US" altLang="ja-JP" b="0" u="none" dirty="0">
              <a:solidFill>
                <a:schemeClr val="tx1"/>
              </a:solidFill>
              <a:latin typeface="Meiryo UI" panose="020B0604030504040204" pitchFamily="50" charset="-128"/>
              <a:ea typeface="Meiryo UI" panose="020B0604030504040204" pitchFamily="50" charset="-128"/>
            </a:endParaRPr>
          </a:p>
          <a:p>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en-US" altLang="ja-JP" b="0" u="none" dirty="0">
                <a:solidFill>
                  <a:schemeClr val="tx1"/>
                </a:solidFill>
                <a:latin typeface="Meiryo UI" panose="020B0604030504040204" pitchFamily="50" charset="-128"/>
                <a:ea typeface="Meiryo UI" panose="020B0604030504040204" pitchFamily="50" charset="-128"/>
              </a:rPr>
              <a:t>------------</a:t>
            </a:r>
          </a:p>
          <a:p>
            <a:r>
              <a:rPr kumimoji="1" lang="ja-JP" altLang="en-US" b="0" u="none" dirty="0">
                <a:solidFill>
                  <a:schemeClr val="tx1"/>
                </a:solidFill>
                <a:latin typeface="Meiryo UI" panose="020B0604030504040204" pitchFamily="50" charset="-128"/>
                <a:ea typeface="Meiryo UI" panose="020B0604030504040204" pitchFamily="50" charset="-128"/>
              </a:rPr>
              <a:t>（参考）</a:t>
            </a:r>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解答：△</a:t>
            </a:r>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基本的なルールとしては</a:t>
            </a:r>
            <a:r>
              <a:rPr kumimoji="1" lang="en-US" altLang="ja-JP" b="0" u="none" dirty="0">
                <a:solidFill>
                  <a:schemeClr val="tx1"/>
                </a:solidFill>
                <a:latin typeface="Meiryo UI" panose="020B0604030504040204" pitchFamily="50" charset="-128"/>
                <a:ea typeface="Meiryo UI" panose="020B0604030504040204" pitchFamily="50" charset="-128"/>
              </a:rPr>
              <a:t>×</a:t>
            </a:r>
          </a:p>
          <a:p>
            <a:r>
              <a:rPr kumimoji="1" lang="ja-JP" altLang="en-US" b="0" u="none" dirty="0">
                <a:solidFill>
                  <a:schemeClr val="tx1"/>
                </a:solidFill>
                <a:latin typeface="Meiryo UI" panose="020B0604030504040204" pitchFamily="50" charset="-128"/>
                <a:ea typeface="Meiryo UI" panose="020B0604030504040204" pitchFamily="50" charset="-128"/>
              </a:rPr>
              <a:t>しかし実際には店や商品によるので、現物を持って店の人に相談してみよう</a:t>
            </a:r>
            <a:endParaRPr kumimoji="1" lang="en-US" altLang="ja-JP" b="0" u="none"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3</a:t>
            </a:fld>
            <a:endParaRPr kumimoji="1" lang="ja-JP" altLang="en-US"/>
          </a:p>
        </p:txBody>
      </p:sp>
    </p:spTree>
    <p:extLst>
      <p:ext uri="{BB962C8B-B14F-4D97-AF65-F5344CB8AC3E}">
        <p14:creationId xmlns:p14="http://schemas.microsoft.com/office/powerpoint/2010/main" val="277162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a:solidFill>
                  <a:schemeClr val="tx1"/>
                </a:solidFill>
                <a:latin typeface="Meiryo UI" panose="020B0604030504040204" pitchFamily="50" charset="-128"/>
                <a:ea typeface="Meiryo UI" panose="020B0604030504040204" pitchFamily="50" charset="-128"/>
              </a:rPr>
              <a:t>ケース②</a:t>
            </a:r>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返品の条件が全く書かれていないネットショップでの買物</a:t>
            </a:r>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本人はサイズの確認が十分ではなかったようだ</a:t>
            </a:r>
            <a:endParaRPr kumimoji="1" lang="en-US" altLang="ja-JP" b="0" u="none" dirty="0">
              <a:solidFill>
                <a:schemeClr val="tx1"/>
              </a:solidFill>
              <a:latin typeface="Meiryo UI" panose="020B0604030504040204" pitchFamily="50" charset="-128"/>
              <a:ea typeface="Meiryo UI" panose="020B0604030504040204" pitchFamily="50" charset="-128"/>
            </a:endParaRPr>
          </a:p>
          <a:p>
            <a:endParaRPr kumimoji="1" lang="en-US" altLang="ja-JP" b="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a:solidFill>
                  <a:schemeClr val="tx1"/>
                </a:solidFill>
                <a:latin typeface="Meiryo UI" panose="020B0604030504040204" pitchFamily="50" charset="-128"/>
                <a:ea typeface="Meiryo UI" panose="020B0604030504040204" pitchFamily="50" charset="-128"/>
              </a:rPr>
              <a:t>（ここでは考えさせるだけで、回答の解説まではしなくてよい）</a:t>
            </a:r>
            <a:endParaRPr kumimoji="1" lang="en-US" altLang="ja-JP" b="0" u="none" dirty="0">
              <a:solidFill>
                <a:schemeClr val="tx1"/>
              </a:solidFill>
              <a:latin typeface="Meiryo UI" panose="020B0604030504040204" pitchFamily="50" charset="-128"/>
              <a:ea typeface="Meiryo UI" panose="020B0604030504040204" pitchFamily="50" charset="-128"/>
            </a:endParaRPr>
          </a:p>
          <a:p>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en-US" altLang="ja-JP" b="0" u="none" dirty="0">
                <a:solidFill>
                  <a:schemeClr val="tx1"/>
                </a:solidFill>
                <a:latin typeface="Meiryo UI" panose="020B0604030504040204" pitchFamily="50" charset="-128"/>
                <a:ea typeface="Meiryo UI" panose="020B0604030504040204" pitchFamily="50" charset="-128"/>
              </a:rPr>
              <a:t>------</a:t>
            </a:r>
          </a:p>
          <a:p>
            <a:r>
              <a:rPr kumimoji="1" lang="ja-JP" altLang="en-US" b="0" u="none" dirty="0">
                <a:solidFill>
                  <a:schemeClr val="tx1"/>
                </a:solidFill>
                <a:latin typeface="Meiryo UI" panose="020B0604030504040204" pitchFamily="50" charset="-128"/>
                <a:ea typeface="Meiryo UI" panose="020B0604030504040204" pitchFamily="50" charset="-128"/>
              </a:rPr>
              <a:t>（参考）</a:t>
            </a:r>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解答：○</a:t>
            </a:r>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返品送料は自己負担</a:t>
            </a:r>
          </a:p>
          <a:p>
            <a:r>
              <a:rPr kumimoji="1" lang="ja-JP" altLang="en-US" b="0" u="none" dirty="0">
                <a:solidFill>
                  <a:schemeClr val="tx1"/>
                </a:solidFill>
                <a:latin typeface="Meiryo UI" panose="020B0604030504040204" pitchFamily="50" charset="-128"/>
                <a:ea typeface="Meiryo UI" panose="020B0604030504040204" pitchFamily="50" charset="-128"/>
              </a:rPr>
              <a:t>特定商取引法における通信販売は、訪問販売などと違い、消費者が自発的意思に基づいて購入することから、いわゆるクーリング・オフ制度は導入されていません</a:t>
            </a:r>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しかし、通信販売では広告に返品の可否や条件等を明記することが義務付けられています</a:t>
            </a:r>
          </a:p>
          <a:p>
            <a:r>
              <a:rPr kumimoji="1" lang="ja-JP" altLang="en-US" b="0" u="none" dirty="0">
                <a:solidFill>
                  <a:schemeClr val="tx1"/>
                </a:solidFill>
                <a:latin typeface="Meiryo UI" panose="020B0604030504040204" pitchFamily="50" charset="-128"/>
                <a:ea typeface="Meiryo UI" panose="020B0604030504040204" pitchFamily="50" charset="-128"/>
              </a:rPr>
              <a:t>まずは、返品についての記載をよく確認することが重要です</a:t>
            </a:r>
          </a:p>
          <a:p>
            <a:r>
              <a:rPr kumimoji="1" lang="ja-JP" altLang="en-US" b="0" u="none" dirty="0">
                <a:solidFill>
                  <a:schemeClr val="tx1"/>
                </a:solidFill>
                <a:latin typeface="Meiryo UI" panose="020B0604030504040204" pitchFamily="50" charset="-128"/>
                <a:ea typeface="Meiryo UI" panose="020B0604030504040204" pitchFamily="50" charset="-128"/>
              </a:rPr>
              <a:t>また、表示がない場合は、商品到着後８日以内であれば</a:t>
            </a:r>
            <a:r>
              <a:rPr kumimoji="1" lang="ja-JP" altLang="en-US" b="0" u="none" dirty="0" smtClean="0">
                <a:solidFill>
                  <a:schemeClr val="tx1"/>
                </a:solidFill>
                <a:latin typeface="Meiryo UI" panose="020B0604030504040204" pitchFamily="50" charset="-128"/>
                <a:ea typeface="Meiryo UI" panose="020B0604030504040204" pitchFamily="50" charset="-128"/>
              </a:rPr>
              <a:t>、送料</a:t>
            </a:r>
            <a:r>
              <a:rPr kumimoji="1" lang="ja-JP" altLang="en-US" b="0" u="none" dirty="0">
                <a:solidFill>
                  <a:schemeClr val="tx1"/>
                </a:solidFill>
                <a:latin typeface="Meiryo UI" panose="020B0604030504040204" pitchFamily="50" charset="-128"/>
                <a:ea typeface="Meiryo UI" panose="020B0604030504040204" pitchFamily="50" charset="-128"/>
              </a:rPr>
              <a:t>など引取り又は返還に要する</a:t>
            </a:r>
            <a:r>
              <a:rPr kumimoji="1" lang="ja-JP" altLang="en-US" b="0" u="none" dirty="0" smtClean="0">
                <a:solidFill>
                  <a:schemeClr val="tx1"/>
                </a:solidFill>
                <a:latin typeface="Meiryo UI" panose="020B0604030504040204" pitchFamily="50" charset="-128"/>
                <a:ea typeface="Meiryo UI" panose="020B0604030504040204" pitchFamily="50" charset="-128"/>
              </a:rPr>
              <a:t>費用を消費者が負担することで、</a:t>
            </a:r>
            <a:r>
              <a:rPr kumimoji="1" lang="ja-JP" altLang="en-US" b="0" u="none" dirty="0">
                <a:solidFill>
                  <a:schemeClr val="tx1"/>
                </a:solidFill>
                <a:latin typeface="Meiryo UI" panose="020B0604030504040204" pitchFamily="50" charset="-128"/>
                <a:ea typeface="Meiryo UI" panose="020B0604030504040204" pitchFamily="50" charset="-128"/>
              </a:rPr>
              <a:t>返品を行うことが可能となっています</a:t>
            </a:r>
          </a:p>
          <a:p>
            <a:endParaRPr kumimoji="1" lang="en-US" altLang="ja-JP" b="0" u="none" dirty="0">
              <a:solidFill>
                <a:schemeClr val="tx1"/>
              </a:solidFill>
              <a:latin typeface="Meiryo UI" panose="020B0604030504040204" pitchFamily="50" charset="-128"/>
              <a:ea typeface="Meiryo UI" panose="020B0604030504040204" pitchFamily="50" charset="-128"/>
            </a:endParaRPr>
          </a:p>
          <a:p>
            <a:r>
              <a:rPr kumimoji="1" lang="ja-JP" altLang="en-US" b="0" u="none" dirty="0">
                <a:solidFill>
                  <a:schemeClr val="tx1"/>
                </a:solidFill>
                <a:latin typeface="Meiryo UI" panose="020B0604030504040204" pitchFamily="50" charset="-128"/>
                <a:ea typeface="Meiryo UI" panose="020B0604030504040204" pitchFamily="50" charset="-128"/>
              </a:rPr>
              <a:t>「知っているフリマサイトの利用ガイドなどを調べてみよう！」</a:t>
            </a:r>
            <a:endParaRPr kumimoji="1" lang="en-US" altLang="ja-JP" b="0" u="none"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4</a:t>
            </a:fld>
            <a:endParaRPr kumimoji="1" lang="ja-JP" altLang="en-US"/>
          </a:p>
        </p:txBody>
      </p:sp>
    </p:spTree>
    <p:extLst>
      <p:ext uri="{BB962C8B-B14F-4D97-AF65-F5344CB8AC3E}">
        <p14:creationId xmlns:p14="http://schemas.microsoft.com/office/powerpoint/2010/main" val="227561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u="none" dirty="0">
                <a:solidFill>
                  <a:schemeClr val="tx1"/>
                </a:solidFill>
                <a:latin typeface="Meiryo UI" panose="020B0604030504040204" pitchFamily="50" charset="-128"/>
                <a:ea typeface="Meiryo UI" panose="020B0604030504040204" pitchFamily="50" charset="-128"/>
              </a:rPr>
              <a:t>③フリマアプリで頼んだ腕時計、届いてしばらくしてから壊れていることに気付いた。受取評価もしてしまっている</a:t>
            </a:r>
            <a:endParaRPr kumimoji="1" lang="en-US" altLang="ja-JP" sz="1200" b="0" u="none" dirty="0">
              <a:solidFill>
                <a:schemeClr val="tx1"/>
              </a:solidFill>
              <a:latin typeface="Meiryo UI" panose="020B0604030504040204" pitchFamily="50" charset="-128"/>
              <a:ea typeface="Meiryo UI" panose="020B0604030504040204" pitchFamily="50" charset="-128"/>
            </a:endParaRPr>
          </a:p>
          <a:p>
            <a:endParaRPr kumimoji="1" lang="en-US" altLang="ja-JP" sz="1200" b="0" u="none" dirty="0">
              <a:solidFill>
                <a:schemeClr val="tx1"/>
              </a:solidFill>
              <a:latin typeface="Meiryo UI" panose="020B0604030504040204" pitchFamily="50" charset="-128"/>
              <a:ea typeface="Meiryo UI" panose="020B0604030504040204" pitchFamily="50" charset="-128"/>
            </a:endParaRPr>
          </a:p>
          <a:p>
            <a:r>
              <a:rPr kumimoji="1" lang="ja-JP" altLang="en-US" sz="1200" b="0" u="none" dirty="0">
                <a:solidFill>
                  <a:schemeClr val="tx1"/>
                </a:solidFill>
                <a:latin typeface="Meiryo UI" panose="020B0604030504040204" pitchFamily="50" charset="-128"/>
                <a:ea typeface="Meiryo UI" panose="020B0604030504040204" pitchFamily="50" charset="-128"/>
              </a:rPr>
              <a:t>さあ？返品はできるのだろうか？できないのだろうか？</a:t>
            </a:r>
            <a:endParaRPr kumimoji="1" lang="en-US" altLang="ja-JP" sz="1200" b="0" u="none" dirty="0">
              <a:solidFill>
                <a:schemeClr val="tx1"/>
              </a:solidFill>
              <a:latin typeface="Meiryo UI" panose="020B0604030504040204" pitchFamily="50" charset="-128"/>
              <a:ea typeface="Meiryo UI" panose="020B0604030504040204" pitchFamily="50" charset="-128"/>
            </a:endParaRPr>
          </a:p>
          <a:p>
            <a:r>
              <a:rPr kumimoji="1" lang="ja-JP" altLang="en-US" sz="1200" b="0" u="none" dirty="0">
                <a:solidFill>
                  <a:schemeClr val="tx1"/>
                </a:solidFill>
                <a:latin typeface="Meiryo UI" panose="020B0604030504040204" pitchFamily="50" charset="-128"/>
                <a:ea typeface="Meiryo UI" panose="020B0604030504040204" pitchFamily="50" charset="-128"/>
              </a:rPr>
              <a:t>答えは各自で考えながら、消費生活のルールである、契約の基礎を確認しよう</a:t>
            </a:r>
            <a:endParaRPr kumimoji="1" lang="en-US" altLang="ja-JP" sz="1200" b="0" u="none" dirty="0">
              <a:solidFill>
                <a:schemeClr val="tx1"/>
              </a:solidFill>
              <a:latin typeface="Meiryo UI" panose="020B0604030504040204" pitchFamily="50" charset="-128"/>
              <a:ea typeface="Meiryo UI" panose="020B0604030504040204" pitchFamily="50" charset="-128"/>
            </a:endParaRPr>
          </a:p>
          <a:p>
            <a:endParaRPr kumimoji="1" lang="en-US" altLang="ja-JP" sz="1200" b="0" u="none" dirty="0">
              <a:solidFill>
                <a:schemeClr val="tx1"/>
              </a:solidFill>
              <a:latin typeface="Meiryo UI" panose="020B0604030504040204" pitchFamily="50" charset="-128"/>
              <a:ea typeface="Meiryo UI" panose="020B0604030504040204" pitchFamily="50" charset="-128"/>
            </a:endParaRPr>
          </a:p>
          <a:p>
            <a:r>
              <a:rPr kumimoji="1" lang="ja-JP" altLang="en-US" sz="1200" b="0" u="none" dirty="0">
                <a:solidFill>
                  <a:schemeClr val="tx1"/>
                </a:solidFill>
                <a:latin typeface="Meiryo UI" panose="020B0604030504040204" pitchFamily="50" charset="-128"/>
                <a:ea typeface="Meiryo UI" panose="020B0604030504040204" pitchFamily="50" charset="-128"/>
              </a:rPr>
              <a:t>（この回答は、後（４限目など）の授業で確認することを予告する）</a:t>
            </a:r>
            <a:endParaRPr kumimoji="1" lang="en-US" altLang="ja-JP" sz="1200" b="0" u="none" dirty="0">
              <a:solidFill>
                <a:schemeClr val="tx1"/>
              </a:solidFill>
              <a:latin typeface="Meiryo UI" panose="020B0604030504040204" pitchFamily="50" charset="-128"/>
              <a:ea typeface="Meiryo UI" panose="020B0604030504040204" pitchFamily="50" charset="-128"/>
            </a:endParaRPr>
          </a:p>
          <a:p>
            <a:r>
              <a:rPr kumimoji="1" lang="en-US" altLang="ja-JP" sz="1200" b="0" u="none" dirty="0">
                <a:solidFill>
                  <a:schemeClr val="tx1"/>
                </a:solidFill>
                <a:latin typeface="Meiryo UI" panose="020B0604030504040204" pitchFamily="50" charset="-128"/>
                <a:ea typeface="Meiryo UI" panose="020B0604030504040204" pitchFamily="50" charset="-128"/>
              </a:rPr>
              <a:t>--------------</a:t>
            </a:r>
          </a:p>
          <a:p>
            <a:endParaRPr kumimoji="1" lang="en-US" altLang="ja-JP" sz="1200" b="0" u="none" dirty="0">
              <a:solidFill>
                <a:schemeClr val="tx1"/>
              </a:solidFill>
              <a:latin typeface="Meiryo UI" panose="020B0604030504040204" pitchFamily="50" charset="-128"/>
              <a:ea typeface="Meiryo UI" panose="020B0604030504040204" pitchFamily="50" charset="-128"/>
            </a:endParaRPr>
          </a:p>
          <a:p>
            <a:r>
              <a:rPr kumimoji="1" lang="ja-JP" altLang="en-US" sz="1200" b="0" u="none" dirty="0">
                <a:solidFill>
                  <a:schemeClr val="tx1"/>
                </a:solidFill>
                <a:latin typeface="Meiryo UI" panose="020B0604030504040204" pitchFamily="50" charset="-128"/>
                <a:ea typeface="Meiryo UI" panose="020B0604030504040204" pitchFamily="50" charset="-128"/>
              </a:rPr>
              <a:t>解答：〇（ルール上）</a:t>
            </a:r>
          </a:p>
          <a:p>
            <a:r>
              <a:rPr kumimoji="1" lang="ja-JP" altLang="en-US" sz="1200" b="0" u="none" dirty="0">
                <a:solidFill>
                  <a:schemeClr val="tx1"/>
                </a:solidFill>
                <a:latin typeface="Meiryo UI" panose="020B0604030504040204" pitchFamily="50" charset="-128"/>
                <a:ea typeface="Meiryo UI" panose="020B0604030504040204" pitchFamily="50" charset="-128"/>
              </a:rPr>
              <a:t>プラットフォーム提供者の利用規約に準ずる</a:t>
            </a:r>
          </a:p>
          <a:p>
            <a:r>
              <a:rPr kumimoji="1" lang="ja-JP" altLang="en-US" sz="1200" b="0" u="none" dirty="0">
                <a:solidFill>
                  <a:schemeClr val="tx1"/>
                </a:solidFill>
                <a:latin typeface="Meiryo UI" panose="020B0604030504040204" pitchFamily="50" charset="-128"/>
                <a:ea typeface="Meiryo UI" panose="020B0604030504040204" pitchFamily="50" charset="-128"/>
              </a:rPr>
              <a:t>一般的には、利用規約内の、キャンセル規定・商品の瑕疵、禁止行為などの条項に、商品が破損していた場合などの、出品者の責任が明記されていることが多いです</a:t>
            </a:r>
          </a:p>
          <a:p>
            <a:r>
              <a:rPr kumimoji="1" lang="ja-JP" altLang="en-US" sz="1200" b="0" u="none" dirty="0">
                <a:solidFill>
                  <a:schemeClr val="tx1"/>
                </a:solidFill>
                <a:latin typeface="Meiryo UI" panose="020B0604030504040204" pitchFamily="50" charset="-128"/>
                <a:ea typeface="Meiryo UI" panose="020B0604030504040204" pitchFamily="50" charset="-128"/>
              </a:rPr>
              <a:t>但し、プラットフォーム事業者が、個人間取引でトラブルが起きた際に十分に対応してくれるものとは限らないことにも留意しなければなりません</a:t>
            </a:r>
          </a:p>
          <a:p>
            <a:r>
              <a:rPr kumimoji="1" lang="ja-JP" altLang="en-US" sz="1200" b="0" u="none" dirty="0">
                <a:solidFill>
                  <a:schemeClr val="tx1"/>
                </a:solidFill>
                <a:latin typeface="Meiryo UI" panose="020B0604030504040204" pitchFamily="50" charset="-128"/>
                <a:ea typeface="Meiryo UI" panose="020B0604030504040204" pitchFamily="50" charset="-128"/>
              </a:rPr>
              <a:t>個人間取引は事業者が相手の取引と異なり、商取引のルールを踏まえた対応がなされるとは限らず、トラブルが起きた場合には当事者間で解決することが困難なことも多いのです</a:t>
            </a:r>
          </a:p>
          <a:p>
            <a:r>
              <a:rPr kumimoji="1" lang="ja-JP" altLang="en-US" sz="1200" b="0" u="none" dirty="0">
                <a:solidFill>
                  <a:schemeClr val="tx1"/>
                </a:solidFill>
                <a:latin typeface="Meiryo UI" panose="020B0604030504040204" pitchFamily="50" charset="-128"/>
                <a:ea typeface="Meiryo UI" panose="020B0604030504040204" pitchFamily="50" charset="-128"/>
              </a:rPr>
              <a:t>個人間取引は、基本的に</a:t>
            </a:r>
            <a:r>
              <a:rPr kumimoji="1" lang="en-US" altLang="ja-JP" sz="1200" b="0" u="none" dirty="0" err="1">
                <a:solidFill>
                  <a:schemeClr val="tx1"/>
                </a:solidFill>
                <a:latin typeface="Meiryo UI" panose="020B0604030504040204" pitchFamily="50" charset="-128"/>
                <a:ea typeface="Meiryo UI" panose="020B0604030504040204" pitchFamily="50" charset="-128"/>
              </a:rPr>
              <a:t>CtoC</a:t>
            </a:r>
            <a:r>
              <a:rPr kumimoji="1" lang="ja-JP" altLang="en-US" sz="1200" b="0" u="none" dirty="0">
                <a:solidFill>
                  <a:schemeClr val="tx1"/>
                </a:solidFill>
                <a:latin typeface="Meiryo UI" panose="020B0604030504040204" pitchFamily="50" charset="-128"/>
                <a:ea typeface="Meiryo UI" panose="020B0604030504040204" pitchFamily="50" charset="-128"/>
              </a:rPr>
              <a:t>取引となるため特別法の消費者保護規定によることができず、一般法の民法により解決することになります</a:t>
            </a:r>
          </a:p>
          <a:p>
            <a:r>
              <a:rPr kumimoji="1" lang="ja-JP" altLang="en-US" sz="1200" b="0" u="none" dirty="0">
                <a:solidFill>
                  <a:schemeClr val="tx1"/>
                </a:solidFill>
                <a:latin typeface="Meiryo UI" panose="020B0604030504040204" pitchFamily="50" charset="-128"/>
                <a:ea typeface="Meiryo UI" panose="020B0604030504040204" pitchFamily="50" charset="-128"/>
              </a:rPr>
              <a:t>たとえば契約の成立、不成立、無効、取消しについては民法の意思表示規定や一般法理によって解決することになります</a:t>
            </a:r>
          </a:p>
          <a:p>
            <a:r>
              <a:rPr kumimoji="1" lang="ja-JP" altLang="en-US" sz="1200" b="0" u="none" dirty="0">
                <a:solidFill>
                  <a:schemeClr val="tx1"/>
                </a:solidFill>
                <a:latin typeface="Meiryo UI" panose="020B0604030504040204" pitchFamily="50" charset="-128"/>
                <a:ea typeface="Meiryo UI" panose="020B0604030504040204" pitchFamily="50" charset="-128"/>
              </a:rPr>
              <a:t>また履行のトラブルについては債務不履行（履行遅滞、履行不能、不完全履行）の問題となり、契約の解消（解除）や損害賠償についても、</a:t>
            </a:r>
          </a:p>
          <a:p>
            <a:r>
              <a:rPr kumimoji="1" lang="ja-JP" altLang="en-US" sz="1200" b="0" u="none" dirty="0">
                <a:solidFill>
                  <a:schemeClr val="tx1"/>
                </a:solidFill>
                <a:latin typeface="Meiryo UI" panose="020B0604030504040204" pitchFamily="50" charset="-128"/>
                <a:ea typeface="Meiryo UI" panose="020B0604030504040204" pitchFamily="50" charset="-128"/>
              </a:rPr>
              <a:t>これら債務不履行責任や不法行為責任など民法の適用による解決を考えることとなります</a:t>
            </a:r>
          </a:p>
          <a:p>
            <a:endParaRPr kumimoji="1" lang="en-US" altLang="ja-JP" sz="1200" b="0" u="none" dirty="0">
              <a:solidFill>
                <a:schemeClr val="tx1"/>
              </a:solidFill>
              <a:latin typeface="Meiryo UI" panose="020B0604030504040204" pitchFamily="50" charset="-128"/>
              <a:ea typeface="Meiryo UI" panose="020B0604030504040204" pitchFamily="50" charset="-128"/>
            </a:endParaRPr>
          </a:p>
          <a:p>
            <a:r>
              <a:rPr kumimoji="1" lang="ja-JP" altLang="en-US" sz="1200" b="1" u="none" dirty="0">
                <a:solidFill>
                  <a:schemeClr val="tx1"/>
                </a:solidFill>
                <a:latin typeface="Meiryo UI" panose="020B0604030504040204" pitchFamily="50" charset="-128"/>
                <a:ea typeface="Meiryo UI" panose="020B0604030504040204" pitchFamily="50" charset="-128"/>
              </a:rPr>
              <a:t>◆参考</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b="0" u="none" dirty="0">
                <a:solidFill>
                  <a:schemeClr val="tx1"/>
                </a:solidFill>
                <a:latin typeface="Meiryo UI" panose="020B0604030504040204" pitchFamily="50" charset="-128"/>
                <a:ea typeface="Meiryo UI" panose="020B0604030504040204" pitchFamily="50" charset="-128"/>
              </a:rPr>
              <a:t>独立行政法人　国民生活センター</a:t>
            </a:r>
          </a:p>
          <a:p>
            <a:r>
              <a:rPr kumimoji="1" lang="ja-JP" altLang="en-US" sz="1200" b="0" u="none" dirty="0">
                <a:solidFill>
                  <a:schemeClr val="tx1"/>
                </a:solidFill>
                <a:latin typeface="Meiryo UI" panose="020B0604030504040204" pitchFamily="50" charset="-128"/>
                <a:ea typeface="Meiryo UI" panose="020B0604030504040204" pitchFamily="50" charset="-128"/>
              </a:rPr>
              <a:t>資料：</a:t>
            </a:r>
            <a:r>
              <a:rPr kumimoji="1" lang="en-US" altLang="ja-JP" sz="1200" b="0" u="none" dirty="0">
                <a:solidFill>
                  <a:schemeClr val="tx1"/>
                </a:solidFill>
                <a:latin typeface="Meiryo UI" panose="020B0604030504040204" pitchFamily="50" charset="-128"/>
                <a:ea typeface="Meiryo UI" panose="020B0604030504040204" pitchFamily="50" charset="-128"/>
              </a:rPr>
              <a:t>wko-201911_04</a:t>
            </a:r>
            <a:r>
              <a:rPr kumimoji="1" lang="ja-JP" altLang="en-US" sz="1200" b="0" u="none" dirty="0">
                <a:solidFill>
                  <a:schemeClr val="tx1"/>
                </a:solidFill>
                <a:latin typeface="Meiryo UI" panose="020B0604030504040204" pitchFamily="50" charset="-128"/>
                <a:ea typeface="Meiryo UI" panose="020B0604030504040204" pitchFamily="50" charset="-128"/>
              </a:rPr>
              <a:t>（個人間取引とプラットフォーマーの役割（国民生活　</a:t>
            </a:r>
            <a:r>
              <a:rPr kumimoji="1" lang="en-US" altLang="ja-JP" sz="1200" b="0" u="none" dirty="0">
                <a:solidFill>
                  <a:schemeClr val="tx1"/>
                </a:solidFill>
                <a:latin typeface="Meiryo UI" panose="020B0604030504040204" pitchFamily="50" charset="-128"/>
                <a:ea typeface="Meiryo UI" panose="020B0604030504040204" pitchFamily="50" charset="-128"/>
              </a:rPr>
              <a:t>2019.11</a:t>
            </a:r>
            <a:r>
              <a:rPr kumimoji="1" lang="ja-JP" altLang="en-US" sz="1200" b="0" u="none" dirty="0">
                <a:solidFill>
                  <a:schemeClr val="tx1"/>
                </a:solidFill>
                <a:latin typeface="Meiryo UI" panose="020B0604030504040204" pitchFamily="50" charset="-128"/>
                <a:ea typeface="Meiryo UI" panose="020B0604030504040204" pitchFamily="50" charset="-128"/>
              </a:rPr>
              <a:t>））</a:t>
            </a:r>
            <a:endParaRPr kumimoji="1" lang="en-US" altLang="ja-JP" sz="1200" b="0" u="none" dirty="0">
              <a:solidFill>
                <a:schemeClr val="tx1"/>
              </a:solidFill>
              <a:latin typeface="Meiryo UI" panose="020B0604030504040204" pitchFamily="50" charset="-128"/>
              <a:ea typeface="Meiryo UI" panose="020B0604030504040204" pitchFamily="50" charset="-128"/>
            </a:endParaRPr>
          </a:p>
          <a:p>
            <a:r>
              <a:rPr kumimoji="1" lang="en-US" altLang="ja-JP" sz="1200" b="0" u="none" dirty="0">
                <a:solidFill>
                  <a:schemeClr val="tx1"/>
                </a:solidFill>
                <a:latin typeface="Meiryo UI" panose="020B0604030504040204" pitchFamily="50" charset="-128"/>
                <a:ea typeface="Meiryo UI" panose="020B0604030504040204" pitchFamily="50" charset="-128"/>
              </a:rPr>
              <a:t>http://www.kokusen.go.jp/wko/pdf/wko-201911_04.pdf</a:t>
            </a:r>
          </a:p>
          <a:p>
            <a:r>
              <a:rPr kumimoji="1" lang="ja-JP" altLang="en-US" sz="1200" b="0" u="none" dirty="0">
                <a:solidFill>
                  <a:schemeClr val="tx1"/>
                </a:solidFill>
                <a:latin typeface="Meiryo UI" panose="020B0604030504040204" pitchFamily="50" charset="-128"/>
                <a:ea typeface="Meiryo UI" panose="020B0604030504040204" pitchFamily="50" charset="-128"/>
              </a:rPr>
              <a:t>個人間取引利用の際の注意点</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5</a:t>
            </a:fld>
            <a:endParaRPr kumimoji="1" lang="ja-JP" altLang="en-US"/>
          </a:p>
        </p:txBody>
      </p:sp>
    </p:spTree>
    <p:extLst>
      <p:ext uri="{BB962C8B-B14F-4D97-AF65-F5344CB8AC3E}">
        <p14:creationId xmlns:p14="http://schemas.microsoft.com/office/powerpoint/2010/main" val="22234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まず、契約自由の原則</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6</a:t>
            </a:fld>
            <a:endParaRPr kumimoji="1" lang="ja-JP" altLang="en-US"/>
          </a:p>
        </p:txBody>
      </p:sp>
    </p:spTree>
    <p:extLst>
      <p:ext uri="{BB962C8B-B14F-4D97-AF65-F5344CB8AC3E}">
        <p14:creationId xmlns:p14="http://schemas.microsoft.com/office/powerpoint/2010/main" val="2164485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契約は、原則として当事者間、つまり契約する本人同士の、自由な意思によって行われる</a:t>
            </a:r>
            <a:endParaRPr kumimoji="1" lang="en-US" altLang="ja-JP" dirty="0">
              <a:latin typeface="Meiryo UI" panose="020B0604030504040204" pitchFamily="50" charset="-128"/>
              <a:ea typeface="Meiryo UI" panose="020B0604030504040204" pitchFamily="50" charset="-128"/>
            </a:endParaRPr>
          </a:p>
          <a:p>
            <a:endParaRPr kumimoji="1" lang="en-US" altLang="ja-JP" b="1" u="none" dirty="0">
              <a:latin typeface="Meiryo UI" panose="020B0604030504040204" pitchFamily="50" charset="-128"/>
              <a:ea typeface="Meiryo UI" panose="020B0604030504040204" pitchFamily="50" charset="-128"/>
            </a:endParaRPr>
          </a:p>
          <a:p>
            <a:r>
              <a:rPr kumimoji="1" lang="ja-JP" altLang="en-US" b="1" u="none" dirty="0">
                <a:latin typeface="Meiryo UI" panose="020B0604030504040204" pitchFamily="50" charset="-128"/>
                <a:ea typeface="Meiryo UI" panose="020B0604030504040204" pitchFamily="50" charset="-128"/>
              </a:rPr>
              <a:t>◆操作手順</a:t>
            </a:r>
            <a:endParaRPr kumimoji="1" lang="en-US" altLang="ja-JP" b="1" u="none"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＊クリック①：誰と</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＊クリック②：どのような内容を</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＊クリック③：どのような形式で</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契約するかどうかは自由</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なので、自分が結んだ契約は、守る責任があるというのが基本ルール</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（守れないのであれば、初めから結ばなければよい）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7</a:t>
            </a:fld>
            <a:endParaRPr kumimoji="1" lang="ja-JP" altLang="en-US"/>
          </a:p>
        </p:txBody>
      </p:sp>
    </p:spTree>
    <p:extLst>
      <p:ext uri="{BB962C8B-B14F-4D97-AF65-F5344CB8AC3E}">
        <p14:creationId xmlns:p14="http://schemas.microsoft.com/office/powerpoint/2010/main" val="306886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次に契約の成立について</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8</a:t>
            </a:fld>
            <a:endParaRPr kumimoji="1" lang="ja-JP" altLang="en-US"/>
          </a:p>
        </p:txBody>
      </p:sp>
    </p:spTree>
    <p:extLst>
      <p:ext uri="{BB962C8B-B14F-4D97-AF65-F5344CB8AC3E}">
        <p14:creationId xmlns:p14="http://schemas.microsoft.com/office/powerpoint/2010/main" val="2779151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u="none" dirty="0">
                <a:latin typeface="Meiryo UI" panose="020B0604030504040204" pitchFamily="50" charset="-128"/>
                <a:ea typeface="Meiryo UI" panose="020B0604030504040204" pitchFamily="50" charset="-128"/>
              </a:rPr>
              <a:t>契約に必要なのは、当事者の合意</a:t>
            </a:r>
            <a:endParaRPr kumimoji="1" lang="en-US" altLang="ja-JP" sz="1200" b="0" u="none" dirty="0">
              <a:latin typeface="Meiryo UI" panose="020B0604030504040204" pitchFamily="50" charset="-128"/>
              <a:ea typeface="Meiryo UI" panose="020B0604030504040204" pitchFamily="50" charset="-128"/>
            </a:endParaRPr>
          </a:p>
          <a:p>
            <a:r>
              <a:rPr kumimoji="1" lang="ja-JP" altLang="en-US" sz="1200" b="1" u="none" dirty="0">
                <a:latin typeface="Meiryo UI" panose="020B0604030504040204" pitchFamily="50" charset="-128"/>
                <a:ea typeface="Meiryo UI" panose="020B0604030504040204" pitchFamily="50" charset="-128"/>
              </a:rPr>
              <a:t>◆操作手順</a:t>
            </a:r>
            <a:endParaRPr kumimoji="1" lang="en-US" altLang="ja-JP" sz="1200" b="1" u="none"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＊クリック①：つまり</a:t>
            </a:r>
          </a:p>
          <a:p>
            <a:r>
              <a:rPr kumimoji="1" lang="ja-JP" altLang="en-US" sz="1200" dirty="0">
                <a:latin typeface="Meiryo UI" panose="020B0604030504040204" pitchFamily="50" charset="-128"/>
                <a:ea typeface="Meiryo UI" panose="020B0604030504040204" pitchFamily="50" charset="-128"/>
              </a:rPr>
              <a:t>＊クリック②：申込みと承諾の意思表示の合致</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ここで、押さえたいポイントは３つ</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①契約の成立は簡単にできる　当事者が合意さえすれば、形式は問わない　口頭やメール、電話でも成立する</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②当事者がするということ</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③合意や承諾をしているということ</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当事者でなく、合意していなければ有効な契約にはならない</a:t>
            </a:r>
            <a:endParaRPr kumimoji="1"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9</a:t>
            </a:fld>
            <a:endParaRPr kumimoji="1" lang="ja-JP" altLang="en-US"/>
          </a:p>
        </p:txBody>
      </p:sp>
    </p:spTree>
    <p:extLst>
      <p:ext uri="{BB962C8B-B14F-4D97-AF65-F5344CB8AC3E}">
        <p14:creationId xmlns:p14="http://schemas.microsoft.com/office/powerpoint/2010/main" val="2298791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A9A4F9-D392-4817-97C0-52570369369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E136DD2-2AF3-4D56-BEE9-3CE149594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875B52C-6546-493D-9775-4E38322AC7F1}"/>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A4364B7B-57A2-406D-9C7E-3E763C3482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8B53F3-AC7A-41C1-A835-A0819324F289}"/>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26785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ECC73A-AAD6-4576-815B-5D8D02CAA36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EE43C1-0019-4C52-9248-91AA2250C7D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AAED4D-BD3F-48CF-99BC-31E6F568DA06}"/>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073F8641-BD5D-454E-BA38-5D7B508DF0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F741B5-EA83-43BD-8A6B-5152E6545B54}"/>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21293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C6BD809-2C00-4FF9-BA12-EB18F1ECF2E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38B493-E9E3-480C-A49F-5BE9B05742E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11232C-0B09-45DF-8099-6A53ED001B1A}"/>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3DCE9C2B-A044-4A82-AE84-41D76BBEBB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4DCDF7-574E-4B7F-AB5B-D741B887C542}"/>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680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graphicFrame>
        <p:nvGraphicFramePr>
          <p:cNvPr id="7" name="表 15">
            <a:extLst>
              <a:ext uri="{FF2B5EF4-FFF2-40B4-BE49-F238E27FC236}">
                <a16:creationId xmlns:a16="http://schemas.microsoft.com/office/drawing/2014/main" id="{99E97986-A3AF-4903-A2B7-3A5CD419ED11}"/>
              </a:ext>
            </a:extLst>
          </p:cNvPr>
          <p:cNvGraphicFramePr>
            <a:graphicFrameLocks noGrp="1"/>
          </p:cNvGraphicFramePr>
          <p:nvPr userDrawn="1">
            <p:extLst>
              <p:ext uri="{D42A27DB-BD31-4B8C-83A1-F6EECF244321}">
                <p14:modId xmlns:p14="http://schemas.microsoft.com/office/powerpoint/2010/main" val="447524123"/>
              </p:ext>
            </p:extLst>
          </p:nvPr>
        </p:nvGraphicFramePr>
        <p:xfrm>
          <a:off x="692494" y="2277620"/>
          <a:ext cx="10818000" cy="4067998"/>
        </p:xfrm>
        <a:graphic>
          <a:graphicData uri="http://schemas.openxmlformats.org/drawingml/2006/table">
            <a:tbl>
              <a:tblPr firstRow="1" bandRow="1">
                <a:tableStyleId>{5C22544A-7EE6-4342-B048-85BDC9FD1C3A}</a:tableStyleId>
              </a:tblPr>
              <a:tblGrid>
                <a:gridCol w="360600">
                  <a:extLst>
                    <a:ext uri="{9D8B030D-6E8A-4147-A177-3AD203B41FA5}">
                      <a16:colId xmlns:a16="http://schemas.microsoft.com/office/drawing/2014/main" val="2616825047"/>
                    </a:ext>
                  </a:extLst>
                </a:gridCol>
                <a:gridCol w="360600">
                  <a:extLst>
                    <a:ext uri="{9D8B030D-6E8A-4147-A177-3AD203B41FA5}">
                      <a16:colId xmlns:a16="http://schemas.microsoft.com/office/drawing/2014/main" val="2606448119"/>
                    </a:ext>
                  </a:extLst>
                </a:gridCol>
                <a:gridCol w="360600">
                  <a:extLst>
                    <a:ext uri="{9D8B030D-6E8A-4147-A177-3AD203B41FA5}">
                      <a16:colId xmlns:a16="http://schemas.microsoft.com/office/drawing/2014/main" val="2725581138"/>
                    </a:ext>
                  </a:extLst>
                </a:gridCol>
                <a:gridCol w="360600">
                  <a:extLst>
                    <a:ext uri="{9D8B030D-6E8A-4147-A177-3AD203B41FA5}">
                      <a16:colId xmlns:a16="http://schemas.microsoft.com/office/drawing/2014/main" val="3444034750"/>
                    </a:ext>
                  </a:extLst>
                </a:gridCol>
                <a:gridCol w="360600">
                  <a:extLst>
                    <a:ext uri="{9D8B030D-6E8A-4147-A177-3AD203B41FA5}">
                      <a16:colId xmlns:a16="http://schemas.microsoft.com/office/drawing/2014/main" val="3213658191"/>
                    </a:ext>
                  </a:extLst>
                </a:gridCol>
                <a:gridCol w="360600">
                  <a:extLst>
                    <a:ext uri="{9D8B030D-6E8A-4147-A177-3AD203B41FA5}">
                      <a16:colId xmlns:a16="http://schemas.microsoft.com/office/drawing/2014/main" val="743492779"/>
                    </a:ext>
                  </a:extLst>
                </a:gridCol>
                <a:gridCol w="360600">
                  <a:extLst>
                    <a:ext uri="{9D8B030D-6E8A-4147-A177-3AD203B41FA5}">
                      <a16:colId xmlns:a16="http://schemas.microsoft.com/office/drawing/2014/main" val="3726816241"/>
                    </a:ext>
                  </a:extLst>
                </a:gridCol>
                <a:gridCol w="360600">
                  <a:extLst>
                    <a:ext uri="{9D8B030D-6E8A-4147-A177-3AD203B41FA5}">
                      <a16:colId xmlns:a16="http://schemas.microsoft.com/office/drawing/2014/main" val="74642280"/>
                    </a:ext>
                  </a:extLst>
                </a:gridCol>
                <a:gridCol w="360600">
                  <a:extLst>
                    <a:ext uri="{9D8B030D-6E8A-4147-A177-3AD203B41FA5}">
                      <a16:colId xmlns:a16="http://schemas.microsoft.com/office/drawing/2014/main" val="3898534323"/>
                    </a:ext>
                  </a:extLst>
                </a:gridCol>
                <a:gridCol w="360600">
                  <a:extLst>
                    <a:ext uri="{9D8B030D-6E8A-4147-A177-3AD203B41FA5}">
                      <a16:colId xmlns:a16="http://schemas.microsoft.com/office/drawing/2014/main" val="1680415232"/>
                    </a:ext>
                  </a:extLst>
                </a:gridCol>
                <a:gridCol w="360600">
                  <a:extLst>
                    <a:ext uri="{9D8B030D-6E8A-4147-A177-3AD203B41FA5}">
                      <a16:colId xmlns:a16="http://schemas.microsoft.com/office/drawing/2014/main" val="1170453371"/>
                    </a:ext>
                  </a:extLst>
                </a:gridCol>
                <a:gridCol w="360600">
                  <a:extLst>
                    <a:ext uri="{9D8B030D-6E8A-4147-A177-3AD203B41FA5}">
                      <a16:colId xmlns:a16="http://schemas.microsoft.com/office/drawing/2014/main" val="1210513770"/>
                    </a:ext>
                  </a:extLst>
                </a:gridCol>
                <a:gridCol w="360600">
                  <a:extLst>
                    <a:ext uri="{9D8B030D-6E8A-4147-A177-3AD203B41FA5}">
                      <a16:colId xmlns:a16="http://schemas.microsoft.com/office/drawing/2014/main" val="1192704474"/>
                    </a:ext>
                  </a:extLst>
                </a:gridCol>
                <a:gridCol w="360600">
                  <a:extLst>
                    <a:ext uri="{9D8B030D-6E8A-4147-A177-3AD203B41FA5}">
                      <a16:colId xmlns:a16="http://schemas.microsoft.com/office/drawing/2014/main" val="2180106228"/>
                    </a:ext>
                  </a:extLst>
                </a:gridCol>
                <a:gridCol w="360600">
                  <a:extLst>
                    <a:ext uri="{9D8B030D-6E8A-4147-A177-3AD203B41FA5}">
                      <a16:colId xmlns:a16="http://schemas.microsoft.com/office/drawing/2014/main" val="1226101932"/>
                    </a:ext>
                  </a:extLst>
                </a:gridCol>
                <a:gridCol w="360600">
                  <a:extLst>
                    <a:ext uri="{9D8B030D-6E8A-4147-A177-3AD203B41FA5}">
                      <a16:colId xmlns:a16="http://schemas.microsoft.com/office/drawing/2014/main" val="1540545776"/>
                    </a:ext>
                  </a:extLst>
                </a:gridCol>
                <a:gridCol w="360600">
                  <a:extLst>
                    <a:ext uri="{9D8B030D-6E8A-4147-A177-3AD203B41FA5}">
                      <a16:colId xmlns:a16="http://schemas.microsoft.com/office/drawing/2014/main" val="2370119143"/>
                    </a:ext>
                  </a:extLst>
                </a:gridCol>
                <a:gridCol w="360600">
                  <a:extLst>
                    <a:ext uri="{9D8B030D-6E8A-4147-A177-3AD203B41FA5}">
                      <a16:colId xmlns:a16="http://schemas.microsoft.com/office/drawing/2014/main" val="872787277"/>
                    </a:ext>
                  </a:extLst>
                </a:gridCol>
                <a:gridCol w="360600">
                  <a:extLst>
                    <a:ext uri="{9D8B030D-6E8A-4147-A177-3AD203B41FA5}">
                      <a16:colId xmlns:a16="http://schemas.microsoft.com/office/drawing/2014/main" val="807898442"/>
                    </a:ext>
                  </a:extLst>
                </a:gridCol>
                <a:gridCol w="360600">
                  <a:extLst>
                    <a:ext uri="{9D8B030D-6E8A-4147-A177-3AD203B41FA5}">
                      <a16:colId xmlns:a16="http://schemas.microsoft.com/office/drawing/2014/main" val="510572687"/>
                    </a:ext>
                  </a:extLst>
                </a:gridCol>
                <a:gridCol w="360600">
                  <a:extLst>
                    <a:ext uri="{9D8B030D-6E8A-4147-A177-3AD203B41FA5}">
                      <a16:colId xmlns:a16="http://schemas.microsoft.com/office/drawing/2014/main" val="2283754616"/>
                    </a:ext>
                  </a:extLst>
                </a:gridCol>
                <a:gridCol w="360600">
                  <a:extLst>
                    <a:ext uri="{9D8B030D-6E8A-4147-A177-3AD203B41FA5}">
                      <a16:colId xmlns:a16="http://schemas.microsoft.com/office/drawing/2014/main" val="1060761181"/>
                    </a:ext>
                  </a:extLst>
                </a:gridCol>
                <a:gridCol w="360600">
                  <a:extLst>
                    <a:ext uri="{9D8B030D-6E8A-4147-A177-3AD203B41FA5}">
                      <a16:colId xmlns:a16="http://schemas.microsoft.com/office/drawing/2014/main" val="1055551028"/>
                    </a:ext>
                  </a:extLst>
                </a:gridCol>
                <a:gridCol w="360600">
                  <a:extLst>
                    <a:ext uri="{9D8B030D-6E8A-4147-A177-3AD203B41FA5}">
                      <a16:colId xmlns:a16="http://schemas.microsoft.com/office/drawing/2014/main" val="4264607759"/>
                    </a:ext>
                  </a:extLst>
                </a:gridCol>
                <a:gridCol w="360600">
                  <a:extLst>
                    <a:ext uri="{9D8B030D-6E8A-4147-A177-3AD203B41FA5}">
                      <a16:colId xmlns:a16="http://schemas.microsoft.com/office/drawing/2014/main" val="3567398016"/>
                    </a:ext>
                  </a:extLst>
                </a:gridCol>
                <a:gridCol w="360600">
                  <a:extLst>
                    <a:ext uri="{9D8B030D-6E8A-4147-A177-3AD203B41FA5}">
                      <a16:colId xmlns:a16="http://schemas.microsoft.com/office/drawing/2014/main" val="2408392948"/>
                    </a:ext>
                  </a:extLst>
                </a:gridCol>
                <a:gridCol w="360600">
                  <a:extLst>
                    <a:ext uri="{9D8B030D-6E8A-4147-A177-3AD203B41FA5}">
                      <a16:colId xmlns:a16="http://schemas.microsoft.com/office/drawing/2014/main" val="1764466440"/>
                    </a:ext>
                  </a:extLst>
                </a:gridCol>
                <a:gridCol w="360600">
                  <a:extLst>
                    <a:ext uri="{9D8B030D-6E8A-4147-A177-3AD203B41FA5}">
                      <a16:colId xmlns:a16="http://schemas.microsoft.com/office/drawing/2014/main" val="2069775986"/>
                    </a:ext>
                  </a:extLst>
                </a:gridCol>
                <a:gridCol w="360600">
                  <a:extLst>
                    <a:ext uri="{9D8B030D-6E8A-4147-A177-3AD203B41FA5}">
                      <a16:colId xmlns:a16="http://schemas.microsoft.com/office/drawing/2014/main" val="75209359"/>
                    </a:ext>
                  </a:extLst>
                </a:gridCol>
                <a:gridCol w="360600">
                  <a:extLst>
                    <a:ext uri="{9D8B030D-6E8A-4147-A177-3AD203B41FA5}">
                      <a16:colId xmlns:a16="http://schemas.microsoft.com/office/drawing/2014/main" val="3656391182"/>
                    </a:ext>
                  </a:extLst>
                </a:gridCol>
              </a:tblGrid>
              <a:tr h="369818">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8020918"/>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377698"/>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551605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9888365"/>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5117026"/>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080214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39759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0723892"/>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310651"/>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622"/>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463019"/>
                  </a:ext>
                </a:extLst>
              </a:tr>
            </a:tbl>
          </a:graphicData>
        </a:graphic>
      </p:graphicFrame>
      <p:grpSp>
        <p:nvGrpSpPr>
          <p:cNvPr id="8" name="グループ化 7">
            <a:extLst>
              <a:ext uri="{FF2B5EF4-FFF2-40B4-BE49-F238E27FC236}">
                <a16:creationId xmlns:a16="http://schemas.microsoft.com/office/drawing/2014/main" id="{A1C762D4-D294-4E10-AABC-D66B513355AB}"/>
              </a:ext>
            </a:extLst>
          </p:cNvPr>
          <p:cNvGrpSpPr/>
          <p:nvPr userDrawn="1"/>
        </p:nvGrpSpPr>
        <p:grpSpPr>
          <a:xfrm>
            <a:off x="4296000" y="728050"/>
            <a:ext cx="3600000" cy="360000"/>
            <a:chOff x="4296000" y="728050"/>
            <a:chExt cx="3600000" cy="360000"/>
          </a:xfrm>
        </p:grpSpPr>
        <p:sp>
          <p:nvSpPr>
            <p:cNvPr id="9" name="四角形: 角を丸くする 8">
              <a:extLst>
                <a:ext uri="{FF2B5EF4-FFF2-40B4-BE49-F238E27FC236}">
                  <a16:creationId xmlns:a16="http://schemas.microsoft.com/office/drawing/2014/main" id="{9952DE54-AC05-4A3D-8C8E-DBF60709AE60}"/>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DE9AE75-A3A9-41E6-82FD-F6F3EC6A3E65}"/>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kumimoji="1" lang="ja-JP" altLang="en-US" sz="2400" b="1" dirty="0">
                  <a:latin typeface="Meiryo UI" panose="020B0604030504040204" pitchFamily="50" charset="-128"/>
                  <a:ea typeface="Meiryo UI" panose="020B0604030504040204" pitchFamily="50" charset="-128"/>
                </a:rPr>
                <a:t>振り返りシート</a:t>
              </a:r>
            </a:p>
          </p:txBody>
        </p:sp>
      </p:grpSp>
      <p:sp>
        <p:nvSpPr>
          <p:cNvPr id="11" name="テキスト ボックス 10">
            <a:extLst>
              <a:ext uri="{FF2B5EF4-FFF2-40B4-BE49-F238E27FC236}">
                <a16:creationId xmlns:a16="http://schemas.microsoft.com/office/drawing/2014/main" id="{826EF08B-63CF-4998-A6DD-280E969237F9}"/>
              </a:ext>
            </a:extLst>
          </p:cNvPr>
          <p:cNvSpPr txBox="1"/>
          <p:nvPr userDrawn="1"/>
        </p:nvSpPr>
        <p:spPr>
          <a:xfrm>
            <a:off x="1791476" y="1307186"/>
            <a:ext cx="8640000" cy="707886"/>
          </a:xfrm>
          <a:prstGeom prst="rect">
            <a:avLst/>
          </a:prstGeom>
          <a:noFill/>
        </p:spPr>
        <p:txBody>
          <a:bodyPr wrap="square" rtlCol="0" anchor="ctr">
            <a:spAutoFit/>
          </a:bodyPr>
          <a:lstStyle/>
          <a:p>
            <a:pPr algn="ctr"/>
            <a:r>
              <a:rPr kumimoji="1" lang="ja-JP" altLang="en-US" sz="4000" b="1" dirty="0">
                <a:latin typeface="Meiryo UI" panose="020B0604030504040204" pitchFamily="50" charset="-128"/>
                <a:ea typeface="Meiryo UI" panose="020B0604030504040204" pitchFamily="50" charset="-128"/>
              </a:rPr>
              <a:t>気づいたことや、学んだことを整理しよう</a:t>
            </a:r>
            <a:endParaRPr kumimoji="1" lang="en-US" altLang="ja-JP" sz="4000" b="1"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674038FB-0ED3-43B8-9624-4CCF373E9995}"/>
              </a:ext>
            </a:extLst>
          </p:cNvPr>
          <p:cNvSpPr/>
          <p:nvPr userDrawn="1"/>
        </p:nvSpPr>
        <p:spPr>
          <a:xfrm>
            <a:off x="703180" y="2288199"/>
            <a:ext cx="10800000" cy="4068000"/>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793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94752F-3FA2-423F-8746-7E38464065B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9F3BE7-6C4D-4C6F-AA90-1331C502420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A9FDA6-EA2E-45A0-8B97-B67ADF3D495E}"/>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9C1E1F44-998B-459D-A42D-FC4BFC63FE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6AACB8-ECC3-46EF-9640-67096874560A}"/>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33982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DF134-BE2A-4DFB-80B2-E8D78233715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0054F8-7165-4F5E-A5A2-7A27BB554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833DAE3-27A4-4486-A476-6366A2934CD6}"/>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3A3C962E-BDEF-4069-81E7-3FEC6C8F28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DB7A68-8146-41D0-843C-96906F7C5750}"/>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00961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AB14F-60FB-4E4F-9F12-BA7D05C72A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10316C-CA90-43D7-9742-782B6FB1A1A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272E49C-7EDB-4880-B2E9-D8B409E4A75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8D33E60-AB35-4A49-A59C-80B9E469AAE0}"/>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6" name="フッター プレースホルダー 5">
            <a:extLst>
              <a:ext uri="{FF2B5EF4-FFF2-40B4-BE49-F238E27FC236}">
                <a16:creationId xmlns:a16="http://schemas.microsoft.com/office/drawing/2014/main" id="{1B6B0391-3123-4A2D-A98C-21BB8F02BA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4E9399-EF0C-48DD-8D96-3245E6E0D1FE}"/>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58448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DF90E-7B6C-47CD-83F2-2C139ACE88F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4B2732-D133-4465-85C9-0327E2C45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29060AA-6195-41A6-8B35-30BB7C2A7DE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DD92C73-38B6-4B00-9EEE-1735D406A2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618FADF-CEC3-457A-A917-394C54628D4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B408DC0-5F7F-4A17-B084-C14D361C5A09}"/>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8" name="フッター プレースホルダー 7">
            <a:extLst>
              <a:ext uri="{FF2B5EF4-FFF2-40B4-BE49-F238E27FC236}">
                <a16:creationId xmlns:a16="http://schemas.microsoft.com/office/drawing/2014/main" id="{73340450-6F37-435A-A269-471CE1FA6EB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D0E44BC-5B5F-401F-AAAC-1839964D2C8C}"/>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60382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F961D-C788-496E-A024-14CC5343F51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88C6D69-0AEF-417D-87C5-3E1054C43C37}"/>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4" name="フッター プレースホルダー 3">
            <a:extLst>
              <a:ext uri="{FF2B5EF4-FFF2-40B4-BE49-F238E27FC236}">
                <a16:creationId xmlns:a16="http://schemas.microsoft.com/office/drawing/2014/main" id="{FDAB56AD-3BA5-4B32-AB40-0898EB24CA7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1482A8A-D740-4DFB-AB78-747CD69BBB0C}"/>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17703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2E64B6A-7313-4AD1-9360-E4951C14E39D}"/>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3" name="フッター プレースホルダー 2">
            <a:extLst>
              <a:ext uri="{FF2B5EF4-FFF2-40B4-BE49-F238E27FC236}">
                <a16:creationId xmlns:a16="http://schemas.microsoft.com/office/drawing/2014/main" id="{4868B837-FD07-4606-8414-18803EAAAE8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6915C8B-6A39-4CAA-9C3D-42B88AA9F244}"/>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9648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D16F4-6FDB-462E-9939-B4919EC123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844801-929E-4968-9710-B94414A79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B8A2897-DF28-4F0F-A82B-B947B3B34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2ED9926-0450-465F-BB28-58FCF0146B24}"/>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6" name="フッター プレースホルダー 5">
            <a:extLst>
              <a:ext uri="{FF2B5EF4-FFF2-40B4-BE49-F238E27FC236}">
                <a16:creationId xmlns:a16="http://schemas.microsoft.com/office/drawing/2014/main" id="{04E700FC-3D41-4DDB-9A41-C13D89EFE3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606ED2-5B50-4A2E-89F5-11FC39DE2EE7}"/>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1482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4AAC1-F955-4475-9B01-B59EEB98D1B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889F03B-07FE-440F-B1C5-4CAEAAAB4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E4906AE-33A8-4317-863D-28EC0A043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E054222-4303-4934-85BB-F2C4518120E7}"/>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6" name="フッター プレースホルダー 5">
            <a:extLst>
              <a:ext uri="{FF2B5EF4-FFF2-40B4-BE49-F238E27FC236}">
                <a16:creationId xmlns:a16="http://schemas.microsoft.com/office/drawing/2014/main" id="{D3E3F84A-2B12-4730-9E73-1A0D5ED842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CC750E-7C84-4C87-B8D2-AF1E80D67C11}"/>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66371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3D51AFF-C258-4E84-BA6F-846786B6A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7DEB1D-42A1-49C0-9D67-2135FD51F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23AD06-E9E1-4129-88A6-8D1DEDBA6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CA6A6FCB-77EA-4D87-9F29-A6FD63BFE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A27D903-C37A-4141-BD97-7CA59D871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71612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emf"/><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13.svg"/><Relationship Id="rId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20.sv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notesSlide" Target="../notesSlides/notesSlide12.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6.svg"/><Relationship Id="rId5" Type="http://schemas.openxmlformats.org/officeDocument/2006/relationships/image" Target="../media/image1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png"/><Relationship Id="rId7" Type="http://schemas.openxmlformats.org/officeDocument/2006/relationships/image" Target="../media/image13.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7.svg"/><Relationship Id="rId5" Type="http://schemas.openxmlformats.org/officeDocument/2006/relationships/image" Target="../media/image11.png"/><Relationship Id="rId10" Type="http://schemas.openxmlformats.org/officeDocument/2006/relationships/image" Target="../media/image25.png"/><Relationship Id="rId4" Type="http://schemas.openxmlformats.org/officeDocument/2006/relationships/image" Target="../media/image35.svg"/><Relationship Id="rId9"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29.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0.png"/><Relationship Id="rId7" Type="http://schemas.openxmlformats.org/officeDocument/2006/relationships/image" Target="../media/image2.png"/><Relationship Id="rId12" Type="http://schemas.openxmlformats.org/officeDocument/2006/relationships/image" Target="../media/image49.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sv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60.png"/><Relationship Id="rId12"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12.png"/><Relationship Id="rId5" Type="http://schemas.openxmlformats.org/officeDocument/2006/relationships/image" Target="../media/image10.emf"/><Relationship Id="rId10" Type="http://schemas.openxmlformats.org/officeDocument/2006/relationships/image" Target="../media/image11.png"/><Relationship Id="rId4" Type="http://schemas.openxmlformats.org/officeDocument/2006/relationships/image" Target="../media/image13.sv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D07ABB0B-5974-F94C-9402-B91A8B00AE1E}"/>
              </a:ext>
            </a:extLst>
          </p:cNvPr>
          <p:cNvSpPr txBox="1"/>
          <p:nvPr/>
        </p:nvSpPr>
        <p:spPr>
          <a:xfrm>
            <a:off x="696000" y="723384"/>
            <a:ext cx="1440000" cy="360000"/>
          </a:xfrm>
          <a:prstGeom prst="rect">
            <a:avLst/>
          </a:prstGeom>
          <a:noFill/>
        </p:spPr>
        <p:txBody>
          <a:bodyPr wrap="square" lIns="0" tIns="0" rIns="0" bIns="0" rtlCol="0" anchor="ctr" anchorCtr="0">
            <a:noAutofit/>
          </a:bodyPr>
          <a:lstStyle/>
          <a:p>
            <a:r>
              <a:rPr lang="en-US" altLang="ja-JP" sz="2400" b="1" dirty="0">
                <a:solidFill>
                  <a:srgbClr val="C0FF40"/>
                </a:solidFill>
                <a:latin typeface="Meiryo UI" panose="020B0604030504040204" pitchFamily="50" charset="-128"/>
                <a:ea typeface="Meiryo UI" panose="020B0604030504040204" pitchFamily="50" charset="-128"/>
              </a:rPr>
              <a:t>Lesson</a:t>
            </a:r>
            <a:endParaRPr kumimoji="1" lang="ja-JP" altLang="en-US" sz="2400" b="1" dirty="0">
              <a:solidFill>
                <a:srgbClr val="C0FF40"/>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841F3026-0AD9-4579-A1FD-D75E9EF2645A}"/>
              </a:ext>
            </a:extLst>
          </p:cNvPr>
          <p:cNvSpPr txBox="1"/>
          <p:nvPr/>
        </p:nvSpPr>
        <p:spPr>
          <a:xfrm>
            <a:off x="696000" y="1989000"/>
            <a:ext cx="8059380" cy="720000"/>
          </a:xfrm>
          <a:prstGeom prst="rect">
            <a:avLst/>
          </a:prstGeom>
          <a:noFill/>
        </p:spPr>
        <p:txBody>
          <a:bodyPr wrap="square" lIns="0" tIns="0" rIns="0" bIns="0" rtlCol="0" anchor="ctr">
            <a:noAutofit/>
          </a:bodyPr>
          <a:lstStyle/>
          <a:p>
            <a:r>
              <a:rPr kumimoji="1" lang="ja-JP" altLang="en-US" sz="3200" b="1" dirty="0">
                <a:latin typeface="Meiryo UI" panose="020B0604030504040204" pitchFamily="50" charset="-128"/>
                <a:ea typeface="Meiryo UI" panose="020B0604030504040204" pitchFamily="50" charset="-128"/>
              </a:rPr>
              <a:t>～なぜ返品できたり、できなかったりするの？～</a:t>
            </a:r>
          </a:p>
        </p:txBody>
      </p:sp>
      <p:sp>
        <p:nvSpPr>
          <p:cNvPr id="5" name="テキスト ボックス 4">
            <a:extLst>
              <a:ext uri="{FF2B5EF4-FFF2-40B4-BE49-F238E27FC236}">
                <a16:creationId xmlns:a16="http://schemas.microsoft.com/office/drawing/2014/main" id="{13AB3043-0E5E-4C87-AF39-DE33AED15839}"/>
              </a:ext>
            </a:extLst>
          </p:cNvPr>
          <p:cNvSpPr txBox="1"/>
          <p:nvPr/>
        </p:nvSpPr>
        <p:spPr>
          <a:xfrm>
            <a:off x="719147" y="1269000"/>
            <a:ext cx="5760000" cy="720000"/>
          </a:xfrm>
          <a:prstGeom prst="rect">
            <a:avLst/>
          </a:prstGeom>
          <a:noFill/>
        </p:spPr>
        <p:txBody>
          <a:bodyPr wrap="square" lIns="0" tIns="0" rIns="0" bIns="0" rtlCol="0" anchor="ctr">
            <a:noAutofit/>
          </a:bodyPr>
          <a:lstStyle/>
          <a:p>
            <a:r>
              <a:rPr kumimoji="1" lang="ja-JP" altLang="en-US" sz="4800" b="1" dirty="0">
                <a:latin typeface="Meiryo UI" panose="020B0604030504040204" pitchFamily="50" charset="-128"/>
                <a:ea typeface="Meiryo UI" panose="020B0604030504040204" pitchFamily="50" charset="-128"/>
              </a:rPr>
              <a:t>契約の基礎を確認　</a:t>
            </a:r>
          </a:p>
        </p:txBody>
      </p:sp>
      <p:pic>
        <p:nvPicPr>
          <p:cNvPr id="13" name="グラフィックス 12">
            <a:extLst>
              <a:ext uri="{FF2B5EF4-FFF2-40B4-BE49-F238E27FC236}">
                <a16:creationId xmlns:a16="http://schemas.microsoft.com/office/drawing/2014/main" id="{36B2AE55-1E7C-4762-B688-6C95A4009BE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548554" y="3241200"/>
            <a:ext cx="2145135" cy="3226361"/>
          </a:xfrm>
          <a:prstGeom prst="rect">
            <a:avLst/>
          </a:prstGeom>
        </p:spPr>
      </p:pic>
      <p:pic>
        <p:nvPicPr>
          <p:cNvPr id="15" name="グラフィックス 14">
            <a:extLst>
              <a:ext uri="{FF2B5EF4-FFF2-40B4-BE49-F238E27FC236}">
                <a16:creationId xmlns:a16="http://schemas.microsoft.com/office/drawing/2014/main" id="{E5616F50-AF14-4145-8D71-A25892B313F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189969" y="3368041"/>
            <a:ext cx="1578754" cy="3038560"/>
          </a:xfrm>
          <a:prstGeom prst="rect">
            <a:avLst/>
          </a:prstGeom>
        </p:spPr>
      </p:pic>
    </p:spTree>
    <p:extLst>
      <p:ext uri="{BB962C8B-B14F-4D97-AF65-F5344CB8AC3E}">
        <p14:creationId xmlns:p14="http://schemas.microsoft.com/office/powerpoint/2010/main" val="712953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D7C1B26-1B30-4E27-833D-15DD54B4EDA5}"/>
              </a:ext>
            </a:extLst>
          </p:cNvPr>
          <p:cNvGrpSpPr/>
          <p:nvPr/>
        </p:nvGrpSpPr>
        <p:grpSpPr>
          <a:xfrm>
            <a:off x="4157861" y="2311567"/>
            <a:ext cx="3851944" cy="4546433"/>
            <a:chOff x="4041747" y="2006768"/>
            <a:chExt cx="3851944" cy="4546433"/>
          </a:xfrm>
        </p:grpSpPr>
        <p:pic>
          <p:nvPicPr>
            <p:cNvPr id="4" name="図 3">
              <a:extLst>
                <a:ext uri="{FF2B5EF4-FFF2-40B4-BE49-F238E27FC236}">
                  <a16:creationId xmlns:a16="http://schemas.microsoft.com/office/drawing/2014/main" id="{AAEA0442-5921-1141-9F14-36BBC24B211E}"/>
                </a:ext>
              </a:extLst>
            </p:cNvPr>
            <p:cNvPicPr>
              <a:picLocks noChangeAspect="1"/>
            </p:cNvPicPr>
            <p:nvPr/>
          </p:nvPicPr>
          <p:blipFill rotWithShape="1">
            <a:blip r:embed="rId3"/>
            <a:srcRect b="2788"/>
            <a:stretch/>
          </p:blipFill>
          <p:spPr>
            <a:xfrm>
              <a:off x="4041747" y="2006768"/>
              <a:ext cx="3851944" cy="4546433"/>
            </a:xfrm>
            <a:prstGeom prst="rect">
              <a:avLst/>
            </a:prstGeom>
          </p:spPr>
        </p:pic>
        <p:sp>
          <p:nvSpPr>
            <p:cNvPr id="8" name="テキスト ボックス 7"/>
            <p:cNvSpPr txBox="1"/>
            <p:nvPr/>
          </p:nvSpPr>
          <p:spPr>
            <a:xfrm>
              <a:off x="6332407" y="4566066"/>
              <a:ext cx="1008112" cy="276999"/>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契約説明書</a:t>
              </a:r>
            </a:p>
          </p:txBody>
        </p:sp>
      </p:grpSp>
      <p:pic>
        <p:nvPicPr>
          <p:cNvPr id="10" name="図 9">
            <a:extLst>
              <a:ext uri="{FF2B5EF4-FFF2-40B4-BE49-F238E27FC236}">
                <a16:creationId xmlns:a16="http://schemas.microsoft.com/office/drawing/2014/main" id="{94AA6E49-53EB-405D-BD59-8F6D34209CCE}"/>
              </a:ext>
            </a:extLst>
          </p:cNvPr>
          <p:cNvPicPr>
            <a:picLocks noChangeAspect="1"/>
          </p:cNvPicPr>
          <p:nvPr/>
        </p:nvPicPr>
        <p:blipFill>
          <a:blip r:embed="rId4">
            <a:grayscl/>
          </a:blip>
          <a:stretch>
            <a:fillRect/>
          </a:stretch>
        </p:blipFill>
        <p:spPr>
          <a:xfrm>
            <a:off x="1412016" y="517825"/>
            <a:ext cx="723172" cy="720000"/>
          </a:xfrm>
          <a:prstGeom prst="rect">
            <a:avLst/>
          </a:prstGeom>
        </p:spPr>
      </p:pic>
      <p:sp>
        <p:nvSpPr>
          <p:cNvPr id="16" name="テキスト ボックス 15">
            <a:extLst>
              <a:ext uri="{FF2B5EF4-FFF2-40B4-BE49-F238E27FC236}">
                <a16:creationId xmlns:a16="http://schemas.microsoft.com/office/drawing/2014/main" id="{8F7BAC3E-DC6C-4BE3-84DE-8F136429E27C}"/>
              </a:ext>
            </a:extLst>
          </p:cNvPr>
          <p:cNvSpPr txBox="1"/>
          <p:nvPr/>
        </p:nvSpPr>
        <p:spPr>
          <a:xfrm>
            <a:off x="2139221" y="458552"/>
            <a:ext cx="8812333" cy="830997"/>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契約は簡単に成立する。だから</a:t>
            </a:r>
            <a:r>
              <a:rPr kumimoji="1" lang="en-US" altLang="ja-JP" sz="4800" b="1" dirty="0">
                <a:latin typeface="Meiryo UI" panose="020B0604030504040204" pitchFamily="50" charset="-128"/>
                <a:ea typeface="Meiryo UI" panose="020B0604030504040204" pitchFamily="50" charset="-128"/>
              </a:rPr>
              <a:t>…</a:t>
            </a:r>
          </a:p>
        </p:txBody>
      </p:sp>
      <p:pic>
        <p:nvPicPr>
          <p:cNvPr id="22" name="グラフィックス 21">
            <a:extLst>
              <a:ext uri="{FF2B5EF4-FFF2-40B4-BE49-F238E27FC236}">
                <a16:creationId xmlns:a16="http://schemas.microsoft.com/office/drawing/2014/main" id="{B7EA940D-A232-4BC9-9E89-77E459C7572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95325" y="1628775"/>
            <a:ext cx="3851944" cy="2298538"/>
          </a:xfrm>
          <a:prstGeom prst="rect">
            <a:avLst/>
          </a:prstGeom>
        </p:spPr>
      </p:pic>
      <p:pic>
        <p:nvPicPr>
          <p:cNvPr id="23" name="グラフィックス 22">
            <a:extLst>
              <a:ext uri="{FF2B5EF4-FFF2-40B4-BE49-F238E27FC236}">
                <a16:creationId xmlns:a16="http://schemas.microsoft.com/office/drawing/2014/main" id="{9E8F5B66-F064-4764-8BC4-62FC3678BC1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867901" y="1355184"/>
            <a:ext cx="2585225" cy="2318832"/>
          </a:xfrm>
          <a:prstGeom prst="rect">
            <a:avLst/>
          </a:prstGeom>
        </p:spPr>
      </p:pic>
      <p:sp>
        <p:nvSpPr>
          <p:cNvPr id="24" name="テキスト ボックス 23">
            <a:extLst>
              <a:ext uri="{FF2B5EF4-FFF2-40B4-BE49-F238E27FC236}">
                <a16:creationId xmlns:a16="http://schemas.microsoft.com/office/drawing/2014/main" id="{4E5A2ED9-0119-4074-9934-017072A75F94}"/>
              </a:ext>
            </a:extLst>
          </p:cNvPr>
          <p:cNvSpPr txBox="1"/>
          <p:nvPr/>
        </p:nvSpPr>
        <p:spPr>
          <a:xfrm>
            <a:off x="7785723" y="1989565"/>
            <a:ext cx="2749579" cy="707886"/>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・・え、２年間は</a:t>
            </a:r>
            <a:br>
              <a:rPr lang="ja-JP" altLang="en-US" sz="2000" b="1" dirty="0">
                <a:latin typeface="Meiryo UI" panose="020B0604030504040204" pitchFamily="50" charset="-128"/>
                <a:ea typeface="Meiryo UI" panose="020B0604030504040204" pitchFamily="50" charset="-128"/>
              </a:rPr>
            </a:br>
            <a:r>
              <a:rPr lang="ja-JP" altLang="en-US" sz="2000" b="1" dirty="0">
                <a:latin typeface="Meiryo UI" panose="020B0604030504040204" pitchFamily="50" charset="-128"/>
                <a:ea typeface="Meiryo UI" panose="020B0604030504040204" pitchFamily="50" charset="-128"/>
              </a:rPr>
              <a:t>解約できない！？</a:t>
            </a:r>
          </a:p>
        </p:txBody>
      </p:sp>
      <p:sp>
        <p:nvSpPr>
          <p:cNvPr id="25" name="テキスト ボックス 24">
            <a:extLst>
              <a:ext uri="{FF2B5EF4-FFF2-40B4-BE49-F238E27FC236}">
                <a16:creationId xmlns:a16="http://schemas.microsoft.com/office/drawing/2014/main" id="{30B798BD-CEA7-45C1-99E3-96FDFE0BC3DC}"/>
              </a:ext>
            </a:extLst>
          </p:cNvPr>
          <p:cNvSpPr txBox="1"/>
          <p:nvPr/>
        </p:nvSpPr>
        <p:spPr>
          <a:xfrm>
            <a:off x="721115" y="2196007"/>
            <a:ext cx="3272548" cy="1015663"/>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高いなあ・・</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このサービスはオプションで</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別料金とは知らなかった！！</a:t>
            </a:r>
          </a:p>
        </p:txBody>
      </p:sp>
      <p:grpSp>
        <p:nvGrpSpPr>
          <p:cNvPr id="3" name="グループ化 2">
            <a:extLst>
              <a:ext uri="{FF2B5EF4-FFF2-40B4-BE49-F238E27FC236}">
                <a16:creationId xmlns:a16="http://schemas.microsoft.com/office/drawing/2014/main" id="{D022E8FC-D03F-4267-9643-D36BF91DD1D7}"/>
              </a:ext>
            </a:extLst>
          </p:cNvPr>
          <p:cNvGrpSpPr/>
          <p:nvPr/>
        </p:nvGrpSpPr>
        <p:grpSpPr>
          <a:xfrm>
            <a:off x="568536" y="4527872"/>
            <a:ext cx="3603367" cy="1080000"/>
            <a:chOff x="568536" y="4527872"/>
            <a:chExt cx="3603367" cy="1080000"/>
          </a:xfrm>
        </p:grpSpPr>
        <p:sp>
          <p:nvSpPr>
            <p:cNvPr id="27" name="楕円 26">
              <a:extLst>
                <a:ext uri="{FF2B5EF4-FFF2-40B4-BE49-F238E27FC236}">
                  <a16:creationId xmlns:a16="http://schemas.microsoft.com/office/drawing/2014/main" id="{5DFB19B5-DDA2-4C93-AF7D-76F7AE0F07DD}"/>
                </a:ext>
              </a:extLst>
            </p:cNvPr>
            <p:cNvSpPr/>
            <p:nvPr/>
          </p:nvSpPr>
          <p:spPr>
            <a:xfrm>
              <a:off x="568536" y="4527872"/>
              <a:ext cx="3600000" cy="108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A2F1262A-AB8F-43DB-BCB7-D26CF12ADBD0}"/>
                </a:ext>
              </a:extLst>
            </p:cNvPr>
            <p:cNvSpPr txBox="1"/>
            <p:nvPr/>
          </p:nvSpPr>
          <p:spPr>
            <a:xfrm>
              <a:off x="571903" y="4705765"/>
              <a:ext cx="3600000" cy="830997"/>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電話や口頭、メールだけで</a:t>
              </a:r>
              <a:endParaRPr lang="en-US" altLang="ja-JP" sz="2400" b="1" dirty="0">
                <a:solidFill>
                  <a:schemeClr val="bg1"/>
                </a:solidFill>
                <a:latin typeface="Meiryo UI" panose="020B0604030504040204" pitchFamily="50" charset="-128"/>
                <a:ea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rPr>
                <a:t>簡単に成立する</a:t>
              </a:r>
            </a:p>
          </p:txBody>
        </p:sp>
      </p:grpSp>
      <p:grpSp>
        <p:nvGrpSpPr>
          <p:cNvPr id="5" name="グループ化 4">
            <a:extLst>
              <a:ext uri="{FF2B5EF4-FFF2-40B4-BE49-F238E27FC236}">
                <a16:creationId xmlns:a16="http://schemas.microsoft.com/office/drawing/2014/main" id="{EB7A113C-97AE-4074-A310-8095F8B002CD}"/>
              </a:ext>
            </a:extLst>
          </p:cNvPr>
          <p:cNvGrpSpPr/>
          <p:nvPr/>
        </p:nvGrpSpPr>
        <p:grpSpPr>
          <a:xfrm>
            <a:off x="8086936" y="4527872"/>
            <a:ext cx="3603367" cy="1080000"/>
            <a:chOff x="8086936" y="4527872"/>
            <a:chExt cx="3603367" cy="1080000"/>
          </a:xfrm>
        </p:grpSpPr>
        <p:sp>
          <p:nvSpPr>
            <p:cNvPr id="29" name="楕円 28">
              <a:extLst>
                <a:ext uri="{FF2B5EF4-FFF2-40B4-BE49-F238E27FC236}">
                  <a16:creationId xmlns:a16="http://schemas.microsoft.com/office/drawing/2014/main" id="{1B7B66CA-007F-4EBF-9D0B-88307FD58E1A}"/>
                </a:ext>
              </a:extLst>
            </p:cNvPr>
            <p:cNvSpPr/>
            <p:nvPr/>
          </p:nvSpPr>
          <p:spPr>
            <a:xfrm>
              <a:off x="8086936" y="4527872"/>
              <a:ext cx="3600000" cy="108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9C74374-0AEE-40BB-9113-F77569365EB2}"/>
                </a:ext>
              </a:extLst>
            </p:cNvPr>
            <p:cNvSpPr txBox="1"/>
            <p:nvPr/>
          </p:nvSpPr>
          <p:spPr>
            <a:xfrm>
              <a:off x="8090303" y="4604166"/>
              <a:ext cx="3600000" cy="830997"/>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契約内容を</a:t>
              </a:r>
              <a:endParaRPr lang="en-US" altLang="ja-JP" sz="2400" b="1" dirty="0">
                <a:solidFill>
                  <a:schemeClr val="bg1"/>
                </a:solidFill>
                <a:latin typeface="Meiryo UI" panose="020B0604030504040204" pitchFamily="50" charset="-128"/>
                <a:ea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rPr>
                <a:t>事前にしっかり確認する</a:t>
              </a:r>
            </a:p>
          </p:txBody>
        </p:sp>
      </p:grpSp>
      <p:grpSp>
        <p:nvGrpSpPr>
          <p:cNvPr id="17" name="グループ化 16">
            <a:extLst>
              <a:ext uri="{FF2B5EF4-FFF2-40B4-BE49-F238E27FC236}">
                <a16:creationId xmlns:a16="http://schemas.microsoft.com/office/drawing/2014/main" id="{1068DBB8-965E-4A0F-9D18-BDCEC2F19FD3}"/>
              </a:ext>
            </a:extLst>
          </p:cNvPr>
          <p:cNvGrpSpPr/>
          <p:nvPr/>
        </p:nvGrpSpPr>
        <p:grpSpPr>
          <a:xfrm>
            <a:off x="10427449" y="202750"/>
            <a:ext cx="1440000" cy="360000"/>
            <a:chOff x="4655776" y="728050"/>
            <a:chExt cx="1440000" cy="360000"/>
          </a:xfrm>
        </p:grpSpPr>
        <p:sp>
          <p:nvSpPr>
            <p:cNvPr id="18" name="四角形: 角を丸くする 17">
              <a:extLst>
                <a:ext uri="{FF2B5EF4-FFF2-40B4-BE49-F238E27FC236}">
                  <a16:creationId xmlns:a16="http://schemas.microsoft.com/office/drawing/2014/main" id="{50EAACB7-EC72-4C1A-AEF3-01E371F157DA}"/>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4E74671-1A67-444C-AF03-0556E0F91964}"/>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911765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グラフィックス 26">
            <a:extLst>
              <a:ext uri="{FF2B5EF4-FFF2-40B4-BE49-F238E27FC236}">
                <a16:creationId xmlns:a16="http://schemas.microsoft.com/office/drawing/2014/main" id="{A29E6906-70A6-47F2-B987-4E07A8D0971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8779510" y="1498149"/>
            <a:ext cx="3060099" cy="2511756"/>
          </a:xfrm>
          <a:prstGeom prst="rect">
            <a:avLst/>
          </a:prstGeom>
        </p:spPr>
      </p:pic>
      <p:pic>
        <p:nvPicPr>
          <p:cNvPr id="7" name="グラフィックス 6">
            <a:extLst>
              <a:ext uri="{FF2B5EF4-FFF2-40B4-BE49-F238E27FC236}">
                <a16:creationId xmlns:a16="http://schemas.microsoft.com/office/drawing/2014/main" id="{B8E3A8BB-E1A7-4B23-A100-326A3214AEB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41539" y="2488391"/>
            <a:ext cx="2497653" cy="3837856"/>
          </a:xfrm>
          <a:prstGeom prst="rect">
            <a:avLst/>
          </a:prstGeom>
        </p:spPr>
      </p:pic>
      <p:pic>
        <p:nvPicPr>
          <p:cNvPr id="16" name="グラフィックス 15">
            <a:extLst>
              <a:ext uri="{FF2B5EF4-FFF2-40B4-BE49-F238E27FC236}">
                <a16:creationId xmlns:a16="http://schemas.microsoft.com/office/drawing/2014/main" id="{0570035B-E0A4-4A7B-877F-2096FC995BA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595286" y="1840877"/>
            <a:ext cx="2086556" cy="2954769"/>
          </a:xfrm>
          <a:prstGeom prst="rect">
            <a:avLst/>
          </a:prstGeom>
        </p:spPr>
      </p:pic>
      <p:pic>
        <p:nvPicPr>
          <p:cNvPr id="18" name="図 17">
            <a:extLst>
              <a:ext uri="{FF2B5EF4-FFF2-40B4-BE49-F238E27FC236}">
                <a16:creationId xmlns:a16="http://schemas.microsoft.com/office/drawing/2014/main" id="{69708E62-839A-40F2-A137-142709C283F0}"/>
              </a:ext>
            </a:extLst>
          </p:cNvPr>
          <p:cNvPicPr>
            <a:picLocks noChangeAspect="1"/>
          </p:cNvPicPr>
          <p:nvPr/>
        </p:nvPicPr>
        <p:blipFill>
          <a:blip r:embed="rId9">
            <a:grayscl/>
          </a:blip>
          <a:stretch>
            <a:fillRect/>
          </a:stretch>
        </p:blipFill>
        <p:spPr>
          <a:xfrm>
            <a:off x="1412016" y="517825"/>
            <a:ext cx="723172" cy="720000"/>
          </a:xfrm>
          <a:prstGeom prst="rect">
            <a:avLst/>
          </a:prstGeom>
        </p:spPr>
      </p:pic>
      <p:sp>
        <p:nvSpPr>
          <p:cNvPr id="19" name="テキスト ボックス 18">
            <a:extLst>
              <a:ext uri="{FF2B5EF4-FFF2-40B4-BE49-F238E27FC236}">
                <a16:creationId xmlns:a16="http://schemas.microsoft.com/office/drawing/2014/main" id="{1562E34D-DD77-4006-B700-97EF9B8F5C1B}"/>
              </a:ext>
            </a:extLst>
          </p:cNvPr>
          <p:cNvSpPr txBox="1"/>
          <p:nvPr/>
        </p:nvSpPr>
        <p:spPr>
          <a:xfrm>
            <a:off x="2139221" y="458552"/>
            <a:ext cx="8812333" cy="830997"/>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契約は簡単に成立する。だけど</a:t>
            </a:r>
            <a:r>
              <a:rPr kumimoji="1" lang="en-US" altLang="ja-JP" sz="4800" b="1" dirty="0">
                <a:latin typeface="Meiryo UI" panose="020B0604030504040204" pitchFamily="50" charset="-128"/>
                <a:ea typeface="Meiryo UI" panose="020B0604030504040204" pitchFamily="50" charset="-128"/>
              </a:rPr>
              <a:t>…</a:t>
            </a:r>
          </a:p>
        </p:txBody>
      </p:sp>
      <p:grpSp>
        <p:nvGrpSpPr>
          <p:cNvPr id="4" name="グループ化 3">
            <a:extLst>
              <a:ext uri="{FF2B5EF4-FFF2-40B4-BE49-F238E27FC236}">
                <a16:creationId xmlns:a16="http://schemas.microsoft.com/office/drawing/2014/main" id="{7A156FDB-E3CD-4194-9486-EC73CD85CFA8}"/>
              </a:ext>
            </a:extLst>
          </p:cNvPr>
          <p:cNvGrpSpPr/>
          <p:nvPr/>
        </p:nvGrpSpPr>
        <p:grpSpPr>
          <a:xfrm>
            <a:off x="881441" y="1649036"/>
            <a:ext cx="3060098" cy="2697451"/>
            <a:chOff x="881441" y="1503894"/>
            <a:chExt cx="3060098" cy="2697451"/>
          </a:xfrm>
        </p:grpSpPr>
        <p:pic>
          <p:nvPicPr>
            <p:cNvPr id="28" name="グラフィックス 27">
              <a:extLst>
                <a:ext uri="{FF2B5EF4-FFF2-40B4-BE49-F238E27FC236}">
                  <a16:creationId xmlns:a16="http://schemas.microsoft.com/office/drawing/2014/main" id="{B0CB9AAA-EE37-486A-B821-9CC8290F68D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81441" y="1503894"/>
              <a:ext cx="3060098" cy="2697451"/>
            </a:xfrm>
            <a:prstGeom prst="rect">
              <a:avLst/>
            </a:prstGeom>
          </p:spPr>
        </p:pic>
        <p:sp>
          <p:nvSpPr>
            <p:cNvPr id="22" name="テキスト ボックス 21">
              <a:extLst>
                <a:ext uri="{FF2B5EF4-FFF2-40B4-BE49-F238E27FC236}">
                  <a16:creationId xmlns:a16="http://schemas.microsoft.com/office/drawing/2014/main" id="{A0B7BDE1-5A0D-49AC-B8BD-76369360C701}"/>
                </a:ext>
              </a:extLst>
            </p:cNvPr>
            <p:cNvSpPr txBox="1"/>
            <p:nvPr/>
          </p:nvSpPr>
          <p:spPr>
            <a:xfrm>
              <a:off x="935158" y="1739095"/>
              <a:ext cx="2906290" cy="1938992"/>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先日、</a:t>
              </a:r>
              <a:r>
                <a:rPr lang="en-US" altLang="ja-JP" sz="2000" b="1" dirty="0">
                  <a:latin typeface="Meiryo UI" panose="020B0604030504040204" pitchFamily="50" charset="-128"/>
                  <a:ea typeface="Meiryo UI" panose="020B0604030504040204" pitchFamily="50" charset="-128"/>
                </a:rPr>
                <a:t>SNS</a:t>
              </a:r>
              <a:r>
                <a:rPr lang="ja-JP" altLang="en-US" sz="2000" b="1" dirty="0">
                  <a:latin typeface="Meiryo UI" panose="020B0604030504040204" pitchFamily="50" charset="-128"/>
                  <a:ea typeface="Meiryo UI" panose="020B0604030504040204" pitchFamily="50" charset="-128"/>
                </a:rPr>
                <a:t>で</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勧誘されて買った</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「最強投資術」という</a:t>
              </a:r>
              <a:endParaRPr lang="en-US" altLang="ja-JP" sz="2000" b="1" dirty="0">
                <a:latin typeface="Meiryo UI" panose="020B0604030504040204" pitchFamily="50" charset="-128"/>
                <a:ea typeface="Meiryo UI" panose="020B0604030504040204" pitchFamily="50" charset="-128"/>
              </a:endParaRPr>
            </a:p>
            <a:p>
              <a:pPr algn="ctr"/>
              <a:r>
                <a:rPr lang="en-US" altLang="ja-JP" sz="2000" b="1" dirty="0">
                  <a:latin typeface="Meiryo UI" panose="020B0604030504040204" pitchFamily="50" charset="-128"/>
                  <a:ea typeface="Meiryo UI" panose="020B0604030504040204" pitchFamily="50" charset="-128"/>
                </a:rPr>
                <a:t>DVD</a:t>
              </a:r>
              <a:r>
                <a:rPr lang="ja-JP" altLang="en-US" sz="2000" b="1" dirty="0">
                  <a:latin typeface="Meiryo UI" panose="020B0604030504040204" pitchFamily="50" charset="-128"/>
                  <a:ea typeface="Meiryo UI" panose="020B0604030504040204" pitchFamily="50" charset="-128"/>
                </a:rPr>
                <a:t>教材、</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やっぱり怪しいと思うので、</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解約したいのですが・・</a:t>
              </a:r>
            </a:p>
          </p:txBody>
        </p:sp>
      </p:grpSp>
      <p:grpSp>
        <p:nvGrpSpPr>
          <p:cNvPr id="2" name="グループ化 1">
            <a:extLst>
              <a:ext uri="{FF2B5EF4-FFF2-40B4-BE49-F238E27FC236}">
                <a16:creationId xmlns:a16="http://schemas.microsoft.com/office/drawing/2014/main" id="{46A18431-16AE-4C2A-8459-8EBEC8D79D44}"/>
              </a:ext>
            </a:extLst>
          </p:cNvPr>
          <p:cNvGrpSpPr/>
          <p:nvPr/>
        </p:nvGrpSpPr>
        <p:grpSpPr>
          <a:xfrm>
            <a:off x="1390650" y="4818053"/>
            <a:ext cx="2981120" cy="1333872"/>
            <a:chOff x="1390650" y="4818053"/>
            <a:chExt cx="2981120" cy="1333872"/>
          </a:xfrm>
        </p:grpSpPr>
        <p:pic>
          <p:nvPicPr>
            <p:cNvPr id="23" name="グラフィックス 22">
              <a:extLst>
                <a:ext uri="{FF2B5EF4-FFF2-40B4-BE49-F238E27FC236}">
                  <a16:creationId xmlns:a16="http://schemas.microsoft.com/office/drawing/2014/main" id="{92470954-88BB-4BB2-B7B2-62AB89A05C2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416050" y="4818053"/>
              <a:ext cx="2955720" cy="1333872"/>
            </a:xfrm>
            <a:prstGeom prst="rect">
              <a:avLst/>
            </a:prstGeom>
          </p:spPr>
        </p:pic>
        <p:sp>
          <p:nvSpPr>
            <p:cNvPr id="24" name="テキスト ボックス 23">
              <a:extLst>
                <a:ext uri="{FF2B5EF4-FFF2-40B4-BE49-F238E27FC236}">
                  <a16:creationId xmlns:a16="http://schemas.microsoft.com/office/drawing/2014/main" id="{06470687-BF69-4095-A660-5109B95C0D50}"/>
                </a:ext>
              </a:extLst>
            </p:cNvPr>
            <p:cNvSpPr txBox="1"/>
            <p:nvPr/>
          </p:nvSpPr>
          <p:spPr>
            <a:xfrm>
              <a:off x="1390650" y="5071909"/>
              <a:ext cx="2726071" cy="707886"/>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契約書？</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そんなものありません</a:t>
              </a:r>
            </a:p>
          </p:txBody>
        </p:sp>
      </p:grpSp>
      <p:sp>
        <p:nvSpPr>
          <p:cNvPr id="26" name="テキスト ボックス 25">
            <a:extLst>
              <a:ext uri="{FF2B5EF4-FFF2-40B4-BE49-F238E27FC236}">
                <a16:creationId xmlns:a16="http://schemas.microsoft.com/office/drawing/2014/main" id="{4D7E66D0-CA3E-4894-B0B4-D095014C7DEA}"/>
              </a:ext>
            </a:extLst>
          </p:cNvPr>
          <p:cNvSpPr txBox="1"/>
          <p:nvPr/>
        </p:nvSpPr>
        <p:spPr>
          <a:xfrm>
            <a:off x="8988839" y="1786138"/>
            <a:ext cx="2637459" cy="1938992"/>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事業者の名前も</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所在地も</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分からないんですね</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何か証拠になるものは</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ありませんか？</a:t>
            </a:r>
          </a:p>
          <a:p>
            <a:pPr algn="ctr"/>
            <a:r>
              <a:rPr lang="ja-JP" altLang="en-US" sz="2000" b="1" dirty="0">
                <a:latin typeface="Meiryo UI" panose="020B0604030504040204" pitchFamily="50" charset="-128"/>
                <a:ea typeface="Meiryo UI" panose="020B0604030504040204" pitchFamily="50" charset="-128"/>
              </a:rPr>
              <a:t>契約書など</a:t>
            </a:r>
            <a:r>
              <a:rPr lang="en-US" altLang="ja-JP" sz="2000" b="1" dirty="0">
                <a:latin typeface="Meiryo UI" panose="020B0604030504040204" pitchFamily="50" charset="-128"/>
                <a:ea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37232A9D-EF45-4E12-8180-1364B626C414}"/>
              </a:ext>
            </a:extLst>
          </p:cNvPr>
          <p:cNvGrpSpPr/>
          <p:nvPr/>
        </p:nvGrpSpPr>
        <p:grpSpPr>
          <a:xfrm>
            <a:off x="7175500" y="5393054"/>
            <a:ext cx="4320000" cy="1080000"/>
            <a:chOff x="2622176" y="5063820"/>
            <a:chExt cx="4320000" cy="1080000"/>
          </a:xfrm>
        </p:grpSpPr>
        <p:sp>
          <p:nvSpPr>
            <p:cNvPr id="31" name="楕円 30">
              <a:extLst>
                <a:ext uri="{FF2B5EF4-FFF2-40B4-BE49-F238E27FC236}">
                  <a16:creationId xmlns:a16="http://schemas.microsoft.com/office/drawing/2014/main" id="{DDF048EF-617A-46FE-AD67-7BDC1315EE9A}"/>
                </a:ext>
              </a:extLst>
            </p:cNvPr>
            <p:cNvSpPr/>
            <p:nvPr/>
          </p:nvSpPr>
          <p:spPr>
            <a:xfrm>
              <a:off x="2622176" y="5063820"/>
              <a:ext cx="4320000" cy="108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8ACD4755-5098-4942-8007-0F099E514959}"/>
                </a:ext>
              </a:extLst>
            </p:cNvPr>
            <p:cNvSpPr txBox="1"/>
            <p:nvPr/>
          </p:nvSpPr>
          <p:spPr>
            <a:xfrm>
              <a:off x="2874858" y="5200145"/>
              <a:ext cx="3857318" cy="830997"/>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高額な契約は、契約内容を書面で確認し、保管する</a:t>
              </a:r>
            </a:p>
          </p:txBody>
        </p:sp>
      </p:grpSp>
      <p:grpSp>
        <p:nvGrpSpPr>
          <p:cNvPr id="17" name="グループ化 16">
            <a:extLst>
              <a:ext uri="{FF2B5EF4-FFF2-40B4-BE49-F238E27FC236}">
                <a16:creationId xmlns:a16="http://schemas.microsoft.com/office/drawing/2014/main" id="{1FC63A98-F189-47DD-B378-0BA17C784754}"/>
              </a:ext>
            </a:extLst>
          </p:cNvPr>
          <p:cNvGrpSpPr/>
          <p:nvPr/>
        </p:nvGrpSpPr>
        <p:grpSpPr>
          <a:xfrm>
            <a:off x="10427449" y="202750"/>
            <a:ext cx="1440000" cy="360000"/>
            <a:chOff x="4655776" y="728050"/>
            <a:chExt cx="1440000" cy="360000"/>
          </a:xfrm>
        </p:grpSpPr>
        <p:sp>
          <p:nvSpPr>
            <p:cNvPr id="20" name="四角形: 角を丸くする 19">
              <a:extLst>
                <a:ext uri="{FF2B5EF4-FFF2-40B4-BE49-F238E27FC236}">
                  <a16:creationId xmlns:a16="http://schemas.microsoft.com/office/drawing/2014/main" id="{488148E3-F504-4627-BE4C-1A12FFCC953A}"/>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CBB31CE-054C-41C1-B2D6-60BABC8F07A8}"/>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28325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F0F84DF-1190-4C45-A72D-88DEE1BC29B2}"/>
              </a:ext>
            </a:extLst>
          </p:cNvPr>
          <p:cNvPicPr>
            <a:picLocks noChangeAspect="1"/>
          </p:cNvPicPr>
          <p:nvPr/>
        </p:nvPicPr>
        <p:blipFill>
          <a:blip r:embed="rId4">
            <a:grayscl/>
          </a:blip>
          <a:stretch>
            <a:fillRect/>
          </a:stretch>
        </p:blipFill>
        <p:spPr>
          <a:xfrm>
            <a:off x="1407983" y="511900"/>
            <a:ext cx="723171" cy="720000"/>
          </a:xfrm>
          <a:prstGeom prst="rect">
            <a:avLst/>
          </a:prstGeom>
        </p:spPr>
      </p:pic>
      <p:pic>
        <p:nvPicPr>
          <p:cNvPr id="11" name="グラフィックス 10">
            <a:extLst>
              <a:ext uri="{FF2B5EF4-FFF2-40B4-BE49-F238E27FC236}">
                <a16:creationId xmlns:a16="http://schemas.microsoft.com/office/drawing/2014/main" id="{4930C674-1D5E-40D4-B964-A5D7A3D714C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601440" y="1888970"/>
            <a:ext cx="1844478" cy="3225170"/>
          </a:xfrm>
          <a:prstGeom prst="rect">
            <a:avLst/>
          </a:prstGeom>
        </p:spPr>
      </p:pic>
      <p:pic>
        <p:nvPicPr>
          <p:cNvPr id="13" name="グラフィックス 12">
            <a:extLst>
              <a:ext uri="{FF2B5EF4-FFF2-40B4-BE49-F238E27FC236}">
                <a16:creationId xmlns:a16="http://schemas.microsoft.com/office/drawing/2014/main" id="{B6D21A3E-B8F9-48E7-A37B-C32AAB32FAE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948303" y="1458953"/>
            <a:ext cx="3596925" cy="2636174"/>
          </a:xfrm>
          <a:prstGeom prst="rect">
            <a:avLst/>
          </a:prstGeom>
        </p:spPr>
      </p:pic>
      <p:sp>
        <p:nvSpPr>
          <p:cNvPr id="12" name="テキスト ボックス 9">
            <a:extLst>
              <a:ext uri="{FF2B5EF4-FFF2-40B4-BE49-F238E27FC236}">
                <a16:creationId xmlns:a16="http://schemas.microsoft.com/office/drawing/2014/main" id="{6BD52DD4-9F7F-4E23-B731-D2E6E4DCE385}"/>
              </a:ext>
            </a:extLst>
          </p:cNvPr>
          <p:cNvSpPr txBox="1"/>
          <p:nvPr/>
        </p:nvSpPr>
        <p:spPr>
          <a:xfrm>
            <a:off x="1787525" y="5562448"/>
            <a:ext cx="8640000" cy="830997"/>
          </a:xfrm>
          <a:prstGeom prst="rect">
            <a:avLst/>
          </a:prstGeom>
          <a:noFill/>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a:latin typeface="Meiryo UI" panose="020B0604030504040204" pitchFamily="50" charset="-128"/>
                <a:ea typeface="Meiryo UI" panose="020B0604030504040204" pitchFamily="50" charset="-128"/>
              </a:rPr>
              <a:t>契約は本人が申込みしたものでなければ無効であり、</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他人名義で申込みすることは</a:t>
            </a:r>
            <a:r>
              <a:rPr lang="ja-JP" altLang="en-US" sz="2400" b="1" dirty="0">
                <a:solidFill>
                  <a:srgbClr val="FF0040"/>
                </a:solidFill>
                <a:latin typeface="Meiryo UI" panose="020B0604030504040204" pitchFamily="50" charset="-128"/>
                <a:ea typeface="Meiryo UI" panose="020B0604030504040204" pitchFamily="50" charset="-128"/>
              </a:rPr>
              <a:t>違法行為</a:t>
            </a:r>
            <a:r>
              <a:rPr lang="ja-JP" altLang="en-US" sz="2400" b="1" dirty="0">
                <a:latin typeface="Meiryo UI" panose="020B0604030504040204" pitchFamily="50" charset="-128"/>
                <a:ea typeface="Meiryo UI" panose="020B0604030504040204" pitchFamily="50" charset="-128"/>
              </a:rPr>
              <a:t>となる</a:t>
            </a:r>
          </a:p>
        </p:txBody>
      </p:sp>
      <p:grpSp>
        <p:nvGrpSpPr>
          <p:cNvPr id="2" name="グループ化 1">
            <a:extLst>
              <a:ext uri="{FF2B5EF4-FFF2-40B4-BE49-F238E27FC236}">
                <a16:creationId xmlns:a16="http://schemas.microsoft.com/office/drawing/2014/main" id="{6F6C5593-625D-41A6-ABC1-50A8EF81ED5D}"/>
              </a:ext>
            </a:extLst>
          </p:cNvPr>
          <p:cNvGrpSpPr/>
          <p:nvPr/>
        </p:nvGrpSpPr>
        <p:grpSpPr>
          <a:xfrm>
            <a:off x="803258" y="2229233"/>
            <a:ext cx="2546989" cy="1080000"/>
            <a:chOff x="590419" y="1837401"/>
            <a:chExt cx="2546989" cy="1080000"/>
          </a:xfrm>
        </p:grpSpPr>
        <p:sp>
          <p:nvSpPr>
            <p:cNvPr id="3" name="楕円 2">
              <a:extLst>
                <a:ext uri="{FF2B5EF4-FFF2-40B4-BE49-F238E27FC236}">
                  <a16:creationId xmlns:a16="http://schemas.microsoft.com/office/drawing/2014/main" id="{5334884B-AFF5-4F11-8C33-BA5654CD15B4}"/>
                </a:ext>
              </a:extLst>
            </p:cNvPr>
            <p:cNvSpPr/>
            <p:nvPr/>
          </p:nvSpPr>
          <p:spPr>
            <a:xfrm>
              <a:off x="617408" y="1837401"/>
              <a:ext cx="2520000" cy="108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4F6D6C0-A04A-4F1E-AACE-F1930F305B2D}"/>
                </a:ext>
              </a:extLst>
            </p:cNvPr>
            <p:cNvSpPr txBox="1"/>
            <p:nvPr/>
          </p:nvSpPr>
          <p:spPr>
            <a:xfrm>
              <a:off x="590419" y="1982604"/>
              <a:ext cx="2520000" cy="830997"/>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本人の申込みが</a:t>
              </a:r>
              <a:endParaRPr lang="en-US" altLang="ja-JP" sz="2400" b="1" dirty="0">
                <a:solidFill>
                  <a:schemeClr val="bg1"/>
                </a:solidFill>
                <a:latin typeface="Meiryo UI" panose="020B0604030504040204" pitchFamily="50" charset="-128"/>
                <a:ea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rPr>
                <a:t>成立の条件</a:t>
              </a:r>
            </a:p>
          </p:txBody>
        </p:sp>
      </p:grpSp>
      <p:grpSp>
        <p:nvGrpSpPr>
          <p:cNvPr id="8" name="グループ化 7">
            <a:extLst>
              <a:ext uri="{FF2B5EF4-FFF2-40B4-BE49-F238E27FC236}">
                <a16:creationId xmlns:a16="http://schemas.microsoft.com/office/drawing/2014/main" id="{347079EE-A86F-432B-9C95-89DCA6341F9E}"/>
              </a:ext>
            </a:extLst>
          </p:cNvPr>
          <p:cNvGrpSpPr/>
          <p:nvPr/>
        </p:nvGrpSpPr>
        <p:grpSpPr>
          <a:xfrm>
            <a:off x="8000297" y="3869324"/>
            <a:ext cx="3600000" cy="1080000"/>
            <a:chOff x="8000297" y="3869324"/>
            <a:chExt cx="3600000" cy="1080000"/>
          </a:xfrm>
        </p:grpSpPr>
        <p:sp>
          <p:nvSpPr>
            <p:cNvPr id="15" name="楕円 14">
              <a:extLst>
                <a:ext uri="{FF2B5EF4-FFF2-40B4-BE49-F238E27FC236}">
                  <a16:creationId xmlns:a16="http://schemas.microsoft.com/office/drawing/2014/main" id="{49B7F635-5733-4568-982A-F2BF3FB3B194}"/>
                </a:ext>
              </a:extLst>
            </p:cNvPr>
            <p:cNvSpPr/>
            <p:nvPr/>
          </p:nvSpPr>
          <p:spPr>
            <a:xfrm>
              <a:off x="8000297" y="3869324"/>
              <a:ext cx="3600000" cy="1080000"/>
            </a:xfrm>
            <a:prstGeom prst="ellipse">
              <a:avLst/>
            </a:prstGeom>
            <a:solidFill>
              <a:srgbClr val="FF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74743C9-5956-4E38-933A-16EF41D715E9}"/>
                </a:ext>
              </a:extLst>
            </p:cNvPr>
            <p:cNvSpPr txBox="1"/>
            <p:nvPr/>
          </p:nvSpPr>
          <p:spPr>
            <a:xfrm>
              <a:off x="8058353" y="3964236"/>
              <a:ext cx="3395187" cy="830997"/>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他人が勝手に</a:t>
              </a:r>
              <a:endParaRPr lang="en-US" altLang="ja-JP" sz="2400" b="1" dirty="0">
                <a:solidFill>
                  <a:schemeClr val="bg1"/>
                </a:solidFill>
                <a:latin typeface="Meiryo UI" panose="020B0604030504040204" pitchFamily="50" charset="-128"/>
                <a:ea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rPr>
                <a:t>申込みしたものは、無効</a:t>
              </a:r>
            </a:p>
          </p:txBody>
        </p:sp>
      </p:grpSp>
      <p:sp>
        <p:nvSpPr>
          <p:cNvPr id="21" name="テキスト ボックス 20">
            <a:extLst>
              <a:ext uri="{FF2B5EF4-FFF2-40B4-BE49-F238E27FC236}">
                <a16:creationId xmlns:a16="http://schemas.microsoft.com/office/drawing/2014/main" id="{44C32F99-B1BC-4DB5-A956-768E59EAC112}"/>
              </a:ext>
            </a:extLst>
          </p:cNvPr>
          <p:cNvSpPr txBox="1"/>
          <p:nvPr/>
        </p:nvSpPr>
        <p:spPr>
          <a:xfrm>
            <a:off x="2139221" y="458552"/>
            <a:ext cx="8812333" cy="830997"/>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契約は当事者でなければならない</a:t>
            </a:r>
          </a:p>
        </p:txBody>
      </p:sp>
      <p:grpSp>
        <p:nvGrpSpPr>
          <p:cNvPr id="17" name="グループ化 16">
            <a:extLst>
              <a:ext uri="{FF2B5EF4-FFF2-40B4-BE49-F238E27FC236}">
                <a16:creationId xmlns:a16="http://schemas.microsoft.com/office/drawing/2014/main" id="{C6835D73-DB12-4C89-BED5-7EC1616EA415}"/>
              </a:ext>
            </a:extLst>
          </p:cNvPr>
          <p:cNvGrpSpPr/>
          <p:nvPr/>
        </p:nvGrpSpPr>
        <p:grpSpPr>
          <a:xfrm>
            <a:off x="10427449" y="202750"/>
            <a:ext cx="1440000" cy="360000"/>
            <a:chOff x="4655776" y="728050"/>
            <a:chExt cx="1440000" cy="360000"/>
          </a:xfrm>
        </p:grpSpPr>
        <p:sp>
          <p:nvSpPr>
            <p:cNvPr id="18" name="四角形: 角を丸くする 17">
              <a:extLst>
                <a:ext uri="{FF2B5EF4-FFF2-40B4-BE49-F238E27FC236}">
                  <a16:creationId xmlns:a16="http://schemas.microsoft.com/office/drawing/2014/main" id="{010D06E0-B01D-4786-9C05-2C09363AA0B9}"/>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C72EC94-1435-478F-88C2-57423D826CE4}"/>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568996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1D76747-5437-0246-A09E-6BB8EB8BBFAF}"/>
              </a:ext>
            </a:extLst>
          </p:cNvPr>
          <p:cNvPicPr>
            <a:picLocks noChangeAspect="1"/>
          </p:cNvPicPr>
          <p:nvPr/>
        </p:nvPicPr>
        <p:blipFill>
          <a:blip r:embed="rId3"/>
          <a:stretch>
            <a:fillRect/>
          </a:stretch>
        </p:blipFill>
        <p:spPr>
          <a:xfrm rot="714724">
            <a:off x="10295498" y="2629577"/>
            <a:ext cx="1366821" cy="877113"/>
          </a:xfrm>
          <a:prstGeom prst="rect">
            <a:avLst/>
          </a:prstGeom>
        </p:spPr>
      </p:pic>
      <p:pic>
        <p:nvPicPr>
          <p:cNvPr id="6" name="図 5">
            <a:extLst>
              <a:ext uri="{FF2B5EF4-FFF2-40B4-BE49-F238E27FC236}">
                <a16:creationId xmlns:a16="http://schemas.microsoft.com/office/drawing/2014/main" id="{D64036C9-58F7-3B43-A959-672ADC6119DE}"/>
              </a:ext>
            </a:extLst>
          </p:cNvPr>
          <p:cNvPicPr>
            <a:picLocks noChangeAspect="1"/>
          </p:cNvPicPr>
          <p:nvPr/>
        </p:nvPicPr>
        <p:blipFill rotWithShape="1">
          <a:blip r:embed="rId4"/>
          <a:srcRect r="50000"/>
          <a:stretch/>
        </p:blipFill>
        <p:spPr>
          <a:xfrm>
            <a:off x="8963586" y="2159786"/>
            <a:ext cx="1097264" cy="1464303"/>
          </a:xfrm>
          <a:prstGeom prst="rect">
            <a:avLst/>
          </a:prstGeom>
        </p:spPr>
      </p:pic>
      <p:pic>
        <p:nvPicPr>
          <p:cNvPr id="7" name="図 6">
            <a:extLst>
              <a:ext uri="{FF2B5EF4-FFF2-40B4-BE49-F238E27FC236}">
                <a16:creationId xmlns:a16="http://schemas.microsoft.com/office/drawing/2014/main" id="{DF5375DC-9779-2E44-8E31-840DE7D7F64E}"/>
              </a:ext>
            </a:extLst>
          </p:cNvPr>
          <p:cNvPicPr>
            <a:picLocks noChangeAspect="1"/>
          </p:cNvPicPr>
          <p:nvPr/>
        </p:nvPicPr>
        <p:blipFill>
          <a:blip r:embed="rId5"/>
          <a:stretch>
            <a:fillRect/>
          </a:stretch>
        </p:blipFill>
        <p:spPr>
          <a:xfrm rot="21023860">
            <a:off x="7453051" y="2153366"/>
            <a:ext cx="1179732" cy="1526521"/>
          </a:xfrm>
          <a:prstGeom prst="rect">
            <a:avLst/>
          </a:prstGeom>
        </p:spPr>
      </p:pic>
      <p:pic>
        <p:nvPicPr>
          <p:cNvPr id="8" name="図 7">
            <a:extLst>
              <a:ext uri="{FF2B5EF4-FFF2-40B4-BE49-F238E27FC236}">
                <a16:creationId xmlns:a16="http://schemas.microsoft.com/office/drawing/2014/main" id="{FBA23FE2-A75B-2F47-A0EA-2319A1A6FE22}"/>
              </a:ext>
            </a:extLst>
          </p:cNvPr>
          <p:cNvPicPr>
            <a:picLocks noChangeAspect="1"/>
          </p:cNvPicPr>
          <p:nvPr/>
        </p:nvPicPr>
        <p:blipFill>
          <a:blip r:embed="rId6"/>
          <a:stretch>
            <a:fillRect/>
          </a:stretch>
        </p:blipFill>
        <p:spPr>
          <a:xfrm>
            <a:off x="3553997" y="1741043"/>
            <a:ext cx="3568472" cy="3605643"/>
          </a:xfrm>
          <a:prstGeom prst="rect">
            <a:avLst/>
          </a:prstGeom>
        </p:spPr>
      </p:pic>
      <p:sp>
        <p:nvSpPr>
          <p:cNvPr id="19" name="テキスト ボックス 9">
            <a:extLst>
              <a:ext uri="{FF2B5EF4-FFF2-40B4-BE49-F238E27FC236}">
                <a16:creationId xmlns:a16="http://schemas.microsoft.com/office/drawing/2014/main" id="{F3FC1638-34B3-4E86-A539-D89474161D2F}"/>
              </a:ext>
            </a:extLst>
          </p:cNvPr>
          <p:cNvSpPr txBox="1"/>
          <p:nvPr/>
        </p:nvSpPr>
        <p:spPr>
          <a:xfrm>
            <a:off x="1787525" y="5562448"/>
            <a:ext cx="8640000" cy="830997"/>
          </a:xfrm>
          <a:prstGeom prst="rect">
            <a:avLst/>
          </a:prstGeom>
          <a:noFill/>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a:latin typeface="Meiryo UI" panose="020B0604030504040204" pitchFamily="50" charset="-128"/>
                <a:ea typeface="Meiryo UI" panose="020B0604030504040204" pitchFamily="50" charset="-128"/>
              </a:rPr>
              <a:t>他人が勝手に申込みした契約は無効とはいえ、</a:t>
            </a:r>
          </a:p>
          <a:p>
            <a:pPr algn="ctr"/>
            <a:r>
              <a:rPr lang="ja-JP" altLang="en-US" sz="2400" b="1" dirty="0">
                <a:latin typeface="Meiryo UI" panose="020B0604030504040204" pitchFamily="50" charset="-128"/>
                <a:ea typeface="Meiryo UI" panose="020B0604030504040204" pitchFamily="50" charset="-128"/>
              </a:rPr>
              <a:t>他人が勝手に契約したことを後から証明するのは簡単ではない</a:t>
            </a:r>
          </a:p>
        </p:txBody>
      </p:sp>
      <p:pic>
        <p:nvPicPr>
          <p:cNvPr id="17" name="図 16">
            <a:extLst>
              <a:ext uri="{FF2B5EF4-FFF2-40B4-BE49-F238E27FC236}">
                <a16:creationId xmlns:a16="http://schemas.microsoft.com/office/drawing/2014/main" id="{DD6835BC-1708-4C7C-85A3-498FAA1C0037}"/>
              </a:ext>
            </a:extLst>
          </p:cNvPr>
          <p:cNvPicPr>
            <a:picLocks noChangeAspect="1"/>
          </p:cNvPicPr>
          <p:nvPr/>
        </p:nvPicPr>
        <p:blipFill>
          <a:blip r:embed="rId7">
            <a:grayscl/>
          </a:blip>
          <a:stretch>
            <a:fillRect/>
          </a:stretch>
        </p:blipFill>
        <p:spPr>
          <a:xfrm>
            <a:off x="1407983" y="511900"/>
            <a:ext cx="723171" cy="720000"/>
          </a:xfrm>
          <a:prstGeom prst="rect">
            <a:avLst/>
          </a:prstGeom>
        </p:spPr>
      </p:pic>
      <p:sp>
        <p:nvSpPr>
          <p:cNvPr id="20" name="テキスト ボックス 19">
            <a:extLst>
              <a:ext uri="{FF2B5EF4-FFF2-40B4-BE49-F238E27FC236}">
                <a16:creationId xmlns:a16="http://schemas.microsoft.com/office/drawing/2014/main" id="{D7F13422-FFB5-4AF5-8E6A-14F3212F10B9}"/>
              </a:ext>
            </a:extLst>
          </p:cNvPr>
          <p:cNvSpPr txBox="1"/>
          <p:nvPr/>
        </p:nvSpPr>
        <p:spPr>
          <a:xfrm>
            <a:off x="1965053" y="458552"/>
            <a:ext cx="8812333" cy="830997"/>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契約には本人確認書類が重要</a:t>
            </a:r>
          </a:p>
        </p:txBody>
      </p:sp>
      <p:grpSp>
        <p:nvGrpSpPr>
          <p:cNvPr id="2" name="グループ化 1">
            <a:extLst>
              <a:ext uri="{FF2B5EF4-FFF2-40B4-BE49-F238E27FC236}">
                <a16:creationId xmlns:a16="http://schemas.microsoft.com/office/drawing/2014/main" id="{70DEDFC4-9807-432C-BE45-7F51C8C97B31}"/>
              </a:ext>
            </a:extLst>
          </p:cNvPr>
          <p:cNvGrpSpPr/>
          <p:nvPr/>
        </p:nvGrpSpPr>
        <p:grpSpPr>
          <a:xfrm>
            <a:off x="569720" y="2169000"/>
            <a:ext cx="3240000" cy="1260000"/>
            <a:chOff x="-1265587" y="4401214"/>
            <a:chExt cx="3240000" cy="1260000"/>
          </a:xfrm>
        </p:grpSpPr>
        <p:sp>
          <p:nvSpPr>
            <p:cNvPr id="21" name="楕円 20">
              <a:extLst>
                <a:ext uri="{FF2B5EF4-FFF2-40B4-BE49-F238E27FC236}">
                  <a16:creationId xmlns:a16="http://schemas.microsoft.com/office/drawing/2014/main" id="{199FBD28-8369-4416-A38A-CEFBB9B2CE3B}"/>
                </a:ext>
              </a:extLst>
            </p:cNvPr>
            <p:cNvSpPr/>
            <p:nvPr/>
          </p:nvSpPr>
          <p:spPr>
            <a:xfrm>
              <a:off x="-1265587" y="4401214"/>
              <a:ext cx="3240000" cy="1260000"/>
            </a:xfrm>
            <a:prstGeom prst="ellipse">
              <a:avLst/>
            </a:prstGeom>
            <a:solidFill>
              <a:srgbClr val="FF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76D408AD-1E27-4CCF-A536-87FBF8AEB93A}"/>
                </a:ext>
              </a:extLst>
            </p:cNvPr>
            <p:cNvSpPr txBox="1"/>
            <p:nvPr/>
          </p:nvSpPr>
          <p:spPr>
            <a:xfrm>
              <a:off x="-1086687" y="4464546"/>
              <a:ext cx="2880000" cy="1080000"/>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契約書どおり、</a:t>
              </a:r>
              <a:endParaRPr lang="en-US" altLang="ja-JP" sz="2400" b="1" dirty="0">
                <a:solidFill>
                  <a:schemeClr val="bg1"/>
                </a:solidFill>
                <a:latin typeface="Meiryo UI" panose="020B0604030504040204" pitchFamily="50" charset="-128"/>
                <a:ea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rPr>
                <a:t>君に全額を支払って</a:t>
              </a:r>
              <a:endParaRPr lang="en-US" altLang="ja-JP" sz="2400" b="1" dirty="0">
                <a:solidFill>
                  <a:schemeClr val="bg1"/>
                </a:solidFill>
                <a:latin typeface="Meiryo UI" panose="020B0604030504040204" pitchFamily="50" charset="-128"/>
                <a:ea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rPr>
                <a:t>もらう必要がある</a:t>
              </a:r>
            </a:p>
          </p:txBody>
        </p:sp>
      </p:grpSp>
      <p:grpSp>
        <p:nvGrpSpPr>
          <p:cNvPr id="5" name="グループ化 4">
            <a:extLst>
              <a:ext uri="{FF2B5EF4-FFF2-40B4-BE49-F238E27FC236}">
                <a16:creationId xmlns:a16="http://schemas.microsoft.com/office/drawing/2014/main" id="{591378D7-6BC9-43B1-B2F7-1632DB75748A}"/>
              </a:ext>
            </a:extLst>
          </p:cNvPr>
          <p:cNvGrpSpPr/>
          <p:nvPr/>
        </p:nvGrpSpPr>
        <p:grpSpPr>
          <a:xfrm>
            <a:off x="1240566" y="3946275"/>
            <a:ext cx="2160000" cy="1080000"/>
            <a:chOff x="6065513" y="1695228"/>
            <a:chExt cx="2160000" cy="1080000"/>
          </a:xfrm>
        </p:grpSpPr>
        <p:sp>
          <p:nvSpPr>
            <p:cNvPr id="25" name="楕円 24">
              <a:extLst>
                <a:ext uri="{FF2B5EF4-FFF2-40B4-BE49-F238E27FC236}">
                  <a16:creationId xmlns:a16="http://schemas.microsoft.com/office/drawing/2014/main" id="{04723875-BF0C-4DC9-AB7B-EDE85FCCCBCE}"/>
                </a:ext>
              </a:extLst>
            </p:cNvPr>
            <p:cNvSpPr/>
            <p:nvPr/>
          </p:nvSpPr>
          <p:spPr>
            <a:xfrm>
              <a:off x="6065513" y="1695228"/>
              <a:ext cx="2160000" cy="108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9EA8503A-A1EF-4B3D-BDFE-B6DB07976B01}"/>
                </a:ext>
              </a:extLst>
            </p:cNvPr>
            <p:cNvSpPr txBox="1"/>
            <p:nvPr/>
          </p:nvSpPr>
          <p:spPr>
            <a:xfrm>
              <a:off x="6302233" y="1819729"/>
              <a:ext cx="1686559" cy="830997"/>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名義貸しを</a:t>
              </a:r>
            </a:p>
            <a:p>
              <a:pPr algn="ctr"/>
              <a:r>
                <a:rPr lang="ja-JP" altLang="en-US" sz="2400" b="1" dirty="0">
                  <a:solidFill>
                    <a:schemeClr val="bg1"/>
                  </a:solidFill>
                  <a:latin typeface="Meiryo UI" panose="020B0604030504040204" pitchFamily="50" charset="-128"/>
                  <a:ea typeface="Meiryo UI" panose="020B0604030504040204" pitchFamily="50" charset="-128"/>
                </a:rPr>
                <a:t>しない</a:t>
              </a:r>
            </a:p>
          </p:txBody>
        </p:sp>
      </p:grpSp>
      <p:grpSp>
        <p:nvGrpSpPr>
          <p:cNvPr id="9" name="グループ化 8">
            <a:extLst>
              <a:ext uri="{FF2B5EF4-FFF2-40B4-BE49-F238E27FC236}">
                <a16:creationId xmlns:a16="http://schemas.microsoft.com/office/drawing/2014/main" id="{8E1F9FC7-A014-4F12-AF8E-A98A91D22547}"/>
              </a:ext>
            </a:extLst>
          </p:cNvPr>
          <p:cNvGrpSpPr/>
          <p:nvPr/>
        </p:nvGrpSpPr>
        <p:grpSpPr>
          <a:xfrm>
            <a:off x="7029539" y="3853440"/>
            <a:ext cx="4860000" cy="1260000"/>
            <a:chOff x="7029539" y="1803977"/>
            <a:chExt cx="4860000" cy="1260000"/>
          </a:xfrm>
        </p:grpSpPr>
        <p:sp>
          <p:nvSpPr>
            <p:cNvPr id="27" name="楕円 26">
              <a:extLst>
                <a:ext uri="{FF2B5EF4-FFF2-40B4-BE49-F238E27FC236}">
                  <a16:creationId xmlns:a16="http://schemas.microsoft.com/office/drawing/2014/main" id="{222016B1-51A7-437B-886A-9EE903F3877C}"/>
                </a:ext>
              </a:extLst>
            </p:cNvPr>
            <p:cNvSpPr/>
            <p:nvPr/>
          </p:nvSpPr>
          <p:spPr>
            <a:xfrm>
              <a:off x="7029539" y="1803977"/>
              <a:ext cx="4860000" cy="126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5FC0D192-5CFE-4C43-82D0-053468C25084}"/>
                </a:ext>
              </a:extLst>
            </p:cNvPr>
            <p:cNvSpPr txBox="1"/>
            <p:nvPr/>
          </p:nvSpPr>
          <p:spPr>
            <a:xfrm>
              <a:off x="7182971" y="1972606"/>
              <a:ext cx="4553137" cy="830997"/>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自身の本人確認書類は</a:t>
              </a:r>
              <a:endParaRPr lang="en-US" altLang="ja-JP" sz="2400" b="1" dirty="0">
                <a:solidFill>
                  <a:schemeClr val="bg1"/>
                </a:solidFill>
                <a:latin typeface="Meiryo UI" panose="020B0604030504040204" pitchFamily="50" charset="-128"/>
                <a:ea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rPr>
                <a:t>失くしたり盗まれたりしないよう管理</a:t>
              </a:r>
            </a:p>
          </p:txBody>
        </p:sp>
      </p:grpSp>
      <p:grpSp>
        <p:nvGrpSpPr>
          <p:cNvPr id="18" name="グループ化 17">
            <a:extLst>
              <a:ext uri="{FF2B5EF4-FFF2-40B4-BE49-F238E27FC236}">
                <a16:creationId xmlns:a16="http://schemas.microsoft.com/office/drawing/2014/main" id="{4D8791B0-2BAB-4B93-8D4E-D7302A61BC12}"/>
              </a:ext>
            </a:extLst>
          </p:cNvPr>
          <p:cNvGrpSpPr/>
          <p:nvPr/>
        </p:nvGrpSpPr>
        <p:grpSpPr>
          <a:xfrm>
            <a:off x="10427449" y="202750"/>
            <a:ext cx="1440000" cy="360000"/>
            <a:chOff x="4655776" y="728050"/>
            <a:chExt cx="1440000" cy="360000"/>
          </a:xfrm>
        </p:grpSpPr>
        <p:sp>
          <p:nvSpPr>
            <p:cNvPr id="23" name="四角形: 角を丸くする 22">
              <a:extLst>
                <a:ext uri="{FF2B5EF4-FFF2-40B4-BE49-F238E27FC236}">
                  <a16:creationId xmlns:a16="http://schemas.microsoft.com/office/drawing/2014/main" id="{D08510A8-1DED-4E61-8C31-F985C447067B}"/>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A17F118A-9FFA-4AF2-A4D7-D878E845F6F3}"/>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3424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FAE98B7-66D6-4A79-8191-092D684B6041}"/>
              </a:ext>
            </a:extLst>
          </p:cNvPr>
          <p:cNvPicPr>
            <a:picLocks noChangeAspect="1"/>
          </p:cNvPicPr>
          <p:nvPr/>
        </p:nvPicPr>
        <p:blipFill>
          <a:blip r:embed="rId3">
            <a:grayscl/>
          </a:blip>
          <a:stretch>
            <a:fillRect/>
          </a:stretch>
        </p:blipFill>
        <p:spPr>
          <a:xfrm>
            <a:off x="1895730" y="511900"/>
            <a:ext cx="723171" cy="720000"/>
          </a:xfrm>
          <a:prstGeom prst="rect">
            <a:avLst/>
          </a:prstGeom>
        </p:spPr>
      </p:pic>
      <p:pic>
        <p:nvPicPr>
          <p:cNvPr id="5" name="図 4">
            <a:extLst>
              <a:ext uri="{FF2B5EF4-FFF2-40B4-BE49-F238E27FC236}">
                <a16:creationId xmlns:a16="http://schemas.microsoft.com/office/drawing/2014/main" id="{7AC8EE1B-BAE0-B541-A7F9-0F5BE524CEAB}"/>
              </a:ext>
            </a:extLst>
          </p:cNvPr>
          <p:cNvPicPr>
            <a:picLocks noChangeAspect="1"/>
          </p:cNvPicPr>
          <p:nvPr/>
        </p:nvPicPr>
        <p:blipFill rotWithShape="1">
          <a:blip r:embed="rId4"/>
          <a:srcRect b="2709"/>
          <a:stretch/>
        </p:blipFill>
        <p:spPr>
          <a:xfrm>
            <a:off x="3575050" y="2357531"/>
            <a:ext cx="6481763" cy="4500469"/>
          </a:xfrm>
          <a:prstGeom prst="rect">
            <a:avLst/>
          </a:prstGeom>
        </p:spPr>
      </p:pic>
      <p:grpSp>
        <p:nvGrpSpPr>
          <p:cNvPr id="7" name="グループ化 6">
            <a:extLst>
              <a:ext uri="{FF2B5EF4-FFF2-40B4-BE49-F238E27FC236}">
                <a16:creationId xmlns:a16="http://schemas.microsoft.com/office/drawing/2014/main" id="{DA9E75FE-5C24-47AC-8C71-00F86AFBBC19}"/>
              </a:ext>
            </a:extLst>
          </p:cNvPr>
          <p:cNvGrpSpPr/>
          <p:nvPr/>
        </p:nvGrpSpPr>
        <p:grpSpPr>
          <a:xfrm>
            <a:off x="6214758" y="1448051"/>
            <a:ext cx="2880000" cy="1080000"/>
            <a:chOff x="9055952" y="1905014"/>
            <a:chExt cx="2880000" cy="1080000"/>
          </a:xfrm>
        </p:grpSpPr>
        <p:sp>
          <p:nvSpPr>
            <p:cNvPr id="15" name="楕円 14">
              <a:extLst>
                <a:ext uri="{FF2B5EF4-FFF2-40B4-BE49-F238E27FC236}">
                  <a16:creationId xmlns:a16="http://schemas.microsoft.com/office/drawing/2014/main" id="{F8E43185-6A2E-4749-9B17-537CA3A7AEA0}"/>
                </a:ext>
              </a:extLst>
            </p:cNvPr>
            <p:cNvSpPr/>
            <p:nvPr/>
          </p:nvSpPr>
          <p:spPr>
            <a:xfrm>
              <a:off x="9055952" y="1905014"/>
              <a:ext cx="2880000" cy="1080000"/>
            </a:xfrm>
            <a:prstGeom prst="ellipse">
              <a:avLst/>
            </a:prstGeom>
            <a:solidFill>
              <a:srgbClr val="FF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A129C1D-2758-4DD6-B44C-2C5DA10DC57E}"/>
                </a:ext>
              </a:extLst>
            </p:cNvPr>
            <p:cNvSpPr txBox="1"/>
            <p:nvPr/>
          </p:nvSpPr>
          <p:spPr>
            <a:xfrm>
              <a:off x="9227788" y="2039248"/>
              <a:ext cx="2700000" cy="720000"/>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もう一押しで</a:t>
              </a:r>
              <a:endParaRPr lang="en-US" altLang="ja-JP" sz="2400" b="1" dirty="0">
                <a:solidFill>
                  <a:schemeClr val="bg1"/>
                </a:solidFill>
                <a:latin typeface="Meiryo UI" panose="020B0604030504040204" pitchFamily="50" charset="-128"/>
                <a:ea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rPr>
                <a:t>契約してくれそう！</a:t>
              </a:r>
            </a:p>
          </p:txBody>
        </p:sp>
      </p:grpSp>
      <p:sp>
        <p:nvSpPr>
          <p:cNvPr id="20" name="テキスト ボックス 19">
            <a:extLst>
              <a:ext uri="{FF2B5EF4-FFF2-40B4-BE49-F238E27FC236}">
                <a16:creationId xmlns:a16="http://schemas.microsoft.com/office/drawing/2014/main" id="{3C1AE482-8F72-4FC0-A071-2B53658C3FFB}"/>
              </a:ext>
            </a:extLst>
          </p:cNvPr>
          <p:cNvSpPr txBox="1"/>
          <p:nvPr/>
        </p:nvSpPr>
        <p:spPr>
          <a:xfrm>
            <a:off x="2521469" y="458552"/>
            <a:ext cx="7200000" cy="830997"/>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しっかり合意・承諾してから</a:t>
            </a:r>
          </a:p>
        </p:txBody>
      </p:sp>
      <p:grpSp>
        <p:nvGrpSpPr>
          <p:cNvPr id="6" name="グループ化 5">
            <a:extLst>
              <a:ext uri="{FF2B5EF4-FFF2-40B4-BE49-F238E27FC236}">
                <a16:creationId xmlns:a16="http://schemas.microsoft.com/office/drawing/2014/main" id="{F2C88826-862D-4D94-B9EE-E90B32D7D081}"/>
              </a:ext>
            </a:extLst>
          </p:cNvPr>
          <p:cNvGrpSpPr/>
          <p:nvPr/>
        </p:nvGrpSpPr>
        <p:grpSpPr>
          <a:xfrm>
            <a:off x="695325" y="4869950"/>
            <a:ext cx="2880000" cy="1080000"/>
            <a:chOff x="896244" y="4165200"/>
            <a:chExt cx="2880000" cy="1080000"/>
          </a:xfrm>
        </p:grpSpPr>
        <p:sp>
          <p:nvSpPr>
            <p:cNvPr id="23" name="楕円 22">
              <a:extLst>
                <a:ext uri="{FF2B5EF4-FFF2-40B4-BE49-F238E27FC236}">
                  <a16:creationId xmlns:a16="http://schemas.microsoft.com/office/drawing/2014/main" id="{894903A9-1E57-416E-BF2F-E414CC320470}"/>
                </a:ext>
              </a:extLst>
            </p:cNvPr>
            <p:cNvSpPr/>
            <p:nvPr/>
          </p:nvSpPr>
          <p:spPr>
            <a:xfrm>
              <a:off x="896244" y="4165200"/>
              <a:ext cx="2880000" cy="108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E671325-E762-405C-AC85-20D890BB365C}"/>
                </a:ext>
              </a:extLst>
            </p:cNvPr>
            <p:cNvSpPr txBox="1"/>
            <p:nvPr/>
          </p:nvSpPr>
          <p:spPr>
            <a:xfrm>
              <a:off x="1372593" y="4289701"/>
              <a:ext cx="1923280" cy="830997"/>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合意が契約</a:t>
              </a:r>
              <a:br>
                <a:rPr lang="ja-JP" altLang="en-US" sz="2400" b="1" dirty="0">
                  <a:solidFill>
                    <a:schemeClr val="bg1"/>
                  </a:solidFill>
                  <a:latin typeface="Meiryo UI" panose="020B0604030504040204" pitchFamily="50" charset="-128"/>
                  <a:ea typeface="Meiryo UI" panose="020B0604030504040204" pitchFamily="50" charset="-128"/>
                </a:rPr>
              </a:br>
              <a:r>
                <a:rPr lang="ja-JP" altLang="en-US" sz="2400" b="1" dirty="0">
                  <a:solidFill>
                    <a:schemeClr val="bg1"/>
                  </a:solidFill>
                  <a:latin typeface="Meiryo UI" panose="020B0604030504040204" pitchFamily="50" charset="-128"/>
                  <a:ea typeface="Meiryo UI" panose="020B0604030504040204" pitchFamily="50" charset="-128"/>
                </a:rPr>
                <a:t>成立の要件</a:t>
              </a:r>
            </a:p>
          </p:txBody>
        </p:sp>
      </p:grpSp>
      <p:grpSp>
        <p:nvGrpSpPr>
          <p:cNvPr id="2" name="グループ化 1">
            <a:extLst>
              <a:ext uri="{FF2B5EF4-FFF2-40B4-BE49-F238E27FC236}">
                <a16:creationId xmlns:a16="http://schemas.microsoft.com/office/drawing/2014/main" id="{0EF27353-FC03-4C68-BB63-12DAEBCFB48E}"/>
              </a:ext>
            </a:extLst>
          </p:cNvPr>
          <p:cNvGrpSpPr/>
          <p:nvPr/>
        </p:nvGrpSpPr>
        <p:grpSpPr>
          <a:xfrm>
            <a:off x="8982020" y="4869949"/>
            <a:ext cx="2880000" cy="1080000"/>
            <a:chOff x="7577390" y="4244085"/>
            <a:chExt cx="2880000" cy="1080000"/>
          </a:xfrm>
        </p:grpSpPr>
        <p:sp>
          <p:nvSpPr>
            <p:cNvPr id="27" name="楕円 26">
              <a:extLst>
                <a:ext uri="{FF2B5EF4-FFF2-40B4-BE49-F238E27FC236}">
                  <a16:creationId xmlns:a16="http://schemas.microsoft.com/office/drawing/2014/main" id="{66522EBA-4694-44ED-B462-80F77BD2E0A3}"/>
                </a:ext>
              </a:extLst>
            </p:cNvPr>
            <p:cNvSpPr/>
            <p:nvPr/>
          </p:nvSpPr>
          <p:spPr>
            <a:xfrm>
              <a:off x="7577390" y="4244085"/>
              <a:ext cx="2880000" cy="108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909EDC26-C99E-4574-BBF4-F7600BDC42EF}"/>
                </a:ext>
              </a:extLst>
            </p:cNvPr>
            <p:cNvSpPr txBox="1"/>
            <p:nvPr/>
          </p:nvSpPr>
          <p:spPr>
            <a:xfrm>
              <a:off x="7577390" y="4482141"/>
              <a:ext cx="2880000" cy="720000"/>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内容に納得してから</a:t>
              </a:r>
              <a:endParaRPr lang="en-US" altLang="ja-JP" sz="2400" b="1" dirty="0">
                <a:solidFill>
                  <a:schemeClr val="bg1"/>
                </a:solidFill>
                <a:latin typeface="Meiryo UI" panose="020B0604030504040204" pitchFamily="50" charset="-128"/>
                <a:ea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rPr>
                <a:t>契約する</a:t>
              </a:r>
            </a:p>
          </p:txBody>
        </p:sp>
      </p:grpSp>
      <p:pic>
        <p:nvPicPr>
          <p:cNvPr id="29" name="グラフィックス 28">
            <a:extLst>
              <a:ext uri="{FF2B5EF4-FFF2-40B4-BE49-F238E27FC236}">
                <a16:creationId xmlns:a16="http://schemas.microsoft.com/office/drawing/2014/main" id="{21EABA7E-AA70-46A3-A031-526E4F35D2F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82972" y="2779394"/>
            <a:ext cx="3516440" cy="1929850"/>
          </a:xfrm>
          <a:prstGeom prst="rect">
            <a:avLst/>
          </a:prstGeom>
        </p:spPr>
      </p:pic>
      <p:sp>
        <p:nvSpPr>
          <p:cNvPr id="30" name="テキスト ボックス 29">
            <a:extLst>
              <a:ext uri="{FF2B5EF4-FFF2-40B4-BE49-F238E27FC236}">
                <a16:creationId xmlns:a16="http://schemas.microsoft.com/office/drawing/2014/main" id="{E7D969FA-B81F-4789-9051-D702B0873EC7}"/>
              </a:ext>
            </a:extLst>
          </p:cNvPr>
          <p:cNvSpPr txBox="1"/>
          <p:nvPr/>
        </p:nvSpPr>
        <p:spPr>
          <a:xfrm>
            <a:off x="329843" y="3323230"/>
            <a:ext cx="2880000" cy="972000"/>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何だかよく分からないけど、</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簡単にお金が稼げるのは</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助かるな</a:t>
            </a:r>
            <a:r>
              <a:rPr lang="en-US" altLang="ja-JP" sz="2000" b="1" dirty="0">
                <a:latin typeface="Meiryo UI" panose="020B0604030504040204" pitchFamily="50" charset="-128"/>
                <a:ea typeface="Meiryo UI" panose="020B0604030504040204" pitchFamily="50" charset="-128"/>
              </a:rPr>
              <a:t>…</a:t>
            </a:r>
          </a:p>
        </p:txBody>
      </p:sp>
      <p:grpSp>
        <p:nvGrpSpPr>
          <p:cNvPr id="17" name="グループ化 16">
            <a:extLst>
              <a:ext uri="{FF2B5EF4-FFF2-40B4-BE49-F238E27FC236}">
                <a16:creationId xmlns:a16="http://schemas.microsoft.com/office/drawing/2014/main" id="{BAA969AF-3A75-4D78-8E32-FF0438C66C78}"/>
              </a:ext>
            </a:extLst>
          </p:cNvPr>
          <p:cNvGrpSpPr/>
          <p:nvPr/>
        </p:nvGrpSpPr>
        <p:grpSpPr>
          <a:xfrm>
            <a:off x="10427449" y="202750"/>
            <a:ext cx="1440000" cy="360000"/>
            <a:chOff x="4655776" y="728050"/>
            <a:chExt cx="1440000" cy="360000"/>
          </a:xfrm>
        </p:grpSpPr>
        <p:sp>
          <p:nvSpPr>
            <p:cNvPr id="18" name="四角形: 角を丸くする 17">
              <a:extLst>
                <a:ext uri="{FF2B5EF4-FFF2-40B4-BE49-F238E27FC236}">
                  <a16:creationId xmlns:a16="http://schemas.microsoft.com/office/drawing/2014/main" id="{0A904838-341F-4202-976C-DB44916610F4}"/>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C7F2F76-A3FB-4491-9514-2464E6F4CDEA}"/>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98444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グラフィックス 11">
            <a:extLst>
              <a:ext uri="{FF2B5EF4-FFF2-40B4-BE49-F238E27FC236}">
                <a16:creationId xmlns:a16="http://schemas.microsoft.com/office/drawing/2014/main" id="{54C094C0-22E2-4A68-BD73-B1F69C0CDD4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582200" y="3454963"/>
            <a:ext cx="2743952" cy="3467859"/>
          </a:xfrm>
          <a:prstGeom prst="rect">
            <a:avLst/>
          </a:prstGeom>
        </p:spPr>
      </p:pic>
      <p:pic>
        <p:nvPicPr>
          <p:cNvPr id="19" name="図 18">
            <a:extLst>
              <a:ext uri="{FF2B5EF4-FFF2-40B4-BE49-F238E27FC236}">
                <a16:creationId xmlns:a16="http://schemas.microsoft.com/office/drawing/2014/main" id="{88F4A5DD-9CC5-4BBB-BBCE-BCACFCF2747B}"/>
              </a:ext>
            </a:extLst>
          </p:cNvPr>
          <p:cNvPicPr>
            <a:picLocks noChangeAspect="1"/>
          </p:cNvPicPr>
          <p:nvPr/>
        </p:nvPicPr>
        <p:blipFill>
          <a:blip r:embed="rId5">
            <a:grayscl/>
          </a:blip>
          <a:stretch>
            <a:fillRect/>
          </a:stretch>
        </p:blipFill>
        <p:spPr>
          <a:xfrm>
            <a:off x="1169865" y="563478"/>
            <a:ext cx="723171" cy="720000"/>
          </a:xfrm>
          <a:prstGeom prst="rect">
            <a:avLst/>
          </a:prstGeom>
        </p:spPr>
      </p:pic>
      <p:sp>
        <p:nvSpPr>
          <p:cNvPr id="20" name="テキスト ボックス 19">
            <a:extLst>
              <a:ext uri="{FF2B5EF4-FFF2-40B4-BE49-F238E27FC236}">
                <a16:creationId xmlns:a16="http://schemas.microsoft.com/office/drawing/2014/main" id="{AA84F2E3-4E8F-43C7-A7A6-C76856600A2D}"/>
              </a:ext>
            </a:extLst>
          </p:cNvPr>
          <p:cNvSpPr txBox="1"/>
          <p:nvPr/>
        </p:nvSpPr>
        <p:spPr>
          <a:xfrm>
            <a:off x="1893036" y="510130"/>
            <a:ext cx="9214579" cy="830997"/>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合意・承諾の意思表示を、はっきりと</a:t>
            </a:r>
          </a:p>
        </p:txBody>
      </p:sp>
      <p:pic>
        <p:nvPicPr>
          <p:cNvPr id="21" name="グラフィックス 20">
            <a:extLst>
              <a:ext uri="{FF2B5EF4-FFF2-40B4-BE49-F238E27FC236}">
                <a16:creationId xmlns:a16="http://schemas.microsoft.com/office/drawing/2014/main" id="{07D9F5E0-C8CA-484D-B004-00CF06D0582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293882" y="1302130"/>
            <a:ext cx="2452628" cy="1463536"/>
          </a:xfrm>
          <a:prstGeom prst="rect">
            <a:avLst/>
          </a:prstGeom>
        </p:spPr>
      </p:pic>
      <p:sp>
        <p:nvSpPr>
          <p:cNvPr id="22" name="テキスト ボックス 21">
            <a:extLst>
              <a:ext uri="{FF2B5EF4-FFF2-40B4-BE49-F238E27FC236}">
                <a16:creationId xmlns:a16="http://schemas.microsoft.com/office/drawing/2014/main" id="{9944AD69-29DA-42A1-A118-81176AE621B2}"/>
              </a:ext>
            </a:extLst>
          </p:cNvPr>
          <p:cNvSpPr txBox="1"/>
          <p:nvPr/>
        </p:nvSpPr>
        <p:spPr>
          <a:xfrm>
            <a:off x="4583836" y="1719876"/>
            <a:ext cx="1715458" cy="707886"/>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ね、悪い話じゃ</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ないでしょ。</a:t>
            </a:r>
          </a:p>
        </p:txBody>
      </p:sp>
      <p:grpSp>
        <p:nvGrpSpPr>
          <p:cNvPr id="13" name="グループ化 12">
            <a:extLst>
              <a:ext uri="{FF2B5EF4-FFF2-40B4-BE49-F238E27FC236}">
                <a16:creationId xmlns:a16="http://schemas.microsoft.com/office/drawing/2014/main" id="{C0C20998-D4C9-40D8-9161-B7BA6EC22FF9}"/>
              </a:ext>
            </a:extLst>
          </p:cNvPr>
          <p:cNvGrpSpPr/>
          <p:nvPr/>
        </p:nvGrpSpPr>
        <p:grpSpPr>
          <a:xfrm>
            <a:off x="3095273" y="2548631"/>
            <a:ext cx="1678902" cy="1505900"/>
            <a:chOff x="3103742" y="3223059"/>
            <a:chExt cx="1678902" cy="1505900"/>
          </a:xfrm>
        </p:grpSpPr>
        <p:pic>
          <p:nvPicPr>
            <p:cNvPr id="23" name="グラフィックス 22">
              <a:extLst>
                <a:ext uri="{FF2B5EF4-FFF2-40B4-BE49-F238E27FC236}">
                  <a16:creationId xmlns:a16="http://schemas.microsoft.com/office/drawing/2014/main" id="{E3315E83-2B19-409A-B7D3-A18FE2FD2F1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flipH="1">
              <a:off x="3103742" y="3223059"/>
              <a:ext cx="1678902" cy="1505900"/>
            </a:xfrm>
            <a:prstGeom prst="rect">
              <a:avLst/>
            </a:prstGeom>
          </p:spPr>
        </p:pic>
        <p:sp>
          <p:nvSpPr>
            <p:cNvPr id="24" name="テキスト ボックス 23">
              <a:extLst>
                <a:ext uri="{FF2B5EF4-FFF2-40B4-BE49-F238E27FC236}">
                  <a16:creationId xmlns:a16="http://schemas.microsoft.com/office/drawing/2014/main" id="{214D75CF-C31D-49E3-9BDA-2AFACB0BEFCA}"/>
                </a:ext>
              </a:extLst>
            </p:cNvPr>
            <p:cNvSpPr txBox="1"/>
            <p:nvPr/>
          </p:nvSpPr>
          <p:spPr>
            <a:xfrm>
              <a:off x="3554239" y="3545156"/>
              <a:ext cx="982592" cy="707886"/>
            </a:xfrm>
            <a:prstGeom prst="rect">
              <a:avLst/>
            </a:prstGeom>
            <a:noFill/>
          </p:spPr>
          <p:txBody>
            <a:bodyPr wrap="square" rtlCol="0" anchor="ctr">
              <a:spAutoFit/>
            </a:bodyPr>
            <a:lstStyle/>
            <a:p>
              <a:r>
                <a:rPr lang="ja-JP" altLang="en-US" sz="2000" b="1" dirty="0">
                  <a:latin typeface="Meiryo UI" panose="020B0604030504040204" pitchFamily="50" charset="-128"/>
                  <a:ea typeface="Meiryo UI" panose="020B0604030504040204" pitchFamily="50" charset="-128"/>
                </a:rPr>
                <a:t>ええ、</a:t>
              </a:r>
            </a:p>
            <a:p>
              <a:r>
                <a:rPr lang="ja-JP" altLang="en-US" sz="2000" b="1" dirty="0">
                  <a:latin typeface="Meiryo UI" panose="020B0604030504040204" pitchFamily="50" charset="-128"/>
                  <a:ea typeface="Meiryo UI" panose="020B0604030504040204" pitchFamily="50" charset="-128"/>
                </a:rPr>
                <a:t>まあ・・</a:t>
              </a:r>
            </a:p>
          </p:txBody>
        </p:sp>
      </p:grpSp>
      <p:grpSp>
        <p:nvGrpSpPr>
          <p:cNvPr id="6" name="グループ化 5">
            <a:extLst>
              <a:ext uri="{FF2B5EF4-FFF2-40B4-BE49-F238E27FC236}">
                <a16:creationId xmlns:a16="http://schemas.microsoft.com/office/drawing/2014/main" id="{0C32A882-DF33-49D7-9878-F7AB18CEF2CB}"/>
              </a:ext>
            </a:extLst>
          </p:cNvPr>
          <p:cNvGrpSpPr/>
          <p:nvPr/>
        </p:nvGrpSpPr>
        <p:grpSpPr>
          <a:xfrm>
            <a:off x="660940" y="4054531"/>
            <a:ext cx="3240000" cy="1080000"/>
            <a:chOff x="1107247" y="4869950"/>
            <a:chExt cx="3240000" cy="1080000"/>
          </a:xfrm>
        </p:grpSpPr>
        <p:sp>
          <p:nvSpPr>
            <p:cNvPr id="29" name="楕円 28">
              <a:extLst>
                <a:ext uri="{FF2B5EF4-FFF2-40B4-BE49-F238E27FC236}">
                  <a16:creationId xmlns:a16="http://schemas.microsoft.com/office/drawing/2014/main" id="{91498268-7452-4642-B373-254476839709}"/>
                </a:ext>
              </a:extLst>
            </p:cNvPr>
            <p:cNvSpPr/>
            <p:nvPr/>
          </p:nvSpPr>
          <p:spPr>
            <a:xfrm>
              <a:off x="1107247" y="4869950"/>
              <a:ext cx="3240000" cy="108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0C1C517A-67F9-4411-ADFF-67F55CDAF036}"/>
                </a:ext>
              </a:extLst>
            </p:cNvPr>
            <p:cNvSpPr txBox="1"/>
            <p:nvPr/>
          </p:nvSpPr>
          <p:spPr>
            <a:xfrm>
              <a:off x="1204890" y="5179118"/>
              <a:ext cx="3044715" cy="461665"/>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気乗りしなければ断る</a:t>
              </a:r>
            </a:p>
          </p:txBody>
        </p:sp>
      </p:grpSp>
      <p:grpSp>
        <p:nvGrpSpPr>
          <p:cNvPr id="7" name="グループ化 6">
            <a:extLst>
              <a:ext uri="{FF2B5EF4-FFF2-40B4-BE49-F238E27FC236}">
                <a16:creationId xmlns:a16="http://schemas.microsoft.com/office/drawing/2014/main" id="{A73B53FD-1932-4A5D-8641-0F580DCA1B2C}"/>
              </a:ext>
            </a:extLst>
          </p:cNvPr>
          <p:cNvGrpSpPr/>
          <p:nvPr/>
        </p:nvGrpSpPr>
        <p:grpSpPr>
          <a:xfrm>
            <a:off x="7211875" y="5260288"/>
            <a:ext cx="2880000" cy="1080000"/>
            <a:chOff x="8562852" y="4905728"/>
            <a:chExt cx="2880000" cy="1080000"/>
          </a:xfrm>
        </p:grpSpPr>
        <p:sp>
          <p:nvSpPr>
            <p:cNvPr id="31" name="楕円 30">
              <a:extLst>
                <a:ext uri="{FF2B5EF4-FFF2-40B4-BE49-F238E27FC236}">
                  <a16:creationId xmlns:a16="http://schemas.microsoft.com/office/drawing/2014/main" id="{CDBE59CD-942A-470E-947E-F02DB54978DD}"/>
                </a:ext>
              </a:extLst>
            </p:cNvPr>
            <p:cNvSpPr/>
            <p:nvPr/>
          </p:nvSpPr>
          <p:spPr>
            <a:xfrm>
              <a:off x="8562852" y="4905728"/>
              <a:ext cx="2880000" cy="108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5115A480-CDD1-47F6-BCDC-9703FE433E54}"/>
                </a:ext>
              </a:extLst>
            </p:cNvPr>
            <p:cNvSpPr txBox="1"/>
            <p:nvPr/>
          </p:nvSpPr>
          <p:spPr>
            <a:xfrm>
              <a:off x="8759839" y="5030229"/>
              <a:ext cx="2486025" cy="830997"/>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合意・承諾の意思表示をはっきりする</a:t>
              </a:r>
            </a:p>
          </p:txBody>
        </p:sp>
      </p:grpSp>
      <p:grpSp>
        <p:nvGrpSpPr>
          <p:cNvPr id="8" name="グループ化 7">
            <a:extLst>
              <a:ext uri="{FF2B5EF4-FFF2-40B4-BE49-F238E27FC236}">
                <a16:creationId xmlns:a16="http://schemas.microsoft.com/office/drawing/2014/main" id="{88A851E3-182D-4A4C-8859-FF6680B9C2E1}"/>
              </a:ext>
            </a:extLst>
          </p:cNvPr>
          <p:cNvGrpSpPr/>
          <p:nvPr/>
        </p:nvGrpSpPr>
        <p:grpSpPr>
          <a:xfrm>
            <a:off x="520793" y="1841789"/>
            <a:ext cx="2880000" cy="1080000"/>
            <a:chOff x="8500723" y="1459378"/>
            <a:chExt cx="2880000" cy="1080000"/>
          </a:xfrm>
        </p:grpSpPr>
        <p:sp>
          <p:nvSpPr>
            <p:cNvPr id="33" name="楕円 32">
              <a:extLst>
                <a:ext uri="{FF2B5EF4-FFF2-40B4-BE49-F238E27FC236}">
                  <a16:creationId xmlns:a16="http://schemas.microsoft.com/office/drawing/2014/main" id="{E57599E7-1D3A-40F8-8B69-09627D6CF6C3}"/>
                </a:ext>
              </a:extLst>
            </p:cNvPr>
            <p:cNvSpPr/>
            <p:nvPr/>
          </p:nvSpPr>
          <p:spPr>
            <a:xfrm>
              <a:off x="8500723" y="1459378"/>
              <a:ext cx="2880000" cy="108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5DC2D288-8A0D-4228-8740-5AAD7497CA5E}"/>
                </a:ext>
              </a:extLst>
            </p:cNvPr>
            <p:cNvSpPr txBox="1"/>
            <p:nvPr/>
          </p:nvSpPr>
          <p:spPr>
            <a:xfrm>
              <a:off x="8916203" y="1598790"/>
              <a:ext cx="2080783" cy="830997"/>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本人の承諾で成立する</a:t>
              </a:r>
            </a:p>
          </p:txBody>
        </p:sp>
      </p:grpSp>
      <p:pic>
        <p:nvPicPr>
          <p:cNvPr id="10" name="グラフィックス 9">
            <a:extLst>
              <a:ext uri="{FF2B5EF4-FFF2-40B4-BE49-F238E27FC236}">
                <a16:creationId xmlns:a16="http://schemas.microsoft.com/office/drawing/2014/main" id="{365B6BB3-8E2C-43C7-916B-3EDF4C78B3B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096000" y="2013923"/>
            <a:ext cx="2721373" cy="2663831"/>
          </a:xfrm>
          <a:prstGeom prst="rect">
            <a:avLst/>
          </a:prstGeom>
        </p:spPr>
      </p:pic>
      <p:grpSp>
        <p:nvGrpSpPr>
          <p:cNvPr id="5" name="グループ化 4">
            <a:extLst>
              <a:ext uri="{FF2B5EF4-FFF2-40B4-BE49-F238E27FC236}">
                <a16:creationId xmlns:a16="http://schemas.microsoft.com/office/drawing/2014/main" id="{44F53ED7-9C13-436A-852E-8FF6BB7108EE}"/>
              </a:ext>
            </a:extLst>
          </p:cNvPr>
          <p:cNvGrpSpPr/>
          <p:nvPr/>
        </p:nvGrpSpPr>
        <p:grpSpPr>
          <a:xfrm>
            <a:off x="8460790" y="2715838"/>
            <a:ext cx="3600000" cy="1260000"/>
            <a:chOff x="1115385" y="1665565"/>
            <a:chExt cx="3600000" cy="1260000"/>
          </a:xfrm>
        </p:grpSpPr>
        <p:sp>
          <p:nvSpPr>
            <p:cNvPr id="35" name="楕円 34">
              <a:extLst>
                <a:ext uri="{FF2B5EF4-FFF2-40B4-BE49-F238E27FC236}">
                  <a16:creationId xmlns:a16="http://schemas.microsoft.com/office/drawing/2014/main" id="{B99CEA43-1923-4353-8DFD-FE915FF4882E}"/>
                </a:ext>
              </a:extLst>
            </p:cNvPr>
            <p:cNvSpPr/>
            <p:nvPr/>
          </p:nvSpPr>
          <p:spPr>
            <a:xfrm>
              <a:off x="1115385" y="1665565"/>
              <a:ext cx="3600000" cy="1260000"/>
            </a:xfrm>
            <a:prstGeom prst="ellipse">
              <a:avLst/>
            </a:prstGeom>
            <a:solidFill>
              <a:srgbClr val="FF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75C97799-01EE-493C-BE4B-C99F99661025}"/>
                </a:ext>
              </a:extLst>
            </p:cNvPr>
            <p:cNvSpPr txBox="1"/>
            <p:nvPr/>
          </p:nvSpPr>
          <p:spPr>
            <a:xfrm>
              <a:off x="1475385" y="1899592"/>
              <a:ext cx="2879999" cy="830997"/>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はっきり断らないから承諾したことにしよう</a:t>
              </a:r>
            </a:p>
          </p:txBody>
        </p:sp>
      </p:grpSp>
      <p:grpSp>
        <p:nvGrpSpPr>
          <p:cNvPr id="25" name="グループ化 24">
            <a:extLst>
              <a:ext uri="{FF2B5EF4-FFF2-40B4-BE49-F238E27FC236}">
                <a16:creationId xmlns:a16="http://schemas.microsoft.com/office/drawing/2014/main" id="{F3B9BF0D-3280-4CA4-BA55-FA1EF0588FDE}"/>
              </a:ext>
            </a:extLst>
          </p:cNvPr>
          <p:cNvGrpSpPr/>
          <p:nvPr/>
        </p:nvGrpSpPr>
        <p:grpSpPr>
          <a:xfrm>
            <a:off x="10427449" y="202750"/>
            <a:ext cx="1440000" cy="360000"/>
            <a:chOff x="4655776" y="728050"/>
            <a:chExt cx="1440000" cy="360000"/>
          </a:xfrm>
        </p:grpSpPr>
        <p:sp>
          <p:nvSpPr>
            <p:cNvPr id="26" name="四角形: 角を丸くする 25">
              <a:extLst>
                <a:ext uri="{FF2B5EF4-FFF2-40B4-BE49-F238E27FC236}">
                  <a16:creationId xmlns:a16="http://schemas.microsoft.com/office/drawing/2014/main" id="{B4B0A816-4CDE-4CC8-B688-FD1DEDCFDEC9}"/>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CF91ACE7-2A8F-4152-961A-0B42DB771652}"/>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1150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F386E11-09F7-498E-A180-F56371CD41CC}"/>
              </a:ext>
            </a:extLst>
          </p:cNvPr>
          <p:cNvPicPr>
            <a:picLocks noChangeAspect="1"/>
          </p:cNvPicPr>
          <p:nvPr/>
        </p:nvPicPr>
        <p:blipFill>
          <a:blip r:embed="rId3"/>
          <a:stretch>
            <a:fillRect/>
          </a:stretch>
        </p:blipFill>
        <p:spPr>
          <a:xfrm>
            <a:off x="5372189" y="1247530"/>
            <a:ext cx="1447619" cy="1441270"/>
          </a:xfrm>
          <a:prstGeom prst="rect">
            <a:avLst/>
          </a:prstGeom>
        </p:spPr>
      </p:pic>
      <p:sp>
        <p:nvSpPr>
          <p:cNvPr id="8" name="テキスト ボックス 7">
            <a:extLst>
              <a:ext uri="{FF2B5EF4-FFF2-40B4-BE49-F238E27FC236}">
                <a16:creationId xmlns:a16="http://schemas.microsoft.com/office/drawing/2014/main" id="{74054E8B-DED4-4B92-A286-066EE59556E1}"/>
              </a:ext>
            </a:extLst>
          </p:cNvPr>
          <p:cNvSpPr txBox="1"/>
          <p:nvPr/>
        </p:nvSpPr>
        <p:spPr>
          <a:xfrm>
            <a:off x="1602366" y="2890391"/>
            <a:ext cx="8987267" cy="1077218"/>
          </a:xfrm>
          <a:prstGeom prst="rect">
            <a:avLst/>
          </a:prstGeom>
          <a:noFill/>
        </p:spPr>
        <p:txBody>
          <a:bodyPr wrap="square" rtlCol="0" anchor="ctr">
            <a:spAutoFit/>
          </a:bodyPr>
          <a:lstStyle/>
          <a:p>
            <a:pPr algn="ctr"/>
            <a:r>
              <a:rPr lang="ja-JP" altLang="en-US" sz="6400" b="1" dirty="0">
                <a:latin typeface="Meiryo UI" panose="020B0604030504040204" pitchFamily="50" charset="-128"/>
                <a:ea typeface="Meiryo UI" panose="020B0604030504040204" pitchFamily="50" charset="-128"/>
              </a:rPr>
              <a:t>契約成立後の権利と義務　</a:t>
            </a:r>
            <a:endParaRPr kumimoji="1" lang="ja-JP" altLang="en-US" sz="6400" b="1"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51E7319E-6F3B-4BC1-BB4F-8EBAC08B1018}"/>
              </a:ext>
            </a:extLst>
          </p:cNvPr>
          <p:cNvGrpSpPr/>
          <p:nvPr/>
        </p:nvGrpSpPr>
        <p:grpSpPr>
          <a:xfrm>
            <a:off x="10427449" y="202750"/>
            <a:ext cx="1440000" cy="360000"/>
            <a:chOff x="4655776" y="728050"/>
            <a:chExt cx="1440000" cy="360000"/>
          </a:xfrm>
        </p:grpSpPr>
        <p:sp>
          <p:nvSpPr>
            <p:cNvPr id="6" name="四角形: 角を丸くする 5">
              <a:extLst>
                <a:ext uri="{FF2B5EF4-FFF2-40B4-BE49-F238E27FC236}">
                  <a16:creationId xmlns:a16="http://schemas.microsoft.com/office/drawing/2014/main" id="{76878430-E29B-411B-AD72-4B4B29A4C1FD}"/>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969D815-8E64-4CC1-98D9-3679784A7EB2}"/>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172823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4A83EE03-E3F6-44E6-80A2-E2851726ADB6}"/>
              </a:ext>
            </a:extLst>
          </p:cNvPr>
          <p:cNvGrpSpPr/>
          <p:nvPr/>
        </p:nvGrpSpPr>
        <p:grpSpPr>
          <a:xfrm>
            <a:off x="8773328" y="4202177"/>
            <a:ext cx="2520381" cy="1800000"/>
            <a:chOff x="8773328" y="4202177"/>
            <a:chExt cx="2520381" cy="1800000"/>
          </a:xfrm>
        </p:grpSpPr>
        <p:sp>
          <p:nvSpPr>
            <p:cNvPr id="22" name="楕円 21">
              <a:extLst>
                <a:ext uri="{FF2B5EF4-FFF2-40B4-BE49-F238E27FC236}">
                  <a16:creationId xmlns:a16="http://schemas.microsoft.com/office/drawing/2014/main" id="{F2AA61F4-B3D0-48F0-B1CD-B20B354CD8EC}"/>
                </a:ext>
              </a:extLst>
            </p:cNvPr>
            <p:cNvSpPr/>
            <p:nvPr/>
          </p:nvSpPr>
          <p:spPr>
            <a:xfrm>
              <a:off x="8773328" y="4202177"/>
              <a:ext cx="2520000" cy="180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1E147F7-154F-4106-8F57-881AA38A46D3}"/>
                </a:ext>
              </a:extLst>
            </p:cNvPr>
            <p:cNvSpPr txBox="1"/>
            <p:nvPr/>
          </p:nvSpPr>
          <p:spPr>
            <a:xfrm>
              <a:off x="8773709" y="4544008"/>
              <a:ext cx="2520000" cy="1077218"/>
            </a:xfrm>
            <a:prstGeom prst="rect">
              <a:avLst/>
            </a:prstGeom>
            <a:noFill/>
          </p:spPr>
          <p:txBody>
            <a:bodyPr wrap="square" rtlCol="0" anchor="ctr">
              <a:spAutoFit/>
            </a:bodyPr>
            <a:lstStyle/>
            <a:p>
              <a:pPr algn="ctr"/>
              <a:r>
                <a:rPr lang="ja-JP" altLang="en-US" sz="3200" b="1" dirty="0">
                  <a:latin typeface="Meiryo UI" panose="020B0604030504040204" pitchFamily="50" charset="-128"/>
                  <a:ea typeface="Meiryo UI" panose="020B0604030504040204" pitchFamily="50" charset="-128"/>
                </a:rPr>
                <a:t>商品を</a:t>
              </a:r>
            </a:p>
            <a:p>
              <a:pPr algn="ctr"/>
              <a:r>
                <a:rPr lang="ja-JP" altLang="en-US" sz="3200" b="1" dirty="0">
                  <a:latin typeface="Meiryo UI" panose="020B0604030504040204" pitchFamily="50" charset="-128"/>
                  <a:ea typeface="Meiryo UI" panose="020B0604030504040204" pitchFamily="50" charset="-128"/>
                </a:rPr>
                <a:t>受け取る権利</a:t>
              </a:r>
            </a:p>
          </p:txBody>
        </p:sp>
      </p:grpSp>
      <p:grpSp>
        <p:nvGrpSpPr>
          <p:cNvPr id="11" name="グループ化 10">
            <a:extLst>
              <a:ext uri="{FF2B5EF4-FFF2-40B4-BE49-F238E27FC236}">
                <a16:creationId xmlns:a16="http://schemas.microsoft.com/office/drawing/2014/main" id="{5EC8E3F8-80AC-4C92-AA09-F8673F0E6477}"/>
              </a:ext>
            </a:extLst>
          </p:cNvPr>
          <p:cNvGrpSpPr/>
          <p:nvPr/>
        </p:nvGrpSpPr>
        <p:grpSpPr>
          <a:xfrm>
            <a:off x="8750127" y="2204699"/>
            <a:ext cx="2543201" cy="1800000"/>
            <a:chOff x="8750127" y="2204699"/>
            <a:chExt cx="2543201" cy="1800000"/>
          </a:xfrm>
        </p:grpSpPr>
        <p:sp>
          <p:nvSpPr>
            <p:cNvPr id="19" name="楕円 18">
              <a:extLst>
                <a:ext uri="{FF2B5EF4-FFF2-40B4-BE49-F238E27FC236}">
                  <a16:creationId xmlns:a16="http://schemas.microsoft.com/office/drawing/2014/main" id="{0751F32C-B954-440B-9414-F8739BCC5E91}"/>
                </a:ext>
              </a:extLst>
            </p:cNvPr>
            <p:cNvSpPr/>
            <p:nvPr/>
          </p:nvSpPr>
          <p:spPr>
            <a:xfrm>
              <a:off x="8773328" y="2204699"/>
              <a:ext cx="2520000" cy="180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5A4519D-CDFE-4C72-98E8-725A2A434C72}"/>
                </a:ext>
              </a:extLst>
            </p:cNvPr>
            <p:cNvSpPr txBox="1"/>
            <p:nvPr/>
          </p:nvSpPr>
          <p:spPr>
            <a:xfrm>
              <a:off x="8750127" y="2533267"/>
              <a:ext cx="2519999" cy="1077218"/>
            </a:xfrm>
            <a:prstGeom prst="rect">
              <a:avLst/>
            </a:prstGeom>
            <a:noFill/>
          </p:spPr>
          <p:txBody>
            <a:bodyPr wrap="square" rtlCol="0" anchor="ctr">
              <a:spAutoFit/>
            </a:bodyPr>
            <a:lstStyle/>
            <a:p>
              <a:pPr algn="ctr"/>
              <a:r>
                <a:rPr lang="ja-JP" altLang="en-US" sz="3200" b="1" dirty="0">
                  <a:solidFill>
                    <a:schemeClr val="bg1"/>
                  </a:solidFill>
                  <a:latin typeface="Meiryo UI" panose="020B0604030504040204" pitchFamily="50" charset="-128"/>
                  <a:ea typeface="Meiryo UI" panose="020B0604030504040204" pitchFamily="50" charset="-128"/>
                </a:rPr>
                <a:t>代金を</a:t>
              </a:r>
            </a:p>
            <a:p>
              <a:pPr algn="ctr"/>
              <a:r>
                <a:rPr lang="ja-JP" altLang="en-US" sz="3200" b="1" dirty="0">
                  <a:solidFill>
                    <a:schemeClr val="bg1"/>
                  </a:solidFill>
                  <a:latin typeface="Meiryo UI" panose="020B0604030504040204" pitchFamily="50" charset="-128"/>
                  <a:ea typeface="Meiryo UI" panose="020B0604030504040204" pitchFamily="50" charset="-128"/>
                </a:rPr>
                <a:t>支払う義務</a:t>
              </a:r>
            </a:p>
          </p:txBody>
        </p:sp>
      </p:grpSp>
      <p:grpSp>
        <p:nvGrpSpPr>
          <p:cNvPr id="2" name="グループ化 1">
            <a:extLst>
              <a:ext uri="{FF2B5EF4-FFF2-40B4-BE49-F238E27FC236}">
                <a16:creationId xmlns:a16="http://schemas.microsoft.com/office/drawing/2014/main" id="{1123F22F-3FFE-465F-8E96-A92BCABA7B8E}"/>
              </a:ext>
            </a:extLst>
          </p:cNvPr>
          <p:cNvGrpSpPr/>
          <p:nvPr/>
        </p:nvGrpSpPr>
        <p:grpSpPr>
          <a:xfrm>
            <a:off x="846799" y="2204699"/>
            <a:ext cx="2520000" cy="1800000"/>
            <a:chOff x="846799" y="2204699"/>
            <a:chExt cx="2520000" cy="1800000"/>
          </a:xfrm>
        </p:grpSpPr>
        <p:sp>
          <p:nvSpPr>
            <p:cNvPr id="23" name="楕円 22">
              <a:extLst>
                <a:ext uri="{FF2B5EF4-FFF2-40B4-BE49-F238E27FC236}">
                  <a16:creationId xmlns:a16="http://schemas.microsoft.com/office/drawing/2014/main" id="{42E105D7-4C25-40A2-9EFB-B4C368CDD55B}"/>
                </a:ext>
              </a:extLst>
            </p:cNvPr>
            <p:cNvSpPr/>
            <p:nvPr/>
          </p:nvSpPr>
          <p:spPr>
            <a:xfrm>
              <a:off x="846799" y="2204699"/>
              <a:ext cx="2520000" cy="180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3BF488A-812E-4DD4-968C-BEDBB8324FCF}"/>
                </a:ext>
              </a:extLst>
            </p:cNvPr>
            <p:cNvSpPr txBox="1"/>
            <p:nvPr/>
          </p:nvSpPr>
          <p:spPr>
            <a:xfrm>
              <a:off x="846799" y="2528125"/>
              <a:ext cx="2520000" cy="1077218"/>
            </a:xfrm>
            <a:prstGeom prst="rect">
              <a:avLst/>
            </a:prstGeom>
            <a:noFill/>
          </p:spPr>
          <p:txBody>
            <a:bodyPr wrap="square" rtlCol="0" anchor="ctr">
              <a:spAutoFit/>
            </a:bodyPr>
            <a:lstStyle/>
            <a:p>
              <a:pPr algn="ctr"/>
              <a:r>
                <a:rPr lang="ja-JP" altLang="en-US" sz="3200" b="1" dirty="0">
                  <a:latin typeface="Meiryo UI" panose="020B0604030504040204" pitchFamily="50" charset="-128"/>
                  <a:ea typeface="Meiryo UI" panose="020B0604030504040204" pitchFamily="50" charset="-128"/>
                </a:rPr>
                <a:t>代金を</a:t>
              </a:r>
              <a:endParaRPr lang="en-US" altLang="ja-JP" sz="3200" b="1" dirty="0">
                <a:latin typeface="Meiryo UI" panose="020B0604030504040204" pitchFamily="50" charset="-128"/>
                <a:ea typeface="Meiryo UI" panose="020B0604030504040204" pitchFamily="50" charset="-128"/>
              </a:endParaRPr>
            </a:p>
            <a:p>
              <a:pPr algn="ctr"/>
              <a:r>
                <a:rPr lang="ja-JP" altLang="en-US" sz="3200" b="1" dirty="0">
                  <a:latin typeface="Meiryo UI" panose="020B0604030504040204" pitchFamily="50" charset="-128"/>
                  <a:ea typeface="Meiryo UI" panose="020B0604030504040204" pitchFamily="50" charset="-128"/>
                </a:rPr>
                <a:t>受け取る権利</a:t>
              </a:r>
            </a:p>
          </p:txBody>
        </p:sp>
      </p:grpSp>
      <p:grpSp>
        <p:nvGrpSpPr>
          <p:cNvPr id="3" name="グループ化 2">
            <a:extLst>
              <a:ext uri="{FF2B5EF4-FFF2-40B4-BE49-F238E27FC236}">
                <a16:creationId xmlns:a16="http://schemas.microsoft.com/office/drawing/2014/main" id="{E956A9DC-DCC7-4DEC-8E89-E16E28F4EC29}"/>
              </a:ext>
            </a:extLst>
          </p:cNvPr>
          <p:cNvGrpSpPr/>
          <p:nvPr/>
        </p:nvGrpSpPr>
        <p:grpSpPr>
          <a:xfrm>
            <a:off x="846799" y="4202177"/>
            <a:ext cx="2520000" cy="1800000"/>
            <a:chOff x="846799" y="4202177"/>
            <a:chExt cx="2520000" cy="1800000"/>
          </a:xfrm>
        </p:grpSpPr>
        <p:sp>
          <p:nvSpPr>
            <p:cNvPr id="24" name="楕円 23">
              <a:extLst>
                <a:ext uri="{FF2B5EF4-FFF2-40B4-BE49-F238E27FC236}">
                  <a16:creationId xmlns:a16="http://schemas.microsoft.com/office/drawing/2014/main" id="{BC3A5942-2878-4128-B7A5-9E7BAA669D7B}"/>
                </a:ext>
              </a:extLst>
            </p:cNvPr>
            <p:cNvSpPr/>
            <p:nvPr/>
          </p:nvSpPr>
          <p:spPr>
            <a:xfrm>
              <a:off x="846799" y="4202177"/>
              <a:ext cx="2520000" cy="180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0761C711-4F71-4199-B53F-F48D86B71324}"/>
                </a:ext>
              </a:extLst>
            </p:cNvPr>
            <p:cNvSpPr txBox="1"/>
            <p:nvPr/>
          </p:nvSpPr>
          <p:spPr>
            <a:xfrm>
              <a:off x="1031493" y="4576997"/>
              <a:ext cx="2160000" cy="1077218"/>
            </a:xfrm>
            <a:prstGeom prst="rect">
              <a:avLst/>
            </a:prstGeom>
            <a:noFill/>
          </p:spPr>
          <p:txBody>
            <a:bodyPr wrap="square" rtlCol="0" anchor="ctr">
              <a:spAutoFit/>
            </a:bodyPr>
            <a:lstStyle/>
            <a:p>
              <a:pPr algn="ctr"/>
              <a:r>
                <a:rPr lang="ja-JP" altLang="en-US" sz="3200" b="1" dirty="0">
                  <a:solidFill>
                    <a:schemeClr val="bg1"/>
                  </a:solidFill>
                  <a:latin typeface="Meiryo UI" panose="020B0604030504040204" pitchFamily="50" charset="-128"/>
                  <a:ea typeface="Meiryo UI" panose="020B0604030504040204" pitchFamily="50" charset="-128"/>
                </a:rPr>
                <a:t>商品を</a:t>
              </a:r>
              <a:endParaRPr lang="en-US" altLang="ja-JP" sz="3200" b="1" dirty="0">
                <a:solidFill>
                  <a:schemeClr val="bg1"/>
                </a:solidFill>
                <a:latin typeface="Meiryo UI" panose="020B0604030504040204" pitchFamily="50" charset="-128"/>
                <a:ea typeface="Meiryo UI" panose="020B0604030504040204" pitchFamily="50" charset="-128"/>
              </a:endParaRPr>
            </a:p>
            <a:p>
              <a:pPr algn="ctr"/>
              <a:r>
                <a:rPr lang="ja-JP" altLang="en-US" sz="3200" b="1" dirty="0">
                  <a:solidFill>
                    <a:schemeClr val="bg1"/>
                  </a:solidFill>
                  <a:latin typeface="Meiryo UI" panose="020B0604030504040204" pitchFamily="50" charset="-128"/>
                  <a:ea typeface="Meiryo UI" panose="020B0604030504040204" pitchFamily="50" charset="-128"/>
                </a:rPr>
                <a:t>渡す義務</a:t>
              </a:r>
            </a:p>
          </p:txBody>
        </p:sp>
      </p:grpSp>
      <p:sp>
        <p:nvSpPr>
          <p:cNvPr id="25" name="テキスト ボックス 24">
            <a:extLst>
              <a:ext uri="{FF2B5EF4-FFF2-40B4-BE49-F238E27FC236}">
                <a16:creationId xmlns:a16="http://schemas.microsoft.com/office/drawing/2014/main" id="{2C3FE63F-47E7-4759-A31C-555C1D2C5048}"/>
              </a:ext>
            </a:extLst>
          </p:cNvPr>
          <p:cNvSpPr txBox="1"/>
          <p:nvPr/>
        </p:nvSpPr>
        <p:spPr>
          <a:xfrm>
            <a:off x="9313328" y="1608392"/>
            <a:ext cx="1440000" cy="461665"/>
          </a:xfrm>
          <a:prstGeom prst="rect">
            <a:avLst/>
          </a:prstGeom>
          <a:noFill/>
        </p:spPr>
        <p:txBody>
          <a:bodyPr wrap="square" rtlCol="0" anchor="ctr">
            <a:spAutoFit/>
          </a:bodyPr>
          <a:lstStyle/>
          <a:p>
            <a:pPr algn="ctr"/>
            <a:r>
              <a:rPr lang="ja-JP" altLang="en-US" sz="2400" b="1" dirty="0">
                <a:solidFill>
                  <a:srgbClr val="406080"/>
                </a:solidFill>
                <a:latin typeface="Meiryo UI" panose="020B0604030504040204" pitchFamily="50" charset="-128"/>
                <a:ea typeface="Meiryo UI" panose="020B0604030504040204" pitchFamily="50" charset="-128"/>
              </a:rPr>
              <a:t>消費者</a:t>
            </a:r>
          </a:p>
        </p:txBody>
      </p:sp>
      <p:sp>
        <p:nvSpPr>
          <p:cNvPr id="26" name="テキスト ボックス 25">
            <a:extLst>
              <a:ext uri="{FF2B5EF4-FFF2-40B4-BE49-F238E27FC236}">
                <a16:creationId xmlns:a16="http://schemas.microsoft.com/office/drawing/2014/main" id="{5A7E6CE3-C24D-4AE2-ADD6-C973F8AF2841}"/>
              </a:ext>
            </a:extLst>
          </p:cNvPr>
          <p:cNvSpPr txBox="1"/>
          <p:nvPr/>
        </p:nvSpPr>
        <p:spPr>
          <a:xfrm>
            <a:off x="1386799" y="1608392"/>
            <a:ext cx="1440000" cy="461665"/>
          </a:xfrm>
          <a:prstGeom prst="rect">
            <a:avLst/>
          </a:prstGeom>
          <a:noFill/>
        </p:spPr>
        <p:txBody>
          <a:bodyPr wrap="square" rtlCol="0" anchor="ctr">
            <a:spAutoFit/>
          </a:bodyPr>
          <a:lstStyle/>
          <a:p>
            <a:pPr algn="ctr"/>
            <a:r>
              <a:rPr lang="ja-JP" altLang="en-US" sz="2400" b="1" dirty="0">
                <a:solidFill>
                  <a:srgbClr val="406080"/>
                </a:solidFill>
                <a:latin typeface="Meiryo UI" panose="020B0604030504040204" pitchFamily="50" charset="-128"/>
                <a:ea typeface="Meiryo UI" panose="020B0604030504040204" pitchFamily="50" charset="-128"/>
              </a:rPr>
              <a:t>販売者</a:t>
            </a:r>
          </a:p>
        </p:txBody>
      </p:sp>
      <p:sp>
        <p:nvSpPr>
          <p:cNvPr id="21" name="テキスト ボックス 20">
            <a:extLst>
              <a:ext uri="{FF2B5EF4-FFF2-40B4-BE49-F238E27FC236}">
                <a16:creationId xmlns:a16="http://schemas.microsoft.com/office/drawing/2014/main" id="{1C687941-E877-4F37-860C-62A1890AE951}"/>
              </a:ext>
            </a:extLst>
          </p:cNvPr>
          <p:cNvSpPr txBox="1"/>
          <p:nvPr/>
        </p:nvSpPr>
        <p:spPr>
          <a:xfrm>
            <a:off x="2856000" y="461783"/>
            <a:ext cx="6480000" cy="830997"/>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売買契約が成立すると</a:t>
            </a:r>
            <a:endParaRPr kumimoji="1" lang="en-US" altLang="ja-JP" sz="4800" b="1"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9578E699-E4EE-474A-A6B3-E00A1F8582FC}"/>
              </a:ext>
            </a:extLst>
          </p:cNvPr>
          <p:cNvPicPr>
            <a:picLocks noChangeAspect="1"/>
          </p:cNvPicPr>
          <p:nvPr/>
        </p:nvPicPr>
        <p:blipFill>
          <a:blip r:embed="rId3"/>
          <a:stretch>
            <a:fillRect/>
          </a:stretch>
        </p:blipFill>
        <p:spPr>
          <a:xfrm>
            <a:off x="4001329" y="1866484"/>
            <a:ext cx="4389049" cy="4202177"/>
          </a:xfrm>
          <a:prstGeom prst="rect">
            <a:avLst/>
          </a:prstGeom>
        </p:spPr>
      </p:pic>
      <p:grpSp>
        <p:nvGrpSpPr>
          <p:cNvPr id="18" name="グループ化 17">
            <a:extLst>
              <a:ext uri="{FF2B5EF4-FFF2-40B4-BE49-F238E27FC236}">
                <a16:creationId xmlns:a16="http://schemas.microsoft.com/office/drawing/2014/main" id="{9CC099AC-D40C-4439-A27E-7BB2256AB649}"/>
              </a:ext>
            </a:extLst>
          </p:cNvPr>
          <p:cNvGrpSpPr/>
          <p:nvPr/>
        </p:nvGrpSpPr>
        <p:grpSpPr>
          <a:xfrm>
            <a:off x="10427449" y="202750"/>
            <a:ext cx="1440000" cy="360000"/>
            <a:chOff x="4655776" y="728050"/>
            <a:chExt cx="1440000" cy="360000"/>
          </a:xfrm>
        </p:grpSpPr>
        <p:sp>
          <p:nvSpPr>
            <p:cNvPr id="20" name="四角形: 角を丸くする 19">
              <a:extLst>
                <a:ext uri="{FF2B5EF4-FFF2-40B4-BE49-F238E27FC236}">
                  <a16:creationId xmlns:a16="http://schemas.microsoft.com/office/drawing/2014/main" id="{38488CAC-6121-4580-9EB0-D7E30421FF0C}"/>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60911D61-DD2C-4CD0-81A0-BD7AC19FBAA1}"/>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87173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ECC886C-DCDD-4496-9DBC-DA7D5315CE65}"/>
              </a:ext>
            </a:extLst>
          </p:cNvPr>
          <p:cNvSpPr txBox="1"/>
          <p:nvPr/>
        </p:nvSpPr>
        <p:spPr>
          <a:xfrm>
            <a:off x="2858967" y="923290"/>
            <a:ext cx="6480000" cy="720000"/>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売買契約が成立すると</a:t>
            </a:r>
            <a:endParaRPr kumimoji="1" lang="en-US" altLang="ja-JP" sz="4800" b="1"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F8C07D26-43D6-4251-8417-5E110934926F}"/>
              </a:ext>
            </a:extLst>
          </p:cNvPr>
          <p:cNvGrpSpPr/>
          <p:nvPr/>
        </p:nvGrpSpPr>
        <p:grpSpPr>
          <a:xfrm>
            <a:off x="6991704" y="2673575"/>
            <a:ext cx="1800000" cy="1800000"/>
            <a:chOff x="976803" y="4202177"/>
            <a:chExt cx="1800000" cy="1800000"/>
          </a:xfrm>
        </p:grpSpPr>
        <p:sp>
          <p:nvSpPr>
            <p:cNvPr id="6" name="楕円 5">
              <a:extLst>
                <a:ext uri="{FF2B5EF4-FFF2-40B4-BE49-F238E27FC236}">
                  <a16:creationId xmlns:a16="http://schemas.microsoft.com/office/drawing/2014/main" id="{F6710FCD-A492-4F33-B5C9-FCE9B933FB7D}"/>
                </a:ext>
              </a:extLst>
            </p:cNvPr>
            <p:cNvSpPr/>
            <p:nvPr/>
          </p:nvSpPr>
          <p:spPr>
            <a:xfrm>
              <a:off x="976803" y="4202177"/>
              <a:ext cx="1800000" cy="180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B7C5A5E-A455-4BB5-9C56-DD88269BA58D}"/>
                </a:ext>
              </a:extLst>
            </p:cNvPr>
            <p:cNvSpPr txBox="1"/>
            <p:nvPr/>
          </p:nvSpPr>
          <p:spPr>
            <a:xfrm>
              <a:off x="1157200" y="4544300"/>
              <a:ext cx="1440000" cy="720000"/>
            </a:xfrm>
            <a:prstGeom prst="rect">
              <a:avLst/>
            </a:prstGeom>
            <a:noFill/>
          </p:spPr>
          <p:txBody>
            <a:bodyPr wrap="square" rtlCol="0">
              <a:spAutoFit/>
            </a:bodyPr>
            <a:lstStyle/>
            <a:p>
              <a:pPr algn="ctr"/>
              <a:r>
                <a:rPr lang="zh-TW" altLang="en-US" sz="4000" b="1" dirty="0">
                  <a:solidFill>
                    <a:schemeClr val="bg1"/>
                  </a:solidFill>
                  <a:latin typeface="Meiryo UI" panose="020B0604030504040204" pitchFamily="50" charset="-128"/>
                  <a:ea typeface="Meiryo UI" panose="020B0604030504040204" pitchFamily="50" charset="-128"/>
                </a:rPr>
                <a:t>債務</a:t>
              </a:r>
              <a:endParaRPr lang="en-US" altLang="zh-TW" sz="4000" b="1" dirty="0">
                <a:solidFill>
                  <a:schemeClr val="bg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5ADB843-C0BB-4990-A21E-9B18A0827C3C}"/>
                </a:ext>
              </a:extLst>
            </p:cNvPr>
            <p:cNvSpPr txBox="1"/>
            <p:nvPr/>
          </p:nvSpPr>
          <p:spPr>
            <a:xfrm>
              <a:off x="1151600" y="5194025"/>
              <a:ext cx="1440000" cy="360000"/>
            </a:xfrm>
            <a:prstGeom prst="rect">
              <a:avLst/>
            </a:prstGeom>
            <a:noFill/>
          </p:spPr>
          <p:txBody>
            <a:bodyPr wrap="square" rtlCol="0" anchor="ctr">
              <a:spAutoFit/>
            </a:bodyPr>
            <a:lstStyle/>
            <a:p>
              <a:pPr algn="ctr"/>
              <a:r>
                <a:rPr lang="zh-TW" altLang="en-US" sz="2400" b="1" dirty="0">
                  <a:solidFill>
                    <a:schemeClr val="bg1"/>
                  </a:solidFill>
                  <a:latin typeface="Meiryo UI" panose="020B0604030504040204" pitchFamily="50" charset="-128"/>
                  <a:ea typeface="Meiryo UI" panose="020B0604030504040204" pitchFamily="50" charset="-128"/>
                </a:rPr>
                <a:t>（義務）</a:t>
              </a:r>
              <a:endParaRPr lang="ja-JP" altLang="en-US" sz="2400" b="1" dirty="0">
                <a:solidFill>
                  <a:schemeClr val="bg1"/>
                </a:solidFill>
                <a:latin typeface="Meiryo UI" panose="020B0604030504040204" pitchFamily="50" charset="-128"/>
                <a:ea typeface="Meiryo UI" panose="020B0604030504040204" pitchFamily="50" charset="-128"/>
              </a:endParaRPr>
            </a:p>
          </p:txBody>
        </p:sp>
      </p:grpSp>
      <p:grpSp>
        <p:nvGrpSpPr>
          <p:cNvPr id="8" name="グループ化 7">
            <a:extLst>
              <a:ext uri="{FF2B5EF4-FFF2-40B4-BE49-F238E27FC236}">
                <a16:creationId xmlns:a16="http://schemas.microsoft.com/office/drawing/2014/main" id="{3B8A2C14-4661-4134-B859-AEE95194288D}"/>
              </a:ext>
            </a:extLst>
          </p:cNvPr>
          <p:cNvGrpSpPr/>
          <p:nvPr/>
        </p:nvGrpSpPr>
        <p:grpSpPr>
          <a:xfrm>
            <a:off x="4169652" y="2673575"/>
            <a:ext cx="1800000" cy="1800000"/>
            <a:chOff x="853024" y="2225345"/>
            <a:chExt cx="1800000" cy="1800000"/>
          </a:xfrm>
        </p:grpSpPr>
        <p:sp>
          <p:nvSpPr>
            <p:cNvPr id="9" name="楕円 8">
              <a:extLst>
                <a:ext uri="{FF2B5EF4-FFF2-40B4-BE49-F238E27FC236}">
                  <a16:creationId xmlns:a16="http://schemas.microsoft.com/office/drawing/2014/main" id="{1A7A3B0E-204A-4220-94D7-DAA6564B04CF}"/>
                </a:ext>
              </a:extLst>
            </p:cNvPr>
            <p:cNvSpPr/>
            <p:nvPr/>
          </p:nvSpPr>
          <p:spPr>
            <a:xfrm>
              <a:off x="853024" y="2225345"/>
              <a:ext cx="1800000" cy="180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B6C9249-5D86-4262-9322-71B72829BD95}"/>
                </a:ext>
              </a:extLst>
            </p:cNvPr>
            <p:cNvSpPr txBox="1"/>
            <p:nvPr/>
          </p:nvSpPr>
          <p:spPr>
            <a:xfrm>
              <a:off x="1036275" y="2578669"/>
              <a:ext cx="1440000" cy="720000"/>
            </a:xfrm>
            <a:prstGeom prst="rect">
              <a:avLst/>
            </a:prstGeom>
            <a:noFill/>
          </p:spPr>
          <p:txBody>
            <a:bodyPr wrap="square" rtlCol="0">
              <a:spAutoFit/>
            </a:bodyPr>
            <a:lstStyle/>
            <a:p>
              <a:pPr algn="ctr"/>
              <a:r>
                <a:rPr lang="zh-TW" altLang="en-US" sz="4000" b="1" dirty="0">
                  <a:latin typeface="Meiryo UI" panose="020B0604030504040204" pitchFamily="50" charset="-128"/>
                  <a:ea typeface="Meiryo UI" panose="020B0604030504040204" pitchFamily="50" charset="-128"/>
                </a:rPr>
                <a:t>債権</a:t>
              </a:r>
              <a:endParaRPr lang="en-US" altLang="zh-TW" sz="40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663F134-14B1-4286-9912-C70D2BC42AC3}"/>
                </a:ext>
              </a:extLst>
            </p:cNvPr>
            <p:cNvSpPr txBox="1"/>
            <p:nvPr/>
          </p:nvSpPr>
          <p:spPr>
            <a:xfrm>
              <a:off x="1023575" y="3181708"/>
              <a:ext cx="1440000" cy="461665"/>
            </a:xfrm>
            <a:prstGeom prst="rect">
              <a:avLst/>
            </a:prstGeom>
            <a:noFill/>
          </p:spPr>
          <p:txBody>
            <a:bodyPr wrap="square" rtlCol="0" anchor="ctr">
              <a:spAutoFit/>
            </a:bodyPr>
            <a:lstStyle/>
            <a:p>
              <a:pPr algn="ctr"/>
              <a:r>
                <a:rPr lang="zh-TW" altLang="en-US" sz="2400" b="1" dirty="0">
                  <a:latin typeface="Meiryo UI" panose="020B0604030504040204" pitchFamily="50" charset="-128"/>
                  <a:ea typeface="Meiryo UI" panose="020B0604030504040204" pitchFamily="50" charset="-128"/>
                </a:rPr>
                <a:t>（権利）</a:t>
              </a:r>
              <a:endParaRPr lang="ja-JP" altLang="en-US" sz="2400" b="1" dirty="0">
                <a:latin typeface="Meiryo UI" panose="020B0604030504040204" pitchFamily="50" charset="-128"/>
                <a:ea typeface="Meiryo UI" panose="020B0604030504040204" pitchFamily="50" charset="-128"/>
              </a:endParaRPr>
            </a:p>
          </p:txBody>
        </p:sp>
      </p:grpSp>
      <p:sp>
        <p:nvSpPr>
          <p:cNvPr id="11" name="テキスト ボックス 10">
            <a:extLst>
              <a:ext uri="{FF2B5EF4-FFF2-40B4-BE49-F238E27FC236}">
                <a16:creationId xmlns:a16="http://schemas.microsoft.com/office/drawing/2014/main" id="{F231CEA7-6133-463C-9160-95D11BD82D8E}"/>
              </a:ext>
            </a:extLst>
          </p:cNvPr>
          <p:cNvSpPr txBox="1"/>
          <p:nvPr/>
        </p:nvSpPr>
        <p:spPr>
          <a:xfrm>
            <a:off x="1682003" y="5229225"/>
            <a:ext cx="1440000" cy="720000"/>
          </a:xfrm>
          <a:prstGeom prst="rect">
            <a:avLst/>
          </a:prstGeom>
          <a:noFill/>
        </p:spPr>
        <p:txBody>
          <a:bodyPr wrap="square" rtlCol="0" anchor="ctr">
            <a:spAutoFit/>
          </a:bodyPr>
          <a:lstStyle/>
          <a:p>
            <a:pPr algn="ctr"/>
            <a:r>
              <a:rPr kumimoji="1" lang="ja-JP" altLang="en-US" sz="3200" b="1" dirty="0">
                <a:latin typeface="Meiryo UI" panose="020B0604030504040204" pitchFamily="50" charset="-128"/>
                <a:ea typeface="Meiryo UI" panose="020B0604030504040204" pitchFamily="50" charset="-128"/>
              </a:rPr>
              <a:t>双方に</a:t>
            </a:r>
          </a:p>
        </p:txBody>
      </p:sp>
      <p:sp>
        <p:nvSpPr>
          <p:cNvPr id="12" name="テキスト ボックス 11">
            <a:extLst>
              <a:ext uri="{FF2B5EF4-FFF2-40B4-BE49-F238E27FC236}">
                <a16:creationId xmlns:a16="http://schemas.microsoft.com/office/drawing/2014/main" id="{13E2B03F-3F4F-414D-B8E4-28D5E6914894}"/>
              </a:ext>
            </a:extLst>
          </p:cNvPr>
          <p:cNvSpPr txBox="1"/>
          <p:nvPr/>
        </p:nvSpPr>
        <p:spPr>
          <a:xfrm>
            <a:off x="9041483" y="3336011"/>
            <a:ext cx="2160000" cy="584775"/>
          </a:xfrm>
          <a:prstGeom prst="rect">
            <a:avLst/>
          </a:prstGeom>
          <a:noFill/>
        </p:spPr>
        <p:txBody>
          <a:bodyPr wrap="square" rtlCol="0" anchor="ctr">
            <a:spAutoFit/>
          </a:bodyPr>
          <a:lstStyle/>
          <a:p>
            <a:r>
              <a:rPr kumimoji="1" lang="ja-JP" altLang="en-US" sz="3200" b="1" dirty="0">
                <a:latin typeface="Meiryo UI" panose="020B0604030504040204" pitchFamily="50" charset="-128"/>
                <a:ea typeface="Meiryo UI" panose="020B0604030504040204" pitchFamily="50" charset="-128"/>
              </a:rPr>
              <a:t>が発生する</a:t>
            </a:r>
          </a:p>
        </p:txBody>
      </p:sp>
      <p:sp>
        <p:nvSpPr>
          <p:cNvPr id="13" name="テキスト ボックス 12">
            <a:extLst>
              <a:ext uri="{FF2B5EF4-FFF2-40B4-BE49-F238E27FC236}">
                <a16:creationId xmlns:a16="http://schemas.microsoft.com/office/drawing/2014/main" id="{9E7987FB-6B7E-48C6-BE40-D067E1405536}"/>
              </a:ext>
            </a:extLst>
          </p:cNvPr>
          <p:cNvSpPr txBox="1"/>
          <p:nvPr/>
        </p:nvSpPr>
        <p:spPr>
          <a:xfrm>
            <a:off x="6097512" y="3430003"/>
            <a:ext cx="720000" cy="360000"/>
          </a:xfrm>
          <a:prstGeom prst="rect">
            <a:avLst/>
          </a:prstGeom>
          <a:noFill/>
        </p:spPr>
        <p:txBody>
          <a:bodyPr wrap="square" rtlCol="0" anchor="ctr">
            <a:spAutoFit/>
          </a:bodyPr>
          <a:lstStyle/>
          <a:p>
            <a:pPr algn="ctr"/>
            <a:r>
              <a:rPr kumimoji="1" lang="ja-JP" altLang="en-US" sz="3200" b="1" dirty="0">
                <a:latin typeface="Meiryo UI" panose="020B0604030504040204" pitchFamily="50" charset="-128"/>
                <a:ea typeface="Meiryo UI" panose="020B0604030504040204" pitchFamily="50" charset="-128"/>
              </a:rPr>
              <a:t>と</a:t>
            </a:r>
          </a:p>
        </p:txBody>
      </p:sp>
      <p:pic>
        <p:nvPicPr>
          <p:cNvPr id="20" name="図 19">
            <a:extLst>
              <a:ext uri="{FF2B5EF4-FFF2-40B4-BE49-F238E27FC236}">
                <a16:creationId xmlns:a16="http://schemas.microsoft.com/office/drawing/2014/main" id="{3DF0F375-4C19-9148-942D-2DC511558C31}"/>
              </a:ext>
            </a:extLst>
          </p:cNvPr>
          <p:cNvPicPr>
            <a:picLocks noChangeAspect="1"/>
          </p:cNvPicPr>
          <p:nvPr/>
        </p:nvPicPr>
        <p:blipFill>
          <a:blip r:embed="rId3"/>
          <a:stretch>
            <a:fillRect/>
          </a:stretch>
        </p:blipFill>
        <p:spPr>
          <a:xfrm>
            <a:off x="1320091" y="1772853"/>
            <a:ext cx="1938615" cy="3351090"/>
          </a:xfrm>
          <a:prstGeom prst="rect">
            <a:avLst/>
          </a:prstGeom>
        </p:spPr>
      </p:pic>
      <p:grpSp>
        <p:nvGrpSpPr>
          <p:cNvPr id="15" name="グループ化 14">
            <a:extLst>
              <a:ext uri="{FF2B5EF4-FFF2-40B4-BE49-F238E27FC236}">
                <a16:creationId xmlns:a16="http://schemas.microsoft.com/office/drawing/2014/main" id="{D68649C5-6CE5-43B6-B487-CCF4628B9810}"/>
              </a:ext>
            </a:extLst>
          </p:cNvPr>
          <p:cNvGrpSpPr/>
          <p:nvPr/>
        </p:nvGrpSpPr>
        <p:grpSpPr>
          <a:xfrm>
            <a:off x="10427449" y="202750"/>
            <a:ext cx="1440000" cy="360000"/>
            <a:chOff x="4655776" y="728050"/>
            <a:chExt cx="1440000" cy="360000"/>
          </a:xfrm>
        </p:grpSpPr>
        <p:sp>
          <p:nvSpPr>
            <p:cNvPr id="16" name="四角形: 角を丸くする 15">
              <a:extLst>
                <a:ext uri="{FF2B5EF4-FFF2-40B4-BE49-F238E27FC236}">
                  <a16:creationId xmlns:a16="http://schemas.microsoft.com/office/drawing/2014/main" id="{6EA6A6E3-6CE9-48A8-A73B-D1E48FFD41A1}"/>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4B9CD2EB-4792-42A3-A825-FD79BB82D31B}"/>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59253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883402D-1793-4EF6-A7EC-0395495D0F45}"/>
              </a:ext>
            </a:extLst>
          </p:cNvPr>
          <p:cNvSpPr txBox="1"/>
          <p:nvPr/>
        </p:nvSpPr>
        <p:spPr>
          <a:xfrm>
            <a:off x="847492" y="5295099"/>
            <a:ext cx="10749776" cy="954107"/>
          </a:xfrm>
          <a:prstGeom prst="rect">
            <a:avLst/>
          </a:prstGeom>
          <a:noFill/>
        </p:spPr>
        <p:txBody>
          <a:bodyPr wrap="square" rtlCol="0" anchor="ctr">
            <a:spAutoFit/>
          </a:bodyPr>
          <a:lstStyle/>
          <a:p>
            <a:pPr algn="ctr"/>
            <a:r>
              <a:rPr lang="ja-JP" altLang="en-US" sz="3600" b="1" u="sng" dirty="0">
                <a:solidFill>
                  <a:srgbClr val="FF0040"/>
                </a:solidFill>
                <a:latin typeface="Meiryo UI" panose="020B0604030504040204" pitchFamily="50" charset="-128"/>
                <a:ea typeface="Meiryo UI" panose="020B0604030504040204" pitchFamily="50" charset="-128"/>
              </a:rPr>
              <a:t>契約前に</a:t>
            </a:r>
            <a:r>
              <a:rPr lang="ja-JP" altLang="en-US" sz="3600" b="1" dirty="0">
                <a:solidFill>
                  <a:srgbClr val="FF0040"/>
                </a:solidFill>
                <a:latin typeface="Meiryo UI" panose="020B0604030504040204" pitchFamily="50" charset="-128"/>
                <a:ea typeface="Meiryo UI" panose="020B0604030504040204" pitchFamily="50" charset="-128"/>
              </a:rPr>
              <a:t>内容をしっかり確認することが重要</a:t>
            </a:r>
            <a:endParaRPr lang="en-US" altLang="ja-JP" sz="3600" b="1" dirty="0">
              <a:solidFill>
                <a:srgbClr val="FF0040"/>
              </a:solidFill>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他人に名義を貸した契約でも自分の債務になることもあります</a:t>
            </a:r>
            <a:endParaRPr kumimoji="1" lang="en-US" altLang="ja-JP" sz="2000" dirty="0">
              <a:latin typeface="Meiryo UI" panose="020B0604030504040204" pitchFamily="50" charset="-128"/>
              <a:ea typeface="Meiryo UI" panose="020B0604030504040204" pitchFamily="50" charset="-128"/>
            </a:endParaRPr>
          </a:p>
        </p:txBody>
      </p:sp>
      <p:pic>
        <p:nvPicPr>
          <p:cNvPr id="10" name="グラフィックス 9">
            <a:extLst>
              <a:ext uri="{FF2B5EF4-FFF2-40B4-BE49-F238E27FC236}">
                <a16:creationId xmlns:a16="http://schemas.microsoft.com/office/drawing/2014/main" id="{8382AA0F-A379-4B3A-A960-8959F85E324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504747" y="2436677"/>
            <a:ext cx="1461339" cy="2627007"/>
          </a:xfrm>
          <a:prstGeom prst="rect">
            <a:avLst/>
          </a:prstGeom>
        </p:spPr>
      </p:pic>
      <p:pic>
        <p:nvPicPr>
          <p:cNvPr id="12" name="グラフィックス 11">
            <a:extLst>
              <a:ext uri="{FF2B5EF4-FFF2-40B4-BE49-F238E27FC236}">
                <a16:creationId xmlns:a16="http://schemas.microsoft.com/office/drawing/2014/main" id="{EAF491F5-9D96-486B-B901-F536D29F407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495179" y="2532065"/>
            <a:ext cx="1352362" cy="2602834"/>
          </a:xfrm>
          <a:prstGeom prst="rect">
            <a:avLst/>
          </a:prstGeom>
        </p:spPr>
      </p:pic>
      <p:sp>
        <p:nvSpPr>
          <p:cNvPr id="16" name="テキスト ボックス 15">
            <a:extLst>
              <a:ext uri="{FF2B5EF4-FFF2-40B4-BE49-F238E27FC236}">
                <a16:creationId xmlns:a16="http://schemas.microsoft.com/office/drawing/2014/main" id="{3BEC6386-1E09-4A67-83A3-A166F5F550BA}"/>
              </a:ext>
            </a:extLst>
          </p:cNvPr>
          <p:cNvSpPr txBox="1"/>
          <p:nvPr/>
        </p:nvSpPr>
        <p:spPr>
          <a:xfrm>
            <a:off x="3936000" y="608794"/>
            <a:ext cx="4320000" cy="584775"/>
          </a:xfrm>
          <a:prstGeom prst="rect">
            <a:avLst/>
          </a:prstGeom>
          <a:noFill/>
        </p:spPr>
        <p:txBody>
          <a:bodyPr wrap="square" rtlCol="0" anchor="ctr">
            <a:spAutoFit/>
          </a:bodyPr>
          <a:lstStyle/>
          <a:p>
            <a:pPr algn="ctr"/>
            <a:r>
              <a:rPr kumimoji="1" lang="ja-JP" altLang="en-US" sz="3200" b="1" dirty="0">
                <a:latin typeface="Meiryo UI" panose="020B0604030504040204" pitchFamily="50" charset="-128"/>
                <a:ea typeface="Meiryo UI" panose="020B0604030504040204" pitchFamily="50" charset="-128"/>
              </a:rPr>
              <a:t>成立した契約は</a:t>
            </a:r>
            <a:endParaRPr kumimoji="1" lang="en-US" altLang="ja-JP" sz="32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3ACF573-B943-49E5-8968-778AFBF0B2D8}"/>
              </a:ext>
            </a:extLst>
          </p:cNvPr>
          <p:cNvSpPr txBox="1"/>
          <p:nvPr/>
        </p:nvSpPr>
        <p:spPr>
          <a:xfrm>
            <a:off x="2856000" y="1096056"/>
            <a:ext cx="6480000" cy="1080000"/>
          </a:xfrm>
          <a:prstGeom prst="rect">
            <a:avLst/>
          </a:prstGeom>
          <a:noFill/>
        </p:spPr>
        <p:txBody>
          <a:bodyPr wrap="square" rtlCol="0" anchor="ctr">
            <a:spAutoFit/>
          </a:bodyPr>
          <a:lstStyle/>
          <a:p>
            <a:pPr algn="ctr"/>
            <a:r>
              <a:rPr kumimoji="1" lang="ja-JP" altLang="en-US" sz="6400" b="1" dirty="0">
                <a:latin typeface="Meiryo UI" panose="020B0604030504040204" pitchFamily="50" charset="-128"/>
                <a:ea typeface="Meiryo UI" panose="020B0604030504040204" pitchFamily="50" charset="-128"/>
              </a:rPr>
              <a:t>原則</a:t>
            </a:r>
            <a:r>
              <a:rPr kumimoji="1" lang="ja-JP" altLang="en-US" sz="6400" b="1" dirty="0">
                <a:solidFill>
                  <a:srgbClr val="FF0040"/>
                </a:solidFill>
                <a:latin typeface="Meiryo UI" panose="020B0604030504040204" pitchFamily="50" charset="-128"/>
                <a:ea typeface="Meiryo UI" panose="020B0604030504040204" pitchFamily="50" charset="-128"/>
              </a:rPr>
              <a:t>やめられない</a:t>
            </a:r>
            <a:endParaRPr kumimoji="1" lang="en-US" altLang="ja-JP" sz="6400" b="1" dirty="0">
              <a:solidFill>
                <a:srgbClr val="FF0040"/>
              </a:solidFill>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A9B48C3C-18B9-4895-BD58-D1E3E88F6FCD}"/>
              </a:ext>
            </a:extLst>
          </p:cNvPr>
          <p:cNvGrpSpPr/>
          <p:nvPr/>
        </p:nvGrpSpPr>
        <p:grpSpPr>
          <a:xfrm>
            <a:off x="10427449" y="202750"/>
            <a:ext cx="1440000" cy="360000"/>
            <a:chOff x="4655776" y="728050"/>
            <a:chExt cx="1440000" cy="360000"/>
          </a:xfrm>
        </p:grpSpPr>
        <p:sp>
          <p:nvSpPr>
            <p:cNvPr id="9" name="四角形: 角を丸くする 8">
              <a:extLst>
                <a:ext uri="{FF2B5EF4-FFF2-40B4-BE49-F238E27FC236}">
                  <a16:creationId xmlns:a16="http://schemas.microsoft.com/office/drawing/2014/main" id="{ADC99AC7-3D3A-4C28-B3BD-54166E945867}"/>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4FDB113-AA0C-40F3-A71C-1127C5C86045}"/>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52993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32" presetClass="emph" presetSubtype="0" fill="hold" grpId="1" nodeType="after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87FDC232-0630-4300-818A-851E2DB68971}"/>
              </a:ext>
            </a:extLst>
          </p:cNvPr>
          <p:cNvSpPr txBox="1"/>
          <p:nvPr/>
        </p:nvSpPr>
        <p:spPr>
          <a:xfrm>
            <a:off x="2843388" y="5441437"/>
            <a:ext cx="6480000" cy="1080000"/>
          </a:xfrm>
          <a:prstGeom prst="rect">
            <a:avLst/>
          </a:prstGeom>
          <a:noFill/>
        </p:spPr>
        <p:txBody>
          <a:bodyPr wrap="square" rtlCol="0" anchor="ctr">
            <a:spAutoFit/>
          </a:bodyPr>
          <a:lstStyle/>
          <a:p>
            <a:pPr algn="ctr"/>
            <a:r>
              <a:rPr lang="ja-JP" altLang="en-US" sz="2800" b="1" dirty="0">
                <a:latin typeface="Meiryo UI" panose="020B0604030504040204" pitchFamily="50" charset="-128"/>
                <a:ea typeface="Meiryo UI" panose="020B0604030504040204" pitchFamily="50" charset="-128"/>
              </a:rPr>
              <a:t>契約とは、法律で保護された約束事</a:t>
            </a:r>
            <a:endParaRPr lang="en-US" altLang="ja-JP" sz="2800" b="1" dirty="0">
              <a:latin typeface="Meiryo UI" panose="020B0604030504040204" pitchFamily="50" charset="-128"/>
              <a:ea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rPr>
              <a:t>しかし、契約後にやめたくなることも</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a:t>
            </a:r>
          </a:p>
        </p:txBody>
      </p:sp>
      <p:sp>
        <p:nvSpPr>
          <p:cNvPr id="5" name="テキスト ボックス 4">
            <a:extLst>
              <a:ext uri="{FF2B5EF4-FFF2-40B4-BE49-F238E27FC236}">
                <a16:creationId xmlns:a16="http://schemas.microsoft.com/office/drawing/2014/main" id="{1ECC886C-DCDD-4496-9DBC-DA7D5315CE65}"/>
              </a:ext>
            </a:extLst>
          </p:cNvPr>
          <p:cNvSpPr txBox="1"/>
          <p:nvPr/>
        </p:nvSpPr>
        <p:spPr>
          <a:xfrm>
            <a:off x="2136000" y="459333"/>
            <a:ext cx="7920000" cy="1569660"/>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消費生活の中では</a:t>
            </a:r>
            <a:endParaRPr kumimoji="1" lang="en-US" altLang="ja-JP" sz="4800" b="1" dirty="0">
              <a:latin typeface="Meiryo UI" panose="020B0604030504040204" pitchFamily="50" charset="-128"/>
              <a:ea typeface="Meiryo UI" panose="020B0604030504040204" pitchFamily="50" charset="-128"/>
            </a:endParaRPr>
          </a:p>
          <a:p>
            <a:pPr algn="ctr"/>
            <a:r>
              <a:rPr lang="ja-JP" altLang="en-US" sz="4800" b="1" dirty="0">
                <a:latin typeface="Meiryo UI" panose="020B0604030504040204" pitchFamily="50" charset="-128"/>
                <a:ea typeface="Meiryo UI" panose="020B0604030504040204" pitchFamily="50" charset="-128"/>
              </a:rPr>
              <a:t>様々</a:t>
            </a:r>
            <a:r>
              <a:rPr kumimoji="1" lang="ja-JP" altLang="en-US" sz="4800" b="1" dirty="0">
                <a:latin typeface="Meiryo UI" panose="020B0604030504040204" pitchFamily="50" charset="-128"/>
                <a:ea typeface="Meiryo UI" panose="020B0604030504040204" pitchFamily="50" charset="-128"/>
              </a:rPr>
              <a:t>な</a:t>
            </a:r>
            <a:r>
              <a:rPr kumimoji="1" lang="ja-JP" altLang="en-US" sz="4800" b="1" dirty="0">
                <a:solidFill>
                  <a:srgbClr val="FF0040"/>
                </a:solidFill>
                <a:latin typeface="Meiryo UI" panose="020B0604030504040204" pitchFamily="50" charset="-128"/>
                <a:ea typeface="Meiryo UI" panose="020B0604030504040204" pitchFamily="50" charset="-128"/>
              </a:rPr>
              <a:t>契約</a:t>
            </a:r>
            <a:r>
              <a:rPr kumimoji="1" lang="ja-JP" altLang="en-US" sz="4800" b="1" dirty="0">
                <a:latin typeface="Meiryo UI" panose="020B0604030504040204" pitchFamily="50" charset="-128"/>
                <a:ea typeface="Meiryo UI" panose="020B0604030504040204" pitchFamily="50" charset="-128"/>
              </a:rPr>
              <a:t>を交わしている</a:t>
            </a:r>
          </a:p>
        </p:txBody>
      </p:sp>
      <p:pic>
        <p:nvPicPr>
          <p:cNvPr id="11" name="図 10">
            <a:extLst>
              <a:ext uri="{FF2B5EF4-FFF2-40B4-BE49-F238E27FC236}">
                <a16:creationId xmlns:a16="http://schemas.microsoft.com/office/drawing/2014/main" id="{8A16570E-BD57-914F-A961-75A42A60A411}"/>
              </a:ext>
            </a:extLst>
          </p:cNvPr>
          <p:cNvPicPr>
            <a:picLocks noChangeAspect="1"/>
          </p:cNvPicPr>
          <p:nvPr/>
        </p:nvPicPr>
        <p:blipFill rotWithShape="1">
          <a:blip r:embed="rId3"/>
          <a:srcRect b="10867"/>
          <a:stretch/>
        </p:blipFill>
        <p:spPr>
          <a:xfrm>
            <a:off x="6470306" y="2544116"/>
            <a:ext cx="1665668" cy="1874599"/>
          </a:xfrm>
          <a:prstGeom prst="rect">
            <a:avLst/>
          </a:prstGeom>
        </p:spPr>
      </p:pic>
      <p:pic>
        <p:nvPicPr>
          <p:cNvPr id="12" name="図 11">
            <a:extLst>
              <a:ext uri="{FF2B5EF4-FFF2-40B4-BE49-F238E27FC236}">
                <a16:creationId xmlns:a16="http://schemas.microsoft.com/office/drawing/2014/main" id="{86F8B1F8-0C38-514D-852C-281506691D7E}"/>
              </a:ext>
            </a:extLst>
          </p:cNvPr>
          <p:cNvPicPr>
            <a:picLocks noChangeAspect="1"/>
          </p:cNvPicPr>
          <p:nvPr/>
        </p:nvPicPr>
        <p:blipFill>
          <a:blip r:embed="rId4"/>
          <a:stretch>
            <a:fillRect/>
          </a:stretch>
        </p:blipFill>
        <p:spPr>
          <a:xfrm>
            <a:off x="1640977" y="2751849"/>
            <a:ext cx="1543499" cy="1569660"/>
          </a:xfrm>
          <a:prstGeom prst="rect">
            <a:avLst/>
          </a:prstGeom>
        </p:spPr>
      </p:pic>
      <p:pic>
        <p:nvPicPr>
          <p:cNvPr id="13" name="図 12">
            <a:extLst>
              <a:ext uri="{FF2B5EF4-FFF2-40B4-BE49-F238E27FC236}">
                <a16:creationId xmlns:a16="http://schemas.microsoft.com/office/drawing/2014/main" id="{08B6F356-54CC-E64B-9F06-737A022DB826}"/>
              </a:ext>
            </a:extLst>
          </p:cNvPr>
          <p:cNvPicPr>
            <a:picLocks noChangeAspect="1"/>
          </p:cNvPicPr>
          <p:nvPr/>
        </p:nvPicPr>
        <p:blipFill>
          <a:blip r:embed="rId5"/>
          <a:stretch>
            <a:fillRect/>
          </a:stretch>
        </p:blipFill>
        <p:spPr>
          <a:xfrm>
            <a:off x="4178195" y="3129464"/>
            <a:ext cx="1543500" cy="996935"/>
          </a:xfrm>
          <a:prstGeom prst="rect">
            <a:avLst/>
          </a:prstGeom>
        </p:spPr>
      </p:pic>
      <p:sp>
        <p:nvSpPr>
          <p:cNvPr id="18" name="テキスト ボックス 17">
            <a:extLst>
              <a:ext uri="{FF2B5EF4-FFF2-40B4-BE49-F238E27FC236}">
                <a16:creationId xmlns:a16="http://schemas.microsoft.com/office/drawing/2014/main" id="{429A6F9F-C8F8-4FFB-83EE-D96CC59E4799}"/>
              </a:ext>
            </a:extLst>
          </p:cNvPr>
          <p:cNvSpPr txBox="1"/>
          <p:nvPr/>
        </p:nvSpPr>
        <p:spPr>
          <a:xfrm>
            <a:off x="1407508" y="4527810"/>
            <a:ext cx="2167542" cy="707886"/>
          </a:xfrm>
          <a:prstGeom prst="rect">
            <a:avLst/>
          </a:prstGeom>
          <a:noFill/>
        </p:spPr>
        <p:txBody>
          <a:bodyPr wrap="square" rtlCol="0" anchor="ctr">
            <a:spAutoFit/>
          </a:bodyPr>
          <a:lstStyle/>
          <a:p>
            <a:pPr algn="ctr"/>
            <a:r>
              <a:rPr kumimoji="1" lang="ja-JP" altLang="en-US" sz="2000" b="1" dirty="0">
                <a:solidFill>
                  <a:srgbClr val="406080"/>
                </a:solidFill>
                <a:latin typeface="Meiryo UI" panose="020B0604030504040204" pitchFamily="50" charset="-128"/>
                <a:ea typeface="Meiryo UI" panose="020B0604030504040204" pitchFamily="50" charset="-128"/>
              </a:rPr>
              <a:t>食料品や文房具の</a:t>
            </a:r>
            <a:endParaRPr kumimoji="1" lang="en-US" altLang="ja-JP" sz="2000" b="1" dirty="0">
              <a:solidFill>
                <a:srgbClr val="406080"/>
              </a:solidFill>
              <a:latin typeface="Meiryo UI" panose="020B0604030504040204" pitchFamily="50" charset="-128"/>
              <a:ea typeface="Meiryo UI" panose="020B0604030504040204" pitchFamily="50" charset="-128"/>
            </a:endParaRPr>
          </a:p>
          <a:p>
            <a:pPr algn="ctr"/>
            <a:r>
              <a:rPr kumimoji="1" lang="ja-JP" altLang="en-US" sz="2000" b="1" dirty="0">
                <a:solidFill>
                  <a:srgbClr val="406080"/>
                </a:solidFill>
                <a:latin typeface="Meiryo UI" panose="020B0604030504040204" pitchFamily="50" charset="-128"/>
                <a:ea typeface="Meiryo UI" panose="020B0604030504040204" pitchFamily="50" charset="-128"/>
              </a:rPr>
              <a:t>購入</a:t>
            </a:r>
          </a:p>
        </p:txBody>
      </p:sp>
      <p:sp>
        <p:nvSpPr>
          <p:cNvPr id="19" name="テキスト ボックス 18">
            <a:extLst>
              <a:ext uri="{FF2B5EF4-FFF2-40B4-BE49-F238E27FC236}">
                <a16:creationId xmlns:a16="http://schemas.microsoft.com/office/drawing/2014/main" id="{506E1981-49E2-44FA-8DD2-7E0F4A93B220}"/>
              </a:ext>
            </a:extLst>
          </p:cNvPr>
          <p:cNvSpPr txBox="1"/>
          <p:nvPr/>
        </p:nvSpPr>
        <p:spPr>
          <a:xfrm>
            <a:off x="4178195" y="4527810"/>
            <a:ext cx="1764366" cy="707886"/>
          </a:xfrm>
          <a:prstGeom prst="rect">
            <a:avLst/>
          </a:prstGeom>
          <a:noFill/>
        </p:spPr>
        <p:txBody>
          <a:bodyPr wrap="square" rtlCol="0" anchor="ctr">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電車やバスの</a:t>
            </a:r>
          </a:p>
          <a:p>
            <a:pPr algn="ctr"/>
            <a:r>
              <a:rPr lang="ja-JP" altLang="en-US" sz="2000" b="1" dirty="0">
                <a:solidFill>
                  <a:srgbClr val="406080"/>
                </a:solidFill>
                <a:latin typeface="Meiryo UI" panose="020B0604030504040204" pitchFamily="50" charset="-128"/>
                <a:ea typeface="Meiryo UI" panose="020B0604030504040204" pitchFamily="50" charset="-128"/>
              </a:rPr>
              <a:t>利用</a:t>
            </a:r>
          </a:p>
        </p:txBody>
      </p:sp>
      <p:sp>
        <p:nvSpPr>
          <p:cNvPr id="20" name="テキスト ボックス 19">
            <a:extLst>
              <a:ext uri="{FF2B5EF4-FFF2-40B4-BE49-F238E27FC236}">
                <a16:creationId xmlns:a16="http://schemas.microsoft.com/office/drawing/2014/main" id="{BF19988E-638B-46DA-8E32-FDC150F0DC3A}"/>
              </a:ext>
            </a:extLst>
          </p:cNvPr>
          <p:cNvSpPr txBox="1"/>
          <p:nvPr/>
        </p:nvSpPr>
        <p:spPr>
          <a:xfrm>
            <a:off x="6489595" y="4527810"/>
            <a:ext cx="1764366" cy="707886"/>
          </a:xfrm>
          <a:prstGeom prst="rect">
            <a:avLst/>
          </a:prstGeom>
          <a:noFill/>
        </p:spPr>
        <p:txBody>
          <a:bodyPr wrap="square" rtlCol="0" anchor="ctr">
            <a:spAutoFit/>
          </a:bodyPr>
          <a:lstStyle/>
          <a:p>
            <a:pPr algn="ctr"/>
            <a:r>
              <a:rPr lang="ja-JP" altLang="en-US" sz="2000" b="1">
                <a:solidFill>
                  <a:srgbClr val="406080"/>
                </a:solidFill>
                <a:latin typeface="Meiryo UI" panose="020B0604030504040204" pitchFamily="50" charset="-128"/>
                <a:ea typeface="Meiryo UI" panose="020B0604030504040204" pitchFamily="50" charset="-128"/>
              </a:rPr>
              <a:t>スマホでネット通販</a:t>
            </a:r>
            <a:endParaRPr lang="ja-JP" altLang="en-US" sz="2000" b="1" dirty="0">
              <a:solidFill>
                <a:srgbClr val="40608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4C80A7C-375A-4B77-9813-316422FEEFA4}"/>
              </a:ext>
            </a:extLst>
          </p:cNvPr>
          <p:cNvSpPr txBox="1"/>
          <p:nvPr/>
        </p:nvSpPr>
        <p:spPr>
          <a:xfrm>
            <a:off x="8740213" y="4681698"/>
            <a:ext cx="2294757" cy="400110"/>
          </a:xfrm>
          <a:prstGeom prst="rect">
            <a:avLst/>
          </a:prstGeom>
          <a:noFill/>
        </p:spPr>
        <p:txBody>
          <a:bodyPr wrap="square" rtlCol="0" anchor="ctr">
            <a:spAutoFit/>
          </a:bodyPr>
          <a:lstStyle/>
          <a:p>
            <a:pPr algn="ctr"/>
            <a:r>
              <a:rPr kumimoji="1" lang="ja-JP" altLang="en-US" sz="2000" b="1" dirty="0">
                <a:solidFill>
                  <a:srgbClr val="406080"/>
                </a:solidFill>
                <a:latin typeface="Meiryo UI" panose="020B0604030504040204" pitchFamily="50" charset="-128"/>
                <a:ea typeface="Meiryo UI" panose="020B0604030504040204" pitchFamily="50" charset="-128"/>
              </a:rPr>
              <a:t>アパートを借りる</a:t>
            </a:r>
          </a:p>
        </p:txBody>
      </p:sp>
      <p:pic>
        <p:nvPicPr>
          <p:cNvPr id="4" name="グラフィックス 3">
            <a:extLst>
              <a:ext uri="{FF2B5EF4-FFF2-40B4-BE49-F238E27FC236}">
                <a16:creationId xmlns:a16="http://schemas.microsoft.com/office/drawing/2014/main" id="{7013D988-D37D-4106-AD26-30D714C6BFD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072789" y="3165725"/>
            <a:ext cx="1478234" cy="1224646"/>
          </a:xfrm>
          <a:prstGeom prst="rect">
            <a:avLst/>
          </a:prstGeom>
        </p:spPr>
      </p:pic>
    </p:spTree>
    <p:extLst>
      <p:ext uri="{BB962C8B-B14F-4D97-AF65-F5344CB8AC3E}">
        <p14:creationId xmlns:p14="http://schemas.microsoft.com/office/powerpoint/2010/main" val="29809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565CAD65-715D-4473-ABB8-A303FBBA7534}"/>
              </a:ext>
            </a:extLst>
          </p:cNvPr>
          <p:cNvGrpSpPr/>
          <p:nvPr/>
        </p:nvGrpSpPr>
        <p:grpSpPr>
          <a:xfrm>
            <a:off x="10427449" y="202750"/>
            <a:ext cx="1440000" cy="360000"/>
            <a:chOff x="4655776" y="728050"/>
            <a:chExt cx="1440000" cy="360000"/>
          </a:xfrm>
        </p:grpSpPr>
        <p:sp>
          <p:nvSpPr>
            <p:cNvPr id="26" name="四角形: 角を丸くする 25">
              <a:extLst>
                <a:ext uri="{FF2B5EF4-FFF2-40B4-BE49-F238E27FC236}">
                  <a16:creationId xmlns:a16="http://schemas.microsoft.com/office/drawing/2014/main" id="{86ECBB2A-8FDD-48BF-BF4E-23C5570F2D71}"/>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12006134-F757-4FAF-B55C-DE71128820B6}"/>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pic>
        <p:nvPicPr>
          <p:cNvPr id="56" name="グラフィックス 55">
            <a:extLst>
              <a:ext uri="{FF2B5EF4-FFF2-40B4-BE49-F238E27FC236}">
                <a16:creationId xmlns:a16="http://schemas.microsoft.com/office/drawing/2014/main" id="{5E3870DF-88A0-4AA7-8D96-BB0E03C5B7B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753721" y="3291644"/>
            <a:ext cx="2595355" cy="2427886"/>
          </a:xfrm>
          <a:prstGeom prst="rect">
            <a:avLst/>
          </a:prstGeom>
        </p:spPr>
      </p:pic>
      <p:pic>
        <p:nvPicPr>
          <p:cNvPr id="58" name="グラフィックス 57">
            <a:extLst>
              <a:ext uri="{FF2B5EF4-FFF2-40B4-BE49-F238E27FC236}">
                <a16:creationId xmlns:a16="http://schemas.microsoft.com/office/drawing/2014/main" id="{9C49A975-B51E-40B7-8589-0DD357C828C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457938" y="3500146"/>
            <a:ext cx="2389135" cy="2177040"/>
          </a:xfrm>
          <a:prstGeom prst="rect">
            <a:avLst/>
          </a:prstGeom>
        </p:spPr>
      </p:pic>
      <p:sp>
        <p:nvSpPr>
          <p:cNvPr id="14" name="テキスト ボックス 13">
            <a:extLst>
              <a:ext uri="{FF2B5EF4-FFF2-40B4-BE49-F238E27FC236}">
                <a16:creationId xmlns:a16="http://schemas.microsoft.com/office/drawing/2014/main" id="{71B925A9-39E8-4518-9DE2-D0C9AC269BEC}"/>
              </a:ext>
            </a:extLst>
          </p:cNvPr>
          <p:cNvSpPr txBox="1"/>
          <p:nvPr/>
        </p:nvSpPr>
        <p:spPr>
          <a:xfrm>
            <a:off x="1" y="501462"/>
            <a:ext cx="12167518" cy="830997"/>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ただし、契約と違っていれば、やめることができる</a:t>
            </a:r>
            <a:endParaRPr kumimoji="1" lang="en-US" altLang="ja-JP" sz="4800" b="1" dirty="0">
              <a:latin typeface="Meiryo UI" panose="020B0604030504040204" pitchFamily="50" charset="-128"/>
              <a:ea typeface="Meiryo UI" panose="020B0604030504040204" pitchFamily="50" charset="-128"/>
            </a:endParaRPr>
          </a:p>
        </p:txBody>
      </p:sp>
      <p:pic>
        <p:nvPicPr>
          <p:cNvPr id="18" name="グラフィックス 17">
            <a:extLst>
              <a:ext uri="{FF2B5EF4-FFF2-40B4-BE49-F238E27FC236}">
                <a16:creationId xmlns:a16="http://schemas.microsoft.com/office/drawing/2014/main" id="{F2CB4E9C-2B88-410A-A2E7-4A7861CF572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652338" y="3350384"/>
            <a:ext cx="1802723" cy="3240703"/>
          </a:xfrm>
          <a:prstGeom prst="rect">
            <a:avLst/>
          </a:prstGeom>
        </p:spPr>
      </p:pic>
      <p:pic>
        <p:nvPicPr>
          <p:cNvPr id="20" name="グラフィックス 19">
            <a:extLst>
              <a:ext uri="{FF2B5EF4-FFF2-40B4-BE49-F238E27FC236}">
                <a16:creationId xmlns:a16="http://schemas.microsoft.com/office/drawing/2014/main" id="{7A456628-3F22-4BED-AD69-119F06F06CA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438280" y="3355793"/>
            <a:ext cx="1802723" cy="3469624"/>
          </a:xfrm>
          <a:prstGeom prst="rect">
            <a:avLst/>
          </a:prstGeom>
        </p:spPr>
      </p:pic>
      <p:sp>
        <p:nvSpPr>
          <p:cNvPr id="23" name="テキスト ボックス 22">
            <a:extLst>
              <a:ext uri="{FF2B5EF4-FFF2-40B4-BE49-F238E27FC236}">
                <a16:creationId xmlns:a16="http://schemas.microsoft.com/office/drawing/2014/main" id="{4A1A4DCE-792F-426A-BCFA-30F6A8DE3E30}"/>
              </a:ext>
            </a:extLst>
          </p:cNvPr>
          <p:cNvSpPr txBox="1"/>
          <p:nvPr/>
        </p:nvSpPr>
        <p:spPr>
          <a:xfrm>
            <a:off x="4252233" y="3773058"/>
            <a:ext cx="1988738" cy="1631216"/>
          </a:xfrm>
          <a:prstGeom prst="rect">
            <a:avLst/>
          </a:prstGeom>
          <a:noFill/>
        </p:spPr>
        <p:txBody>
          <a:bodyPr wrap="square" rtlCol="0" anchor="ctr">
            <a:spAutoFit/>
          </a:bodyPr>
          <a:lstStyle/>
          <a:p>
            <a:pPr algn="ctr"/>
            <a:r>
              <a:rPr lang="ja-JP" altLang="en-US" sz="2000" dirty="0">
                <a:latin typeface="Meiryo UI" panose="020B0604030504040204" pitchFamily="50" charset="-128"/>
                <a:ea typeface="Meiryo UI" panose="020B0604030504040204" pitchFamily="50" charset="-128"/>
              </a:rPr>
              <a:t>②通販で届いた商品、部品の</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一部が壊れていて</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使い物に</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なりません</a:t>
            </a:r>
          </a:p>
        </p:txBody>
      </p:sp>
      <p:sp>
        <p:nvSpPr>
          <p:cNvPr id="33" name="テキスト ボックス 32">
            <a:extLst>
              <a:ext uri="{FF2B5EF4-FFF2-40B4-BE49-F238E27FC236}">
                <a16:creationId xmlns:a16="http://schemas.microsoft.com/office/drawing/2014/main" id="{C4CB96E0-D40A-40FC-9AB6-3D4D5421C16A}"/>
              </a:ext>
            </a:extLst>
          </p:cNvPr>
          <p:cNvSpPr txBox="1"/>
          <p:nvPr/>
        </p:nvSpPr>
        <p:spPr>
          <a:xfrm>
            <a:off x="6421379" y="3855236"/>
            <a:ext cx="2045628" cy="1631216"/>
          </a:xfrm>
          <a:prstGeom prst="rect">
            <a:avLst/>
          </a:prstGeom>
          <a:noFill/>
        </p:spPr>
        <p:txBody>
          <a:bodyPr wrap="square" rtlCol="0" anchor="ctr">
            <a:spAutoFit/>
          </a:bodyPr>
          <a:lstStyle/>
          <a:p>
            <a:pPr algn="ctr"/>
            <a:r>
              <a:rPr lang="ja-JP" altLang="en-US" sz="2000" dirty="0">
                <a:latin typeface="Meiryo UI" panose="020B0604030504040204" pitchFamily="50" charset="-128"/>
                <a:ea typeface="Meiryo UI" panose="020B0604030504040204" pitchFamily="50" charset="-128"/>
              </a:rPr>
              <a:t>③ネットショップで</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注文したら、</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サイズの</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違うものが</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届きました</a:t>
            </a:r>
          </a:p>
        </p:txBody>
      </p:sp>
      <p:pic>
        <p:nvPicPr>
          <p:cNvPr id="40" name="グラフィックス 39">
            <a:extLst>
              <a:ext uri="{FF2B5EF4-FFF2-40B4-BE49-F238E27FC236}">
                <a16:creationId xmlns:a16="http://schemas.microsoft.com/office/drawing/2014/main" id="{EABFC11C-BAE8-4766-BC38-126EF7B5477C}"/>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689216" y="3453755"/>
            <a:ext cx="2271863" cy="2137300"/>
          </a:xfrm>
          <a:prstGeom prst="rect">
            <a:avLst/>
          </a:prstGeom>
        </p:spPr>
      </p:pic>
      <p:sp>
        <p:nvSpPr>
          <p:cNvPr id="41" name="テキスト ボックス 40">
            <a:extLst>
              <a:ext uri="{FF2B5EF4-FFF2-40B4-BE49-F238E27FC236}">
                <a16:creationId xmlns:a16="http://schemas.microsoft.com/office/drawing/2014/main" id="{4FE1D622-D15F-4475-952A-23F5AA5F0CC5}"/>
              </a:ext>
            </a:extLst>
          </p:cNvPr>
          <p:cNvSpPr txBox="1"/>
          <p:nvPr/>
        </p:nvSpPr>
        <p:spPr>
          <a:xfrm>
            <a:off x="9895656" y="3843868"/>
            <a:ext cx="2271863" cy="1323439"/>
          </a:xfrm>
          <a:prstGeom prst="rect">
            <a:avLst/>
          </a:prstGeom>
          <a:noFill/>
        </p:spPr>
        <p:txBody>
          <a:bodyPr wrap="square" rtlCol="0" anchor="ctr">
            <a:spAutoFit/>
          </a:bodyPr>
          <a:lstStyle/>
          <a:p>
            <a:pPr algn="ctr"/>
            <a:r>
              <a:rPr lang="ja-JP" altLang="en-US" sz="2000" dirty="0">
                <a:latin typeface="Meiryo UI" panose="020B0604030504040204" pitchFamily="50" charset="-128"/>
                <a:ea typeface="Meiryo UI" panose="020B0604030504040204" pitchFamily="50" charset="-128"/>
              </a:rPr>
              <a:t>④スマホの</a:t>
            </a:r>
            <a:endParaRPr lang="en-US" altLang="ja-JP" sz="2000" dirty="0">
              <a:latin typeface="Meiryo UI" panose="020B0604030504040204" pitchFamily="50" charset="-128"/>
              <a:ea typeface="Meiryo UI" panose="020B0604030504040204" pitchFamily="50" charset="-128"/>
            </a:endParaRPr>
          </a:p>
          <a:p>
            <a:pPr algn="ctr"/>
            <a:r>
              <a:rPr lang="en-US" altLang="ja-JP" sz="2000" dirty="0">
                <a:latin typeface="Meiryo UI" panose="020B0604030504040204" pitchFamily="50" charset="-128"/>
                <a:ea typeface="Meiryo UI" panose="020B0604030504040204" pitchFamily="50" charset="-128"/>
              </a:rPr>
              <a:t>AC</a:t>
            </a:r>
            <a:r>
              <a:rPr lang="ja-JP" altLang="en-US" sz="2000" dirty="0">
                <a:latin typeface="Meiryo UI" panose="020B0604030504040204" pitchFamily="50" charset="-128"/>
                <a:ea typeface="Meiryo UI" panose="020B0604030504040204" pitchFamily="50" charset="-128"/>
              </a:rPr>
              <a:t>アダプターから</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火花が出て</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火傷しました</a:t>
            </a:r>
          </a:p>
        </p:txBody>
      </p:sp>
      <p:grpSp>
        <p:nvGrpSpPr>
          <p:cNvPr id="3" name="グループ化 2">
            <a:extLst>
              <a:ext uri="{FF2B5EF4-FFF2-40B4-BE49-F238E27FC236}">
                <a16:creationId xmlns:a16="http://schemas.microsoft.com/office/drawing/2014/main" id="{6043F55C-4A31-450D-A850-1A362AF66AD2}"/>
              </a:ext>
            </a:extLst>
          </p:cNvPr>
          <p:cNvGrpSpPr/>
          <p:nvPr/>
        </p:nvGrpSpPr>
        <p:grpSpPr>
          <a:xfrm>
            <a:off x="1257309" y="1647126"/>
            <a:ext cx="1440000" cy="1440000"/>
            <a:chOff x="1486533" y="1462636"/>
            <a:chExt cx="1440000" cy="1440000"/>
          </a:xfrm>
        </p:grpSpPr>
        <p:sp>
          <p:nvSpPr>
            <p:cNvPr id="32" name="楕円 31">
              <a:extLst>
                <a:ext uri="{FF2B5EF4-FFF2-40B4-BE49-F238E27FC236}">
                  <a16:creationId xmlns:a16="http://schemas.microsoft.com/office/drawing/2014/main" id="{3F8A6E7D-DDD1-4E54-9E67-8B1E69E0EEB4}"/>
                </a:ext>
              </a:extLst>
            </p:cNvPr>
            <p:cNvSpPr/>
            <p:nvPr/>
          </p:nvSpPr>
          <p:spPr>
            <a:xfrm>
              <a:off x="1486533" y="1462636"/>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BF81BC39-CF5D-4CFA-B18A-CC67F2C736B0}"/>
                </a:ext>
              </a:extLst>
            </p:cNvPr>
            <p:cNvSpPr txBox="1"/>
            <p:nvPr/>
          </p:nvSpPr>
          <p:spPr>
            <a:xfrm>
              <a:off x="1489362" y="1736360"/>
              <a:ext cx="1434343" cy="892552"/>
            </a:xfrm>
            <a:prstGeom prst="rect">
              <a:avLst/>
            </a:prstGeom>
            <a:noFill/>
          </p:spPr>
          <p:txBody>
            <a:bodyPr wrap="square" rtlCol="0" anchor="ctr">
              <a:spAutoFit/>
            </a:bodyPr>
            <a:lstStyle/>
            <a:p>
              <a:pPr algn="ctr"/>
              <a:r>
                <a:rPr lang="ja-JP" altLang="en-US" sz="3200" b="1" dirty="0">
                  <a:solidFill>
                    <a:srgbClr val="FF0040"/>
                  </a:solidFill>
                  <a:latin typeface="Meiryo UI" panose="020B0604030504040204" pitchFamily="50" charset="-128"/>
                  <a:ea typeface="Meiryo UI" panose="020B0604030504040204" pitchFamily="50" charset="-128"/>
                </a:rPr>
                <a:t>表示</a:t>
              </a:r>
              <a:r>
                <a:rPr lang="ja-JP" altLang="en-US" sz="2000" b="1" dirty="0">
                  <a:latin typeface="Meiryo UI" panose="020B0604030504040204" pitchFamily="50" charset="-128"/>
                  <a:ea typeface="Meiryo UI" panose="020B0604030504040204" pitchFamily="50" charset="-128"/>
                </a:rPr>
                <a:t>に</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問題がある</a:t>
              </a:r>
            </a:p>
          </p:txBody>
        </p:sp>
      </p:grpSp>
      <p:grpSp>
        <p:nvGrpSpPr>
          <p:cNvPr id="44" name="グループ化 43">
            <a:extLst>
              <a:ext uri="{FF2B5EF4-FFF2-40B4-BE49-F238E27FC236}">
                <a16:creationId xmlns:a16="http://schemas.microsoft.com/office/drawing/2014/main" id="{A28A56CC-0992-4582-BFCC-FEF9F7C134BE}"/>
              </a:ext>
            </a:extLst>
          </p:cNvPr>
          <p:cNvGrpSpPr/>
          <p:nvPr/>
        </p:nvGrpSpPr>
        <p:grpSpPr>
          <a:xfrm>
            <a:off x="3680523" y="1655734"/>
            <a:ext cx="1440000" cy="1440000"/>
            <a:chOff x="1486533" y="1462636"/>
            <a:chExt cx="1440000" cy="1440000"/>
          </a:xfrm>
        </p:grpSpPr>
        <p:sp>
          <p:nvSpPr>
            <p:cNvPr id="45" name="楕円 44">
              <a:extLst>
                <a:ext uri="{FF2B5EF4-FFF2-40B4-BE49-F238E27FC236}">
                  <a16:creationId xmlns:a16="http://schemas.microsoft.com/office/drawing/2014/main" id="{EAF99A6F-66FB-487C-8F82-FC1D74CFEF66}"/>
                </a:ext>
              </a:extLst>
            </p:cNvPr>
            <p:cNvSpPr/>
            <p:nvPr/>
          </p:nvSpPr>
          <p:spPr>
            <a:xfrm>
              <a:off x="1486533" y="1462636"/>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734622C6-1CF9-4A48-83AF-DA96E3674D92}"/>
                </a:ext>
              </a:extLst>
            </p:cNvPr>
            <p:cNvSpPr txBox="1"/>
            <p:nvPr/>
          </p:nvSpPr>
          <p:spPr>
            <a:xfrm>
              <a:off x="1489362" y="1736360"/>
              <a:ext cx="1434343" cy="892552"/>
            </a:xfrm>
            <a:prstGeom prst="rect">
              <a:avLst/>
            </a:prstGeom>
            <a:noFill/>
          </p:spPr>
          <p:txBody>
            <a:bodyPr wrap="square" rtlCol="0" anchor="ctr">
              <a:spAutoFit/>
            </a:bodyPr>
            <a:lstStyle/>
            <a:p>
              <a:pPr algn="ctr"/>
              <a:r>
                <a:rPr lang="ja-JP" altLang="en-US" sz="3200" b="1" dirty="0">
                  <a:solidFill>
                    <a:srgbClr val="FF0040"/>
                  </a:solidFill>
                  <a:latin typeface="Meiryo UI" panose="020B0604030504040204" pitchFamily="50" charset="-128"/>
                  <a:ea typeface="Meiryo UI" panose="020B0604030504040204" pitchFamily="50" charset="-128"/>
                </a:rPr>
                <a:t>品質</a:t>
              </a:r>
              <a:r>
                <a:rPr lang="ja-JP" altLang="en-US" sz="2000" b="1" dirty="0">
                  <a:latin typeface="Meiryo UI" panose="020B0604030504040204" pitchFamily="50" charset="-128"/>
                  <a:ea typeface="Meiryo UI" panose="020B0604030504040204" pitchFamily="50" charset="-128"/>
                </a:rPr>
                <a:t>に</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問題がある</a:t>
              </a:r>
            </a:p>
          </p:txBody>
        </p:sp>
      </p:grpSp>
      <p:grpSp>
        <p:nvGrpSpPr>
          <p:cNvPr id="47" name="グループ化 46">
            <a:extLst>
              <a:ext uri="{FF2B5EF4-FFF2-40B4-BE49-F238E27FC236}">
                <a16:creationId xmlns:a16="http://schemas.microsoft.com/office/drawing/2014/main" id="{8E2FFD09-37F2-4CB8-9420-C387B600B64F}"/>
              </a:ext>
            </a:extLst>
          </p:cNvPr>
          <p:cNvGrpSpPr/>
          <p:nvPr/>
        </p:nvGrpSpPr>
        <p:grpSpPr>
          <a:xfrm>
            <a:off x="9465224" y="1644541"/>
            <a:ext cx="1634479" cy="1440000"/>
            <a:chOff x="1380178" y="1462636"/>
            <a:chExt cx="1634479" cy="1440000"/>
          </a:xfrm>
        </p:grpSpPr>
        <p:sp>
          <p:nvSpPr>
            <p:cNvPr id="48" name="楕円 47">
              <a:extLst>
                <a:ext uri="{FF2B5EF4-FFF2-40B4-BE49-F238E27FC236}">
                  <a16:creationId xmlns:a16="http://schemas.microsoft.com/office/drawing/2014/main" id="{81057CF5-1AD9-4C49-B1C8-D35C9468044E}"/>
                </a:ext>
              </a:extLst>
            </p:cNvPr>
            <p:cNvSpPr/>
            <p:nvPr/>
          </p:nvSpPr>
          <p:spPr>
            <a:xfrm>
              <a:off x="1486533" y="1462636"/>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AE520DDB-65C9-485D-BBC2-05B2DE80B9E9}"/>
                </a:ext>
              </a:extLst>
            </p:cNvPr>
            <p:cNvSpPr txBox="1"/>
            <p:nvPr/>
          </p:nvSpPr>
          <p:spPr>
            <a:xfrm>
              <a:off x="1380178" y="1736360"/>
              <a:ext cx="1634479" cy="892552"/>
            </a:xfrm>
            <a:prstGeom prst="rect">
              <a:avLst/>
            </a:prstGeom>
            <a:noFill/>
          </p:spPr>
          <p:txBody>
            <a:bodyPr wrap="square" rtlCol="0" anchor="ctr">
              <a:spAutoFit/>
            </a:bodyPr>
            <a:lstStyle/>
            <a:p>
              <a:pPr algn="ctr"/>
              <a:r>
                <a:rPr lang="ja-JP" altLang="en-US" sz="3200" b="1" dirty="0">
                  <a:solidFill>
                    <a:srgbClr val="FF0040"/>
                  </a:solidFill>
                  <a:latin typeface="Meiryo UI" panose="020B0604030504040204" pitchFamily="50" charset="-128"/>
                  <a:ea typeface="Meiryo UI" panose="020B0604030504040204" pitchFamily="50" charset="-128"/>
                </a:rPr>
                <a:t>安全性</a:t>
              </a:r>
              <a:r>
                <a:rPr lang="ja-JP" altLang="en-US" sz="2000" b="1" dirty="0">
                  <a:latin typeface="Meiryo UI" panose="020B0604030504040204" pitchFamily="50" charset="-128"/>
                  <a:ea typeface="Meiryo UI" panose="020B0604030504040204" pitchFamily="50" charset="-128"/>
                </a:rPr>
                <a:t>に問題がある</a:t>
              </a:r>
            </a:p>
          </p:txBody>
        </p:sp>
      </p:grpSp>
      <p:grpSp>
        <p:nvGrpSpPr>
          <p:cNvPr id="50" name="グループ化 49">
            <a:extLst>
              <a:ext uri="{FF2B5EF4-FFF2-40B4-BE49-F238E27FC236}">
                <a16:creationId xmlns:a16="http://schemas.microsoft.com/office/drawing/2014/main" id="{46E8CBF8-133F-4241-8F9E-CF539A6B2C6B}"/>
              </a:ext>
            </a:extLst>
          </p:cNvPr>
          <p:cNvGrpSpPr/>
          <p:nvPr/>
        </p:nvGrpSpPr>
        <p:grpSpPr>
          <a:xfrm>
            <a:off x="7099580" y="1636087"/>
            <a:ext cx="1440000" cy="1440000"/>
            <a:chOff x="1486533" y="1462636"/>
            <a:chExt cx="1440000" cy="1440000"/>
          </a:xfrm>
        </p:grpSpPr>
        <p:sp>
          <p:nvSpPr>
            <p:cNvPr id="51" name="楕円 50">
              <a:extLst>
                <a:ext uri="{FF2B5EF4-FFF2-40B4-BE49-F238E27FC236}">
                  <a16:creationId xmlns:a16="http://schemas.microsoft.com/office/drawing/2014/main" id="{D96C5B9A-D57D-493D-9134-322944CFA32E}"/>
                </a:ext>
              </a:extLst>
            </p:cNvPr>
            <p:cNvSpPr/>
            <p:nvPr/>
          </p:nvSpPr>
          <p:spPr>
            <a:xfrm>
              <a:off x="1486533" y="1462636"/>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2B0EC938-B510-420B-9DBD-D9A1CCD597A9}"/>
                </a:ext>
              </a:extLst>
            </p:cNvPr>
            <p:cNvSpPr txBox="1"/>
            <p:nvPr/>
          </p:nvSpPr>
          <p:spPr>
            <a:xfrm>
              <a:off x="1489362" y="1736360"/>
              <a:ext cx="1434343" cy="892552"/>
            </a:xfrm>
            <a:prstGeom prst="rect">
              <a:avLst/>
            </a:prstGeom>
            <a:noFill/>
          </p:spPr>
          <p:txBody>
            <a:bodyPr wrap="square" rtlCol="0" anchor="ctr">
              <a:spAutoFit/>
            </a:bodyPr>
            <a:lstStyle/>
            <a:p>
              <a:pPr algn="ctr"/>
              <a:r>
                <a:rPr lang="ja-JP" altLang="en-US" sz="3200" b="1" dirty="0">
                  <a:solidFill>
                    <a:srgbClr val="FF0040"/>
                  </a:solidFill>
                  <a:latin typeface="Meiryo UI" panose="020B0604030504040204" pitchFamily="50" charset="-128"/>
                  <a:ea typeface="Meiryo UI" panose="020B0604030504040204" pitchFamily="50" charset="-128"/>
                </a:rPr>
                <a:t>履行</a:t>
              </a:r>
              <a:r>
                <a:rPr lang="ja-JP" altLang="en-US" sz="2000" b="1" dirty="0">
                  <a:latin typeface="Meiryo UI" panose="020B0604030504040204" pitchFamily="50" charset="-128"/>
                  <a:ea typeface="Meiryo UI" panose="020B0604030504040204" pitchFamily="50" charset="-128"/>
                </a:rPr>
                <a:t>に</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問題がある</a:t>
              </a:r>
            </a:p>
          </p:txBody>
        </p:sp>
      </p:grpSp>
      <p:pic>
        <p:nvPicPr>
          <p:cNvPr id="54" name="グラフィックス 53">
            <a:extLst>
              <a:ext uri="{FF2B5EF4-FFF2-40B4-BE49-F238E27FC236}">
                <a16:creationId xmlns:a16="http://schemas.microsoft.com/office/drawing/2014/main" id="{35463E27-5D4B-4019-B291-69EE96EB4F27}"/>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01151" y="3435125"/>
            <a:ext cx="2707887" cy="2863357"/>
          </a:xfrm>
          <a:prstGeom prst="rect">
            <a:avLst/>
          </a:prstGeom>
        </p:spPr>
      </p:pic>
      <p:sp>
        <p:nvSpPr>
          <p:cNvPr id="55" name="テキスト ボックス 54">
            <a:extLst>
              <a:ext uri="{FF2B5EF4-FFF2-40B4-BE49-F238E27FC236}">
                <a16:creationId xmlns:a16="http://schemas.microsoft.com/office/drawing/2014/main" id="{5B24E2FB-98FE-44EC-97AE-745A611DEBFC}"/>
              </a:ext>
            </a:extLst>
          </p:cNvPr>
          <p:cNvSpPr txBox="1"/>
          <p:nvPr/>
        </p:nvSpPr>
        <p:spPr>
          <a:xfrm>
            <a:off x="408494" y="3800326"/>
            <a:ext cx="1866142" cy="2246769"/>
          </a:xfrm>
          <a:prstGeom prst="rect">
            <a:avLst/>
          </a:prstGeom>
          <a:noFill/>
        </p:spPr>
        <p:txBody>
          <a:bodyPr wrap="square" rtlCol="0" anchor="ctr">
            <a:spAutoFit/>
          </a:bodyPr>
          <a:lstStyle/>
          <a:p>
            <a:pPr algn="ctr"/>
            <a:r>
              <a:rPr lang="ja-JP" altLang="en-US" sz="2000" dirty="0">
                <a:latin typeface="Meiryo UI" panose="020B0604030504040204" pitchFamily="50" charset="-128"/>
                <a:ea typeface="Meiryo UI" panose="020B0604030504040204" pitchFamily="50" charset="-128"/>
              </a:rPr>
              <a:t>①インターネット</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通販で国産と</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表示された</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海産物を</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購入したが、</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届いた商品は</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外国産でした</a:t>
            </a:r>
          </a:p>
        </p:txBody>
      </p:sp>
    </p:spTree>
    <p:extLst>
      <p:ext uri="{BB962C8B-B14F-4D97-AF65-F5344CB8AC3E}">
        <p14:creationId xmlns:p14="http://schemas.microsoft.com/office/powerpoint/2010/main" val="2546484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BBF7DE5-92AC-48AB-890D-F4DAD7F68562}"/>
              </a:ext>
            </a:extLst>
          </p:cNvPr>
          <p:cNvSpPr txBox="1"/>
          <p:nvPr/>
        </p:nvSpPr>
        <p:spPr>
          <a:xfrm>
            <a:off x="2140891" y="202551"/>
            <a:ext cx="7920000" cy="1440000"/>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電子商取引での</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契約成立のタイミングとは？</a:t>
            </a:r>
            <a:endParaRPr kumimoji="1" lang="en-US" altLang="ja-JP" sz="4800" b="1"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D0FE29F7-FF70-48F6-8281-312A5ED95B7C}"/>
              </a:ext>
            </a:extLst>
          </p:cNvPr>
          <p:cNvGrpSpPr/>
          <p:nvPr/>
        </p:nvGrpSpPr>
        <p:grpSpPr>
          <a:xfrm>
            <a:off x="2509520" y="1996441"/>
            <a:ext cx="7200000" cy="720000"/>
            <a:chOff x="2509520" y="1996441"/>
            <a:chExt cx="7200000" cy="720000"/>
          </a:xfrm>
        </p:grpSpPr>
        <p:sp>
          <p:nvSpPr>
            <p:cNvPr id="3" name="テキスト ボックス 2">
              <a:extLst>
                <a:ext uri="{FF2B5EF4-FFF2-40B4-BE49-F238E27FC236}">
                  <a16:creationId xmlns:a16="http://schemas.microsoft.com/office/drawing/2014/main" id="{35C8936E-7D53-4D1A-81CC-A46BD84098C0}"/>
                </a:ext>
              </a:extLst>
            </p:cNvPr>
            <p:cNvSpPr txBox="1"/>
            <p:nvPr/>
          </p:nvSpPr>
          <p:spPr>
            <a:xfrm>
              <a:off x="2509520" y="1996441"/>
              <a:ext cx="7200000" cy="720000"/>
            </a:xfrm>
            <a:prstGeom prst="roundRect">
              <a:avLst>
                <a:gd name="adj" fmla="val 29046"/>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300ADB69-EA01-429D-86A0-E6BEF25BFE44}"/>
                </a:ext>
              </a:extLst>
            </p:cNvPr>
            <p:cNvSpPr txBox="1"/>
            <p:nvPr/>
          </p:nvSpPr>
          <p:spPr>
            <a:xfrm>
              <a:off x="3461112" y="2125609"/>
              <a:ext cx="5296817" cy="461665"/>
            </a:xfrm>
            <a:prstGeom prst="rect">
              <a:avLst/>
            </a:prstGeom>
            <a:noFill/>
          </p:spPr>
          <p:txBody>
            <a:bodyPr wrap="square" rtlCol="0" anchor="ctr">
              <a:spAutoFit/>
            </a:bodyPr>
            <a:lstStyle/>
            <a:p>
              <a:r>
                <a:rPr lang="ja-JP" altLang="en-US" sz="2400" b="1" dirty="0">
                  <a:solidFill>
                    <a:schemeClr val="bg1"/>
                  </a:solidFill>
                  <a:latin typeface="Meiryo UI" panose="020B0604030504040204" pitchFamily="50" charset="-128"/>
                  <a:ea typeface="Meiryo UI" panose="020B0604030504040204" pitchFamily="50" charset="-128"/>
                </a:rPr>
                <a:t>契約が成立すると、原則やめられない</a:t>
              </a:r>
            </a:p>
          </p:txBody>
        </p:sp>
      </p:grpSp>
      <p:grpSp>
        <p:nvGrpSpPr>
          <p:cNvPr id="2" name="グループ化 1">
            <a:extLst>
              <a:ext uri="{FF2B5EF4-FFF2-40B4-BE49-F238E27FC236}">
                <a16:creationId xmlns:a16="http://schemas.microsoft.com/office/drawing/2014/main" id="{DA6779A2-9C47-4FE2-BB22-8BA3DD34F373}"/>
              </a:ext>
            </a:extLst>
          </p:cNvPr>
          <p:cNvGrpSpPr/>
          <p:nvPr/>
        </p:nvGrpSpPr>
        <p:grpSpPr>
          <a:xfrm>
            <a:off x="2496635" y="3761545"/>
            <a:ext cx="7200000" cy="720000"/>
            <a:chOff x="2661735" y="3353283"/>
            <a:chExt cx="7200000" cy="720000"/>
          </a:xfrm>
        </p:grpSpPr>
        <p:sp>
          <p:nvSpPr>
            <p:cNvPr id="6" name="テキスト ボックス 5">
              <a:extLst>
                <a:ext uri="{FF2B5EF4-FFF2-40B4-BE49-F238E27FC236}">
                  <a16:creationId xmlns:a16="http://schemas.microsoft.com/office/drawing/2014/main" id="{B415FD56-B9C0-4617-BF00-E72D00F5B19C}"/>
                </a:ext>
              </a:extLst>
            </p:cNvPr>
            <p:cNvSpPr txBox="1"/>
            <p:nvPr/>
          </p:nvSpPr>
          <p:spPr>
            <a:xfrm>
              <a:off x="2661735" y="3353283"/>
              <a:ext cx="7200000" cy="720000"/>
            </a:xfrm>
            <a:prstGeom prst="roundRect">
              <a:avLst>
                <a:gd name="adj" fmla="val 29046"/>
              </a:avLst>
            </a:prstGeom>
            <a:solidFill>
              <a:srgbClr val="FF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2092F6E8-24E3-442C-B0A3-7FF7C25EF4EB}"/>
                </a:ext>
              </a:extLst>
            </p:cNvPr>
            <p:cNvSpPr txBox="1"/>
            <p:nvPr/>
          </p:nvSpPr>
          <p:spPr>
            <a:xfrm>
              <a:off x="2976426" y="3482451"/>
              <a:ext cx="6570618" cy="461665"/>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契約が成立するタイミングを理解することが重要</a:t>
              </a:r>
            </a:p>
          </p:txBody>
        </p:sp>
      </p:grpSp>
      <p:sp>
        <p:nvSpPr>
          <p:cNvPr id="13" name="矢印: 右 12">
            <a:extLst>
              <a:ext uri="{FF2B5EF4-FFF2-40B4-BE49-F238E27FC236}">
                <a16:creationId xmlns:a16="http://schemas.microsoft.com/office/drawing/2014/main" id="{ED90D2AF-8708-439E-A077-E2C7F5AD8FA7}"/>
              </a:ext>
            </a:extLst>
          </p:cNvPr>
          <p:cNvSpPr/>
          <p:nvPr/>
        </p:nvSpPr>
        <p:spPr>
          <a:xfrm rot="5400000">
            <a:off x="5721294" y="2672432"/>
            <a:ext cx="740324" cy="1108710"/>
          </a:xfrm>
          <a:prstGeom prs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グループ化 4">
            <a:extLst>
              <a:ext uri="{FF2B5EF4-FFF2-40B4-BE49-F238E27FC236}">
                <a16:creationId xmlns:a16="http://schemas.microsoft.com/office/drawing/2014/main" id="{C249E0BD-4ADF-4888-AD45-0A579565201E}"/>
              </a:ext>
            </a:extLst>
          </p:cNvPr>
          <p:cNvGrpSpPr/>
          <p:nvPr/>
        </p:nvGrpSpPr>
        <p:grpSpPr>
          <a:xfrm>
            <a:off x="2503751" y="4995943"/>
            <a:ext cx="7213389" cy="1440000"/>
            <a:chOff x="2503751" y="4995943"/>
            <a:chExt cx="7213389" cy="1440000"/>
          </a:xfrm>
        </p:grpSpPr>
        <p:sp>
          <p:nvSpPr>
            <p:cNvPr id="10" name="テキスト ボックス 9">
              <a:extLst>
                <a:ext uri="{FF2B5EF4-FFF2-40B4-BE49-F238E27FC236}">
                  <a16:creationId xmlns:a16="http://schemas.microsoft.com/office/drawing/2014/main" id="{0FAAB363-C04C-429E-A785-28E7BDC55D45}"/>
                </a:ext>
              </a:extLst>
            </p:cNvPr>
            <p:cNvSpPr txBox="1"/>
            <p:nvPr/>
          </p:nvSpPr>
          <p:spPr>
            <a:xfrm>
              <a:off x="2517140" y="4995943"/>
              <a:ext cx="7200000" cy="1440000"/>
            </a:xfrm>
            <a:prstGeom prst="roundRect">
              <a:avLst>
                <a:gd name="adj" fmla="val 19067"/>
              </a:avLst>
            </a:prstGeom>
            <a:ln w="57150">
              <a:solidFill>
                <a:srgbClr val="00C0FF"/>
              </a:solidFill>
            </a:ln>
          </p:spPr>
          <p:style>
            <a:lnRef idx="2">
              <a:schemeClr val="accent1"/>
            </a:lnRef>
            <a:fillRef idx="1">
              <a:schemeClr val="lt1"/>
            </a:fillRef>
            <a:effectRef idx="0">
              <a:schemeClr val="accent1"/>
            </a:effectRef>
            <a:fontRef idx="minor">
              <a:schemeClr val="dk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446A51B6-1C7F-4C64-AED1-152D1FEAEF63}"/>
                </a:ext>
              </a:extLst>
            </p:cNvPr>
            <p:cNvSpPr txBox="1"/>
            <p:nvPr/>
          </p:nvSpPr>
          <p:spPr>
            <a:xfrm>
              <a:off x="2503751" y="5188348"/>
              <a:ext cx="7200000" cy="1080000"/>
            </a:xfrm>
            <a:prstGeom prst="rect">
              <a:avLst/>
            </a:prstGeom>
            <a:noFill/>
          </p:spPr>
          <p:txBody>
            <a:bodyPr wrap="square" rtlCol="0" anchor="ctr">
              <a:spAutoFit/>
            </a:bodyPr>
            <a:lstStyle/>
            <a:p>
              <a:pPr algn="ctr"/>
              <a:r>
                <a:rPr lang="ja-JP" altLang="en-US" sz="2400" b="1" dirty="0">
                  <a:solidFill>
                    <a:schemeClr val="tx1"/>
                  </a:solidFill>
                  <a:latin typeface="メイリオ" panose="020B0604030504040204" pitchFamily="50" charset="-128"/>
                  <a:ea typeface="メイリオ" panose="020B0604030504040204" pitchFamily="50" charset="-128"/>
                </a:rPr>
                <a:t>電子商取引でのルールを理解しよう</a:t>
              </a:r>
              <a:endParaRPr lang="en-US" altLang="ja-JP" sz="2400" b="1" dirty="0">
                <a:solidFill>
                  <a:schemeClr val="tx1"/>
                </a:solidFill>
                <a:latin typeface="メイリオ" panose="020B0604030504040204" pitchFamily="50" charset="-128"/>
                <a:ea typeface="メイリオ" panose="020B0604030504040204" pitchFamily="50" charset="-128"/>
              </a:endParaRPr>
            </a:p>
            <a:p>
              <a:pPr algn="ctr"/>
              <a:r>
                <a:rPr lang="ja-JP" altLang="en-US" sz="2400" dirty="0">
                  <a:solidFill>
                    <a:schemeClr val="tx1"/>
                  </a:solidFill>
                  <a:latin typeface="メイリオ" panose="020B0604030504040204" pitchFamily="50" charset="-128"/>
                  <a:ea typeface="メイリオ" panose="020B0604030504040204" pitchFamily="50" charset="-128"/>
                </a:rPr>
                <a:t>どのタイミングが合意・承諾になるのだろうか？</a:t>
              </a:r>
              <a:endParaRPr lang="en-US" altLang="ja-JP" sz="2400" dirty="0">
                <a:solidFill>
                  <a:schemeClr val="tx1"/>
                </a:solidFill>
                <a:latin typeface="メイリオ" panose="020B0604030504040204" pitchFamily="50" charset="-128"/>
                <a:ea typeface="メイリオ" panose="020B0604030504040204" pitchFamily="50" charset="-128"/>
              </a:endParaRPr>
            </a:p>
            <a:p>
              <a:pPr algn="ctr"/>
              <a:r>
                <a:rPr lang="ja-JP" altLang="en-US" sz="2400" dirty="0">
                  <a:solidFill>
                    <a:schemeClr val="tx1"/>
                  </a:solidFill>
                  <a:latin typeface="メイリオ" panose="020B0604030504040204" pitchFamily="50" charset="-128"/>
                  <a:ea typeface="メイリオ" panose="020B0604030504040204" pitchFamily="50" charset="-128"/>
                </a:rPr>
                <a:t>契約前に確認すべきポイントは？</a:t>
              </a:r>
              <a:endParaRPr lang="en-US" altLang="ja-JP" sz="2400" dirty="0">
                <a:solidFill>
                  <a:schemeClr val="tx1"/>
                </a:solidFill>
                <a:latin typeface="メイリオ" panose="020B0604030504040204" pitchFamily="50" charset="-128"/>
                <a:ea typeface="メイリオ" panose="020B0604030504040204" pitchFamily="50" charset="-128"/>
              </a:endParaRPr>
            </a:p>
          </p:txBody>
        </p:sp>
      </p:grpSp>
      <p:grpSp>
        <p:nvGrpSpPr>
          <p:cNvPr id="14" name="グループ化 13">
            <a:extLst>
              <a:ext uri="{FF2B5EF4-FFF2-40B4-BE49-F238E27FC236}">
                <a16:creationId xmlns:a16="http://schemas.microsoft.com/office/drawing/2014/main" id="{F04F1949-0178-4CBD-82A8-69DE754CF68F}"/>
              </a:ext>
            </a:extLst>
          </p:cNvPr>
          <p:cNvGrpSpPr/>
          <p:nvPr/>
        </p:nvGrpSpPr>
        <p:grpSpPr>
          <a:xfrm>
            <a:off x="10427449" y="202750"/>
            <a:ext cx="1440000" cy="360000"/>
            <a:chOff x="4655776" y="728050"/>
            <a:chExt cx="1440000" cy="360000"/>
          </a:xfrm>
        </p:grpSpPr>
        <p:sp>
          <p:nvSpPr>
            <p:cNvPr id="15" name="四角形: 角を丸くする 14">
              <a:extLst>
                <a:ext uri="{FF2B5EF4-FFF2-40B4-BE49-F238E27FC236}">
                  <a16:creationId xmlns:a16="http://schemas.microsoft.com/office/drawing/2014/main" id="{704B5645-5F73-4DDD-8A45-8E88A553D2B9}"/>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D286CD8-E3F8-42C0-B01D-9E6391951EE8}"/>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101492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95A48E60-1B10-7A49-8D5A-F5A1C23A79B6}"/>
              </a:ext>
            </a:extLst>
          </p:cNvPr>
          <p:cNvGrpSpPr/>
          <p:nvPr/>
        </p:nvGrpSpPr>
        <p:grpSpPr>
          <a:xfrm>
            <a:off x="4296000" y="728050"/>
            <a:ext cx="3600000" cy="360000"/>
            <a:chOff x="4296000" y="728050"/>
            <a:chExt cx="3600000" cy="360000"/>
          </a:xfrm>
        </p:grpSpPr>
        <p:sp>
          <p:nvSpPr>
            <p:cNvPr id="3" name="四角形: 角を丸くする 2">
              <a:extLst>
                <a:ext uri="{FF2B5EF4-FFF2-40B4-BE49-F238E27FC236}">
                  <a16:creationId xmlns:a16="http://schemas.microsoft.com/office/drawing/2014/main" id="{AD26493E-5171-4139-B161-79010CF29C34}"/>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AC8F834-D5C0-420E-A24E-2DB3EA5A6B30}"/>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ケース①</a:t>
              </a:r>
              <a:endParaRPr kumimoji="1" lang="ja-JP" altLang="en-US" sz="2400" b="1" dirty="0">
                <a:latin typeface="Meiryo UI" panose="020B0604030504040204" pitchFamily="50" charset="-128"/>
                <a:ea typeface="Meiryo UI" panose="020B0604030504040204" pitchFamily="50" charset="-128"/>
              </a:endParaRPr>
            </a:p>
          </p:txBody>
        </p:sp>
      </p:grpSp>
      <p:sp>
        <p:nvSpPr>
          <p:cNvPr id="26" name="テキスト ボックス 25">
            <a:extLst>
              <a:ext uri="{FF2B5EF4-FFF2-40B4-BE49-F238E27FC236}">
                <a16:creationId xmlns:a16="http://schemas.microsoft.com/office/drawing/2014/main" id="{EC2DAB45-6AF0-473C-B8EF-A235785A303C}"/>
              </a:ext>
            </a:extLst>
          </p:cNvPr>
          <p:cNvSpPr txBox="1"/>
          <p:nvPr/>
        </p:nvSpPr>
        <p:spPr>
          <a:xfrm>
            <a:off x="629162" y="1376599"/>
            <a:ext cx="10948035" cy="1440000"/>
          </a:xfrm>
          <a:prstGeom prst="rect">
            <a:avLst/>
          </a:prstGeom>
          <a:noFill/>
        </p:spPr>
        <p:txBody>
          <a:bodyPr wrap="square" lIns="0" tIns="0" rIns="0" bIns="0" rtlCol="0" anchor="ctr" anchorCtr="0">
            <a:noAutofit/>
          </a:bodyPr>
          <a:lstStyle/>
          <a:p>
            <a:pPr algn="ctr"/>
            <a:r>
              <a:rPr kumimoji="1" lang="ja-JP" altLang="en-US" sz="4800" b="1" dirty="0">
                <a:latin typeface="Meiryo UI" panose="020B0604030504040204" pitchFamily="50" charset="-128"/>
                <a:ea typeface="Meiryo UI" panose="020B0604030504040204" pitchFamily="50" charset="-128"/>
              </a:rPr>
              <a:t>返品できる？</a:t>
            </a:r>
            <a:endParaRPr kumimoji="1" lang="en-US" altLang="ja-JP" sz="4800" b="1" dirty="0">
              <a:latin typeface="Meiryo UI" panose="020B0604030504040204" pitchFamily="50" charset="-128"/>
              <a:ea typeface="Meiryo UI" panose="020B0604030504040204" pitchFamily="50" charset="-128"/>
            </a:endParaRPr>
          </a:p>
          <a:p>
            <a:pPr algn="ctr"/>
            <a:r>
              <a:rPr lang="ja-JP" altLang="en-US" sz="4800" b="1" dirty="0">
                <a:latin typeface="Meiryo UI" panose="020B0604030504040204" pitchFamily="50" charset="-128"/>
                <a:ea typeface="Meiryo UI" panose="020B0604030504040204" pitchFamily="50" charset="-128"/>
              </a:rPr>
              <a:t>①昨日、</a:t>
            </a:r>
            <a:r>
              <a:rPr kumimoji="1" lang="ja-JP" altLang="en-US" sz="4800" b="1" dirty="0">
                <a:latin typeface="Meiryo UI" panose="020B0604030504040204" pitchFamily="50" charset="-128"/>
                <a:ea typeface="Meiryo UI" panose="020B0604030504040204" pitchFamily="50" charset="-128"/>
              </a:rPr>
              <a:t>店で買ったスニーカー</a:t>
            </a:r>
          </a:p>
        </p:txBody>
      </p:sp>
      <p:sp>
        <p:nvSpPr>
          <p:cNvPr id="8" name="テキスト ボックス 7">
            <a:extLst>
              <a:ext uri="{FF2B5EF4-FFF2-40B4-BE49-F238E27FC236}">
                <a16:creationId xmlns:a16="http://schemas.microsoft.com/office/drawing/2014/main" id="{B8C43D8B-3496-442B-B2D8-2A99901A81EE}"/>
              </a:ext>
            </a:extLst>
          </p:cNvPr>
          <p:cNvSpPr txBox="1"/>
          <p:nvPr/>
        </p:nvSpPr>
        <p:spPr>
          <a:xfrm>
            <a:off x="733163" y="3374474"/>
            <a:ext cx="10800000" cy="2677656"/>
          </a:xfrm>
          <a:prstGeom prst="rect">
            <a:avLst/>
          </a:prstGeom>
          <a:noFill/>
        </p:spPr>
        <p:txBody>
          <a:bodyPr wrap="square" rtlCol="0" anchor="ctr">
            <a:spAutoFit/>
          </a:bodyPr>
          <a:lstStyle/>
          <a:p>
            <a:pPr marL="180000"/>
            <a:r>
              <a:rPr lang="ja-JP" altLang="en-US" sz="2400" dirty="0">
                <a:latin typeface="Meiryo UI" panose="020B0604030504040204" pitchFamily="50" charset="-128"/>
                <a:ea typeface="Meiryo UI" panose="020B0604030504040204" pitchFamily="50" charset="-128"/>
              </a:rPr>
              <a:t>自宅近くの店で、流行のスニーカーがセールになっていたので現金で買った</a:t>
            </a:r>
          </a:p>
          <a:p>
            <a:pPr marL="180000"/>
            <a:endParaRPr lang="ja-JP" altLang="en-US" sz="2400" dirty="0">
              <a:latin typeface="Meiryo UI" panose="020B0604030504040204" pitchFamily="50" charset="-128"/>
              <a:ea typeface="Meiryo UI" panose="020B0604030504040204" pitchFamily="50" charset="-128"/>
            </a:endParaRPr>
          </a:p>
          <a:p>
            <a:pPr marL="180000"/>
            <a:r>
              <a:rPr lang="ja-JP" altLang="en-US" sz="2400" dirty="0">
                <a:latin typeface="Meiryo UI" panose="020B0604030504040204" pitchFamily="50" charset="-128"/>
                <a:ea typeface="Meiryo UI" panose="020B0604030504040204" pitchFamily="50" charset="-128"/>
              </a:rPr>
              <a:t>自宅に帰り室内で改めて履いてみると、同じようなデザインのものは既に持っていて、</a:t>
            </a:r>
            <a:endParaRPr lang="en-US" altLang="ja-JP" sz="2400" dirty="0">
              <a:latin typeface="Meiryo UI" panose="020B0604030504040204" pitchFamily="50" charset="-128"/>
              <a:ea typeface="Meiryo UI" panose="020B0604030504040204" pitchFamily="50" charset="-128"/>
            </a:endParaRPr>
          </a:p>
          <a:p>
            <a:pPr marL="180000"/>
            <a:r>
              <a:rPr lang="ja-JP" altLang="en-US" sz="2400" dirty="0">
                <a:latin typeface="Meiryo UI" panose="020B0604030504040204" pitchFamily="50" charset="-128"/>
                <a:ea typeface="Meiryo UI" panose="020B0604030504040204" pitchFamily="50" charset="-128"/>
              </a:rPr>
              <a:t>必要ないように思えてきた</a:t>
            </a:r>
          </a:p>
          <a:p>
            <a:pPr marL="180000"/>
            <a:endParaRPr lang="ja-JP" altLang="en-US" sz="2400" dirty="0">
              <a:latin typeface="Meiryo UI" panose="020B0604030504040204" pitchFamily="50" charset="-128"/>
              <a:ea typeface="Meiryo UI" panose="020B0604030504040204" pitchFamily="50" charset="-128"/>
            </a:endParaRPr>
          </a:p>
          <a:p>
            <a:pPr marL="180000"/>
            <a:r>
              <a:rPr lang="ja-JP" altLang="en-US" sz="2400" dirty="0">
                <a:latin typeface="Meiryo UI" panose="020B0604030504040204" pitchFamily="50" charset="-128"/>
                <a:ea typeface="Meiryo UI" panose="020B0604030504040204" pitchFamily="50" charset="-128"/>
              </a:rPr>
              <a:t>まだ</a:t>
            </a:r>
            <a:r>
              <a:rPr lang="ja-JP" altLang="en-US" sz="2400" b="1" dirty="0">
                <a:latin typeface="Meiryo UI" panose="020B0604030504040204" pitchFamily="50" charset="-128"/>
                <a:ea typeface="Meiryo UI" panose="020B0604030504040204" pitchFamily="50" charset="-128"/>
              </a:rPr>
              <a:t>新品同様</a:t>
            </a:r>
            <a:r>
              <a:rPr lang="ja-JP" altLang="en-US" sz="2400" dirty="0">
                <a:latin typeface="Meiryo UI" panose="020B0604030504040204" pitchFamily="50" charset="-128"/>
                <a:ea typeface="Meiryo UI" panose="020B0604030504040204" pitchFamily="50" charset="-128"/>
              </a:rPr>
              <a:t>で箱も包みも買った状態と変わらないし、</a:t>
            </a:r>
            <a:r>
              <a:rPr lang="ja-JP" altLang="en-US" sz="2400" b="1" dirty="0">
                <a:latin typeface="Meiryo UI" panose="020B0604030504040204" pitchFamily="50" charset="-128"/>
                <a:ea typeface="Meiryo UI" panose="020B0604030504040204" pitchFamily="50" charset="-128"/>
              </a:rPr>
              <a:t>レシートも取ってある</a:t>
            </a:r>
            <a:r>
              <a:rPr lang="ja-JP" altLang="en-US" sz="2400" dirty="0">
                <a:latin typeface="Meiryo UI" panose="020B0604030504040204" pitchFamily="50" charset="-128"/>
                <a:ea typeface="Meiryo UI" panose="020B0604030504040204" pitchFamily="50" charset="-128"/>
              </a:rPr>
              <a:t>ので、</a:t>
            </a:r>
            <a:endParaRPr lang="en-US" altLang="ja-JP" sz="2400" dirty="0">
              <a:latin typeface="Meiryo UI" panose="020B0604030504040204" pitchFamily="50" charset="-128"/>
              <a:ea typeface="Meiryo UI" panose="020B0604030504040204" pitchFamily="50" charset="-128"/>
            </a:endParaRPr>
          </a:p>
          <a:p>
            <a:pPr marL="180000"/>
            <a:r>
              <a:rPr lang="ja-JP" altLang="en-US" sz="2400" dirty="0">
                <a:latin typeface="Meiryo UI" panose="020B0604030504040204" pitchFamily="50" charset="-128"/>
                <a:ea typeface="Meiryo UI" panose="020B0604030504040204" pitchFamily="50" charset="-128"/>
              </a:rPr>
              <a:t>お店に持っていけば返品できるよね？</a:t>
            </a:r>
            <a:endParaRPr lang="ja-JP" altLang="en-US" sz="2400" b="1"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499427CD-0C7D-4B0D-8F25-627A00A9BC2E}"/>
              </a:ext>
            </a:extLst>
          </p:cNvPr>
          <p:cNvSpPr/>
          <p:nvPr/>
        </p:nvSpPr>
        <p:spPr>
          <a:xfrm>
            <a:off x="703180" y="3105149"/>
            <a:ext cx="10800000" cy="3216307"/>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楕円 9">
            <a:extLst>
              <a:ext uri="{FF2B5EF4-FFF2-40B4-BE49-F238E27FC236}">
                <a16:creationId xmlns:a16="http://schemas.microsoft.com/office/drawing/2014/main" id="{E70A14EA-2AFB-4D22-B5A9-364943B97D9E}"/>
              </a:ext>
            </a:extLst>
          </p:cNvPr>
          <p:cNvSpPr/>
          <p:nvPr/>
        </p:nvSpPr>
        <p:spPr>
          <a:xfrm>
            <a:off x="3596645" y="567763"/>
            <a:ext cx="678262" cy="678262"/>
          </a:xfrm>
          <a:prstGeom prst="ellipse">
            <a:avLst/>
          </a:prstGeom>
          <a:noFill/>
          <a:ln w="76200">
            <a:solidFill>
              <a:srgbClr val="00C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乗算記号 10">
            <a:extLst>
              <a:ext uri="{FF2B5EF4-FFF2-40B4-BE49-F238E27FC236}">
                <a16:creationId xmlns:a16="http://schemas.microsoft.com/office/drawing/2014/main" id="{7A20987C-FA90-46F1-9F80-B1BEFD80E36B}"/>
              </a:ext>
            </a:extLst>
          </p:cNvPr>
          <p:cNvSpPr/>
          <p:nvPr/>
        </p:nvSpPr>
        <p:spPr>
          <a:xfrm>
            <a:off x="7688802" y="341076"/>
            <a:ext cx="1133947" cy="1133947"/>
          </a:xfrm>
          <a:prstGeom prst="mathMultiply">
            <a:avLst>
              <a:gd name="adj1" fmla="val 9033"/>
            </a:avLst>
          </a:prstGeom>
          <a:solidFill>
            <a:srgbClr val="FF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12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95A48E60-1B10-7A49-8D5A-F5A1C23A79B6}"/>
              </a:ext>
            </a:extLst>
          </p:cNvPr>
          <p:cNvGrpSpPr/>
          <p:nvPr/>
        </p:nvGrpSpPr>
        <p:grpSpPr>
          <a:xfrm>
            <a:off x="4296000" y="728050"/>
            <a:ext cx="3600000" cy="360000"/>
            <a:chOff x="4296000" y="728050"/>
            <a:chExt cx="3600000" cy="360000"/>
          </a:xfrm>
        </p:grpSpPr>
        <p:sp>
          <p:nvSpPr>
            <p:cNvPr id="3" name="四角形: 角を丸くする 2">
              <a:extLst>
                <a:ext uri="{FF2B5EF4-FFF2-40B4-BE49-F238E27FC236}">
                  <a16:creationId xmlns:a16="http://schemas.microsoft.com/office/drawing/2014/main" id="{AD26493E-5171-4139-B161-79010CF29C34}"/>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AC8F834-D5C0-420E-A24E-2DB3EA5A6B30}"/>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ケース②</a:t>
              </a:r>
              <a:endParaRPr kumimoji="1" lang="ja-JP" altLang="en-US" sz="2400" b="1" dirty="0">
                <a:latin typeface="Meiryo UI" panose="020B0604030504040204" pitchFamily="50" charset="-128"/>
                <a:ea typeface="Meiryo UI" panose="020B0604030504040204" pitchFamily="50" charset="-128"/>
              </a:endParaRPr>
            </a:p>
          </p:txBody>
        </p:sp>
      </p:grpSp>
      <p:sp>
        <p:nvSpPr>
          <p:cNvPr id="26" name="テキスト ボックス 25">
            <a:extLst>
              <a:ext uri="{FF2B5EF4-FFF2-40B4-BE49-F238E27FC236}">
                <a16:creationId xmlns:a16="http://schemas.microsoft.com/office/drawing/2014/main" id="{EC2DAB45-6AF0-473C-B8EF-A235785A303C}"/>
              </a:ext>
            </a:extLst>
          </p:cNvPr>
          <p:cNvSpPr txBox="1"/>
          <p:nvPr/>
        </p:nvSpPr>
        <p:spPr>
          <a:xfrm>
            <a:off x="629162" y="1376599"/>
            <a:ext cx="10948035" cy="1440000"/>
          </a:xfrm>
          <a:prstGeom prst="rect">
            <a:avLst/>
          </a:prstGeom>
          <a:noFill/>
        </p:spPr>
        <p:txBody>
          <a:bodyPr wrap="square" lIns="0" tIns="0" rIns="0" bIns="0" rtlCol="0" anchor="ctr" anchorCtr="0">
            <a:noAutofit/>
          </a:bodyPr>
          <a:lstStyle/>
          <a:p>
            <a:pPr algn="ctr"/>
            <a:r>
              <a:rPr kumimoji="1" lang="ja-JP" altLang="en-US" sz="4800" b="1" dirty="0">
                <a:latin typeface="Meiryo UI" panose="020B0604030504040204" pitchFamily="50" charset="-128"/>
                <a:ea typeface="Meiryo UI" panose="020B0604030504040204" pitchFamily="50" charset="-128"/>
              </a:rPr>
              <a:t>返品できる？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②返品条件が書かれていないネットショップ</a:t>
            </a:r>
          </a:p>
        </p:txBody>
      </p:sp>
      <p:sp>
        <p:nvSpPr>
          <p:cNvPr id="8" name="テキスト ボックス 7">
            <a:extLst>
              <a:ext uri="{FF2B5EF4-FFF2-40B4-BE49-F238E27FC236}">
                <a16:creationId xmlns:a16="http://schemas.microsoft.com/office/drawing/2014/main" id="{B8C43D8B-3496-442B-B2D8-2A99901A81EE}"/>
              </a:ext>
            </a:extLst>
          </p:cNvPr>
          <p:cNvSpPr txBox="1"/>
          <p:nvPr/>
        </p:nvSpPr>
        <p:spPr>
          <a:xfrm>
            <a:off x="733163" y="3374474"/>
            <a:ext cx="10800000" cy="2677656"/>
          </a:xfrm>
          <a:prstGeom prst="rect">
            <a:avLst/>
          </a:prstGeom>
          <a:noFill/>
        </p:spPr>
        <p:txBody>
          <a:bodyPr wrap="square" rtlCol="0" anchor="ctr">
            <a:spAutoFit/>
          </a:bodyPr>
          <a:lstStyle/>
          <a:p>
            <a:pPr marL="180000"/>
            <a:r>
              <a:rPr lang="ja-JP" altLang="en-US" sz="2400" dirty="0">
                <a:latin typeface="Meiryo UI" panose="020B0604030504040204" pitchFamily="50" charset="-128"/>
                <a:ea typeface="Meiryo UI" panose="020B0604030504040204" pitchFamily="50" charset="-128"/>
              </a:rPr>
              <a:t>ネットショップで、デザインも価格もちょうどよいパーカーを見つけて注文した</a:t>
            </a:r>
          </a:p>
          <a:p>
            <a:pPr marL="180000"/>
            <a:endParaRPr lang="ja-JP" altLang="en-US" sz="2400" dirty="0">
              <a:latin typeface="Meiryo UI" panose="020B0604030504040204" pitchFamily="50" charset="-128"/>
              <a:ea typeface="Meiryo UI" panose="020B0604030504040204" pitchFamily="50" charset="-128"/>
            </a:endParaRPr>
          </a:p>
          <a:p>
            <a:pPr marL="180000"/>
            <a:r>
              <a:rPr lang="ja-JP" altLang="en-US" sz="2400" dirty="0">
                <a:latin typeface="Meiryo UI" panose="020B0604030504040204" pitchFamily="50" charset="-128"/>
                <a:ea typeface="Meiryo UI" panose="020B0604030504040204" pitchFamily="50" charset="-128"/>
              </a:rPr>
              <a:t>すぐに届き、代金引換で支払った</a:t>
            </a:r>
          </a:p>
          <a:p>
            <a:pPr marL="180000"/>
            <a:r>
              <a:rPr lang="ja-JP" altLang="en-US" sz="2400" dirty="0">
                <a:latin typeface="Meiryo UI" panose="020B0604030504040204" pitchFamily="50" charset="-128"/>
                <a:ea typeface="Meiryo UI" panose="020B0604030504040204" pitchFamily="50" charset="-128"/>
              </a:rPr>
              <a:t>しかし、試着してみるとサイズが大きすぎる</a:t>
            </a:r>
          </a:p>
          <a:p>
            <a:pPr marL="180000"/>
            <a:endParaRPr lang="ja-JP" altLang="en-US" sz="2400" dirty="0">
              <a:latin typeface="Meiryo UI" panose="020B0604030504040204" pitchFamily="50" charset="-128"/>
              <a:ea typeface="Meiryo UI" panose="020B0604030504040204" pitchFamily="50" charset="-128"/>
            </a:endParaRPr>
          </a:p>
          <a:p>
            <a:pPr marL="180000"/>
            <a:r>
              <a:rPr lang="ja-JP" altLang="en-US" sz="2400" dirty="0">
                <a:latin typeface="Meiryo UI" panose="020B0604030504040204" pitchFamily="50" charset="-128"/>
                <a:ea typeface="Meiryo UI" panose="020B0604030504040204" pitchFamily="50" charset="-128"/>
              </a:rPr>
              <a:t>返品か交換をお願いしようとネットショップのページを</a:t>
            </a:r>
          </a:p>
          <a:p>
            <a:pPr marL="180000"/>
            <a:r>
              <a:rPr lang="ja-JP" altLang="en-US" sz="2400" dirty="0">
                <a:latin typeface="Meiryo UI" panose="020B0604030504040204" pitchFamily="50" charset="-128"/>
                <a:ea typeface="Meiryo UI" panose="020B0604030504040204" pitchFamily="50" charset="-128"/>
              </a:rPr>
              <a:t>よく見てみたが、</a:t>
            </a:r>
            <a:r>
              <a:rPr lang="ja-JP" altLang="en-US" sz="2400" b="1" dirty="0">
                <a:latin typeface="Meiryo UI" panose="020B0604030504040204" pitchFamily="50" charset="-128"/>
                <a:ea typeface="Meiryo UI" panose="020B0604030504040204" pitchFamily="50" charset="-128"/>
              </a:rPr>
              <a:t>返品の条件などが全く書かれていない</a:t>
            </a:r>
            <a:endParaRPr lang="en-US" altLang="ja-JP" sz="2400" b="1"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499427CD-0C7D-4B0D-8F25-627A00A9BC2E}"/>
              </a:ext>
            </a:extLst>
          </p:cNvPr>
          <p:cNvSpPr/>
          <p:nvPr/>
        </p:nvSpPr>
        <p:spPr>
          <a:xfrm>
            <a:off x="703180" y="3105149"/>
            <a:ext cx="10800000" cy="3216307"/>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楕円 9">
            <a:extLst>
              <a:ext uri="{FF2B5EF4-FFF2-40B4-BE49-F238E27FC236}">
                <a16:creationId xmlns:a16="http://schemas.microsoft.com/office/drawing/2014/main" id="{E70A14EA-2AFB-4D22-B5A9-364943B97D9E}"/>
              </a:ext>
            </a:extLst>
          </p:cNvPr>
          <p:cNvSpPr/>
          <p:nvPr/>
        </p:nvSpPr>
        <p:spPr>
          <a:xfrm>
            <a:off x="3596645" y="567763"/>
            <a:ext cx="678262" cy="678262"/>
          </a:xfrm>
          <a:prstGeom prst="ellipse">
            <a:avLst/>
          </a:prstGeom>
          <a:noFill/>
          <a:ln w="76200">
            <a:solidFill>
              <a:srgbClr val="00C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乗算記号 10">
            <a:extLst>
              <a:ext uri="{FF2B5EF4-FFF2-40B4-BE49-F238E27FC236}">
                <a16:creationId xmlns:a16="http://schemas.microsoft.com/office/drawing/2014/main" id="{7A20987C-FA90-46F1-9F80-B1BEFD80E36B}"/>
              </a:ext>
            </a:extLst>
          </p:cNvPr>
          <p:cNvSpPr/>
          <p:nvPr/>
        </p:nvSpPr>
        <p:spPr>
          <a:xfrm>
            <a:off x="7688802" y="341076"/>
            <a:ext cx="1133947" cy="1133947"/>
          </a:xfrm>
          <a:prstGeom prst="mathMultiply">
            <a:avLst>
              <a:gd name="adj1" fmla="val 9033"/>
            </a:avLst>
          </a:prstGeom>
          <a:solidFill>
            <a:srgbClr val="FF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862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95A48E60-1B10-7A49-8D5A-F5A1C23A79B6}"/>
              </a:ext>
            </a:extLst>
          </p:cNvPr>
          <p:cNvGrpSpPr/>
          <p:nvPr/>
        </p:nvGrpSpPr>
        <p:grpSpPr>
          <a:xfrm>
            <a:off x="4296000" y="728050"/>
            <a:ext cx="3600000" cy="360000"/>
            <a:chOff x="4296000" y="728050"/>
            <a:chExt cx="3600000" cy="360000"/>
          </a:xfrm>
        </p:grpSpPr>
        <p:sp>
          <p:nvSpPr>
            <p:cNvPr id="3" name="四角形: 角を丸くする 2">
              <a:extLst>
                <a:ext uri="{FF2B5EF4-FFF2-40B4-BE49-F238E27FC236}">
                  <a16:creationId xmlns:a16="http://schemas.microsoft.com/office/drawing/2014/main" id="{AD26493E-5171-4139-B161-79010CF29C34}"/>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AC8F834-D5C0-420E-A24E-2DB3EA5A6B30}"/>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ケース③</a:t>
              </a:r>
              <a:endParaRPr kumimoji="1" lang="ja-JP" altLang="en-US" sz="2400" b="1" dirty="0">
                <a:latin typeface="Meiryo UI" panose="020B0604030504040204" pitchFamily="50" charset="-128"/>
                <a:ea typeface="Meiryo UI" panose="020B0604030504040204" pitchFamily="50" charset="-128"/>
              </a:endParaRPr>
            </a:p>
          </p:txBody>
        </p:sp>
      </p:grpSp>
      <p:sp>
        <p:nvSpPr>
          <p:cNvPr id="26" name="テキスト ボックス 25">
            <a:extLst>
              <a:ext uri="{FF2B5EF4-FFF2-40B4-BE49-F238E27FC236}">
                <a16:creationId xmlns:a16="http://schemas.microsoft.com/office/drawing/2014/main" id="{EC2DAB45-6AF0-473C-B8EF-A235785A303C}"/>
              </a:ext>
            </a:extLst>
          </p:cNvPr>
          <p:cNvSpPr txBox="1"/>
          <p:nvPr/>
        </p:nvSpPr>
        <p:spPr>
          <a:xfrm>
            <a:off x="695325" y="1550600"/>
            <a:ext cx="10801350" cy="720000"/>
          </a:xfrm>
          <a:prstGeom prst="rect">
            <a:avLst/>
          </a:prstGeom>
          <a:noFill/>
        </p:spPr>
        <p:txBody>
          <a:bodyPr wrap="square" lIns="0" tIns="0" rIns="0" bIns="0" rtlCol="0" anchor="ctr" anchorCtr="0">
            <a:noAutofit/>
          </a:bodyPr>
          <a:lstStyle/>
          <a:p>
            <a:pPr algn="ctr"/>
            <a:r>
              <a:rPr kumimoji="1" lang="ja-JP" altLang="en-US" sz="4800" b="1" dirty="0">
                <a:latin typeface="Meiryo UI" panose="020B0604030504040204" pitchFamily="50" charset="-128"/>
                <a:ea typeface="Meiryo UI" panose="020B0604030504040204" pitchFamily="50" charset="-128"/>
              </a:rPr>
              <a:t>返品できる？</a:t>
            </a:r>
            <a:endParaRPr kumimoji="1" lang="en-US" altLang="ja-JP" sz="4800" b="1" dirty="0">
              <a:latin typeface="Meiryo UI" panose="020B0604030504040204" pitchFamily="50" charset="-128"/>
              <a:ea typeface="Meiryo UI" panose="020B0604030504040204" pitchFamily="50" charset="-128"/>
            </a:endParaRPr>
          </a:p>
          <a:p>
            <a:pPr algn="ctr"/>
            <a:r>
              <a:rPr lang="ja-JP" altLang="en-US" sz="4800" b="1" dirty="0">
                <a:latin typeface="Meiryo UI" panose="020B0604030504040204" pitchFamily="50" charset="-128"/>
                <a:ea typeface="Meiryo UI" panose="020B0604030504040204" pitchFamily="50" charset="-128"/>
              </a:rPr>
              <a:t>③フリマで頼んだ</a:t>
            </a:r>
            <a:r>
              <a:rPr kumimoji="1" lang="ja-JP" altLang="en-US" sz="4800" b="1" dirty="0">
                <a:latin typeface="Meiryo UI" panose="020B0604030504040204" pitchFamily="50" charset="-128"/>
                <a:ea typeface="Meiryo UI" panose="020B0604030504040204" pitchFamily="50" charset="-128"/>
              </a:rPr>
              <a:t>腕時計、壊れていたけど・・ 　</a:t>
            </a:r>
          </a:p>
        </p:txBody>
      </p:sp>
      <p:sp>
        <p:nvSpPr>
          <p:cNvPr id="8" name="テキスト ボックス 7">
            <a:extLst>
              <a:ext uri="{FF2B5EF4-FFF2-40B4-BE49-F238E27FC236}">
                <a16:creationId xmlns:a16="http://schemas.microsoft.com/office/drawing/2014/main" id="{B8C43D8B-3496-442B-B2D8-2A99901A81EE}"/>
              </a:ext>
            </a:extLst>
          </p:cNvPr>
          <p:cNvSpPr txBox="1"/>
          <p:nvPr/>
        </p:nvSpPr>
        <p:spPr>
          <a:xfrm>
            <a:off x="703180" y="2782077"/>
            <a:ext cx="10800000" cy="3416320"/>
          </a:xfrm>
          <a:prstGeom prst="rect">
            <a:avLst/>
          </a:prstGeom>
          <a:noFill/>
        </p:spPr>
        <p:txBody>
          <a:bodyPr wrap="square" rtlCol="0" anchor="ctr">
            <a:spAutoFit/>
          </a:bodyPr>
          <a:lstStyle/>
          <a:p>
            <a:pPr marL="180000"/>
            <a:r>
              <a:rPr lang="ja-JP" altLang="en-US" sz="2400" dirty="0">
                <a:latin typeface="Meiryo UI" panose="020B0604030504040204" pitchFamily="50" charset="-128"/>
                <a:ea typeface="Meiryo UI" panose="020B0604030504040204" pitchFamily="50" charset="-128"/>
              </a:rPr>
              <a:t>フリマアプリで、可愛い腕時計を買った</a:t>
            </a:r>
            <a:endParaRPr lang="en-US" altLang="ja-JP" sz="2400" dirty="0">
              <a:latin typeface="Meiryo UI" panose="020B0604030504040204" pitchFamily="50" charset="-128"/>
              <a:ea typeface="Meiryo UI" panose="020B0604030504040204" pitchFamily="50" charset="-128"/>
            </a:endParaRPr>
          </a:p>
          <a:p>
            <a:pPr marL="180000"/>
            <a:r>
              <a:rPr lang="ja-JP" altLang="en-US" sz="2400" dirty="0">
                <a:latin typeface="Meiryo UI" panose="020B0604030504040204" pitchFamily="50" charset="-128"/>
                <a:ea typeface="Meiryo UI" panose="020B0604030504040204" pitchFamily="50" charset="-128"/>
              </a:rPr>
              <a:t>届いたらイメージどおりだった</a:t>
            </a:r>
            <a:endParaRPr lang="en-US" altLang="ja-JP" sz="2400" dirty="0">
              <a:latin typeface="Meiryo UI" panose="020B0604030504040204" pitchFamily="50" charset="-128"/>
              <a:ea typeface="Meiryo UI" panose="020B0604030504040204" pitchFamily="50" charset="-128"/>
            </a:endParaRPr>
          </a:p>
          <a:p>
            <a:pPr marL="180000"/>
            <a:endParaRPr lang="en-US" altLang="ja-JP" sz="2400" dirty="0">
              <a:latin typeface="Meiryo UI" panose="020B0604030504040204" pitchFamily="50" charset="-128"/>
              <a:ea typeface="Meiryo UI" panose="020B0604030504040204" pitchFamily="50" charset="-128"/>
            </a:endParaRPr>
          </a:p>
          <a:p>
            <a:pPr marL="180000"/>
            <a:r>
              <a:rPr lang="ja-JP" altLang="en-US" sz="2400" dirty="0">
                <a:latin typeface="Meiryo UI" panose="020B0604030504040204" pitchFamily="50" charset="-128"/>
                <a:ea typeface="Meiryo UI" panose="020B0604030504040204" pitchFamily="50" charset="-128"/>
              </a:rPr>
              <a:t>「故障はしていません　ちゃんと使えますが、電池がないので、交換して使ってください」</a:t>
            </a:r>
            <a:endParaRPr lang="en-US" altLang="ja-JP" sz="2400" dirty="0">
              <a:latin typeface="Meiryo UI" panose="020B0604030504040204" pitchFamily="50" charset="-128"/>
              <a:ea typeface="Meiryo UI" panose="020B0604030504040204" pitchFamily="50" charset="-128"/>
            </a:endParaRPr>
          </a:p>
          <a:p>
            <a:pPr marL="180000"/>
            <a:r>
              <a:rPr lang="ja-JP" altLang="en-US" sz="2400" dirty="0">
                <a:latin typeface="Meiryo UI" panose="020B0604030504040204" pitchFamily="50" charset="-128"/>
                <a:ea typeface="Meiryo UI" panose="020B0604030504040204" pitchFamily="50" charset="-128"/>
              </a:rPr>
              <a:t>とあったので、時計屋さんに持って行ったところ、</a:t>
            </a:r>
            <a:endParaRPr lang="en-US" altLang="ja-JP" sz="2400" dirty="0">
              <a:latin typeface="Meiryo UI" panose="020B0604030504040204" pitchFamily="50" charset="-128"/>
              <a:ea typeface="Meiryo UI" panose="020B0604030504040204" pitchFamily="50" charset="-128"/>
            </a:endParaRPr>
          </a:p>
          <a:p>
            <a:pPr marL="180000"/>
            <a:r>
              <a:rPr lang="ja-JP" altLang="en-US" sz="2400" dirty="0">
                <a:latin typeface="Meiryo UI" panose="020B0604030504040204" pitchFamily="50" charset="-128"/>
                <a:ea typeface="Meiryo UI" panose="020B0604030504040204" pitchFamily="50" charset="-128"/>
              </a:rPr>
              <a:t>「これ、</a:t>
            </a:r>
            <a:r>
              <a:rPr lang="ja-JP" altLang="en-US" sz="2400" b="1" dirty="0">
                <a:latin typeface="Meiryo UI" panose="020B0604030504040204" pitchFamily="50" charset="-128"/>
                <a:ea typeface="Meiryo UI" panose="020B0604030504040204" pitchFamily="50" charset="-128"/>
              </a:rPr>
              <a:t>かなり前に壊れている</a:t>
            </a:r>
            <a:r>
              <a:rPr lang="ja-JP" altLang="en-US" sz="2400" dirty="0">
                <a:latin typeface="Meiryo UI" panose="020B0604030504040204" pitchFamily="50" charset="-128"/>
                <a:ea typeface="Meiryo UI" panose="020B0604030504040204" pitchFamily="50" charset="-128"/>
              </a:rPr>
              <a:t>ようだから電池交換しても動かないね」と言われた</a:t>
            </a:r>
            <a:endParaRPr lang="en-US" altLang="ja-JP" sz="2400" dirty="0">
              <a:latin typeface="Meiryo UI" panose="020B0604030504040204" pitchFamily="50" charset="-128"/>
              <a:ea typeface="Meiryo UI" panose="020B0604030504040204" pitchFamily="50" charset="-128"/>
            </a:endParaRPr>
          </a:p>
          <a:p>
            <a:pPr marL="180000"/>
            <a:endParaRPr lang="en-US" altLang="ja-JP" sz="2400" dirty="0">
              <a:latin typeface="Meiryo UI" panose="020B0604030504040204" pitchFamily="50" charset="-128"/>
              <a:ea typeface="Meiryo UI" panose="020B0604030504040204" pitchFamily="50" charset="-128"/>
            </a:endParaRPr>
          </a:p>
          <a:p>
            <a:pPr marL="180000"/>
            <a:r>
              <a:rPr lang="ja-JP" altLang="en-US" sz="2400" b="1" dirty="0">
                <a:latin typeface="Meiryo UI" panose="020B0604030504040204" pitchFamily="50" charset="-128"/>
                <a:ea typeface="Meiryo UI" panose="020B0604030504040204" pitchFamily="50" charset="-128"/>
              </a:rPr>
              <a:t>受取評価が完了して</a:t>
            </a:r>
            <a:r>
              <a:rPr lang="en-US" altLang="ja-JP" sz="2400" b="1" dirty="0">
                <a:latin typeface="Meiryo UI" panose="020B0604030504040204" pitchFamily="50" charset="-128"/>
                <a:ea typeface="Meiryo UI" panose="020B0604030504040204" pitchFamily="50" charset="-128"/>
              </a:rPr>
              <a:t>10</a:t>
            </a:r>
            <a:r>
              <a:rPr lang="ja-JP" altLang="en-US" sz="2400" b="1" dirty="0">
                <a:latin typeface="Meiryo UI" panose="020B0604030504040204" pitchFamily="50" charset="-128"/>
                <a:ea typeface="Meiryo UI" panose="020B0604030504040204" pitchFamily="50" charset="-128"/>
              </a:rPr>
              <a:t>日経っている</a:t>
            </a:r>
            <a:endParaRPr lang="en-US" altLang="ja-JP" sz="2400" b="1" dirty="0">
              <a:latin typeface="Meiryo UI" panose="020B0604030504040204" pitchFamily="50" charset="-128"/>
              <a:ea typeface="Meiryo UI" panose="020B0604030504040204" pitchFamily="50" charset="-128"/>
            </a:endParaRPr>
          </a:p>
          <a:p>
            <a:pPr marL="180000"/>
            <a:r>
              <a:rPr lang="ja-JP" altLang="en-US" sz="2400" dirty="0">
                <a:latin typeface="Meiryo UI" panose="020B0604030504040204" pitchFamily="50" charset="-128"/>
                <a:ea typeface="Meiryo UI" panose="020B0604030504040204" pitchFamily="50" charset="-128"/>
              </a:rPr>
              <a:t>この腕時計、返品できるだろうか？</a:t>
            </a:r>
            <a:endParaRPr kumimoji="1" lang="ja-JP" altLang="en-US" sz="2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499427CD-0C7D-4B0D-8F25-627A00A9BC2E}"/>
              </a:ext>
            </a:extLst>
          </p:cNvPr>
          <p:cNvSpPr/>
          <p:nvPr/>
        </p:nvSpPr>
        <p:spPr>
          <a:xfrm>
            <a:off x="703180" y="2721464"/>
            <a:ext cx="10800000" cy="3600000"/>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楕円 11">
            <a:extLst>
              <a:ext uri="{FF2B5EF4-FFF2-40B4-BE49-F238E27FC236}">
                <a16:creationId xmlns:a16="http://schemas.microsoft.com/office/drawing/2014/main" id="{1654A51F-A302-4DB0-8C7B-3B63A4826F3C}"/>
              </a:ext>
            </a:extLst>
          </p:cNvPr>
          <p:cNvSpPr/>
          <p:nvPr/>
        </p:nvSpPr>
        <p:spPr>
          <a:xfrm>
            <a:off x="3596645" y="567763"/>
            <a:ext cx="678262" cy="678262"/>
          </a:xfrm>
          <a:prstGeom prst="ellipse">
            <a:avLst/>
          </a:prstGeom>
          <a:noFill/>
          <a:ln w="76200">
            <a:solidFill>
              <a:srgbClr val="00C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記号 12">
            <a:extLst>
              <a:ext uri="{FF2B5EF4-FFF2-40B4-BE49-F238E27FC236}">
                <a16:creationId xmlns:a16="http://schemas.microsoft.com/office/drawing/2014/main" id="{2DD75966-B1CE-42DC-96A3-E73181A48210}"/>
              </a:ext>
            </a:extLst>
          </p:cNvPr>
          <p:cNvSpPr/>
          <p:nvPr/>
        </p:nvSpPr>
        <p:spPr>
          <a:xfrm>
            <a:off x="7688802" y="341076"/>
            <a:ext cx="1133947" cy="1133947"/>
          </a:xfrm>
          <a:prstGeom prst="mathMultiply">
            <a:avLst>
              <a:gd name="adj1" fmla="val 9033"/>
            </a:avLst>
          </a:prstGeom>
          <a:solidFill>
            <a:srgbClr val="FF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2277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A10FFA4-E94C-4829-8900-BC07C4B8F0BF}"/>
              </a:ext>
            </a:extLst>
          </p:cNvPr>
          <p:cNvPicPr>
            <a:picLocks noChangeAspect="1"/>
          </p:cNvPicPr>
          <p:nvPr/>
        </p:nvPicPr>
        <p:blipFill>
          <a:blip r:embed="rId3"/>
          <a:stretch>
            <a:fillRect/>
          </a:stretch>
        </p:blipFill>
        <p:spPr>
          <a:xfrm>
            <a:off x="5372190" y="1314887"/>
            <a:ext cx="1440000" cy="1433684"/>
          </a:xfrm>
          <a:prstGeom prst="rect">
            <a:avLst/>
          </a:prstGeom>
        </p:spPr>
      </p:pic>
      <p:sp>
        <p:nvSpPr>
          <p:cNvPr id="6" name="テキスト ボックス 5">
            <a:extLst>
              <a:ext uri="{FF2B5EF4-FFF2-40B4-BE49-F238E27FC236}">
                <a16:creationId xmlns:a16="http://schemas.microsoft.com/office/drawing/2014/main" id="{A8CC7CDE-9E74-45BA-A047-6B9630817EDA}"/>
              </a:ext>
            </a:extLst>
          </p:cNvPr>
          <p:cNvSpPr txBox="1"/>
          <p:nvPr/>
        </p:nvSpPr>
        <p:spPr>
          <a:xfrm>
            <a:off x="2865810" y="2722294"/>
            <a:ext cx="6480000" cy="1440000"/>
          </a:xfrm>
          <a:prstGeom prst="rect">
            <a:avLst/>
          </a:prstGeom>
          <a:noFill/>
        </p:spPr>
        <p:txBody>
          <a:bodyPr wrap="square" rtlCol="0" anchor="ctr">
            <a:spAutoFit/>
          </a:bodyPr>
          <a:lstStyle/>
          <a:p>
            <a:pPr algn="ctr"/>
            <a:r>
              <a:rPr kumimoji="1" lang="ja-JP" altLang="en-US" sz="6400" b="1" dirty="0">
                <a:latin typeface="Meiryo UI" panose="020B0604030504040204" pitchFamily="50" charset="-128"/>
                <a:ea typeface="Meiryo UI" panose="020B0604030504040204" pitchFamily="50" charset="-128"/>
              </a:rPr>
              <a:t>契約自由の原則</a:t>
            </a:r>
          </a:p>
        </p:txBody>
      </p:sp>
      <p:grpSp>
        <p:nvGrpSpPr>
          <p:cNvPr id="7" name="グループ化 6">
            <a:extLst>
              <a:ext uri="{FF2B5EF4-FFF2-40B4-BE49-F238E27FC236}">
                <a16:creationId xmlns:a16="http://schemas.microsoft.com/office/drawing/2014/main" id="{A230DFCF-A2F2-4385-A19D-FD906880FE54}"/>
              </a:ext>
            </a:extLst>
          </p:cNvPr>
          <p:cNvGrpSpPr/>
          <p:nvPr/>
        </p:nvGrpSpPr>
        <p:grpSpPr>
          <a:xfrm>
            <a:off x="10427449" y="202750"/>
            <a:ext cx="1440000" cy="360000"/>
            <a:chOff x="4655776" y="728050"/>
            <a:chExt cx="1440000" cy="360000"/>
          </a:xfrm>
        </p:grpSpPr>
        <p:sp>
          <p:nvSpPr>
            <p:cNvPr id="8" name="四角形: 角を丸くする 7">
              <a:extLst>
                <a:ext uri="{FF2B5EF4-FFF2-40B4-BE49-F238E27FC236}">
                  <a16:creationId xmlns:a16="http://schemas.microsoft.com/office/drawing/2014/main" id="{8FD26B4D-834E-4277-94A7-5BCD3C57D219}"/>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D3CDD14-2E1C-46E5-83C2-BB0AEE08AF76}"/>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801257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2C4EE8E-2E2C-4FDD-B969-2B6C62F857CA}"/>
              </a:ext>
            </a:extLst>
          </p:cNvPr>
          <p:cNvSpPr txBox="1"/>
          <p:nvPr/>
        </p:nvSpPr>
        <p:spPr>
          <a:xfrm>
            <a:off x="696000" y="515122"/>
            <a:ext cx="10800000" cy="1440000"/>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原則として</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当事者間の</a:t>
            </a:r>
            <a:r>
              <a:rPr kumimoji="1" lang="ja-JP" altLang="en-US" sz="4800" b="1" dirty="0">
                <a:solidFill>
                  <a:srgbClr val="FF0040"/>
                </a:solidFill>
                <a:latin typeface="Meiryo UI" panose="020B0604030504040204" pitchFamily="50" charset="-128"/>
                <a:ea typeface="Meiryo UI" panose="020B0604030504040204" pitchFamily="50" charset="-128"/>
              </a:rPr>
              <a:t>自由な意思</a:t>
            </a:r>
            <a:r>
              <a:rPr kumimoji="1" lang="ja-JP" altLang="en-US" sz="4800" b="1" dirty="0">
                <a:latin typeface="Meiryo UI" panose="020B0604030504040204" pitchFamily="50" charset="-128"/>
                <a:ea typeface="Meiryo UI" panose="020B0604030504040204" pitchFamily="50" charset="-128"/>
              </a:rPr>
              <a:t>によって行われる</a:t>
            </a:r>
          </a:p>
        </p:txBody>
      </p:sp>
      <p:grpSp>
        <p:nvGrpSpPr>
          <p:cNvPr id="6" name="グループ化 5">
            <a:extLst>
              <a:ext uri="{FF2B5EF4-FFF2-40B4-BE49-F238E27FC236}">
                <a16:creationId xmlns:a16="http://schemas.microsoft.com/office/drawing/2014/main" id="{B7DB7561-C7E7-4E23-BDA4-7FA8AFBB538F}"/>
              </a:ext>
            </a:extLst>
          </p:cNvPr>
          <p:cNvGrpSpPr/>
          <p:nvPr/>
        </p:nvGrpSpPr>
        <p:grpSpPr>
          <a:xfrm>
            <a:off x="1565255" y="2254105"/>
            <a:ext cx="1980000" cy="1980000"/>
            <a:chOff x="320320" y="1949200"/>
            <a:chExt cx="1980000" cy="1980000"/>
          </a:xfrm>
        </p:grpSpPr>
        <p:sp>
          <p:nvSpPr>
            <p:cNvPr id="7" name="楕円 6">
              <a:extLst>
                <a:ext uri="{FF2B5EF4-FFF2-40B4-BE49-F238E27FC236}">
                  <a16:creationId xmlns:a16="http://schemas.microsoft.com/office/drawing/2014/main" id="{4D11934A-8E96-4A86-9D5D-F62774385ADA}"/>
                </a:ext>
              </a:extLst>
            </p:cNvPr>
            <p:cNvSpPr/>
            <p:nvPr/>
          </p:nvSpPr>
          <p:spPr>
            <a:xfrm>
              <a:off x="320320" y="1949200"/>
              <a:ext cx="1980000" cy="198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12AF4616-0AC9-4066-8BAF-E725D7FED916}"/>
                </a:ext>
              </a:extLst>
            </p:cNvPr>
            <p:cNvSpPr txBox="1"/>
            <p:nvPr/>
          </p:nvSpPr>
          <p:spPr>
            <a:xfrm>
              <a:off x="590320" y="2528637"/>
              <a:ext cx="1440000" cy="720000"/>
            </a:xfrm>
            <a:prstGeom prst="rect">
              <a:avLst/>
            </a:prstGeom>
            <a:noFill/>
          </p:spPr>
          <p:txBody>
            <a:bodyPr wrap="square" rtlCol="0" anchor="ctr">
              <a:spAutoFit/>
            </a:bodyPr>
            <a:lstStyle/>
            <a:p>
              <a:pPr algn="ctr"/>
              <a:r>
                <a:rPr lang="ja-JP" altLang="en-US" sz="3200" b="1" dirty="0">
                  <a:solidFill>
                    <a:schemeClr val="bg1"/>
                  </a:solidFill>
                  <a:latin typeface="Meiryo UI" panose="020B0604030504040204" pitchFamily="50" charset="-128"/>
                  <a:ea typeface="Meiryo UI" panose="020B0604030504040204" pitchFamily="50" charset="-128"/>
                </a:rPr>
                <a:t>誰と</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grpSp>
      <p:grpSp>
        <p:nvGrpSpPr>
          <p:cNvPr id="9" name="グループ化 8">
            <a:extLst>
              <a:ext uri="{FF2B5EF4-FFF2-40B4-BE49-F238E27FC236}">
                <a16:creationId xmlns:a16="http://schemas.microsoft.com/office/drawing/2014/main" id="{2F5333AA-2513-47AE-9E58-10DF3A776143}"/>
              </a:ext>
            </a:extLst>
          </p:cNvPr>
          <p:cNvGrpSpPr/>
          <p:nvPr/>
        </p:nvGrpSpPr>
        <p:grpSpPr>
          <a:xfrm>
            <a:off x="5023573" y="2254105"/>
            <a:ext cx="2160000" cy="1980000"/>
            <a:chOff x="242437" y="1949200"/>
            <a:chExt cx="2160000" cy="1980000"/>
          </a:xfrm>
        </p:grpSpPr>
        <p:sp>
          <p:nvSpPr>
            <p:cNvPr id="10" name="楕円 9">
              <a:extLst>
                <a:ext uri="{FF2B5EF4-FFF2-40B4-BE49-F238E27FC236}">
                  <a16:creationId xmlns:a16="http://schemas.microsoft.com/office/drawing/2014/main" id="{CE117565-0F69-4B22-BA43-994E32F1EDDC}"/>
                </a:ext>
              </a:extLst>
            </p:cNvPr>
            <p:cNvSpPr/>
            <p:nvPr/>
          </p:nvSpPr>
          <p:spPr>
            <a:xfrm>
              <a:off x="320320" y="1949200"/>
              <a:ext cx="1980000" cy="198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ED8B36AE-2796-4AD0-87F3-F3F172417DA4}"/>
                </a:ext>
              </a:extLst>
            </p:cNvPr>
            <p:cNvSpPr txBox="1"/>
            <p:nvPr/>
          </p:nvSpPr>
          <p:spPr>
            <a:xfrm>
              <a:off x="242437" y="2418432"/>
              <a:ext cx="2160000" cy="1080000"/>
            </a:xfrm>
            <a:prstGeom prst="rect">
              <a:avLst/>
            </a:prstGeom>
            <a:noFill/>
          </p:spPr>
          <p:txBody>
            <a:bodyPr wrap="square" rtlCol="0" anchor="ctr">
              <a:spAutoFit/>
            </a:bodyPr>
            <a:lstStyle/>
            <a:p>
              <a:pPr algn="ctr"/>
              <a:r>
                <a:rPr kumimoji="1" lang="ja-JP" altLang="en-US" sz="3200" b="1" dirty="0">
                  <a:solidFill>
                    <a:schemeClr val="bg1"/>
                  </a:solidFill>
                  <a:latin typeface="Meiryo UI" panose="020B0604030504040204" pitchFamily="50" charset="-128"/>
                  <a:ea typeface="Meiryo UI" panose="020B0604030504040204" pitchFamily="50" charset="-128"/>
                </a:rPr>
                <a:t>どのような内容を</a:t>
              </a:r>
            </a:p>
          </p:txBody>
        </p:sp>
      </p:grpSp>
      <p:grpSp>
        <p:nvGrpSpPr>
          <p:cNvPr id="12" name="グループ化 11">
            <a:extLst>
              <a:ext uri="{FF2B5EF4-FFF2-40B4-BE49-F238E27FC236}">
                <a16:creationId xmlns:a16="http://schemas.microsoft.com/office/drawing/2014/main" id="{D1AAD2D1-89E6-40BA-A2B9-957124DA3E10}"/>
              </a:ext>
            </a:extLst>
          </p:cNvPr>
          <p:cNvGrpSpPr/>
          <p:nvPr/>
        </p:nvGrpSpPr>
        <p:grpSpPr>
          <a:xfrm>
            <a:off x="8465395" y="2254105"/>
            <a:ext cx="2160000" cy="1980000"/>
            <a:chOff x="246225" y="1949200"/>
            <a:chExt cx="2160000" cy="1980000"/>
          </a:xfrm>
        </p:grpSpPr>
        <p:sp>
          <p:nvSpPr>
            <p:cNvPr id="13" name="楕円 12">
              <a:extLst>
                <a:ext uri="{FF2B5EF4-FFF2-40B4-BE49-F238E27FC236}">
                  <a16:creationId xmlns:a16="http://schemas.microsoft.com/office/drawing/2014/main" id="{758A798F-0885-4190-A34B-778529A3F6FB}"/>
                </a:ext>
              </a:extLst>
            </p:cNvPr>
            <p:cNvSpPr/>
            <p:nvPr/>
          </p:nvSpPr>
          <p:spPr>
            <a:xfrm>
              <a:off x="320320" y="1949200"/>
              <a:ext cx="1980000" cy="198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71425C62-EDF5-46A8-9D3A-6A36CF1ED347}"/>
                </a:ext>
              </a:extLst>
            </p:cNvPr>
            <p:cNvSpPr txBox="1"/>
            <p:nvPr/>
          </p:nvSpPr>
          <p:spPr>
            <a:xfrm>
              <a:off x="246225" y="2405846"/>
              <a:ext cx="2160000" cy="1080000"/>
            </a:xfrm>
            <a:prstGeom prst="rect">
              <a:avLst/>
            </a:prstGeom>
            <a:noFill/>
          </p:spPr>
          <p:txBody>
            <a:bodyPr wrap="square" rtlCol="0" anchor="ctr">
              <a:spAutoFit/>
            </a:bodyPr>
            <a:lstStyle/>
            <a:p>
              <a:pPr algn="ctr"/>
              <a:r>
                <a:rPr kumimoji="1" lang="ja-JP" altLang="en-US" sz="3200" b="1" dirty="0">
                  <a:solidFill>
                    <a:schemeClr val="bg1"/>
                  </a:solidFill>
                  <a:latin typeface="Meiryo UI" panose="020B0604030504040204" pitchFamily="50" charset="-128"/>
                  <a:ea typeface="Meiryo UI" panose="020B0604030504040204" pitchFamily="50" charset="-128"/>
                </a:rPr>
                <a:t>どのような形式で</a:t>
              </a:r>
            </a:p>
          </p:txBody>
        </p:sp>
      </p:grpSp>
      <p:sp>
        <p:nvSpPr>
          <p:cNvPr id="15" name="テキスト ボックス 14">
            <a:extLst>
              <a:ext uri="{FF2B5EF4-FFF2-40B4-BE49-F238E27FC236}">
                <a16:creationId xmlns:a16="http://schemas.microsoft.com/office/drawing/2014/main" id="{9DDE930D-8C74-41F9-8126-831BDC57D425}"/>
              </a:ext>
            </a:extLst>
          </p:cNvPr>
          <p:cNvSpPr txBox="1"/>
          <p:nvPr/>
        </p:nvSpPr>
        <p:spPr>
          <a:xfrm>
            <a:off x="3275255" y="4247397"/>
            <a:ext cx="5590860" cy="707886"/>
          </a:xfrm>
          <a:prstGeom prst="rect">
            <a:avLst/>
          </a:prstGeom>
          <a:noFill/>
        </p:spPr>
        <p:txBody>
          <a:bodyPr wrap="square" rtlCol="0" anchor="ctr">
            <a:spAutoFit/>
          </a:bodyPr>
          <a:lstStyle/>
          <a:p>
            <a:pPr algn="ctr"/>
            <a:r>
              <a:rPr lang="ja-JP" altLang="en-US" sz="4000" b="1" dirty="0">
                <a:solidFill>
                  <a:srgbClr val="FF0040"/>
                </a:solidFill>
                <a:latin typeface="Meiryo UI" panose="020B0604030504040204" pitchFamily="50" charset="-128"/>
                <a:ea typeface="Meiryo UI" panose="020B0604030504040204" pitchFamily="50" charset="-128"/>
              </a:rPr>
              <a:t>契約するかどうかは自由</a:t>
            </a:r>
            <a:endParaRPr kumimoji="1" lang="ja-JP" altLang="en-US" sz="4000" b="1" dirty="0">
              <a:solidFill>
                <a:srgbClr val="FF004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95A82CE-2F7E-49A6-B374-CFA377F072FC}"/>
              </a:ext>
            </a:extLst>
          </p:cNvPr>
          <p:cNvSpPr txBox="1"/>
          <p:nvPr/>
        </p:nvSpPr>
        <p:spPr>
          <a:xfrm>
            <a:off x="2009730" y="5750185"/>
            <a:ext cx="8615665" cy="707886"/>
          </a:xfrm>
          <a:prstGeom prst="rect">
            <a:avLst/>
          </a:prstGeom>
          <a:noFill/>
        </p:spPr>
        <p:txBody>
          <a:bodyPr wrap="square" rtlCol="0" anchor="ctr">
            <a:spAutoFit/>
          </a:bodyPr>
          <a:lstStyle/>
          <a:p>
            <a:pPr algn="ctr"/>
            <a:r>
              <a:rPr lang="ja-JP" altLang="en-US" sz="4000" b="1" dirty="0">
                <a:latin typeface="Meiryo UI" panose="020B0604030504040204" pitchFamily="50" charset="-128"/>
                <a:ea typeface="Meiryo UI" panose="020B0604030504040204" pitchFamily="50" charset="-128"/>
              </a:rPr>
              <a:t>自分が結んだ契約は、守る責任がある</a:t>
            </a:r>
            <a:endParaRPr kumimoji="1" lang="ja-JP" altLang="en-US" sz="4000" b="1" dirty="0">
              <a:latin typeface="Meiryo UI" panose="020B0604030504040204" pitchFamily="50" charset="-128"/>
              <a:ea typeface="Meiryo UI" panose="020B0604030504040204" pitchFamily="50" charset="-128"/>
            </a:endParaRPr>
          </a:p>
        </p:txBody>
      </p:sp>
      <p:sp>
        <p:nvSpPr>
          <p:cNvPr id="17" name="矢印: 右 16">
            <a:extLst>
              <a:ext uri="{FF2B5EF4-FFF2-40B4-BE49-F238E27FC236}">
                <a16:creationId xmlns:a16="http://schemas.microsoft.com/office/drawing/2014/main" id="{50194C7E-32D3-4A71-8691-4B9DC8DCDD97}"/>
              </a:ext>
            </a:extLst>
          </p:cNvPr>
          <p:cNvSpPr/>
          <p:nvPr/>
        </p:nvSpPr>
        <p:spPr>
          <a:xfrm rot="5400000">
            <a:off x="5721294" y="4825668"/>
            <a:ext cx="740324" cy="1108710"/>
          </a:xfrm>
          <a:prstGeom prs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グループ化 17">
            <a:extLst>
              <a:ext uri="{FF2B5EF4-FFF2-40B4-BE49-F238E27FC236}">
                <a16:creationId xmlns:a16="http://schemas.microsoft.com/office/drawing/2014/main" id="{BAD38A7A-42B2-469A-8B54-1CC582426DC3}"/>
              </a:ext>
            </a:extLst>
          </p:cNvPr>
          <p:cNvGrpSpPr/>
          <p:nvPr/>
        </p:nvGrpSpPr>
        <p:grpSpPr>
          <a:xfrm>
            <a:off x="10427449" y="202750"/>
            <a:ext cx="1440000" cy="360000"/>
            <a:chOff x="4655776" y="728050"/>
            <a:chExt cx="1440000" cy="360000"/>
          </a:xfrm>
        </p:grpSpPr>
        <p:sp>
          <p:nvSpPr>
            <p:cNvPr id="19" name="四角形: 角を丸くする 18">
              <a:extLst>
                <a:ext uri="{FF2B5EF4-FFF2-40B4-BE49-F238E27FC236}">
                  <a16:creationId xmlns:a16="http://schemas.microsoft.com/office/drawing/2014/main" id="{FCF6DEE5-10FA-403A-A2D1-9EA0FBE6AE81}"/>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A3D9F77-FFAA-4FC5-952D-734C12F4F0D4}"/>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0579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anim calcmode="lin" valueType="num">
                                      <p:cBhvr>
                                        <p:cTn id="34" dur="500" fill="hold"/>
                                        <p:tgtEl>
                                          <p:spTgt spid="16"/>
                                        </p:tgtEl>
                                        <p:attrNameLst>
                                          <p:attrName>ppt_x</p:attrName>
                                        </p:attrNameLst>
                                      </p:cBhvr>
                                      <p:tavLst>
                                        <p:tav tm="0">
                                          <p:val>
                                            <p:strVal val="#ppt_x"/>
                                          </p:val>
                                        </p:tav>
                                        <p:tav tm="100000">
                                          <p:val>
                                            <p:strVal val="#ppt_x"/>
                                          </p:val>
                                        </p:tav>
                                      </p:tavLst>
                                    </p:anim>
                                    <p:anim calcmode="lin" valueType="num">
                                      <p:cBhvr>
                                        <p:cTn id="35"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9BDDFAA-C657-4A00-9020-8C83A1856EC6}"/>
              </a:ext>
            </a:extLst>
          </p:cNvPr>
          <p:cNvPicPr>
            <a:picLocks noChangeAspect="1"/>
          </p:cNvPicPr>
          <p:nvPr/>
        </p:nvPicPr>
        <p:blipFill>
          <a:blip r:embed="rId3"/>
          <a:stretch>
            <a:fillRect/>
          </a:stretch>
        </p:blipFill>
        <p:spPr>
          <a:xfrm>
            <a:off x="5372189" y="1275055"/>
            <a:ext cx="1447619" cy="1441270"/>
          </a:xfrm>
          <a:prstGeom prst="rect">
            <a:avLst/>
          </a:prstGeom>
        </p:spPr>
      </p:pic>
      <p:sp>
        <p:nvSpPr>
          <p:cNvPr id="5" name="テキスト ボックス 4">
            <a:extLst>
              <a:ext uri="{FF2B5EF4-FFF2-40B4-BE49-F238E27FC236}">
                <a16:creationId xmlns:a16="http://schemas.microsoft.com/office/drawing/2014/main" id="{1C271C6A-DFD6-4DAD-9FED-44482DC3DC5B}"/>
              </a:ext>
            </a:extLst>
          </p:cNvPr>
          <p:cNvSpPr txBox="1"/>
          <p:nvPr/>
        </p:nvSpPr>
        <p:spPr>
          <a:xfrm>
            <a:off x="2323388" y="2919021"/>
            <a:ext cx="7559951" cy="1077218"/>
          </a:xfrm>
          <a:prstGeom prst="rect">
            <a:avLst/>
          </a:prstGeom>
          <a:noFill/>
        </p:spPr>
        <p:txBody>
          <a:bodyPr wrap="square" rtlCol="0" anchor="ctr">
            <a:spAutoFit/>
          </a:bodyPr>
          <a:lstStyle/>
          <a:p>
            <a:pPr algn="ctr"/>
            <a:r>
              <a:rPr kumimoji="1" lang="ja-JP" altLang="en-US" sz="6400" b="1" dirty="0">
                <a:latin typeface="Meiryo UI" panose="020B0604030504040204" pitchFamily="50" charset="-128"/>
                <a:ea typeface="Meiryo UI" panose="020B0604030504040204" pitchFamily="50" charset="-128"/>
              </a:rPr>
              <a:t>契約の成立</a:t>
            </a:r>
          </a:p>
        </p:txBody>
      </p:sp>
      <p:grpSp>
        <p:nvGrpSpPr>
          <p:cNvPr id="4" name="グループ化 3">
            <a:extLst>
              <a:ext uri="{FF2B5EF4-FFF2-40B4-BE49-F238E27FC236}">
                <a16:creationId xmlns:a16="http://schemas.microsoft.com/office/drawing/2014/main" id="{1C7A1DDB-7330-470B-8AA3-80EA46A6F7B0}"/>
              </a:ext>
            </a:extLst>
          </p:cNvPr>
          <p:cNvGrpSpPr/>
          <p:nvPr/>
        </p:nvGrpSpPr>
        <p:grpSpPr>
          <a:xfrm>
            <a:off x="10427449" y="202750"/>
            <a:ext cx="1440000" cy="360000"/>
            <a:chOff x="4655776" y="728050"/>
            <a:chExt cx="1440000" cy="360000"/>
          </a:xfrm>
        </p:grpSpPr>
        <p:sp>
          <p:nvSpPr>
            <p:cNvPr id="6" name="四角形: 角を丸くする 5">
              <a:extLst>
                <a:ext uri="{FF2B5EF4-FFF2-40B4-BE49-F238E27FC236}">
                  <a16:creationId xmlns:a16="http://schemas.microsoft.com/office/drawing/2014/main" id="{F80A34CF-AB3C-451F-99A9-BD3B6B3D00A3}"/>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74E9454-7E07-4816-AB3C-03CFE5C07DDE}"/>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5223728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グラフィックス 31">
            <a:extLst>
              <a:ext uri="{FF2B5EF4-FFF2-40B4-BE49-F238E27FC236}">
                <a16:creationId xmlns:a16="http://schemas.microsoft.com/office/drawing/2014/main" id="{A27B74CF-9585-4954-8066-2BF7AF98D69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9115" y="3332600"/>
            <a:ext cx="2046620" cy="1221262"/>
          </a:xfrm>
          <a:prstGeom prst="rect">
            <a:avLst/>
          </a:prstGeom>
        </p:spPr>
      </p:pic>
      <p:pic>
        <p:nvPicPr>
          <p:cNvPr id="7" name="図 6">
            <a:extLst>
              <a:ext uri="{FF2B5EF4-FFF2-40B4-BE49-F238E27FC236}">
                <a16:creationId xmlns:a16="http://schemas.microsoft.com/office/drawing/2014/main" id="{E23DB8C2-39A5-244E-8063-D86FCAC1DCAE}"/>
              </a:ext>
            </a:extLst>
          </p:cNvPr>
          <p:cNvPicPr>
            <a:picLocks noChangeAspect="1"/>
          </p:cNvPicPr>
          <p:nvPr/>
        </p:nvPicPr>
        <p:blipFill rotWithShape="1">
          <a:blip r:embed="rId5"/>
          <a:srcRect b="665"/>
          <a:stretch/>
        </p:blipFill>
        <p:spPr>
          <a:xfrm>
            <a:off x="1936109" y="2543514"/>
            <a:ext cx="3486748" cy="4021416"/>
          </a:xfrm>
          <a:prstGeom prst="rect">
            <a:avLst/>
          </a:prstGeom>
        </p:spPr>
      </p:pic>
      <p:sp>
        <p:nvSpPr>
          <p:cNvPr id="5" name="テキスト ボックス 4">
            <a:extLst>
              <a:ext uri="{FF2B5EF4-FFF2-40B4-BE49-F238E27FC236}">
                <a16:creationId xmlns:a16="http://schemas.microsoft.com/office/drawing/2014/main" id="{1ECC886C-DCDD-4496-9DBC-DA7D5315CE65}"/>
              </a:ext>
            </a:extLst>
          </p:cNvPr>
          <p:cNvSpPr txBox="1"/>
          <p:nvPr/>
        </p:nvSpPr>
        <p:spPr>
          <a:xfrm>
            <a:off x="877754" y="927582"/>
            <a:ext cx="5363386" cy="1077218"/>
          </a:xfrm>
          <a:prstGeom prst="rect">
            <a:avLst/>
          </a:prstGeom>
          <a:noFill/>
        </p:spPr>
        <p:txBody>
          <a:bodyPr wrap="square" rtlCol="0" anchor="ctr">
            <a:spAutoFit/>
          </a:bodyPr>
          <a:lstStyle/>
          <a:p>
            <a:pPr algn="ctr"/>
            <a:r>
              <a:rPr kumimoji="1" lang="ja-JP" altLang="en-US" sz="3200" b="1" dirty="0">
                <a:latin typeface="Meiryo UI" panose="020B0604030504040204" pitchFamily="50" charset="-128"/>
                <a:ea typeface="Meiryo UI" panose="020B0604030504040204" pitchFamily="50" charset="-128"/>
              </a:rPr>
              <a:t> 契約の成立に必要なのは</a:t>
            </a:r>
            <a:endParaRPr kumimoji="1" lang="en-US" altLang="ja-JP" sz="3200" b="1" dirty="0">
              <a:latin typeface="Meiryo UI" panose="020B0604030504040204" pitchFamily="50" charset="-128"/>
              <a:ea typeface="Meiryo UI" panose="020B0604030504040204" pitchFamily="50" charset="-128"/>
            </a:endParaRPr>
          </a:p>
          <a:p>
            <a:pPr algn="ctr"/>
            <a:r>
              <a:rPr kumimoji="1" lang="ja-JP" altLang="en-US" sz="3200" b="1" dirty="0">
                <a:solidFill>
                  <a:srgbClr val="FF0040"/>
                </a:solidFill>
                <a:latin typeface="Meiryo UI" panose="020B0604030504040204" pitchFamily="50" charset="-128"/>
                <a:ea typeface="Meiryo UI" panose="020B0604030504040204" pitchFamily="50" charset="-128"/>
              </a:rPr>
              <a:t>当事者の合意</a:t>
            </a:r>
            <a:endParaRPr lang="en-US" altLang="ja-JP" sz="3200"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CE36BE77-4D2C-4FA6-9FA6-32A863B7AE72}"/>
              </a:ext>
            </a:extLst>
          </p:cNvPr>
          <p:cNvSpPr txBox="1"/>
          <p:nvPr/>
        </p:nvSpPr>
        <p:spPr>
          <a:xfrm>
            <a:off x="5309340" y="4578856"/>
            <a:ext cx="1008000" cy="400110"/>
          </a:xfrm>
          <a:prstGeom prst="rect">
            <a:avLst/>
          </a:prstGeom>
          <a:noFill/>
        </p:spPr>
        <p:txBody>
          <a:bodyPr wrap="square" rtlCol="0" anchor="ctr">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申込み</a:t>
            </a:r>
            <a:endParaRPr kumimoji="1" lang="ja-JP" altLang="en-US" sz="3200" b="1" dirty="0">
              <a:solidFill>
                <a:srgbClr val="406080"/>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7F91BCB-5045-4067-9822-1FD34D8928DA}"/>
              </a:ext>
            </a:extLst>
          </p:cNvPr>
          <p:cNvSpPr txBox="1"/>
          <p:nvPr/>
        </p:nvSpPr>
        <p:spPr>
          <a:xfrm>
            <a:off x="6367780" y="2589680"/>
            <a:ext cx="1440000" cy="461665"/>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ポイント</a:t>
            </a:r>
          </a:p>
        </p:txBody>
      </p:sp>
      <mc:AlternateContent xmlns:mc="http://schemas.openxmlformats.org/markup-compatibility/2006" xmlns:p14="http://schemas.microsoft.com/office/powerpoint/2010/main">
        <mc:Choice Requires="p14">
          <p:contentPart p14:bwMode="auto" r:id="rId6">
            <p14:nvContentPartPr>
              <p14:cNvPr id="6" name="インク 5">
                <a:extLst>
                  <a:ext uri="{FF2B5EF4-FFF2-40B4-BE49-F238E27FC236}">
                    <a16:creationId xmlns:a16="http://schemas.microsoft.com/office/drawing/2014/main" id="{B9255302-F091-E34C-A3DC-12686AC4E92D}"/>
                  </a:ext>
                </a:extLst>
              </p14:cNvPr>
              <p14:cNvContentPartPr/>
              <p14:nvPr/>
            </p14:nvContentPartPr>
            <p14:xfrm>
              <a:off x="2063375" y="5130480"/>
              <a:ext cx="360" cy="360"/>
            </p14:xfrm>
          </p:contentPart>
        </mc:Choice>
        <mc:Fallback xmlns="">
          <p:pic>
            <p:nvPicPr>
              <p:cNvPr id="6" name="インク 5">
                <a:extLst>
                  <a:ext uri="{FF2B5EF4-FFF2-40B4-BE49-F238E27FC236}">
                    <a16:creationId xmlns:a16="http://schemas.microsoft.com/office/drawing/2014/main" id="{B9255302-F091-E34C-A3DC-12686AC4E92D}"/>
                  </a:ext>
                </a:extLst>
              </p:cNvPr>
              <p:cNvPicPr/>
              <p:nvPr/>
            </p:nvPicPr>
            <p:blipFill>
              <a:blip r:embed="rId7"/>
              <a:stretch>
                <a:fillRect/>
              </a:stretch>
            </p:blipFill>
            <p:spPr>
              <a:xfrm>
                <a:off x="2054375" y="5121480"/>
                <a:ext cx="18000" cy="18000"/>
              </a:xfrm>
              <a:prstGeom prst="rect">
                <a:avLst/>
              </a:prstGeom>
            </p:spPr>
          </p:pic>
        </mc:Fallback>
      </mc:AlternateContent>
      <p:sp>
        <p:nvSpPr>
          <p:cNvPr id="11" name="テキスト ボックス 10">
            <a:extLst>
              <a:ext uri="{FF2B5EF4-FFF2-40B4-BE49-F238E27FC236}">
                <a16:creationId xmlns:a16="http://schemas.microsoft.com/office/drawing/2014/main" id="{A49598A4-EB1B-4433-8250-DBC2DFF39FC4}"/>
              </a:ext>
            </a:extLst>
          </p:cNvPr>
          <p:cNvSpPr txBox="1"/>
          <p:nvPr/>
        </p:nvSpPr>
        <p:spPr>
          <a:xfrm>
            <a:off x="977995" y="4578856"/>
            <a:ext cx="1008000" cy="400110"/>
          </a:xfrm>
          <a:prstGeom prst="rect">
            <a:avLst/>
          </a:prstGeom>
          <a:noFill/>
        </p:spPr>
        <p:txBody>
          <a:bodyPr wrap="square" rtlCol="0" anchor="ctr">
            <a:spAutoFit/>
          </a:bodyPr>
          <a:lstStyle/>
          <a:p>
            <a:pPr algn="ctr"/>
            <a:r>
              <a:rPr kumimoji="1" lang="ja-JP" altLang="en-US" sz="2000" b="1" dirty="0">
                <a:solidFill>
                  <a:srgbClr val="406080"/>
                </a:solidFill>
                <a:latin typeface="Meiryo UI" panose="020B0604030504040204" pitchFamily="50" charset="-128"/>
                <a:ea typeface="Meiryo UI" panose="020B0604030504040204" pitchFamily="50" charset="-128"/>
              </a:rPr>
              <a:t>承諾</a:t>
            </a:r>
          </a:p>
        </p:txBody>
      </p:sp>
      <p:sp>
        <p:nvSpPr>
          <p:cNvPr id="15" name="矢印: 右 14">
            <a:extLst>
              <a:ext uri="{FF2B5EF4-FFF2-40B4-BE49-F238E27FC236}">
                <a16:creationId xmlns:a16="http://schemas.microsoft.com/office/drawing/2014/main" id="{2A7A74F1-D9C3-40FB-BE70-B92C051E9AF3}"/>
              </a:ext>
            </a:extLst>
          </p:cNvPr>
          <p:cNvSpPr/>
          <p:nvPr/>
        </p:nvSpPr>
        <p:spPr>
          <a:xfrm>
            <a:off x="6457780" y="2998379"/>
            <a:ext cx="1260000" cy="900000"/>
          </a:xfrm>
          <a:prstGeom prs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グループ化 8">
            <a:extLst>
              <a:ext uri="{FF2B5EF4-FFF2-40B4-BE49-F238E27FC236}">
                <a16:creationId xmlns:a16="http://schemas.microsoft.com/office/drawing/2014/main" id="{644029AA-0C74-4F39-AEF1-87919620DFD4}"/>
              </a:ext>
            </a:extLst>
          </p:cNvPr>
          <p:cNvGrpSpPr/>
          <p:nvPr/>
        </p:nvGrpSpPr>
        <p:grpSpPr>
          <a:xfrm>
            <a:off x="7911075" y="3065020"/>
            <a:ext cx="3621076" cy="722533"/>
            <a:chOff x="7911075" y="3065020"/>
            <a:chExt cx="3621076" cy="722533"/>
          </a:xfrm>
        </p:grpSpPr>
        <p:sp>
          <p:nvSpPr>
            <p:cNvPr id="12" name="テキスト ボックス 11">
              <a:extLst>
                <a:ext uri="{FF2B5EF4-FFF2-40B4-BE49-F238E27FC236}">
                  <a16:creationId xmlns:a16="http://schemas.microsoft.com/office/drawing/2014/main" id="{59FBA5BA-A3E7-4778-ADD7-F2ACE847B44B}"/>
                </a:ext>
              </a:extLst>
            </p:cNvPr>
            <p:cNvSpPr txBox="1"/>
            <p:nvPr/>
          </p:nvSpPr>
          <p:spPr>
            <a:xfrm>
              <a:off x="8652151" y="3067553"/>
              <a:ext cx="2880000" cy="720000"/>
            </a:xfrm>
            <a:prstGeom prst="rect">
              <a:avLst/>
            </a:prstGeom>
            <a:noFill/>
          </p:spPr>
          <p:txBody>
            <a:bodyPr wrap="square" rtlCol="0" anchor="ctr">
              <a:spAutoFit/>
            </a:bodyPr>
            <a:lstStyle/>
            <a:p>
              <a:r>
                <a:rPr lang="ja-JP" altLang="en-US" sz="3200" b="1" dirty="0">
                  <a:latin typeface="Meiryo UI" panose="020B0604030504040204" pitchFamily="50" charset="-128"/>
                  <a:ea typeface="Meiryo UI" panose="020B0604030504040204" pitchFamily="50" charset="-128"/>
                </a:rPr>
                <a:t>当事者がする</a:t>
              </a:r>
            </a:p>
          </p:txBody>
        </p:sp>
        <p:pic>
          <p:nvPicPr>
            <p:cNvPr id="18" name="図 17">
              <a:extLst>
                <a:ext uri="{FF2B5EF4-FFF2-40B4-BE49-F238E27FC236}">
                  <a16:creationId xmlns:a16="http://schemas.microsoft.com/office/drawing/2014/main" id="{69FB22EF-0C77-42C9-8CF9-B995D1867E03}"/>
                </a:ext>
              </a:extLst>
            </p:cNvPr>
            <p:cNvPicPr>
              <a:picLocks noChangeAspect="1"/>
            </p:cNvPicPr>
            <p:nvPr/>
          </p:nvPicPr>
          <p:blipFill>
            <a:blip r:embed="rId8">
              <a:grayscl/>
            </a:blip>
            <a:stretch>
              <a:fillRect/>
            </a:stretch>
          </p:blipFill>
          <p:spPr>
            <a:xfrm>
              <a:off x="7911075" y="3065020"/>
              <a:ext cx="720000" cy="716843"/>
            </a:xfrm>
            <a:prstGeom prst="rect">
              <a:avLst/>
            </a:prstGeom>
          </p:spPr>
        </p:pic>
      </p:grpSp>
      <p:sp>
        <p:nvSpPr>
          <p:cNvPr id="2" name="テキスト ボックス 1">
            <a:extLst>
              <a:ext uri="{FF2B5EF4-FFF2-40B4-BE49-F238E27FC236}">
                <a16:creationId xmlns:a16="http://schemas.microsoft.com/office/drawing/2014/main" id="{994CB8CC-119F-43B9-B35B-A62C3D36912D}"/>
              </a:ext>
            </a:extLst>
          </p:cNvPr>
          <p:cNvSpPr txBox="1"/>
          <p:nvPr/>
        </p:nvSpPr>
        <p:spPr>
          <a:xfrm>
            <a:off x="8666188" y="3801409"/>
            <a:ext cx="3293206" cy="646331"/>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当事者がしていない</a:t>
            </a: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→有効な契約ではない</a:t>
            </a:r>
          </a:p>
        </p:txBody>
      </p:sp>
      <p:sp>
        <p:nvSpPr>
          <p:cNvPr id="19" name="テキスト ボックス 18">
            <a:extLst>
              <a:ext uri="{FF2B5EF4-FFF2-40B4-BE49-F238E27FC236}">
                <a16:creationId xmlns:a16="http://schemas.microsoft.com/office/drawing/2014/main" id="{0802D7D5-E81D-47A2-B5E9-83BA26EA6ABD}"/>
              </a:ext>
            </a:extLst>
          </p:cNvPr>
          <p:cNvSpPr txBox="1"/>
          <p:nvPr/>
        </p:nvSpPr>
        <p:spPr>
          <a:xfrm>
            <a:off x="8666188" y="5238790"/>
            <a:ext cx="3293206" cy="646331"/>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合意していない</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有効な契約ではない</a:t>
            </a:r>
          </a:p>
        </p:txBody>
      </p:sp>
      <p:grpSp>
        <p:nvGrpSpPr>
          <p:cNvPr id="8" name="グループ化 7">
            <a:extLst>
              <a:ext uri="{FF2B5EF4-FFF2-40B4-BE49-F238E27FC236}">
                <a16:creationId xmlns:a16="http://schemas.microsoft.com/office/drawing/2014/main" id="{EAFEC500-168F-471D-8FBC-8C3467052F76}"/>
              </a:ext>
            </a:extLst>
          </p:cNvPr>
          <p:cNvGrpSpPr/>
          <p:nvPr/>
        </p:nvGrpSpPr>
        <p:grpSpPr>
          <a:xfrm>
            <a:off x="7911075" y="1643991"/>
            <a:ext cx="3639533" cy="722533"/>
            <a:chOff x="7911075" y="1643991"/>
            <a:chExt cx="3639533" cy="722533"/>
          </a:xfrm>
        </p:grpSpPr>
        <p:pic>
          <p:nvPicPr>
            <p:cNvPr id="13" name="図 12">
              <a:extLst>
                <a:ext uri="{FF2B5EF4-FFF2-40B4-BE49-F238E27FC236}">
                  <a16:creationId xmlns:a16="http://schemas.microsoft.com/office/drawing/2014/main" id="{8E38FF12-3BBE-4508-B63F-8EA56D06A876}"/>
                </a:ext>
              </a:extLst>
            </p:cNvPr>
            <p:cNvPicPr>
              <a:picLocks noChangeAspect="1"/>
            </p:cNvPicPr>
            <p:nvPr/>
          </p:nvPicPr>
          <p:blipFill>
            <a:blip r:embed="rId9">
              <a:grayscl/>
            </a:blip>
            <a:stretch>
              <a:fillRect/>
            </a:stretch>
          </p:blipFill>
          <p:spPr>
            <a:xfrm>
              <a:off x="7911075" y="1643991"/>
              <a:ext cx="720000" cy="716842"/>
            </a:xfrm>
            <a:prstGeom prst="rect">
              <a:avLst/>
            </a:prstGeom>
          </p:spPr>
        </p:pic>
        <p:sp>
          <p:nvSpPr>
            <p:cNvPr id="20" name="テキスト ボックス 19">
              <a:extLst>
                <a:ext uri="{FF2B5EF4-FFF2-40B4-BE49-F238E27FC236}">
                  <a16:creationId xmlns:a16="http://schemas.microsoft.com/office/drawing/2014/main" id="{71520520-1A78-401B-9F49-2869DC086275}"/>
                </a:ext>
              </a:extLst>
            </p:cNvPr>
            <p:cNvSpPr txBox="1"/>
            <p:nvPr/>
          </p:nvSpPr>
          <p:spPr>
            <a:xfrm>
              <a:off x="8670608" y="1646524"/>
              <a:ext cx="2880000" cy="720000"/>
            </a:xfrm>
            <a:prstGeom prst="rect">
              <a:avLst/>
            </a:prstGeom>
            <a:noFill/>
          </p:spPr>
          <p:txBody>
            <a:bodyPr wrap="square" rtlCol="0" anchor="ctr">
              <a:spAutoFit/>
            </a:bodyPr>
            <a:lstStyle/>
            <a:p>
              <a:r>
                <a:rPr lang="ja-JP" altLang="en-US" sz="3200" b="1" dirty="0">
                  <a:latin typeface="Meiryo UI" panose="020B0604030504040204" pitchFamily="50" charset="-128"/>
                  <a:ea typeface="Meiryo UI" panose="020B0604030504040204" pitchFamily="50" charset="-128"/>
                </a:rPr>
                <a:t>簡単に成立</a:t>
              </a:r>
            </a:p>
          </p:txBody>
        </p:sp>
      </p:grpSp>
      <p:sp>
        <p:nvSpPr>
          <p:cNvPr id="23" name="テキスト ボックス 22">
            <a:extLst>
              <a:ext uri="{FF2B5EF4-FFF2-40B4-BE49-F238E27FC236}">
                <a16:creationId xmlns:a16="http://schemas.microsoft.com/office/drawing/2014/main" id="{7A2AA1DF-14B6-4191-B3CB-96030A462760}"/>
              </a:ext>
            </a:extLst>
          </p:cNvPr>
          <p:cNvSpPr txBox="1"/>
          <p:nvPr/>
        </p:nvSpPr>
        <p:spPr>
          <a:xfrm>
            <a:off x="8678888" y="2367680"/>
            <a:ext cx="3293206"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口頭やメール、電話でも</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契約は成立する</a:t>
            </a:r>
          </a:p>
        </p:txBody>
      </p:sp>
      <p:grpSp>
        <p:nvGrpSpPr>
          <p:cNvPr id="17" name="グループ化 16">
            <a:extLst>
              <a:ext uri="{FF2B5EF4-FFF2-40B4-BE49-F238E27FC236}">
                <a16:creationId xmlns:a16="http://schemas.microsoft.com/office/drawing/2014/main" id="{F2CFF651-71EC-4B02-A588-691BA7059782}"/>
              </a:ext>
            </a:extLst>
          </p:cNvPr>
          <p:cNvGrpSpPr/>
          <p:nvPr/>
        </p:nvGrpSpPr>
        <p:grpSpPr>
          <a:xfrm>
            <a:off x="7923775" y="4505071"/>
            <a:ext cx="3621076" cy="722533"/>
            <a:chOff x="7923775" y="4505071"/>
            <a:chExt cx="3621076" cy="722533"/>
          </a:xfrm>
        </p:grpSpPr>
        <p:sp>
          <p:nvSpPr>
            <p:cNvPr id="16" name="テキスト ボックス 15">
              <a:extLst>
                <a:ext uri="{FF2B5EF4-FFF2-40B4-BE49-F238E27FC236}">
                  <a16:creationId xmlns:a16="http://schemas.microsoft.com/office/drawing/2014/main" id="{DD7CDAD7-390B-4059-A12E-1CF9D3D72709}"/>
                </a:ext>
              </a:extLst>
            </p:cNvPr>
            <p:cNvSpPr txBox="1"/>
            <p:nvPr/>
          </p:nvSpPr>
          <p:spPr>
            <a:xfrm>
              <a:off x="8664851" y="4507604"/>
              <a:ext cx="2880000" cy="720000"/>
            </a:xfrm>
            <a:prstGeom prst="rect">
              <a:avLst/>
            </a:prstGeom>
            <a:noFill/>
          </p:spPr>
          <p:txBody>
            <a:bodyPr wrap="square" rtlCol="0" anchor="ctr">
              <a:spAutoFit/>
            </a:bodyPr>
            <a:lstStyle/>
            <a:p>
              <a:r>
                <a:rPr lang="ja-JP" altLang="en-US" sz="3200" b="1" dirty="0">
                  <a:latin typeface="Meiryo UI" panose="020B0604030504040204" pitchFamily="50" charset="-128"/>
                  <a:ea typeface="Meiryo UI" panose="020B0604030504040204" pitchFamily="50" charset="-128"/>
                </a:rPr>
                <a:t>合意・承諾する</a:t>
              </a:r>
            </a:p>
          </p:txBody>
        </p:sp>
        <p:pic>
          <p:nvPicPr>
            <p:cNvPr id="24" name="図 23">
              <a:extLst>
                <a:ext uri="{FF2B5EF4-FFF2-40B4-BE49-F238E27FC236}">
                  <a16:creationId xmlns:a16="http://schemas.microsoft.com/office/drawing/2014/main" id="{4821B091-9545-4C20-85B0-09E671163581}"/>
                </a:ext>
              </a:extLst>
            </p:cNvPr>
            <p:cNvPicPr>
              <a:picLocks noChangeAspect="1"/>
            </p:cNvPicPr>
            <p:nvPr/>
          </p:nvPicPr>
          <p:blipFill>
            <a:blip r:embed="rId10">
              <a:grayscl/>
            </a:blip>
            <a:stretch>
              <a:fillRect/>
            </a:stretch>
          </p:blipFill>
          <p:spPr>
            <a:xfrm>
              <a:off x="7923775" y="4505071"/>
              <a:ext cx="720000" cy="716843"/>
            </a:xfrm>
            <a:prstGeom prst="rect">
              <a:avLst/>
            </a:prstGeom>
          </p:spPr>
        </p:pic>
      </p:grpSp>
      <p:pic>
        <p:nvPicPr>
          <p:cNvPr id="21" name="グラフィックス 20">
            <a:extLst>
              <a:ext uri="{FF2B5EF4-FFF2-40B4-BE49-F238E27FC236}">
                <a16:creationId xmlns:a16="http://schemas.microsoft.com/office/drawing/2014/main" id="{148C1739-7403-44D5-95DE-CCC7480A2678}"/>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867584" y="2281670"/>
            <a:ext cx="1432333" cy="1284739"/>
          </a:xfrm>
          <a:prstGeom prst="rect">
            <a:avLst/>
          </a:prstGeom>
        </p:spPr>
      </p:pic>
      <p:sp>
        <p:nvSpPr>
          <p:cNvPr id="25" name="テキスト ボックス 24">
            <a:extLst>
              <a:ext uri="{FF2B5EF4-FFF2-40B4-BE49-F238E27FC236}">
                <a16:creationId xmlns:a16="http://schemas.microsoft.com/office/drawing/2014/main" id="{E2EFD5C2-1457-4C9B-80BD-CBE75296D3A5}"/>
              </a:ext>
            </a:extLst>
          </p:cNvPr>
          <p:cNvSpPr txBox="1"/>
          <p:nvPr/>
        </p:nvSpPr>
        <p:spPr>
          <a:xfrm>
            <a:off x="4836384" y="2616306"/>
            <a:ext cx="1494732" cy="400110"/>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これください</a:t>
            </a:r>
            <a:endParaRPr kumimoji="1" lang="ja-JP" altLang="en-US" sz="2000" b="1"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ED02947E-DFDC-450C-A4FF-AF55419C807E}"/>
              </a:ext>
            </a:extLst>
          </p:cNvPr>
          <p:cNvSpPr txBox="1"/>
          <p:nvPr/>
        </p:nvSpPr>
        <p:spPr>
          <a:xfrm>
            <a:off x="96985" y="3528333"/>
            <a:ext cx="1826424" cy="707886"/>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はい、</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かしこまりました</a:t>
            </a:r>
          </a:p>
        </p:txBody>
      </p:sp>
      <p:grpSp>
        <p:nvGrpSpPr>
          <p:cNvPr id="26" name="グループ化 25">
            <a:extLst>
              <a:ext uri="{FF2B5EF4-FFF2-40B4-BE49-F238E27FC236}">
                <a16:creationId xmlns:a16="http://schemas.microsoft.com/office/drawing/2014/main" id="{46C800FA-24EE-449B-BE8C-439F2BC88F9E}"/>
              </a:ext>
            </a:extLst>
          </p:cNvPr>
          <p:cNvGrpSpPr/>
          <p:nvPr/>
        </p:nvGrpSpPr>
        <p:grpSpPr>
          <a:xfrm>
            <a:off x="10427449" y="202750"/>
            <a:ext cx="1440000" cy="360000"/>
            <a:chOff x="4655776" y="728050"/>
            <a:chExt cx="1440000" cy="360000"/>
          </a:xfrm>
        </p:grpSpPr>
        <p:sp>
          <p:nvSpPr>
            <p:cNvPr id="27" name="四角形: 角を丸くする 26">
              <a:extLst>
                <a:ext uri="{FF2B5EF4-FFF2-40B4-BE49-F238E27FC236}">
                  <a16:creationId xmlns:a16="http://schemas.microsoft.com/office/drawing/2014/main" id="{E015ECB3-424A-4FA9-B925-58D64A06BFDB}"/>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FC9BBB5-47C8-4D84-B9D4-ABF615FF3721}"/>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42151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2" grpId="0"/>
      <p:bldP spid="19" grpId="0"/>
      <p:bldP spid="2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2949</Words>
  <Application>Microsoft Office PowerPoint</Application>
  <PresentationFormat>ワイド画面</PresentationFormat>
  <Paragraphs>402</Paragraphs>
  <Slides>21</Slides>
  <Notes>21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Meiryo UI</vt:lpstr>
      <vt:lpstr>メイリオ</vt:lpstr>
      <vt:lpstr>游ゴシック</vt:lpstr>
      <vt:lpstr>游ゴシック Light</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2022-03-14T02:22:26Z</dcterms:created>
  <dcterms:modified xsi:type="dcterms:W3CDTF">2022-06-24T02:57:58Z</dcterms:modified>
</cp:coreProperties>
</file>