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59" r:id="rId5"/>
    <p:sldId id="358" r:id="rId6"/>
    <p:sldId id="312" r:id="rId7"/>
    <p:sldId id="360" r:id="rId8"/>
    <p:sldId id="361" r:id="rId9"/>
    <p:sldId id="362" r:id="rId10"/>
    <p:sldId id="317" r:id="rId11"/>
    <p:sldId id="318" r:id="rId12"/>
    <p:sldId id="380" r:id="rId13"/>
  </p:sldIdLst>
  <p:sldSz cx="12192000" cy="6858000"/>
  <p:notesSz cx="67945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067" userDrawn="1">
          <p15:clr>
            <a:srgbClr val="A4A3A4"/>
          </p15:clr>
        </p15:guide>
        <p15:guide id="7" pos="2252" userDrawn="1">
          <p15:clr>
            <a:srgbClr val="A4A3A4"/>
          </p15:clr>
        </p15:guide>
        <p15:guide id="8" orient="horz" pos="3317" userDrawn="1">
          <p15:clr>
            <a:srgbClr val="A4A3A4"/>
          </p15:clr>
        </p15:guide>
        <p15:guide id="9" orient="horz" pos="4320" userDrawn="1">
          <p15:clr>
            <a:srgbClr val="A4A3A4"/>
          </p15:clr>
        </p15:guide>
        <p15:guide id="10" orient="horz" pos="1026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4" orient="horz" pos="2387" userDrawn="1">
          <p15:clr>
            <a:srgbClr val="A4A3A4"/>
          </p15:clr>
        </p15:guide>
        <p15:guide id="16" orient="horz" pos="3748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4201" userDrawn="1">
          <p15:clr>
            <a:srgbClr val="A4A3A4"/>
          </p15:clr>
        </p15:guide>
        <p15:guide id="19" orient="horz" pos="2840" userDrawn="1">
          <p15:clr>
            <a:srgbClr val="A4A3A4"/>
          </p15:clr>
        </p15:guide>
        <p15:guide id="20" orient="horz" pos="572" userDrawn="1">
          <p15:clr>
            <a:srgbClr val="A4A3A4"/>
          </p15:clr>
        </p15:guide>
        <p15:guide id="21" orient="horz" pos="119" userDrawn="1">
          <p15:clr>
            <a:srgbClr val="A4A3A4"/>
          </p15:clr>
        </p15:guide>
        <p15:guide id="22" pos="3591" userDrawn="1">
          <p15:clr>
            <a:srgbClr val="A4A3A4"/>
          </p15:clr>
        </p15:guide>
        <p15:guide id="23" pos="3160" userDrawn="1">
          <p15:clr>
            <a:srgbClr val="A4A3A4"/>
          </p15:clr>
        </p15:guide>
        <p15:guide id="24" pos="2706" userDrawn="1">
          <p15:clr>
            <a:srgbClr val="A4A3A4"/>
          </p15:clr>
        </p15:guide>
        <p15:guide id="25" pos="1776" userDrawn="1">
          <p15:clr>
            <a:srgbClr val="A4A3A4"/>
          </p15:clr>
        </p15:guide>
        <p15:guide id="26" pos="1345" userDrawn="1">
          <p15:clr>
            <a:srgbClr val="A4A3A4"/>
          </p15:clr>
        </p15:guide>
        <p15:guide id="27" pos="892" userDrawn="1">
          <p15:clr>
            <a:srgbClr val="A4A3A4"/>
          </p15:clr>
        </p15:guide>
        <p15:guide id="28" pos="438" userDrawn="1">
          <p15:clr>
            <a:srgbClr val="A4A3A4"/>
          </p15:clr>
        </p15:guide>
        <p15:guide id="29" userDrawn="1">
          <p15:clr>
            <a:srgbClr val="A4A3A4"/>
          </p15:clr>
        </p15:guide>
        <p15:guide id="30" pos="4520" userDrawn="1">
          <p15:clr>
            <a:srgbClr val="A4A3A4"/>
          </p15:clr>
        </p15:guide>
        <p15:guide id="31" pos="4997" userDrawn="1">
          <p15:clr>
            <a:srgbClr val="A4A3A4"/>
          </p15:clr>
        </p15:guide>
        <p15:guide id="32" pos="5405" userDrawn="1">
          <p15:clr>
            <a:srgbClr val="A4A3A4"/>
          </p15:clr>
        </p15:guide>
        <p15:guide id="33" pos="5881" userDrawn="1">
          <p15:clr>
            <a:srgbClr val="A4A3A4"/>
          </p15:clr>
        </p15:guide>
        <p15:guide id="34" pos="6335" userDrawn="1">
          <p15:clr>
            <a:srgbClr val="A4A3A4"/>
          </p15:clr>
        </p15:guide>
        <p15:guide id="35" pos="6788" userDrawn="1">
          <p15:clr>
            <a:srgbClr val="A4A3A4"/>
          </p15:clr>
        </p15:guide>
        <p15:guide id="36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エレファンキューブ須藤" initials="エ" lastIdx="3" clrIdx="0">
    <p:extLst>
      <p:ext uri="{19B8F6BF-5375-455C-9EA6-DF929625EA0E}">
        <p15:presenceInfo xmlns:p15="http://schemas.microsoft.com/office/powerpoint/2012/main" userId="S::csudo@elephancube.co.jp::bb3afc9e-24a1-401a-8273-96542d7bc26d" providerId="AD"/>
      </p:ext>
    </p:extLst>
  </p:cmAuthor>
  <p:cmAuthor id="2" name="CAA" initials="名蔵　まどか" lastIdx="1" clrIdx="1">
    <p:extLst>
      <p:ext uri="{19B8F6BF-5375-455C-9EA6-DF929625EA0E}">
        <p15:presenceInfo xmlns:p15="http://schemas.microsoft.com/office/powerpoint/2012/main" userId="CA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0"/>
    <a:srgbClr val="406080"/>
    <a:srgbClr val="00C0FF"/>
    <a:srgbClr val="284870"/>
    <a:srgbClr val="C0FF40"/>
    <a:srgbClr val="F0F0F0"/>
    <a:srgbClr val="004F73"/>
    <a:srgbClr val="535353"/>
    <a:srgbClr val="FFFF66"/>
    <a:srgbClr val="FF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8" autoAdjust="0"/>
    <p:restoredTop sz="70213" autoAdjust="0"/>
  </p:normalViewPr>
  <p:slideViewPr>
    <p:cSldViewPr snapToGrid="0" showGuides="1">
      <p:cViewPr varScale="1">
        <p:scale>
          <a:sx n="61" d="100"/>
          <a:sy n="61" d="100"/>
        </p:scale>
        <p:origin x="1469" y="53"/>
      </p:cViewPr>
      <p:guideLst>
        <p:guide orient="horz" pos="2160"/>
        <p:guide pos="3840"/>
        <p:guide orient="horz" pos="1480"/>
        <p:guide orient="horz"/>
        <p:guide pos="4067"/>
        <p:guide pos="2252"/>
        <p:guide orient="horz" pos="3317"/>
        <p:guide orient="horz" pos="4320"/>
        <p:guide orient="horz" pos="1026"/>
        <p:guide pos="7680"/>
        <p:guide orient="horz" pos="2387"/>
        <p:guide orient="horz" pos="3748"/>
        <p:guide orient="horz" pos="1933"/>
        <p:guide orient="horz" pos="4201"/>
        <p:guide orient="horz" pos="2840"/>
        <p:guide orient="horz" pos="572"/>
        <p:guide orient="horz" pos="119"/>
        <p:guide pos="3591"/>
        <p:guide pos="3160"/>
        <p:guide pos="2706"/>
        <p:guide pos="1776"/>
        <p:guide pos="1345"/>
        <p:guide pos="892"/>
        <p:guide pos="438"/>
        <p:guide/>
        <p:guide pos="4520"/>
        <p:guide pos="4997"/>
        <p:guide pos="5405"/>
        <p:guide pos="5881"/>
        <p:guide pos="6335"/>
        <p:guide pos="678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33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0EAA972-9C49-4347-8792-59BAC6025E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PPT01</a:t>
            </a:r>
            <a:r>
              <a:rPr kumimoji="1" lang="ja-JP" altLang="en-US"/>
              <a:t>　意思決定のプロセスを理解しよう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91A4125-690C-4A17-A236-0D2E9FFB39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33EF241F-F6EF-4F9E-B59A-01B49A9D717A}" type="datetime1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318D06-DC1F-4B9C-98BB-705DE22929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D5ADC0-AE55-4950-A309-48D96FBC7D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1ED24915-0709-4201-8C73-D5E6E1C01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20396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PPT01</a:t>
            </a:r>
            <a:r>
              <a:rPr kumimoji="1" lang="ja-JP" altLang="en-US"/>
              <a:t>　意思決定のプロセスを理解しよう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2F9104E8-F9CA-4034-BF9A-6154FA68B969}" type="datetime1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1" y="4779487"/>
            <a:ext cx="5435600" cy="3910489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62629CC9-7421-4165-90D1-E51B0415AF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80479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意思決定のプロセスを理解する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教員がパワーポイントスライドを提示し、プロセスを確認する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21167">
              <a:defRPr/>
            </a:pP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影響が長期にわたる重大な決定は、プロセスを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踏まえて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慎重に行うことが重要であることを伝える</a:t>
            </a:r>
          </a:p>
          <a:p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3ABF57-C190-40C6-BDEE-E54129F7141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1524CD2-A90B-45E6-81FC-B3CA24B41F50}" type="datetime1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0428CBE4-A3DD-4B2A-BA01-E59997E0FD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PPT01</a:t>
            </a:r>
            <a:r>
              <a:rPr kumimoji="1" lang="ja-JP" altLang="en-US"/>
              <a:t>　意思決定のプロセスを理解しよう</a:t>
            </a:r>
          </a:p>
        </p:txBody>
      </p:sp>
    </p:spTree>
    <p:extLst>
      <p:ext uri="{BB962C8B-B14F-4D97-AF65-F5344CB8AC3E}">
        <p14:creationId xmlns:p14="http://schemas.microsoft.com/office/powerpoint/2010/main" val="80358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これまでの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段階のプロセスを踏まえ、主体的な意思決定が消費生活の基本！です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意思決定はよく考えて、自分で決めることが重要です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＊クリック①：主体的な意思決定が消費生活の基本！</a:t>
            </a:r>
          </a:p>
          <a:p>
            <a:pPr defTabSz="921167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＊クリック②：よく考えて、自分で決める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97A47B-1828-4802-8C60-BB6E776426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C8CD00-2CAE-4F42-99AE-58CDC7750A54}" type="datetime1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B8F572D7-051E-433E-8068-F8B611420F8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PPT01</a:t>
            </a:r>
            <a:r>
              <a:rPr kumimoji="1" lang="ja-JP" altLang="en-US"/>
              <a:t>　意思決定のプロセスを理解しよう</a:t>
            </a:r>
          </a:p>
        </p:txBody>
      </p:sp>
    </p:spTree>
    <p:extLst>
      <p:ext uri="{BB962C8B-B14F-4D97-AF65-F5344CB8AC3E}">
        <p14:creationId xmlns:p14="http://schemas.microsoft.com/office/powerpoint/2010/main" val="125811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これから意思決定のプロセスを１つずつ紹介するので、確認しましょう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CA95A7-72D4-492B-8E64-F1007728FA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CDE7666-D455-4013-B7F5-5592C1AAF2BC}" type="datetime1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EF7539FC-AC7A-4283-B64A-3F1B025FF3D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PPT01</a:t>
            </a:r>
            <a:r>
              <a:rPr kumimoji="1" lang="ja-JP" altLang="en-US"/>
              <a:t>　意思決定のプロセスを理解しよう</a:t>
            </a:r>
          </a:p>
        </p:txBody>
      </p:sp>
    </p:spTree>
    <p:extLst>
      <p:ext uri="{BB962C8B-B14F-4D97-AF65-F5344CB8AC3E}">
        <p14:creationId xmlns:p14="http://schemas.microsoft.com/office/powerpoint/2010/main" val="340945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＊クリック①：スマホを新しくする？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FB306E-DA10-4DB7-81C0-D3B79E249B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584670A-9B1B-40DE-91C9-8FAF0EF37FBE}" type="datetime1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85291701-5C68-479F-97E2-6611A1EBE8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PPT01</a:t>
            </a:r>
            <a:r>
              <a:rPr kumimoji="1" lang="ja-JP" altLang="en-US"/>
              <a:t>　意思決定のプロセスを理解しよう</a:t>
            </a:r>
          </a:p>
        </p:txBody>
      </p:sp>
    </p:spTree>
    <p:extLst>
      <p:ext uri="{BB962C8B-B14F-4D97-AF65-F5344CB8AC3E}">
        <p14:creationId xmlns:p14="http://schemas.microsoft.com/office/powerpoint/2010/main" val="2437984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＊クリック①：写真を何で撮っているか、友人や先輩に聞く　ネット検索や雑誌などで調べる　</a:t>
            </a:r>
          </a:p>
          <a:p>
            <a:pPr defTabSz="921167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＊クリック②：価格相場と収支を比較する</a:t>
            </a:r>
          </a:p>
          <a:p>
            <a:pPr defTabSz="921167">
              <a:defRPr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資源とは？　一例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人的資源（自分の技能・能力など）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対人的資源（家族や友人、地域や社会のつながり）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経済的資源（財産や物）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空間的資源（活動空間の広さ、住宅環境など）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時間的資源（時間）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08589F-380E-4BB0-9AC1-C3E80A6331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6826E81-471E-4C78-9FA7-F15C237D84EE}" type="datetime1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D4AB4DE-63DC-4047-AC02-0E2B671712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PPT01</a:t>
            </a:r>
            <a:r>
              <a:rPr kumimoji="1" lang="ja-JP" altLang="en-US"/>
              <a:t>　意思決定のプロセスを理解しよう</a:t>
            </a:r>
          </a:p>
        </p:txBody>
      </p:sp>
    </p:spTree>
    <p:extLst>
      <p:ext uri="{BB962C8B-B14F-4D97-AF65-F5344CB8AC3E}">
        <p14:creationId xmlns:p14="http://schemas.microsoft.com/office/powerpoint/2010/main" val="333156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＊クリック①：スマホの新しい機種は買えそうだが、月々の支払が増えそうで不安が残る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＊クリック②：カメラを買いたいが、まずは親戚のおじさんから古いカメラを借り、試しに使ってみる</a:t>
            </a:r>
          </a:p>
          <a:p>
            <a:pPr defTabSz="921167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＊クリック③：カメラを借りて使ってみよう！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36D9B2-90B7-463B-85D8-4FED6FFD00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BA89D0B-0B9F-4C7A-B0C3-2670E8DE1532}" type="datetime1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714469EE-D2D6-4C45-BA1F-6B3A489ABB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PPT01</a:t>
            </a:r>
            <a:r>
              <a:rPr kumimoji="1" lang="ja-JP" altLang="en-US"/>
              <a:t>　意思決定のプロセスを理解しよう</a:t>
            </a:r>
          </a:p>
        </p:txBody>
      </p:sp>
    </p:spTree>
    <p:extLst>
      <p:ext uri="{BB962C8B-B14F-4D97-AF65-F5344CB8AC3E}">
        <p14:creationId xmlns:p14="http://schemas.microsoft.com/office/powerpoint/2010/main" val="62131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＊クリック①：よい写真を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撮りたい「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○」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21167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＊クリック②：写真は撮りやすいが、送ったり保管したりするためには、パソコンが必要である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9D10C9-07A4-4F4C-A72B-766B31C494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A9F2854-C64D-4E57-A08D-750E7DF39E53}" type="datetime1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CB97871A-FA38-4299-B3B2-7CA76FD1AB6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PPT01</a:t>
            </a:r>
            <a:r>
              <a:rPr kumimoji="1" lang="ja-JP" altLang="en-US"/>
              <a:t>　意思決定のプロセスを理解しよう</a:t>
            </a:r>
          </a:p>
        </p:txBody>
      </p:sp>
    </p:spTree>
    <p:extLst>
      <p:ext uri="{BB962C8B-B14F-4D97-AF65-F5344CB8AC3E}">
        <p14:creationId xmlns:p14="http://schemas.microsoft.com/office/powerpoint/2010/main" val="86317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◆操作手順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＊クリック①：月々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の支払が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安いスマホが発売されそうだ　</a:t>
            </a:r>
          </a:p>
          <a:p>
            <a:pPr defTabSz="921167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＊クリック②：簡単に保存出来て、手軽に友人と写真を共有できる　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451A35-78FE-4796-BBC4-6BAC4015854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72F13D5-CD5E-4625-9FB2-726F52BE33F7}" type="datetime1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108D769D-4D19-4150-BF87-947783C7D31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PPT01</a:t>
            </a:r>
            <a:r>
              <a:rPr kumimoji="1" lang="ja-JP" altLang="en-US"/>
              <a:t>　意思決定のプロセスを理解しよう</a:t>
            </a:r>
          </a:p>
        </p:txBody>
      </p:sp>
    </p:spTree>
    <p:extLst>
      <p:ext uri="{BB962C8B-B14F-4D97-AF65-F5344CB8AC3E}">
        <p14:creationId xmlns:p14="http://schemas.microsoft.com/office/powerpoint/2010/main" val="368143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9462EF-3BEF-4827-924B-0AA4D6811A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616AD1-F20B-47AC-8C08-62C7F6D103DC}" type="datetime1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DA471109-AD7A-49E8-A2D0-73D9FB5373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en-US" altLang="ja-JP"/>
              <a:t>0307</a:t>
            </a:r>
            <a:r>
              <a:rPr kumimoji="1" lang="ja-JP" altLang="en-US"/>
              <a:t>　</a:t>
            </a:r>
            <a:r>
              <a:rPr kumimoji="1" lang="en-US" altLang="ja-JP"/>
              <a:t>PPT01</a:t>
            </a:r>
            <a:r>
              <a:rPr kumimoji="1" lang="ja-JP" altLang="en-US"/>
              <a:t>　意思決定のプロセスを理解しよう</a:t>
            </a:r>
          </a:p>
        </p:txBody>
      </p:sp>
    </p:spTree>
    <p:extLst>
      <p:ext uri="{BB962C8B-B14F-4D97-AF65-F5344CB8AC3E}">
        <p14:creationId xmlns:p14="http://schemas.microsoft.com/office/powerpoint/2010/main" val="283411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9A4F9-D392-4817-97C0-525703693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136DD2-2AF3-4D56-BEE9-3CE14959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5B52C-6546-493D-9775-4E38322A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364B7B-57A2-406D-9C7E-3E763C34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8B53F3-AC7A-41C1-A835-A0819324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85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CC73A-AAD6-4576-815B-5D8D02CA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EE43C1-0019-4C52-9248-91AA2250C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AAED4D-BD3F-48CF-99BC-31E6F568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3F8641-BD5D-454E-BA38-5D7B508D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F741B5-EA83-43BD-8A6B-5152E654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3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6BD809-2C00-4FF9-BA12-EB18F1ECF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38B493-E9E3-480C-A49F-5BE9B0574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11232C-0B09-45DF-8099-6A53ED00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CE9C2B-A044-4A82-AE84-41D76BBE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4DCDF7-574E-4B7F-AB5B-D741B887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00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15">
            <a:extLst>
              <a:ext uri="{FF2B5EF4-FFF2-40B4-BE49-F238E27FC236}">
                <a16:creationId xmlns:a16="http://schemas.microsoft.com/office/drawing/2014/main" id="{99E97986-A3AF-4903-A2B7-3A5CD419ED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59972472"/>
              </p:ext>
            </p:extLst>
          </p:nvPr>
        </p:nvGraphicFramePr>
        <p:xfrm>
          <a:off x="692494" y="2277620"/>
          <a:ext cx="10818000" cy="406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00">
                  <a:extLst>
                    <a:ext uri="{9D8B030D-6E8A-4147-A177-3AD203B41FA5}">
                      <a16:colId xmlns:a16="http://schemas.microsoft.com/office/drawing/2014/main" val="261682504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60644811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72558113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44403475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21365819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4349277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72681624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464228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89853432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6804152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17045337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21051377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192704474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1801062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2261019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54054577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37011914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87278727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80789844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51057268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2837546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06076118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0555510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42646077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5673980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40839294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76446644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06977598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52093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656391182"/>
                    </a:ext>
                  </a:extLst>
                </a:gridCol>
              </a:tblGrid>
              <a:tr h="36981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02091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37769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51605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888365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117026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80214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39759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72389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10651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2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463019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4038FB-0ED3-43B8-9624-4CCF373E9995}"/>
              </a:ext>
            </a:extLst>
          </p:cNvPr>
          <p:cNvSpPr/>
          <p:nvPr userDrawn="1"/>
        </p:nvSpPr>
        <p:spPr>
          <a:xfrm>
            <a:off x="703180" y="2288199"/>
            <a:ext cx="10800000" cy="4068000"/>
          </a:xfrm>
          <a:prstGeom prst="rect">
            <a:avLst/>
          </a:prstGeom>
          <a:noFill/>
          <a:ln w="38100">
            <a:solidFill>
              <a:srgbClr val="C0F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6A9034D-F95B-4699-A5D3-BF58354D5124}"/>
              </a:ext>
            </a:extLst>
          </p:cNvPr>
          <p:cNvGrpSpPr/>
          <p:nvPr userDrawn="1"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36773B93-A2C9-4A60-89CD-98356758858B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ECEE0A0-FE71-4663-8208-0FFF8D24FE42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振り返りメモ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FF6333-DFE9-430C-ADB4-ADB9B9757A94}"/>
              </a:ext>
            </a:extLst>
          </p:cNvPr>
          <p:cNvSpPr txBox="1"/>
          <p:nvPr userDrawn="1"/>
        </p:nvSpPr>
        <p:spPr>
          <a:xfrm>
            <a:off x="1791476" y="1307186"/>
            <a:ext cx="864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気付いたことや、学んだことをメモしよう</a:t>
            </a:r>
          </a:p>
        </p:txBody>
      </p:sp>
    </p:spTree>
    <p:extLst>
      <p:ext uri="{BB962C8B-B14F-4D97-AF65-F5344CB8AC3E}">
        <p14:creationId xmlns:p14="http://schemas.microsoft.com/office/powerpoint/2010/main" val="175947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4752F-3FA2-423F-8746-7E384640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9F3BE7-6C4D-4C6F-AA90-1331C502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A9FDA6-EA2E-45A0-8B97-B67ADF3D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E1F44-998B-459D-A42D-FC4BFC63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6AACB8-ECC3-46EF-9640-67096874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2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DF134-BE2A-4DFB-80B2-E8D78233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0054F8-7165-4F5E-A5A2-7A27BB55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33DAE3-27A4-4486-A476-6366A293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C962E-BDEF-4069-81E7-3FEC6C8F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DB7A68-8146-41D0-843C-96906F7C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61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AB14F-60FB-4E4F-9F12-BA7D05C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0316C-CA90-43D7-9742-782B6FB1A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72E49C-7EDB-4880-B2E9-D8B409E4A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D33E60-AB35-4A49-A59C-80B9E469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6B0391-3123-4A2D-A98C-21BB8F02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4E9399-EF0C-48DD-8D96-3245E6E0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4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6DF90E-7B6C-47CD-83F2-2C139ACE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4B2732-D133-4465-85C9-0327E2C45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9060AA-6195-41A6-8B35-30BB7C2A7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DD92C73-38B6-4B00-9EEE-1735D406A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618FADF-CEC3-457A-A917-394C54628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B408DC0-5F7F-4A17-B084-C14D361C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340450-6F37-435A-A269-471CE1FA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D0E44BC-5B5F-401F-AAAC-1839964D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2F961D-C788-496E-A024-14CC5343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8C6D69-0AEF-417D-87C5-3E1054C4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AB56AD-3BA5-4B32-AB40-0898EB24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82A8A-D740-4DFB-AB78-747CD69B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0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E64B6A-7313-4AD1-9360-E4951C1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68B837-FD07-4606-8414-18803EAA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915C8B-6A39-4CAA-9C3D-42B88AA9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8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D16F4-6FDB-462E-9939-B4919EC1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844801-929E-4968-9710-B94414A7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8A2897-DF28-4F0F-A82B-B947B3B34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ED9926-0450-465F-BB28-58FCF014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E700FC-3D41-4DDB-9A41-C13D89E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06ED2-5B50-4A2E-89F5-11FC39DE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4AAC1-F955-4475-9B01-B59EEB98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889F03B-07FE-440F-B1C5-4CAEAAAB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4906AE-33A8-4317-863D-28EC0A043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054222-4303-4934-85BB-F2C4518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E3F84A-2B12-4730-9E73-1A0D5ED8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CC750E-7C84-4C87-B8D2-AF1E80D6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71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D51AFF-C258-4E84-BA6F-846786B6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7DEB1D-42A1-49C0-9D67-2135FD51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23AD06-E9E1-4129-88A6-8D1DEDBA6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F7A0-7D7B-4521-AAFC-68201D06E286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6A6FCB-77EA-4D87-9F29-A6FD63BF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27D903-C37A-4141-BD97-7CA59D871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1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15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sv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10" Type="http://schemas.openxmlformats.org/officeDocument/2006/relationships/image" Target="../media/image27.sv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9.sv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07ABB0B-5974-F94C-9402-B91A8B00AE1E}"/>
              </a:ext>
            </a:extLst>
          </p:cNvPr>
          <p:cNvSpPr txBox="1"/>
          <p:nvPr/>
        </p:nvSpPr>
        <p:spPr>
          <a:xfrm>
            <a:off x="696000" y="723384"/>
            <a:ext cx="144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n-US" altLang="ja-JP" sz="2400" b="1" dirty="0">
                <a:solidFill>
                  <a:srgbClr val="C0FF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Lesson</a:t>
            </a:r>
            <a:endParaRPr kumimoji="1" lang="ja-JP" altLang="en-US" sz="2400" b="1" dirty="0">
              <a:solidFill>
                <a:srgbClr val="C0FF4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1F3026-0AD9-4579-A1FD-D75E9EF2645A}"/>
              </a:ext>
            </a:extLst>
          </p:cNvPr>
          <p:cNvSpPr txBox="1"/>
          <p:nvPr/>
        </p:nvSpPr>
        <p:spPr>
          <a:xfrm>
            <a:off x="696000" y="1269000"/>
            <a:ext cx="5760000" cy="144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意思決定のプロセスを</a:t>
            </a:r>
          </a:p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理解する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8882EA9-2544-4E66-973A-43BE19439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738" y="2165418"/>
            <a:ext cx="3563262" cy="39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EF964F4-DCAB-45C7-BB86-658DEDC6031B}"/>
              </a:ext>
            </a:extLst>
          </p:cNvPr>
          <p:cNvGrpSpPr/>
          <p:nvPr/>
        </p:nvGrpSpPr>
        <p:grpSpPr>
          <a:xfrm>
            <a:off x="9696279" y="380824"/>
            <a:ext cx="2160000" cy="2690593"/>
            <a:chOff x="9696279" y="210346"/>
            <a:chExt cx="2160000" cy="2690593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454C1AB-B4A5-40E1-9A16-AC0568E80BE5}"/>
                </a:ext>
              </a:extLst>
            </p:cNvPr>
            <p:cNvSpPr txBox="1"/>
            <p:nvPr/>
          </p:nvSpPr>
          <p:spPr>
            <a:xfrm>
              <a:off x="9696279" y="1838254"/>
              <a:ext cx="2160000" cy="72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結果の</a:t>
              </a:r>
              <a:endParaRPr kumimoji="1" lang="en-US" altLang="ja-JP" sz="25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2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評価・反省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A6580BC-BC5A-42F8-BF1A-0D73CE689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49890" y="210346"/>
              <a:ext cx="1447619" cy="1441270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9D5B923-FB2A-459A-B46E-7974FB939003}"/>
                </a:ext>
              </a:extLst>
            </p:cNvPr>
            <p:cNvSpPr/>
            <p:nvPr/>
          </p:nvSpPr>
          <p:spPr>
            <a:xfrm>
              <a:off x="9783701" y="2720939"/>
              <a:ext cx="1980000" cy="1800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573A753-C567-4F7E-8693-630F668194FD}"/>
              </a:ext>
            </a:extLst>
          </p:cNvPr>
          <p:cNvGrpSpPr/>
          <p:nvPr/>
        </p:nvGrpSpPr>
        <p:grpSpPr>
          <a:xfrm>
            <a:off x="4721117" y="1622592"/>
            <a:ext cx="2880000" cy="2883741"/>
            <a:chOff x="4615086" y="1452114"/>
            <a:chExt cx="2880000" cy="2883741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8C272AB-FEA1-45BA-99A7-D30963D18984}"/>
                </a:ext>
              </a:extLst>
            </p:cNvPr>
            <p:cNvSpPr txBox="1"/>
            <p:nvPr/>
          </p:nvSpPr>
          <p:spPr>
            <a:xfrm>
              <a:off x="4615086" y="3176369"/>
              <a:ext cx="2880000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解決方法の</a:t>
              </a:r>
            </a:p>
            <a:p>
              <a:pPr algn="ctr"/>
              <a:r>
                <a:rPr kumimoji="1" lang="ja-JP" altLang="en-US" sz="2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決定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024AD6A-DCE0-499F-83E7-C4B24E3E1A85}"/>
                </a:ext>
              </a:extLst>
            </p:cNvPr>
            <p:cNvSpPr/>
            <p:nvPr/>
          </p:nvSpPr>
          <p:spPr>
            <a:xfrm>
              <a:off x="5109041" y="4155855"/>
              <a:ext cx="1980000" cy="1800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563CAEF-8128-4C60-8455-CF31B78E5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4673" y="1452114"/>
              <a:ext cx="1447619" cy="1441270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6775B40-3AE2-420C-96A8-91DBC86C3850}"/>
              </a:ext>
            </a:extLst>
          </p:cNvPr>
          <p:cNvGrpSpPr/>
          <p:nvPr/>
        </p:nvGrpSpPr>
        <p:grpSpPr>
          <a:xfrm>
            <a:off x="344385" y="3065833"/>
            <a:ext cx="2160000" cy="2878368"/>
            <a:chOff x="344385" y="2895355"/>
            <a:chExt cx="2160000" cy="2878368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69A54D3-88B4-4F13-8719-4F92446A66FD}"/>
                </a:ext>
              </a:extLst>
            </p:cNvPr>
            <p:cNvSpPr txBox="1"/>
            <p:nvPr/>
          </p:nvSpPr>
          <p:spPr>
            <a:xfrm>
              <a:off x="344385" y="4526296"/>
              <a:ext cx="2160000" cy="108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目標や課題の</a:t>
              </a:r>
              <a:endParaRPr kumimoji="1" lang="en-US" altLang="ja-JP" sz="25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2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明確化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8F255B8-FA60-4E39-B3C6-96D27C2E97A1}"/>
                </a:ext>
              </a:extLst>
            </p:cNvPr>
            <p:cNvSpPr/>
            <p:nvPr/>
          </p:nvSpPr>
          <p:spPr>
            <a:xfrm>
              <a:off x="434385" y="5593723"/>
              <a:ext cx="1980000" cy="1800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14D0F531-7F97-4444-86A9-8ADD9CF84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576" y="2895355"/>
              <a:ext cx="1447619" cy="1441270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6CD6597-8374-4A56-8F13-8707893C052C}"/>
              </a:ext>
            </a:extLst>
          </p:cNvPr>
          <p:cNvGrpSpPr/>
          <p:nvPr/>
        </p:nvGrpSpPr>
        <p:grpSpPr>
          <a:xfrm>
            <a:off x="2526063" y="2378029"/>
            <a:ext cx="2426550" cy="2893599"/>
            <a:chOff x="2394290" y="2165986"/>
            <a:chExt cx="2426550" cy="289359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7138184-62CF-42D5-8682-7CC0BDB79664}"/>
                </a:ext>
              </a:extLst>
            </p:cNvPr>
            <p:cNvSpPr txBox="1"/>
            <p:nvPr/>
          </p:nvSpPr>
          <p:spPr>
            <a:xfrm>
              <a:off x="2394290" y="3907135"/>
              <a:ext cx="2426550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情報収集・</a:t>
              </a:r>
            </a:p>
            <a:p>
              <a:pPr algn="ctr"/>
              <a:r>
                <a:rPr kumimoji="1" lang="ja-JP" altLang="en-US" sz="2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解決方法の検討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DF509CA-08DB-4314-9F6A-D8A4BAA0B195}"/>
                </a:ext>
              </a:extLst>
            </p:cNvPr>
            <p:cNvSpPr/>
            <p:nvPr/>
          </p:nvSpPr>
          <p:spPr>
            <a:xfrm>
              <a:off x="2608984" y="4879585"/>
              <a:ext cx="1980000" cy="1800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552976DA-DB02-4BC0-B6E8-50009D8E2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81885" y="2165986"/>
              <a:ext cx="1447619" cy="1441270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20E369F-7EC5-46D4-ADE6-2BF6C6960E6E}"/>
              </a:ext>
            </a:extLst>
          </p:cNvPr>
          <p:cNvGrpSpPr/>
          <p:nvPr/>
        </p:nvGrpSpPr>
        <p:grpSpPr>
          <a:xfrm>
            <a:off x="7583509" y="958273"/>
            <a:ext cx="1980000" cy="2779914"/>
            <a:chOff x="7640100" y="862226"/>
            <a:chExt cx="1980000" cy="2779914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E2CF5DB-25D6-4D1E-A425-1BF93AD41268}"/>
                </a:ext>
              </a:extLst>
            </p:cNvPr>
            <p:cNvSpPr txBox="1"/>
            <p:nvPr/>
          </p:nvSpPr>
          <p:spPr>
            <a:xfrm>
              <a:off x="7916828" y="2720939"/>
              <a:ext cx="1440000" cy="72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実行</a:t>
              </a:r>
              <a:endParaRPr kumimoji="1" lang="ja-JP" altLang="en-US" sz="25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7967A41-2162-452D-B2F3-A57511C8F0CF}"/>
                </a:ext>
              </a:extLst>
            </p:cNvPr>
            <p:cNvSpPr/>
            <p:nvPr/>
          </p:nvSpPr>
          <p:spPr>
            <a:xfrm>
              <a:off x="7640100" y="3462140"/>
              <a:ext cx="1980000" cy="1800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6E182075-D313-44B2-B235-141F511B7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85962" y="862226"/>
              <a:ext cx="1447619" cy="144127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A5C784-AC25-4C5A-AEA5-99E59CFCF1B7}"/>
              </a:ext>
            </a:extLst>
          </p:cNvPr>
          <p:cNvSpPr txBox="1"/>
          <p:nvPr/>
        </p:nvSpPr>
        <p:spPr>
          <a:xfrm>
            <a:off x="723697" y="517138"/>
            <a:ext cx="5760000" cy="14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主体的な</a:t>
            </a:r>
            <a:r>
              <a:rPr kumimoji="1" lang="ja-JP" altLang="en-US" sz="4800" b="1" dirty="0">
                <a:solidFill>
                  <a:srgbClr val="FF0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意思決定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消費生活の基本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グラフィックス 25">
            <a:extLst>
              <a:ext uri="{FF2B5EF4-FFF2-40B4-BE49-F238E27FC236}">
                <a16:creationId xmlns:a16="http://schemas.microsoft.com/office/drawing/2014/main" id="{702EEC08-AE8B-45CD-B40B-B817BDC0D8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840541" y="3673314"/>
            <a:ext cx="2160000" cy="3075000"/>
          </a:xfrm>
          <a:prstGeom prst="rect">
            <a:avLst/>
          </a:prstGeom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3DC2227-7ACF-45F3-A040-2931F1C022F6}"/>
              </a:ext>
            </a:extLst>
          </p:cNvPr>
          <p:cNvGrpSpPr/>
          <p:nvPr/>
        </p:nvGrpSpPr>
        <p:grpSpPr>
          <a:xfrm>
            <a:off x="7306769" y="4046040"/>
            <a:ext cx="2690115" cy="2066599"/>
            <a:chOff x="7306769" y="4046040"/>
            <a:chExt cx="2690115" cy="2066599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4D3172E4-017A-46C9-8EC4-B9F1FC28A5A9}"/>
                </a:ext>
              </a:extLst>
            </p:cNvPr>
            <p:cNvGrpSpPr/>
            <p:nvPr/>
          </p:nvGrpSpPr>
          <p:grpSpPr>
            <a:xfrm>
              <a:off x="7582579" y="4538156"/>
              <a:ext cx="2160000" cy="1122871"/>
              <a:chOff x="8592546" y="4226036"/>
              <a:chExt cx="2160000" cy="1122871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A5C87C5-FF58-478B-B492-12395B6AA159}"/>
                  </a:ext>
                </a:extLst>
              </p:cNvPr>
              <p:cNvSpPr txBox="1"/>
              <p:nvPr/>
            </p:nvSpPr>
            <p:spPr>
              <a:xfrm>
                <a:off x="8592546" y="4226036"/>
                <a:ext cx="2160000" cy="11228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b="1" dirty="0">
                    <a:solidFill>
                      <a:srgbClr val="40608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よく考えて</a:t>
                </a:r>
                <a:endParaRPr kumimoji="1" lang="en-US" altLang="ja-JP" sz="2400" b="1" dirty="0">
                  <a:solidFill>
                    <a:srgbClr val="40608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1" dirty="0">
                    <a:solidFill>
                      <a:srgbClr val="40608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自分で決める</a:t>
                </a:r>
                <a:endParaRPr kumimoji="1" lang="en-US" altLang="ja-JP" sz="2400" b="1" dirty="0">
                  <a:solidFill>
                    <a:srgbClr val="40608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50B708F2-128D-4DED-A117-D222B5B60A99}"/>
                  </a:ext>
                </a:extLst>
              </p:cNvPr>
              <p:cNvSpPr/>
              <p:nvPr/>
            </p:nvSpPr>
            <p:spPr>
              <a:xfrm>
                <a:off x="8790787" y="4780496"/>
                <a:ext cx="108000" cy="108000"/>
              </a:xfrm>
              <a:prstGeom prst="ellipse">
                <a:avLst/>
              </a:prstGeom>
              <a:solidFill>
                <a:srgbClr val="00C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91FFF93C-9266-47C0-9876-15FC9EE7BBCE}"/>
                  </a:ext>
                </a:extLst>
              </p:cNvPr>
              <p:cNvSpPr/>
              <p:nvPr/>
            </p:nvSpPr>
            <p:spPr>
              <a:xfrm>
                <a:off x="9110827" y="4780496"/>
                <a:ext cx="108000" cy="108000"/>
              </a:xfrm>
              <a:prstGeom prst="ellipse">
                <a:avLst/>
              </a:prstGeom>
              <a:solidFill>
                <a:srgbClr val="00C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7F967A29-F70B-4E04-8BE3-F4FD246690F5}"/>
                </a:ext>
              </a:extLst>
            </p:cNvPr>
            <p:cNvSpPr/>
            <p:nvPr/>
          </p:nvSpPr>
          <p:spPr>
            <a:xfrm rot="3291131">
              <a:off x="7618527" y="3734282"/>
              <a:ext cx="2066599" cy="2690115"/>
            </a:xfrm>
            <a:custGeom>
              <a:avLst/>
              <a:gdLst>
                <a:gd name="connsiteX0" fmla="*/ 297397 w 2066599"/>
                <a:gd name="connsiteY0" fmla="*/ 1018538 h 2690115"/>
                <a:gd name="connsiteX1" fmla="*/ 1025850 w 2066599"/>
                <a:gd name="connsiteY1" fmla="*/ 441785 h 2690115"/>
                <a:gd name="connsiteX2" fmla="*/ 1077649 w 2066599"/>
                <a:gd name="connsiteY2" fmla="*/ 428900 h 2690115"/>
                <a:gd name="connsiteX3" fmla="*/ 1209882 w 2066599"/>
                <a:gd name="connsiteY3" fmla="*/ 0 h 2690115"/>
                <a:gd name="connsiteX4" fmla="*/ 1329749 w 2066599"/>
                <a:gd name="connsiteY4" fmla="*/ 388790 h 2690115"/>
                <a:gd name="connsiteX5" fmla="*/ 1415217 w 2066599"/>
                <a:gd name="connsiteY5" fmla="*/ 385681 h 2690115"/>
                <a:gd name="connsiteX6" fmla="*/ 1758666 w 2066599"/>
                <a:gd name="connsiteY6" fmla="*/ 506393 h 2690115"/>
                <a:gd name="connsiteX7" fmla="*/ 1769202 w 2066599"/>
                <a:gd name="connsiteY7" fmla="*/ 2054776 h 2690115"/>
                <a:gd name="connsiteX8" fmla="*/ 307933 w 2066599"/>
                <a:gd name="connsiteY8" fmla="*/ 2566920 h 2690115"/>
                <a:gd name="connsiteX9" fmla="*/ 297397 w 2066599"/>
                <a:gd name="connsiteY9" fmla="*/ 1018538 h 269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6599" h="2690115">
                  <a:moveTo>
                    <a:pt x="297397" y="1018538"/>
                  </a:moveTo>
                  <a:cubicBezTo>
                    <a:pt x="497702" y="734038"/>
                    <a:pt x="761412" y="534464"/>
                    <a:pt x="1025850" y="441785"/>
                  </a:cubicBezTo>
                  <a:lnTo>
                    <a:pt x="1077649" y="428900"/>
                  </a:lnTo>
                  <a:lnTo>
                    <a:pt x="1209882" y="0"/>
                  </a:lnTo>
                  <a:lnTo>
                    <a:pt x="1329749" y="388790"/>
                  </a:lnTo>
                  <a:lnTo>
                    <a:pt x="1415217" y="385681"/>
                  </a:lnTo>
                  <a:cubicBezTo>
                    <a:pt x="1539964" y="395534"/>
                    <a:pt x="1657059" y="434856"/>
                    <a:pt x="1758666" y="506393"/>
                  </a:cubicBezTo>
                  <a:cubicBezTo>
                    <a:pt x="2165094" y="792542"/>
                    <a:pt x="2169811" y="1485777"/>
                    <a:pt x="1769202" y="2054776"/>
                  </a:cubicBezTo>
                  <a:cubicBezTo>
                    <a:pt x="1368593" y="2623775"/>
                    <a:pt x="714360" y="2853069"/>
                    <a:pt x="307933" y="2566920"/>
                  </a:cubicBezTo>
                  <a:cubicBezTo>
                    <a:pt x="-98495" y="2280771"/>
                    <a:pt x="-103212" y="1587537"/>
                    <a:pt x="297397" y="1018538"/>
                  </a:cubicBezTo>
                  <a:close/>
                </a:path>
              </a:pathLst>
            </a:custGeom>
            <a:noFill/>
            <a:ln>
              <a:solidFill>
                <a:srgbClr val="406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3407231"/>
      </p:ext>
    </p:extLst>
  </p:cSld>
  <p:clrMapOvr>
    <a:masterClrMapping/>
  </p:clrMapOvr>
  <p:transition spd="slow" advTm="286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EAF9F3E3-F342-4949-B513-EE76F2282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68" y="0"/>
            <a:ext cx="2724061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F56126-F305-47D2-AC44-D52D963DBF9C}"/>
              </a:ext>
            </a:extLst>
          </p:cNvPr>
          <p:cNvSpPr txBox="1"/>
          <p:nvPr/>
        </p:nvSpPr>
        <p:spPr>
          <a:xfrm>
            <a:off x="2496000" y="2528638"/>
            <a:ext cx="7200000" cy="10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6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意思決定の５段階</a:t>
            </a:r>
          </a:p>
        </p:txBody>
      </p:sp>
    </p:spTree>
    <p:extLst>
      <p:ext uri="{BB962C8B-B14F-4D97-AF65-F5344CB8AC3E}">
        <p14:creationId xmlns:p14="http://schemas.microsoft.com/office/powerpoint/2010/main" val="2648482560"/>
      </p:ext>
    </p:extLst>
  </p:cSld>
  <p:clrMapOvr>
    <a:masterClrMapping/>
  </p:clrMapOvr>
  <p:transition spd="slow" advTm="231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6B0919-BE51-4C8E-BAB4-50E6B7F18ED8}"/>
              </a:ext>
            </a:extLst>
          </p:cNvPr>
          <p:cNvSpPr txBox="1"/>
          <p:nvPr/>
        </p:nvSpPr>
        <p:spPr>
          <a:xfrm>
            <a:off x="1374498" y="2313446"/>
            <a:ext cx="94430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「よい写真を撮って、手軽に送ったり</a:t>
            </a:r>
            <a:r>
              <a:rPr kumimoji="1"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たくさん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保存したりできる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ようにしたい」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827B61-D4E7-43A2-88C2-593D8FB8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90" y="202524"/>
            <a:ext cx="1447619" cy="14412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474234-65C6-41A8-85D1-B6388D506EDD}"/>
              </a:ext>
            </a:extLst>
          </p:cNvPr>
          <p:cNvSpPr txBox="1"/>
          <p:nvPr/>
        </p:nvSpPr>
        <p:spPr>
          <a:xfrm>
            <a:off x="4668196" y="1800151"/>
            <a:ext cx="288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目標や課題の明確化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F86570-388C-44C5-82AD-5FDA8DE2CC84}"/>
              </a:ext>
            </a:extLst>
          </p:cNvPr>
          <p:cNvSpPr txBox="1"/>
          <p:nvPr/>
        </p:nvSpPr>
        <p:spPr>
          <a:xfrm>
            <a:off x="3165692" y="4372506"/>
            <a:ext cx="2160000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スマホを</a:t>
            </a:r>
            <a:endParaRPr kumimoji="1"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新しくする？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D820A0-1AD0-4E25-BFEB-A70B3F22C0D2}"/>
              </a:ext>
            </a:extLst>
          </p:cNvPr>
          <p:cNvSpPr txBox="1"/>
          <p:nvPr/>
        </p:nvSpPr>
        <p:spPr>
          <a:xfrm>
            <a:off x="7015299" y="4506882"/>
            <a:ext cx="216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カメラを買う？</a:t>
            </a:r>
          </a:p>
        </p:txBody>
      </p:sp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68A8041D-7691-410B-BF5F-B26672682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73494" y="4600462"/>
            <a:ext cx="1792198" cy="1684800"/>
          </a:xfrm>
          <a:prstGeom prst="rect">
            <a:avLst/>
          </a:prstGeom>
        </p:spPr>
      </p:pic>
      <p:pic>
        <p:nvPicPr>
          <p:cNvPr id="26" name="グラフィックス 25">
            <a:extLst>
              <a:ext uri="{FF2B5EF4-FFF2-40B4-BE49-F238E27FC236}">
                <a16:creationId xmlns:a16="http://schemas.microsoft.com/office/drawing/2014/main" id="{A38B3F22-6C67-4361-B9A1-21C1AC30D7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14223"/>
          <a:stretch/>
        </p:blipFill>
        <p:spPr>
          <a:xfrm>
            <a:off x="5002777" y="4123170"/>
            <a:ext cx="2160000" cy="2734830"/>
          </a:xfrm>
          <a:prstGeom prst="rect">
            <a:avLst/>
          </a:prstGeom>
        </p:spPr>
      </p:pic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1AFFE437-E1F3-4D49-BA9C-940E9A1342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885562" y="4992267"/>
            <a:ext cx="1512000" cy="1235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5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74">
        <p:fade/>
      </p:transition>
    </mc:Choice>
    <mc:Fallback xmlns="">
      <p:transition spd="med" advTm="39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D645298-5A5C-4058-9DFD-26CBE3F3E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90" y="209826"/>
            <a:ext cx="1447619" cy="144127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60E2F1-407B-49B0-B925-3E2A5FAF6991}"/>
              </a:ext>
            </a:extLst>
          </p:cNvPr>
          <p:cNvSpPr txBox="1"/>
          <p:nvPr/>
        </p:nvSpPr>
        <p:spPr>
          <a:xfrm>
            <a:off x="3937393" y="1823167"/>
            <a:ext cx="432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情報収集・解決方法の検討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B3AACB-0EC9-44E0-BE62-351D1835AABF}"/>
              </a:ext>
            </a:extLst>
          </p:cNvPr>
          <p:cNvSpPr txBox="1"/>
          <p:nvPr/>
        </p:nvSpPr>
        <p:spPr>
          <a:xfrm>
            <a:off x="1428258" y="2371630"/>
            <a:ext cx="3600000" cy="14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資源の点検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情報の収集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389E18-96EF-445E-9728-286B1D066A42}"/>
              </a:ext>
            </a:extLst>
          </p:cNvPr>
          <p:cNvSpPr txBox="1"/>
          <p:nvPr/>
        </p:nvSpPr>
        <p:spPr>
          <a:xfrm>
            <a:off x="7193503" y="2387129"/>
            <a:ext cx="3600000" cy="14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方法の検討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結果の予測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BD7D8A0-C507-4878-B6F4-F72963103A97}"/>
              </a:ext>
            </a:extLst>
          </p:cNvPr>
          <p:cNvSpPr/>
          <p:nvPr/>
        </p:nvSpPr>
        <p:spPr>
          <a:xfrm>
            <a:off x="5033873" y="2819400"/>
            <a:ext cx="2160000" cy="90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044E37-9628-4688-A540-B0903218D593}"/>
              </a:ext>
            </a:extLst>
          </p:cNvPr>
          <p:cNvSpPr txBox="1"/>
          <p:nvPr/>
        </p:nvSpPr>
        <p:spPr>
          <a:xfrm>
            <a:off x="7198679" y="4817372"/>
            <a:ext cx="2880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価格相場と</a:t>
            </a:r>
            <a:endParaRPr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収支を比較する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D5CCA9-6FF0-4AB8-9335-C2C3E5E4DECB}"/>
              </a:ext>
            </a:extLst>
          </p:cNvPr>
          <p:cNvSpPr txBox="1"/>
          <p:nvPr/>
        </p:nvSpPr>
        <p:spPr>
          <a:xfrm>
            <a:off x="2824615" y="4392476"/>
            <a:ext cx="3240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写真を何で撮っているか、</a:t>
            </a:r>
            <a:endParaRPr kumimoji="1"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友人や先輩に聞く</a:t>
            </a:r>
            <a:endParaRPr kumimoji="1"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ネット検索や雑誌などで調べる　</a:t>
            </a:r>
            <a:endParaRPr kumimoji="1" lang="ja-JP" altLang="en-US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1412038-7B43-47D3-9724-2118D19AC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4266682"/>
            <a:ext cx="1951326" cy="191528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03643F6-F72D-41E1-9E62-0EFEC5146D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88"/>
          <a:stretch/>
        </p:blipFill>
        <p:spPr>
          <a:xfrm>
            <a:off x="8755604" y="4093371"/>
            <a:ext cx="3240000" cy="2764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0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17">
        <p:fade/>
      </p:transition>
    </mc:Choice>
    <mc:Fallback xmlns="">
      <p:transition spd="med" advTm="67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ABFC084-F4DB-4C1C-B6D0-EFC4BC122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90" y="210582"/>
            <a:ext cx="1447619" cy="144127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FECA73-1D2D-4150-99D5-F61F12322B26}"/>
              </a:ext>
            </a:extLst>
          </p:cNvPr>
          <p:cNvSpPr txBox="1"/>
          <p:nvPr/>
        </p:nvSpPr>
        <p:spPr>
          <a:xfrm>
            <a:off x="4655999" y="1787330"/>
            <a:ext cx="288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解決方法の決定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963ACC-8DB6-4637-9ADE-8B9CBF1C54F8}"/>
              </a:ext>
            </a:extLst>
          </p:cNvPr>
          <p:cNvSpPr txBox="1"/>
          <p:nvPr/>
        </p:nvSpPr>
        <p:spPr>
          <a:xfrm>
            <a:off x="573" y="2309641"/>
            <a:ext cx="3600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①取りあえず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決定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887083E-1751-4628-A7A8-F108689E473E}"/>
              </a:ext>
            </a:extLst>
          </p:cNvPr>
          <p:cNvSpPr txBox="1"/>
          <p:nvPr/>
        </p:nvSpPr>
        <p:spPr>
          <a:xfrm>
            <a:off x="4658379" y="2374471"/>
            <a:ext cx="2880000" cy="14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②決定の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見通し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546EF16D-0105-4452-A475-BE4780FE943C}"/>
              </a:ext>
            </a:extLst>
          </p:cNvPr>
          <p:cNvSpPr/>
          <p:nvPr/>
        </p:nvSpPr>
        <p:spPr>
          <a:xfrm>
            <a:off x="3391607" y="2633421"/>
            <a:ext cx="1440000" cy="90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522B079D-45ED-453F-A6EB-32876829BF85}"/>
              </a:ext>
            </a:extLst>
          </p:cNvPr>
          <p:cNvSpPr/>
          <p:nvPr/>
        </p:nvSpPr>
        <p:spPr>
          <a:xfrm>
            <a:off x="7638467" y="2633422"/>
            <a:ext cx="1440000" cy="900000"/>
          </a:xfrm>
          <a:prstGeom prst="rightArrow">
            <a:avLst/>
          </a:prstGeom>
          <a:solidFill>
            <a:srgbClr val="C0F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C7EABB-DB35-4889-8CD5-138B1E210BB3}"/>
              </a:ext>
            </a:extLst>
          </p:cNvPr>
          <p:cNvSpPr txBox="1"/>
          <p:nvPr/>
        </p:nvSpPr>
        <p:spPr>
          <a:xfrm>
            <a:off x="8935772" y="2374471"/>
            <a:ext cx="2880000" cy="10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③決定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（または取りやめ）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48C2D01-5FA5-4EC9-A42E-96269CFD2BD4}"/>
              </a:ext>
            </a:extLst>
          </p:cNvPr>
          <p:cNvSpPr txBox="1"/>
          <p:nvPr/>
        </p:nvSpPr>
        <p:spPr>
          <a:xfrm>
            <a:off x="1407449" y="4467803"/>
            <a:ext cx="2880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スマホの新しい機種は</a:t>
            </a:r>
            <a:endParaRPr kumimoji="1"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買えそうだが、</a:t>
            </a:r>
            <a:endParaRPr kumimoji="1"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月々の支払が</a:t>
            </a:r>
            <a:endParaRPr kumimoji="1"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増えそうで不安が残る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A0B8058-79CE-4383-8D6A-2182C188C053}"/>
              </a:ext>
            </a:extLst>
          </p:cNvPr>
          <p:cNvSpPr txBox="1"/>
          <p:nvPr/>
        </p:nvSpPr>
        <p:spPr>
          <a:xfrm>
            <a:off x="8602957" y="4467803"/>
            <a:ext cx="321281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カメラを買いたいが、</a:t>
            </a:r>
          </a:p>
          <a:p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まずは親戚のおじさんから</a:t>
            </a:r>
          </a:p>
          <a:p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古いカメラを借り、</a:t>
            </a:r>
          </a:p>
          <a:p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試しに使ってみる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9C3E408-1234-488D-A4B7-C95954E54A30}"/>
              </a:ext>
            </a:extLst>
          </p:cNvPr>
          <p:cNvGrpSpPr/>
          <p:nvPr/>
        </p:nvGrpSpPr>
        <p:grpSpPr>
          <a:xfrm>
            <a:off x="8935771" y="935760"/>
            <a:ext cx="2880000" cy="1387470"/>
            <a:chOff x="8935771" y="908050"/>
            <a:chExt cx="2880000" cy="1387470"/>
          </a:xfrm>
        </p:grpSpPr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6F07E2DD-A47E-4D09-956B-45DB5DCBFC51}"/>
                </a:ext>
              </a:extLst>
            </p:cNvPr>
            <p:cNvSpPr/>
            <p:nvPr/>
          </p:nvSpPr>
          <p:spPr>
            <a:xfrm rot="10800000">
              <a:off x="8935771" y="908050"/>
              <a:ext cx="2880000" cy="1387470"/>
            </a:xfrm>
            <a:custGeom>
              <a:avLst/>
              <a:gdLst>
                <a:gd name="connsiteX0" fmla="*/ 1440000 w 2880000"/>
                <a:gd name="connsiteY0" fmla="*/ 1387470 h 1387470"/>
                <a:gd name="connsiteX1" fmla="*/ 0 w 2880000"/>
                <a:gd name="connsiteY1" fmla="*/ 847470 h 1387470"/>
                <a:gd name="connsiteX2" fmla="*/ 1149790 w 2880000"/>
                <a:gd name="connsiteY2" fmla="*/ 318441 h 1387470"/>
                <a:gd name="connsiteX3" fmla="*/ 1351991 w 2880000"/>
                <a:gd name="connsiteY3" fmla="*/ 310797 h 1387470"/>
                <a:gd name="connsiteX4" fmla="*/ 1440000 w 2880000"/>
                <a:gd name="connsiteY4" fmla="*/ 0 h 1387470"/>
                <a:gd name="connsiteX5" fmla="*/ 1528009 w 2880000"/>
                <a:gd name="connsiteY5" fmla="*/ 310797 h 1387470"/>
                <a:gd name="connsiteX6" fmla="*/ 1730210 w 2880000"/>
                <a:gd name="connsiteY6" fmla="*/ 318441 h 1387470"/>
                <a:gd name="connsiteX7" fmla="*/ 2880000 w 2880000"/>
                <a:gd name="connsiteY7" fmla="*/ 847470 h 1387470"/>
                <a:gd name="connsiteX8" fmla="*/ 1440000 w 2880000"/>
                <a:gd name="connsiteY8" fmla="*/ 1387470 h 138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0000" h="1387470">
                  <a:moveTo>
                    <a:pt x="1440000" y="1387470"/>
                  </a:moveTo>
                  <a:cubicBezTo>
                    <a:pt x="644710" y="1387470"/>
                    <a:pt x="0" y="1145704"/>
                    <a:pt x="0" y="847470"/>
                  </a:cubicBezTo>
                  <a:cubicBezTo>
                    <a:pt x="0" y="586515"/>
                    <a:pt x="493606" y="368794"/>
                    <a:pt x="1149790" y="318441"/>
                  </a:cubicBezTo>
                  <a:lnTo>
                    <a:pt x="1351991" y="310797"/>
                  </a:lnTo>
                  <a:lnTo>
                    <a:pt x="1440000" y="0"/>
                  </a:lnTo>
                  <a:lnTo>
                    <a:pt x="1528009" y="310797"/>
                  </a:lnTo>
                  <a:lnTo>
                    <a:pt x="1730210" y="318441"/>
                  </a:lnTo>
                  <a:cubicBezTo>
                    <a:pt x="2386394" y="368794"/>
                    <a:pt x="2880000" y="586515"/>
                    <a:pt x="2880000" y="847470"/>
                  </a:cubicBezTo>
                  <a:cubicBezTo>
                    <a:pt x="2880000" y="1145704"/>
                    <a:pt x="2235290" y="1387470"/>
                    <a:pt x="1440000" y="1387470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7A95038-6F1B-4D25-8675-15958140EB7F}"/>
                </a:ext>
              </a:extLst>
            </p:cNvPr>
            <p:cNvSpPr txBox="1"/>
            <p:nvPr/>
          </p:nvSpPr>
          <p:spPr>
            <a:xfrm>
              <a:off x="9295771" y="1088050"/>
              <a:ext cx="2160000" cy="72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カメラを借りて</a:t>
              </a:r>
              <a:endPara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使ってみよう！</a:t>
              </a:r>
              <a:endPara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5091D65D-32AB-499E-BAA4-4D2C5E3A2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72488" y="4271418"/>
            <a:ext cx="1504351" cy="2376000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521A9BE1-B1F0-4BEE-AA1E-A98D3B37F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15163" y="4156477"/>
            <a:ext cx="1542467" cy="2490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1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56">
        <p:fade/>
      </p:transition>
    </mc:Choice>
    <mc:Fallback xmlns="">
      <p:transition spd="med" advTm="5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0F793CE-A22C-4208-AC42-6837B9308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90" y="214242"/>
            <a:ext cx="1447619" cy="144127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8D6FB4-102A-49E7-8380-C6C91BEE2A41}"/>
              </a:ext>
            </a:extLst>
          </p:cNvPr>
          <p:cNvSpPr txBox="1"/>
          <p:nvPr/>
        </p:nvSpPr>
        <p:spPr>
          <a:xfrm>
            <a:off x="5372852" y="1823167"/>
            <a:ext cx="144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実行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B7A97CD-7726-423C-9A4F-764AFD748BAC}"/>
              </a:ext>
            </a:extLst>
          </p:cNvPr>
          <p:cNvSpPr txBox="1"/>
          <p:nvPr/>
        </p:nvSpPr>
        <p:spPr>
          <a:xfrm>
            <a:off x="8993670" y="3073590"/>
            <a:ext cx="3024708" cy="18004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写真は撮りやすいが、</a:t>
            </a:r>
          </a:p>
          <a:p>
            <a:pPr>
              <a:spcAft>
                <a:spcPts val="600"/>
              </a:spcAft>
            </a:pPr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送ったり保管したり</a:t>
            </a:r>
            <a:endParaRPr kumimoji="1"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するためには、</a:t>
            </a:r>
          </a:p>
          <a:p>
            <a:pPr>
              <a:spcAft>
                <a:spcPts val="600"/>
              </a:spcAft>
            </a:pPr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パソコンが必要である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D5E678D9-C481-4F86-86B3-829A484805FB}"/>
              </a:ext>
            </a:extLst>
          </p:cNvPr>
          <p:cNvSpPr/>
          <p:nvPr/>
        </p:nvSpPr>
        <p:spPr>
          <a:xfrm>
            <a:off x="944870" y="3872641"/>
            <a:ext cx="928255" cy="928255"/>
          </a:xfrm>
          <a:prstGeom prst="ellipse">
            <a:avLst/>
          </a:prstGeom>
          <a:noFill/>
          <a:ln w="38100">
            <a:solidFill>
              <a:srgbClr val="00C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04EEFA-CE4F-4E24-9334-3FB6E095C02C}"/>
              </a:ext>
            </a:extLst>
          </p:cNvPr>
          <p:cNvSpPr txBox="1"/>
          <p:nvPr/>
        </p:nvSpPr>
        <p:spPr>
          <a:xfrm>
            <a:off x="343987" y="4152102"/>
            <a:ext cx="2176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よい写真を撮りたい</a:t>
            </a:r>
            <a:endParaRPr lang="ja-JP" altLang="en-US" dirty="0"/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F5C378A7-5B6F-4D68-B7B2-E8041BEFC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0834" y="1254122"/>
            <a:ext cx="1723723" cy="2463767"/>
          </a:xfrm>
          <a:prstGeom prst="rect">
            <a:avLst/>
          </a:prstGeom>
        </p:spPr>
      </p:pic>
      <p:sp>
        <p:nvSpPr>
          <p:cNvPr id="15" name="乗算記号 14">
            <a:extLst>
              <a:ext uri="{FF2B5EF4-FFF2-40B4-BE49-F238E27FC236}">
                <a16:creationId xmlns:a16="http://schemas.microsoft.com/office/drawing/2014/main" id="{94B427F1-A19E-46B5-8A2F-9A5D9B6B46DF}"/>
              </a:ext>
            </a:extLst>
          </p:cNvPr>
          <p:cNvSpPr/>
          <p:nvPr/>
        </p:nvSpPr>
        <p:spPr>
          <a:xfrm>
            <a:off x="3652475" y="5057752"/>
            <a:ext cx="1133947" cy="1133947"/>
          </a:xfrm>
          <a:prstGeom prst="mathMultiply">
            <a:avLst>
              <a:gd name="adj1" fmla="val 9033"/>
            </a:avLst>
          </a:prstGeom>
          <a:solidFill>
            <a:srgbClr val="FFA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860DAF-7BF1-4C20-8634-72331B9BC358}"/>
              </a:ext>
            </a:extLst>
          </p:cNvPr>
          <p:cNvSpPr txBox="1"/>
          <p:nvPr/>
        </p:nvSpPr>
        <p:spPr>
          <a:xfrm>
            <a:off x="2551275" y="5433481"/>
            <a:ext cx="3336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たくさん保存できるようにしたい</a:t>
            </a:r>
            <a:endParaRPr lang="ja-JP" altLang="en-US" dirty="0"/>
          </a:p>
        </p:txBody>
      </p: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E8B37D82-C930-468C-8387-FF9E78207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39376" y="2809110"/>
            <a:ext cx="2232814" cy="2260002"/>
          </a:xfrm>
          <a:prstGeom prst="rect">
            <a:avLst/>
          </a:prstGeom>
        </p:spPr>
      </p:pic>
      <p:sp>
        <p:nvSpPr>
          <p:cNvPr id="17" name="乗算記号 16">
            <a:extLst>
              <a:ext uri="{FF2B5EF4-FFF2-40B4-BE49-F238E27FC236}">
                <a16:creationId xmlns:a16="http://schemas.microsoft.com/office/drawing/2014/main" id="{EED6D8B9-CBD2-4ADA-9DDE-006290CB3164}"/>
              </a:ext>
            </a:extLst>
          </p:cNvPr>
          <p:cNvSpPr/>
          <p:nvPr/>
        </p:nvSpPr>
        <p:spPr>
          <a:xfrm>
            <a:off x="7062551" y="5069327"/>
            <a:ext cx="1133947" cy="1133947"/>
          </a:xfrm>
          <a:prstGeom prst="mathMultiply">
            <a:avLst>
              <a:gd name="adj1" fmla="val 9033"/>
            </a:avLst>
          </a:prstGeom>
          <a:solidFill>
            <a:srgbClr val="FFA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AB0CC1-D8F5-4283-BCBF-048375CAF314}"/>
              </a:ext>
            </a:extLst>
          </p:cNvPr>
          <p:cNvSpPr txBox="1"/>
          <p:nvPr/>
        </p:nvSpPr>
        <p:spPr>
          <a:xfrm>
            <a:off x="6739548" y="5451635"/>
            <a:ext cx="1825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手軽に送りたい</a:t>
            </a:r>
            <a:endParaRPr lang="ja-JP" altLang="en-US" dirty="0"/>
          </a:p>
        </p:txBody>
      </p:sp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F290A947-D350-4851-A083-4F2BD171F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53246" y="3053197"/>
            <a:ext cx="2401368" cy="2030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2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57">
        <p:fade/>
      </p:transition>
    </mc:Choice>
    <mc:Fallback xmlns="">
      <p:transition spd="med" advTm="26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EE9BF14-D28E-404E-BE5A-EFAC3AC2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90" y="210582"/>
            <a:ext cx="1447619" cy="144127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185622-7BCE-4477-886C-BB3C1A2DDF5D}"/>
              </a:ext>
            </a:extLst>
          </p:cNvPr>
          <p:cNvSpPr txBox="1"/>
          <p:nvPr/>
        </p:nvSpPr>
        <p:spPr>
          <a:xfrm>
            <a:off x="4666825" y="1821737"/>
            <a:ext cx="288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結果の評価・反省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DF3AB7-004B-44D8-B507-50387D002C3B}"/>
              </a:ext>
            </a:extLst>
          </p:cNvPr>
          <p:cNvSpPr txBox="1"/>
          <p:nvPr/>
        </p:nvSpPr>
        <p:spPr>
          <a:xfrm>
            <a:off x="566476" y="3429000"/>
            <a:ext cx="2520000" cy="1354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月々の支払いが</a:t>
            </a:r>
            <a:endParaRPr kumimoji="1"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安いスマホが</a:t>
            </a:r>
            <a:endParaRPr kumimoji="1"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発売されそうだ</a:t>
            </a:r>
            <a:endParaRPr kumimoji="1"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116C22D-F6D6-49D1-9006-D733DA1356EF}"/>
              </a:ext>
            </a:extLst>
          </p:cNvPr>
          <p:cNvSpPr txBox="1"/>
          <p:nvPr/>
        </p:nvSpPr>
        <p:spPr>
          <a:xfrm>
            <a:off x="8965229" y="3454968"/>
            <a:ext cx="2832389" cy="1354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簡単に保存出来て、</a:t>
            </a:r>
            <a:endParaRPr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手軽に友人と写真を</a:t>
            </a:r>
            <a:endParaRPr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40608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共有できる</a:t>
            </a:r>
            <a:endParaRPr kumimoji="1" lang="en-US" altLang="ja-JP" sz="2400" dirty="0">
              <a:solidFill>
                <a:srgbClr val="40608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522C401-C71A-4B57-A623-2D53D2649E1D}"/>
              </a:ext>
            </a:extLst>
          </p:cNvPr>
          <p:cNvGrpSpPr/>
          <p:nvPr/>
        </p:nvGrpSpPr>
        <p:grpSpPr>
          <a:xfrm>
            <a:off x="3198019" y="2610741"/>
            <a:ext cx="2227371" cy="1080000"/>
            <a:chOff x="9083711" y="1230034"/>
            <a:chExt cx="2227371" cy="1080000"/>
          </a:xfrm>
        </p:grpSpPr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ED088AE-EC3C-4896-8818-5AA3F73173D8}"/>
                </a:ext>
              </a:extLst>
            </p:cNvPr>
            <p:cNvSpPr/>
            <p:nvPr/>
          </p:nvSpPr>
          <p:spPr>
            <a:xfrm rot="10800000">
              <a:off x="9083711" y="1230034"/>
              <a:ext cx="2160000" cy="1080000"/>
            </a:xfrm>
            <a:custGeom>
              <a:avLst/>
              <a:gdLst>
                <a:gd name="connsiteX0" fmla="*/ 1440000 w 2880000"/>
                <a:gd name="connsiteY0" fmla="*/ 1387470 h 1387470"/>
                <a:gd name="connsiteX1" fmla="*/ 0 w 2880000"/>
                <a:gd name="connsiteY1" fmla="*/ 847470 h 1387470"/>
                <a:gd name="connsiteX2" fmla="*/ 1149790 w 2880000"/>
                <a:gd name="connsiteY2" fmla="*/ 318441 h 1387470"/>
                <a:gd name="connsiteX3" fmla="*/ 1351991 w 2880000"/>
                <a:gd name="connsiteY3" fmla="*/ 310797 h 1387470"/>
                <a:gd name="connsiteX4" fmla="*/ 1440000 w 2880000"/>
                <a:gd name="connsiteY4" fmla="*/ 0 h 1387470"/>
                <a:gd name="connsiteX5" fmla="*/ 1528009 w 2880000"/>
                <a:gd name="connsiteY5" fmla="*/ 310797 h 1387470"/>
                <a:gd name="connsiteX6" fmla="*/ 1730210 w 2880000"/>
                <a:gd name="connsiteY6" fmla="*/ 318441 h 1387470"/>
                <a:gd name="connsiteX7" fmla="*/ 2880000 w 2880000"/>
                <a:gd name="connsiteY7" fmla="*/ 847470 h 1387470"/>
                <a:gd name="connsiteX8" fmla="*/ 1440000 w 2880000"/>
                <a:gd name="connsiteY8" fmla="*/ 1387470 h 138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0000" h="1387470">
                  <a:moveTo>
                    <a:pt x="1440000" y="1387470"/>
                  </a:moveTo>
                  <a:cubicBezTo>
                    <a:pt x="644710" y="1387470"/>
                    <a:pt x="0" y="1145704"/>
                    <a:pt x="0" y="847470"/>
                  </a:cubicBezTo>
                  <a:cubicBezTo>
                    <a:pt x="0" y="586515"/>
                    <a:pt x="493606" y="368794"/>
                    <a:pt x="1149790" y="318441"/>
                  </a:cubicBezTo>
                  <a:lnTo>
                    <a:pt x="1351991" y="310797"/>
                  </a:lnTo>
                  <a:lnTo>
                    <a:pt x="1440000" y="0"/>
                  </a:lnTo>
                  <a:lnTo>
                    <a:pt x="1528009" y="310797"/>
                  </a:lnTo>
                  <a:lnTo>
                    <a:pt x="1730210" y="318441"/>
                  </a:lnTo>
                  <a:cubicBezTo>
                    <a:pt x="2386394" y="368794"/>
                    <a:pt x="2880000" y="586515"/>
                    <a:pt x="2880000" y="847470"/>
                  </a:cubicBezTo>
                  <a:cubicBezTo>
                    <a:pt x="2880000" y="1145704"/>
                    <a:pt x="2235290" y="1387470"/>
                    <a:pt x="1440000" y="1387470"/>
                  </a:cubicBezTo>
                  <a:close/>
                </a:path>
              </a:pathLst>
            </a:custGeom>
            <a:solidFill>
              <a:srgbClr val="00C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46D13EA-8B40-4194-8AB3-145B4C0BB23F}"/>
                </a:ext>
              </a:extLst>
            </p:cNvPr>
            <p:cNvSpPr txBox="1"/>
            <p:nvPr/>
          </p:nvSpPr>
          <p:spPr>
            <a:xfrm>
              <a:off x="9151082" y="1410854"/>
              <a:ext cx="216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安いスマホ！</a:t>
              </a:r>
              <a:endPara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8D8CEAD8-7971-4A20-B417-92D460C21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59429" y="3604775"/>
            <a:ext cx="1819365" cy="1710339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C26F5FB5-DAD4-4BBC-B996-D20D57EB4E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48439" y="2619414"/>
            <a:ext cx="2583218" cy="2739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4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5">
        <p:fade/>
      </p:transition>
    </mc:Choice>
    <mc:Fallback xmlns="">
      <p:transition spd="med" advTm="3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545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9B0244DB6DF9E48A86D60A1E79EE19C" ma:contentTypeVersion="6" ma:contentTypeDescription="新しいドキュメントを作成します。" ma:contentTypeScope="" ma:versionID="31adc1ecc2c711a6e74483b33276d26d">
  <xsd:schema xmlns:xsd="http://www.w3.org/2001/XMLSchema" xmlns:xs="http://www.w3.org/2001/XMLSchema" xmlns:p="http://schemas.microsoft.com/office/2006/metadata/properties" xmlns:ns2="46aa2ba8-d8e2-4d03-b265-d0ed885cf8da" targetNamespace="http://schemas.microsoft.com/office/2006/metadata/properties" ma:root="true" ma:fieldsID="c7f08e0e88f5c1da349a90ce65b84c19" ns2:_="">
    <xsd:import namespace="46aa2ba8-d8e2-4d03-b265-d0ed885cf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a2ba8-d8e2-4d03-b265-d0ed885cf8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39E2F6-BC8F-48AE-B69D-DB496B2730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5C2C2-97C9-48D7-B5AB-5FD3CCF2E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aa2ba8-d8e2-4d03-b265-d0ed885cf8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31FFAA-71A6-49CF-9B40-897A8AFBB5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6aa2ba8-d8e2-4d03-b265-d0ed885cf8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5834</TotalTime>
  <Words>728</Words>
  <Application>Microsoft Office PowerPoint</Application>
  <PresentationFormat>ワイド画面</PresentationFormat>
  <Paragraphs>126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CAA</cp:lastModifiedBy>
  <cp:revision>1</cp:revision>
  <cp:lastPrinted>2022-06-24T02:16:49Z</cp:lastPrinted>
  <dcterms:created xsi:type="dcterms:W3CDTF">2021-06-24T00:04:33Z</dcterms:created>
  <dcterms:modified xsi:type="dcterms:W3CDTF">2022-06-24T02:18:24Z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0x01010059B0244DB6DF9E48A86D60A1E79EE19C</vt:lpwstr>
  </property>
</Properties>
</file>