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88" r:id="rId5"/>
    <p:sldId id="390" r:id="rId6"/>
    <p:sldId id="400" r:id="rId7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1480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067" userDrawn="1">
          <p15:clr>
            <a:srgbClr val="A4A3A4"/>
          </p15:clr>
        </p15:guide>
        <p15:guide id="7" pos="2252" userDrawn="1">
          <p15:clr>
            <a:srgbClr val="A4A3A4"/>
          </p15:clr>
        </p15:guide>
        <p15:guide id="8" orient="horz" pos="3294" userDrawn="1">
          <p15:clr>
            <a:srgbClr val="A4A3A4"/>
          </p15:clr>
        </p15:guide>
        <p15:guide id="9" orient="horz" pos="4320" userDrawn="1">
          <p15:clr>
            <a:srgbClr val="A4A3A4"/>
          </p15:clr>
        </p15:guide>
        <p15:guide id="10" orient="horz" pos="1026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4" orient="horz" pos="2387" userDrawn="1">
          <p15:clr>
            <a:srgbClr val="A4A3A4"/>
          </p15:clr>
        </p15:guide>
        <p15:guide id="16" orient="horz" pos="3748" userDrawn="1">
          <p15:clr>
            <a:srgbClr val="A4A3A4"/>
          </p15:clr>
        </p15:guide>
        <p15:guide id="17" orient="horz" pos="1933" userDrawn="1">
          <p15:clr>
            <a:srgbClr val="A4A3A4"/>
          </p15:clr>
        </p15:guide>
        <p15:guide id="18" orient="horz" pos="4201" userDrawn="1">
          <p15:clr>
            <a:srgbClr val="A4A3A4"/>
          </p15:clr>
        </p15:guide>
        <p15:guide id="19" orient="horz" pos="2840" userDrawn="1">
          <p15:clr>
            <a:srgbClr val="A4A3A4"/>
          </p15:clr>
        </p15:guide>
        <p15:guide id="20" orient="horz" pos="572" userDrawn="1">
          <p15:clr>
            <a:srgbClr val="A4A3A4"/>
          </p15:clr>
        </p15:guide>
        <p15:guide id="21" orient="horz" pos="119" userDrawn="1">
          <p15:clr>
            <a:srgbClr val="A4A3A4"/>
          </p15:clr>
        </p15:guide>
        <p15:guide id="22" pos="3613" userDrawn="1">
          <p15:clr>
            <a:srgbClr val="A4A3A4"/>
          </p15:clr>
        </p15:guide>
        <p15:guide id="23" pos="3160" userDrawn="1">
          <p15:clr>
            <a:srgbClr val="A4A3A4"/>
          </p15:clr>
        </p15:guide>
        <p15:guide id="24" pos="2706" userDrawn="1">
          <p15:clr>
            <a:srgbClr val="A4A3A4"/>
          </p15:clr>
        </p15:guide>
        <p15:guide id="25" pos="1776" userDrawn="1">
          <p15:clr>
            <a:srgbClr val="A4A3A4"/>
          </p15:clr>
        </p15:guide>
        <p15:guide id="26" pos="1345" userDrawn="1">
          <p15:clr>
            <a:srgbClr val="A4A3A4"/>
          </p15:clr>
        </p15:guide>
        <p15:guide id="27" pos="892" userDrawn="1">
          <p15:clr>
            <a:srgbClr val="A4A3A4"/>
          </p15:clr>
        </p15:guide>
        <p15:guide id="28" pos="438" userDrawn="1">
          <p15:clr>
            <a:srgbClr val="A4A3A4"/>
          </p15:clr>
        </p15:guide>
        <p15:guide id="29" userDrawn="1">
          <p15:clr>
            <a:srgbClr val="A4A3A4"/>
          </p15:clr>
        </p15:guide>
        <p15:guide id="30" pos="4520" userDrawn="1">
          <p15:clr>
            <a:srgbClr val="A4A3A4"/>
          </p15:clr>
        </p15:guide>
        <p15:guide id="31" pos="4974" userDrawn="1">
          <p15:clr>
            <a:srgbClr val="A4A3A4"/>
          </p15:clr>
        </p15:guide>
        <p15:guide id="32" pos="5428" userDrawn="1">
          <p15:clr>
            <a:srgbClr val="A4A3A4"/>
          </p15:clr>
        </p15:guide>
        <p15:guide id="33" pos="5881" userDrawn="1">
          <p15:clr>
            <a:srgbClr val="A4A3A4"/>
          </p15:clr>
        </p15:guide>
        <p15:guide id="34" pos="6335" userDrawn="1">
          <p15:clr>
            <a:srgbClr val="A4A3A4"/>
          </p15:clr>
        </p15:guide>
        <p15:guide id="35" pos="6788" userDrawn="1">
          <p15:clr>
            <a:srgbClr val="A4A3A4"/>
          </p15:clr>
        </p15:guide>
        <p15:guide id="36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エレファンキューブ須藤" initials="エ" lastIdx="3" clrIdx="0">
    <p:extLst>
      <p:ext uri="{19B8F6BF-5375-455C-9EA6-DF929625EA0E}">
        <p15:presenceInfo xmlns:p15="http://schemas.microsoft.com/office/powerpoint/2012/main" userId="S::csudo@elephancube.co.jp::bb3afc9e-24a1-401a-8273-96542d7bc26d" providerId="AD"/>
      </p:ext>
    </p:extLst>
  </p:cmAuthor>
  <p:cmAuthor id="2" name="CAA" initials="a" lastIdx="9" clrIdx="1">
    <p:extLst>
      <p:ext uri="{19B8F6BF-5375-455C-9EA6-DF929625EA0E}">
        <p15:presenceInfo xmlns:p15="http://schemas.microsoft.com/office/powerpoint/2012/main" userId="CA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0"/>
    <a:srgbClr val="00C0FF"/>
    <a:srgbClr val="C0FF40"/>
    <a:srgbClr val="284870"/>
    <a:srgbClr val="406080"/>
    <a:srgbClr val="F0F0F0"/>
    <a:srgbClr val="004F73"/>
    <a:srgbClr val="535353"/>
    <a:srgbClr val="FFFF66"/>
    <a:srgbClr val="FF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8" autoAdjust="0"/>
    <p:restoredTop sz="79879" autoAdjust="0"/>
  </p:normalViewPr>
  <p:slideViewPr>
    <p:cSldViewPr snapToGrid="0" showGuides="1">
      <p:cViewPr varScale="1">
        <p:scale>
          <a:sx n="80" d="100"/>
          <a:sy n="80" d="100"/>
        </p:scale>
        <p:origin x="708" y="84"/>
      </p:cViewPr>
      <p:guideLst>
        <p:guide orient="horz" pos="2137"/>
        <p:guide pos="3840"/>
        <p:guide orient="horz" pos="1480"/>
        <p:guide orient="horz"/>
        <p:guide pos="4067"/>
        <p:guide pos="2252"/>
        <p:guide orient="horz" pos="3294"/>
        <p:guide orient="horz" pos="4320"/>
        <p:guide orient="horz" pos="1026"/>
        <p:guide pos="7680"/>
        <p:guide orient="horz" pos="2387"/>
        <p:guide orient="horz" pos="3748"/>
        <p:guide orient="horz" pos="1933"/>
        <p:guide orient="horz" pos="4201"/>
        <p:guide orient="horz" pos="2840"/>
        <p:guide orient="horz" pos="572"/>
        <p:guide orient="horz" pos="119"/>
        <p:guide pos="3613"/>
        <p:guide pos="3160"/>
        <p:guide pos="2706"/>
        <p:guide pos="1776"/>
        <p:guide pos="1345"/>
        <p:guide pos="892"/>
        <p:guide pos="438"/>
        <p:guide/>
        <p:guide pos="4520"/>
        <p:guide pos="4974"/>
        <p:guide pos="5428"/>
        <p:guide pos="5881"/>
        <p:guide pos="6335"/>
        <p:guide pos="678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D62912B-079F-494D-B1B2-786714CC46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ja-JP"/>
              <a:t>0308</a:t>
            </a:r>
            <a:r>
              <a:rPr kumimoji="1" lang="ja-JP" altLang="en-US"/>
              <a:t>　</a:t>
            </a:r>
            <a:r>
              <a:rPr kumimoji="1" lang="en-US" altLang="ja-JP"/>
              <a:t>PPT15</a:t>
            </a:r>
            <a:r>
              <a:rPr kumimoji="1" lang="ja-JP" altLang="en-US"/>
              <a:t>　学習目標　限りあるお金を、人生で最大限に活用するには？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E21009-98AA-4892-A333-719425AE5A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415F-C521-4D42-B4BC-C94E3B187FD5}" type="datetime1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737922E-C2D3-48DE-AB48-426D86850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A54D76-A67A-4634-9C7F-447FFA60A8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AE2E5-617F-498A-80A4-F613DF412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20852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ja-JP"/>
              <a:t>0308</a:t>
            </a:r>
            <a:r>
              <a:rPr kumimoji="1" lang="ja-JP" altLang="en-US"/>
              <a:t>　</a:t>
            </a:r>
            <a:r>
              <a:rPr kumimoji="1" lang="en-US" altLang="ja-JP"/>
              <a:t>PPT15</a:t>
            </a:r>
            <a:r>
              <a:rPr kumimoji="1" lang="ja-JP" altLang="en-US"/>
              <a:t>　学習目標　限りあるお金を、人生で最大限に活用するには？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81CB2-4D4B-44CE-8A55-0D1344DF82A2}" type="datetime1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29CC9-7421-4165-90D1-E51B0415AF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80479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〇めあて</a:t>
            </a:r>
            <a:endParaRPr lang="ja-JP" altLang="ja-JP" dirty="0">
              <a:effectLst/>
            </a:endParaRPr>
          </a:p>
          <a:p>
            <a:r>
              <a:rPr kumimoji="1" lang="ja-JP" altLang="en-US" sz="1200" b="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収支バランスの重要性とともに、リスク管理も踏まえた家計管理の基本について</a:t>
            </a:r>
            <a:r>
              <a:rPr kumimoji="1" lang="ja-JP" altLang="en-US" sz="1200" b="0" kern="120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理解する</a:t>
            </a:r>
            <a:endParaRPr kumimoji="1" lang="en-US" altLang="ja-JP" sz="1200" b="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b="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資産形成やリスク管理も踏まえた、生涯を見通した経済計画を考えること</a:t>
            </a:r>
            <a:r>
              <a:rPr kumimoji="1" lang="ja-JP" altLang="en-US" sz="1200" b="0" kern="120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ができる</a:t>
            </a:r>
            <a:endParaRPr kumimoji="1" lang="en-US" altLang="ja-JP" sz="1200" b="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sz="1200" b="1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ja-JP" sz="1200" b="1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学習目標確認</a:t>
            </a:r>
            <a:r>
              <a:rPr kumimoji="1" lang="en-US" altLang="ja-JP" sz="1200" b="1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5 </a:t>
            </a:r>
            <a:r>
              <a:rPr kumimoji="1" lang="ja-JP" altLang="ja-JP" sz="1200" b="1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分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限りあるお金を有効に活用できるよう、経済計画の重要性を理解し、生涯を見通した生活における経済の管理の在り方や、主体的な資金管理について考えることができるよう</a:t>
            </a:r>
            <a:r>
              <a:rPr kumimoji="1" lang="ja-JP" altLang="en-US"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にする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E377C8-6C04-40D5-B751-8EE7F69E88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905F012-80B5-43CF-9331-47C66C044BE0}" type="datetime1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5B7857BA-A85D-4C4C-AB75-8BBD79D0E3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0308</a:t>
            </a:r>
            <a:r>
              <a:rPr kumimoji="1" lang="ja-JP" altLang="en-US"/>
              <a:t>　</a:t>
            </a:r>
            <a:r>
              <a:rPr kumimoji="1" lang="en-US" altLang="ja-JP"/>
              <a:t>PPT15</a:t>
            </a:r>
            <a:r>
              <a:rPr kumimoji="1" lang="ja-JP" altLang="en-US"/>
              <a:t>　学習目標　限りあるお金を、人生で最大限に活用するには？</a:t>
            </a:r>
          </a:p>
        </p:txBody>
      </p:sp>
    </p:spTree>
    <p:extLst>
      <p:ext uri="{BB962C8B-B14F-4D97-AF65-F5344CB8AC3E}">
        <p14:creationId xmlns:p14="http://schemas.microsoft.com/office/powerpoint/2010/main" val="359852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1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sz="1200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＊クリック①：車の両輪とは、２つの物　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 どちらかを欠いても役に立たなくなる密接な関係を表し　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 片方だけでは成り立たない</a:t>
            </a:r>
          </a:p>
          <a:p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＊クリック②：稼ぐ力＜一例＞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＊クリック③：お金を管理する力＜一例＞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経済的自立に向けて、両方の力を</a:t>
            </a:r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付けていこう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F55D93-3158-4C0E-BD44-130D18D191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799FF6-18F9-4C67-98DD-A2D140F6CBC6}" type="datetime1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F1E08145-1A73-4838-8023-9E21662E9C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0308</a:t>
            </a:r>
            <a:r>
              <a:rPr kumimoji="1" lang="ja-JP" altLang="en-US"/>
              <a:t>　</a:t>
            </a:r>
            <a:r>
              <a:rPr kumimoji="1" lang="en-US" altLang="ja-JP"/>
              <a:t>PPT15</a:t>
            </a:r>
            <a:r>
              <a:rPr kumimoji="1" lang="ja-JP" altLang="en-US"/>
              <a:t>　学習目標　限りあるお金を、人生で最大限に活用するには？</a:t>
            </a:r>
          </a:p>
        </p:txBody>
      </p:sp>
    </p:spTree>
    <p:extLst>
      <p:ext uri="{BB962C8B-B14F-4D97-AF65-F5344CB8AC3E}">
        <p14:creationId xmlns:p14="http://schemas.microsoft.com/office/powerpoint/2010/main" val="286754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0">
                <a:latin typeface="Meiryo UI" panose="020B0604030504040204" pitchFamily="50" charset="-128"/>
                <a:ea typeface="Meiryo UI" panose="020B0604030504040204" pitchFamily="50" charset="-128"/>
              </a:rPr>
              <a:t>後ほど行うマネープランシート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を作成しながら、生涯を見通した生活における経済の管理に</a:t>
            </a:r>
            <a:r>
              <a:rPr lang="ja-JP" altLang="en-US" b="0">
                <a:latin typeface="Meiryo UI" panose="020B0604030504040204" pitchFamily="50" charset="-128"/>
                <a:ea typeface="Meiryo UI" panose="020B0604030504040204" pitchFamily="50" charset="-128"/>
              </a:rPr>
              <a:t>ついて学ぶ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最後に、学んだ内容をこのワークシートに記入して</a:t>
            </a:r>
            <a:r>
              <a:rPr lang="ja-JP" altLang="en-US" b="0">
                <a:latin typeface="Meiryo UI" panose="020B0604030504040204" pitchFamily="50" charset="-128"/>
                <a:ea typeface="Meiryo UI" panose="020B0604030504040204" pitchFamily="50" charset="-128"/>
              </a:rPr>
              <a:t>提出する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ここに挙げられた①～⑤の内容で何を学んだか、意識したりメモを取りながら説明</a:t>
            </a:r>
            <a:r>
              <a:rPr lang="ja-JP" altLang="en-US" b="0">
                <a:latin typeface="Meiryo UI" panose="020B0604030504040204" pitchFamily="50" charset="-128"/>
                <a:ea typeface="Meiryo UI" panose="020B0604030504040204" pitchFamily="50" charset="-128"/>
              </a:rPr>
              <a:t>を聞こう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解答例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①収入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正社員と非正規社員では、年間の収入にかなり差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がある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②非消費支出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収入が多いほど増える。意外と額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が多い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4365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③消費支出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色々なことにお金が必要であること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が分かった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好きなことにお金を使い、そうでないところは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節約したい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4365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④貯蓄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収入が多いほど余ったお金を貯蓄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にまわせる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投資もしたほうが、お金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を増やせそう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4365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⑤ローンや保険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収入に応じた額にする必要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がある</a:t>
            </a:r>
            <a:endParaRPr lang="en-US" altLang="ja-JP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収入減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により払えなくなるリスク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もある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2C2CF9-82A9-48D5-8279-E3F8F8FC72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ACC5E6B-4AFD-4EEB-93AE-ADAA48A0D0C7}" type="datetime1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D89E0D25-1829-4946-8E70-3BD40A1BDCB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0308</a:t>
            </a:r>
            <a:r>
              <a:rPr kumimoji="1" lang="ja-JP" altLang="en-US"/>
              <a:t>　</a:t>
            </a:r>
            <a:r>
              <a:rPr kumimoji="1" lang="en-US" altLang="ja-JP"/>
              <a:t>PPT15</a:t>
            </a:r>
            <a:r>
              <a:rPr kumimoji="1" lang="ja-JP" altLang="en-US"/>
              <a:t>　学習目標　限りあるお金を、人生で最大限に活用するには？</a:t>
            </a:r>
          </a:p>
        </p:txBody>
      </p:sp>
    </p:spTree>
    <p:extLst>
      <p:ext uri="{BB962C8B-B14F-4D97-AF65-F5344CB8AC3E}">
        <p14:creationId xmlns:p14="http://schemas.microsoft.com/office/powerpoint/2010/main" val="423404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A9A4F9-D392-4817-97C0-525703693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136DD2-2AF3-4D56-BEE9-3CE149594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5B52C-6546-493D-9775-4E38322A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364B7B-57A2-406D-9C7E-3E763C34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8B53F3-AC7A-41C1-A835-A0819324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85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CC73A-AAD6-4576-815B-5D8D02CA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EE43C1-0019-4C52-9248-91AA2250C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AAED4D-BD3F-48CF-99BC-31E6F568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3F8641-BD5D-454E-BA38-5D7B508D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F741B5-EA83-43BD-8A6B-5152E654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93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C6BD809-2C00-4FF9-BA12-EB18F1ECF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38B493-E9E3-480C-A49F-5BE9B0574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11232C-0B09-45DF-8099-6A53ED00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CE9C2B-A044-4A82-AE84-41D76BBE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4DCDF7-574E-4B7F-AB5B-D741B887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00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94752F-3FA2-423F-8746-7E384640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9F3BE7-6C4D-4C6F-AA90-1331C5024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A9FDA6-EA2E-45A0-8B97-B67ADF3D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E1F44-998B-459D-A42D-FC4BFC63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6AACB8-ECC3-46EF-9640-67096874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2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DF134-BE2A-4DFB-80B2-E8D78233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0054F8-7165-4F5E-A5A2-7A27BB55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33DAE3-27A4-4486-A476-6366A293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C962E-BDEF-4069-81E7-3FEC6C8F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DB7A68-8146-41D0-843C-96906F7C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61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AB14F-60FB-4E4F-9F12-BA7D05C7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0316C-CA90-43D7-9742-782B6FB1A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72E49C-7EDB-4880-B2E9-D8B409E4A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D33E60-AB35-4A49-A59C-80B9E469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6B0391-3123-4A2D-A98C-21BB8F02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4E9399-EF0C-48DD-8D96-3245E6E0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4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6DF90E-7B6C-47CD-83F2-2C139ACE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4B2732-D133-4465-85C9-0327E2C45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9060AA-6195-41A6-8B35-30BB7C2A7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DD92C73-38B6-4B00-9EEE-1735D406A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618FADF-CEC3-457A-A917-394C54628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B408DC0-5F7F-4A17-B084-C14D361C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3340450-6F37-435A-A269-471CE1FA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D0E44BC-5B5F-401F-AAAC-1839964D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2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2F961D-C788-496E-A024-14CC5343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8C6D69-0AEF-417D-87C5-3E1054C4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AB56AD-3BA5-4B32-AB40-0898EB24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82A8A-D740-4DFB-AB78-747CD69B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0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E64B6A-7313-4AD1-9360-E4951C1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68B837-FD07-4606-8414-18803EAA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915C8B-6A39-4CAA-9C3D-42B88AA9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5BEA028-4A05-43F6-87E2-7B139AE25342}"/>
              </a:ext>
            </a:extLst>
          </p:cNvPr>
          <p:cNvSpPr txBox="1">
            <a:spLocks/>
          </p:cNvSpPr>
          <p:nvPr userDrawn="1"/>
        </p:nvSpPr>
        <p:spPr>
          <a:xfrm>
            <a:off x="1112947" y="1094080"/>
            <a:ext cx="126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収入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1065CC-3512-437D-9C65-E77CACCC3BCB}"/>
              </a:ext>
            </a:extLst>
          </p:cNvPr>
          <p:cNvSpPr/>
          <p:nvPr userDrawn="1"/>
        </p:nvSpPr>
        <p:spPr>
          <a:xfrm>
            <a:off x="342827" y="929038"/>
            <a:ext cx="11520000" cy="1260000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D65C178-15A6-4EA2-A126-D0D2300057CD}"/>
              </a:ext>
            </a:extLst>
          </p:cNvPr>
          <p:cNvSpPr/>
          <p:nvPr userDrawn="1"/>
        </p:nvSpPr>
        <p:spPr>
          <a:xfrm>
            <a:off x="342827" y="2249723"/>
            <a:ext cx="5724000" cy="2160000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409038B-7AC5-41C0-BDA2-E14965EEB5CE}"/>
              </a:ext>
            </a:extLst>
          </p:cNvPr>
          <p:cNvSpPr/>
          <p:nvPr userDrawn="1"/>
        </p:nvSpPr>
        <p:spPr>
          <a:xfrm>
            <a:off x="342827" y="4475584"/>
            <a:ext cx="5724000" cy="2160000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3EB070D-CD56-4C89-B7E2-E38EA3465BBC}"/>
              </a:ext>
            </a:extLst>
          </p:cNvPr>
          <p:cNvSpPr/>
          <p:nvPr userDrawn="1"/>
        </p:nvSpPr>
        <p:spPr>
          <a:xfrm>
            <a:off x="6138827" y="2249723"/>
            <a:ext cx="5724000" cy="2160000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9A3C71B-10C5-4FEC-A479-33556469CCD2}"/>
              </a:ext>
            </a:extLst>
          </p:cNvPr>
          <p:cNvSpPr/>
          <p:nvPr userDrawn="1"/>
        </p:nvSpPr>
        <p:spPr>
          <a:xfrm>
            <a:off x="6138827" y="4475584"/>
            <a:ext cx="5724000" cy="2160000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24D6E39-1580-49E6-B7B6-D42296076DB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999" y="1004080"/>
            <a:ext cx="540000" cy="540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5EAF95B-5BFD-4729-9836-392302CF5B2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999" y="2341081"/>
            <a:ext cx="540000" cy="54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2B2C877-A97F-4084-9724-0D23FB2CD60F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3110" y="4599005"/>
            <a:ext cx="540000" cy="540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AC05129-D229-4900-A423-8BE8A19D9E67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53085" y="2341081"/>
            <a:ext cx="540000" cy="540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1ABECAC-ADBA-4D0B-B1F4-A7F9C448EB26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53086" y="4599005"/>
            <a:ext cx="540000" cy="540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81F64B-B51C-4F5E-BC03-ED07AE9EF2D5}"/>
              </a:ext>
            </a:extLst>
          </p:cNvPr>
          <p:cNvSpPr txBox="1">
            <a:spLocks/>
          </p:cNvSpPr>
          <p:nvPr userDrawn="1"/>
        </p:nvSpPr>
        <p:spPr>
          <a:xfrm>
            <a:off x="1112947" y="2431081"/>
            <a:ext cx="180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非消費支出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FFBDDFA-656F-4D6F-9E80-1DEE982B11EC}"/>
              </a:ext>
            </a:extLst>
          </p:cNvPr>
          <p:cNvSpPr txBox="1">
            <a:spLocks/>
          </p:cNvSpPr>
          <p:nvPr userDrawn="1"/>
        </p:nvSpPr>
        <p:spPr>
          <a:xfrm>
            <a:off x="6960499" y="2431081"/>
            <a:ext cx="324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資産形成＜貯蓄・投資＞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F170F2-CF76-42D5-89E4-5FC6401C7B48}"/>
              </a:ext>
            </a:extLst>
          </p:cNvPr>
          <p:cNvSpPr txBox="1">
            <a:spLocks/>
          </p:cNvSpPr>
          <p:nvPr userDrawn="1"/>
        </p:nvSpPr>
        <p:spPr>
          <a:xfrm>
            <a:off x="1112947" y="4689005"/>
            <a:ext cx="180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消費支出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DED4FC0-D34E-4351-9B9C-87A781C44DC0}"/>
              </a:ext>
            </a:extLst>
          </p:cNvPr>
          <p:cNvSpPr txBox="1">
            <a:spLocks/>
          </p:cNvSpPr>
          <p:nvPr userDrawn="1"/>
        </p:nvSpPr>
        <p:spPr>
          <a:xfrm>
            <a:off x="6960499" y="4689005"/>
            <a:ext cx="180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ローンや保険 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3903F69-84CB-4C48-8805-15AB9F5F80C4}"/>
              </a:ext>
            </a:extLst>
          </p:cNvPr>
          <p:cNvGrpSpPr/>
          <p:nvPr userDrawn="1"/>
        </p:nvGrpSpPr>
        <p:grpSpPr>
          <a:xfrm>
            <a:off x="3398476" y="378967"/>
            <a:ext cx="5400000" cy="360000"/>
            <a:chOff x="3398476" y="728050"/>
            <a:chExt cx="5400000" cy="360000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CEF73CF8-751B-42CF-8048-F495E06AB1B5}"/>
                </a:ext>
              </a:extLst>
            </p:cNvPr>
            <p:cNvSpPr/>
            <p:nvPr/>
          </p:nvSpPr>
          <p:spPr>
            <a:xfrm>
              <a:off x="3398476" y="728050"/>
              <a:ext cx="540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8225DF16-FE6C-47C4-AA8F-455573BE390F}"/>
                </a:ext>
              </a:extLst>
            </p:cNvPr>
            <p:cNvSpPr txBox="1"/>
            <p:nvPr/>
          </p:nvSpPr>
          <p:spPr>
            <a:xfrm>
              <a:off x="3633823" y="773050"/>
              <a:ext cx="4933725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気付いたこと、学んだことを記入しよう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48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ED16F4-6FDB-462E-9939-B4919EC1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844801-929E-4968-9710-B94414A7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8A2897-DF28-4F0F-A82B-B947B3B34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ED9926-0450-465F-BB28-58FCF014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E700FC-3D41-4DDB-9A41-C13D89E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606ED2-5B50-4A2E-89F5-11FC39DE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14AAC1-F955-4475-9B01-B59EEB98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889F03B-07FE-440F-B1C5-4CAEAAAB4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4906AE-33A8-4317-863D-28EC0A043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054222-4303-4934-85BB-F2C45181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E3F84A-2B12-4730-9E73-1A0D5ED8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CC750E-7C84-4C87-B8D2-AF1E80D6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71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3D51AFF-C258-4E84-BA6F-846786B6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7DEB1D-42A1-49C0-9D67-2135FD51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23AD06-E9E1-4129-88A6-8D1DEDBA6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F7A0-7D7B-4521-AAFC-68201D06E286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6A6FCB-77EA-4D87-9F29-A6FD63BFE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27D903-C37A-4141-BD97-7CA59D871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1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0C5D1CA-B23C-4E51-A1CC-C30C2FD57AAE}"/>
              </a:ext>
            </a:extLst>
          </p:cNvPr>
          <p:cNvGrpSpPr/>
          <p:nvPr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41736505-1C1C-4D0B-AE8D-8BE986A6DBAC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536FD8A-9AC3-4FD8-B1FA-E354B93B8100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学習目標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8E4658-BB36-438E-A192-52BEFA2572F1}"/>
              </a:ext>
            </a:extLst>
          </p:cNvPr>
          <p:cNvSpPr txBox="1"/>
          <p:nvPr/>
        </p:nvSpPr>
        <p:spPr>
          <a:xfrm>
            <a:off x="0" y="1629114"/>
            <a:ext cx="12192000" cy="14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限りあるお金を有効に活用するためには、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どうすればよいだろうか？</a:t>
            </a:r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2D422A77-945E-4BED-B35A-5B3B0B3D8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5663"/>
          <a:stretch/>
        </p:blipFill>
        <p:spPr>
          <a:xfrm>
            <a:off x="4735488" y="3442027"/>
            <a:ext cx="2744015" cy="34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0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401F0C-68EC-4B27-8109-544542E803CA}"/>
              </a:ext>
            </a:extLst>
          </p:cNvPr>
          <p:cNvSpPr txBox="1"/>
          <p:nvPr/>
        </p:nvSpPr>
        <p:spPr>
          <a:xfrm>
            <a:off x="460098" y="811113"/>
            <a:ext cx="11249025" cy="72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稼ぐ力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お金を適切に管理する力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は車の両輪</a:t>
            </a:r>
            <a:endParaRPr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8DF91D-A25D-48AA-A7FF-6275790E55AF}"/>
              </a:ext>
            </a:extLst>
          </p:cNvPr>
          <p:cNvSpPr txBox="1">
            <a:spLocks/>
          </p:cNvSpPr>
          <p:nvPr/>
        </p:nvSpPr>
        <p:spPr>
          <a:xfrm>
            <a:off x="696000" y="1640022"/>
            <a:ext cx="10800000" cy="10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車の両輪とは、２つの物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どちらかを欠いても役に立たなくなる密接な関係を表し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片方だけでは成り立たない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B526EDE-C2B1-404F-8AEB-8A668BAAA3C7}"/>
              </a:ext>
            </a:extLst>
          </p:cNvPr>
          <p:cNvGrpSpPr/>
          <p:nvPr/>
        </p:nvGrpSpPr>
        <p:grpSpPr>
          <a:xfrm>
            <a:off x="823073" y="4170061"/>
            <a:ext cx="3240000" cy="2160000"/>
            <a:chOff x="692444" y="4170062"/>
            <a:chExt cx="3240000" cy="2152517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F49DB6B-01E1-48B6-95DE-EA5A44D4000F}"/>
                </a:ext>
              </a:extLst>
            </p:cNvPr>
            <p:cNvSpPr txBox="1"/>
            <p:nvPr/>
          </p:nvSpPr>
          <p:spPr>
            <a:xfrm>
              <a:off x="692444" y="4170062"/>
              <a:ext cx="288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•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必要額を賄う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A9870A8-84DA-4A5A-955C-2B748967D316}"/>
                </a:ext>
              </a:extLst>
            </p:cNvPr>
            <p:cNvSpPr txBox="1"/>
            <p:nvPr/>
          </p:nvSpPr>
          <p:spPr>
            <a:xfrm>
              <a:off x="692444" y="4767568"/>
              <a:ext cx="288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•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定期的な収入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2C94BCF-E501-437F-9C57-DED06476310D}"/>
                </a:ext>
              </a:extLst>
            </p:cNvPr>
            <p:cNvSpPr txBox="1"/>
            <p:nvPr/>
          </p:nvSpPr>
          <p:spPr>
            <a:xfrm>
              <a:off x="692444" y="5962579"/>
              <a:ext cx="324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•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知識やスキルを身につける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72B432A-81DB-44B1-9274-A0B83D2024C8}"/>
                </a:ext>
              </a:extLst>
            </p:cNvPr>
            <p:cNvSpPr txBox="1"/>
            <p:nvPr/>
          </p:nvSpPr>
          <p:spPr>
            <a:xfrm>
              <a:off x="692444" y="5365074"/>
              <a:ext cx="288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•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安定的である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16ED1A0-54C3-4BA9-9A09-55EB168DFA0E}"/>
              </a:ext>
            </a:extLst>
          </p:cNvPr>
          <p:cNvGrpSpPr/>
          <p:nvPr/>
        </p:nvGrpSpPr>
        <p:grpSpPr>
          <a:xfrm>
            <a:off x="8762214" y="4170061"/>
            <a:ext cx="2880000" cy="2160000"/>
            <a:chOff x="8602555" y="4170062"/>
            <a:chExt cx="2880000" cy="215251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4CDC42C-9A8D-422D-A943-47DD452EA0B2}"/>
                </a:ext>
              </a:extLst>
            </p:cNvPr>
            <p:cNvSpPr txBox="1"/>
            <p:nvPr/>
          </p:nvSpPr>
          <p:spPr>
            <a:xfrm>
              <a:off x="8602555" y="4170062"/>
              <a:ext cx="288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•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収入に見合った支出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3FD56F7-8499-4C56-9174-0AF0D03F20CE}"/>
                </a:ext>
              </a:extLst>
            </p:cNvPr>
            <p:cNvSpPr txBox="1"/>
            <p:nvPr/>
          </p:nvSpPr>
          <p:spPr>
            <a:xfrm>
              <a:off x="8602555" y="4767568"/>
              <a:ext cx="288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•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変化に対応できる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6831CDB-742F-4448-8C0A-7D418C75D9C9}"/>
                </a:ext>
              </a:extLst>
            </p:cNvPr>
            <p:cNvSpPr txBox="1"/>
            <p:nvPr/>
          </p:nvSpPr>
          <p:spPr>
            <a:xfrm>
              <a:off x="8602555" y="5962579"/>
              <a:ext cx="288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•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希望を叶えられる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6C8EAAD-D9E2-412B-A958-A3F95B4B5B4F}"/>
                </a:ext>
              </a:extLst>
            </p:cNvPr>
            <p:cNvSpPr txBox="1"/>
            <p:nvPr/>
          </p:nvSpPr>
          <p:spPr>
            <a:xfrm>
              <a:off x="8602555" y="5365074"/>
              <a:ext cx="288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•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見通しが持てる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EA59B85-1D33-4976-B323-7F0F2A24C0A6}"/>
              </a:ext>
            </a:extLst>
          </p:cNvPr>
          <p:cNvGrpSpPr/>
          <p:nvPr/>
        </p:nvGrpSpPr>
        <p:grpSpPr>
          <a:xfrm>
            <a:off x="794533" y="2919883"/>
            <a:ext cx="2641038" cy="1079999"/>
            <a:chOff x="5121989" y="2771876"/>
            <a:chExt cx="1800000" cy="736074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2F5E9926-B964-4BCE-844E-5A8223801B69}"/>
                </a:ext>
              </a:extLst>
            </p:cNvPr>
            <p:cNvSpPr/>
            <p:nvPr/>
          </p:nvSpPr>
          <p:spPr>
            <a:xfrm>
              <a:off x="5121989" y="2771877"/>
              <a:ext cx="1800000" cy="720000"/>
            </a:xfrm>
            <a:prstGeom prst="ellipse">
              <a:avLst/>
            </a:pr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テキスト ボックス 18">
              <a:extLst>
                <a:ext uri="{FF2B5EF4-FFF2-40B4-BE49-F238E27FC236}">
                  <a16:creationId xmlns:a16="http://schemas.microsoft.com/office/drawing/2014/main" id="{91BB785A-F35B-41F5-8551-871A057D329C}"/>
                </a:ext>
              </a:extLst>
            </p:cNvPr>
            <p:cNvSpPr txBox="1"/>
            <p:nvPr/>
          </p:nvSpPr>
          <p:spPr>
            <a:xfrm>
              <a:off x="5121989" y="2771876"/>
              <a:ext cx="1800000" cy="73607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稼ぐ力</a:t>
              </a:r>
              <a:endPara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＜一例＞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50D5DA0-A35F-4333-898F-0DAB5DE1D390}"/>
              </a:ext>
            </a:extLst>
          </p:cNvPr>
          <p:cNvGrpSpPr/>
          <p:nvPr/>
        </p:nvGrpSpPr>
        <p:grpSpPr>
          <a:xfrm>
            <a:off x="8820846" y="2919882"/>
            <a:ext cx="2520000" cy="1080000"/>
            <a:chOff x="8646673" y="2919882"/>
            <a:chExt cx="2520000" cy="1080000"/>
          </a:xfrm>
        </p:grpSpPr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2DE73123-B331-4886-BDF7-1371F5F84DC8}"/>
                </a:ext>
              </a:extLst>
            </p:cNvPr>
            <p:cNvSpPr/>
            <p:nvPr/>
          </p:nvSpPr>
          <p:spPr>
            <a:xfrm>
              <a:off x="8646673" y="2919882"/>
              <a:ext cx="2520000" cy="1080000"/>
            </a:xfrm>
            <a:prstGeom prst="ellipse">
              <a:avLst/>
            </a:pr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テキスト ボックス 18">
              <a:extLst>
                <a:ext uri="{FF2B5EF4-FFF2-40B4-BE49-F238E27FC236}">
                  <a16:creationId xmlns:a16="http://schemas.microsoft.com/office/drawing/2014/main" id="{D5B4D931-7EE0-44AC-905F-C1E137ABDE2F}"/>
                </a:ext>
              </a:extLst>
            </p:cNvPr>
            <p:cNvSpPr txBox="1"/>
            <p:nvPr/>
          </p:nvSpPr>
          <p:spPr>
            <a:xfrm>
              <a:off x="8706049" y="3120570"/>
              <a:ext cx="2421375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お金を管理する力</a:t>
              </a:r>
              <a:endPara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＜一例＞</a:t>
              </a:r>
            </a:p>
          </p:txBody>
        </p:sp>
      </p:grpSp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27A24E3A-C872-420D-89AA-B7E6BABDD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6242" y="3976299"/>
            <a:ext cx="4251714" cy="15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79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9B0244DB6DF9E48A86D60A1E79EE19C" ma:contentTypeVersion="6" ma:contentTypeDescription="新しいドキュメントを作成します。" ma:contentTypeScope="" ma:versionID="31adc1ecc2c711a6e74483b33276d26d">
  <xsd:schema xmlns:xsd="http://www.w3.org/2001/XMLSchema" xmlns:xs="http://www.w3.org/2001/XMLSchema" xmlns:p="http://schemas.microsoft.com/office/2006/metadata/properties" xmlns:ns2="46aa2ba8-d8e2-4d03-b265-d0ed885cf8da" targetNamespace="http://schemas.microsoft.com/office/2006/metadata/properties" ma:root="true" ma:fieldsID="c7f08e0e88f5c1da349a90ce65b84c19" ns2:_="">
    <xsd:import namespace="46aa2ba8-d8e2-4d03-b265-d0ed885cf8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a2ba8-d8e2-4d03-b265-d0ed885cf8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F5C2C2-97C9-48D7-B5AB-5FD3CCF2E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aa2ba8-d8e2-4d03-b265-d0ed885cf8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31FFAA-71A6-49CF-9B40-897A8AFBB57F}">
  <ds:schemaRefs>
    <ds:schemaRef ds:uri="46aa2ba8-d8e2-4d03-b265-d0ed885cf8d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39E2F6-BC8F-48AE-B69D-DB496B2730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5610</TotalTime>
  <Words>491</Words>
  <Application>Microsoft Office PowerPoint</Application>
  <PresentationFormat>ワイド画面</PresentationFormat>
  <Paragraphs>66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Printed>2022-03-08T08:19:39Z</cp:lastPrinted>
  <dcterms:created xsi:type="dcterms:W3CDTF">2021-06-24T00:04:33Z</dcterms:created>
  <dcterms:modified xsi:type="dcterms:W3CDTF">2022-03-11T06:15:26Z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0x01010059B0244DB6DF9E48A86D60A1E79EE19C</vt:lpwstr>
  </property>
</Properties>
</file>