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
  </p:notesMasterIdLst>
  <p:handoutMasterIdLst>
    <p:handoutMasterId r:id="rId6"/>
  </p:handoutMasterIdLst>
  <p:sldIdLst>
    <p:sldId id="361" r:id="rId2"/>
    <p:sldId id="383" r:id="rId3"/>
    <p:sldId id="382" r:id="rId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orient="horz" pos="1480" userDrawn="1">
          <p15:clr>
            <a:srgbClr val="A4A3A4"/>
          </p15:clr>
        </p15:guide>
        <p15:guide id="5" orient="horz" userDrawn="1">
          <p15:clr>
            <a:srgbClr val="A4A3A4"/>
          </p15:clr>
        </p15:guide>
        <p15:guide id="6" pos="4067" userDrawn="1">
          <p15:clr>
            <a:srgbClr val="A4A3A4"/>
          </p15:clr>
        </p15:guide>
        <p15:guide id="7" pos="2230" userDrawn="1">
          <p15:clr>
            <a:srgbClr val="A4A3A4"/>
          </p15:clr>
        </p15:guide>
        <p15:guide id="8" orient="horz" pos="3294" userDrawn="1">
          <p15:clr>
            <a:srgbClr val="A4A3A4"/>
          </p15:clr>
        </p15:guide>
        <p15:guide id="10" orient="horz" pos="1026" userDrawn="1">
          <p15:clr>
            <a:srgbClr val="A4A3A4"/>
          </p15:clr>
        </p15:guide>
        <p15:guide id="11" pos="7673" userDrawn="1">
          <p15:clr>
            <a:srgbClr val="A4A3A4"/>
          </p15:clr>
        </p15:guide>
        <p15:guide id="14" orient="horz" pos="2387" userDrawn="1">
          <p15:clr>
            <a:srgbClr val="A4A3A4"/>
          </p15:clr>
        </p15:guide>
        <p15:guide id="16" orient="horz" pos="3748" userDrawn="1">
          <p15:clr>
            <a:srgbClr val="A4A3A4"/>
          </p15:clr>
        </p15:guide>
        <p15:guide id="17" orient="horz" pos="1933" userDrawn="1">
          <p15:clr>
            <a:srgbClr val="A4A3A4"/>
          </p15:clr>
        </p15:guide>
        <p15:guide id="18" orient="horz" pos="4201" userDrawn="1">
          <p15:clr>
            <a:srgbClr val="A4A3A4"/>
          </p15:clr>
        </p15:guide>
        <p15:guide id="19" orient="horz" pos="2840" userDrawn="1">
          <p15:clr>
            <a:srgbClr val="A4A3A4"/>
          </p15:clr>
        </p15:guide>
        <p15:guide id="20" orient="horz" pos="572" userDrawn="1">
          <p15:clr>
            <a:srgbClr val="A4A3A4"/>
          </p15:clr>
        </p15:guide>
        <p15:guide id="21" orient="horz" pos="119" userDrawn="1">
          <p15:clr>
            <a:srgbClr val="A4A3A4"/>
          </p15:clr>
        </p15:guide>
        <p15:guide id="22" pos="3613" userDrawn="1">
          <p15:clr>
            <a:srgbClr val="A4A3A4"/>
          </p15:clr>
        </p15:guide>
        <p15:guide id="23" pos="3160" userDrawn="1">
          <p15:clr>
            <a:srgbClr val="A4A3A4"/>
          </p15:clr>
        </p15:guide>
        <p15:guide id="24" pos="2706" userDrawn="1">
          <p15:clr>
            <a:srgbClr val="A4A3A4"/>
          </p15:clr>
        </p15:guide>
        <p15:guide id="25" pos="1776" userDrawn="1">
          <p15:clr>
            <a:srgbClr val="A4A3A4"/>
          </p15:clr>
        </p15:guide>
        <p15:guide id="26" pos="1345" userDrawn="1">
          <p15:clr>
            <a:srgbClr val="A4A3A4"/>
          </p15:clr>
        </p15:guide>
        <p15:guide id="27" pos="892" userDrawn="1">
          <p15:clr>
            <a:srgbClr val="A4A3A4"/>
          </p15:clr>
        </p15:guide>
        <p15:guide id="28" pos="438" userDrawn="1">
          <p15:clr>
            <a:srgbClr val="A4A3A4"/>
          </p15:clr>
        </p15:guide>
        <p15:guide id="29" userDrawn="1">
          <p15:clr>
            <a:srgbClr val="A4A3A4"/>
          </p15:clr>
        </p15:guide>
        <p15:guide id="30" pos="4520" userDrawn="1">
          <p15:clr>
            <a:srgbClr val="A4A3A4"/>
          </p15:clr>
        </p15:guide>
        <p15:guide id="31" pos="4974" userDrawn="1">
          <p15:clr>
            <a:srgbClr val="A4A3A4"/>
          </p15:clr>
        </p15:guide>
        <p15:guide id="32" pos="5428" userDrawn="1">
          <p15:clr>
            <a:srgbClr val="A4A3A4"/>
          </p15:clr>
        </p15:guide>
        <p15:guide id="33" pos="5881" userDrawn="1">
          <p15:clr>
            <a:srgbClr val="A4A3A4"/>
          </p15:clr>
        </p15:guide>
        <p15:guide id="34" pos="6335" userDrawn="1">
          <p15:clr>
            <a:srgbClr val="A4A3A4"/>
          </p15:clr>
        </p15:guide>
        <p15:guide id="35" pos="6788" userDrawn="1">
          <p15:clr>
            <a:srgbClr val="A4A3A4"/>
          </p15:clr>
        </p15:guide>
        <p15:guide id="36" pos="72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0"/>
    <a:srgbClr val="00C0FF"/>
    <a:srgbClr val="C0FF40"/>
    <a:srgbClr val="284870"/>
    <a:srgbClr val="406080"/>
    <a:srgbClr val="F0F0F0"/>
    <a:srgbClr val="004F73"/>
    <a:srgbClr val="535353"/>
    <a:srgbClr val="FFFF66"/>
    <a:srgbClr val="FFF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0685" autoAdjust="0"/>
  </p:normalViewPr>
  <p:slideViewPr>
    <p:cSldViewPr snapToGrid="0" showGuides="1">
      <p:cViewPr varScale="1">
        <p:scale>
          <a:sx n="41" d="100"/>
          <a:sy n="41" d="100"/>
        </p:scale>
        <p:origin x="1278" y="30"/>
      </p:cViewPr>
      <p:guideLst>
        <p:guide orient="horz" pos="2160"/>
        <p:guide pos="3840"/>
        <p:guide orient="horz" pos="1480"/>
        <p:guide orient="horz"/>
        <p:guide pos="4067"/>
        <p:guide pos="2230"/>
        <p:guide orient="horz" pos="3294"/>
        <p:guide orient="horz" pos="1026"/>
        <p:guide pos="7673"/>
        <p:guide orient="horz" pos="2387"/>
        <p:guide orient="horz" pos="3748"/>
        <p:guide orient="horz" pos="1933"/>
        <p:guide orient="horz" pos="4201"/>
        <p:guide orient="horz" pos="2840"/>
        <p:guide orient="horz" pos="572"/>
        <p:guide orient="horz" pos="119"/>
        <p:guide pos="3613"/>
        <p:guide pos="3160"/>
        <p:guide pos="2706"/>
        <p:guide pos="1776"/>
        <p:guide pos="1345"/>
        <p:guide pos="892"/>
        <p:guide pos="438"/>
        <p:guide/>
        <p:guide pos="4520"/>
        <p:guide pos="4974"/>
        <p:guide pos="5428"/>
        <p:guide pos="5881"/>
        <p:guide pos="6335"/>
        <p:guide pos="6788"/>
        <p:guide pos="724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3F84455-B4DD-4934-B4C9-9390E916A3DF}"/>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kumimoji="1" lang="en-US" altLang="ja-JP"/>
              <a:t>0309</a:t>
            </a:r>
            <a:r>
              <a:rPr kumimoji="1" lang="ja-JP" altLang="en-US"/>
              <a:t>　</a:t>
            </a:r>
            <a:r>
              <a:rPr kumimoji="1" lang="en-US" altLang="ja-JP"/>
              <a:t>PPT13</a:t>
            </a:r>
            <a:r>
              <a:rPr kumimoji="1" lang="ja-JP" altLang="en-US"/>
              <a:t>　学習目標　支払い方法の特徴と仕組みを理解しよう</a:t>
            </a:r>
          </a:p>
        </p:txBody>
      </p:sp>
      <p:sp>
        <p:nvSpPr>
          <p:cNvPr id="3" name="日付プレースホルダー 2">
            <a:extLst>
              <a:ext uri="{FF2B5EF4-FFF2-40B4-BE49-F238E27FC236}">
                <a16:creationId xmlns:a16="http://schemas.microsoft.com/office/drawing/2014/main" id="{324D6452-A5AB-4069-86C7-012D323E512C}"/>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2261D47-9A73-4C30-B7F5-177A7A83B33D}" type="datetime1">
              <a:rPr kumimoji="1" lang="ja-JP" altLang="en-US" smtClean="0"/>
              <a:t>2022/3/13</a:t>
            </a:fld>
            <a:endParaRPr kumimoji="1" lang="ja-JP" altLang="en-US"/>
          </a:p>
        </p:txBody>
      </p:sp>
      <p:sp>
        <p:nvSpPr>
          <p:cNvPr id="4" name="フッター プレースホルダー 3">
            <a:extLst>
              <a:ext uri="{FF2B5EF4-FFF2-40B4-BE49-F238E27FC236}">
                <a16:creationId xmlns:a16="http://schemas.microsoft.com/office/drawing/2014/main" id="{9CD44F91-6E3C-43AA-962F-E39BA752DAC0}"/>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4BB67A9-7B86-49D3-82AA-0C18AACDD884}"/>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979A93C-E99E-4E7F-A74F-699EAE60F707}" type="slidenum">
              <a:rPr kumimoji="1" lang="ja-JP" altLang="en-US" smtClean="0"/>
              <a:t>‹#›</a:t>
            </a:fld>
            <a:endParaRPr kumimoji="1" lang="ja-JP" altLang="en-US"/>
          </a:p>
        </p:txBody>
      </p:sp>
    </p:spTree>
    <p:extLst>
      <p:ext uri="{BB962C8B-B14F-4D97-AF65-F5344CB8AC3E}">
        <p14:creationId xmlns:p14="http://schemas.microsoft.com/office/powerpoint/2010/main" val="55880940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kumimoji="1" lang="en-US" altLang="ja-JP"/>
              <a:t>0309</a:t>
            </a:r>
            <a:r>
              <a:rPr kumimoji="1" lang="ja-JP" altLang="en-US"/>
              <a:t>　</a:t>
            </a:r>
            <a:r>
              <a:rPr kumimoji="1" lang="en-US" altLang="ja-JP"/>
              <a:t>PPT13</a:t>
            </a:r>
            <a:r>
              <a:rPr kumimoji="1" lang="ja-JP" altLang="en-US"/>
              <a:t>　学習目標　支払い方法の特徴と仕組みを理解しよう</a:t>
            </a:r>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BFFA0C3-47E9-4722-BCF9-23A5C25217FC}" type="datetime1">
              <a:rPr kumimoji="1" lang="ja-JP" altLang="en-US" smtClean="0"/>
              <a:t>2022/3/13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2629CC9-7421-4165-90D1-E51B0415AF70}" type="slidenum">
              <a:rPr kumimoji="1" lang="ja-JP" altLang="en-US" smtClean="0"/>
              <a:t>‹#›</a:t>
            </a:fld>
            <a:endParaRPr kumimoji="1" lang="ja-JP" altLang="en-US"/>
          </a:p>
        </p:txBody>
      </p:sp>
    </p:spTree>
    <p:extLst>
      <p:ext uri="{BB962C8B-B14F-4D97-AF65-F5344CB8AC3E}">
        <p14:creationId xmlns:p14="http://schemas.microsoft.com/office/powerpoint/2010/main" val="379580479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〇めあて</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201F1E"/>
                </a:solidFill>
                <a:effectLst/>
                <a:latin typeface="Yu Gothic UI" panose="020B0500000000000000" pitchFamily="50" charset="-128"/>
                <a:ea typeface="Yu Gothic UI" panose="020B0500000000000000" pitchFamily="50" charset="-128"/>
              </a:rPr>
              <a:t>現代社会における課題としてクレジットカードや電子マネーの普及などキャッシュレス化によって家計が大きく変化しており、情報が氾濫する中で慎重な意思決定が求められていることを具体的な事例や生活体験などを通して理解する</a:t>
            </a:r>
            <a:endParaRPr lang="en-US" altLang="ja-JP" b="0" i="0">
              <a:solidFill>
                <a:srgbClr val="201F1E"/>
              </a:solidFill>
              <a:effectLst/>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学習目標確認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3</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分</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多様化する支払方法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消費者信用・クレジットカード</a:t>
            </a:r>
            <a:endParaRPr lang="en-US" altLang="ja-JP" sz="1200" dirty="0">
              <a:solidFill>
                <a:schemeClr val="tx1"/>
              </a:solidFill>
              <a:effectLst/>
              <a:latin typeface="Meiryo UI" panose="020B0604030504040204" pitchFamily="50" charset="-128"/>
              <a:ea typeface="Meiryo UI" panose="020B0604030504040204" pitchFamily="50" charset="-128"/>
            </a:endParaRPr>
          </a:p>
          <a:p>
            <a:endParaRPr kumimoji="1" lang="en-US" altLang="ja-JP" sz="1200"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○指導上の留意点</a:t>
            </a:r>
            <a:endParaRPr kumimoji="1" lang="en-US" altLang="ja-JP" sz="1200" dirty="0">
              <a:solidFill>
                <a:schemeClr val="tx1"/>
              </a:solidFill>
              <a:effectLst/>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＊特に信用取引は注意しなければならない点が多いことを確認する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a:t>
            </a:fld>
            <a:endParaRPr kumimoji="1" lang="ja-JP" altLang="en-US"/>
          </a:p>
        </p:txBody>
      </p:sp>
      <p:sp>
        <p:nvSpPr>
          <p:cNvPr id="5" name="日付プレースホルダー 4">
            <a:extLst>
              <a:ext uri="{FF2B5EF4-FFF2-40B4-BE49-F238E27FC236}">
                <a16:creationId xmlns:a16="http://schemas.microsoft.com/office/drawing/2014/main" id="{47FDD6F1-1197-4593-A027-641747BFC9E8}"/>
              </a:ext>
            </a:extLst>
          </p:cNvPr>
          <p:cNvSpPr>
            <a:spLocks noGrp="1"/>
          </p:cNvSpPr>
          <p:nvPr>
            <p:ph type="dt" idx="1"/>
          </p:nvPr>
        </p:nvSpPr>
        <p:spPr/>
        <p:txBody>
          <a:bodyPr/>
          <a:lstStyle/>
          <a:p>
            <a:fld id="{DD415F04-2FBD-40C4-AE8D-F89DA04BA868}" type="datetime1">
              <a:rPr kumimoji="1" lang="ja-JP" altLang="en-US" smtClean="0"/>
              <a:t>2022/3/13</a:t>
            </a:fld>
            <a:endParaRPr kumimoji="1" lang="ja-JP" altLang="en-US"/>
          </a:p>
        </p:txBody>
      </p:sp>
      <p:sp>
        <p:nvSpPr>
          <p:cNvPr id="6" name="ヘッダー プレースホルダー 5">
            <a:extLst>
              <a:ext uri="{FF2B5EF4-FFF2-40B4-BE49-F238E27FC236}">
                <a16:creationId xmlns:a16="http://schemas.microsoft.com/office/drawing/2014/main" id="{874E68D8-C66A-4533-A747-59A18CC1F253}"/>
              </a:ext>
            </a:extLst>
          </p:cNvPr>
          <p:cNvSpPr>
            <a:spLocks noGrp="1"/>
          </p:cNvSpPr>
          <p:nvPr>
            <p:ph type="hdr" sz="quarter"/>
          </p:nvPr>
        </p:nvSpPr>
        <p:spPr/>
        <p:txBody>
          <a:bodyPr/>
          <a:lstStyle/>
          <a:p>
            <a:r>
              <a:rPr kumimoji="1" lang="en-US" altLang="ja-JP"/>
              <a:t>0309</a:t>
            </a:r>
            <a:r>
              <a:rPr kumimoji="1" lang="ja-JP" altLang="en-US"/>
              <a:t>　</a:t>
            </a:r>
            <a:r>
              <a:rPr kumimoji="1" lang="en-US" altLang="ja-JP"/>
              <a:t>PPT13</a:t>
            </a:r>
            <a:r>
              <a:rPr kumimoji="1" lang="ja-JP" altLang="en-US"/>
              <a:t>　学習目標　支払い方法の特徴と仕組みを理解しよう</a:t>
            </a:r>
          </a:p>
        </p:txBody>
      </p:sp>
    </p:spTree>
    <p:extLst>
      <p:ext uri="{BB962C8B-B14F-4D97-AF65-F5344CB8AC3E}">
        <p14:creationId xmlns:p14="http://schemas.microsoft.com/office/powerpoint/2010/main" val="100829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＊クリック①：</a:t>
            </a:r>
            <a:r>
              <a:rPr kumimoji="1" lang="en-US" altLang="ja-JP" sz="1200" dirty="0">
                <a:solidFill>
                  <a:schemeClr val="tx1"/>
                </a:solidFill>
                <a:latin typeface="Meiryo UI" panose="020B0604030504040204" pitchFamily="50" charset="-128"/>
                <a:ea typeface="Meiryo UI" panose="020B0604030504040204" pitchFamily="50" charset="-128"/>
              </a:rPr>
              <a:t>18</a:t>
            </a:r>
            <a:r>
              <a:rPr kumimoji="1" lang="ja-JP" altLang="en-US" sz="1200" dirty="0">
                <a:solidFill>
                  <a:schemeClr val="tx1"/>
                </a:solidFill>
                <a:latin typeface="Meiryo UI" panose="020B0604030504040204" pitchFamily="50" charset="-128"/>
                <a:ea typeface="Meiryo UI" panose="020B0604030504040204" pitchFamily="50" charset="-128"/>
              </a:rPr>
              <a:t>歳になるとつくれるようになるクレジットカードでは、次のようなトラブルが起こっている　</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高校生を除く</a:t>
            </a:r>
          </a:p>
          <a:p>
            <a:r>
              <a:rPr kumimoji="1" lang="ja-JP" altLang="en-US" sz="1200" b="0" u="none">
                <a:solidFill>
                  <a:schemeClr val="tx1"/>
                </a:solidFill>
                <a:latin typeface="Meiryo UI" panose="020B0604030504040204" pitchFamily="50" charset="-128"/>
                <a:ea typeface="Meiryo UI" panose="020B0604030504040204" pitchFamily="50" charset="-128"/>
              </a:rPr>
              <a:t>支払方法</a:t>
            </a:r>
            <a:r>
              <a:rPr kumimoji="1" lang="ja-JP" altLang="en-US" sz="1200" b="0" u="none" dirty="0">
                <a:solidFill>
                  <a:schemeClr val="tx1"/>
                </a:solidFill>
                <a:latin typeface="Meiryo UI" panose="020B0604030504040204" pitchFamily="50" charset="-128"/>
                <a:ea typeface="Meiryo UI" panose="020B0604030504040204" pitchFamily="50" charset="-128"/>
              </a:rPr>
              <a:t>の学習では、高校生に慣れない用語が多く出てくるので、用語が理解できているかどうかに留意しながら学習を進める</a:t>
            </a:r>
            <a:endParaRPr kumimoji="1" lang="en-US" altLang="ja-JP" sz="1200" b="0" u="none" dirty="0">
              <a:solidFill>
                <a:schemeClr val="tx1"/>
              </a:solidFill>
              <a:latin typeface="Meiryo UI" panose="020B0604030504040204" pitchFamily="50" charset="-128"/>
              <a:ea typeface="Meiryo UI" panose="020B0604030504040204" pitchFamily="50" charset="-128"/>
            </a:endParaRPr>
          </a:p>
          <a:p>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トラブル事例　リンク先</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https://www.caa.go.jp/policies/future/project/project_003/contents_001/assets/future_caa_cms201_210420_56.pdf</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id="{0C441932-E238-4DB2-A327-59AC9B570AAE}"/>
              </a:ext>
            </a:extLst>
          </p:cNvPr>
          <p:cNvSpPr>
            <a:spLocks noGrp="1"/>
          </p:cNvSpPr>
          <p:nvPr>
            <p:ph type="dt" idx="1"/>
          </p:nvPr>
        </p:nvSpPr>
        <p:spPr/>
        <p:txBody>
          <a:bodyPr/>
          <a:lstStyle/>
          <a:p>
            <a:fld id="{2DA05B16-0E27-4E8D-BC2D-0EC3F7ED1560}" type="datetime1">
              <a:rPr kumimoji="1" lang="ja-JP" altLang="en-US" smtClean="0"/>
              <a:t>2022/3/13</a:t>
            </a:fld>
            <a:endParaRPr kumimoji="1" lang="ja-JP" altLang="en-US"/>
          </a:p>
        </p:txBody>
      </p:sp>
      <p:sp>
        <p:nvSpPr>
          <p:cNvPr id="6" name="ヘッダー プレースホルダー 5">
            <a:extLst>
              <a:ext uri="{FF2B5EF4-FFF2-40B4-BE49-F238E27FC236}">
                <a16:creationId xmlns:a16="http://schemas.microsoft.com/office/drawing/2014/main" id="{A78843AD-DB39-4A08-A0E4-EC173E2D8951}"/>
              </a:ext>
            </a:extLst>
          </p:cNvPr>
          <p:cNvSpPr>
            <a:spLocks noGrp="1"/>
          </p:cNvSpPr>
          <p:nvPr>
            <p:ph type="hdr" sz="quarter"/>
          </p:nvPr>
        </p:nvSpPr>
        <p:spPr/>
        <p:txBody>
          <a:bodyPr/>
          <a:lstStyle/>
          <a:p>
            <a:r>
              <a:rPr kumimoji="1" lang="en-US" altLang="ja-JP"/>
              <a:t>0309</a:t>
            </a:r>
            <a:r>
              <a:rPr kumimoji="1" lang="ja-JP" altLang="en-US"/>
              <a:t>　</a:t>
            </a:r>
            <a:r>
              <a:rPr kumimoji="1" lang="en-US" altLang="ja-JP"/>
              <a:t>PPT13</a:t>
            </a:r>
            <a:r>
              <a:rPr kumimoji="1" lang="ja-JP" altLang="en-US"/>
              <a:t>　学習目標　支払い方法の特徴と仕組みを理解しよう</a:t>
            </a:r>
          </a:p>
        </p:txBody>
      </p:sp>
    </p:spTree>
    <p:extLst>
      <p:ext uri="{BB962C8B-B14F-4D97-AF65-F5344CB8AC3E}">
        <p14:creationId xmlns:p14="http://schemas.microsoft.com/office/powerpoint/2010/main" val="241276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＊クリック①：この事例、参考になりましたか？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＊クリック②：「クレジット」「リボ」「一括」ってどういう意味だろう？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＊クリック③：「デビット」「キャッシング」などいろいろな言葉と一緒に</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５万円</a:t>
            </a:r>
            <a:r>
              <a:rPr kumimoji="1" lang="ja-JP" altLang="en-US" sz="1200">
                <a:solidFill>
                  <a:schemeClr val="tx1"/>
                </a:solidFill>
                <a:latin typeface="Meiryo UI" panose="020B0604030504040204" pitchFamily="50" charset="-128"/>
                <a:ea typeface="Meiryo UI" panose="020B0604030504040204" pitchFamily="50" charset="-128"/>
              </a:rPr>
              <a:t>の買物</a:t>
            </a:r>
            <a:r>
              <a:rPr kumimoji="1" lang="ja-JP" altLang="en-US" sz="1200" dirty="0">
                <a:solidFill>
                  <a:schemeClr val="tx1"/>
                </a:solidFill>
                <a:latin typeface="Meiryo UI" panose="020B0604030504040204" pitchFamily="50" charset="-128"/>
                <a:ea typeface="Meiryo UI" panose="020B0604030504040204" pitchFamily="50" charset="-128"/>
              </a:rPr>
              <a:t>をしたのに、どうして２万円しか引き落とされなかったか分かった？残りの３万円はどうなるのかな？</a:t>
            </a:r>
            <a:r>
              <a:rPr lang="ja-JP" altLang="en-US" dirty="0">
                <a:latin typeface="Meiryo UI" panose="020B0604030504040204" pitchFamily="50" charset="-128"/>
                <a:ea typeface="Meiryo UI" panose="020B0604030504040204" pitchFamily="50" charset="-128"/>
              </a:rPr>
              <a:t>と生徒に考えさせる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3</a:t>
            </a:fld>
            <a:endParaRPr kumimoji="1" lang="ja-JP" altLang="en-US"/>
          </a:p>
        </p:txBody>
      </p:sp>
      <p:sp>
        <p:nvSpPr>
          <p:cNvPr id="5" name="日付プレースホルダー 4">
            <a:extLst>
              <a:ext uri="{FF2B5EF4-FFF2-40B4-BE49-F238E27FC236}">
                <a16:creationId xmlns:a16="http://schemas.microsoft.com/office/drawing/2014/main" id="{566470CA-41AD-4802-9FB5-CC3C87AE8D03}"/>
              </a:ext>
            </a:extLst>
          </p:cNvPr>
          <p:cNvSpPr>
            <a:spLocks noGrp="1"/>
          </p:cNvSpPr>
          <p:nvPr>
            <p:ph type="dt" idx="1"/>
          </p:nvPr>
        </p:nvSpPr>
        <p:spPr/>
        <p:txBody>
          <a:bodyPr/>
          <a:lstStyle/>
          <a:p>
            <a:fld id="{509E1149-51EB-44FF-A1DA-5E198407865B}" type="datetime1">
              <a:rPr kumimoji="1" lang="ja-JP" altLang="en-US" smtClean="0"/>
              <a:t>2022/3/13</a:t>
            </a:fld>
            <a:endParaRPr kumimoji="1" lang="ja-JP" altLang="en-US"/>
          </a:p>
        </p:txBody>
      </p:sp>
      <p:sp>
        <p:nvSpPr>
          <p:cNvPr id="6" name="ヘッダー プレースホルダー 5">
            <a:extLst>
              <a:ext uri="{FF2B5EF4-FFF2-40B4-BE49-F238E27FC236}">
                <a16:creationId xmlns:a16="http://schemas.microsoft.com/office/drawing/2014/main" id="{BEEEFFEB-4321-4D83-AC1A-9926C6E5A7B6}"/>
              </a:ext>
            </a:extLst>
          </p:cNvPr>
          <p:cNvSpPr>
            <a:spLocks noGrp="1"/>
          </p:cNvSpPr>
          <p:nvPr>
            <p:ph type="hdr" sz="quarter"/>
          </p:nvPr>
        </p:nvSpPr>
        <p:spPr/>
        <p:txBody>
          <a:bodyPr/>
          <a:lstStyle/>
          <a:p>
            <a:r>
              <a:rPr kumimoji="1" lang="en-US" altLang="ja-JP"/>
              <a:t>0309</a:t>
            </a:r>
            <a:r>
              <a:rPr kumimoji="1" lang="ja-JP" altLang="en-US"/>
              <a:t>　</a:t>
            </a:r>
            <a:r>
              <a:rPr kumimoji="1" lang="en-US" altLang="ja-JP"/>
              <a:t>PPT13</a:t>
            </a:r>
            <a:r>
              <a:rPr kumimoji="1" lang="ja-JP" altLang="en-US"/>
              <a:t>　学習目標　支払い方法の特徴と仕組みを理解しよう</a:t>
            </a:r>
          </a:p>
        </p:txBody>
      </p:sp>
    </p:spTree>
    <p:extLst>
      <p:ext uri="{BB962C8B-B14F-4D97-AF65-F5344CB8AC3E}">
        <p14:creationId xmlns:p14="http://schemas.microsoft.com/office/powerpoint/2010/main" val="190592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A9A4F9-D392-4817-97C0-5257036936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E136DD2-2AF3-4D56-BEE9-3CE149594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75B52C-6546-493D-9775-4E38322AC7F1}"/>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5" name="フッター プレースホルダー 4">
            <a:extLst>
              <a:ext uri="{FF2B5EF4-FFF2-40B4-BE49-F238E27FC236}">
                <a16:creationId xmlns:a16="http://schemas.microsoft.com/office/drawing/2014/main" id="{A4364B7B-57A2-406D-9C7E-3E763C3482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8B53F3-AC7A-41C1-A835-A0819324F289}"/>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26785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ECC73A-AAD6-4576-815B-5D8D02CAA3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EE43C1-0019-4C52-9248-91AA2250C7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AAED4D-BD3F-48CF-99BC-31E6F568DA06}"/>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5" name="フッター プレースホルダー 4">
            <a:extLst>
              <a:ext uri="{FF2B5EF4-FFF2-40B4-BE49-F238E27FC236}">
                <a16:creationId xmlns:a16="http://schemas.microsoft.com/office/drawing/2014/main" id="{073F8641-BD5D-454E-BA38-5D7B508DF0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F741B5-EA83-43BD-8A6B-5152E6545B5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21293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C6BD809-2C00-4FF9-BA12-EB18F1ECF2E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38B493-E9E3-480C-A49F-5BE9B05742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11232C-0B09-45DF-8099-6A53ED001B1A}"/>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5" name="フッター プレースホルダー 4">
            <a:extLst>
              <a:ext uri="{FF2B5EF4-FFF2-40B4-BE49-F238E27FC236}">
                <a16:creationId xmlns:a16="http://schemas.microsoft.com/office/drawing/2014/main" id="{3DCE9C2B-A044-4A82-AE84-41D76BBEBB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4DCDF7-574E-4B7F-AB5B-D741B887C542}"/>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6800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4752F-3FA2-423F-8746-7E38464065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9F3BE7-6C4D-4C6F-AA90-1331C502420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A9FDA6-EA2E-45A0-8B97-B67ADF3D495E}"/>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5" name="フッター プレースホルダー 4">
            <a:extLst>
              <a:ext uri="{FF2B5EF4-FFF2-40B4-BE49-F238E27FC236}">
                <a16:creationId xmlns:a16="http://schemas.microsoft.com/office/drawing/2014/main" id="{9C1E1F44-998B-459D-A42D-FC4BFC63FE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6AACB8-ECC3-46EF-9640-67096874560A}"/>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33982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DF134-BE2A-4DFB-80B2-E8D7823371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0054F8-7165-4F5E-A5A2-7A27BB554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833DAE3-27A4-4486-A476-6366A2934CD6}"/>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5" name="フッター プレースホルダー 4">
            <a:extLst>
              <a:ext uri="{FF2B5EF4-FFF2-40B4-BE49-F238E27FC236}">
                <a16:creationId xmlns:a16="http://schemas.microsoft.com/office/drawing/2014/main" id="{3A3C962E-BDEF-4069-81E7-3FEC6C8F28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DB7A68-8146-41D0-843C-96906F7C5750}"/>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00961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AB14F-60FB-4E4F-9F12-BA7D05C72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10316C-CA90-43D7-9742-782B6FB1A1A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72E49C-7EDB-4880-B2E9-D8B409E4A75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8D33E60-AB35-4A49-A59C-80B9E469AAE0}"/>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6" name="フッター プレースホルダー 5">
            <a:extLst>
              <a:ext uri="{FF2B5EF4-FFF2-40B4-BE49-F238E27FC236}">
                <a16:creationId xmlns:a16="http://schemas.microsoft.com/office/drawing/2014/main" id="{1B6B0391-3123-4A2D-A98C-21BB8F02BA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4E9399-EF0C-48DD-8D96-3245E6E0D1FE}"/>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58448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DF90E-7B6C-47CD-83F2-2C139ACE88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4B2732-D133-4465-85C9-0327E2C45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29060AA-6195-41A6-8B35-30BB7C2A7DE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DD92C73-38B6-4B00-9EEE-1735D406A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618FADF-CEC3-457A-A917-394C54628D4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B408DC0-5F7F-4A17-B084-C14D361C5A09}"/>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8" name="フッター プレースホルダー 7">
            <a:extLst>
              <a:ext uri="{FF2B5EF4-FFF2-40B4-BE49-F238E27FC236}">
                <a16:creationId xmlns:a16="http://schemas.microsoft.com/office/drawing/2014/main" id="{73340450-6F37-435A-A269-471CE1FA6EB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D0E44BC-5B5F-401F-AAAC-1839964D2C8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0382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F961D-C788-496E-A024-14CC5343F5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88C6D69-0AEF-417D-87C5-3E1054C43C37}"/>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4" name="フッター プレースホルダー 3">
            <a:extLst>
              <a:ext uri="{FF2B5EF4-FFF2-40B4-BE49-F238E27FC236}">
                <a16:creationId xmlns:a16="http://schemas.microsoft.com/office/drawing/2014/main" id="{FDAB56AD-3BA5-4B32-AB40-0898EB24CA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482A8A-D740-4DFB-AB78-747CD69BBB0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1770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E64B6A-7313-4AD1-9360-E4951C14E39D}"/>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3" name="フッター プレースホルダー 2">
            <a:extLst>
              <a:ext uri="{FF2B5EF4-FFF2-40B4-BE49-F238E27FC236}">
                <a16:creationId xmlns:a16="http://schemas.microsoft.com/office/drawing/2014/main" id="{4868B837-FD07-4606-8414-18803EAAAE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6915C8B-6A39-4CAA-9C3D-42B88AA9F24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9648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6F4-6FDB-462E-9939-B4919EC123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844801-929E-4968-9710-B94414A79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B8A2897-DF28-4F0F-A82B-B947B3B34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ED9926-0450-465F-BB28-58FCF0146B24}"/>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6" name="フッター プレースホルダー 5">
            <a:extLst>
              <a:ext uri="{FF2B5EF4-FFF2-40B4-BE49-F238E27FC236}">
                <a16:creationId xmlns:a16="http://schemas.microsoft.com/office/drawing/2014/main" id="{04E700FC-3D41-4DDB-9A41-C13D89EFE3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606ED2-5B50-4A2E-89F5-11FC39DE2EE7}"/>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1482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4AAC1-F955-4475-9B01-B59EEB98D1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89F03B-07FE-440F-B1C5-4CAEAAAB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4906AE-33A8-4317-863D-28EC0A043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054222-4303-4934-85BB-F2C4518120E7}"/>
              </a:ext>
            </a:extLst>
          </p:cNvPr>
          <p:cNvSpPr>
            <a:spLocks noGrp="1"/>
          </p:cNvSpPr>
          <p:nvPr>
            <p:ph type="dt" sz="half" idx="10"/>
          </p:nvPr>
        </p:nvSpPr>
        <p:spPr/>
        <p:txBody>
          <a:bodyPr/>
          <a:lstStyle/>
          <a:p>
            <a:fld id="{A56EF7A0-7D7B-4521-AAFC-68201D06E286}" type="datetimeFigureOut">
              <a:rPr kumimoji="1" lang="ja-JP" altLang="en-US" smtClean="0"/>
              <a:t>2022/3/13</a:t>
            </a:fld>
            <a:endParaRPr kumimoji="1" lang="ja-JP" altLang="en-US"/>
          </a:p>
        </p:txBody>
      </p:sp>
      <p:sp>
        <p:nvSpPr>
          <p:cNvPr id="6" name="フッター プレースホルダー 5">
            <a:extLst>
              <a:ext uri="{FF2B5EF4-FFF2-40B4-BE49-F238E27FC236}">
                <a16:creationId xmlns:a16="http://schemas.microsoft.com/office/drawing/2014/main" id="{D3E3F84A-2B12-4730-9E73-1A0D5ED842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CC750E-7C84-4C87-B8D2-AF1E80D67C11}"/>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6371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3D51AFF-C258-4E84-BA6F-846786B6A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7DEB1D-42A1-49C0-9D67-2135FD51F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23AD06-E9E1-4129-88A6-8D1DEDBA6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EF7A0-7D7B-4521-AAFC-68201D06E286}" type="datetimeFigureOut">
              <a:rPr kumimoji="1" lang="ja-JP" altLang="en-US" smtClean="0"/>
              <a:t>2022/3/13</a:t>
            </a:fld>
            <a:endParaRPr kumimoji="1" lang="ja-JP" altLang="en-US"/>
          </a:p>
        </p:txBody>
      </p:sp>
      <p:sp>
        <p:nvSpPr>
          <p:cNvPr id="5" name="フッター プレースホルダー 4">
            <a:extLst>
              <a:ext uri="{FF2B5EF4-FFF2-40B4-BE49-F238E27FC236}">
                <a16:creationId xmlns:a16="http://schemas.microsoft.com/office/drawing/2014/main" id="{CA6A6FCB-77EA-4D87-9F29-A6FD63BFE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A27D903-C37A-4141-BD97-7CA59D871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71612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hyperlink" Target="https://www.caa.go.jp/policies/future/project/project_003/contents_001/assets/future_caa_cms201_210420_56.pdf"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34E18337-5CFA-4457-B697-2ACE184E876B}"/>
              </a:ext>
            </a:extLst>
          </p:cNvPr>
          <p:cNvGrpSpPr/>
          <p:nvPr/>
        </p:nvGrpSpPr>
        <p:grpSpPr>
          <a:xfrm>
            <a:off x="4296000" y="728050"/>
            <a:ext cx="3600000" cy="360000"/>
            <a:chOff x="4296000" y="728050"/>
            <a:chExt cx="3600000" cy="360000"/>
          </a:xfrm>
        </p:grpSpPr>
        <p:sp>
          <p:nvSpPr>
            <p:cNvPr id="10" name="四角形: 角を丸くする 9">
              <a:extLst>
                <a:ext uri="{FF2B5EF4-FFF2-40B4-BE49-F238E27FC236}">
                  <a16:creationId xmlns:a16="http://schemas.microsoft.com/office/drawing/2014/main" id="{FEB49F87-4CEE-4ED9-A3FA-EB737C5BFB58}"/>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C5C51AF-662D-435A-AA69-F0CD6D62C339}"/>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学習目標</a:t>
              </a:r>
              <a:endParaRPr kumimoji="1" lang="ja-JP" altLang="en-US" sz="2400" b="1" dirty="0">
                <a:latin typeface="Meiryo UI" panose="020B0604030504040204" pitchFamily="50" charset="-128"/>
                <a:ea typeface="Meiryo UI" panose="020B0604030504040204" pitchFamily="50" charset="-128"/>
              </a:endParaRPr>
            </a:p>
          </p:txBody>
        </p:sp>
      </p:grpSp>
      <p:sp>
        <p:nvSpPr>
          <p:cNvPr id="12" name="テキスト ボックス 11">
            <a:extLst>
              <a:ext uri="{FF2B5EF4-FFF2-40B4-BE49-F238E27FC236}">
                <a16:creationId xmlns:a16="http://schemas.microsoft.com/office/drawing/2014/main" id="{2317129E-0F21-40C4-8075-DA812204D000}"/>
              </a:ext>
            </a:extLst>
          </p:cNvPr>
          <p:cNvSpPr txBox="1"/>
          <p:nvPr/>
        </p:nvSpPr>
        <p:spPr>
          <a:xfrm>
            <a:off x="151425" y="1642968"/>
            <a:ext cx="11880000" cy="1440000"/>
          </a:xfrm>
          <a:prstGeom prst="rect">
            <a:avLst/>
          </a:prstGeom>
          <a:noFill/>
        </p:spPr>
        <p:txBody>
          <a:bodyPr wrap="square" lIns="0" tIns="0" rIns="0" bIns="0" rtlCol="0" anchor="ctr" anchorCtr="0">
            <a:noAutofit/>
          </a:bodyPr>
          <a:lstStyle/>
          <a:p>
            <a:pPr algn="ctr"/>
            <a:r>
              <a:rPr kumimoji="1" lang="ja-JP" altLang="en-US" sz="4800" b="1" dirty="0">
                <a:latin typeface="Meiryo UI" panose="020B0604030504040204" pitchFamily="50" charset="-128"/>
                <a:ea typeface="Meiryo UI" panose="020B0604030504040204" pitchFamily="50" charset="-128"/>
              </a:rPr>
              <a:t>様々な支払方法の特徴と</a:t>
            </a:r>
          </a:p>
          <a:p>
            <a:pPr algn="ctr"/>
            <a:r>
              <a:rPr kumimoji="1" lang="ja-JP" altLang="en-US" sz="4800" b="1" dirty="0">
                <a:latin typeface="Meiryo UI" panose="020B0604030504040204" pitchFamily="50" charset="-128"/>
                <a:ea typeface="Meiryo UI" panose="020B0604030504040204" pitchFamily="50" charset="-128"/>
              </a:rPr>
              <a:t>仕組みを理解しよう</a:t>
            </a:r>
          </a:p>
        </p:txBody>
      </p:sp>
      <p:pic>
        <p:nvPicPr>
          <p:cNvPr id="2" name="図 1">
            <a:extLst>
              <a:ext uri="{FF2B5EF4-FFF2-40B4-BE49-F238E27FC236}">
                <a16:creationId xmlns:a16="http://schemas.microsoft.com/office/drawing/2014/main" id="{280BF59F-DAF8-804F-8D6C-1C2C6062C2BF}"/>
              </a:ext>
            </a:extLst>
          </p:cNvPr>
          <p:cNvPicPr>
            <a:picLocks noChangeAspect="1"/>
          </p:cNvPicPr>
          <p:nvPr/>
        </p:nvPicPr>
        <p:blipFill>
          <a:blip r:embed="rId3"/>
          <a:stretch>
            <a:fillRect/>
          </a:stretch>
        </p:blipFill>
        <p:spPr>
          <a:xfrm>
            <a:off x="5158860" y="3474720"/>
            <a:ext cx="1545159" cy="1622597"/>
          </a:xfrm>
          <a:prstGeom prst="rect">
            <a:avLst/>
          </a:prstGeom>
        </p:spPr>
      </p:pic>
      <p:pic>
        <p:nvPicPr>
          <p:cNvPr id="3" name="図 2">
            <a:extLst>
              <a:ext uri="{FF2B5EF4-FFF2-40B4-BE49-F238E27FC236}">
                <a16:creationId xmlns:a16="http://schemas.microsoft.com/office/drawing/2014/main" id="{611D342A-296C-3443-9AC1-95866F127AF2}"/>
              </a:ext>
            </a:extLst>
          </p:cNvPr>
          <p:cNvPicPr>
            <a:picLocks noChangeAspect="1"/>
          </p:cNvPicPr>
          <p:nvPr/>
        </p:nvPicPr>
        <p:blipFill>
          <a:blip r:embed="rId4"/>
          <a:stretch>
            <a:fillRect/>
          </a:stretch>
        </p:blipFill>
        <p:spPr>
          <a:xfrm>
            <a:off x="4499637" y="5008283"/>
            <a:ext cx="2863606" cy="1736157"/>
          </a:xfrm>
          <a:prstGeom prst="rect">
            <a:avLst/>
          </a:prstGeom>
        </p:spPr>
      </p:pic>
    </p:spTree>
    <p:extLst>
      <p:ext uri="{BB962C8B-B14F-4D97-AF65-F5344CB8AC3E}">
        <p14:creationId xmlns:p14="http://schemas.microsoft.com/office/powerpoint/2010/main" val="212404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E1BCDE7-EA4F-4CE0-BE9E-98E0663E4FFC}"/>
              </a:ext>
            </a:extLst>
          </p:cNvPr>
          <p:cNvSpPr txBox="1"/>
          <p:nvPr/>
        </p:nvSpPr>
        <p:spPr>
          <a:xfrm>
            <a:off x="1238316" y="870659"/>
            <a:ext cx="9720000" cy="830997"/>
          </a:xfrm>
          <a:prstGeom prst="rect">
            <a:avLst/>
          </a:prstGeom>
          <a:noFill/>
        </p:spPr>
        <p:txBody>
          <a:bodyPr wrap="square" rtlCol="0" anchor="ctr">
            <a:spAutoFit/>
          </a:bodyPr>
          <a:lstStyle/>
          <a:p>
            <a:pPr algn="ctr"/>
            <a:r>
              <a:rPr lang="ja-JP" altLang="en-US" sz="4800" b="1" dirty="0">
                <a:latin typeface="Meiryo UI" panose="020B0604030504040204" pitchFamily="50" charset="-128"/>
                <a:ea typeface="Meiryo UI" panose="020B0604030504040204" pitchFamily="50" charset="-128"/>
              </a:rPr>
              <a:t>現金以外の支払方法が増えている</a:t>
            </a:r>
            <a:endParaRPr lang="en-US" altLang="ja-JP" sz="48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DB5D2F2-DE79-4A93-ADA8-0826955D9B64}"/>
              </a:ext>
            </a:extLst>
          </p:cNvPr>
          <p:cNvSpPr txBox="1"/>
          <p:nvPr/>
        </p:nvSpPr>
        <p:spPr>
          <a:xfrm>
            <a:off x="816245" y="3795151"/>
            <a:ext cx="2966008" cy="461665"/>
          </a:xfrm>
          <a:prstGeom prst="rect">
            <a:avLst/>
          </a:prstGeom>
          <a:noFill/>
        </p:spPr>
        <p:txBody>
          <a:bodyPr wrap="square" rtlCol="0">
            <a:spAutoFit/>
          </a:bodyPr>
          <a:lstStyle/>
          <a:p>
            <a:pPr algn="ctr"/>
            <a:r>
              <a:rPr lang="en-US" altLang="ja-JP" sz="2400" dirty="0">
                <a:solidFill>
                  <a:srgbClr val="406080"/>
                </a:solidFill>
                <a:latin typeface="Meiryo UI" panose="020B0604030504040204" pitchFamily="50" charset="-128"/>
                <a:ea typeface="Meiryo UI" panose="020B0604030504040204" pitchFamily="50" charset="-128"/>
              </a:rPr>
              <a:t>QR</a:t>
            </a:r>
            <a:r>
              <a:rPr lang="ja-JP" altLang="en-US" sz="2400" dirty="0">
                <a:solidFill>
                  <a:srgbClr val="406080"/>
                </a:solidFill>
                <a:latin typeface="Meiryo UI" panose="020B0604030504040204" pitchFamily="50" charset="-128"/>
                <a:ea typeface="Meiryo UI" panose="020B0604030504040204" pitchFamily="50" charset="-128"/>
              </a:rPr>
              <a:t>・バーコード決済？</a:t>
            </a:r>
            <a:endParaRPr kumimoji="1" lang="ja-JP" altLang="en-US" sz="2400" dirty="0">
              <a:solidFill>
                <a:srgbClr val="40608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ACAFDAD-39CC-4C6F-A343-51BE3AFF2E2D}"/>
              </a:ext>
            </a:extLst>
          </p:cNvPr>
          <p:cNvSpPr txBox="1"/>
          <p:nvPr/>
        </p:nvSpPr>
        <p:spPr>
          <a:xfrm>
            <a:off x="8086760" y="3455056"/>
            <a:ext cx="2171318" cy="461665"/>
          </a:xfrm>
          <a:prstGeom prst="rect">
            <a:avLst/>
          </a:prstGeom>
          <a:noFill/>
        </p:spPr>
        <p:txBody>
          <a:bodyPr wrap="square" rtlCol="0">
            <a:spAutoFit/>
          </a:bodyPr>
          <a:lstStyle/>
          <a:p>
            <a:pPr algn="ctr"/>
            <a:r>
              <a:rPr lang="ja-JP" altLang="en-US" sz="2400" dirty="0">
                <a:solidFill>
                  <a:srgbClr val="406080"/>
                </a:solidFill>
                <a:latin typeface="Meiryo UI" panose="020B0604030504040204" pitchFamily="50" charset="-128"/>
                <a:ea typeface="Meiryo UI" panose="020B0604030504040204" pitchFamily="50" charset="-128"/>
              </a:rPr>
              <a:t>デビット</a:t>
            </a:r>
            <a:r>
              <a:rPr lang="en-US" altLang="ja-JP" sz="2400" dirty="0">
                <a:solidFill>
                  <a:srgbClr val="406080"/>
                </a:solidFill>
                <a:latin typeface="Meiryo UI" panose="020B0604030504040204" pitchFamily="50" charset="-128"/>
                <a:ea typeface="Meiryo UI" panose="020B0604030504040204" pitchFamily="50" charset="-128"/>
              </a:rPr>
              <a:t>?</a:t>
            </a:r>
            <a:endParaRPr kumimoji="1" lang="ja-JP" altLang="en-US" sz="2400" dirty="0">
              <a:solidFill>
                <a:srgbClr val="40608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0958CE7-5082-48C2-A7A0-3EDC4DE6F8FD}"/>
              </a:ext>
            </a:extLst>
          </p:cNvPr>
          <p:cNvSpPr txBox="1"/>
          <p:nvPr/>
        </p:nvSpPr>
        <p:spPr>
          <a:xfrm>
            <a:off x="9102144" y="4512956"/>
            <a:ext cx="2171318" cy="461665"/>
          </a:xfrm>
          <a:prstGeom prst="rect">
            <a:avLst/>
          </a:prstGeom>
          <a:noFill/>
        </p:spPr>
        <p:txBody>
          <a:bodyPr wrap="square" rtlCol="0">
            <a:spAutoFit/>
          </a:bodyPr>
          <a:lstStyle/>
          <a:p>
            <a:pPr algn="ctr"/>
            <a:r>
              <a:rPr kumimoji="1" lang="ja-JP" altLang="en-US" sz="2400" dirty="0">
                <a:solidFill>
                  <a:srgbClr val="406080"/>
                </a:solidFill>
                <a:latin typeface="Meiryo UI" panose="020B0604030504040204" pitchFamily="50" charset="-128"/>
                <a:ea typeface="Meiryo UI" panose="020B0604030504040204" pitchFamily="50" charset="-128"/>
              </a:rPr>
              <a:t>キャッシング？</a:t>
            </a:r>
          </a:p>
        </p:txBody>
      </p:sp>
      <p:sp>
        <p:nvSpPr>
          <p:cNvPr id="21" name="テキスト ボックス 20">
            <a:extLst>
              <a:ext uri="{FF2B5EF4-FFF2-40B4-BE49-F238E27FC236}">
                <a16:creationId xmlns:a16="http://schemas.microsoft.com/office/drawing/2014/main" id="{957F9AD6-53A3-4FBF-AEB5-514064970271}"/>
              </a:ext>
            </a:extLst>
          </p:cNvPr>
          <p:cNvSpPr txBox="1"/>
          <p:nvPr/>
        </p:nvSpPr>
        <p:spPr>
          <a:xfrm>
            <a:off x="816245" y="3077346"/>
            <a:ext cx="2230510" cy="461665"/>
          </a:xfrm>
          <a:prstGeom prst="rect">
            <a:avLst/>
          </a:prstGeom>
          <a:noFill/>
        </p:spPr>
        <p:txBody>
          <a:bodyPr wrap="square" rtlCol="0">
            <a:spAutoFit/>
          </a:bodyPr>
          <a:lstStyle/>
          <a:p>
            <a:pPr algn="ctr"/>
            <a:r>
              <a:rPr kumimoji="1" lang="ja-JP" altLang="en-US" sz="2400" dirty="0">
                <a:solidFill>
                  <a:srgbClr val="406080"/>
                </a:solidFill>
                <a:latin typeface="Meiryo UI" panose="020B0604030504040204" pitchFamily="50" charset="-128"/>
                <a:ea typeface="Meiryo UI" panose="020B0604030504040204" pitchFamily="50" charset="-128"/>
              </a:rPr>
              <a:t>クレジット払い？</a:t>
            </a:r>
          </a:p>
        </p:txBody>
      </p:sp>
      <p:sp>
        <p:nvSpPr>
          <p:cNvPr id="23" name="テキスト ボックス 22">
            <a:extLst>
              <a:ext uri="{FF2B5EF4-FFF2-40B4-BE49-F238E27FC236}">
                <a16:creationId xmlns:a16="http://schemas.microsoft.com/office/drawing/2014/main" id="{C86ECFBF-172B-49C1-826E-937B33E0EA4B}"/>
              </a:ext>
            </a:extLst>
          </p:cNvPr>
          <p:cNvSpPr txBox="1"/>
          <p:nvPr/>
        </p:nvSpPr>
        <p:spPr>
          <a:xfrm>
            <a:off x="9360200" y="2359541"/>
            <a:ext cx="1655206" cy="461665"/>
          </a:xfrm>
          <a:prstGeom prst="rect">
            <a:avLst/>
          </a:prstGeom>
          <a:noFill/>
        </p:spPr>
        <p:txBody>
          <a:bodyPr wrap="square" rtlCol="0">
            <a:spAutoFit/>
          </a:bodyPr>
          <a:lstStyle/>
          <a:p>
            <a:pPr algn="ctr"/>
            <a:r>
              <a:rPr kumimoji="1" lang="ja-JP" altLang="en-US" sz="2400" dirty="0">
                <a:solidFill>
                  <a:srgbClr val="406080"/>
                </a:solidFill>
                <a:latin typeface="Meiryo UI" panose="020B0604030504040204" pitchFamily="50" charset="-128"/>
                <a:ea typeface="Meiryo UI" panose="020B0604030504040204" pitchFamily="50" charset="-128"/>
              </a:rPr>
              <a:t>リボ払い？</a:t>
            </a:r>
          </a:p>
        </p:txBody>
      </p:sp>
      <p:sp>
        <p:nvSpPr>
          <p:cNvPr id="24" name="テキスト ボックス 23">
            <a:extLst>
              <a:ext uri="{FF2B5EF4-FFF2-40B4-BE49-F238E27FC236}">
                <a16:creationId xmlns:a16="http://schemas.microsoft.com/office/drawing/2014/main" id="{DB15DE89-1521-468E-91A6-CB241299EF85}"/>
              </a:ext>
            </a:extLst>
          </p:cNvPr>
          <p:cNvSpPr txBox="1"/>
          <p:nvPr/>
        </p:nvSpPr>
        <p:spPr>
          <a:xfrm>
            <a:off x="2373542" y="2359541"/>
            <a:ext cx="1756189" cy="461665"/>
          </a:xfrm>
          <a:prstGeom prst="rect">
            <a:avLst/>
          </a:prstGeom>
          <a:noFill/>
        </p:spPr>
        <p:txBody>
          <a:bodyPr wrap="square" rtlCol="0">
            <a:spAutoFit/>
          </a:bodyPr>
          <a:lstStyle/>
          <a:p>
            <a:pPr algn="ctr"/>
            <a:r>
              <a:rPr kumimoji="1" lang="ja-JP" altLang="en-US" sz="2400" dirty="0">
                <a:solidFill>
                  <a:srgbClr val="406080"/>
                </a:solidFill>
                <a:latin typeface="Meiryo UI" panose="020B0604030504040204" pitchFamily="50" charset="-128"/>
                <a:ea typeface="Meiryo UI" panose="020B0604030504040204" pitchFamily="50" charset="-128"/>
              </a:rPr>
              <a:t>一括払い？</a:t>
            </a:r>
          </a:p>
        </p:txBody>
      </p:sp>
      <p:sp>
        <p:nvSpPr>
          <p:cNvPr id="13" name="テキスト ボックス 12">
            <a:extLst>
              <a:ext uri="{FF2B5EF4-FFF2-40B4-BE49-F238E27FC236}">
                <a16:creationId xmlns:a16="http://schemas.microsoft.com/office/drawing/2014/main" id="{8C4EB312-B5EF-468E-BD7C-1D7268F946AF}"/>
              </a:ext>
            </a:extLst>
          </p:cNvPr>
          <p:cNvSpPr txBox="1"/>
          <p:nvPr/>
        </p:nvSpPr>
        <p:spPr>
          <a:xfrm>
            <a:off x="1337012" y="5188673"/>
            <a:ext cx="9720000" cy="830997"/>
          </a:xfrm>
          <a:prstGeom prst="rect">
            <a:avLst/>
          </a:prstGeom>
          <a:noFill/>
        </p:spPr>
        <p:txBody>
          <a:bodyPr wrap="square" rtlCol="0" anchor="ctr">
            <a:spAutoFit/>
          </a:bodyPr>
          <a:lstStyle/>
          <a:p>
            <a:pPr algn="ctr"/>
            <a:r>
              <a:rPr lang="en-US" altLang="ja-JP" sz="2400" b="1" dirty="0">
                <a:latin typeface="Meiryo UI" panose="020B0604030504040204" pitchFamily="50" charset="-128"/>
                <a:ea typeface="Meiryo UI" panose="020B0604030504040204" pitchFamily="50" charset="-128"/>
              </a:rPr>
              <a:t>18</a:t>
            </a:r>
            <a:r>
              <a:rPr lang="ja-JP" altLang="en-US" sz="2400" b="1" dirty="0">
                <a:latin typeface="Meiryo UI" panose="020B0604030504040204" pitchFamily="50" charset="-128"/>
                <a:ea typeface="Meiryo UI" panose="020B0604030504040204" pitchFamily="50" charset="-128"/>
              </a:rPr>
              <a:t>歳（高校生を除く）になると作れるようになる</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solidFill>
                  <a:srgbClr val="FF0040"/>
                </a:solidFill>
                <a:latin typeface="Meiryo UI" panose="020B0604030504040204" pitchFamily="50" charset="-128"/>
                <a:ea typeface="Meiryo UI" panose="020B0604030504040204" pitchFamily="50" charset="-128"/>
              </a:rPr>
              <a:t>クレジットカード</a:t>
            </a:r>
            <a:r>
              <a:rPr lang="ja-JP" altLang="en-US" sz="2400" b="1" dirty="0">
                <a:latin typeface="Meiryo UI" panose="020B0604030504040204" pitchFamily="50" charset="-128"/>
                <a:ea typeface="Meiryo UI" panose="020B0604030504040204" pitchFamily="50" charset="-128"/>
              </a:rPr>
              <a:t>では次のようなトラブルが起こっている</a:t>
            </a:r>
            <a:endParaRPr lang="en-US" altLang="ja-JP" sz="2400" b="1"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0CBCFCDE-E1A9-4433-8EB0-BF2722EB221A}"/>
              </a:ext>
            </a:extLst>
          </p:cNvPr>
          <p:cNvSpPr/>
          <p:nvPr/>
        </p:nvSpPr>
        <p:spPr>
          <a:xfrm>
            <a:off x="4836493" y="6181963"/>
            <a:ext cx="288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hlinkClick r:id="rId3"/>
            <a:extLst>
              <a:ext uri="{FF2B5EF4-FFF2-40B4-BE49-F238E27FC236}">
                <a16:creationId xmlns:a16="http://schemas.microsoft.com/office/drawing/2014/main" id="{B378AAF7-2F27-4AD9-A003-05CE4CC022C0}"/>
              </a:ext>
            </a:extLst>
          </p:cNvPr>
          <p:cNvSpPr txBox="1"/>
          <p:nvPr/>
        </p:nvSpPr>
        <p:spPr>
          <a:xfrm>
            <a:off x="4448895" y="6226963"/>
            <a:ext cx="3600000" cy="270000"/>
          </a:xfrm>
          <a:prstGeom prst="rect">
            <a:avLst/>
          </a:prstGeom>
          <a:noFill/>
        </p:spPr>
        <p:txBody>
          <a:bodyPr wrap="square" rtlCol="0" anchor="ctr" anchorCtr="0">
            <a:no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トラブル事例はこちら</a:t>
            </a:r>
          </a:p>
        </p:txBody>
      </p:sp>
      <p:grpSp>
        <p:nvGrpSpPr>
          <p:cNvPr id="3" name="グループ化 2">
            <a:extLst>
              <a:ext uri="{FF2B5EF4-FFF2-40B4-BE49-F238E27FC236}">
                <a16:creationId xmlns:a16="http://schemas.microsoft.com/office/drawing/2014/main" id="{82791037-F69A-4B2E-962C-A160B00DF313}"/>
              </a:ext>
            </a:extLst>
          </p:cNvPr>
          <p:cNvGrpSpPr/>
          <p:nvPr/>
        </p:nvGrpSpPr>
        <p:grpSpPr>
          <a:xfrm>
            <a:off x="4448895" y="1984015"/>
            <a:ext cx="3659537" cy="3150324"/>
            <a:chOff x="4550071" y="3634384"/>
            <a:chExt cx="3659537" cy="3150324"/>
          </a:xfrm>
        </p:grpSpPr>
        <p:pic>
          <p:nvPicPr>
            <p:cNvPr id="7" name="グラフィックス 6">
              <a:extLst>
                <a:ext uri="{FF2B5EF4-FFF2-40B4-BE49-F238E27FC236}">
                  <a16:creationId xmlns:a16="http://schemas.microsoft.com/office/drawing/2014/main" id="{74EBD9B2-2E98-4AF7-BBE7-79F84D29EC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0071" y="3701434"/>
              <a:ext cx="1567147" cy="3016224"/>
            </a:xfrm>
            <a:prstGeom prst="rect">
              <a:avLst/>
            </a:prstGeom>
          </p:spPr>
        </p:pic>
        <p:pic>
          <p:nvPicPr>
            <p:cNvPr id="9" name="グラフィックス 8">
              <a:extLst>
                <a:ext uri="{FF2B5EF4-FFF2-40B4-BE49-F238E27FC236}">
                  <a16:creationId xmlns:a16="http://schemas.microsoft.com/office/drawing/2014/main" id="{81730610-76D4-448B-B0C0-FB9342F885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5029" y="3634384"/>
              <a:ext cx="2094579" cy="3150324"/>
            </a:xfrm>
            <a:prstGeom prst="rect">
              <a:avLst/>
            </a:prstGeom>
          </p:spPr>
        </p:pic>
      </p:grpSp>
      <p:sp>
        <p:nvSpPr>
          <p:cNvPr id="15" name="テキスト ボックス 14">
            <a:extLst>
              <a:ext uri="{FF2B5EF4-FFF2-40B4-BE49-F238E27FC236}">
                <a16:creationId xmlns:a16="http://schemas.microsoft.com/office/drawing/2014/main" id="{B4694986-4BDE-446A-9654-52727FA27552}"/>
              </a:ext>
            </a:extLst>
          </p:cNvPr>
          <p:cNvSpPr txBox="1"/>
          <p:nvPr/>
        </p:nvSpPr>
        <p:spPr>
          <a:xfrm>
            <a:off x="2264523" y="4512956"/>
            <a:ext cx="1865208" cy="461665"/>
          </a:xfrm>
          <a:prstGeom prst="rect">
            <a:avLst/>
          </a:prstGeom>
          <a:noFill/>
        </p:spPr>
        <p:txBody>
          <a:bodyPr wrap="square" rtlCol="0">
            <a:spAutoFit/>
          </a:bodyPr>
          <a:lstStyle/>
          <a:p>
            <a:pPr algn="ctr"/>
            <a:r>
              <a:rPr lang="ja-JP" altLang="en-US" sz="2400" dirty="0">
                <a:solidFill>
                  <a:srgbClr val="406080"/>
                </a:solidFill>
                <a:latin typeface="Meiryo UI" panose="020B0604030504040204" pitchFamily="50" charset="-128"/>
                <a:ea typeface="Meiryo UI" panose="020B0604030504040204" pitchFamily="50" charset="-128"/>
              </a:rPr>
              <a:t>スマホ決済？　</a:t>
            </a:r>
            <a:endParaRPr kumimoji="1" lang="ja-JP" altLang="en-US" sz="2400" dirty="0">
              <a:solidFill>
                <a:srgbClr val="40608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1734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4000"/>
                            </p:stCondLst>
                            <p:childTnLst>
                              <p:par>
                                <p:cTn id="45" presetID="37"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750"/>
                                        <p:tgtEl>
                                          <p:spTgt spid="20"/>
                                        </p:tgtEl>
                                      </p:cBhvr>
                                    </p:animEffect>
                                    <p:anim calcmode="lin" valueType="num">
                                      <p:cBhvr>
                                        <p:cTn id="48" dur="750" fill="hold"/>
                                        <p:tgtEl>
                                          <p:spTgt spid="20"/>
                                        </p:tgtEl>
                                        <p:attrNameLst>
                                          <p:attrName>ppt_x</p:attrName>
                                        </p:attrNameLst>
                                      </p:cBhvr>
                                      <p:tavLst>
                                        <p:tav tm="0">
                                          <p:val>
                                            <p:strVal val="#ppt_x"/>
                                          </p:val>
                                        </p:tav>
                                        <p:tav tm="100000">
                                          <p:val>
                                            <p:strVal val="#ppt_x"/>
                                          </p:val>
                                        </p:tav>
                                      </p:tavLst>
                                    </p:anim>
                                    <p:anim calcmode="lin" valueType="num">
                                      <p:cBhvr>
                                        <p:cTn id="49" dur="675" decel="100000" fill="hold"/>
                                        <p:tgtEl>
                                          <p:spTgt spid="20"/>
                                        </p:tgtEl>
                                        <p:attrNameLst>
                                          <p:attrName>ppt_y</p:attrName>
                                        </p:attrNameLst>
                                      </p:cBhvr>
                                      <p:tavLst>
                                        <p:tav tm="0">
                                          <p:val>
                                            <p:strVal val="#ppt_y+1"/>
                                          </p:val>
                                        </p:tav>
                                        <p:tav tm="100000">
                                          <p:val>
                                            <p:strVal val="#ppt_y-.03"/>
                                          </p:val>
                                        </p:tav>
                                      </p:tavLst>
                                    </p:anim>
                                    <p:anim calcmode="lin" valueType="num">
                                      <p:cBhvr>
                                        <p:cTn id="50"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50"/>
                                        <p:tgtEl>
                                          <p:spTgt spid="22"/>
                                        </p:tgtEl>
                                      </p:cBhvr>
                                    </p:animEffect>
                                    <p:anim calcmode="lin" valueType="num">
                                      <p:cBhvr>
                                        <p:cTn id="54" dur="750" fill="hold"/>
                                        <p:tgtEl>
                                          <p:spTgt spid="22"/>
                                        </p:tgtEl>
                                        <p:attrNameLst>
                                          <p:attrName>ppt_x</p:attrName>
                                        </p:attrNameLst>
                                      </p:cBhvr>
                                      <p:tavLst>
                                        <p:tav tm="0">
                                          <p:val>
                                            <p:strVal val="#ppt_x"/>
                                          </p:val>
                                        </p:tav>
                                        <p:tav tm="100000">
                                          <p:val>
                                            <p:strVal val="#ppt_x"/>
                                          </p:val>
                                        </p:tav>
                                      </p:tavLst>
                                    </p:anim>
                                    <p:anim calcmode="lin" valueType="num">
                                      <p:cBhvr>
                                        <p:cTn id="55" dur="675" decel="100000" fill="hold"/>
                                        <p:tgtEl>
                                          <p:spTgt spid="22"/>
                                        </p:tgtEl>
                                        <p:attrNameLst>
                                          <p:attrName>ppt_y</p:attrName>
                                        </p:attrNameLst>
                                      </p:cBhvr>
                                      <p:tavLst>
                                        <p:tav tm="0">
                                          <p:val>
                                            <p:strVal val="#ppt_y+1"/>
                                          </p:val>
                                        </p:tav>
                                        <p:tav tm="100000">
                                          <p:val>
                                            <p:strVal val="#ppt_y-.03"/>
                                          </p:val>
                                        </p:tav>
                                      </p:tavLst>
                                    </p:anim>
                                    <p:anim calcmode="lin" valueType="num">
                                      <p:cBhvr>
                                        <p:cTn id="56"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1" grpId="0"/>
      <p:bldP spid="23" grpId="0"/>
      <p:bldP spid="24" grpId="0"/>
      <p:bldP spid="13" grpId="0"/>
      <p:bldP spid="20" grpId="0" animBg="1"/>
      <p:bldP spid="2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14065F7-EC28-47BF-8B1F-E35F97D6ABD5}"/>
              </a:ext>
            </a:extLst>
          </p:cNvPr>
          <p:cNvSpPr txBox="1"/>
          <p:nvPr/>
        </p:nvSpPr>
        <p:spPr>
          <a:xfrm>
            <a:off x="3359426" y="911321"/>
            <a:ext cx="5473148" cy="584775"/>
          </a:xfrm>
          <a:prstGeom prst="rect">
            <a:avLst/>
          </a:prstGeom>
          <a:noFill/>
        </p:spPr>
        <p:txBody>
          <a:bodyPr wrap="square" rtlCol="0" anchor="ctr">
            <a:spAutoFit/>
          </a:bodyPr>
          <a:lstStyle/>
          <a:p>
            <a:r>
              <a:rPr lang="ja-JP" altLang="en-US" sz="3200" b="1" dirty="0">
                <a:latin typeface="Meiryo UI" panose="020B0604030504040204" pitchFamily="50" charset="-128"/>
                <a:ea typeface="Meiryo UI" panose="020B0604030504040204" pitchFamily="50" charset="-128"/>
              </a:rPr>
              <a:t>この事例、参考になりましたか？</a:t>
            </a:r>
          </a:p>
        </p:txBody>
      </p:sp>
      <p:sp>
        <p:nvSpPr>
          <p:cNvPr id="10" name="テキスト ボックス 9">
            <a:extLst>
              <a:ext uri="{FF2B5EF4-FFF2-40B4-BE49-F238E27FC236}">
                <a16:creationId xmlns:a16="http://schemas.microsoft.com/office/drawing/2014/main" id="{6BD52DD4-9F7F-4E23-B731-D2E6E4DCE385}"/>
              </a:ext>
            </a:extLst>
          </p:cNvPr>
          <p:cNvSpPr txBox="1"/>
          <p:nvPr/>
        </p:nvSpPr>
        <p:spPr>
          <a:xfrm>
            <a:off x="888509" y="5328203"/>
            <a:ext cx="10440000" cy="584775"/>
          </a:xfrm>
          <a:prstGeom prst="rect">
            <a:avLst/>
          </a:prstGeom>
          <a:noFill/>
        </p:spPr>
        <p:txBody>
          <a:bodyPr wrap="square" rtlCol="0" anchor="ctr">
            <a:spAutoFit/>
          </a:bodyPr>
          <a:lstStyle/>
          <a:p>
            <a:pPr algn="ctr"/>
            <a:r>
              <a:rPr lang="ja-JP" altLang="en-US" sz="3200" b="1" dirty="0">
                <a:latin typeface="Meiryo UI" panose="020B0604030504040204" pitchFamily="50" charset="-128"/>
                <a:ea typeface="Meiryo UI" panose="020B0604030504040204" pitchFamily="50" charset="-128"/>
              </a:rPr>
              <a:t>様々</a:t>
            </a:r>
            <a:r>
              <a:rPr lang="ja-JP" altLang="en-US" sz="3200" b="1">
                <a:latin typeface="Meiryo UI" panose="020B0604030504040204" pitchFamily="50" charset="-128"/>
                <a:ea typeface="Meiryo UI" panose="020B0604030504040204" pitchFamily="50" charset="-128"/>
              </a:rPr>
              <a:t>な支払の</a:t>
            </a:r>
            <a:r>
              <a:rPr lang="ja-JP" altLang="en-US" sz="3200" b="1" dirty="0">
                <a:latin typeface="Meiryo UI" panose="020B0604030504040204" pitchFamily="50" charset="-128"/>
                <a:ea typeface="Meiryo UI" panose="020B0604030504040204" pitchFamily="50" charset="-128"/>
              </a:rPr>
              <a:t>方法の</a:t>
            </a:r>
            <a:r>
              <a:rPr lang="ja-JP" altLang="en-US" sz="3200" b="1" dirty="0">
                <a:solidFill>
                  <a:srgbClr val="FF0040"/>
                </a:solidFill>
                <a:latin typeface="Meiryo UI" panose="020B0604030504040204" pitchFamily="50" charset="-128"/>
                <a:ea typeface="Meiryo UI" panose="020B0604030504040204" pitchFamily="50" charset="-128"/>
              </a:rPr>
              <a:t>特徴</a:t>
            </a:r>
            <a:r>
              <a:rPr lang="ja-JP" altLang="en-US" sz="3200" b="1" dirty="0">
                <a:latin typeface="Meiryo UI" panose="020B0604030504040204" pitchFamily="50" charset="-128"/>
                <a:ea typeface="Meiryo UI" panose="020B0604030504040204" pitchFamily="50" charset="-128"/>
              </a:rPr>
              <a:t>と</a:t>
            </a:r>
            <a:r>
              <a:rPr lang="ja-JP" altLang="en-US" sz="3200" b="1" dirty="0">
                <a:solidFill>
                  <a:srgbClr val="FF0040"/>
                </a:solidFill>
                <a:latin typeface="Meiryo UI" panose="020B0604030504040204" pitchFamily="50" charset="-128"/>
                <a:ea typeface="Meiryo UI" panose="020B0604030504040204" pitchFamily="50" charset="-128"/>
              </a:rPr>
              <a:t>仕組み</a:t>
            </a:r>
            <a:r>
              <a:rPr lang="ja-JP" altLang="en-US" sz="3200" b="1" dirty="0">
                <a:latin typeface="Meiryo UI" panose="020B0604030504040204" pitchFamily="50" charset="-128"/>
                <a:ea typeface="Meiryo UI" panose="020B0604030504040204" pitchFamily="50" charset="-128"/>
              </a:rPr>
              <a:t>をしっかり理解しよう </a:t>
            </a:r>
          </a:p>
        </p:txBody>
      </p:sp>
      <p:pic>
        <p:nvPicPr>
          <p:cNvPr id="5" name="図 4">
            <a:extLst>
              <a:ext uri="{FF2B5EF4-FFF2-40B4-BE49-F238E27FC236}">
                <a16:creationId xmlns:a16="http://schemas.microsoft.com/office/drawing/2014/main" id="{5E2E1DAC-8C2E-644E-AADD-AECECB6954BC}"/>
              </a:ext>
            </a:extLst>
          </p:cNvPr>
          <p:cNvPicPr>
            <a:picLocks noChangeAspect="1"/>
          </p:cNvPicPr>
          <p:nvPr/>
        </p:nvPicPr>
        <p:blipFill>
          <a:blip r:embed="rId3"/>
          <a:stretch>
            <a:fillRect/>
          </a:stretch>
        </p:blipFill>
        <p:spPr>
          <a:xfrm>
            <a:off x="5197751" y="1684759"/>
            <a:ext cx="1849151" cy="3558980"/>
          </a:xfrm>
          <a:prstGeom prst="rect">
            <a:avLst/>
          </a:prstGeom>
        </p:spPr>
      </p:pic>
      <p:sp>
        <p:nvSpPr>
          <p:cNvPr id="8" name="テキスト ボックス 7">
            <a:extLst>
              <a:ext uri="{FF2B5EF4-FFF2-40B4-BE49-F238E27FC236}">
                <a16:creationId xmlns:a16="http://schemas.microsoft.com/office/drawing/2014/main" id="{37B0EF2D-E9B6-4CE0-8902-DDE1C5CCB55E}"/>
              </a:ext>
            </a:extLst>
          </p:cNvPr>
          <p:cNvSpPr txBox="1"/>
          <p:nvPr/>
        </p:nvSpPr>
        <p:spPr>
          <a:xfrm>
            <a:off x="7100245" y="2958366"/>
            <a:ext cx="3858468" cy="830997"/>
          </a:xfrm>
          <a:prstGeom prst="rect">
            <a:avLst/>
          </a:prstGeom>
          <a:noFill/>
        </p:spPr>
        <p:txBody>
          <a:bodyPr wrap="square" rtlCol="0" anchor="ctr">
            <a:spAutoFit/>
          </a:bodyPr>
          <a:lstStyle/>
          <a:p>
            <a:pPr algn="ctr"/>
            <a:r>
              <a:rPr lang="ja-JP" altLang="en-US" sz="2400" dirty="0">
                <a:latin typeface="Meiryo UI" panose="020B0604030504040204" pitchFamily="50" charset="-128"/>
                <a:ea typeface="Meiryo UI" panose="020B0604030504040204" pitchFamily="50" charset="-128"/>
              </a:rPr>
              <a:t>「クレジット」「リボ」「一括」って</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どういう意味だろう？</a:t>
            </a:r>
            <a:endParaRPr lang="en-US" altLang="ja-JP" sz="2400"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EB26EB43-2A1F-4DDD-A083-1EAA2BC6F4EA}"/>
              </a:ext>
            </a:extLst>
          </p:cNvPr>
          <p:cNvGrpSpPr/>
          <p:nvPr/>
        </p:nvGrpSpPr>
        <p:grpSpPr>
          <a:xfrm>
            <a:off x="928327" y="3257747"/>
            <a:ext cx="3134896" cy="2536124"/>
            <a:chOff x="928327" y="3257747"/>
            <a:chExt cx="3134896" cy="2536124"/>
          </a:xfrm>
        </p:grpSpPr>
        <p:sp>
          <p:nvSpPr>
            <p:cNvPr id="14" name="フリーフォーム: 図形 13">
              <a:extLst>
                <a:ext uri="{FF2B5EF4-FFF2-40B4-BE49-F238E27FC236}">
                  <a16:creationId xmlns:a16="http://schemas.microsoft.com/office/drawing/2014/main" id="{73E66A77-C0DA-4A1E-A76D-ED0D1478673E}"/>
                </a:ext>
              </a:extLst>
            </p:cNvPr>
            <p:cNvSpPr/>
            <p:nvPr/>
          </p:nvSpPr>
          <p:spPr>
            <a:xfrm rot="8449649">
              <a:off x="1123023" y="3257747"/>
              <a:ext cx="2868944" cy="2536124"/>
            </a:xfrm>
            <a:custGeom>
              <a:avLst/>
              <a:gdLst>
                <a:gd name="connsiteX0" fmla="*/ 2369945 w 2868944"/>
                <a:gd name="connsiteY0" fmla="*/ 2509150 h 2536124"/>
                <a:gd name="connsiteX1" fmla="*/ 44205 w 2868944"/>
                <a:gd name="connsiteY1" fmla="*/ 614180 h 2536124"/>
                <a:gd name="connsiteX2" fmla="*/ 26974 w 2868944"/>
                <a:gd name="connsiteY2" fmla="*/ 445348 h 2536124"/>
                <a:gd name="connsiteX3" fmla="*/ 330167 w 2868944"/>
                <a:gd name="connsiteY3" fmla="*/ 73233 h 2536124"/>
                <a:gd name="connsiteX4" fmla="*/ 498999 w 2868944"/>
                <a:gd name="connsiteY4" fmla="*/ 56002 h 2536124"/>
                <a:gd name="connsiteX5" fmla="*/ 949969 w 2868944"/>
                <a:gd name="connsiteY5" fmla="*/ 423444 h 2536124"/>
                <a:gd name="connsiteX6" fmla="*/ 1046098 w 2868944"/>
                <a:gd name="connsiteY6" fmla="*/ 0 h 2536124"/>
                <a:gd name="connsiteX7" fmla="*/ 1185859 w 2868944"/>
                <a:gd name="connsiteY7" fmla="*/ 615642 h 2536124"/>
                <a:gd name="connsiteX8" fmla="*/ 2824738 w 2868944"/>
                <a:gd name="connsiteY8" fmla="*/ 1950972 h 2536124"/>
                <a:gd name="connsiteX9" fmla="*/ 2841970 w 2868944"/>
                <a:gd name="connsiteY9" fmla="*/ 2119803 h 2536124"/>
                <a:gd name="connsiteX10" fmla="*/ 2538776 w 2868944"/>
                <a:gd name="connsiteY10" fmla="*/ 2491919 h 2536124"/>
                <a:gd name="connsiteX11" fmla="*/ 2369945 w 2868944"/>
                <a:gd name="connsiteY11" fmla="*/ 2509150 h 253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8944" h="2536124">
                  <a:moveTo>
                    <a:pt x="2369945" y="2509150"/>
                  </a:moveTo>
                  <a:lnTo>
                    <a:pt x="44205" y="614180"/>
                  </a:lnTo>
                  <a:cubicBezTo>
                    <a:pt x="-7174" y="572317"/>
                    <a:pt x="-14889" y="496728"/>
                    <a:pt x="26974" y="445348"/>
                  </a:cubicBezTo>
                  <a:lnTo>
                    <a:pt x="330167" y="73233"/>
                  </a:lnTo>
                  <a:cubicBezTo>
                    <a:pt x="372031" y="21853"/>
                    <a:pt x="447619" y="14139"/>
                    <a:pt x="498999" y="56002"/>
                  </a:cubicBezTo>
                  <a:lnTo>
                    <a:pt x="949969" y="423444"/>
                  </a:lnTo>
                  <a:lnTo>
                    <a:pt x="1046098" y="0"/>
                  </a:lnTo>
                  <a:lnTo>
                    <a:pt x="1185859" y="615642"/>
                  </a:lnTo>
                  <a:lnTo>
                    <a:pt x="2824738" y="1950972"/>
                  </a:lnTo>
                  <a:cubicBezTo>
                    <a:pt x="2876118" y="1992835"/>
                    <a:pt x="2883833" y="2068424"/>
                    <a:pt x="2841970" y="2119803"/>
                  </a:cubicBezTo>
                  <a:lnTo>
                    <a:pt x="2538776" y="2491919"/>
                  </a:lnTo>
                  <a:cubicBezTo>
                    <a:pt x="2496913" y="2543298"/>
                    <a:pt x="2421325" y="2551013"/>
                    <a:pt x="2369945" y="2509150"/>
                  </a:cubicBezTo>
                  <a:close/>
                </a:path>
              </a:pathLst>
            </a:cu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テキスト ボックス 11">
              <a:extLst>
                <a:ext uri="{FF2B5EF4-FFF2-40B4-BE49-F238E27FC236}">
                  <a16:creationId xmlns:a16="http://schemas.microsoft.com/office/drawing/2014/main" id="{DB3C4EED-3E55-4486-B93A-C9A379FF36EC}"/>
                </a:ext>
              </a:extLst>
            </p:cNvPr>
            <p:cNvSpPr txBox="1"/>
            <p:nvPr/>
          </p:nvSpPr>
          <p:spPr>
            <a:xfrm>
              <a:off x="928327" y="4154557"/>
              <a:ext cx="3134896" cy="707886"/>
            </a:xfrm>
            <a:prstGeom prst="rect">
              <a:avLst/>
            </a:prstGeom>
            <a:noFill/>
          </p:spPr>
          <p:txBody>
            <a:bodyPr wrap="square" rtlCol="0" anchor="ct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「デビット」「キャッシング」など</a:t>
              </a:r>
              <a:endParaRPr lang="en-US" altLang="ja-JP" sz="2000" b="1" dirty="0">
                <a:solidFill>
                  <a:schemeClr val="bg1"/>
                </a:solidFill>
                <a:latin typeface="Meiryo UI" panose="020B0604030504040204" pitchFamily="50" charset="-128"/>
                <a:ea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rPr>
                <a:t>いろいろな言葉と一緒に</a:t>
              </a:r>
              <a:endParaRPr lang="en-US" altLang="ja-JP" sz="2000"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4671102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Words>
  <Application>Microsoft Office PowerPoint</Application>
  <PresentationFormat>ワイド画面</PresentationFormat>
  <Paragraphs>50</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Yu Gothic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2022-03-08T08:04:56Z</dcterms:created>
  <dcterms:modified xsi:type="dcterms:W3CDTF">2022-03-13T04:44:12Z</dcterms:modified>
</cp:coreProperties>
</file>