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61" r:id="rId5"/>
    <p:sldId id="399" r:id="rId6"/>
    <p:sldId id="346" r:id="rId7"/>
    <p:sldId id="402" r:id="rId8"/>
    <p:sldId id="401" r:id="rId9"/>
    <p:sldId id="380" r:id="rId10"/>
  </p:sldIdLst>
  <p:sldSz cx="12192000" cy="6858000"/>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1480" userDrawn="1">
          <p15:clr>
            <a:srgbClr val="A4A3A4"/>
          </p15:clr>
        </p15:guide>
        <p15:guide id="5" orient="horz" userDrawn="1">
          <p15:clr>
            <a:srgbClr val="A4A3A4"/>
          </p15:clr>
        </p15:guide>
        <p15:guide id="6" pos="4067" userDrawn="1">
          <p15:clr>
            <a:srgbClr val="A4A3A4"/>
          </p15:clr>
        </p15:guide>
        <p15:guide id="7" pos="2230" userDrawn="1">
          <p15:clr>
            <a:srgbClr val="A4A3A4"/>
          </p15:clr>
        </p15:guide>
        <p15:guide id="8" orient="horz" pos="3294" userDrawn="1">
          <p15:clr>
            <a:srgbClr val="A4A3A4"/>
          </p15:clr>
        </p15:guide>
        <p15:guide id="9" orient="horz" pos="4320" userDrawn="1">
          <p15:clr>
            <a:srgbClr val="A4A3A4"/>
          </p15:clr>
        </p15:guide>
        <p15:guide id="10" orient="horz" pos="1026" userDrawn="1">
          <p15:clr>
            <a:srgbClr val="A4A3A4"/>
          </p15:clr>
        </p15:guide>
        <p15:guide id="11" pos="7680"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40" userDrawn="1">
          <p15:clr>
            <a:srgbClr val="A4A3A4"/>
          </p15:clr>
        </p15:guide>
        <p15:guide id="20" orient="horz" pos="572" userDrawn="1">
          <p15:clr>
            <a:srgbClr val="A4A3A4"/>
          </p15:clr>
        </p15:guide>
        <p15:guide id="21" orient="horz" pos="119" userDrawn="1">
          <p15:clr>
            <a:srgbClr val="A4A3A4"/>
          </p15:clr>
        </p15:guide>
        <p15:guide id="22" pos="3613" userDrawn="1">
          <p15:clr>
            <a:srgbClr val="A4A3A4"/>
          </p15:clr>
        </p15:guide>
        <p15:guide id="23" pos="3160"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userDrawn="1">
          <p15:clr>
            <a:srgbClr val="A4A3A4"/>
          </p15:clr>
        </p15:guide>
        <p15:guide id="30" pos="4520" userDrawn="1">
          <p15:clr>
            <a:srgbClr val="A4A3A4"/>
          </p15:clr>
        </p15:guide>
        <p15:guide id="31" pos="4974" userDrawn="1">
          <p15:clr>
            <a:srgbClr val="A4A3A4"/>
          </p15:clr>
        </p15:guide>
        <p15:guide id="32" pos="5428" userDrawn="1">
          <p15:clr>
            <a:srgbClr val="A4A3A4"/>
          </p15:clr>
        </p15:guide>
        <p15:guide id="33" pos="5881" userDrawn="1">
          <p15:clr>
            <a:srgbClr val="A4A3A4"/>
          </p15:clr>
        </p15:guide>
        <p15:guide id="34" pos="6335" userDrawn="1">
          <p15:clr>
            <a:srgbClr val="A4A3A4"/>
          </p15:clr>
        </p15:guide>
        <p15:guide id="35" pos="6788" userDrawn="1">
          <p15:clr>
            <a:srgbClr val="A4A3A4"/>
          </p15:clr>
        </p15:guide>
        <p15:guide id="36" pos="72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エレファンキューブ須藤" initials="エ" lastIdx="3" clrIdx="0">
    <p:extLst>
      <p:ext uri="{19B8F6BF-5375-455C-9EA6-DF929625EA0E}">
        <p15:presenceInfo xmlns:p15="http://schemas.microsoft.com/office/powerpoint/2012/main" userId="S::csudo@elephancube.co.jp::bb3afc9e-24a1-401a-8273-96542d7bc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0"/>
    <a:srgbClr val="00C0FF"/>
    <a:srgbClr val="FFB7CA"/>
    <a:srgbClr val="FF99CC"/>
    <a:srgbClr val="FFCCCC"/>
    <a:srgbClr val="FF6699"/>
    <a:srgbClr val="FF93AF"/>
    <a:srgbClr val="FFE040"/>
    <a:srgbClr val="C0FF40"/>
    <a:srgbClr val="406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7" autoAdjust="0"/>
    <p:restoredTop sz="58128" autoAdjust="0"/>
  </p:normalViewPr>
  <p:slideViewPr>
    <p:cSldViewPr snapToGrid="0" showGuides="1">
      <p:cViewPr varScale="1">
        <p:scale>
          <a:sx n="51" d="100"/>
          <a:sy n="51" d="100"/>
        </p:scale>
        <p:origin x="1738" y="34"/>
      </p:cViewPr>
      <p:guideLst>
        <p:guide orient="horz" pos="2160"/>
        <p:guide pos="3840"/>
        <p:guide orient="horz" pos="1480"/>
        <p:guide orient="horz"/>
        <p:guide pos="4067"/>
        <p:guide pos="2230"/>
        <p:guide orient="horz" pos="3294"/>
        <p:guide orient="horz" pos="4320"/>
        <p:guide orient="horz" pos="1026"/>
        <p:guide pos="7680"/>
        <p:guide orient="horz" pos="2387"/>
        <p:guide orient="horz" pos="3748"/>
        <p:guide orient="horz" pos="1933"/>
        <p:guide orient="horz" pos="4201"/>
        <p:guide orient="horz" pos="2840"/>
        <p:guide orient="horz" pos="572"/>
        <p:guide orient="horz" pos="119"/>
        <p:guide pos="3613"/>
        <p:guide pos="3160"/>
        <p:guide pos="2706"/>
        <p:guide pos="1776"/>
        <p:guide pos="1345"/>
        <p:guide pos="892"/>
        <p:guide pos="438"/>
        <p:guide/>
        <p:guide pos="4520"/>
        <p:guide pos="4974"/>
        <p:guide pos="5428"/>
        <p:guide pos="5881"/>
        <p:guide pos="6335"/>
        <p:guide pos="6788"/>
        <p:guide pos="72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r>
              <a:rPr lang="ja-JP" sz="2000" b="1" dirty="0">
                <a:solidFill>
                  <a:schemeClr val="tx1"/>
                </a:solidFill>
                <a:latin typeface="Meiryo UI" panose="020B0604030504040204" pitchFamily="50" charset="-128"/>
                <a:ea typeface="Meiryo UI" panose="020B0604030504040204" pitchFamily="50" charset="-128"/>
              </a:rPr>
              <a:t>急増するインターネットショッピングのトラブル</a:t>
            </a:r>
            <a:r>
              <a:rPr lang="en-US" altLang="ja-JP" sz="2000" b="1" baseline="0" dirty="0">
                <a:solidFill>
                  <a:schemeClr val="tx1"/>
                </a:solidFill>
                <a:latin typeface="Meiryo UI" panose="020B0604030504040204" pitchFamily="50" charset="-128"/>
                <a:ea typeface="Meiryo UI" panose="020B0604030504040204" pitchFamily="50" charset="-128"/>
              </a:rPr>
              <a:t> </a:t>
            </a:r>
            <a:r>
              <a:rPr lang="ja-JP" sz="2000" b="1" dirty="0">
                <a:solidFill>
                  <a:schemeClr val="tx1"/>
                </a:solidFill>
                <a:latin typeface="Meiryo UI" panose="020B0604030504040204" pitchFamily="50" charset="-128"/>
                <a:ea typeface="Meiryo UI" panose="020B0604030504040204" pitchFamily="50" charset="-128"/>
              </a:rPr>
              <a:t>～消費生活相談件数の推移～ </a:t>
            </a:r>
          </a:p>
        </c:rich>
      </c:tx>
      <c:layout>
        <c:manualLayout>
          <c:xMode val="edge"/>
          <c:yMode val="edge"/>
          <c:x val="0.12614096170582909"/>
          <c:y val="2.54303599374021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title>
    <c:autoTitleDeleted val="0"/>
    <c:plotArea>
      <c:layout>
        <c:manualLayout>
          <c:layoutTarget val="inner"/>
          <c:xMode val="edge"/>
          <c:yMode val="edge"/>
          <c:x val="0.10177234400784285"/>
          <c:y val="0.14882105405838356"/>
          <c:w val="0.86482513645070846"/>
          <c:h val="0.73719625275713774"/>
        </c:manualLayout>
      </c:layout>
      <c:barChart>
        <c:barDir val="col"/>
        <c:grouping val="stacked"/>
        <c:varyColors val="0"/>
        <c:ser>
          <c:idx val="0"/>
          <c:order val="0"/>
          <c:tx>
            <c:strRef>
              <c:f>Sheet1!$B$1</c:f>
              <c:strCache>
                <c:ptCount val="1"/>
                <c:pt idx="0">
                  <c:v>商品未達・連絡不能</c:v>
                </c:pt>
              </c:strCache>
            </c:strRef>
          </c:tx>
          <c:spPr>
            <a:solidFill>
              <a:srgbClr val="00C0FF"/>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2017</c:v>
                </c:pt>
                <c:pt idx="2">
                  <c:v>2018</c:v>
                </c:pt>
                <c:pt idx="3">
                  <c:v>2019</c:v>
                </c:pt>
                <c:pt idx="4">
                  <c:v>2020</c:v>
                </c:pt>
              </c:strCache>
            </c:strRef>
          </c:cat>
          <c:val>
            <c:numRef>
              <c:f>Sheet1!$B$2:$B$6</c:f>
              <c:numCache>
                <c:formatCode>General</c:formatCode>
                <c:ptCount val="5"/>
                <c:pt idx="0">
                  <c:v>25700</c:v>
                </c:pt>
                <c:pt idx="1">
                  <c:v>26213</c:v>
                </c:pt>
                <c:pt idx="2">
                  <c:v>32402</c:v>
                </c:pt>
                <c:pt idx="3">
                  <c:v>41786</c:v>
                </c:pt>
                <c:pt idx="4">
                  <c:v>71515</c:v>
                </c:pt>
              </c:numCache>
            </c:numRef>
          </c:val>
          <c:extLst>
            <c:ext xmlns:c16="http://schemas.microsoft.com/office/drawing/2014/chart" uri="{C3380CC4-5D6E-409C-BE32-E72D297353CC}">
              <c16:uniqueId val="{00000000-13C0-4709-84EC-416F9943B224}"/>
            </c:ext>
          </c:extLst>
        </c:ser>
        <c:ser>
          <c:idx val="1"/>
          <c:order val="1"/>
          <c:tx>
            <c:strRef>
              <c:f>Sheet1!$C$1</c:f>
              <c:strCache>
                <c:ptCount val="1"/>
                <c:pt idx="0">
                  <c:v>定期購入の解約トラブル</c:v>
                </c:pt>
              </c:strCache>
            </c:strRef>
          </c:tx>
          <c:spPr>
            <a:solidFill>
              <a:srgbClr val="FFB7CA"/>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2017</c:v>
                </c:pt>
                <c:pt idx="2">
                  <c:v>2018</c:v>
                </c:pt>
                <c:pt idx="3">
                  <c:v>2019</c:v>
                </c:pt>
                <c:pt idx="4">
                  <c:v>2020</c:v>
                </c:pt>
              </c:strCache>
            </c:strRef>
          </c:cat>
          <c:val>
            <c:numRef>
              <c:f>Sheet1!$C$2:$C$6</c:f>
              <c:numCache>
                <c:formatCode>General</c:formatCode>
                <c:ptCount val="5"/>
                <c:pt idx="0">
                  <c:v>13673</c:v>
                </c:pt>
                <c:pt idx="1">
                  <c:v>17027</c:v>
                </c:pt>
                <c:pt idx="2">
                  <c:v>21980</c:v>
                </c:pt>
                <c:pt idx="3">
                  <c:v>44756</c:v>
                </c:pt>
                <c:pt idx="4">
                  <c:v>59172</c:v>
                </c:pt>
              </c:numCache>
            </c:numRef>
          </c:val>
          <c:extLst>
            <c:ext xmlns:c16="http://schemas.microsoft.com/office/drawing/2014/chart" uri="{C3380CC4-5D6E-409C-BE32-E72D297353CC}">
              <c16:uniqueId val="{00000001-13C0-4709-84EC-416F9943B224}"/>
            </c:ext>
          </c:extLst>
        </c:ser>
        <c:ser>
          <c:idx val="2"/>
          <c:order val="2"/>
          <c:tx>
            <c:strRef>
              <c:f>Sheet1!$D$1</c:f>
              <c:strCache>
                <c:ptCount val="1"/>
                <c:pt idx="0">
                  <c:v>SNSがきっかけのトラブル</c:v>
                </c:pt>
              </c:strCache>
            </c:strRef>
          </c:tx>
          <c:spPr>
            <a:solidFill>
              <a:schemeClr val="accent4">
                <a:lumMod val="40000"/>
                <a:lumOff val="60000"/>
              </a:schemeClr>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2017</c:v>
                </c:pt>
                <c:pt idx="2">
                  <c:v>2018</c:v>
                </c:pt>
                <c:pt idx="3">
                  <c:v>2019</c:v>
                </c:pt>
                <c:pt idx="4">
                  <c:v>2020</c:v>
                </c:pt>
              </c:strCache>
            </c:strRef>
          </c:cat>
          <c:val>
            <c:numRef>
              <c:f>Sheet1!$D$2:$D$6</c:f>
              <c:numCache>
                <c:formatCode>General</c:formatCode>
                <c:ptCount val="5"/>
                <c:pt idx="0">
                  <c:v>12791</c:v>
                </c:pt>
                <c:pt idx="1">
                  <c:v>15689</c:v>
                </c:pt>
                <c:pt idx="2">
                  <c:v>18854</c:v>
                </c:pt>
                <c:pt idx="3">
                  <c:v>25095</c:v>
                </c:pt>
                <c:pt idx="4">
                  <c:v>39927</c:v>
                </c:pt>
              </c:numCache>
            </c:numRef>
          </c:val>
          <c:extLst>
            <c:ext xmlns:c16="http://schemas.microsoft.com/office/drawing/2014/chart" uri="{C3380CC4-5D6E-409C-BE32-E72D297353CC}">
              <c16:uniqueId val="{00000002-13C0-4709-84EC-416F9943B224}"/>
            </c:ext>
          </c:extLst>
        </c:ser>
        <c:ser>
          <c:idx val="3"/>
          <c:order val="3"/>
          <c:tx>
            <c:strRef>
              <c:f>Sheet1!$E$1</c:f>
              <c:strCache>
                <c:ptCount val="1"/>
                <c:pt idx="0">
                  <c:v>オンラインゲーム高額課金</c:v>
                </c:pt>
              </c:strCache>
            </c:strRef>
          </c:tx>
          <c:spPr>
            <a:solidFill>
              <a:srgbClr val="C0FF40"/>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2017</c:v>
                </c:pt>
                <c:pt idx="2">
                  <c:v>2018</c:v>
                </c:pt>
                <c:pt idx="3">
                  <c:v>2019</c:v>
                </c:pt>
                <c:pt idx="4">
                  <c:v>2020</c:v>
                </c:pt>
              </c:strCache>
            </c:strRef>
          </c:cat>
          <c:val>
            <c:numRef>
              <c:f>Sheet1!$E$2:$E$6</c:f>
              <c:numCache>
                <c:formatCode>General</c:formatCode>
                <c:ptCount val="5"/>
                <c:pt idx="0">
                  <c:v>4167</c:v>
                </c:pt>
                <c:pt idx="1">
                  <c:v>4202</c:v>
                </c:pt>
                <c:pt idx="2">
                  <c:v>4733</c:v>
                </c:pt>
                <c:pt idx="3">
                  <c:v>5367</c:v>
                </c:pt>
                <c:pt idx="4">
                  <c:v>6352</c:v>
                </c:pt>
              </c:numCache>
            </c:numRef>
          </c:val>
          <c:extLst>
            <c:ext xmlns:c16="http://schemas.microsoft.com/office/drawing/2014/chart" uri="{C3380CC4-5D6E-409C-BE32-E72D297353CC}">
              <c16:uniqueId val="{00000004-13C0-4709-84EC-416F9943B224}"/>
            </c:ext>
          </c:extLst>
        </c:ser>
        <c:dLbls>
          <c:showLegendKey val="0"/>
          <c:showVal val="0"/>
          <c:showCatName val="0"/>
          <c:showSerName val="0"/>
          <c:showPercent val="0"/>
          <c:showBubbleSize val="0"/>
        </c:dLbls>
        <c:gapWidth val="60"/>
        <c:overlap val="100"/>
        <c:axId val="1002496640"/>
        <c:axId val="1002518272"/>
      </c:barChart>
      <c:catAx>
        <c:axId val="1002496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02518272"/>
        <c:crosses val="autoZero"/>
        <c:auto val="1"/>
        <c:lblAlgn val="ctr"/>
        <c:lblOffset val="100"/>
        <c:noMultiLvlLbl val="0"/>
      </c:catAx>
      <c:valAx>
        <c:axId val="1002518272"/>
        <c:scaling>
          <c:orientation val="minMax"/>
          <c:min val="0"/>
        </c:scaling>
        <c:delete val="0"/>
        <c:axPos val="l"/>
        <c:majorGridlines>
          <c:spPr>
            <a:ln w="9525" cap="flat" cmpd="sng" algn="ctr">
              <a:solidFill>
                <a:schemeClr val="bg1">
                  <a:lumMod val="85000"/>
                </a:schemeClr>
              </a:solidFill>
              <a:round/>
            </a:ln>
            <a:effectLst/>
          </c:spPr>
        </c:majorGridlines>
        <c:numFmt formatCode="#,##0_);[Red]\(#,##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1002496640"/>
        <c:crosses val="autoZero"/>
        <c:crossBetween val="between"/>
        <c:minorUnit val="5000"/>
      </c:valAx>
      <c:spPr>
        <a:solidFill>
          <a:schemeClr val="bg1"/>
        </a:solidFill>
        <a:ln>
          <a:noFill/>
        </a:ln>
        <a:effectLst/>
      </c:spPr>
    </c:plotArea>
    <c:legend>
      <c:legendPos val="r"/>
      <c:layout>
        <c:manualLayout>
          <c:xMode val="edge"/>
          <c:yMode val="edge"/>
          <c:x val="0.13108360202616479"/>
          <c:y val="0.19266016043769174"/>
          <c:w val="0.24183302177883187"/>
          <c:h val="0.22359000899535444"/>
        </c:manualLayout>
      </c:layout>
      <c:overlay val="0"/>
      <c:spPr>
        <a:solidFill>
          <a:schemeClr val="bg1"/>
        </a:solidFill>
        <a:ln w="12700">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a:no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0.01808</cdr:x>
      <cdr:y>0.08384</cdr:y>
    </cdr:from>
    <cdr:to>
      <cdr:x>0.08808</cdr:x>
      <cdr:y>0.1319</cdr:y>
    </cdr:to>
    <cdr:sp macro="" textlink="">
      <cdr:nvSpPr>
        <cdr:cNvPr id="2" name="テキスト ボックス 1">
          <a:extLst xmlns:a="http://schemas.openxmlformats.org/drawingml/2006/main">
            <a:ext uri="{FF2B5EF4-FFF2-40B4-BE49-F238E27FC236}">
              <a16:creationId xmlns:a16="http://schemas.microsoft.com/office/drawing/2014/main" id="{AFB03F87-400E-4BD9-82DA-273B120364AB}"/>
            </a:ext>
          </a:extLst>
        </cdr:cNvPr>
        <cdr:cNvSpPr txBox="1"/>
      </cdr:nvSpPr>
      <cdr:spPr>
        <a:xfrm xmlns:a="http://schemas.openxmlformats.org/drawingml/2006/main">
          <a:off x="188902" y="544341"/>
          <a:ext cx="731520" cy="3120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dirty="0">
              <a:solidFill>
                <a:schemeClr val="tx1"/>
              </a:solidFill>
              <a:latin typeface="Meiryo UI" panose="020B0604030504040204" pitchFamily="50" charset="-128"/>
              <a:ea typeface="Meiryo UI" panose="020B0604030504040204" pitchFamily="50" charset="-128"/>
            </a:rPr>
            <a:t>（件）</a:t>
          </a:r>
        </a:p>
      </cdr:txBody>
    </cdr:sp>
  </cdr:relSizeAnchor>
  <cdr:relSizeAnchor xmlns:cdr="http://schemas.openxmlformats.org/drawingml/2006/chartDrawing">
    <cdr:from>
      <cdr:x>0.90639</cdr:x>
      <cdr:y>0.89277</cdr:y>
    </cdr:from>
    <cdr:to>
      <cdr:x>0.98296</cdr:x>
      <cdr:y>0.9386</cdr:y>
    </cdr:to>
    <cdr:sp macro="" textlink="">
      <cdr:nvSpPr>
        <cdr:cNvPr id="3" name="テキスト ボックス 1">
          <a:extLst xmlns:a="http://schemas.openxmlformats.org/drawingml/2006/main">
            <a:ext uri="{FF2B5EF4-FFF2-40B4-BE49-F238E27FC236}">
              <a16:creationId xmlns:a16="http://schemas.microsoft.com/office/drawing/2014/main" id="{F5A7E09B-7FFC-4C91-B6CE-A4B748F80E2F}"/>
            </a:ext>
          </a:extLst>
        </cdr:cNvPr>
        <cdr:cNvSpPr txBox="1"/>
      </cdr:nvSpPr>
      <cdr:spPr>
        <a:xfrm xmlns:a="http://schemas.openxmlformats.org/drawingml/2006/main">
          <a:off x="9472050" y="5796083"/>
          <a:ext cx="800179" cy="2975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dirty="0">
              <a:solidFill>
                <a:schemeClr val="tx1"/>
              </a:solidFill>
              <a:latin typeface="Meiryo UI" panose="020B0604030504040204" pitchFamily="50" charset="-128"/>
              <a:ea typeface="Meiryo UI" panose="020B0604030504040204" pitchFamily="50" charset="-128"/>
            </a:rPr>
            <a:t>（年）</a:t>
          </a:r>
        </a:p>
      </cdr:txBody>
    </cdr:sp>
  </cdr:relSizeAnchor>
  <cdr:relSizeAnchor xmlns:cdr="http://schemas.openxmlformats.org/drawingml/2006/chartDrawing">
    <cdr:from>
      <cdr:x>0.14101</cdr:x>
      <cdr:y>0.61577</cdr:y>
    </cdr:from>
    <cdr:to>
      <cdr:x>0.24432</cdr:x>
      <cdr:y>0.66496</cdr:y>
    </cdr:to>
    <cdr:sp macro="" textlink="">
      <cdr:nvSpPr>
        <cdr:cNvPr id="4" name="テキスト ボックス 1">
          <a:extLst xmlns:a="http://schemas.openxmlformats.org/drawingml/2006/main">
            <a:ext uri="{FF2B5EF4-FFF2-40B4-BE49-F238E27FC236}">
              <a16:creationId xmlns:a16="http://schemas.microsoft.com/office/drawing/2014/main" id="{7A957E98-025C-4ADE-ABDE-67DFA2057574}"/>
            </a:ext>
          </a:extLst>
        </cdr:cNvPr>
        <cdr:cNvSpPr txBox="1"/>
      </cdr:nvSpPr>
      <cdr:spPr>
        <a:xfrm xmlns:a="http://schemas.openxmlformats.org/drawingml/2006/main">
          <a:off x="1473566" y="3997703"/>
          <a:ext cx="1079618" cy="319354"/>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solidFill>
                <a:schemeClr val="tx1"/>
              </a:solidFill>
              <a:latin typeface="Meiryo UI" panose="020B0604030504040204" pitchFamily="50" charset="-128"/>
              <a:ea typeface="Meiryo UI" panose="020B0604030504040204" pitchFamily="50" charset="-128"/>
            </a:rPr>
            <a:t>56,331</a:t>
          </a:r>
          <a:endParaRPr lang="ja-JP" altLang="en-US" sz="14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0.31339</cdr:x>
      <cdr:y>0.59227</cdr:y>
    </cdr:from>
    <cdr:to>
      <cdr:x>0.4167</cdr:x>
      <cdr:y>0.64145</cdr:y>
    </cdr:to>
    <cdr:sp macro="" textlink="">
      <cdr:nvSpPr>
        <cdr:cNvPr id="5" name="テキスト ボックス 1">
          <a:extLst xmlns:a="http://schemas.openxmlformats.org/drawingml/2006/main">
            <a:ext uri="{FF2B5EF4-FFF2-40B4-BE49-F238E27FC236}">
              <a16:creationId xmlns:a16="http://schemas.microsoft.com/office/drawing/2014/main" id="{40B95816-B0C1-49B8-84E7-AA6AE9583FD5}"/>
            </a:ext>
          </a:extLst>
        </cdr:cNvPr>
        <cdr:cNvSpPr txBox="1"/>
      </cdr:nvSpPr>
      <cdr:spPr>
        <a:xfrm xmlns:a="http://schemas.openxmlformats.org/drawingml/2006/main">
          <a:off x="3275034" y="3845138"/>
          <a:ext cx="1079619" cy="319288"/>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solidFill>
                <a:schemeClr val="tx1"/>
              </a:solidFill>
              <a:latin typeface="Meiryo UI" panose="020B0604030504040204" pitchFamily="50" charset="-128"/>
              <a:ea typeface="Meiryo UI" panose="020B0604030504040204" pitchFamily="50" charset="-128"/>
            </a:rPr>
            <a:t>63,131</a:t>
          </a:r>
          <a:endParaRPr lang="ja-JP" altLang="en-US" sz="14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0.48472</cdr:x>
      <cdr:y>0.53363</cdr:y>
    </cdr:from>
    <cdr:to>
      <cdr:x>0.58803</cdr:x>
      <cdr:y>0.58282</cdr:y>
    </cdr:to>
    <cdr:sp macro="" textlink="">
      <cdr:nvSpPr>
        <cdr:cNvPr id="6" name="テキスト ボックス 1">
          <a:extLst xmlns:a="http://schemas.openxmlformats.org/drawingml/2006/main">
            <a:ext uri="{FF2B5EF4-FFF2-40B4-BE49-F238E27FC236}">
              <a16:creationId xmlns:a16="http://schemas.microsoft.com/office/drawing/2014/main" id="{0DDBB82D-BA38-41BE-86FE-272B34BC765F}"/>
            </a:ext>
          </a:extLst>
        </cdr:cNvPr>
        <cdr:cNvSpPr txBox="1"/>
      </cdr:nvSpPr>
      <cdr:spPr>
        <a:xfrm xmlns:a="http://schemas.openxmlformats.org/drawingml/2006/main">
          <a:off x="5065462" y="3464422"/>
          <a:ext cx="1079619" cy="319353"/>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solidFill>
                <a:schemeClr val="tx1"/>
              </a:solidFill>
              <a:latin typeface="Meiryo UI" panose="020B0604030504040204" pitchFamily="50" charset="-128"/>
              <a:ea typeface="Meiryo UI" panose="020B0604030504040204" pitchFamily="50" charset="-128"/>
            </a:rPr>
            <a:t>77,969</a:t>
          </a:r>
          <a:endParaRPr lang="ja-JP" altLang="en-US" sz="14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0.65591</cdr:x>
      <cdr:y>0.38749</cdr:y>
    </cdr:from>
    <cdr:to>
      <cdr:x>0.75921</cdr:x>
      <cdr:y>0.43667</cdr:y>
    </cdr:to>
    <cdr:sp macro="" textlink="">
      <cdr:nvSpPr>
        <cdr:cNvPr id="7" name="テキスト ボックス 1">
          <a:extLst xmlns:a="http://schemas.openxmlformats.org/drawingml/2006/main">
            <a:ext uri="{FF2B5EF4-FFF2-40B4-BE49-F238E27FC236}">
              <a16:creationId xmlns:a16="http://schemas.microsoft.com/office/drawing/2014/main" id="{EA2F38A9-2C25-4E8B-954A-861305E72879}"/>
            </a:ext>
          </a:extLst>
        </cdr:cNvPr>
        <cdr:cNvSpPr txBox="1"/>
      </cdr:nvSpPr>
      <cdr:spPr>
        <a:xfrm xmlns:a="http://schemas.openxmlformats.org/drawingml/2006/main">
          <a:off x="6854446" y="2515708"/>
          <a:ext cx="1079515" cy="319288"/>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solidFill>
                <a:schemeClr val="tx1"/>
              </a:solidFill>
              <a:latin typeface="Meiryo UI" panose="020B0604030504040204" pitchFamily="50" charset="-128"/>
              <a:ea typeface="Meiryo UI" panose="020B0604030504040204" pitchFamily="50" charset="-128"/>
            </a:rPr>
            <a:t>117,004</a:t>
          </a:r>
          <a:endParaRPr lang="ja-JP" altLang="en-US" sz="14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0.82327</cdr:x>
      <cdr:y>0.1738</cdr:y>
    </cdr:from>
    <cdr:to>
      <cdr:x>0.92658</cdr:x>
      <cdr:y>0.22299</cdr:y>
    </cdr:to>
    <cdr:sp macro="" textlink="">
      <cdr:nvSpPr>
        <cdr:cNvPr id="8" name="テキスト ボックス 1">
          <a:extLst xmlns:a="http://schemas.openxmlformats.org/drawingml/2006/main">
            <a:ext uri="{FF2B5EF4-FFF2-40B4-BE49-F238E27FC236}">
              <a16:creationId xmlns:a16="http://schemas.microsoft.com/office/drawing/2014/main" id="{C323FDF2-A0A2-4474-8393-ED82872871FE}"/>
            </a:ext>
          </a:extLst>
        </cdr:cNvPr>
        <cdr:cNvSpPr txBox="1"/>
      </cdr:nvSpPr>
      <cdr:spPr>
        <a:xfrm xmlns:a="http://schemas.openxmlformats.org/drawingml/2006/main">
          <a:off x="8603434" y="1128333"/>
          <a:ext cx="1079619" cy="319353"/>
        </a:xfrm>
        <a:prstGeom xmlns:a="http://schemas.openxmlformats.org/drawingml/2006/main" prst="rect">
          <a:avLst/>
        </a:prstGeom>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400" dirty="0">
              <a:solidFill>
                <a:schemeClr val="tx1"/>
              </a:solidFill>
              <a:latin typeface="Meiryo UI" panose="020B0604030504040204" pitchFamily="50" charset="-128"/>
              <a:ea typeface="Meiryo UI" panose="020B0604030504040204" pitchFamily="50" charset="-128"/>
            </a:rPr>
            <a:t>176,966</a:t>
          </a:r>
          <a:endParaRPr lang="ja-JP" altLang="en-US" sz="14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0.02593</cdr:x>
      <cdr:y>0.95417</cdr:y>
    </cdr:from>
    <cdr:to>
      <cdr:x>0.45484</cdr:x>
      <cdr:y>1</cdr:y>
    </cdr:to>
    <cdr:sp macro="" textlink="">
      <cdr:nvSpPr>
        <cdr:cNvPr id="9" name="テキスト ボックス 1">
          <a:extLst xmlns:a="http://schemas.openxmlformats.org/drawingml/2006/main">
            <a:ext uri="{FF2B5EF4-FFF2-40B4-BE49-F238E27FC236}">
              <a16:creationId xmlns:a16="http://schemas.microsoft.com/office/drawing/2014/main" id="{9FDB2A8A-F4EA-46C0-8B40-8F42D9D651E3}"/>
            </a:ext>
          </a:extLst>
        </cdr:cNvPr>
        <cdr:cNvSpPr txBox="1"/>
      </cdr:nvSpPr>
      <cdr:spPr>
        <a:xfrm xmlns:a="http://schemas.openxmlformats.org/drawingml/2006/main">
          <a:off x="270971" y="6194701"/>
          <a:ext cx="4482213" cy="2975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全国の</a:t>
          </a:r>
          <a:r>
            <a:rPr lang="ja-JP" altLang="en-US" dirty="0">
              <a:solidFill>
                <a:schemeClr val="tx1"/>
              </a:solidFill>
              <a:latin typeface="Meiryo UI" panose="020B0604030504040204" pitchFamily="50" charset="-128"/>
              <a:ea typeface="Meiryo UI" panose="020B0604030504040204" pitchFamily="50" charset="-128"/>
            </a:rPr>
            <a:t>消費</a:t>
          </a:r>
          <a:r>
            <a:rPr lang="ja-JP" altLang="en-US" sz="1100" dirty="0">
              <a:solidFill>
                <a:schemeClr val="tx1"/>
              </a:solidFill>
              <a:latin typeface="Meiryo UI" panose="020B0604030504040204" pitchFamily="50" charset="-128"/>
              <a:ea typeface="Meiryo UI" panose="020B0604030504040204" pitchFamily="50" charset="-128"/>
            </a:rPr>
            <a:t>生活センターに寄せられた消費生活相談件数累計</a:t>
          </a:r>
        </a:p>
      </cdr:txBody>
    </cdr:sp>
  </cdr:relSizeAnchor>
  <cdr:relSizeAnchor xmlns:cdr="http://schemas.openxmlformats.org/drawingml/2006/chartDrawing">
    <cdr:from>
      <cdr:x>0.69889</cdr:x>
      <cdr:y>0.94455</cdr:y>
    </cdr:from>
    <cdr:to>
      <cdr:x>0.97448</cdr:x>
      <cdr:y>1</cdr:y>
    </cdr:to>
    <cdr:sp macro="" textlink="">
      <cdr:nvSpPr>
        <cdr:cNvPr id="10" name="テキスト ボックス 1">
          <a:extLst xmlns:a="http://schemas.openxmlformats.org/drawingml/2006/main">
            <a:ext uri="{FF2B5EF4-FFF2-40B4-BE49-F238E27FC236}">
              <a16:creationId xmlns:a16="http://schemas.microsoft.com/office/drawing/2014/main" id="{361C67AC-F15A-43FC-BD33-2979C746E91D}"/>
            </a:ext>
          </a:extLst>
        </cdr:cNvPr>
        <cdr:cNvSpPr txBox="1"/>
      </cdr:nvSpPr>
      <cdr:spPr>
        <a:xfrm xmlns:a="http://schemas.openxmlformats.org/drawingml/2006/main">
          <a:off x="7303585" y="6132240"/>
          <a:ext cx="2880000" cy="36000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dirty="0">
              <a:solidFill>
                <a:schemeClr val="tx1"/>
              </a:solidFill>
              <a:latin typeface="Meiryo UI" panose="020B0604030504040204" pitchFamily="50" charset="-128"/>
              <a:ea typeface="Meiryo UI" panose="020B0604030504040204" pitchFamily="50" charset="-128"/>
            </a:rPr>
            <a:t>出典：消費者庁　</a:t>
          </a:r>
          <a:r>
            <a:rPr lang="zh-TW" altLang="en-US" dirty="0">
              <a:solidFill>
                <a:schemeClr val="tx1"/>
              </a:solidFill>
              <a:latin typeface="Meiryo UI" panose="020B0604030504040204" pitchFamily="50" charset="-128"/>
              <a:ea typeface="Meiryo UI" panose="020B0604030504040204" pitchFamily="50" charset="-128"/>
            </a:rPr>
            <a:t>令和</a:t>
          </a:r>
          <a:r>
            <a:rPr lang="en-US" altLang="zh-TW" dirty="0">
              <a:solidFill>
                <a:schemeClr val="tx1"/>
              </a:solidFill>
              <a:latin typeface="Meiryo UI" panose="020B0604030504040204" pitchFamily="50" charset="-128"/>
              <a:ea typeface="Meiryo UI" panose="020B0604030504040204" pitchFamily="50" charset="-128"/>
            </a:rPr>
            <a:t>3</a:t>
          </a:r>
          <a:r>
            <a:rPr lang="zh-TW" altLang="en-US" dirty="0">
              <a:solidFill>
                <a:schemeClr val="tx1"/>
              </a:solidFill>
              <a:latin typeface="Meiryo UI" panose="020B0604030504040204" pitchFamily="50" charset="-128"/>
              <a:ea typeface="Meiryo UI" panose="020B0604030504040204" pitchFamily="50" charset="-128"/>
            </a:rPr>
            <a:t>年度消費者白書</a:t>
          </a:r>
          <a:endParaRPr lang="ja-JP" altLang="en-US"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3D9A4C2-F737-494F-A709-7D8D9B56B190}" type="datetimeFigureOut">
              <a:rPr kumimoji="1" lang="ja-JP" altLang="en-US" smtClean="0"/>
              <a:t>2022/6/24</a:t>
            </a:fld>
            <a:endParaRPr kumimoji="1" lang="ja-JP" altLang="en-US"/>
          </a:p>
        </p:txBody>
      </p:sp>
      <p:sp>
        <p:nvSpPr>
          <p:cNvPr id="4" name="スライド イメージ プレースホルダー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kern="1200" dirty="0">
                <a:solidFill>
                  <a:srgbClr val="000000"/>
                </a:solidFill>
                <a:effectLst/>
                <a:latin typeface="Meiryo UI" panose="020B0604030504040204" pitchFamily="50" charset="-128"/>
                <a:ea typeface="Meiryo UI" panose="020B0604030504040204" pitchFamily="50" charset="-128"/>
                <a:cs typeface="+mn-cs"/>
              </a:rPr>
              <a:t>〇めあて</a:t>
            </a:r>
            <a:endParaRPr lang="ja-JP" altLang="ja-JP" sz="1800" dirty="0">
              <a:effectLst/>
            </a:endParaRPr>
          </a:p>
          <a:p>
            <a:r>
              <a:rPr kumimoji="1" lang="ja-JP" altLang="en-US" sz="1800" b="0" kern="1200" dirty="0">
                <a:solidFill>
                  <a:schemeClr val="tx1"/>
                </a:solidFill>
                <a:effectLst/>
                <a:latin typeface="Meiryo UI" panose="020B0604030504040204" pitchFamily="50" charset="-128"/>
                <a:ea typeface="Meiryo UI" panose="020B0604030504040204" pitchFamily="50" charset="-128"/>
                <a:cs typeface="+mn-cs"/>
              </a:rPr>
              <a:t>責任ある消費ができるよう、インターネットを介した通信販売などの具体的な事例を通じ、多様な販売方法について理解する</a:t>
            </a:r>
            <a:endPar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8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800" b="1" kern="1200" dirty="0">
                <a:solidFill>
                  <a:schemeClr val="tx1"/>
                </a:solidFill>
                <a:effectLst/>
                <a:latin typeface="Meiryo UI" panose="020B0604030504040204" pitchFamily="50" charset="-128"/>
                <a:ea typeface="Meiryo UI" panose="020B0604030504040204" pitchFamily="50" charset="-128"/>
                <a:cs typeface="+mn-cs"/>
              </a:rPr>
              <a:t>学習目標確認 </a:t>
            </a:r>
            <a:r>
              <a:rPr kumimoji="1" lang="en-US" altLang="ja-JP" sz="1800" b="1" kern="1200" dirty="0">
                <a:solidFill>
                  <a:schemeClr val="tx1"/>
                </a:solidFill>
                <a:effectLst/>
                <a:latin typeface="Meiryo UI" panose="020B0604030504040204" pitchFamily="50" charset="-128"/>
                <a:ea typeface="Meiryo UI" panose="020B0604030504040204" pitchFamily="50" charset="-128"/>
                <a:cs typeface="+mn-cs"/>
              </a:rPr>
              <a:t>3</a:t>
            </a:r>
            <a:r>
              <a:rPr kumimoji="1" lang="ja-JP" altLang="ja-JP" sz="1800" b="1" kern="1200" dirty="0">
                <a:solidFill>
                  <a:schemeClr val="tx1"/>
                </a:solidFill>
                <a:effectLst/>
                <a:latin typeface="Meiryo UI" panose="020B0604030504040204" pitchFamily="50" charset="-128"/>
                <a:ea typeface="Meiryo UI" panose="020B0604030504040204" pitchFamily="50" charset="-128"/>
                <a:cs typeface="+mn-cs"/>
              </a:rPr>
              <a:t>分</a:t>
            </a:r>
            <a:endParaRPr kumimoji="1" lang="ja-JP" altLang="ja-JP" sz="18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800" kern="1200" dirty="0">
                <a:solidFill>
                  <a:schemeClr val="tx1"/>
                </a:solidFill>
                <a:effectLst/>
                <a:latin typeface="Meiryo UI" panose="020B0604030504040204" pitchFamily="50" charset="-128"/>
                <a:ea typeface="Meiryo UI" panose="020B0604030504040204" pitchFamily="50" charset="-128"/>
                <a:cs typeface="+mn-cs"/>
              </a:rPr>
              <a:t>電子商取引を中心に、契約の成立や契約前に確認すべき点（取引相手の信頼性、返品・交換の条件、禁止行為）を理解し、トラブルを防止できるようにする</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Tree>
    <p:extLst>
      <p:ext uri="{BB962C8B-B14F-4D97-AF65-F5344CB8AC3E}">
        <p14:creationId xmlns:p14="http://schemas.microsoft.com/office/powerpoint/2010/main" val="142159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消費</a:t>
            </a:r>
            <a:r>
              <a:rPr lang="ja-JP" altLang="en-US" sz="1200" b="0" i="0" dirty="0">
                <a:solidFill>
                  <a:schemeClr val="tx1"/>
                </a:solidFill>
                <a:effectLst/>
                <a:latin typeface="Meiryo UI" panose="020B0604030504040204" pitchFamily="50" charset="-128"/>
                <a:ea typeface="Meiryo UI" panose="020B0604030504040204" pitchFamily="50" charset="-128"/>
              </a:rPr>
              <a:t>生活センターに寄せられた相談件数をまとめた統計でも、インターネット関連のトラブルが増えていることが分かる</a:t>
            </a:r>
            <a:endParaRPr lang="en-US" altLang="ja-JP" sz="1200" b="0" i="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dirty="0">
                <a:solidFill>
                  <a:schemeClr val="tx1"/>
                </a:solidFill>
                <a:effectLst/>
                <a:latin typeface="Meiryo UI" panose="020B0604030504040204" pitchFamily="50" charset="-128"/>
                <a:ea typeface="Meiryo UI" panose="020B0604030504040204" pitchFamily="50" charset="-128"/>
              </a:rPr>
              <a:t>◆参考</a:t>
            </a:r>
            <a:endParaRPr kumimoji="1" lang="en-US" altLang="ja-JP" sz="1200" b="1" i="0"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出典：消費者庁　</a:t>
            </a:r>
            <a:r>
              <a:rPr lang="zh-TW" altLang="en-US" sz="1200" dirty="0">
                <a:solidFill>
                  <a:schemeClr val="tx1"/>
                </a:solidFill>
                <a:latin typeface="Meiryo UI" panose="020B0604030504040204" pitchFamily="50" charset="-128"/>
                <a:ea typeface="Meiryo UI" panose="020B0604030504040204" pitchFamily="50" charset="-128"/>
              </a:rPr>
              <a:t>令和</a:t>
            </a:r>
            <a:r>
              <a:rPr lang="en-US" altLang="zh-TW" sz="1200" dirty="0">
                <a:solidFill>
                  <a:schemeClr val="tx1"/>
                </a:solidFill>
                <a:latin typeface="Meiryo UI" panose="020B0604030504040204" pitchFamily="50" charset="-128"/>
                <a:ea typeface="Meiryo UI" panose="020B0604030504040204" pitchFamily="50" charset="-128"/>
              </a:rPr>
              <a:t>3</a:t>
            </a:r>
            <a:r>
              <a:rPr lang="zh-TW" altLang="en-US" sz="1200" dirty="0">
                <a:solidFill>
                  <a:schemeClr val="tx1"/>
                </a:solidFill>
                <a:latin typeface="Meiryo UI" panose="020B0604030504040204" pitchFamily="50" charset="-128"/>
                <a:ea typeface="Meiryo UI" panose="020B0604030504040204" pitchFamily="50" charset="-128"/>
              </a:rPr>
              <a:t>年度消費者白書</a:t>
            </a:r>
            <a:endParaRPr kumimoji="1" lang="ja-JP" altLang="en-US"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全国の</a:t>
            </a:r>
            <a:r>
              <a:rPr kumimoji="1" lang="ja-JP" altLang="en-US" sz="1200" dirty="0">
                <a:solidFill>
                  <a:schemeClr val="tx1"/>
                </a:solidFill>
                <a:latin typeface="Meiryo UI" panose="020B0604030504040204" pitchFamily="50" charset="-128"/>
                <a:ea typeface="Meiryo UI" panose="020B0604030504040204" pitchFamily="50" charset="-128"/>
              </a:rPr>
              <a:t>消費</a:t>
            </a:r>
            <a:r>
              <a:rPr lang="ja-JP" altLang="en-US" sz="1200" dirty="0">
                <a:solidFill>
                  <a:schemeClr val="tx1"/>
                </a:solidFill>
                <a:latin typeface="Meiryo UI" panose="020B0604030504040204" pitchFamily="50" charset="-128"/>
                <a:ea typeface="Meiryo UI" panose="020B0604030504040204" pitchFamily="50" charset="-128"/>
              </a:rPr>
              <a:t>生活センターに寄せられた消費生活相談件数累計</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solidFill>
                <a:latin typeface="Meiryo UI" panose="020B0604030504040204" pitchFamily="50" charset="-128"/>
                <a:ea typeface="Meiryo UI" panose="020B0604030504040204" pitchFamily="50" charset="-128"/>
              </a:rPr>
              <a:t>急増するインターネットショッピングのトラブル</a:t>
            </a:r>
            <a:r>
              <a:rPr lang="en-US" altLang="ja-JP" sz="1200" baseline="0" dirty="0">
                <a:solidFill>
                  <a:schemeClr val="tx1"/>
                </a:solidFill>
                <a:latin typeface="Meiryo UI" panose="020B0604030504040204" pitchFamily="50" charset="-128"/>
                <a:ea typeface="Meiryo UI" panose="020B0604030504040204" pitchFamily="50" charset="-128"/>
              </a:rPr>
              <a:t> </a:t>
            </a:r>
            <a:r>
              <a:rPr lang="ja-JP" altLang="ja-JP" sz="1200" dirty="0">
                <a:solidFill>
                  <a:schemeClr val="tx1"/>
                </a:solidFill>
                <a:latin typeface="Meiryo UI" panose="020B0604030504040204" pitchFamily="50" charset="-128"/>
                <a:ea typeface="Meiryo UI" panose="020B0604030504040204" pitchFamily="50" charset="-128"/>
              </a:rPr>
              <a:t>～消費生活相談件数の推移～ </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https://www.caa.go.jp/policies/policy/consumer_research/white_paper/assets/2021_whitepaper_all.pdf</a:t>
            </a:r>
            <a:br>
              <a:rPr lang="en-US" altLang="ja-JP" sz="1200" dirty="0">
                <a:solidFill>
                  <a:schemeClr val="tx1"/>
                </a:solidFill>
                <a:latin typeface="Meiryo UI" panose="020B0604030504040204" pitchFamily="50" charset="-128"/>
                <a:ea typeface="Meiryo UI" panose="020B0604030504040204" pitchFamily="50" charset="-128"/>
              </a:rPr>
            </a:br>
            <a:endParaRPr lang="ja-JP" altLang="ja-JP"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Tree>
    <p:extLst>
      <p:ext uri="{BB962C8B-B14F-4D97-AF65-F5344CB8AC3E}">
        <p14:creationId xmlns:p14="http://schemas.microsoft.com/office/powerpoint/2010/main" val="179492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特に電子商取引は、対面よりも一層注意しなければならない点が多いことを確認する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Tree>
    <p:extLst>
      <p:ext uri="{BB962C8B-B14F-4D97-AF65-F5344CB8AC3E}">
        <p14:creationId xmlns:p14="http://schemas.microsoft.com/office/powerpoint/2010/main" val="241276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none" dirty="0">
                <a:latin typeface="Meiryo UI" panose="020B0604030504040204" pitchFamily="50" charset="-128"/>
                <a:ea typeface="Meiryo UI" panose="020B0604030504040204" pitchFamily="50" charset="-128"/>
              </a:rPr>
              <a:t>◆操作手順</a:t>
            </a:r>
            <a:endParaRPr kumimoji="1" lang="en-US" altLang="ja-JP" b="1" u="none"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＊クリック①：電子商取引の分類図</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bg1"/>
                </a:solidFill>
                <a:latin typeface="Meiryo UI" panose="020B0604030504040204" pitchFamily="50" charset="-128"/>
                <a:ea typeface="Meiryo UI" panose="020B0604030504040204" pitchFamily="50" charset="-128"/>
              </a:rPr>
              <a:t>企業・消費者間の取引</a:t>
            </a:r>
          </a:p>
          <a:p>
            <a:r>
              <a:rPr kumimoji="1" lang="ja-JP" altLang="en-US" dirty="0">
                <a:latin typeface="メイリオ" panose="020B0604030504040204" pitchFamily="50" charset="-128"/>
                <a:ea typeface="メイリオ" panose="020B0604030504040204" pitchFamily="50" charset="-128"/>
              </a:rPr>
              <a:t>事業者は、消費者に直接商品を販売し、決済手段も用意する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事業者は、販売している商品に対する責任がある</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消費者は事業者の信頼性を判断しやすい</a:t>
            </a:r>
            <a:endParaRPr kumimoji="1" lang="ja-JP" altLang="en-US" dirty="0">
              <a:latin typeface="メイリオ" panose="020B0604030504040204" pitchFamily="50" charset="-128"/>
              <a:ea typeface="メイリオ"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schemeClr val="bg1"/>
                </a:solidFill>
                <a:latin typeface="Meiryo UI" panose="020B0604030504040204" pitchFamily="50" charset="-128"/>
                <a:ea typeface="Meiryo UI" panose="020B0604030504040204" pitchFamily="50" charset="-128"/>
              </a:rPr>
              <a:t>消費者同士の取引</a:t>
            </a:r>
          </a:p>
          <a:p>
            <a:r>
              <a:rPr kumimoji="1" lang="ja-JP" altLang="en-US" dirty="0">
                <a:latin typeface="メイリオ" panose="020B0604030504040204" pitchFamily="50" charset="-128"/>
                <a:ea typeface="メイリオ" panose="020B0604030504040204" pitchFamily="50" charset="-128"/>
              </a:rPr>
              <a:t>デジタルプラットフォーム企業は、取引先のマッチングと、決済手段の提供をする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商品・サービスについての責任は出品者にある。出品者の質はさまざま</a:t>
            </a:r>
          </a:p>
          <a:p>
            <a:r>
              <a:rPr kumimoji="1" lang="ja-JP" altLang="en-US" dirty="0"/>
              <a:t>消費者間のトラブルだと、消費生活</a:t>
            </a:r>
            <a:r>
              <a:rPr kumimoji="1" lang="ja-JP" altLang="en-US" dirty="0" smtClean="0"/>
              <a:t>センターへの相談対象外</a:t>
            </a:r>
            <a:r>
              <a:rPr kumimoji="1" lang="ja-JP" altLang="en-US" dirty="0"/>
              <a:t>となる。購入する消費者の責任が、一層問われる</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4</a:t>
            </a:fld>
            <a:endParaRPr kumimoji="1" lang="ja-JP" altLang="en-US"/>
          </a:p>
        </p:txBody>
      </p:sp>
    </p:spTree>
    <p:extLst>
      <p:ext uri="{BB962C8B-B14F-4D97-AF65-F5344CB8AC3E}">
        <p14:creationId xmlns:p14="http://schemas.microsoft.com/office/powerpoint/2010/main" val="422294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a:t>
            </a:r>
            <a:r>
              <a:rPr lang="ja-JP" altLang="en-US" sz="1200" dirty="0">
                <a:solidFill>
                  <a:schemeClr val="tx1"/>
                </a:solidFill>
                <a:latin typeface="Meiryo UI" panose="020B0604030504040204" pitchFamily="50" charset="-128"/>
                <a:ea typeface="Meiryo UI" panose="020B0604030504040204" pitchFamily="50" charset="-128"/>
              </a:rPr>
              <a:t>電子商取引を中心に契約の成立や、契約前に確認すべき点を理解しトラブルを防止できるようにする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＊クリック②：</a:t>
            </a:r>
            <a:r>
              <a:rPr lang="ja-JP" altLang="en-US" sz="1200" dirty="0">
                <a:solidFill>
                  <a:schemeClr val="tx1"/>
                </a:solidFill>
                <a:latin typeface="Meiryo UI" panose="020B0604030504040204" pitchFamily="50" charset="-128"/>
                <a:ea typeface="Meiryo UI" panose="020B0604030504040204" pitchFamily="50" charset="-128"/>
              </a:rPr>
              <a:t>電子商取引は、対面よりも注意すべき点が多くあります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何に注意したら良いのでしょうか？</a:t>
            </a:r>
          </a:p>
          <a:p>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5</a:t>
            </a:fld>
            <a:endParaRPr kumimoji="1" lang="ja-JP" altLang="en-US"/>
          </a:p>
        </p:txBody>
      </p:sp>
    </p:spTree>
    <p:extLst>
      <p:ext uri="{BB962C8B-B14F-4D97-AF65-F5344CB8AC3E}">
        <p14:creationId xmlns:p14="http://schemas.microsoft.com/office/powerpoint/2010/main" val="275069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6</a:t>
            </a:fld>
            <a:endParaRPr kumimoji="1" lang="ja-JP" altLang="en-US"/>
          </a:p>
        </p:txBody>
      </p:sp>
    </p:spTree>
    <p:extLst>
      <p:ext uri="{BB962C8B-B14F-4D97-AF65-F5344CB8AC3E}">
        <p14:creationId xmlns:p14="http://schemas.microsoft.com/office/powerpoint/2010/main" val="272227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9A4F9-D392-4817-97C0-5257036936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136DD2-2AF3-4D56-BEE9-3CE149594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875B52C-6546-493D-9775-4E38322AC7F1}"/>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A4364B7B-57A2-406D-9C7E-3E763C3482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8B53F3-AC7A-41C1-A835-A0819324F289}"/>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2678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ECC73A-AAD6-4576-815B-5D8D02CAA36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EE43C1-0019-4C52-9248-91AA2250C7D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AAED4D-BD3F-48CF-99BC-31E6F568DA06}"/>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073F8641-BD5D-454E-BA38-5D7B508DF0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F741B5-EA83-43BD-8A6B-5152E6545B5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21293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C6BD809-2C00-4FF9-BA12-EB18F1ECF2E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38B493-E9E3-480C-A49F-5BE9B05742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11232C-0B09-45DF-8099-6A53ED001B1A}"/>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3DCE9C2B-A044-4A82-AE84-41D76BBEBB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4DCDF7-574E-4B7F-AB5B-D741B887C542}"/>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680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graphicFrame>
        <p:nvGraphicFramePr>
          <p:cNvPr id="7" name="表 15">
            <a:extLst>
              <a:ext uri="{FF2B5EF4-FFF2-40B4-BE49-F238E27FC236}">
                <a16:creationId xmlns:a16="http://schemas.microsoft.com/office/drawing/2014/main" id="{99E97986-A3AF-4903-A2B7-3A5CD419ED11}"/>
              </a:ext>
            </a:extLst>
          </p:cNvPr>
          <p:cNvGraphicFramePr>
            <a:graphicFrameLocks noGrp="1"/>
          </p:cNvGraphicFramePr>
          <p:nvPr userDrawn="1">
            <p:extLst>
              <p:ext uri="{D42A27DB-BD31-4B8C-83A1-F6EECF244321}">
                <p14:modId xmlns:p14="http://schemas.microsoft.com/office/powerpoint/2010/main" val="3302469718"/>
              </p:ext>
            </p:extLst>
          </p:nvPr>
        </p:nvGraphicFramePr>
        <p:xfrm>
          <a:off x="692494" y="2277620"/>
          <a:ext cx="10818000" cy="4067998"/>
        </p:xfrm>
        <a:graphic>
          <a:graphicData uri="http://schemas.openxmlformats.org/drawingml/2006/table">
            <a:tbl>
              <a:tblPr firstRow="1" bandRow="1">
                <a:tableStyleId>{5C22544A-7EE6-4342-B048-85BDC9FD1C3A}</a:tableStyleId>
              </a:tblPr>
              <a:tblGrid>
                <a:gridCol w="360600">
                  <a:extLst>
                    <a:ext uri="{9D8B030D-6E8A-4147-A177-3AD203B41FA5}">
                      <a16:colId xmlns:a16="http://schemas.microsoft.com/office/drawing/2014/main" val="2616825047"/>
                    </a:ext>
                  </a:extLst>
                </a:gridCol>
                <a:gridCol w="360600">
                  <a:extLst>
                    <a:ext uri="{9D8B030D-6E8A-4147-A177-3AD203B41FA5}">
                      <a16:colId xmlns:a16="http://schemas.microsoft.com/office/drawing/2014/main" val="2606448119"/>
                    </a:ext>
                  </a:extLst>
                </a:gridCol>
                <a:gridCol w="360600">
                  <a:extLst>
                    <a:ext uri="{9D8B030D-6E8A-4147-A177-3AD203B41FA5}">
                      <a16:colId xmlns:a16="http://schemas.microsoft.com/office/drawing/2014/main" val="2725581138"/>
                    </a:ext>
                  </a:extLst>
                </a:gridCol>
                <a:gridCol w="360600">
                  <a:extLst>
                    <a:ext uri="{9D8B030D-6E8A-4147-A177-3AD203B41FA5}">
                      <a16:colId xmlns:a16="http://schemas.microsoft.com/office/drawing/2014/main" val="3444034750"/>
                    </a:ext>
                  </a:extLst>
                </a:gridCol>
                <a:gridCol w="360600">
                  <a:extLst>
                    <a:ext uri="{9D8B030D-6E8A-4147-A177-3AD203B41FA5}">
                      <a16:colId xmlns:a16="http://schemas.microsoft.com/office/drawing/2014/main" val="3213658191"/>
                    </a:ext>
                  </a:extLst>
                </a:gridCol>
                <a:gridCol w="360600">
                  <a:extLst>
                    <a:ext uri="{9D8B030D-6E8A-4147-A177-3AD203B41FA5}">
                      <a16:colId xmlns:a16="http://schemas.microsoft.com/office/drawing/2014/main" val="743492779"/>
                    </a:ext>
                  </a:extLst>
                </a:gridCol>
                <a:gridCol w="360600">
                  <a:extLst>
                    <a:ext uri="{9D8B030D-6E8A-4147-A177-3AD203B41FA5}">
                      <a16:colId xmlns:a16="http://schemas.microsoft.com/office/drawing/2014/main" val="3726816241"/>
                    </a:ext>
                  </a:extLst>
                </a:gridCol>
                <a:gridCol w="360600">
                  <a:extLst>
                    <a:ext uri="{9D8B030D-6E8A-4147-A177-3AD203B41FA5}">
                      <a16:colId xmlns:a16="http://schemas.microsoft.com/office/drawing/2014/main" val="74642280"/>
                    </a:ext>
                  </a:extLst>
                </a:gridCol>
                <a:gridCol w="360600">
                  <a:extLst>
                    <a:ext uri="{9D8B030D-6E8A-4147-A177-3AD203B41FA5}">
                      <a16:colId xmlns:a16="http://schemas.microsoft.com/office/drawing/2014/main" val="3898534323"/>
                    </a:ext>
                  </a:extLst>
                </a:gridCol>
                <a:gridCol w="360600">
                  <a:extLst>
                    <a:ext uri="{9D8B030D-6E8A-4147-A177-3AD203B41FA5}">
                      <a16:colId xmlns:a16="http://schemas.microsoft.com/office/drawing/2014/main" val="1680415232"/>
                    </a:ext>
                  </a:extLst>
                </a:gridCol>
                <a:gridCol w="360600">
                  <a:extLst>
                    <a:ext uri="{9D8B030D-6E8A-4147-A177-3AD203B41FA5}">
                      <a16:colId xmlns:a16="http://schemas.microsoft.com/office/drawing/2014/main" val="1170453371"/>
                    </a:ext>
                  </a:extLst>
                </a:gridCol>
                <a:gridCol w="360600">
                  <a:extLst>
                    <a:ext uri="{9D8B030D-6E8A-4147-A177-3AD203B41FA5}">
                      <a16:colId xmlns:a16="http://schemas.microsoft.com/office/drawing/2014/main" val="1210513770"/>
                    </a:ext>
                  </a:extLst>
                </a:gridCol>
                <a:gridCol w="360600">
                  <a:extLst>
                    <a:ext uri="{9D8B030D-6E8A-4147-A177-3AD203B41FA5}">
                      <a16:colId xmlns:a16="http://schemas.microsoft.com/office/drawing/2014/main" val="1192704474"/>
                    </a:ext>
                  </a:extLst>
                </a:gridCol>
                <a:gridCol w="360600">
                  <a:extLst>
                    <a:ext uri="{9D8B030D-6E8A-4147-A177-3AD203B41FA5}">
                      <a16:colId xmlns:a16="http://schemas.microsoft.com/office/drawing/2014/main" val="2180106228"/>
                    </a:ext>
                  </a:extLst>
                </a:gridCol>
                <a:gridCol w="360600">
                  <a:extLst>
                    <a:ext uri="{9D8B030D-6E8A-4147-A177-3AD203B41FA5}">
                      <a16:colId xmlns:a16="http://schemas.microsoft.com/office/drawing/2014/main" val="1226101932"/>
                    </a:ext>
                  </a:extLst>
                </a:gridCol>
                <a:gridCol w="360600">
                  <a:extLst>
                    <a:ext uri="{9D8B030D-6E8A-4147-A177-3AD203B41FA5}">
                      <a16:colId xmlns:a16="http://schemas.microsoft.com/office/drawing/2014/main" val="1540545776"/>
                    </a:ext>
                  </a:extLst>
                </a:gridCol>
                <a:gridCol w="360600">
                  <a:extLst>
                    <a:ext uri="{9D8B030D-6E8A-4147-A177-3AD203B41FA5}">
                      <a16:colId xmlns:a16="http://schemas.microsoft.com/office/drawing/2014/main" val="2370119143"/>
                    </a:ext>
                  </a:extLst>
                </a:gridCol>
                <a:gridCol w="360600">
                  <a:extLst>
                    <a:ext uri="{9D8B030D-6E8A-4147-A177-3AD203B41FA5}">
                      <a16:colId xmlns:a16="http://schemas.microsoft.com/office/drawing/2014/main" val="872787277"/>
                    </a:ext>
                  </a:extLst>
                </a:gridCol>
                <a:gridCol w="360600">
                  <a:extLst>
                    <a:ext uri="{9D8B030D-6E8A-4147-A177-3AD203B41FA5}">
                      <a16:colId xmlns:a16="http://schemas.microsoft.com/office/drawing/2014/main" val="807898442"/>
                    </a:ext>
                  </a:extLst>
                </a:gridCol>
                <a:gridCol w="360600">
                  <a:extLst>
                    <a:ext uri="{9D8B030D-6E8A-4147-A177-3AD203B41FA5}">
                      <a16:colId xmlns:a16="http://schemas.microsoft.com/office/drawing/2014/main" val="510572687"/>
                    </a:ext>
                  </a:extLst>
                </a:gridCol>
                <a:gridCol w="360600">
                  <a:extLst>
                    <a:ext uri="{9D8B030D-6E8A-4147-A177-3AD203B41FA5}">
                      <a16:colId xmlns:a16="http://schemas.microsoft.com/office/drawing/2014/main" val="2283754616"/>
                    </a:ext>
                  </a:extLst>
                </a:gridCol>
                <a:gridCol w="360600">
                  <a:extLst>
                    <a:ext uri="{9D8B030D-6E8A-4147-A177-3AD203B41FA5}">
                      <a16:colId xmlns:a16="http://schemas.microsoft.com/office/drawing/2014/main" val="1060761181"/>
                    </a:ext>
                  </a:extLst>
                </a:gridCol>
                <a:gridCol w="360600">
                  <a:extLst>
                    <a:ext uri="{9D8B030D-6E8A-4147-A177-3AD203B41FA5}">
                      <a16:colId xmlns:a16="http://schemas.microsoft.com/office/drawing/2014/main" val="1055551028"/>
                    </a:ext>
                  </a:extLst>
                </a:gridCol>
                <a:gridCol w="360600">
                  <a:extLst>
                    <a:ext uri="{9D8B030D-6E8A-4147-A177-3AD203B41FA5}">
                      <a16:colId xmlns:a16="http://schemas.microsoft.com/office/drawing/2014/main" val="4264607759"/>
                    </a:ext>
                  </a:extLst>
                </a:gridCol>
                <a:gridCol w="360600">
                  <a:extLst>
                    <a:ext uri="{9D8B030D-6E8A-4147-A177-3AD203B41FA5}">
                      <a16:colId xmlns:a16="http://schemas.microsoft.com/office/drawing/2014/main" val="3567398016"/>
                    </a:ext>
                  </a:extLst>
                </a:gridCol>
                <a:gridCol w="360600">
                  <a:extLst>
                    <a:ext uri="{9D8B030D-6E8A-4147-A177-3AD203B41FA5}">
                      <a16:colId xmlns:a16="http://schemas.microsoft.com/office/drawing/2014/main" val="2408392948"/>
                    </a:ext>
                  </a:extLst>
                </a:gridCol>
                <a:gridCol w="360600">
                  <a:extLst>
                    <a:ext uri="{9D8B030D-6E8A-4147-A177-3AD203B41FA5}">
                      <a16:colId xmlns:a16="http://schemas.microsoft.com/office/drawing/2014/main" val="1764466440"/>
                    </a:ext>
                  </a:extLst>
                </a:gridCol>
                <a:gridCol w="360600">
                  <a:extLst>
                    <a:ext uri="{9D8B030D-6E8A-4147-A177-3AD203B41FA5}">
                      <a16:colId xmlns:a16="http://schemas.microsoft.com/office/drawing/2014/main" val="2069775986"/>
                    </a:ext>
                  </a:extLst>
                </a:gridCol>
                <a:gridCol w="360600">
                  <a:extLst>
                    <a:ext uri="{9D8B030D-6E8A-4147-A177-3AD203B41FA5}">
                      <a16:colId xmlns:a16="http://schemas.microsoft.com/office/drawing/2014/main" val="75209359"/>
                    </a:ext>
                  </a:extLst>
                </a:gridCol>
                <a:gridCol w="360600">
                  <a:extLst>
                    <a:ext uri="{9D8B030D-6E8A-4147-A177-3AD203B41FA5}">
                      <a16:colId xmlns:a16="http://schemas.microsoft.com/office/drawing/2014/main" val="3656391182"/>
                    </a:ext>
                  </a:extLst>
                </a:gridCol>
              </a:tblGrid>
              <a:tr h="369818">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02091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37769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51605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9888365"/>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17026"/>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80214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39759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72389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310651"/>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2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463019"/>
                  </a:ext>
                </a:extLst>
              </a:tr>
            </a:tbl>
          </a:graphicData>
        </a:graphic>
      </p:graphicFrame>
      <p:sp>
        <p:nvSpPr>
          <p:cNvPr id="12" name="正方形/長方形 11">
            <a:extLst>
              <a:ext uri="{FF2B5EF4-FFF2-40B4-BE49-F238E27FC236}">
                <a16:creationId xmlns:a16="http://schemas.microsoft.com/office/drawing/2014/main" id="{674038FB-0ED3-43B8-9624-4CCF373E9995}"/>
              </a:ext>
            </a:extLst>
          </p:cNvPr>
          <p:cNvSpPr/>
          <p:nvPr userDrawn="1"/>
        </p:nvSpPr>
        <p:spPr>
          <a:xfrm>
            <a:off x="703180" y="2288199"/>
            <a:ext cx="10800000" cy="4068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A65B2375-F6E3-472D-9C18-263AECA21021}"/>
              </a:ext>
            </a:extLst>
          </p:cNvPr>
          <p:cNvGrpSpPr/>
          <p:nvPr userDrawn="1"/>
        </p:nvGrpSpPr>
        <p:grpSpPr>
          <a:xfrm>
            <a:off x="4296000" y="728050"/>
            <a:ext cx="3600000" cy="360000"/>
            <a:chOff x="4296000" y="728050"/>
            <a:chExt cx="3600000" cy="360000"/>
          </a:xfrm>
        </p:grpSpPr>
        <p:sp>
          <p:nvSpPr>
            <p:cNvPr id="15" name="四角形: 角を丸くする 14">
              <a:extLst>
                <a:ext uri="{FF2B5EF4-FFF2-40B4-BE49-F238E27FC236}">
                  <a16:creationId xmlns:a16="http://schemas.microsoft.com/office/drawing/2014/main" id="{1CB1CDAD-5B10-4ED3-9259-6A1992AC5AC3}"/>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126BE9-438A-404F-9999-565066D0D1FF}"/>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振り返りメモ</a:t>
              </a:r>
            </a:p>
          </p:txBody>
        </p:sp>
      </p:grpSp>
      <p:sp>
        <p:nvSpPr>
          <p:cNvPr id="17" name="テキスト ボックス 16">
            <a:extLst>
              <a:ext uri="{FF2B5EF4-FFF2-40B4-BE49-F238E27FC236}">
                <a16:creationId xmlns:a16="http://schemas.microsoft.com/office/drawing/2014/main" id="{8AE27660-1673-4D9A-92C1-125F5E324B58}"/>
              </a:ext>
            </a:extLst>
          </p:cNvPr>
          <p:cNvSpPr txBox="1"/>
          <p:nvPr userDrawn="1"/>
        </p:nvSpPr>
        <p:spPr>
          <a:xfrm>
            <a:off x="1791476" y="1307186"/>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気付いたことや、学んだことをメモしよう</a:t>
            </a:r>
          </a:p>
        </p:txBody>
      </p:sp>
    </p:spTree>
    <p:extLst>
      <p:ext uri="{BB962C8B-B14F-4D97-AF65-F5344CB8AC3E}">
        <p14:creationId xmlns:p14="http://schemas.microsoft.com/office/powerpoint/2010/main" val="401382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4752F-3FA2-423F-8746-7E38464065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9F3BE7-6C4D-4C6F-AA90-1331C50242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A9FDA6-EA2E-45A0-8B97-B67ADF3D495E}"/>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9C1E1F44-998B-459D-A42D-FC4BFC63F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6AACB8-ECC3-46EF-9640-67096874560A}"/>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33982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DF134-BE2A-4DFB-80B2-E8D7823371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0054F8-7165-4F5E-A5A2-7A27BB554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833DAE3-27A4-4486-A476-6366A2934CD6}"/>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3A3C962E-BDEF-4069-81E7-3FEC6C8F2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B7A68-8146-41D0-843C-96906F7C5750}"/>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0096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AB14F-60FB-4E4F-9F12-BA7D05C72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10316C-CA90-43D7-9742-782B6FB1A1A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72E49C-7EDB-4880-B2E9-D8B409E4A75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D33E60-AB35-4A49-A59C-80B9E469AAE0}"/>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1B6B0391-3123-4A2D-A98C-21BB8F02BA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4E9399-EF0C-48DD-8D96-3245E6E0D1FE}"/>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5844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DF90E-7B6C-47CD-83F2-2C139ACE88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54B2732-D133-4465-85C9-0327E2C45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29060AA-6195-41A6-8B35-30BB7C2A7D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DD92C73-38B6-4B00-9EEE-1735D406A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18FADF-CEC3-457A-A917-394C54628D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B408DC0-5F7F-4A17-B084-C14D361C5A09}"/>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8" name="フッター プレースホルダー 7">
            <a:extLst>
              <a:ext uri="{FF2B5EF4-FFF2-40B4-BE49-F238E27FC236}">
                <a16:creationId xmlns:a16="http://schemas.microsoft.com/office/drawing/2014/main" id="{73340450-6F37-435A-A269-471CE1FA6E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0E44BC-5B5F-401F-AAAC-1839964D2C8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0382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F961D-C788-496E-A024-14CC5343F51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88C6D69-0AEF-417D-87C5-3E1054C43C37}"/>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4" name="フッター プレースホルダー 3">
            <a:extLst>
              <a:ext uri="{FF2B5EF4-FFF2-40B4-BE49-F238E27FC236}">
                <a16:creationId xmlns:a16="http://schemas.microsoft.com/office/drawing/2014/main" id="{FDAB56AD-3BA5-4B32-AB40-0898EB24CA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1482A8A-D740-4DFB-AB78-747CD69BBB0C}"/>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1770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2E64B6A-7313-4AD1-9360-E4951C14E39D}"/>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3" name="フッター プレースホルダー 2">
            <a:extLst>
              <a:ext uri="{FF2B5EF4-FFF2-40B4-BE49-F238E27FC236}">
                <a16:creationId xmlns:a16="http://schemas.microsoft.com/office/drawing/2014/main" id="{4868B837-FD07-4606-8414-18803EAAAE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6915C8B-6A39-4CAA-9C3D-42B88AA9F244}"/>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9648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D16F4-6FDB-462E-9939-B4919EC12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844801-929E-4968-9710-B94414A7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B8A2897-DF28-4F0F-A82B-B947B3B34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ED9926-0450-465F-BB28-58FCF0146B24}"/>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04E700FC-3D41-4DDB-9A41-C13D89EFE3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606ED2-5B50-4A2E-89F5-11FC39DE2EE7}"/>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414827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4AAC1-F955-4475-9B01-B59EEB98D1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889F03B-07FE-440F-B1C5-4CAEAAAB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4906AE-33A8-4317-863D-28EC0A043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054222-4303-4934-85BB-F2C4518120E7}"/>
              </a:ext>
            </a:extLst>
          </p:cNvPr>
          <p:cNvSpPr>
            <a:spLocks noGrp="1"/>
          </p:cNvSpPr>
          <p:nvPr>
            <p:ph type="dt" sz="half" idx="10"/>
          </p:nvPr>
        </p:nvSpPr>
        <p:spPr/>
        <p:txBody>
          <a:bodyPr/>
          <a:lstStyle/>
          <a:p>
            <a:fld id="{A56EF7A0-7D7B-4521-AAFC-68201D06E286}" type="datetimeFigureOut">
              <a:rPr kumimoji="1" lang="ja-JP" altLang="en-US" smtClean="0"/>
              <a:t>2022/6/24</a:t>
            </a:fld>
            <a:endParaRPr kumimoji="1" lang="ja-JP" altLang="en-US"/>
          </a:p>
        </p:txBody>
      </p:sp>
      <p:sp>
        <p:nvSpPr>
          <p:cNvPr id="6" name="フッター プレースホルダー 5">
            <a:extLst>
              <a:ext uri="{FF2B5EF4-FFF2-40B4-BE49-F238E27FC236}">
                <a16:creationId xmlns:a16="http://schemas.microsoft.com/office/drawing/2014/main" id="{D3E3F84A-2B12-4730-9E73-1A0D5ED842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CC750E-7C84-4C87-B8D2-AF1E80D67C11}"/>
              </a:ext>
            </a:extLst>
          </p:cNvPr>
          <p:cNvSpPr>
            <a:spLocks noGrp="1"/>
          </p:cNvSpPr>
          <p:nvPr>
            <p:ph type="sldNum" sz="quarter" idx="12"/>
          </p:nvPr>
        </p:nvSpPr>
        <p:spPr/>
        <p:txBody>
          <a:body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66371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2022/6/24</a:t>
            </a:fld>
            <a:endParaRPr kumimoji="1" lang="ja-JP" altLang="en-US"/>
          </a:p>
        </p:txBody>
      </p:sp>
      <p:sp>
        <p:nvSpPr>
          <p:cNvPr id="5" name="フッター プレースホルダー 4">
            <a:extLst>
              <a:ext uri="{FF2B5EF4-FFF2-40B4-BE49-F238E27FC236}">
                <a16:creationId xmlns:a16="http://schemas.microsoft.com/office/drawing/2014/main"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0E6A360B-35BB-4304-88F3-14C423886BE5}"/>
              </a:ext>
            </a:extLst>
          </p:cNvPr>
          <p:cNvGrpSpPr/>
          <p:nvPr/>
        </p:nvGrpSpPr>
        <p:grpSpPr>
          <a:xfrm>
            <a:off x="4296000" y="728050"/>
            <a:ext cx="3600000" cy="360000"/>
            <a:chOff x="4296000" y="728050"/>
            <a:chExt cx="3600000" cy="360000"/>
          </a:xfrm>
        </p:grpSpPr>
        <p:sp>
          <p:nvSpPr>
            <p:cNvPr id="12" name="四角形: 角を丸くする 11">
              <a:extLst>
                <a:ext uri="{FF2B5EF4-FFF2-40B4-BE49-F238E27FC236}">
                  <a16:creationId xmlns:a16="http://schemas.microsoft.com/office/drawing/2014/main" id="{FDFB6624-68A8-4B8A-860E-05A56A4532A0}"/>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03AAB2B-28F1-44A6-9707-87F6AAF3ED6A}"/>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lang="ja-JP" altLang="en-US" sz="2400" b="1" dirty="0">
                  <a:latin typeface="Meiryo UI" panose="020B0604030504040204" pitchFamily="50" charset="-128"/>
                  <a:ea typeface="Meiryo UI" panose="020B0604030504040204" pitchFamily="50" charset="-128"/>
                </a:rPr>
                <a:t>学習目標</a:t>
              </a:r>
              <a:endParaRPr kumimoji="1" lang="ja-JP" altLang="en-US" sz="2400" b="1" dirty="0">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DCBDA2E2-5944-4AE3-BB72-0CB928F9A671}"/>
              </a:ext>
            </a:extLst>
          </p:cNvPr>
          <p:cNvSpPr txBox="1"/>
          <p:nvPr/>
        </p:nvSpPr>
        <p:spPr>
          <a:xfrm>
            <a:off x="708322" y="1642967"/>
            <a:ext cx="10800000" cy="1440000"/>
          </a:xfrm>
          <a:prstGeom prst="rect">
            <a:avLst/>
          </a:prstGeom>
          <a:noFill/>
        </p:spPr>
        <p:txBody>
          <a:bodyPr wrap="square" lIns="0" tIns="0" rIns="0" bIns="0" rtlCol="0" anchor="ctr" anchorCtr="0">
            <a:noAutofit/>
          </a:bodyPr>
          <a:lstStyle/>
          <a:p>
            <a:pPr algn="ctr"/>
            <a:r>
              <a:rPr kumimoji="1" lang="ja-JP" altLang="en-US" sz="4800" b="1" dirty="0">
                <a:latin typeface="Meiryo UI" panose="020B0604030504040204" pitchFamily="50" charset="-128"/>
                <a:ea typeface="Meiryo UI" panose="020B0604030504040204" pitchFamily="50" charset="-128"/>
              </a:rPr>
              <a:t>デジタル時代の様々な</a:t>
            </a:r>
          </a:p>
          <a:p>
            <a:pPr algn="ctr"/>
            <a:r>
              <a:rPr kumimoji="1" lang="ja-JP" altLang="en-US" sz="4800" b="1" dirty="0">
                <a:latin typeface="Meiryo UI" panose="020B0604030504040204" pitchFamily="50" charset="-128"/>
                <a:ea typeface="Meiryo UI" panose="020B0604030504040204" pitchFamily="50" charset="-128"/>
              </a:rPr>
              <a:t>購入の方法とルールを理解しよう</a:t>
            </a:r>
          </a:p>
        </p:txBody>
      </p:sp>
      <p:pic>
        <p:nvPicPr>
          <p:cNvPr id="7" name="図 6">
            <a:extLst>
              <a:ext uri="{FF2B5EF4-FFF2-40B4-BE49-F238E27FC236}">
                <a16:creationId xmlns:a16="http://schemas.microsoft.com/office/drawing/2014/main" id="{2EA438B2-F9E3-4A04-9F25-463FB578D067}"/>
              </a:ext>
            </a:extLst>
          </p:cNvPr>
          <p:cNvPicPr>
            <a:picLocks noChangeAspect="1"/>
          </p:cNvPicPr>
          <p:nvPr/>
        </p:nvPicPr>
        <p:blipFill>
          <a:blip r:embed="rId3"/>
          <a:stretch>
            <a:fillRect/>
          </a:stretch>
        </p:blipFill>
        <p:spPr>
          <a:xfrm>
            <a:off x="5409881" y="3289300"/>
            <a:ext cx="1814751" cy="3492775"/>
          </a:xfrm>
          <a:prstGeom prst="rect">
            <a:avLst/>
          </a:prstGeom>
        </p:spPr>
      </p:pic>
    </p:spTree>
    <p:extLst>
      <p:ext uri="{BB962C8B-B14F-4D97-AF65-F5344CB8AC3E}">
        <p14:creationId xmlns:p14="http://schemas.microsoft.com/office/powerpoint/2010/main" val="212404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A41FDAC1-7721-4DD0-93A4-1024599E176F}"/>
              </a:ext>
            </a:extLst>
          </p:cNvPr>
          <p:cNvGraphicFramePr/>
          <p:nvPr>
            <p:extLst>
              <p:ext uri="{D42A27DB-BD31-4B8C-83A1-F6EECF244321}">
                <p14:modId xmlns:p14="http://schemas.microsoft.com/office/powerpoint/2010/main" val="3277949562"/>
              </p:ext>
            </p:extLst>
          </p:nvPr>
        </p:nvGraphicFramePr>
        <p:xfrm>
          <a:off x="1103086" y="228600"/>
          <a:ext cx="10450285" cy="6492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26411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E1BCDE7-EA4F-4CE0-BE9E-98E0663E4FFC}"/>
              </a:ext>
            </a:extLst>
          </p:cNvPr>
          <p:cNvSpPr txBox="1"/>
          <p:nvPr/>
        </p:nvSpPr>
        <p:spPr>
          <a:xfrm>
            <a:off x="2506200" y="874072"/>
            <a:ext cx="7200000" cy="830997"/>
          </a:xfrm>
          <a:prstGeom prst="rect">
            <a:avLst/>
          </a:prstGeom>
          <a:noFill/>
        </p:spPr>
        <p:txBody>
          <a:bodyPr wrap="square" rtlCol="0" anchor="ctr">
            <a:spAutoFit/>
          </a:bodyPr>
          <a:lstStyle/>
          <a:p>
            <a:pPr algn="ctr"/>
            <a:r>
              <a:rPr lang="ja-JP" altLang="en-US" sz="4800" b="1" dirty="0">
                <a:latin typeface="Meiryo UI" panose="020B0604030504040204" pitchFamily="50" charset="-128"/>
                <a:ea typeface="Meiryo UI" panose="020B0604030504040204" pitchFamily="50" charset="-128"/>
              </a:rPr>
              <a:t>電子商取引のトラブル事例</a:t>
            </a:r>
            <a:endParaRPr kumimoji="1" lang="ja-JP" altLang="en-US" sz="48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212EE4E-E273-4B90-A0E2-C6C6C04485CC}"/>
              </a:ext>
            </a:extLst>
          </p:cNvPr>
          <p:cNvSpPr txBox="1"/>
          <p:nvPr/>
        </p:nvSpPr>
        <p:spPr>
          <a:xfrm>
            <a:off x="2135068" y="5175253"/>
            <a:ext cx="7920000"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消費生活では様々なトラブルがある。 </a:t>
            </a:r>
          </a:p>
          <a:p>
            <a:pPr algn="ctr"/>
            <a:r>
              <a:rPr lang="ja-JP" altLang="en-US" sz="2400" b="1" dirty="0">
                <a:latin typeface="Meiryo UI" panose="020B0604030504040204" pitchFamily="50" charset="-128"/>
                <a:ea typeface="Meiryo UI" panose="020B0604030504040204" pitchFamily="50" charset="-128"/>
              </a:rPr>
              <a:t>特に</a:t>
            </a:r>
            <a:r>
              <a:rPr lang="ja-JP" altLang="en-US" sz="2400" b="1" dirty="0">
                <a:solidFill>
                  <a:srgbClr val="FF0000"/>
                </a:solidFill>
                <a:latin typeface="Meiryo UI" panose="020B0604030504040204" pitchFamily="50" charset="-128"/>
                <a:ea typeface="Meiryo UI" panose="020B0604030504040204" pitchFamily="50" charset="-128"/>
              </a:rPr>
              <a:t>インターネットショッピングの</a:t>
            </a:r>
            <a:r>
              <a:rPr lang="ja-JP" altLang="en-US" sz="2400" b="1" dirty="0">
                <a:solidFill>
                  <a:srgbClr val="FF0040"/>
                </a:solidFill>
                <a:latin typeface="Meiryo UI" panose="020B0604030504040204" pitchFamily="50" charset="-128"/>
                <a:ea typeface="Meiryo UI" panose="020B0604030504040204" pitchFamily="50" charset="-128"/>
              </a:rPr>
              <a:t>トラブル</a:t>
            </a:r>
            <a:r>
              <a:rPr lang="ja-JP" altLang="en-US" sz="2400" b="1" dirty="0">
                <a:latin typeface="Meiryo UI" panose="020B0604030504040204" pitchFamily="50" charset="-128"/>
                <a:ea typeface="Meiryo UI" panose="020B0604030504040204" pitchFamily="50" charset="-128"/>
              </a:rPr>
              <a:t>が急増している </a:t>
            </a:r>
          </a:p>
        </p:txBody>
      </p:sp>
      <p:pic>
        <p:nvPicPr>
          <p:cNvPr id="8" name="図 7">
            <a:extLst>
              <a:ext uri="{FF2B5EF4-FFF2-40B4-BE49-F238E27FC236}">
                <a16:creationId xmlns:a16="http://schemas.microsoft.com/office/drawing/2014/main" id="{0DABF55C-B633-423E-B5F6-A1BC4B4DFD5E}"/>
              </a:ext>
            </a:extLst>
          </p:cNvPr>
          <p:cNvPicPr>
            <a:picLocks noChangeAspect="1"/>
          </p:cNvPicPr>
          <p:nvPr/>
        </p:nvPicPr>
        <p:blipFill>
          <a:blip r:embed="rId3"/>
          <a:stretch>
            <a:fillRect/>
          </a:stretch>
        </p:blipFill>
        <p:spPr>
          <a:xfrm>
            <a:off x="4655488" y="1827439"/>
            <a:ext cx="2879160" cy="3204741"/>
          </a:xfrm>
          <a:prstGeom prst="rect">
            <a:avLst/>
          </a:prstGeom>
        </p:spPr>
      </p:pic>
    </p:spTree>
    <p:extLst>
      <p:ext uri="{BB962C8B-B14F-4D97-AF65-F5344CB8AC3E}">
        <p14:creationId xmlns:p14="http://schemas.microsoft.com/office/powerpoint/2010/main" val="19626013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E1BCDE7-EA4F-4CE0-BE9E-98E0663E4FFC}"/>
              </a:ext>
            </a:extLst>
          </p:cNvPr>
          <p:cNvSpPr txBox="1"/>
          <p:nvPr/>
        </p:nvSpPr>
        <p:spPr>
          <a:xfrm>
            <a:off x="2490781" y="911426"/>
            <a:ext cx="7200000" cy="720000"/>
          </a:xfrm>
          <a:prstGeom prst="rect">
            <a:avLst/>
          </a:prstGeom>
          <a:noFill/>
        </p:spPr>
        <p:txBody>
          <a:bodyPr wrap="square" rtlCol="0" anchor="ctr">
            <a:spAutoFit/>
          </a:bodyPr>
          <a:lstStyle/>
          <a:p>
            <a:pPr algn="ctr"/>
            <a:r>
              <a:rPr lang="ja-JP" altLang="en-US" sz="4800" b="1" dirty="0">
                <a:latin typeface="Meiryo UI" panose="020B0604030504040204" pitchFamily="50" charset="-128"/>
                <a:ea typeface="Meiryo UI" panose="020B0604030504040204" pitchFamily="50" charset="-128"/>
              </a:rPr>
              <a:t>デジタル時代の購入方法　</a:t>
            </a:r>
            <a:endParaRPr kumimoji="1" lang="ja-JP" altLang="en-US" sz="48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E479B30D-EB20-4495-8456-CF1624DA8446}"/>
              </a:ext>
            </a:extLst>
          </p:cNvPr>
          <p:cNvSpPr txBox="1"/>
          <p:nvPr/>
        </p:nvSpPr>
        <p:spPr>
          <a:xfrm>
            <a:off x="704396" y="5971842"/>
            <a:ext cx="10800000" cy="720000"/>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このようにインターネットで契約や決済といった商取引をすることを電子商取引という</a:t>
            </a:r>
          </a:p>
        </p:txBody>
      </p:sp>
      <p:grpSp>
        <p:nvGrpSpPr>
          <p:cNvPr id="6" name="グループ化 5">
            <a:extLst>
              <a:ext uri="{FF2B5EF4-FFF2-40B4-BE49-F238E27FC236}">
                <a16:creationId xmlns:a16="http://schemas.microsoft.com/office/drawing/2014/main" id="{2A057DC9-756F-408D-888D-A780B33995DA}"/>
              </a:ext>
            </a:extLst>
          </p:cNvPr>
          <p:cNvGrpSpPr/>
          <p:nvPr/>
        </p:nvGrpSpPr>
        <p:grpSpPr>
          <a:xfrm>
            <a:off x="1497682" y="4702496"/>
            <a:ext cx="3420000" cy="1260000"/>
            <a:chOff x="1807934" y="4397106"/>
            <a:chExt cx="3420000" cy="1260000"/>
          </a:xfrm>
        </p:grpSpPr>
        <p:sp>
          <p:nvSpPr>
            <p:cNvPr id="26" name="楕円 25">
              <a:extLst>
                <a:ext uri="{FF2B5EF4-FFF2-40B4-BE49-F238E27FC236}">
                  <a16:creationId xmlns:a16="http://schemas.microsoft.com/office/drawing/2014/main" id="{61D57364-0E52-4AD5-A9EE-82E8D43B2DA4}"/>
                </a:ext>
              </a:extLst>
            </p:cNvPr>
            <p:cNvSpPr/>
            <p:nvPr/>
          </p:nvSpPr>
          <p:spPr>
            <a:xfrm>
              <a:off x="1807934" y="4397106"/>
              <a:ext cx="3420000" cy="126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733169D8-C99D-4181-866A-E7178387F5D3}"/>
                </a:ext>
              </a:extLst>
            </p:cNvPr>
            <p:cNvSpPr txBox="1"/>
            <p:nvPr/>
          </p:nvSpPr>
          <p:spPr>
            <a:xfrm>
              <a:off x="2077934" y="4479158"/>
              <a:ext cx="2880000" cy="1038746"/>
            </a:xfrm>
            <a:prstGeom prst="rect">
              <a:avLst/>
            </a:prstGeom>
            <a:noFill/>
          </p:spPr>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企業・消費者間の取引</a:t>
              </a:r>
            </a:p>
            <a:p>
              <a:pPr algn="ctr">
                <a:lnSpc>
                  <a:spcPts val="3300"/>
                </a:lnSpc>
              </a:pPr>
              <a:r>
                <a:rPr lang="en-US" altLang="ja-JP" sz="3200" b="1" dirty="0">
                  <a:solidFill>
                    <a:schemeClr val="bg1"/>
                  </a:solidFill>
                  <a:latin typeface="Meiryo UI" panose="020B0604030504040204" pitchFamily="50" charset="-128"/>
                  <a:ea typeface="Meiryo UI" panose="020B0604030504040204" pitchFamily="50" charset="-128"/>
                </a:rPr>
                <a:t>B to C</a:t>
              </a:r>
            </a:p>
            <a:p>
              <a:pPr algn="ctr">
                <a:lnSpc>
                  <a:spcPts val="1800"/>
                </a:lnSpc>
              </a:pPr>
              <a:r>
                <a:rPr lang="en-US" altLang="ja-JP" sz="1400" b="1" dirty="0">
                  <a:solidFill>
                    <a:schemeClr val="bg1"/>
                  </a:solidFill>
                  <a:latin typeface="Meiryo UI" panose="020B0604030504040204" pitchFamily="50" charset="-128"/>
                  <a:ea typeface="Meiryo UI" panose="020B0604030504040204" pitchFamily="50" charset="-128"/>
                </a:rPr>
                <a:t>(Business to Consumer)</a:t>
              </a:r>
              <a:endParaRPr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8B7590BB-5DEB-41F4-9BFF-FEFAC3AA99C2}"/>
              </a:ext>
            </a:extLst>
          </p:cNvPr>
          <p:cNvGrpSpPr/>
          <p:nvPr/>
        </p:nvGrpSpPr>
        <p:grpSpPr>
          <a:xfrm>
            <a:off x="7288882" y="4710665"/>
            <a:ext cx="3420000" cy="1260000"/>
            <a:chOff x="7489828" y="4149106"/>
            <a:chExt cx="3420000" cy="1260000"/>
          </a:xfrm>
        </p:grpSpPr>
        <p:sp>
          <p:nvSpPr>
            <p:cNvPr id="28" name="楕円 27">
              <a:extLst>
                <a:ext uri="{FF2B5EF4-FFF2-40B4-BE49-F238E27FC236}">
                  <a16:creationId xmlns:a16="http://schemas.microsoft.com/office/drawing/2014/main" id="{13F3FAF5-1B61-43CB-A032-C0B35D038318}"/>
                </a:ext>
              </a:extLst>
            </p:cNvPr>
            <p:cNvSpPr/>
            <p:nvPr/>
          </p:nvSpPr>
          <p:spPr>
            <a:xfrm>
              <a:off x="7489828" y="4149106"/>
              <a:ext cx="3420000" cy="126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A9413EFA-D396-411F-83EC-C9EF076260B2}"/>
                </a:ext>
              </a:extLst>
            </p:cNvPr>
            <p:cNvSpPr txBox="1"/>
            <p:nvPr/>
          </p:nvSpPr>
          <p:spPr>
            <a:xfrm>
              <a:off x="7769191" y="4194157"/>
              <a:ext cx="2880000" cy="1064137"/>
            </a:xfrm>
            <a:prstGeom prst="rect">
              <a:avLst/>
            </a:prstGeom>
            <a:noFill/>
          </p:spPr>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消費者同士の取引</a:t>
              </a:r>
            </a:p>
            <a:p>
              <a:pPr algn="ctr">
                <a:lnSpc>
                  <a:spcPts val="3400"/>
                </a:lnSpc>
              </a:pPr>
              <a:r>
                <a:rPr lang="en-US" altLang="ja-JP" sz="3200" b="1" dirty="0">
                  <a:solidFill>
                    <a:schemeClr val="bg1"/>
                  </a:solidFill>
                  <a:latin typeface="Meiryo UI" panose="020B0604030504040204" pitchFamily="50" charset="-128"/>
                  <a:ea typeface="Meiryo UI" panose="020B0604030504040204" pitchFamily="50" charset="-128"/>
                </a:rPr>
                <a:t>C to C</a:t>
              </a:r>
            </a:p>
            <a:p>
              <a:pPr algn="ctr">
                <a:lnSpc>
                  <a:spcPts val="1800"/>
                </a:lnSpc>
              </a:pPr>
              <a:r>
                <a:rPr lang="en-US" altLang="ja-JP" sz="1400" b="1" dirty="0">
                  <a:solidFill>
                    <a:schemeClr val="bg1"/>
                  </a:solidFill>
                  <a:latin typeface="Meiryo UI" panose="020B0604030504040204" pitchFamily="50" charset="-128"/>
                  <a:ea typeface="Meiryo UI" panose="020B0604030504040204" pitchFamily="50" charset="-128"/>
                </a:rPr>
                <a:t>(Consumer to Consumer)</a:t>
              </a:r>
              <a:endParaRPr lang="ja-JP" altLang="en-US" sz="1400" b="1" dirty="0">
                <a:solidFill>
                  <a:schemeClr val="bg1"/>
                </a:solidFill>
                <a:latin typeface="Meiryo UI" panose="020B0604030504040204" pitchFamily="50" charset="-128"/>
                <a:ea typeface="Meiryo UI" panose="020B0604030504040204" pitchFamily="50" charset="-128"/>
              </a:endParaRPr>
            </a:p>
          </p:txBody>
        </p:sp>
      </p:grpSp>
      <p:grpSp>
        <p:nvGrpSpPr>
          <p:cNvPr id="19" name="グループ化 18">
            <a:extLst>
              <a:ext uri="{FF2B5EF4-FFF2-40B4-BE49-F238E27FC236}">
                <a16:creationId xmlns:a16="http://schemas.microsoft.com/office/drawing/2014/main" id="{17C7F030-3FF2-4C0F-A8B6-0B928A67B220}"/>
              </a:ext>
            </a:extLst>
          </p:cNvPr>
          <p:cNvGrpSpPr/>
          <p:nvPr/>
        </p:nvGrpSpPr>
        <p:grpSpPr>
          <a:xfrm>
            <a:off x="440008" y="1779022"/>
            <a:ext cx="5957156" cy="2868746"/>
            <a:chOff x="440008" y="1779022"/>
            <a:chExt cx="5957156" cy="2868746"/>
          </a:xfrm>
        </p:grpSpPr>
        <p:grpSp>
          <p:nvGrpSpPr>
            <p:cNvPr id="15" name="グループ化 14">
              <a:extLst>
                <a:ext uri="{FF2B5EF4-FFF2-40B4-BE49-F238E27FC236}">
                  <a16:creationId xmlns:a16="http://schemas.microsoft.com/office/drawing/2014/main" id="{F435D0D1-FD76-4F07-8A19-0EFF163C0ED3}"/>
                </a:ext>
              </a:extLst>
            </p:cNvPr>
            <p:cNvGrpSpPr/>
            <p:nvPr/>
          </p:nvGrpSpPr>
          <p:grpSpPr>
            <a:xfrm>
              <a:off x="640360" y="1779022"/>
              <a:ext cx="5104035" cy="2868746"/>
              <a:chOff x="640360" y="1779022"/>
              <a:chExt cx="5104035" cy="2868746"/>
            </a:xfrm>
          </p:grpSpPr>
          <p:sp>
            <p:nvSpPr>
              <p:cNvPr id="21" name="テキスト ボックス 20">
                <a:extLst>
                  <a:ext uri="{FF2B5EF4-FFF2-40B4-BE49-F238E27FC236}">
                    <a16:creationId xmlns:a16="http://schemas.microsoft.com/office/drawing/2014/main" id="{289CA073-9A1D-4C9C-BA43-4055669918AB}"/>
                  </a:ext>
                </a:extLst>
              </p:cNvPr>
              <p:cNvSpPr txBox="1"/>
              <p:nvPr/>
            </p:nvSpPr>
            <p:spPr>
              <a:xfrm>
                <a:off x="704395" y="1779022"/>
                <a:ext cx="5040000" cy="646331"/>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オンラインショップ</a:t>
                </a:r>
                <a:endParaRPr lang="en-US" altLang="ja-JP" sz="2000" b="1"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インターネット上の店舗で事業者が商品を販売する</a:t>
                </a:r>
              </a:p>
            </p:txBody>
          </p:sp>
          <p:sp>
            <p:nvSpPr>
              <p:cNvPr id="43" name="テキスト ボックス 42">
                <a:extLst>
                  <a:ext uri="{FF2B5EF4-FFF2-40B4-BE49-F238E27FC236}">
                    <a16:creationId xmlns:a16="http://schemas.microsoft.com/office/drawing/2014/main" id="{87B977BD-E792-4BCB-9E60-A77ADF922BB0}"/>
                  </a:ext>
                </a:extLst>
              </p:cNvPr>
              <p:cNvSpPr txBox="1"/>
              <p:nvPr/>
            </p:nvSpPr>
            <p:spPr>
              <a:xfrm>
                <a:off x="1983938" y="3253735"/>
                <a:ext cx="720000" cy="360000"/>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販売</a:t>
                </a:r>
              </a:p>
            </p:txBody>
          </p:sp>
          <p:sp>
            <p:nvSpPr>
              <p:cNvPr id="44" name="テキスト ボックス 43">
                <a:extLst>
                  <a:ext uri="{FF2B5EF4-FFF2-40B4-BE49-F238E27FC236}">
                    <a16:creationId xmlns:a16="http://schemas.microsoft.com/office/drawing/2014/main" id="{5A94CCC7-468A-406D-AA6E-BB73D05DA00E}"/>
                  </a:ext>
                </a:extLst>
              </p:cNvPr>
              <p:cNvSpPr txBox="1"/>
              <p:nvPr/>
            </p:nvSpPr>
            <p:spPr>
              <a:xfrm>
                <a:off x="3738274" y="3253735"/>
                <a:ext cx="720000" cy="360000"/>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購入</a:t>
                </a:r>
              </a:p>
            </p:txBody>
          </p:sp>
          <p:sp>
            <p:nvSpPr>
              <p:cNvPr id="45" name="テキスト ボックス 44">
                <a:extLst>
                  <a:ext uri="{FF2B5EF4-FFF2-40B4-BE49-F238E27FC236}">
                    <a16:creationId xmlns:a16="http://schemas.microsoft.com/office/drawing/2014/main" id="{5C706027-DB42-45B5-AF93-50AEA7CAB6D9}"/>
                  </a:ext>
                </a:extLst>
              </p:cNvPr>
              <p:cNvSpPr txBox="1"/>
              <p:nvPr/>
            </p:nvSpPr>
            <p:spPr>
              <a:xfrm>
                <a:off x="640360" y="4309214"/>
                <a:ext cx="1217050" cy="338554"/>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販売事業者</a:t>
                </a:r>
              </a:p>
            </p:txBody>
          </p:sp>
          <p:sp>
            <p:nvSpPr>
              <p:cNvPr id="46" name="テキスト ボックス 45">
                <a:extLst>
                  <a:ext uri="{FF2B5EF4-FFF2-40B4-BE49-F238E27FC236}">
                    <a16:creationId xmlns:a16="http://schemas.microsoft.com/office/drawing/2014/main" id="{121CE1B7-B6C2-4246-9F89-32A73EFF588C}"/>
                  </a:ext>
                </a:extLst>
              </p:cNvPr>
              <p:cNvSpPr txBox="1"/>
              <p:nvPr/>
            </p:nvSpPr>
            <p:spPr>
              <a:xfrm>
                <a:off x="4272858" y="4289192"/>
                <a:ext cx="1217050"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消費者</a:t>
                </a:r>
                <a:endParaRPr kumimoji="1" lang="ja-JP" altLang="en-US" sz="1600" dirty="0">
                  <a:latin typeface="Meiryo UI" panose="020B0604030504040204" pitchFamily="50" charset="-128"/>
                  <a:ea typeface="Meiryo UI" panose="020B0604030504040204" pitchFamily="50" charset="-128"/>
                </a:endParaRPr>
              </a:p>
            </p:txBody>
          </p:sp>
          <p:sp>
            <p:nvSpPr>
              <p:cNvPr id="36" name="矢印: 右 35">
                <a:extLst>
                  <a:ext uri="{FF2B5EF4-FFF2-40B4-BE49-F238E27FC236}">
                    <a16:creationId xmlns:a16="http://schemas.microsoft.com/office/drawing/2014/main" id="{F42A54E5-7444-4EB4-9CCB-B0107F7669EB}"/>
                  </a:ext>
                </a:extLst>
              </p:cNvPr>
              <p:cNvSpPr/>
              <p:nvPr/>
            </p:nvSpPr>
            <p:spPr>
              <a:xfrm>
                <a:off x="2135302" y="3601299"/>
                <a:ext cx="2160000" cy="36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pic>
          <p:nvPicPr>
            <p:cNvPr id="4" name="グラフィックス 3">
              <a:extLst>
                <a:ext uri="{FF2B5EF4-FFF2-40B4-BE49-F238E27FC236}">
                  <a16:creationId xmlns:a16="http://schemas.microsoft.com/office/drawing/2014/main" id="{81BCC331-FBA7-4F41-A019-296B4F987C5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0008" y="2985140"/>
              <a:ext cx="1617754" cy="1147792"/>
            </a:xfrm>
            <a:prstGeom prst="rect">
              <a:avLst/>
            </a:prstGeom>
          </p:spPr>
        </p:pic>
        <p:pic>
          <p:nvPicPr>
            <p:cNvPr id="9" name="グラフィックス 8">
              <a:extLst>
                <a:ext uri="{FF2B5EF4-FFF2-40B4-BE49-F238E27FC236}">
                  <a16:creationId xmlns:a16="http://schemas.microsoft.com/office/drawing/2014/main" id="{3FCB5C63-87EF-41FC-9CEB-FF6B9FFA25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237163" y="2740980"/>
              <a:ext cx="2160001" cy="1355671"/>
            </a:xfrm>
            <a:prstGeom prst="rect">
              <a:avLst/>
            </a:prstGeom>
          </p:spPr>
        </p:pic>
      </p:grpSp>
      <p:grpSp>
        <p:nvGrpSpPr>
          <p:cNvPr id="24" name="グループ化 23">
            <a:extLst>
              <a:ext uri="{FF2B5EF4-FFF2-40B4-BE49-F238E27FC236}">
                <a16:creationId xmlns:a16="http://schemas.microsoft.com/office/drawing/2014/main" id="{F1624BDA-A683-4AC2-919F-AF2B3C98C576}"/>
              </a:ext>
            </a:extLst>
          </p:cNvPr>
          <p:cNvGrpSpPr/>
          <p:nvPr/>
        </p:nvGrpSpPr>
        <p:grpSpPr>
          <a:xfrm>
            <a:off x="6566975" y="1779022"/>
            <a:ext cx="5381585" cy="2848724"/>
            <a:chOff x="6566975" y="1779022"/>
            <a:chExt cx="5381585" cy="2848724"/>
          </a:xfrm>
        </p:grpSpPr>
        <p:grpSp>
          <p:nvGrpSpPr>
            <p:cNvPr id="5" name="グループ化 4">
              <a:extLst>
                <a:ext uri="{FF2B5EF4-FFF2-40B4-BE49-F238E27FC236}">
                  <a16:creationId xmlns:a16="http://schemas.microsoft.com/office/drawing/2014/main" id="{6B7226BE-75FE-424E-8840-0DD54CDA4093}"/>
                </a:ext>
              </a:extLst>
            </p:cNvPr>
            <p:cNvGrpSpPr/>
            <p:nvPr/>
          </p:nvGrpSpPr>
          <p:grpSpPr>
            <a:xfrm>
              <a:off x="6566975" y="1779022"/>
              <a:ext cx="5381585" cy="2848724"/>
              <a:chOff x="6566975" y="1779022"/>
              <a:chExt cx="5381585" cy="2848724"/>
            </a:xfrm>
          </p:grpSpPr>
          <p:grpSp>
            <p:nvGrpSpPr>
              <p:cNvPr id="17" name="グループ化 16">
                <a:extLst>
                  <a:ext uri="{FF2B5EF4-FFF2-40B4-BE49-F238E27FC236}">
                    <a16:creationId xmlns:a16="http://schemas.microsoft.com/office/drawing/2014/main" id="{032EF9E9-6527-4EF3-806D-FA21CD9D7ABA}"/>
                  </a:ext>
                </a:extLst>
              </p:cNvPr>
              <p:cNvGrpSpPr/>
              <p:nvPr/>
            </p:nvGrpSpPr>
            <p:grpSpPr>
              <a:xfrm>
                <a:off x="6566975" y="1779022"/>
                <a:ext cx="4750432" cy="2848724"/>
                <a:chOff x="6566975" y="1779022"/>
                <a:chExt cx="4750432" cy="2848724"/>
              </a:xfrm>
            </p:grpSpPr>
            <p:sp>
              <p:nvSpPr>
                <p:cNvPr id="22" name="テキスト ボックス 21">
                  <a:extLst>
                    <a:ext uri="{FF2B5EF4-FFF2-40B4-BE49-F238E27FC236}">
                      <a16:creationId xmlns:a16="http://schemas.microsoft.com/office/drawing/2014/main" id="{ECDD1918-A022-4586-85AC-5BFC3ABD1CA6}"/>
                    </a:ext>
                  </a:extLst>
                </p:cNvPr>
                <p:cNvSpPr txBox="1"/>
                <p:nvPr/>
              </p:nvSpPr>
              <p:spPr>
                <a:xfrm>
                  <a:off x="7170421" y="1779022"/>
                  <a:ext cx="3600000" cy="646331"/>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ネットオークション、フリマサイト</a:t>
                  </a:r>
                  <a:endParaRPr lang="en-US" altLang="ja-JP" sz="2000" b="1"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個人と個人の間で売買する</a:t>
                  </a:r>
                  <a:endParaRPr lang="en-US" altLang="ja-JP" sz="1600" dirty="0">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A1B8E043-4B5D-4C07-9A4E-2354AE44EBD7}"/>
                    </a:ext>
                  </a:extLst>
                </p:cNvPr>
                <p:cNvGrpSpPr/>
                <p:nvPr/>
              </p:nvGrpSpPr>
              <p:grpSpPr>
                <a:xfrm>
                  <a:off x="6566975" y="2646740"/>
                  <a:ext cx="1217050" cy="1981006"/>
                  <a:chOff x="6719733" y="1801087"/>
                  <a:chExt cx="1217050" cy="1981006"/>
                </a:xfrm>
              </p:grpSpPr>
              <p:pic>
                <p:nvPicPr>
                  <p:cNvPr id="48" name="グラフィックス 47">
                    <a:extLst>
                      <a:ext uri="{FF2B5EF4-FFF2-40B4-BE49-F238E27FC236}">
                        <a16:creationId xmlns:a16="http://schemas.microsoft.com/office/drawing/2014/main" id="{88B51D98-964D-4A14-89FC-89989D880DD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836769" y="1801087"/>
                    <a:ext cx="982979" cy="1557548"/>
                  </a:xfrm>
                  <a:prstGeom prst="rect">
                    <a:avLst/>
                  </a:prstGeom>
                </p:spPr>
              </p:pic>
              <p:sp>
                <p:nvSpPr>
                  <p:cNvPr id="41" name="テキスト ボックス 40">
                    <a:extLst>
                      <a:ext uri="{FF2B5EF4-FFF2-40B4-BE49-F238E27FC236}">
                        <a16:creationId xmlns:a16="http://schemas.microsoft.com/office/drawing/2014/main" id="{03C6611D-45D1-442A-8236-DC93A567F50F}"/>
                      </a:ext>
                    </a:extLst>
                  </p:cNvPr>
                  <p:cNvSpPr txBox="1"/>
                  <p:nvPr/>
                </p:nvSpPr>
                <p:spPr>
                  <a:xfrm>
                    <a:off x="6719733" y="3443539"/>
                    <a:ext cx="1217050"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消費者</a:t>
                    </a:r>
                    <a:endParaRPr kumimoji="1" lang="ja-JP" altLang="en-US" sz="1600" dirty="0">
                      <a:latin typeface="Meiryo UI" panose="020B0604030504040204" pitchFamily="50" charset="-128"/>
                      <a:ea typeface="Meiryo UI" panose="020B0604030504040204" pitchFamily="50" charset="-128"/>
                    </a:endParaRPr>
                  </a:p>
                </p:txBody>
              </p:sp>
            </p:grpSp>
            <p:sp>
              <p:nvSpPr>
                <p:cNvPr id="47" name="テキスト ボックス 46">
                  <a:extLst>
                    <a:ext uri="{FF2B5EF4-FFF2-40B4-BE49-F238E27FC236}">
                      <a16:creationId xmlns:a16="http://schemas.microsoft.com/office/drawing/2014/main" id="{4AFA8BF3-809A-49DE-BAC6-57CFB2B3CBFC}"/>
                    </a:ext>
                  </a:extLst>
                </p:cNvPr>
                <p:cNvSpPr txBox="1"/>
                <p:nvPr/>
              </p:nvSpPr>
              <p:spPr>
                <a:xfrm>
                  <a:off x="10100357" y="4285483"/>
                  <a:ext cx="1217050"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消費者</a:t>
                  </a:r>
                  <a:endParaRPr kumimoji="1" lang="ja-JP" altLang="en-US" sz="16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8AFD4885-0E92-45FF-9A9A-EF31AD60A48B}"/>
                    </a:ext>
                  </a:extLst>
                </p:cNvPr>
                <p:cNvSpPr txBox="1"/>
                <p:nvPr/>
              </p:nvSpPr>
              <p:spPr>
                <a:xfrm>
                  <a:off x="8383186" y="4282304"/>
                  <a:ext cx="1217050"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仲介事業者</a:t>
                  </a:r>
                </a:p>
              </p:txBody>
            </p:sp>
            <p:sp>
              <p:nvSpPr>
                <p:cNvPr id="51" name="テキスト ボックス 50">
                  <a:extLst>
                    <a:ext uri="{FF2B5EF4-FFF2-40B4-BE49-F238E27FC236}">
                      <a16:creationId xmlns:a16="http://schemas.microsoft.com/office/drawing/2014/main" id="{8D8F6BA4-F4E7-484F-B175-A7C0D5C70192}"/>
                    </a:ext>
                  </a:extLst>
                </p:cNvPr>
                <p:cNvSpPr txBox="1"/>
                <p:nvPr/>
              </p:nvSpPr>
              <p:spPr>
                <a:xfrm>
                  <a:off x="7630006" y="3253735"/>
                  <a:ext cx="720000" cy="360000"/>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出品</a:t>
                  </a:r>
                </a:p>
              </p:txBody>
            </p:sp>
            <p:sp>
              <p:nvSpPr>
                <p:cNvPr id="52" name="テキスト ボックス 51">
                  <a:extLst>
                    <a:ext uri="{FF2B5EF4-FFF2-40B4-BE49-F238E27FC236}">
                      <a16:creationId xmlns:a16="http://schemas.microsoft.com/office/drawing/2014/main" id="{32672ED8-D348-4AC2-ABD7-C7CDBEB44AAE}"/>
                    </a:ext>
                  </a:extLst>
                </p:cNvPr>
                <p:cNvSpPr txBox="1"/>
                <p:nvPr/>
              </p:nvSpPr>
              <p:spPr>
                <a:xfrm>
                  <a:off x="9378650" y="3253735"/>
                  <a:ext cx="720000" cy="360000"/>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購入</a:t>
                  </a:r>
                </a:p>
              </p:txBody>
            </p:sp>
            <p:sp>
              <p:nvSpPr>
                <p:cNvPr id="30" name="矢印: 右 29">
                  <a:extLst>
                    <a:ext uri="{FF2B5EF4-FFF2-40B4-BE49-F238E27FC236}">
                      <a16:creationId xmlns:a16="http://schemas.microsoft.com/office/drawing/2014/main" id="{A745238E-3A96-42DD-B75E-6E4FBB305ACB}"/>
                    </a:ext>
                  </a:extLst>
                </p:cNvPr>
                <p:cNvSpPr/>
                <p:nvPr/>
              </p:nvSpPr>
              <p:spPr>
                <a:xfrm>
                  <a:off x="7712726" y="3598887"/>
                  <a:ext cx="720000" cy="36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5" name="矢印: 右 34">
                  <a:extLst>
                    <a:ext uri="{FF2B5EF4-FFF2-40B4-BE49-F238E27FC236}">
                      <a16:creationId xmlns:a16="http://schemas.microsoft.com/office/drawing/2014/main" id="{960A80AC-7338-4E66-857B-5E68259638B6}"/>
                    </a:ext>
                  </a:extLst>
                </p:cNvPr>
                <p:cNvSpPr/>
                <p:nvPr/>
              </p:nvSpPr>
              <p:spPr>
                <a:xfrm>
                  <a:off x="9464600" y="3614356"/>
                  <a:ext cx="720000" cy="36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pic>
            <p:nvPicPr>
              <p:cNvPr id="38" name="グラフィックス 37">
                <a:extLst>
                  <a:ext uri="{FF2B5EF4-FFF2-40B4-BE49-F238E27FC236}">
                    <a16:creationId xmlns:a16="http://schemas.microsoft.com/office/drawing/2014/main" id="{C17BE808-73A3-40E7-BE91-4CAE3787A3F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208062" y="2438026"/>
                <a:ext cx="1740498" cy="1761264"/>
              </a:xfrm>
              <a:prstGeom prst="rect">
                <a:avLst/>
              </a:prstGeom>
            </p:spPr>
          </p:pic>
        </p:grpSp>
        <p:pic>
          <p:nvPicPr>
            <p:cNvPr id="18" name="グラフィックス 17">
              <a:extLst>
                <a:ext uri="{FF2B5EF4-FFF2-40B4-BE49-F238E27FC236}">
                  <a16:creationId xmlns:a16="http://schemas.microsoft.com/office/drawing/2014/main" id="{8769C40B-982E-4507-A584-19A696A6E18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470783" y="2833947"/>
              <a:ext cx="952531" cy="1370341"/>
            </a:xfrm>
            <a:prstGeom prst="rect">
              <a:avLst/>
            </a:prstGeom>
          </p:spPr>
        </p:pic>
      </p:grpSp>
    </p:spTree>
    <p:extLst>
      <p:ext uri="{BB962C8B-B14F-4D97-AF65-F5344CB8AC3E}">
        <p14:creationId xmlns:p14="http://schemas.microsoft.com/office/powerpoint/2010/main" val="146003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14065F7-EC28-47BF-8B1F-E35F97D6ABD5}"/>
              </a:ext>
            </a:extLst>
          </p:cNvPr>
          <p:cNvSpPr txBox="1"/>
          <p:nvPr/>
        </p:nvSpPr>
        <p:spPr>
          <a:xfrm>
            <a:off x="1051870" y="427649"/>
            <a:ext cx="10225269" cy="1569660"/>
          </a:xfrm>
          <a:prstGeom prst="rect">
            <a:avLst/>
          </a:prstGeom>
          <a:noFill/>
        </p:spPr>
        <p:txBody>
          <a:bodyPr wrap="square" rtlCol="0" anchor="ctr">
            <a:spAutoFit/>
          </a:bodyPr>
          <a:lstStyle/>
          <a:p>
            <a:pPr algn="ctr"/>
            <a:r>
              <a:rPr lang="ja-JP" altLang="en-US" sz="3200" b="1" dirty="0">
                <a:latin typeface="Meiryo UI" panose="020B0604030504040204" pitchFamily="50" charset="-128"/>
                <a:ea typeface="Meiryo UI" panose="020B0604030504040204" pitchFamily="50" charset="-128"/>
              </a:rPr>
              <a:t>電子商取引を中心に</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solidFill>
                  <a:srgbClr val="FF0040"/>
                </a:solidFill>
                <a:latin typeface="Meiryo UI" panose="020B0604030504040204" pitchFamily="50" charset="-128"/>
                <a:ea typeface="Meiryo UI" panose="020B0604030504040204" pitchFamily="50" charset="-128"/>
              </a:rPr>
              <a:t>契約の成立や、契約前に確認すべき点</a:t>
            </a:r>
            <a:r>
              <a:rPr lang="ja-JP" altLang="en-US" sz="3200" b="1" dirty="0">
                <a:latin typeface="Meiryo UI" panose="020B0604030504040204" pitchFamily="50" charset="-128"/>
                <a:ea typeface="Meiryo UI" panose="020B0604030504040204" pitchFamily="50" charset="-128"/>
              </a:rPr>
              <a:t>を理解し</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トラブルを防止できるようにする</a:t>
            </a:r>
            <a:endParaRPr lang="en-US" altLang="ja-JP" sz="32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BD52DD4-9F7F-4E23-B731-D2E6E4DCE385}"/>
              </a:ext>
            </a:extLst>
          </p:cNvPr>
          <p:cNvSpPr txBox="1"/>
          <p:nvPr/>
        </p:nvSpPr>
        <p:spPr>
          <a:xfrm>
            <a:off x="695325" y="5399554"/>
            <a:ext cx="10801350" cy="1080000"/>
          </a:xfrm>
          <a:prstGeom prst="rect">
            <a:avLst/>
          </a:prstGeom>
          <a:noFill/>
        </p:spPr>
        <p:txBody>
          <a:bodyPr wrap="square" rtlCol="0" anchor="ctr">
            <a:spAutoFit/>
          </a:bodyPr>
          <a:lstStyle/>
          <a:p>
            <a:pPr algn="ctr"/>
            <a:r>
              <a:rPr lang="ja-JP" altLang="en-US" sz="3200" b="1" dirty="0">
                <a:latin typeface="Meiryo UI" panose="020B0604030504040204" pitchFamily="50" charset="-128"/>
                <a:ea typeface="Meiryo UI" panose="020B0604030504040204" pitchFamily="50" charset="-128"/>
              </a:rPr>
              <a:t>電子商取引は、</a:t>
            </a:r>
            <a:r>
              <a:rPr lang="ja-JP" altLang="en-US" sz="3200" b="1" dirty="0">
                <a:solidFill>
                  <a:srgbClr val="FF0040"/>
                </a:solidFill>
                <a:latin typeface="Meiryo UI" panose="020B0604030504040204" pitchFamily="50" charset="-128"/>
                <a:ea typeface="Meiryo UI" panose="020B0604030504040204" pitchFamily="50" charset="-128"/>
              </a:rPr>
              <a:t>対面</a:t>
            </a:r>
            <a:r>
              <a:rPr lang="ja-JP" altLang="en-US" sz="3200" b="1" dirty="0">
                <a:latin typeface="Meiryo UI" panose="020B0604030504040204" pitchFamily="50" charset="-128"/>
                <a:ea typeface="Meiryo UI" panose="020B0604030504040204" pitchFamily="50" charset="-128"/>
              </a:rPr>
              <a:t>よりも注意すべき点が多くあります</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何に注意したら良いのでしょうか？</a:t>
            </a:r>
          </a:p>
        </p:txBody>
      </p:sp>
      <p:pic>
        <p:nvPicPr>
          <p:cNvPr id="9" name="図 8">
            <a:extLst>
              <a:ext uri="{FF2B5EF4-FFF2-40B4-BE49-F238E27FC236}">
                <a16:creationId xmlns:a16="http://schemas.microsoft.com/office/drawing/2014/main" id="{AD3E1361-152F-4FF8-93A7-1BC36C4C1033}"/>
              </a:ext>
            </a:extLst>
          </p:cNvPr>
          <p:cNvPicPr>
            <a:picLocks noChangeAspect="1"/>
          </p:cNvPicPr>
          <p:nvPr/>
        </p:nvPicPr>
        <p:blipFill>
          <a:blip r:embed="rId3"/>
          <a:stretch>
            <a:fillRect/>
          </a:stretch>
        </p:blipFill>
        <p:spPr>
          <a:xfrm>
            <a:off x="5408303" y="2083588"/>
            <a:ext cx="1512401" cy="3351163"/>
          </a:xfrm>
          <a:prstGeom prst="rect">
            <a:avLst/>
          </a:prstGeom>
        </p:spPr>
      </p:pic>
      <p:grpSp>
        <p:nvGrpSpPr>
          <p:cNvPr id="3" name="グループ化 2">
            <a:extLst>
              <a:ext uri="{FF2B5EF4-FFF2-40B4-BE49-F238E27FC236}">
                <a16:creationId xmlns:a16="http://schemas.microsoft.com/office/drawing/2014/main" id="{5E91728E-3339-4574-8508-0604AB96A413}"/>
              </a:ext>
            </a:extLst>
          </p:cNvPr>
          <p:cNvGrpSpPr/>
          <p:nvPr/>
        </p:nvGrpSpPr>
        <p:grpSpPr>
          <a:xfrm>
            <a:off x="1416050" y="2349500"/>
            <a:ext cx="2340000" cy="1440000"/>
            <a:chOff x="1416050" y="2349500"/>
            <a:chExt cx="2340000" cy="1440000"/>
          </a:xfrm>
        </p:grpSpPr>
        <p:sp>
          <p:nvSpPr>
            <p:cNvPr id="12" name="楕円 11">
              <a:extLst>
                <a:ext uri="{FF2B5EF4-FFF2-40B4-BE49-F238E27FC236}">
                  <a16:creationId xmlns:a16="http://schemas.microsoft.com/office/drawing/2014/main" id="{AAA65530-BB13-4B0D-8508-E148901C1576}"/>
                </a:ext>
              </a:extLst>
            </p:cNvPr>
            <p:cNvSpPr/>
            <p:nvPr/>
          </p:nvSpPr>
          <p:spPr>
            <a:xfrm>
              <a:off x="1866050" y="2349500"/>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5852A4E4-8975-4F17-AE08-2E8D84AB2C85}"/>
                </a:ext>
              </a:extLst>
            </p:cNvPr>
            <p:cNvSpPr txBox="1"/>
            <p:nvPr/>
          </p:nvSpPr>
          <p:spPr>
            <a:xfrm>
              <a:off x="1416050" y="2893582"/>
              <a:ext cx="2340000" cy="36000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取引相手の信頼性</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5" name="グループ化 4">
            <a:extLst>
              <a:ext uri="{FF2B5EF4-FFF2-40B4-BE49-F238E27FC236}">
                <a16:creationId xmlns:a16="http://schemas.microsoft.com/office/drawing/2014/main" id="{78720697-EF90-4666-9BD2-D00D7487654E}"/>
              </a:ext>
            </a:extLst>
          </p:cNvPr>
          <p:cNvGrpSpPr/>
          <p:nvPr/>
        </p:nvGrpSpPr>
        <p:grpSpPr>
          <a:xfrm>
            <a:off x="7376792" y="3776849"/>
            <a:ext cx="2160000" cy="1440000"/>
            <a:chOff x="7376792" y="3776849"/>
            <a:chExt cx="2160000" cy="1440000"/>
          </a:xfrm>
        </p:grpSpPr>
        <p:sp>
          <p:nvSpPr>
            <p:cNvPr id="17" name="楕円 16">
              <a:extLst>
                <a:ext uri="{FF2B5EF4-FFF2-40B4-BE49-F238E27FC236}">
                  <a16:creationId xmlns:a16="http://schemas.microsoft.com/office/drawing/2014/main" id="{6192D40E-286C-43AA-8363-2B6008534719}"/>
                </a:ext>
              </a:extLst>
            </p:cNvPr>
            <p:cNvSpPr/>
            <p:nvPr/>
          </p:nvSpPr>
          <p:spPr>
            <a:xfrm>
              <a:off x="7721034" y="3776849"/>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4CA675DE-E5BD-4813-8FB2-154013036BC9}"/>
                </a:ext>
              </a:extLst>
            </p:cNvPr>
            <p:cNvSpPr txBox="1"/>
            <p:nvPr/>
          </p:nvSpPr>
          <p:spPr>
            <a:xfrm>
              <a:off x="7376792" y="4310887"/>
              <a:ext cx="2160000" cy="36000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法律等による規制</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4" name="グループ化 3">
            <a:extLst>
              <a:ext uri="{FF2B5EF4-FFF2-40B4-BE49-F238E27FC236}">
                <a16:creationId xmlns:a16="http://schemas.microsoft.com/office/drawing/2014/main" id="{966E2485-7A4D-4FBA-A865-06F1FF049E69}"/>
              </a:ext>
            </a:extLst>
          </p:cNvPr>
          <p:cNvGrpSpPr/>
          <p:nvPr/>
        </p:nvGrpSpPr>
        <p:grpSpPr>
          <a:xfrm>
            <a:off x="2819400" y="3817225"/>
            <a:ext cx="2160000" cy="1440000"/>
            <a:chOff x="2819400" y="3817225"/>
            <a:chExt cx="2160000" cy="1440000"/>
          </a:xfrm>
        </p:grpSpPr>
        <p:sp>
          <p:nvSpPr>
            <p:cNvPr id="16" name="楕円 15">
              <a:extLst>
                <a:ext uri="{FF2B5EF4-FFF2-40B4-BE49-F238E27FC236}">
                  <a16:creationId xmlns:a16="http://schemas.microsoft.com/office/drawing/2014/main" id="{727CAB9B-4EC1-4E6C-A1BE-9EB1A3ECDDCD}"/>
                </a:ext>
              </a:extLst>
            </p:cNvPr>
            <p:cNvSpPr/>
            <p:nvPr/>
          </p:nvSpPr>
          <p:spPr>
            <a:xfrm>
              <a:off x="3179400" y="3817225"/>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84FE6021-B036-4EB9-B4CE-CBDE160BDDB7}"/>
                </a:ext>
              </a:extLst>
            </p:cNvPr>
            <p:cNvSpPr txBox="1"/>
            <p:nvPr/>
          </p:nvSpPr>
          <p:spPr>
            <a:xfrm>
              <a:off x="2819400" y="4341461"/>
              <a:ext cx="2160000" cy="36000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返品・交換の条件</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id="{9F4F5AB7-FA74-45CB-8E13-1FF1EF5C1EA0}"/>
              </a:ext>
            </a:extLst>
          </p:cNvPr>
          <p:cNvGrpSpPr/>
          <p:nvPr/>
        </p:nvGrpSpPr>
        <p:grpSpPr>
          <a:xfrm>
            <a:off x="8976813" y="2349500"/>
            <a:ext cx="2160000" cy="1440000"/>
            <a:chOff x="8881364" y="2349500"/>
            <a:chExt cx="2160000" cy="1440000"/>
          </a:xfrm>
        </p:grpSpPr>
        <p:sp>
          <p:nvSpPr>
            <p:cNvPr id="24" name="楕円 23">
              <a:extLst>
                <a:ext uri="{FF2B5EF4-FFF2-40B4-BE49-F238E27FC236}">
                  <a16:creationId xmlns:a16="http://schemas.microsoft.com/office/drawing/2014/main" id="{8DF66E82-F6E0-49B3-97EB-C9D72B4164AC}"/>
                </a:ext>
              </a:extLst>
            </p:cNvPr>
            <p:cNvSpPr/>
            <p:nvPr/>
          </p:nvSpPr>
          <p:spPr>
            <a:xfrm>
              <a:off x="9241364" y="2349500"/>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AA2FCCD9-9F6D-4D76-9E73-F42A85AF2337}"/>
                </a:ext>
              </a:extLst>
            </p:cNvPr>
            <p:cNvSpPr txBox="1"/>
            <p:nvPr/>
          </p:nvSpPr>
          <p:spPr>
            <a:xfrm>
              <a:off x="8881364" y="2875407"/>
              <a:ext cx="2160000" cy="40011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製品の安全性</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1217119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xEl>
                                              <p:pRg st="1" end="1"/>
                                            </p:txEl>
                                          </p:spTgt>
                                        </p:tgtEl>
                                      </p:cBhvr>
                                    </p:animEffect>
                                    <p:animScale>
                                      <p:cBhvr>
                                        <p:cTn id="7" dur="250" autoRev="1" fill="hold"/>
                                        <p:tgtEl>
                                          <p:spTgt spid="7">
                                            <p:txEl>
                                              <p:pRg st="1" end="1"/>
                                            </p:txEl>
                                          </p:spTgt>
                                        </p:tgtEl>
                                      </p:cBhvr>
                                      <p:by x="105000" y="105000"/>
                                    </p:animScale>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455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B0244DB6DF9E48A86D60A1E79EE19C" ma:contentTypeVersion="6" ma:contentTypeDescription="新しいドキュメントを作成します。" ma:contentTypeScope="" ma:versionID="31adc1ecc2c711a6e74483b33276d26d">
  <xsd:schema xmlns:xsd="http://www.w3.org/2001/XMLSchema" xmlns:xs="http://www.w3.org/2001/XMLSchema" xmlns:p="http://schemas.microsoft.com/office/2006/metadata/properties" xmlns:ns2="46aa2ba8-d8e2-4d03-b265-d0ed885cf8da" targetNamespace="http://schemas.microsoft.com/office/2006/metadata/properties" ma:root="true" ma:fieldsID="c7f08e0e88f5c1da349a90ce65b84c19" ns2:_="">
    <xsd:import namespace="46aa2ba8-d8e2-4d03-b265-d0ed885cf8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a2ba8-d8e2-4d03-b265-d0ed885cf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39E2F6-BC8F-48AE-B69D-DB496B27307B}">
  <ds:schemaRefs>
    <ds:schemaRef ds:uri="http://schemas.microsoft.com/sharepoint/v3/contenttype/forms"/>
  </ds:schemaRefs>
</ds:datastoreItem>
</file>

<file path=customXml/itemProps2.xml><?xml version="1.0" encoding="utf-8"?>
<ds:datastoreItem xmlns:ds="http://schemas.openxmlformats.org/officeDocument/2006/customXml" ds:itemID="{5EF5C2C2-97C9-48D7-B5AB-5FD3CCF2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aa2ba8-d8e2-4d03-b265-d0ed885cf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31FFAA-71A6-49CF-9B40-897A8AFBB57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6aa2ba8-d8e2-4d03-b265-d0ed885cf8d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6217</TotalTime>
  <Words>577</Words>
  <Application>Microsoft Office PowerPoint</Application>
  <PresentationFormat>ワイド画面</PresentationFormat>
  <Paragraphs>80</Paragraphs>
  <Slides>6</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Meiryo UI</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CAA</cp:lastModifiedBy>
  <cp:revision>1</cp:revision>
  <cp:lastPrinted>2022-06-24T02:51:54Z</cp:lastPrinted>
  <dcterms:created xsi:type="dcterms:W3CDTF">2021-06-24T00:04:33Z</dcterms:created>
  <dcterms:modified xsi:type="dcterms:W3CDTF">2022-06-24T02:57:55Z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0x01010059B0244DB6DF9E48A86D60A1E79EE19C</vt:lpwstr>
  </property>
</Properties>
</file>