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8" r:id="rId2"/>
    <p:sldId id="299" r:id="rId3"/>
    <p:sldId id="322" r:id="rId4"/>
    <p:sldId id="401" r:id="rId5"/>
    <p:sldId id="402" r:id="rId6"/>
    <p:sldId id="404" r:id="rId7"/>
    <p:sldId id="405" r:id="rId8"/>
    <p:sldId id="414" r:id="rId9"/>
    <p:sldId id="415" r:id="rId10"/>
    <p:sldId id="407" r:id="rId11"/>
    <p:sldId id="408" r:id="rId12"/>
    <p:sldId id="395" r:id="rId13"/>
    <p:sldId id="409" r:id="rId14"/>
    <p:sldId id="410" r:id="rId15"/>
    <p:sldId id="411" r:id="rId16"/>
    <p:sldId id="412" r:id="rId17"/>
    <p:sldId id="413" r:id="rId18"/>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0CBE6E-24F1-85E4-385B-83023C13B789}" name="坂本 有芳" initials="YS" userId="S::41273009@naruto-u.ac.jp::b318f32e-d6ef-4f03-aef1-707da2bec1c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A2"/>
    <a:srgbClr val="FFFFFF"/>
    <a:srgbClr val="F5F5F5"/>
    <a:srgbClr val="FFFFF2"/>
    <a:srgbClr val="F5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A975AE-9983-466B-9690-147504C5B1EB}" v="5" dt="2024-03-07T09:19:37.74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LiveId" clId="{48BC4AC5-56BE-4DFF-841D-817265BF54CC}"/>
    <pc:docChg chg="custSel modSld">
      <pc:chgData name="沙織 浅野" userId="50989c1ea3c4bf50" providerId="LiveId" clId="{48BC4AC5-56BE-4DFF-841D-817265BF54CC}" dt="2024-02-29T04:28:33.762" v="9"/>
      <pc:docMkLst>
        <pc:docMk/>
      </pc:docMkLst>
      <pc:sldChg chg="modNotesTx">
        <pc:chgData name="沙織 浅野" userId="50989c1ea3c4bf50" providerId="LiveId" clId="{48BC4AC5-56BE-4DFF-841D-817265BF54CC}" dt="2024-02-29T04:25:49.936" v="0" actId="2711"/>
        <pc:sldMkLst>
          <pc:docMk/>
          <pc:sldMk cId="3939099152" sldId="402"/>
        </pc:sldMkLst>
      </pc:sldChg>
      <pc:sldChg chg="addSp delSp modSp mod">
        <pc:chgData name="沙織 浅野" userId="50989c1ea3c4bf50" providerId="LiveId" clId="{48BC4AC5-56BE-4DFF-841D-817265BF54CC}" dt="2024-02-29T04:27:37.590" v="6" actId="1076"/>
        <pc:sldMkLst>
          <pc:docMk/>
          <pc:sldMk cId="4222624873" sldId="409"/>
        </pc:sldMkLst>
        <pc:graphicFrameChg chg="del">
          <ac:chgData name="沙織 浅野" userId="50989c1ea3c4bf50" providerId="LiveId" clId="{48BC4AC5-56BE-4DFF-841D-817265BF54CC}" dt="2024-02-29T04:27:27.121" v="2" actId="478"/>
          <ac:graphicFrameMkLst>
            <pc:docMk/>
            <pc:sldMk cId="4222624873" sldId="409"/>
            <ac:graphicFrameMk id="9" creationId="{5C4157CA-DD01-3C13-3E30-8D9F1BB619D2}"/>
          </ac:graphicFrameMkLst>
        </pc:graphicFrameChg>
        <pc:graphicFrameChg chg="add mod">
          <ac:chgData name="沙織 浅野" userId="50989c1ea3c4bf50" providerId="LiveId" clId="{48BC4AC5-56BE-4DFF-841D-817265BF54CC}" dt="2024-02-29T04:27:37.590" v="6" actId="1076"/>
          <ac:graphicFrameMkLst>
            <pc:docMk/>
            <pc:sldMk cId="4222624873" sldId="409"/>
            <ac:graphicFrameMk id="17" creationId="{F206BE0D-8804-312A-CC92-25CCD778A0D2}"/>
          </ac:graphicFrameMkLst>
        </pc:graphicFrameChg>
      </pc:sldChg>
      <pc:sldChg chg="modSp mod">
        <pc:chgData name="沙織 浅野" userId="50989c1ea3c4bf50" providerId="LiveId" clId="{48BC4AC5-56BE-4DFF-841D-817265BF54CC}" dt="2024-02-29T04:28:33.762" v="9"/>
        <pc:sldMkLst>
          <pc:docMk/>
          <pc:sldMk cId="377035849" sldId="413"/>
        </pc:sldMkLst>
        <pc:graphicFrameChg chg="mod modGraphic">
          <ac:chgData name="沙織 浅野" userId="50989c1ea3c4bf50" providerId="LiveId" clId="{48BC4AC5-56BE-4DFF-841D-817265BF54CC}" dt="2024-02-29T04:28:33.762" v="9"/>
          <ac:graphicFrameMkLst>
            <pc:docMk/>
            <pc:sldMk cId="377035849" sldId="413"/>
            <ac:graphicFrameMk id="15" creationId="{E3DB94F9-243E-5B44-F0F0-CA2CC4AFDCDE}"/>
          </ac:graphicFrameMkLst>
        </pc:graphicFrameChg>
      </pc:sldChg>
    </pc:docChg>
  </pc:docChgLst>
  <pc:docChgLst>
    <pc:chgData name="沙織 浅野" userId="50989c1ea3c4bf50" providerId="Windows Live" clId="Web-{8BF2F20C-A5C7-4EFE-96CF-292AC020089C}"/>
    <pc:docChg chg="modSld">
      <pc:chgData name="沙織 浅野" userId="50989c1ea3c4bf50" providerId="Windows Live" clId="Web-{8BF2F20C-A5C7-4EFE-96CF-292AC020089C}" dt="2024-02-29T04:23:36.961" v="82"/>
      <pc:docMkLst>
        <pc:docMk/>
      </pc:docMkLst>
      <pc:sldChg chg="modNotes">
        <pc:chgData name="沙織 浅野" userId="50989c1ea3c4bf50" providerId="Windows Live" clId="Web-{8BF2F20C-A5C7-4EFE-96CF-292AC020089C}" dt="2024-02-29T04:20:38.534" v="4"/>
        <pc:sldMkLst>
          <pc:docMk/>
          <pc:sldMk cId="3939099152" sldId="402"/>
        </pc:sldMkLst>
      </pc:sldChg>
      <pc:sldChg chg="delCm modNotes">
        <pc:chgData name="沙織 浅野" userId="50989c1ea3c4bf50" providerId="Windows Live" clId="Web-{8BF2F20C-A5C7-4EFE-96CF-292AC020089C}" dt="2024-02-29T04:21:02.129" v="22"/>
        <pc:sldMkLst>
          <pc:docMk/>
          <pc:sldMk cId="3744764353" sldId="404"/>
        </pc:sldMkLst>
        <pc:extLst>
          <p:ext xmlns:p="http://schemas.openxmlformats.org/presentationml/2006/main" uri="{D6D511B9-2390-475A-947B-AFAB55BFBCF1}">
            <pc226:cmChg xmlns:pc226="http://schemas.microsoft.com/office/powerpoint/2022/06/main/command" chg="del">
              <pc226:chgData name="沙織 浅野" userId="50989c1ea3c4bf50" providerId="Windows Live" clId="Web-{8BF2F20C-A5C7-4EFE-96CF-292AC020089C}" dt="2024-02-29T04:20:45.613" v="5"/>
              <pc2:cmMkLst xmlns:pc2="http://schemas.microsoft.com/office/powerpoint/2019/9/main/command">
                <pc:docMk/>
                <pc:sldMk cId="3744764353" sldId="404"/>
                <pc2:cmMk id="{CE855DD1-14E5-459E-BFAC-230707979780}"/>
              </pc2:cmMkLst>
            </pc226:cmChg>
          </p:ext>
        </pc:extLst>
      </pc:sldChg>
      <pc:sldChg chg="modSp modNotes">
        <pc:chgData name="沙織 浅野" userId="50989c1ea3c4bf50" providerId="Windows Live" clId="Web-{8BF2F20C-A5C7-4EFE-96CF-292AC020089C}" dt="2024-02-29T04:21:22.364" v="38"/>
        <pc:sldMkLst>
          <pc:docMk/>
          <pc:sldMk cId="4223540267" sldId="405"/>
        </pc:sldMkLst>
        <pc:graphicFrameChg chg="mod modGraphic">
          <ac:chgData name="沙織 浅野" userId="50989c1ea3c4bf50" providerId="Windows Live" clId="Web-{8BF2F20C-A5C7-4EFE-96CF-292AC020089C}" dt="2024-02-29T04:21:08.582" v="26"/>
          <ac:graphicFrameMkLst>
            <pc:docMk/>
            <pc:sldMk cId="4223540267" sldId="405"/>
            <ac:graphicFrameMk id="20" creationId="{FA5576BB-A01D-93CA-3664-45388C3DC05E}"/>
          </ac:graphicFrameMkLst>
        </pc:graphicFrameChg>
      </pc:sldChg>
      <pc:sldChg chg="modSp modNotes">
        <pc:chgData name="沙織 浅野" userId="50989c1ea3c4bf50" providerId="Windows Live" clId="Web-{8BF2F20C-A5C7-4EFE-96CF-292AC020089C}" dt="2024-02-29T04:22:16.584" v="72"/>
        <pc:sldMkLst>
          <pc:docMk/>
          <pc:sldMk cId="3157608583" sldId="407"/>
        </pc:sldMkLst>
        <pc:spChg chg="mod">
          <ac:chgData name="沙織 浅野" userId="50989c1ea3c4bf50" providerId="Windows Live" clId="Web-{8BF2F20C-A5C7-4EFE-96CF-292AC020089C}" dt="2024-02-29T04:22:09.553" v="61" actId="20577"/>
          <ac:spMkLst>
            <pc:docMk/>
            <pc:sldMk cId="3157608583" sldId="407"/>
            <ac:spMk id="6" creationId="{D02676D4-26C7-C12D-B2A8-90DD8512D51B}"/>
          </ac:spMkLst>
        </pc:spChg>
      </pc:sldChg>
      <pc:sldChg chg="modNotes">
        <pc:chgData name="沙織 浅野" userId="50989c1ea3c4bf50" providerId="Windows Live" clId="Web-{8BF2F20C-A5C7-4EFE-96CF-292AC020089C}" dt="2024-02-29T04:22:57.148" v="77"/>
        <pc:sldMkLst>
          <pc:docMk/>
          <pc:sldMk cId="4222624873" sldId="409"/>
        </pc:sldMkLst>
      </pc:sldChg>
      <pc:sldChg chg="modNotes">
        <pc:chgData name="沙織 浅野" userId="50989c1ea3c4bf50" providerId="Windows Live" clId="Web-{8BF2F20C-A5C7-4EFE-96CF-292AC020089C}" dt="2024-02-29T04:23:16.820" v="79"/>
        <pc:sldMkLst>
          <pc:docMk/>
          <pc:sldMk cId="855321127" sldId="411"/>
        </pc:sldMkLst>
      </pc:sldChg>
      <pc:sldChg chg="modSp delCm">
        <pc:chgData name="沙織 浅野" userId="50989c1ea3c4bf50" providerId="Windows Live" clId="Web-{8BF2F20C-A5C7-4EFE-96CF-292AC020089C}" dt="2024-02-29T04:23:36.961" v="82"/>
        <pc:sldMkLst>
          <pc:docMk/>
          <pc:sldMk cId="377035849" sldId="413"/>
        </pc:sldMkLst>
        <pc:graphicFrameChg chg="mod modGraphic">
          <ac:chgData name="沙織 浅野" userId="50989c1ea3c4bf50" providerId="Windows Live" clId="Web-{8BF2F20C-A5C7-4EFE-96CF-292AC020089C}" dt="2024-02-29T04:23:34.649" v="81"/>
          <ac:graphicFrameMkLst>
            <pc:docMk/>
            <pc:sldMk cId="377035849" sldId="413"/>
            <ac:graphicFrameMk id="15" creationId="{E3DB94F9-243E-5B44-F0F0-CA2CC4AFDCDE}"/>
          </ac:graphicFrameMkLst>
        </pc:graphicFrameChg>
        <pc:extLst>
          <p:ext xmlns:p="http://schemas.openxmlformats.org/presentationml/2006/main" uri="{D6D511B9-2390-475A-947B-AFAB55BFBCF1}">
            <pc226:cmChg xmlns:pc226="http://schemas.microsoft.com/office/powerpoint/2022/06/main/command" chg="del">
              <pc226:chgData name="沙織 浅野" userId="50989c1ea3c4bf50" providerId="Windows Live" clId="Web-{8BF2F20C-A5C7-4EFE-96CF-292AC020089C}" dt="2024-02-29T04:23:36.961" v="82"/>
              <pc2:cmMkLst xmlns:pc2="http://schemas.microsoft.com/office/powerpoint/2019/9/main/command">
                <pc:docMk/>
                <pc:sldMk cId="377035849" sldId="413"/>
                <pc2:cmMk id="{FD5AFEA7-976F-41B4-A167-1EF28128327C}"/>
              </pc2:cmMkLst>
            </pc226:cmChg>
          </p:ext>
        </pc:extLst>
      </pc:sldChg>
      <pc:sldChg chg="modSp modNotes">
        <pc:chgData name="沙織 浅野" userId="50989c1ea3c4bf50" providerId="Windows Live" clId="Web-{8BF2F20C-A5C7-4EFE-96CF-292AC020089C}" dt="2024-02-29T04:21:59.193" v="58"/>
        <pc:sldMkLst>
          <pc:docMk/>
          <pc:sldMk cId="3883356111" sldId="414"/>
        </pc:sldMkLst>
        <pc:spChg chg="mod">
          <ac:chgData name="沙織 浅野" userId="50989c1ea3c4bf50" providerId="Windows Live" clId="Web-{8BF2F20C-A5C7-4EFE-96CF-292AC020089C}" dt="2024-02-29T04:21:30.864" v="41" actId="20577"/>
          <ac:spMkLst>
            <pc:docMk/>
            <pc:sldMk cId="3883356111" sldId="414"/>
            <ac:spMk id="3" creationId="{A669B990-C9DE-A693-3B5D-48BFFAA519B5}"/>
          </ac:spMkLst>
        </pc:spChg>
        <pc:spChg chg="mod">
          <ac:chgData name="沙織 浅野" userId="50989c1ea3c4bf50" providerId="Windows Live" clId="Web-{8BF2F20C-A5C7-4EFE-96CF-292AC020089C}" dt="2024-02-29T04:21:36.536" v="42" actId="20577"/>
          <ac:spMkLst>
            <pc:docMk/>
            <pc:sldMk cId="3883356111" sldId="414"/>
            <ac:spMk id="24" creationId="{C639AFC7-6020-5258-EFAA-11A4E4E6362B}"/>
          </ac:spMkLst>
        </pc:spChg>
      </pc:sldChg>
      <pc:sldChg chg="modNotes">
        <pc:chgData name="沙織 浅野" userId="50989c1ea3c4bf50" providerId="Windows Live" clId="Web-{8BF2F20C-A5C7-4EFE-96CF-292AC020089C}" dt="2024-02-29T04:22:03.506" v="60"/>
        <pc:sldMkLst>
          <pc:docMk/>
          <pc:sldMk cId="264910488" sldId="415"/>
        </pc:sldMkLst>
      </pc:sldChg>
    </pc:docChg>
  </pc:docChgLst>
  <pc:docChgLst>
    <pc:chgData name="沙織 浅野" userId="50989c1ea3c4bf50" providerId="Windows Live" clId="Web-{38AB8D02-B039-405B-9BDD-C92CE36AA5B9}"/>
    <pc:docChg chg="">
      <pc:chgData name="沙織 浅野" userId="50989c1ea3c4bf50" providerId="Windows Live" clId="Web-{38AB8D02-B039-405B-9BDD-C92CE36AA5B9}" dt="2024-02-27T03:54:04.586" v="0"/>
      <pc:docMkLst>
        <pc:docMk/>
      </pc:docMkLst>
      <pc:sldChg chg="delCm">
        <pc:chgData name="沙織 浅野" userId="50989c1ea3c4bf50" providerId="Windows Live" clId="Web-{38AB8D02-B039-405B-9BDD-C92CE36AA5B9}" dt="2024-02-27T03:54:04.586" v="0"/>
        <pc:sldMkLst>
          <pc:docMk/>
          <pc:sldMk cId="2965252266" sldId="299"/>
        </pc:sldMkLst>
        <pc:extLst>
          <p:ext xmlns:p="http://schemas.openxmlformats.org/presentationml/2006/main" uri="{D6D511B9-2390-475A-947B-AFAB55BFBCF1}">
            <pc226:cmChg xmlns:pc226="http://schemas.microsoft.com/office/powerpoint/2022/06/main/command" chg="del">
              <pc226:chgData name="沙織 浅野" userId="50989c1ea3c4bf50" providerId="Windows Live" clId="Web-{38AB8D02-B039-405B-9BDD-C92CE36AA5B9}" dt="2024-02-27T03:54:04.586" v="0"/>
              <pc2:cmMkLst xmlns:pc2="http://schemas.microsoft.com/office/powerpoint/2019/9/main/command">
                <pc:docMk/>
                <pc:sldMk cId="2965252266" sldId="299"/>
                <pc2:cmMk id="{8351EB7C-9A6E-47C8-A858-9297AFE70900}"/>
              </pc2:cmMkLst>
            </pc226:cmChg>
          </p:ext>
        </pc:extLst>
      </pc:sldChg>
    </pc:docChg>
  </pc:docChgLst>
  <pc:docChgLst>
    <pc:chgData name="沙織 浅野" userId="50989c1ea3c4bf50" providerId="LiveId" clId="{B8A975AE-9983-466B-9690-147504C5B1EB}"/>
    <pc:docChg chg="custSel modSld">
      <pc:chgData name="沙織 浅野" userId="50989c1ea3c4bf50" providerId="LiveId" clId="{B8A975AE-9983-466B-9690-147504C5B1EB}" dt="2024-03-07T09:19:29.418" v="5"/>
      <pc:docMkLst>
        <pc:docMk/>
      </pc:docMkLst>
      <pc:sldChg chg="addSp delSp modSp mod">
        <pc:chgData name="沙織 浅野" userId="50989c1ea3c4bf50" providerId="LiveId" clId="{B8A975AE-9983-466B-9690-147504C5B1EB}" dt="2024-03-07T09:19:29.418" v="5"/>
        <pc:sldMkLst>
          <pc:docMk/>
          <pc:sldMk cId="4222624873" sldId="409"/>
        </pc:sldMkLst>
        <pc:graphicFrameChg chg="del mod">
          <ac:chgData name="沙織 浅野" userId="50989c1ea3c4bf50" providerId="LiveId" clId="{B8A975AE-9983-466B-9690-147504C5B1EB}" dt="2024-03-07T09:19:22.002" v="2" actId="478"/>
          <ac:graphicFrameMkLst>
            <pc:docMk/>
            <pc:sldMk cId="4222624873" sldId="409"/>
            <ac:graphicFrameMk id="17" creationId="{F206BE0D-8804-312A-CC92-25CCD778A0D2}"/>
          </ac:graphicFrameMkLst>
        </pc:graphicFrameChg>
        <pc:graphicFrameChg chg="add mod">
          <ac:chgData name="沙織 浅野" userId="50989c1ea3c4bf50" providerId="LiveId" clId="{B8A975AE-9983-466B-9690-147504C5B1EB}" dt="2024-03-07T09:19:29.418" v="5"/>
          <ac:graphicFrameMkLst>
            <pc:docMk/>
            <pc:sldMk cId="4222624873" sldId="409"/>
            <ac:graphicFrameMk id="18" creationId="{987C1A93-3572-78B4-D1D7-59598BB0FD0F}"/>
          </ac:graphicFrameMkLst>
        </pc:graphicFrameChg>
      </pc:sldChg>
    </pc:docChg>
  </pc:docChgLst>
  <pc:docChgLst>
    <pc:chgData name="沙織 浅野" userId="50989c1ea3c4bf50" providerId="Windows Live" clId="Web-{FC7BE98E-2BB3-4C27-8AF2-94924CE88BDB}"/>
    <pc:docChg chg="modSld">
      <pc:chgData name="沙織 浅野" userId="50989c1ea3c4bf50" providerId="Windows Live" clId="Web-{FC7BE98E-2BB3-4C27-8AF2-94924CE88BDB}" dt="2024-02-29T04:32:44.168" v="0"/>
      <pc:docMkLst>
        <pc:docMk/>
      </pc:docMkLst>
      <pc:sldChg chg="modNotes">
        <pc:chgData name="沙織 浅野" userId="50989c1ea3c4bf50" providerId="Windows Live" clId="Web-{FC7BE98E-2BB3-4C27-8AF2-94924CE88BDB}" dt="2024-02-29T04:32:44.168" v="0"/>
        <pc:sldMkLst>
          <pc:docMk/>
          <pc:sldMk cId="4222624873" sldId="409"/>
        </pc:sldMkLst>
      </pc:sldChg>
    </pc:docChg>
  </pc:docChgLst>
  <pc:docChgLst>
    <pc:chgData name="沙織 浅野" userId="50989c1ea3c4bf50" providerId="Windows Live" clId="Web-{937C290D-5378-40DA-90B3-CA3CA4547853}"/>
    <pc:docChg chg="modSld">
      <pc:chgData name="沙織 浅野" userId="50989c1ea3c4bf50" providerId="Windows Live" clId="Web-{937C290D-5378-40DA-90B3-CA3CA4547853}" dt="2024-03-01T01:05:15.175" v="9"/>
      <pc:docMkLst>
        <pc:docMk/>
      </pc:docMkLst>
      <pc:sldChg chg="modNotes">
        <pc:chgData name="沙織 浅野" userId="50989c1ea3c4bf50" providerId="Windows Live" clId="Web-{937C290D-5378-40DA-90B3-CA3CA4547853}" dt="2024-03-01T01:04:42.987" v="7"/>
        <pc:sldMkLst>
          <pc:docMk/>
          <pc:sldMk cId="3157608583" sldId="407"/>
        </pc:sldMkLst>
      </pc:sldChg>
      <pc:sldChg chg="modNotes">
        <pc:chgData name="沙織 浅野" userId="50989c1ea3c4bf50" providerId="Windows Live" clId="Web-{937C290D-5378-40DA-90B3-CA3CA4547853}" dt="2024-03-01T01:05:15.175" v="9"/>
        <pc:sldMkLst>
          <pc:docMk/>
          <pc:sldMk cId="4222624873" sldId="409"/>
        </pc:sldMkLst>
      </pc:sldChg>
      <pc:sldChg chg="modSp">
        <pc:chgData name="沙織 浅野" userId="50989c1ea3c4bf50" providerId="Windows Live" clId="Web-{937C290D-5378-40DA-90B3-CA3CA4547853}" dt="2024-03-01T01:04:30.221" v="0" actId="20577"/>
        <pc:sldMkLst>
          <pc:docMk/>
          <pc:sldMk cId="264910488" sldId="415"/>
        </pc:sldMkLst>
        <pc:spChg chg="mod">
          <ac:chgData name="沙織 浅野" userId="50989c1ea3c4bf50" providerId="Windows Live" clId="Web-{937C290D-5378-40DA-90B3-CA3CA4547853}" dt="2024-03-01T01:04:30.221" v="0" actId="20577"/>
          <ac:spMkLst>
            <pc:docMk/>
            <pc:sldMk cId="264910488" sldId="415"/>
            <ac:spMk id="6" creationId="{814BD418-2C35-E863-3EC2-84639004945B}"/>
          </ac:spMkLst>
        </pc:spChg>
      </pc:sldChg>
    </pc:docChg>
  </pc:docChgLst>
  <pc:docChgLst>
    <pc:chgData name="沙織 浅野" userId="50989c1ea3c4bf50" providerId="Windows Live" clId="Web-{382006AA-4243-4039-B4FA-9AED58B83EEF}"/>
    <pc:docChg chg="modSld">
      <pc:chgData name="沙織 浅野" userId="50989c1ea3c4bf50" providerId="Windows Live" clId="Web-{382006AA-4243-4039-B4FA-9AED58B83EEF}" dt="2024-03-01T01:40:40.709" v="11" actId="20577"/>
      <pc:docMkLst>
        <pc:docMk/>
      </pc:docMkLst>
      <pc:sldChg chg="addSp modSp">
        <pc:chgData name="沙織 浅野" userId="50989c1ea3c4bf50" providerId="Windows Live" clId="Web-{382006AA-4243-4039-B4FA-9AED58B83EEF}" dt="2024-03-01T01:40:40.709" v="11" actId="20577"/>
        <pc:sldMkLst>
          <pc:docMk/>
          <pc:sldMk cId="4222624873" sldId="409"/>
        </pc:sldMkLst>
        <pc:spChg chg="add mod">
          <ac:chgData name="沙織 浅野" userId="50989c1ea3c4bf50" providerId="Windows Live" clId="Web-{382006AA-4243-4039-B4FA-9AED58B83EEF}" dt="2024-03-01T01:40:40.709" v="11" actId="20577"/>
          <ac:spMkLst>
            <pc:docMk/>
            <pc:sldMk cId="4222624873" sldId="409"/>
            <ac:spMk id="9" creationId="{50D79725-3F76-8892-B6FC-E74826AAD69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6D264B6-3CAE-48BA-8DCA-A1AF95CCFF6B}" type="datetimeFigureOut">
              <a:t>2024/4/1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・学習内容：本授業では、自分たちの行動が環境にどのような影響を与えるか理解する。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・教師の支援：めあてを示し、この時間に学習することを理解させる。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この授業では、私たちの行動が環境にどのような影響を与えているかについて学んでいきます</a:t>
            </a:r>
            <a:r>
              <a:rPr kumimoji="1" lang="ja-JP" altLang="en-US"/>
              <a:t>。</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10812477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・学習内容：省エネルギーのためにすべきことを考える。できていることがあれば発表する。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・教師の支援：続けることが重要であることを理解させる。また、すでに実行していることがあれば評価し、紹介する。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それでは、省エネルギーのために私たち</a:t>
            </a:r>
            <a:r>
              <a:rPr lang="ja-JP" altLang="en-US">
                <a:latin typeface="UD デジタル 教科書体 NK-R"/>
                <a:ea typeface="UD デジタル 教科書体 NK-R"/>
              </a:rPr>
              <a:t>がすべきこと</a:t>
            </a:r>
            <a:r>
              <a:rPr kumimoji="1" lang="ja-JP" altLang="en-US">
                <a:latin typeface="UD デジタル 教科書体 NK-R"/>
                <a:ea typeface="UD デジタル 教科書体 NK-R"/>
              </a:rPr>
              <a:t>を考えてみましょう。続けるための方法を工夫しながら、できることを増やすことが大切です。</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10</a:t>
            </a:fld>
            <a:endParaRPr kumimoji="1" lang="ja-JP" altLang="en-US"/>
          </a:p>
        </p:txBody>
      </p:sp>
    </p:spTree>
    <p:extLst>
      <p:ext uri="{BB962C8B-B14F-4D97-AF65-F5344CB8AC3E}">
        <p14:creationId xmlns:p14="http://schemas.microsoft.com/office/powerpoint/2010/main" val="1604412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次に、ごみを減らすためにすべきことを考えていきたいと思います。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1303526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なぜ減らさなければならないのか、減らすためにはどうすればよいのかを考えてみましょう。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757262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・教師の支援：ごみを減らさなければならない理由を理解させる。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なぜ、ごみを減らさなければならないのでしょうか？</a:t>
            </a:r>
          </a:p>
          <a:p>
            <a:r>
              <a:rPr kumimoji="1" lang="ja-JP" altLang="en-US">
                <a:latin typeface="UD デジタル 教科書体 NK-R" panose="02020400000000000000" pitchFamily="18" charset="-128"/>
                <a:ea typeface="UD デジタル 教科書体 NK-R" panose="02020400000000000000" pitchFamily="18" charset="-128"/>
              </a:rPr>
              <a:t>まず、環境への影響があります。ごみは元々、木材や石油などの資源を用いて作られた製品です。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消費者の手に届くまでに、原料を輸入したり、工場で生産</a:t>
            </a:r>
            <a:r>
              <a:rPr lang="ja-JP" altLang="en-US">
                <a:latin typeface="UD デジタル 教科書体 NK-R"/>
                <a:ea typeface="UD デジタル 教科書体 NK-R"/>
              </a:rPr>
              <a:t>され</a:t>
            </a:r>
            <a:r>
              <a:rPr kumimoji="1" lang="ja-JP" altLang="en-US">
                <a:latin typeface="UD デジタル 教科書体 NK-R"/>
                <a:ea typeface="UD デジタル 教科書体 NK-R"/>
              </a:rPr>
              <a:t>た後に倉庫やお店など、色々なところに運ばれ、輸送のためにエネルギーや人手がかかっています。</a:t>
            </a:r>
            <a:endParaRPr kumimoji="1" lang="en-US" altLang="ja-JP">
              <a:latin typeface="UD デジタル 教科書体 NK-R"/>
              <a:ea typeface="UD デジタル 教科書体 NK-R"/>
            </a:endParaRPr>
          </a:p>
          <a:p>
            <a:r>
              <a:rPr kumimoji="1" lang="ja-JP" altLang="en-US">
                <a:latin typeface="UD デジタル 教科書体 NK-R" panose="02020400000000000000" pitchFamily="18" charset="-128"/>
                <a:ea typeface="UD デジタル 教科書体 NK-R" panose="02020400000000000000" pitchFamily="18" charset="-128"/>
              </a:rPr>
              <a:t>ごみを減らすことは、これらの限りある資源を無駄にしないことに繋がります。</a:t>
            </a:r>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ja-JP" altLang="en-US">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また、ごみ処理には、燃やす、埋め立てる、リサイクルする、などの種類があります。ごみが増えると、その分燃やす量も増えます。これにより、温室効果ガスが増え、地球温暖化が進行してしまいます。埋め立てる場合も海洋汚染や土壌汚染の原因となり、環境に悪い影響を及ぼしてしまいます。</a:t>
            </a:r>
          </a:p>
          <a:p>
            <a:r>
              <a:rPr kumimoji="1" lang="ja-JP" altLang="en-US">
                <a:latin typeface="UD デジタル 教科書体 NK-R" panose="02020400000000000000" pitchFamily="18" charset="-128"/>
                <a:ea typeface="UD デジタル 教科書体 NK-R" panose="02020400000000000000" pitchFamily="18" charset="-128"/>
              </a:rPr>
              <a:t>さらに、きちんと処理されなかったごみや不法投棄されたごみにより、海や山が汚染されてしまいます。</a:t>
            </a:r>
          </a:p>
          <a:p>
            <a:r>
              <a:rPr kumimoji="1" lang="ja-JP" altLang="en-US">
                <a:latin typeface="UD デジタル 教科書体 NK-R" panose="02020400000000000000" pitchFamily="18" charset="-128"/>
                <a:ea typeface="UD デジタル 教科書体 NK-R" panose="02020400000000000000" pitchFamily="18" charset="-128"/>
              </a:rPr>
              <a:t>スライドの写真は、海岸に漂着したごみです。人工ごみではプラスチック類がほとんどです。</a:t>
            </a:r>
          </a:p>
          <a:p>
            <a:r>
              <a:rPr kumimoji="1" lang="ja-JP" altLang="en-US">
                <a:latin typeface="UD デジタル 教科書体 NK-R"/>
                <a:ea typeface="UD デジタル 教科書体 NK-R"/>
              </a:rPr>
              <a:t>また、関連資料（クリックし、関連資料提示）は、徳島県の海岸に漂着したごみのデータです。</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13</a:t>
            </a:fld>
            <a:endParaRPr kumimoji="1" lang="ja-JP" altLang="en-US"/>
          </a:p>
        </p:txBody>
      </p:sp>
    </p:spTree>
    <p:extLst>
      <p:ext uri="{BB962C8B-B14F-4D97-AF65-F5344CB8AC3E}">
        <p14:creationId xmlns:p14="http://schemas.microsoft.com/office/powerpoint/2010/main" val="4147213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・教師の支援：ごみ処理には多額の費用が必要であり、ごみを減らすことが生活向上にも繋がることを理解させる。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財政面でも問題があります。ごみ処理には運搬費や処理費、処分場の維持管理費や環境対策など、多くの費用がかかっています。</a:t>
            </a:r>
          </a:p>
          <a:p>
            <a:r>
              <a:rPr kumimoji="1" lang="ja-JP" altLang="en-US">
                <a:latin typeface="UD デジタル 教科書体 NK-R" panose="02020400000000000000" pitchFamily="18" charset="-128"/>
                <a:ea typeface="UD デジタル 教科書体 NK-R" panose="02020400000000000000" pitchFamily="18" charset="-128"/>
              </a:rPr>
              <a:t>ごみが減ると、ごみ処理に必要なお金を減らすことができ、減らせた分を福祉分野や教育分野に使うこともできます。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14</a:t>
            </a:fld>
            <a:endParaRPr kumimoji="1" lang="ja-JP" altLang="en-US"/>
          </a:p>
        </p:txBody>
      </p:sp>
    </p:spTree>
    <p:extLst>
      <p:ext uri="{BB962C8B-B14F-4D97-AF65-F5344CB8AC3E}">
        <p14:creationId xmlns:p14="http://schemas.microsoft.com/office/powerpoint/2010/main" val="2227868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・教師の支援：徳島県上勝町のゼロ・ウェイスト運動を紹介し、ごみを減らす取組を行う動機付けにする。時間をかけすぎないよう注意！</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徳島県上勝町の</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ゼロ・ウェイスト運動</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について、簡単に説明します。上勝町にはごみ処理場がなく、住民が</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ゼロ・ウェイストセンター</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に持ち寄ります。住民はごみを４５種類に分類し、リサイクル率は８０パーセント</a:t>
            </a:r>
            <a:r>
              <a:rPr lang="ja-JP" altLang="en-US">
                <a:latin typeface="UD デジタル 教科書体 NK-R"/>
                <a:ea typeface="UD デジタル 教科書体 NK-R"/>
              </a:rPr>
              <a:t>以上</a:t>
            </a:r>
            <a:r>
              <a:rPr kumimoji="1" lang="ja-JP" altLang="en-US">
                <a:latin typeface="UD デジタル 教科書体 NK-R"/>
                <a:ea typeface="UD デジタル 教科書体 NK-R"/>
              </a:rPr>
              <a:t>となっています。また、ごみを出さない取組を住民・事業所・町役場それぞれで行っています。</a:t>
            </a:r>
            <a:endParaRPr lang="ja-JP" altLang="en-US">
              <a:latin typeface="UD デジタル 教科書体 NK-R"/>
              <a:ea typeface="UD デジタル 教科書体 NK-R"/>
            </a:endParaRPr>
          </a:p>
          <a:p>
            <a:r>
              <a:rPr kumimoji="1" lang="ja-JP" altLang="en-US">
                <a:latin typeface="UD デジタル 教科書体 NK-R" panose="02020400000000000000" pitchFamily="18" charset="-128"/>
                <a:ea typeface="UD デジタル 教科書体 NK-R" panose="02020400000000000000" pitchFamily="18" charset="-128"/>
              </a:rPr>
              <a:t>上勝町の人は、ものを大切にする、マイ食器を持参するなど、ごみを出さない工夫に取り組んでいます。</a:t>
            </a:r>
          </a:p>
          <a:p>
            <a:r>
              <a:rPr kumimoji="1" lang="ja-JP" altLang="en-US">
                <a:latin typeface="UD デジタル 教科書体 NK-R" panose="02020400000000000000" pitchFamily="18" charset="-128"/>
                <a:ea typeface="UD デジタル 教科書体 NK-R" panose="02020400000000000000" pitchFamily="18" charset="-128"/>
              </a:rPr>
              <a:t>事業所では、個売りや量り売り、食品ロス削減などに取り組んでいます。</a:t>
            </a:r>
          </a:p>
          <a:p>
            <a:r>
              <a:rPr kumimoji="1" lang="ja-JP" altLang="en-US">
                <a:latin typeface="UD デジタル 教科書体 NK-R" panose="02020400000000000000" pitchFamily="18" charset="-128"/>
                <a:ea typeface="UD デジタル 教科書体 NK-R" panose="02020400000000000000" pitchFamily="18" charset="-128"/>
              </a:rPr>
              <a:t>町役場では、ゼロ・ウェイスト推進員による普及活動やポイントキャンペーンにより、楽しみながらリサイクル率を向上させる取組を行っています。</a:t>
            </a:r>
          </a:p>
          <a:p>
            <a:r>
              <a:rPr kumimoji="1" lang="ja-JP" altLang="en-US">
                <a:latin typeface="UD デジタル 教科書体 NK-R" panose="02020400000000000000" pitchFamily="18" charset="-128"/>
                <a:ea typeface="UD デジタル 教科書体 NK-R" panose="02020400000000000000" pitchFamily="18" charset="-128"/>
              </a:rPr>
              <a:t>「無理せず、できる範囲で」が、ゼロ・ウェイスト運動のポイントです。</a:t>
            </a:r>
          </a:p>
          <a:p>
            <a:r>
              <a:rPr kumimoji="1" lang="ja-JP" altLang="en-US">
                <a:latin typeface="UD デジタル 教科書体 NK-R" panose="02020400000000000000" pitchFamily="18" charset="-128"/>
                <a:ea typeface="UD デジタル 教科書体 NK-R" panose="02020400000000000000" pitchFamily="18" charset="-128"/>
              </a:rPr>
              <a:t>これは、私たちがごみを減らす取組を実行するときにも当てはまるのではないでしょうか？</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15</a:t>
            </a:fld>
            <a:endParaRPr kumimoji="1" lang="ja-JP" altLang="en-US"/>
          </a:p>
        </p:txBody>
      </p:sp>
    </p:spTree>
    <p:extLst>
      <p:ext uri="{BB962C8B-B14F-4D97-AF65-F5344CB8AC3E}">
        <p14:creationId xmlns:p14="http://schemas.microsoft.com/office/powerpoint/2010/main" val="525433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・学習内容：自分たちがどのようなごみを出しているか、それらはどのような材料で作られているか考える。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・教師の支援：教師自身が出したごみを例示し、生徒の回答を促す。</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私たちが生活していると、さまざまなものがごみとして捨てられています。家庭や学校で、皆さんはどのような「ごみ」を出していますか？それらはどのような材料で作られていますか？</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16</a:t>
            </a:fld>
            <a:endParaRPr kumimoji="1" lang="ja-JP" altLang="en-US"/>
          </a:p>
        </p:txBody>
      </p:sp>
    </p:spTree>
    <p:extLst>
      <p:ext uri="{BB962C8B-B14F-4D97-AF65-F5344CB8AC3E}">
        <p14:creationId xmlns:p14="http://schemas.microsoft.com/office/powerpoint/2010/main" val="4172618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・学習内容：「ごみ」を減らすためにすべきことをワークシートに記入する。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ごみを減らすためのポイントは、リデュース、リユース、リサイクルです。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リデュースは、そもそもごみになるものを発生させないということで、必要ないものは断る「リフューズ」も入ります。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リユースは再使用するということです。修理してつかう「リペア」も入ります。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リサイクルは、同じ種類のものを集めて素材として再利用できるようにすることです。再生利用できるよう、責任を持って分別・処分する「リスポンジビリティ</a:t>
            </a:r>
            <a:r>
              <a:rPr kumimoji="1" lang="en-US" altLang="ja-JP">
                <a:latin typeface="UD デジタル 教科書体 NK-R" panose="02020400000000000000" pitchFamily="18" charset="-128"/>
                <a:ea typeface="UD デジタル 教科書体 NK-R" panose="02020400000000000000" pitchFamily="18" charset="-128"/>
              </a:rPr>
              <a:t>―</a:t>
            </a:r>
            <a:r>
              <a:rPr kumimoji="1" lang="ja-JP" altLang="en-US">
                <a:latin typeface="UD デジタル 教科書体 NK-R" panose="02020400000000000000" pitchFamily="18" charset="-128"/>
                <a:ea typeface="UD デジタル 教科書体 NK-R" panose="02020400000000000000" pitchFamily="18" charset="-128"/>
              </a:rPr>
              <a:t>」も入ります。ペットボトルや缶などの容器は、洗って乾かすと再生利用に回せます。</a:t>
            </a:r>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最も重要なのは、そもそもゴミになるものを発生させない「リデュース」です。</a:t>
            </a:r>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どのようなときに、必要ないものまで買ってしまうでしょうか？エコバックの持参を忘れないように、どうしたらよいでしょう？</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よいリユースのアイディアはありませんか？ 分別せずにゴミに混ぜてしまっているものはないですか？</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ごみを減らすためにすべきことを考え、続けてできる方法を色々と工夫してみましょう。！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17</a:t>
            </a:fld>
            <a:endParaRPr kumimoji="1" lang="ja-JP" altLang="en-US"/>
          </a:p>
        </p:txBody>
      </p:sp>
    </p:spTree>
    <p:extLst>
      <p:ext uri="{BB962C8B-B14F-4D97-AF65-F5344CB8AC3E}">
        <p14:creationId xmlns:p14="http://schemas.microsoft.com/office/powerpoint/2010/main" val="1732440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「省エネルギーのためにすべきこと」、「ごみを減らすためにすべきこと」という内容です。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980409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では最初に、省エネルギーのために何ができるか、についてです。私たちが毎日使っているエネルギーについて、考えていきます。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3092798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・学習内容：エネルギーの種類について理解する。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エネルギーは、大きく化石燃料と再生可能エネルギーに分類できます。</a:t>
            </a:r>
          </a:p>
          <a:p>
            <a:r>
              <a:rPr kumimoji="1" lang="ja-JP" altLang="en-US">
                <a:latin typeface="UD デジタル 教科書体 NK-R" panose="02020400000000000000" pitchFamily="18" charset="-128"/>
                <a:ea typeface="UD デジタル 教科書体 NK-R" panose="02020400000000000000" pitchFamily="18" charset="-128"/>
              </a:rPr>
              <a:t>化石燃料はその名前の通り長い年月をかけてできた燃料です。再生可能エネルギーは、何度でも再生できるエネルギーです。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3083051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・学習内容：ａ～ｈを化石燃料と再生可能エネルギーに分類し、それぞれの特徴について考える。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・教師の支援：化石燃料は一度使うと再生できず、燃やすことで</a:t>
            </a:r>
            <a:r>
              <a:rPr kumimoji="1" lang="en-US" altLang="ja-JP" b="1" i="1" u="sng">
                <a:latin typeface="UD デジタル 教科書体 NK-R" panose="02020400000000000000" pitchFamily="18" charset="-128"/>
                <a:ea typeface="UD デジタル 教科書体 NK-R" panose="02020400000000000000" pitchFamily="18" charset="-128"/>
              </a:rPr>
              <a:t>CO2</a:t>
            </a:r>
            <a:r>
              <a:rPr kumimoji="1" lang="ja-JP" altLang="en-US" b="1" i="1" u="sng">
                <a:latin typeface="UD デジタル 教科書体 NK-R" panose="02020400000000000000" pitchFamily="18" charset="-128"/>
                <a:ea typeface="UD デジタル 教科書体 NK-R" panose="02020400000000000000" pitchFamily="18" charset="-128"/>
              </a:rPr>
              <a:t>を発生させることを確認させる。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表のａ～ｈをそれぞれ①化石燃料、②再生可能エネルギー、に分類してください。それぞれ、どのような特徴があるでしょうか？</a:t>
            </a:r>
          </a:p>
          <a:p>
            <a:r>
              <a:rPr kumimoji="1" lang="ja-JP" altLang="en-US">
                <a:latin typeface="UD デジタル 教科書体 NK-R" panose="02020400000000000000" pitchFamily="18" charset="-128"/>
                <a:ea typeface="UD デジタル 教科書体 NK-R" panose="02020400000000000000" pitchFamily="18" charset="-128"/>
              </a:rPr>
              <a:t>化石燃料は、燃やしたときの熱エネルギーを利用します。燃やすことで地球温暖化の原因となる</a:t>
            </a:r>
            <a:r>
              <a:rPr kumimoji="1" lang="en-US" altLang="ja-JP">
                <a:latin typeface="UD デジタル 教科書体 NK-R" panose="02020400000000000000" pitchFamily="18" charset="-128"/>
                <a:ea typeface="UD デジタル 教科書体 NK-R" panose="02020400000000000000" pitchFamily="18" charset="-128"/>
              </a:rPr>
              <a:t>CO2</a:t>
            </a:r>
            <a:r>
              <a:rPr kumimoji="1" lang="ja-JP" altLang="en-US">
                <a:latin typeface="UD デジタル 教科書体 NK-R" panose="02020400000000000000" pitchFamily="18" charset="-128"/>
                <a:ea typeface="UD デジタル 教科書体 NK-R" panose="02020400000000000000" pitchFamily="18" charset="-128"/>
              </a:rPr>
              <a:t>を発生させる上、使ったらなくなります。</a:t>
            </a:r>
          </a:p>
          <a:p>
            <a:r>
              <a:rPr kumimoji="1" lang="ja-JP" altLang="en-US">
                <a:latin typeface="UD デジタル 教科書体 NK-R" panose="02020400000000000000" pitchFamily="18" charset="-128"/>
                <a:ea typeface="UD デジタル 教科書体 NK-R" panose="02020400000000000000" pitchFamily="18" charset="-128"/>
              </a:rPr>
              <a:t>再生可能エネルギーは太陽光や水力など、自然の力を利用して発電します。何度でも再生が可能であり、</a:t>
            </a:r>
            <a:r>
              <a:rPr lang="ja-JP" altLang="en-US">
                <a:latin typeface="UD デジタル 教科書体 NK-R" panose="02020400000000000000" pitchFamily="18" charset="-128"/>
                <a:ea typeface="UD デジタル 教科書体 NK-R" panose="02020400000000000000" pitchFamily="18" charset="-128"/>
              </a:rPr>
              <a:t>発電時に</a:t>
            </a:r>
            <a:r>
              <a:rPr kumimoji="1" lang="en-US" altLang="ja-JP">
                <a:latin typeface="UD デジタル 教科書体 NK-R" panose="02020400000000000000" pitchFamily="18" charset="-128"/>
                <a:ea typeface="UD デジタル 教科書体 NK-R" panose="02020400000000000000" pitchFamily="18" charset="-128"/>
              </a:rPr>
              <a:t>CO2</a:t>
            </a:r>
            <a:r>
              <a:rPr kumimoji="1" lang="ja-JP" altLang="en-US">
                <a:latin typeface="UD デジタル 教科書体 NK-R" panose="02020400000000000000" pitchFamily="18" charset="-128"/>
                <a:ea typeface="UD デジタル 教科書体 NK-R" panose="02020400000000000000" pitchFamily="18" charset="-128"/>
              </a:rPr>
              <a:t>も発生</a:t>
            </a:r>
            <a:r>
              <a:rPr lang="ja-JP" altLang="en-US">
                <a:latin typeface="UD デジタル 教科書体 NK-R" panose="02020400000000000000" pitchFamily="18" charset="-128"/>
                <a:ea typeface="UD デジタル 教科書体 NK-R" panose="02020400000000000000" pitchFamily="18" charset="-128"/>
              </a:rPr>
              <a:t>し</a:t>
            </a:r>
            <a:r>
              <a:rPr kumimoji="1" lang="ja-JP" altLang="en-US">
                <a:latin typeface="UD デジタル 教科書体 NK-R" panose="02020400000000000000" pitchFamily="18" charset="-128"/>
                <a:ea typeface="UD デジタル 教科書体 NK-R" panose="02020400000000000000" pitchFamily="18" charset="-128"/>
              </a:rPr>
              <a:t>ません。</a:t>
            </a:r>
            <a:endParaRPr kumimoji="1" lang="en-US" altLang="ja-JP">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latin typeface="UD デジタル 教科書体 NK-R" panose="02020400000000000000" pitchFamily="18" charset="-128"/>
                <a:ea typeface="UD デジタル 教科書体 NK-R" panose="02020400000000000000" pitchFamily="18" charset="-128"/>
              </a:rPr>
              <a:t>（クリック）これらのうちｂ、ｃ、ｆが化石燃料、ａ、ｄ、ｅ、ｇ、ｈが再生可能エネルギーです。</a:t>
            </a:r>
          </a:p>
          <a:p>
            <a:endParaRPr kumimoji="1" lang="ja-JP" altLang="en-US">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3154125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・教師の支援：化石燃料・再生可能エネルギーともにメリット・デメリットがあることを理解させる。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化石燃料には、輸送や貯蔵が簡単、これまでに作られた発電施設が活用できるなどのメリットがあります。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しかし、温室効果ガス（主に</a:t>
            </a:r>
            <a:r>
              <a:rPr lang="ja-JP" altLang="en-US">
                <a:latin typeface="UD デジタル 教科書体 NK-R"/>
                <a:ea typeface="UD デジタル 教科書体 NK-R"/>
              </a:rPr>
              <a:t>CO2</a:t>
            </a:r>
            <a:r>
              <a:rPr kumimoji="1" lang="ja-JP" altLang="en-US">
                <a:latin typeface="UD デジタル 教科書体 NK-R"/>
                <a:ea typeface="UD デジタル 教科書体 NK-R"/>
              </a:rPr>
              <a:t>）を発生させるため、気候危機の大きな原因となっています。</a:t>
            </a:r>
            <a:endParaRPr kumimoji="1" lang="en-US" altLang="ja-JP">
              <a:latin typeface="UD デジタル 教科書体 NK-R"/>
              <a:ea typeface="UD デジタル 教科書体 NK-R"/>
            </a:endParaRPr>
          </a:p>
          <a:p>
            <a:r>
              <a:rPr kumimoji="1" lang="ja-JP" altLang="en-US">
                <a:latin typeface="UD デジタル 教科書体 NK-R" panose="02020400000000000000" pitchFamily="18" charset="-128"/>
                <a:ea typeface="UD デジタル 教科書体 NK-R" panose="02020400000000000000" pitchFamily="18" charset="-128"/>
              </a:rPr>
              <a:t>また、日本は輸入に頼っているため、燃料を遠くの国から輸送してくる必要があり、輸送のためにも化石燃料を使い、その費用も莫大です。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さらに近年は価格が高騰していて、日本の貿易</a:t>
            </a:r>
            <a:r>
              <a:rPr lang="ja-JP" altLang="en-US">
                <a:latin typeface="UD デジタル 教科書体 NK-R"/>
                <a:ea typeface="UD デジタル 教科書体 NK-R"/>
              </a:rPr>
              <a:t>収支悪化</a:t>
            </a:r>
            <a:r>
              <a:rPr kumimoji="1" lang="ja-JP" altLang="en-US">
                <a:latin typeface="UD デジタル 教科書体 NK-R"/>
                <a:ea typeface="UD デジタル 教科書体 NK-R"/>
              </a:rPr>
              <a:t>の主な理由になっています。</a:t>
            </a:r>
            <a:endParaRPr kumimoji="1" lang="en-US" altLang="ja-JP">
              <a:latin typeface="UD デジタル 教科書体 NK-R"/>
              <a:ea typeface="UD デジタル 教科書体 NK-R"/>
            </a:endParaRPr>
          </a:p>
          <a:p>
            <a:r>
              <a:rPr kumimoji="1" lang="ja-JP" altLang="en-US">
                <a:latin typeface="UD デジタル 教科書体 NK-R" panose="02020400000000000000" pitchFamily="18" charset="-128"/>
                <a:ea typeface="UD デジタル 教科書体 NK-R" panose="02020400000000000000" pitchFamily="18" charset="-128"/>
              </a:rPr>
              <a:t>埋蔵量にも限りがあり、いつかは枯渇します。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3954915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a:ea typeface="UD デジタル 教科書体 NK-R"/>
              </a:rPr>
              <a:t>再生可能エネルギーのメリットには、</a:t>
            </a:r>
            <a:r>
              <a:rPr lang="ja-JP" altLang="en-US">
                <a:latin typeface="UD デジタル 教科書体 NK-R"/>
                <a:ea typeface="UD デジタル 教科書体 NK-R"/>
              </a:rPr>
              <a:t>発電時に</a:t>
            </a:r>
            <a:r>
              <a:rPr kumimoji="1" lang="ja-JP" altLang="en-US">
                <a:latin typeface="UD デジタル 教科書体 NK-R"/>
                <a:ea typeface="UD デジタル 教科書体 NK-R"/>
              </a:rPr>
              <a:t>温室効果ガス</a:t>
            </a:r>
            <a:r>
              <a:rPr lang="ja-JP" altLang="en-US">
                <a:latin typeface="UD デジタル 教科書体 NK-R"/>
                <a:ea typeface="UD デジタル 教科書体 NK-R"/>
              </a:rPr>
              <a:t>が発生しない</a:t>
            </a:r>
            <a:r>
              <a:rPr kumimoji="1" lang="ja-JP" altLang="en-US">
                <a:latin typeface="UD デジタル 教科書体 NK-R"/>
                <a:ea typeface="UD デジタル 教科書体 NK-R"/>
              </a:rPr>
              <a:t>、太陽光や風力、地熱などの自然エネルギーを利用するため、なくなる心配がない、エネルギー源を国内で調達（用意）できる、などがあります。</a:t>
            </a:r>
          </a:p>
          <a:p>
            <a:r>
              <a:rPr kumimoji="1" lang="ja-JP" altLang="en-US">
                <a:latin typeface="UD デジタル 教科書体 NK-R" panose="02020400000000000000" pitchFamily="18" charset="-128"/>
                <a:ea typeface="UD デジタル 教科書体 NK-R" panose="02020400000000000000" pitchFamily="18" charset="-128"/>
              </a:rPr>
              <a:t>デメリットとしては、天候の影響が大きいため、安定して電力供給できない、作ったエネルギーを電力に変換できる割合（エネルギー変換効率）が低い、などが指摘されています。</a:t>
            </a:r>
          </a:p>
          <a:p>
            <a:r>
              <a:rPr kumimoji="1" lang="ja-JP" altLang="en-US">
                <a:latin typeface="UD デジタル 教科書体 NK-R" panose="02020400000000000000" pitchFamily="18" charset="-128"/>
                <a:ea typeface="UD デジタル 教科書体 NK-R" panose="02020400000000000000" pitchFamily="18" charset="-128"/>
              </a:rPr>
              <a:t>しかし、世界全体で化石燃料の使用をやめ、再生可能エネルギーに転換することで合意がなされています。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石油の産出国でさえ、地球を持続可能にするために、この取組みを進めているのです。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1772730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・教師の支援：化石燃料の大量使用が私たちにどのような影響を与えているか、理解させる。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それでは、「１</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１</a:t>
            </a:r>
            <a:r>
              <a:rPr kumimoji="1" lang="en-US" altLang="ja-JP">
                <a:latin typeface="UD デジタル 教科書体 NK-R"/>
                <a:ea typeface="UD デジタル 教科書体 NK-R"/>
              </a:rPr>
              <a:t>)①</a:t>
            </a:r>
            <a:r>
              <a:rPr kumimoji="1" lang="ja-JP" altLang="en-US">
                <a:latin typeface="UD デジタル 教科書体 NK-R"/>
                <a:ea typeface="UD デジタル 教科書体 NK-R"/>
              </a:rPr>
              <a:t>」で考えた化石燃料のデメリットのうち、地球環境へどのような影響を及ぼすのか、考えてみましょう。</a:t>
            </a:r>
            <a:endParaRPr lang="ja-JP" altLang="en-US">
              <a:latin typeface="UD デジタル 教科書体 NK-R"/>
              <a:ea typeface="UD デジタル 教科書体 NK-R"/>
            </a:endParaRPr>
          </a:p>
          <a:p>
            <a:r>
              <a:rPr kumimoji="1" lang="ja-JP" altLang="en-US">
                <a:latin typeface="UD デジタル 教科書体 NK-R"/>
                <a:ea typeface="UD デジタル 教科書体 NK-R"/>
              </a:rPr>
              <a:t>化石燃料の大量使用は、地球温暖化や酸性雨などの原因とされています。地球温暖化は、海面上昇や異常気象の要因となります。海面上昇により、</a:t>
            </a:r>
            <a:r>
              <a:rPr lang="ja-JP" altLang="en-US">
                <a:latin typeface="UD デジタル 教科書体 NK-R"/>
                <a:ea typeface="UD デジタル 教科書体 NK-R"/>
              </a:rPr>
              <a:t>国土</a:t>
            </a:r>
            <a:r>
              <a:rPr kumimoji="1" lang="ja-JP" altLang="en-US">
                <a:latin typeface="UD デジタル 教科書体 NK-R"/>
                <a:ea typeface="UD デジタル 教科書体 NK-R"/>
              </a:rPr>
              <a:t>が水没してしまう恐れのある国々があります。また、近年日本でも問題になっている</a:t>
            </a:r>
            <a:r>
              <a:rPr lang="ja-JP" altLang="en-US">
                <a:latin typeface="UD デジタル 教科書体 NK-R"/>
                <a:ea typeface="UD デジタル 教科書体 NK-R"/>
              </a:rPr>
              <a:t>集中</a:t>
            </a:r>
            <a:r>
              <a:rPr kumimoji="1" lang="ja-JP" altLang="en-US">
                <a:latin typeface="UD デジタル 教科書体 NK-R"/>
                <a:ea typeface="UD デジタル 教科書体 NK-R"/>
              </a:rPr>
              <a:t>豪雨や猛暑の原因とも言われています。</a:t>
            </a:r>
            <a:endParaRPr lang="ja-JP" altLang="en-US">
              <a:latin typeface="UD デジタル 教科書体 NK-R"/>
              <a:ea typeface="UD デジタル 教科書体 NK-R"/>
            </a:endParaRPr>
          </a:p>
          <a:p>
            <a:r>
              <a:rPr kumimoji="1" lang="ja-JP" altLang="en-US">
                <a:latin typeface="UD デジタル 教科書体 NK-R"/>
                <a:ea typeface="UD デジタル 教科書体 NK-R"/>
              </a:rPr>
              <a:t>化石燃料使用時に排出される物質が原因の酸性雨も、森林枯</a:t>
            </a:r>
            <a:r>
              <a:rPr lang="ja-JP" altLang="en-US">
                <a:latin typeface="UD デジタル 教科書体 NK-R"/>
                <a:ea typeface="UD デジタル 教科書体 NK-R"/>
              </a:rPr>
              <a:t>死</a:t>
            </a:r>
            <a:r>
              <a:rPr kumimoji="1" lang="ja-JP" altLang="en-US">
                <a:latin typeface="UD デジタル 教科書体 NK-R"/>
                <a:ea typeface="UD デジタル 教科書体 NK-R"/>
              </a:rPr>
              <a:t>や湖沼酸性化など、生態系に多大な影響を及ぼしています。</a:t>
            </a:r>
            <a:endParaRPr kumimoji="1" lang="en-US" altLang="ja-JP">
              <a:latin typeface="UD デジタル 教科書体 NK-R"/>
              <a:ea typeface="UD デジタル 教科書体 NK-R"/>
            </a:endParaRPr>
          </a:p>
          <a:p>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2492921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CF8F6-E54F-03F7-CD28-C53796B4CA1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28DCF14-5303-FDE5-CF98-DC538061260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DC03215-0C43-1EB7-C744-A2BDAF54C853}"/>
              </a:ext>
            </a:extLst>
          </p:cNvPr>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・教師の支援：化石燃料の使用を減らす必要性に迫られていることを、理解させる。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0" i="0" u="none">
                <a:latin typeface="UD デジタル 教科書体 NK-R"/>
                <a:ea typeface="UD デジタル 教科書体 NK-R"/>
              </a:rPr>
              <a:t>世界では、産業革命前と比較して地球の平均気温の上昇を</a:t>
            </a:r>
            <a:r>
              <a:rPr kumimoji="1" lang="en-US" altLang="ja-JP" b="0" i="0" u="none">
                <a:latin typeface="UD デジタル 教科書体 NK-R"/>
                <a:ea typeface="UD デジタル 教科書体 NK-R"/>
              </a:rPr>
              <a:t>1.5℃</a:t>
            </a:r>
            <a:r>
              <a:rPr kumimoji="1" lang="ja-JP" altLang="en-US" b="0" i="0" u="none">
                <a:latin typeface="UD デジタル 教科書体 NK-R"/>
                <a:ea typeface="UD デジタル 教科書体 NK-R"/>
              </a:rPr>
              <a:t>以下に抑えることを目指して、</a:t>
            </a:r>
            <a:r>
              <a:rPr kumimoji="1" lang="en-US" altLang="ja-JP" b="0" i="0" u="none">
                <a:latin typeface="UD デジタル 教科書体 NK-R"/>
                <a:ea typeface="UD デジタル 教科書体 NK-R"/>
              </a:rPr>
              <a:t>CO2</a:t>
            </a:r>
            <a:r>
              <a:rPr kumimoji="1" lang="ja-JP" altLang="en-US" b="0" i="0" u="none">
                <a:latin typeface="UD デジタル 教科書体 NK-R"/>
                <a:ea typeface="UD デジタル 教科書体 NK-R"/>
              </a:rPr>
              <a:t>の排出量を減らすとともに、吸収量を増加させるための取組みを急ピッチで進めています。石油など化石燃料の使用をできるだけ減らすと同時に、植林をしたり、森林が健康な状態を保てるように管理したり、海の海藻を増やしたりする取組みが必要です。</a:t>
            </a:r>
            <a:endParaRPr kumimoji="1" lang="en-US" altLang="ja-JP" b="0" i="0" u="none">
              <a:latin typeface="UD デジタル 教科書体 NK-R"/>
              <a:ea typeface="UD デジタル 教科書体 NK-R"/>
            </a:endParaRPr>
          </a:p>
        </p:txBody>
      </p:sp>
      <p:sp>
        <p:nvSpPr>
          <p:cNvPr id="4" name="スライド番号プレースホルダー 3">
            <a:extLst>
              <a:ext uri="{FF2B5EF4-FFF2-40B4-BE49-F238E27FC236}">
                <a16:creationId xmlns:a16="http://schemas.microsoft.com/office/drawing/2014/main" id="{813F418D-D1FB-848E-BD51-E2FEDA1EDA6E}"/>
              </a:ext>
            </a:extLst>
          </p:cNvPr>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1099160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8" name="四角形: 上の 2 つの角を丸める 7">
            <a:extLst>
              <a:ext uri="{FF2B5EF4-FFF2-40B4-BE49-F238E27FC236}">
                <a16:creationId xmlns:a16="http://schemas.microsoft.com/office/drawing/2014/main" id="{E749BCAA-C669-C460-C50E-D13FF9CC9054}"/>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1200150" y="3716111"/>
            <a:ext cx="980530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3600">
                <a:latin typeface="UD Digi Kyokasho NK-R"/>
                <a:ea typeface="UD Digi Kyokasho NK-R"/>
                <a:cs typeface="+mn-lt"/>
              </a:rPr>
              <a:t>私たちの</a:t>
            </a:r>
            <a:r>
              <a:rPr lang="ja-JP" altLang="en-US" sz="3600">
                <a:latin typeface="UD Digi Kyokasho NK-R"/>
                <a:ea typeface="UD Digi Kyokasho NK-R"/>
                <a:cs typeface="+mn-lt"/>
              </a:rPr>
              <a:t>行</a:t>
            </a:r>
            <a:r>
              <a:rPr lang="ja-JP" sz="3600">
                <a:latin typeface="UD Digi Kyokasho NK-R"/>
                <a:ea typeface="UD Digi Kyokasho NK-R"/>
                <a:cs typeface="+mn-lt"/>
              </a:rPr>
              <a:t>動が環境に与える影響を理解しよう</a:t>
            </a:r>
            <a:endParaRPr lang="ja-JP" sz="3600">
              <a:solidFill>
                <a:srgbClr val="808080"/>
              </a:solidFill>
              <a:latin typeface="UD Digi Kyokasho NK-R"/>
              <a:ea typeface="UD Digi Kyokasho NK-R"/>
              <a:cs typeface="+mn-lt"/>
            </a:endParaRP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（４）省エネルギーのために私たち</a:t>
            </a:r>
            <a:r>
              <a:rPr lang="ja-JP" altLang="en-US" sz="3200">
                <a:solidFill>
                  <a:srgbClr val="000000"/>
                </a:solidFill>
                <a:latin typeface="UD Digi Kyokasho NK-R"/>
                <a:ea typeface="UD Digi Kyokasho NK-R"/>
                <a:cs typeface="Calibri"/>
              </a:rPr>
              <a:t>がすべき</a:t>
            </a:r>
            <a:r>
              <a:rPr lang="ja-JP" sz="3200">
                <a:solidFill>
                  <a:srgbClr val="000000"/>
                </a:solidFill>
                <a:latin typeface="UD Digi Kyokasho NK-R"/>
                <a:ea typeface="UD Digi Kyokasho NK-R"/>
                <a:cs typeface="Calibri"/>
              </a:rPr>
              <a:t>こと</a:t>
            </a:r>
            <a:endParaRPr lang="ja-JP"/>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4" name="正方形/長方形 3">
            <a:extLst>
              <a:ext uri="{FF2B5EF4-FFF2-40B4-BE49-F238E27FC236}">
                <a16:creationId xmlns:a16="http://schemas.microsoft.com/office/drawing/2014/main" id="{302854B3-9F1C-7262-82C9-362ED5345FAF}"/>
              </a:ext>
            </a:extLst>
          </p:cNvPr>
          <p:cNvSpPr/>
          <p:nvPr/>
        </p:nvSpPr>
        <p:spPr>
          <a:xfrm>
            <a:off x="1461944" y="2310983"/>
            <a:ext cx="10065773" cy="43139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 name="四角形: 角を丸くする 24">
            <a:extLst>
              <a:ext uri="{FF2B5EF4-FFF2-40B4-BE49-F238E27FC236}">
                <a16:creationId xmlns:a16="http://schemas.microsoft.com/office/drawing/2014/main" id="{F571849C-9D95-4E3B-7F15-687D6E470F55}"/>
              </a:ext>
            </a:extLst>
          </p:cNvPr>
          <p:cNvSpPr/>
          <p:nvPr/>
        </p:nvSpPr>
        <p:spPr>
          <a:xfrm>
            <a:off x="1634612" y="2463502"/>
            <a:ext cx="565355" cy="263012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取り組み例</a:t>
            </a:r>
          </a:p>
        </p:txBody>
      </p:sp>
      <p:sp>
        <p:nvSpPr>
          <p:cNvPr id="7" name="テキスト ボックス 6">
            <a:extLst>
              <a:ext uri="{FF2B5EF4-FFF2-40B4-BE49-F238E27FC236}">
                <a16:creationId xmlns:a16="http://schemas.microsoft.com/office/drawing/2014/main" id="{C3D3145C-FA64-10B7-B8E9-2F2E4C8F5E48}"/>
              </a:ext>
            </a:extLst>
          </p:cNvPr>
          <p:cNvSpPr txBox="1"/>
          <p:nvPr/>
        </p:nvSpPr>
        <p:spPr>
          <a:xfrm>
            <a:off x="2364659" y="2524432"/>
            <a:ext cx="838445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400">
                <a:latin typeface="UD デジタル 教科書体 NK-R"/>
                <a:ea typeface="UD デジタル 教科書体 NK-R"/>
              </a:rPr>
              <a:t>・</a:t>
            </a:r>
            <a:r>
              <a:rPr lang="ja-JP" altLang="en-US" sz="2400">
                <a:latin typeface="UD デジタル 教科書体 NK-R"/>
                <a:ea typeface="UD デジタル 教科書体 NK-R"/>
              </a:rPr>
              <a:t>エアコンの設定温度を調節する（夏は２８℃、冬は２０℃</a:t>
            </a:r>
            <a:r>
              <a:rPr lang="ja-JP" sz="2400">
                <a:latin typeface="UD デジタル 教科書体 NK-R"/>
                <a:ea typeface="UD デジタル 教科書体 NK-R"/>
              </a:rPr>
              <a:t>など</a:t>
            </a:r>
            <a:r>
              <a:rPr lang="ja-JP" altLang="en-US" sz="2400">
                <a:latin typeface="UD デジタル 教科書体 NK-R"/>
                <a:ea typeface="UD デジタル 教科書体 NK-R"/>
              </a:rPr>
              <a:t>）</a:t>
            </a:r>
            <a:endParaRPr lang="en-US" altLang="ja-JP" sz="2400">
              <a:solidFill>
                <a:srgbClr val="808080"/>
              </a:solidFill>
              <a:latin typeface="UD デジタル 教科書体 NK-R"/>
              <a:ea typeface="UD デジタル 教科書体 NK-R"/>
            </a:endParaRPr>
          </a:p>
          <a:p>
            <a:r>
              <a:rPr lang="ja-JP" altLang="en-US" sz="2400">
                <a:latin typeface="UD デジタル 教科書体 NK-R"/>
                <a:ea typeface="UD デジタル 教科書体 NK-R"/>
              </a:rPr>
              <a:t>・使っていない部屋</a:t>
            </a:r>
            <a:r>
              <a:rPr lang="ja-JP" sz="2400">
                <a:latin typeface="UD デジタル 教科書体 NK-R"/>
                <a:ea typeface="UD デジタル 教科書体 NK-R"/>
              </a:rPr>
              <a:t>の</a:t>
            </a:r>
            <a:r>
              <a:rPr lang="ja-JP" altLang="en-US" sz="2400">
                <a:latin typeface="UD デジタル 教科書体 NK-R"/>
                <a:ea typeface="UD デジタル 教科書体 NK-R"/>
              </a:rPr>
              <a:t>照明を消す</a:t>
            </a:r>
            <a:endParaRPr lang="ja-JP" altLang="en-US" sz="2400">
              <a:solidFill>
                <a:srgbClr val="808080"/>
              </a:solidFill>
              <a:latin typeface="UD デジタル 教科書体 NK-R"/>
              <a:ea typeface="UD デジタル 教科書体 NK-R"/>
            </a:endParaRPr>
          </a:p>
          <a:p>
            <a:r>
              <a:rPr lang="ja-JP" altLang="en-US" sz="2400">
                <a:latin typeface="UD デジタル 教科書体 NK-R"/>
                <a:ea typeface="UD デジタル 教科書体 NK-R"/>
              </a:rPr>
              <a:t>・テレビを見ないときは主電源を切</a:t>
            </a:r>
            <a:r>
              <a:rPr lang="ja-JP" sz="2400">
                <a:solidFill>
                  <a:srgbClr val="000000"/>
                </a:solidFill>
                <a:latin typeface="UD デジタル 教科書体 NK-R"/>
                <a:ea typeface="UD デジタル 教科書体 NK-R"/>
              </a:rPr>
              <a:t>る</a:t>
            </a:r>
            <a:endParaRPr lang="en-US" sz="2400">
              <a:solidFill>
                <a:srgbClr val="000000"/>
              </a:solidFill>
              <a:latin typeface="UD デジタル 教科書体 NK-R"/>
              <a:ea typeface="UD デジタル 教科書体 NK-R"/>
            </a:endParaRPr>
          </a:p>
          <a:p>
            <a:r>
              <a:rPr lang="ja-JP" sz="2400">
                <a:solidFill>
                  <a:srgbClr val="000000"/>
                </a:solidFill>
                <a:latin typeface="UD デジタル 教科書体 NK-R"/>
                <a:ea typeface="UD デジタル 教科書体 NK-R"/>
              </a:rPr>
              <a:t>・電</a:t>
            </a:r>
            <a:r>
              <a:rPr lang="ja-JP" sz="2400">
                <a:latin typeface="UD デジタル 教科書体 NK-R"/>
                <a:ea typeface="UD デジタル 教科書体 NK-R"/>
              </a:rPr>
              <a:t>気</a:t>
            </a:r>
            <a:r>
              <a:rPr lang="ja-JP" altLang="en-US" sz="2400">
                <a:latin typeface="UD デジタル 教科書体 NK-R"/>
                <a:ea typeface="UD デジタル 教科書体 NK-R"/>
              </a:rPr>
              <a:t>ポットは必要なときだけ使う</a:t>
            </a:r>
            <a:endParaRPr lang="ja-JP" altLang="en-US" sz="2400">
              <a:solidFill>
                <a:srgbClr val="808080"/>
              </a:solidFill>
              <a:latin typeface="UD デジタル 教科書体 NK-R"/>
              <a:ea typeface="UD デジタル 教科書体 NK-R"/>
            </a:endParaRPr>
          </a:p>
          <a:p>
            <a:r>
              <a:rPr lang="ja-JP" sz="2400">
                <a:latin typeface="UD デジタル 教科書体 NK-R"/>
                <a:ea typeface="UD デジタル 教科書体 NK-R"/>
              </a:rPr>
              <a:t>・</a:t>
            </a:r>
            <a:r>
              <a:rPr lang="ja-JP" altLang="en-US" sz="2400">
                <a:latin typeface="UD デジタル 教科書体 NK-R"/>
                <a:ea typeface="UD デジタル 教科書体 NK-R"/>
              </a:rPr>
              <a:t>冷蔵庫の開け閉めの回数を減らす　　　</a:t>
            </a:r>
            <a:r>
              <a:rPr lang="ja-JP" sz="2400">
                <a:latin typeface="UD デジタル 教科書体 NK-R"/>
                <a:ea typeface="UD デジタル 教科書体 NK-R"/>
              </a:rPr>
              <a:t>な</a:t>
            </a:r>
            <a:r>
              <a:rPr lang="ja-JP" altLang="en-US" sz="2400">
                <a:latin typeface="UD デジタル 教科書体 NK-R"/>
                <a:ea typeface="UD デジタル 教科書体 NK-R"/>
              </a:rPr>
              <a:t>ど</a:t>
            </a:r>
            <a:endParaRPr lang="en-US" sz="2400">
              <a:latin typeface="UD デジタル 教科書体 NK-R"/>
              <a:ea typeface="UD デジタル 教科書体 NK-R"/>
            </a:endParaRPr>
          </a:p>
        </p:txBody>
      </p:sp>
      <p:sp>
        <p:nvSpPr>
          <p:cNvPr id="3" name="テキスト ボックス 2">
            <a:extLst>
              <a:ext uri="{FF2B5EF4-FFF2-40B4-BE49-F238E27FC236}">
                <a16:creationId xmlns:a16="http://schemas.microsoft.com/office/drawing/2014/main" id="{D2FB9073-CC46-46D9-B4DD-5C8C61C64871}"/>
              </a:ext>
            </a:extLst>
          </p:cNvPr>
          <p:cNvSpPr txBox="1"/>
          <p:nvPr/>
        </p:nvSpPr>
        <p:spPr>
          <a:xfrm>
            <a:off x="2254046" y="4515464"/>
            <a:ext cx="788055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400" b="1">
                <a:solidFill>
                  <a:srgbClr val="4472C4"/>
                </a:solidFill>
                <a:latin typeface="UD デジタル 教科書体 N-R"/>
                <a:ea typeface="UD デジタル 教科書体 N-R"/>
              </a:rPr>
              <a:t>・他にしていること、できそうなことがあれば</a:t>
            </a:r>
            <a:r>
              <a:rPr lang="en-US" altLang="ja-JP" sz="2400" b="1">
                <a:solidFill>
                  <a:srgbClr val="4472C4"/>
                </a:solidFill>
                <a:latin typeface="UD デジタル 教科書体 N-R"/>
                <a:ea typeface="UD デジタル 教科書体 N-R"/>
              </a:rPr>
              <a:t>​</a:t>
            </a:r>
          </a:p>
          <a:p>
            <a:r>
              <a:rPr lang="ja-JP" sz="2400" b="1">
                <a:solidFill>
                  <a:srgbClr val="4472C4"/>
                </a:solidFill>
                <a:latin typeface="UD デジタル 教科書体 N-R"/>
                <a:ea typeface="UD デジタル 教科書体 N-R"/>
              </a:rPr>
              <a:t>　どんどん記入してください</a:t>
            </a:r>
          </a:p>
        </p:txBody>
      </p:sp>
      <p:grpSp>
        <p:nvGrpSpPr>
          <p:cNvPr id="23" name="グループ化 22">
            <a:extLst>
              <a:ext uri="{FF2B5EF4-FFF2-40B4-BE49-F238E27FC236}">
                <a16:creationId xmlns:a16="http://schemas.microsoft.com/office/drawing/2014/main" id="{A2B2F0EF-78E2-E214-B41A-BB21457E776B}"/>
              </a:ext>
            </a:extLst>
          </p:cNvPr>
          <p:cNvGrpSpPr/>
          <p:nvPr/>
        </p:nvGrpSpPr>
        <p:grpSpPr>
          <a:xfrm>
            <a:off x="3360585" y="5653622"/>
            <a:ext cx="6154988" cy="893839"/>
            <a:chOff x="2205295" y="6550816"/>
            <a:chExt cx="6154988" cy="893839"/>
          </a:xfrm>
        </p:grpSpPr>
        <p:grpSp>
          <p:nvGrpSpPr>
            <p:cNvPr id="13" name="グループ化 12">
              <a:extLst>
                <a:ext uri="{FF2B5EF4-FFF2-40B4-BE49-F238E27FC236}">
                  <a16:creationId xmlns:a16="http://schemas.microsoft.com/office/drawing/2014/main" id="{56592593-FBCC-BE50-16EA-FB2F22C1A5E6}"/>
                </a:ext>
              </a:extLst>
            </p:cNvPr>
            <p:cNvGrpSpPr/>
            <p:nvPr/>
          </p:nvGrpSpPr>
          <p:grpSpPr>
            <a:xfrm>
              <a:off x="2205295" y="6550816"/>
              <a:ext cx="6154988" cy="893839"/>
              <a:chOff x="2889804" y="5092117"/>
              <a:chExt cx="6016496" cy="554078"/>
            </a:xfrm>
          </p:grpSpPr>
          <p:sp>
            <p:nvSpPr>
              <p:cNvPr id="11" name="二等辺三角形 10">
                <a:extLst>
                  <a:ext uri="{FF2B5EF4-FFF2-40B4-BE49-F238E27FC236}">
                    <a16:creationId xmlns:a16="http://schemas.microsoft.com/office/drawing/2014/main" id="{5C12682C-54D3-246C-84D1-978C1164AF24}"/>
                  </a:ext>
                </a:extLst>
              </p:cNvPr>
              <p:cNvSpPr/>
              <p:nvPr/>
            </p:nvSpPr>
            <p:spPr>
              <a:xfrm rot="5400000">
                <a:off x="8613747" y="5213010"/>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2" name="四角形: 角を丸くする 11">
                <a:extLst>
                  <a:ext uri="{FF2B5EF4-FFF2-40B4-BE49-F238E27FC236}">
                    <a16:creationId xmlns:a16="http://schemas.microsoft.com/office/drawing/2014/main" id="{F84C14E8-DED6-7548-7F29-507E4C295266}"/>
                  </a:ext>
                </a:extLst>
              </p:cNvPr>
              <p:cNvSpPr/>
              <p:nvPr/>
            </p:nvSpPr>
            <p:spPr>
              <a:xfrm>
                <a:off x="2889804" y="5092117"/>
                <a:ext cx="5721488" cy="554078"/>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20" name="テキスト ボックス 29">
              <a:extLst>
                <a:ext uri="{FF2B5EF4-FFF2-40B4-BE49-F238E27FC236}">
                  <a16:creationId xmlns:a16="http://schemas.microsoft.com/office/drawing/2014/main" id="{D2198AF4-0540-351E-67ED-EB647C201C24}"/>
                </a:ext>
              </a:extLst>
            </p:cNvPr>
            <p:cNvSpPr txBox="1"/>
            <p:nvPr/>
          </p:nvSpPr>
          <p:spPr>
            <a:xfrm>
              <a:off x="2308233" y="6720448"/>
              <a:ext cx="5896163"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できることを増やしていこう！</a:t>
              </a:r>
              <a:endParaRPr lang="ja-JP" sz="3600" b="1">
                <a:solidFill>
                  <a:schemeClr val="accent1"/>
                </a:solidFill>
                <a:latin typeface="UD Digi Kyokasho NK-R"/>
                <a:ea typeface="UD Digi Kyokasho NK-R"/>
                <a:cs typeface="Calibri"/>
              </a:endParaRPr>
            </a:p>
          </p:txBody>
        </p:sp>
      </p:grpSp>
      <p:pic>
        <p:nvPicPr>
          <p:cNvPr id="22" name="図 21" descr="持つ, リモコン, 時計 が含まれている画像&#10;&#10;説明は自動で生成されたものです">
            <a:extLst>
              <a:ext uri="{FF2B5EF4-FFF2-40B4-BE49-F238E27FC236}">
                <a16:creationId xmlns:a16="http://schemas.microsoft.com/office/drawing/2014/main" id="{1A87DB1F-41B9-AE4E-4A64-B9F20D699A2B}"/>
              </a:ext>
            </a:extLst>
          </p:cNvPr>
          <p:cNvPicPr>
            <a:picLocks noChangeAspect="1"/>
          </p:cNvPicPr>
          <p:nvPr/>
        </p:nvPicPr>
        <p:blipFill>
          <a:blip r:embed="rId3"/>
          <a:stretch>
            <a:fillRect/>
          </a:stretch>
        </p:blipFill>
        <p:spPr>
          <a:xfrm>
            <a:off x="8738566" y="3349096"/>
            <a:ext cx="4048881" cy="3860952"/>
          </a:xfrm>
          <a:prstGeom prst="rect">
            <a:avLst/>
          </a:prstGeom>
        </p:spPr>
      </p:pic>
      <p:sp>
        <p:nvSpPr>
          <p:cNvPr id="14" name="正方形/長方形 13">
            <a:extLst>
              <a:ext uri="{FF2B5EF4-FFF2-40B4-BE49-F238E27FC236}">
                <a16:creationId xmlns:a16="http://schemas.microsoft.com/office/drawing/2014/main" id="{1988E2CF-D29F-5A51-4957-09D45E0638B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四角形: 上の 2 つの角を丸める 16">
            <a:extLst>
              <a:ext uri="{FF2B5EF4-FFF2-40B4-BE49-F238E27FC236}">
                <a16:creationId xmlns:a16="http://schemas.microsoft.com/office/drawing/2014/main" id="{4A02D26B-991E-2814-A40B-E3B7A6903B7C}"/>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1" name="四角形: 上の 2 つの角を丸める 20">
            <a:extLst>
              <a:ext uri="{FF2B5EF4-FFF2-40B4-BE49-F238E27FC236}">
                <a16:creationId xmlns:a16="http://schemas.microsoft.com/office/drawing/2014/main" id="{2FBE2E08-1565-910F-FFA2-4C0DF5AAD7E3}"/>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6" name="正方形/長方形 25">
            <a:extLst>
              <a:ext uri="{FF2B5EF4-FFF2-40B4-BE49-F238E27FC236}">
                <a16:creationId xmlns:a16="http://schemas.microsoft.com/office/drawing/2014/main" id="{DF0D3E3E-5D1F-9A9C-8EF0-2A9429C0586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3157608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3420728036"/>
              </p:ext>
            </p:extLst>
          </p:nvPr>
        </p:nvGraphicFramePr>
        <p:xfrm>
          <a:off x="3309483" y="1749500"/>
          <a:ext cx="8897273" cy="2276475"/>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100000"/>
                        </a:lnSpc>
                        <a:spcBef>
                          <a:spcPts val="0"/>
                        </a:spcBef>
                        <a:spcAft>
                          <a:spcPts val="0"/>
                        </a:spcAft>
                      </a:pPr>
                      <a:r>
                        <a:rPr lang="ja-JP" altLang="en-US" sz="3600" b="0">
                          <a:solidFill>
                            <a:schemeClr val="tx1"/>
                          </a:solidFill>
                          <a:effectLst/>
                          <a:ea typeface="UD Digi Kyokasho NK-R"/>
                        </a:rPr>
                        <a:t>◎　</a:t>
                      </a:r>
                      <a:r>
                        <a:rPr lang="ja-JP" altLang="en-US" sz="3200" b="0" i="0" u="none" strike="noStrike" noProof="0">
                          <a:solidFill>
                            <a:schemeClr val="tx1"/>
                          </a:solidFill>
                          <a:effectLst/>
                          <a:latin typeface="UD Digi Kyokasho NK-R"/>
                          <a:ea typeface="UD Digi Kyokasho NK-R"/>
                        </a:rPr>
                        <a:t>省エネルギー</a:t>
                      </a:r>
                      <a:r>
                        <a:rPr lang="ja-JP" sz="3200" b="0" i="0" u="none" strike="noStrike" noProof="0">
                          <a:solidFill>
                            <a:schemeClr val="tx1"/>
                          </a:solidFill>
                          <a:effectLst/>
                          <a:latin typeface="UD Digi Kyokasho NK-R"/>
                          <a:ea typeface="UD Digi Kyokasho NK-R"/>
                        </a:rPr>
                        <a:t>の</a:t>
                      </a:r>
                      <a:r>
                        <a:rPr lang="ja-JP" altLang="en-US" sz="3200" b="0" i="0" u="none" strike="noStrike" noProof="0">
                          <a:solidFill>
                            <a:schemeClr val="tx1"/>
                          </a:solidFill>
                          <a:effectLst/>
                          <a:latin typeface="UD Digi Kyokasho NK-R"/>
                          <a:ea typeface="UD Digi Kyokasho NK-R"/>
                        </a:rPr>
                        <a:t>ためにすべきこと</a:t>
                      </a:r>
                      <a:endParaRPr lang="en-US" altLang="ja-JP"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100000"/>
                        </a:lnSpc>
                      </a:pPr>
                      <a:endParaRPr lang="ja-JP" altLang="en-US" sz="3600">
                        <a:effectLst/>
                        <a:ea typeface="UD Digi Kyokasho NK-R"/>
                      </a:endParaRPr>
                    </a:p>
                    <a:p>
                      <a:pPr lvl="0">
                        <a:buNone/>
                      </a:pPr>
                      <a:r>
                        <a:rPr lang="ja-JP" sz="3200" b="1" i="0" u="none" strike="noStrike" noProof="0">
                          <a:solidFill>
                            <a:srgbClr val="FF00A2"/>
                          </a:solidFill>
                          <a:effectLst/>
                          <a:latin typeface="UD Digi Kyokasho NK-R"/>
                          <a:ea typeface="UD Digi Kyokasho NK-R"/>
                        </a:rPr>
                        <a:t>◎　</a:t>
                      </a:r>
                      <a:r>
                        <a:rPr lang="ja-JP" altLang="en-US" sz="3200" b="1" i="0" u="none" strike="noStrike" noProof="0">
                          <a:solidFill>
                            <a:srgbClr val="FF00A2"/>
                          </a:solidFill>
                          <a:effectLst/>
                          <a:latin typeface="UD Digi Kyokasho NK-R"/>
                          <a:ea typeface="UD Digi Kyokasho NK-R"/>
                        </a:rPr>
                        <a:t>ごみ</a:t>
                      </a:r>
                      <a:r>
                        <a:rPr lang="ja-JP" sz="3200" b="1" i="0" u="none" strike="noStrike" noProof="0">
                          <a:solidFill>
                            <a:srgbClr val="FF00A2"/>
                          </a:solidFill>
                          <a:effectLst/>
                          <a:latin typeface="UD Digi Kyokasho NK-R"/>
                          <a:ea typeface="UD Digi Kyokasho NK-R"/>
                        </a:rPr>
                        <a:t>を</a:t>
                      </a:r>
                      <a:r>
                        <a:rPr lang="ja-JP" altLang="en-US" sz="3200" b="1" i="0" u="none" strike="noStrike" noProof="0">
                          <a:solidFill>
                            <a:srgbClr val="FF00A2"/>
                          </a:solidFill>
                          <a:effectLst/>
                          <a:latin typeface="UD Digi Kyokasho NK-R"/>
                          <a:ea typeface="UD Digi Kyokasho NK-R"/>
                        </a:rPr>
                        <a:t>減ら</a:t>
                      </a:r>
                      <a:r>
                        <a:rPr lang="ja-JP" sz="3200" b="1" i="0" u="none" strike="noStrike" noProof="0">
                          <a:solidFill>
                            <a:srgbClr val="FF00A2"/>
                          </a:solidFill>
                          <a:effectLst/>
                          <a:latin typeface="UD Digi Kyokasho NK-R"/>
                          <a:ea typeface="UD Digi Kyokasho NK-R"/>
                        </a:rPr>
                        <a:t>す</a:t>
                      </a:r>
                      <a:r>
                        <a:rPr lang="ja-JP" altLang="en-US" sz="3200" b="1" i="0" u="none" strike="noStrike" noProof="0">
                          <a:solidFill>
                            <a:srgbClr val="FF00A2"/>
                          </a:solidFill>
                          <a:effectLst/>
                          <a:latin typeface="UD Digi Kyokasho NK-R"/>
                          <a:ea typeface="UD Digi Kyokasho NK-R"/>
                        </a:rPr>
                        <a:t>ため</a:t>
                      </a:r>
                      <a:r>
                        <a:rPr lang="ja-JP" sz="3200" b="1" i="0" u="none" strike="noStrike" noProof="0">
                          <a:solidFill>
                            <a:srgbClr val="FF00A2"/>
                          </a:solidFill>
                          <a:effectLst/>
                          <a:latin typeface="UD Digi Kyokasho NK-R"/>
                          <a:ea typeface="UD Digi Kyokasho NK-R"/>
                        </a:rPr>
                        <a:t>に</a:t>
                      </a:r>
                      <a:r>
                        <a:rPr lang="ja-JP" altLang="en-US" sz="3200" b="1" i="0" u="none" strike="noStrike" noProof="0">
                          <a:solidFill>
                            <a:srgbClr val="FF00A2"/>
                          </a:solidFill>
                          <a:effectLst/>
                          <a:latin typeface="UD Digi Kyokasho NK-R"/>
                          <a:ea typeface="UD Digi Kyokasho NK-R"/>
                        </a:rPr>
                        <a:t>すべきこ</a:t>
                      </a:r>
                      <a:r>
                        <a:rPr lang="ja-JP" sz="3200" b="1" i="0" u="none" strike="noStrike" noProof="0">
                          <a:solidFill>
                            <a:srgbClr val="FF00A2"/>
                          </a:solidFill>
                          <a:effectLst/>
                          <a:latin typeface="UD Digi Kyokasho NK-R"/>
                          <a:ea typeface="UD Digi Kyokasho NK-R"/>
                        </a:rPr>
                        <a:t>と</a:t>
                      </a:r>
                      <a:endParaRPr lang="en-US" altLang="ja-JP" sz="3200" b="1" i="0" u="none" strike="noStrike" noProof="0">
                        <a:solidFill>
                          <a:srgbClr val="FF00A2"/>
                        </a:solidFill>
                        <a:effectLst/>
                        <a:latin typeface="UD Digi Kyokasho NK-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35502" y="3095453"/>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正方形/長方形 3">
            <a:extLst>
              <a:ext uri="{FF2B5EF4-FFF2-40B4-BE49-F238E27FC236}">
                <a16:creationId xmlns:a16="http://schemas.microsoft.com/office/drawing/2014/main" id="{AD21B980-6389-9351-EFD6-ABD6066FF3F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D84F73D4-0652-4363-6A9C-61965A72AB2F}"/>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3" name="四角形: 上の 2 つの角を丸める 12">
            <a:extLst>
              <a:ext uri="{FF2B5EF4-FFF2-40B4-BE49-F238E27FC236}">
                <a16:creationId xmlns:a16="http://schemas.microsoft.com/office/drawing/2014/main" id="{DFF64B3E-9FAF-4298-A47E-0F1718947BC1}"/>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7" name="正方形/長方形 16">
            <a:extLst>
              <a:ext uri="{FF2B5EF4-FFF2-40B4-BE49-F238E27FC236}">
                <a16:creationId xmlns:a16="http://schemas.microsoft.com/office/drawing/2014/main" id="{FA6E02D8-C140-8972-783F-429F837BF69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384958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2690803"/>
            <a:ext cx="9465495" cy="7078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4000">
                <a:solidFill>
                  <a:schemeClr val="accent1"/>
                </a:solidFill>
                <a:latin typeface="UD Digi Kyokasho NK-R"/>
                <a:ea typeface="UD Digi Kyokasho NK-R"/>
                <a:cs typeface="Calibri"/>
              </a:rPr>
              <a:t>ご</a:t>
            </a:r>
            <a:r>
              <a:rPr lang="ja-JP" sz="4000">
                <a:solidFill>
                  <a:schemeClr val="accent1"/>
                </a:solidFill>
                <a:latin typeface="UD Digi Kyokasho NK-R"/>
                <a:ea typeface="UD Digi Kyokasho NK-R"/>
                <a:cs typeface="Calibri"/>
              </a:rPr>
              <a:t>みを減</a:t>
            </a:r>
            <a:r>
              <a:rPr lang="ja-JP" altLang="en-US" sz="4000">
                <a:solidFill>
                  <a:schemeClr val="accent1"/>
                </a:solidFill>
                <a:latin typeface="UD Digi Kyokasho NK-R"/>
                <a:ea typeface="UD Digi Kyokasho NK-R"/>
                <a:cs typeface="Calibri"/>
              </a:rPr>
              <a:t>ら</a:t>
            </a:r>
            <a:r>
              <a:rPr lang="ja-JP" sz="4000">
                <a:solidFill>
                  <a:schemeClr val="accent1"/>
                </a:solidFill>
                <a:latin typeface="UD Digi Kyokasho NK-R"/>
                <a:ea typeface="UD Digi Kyokasho NK-R"/>
                <a:cs typeface="Calibri"/>
              </a:rPr>
              <a:t>すた</a:t>
            </a:r>
            <a:r>
              <a:rPr lang="ja-JP" altLang="en-US" sz="4000">
                <a:solidFill>
                  <a:schemeClr val="accent1"/>
                </a:solidFill>
                <a:latin typeface="UD Digi Kyokasho NK-R"/>
                <a:ea typeface="UD Digi Kyokasho NK-R"/>
                <a:cs typeface="Calibri"/>
              </a:rPr>
              <a:t>め</a:t>
            </a:r>
            <a:r>
              <a:rPr lang="ja-JP" sz="4000">
                <a:solidFill>
                  <a:schemeClr val="accent1"/>
                </a:solidFill>
                <a:latin typeface="UD Digi Kyokasho NK-R"/>
                <a:ea typeface="UD Digi Kyokasho NK-R"/>
                <a:cs typeface="Calibri"/>
              </a:rPr>
              <a:t>に</a:t>
            </a:r>
            <a:r>
              <a:rPr lang="ja-JP" altLang="en-US" sz="4000">
                <a:solidFill>
                  <a:schemeClr val="accent1"/>
                </a:solidFill>
                <a:latin typeface="UD Digi Kyokasho NK-R"/>
                <a:ea typeface="UD Digi Kyokasho NK-R"/>
                <a:cs typeface="Calibri"/>
              </a:rPr>
              <a:t>すべきこと</a:t>
            </a:r>
            <a:endParaRPr lang="ja-JP" sz="4000">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260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grpSp>
        <p:nvGrpSpPr>
          <p:cNvPr id="10" name="グループ化 9">
            <a:extLst>
              <a:ext uri="{FF2B5EF4-FFF2-40B4-BE49-F238E27FC236}">
                <a16:creationId xmlns:a16="http://schemas.microsoft.com/office/drawing/2014/main" id="{607354D2-EE9F-1DC2-6211-63981C805277}"/>
              </a:ext>
            </a:extLst>
          </p:cNvPr>
          <p:cNvGrpSpPr/>
          <p:nvPr/>
        </p:nvGrpSpPr>
        <p:grpSpPr>
          <a:xfrm>
            <a:off x="2057811" y="5014530"/>
            <a:ext cx="7261116" cy="1287130"/>
            <a:chOff x="2036826" y="4947364"/>
            <a:chExt cx="7097736" cy="797873"/>
          </a:xfrm>
        </p:grpSpPr>
        <p:sp>
          <p:nvSpPr>
            <p:cNvPr id="12" name="二等辺三角形 11">
              <a:extLst>
                <a:ext uri="{FF2B5EF4-FFF2-40B4-BE49-F238E27FC236}">
                  <a16:creationId xmlns:a16="http://schemas.microsoft.com/office/drawing/2014/main" id="{CDCAAEFF-6D60-5F21-CF47-74E3CF98BDB4}"/>
                </a:ext>
              </a:extLst>
            </p:cNvPr>
            <p:cNvSpPr/>
            <p:nvPr/>
          </p:nvSpPr>
          <p:spPr>
            <a:xfrm rot="5400000">
              <a:off x="8842009" y="5205391"/>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2036826" y="4947364"/>
              <a:ext cx="6886824"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2369685" y="5184157"/>
            <a:ext cx="6277163" cy="95410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800" b="1">
                <a:solidFill>
                  <a:schemeClr val="accent1"/>
                </a:solidFill>
                <a:latin typeface="UD デジタル 教科書体 NK-R"/>
                <a:ea typeface="UD デジタル 教科書体 NK-R"/>
                <a:cs typeface="Calibri"/>
              </a:rPr>
              <a:t>ごみを減らすために</a:t>
            </a:r>
            <a:endParaRPr lang="en-US" altLang="ja-JP" sz="2800" b="1">
              <a:solidFill>
                <a:srgbClr val="000000"/>
              </a:solidFill>
              <a:latin typeface="UD デジタル 教科書体 NK-R"/>
              <a:ea typeface="+mn-lt"/>
              <a:cs typeface="Calibri"/>
            </a:endParaRPr>
          </a:p>
          <a:p>
            <a:pPr algn="ctr"/>
            <a:r>
              <a:rPr lang="ja-JP" altLang="en-US" sz="2800" b="1">
                <a:solidFill>
                  <a:schemeClr val="accent1"/>
                </a:solidFill>
                <a:latin typeface="UD デジタル 教科書体 NK-R"/>
                <a:ea typeface="UD デジタル 教科書体 NK-R"/>
                <a:cs typeface="Calibri"/>
              </a:rPr>
              <a:t>どんなことができるかな？</a:t>
            </a:r>
            <a:endParaRPr lang="en-US" altLang="ja-JP" sz="2800" b="1">
              <a:solidFill>
                <a:schemeClr val="accent1"/>
              </a:solidFill>
              <a:latin typeface="UD デジタル 教科書体 NK-R"/>
              <a:ea typeface="+mn-lt"/>
              <a:cs typeface="Calibri"/>
            </a:endParaRPr>
          </a:p>
        </p:txBody>
      </p:sp>
      <p:pic>
        <p:nvPicPr>
          <p:cNvPr id="2" name="図 1">
            <a:extLst>
              <a:ext uri="{FF2B5EF4-FFF2-40B4-BE49-F238E27FC236}">
                <a16:creationId xmlns:a16="http://schemas.microsoft.com/office/drawing/2014/main" id="{68249D45-A131-8220-AF27-7015E8952DA5}"/>
              </a:ext>
            </a:extLst>
          </p:cNvPr>
          <p:cNvPicPr>
            <a:picLocks noChangeAspect="1"/>
          </p:cNvPicPr>
          <p:nvPr/>
        </p:nvPicPr>
        <p:blipFill>
          <a:blip r:embed="rId3"/>
          <a:stretch>
            <a:fillRect/>
          </a:stretch>
        </p:blipFill>
        <p:spPr>
          <a:xfrm>
            <a:off x="8963486" y="3670043"/>
            <a:ext cx="2536415" cy="3291041"/>
          </a:xfrm>
          <a:prstGeom prst="rect">
            <a:avLst/>
          </a:prstGeom>
        </p:spPr>
      </p:pic>
      <p:sp>
        <p:nvSpPr>
          <p:cNvPr id="4" name="正方形/長方形 3">
            <a:extLst>
              <a:ext uri="{FF2B5EF4-FFF2-40B4-BE49-F238E27FC236}">
                <a16:creationId xmlns:a16="http://schemas.microsoft.com/office/drawing/2014/main" id="{55301864-6113-41E2-5A4B-CA373C13C6BB}"/>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B79A6AC8-086F-8C15-B3EB-E34C354E549C}"/>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6" name="四角形: 上の 2 つの角を丸める 15">
            <a:extLst>
              <a:ext uri="{FF2B5EF4-FFF2-40B4-BE49-F238E27FC236}">
                <a16:creationId xmlns:a16="http://schemas.microsoft.com/office/drawing/2014/main" id="{76860387-3313-B8D1-97C8-38434E0F90DA}"/>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9" name="正方形/長方形 18">
            <a:extLst>
              <a:ext uri="{FF2B5EF4-FFF2-40B4-BE49-F238E27FC236}">
                <a16:creationId xmlns:a16="http://schemas.microsoft.com/office/drawing/2014/main" id="{50FF079B-BBAB-A6F5-B4A3-C54C1CC7EFD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109112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20041" y="1294659"/>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chemeClr val="accent1"/>
                </a:solidFill>
                <a:latin typeface="UD Digi Kyokasho NK-R"/>
                <a:ea typeface="UD Digi Kyokasho NK-R"/>
                <a:cs typeface="Calibri"/>
              </a:rPr>
              <a:t>ご</a:t>
            </a:r>
            <a:r>
              <a:rPr lang="ja-JP" sz="3200">
                <a:solidFill>
                  <a:schemeClr val="accent1"/>
                </a:solidFill>
                <a:latin typeface="UD Digi Kyokasho NK-R"/>
                <a:ea typeface="UD Digi Kyokasho NK-R"/>
                <a:cs typeface="Calibri"/>
              </a:rPr>
              <a:t>みを減</a:t>
            </a:r>
            <a:r>
              <a:rPr lang="ja-JP" altLang="en-US" sz="3200">
                <a:solidFill>
                  <a:schemeClr val="accent1"/>
                </a:solidFill>
                <a:latin typeface="UD Digi Kyokasho NK-R"/>
                <a:ea typeface="UD Digi Kyokasho NK-R"/>
                <a:cs typeface="Calibri"/>
              </a:rPr>
              <a:t>ら</a:t>
            </a:r>
            <a:r>
              <a:rPr lang="ja-JP" sz="3200">
                <a:solidFill>
                  <a:schemeClr val="accent1"/>
                </a:solidFill>
                <a:latin typeface="UD Digi Kyokasho NK-R"/>
                <a:ea typeface="UD Digi Kyokasho NK-R"/>
                <a:cs typeface="Calibri"/>
              </a:rPr>
              <a:t>すた</a:t>
            </a:r>
            <a:r>
              <a:rPr lang="ja-JP" altLang="en-US" sz="3200">
                <a:solidFill>
                  <a:schemeClr val="accent1"/>
                </a:solidFill>
                <a:latin typeface="UD Digi Kyokasho NK-R"/>
                <a:ea typeface="UD Digi Kyokasho NK-R"/>
                <a:cs typeface="Calibri"/>
              </a:rPr>
              <a:t>め</a:t>
            </a:r>
            <a:r>
              <a:rPr lang="ja-JP" sz="3200">
                <a:solidFill>
                  <a:schemeClr val="accent1"/>
                </a:solidFill>
                <a:latin typeface="UD Digi Kyokasho NK-R"/>
                <a:ea typeface="UD Digi Kyokasho NK-R"/>
                <a:cs typeface="Calibri"/>
              </a:rPr>
              <a:t>に</a:t>
            </a:r>
            <a:r>
              <a:rPr lang="ja-JP" altLang="en-US" sz="3200">
                <a:solidFill>
                  <a:schemeClr val="accent1"/>
                </a:solidFill>
                <a:latin typeface="UD Digi Kyokasho NK-R"/>
                <a:ea typeface="UD Digi Kyokasho NK-R"/>
                <a:cs typeface="Calibri"/>
              </a:rPr>
              <a:t>すべきこと</a:t>
            </a:r>
            <a:endParaRPr lang="ja-JP" sz="3200">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56452" y="1206130"/>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4" name="テキスト ボックス 10">
            <a:extLst>
              <a:ext uri="{FF2B5EF4-FFF2-40B4-BE49-F238E27FC236}">
                <a16:creationId xmlns:a16="http://schemas.microsoft.com/office/drawing/2014/main" id="{DF7C4F32-ED08-D3A7-3B70-D1BF3D65171B}"/>
              </a:ext>
            </a:extLst>
          </p:cNvPr>
          <p:cNvSpPr txBox="1"/>
          <p:nvPr/>
        </p:nvSpPr>
        <p:spPr>
          <a:xfrm>
            <a:off x="1639780" y="1952245"/>
            <a:ext cx="8099461"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800">
                <a:solidFill>
                  <a:srgbClr val="000000"/>
                </a:solidFill>
                <a:latin typeface="UD デジタル 教科書体 N-R"/>
                <a:ea typeface="UD デジタル 教科書体 N-R"/>
                <a:cs typeface="Calibri"/>
              </a:rPr>
              <a:t>（</a:t>
            </a:r>
            <a:r>
              <a:rPr lang="ja-JP" altLang="en-US" sz="2800">
                <a:solidFill>
                  <a:srgbClr val="000000"/>
                </a:solidFill>
                <a:latin typeface="UD デジタル 教科書体 N-R"/>
                <a:ea typeface="UD デジタル 教科書体 N-R"/>
                <a:cs typeface="Calibri"/>
              </a:rPr>
              <a:t>１</a:t>
            </a:r>
            <a:r>
              <a:rPr lang="ja-JP" sz="2800">
                <a:solidFill>
                  <a:srgbClr val="000000"/>
                </a:solidFill>
                <a:latin typeface="UD デジタル 教科書体 N-R"/>
                <a:ea typeface="UD デジタル 教科書体 N-R"/>
                <a:cs typeface="Calibri"/>
              </a:rPr>
              <a:t>）</a:t>
            </a:r>
            <a:r>
              <a:rPr lang="ja-JP" altLang="en-US" sz="2800">
                <a:solidFill>
                  <a:srgbClr val="000000"/>
                </a:solidFill>
                <a:latin typeface="UD デジタル 教科書体 N-R"/>
                <a:ea typeface="UD デジタル 教科書体 N-R"/>
                <a:cs typeface="+mn-lt"/>
              </a:rPr>
              <a:t>なぜごみを減らす必要があ</a:t>
            </a:r>
            <a:r>
              <a:rPr lang="ja-JP" sz="2800">
                <a:solidFill>
                  <a:srgbClr val="000000"/>
                </a:solidFill>
                <a:latin typeface="UD デジタル 教科書体 N-R"/>
                <a:ea typeface="UD デジタル 教科書体 N-R"/>
                <a:cs typeface="+mn-lt"/>
              </a:rPr>
              <a:t>る</a:t>
            </a:r>
            <a:r>
              <a:rPr lang="ja-JP" altLang="en-US" sz="2800">
                <a:solidFill>
                  <a:srgbClr val="000000"/>
                </a:solidFill>
                <a:latin typeface="UD デジタル 教科書体 N-R"/>
                <a:ea typeface="UD デジタル 教科書体 N-R"/>
                <a:cs typeface="+mn-lt"/>
              </a:rPr>
              <a:t>のだろう？</a:t>
            </a:r>
            <a:endParaRPr lang="ja-JP" sz="2800">
              <a:latin typeface="UD デジタル 教科書体 N-R"/>
              <a:ea typeface="UD デジタル 教科書体 N-R"/>
            </a:endParaRPr>
          </a:p>
        </p:txBody>
      </p:sp>
      <p:sp>
        <p:nvSpPr>
          <p:cNvPr id="7" name="正方形/長方形 6">
            <a:extLst>
              <a:ext uri="{FF2B5EF4-FFF2-40B4-BE49-F238E27FC236}">
                <a16:creationId xmlns:a16="http://schemas.microsoft.com/office/drawing/2014/main" id="{FEA40C26-339C-C73D-0D3B-D80B51A1A7CB}"/>
              </a:ext>
            </a:extLst>
          </p:cNvPr>
          <p:cNvSpPr/>
          <p:nvPr/>
        </p:nvSpPr>
        <p:spPr>
          <a:xfrm>
            <a:off x="1720041" y="2475466"/>
            <a:ext cx="10065773" cy="21952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角を丸くする 13">
            <a:extLst>
              <a:ext uri="{FF2B5EF4-FFF2-40B4-BE49-F238E27FC236}">
                <a16:creationId xmlns:a16="http://schemas.microsoft.com/office/drawing/2014/main" id="{8ED844C0-56B9-76AB-2621-B56B22B8B123}"/>
              </a:ext>
            </a:extLst>
          </p:cNvPr>
          <p:cNvSpPr/>
          <p:nvPr/>
        </p:nvSpPr>
        <p:spPr>
          <a:xfrm>
            <a:off x="1892709" y="2604102"/>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①環境への影響</a:t>
            </a:r>
            <a:endParaRPr lang="ja-JP" altLang="en-US" sz="2800">
              <a:latin typeface="UD デジタル 教科書体 N-R"/>
              <a:ea typeface="UD デジタル 教科書体 N-R"/>
            </a:endParaRPr>
          </a:p>
        </p:txBody>
      </p:sp>
      <p:sp>
        <p:nvSpPr>
          <p:cNvPr id="16" name="テキスト ボックス 15">
            <a:extLst>
              <a:ext uri="{FF2B5EF4-FFF2-40B4-BE49-F238E27FC236}">
                <a16:creationId xmlns:a16="http://schemas.microsoft.com/office/drawing/2014/main" id="{8ECAFD43-3847-8E5C-14E4-BD720AD8873F}"/>
              </a:ext>
            </a:extLst>
          </p:cNvPr>
          <p:cNvSpPr txBox="1"/>
          <p:nvPr/>
        </p:nvSpPr>
        <p:spPr>
          <a:xfrm>
            <a:off x="2081318" y="3274921"/>
            <a:ext cx="929213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 </a:t>
            </a:r>
            <a:r>
              <a:rPr lang="ja-JP" altLang="en-US" sz="2800">
                <a:latin typeface="UD デジタル 教科書体 N-R"/>
                <a:ea typeface="UD デジタル 教科書体 N-R"/>
              </a:rPr>
              <a:t>限りある資源の無駄づかい</a:t>
            </a:r>
            <a:endParaRPr lang="en-US" altLang="ja-JP" sz="2800">
              <a:latin typeface="UD デジタル 教科書体 N-R"/>
              <a:ea typeface="UD デジタル 教科書体 N-R"/>
            </a:endParaRPr>
          </a:p>
          <a:p>
            <a:r>
              <a:rPr lang="ja-JP" altLang="en-US" sz="2800">
                <a:solidFill>
                  <a:schemeClr val="accent1"/>
                </a:solidFill>
                <a:latin typeface="UD デジタル 教科書体 N-R"/>
                <a:ea typeface="UD デジタル 教科書体 N-R"/>
              </a:rPr>
              <a:t>● </a:t>
            </a:r>
            <a:r>
              <a:rPr lang="ja-JP" altLang="en-US" sz="2800">
                <a:latin typeface="UD デジタル 教科書体 N-R"/>
                <a:ea typeface="UD デジタル 教科書体 N-R"/>
                <a:cs typeface="+mn-lt"/>
              </a:rPr>
              <a:t>ごみを燃やすと温室効果ガス</a:t>
            </a:r>
            <a:r>
              <a:rPr lang="ja-JP" sz="2800">
                <a:latin typeface="UD デジタル 教科書体 N-R"/>
                <a:ea typeface="UD デジタル 教科書体 N-R"/>
                <a:cs typeface="+mn-lt"/>
              </a:rPr>
              <a:t>が</a:t>
            </a:r>
            <a:r>
              <a:rPr lang="ja-JP" altLang="en-US" sz="2800">
                <a:latin typeface="UD デジタル 教科書体 N-R"/>
                <a:ea typeface="UD デジタル 教科書体 N-R"/>
                <a:cs typeface="+mn-lt"/>
              </a:rPr>
              <a:t>増える</a:t>
            </a:r>
            <a:r>
              <a:rPr lang="en-US" altLang="ja-JP" sz="2800">
                <a:solidFill>
                  <a:srgbClr val="808080"/>
                </a:solidFill>
                <a:latin typeface="UD デジタル 教科書体 N-R"/>
                <a:ea typeface="UD デジタル 教科書体 N-R"/>
              </a:rPr>
              <a:t>​</a:t>
            </a:r>
            <a:r>
              <a:rPr lang="ja-JP" sz="2800">
                <a:solidFill>
                  <a:srgbClr val="FF00A2"/>
                </a:solidFill>
                <a:latin typeface="UD デジタル 教科書体 N-R"/>
                <a:ea typeface="UD デジタル 教科書体 N-R"/>
              </a:rPr>
              <a:t>→</a:t>
            </a:r>
            <a:r>
              <a:rPr lang="ja-JP" altLang="en-US" sz="2800">
                <a:solidFill>
                  <a:srgbClr val="FF00A2"/>
                </a:solidFill>
                <a:latin typeface="UD デジタル 教科書体 N-R"/>
                <a:ea typeface="UD デジタル 教科書体 N-R"/>
              </a:rPr>
              <a:t>地球温暖化</a:t>
            </a:r>
            <a:endParaRPr lang="ja-JP" altLang="en-US" sz="2800">
              <a:latin typeface="UD デジタル 教科書体 N-R"/>
              <a:ea typeface="UD デジタル 教科書体 N-R"/>
            </a:endParaRPr>
          </a:p>
          <a:p>
            <a:r>
              <a:rPr lang="ja-JP" altLang="en-US" sz="2800">
                <a:solidFill>
                  <a:schemeClr val="accent1"/>
                </a:solidFill>
                <a:latin typeface="UD デジタル 教科書体 N-R"/>
                <a:ea typeface="UD デジタル 教科書体 N-R"/>
              </a:rPr>
              <a:t>● </a:t>
            </a:r>
            <a:r>
              <a:rPr lang="ja-JP" altLang="en-US" sz="2800">
                <a:latin typeface="UD デジタル 教科書体 N-R"/>
                <a:ea typeface="UD デジタル 教科書体 N-R"/>
                <a:cs typeface="+mn-lt"/>
              </a:rPr>
              <a:t>海洋汚染</a:t>
            </a:r>
            <a:r>
              <a:rPr lang="ja-JP" sz="2800">
                <a:latin typeface="UD デジタル 教科書体 N-R"/>
                <a:ea typeface="UD デジタル 教科書体 N-R"/>
                <a:cs typeface="+mn-lt"/>
              </a:rPr>
              <a:t>（</a:t>
            </a:r>
            <a:r>
              <a:rPr lang="ja-JP" altLang="en-US" sz="2800">
                <a:latin typeface="UD デジタル 教科書体 N-R"/>
                <a:ea typeface="UD デジタル 教科書体 N-R"/>
                <a:cs typeface="+mn-lt"/>
              </a:rPr>
              <a:t>プラごみ）</a:t>
            </a:r>
            <a:r>
              <a:rPr lang="ja-JP" sz="2800">
                <a:latin typeface="UD デジタル 教科書体 N-R"/>
                <a:ea typeface="UD デジタル 教科書体 N-R"/>
                <a:cs typeface="+mn-lt"/>
              </a:rPr>
              <a:t>・</a:t>
            </a:r>
            <a:r>
              <a:rPr lang="ja-JP" altLang="en-US" sz="2800">
                <a:latin typeface="UD デジタル 教科書体 N-R"/>
                <a:ea typeface="UD デジタル 教科書体 N-R"/>
                <a:cs typeface="+mn-lt"/>
              </a:rPr>
              <a:t>山林への不法投棄</a:t>
            </a:r>
            <a:r>
              <a:rPr lang="ja-JP" sz="2800">
                <a:latin typeface="UD デジタル 教科書体 N-R"/>
                <a:ea typeface="UD デジタル 教科書体 N-R"/>
                <a:cs typeface="+mn-lt"/>
              </a:rPr>
              <a:t>など</a:t>
            </a:r>
            <a:r>
              <a:rPr lang="en-US" altLang="ja-JP" sz="2800">
                <a:solidFill>
                  <a:srgbClr val="808080"/>
                </a:solidFill>
                <a:latin typeface="UD デジタル 教科書体 N-R"/>
                <a:ea typeface="UD デジタル 教科書体 N-R"/>
              </a:rPr>
              <a:t>​</a:t>
            </a:r>
            <a:endParaRPr lang="en-US" sz="2800">
              <a:latin typeface="UD デジタル 教科書体 N-R"/>
              <a:ea typeface="UD デジタル 教科書体 N-R"/>
            </a:endParaRPr>
          </a:p>
        </p:txBody>
      </p:sp>
      <p:pic>
        <p:nvPicPr>
          <p:cNvPr id="2" name="図 1">
            <a:extLst>
              <a:ext uri="{FF2B5EF4-FFF2-40B4-BE49-F238E27FC236}">
                <a16:creationId xmlns:a16="http://schemas.microsoft.com/office/drawing/2014/main" id="{68249D45-A131-8220-AF27-7015E8952DA5}"/>
              </a:ext>
            </a:extLst>
          </p:cNvPr>
          <p:cNvPicPr>
            <a:picLocks noChangeAspect="1"/>
          </p:cNvPicPr>
          <p:nvPr/>
        </p:nvPicPr>
        <p:blipFill>
          <a:blip r:embed="rId3"/>
          <a:stretch>
            <a:fillRect/>
          </a:stretch>
        </p:blipFill>
        <p:spPr>
          <a:xfrm>
            <a:off x="9973822" y="4432151"/>
            <a:ext cx="1941804" cy="2516643"/>
          </a:xfrm>
          <a:prstGeom prst="rect">
            <a:avLst/>
          </a:prstGeom>
        </p:spPr>
      </p:pic>
      <p:grpSp>
        <p:nvGrpSpPr>
          <p:cNvPr id="19" name="グループ化 18">
            <a:extLst>
              <a:ext uri="{FF2B5EF4-FFF2-40B4-BE49-F238E27FC236}">
                <a16:creationId xmlns:a16="http://schemas.microsoft.com/office/drawing/2014/main" id="{D26D073C-B7D1-B014-23A8-2474618DD316}"/>
              </a:ext>
            </a:extLst>
          </p:cNvPr>
          <p:cNvGrpSpPr/>
          <p:nvPr/>
        </p:nvGrpSpPr>
        <p:grpSpPr>
          <a:xfrm>
            <a:off x="7470250" y="5246963"/>
            <a:ext cx="2669232" cy="1321109"/>
            <a:chOff x="7257700" y="1192241"/>
            <a:chExt cx="2669232" cy="1321109"/>
          </a:xfrm>
        </p:grpSpPr>
        <p:grpSp>
          <p:nvGrpSpPr>
            <p:cNvPr id="10" name="グループ化 9">
              <a:extLst>
                <a:ext uri="{FF2B5EF4-FFF2-40B4-BE49-F238E27FC236}">
                  <a16:creationId xmlns:a16="http://schemas.microsoft.com/office/drawing/2014/main" id="{607354D2-EE9F-1DC2-6211-63981C805277}"/>
                </a:ext>
              </a:extLst>
            </p:cNvPr>
            <p:cNvGrpSpPr/>
            <p:nvPr/>
          </p:nvGrpSpPr>
          <p:grpSpPr>
            <a:xfrm>
              <a:off x="7257700" y="1192241"/>
              <a:ext cx="2669232" cy="1321109"/>
              <a:chOff x="3503567" y="5259726"/>
              <a:chExt cx="2609173" cy="818936"/>
            </a:xfrm>
          </p:grpSpPr>
          <p:sp>
            <p:nvSpPr>
              <p:cNvPr id="12" name="二等辺三角形 11">
                <a:extLst>
                  <a:ext uri="{FF2B5EF4-FFF2-40B4-BE49-F238E27FC236}">
                    <a16:creationId xmlns:a16="http://schemas.microsoft.com/office/drawing/2014/main" id="{CDCAAEFF-6D60-5F21-CF47-74E3CF98BDB4}"/>
                  </a:ext>
                </a:extLst>
              </p:cNvPr>
              <p:cNvSpPr/>
              <p:nvPr/>
            </p:nvSpPr>
            <p:spPr>
              <a:xfrm rot="5400000">
                <a:off x="5881369" y="5578485"/>
                <a:ext cx="237410" cy="2253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3503567" y="5259726"/>
                <a:ext cx="2378829" cy="818936"/>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7384136" y="1425850"/>
              <a:ext cx="2142555" cy="95410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800" b="1">
                  <a:solidFill>
                    <a:schemeClr val="accent1"/>
                  </a:solidFill>
                  <a:latin typeface="UD デジタル 教科書体 NK-R"/>
                  <a:ea typeface="UD デジタル 教科書体 NK-R"/>
                  <a:cs typeface="Calibri"/>
                </a:rPr>
                <a:t>たくさん漂着</a:t>
              </a:r>
            </a:p>
            <a:p>
              <a:pPr algn="ctr"/>
              <a:r>
                <a:rPr lang="ja-JP" altLang="en-US" sz="2800" b="1">
                  <a:solidFill>
                    <a:schemeClr val="accent1"/>
                  </a:solidFill>
                  <a:latin typeface="UD デジタル 教科書体 NK-R"/>
                  <a:ea typeface="UD デジタル 教科書体 NK-R"/>
                  <a:cs typeface="Calibri"/>
                </a:rPr>
                <a:t>しているね</a:t>
              </a:r>
            </a:p>
          </p:txBody>
        </p:sp>
      </p:grpSp>
      <p:sp>
        <p:nvSpPr>
          <p:cNvPr id="5" name="正方形/長方形 4">
            <a:extLst>
              <a:ext uri="{FF2B5EF4-FFF2-40B4-BE49-F238E27FC236}">
                <a16:creationId xmlns:a16="http://schemas.microsoft.com/office/drawing/2014/main" id="{70A63129-9F40-683D-F0B1-43CE7DFA290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四角形: 上の 2 つの角を丸める 21">
            <a:extLst>
              <a:ext uri="{FF2B5EF4-FFF2-40B4-BE49-F238E27FC236}">
                <a16:creationId xmlns:a16="http://schemas.microsoft.com/office/drawing/2014/main" id="{8D4A64CE-65C7-3556-5F7D-F9D5CBB3D216}"/>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4" name="四角形: 上の 2 つの角を丸める 23">
            <a:extLst>
              <a:ext uri="{FF2B5EF4-FFF2-40B4-BE49-F238E27FC236}">
                <a16:creationId xmlns:a16="http://schemas.microsoft.com/office/drawing/2014/main" id="{CDC32F82-3645-DC1B-2A76-983CCD7C99C9}"/>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6" name="正方形/長方形 25">
            <a:extLst>
              <a:ext uri="{FF2B5EF4-FFF2-40B4-BE49-F238E27FC236}">
                <a16:creationId xmlns:a16="http://schemas.microsoft.com/office/drawing/2014/main" id="{EC0C6260-4F91-BB47-3003-8D4D826098A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27" name="テキスト ボックス 10">
            <a:extLst>
              <a:ext uri="{FF2B5EF4-FFF2-40B4-BE49-F238E27FC236}">
                <a16:creationId xmlns:a16="http://schemas.microsoft.com/office/drawing/2014/main" id="{1F394288-F5B3-178C-0E45-BCF046A9EA4F}"/>
              </a:ext>
            </a:extLst>
          </p:cNvPr>
          <p:cNvSpPr txBox="1"/>
          <p:nvPr/>
        </p:nvSpPr>
        <p:spPr>
          <a:xfrm>
            <a:off x="656215" y="6439527"/>
            <a:ext cx="6744050"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a:latin typeface="UD デジタル 教科書体 N-R"/>
                <a:ea typeface="UD デジタル 教科書体 N-R"/>
                <a:cs typeface="Calibri"/>
              </a:rPr>
              <a:t>徳島県内の海岸に漂着したゴミ（写真提供）徳島県環境指導課</a:t>
            </a:r>
          </a:p>
        </p:txBody>
      </p:sp>
      <p:pic>
        <p:nvPicPr>
          <p:cNvPr id="3" name="図 2">
            <a:extLst>
              <a:ext uri="{FF2B5EF4-FFF2-40B4-BE49-F238E27FC236}">
                <a16:creationId xmlns:a16="http://schemas.microsoft.com/office/drawing/2014/main" id="{1889DD1E-A1BD-4E6C-7A54-E1EAE5F6CB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701" t="40098" r="54132" b="20494"/>
          <a:stretch/>
        </p:blipFill>
        <p:spPr>
          <a:xfrm>
            <a:off x="1323191" y="4948035"/>
            <a:ext cx="2503178" cy="1381422"/>
          </a:xfrm>
          <a:prstGeom prst="rect">
            <a:avLst/>
          </a:prstGeom>
        </p:spPr>
      </p:pic>
      <p:pic>
        <p:nvPicPr>
          <p:cNvPr id="15" name="図 14">
            <a:extLst>
              <a:ext uri="{FF2B5EF4-FFF2-40B4-BE49-F238E27FC236}">
                <a16:creationId xmlns:a16="http://schemas.microsoft.com/office/drawing/2014/main" id="{5C03B4BE-3DF3-BA85-E00A-D5E7C3CDB48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1901" y="4973713"/>
            <a:ext cx="2503178" cy="1408038"/>
          </a:xfrm>
          <a:prstGeom prst="rect">
            <a:avLst/>
          </a:prstGeom>
        </p:spPr>
      </p:pic>
      <p:sp>
        <p:nvSpPr>
          <p:cNvPr id="9" name="テキスト ボックス 8">
            <a:extLst>
              <a:ext uri="{FF2B5EF4-FFF2-40B4-BE49-F238E27FC236}">
                <a16:creationId xmlns:a16="http://schemas.microsoft.com/office/drawing/2014/main" id="{50D79725-3F76-8892-B6FC-E74826AAD69A}"/>
              </a:ext>
            </a:extLst>
          </p:cNvPr>
          <p:cNvSpPr txBox="1"/>
          <p:nvPr/>
        </p:nvSpPr>
        <p:spPr>
          <a:xfrm>
            <a:off x="8806543" y="2601686"/>
            <a:ext cx="284117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900">
                <a:latin typeface="UD デジタル 教科書体 N-R"/>
                <a:ea typeface="UD デジタル 教科書体 N-R"/>
                <a:cs typeface="+mn-lt"/>
              </a:rPr>
              <a:t>出典：</a:t>
            </a:r>
            <a:r>
              <a:rPr lang="ja-JP" sz="900">
                <a:latin typeface="UD デジタル 教科書体 N-R"/>
                <a:ea typeface="UD デジタル 教科書体 N-R"/>
                <a:cs typeface="+mn-lt"/>
              </a:rPr>
              <a:t>徳島県ＷＥＢサイト 「徳島の海を守れ大作戦～美しい自然は私たちの宝物～」</a:t>
            </a:r>
            <a:endParaRPr lang="ja-JP" sz="900">
              <a:latin typeface="UD デジタル 教科書体 N-R"/>
              <a:ea typeface="UD デジタル 教科書体 N-R"/>
            </a:endParaRPr>
          </a:p>
          <a:p>
            <a:pPr algn="l"/>
            <a:r>
              <a:rPr lang="ja-JP" sz="900">
                <a:latin typeface="UD デジタル 教科書体 N-R"/>
                <a:ea typeface="UD デジタル 教科書体 N-R"/>
                <a:cs typeface="+mn-lt"/>
              </a:rPr>
              <a:t>（https://www.pref.tokushima.lg.jp/jigyoshanokata/kurashi/recycling/7214652/）</a:t>
            </a:r>
            <a:endParaRPr lang="ja-JP" sz="900">
              <a:latin typeface="UD デジタル 教科書体 N-R"/>
              <a:ea typeface="UD デジタル 教科書体 N-R"/>
            </a:endParaRPr>
          </a:p>
        </p:txBody>
      </p:sp>
      <p:graphicFrame>
        <p:nvGraphicFramePr>
          <p:cNvPr id="18" name="オブジェクト 17">
            <a:hlinkClick r:id="" action="ppaction://ole?verb=0"/>
            <a:extLst>
              <a:ext uri="{FF2B5EF4-FFF2-40B4-BE49-F238E27FC236}">
                <a16:creationId xmlns:a16="http://schemas.microsoft.com/office/drawing/2014/main" id="{987C1A93-3572-78B4-D1D7-59598BB0FD0F}"/>
              </a:ext>
            </a:extLst>
          </p:cNvPr>
          <p:cNvGraphicFramePr>
            <a:graphicFrameLocks noChangeAspect="1"/>
          </p:cNvGraphicFramePr>
          <p:nvPr>
            <p:extLst>
              <p:ext uri="{D42A27DB-BD31-4B8C-83A1-F6EECF244321}">
                <p14:modId xmlns:p14="http://schemas.microsoft.com/office/powerpoint/2010/main" val="1335891781"/>
              </p:ext>
            </p:extLst>
          </p:nvPr>
        </p:nvGraphicFramePr>
        <p:xfrm>
          <a:off x="9648825" y="1325563"/>
          <a:ext cx="1468438" cy="1265237"/>
        </p:xfrm>
        <a:graphic>
          <a:graphicData uri="http://schemas.openxmlformats.org/presentationml/2006/ole">
            <mc:AlternateContent xmlns:mc="http://schemas.openxmlformats.org/markup-compatibility/2006">
              <mc:Choice xmlns:v="urn:schemas-microsoft-com:vml" Requires="v">
                <p:oleObj name="Acrobat Document" showAsIcon="1" r:id="rId6" imgW="774000" imgH="666000" progId="AcroExch.Document.DC">
                  <p:embed/>
                </p:oleObj>
              </mc:Choice>
              <mc:Fallback>
                <p:oleObj name="Acrobat Document" showAsIcon="1" r:id="rId6" imgW="774000" imgH="666000" progId="AcroExch.Document.DC">
                  <p:embed/>
                  <p:pic>
                    <p:nvPicPr>
                      <p:cNvPr id="18" name="オブジェクト 17">
                        <a:hlinkClick r:id="" action="ppaction://ole?verb=0"/>
                        <a:extLst>
                          <a:ext uri="{FF2B5EF4-FFF2-40B4-BE49-F238E27FC236}">
                            <a16:creationId xmlns:a16="http://schemas.microsoft.com/office/drawing/2014/main" id="{987C1A93-3572-78B4-D1D7-59598BB0FD0F}"/>
                          </a:ext>
                        </a:extLst>
                      </p:cNvPr>
                      <p:cNvPicPr/>
                      <p:nvPr/>
                    </p:nvPicPr>
                    <p:blipFill>
                      <a:blip r:embed="rId7"/>
                      <a:stretch>
                        <a:fillRect/>
                      </a:stretch>
                    </p:blipFill>
                    <p:spPr>
                      <a:xfrm>
                        <a:off x="9648825" y="1325563"/>
                        <a:ext cx="1468438" cy="1265237"/>
                      </a:xfrm>
                      <a:prstGeom prst="rect">
                        <a:avLst/>
                      </a:prstGeom>
                    </p:spPr>
                  </p:pic>
                </p:oleObj>
              </mc:Fallback>
            </mc:AlternateContent>
          </a:graphicData>
        </a:graphic>
      </p:graphicFrame>
    </p:spTree>
    <p:extLst>
      <p:ext uri="{BB962C8B-B14F-4D97-AF65-F5344CB8AC3E}">
        <p14:creationId xmlns:p14="http://schemas.microsoft.com/office/powerpoint/2010/main" val="4222624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463754"/>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chemeClr val="accent1"/>
                </a:solidFill>
                <a:latin typeface="UD Digi Kyokasho NK-R"/>
                <a:ea typeface="UD Digi Kyokasho NK-R"/>
                <a:cs typeface="Calibri"/>
              </a:rPr>
              <a:t>ご</a:t>
            </a:r>
            <a:r>
              <a:rPr lang="ja-JP" sz="3200">
                <a:solidFill>
                  <a:schemeClr val="accent1"/>
                </a:solidFill>
                <a:latin typeface="UD Digi Kyokasho NK-R"/>
                <a:ea typeface="UD Digi Kyokasho NK-R"/>
                <a:cs typeface="Calibri"/>
              </a:rPr>
              <a:t>みを減</a:t>
            </a:r>
            <a:r>
              <a:rPr lang="ja-JP" altLang="en-US" sz="3200">
                <a:solidFill>
                  <a:schemeClr val="accent1"/>
                </a:solidFill>
                <a:latin typeface="UD Digi Kyokasho NK-R"/>
                <a:ea typeface="UD Digi Kyokasho NK-R"/>
                <a:cs typeface="Calibri"/>
              </a:rPr>
              <a:t>ら</a:t>
            </a:r>
            <a:r>
              <a:rPr lang="ja-JP" sz="3200">
                <a:solidFill>
                  <a:schemeClr val="accent1"/>
                </a:solidFill>
                <a:latin typeface="UD Digi Kyokasho NK-R"/>
                <a:ea typeface="UD Digi Kyokasho NK-R"/>
                <a:cs typeface="Calibri"/>
              </a:rPr>
              <a:t>すた</a:t>
            </a:r>
            <a:r>
              <a:rPr lang="ja-JP" altLang="en-US" sz="3200">
                <a:solidFill>
                  <a:schemeClr val="accent1"/>
                </a:solidFill>
                <a:latin typeface="UD Digi Kyokasho NK-R"/>
                <a:ea typeface="UD Digi Kyokasho NK-R"/>
                <a:cs typeface="Calibri"/>
              </a:rPr>
              <a:t>め</a:t>
            </a:r>
            <a:r>
              <a:rPr lang="ja-JP" sz="3200">
                <a:solidFill>
                  <a:schemeClr val="accent1"/>
                </a:solidFill>
                <a:latin typeface="UD Digi Kyokasho NK-R"/>
                <a:ea typeface="UD Digi Kyokasho NK-R"/>
                <a:cs typeface="Calibri"/>
              </a:rPr>
              <a:t>に</a:t>
            </a:r>
            <a:r>
              <a:rPr lang="ja-JP" altLang="en-US" sz="3200">
                <a:solidFill>
                  <a:schemeClr val="accent1"/>
                </a:solidFill>
                <a:latin typeface="UD Digi Kyokasho NK-R"/>
                <a:ea typeface="UD Digi Kyokasho NK-R"/>
                <a:cs typeface="Calibri"/>
              </a:rPr>
              <a:t>すべきこと</a:t>
            </a:r>
            <a:endParaRPr lang="ja-JP" sz="3200">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342241"/>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4" name="テキスト ボックス 10">
            <a:extLst>
              <a:ext uri="{FF2B5EF4-FFF2-40B4-BE49-F238E27FC236}">
                <a16:creationId xmlns:a16="http://schemas.microsoft.com/office/drawing/2014/main" id="{DF7C4F32-ED08-D3A7-3B70-D1BF3D65171B}"/>
              </a:ext>
            </a:extLst>
          </p:cNvPr>
          <p:cNvSpPr txBox="1"/>
          <p:nvPr/>
        </p:nvSpPr>
        <p:spPr>
          <a:xfrm>
            <a:off x="1654628" y="2102851"/>
            <a:ext cx="8043432"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800">
                <a:solidFill>
                  <a:srgbClr val="000000"/>
                </a:solidFill>
                <a:latin typeface="UD デジタル 教科書体 N-R"/>
                <a:ea typeface="UD デジタル 教科書体 N-R"/>
                <a:cs typeface="Calibri"/>
              </a:rPr>
              <a:t>（</a:t>
            </a:r>
            <a:r>
              <a:rPr lang="ja-JP" altLang="en-US" sz="2800">
                <a:solidFill>
                  <a:srgbClr val="000000"/>
                </a:solidFill>
                <a:latin typeface="UD デジタル 教科書体 N-R"/>
                <a:ea typeface="UD デジタル 教科書体 N-R"/>
                <a:cs typeface="Calibri"/>
              </a:rPr>
              <a:t>１</a:t>
            </a:r>
            <a:r>
              <a:rPr lang="ja-JP" sz="2800">
                <a:solidFill>
                  <a:srgbClr val="000000"/>
                </a:solidFill>
                <a:latin typeface="UD デジタル 教科書体 N-R"/>
                <a:ea typeface="UD デジタル 教科書体 N-R"/>
                <a:cs typeface="Calibri"/>
              </a:rPr>
              <a:t>）</a:t>
            </a:r>
            <a:r>
              <a:rPr lang="ja-JP" altLang="en-US" sz="2800">
                <a:solidFill>
                  <a:srgbClr val="000000"/>
                </a:solidFill>
                <a:latin typeface="UD デジタル 教科書体 N-R"/>
                <a:ea typeface="UD デジタル 教科書体 N-R"/>
                <a:cs typeface="+mn-lt"/>
              </a:rPr>
              <a:t>なぜごみを減らす必要があ</a:t>
            </a:r>
            <a:r>
              <a:rPr lang="ja-JP" sz="2800">
                <a:solidFill>
                  <a:srgbClr val="000000"/>
                </a:solidFill>
                <a:latin typeface="UD デジタル 教科書体 N-R"/>
                <a:ea typeface="UD デジタル 教科書体 N-R"/>
                <a:cs typeface="+mn-lt"/>
              </a:rPr>
              <a:t>る</a:t>
            </a:r>
            <a:r>
              <a:rPr lang="ja-JP" altLang="en-US" sz="2800">
                <a:solidFill>
                  <a:srgbClr val="000000"/>
                </a:solidFill>
                <a:latin typeface="UD デジタル 教科書体 N-R"/>
                <a:ea typeface="UD デジタル 教科書体 N-R"/>
                <a:cs typeface="+mn-lt"/>
              </a:rPr>
              <a:t>のだろう？</a:t>
            </a:r>
            <a:endParaRPr lang="ja-JP" sz="2800">
              <a:latin typeface="UD デジタル 教科書体 N-R"/>
              <a:ea typeface="UD デジタル 教科書体 N-R"/>
            </a:endParaRPr>
          </a:p>
        </p:txBody>
      </p:sp>
      <p:sp>
        <p:nvSpPr>
          <p:cNvPr id="7" name="正方形/長方形 6">
            <a:extLst>
              <a:ext uri="{FF2B5EF4-FFF2-40B4-BE49-F238E27FC236}">
                <a16:creationId xmlns:a16="http://schemas.microsoft.com/office/drawing/2014/main" id="{FEA40C26-339C-C73D-0D3B-D80B51A1A7CB}"/>
              </a:ext>
            </a:extLst>
          </p:cNvPr>
          <p:cNvSpPr/>
          <p:nvPr/>
        </p:nvSpPr>
        <p:spPr>
          <a:xfrm>
            <a:off x="1720041" y="2642822"/>
            <a:ext cx="10065773" cy="22693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角を丸くする 13">
            <a:extLst>
              <a:ext uri="{FF2B5EF4-FFF2-40B4-BE49-F238E27FC236}">
                <a16:creationId xmlns:a16="http://schemas.microsoft.com/office/drawing/2014/main" id="{8ED844C0-56B9-76AB-2621-B56B22B8B123}"/>
              </a:ext>
            </a:extLst>
          </p:cNvPr>
          <p:cNvSpPr/>
          <p:nvPr/>
        </p:nvSpPr>
        <p:spPr>
          <a:xfrm>
            <a:off x="1892709" y="2795341"/>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②財政面</a:t>
            </a:r>
            <a:endParaRPr lang="ja-JP" altLang="en-US" sz="2800">
              <a:latin typeface="UD デジタル 教科書体 N-R"/>
              <a:ea typeface="UD デジタル 教科書体 N-R"/>
            </a:endParaRPr>
          </a:p>
        </p:txBody>
      </p:sp>
      <p:sp>
        <p:nvSpPr>
          <p:cNvPr id="16" name="テキスト ボックス 15">
            <a:extLst>
              <a:ext uri="{FF2B5EF4-FFF2-40B4-BE49-F238E27FC236}">
                <a16:creationId xmlns:a16="http://schemas.microsoft.com/office/drawing/2014/main" id="{8ECAFD43-3847-8E5C-14E4-BD720AD8873F}"/>
              </a:ext>
            </a:extLst>
          </p:cNvPr>
          <p:cNvSpPr txBox="1"/>
          <p:nvPr/>
        </p:nvSpPr>
        <p:spPr>
          <a:xfrm>
            <a:off x="2069691" y="3396683"/>
            <a:ext cx="8384457"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a:t>
            </a:r>
            <a:r>
              <a:rPr lang="ja-JP" altLang="en-US" sz="2800" b="1">
                <a:solidFill>
                  <a:schemeClr val="accent1"/>
                </a:solidFill>
                <a:latin typeface="UD デジタル 教科書体 N-R"/>
                <a:ea typeface="UD デジタル 教科書体 N-R"/>
              </a:rPr>
              <a:t> </a:t>
            </a:r>
            <a:r>
              <a:rPr lang="ja-JP" sz="2800" b="1">
                <a:solidFill>
                  <a:schemeClr val="accent1"/>
                </a:solidFill>
                <a:latin typeface="UD デジタル 教科書体 N-R"/>
                <a:ea typeface="UD デジタル 教科書体 N-R"/>
                <a:cs typeface="+mn-lt"/>
              </a:rPr>
              <a:t>ごみ処</a:t>
            </a:r>
            <a:r>
              <a:rPr lang="ja-JP" altLang="en-US" sz="2800" b="1">
                <a:solidFill>
                  <a:schemeClr val="accent1"/>
                </a:solidFill>
                <a:latin typeface="UD デジタル 教科書体 N-R"/>
                <a:ea typeface="UD デジタル 教科書体 N-R"/>
                <a:cs typeface="+mn-lt"/>
              </a:rPr>
              <a:t>理に</a:t>
            </a:r>
            <a:r>
              <a:rPr lang="ja-JP" sz="2800" b="1">
                <a:solidFill>
                  <a:schemeClr val="accent1"/>
                </a:solidFill>
                <a:latin typeface="UD デジタル 教科書体 N-R"/>
                <a:ea typeface="UD デジタル 教科書体 N-R"/>
                <a:cs typeface="+mn-lt"/>
              </a:rPr>
              <a:t>必要なお金</a:t>
            </a:r>
            <a:endParaRPr lang="ja-JP" altLang="en-US" sz="2800" b="1">
              <a:solidFill>
                <a:schemeClr val="accent1"/>
              </a:solidFill>
              <a:latin typeface="UD デジタル 教科書体 N-R"/>
              <a:ea typeface="UD デジタル 教科書体 N-R"/>
            </a:endParaRPr>
          </a:p>
          <a:p>
            <a:r>
              <a:rPr lang="ja-JP" altLang="en-US" sz="2800">
                <a:latin typeface="UD デジタル 教科書体 N-R"/>
                <a:ea typeface="UD デジタル 教科書体 N-R"/>
                <a:cs typeface="+mn-lt"/>
              </a:rPr>
              <a:t>　 </a:t>
            </a:r>
            <a:r>
              <a:rPr lang="ja-JP" sz="2800">
                <a:latin typeface="UD デジタル 教科書体 N-R"/>
                <a:ea typeface="UD デジタル 教科書体 N-R"/>
                <a:cs typeface="+mn-lt"/>
              </a:rPr>
              <a:t>ごみの運搬費や処理費、処分場の維持管理費、</a:t>
            </a:r>
            <a:endParaRPr lang="en-US" altLang="ja-JP" sz="2800">
              <a:latin typeface="UD デジタル 教科書体 N-R"/>
              <a:ea typeface="UD デジタル 教科書体 N-R"/>
              <a:cs typeface="+mn-lt"/>
            </a:endParaRPr>
          </a:p>
          <a:p>
            <a:r>
              <a:rPr lang="en-US" altLang="ja-JP" sz="2800">
                <a:latin typeface="UD デジタル 教科書体 N-R"/>
                <a:ea typeface="UD デジタル 教科書体 N-R"/>
                <a:cs typeface="+mn-lt"/>
              </a:rPr>
              <a:t>   </a:t>
            </a:r>
            <a:r>
              <a:rPr lang="ja-JP" sz="2800">
                <a:latin typeface="UD デジタル 教科書体 N-R"/>
                <a:ea typeface="UD デジタル 教科書体 N-R"/>
                <a:cs typeface="+mn-lt"/>
              </a:rPr>
              <a:t>環境対</a:t>
            </a:r>
            <a:r>
              <a:rPr lang="ja-JP" altLang="en-US" sz="2800">
                <a:latin typeface="UD デジタル 教科書体 N-R"/>
                <a:ea typeface="UD デジタル 教科書体 N-R"/>
                <a:cs typeface="+mn-lt"/>
              </a:rPr>
              <a:t>策</a:t>
            </a:r>
            <a:r>
              <a:rPr lang="ja-JP" sz="2800">
                <a:latin typeface="UD デジタル 教科書体 N-R"/>
                <a:ea typeface="UD デジタル 教科書体 N-R"/>
                <a:cs typeface="+mn-lt"/>
              </a:rPr>
              <a:t>など</a:t>
            </a:r>
            <a:endParaRPr lang="en-US" sz="2800">
              <a:latin typeface="UD デジタル 教科書体 N-R"/>
              <a:ea typeface="UD デジタル 教科書体 N-R"/>
              <a:cs typeface="+mn-lt"/>
            </a:endParaRPr>
          </a:p>
        </p:txBody>
      </p:sp>
      <p:grpSp>
        <p:nvGrpSpPr>
          <p:cNvPr id="19" name="グループ化 18">
            <a:extLst>
              <a:ext uri="{FF2B5EF4-FFF2-40B4-BE49-F238E27FC236}">
                <a16:creationId xmlns:a16="http://schemas.microsoft.com/office/drawing/2014/main" id="{D26D073C-B7D1-B014-23A8-2474618DD316}"/>
              </a:ext>
            </a:extLst>
          </p:cNvPr>
          <p:cNvGrpSpPr/>
          <p:nvPr/>
        </p:nvGrpSpPr>
        <p:grpSpPr>
          <a:xfrm>
            <a:off x="7136605" y="2736843"/>
            <a:ext cx="4280028" cy="1074576"/>
            <a:chOff x="7170584" y="1192239"/>
            <a:chExt cx="4280028" cy="1074576"/>
          </a:xfrm>
        </p:grpSpPr>
        <p:grpSp>
          <p:nvGrpSpPr>
            <p:cNvPr id="10" name="グループ化 9">
              <a:extLst>
                <a:ext uri="{FF2B5EF4-FFF2-40B4-BE49-F238E27FC236}">
                  <a16:creationId xmlns:a16="http://schemas.microsoft.com/office/drawing/2014/main" id="{607354D2-EE9F-1DC2-6211-63981C805277}"/>
                </a:ext>
              </a:extLst>
            </p:cNvPr>
            <p:cNvGrpSpPr/>
            <p:nvPr/>
          </p:nvGrpSpPr>
          <p:grpSpPr>
            <a:xfrm>
              <a:off x="7170584" y="1192239"/>
              <a:ext cx="4280028" cy="1074576"/>
              <a:chOff x="3418410" y="5259726"/>
              <a:chExt cx="4183724" cy="666114"/>
            </a:xfrm>
          </p:grpSpPr>
          <p:sp>
            <p:nvSpPr>
              <p:cNvPr id="12" name="二等辺三角形 11">
                <a:extLst>
                  <a:ext uri="{FF2B5EF4-FFF2-40B4-BE49-F238E27FC236}">
                    <a16:creationId xmlns:a16="http://schemas.microsoft.com/office/drawing/2014/main" id="{CDCAAEFF-6D60-5F21-CF47-74E3CF98BDB4}"/>
                  </a:ext>
                </a:extLst>
              </p:cNvPr>
              <p:cNvSpPr/>
              <p:nvPr/>
            </p:nvSpPr>
            <p:spPr>
              <a:xfrm rot="10800000">
                <a:off x="6420821" y="5727373"/>
                <a:ext cx="429142" cy="19846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3418410" y="5259726"/>
                <a:ext cx="4183724" cy="485511"/>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7224362" y="1324997"/>
              <a:ext cx="4175517"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800" b="1">
                  <a:solidFill>
                    <a:schemeClr val="accent1"/>
                  </a:solidFill>
                  <a:latin typeface="UD デジタル 教科書体 NK-R"/>
                  <a:ea typeface="UD デジタル 教科書体 NK-R"/>
                  <a:cs typeface="Calibri"/>
                </a:rPr>
                <a:t>多くの費用がかかるんだね</a:t>
              </a:r>
            </a:p>
          </p:txBody>
        </p:sp>
      </p:grpSp>
      <p:sp>
        <p:nvSpPr>
          <p:cNvPr id="5" name="テキスト ボックス 4">
            <a:extLst>
              <a:ext uri="{FF2B5EF4-FFF2-40B4-BE49-F238E27FC236}">
                <a16:creationId xmlns:a16="http://schemas.microsoft.com/office/drawing/2014/main" id="{F6F9EA52-6F31-4F3A-4EB6-4C573C718589}"/>
              </a:ext>
            </a:extLst>
          </p:cNvPr>
          <p:cNvSpPr txBox="1"/>
          <p:nvPr/>
        </p:nvSpPr>
        <p:spPr>
          <a:xfrm>
            <a:off x="4663310" y="5025151"/>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b="1">
                <a:solidFill>
                  <a:srgbClr val="FF00A2"/>
                </a:solidFill>
                <a:ea typeface="UD デジタル 教科書体 N-R"/>
                <a:cs typeface="Calibri"/>
              </a:rPr>
              <a:t>ごみが減ると</a:t>
            </a:r>
            <a:endParaRPr lang="ja-JP" sz="2400" b="1">
              <a:solidFill>
                <a:srgbClr val="FF00A2"/>
              </a:solidFill>
              <a:ea typeface="UD デジタル 教科書体 N-R"/>
              <a:cs typeface="Calibri"/>
            </a:endParaRPr>
          </a:p>
        </p:txBody>
      </p:sp>
      <p:sp>
        <p:nvSpPr>
          <p:cNvPr id="18" name="正方形/長方形 17">
            <a:extLst>
              <a:ext uri="{FF2B5EF4-FFF2-40B4-BE49-F238E27FC236}">
                <a16:creationId xmlns:a16="http://schemas.microsoft.com/office/drawing/2014/main" id="{B88C27FE-F4B3-E829-CA71-ED92815906BE}"/>
              </a:ext>
            </a:extLst>
          </p:cNvPr>
          <p:cNvSpPr/>
          <p:nvPr/>
        </p:nvSpPr>
        <p:spPr>
          <a:xfrm>
            <a:off x="1720040" y="5483693"/>
            <a:ext cx="10065773" cy="12290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テキスト ボックス 21">
            <a:extLst>
              <a:ext uri="{FF2B5EF4-FFF2-40B4-BE49-F238E27FC236}">
                <a16:creationId xmlns:a16="http://schemas.microsoft.com/office/drawing/2014/main" id="{1E3BB003-DF24-A600-68B3-394077332950}"/>
              </a:ext>
            </a:extLst>
          </p:cNvPr>
          <p:cNvSpPr txBox="1"/>
          <p:nvPr/>
        </p:nvSpPr>
        <p:spPr>
          <a:xfrm>
            <a:off x="2069690" y="5690274"/>
            <a:ext cx="789248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a:t>
            </a:r>
            <a:r>
              <a:rPr lang="ja-JP" altLang="en-US" sz="2800" b="1">
                <a:solidFill>
                  <a:schemeClr val="accent1"/>
                </a:solidFill>
                <a:latin typeface="UD デジタル 教科書体 N-R"/>
                <a:ea typeface="UD デジタル 教科書体 N-R"/>
              </a:rPr>
              <a:t> </a:t>
            </a:r>
            <a:r>
              <a:rPr lang="ja-JP" sz="2800">
                <a:solidFill>
                  <a:srgbClr val="000000"/>
                </a:solidFill>
                <a:latin typeface="UD デジタル 教科書体 N-R"/>
                <a:ea typeface="UD デジタル 教科書体 N-R"/>
                <a:cs typeface="+mn-lt"/>
              </a:rPr>
              <a:t>ごみ処理に必要なお金</a:t>
            </a:r>
            <a:r>
              <a:rPr lang="ja-JP" altLang="en-US" sz="2800">
                <a:solidFill>
                  <a:srgbClr val="000000"/>
                </a:solidFill>
                <a:latin typeface="UD デジタル 教科書体 N-R"/>
                <a:ea typeface="UD デジタル 教科書体 N-R"/>
                <a:cs typeface="+mn-lt"/>
              </a:rPr>
              <a:t>が</a:t>
            </a:r>
            <a:r>
              <a:rPr lang="ja-JP" altLang="en-US" sz="2800">
                <a:latin typeface="UD デジタル 教科書体 N-R"/>
                <a:ea typeface="UD デジタル 教科書体 N-R"/>
                <a:cs typeface="+mn-lt"/>
              </a:rPr>
              <a:t>減り、</a:t>
            </a:r>
            <a:endParaRPr lang="en-US" altLang="ja-JP" sz="2800">
              <a:latin typeface="UD デジタル 教科書体 N-R"/>
              <a:ea typeface="UD デジタル 教科書体 N-R"/>
              <a:cs typeface="+mn-lt"/>
            </a:endParaRPr>
          </a:p>
          <a:p>
            <a:r>
              <a:rPr lang="ja-JP" altLang="en-US" sz="2800">
                <a:latin typeface="UD デジタル 教科書体 N-R"/>
                <a:ea typeface="UD デジタル 教科書体 N-R"/>
                <a:cs typeface="+mn-lt"/>
              </a:rPr>
              <a:t>　 その分を福祉</a:t>
            </a:r>
            <a:r>
              <a:rPr lang="ja-JP" sz="2800">
                <a:latin typeface="UD デジタル 教科書体 N-R"/>
                <a:ea typeface="UD デジタル 教科書体 N-R"/>
                <a:cs typeface="+mn-lt"/>
              </a:rPr>
              <a:t>や</a:t>
            </a:r>
            <a:r>
              <a:rPr lang="ja-JP" altLang="en-US" sz="2800">
                <a:latin typeface="UD デジタル 教科書体 N-R"/>
                <a:ea typeface="UD デジタル 教科書体 N-R"/>
                <a:cs typeface="+mn-lt"/>
              </a:rPr>
              <a:t>教育に使うこともで</a:t>
            </a:r>
            <a:r>
              <a:rPr lang="ja-JP" sz="2800">
                <a:latin typeface="UD デジタル 教科書体 N-R"/>
                <a:ea typeface="UD デジタル 教科書体 N-R"/>
                <a:cs typeface="+mn-lt"/>
              </a:rPr>
              <a:t>き</a:t>
            </a:r>
            <a:r>
              <a:rPr lang="ja-JP" altLang="en-US" sz="2800">
                <a:latin typeface="UD デジタル 教科書体 N-R"/>
                <a:ea typeface="UD デジタル 教科書体 N-R"/>
                <a:cs typeface="+mn-lt"/>
              </a:rPr>
              <a:t>る！</a:t>
            </a:r>
            <a:endParaRPr lang="en-US" sz="2800">
              <a:latin typeface="UD デジタル 教科書体 N-R"/>
              <a:ea typeface="UD デジタル 教科書体 N-R"/>
            </a:endParaRPr>
          </a:p>
        </p:txBody>
      </p:sp>
      <p:pic>
        <p:nvPicPr>
          <p:cNvPr id="2" name="図 1">
            <a:extLst>
              <a:ext uri="{FF2B5EF4-FFF2-40B4-BE49-F238E27FC236}">
                <a16:creationId xmlns:a16="http://schemas.microsoft.com/office/drawing/2014/main" id="{68249D45-A131-8220-AF27-7015E8952DA5}"/>
              </a:ext>
            </a:extLst>
          </p:cNvPr>
          <p:cNvPicPr>
            <a:picLocks noChangeAspect="1"/>
          </p:cNvPicPr>
          <p:nvPr/>
        </p:nvPicPr>
        <p:blipFill>
          <a:blip r:embed="rId3"/>
          <a:stretch>
            <a:fillRect/>
          </a:stretch>
        </p:blipFill>
        <p:spPr>
          <a:xfrm>
            <a:off x="9872969" y="3657753"/>
            <a:ext cx="2536415" cy="3291041"/>
          </a:xfrm>
          <a:prstGeom prst="rect">
            <a:avLst/>
          </a:prstGeom>
        </p:spPr>
      </p:pic>
      <p:sp>
        <p:nvSpPr>
          <p:cNvPr id="21" name="正方形/長方形 20">
            <a:extLst>
              <a:ext uri="{FF2B5EF4-FFF2-40B4-BE49-F238E27FC236}">
                <a16:creationId xmlns:a16="http://schemas.microsoft.com/office/drawing/2014/main" id="{98AA7ABC-A140-E83D-DEA9-810F1C033B8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四角形: 上の 2 つの角を丸める 23">
            <a:extLst>
              <a:ext uri="{FF2B5EF4-FFF2-40B4-BE49-F238E27FC236}">
                <a16:creationId xmlns:a16="http://schemas.microsoft.com/office/drawing/2014/main" id="{39B75126-F6BD-29D0-77B8-2E71D645671E}"/>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6" name="四角形: 上の 2 つの角を丸める 25">
            <a:extLst>
              <a:ext uri="{FF2B5EF4-FFF2-40B4-BE49-F238E27FC236}">
                <a16:creationId xmlns:a16="http://schemas.microsoft.com/office/drawing/2014/main" id="{9C6D4468-6563-DB1D-004A-F37A6D23AD66}"/>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8" name="正方形/長方形 27">
            <a:extLst>
              <a:ext uri="{FF2B5EF4-FFF2-40B4-BE49-F238E27FC236}">
                <a16:creationId xmlns:a16="http://schemas.microsoft.com/office/drawing/2014/main" id="{D6FBB89C-0531-2978-9454-7EAABCBBA4B5}"/>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3" name="矢印: 下 2">
            <a:extLst>
              <a:ext uri="{FF2B5EF4-FFF2-40B4-BE49-F238E27FC236}">
                <a16:creationId xmlns:a16="http://schemas.microsoft.com/office/drawing/2014/main" id="{782BA809-B294-9850-6D8A-AC5D97473118}"/>
              </a:ext>
            </a:extLst>
          </p:cNvPr>
          <p:cNvSpPr/>
          <p:nvPr/>
        </p:nvSpPr>
        <p:spPr>
          <a:xfrm>
            <a:off x="3973679" y="4786748"/>
            <a:ext cx="700548" cy="750795"/>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2825594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463754"/>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chemeClr val="accent1"/>
                </a:solidFill>
                <a:latin typeface="UD Digi Kyokasho NK-R"/>
                <a:ea typeface="UD Digi Kyokasho NK-R"/>
                <a:cs typeface="Calibri"/>
              </a:rPr>
              <a:t>ご</a:t>
            </a:r>
            <a:r>
              <a:rPr lang="ja-JP" sz="3200">
                <a:solidFill>
                  <a:schemeClr val="accent1"/>
                </a:solidFill>
                <a:latin typeface="UD Digi Kyokasho NK-R"/>
                <a:ea typeface="UD Digi Kyokasho NK-R"/>
                <a:cs typeface="Calibri"/>
              </a:rPr>
              <a:t>みを減</a:t>
            </a:r>
            <a:r>
              <a:rPr lang="ja-JP" altLang="en-US" sz="3200">
                <a:solidFill>
                  <a:schemeClr val="accent1"/>
                </a:solidFill>
                <a:latin typeface="UD Digi Kyokasho NK-R"/>
                <a:ea typeface="UD Digi Kyokasho NK-R"/>
                <a:cs typeface="Calibri"/>
              </a:rPr>
              <a:t>ら</a:t>
            </a:r>
            <a:r>
              <a:rPr lang="ja-JP" sz="3200">
                <a:solidFill>
                  <a:schemeClr val="accent1"/>
                </a:solidFill>
                <a:latin typeface="UD Digi Kyokasho NK-R"/>
                <a:ea typeface="UD Digi Kyokasho NK-R"/>
                <a:cs typeface="Calibri"/>
              </a:rPr>
              <a:t>すた</a:t>
            </a:r>
            <a:r>
              <a:rPr lang="ja-JP" altLang="en-US" sz="3200">
                <a:solidFill>
                  <a:schemeClr val="accent1"/>
                </a:solidFill>
                <a:latin typeface="UD Digi Kyokasho NK-R"/>
                <a:ea typeface="UD Digi Kyokasho NK-R"/>
                <a:cs typeface="Calibri"/>
              </a:rPr>
              <a:t>め</a:t>
            </a:r>
            <a:r>
              <a:rPr lang="ja-JP" sz="3200">
                <a:solidFill>
                  <a:schemeClr val="accent1"/>
                </a:solidFill>
                <a:latin typeface="UD Digi Kyokasho NK-R"/>
                <a:ea typeface="UD Digi Kyokasho NK-R"/>
                <a:cs typeface="Calibri"/>
              </a:rPr>
              <a:t>に</a:t>
            </a:r>
            <a:r>
              <a:rPr lang="ja-JP" altLang="en-US" sz="3200">
                <a:solidFill>
                  <a:schemeClr val="accent1"/>
                </a:solidFill>
                <a:latin typeface="UD Digi Kyokasho NK-R"/>
                <a:ea typeface="UD Digi Kyokasho NK-R"/>
                <a:cs typeface="Calibri"/>
              </a:rPr>
              <a:t>すべきこと</a:t>
            </a:r>
            <a:endParaRPr lang="ja-JP" sz="3200">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342241"/>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4" name="テキスト ボックス 10">
            <a:extLst>
              <a:ext uri="{FF2B5EF4-FFF2-40B4-BE49-F238E27FC236}">
                <a16:creationId xmlns:a16="http://schemas.microsoft.com/office/drawing/2014/main" id="{DF7C4F32-ED08-D3A7-3B70-D1BF3D65171B}"/>
              </a:ext>
            </a:extLst>
          </p:cNvPr>
          <p:cNvSpPr txBox="1"/>
          <p:nvPr/>
        </p:nvSpPr>
        <p:spPr>
          <a:xfrm>
            <a:off x="1654628" y="2102851"/>
            <a:ext cx="681078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800">
                <a:solidFill>
                  <a:srgbClr val="000000"/>
                </a:solidFill>
                <a:latin typeface="UD デジタル 教科書体 N-R"/>
                <a:ea typeface="UD デジタル 教科書体 N-R"/>
                <a:cs typeface="Calibri"/>
              </a:rPr>
              <a:t>（</a:t>
            </a:r>
            <a:r>
              <a:rPr lang="ja-JP" altLang="en-US" sz="2800">
                <a:solidFill>
                  <a:srgbClr val="000000"/>
                </a:solidFill>
                <a:latin typeface="UD デジタル 教科書体 N-R"/>
                <a:ea typeface="UD デジタル 教科書体 N-R"/>
                <a:cs typeface="Calibri"/>
              </a:rPr>
              <a:t>２</a:t>
            </a:r>
            <a:r>
              <a:rPr lang="ja-JP" sz="2800">
                <a:solidFill>
                  <a:srgbClr val="000000"/>
                </a:solidFill>
                <a:latin typeface="UD デジタル 教科書体 N-R"/>
                <a:ea typeface="UD デジタル 教科書体 N-R"/>
                <a:cs typeface="Calibri"/>
              </a:rPr>
              <a:t>）</a:t>
            </a:r>
            <a:r>
              <a:rPr lang="ja-JP" sz="2800">
                <a:solidFill>
                  <a:srgbClr val="000000"/>
                </a:solidFill>
                <a:latin typeface="UD デジタル 教科書体 N-R"/>
                <a:ea typeface="UD デジタル 教科書体 N-R"/>
                <a:cs typeface="+mn-lt"/>
              </a:rPr>
              <a:t>ごみを減らす取組例</a:t>
            </a:r>
            <a:endParaRPr lang="ja-JP" altLang="en-US" sz="2800">
              <a:latin typeface="UD デジタル 教科書体 N-R"/>
              <a:ea typeface="UD デジタル 教科書体 N-R"/>
              <a:cs typeface="Calibri"/>
            </a:endParaRPr>
          </a:p>
        </p:txBody>
      </p:sp>
      <p:sp>
        <p:nvSpPr>
          <p:cNvPr id="7" name="正方形/長方形 6">
            <a:extLst>
              <a:ext uri="{FF2B5EF4-FFF2-40B4-BE49-F238E27FC236}">
                <a16:creationId xmlns:a16="http://schemas.microsoft.com/office/drawing/2014/main" id="{FEA40C26-339C-C73D-0D3B-D80B51A1A7CB}"/>
              </a:ext>
            </a:extLst>
          </p:cNvPr>
          <p:cNvSpPr/>
          <p:nvPr/>
        </p:nvSpPr>
        <p:spPr>
          <a:xfrm>
            <a:off x="1720041" y="2642822"/>
            <a:ext cx="10065773" cy="40803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角を丸くする 13">
            <a:extLst>
              <a:ext uri="{FF2B5EF4-FFF2-40B4-BE49-F238E27FC236}">
                <a16:creationId xmlns:a16="http://schemas.microsoft.com/office/drawing/2014/main" id="{8ED844C0-56B9-76AB-2621-B56B22B8B123}"/>
              </a:ext>
            </a:extLst>
          </p:cNvPr>
          <p:cNvSpPr/>
          <p:nvPr/>
        </p:nvSpPr>
        <p:spPr>
          <a:xfrm>
            <a:off x="1924158" y="2784137"/>
            <a:ext cx="7197790" cy="64740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sz="2800">
                <a:solidFill>
                  <a:schemeClr val="bg1"/>
                </a:solidFill>
                <a:latin typeface="UD デジタル 教科書体 N-R"/>
                <a:ea typeface="UD デジタル 教科書体 N-R"/>
                <a:cs typeface="+mn-lt"/>
              </a:rPr>
              <a:t>徳島県上勝町の「ゼロ・ウェイスト運動」　</a:t>
            </a:r>
            <a:endParaRPr lang="ja-JP" altLang="en-US" sz="2800">
              <a:solidFill>
                <a:schemeClr val="bg1"/>
              </a:solidFill>
              <a:latin typeface="UD デジタル 教科書体 N-R"/>
              <a:ea typeface="UD デジタル 教科書体 N-R"/>
              <a:cs typeface="Calibri"/>
            </a:endParaRPr>
          </a:p>
        </p:txBody>
      </p:sp>
      <p:sp>
        <p:nvSpPr>
          <p:cNvPr id="16" name="テキスト ボックス 15">
            <a:extLst>
              <a:ext uri="{FF2B5EF4-FFF2-40B4-BE49-F238E27FC236}">
                <a16:creationId xmlns:a16="http://schemas.microsoft.com/office/drawing/2014/main" id="{8ECAFD43-3847-8E5C-14E4-BD720AD8873F}"/>
              </a:ext>
            </a:extLst>
          </p:cNvPr>
          <p:cNvSpPr txBox="1"/>
          <p:nvPr/>
        </p:nvSpPr>
        <p:spPr>
          <a:xfrm>
            <a:off x="2069691" y="3497537"/>
            <a:ext cx="838445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solidFill>
                  <a:schemeClr val="accent1"/>
                </a:solidFill>
                <a:latin typeface="UD デジタル 教科書体 N-R"/>
                <a:ea typeface="UD デジタル 教科書体 N-R"/>
              </a:rPr>
              <a:t>●</a:t>
            </a:r>
            <a:r>
              <a:rPr lang="ja-JP" altLang="en-US" sz="2400" b="1">
                <a:solidFill>
                  <a:schemeClr val="accent1"/>
                </a:solidFill>
                <a:latin typeface="UD デジタル 教科書体 N-R"/>
                <a:ea typeface="UD デジタル 教科書体 N-R"/>
              </a:rPr>
              <a:t> </a:t>
            </a:r>
            <a:r>
              <a:rPr lang="ja-JP" sz="2400" b="1">
                <a:solidFill>
                  <a:schemeClr val="accent1"/>
                </a:solidFill>
                <a:latin typeface="UD デジタル 教科書体 N-R"/>
                <a:ea typeface="UD デジタル 教科書体 N-R"/>
                <a:cs typeface="+mn-lt"/>
              </a:rPr>
              <a:t>ごみを45種類に分別</a:t>
            </a:r>
            <a:endParaRPr lang="ja-JP" altLang="en-US" sz="2400" b="1">
              <a:solidFill>
                <a:schemeClr val="accent1"/>
              </a:solidFill>
              <a:latin typeface="UD デジタル 教科書体 N-R"/>
              <a:ea typeface="UD デジタル 教科書体 N-R"/>
              <a:cs typeface="Calibri"/>
            </a:endParaRPr>
          </a:p>
          <a:p>
            <a:r>
              <a:rPr lang="ja-JP" altLang="en-US" sz="2400">
                <a:latin typeface="UD デジタル 教科書体 N-R"/>
                <a:ea typeface="UD デジタル 教科書体 N-R"/>
                <a:cs typeface="+mn-lt"/>
              </a:rPr>
              <a:t>　</a:t>
            </a:r>
            <a:r>
              <a:rPr lang="ja-JP" sz="2400">
                <a:latin typeface="UD デジタル 教科書体 N-R"/>
                <a:ea typeface="UD デジタル 教科書体 N-R"/>
                <a:cs typeface="+mn-lt"/>
              </a:rPr>
              <a:t>リサイクル率８０パーセント</a:t>
            </a:r>
            <a:r>
              <a:rPr lang="ja-JP" altLang="en-US" sz="2400">
                <a:latin typeface="UD デジタル 教科書体 N-R"/>
                <a:ea typeface="UD デジタル 教科書体 N-R"/>
                <a:cs typeface="+mn-lt"/>
              </a:rPr>
              <a:t>以上</a:t>
            </a:r>
            <a:r>
              <a:rPr lang="ja-JP" sz="2400">
                <a:latin typeface="UD デジタル 教科書体 N-R"/>
                <a:ea typeface="UD デジタル 教科書体 N-R"/>
                <a:cs typeface="+mn-lt"/>
              </a:rPr>
              <a:t>を達成</a:t>
            </a:r>
            <a:endParaRPr lang="ja-JP" altLang="en-US" sz="2400">
              <a:latin typeface="UD デジタル 教科書体 N-R"/>
              <a:ea typeface="UD デジタル 教科書体 N-R"/>
              <a:cs typeface="+mn-lt"/>
            </a:endParaRPr>
          </a:p>
        </p:txBody>
      </p:sp>
      <p:grpSp>
        <p:nvGrpSpPr>
          <p:cNvPr id="19" name="グループ化 18">
            <a:extLst>
              <a:ext uri="{FF2B5EF4-FFF2-40B4-BE49-F238E27FC236}">
                <a16:creationId xmlns:a16="http://schemas.microsoft.com/office/drawing/2014/main" id="{D26D073C-B7D1-B014-23A8-2474618DD316}"/>
              </a:ext>
            </a:extLst>
          </p:cNvPr>
          <p:cNvGrpSpPr/>
          <p:nvPr/>
        </p:nvGrpSpPr>
        <p:grpSpPr>
          <a:xfrm>
            <a:off x="8465413" y="1715024"/>
            <a:ext cx="3589082" cy="1188220"/>
            <a:chOff x="7375310" y="835819"/>
            <a:chExt cx="4015744" cy="1430995"/>
          </a:xfrm>
        </p:grpSpPr>
        <p:grpSp>
          <p:nvGrpSpPr>
            <p:cNvPr id="10" name="グループ化 9">
              <a:extLst>
                <a:ext uri="{FF2B5EF4-FFF2-40B4-BE49-F238E27FC236}">
                  <a16:creationId xmlns:a16="http://schemas.microsoft.com/office/drawing/2014/main" id="{607354D2-EE9F-1DC2-6211-63981C805277}"/>
                </a:ext>
              </a:extLst>
            </p:cNvPr>
            <p:cNvGrpSpPr/>
            <p:nvPr/>
          </p:nvGrpSpPr>
          <p:grpSpPr>
            <a:xfrm>
              <a:off x="7445612" y="835819"/>
              <a:ext cx="3894991" cy="1430995"/>
              <a:chOff x="3687249" y="5038787"/>
              <a:chExt cx="3807350" cy="887053"/>
            </a:xfrm>
          </p:grpSpPr>
          <p:sp>
            <p:nvSpPr>
              <p:cNvPr id="12" name="二等辺三角形 11">
                <a:extLst>
                  <a:ext uri="{FF2B5EF4-FFF2-40B4-BE49-F238E27FC236}">
                    <a16:creationId xmlns:a16="http://schemas.microsoft.com/office/drawing/2014/main" id="{CDCAAEFF-6D60-5F21-CF47-74E3CF98BDB4}"/>
                  </a:ext>
                </a:extLst>
              </p:cNvPr>
              <p:cNvSpPr/>
              <p:nvPr/>
            </p:nvSpPr>
            <p:spPr>
              <a:xfrm rot="10800000">
                <a:off x="6420821" y="5727373"/>
                <a:ext cx="429142" cy="19846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2200">
                  <a:latin typeface="UD デジタル 教科書体 N-R"/>
                  <a:ea typeface="UD デジタル 教科書体 N-R"/>
                </a:endParaRPr>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3687249" y="5038787"/>
                <a:ext cx="3807350" cy="711442"/>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sz="2200">
                  <a:latin typeface="UD デジタル 教科書体 N-R"/>
                  <a:ea typeface="UD デジタル 教科書体 N-R"/>
                </a:endParaRPr>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7375310" y="980134"/>
              <a:ext cx="4015744" cy="92665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200" b="1">
                  <a:solidFill>
                    <a:schemeClr val="accent1"/>
                  </a:solidFill>
                  <a:latin typeface="UD デジタル 教科書体 N-R"/>
                  <a:ea typeface="UD デジタル 教科書体 N-R"/>
                  <a:cs typeface="Calibri"/>
                </a:rPr>
                <a:t>「続けるための工夫」を色々と考えてみよう！</a:t>
              </a:r>
            </a:p>
          </p:txBody>
        </p:sp>
      </p:grpSp>
      <p:sp>
        <p:nvSpPr>
          <p:cNvPr id="20" name="テキスト ボックス 19">
            <a:extLst>
              <a:ext uri="{FF2B5EF4-FFF2-40B4-BE49-F238E27FC236}">
                <a16:creationId xmlns:a16="http://schemas.microsoft.com/office/drawing/2014/main" id="{B2F472C6-563A-B2FB-7746-3FB0DCCB73BF}"/>
              </a:ext>
            </a:extLst>
          </p:cNvPr>
          <p:cNvSpPr txBox="1"/>
          <p:nvPr/>
        </p:nvSpPr>
        <p:spPr>
          <a:xfrm>
            <a:off x="2069690" y="4394729"/>
            <a:ext cx="8495337"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solidFill>
                  <a:schemeClr val="accent1"/>
                </a:solidFill>
                <a:latin typeface="UD デジタル 教科書体 N-R"/>
                <a:ea typeface="UD デジタル 教科書体 N-R"/>
              </a:rPr>
              <a:t>●</a:t>
            </a:r>
            <a:r>
              <a:rPr lang="ja-JP" altLang="en-US" sz="2400" b="1">
                <a:solidFill>
                  <a:schemeClr val="accent1"/>
                </a:solidFill>
                <a:latin typeface="UD デジタル 教科書体 N-R"/>
                <a:ea typeface="UD デジタル 教科書体 N-R"/>
              </a:rPr>
              <a:t> </a:t>
            </a:r>
            <a:r>
              <a:rPr lang="ja-JP" sz="2400" b="1">
                <a:solidFill>
                  <a:schemeClr val="accent1"/>
                </a:solidFill>
                <a:latin typeface="UD デジタル 教科書体 N-R"/>
                <a:ea typeface="UD デジタル 教科書体 N-R"/>
                <a:cs typeface="+mn-lt"/>
              </a:rPr>
              <a:t>ごみを出さない取組</a:t>
            </a:r>
            <a:endParaRPr lang="ja-JP" altLang="en-US" sz="2400" b="1">
              <a:solidFill>
                <a:schemeClr val="accent1"/>
              </a:solidFill>
              <a:latin typeface="UD デジタル 教科書体 N-R"/>
              <a:ea typeface="UD デジタル 教科書体 N-R"/>
              <a:cs typeface="Calibri"/>
            </a:endParaRPr>
          </a:p>
          <a:p>
            <a:r>
              <a:rPr lang="ja-JP" altLang="en-US" sz="2400">
                <a:latin typeface="UD デジタル 教科書体 N-R"/>
                <a:ea typeface="UD デジタル 教科書体 N-R"/>
                <a:cs typeface="+mn-lt"/>
              </a:rPr>
              <a:t>　町の人→ごみを出さない工夫</a:t>
            </a:r>
          </a:p>
          <a:p>
            <a:r>
              <a:rPr lang="ja-JP" altLang="en-US" sz="2400">
                <a:latin typeface="UD デジタル 教科書体 N-R"/>
                <a:ea typeface="UD デジタル 教科書体 N-R"/>
                <a:cs typeface="+mn-lt"/>
              </a:rPr>
              <a:t>　　　　　（ものを大切にする、マイ食器を持参するなど）</a:t>
            </a:r>
            <a:endParaRPr lang="ja-JP" sz="2400">
              <a:cs typeface="Calibri" panose="020F0502020204030204"/>
            </a:endParaRPr>
          </a:p>
          <a:p>
            <a:r>
              <a:rPr lang="ja-JP" altLang="en-US" sz="2400">
                <a:latin typeface="UD デジタル 教科書体 N-R"/>
                <a:ea typeface="UD デジタル 教科書体 N-R"/>
                <a:cs typeface="+mn-lt"/>
              </a:rPr>
              <a:t>　事業所→個売りや量り売り・食品ロス削減など</a:t>
            </a:r>
          </a:p>
          <a:p>
            <a:r>
              <a:rPr lang="ja-JP" altLang="en-US" sz="2400">
                <a:latin typeface="UD デジタル 教科書体 N-R"/>
                <a:ea typeface="UD デジタル 教科書体 N-R"/>
                <a:cs typeface="+mn-lt"/>
              </a:rPr>
              <a:t>　町役場→ゼロウェイスト推進員による</a:t>
            </a:r>
          </a:p>
          <a:p>
            <a:r>
              <a:rPr lang="ja-JP" altLang="en-US" sz="2400">
                <a:latin typeface="UD デジタル 教科書体 N-R"/>
                <a:ea typeface="UD デジタル 教科書体 N-R"/>
                <a:cs typeface="+mn-lt"/>
              </a:rPr>
              <a:t>　　　　　普及活動やポイントキャンペーン</a:t>
            </a:r>
          </a:p>
        </p:txBody>
      </p:sp>
      <p:pic>
        <p:nvPicPr>
          <p:cNvPr id="24" name="図 23" descr="持つ, リモコン, 時計 が含まれている画像&#10;&#10;説明は自動で生成されたものです">
            <a:extLst>
              <a:ext uri="{FF2B5EF4-FFF2-40B4-BE49-F238E27FC236}">
                <a16:creationId xmlns:a16="http://schemas.microsoft.com/office/drawing/2014/main" id="{DF0336B3-1453-910D-6A5A-A6EEA7472C4D}"/>
              </a:ext>
            </a:extLst>
          </p:cNvPr>
          <p:cNvPicPr>
            <a:picLocks noChangeAspect="1"/>
          </p:cNvPicPr>
          <p:nvPr/>
        </p:nvPicPr>
        <p:blipFill>
          <a:blip r:embed="rId3"/>
          <a:stretch>
            <a:fillRect/>
          </a:stretch>
        </p:blipFill>
        <p:spPr>
          <a:xfrm>
            <a:off x="9436319" y="2637394"/>
            <a:ext cx="3589082" cy="3422495"/>
          </a:xfrm>
          <a:prstGeom prst="rect">
            <a:avLst/>
          </a:prstGeom>
        </p:spPr>
      </p:pic>
      <p:sp>
        <p:nvSpPr>
          <p:cNvPr id="3" name="正方形/長方形 2">
            <a:extLst>
              <a:ext uri="{FF2B5EF4-FFF2-40B4-BE49-F238E27FC236}">
                <a16:creationId xmlns:a16="http://schemas.microsoft.com/office/drawing/2014/main" id="{BB3F56C4-2504-E2F0-2ABB-DC1A44DBF60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四角形: 上の 2 つの角を丸める 17">
            <a:extLst>
              <a:ext uri="{FF2B5EF4-FFF2-40B4-BE49-F238E27FC236}">
                <a16:creationId xmlns:a16="http://schemas.microsoft.com/office/drawing/2014/main" id="{3CB19695-2CD6-1CD9-FA07-A26F96ABE43F}"/>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2" name="四角形: 上の 2 つの角を丸める 21">
            <a:extLst>
              <a:ext uri="{FF2B5EF4-FFF2-40B4-BE49-F238E27FC236}">
                <a16:creationId xmlns:a16="http://schemas.microsoft.com/office/drawing/2014/main" id="{5183E143-53F5-6354-05C8-5788DA273154}"/>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5" name="正方形/長方形 24">
            <a:extLst>
              <a:ext uri="{FF2B5EF4-FFF2-40B4-BE49-F238E27FC236}">
                <a16:creationId xmlns:a16="http://schemas.microsoft.com/office/drawing/2014/main" id="{4CBD1CC6-645C-DAE8-80E5-878CE4F7555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855321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463754"/>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chemeClr val="accent1"/>
                </a:solidFill>
                <a:latin typeface="UD Digi Kyokasho NK-R"/>
                <a:ea typeface="UD Digi Kyokasho NK-R"/>
                <a:cs typeface="Calibri"/>
              </a:rPr>
              <a:t>ご</a:t>
            </a:r>
            <a:r>
              <a:rPr lang="ja-JP" sz="3200">
                <a:solidFill>
                  <a:schemeClr val="accent1"/>
                </a:solidFill>
                <a:latin typeface="UD Digi Kyokasho NK-R"/>
                <a:ea typeface="UD Digi Kyokasho NK-R"/>
                <a:cs typeface="Calibri"/>
              </a:rPr>
              <a:t>みを減</a:t>
            </a:r>
            <a:r>
              <a:rPr lang="ja-JP" altLang="en-US" sz="3200">
                <a:solidFill>
                  <a:schemeClr val="accent1"/>
                </a:solidFill>
                <a:latin typeface="UD Digi Kyokasho NK-R"/>
                <a:ea typeface="UD Digi Kyokasho NK-R"/>
                <a:cs typeface="Calibri"/>
              </a:rPr>
              <a:t>ら</a:t>
            </a:r>
            <a:r>
              <a:rPr lang="ja-JP" sz="3200">
                <a:solidFill>
                  <a:schemeClr val="accent1"/>
                </a:solidFill>
                <a:latin typeface="UD Digi Kyokasho NK-R"/>
                <a:ea typeface="UD Digi Kyokasho NK-R"/>
                <a:cs typeface="Calibri"/>
              </a:rPr>
              <a:t>すた</a:t>
            </a:r>
            <a:r>
              <a:rPr lang="ja-JP" altLang="en-US" sz="3200">
                <a:solidFill>
                  <a:schemeClr val="accent1"/>
                </a:solidFill>
                <a:latin typeface="UD Digi Kyokasho NK-R"/>
                <a:ea typeface="UD Digi Kyokasho NK-R"/>
                <a:cs typeface="Calibri"/>
              </a:rPr>
              <a:t>め</a:t>
            </a:r>
            <a:r>
              <a:rPr lang="ja-JP" sz="3200">
                <a:solidFill>
                  <a:schemeClr val="accent1"/>
                </a:solidFill>
                <a:latin typeface="UD Digi Kyokasho NK-R"/>
                <a:ea typeface="UD Digi Kyokasho NK-R"/>
                <a:cs typeface="Calibri"/>
              </a:rPr>
              <a:t>に</a:t>
            </a:r>
            <a:r>
              <a:rPr lang="ja-JP" altLang="en-US" sz="3200">
                <a:solidFill>
                  <a:schemeClr val="accent1"/>
                </a:solidFill>
                <a:latin typeface="UD Digi Kyokasho NK-R"/>
                <a:ea typeface="UD Digi Kyokasho NK-R"/>
                <a:cs typeface="Calibri"/>
              </a:rPr>
              <a:t>すべきこと</a:t>
            </a:r>
            <a:endParaRPr lang="ja-JP" sz="3200">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342241"/>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4" name="テキスト ボックス 10">
            <a:extLst>
              <a:ext uri="{FF2B5EF4-FFF2-40B4-BE49-F238E27FC236}">
                <a16:creationId xmlns:a16="http://schemas.microsoft.com/office/drawing/2014/main" id="{DF7C4F32-ED08-D3A7-3B70-D1BF3D65171B}"/>
              </a:ext>
            </a:extLst>
          </p:cNvPr>
          <p:cNvSpPr txBox="1"/>
          <p:nvPr/>
        </p:nvSpPr>
        <p:spPr>
          <a:xfrm>
            <a:off x="900557" y="2155487"/>
            <a:ext cx="10401016" cy="206210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rgbClr val="000000"/>
                </a:solidFill>
                <a:latin typeface="UD デジタル 教科書体 N-R"/>
                <a:ea typeface="UD デジタル 教科書体 N-R"/>
                <a:cs typeface="+mn-lt"/>
              </a:rPr>
              <a:t>（３）家庭や学校で、皆さんはどのような</a:t>
            </a:r>
            <a:endParaRPr lang="ja-JP"/>
          </a:p>
          <a:p>
            <a:r>
              <a:rPr lang="ja-JP" altLang="en-US" sz="3200">
                <a:solidFill>
                  <a:srgbClr val="000000"/>
                </a:solidFill>
                <a:latin typeface="UD デジタル 教科書体 N-R"/>
                <a:ea typeface="UD デジタル 教科書体 N-R"/>
                <a:cs typeface="+mn-lt"/>
              </a:rPr>
              <a:t>     「ごみ」を出していますか？</a:t>
            </a:r>
          </a:p>
          <a:p>
            <a:r>
              <a:rPr lang="ja-JP" altLang="en-US" sz="3200">
                <a:solidFill>
                  <a:srgbClr val="000000"/>
                </a:solidFill>
                <a:latin typeface="UD デジタル 教科書体 N-R"/>
                <a:ea typeface="UD デジタル 教科書体 N-R"/>
                <a:cs typeface="+mn-lt"/>
              </a:rPr>
              <a:t>      それらはどのような材料でつくられ、</a:t>
            </a:r>
            <a:endParaRPr lang="en-US" altLang="ja-JP" sz="3200">
              <a:solidFill>
                <a:srgbClr val="000000"/>
              </a:solidFill>
              <a:latin typeface="UD デジタル 教科書体 N-R"/>
              <a:ea typeface="UD デジタル 教科書体 N-R"/>
              <a:cs typeface="+mn-lt"/>
            </a:endParaRPr>
          </a:p>
          <a:p>
            <a:r>
              <a:rPr lang="ja-JP" altLang="en-US" sz="3200">
                <a:solidFill>
                  <a:srgbClr val="000000"/>
                </a:solidFill>
                <a:latin typeface="UD デジタル 教科書体 N-R"/>
                <a:ea typeface="UD デジタル 教科書体 N-R"/>
                <a:cs typeface="+mn-lt"/>
              </a:rPr>
              <a:t>　　　どこから運ばれてきていますか？</a:t>
            </a:r>
          </a:p>
        </p:txBody>
      </p:sp>
      <p:sp>
        <p:nvSpPr>
          <p:cNvPr id="7" name="正方形/長方形 6">
            <a:extLst>
              <a:ext uri="{FF2B5EF4-FFF2-40B4-BE49-F238E27FC236}">
                <a16:creationId xmlns:a16="http://schemas.microsoft.com/office/drawing/2014/main" id="{FEA40C26-339C-C73D-0D3B-D80B51A1A7CB}"/>
              </a:ext>
            </a:extLst>
          </p:cNvPr>
          <p:cNvSpPr/>
          <p:nvPr/>
        </p:nvSpPr>
        <p:spPr>
          <a:xfrm>
            <a:off x="745129" y="4413351"/>
            <a:ext cx="9845993" cy="224985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四角形: 角を丸くする 4">
            <a:extLst>
              <a:ext uri="{FF2B5EF4-FFF2-40B4-BE49-F238E27FC236}">
                <a16:creationId xmlns:a16="http://schemas.microsoft.com/office/drawing/2014/main" id="{BA16CB49-9B23-012E-80CC-B4562C3B4DB7}"/>
              </a:ext>
            </a:extLst>
          </p:cNvPr>
          <p:cNvSpPr/>
          <p:nvPr/>
        </p:nvSpPr>
        <p:spPr>
          <a:xfrm>
            <a:off x="991539" y="4529000"/>
            <a:ext cx="540775" cy="191801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rtl="0"/>
            <a:r>
              <a:rPr lang="en-US" altLang="ja-JP" sz="2400" err="1">
                <a:solidFill>
                  <a:schemeClr val="bg1"/>
                </a:solidFill>
                <a:latin typeface="UD デジタル 教科書体 N-R"/>
                <a:ea typeface="UD デジタル 教科書体 N-R"/>
              </a:rPr>
              <a:t>記入例</a:t>
            </a:r>
          </a:p>
        </p:txBody>
      </p:sp>
      <p:sp>
        <p:nvSpPr>
          <p:cNvPr id="18" name="テキスト ボックス 17">
            <a:extLst>
              <a:ext uri="{FF2B5EF4-FFF2-40B4-BE49-F238E27FC236}">
                <a16:creationId xmlns:a16="http://schemas.microsoft.com/office/drawing/2014/main" id="{55736A87-9C6C-5B2F-18ED-B340CE79AB17}"/>
              </a:ext>
            </a:extLst>
          </p:cNvPr>
          <p:cNvSpPr txBox="1"/>
          <p:nvPr/>
        </p:nvSpPr>
        <p:spPr>
          <a:xfrm>
            <a:off x="1717970" y="4794889"/>
            <a:ext cx="833457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デジタル 教科書体 N-R"/>
                <a:ea typeface="UD デジタル 教科書体 N-R"/>
              </a:rPr>
              <a:t>小さくなった消しゴム（プラスチック）、</a:t>
            </a:r>
            <a:r>
              <a:rPr lang="en-US" altLang="ja-JP" sz="2800">
                <a:latin typeface="UD デジタル 教科書体 N-R"/>
                <a:ea typeface="UD デジタル 教科書体 N-R"/>
              </a:rPr>
              <a:t>​</a:t>
            </a:r>
            <a:r>
              <a:rPr lang="en-US" altLang="ja-JP" sz="2800">
                <a:solidFill>
                  <a:srgbClr val="808080"/>
                </a:solidFill>
                <a:latin typeface="UD デジタル 教科書体 N-R"/>
                <a:ea typeface="UD デジタル 教科書体 N-R"/>
              </a:rPr>
              <a:t>​</a:t>
            </a:r>
          </a:p>
          <a:p>
            <a:r>
              <a:rPr lang="ja-JP" sz="2800">
                <a:latin typeface="UD デジタル 教科書体 N-R"/>
                <a:ea typeface="UD デジタル 教科書体 N-R"/>
              </a:rPr>
              <a:t>調理後の野菜くず（タマネギ、キャベツ）、など​</a:t>
            </a:r>
            <a:r>
              <a:rPr lang="en-US" altLang="ja-JP" sz="2800">
                <a:solidFill>
                  <a:srgbClr val="808080"/>
                </a:solidFill>
                <a:latin typeface="UD デジタル 教科書体 N-R"/>
                <a:ea typeface="UD デジタル 教科書体 N-R"/>
              </a:rPr>
              <a:t>​</a:t>
            </a:r>
          </a:p>
          <a:p>
            <a:r>
              <a:rPr lang="ja-JP" sz="2800">
                <a:latin typeface="UD デジタル 教科書体 N-R"/>
                <a:ea typeface="UD デジタル 教科書体 N-R"/>
              </a:rPr>
              <a:t>注：材料は思いつくものだけでいいですよ​</a:t>
            </a:r>
            <a:r>
              <a:rPr lang="ja-JP" sz="2800">
                <a:solidFill>
                  <a:srgbClr val="808080"/>
                </a:solidFill>
                <a:latin typeface="UD デジタル 教科書体 N-R"/>
                <a:ea typeface="UD デジタル 教科書体 N-R"/>
              </a:rPr>
              <a:t>​</a:t>
            </a:r>
          </a:p>
        </p:txBody>
      </p:sp>
      <p:sp>
        <p:nvSpPr>
          <p:cNvPr id="10" name="正方形/長方形 9">
            <a:extLst>
              <a:ext uri="{FF2B5EF4-FFF2-40B4-BE49-F238E27FC236}">
                <a16:creationId xmlns:a16="http://schemas.microsoft.com/office/drawing/2014/main" id="{5864E7B6-D871-5017-984D-CF7D2429912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E0169313-5812-874A-BE0F-F7008438DFA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4" name="四角形: 上の 2 つの角を丸める 13">
            <a:extLst>
              <a:ext uri="{FF2B5EF4-FFF2-40B4-BE49-F238E27FC236}">
                <a16:creationId xmlns:a16="http://schemas.microsoft.com/office/drawing/2014/main" id="{18BB7D15-5ECC-ADA3-E6AF-BB709460A26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9" name="正方形/長方形 18">
            <a:extLst>
              <a:ext uri="{FF2B5EF4-FFF2-40B4-BE49-F238E27FC236}">
                <a16:creationId xmlns:a16="http://schemas.microsoft.com/office/drawing/2014/main" id="{7539FAFA-2B7C-E544-2D57-CCFA94A8DA3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pic>
        <p:nvPicPr>
          <p:cNvPr id="20" name="図 19">
            <a:extLst>
              <a:ext uri="{FF2B5EF4-FFF2-40B4-BE49-F238E27FC236}">
                <a16:creationId xmlns:a16="http://schemas.microsoft.com/office/drawing/2014/main" id="{69587D7A-7F6E-B9D0-19D6-62C4C5B4219B}"/>
              </a:ext>
            </a:extLst>
          </p:cNvPr>
          <p:cNvPicPr>
            <a:picLocks noChangeAspect="1"/>
          </p:cNvPicPr>
          <p:nvPr/>
        </p:nvPicPr>
        <p:blipFill>
          <a:blip r:embed="rId3"/>
          <a:stretch>
            <a:fillRect/>
          </a:stretch>
        </p:blipFill>
        <p:spPr>
          <a:xfrm>
            <a:off x="9994294" y="4122728"/>
            <a:ext cx="2015416" cy="2467536"/>
          </a:xfrm>
          <a:prstGeom prst="rect">
            <a:avLst/>
          </a:prstGeom>
        </p:spPr>
      </p:pic>
    </p:spTree>
    <p:extLst>
      <p:ext uri="{BB962C8B-B14F-4D97-AF65-F5344CB8AC3E}">
        <p14:creationId xmlns:p14="http://schemas.microsoft.com/office/powerpoint/2010/main" val="3308232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463754"/>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chemeClr val="accent1"/>
                </a:solidFill>
                <a:latin typeface="UD Digi Kyokasho NK-R"/>
                <a:ea typeface="UD Digi Kyokasho NK-R"/>
                <a:cs typeface="Calibri"/>
              </a:rPr>
              <a:t>ご</a:t>
            </a:r>
            <a:r>
              <a:rPr lang="ja-JP" sz="3200">
                <a:solidFill>
                  <a:schemeClr val="accent1"/>
                </a:solidFill>
                <a:latin typeface="UD Digi Kyokasho NK-R"/>
                <a:ea typeface="UD Digi Kyokasho NK-R"/>
                <a:cs typeface="Calibri"/>
              </a:rPr>
              <a:t>みを減</a:t>
            </a:r>
            <a:r>
              <a:rPr lang="ja-JP" altLang="en-US" sz="3200">
                <a:solidFill>
                  <a:schemeClr val="accent1"/>
                </a:solidFill>
                <a:latin typeface="UD Digi Kyokasho NK-R"/>
                <a:ea typeface="UD Digi Kyokasho NK-R"/>
                <a:cs typeface="Calibri"/>
              </a:rPr>
              <a:t>ら</a:t>
            </a:r>
            <a:r>
              <a:rPr lang="ja-JP" sz="3200">
                <a:solidFill>
                  <a:schemeClr val="accent1"/>
                </a:solidFill>
                <a:latin typeface="UD Digi Kyokasho NK-R"/>
                <a:ea typeface="UD Digi Kyokasho NK-R"/>
                <a:cs typeface="Calibri"/>
              </a:rPr>
              <a:t>すた</a:t>
            </a:r>
            <a:r>
              <a:rPr lang="ja-JP" altLang="en-US" sz="3200">
                <a:solidFill>
                  <a:schemeClr val="accent1"/>
                </a:solidFill>
                <a:latin typeface="UD Digi Kyokasho NK-R"/>
                <a:ea typeface="UD Digi Kyokasho NK-R"/>
                <a:cs typeface="Calibri"/>
              </a:rPr>
              <a:t>め</a:t>
            </a:r>
            <a:r>
              <a:rPr lang="ja-JP" sz="3200">
                <a:solidFill>
                  <a:schemeClr val="accent1"/>
                </a:solidFill>
                <a:latin typeface="UD Digi Kyokasho NK-R"/>
                <a:ea typeface="UD Digi Kyokasho NK-R"/>
                <a:cs typeface="Calibri"/>
              </a:rPr>
              <a:t>に</a:t>
            </a:r>
            <a:r>
              <a:rPr lang="ja-JP" altLang="en-US" sz="3200">
                <a:solidFill>
                  <a:schemeClr val="accent1"/>
                </a:solidFill>
                <a:latin typeface="UD Digi Kyokasho NK-R"/>
                <a:ea typeface="UD Digi Kyokasho NK-R"/>
                <a:cs typeface="Calibri"/>
              </a:rPr>
              <a:t>すべき</a:t>
            </a:r>
            <a:r>
              <a:rPr lang="ja-JP" sz="3200">
                <a:solidFill>
                  <a:schemeClr val="accent1"/>
                </a:solidFill>
                <a:latin typeface="UD Digi Kyokasho NK-R"/>
                <a:ea typeface="UD Digi Kyokasho NK-R"/>
                <a:cs typeface="Calibri"/>
              </a:rPr>
              <a:t>こと</a:t>
            </a:r>
            <a:endParaRPr lang="ja-JP" sz="3200">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342241"/>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10" name="正方形/長方形 9">
            <a:extLst>
              <a:ext uri="{FF2B5EF4-FFF2-40B4-BE49-F238E27FC236}">
                <a16:creationId xmlns:a16="http://schemas.microsoft.com/office/drawing/2014/main" id="{5864E7B6-D871-5017-984D-CF7D2429912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E0169313-5812-874A-BE0F-F7008438DFA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4" name="四角形: 上の 2 つの角を丸める 13">
            <a:extLst>
              <a:ext uri="{FF2B5EF4-FFF2-40B4-BE49-F238E27FC236}">
                <a16:creationId xmlns:a16="http://schemas.microsoft.com/office/drawing/2014/main" id="{18BB7D15-5ECC-ADA3-E6AF-BB709460A26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9" name="正方形/長方形 18">
            <a:extLst>
              <a:ext uri="{FF2B5EF4-FFF2-40B4-BE49-F238E27FC236}">
                <a16:creationId xmlns:a16="http://schemas.microsoft.com/office/drawing/2014/main" id="{7539FAFA-2B7C-E544-2D57-CCFA94A8DA3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11" name="正方形/長方形 10">
            <a:extLst>
              <a:ext uri="{FF2B5EF4-FFF2-40B4-BE49-F238E27FC236}">
                <a16:creationId xmlns:a16="http://schemas.microsoft.com/office/drawing/2014/main" id="{5B31C2B8-BC94-AD61-D672-0527630B97B8}"/>
              </a:ext>
            </a:extLst>
          </p:cNvPr>
          <p:cNvSpPr/>
          <p:nvPr/>
        </p:nvSpPr>
        <p:spPr>
          <a:xfrm>
            <a:off x="563858" y="1979096"/>
            <a:ext cx="9144002" cy="954107"/>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ja-JP">
                <a:latin typeface="Century" panose="02040604050505020304" pitchFamily="18" charset="0"/>
                <a:ea typeface="UD デジタル 教科書体 NK-R" panose="02020400000000000000" pitchFamily="18" charset="-128"/>
                <a:cs typeface="UD Digi Kyokasho NK-R" panose="02020400000000000000" pitchFamily="18" charset="-128"/>
              </a:rPr>
              <a:t>　</a:t>
            </a:r>
            <a:r>
              <a:rPr lang="ja-JP" altLang="ja-JP" sz="2800">
                <a:latin typeface="Century" panose="02040604050505020304" pitchFamily="18" charset="0"/>
                <a:ea typeface="UD デジタル 教科書体 NK-R" panose="02020400000000000000" pitchFamily="18" charset="-128"/>
                <a:cs typeface="UD Digi Kyokasho NK-R" panose="02020400000000000000" pitchFamily="18" charset="-128"/>
              </a:rPr>
              <a:t>（</a:t>
            </a:r>
            <a:r>
              <a:rPr lang="ja-JP" altLang="en-US" sz="2800">
                <a:latin typeface="Century" panose="02040604050505020304" pitchFamily="18" charset="0"/>
                <a:ea typeface="UD デジタル 教科書体 NK-R" panose="02020400000000000000" pitchFamily="18" charset="-128"/>
                <a:cs typeface="UD Digi Kyokasho NK-R" panose="02020400000000000000" pitchFamily="18" charset="-128"/>
              </a:rPr>
              <a:t>４</a:t>
            </a:r>
            <a:r>
              <a:rPr lang="ja-JP" altLang="ja-JP" sz="2800">
                <a:latin typeface="Century" panose="02040604050505020304" pitchFamily="18" charset="0"/>
                <a:ea typeface="UD デジタル 教科書体 NK-R" panose="02020400000000000000" pitchFamily="18" charset="-128"/>
                <a:cs typeface="UD Digi Kyokasho NK-R" panose="02020400000000000000" pitchFamily="18" charset="-128"/>
              </a:rPr>
              <a:t>）</a:t>
            </a:r>
            <a:r>
              <a:rPr lang="ja-JP" altLang="en-US" sz="2800">
                <a:latin typeface="Century" panose="02040604050505020304" pitchFamily="18" charset="0"/>
                <a:ea typeface="UD デジタル 教科書体 NK-R" panose="02020400000000000000" pitchFamily="18" charset="-128"/>
                <a:cs typeface="UD Digi Kyokasho NK-R" panose="02020400000000000000" pitchFamily="18" charset="-128"/>
              </a:rPr>
              <a:t>「ごみ」を減らすためにすべきことを考え、実行しよう！</a:t>
            </a:r>
            <a:endParaRPr lang="en-US" altLang="ja-JP" sz="2800">
              <a:latin typeface="Century" panose="02040604050505020304" pitchFamily="18" charset="0"/>
              <a:ea typeface="UD デジタル 教科書体 NK-R" panose="02020400000000000000" pitchFamily="18" charset="-128"/>
              <a:cs typeface="UD Digi Kyokasho NK-R" panose="02020400000000000000" pitchFamily="18" charset="-128"/>
            </a:endParaRPr>
          </a:p>
          <a:p>
            <a:r>
              <a:rPr lang="ja-JP" altLang="ja-JP" sz="2800">
                <a:latin typeface="Century" panose="02040604050505020304" pitchFamily="18" charset="0"/>
                <a:ea typeface="UD デジタル 教科書体 NK-R" panose="02020400000000000000" pitchFamily="18" charset="-128"/>
                <a:cs typeface="UD Digi Kyokasho NK-R" panose="02020400000000000000" pitchFamily="18" charset="-128"/>
              </a:rPr>
              <a:t>　　　　</a:t>
            </a:r>
            <a:r>
              <a:rPr lang="ja-JP" altLang="en-US" sz="2800">
                <a:latin typeface="Century" panose="02040604050505020304" pitchFamily="18" charset="0"/>
                <a:ea typeface="UD デジタル 教科書体 NK-R" panose="02020400000000000000" pitchFamily="18" charset="-128"/>
                <a:cs typeface="UD Digi Kyokasho NK-R" panose="02020400000000000000" pitchFamily="18" charset="-128"/>
              </a:rPr>
              <a:t>（ワークシートに記入し、宣言しよう）</a:t>
            </a:r>
            <a:endParaRPr lang="ja-JP" altLang="ja-JP" sz="2800">
              <a:effectLst/>
              <a:latin typeface="Century" panose="02040604050505020304" pitchFamily="18" charset="0"/>
              <a:ea typeface="ＭＳ 明朝" panose="02020609040205080304" pitchFamily="17" charset="-128"/>
              <a:cs typeface="Century" panose="02040604050505020304" pitchFamily="18" charset="0"/>
            </a:endParaRPr>
          </a:p>
        </p:txBody>
      </p:sp>
      <p:graphicFrame>
        <p:nvGraphicFramePr>
          <p:cNvPr id="15" name="表 14">
            <a:extLst>
              <a:ext uri="{FF2B5EF4-FFF2-40B4-BE49-F238E27FC236}">
                <a16:creationId xmlns:a16="http://schemas.microsoft.com/office/drawing/2014/main" id="{E3DB94F9-243E-5B44-F0F0-CA2CC4AFDCDE}"/>
              </a:ext>
            </a:extLst>
          </p:cNvPr>
          <p:cNvGraphicFramePr>
            <a:graphicFrameLocks noGrp="1"/>
          </p:cNvGraphicFramePr>
          <p:nvPr>
            <p:extLst>
              <p:ext uri="{D42A27DB-BD31-4B8C-83A1-F6EECF244321}">
                <p14:modId xmlns:p14="http://schemas.microsoft.com/office/powerpoint/2010/main" val="1309230419"/>
              </p:ext>
            </p:extLst>
          </p:nvPr>
        </p:nvGraphicFramePr>
        <p:xfrm>
          <a:off x="848300" y="2967142"/>
          <a:ext cx="10950765" cy="3742130"/>
        </p:xfrm>
        <a:graphic>
          <a:graphicData uri="http://schemas.openxmlformats.org/drawingml/2006/table">
            <a:tbl>
              <a:tblPr bandRow="1">
                <a:tableStyleId>{7DF18680-E054-41AD-8BC1-D1AEF772440D}</a:tableStyleId>
              </a:tblPr>
              <a:tblGrid>
                <a:gridCol w="1866440">
                  <a:extLst>
                    <a:ext uri="{9D8B030D-6E8A-4147-A177-3AD203B41FA5}">
                      <a16:colId xmlns:a16="http://schemas.microsoft.com/office/drawing/2014/main" val="4135435120"/>
                    </a:ext>
                  </a:extLst>
                </a:gridCol>
                <a:gridCol w="9084325">
                  <a:extLst>
                    <a:ext uri="{9D8B030D-6E8A-4147-A177-3AD203B41FA5}">
                      <a16:colId xmlns:a16="http://schemas.microsoft.com/office/drawing/2014/main" val="2580524884"/>
                    </a:ext>
                  </a:extLst>
                </a:gridCol>
              </a:tblGrid>
              <a:tr h="835796">
                <a:tc rowSpan="2">
                  <a:txBody>
                    <a:bodyPr/>
                    <a:lstStyle/>
                    <a:p>
                      <a:pPr algn="ctr" fontAlgn="base"/>
                      <a:r>
                        <a:rPr lang="ja-JP" altLang="en-US" sz="2400" b="1">
                          <a:solidFill>
                            <a:schemeClr val="bg1"/>
                          </a:solidFill>
                          <a:effectLst>
                            <a:outerShdw blurRad="38100" dist="38100" dir="2700000" algn="tl">
                              <a:srgbClr val="000000">
                                <a:alpha val="43137"/>
                              </a:srgbClr>
                            </a:outerShdw>
                          </a:effectLst>
                          <a:latin typeface="UD デジタル 教科書体 NK-R"/>
                          <a:ea typeface="UD デジタル 教科書体 NK-R"/>
                        </a:rPr>
                        <a:t>リデュース</a:t>
                      </a:r>
                    </a:p>
                    <a:p>
                      <a:pPr algn="ctr" fontAlgn="base"/>
                      <a:r>
                        <a:rPr lang="ja-JP" altLang="en-US" sz="2400" b="1">
                          <a:solidFill>
                            <a:schemeClr val="bg1"/>
                          </a:solidFill>
                          <a:effectLst>
                            <a:outerShdw blurRad="38100" dist="38100" dir="2700000" algn="tl">
                              <a:srgbClr val="000000">
                                <a:alpha val="43137"/>
                              </a:srgbClr>
                            </a:outerShdw>
                          </a:effectLst>
                          <a:latin typeface="UD デジタル 教科書体 NK-R"/>
                          <a:ea typeface="UD デジタル 教科書体 NK-R"/>
                        </a:rPr>
                        <a:t>（発生抑制）</a:t>
                      </a:r>
                    </a:p>
                  </a:txBody>
                  <a:tcPr anchor="ctr">
                    <a:solidFill>
                      <a:schemeClr val="accent1"/>
                    </a:solidFill>
                  </a:tcPr>
                </a:tc>
                <a:tc>
                  <a:txBody>
                    <a:bodyPr/>
                    <a:lstStyle/>
                    <a:p>
                      <a:pPr fontAlgn="base"/>
                      <a:r>
                        <a:rPr lang="ja-JP" altLang="en-US" sz="2400" b="0" baseline="0">
                          <a:effectLst/>
                          <a:latin typeface="UD デジタル 教科書体 NK-R" panose="02020400000000000000" pitchFamily="18" charset="-128"/>
                          <a:ea typeface="UD デジタル 教科書体 NK-R" panose="02020400000000000000" pitchFamily="18" charset="-128"/>
                        </a:rPr>
                        <a:t>必要な分だけ買う、詰め替え製品を選ぶ、エコバッグを持参する、</a:t>
                      </a:r>
                      <a:br>
                        <a:rPr lang="en-US" altLang="ja-JP" sz="2400" b="0" baseline="0">
                          <a:effectLst/>
                          <a:latin typeface="UD デジタル 教科書体 NK-R" panose="02020400000000000000" pitchFamily="18" charset="-128"/>
                          <a:ea typeface="UD デジタル 教科書体 NK-R" panose="02020400000000000000" pitchFamily="18" charset="-128"/>
                        </a:rPr>
                      </a:br>
                      <a:r>
                        <a:rPr lang="ja-JP" altLang="en-US" sz="2400" b="0" baseline="0">
                          <a:effectLst/>
                          <a:latin typeface="UD デジタル 教科書体 NK-R" panose="02020400000000000000" pitchFamily="18" charset="-128"/>
                          <a:ea typeface="UD デジタル 教科書体 NK-R" panose="02020400000000000000" pitchFamily="18" charset="-128"/>
                        </a:rPr>
                        <a:t>長く使えるものを選んで買う、など</a:t>
                      </a:r>
                    </a:p>
                  </a:txBody>
                  <a:tcPr anchor="ctr"/>
                </a:tc>
                <a:extLst>
                  <a:ext uri="{0D108BD9-81ED-4DB2-BD59-A6C34878D82A}">
                    <a16:rowId xmlns:a16="http://schemas.microsoft.com/office/drawing/2014/main" val="2915951825"/>
                  </a:ext>
                </a:extLst>
              </a:tr>
              <a:tr h="491813">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ja-JP" altLang="en-US" sz="2000" u="sng">
                          <a:solidFill>
                            <a:schemeClr val="tx1"/>
                          </a:solidFill>
                          <a:effectLst/>
                          <a:latin typeface="UD デジタル 教科書体 NK-R"/>
                          <a:ea typeface="UD デジタル 教科書体 NK-R"/>
                        </a:rPr>
                        <a:t>リフューズ（断る）</a:t>
                      </a:r>
                      <a:r>
                        <a:rPr lang="ja-JP" altLang="en-US" sz="2000">
                          <a:solidFill>
                            <a:schemeClr val="tx1"/>
                          </a:solidFill>
                          <a:effectLst/>
                          <a:latin typeface="UD デジタル 教科書体 NK-R"/>
                          <a:ea typeface="UD デジタル 教科書体 NK-R"/>
                        </a:rPr>
                        <a:t>：</a:t>
                      </a:r>
                      <a:r>
                        <a:rPr lang="ja-JP" altLang="en-US" sz="2000" b="0">
                          <a:effectLst/>
                          <a:latin typeface="UD デジタル 教科書体 NK-R"/>
                          <a:ea typeface="UD デジタル 教科書体 NK-R"/>
                        </a:rPr>
                        <a:t>過剰包装やレジ袋を断る、容器をもらわない、</a:t>
                      </a:r>
                      <a:r>
                        <a:rPr lang="ja-JP" altLang="en-US" sz="2000" b="0">
                          <a:solidFill>
                            <a:schemeClr val="tx1"/>
                          </a:solidFill>
                          <a:effectLst/>
                          <a:latin typeface="UD デジタル 教科書体 NK-R"/>
                          <a:ea typeface="UD デジタル 教科書体 NK-R"/>
                        </a:rPr>
                        <a:t>など</a:t>
                      </a:r>
                      <a:endParaRPr lang="ja-JP" altLang="en-US" sz="2000" b="0">
                        <a:effectLst/>
                        <a:latin typeface="UD デジタル 教科書体 NK-R"/>
                        <a:ea typeface="UD デジタル 教科書体 NK-R"/>
                      </a:endParaRPr>
                    </a:p>
                  </a:txBody>
                  <a:tcPr anchor="ctr"/>
                </a:tc>
                <a:extLst>
                  <a:ext uri="{0D108BD9-81ED-4DB2-BD59-A6C34878D82A}">
                    <a16:rowId xmlns:a16="http://schemas.microsoft.com/office/drawing/2014/main" val="4221865986"/>
                  </a:ext>
                </a:extLst>
              </a:tr>
              <a:tr h="835796">
                <a:tc rowSpan="2">
                  <a:txBody>
                    <a:bodyPr/>
                    <a:lstStyle/>
                    <a:p>
                      <a:pPr algn="ctr" fontAlgn="base"/>
                      <a:r>
                        <a:rPr lang="ja-JP" altLang="en-US" sz="2400">
                          <a:solidFill>
                            <a:schemeClr val="bg1"/>
                          </a:solidFill>
                          <a:effectLst/>
                          <a:latin typeface="UD デジタル 教科書体 NK-R"/>
                          <a:ea typeface="UD デジタル 教科書体 NK-R"/>
                        </a:rPr>
                        <a:t>リユース</a:t>
                      </a:r>
                    </a:p>
                    <a:p>
                      <a:pPr algn="ctr" fontAlgn="base"/>
                      <a:r>
                        <a:rPr lang="ja-JP" altLang="en-US" sz="2400">
                          <a:solidFill>
                            <a:schemeClr val="bg1"/>
                          </a:solidFill>
                          <a:effectLst/>
                          <a:latin typeface="UD デジタル 教科書体 NK-R"/>
                          <a:ea typeface="UD デジタル 教科書体 NK-R"/>
                        </a:rPr>
                        <a:t>（再使用）</a:t>
                      </a:r>
                    </a:p>
                  </a:txBody>
                  <a:tcPr anchor="ctr">
                    <a:solidFill>
                      <a:schemeClr val="accent1"/>
                    </a:solidFill>
                  </a:tcPr>
                </a:tc>
                <a:tc>
                  <a:txBody>
                    <a:bodyPr/>
                    <a:lstStyle/>
                    <a:p>
                      <a:pPr fontAlgn="base"/>
                      <a:r>
                        <a:rPr lang="ja-JP" altLang="en-US" sz="2400">
                          <a:effectLst/>
                          <a:latin typeface="UD デジタル 教科書体 NK-R"/>
                          <a:ea typeface="UD デジタル 教科書体 NK-R"/>
                        </a:rPr>
                        <a:t>使えるものは捨てずに繰り返し使う、使い捨て商品を買わない、</a:t>
                      </a:r>
                    </a:p>
                    <a:p>
                      <a:pPr fontAlgn="base"/>
                      <a:r>
                        <a:rPr lang="ja-JP" altLang="en-US" sz="2400">
                          <a:effectLst/>
                          <a:latin typeface="UD デジタル 教科書体 NK-R"/>
                          <a:ea typeface="UD デジタル 教科書体 NK-R"/>
                        </a:rPr>
                        <a:t>リサイクルショップやフリーマーケットを活用する、など</a:t>
                      </a:r>
                    </a:p>
                  </a:txBody>
                  <a:tcPr anchor="ctr"/>
                </a:tc>
                <a:extLst>
                  <a:ext uri="{0D108BD9-81ED-4DB2-BD59-A6C34878D82A}">
                    <a16:rowId xmlns:a16="http://schemas.microsoft.com/office/drawing/2014/main" val="1888221576"/>
                  </a:ext>
                </a:extLst>
              </a:tr>
              <a:tr h="711974">
                <a:tc vMerge="1">
                  <a:txBody>
                    <a:bodyPr/>
                    <a:lstStyle/>
                    <a:p>
                      <a:endParaRPr kumimoji="1" lang="ja-JP" altLang="en-US"/>
                    </a:p>
                  </a:txBody>
                  <a:tcPr/>
                </a:tc>
                <a:tc>
                  <a:txBody>
                    <a:bodyPr/>
                    <a:lstStyle/>
                    <a:p>
                      <a:pPr algn="l" fontAlgn="base"/>
                      <a:r>
                        <a:rPr lang="ja-JP" altLang="en-US" sz="2000" u="sng">
                          <a:solidFill>
                            <a:schemeClr val="tx1"/>
                          </a:solidFill>
                          <a:effectLst/>
                          <a:latin typeface="UD デジタル 教科書体 NK-R"/>
                          <a:ea typeface="UD デジタル 教科書体 NK-R"/>
                        </a:rPr>
                        <a:t>リペア（修理して使う）</a:t>
                      </a:r>
                      <a:r>
                        <a:rPr lang="en-US" altLang="ja-JP" sz="2000">
                          <a:solidFill>
                            <a:schemeClr val="tx1"/>
                          </a:solidFill>
                          <a:effectLst/>
                          <a:latin typeface="UD デジタル 教科書体 NK-R"/>
                          <a:ea typeface="UD デジタル 教科書体 NK-R"/>
                        </a:rPr>
                        <a:t>:</a:t>
                      </a:r>
                      <a:r>
                        <a:rPr lang="ja-JP" altLang="en-US" sz="2000">
                          <a:solidFill>
                            <a:schemeClr val="tx1"/>
                          </a:solidFill>
                          <a:effectLst/>
                          <a:latin typeface="UD デジタル 教科書体 NK-R"/>
                          <a:ea typeface="UD デジタル 教科書体 NK-R"/>
                        </a:rPr>
                        <a:t>洋服などのリメイクを楽しむ、壊れてもすぐに捨てずに修理できるか調べる、修理サービスを行っている店の商品を選ぶ、など</a:t>
                      </a:r>
                    </a:p>
                  </a:txBody>
                  <a:tcPr anchor="ctr"/>
                </a:tc>
                <a:extLst>
                  <a:ext uri="{0D108BD9-81ED-4DB2-BD59-A6C34878D82A}">
                    <a16:rowId xmlns:a16="http://schemas.microsoft.com/office/drawing/2014/main" val="3329226661"/>
                  </a:ext>
                </a:extLst>
              </a:tr>
              <a:tr h="464331">
                <a:tc rowSpan="2">
                  <a:txBody>
                    <a:bodyPr/>
                    <a:lstStyle/>
                    <a:p>
                      <a:pPr algn="ctr" fontAlgn="base"/>
                      <a:r>
                        <a:rPr lang="ja-JP" altLang="en-US" sz="2400">
                          <a:solidFill>
                            <a:schemeClr val="bg1"/>
                          </a:solidFill>
                          <a:effectLst/>
                          <a:latin typeface="UD デジタル 教科書体 NK-R"/>
                          <a:ea typeface="UD デジタル 教科書体 NK-R"/>
                        </a:rPr>
                        <a:t>リサイクル</a:t>
                      </a:r>
                    </a:p>
                    <a:p>
                      <a:pPr algn="ctr" fontAlgn="base"/>
                      <a:r>
                        <a:rPr lang="ja-JP" altLang="en-US" sz="2400">
                          <a:solidFill>
                            <a:schemeClr val="bg1"/>
                          </a:solidFill>
                          <a:effectLst/>
                          <a:latin typeface="UD デジタル 教科書体 NK-R"/>
                          <a:ea typeface="UD デジタル 教科書体 NK-R"/>
                        </a:rPr>
                        <a:t>（再生利用）</a:t>
                      </a:r>
                    </a:p>
                  </a:txBody>
                  <a:tcPr anchor="ctr">
                    <a:solidFill>
                      <a:schemeClr val="accent1"/>
                    </a:solidFill>
                  </a:tcPr>
                </a:tc>
                <a:tc>
                  <a:txBody>
                    <a:bodyPr/>
                    <a:lstStyle/>
                    <a:p>
                      <a:pPr fontAlgn="base"/>
                      <a:r>
                        <a:rPr lang="ja-JP" altLang="en-US" sz="2400">
                          <a:effectLst/>
                          <a:latin typeface="UD デジタル 教科書体 NK-R"/>
                          <a:ea typeface="UD デジタル 教科書体 NK-R"/>
                        </a:rPr>
                        <a:t>資源ごみの分別収集に協力する、リサイクル製品を利用する、など</a:t>
                      </a:r>
                    </a:p>
                  </a:txBody>
                  <a:tcPr anchor="ctr"/>
                </a:tc>
                <a:extLst>
                  <a:ext uri="{0D108BD9-81ED-4DB2-BD59-A6C34878D82A}">
                    <a16:rowId xmlns:a16="http://schemas.microsoft.com/office/drawing/2014/main" val="1200276698"/>
                  </a:ext>
                </a:extLst>
              </a:tr>
              <a:tr h="402420">
                <a:tc vMerge="1">
                  <a:txBody>
                    <a:bodyPr/>
                    <a:lstStyle/>
                    <a:p>
                      <a:pPr algn="ctr" fontAlgn="base"/>
                      <a:endParaRPr lang="ja-JP" altLang="en-US" sz="2000">
                        <a:solidFill>
                          <a:schemeClr val="bg1"/>
                        </a:solidFill>
                        <a:effectLst/>
                        <a:latin typeface="UD デジタル 教科書体 NK-R"/>
                        <a:ea typeface="UD デジタル 教科書体 NK-R"/>
                      </a:endParaRPr>
                    </a:p>
                  </a:txBody>
                  <a:tcPr anchor="ctr">
                    <a:solidFill>
                      <a:schemeClr val="accent1"/>
                    </a:solidFill>
                  </a:tcPr>
                </a:tc>
                <a:tc>
                  <a:txBody>
                    <a:bodyPr/>
                    <a:lstStyle/>
                    <a:p>
                      <a:pPr fontAlgn="base"/>
                      <a:r>
                        <a:rPr lang="ja-JP" altLang="en-US" sz="2000" u="sng">
                          <a:effectLst/>
                          <a:latin typeface="UD デジタル 教科書体 NK-R"/>
                          <a:ea typeface="UD デジタル 教科書体 NK-R"/>
                        </a:rPr>
                        <a:t>リスポンジビリティ</a:t>
                      </a:r>
                      <a:r>
                        <a:rPr lang="en-US" altLang="ja-JP" sz="2000" u="sng">
                          <a:effectLst/>
                          <a:latin typeface="UD デジタル 教科書体 NK-R"/>
                          <a:ea typeface="UD デジタル 教科書体 NK-R"/>
                        </a:rPr>
                        <a:t>―</a:t>
                      </a:r>
                      <a:r>
                        <a:rPr lang="ja-JP" altLang="en-US" sz="2000" u="sng">
                          <a:effectLst/>
                          <a:latin typeface="UD デジタル 教科書体 NK-R"/>
                          <a:ea typeface="UD デジタル 教科書体 NK-R"/>
                        </a:rPr>
                        <a:t>（責任）</a:t>
                      </a:r>
                      <a:r>
                        <a:rPr lang="ja-JP" altLang="en-US" sz="2000">
                          <a:effectLst/>
                          <a:latin typeface="UD デジタル 教科書体 NK-R"/>
                          <a:ea typeface="UD デジタル 教科書体 NK-R"/>
                        </a:rPr>
                        <a:t>：再生利用できるよう、責任を持って分別・処分する</a:t>
                      </a:r>
                    </a:p>
                  </a:txBody>
                  <a:tcPr anchor="ctr"/>
                </a:tc>
                <a:extLst>
                  <a:ext uri="{0D108BD9-81ED-4DB2-BD59-A6C34878D82A}">
                    <a16:rowId xmlns:a16="http://schemas.microsoft.com/office/drawing/2014/main" val="2091617935"/>
                  </a:ext>
                </a:extLst>
              </a:tr>
            </a:tbl>
          </a:graphicData>
        </a:graphic>
      </p:graphicFrame>
    </p:spTree>
    <p:extLst>
      <p:ext uri="{BB962C8B-B14F-4D97-AF65-F5344CB8AC3E}">
        <p14:creationId xmlns:p14="http://schemas.microsoft.com/office/powerpoint/2010/main" val="377035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1668868909"/>
              </p:ext>
            </p:extLst>
          </p:nvPr>
        </p:nvGraphicFramePr>
        <p:xfrm>
          <a:off x="3309483" y="1749500"/>
          <a:ext cx="8897273" cy="2276475"/>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100000"/>
                        </a:lnSpc>
                        <a:spcBef>
                          <a:spcPts val="0"/>
                        </a:spcBef>
                        <a:spcAft>
                          <a:spcPts val="0"/>
                        </a:spcAft>
                      </a:pPr>
                      <a:r>
                        <a:rPr lang="ja-JP" altLang="en-US" sz="3600" b="1">
                          <a:solidFill>
                            <a:srgbClr val="FF00A2"/>
                          </a:solidFill>
                          <a:effectLst/>
                          <a:ea typeface="UD Digi Kyokasho NK-R"/>
                        </a:rPr>
                        <a:t>◎　</a:t>
                      </a:r>
                      <a:r>
                        <a:rPr lang="ja-JP" altLang="en-US" sz="3200" b="1" i="0" u="none" strike="noStrike" noProof="0">
                          <a:solidFill>
                            <a:srgbClr val="FF00A2"/>
                          </a:solidFill>
                          <a:effectLst/>
                          <a:latin typeface="UD Digi Kyokasho NK-R"/>
                          <a:ea typeface="UD Digi Kyokasho NK-R"/>
                        </a:rPr>
                        <a:t>省エネルギー</a:t>
                      </a:r>
                      <a:r>
                        <a:rPr lang="ja-JP" sz="3200" b="1" i="0" u="none" strike="noStrike" noProof="0">
                          <a:solidFill>
                            <a:srgbClr val="FF00A2"/>
                          </a:solidFill>
                          <a:effectLst/>
                          <a:latin typeface="UD Digi Kyokasho NK-R"/>
                          <a:ea typeface="UD Digi Kyokasho NK-R"/>
                        </a:rPr>
                        <a:t>の</a:t>
                      </a:r>
                      <a:r>
                        <a:rPr lang="ja-JP" altLang="en-US" sz="3200" b="1" i="0" u="none" strike="noStrike" noProof="0">
                          <a:solidFill>
                            <a:srgbClr val="FF00A2"/>
                          </a:solidFill>
                          <a:effectLst/>
                          <a:latin typeface="UD Digi Kyokasho NK-R"/>
                          <a:ea typeface="UD Digi Kyokasho NK-R"/>
                        </a:rPr>
                        <a:t>ためにすべきこと</a:t>
                      </a:r>
                      <a:endParaRPr lang="en-US" altLang="ja-JP" sz="3200" b="1" i="0" u="none" strike="noStrike" noProof="0">
                        <a:solidFill>
                          <a:srgbClr val="FF00A2"/>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100000"/>
                        </a:lnSpc>
                      </a:pPr>
                      <a:endParaRPr lang="ja-JP" altLang="en-US" sz="3600">
                        <a:effectLst/>
                        <a:ea typeface="UD Digi Kyokasho NK-R"/>
                      </a:endParaRPr>
                    </a:p>
                    <a:p>
                      <a:pPr lvl="0">
                        <a:buNone/>
                      </a:pPr>
                      <a:r>
                        <a:rPr lang="ja-JP" sz="3200" b="0" i="0" u="none" strike="noStrike" noProof="0">
                          <a:solidFill>
                            <a:schemeClr val="tx1"/>
                          </a:solidFill>
                          <a:effectLst/>
                          <a:latin typeface="UD Digi Kyokasho NK-R"/>
                          <a:ea typeface="UD Digi Kyokasho NK-R"/>
                        </a:rPr>
                        <a:t>◎　</a:t>
                      </a:r>
                      <a:r>
                        <a:rPr lang="ja-JP" altLang="en-US" sz="3200" b="0" i="0" u="none" strike="noStrike" noProof="0">
                          <a:solidFill>
                            <a:schemeClr val="tx1"/>
                          </a:solidFill>
                          <a:effectLst/>
                          <a:latin typeface="UD Digi Kyokasho NK-R"/>
                          <a:ea typeface="UD Digi Kyokasho NK-R"/>
                        </a:rPr>
                        <a:t>ごみ</a:t>
                      </a:r>
                      <a:r>
                        <a:rPr lang="ja-JP" sz="3200" b="0" i="0" u="none" strike="noStrike" noProof="0">
                          <a:solidFill>
                            <a:schemeClr val="tx1"/>
                          </a:solidFill>
                          <a:effectLst/>
                          <a:latin typeface="UD Digi Kyokasho NK-R"/>
                          <a:ea typeface="UD Digi Kyokasho NK-R"/>
                        </a:rPr>
                        <a:t>を</a:t>
                      </a:r>
                      <a:r>
                        <a:rPr lang="ja-JP" altLang="en-US" sz="3200" b="0" i="0" u="none" strike="noStrike" noProof="0">
                          <a:solidFill>
                            <a:schemeClr val="tx1"/>
                          </a:solidFill>
                          <a:effectLst/>
                          <a:latin typeface="UD Digi Kyokasho NK-R"/>
                          <a:ea typeface="UD Digi Kyokasho NK-R"/>
                        </a:rPr>
                        <a:t>減ら</a:t>
                      </a:r>
                      <a:r>
                        <a:rPr lang="ja-JP" sz="3200" b="0" i="0" u="none" strike="noStrike" noProof="0">
                          <a:solidFill>
                            <a:schemeClr val="tx1"/>
                          </a:solidFill>
                          <a:effectLst/>
                          <a:latin typeface="UD Digi Kyokasho NK-R"/>
                          <a:ea typeface="UD Digi Kyokasho NK-R"/>
                        </a:rPr>
                        <a:t>す</a:t>
                      </a:r>
                      <a:r>
                        <a:rPr lang="ja-JP" altLang="en-US" sz="3200" b="0" i="0" u="none" strike="noStrike" noProof="0">
                          <a:solidFill>
                            <a:schemeClr val="tx1"/>
                          </a:solidFill>
                          <a:effectLst/>
                          <a:latin typeface="UD Digi Kyokasho NK-R"/>
                          <a:ea typeface="UD Digi Kyokasho NK-R"/>
                        </a:rPr>
                        <a:t>ため</a:t>
                      </a:r>
                      <a:r>
                        <a:rPr lang="ja-JP" sz="3200" b="0" i="0" u="none" strike="noStrike" noProof="0">
                          <a:solidFill>
                            <a:schemeClr val="tx1"/>
                          </a:solidFill>
                          <a:effectLst/>
                          <a:latin typeface="UD Digi Kyokasho NK-R"/>
                          <a:ea typeface="UD Digi Kyokasho NK-R"/>
                        </a:rPr>
                        <a:t>に</a:t>
                      </a:r>
                      <a:r>
                        <a:rPr lang="ja-JP" altLang="en-US" sz="3200" b="0" i="0" u="none" strike="noStrike" noProof="0">
                          <a:solidFill>
                            <a:schemeClr val="tx1"/>
                          </a:solidFill>
                          <a:effectLst/>
                          <a:latin typeface="UD Digi Kyokasho NK-R"/>
                          <a:ea typeface="UD Digi Kyokasho NK-R"/>
                        </a:rPr>
                        <a:t>すべきこ</a:t>
                      </a:r>
                      <a:r>
                        <a:rPr lang="ja-JP" sz="3200" b="0" i="0" u="none" strike="noStrike" noProof="0">
                          <a:solidFill>
                            <a:schemeClr val="tx1"/>
                          </a:solidFill>
                          <a:effectLst/>
                          <a:latin typeface="UD Digi Kyokasho NK-R"/>
                          <a:ea typeface="UD Digi Kyokasho NK-R"/>
                        </a:rPr>
                        <a:t>と</a:t>
                      </a:r>
                      <a:endParaRPr lang="en-US" altLang="ja-JP" sz="3200" b="0" i="0" u="none" strike="noStrike" noProof="0">
                        <a:solidFill>
                          <a:schemeClr val="tx1"/>
                        </a:solidFill>
                        <a:effectLst/>
                        <a:latin typeface="UD Digi Kyokasho NK-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35502" y="1718937"/>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正方形/長方形 3">
            <a:extLst>
              <a:ext uri="{FF2B5EF4-FFF2-40B4-BE49-F238E27FC236}">
                <a16:creationId xmlns:a16="http://schemas.microsoft.com/office/drawing/2014/main" id="{C1B3AC34-B530-CE76-BE25-0183DEF9F7E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2859B9DD-E132-9A8B-F2F4-F5EC32B0DE98}"/>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3" name="四角形: 上の 2 つの角を丸める 12">
            <a:extLst>
              <a:ext uri="{FF2B5EF4-FFF2-40B4-BE49-F238E27FC236}">
                <a16:creationId xmlns:a16="http://schemas.microsoft.com/office/drawing/2014/main" id="{3766BA4F-831A-C41B-37E9-4AD522CD5284}"/>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7" name="正方形/長方形 16">
            <a:extLst>
              <a:ext uri="{FF2B5EF4-FFF2-40B4-BE49-F238E27FC236}">
                <a16:creationId xmlns:a16="http://schemas.microsoft.com/office/drawing/2014/main" id="{43271457-60E5-DD62-F292-DD889D536BF2}"/>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2965252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26354" y="2403657"/>
            <a:ext cx="9465495" cy="7078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4000" b="1">
                <a:solidFill>
                  <a:schemeClr val="accent1"/>
                </a:solidFill>
                <a:latin typeface="UD Digi Kyokasho NK-R"/>
                <a:ea typeface="UD Digi Kyokasho NK-R"/>
                <a:cs typeface="Calibri"/>
              </a:rPr>
              <a:t>省エネルギー</a:t>
            </a:r>
            <a:r>
              <a:rPr lang="ja-JP" sz="4000" b="1">
                <a:solidFill>
                  <a:schemeClr val="accent1"/>
                </a:solidFill>
                <a:latin typeface="UD Digi Kyokasho NK-R"/>
                <a:ea typeface="UD Digi Kyokasho NK-R"/>
                <a:cs typeface="Calibri"/>
              </a:rPr>
              <a:t>の</a:t>
            </a:r>
            <a:r>
              <a:rPr lang="ja-JP" altLang="en-US" sz="4000" b="1">
                <a:solidFill>
                  <a:schemeClr val="accent1"/>
                </a:solidFill>
                <a:latin typeface="UD Digi Kyokasho NK-R"/>
                <a:ea typeface="UD Digi Kyokasho NK-R"/>
                <a:cs typeface="Calibri"/>
              </a:rPr>
              <a:t>ためにすべきこと</a:t>
            </a:r>
            <a:endParaRPr lang="ja-JP" sz="40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1389" y="237302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grpSp>
        <p:nvGrpSpPr>
          <p:cNvPr id="10" name="グループ化 9">
            <a:extLst>
              <a:ext uri="{FF2B5EF4-FFF2-40B4-BE49-F238E27FC236}">
                <a16:creationId xmlns:a16="http://schemas.microsoft.com/office/drawing/2014/main" id="{607354D2-EE9F-1DC2-6211-63981C805277}"/>
              </a:ext>
            </a:extLst>
          </p:cNvPr>
          <p:cNvGrpSpPr/>
          <p:nvPr/>
        </p:nvGrpSpPr>
        <p:grpSpPr>
          <a:xfrm>
            <a:off x="2057811" y="4817883"/>
            <a:ext cx="7261116" cy="1582097"/>
            <a:chOff x="2036826" y="4825467"/>
            <a:chExt cx="7097736" cy="980719"/>
          </a:xfrm>
        </p:grpSpPr>
        <p:sp>
          <p:nvSpPr>
            <p:cNvPr id="12" name="二等辺三角形 11">
              <a:extLst>
                <a:ext uri="{FF2B5EF4-FFF2-40B4-BE49-F238E27FC236}">
                  <a16:creationId xmlns:a16="http://schemas.microsoft.com/office/drawing/2014/main" id="{CDCAAEFF-6D60-5F21-CF47-74E3CF98BDB4}"/>
                </a:ext>
              </a:extLst>
            </p:cNvPr>
            <p:cNvSpPr/>
            <p:nvPr/>
          </p:nvSpPr>
          <p:spPr>
            <a:xfrm rot="5400000">
              <a:off x="8842009" y="5205391"/>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2036826" y="4825467"/>
              <a:ext cx="6886824" cy="980719"/>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2517168" y="5085835"/>
            <a:ext cx="6182742"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デジタル 教科書体 NK-R"/>
                <a:ea typeface="UD デジタル 教科書体 NK-R"/>
                <a:cs typeface="Calibri"/>
              </a:rPr>
              <a:t>私たちが毎日使って</a:t>
            </a:r>
            <a:r>
              <a:rPr lang="ja-JP" sz="3600" b="1">
                <a:solidFill>
                  <a:schemeClr val="accent1"/>
                </a:solidFill>
                <a:latin typeface="UD デジタル 教科書体 NK-R"/>
                <a:ea typeface="UD デジタル 教科書体 NK-R"/>
                <a:cs typeface="Calibri"/>
              </a:rPr>
              <a:t>いる</a:t>
            </a:r>
            <a:endParaRPr lang="ja-JP" sz="3600">
              <a:solidFill>
                <a:schemeClr val="accent1"/>
              </a:solidFill>
              <a:ea typeface="ＭＳ Ｐゴシック"/>
              <a:cs typeface="Calibri"/>
            </a:endParaRPr>
          </a:p>
          <a:p>
            <a:r>
              <a:rPr lang="ja-JP" altLang="en-US" sz="3600" b="1">
                <a:solidFill>
                  <a:schemeClr val="accent1"/>
                </a:solidFill>
                <a:latin typeface="UD デジタル 教科書体 NK-R"/>
                <a:ea typeface="UD デジタル 教科書体 NK-R"/>
                <a:cs typeface="Calibri"/>
              </a:rPr>
              <a:t>エネルギーについて考え</a:t>
            </a:r>
            <a:r>
              <a:rPr lang="ja-JP" sz="3600" b="1">
                <a:solidFill>
                  <a:schemeClr val="accent1"/>
                </a:solidFill>
                <a:latin typeface="UD デジタル 教科書体 NK-R"/>
                <a:ea typeface="UD デジタル 教科書体 NK-R"/>
                <a:cs typeface="Calibri"/>
              </a:rPr>
              <a:t>よ</a:t>
            </a:r>
            <a:r>
              <a:rPr lang="ja-JP" altLang="en-US" sz="3600" b="1">
                <a:solidFill>
                  <a:schemeClr val="accent1"/>
                </a:solidFill>
                <a:latin typeface="UD デジタル 教科書体 NK-R"/>
                <a:ea typeface="UD デジタル 教科書体 NK-R"/>
                <a:cs typeface="Calibri"/>
              </a:rPr>
              <a:t>う</a:t>
            </a:r>
            <a:endParaRPr lang="ja-JP" sz="3600" b="1">
              <a:solidFill>
                <a:schemeClr val="accent1"/>
              </a:solidFill>
              <a:latin typeface="UD デジタル 教科書体 NK-R"/>
              <a:ea typeface="UD デジタル 教科書体 NK-R"/>
            </a:endParaRPr>
          </a:p>
        </p:txBody>
      </p:sp>
      <p:pic>
        <p:nvPicPr>
          <p:cNvPr id="2" name="図 1">
            <a:extLst>
              <a:ext uri="{FF2B5EF4-FFF2-40B4-BE49-F238E27FC236}">
                <a16:creationId xmlns:a16="http://schemas.microsoft.com/office/drawing/2014/main" id="{7947BA9A-6E96-EEA1-47FB-89E8030708E3}"/>
              </a:ext>
            </a:extLst>
          </p:cNvPr>
          <p:cNvPicPr>
            <a:picLocks noChangeAspect="1"/>
          </p:cNvPicPr>
          <p:nvPr/>
        </p:nvPicPr>
        <p:blipFill>
          <a:blip r:embed="rId3"/>
          <a:stretch>
            <a:fillRect/>
          </a:stretch>
        </p:blipFill>
        <p:spPr>
          <a:xfrm>
            <a:off x="9361110" y="3423406"/>
            <a:ext cx="2722637" cy="3470426"/>
          </a:xfrm>
          <a:prstGeom prst="rect">
            <a:avLst/>
          </a:prstGeom>
        </p:spPr>
      </p:pic>
      <p:sp>
        <p:nvSpPr>
          <p:cNvPr id="17" name="正方形/長方形 16">
            <a:extLst>
              <a:ext uri="{FF2B5EF4-FFF2-40B4-BE49-F238E27FC236}">
                <a16:creationId xmlns:a16="http://schemas.microsoft.com/office/drawing/2014/main" id="{1DDA813B-6B69-5A84-6B7E-92013DB81DD1}"/>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 name="四角形: 上の 2 つの角を丸める 19">
            <a:extLst>
              <a:ext uri="{FF2B5EF4-FFF2-40B4-BE49-F238E27FC236}">
                <a16:creationId xmlns:a16="http://schemas.microsoft.com/office/drawing/2014/main" id="{923581AB-D1E0-973E-DBBA-CCEE113346D8}"/>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2" name="四角形: 上の 2 つの角を丸める 21">
            <a:extLst>
              <a:ext uri="{FF2B5EF4-FFF2-40B4-BE49-F238E27FC236}">
                <a16:creationId xmlns:a16="http://schemas.microsoft.com/office/drawing/2014/main" id="{9F21A138-1BC1-AC77-0FAA-D56F903B7D01}"/>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4" name="正方形/長方形 23">
            <a:extLst>
              <a:ext uri="{FF2B5EF4-FFF2-40B4-BE49-F238E27FC236}">
                <a16:creationId xmlns:a16="http://schemas.microsoft.com/office/drawing/2014/main" id="{B0ACE7A7-5BBC-C9B6-4501-58AC8FE77664}"/>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1641620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500625"/>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（１</a:t>
            </a:r>
            <a:r>
              <a:rPr lang="ja-JP" altLang="en-US" sz="3200">
                <a:solidFill>
                  <a:srgbClr val="000000"/>
                </a:solidFill>
                <a:latin typeface="UD Digi Kyokasho NK-R"/>
                <a:ea typeface="UD Digi Kyokasho NK-R"/>
                <a:cs typeface="Calibri"/>
              </a:rPr>
              <a:t>）</a:t>
            </a:r>
            <a:r>
              <a:rPr lang="ja-JP" sz="3200">
                <a:solidFill>
                  <a:srgbClr val="000000"/>
                </a:solidFill>
                <a:latin typeface="UD Digi Kyokasho NK-R"/>
                <a:ea typeface="UD Digi Kyokasho NK-R"/>
                <a:cs typeface="Calibri"/>
              </a:rPr>
              <a:t>エネルギーの種類</a:t>
            </a:r>
            <a:endParaRPr lang="ja-JP" sz="3200">
              <a:solidFill>
                <a:srgbClr val="808080"/>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4" name="正方形/長方形 3">
            <a:extLst>
              <a:ext uri="{FF2B5EF4-FFF2-40B4-BE49-F238E27FC236}">
                <a16:creationId xmlns:a16="http://schemas.microsoft.com/office/drawing/2014/main" id="{8995B465-726B-4DA2-6B2A-43028648D29E}"/>
              </a:ext>
            </a:extLst>
          </p:cNvPr>
          <p:cNvSpPr/>
          <p:nvPr/>
        </p:nvSpPr>
        <p:spPr>
          <a:xfrm>
            <a:off x="1794387" y="2192862"/>
            <a:ext cx="4129548" cy="45094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角を丸くする 6">
            <a:extLst>
              <a:ext uri="{FF2B5EF4-FFF2-40B4-BE49-F238E27FC236}">
                <a16:creationId xmlns:a16="http://schemas.microsoft.com/office/drawing/2014/main" id="{5CBFFF1A-C834-8F0C-2C9B-128ECF6ECEE0}"/>
              </a:ext>
            </a:extLst>
          </p:cNvPr>
          <p:cNvSpPr/>
          <p:nvPr/>
        </p:nvSpPr>
        <p:spPr>
          <a:xfrm>
            <a:off x="2113935" y="2359036"/>
            <a:ext cx="3490451" cy="651387"/>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a:latin typeface="UD デジタル 教科書体 N-R"/>
                <a:ea typeface="UD デジタル 教科書体 N-R"/>
                <a:cs typeface="Calibri"/>
              </a:rPr>
              <a:t>①化石燃料</a:t>
            </a:r>
            <a:endParaRPr lang="ja-JP" altLang="en-US" sz="2800">
              <a:latin typeface="UD デジタル 教科書体 N-R"/>
              <a:ea typeface="UD デジタル 教科書体 N-R"/>
            </a:endParaRPr>
          </a:p>
        </p:txBody>
      </p:sp>
      <p:sp>
        <p:nvSpPr>
          <p:cNvPr id="14" name="テキスト ボックス 13">
            <a:extLst>
              <a:ext uri="{FF2B5EF4-FFF2-40B4-BE49-F238E27FC236}">
                <a16:creationId xmlns:a16="http://schemas.microsoft.com/office/drawing/2014/main" id="{8B6D5DA8-AD62-28D0-172F-C1A85E8129F6}"/>
              </a:ext>
            </a:extLst>
          </p:cNvPr>
          <p:cNvSpPr txBox="1"/>
          <p:nvPr/>
        </p:nvSpPr>
        <p:spPr>
          <a:xfrm>
            <a:off x="2083209" y="3176426"/>
            <a:ext cx="355633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400">
                <a:latin typeface="UD デジタル 教科書体 N-R"/>
                <a:ea typeface="UD デジタル 教科書体 N-R"/>
                <a:cs typeface="Calibri"/>
              </a:rPr>
              <a:t>数百万年以上前に存在していた動物や植物が、長い年月をかけて変化してできた燃料。</a:t>
            </a:r>
            <a:endParaRPr lang="en-US" altLang="ja-JP" sz="2400">
              <a:solidFill>
                <a:srgbClr val="808080"/>
              </a:solidFill>
              <a:latin typeface="UD デジタル 教科書体 N-R"/>
              <a:ea typeface="UD デジタル 教科書体 N-R"/>
              <a:cs typeface="Calibri"/>
            </a:endParaRPr>
          </a:p>
          <a:p>
            <a:pPr algn="l"/>
            <a:endParaRPr lang="ja-JP" altLang="en-US" sz="2400">
              <a:latin typeface="UD デジタル 教科書体 N-R"/>
              <a:ea typeface="UD デジタル 教科書体 N-R"/>
              <a:cs typeface="Calibri"/>
            </a:endParaRPr>
          </a:p>
        </p:txBody>
      </p:sp>
      <p:sp>
        <p:nvSpPr>
          <p:cNvPr id="16" name="正方形/長方形 15">
            <a:extLst>
              <a:ext uri="{FF2B5EF4-FFF2-40B4-BE49-F238E27FC236}">
                <a16:creationId xmlns:a16="http://schemas.microsoft.com/office/drawing/2014/main" id="{CDC01A1B-0D1A-13CC-7961-EAF87A9110CA}"/>
              </a:ext>
            </a:extLst>
          </p:cNvPr>
          <p:cNvSpPr/>
          <p:nvPr/>
        </p:nvSpPr>
        <p:spPr>
          <a:xfrm>
            <a:off x="6489289" y="2192861"/>
            <a:ext cx="4129548" cy="45094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四角形: 角を丸くする 16">
            <a:extLst>
              <a:ext uri="{FF2B5EF4-FFF2-40B4-BE49-F238E27FC236}">
                <a16:creationId xmlns:a16="http://schemas.microsoft.com/office/drawing/2014/main" id="{ED904BCE-B398-9DAD-BD3B-366AA63D026E}"/>
              </a:ext>
            </a:extLst>
          </p:cNvPr>
          <p:cNvSpPr/>
          <p:nvPr/>
        </p:nvSpPr>
        <p:spPr>
          <a:xfrm>
            <a:off x="6808837" y="2359035"/>
            <a:ext cx="3490451" cy="651387"/>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デジタル 教科書体 N-R"/>
                <a:ea typeface="UD デジタル 教科書体 N-R"/>
                <a:cs typeface="Calibri"/>
              </a:rPr>
              <a:t>②再生可能エネルギー</a:t>
            </a:r>
          </a:p>
        </p:txBody>
      </p:sp>
      <p:sp>
        <p:nvSpPr>
          <p:cNvPr id="19" name="テキスト ボックス 18">
            <a:extLst>
              <a:ext uri="{FF2B5EF4-FFF2-40B4-BE49-F238E27FC236}">
                <a16:creationId xmlns:a16="http://schemas.microsoft.com/office/drawing/2014/main" id="{242312AF-7D49-EFBF-7880-7916A21AD2A4}"/>
              </a:ext>
            </a:extLst>
          </p:cNvPr>
          <p:cNvSpPr txBox="1"/>
          <p:nvPr/>
        </p:nvSpPr>
        <p:spPr>
          <a:xfrm>
            <a:off x="6778111" y="3176425"/>
            <a:ext cx="355633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latin typeface="UD デジタル 教科書体 NK-R"/>
                <a:ea typeface="UD デジタル 教科書体 NK-R"/>
                <a:cs typeface="Calibri"/>
              </a:rPr>
              <a:t>一度利用</a:t>
            </a:r>
            <a:r>
              <a:rPr lang="ja-JP" sz="2400">
                <a:latin typeface="UD デジタル 教科書体 NK-R"/>
                <a:ea typeface="UD デジタル 教科書体 NK-R"/>
                <a:cs typeface="Calibri"/>
              </a:rPr>
              <a:t>して</a:t>
            </a:r>
            <a:r>
              <a:rPr lang="ja-JP" altLang="en-US" sz="2400">
                <a:latin typeface="UD デジタル 教科書体 NK-R"/>
                <a:ea typeface="UD デジタル 教科書体 NK-R"/>
                <a:cs typeface="Calibri"/>
              </a:rPr>
              <a:t>も短</a:t>
            </a:r>
            <a:r>
              <a:rPr lang="ja-JP" sz="2400">
                <a:latin typeface="UD デジタル 教科書体 NK-R"/>
                <a:ea typeface="UD デジタル 教科書体 NK-R"/>
                <a:cs typeface="Calibri"/>
              </a:rPr>
              <a:t>い</a:t>
            </a:r>
            <a:r>
              <a:rPr lang="ja-JP" altLang="en-US" sz="2400">
                <a:latin typeface="UD デジタル 教科書体 NK-R"/>
                <a:ea typeface="UD デジタル 教科書体 NK-R"/>
                <a:cs typeface="Calibri"/>
              </a:rPr>
              <a:t>期間で再生</a:t>
            </a:r>
            <a:r>
              <a:rPr lang="ja-JP" sz="2400">
                <a:latin typeface="UD デジタル 教科書体 NK-R"/>
                <a:ea typeface="UD デジタル 教科書体 NK-R"/>
                <a:cs typeface="Calibri"/>
              </a:rPr>
              <a:t>でき</a:t>
            </a:r>
            <a:r>
              <a:rPr lang="ja-JP" altLang="en-US" sz="2400">
                <a:latin typeface="UD デジタル 教科書体 NK-R"/>
                <a:ea typeface="UD デジタル 教科書体 NK-R"/>
                <a:cs typeface="Calibri"/>
              </a:rPr>
              <a:t>るエネルギー</a:t>
            </a:r>
            <a:endParaRPr lang="ja-JP" sz="2400"/>
          </a:p>
        </p:txBody>
      </p:sp>
      <p:pic>
        <p:nvPicPr>
          <p:cNvPr id="3" name="図 2" descr="画面, 暗い, 座る, モニター が含まれている画像&#10;&#10;説明は自動で生成されたものです">
            <a:extLst>
              <a:ext uri="{FF2B5EF4-FFF2-40B4-BE49-F238E27FC236}">
                <a16:creationId xmlns:a16="http://schemas.microsoft.com/office/drawing/2014/main" id="{A428A636-49AA-C49B-56F7-6F0106D9A78C}"/>
              </a:ext>
            </a:extLst>
          </p:cNvPr>
          <p:cNvPicPr>
            <a:picLocks noChangeAspect="1"/>
          </p:cNvPicPr>
          <p:nvPr/>
        </p:nvPicPr>
        <p:blipFill>
          <a:blip r:embed="rId3"/>
          <a:stretch>
            <a:fillRect/>
          </a:stretch>
        </p:blipFill>
        <p:spPr>
          <a:xfrm>
            <a:off x="2618472" y="4675211"/>
            <a:ext cx="2476139" cy="1821137"/>
          </a:xfrm>
          <a:prstGeom prst="rect">
            <a:avLst/>
          </a:prstGeom>
        </p:spPr>
      </p:pic>
      <p:pic>
        <p:nvPicPr>
          <p:cNvPr id="11" name="図 10">
            <a:extLst>
              <a:ext uri="{FF2B5EF4-FFF2-40B4-BE49-F238E27FC236}">
                <a16:creationId xmlns:a16="http://schemas.microsoft.com/office/drawing/2014/main" id="{4490531E-2FC7-30A7-E990-8925063F0562}"/>
              </a:ext>
            </a:extLst>
          </p:cNvPr>
          <p:cNvPicPr>
            <a:picLocks noChangeAspect="1"/>
          </p:cNvPicPr>
          <p:nvPr/>
        </p:nvPicPr>
        <p:blipFill>
          <a:blip r:embed="rId4"/>
          <a:stretch>
            <a:fillRect/>
          </a:stretch>
        </p:blipFill>
        <p:spPr>
          <a:xfrm>
            <a:off x="6609573" y="4131546"/>
            <a:ext cx="4068096" cy="3054144"/>
          </a:xfrm>
          <a:prstGeom prst="rect">
            <a:avLst/>
          </a:prstGeom>
        </p:spPr>
      </p:pic>
      <p:sp>
        <p:nvSpPr>
          <p:cNvPr id="10" name="正方形/長方形 9">
            <a:extLst>
              <a:ext uri="{FF2B5EF4-FFF2-40B4-BE49-F238E27FC236}">
                <a16:creationId xmlns:a16="http://schemas.microsoft.com/office/drawing/2014/main" id="{2DDF50A2-8E96-7C26-B014-19329195CC2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A18151C5-0987-3D24-712E-738E86328E3F}"/>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1" name="四角形: 上の 2 つの角を丸める 20">
            <a:extLst>
              <a:ext uri="{FF2B5EF4-FFF2-40B4-BE49-F238E27FC236}">
                <a16:creationId xmlns:a16="http://schemas.microsoft.com/office/drawing/2014/main" id="{A5E0BEFC-121B-D775-EFF9-1C1137048677}"/>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3" name="正方形/長方形 22">
            <a:extLst>
              <a:ext uri="{FF2B5EF4-FFF2-40B4-BE49-F238E27FC236}">
                <a16:creationId xmlns:a16="http://schemas.microsoft.com/office/drawing/2014/main" id="{91D5AB1F-66D3-F4D8-F04D-0FDDE546035B}"/>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382011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500625"/>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（１</a:t>
            </a:r>
            <a:r>
              <a:rPr lang="ja-JP" altLang="en-US" sz="3200">
                <a:solidFill>
                  <a:srgbClr val="000000"/>
                </a:solidFill>
                <a:latin typeface="UD Digi Kyokasho NK-R"/>
                <a:ea typeface="UD Digi Kyokasho NK-R"/>
                <a:cs typeface="Calibri"/>
              </a:rPr>
              <a:t>）</a:t>
            </a:r>
            <a:r>
              <a:rPr lang="ja-JP" sz="3200">
                <a:solidFill>
                  <a:srgbClr val="000000"/>
                </a:solidFill>
                <a:latin typeface="UD Digi Kyokasho NK-R"/>
                <a:ea typeface="UD Digi Kyokasho NK-R"/>
                <a:cs typeface="Calibri"/>
              </a:rPr>
              <a:t>エネルギーの種類</a:t>
            </a:r>
            <a:endParaRPr lang="ja-JP" sz="3200">
              <a:solidFill>
                <a:srgbClr val="808080"/>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graphicFrame>
        <p:nvGraphicFramePr>
          <p:cNvPr id="3" name="表 2">
            <a:extLst>
              <a:ext uri="{FF2B5EF4-FFF2-40B4-BE49-F238E27FC236}">
                <a16:creationId xmlns:a16="http://schemas.microsoft.com/office/drawing/2014/main" id="{252E0E48-3D08-3B7A-94B9-C93146F0D497}"/>
              </a:ext>
            </a:extLst>
          </p:cNvPr>
          <p:cNvGraphicFramePr>
            <a:graphicFrameLocks noGrp="1"/>
          </p:cNvGraphicFramePr>
          <p:nvPr>
            <p:extLst>
              <p:ext uri="{D42A27DB-BD31-4B8C-83A1-F6EECF244321}">
                <p14:modId xmlns:p14="http://schemas.microsoft.com/office/powerpoint/2010/main" val="3675673836"/>
              </p:ext>
            </p:extLst>
          </p:nvPr>
        </p:nvGraphicFramePr>
        <p:xfrm>
          <a:off x="639096" y="3674805"/>
          <a:ext cx="11129384" cy="2743797"/>
        </p:xfrm>
        <a:graphic>
          <a:graphicData uri="http://schemas.openxmlformats.org/drawingml/2006/table">
            <a:tbl>
              <a:tblPr>
                <a:tableStyleId>{073A0DAA-6AF3-43AB-8588-CEC1D06C72B9}</a:tableStyleId>
              </a:tblPr>
              <a:tblGrid>
                <a:gridCol w="1391173">
                  <a:extLst>
                    <a:ext uri="{9D8B030D-6E8A-4147-A177-3AD203B41FA5}">
                      <a16:colId xmlns:a16="http://schemas.microsoft.com/office/drawing/2014/main" val="3948686376"/>
                    </a:ext>
                  </a:extLst>
                </a:gridCol>
                <a:gridCol w="1391173">
                  <a:extLst>
                    <a:ext uri="{9D8B030D-6E8A-4147-A177-3AD203B41FA5}">
                      <a16:colId xmlns:a16="http://schemas.microsoft.com/office/drawing/2014/main" val="374322666"/>
                    </a:ext>
                  </a:extLst>
                </a:gridCol>
                <a:gridCol w="1391173">
                  <a:extLst>
                    <a:ext uri="{9D8B030D-6E8A-4147-A177-3AD203B41FA5}">
                      <a16:colId xmlns:a16="http://schemas.microsoft.com/office/drawing/2014/main" val="3296669156"/>
                    </a:ext>
                  </a:extLst>
                </a:gridCol>
                <a:gridCol w="1391173">
                  <a:extLst>
                    <a:ext uri="{9D8B030D-6E8A-4147-A177-3AD203B41FA5}">
                      <a16:colId xmlns:a16="http://schemas.microsoft.com/office/drawing/2014/main" val="3320362695"/>
                    </a:ext>
                  </a:extLst>
                </a:gridCol>
                <a:gridCol w="1391173">
                  <a:extLst>
                    <a:ext uri="{9D8B030D-6E8A-4147-A177-3AD203B41FA5}">
                      <a16:colId xmlns:a16="http://schemas.microsoft.com/office/drawing/2014/main" val="4130663343"/>
                    </a:ext>
                  </a:extLst>
                </a:gridCol>
                <a:gridCol w="1391173">
                  <a:extLst>
                    <a:ext uri="{9D8B030D-6E8A-4147-A177-3AD203B41FA5}">
                      <a16:colId xmlns:a16="http://schemas.microsoft.com/office/drawing/2014/main" val="90505906"/>
                    </a:ext>
                  </a:extLst>
                </a:gridCol>
                <a:gridCol w="1391173">
                  <a:extLst>
                    <a:ext uri="{9D8B030D-6E8A-4147-A177-3AD203B41FA5}">
                      <a16:colId xmlns:a16="http://schemas.microsoft.com/office/drawing/2014/main" val="1360818594"/>
                    </a:ext>
                  </a:extLst>
                </a:gridCol>
                <a:gridCol w="1391173">
                  <a:extLst>
                    <a:ext uri="{9D8B030D-6E8A-4147-A177-3AD203B41FA5}">
                      <a16:colId xmlns:a16="http://schemas.microsoft.com/office/drawing/2014/main" val="3447496411"/>
                    </a:ext>
                  </a:extLst>
                </a:gridCol>
              </a:tblGrid>
              <a:tr h="362262">
                <a:tc>
                  <a:txBody>
                    <a:bodyPr/>
                    <a:lstStyle/>
                    <a:p>
                      <a:pPr lvl="0" algn="ctr">
                        <a:buNone/>
                      </a:pPr>
                      <a:r>
                        <a:rPr lang="ja-JP" altLang="en-US">
                          <a:latin typeface="UD デジタル 教科書体 N-R"/>
                          <a:ea typeface="UD デジタル 教科書体 N-R"/>
                        </a:rPr>
                        <a:t>a.水力</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b.石油</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c.石炭</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d.太陽光</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e.地熱</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f.天然ガス</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g</a:t>
                      </a:r>
                      <a:r>
                        <a:rPr lang="ja-JP" altLang="en-US" sz="1800">
                          <a:latin typeface="UD デジタル 教科書体 N-R"/>
                          <a:ea typeface="UD デジタル 教科書体 N-R"/>
                        </a:rPr>
                        <a:t>.ﾊﾞｲｵ燃料</a:t>
                      </a:r>
                      <a:endParaRPr kumimoji="1" lang="ja-JP" altLang="en-US" sz="1800">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a:latin typeface="UD デジタル 教科書体 N-R"/>
                          <a:ea typeface="UD デジタル 教科書体 N-R"/>
                        </a:rPr>
                        <a:t>h.風力</a:t>
                      </a: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605183598"/>
                  </a:ext>
                </a:extLst>
              </a:tr>
              <a:tr h="1436557">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bg1"/>
                    </a:solidFill>
                  </a:tcPr>
                </a:tc>
                <a:extLst>
                  <a:ext uri="{0D108BD9-81ED-4DB2-BD59-A6C34878D82A}">
                    <a16:rowId xmlns:a16="http://schemas.microsoft.com/office/drawing/2014/main" val="3274446589"/>
                  </a:ext>
                </a:extLst>
              </a:tr>
              <a:tr h="941480">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a:latin typeface="UD デジタル 教科書体 N-R"/>
                        <a:ea typeface="UD デジタル 教科書体 N-R"/>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396167703"/>
                  </a:ext>
                </a:extLst>
              </a:tr>
            </a:tbl>
          </a:graphicData>
        </a:graphic>
      </p:graphicFrame>
      <p:pic>
        <p:nvPicPr>
          <p:cNvPr id="10" name="図 9" descr="テキスト が含まれている画像&#10;&#10;説明は自動で生成されたものです">
            <a:extLst>
              <a:ext uri="{FF2B5EF4-FFF2-40B4-BE49-F238E27FC236}">
                <a16:creationId xmlns:a16="http://schemas.microsoft.com/office/drawing/2014/main" id="{217908A1-8A85-09FC-176A-19F2ACF9E099}"/>
              </a:ext>
            </a:extLst>
          </p:cNvPr>
          <p:cNvPicPr>
            <a:picLocks noChangeAspect="1"/>
          </p:cNvPicPr>
          <p:nvPr/>
        </p:nvPicPr>
        <p:blipFill>
          <a:blip r:embed="rId3"/>
          <a:stretch>
            <a:fillRect/>
          </a:stretch>
        </p:blipFill>
        <p:spPr>
          <a:xfrm>
            <a:off x="749710" y="4286250"/>
            <a:ext cx="1278194" cy="989371"/>
          </a:xfrm>
          <a:prstGeom prst="rect">
            <a:avLst/>
          </a:prstGeom>
        </p:spPr>
      </p:pic>
      <p:pic>
        <p:nvPicPr>
          <p:cNvPr id="11" name="図 10" descr="アイコン&#10;&#10;説明は自動で生成されたものです">
            <a:extLst>
              <a:ext uri="{FF2B5EF4-FFF2-40B4-BE49-F238E27FC236}">
                <a16:creationId xmlns:a16="http://schemas.microsoft.com/office/drawing/2014/main" id="{3F3BB3BC-6776-3EE1-1739-2A4ACE2E6D48}"/>
              </a:ext>
            </a:extLst>
          </p:cNvPr>
          <p:cNvPicPr>
            <a:picLocks noChangeAspect="1"/>
          </p:cNvPicPr>
          <p:nvPr/>
        </p:nvPicPr>
        <p:blipFill>
          <a:blip r:embed="rId4"/>
          <a:stretch>
            <a:fillRect/>
          </a:stretch>
        </p:blipFill>
        <p:spPr>
          <a:xfrm>
            <a:off x="1877800" y="4113832"/>
            <a:ext cx="1622323" cy="1222888"/>
          </a:xfrm>
          <a:prstGeom prst="rect">
            <a:avLst/>
          </a:prstGeom>
        </p:spPr>
      </p:pic>
      <p:pic>
        <p:nvPicPr>
          <p:cNvPr id="12" name="図 11">
            <a:extLst>
              <a:ext uri="{FF2B5EF4-FFF2-40B4-BE49-F238E27FC236}">
                <a16:creationId xmlns:a16="http://schemas.microsoft.com/office/drawing/2014/main" id="{948690EE-65C8-0077-AB4F-E8B86623D21D}"/>
              </a:ext>
            </a:extLst>
          </p:cNvPr>
          <p:cNvPicPr>
            <a:picLocks noChangeAspect="1"/>
          </p:cNvPicPr>
          <p:nvPr/>
        </p:nvPicPr>
        <p:blipFill>
          <a:blip r:embed="rId5"/>
          <a:stretch>
            <a:fillRect/>
          </a:stretch>
        </p:blipFill>
        <p:spPr>
          <a:xfrm>
            <a:off x="3334203" y="4242881"/>
            <a:ext cx="1462549" cy="1075404"/>
          </a:xfrm>
          <a:prstGeom prst="rect">
            <a:avLst/>
          </a:prstGeom>
        </p:spPr>
      </p:pic>
      <p:pic>
        <p:nvPicPr>
          <p:cNvPr id="13" name="図 12">
            <a:extLst>
              <a:ext uri="{FF2B5EF4-FFF2-40B4-BE49-F238E27FC236}">
                <a16:creationId xmlns:a16="http://schemas.microsoft.com/office/drawing/2014/main" id="{1487A7E3-02E7-C7E5-BCBA-8860439182C0}"/>
              </a:ext>
            </a:extLst>
          </p:cNvPr>
          <p:cNvPicPr>
            <a:picLocks noChangeAspect="1"/>
          </p:cNvPicPr>
          <p:nvPr/>
        </p:nvPicPr>
        <p:blipFill>
          <a:blip r:embed="rId6"/>
          <a:stretch>
            <a:fillRect/>
          </a:stretch>
        </p:blipFill>
        <p:spPr>
          <a:xfrm>
            <a:off x="4630832" y="4162994"/>
            <a:ext cx="1806678" cy="1358081"/>
          </a:xfrm>
          <a:prstGeom prst="rect">
            <a:avLst/>
          </a:prstGeom>
        </p:spPr>
      </p:pic>
      <p:pic>
        <p:nvPicPr>
          <p:cNvPr id="20" name="図 19">
            <a:extLst>
              <a:ext uri="{FF2B5EF4-FFF2-40B4-BE49-F238E27FC236}">
                <a16:creationId xmlns:a16="http://schemas.microsoft.com/office/drawing/2014/main" id="{3F31CCE7-4943-FCA7-B369-4D0F54E96F5F}"/>
              </a:ext>
            </a:extLst>
          </p:cNvPr>
          <p:cNvPicPr>
            <a:picLocks noChangeAspect="1"/>
          </p:cNvPicPr>
          <p:nvPr/>
        </p:nvPicPr>
        <p:blipFill>
          <a:blip r:embed="rId7"/>
          <a:stretch>
            <a:fillRect/>
          </a:stretch>
        </p:blipFill>
        <p:spPr>
          <a:xfrm>
            <a:off x="6160978" y="4206009"/>
            <a:ext cx="1671485" cy="1259759"/>
          </a:xfrm>
          <a:prstGeom prst="rect">
            <a:avLst/>
          </a:prstGeom>
        </p:spPr>
      </p:pic>
      <p:pic>
        <p:nvPicPr>
          <p:cNvPr id="21" name="図 20" descr="アイコン&#10;&#10;説明は自動で生成されたものです">
            <a:extLst>
              <a:ext uri="{FF2B5EF4-FFF2-40B4-BE49-F238E27FC236}">
                <a16:creationId xmlns:a16="http://schemas.microsoft.com/office/drawing/2014/main" id="{D62F6C7C-DCBB-D0BF-4B54-982998F673C7}"/>
              </a:ext>
            </a:extLst>
          </p:cNvPr>
          <p:cNvPicPr>
            <a:picLocks noChangeAspect="1"/>
          </p:cNvPicPr>
          <p:nvPr/>
        </p:nvPicPr>
        <p:blipFill>
          <a:blip r:embed="rId8"/>
          <a:stretch>
            <a:fillRect/>
          </a:stretch>
        </p:blipFill>
        <p:spPr>
          <a:xfrm>
            <a:off x="7408445" y="4138414"/>
            <a:ext cx="1732936" cy="1296630"/>
          </a:xfrm>
          <a:prstGeom prst="rect">
            <a:avLst/>
          </a:prstGeom>
        </p:spPr>
      </p:pic>
      <p:pic>
        <p:nvPicPr>
          <p:cNvPr id="22" name="図 21" descr="アイコン&#10;&#10;説明は自動で生成されたものです">
            <a:extLst>
              <a:ext uri="{FF2B5EF4-FFF2-40B4-BE49-F238E27FC236}">
                <a16:creationId xmlns:a16="http://schemas.microsoft.com/office/drawing/2014/main" id="{7F9BE6FA-9E78-5A0B-2666-546832E3F776}"/>
              </a:ext>
            </a:extLst>
          </p:cNvPr>
          <p:cNvPicPr>
            <a:picLocks noChangeAspect="1"/>
          </p:cNvPicPr>
          <p:nvPr/>
        </p:nvPicPr>
        <p:blipFill>
          <a:blip r:embed="rId9"/>
          <a:stretch>
            <a:fillRect/>
          </a:stretch>
        </p:blipFill>
        <p:spPr>
          <a:xfrm>
            <a:off x="8938591" y="4206007"/>
            <a:ext cx="1524001" cy="1136858"/>
          </a:xfrm>
          <a:prstGeom prst="rect">
            <a:avLst/>
          </a:prstGeom>
        </p:spPr>
      </p:pic>
      <p:pic>
        <p:nvPicPr>
          <p:cNvPr id="23" name="図 22" descr="光 が含まれている画像&#10;&#10;説明は自動で生成されたものです">
            <a:extLst>
              <a:ext uri="{FF2B5EF4-FFF2-40B4-BE49-F238E27FC236}">
                <a16:creationId xmlns:a16="http://schemas.microsoft.com/office/drawing/2014/main" id="{6BEA3F5D-13AB-81B4-081A-19553F0F4BA1}"/>
              </a:ext>
            </a:extLst>
          </p:cNvPr>
          <p:cNvPicPr>
            <a:picLocks noChangeAspect="1"/>
          </p:cNvPicPr>
          <p:nvPr/>
        </p:nvPicPr>
        <p:blipFill>
          <a:blip r:embed="rId10"/>
          <a:stretch>
            <a:fillRect/>
          </a:stretch>
        </p:blipFill>
        <p:spPr>
          <a:xfrm>
            <a:off x="10050865" y="4064671"/>
            <a:ext cx="1929581" cy="1444113"/>
          </a:xfrm>
          <a:prstGeom prst="rect">
            <a:avLst/>
          </a:prstGeom>
        </p:spPr>
      </p:pic>
      <p:sp>
        <p:nvSpPr>
          <p:cNvPr id="25" name="四角形: 角を丸くする 24">
            <a:extLst>
              <a:ext uri="{FF2B5EF4-FFF2-40B4-BE49-F238E27FC236}">
                <a16:creationId xmlns:a16="http://schemas.microsoft.com/office/drawing/2014/main" id="{F571849C-9D95-4E3B-7F15-687D6E470F55}"/>
              </a:ext>
            </a:extLst>
          </p:cNvPr>
          <p:cNvSpPr/>
          <p:nvPr/>
        </p:nvSpPr>
        <p:spPr>
          <a:xfrm>
            <a:off x="1877800" y="2810751"/>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a:latin typeface="UD デジタル 教科書体 N-R"/>
                <a:ea typeface="UD デジタル 教科書体 N-R"/>
                <a:cs typeface="Calibri"/>
              </a:rPr>
              <a:t>①化石燃料</a:t>
            </a:r>
            <a:endParaRPr lang="ja-JP" altLang="en-US" sz="2800">
              <a:latin typeface="UD デジタル 教科書体 N-R"/>
              <a:ea typeface="UD デジタル 教科書体 N-R"/>
            </a:endParaRPr>
          </a:p>
        </p:txBody>
      </p:sp>
      <p:sp>
        <p:nvSpPr>
          <p:cNvPr id="27" name="四角形: 角を丸くする 26">
            <a:extLst>
              <a:ext uri="{FF2B5EF4-FFF2-40B4-BE49-F238E27FC236}">
                <a16:creationId xmlns:a16="http://schemas.microsoft.com/office/drawing/2014/main" id="{3A785DB8-FD79-5FAA-F6A1-0AD9820900F3}"/>
              </a:ext>
            </a:extLst>
          </p:cNvPr>
          <p:cNvSpPr/>
          <p:nvPr/>
        </p:nvSpPr>
        <p:spPr>
          <a:xfrm>
            <a:off x="5948513" y="2810750"/>
            <a:ext cx="4102352"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②再生可能エネルギー</a:t>
            </a:r>
          </a:p>
        </p:txBody>
      </p:sp>
      <p:sp>
        <p:nvSpPr>
          <p:cNvPr id="7" name="正方形/長方形 6">
            <a:extLst>
              <a:ext uri="{FF2B5EF4-FFF2-40B4-BE49-F238E27FC236}">
                <a16:creationId xmlns:a16="http://schemas.microsoft.com/office/drawing/2014/main" id="{39D4ED7F-8777-C34F-9EC5-C28EB1FA534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四角形: 上の 2 つの角を丸める 15">
            <a:extLst>
              <a:ext uri="{FF2B5EF4-FFF2-40B4-BE49-F238E27FC236}">
                <a16:creationId xmlns:a16="http://schemas.microsoft.com/office/drawing/2014/main" id="{BCB7E995-9946-A37A-5B54-874019DC08F0}"/>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9" name="四角形: 上の 2 つの角を丸める 18">
            <a:extLst>
              <a:ext uri="{FF2B5EF4-FFF2-40B4-BE49-F238E27FC236}">
                <a16:creationId xmlns:a16="http://schemas.microsoft.com/office/drawing/2014/main" id="{553F5EE9-EDA7-80E1-CA54-23D248845C3D}"/>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6" name="正方形/長方形 25">
            <a:extLst>
              <a:ext uri="{FF2B5EF4-FFF2-40B4-BE49-F238E27FC236}">
                <a16:creationId xmlns:a16="http://schemas.microsoft.com/office/drawing/2014/main" id="{C6986FC4-8D80-278F-99F8-30AECD2CF3B2}"/>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4" name="正方形/長方形 3">
            <a:extLst>
              <a:ext uri="{FF2B5EF4-FFF2-40B4-BE49-F238E27FC236}">
                <a16:creationId xmlns:a16="http://schemas.microsoft.com/office/drawing/2014/main" id="{A92A25EE-EA89-1020-0E9E-949F06DDA524}"/>
              </a:ext>
            </a:extLst>
          </p:cNvPr>
          <p:cNvSpPr/>
          <p:nvPr/>
        </p:nvSpPr>
        <p:spPr>
          <a:xfrm>
            <a:off x="1648609" y="2184593"/>
            <a:ext cx="10331837" cy="461665"/>
          </a:xfrm>
          <a:prstGeom prst="rect">
            <a:avLst/>
          </a:prstGeom>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indent="177800"/>
            <a:r>
              <a:rPr lang="ja-JP" altLang="ja-JP" sz="2400">
                <a:latin typeface="UD デジタル 教科書体 N-R"/>
                <a:ea typeface="UD デジタル 教科書体 N-R"/>
                <a:cs typeface="UD Digi Kyokasho NK-R" panose="02020400000000000000" pitchFamily="18" charset="-128"/>
              </a:rPr>
              <a:t>次のエネルギー源を、</a:t>
            </a:r>
            <a:r>
              <a:rPr lang="ja-JP" altLang="en-US" sz="2400">
                <a:latin typeface="UD デジタル 教科書体 N-R"/>
                <a:ea typeface="UD デジタル 教科書体 N-R"/>
                <a:cs typeface="UD Digi Kyokasho NK-R" panose="02020400000000000000" pitchFamily="18" charset="-128"/>
              </a:rPr>
              <a:t>①</a:t>
            </a:r>
            <a:r>
              <a:rPr lang="ja-JP" altLang="ja-JP" sz="2400">
                <a:latin typeface="UD デジタル 教科書体 N-R"/>
                <a:ea typeface="UD デジタル 教科書体 N-R"/>
                <a:cs typeface="UD Digi Kyokasho NK-R" panose="02020400000000000000" pitchFamily="18" charset="-128"/>
              </a:rPr>
              <a:t>化石燃料と</a:t>
            </a:r>
            <a:r>
              <a:rPr lang="ja-JP" altLang="en-US" sz="2400">
                <a:latin typeface="UD デジタル 教科書体 N-R"/>
                <a:ea typeface="UD デジタル 教科書体 N-R"/>
                <a:cs typeface="UD Digi Kyokasho NK-R" panose="02020400000000000000" pitchFamily="18" charset="-128"/>
              </a:rPr>
              <a:t>①</a:t>
            </a:r>
            <a:r>
              <a:rPr lang="ja-JP" altLang="ja-JP" sz="2400">
                <a:latin typeface="UD デジタル 教科書体 N-R"/>
                <a:ea typeface="UD デジタル 教科書体 N-R"/>
                <a:cs typeface="UD Digi Kyokasho NK-R" panose="02020400000000000000" pitchFamily="18" charset="-128"/>
              </a:rPr>
              <a:t>再生可能エネルギーに分類しよう</a:t>
            </a:r>
            <a:endParaRPr lang="ja-JP" altLang="ja-JP" sz="2400">
              <a:effectLst/>
              <a:latin typeface="UD デジタル 教科書体 N-R"/>
              <a:ea typeface="UD デジタル 教科書体 N-R"/>
              <a:cs typeface="Century" panose="02040604050505020304" pitchFamily="18" charset="0"/>
            </a:endParaRPr>
          </a:p>
        </p:txBody>
      </p:sp>
      <p:sp>
        <p:nvSpPr>
          <p:cNvPr id="2" name="テキスト ボックス 1">
            <a:extLst>
              <a:ext uri="{FF2B5EF4-FFF2-40B4-BE49-F238E27FC236}">
                <a16:creationId xmlns:a16="http://schemas.microsoft.com/office/drawing/2014/main" id="{6518F8E2-F8AD-44B3-9988-4ECBE4D04F80}"/>
              </a:ext>
            </a:extLst>
          </p:cNvPr>
          <p:cNvSpPr txBox="1"/>
          <p:nvPr/>
        </p:nvSpPr>
        <p:spPr>
          <a:xfrm>
            <a:off x="6471403" y="5646672"/>
            <a:ext cx="769407"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②</a:t>
            </a:r>
          </a:p>
        </p:txBody>
      </p:sp>
      <p:sp>
        <p:nvSpPr>
          <p:cNvPr id="5" name="テキスト ボックス 4">
            <a:extLst>
              <a:ext uri="{FF2B5EF4-FFF2-40B4-BE49-F238E27FC236}">
                <a16:creationId xmlns:a16="http://schemas.microsoft.com/office/drawing/2014/main" id="{B24C3A12-3FEF-3245-A1B5-EC78D8E15A59}"/>
              </a:ext>
            </a:extLst>
          </p:cNvPr>
          <p:cNvSpPr txBox="1"/>
          <p:nvPr/>
        </p:nvSpPr>
        <p:spPr>
          <a:xfrm>
            <a:off x="2304257" y="5626249"/>
            <a:ext cx="76940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①</a:t>
            </a:r>
          </a:p>
        </p:txBody>
      </p:sp>
      <p:sp>
        <p:nvSpPr>
          <p:cNvPr id="9" name="テキスト ボックス 8">
            <a:extLst>
              <a:ext uri="{FF2B5EF4-FFF2-40B4-BE49-F238E27FC236}">
                <a16:creationId xmlns:a16="http://schemas.microsoft.com/office/drawing/2014/main" id="{2911DAAF-C3DE-7227-731F-70116EFE7294}"/>
              </a:ext>
            </a:extLst>
          </p:cNvPr>
          <p:cNvSpPr txBox="1"/>
          <p:nvPr/>
        </p:nvSpPr>
        <p:spPr>
          <a:xfrm>
            <a:off x="5149467" y="5640526"/>
            <a:ext cx="769407"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②</a:t>
            </a:r>
          </a:p>
        </p:txBody>
      </p:sp>
      <p:sp>
        <p:nvSpPr>
          <p:cNvPr id="14" name="テキスト ボックス 13">
            <a:extLst>
              <a:ext uri="{FF2B5EF4-FFF2-40B4-BE49-F238E27FC236}">
                <a16:creationId xmlns:a16="http://schemas.microsoft.com/office/drawing/2014/main" id="{B2F9069F-539E-F5A6-29BF-8BF6D97B4EE3}"/>
              </a:ext>
            </a:extLst>
          </p:cNvPr>
          <p:cNvSpPr txBox="1"/>
          <p:nvPr/>
        </p:nvSpPr>
        <p:spPr>
          <a:xfrm>
            <a:off x="1012893" y="5620841"/>
            <a:ext cx="769407"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②</a:t>
            </a:r>
          </a:p>
        </p:txBody>
      </p:sp>
      <p:sp>
        <p:nvSpPr>
          <p:cNvPr id="15" name="テキスト ボックス 14">
            <a:extLst>
              <a:ext uri="{FF2B5EF4-FFF2-40B4-BE49-F238E27FC236}">
                <a16:creationId xmlns:a16="http://schemas.microsoft.com/office/drawing/2014/main" id="{D2FE204B-71B4-4383-0551-B5E574EFF934}"/>
              </a:ext>
            </a:extLst>
          </p:cNvPr>
          <p:cNvSpPr txBox="1"/>
          <p:nvPr/>
        </p:nvSpPr>
        <p:spPr>
          <a:xfrm>
            <a:off x="9281458" y="5646672"/>
            <a:ext cx="769407"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②</a:t>
            </a:r>
          </a:p>
        </p:txBody>
      </p:sp>
      <p:sp>
        <p:nvSpPr>
          <p:cNvPr id="17" name="テキスト ボックス 16">
            <a:extLst>
              <a:ext uri="{FF2B5EF4-FFF2-40B4-BE49-F238E27FC236}">
                <a16:creationId xmlns:a16="http://schemas.microsoft.com/office/drawing/2014/main" id="{2C8E65FB-ACC6-6526-C41C-5325BACBD78A}"/>
              </a:ext>
            </a:extLst>
          </p:cNvPr>
          <p:cNvSpPr txBox="1"/>
          <p:nvPr/>
        </p:nvSpPr>
        <p:spPr>
          <a:xfrm>
            <a:off x="10695026" y="5640527"/>
            <a:ext cx="769407"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②</a:t>
            </a:r>
          </a:p>
        </p:txBody>
      </p:sp>
      <p:sp>
        <p:nvSpPr>
          <p:cNvPr id="28" name="テキスト ボックス 27">
            <a:extLst>
              <a:ext uri="{FF2B5EF4-FFF2-40B4-BE49-F238E27FC236}">
                <a16:creationId xmlns:a16="http://schemas.microsoft.com/office/drawing/2014/main" id="{1D301480-CD7D-4FE8-5C7F-E044ADB79137}"/>
              </a:ext>
            </a:extLst>
          </p:cNvPr>
          <p:cNvSpPr txBox="1"/>
          <p:nvPr/>
        </p:nvSpPr>
        <p:spPr>
          <a:xfrm>
            <a:off x="3692171" y="5650174"/>
            <a:ext cx="76940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①</a:t>
            </a:r>
          </a:p>
        </p:txBody>
      </p:sp>
      <p:sp>
        <p:nvSpPr>
          <p:cNvPr id="29" name="テキスト ボックス 28">
            <a:extLst>
              <a:ext uri="{FF2B5EF4-FFF2-40B4-BE49-F238E27FC236}">
                <a16:creationId xmlns:a16="http://schemas.microsoft.com/office/drawing/2014/main" id="{8C8DC97E-6670-DF30-3322-DE2A0ABD157F}"/>
              </a:ext>
            </a:extLst>
          </p:cNvPr>
          <p:cNvSpPr txBox="1"/>
          <p:nvPr/>
        </p:nvSpPr>
        <p:spPr>
          <a:xfrm>
            <a:off x="7890209" y="5640526"/>
            <a:ext cx="76940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srgbClr val="FF00A2"/>
                </a:solidFill>
                <a:effectLst/>
                <a:uLnTx/>
                <a:uFillTx/>
                <a:latin typeface="UD デジタル 教科書体 N-R"/>
                <a:ea typeface="UD デジタル 教科書体 N-R"/>
                <a:cs typeface="+mn-cs"/>
              </a:rPr>
              <a:t>①</a:t>
            </a:r>
          </a:p>
        </p:txBody>
      </p:sp>
    </p:spTree>
    <p:extLst>
      <p:ext uri="{BB962C8B-B14F-4D97-AF65-F5344CB8AC3E}">
        <p14:creationId xmlns:p14="http://schemas.microsoft.com/office/powerpoint/2010/main" val="393909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down)">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9" grpId="0"/>
      <p:bldP spid="14" grpId="0"/>
      <p:bldP spid="15" grpId="0"/>
      <p:bldP spid="1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500625"/>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（１</a:t>
            </a:r>
            <a:r>
              <a:rPr lang="ja-JP" altLang="en-US" sz="3200">
                <a:solidFill>
                  <a:srgbClr val="000000"/>
                </a:solidFill>
                <a:latin typeface="UD Digi Kyokasho NK-R"/>
                <a:ea typeface="UD Digi Kyokasho NK-R"/>
                <a:cs typeface="Calibri"/>
              </a:rPr>
              <a:t>）</a:t>
            </a:r>
            <a:r>
              <a:rPr lang="ja-JP" sz="3200">
                <a:solidFill>
                  <a:srgbClr val="000000"/>
                </a:solidFill>
                <a:latin typeface="UD Digi Kyokasho NK-R"/>
                <a:ea typeface="UD Digi Kyokasho NK-R"/>
                <a:cs typeface="Calibri"/>
              </a:rPr>
              <a:t>エネルギーの種類</a:t>
            </a:r>
            <a:endParaRPr lang="ja-JP" sz="3200">
              <a:solidFill>
                <a:srgbClr val="808080"/>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25" name="四角形: 角を丸くする 24">
            <a:extLst>
              <a:ext uri="{FF2B5EF4-FFF2-40B4-BE49-F238E27FC236}">
                <a16:creationId xmlns:a16="http://schemas.microsoft.com/office/drawing/2014/main" id="{F571849C-9D95-4E3B-7F15-687D6E470F55}"/>
              </a:ext>
            </a:extLst>
          </p:cNvPr>
          <p:cNvSpPr/>
          <p:nvPr/>
        </p:nvSpPr>
        <p:spPr>
          <a:xfrm>
            <a:off x="560655" y="2307344"/>
            <a:ext cx="651387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①化石燃料のメリット・デメリット</a:t>
            </a:r>
          </a:p>
        </p:txBody>
      </p:sp>
      <p:graphicFrame>
        <p:nvGraphicFramePr>
          <p:cNvPr id="7" name="表 6">
            <a:extLst>
              <a:ext uri="{FF2B5EF4-FFF2-40B4-BE49-F238E27FC236}">
                <a16:creationId xmlns:a16="http://schemas.microsoft.com/office/drawing/2014/main" id="{2EAE514C-FA0A-DA1C-ED8A-9998FCBEF8C4}"/>
              </a:ext>
            </a:extLst>
          </p:cNvPr>
          <p:cNvGraphicFramePr>
            <a:graphicFrameLocks noGrp="1"/>
          </p:cNvGraphicFramePr>
          <p:nvPr>
            <p:extLst>
              <p:ext uri="{D42A27DB-BD31-4B8C-83A1-F6EECF244321}">
                <p14:modId xmlns:p14="http://schemas.microsoft.com/office/powerpoint/2010/main" val="12187731"/>
              </p:ext>
            </p:extLst>
          </p:nvPr>
        </p:nvGraphicFramePr>
        <p:xfrm>
          <a:off x="605117" y="2913529"/>
          <a:ext cx="11411151" cy="3410624"/>
        </p:xfrm>
        <a:graphic>
          <a:graphicData uri="http://schemas.openxmlformats.org/drawingml/2006/table">
            <a:tbl>
              <a:tblPr bandRow="1">
                <a:tableStyleId>{5C22544A-7EE6-4342-B048-85BDC9FD1C3A}</a:tableStyleId>
              </a:tblPr>
              <a:tblGrid>
                <a:gridCol w="2307856">
                  <a:extLst>
                    <a:ext uri="{9D8B030D-6E8A-4147-A177-3AD203B41FA5}">
                      <a16:colId xmlns:a16="http://schemas.microsoft.com/office/drawing/2014/main" val="987906664"/>
                    </a:ext>
                  </a:extLst>
                </a:gridCol>
                <a:gridCol w="9103295">
                  <a:extLst>
                    <a:ext uri="{9D8B030D-6E8A-4147-A177-3AD203B41FA5}">
                      <a16:colId xmlns:a16="http://schemas.microsoft.com/office/drawing/2014/main" val="176681653"/>
                    </a:ext>
                  </a:extLst>
                </a:gridCol>
              </a:tblGrid>
              <a:tr h="1612304">
                <a:tc>
                  <a:txBody>
                    <a:bodyPr/>
                    <a:lstStyle/>
                    <a:p>
                      <a:pPr algn="ctr"/>
                      <a:r>
                        <a:rPr lang="ja-JP" altLang="en-US" sz="2800">
                          <a:solidFill>
                            <a:schemeClr val="bg1"/>
                          </a:solidFill>
                          <a:latin typeface="UD デジタル 教科書体 N-R"/>
                          <a:ea typeface="UD デジタル 教科書体 N-R"/>
                        </a:rPr>
                        <a:t>メリット</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800" b="0" i="0" u="none" strike="noStrike" noProof="0">
                          <a:solidFill>
                            <a:srgbClr val="000000"/>
                          </a:solidFill>
                          <a:latin typeface="UD デジタル 教科書体 N-R"/>
                          <a:ea typeface="UD デジタル 教科書体 N-R"/>
                        </a:rPr>
                        <a:t>・輸送や貯蔵が簡単</a:t>
                      </a:r>
                      <a:endParaRPr lang="en-US" altLang="ja-JP" sz="2800" b="0" i="0" u="none" strike="noStrike" noProof="0">
                        <a:solidFill>
                          <a:srgbClr val="808080"/>
                        </a:solidFill>
                        <a:latin typeface="UD デジタル 教科書体 N-R"/>
                        <a:ea typeface="UD デジタル 教科書体 N-R"/>
                      </a:endParaRPr>
                    </a:p>
                    <a:p>
                      <a:pPr lvl="0">
                        <a:buNone/>
                      </a:pPr>
                      <a:r>
                        <a:rPr lang="ja-JP" sz="2800" b="0" i="0" u="none" strike="noStrike" noProof="0">
                          <a:solidFill>
                            <a:srgbClr val="000000"/>
                          </a:solidFill>
                          <a:latin typeface="UD デジタル 教科書体 N-R"/>
                          <a:ea typeface="UD デジタル 教科書体 N-R"/>
                        </a:rPr>
                        <a:t>・</a:t>
                      </a:r>
                      <a:r>
                        <a:rPr lang="ja-JP" altLang="en-US" sz="2800" b="0" i="0" u="none" strike="noStrike" noProof="0">
                          <a:solidFill>
                            <a:srgbClr val="000000"/>
                          </a:solidFill>
                          <a:latin typeface="UD デジタル 教科書体 N-R"/>
                          <a:ea typeface="UD デジタル 教科書体 N-R"/>
                        </a:rPr>
                        <a:t>これまでに作られた発電施設が活用できる</a:t>
                      </a:r>
                      <a:r>
                        <a:rPr lang="ja-JP" sz="2800" b="0" i="0" u="none" strike="noStrike" noProof="0">
                          <a:solidFill>
                            <a:srgbClr val="000000"/>
                          </a:solidFill>
                          <a:latin typeface="UD デジタル 教科書体 N-R"/>
                          <a:ea typeface="UD デジタル 教科書体 N-R"/>
                        </a:rPr>
                        <a:t>、</a:t>
                      </a:r>
                      <a:endParaRPr lang="en-US" altLang="ja-JP" sz="2800" b="0" i="0" u="none" strike="noStrike" noProof="0">
                        <a:solidFill>
                          <a:srgbClr val="000000"/>
                        </a:solidFill>
                        <a:latin typeface="UD デジタル 教科書体 N-R"/>
                        <a:ea typeface="UD デジタル 教科書体 N-R"/>
                      </a:endParaRPr>
                    </a:p>
                    <a:p>
                      <a:pPr lvl="0">
                        <a:buNone/>
                      </a:pPr>
                      <a:r>
                        <a:rPr lang="ja-JP" altLang="en-US" sz="2800" b="0" i="0" u="none" strike="noStrike" noProof="0">
                          <a:solidFill>
                            <a:srgbClr val="000000"/>
                          </a:solidFill>
                          <a:latin typeface="UD デジタル 教科書体 N-R"/>
                          <a:ea typeface="UD デジタル 教科書体 N-R"/>
                        </a:rPr>
                        <a:t>　</a:t>
                      </a:r>
                      <a:r>
                        <a:rPr lang="ja-JP" sz="2800" b="0" i="0" u="none" strike="noStrike" noProof="0">
                          <a:solidFill>
                            <a:srgbClr val="000000"/>
                          </a:solidFill>
                          <a:latin typeface="UD デジタル 教科書体 N-R"/>
                          <a:ea typeface="UD デジタル 教科書体 N-R"/>
                        </a:rPr>
                        <a:t>など</a:t>
                      </a:r>
                      <a:endParaRPr kumimoji="1" lang="ja-JP" sz="2800">
                        <a:latin typeface="UD デジタル 教科書体 N-R"/>
                        <a:ea typeface="UD デジタル 教科書体 N-R"/>
                      </a:endParaRPr>
                    </a:p>
                  </a:txBody>
                  <a:tcPr anchor="ctr"/>
                </a:tc>
                <a:extLst>
                  <a:ext uri="{0D108BD9-81ED-4DB2-BD59-A6C34878D82A}">
                    <a16:rowId xmlns:a16="http://schemas.microsoft.com/office/drawing/2014/main" val="3845422417"/>
                  </a:ext>
                </a:extLst>
              </a:tr>
              <a:tr h="1612304">
                <a:tc>
                  <a:txBody>
                    <a:bodyPr/>
                    <a:lstStyle/>
                    <a:p>
                      <a:pPr algn="ctr"/>
                      <a:r>
                        <a:rPr lang="ja-JP" altLang="en-US" sz="2800">
                          <a:solidFill>
                            <a:schemeClr val="bg1"/>
                          </a:solidFill>
                          <a:latin typeface="UD デジタル 教科書体 N-R"/>
                          <a:ea typeface="UD デジタル 教科書体 N-R"/>
                        </a:rPr>
                        <a:t>デメリット</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altLang="ja-JP" sz="2800" b="0" i="0" u="none" strike="noStrike" noProof="0">
                          <a:solidFill>
                            <a:srgbClr val="000000"/>
                          </a:solidFill>
                          <a:latin typeface="UD デジタル 教科書体 N-R"/>
                          <a:ea typeface="UD デジタル 教科書体 N-R"/>
                        </a:rPr>
                        <a:t>・</a:t>
                      </a:r>
                      <a:r>
                        <a:rPr lang="ja-JP" altLang="en-US" sz="2800" b="0" i="0" u="none" strike="noStrike" noProof="0">
                          <a:solidFill>
                            <a:srgbClr val="000000"/>
                          </a:solidFill>
                          <a:latin typeface="UD デジタル 教科書体 N-R"/>
                          <a:ea typeface="UD デジタル 教科書体 N-R"/>
                        </a:rPr>
                        <a:t>温室効果ガスを発生させ、気候危機の原因である</a:t>
                      </a:r>
                      <a:endParaRPr lang="en-US" altLang="ja-JP" sz="2800" b="0" i="0" u="none" strike="noStrike" noProof="0">
                        <a:solidFill>
                          <a:srgbClr val="000000"/>
                        </a:solidFill>
                        <a:latin typeface="UD デジタル 教科書体 N-R"/>
                        <a:ea typeface="UD デジタル 教科書体 N-R"/>
                      </a:endParaRPr>
                    </a:p>
                    <a:p>
                      <a:pPr lvl="0">
                        <a:buNone/>
                      </a:pPr>
                      <a:r>
                        <a:rPr lang="ja-JP" sz="2800" b="0" i="0" u="none" strike="noStrike" noProof="0">
                          <a:solidFill>
                            <a:srgbClr val="000000"/>
                          </a:solidFill>
                          <a:latin typeface="UD デジタル 教科書体 N-R"/>
                          <a:ea typeface="UD デジタル 教科書体 N-R"/>
                        </a:rPr>
                        <a:t>・</a:t>
                      </a:r>
                      <a:r>
                        <a:rPr lang="ja-JP" altLang="en-US" sz="2800" b="0" i="0" u="none" strike="noStrike" noProof="0">
                          <a:solidFill>
                            <a:srgbClr val="000000"/>
                          </a:solidFill>
                          <a:latin typeface="UD デジタル 教科書体 N-R"/>
                          <a:ea typeface="UD デジタル 教科書体 N-R"/>
                        </a:rPr>
                        <a:t>輸入に頼っており、購入や輸送に莫大な費用が必要</a:t>
                      </a:r>
                      <a:endParaRPr lang="en-US" altLang="ja-JP" sz="2800" b="0" i="0" u="none" strike="noStrike" noProof="0">
                        <a:solidFill>
                          <a:srgbClr val="000000"/>
                        </a:solidFill>
                        <a:latin typeface="UD デジタル 教科書体 N-R"/>
                        <a:ea typeface="UD デジタル 教科書体 N-R"/>
                      </a:endParaRPr>
                    </a:p>
                    <a:p>
                      <a:pPr lvl="0">
                        <a:buNone/>
                      </a:pPr>
                      <a:r>
                        <a:rPr lang="ja-JP" altLang="en-US" sz="2800" b="0" i="0" u="none" strike="noStrike" noProof="0">
                          <a:solidFill>
                            <a:srgbClr val="000000"/>
                          </a:solidFill>
                          <a:latin typeface="UD デジタル 教科書体 N-R"/>
                          <a:ea typeface="UD デジタル 教科書体 N-R"/>
                        </a:rPr>
                        <a:t>・</a:t>
                      </a:r>
                      <a:r>
                        <a:rPr lang="ja-JP" sz="2800" b="0" i="0" u="none" strike="noStrike" noProof="0">
                          <a:solidFill>
                            <a:srgbClr val="000000"/>
                          </a:solidFill>
                          <a:latin typeface="UD デジタル 教科書体 N-R"/>
                          <a:ea typeface="UD デジタル 教科書体 N-R"/>
                        </a:rPr>
                        <a:t>埋蔵量に限りがあり、いつかは枯渇する（なくなる）</a:t>
                      </a:r>
                      <a:endParaRPr lang="en-US" altLang="ja-JP" sz="2800" b="0" i="0" u="none" strike="noStrike" noProof="0">
                        <a:solidFill>
                          <a:srgbClr val="808080"/>
                        </a:solidFill>
                        <a:latin typeface="UD デジタル 教科書体 N-R"/>
                        <a:ea typeface="UD デジタル 教科書体 N-R"/>
                      </a:endParaRPr>
                    </a:p>
                    <a:p>
                      <a:pPr lvl="0">
                        <a:buNone/>
                      </a:pPr>
                      <a:r>
                        <a:rPr lang="ja-JP" altLang="en-US" sz="2800" b="0" i="0" u="none" strike="noStrike" noProof="0">
                          <a:solidFill>
                            <a:srgbClr val="000000"/>
                          </a:solidFill>
                          <a:latin typeface="UD デジタル 教科書体 N-R"/>
                          <a:ea typeface="UD デジタル 教科書体 N-R"/>
                        </a:rPr>
                        <a:t>　など</a:t>
                      </a:r>
                      <a:endParaRPr kumimoji="1" lang="ja-JP" altLang="en-US" sz="2800">
                        <a:solidFill>
                          <a:schemeClr val="bg1"/>
                        </a:solidFill>
                        <a:latin typeface="UD デジタル 教科書体 N-R"/>
                        <a:ea typeface="UD デジタル 教科書体 N-R"/>
                      </a:endParaRPr>
                    </a:p>
                  </a:txBody>
                  <a:tcPr anchor="ctr"/>
                </a:tc>
                <a:extLst>
                  <a:ext uri="{0D108BD9-81ED-4DB2-BD59-A6C34878D82A}">
                    <a16:rowId xmlns:a16="http://schemas.microsoft.com/office/drawing/2014/main" val="769333051"/>
                  </a:ext>
                </a:extLst>
              </a:tr>
            </a:tbl>
          </a:graphicData>
        </a:graphic>
      </p:graphicFrame>
      <p:sp>
        <p:nvSpPr>
          <p:cNvPr id="3" name="正方形/長方形 2">
            <a:extLst>
              <a:ext uri="{FF2B5EF4-FFF2-40B4-BE49-F238E27FC236}">
                <a16:creationId xmlns:a16="http://schemas.microsoft.com/office/drawing/2014/main" id="{F29485DB-80E1-A2A6-9B38-942E564D2A1F}"/>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356732E4-E9E0-6440-95D8-CCD516A67A7D}"/>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B90263E9-05CF-8055-FD7D-31BE12B71527}"/>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4" name="正方形/長方形 13">
            <a:extLst>
              <a:ext uri="{FF2B5EF4-FFF2-40B4-BE49-F238E27FC236}">
                <a16:creationId xmlns:a16="http://schemas.microsoft.com/office/drawing/2014/main" id="{1D10D0A4-82DE-2BC0-1192-FBFCBFA4C13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Tree>
    <p:extLst>
      <p:ext uri="{BB962C8B-B14F-4D97-AF65-F5344CB8AC3E}">
        <p14:creationId xmlns:p14="http://schemas.microsoft.com/office/powerpoint/2010/main" val="3744764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500625"/>
            <a:ext cx="946549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（１</a:t>
            </a:r>
            <a:r>
              <a:rPr lang="ja-JP" altLang="en-US" sz="3200">
                <a:solidFill>
                  <a:srgbClr val="000000"/>
                </a:solidFill>
                <a:latin typeface="UD Digi Kyokasho NK-R"/>
                <a:ea typeface="UD Digi Kyokasho NK-R"/>
                <a:cs typeface="Calibri"/>
              </a:rPr>
              <a:t>）</a:t>
            </a:r>
            <a:r>
              <a:rPr lang="ja-JP" sz="3200">
                <a:solidFill>
                  <a:srgbClr val="000000"/>
                </a:solidFill>
                <a:latin typeface="UD Digi Kyokasho NK-R"/>
                <a:ea typeface="UD Digi Kyokasho NK-R"/>
                <a:cs typeface="Calibri"/>
              </a:rPr>
              <a:t>エネルギーの種類</a:t>
            </a:r>
            <a:endParaRPr lang="ja-JP" sz="3200">
              <a:solidFill>
                <a:srgbClr val="808080"/>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正方形/長方形 2">
            <a:extLst>
              <a:ext uri="{FF2B5EF4-FFF2-40B4-BE49-F238E27FC236}">
                <a16:creationId xmlns:a16="http://schemas.microsoft.com/office/drawing/2014/main" id="{DD316243-0D2D-9E74-294A-B06651B8293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1C054204-46BB-F557-2E90-7EA5A8C9345A}"/>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C96A6BDC-CE9D-3A1B-D0DF-65183E4968B2}"/>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14" name="正方形/長方形 13">
            <a:extLst>
              <a:ext uri="{FF2B5EF4-FFF2-40B4-BE49-F238E27FC236}">
                <a16:creationId xmlns:a16="http://schemas.microsoft.com/office/drawing/2014/main" id="{0BC67013-3664-6C7F-76F1-79808D57FC2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17" name="四角形: 角を丸くする 16">
            <a:extLst>
              <a:ext uri="{FF2B5EF4-FFF2-40B4-BE49-F238E27FC236}">
                <a16:creationId xmlns:a16="http://schemas.microsoft.com/office/drawing/2014/main" id="{47F22F21-AB02-295C-3032-9D634CB366CE}"/>
              </a:ext>
            </a:extLst>
          </p:cNvPr>
          <p:cNvSpPr/>
          <p:nvPr/>
        </p:nvSpPr>
        <p:spPr>
          <a:xfrm>
            <a:off x="560655" y="2307344"/>
            <a:ext cx="8452488"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sz="2800">
                <a:latin typeface="UD デジタル 教科書体 N-R"/>
                <a:ea typeface="UD デジタル 教科書体 N-R"/>
                <a:cs typeface="Calibri"/>
              </a:rPr>
              <a:t>②再生可能エネルギーのメリット・デメリット</a:t>
            </a:r>
            <a:endParaRPr lang="ja-JP" sz="2800">
              <a:solidFill>
                <a:srgbClr val="000000"/>
              </a:solidFill>
              <a:latin typeface="UD デジタル 教科書体 N-R"/>
              <a:ea typeface="UD デジタル 教科書体 N-R"/>
              <a:cs typeface="Calibri"/>
            </a:endParaRPr>
          </a:p>
        </p:txBody>
      </p:sp>
      <p:graphicFrame>
        <p:nvGraphicFramePr>
          <p:cNvPr id="20" name="表 19">
            <a:extLst>
              <a:ext uri="{FF2B5EF4-FFF2-40B4-BE49-F238E27FC236}">
                <a16:creationId xmlns:a16="http://schemas.microsoft.com/office/drawing/2014/main" id="{FA5576BB-A01D-93CA-3664-45388C3DC05E}"/>
              </a:ext>
            </a:extLst>
          </p:cNvPr>
          <p:cNvGraphicFramePr>
            <a:graphicFrameLocks noGrp="1"/>
          </p:cNvGraphicFramePr>
          <p:nvPr>
            <p:extLst>
              <p:ext uri="{D42A27DB-BD31-4B8C-83A1-F6EECF244321}">
                <p14:modId xmlns:p14="http://schemas.microsoft.com/office/powerpoint/2010/main" val="1810608842"/>
              </p:ext>
            </p:extLst>
          </p:nvPr>
        </p:nvGraphicFramePr>
        <p:xfrm>
          <a:off x="560655" y="3008611"/>
          <a:ext cx="11411151" cy="2973548"/>
        </p:xfrm>
        <a:graphic>
          <a:graphicData uri="http://schemas.openxmlformats.org/drawingml/2006/table">
            <a:tbl>
              <a:tblPr bandRow="1">
                <a:tableStyleId>{5C22544A-7EE6-4342-B048-85BDC9FD1C3A}</a:tableStyleId>
              </a:tblPr>
              <a:tblGrid>
                <a:gridCol w="2307856">
                  <a:extLst>
                    <a:ext uri="{9D8B030D-6E8A-4147-A177-3AD203B41FA5}">
                      <a16:colId xmlns:a16="http://schemas.microsoft.com/office/drawing/2014/main" val="987906664"/>
                    </a:ext>
                  </a:extLst>
                </a:gridCol>
                <a:gridCol w="9103295">
                  <a:extLst>
                    <a:ext uri="{9D8B030D-6E8A-4147-A177-3AD203B41FA5}">
                      <a16:colId xmlns:a16="http://schemas.microsoft.com/office/drawing/2014/main" val="176681653"/>
                    </a:ext>
                  </a:extLst>
                </a:gridCol>
              </a:tblGrid>
              <a:tr h="1993811">
                <a:tc>
                  <a:txBody>
                    <a:bodyPr/>
                    <a:lstStyle/>
                    <a:p>
                      <a:pPr algn="ctr"/>
                      <a:r>
                        <a:rPr lang="ja-JP" altLang="en-US" sz="2800">
                          <a:solidFill>
                            <a:schemeClr val="bg1"/>
                          </a:solidFill>
                          <a:latin typeface="UD デジタル 教科書体 N-R"/>
                          <a:ea typeface="UD デジタル 教科書体 N-R"/>
                        </a:rPr>
                        <a:t>メリット</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marL="0" marR="0" lvl="0" indent="0" algn="l">
                        <a:lnSpc>
                          <a:spcPct val="100000"/>
                        </a:lnSpc>
                        <a:spcBef>
                          <a:spcPts val="0"/>
                        </a:spcBef>
                        <a:spcAft>
                          <a:spcPts val="0"/>
                        </a:spcAft>
                        <a:buNone/>
                      </a:pPr>
                      <a:r>
                        <a:rPr lang="ja-JP" sz="2800" b="0" i="0" u="none" strike="noStrike" noProof="0">
                          <a:solidFill>
                            <a:srgbClr val="000000"/>
                          </a:solidFill>
                          <a:latin typeface="UD デジタル 教科書体 NK-R"/>
                          <a:ea typeface="UD デジタル 教科書体 NK-R"/>
                        </a:rPr>
                        <a:t>・</a:t>
                      </a:r>
                      <a:r>
                        <a:rPr lang="ja-JP" altLang="en-US" sz="2800" b="0" i="0" u="none" strike="noStrike" noProof="0">
                          <a:solidFill>
                            <a:srgbClr val="000000"/>
                          </a:solidFill>
                          <a:latin typeface="UD デジタル 教科書体 NK-R"/>
                          <a:ea typeface="UD デジタル 教科書体 NK-R"/>
                        </a:rPr>
                        <a:t>温室効果ガスが発生し</a:t>
                      </a:r>
                      <a:r>
                        <a:rPr lang="ja-JP" sz="2800" b="0" i="0" u="none" strike="noStrike" noProof="0">
                          <a:solidFill>
                            <a:srgbClr val="000000"/>
                          </a:solidFill>
                          <a:latin typeface="UD デジタル 教科書体 NK-R"/>
                          <a:ea typeface="UD デジタル 教科書体 NK-R"/>
                        </a:rPr>
                        <a:t>ない</a:t>
                      </a:r>
                      <a:endParaRPr lang="en-US" sz="2800" b="0" i="0" u="none" strike="noStrike" noProof="0">
                        <a:solidFill>
                          <a:srgbClr val="808080"/>
                        </a:solidFill>
                        <a:latin typeface="UD デジタル 教科書体 NK-R"/>
                        <a:ea typeface="UD デジタル 教科書体 NK-R"/>
                      </a:endParaRPr>
                    </a:p>
                    <a:p>
                      <a:pPr marL="0" marR="0" lvl="0" indent="0" algn="l">
                        <a:lnSpc>
                          <a:spcPct val="100000"/>
                        </a:lnSpc>
                        <a:spcBef>
                          <a:spcPts val="0"/>
                        </a:spcBef>
                        <a:spcAft>
                          <a:spcPts val="0"/>
                        </a:spcAft>
                        <a:buNone/>
                      </a:pPr>
                      <a:r>
                        <a:rPr lang="ja-JP" sz="2800" b="0" i="0" u="none" strike="noStrike" noProof="0">
                          <a:solidFill>
                            <a:srgbClr val="000000"/>
                          </a:solidFill>
                          <a:latin typeface="UD デジタル 教科書体 NK-R"/>
                          <a:ea typeface="UD デジタル 教科書体 NK-R"/>
                        </a:rPr>
                        <a:t>・</a:t>
                      </a:r>
                      <a:r>
                        <a:rPr lang="ja-JP" altLang="en-US" sz="2800" b="0" i="0" u="none" strike="noStrike" noProof="0">
                          <a:solidFill>
                            <a:srgbClr val="000000"/>
                          </a:solidFill>
                          <a:latin typeface="UD デジタル 教科書体 NK-R"/>
                          <a:ea typeface="UD デジタル 教科書体 NK-R"/>
                        </a:rPr>
                        <a:t>太陽光などを使うため、持続可能である</a:t>
                      </a:r>
                      <a:endParaRPr lang="en-US" sz="2800" b="0" i="0" u="none" strike="noStrike" noProof="0">
                        <a:solidFill>
                          <a:srgbClr val="808080"/>
                        </a:solidFill>
                        <a:latin typeface="UD デジタル 教科書体 NK-R"/>
                      </a:endParaRPr>
                    </a:p>
                    <a:p>
                      <a:pPr lvl="0">
                        <a:buNone/>
                      </a:pPr>
                      <a:r>
                        <a:rPr lang="ja-JP" sz="2800" b="0" i="0" u="none" strike="noStrike" noProof="0">
                          <a:solidFill>
                            <a:srgbClr val="000000"/>
                          </a:solidFill>
                          <a:latin typeface="UD デジタル 教科書体 NK-R"/>
                          <a:ea typeface="UD デジタル 教科書体 NK-R"/>
                        </a:rPr>
                        <a:t>・エネルギー源</a:t>
                      </a:r>
                      <a:r>
                        <a:rPr lang="ja-JP" altLang="en-US" sz="2800" b="0" i="0" u="none" strike="noStrike" noProof="0">
                          <a:solidFill>
                            <a:srgbClr val="000000"/>
                          </a:solidFill>
                          <a:latin typeface="UD デジタル 教科書体 NK-R"/>
                          <a:ea typeface="UD デジタル 教科書体 NK-R"/>
                        </a:rPr>
                        <a:t>を輸入</a:t>
                      </a:r>
                      <a:r>
                        <a:rPr lang="ja-JP" sz="2800" b="0" i="0" u="none" strike="noStrike" noProof="0">
                          <a:solidFill>
                            <a:srgbClr val="000000"/>
                          </a:solidFill>
                          <a:latin typeface="UD デジタル 教科書体 NK-R"/>
                          <a:ea typeface="UD デジタル 教科書体 NK-R"/>
                        </a:rPr>
                        <a:t>し</a:t>
                      </a:r>
                      <a:r>
                        <a:rPr lang="ja-JP" altLang="en-US" sz="2800" b="0" i="0" u="none" strike="noStrike" noProof="0">
                          <a:solidFill>
                            <a:srgbClr val="000000"/>
                          </a:solidFill>
                          <a:latin typeface="UD デジタル 教科書体 NK-R"/>
                          <a:ea typeface="UD デジタル 教科書体 NK-R"/>
                        </a:rPr>
                        <a:t>なく</a:t>
                      </a:r>
                      <a:r>
                        <a:rPr lang="ja-JP" sz="2800" b="0" i="0" u="none" strike="noStrike" noProof="0">
                          <a:solidFill>
                            <a:srgbClr val="000000"/>
                          </a:solidFill>
                          <a:latin typeface="UD デジタル 教科書体 NK-R"/>
                          <a:ea typeface="UD デジタル 教科書体 NK-R"/>
                        </a:rPr>
                        <a:t>て</a:t>
                      </a:r>
                      <a:r>
                        <a:rPr lang="ja-JP" altLang="en-US" sz="2800" b="0" i="0" u="none" strike="noStrike" noProof="0">
                          <a:solidFill>
                            <a:srgbClr val="000000"/>
                          </a:solidFill>
                          <a:latin typeface="UD デジタル 教科書体 NK-R"/>
                          <a:ea typeface="UD デジタル 教科書体 NK-R"/>
                        </a:rPr>
                        <a:t>よい</a:t>
                      </a:r>
                      <a:endParaRPr lang="en-US" altLang="ja-JP" sz="2800" b="0" i="0" u="none" strike="noStrike" noProof="0">
                        <a:solidFill>
                          <a:srgbClr val="000000"/>
                        </a:solidFill>
                        <a:latin typeface="UD デジタル 教科書体 NK-R"/>
                        <a:ea typeface="UD デジタル 教科書体 NK-R"/>
                      </a:endParaRPr>
                    </a:p>
                    <a:p>
                      <a:pPr lvl="0">
                        <a:buNone/>
                      </a:pPr>
                      <a:r>
                        <a:rPr lang="ja-JP" altLang="en-US" sz="2800" b="0" i="0" u="none" strike="noStrike" noProof="0">
                          <a:solidFill>
                            <a:srgbClr val="000000"/>
                          </a:solidFill>
                          <a:latin typeface="UD デジタル 教科書体 NK-R"/>
                          <a:ea typeface="UD デジタル 教科書体 NK-R"/>
                        </a:rPr>
                        <a:t>・身近な地域でエネルギーが作れる</a:t>
                      </a:r>
                      <a:r>
                        <a:rPr lang="ja-JP" sz="2800" b="0" i="0" u="none" strike="noStrike" noProof="0">
                          <a:solidFill>
                            <a:srgbClr val="000000"/>
                          </a:solidFill>
                          <a:latin typeface="UD デジタル 教科書体 NK-R"/>
                          <a:ea typeface="UD デジタル 教科書体 NK-R"/>
                        </a:rPr>
                        <a:t>、など</a:t>
                      </a:r>
                      <a:endParaRPr kumimoji="1" lang="ja-JP" sz="2800" b="0" i="0" u="none" strike="noStrike" noProof="0">
                        <a:solidFill>
                          <a:srgbClr val="000000"/>
                        </a:solidFill>
                        <a:latin typeface="UD デジタル 教科書体 N-R"/>
                        <a:ea typeface="UD デジタル 教科書体 N-R"/>
                      </a:endParaRPr>
                    </a:p>
                  </a:txBody>
                  <a:tcPr anchor="ctr"/>
                </a:tc>
                <a:extLst>
                  <a:ext uri="{0D108BD9-81ED-4DB2-BD59-A6C34878D82A}">
                    <a16:rowId xmlns:a16="http://schemas.microsoft.com/office/drawing/2014/main" val="3845422417"/>
                  </a:ext>
                </a:extLst>
              </a:tr>
              <a:tr h="979737">
                <a:tc>
                  <a:txBody>
                    <a:bodyPr/>
                    <a:lstStyle/>
                    <a:p>
                      <a:pPr algn="ctr"/>
                      <a:r>
                        <a:rPr lang="ja-JP" altLang="en-US" sz="2800">
                          <a:solidFill>
                            <a:schemeClr val="bg1"/>
                          </a:solidFill>
                          <a:latin typeface="UD デジタル 教科書体 N-R"/>
                          <a:ea typeface="UD デジタル 教科書体 N-R"/>
                        </a:rPr>
                        <a:t>デメリット</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800" b="0" i="0" u="none" strike="noStrike" noProof="0">
                          <a:solidFill>
                            <a:srgbClr val="000000"/>
                          </a:solidFill>
                          <a:latin typeface="UD デジタル 教科書体 NK-R"/>
                          <a:ea typeface="UD デジタル 教科書体 NK-R"/>
                        </a:rPr>
                        <a:t>・</a:t>
                      </a:r>
                      <a:r>
                        <a:rPr lang="ja-JP" altLang="en-US" sz="2800" b="0" i="0" u="none" strike="noStrike" noProof="0">
                          <a:solidFill>
                            <a:srgbClr val="000000"/>
                          </a:solidFill>
                          <a:latin typeface="UD デジタル 教科書体 NK-R"/>
                          <a:ea typeface="UD デジタル 教科書体 NK-R"/>
                        </a:rPr>
                        <a:t>安定し</a:t>
                      </a:r>
                      <a:r>
                        <a:rPr lang="ja-JP" sz="2800" b="0" i="0" u="none" strike="noStrike" noProof="0">
                          <a:solidFill>
                            <a:srgbClr val="000000"/>
                          </a:solidFill>
                          <a:latin typeface="UD デジタル 教科書体 NK-R"/>
                          <a:ea typeface="UD デジタル 教科書体 NK-R"/>
                        </a:rPr>
                        <a:t>た</a:t>
                      </a:r>
                      <a:r>
                        <a:rPr lang="ja-JP" altLang="en-US" sz="2800" b="0" i="0" u="none" strike="noStrike" noProof="0">
                          <a:solidFill>
                            <a:srgbClr val="000000"/>
                          </a:solidFill>
                          <a:latin typeface="UD デジタル 教科書体 NK-R"/>
                          <a:ea typeface="UD デジタル 教科書体 NK-R"/>
                        </a:rPr>
                        <a:t>電力供給</a:t>
                      </a:r>
                      <a:r>
                        <a:rPr lang="ja-JP" sz="2800" b="0" i="0" u="none" strike="noStrike" noProof="0">
                          <a:solidFill>
                            <a:srgbClr val="000000"/>
                          </a:solidFill>
                          <a:latin typeface="UD デジタル 教科書体 NK-R"/>
                          <a:ea typeface="UD デジタル 教科書体 NK-R"/>
                        </a:rPr>
                        <a:t>が</a:t>
                      </a:r>
                      <a:r>
                        <a:rPr lang="ja-JP" altLang="en-US" sz="2800" b="0" i="0" u="none" strike="noStrike" noProof="0">
                          <a:solidFill>
                            <a:srgbClr val="000000"/>
                          </a:solidFill>
                          <a:latin typeface="UD デジタル 教科書体 NK-R"/>
                          <a:ea typeface="UD デジタル 教科書体 NK-R"/>
                        </a:rPr>
                        <a:t>難</a:t>
                      </a:r>
                      <a:r>
                        <a:rPr lang="ja-JP" sz="2800" b="0" i="0" u="none" strike="noStrike" noProof="0">
                          <a:solidFill>
                            <a:srgbClr val="000000"/>
                          </a:solidFill>
                          <a:latin typeface="UD デジタル 教科書体 NK-R"/>
                          <a:ea typeface="UD デジタル 教科書体 NK-R"/>
                        </a:rPr>
                        <a:t>しい</a:t>
                      </a:r>
                      <a:r>
                        <a:rPr lang="ja-JP" altLang="en-US" sz="2800" b="0" i="0" u="none" strike="noStrike" noProof="0">
                          <a:solidFill>
                            <a:srgbClr val="000000"/>
                          </a:solidFill>
                          <a:latin typeface="UD デジタル 教科書体 NK-R"/>
                          <a:ea typeface="UD デジタル 教科書体 NK-R"/>
                        </a:rPr>
                        <a:t>（天候</a:t>
                      </a:r>
                      <a:r>
                        <a:rPr lang="ja-JP" sz="2800" b="0" i="0" u="none" strike="noStrike" noProof="0">
                          <a:solidFill>
                            <a:srgbClr val="000000"/>
                          </a:solidFill>
                          <a:latin typeface="UD デジタル 教科書体 NK-R"/>
                          <a:ea typeface="UD デジタル 教科書体 NK-R"/>
                        </a:rPr>
                        <a:t>の影響が大きい</a:t>
                      </a:r>
                      <a:r>
                        <a:rPr lang="ja-JP" altLang="en-US" sz="2800" b="0" i="0" u="none" strike="noStrike" noProof="0">
                          <a:solidFill>
                            <a:srgbClr val="000000"/>
                          </a:solidFill>
                          <a:latin typeface="UD デジタル 教科書体 NK-R"/>
                          <a:ea typeface="UD デジタル 教科書体 NK-R"/>
                        </a:rPr>
                        <a:t>ため）</a:t>
                      </a:r>
                      <a:endParaRPr lang="en-US" altLang="ja-JP" sz="2800" b="0" i="0" u="none" strike="noStrike" noProof="0">
                        <a:solidFill>
                          <a:srgbClr val="808080"/>
                        </a:solidFill>
                        <a:latin typeface="UD デジタル 教科書体 NK-R"/>
                      </a:endParaRPr>
                    </a:p>
                    <a:p>
                      <a:pPr lvl="0">
                        <a:buNone/>
                      </a:pPr>
                      <a:r>
                        <a:rPr lang="ja-JP" sz="2800" b="0" i="0" u="none" strike="noStrike" noProof="0">
                          <a:solidFill>
                            <a:srgbClr val="000000"/>
                          </a:solidFill>
                          <a:latin typeface="UD デジタル 教科書体 NK-R"/>
                          <a:ea typeface="UD デジタル 教科書体 NK-R"/>
                        </a:rPr>
                        <a:t>・</a:t>
                      </a:r>
                      <a:r>
                        <a:rPr lang="ja-JP" altLang="en-US" sz="2800" b="0" i="0" u="none" strike="noStrike" noProof="0">
                          <a:solidFill>
                            <a:srgbClr val="000000"/>
                          </a:solidFill>
                          <a:latin typeface="UD デジタル 教科書体 NK-R"/>
                          <a:ea typeface="UD デジタル 教科書体 NK-R"/>
                        </a:rPr>
                        <a:t>作ったエネルギーを電力に変換できる割合が低い、など</a:t>
                      </a:r>
                      <a:endParaRPr kumimoji="1" lang="ja-JP" sz="2800"/>
                    </a:p>
                  </a:txBody>
                  <a:tcPr anchor="ctr"/>
                </a:tc>
                <a:extLst>
                  <a:ext uri="{0D108BD9-81ED-4DB2-BD59-A6C34878D82A}">
                    <a16:rowId xmlns:a16="http://schemas.microsoft.com/office/drawing/2014/main" val="769333051"/>
                  </a:ext>
                </a:extLst>
              </a:tr>
            </a:tbl>
          </a:graphicData>
        </a:graphic>
      </p:graphicFrame>
    </p:spTree>
    <p:extLst>
      <p:ext uri="{BB962C8B-B14F-4D97-AF65-F5344CB8AC3E}">
        <p14:creationId xmlns:p14="http://schemas.microsoft.com/office/powerpoint/2010/main" val="4223540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a:t>
            </a:r>
            <a:r>
              <a:rPr lang="en-US" altLang="ja-JP" sz="3200">
                <a:solidFill>
                  <a:srgbClr val="000000"/>
                </a:solidFill>
                <a:latin typeface="UD Digi Kyokasho NK-R"/>
                <a:ea typeface="UD Digi Kyokasho NK-R"/>
                <a:cs typeface="Calibri"/>
              </a:rPr>
              <a:t>2</a:t>
            </a:r>
            <a:r>
              <a:rPr lang="ja-JP" altLang="en-US" sz="3200">
                <a:solidFill>
                  <a:srgbClr val="000000"/>
                </a:solidFill>
                <a:latin typeface="UD Digi Kyokasho NK-R"/>
                <a:ea typeface="UD Digi Kyokasho NK-R"/>
                <a:cs typeface="Calibri"/>
              </a:rPr>
              <a:t>）</a:t>
            </a:r>
            <a:r>
              <a:rPr lang="ja-JP" altLang="en-US" sz="3200">
                <a:solidFill>
                  <a:srgbClr val="000000"/>
                </a:solidFill>
                <a:latin typeface="UD デジタル 教科書体 NK-R"/>
                <a:ea typeface="UD デジタル 教科書体 NK-R"/>
                <a:cs typeface="Calibri"/>
              </a:rPr>
              <a:t>化石燃料</a:t>
            </a:r>
            <a:r>
              <a:rPr lang="ja-JP" sz="3200">
                <a:solidFill>
                  <a:srgbClr val="000000"/>
                </a:solidFill>
                <a:latin typeface="UD デジタル 教科書体 NK-R"/>
                <a:ea typeface="UD デジタル 教科書体 NK-R"/>
                <a:cs typeface="Calibri"/>
              </a:rPr>
              <a:t>の</a:t>
            </a:r>
            <a:r>
              <a:rPr lang="ja-JP" altLang="en-US" sz="3200">
                <a:solidFill>
                  <a:srgbClr val="000000"/>
                </a:solidFill>
                <a:latin typeface="UD デジタル 教科書体 NK-R"/>
                <a:ea typeface="UD デジタル 教科書体 NK-R"/>
                <a:cs typeface="Calibri"/>
              </a:rPr>
              <a:t>大量使用が地球環境に及ぼすおもな影響</a:t>
            </a:r>
            <a:endParaRPr lang="ja-JP" altLang="en-US" sz="3200">
              <a:solidFill>
                <a:srgbClr val="808080"/>
              </a:solidFill>
              <a:latin typeface="UD デジタル 教科書体 NK-R"/>
              <a:ea typeface="UD デジタル 教科書体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19" name="四角形: 角を丸くする 18">
            <a:extLst>
              <a:ext uri="{FF2B5EF4-FFF2-40B4-BE49-F238E27FC236}">
                <a16:creationId xmlns:a16="http://schemas.microsoft.com/office/drawing/2014/main" id="{2E60D3E0-BC44-B1D3-D6F2-F6698C84F1B4}"/>
              </a:ext>
            </a:extLst>
          </p:cNvPr>
          <p:cNvSpPr/>
          <p:nvPr/>
        </p:nvSpPr>
        <p:spPr>
          <a:xfrm>
            <a:off x="1634612" y="5068442"/>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②酸性雨</a:t>
            </a:r>
          </a:p>
        </p:txBody>
      </p:sp>
      <p:sp>
        <p:nvSpPr>
          <p:cNvPr id="24" name="テキスト ボックス 23">
            <a:extLst>
              <a:ext uri="{FF2B5EF4-FFF2-40B4-BE49-F238E27FC236}">
                <a16:creationId xmlns:a16="http://schemas.microsoft.com/office/drawing/2014/main" id="{C639AFC7-6020-5258-EFAA-11A4E4E6362B}"/>
              </a:ext>
            </a:extLst>
          </p:cNvPr>
          <p:cNvSpPr txBox="1"/>
          <p:nvPr/>
        </p:nvSpPr>
        <p:spPr>
          <a:xfrm>
            <a:off x="1811593" y="5837058"/>
            <a:ext cx="838445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 </a:t>
            </a:r>
            <a:r>
              <a:rPr lang="ja-JP" altLang="en-US" sz="2800">
                <a:latin typeface="UD デジタル 教科書体 N-R"/>
                <a:ea typeface="UD デジタル 教科書体 N-R"/>
              </a:rPr>
              <a:t>森</a:t>
            </a:r>
            <a:r>
              <a:rPr lang="ja-JP" altLang="en-US" sz="2800">
                <a:solidFill>
                  <a:srgbClr val="000000"/>
                </a:solidFill>
                <a:latin typeface="UD デジタル 教科書体 N-R"/>
                <a:ea typeface="UD デジタル 教科書体 N-R"/>
              </a:rPr>
              <a:t>林の</a:t>
            </a:r>
            <a:r>
              <a:rPr lang="ja-JP" sz="2800">
                <a:solidFill>
                  <a:srgbClr val="000000"/>
                </a:solidFill>
                <a:latin typeface="UD デジタル 教科書体 N-R"/>
                <a:ea typeface="UD デジタル 教科書体 N-R"/>
              </a:rPr>
              <a:t>枯</a:t>
            </a:r>
            <a:r>
              <a:rPr lang="ja-JP" altLang="en-US" sz="2800">
                <a:solidFill>
                  <a:srgbClr val="000000"/>
                </a:solidFill>
                <a:latin typeface="UD デジタル 教科書体 N-R"/>
                <a:ea typeface="UD デジタル 教科書体 N-R"/>
              </a:rPr>
              <a:t>死</a:t>
            </a:r>
            <a:r>
              <a:rPr lang="ja-JP" altLang="en-US" sz="2800">
                <a:latin typeface="UD デジタル 教科書体 N-R"/>
                <a:ea typeface="UD デジタル 教科書体 N-R"/>
              </a:rPr>
              <a:t>や湖沼</a:t>
            </a:r>
            <a:r>
              <a:rPr lang="ja-JP" sz="2800">
                <a:latin typeface="UD デジタル 教科書体 N-R"/>
                <a:ea typeface="UD デジタル 教科書体 N-R"/>
              </a:rPr>
              <a:t>の</a:t>
            </a:r>
            <a:r>
              <a:rPr lang="ja-JP" altLang="en-US" sz="2800">
                <a:latin typeface="UD デジタル 教科書体 N-R"/>
                <a:ea typeface="UD デジタル 教科書体 N-R"/>
              </a:rPr>
              <a:t>酸性化</a:t>
            </a:r>
            <a:r>
              <a:rPr lang="ja-JP" sz="2800">
                <a:solidFill>
                  <a:srgbClr val="FF00A2"/>
                </a:solidFill>
                <a:latin typeface="UD デジタル 教科書体 N-R"/>
                <a:ea typeface="UD デジタル 教科書体 N-R"/>
              </a:rPr>
              <a:t>→</a:t>
            </a:r>
            <a:r>
              <a:rPr lang="ja-JP" altLang="en-US" sz="2800">
                <a:solidFill>
                  <a:srgbClr val="FF00A2"/>
                </a:solidFill>
                <a:latin typeface="UD デジタル 教科書体 N-R"/>
                <a:ea typeface="UD デジタル 教科書体 N-R"/>
              </a:rPr>
              <a:t>生態系の破壊</a:t>
            </a:r>
          </a:p>
        </p:txBody>
      </p:sp>
      <p:sp>
        <p:nvSpPr>
          <p:cNvPr id="10" name="正方形/長方形 9">
            <a:extLst>
              <a:ext uri="{FF2B5EF4-FFF2-40B4-BE49-F238E27FC236}">
                <a16:creationId xmlns:a16="http://schemas.microsoft.com/office/drawing/2014/main" id="{4B61E777-30B5-3EAD-53C6-FC9592D1A2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36FA16DC-6B77-1202-236C-10AB2A9C0EE3}"/>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6" name="四角形: 上の 2 つの角を丸める 15">
            <a:extLst>
              <a:ext uri="{FF2B5EF4-FFF2-40B4-BE49-F238E27FC236}">
                <a16:creationId xmlns:a16="http://schemas.microsoft.com/office/drawing/2014/main" id="{52422C07-5633-6338-42AE-B1B510AE6425}"/>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1" name="正方形/長方形 20">
            <a:extLst>
              <a:ext uri="{FF2B5EF4-FFF2-40B4-BE49-F238E27FC236}">
                <a16:creationId xmlns:a16="http://schemas.microsoft.com/office/drawing/2014/main" id="{DA635513-3256-753E-0E9D-84CBB6F0D4FD}"/>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pic>
        <p:nvPicPr>
          <p:cNvPr id="22" name="図 21">
            <a:extLst>
              <a:ext uri="{FF2B5EF4-FFF2-40B4-BE49-F238E27FC236}">
                <a16:creationId xmlns:a16="http://schemas.microsoft.com/office/drawing/2014/main" id="{1E34CFA9-A43A-26FF-3F78-0B345E2694D2}"/>
              </a:ext>
            </a:extLst>
          </p:cNvPr>
          <p:cNvPicPr>
            <a:picLocks noChangeAspect="1"/>
          </p:cNvPicPr>
          <p:nvPr/>
        </p:nvPicPr>
        <p:blipFill>
          <a:blip r:embed="rId3"/>
          <a:stretch>
            <a:fillRect/>
          </a:stretch>
        </p:blipFill>
        <p:spPr>
          <a:xfrm>
            <a:off x="8484358" y="2313011"/>
            <a:ext cx="3810000" cy="2857500"/>
          </a:xfrm>
          <a:prstGeom prst="rect">
            <a:avLst/>
          </a:prstGeom>
        </p:spPr>
      </p:pic>
      <p:sp>
        <p:nvSpPr>
          <p:cNvPr id="2" name="四角形: 角を丸くする 1">
            <a:extLst>
              <a:ext uri="{FF2B5EF4-FFF2-40B4-BE49-F238E27FC236}">
                <a16:creationId xmlns:a16="http://schemas.microsoft.com/office/drawing/2014/main" id="{01777F49-B47E-6621-7418-5779620C6309}"/>
              </a:ext>
            </a:extLst>
          </p:cNvPr>
          <p:cNvSpPr/>
          <p:nvPr/>
        </p:nvSpPr>
        <p:spPr>
          <a:xfrm>
            <a:off x="1634612" y="2463502"/>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①地球温暖化</a:t>
            </a:r>
            <a:endParaRPr lang="ja-JP" altLang="en-US" sz="2800">
              <a:latin typeface="UD デジタル 教科書体 N-R"/>
              <a:ea typeface="UD デジタル 教科書体 N-R"/>
            </a:endParaRPr>
          </a:p>
        </p:txBody>
      </p:sp>
      <p:sp>
        <p:nvSpPr>
          <p:cNvPr id="3" name="テキスト ボックス 2">
            <a:extLst>
              <a:ext uri="{FF2B5EF4-FFF2-40B4-BE49-F238E27FC236}">
                <a16:creationId xmlns:a16="http://schemas.microsoft.com/office/drawing/2014/main" id="{A669B990-C9DE-A693-3B5D-48BFFAA519B5}"/>
              </a:ext>
            </a:extLst>
          </p:cNvPr>
          <p:cNvSpPr txBox="1"/>
          <p:nvPr/>
        </p:nvSpPr>
        <p:spPr>
          <a:xfrm>
            <a:off x="1811593" y="3057304"/>
            <a:ext cx="8384457"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 </a:t>
            </a:r>
            <a:r>
              <a:rPr lang="ja-JP" sz="2800">
                <a:latin typeface="UD デジタル 教科書体 N-R"/>
                <a:ea typeface="UD デジタル 教科書体 N-R"/>
              </a:rPr>
              <a:t>北極・南極などの氷が溶けて海面上昇</a:t>
            </a:r>
            <a:r>
              <a:rPr lang="en-US" altLang="ja-JP" sz="2800">
                <a:solidFill>
                  <a:srgbClr val="808080"/>
                </a:solidFill>
                <a:latin typeface="UD デジタル 教科書体 N-R"/>
                <a:ea typeface="UD デジタル 教科書体 N-R"/>
              </a:rPr>
              <a:t>​</a:t>
            </a:r>
          </a:p>
          <a:p>
            <a:r>
              <a:rPr lang="ja-JP" sz="2800">
                <a:latin typeface="UD デジタル 教科書体 N-R"/>
                <a:ea typeface="UD デジタル 教科書体 N-R"/>
              </a:rPr>
              <a:t>　</a:t>
            </a:r>
            <a:r>
              <a:rPr lang="en-US" altLang="ja-JP" sz="2800">
                <a:latin typeface="UD デジタル 教科書体 N-R"/>
                <a:ea typeface="UD デジタル 教科書体 N-R"/>
              </a:rPr>
              <a:t> </a:t>
            </a:r>
            <a:r>
              <a:rPr lang="ja-JP" sz="2800">
                <a:solidFill>
                  <a:srgbClr val="FF00A2"/>
                </a:solidFill>
                <a:latin typeface="UD デジタル 教科書体 N-R"/>
                <a:ea typeface="UD デジタル 教科書体 N-R"/>
              </a:rPr>
              <a:t>→</a:t>
            </a:r>
            <a:r>
              <a:rPr lang="ja-JP" altLang="en-US" sz="2800">
                <a:solidFill>
                  <a:srgbClr val="FF00A2"/>
                </a:solidFill>
                <a:latin typeface="UD デジタル 教科書体 N-R"/>
                <a:ea typeface="UD デジタル 教科書体 N-R"/>
              </a:rPr>
              <a:t>国土</a:t>
            </a:r>
            <a:r>
              <a:rPr lang="ja-JP" sz="2800">
                <a:solidFill>
                  <a:srgbClr val="FF00A2"/>
                </a:solidFill>
                <a:latin typeface="UD デジタル 教科書体 N-R"/>
                <a:ea typeface="UD デジタル 教科書体 N-R"/>
              </a:rPr>
              <a:t>が水没してしまう恐れがある国も！</a:t>
            </a:r>
            <a:r>
              <a:rPr lang="en-US" altLang="ja-JP" sz="2800">
                <a:solidFill>
                  <a:srgbClr val="FF00A2"/>
                </a:solidFill>
                <a:latin typeface="UD デジタル 教科書体 N-R"/>
                <a:ea typeface="UD デジタル 教科書体 N-R"/>
              </a:rPr>
              <a:t>​</a:t>
            </a:r>
          </a:p>
          <a:p>
            <a:r>
              <a:rPr lang="ja-JP" altLang="en-US" sz="2800">
                <a:solidFill>
                  <a:schemeClr val="accent1"/>
                </a:solidFill>
                <a:latin typeface="UD デジタル 教科書体 N-R"/>
                <a:ea typeface="UD デジタル 教科書体 N-R"/>
              </a:rPr>
              <a:t>● </a:t>
            </a:r>
            <a:r>
              <a:rPr lang="ja-JP" sz="2800">
                <a:latin typeface="UD デジタル 教科書体 N-R"/>
                <a:ea typeface="UD デジタル 教科書体 N-R"/>
              </a:rPr>
              <a:t>異常気象（豪雨</a:t>
            </a:r>
            <a:r>
              <a:rPr lang="ja-JP" altLang="en-US" sz="2800">
                <a:latin typeface="UD デジタル 教科書体 N-R"/>
                <a:ea typeface="UD デジタル 教科書体 N-R"/>
              </a:rPr>
              <a:t>による洪水、スーパー台風、</a:t>
            </a:r>
            <a:endParaRPr lang="en-US" altLang="ja-JP" sz="2800">
              <a:latin typeface="UD デジタル 教科書体 N-R"/>
              <a:ea typeface="UD デジタル 教科書体 N-R"/>
            </a:endParaRPr>
          </a:p>
          <a:p>
            <a:r>
              <a:rPr lang="ja-JP" altLang="en-US" sz="2800">
                <a:latin typeface="UD デジタル 教科書体 N-R"/>
                <a:ea typeface="UD デジタル 教科書体 N-R"/>
              </a:rPr>
              <a:t>　 </a:t>
            </a:r>
            <a:r>
              <a:rPr lang="ja-JP" sz="2800">
                <a:latin typeface="UD デジタル 教科書体 N-R"/>
                <a:ea typeface="UD デジタル 教科書体 N-R"/>
              </a:rPr>
              <a:t>猛暑</a:t>
            </a:r>
            <a:r>
              <a:rPr lang="ja-JP" altLang="en-US" sz="2800">
                <a:latin typeface="UD デジタル 教科書体 N-R"/>
                <a:ea typeface="UD デジタル 教科書体 N-R"/>
              </a:rPr>
              <a:t>による森林火災、干ばつ</a:t>
            </a:r>
            <a:r>
              <a:rPr lang="ja-JP" sz="2800">
                <a:latin typeface="UD デジタル 教科書体 N-R"/>
                <a:ea typeface="UD デジタル 教科書体 N-R"/>
              </a:rPr>
              <a:t>など）</a:t>
            </a:r>
            <a:r>
              <a:rPr lang="en-US" altLang="ja-JP" sz="2800">
                <a:solidFill>
                  <a:srgbClr val="808080"/>
                </a:solidFill>
                <a:latin typeface="UD デジタル 教科書体 N-R"/>
                <a:ea typeface="UD デジタル 教科書体 N-R"/>
              </a:rPr>
              <a:t>​</a:t>
            </a:r>
            <a:endParaRPr lang="en-US" sz="2800"/>
          </a:p>
        </p:txBody>
      </p:sp>
    </p:spTree>
    <p:extLst>
      <p:ext uri="{BB962C8B-B14F-4D97-AF65-F5344CB8AC3E}">
        <p14:creationId xmlns:p14="http://schemas.microsoft.com/office/powerpoint/2010/main" val="388335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p:bldP spid="2"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37AA0-E31E-59B5-121A-9462C2EB76FF}"/>
            </a:ext>
          </a:extLst>
        </p:cNvPr>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814BD418-2C35-E863-3EC2-84639004945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rgbClr val="000000"/>
                </a:solidFill>
                <a:latin typeface="UD Digi Kyokasho NK-R"/>
                <a:ea typeface="UD Digi Kyokasho NK-R"/>
                <a:cs typeface="Calibri"/>
              </a:rPr>
              <a:t>（</a:t>
            </a:r>
            <a:r>
              <a:rPr lang="ja-JP" altLang="en-US" sz="3200">
                <a:solidFill>
                  <a:srgbClr val="000000"/>
                </a:solidFill>
                <a:latin typeface="UD Digi Kyokasho NK-R"/>
                <a:ea typeface="UD Digi Kyokasho NK-R"/>
                <a:cs typeface="Calibri"/>
              </a:rPr>
              <a:t>３）持続可能な社会に向けた取組み</a:t>
            </a:r>
            <a:endParaRPr lang="ja-JP" altLang="en-US" sz="3200">
              <a:solidFill>
                <a:srgbClr val="808080"/>
              </a:solidFill>
              <a:latin typeface="UD デジタル 教科書体 NK-R"/>
              <a:ea typeface="UD デジタル 教科書体 NK-R"/>
              <a:cs typeface="Calibri"/>
            </a:endParaRPr>
          </a:p>
        </p:txBody>
      </p:sp>
      <p:sp>
        <p:nvSpPr>
          <p:cNvPr id="8" name="テキスト ボックス 11">
            <a:extLst>
              <a:ext uri="{FF2B5EF4-FFF2-40B4-BE49-F238E27FC236}">
                <a16:creationId xmlns:a16="http://schemas.microsoft.com/office/drawing/2014/main" id="{98D01CC3-DF36-DF25-C4BE-B174069F171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19" name="四角形: 角を丸くする 18">
            <a:extLst>
              <a:ext uri="{FF2B5EF4-FFF2-40B4-BE49-F238E27FC236}">
                <a16:creationId xmlns:a16="http://schemas.microsoft.com/office/drawing/2014/main" id="{3F792448-9565-305E-68FE-B81EB263198F}"/>
              </a:ext>
            </a:extLst>
          </p:cNvPr>
          <p:cNvSpPr/>
          <p:nvPr/>
        </p:nvSpPr>
        <p:spPr>
          <a:xfrm>
            <a:off x="1647837" y="4772601"/>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2800">
                <a:latin typeface="UD デジタル 教科書体 N-R"/>
                <a:ea typeface="UD デジタル 教科書体 N-R"/>
                <a:cs typeface="Calibri"/>
              </a:rPr>
              <a:t>CO2</a:t>
            </a:r>
            <a:r>
              <a:rPr lang="ja-JP" altLang="en-US" sz="2800">
                <a:latin typeface="UD デジタル 教科書体 N-R"/>
                <a:ea typeface="UD デジタル 教科書体 N-R"/>
                <a:cs typeface="Calibri"/>
              </a:rPr>
              <a:t>吸収量の増加</a:t>
            </a:r>
          </a:p>
        </p:txBody>
      </p:sp>
      <p:sp>
        <p:nvSpPr>
          <p:cNvPr id="24" name="テキスト ボックス 23">
            <a:extLst>
              <a:ext uri="{FF2B5EF4-FFF2-40B4-BE49-F238E27FC236}">
                <a16:creationId xmlns:a16="http://schemas.microsoft.com/office/drawing/2014/main" id="{FDDDFE6A-BEE3-367D-CCB0-E85C0B4D9DC8}"/>
              </a:ext>
            </a:extLst>
          </p:cNvPr>
          <p:cNvSpPr txBox="1"/>
          <p:nvPr/>
        </p:nvSpPr>
        <p:spPr>
          <a:xfrm>
            <a:off x="1631077" y="5469090"/>
            <a:ext cx="506938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 </a:t>
            </a:r>
            <a:r>
              <a:rPr lang="ja-JP" altLang="en-US" sz="2800">
                <a:latin typeface="UD デジタル 教科書体 N-R"/>
                <a:ea typeface="UD デジタル 教科書体 N-R"/>
              </a:rPr>
              <a:t>植林や森林管理などによる</a:t>
            </a:r>
            <a:endParaRPr lang="en-US" altLang="ja-JP" sz="2800">
              <a:latin typeface="UD デジタル 教科書体 N-R"/>
              <a:ea typeface="UD デジタル 教科書体 N-R"/>
            </a:endParaRPr>
          </a:p>
          <a:p>
            <a:r>
              <a:rPr lang="ja-JP" altLang="en-US" sz="2800">
                <a:latin typeface="UD デジタル 教科書体 N-R"/>
                <a:ea typeface="UD デジタル 教科書体 N-R"/>
              </a:rPr>
              <a:t>   吸収量を増加させる取組み</a:t>
            </a:r>
            <a:r>
              <a:rPr lang="en-US" altLang="ja-JP" sz="2800">
                <a:solidFill>
                  <a:srgbClr val="808080"/>
                </a:solidFill>
                <a:latin typeface="UD デジタル 教科書体 N-R"/>
                <a:ea typeface="UD デジタル 教科書体 N-R"/>
              </a:rPr>
              <a:t>​</a:t>
            </a:r>
            <a:endParaRPr lang="ja-JP" altLang="en-US" sz="2800">
              <a:solidFill>
                <a:srgbClr val="FF00A2"/>
              </a:solidFill>
              <a:latin typeface="UD デジタル 教科書体 N-R"/>
              <a:ea typeface="UD デジタル 教科書体 N-R"/>
            </a:endParaRPr>
          </a:p>
        </p:txBody>
      </p:sp>
      <p:sp>
        <p:nvSpPr>
          <p:cNvPr id="10" name="正方形/長方形 9">
            <a:extLst>
              <a:ext uri="{FF2B5EF4-FFF2-40B4-BE49-F238E27FC236}">
                <a16:creationId xmlns:a16="http://schemas.microsoft.com/office/drawing/2014/main" id="{1B844A18-83A6-E799-F693-E2AF3D3CBC9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15FE436B-21D9-1758-EFE7-E2C11F97DF3E}"/>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6" name="四角形: 上の 2 つの角を丸める 15">
            <a:extLst>
              <a:ext uri="{FF2B5EF4-FFF2-40B4-BE49-F238E27FC236}">
                <a16:creationId xmlns:a16="http://schemas.microsoft.com/office/drawing/2014/main" id="{68C6A2F1-BB59-C2DF-E813-582E9445F82A}"/>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b="1">
                <a:latin typeface="UD デジタル 教科書体 NK-R"/>
                <a:ea typeface="UD デジタル 教科書体 NK-R"/>
                <a:cs typeface="Calibri" panose="020F0502020204030204"/>
              </a:rPr>
              <a:t>１　省エネルギーと持続可能な</a:t>
            </a:r>
            <a:r>
              <a:rPr lang="ja-JP" altLang="en-US" b="1">
                <a:latin typeface="UD デジタル 教科書体 NK-R"/>
                <a:ea typeface="UD デジタル 教科書体 NK-R"/>
                <a:cs typeface="Calibri" panose="020F0502020204030204"/>
              </a:rPr>
              <a:t>社会</a:t>
            </a:r>
            <a:endParaRPr lang="ja-JP">
              <a:solidFill>
                <a:srgbClr val="000000"/>
              </a:solidFill>
              <a:latin typeface="UD デジタル 教科書体 NK-R"/>
              <a:ea typeface="UD デジタル 教科書体 NK-R"/>
              <a:cs typeface="Calibri" panose="020F0502020204030204"/>
            </a:endParaRPr>
          </a:p>
        </p:txBody>
      </p:sp>
      <p:sp>
        <p:nvSpPr>
          <p:cNvPr id="21" name="正方形/長方形 20">
            <a:extLst>
              <a:ext uri="{FF2B5EF4-FFF2-40B4-BE49-F238E27FC236}">
                <a16:creationId xmlns:a16="http://schemas.microsoft.com/office/drawing/2014/main" id="{A2ADD5A2-21A8-BBEB-5399-FC79EB587FA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循環型社会</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実現</a:t>
            </a:r>
            <a:endParaRPr lang="ja-JP"/>
          </a:p>
        </p:txBody>
      </p:sp>
      <p:sp>
        <p:nvSpPr>
          <p:cNvPr id="2" name="四角形: 角を丸くする 1">
            <a:extLst>
              <a:ext uri="{FF2B5EF4-FFF2-40B4-BE49-F238E27FC236}">
                <a16:creationId xmlns:a16="http://schemas.microsoft.com/office/drawing/2014/main" id="{D52D1785-CA19-02A9-7219-78FABE21697A}"/>
              </a:ext>
            </a:extLst>
          </p:cNvPr>
          <p:cNvSpPr/>
          <p:nvPr/>
        </p:nvSpPr>
        <p:spPr>
          <a:xfrm>
            <a:off x="1634612" y="2463502"/>
            <a:ext cx="3441290" cy="4793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2800">
                <a:latin typeface="UD デジタル 教科書体 N-R"/>
                <a:ea typeface="UD デジタル 教科書体 N-R"/>
              </a:rPr>
              <a:t>CO2</a:t>
            </a:r>
            <a:r>
              <a:rPr lang="ja-JP" altLang="en-US" sz="2800">
                <a:latin typeface="UD デジタル 教科書体 N-R"/>
                <a:ea typeface="UD デジタル 教科書体 N-R"/>
              </a:rPr>
              <a:t>の削減</a:t>
            </a:r>
          </a:p>
        </p:txBody>
      </p:sp>
      <p:sp>
        <p:nvSpPr>
          <p:cNvPr id="3" name="テキスト ボックス 2">
            <a:extLst>
              <a:ext uri="{FF2B5EF4-FFF2-40B4-BE49-F238E27FC236}">
                <a16:creationId xmlns:a16="http://schemas.microsoft.com/office/drawing/2014/main" id="{A1AEAEB3-CA0B-A5E2-DEC5-537F75A82080}"/>
              </a:ext>
            </a:extLst>
          </p:cNvPr>
          <p:cNvSpPr txBox="1"/>
          <p:nvPr/>
        </p:nvSpPr>
        <p:spPr>
          <a:xfrm>
            <a:off x="1634613" y="3083989"/>
            <a:ext cx="4766187"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solidFill>
                  <a:schemeClr val="accent1"/>
                </a:solidFill>
                <a:latin typeface="UD デジタル 教科書体 N-R"/>
                <a:ea typeface="UD デジタル 教科書体 N-R"/>
              </a:rPr>
              <a:t>● </a:t>
            </a:r>
            <a:r>
              <a:rPr lang="en-US" altLang="ja-JP" sz="2800">
                <a:latin typeface="UD デジタル 教科書体 N-R"/>
                <a:ea typeface="UD デジタル 教科書体 N-R"/>
              </a:rPr>
              <a:t>CO2</a:t>
            </a:r>
            <a:r>
              <a:rPr lang="ja-JP" altLang="en-US" sz="2800">
                <a:latin typeface="UD デジタル 教科書体 N-R"/>
                <a:ea typeface="UD デジタル 教科書体 N-R"/>
              </a:rPr>
              <a:t>（二酸化炭素）など</a:t>
            </a:r>
            <a:br>
              <a:rPr lang="en-US" altLang="ja-JP" sz="2800">
                <a:latin typeface="UD デジタル 教科書体 N-R"/>
                <a:ea typeface="UD デジタル 教科書体 N-R"/>
              </a:rPr>
            </a:br>
            <a:r>
              <a:rPr lang="en-US" altLang="ja-JP" sz="2800">
                <a:latin typeface="UD デジタル 教科書体 N-R"/>
                <a:ea typeface="UD デジタル 教科書体 N-R"/>
              </a:rPr>
              <a:t>   </a:t>
            </a:r>
            <a:r>
              <a:rPr lang="ja-JP" altLang="en-US" sz="2800">
                <a:latin typeface="UD デジタル 教科書体 N-R"/>
                <a:ea typeface="UD デジタル 教科書体 N-R"/>
              </a:rPr>
              <a:t>温室効果ガスの排出量を</a:t>
            </a:r>
            <a:br>
              <a:rPr lang="en-US" altLang="ja-JP" sz="2800">
                <a:latin typeface="UD デジタル 教科書体 N-R"/>
                <a:ea typeface="UD デジタル 教科書体 N-R"/>
              </a:rPr>
            </a:br>
            <a:r>
              <a:rPr lang="en-US" altLang="ja-JP" sz="2800">
                <a:latin typeface="UD デジタル 教科書体 N-R"/>
                <a:ea typeface="UD デジタル 教科書体 N-R"/>
              </a:rPr>
              <a:t>   </a:t>
            </a:r>
            <a:r>
              <a:rPr lang="ja-JP" altLang="en-US" sz="2800">
                <a:latin typeface="UD デジタル 教科書体 N-R"/>
                <a:ea typeface="UD デジタル 教科書体 N-R"/>
              </a:rPr>
              <a:t>削減する取組み</a:t>
            </a:r>
            <a:endParaRPr lang="en-US" sz="2800"/>
          </a:p>
        </p:txBody>
      </p:sp>
      <p:sp>
        <p:nvSpPr>
          <p:cNvPr id="13" name="四角形: 角を丸くする 12">
            <a:extLst>
              <a:ext uri="{FF2B5EF4-FFF2-40B4-BE49-F238E27FC236}">
                <a16:creationId xmlns:a16="http://schemas.microsoft.com/office/drawing/2014/main" id="{48BDA3F3-7183-3958-5A5A-46FE6B1E7806}"/>
              </a:ext>
            </a:extLst>
          </p:cNvPr>
          <p:cNvSpPr/>
          <p:nvPr/>
        </p:nvSpPr>
        <p:spPr>
          <a:xfrm>
            <a:off x="6799045" y="3083989"/>
            <a:ext cx="3562983" cy="2077689"/>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800">
                <a:solidFill>
                  <a:schemeClr val="tx1"/>
                </a:solidFill>
                <a:latin typeface="UD デジタル 教科書体 N-R"/>
                <a:ea typeface="UD デジタル 教科書体 N-R"/>
              </a:rPr>
              <a:t>世界中で、</a:t>
            </a:r>
            <a:r>
              <a:rPr lang="en-US" altLang="ja-JP" sz="2800">
                <a:solidFill>
                  <a:schemeClr val="tx1"/>
                </a:solidFill>
                <a:latin typeface="UD デジタル 教科書体 N-R"/>
                <a:ea typeface="UD デジタル 教科書体 N-R"/>
              </a:rPr>
              <a:t>CO2</a:t>
            </a:r>
            <a:r>
              <a:rPr lang="ja-JP" altLang="en-US" sz="2800">
                <a:solidFill>
                  <a:schemeClr val="tx1"/>
                </a:solidFill>
                <a:latin typeface="UD デジタル 教科書体 N-R"/>
                <a:ea typeface="UD デジタル 教科書体 N-R"/>
              </a:rPr>
              <a:t>の</a:t>
            </a:r>
            <a:br>
              <a:rPr lang="en-US" altLang="ja-JP" sz="2800">
                <a:solidFill>
                  <a:schemeClr val="tx1"/>
                </a:solidFill>
                <a:latin typeface="UD デジタル 教科書体 N-R"/>
                <a:ea typeface="UD デジタル 教科書体 N-R"/>
              </a:rPr>
            </a:br>
            <a:r>
              <a:rPr lang="ja-JP" altLang="en-US" sz="2800">
                <a:solidFill>
                  <a:schemeClr val="tx1"/>
                </a:solidFill>
                <a:latin typeface="UD デジタル 教科書体 N-R"/>
                <a:ea typeface="UD デジタル 教科書体 N-R"/>
              </a:rPr>
              <a:t>実質的な排出量をゼロにしようと</a:t>
            </a:r>
            <a:br>
              <a:rPr lang="en-US" altLang="ja-JP" sz="2800">
                <a:solidFill>
                  <a:schemeClr val="tx1"/>
                </a:solidFill>
                <a:latin typeface="UD デジタル 教科書体 N-R"/>
                <a:ea typeface="UD デジタル 教科書体 N-R"/>
              </a:rPr>
            </a:br>
            <a:r>
              <a:rPr lang="ja-JP" altLang="en-US" sz="2800">
                <a:solidFill>
                  <a:schemeClr val="tx1"/>
                </a:solidFill>
                <a:latin typeface="UD デジタル 教科書体 N-R"/>
                <a:ea typeface="UD デジタル 教科書体 N-R"/>
              </a:rPr>
              <a:t>取組みが進む</a:t>
            </a:r>
          </a:p>
        </p:txBody>
      </p:sp>
    </p:spTree>
    <p:extLst>
      <p:ext uri="{BB962C8B-B14F-4D97-AF65-F5344CB8AC3E}">
        <p14:creationId xmlns:p14="http://schemas.microsoft.com/office/powerpoint/2010/main" val="26491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p:bldP spid="2" grpId="0" animBg="1"/>
      <p:bldP spid="3"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3438</Words>
  <Application>Microsoft Office PowerPoint</Application>
  <PresentationFormat>ワイド画面</PresentationFormat>
  <Paragraphs>310</Paragraphs>
  <Slides>17</Slides>
  <Notes>17</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17</vt:i4>
      </vt:variant>
    </vt:vector>
  </HeadingPairs>
  <TitlesOfParts>
    <vt:vector size="28" baseType="lpstr">
      <vt:lpstr>UD Digi Kyokasho NK-B</vt:lpstr>
      <vt:lpstr>UD デジタル 教科書体 NK-R</vt:lpstr>
      <vt:lpstr>UD デジタル 教科書体 NK-R</vt:lpstr>
      <vt:lpstr>UD デジタル 教科書体 N-R</vt:lpstr>
      <vt:lpstr>游ゴシック</vt:lpstr>
      <vt:lpstr>Arial</vt:lpstr>
      <vt:lpstr>Calibri</vt:lpstr>
      <vt:lpstr>Calibri Light</vt:lpstr>
      <vt:lpstr>Century</vt:lpstr>
      <vt:lpstr>Office テーマ</vt:lpstr>
      <vt:lpstr>Adobe Acrobat Document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16</cp:revision>
  <cp:lastPrinted>2024-02-17T09:59:24Z</cp:lastPrinted>
  <dcterms:created xsi:type="dcterms:W3CDTF">2023-04-25T00:33:40Z</dcterms:created>
  <dcterms:modified xsi:type="dcterms:W3CDTF">2024-04-01T09:53:31Z</dcterms:modified>
</cp:coreProperties>
</file>