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98" r:id="rId2"/>
    <p:sldId id="299" r:id="rId3"/>
    <p:sldId id="322" r:id="rId4"/>
    <p:sldId id="407" r:id="rId5"/>
    <p:sldId id="414" r:id="rId6"/>
    <p:sldId id="415" r:id="rId7"/>
    <p:sldId id="416" r:id="rId8"/>
    <p:sldId id="431" r:id="rId9"/>
    <p:sldId id="418" r:id="rId10"/>
    <p:sldId id="420" r:id="rId11"/>
    <p:sldId id="421" r:id="rId12"/>
    <p:sldId id="422" r:id="rId13"/>
    <p:sldId id="423" r:id="rId14"/>
    <p:sldId id="424" r:id="rId15"/>
    <p:sldId id="425" r:id="rId16"/>
    <p:sldId id="426" r:id="rId17"/>
    <p:sldId id="427" r:id="rId18"/>
    <p:sldId id="428" r:id="rId19"/>
    <p:sldId id="429" r:id="rId20"/>
    <p:sldId id="430" r:id="rId21"/>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B4E5"/>
    <a:srgbClr val="A27EE2"/>
    <a:srgbClr val="FAFAFA"/>
    <a:srgbClr val="FF00A2"/>
    <a:srgbClr val="FFA6E6"/>
    <a:srgbClr val="FFFFFF"/>
    <a:srgbClr val="F5F5F5"/>
    <a:srgbClr val="FFFFF2"/>
    <a:srgbClr val="F5F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174E443-444B-4D09-A915-C30051E90867}" v="5" dt="2024-03-07T09:26:35.64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973" autoAdjust="0"/>
  </p:normalViewPr>
  <p:slideViewPr>
    <p:cSldViewPr snapToGrid="0">
      <p:cViewPr varScale="1">
        <p:scale>
          <a:sx n="52" d="100"/>
          <a:sy n="52" d="100"/>
        </p:scale>
        <p:origin x="120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沙織 浅野" userId="50989c1ea3c4bf50" providerId="Windows Live" clId="Web-{96BFD0A1-F684-49C9-B8CA-1576075B3E3C}"/>
    <pc:docChg chg="modSld">
      <pc:chgData name="沙織 浅野" userId="50989c1ea3c4bf50" providerId="Windows Live" clId="Web-{96BFD0A1-F684-49C9-B8CA-1576075B3E3C}" dt="2024-02-29T05:21:31.425" v="74"/>
      <pc:docMkLst>
        <pc:docMk/>
      </pc:docMkLst>
      <pc:sldChg chg="modNotes">
        <pc:chgData name="沙織 浅野" userId="50989c1ea3c4bf50" providerId="Windows Live" clId="Web-{96BFD0A1-F684-49C9-B8CA-1576075B3E3C}" dt="2024-02-29T05:16:46.164" v="2"/>
        <pc:sldMkLst>
          <pc:docMk/>
          <pc:sldMk cId="1641620750" sldId="322"/>
        </pc:sldMkLst>
      </pc:sldChg>
      <pc:sldChg chg="modNotes">
        <pc:chgData name="沙織 浅野" userId="50989c1ea3c4bf50" providerId="Windows Live" clId="Web-{96BFD0A1-F684-49C9-B8CA-1576075B3E3C}" dt="2024-02-29T05:17:12.040" v="5"/>
        <pc:sldMkLst>
          <pc:docMk/>
          <pc:sldMk cId="2954493600" sldId="414"/>
        </pc:sldMkLst>
      </pc:sldChg>
      <pc:sldChg chg="modSp modNotes">
        <pc:chgData name="沙織 浅野" userId="50989c1ea3c4bf50" providerId="Windows Live" clId="Web-{96BFD0A1-F684-49C9-B8CA-1576075B3E3C}" dt="2024-02-29T05:18:20.511" v="23"/>
        <pc:sldMkLst>
          <pc:docMk/>
          <pc:sldMk cId="2103533505" sldId="418"/>
        </pc:sldMkLst>
        <pc:spChg chg="mod">
          <ac:chgData name="沙織 浅野" userId="50989c1ea3c4bf50" providerId="Windows Live" clId="Web-{96BFD0A1-F684-49C9-B8CA-1576075B3E3C}" dt="2024-02-29T05:17:54.229" v="12" actId="20577"/>
          <ac:spMkLst>
            <pc:docMk/>
            <pc:sldMk cId="2103533505" sldId="418"/>
            <ac:spMk id="9" creationId="{23E2A54D-7FA3-2281-E420-5D7E7258EEFB}"/>
          </ac:spMkLst>
        </pc:spChg>
        <pc:spChg chg="mod">
          <ac:chgData name="沙織 浅野" userId="50989c1ea3c4bf50" providerId="Windows Live" clId="Web-{96BFD0A1-F684-49C9-B8CA-1576075B3E3C}" dt="2024-02-29T05:17:57.682" v="15" actId="20577"/>
          <ac:spMkLst>
            <pc:docMk/>
            <pc:sldMk cId="2103533505" sldId="418"/>
            <ac:spMk id="17" creationId="{82830D31-8A7F-3AD4-3EA8-346FAEE9E358}"/>
          </ac:spMkLst>
        </pc:spChg>
      </pc:sldChg>
      <pc:sldChg chg="modSp">
        <pc:chgData name="沙織 浅野" userId="50989c1ea3c4bf50" providerId="Windows Live" clId="Web-{96BFD0A1-F684-49C9-B8CA-1576075B3E3C}" dt="2024-02-29T05:19:05.685" v="51" actId="1076"/>
        <pc:sldMkLst>
          <pc:docMk/>
          <pc:sldMk cId="479093922" sldId="421"/>
        </pc:sldMkLst>
        <pc:spChg chg="mod">
          <ac:chgData name="沙織 浅野" userId="50989c1ea3c4bf50" providerId="Windows Live" clId="Web-{96BFD0A1-F684-49C9-B8CA-1576075B3E3C}" dt="2024-02-29T05:19:03.466" v="50" actId="1076"/>
          <ac:spMkLst>
            <pc:docMk/>
            <pc:sldMk cId="479093922" sldId="421"/>
            <ac:spMk id="2" creationId="{98A7D547-6451-1766-4AB7-47C3004805B3}"/>
          </ac:spMkLst>
        </pc:spChg>
        <pc:spChg chg="mod">
          <ac:chgData name="沙織 浅野" userId="50989c1ea3c4bf50" providerId="Windows Live" clId="Web-{96BFD0A1-F684-49C9-B8CA-1576075B3E3C}" dt="2024-02-29T05:19:05.685" v="51" actId="1076"/>
          <ac:spMkLst>
            <pc:docMk/>
            <pc:sldMk cId="479093922" sldId="421"/>
            <ac:spMk id="4" creationId="{ADC26F9A-027F-A313-72D3-43F3E379F89E}"/>
          </ac:spMkLst>
        </pc:spChg>
      </pc:sldChg>
      <pc:sldChg chg="modSp modNotes">
        <pc:chgData name="沙織 浅野" userId="50989c1ea3c4bf50" providerId="Windows Live" clId="Web-{96BFD0A1-F684-49C9-B8CA-1576075B3E3C}" dt="2024-02-29T05:19:22.436" v="58"/>
        <pc:sldMkLst>
          <pc:docMk/>
          <pc:sldMk cId="296274604" sldId="423"/>
        </pc:sldMkLst>
        <pc:spChg chg="mod">
          <ac:chgData name="沙織 浅野" userId="50989c1ea3c4bf50" providerId="Windows Live" clId="Web-{96BFD0A1-F684-49C9-B8CA-1576075B3E3C}" dt="2024-02-29T05:19:15.685" v="54" actId="20577"/>
          <ac:spMkLst>
            <pc:docMk/>
            <pc:sldMk cId="296274604" sldId="423"/>
            <ac:spMk id="19" creationId="{293FED30-E185-63E1-B798-6427A95BB6A9}"/>
          </ac:spMkLst>
        </pc:spChg>
      </pc:sldChg>
      <pc:sldChg chg="modNotes">
        <pc:chgData name="沙織 浅野" userId="50989c1ea3c4bf50" providerId="Windows Live" clId="Web-{96BFD0A1-F684-49C9-B8CA-1576075B3E3C}" dt="2024-02-29T05:20:20.688" v="59"/>
        <pc:sldMkLst>
          <pc:docMk/>
          <pc:sldMk cId="1631446385" sldId="426"/>
        </pc:sldMkLst>
      </pc:sldChg>
      <pc:sldChg chg="modNotes">
        <pc:chgData name="沙織 浅野" userId="50989c1ea3c4bf50" providerId="Windows Live" clId="Web-{96BFD0A1-F684-49C9-B8CA-1576075B3E3C}" dt="2024-02-29T05:20:40.423" v="60"/>
        <pc:sldMkLst>
          <pc:docMk/>
          <pc:sldMk cId="3228019692" sldId="427"/>
        </pc:sldMkLst>
      </pc:sldChg>
      <pc:sldChg chg="modSp">
        <pc:chgData name="沙織 浅野" userId="50989c1ea3c4bf50" providerId="Windows Live" clId="Web-{96BFD0A1-F684-49C9-B8CA-1576075B3E3C}" dt="2024-02-29T05:21:21.065" v="71" actId="20577"/>
        <pc:sldMkLst>
          <pc:docMk/>
          <pc:sldMk cId="965962687" sldId="429"/>
        </pc:sldMkLst>
        <pc:spChg chg="mod">
          <ac:chgData name="沙織 浅野" userId="50989c1ea3c4bf50" providerId="Windows Live" clId="Web-{96BFD0A1-F684-49C9-B8CA-1576075B3E3C}" dt="2024-02-29T05:21:21.065" v="71" actId="20577"/>
          <ac:spMkLst>
            <pc:docMk/>
            <pc:sldMk cId="965962687" sldId="429"/>
            <ac:spMk id="2" creationId="{98A7D547-6451-1766-4AB7-47C3004805B3}"/>
          </ac:spMkLst>
        </pc:spChg>
      </pc:sldChg>
      <pc:sldChg chg="modNotes">
        <pc:chgData name="沙織 浅野" userId="50989c1ea3c4bf50" providerId="Windows Live" clId="Web-{96BFD0A1-F684-49C9-B8CA-1576075B3E3C}" dt="2024-02-29T05:21:31.425" v="74"/>
        <pc:sldMkLst>
          <pc:docMk/>
          <pc:sldMk cId="328180753" sldId="430"/>
        </pc:sldMkLst>
      </pc:sldChg>
      <pc:sldChg chg="modSp modNotes">
        <pc:chgData name="沙織 浅野" userId="50989c1ea3c4bf50" providerId="Windows Live" clId="Web-{96BFD0A1-F684-49C9-B8CA-1576075B3E3C}" dt="2024-02-29T05:17:41.322" v="10"/>
        <pc:sldMkLst>
          <pc:docMk/>
          <pc:sldMk cId="869189874" sldId="431"/>
        </pc:sldMkLst>
        <pc:spChg chg="mod">
          <ac:chgData name="沙織 浅野" userId="50989c1ea3c4bf50" providerId="Windows Live" clId="Web-{96BFD0A1-F684-49C9-B8CA-1576075B3E3C}" dt="2024-02-29T05:17:31.103" v="7" actId="20577"/>
          <ac:spMkLst>
            <pc:docMk/>
            <pc:sldMk cId="869189874" sldId="431"/>
            <ac:spMk id="11" creationId="{23452A29-1DBD-426D-2897-8378D56FD487}"/>
          </ac:spMkLst>
        </pc:spChg>
      </pc:sldChg>
    </pc:docChg>
  </pc:docChgLst>
  <pc:docChgLst>
    <pc:chgData name="沙織 浅野" userId="50989c1ea3c4bf50" providerId="Windows Live" clId="Web-{9B7BB5DA-6B71-4A31-B3B0-AC0845BF1C17}"/>
    <pc:docChg chg="modSld">
      <pc:chgData name="沙織 浅野" userId="50989c1ea3c4bf50" providerId="Windows Live" clId="Web-{9B7BB5DA-6B71-4A31-B3B0-AC0845BF1C17}" dt="2024-03-01T01:12:51.842" v="3"/>
      <pc:docMkLst>
        <pc:docMk/>
      </pc:docMkLst>
      <pc:sldChg chg="modNotes">
        <pc:chgData name="沙織 浅野" userId="50989c1ea3c4bf50" providerId="Windows Live" clId="Web-{9B7BB5DA-6B71-4A31-B3B0-AC0845BF1C17}" dt="2024-03-01T01:12:51.842" v="3"/>
        <pc:sldMkLst>
          <pc:docMk/>
          <pc:sldMk cId="2751595317" sldId="422"/>
        </pc:sldMkLst>
      </pc:sldChg>
    </pc:docChg>
  </pc:docChgLst>
  <pc:docChgLst>
    <pc:chgData name="沙織 浅野" userId="50989c1ea3c4bf50" providerId="LiveId" clId="{1C7875ED-AD38-4B4E-85B3-3D72400BF1C2}"/>
    <pc:docChg chg="custSel modSld">
      <pc:chgData name="沙織 浅野" userId="50989c1ea3c4bf50" providerId="LiveId" clId="{1C7875ED-AD38-4B4E-85B3-3D72400BF1C2}" dt="2024-02-29T05:23:31.971" v="5" actId="1076"/>
      <pc:docMkLst>
        <pc:docMk/>
      </pc:docMkLst>
      <pc:sldChg chg="modSp mod">
        <pc:chgData name="沙織 浅野" userId="50989c1ea3c4bf50" providerId="LiveId" clId="{1C7875ED-AD38-4B4E-85B3-3D72400BF1C2}" dt="2024-02-29T05:22:13.979" v="0" actId="1076"/>
        <pc:sldMkLst>
          <pc:docMk/>
          <pc:sldMk cId="479093922" sldId="421"/>
        </pc:sldMkLst>
        <pc:spChg chg="mod">
          <ac:chgData name="沙織 浅野" userId="50989c1ea3c4bf50" providerId="LiveId" clId="{1C7875ED-AD38-4B4E-85B3-3D72400BF1C2}" dt="2024-02-29T05:22:13.979" v="0" actId="1076"/>
          <ac:spMkLst>
            <pc:docMk/>
            <pc:sldMk cId="479093922" sldId="421"/>
            <ac:spMk id="2" creationId="{98A7D547-6451-1766-4AB7-47C3004805B3}"/>
          </ac:spMkLst>
        </pc:spChg>
      </pc:sldChg>
      <pc:sldChg chg="modSp mod">
        <pc:chgData name="沙織 浅野" userId="50989c1ea3c4bf50" providerId="LiveId" clId="{1C7875ED-AD38-4B4E-85B3-3D72400BF1C2}" dt="2024-02-29T05:22:22.212" v="1" actId="20577"/>
        <pc:sldMkLst>
          <pc:docMk/>
          <pc:sldMk cId="296274604" sldId="423"/>
        </pc:sldMkLst>
        <pc:spChg chg="mod">
          <ac:chgData name="沙織 浅野" userId="50989c1ea3c4bf50" providerId="LiveId" clId="{1C7875ED-AD38-4B4E-85B3-3D72400BF1C2}" dt="2024-02-29T05:22:22.212" v="1" actId="20577"/>
          <ac:spMkLst>
            <pc:docMk/>
            <pc:sldMk cId="296274604" sldId="423"/>
            <ac:spMk id="19" creationId="{293FED30-E185-63E1-B798-6427A95BB6A9}"/>
          </ac:spMkLst>
        </pc:spChg>
      </pc:sldChg>
      <pc:sldChg chg="addSp delSp modSp mod">
        <pc:chgData name="沙織 浅野" userId="50989c1ea3c4bf50" providerId="LiveId" clId="{1C7875ED-AD38-4B4E-85B3-3D72400BF1C2}" dt="2024-02-29T05:23:31.971" v="5" actId="1076"/>
        <pc:sldMkLst>
          <pc:docMk/>
          <pc:sldMk cId="3228019692" sldId="427"/>
        </pc:sldMkLst>
        <pc:graphicFrameChg chg="del">
          <ac:chgData name="沙織 浅野" userId="50989c1ea3c4bf50" providerId="LiveId" clId="{1C7875ED-AD38-4B4E-85B3-3D72400BF1C2}" dt="2024-02-29T05:23:24.831" v="3" actId="478"/>
          <ac:graphicFrameMkLst>
            <pc:docMk/>
            <pc:sldMk cId="3228019692" sldId="427"/>
            <ac:graphicFrameMk id="4" creationId="{25BED3C3-AE94-E8C3-E1C5-8D0E1E0A1682}"/>
          </ac:graphicFrameMkLst>
        </pc:graphicFrameChg>
        <pc:graphicFrameChg chg="add mod">
          <ac:chgData name="沙織 浅野" userId="50989c1ea3c4bf50" providerId="LiveId" clId="{1C7875ED-AD38-4B4E-85B3-3D72400BF1C2}" dt="2024-02-29T05:23:31.971" v="5" actId="1076"/>
          <ac:graphicFrameMkLst>
            <pc:docMk/>
            <pc:sldMk cId="3228019692" sldId="427"/>
            <ac:graphicFrameMk id="6" creationId="{7C69252F-2170-0239-2412-7060FA161BB7}"/>
          </ac:graphicFrameMkLst>
        </pc:graphicFrameChg>
      </pc:sldChg>
    </pc:docChg>
  </pc:docChgLst>
  <pc:docChgLst>
    <pc:chgData name="沙織 浅野" userId="50989c1ea3c4bf50" providerId="LiveId" clId="{A174E443-444B-4D09-A915-C30051E90867}"/>
    <pc:docChg chg="undo custSel modSld">
      <pc:chgData name="沙織 浅野" userId="50989c1ea3c4bf50" providerId="LiveId" clId="{A174E443-444B-4D09-A915-C30051E90867}" dt="2024-03-07T09:26:35.646" v="10"/>
      <pc:docMkLst>
        <pc:docMk/>
      </pc:docMkLst>
      <pc:sldChg chg="addSp delSp modSp mod">
        <pc:chgData name="沙織 浅野" userId="50989c1ea3c4bf50" providerId="LiveId" clId="{A174E443-444B-4D09-A915-C30051E90867}" dt="2024-03-07T09:26:35.646" v="10"/>
        <pc:sldMkLst>
          <pc:docMk/>
          <pc:sldMk cId="3228019692" sldId="427"/>
        </pc:sldMkLst>
        <pc:graphicFrameChg chg="add mod">
          <ac:chgData name="沙織 浅野" userId="50989c1ea3c4bf50" providerId="LiveId" clId="{A174E443-444B-4D09-A915-C30051E90867}" dt="2024-03-07T09:26:35.646" v="10"/>
          <ac:graphicFrameMkLst>
            <pc:docMk/>
            <pc:sldMk cId="3228019692" sldId="427"/>
            <ac:graphicFrameMk id="4" creationId="{2F40CD5B-92F8-8728-0BD4-5821999A1FDA}"/>
          </ac:graphicFrameMkLst>
        </pc:graphicFrameChg>
        <pc:graphicFrameChg chg="add del mod">
          <ac:chgData name="沙織 浅野" userId="50989c1ea3c4bf50" providerId="LiveId" clId="{A174E443-444B-4D09-A915-C30051E90867}" dt="2024-03-07T09:26:03.681" v="5" actId="478"/>
          <ac:graphicFrameMkLst>
            <pc:docMk/>
            <pc:sldMk cId="3228019692" sldId="427"/>
            <ac:graphicFrameMk id="6" creationId="{7C69252F-2170-0239-2412-7060FA161BB7}"/>
          </ac:graphicFrameMkLst>
        </pc:graphicFrameChg>
      </pc:sldChg>
    </pc:docChg>
  </pc:docChgLst>
  <pc:docChgLst>
    <pc:chgData name="沙織 浅野" userId="50989c1ea3c4bf50" providerId="Windows Live" clId="Web-{F7AF3F5B-10F7-4F52-B51F-3E7E5DC02353}"/>
    <pc:docChg chg="modSld">
      <pc:chgData name="沙織 浅野" userId="50989c1ea3c4bf50" providerId="Windows Live" clId="Web-{F7AF3F5B-10F7-4F52-B51F-3E7E5DC02353}" dt="2024-03-01T05:56:05.436" v="0"/>
      <pc:docMkLst>
        <pc:docMk/>
      </pc:docMkLst>
      <pc:sldChg chg="modNotes">
        <pc:chgData name="沙織 浅野" userId="50989c1ea3c4bf50" providerId="Windows Live" clId="Web-{F7AF3F5B-10F7-4F52-B51F-3E7E5DC02353}" dt="2024-03-01T05:56:05.436" v="0"/>
        <pc:sldMkLst>
          <pc:docMk/>
          <pc:sldMk cId="328180753" sldId="430"/>
        </pc:sldMkLst>
      </pc:sldChg>
    </pc:docChg>
  </pc:docChgLst>
  <pc:docChgLst>
    <pc:chgData name="沙織 浅野" userId="50989c1ea3c4bf50" providerId="Windows Live" clId="Web-{B283B97F-1501-4940-83A8-97F66C966BFC}"/>
    <pc:docChg chg="modSld">
      <pc:chgData name="沙織 浅野" userId="50989c1ea3c4bf50" providerId="Windows Live" clId="Web-{B283B97F-1501-4940-83A8-97F66C966BFC}" dt="2024-02-27T03:37:22.666" v="7" actId="20577"/>
      <pc:docMkLst>
        <pc:docMk/>
      </pc:docMkLst>
      <pc:sldChg chg="modSp">
        <pc:chgData name="沙織 浅野" userId="50989c1ea3c4bf50" providerId="Windows Live" clId="Web-{B283B97F-1501-4940-83A8-97F66C966BFC}" dt="2024-02-27T03:37:22.666" v="7" actId="20577"/>
        <pc:sldMkLst>
          <pc:docMk/>
          <pc:sldMk cId="249716311" sldId="298"/>
        </pc:sldMkLst>
        <pc:spChg chg="mod">
          <ac:chgData name="沙織 浅野" userId="50989c1ea3c4bf50" providerId="Windows Live" clId="Web-{B283B97F-1501-4940-83A8-97F66C966BFC}" dt="2024-02-27T03:37:22.666" v="7" actId="20577"/>
          <ac:spMkLst>
            <pc:docMk/>
            <pc:sldMk cId="249716311" sldId="298"/>
            <ac:spMk id="13" creationId="{335980E3-55E1-7621-2A7B-125903CB860D}"/>
          </ac:spMkLst>
        </pc:spChg>
      </pc:sldChg>
    </pc:docChg>
  </pc:docChgLst>
  <pc:docChgLst>
    <pc:chgData name="沙織 浅野" userId="50989c1ea3c4bf50" providerId="Windows Live" clId="Web-{9602F114-B8AF-4D6E-B2B4-09840E997685}"/>
    <pc:docChg chg="modSld">
      <pc:chgData name="沙織 浅野" userId="50989c1ea3c4bf50" providerId="Windows Live" clId="Web-{9602F114-B8AF-4D6E-B2B4-09840E997685}" dt="2024-03-02T12:04:08.952" v="2" actId="20577"/>
      <pc:docMkLst>
        <pc:docMk/>
      </pc:docMkLst>
      <pc:sldChg chg="modSp">
        <pc:chgData name="沙織 浅野" userId="50989c1ea3c4bf50" providerId="Windows Live" clId="Web-{9602F114-B8AF-4D6E-B2B4-09840E997685}" dt="2024-03-02T12:04:08.952" v="2" actId="20577"/>
        <pc:sldMkLst>
          <pc:docMk/>
          <pc:sldMk cId="2103533505" sldId="418"/>
        </pc:sldMkLst>
        <pc:spChg chg="mod">
          <ac:chgData name="沙織 浅野" userId="50989c1ea3c4bf50" providerId="Windows Live" clId="Web-{9602F114-B8AF-4D6E-B2B4-09840E997685}" dt="2024-03-02T12:04:08.952" v="2" actId="20577"/>
          <ac:spMkLst>
            <pc:docMk/>
            <pc:sldMk cId="2103533505" sldId="418"/>
            <ac:spMk id="2" creationId="{E843AED7-6B55-2E24-C310-308D933A3C1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76D264B6-3CAE-48BA-8DCA-A1AF95CCFF6B}" type="datetimeFigureOut">
              <a:t>2024/3/25</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56309CEA-355C-49A5-ABEF-E451EC98F822}" type="slidenum">
              <a:t>‹#›</a:t>
            </a:fld>
            <a:endParaRPr kumimoji="1" lang="ja-JP" altLang="en-US"/>
          </a:p>
        </p:txBody>
      </p:sp>
    </p:spTree>
    <p:extLst>
      <p:ext uri="{BB962C8B-B14F-4D97-AF65-F5344CB8AC3E}">
        <p14:creationId xmlns:p14="http://schemas.microsoft.com/office/powerpoint/2010/main" val="8248301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1" i="1" u="sng">
                <a:latin typeface="+mn-ea"/>
                <a:ea typeface="+mn-ea"/>
              </a:rPr>
              <a:t>・学習内容：本授業では、持続可能な消費生活を目指して課題とその解決方法を考え、自分の生活を工夫できる力を養う。</a:t>
            </a:r>
            <a:endParaRPr kumimoji="1" lang="en-US" altLang="ja-JP" sz="1200" b="1" i="1" u="sng">
              <a:latin typeface="+mn-ea"/>
              <a:ea typeface="+mn-ea"/>
            </a:endParaRPr>
          </a:p>
          <a:p>
            <a:r>
              <a:rPr kumimoji="1" lang="ja-JP" altLang="en-US" sz="1200" b="1" i="1" u="sng">
                <a:latin typeface="+mn-ea"/>
                <a:ea typeface="+mn-ea"/>
              </a:rPr>
              <a:t>・教師の支援：めあてを示し、この時間に学習することを理解させる。</a:t>
            </a:r>
            <a:endParaRPr kumimoji="1" lang="en-US" altLang="ja-JP" sz="1200" b="1" i="1" u="sng">
              <a:latin typeface="+mn-ea"/>
              <a:ea typeface="+mn-ea"/>
            </a:endParaRPr>
          </a:p>
          <a:p>
            <a:endParaRPr kumimoji="1" lang="en-US" altLang="ja-JP" sz="1200">
              <a:latin typeface="+mn-ea"/>
              <a:ea typeface="+mn-ea"/>
            </a:endParaRPr>
          </a:p>
          <a:p>
            <a:r>
              <a:rPr kumimoji="1" lang="ja-JP" altLang="en-US" sz="1200">
                <a:latin typeface="+mn-ea"/>
                <a:ea typeface="+mn-ea"/>
              </a:rPr>
              <a:t>この授業では、持続可能な消費活動についての課題は何か、どうすれば解決できるのかを考えていきたいと思います。</a:t>
            </a:r>
            <a:endParaRPr kumimoji="1" lang="en-US" altLang="ja-JP" sz="1200">
              <a:latin typeface="+mn-ea"/>
              <a:ea typeface="+mn-ea"/>
            </a:endParaRPr>
          </a:p>
          <a:p>
            <a:endParaRPr kumimoji="1" lang="en-US" altLang="ja-JP" sz="1200">
              <a:latin typeface="+mn-ea"/>
              <a:ea typeface="+mn-ea"/>
            </a:endParaRPr>
          </a:p>
          <a:p>
            <a:endParaRPr kumimoji="1" lang="ja-JP" altLang="en-US"/>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a:t>
            </a:fld>
            <a:endParaRPr kumimoji="1" lang="ja-JP" altLang="en-US"/>
          </a:p>
        </p:txBody>
      </p:sp>
    </p:spTree>
    <p:extLst>
      <p:ext uri="{BB962C8B-B14F-4D97-AF65-F5344CB8AC3E}">
        <p14:creationId xmlns:p14="http://schemas.microsoft.com/office/powerpoint/2010/main" val="957146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t>・学習内容：国際フェアトレード認証ラベルの付いた商品を購入することが、児童労働をなくすことに繋がっていくことを理解する。</a:t>
            </a:r>
            <a:endParaRPr kumimoji="1" lang="en-US" altLang="ja-JP" b="1" i="1" u="sng"/>
          </a:p>
          <a:p>
            <a:endParaRPr kumimoji="1" lang="en-US" altLang="ja-JP"/>
          </a:p>
          <a:p>
            <a:r>
              <a:rPr kumimoji="1" lang="ja-JP" altLang="en-US"/>
              <a:t>皆さんは、このマークが何か知っていますか？（生徒に問いかけ、知っている生徒がいれば発表させてもよい。）</a:t>
            </a:r>
          </a:p>
          <a:p>
            <a:r>
              <a:rPr kumimoji="1" lang="ja-JP" altLang="en-US"/>
              <a:t>これは、国際フェアトレード認証ラベルといいます。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10</a:t>
            </a:fld>
            <a:endParaRPr kumimoji="1" lang="ja-JP" altLang="en-US"/>
          </a:p>
        </p:txBody>
      </p:sp>
    </p:spTree>
    <p:extLst>
      <p:ext uri="{BB962C8B-B14F-4D97-AF65-F5344CB8AC3E}">
        <p14:creationId xmlns:p14="http://schemas.microsoft.com/office/powerpoint/2010/main" val="34525734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それでは、どのような商品に国際フェアトレード認証ラベルが付いているでしょうか？</a:t>
            </a:r>
          </a:p>
          <a:p>
            <a:r>
              <a:rPr kumimoji="1" lang="ja-JP" altLang="en-US"/>
              <a:t>②が正解です。途上国の人々の生活を守ることに役立つと認められた商品に付けられています。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11</a:t>
            </a:fld>
            <a:endParaRPr kumimoji="1" lang="ja-JP" altLang="en-US"/>
          </a:p>
        </p:txBody>
      </p:sp>
    </p:spTree>
    <p:extLst>
      <p:ext uri="{BB962C8B-B14F-4D97-AF65-F5344CB8AC3E}">
        <p14:creationId xmlns:p14="http://schemas.microsoft.com/office/powerpoint/2010/main" val="39364613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ea typeface="游ゴシック"/>
              </a:rPr>
              <a:t>フェアトレードとは、「公正</a:t>
            </a:r>
            <a:r>
              <a:rPr kumimoji="1" lang="en-US" altLang="ja-JP" dirty="0">
                <a:ea typeface="游ゴシック"/>
              </a:rPr>
              <a:t>(</a:t>
            </a:r>
            <a:r>
              <a:rPr kumimoji="1" lang="ja-JP" altLang="en-US">
                <a:ea typeface="游ゴシック"/>
              </a:rPr>
              <a:t>ｆａｉｒ</a:t>
            </a:r>
            <a:r>
              <a:rPr kumimoji="1" lang="en-US" altLang="ja-JP" dirty="0">
                <a:ea typeface="游ゴシック"/>
              </a:rPr>
              <a:t>)</a:t>
            </a:r>
            <a:r>
              <a:rPr kumimoji="1" lang="ja-JP" altLang="en-US">
                <a:ea typeface="游ゴシック"/>
              </a:rPr>
              <a:t>」な「取引</a:t>
            </a:r>
            <a:r>
              <a:rPr kumimoji="1" lang="en-US" altLang="ja-JP" dirty="0">
                <a:ea typeface="游ゴシック"/>
              </a:rPr>
              <a:t>(</a:t>
            </a:r>
            <a:r>
              <a:rPr kumimoji="1" lang="ja-JP" altLang="en-US">
                <a:ea typeface="游ゴシック"/>
              </a:rPr>
              <a:t>ｔｒａｄｅ</a:t>
            </a:r>
            <a:r>
              <a:rPr kumimoji="1" lang="en-US" altLang="ja-JP" dirty="0">
                <a:ea typeface="游ゴシック"/>
              </a:rPr>
              <a:t>)</a:t>
            </a:r>
            <a:r>
              <a:rPr kumimoji="1" lang="ja-JP" altLang="en-US">
                <a:ea typeface="游ゴシック"/>
              </a:rPr>
              <a:t>」のことです。</a:t>
            </a:r>
          </a:p>
          <a:p>
            <a:r>
              <a:rPr kumimoji="1" lang="ja-JP" altLang="en-US">
                <a:ea typeface="游ゴシック"/>
              </a:rPr>
              <a:t>高い基準で生産された商品を、適正な値段で継続的に購入することで、途上国などの生産者の収入が保障されます。そして、生活が改善されると貧困のために</a:t>
            </a:r>
            <a:r>
              <a:rPr lang="ja-JP" altLang="en-US">
                <a:ea typeface="游ゴシック"/>
              </a:rPr>
              <a:t>こ</a:t>
            </a:r>
            <a:r>
              <a:rPr kumimoji="1" lang="ja-JP" altLang="en-US">
                <a:ea typeface="游ゴシック"/>
              </a:rPr>
              <a:t>どもを働かせることがなくなり、学校で勉強できるようになります。そうなれば、</a:t>
            </a:r>
            <a:r>
              <a:rPr lang="ja-JP" altLang="en-US">
                <a:ea typeface="游ゴシック"/>
              </a:rPr>
              <a:t>こ</a:t>
            </a:r>
            <a:r>
              <a:rPr kumimoji="1" lang="ja-JP" altLang="en-US">
                <a:ea typeface="游ゴシック"/>
              </a:rPr>
              <a:t>どもたちが将来選べる仕事が増え、マイナスの循環を断ち切ることができます。</a:t>
            </a:r>
            <a:endParaRPr lang="ja-JP" altLang="en-US">
              <a:ea typeface="游ゴシック"/>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12</a:t>
            </a:fld>
            <a:endParaRPr kumimoji="1" lang="ja-JP" altLang="en-US"/>
          </a:p>
        </p:txBody>
      </p:sp>
    </p:spTree>
    <p:extLst>
      <p:ext uri="{BB962C8B-B14F-4D97-AF65-F5344CB8AC3E}">
        <p14:creationId xmlns:p14="http://schemas.microsoft.com/office/powerpoint/2010/main" val="29495420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ea typeface="游ゴシック"/>
              </a:rPr>
              <a:t>それでは、どのようなフェアトレード商品があるのか調べてみましょう。（</a:t>
            </a:r>
            <a:r>
              <a:rPr lang="ja-JP" altLang="en-US">
                <a:ea typeface="游ゴシック"/>
              </a:rPr>
              <a:t>PCや</a:t>
            </a:r>
            <a:r>
              <a:rPr kumimoji="1" lang="ja-JP" altLang="en-US">
                <a:ea typeface="游ゴシック"/>
              </a:rPr>
              <a:t>タブレットでフェアトレード商品を調べ、ワークシートに記入する。）</a:t>
            </a:r>
          </a:p>
          <a:p>
            <a:r>
              <a:rPr kumimoji="1" lang="ja-JP" altLang="en-US"/>
              <a:t>私たちに身近な商品として、チョコレートやコーヒー、紅茶、砂糖、スパイスなどがあります。また、食べ物以外では衣服やサッカーボールもあります。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13</a:t>
            </a:fld>
            <a:endParaRPr kumimoji="1" lang="ja-JP" altLang="en-US"/>
          </a:p>
        </p:txBody>
      </p:sp>
    </p:spTree>
    <p:extLst>
      <p:ext uri="{BB962C8B-B14F-4D97-AF65-F5344CB8AC3E}">
        <p14:creationId xmlns:p14="http://schemas.microsoft.com/office/powerpoint/2010/main" val="9258738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t>・教師の支援：エシカル消費を理解させる。</a:t>
            </a:r>
            <a:endParaRPr kumimoji="1" lang="en-US" altLang="ja-JP" b="1" i="1" u="sng"/>
          </a:p>
          <a:p>
            <a:endParaRPr kumimoji="1" lang="en-US" altLang="ja-JP"/>
          </a:p>
          <a:p>
            <a:r>
              <a:rPr kumimoji="1" lang="ja-JP" altLang="en-US"/>
              <a:t>次に、エシカル消費とはどのようなものか、考えていきましょう。徳島県は、エシカル消費の普及・実践に取り組んでいます。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14</a:t>
            </a:fld>
            <a:endParaRPr kumimoji="1" lang="ja-JP" altLang="en-US"/>
          </a:p>
        </p:txBody>
      </p:sp>
    </p:spTree>
    <p:extLst>
      <p:ext uri="{BB962C8B-B14F-4D97-AF65-F5344CB8AC3E}">
        <p14:creationId xmlns:p14="http://schemas.microsoft.com/office/powerpoint/2010/main" val="35816381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エシカルには、「倫理的」や「思いやり」という意味があります。</a:t>
            </a:r>
          </a:p>
          <a:p>
            <a:r>
              <a:rPr kumimoji="1" lang="ja-JP" altLang="en-US"/>
              <a:t>「エシカル消費」とは、商品の背景や、自分が商品を選んだときの影響を考えて商品を買ったり、サービスを利用することです。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15</a:t>
            </a:fld>
            <a:endParaRPr kumimoji="1" lang="ja-JP" altLang="en-US"/>
          </a:p>
        </p:txBody>
      </p:sp>
    </p:spTree>
    <p:extLst>
      <p:ext uri="{BB962C8B-B14F-4D97-AF65-F5344CB8AC3E}">
        <p14:creationId xmlns:p14="http://schemas.microsoft.com/office/powerpoint/2010/main" val="13340306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ea typeface="游ゴシック"/>
              </a:rPr>
              <a:t>また、エシカル消費とは、環境や、人・社会、地域のことを考えた消費</a:t>
            </a:r>
            <a:r>
              <a:rPr lang="ja-JP" altLang="en-US">
                <a:ea typeface="游ゴシック"/>
              </a:rPr>
              <a:t>行動</a:t>
            </a:r>
            <a:r>
              <a:rPr kumimoji="1" lang="ja-JP" altLang="en-US">
                <a:ea typeface="游ゴシック"/>
              </a:rPr>
              <a:t>であり、持続可能な社会実現のために必要なことといえます。フェアトレード商品を購入することも、エシカル消費の一つです。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16</a:t>
            </a:fld>
            <a:endParaRPr kumimoji="1" lang="ja-JP" altLang="en-US"/>
          </a:p>
        </p:txBody>
      </p:sp>
    </p:spTree>
    <p:extLst>
      <p:ext uri="{BB962C8B-B14F-4D97-AF65-F5344CB8AC3E}">
        <p14:creationId xmlns:p14="http://schemas.microsoft.com/office/powerpoint/2010/main" val="24108168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t>・教師の支援：机間指導を行い、ヒント等を出す。</a:t>
            </a:r>
            <a:endParaRPr kumimoji="1" lang="en-US" altLang="ja-JP" b="1" i="1" u="sng"/>
          </a:p>
          <a:p>
            <a:endParaRPr kumimoji="1" lang="en-US" altLang="ja-JP" b="1" i="1" u="sng"/>
          </a:p>
          <a:p>
            <a:r>
              <a:rPr kumimoji="1" lang="ja-JP" altLang="en-US"/>
              <a:t>それでは、フェアトレード商品を選んで購入する以外に、私たちに何ができるでしょうか。グループで考え、発表してください。</a:t>
            </a:r>
          </a:p>
          <a:p>
            <a:r>
              <a:rPr kumimoji="1" lang="ja-JP" altLang="en-US">
                <a:ea typeface="游ゴシック"/>
              </a:rPr>
              <a:t>この授業の初めに、「買い物はお金の投票」ということを勉強しましたね。私たちが</a:t>
            </a:r>
            <a:r>
              <a:rPr lang="ja-JP" altLang="en-US">
                <a:ea typeface="游ゴシック"/>
              </a:rPr>
              <a:t>、</a:t>
            </a:r>
            <a:r>
              <a:rPr kumimoji="1" lang="ja-JP" altLang="en-US">
                <a:ea typeface="游ゴシック"/>
              </a:rPr>
              <a:t>環境に配慮して作られた商品、売り上げの一部が被災地や福祉団体に寄付される商品、地元で作られた商品をなどを多く購入する、などもエシカル消費です。</a:t>
            </a:r>
            <a:endParaRPr lang="ja-JP" altLang="en-US">
              <a:ea typeface="游ゴシック"/>
            </a:endParaRPr>
          </a:p>
          <a:p>
            <a:r>
              <a:rPr kumimoji="1" lang="ja-JP" altLang="en-US"/>
              <a:t>（クリックし、関連資料提示）</a:t>
            </a:r>
          </a:p>
          <a:p>
            <a:r>
              <a:rPr kumimoji="1" lang="ja-JP" altLang="en-US"/>
              <a:t>私たちがエシカル消費をすることで、生産者や販売店はそのような商品を多く生産したり、扱うようになります。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17</a:t>
            </a:fld>
            <a:endParaRPr kumimoji="1" lang="ja-JP" altLang="en-US"/>
          </a:p>
        </p:txBody>
      </p:sp>
    </p:spTree>
    <p:extLst>
      <p:ext uri="{BB962C8B-B14F-4D97-AF65-F5344CB8AC3E}">
        <p14:creationId xmlns:p14="http://schemas.microsoft.com/office/powerpoint/2010/main" val="35839497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最後に、私たちにできることを考えてみましょう。</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18</a:t>
            </a:fld>
            <a:endParaRPr kumimoji="1" lang="ja-JP" altLang="en-US"/>
          </a:p>
        </p:txBody>
      </p:sp>
    </p:spTree>
    <p:extLst>
      <p:ext uri="{BB962C8B-B14F-4D97-AF65-F5344CB8AC3E}">
        <p14:creationId xmlns:p14="http://schemas.microsoft.com/office/powerpoint/2010/main" val="4541974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もうできていることやすぐにでも実践したいこともあると思います。実践したくてもできないこともあるかもしれません。実践可能な範囲で何ができるか考え、実行することが大切です。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19</a:t>
            </a:fld>
            <a:endParaRPr kumimoji="1" lang="ja-JP" altLang="en-US"/>
          </a:p>
        </p:txBody>
      </p:sp>
    </p:spTree>
    <p:extLst>
      <p:ext uri="{BB962C8B-B14F-4D97-AF65-F5344CB8AC3E}">
        <p14:creationId xmlns:p14="http://schemas.microsoft.com/office/powerpoint/2010/main" val="3445079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latin typeface="+mn-ea"/>
                <a:ea typeface="+mn-ea"/>
              </a:rPr>
              <a:t>・教師の支援：この時間に学習する内容を示す。</a:t>
            </a:r>
            <a:endParaRPr kumimoji="1" lang="en-US" altLang="ja-JP" b="1" i="1" u="sng">
              <a:latin typeface="+mn-ea"/>
              <a:ea typeface="+mn-ea"/>
            </a:endParaRPr>
          </a:p>
          <a:p>
            <a:endParaRPr kumimoji="1" lang="en-US" altLang="ja-JP">
              <a:latin typeface="+mn-ea"/>
              <a:ea typeface="+mn-ea"/>
            </a:endParaRPr>
          </a:p>
          <a:p>
            <a:r>
              <a:rPr kumimoji="1" lang="ja-JP" altLang="en-US">
                <a:latin typeface="+mn-ea"/>
                <a:ea typeface="+mn-ea"/>
              </a:rPr>
              <a:t>今日の授業は、おもにエシカル消費について考えます。エシカル消費についての理解を深め、そのためにできることを考えます。</a:t>
            </a:r>
          </a:p>
          <a:p>
            <a:r>
              <a:rPr kumimoji="1" lang="ja-JP" altLang="en-US">
                <a:latin typeface="+mn-ea"/>
                <a:ea typeface="+mn-ea"/>
              </a:rPr>
              <a:t>それでは、はじめに「商品を選ぶときに考えること」についてです。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2</a:t>
            </a:fld>
            <a:endParaRPr kumimoji="1" lang="ja-JP" altLang="en-US"/>
          </a:p>
        </p:txBody>
      </p:sp>
    </p:spTree>
    <p:extLst>
      <p:ext uri="{BB962C8B-B14F-4D97-AF65-F5344CB8AC3E}">
        <p14:creationId xmlns:p14="http://schemas.microsoft.com/office/powerpoint/2010/main" val="644031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dirty="0"/>
              <a:t>・学習内容：自分ができる範囲で実践可能なことを「エシカル宣言」で書く。</a:t>
            </a:r>
            <a:endParaRPr kumimoji="1" lang="en-US" altLang="ja-JP" b="1" i="1" u="sng" dirty="0"/>
          </a:p>
          <a:p>
            <a:r>
              <a:rPr kumimoji="1" lang="ja-JP" altLang="en-US" b="1" i="1" u="sng" dirty="0">
                <a:ea typeface="游ゴシック"/>
              </a:rPr>
              <a:t>・教師の支援：エシカル消費宣言を記入させ、</a:t>
            </a:r>
            <a:r>
              <a:rPr lang="ja-JP" altLang="en-US" b="1" i="1" u="sng" dirty="0">
                <a:ea typeface="游ゴシック"/>
              </a:rPr>
              <a:t>PC、</a:t>
            </a:r>
            <a:r>
              <a:rPr kumimoji="1" lang="ja-JP" altLang="en-US" b="1" i="1" u="sng" dirty="0">
                <a:ea typeface="游ゴシック"/>
              </a:rPr>
              <a:t>タブレットで共有させる。</a:t>
            </a:r>
            <a:r>
              <a:rPr lang="ja-JP" altLang="en-US" b="1" i="1" u="sng" dirty="0">
                <a:ea typeface="游ゴシック"/>
              </a:rPr>
              <a:t>PC、</a:t>
            </a:r>
            <a:r>
              <a:rPr kumimoji="1" lang="ja-JP" altLang="en-US" b="1" i="1" u="sng" dirty="0">
                <a:ea typeface="游ゴシック"/>
              </a:rPr>
              <a:t>タブレットがない場合はグループごとに発表させる。</a:t>
            </a:r>
            <a:endParaRPr kumimoji="1" lang="en-US" altLang="ja-JP" b="1" i="1" u="sng" dirty="0">
              <a:ea typeface="游ゴシック"/>
            </a:endParaRPr>
          </a:p>
          <a:p>
            <a:endParaRPr kumimoji="1" lang="en-US" altLang="ja-JP" dirty="0"/>
          </a:p>
          <a:p>
            <a:r>
              <a:rPr kumimoji="1" lang="ja-JP" altLang="en-US" dirty="0"/>
              <a:t>では、ワークシートに「私のエシカル消費宣言」を記入してください。</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20</a:t>
            </a:fld>
            <a:endParaRPr kumimoji="1" lang="ja-JP" altLang="en-US"/>
          </a:p>
        </p:txBody>
      </p:sp>
    </p:spTree>
    <p:extLst>
      <p:ext uri="{BB962C8B-B14F-4D97-AF65-F5344CB8AC3E}">
        <p14:creationId xmlns:p14="http://schemas.microsoft.com/office/powerpoint/2010/main" val="260948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ea typeface="游ゴシック"/>
              </a:rPr>
              <a:t>・教師の支援：自分たちの買い物が</a:t>
            </a:r>
            <a:r>
              <a:rPr lang="ja-JP" altLang="en-US" b="1" i="1" u="sng">
                <a:ea typeface="游ゴシック"/>
              </a:rPr>
              <a:t>、</a:t>
            </a:r>
            <a:r>
              <a:rPr kumimoji="1" lang="ja-JP" altLang="en-US" b="1" i="1" u="sng">
                <a:ea typeface="游ゴシック"/>
              </a:rPr>
              <a:t>地球に優しい商品が増えることに繋がることを理解させる。</a:t>
            </a:r>
            <a:endParaRPr kumimoji="1" lang="en-US" altLang="ja-JP" b="1" i="1" u="sng">
              <a:ea typeface="游ゴシック"/>
            </a:endParaRPr>
          </a:p>
          <a:p>
            <a:endParaRPr kumimoji="1" lang="en-US" altLang="ja-JP" b="1" i="1" u="sng"/>
          </a:p>
          <a:p>
            <a:r>
              <a:rPr kumimoji="1" lang="ja-JP" altLang="en-US">
                <a:ea typeface="游ゴシック"/>
              </a:rPr>
              <a:t>皆さんは、「買い物はお金の投票だ」、と</a:t>
            </a:r>
            <a:r>
              <a:rPr lang="ja-JP" altLang="en-US">
                <a:ea typeface="游ゴシック"/>
              </a:rPr>
              <a:t>い</a:t>
            </a:r>
            <a:r>
              <a:rPr kumimoji="1" lang="ja-JP" altLang="en-US">
                <a:ea typeface="游ゴシック"/>
              </a:rPr>
              <a:t>う言葉を聞いたことはありますか？（生徒に問いかけ、知っている生徒がいれば発表させてもよい。）</a:t>
            </a:r>
            <a:endParaRPr lang="ja-JP" altLang="en-US">
              <a:ea typeface="游ゴシック"/>
            </a:endParaRPr>
          </a:p>
          <a:p>
            <a:r>
              <a:rPr kumimoji="1" lang="ja-JP" altLang="en-US"/>
              <a:t>これは、買い物でお金を払うことは、その商品を支持する一票を入れることである、という意味です。</a:t>
            </a:r>
          </a:p>
          <a:p>
            <a:r>
              <a:rPr kumimoji="1" lang="ja-JP" altLang="en-US"/>
              <a:t>生産者は、たくさん売れる商品を作り、売れない商品は作らなくなります。</a:t>
            </a:r>
          </a:p>
          <a:p>
            <a:r>
              <a:rPr kumimoji="1" lang="ja-JP" altLang="en-US"/>
              <a:t>すなわち、多くの人が「地球に優しい商品」を買うようになると、生産者や販売店は「地球に優しい商品を増やそう」と考えます。これは、低燃費で排気ガスの少ないエコカーが増えていったことからも分かりま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3</a:t>
            </a:fld>
            <a:endParaRPr kumimoji="1" lang="ja-JP" altLang="en-US"/>
          </a:p>
        </p:txBody>
      </p:sp>
    </p:spTree>
    <p:extLst>
      <p:ext uri="{BB962C8B-B14F-4D97-AF65-F5344CB8AC3E}">
        <p14:creationId xmlns:p14="http://schemas.microsoft.com/office/powerpoint/2010/main" val="449027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t>・教師の支援：グループに分け、選ぶ基準について話し合いをさせる。</a:t>
            </a:r>
            <a:endParaRPr kumimoji="1" lang="en-US" altLang="ja-JP" b="1" i="1" u="sng"/>
          </a:p>
          <a:p>
            <a:endParaRPr kumimoji="1" lang="en-US" altLang="ja-JP" b="1" i="1" u="sng"/>
          </a:p>
          <a:p>
            <a:r>
              <a:rPr kumimoji="1" lang="ja-JP" altLang="en-US"/>
              <a:t>例えば、皆さんがチョコレートを買うときの基準は何でしょうか？味でしょうか？、品質でしょうか？、値段・量でしょうか？、見た目でしょうか？</a:t>
            </a:r>
            <a:endParaRPr kumimoji="1" lang="en-US" altLang="ja-JP"/>
          </a:p>
          <a:p>
            <a:endParaRPr kumimoji="1" lang="en-US" altLang="ja-JP"/>
          </a:p>
          <a:p>
            <a:endParaRPr kumimoji="1" lang="ja-JP" altLang="en-US"/>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4</a:t>
            </a:fld>
            <a:endParaRPr kumimoji="1" lang="ja-JP" altLang="en-US"/>
          </a:p>
        </p:txBody>
      </p:sp>
    </p:spTree>
    <p:extLst>
      <p:ext uri="{BB962C8B-B14F-4D97-AF65-F5344CB8AC3E}">
        <p14:creationId xmlns:p14="http://schemas.microsoft.com/office/powerpoint/2010/main" val="1675798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皆さんは味や品質などを重視して買いますか？ワークシートに記入してください。</a:t>
            </a:r>
          </a:p>
          <a:p>
            <a:r>
              <a:rPr kumimoji="1" lang="ja-JP" altLang="en-US">
                <a:ea typeface="游ゴシック"/>
              </a:rPr>
              <a:t>また、これら</a:t>
            </a:r>
            <a:r>
              <a:rPr lang="ja-JP" altLang="en-US">
                <a:ea typeface="游ゴシック"/>
              </a:rPr>
              <a:t>の</a:t>
            </a:r>
            <a:r>
              <a:rPr kumimoji="1" lang="ja-JP" altLang="en-US">
                <a:ea typeface="游ゴシック"/>
              </a:rPr>
              <a:t>他に重視することがあれば記入してください。</a:t>
            </a:r>
            <a:endParaRPr lang="ja-JP" altLang="en-US">
              <a:ea typeface="游ゴシック"/>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5</a:t>
            </a:fld>
            <a:endParaRPr kumimoji="1" lang="ja-JP" altLang="en-US"/>
          </a:p>
        </p:txBody>
      </p:sp>
    </p:spTree>
    <p:extLst>
      <p:ext uri="{BB962C8B-B14F-4D97-AF65-F5344CB8AC3E}">
        <p14:creationId xmlns:p14="http://schemas.microsoft.com/office/powerpoint/2010/main" val="38097002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ところで、もしチョコレートを選ぶ基準が</a:t>
            </a:r>
            <a:r>
              <a:rPr kumimoji="1" lang="en-US" altLang="ja-JP"/>
              <a:t>『</a:t>
            </a:r>
            <a:r>
              <a:rPr kumimoji="1" lang="ja-JP" altLang="en-US"/>
              <a:t>値段の安さ</a:t>
            </a:r>
            <a:r>
              <a:rPr kumimoji="1" lang="en-US" altLang="ja-JP"/>
              <a:t>』</a:t>
            </a:r>
            <a:r>
              <a:rPr kumimoji="1" lang="ja-JP" altLang="en-US"/>
              <a:t>しかなければどうなると思いますか？</a:t>
            </a:r>
          </a:p>
          <a:p>
            <a:r>
              <a:rPr kumimoji="1" lang="ja-JP" altLang="en-US"/>
              <a:t>おそらく、生産者は味や品質などを落とさずに、値段だけ下げるのではないでしょうか？なぜなら、「安くてまあまあな味のチョコレート」と「安くておいしいチョコレート」が並んで売られていれば、「安くておいしいチョコレート」の方を選ぶ消費者の方が多いからです。</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6</a:t>
            </a:fld>
            <a:endParaRPr kumimoji="1" lang="ja-JP" altLang="en-US"/>
          </a:p>
        </p:txBody>
      </p:sp>
    </p:spTree>
    <p:extLst>
      <p:ext uri="{BB962C8B-B14F-4D97-AF65-F5344CB8AC3E}">
        <p14:creationId xmlns:p14="http://schemas.microsoft.com/office/powerpoint/2010/main" val="1379827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t>・教師の支援：グループで話し合いをさせる。机間指導し、「働いている人はどんな人？」、「どんな荷物を運んでいるかな？」など、ヒントを与える。</a:t>
            </a:r>
            <a:endParaRPr kumimoji="1" lang="en-US" altLang="ja-JP" b="1" i="1" u="sng"/>
          </a:p>
          <a:p>
            <a:endParaRPr kumimoji="1" lang="en-US" altLang="ja-JP"/>
          </a:p>
          <a:p>
            <a:r>
              <a:rPr kumimoji="1" lang="ja-JP" altLang="en-US"/>
              <a:t>ここで、チョコレートの原料であるカカオがどのように生産されているか、考えてみましょう。</a:t>
            </a:r>
          </a:p>
          <a:p>
            <a:r>
              <a:rPr kumimoji="1" lang="ja-JP" altLang="en-US"/>
              <a:t>スライドの写真を見て、気付いたことや感じたことをグループで話し合ってください。</a:t>
            </a: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7</a:t>
            </a:fld>
            <a:endParaRPr kumimoji="1" lang="ja-JP" altLang="en-US"/>
          </a:p>
        </p:txBody>
      </p:sp>
    </p:spTree>
    <p:extLst>
      <p:ext uri="{BB962C8B-B14F-4D97-AF65-F5344CB8AC3E}">
        <p14:creationId xmlns:p14="http://schemas.microsoft.com/office/powerpoint/2010/main" val="42613299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t>・教師の支援：話し合いの際、「お金が欲しいから」などの意見が出ている場合、「なぜお金が欲しいのだろう」「何のためのお金が欲しいのだろう」など、話し合いを深めさせる。</a:t>
            </a:r>
            <a:endParaRPr kumimoji="1" lang="en-US" altLang="ja-JP" b="1" i="1" u="sng"/>
          </a:p>
          <a:p>
            <a:endParaRPr kumimoji="1" lang="en-US" altLang="ja-JP" b="1" i="1" u="sng"/>
          </a:p>
          <a:p>
            <a:r>
              <a:rPr kumimoji="1" lang="ja-JP" altLang="en-US">
                <a:ea typeface="游ゴシック"/>
              </a:rPr>
              <a:t>それでは、なぜ</a:t>
            </a:r>
            <a:r>
              <a:rPr lang="ja-JP" altLang="en-US">
                <a:ea typeface="游ゴシック"/>
              </a:rPr>
              <a:t>こ</a:t>
            </a:r>
            <a:r>
              <a:rPr kumimoji="1" lang="ja-JP" altLang="en-US">
                <a:ea typeface="游ゴシック"/>
              </a:rPr>
              <a:t>どもが働いているのか、考えてみましょう。</a:t>
            </a:r>
            <a:endParaRPr lang="ja-JP" altLang="en-US">
              <a:ea typeface="游ゴシック"/>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8</a:t>
            </a:fld>
            <a:endParaRPr kumimoji="1" lang="ja-JP" altLang="en-US"/>
          </a:p>
        </p:txBody>
      </p:sp>
    </p:spTree>
    <p:extLst>
      <p:ext uri="{BB962C8B-B14F-4D97-AF65-F5344CB8AC3E}">
        <p14:creationId xmlns:p14="http://schemas.microsoft.com/office/powerpoint/2010/main" val="991852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i="1" u="sng"/>
              <a:t>・教師の支援：児童労働の背景や問題点を理解させる。</a:t>
            </a:r>
            <a:endParaRPr kumimoji="1" lang="en-US" altLang="ja-JP" b="1" i="1" u="sng"/>
          </a:p>
          <a:p>
            <a:endParaRPr kumimoji="1" lang="en-US" altLang="ja-JP"/>
          </a:p>
          <a:p>
            <a:r>
              <a:rPr lang="ja-JP" altLang="en-US">
                <a:ea typeface="游ゴシック"/>
              </a:rPr>
              <a:t>こ</a:t>
            </a:r>
            <a:r>
              <a:rPr kumimoji="1" lang="ja-JP" altLang="en-US">
                <a:ea typeface="游ゴシック"/>
              </a:rPr>
              <a:t>どもが働いている背景には、「安価なチョコレート」を求める人が多いからです。安いチョコレートを作るために、チョコレート農場で働く人は、安い賃金しかもらえません。大人だけでは生活費が足りないため、</a:t>
            </a:r>
            <a:r>
              <a:rPr lang="ja-JP" altLang="en-US">
                <a:ea typeface="游ゴシック"/>
              </a:rPr>
              <a:t>こ</a:t>
            </a:r>
            <a:r>
              <a:rPr kumimoji="1" lang="ja-JP" altLang="en-US">
                <a:ea typeface="游ゴシック"/>
              </a:rPr>
              <a:t>どもも働かせざるを得ません。その場合、</a:t>
            </a:r>
            <a:r>
              <a:rPr lang="ja-JP" altLang="en-US">
                <a:ea typeface="游ゴシック"/>
              </a:rPr>
              <a:t>こ</a:t>
            </a:r>
            <a:r>
              <a:rPr kumimoji="1" lang="ja-JP" altLang="en-US">
                <a:ea typeface="游ゴシック"/>
              </a:rPr>
              <a:t>どもは学校に行けないので勉強ができず、賃金が高い職業を選ぶことができません。</a:t>
            </a:r>
            <a:endParaRPr lang="ja-JP" altLang="en-US">
              <a:ea typeface="游ゴシック"/>
            </a:endParaRPr>
          </a:p>
          <a:p>
            <a:r>
              <a:rPr kumimoji="1" lang="ja-JP" altLang="en-US">
                <a:ea typeface="游ゴシック"/>
              </a:rPr>
              <a:t>その人の</a:t>
            </a:r>
            <a:r>
              <a:rPr lang="ja-JP" altLang="en-US">
                <a:ea typeface="游ゴシック"/>
              </a:rPr>
              <a:t>こ</a:t>
            </a:r>
            <a:r>
              <a:rPr kumimoji="1" lang="ja-JP" altLang="en-US">
                <a:ea typeface="游ゴシック"/>
              </a:rPr>
              <a:t>どもは、また、「生活費を稼ぐために働かされ、学校に行けなくなる」、というマイナスの循環から抜け出すことが難しくなります。</a:t>
            </a:r>
            <a:endParaRPr lang="ja-JP" altLang="en-US">
              <a:ea typeface="游ゴシック"/>
            </a:endParaRPr>
          </a:p>
          <a:p>
            <a:r>
              <a:rPr kumimoji="1" lang="ja-JP" altLang="en-US">
                <a:ea typeface="游ゴシック"/>
              </a:rPr>
              <a:t>このような児童労働に従事している</a:t>
            </a:r>
            <a:r>
              <a:rPr lang="ja-JP" altLang="en-US">
                <a:ea typeface="游ゴシック"/>
              </a:rPr>
              <a:t>こ</a:t>
            </a:r>
            <a:r>
              <a:rPr kumimoji="1" lang="ja-JP" altLang="en-US">
                <a:ea typeface="游ゴシック"/>
              </a:rPr>
              <a:t>どもは、２０２０年現在で約１億６千万人、と推計されています。</a:t>
            </a:r>
            <a:endParaRPr lang="ja-JP" altLang="en-US">
              <a:ea typeface="游ゴシック"/>
            </a:endParaRPr>
          </a:p>
          <a:p>
            <a:r>
              <a:rPr kumimoji="1" lang="ja-JP" altLang="en-US">
                <a:ea typeface="游ゴシック"/>
              </a:rPr>
              <a:t>これは、全世界の</a:t>
            </a:r>
            <a:r>
              <a:rPr lang="ja-JP" altLang="en-US">
                <a:ea typeface="游ゴシック"/>
              </a:rPr>
              <a:t>こ</a:t>
            </a:r>
            <a:r>
              <a:rPr kumimoji="1" lang="ja-JP" altLang="en-US">
                <a:ea typeface="游ゴシック"/>
              </a:rPr>
              <a:t>どもの１０人に１人となります（ＩＬＯとユニセフが２０２１年に発表した報告書による）。</a:t>
            </a:r>
            <a:endParaRPr lang="ja-JP" altLang="en-US">
              <a:ea typeface="游ゴシック"/>
            </a:endParaRPr>
          </a:p>
        </p:txBody>
      </p:sp>
      <p:sp>
        <p:nvSpPr>
          <p:cNvPr id="4" name="スライド番号プレースホルダー 3"/>
          <p:cNvSpPr>
            <a:spLocks noGrp="1"/>
          </p:cNvSpPr>
          <p:nvPr>
            <p:ph type="sldNum" sz="quarter" idx="5"/>
          </p:nvPr>
        </p:nvSpPr>
        <p:spPr/>
        <p:txBody>
          <a:bodyPr/>
          <a:lstStyle/>
          <a:p>
            <a:fld id="{56309CEA-355C-49A5-ABEF-E451EC98F822}" type="slidenum">
              <a:rPr lang="en-US" altLang="ja-JP" smtClean="0"/>
              <a:t>9</a:t>
            </a:fld>
            <a:endParaRPr kumimoji="1" lang="ja-JP" altLang="en-US"/>
          </a:p>
        </p:txBody>
      </p:sp>
    </p:spTree>
    <p:extLst>
      <p:ext uri="{BB962C8B-B14F-4D97-AF65-F5344CB8AC3E}">
        <p14:creationId xmlns:p14="http://schemas.microsoft.com/office/powerpoint/2010/main" val="3985858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2024/3/25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49106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2024/3/25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575747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2024/3/25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50866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2024/3/25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0515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0E02A643-9BB0-4E02-80B2-2C0A5E5D738E}" type="datetimeFigureOut">
              <a:rPr kumimoji="1" lang="ja-JP" altLang="en-US" smtClean="0"/>
              <a:t>2024/3/25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4083904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2024/3/25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139540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E02A643-9BB0-4E02-80B2-2C0A5E5D738E}" type="datetimeFigureOut">
              <a:rPr kumimoji="1" lang="ja-JP" altLang="en-US" smtClean="0"/>
              <a:t>2024/3/25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797884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E02A643-9BB0-4E02-80B2-2C0A5E5D738E}" type="datetimeFigureOut">
              <a:rPr kumimoji="1" lang="ja-JP" altLang="en-US" smtClean="0"/>
              <a:t>2024/3/25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539588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E02A643-9BB0-4E02-80B2-2C0A5E5D738E}" type="datetimeFigureOut">
              <a:rPr kumimoji="1" lang="ja-JP" altLang="en-US" smtClean="0"/>
              <a:t>2024/3/25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042860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2024/3/25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3888451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02A643-9BB0-4E02-80B2-2C0A5E5D738E}" type="datetimeFigureOut">
              <a:rPr kumimoji="1" lang="ja-JP" altLang="en-US" smtClean="0"/>
              <a:t>2024/3/25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189387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02A643-9BB0-4E02-80B2-2C0A5E5D738E}" type="datetimeFigureOut">
              <a:rPr kumimoji="1" lang="ja-JP" altLang="en-US" smtClean="0"/>
              <a:t>2024/3/25</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9D720A-4AD5-4DCF-885F-DE5297996123}" type="slidenum">
              <a:rPr kumimoji="1" lang="ja-JP" altLang="en-US" smtClean="0"/>
              <a:t>‹#›</a:t>
            </a:fld>
            <a:endParaRPr kumimoji="1" lang="ja-JP" altLang="en-US"/>
          </a:p>
        </p:txBody>
      </p:sp>
    </p:spTree>
    <p:extLst>
      <p:ext uri="{BB962C8B-B14F-4D97-AF65-F5344CB8AC3E}">
        <p14:creationId xmlns:p14="http://schemas.microsoft.com/office/powerpoint/2010/main" val="2907289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9.e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B7278557-D78E-A01C-2A3A-5C0AA8C918D3}"/>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四角形: 上の 2 つの角を丸める 5">
            <a:extLst>
              <a:ext uri="{FF2B5EF4-FFF2-40B4-BE49-F238E27FC236}">
                <a16:creationId xmlns:a16="http://schemas.microsoft.com/office/drawing/2014/main" id="{D7A0A32D-07EB-0E3C-5A49-B648346F76A3}"/>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8" name="四角形: 上の 2 つの角を丸める 7">
            <a:extLst>
              <a:ext uri="{FF2B5EF4-FFF2-40B4-BE49-F238E27FC236}">
                <a16:creationId xmlns:a16="http://schemas.microsoft.com/office/drawing/2014/main" id="{E749BCAA-C669-C460-C50E-D13FF9CC9054}"/>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11" name="正方形/長方形 10">
            <a:extLst>
              <a:ext uri="{FF2B5EF4-FFF2-40B4-BE49-F238E27FC236}">
                <a16:creationId xmlns:a16="http://schemas.microsoft.com/office/drawing/2014/main" id="{77407057-3910-7B4C-B549-4A84A29FFFFC}"/>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sp>
        <p:nvSpPr>
          <p:cNvPr id="12" name="テキスト ボックス 11">
            <a:extLst>
              <a:ext uri="{FF2B5EF4-FFF2-40B4-BE49-F238E27FC236}">
                <a16:creationId xmlns:a16="http://schemas.microsoft.com/office/drawing/2014/main" id="{3ADF7548-9CFE-21E7-C583-DE8A8EC7E48C}"/>
              </a:ext>
            </a:extLst>
          </p:cNvPr>
          <p:cNvSpPr txBox="1"/>
          <p:nvPr/>
        </p:nvSpPr>
        <p:spPr>
          <a:xfrm>
            <a:off x="4427764" y="2752725"/>
            <a:ext cx="334599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4800" b="1">
                <a:solidFill>
                  <a:schemeClr val="accent1"/>
                </a:solidFill>
                <a:latin typeface="UD Digi Kyokasho NK-B"/>
                <a:ea typeface="UD Digi Kyokasho NK-B"/>
                <a:cs typeface="Calibri" panose="020F0502020204030204"/>
              </a:rPr>
              <a:t>めあて</a:t>
            </a:r>
          </a:p>
        </p:txBody>
      </p:sp>
      <p:sp>
        <p:nvSpPr>
          <p:cNvPr id="13" name="テキスト ボックス 12">
            <a:extLst>
              <a:ext uri="{FF2B5EF4-FFF2-40B4-BE49-F238E27FC236}">
                <a16:creationId xmlns:a16="http://schemas.microsoft.com/office/drawing/2014/main" id="{335980E3-55E1-7621-2A7B-125903CB860D}"/>
              </a:ext>
            </a:extLst>
          </p:cNvPr>
          <p:cNvSpPr txBox="1"/>
          <p:nvPr/>
        </p:nvSpPr>
        <p:spPr>
          <a:xfrm>
            <a:off x="1200150" y="3716111"/>
            <a:ext cx="9805306"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sz="4800">
                <a:latin typeface="UD Digi Kyokasho NK-R"/>
                <a:ea typeface="UD Digi Kyokasho NK-R"/>
                <a:cs typeface="+mn-lt"/>
              </a:rPr>
              <a:t>持続可能な消費生活を目指して</a:t>
            </a:r>
          </a:p>
          <a:p>
            <a:pPr algn="ctr"/>
            <a:r>
              <a:rPr lang="ja-JP" sz="4800">
                <a:latin typeface="UD Digi Kyokasho NK-R"/>
                <a:ea typeface="UD Digi Kyokasho NK-R"/>
                <a:cs typeface="+mn-lt"/>
              </a:rPr>
              <a:t>課題とその解決方法を考え、</a:t>
            </a:r>
            <a:endParaRPr lang="en-US" sz="4800">
              <a:latin typeface="UD Digi Kyokasho NK-R"/>
              <a:ea typeface="UD Digi Kyokasho NK-R"/>
              <a:cs typeface="+mn-lt"/>
            </a:endParaRPr>
          </a:p>
          <a:p>
            <a:pPr algn="ctr"/>
            <a:r>
              <a:rPr lang="ja-JP" sz="4800">
                <a:latin typeface="UD Digi Kyokasho NK-R"/>
                <a:ea typeface="UD Digi Kyokasho NK-R"/>
                <a:cs typeface="+mn-lt"/>
              </a:rPr>
              <a:t>自分の生活を工夫しよう</a:t>
            </a:r>
          </a:p>
        </p:txBody>
      </p:sp>
    </p:spTree>
    <p:extLst>
      <p:ext uri="{BB962C8B-B14F-4D97-AF65-F5344CB8AC3E}">
        <p14:creationId xmlns:p14="http://schemas.microsoft.com/office/powerpoint/2010/main" val="249716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20" name="正方形/長方形 19">
            <a:extLst>
              <a:ext uri="{FF2B5EF4-FFF2-40B4-BE49-F238E27FC236}">
                <a16:creationId xmlns:a16="http://schemas.microsoft.com/office/drawing/2014/main" id="{E25CF15A-3F2A-7D16-2DA5-8D188632309E}"/>
              </a:ext>
            </a:extLst>
          </p:cNvPr>
          <p:cNvSpPr/>
          <p:nvPr/>
        </p:nvSpPr>
        <p:spPr>
          <a:xfrm>
            <a:off x="4409606" y="3297835"/>
            <a:ext cx="7207770" cy="87442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正方形/長方形 2">
            <a:extLst>
              <a:ext uri="{FF2B5EF4-FFF2-40B4-BE49-F238E27FC236}">
                <a16:creationId xmlns:a16="http://schemas.microsoft.com/office/drawing/2014/main" id="{6C7FF9BB-41F6-E2DF-7284-84C09B4688C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92F5DCFB-B028-A46B-C4F0-CAF99E0A3C74}"/>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2" name="四角形: 上の 2 つの角を丸める 11">
            <a:extLst>
              <a:ext uri="{FF2B5EF4-FFF2-40B4-BE49-F238E27FC236}">
                <a16:creationId xmlns:a16="http://schemas.microsoft.com/office/drawing/2014/main" id="{214D7A30-73C2-A6DF-1C26-EC435F2019BC}"/>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14" name="正方形/長方形 13">
            <a:extLst>
              <a:ext uri="{FF2B5EF4-FFF2-40B4-BE49-F238E27FC236}">
                <a16:creationId xmlns:a16="http://schemas.microsoft.com/office/drawing/2014/main" id="{7899BD82-189B-505C-1086-D658510EA647}"/>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sp>
        <p:nvSpPr>
          <p:cNvPr id="5" name="テキスト ボックス 10">
            <a:extLst>
              <a:ext uri="{FF2B5EF4-FFF2-40B4-BE49-F238E27FC236}">
                <a16:creationId xmlns:a16="http://schemas.microsoft.com/office/drawing/2014/main" id="{E843AED7-6B55-2E24-C310-308D933A3C15}"/>
              </a:ext>
            </a:extLst>
          </p:cNvPr>
          <p:cNvSpPr txBox="1"/>
          <p:nvPr/>
        </p:nvSpPr>
        <p:spPr>
          <a:xfrm>
            <a:off x="1767567" y="1510799"/>
            <a:ext cx="9805306"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b="1">
                <a:solidFill>
                  <a:schemeClr val="accent1"/>
                </a:solidFill>
                <a:latin typeface="UD Digi Kyokasho NK-R"/>
                <a:ea typeface="UD Digi Kyokasho NK-R"/>
                <a:cs typeface="Calibri"/>
              </a:rPr>
              <a:t>児童労働を</a:t>
            </a:r>
            <a:r>
              <a:rPr lang="ja-JP" altLang="en-US" sz="3200" b="1">
                <a:solidFill>
                  <a:schemeClr val="accent1"/>
                </a:solidFill>
                <a:latin typeface="UD Digi Kyokasho NK-R"/>
                <a:ea typeface="UD Digi Kyokasho NK-R"/>
                <a:cs typeface="Calibri"/>
              </a:rPr>
              <a:t>なくすため</a:t>
            </a:r>
            <a:r>
              <a:rPr lang="ja-JP" sz="3200" b="1">
                <a:solidFill>
                  <a:schemeClr val="accent1"/>
                </a:solidFill>
                <a:latin typeface="UD Digi Kyokasho NK-R"/>
                <a:ea typeface="UD Digi Kyokasho NK-R"/>
                <a:cs typeface="Calibri"/>
              </a:rPr>
              <a:t>に</a:t>
            </a:r>
            <a:r>
              <a:rPr lang="ja-JP" altLang="en-US" sz="3200" b="1">
                <a:solidFill>
                  <a:schemeClr val="accent1"/>
                </a:solidFill>
                <a:latin typeface="UD Digi Kyokasho NK-R"/>
                <a:ea typeface="UD Digi Kyokasho NK-R"/>
                <a:cs typeface="Calibri"/>
              </a:rPr>
              <a:t>できること</a:t>
            </a:r>
            <a:r>
              <a:rPr lang="ja-JP" sz="3200" b="1">
                <a:solidFill>
                  <a:schemeClr val="accent1"/>
                </a:solidFill>
                <a:latin typeface="UD Digi Kyokasho NK-R"/>
                <a:ea typeface="UD Digi Kyokasho NK-R"/>
                <a:cs typeface="Calibri"/>
              </a:rPr>
              <a:t>を</a:t>
            </a:r>
            <a:r>
              <a:rPr lang="ja-JP" altLang="en-US" sz="3200" b="1">
                <a:solidFill>
                  <a:schemeClr val="accent1"/>
                </a:solidFill>
                <a:latin typeface="UD Digi Kyokasho NK-R"/>
                <a:ea typeface="UD Digi Kyokasho NK-R"/>
                <a:cs typeface="Calibri"/>
              </a:rPr>
              <a:t>考</a:t>
            </a:r>
            <a:r>
              <a:rPr lang="ja-JP" sz="3200" b="1">
                <a:solidFill>
                  <a:schemeClr val="accent1"/>
                </a:solidFill>
                <a:latin typeface="UD Digi Kyokasho NK-R"/>
                <a:ea typeface="UD Digi Kyokasho NK-R"/>
                <a:cs typeface="Calibri"/>
              </a:rPr>
              <a:t>えよう</a:t>
            </a:r>
            <a:endParaRPr lang="ja-JP" b="1">
              <a:solidFill>
                <a:schemeClr val="accent1"/>
              </a:solidFill>
              <a:ea typeface="ＭＳ Ｐゴシック"/>
              <a:cs typeface="Calibri"/>
            </a:endParaRPr>
          </a:p>
        </p:txBody>
      </p:sp>
      <p:sp>
        <p:nvSpPr>
          <p:cNvPr id="8" name="テキスト ボックス 11">
            <a:extLst>
              <a:ext uri="{FF2B5EF4-FFF2-40B4-BE49-F238E27FC236}">
                <a16:creationId xmlns:a16="http://schemas.microsoft.com/office/drawing/2014/main" id="{B51EC172-CD1E-64C1-41DB-EA6AB9C57B39}"/>
              </a:ext>
            </a:extLst>
          </p:cNvPr>
          <p:cNvSpPr txBox="1"/>
          <p:nvPr/>
        </p:nvSpPr>
        <p:spPr>
          <a:xfrm>
            <a:off x="615345" y="1506565"/>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5</a:t>
            </a:r>
          </a:p>
        </p:txBody>
      </p:sp>
      <p:pic>
        <p:nvPicPr>
          <p:cNvPr id="11" name="図 10" descr="ロゴ&#10;&#10;説明は自動で生成されたものです">
            <a:extLst>
              <a:ext uri="{FF2B5EF4-FFF2-40B4-BE49-F238E27FC236}">
                <a16:creationId xmlns:a16="http://schemas.microsoft.com/office/drawing/2014/main" id="{0FD510F8-1892-F513-E6EB-1371BF555F2C}"/>
              </a:ext>
            </a:extLst>
          </p:cNvPr>
          <p:cNvPicPr>
            <a:picLocks noChangeAspect="1"/>
          </p:cNvPicPr>
          <p:nvPr/>
        </p:nvPicPr>
        <p:blipFill>
          <a:blip r:embed="rId3"/>
          <a:stretch>
            <a:fillRect/>
          </a:stretch>
        </p:blipFill>
        <p:spPr>
          <a:xfrm>
            <a:off x="669035" y="2393458"/>
            <a:ext cx="2743200" cy="3235427"/>
          </a:xfrm>
          <a:prstGeom prst="rect">
            <a:avLst/>
          </a:prstGeom>
        </p:spPr>
      </p:pic>
      <p:sp>
        <p:nvSpPr>
          <p:cNvPr id="15" name="テキスト ボックス 8">
            <a:extLst>
              <a:ext uri="{FF2B5EF4-FFF2-40B4-BE49-F238E27FC236}">
                <a16:creationId xmlns:a16="http://schemas.microsoft.com/office/drawing/2014/main" id="{98A7D547-6451-1766-4AB7-47C3004805B3}"/>
              </a:ext>
            </a:extLst>
          </p:cNvPr>
          <p:cNvSpPr txBox="1"/>
          <p:nvPr/>
        </p:nvSpPr>
        <p:spPr>
          <a:xfrm>
            <a:off x="3909394" y="2571928"/>
            <a:ext cx="6074965" cy="68018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a:lnSpc>
                <a:spcPct val="150000"/>
              </a:lnSpc>
            </a:pPr>
            <a:r>
              <a:rPr lang="ja-JP" altLang="en-US" sz="2800">
                <a:solidFill>
                  <a:schemeClr val="accent1"/>
                </a:solidFill>
                <a:latin typeface="UD Digi Kyokasho NK-R"/>
                <a:ea typeface="UD Digi Kyokasho NK-R"/>
              </a:rPr>
              <a:t>● </a:t>
            </a:r>
            <a:r>
              <a:rPr lang="ja-JP" altLang="en-US" sz="2800">
                <a:latin typeface="UD Digi Kyokasho NK-R"/>
                <a:ea typeface="UD Digi Kyokasho NK-R"/>
              </a:rPr>
              <a:t>このマークを知っていますか？</a:t>
            </a:r>
            <a:endParaRPr lang="ja-JP" sz="2800">
              <a:latin typeface="UD Digi Kyokasho NK-R"/>
              <a:ea typeface="UD Digi Kyokasho NK-R"/>
              <a:cs typeface="Calibri"/>
            </a:endParaRPr>
          </a:p>
        </p:txBody>
      </p:sp>
      <p:sp>
        <p:nvSpPr>
          <p:cNvPr id="16" name="テキスト ボックス 8">
            <a:extLst>
              <a:ext uri="{FF2B5EF4-FFF2-40B4-BE49-F238E27FC236}">
                <a16:creationId xmlns:a16="http://schemas.microsoft.com/office/drawing/2014/main" id="{7C99D6E1-B450-B0EE-129E-F4443F7A7314}"/>
              </a:ext>
            </a:extLst>
          </p:cNvPr>
          <p:cNvSpPr txBox="1"/>
          <p:nvPr/>
        </p:nvSpPr>
        <p:spPr>
          <a:xfrm>
            <a:off x="4583950" y="3358911"/>
            <a:ext cx="7161752" cy="596253"/>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a:lnSpc>
                <a:spcPct val="150000"/>
              </a:lnSpc>
            </a:pPr>
            <a:r>
              <a:rPr lang="ja-JP" sz="2400">
                <a:latin typeface="UD デジタル 教科書体 N-R"/>
                <a:ea typeface="UD デジタル 教科書体 N-R"/>
              </a:rPr>
              <a:t>知っている・　 見たことがある　・　知らない</a:t>
            </a:r>
          </a:p>
        </p:txBody>
      </p:sp>
      <p:sp>
        <p:nvSpPr>
          <p:cNvPr id="24" name="正方形/長方形 23">
            <a:extLst>
              <a:ext uri="{FF2B5EF4-FFF2-40B4-BE49-F238E27FC236}">
                <a16:creationId xmlns:a16="http://schemas.microsoft.com/office/drawing/2014/main" id="{DEE66E38-0F2C-5688-6C3E-763771C30CAC}"/>
              </a:ext>
            </a:extLst>
          </p:cNvPr>
          <p:cNvSpPr/>
          <p:nvPr/>
        </p:nvSpPr>
        <p:spPr>
          <a:xfrm>
            <a:off x="4447081" y="5134129"/>
            <a:ext cx="7207770" cy="87442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ja-JP" altLang="en-US" sz="3200">
              <a:solidFill>
                <a:srgbClr val="FF00A2"/>
              </a:solidFill>
              <a:latin typeface="UD デジタル 教科書体 N-R"/>
              <a:ea typeface="UD デジタル 教科書体 N-R"/>
              <a:cs typeface="Calibri"/>
            </a:endParaRPr>
          </a:p>
        </p:txBody>
      </p:sp>
      <p:sp>
        <p:nvSpPr>
          <p:cNvPr id="25" name="テキスト ボックス 8">
            <a:extLst>
              <a:ext uri="{FF2B5EF4-FFF2-40B4-BE49-F238E27FC236}">
                <a16:creationId xmlns:a16="http://schemas.microsoft.com/office/drawing/2014/main" id="{0BCFDE03-129A-0B0C-8095-F90B5A840F2F}"/>
              </a:ext>
            </a:extLst>
          </p:cNvPr>
          <p:cNvSpPr txBox="1"/>
          <p:nvPr/>
        </p:nvSpPr>
        <p:spPr>
          <a:xfrm>
            <a:off x="3946869" y="4408222"/>
            <a:ext cx="6074965" cy="68018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a:lnSpc>
                <a:spcPct val="150000"/>
              </a:lnSpc>
            </a:pPr>
            <a:r>
              <a:rPr lang="ja-JP" altLang="en-US" sz="2800">
                <a:solidFill>
                  <a:schemeClr val="accent1"/>
                </a:solidFill>
                <a:latin typeface="UD Digi Kyokasho NK-R"/>
                <a:ea typeface="UD Digi Kyokasho NK-R"/>
              </a:rPr>
              <a:t>● </a:t>
            </a:r>
            <a:r>
              <a:rPr lang="ja-JP" altLang="en-US" sz="2800">
                <a:latin typeface="UD Digi Kyokasho NK-R"/>
                <a:ea typeface="UD Digi Kyokasho NK-R"/>
              </a:rPr>
              <a:t>このマークの名前は何だろう</a:t>
            </a:r>
            <a:endParaRPr lang="ja-JP" sz="2800">
              <a:latin typeface="UD Digi Kyokasho NK-R"/>
              <a:ea typeface="UD Digi Kyokasho NK-R"/>
              <a:cs typeface="Calibri"/>
            </a:endParaRPr>
          </a:p>
        </p:txBody>
      </p:sp>
      <p:sp>
        <p:nvSpPr>
          <p:cNvPr id="2" name="テキスト ボックス 1">
            <a:extLst>
              <a:ext uri="{FF2B5EF4-FFF2-40B4-BE49-F238E27FC236}">
                <a16:creationId xmlns:a16="http://schemas.microsoft.com/office/drawing/2014/main" id="{7CA579A0-203D-C848-D7B6-CAFEA14D1E10}"/>
              </a:ext>
            </a:extLst>
          </p:cNvPr>
          <p:cNvSpPr txBox="1"/>
          <p:nvPr/>
        </p:nvSpPr>
        <p:spPr>
          <a:xfrm>
            <a:off x="4850053" y="5336498"/>
            <a:ext cx="6076857"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3200">
                <a:solidFill>
                  <a:srgbClr val="FF00A2"/>
                </a:solidFill>
                <a:ea typeface="UD デジタル 教科書体 N-R"/>
              </a:rPr>
              <a:t>国際</a:t>
            </a:r>
            <a:r>
              <a:rPr lang="ja-JP" sz="3200">
                <a:solidFill>
                  <a:srgbClr val="FF00A2"/>
                </a:solidFill>
                <a:ea typeface="UD デジタル 教科書体 N-R"/>
              </a:rPr>
              <a:t>フェアトレード</a:t>
            </a:r>
            <a:r>
              <a:rPr lang="ja-JP" altLang="en-US" sz="3200">
                <a:solidFill>
                  <a:srgbClr val="FF00A2"/>
                </a:solidFill>
                <a:ea typeface="UD デジタル 教科書体 N-R"/>
              </a:rPr>
              <a:t>認証ラベル</a:t>
            </a:r>
            <a:endParaRPr lang="ja-JP" sz="3200">
              <a:latin typeface="UD デジタル 教科書体 N-R"/>
              <a:ea typeface="UD デジタル 教科書体 N-R"/>
            </a:endParaRPr>
          </a:p>
        </p:txBody>
      </p:sp>
    </p:spTree>
    <p:extLst>
      <p:ext uri="{BB962C8B-B14F-4D97-AF65-F5344CB8AC3E}">
        <p14:creationId xmlns:p14="http://schemas.microsoft.com/office/powerpoint/2010/main" val="2974252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6C7FF9BB-41F6-E2DF-7284-84C09B4688C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92F5DCFB-B028-A46B-C4F0-CAF99E0A3C74}"/>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2" name="四角形: 上の 2 つの角を丸める 11">
            <a:extLst>
              <a:ext uri="{FF2B5EF4-FFF2-40B4-BE49-F238E27FC236}">
                <a16:creationId xmlns:a16="http://schemas.microsoft.com/office/drawing/2014/main" id="{214D7A30-73C2-A6DF-1C26-EC435F2019BC}"/>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14" name="正方形/長方形 13">
            <a:extLst>
              <a:ext uri="{FF2B5EF4-FFF2-40B4-BE49-F238E27FC236}">
                <a16:creationId xmlns:a16="http://schemas.microsoft.com/office/drawing/2014/main" id="{7899BD82-189B-505C-1086-D658510EA647}"/>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sp>
        <p:nvSpPr>
          <p:cNvPr id="5" name="テキスト ボックス 10">
            <a:extLst>
              <a:ext uri="{FF2B5EF4-FFF2-40B4-BE49-F238E27FC236}">
                <a16:creationId xmlns:a16="http://schemas.microsoft.com/office/drawing/2014/main" id="{E843AED7-6B55-2E24-C310-308D933A3C15}"/>
              </a:ext>
            </a:extLst>
          </p:cNvPr>
          <p:cNvSpPr txBox="1"/>
          <p:nvPr/>
        </p:nvSpPr>
        <p:spPr>
          <a:xfrm>
            <a:off x="1767567" y="1510799"/>
            <a:ext cx="9805306"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b="1">
                <a:solidFill>
                  <a:schemeClr val="accent1"/>
                </a:solidFill>
                <a:latin typeface="UD Digi Kyokasho NK-R"/>
                <a:ea typeface="UD Digi Kyokasho NK-R"/>
                <a:cs typeface="Calibri"/>
              </a:rPr>
              <a:t>児童労働を</a:t>
            </a:r>
            <a:r>
              <a:rPr lang="ja-JP" altLang="en-US" sz="3200" b="1">
                <a:solidFill>
                  <a:schemeClr val="accent1"/>
                </a:solidFill>
                <a:latin typeface="UD Digi Kyokasho NK-R"/>
                <a:ea typeface="UD Digi Kyokasho NK-R"/>
                <a:cs typeface="Calibri"/>
              </a:rPr>
              <a:t>なくすため</a:t>
            </a:r>
            <a:r>
              <a:rPr lang="ja-JP" sz="3200" b="1">
                <a:solidFill>
                  <a:schemeClr val="accent1"/>
                </a:solidFill>
                <a:latin typeface="UD Digi Kyokasho NK-R"/>
                <a:ea typeface="UD Digi Kyokasho NK-R"/>
                <a:cs typeface="Calibri"/>
              </a:rPr>
              <a:t>に</a:t>
            </a:r>
            <a:r>
              <a:rPr lang="ja-JP" altLang="en-US" sz="3200" b="1">
                <a:solidFill>
                  <a:schemeClr val="accent1"/>
                </a:solidFill>
                <a:latin typeface="UD Digi Kyokasho NK-R"/>
                <a:ea typeface="UD Digi Kyokasho NK-R"/>
                <a:cs typeface="Calibri"/>
              </a:rPr>
              <a:t>できること</a:t>
            </a:r>
            <a:r>
              <a:rPr lang="ja-JP" sz="3200" b="1">
                <a:solidFill>
                  <a:schemeClr val="accent1"/>
                </a:solidFill>
                <a:latin typeface="UD Digi Kyokasho NK-R"/>
                <a:ea typeface="UD Digi Kyokasho NK-R"/>
                <a:cs typeface="Calibri"/>
              </a:rPr>
              <a:t>を</a:t>
            </a:r>
            <a:r>
              <a:rPr lang="ja-JP" altLang="en-US" sz="3200" b="1">
                <a:solidFill>
                  <a:schemeClr val="accent1"/>
                </a:solidFill>
                <a:latin typeface="UD Digi Kyokasho NK-R"/>
                <a:ea typeface="UD Digi Kyokasho NK-R"/>
                <a:cs typeface="Calibri"/>
              </a:rPr>
              <a:t>考</a:t>
            </a:r>
            <a:r>
              <a:rPr lang="ja-JP" sz="3200" b="1">
                <a:solidFill>
                  <a:schemeClr val="accent1"/>
                </a:solidFill>
                <a:latin typeface="UD Digi Kyokasho NK-R"/>
                <a:ea typeface="UD Digi Kyokasho NK-R"/>
                <a:cs typeface="Calibri"/>
              </a:rPr>
              <a:t>えよう</a:t>
            </a:r>
            <a:endParaRPr lang="ja-JP" b="1">
              <a:solidFill>
                <a:schemeClr val="accent1"/>
              </a:solidFill>
              <a:ea typeface="ＭＳ Ｐゴシック"/>
              <a:cs typeface="Calibri"/>
            </a:endParaRPr>
          </a:p>
        </p:txBody>
      </p:sp>
      <p:sp>
        <p:nvSpPr>
          <p:cNvPr id="8" name="テキスト ボックス 11">
            <a:extLst>
              <a:ext uri="{FF2B5EF4-FFF2-40B4-BE49-F238E27FC236}">
                <a16:creationId xmlns:a16="http://schemas.microsoft.com/office/drawing/2014/main" id="{B51EC172-CD1E-64C1-41DB-EA6AB9C57B39}"/>
              </a:ext>
            </a:extLst>
          </p:cNvPr>
          <p:cNvSpPr txBox="1"/>
          <p:nvPr/>
        </p:nvSpPr>
        <p:spPr>
          <a:xfrm>
            <a:off x="615345" y="1506565"/>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5</a:t>
            </a:r>
          </a:p>
        </p:txBody>
      </p:sp>
      <p:pic>
        <p:nvPicPr>
          <p:cNvPr id="11" name="図 10" descr="ロゴ&#10;&#10;説明は自動で生成されたものです">
            <a:extLst>
              <a:ext uri="{FF2B5EF4-FFF2-40B4-BE49-F238E27FC236}">
                <a16:creationId xmlns:a16="http://schemas.microsoft.com/office/drawing/2014/main" id="{0FD510F8-1892-F513-E6EB-1371BF555F2C}"/>
              </a:ext>
            </a:extLst>
          </p:cNvPr>
          <p:cNvPicPr>
            <a:picLocks noChangeAspect="1"/>
          </p:cNvPicPr>
          <p:nvPr/>
        </p:nvPicPr>
        <p:blipFill>
          <a:blip r:embed="rId3"/>
          <a:stretch>
            <a:fillRect/>
          </a:stretch>
        </p:blipFill>
        <p:spPr>
          <a:xfrm>
            <a:off x="584934" y="2531410"/>
            <a:ext cx="2743200" cy="3235427"/>
          </a:xfrm>
          <a:prstGeom prst="rect">
            <a:avLst/>
          </a:prstGeom>
        </p:spPr>
      </p:pic>
      <p:sp>
        <p:nvSpPr>
          <p:cNvPr id="2" name="テキスト ボックス 8">
            <a:extLst>
              <a:ext uri="{FF2B5EF4-FFF2-40B4-BE49-F238E27FC236}">
                <a16:creationId xmlns:a16="http://schemas.microsoft.com/office/drawing/2014/main" id="{98A7D547-6451-1766-4AB7-47C3004805B3}"/>
              </a:ext>
            </a:extLst>
          </p:cNvPr>
          <p:cNvSpPr txBox="1"/>
          <p:nvPr/>
        </p:nvSpPr>
        <p:spPr>
          <a:xfrm>
            <a:off x="3456100" y="2317852"/>
            <a:ext cx="8364307" cy="36625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a:r>
              <a:rPr lang="ja-JP" altLang="en-US" sz="3200">
                <a:latin typeface="UD Digi Kyokasho NK-R"/>
                <a:ea typeface="UD Digi Kyokasho NK-R"/>
              </a:rPr>
              <a:t>（１）国際フェアトレード認証ラベルが付いている</a:t>
            </a:r>
            <a:endParaRPr lang="en-US" altLang="ja-JP" sz="3200">
              <a:latin typeface="UD Digi Kyokasho NK-R"/>
              <a:ea typeface="UD Digi Kyokasho NK-R"/>
            </a:endParaRPr>
          </a:p>
          <a:p>
            <a:pPr algn="just"/>
            <a:r>
              <a:rPr lang="ja-JP" altLang="en-US" sz="3200">
                <a:latin typeface="UD Digi Kyokasho NK-R"/>
                <a:ea typeface="UD Digi Kyokasho NK-R"/>
              </a:rPr>
              <a:t>　　　　商品とは？</a:t>
            </a:r>
            <a:endParaRPr lang="en-US" altLang="ja-JP" sz="3200">
              <a:latin typeface="UD Digi Kyokasho NK-R"/>
              <a:ea typeface="UD Digi Kyokasho NK-R"/>
            </a:endParaRPr>
          </a:p>
          <a:p>
            <a:pPr algn="just"/>
            <a:r>
              <a:rPr lang="ja-JP" altLang="en-US" sz="2800">
                <a:latin typeface="UD Digi Kyokasho NK-R"/>
                <a:ea typeface="UD Digi Kyokasho NK-R"/>
              </a:rPr>
              <a:t>①生産から廃棄まで環境への負荷が少ないと</a:t>
            </a:r>
          </a:p>
          <a:p>
            <a:pPr algn="just"/>
            <a:r>
              <a:rPr lang="ja-JP" altLang="en-US" sz="2800">
                <a:latin typeface="UD Digi Kyokasho NK-R"/>
                <a:ea typeface="UD Digi Kyokasho NK-R"/>
              </a:rPr>
              <a:t>　　認められた商品</a:t>
            </a:r>
            <a:r>
              <a:rPr lang="ja-JP" sz="2800">
                <a:latin typeface="UD Digi Kyokasho NK-R"/>
                <a:ea typeface="UD Digi Kyokasho NK-R"/>
              </a:rPr>
              <a:t> </a:t>
            </a:r>
            <a:endParaRPr lang="ja-JP"/>
          </a:p>
          <a:p>
            <a:pPr algn="just"/>
            <a:r>
              <a:rPr lang="ja-JP" altLang="en-US" sz="2800">
                <a:latin typeface="UD Digi Kyokasho NK-R"/>
                <a:ea typeface="UD Digi Kyokasho NK-R"/>
              </a:rPr>
              <a:t>②途上国の生産者の生活を守ることに役立つと</a:t>
            </a:r>
            <a:endParaRPr lang="ja-JP">
              <a:latin typeface="Calibri" panose="020F0502020204030204"/>
              <a:ea typeface="ＭＳ Ｐゴシック"/>
              <a:cs typeface="Calibri" panose="020F0502020204030204"/>
            </a:endParaRPr>
          </a:p>
          <a:p>
            <a:pPr algn="just"/>
            <a:r>
              <a:rPr lang="ja-JP" altLang="en-US" sz="2800">
                <a:latin typeface="UD Digi Kyokasho NK-R"/>
                <a:ea typeface="UD Digi Kyokasho NK-R"/>
              </a:rPr>
              <a:t>　　認められた商品</a:t>
            </a:r>
            <a:r>
              <a:rPr lang="ja-JP" sz="2800">
                <a:latin typeface="UD Digi Kyokasho NK-R"/>
                <a:ea typeface="UD Digi Kyokasho NK-R"/>
              </a:rPr>
              <a:t> </a:t>
            </a:r>
            <a:endParaRPr lang="ja-JP">
              <a:latin typeface="Calibri" panose="020F0502020204030204"/>
              <a:ea typeface="ＭＳ Ｐゴシック"/>
              <a:cs typeface="Calibri" panose="020F0502020204030204"/>
            </a:endParaRPr>
          </a:p>
          <a:p>
            <a:pPr algn="just"/>
            <a:r>
              <a:rPr lang="ja-JP" altLang="en-US" sz="2800">
                <a:latin typeface="UD Digi Kyokasho NK-R"/>
                <a:ea typeface="UD Digi Kyokasho NK-R"/>
              </a:rPr>
              <a:t>③農薬や化学肥料を控えて生産されたことを国が</a:t>
            </a:r>
            <a:endParaRPr lang="ja-JP">
              <a:latin typeface="Calibri" panose="020F0502020204030204"/>
              <a:ea typeface="ＭＳ Ｐゴシック"/>
              <a:cs typeface="Calibri" panose="020F0502020204030204"/>
            </a:endParaRPr>
          </a:p>
          <a:p>
            <a:pPr algn="just"/>
            <a:r>
              <a:rPr lang="ja-JP" altLang="en-US" sz="2800">
                <a:latin typeface="UD Digi Kyokasho NK-R"/>
                <a:ea typeface="UD Digi Kyokasho NK-R"/>
              </a:rPr>
              <a:t>　　保証する食品</a:t>
            </a:r>
            <a:r>
              <a:rPr lang="ja-JP" sz="2800">
                <a:latin typeface="UD Digi Kyokasho NK-R"/>
                <a:ea typeface="UD Digi Kyokasho NK-R"/>
              </a:rPr>
              <a:t> </a:t>
            </a:r>
            <a:endParaRPr lang="ja-JP">
              <a:latin typeface="Calibri" panose="020F0502020204030204"/>
              <a:ea typeface="ＭＳ Ｐゴシック"/>
              <a:cs typeface="Calibri" panose="020F0502020204030204"/>
            </a:endParaRPr>
          </a:p>
        </p:txBody>
      </p:sp>
      <p:sp>
        <p:nvSpPr>
          <p:cNvPr id="4" name="楕円 3">
            <a:extLst>
              <a:ext uri="{FF2B5EF4-FFF2-40B4-BE49-F238E27FC236}">
                <a16:creationId xmlns:a16="http://schemas.microsoft.com/office/drawing/2014/main" id="{ADC26F9A-027F-A313-72D3-43F3E379F89E}"/>
              </a:ext>
            </a:extLst>
          </p:cNvPr>
          <p:cNvSpPr/>
          <p:nvPr/>
        </p:nvSpPr>
        <p:spPr>
          <a:xfrm flipV="1">
            <a:off x="3402440" y="4054357"/>
            <a:ext cx="569115" cy="602081"/>
          </a:xfrm>
          <a:prstGeom prst="ellipse">
            <a:avLst/>
          </a:prstGeom>
          <a:noFill/>
          <a:ln w="57150">
            <a:solidFill>
              <a:srgbClr val="FF00A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Tree>
    <p:extLst>
      <p:ext uri="{BB962C8B-B14F-4D97-AF65-F5344CB8AC3E}">
        <p14:creationId xmlns:p14="http://schemas.microsoft.com/office/powerpoint/2010/main" val="479093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6C7FF9BB-41F6-E2DF-7284-84C09B4688C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92F5DCFB-B028-A46B-C4F0-CAF99E0A3C74}"/>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2" name="四角形: 上の 2 つの角を丸める 11">
            <a:extLst>
              <a:ext uri="{FF2B5EF4-FFF2-40B4-BE49-F238E27FC236}">
                <a16:creationId xmlns:a16="http://schemas.microsoft.com/office/drawing/2014/main" id="{214D7A30-73C2-A6DF-1C26-EC435F2019BC}"/>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14" name="正方形/長方形 13">
            <a:extLst>
              <a:ext uri="{FF2B5EF4-FFF2-40B4-BE49-F238E27FC236}">
                <a16:creationId xmlns:a16="http://schemas.microsoft.com/office/drawing/2014/main" id="{7899BD82-189B-505C-1086-D658510EA647}"/>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sp>
        <p:nvSpPr>
          <p:cNvPr id="5" name="テキスト ボックス 10">
            <a:extLst>
              <a:ext uri="{FF2B5EF4-FFF2-40B4-BE49-F238E27FC236}">
                <a16:creationId xmlns:a16="http://schemas.microsoft.com/office/drawing/2014/main" id="{E843AED7-6B55-2E24-C310-308D933A3C15}"/>
              </a:ext>
            </a:extLst>
          </p:cNvPr>
          <p:cNvSpPr txBox="1"/>
          <p:nvPr/>
        </p:nvSpPr>
        <p:spPr>
          <a:xfrm>
            <a:off x="1767567" y="1510799"/>
            <a:ext cx="9805306"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b="1">
                <a:solidFill>
                  <a:schemeClr val="accent1"/>
                </a:solidFill>
                <a:latin typeface="UD Digi Kyokasho NK-R"/>
                <a:ea typeface="UD Digi Kyokasho NK-R"/>
                <a:cs typeface="Calibri"/>
              </a:rPr>
              <a:t>フェアトレードの</a:t>
            </a:r>
            <a:r>
              <a:rPr lang="ja-JP" altLang="en-US" sz="3200" b="1">
                <a:solidFill>
                  <a:schemeClr val="accent1"/>
                </a:solidFill>
                <a:latin typeface="UD Digi Kyokasho NK-R"/>
                <a:ea typeface="UD Digi Kyokasho NK-R"/>
                <a:cs typeface="Calibri"/>
              </a:rPr>
              <a:t>しくみ</a:t>
            </a:r>
            <a:endParaRPr lang="ja-JP" sz="3200" b="1">
              <a:solidFill>
                <a:schemeClr val="accent1"/>
              </a:solidFill>
              <a:latin typeface="UD Digi Kyokasho NK-R"/>
              <a:ea typeface="UD Digi Kyokasho NK-R"/>
              <a:cs typeface="Calibri"/>
            </a:endParaRPr>
          </a:p>
        </p:txBody>
      </p:sp>
      <p:sp>
        <p:nvSpPr>
          <p:cNvPr id="8" name="テキスト ボックス 11">
            <a:extLst>
              <a:ext uri="{FF2B5EF4-FFF2-40B4-BE49-F238E27FC236}">
                <a16:creationId xmlns:a16="http://schemas.microsoft.com/office/drawing/2014/main" id="{B51EC172-CD1E-64C1-41DB-EA6AB9C57B39}"/>
              </a:ext>
            </a:extLst>
          </p:cNvPr>
          <p:cNvSpPr txBox="1"/>
          <p:nvPr/>
        </p:nvSpPr>
        <p:spPr>
          <a:xfrm>
            <a:off x="615345" y="1506565"/>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6</a:t>
            </a:r>
          </a:p>
        </p:txBody>
      </p:sp>
      <p:pic>
        <p:nvPicPr>
          <p:cNvPr id="11" name="図 10" descr="ロゴ&#10;&#10;説明は自動で生成されたものです">
            <a:extLst>
              <a:ext uri="{FF2B5EF4-FFF2-40B4-BE49-F238E27FC236}">
                <a16:creationId xmlns:a16="http://schemas.microsoft.com/office/drawing/2014/main" id="{0FD510F8-1892-F513-E6EB-1371BF555F2C}"/>
              </a:ext>
            </a:extLst>
          </p:cNvPr>
          <p:cNvPicPr>
            <a:picLocks noChangeAspect="1"/>
          </p:cNvPicPr>
          <p:nvPr/>
        </p:nvPicPr>
        <p:blipFill>
          <a:blip r:embed="rId3"/>
          <a:stretch>
            <a:fillRect/>
          </a:stretch>
        </p:blipFill>
        <p:spPr>
          <a:xfrm>
            <a:off x="615345" y="2575928"/>
            <a:ext cx="2743200" cy="3235427"/>
          </a:xfrm>
          <a:prstGeom prst="rect">
            <a:avLst/>
          </a:prstGeom>
        </p:spPr>
      </p:pic>
      <p:sp>
        <p:nvSpPr>
          <p:cNvPr id="7" name="四角形: 角を丸くする 6">
            <a:extLst>
              <a:ext uri="{FF2B5EF4-FFF2-40B4-BE49-F238E27FC236}">
                <a16:creationId xmlns:a16="http://schemas.microsoft.com/office/drawing/2014/main" id="{469F4CC0-0D2F-BDE1-9424-7AB8CCE8DE94}"/>
              </a:ext>
            </a:extLst>
          </p:cNvPr>
          <p:cNvSpPr/>
          <p:nvPr/>
        </p:nvSpPr>
        <p:spPr>
          <a:xfrm>
            <a:off x="3920612" y="2575928"/>
            <a:ext cx="3750764" cy="506523"/>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800">
                <a:latin typeface="UD デジタル 教科書体 N-R"/>
                <a:ea typeface="UD デジタル 教科書体 N-R"/>
                <a:cs typeface="Calibri"/>
              </a:rPr>
              <a:t>フェアトレードとは</a:t>
            </a:r>
          </a:p>
        </p:txBody>
      </p:sp>
      <p:sp>
        <p:nvSpPr>
          <p:cNvPr id="19" name="テキスト ボックス 18">
            <a:extLst>
              <a:ext uri="{FF2B5EF4-FFF2-40B4-BE49-F238E27FC236}">
                <a16:creationId xmlns:a16="http://schemas.microsoft.com/office/drawing/2014/main" id="{293FED30-E185-63E1-B798-6427A95BB6A9}"/>
              </a:ext>
            </a:extLst>
          </p:cNvPr>
          <p:cNvSpPr txBox="1"/>
          <p:nvPr/>
        </p:nvSpPr>
        <p:spPr>
          <a:xfrm>
            <a:off x="4037351" y="3375285"/>
            <a:ext cx="7090347"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3200">
                <a:latin typeface="UD Digi Kyokasho NK-R"/>
                <a:ea typeface="UD Digi Kyokasho NK-R"/>
              </a:rPr>
              <a:t>公正（フェア）な取引（トレード）のこと</a:t>
            </a:r>
            <a:endParaRPr lang="ja-JP" sz="3200">
              <a:latin typeface="UD Digi Kyokasho NK-R"/>
              <a:ea typeface="UD Digi Kyokasho NK-R"/>
            </a:endParaRPr>
          </a:p>
        </p:txBody>
      </p:sp>
      <p:sp>
        <p:nvSpPr>
          <p:cNvPr id="20" name="四角形: 角を丸くする 19">
            <a:extLst>
              <a:ext uri="{FF2B5EF4-FFF2-40B4-BE49-F238E27FC236}">
                <a16:creationId xmlns:a16="http://schemas.microsoft.com/office/drawing/2014/main" id="{617CB63C-4842-63A8-D40B-B4BEE60396D9}"/>
              </a:ext>
            </a:extLst>
          </p:cNvPr>
          <p:cNvSpPr/>
          <p:nvPr/>
        </p:nvSpPr>
        <p:spPr>
          <a:xfrm>
            <a:off x="3920611" y="4412222"/>
            <a:ext cx="2876338" cy="1305998"/>
          </a:xfrm>
          <a:prstGeom prst="round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800">
                <a:latin typeface="UD デジタル 教科書体 N-R"/>
                <a:ea typeface="UD デジタル 教科書体 N-R"/>
                <a:cs typeface="Calibri"/>
              </a:rPr>
              <a:t>高い基準で</a:t>
            </a:r>
          </a:p>
          <a:p>
            <a:pPr algn="ctr"/>
            <a:r>
              <a:rPr lang="ja-JP" altLang="en-US" sz="2800">
                <a:latin typeface="UD デジタル 教科書体 N-R"/>
                <a:ea typeface="UD デジタル 教科書体 N-R"/>
                <a:cs typeface="Calibri"/>
              </a:rPr>
              <a:t>作られたもの</a:t>
            </a:r>
          </a:p>
        </p:txBody>
      </p:sp>
      <p:sp>
        <p:nvSpPr>
          <p:cNvPr id="21" name="四角形: 角を丸くする 20">
            <a:extLst>
              <a:ext uri="{FF2B5EF4-FFF2-40B4-BE49-F238E27FC236}">
                <a16:creationId xmlns:a16="http://schemas.microsoft.com/office/drawing/2014/main" id="{5B223044-C9B2-BAD0-91D7-9D956BA00287}"/>
              </a:ext>
            </a:extLst>
          </p:cNvPr>
          <p:cNvSpPr/>
          <p:nvPr/>
        </p:nvSpPr>
        <p:spPr>
          <a:xfrm>
            <a:off x="8530086" y="4412221"/>
            <a:ext cx="2876338" cy="1305998"/>
          </a:xfrm>
          <a:prstGeom prst="round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800">
                <a:latin typeface="UD デジタル 教科書体 N-R"/>
                <a:ea typeface="UD デジタル 教科書体 N-R"/>
                <a:cs typeface="Calibri"/>
              </a:rPr>
              <a:t>適正な値段</a:t>
            </a:r>
          </a:p>
        </p:txBody>
      </p:sp>
      <p:sp>
        <p:nvSpPr>
          <p:cNvPr id="23" name="矢印: 下 22">
            <a:extLst>
              <a:ext uri="{FF2B5EF4-FFF2-40B4-BE49-F238E27FC236}">
                <a16:creationId xmlns:a16="http://schemas.microsoft.com/office/drawing/2014/main" id="{53B117EC-826E-4E38-E6E5-45C3DEC051D4}"/>
              </a:ext>
            </a:extLst>
          </p:cNvPr>
          <p:cNvSpPr/>
          <p:nvPr/>
        </p:nvSpPr>
        <p:spPr>
          <a:xfrm rot="5400000">
            <a:off x="7421136" y="4535329"/>
            <a:ext cx="503903" cy="1478262"/>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8" name="矢印: 下 27">
            <a:extLst>
              <a:ext uri="{FF2B5EF4-FFF2-40B4-BE49-F238E27FC236}">
                <a16:creationId xmlns:a16="http://schemas.microsoft.com/office/drawing/2014/main" id="{3468E1A5-F7E2-B811-49A2-B0BAA4C5E223}"/>
              </a:ext>
            </a:extLst>
          </p:cNvPr>
          <p:cNvSpPr/>
          <p:nvPr/>
        </p:nvSpPr>
        <p:spPr>
          <a:xfrm rot="-5400000">
            <a:off x="7421135" y="3998181"/>
            <a:ext cx="503903" cy="1478262"/>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31" name="グループ化 30">
            <a:extLst>
              <a:ext uri="{FF2B5EF4-FFF2-40B4-BE49-F238E27FC236}">
                <a16:creationId xmlns:a16="http://schemas.microsoft.com/office/drawing/2014/main" id="{80AC38B3-1752-24C6-3AAC-886311FAFF8E}"/>
              </a:ext>
            </a:extLst>
          </p:cNvPr>
          <p:cNvGrpSpPr/>
          <p:nvPr/>
        </p:nvGrpSpPr>
        <p:grpSpPr>
          <a:xfrm>
            <a:off x="5844349" y="5721245"/>
            <a:ext cx="3750764" cy="921369"/>
            <a:chOff x="5844349" y="5721245"/>
            <a:chExt cx="3750764" cy="921369"/>
          </a:xfrm>
        </p:grpSpPr>
        <p:sp>
          <p:nvSpPr>
            <p:cNvPr id="29" name="四角形: 角を丸くする 28">
              <a:extLst>
                <a:ext uri="{FF2B5EF4-FFF2-40B4-BE49-F238E27FC236}">
                  <a16:creationId xmlns:a16="http://schemas.microsoft.com/office/drawing/2014/main" id="{4E6BC1D9-BD1E-93BD-EC14-AE1F43C9A388}"/>
                </a:ext>
              </a:extLst>
            </p:cNvPr>
            <p:cNvSpPr/>
            <p:nvPr/>
          </p:nvSpPr>
          <p:spPr>
            <a:xfrm>
              <a:off x="5844349" y="5886255"/>
              <a:ext cx="3750764" cy="756359"/>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800">
                  <a:latin typeface="UD デジタル 教科書体 N-R"/>
                  <a:ea typeface="UD デジタル 教科書体 N-R"/>
                  <a:cs typeface="Calibri"/>
                </a:rPr>
                <a:t>生産者の収入の保証</a:t>
              </a:r>
            </a:p>
          </p:txBody>
        </p:sp>
        <p:sp>
          <p:nvSpPr>
            <p:cNvPr id="30" name="二等辺三角形 29">
              <a:extLst>
                <a:ext uri="{FF2B5EF4-FFF2-40B4-BE49-F238E27FC236}">
                  <a16:creationId xmlns:a16="http://schemas.microsoft.com/office/drawing/2014/main" id="{1F49877B-619D-77CF-50B1-191E15934FDD}"/>
                </a:ext>
              </a:extLst>
            </p:cNvPr>
            <p:cNvSpPr/>
            <p:nvPr/>
          </p:nvSpPr>
          <p:spPr>
            <a:xfrm>
              <a:off x="7595016" y="5721245"/>
              <a:ext cx="237344" cy="174885"/>
            </a:xfrm>
            <a:prstGeom prs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Tree>
    <p:extLst>
      <p:ext uri="{BB962C8B-B14F-4D97-AF65-F5344CB8AC3E}">
        <p14:creationId xmlns:p14="http://schemas.microsoft.com/office/powerpoint/2010/main" val="27515953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6C7FF9BB-41F6-E2DF-7284-84C09B4688C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92F5DCFB-B028-A46B-C4F0-CAF99E0A3C74}"/>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2" name="四角形: 上の 2 つの角を丸める 11">
            <a:extLst>
              <a:ext uri="{FF2B5EF4-FFF2-40B4-BE49-F238E27FC236}">
                <a16:creationId xmlns:a16="http://schemas.microsoft.com/office/drawing/2014/main" id="{214D7A30-73C2-A6DF-1C26-EC435F2019BC}"/>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14" name="正方形/長方形 13">
            <a:extLst>
              <a:ext uri="{FF2B5EF4-FFF2-40B4-BE49-F238E27FC236}">
                <a16:creationId xmlns:a16="http://schemas.microsoft.com/office/drawing/2014/main" id="{7899BD82-189B-505C-1086-D658510EA647}"/>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sp>
        <p:nvSpPr>
          <p:cNvPr id="5" name="テキスト ボックス 10">
            <a:extLst>
              <a:ext uri="{FF2B5EF4-FFF2-40B4-BE49-F238E27FC236}">
                <a16:creationId xmlns:a16="http://schemas.microsoft.com/office/drawing/2014/main" id="{E843AED7-6B55-2E24-C310-308D933A3C15}"/>
              </a:ext>
            </a:extLst>
          </p:cNvPr>
          <p:cNvSpPr txBox="1"/>
          <p:nvPr/>
        </p:nvSpPr>
        <p:spPr>
          <a:xfrm>
            <a:off x="1767567" y="1510799"/>
            <a:ext cx="9805306"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b="1">
                <a:solidFill>
                  <a:schemeClr val="accent1"/>
                </a:solidFill>
                <a:latin typeface="UD Digi Kyokasho NK-R"/>
                <a:ea typeface="UD Digi Kyokasho NK-R"/>
                <a:cs typeface="Calibri"/>
              </a:rPr>
              <a:t>フェアトレードの</a:t>
            </a:r>
            <a:r>
              <a:rPr lang="ja-JP" altLang="en-US" sz="3200" b="1">
                <a:solidFill>
                  <a:schemeClr val="accent1"/>
                </a:solidFill>
                <a:latin typeface="UD Digi Kyokasho NK-R"/>
                <a:ea typeface="UD Digi Kyokasho NK-R"/>
                <a:cs typeface="Calibri"/>
              </a:rPr>
              <a:t>しくみ</a:t>
            </a:r>
            <a:endParaRPr lang="ja-JP" sz="3200" b="1">
              <a:solidFill>
                <a:schemeClr val="accent1"/>
              </a:solidFill>
              <a:latin typeface="UD Digi Kyokasho NK-R"/>
              <a:ea typeface="UD Digi Kyokasho NK-R"/>
              <a:cs typeface="Calibri"/>
            </a:endParaRPr>
          </a:p>
        </p:txBody>
      </p:sp>
      <p:sp>
        <p:nvSpPr>
          <p:cNvPr id="8" name="テキスト ボックス 11">
            <a:extLst>
              <a:ext uri="{FF2B5EF4-FFF2-40B4-BE49-F238E27FC236}">
                <a16:creationId xmlns:a16="http://schemas.microsoft.com/office/drawing/2014/main" id="{B51EC172-CD1E-64C1-41DB-EA6AB9C57B39}"/>
              </a:ext>
            </a:extLst>
          </p:cNvPr>
          <p:cNvSpPr txBox="1"/>
          <p:nvPr/>
        </p:nvSpPr>
        <p:spPr>
          <a:xfrm>
            <a:off x="615345" y="1506565"/>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6</a:t>
            </a:r>
          </a:p>
        </p:txBody>
      </p:sp>
      <p:pic>
        <p:nvPicPr>
          <p:cNvPr id="11" name="図 10" descr="ロゴ&#10;&#10;説明は自動で生成されたものです">
            <a:extLst>
              <a:ext uri="{FF2B5EF4-FFF2-40B4-BE49-F238E27FC236}">
                <a16:creationId xmlns:a16="http://schemas.microsoft.com/office/drawing/2014/main" id="{0FD510F8-1892-F513-E6EB-1371BF555F2C}"/>
              </a:ext>
            </a:extLst>
          </p:cNvPr>
          <p:cNvPicPr>
            <a:picLocks noChangeAspect="1"/>
          </p:cNvPicPr>
          <p:nvPr/>
        </p:nvPicPr>
        <p:blipFill>
          <a:blip r:embed="rId3"/>
          <a:stretch>
            <a:fillRect/>
          </a:stretch>
        </p:blipFill>
        <p:spPr>
          <a:xfrm>
            <a:off x="513796" y="2531410"/>
            <a:ext cx="2743200" cy="3235427"/>
          </a:xfrm>
          <a:prstGeom prst="rect">
            <a:avLst/>
          </a:prstGeom>
        </p:spPr>
      </p:pic>
      <p:sp>
        <p:nvSpPr>
          <p:cNvPr id="19" name="テキスト ボックス 18">
            <a:extLst>
              <a:ext uri="{FF2B5EF4-FFF2-40B4-BE49-F238E27FC236}">
                <a16:creationId xmlns:a16="http://schemas.microsoft.com/office/drawing/2014/main" id="{293FED30-E185-63E1-B798-6427A95BB6A9}"/>
              </a:ext>
            </a:extLst>
          </p:cNvPr>
          <p:cNvSpPr txBox="1"/>
          <p:nvPr/>
        </p:nvSpPr>
        <p:spPr>
          <a:xfrm>
            <a:off x="4037351" y="2575810"/>
            <a:ext cx="7090347"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3600">
                <a:latin typeface="UD Digi Kyokasho NK-R"/>
                <a:ea typeface="UD Digi Kyokasho NK-R"/>
              </a:rPr>
              <a:t>（２）どんなフェアトレード商品があるのか調べてみよう</a:t>
            </a:r>
            <a:endParaRPr lang="ja-JP" sz="3600">
              <a:ea typeface="ＭＳ Ｐゴシック"/>
              <a:cs typeface="Calibri"/>
            </a:endParaRPr>
          </a:p>
        </p:txBody>
      </p:sp>
      <p:sp>
        <p:nvSpPr>
          <p:cNvPr id="2" name="正方形/長方形 1">
            <a:extLst>
              <a:ext uri="{FF2B5EF4-FFF2-40B4-BE49-F238E27FC236}">
                <a16:creationId xmlns:a16="http://schemas.microsoft.com/office/drawing/2014/main" id="{C57E9AF0-6894-D309-3B70-C47B886D00C4}"/>
              </a:ext>
            </a:extLst>
          </p:cNvPr>
          <p:cNvSpPr/>
          <p:nvPr/>
        </p:nvSpPr>
        <p:spPr>
          <a:xfrm>
            <a:off x="4222229" y="4009868"/>
            <a:ext cx="6833016" cy="203616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テキスト ボックス 3">
            <a:extLst>
              <a:ext uri="{FF2B5EF4-FFF2-40B4-BE49-F238E27FC236}">
                <a16:creationId xmlns:a16="http://schemas.microsoft.com/office/drawing/2014/main" id="{5D4EE14A-1D31-7CD1-1361-70646523BAB0}"/>
              </a:ext>
            </a:extLst>
          </p:cNvPr>
          <p:cNvSpPr txBox="1"/>
          <p:nvPr/>
        </p:nvSpPr>
        <p:spPr>
          <a:xfrm>
            <a:off x="4611974" y="4487055"/>
            <a:ext cx="6115987"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3200">
                <a:latin typeface="UD デジタル 教科書体 N-R"/>
                <a:ea typeface="UD デジタル 教科書体 N-R"/>
              </a:rPr>
              <a:t>例：チョコレート、コーヒー、</a:t>
            </a:r>
            <a:endParaRPr lang="en-US" altLang="ja-JP" sz="3200">
              <a:latin typeface="UD デジタル 教科書体 N-R"/>
              <a:ea typeface="UD デジタル 教科書体 N-R"/>
            </a:endParaRPr>
          </a:p>
          <a:p>
            <a:r>
              <a:rPr lang="ja-JP" altLang="en-US" sz="3200">
                <a:latin typeface="UD デジタル 教科書体 N-R"/>
                <a:ea typeface="UD デジタル 教科書体 N-R"/>
              </a:rPr>
              <a:t>　　</a:t>
            </a:r>
            <a:r>
              <a:rPr lang="ja-JP" sz="3200">
                <a:latin typeface="UD デジタル 教科書体 N-R"/>
                <a:ea typeface="UD デジタル 教科書体 N-R"/>
              </a:rPr>
              <a:t>紅茶、砂糖、</a:t>
            </a:r>
            <a:r>
              <a:rPr lang="en-US" altLang="ja-JP" sz="3200">
                <a:solidFill>
                  <a:srgbClr val="808080"/>
                </a:solidFill>
                <a:latin typeface="UD デジタル 教科書体 N-R"/>
                <a:ea typeface="UD デジタル 教科書体 N-R"/>
              </a:rPr>
              <a:t>​</a:t>
            </a:r>
            <a:r>
              <a:rPr lang="ja-JP" sz="3200">
                <a:latin typeface="UD デジタル 教科書体 N-R"/>
                <a:ea typeface="UD デジタル 教科書体 N-R"/>
              </a:rPr>
              <a:t>スパイスなど</a:t>
            </a:r>
            <a:endParaRPr lang="ja-JP"/>
          </a:p>
        </p:txBody>
      </p:sp>
    </p:spTree>
    <p:extLst>
      <p:ext uri="{BB962C8B-B14F-4D97-AF65-F5344CB8AC3E}">
        <p14:creationId xmlns:p14="http://schemas.microsoft.com/office/powerpoint/2010/main" val="2962746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graphicFrame>
        <p:nvGraphicFramePr>
          <p:cNvPr id="10" name="表 9">
            <a:extLst>
              <a:ext uri="{FF2B5EF4-FFF2-40B4-BE49-F238E27FC236}">
                <a16:creationId xmlns:a16="http://schemas.microsoft.com/office/drawing/2014/main" id="{4167F4AA-DAA5-BA06-CD80-94FCAC3835BF}"/>
              </a:ext>
            </a:extLst>
          </p:cNvPr>
          <p:cNvGraphicFramePr>
            <a:graphicFrameLocks noGrp="1"/>
          </p:cNvGraphicFramePr>
          <p:nvPr>
            <p:extLst>
              <p:ext uri="{D42A27DB-BD31-4B8C-83A1-F6EECF244321}">
                <p14:modId xmlns:p14="http://schemas.microsoft.com/office/powerpoint/2010/main" val="560608209"/>
              </p:ext>
            </p:extLst>
          </p:nvPr>
        </p:nvGraphicFramePr>
        <p:xfrm>
          <a:off x="3309483" y="1749500"/>
          <a:ext cx="8897273" cy="4023868"/>
        </p:xfrm>
        <a:graphic>
          <a:graphicData uri="http://schemas.openxmlformats.org/drawingml/2006/table">
            <a:tbl>
              <a:tblPr firstRow="1" bandRow="1">
                <a:tableStyleId>{5C22544A-7EE6-4342-B048-85BDC9FD1C3A}</a:tableStyleId>
              </a:tblPr>
              <a:tblGrid>
                <a:gridCol w="8897273">
                  <a:extLst>
                    <a:ext uri="{9D8B030D-6E8A-4147-A177-3AD203B41FA5}">
                      <a16:colId xmlns:a16="http://schemas.microsoft.com/office/drawing/2014/main" val="3364355719"/>
                    </a:ext>
                  </a:extLst>
                </a:gridCol>
              </a:tblGrid>
              <a:tr h="1133475">
                <a:tc>
                  <a:txBody>
                    <a:bodyPr/>
                    <a:lstStyle/>
                    <a:p>
                      <a:pPr marL="0" marR="0" indent="0" algn="l" fontAlgn="base">
                        <a:lnSpc>
                          <a:spcPct val="200000"/>
                        </a:lnSpc>
                        <a:spcBef>
                          <a:spcPts val="0"/>
                        </a:spcBef>
                        <a:spcAft>
                          <a:spcPts val="0"/>
                        </a:spcAft>
                      </a:pPr>
                      <a:r>
                        <a:rPr lang="ja-JP" altLang="en-US" sz="3200" b="0">
                          <a:solidFill>
                            <a:schemeClr val="tx1"/>
                          </a:solidFill>
                          <a:effectLst/>
                          <a:latin typeface="UD デジタル 教科書体 N-R"/>
                          <a:ea typeface="UD デジタル 教科書体 N-R"/>
                        </a:rPr>
                        <a:t>◎　</a:t>
                      </a:r>
                      <a:r>
                        <a:rPr lang="ja-JP" sz="3200" b="0" i="0" u="none" strike="noStrike" noProof="0">
                          <a:solidFill>
                            <a:schemeClr val="tx1"/>
                          </a:solidFill>
                          <a:effectLst/>
                          <a:latin typeface="UD デジタル 教科書体 N-R"/>
                          <a:ea typeface="UD デジタル 教科書体 N-R"/>
                        </a:rPr>
                        <a:t>商品を選ぶ</a:t>
                      </a:r>
                      <a:r>
                        <a:rPr lang="ja-JP" altLang="en-US" sz="3200" b="0" i="0" u="none" strike="noStrike" noProof="0">
                          <a:solidFill>
                            <a:schemeClr val="tx1"/>
                          </a:solidFill>
                          <a:effectLst/>
                          <a:latin typeface="UD デジタル 教科書体 N-R"/>
                          <a:ea typeface="UD デジタル 教科書体 N-R"/>
                        </a:rPr>
                        <a:t>と</a:t>
                      </a:r>
                      <a:r>
                        <a:rPr lang="ja-JP" sz="3200" b="0" i="0" u="none" strike="noStrike" noProof="0">
                          <a:solidFill>
                            <a:schemeClr val="tx1"/>
                          </a:solidFill>
                          <a:effectLst/>
                          <a:latin typeface="UD デジタル 教科書体 N-R"/>
                          <a:ea typeface="UD デジタル 教科書体 N-R"/>
                        </a:rPr>
                        <a:t>きに考えること</a:t>
                      </a:r>
                      <a:endParaRPr lang="ja-JP" altLang="en-US" sz="3200" b="0" i="0" u="none" strike="noStrike" noProof="0">
                        <a:solidFill>
                          <a:schemeClr val="tx1"/>
                        </a:solidFill>
                        <a:effectLst/>
                        <a:latin typeface="UD デジタル 教科書体 N-R"/>
                        <a:ea typeface="UD デジタル 教科書体 N-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692615981"/>
                  </a:ext>
                </a:extLst>
              </a:tr>
              <a:tr h="1143000">
                <a:tc>
                  <a:txBody>
                    <a:bodyPr/>
                    <a:lstStyle/>
                    <a:p>
                      <a:pPr fontAlgn="base">
                        <a:lnSpc>
                          <a:spcPct val="200000"/>
                        </a:lnSpc>
                      </a:pPr>
                      <a:r>
                        <a:rPr lang="ja-JP" sz="3200" b="1" i="0" u="none" strike="noStrike" noProof="0">
                          <a:solidFill>
                            <a:srgbClr val="FF00A2"/>
                          </a:solidFill>
                          <a:effectLst/>
                          <a:latin typeface="UD デジタル 教科書体 N-R"/>
                          <a:ea typeface="UD デジタル 教科書体 N-R"/>
                        </a:rPr>
                        <a:t>◎　エシ</a:t>
                      </a:r>
                      <a:r>
                        <a:rPr lang="ja-JP" altLang="en-US" sz="3200" b="1" i="0" u="none" strike="noStrike" noProof="0">
                          <a:solidFill>
                            <a:srgbClr val="FF00A2"/>
                          </a:solidFill>
                          <a:effectLst/>
                          <a:latin typeface="UD デジタル 教科書体 N-R"/>
                          <a:ea typeface="UD デジタル 教科書体 N-R"/>
                        </a:rPr>
                        <a:t>カ</a:t>
                      </a:r>
                      <a:r>
                        <a:rPr lang="ja-JP" sz="3200" b="1" i="0" u="none" strike="noStrike" noProof="0">
                          <a:solidFill>
                            <a:srgbClr val="FF00A2"/>
                          </a:solidFill>
                          <a:effectLst/>
                          <a:latin typeface="UD デジタル 教科書体 N-R"/>
                          <a:ea typeface="UD デジタル 教科書体 N-R"/>
                        </a:rPr>
                        <a:t>ル消</a:t>
                      </a:r>
                      <a:r>
                        <a:rPr lang="ja-JP" altLang="en-US" sz="3200" b="1" i="0" u="none" strike="noStrike" noProof="0">
                          <a:solidFill>
                            <a:srgbClr val="FF00A2"/>
                          </a:solidFill>
                          <a:effectLst/>
                          <a:latin typeface="UD デジタル 教科書体 N-R"/>
                          <a:ea typeface="UD デジタル 教科書体 N-R"/>
                        </a:rPr>
                        <a:t>費</a:t>
                      </a:r>
                      <a:r>
                        <a:rPr lang="ja-JP" sz="3200" b="1" i="0" u="none" strike="noStrike" noProof="0">
                          <a:solidFill>
                            <a:srgbClr val="FF00A2"/>
                          </a:solidFill>
                          <a:effectLst/>
                          <a:latin typeface="UD デジタル 教科書体 N-R"/>
                          <a:ea typeface="UD デジタル 教科書体 N-R"/>
                        </a:rPr>
                        <a:t>と</a:t>
                      </a:r>
                      <a:r>
                        <a:rPr lang="ja-JP" altLang="en-US" sz="3200" b="1" i="0" u="none" strike="noStrike" noProof="0">
                          <a:solidFill>
                            <a:srgbClr val="FF00A2"/>
                          </a:solidFill>
                          <a:effectLst/>
                          <a:latin typeface="UD デジタル 教科書体 N-R"/>
                          <a:ea typeface="UD デジタル 教科書体 N-R"/>
                        </a:rPr>
                        <a:t>はなんだろう？</a:t>
                      </a:r>
                    </a:p>
                    <a:p>
                      <a:pPr lvl="0">
                        <a:lnSpc>
                          <a:spcPct val="200000"/>
                        </a:lnSpc>
                        <a:buNone/>
                      </a:pPr>
                      <a:r>
                        <a:rPr lang="ja-JP" sz="3200" b="0" i="0" u="none" strike="noStrike" noProof="0">
                          <a:solidFill>
                            <a:schemeClr val="tx1"/>
                          </a:solidFill>
                          <a:effectLst/>
                          <a:latin typeface="UD デジタル 教科書体 N-R"/>
                          <a:ea typeface="UD デジタル 教科書体 N-R"/>
                        </a:rPr>
                        <a:t>◎　</a:t>
                      </a:r>
                      <a:r>
                        <a:rPr lang="ja-JP" altLang="en-US" sz="3200" b="0" i="0" u="none" strike="noStrike" noProof="0">
                          <a:solidFill>
                            <a:schemeClr val="tx1"/>
                          </a:solidFill>
                          <a:effectLst/>
                          <a:latin typeface="UD デジタル 教科書体 N-R"/>
                          <a:ea typeface="UD デジタル 教科書体 N-R"/>
                        </a:rPr>
                        <a:t>私たちにできるこ</a:t>
                      </a:r>
                      <a:r>
                        <a:rPr lang="ja-JP" sz="3200" b="0" i="0" u="none" strike="noStrike" noProof="0">
                          <a:solidFill>
                            <a:schemeClr val="tx1"/>
                          </a:solidFill>
                          <a:effectLst/>
                          <a:latin typeface="UD デジタル 教科書体 N-R"/>
                          <a:ea typeface="UD デジタル 教科書体 N-R"/>
                        </a:rPr>
                        <a:t>と</a:t>
                      </a:r>
                      <a:r>
                        <a:rPr lang="ja-JP" altLang="en-US" sz="3200" b="0" i="0" u="none" strike="noStrike" noProof="0">
                          <a:solidFill>
                            <a:schemeClr val="tx1"/>
                          </a:solidFill>
                          <a:effectLst/>
                          <a:latin typeface="UD デジタル 教科書体 N-R"/>
                          <a:ea typeface="UD デジタル 教科書体 N-R"/>
                        </a:rPr>
                        <a:t>を考えよ</a:t>
                      </a:r>
                      <a:r>
                        <a:rPr lang="ja-JP" sz="3200" b="0" i="0" u="none" strike="noStrike" noProof="0">
                          <a:solidFill>
                            <a:schemeClr val="tx1"/>
                          </a:solidFill>
                          <a:effectLst/>
                          <a:latin typeface="UD デジタル 教科書体 N-R"/>
                          <a:ea typeface="UD デジタル 教科書体 N-R"/>
                        </a:rPr>
                        <a:t>う</a:t>
                      </a:r>
                      <a:endParaRPr lang="ja-JP" sz="3200">
                        <a:latin typeface="UD デジタル 教科書体 N-R"/>
                        <a:ea typeface="UD デジタル 教科書体 N-R"/>
                      </a:endParaRPr>
                    </a:p>
                    <a:p>
                      <a:pPr lvl="0">
                        <a:lnSpc>
                          <a:spcPct val="200000"/>
                        </a:lnSpc>
                        <a:buNone/>
                      </a:pPr>
                      <a:endParaRPr lang="ja-JP" altLang="en-US" sz="3200" b="0" i="0" u="none" strike="noStrike" noProof="0">
                        <a:solidFill>
                          <a:schemeClr val="tx1"/>
                        </a:solidFill>
                        <a:effectLst/>
                        <a:latin typeface="UD デジタル 教科書体 N-R"/>
                        <a:ea typeface="UD デジタル 教科書体 N-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926707466"/>
                  </a:ext>
                </a:extLst>
              </a:tr>
            </a:tbl>
          </a:graphicData>
        </a:graphic>
      </p:graphicFrame>
      <p:sp>
        <p:nvSpPr>
          <p:cNvPr id="2" name="正方形/長方形 1">
            <a:extLst>
              <a:ext uri="{FF2B5EF4-FFF2-40B4-BE49-F238E27FC236}">
                <a16:creationId xmlns:a16="http://schemas.microsoft.com/office/drawing/2014/main" id="{F29C1D02-B265-B28B-581B-CD86CE4CC094}"/>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 name="テキスト ボックス 4">
            <a:extLst>
              <a:ext uri="{FF2B5EF4-FFF2-40B4-BE49-F238E27FC236}">
                <a16:creationId xmlns:a16="http://schemas.microsoft.com/office/drawing/2014/main" id="{8EA74E1B-2834-76A4-FB88-D1E741CEB5DB}"/>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a:solidFill>
                  <a:schemeClr val="bg1"/>
                </a:solidFill>
                <a:latin typeface="UD Digi Kyokasho NK-B"/>
                <a:ea typeface="UD Digi Kyokasho NK-B"/>
                <a:cs typeface="Calibri" panose="020F0502020204030204"/>
              </a:rPr>
              <a:t>目　次</a:t>
            </a:r>
          </a:p>
        </p:txBody>
      </p:sp>
      <p:sp>
        <p:nvSpPr>
          <p:cNvPr id="7" name="四角形: 角を丸くする 6">
            <a:extLst>
              <a:ext uri="{FF2B5EF4-FFF2-40B4-BE49-F238E27FC236}">
                <a16:creationId xmlns:a16="http://schemas.microsoft.com/office/drawing/2014/main" id="{6B0E3C1C-D3D8-77FA-337A-0E0F72C3547D}"/>
              </a:ext>
            </a:extLst>
          </p:cNvPr>
          <p:cNvSpPr/>
          <p:nvPr/>
        </p:nvSpPr>
        <p:spPr>
          <a:xfrm>
            <a:off x="3147792" y="2902061"/>
            <a:ext cx="7004680" cy="1174609"/>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4" name="正方形/長方形 3">
            <a:extLst>
              <a:ext uri="{FF2B5EF4-FFF2-40B4-BE49-F238E27FC236}">
                <a16:creationId xmlns:a16="http://schemas.microsoft.com/office/drawing/2014/main" id="{1F4C51C4-EEC8-9A53-229E-B12313D25314}"/>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四角形: 上の 2 つの角を丸める 8">
            <a:extLst>
              <a:ext uri="{FF2B5EF4-FFF2-40B4-BE49-F238E27FC236}">
                <a16:creationId xmlns:a16="http://schemas.microsoft.com/office/drawing/2014/main" id="{B826627E-E12C-869F-6825-5980059B6DD4}"/>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3" name="四角形: 上の 2 つの角を丸める 12">
            <a:extLst>
              <a:ext uri="{FF2B5EF4-FFF2-40B4-BE49-F238E27FC236}">
                <a16:creationId xmlns:a16="http://schemas.microsoft.com/office/drawing/2014/main" id="{7E23D91D-926C-0CBC-9E20-A5F9E9180941}"/>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17" name="正方形/長方形 16">
            <a:extLst>
              <a:ext uri="{FF2B5EF4-FFF2-40B4-BE49-F238E27FC236}">
                <a16:creationId xmlns:a16="http://schemas.microsoft.com/office/drawing/2014/main" id="{FDB8642B-F9F4-43A2-E440-B05BA869EDB8}"/>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spTree>
    <p:extLst>
      <p:ext uri="{BB962C8B-B14F-4D97-AF65-F5344CB8AC3E}">
        <p14:creationId xmlns:p14="http://schemas.microsoft.com/office/powerpoint/2010/main" val="18182370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6C7FF9BB-41F6-E2DF-7284-84C09B4688C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92F5DCFB-B028-A46B-C4F0-CAF99E0A3C74}"/>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2" name="四角形: 上の 2 つの角を丸める 11">
            <a:extLst>
              <a:ext uri="{FF2B5EF4-FFF2-40B4-BE49-F238E27FC236}">
                <a16:creationId xmlns:a16="http://schemas.microsoft.com/office/drawing/2014/main" id="{214D7A30-73C2-A6DF-1C26-EC435F2019BC}"/>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14" name="正方形/長方形 13">
            <a:extLst>
              <a:ext uri="{FF2B5EF4-FFF2-40B4-BE49-F238E27FC236}">
                <a16:creationId xmlns:a16="http://schemas.microsoft.com/office/drawing/2014/main" id="{7899BD82-189B-505C-1086-D658510EA647}"/>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sp>
        <p:nvSpPr>
          <p:cNvPr id="5" name="テキスト ボックス 10">
            <a:extLst>
              <a:ext uri="{FF2B5EF4-FFF2-40B4-BE49-F238E27FC236}">
                <a16:creationId xmlns:a16="http://schemas.microsoft.com/office/drawing/2014/main" id="{E843AED7-6B55-2E24-C310-308D933A3C15}"/>
              </a:ext>
            </a:extLst>
          </p:cNvPr>
          <p:cNvSpPr txBox="1"/>
          <p:nvPr/>
        </p:nvSpPr>
        <p:spPr>
          <a:xfrm>
            <a:off x="1767567" y="1510799"/>
            <a:ext cx="9805306"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chemeClr val="accent1"/>
                </a:solidFill>
                <a:latin typeface="UD Digi Kyokasho NK-R"/>
                <a:ea typeface="UD Digi Kyokasho NK-R"/>
                <a:cs typeface="Calibri"/>
              </a:rPr>
              <a:t>エシカル消費とは</a:t>
            </a:r>
          </a:p>
        </p:txBody>
      </p:sp>
      <p:sp>
        <p:nvSpPr>
          <p:cNvPr id="8" name="テキスト ボックス 11">
            <a:extLst>
              <a:ext uri="{FF2B5EF4-FFF2-40B4-BE49-F238E27FC236}">
                <a16:creationId xmlns:a16="http://schemas.microsoft.com/office/drawing/2014/main" id="{B51EC172-CD1E-64C1-41DB-EA6AB9C57B39}"/>
              </a:ext>
            </a:extLst>
          </p:cNvPr>
          <p:cNvSpPr txBox="1"/>
          <p:nvPr/>
        </p:nvSpPr>
        <p:spPr>
          <a:xfrm>
            <a:off x="615345" y="1506565"/>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7</a:t>
            </a:r>
          </a:p>
        </p:txBody>
      </p:sp>
      <p:graphicFrame>
        <p:nvGraphicFramePr>
          <p:cNvPr id="9" name="表 8">
            <a:extLst>
              <a:ext uri="{FF2B5EF4-FFF2-40B4-BE49-F238E27FC236}">
                <a16:creationId xmlns:a16="http://schemas.microsoft.com/office/drawing/2014/main" id="{7A2B3D23-8F10-7EF8-E1D0-14102C5F2086}"/>
              </a:ext>
            </a:extLst>
          </p:cNvPr>
          <p:cNvGraphicFramePr>
            <a:graphicFrameLocks noGrp="1"/>
          </p:cNvGraphicFramePr>
          <p:nvPr>
            <p:extLst>
              <p:ext uri="{D42A27DB-BD31-4B8C-83A1-F6EECF244321}">
                <p14:modId xmlns:p14="http://schemas.microsoft.com/office/powerpoint/2010/main" val="3324652086"/>
              </p:ext>
            </p:extLst>
          </p:nvPr>
        </p:nvGraphicFramePr>
        <p:xfrm>
          <a:off x="1886762" y="2396278"/>
          <a:ext cx="8168639" cy="1612491"/>
        </p:xfrm>
        <a:graphic>
          <a:graphicData uri="http://schemas.openxmlformats.org/drawingml/2006/table">
            <a:tbl>
              <a:tblPr firstRow="1" bandRow="1">
                <a:tableStyleId>{5C22544A-7EE6-4342-B048-85BDC9FD1C3A}</a:tableStyleId>
              </a:tblPr>
              <a:tblGrid>
                <a:gridCol w="2685737">
                  <a:extLst>
                    <a:ext uri="{9D8B030D-6E8A-4147-A177-3AD203B41FA5}">
                      <a16:colId xmlns:a16="http://schemas.microsoft.com/office/drawing/2014/main" val="4018162897"/>
                    </a:ext>
                  </a:extLst>
                </a:gridCol>
                <a:gridCol w="5482902">
                  <a:extLst>
                    <a:ext uri="{9D8B030D-6E8A-4147-A177-3AD203B41FA5}">
                      <a16:colId xmlns:a16="http://schemas.microsoft.com/office/drawing/2014/main" val="2590231658"/>
                    </a:ext>
                  </a:extLst>
                </a:gridCol>
              </a:tblGrid>
              <a:tr h="1612491">
                <a:tc>
                  <a:txBody>
                    <a:bodyPr/>
                    <a:lstStyle/>
                    <a:p>
                      <a:pPr algn="ctr"/>
                      <a:r>
                        <a:rPr lang="ja-JP" altLang="en-US" sz="3600">
                          <a:latin typeface="UD デジタル 教科書体 N-R"/>
                          <a:ea typeface="UD デジタル 教科書体 N-R"/>
                        </a:rPr>
                        <a:t>エシカル</a:t>
                      </a:r>
                      <a:endParaRPr kumimoji="1" lang="ja-JP" altLang="en-US" sz="3600">
                        <a:latin typeface="UD デジタル 教科書体 N-R"/>
                        <a:ea typeface="UD デジタル 教科書体 N-R"/>
                      </a:endParaRPr>
                    </a:p>
                  </a:txBody>
                  <a:tcPr anchor="ctr">
                    <a:solidFill>
                      <a:schemeClr val="accent1"/>
                    </a:solidFill>
                  </a:tcPr>
                </a:tc>
                <a:tc>
                  <a:txBody>
                    <a:bodyPr/>
                    <a:lstStyle/>
                    <a:p>
                      <a:pPr algn="ctr"/>
                      <a:r>
                        <a:rPr lang="ja-JP" altLang="en-US" sz="3200">
                          <a:solidFill>
                            <a:schemeClr val="tx1"/>
                          </a:solidFill>
                          <a:latin typeface="UD デジタル 教科書体 NK-R" panose="02020400000000000000" pitchFamily="18" charset="-128"/>
                          <a:ea typeface="UD デジタル 教科書体 NK-R" panose="02020400000000000000" pitchFamily="18" charset="-128"/>
                        </a:rPr>
                        <a:t>倫理的な・思いやり</a:t>
                      </a:r>
                      <a:endParaRPr kumimoji="1" lang="ja-JP" altLang="en-US">
                        <a:latin typeface="UD デジタル 教科書体 NK-R" panose="02020400000000000000" pitchFamily="18" charset="-128"/>
                        <a:ea typeface="UD デジタル 教科書体 NK-R" panose="02020400000000000000" pitchFamily="18" charset="-128"/>
                      </a:endParaRPr>
                    </a:p>
                  </a:txBody>
                  <a:tcPr anchor="ctr">
                    <a:solidFill>
                      <a:schemeClr val="accent1">
                        <a:lumMod val="20000"/>
                        <a:lumOff val="80000"/>
                      </a:schemeClr>
                    </a:solidFill>
                  </a:tcPr>
                </a:tc>
                <a:extLst>
                  <a:ext uri="{0D108BD9-81ED-4DB2-BD59-A6C34878D82A}">
                    <a16:rowId xmlns:a16="http://schemas.microsoft.com/office/drawing/2014/main" val="1777561708"/>
                  </a:ext>
                </a:extLst>
              </a:tr>
            </a:tbl>
          </a:graphicData>
        </a:graphic>
      </p:graphicFrame>
      <p:graphicFrame>
        <p:nvGraphicFramePr>
          <p:cNvPr id="13" name="表 12">
            <a:extLst>
              <a:ext uri="{FF2B5EF4-FFF2-40B4-BE49-F238E27FC236}">
                <a16:creationId xmlns:a16="http://schemas.microsoft.com/office/drawing/2014/main" id="{717825FE-5E17-76E7-46DC-0B0703F0159E}"/>
              </a:ext>
            </a:extLst>
          </p:cNvPr>
          <p:cNvGraphicFramePr>
            <a:graphicFrameLocks noGrp="1"/>
          </p:cNvGraphicFramePr>
          <p:nvPr>
            <p:extLst>
              <p:ext uri="{D42A27DB-BD31-4B8C-83A1-F6EECF244321}">
                <p14:modId xmlns:p14="http://schemas.microsoft.com/office/powerpoint/2010/main" val="4233467423"/>
              </p:ext>
            </p:extLst>
          </p:nvPr>
        </p:nvGraphicFramePr>
        <p:xfrm>
          <a:off x="1886761" y="4794703"/>
          <a:ext cx="8168639" cy="1612491"/>
        </p:xfrm>
        <a:graphic>
          <a:graphicData uri="http://schemas.openxmlformats.org/drawingml/2006/table">
            <a:tbl>
              <a:tblPr firstRow="1" bandRow="1">
                <a:tableStyleId>{5C22544A-7EE6-4342-B048-85BDC9FD1C3A}</a:tableStyleId>
              </a:tblPr>
              <a:tblGrid>
                <a:gridCol w="2685737">
                  <a:extLst>
                    <a:ext uri="{9D8B030D-6E8A-4147-A177-3AD203B41FA5}">
                      <a16:colId xmlns:a16="http://schemas.microsoft.com/office/drawing/2014/main" val="4018162897"/>
                    </a:ext>
                  </a:extLst>
                </a:gridCol>
                <a:gridCol w="5482902">
                  <a:extLst>
                    <a:ext uri="{9D8B030D-6E8A-4147-A177-3AD203B41FA5}">
                      <a16:colId xmlns:a16="http://schemas.microsoft.com/office/drawing/2014/main" val="2590231658"/>
                    </a:ext>
                  </a:extLst>
                </a:gridCol>
              </a:tblGrid>
              <a:tr h="1612491">
                <a:tc>
                  <a:txBody>
                    <a:bodyPr/>
                    <a:lstStyle/>
                    <a:p>
                      <a:pPr algn="ctr"/>
                      <a:r>
                        <a:rPr lang="ja-JP" altLang="en-US" sz="3600">
                          <a:latin typeface="UD デジタル 教科書体 N-R"/>
                          <a:ea typeface="UD デジタル 教科書体 N-R"/>
                        </a:rPr>
                        <a:t>消費</a:t>
                      </a:r>
                      <a:endParaRPr kumimoji="1" lang="ja-JP" altLang="en-US" sz="3600">
                        <a:latin typeface="UD デジタル 教科書体 N-R"/>
                        <a:ea typeface="UD デジタル 教科書体 N-R"/>
                      </a:endParaRPr>
                    </a:p>
                  </a:txBody>
                  <a:tcPr anchor="ctr">
                    <a:solidFill>
                      <a:schemeClr val="accent1"/>
                    </a:solidFill>
                  </a:tcPr>
                </a:tc>
                <a:tc>
                  <a:txBody>
                    <a:bodyPr/>
                    <a:lstStyle/>
                    <a:p>
                      <a:pPr algn="ctr"/>
                      <a:r>
                        <a:rPr lang="ja-JP" altLang="en-US" sz="3200">
                          <a:solidFill>
                            <a:schemeClr val="tx1"/>
                          </a:solidFill>
                          <a:latin typeface="UD デジタル 教科書体 NK-R" panose="02020400000000000000" pitchFamily="18" charset="-128"/>
                          <a:ea typeface="UD デジタル 教科書体 NK-R" panose="02020400000000000000" pitchFamily="18" charset="-128"/>
                        </a:rPr>
                        <a:t>商品やサービスを</a:t>
                      </a:r>
                    </a:p>
                    <a:p>
                      <a:pPr lvl="0" algn="ctr">
                        <a:buNone/>
                      </a:pPr>
                      <a:r>
                        <a:rPr lang="ja-JP" altLang="en-US" sz="3200">
                          <a:solidFill>
                            <a:schemeClr val="tx1"/>
                          </a:solidFill>
                          <a:latin typeface="UD デジタル 教科書体 NK-R" panose="02020400000000000000" pitchFamily="18" charset="-128"/>
                          <a:ea typeface="UD デジタル 教科書体 NK-R" panose="02020400000000000000" pitchFamily="18" charset="-128"/>
                        </a:rPr>
                        <a:t>買うことや使うこと</a:t>
                      </a:r>
                    </a:p>
                  </a:txBody>
                  <a:tcPr anchor="ctr">
                    <a:solidFill>
                      <a:schemeClr val="accent1">
                        <a:lumMod val="20000"/>
                        <a:lumOff val="80000"/>
                      </a:schemeClr>
                    </a:solidFill>
                  </a:tcPr>
                </a:tc>
                <a:extLst>
                  <a:ext uri="{0D108BD9-81ED-4DB2-BD59-A6C34878D82A}">
                    <a16:rowId xmlns:a16="http://schemas.microsoft.com/office/drawing/2014/main" val="1777561708"/>
                  </a:ext>
                </a:extLst>
              </a:tr>
            </a:tbl>
          </a:graphicData>
        </a:graphic>
      </p:graphicFrame>
      <p:sp>
        <p:nvSpPr>
          <p:cNvPr id="16" name="テキスト ボックス 11">
            <a:extLst>
              <a:ext uri="{FF2B5EF4-FFF2-40B4-BE49-F238E27FC236}">
                <a16:creationId xmlns:a16="http://schemas.microsoft.com/office/drawing/2014/main" id="{D48D22FD-86FF-B670-75D6-E89565A8DBB1}"/>
              </a:ext>
            </a:extLst>
          </p:cNvPr>
          <p:cNvSpPr txBox="1"/>
          <p:nvPr/>
        </p:nvSpPr>
        <p:spPr>
          <a:xfrm>
            <a:off x="2713967" y="4004925"/>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&amp;</a:t>
            </a:r>
          </a:p>
        </p:txBody>
      </p:sp>
    </p:spTree>
    <p:extLst>
      <p:ext uri="{BB962C8B-B14F-4D97-AF65-F5344CB8AC3E}">
        <p14:creationId xmlns:p14="http://schemas.microsoft.com/office/powerpoint/2010/main" val="39371839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6C7FF9BB-41F6-E2DF-7284-84C09B4688C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92F5DCFB-B028-A46B-C4F0-CAF99E0A3C74}"/>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2" name="四角形: 上の 2 つの角を丸める 11">
            <a:extLst>
              <a:ext uri="{FF2B5EF4-FFF2-40B4-BE49-F238E27FC236}">
                <a16:creationId xmlns:a16="http://schemas.microsoft.com/office/drawing/2014/main" id="{214D7A30-73C2-A6DF-1C26-EC435F2019BC}"/>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14" name="正方形/長方形 13">
            <a:extLst>
              <a:ext uri="{FF2B5EF4-FFF2-40B4-BE49-F238E27FC236}">
                <a16:creationId xmlns:a16="http://schemas.microsoft.com/office/drawing/2014/main" id="{7899BD82-189B-505C-1086-D658510EA647}"/>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sp>
        <p:nvSpPr>
          <p:cNvPr id="5" name="テキスト ボックス 10">
            <a:extLst>
              <a:ext uri="{FF2B5EF4-FFF2-40B4-BE49-F238E27FC236}">
                <a16:creationId xmlns:a16="http://schemas.microsoft.com/office/drawing/2014/main" id="{E843AED7-6B55-2E24-C310-308D933A3C15}"/>
              </a:ext>
            </a:extLst>
          </p:cNvPr>
          <p:cNvSpPr txBox="1"/>
          <p:nvPr/>
        </p:nvSpPr>
        <p:spPr>
          <a:xfrm>
            <a:off x="1767567" y="1510799"/>
            <a:ext cx="9805306"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chemeClr val="accent1"/>
                </a:solidFill>
                <a:latin typeface="UD Digi Kyokasho NK-R"/>
                <a:ea typeface="UD Digi Kyokasho NK-R"/>
                <a:cs typeface="Calibri"/>
              </a:rPr>
              <a:t>エシカル消費とは</a:t>
            </a:r>
          </a:p>
        </p:txBody>
      </p:sp>
      <p:sp>
        <p:nvSpPr>
          <p:cNvPr id="8" name="テキスト ボックス 11">
            <a:extLst>
              <a:ext uri="{FF2B5EF4-FFF2-40B4-BE49-F238E27FC236}">
                <a16:creationId xmlns:a16="http://schemas.microsoft.com/office/drawing/2014/main" id="{B51EC172-CD1E-64C1-41DB-EA6AB9C57B39}"/>
              </a:ext>
            </a:extLst>
          </p:cNvPr>
          <p:cNvSpPr txBox="1"/>
          <p:nvPr/>
        </p:nvSpPr>
        <p:spPr>
          <a:xfrm>
            <a:off x="615345" y="1506565"/>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7</a:t>
            </a:r>
          </a:p>
        </p:txBody>
      </p:sp>
      <p:sp>
        <p:nvSpPr>
          <p:cNvPr id="6" name="楕円 5">
            <a:extLst>
              <a:ext uri="{FF2B5EF4-FFF2-40B4-BE49-F238E27FC236}">
                <a16:creationId xmlns:a16="http://schemas.microsoft.com/office/drawing/2014/main" id="{0C9A87AC-7006-7C5E-A9F0-D617A6F1C708}"/>
              </a:ext>
            </a:extLst>
          </p:cNvPr>
          <p:cNvSpPr/>
          <p:nvPr/>
        </p:nvSpPr>
        <p:spPr>
          <a:xfrm>
            <a:off x="1296736" y="2687052"/>
            <a:ext cx="1832545" cy="1828798"/>
          </a:xfrm>
          <a:prstGeom prst="ellipse">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3600">
                <a:latin typeface="UD デジタル 教科書体 N-R"/>
                <a:ea typeface="UD デジタル 教科書体 N-R"/>
                <a:cs typeface="Calibri"/>
              </a:rPr>
              <a:t>環境</a:t>
            </a:r>
            <a:endParaRPr lang="ja-JP" altLang="en-US" sz="3600">
              <a:latin typeface="UD デジタル 教科書体 N-R"/>
              <a:ea typeface="UD デジタル 教科書体 N-R"/>
            </a:endParaRPr>
          </a:p>
        </p:txBody>
      </p:sp>
      <p:sp>
        <p:nvSpPr>
          <p:cNvPr id="7" name="楕円 6">
            <a:extLst>
              <a:ext uri="{FF2B5EF4-FFF2-40B4-BE49-F238E27FC236}">
                <a16:creationId xmlns:a16="http://schemas.microsoft.com/office/drawing/2014/main" id="{19AF6917-F9F1-7E72-09DE-12327891C15A}"/>
              </a:ext>
            </a:extLst>
          </p:cNvPr>
          <p:cNvSpPr/>
          <p:nvPr/>
        </p:nvSpPr>
        <p:spPr>
          <a:xfrm>
            <a:off x="3836735" y="2620209"/>
            <a:ext cx="1832545" cy="1828798"/>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600">
                <a:latin typeface="UD デジタル 教科書体 N-R"/>
                <a:ea typeface="UD デジタル 教科書体 N-R"/>
                <a:cs typeface="Calibri"/>
              </a:rPr>
              <a:t>人</a:t>
            </a:r>
          </a:p>
          <a:p>
            <a:pPr algn="ctr"/>
            <a:r>
              <a:rPr lang="ja-JP" altLang="en-US" sz="3600">
                <a:latin typeface="UD デジタル 教科書体 N-R"/>
                <a:ea typeface="UD デジタル 教科書体 N-R"/>
                <a:cs typeface="Calibri"/>
              </a:rPr>
              <a:t>社会</a:t>
            </a:r>
          </a:p>
        </p:txBody>
      </p:sp>
      <p:sp>
        <p:nvSpPr>
          <p:cNvPr id="11" name="楕円 10">
            <a:extLst>
              <a:ext uri="{FF2B5EF4-FFF2-40B4-BE49-F238E27FC236}">
                <a16:creationId xmlns:a16="http://schemas.microsoft.com/office/drawing/2014/main" id="{33B3DED6-116F-1048-79B9-AC1E992337B1}"/>
              </a:ext>
            </a:extLst>
          </p:cNvPr>
          <p:cNvSpPr/>
          <p:nvPr/>
        </p:nvSpPr>
        <p:spPr>
          <a:xfrm>
            <a:off x="6376734" y="2620208"/>
            <a:ext cx="1832545" cy="1828798"/>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3600">
                <a:latin typeface="UD デジタル 教科書体 N-R"/>
                <a:ea typeface="UD デジタル 教科書体 N-R"/>
                <a:cs typeface="Calibri"/>
              </a:rPr>
              <a:t>地域</a:t>
            </a:r>
          </a:p>
        </p:txBody>
      </p:sp>
      <p:sp>
        <p:nvSpPr>
          <p:cNvPr id="15" name="テキスト ボックス 1">
            <a:extLst>
              <a:ext uri="{FF2B5EF4-FFF2-40B4-BE49-F238E27FC236}">
                <a16:creationId xmlns:a16="http://schemas.microsoft.com/office/drawing/2014/main" id="{C92926DA-F616-9129-0420-251D163FDCA9}"/>
              </a:ext>
            </a:extLst>
          </p:cNvPr>
          <p:cNvSpPr txBox="1"/>
          <p:nvPr/>
        </p:nvSpPr>
        <p:spPr>
          <a:xfrm>
            <a:off x="8647808" y="3182152"/>
            <a:ext cx="3163067" cy="1200329"/>
          </a:xfrm>
          <a:prstGeom prst="rect">
            <a:avLst/>
          </a:prstGeom>
          <a:noFill/>
        </p:spPr>
        <p:txBody>
          <a:bodyPr wrap="square" lIns="91440" tIns="45720" rIns="91440" bIns="45720" rtlCol="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600">
                <a:latin typeface="UD デジタル 教科書体 NK-R"/>
                <a:ea typeface="UD デジタル 教科書体 NK-R"/>
              </a:rPr>
              <a:t>のことを考えた</a:t>
            </a:r>
            <a:endParaRPr lang="en-US" altLang="ja-JP" sz="3600">
              <a:latin typeface="UD デジタル 教科書体 NK-R"/>
              <a:ea typeface="UD デジタル 教科書体 NK-R"/>
            </a:endParaRPr>
          </a:p>
          <a:p>
            <a:r>
              <a:rPr lang="ja-JP" altLang="en-US" sz="3600">
                <a:latin typeface="UD デジタル 教科書体 NK-R"/>
                <a:ea typeface="UD デジタル 教科書体 NK-R"/>
              </a:rPr>
              <a:t>消費行動</a:t>
            </a:r>
            <a:endParaRPr lang="en-US" altLang="ja-JP" sz="3600">
              <a:latin typeface="UD デジタル 教科書体 NK-R"/>
              <a:ea typeface="UD デジタル 教科書体 NK-R"/>
            </a:endParaRPr>
          </a:p>
        </p:txBody>
      </p:sp>
      <p:sp>
        <p:nvSpPr>
          <p:cNvPr id="18" name="四角形: 角を丸くする 17">
            <a:extLst>
              <a:ext uri="{FF2B5EF4-FFF2-40B4-BE49-F238E27FC236}">
                <a16:creationId xmlns:a16="http://schemas.microsoft.com/office/drawing/2014/main" id="{D91C4DC0-CF47-BC52-B2D2-B8258E4FD2AE}"/>
              </a:ext>
            </a:extLst>
          </p:cNvPr>
          <p:cNvSpPr/>
          <p:nvPr/>
        </p:nvSpPr>
        <p:spPr>
          <a:xfrm>
            <a:off x="1169663" y="5120233"/>
            <a:ext cx="10518357" cy="1191031"/>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4000">
                <a:solidFill>
                  <a:srgbClr val="FFFF00"/>
                </a:solidFill>
                <a:latin typeface="UD デジタル 教科書体 N-R"/>
                <a:ea typeface="UD デジタル 教科書体 N-R"/>
                <a:cs typeface="Calibri"/>
              </a:rPr>
              <a:t>持続可能な社会のために必要なこと</a:t>
            </a:r>
          </a:p>
        </p:txBody>
      </p:sp>
      <p:sp>
        <p:nvSpPr>
          <p:cNvPr id="20" name="矢印: 下 19">
            <a:extLst>
              <a:ext uri="{FF2B5EF4-FFF2-40B4-BE49-F238E27FC236}">
                <a16:creationId xmlns:a16="http://schemas.microsoft.com/office/drawing/2014/main" id="{050BC3A6-5541-3BDF-2F43-AD96259136CA}"/>
              </a:ext>
            </a:extLst>
          </p:cNvPr>
          <p:cNvSpPr/>
          <p:nvPr/>
        </p:nvSpPr>
        <p:spPr>
          <a:xfrm rot="-5400000">
            <a:off x="1610966" y="5467557"/>
            <a:ext cx="503903" cy="503902"/>
          </a:xfrm>
          <a:prstGeom prst="downArrow">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Tree>
    <p:extLst>
      <p:ext uri="{BB962C8B-B14F-4D97-AF65-F5344CB8AC3E}">
        <p14:creationId xmlns:p14="http://schemas.microsoft.com/office/powerpoint/2010/main" val="16314463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6C7FF9BB-41F6-E2DF-7284-84C09B4688C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92F5DCFB-B028-A46B-C4F0-CAF99E0A3C74}"/>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2" name="四角形: 上の 2 つの角を丸める 11">
            <a:extLst>
              <a:ext uri="{FF2B5EF4-FFF2-40B4-BE49-F238E27FC236}">
                <a16:creationId xmlns:a16="http://schemas.microsoft.com/office/drawing/2014/main" id="{214D7A30-73C2-A6DF-1C26-EC435F2019BC}"/>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14" name="正方形/長方形 13">
            <a:extLst>
              <a:ext uri="{FF2B5EF4-FFF2-40B4-BE49-F238E27FC236}">
                <a16:creationId xmlns:a16="http://schemas.microsoft.com/office/drawing/2014/main" id="{7899BD82-189B-505C-1086-D658510EA647}"/>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sp>
        <p:nvSpPr>
          <p:cNvPr id="5" name="テキスト ボックス 10">
            <a:extLst>
              <a:ext uri="{FF2B5EF4-FFF2-40B4-BE49-F238E27FC236}">
                <a16:creationId xmlns:a16="http://schemas.microsoft.com/office/drawing/2014/main" id="{E843AED7-6B55-2E24-C310-308D933A3C15}"/>
              </a:ext>
            </a:extLst>
          </p:cNvPr>
          <p:cNvSpPr txBox="1"/>
          <p:nvPr/>
        </p:nvSpPr>
        <p:spPr>
          <a:xfrm>
            <a:off x="1767567" y="1510799"/>
            <a:ext cx="9805306"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chemeClr val="accent1"/>
                </a:solidFill>
                <a:latin typeface="UD Digi Kyokasho NK-R"/>
                <a:ea typeface="UD Digi Kyokasho NK-R"/>
                <a:cs typeface="Calibri"/>
              </a:rPr>
              <a:t>エシカル消費のためにできること</a:t>
            </a:r>
          </a:p>
        </p:txBody>
      </p:sp>
      <p:sp>
        <p:nvSpPr>
          <p:cNvPr id="8" name="テキスト ボックス 11">
            <a:extLst>
              <a:ext uri="{FF2B5EF4-FFF2-40B4-BE49-F238E27FC236}">
                <a16:creationId xmlns:a16="http://schemas.microsoft.com/office/drawing/2014/main" id="{B51EC172-CD1E-64C1-41DB-EA6AB9C57B39}"/>
              </a:ext>
            </a:extLst>
          </p:cNvPr>
          <p:cNvSpPr txBox="1"/>
          <p:nvPr/>
        </p:nvSpPr>
        <p:spPr>
          <a:xfrm>
            <a:off x="615345" y="1506565"/>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8</a:t>
            </a:r>
          </a:p>
        </p:txBody>
      </p:sp>
      <p:sp>
        <p:nvSpPr>
          <p:cNvPr id="2" name="テキスト ボックス 8">
            <a:extLst>
              <a:ext uri="{FF2B5EF4-FFF2-40B4-BE49-F238E27FC236}">
                <a16:creationId xmlns:a16="http://schemas.microsoft.com/office/drawing/2014/main" id="{98A7D547-6451-1766-4AB7-47C3004805B3}"/>
              </a:ext>
            </a:extLst>
          </p:cNvPr>
          <p:cNvSpPr txBox="1"/>
          <p:nvPr/>
        </p:nvSpPr>
        <p:spPr>
          <a:xfrm>
            <a:off x="1726902" y="2428596"/>
            <a:ext cx="9745581"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a:r>
              <a:rPr lang="ja-JP" sz="3200">
                <a:latin typeface="UD Digi Kyokasho NK-R"/>
                <a:ea typeface="UD Digi Kyokasho NK-R"/>
              </a:rPr>
              <a:t>フェアトレード商品</a:t>
            </a:r>
            <a:r>
              <a:rPr lang="ja-JP" altLang="en-US" sz="3200">
                <a:latin typeface="UD Digi Kyokasho NK-R"/>
                <a:ea typeface="UD Digi Kyokasho NK-R"/>
              </a:rPr>
              <a:t>を選ぶ以外に、何ができるでしょうか？</a:t>
            </a:r>
            <a:endParaRPr lang="ja-JP" sz="3200">
              <a:latin typeface="UD Digi Kyokasho NK-R"/>
              <a:ea typeface="UD Digi Kyokasho NK-R"/>
            </a:endParaRPr>
          </a:p>
        </p:txBody>
      </p:sp>
      <p:sp>
        <p:nvSpPr>
          <p:cNvPr id="9" name="正方形/長方形 8">
            <a:extLst>
              <a:ext uri="{FF2B5EF4-FFF2-40B4-BE49-F238E27FC236}">
                <a16:creationId xmlns:a16="http://schemas.microsoft.com/office/drawing/2014/main" id="{E02C552A-AEF1-FC14-4900-5A9F0676E050}"/>
              </a:ext>
            </a:extLst>
          </p:cNvPr>
          <p:cNvSpPr/>
          <p:nvPr/>
        </p:nvSpPr>
        <p:spPr>
          <a:xfrm>
            <a:off x="1768331" y="3428682"/>
            <a:ext cx="9571049" cy="242362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aphicFrame>
        <p:nvGraphicFramePr>
          <p:cNvPr id="4" name="オブジェクト 3">
            <a:hlinkClick r:id="" action="ppaction://ole?verb=1"/>
            <a:extLst>
              <a:ext uri="{FF2B5EF4-FFF2-40B4-BE49-F238E27FC236}">
                <a16:creationId xmlns:a16="http://schemas.microsoft.com/office/drawing/2014/main" id="{2F40CD5B-92F8-8728-0BD4-5821999A1FDA}"/>
              </a:ext>
            </a:extLst>
          </p:cNvPr>
          <p:cNvGraphicFramePr>
            <a:graphicFrameLocks noChangeAspect="1"/>
          </p:cNvGraphicFramePr>
          <p:nvPr>
            <p:extLst>
              <p:ext uri="{D42A27DB-BD31-4B8C-83A1-F6EECF244321}">
                <p14:modId xmlns:p14="http://schemas.microsoft.com/office/powerpoint/2010/main" val="3701641798"/>
              </p:ext>
            </p:extLst>
          </p:nvPr>
        </p:nvGraphicFramePr>
        <p:xfrm>
          <a:off x="9353550" y="1511300"/>
          <a:ext cx="1165225" cy="1003300"/>
        </p:xfrm>
        <a:graphic>
          <a:graphicData uri="http://schemas.openxmlformats.org/presentationml/2006/ole">
            <mc:AlternateContent xmlns:mc="http://schemas.openxmlformats.org/markup-compatibility/2006">
              <mc:Choice xmlns:v="urn:schemas-microsoft-com:vml" Requires="v">
                <p:oleObj name="Document" showAsIcon="1" r:id="rId3" imgW="774000" imgH="666000" progId="Word.Document.12">
                  <p:embed/>
                </p:oleObj>
              </mc:Choice>
              <mc:Fallback>
                <p:oleObj name="Document" showAsIcon="1" r:id="rId3" imgW="774000" imgH="666000" progId="Word.Document.12">
                  <p:embed/>
                  <p:pic>
                    <p:nvPicPr>
                      <p:cNvPr id="4" name="オブジェクト 3">
                        <a:hlinkClick r:id="" action="ppaction://ole?verb=1"/>
                        <a:extLst>
                          <a:ext uri="{FF2B5EF4-FFF2-40B4-BE49-F238E27FC236}">
                            <a16:creationId xmlns:a16="http://schemas.microsoft.com/office/drawing/2014/main" id="{2F40CD5B-92F8-8728-0BD4-5821999A1FDA}"/>
                          </a:ext>
                        </a:extLst>
                      </p:cNvPr>
                      <p:cNvPicPr/>
                      <p:nvPr/>
                    </p:nvPicPr>
                    <p:blipFill>
                      <a:blip r:embed="rId4"/>
                      <a:stretch>
                        <a:fillRect/>
                      </a:stretch>
                    </p:blipFill>
                    <p:spPr>
                      <a:xfrm>
                        <a:off x="9353550" y="1511300"/>
                        <a:ext cx="1165225" cy="1003300"/>
                      </a:xfrm>
                      <a:prstGeom prst="rect">
                        <a:avLst/>
                      </a:prstGeom>
                    </p:spPr>
                  </p:pic>
                </p:oleObj>
              </mc:Fallback>
            </mc:AlternateContent>
          </a:graphicData>
        </a:graphic>
      </p:graphicFrame>
    </p:spTree>
    <p:extLst>
      <p:ext uri="{BB962C8B-B14F-4D97-AF65-F5344CB8AC3E}">
        <p14:creationId xmlns:p14="http://schemas.microsoft.com/office/powerpoint/2010/main" val="32280196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graphicFrame>
        <p:nvGraphicFramePr>
          <p:cNvPr id="10" name="表 9">
            <a:extLst>
              <a:ext uri="{FF2B5EF4-FFF2-40B4-BE49-F238E27FC236}">
                <a16:creationId xmlns:a16="http://schemas.microsoft.com/office/drawing/2014/main" id="{4167F4AA-DAA5-BA06-CD80-94FCAC3835BF}"/>
              </a:ext>
            </a:extLst>
          </p:cNvPr>
          <p:cNvGraphicFramePr>
            <a:graphicFrameLocks noGrp="1"/>
          </p:cNvGraphicFramePr>
          <p:nvPr>
            <p:extLst>
              <p:ext uri="{D42A27DB-BD31-4B8C-83A1-F6EECF244321}">
                <p14:modId xmlns:p14="http://schemas.microsoft.com/office/powerpoint/2010/main" val="2766058963"/>
              </p:ext>
            </p:extLst>
          </p:nvPr>
        </p:nvGraphicFramePr>
        <p:xfrm>
          <a:off x="3309483" y="1749500"/>
          <a:ext cx="8897273" cy="4023868"/>
        </p:xfrm>
        <a:graphic>
          <a:graphicData uri="http://schemas.openxmlformats.org/drawingml/2006/table">
            <a:tbl>
              <a:tblPr firstRow="1" bandRow="1">
                <a:tableStyleId>{5C22544A-7EE6-4342-B048-85BDC9FD1C3A}</a:tableStyleId>
              </a:tblPr>
              <a:tblGrid>
                <a:gridCol w="8897273">
                  <a:extLst>
                    <a:ext uri="{9D8B030D-6E8A-4147-A177-3AD203B41FA5}">
                      <a16:colId xmlns:a16="http://schemas.microsoft.com/office/drawing/2014/main" val="3364355719"/>
                    </a:ext>
                  </a:extLst>
                </a:gridCol>
              </a:tblGrid>
              <a:tr h="1133475">
                <a:tc>
                  <a:txBody>
                    <a:bodyPr/>
                    <a:lstStyle/>
                    <a:p>
                      <a:pPr marL="0" marR="0" indent="0" algn="l" fontAlgn="base">
                        <a:lnSpc>
                          <a:spcPct val="200000"/>
                        </a:lnSpc>
                        <a:spcBef>
                          <a:spcPts val="0"/>
                        </a:spcBef>
                        <a:spcAft>
                          <a:spcPts val="0"/>
                        </a:spcAft>
                      </a:pPr>
                      <a:r>
                        <a:rPr lang="ja-JP" altLang="en-US" sz="3200" b="0">
                          <a:solidFill>
                            <a:schemeClr val="tx1"/>
                          </a:solidFill>
                          <a:effectLst/>
                          <a:latin typeface="UD デジタル 教科書体 N-R"/>
                          <a:ea typeface="UD デジタル 教科書体 N-R"/>
                        </a:rPr>
                        <a:t>◎　</a:t>
                      </a:r>
                      <a:r>
                        <a:rPr lang="ja-JP" sz="3200" b="0" i="0" u="none" strike="noStrike" noProof="0">
                          <a:solidFill>
                            <a:schemeClr val="tx1"/>
                          </a:solidFill>
                          <a:effectLst/>
                          <a:latin typeface="UD デジタル 教科書体 N-R"/>
                          <a:ea typeface="UD デジタル 教科書体 N-R"/>
                        </a:rPr>
                        <a:t>商品を選ぶ</a:t>
                      </a:r>
                      <a:r>
                        <a:rPr lang="ja-JP" altLang="en-US" sz="3200" b="0" i="0" u="none" strike="noStrike" noProof="0">
                          <a:solidFill>
                            <a:schemeClr val="tx1"/>
                          </a:solidFill>
                          <a:effectLst/>
                          <a:latin typeface="UD デジタル 教科書体 N-R"/>
                          <a:ea typeface="UD デジタル 教科書体 N-R"/>
                        </a:rPr>
                        <a:t>と</a:t>
                      </a:r>
                      <a:r>
                        <a:rPr lang="ja-JP" sz="3200" b="0" i="0" u="none" strike="noStrike" noProof="0">
                          <a:solidFill>
                            <a:schemeClr val="tx1"/>
                          </a:solidFill>
                          <a:effectLst/>
                          <a:latin typeface="UD デジタル 教科書体 N-R"/>
                          <a:ea typeface="UD デジタル 教科書体 N-R"/>
                        </a:rPr>
                        <a:t>きに考えること</a:t>
                      </a:r>
                      <a:endParaRPr lang="ja-JP" altLang="en-US" sz="3200" b="0" i="0" u="none" strike="noStrike" noProof="0">
                        <a:solidFill>
                          <a:schemeClr val="tx1"/>
                        </a:solidFill>
                        <a:effectLst/>
                        <a:latin typeface="UD デジタル 教科書体 N-R"/>
                        <a:ea typeface="UD デジタル 教科書体 N-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692615981"/>
                  </a:ext>
                </a:extLst>
              </a:tr>
              <a:tr h="1143000">
                <a:tc>
                  <a:txBody>
                    <a:bodyPr/>
                    <a:lstStyle/>
                    <a:p>
                      <a:pPr fontAlgn="base">
                        <a:lnSpc>
                          <a:spcPct val="200000"/>
                        </a:lnSpc>
                      </a:pPr>
                      <a:r>
                        <a:rPr lang="ja-JP" sz="3200" b="0" i="0" u="none" strike="noStrike" noProof="0">
                          <a:solidFill>
                            <a:schemeClr val="tx1"/>
                          </a:solidFill>
                          <a:effectLst/>
                          <a:latin typeface="UD デジタル 教科書体 N-R"/>
                          <a:ea typeface="UD デジタル 教科書体 N-R"/>
                        </a:rPr>
                        <a:t>◎　エシ</a:t>
                      </a:r>
                      <a:r>
                        <a:rPr lang="ja-JP" altLang="en-US" sz="3200" b="0" i="0" u="none" strike="noStrike" noProof="0">
                          <a:solidFill>
                            <a:schemeClr val="tx1"/>
                          </a:solidFill>
                          <a:effectLst/>
                          <a:latin typeface="UD デジタル 教科書体 N-R"/>
                          <a:ea typeface="UD デジタル 教科書体 N-R"/>
                        </a:rPr>
                        <a:t>カ</a:t>
                      </a:r>
                      <a:r>
                        <a:rPr lang="ja-JP" sz="3200" b="0" i="0" u="none" strike="noStrike" noProof="0">
                          <a:solidFill>
                            <a:schemeClr val="tx1"/>
                          </a:solidFill>
                          <a:effectLst/>
                          <a:latin typeface="UD デジタル 教科書体 N-R"/>
                          <a:ea typeface="UD デジタル 教科書体 N-R"/>
                        </a:rPr>
                        <a:t>ル消</a:t>
                      </a:r>
                      <a:r>
                        <a:rPr lang="ja-JP" altLang="en-US" sz="3200" b="0" i="0" u="none" strike="noStrike" noProof="0">
                          <a:solidFill>
                            <a:schemeClr val="tx1"/>
                          </a:solidFill>
                          <a:effectLst/>
                          <a:latin typeface="UD デジタル 教科書体 N-R"/>
                          <a:ea typeface="UD デジタル 教科書体 N-R"/>
                        </a:rPr>
                        <a:t>費</a:t>
                      </a:r>
                      <a:r>
                        <a:rPr lang="ja-JP" sz="3200" b="0" i="0" u="none" strike="noStrike" noProof="0">
                          <a:solidFill>
                            <a:schemeClr val="tx1"/>
                          </a:solidFill>
                          <a:effectLst/>
                          <a:latin typeface="UD デジタル 教科書体 N-R"/>
                          <a:ea typeface="UD デジタル 教科書体 N-R"/>
                        </a:rPr>
                        <a:t>と</a:t>
                      </a:r>
                      <a:r>
                        <a:rPr lang="ja-JP" altLang="en-US" sz="3200" b="0" i="0" u="none" strike="noStrike" noProof="0">
                          <a:solidFill>
                            <a:schemeClr val="tx1"/>
                          </a:solidFill>
                          <a:effectLst/>
                          <a:latin typeface="UD デジタル 教科書体 N-R"/>
                          <a:ea typeface="UD デジタル 教科書体 N-R"/>
                        </a:rPr>
                        <a:t>はなんだろう？</a:t>
                      </a:r>
                    </a:p>
                    <a:p>
                      <a:pPr lvl="0">
                        <a:lnSpc>
                          <a:spcPct val="200000"/>
                        </a:lnSpc>
                        <a:buNone/>
                      </a:pPr>
                      <a:r>
                        <a:rPr lang="ja-JP" sz="3200" b="1" i="0" u="none" strike="noStrike" noProof="0">
                          <a:solidFill>
                            <a:srgbClr val="FF00A2"/>
                          </a:solidFill>
                          <a:effectLst/>
                          <a:latin typeface="UD デジタル 教科書体 N-R"/>
                          <a:ea typeface="UD デジタル 教科書体 N-R"/>
                        </a:rPr>
                        <a:t>◎　</a:t>
                      </a:r>
                      <a:r>
                        <a:rPr lang="ja-JP" altLang="en-US" sz="3200" b="1" i="0" u="none" strike="noStrike" noProof="0">
                          <a:solidFill>
                            <a:srgbClr val="FF00A2"/>
                          </a:solidFill>
                          <a:effectLst/>
                          <a:latin typeface="UD デジタル 教科書体 N-R"/>
                          <a:ea typeface="UD デジタル 教科書体 N-R"/>
                        </a:rPr>
                        <a:t>私たちにできるこ</a:t>
                      </a:r>
                      <a:r>
                        <a:rPr lang="ja-JP" sz="3200" b="1" i="0" u="none" strike="noStrike" noProof="0">
                          <a:solidFill>
                            <a:srgbClr val="FF00A2"/>
                          </a:solidFill>
                          <a:effectLst/>
                          <a:latin typeface="UD デジタル 教科書体 N-R"/>
                          <a:ea typeface="UD デジタル 教科書体 N-R"/>
                        </a:rPr>
                        <a:t>と</a:t>
                      </a:r>
                      <a:r>
                        <a:rPr lang="ja-JP" altLang="en-US" sz="3200" b="1" i="0" u="none" strike="noStrike" noProof="0">
                          <a:solidFill>
                            <a:srgbClr val="FF00A2"/>
                          </a:solidFill>
                          <a:effectLst/>
                          <a:latin typeface="UD デジタル 教科書体 N-R"/>
                          <a:ea typeface="UD デジタル 教科書体 N-R"/>
                        </a:rPr>
                        <a:t>を考えよ</a:t>
                      </a:r>
                      <a:r>
                        <a:rPr lang="ja-JP" sz="3200" b="1" i="0" u="none" strike="noStrike" noProof="0">
                          <a:solidFill>
                            <a:srgbClr val="FF00A2"/>
                          </a:solidFill>
                          <a:effectLst/>
                          <a:latin typeface="UD デジタル 教科書体 N-R"/>
                          <a:ea typeface="UD デジタル 教科書体 N-R"/>
                        </a:rPr>
                        <a:t>う</a:t>
                      </a:r>
                      <a:endParaRPr lang="ja-JP" sz="3200" b="1">
                        <a:solidFill>
                          <a:srgbClr val="FF00A2"/>
                        </a:solidFill>
                        <a:latin typeface="UD デジタル 教科書体 N-R"/>
                        <a:ea typeface="UD デジタル 教科書体 N-R"/>
                      </a:endParaRPr>
                    </a:p>
                    <a:p>
                      <a:pPr lvl="0">
                        <a:lnSpc>
                          <a:spcPct val="200000"/>
                        </a:lnSpc>
                        <a:buNone/>
                      </a:pPr>
                      <a:endParaRPr lang="ja-JP" altLang="en-US" sz="3200" b="0" i="0" u="none" strike="noStrike" noProof="0">
                        <a:solidFill>
                          <a:schemeClr val="tx1"/>
                        </a:solidFill>
                        <a:effectLst/>
                        <a:latin typeface="UD デジタル 教科書体 N-R"/>
                        <a:ea typeface="UD デジタル 教科書体 N-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926707466"/>
                  </a:ext>
                </a:extLst>
              </a:tr>
            </a:tbl>
          </a:graphicData>
        </a:graphic>
      </p:graphicFrame>
      <p:sp>
        <p:nvSpPr>
          <p:cNvPr id="2" name="正方形/長方形 1">
            <a:extLst>
              <a:ext uri="{FF2B5EF4-FFF2-40B4-BE49-F238E27FC236}">
                <a16:creationId xmlns:a16="http://schemas.microsoft.com/office/drawing/2014/main" id="{F29C1D02-B265-B28B-581B-CD86CE4CC094}"/>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 name="テキスト ボックス 4">
            <a:extLst>
              <a:ext uri="{FF2B5EF4-FFF2-40B4-BE49-F238E27FC236}">
                <a16:creationId xmlns:a16="http://schemas.microsoft.com/office/drawing/2014/main" id="{8EA74E1B-2834-76A4-FB88-D1E741CEB5DB}"/>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a:solidFill>
                  <a:schemeClr val="bg1"/>
                </a:solidFill>
                <a:latin typeface="UD Digi Kyokasho NK-B"/>
                <a:ea typeface="UD Digi Kyokasho NK-B"/>
                <a:cs typeface="Calibri" panose="020F0502020204030204"/>
              </a:rPr>
              <a:t>目　次</a:t>
            </a:r>
          </a:p>
        </p:txBody>
      </p:sp>
      <p:sp>
        <p:nvSpPr>
          <p:cNvPr id="7" name="四角形: 角を丸くする 6">
            <a:extLst>
              <a:ext uri="{FF2B5EF4-FFF2-40B4-BE49-F238E27FC236}">
                <a16:creationId xmlns:a16="http://schemas.microsoft.com/office/drawing/2014/main" id="{6B0E3C1C-D3D8-77FA-337A-0E0F72C3547D}"/>
              </a:ext>
            </a:extLst>
          </p:cNvPr>
          <p:cNvSpPr/>
          <p:nvPr/>
        </p:nvSpPr>
        <p:spPr>
          <a:xfrm>
            <a:off x="3147792" y="3968066"/>
            <a:ext cx="7004680" cy="1174609"/>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4" name="正方形/長方形 3">
            <a:extLst>
              <a:ext uri="{FF2B5EF4-FFF2-40B4-BE49-F238E27FC236}">
                <a16:creationId xmlns:a16="http://schemas.microsoft.com/office/drawing/2014/main" id="{1F4C51C4-EEC8-9A53-229E-B12313D25314}"/>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四角形: 上の 2 つの角を丸める 8">
            <a:extLst>
              <a:ext uri="{FF2B5EF4-FFF2-40B4-BE49-F238E27FC236}">
                <a16:creationId xmlns:a16="http://schemas.microsoft.com/office/drawing/2014/main" id="{B826627E-E12C-869F-6825-5980059B6DD4}"/>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3" name="四角形: 上の 2 つの角を丸める 12">
            <a:extLst>
              <a:ext uri="{FF2B5EF4-FFF2-40B4-BE49-F238E27FC236}">
                <a16:creationId xmlns:a16="http://schemas.microsoft.com/office/drawing/2014/main" id="{7E23D91D-926C-0CBC-9E20-A5F9E9180941}"/>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17" name="正方形/長方形 16">
            <a:extLst>
              <a:ext uri="{FF2B5EF4-FFF2-40B4-BE49-F238E27FC236}">
                <a16:creationId xmlns:a16="http://schemas.microsoft.com/office/drawing/2014/main" id="{FDB8642B-F9F4-43A2-E440-B05BA869EDB8}"/>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spTree>
    <p:extLst>
      <p:ext uri="{BB962C8B-B14F-4D97-AF65-F5344CB8AC3E}">
        <p14:creationId xmlns:p14="http://schemas.microsoft.com/office/powerpoint/2010/main" val="17508018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6C7FF9BB-41F6-E2DF-7284-84C09B4688C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92F5DCFB-B028-A46B-C4F0-CAF99E0A3C74}"/>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2" name="四角形: 上の 2 つの角を丸める 11">
            <a:extLst>
              <a:ext uri="{FF2B5EF4-FFF2-40B4-BE49-F238E27FC236}">
                <a16:creationId xmlns:a16="http://schemas.microsoft.com/office/drawing/2014/main" id="{214D7A30-73C2-A6DF-1C26-EC435F2019BC}"/>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14" name="正方形/長方形 13">
            <a:extLst>
              <a:ext uri="{FF2B5EF4-FFF2-40B4-BE49-F238E27FC236}">
                <a16:creationId xmlns:a16="http://schemas.microsoft.com/office/drawing/2014/main" id="{7899BD82-189B-505C-1086-D658510EA647}"/>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sp>
        <p:nvSpPr>
          <p:cNvPr id="8" name="テキスト ボックス 11">
            <a:extLst>
              <a:ext uri="{FF2B5EF4-FFF2-40B4-BE49-F238E27FC236}">
                <a16:creationId xmlns:a16="http://schemas.microsoft.com/office/drawing/2014/main" id="{B51EC172-CD1E-64C1-41DB-EA6AB9C57B39}"/>
              </a:ext>
            </a:extLst>
          </p:cNvPr>
          <p:cNvSpPr txBox="1"/>
          <p:nvPr/>
        </p:nvSpPr>
        <p:spPr>
          <a:xfrm>
            <a:off x="615345" y="1506565"/>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9</a:t>
            </a:r>
          </a:p>
        </p:txBody>
      </p:sp>
      <p:sp>
        <p:nvSpPr>
          <p:cNvPr id="2" name="テキスト ボックス 8">
            <a:extLst>
              <a:ext uri="{FF2B5EF4-FFF2-40B4-BE49-F238E27FC236}">
                <a16:creationId xmlns:a16="http://schemas.microsoft.com/office/drawing/2014/main" id="{98A7D547-6451-1766-4AB7-47C3004805B3}"/>
              </a:ext>
            </a:extLst>
          </p:cNvPr>
          <p:cNvSpPr txBox="1"/>
          <p:nvPr/>
        </p:nvSpPr>
        <p:spPr>
          <a:xfrm>
            <a:off x="1726902" y="1589105"/>
            <a:ext cx="9745581" cy="156966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a:latin typeface="UD Digi Kyokasho NK-R"/>
                <a:ea typeface="UD Digi Kyokasho NK-R"/>
              </a:rPr>
              <a:t>（１）環境・人・社会・地域</a:t>
            </a:r>
            <a:r>
              <a:rPr lang="ja-JP" sz="3200">
                <a:latin typeface="UD Digi Kyokasho NK-R"/>
                <a:ea typeface="UD Digi Kyokasho NK-R"/>
              </a:rPr>
              <a:t>に配慮した</a:t>
            </a:r>
            <a:endParaRPr lang="en-US" altLang="ja-JP" sz="3200">
              <a:solidFill>
                <a:srgbClr val="808080"/>
              </a:solidFill>
              <a:ea typeface="+mn-lt"/>
              <a:cs typeface="Calibri"/>
            </a:endParaRPr>
          </a:p>
          <a:p>
            <a:r>
              <a:rPr lang="ja-JP" sz="3200">
                <a:latin typeface="UD Digi Kyokasho NK-R"/>
                <a:ea typeface="UD Digi Kyokasho NK-R"/>
              </a:rPr>
              <a:t>　　　　エシカル消費の実践について考えよう</a:t>
            </a:r>
            <a:endParaRPr lang="ja-JP" sz="3200">
              <a:solidFill>
                <a:srgbClr val="808080"/>
              </a:solidFill>
              <a:latin typeface="UD Digi Kyokasho NK-R"/>
              <a:ea typeface="UD Digi Kyokasho NK-R"/>
            </a:endParaRPr>
          </a:p>
          <a:p>
            <a:pPr algn="just"/>
            <a:endParaRPr lang="ja-JP" altLang="en-US" sz="3200">
              <a:latin typeface="UD Digi Kyokasho NK-R"/>
              <a:ea typeface="UD Digi Kyokasho NK-R"/>
            </a:endParaRPr>
          </a:p>
        </p:txBody>
      </p:sp>
      <p:sp>
        <p:nvSpPr>
          <p:cNvPr id="9" name="正方形/長方形 8">
            <a:extLst>
              <a:ext uri="{FF2B5EF4-FFF2-40B4-BE49-F238E27FC236}">
                <a16:creationId xmlns:a16="http://schemas.microsoft.com/office/drawing/2014/main" id="{E02C552A-AEF1-FC14-4900-5A9F0676E050}"/>
              </a:ext>
            </a:extLst>
          </p:cNvPr>
          <p:cNvSpPr/>
          <p:nvPr/>
        </p:nvSpPr>
        <p:spPr>
          <a:xfrm>
            <a:off x="793419" y="2899917"/>
            <a:ext cx="10601990" cy="363727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テキスト ボックス 3">
            <a:extLst>
              <a:ext uri="{FF2B5EF4-FFF2-40B4-BE49-F238E27FC236}">
                <a16:creationId xmlns:a16="http://schemas.microsoft.com/office/drawing/2014/main" id="{DCCBA43C-94F6-0871-4547-18877A6F9CDC}"/>
              </a:ext>
            </a:extLst>
          </p:cNvPr>
          <p:cNvSpPr txBox="1"/>
          <p:nvPr/>
        </p:nvSpPr>
        <p:spPr>
          <a:xfrm>
            <a:off x="1192269" y="3226990"/>
            <a:ext cx="10028541" cy="30469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3200" b="1">
                <a:highlight>
                  <a:srgbClr val="FFFF00"/>
                </a:highlight>
                <a:latin typeface="UD デジタル 教科書体 N-R"/>
                <a:ea typeface="UD デジタル 教科書体 N-R"/>
              </a:rPr>
              <a:t>もうできていること、</a:t>
            </a:r>
            <a:endParaRPr lang="ja-JP" altLang="en-US" sz="3200" b="1">
              <a:highlight>
                <a:srgbClr val="FFFF00"/>
              </a:highlight>
              <a:latin typeface="UD デジタル 教科書体 N-R"/>
              <a:ea typeface="UD デジタル 教科書体 N-R"/>
            </a:endParaRPr>
          </a:p>
          <a:p>
            <a:r>
              <a:rPr lang="ja-JP" sz="3200" b="1">
                <a:highlight>
                  <a:srgbClr val="FFFF00"/>
                </a:highlight>
                <a:latin typeface="UD デジタル 教科書体 N-R"/>
                <a:ea typeface="UD デジタル 教科書体 N-R"/>
              </a:rPr>
              <a:t>すぐにでも実践したいこと</a:t>
            </a:r>
            <a:r>
              <a:rPr lang="ja-JP" sz="3200">
                <a:latin typeface="UD デジタル 教科書体 N-R"/>
                <a:ea typeface="UD デジタル 教科書体 N-R"/>
              </a:rPr>
              <a:t>もあると思います。</a:t>
            </a:r>
            <a:endParaRPr lang="ja-JP" altLang="en-US" sz="3200">
              <a:latin typeface="UD デジタル 教科書体 N-R"/>
              <a:ea typeface="UD デジタル 教科書体 N-R"/>
            </a:endParaRPr>
          </a:p>
          <a:p>
            <a:endParaRPr lang="ja-JP" altLang="en-US" sz="3200">
              <a:latin typeface="UD デジタル 教科書体 N-R"/>
              <a:ea typeface="UD デジタル 教科書体 N-R"/>
            </a:endParaRPr>
          </a:p>
          <a:p>
            <a:r>
              <a:rPr lang="ja-JP" sz="3200" b="1">
                <a:highlight>
                  <a:srgbClr val="00FFFF"/>
                </a:highlight>
                <a:latin typeface="UD デジタル 教科書体 N-R"/>
                <a:ea typeface="UD デジタル 教科書体 N-R"/>
              </a:rPr>
              <a:t>実践したくてもできないこと</a:t>
            </a:r>
            <a:r>
              <a:rPr lang="ja-JP" sz="3200">
                <a:latin typeface="UD デジタル 教科書体 N-R"/>
                <a:ea typeface="UD デジタル 教科書体 N-R"/>
              </a:rPr>
              <a:t>もあると思います。</a:t>
            </a:r>
            <a:endParaRPr lang="ja-JP" altLang="en-US" sz="3200">
              <a:latin typeface="UD デジタル 教科書体 N-R"/>
              <a:ea typeface="UD デジタル 教科書体 N-R"/>
            </a:endParaRPr>
          </a:p>
          <a:p>
            <a:endParaRPr lang="ja-JP" altLang="en-US" sz="3200">
              <a:latin typeface="UD デジタル 教科書体 N-R"/>
              <a:ea typeface="UD デジタル 教科書体 N-R"/>
            </a:endParaRPr>
          </a:p>
          <a:p>
            <a:r>
              <a:rPr lang="ja-JP" sz="3200" b="1">
                <a:highlight>
                  <a:srgbClr val="F8B4E5"/>
                </a:highlight>
                <a:latin typeface="UD デジタル 教科書体 N-R"/>
                <a:ea typeface="UD デジタル 教科書体 N-R"/>
              </a:rPr>
              <a:t>少しでもできそうなことは何か</a:t>
            </a:r>
            <a:r>
              <a:rPr lang="ja-JP" sz="3200">
                <a:latin typeface="UD デジタル 教科書体 N-R"/>
                <a:ea typeface="UD デジタル 教科書体 N-R"/>
              </a:rPr>
              <a:t>、考えてみましょう。</a:t>
            </a:r>
            <a:endParaRPr lang="ja-JP" altLang="en-US" sz="3200">
              <a:latin typeface="UD デジタル 教科書体 N-R"/>
              <a:ea typeface="UD デジタル 教科書体 N-R"/>
            </a:endParaRPr>
          </a:p>
        </p:txBody>
      </p:sp>
    </p:spTree>
    <p:extLst>
      <p:ext uri="{BB962C8B-B14F-4D97-AF65-F5344CB8AC3E}">
        <p14:creationId xmlns:p14="http://schemas.microsoft.com/office/powerpoint/2010/main" val="965962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graphicFrame>
        <p:nvGraphicFramePr>
          <p:cNvPr id="10" name="表 9">
            <a:extLst>
              <a:ext uri="{FF2B5EF4-FFF2-40B4-BE49-F238E27FC236}">
                <a16:creationId xmlns:a16="http://schemas.microsoft.com/office/drawing/2014/main" id="{4167F4AA-DAA5-BA06-CD80-94FCAC3835BF}"/>
              </a:ext>
            </a:extLst>
          </p:cNvPr>
          <p:cNvGraphicFramePr>
            <a:graphicFrameLocks noGrp="1"/>
          </p:cNvGraphicFramePr>
          <p:nvPr>
            <p:extLst>
              <p:ext uri="{D42A27DB-BD31-4B8C-83A1-F6EECF244321}">
                <p14:modId xmlns:p14="http://schemas.microsoft.com/office/powerpoint/2010/main" val="2302270066"/>
              </p:ext>
            </p:extLst>
          </p:nvPr>
        </p:nvGraphicFramePr>
        <p:xfrm>
          <a:off x="3309483" y="1749500"/>
          <a:ext cx="8897273" cy="4023868"/>
        </p:xfrm>
        <a:graphic>
          <a:graphicData uri="http://schemas.openxmlformats.org/drawingml/2006/table">
            <a:tbl>
              <a:tblPr firstRow="1" bandRow="1">
                <a:tableStyleId>{5C22544A-7EE6-4342-B048-85BDC9FD1C3A}</a:tableStyleId>
              </a:tblPr>
              <a:tblGrid>
                <a:gridCol w="8897273">
                  <a:extLst>
                    <a:ext uri="{9D8B030D-6E8A-4147-A177-3AD203B41FA5}">
                      <a16:colId xmlns:a16="http://schemas.microsoft.com/office/drawing/2014/main" val="3364355719"/>
                    </a:ext>
                  </a:extLst>
                </a:gridCol>
              </a:tblGrid>
              <a:tr h="1133475">
                <a:tc>
                  <a:txBody>
                    <a:bodyPr/>
                    <a:lstStyle/>
                    <a:p>
                      <a:pPr marL="0" marR="0" indent="0" algn="l" fontAlgn="base">
                        <a:lnSpc>
                          <a:spcPct val="200000"/>
                        </a:lnSpc>
                        <a:spcBef>
                          <a:spcPts val="0"/>
                        </a:spcBef>
                        <a:spcAft>
                          <a:spcPts val="0"/>
                        </a:spcAft>
                      </a:pPr>
                      <a:r>
                        <a:rPr lang="ja-JP" altLang="en-US" sz="3200" b="1">
                          <a:solidFill>
                            <a:srgbClr val="FF00A2"/>
                          </a:solidFill>
                          <a:effectLst/>
                          <a:latin typeface="UD デジタル 教科書体 N-R"/>
                          <a:ea typeface="UD デジタル 教科書体 N-R"/>
                        </a:rPr>
                        <a:t>◎　</a:t>
                      </a:r>
                      <a:r>
                        <a:rPr lang="ja-JP" sz="3200" b="1" i="0" u="none" strike="noStrike" noProof="0">
                          <a:solidFill>
                            <a:srgbClr val="FF00A2"/>
                          </a:solidFill>
                          <a:effectLst/>
                          <a:latin typeface="UD デジタル 教科書体 N-R"/>
                          <a:ea typeface="UD デジタル 教科書体 N-R"/>
                        </a:rPr>
                        <a:t>商品を選ぶ</a:t>
                      </a:r>
                      <a:r>
                        <a:rPr lang="ja-JP" altLang="en-US" sz="3200" b="1" i="0" u="none" strike="noStrike" noProof="0">
                          <a:solidFill>
                            <a:srgbClr val="FF00A2"/>
                          </a:solidFill>
                          <a:effectLst/>
                          <a:latin typeface="UD デジタル 教科書体 N-R"/>
                          <a:ea typeface="UD デジタル 教科書体 N-R"/>
                        </a:rPr>
                        <a:t>と</a:t>
                      </a:r>
                      <a:r>
                        <a:rPr lang="ja-JP" sz="3200" b="1" i="0" u="none" strike="noStrike" noProof="0">
                          <a:solidFill>
                            <a:srgbClr val="FF00A2"/>
                          </a:solidFill>
                          <a:effectLst/>
                          <a:latin typeface="UD デジタル 教科書体 N-R"/>
                          <a:ea typeface="UD デジタル 教科書体 N-R"/>
                        </a:rPr>
                        <a:t>きに考えること</a:t>
                      </a:r>
                      <a:endParaRPr lang="ja-JP" altLang="en-US" sz="3200" b="1" i="0" u="none" strike="noStrike" noProof="0">
                        <a:solidFill>
                          <a:srgbClr val="FF00A2"/>
                        </a:solidFill>
                        <a:effectLst/>
                        <a:latin typeface="UD デジタル 教科書体 N-R"/>
                        <a:ea typeface="UD デジタル 教科書体 N-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1692615981"/>
                  </a:ext>
                </a:extLst>
              </a:tr>
              <a:tr h="1143000">
                <a:tc>
                  <a:txBody>
                    <a:bodyPr/>
                    <a:lstStyle/>
                    <a:p>
                      <a:pPr fontAlgn="base">
                        <a:lnSpc>
                          <a:spcPct val="200000"/>
                        </a:lnSpc>
                      </a:pPr>
                      <a:r>
                        <a:rPr lang="ja-JP" sz="3200" b="0" i="0" u="none" strike="noStrike" noProof="0">
                          <a:solidFill>
                            <a:schemeClr val="tx1"/>
                          </a:solidFill>
                          <a:effectLst/>
                          <a:latin typeface="UD デジタル 教科書体 N-R"/>
                          <a:ea typeface="UD デジタル 教科書体 N-R"/>
                        </a:rPr>
                        <a:t>◎　エシ</a:t>
                      </a:r>
                      <a:r>
                        <a:rPr lang="ja-JP" altLang="en-US" sz="3200" b="0" i="0" u="none" strike="noStrike" noProof="0">
                          <a:solidFill>
                            <a:schemeClr val="tx1"/>
                          </a:solidFill>
                          <a:effectLst/>
                          <a:latin typeface="UD デジタル 教科書体 N-R"/>
                          <a:ea typeface="UD デジタル 教科書体 N-R"/>
                        </a:rPr>
                        <a:t>カ</a:t>
                      </a:r>
                      <a:r>
                        <a:rPr lang="ja-JP" sz="3200" b="0" i="0" u="none" strike="noStrike" noProof="0">
                          <a:solidFill>
                            <a:schemeClr val="tx1"/>
                          </a:solidFill>
                          <a:effectLst/>
                          <a:latin typeface="UD デジタル 教科書体 N-R"/>
                          <a:ea typeface="UD デジタル 教科書体 N-R"/>
                        </a:rPr>
                        <a:t>ル消</a:t>
                      </a:r>
                      <a:r>
                        <a:rPr lang="ja-JP" altLang="en-US" sz="3200" b="0" i="0" u="none" strike="noStrike" noProof="0">
                          <a:solidFill>
                            <a:schemeClr val="tx1"/>
                          </a:solidFill>
                          <a:effectLst/>
                          <a:latin typeface="UD デジタル 教科書体 N-R"/>
                          <a:ea typeface="UD デジタル 教科書体 N-R"/>
                        </a:rPr>
                        <a:t>費</a:t>
                      </a:r>
                      <a:r>
                        <a:rPr lang="ja-JP" sz="3200" b="0" i="0" u="none" strike="noStrike" noProof="0">
                          <a:solidFill>
                            <a:schemeClr val="tx1"/>
                          </a:solidFill>
                          <a:effectLst/>
                          <a:latin typeface="UD デジタル 教科書体 N-R"/>
                          <a:ea typeface="UD デジタル 教科書体 N-R"/>
                        </a:rPr>
                        <a:t>と</a:t>
                      </a:r>
                      <a:r>
                        <a:rPr lang="ja-JP" altLang="en-US" sz="3200" b="0" i="0" u="none" strike="noStrike" noProof="0">
                          <a:solidFill>
                            <a:schemeClr val="tx1"/>
                          </a:solidFill>
                          <a:effectLst/>
                          <a:latin typeface="UD デジタル 教科書体 N-R"/>
                          <a:ea typeface="UD デジタル 教科書体 N-R"/>
                        </a:rPr>
                        <a:t>はなんだろう？</a:t>
                      </a:r>
                    </a:p>
                    <a:p>
                      <a:pPr lvl="0">
                        <a:lnSpc>
                          <a:spcPct val="200000"/>
                        </a:lnSpc>
                        <a:buNone/>
                      </a:pPr>
                      <a:r>
                        <a:rPr lang="ja-JP" sz="3200" b="0" i="0" u="none" strike="noStrike" noProof="0">
                          <a:solidFill>
                            <a:schemeClr val="tx1"/>
                          </a:solidFill>
                          <a:effectLst/>
                          <a:latin typeface="UD デジタル 教科書体 N-R"/>
                          <a:ea typeface="UD デジタル 教科書体 N-R"/>
                        </a:rPr>
                        <a:t>◎　</a:t>
                      </a:r>
                      <a:r>
                        <a:rPr lang="ja-JP" altLang="en-US" sz="3200" b="0" i="0" u="none" strike="noStrike" noProof="0">
                          <a:solidFill>
                            <a:schemeClr val="tx1"/>
                          </a:solidFill>
                          <a:effectLst/>
                          <a:latin typeface="UD デジタル 教科書体 N-R"/>
                          <a:ea typeface="UD デジタル 教科書体 N-R"/>
                        </a:rPr>
                        <a:t>私たちにできるこ</a:t>
                      </a:r>
                      <a:r>
                        <a:rPr lang="ja-JP" sz="3200" b="0" i="0" u="none" strike="noStrike" noProof="0">
                          <a:solidFill>
                            <a:schemeClr val="tx1"/>
                          </a:solidFill>
                          <a:effectLst/>
                          <a:latin typeface="UD デジタル 教科書体 N-R"/>
                          <a:ea typeface="UD デジタル 教科書体 N-R"/>
                        </a:rPr>
                        <a:t>と</a:t>
                      </a:r>
                      <a:r>
                        <a:rPr lang="ja-JP" altLang="en-US" sz="3200" b="0" i="0" u="none" strike="noStrike" noProof="0">
                          <a:solidFill>
                            <a:schemeClr val="tx1"/>
                          </a:solidFill>
                          <a:effectLst/>
                          <a:latin typeface="UD デジタル 教科書体 N-R"/>
                          <a:ea typeface="UD デジタル 教科書体 N-R"/>
                        </a:rPr>
                        <a:t>を考えよ</a:t>
                      </a:r>
                      <a:r>
                        <a:rPr lang="ja-JP" sz="3200" b="0" i="0" u="none" strike="noStrike" noProof="0">
                          <a:solidFill>
                            <a:schemeClr val="tx1"/>
                          </a:solidFill>
                          <a:effectLst/>
                          <a:latin typeface="UD デジタル 教科書体 N-R"/>
                          <a:ea typeface="UD デジタル 教科書体 N-R"/>
                        </a:rPr>
                        <a:t>う</a:t>
                      </a:r>
                      <a:endParaRPr lang="ja-JP" sz="3200">
                        <a:latin typeface="UD デジタル 教科書体 N-R"/>
                        <a:ea typeface="UD デジタル 教科書体 N-R"/>
                      </a:endParaRPr>
                    </a:p>
                    <a:p>
                      <a:pPr lvl="0">
                        <a:lnSpc>
                          <a:spcPct val="200000"/>
                        </a:lnSpc>
                        <a:buNone/>
                      </a:pPr>
                      <a:endParaRPr lang="ja-JP" altLang="en-US" sz="3200" b="0" i="0" u="none" strike="noStrike" noProof="0">
                        <a:solidFill>
                          <a:schemeClr val="tx1"/>
                        </a:solidFill>
                        <a:effectLst/>
                        <a:latin typeface="UD デジタル 教科書体 N-R"/>
                        <a:ea typeface="UD デジタル 教科書体 N-R"/>
                      </a:endParaRPr>
                    </a:p>
                  </a:txBody>
                  <a:tcPr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noFill/>
                  </a:tcPr>
                </a:tc>
                <a:extLst>
                  <a:ext uri="{0D108BD9-81ED-4DB2-BD59-A6C34878D82A}">
                    <a16:rowId xmlns:a16="http://schemas.microsoft.com/office/drawing/2014/main" val="2926707466"/>
                  </a:ext>
                </a:extLst>
              </a:tr>
            </a:tbl>
          </a:graphicData>
        </a:graphic>
      </p:graphicFrame>
      <p:sp>
        <p:nvSpPr>
          <p:cNvPr id="2" name="正方形/長方形 1">
            <a:extLst>
              <a:ext uri="{FF2B5EF4-FFF2-40B4-BE49-F238E27FC236}">
                <a16:creationId xmlns:a16="http://schemas.microsoft.com/office/drawing/2014/main" id="{F29C1D02-B265-B28B-581B-CD86CE4CC094}"/>
              </a:ext>
            </a:extLst>
          </p:cNvPr>
          <p:cNvSpPr/>
          <p:nvPr/>
        </p:nvSpPr>
        <p:spPr>
          <a:xfrm>
            <a:off x="0" y="1074963"/>
            <a:ext cx="2627853" cy="57830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 name="テキスト ボックス 4">
            <a:extLst>
              <a:ext uri="{FF2B5EF4-FFF2-40B4-BE49-F238E27FC236}">
                <a16:creationId xmlns:a16="http://schemas.microsoft.com/office/drawing/2014/main" id="{8EA74E1B-2834-76A4-FB88-D1E741CEB5DB}"/>
              </a:ext>
            </a:extLst>
          </p:cNvPr>
          <p:cNvSpPr txBox="1"/>
          <p:nvPr/>
        </p:nvSpPr>
        <p:spPr>
          <a:xfrm>
            <a:off x="0" y="1746020"/>
            <a:ext cx="2487168" cy="7694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400" b="1">
                <a:solidFill>
                  <a:schemeClr val="bg1"/>
                </a:solidFill>
                <a:latin typeface="UD Digi Kyokasho NK-B"/>
                <a:ea typeface="UD Digi Kyokasho NK-B"/>
                <a:cs typeface="Calibri" panose="020F0502020204030204"/>
              </a:rPr>
              <a:t>目　次</a:t>
            </a:r>
          </a:p>
        </p:txBody>
      </p:sp>
      <p:sp>
        <p:nvSpPr>
          <p:cNvPr id="7" name="四角形: 角を丸くする 6">
            <a:extLst>
              <a:ext uri="{FF2B5EF4-FFF2-40B4-BE49-F238E27FC236}">
                <a16:creationId xmlns:a16="http://schemas.microsoft.com/office/drawing/2014/main" id="{6B0E3C1C-D3D8-77FA-337A-0E0F72C3547D}"/>
              </a:ext>
            </a:extLst>
          </p:cNvPr>
          <p:cNvSpPr/>
          <p:nvPr/>
        </p:nvSpPr>
        <p:spPr>
          <a:xfrm>
            <a:off x="3147792" y="1792679"/>
            <a:ext cx="7004680" cy="1174609"/>
          </a:xfrm>
          <a:prstGeom prst="round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4" name="正方形/長方形 3">
            <a:extLst>
              <a:ext uri="{FF2B5EF4-FFF2-40B4-BE49-F238E27FC236}">
                <a16:creationId xmlns:a16="http://schemas.microsoft.com/office/drawing/2014/main" id="{1F4C51C4-EEC8-9A53-229E-B12313D25314}"/>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四角形: 上の 2 つの角を丸める 8">
            <a:extLst>
              <a:ext uri="{FF2B5EF4-FFF2-40B4-BE49-F238E27FC236}">
                <a16:creationId xmlns:a16="http://schemas.microsoft.com/office/drawing/2014/main" id="{B826627E-E12C-869F-6825-5980059B6DD4}"/>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3" name="四角形: 上の 2 つの角を丸める 12">
            <a:extLst>
              <a:ext uri="{FF2B5EF4-FFF2-40B4-BE49-F238E27FC236}">
                <a16:creationId xmlns:a16="http://schemas.microsoft.com/office/drawing/2014/main" id="{7E23D91D-926C-0CBC-9E20-A5F9E9180941}"/>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17" name="正方形/長方形 16">
            <a:extLst>
              <a:ext uri="{FF2B5EF4-FFF2-40B4-BE49-F238E27FC236}">
                <a16:creationId xmlns:a16="http://schemas.microsoft.com/office/drawing/2014/main" id="{FDB8642B-F9F4-43A2-E440-B05BA869EDB8}"/>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spTree>
    <p:extLst>
      <p:ext uri="{BB962C8B-B14F-4D97-AF65-F5344CB8AC3E}">
        <p14:creationId xmlns:p14="http://schemas.microsoft.com/office/powerpoint/2010/main" val="2965252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6C7FF9BB-41F6-E2DF-7284-84C09B4688C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92F5DCFB-B028-A46B-C4F0-CAF99E0A3C74}"/>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2" name="四角形: 上の 2 つの角を丸める 11">
            <a:extLst>
              <a:ext uri="{FF2B5EF4-FFF2-40B4-BE49-F238E27FC236}">
                <a16:creationId xmlns:a16="http://schemas.microsoft.com/office/drawing/2014/main" id="{214D7A30-73C2-A6DF-1C26-EC435F2019BC}"/>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14" name="正方形/長方形 13">
            <a:extLst>
              <a:ext uri="{FF2B5EF4-FFF2-40B4-BE49-F238E27FC236}">
                <a16:creationId xmlns:a16="http://schemas.microsoft.com/office/drawing/2014/main" id="{7899BD82-189B-505C-1086-D658510EA647}"/>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sp>
        <p:nvSpPr>
          <p:cNvPr id="8" name="テキスト ボックス 11">
            <a:extLst>
              <a:ext uri="{FF2B5EF4-FFF2-40B4-BE49-F238E27FC236}">
                <a16:creationId xmlns:a16="http://schemas.microsoft.com/office/drawing/2014/main" id="{B51EC172-CD1E-64C1-41DB-EA6AB9C57B39}"/>
              </a:ext>
            </a:extLst>
          </p:cNvPr>
          <p:cNvSpPr txBox="1"/>
          <p:nvPr/>
        </p:nvSpPr>
        <p:spPr>
          <a:xfrm>
            <a:off x="615345" y="1506565"/>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9</a:t>
            </a:r>
          </a:p>
        </p:txBody>
      </p:sp>
      <p:sp>
        <p:nvSpPr>
          <p:cNvPr id="2" name="テキスト ボックス 8">
            <a:extLst>
              <a:ext uri="{FF2B5EF4-FFF2-40B4-BE49-F238E27FC236}">
                <a16:creationId xmlns:a16="http://schemas.microsoft.com/office/drawing/2014/main" id="{98A7D547-6451-1766-4AB7-47C3004805B3}"/>
              </a:ext>
            </a:extLst>
          </p:cNvPr>
          <p:cNvSpPr txBox="1"/>
          <p:nvPr/>
        </p:nvSpPr>
        <p:spPr>
          <a:xfrm>
            <a:off x="1726902" y="1589105"/>
            <a:ext cx="9745581"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a:latin typeface="UD Digi Kyokasho NK-R"/>
                <a:ea typeface="UD Digi Kyokasho NK-R"/>
              </a:rPr>
              <a:t>（２）私のエシカル消費</a:t>
            </a:r>
            <a:r>
              <a:rPr lang="ja-JP" altLang="en-US" sz="3200">
                <a:latin typeface="UD Digi Kyokasho NK-R"/>
                <a:ea typeface="UD Digi Kyokasho NK-R"/>
              </a:rPr>
              <a:t>宣言！</a:t>
            </a:r>
            <a:endParaRPr lang="ja-JP" sz="3200">
              <a:solidFill>
                <a:srgbClr val="808080"/>
              </a:solidFill>
              <a:latin typeface="UD Digi Kyokasho NK-R"/>
              <a:ea typeface="UD Digi Kyokasho NK-R"/>
            </a:endParaRPr>
          </a:p>
        </p:txBody>
      </p:sp>
      <p:sp>
        <p:nvSpPr>
          <p:cNvPr id="9" name="正方形/長方形 8">
            <a:extLst>
              <a:ext uri="{FF2B5EF4-FFF2-40B4-BE49-F238E27FC236}">
                <a16:creationId xmlns:a16="http://schemas.microsoft.com/office/drawing/2014/main" id="{E02C552A-AEF1-FC14-4900-5A9F0676E050}"/>
              </a:ext>
            </a:extLst>
          </p:cNvPr>
          <p:cNvSpPr/>
          <p:nvPr/>
        </p:nvSpPr>
        <p:spPr>
          <a:xfrm>
            <a:off x="1768331" y="2266310"/>
            <a:ext cx="9571049" cy="393470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テキスト ボックス 3">
            <a:extLst>
              <a:ext uri="{FF2B5EF4-FFF2-40B4-BE49-F238E27FC236}">
                <a16:creationId xmlns:a16="http://schemas.microsoft.com/office/drawing/2014/main" id="{DCCBA43C-94F6-0871-4547-18877A6F9CDC}"/>
              </a:ext>
            </a:extLst>
          </p:cNvPr>
          <p:cNvSpPr txBox="1"/>
          <p:nvPr/>
        </p:nvSpPr>
        <p:spPr>
          <a:xfrm>
            <a:off x="2089689" y="2490061"/>
            <a:ext cx="9020012"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4000">
                <a:solidFill>
                  <a:schemeClr val="accent1"/>
                </a:solidFill>
                <a:latin typeface="UD Digi Kyokasho NK-R"/>
                <a:ea typeface="UD Digi Kyokasho NK-R"/>
              </a:rPr>
              <a:t>私（私</a:t>
            </a:r>
            <a:r>
              <a:rPr lang="ja-JP" sz="4000">
                <a:solidFill>
                  <a:schemeClr val="accent1"/>
                </a:solidFill>
                <a:latin typeface="UD Digi Kyokasho NK-R"/>
                <a:ea typeface="UD Digi Kyokasho NK-R"/>
              </a:rPr>
              <a:t>た</a:t>
            </a:r>
            <a:r>
              <a:rPr lang="ja-JP" altLang="en-US" sz="4000">
                <a:solidFill>
                  <a:schemeClr val="accent1"/>
                </a:solidFill>
                <a:latin typeface="UD Digi Kyokasho NK-R"/>
                <a:ea typeface="UD Digi Kyokasho NK-R"/>
              </a:rPr>
              <a:t>ち）</a:t>
            </a:r>
            <a:r>
              <a:rPr lang="ja-JP" sz="4000">
                <a:solidFill>
                  <a:schemeClr val="accent1"/>
                </a:solidFill>
                <a:latin typeface="UD Digi Kyokasho NK-R"/>
                <a:ea typeface="UD Digi Kyokasho NK-R"/>
              </a:rPr>
              <a:t>は、</a:t>
            </a:r>
            <a:r>
              <a:rPr lang="ja-JP" altLang="en-US" sz="4000">
                <a:solidFill>
                  <a:schemeClr val="accent1"/>
                </a:solidFill>
                <a:latin typeface="UD Digi Kyokasho NK-R"/>
                <a:ea typeface="UD Digi Kyokasho NK-R"/>
              </a:rPr>
              <a:t>エシカル消費のために</a:t>
            </a:r>
            <a:endParaRPr lang="ja-JP">
              <a:solidFill>
                <a:schemeClr val="accent1"/>
              </a:solidFill>
              <a:ea typeface="ＭＳ Ｐゴシック"/>
              <a:cs typeface="Calibri"/>
            </a:endParaRPr>
          </a:p>
        </p:txBody>
      </p:sp>
      <p:sp>
        <p:nvSpPr>
          <p:cNvPr id="5" name="テキスト ボックス 4">
            <a:extLst>
              <a:ext uri="{FF2B5EF4-FFF2-40B4-BE49-F238E27FC236}">
                <a16:creationId xmlns:a16="http://schemas.microsoft.com/office/drawing/2014/main" id="{6EBF01BC-E4A0-78A3-BCE6-F1D8C6BE6A14}"/>
              </a:ext>
            </a:extLst>
          </p:cNvPr>
          <p:cNvSpPr txBox="1"/>
          <p:nvPr/>
        </p:nvSpPr>
        <p:spPr>
          <a:xfrm>
            <a:off x="9335145" y="5305585"/>
            <a:ext cx="1774555"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4000">
                <a:solidFill>
                  <a:schemeClr val="accent1"/>
                </a:solidFill>
                <a:latin typeface="UD Digi Kyokasho NK-R"/>
                <a:ea typeface="UD Digi Kyokasho NK-R"/>
                <a:cs typeface="Calibri"/>
              </a:rPr>
              <a:t>します！</a:t>
            </a:r>
          </a:p>
        </p:txBody>
      </p:sp>
    </p:spTree>
    <p:extLst>
      <p:ext uri="{BB962C8B-B14F-4D97-AF65-F5344CB8AC3E}">
        <p14:creationId xmlns:p14="http://schemas.microsoft.com/office/powerpoint/2010/main" val="3281807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617757" y="1426883"/>
            <a:ext cx="4881205"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b="1">
                <a:solidFill>
                  <a:schemeClr val="accent1"/>
                </a:solidFill>
                <a:latin typeface="UD Digi Kyokasho NK-R"/>
                <a:ea typeface="UD Digi Kyokasho NK-R"/>
                <a:cs typeface="Calibri"/>
              </a:rPr>
              <a:t>買い物</a:t>
            </a:r>
            <a:r>
              <a:rPr lang="ja-JP" altLang="en-US" sz="3200" b="1">
                <a:solidFill>
                  <a:schemeClr val="accent1"/>
                </a:solidFill>
                <a:latin typeface="UD Digi Kyokasho NK-R"/>
                <a:ea typeface="UD Digi Kyokasho NK-R"/>
                <a:cs typeface="Calibri"/>
              </a:rPr>
              <a:t>は</a:t>
            </a:r>
            <a:r>
              <a:rPr lang="ja-JP" sz="3200" b="1">
                <a:solidFill>
                  <a:schemeClr val="accent1"/>
                </a:solidFill>
                <a:latin typeface="UD Digi Kyokasho NK-R"/>
                <a:ea typeface="UD Digi Kyokasho NK-R"/>
                <a:cs typeface="Calibri"/>
              </a:rPr>
              <a:t>お金の投票です！</a:t>
            </a: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29307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1</a:t>
            </a:r>
          </a:p>
        </p:txBody>
      </p:sp>
      <p:sp>
        <p:nvSpPr>
          <p:cNvPr id="4" name="正方形/長方形 3">
            <a:extLst>
              <a:ext uri="{FF2B5EF4-FFF2-40B4-BE49-F238E27FC236}">
                <a16:creationId xmlns:a16="http://schemas.microsoft.com/office/drawing/2014/main" id="{66469E9B-6615-3B54-8FBF-240E4E686940}"/>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四角形: 上の 2 つの角を丸める 13">
            <a:extLst>
              <a:ext uri="{FF2B5EF4-FFF2-40B4-BE49-F238E27FC236}">
                <a16:creationId xmlns:a16="http://schemas.microsoft.com/office/drawing/2014/main" id="{2C8FCEB1-68E9-5662-1763-308B33F7F4BC}"/>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7" name="四角形: 上の 2 つの角を丸める 16">
            <a:extLst>
              <a:ext uri="{FF2B5EF4-FFF2-40B4-BE49-F238E27FC236}">
                <a16:creationId xmlns:a16="http://schemas.microsoft.com/office/drawing/2014/main" id="{01C2F841-D739-85A3-0002-2CE00897DD77}"/>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20" name="正方形/長方形 19">
            <a:extLst>
              <a:ext uri="{FF2B5EF4-FFF2-40B4-BE49-F238E27FC236}">
                <a16:creationId xmlns:a16="http://schemas.microsoft.com/office/drawing/2014/main" id="{B366C49C-B6EB-D6AD-32E8-9FAAB9C890E3}"/>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sp>
        <p:nvSpPr>
          <p:cNvPr id="21" name="正方形/長方形 20">
            <a:extLst>
              <a:ext uri="{FF2B5EF4-FFF2-40B4-BE49-F238E27FC236}">
                <a16:creationId xmlns:a16="http://schemas.microsoft.com/office/drawing/2014/main" id="{DB3B8B91-77BA-A06A-CD8A-A9F69484047D}"/>
              </a:ext>
            </a:extLst>
          </p:cNvPr>
          <p:cNvSpPr/>
          <p:nvPr/>
        </p:nvSpPr>
        <p:spPr>
          <a:xfrm>
            <a:off x="639097" y="2557998"/>
            <a:ext cx="10913804" cy="1265903"/>
          </a:xfrm>
          <a:prstGeom prst="rect">
            <a:avLst/>
          </a:prstGeom>
          <a:solidFill>
            <a:schemeClr val="bg1"/>
          </a:solid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2" name="テキスト ボックス 21">
            <a:extLst>
              <a:ext uri="{FF2B5EF4-FFF2-40B4-BE49-F238E27FC236}">
                <a16:creationId xmlns:a16="http://schemas.microsoft.com/office/drawing/2014/main" id="{5570F686-2F99-24A6-7D30-7903DC48C6FA}"/>
              </a:ext>
            </a:extLst>
          </p:cNvPr>
          <p:cNvSpPr txBox="1"/>
          <p:nvPr/>
        </p:nvSpPr>
        <p:spPr>
          <a:xfrm>
            <a:off x="1160207" y="2917723"/>
            <a:ext cx="6270522"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2800">
                <a:latin typeface="UD デジタル 教科書体 N-R"/>
                <a:ea typeface="UD デジタル 教科書体 N-R"/>
              </a:rPr>
              <a:t>地球に優しい商品を選ぼう</a:t>
            </a:r>
            <a:r>
              <a:rPr lang="ja-JP" sz="2800">
                <a:solidFill>
                  <a:srgbClr val="808080"/>
                </a:solidFill>
                <a:latin typeface="UD デジタル 教科書体 N-R"/>
                <a:ea typeface="UD デジタル 教科書体 N-R"/>
              </a:rPr>
              <a:t>​</a:t>
            </a:r>
            <a:endParaRPr lang="ja-JP" altLang="en-US" sz="2800">
              <a:latin typeface="UD デジタル 教科書体 N-R"/>
              <a:ea typeface="UD デジタル 教科書体 N-R"/>
            </a:endParaRPr>
          </a:p>
        </p:txBody>
      </p:sp>
      <p:pic>
        <p:nvPicPr>
          <p:cNvPr id="23" name="図 22">
            <a:extLst>
              <a:ext uri="{FF2B5EF4-FFF2-40B4-BE49-F238E27FC236}">
                <a16:creationId xmlns:a16="http://schemas.microsoft.com/office/drawing/2014/main" id="{B15DEE66-2287-ED66-46ED-08FBECEF4A62}"/>
              </a:ext>
            </a:extLst>
          </p:cNvPr>
          <p:cNvPicPr>
            <a:picLocks noChangeAspect="1"/>
          </p:cNvPicPr>
          <p:nvPr/>
        </p:nvPicPr>
        <p:blipFill>
          <a:blip r:embed="rId3"/>
          <a:stretch>
            <a:fillRect/>
          </a:stretch>
        </p:blipFill>
        <p:spPr>
          <a:xfrm>
            <a:off x="6236498" y="1857608"/>
            <a:ext cx="4788526" cy="1971839"/>
          </a:xfrm>
          <a:prstGeom prst="rect">
            <a:avLst/>
          </a:prstGeom>
        </p:spPr>
      </p:pic>
      <p:sp>
        <p:nvSpPr>
          <p:cNvPr id="24" name="正方形/長方形 23">
            <a:extLst>
              <a:ext uri="{FF2B5EF4-FFF2-40B4-BE49-F238E27FC236}">
                <a16:creationId xmlns:a16="http://schemas.microsoft.com/office/drawing/2014/main" id="{3E0C9AF0-6840-A37C-F514-1B55CB40C3C9}"/>
              </a:ext>
            </a:extLst>
          </p:cNvPr>
          <p:cNvSpPr/>
          <p:nvPr/>
        </p:nvSpPr>
        <p:spPr>
          <a:xfrm>
            <a:off x="643328" y="4426126"/>
            <a:ext cx="5260256" cy="1978741"/>
          </a:xfrm>
          <a:prstGeom prst="rect">
            <a:avLst/>
          </a:prstGeom>
          <a:solidFill>
            <a:schemeClr val="bg1"/>
          </a:solid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5" name="テキスト ボックス 24">
            <a:extLst>
              <a:ext uri="{FF2B5EF4-FFF2-40B4-BE49-F238E27FC236}">
                <a16:creationId xmlns:a16="http://schemas.microsoft.com/office/drawing/2014/main" id="{D961F95B-7775-EFFD-AF81-6B41632B6F31}"/>
              </a:ext>
            </a:extLst>
          </p:cNvPr>
          <p:cNvSpPr txBox="1"/>
          <p:nvPr/>
        </p:nvSpPr>
        <p:spPr>
          <a:xfrm>
            <a:off x="2972667" y="4675961"/>
            <a:ext cx="2531735"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2800">
                <a:latin typeface="UD デジタル 教科書体 N-R"/>
                <a:ea typeface="UD デジタル 教科書体 N-R"/>
              </a:rPr>
              <a:t>地球に優しい商品を</a:t>
            </a:r>
            <a:endParaRPr lang="ja-JP" altLang="en-US" sz="2800">
              <a:latin typeface="UD デジタル 教科書体 N-R"/>
              <a:ea typeface="UD デジタル 教科書体 N-R"/>
            </a:endParaRPr>
          </a:p>
          <a:p>
            <a:r>
              <a:rPr lang="ja-JP" altLang="en-US" sz="2800">
                <a:latin typeface="UD デジタル 教科書体 N-R"/>
                <a:ea typeface="UD デジタル 教科書体 N-R"/>
              </a:rPr>
              <a:t>もっと作ろう</a:t>
            </a:r>
            <a:r>
              <a:rPr lang="ja-JP" sz="2800">
                <a:solidFill>
                  <a:srgbClr val="808080"/>
                </a:solidFill>
                <a:latin typeface="UD デジタル 教科書体 N-R"/>
                <a:ea typeface="UD デジタル 教科書体 N-R"/>
              </a:rPr>
              <a:t>​</a:t>
            </a:r>
            <a:endParaRPr lang="ja-JP" altLang="en-US" sz="2800">
              <a:latin typeface="UD デジタル 教科書体 N-R"/>
              <a:ea typeface="UD デジタル 教科書体 N-R"/>
            </a:endParaRPr>
          </a:p>
        </p:txBody>
      </p:sp>
      <p:sp>
        <p:nvSpPr>
          <p:cNvPr id="26" name="正方形/長方形 25">
            <a:extLst>
              <a:ext uri="{FF2B5EF4-FFF2-40B4-BE49-F238E27FC236}">
                <a16:creationId xmlns:a16="http://schemas.microsoft.com/office/drawing/2014/main" id="{40323AE8-7D8E-3331-3D56-BE8AA0DA0679}"/>
              </a:ext>
            </a:extLst>
          </p:cNvPr>
          <p:cNvSpPr/>
          <p:nvPr/>
        </p:nvSpPr>
        <p:spPr>
          <a:xfrm>
            <a:off x="6284585" y="4413835"/>
            <a:ext cx="5260256" cy="1978741"/>
          </a:xfrm>
          <a:prstGeom prst="rect">
            <a:avLst/>
          </a:prstGeom>
          <a:solidFill>
            <a:schemeClr val="bg1"/>
          </a:solid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7" name="テキスト ボックス 26">
            <a:extLst>
              <a:ext uri="{FF2B5EF4-FFF2-40B4-BE49-F238E27FC236}">
                <a16:creationId xmlns:a16="http://schemas.microsoft.com/office/drawing/2014/main" id="{3A7599B2-0F41-2848-9204-E552B03D2CEC}"/>
              </a:ext>
            </a:extLst>
          </p:cNvPr>
          <p:cNvSpPr txBox="1"/>
          <p:nvPr/>
        </p:nvSpPr>
        <p:spPr>
          <a:xfrm>
            <a:off x="6641689" y="4798141"/>
            <a:ext cx="4537587"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2800">
                <a:latin typeface="UD デジタル 教科書体 N-R"/>
                <a:ea typeface="UD デジタル 教科書体 N-R"/>
              </a:rPr>
              <a:t>地球に優しい商品が</a:t>
            </a:r>
            <a:endParaRPr lang="ja-JP" altLang="en-US"/>
          </a:p>
          <a:p>
            <a:r>
              <a:rPr lang="ja-JP" sz="2800">
                <a:latin typeface="UD デジタル 教科書体 N-R"/>
                <a:ea typeface="UD デジタル 教科書体 N-R"/>
              </a:rPr>
              <a:t>売れているので</a:t>
            </a:r>
            <a:endParaRPr lang="ja-JP"/>
          </a:p>
          <a:p>
            <a:r>
              <a:rPr lang="ja-JP" altLang="en-US" sz="2800">
                <a:latin typeface="UD デジタル 教科書体 N-R"/>
                <a:ea typeface="UD デジタル 教科書体 N-R"/>
              </a:rPr>
              <a:t>仕入れを増やそう</a:t>
            </a:r>
            <a:endParaRPr lang="ja-JP" sz="2800">
              <a:latin typeface="UD デジタル 教科書体 N-R"/>
              <a:ea typeface="UD デジタル 教科書体 N-R"/>
            </a:endParaRPr>
          </a:p>
        </p:txBody>
      </p:sp>
      <p:sp>
        <p:nvSpPr>
          <p:cNvPr id="28" name="矢印: 下 27">
            <a:extLst>
              <a:ext uri="{FF2B5EF4-FFF2-40B4-BE49-F238E27FC236}">
                <a16:creationId xmlns:a16="http://schemas.microsoft.com/office/drawing/2014/main" id="{5D7F45B0-4172-EC9A-78DD-BBD3A63DC218}"/>
              </a:ext>
            </a:extLst>
          </p:cNvPr>
          <p:cNvSpPr/>
          <p:nvPr/>
        </p:nvSpPr>
        <p:spPr>
          <a:xfrm>
            <a:off x="3024023" y="3910740"/>
            <a:ext cx="503903" cy="503902"/>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1" name="矢印: 下 30">
            <a:extLst>
              <a:ext uri="{FF2B5EF4-FFF2-40B4-BE49-F238E27FC236}">
                <a16:creationId xmlns:a16="http://schemas.microsoft.com/office/drawing/2014/main" id="{043BAA5C-A0CA-9524-6978-B865C8AB439C}"/>
              </a:ext>
            </a:extLst>
          </p:cNvPr>
          <p:cNvSpPr/>
          <p:nvPr/>
        </p:nvSpPr>
        <p:spPr>
          <a:xfrm>
            <a:off x="8665281" y="3910739"/>
            <a:ext cx="503903" cy="503902"/>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2" name="矢印: 下 31">
            <a:extLst>
              <a:ext uri="{FF2B5EF4-FFF2-40B4-BE49-F238E27FC236}">
                <a16:creationId xmlns:a16="http://schemas.microsoft.com/office/drawing/2014/main" id="{E1104F4C-B635-81EB-8033-78FEE3EB5E22}"/>
              </a:ext>
            </a:extLst>
          </p:cNvPr>
          <p:cNvSpPr/>
          <p:nvPr/>
        </p:nvSpPr>
        <p:spPr>
          <a:xfrm rot="5400000">
            <a:off x="5838506" y="5410159"/>
            <a:ext cx="503903" cy="503902"/>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3" name="矢印: 下 32">
            <a:extLst>
              <a:ext uri="{FF2B5EF4-FFF2-40B4-BE49-F238E27FC236}">
                <a16:creationId xmlns:a16="http://schemas.microsoft.com/office/drawing/2014/main" id="{DF015BFB-7969-CB75-C47F-7AA4BC0AD65A}"/>
              </a:ext>
            </a:extLst>
          </p:cNvPr>
          <p:cNvSpPr/>
          <p:nvPr/>
        </p:nvSpPr>
        <p:spPr>
          <a:xfrm rot="-5400000">
            <a:off x="5899958" y="4893965"/>
            <a:ext cx="503903" cy="503902"/>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2" name="図 1" descr="シャツ, 挿絵 が含まれている画像&#10;&#10;説明は自動で生成されたものです">
            <a:extLst>
              <a:ext uri="{FF2B5EF4-FFF2-40B4-BE49-F238E27FC236}">
                <a16:creationId xmlns:a16="http://schemas.microsoft.com/office/drawing/2014/main" id="{0D541CD1-B9AC-AB47-4CDC-ABBF4404F81F}"/>
              </a:ext>
            </a:extLst>
          </p:cNvPr>
          <p:cNvPicPr>
            <a:picLocks noChangeAspect="1"/>
          </p:cNvPicPr>
          <p:nvPr/>
        </p:nvPicPr>
        <p:blipFill>
          <a:blip r:embed="rId4"/>
          <a:stretch>
            <a:fillRect/>
          </a:stretch>
        </p:blipFill>
        <p:spPr>
          <a:xfrm>
            <a:off x="9570493" y="3901403"/>
            <a:ext cx="3339353" cy="2510118"/>
          </a:xfrm>
          <a:prstGeom prst="rect">
            <a:avLst/>
          </a:prstGeom>
        </p:spPr>
      </p:pic>
      <p:pic>
        <p:nvPicPr>
          <p:cNvPr id="3" name="図 2" descr="シャツ が含まれている画像&#10;&#10;説明は自動で生成されたものです">
            <a:extLst>
              <a:ext uri="{FF2B5EF4-FFF2-40B4-BE49-F238E27FC236}">
                <a16:creationId xmlns:a16="http://schemas.microsoft.com/office/drawing/2014/main" id="{E5DB3710-F00D-27EA-CFE6-D9D869E052C1}"/>
              </a:ext>
            </a:extLst>
          </p:cNvPr>
          <p:cNvPicPr>
            <a:picLocks noChangeAspect="1"/>
          </p:cNvPicPr>
          <p:nvPr/>
        </p:nvPicPr>
        <p:blipFill>
          <a:blip r:embed="rId5"/>
          <a:stretch>
            <a:fillRect/>
          </a:stretch>
        </p:blipFill>
        <p:spPr>
          <a:xfrm>
            <a:off x="-487875" y="3828147"/>
            <a:ext cx="3630706" cy="2700618"/>
          </a:xfrm>
          <a:prstGeom prst="rect">
            <a:avLst/>
          </a:prstGeom>
        </p:spPr>
      </p:pic>
    </p:spTree>
    <p:extLst>
      <p:ext uri="{BB962C8B-B14F-4D97-AF65-F5344CB8AC3E}">
        <p14:creationId xmlns:p14="http://schemas.microsoft.com/office/powerpoint/2010/main" val="1641620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6" name="テキスト ボックス 10">
            <a:extLst>
              <a:ext uri="{FF2B5EF4-FFF2-40B4-BE49-F238E27FC236}">
                <a16:creationId xmlns:a16="http://schemas.microsoft.com/office/drawing/2014/main" id="{D02676D4-26C7-C12D-B2A8-90DD8512D51B}"/>
              </a:ext>
            </a:extLst>
          </p:cNvPr>
          <p:cNvSpPr txBox="1"/>
          <p:nvPr/>
        </p:nvSpPr>
        <p:spPr>
          <a:xfrm>
            <a:off x="1457983" y="1500625"/>
            <a:ext cx="10325817"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chemeClr val="accent1"/>
                </a:solidFill>
                <a:latin typeface="UD デジタル 教科書体 N-R"/>
                <a:ea typeface="UD デジタル 教科書体 N-R"/>
                <a:cs typeface="Calibri"/>
              </a:rPr>
              <a:t>商品を選ぶときに考えること</a:t>
            </a:r>
          </a:p>
        </p:txBody>
      </p:sp>
      <p:sp>
        <p:nvSpPr>
          <p:cNvPr id="8" name="テキスト ボックス 11">
            <a:extLst>
              <a:ext uri="{FF2B5EF4-FFF2-40B4-BE49-F238E27FC236}">
                <a16:creationId xmlns:a16="http://schemas.microsoft.com/office/drawing/2014/main" id="{D81F3DEF-136A-ED05-0CA1-DFC51ABCF165}"/>
              </a:ext>
            </a:extLst>
          </p:cNvPr>
          <p:cNvSpPr txBox="1"/>
          <p:nvPr/>
        </p:nvSpPr>
        <p:spPr>
          <a:xfrm>
            <a:off x="563858" y="129307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sp>
        <p:nvSpPr>
          <p:cNvPr id="4" name="正方形/長方形 3">
            <a:extLst>
              <a:ext uri="{FF2B5EF4-FFF2-40B4-BE49-F238E27FC236}">
                <a16:creationId xmlns:a16="http://schemas.microsoft.com/office/drawing/2014/main" id="{302854B3-9F1C-7262-82C9-362ED5345FAF}"/>
              </a:ext>
            </a:extLst>
          </p:cNvPr>
          <p:cNvSpPr/>
          <p:nvPr/>
        </p:nvSpPr>
        <p:spPr>
          <a:xfrm>
            <a:off x="1461944" y="2310983"/>
            <a:ext cx="10065773" cy="431390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5" name="四角形: 角を丸くする 24">
            <a:extLst>
              <a:ext uri="{FF2B5EF4-FFF2-40B4-BE49-F238E27FC236}">
                <a16:creationId xmlns:a16="http://schemas.microsoft.com/office/drawing/2014/main" id="{F571849C-9D95-4E3B-7F15-687D6E470F55}"/>
              </a:ext>
            </a:extLst>
          </p:cNvPr>
          <p:cNvSpPr/>
          <p:nvPr/>
        </p:nvSpPr>
        <p:spPr>
          <a:xfrm>
            <a:off x="1809497" y="2488485"/>
            <a:ext cx="3750764" cy="506523"/>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800">
                <a:latin typeface="UD デジタル 教科書体 N-R"/>
                <a:ea typeface="UD デジタル 教科書体 N-R"/>
                <a:cs typeface="Calibri"/>
              </a:rPr>
              <a:t>例えばチョコレート</a:t>
            </a:r>
          </a:p>
        </p:txBody>
      </p:sp>
      <p:grpSp>
        <p:nvGrpSpPr>
          <p:cNvPr id="23" name="グループ化 22">
            <a:extLst>
              <a:ext uri="{FF2B5EF4-FFF2-40B4-BE49-F238E27FC236}">
                <a16:creationId xmlns:a16="http://schemas.microsoft.com/office/drawing/2014/main" id="{A2B2F0EF-78E2-E214-B41A-BB21457E776B}"/>
              </a:ext>
            </a:extLst>
          </p:cNvPr>
          <p:cNvGrpSpPr/>
          <p:nvPr/>
        </p:nvGrpSpPr>
        <p:grpSpPr>
          <a:xfrm>
            <a:off x="2673536" y="5791032"/>
            <a:ext cx="6842037" cy="893839"/>
            <a:chOff x="1518246" y="6550816"/>
            <a:chExt cx="6842037" cy="893839"/>
          </a:xfrm>
        </p:grpSpPr>
        <p:grpSp>
          <p:nvGrpSpPr>
            <p:cNvPr id="13" name="グループ化 12">
              <a:extLst>
                <a:ext uri="{FF2B5EF4-FFF2-40B4-BE49-F238E27FC236}">
                  <a16:creationId xmlns:a16="http://schemas.microsoft.com/office/drawing/2014/main" id="{56592593-FBCC-BE50-16EA-FB2F22C1A5E6}"/>
                </a:ext>
              </a:extLst>
            </p:cNvPr>
            <p:cNvGrpSpPr/>
            <p:nvPr/>
          </p:nvGrpSpPr>
          <p:grpSpPr>
            <a:xfrm>
              <a:off x="1518246" y="6550816"/>
              <a:ext cx="6842037" cy="893839"/>
              <a:chOff x="2218214" y="5092117"/>
              <a:chExt cx="6688086" cy="554078"/>
            </a:xfrm>
          </p:grpSpPr>
          <p:sp>
            <p:nvSpPr>
              <p:cNvPr id="11" name="二等辺三角形 10">
                <a:extLst>
                  <a:ext uri="{FF2B5EF4-FFF2-40B4-BE49-F238E27FC236}">
                    <a16:creationId xmlns:a16="http://schemas.microsoft.com/office/drawing/2014/main" id="{5C12682C-54D3-246C-84D1-978C1164AF24}"/>
                  </a:ext>
                </a:extLst>
              </p:cNvPr>
              <p:cNvSpPr/>
              <p:nvPr/>
            </p:nvSpPr>
            <p:spPr>
              <a:xfrm rot="5400000">
                <a:off x="8613747" y="5213010"/>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12" name="四角形: 角を丸くする 11">
                <a:extLst>
                  <a:ext uri="{FF2B5EF4-FFF2-40B4-BE49-F238E27FC236}">
                    <a16:creationId xmlns:a16="http://schemas.microsoft.com/office/drawing/2014/main" id="{F84C14E8-DED6-7548-7F29-507E4C295266}"/>
                  </a:ext>
                </a:extLst>
              </p:cNvPr>
              <p:cNvSpPr/>
              <p:nvPr/>
            </p:nvSpPr>
            <p:spPr>
              <a:xfrm>
                <a:off x="2218214" y="5092117"/>
                <a:ext cx="6393078" cy="554078"/>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20" name="テキスト ボックス 29">
              <a:extLst>
                <a:ext uri="{FF2B5EF4-FFF2-40B4-BE49-F238E27FC236}">
                  <a16:creationId xmlns:a16="http://schemas.microsoft.com/office/drawing/2014/main" id="{D2198AF4-0540-351E-67ED-EB647C201C24}"/>
                </a:ext>
              </a:extLst>
            </p:cNvPr>
            <p:cNvSpPr txBox="1"/>
            <p:nvPr/>
          </p:nvSpPr>
          <p:spPr>
            <a:xfrm>
              <a:off x="1846037" y="6720448"/>
              <a:ext cx="6358359"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600" b="1">
                  <a:solidFill>
                    <a:schemeClr val="accent1"/>
                  </a:solidFill>
                  <a:latin typeface="UD Digi Kyokasho NK-R"/>
                  <a:ea typeface="UD Digi Kyokasho NK-R"/>
                  <a:cs typeface="Calibri"/>
                </a:rPr>
                <a:t>味？品質？値段や量？見た目？</a:t>
              </a:r>
            </a:p>
          </p:txBody>
        </p:sp>
      </p:grpSp>
      <p:sp>
        <p:nvSpPr>
          <p:cNvPr id="14" name="正方形/長方形 13">
            <a:extLst>
              <a:ext uri="{FF2B5EF4-FFF2-40B4-BE49-F238E27FC236}">
                <a16:creationId xmlns:a16="http://schemas.microsoft.com/office/drawing/2014/main" id="{FC03314A-C130-9B27-6A67-183A96C0F1DC}"/>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7" name="四角形: 上の 2 つの角を丸める 16">
            <a:extLst>
              <a:ext uri="{FF2B5EF4-FFF2-40B4-BE49-F238E27FC236}">
                <a16:creationId xmlns:a16="http://schemas.microsoft.com/office/drawing/2014/main" id="{6F10BB8C-9B02-6604-5138-B20958BEAB35}"/>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21" name="四角形: 上の 2 つの角を丸める 20">
            <a:extLst>
              <a:ext uri="{FF2B5EF4-FFF2-40B4-BE49-F238E27FC236}">
                <a16:creationId xmlns:a16="http://schemas.microsoft.com/office/drawing/2014/main" id="{9946A252-3482-02B2-5073-246DE5D3E611}"/>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26" name="正方形/長方形 25">
            <a:extLst>
              <a:ext uri="{FF2B5EF4-FFF2-40B4-BE49-F238E27FC236}">
                <a16:creationId xmlns:a16="http://schemas.microsoft.com/office/drawing/2014/main" id="{665C3442-D175-3141-BD51-8043B0A502C1}"/>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pic>
        <p:nvPicPr>
          <p:cNvPr id="43" name="図 42">
            <a:extLst>
              <a:ext uri="{FF2B5EF4-FFF2-40B4-BE49-F238E27FC236}">
                <a16:creationId xmlns:a16="http://schemas.microsoft.com/office/drawing/2014/main" id="{78C3994D-7793-4B6B-6DD9-7299ECDAA6AD}"/>
              </a:ext>
            </a:extLst>
          </p:cNvPr>
          <p:cNvPicPr>
            <a:picLocks noChangeAspect="1"/>
          </p:cNvPicPr>
          <p:nvPr/>
        </p:nvPicPr>
        <p:blipFill>
          <a:blip r:embed="rId3"/>
          <a:stretch>
            <a:fillRect/>
          </a:stretch>
        </p:blipFill>
        <p:spPr>
          <a:xfrm>
            <a:off x="9350732" y="3670043"/>
            <a:ext cx="2536415" cy="3291041"/>
          </a:xfrm>
          <a:prstGeom prst="rect">
            <a:avLst/>
          </a:prstGeom>
        </p:spPr>
      </p:pic>
      <p:pic>
        <p:nvPicPr>
          <p:cNvPr id="53" name="図 52" descr="文字が書かれた看板&#10;&#10;説明は自動で生成されたものです">
            <a:extLst>
              <a:ext uri="{FF2B5EF4-FFF2-40B4-BE49-F238E27FC236}">
                <a16:creationId xmlns:a16="http://schemas.microsoft.com/office/drawing/2014/main" id="{4A568D8E-B1CA-07BB-CAF9-6511C7844802}"/>
              </a:ext>
            </a:extLst>
          </p:cNvPr>
          <p:cNvPicPr>
            <a:picLocks noChangeAspect="1"/>
          </p:cNvPicPr>
          <p:nvPr/>
        </p:nvPicPr>
        <p:blipFill>
          <a:blip r:embed="rId4"/>
          <a:stretch>
            <a:fillRect/>
          </a:stretch>
        </p:blipFill>
        <p:spPr>
          <a:xfrm>
            <a:off x="9378847" y="2138927"/>
            <a:ext cx="2102884" cy="1578964"/>
          </a:xfrm>
          <a:prstGeom prst="rect">
            <a:avLst/>
          </a:prstGeom>
        </p:spPr>
      </p:pic>
      <p:sp>
        <p:nvSpPr>
          <p:cNvPr id="2" name="四角形: 角を丸くする 1">
            <a:extLst>
              <a:ext uri="{FF2B5EF4-FFF2-40B4-BE49-F238E27FC236}">
                <a16:creationId xmlns:a16="http://schemas.microsoft.com/office/drawing/2014/main" id="{D83796D7-0506-A875-82D0-D5DE58CF2941}"/>
              </a:ext>
            </a:extLst>
          </p:cNvPr>
          <p:cNvSpPr/>
          <p:nvPr/>
        </p:nvSpPr>
        <p:spPr>
          <a:xfrm>
            <a:off x="1876425" y="3257550"/>
            <a:ext cx="3260725" cy="1109663"/>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sz="2000" b="1">
                <a:solidFill>
                  <a:schemeClr val="tx1"/>
                </a:solidFill>
                <a:latin typeface="UD デジタル 教科書体 NK-R"/>
                <a:ea typeface="UD デジタル 教科書体 NK-R"/>
              </a:rPr>
              <a:t>甘いのが好き</a:t>
            </a:r>
            <a:endParaRPr lang="ja-JP" sz="2000">
              <a:solidFill>
                <a:schemeClr val="tx1"/>
              </a:solidFill>
              <a:latin typeface="UD デジタル 教科書体 NK-R"/>
              <a:ea typeface="UD デジタル 教科書体 NK-R"/>
              <a:cs typeface="Calibri"/>
            </a:endParaRPr>
          </a:p>
        </p:txBody>
      </p:sp>
      <p:grpSp>
        <p:nvGrpSpPr>
          <p:cNvPr id="7" name="グループ化 6">
            <a:extLst>
              <a:ext uri="{FF2B5EF4-FFF2-40B4-BE49-F238E27FC236}">
                <a16:creationId xmlns:a16="http://schemas.microsoft.com/office/drawing/2014/main" id="{1D98B3D4-EEFA-FE26-3D9D-AEFA1A093172}"/>
              </a:ext>
            </a:extLst>
          </p:cNvPr>
          <p:cNvGrpSpPr/>
          <p:nvPr/>
        </p:nvGrpSpPr>
        <p:grpSpPr>
          <a:xfrm>
            <a:off x="4302723" y="3119751"/>
            <a:ext cx="1103107" cy="1089211"/>
            <a:chOff x="4246694" y="3119751"/>
            <a:chExt cx="1103107" cy="1089211"/>
          </a:xfrm>
        </p:grpSpPr>
        <p:sp>
          <p:nvSpPr>
            <p:cNvPr id="3" name="楕円 2">
              <a:extLst>
                <a:ext uri="{FF2B5EF4-FFF2-40B4-BE49-F238E27FC236}">
                  <a16:creationId xmlns:a16="http://schemas.microsoft.com/office/drawing/2014/main" id="{7B528607-FBFD-7ED8-9F4B-DAFC74DD300B}"/>
                </a:ext>
              </a:extLst>
            </p:cNvPr>
            <p:cNvSpPr/>
            <p:nvPr/>
          </p:nvSpPr>
          <p:spPr>
            <a:xfrm>
              <a:off x="4246694" y="3119751"/>
              <a:ext cx="1103107" cy="1089211"/>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二等辺三角形 4">
              <a:extLst>
                <a:ext uri="{FF2B5EF4-FFF2-40B4-BE49-F238E27FC236}">
                  <a16:creationId xmlns:a16="http://schemas.microsoft.com/office/drawing/2014/main" id="{4A112E05-D58D-2D00-CC10-AAE81759CD5C}"/>
                </a:ext>
              </a:extLst>
            </p:cNvPr>
            <p:cNvSpPr/>
            <p:nvPr/>
          </p:nvSpPr>
          <p:spPr>
            <a:xfrm rot="13740000">
              <a:off x="4235991" y="3917710"/>
              <a:ext cx="291352" cy="257735"/>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9" name="テキスト ボックス 8">
            <a:extLst>
              <a:ext uri="{FF2B5EF4-FFF2-40B4-BE49-F238E27FC236}">
                <a16:creationId xmlns:a16="http://schemas.microsoft.com/office/drawing/2014/main" id="{27D6BC95-6AE0-560F-78C9-89A6DCC863D4}"/>
              </a:ext>
            </a:extLst>
          </p:cNvPr>
          <p:cNvSpPr txBox="1"/>
          <p:nvPr/>
        </p:nvSpPr>
        <p:spPr>
          <a:xfrm>
            <a:off x="4564140" y="3479342"/>
            <a:ext cx="56865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400">
                <a:solidFill>
                  <a:srgbClr val="FFFFFF"/>
                </a:solidFill>
                <a:latin typeface="UD デジタル 教科書体 NK-R"/>
                <a:ea typeface="UD デジタル 教科書体 NK-R"/>
                <a:cs typeface="Calibri"/>
              </a:rPr>
              <a:t>味</a:t>
            </a:r>
            <a:endParaRPr lang="ja-JP" altLang="en-US" sz="2400">
              <a:solidFill>
                <a:srgbClr val="FFFFFF"/>
              </a:solidFill>
              <a:latin typeface="UD デジタル 教科書体 NK-R"/>
              <a:ea typeface="UD デジタル 教科書体 NK-R"/>
            </a:endParaRPr>
          </a:p>
        </p:txBody>
      </p:sp>
      <p:sp>
        <p:nvSpPr>
          <p:cNvPr id="10" name="四角形: 角を丸くする 9">
            <a:extLst>
              <a:ext uri="{FF2B5EF4-FFF2-40B4-BE49-F238E27FC236}">
                <a16:creationId xmlns:a16="http://schemas.microsoft.com/office/drawing/2014/main" id="{42045C25-3070-9FBE-96FF-11756545B227}"/>
              </a:ext>
            </a:extLst>
          </p:cNvPr>
          <p:cNvSpPr/>
          <p:nvPr/>
        </p:nvSpPr>
        <p:spPr>
          <a:xfrm>
            <a:off x="5575300" y="3257550"/>
            <a:ext cx="3260725" cy="1109663"/>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ja-JP" sz="2000" b="1">
                <a:solidFill>
                  <a:schemeClr val="tx1"/>
                </a:solidFill>
                <a:latin typeface="UD デジタル 教科書体 NK-R"/>
                <a:ea typeface="UD デジタル 教科書体 NK-R"/>
                <a:cs typeface="Calibri"/>
              </a:rPr>
              <a:t>お小遣いが気になる</a:t>
            </a:r>
            <a:endParaRPr lang="ja-JP" altLang="en-US" sz="2000" b="1">
              <a:solidFill>
                <a:schemeClr val="tx1"/>
              </a:solidFill>
              <a:latin typeface="UD デジタル 教科書体 NK-R"/>
              <a:ea typeface="UD デジタル 教科書体 NK-R"/>
              <a:cs typeface="Calibri"/>
            </a:endParaRPr>
          </a:p>
          <a:p>
            <a:r>
              <a:rPr lang="ja-JP" sz="2000" b="1">
                <a:solidFill>
                  <a:schemeClr val="tx1"/>
                </a:solidFill>
                <a:latin typeface="UD デジタル 教科書体 NK-R"/>
                <a:ea typeface="UD デジタル 教科書体 NK-R"/>
                <a:cs typeface="Calibri"/>
              </a:rPr>
              <a:t>から安くて多い方がいい</a:t>
            </a:r>
            <a:endParaRPr lang="ja-JP" altLang="en-US" sz="2000" b="1">
              <a:solidFill>
                <a:schemeClr val="tx1"/>
              </a:solidFill>
              <a:latin typeface="UD デジタル 教科書体 NK-R"/>
              <a:ea typeface="UD デジタル 教科書体 NK-R"/>
              <a:cs typeface="Calibri"/>
            </a:endParaRPr>
          </a:p>
        </p:txBody>
      </p:sp>
      <p:grpSp>
        <p:nvGrpSpPr>
          <p:cNvPr id="15" name="グループ化 14">
            <a:extLst>
              <a:ext uri="{FF2B5EF4-FFF2-40B4-BE49-F238E27FC236}">
                <a16:creationId xmlns:a16="http://schemas.microsoft.com/office/drawing/2014/main" id="{94916FC7-77DA-4652-5425-3293E51D76AC}"/>
              </a:ext>
            </a:extLst>
          </p:cNvPr>
          <p:cNvGrpSpPr/>
          <p:nvPr/>
        </p:nvGrpSpPr>
        <p:grpSpPr>
          <a:xfrm>
            <a:off x="8280811" y="3108545"/>
            <a:ext cx="1103107" cy="1089211"/>
            <a:chOff x="4246694" y="3119751"/>
            <a:chExt cx="1103107" cy="1089211"/>
          </a:xfrm>
        </p:grpSpPr>
        <p:sp>
          <p:nvSpPr>
            <p:cNvPr id="16" name="楕円 15">
              <a:extLst>
                <a:ext uri="{FF2B5EF4-FFF2-40B4-BE49-F238E27FC236}">
                  <a16:creationId xmlns:a16="http://schemas.microsoft.com/office/drawing/2014/main" id="{B7EEDEFF-46CB-1710-AC7C-F8B2B26ADD43}"/>
                </a:ext>
              </a:extLst>
            </p:cNvPr>
            <p:cNvSpPr/>
            <p:nvPr/>
          </p:nvSpPr>
          <p:spPr>
            <a:xfrm>
              <a:off x="4246694" y="3119751"/>
              <a:ext cx="1103107" cy="1089211"/>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8" name="二等辺三角形 17">
              <a:extLst>
                <a:ext uri="{FF2B5EF4-FFF2-40B4-BE49-F238E27FC236}">
                  <a16:creationId xmlns:a16="http://schemas.microsoft.com/office/drawing/2014/main" id="{4E1F6029-3B3C-F05F-DB2D-FBD96C205578}"/>
                </a:ext>
              </a:extLst>
            </p:cNvPr>
            <p:cNvSpPr/>
            <p:nvPr/>
          </p:nvSpPr>
          <p:spPr>
            <a:xfrm rot="13740000">
              <a:off x="4235991" y="3917710"/>
              <a:ext cx="291352" cy="257735"/>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19" name="テキスト ボックス 18">
            <a:extLst>
              <a:ext uri="{FF2B5EF4-FFF2-40B4-BE49-F238E27FC236}">
                <a16:creationId xmlns:a16="http://schemas.microsoft.com/office/drawing/2014/main" id="{B188C456-41AC-7511-7716-EF38CADD7D2A}"/>
              </a:ext>
            </a:extLst>
          </p:cNvPr>
          <p:cNvSpPr txBox="1"/>
          <p:nvPr/>
        </p:nvSpPr>
        <p:spPr>
          <a:xfrm>
            <a:off x="8318111" y="3300047"/>
            <a:ext cx="1061714"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2400">
                <a:solidFill>
                  <a:srgbClr val="FFFFFF"/>
                </a:solidFill>
                <a:latin typeface="UD デジタル 教科書体 NK-R"/>
                <a:ea typeface="UD デジタル 教科書体 NK-R"/>
                <a:cs typeface="Calibri"/>
              </a:rPr>
              <a:t>値段</a:t>
            </a:r>
          </a:p>
          <a:p>
            <a:pPr algn="ctr"/>
            <a:r>
              <a:rPr lang="ja-JP" altLang="en-US" sz="2400">
                <a:solidFill>
                  <a:srgbClr val="FFFFFF"/>
                </a:solidFill>
                <a:latin typeface="UD デジタル 教科書体 NK-R"/>
                <a:ea typeface="UD デジタル 教科書体 NK-R"/>
                <a:cs typeface="Calibri"/>
              </a:rPr>
              <a:t>量</a:t>
            </a:r>
          </a:p>
        </p:txBody>
      </p:sp>
      <p:sp>
        <p:nvSpPr>
          <p:cNvPr id="22" name="四角形: 角を丸くする 21">
            <a:extLst>
              <a:ext uri="{FF2B5EF4-FFF2-40B4-BE49-F238E27FC236}">
                <a16:creationId xmlns:a16="http://schemas.microsoft.com/office/drawing/2014/main" id="{E0861983-9ED6-9943-6A0D-896BF1FC2480}"/>
              </a:ext>
            </a:extLst>
          </p:cNvPr>
          <p:cNvSpPr/>
          <p:nvPr/>
        </p:nvSpPr>
        <p:spPr>
          <a:xfrm>
            <a:off x="1876425" y="4535020"/>
            <a:ext cx="3260725" cy="1109663"/>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sz="2000" b="1">
                <a:solidFill>
                  <a:schemeClr val="tx1"/>
                </a:solidFill>
                <a:latin typeface="UD デジタル 教科書体 NK-R"/>
                <a:ea typeface="UD デジタル 教科書体 NK-R"/>
              </a:rPr>
              <a:t>〇〇牧場のは</a:t>
            </a:r>
            <a:endParaRPr lang="ja-JP" altLang="en-US" sz="2000" b="1">
              <a:solidFill>
                <a:schemeClr val="tx1"/>
              </a:solidFill>
              <a:latin typeface="UD デジタル 教科書体 NK-R"/>
              <a:ea typeface="UD デジタル 教科書体 NK-R"/>
              <a:cs typeface="Calibri"/>
            </a:endParaRPr>
          </a:p>
          <a:p>
            <a:r>
              <a:rPr lang="ja-JP" altLang="en-US" sz="2000" b="1">
                <a:solidFill>
                  <a:schemeClr val="tx1"/>
                </a:solidFill>
                <a:latin typeface="UD デジタル 教科書体 NK-R"/>
                <a:ea typeface="UD デジタル 教科書体 NK-R"/>
                <a:cs typeface="Calibri"/>
              </a:rPr>
              <a:t>材料がいいよ</a:t>
            </a:r>
          </a:p>
        </p:txBody>
      </p:sp>
      <p:grpSp>
        <p:nvGrpSpPr>
          <p:cNvPr id="24" name="グループ化 23">
            <a:extLst>
              <a:ext uri="{FF2B5EF4-FFF2-40B4-BE49-F238E27FC236}">
                <a16:creationId xmlns:a16="http://schemas.microsoft.com/office/drawing/2014/main" id="{95C76FDA-2B6B-2526-ABA0-7350E6BFF73A}"/>
              </a:ext>
            </a:extLst>
          </p:cNvPr>
          <p:cNvGrpSpPr/>
          <p:nvPr/>
        </p:nvGrpSpPr>
        <p:grpSpPr>
          <a:xfrm>
            <a:off x="4302723" y="4397221"/>
            <a:ext cx="1103107" cy="1089211"/>
            <a:chOff x="4246694" y="3119751"/>
            <a:chExt cx="1103107" cy="1089211"/>
          </a:xfrm>
        </p:grpSpPr>
        <p:sp>
          <p:nvSpPr>
            <p:cNvPr id="27" name="楕円 26">
              <a:extLst>
                <a:ext uri="{FF2B5EF4-FFF2-40B4-BE49-F238E27FC236}">
                  <a16:creationId xmlns:a16="http://schemas.microsoft.com/office/drawing/2014/main" id="{6430A81C-3619-1E72-5F4F-4EE7A1A71F77}"/>
                </a:ext>
              </a:extLst>
            </p:cNvPr>
            <p:cNvSpPr/>
            <p:nvPr/>
          </p:nvSpPr>
          <p:spPr>
            <a:xfrm>
              <a:off x="4246694" y="3119751"/>
              <a:ext cx="1103107" cy="1089211"/>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8" name="二等辺三角形 27">
              <a:extLst>
                <a:ext uri="{FF2B5EF4-FFF2-40B4-BE49-F238E27FC236}">
                  <a16:creationId xmlns:a16="http://schemas.microsoft.com/office/drawing/2014/main" id="{04A5AEDC-8A4C-6DEF-B490-769A6C204D4A}"/>
                </a:ext>
              </a:extLst>
            </p:cNvPr>
            <p:cNvSpPr/>
            <p:nvPr/>
          </p:nvSpPr>
          <p:spPr>
            <a:xfrm rot="13740000">
              <a:off x="4235991" y="3917710"/>
              <a:ext cx="291352" cy="257735"/>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29" name="テキスト ボックス 28">
            <a:extLst>
              <a:ext uri="{FF2B5EF4-FFF2-40B4-BE49-F238E27FC236}">
                <a16:creationId xmlns:a16="http://schemas.microsoft.com/office/drawing/2014/main" id="{6D57CDCE-B0CF-9811-D774-371529D75785}"/>
              </a:ext>
            </a:extLst>
          </p:cNvPr>
          <p:cNvSpPr txBox="1"/>
          <p:nvPr/>
        </p:nvSpPr>
        <p:spPr>
          <a:xfrm>
            <a:off x="4429669" y="4745607"/>
            <a:ext cx="83759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400">
                <a:solidFill>
                  <a:srgbClr val="FFFFFF"/>
                </a:solidFill>
                <a:latin typeface="UD デジタル 教科書体 NK-R"/>
                <a:ea typeface="UD デジタル 教科書体 NK-R"/>
                <a:cs typeface="Calibri"/>
              </a:rPr>
              <a:t>品質</a:t>
            </a:r>
          </a:p>
        </p:txBody>
      </p:sp>
      <p:sp>
        <p:nvSpPr>
          <p:cNvPr id="30" name="四角形: 角を丸くする 29">
            <a:extLst>
              <a:ext uri="{FF2B5EF4-FFF2-40B4-BE49-F238E27FC236}">
                <a16:creationId xmlns:a16="http://schemas.microsoft.com/office/drawing/2014/main" id="{945211CA-2FE1-FD2D-D9D0-267C5885B9BC}"/>
              </a:ext>
            </a:extLst>
          </p:cNvPr>
          <p:cNvSpPr/>
          <p:nvPr/>
        </p:nvSpPr>
        <p:spPr>
          <a:xfrm>
            <a:off x="5575300" y="4535020"/>
            <a:ext cx="3260725" cy="1109663"/>
          </a:xfrm>
          <a:prstGeom prst="round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sz="2000" b="1">
                <a:solidFill>
                  <a:schemeClr val="tx1"/>
                </a:solidFill>
                <a:latin typeface="UD デジタル 教科書体 NK-R"/>
                <a:ea typeface="UD デジタル 教科書体 NK-R"/>
                <a:cs typeface="Calibri"/>
              </a:rPr>
              <a:t>パッケージが</a:t>
            </a:r>
          </a:p>
          <a:p>
            <a:r>
              <a:rPr lang="ja-JP" altLang="en-US" sz="2000" b="1">
                <a:solidFill>
                  <a:schemeClr val="tx1"/>
                </a:solidFill>
                <a:latin typeface="UD デジタル 教科書体 NK-R"/>
                <a:ea typeface="UD デジタル 教科書体 NK-R"/>
                <a:cs typeface="Calibri"/>
              </a:rPr>
              <a:t>かわいいのがいい</a:t>
            </a:r>
          </a:p>
        </p:txBody>
      </p:sp>
      <p:grpSp>
        <p:nvGrpSpPr>
          <p:cNvPr id="31" name="グループ化 30">
            <a:extLst>
              <a:ext uri="{FF2B5EF4-FFF2-40B4-BE49-F238E27FC236}">
                <a16:creationId xmlns:a16="http://schemas.microsoft.com/office/drawing/2014/main" id="{F4725779-A245-1855-2C1F-6881B488D7DC}"/>
              </a:ext>
            </a:extLst>
          </p:cNvPr>
          <p:cNvGrpSpPr/>
          <p:nvPr/>
        </p:nvGrpSpPr>
        <p:grpSpPr>
          <a:xfrm>
            <a:off x="8280811" y="4386015"/>
            <a:ext cx="1103107" cy="1089211"/>
            <a:chOff x="4246694" y="3119751"/>
            <a:chExt cx="1103107" cy="1089211"/>
          </a:xfrm>
        </p:grpSpPr>
        <p:sp>
          <p:nvSpPr>
            <p:cNvPr id="32" name="楕円 31">
              <a:extLst>
                <a:ext uri="{FF2B5EF4-FFF2-40B4-BE49-F238E27FC236}">
                  <a16:creationId xmlns:a16="http://schemas.microsoft.com/office/drawing/2014/main" id="{08E775F1-4B9A-982A-9F24-D7226E9D34FC}"/>
                </a:ext>
              </a:extLst>
            </p:cNvPr>
            <p:cNvSpPr/>
            <p:nvPr/>
          </p:nvSpPr>
          <p:spPr>
            <a:xfrm>
              <a:off x="4246694" y="3119751"/>
              <a:ext cx="1103107" cy="1089211"/>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3" name="二等辺三角形 32">
              <a:extLst>
                <a:ext uri="{FF2B5EF4-FFF2-40B4-BE49-F238E27FC236}">
                  <a16:creationId xmlns:a16="http://schemas.microsoft.com/office/drawing/2014/main" id="{B0FB5AC6-87BF-CF39-3BEB-BCBDDCCAD5A0}"/>
                </a:ext>
              </a:extLst>
            </p:cNvPr>
            <p:cNvSpPr/>
            <p:nvPr/>
          </p:nvSpPr>
          <p:spPr>
            <a:xfrm rot="13740000">
              <a:off x="4235991" y="3917710"/>
              <a:ext cx="291352" cy="257735"/>
            </a:xfrm>
            <a:prstGeom prst="triangle">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34" name="テキスト ボックス 33">
            <a:extLst>
              <a:ext uri="{FF2B5EF4-FFF2-40B4-BE49-F238E27FC236}">
                <a16:creationId xmlns:a16="http://schemas.microsoft.com/office/drawing/2014/main" id="{75D00542-0E9D-B20A-623E-92EE5E85A389}"/>
              </a:ext>
            </a:extLst>
          </p:cNvPr>
          <p:cNvSpPr txBox="1"/>
          <p:nvPr/>
        </p:nvSpPr>
        <p:spPr>
          <a:xfrm>
            <a:off x="8318111" y="4745606"/>
            <a:ext cx="1117743"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400">
                <a:solidFill>
                  <a:srgbClr val="FFFFFF"/>
                </a:solidFill>
                <a:latin typeface="UD デジタル 教科書体 NK-R"/>
                <a:ea typeface="UD デジタル 教科書体 NK-R"/>
                <a:cs typeface="Calibri"/>
              </a:rPr>
              <a:t>見た目</a:t>
            </a:r>
          </a:p>
        </p:txBody>
      </p:sp>
    </p:spTree>
    <p:extLst>
      <p:ext uri="{BB962C8B-B14F-4D97-AF65-F5344CB8AC3E}">
        <p14:creationId xmlns:p14="http://schemas.microsoft.com/office/powerpoint/2010/main" val="3157608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graphicFrame>
        <p:nvGraphicFramePr>
          <p:cNvPr id="7" name="表 6">
            <a:extLst>
              <a:ext uri="{FF2B5EF4-FFF2-40B4-BE49-F238E27FC236}">
                <a16:creationId xmlns:a16="http://schemas.microsoft.com/office/drawing/2014/main" id="{2EAE514C-FA0A-DA1C-ED8A-9998FCBEF8C4}"/>
              </a:ext>
            </a:extLst>
          </p:cNvPr>
          <p:cNvGraphicFramePr>
            <a:graphicFrameLocks noGrp="1"/>
          </p:cNvGraphicFramePr>
          <p:nvPr>
            <p:extLst>
              <p:ext uri="{D42A27DB-BD31-4B8C-83A1-F6EECF244321}">
                <p14:modId xmlns:p14="http://schemas.microsoft.com/office/powerpoint/2010/main" val="604179481"/>
              </p:ext>
            </p:extLst>
          </p:nvPr>
        </p:nvGraphicFramePr>
        <p:xfrm>
          <a:off x="1561475" y="2735705"/>
          <a:ext cx="9784752" cy="3736360"/>
        </p:xfrm>
        <a:graphic>
          <a:graphicData uri="http://schemas.openxmlformats.org/drawingml/2006/table">
            <a:tbl>
              <a:tblPr bandRow="1">
                <a:tableStyleId>{5C22544A-7EE6-4342-B048-85BDC9FD1C3A}</a:tableStyleId>
              </a:tblPr>
              <a:tblGrid>
                <a:gridCol w="1616778">
                  <a:extLst>
                    <a:ext uri="{9D8B030D-6E8A-4147-A177-3AD203B41FA5}">
                      <a16:colId xmlns:a16="http://schemas.microsoft.com/office/drawing/2014/main" val="987906664"/>
                    </a:ext>
                  </a:extLst>
                </a:gridCol>
                <a:gridCol w="8167974">
                  <a:extLst>
                    <a:ext uri="{9D8B030D-6E8A-4147-A177-3AD203B41FA5}">
                      <a16:colId xmlns:a16="http://schemas.microsoft.com/office/drawing/2014/main" val="176681653"/>
                    </a:ext>
                  </a:extLst>
                </a:gridCol>
              </a:tblGrid>
              <a:tr h="934090">
                <a:tc>
                  <a:txBody>
                    <a:bodyPr/>
                    <a:lstStyle/>
                    <a:p>
                      <a:pPr algn="ctr"/>
                      <a:r>
                        <a:rPr lang="ja-JP" altLang="en-US" sz="2800">
                          <a:solidFill>
                            <a:schemeClr val="bg1"/>
                          </a:solidFill>
                          <a:latin typeface="UD デジタル 教科書体 N-R"/>
                          <a:ea typeface="UD デジタル 教科書体 N-R"/>
                        </a:rPr>
                        <a:t>味</a:t>
                      </a:r>
                      <a:endParaRPr kumimoji="1" lang="ja-JP" altLang="en-US" sz="2800">
                        <a:solidFill>
                          <a:schemeClr val="bg1"/>
                        </a:solidFill>
                        <a:latin typeface="UD デジタル 教科書体 N-R"/>
                        <a:ea typeface="UD デジタル 教科書体 N-R"/>
                      </a:endParaRPr>
                    </a:p>
                  </a:txBody>
                  <a:tcPr anchor="ctr">
                    <a:solidFill>
                      <a:schemeClr val="accent1"/>
                    </a:solidFill>
                  </a:tcPr>
                </a:tc>
                <a:tc>
                  <a:txBody>
                    <a:bodyPr/>
                    <a:lstStyle/>
                    <a:p>
                      <a:pPr marL="0" marR="0" lvl="0" indent="0" algn="ctr">
                        <a:lnSpc>
                          <a:spcPct val="100000"/>
                        </a:lnSpc>
                        <a:spcBef>
                          <a:spcPts val="0"/>
                        </a:spcBef>
                        <a:spcAft>
                          <a:spcPts val="0"/>
                        </a:spcAft>
                        <a:buNone/>
                      </a:pPr>
                      <a:r>
                        <a:rPr lang="ja-JP" altLang="en-US" sz="2800" b="0" i="0" u="none" strike="noStrike" noProof="0">
                          <a:solidFill>
                            <a:srgbClr val="000000"/>
                          </a:solidFill>
                          <a:latin typeface="UD デジタル 教科書体 NK-R"/>
                          <a:ea typeface="UD デジタル 教科書体 NK-R"/>
                        </a:rPr>
                        <a:t>重視する　・　どちらでもない　・　重視しない</a:t>
                      </a:r>
                    </a:p>
                  </a:txBody>
                  <a:tcPr anchor="ctr"/>
                </a:tc>
                <a:extLst>
                  <a:ext uri="{0D108BD9-81ED-4DB2-BD59-A6C34878D82A}">
                    <a16:rowId xmlns:a16="http://schemas.microsoft.com/office/drawing/2014/main" val="3845422417"/>
                  </a:ext>
                </a:extLst>
              </a:tr>
              <a:tr h="934090">
                <a:tc>
                  <a:txBody>
                    <a:bodyPr/>
                    <a:lstStyle/>
                    <a:p>
                      <a:pPr algn="ctr"/>
                      <a:r>
                        <a:rPr lang="ja-JP" altLang="en-US" sz="2800">
                          <a:solidFill>
                            <a:schemeClr val="bg1"/>
                          </a:solidFill>
                          <a:latin typeface="UD デジタル 教科書体 N-R"/>
                          <a:ea typeface="UD デジタル 教科書体 N-R"/>
                        </a:rPr>
                        <a:t>品質</a:t>
                      </a:r>
                      <a:endParaRPr kumimoji="1" lang="ja-JP" altLang="en-US" sz="2800">
                        <a:solidFill>
                          <a:schemeClr val="bg1"/>
                        </a:solidFill>
                        <a:latin typeface="UD デジタル 教科書体 N-R"/>
                        <a:ea typeface="UD デジタル 教科書体 N-R"/>
                      </a:endParaRPr>
                    </a:p>
                  </a:txBody>
                  <a:tcPr anchor="ctr">
                    <a:solidFill>
                      <a:schemeClr val="accent1"/>
                    </a:solidFill>
                  </a:tcPr>
                </a:tc>
                <a:tc>
                  <a:txBody>
                    <a:bodyPr/>
                    <a:lstStyle/>
                    <a:p>
                      <a:pPr lvl="0" algn="ctr">
                        <a:lnSpc>
                          <a:spcPct val="100000"/>
                        </a:lnSpc>
                        <a:spcBef>
                          <a:spcPts val="0"/>
                        </a:spcBef>
                        <a:spcAft>
                          <a:spcPts val="0"/>
                        </a:spcAft>
                        <a:buNone/>
                      </a:pPr>
                      <a:r>
                        <a:rPr lang="ja-JP" sz="2800" b="0" i="0" u="none" strike="noStrike" noProof="0">
                          <a:solidFill>
                            <a:srgbClr val="000000"/>
                          </a:solidFill>
                          <a:latin typeface="UD デジタル 教科書体 NK-R"/>
                          <a:ea typeface="UD デジタル 教科書体 NK-R"/>
                        </a:rPr>
                        <a:t>重視する　・　どちらでもない　・　重視しない</a:t>
                      </a:r>
                      <a:endParaRPr lang="ja-JP" sz="2800" b="0" i="0" u="none" strike="noStrike" noProof="0">
                        <a:solidFill>
                          <a:srgbClr val="808080"/>
                        </a:solidFill>
                        <a:latin typeface="UD デジタル 教科書体 NK-R"/>
                        <a:ea typeface="UD デジタル 教科書体 NK-R"/>
                      </a:endParaRPr>
                    </a:p>
                  </a:txBody>
                  <a:tcPr anchor="ctr"/>
                </a:tc>
                <a:extLst>
                  <a:ext uri="{0D108BD9-81ED-4DB2-BD59-A6C34878D82A}">
                    <a16:rowId xmlns:a16="http://schemas.microsoft.com/office/drawing/2014/main" val="769333051"/>
                  </a:ext>
                </a:extLst>
              </a:tr>
              <a:tr h="934090">
                <a:tc>
                  <a:txBody>
                    <a:bodyPr/>
                    <a:lstStyle/>
                    <a:p>
                      <a:pPr lvl="0" algn="ctr">
                        <a:buNone/>
                      </a:pPr>
                      <a:r>
                        <a:rPr lang="ja-JP" altLang="en-US" sz="2800">
                          <a:solidFill>
                            <a:schemeClr val="bg1"/>
                          </a:solidFill>
                          <a:latin typeface="UD デジタル 教科書体 N-R"/>
                          <a:ea typeface="UD デジタル 教科書体 N-R"/>
                        </a:rPr>
                        <a:t>値段・量</a:t>
                      </a:r>
                      <a:endParaRPr kumimoji="1" lang="ja-JP" altLang="en-US" sz="2800">
                        <a:solidFill>
                          <a:schemeClr val="bg1"/>
                        </a:solidFill>
                        <a:latin typeface="UD デジタル 教科書体 N-R"/>
                        <a:ea typeface="UD デジタル 教科書体 N-R"/>
                      </a:endParaRPr>
                    </a:p>
                  </a:txBody>
                  <a:tcPr anchor="ctr">
                    <a:solidFill>
                      <a:schemeClr val="accent1"/>
                    </a:solidFill>
                  </a:tcPr>
                </a:tc>
                <a:tc>
                  <a:txBody>
                    <a:bodyPr/>
                    <a:lstStyle/>
                    <a:p>
                      <a:pPr lvl="0" algn="ctr">
                        <a:lnSpc>
                          <a:spcPct val="100000"/>
                        </a:lnSpc>
                        <a:spcBef>
                          <a:spcPts val="0"/>
                        </a:spcBef>
                        <a:spcAft>
                          <a:spcPts val="0"/>
                        </a:spcAft>
                        <a:buNone/>
                      </a:pPr>
                      <a:r>
                        <a:rPr lang="ja-JP" sz="2800" b="0" i="0" u="none" strike="noStrike" noProof="0">
                          <a:solidFill>
                            <a:srgbClr val="000000"/>
                          </a:solidFill>
                          <a:latin typeface="UD デジタル 教科書体 NK-R"/>
                          <a:ea typeface="UD デジタル 教科書体 NK-R"/>
                        </a:rPr>
                        <a:t>重視する　・　どちらでもない　・　重視しない</a:t>
                      </a:r>
                      <a:endParaRPr lang="ja-JP" sz="2800" b="0" i="0" u="none" strike="noStrike" noProof="0">
                        <a:solidFill>
                          <a:srgbClr val="808080"/>
                        </a:solidFill>
                        <a:latin typeface="UD デジタル 教科書体 NK-R"/>
                        <a:ea typeface="UD デジタル 教科書体 NK-R"/>
                      </a:endParaRPr>
                    </a:p>
                  </a:txBody>
                  <a:tcPr anchor="ctr"/>
                </a:tc>
                <a:extLst>
                  <a:ext uri="{0D108BD9-81ED-4DB2-BD59-A6C34878D82A}">
                    <a16:rowId xmlns:a16="http://schemas.microsoft.com/office/drawing/2014/main" val="737943081"/>
                  </a:ext>
                </a:extLst>
              </a:tr>
              <a:tr h="934090">
                <a:tc>
                  <a:txBody>
                    <a:bodyPr/>
                    <a:lstStyle/>
                    <a:p>
                      <a:pPr lvl="0" algn="ctr">
                        <a:buNone/>
                      </a:pPr>
                      <a:r>
                        <a:rPr lang="ja-JP" altLang="en-US" sz="2800">
                          <a:solidFill>
                            <a:schemeClr val="bg1"/>
                          </a:solidFill>
                          <a:latin typeface="UD デジタル 教科書体 N-R"/>
                          <a:ea typeface="UD デジタル 教科書体 N-R"/>
                        </a:rPr>
                        <a:t>見た目</a:t>
                      </a:r>
                      <a:endParaRPr kumimoji="1" lang="ja-JP" altLang="en-US" sz="2800">
                        <a:solidFill>
                          <a:schemeClr val="bg1"/>
                        </a:solidFill>
                        <a:latin typeface="UD デジタル 教科書体 N-R"/>
                        <a:ea typeface="UD デジタル 教科書体 N-R"/>
                      </a:endParaRPr>
                    </a:p>
                  </a:txBody>
                  <a:tcPr anchor="ctr">
                    <a:solidFill>
                      <a:schemeClr val="accent1"/>
                    </a:solidFill>
                  </a:tcPr>
                </a:tc>
                <a:tc>
                  <a:txBody>
                    <a:bodyPr/>
                    <a:lstStyle/>
                    <a:p>
                      <a:pPr lvl="0" algn="ctr">
                        <a:lnSpc>
                          <a:spcPct val="100000"/>
                        </a:lnSpc>
                        <a:spcBef>
                          <a:spcPts val="0"/>
                        </a:spcBef>
                        <a:spcAft>
                          <a:spcPts val="0"/>
                        </a:spcAft>
                        <a:buNone/>
                      </a:pPr>
                      <a:r>
                        <a:rPr lang="ja-JP" sz="2800" b="0" i="0" u="none" strike="noStrike" noProof="0">
                          <a:solidFill>
                            <a:srgbClr val="000000"/>
                          </a:solidFill>
                          <a:latin typeface="UD デジタル 教科書体 NK-R"/>
                          <a:ea typeface="UD デジタル 教科書体 NK-R"/>
                        </a:rPr>
                        <a:t>重視する　・　どちらでもない　・　重視しない</a:t>
                      </a:r>
                      <a:endParaRPr lang="ja-JP" sz="2800" b="0" i="0" u="none" strike="noStrike" noProof="0">
                        <a:solidFill>
                          <a:srgbClr val="808080"/>
                        </a:solidFill>
                        <a:latin typeface="UD デジタル 教科書体 NK-R"/>
                        <a:ea typeface="UD デジタル 教科書体 NK-R"/>
                      </a:endParaRPr>
                    </a:p>
                  </a:txBody>
                  <a:tcPr anchor="ctr"/>
                </a:tc>
                <a:extLst>
                  <a:ext uri="{0D108BD9-81ED-4DB2-BD59-A6C34878D82A}">
                    <a16:rowId xmlns:a16="http://schemas.microsoft.com/office/drawing/2014/main" val="1872100416"/>
                  </a:ext>
                </a:extLst>
              </a:tr>
            </a:tbl>
          </a:graphicData>
        </a:graphic>
      </p:graphicFrame>
      <p:sp>
        <p:nvSpPr>
          <p:cNvPr id="3" name="正方形/長方形 2">
            <a:extLst>
              <a:ext uri="{FF2B5EF4-FFF2-40B4-BE49-F238E27FC236}">
                <a16:creationId xmlns:a16="http://schemas.microsoft.com/office/drawing/2014/main" id="{6C7FF9BB-41F6-E2DF-7284-84C09B4688C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92F5DCFB-B028-A46B-C4F0-CAF99E0A3C74}"/>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2" name="四角形: 上の 2 つの角を丸める 11">
            <a:extLst>
              <a:ext uri="{FF2B5EF4-FFF2-40B4-BE49-F238E27FC236}">
                <a16:creationId xmlns:a16="http://schemas.microsoft.com/office/drawing/2014/main" id="{214D7A30-73C2-A6DF-1C26-EC435F2019BC}"/>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14" name="正方形/長方形 13">
            <a:extLst>
              <a:ext uri="{FF2B5EF4-FFF2-40B4-BE49-F238E27FC236}">
                <a16:creationId xmlns:a16="http://schemas.microsoft.com/office/drawing/2014/main" id="{7899BD82-189B-505C-1086-D658510EA647}"/>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sp>
        <p:nvSpPr>
          <p:cNvPr id="17" name="テキスト ボックス 10">
            <a:extLst>
              <a:ext uri="{FF2B5EF4-FFF2-40B4-BE49-F238E27FC236}">
                <a16:creationId xmlns:a16="http://schemas.microsoft.com/office/drawing/2014/main" id="{DA6DBD50-BDAF-237A-D9FA-B798545FA4A0}"/>
              </a:ext>
            </a:extLst>
          </p:cNvPr>
          <p:cNvSpPr txBox="1"/>
          <p:nvPr/>
        </p:nvSpPr>
        <p:spPr>
          <a:xfrm>
            <a:off x="1457983" y="1500625"/>
            <a:ext cx="10325817"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chemeClr val="accent1"/>
                </a:solidFill>
                <a:latin typeface="UD デジタル 教科書体 N-R"/>
                <a:ea typeface="UD デジタル 教科書体 N-R"/>
                <a:cs typeface="Calibri"/>
              </a:rPr>
              <a:t>商品を選ぶときに考えること</a:t>
            </a:r>
          </a:p>
        </p:txBody>
      </p:sp>
      <p:sp>
        <p:nvSpPr>
          <p:cNvPr id="20" name="テキスト ボックス 11">
            <a:extLst>
              <a:ext uri="{FF2B5EF4-FFF2-40B4-BE49-F238E27FC236}">
                <a16:creationId xmlns:a16="http://schemas.microsoft.com/office/drawing/2014/main" id="{5D83BCB1-A452-913F-7CB3-D5E52F9BC146}"/>
              </a:ext>
            </a:extLst>
          </p:cNvPr>
          <p:cNvSpPr txBox="1"/>
          <p:nvPr/>
        </p:nvSpPr>
        <p:spPr>
          <a:xfrm>
            <a:off x="563858" y="129307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sp>
        <p:nvSpPr>
          <p:cNvPr id="21" name="テキスト ボックス 10">
            <a:extLst>
              <a:ext uri="{FF2B5EF4-FFF2-40B4-BE49-F238E27FC236}">
                <a16:creationId xmlns:a16="http://schemas.microsoft.com/office/drawing/2014/main" id="{11E51F97-4E4F-1F6D-55D6-E56AF1CEFA3E}"/>
              </a:ext>
            </a:extLst>
          </p:cNvPr>
          <p:cNvSpPr txBox="1"/>
          <p:nvPr/>
        </p:nvSpPr>
        <p:spPr>
          <a:xfrm>
            <a:off x="1457982" y="2112723"/>
            <a:ext cx="10325817" cy="52322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2800">
                <a:latin typeface="UD Digi Kyokasho NK-R"/>
                <a:ea typeface="UD Digi Kyokasho NK-R"/>
                <a:cs typeface="Calibri"/>
              </a:rPr>
              <a:t>チョコレートを選ぶ時に、何を重視しますか</a:t>
            </a:r>
            <a:endParaRPr lang="ja-JP" sz="2800">
              <a:solidFill>
                <a:srgbClr val="808080"/>
              </a:solidFill>
              <a:latin typeface="UD Digi Kyokasho NK-R"/>
              <a:ea typeface="UD Digi Kyokasho NK-R"/>
              <a:cs typeface="Calibri"/>
            </a:endParaRPr>
          </a:p>
        </p:txBody>
      </p:sp>
      <p:pic>
        <p:nvPicPr>
          <p:cNvPr id="23" name="図 22" descr="文字が書かれた看板&#10;&#10;説明は自動で生成されたものです">
            <a:extLst>
              <a:ext uri="{FF2B5EF4-FFF2-40B4-BE49-F238E27FC236}">
                <a16:creationId xmlns:a16="http://schemas.microsoft.com/office/drawing/2014/main" id="{3CC03B7C-5B56-4C5F-300F-8FF3878596B8}"/>
              </a:ext>
            </a:extLst>
          </p:cNvPr>
          <p:cNvPicPr>
            <a:picLocks noChangeAspect="1"/>
          </p:cNvPicPr>
          <p:nvPr/>
        </p:nvPicPr>
        <p:blipFill>
          <a:blip r:embed="rId3"/>
          <a:stretch>
            <a:fillRect/>
          </a:stretch>
        </p:blipFill>
        <p:spPr>
          <a:xfrm>
            <a:off x="7879647" y="1186611"/>
            <a:ext cx="2102884" cy="1578964"/>
          </a:xfrm>
          <a:prstGeom prst="rect">
            <a:avLst/>
          </a:prstGeom>
        </p:spPr>
      </p:pic>
    </p:spTree>
    <p:extLst>
      <p:ext uri="{BB962C8B-B14F-4D97-AF65-F5344CB8AC3E}">
        <p14:creationId xmlns:p14="http://schemas.microsoft.com/office/powerpoint/2010/main" val="2954493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6C7FF9BB-41F6-E2DF-7284-84C09B4688C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92F5DCFB-B028-A46B-C4F0-CAF99E0A3C74}"/>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2" name="四角形: 上の 2 つの角を丸める 11">
            <a:extLst>
              <a:ext uri="{FF2B5EF4-FFF2-40B4-BE49-F238E27FC236}">
                <a16:creationId xmlns:a16="http://schemas.microsoft.com/office/drawing/2014/main" id="{214D7A30-73C2-A6DF-1C26-EC435F2019BC}"/>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14" name="正方形/長方形 13">
            <a:extLst>
              <a:ext uri="{FF2B5EF4-FFF2-40B4-BE49-F238E27FC236}">
                <a16:creationId xmlns:a16="http://schemas.microsoft.com/office/drawing/2014/main" id="{7899BD82-189B-505C-1086-D658510EA647}"/>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sp>
        <p:nvSpPr>
          <p:cNvPr id="17" name="テキスト ボックス 10">
            <a:extLst>
              <a:ext uri="{FF2B5EF4-FFF2-40B4-BE49-F238E27FC236}">
                <a16:creationId xmlns:a16="http://schemas.microsoft.com/office/drawing/2014/main" id="{DA6DBD50-BDAF-237A-D9FA-B798545FA4A0}"/>
              </a:ext>
            </a:extLst>
          </p:cNvPr>
          <p:cNvSpPr txBox="1"/>
          <p:nvPr/>
        </p:nvSpPr>
        <p:spPr>
          <a:xfrm>
            <a:off x="1457983" y="1500625"/>
            <a:ext cx="10325817"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chemeClr val="accent1"/>
                </a:solidFill>
                <a:latin typeface="UD デジタル 教科書体 N-R"/>
                <a:ea typeface="UD デジタル 教科書体 N-R"/>
                <a:cs typeface="Calibri"/>
              </a:rPr>
              <a:t>商品を選ぶときに考えること</a:t>
            </a:r>
          </a:p>
        </p:txBody>
      </p:sp>
      <p:sp>
        <p:nvSpPr>
          <p:cNvPr id="20" name="テキスト ボックス 11">
            <a:extLst>
              <a:ext uri="{FF2B5EF4-FFF2-40B4-BE49-F238E27FC236}">
                <a16:creationId xmlns:a16="http://schemas.microsoft.com/office/drawing/2014/main" id="{5D83BCB1-A452-913F-7CB3-D5E52F9BC146}"/>
              </a:ext>
            </a:extLst>
          </p:cNvPr>
          <p:cNvSpPr txBox="1"/>
          <p:nvPr/>
        </p:nvSpPr>
        <p:spPr>
          <a:xfrm>
            <a:off x="563858" y="1293079"/>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2</a:t>
            </a:r>
          </a:p>
        </p:txBody>
      </p:sp>
      <p:sp>
        <p:nvSpPr>
          <p:cNvPr id="21" name="テキスト ボックス 10">
            <a:extLst>
              <a:ext uri="{FF2B5EF4-FFF2-40B4-BE49-F238E27FC236}">
                <a16:creationId xmlns:a16="http://schemas.microsoft.com/office/drawing/2014/main" id="{11E51F97-4E4F-1F6D-55D6-E56AF1CEFA3E}"/>
              </a:ext>
            </a:extLst>
          </p:cNvPr>
          <p:cNvSpPr txBox="1"/>
          <p:nvPr/>
        </p:nvSpPr>
        <p:spPr>
          <a:xfrm>
            <a:off x="1457982" y="2112723"/>
            <a:ext cx="10325817" cy="6781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2800">
                <a:latin typeface="UD デジタル 教科書体 NK-R"/>
                <a:ea typeface="UD デジタル 教科書体 NK-R"/>
                <a:cs typeface="Calibri"/>
              </a:rPr>
              <a:t>もし、みんなが値段（安さ）だけで</a:t>
            </a:r>
            <a:r>
              <a:rPr lang="ja-JP" sz="2800">
                <a:latin typeface="UD デジタル 教科書体 NK-R"/>
                <a:ea typeface="UD デジタル 教科書体 NK-R"/>
                <a:cs typeface="Calibri"/>
              </a:rPr>
              <a:t>選ぶ</a:t>
            </a:r>
            <a:r>
              <a:rPr lang="ja-JP" altLang="en-US" sz="2800">
                <a:latin typeface="UD デジタル 教科書体 NK-R"/>
                <a:ea typeface="UD デジタル 教科書体 NK-R"/>
                <a:cs typeface="Calibri"/>
              </a:rPr>
              <a:t>とどうなると思い</a:t>
            </a:r>
            <a:r>
              <a:rPr lang="ja-JP" sz="2800">
                <a:latin typeface="UD デジタル 教科書体 NK-R"/>
                <a:ea typeface="UD デジタル 教科書体 NK-R"/>
                <a:cs typeface="Calibri"/>
              </a:rPr>
              <a:t>ますか</a:t>
            </a:r>
            <a:r>
              <a:rPr lang="ja-JP" altLang="en-US" sz="2800">
                <a:latin typeface="UD デジタル 教科書体 NK-R"/>
                <a:ea typeface="UD デジタル 教科書体 NK-R"/>
                <a:cs typeface="Calibri"/>
              </a:rPr>
              <a:t>？</a:t>
            </a:r>
            <a:endParaRPr lang="ja-JP" sz="2800">
              <a:ea typeface="ＭＳ Ｐゴシック"/>
              <a:cs typeface="Calibri"/>
            </a:endParaRPr>
          </a:p>
        </p:txBody>
      </p:sp>
      <p:pic>
        <p:nvPicPr>
          <p:cNvPr id="23" name="図 22" descr="文字が書かれた看板&#10;&#10;説明は自動で生成されたものです">
            <a:extLst>
              <a:ext uri="{FF2B5EF4-FFF2-40B4-BE49-F238E27FC236}">
                <a16:creationId xmlns:a16="http://schemas.microsoft.com/office/drawing/2014/main" id="{3CC03B7C-5B56-4C5F-300F-8FF3878596B8}"/>
              </a:ext>
            </a:extLst>
          </p:cNvPr>
          <p:cNvPicPr>
            <a:picLocks noChangeAspect="1"/>
          </p:cNvPicPr>
          <p:nvPr/>
        </p:nvPicPr>
        <p:blipFill>
          <a:blip r:embed="rId3"/>
          <a:stretch>
            <a:fillRect/>
          </a:stretch>
        </p:blipFill>
        <p:spPr>
          <a:xfrm>
            <a:off x="3158296" y="3001781"/>
            <a:ext cx="3027277" cy="2278504"/>
          </a:xfrm>
          <a:prstGeom prst="rect">
            <a:avLst/>
          </a:prstGeom>
        </p:spPr>
      </p:pic>
      <p:grpSp>
        <p:nvGrpSpPr>
          <p:cNvPr id="9" name="グループ化 8">
            <a:extLst>
              <a:ext uri="{FF2B5EF4-FFF2-40B4-BE49-F238E27FC236}">
                <a16:creationId xmlns:a16="http://schemas.microsoft.com/office/drawing/2014/main" id="{483B0698-329B-4038-972F-FD973E6FEE9E}"/>
              </a:ext>
            </a:extLst>
          </p:cNvPr>
          <p:cNvGrpSpPr/>
          <p:nvPr/>
        </p:nvGrpSpPr>
        <p:grpSpPr>
          <a:xfrm>
            <a:off x="1749143" y="5766057"/>
            <a:ext cx="6842037" cy="893840"/>
            <a:chOff x="1518246" y="6550825"/>
            <a:chExt cx="6842037" cy="893840"/>
          </a:xfrm>
        </p:grpSpPr>
        <p:grpSp>
          <p:nvGrpSpPr>
            <p:cNvPr id="4" name="グループ化 3">
              <a:extLst>
                <a:ext uri="{FF2B5EF4-FFF2-40B4-BE49-F238E27FC236}">
                  <a16:creationId xmlns:a16="http://schemas.microsoft.com/office/drawing/2014/main" id="{275E118D-949C-605F-5771-A8840ED8872D}"/>
                </a:ext>
              </a:extLst>
            </p:cNvPr>
            <p:cNvGrpSpPr/>
            <p:nvPr/>
          </p:nvGrpSpPr>
          <p:grpSpPr>
            <a:xfrm>
              <a:off x="1518246" y="6550825"/>
              <a:ext cx="6842037" cy="893840"/>
              <a:chOff x="2218214" y="5092117"/>
              <a:chExt cx="6688086" cy="554078"/>
            </a:xfrm>
          </p:grpSpPr>
          <p:sp>
            <p:nvSpPr>
              <p:cNvPr id="6" name="二等辺三角形 5">
                <a:extLst>
                  <a:ext uri="{FF2B5EF4-FFF2-40B4-BE49-F238E27FC236}">
                    <a16:creationId xmlns:a16="http://schemas.microsoft.com/office/drawing/2014/main" id="{DD2E8B17-DA9E-737B-4890-F1F92E2D0CD8}"/>
                  </a:ext>
                </a:extLst>
              </p:cNvPr>
              <p:cNvSpPr/>
              <p:nvPr/>
            </p:nvSpPr>
            <p:spPr>
              <a:xfrm rot="5400000">
                <a:off x="8613747" y="5213010"/>
                <a:ext cx="272142" cy="31296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sp>
            <p:nvSpPr>
              <p:cNvPr id="8" name="四角形: 角を丸くする 7">
                <a:extLst>
                  <a:ext uri="{FF2B5EF4-FFF2-40B4-BE49-F238E27FC236}">
                    <a16:creationId xmlns:a16="http://schemas.microsoft.com/office/drawing/2014/main" id="{C16D1BFE-D2EF-FDFA-9205-6942CE995C97}"/>
                  </a:ext>
                </a:extLst>
              </p:cNvPr>
              <p:cNvSpPr/>
              <p:nvPr/>
            </p:nvSpPr>
            <p:spPr>
              <a:xfrm>
                <a:off x="2218214" y="5092117"/>
                <a:ext cx="6393078" cy="554078"/>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p>
            </p:txBody>
          </p:sp>
        </p:grpSp>
        <p:sp>
          <p:nvSpPr>
            <p:cNvPr id="5" name="テキスト ボックス 29">
              <a:extLst>
                <a:ext uri="{FF2B5EF4-FFF2-40B4-BE49-F238E27FC236}">
                  <a16:creationId xmlns:a16="http://schemas.microsoft.com/office/drawing/2014/main" id="{20F487F1-B4DE-EABD-9DD2-DE4BA77C4A22}"/>
                </a:ext>
              </a:extLst>
            </p:cNvPr>
            <p:cNvSpPr txBox="1"/>
            <p:nvPr/>
          </p:nvSpPr>
          <p:spPr>
            <a:xfrm>
              <a:off x="2608037" y="6707956"/>
              <a:ext cx="4459605"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600" b="1">
                  <a:solidFill>
                    <a:schemeClr val="accent1"/>
                  </a:solidFill>
                  <a:latin typeface="UD Digi Kyokasho NK-R"/>
                  <a:ea typeface="UD Digi Kyokasho NK-R"/>
                  <a:cs typeface="Calibri"/>
                </a:rPr>
                <a:t>一緒に考えてみよう！</a:t>
              </a:r>
            </a:p>
          </p:txBody>
        </p:sp>
      </p:grpSp>
      <p:pic>
        <p:nvPicPr>
          <p:cNvPr id="13" name="図 12">
            <a:extLst>
              <a:ext uri="{FF2B5EF4-FFF2-40B4-BE49-F238E27FC236}">
                <a16:creationId xmlns:a16="http://schemas.microsoft.com/office/drawing/2014/main" id="{699F426E-DE31-01AC-B98E-3C792475C0F0}"/>
              </a:ext>
            </a:extLst>
          </p:cNvPr>
          <p:cNvPicPr>
            <a:picLocks noChangeAspect="1"/>
          </p:cNvPicPr>
          <p:nvPr/>
        </p:nvPicPr>
        <p:blipFill>
          <a:blip r:embed="rId4"/>
          <a:stretch>
            <a:fillRect/>
          </a:stretch>
        </p:blipFill>
        <p:spPr>
          <a:xfrm>
            <a:off x="8426339" y="3645059"/>
            <a:ext cx="2536415" cy="3291041"/>
          </a:xfrm>
          <a:prstGeom prst="rect">
            <a:avLst/>
          </a:prstGeom>
        </p:spPr>
      </p:pic>
    </p:spTree>
    <p:extLst>
      <p:ext uri="{BB962C8B-B14F-4D97-AF65-F5344CB8AC3E}">
        <p14:creationId xmlns:p14="http://schemas.microsoft.com/office/powerpoint/2010/main" val="27501520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6C7FF9BB-41F6-E2DF-7284-84C09B4688C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92F5DCFB-B028-A46B-C4F0-CAF99E0A3C74}"/>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2" name="四角形: 上の 2 つの角を丸める 11">
            <a:extLst>
              <a:ext uri="{FF2B5EF4-FFF2-40B4-BE49-F238E27FC236}">
                <a16:creationId xmlns:a16="http://schemas.microsoft.com/office/drawing/2014/main" id="{214D7A30-73C2-A6DF-1C26-EC435F2019BC}"/>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14" name="正方形/長方形 13">
            <a:extLst>
              <a:ext uri="{FF2B5EF4-FFF2-40B4-BE49-F238E27FC236}">
                <a16:creationId xmlns:a16="http://schemas.microsoft.com/office/drawing/2014/main" id="{7899BD82-189B-505C-1086-D658510EA647}"/>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sp>
        <p:nvSpPr>
          <p:cNvPr id="2" name="テキスト ボックス 10">
            <a:extLst>
              <a:ext uri="{FF2B5EF4-FFF2-40B4-BE49-F238E27FC236}">
                <a16:creationId xmlns:a16="http://schemas.microsoft.com/office/drawing/2014/main" id="{E843AED7-6B55-2E24-C310-308D933A3C15}"/>
              </a:ext>
            </a:extLst>
          </p:cNvPr>
          <p:cNvSpPr txBox="1"/>
          <p:nvPr/>
        </p:nvSpPr>
        <p:spPr>
          <a:xfrm>
            <a:off x="1767567" y="1510799"/>
            <a:ext cx="9805306" cy="107721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b="1">
                <a:solidFill>
                  <a:schemeClr val="accent1"/>
                </a:solidFill>
                <a:latin typeface="UD Digi Kyokasho NK-R"/>
                <a:ea typeface="UD Digi Kyokasho NK-R"/>
                <a:cs typeface="Calibri"/>
              </a:rPr>
              <a:t>チョコレートの原料であるカカオは</a:t>
            </a:r>
            <a:endParaRPr lang="ja-JP" altLang="en-US" sz="3200" b="1">
              <a:solidFill>
                <a:schemeClr val="accent1"/>
              </a:solidFill>
              <a:latin typeface="UD Digi Kyokasho NK-R"/>
              <a:ea typeface="UD Digi Kyokasho NK-R"/>
              <a:cs typeface="Calibri"/>
            </a:endParaRPr>
          </a:p>
          <a:p>
            <a:r>
              <a:rPr lang="ja-JP" sz="3200" b="1">
                <a:solidFill>
                  <a:schemeClr val="accent1"/>
                </a:solidFill>
                <a:latin typeface="UD Digi Kyokasho NK-R"/>
                <a:ea typeface="UD Digi Kyokasho NK-R"/>
                <a:cs typeface="Calibri"/>
              </a:rPr>
              <a:t>どのように</a:t>
            </a:r>
            <a:r>
              <a:rPr lang="ja-JP" altLang="en-US" sz="3200" b="1">
                <a:solidFill>
                  <a:schemeClr val="accent1"/>
                </a:solidFill>
                <a:latin typeface="UD Digi Kyokasho NK-R"/>
                <a:ea typeface="UD Digi Kyokasho NK-R"/>
                <a:cs typeface="Calibri"/>
              </a:rPr>
              <a:t>生産されているの</a:t>
            </a:r>
            <a:r>
              <a:rPr lang="ja-JP" sz="3200" b="1">
                <a:solidFill>
                  <a:schemeClr val="accent1"/>
                </a:solidFill>
                <a:latin typeface="UD Digi Kyokasho NK-R"/>
                <a:ea typeface="UD Digi Kyokasho NK-R"/>
                <a:cs typeface="Calibri"/>
              </a:rPr>
              <a:t>か理解しよう</a:t>
            </a:r>
            <a:endParaRPr lang="ja-JP" sz="3200" b="1">
              <a:solidFill>
                <a:schemeClr val="accent1"/>
              </a:solidFill>
              <a:latin typeface="UD Digi Kyokasho NK-R"/>
              <a:ea typeface="UD Digi Kyokasho NK-R"/>
            </a:endParaRPr>
          </a:p>
        </p:txBody>
      </p:sp>
      <p:sp>
        <p:nvSpPr>
          <p:cNvPr id="7" name="テキスト ボックス 11">
            <a:extLst>
              <a:ext uri="{FF2B5EF4-FFF2-40B4-BE49-F238E27FC236}">
                <a16:creationId xmlns:a16="http://schemas.microsoft.com/office/drawing/2014/main" id="{B51EC172-CD1E-64C1-41DB-EA6AB9C57B39}"/>
              </a:ext>
            </a:extLst>
          </p:cNvPr>
          <p:cNvSpPr txBox="1"/>
          <p:nvPr/>
        </p:nvSpPr>
        <p:spPr>
          <a:xfrm>
            <a:off x="615345" y="1506565"/>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3</a:t>
            </a:r>
          </a:p>
        </p:txBody>
      </p:sp>
      <p:sp>
        <p:nvSpPr>
          <p:cNvPr id="11" name="テキスト ボックス 10">
            <a:extLst>
              <a:ext uri="{FF2B5EF4-FFF2-40B4-BE49-F238E27FC236}">
                <a16:creationId xmlns:a16="http://schemas.microsoft.com/office/drawing/2014/main" id="{23452A29-1DBD-426D-2897-8378D56FD487}"/>
              </a:ext>
            </a:extLst>
          </p:cNvPr>
          <p:cNvSpPr txBox="1"/>
          <p:nvPr/>
        </p:nvSpPr>
        <p:spPr>
          <a:xfrm>
            <a:off x="5903447" y="2766464"/>
            <a:ext cx="6027691" cy="286232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600">
                <a:latin typeface="UD Digi Kyokasho NK-R"/>
                <a:ea typeface="UD Digi Kyokasho NK-R"/>
                <a:cs typeface="+mn-lt"/>
              </a:rPr>
              <a:t>（1）</a:t>
            </a:r>
            <a:endParaRPr lang="ja-JP" altLang="en-US" sz="3600">
              <a:latin typeface="UD Digi Kyokasho NK-R"/>
              <a:ea typeface="UD Digi Kyokasho NK-R"/>
              <a:cs typeface="+mn-lt"/>
            </a:endParaRPr>
          </a:p>
          <a:p>
            <a:r>
              <a:rPr lang="ja-JP" sz="3600">
                <a:latin typeface="UD Digi Kyokasho NK-R"/>
                <a:ea typeface="UD Digi Kyokasho NK-R"/>
                <a:cs typeface="+mn-lt"/>
              </a:rPr>
              <a:t>左の写真を見て、</a:t>
            </a:r>
            <a:endParaRPr lang="ja-JP" altLang="en-US" sz="3600">
              <a:latin typeface="UD Digi Kyokasho NK-R"/>
              <a:ea typeface="UD Digi Kyokasho NK-R"/>
              <a:cs typeface="+mn-lt"/>
            </a:endParaRPr>
          </a:p>
          <a:p>
            <a:r>
              <a:rPr lang="ja-JP" sz="3600">
                <a:latin typeface="UD Digi Kyokasho NK-R"/>
                <a:ea typeface="UD Digi Kyokasho NK-R"/>
                <a:cs typeface="+mn-lt"/>
              </a:rPr>
              <a:t>気付いたこと、感じたことは</a:t>
            </a:r>
            <a:endParaRPr lang="ja-JP" altLang="en-US" sz="3600">
              <a:latin typeface="UD Digi Kyokasho NK-R"/>
              <a:ea typeface="UD Digi Kyokasho NK-R"/>
              <a:cs typeface="+mn-lt"/>
            </a:endParaRPr>
          </a:p>
          <a:p>
            <a:r>
              <a:rPr lang="ja-JP" sz="3600">
                <a:latin typeface="UD Digi Kyokasho NK-R"/>
                <a:ea typeface="UD Digi Kyokasho NK-R"/>
                <a:cs typeface="+mn-lt"/>
              </a:rPr>
              <a:t>何ですか？</a:t>
            </a:r>
            <a:endParaRPr lang="ja-JP" altLang="en-US" sz="3600">
              <a:latin typeface="UD Digi Kyokasho NK-R"/>
              <a:ea typeface="UD Digi Kyokasho NK-R"/>
              <a:cs typeface="+mn-lt"/>
            </a:endParaRPr>
          </a:p>
          <a:p>
            <a:r>
              <a:rPr lang="ja-JP" sz="3600">
                <a:latin typeface="UD Digi Kyokasho NK-R"/>
                <a:ea typeface="UD Digi Kyokasho NK-R"/>
                <a:cs typeface="+mn-lt"/>
              </a:rPr>
              <a:t>グループで話し合おう</a:t>
            </a:r>
            <a:r>
              <a:rPr lang="ja-JP" altLang="en-US" sz="3600">
                <a:latin typeface="UD Digi Kyokasho NK-R"/>
                <a:ea typeface="UD Digi Kyokasho NK-R"/>
                <a:cs typeface="+mn-lt"/>
              </a:rPr>
              <a:t>。</a:t>
            </a:r>
            <a:endParaRPr lang="ja-JP" altLang="en-US" sz="3600">
              <a:latin typeface="UD Digi Kyokasho NK-R"/>
              <a:ea typeface="UD Digi Kyokasho NK-R"/>
              <a:cs typeface="Calibri"/>
            </a:endParaRPr>
          </a:p>
        </p:txBody>
      </p:sp>
      <p:pic>
        <p:nvPicPr>
          <p:cNvPr id="15" name="図 14" descr="屋外, 草, ウォーキング, 岩 が含まれている画像&#10;&#10;説明は自動で生成されたものです">
            <a:extLst>
              <a:ext uri="{FF2B5EF4-FFF2-40B4-BE49-F238E27FC236}">
                <a16:creationId xmlns:a16="http://schemas.microsoft.com/office/drawing/2014/main" id="{CEB5069C-FAE1-B252-72C8-7D18D0A0C452}"/>
              </a:ext>
            </a:extLst>
          </p:cNvPr>
          <p:cNvPicPr>
            <a:picLocks noChangeAspect="1"/>
          </p:cNvPicPr>
          <p:nvPr/>
        </p:nvPicPr>
        <p:blipFill>
          <a:blip r:embed="rId3"/>
          <a:stretch>
            <a:fillRect/>
          </a:stretch>
        </p:blipFill>
        <p:spPr>
          <a:xfrm>
            <a:off x="1963817" y="2585732"/>
            <a:ext cx="3730224" cy="3504311"/>
          </a:xfrm>
          <a:prstGeom prst="rect">
            <a:avLst/>
          </a:prstGeom>
        </p:spPr>
      </p:pic>
      <p:sp>
        <p:nvSpPr>
          <p:cNvPr id="16" name="テキスト ボックス 5">
            <a:extLst>
              <a:ext uri="{FF2B5EF4-FFF2-40B4-BE49-F238E27FC236}">
                <a16:creationId xmlns:a16="http://schemas.microsoft.com/office/drawing/2014/main" id="{9B048E8C-AACF-75CB-3EC3-9A9688FCB6EB}"/>
              </a:ext>
            </a:extLst>
          </p:cNvPr>
          <p:cNvSpPr txBox="1"/>
          <p:nvPr/>
        </p:nvSpPr>
        <p:spPr>
          <a:xfrm>
            <a:off x="1963816" y="6079403"/>
            <a:ext cx="4700361"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a:r>
              <a:rPr lang="ja-JP">
                <a:latin typeface="UD Digi Kyokasho NK-R"/>
                <a:ea typeface="UD Digi Kyokasho NK-R"/>
              </a:rPr>
              <a:t>〈カカオが入った袋を頭に載せて運ぶ子</a:t>
            </a:r>
            <a:r>
              <a:rPr lang="ja-JP" altLang="en-US">
                <a:latin typeface="UD Digi Kyokasho NK-R"/>
                <a:ea typeface="UD Digi Kyokasho NK-R"/>
              </a:rPr>
              <a:t>ども</a:t>
            </a:r>
            <a:r>
              <a:rPr lang="ja-JP">
                <a:latin typeface="UD Digi Kyokasho NK-R"/>
                <a:ea typeface="UD Digi Kyokasho NK-R"/>
              </a:rPr>
              <a:t>〉 </a:t>
            </a:r>
          </a:p>
          <a:p>
            <a:pPr algn="just"/>
            <a:r>
              <a:rPr lang="ja-JP">
                <a:latin typeface="UD Digi Kyokasho NK-R"/>
                <a:ea typeface="UD Digi Kyokasho NK-R"/>
              </a:rPr>
              <a:t>写真提供/特定非営利活動法人</a:t>
            </a:r>
            <a:r>
              <a:rPr lang="en-US" altLang="ja-JP">
                <a:latin typeface="UD Digi Kyokasho NK-R"/>
                <a:ea typeface="UD Digi Kyokasho NK-R"/>
              </a:rPr>
              <a:t>ACE</a:t>
            </a:r>
            <a:r>
              <a:rPr lang="ja-JP">
                <a:latin typeface="UD Digi Kyokasho NK-R"/>
                <a:ea typeface="UD Digi Kyokasho NK-R"/>
              </a:rPr>
              <a:t> </a:t>
            </a:r>
          </a:p>
        </p:txBody>
      </p:sp>
    </p:spTree>
    <p:extLst>
      <p:ext uri="{BB962C8B-B14F-4D97-AF65-F5344CB8AC3E}">
        <p14:creationId xmlns:p14="http://schemas.microsoft.com/office/powerpoint/2010/main" val="14289602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6C7FF9BB-41F6-E2DF-7284-84C09B4688C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92F5DCFB-B028-A46B-C4F0-CAF99E0A3C74}"/>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2" name="四角形: 上の 2 つの角を丸める 11">
            <a:extLst>
              <a:ext uri="{FF2B5EF4-FFF2-40B4-BE49-F238E27FC236}">
                <a16:creationId xmlns:a16="http://schemas.microsoft.com/office/drawing/2014/main" id="{214D7A30-73C2-A6DF-1C26-EC435F2019BC}"/>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14" name="正方形/長方形 13">
            <a:extLst>
              <a:ext uri="{FF2B5EF4-FFF2-40B4-BE49-F238E27FC236}">
                <a16:creationId xmlns:a16="http://schemas.microsoft.com/office/drawing/2014/main" id="{7899BD82-189B-505C-1086-D658510EA647}"/>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sp>
        <p:nvSpPr>
          <p:cNvPr id="2" name="テキスト ボックス 10">
            <a:extLst>
              <a:ext uri="{FF2B5EF4-FFF2-40B4-BE49-F238E27FC236}">
                <a16:creationId xmlns:a16="http://schemas.microsoft.com/office/drawing/2014/main" id="{E843AED7-6B55-2E24-C310-308D933A3C15}"/>
              </a:ext>
            </a:extLst>
          </p:cNvPr>
          <p:cNvSpPr txBox="1"/>
          <p:nvPr/>
        </p:nvSpPr>
        <p:spPr>
          <a:xfrm>
            <a:off x="1767567" y="1510799"/>
            <a:ext cx="9805306" cy="107721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3200" b="1">
                <a:solidFill>
                  <a:schemeClr val="accent1"/>
                </a:solidFill>
                <a:latin typeface="UD Digi Kyokasho NK-R"/>
                <a:ea typeface="UD Digi Kyokasho NK-R"/>
                <a:cs typeface="Calibri"/>
              </a:rPr>
              <a:t>チョコレートの原料であるカカオは</a:t>
            </a:r>
            <a:endParaRPr lang="ja-JP" altLang="en-US" sz="3200" b="1">
              <a:solidFill>
                <a:schemeClr val="accent1"/>
              </a:solidFill>
              <a:latin typeface="UD Digi Kyokasho NK-R"/>
              <a:ea typeface="UD Digi Kyokasho NK-R"/>
              <a:cs typeface="Calibri"/>
            </a:endParaRPr>
          </a:p>
          <a:p>
            <a:r>
              <a:rPr lang="ja-JP" sz="3200" b="1">
                <a:solidFill>
                  <a:schemeClr val="accent1"/>
                </a:solidFill>
                <a:latin typeface="UD Digi Kyokasho NK-R"/>
                <a:ea typeface="UD Digi Kyokasho NK-R"/>
                <a:cs typeface="Calibri"/>
              </a:rPr>
              <a:t>どのように</a:t>
            </a:r>
            <a:r>
              <a:rPr lang="ja-JP" altLang="en-US" sz="3200" b="1">
                <a:solidFill>
                  <a:schemeClr val="accent1"/>
                </a:solidFill>
                <a:latin typeface="UD Digi Kyokasho NK-R"/>
                <a:ea typeface="UD Digi Kyokasho NK-R"/>
                <a:cs typeface="Calibri"/>
              </a:rPr>
              <a:t>生産されているの</a:t>
            </a:r>
            <a:r>
              <a:rPr lang="ja-JP" sz="3200" b="1">
                <a:solidFill>
                  <a:schemeClr val="accent1"/>
                </a:solidFill>
                <a:latin typeface="UD Digi Kyokasho NK-R"/>
                <a:ea typeface="UD Digi Kyokasho NK-R"/>
                <a:cs typeface="Calibri"/>
              </a:rPr>
              <a:t>か理解しよう</a:t>
            </a:r>
            <a:endParaRPr lang="ja-JP" sz="3200" b="1">
              <a:solidFill>
                <a:schemeClr val="accent1"/>
              </a:solidFill>
              <a:latin typeface="UD Digi Kyokasho NK-R"/>
              <a:ea typeface="UD Digi Kyokasho NK-R"/>
            </a:endParaRPr>
          </a:p>
        </p:txBody>
      </p:sp>
      <p:sp>
        <p:nvSpPr>
          <p:cNvPr id="7" name="テキスト ボックス 11">
            <a:extLst>
              <a:ext uri="{FF2B5EF4-FFF2-40B4-BE49-F238E27FC236}">
                <a16:creationId xmlns:a16="http://schemas.microsoft.com/office/drawing/2014/main" id="{B51EC172-CD1E-64C1-41DB-EA6AB9C57B39}"/>
              </a:ext>
            </a:extLst>
          </p:cNvPr>
          <p:cNvSpPr txBox="1"/>
          <p:nvPr/>
        </p:nvSpPr>
        <p:spPr>
          <a:xfrm>
            <a:off x="615345" y="1506565"/>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3</a:t>
            </a:r>
          </a:p>
        </p:txBody>
      </p:sp>
      <p:sp>
        <p:nvSpPr>
          <p:cNvPr id="11" name="テキスト ボックス 10">
            <a:extLst>
              <a:ext uri="{FF2B5EF4-FFF2-40B4-BE49-F238E27FC236}">
                <a16:creationId xmlns:a16="http://schemas.microsoft.com/office/drawing/2014/main" id="{23452A29-1DBD-426D-2897-8378D56FD487}"/>
              </a:ext>
            </a:extLst>
          </p:cNvPr>
          <p:cNvSpPr txBox="1"/>
          <p:nvPr/>
        </p:nvSpPr>
        <p:spPr>
          <a:xfrm>
            <a:off x="5903447" y="2766464"/>
            <a:ext cx="6027691" cy="255454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sz="4000">
                <a:latin typeface="UD デジタル 教科書体 NK-R"/>
                <a:ea typeface="UD デジタル 教科書体 NK-R"/>
                <a:cs typeface="+mn-lt"/>
              </a:rPr>
              <a:t>（</a:t>
            </a:r>
            <a:r>
              <a:rPr lang="ja-JP" altLang="en-US" sz="4000">
                <a:latin typeface="UD デジタル 教科書体 NK-R"/>
                <a:ea typeface="UD デジタル 教科書体 NK-R"/>
                <a:cs typeface="+mn-lt"/>
              </a:rPr>
              <a:t>２</a:t>
            </a:r>
            <a:r>
              <a:rPr lang="ja-JP" sz="4000">
                <a:latin typeface="UD デジタル 教科書体 NK-R"/>
                <a:ea typeface="UD デジタル 教科書体 NK-R"/>
                <a:cs typeface="+mn-lt"/>
              </a:rPr>
              <a:t>）</a:t>
            </a:r>
            <a:endParaRPr lang="en-US" altLang="ja-JP" sz="4000">
              <a:solidFill>
                <a:srgbClr val="808080"/>
              </a:solidFill>
              <a:latin typeface="UD デジタル 教科書体 NK-R"/>
              <a:ea typeface="UD デジタル 教科書体 NK-R"/>
              <a:cs typeface="+mn-lt"/>
            </a:endParaRPr>
          </a:p>
          <a:p>
            <a:r>
              <a:rPr lang="ja-JP" altLang="en-US" sz="4000">
                <a:latin typeface="UD デジタル 教科書体 NK-R"/>
                <a:ea typeface="UD デジタル 教科書体 NK-R"/>
                <a:cs typeface="+mn-lt"/>
              </a:rPr>
              <a:t>なぜ</a:t>
            </a:r>
            <a:r>
              <a:rPr lang="ja-JP" sz="4000">
                <a:latin typeface="UD デジタル 教科書体 NK-R"/>
                <a:ea typeface="UD デジタル 教科書体 NK-R"/>
                <a:cs typeface="+mn-lt"/>
              </a:rPr>
              <a:t>、こ</a:t>
            </a:r>
            <a:r>
              <a:rPr lang="ja-JP" altLang="en-US" sz="4000">
                <a:latin typeface="UD デジタル 教科書体 NK-R"/>
                <a:ea typeface="UD デジタル 教科書体 NK-R"/>
                <a:cs typeface="+mn-lt"/>
              </a:rPr>
              <a:t>どもが</a:t>
            </a:r>
            <a:endParaRPr lang="en-US" altLang="ja-JP" sz="4000">
              <a:solidFill>
                <a:srgbClr val="808080"/>
              </a:solidFill>
              <a:latin typeface="UD デジタル 教科書体 NK-R"/>
              <a:ea typeface="+mn-lt"/>
              <a:cs typeface="+mn-lt"/>
            </a:endParaRPr>
          </a:p>
          <a:p>
            <a:r>
              <a:rPr lang="ja-JP" altLang="en-US" sz="4000">
                <a:latin typeface="UD デジタル 教科書体 NK-R"/>
                <a:ea typeface="UD デジタル 教科書体 NK-R"/>
                <a:cs typeface="+mn-lt"/>
              </a:rPr>
              <a:t>働いて</a:t>
            </a:r>
            <a:r>
              <a:rPr lang="ja-JP" sz="4000">
                <a:latin typeface="UD デジタル 教科書体 NK-R"/>
                <a:ea typeface="UD デジタル 教科書体 NK-R"/>
                <a:cs typeface="+mn-lt"/>
              </a:rPr>
              <a:t>い</a:t>
            </a:r>
            <a:r>
              <a:rPr lang="ja-JP" altLang="en-US" sz="4000">
                <a:latin typeface="UD デジタル 教科書体 NK-R"/>
                <a:ea typeface="UD デジタル 教科書体 NK-R"/>
                <a:cs typeface="+mn-lt"/>
              </a:rPr>
              <a:t>るのか</a:t>
            </a:r>
            <a:r>
              <a:rPr lang="ja-JP" sz="4000">
                <a:latin typeface="UD デジタル 教科書体 NK-R"/>
                <a:ea typeface="UD デジタル 教科書体 NK-R"/>
                <a:cs typeface="+mn-lt"/>
              </a:rPr>
              <a:t>、</a:t>
            </a:r>
            <a:endParaRPr lang="ja-JP" sz="4000">
              <a:solidFill>
                <a:srgbClr val="808080"/>
              </a:solidFill>
              <a:latin typeface="UD デジタル 教科書体 NK-R"/>
              <a:ea typeface="UD デジタル 教科書体 NK-R"/>
              <a:cs typeface="+mn-lt"/>
            </a:endParaRPr>
          </a:p>
          <a:p>
            <a:r>
              <a:rPr lang="ja-JP" altLang="en-US" sz="4000">
                <a:latin typeface="UD デジタル 教科書体 NK-R"/>
                <a:ea typeface="UD デジタル 教科書体 NK-R"/>
                <a:cs typeface="+mn-lt"/>
              </a:rPr>
              <a:t>理由を考えてみよ</a:t>
            </a:r>
            <a:r>
              <a:rPr lang="ja-JP" sz="4000">
                <a:latin typeface="UD デジタル 教科書体 NK-R"/>
                <a:ea typeface="UD デジタル 教科書体 NK-R"/>
                <a:cs typeface="+mn-lt"/>
              </a:rPr>
              <a:t>う。　　</a:t>
            </a:r>
            <a:endParaRPr lang="ja-JP" sz="4000">
              <a:solidFill>
                <a:srgbClr val="808080"/>
              </a:solidFill>
              <a:latin typeface="UD デジタル 教科書体 NK-R"/>
              <a:ea typeface="UD デジタル 教科書体 NK-R"/>
              <a:cs typeface="+mn-lt"/>
            </a:endParaRPr>
          </a:p>
        </p:txBody>
      </p:sp>
      <p:pic>
        <p:nvPicPr>
          <p:cNvPr id="15" name="図 14" descr="屋外, 草, ウォーキング, 岩 が含まれている画像&#10;&#10;説明は自動で生成されたものです">
            <a:extLst>
              <a:ext uri="{FF2B5EF4-FFF2-40B4-BE49-F238E27FC236}">
                <a16:creationId xmlns:a16="http://schemas.microsoft.com/office/drawing/2014/main" id="{CEB5069C-FAE1-B252-72C8-7D18D0A0C452}"/>
              </a:ext>
            </a:extLst>
          </p:cNvPr>
          <p:cNvPicPr>
            <a:picLocks noChangeAspect="1"/>
          </p:cNvPicPr>
          <p:nvPr/>
        </p:nvPicPr>
        <p:blipFill>
          <a:blip r:embed="rId3"/>
          <a:stretch>
            <a:fillRect/>
          </a:stretch>
        </p:blipFill>
        <p:spPr>
          <a:xfrm>
            <a:off x="1963817" y="2585732"/>
            <a:ext cx="3730224" cy="3504311"/>
          </a:xfrm>
          <a:prstGeom prst="rect">
            <a:avLst/>
          </a:prstGeom>
        </p:spPr>
      </p:pic>
      <p:sp>
        <p:nvSpPr>
          <p:cNvPr id="16" name="テキスト ボックス 5">
            <a:extLst>
              <a:ext uri="{FF2B5EF4-FFF2-40B4-BE49-F238E27FC236}">
                <a16:creationId xmlns:a16="http://schemas.microsoft.com/office/drawing/2014/main" id="{9B048E8C-AACF-75CB-3EC3-9A9688FCB6EB}"/>
              </a:ext>
            </a:extLst>
          </p:cNvPr>
          <p:cNvSpPr txBox="1"/>
          <p:nvPr/>
        </p:nvSpPr>
        <p:spPr>
          <a:xfrm>
            <a:off x="1963816" y="6079403"/>
            <a:ext cx="4700361"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a:r>
              <a:rPr lang="ja-JP">
                <a:latin typeface="UD Digi Kyokasho NK-R"/>
                <a:ea typeface="UD Digi Kyokasho NK-R"/>
              </a:rPr>
              <a:t>〈カカオが入った袋を頭に載せて運ぶ子</a:t>
            </a:r>
            <a:r>
              <a:rPr lang="ja-JP" altLang="en-US">
                <a:latin typeface="UD Digi Kyokasho NK-R"/>
                <a:ea typeface="UD Digi Kyokasho NK-R"/>
              </a:rPr>
              <a:t>ども</a:t>
            </a:r>
            <a:r>
              <a:rPr lang="ja-JP">
                <a:latin typeface="UD Digi Kyokasho NK-R"/>
                <a:ea typeface="UD Digi Kyokasho NK-R"/>
              </a:rPr>
              <a:t>〉 </a:t>
            </a:r>
          </a:p>
          <a:p>
            <a:pPr algn="just"/>
            <a:r>
              <a:rPr lang="ja-JP">
                <a:latin typeface="UD Digi Kyokasho NK-R"/>
                <a:ea typeface="UD Digi Kyokasho NK-R"/>
              </a:rPr>
              <a:t>写真提供/特定非営利活動法人</a:t>
            </a:r>
            <a:r>
              <a:rPr lang="en-US" altLang="ja-JP">
                <a:latin typeface="UD Digi Kyokasho NK-R"/>
                <a:ea typeface="UD Digi Kyokasho NK-R"/>
              </a:rPr>
              <a:t>ACE</a:t>
            </a:r>
            <a:r>
              <a:rPr lang="ja-JP">
                <a:latin typeface="UD Digi Kyokasho NK-R"/>
                <a:ea typeface="UD Digi Kyokasho NK-R"/>
              </a:rPr>
              <a:t> </a:t>
            </a:r>
          </a:p>
        </p:txBody>
      </p:sp>
    </p:spTree>
    <p:extLst>
      <p:ext uri="{BB962C8B-B14F-4D97-AF65-F5344CB8AC3E}">
        <p14:creationId xmlns:p14="http://schemas.microsoft.com/office/powerpoint/2010/main" val="869189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5F9FF"/>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6C7FF9BB-41F6-E2DF-7284-84C09B4688C7}"/>
              </a:ext>
            </a:extLst>
          </p:cNvPr>
          <p:cNvSpPr/>
          <p:nvPr/>
        </p:nvSpPr>
        <p:spPr>
          <a:xfrm>
            <a:off x="0" y="0"/>
            <a:ext cx="12191999"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四角形: 上の 2 つの角を丸める 9">
            <a:extLst>
              <a:ext uri="{FF2B5EF4-FFF2-40B4-BE49-F238E27FC236}">
                <a16:creationId xmlns:a16="http://schemas.microsoft.com/office/drawing/2014/main" id="{92F5DCFB-B028-A46B-C4F0-CAF99E0A3C74}"/>
              </a:ext>
            </a:extLst>
          </p:cNvPr>
          <p:cNvSpPr/>
          <p:nvPr/>
        </p:nvSpPr>
        <p:spPr>
          <a:xfrm>
            <a:off x="0" y="-1"/>
            <a:ext cx="4480330" cy="481262"/>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altLang="en-US">
                <a:solidFill>
                  <a:srgbClr val="FFFFFF"/>
                </a:solidFill>
                <a:latin typeface="UD Digi Kyokasho NK-R"/>
                <a:ea typeface="UD Digi Kyokasho NK-R"/>
                <a:cs typeface="Calibri" panose="020F0502020204030204"/>
              </a:rPr>
              <a:t>第２章　責任ある消費者になるために</a:t>
            </a:r>
            <a:endParaRPr lang="ja-JP"/>
          </a:p>
        </p:txBody>
      </p:sp>
      <p:sp>
        <p:nvSpPr>
          <p:cNvPr id="12" name="四角形: 上の 2 つの角を丸める 11">
            <a:extLst>
              <a:ext uri="{FF2B5EF4-FFF2-40B4-BE49-F238E27FC236}">
                <a16:creationId xmlns:a16="http://schemas.microsoft.com/office/drawing/2014/main" id="{214D7A30-73C2-A6DF-1C26-EC435F2019BC}"/>
              </a:ext>
            </a:extLst>
          </p:cNvPr>
          <p:cNvSpPr/>
          <p:nvPr/>
        </p:nvSpPr>
        <p:spPr>
          <a:xfrm>
            <a:off x="4482016" y="-2"/>
            <a:ext cx="4634058" cy="481457"/>
          </a:xfrm>
          <a:prstGeom prst="round2Same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２</a:t>
            </a:r>
            <a:r>
              <a:rPr lang="en-US" altLang="ja-JP">
                <a:latin typeface="UD デジタル 教科書体 NK-R" panose="02020400000000000000" pitchFamily="18" charset="-128"/>
                <a:ea typeface="UD デジタル 教科書体 NK-R" panose="02020400000000000000" pitchFamily="18" charset="-128"/>
                <a:cs typeface="Calibri" panose="020F0502020204030204"/>
              </a:rPr>
              <a:t> </a:t>
            </a:r>
            <a:r>
              <a:rPr lang="ja-JP" altLang="en-US">
                <a:latin typeface="UD デジタル 教科書体 NK-R" panose="02020400000000000000" pitchFamily="18" charset="-128"/>
                <a:ea typeface="UD デジタル 教科書体 NK-R" panose="02020400000000000000" pitchFamily="18" charset="-128"/>
                <a:cs typeface="Calibri" panose="020F0502020204030204"/>
              </a:rPr>
              <a:t>持続可能な消費生活を目指して</a:t>
            </a:r>
            <a:endParaRPr lang="ja-JP" altLang="en-US">
              <a:solidFill>
                <a:srgbClr val="000000"/>
              </a:solidFill>
              <a:latin typeface="UD デジタル 教科書体 NK-R" panose="02020400000000000000" pitchFamily="18" charset="-128"/>
              <a:ea typeface="UD デジタル 教科書体 NK-R" panose="02020400000000000000" pitchFamily="18" charset="-128"/>
              <a:cs typeface="Calibri" panose="020F0502020204030204"/>
            </a:endParaRPr>
          </a:p>
        </p:txBody>
      </p:sp>
      <p:sp>
        <p:nvSpPr>
          <p:cNvPr id="14" name="正方形/長方形 13">
            <a:extLst>
              <a:ext uri="{FF2B5EF4-FFF2-40B4-BE49-F238E27FC236}">
                <a16:creationId xmlns:a16="http://schemas.microsoft.com/office/drawing/2014/main" id="{7899BD82-189B-505C-1086-D658510EA647}"/>
              </a:ext>
            </a:extLst>
          </p:cNvPr>
          <p:cNvSpPr/>
          <p:nvPr/>
        </p:nvSpPr>
        <p:spPr>
          <a:xfrm>
            <a:off x="-1" y="476249"/>
            <a:ext cx="12191999" cy="5987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lvl="1"/>
            <a:r>
              <a:rPr lang="ja-JP" sz="2400" b="1">
                <a:solidFill>
                  <a:schemeClr val="tx1">
                    <a:lumMod val="75000"/>
                    <a:lumOff val="25000"/>
                  </a:schemeClr>
                </a:solidFill>
                <a:latin typeface="UD Digi Kyokasho NK-R"/>
                <a:ea typeface="UD Digi Kyokasho NK-R"/>
                <a:cs typeface="+mn-lt"/>
              </a:rPr>
              <a:t>エシカル消費と消費者市民</a:t>
            </a:r>
            <a:r>
              <a:rPr lang="ja-JP" altLang="en-US" sz="2400" b="1">
                <a:solidFill>
                  <a:schemeClr val="tx1">
                    <a:lumMod val="75000"/>
                    <a:lumOff val="25000"/>
                  </a:schemeClr>
                </a:solidFill>
                <a:latin typeface="UD Digi Kyokasho NK-R"/>
                <a:ea typeface="UD Digi Kyokasho NK-R"/>
                <a:cs typeface="+mn-lt"/>
              </a:rPr>
              <a:t>生</a:t>
            </a:r>
            <a:r>
              <a:rPr lang="ja-JP" sz="2400" b="1">
                <a:solidFill>
                  <a:schemeClr val="tx1">
                    <a:lumMod val="75000"/>
                    <a:lumOff val="25000"/>
                  </a:schemeClr>
                </a:solidFill>
                <a:latin typeface="UD Digi Kyokasho NK-R"/>
                <a:ea typeface="UD Digi Kyokasho NK-R"/>
                <a:cs typeface="+mn-lt"/>
              </a:rPr>
              <a:t>活</a:t>
            </a:r>
            <a:endParaRPr lang="ja-JP" sz="2400">
              <a:solidFill>
                <a:srgbClr val="000000"/>
              </a:solidFill>
              <a:latin typeface="UD Digi Kyokasho NK-R"/>
              <a:ea typeface="UD Digi Kyokasho NK-R"/>
              <a:cs typeface="+mn-lt"/>
            </a:endParaRPr>
          </a:p>
        </p:txBody>
      </p:sp>
      <p:sp>
        <p:nvSpPr>
          <p:cNvPr id="2" name="テキスト ボックス 10">
            <a:extLst>
              <a:ext uri="{FF2B5EF4-FFF2-40B4-BE49-F238E27FC236}">
                <a16:creationId xmlns:a16="http://schemas.microsoft.com/office/drawing/2014/main" id="{E843AED7-6B55-2E24-C310-308D933A3C15}"/>
              </a:ext>
            </a:extLst>
          </p:cNvPr>
          <p:cNvSpPr txBox="1"/>
          <p:nvPr/>
        </p:nvSpPr>
        <p:spPr>
          <a:xfrm>
            <a:off x="1767567" y="1510799"/>
            <a:ext cx="9805306"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3200" b="1">
                <a:solidFill>
                  <a:schemeClr val="accent1"/>
                </a:solidFill>
                <a:latin typeface="UD Digi Kyokasho NK-R"/>
                <a:ea typeface="UD Digi Kyokasho NK-R"/>
                <a:cs typeface="Calibri"/>
              </a:rPr>
              <a:t>こどもが働いている理由</a:t>
            </a:r>
            <a:endParaRPr lang="ja-JP" sz="3200" b="1">
              <a:solidFill>
                <a:schemeClr val="accent1"/>
              </a:solidFill>
              <a:latin typeface="UD Digi Kyokasho NK-R"/>
              <a:ea typeface="UD Digi Kyokasho NK-R"/>
              <a:cs typeface="Calibri"/>
            </a:endParaRPr>
          </a:p>
        </p:txBody>
      </p:sp>
      <p:sp>
        <p:nvSpPr>
          <p:cNvPr id="7" name="テキスト ボックス 11">
            <a:extLst>
              <a:ext uri="{FF2B5EF4-FFF2-40B4-BE49-F238E27FC236}">
                <a16:creationId xmlns:a16="http://schemas.microsoft.com/office/drawing/2014/main" id="{B51EC172-CD1E-64C1-41DB-EA6AB9C57B39}"/>
              </a:ext>
            </a:extLst>
          </p:cNvPr>
          <p:cNvSpPr txBox="1"/>
          <p:nvPr/>
        </p:nvSpPr>
        <p:spPr>
          <a:xfrm>
            <a:off x="615345" y="1506565"/>
            <a:ext cx="898071" cy="83099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4800" b="1">
                <a:solidFill>
                  <a:schemeClr val="accent1"/>
                </a:solidFill>
                <a:latin typeface="UD Digi Kyokasho NK-B"/>
                <a:ea typeface="UD Digi Kyokasho NK-B"/>
                <a:cs typeface="Calibri" panose="020F0502020204030204"/>
              </a:rPr>
              <a:t>4</a:t>
            </a:r>
          </a:p>
        </p:txBody>
      </p:sp>
      <p:pic>
        <p:nvPicPr>
          <p:cNvPr id="4" name="図 3">
            <a:extLst>
              <a:ext uri="{FF2B5EF4-FFF2-40B4-BE49-F238E27FC236}">
                <a16:creationId xmlns:a16="http://schemas.microsoft.com/office/drawing/2014/main" id="{2C6E8B40-B496-A0CE-E5C0-38ADC266686A}"/>
              </a:ext>
            </a:extLst>
          </p:cNvPr>
          <p:cNvPicPr>
            <a:picLocks noChangeAspect="1"/>
          </p:cNvPicPr>
          <p:nvPr/>
        </p:nvPicPr>
        <p:blipFill>
          <a:blip r:embed="rId3"/>
          <a:stretch>
            <a:fillRect/>
          </a:stretch>
        </p:blipFill>
        <p:spPr>
          <a:xfrm>
            <a:off x="368196" y="2950719"/>
            <a:ext cx="4110428" cy="2767872"/>
          </a:xfrm>
          <a:prstGeom prst="rect">
            <a:avLst/>
          </a:prstGeom>
        </p:spPr>
      </p:pic>
      <p:sp>
        <p:nvSpPr>
          <p:cNvPr id="6" name="正方形/長方形 5">
            <a:extLst>
              <a:ext uri="{FF2B5EF4-FFF2-40B4-BE49-F238E27FC236}">
                <a16:creationId xmlns:a16="http://schemas.microsoft.com/office/drawing/2014/main" id="{E54A2FD4-8A47-B14C-1664-718A4BE8E0F6}"/>
              </a:ext>
            </a:extLst>
          </p:cNvPr>
          <p:cNvSpPr/>
          <p:nvPr/>
        </p:nvSpPr>
        <p:spPr>
          <a:xfrm>
            <a:off x="5273556" y="2545506"/>
            <a:ext cx="6466723" cy="1265903"/>
          </a:xfrm>
          <a:prstGeom prst="rect">
            <a:avLst/>
          </a:prstGeom>
          <a:solidFill>
            <a:schemeClr val="bg1"/>
          </a:solid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 name="テキスト ボックス 8">
            <a:extLst>
              <a:ext uri="{FF2B5EF4-FFF2-40B4-BE49-F238E27FC236}">
                <a16:creationId xmlns:a16="http://schemas.microsoft.com/office/drawing/2014/main" id="{23E2A54D-7FA3-2281-E420-5D7E7258EEFB}"/>
              </a:ext>
            </a:extLst>
          </p:cNvPr>
          <p:cNvSpPr txBox="1"/>
          <p:nvPr/>
        </p:nvSpPr>
        <p:spPr>
          <a:xfrm>
            <a:off x="5332470" y="2705362"/>
            <a:ext cx="6357964"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sz="2800">
                <a:solidFill>
                  <a:srgbClr val="000000"/>
                </a:solidFill>
                <a:latin typeface="UD デジタル 教科書体 N-R"/>
                <a:ea typeface="UD デジタル 教科書体 N-R"/>
              </a:rPr>
              <a:t>大人だけでは生活費が足りないため、</a:t>
            </a:r>
          </a:p>
          <a:p>
            <a:pPr algn="ctr"/>
            <a:r>
              <a:rPr lang="ja-JP" altLang="en-US" sz="2800">
                <a:solidFill>
                  <a:srgbClr val="000000"/>
                </a:solidFill>
                <a:latin typeface="UD デジタル 教科書体 N-R"/>
                <a:ea typeface="UD デジタル 教科書体 N-R"/>
              </a:rPr>
              <a:t>こどもも働かせなければならない</a:t>
            </a:r>
            <a:endParaRPr lang="ja-JP" sz="2800">
              <a:solidFill>
                <a:srgbClr val="000000"/>
              </a:solidFill>
              <a:latin typeface="UD デジタル 教科書体 N-R"/>
              <a:ea typeface="UD デジタル 教科書体 N-R"/>
            </a:endParaRPr>
          </a:p>
        </p:txBody>
      </p:sp>
      <p:sp>
        <p:nvSpPr>
          <p:cNvPr id="13" name="正方形/長方形 12">
            <a:extLst>
              <a:ext uri="{FF2B5EF4-FFF2-40B4-BE49-F238E27FC236}">
                <a16:creationId xmlns:a16="http://schemas.microsoft.com/office/drawing/2014/main" id="{D96B5F95-9B58-F3B6-6470-9AFBC9B9F35B}"/>
              </a:ext>
            </a:extLst>
          </p:cNvPr>
          <p:cNvSpPr/>
          <p:nvPr/>
        </p:nvSpPr>
        <p:spPr>
          <a:xfrm>
            <a:off x="7959293" y="4481735"/>
            <a:ext cx="3780985" cy="1240920"/>
          </a:xfrm>
          <a:prstGeom prst="rect">
            <a:avLst/>
          </a:prstGeom>
          <a:solidFill>
            <a:schemeClr val="bg1"/>
          </a:solid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7" name="テキスト ボックス 16">
            <a:extLst>
              <a:ext uri="{FF2B5EF4-FFF2-40B4-BE49-F238E27FC236}">
                <a16:creationId xmlns:a16="http://schemas.microsoft.com/office/drawing/2014/main" id="{82830D31-8A7F-3AD4-3EA8-346FAEE9E358}"/>
              </a:ext>
            </a:extLst>
          </p:cNvPr>
          <p:cNvSpPr txBox="1"/>
          <p:nvPr/>
        </p:nvSpPr>
        <p:spPr>
          <a:xfrm>
            <a:off x="7868305" y="4641591"/>
            <a:ext cx="3822128"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sz="2800">
                <a:solidFill>
                  <a:srgbClr val="000000"/>
                </a:solidFill>
                <a:latin typeface="UD デジタル 教科書体 N-R"/>
                <a:ea typeface="UD デジタル 教科書体 N-R"/>
              </a:rPr>
              <a:t>こどもは学校に行けず</a:t>
            </a:r>
          </a:p>
          <a:p>
            <a:pPr algn="ctr"/>
            <a:r>
              <a:rPr lang="ja-JP" sz="2800">
                <a:solidFill>
                  <a:srgbClr val="000000"/>
                </a:solidFill>
                <a:latin typeface="UD デジタル 教科書体 N-R"/>
                <a:ea typeface="UD デジタル 教科書体 N-R"/>
              </a:rPr>
              <a:t>勉強ができない</a:t>
            </a:r>
          </a:p>
        </p:txBody>
      </p:sp>
      <p:sp>
        <p:nvSpPr>
          <p:cNvPr id="18" name="正方形/長方形 17">
            <a:extLst>
              <a:ext uri="{FF2B5EF4-FFF2-40B4-BE49-F238E27FC236}">
                <a16:creationId xmlns:a16="http://schemas.microsoft.com/office/drawing/2014/main" id="{9E3278EB-4EDB-51E2-4388-3FC488E583BD}"/>
              </a:ext>
            </a:extLst>
          </p:cNvPr>
          <p:cNvSpPr/>
          <p:nvPr/>
        </p:nvSpPr>
        <p:spPr>
          <a:xfrm>
            <a:off x="5273554" y="4481735"/>
            <a:ext cx="2019642" cy="1240920"/>
          </a:xfrm>
          <a:prstGeom prst="rect">
            <a:avLst/>
          </a:prstGeom>
          <a:solidFill>
            <a:schemeClr val="bg1"/>
          </a:solid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9" name="テキスト ボックス 18">
            <a:extLst>
              <a:ext uri="{FF2B5EF4-FFF2-40B4-BE49-F238E27FC236}">
                <a16:creationId xmlns:a16="http://schemas.microsoft.com/office/drawing/2014/main" id="{ADFF341B-3F2D-4CC9-B82A-976377A011F2}"/>
              </a:ext>
            </a:extLst>
          </p:cNvPr>
          <p:cNvSpPr txBox="1"/>
          <p:nvPr/>
        </p:nvSpPr>
        <p:spPr>
          <a:xfrm>
            <a:off x="5369943" y="4641591"/>
            <a:ext cx="1835932"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sz="2800">
                <a:solidFill>
                  <a:srgbClr val="000000"/>
                </a:solidFill>
                <a:latin typeface="UD デジタル 教科書体 N-R"/>
                <a:ea typeface="UD デジタル 教科書体 N-R"/>
              </a:rPr>
              <a:t>職業を</a:t>
            </a:r>
          </a:p>
          <a:p>
            <a:pPr algn="ctr"/>
            <a:r>
              <a:rPr lang="ja-JP" altLang="en-US" sz="2800">
                <a:solidFill>
                  <a:srgbClr val="000000"/>
                </a:solidFill>
                <a:latin typeface="UD デジタル 教科書体 N-R"/>
                <a:ea typeface="UD デジタル 教科書体 N-R"/>
              </a:rPr>
              <a:t>選べない</a:t>
            </a:r>
          </a:p>
        </p:txBody>
      </p:sp>
      <p:sp>
        <p:nvSpPr>
          <p:cNvPr id="21" name="矢印: 下 20">
            <a:extLst>
              <a:ext uri="{FF2B5EF4-FFF2-40B4-BE49-F238E27FC236}">
                <a16:creationId xmlns:a16="http://schemas.microsoft.com/office/drawing/2014/main" id="{F2A471D4-EF42-2F54-1044-60826CECFFC8}"/>
              </a:ext>
            </a:extLst>
          </p:cNvPr>
          <p:cNvSpPr/>
          <p:nvPr/>
        </p:nvSpPr>
        <p:spPr>
          <a:xfrm>
            <a:off x="9532252" y="3898248"/>
            <a:ext cx="503903" cy="503902"/>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2" name="矢印: 下 21">
            <a:extLst>
              <a:ext uri="{FF2B5EF4-FFF2-40B4-BE49-F238E27FC236}">
                <a16:creationId xmlns:a16="http://schemas.microsoft.com/office/drawing/2014/main" id="{F43A4751-BD32-3071-3327-513F2EC429EA}"/>
              </a:ext>
            </a:extLst>
          </p:cNvPr>
          <p:cNvSpPr/>
          <p:nvPr/>
        </p:nvSpPr>
        <p:spPr>
          <a:xfrm rot="5400000">
            <a:off x="7371169" y="4847624"/>
            <a:ext cx="503903" cy="503902"/>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3" name="矢印: 下 22">
            <a:extLst>
              <a:ext uri="{FF2B5EF4-FFF2-40B4-BE49-F238E27FC236}">
                <a16:creationId xmlns:a16="http://schemas.microsoft.com/office/drawing/2014/main" id="{2C5CDCCC-250F-7EF1-34F1-F14F3B0D98F5}"/>
              </a:ext>
            </a:extLst>
          </p:cNvPr>
          <p:cNvSpPr/>
          <p:nvPr/>
        </p:nvSpPr>
        <p:spPr>
          <a:xfrm rot="10800000">
            <a:off x="6034546" y="3898247"/>
            <a:ext cx="503903" cy="503902"/>
          </a:xfrm>
          <a:prstGeom prst="down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テキスト ボックス 5">
            <a:extLst>
              <a:ext uri="{FF2B5EF4-FFF2-40B4-BE49-F238E27FC236}">
                <a16:creationId xmlns:a16="http://schemas.microsoft.com/office/drawing/2014/main" id="{6652CC6D-FAA7-9C19-D26A-6A48D1EDB7D2}"/>
              </a:ext>
            </a:extLst>
          </p:cNvPr>
          <p:cNvSpPr txBox="1"/>
          <p:nvPr/>
        </p:nvSpPr>
        <p:spPr>
          <a:xfrm>
            <a:off x="327757" y="5810462"/>
            <a:ext cx="4700361"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a:r>
              <a:rPr lang="ja-JP">
                <a:latin typeface="UD Digi Kyokasho NK-R"/>
                <a:ea typeface="UD Digi Kyokasho NK-R"/>
              </a:rPr>
              <a:t>〈カカオの実を</a:t>
            </a:r>
            <a:r>
              <a:rPr lang="ja-JP" altLang="en-US">
                <a:latin typeface="UD Digi Kyokasho NK-R"/>
                <a:ea typeface="UD Digi Kyokasho NK-R"/>
              </a:rPr>
              <a:t>拾う</a:t>
            </a:r>
            <a:r>
              <a:rPr lang="ja-JP">
                <a:latin typeface="UD Digi Kyokasho NK-R"/>
                <a:ea typeface="UD Digi Kyokasho NK-R"/>
              </a:rPr>
              <a:t>〉 </a:t>
            </a:r>
          </a:p>
          <a:p>
            <a:pPr algn="just"/>
            <a:r>
              <a:rPr lang="ja-JP">
                <a:latin typeface="UD Digi Kyokasho NK-R"/>
                <a:ea typeface="UD Digi Kyokasho NK-R"/>
              </a:rPr>
              <a:t>写真提供/特定非営利活動法人</a:t>
            </a:r>
            <a:r>
              <a:rPr lang="en-US" altLang="ja-JP">
                <a:latin typeface="UD Digi Kyokasho NK-R"/>
                <a:ea typeface="UD Digi Kyokasho NK-R"/>
              </a:rPr>
              <a:t>ACE</a:t>
            </a:r>
            <a:r>
              <a:rPr lang="ja-JP">
                <a:latin typeface="UD Digi Kyokasho NK-R"/>
                <a:ea typeface="UD Digi Kyokasho NK-R"/>
              </a:rPr>
              <a:t> </a:t>
            </a:r>
          </a:p>
        </p:txBody>
      </p:sp>
    </p:spTree>
    <p:extLst>
      <p:ext uri="{BB962C8B-B14F-4D97-AF65-F5344CB8AC3E}">
        <p14:creationId xmlns:p14="http://schemas.microsoft.com/office/powerpoint/2010/main" val="2103533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000"/>
                                        <p:tgtEl>
                                          <p:spTgt spid="19"/>
                                        </p:tgtEl>
                                      </p:cBhvr>
                                    </p:animEffect>
                                    <p:anim calcmode="lin" valueType="num">
                                      <p:cBhvr>
                                        <p:cTn id="22" dur="1000" fill="hold"/>
                                        <p:tgtEl>
                                          <p:spTgt spid="19"/>
                                        </p:tgtEl>
                                        <p:attrNameLst>
                                          <p:attrName>ppt_x</p:attrName>
                                        </p:attrNameLst>
                                      </p:cBhvr>
                                      <p:tavLst>
                                        <p:tav tm="0">
                                          <p:val>
                                            <p:strVal val="#ppt_x"/>
                                          </p:val>
                                        </p:tav>
                                        <p:tav tm="100000">
                                          <p:val>
                                            <p:strVal val="#ppt_x"/>
                                          </p:val>
                                        </p:tav>
                                      </p:tavLst>
                                    </p:anim>
                                    <p:anim calcmode="lin" valueType="num">
                                      <p:cBhvr>
                                        <p:cTn id="2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7" grpId="0"/>
      <p:bldP spid="19" grpId="0"/>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2672</Words>
  <Application>Microsoft Office PowerPoint</Application>
  <PresentationFormat>ワイド画面</PresentationFormat>
  <Paragraphs>288</Paragraphs>
  <Slides>20</Slides>
  <Notes>20</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1</vt:i4>
      </vt:variant>
      <vt:variant>
        <vt:lpstr>スライド タイトル</vt:lpstr>
      </vt:variant>
      <vt:variant>
        <vt:i4>20</vt:i4>
      </vt:variant>
    </vt:vector>
  </HeadingPairs>
  <TitlesOfParts>
    <vt:vector size="30" baseType="lpstr">
      <vt:lpstr>UD Digi Kyokasho NK-B</vt:lpstr>
      <vt:lpstr>UD デジタル 教科書体 NK-R</vt:lpstr>
      <vt:lpstr>UD デジタル 教科書体 NK-R</vt:lpstr>
      <vt:lpstr>UD デジタル 教科書体 N-R</vt:lpstr>
      <vt:lpstr>游ゴシック</vt:lpstr>
      <vt:lpstr>Arial</vt:lpstr>
      <vt:lpstr>Calibri</vt:lpstr>
      <vt:lpstr>Calibri Light</vt:lpstr>
      <vt:lpstr>Office テーマ</vt:lpstr>
      <vt:lpstr>Microsoft Word 文書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isogawa kazuya</cp:lastModifiedBy>
  <cp:revision>9</cp:revision>
  <cp:lastPrinted>2024-02-21T07:44:21Z</cp:lastPrinted>
  <dcterms:created xsi:type="dcterms:W3CDTF">2023-04-25T00:33:40Z</dcterms:created>
  <dcterms:modified xsi:type="dcterms:W3CDTF">2024-03-25T10:58:08Z</dcterms:modified>
</cp:coreProperties>
</file>