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8" r:id="rId2"/>
    <p:sldId id="299" r:id="rId3"/>
    <p:sldId id="322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80" r:id="rId17"/>
    <p:sldId id="381" r:id="rId18"/>
    <p:sldId id="382" r:id="rId19"/>
    <p:sldId id="383" r:id="rId20"/>
    <p:sldId id="384" r:id="rId21"/>
    <p:sldId id="393" r:id="rId22"/>
    <p:sldId id="385" r:id="rId23"/>
    <p:sldId id="386" r:id="rId24"/>
    <p:sldId id="388" r:id="rId25"/>
    <p:sldId id="390" r:id="rId26"/>
    <p:sldId id="392" r:id="rId2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0CBE6E-24F1-85E4-385B-83023C13B789}" name="坂本 有芳" initials="YS" userId="S::41273009@naruto-u.ac.jp::b318f32e-d6ef-4f03-aef1-707da2bec1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A2"/>
    <a:srgbClr val="FFFFFF"/>
    <a:srgbClr val="F5F5F5"/>
    <a:srgbClr val="FFFFF2"/>
    <a:srgbClr val="F5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03C04D-7DE1-4B81-A8B8-8C4F27093C79}" v="46" dt="2024-03-07T09:10:07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沙織 浅野" userId="50989c1ea3c4bf50" providerId="Windows Live" clId="Web-{A6D610C4-B97B-4134-9534-E2B479748EFD}"/>
    <pc:docChg chg="modSld">
      <pc:chgData name="沙織 浅野" userId="50989c1ea3c4bf50" providerId="Windows Live" clId="Web-{A6D610C4-B97B-4134-9534-E2B479748EFD}" dt="2024-03-01T00:33:17.116" v="1" actId="1076"/>
      <pc:docMkLst>
        <pc:docMk/>
      </pc:docMkLst>
      <pc:sldChg chg="modSp">
        <pc:chgData name="沙織 浅野" userId="50989c1ea3c4bf50" providerId="Windows Live" clId="Web-{A6D610C4-B97B-4134-9534-E2B479748EFD}" dt="2024-03-01T00:33:17.116" v="1" actId="1076"/>
        <pc:sldMkLst>
          <pc:docMk/>
          <pc:sldMk cId="2305750918" sldId="379"/>
        </pc:sldMkLst>
        <pc:spChg chg="mod">
          <ac:chgData name="沙織 浅野" userId="50989c1ea3c4bf50" providerId="Windows Live" clId="Web-{A6D610C4-B97B-4134-9534-E2B479748EFD}" dt="2024-03-01T00:33:17.116" v="1" actId="1076"/>
          <ac:spMkLst>
            <pc:docMk/>
            <pc:sldMk cId="2305750918" sldId="379"/>
            <ac:spMk id="3" creationId="{906E5959-B320-7D36-ED77-8938773FB5A4}"/>
          </ac:spMkLst>
        </pc:spChg>
      </pc:sldChg>
    </pc:docChg>
  </pc:docChgLst>
  <pc:docChgLst>
    <pc:chgData name="沙織 浅野" userId="50989c1ea3c4bf50" providerId="Windows Live" clId="Web-{ABC6C2A3-F7B9-448C-AC00-D401CA01CFFE}"/>
    <pc:docChg chg="">
      <pc:chgData name="沙織 浅野" userId="50989c1ea3c4bf50" providerId="Windows Live" clId="Web-{ABC6C2A3-F7B9-448C-AC00-D401CA01CFFE}" dt="2024-02-26T05:35:24.269" v="0"/>
      <pc:docMkLst>
        <pc:docMk/>
      </pc:docMkLst>
      <pc:sldChg chg="delCm">
        <pc:chgData name="沙織 浅野" userId="50989c1ea3c4bf50" providerId="Windows Live" clId="Web-{ABC6C2A3-F7B9-448C-AC00-D401CA01CFFE}" dt="2024-02-26T05:35:24.269" v="0"/>
        <pc:sldMkLst>
          <pc:docMk/>
          <pc:sldMk cId="5197440" sldId="3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沙織 浅野" userId="50989c1ea3c4bf50" providerId="Windows Live" clId="Web-{ABC6C2A3-F7B9-448C-AC00-D401CA01CFFE}" dt="2024-02-26T05:35:24.269" v="0"/>
              <pc2:cmMkLst xmlns:pc2="http://schemas.microsoft.com/office/powerpoint/2019/9/main/command">
                <pc:docMk/>
                <pc:sldMk cId="5197440" sldId="370"/>
                <pc2:cmMk id="{C3F86835-065B-4217-9F00-906A1178C92B}"/>
              </pc2:cmMkLst>
            </pc226:cmChg>
          </p:ext>
        </pc:extLst>
      </pc:sldChg>
    </pc:docChg>
  </pc:docChgLst>
  <pc:docChgLst>
    <pc:chgData name="沙織 浅野" userId="50989c1ea3c4bf50" providerId="Windows Live" clId="Web-{C21B2CAA-7029-4167-ACF6-41B211E2EEBD}"/>
    <pc:docChg chg="modSld">
      <pc:chgData name="沙織 浅野" userId="50989c1ea3c4bf50" providerId="Windows Live" clId="Web-{C21B2CAA-7029-4167-ACF6-41B211E2EEBD}" dt="2024-02-29T06:36:28.326" v="4" actId="20577"/>
      <pc:docMkLst>
        <pc:docMk/>
      </pc:docMkLst>
      <pc:sldChg chg="modSp">
        <pc:chgData name="沙織 浅野" userId="50989c1ea3c4bf50" providerId="Windows Live" clId="Web-{C21B2CAA-7029-4167-ACF6-41B211E2EEBD}" dt="2024-02-29T06:36:28.326" v="4" actId="20577"/>
        <pc:sldMkLst>
          <pc:docMk/>
          <pc:sldMk cId="2305750918" sldId="379"/>
        </pc:sldMkLst>
        <pc:spChg chg="mod">
          <ac:chgData name="沙織 浅野" userId="50989c1ea3c4bf50" providerId="Windows Live" clId="Web-{C21B2CAA-7029-4167-ACF6-41B211E2EEBD}" dt="2024-02-29T06:36:28.326" v="4" actId="20577"/>
          <ac:spMkLst>
            <pc:docMk/>
            <pc:sldMk cId="2305750918" sldId="379"/>
            <ac:spMk id="3" creationId="{906E5959-B320-7D36-ED77-8938773FB5A4}"/>
          </ac:spMkLst>
        </pc:spChg>
      </pc:sldChg>
    </pc:docChg>
  </pc:docChgLst>
  <pc:docChgLst>
    <pc:chgData name="沙織 浅野" userId="50989c1ea3c4bf50" providerId="LiveId" clId="{1B03C04D-7DE1-4B81-A8B8-8C4F27093C79}"/>
    <pc:docChg chg="custSel modSld">
      <pc:chgData name="沙織 浅野" userId="50989c1ea3c4bf50" providerId="LiveId" clId="{1B03C04D-7DE1-4B81-A8B8-8C4F27093C79}" dt="2024-03-07T09:10:07.997" v="48"/>
      <pc:docMkLst>
        <pc:docMk/>
      </pc:docMkLst>
      <pc:sldChg chg="modNotesTx">
        <pc:chgData name="沙織 浅野" userId="50989c1ea3c4bf50" providerId="LiveId" clId="{1B03C04D-7DE1-4B81-A8B8-8C4F27093C79}" dt="2024-02-29T02:25:50.117" v="0" actId="255"/>
        <pc:sldMkLst>
          <pc:docMk/>
          <pc:sldMk cId="1326228689" sldId="368"/>
        </pc:sldMkLst>
      </pc:sldChg>
      <pc:sldChg chg="addSp delSp modSp mod modNotesTx">
        <pc:chgData name="沙織 浅野" userId="50989c1ea3c4bf50" providerId="LiveId" clId="{1B03C04D-7DE1-4B81-A8B8-8C4F27093C79}" dt="2024-03-07T09:09:05.632" v="43"/>
        <pc:sldMkLst>
          <pc:docMk/>
          <pc:sldMk cId="1419108496" sldId="376"/>
        </pc:sldMkLst>
        <pc:graphicFrameChg chg="add del mod">
          <ac:chgData name="沙織 浅野" userId="50989c1ea3c4bf50" providerId="LiveId" clId="{1B03C04D-7DE1-4B81-A8B8-8C4F27093C79}" dt="2024-02-29T02:36:46.810" v="30" actId="478"/>
          <ac:graphicFrameMkLst>
            <pc:docMk/>
            <pc:sldMk cId="1419108496" sldId="376"/>
            <ac:graphicFrameMk id="2" creationId="{3D8CF6EE-467E-D752-AE48-D7DA75FA20D6}"/>
          </ac:graphicFrameMkLst>
        </pc:graphicFrameChg>
        <pc:graphicFrameChg chg="add mod">
          <ac:chgData name="沙織 浅野" userId="50989c1ea3c4bf50" providerId="LiveId" clId="{1B03C04D-7DE1-4B81-A8B8-8C4F27093C79}" dt="2024-03-07T09:09:05.632" v="43"/>
          <ac:graphicFrameMkLst>
            <pc:docMk/>
            <pc:sldMk cId="1419108496" sldId="376"/>
            <ac:graphicFrameMk id="2" creationId="{9C4CF32F-1A44-A5BD-B7E9-97EE8EE57D8B}"/>
          </ac:graphicFrameMkLst>
        </pc:graphicFrameChg>
        <pc:graphicFrameChg chg="del">
          <ac:chgData name="沙織 浅野" userId="50989c1ea3c4bf50" providerId="LiveId" clId="{1B03C04D-7DE1-4B81-A8B8-8C4F27093C79}" dt="2024-02-29T02:32:43.628" v="25" actId="478"/>
          <ac:graphicFrameMkLst>
            <pc:docMk/>
            <pc:sldMk cId="1419108496" sldId="376"/>
            <ac:graphicFrameMk id="4" creationId="{E77D3C32-F608-E079-4FF9-EF06237956B1}"/>
          </ac:graphicFrameMkLst>
        </pc:graphicFrameChg>
        <pc:graphicFrameChg chg="add del mod">
          <ac:chgData name="沙織 浅野" userId="50989c1ea3c4bf50" providerId="LiveId" clId="{1B03C04D-7DE1-4B81-A8B8-8C4F27093C79}" dt="2024-03-07T09:08:59.919" v="40" actId="478"/>
          <ac:graphicFrameMkLst>
            <pc:docMk/>
            <pc:sldMk cId="1419108496" sldId="376"/>
            <ac:graphicFrameMk id="7" creationId="{99B5F0FB-04DE-D9B3-2849-BC76C435B50F}"/>
          </ac:graphicFrameMkLst>
        </pc:graphicFrameChg>
      </pc:sldChg>
      <pc:sldChg chg="modNotesTx">
        <pc:chgData name="沙織 浅野" userId="50989c1ea3c4bf50" providerId="LiveId" clId="{1B03C04D-7DE1-4B81-A8B8-8C4F27093C79}" dt="2024-02-29T02:26:37.478" v="1" actId="255"/>
        <pc:sldMkLst>
          <pc:docMk/>
          <pc:sldMk cId="3618335126" sldId="388"/>
        </pc:sldMkLst>
      </pc:sldChg>
      <pc:sldChg chg="addSp delSp modSp mod">
        <pc:chgData name="沙織 浅野" userId="50989c1ea3c4bf50" providerId="LiveId" clId="{1B03C04D-7DE1-4B81-A8B8-8C4F27093C79}" dt="2024-03-07T09:10:07.997" v="48"/>
        <pc:sldMkLst>
          <pc:docMk/>
          <pc:sldMk cId="1150690268" sldId="390"/>
        </pc:sldMkLst>
        <pc:graphicFrameChg chg="del">
          <ac:chgData name="沙織 浅野" userId="50989c1ea3c4bf50" providerId="LiveId" clId="{1B03C04D-7DE1-4B81-A8B8-8C4F27093C79}" dt="2024-02-29T02:28:52.522" v="5" actId="478"/>
          <ac:graphicFrameMkLst>
            <pc:docMk/>
            <pc:sldMk cId="1150690268" sldId="390"/>
            <ac:graphicFrameMk id="4" creationId="{8D3E14F8-852A-9FC9-B63A-7FA3FBD55109}"/>
          </ac:graphicFrameMkLst>
        </pc:graphicFrameChg>
        <pc:graphicFrameChg chg="add mod">
          <ac:chgData name="沙織 浅野" userId="50989c1ea3c4bf50" providerId="LiveId" clId="{1B03C04D-7DE1-4B81-A8B8-8C4F27093C79}" dt="2024-03-07T09:10:07.997" v="48"/>
          <ac:graphicFrameMkLst>
            <pc:docMk/>
            <pc:sldMk cId="1150690268" sldId="390"/>
            <ac:graphicFrameMk id="4" creationId="{E0342DA6-52D1-DC8E-A893-0D1304DE7E7B}"/>
          </ac:graphicFrameMkLst>
        </pc:graphicFrameChg>
        <pc:graphicFrameChg chg="add del mod">
          <ac:chgData name="沙織 浅野" userId="50989c1ea3c4bf50" providerId="LiveId" clId="{1B03C04D-7DE1-4B81-A8B8-8C4F27093C79}" dt="2024-02-29T02:28:49.862" v="4" actId="478"/>
          <ac:graphicFrameMkLst>
            <pc:docMk/>
            <pc:sldMk cId="1150690268" sldId="390"/>
            <ac:graphicFrameMk id="9" creationId="{14F81FBF-5E2D-74E4-FB29-41E6744433AB}"/>
          </ac:graphicFrameMkLst>
        </pc:graphicFrameChg>
        <pc:graphicFrameChg chg="add del mod">
          <ac:chgData name="沙織 浅野" userId="50989c1ea3c4bf50" providerId="LiveId" clId="{1B03C04D-7DE1-4B81-A8B8-8C4F27093C79}" dt="2024-02-29T02:37:00.635" v="33" actId="478"/>
          <ac:graphicFrameMkLst>
            <pc:docMk/>
            <pc:sldMk cId="1150690268" sldId="390"/>
            <ac:graphicFrameMk id="12" creationId="{82CA51C7-7B3C-6939-4D6D-A2FEEED43B38}"/>
          </ac:graphicFrameMkLst>
        </pc:graphicFrameChg>
        <pc:graphicFrameChg chg="add del mod">
          <ac:chgData name="沙織 浅野" userId="50989c1ea3c4bf50" providerId="LiveId" clId="{1B03C04D-7DE1-4B81-A8B8-8C4F27093C79}" dt="2024-03-07T09:09:32.310" v="44" actId="478"/>
          <ac:graphicFrameMkLst>
            <pc:docMk/>
            <pc:sldMk cId="1150690268" sldId="390"/>
            <ac:graphicFrameMk id="14" creationId="{23B14670-204B-5457-EFFF-E09D6D4B0C2B}"/>
          </ac:graphicFrameMkLst>
        </pc:graphicFrameChg>
      </pc:sldChg>
      <pc:sldChg chg="modNotesTx">
        <pc:chgData name="沙織 浅野" userId="50989c1ea3c4bf50" providerId="LiveId" clId="{1B03C04D-7DE1-4B81-A8B8-8C4F27093C79}" dt="2024-02-29T02:27:03.891" v="2" actId="255"/>
        <pc:sldMkLst>
          <pc:docMk/>
          <pc:sldMk cId="3368830568" sldId="392"/>
        </pc:sldMkLst>
      </pc:sldChg>
    </pc:docChg>
  </pc:docChgLst>
  <pc:docChgLst>
    <pc:chgData name="沙織 浅野" userId="50989c1ea3c4bf50" providerId="Windows Live" clId="Web-{D4AA5FFD-31E3-4551-BF08-F8331F5651FA}"/>
    <pc:docChg chg="modSld">
      <pc:chgData name="沙織 浅野" userId="50989c1ea3c4bf50" providerId="Windows Live" clId="Web-{D4AA5FFD-31E3-4551-BF08-F8331F5651FA}" dt="2024-03-01T00:31:16.850" v="33"/>
      <pc:docMkLst>
        <pc:docMk/>
      </pc:docMkLst>
      <pc:sldChg chg="modNotes">
        <pc:chgData name="沙織 浅野" userId="50989c1ea3c4bf50" providerId="Windows Live" clId="Web-{D4AA5FFD-31E3-4551-BF08-F8331F5651FA}" dt="2024-03-01T00:31:16.850" v="33"/>
        <pc:sldMkLst>
          <pc:docMk/>
          <pc:sldMk cId="1419108496" sldId="376"/>
        </pc:sldMkLst>
      </pc:sldChg>
    </pc:docChg>
  </pc:docChgLst>
  <pc:docChgLst>
    <pc:chgData name="沙織 浅野" userId="50989c1ea3c4bf50" providerId="Windows Live" clId="Web-{9E28888F-4D29-4E6F-93DF-C450905B2327}"/>
    <pc:docChg chg="modSld">
      <pc:chgData name="沙織 浅野" userId="50989c1ea3c4bf50" providerId="Windows Live" clId="Web-{9E28888F-4D29-4E6F-93DF-C450905B2327}" dt="2024-02-29T02:25:05.083" v="64"/>
      <pc:docMkLst>
        <pc:docMk/>
      </pc:docMkLst>
      <pc:sldChg chg="modSp">
        <pc:chgData name="沙織 浅野" userId="50989c1ea3c4bf50" providerId="Windows Live" clId="Web-{9E28888F-4D29-4E6F-93DF-C450905B2327}" dt="2024-02-29T02:24:06.442" v="56"/>
        <pc:sldMkLst>
          <pc:docMk/>
          <pc:sldMk cId="2305750918" sldId="379"/>
        </pc:sldMkLst>
        <pc:graphicFrameChg chg="mod modGraphic">
          <ac:chgData name="沙織 浅野" userId="50989c1ea3c4bf50" providerId="Windows Live" clId="Web-{9E28888F-4D29-4E6F-93DF-C450905B2327}" dt="2024-02-29T02:24:06.442" v="56"/>
          <ac:graphicFrameMkLst>
            <pc:docMk/>
            <pc:sldMk cId="2305750918" sldId="379"/>
            <ac:graphicFrameMk id="7" creationId="{F956613E-CDFD-8C8F-44C3-67135B1BA2E3}"/>
          </ac:graphicFrameMkLst>
        </pc:graphicFrameChg>
      </pc:sldChg>
      <pc:sldChg chg="modSp">
        <pc:chgData name="沙織 浅野" userId="50989c1ea3c4bf50" providerId="Windows Live" clId="Web-{9E28888F-4D29-4E6F-93DF-C450905B2327}" dt="2024-02-29T02:24:21.661" v="57" actId="20577"/>
        <pc:sldMkLst>
          <pc:docMk/>
          <pc:sldMk cId="4259327034" sldId="385"/>
        </pc:sldMkLst>
        <pc:spChg chg="mod">
          <ac:chgData name="沙織 浅野" userId="50989c1ea3c4bf50" providerId="Windows Live" clId="Web-{9E28888F-4D29-4E6F-93DF-C450905B2327}" dt="2024-02-29T02:24:21.661" v="57" actId="20577"/>
          <ac:spMkLst>
            <pc:docMk/>
            <pc:sldMk cId="4259327034" sldId="385"/>
            <ac:spMk id="14" creationId="{11659676-DD09-8E3F-0D82-8B4A74D6947F}"/>
          </ac:spMkLst>
        </pc:spChg>
      </pc:sldChg>
      <pc:sldChg chg="modSp">
        <pc:chgData name="沙織 浅野" userId="50989c1ea3c4bf50" providerId="Windows Live" clId="Web-{9E28888F-4D29-4E6F-93DF-C450905B2327}" dt="2024-02-29T02:24:31.770" v="59" actId="20577"/>
        <pc:sldMkLst>
          <pc:docMk/>
          <pc:sldMk cId="3618335126" sldId="388"/>
        </pc:sldMkLst>
        <pc:spChg chg="mod">
          <ac:chgData name="沙織 浅野" userId="50989c1ea3c4bf50" providerId="Windows Live" clId="Web-{9E28888F-4D29-4E6F-93DF-C450905B2327}" dt="2024-02-29T02:24:31.770" v="59" actId="20577"/>
          <ac:spMkLst>
            <pc:docMk/>
            <pc:sldMk cId="3618335126" sldId="388"/>
            <ac:spMk id="3" creationId="{DBD1908B-9C9A-84E9-66E6-1AA4A4222AA9}"/>
          </ac:spMkLst>
        </pc:spChg>
        <pc:spChg chg="mod">
          <ac:chgData name="沙織 浅野" userId="50989c1ea3c4bf50" providerId="Windows Live" clId="Web-{9E28888F-4D29-4E6F-93DF-C450905B2327}" dt="2024-02-29T02:24:30.145" v="58" actId="20577"/>
          <ac:spMkLst>
            <pc:docMk/>
            <pc:sldMk cId="3618335126" sldId="388"/>
            <ac:spMk id="5" creationId="{52B15966-2751-7FF1-393A-839755C3E124}"/>
          </ac:spMkLst>
        </pc:spChg>
      </pc:sldChg>
      <pc:sldChg chg="modNotes">
        <pc:chgData name="沙織 浅野" userId="50989c1ea3c4bf50" providerId="Windows Live" clId="Web-{9E28888F-4D29-4E6F-93DF-C450905B2327}" dt="2024-02-29T02:25:05.083" v="64"/>
        <pc:sldMkLst>
          <pc:docMk/>
          <pc:sldMk cId="1150690268" sldId="3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264B6-3CAE-48BA-8DCA-A1AF95CCFF6B}" type="datetimeFigureOut">
              <a:t>2024/3/7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09CEA-355C-49A5-ABEF-E451EC98F822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830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・学習内容：本授業では、消費者トラブルの事例を知り、その対応方法を理解する。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・教師の支援：めあてを示し、この時間に学習することを理解させる。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この授業では、消費者トラブルの事例を見ながら、その対応策を考えたいと思います。</a:t>
            </a:r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4092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それでは、これらの事例のようなトラブルにあわないためには、どのような点に気をつけて利用することが大切でしょうか？</a:t>
            </a: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自分で考えたあとグループで意見交換し、発表してください。（最初からグループの話し合いでも可）</a:t>
            </a:r>
          </a:p>
          <a:p>
            <a:endParaRPr lang="ja-JP" altLang="en-US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・教師の支援：クリックし、関連資料提示</a:t>
            </a:r>
            <a:r>
              <a:rPr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  <a:endParaRPr 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22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様々な意見が出たと思います。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197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・教師の支援：スライドの①～⑦についてヒントを出す。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スライドの左部分のイラストは、あやしいと思われる通信販売サイトの画面を再現したものです。①から⑦について、「おかしいな」と思うところはないでしょうか？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1530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・学習内容：①～⑦についてグループで話し合い、気がついた点を発表する。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・教師の支援：①～⑦について読み上げる。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様々な意見が出ましたね。このようなサイトはますます巧妙になっているので、購入する前にもう一度考えることも必要です。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078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次に、フィッシング詐欺についての事例を見て、どのように対応すれば良いか考えましょう。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48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・教師の支援：グループの役割分担を決めさせる。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次のスライドはフィッシング詐欺でよく見られる事例です。Ｂさん、Ｃさん役をグループで担当し合ってください。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587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・教師の支援：事例３を読ませる。「このようなメッセージを受け取ったことがある人」と問いかけてもよい。最後のスライドで、Ｂさんにどのように言うか、考えさせる。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Ｃさん役をする場合、最後にどのようにＢさんにアドバイスするか、考えてくださいね。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299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（ロールプレイ）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299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（ロールプレイ）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9383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・学習内容：Ｂさんにどのようなアドバイスをするか考える。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あなたはＢさんにどのようなアドバイスをしますか？</a:t>
            </a:r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・教師の支援：意見がある程度出た時点でクリックし、正解を表示する。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この場合、アが正解です。</a:t>
            </a: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ja-JP" altLang="en-US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273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・教師の支援：この時間に学習する内容を示す。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今日の授業は、最初にインターネット通信販売、次にフィッシング詐欺のトラブル事例を知り、その対応策について考えます。</a:t>
            </a: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では最初に、インターネット通信販売編を見てみましょう。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579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このようなメッセージを受け取った場合、どうすれば良いでしょうか？</a:t>
            </a:r>
            <a:endParaRPr kumimoji="1" lang="en-US" altLang="ja-JP" sz="120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120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1200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</a:t>
            </a:r>
            <a:r>
              <a:rPr lang="ja-JP" altLang="en-US" sz="1200" b="1" i="1" u="sng" strike="noStrike" baseline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意見がある程度出た時点でクリックし、正解を表示する。</a:t>
            </a:r>
            <a:endParaRPr lang="en-US" altLang="ja-JP" sz="1200" b="1" i="1" u="sng" strike="noStrike" baseline="0">
              <a:solidFill>
                <a:srgbClr val="00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1200" b="1" i="0" u="none" strike="noStrike" baseline="0">
              <a:solidFill>
                <a:srgbClr val="00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120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心当たりのないメールやショートメッセージが来た場合は、「何もせずに無視」してください。</a:t>
            </a:r>
          </a:p>
          <a:p>
            <a:endParaRPr kumimoji="1" lang="ja-JP" altLang="en-US" sz="120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1877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どうしたらよいか、不安な場合は（クリック）「１８８」に電話してください。専門知識のある相談員の方が対応してくれます。</a:t>
            </a: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繰り返しますが、絶対に相手に連絡してはいけません。一度連絡すると悪質な業者から何回もメールが来たり電話がかかってくるようになります。</a:t>
            </a:r>
          </a:p>
          <a:p>
            <a:r>
              <a:rPr kumimoji="1" lang="ja-JP" altLang="en-US">
                <a:latin typeface="UD デジタル 教科書体 NK-R"/>
                <a:ea typeface="UD デジタル 教科書体 NK-R"/>
              </a:rPr>
              <a:t>もし、連絡を取ってしまった場合にも「１８８」に電話して、どうすれば良いかアドバイスを受けるようにしてください。そうすることで、自分だけでなく、</a:t>
            </a:r>
            <a:r>
              <a:rPr lang="ja-JP" altLang="en-US">
                <a:latin typeface="UD デジタル 教科書体 NK-R"/>
                <a:ea typeface="UD デジタル 教科書体 NK-R"/>
              </a:rPr>
              <a:t>他の人</a:t>
            </a:r>
            <a:r>
              <a:rPr kumimoji="1" lang="ja-JP" altLang="en-US">
                <a:latin typeface="UD デジタル 教科書体 NK-R"/>
                <a:ea typeface="UD デジタル 教科書体 NK-R"/>
              </a:rPr>
              <a:t>の被害を防ぐことにつながります。</a:t>
            </a:r>
            <a:endParaRPr kumimoji="1" lang="en-US" altLang="ja-JP">
              <a:latin typeface="UD デジタル 教科書体 NK-R"/>
              <a:ea typeface="UD デジタル 教科書体 NK-R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・教師の支援：クリックし、関連資料提示。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36133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</a:t>
            </a:r>
            <a:r>
              <a:rPr lang="ja-JP" altLang="en-US" sz="1200" b="1" i="1" u="sng" strike="noStrike" baseline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次回、消費者保護の制度について勉強することを予告する。</a:t>
            </a:r>
            <a:endParaRPr lang="en-US" altLang="ja-JP" sz="1200" b="1" i="1" u="sng" strike="noStrike" baseline="0">
              <a:solidFill>
                <a:srgbClr val="00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1200" b="1" i="1" u="sng" strike="noStrike" baseline="0">
              <a:solidFill>
                <a:srgbClr val="00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1200" b="0" i="0" u="none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次の時間は、私たち消費者を守るための制度について勉強します。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613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・学習内容：インターネット通信販売トラブルについて考える。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最初に、インターネット通信販売トラブルについて考えます。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624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・教師の支援：スライドを示し、読ませる。</a:t>
            </a:r>
            <a:endParaRPr kumimoji="1" lang="en-US" altLang="ja-JP" sz="1200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1200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b="0" i="0" u="none" strike="noStrike" baseline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事例１を読んでください。</a:t>
            </a:r>
            <a:endParaRPr kumimoji="1" lang="en-US" altLang="ja-JP" sz="1200" b="0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ja-JP" altLang="en-US" sz="12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417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・学習内容：消費者トラブルにあった原因を考える。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Ａさんがトラブルを防ぐには、どこがおかしいと気付けばよかったのか、考えてみましょう。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537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考えたことをワークシートに記入してください。スライドの意見例以外にも、さまざまな意見があると思います。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857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・教師の支援：事例２を示す。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次に、事例２を読んでください。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485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・学習内容：消費者トラブルにあった原因を考える。</a:t>
            </a:r>
            <a:endParaRPr kumimoji="1" lang="en-US" altLang="ja-JP" sz="1200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 sz="120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b="0" i="0" u="none" strike="noStrike" baseline="0">
                <a:solidFill>
                  <a:srgbClr val="0000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このような消費者トラブルにあってしまったのか、原因を考えてみましょう。</a:t>
            </a:r>
            <a:endParaRPr kumimoji="1" lang="ja-JP" altLang="en-US" sz="1200" b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223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1" i="1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・教師の支援：生徒が個人またはグループで考えた意見をワークシートに記入させる。</a:t>
            </a:r>
            <a:endParaRPr kumimoji="1" lang="en-US" altLang="ja-JP" b="1" i="1" u="sng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kumimoji="1" lang="en-US" alt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考えたことをワークシートに記入してください。スライドの意見例以外にも、様々な意見があると思います。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309CEA-355C-49A5-ABEF-E451EC98F822}" type="slidenum">
              <a:rPr lang="en-US" altLang="ja-JP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87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7278557-D78E-A01C-2A3A-5C0AA8C918D3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D7A0A32D-07EB-0E3C-5A49-B648346F76A3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8" name="四角形: 上の 2 つの角を丸める 7">
            <a:extLst>
              <a:ext uri="{FF2B5EF4-FFF2-40B4-BE49-F238E27FC236}">
                <a16:creationId xmlns:a16="http://schemas.microsoft.com/office/drawing/2014/main" id="{E749BCAA-C669-C460-C50E-D13FF9CC9054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7407057-3910-7B4C-B549-4A84A29FFFFC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</a:t>
            </a:r>
            <a:endParaRPr lang="ja-JP" sz="2400" b="1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ADF7548-9CFE-21E7-C583-DE8A8EC7E48C}"/>
              </a:ext>
            </a:extLst>
          </p:cNvPr>
          <p:cNvSpPr txBox="1"/>
          <p:nvPr/>
        </p:nvSpPr>
        <p:spPr>
          <a:xfrm>
            <a:off x="4427764" y="2752725"/>
            <a:ext cx="334599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めあて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35980E3-55E1-7621-2A7B-125903CB860D}"/>
              </a:ext>
            </a:extLst>
          </p:cNvPr>
          <p:cNvSpPr txBox="1"/>
          <p:nvPr/>
        </p:nvSpPr>
        <p:spPr>
          <a:xfrm>
            <a:off x="1200150" y="3716111"/>
            <a:ext cx="9805306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sz="4400">
                <a:latin typeface="UD Digi Kyokasho NK-R"/>
                <a:ea typeface="UD Digi Kyokasho NK-R"/>
                <a:cs typeface="+mn-lt"/>
              </a:rPr>
              <a:t>消費者トラ</a:t>
            </a:r>
            <a:r>
              <a:rPr lang="ja-JP" altLang="en-US" sz="4400">
                <a:latin typeface="UD Digi Kyokasho NK-R"/>
                <a:ea typeface="UD Digi Kyokasho NK-R"/>
                <a:cs typeface="+mn-lt"/>
              </a:rPr>
              <a:t>ブ</a:t>
            </a:r>
            <a:r>
              <a:rPr lang="ja-JP" sz="4400">
                <a:latin typeface="UD Digi Kyokasho NK-R"/>
                <a:ea typeface="UD Digi Kyokasho NK-R"/>
                <a:cs typeface="+mn-lt"/>
              </a:rPr>
              <a:t>ルと</a:t>
            </a:r>
            <a:endParaRPr lang="ja-JP" altLang="en-US" sz="4400">
              <a:latin typeface="UD Digi Kyokasho NK-R"/>
              <a:ea typeface="UD Digi Kyokasho NK-R"/>
              <a:cs typeface="+mn-lt"/>
            </a:endParaRPr>
          </a:p>
          <a:p>
            <a:pPr algn="ctr"/>
            <a:r>
              <a:rPr lang="ja-JP" sz="4400">
                <a:latin typeface="UD Digi Kyokasho NK-R"/>
                <a:ea typeface="UD Digi Kyokasho NK-R"/>
                <a:cs typeface="+mn-lt"/>
              </a:rPr>
              <a:t>その対応策について理解</a:t>
            </a:r>
            <a:r>
              <a:rPr lang="ja-JP" altLang="en-US" sz="4400">
                <a:latin typeface="UD Digi Kyokasho NK-R"/>
                <a:ea typeface="UD Digi Kyokasho NK-R"/>
                <a:cs typeface="+mn-lt"/>
              </a:rPr>
              <a:t>しよう</a:t>
            </a:r>
            <a:endParaRPr lang="ja-JP" altLang="en-US" sz="4400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716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321D1E-046C-5008-AF7A-B1F518E76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438AD58-DA52-52A0-44C3-0FA93F5A08A9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0AF32E7-AE64-09D6-D63C-D398A8931EF4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7CC9F029-CA3B-5B34-2291-30ACAD682B82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BD4ED82B-A4E5-57CD-44A7-0883299B4B8D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3D0A764B-6F41-9D0C-920A-95D6A974731A}"/>
              </a:ext>
            </a:extLst>
          </p:cNvPr>
          <p:cNvSpPr txBox="1"/>
          <p:nvPr/>
        </p:nvSpPr>
        <p:spPr>
          <a:xfrm>
            <a:off x="2013131" y="3215090"/>
            <a:ext cx="9065122" cy="18526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この</a:t>
            </a: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ような消費者トラブルにあ</a:t>
            </a:r>
            <a:r>
              <a:rPr lang="ja-JP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った</a:t>
            </a:r>
            <a:endParaRPr lang="ja-JP" sz="4000">
              <a:solidFill>
                <a:schemeClr val="accent1"/>
              </a:solidFill>
              <a:ea typeface="ＭＳ Ｐゴシック"/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原因</a:t>
            </a:r>
            <a:r>
              <a:rPr lang="ja-JP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は</a:t>
            </a: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何だろ</a:t>
            </a:r>
            <a:r>
              <a:rPr lang="ja-JP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う</a:t>
            </a: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か？</a:t>
            </a:r>
            <a:endParaRPr lang="ja-JP" sz="40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AB0301E1-165D-36F4-9E73-B168BB12A73C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事例２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5CDB75-F9E7-D142-831E-C8C19FDF9932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A40E357B-E964-6BC3-0688-1403F29D05F6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9036D112-3447-9196-3A0E-6125CED6F534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903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2ACFD9-57AC-4F42-F263-C341E5564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A1668AF-DBD9-6374-DCD0-9D98BC50CBFD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4B48E78-C443-9818-4B9E-81FCEC7F6C3C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C02E64A1-1093-1267-12A6-224CC8DA3068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53B62AB7-C839-D361-3452-B0F844699291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FAC1268E-9A87-75FA-11A2-A05CB8488257}"/>
              </a:ext>
            </a:extLst>
          </p:cNvPr>
          <p:cNvSpPr txBox="1"/>
          <p:nvPr/>
        </p:nvSpPr>
        <p:spPr>
          <a:xfrm>
            <a:off x="2013131" y="3215090"/>
            <a:ext cx="9065122" cy="29801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・「定期購入」や「返品できません」など、</a:t>
            </a:r>
            <a:endParaRPr lang="ja-JP" altLang="en-US" sz="3200" b="1">
              <a:solidFill>
                <a:srgbClr val="FF00A2"/>
              </a:solidFill>
              <a:latin typeface="UD Digi Kyokasho NK-R"/>
              <a:ea typeface="UD Digi Kyokasho NK-R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注文サイト</a:t>
            </a: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のわ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か</a:t>
            </a: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りにくい場所に小さく書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か</a:t>
            </a: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れて</a:t>
            </a:r>
            <a:endParaRPr lang="en-US" altLang="ja-JP" sz="3200" b="1">
              <a:solidFill>
                <a:srgbClr val="FF00A2"/>
              </a:solidFill>
              <a:latin typeface="UD Digi Kyokasho NK-R"/>
              <a:ea typeface="UD Digi Kyokasho NK-R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　いたため、見落として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し</a:t>
            </a: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ま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った</a:t>
            </a: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こと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。</a:t>
            </a:r>
            <a:endParaRPr lang="ja-JP" altLang="en-US" sz="3200" b="1">
              <a:solidFill>
                <a:srgbClr val="FF00A2"/>
              </a:solidFill>
              <a:latin typeface="UD Digi Kyokasho NK-R"/>
              <a:ea typeface="UD Digi Kyokasho NK-R"/>
              <a:cs typeface="+mn-lt"/>
            </a:endParaRPr>
          </a:p>
          <a:p>
            <a:pPr>
              <a:lnSpc>
                <a:spcPct val="150000"/>
              </a:lnSpc>
            </a:pPr>
            <a:endParaRPr lang="ja-JP" altLang="en-US" sz="3200" b="1">
              <a:solidFill>
                <a:srgbClr val="FF00A2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F7741FC3-682E-34B8-B0BA-58E06481FB3B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事例２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7BAEC343-3660-3033-9CDD-43A281C01311}"/>
              </a:ext>
            </a:extLst>
          </p:cNvPr>
          <p:cNvSpPr txBox="1"/>
          <p:nvPr/>
        </p:nvSpPr>
        <p:spPr>
          <a:xfrm>
            <a:off x="4182892" y="2298107"/>
            <a:ext cx="2039224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意見の例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7D420A3-66FC-09EF-1A74-053D13DE362E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DB7EF894-0C93-344E-38D7-E37F1C3B9BAC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5F67D5EB-3495-B808-0AE0-21E22A9F7D2E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96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25102E-8724-7167-30FE-1A06A3335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7550AAF-2485-6CBF-9C0F-9C501B4F0AFD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970DB8C5-1136-9377-C747-578C59C90DD3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76553875-D3D9-C004-98FB-8FB79DC2F046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695A7447-01AA-52B4-8531-FEED26F286EA}"/>
              </a:ext>
            </a:extLst>
          </p:cNvPr>
          <p:cNvSpPr txBox="1"/>
          <p:nvPr/>
        </p:nvSpPr>
        <p:spPr>
          <a:xfrm>
            <a:off x="1548180" y="2168954"/>
            <a:ext cx="5640791" cy="197086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消費者トラブルにあわないために、</a:t>
            </a:r>
            <a:endParaRPr lang="ja-JP"/>
          </a:p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インターネット通信販売をどのように</a:t>
            </a:r>
            <a:endParaRPr lang="ja-JP">
              <a:latin typeface="Calibri" panose="020F0502020204030204"/>
              <a:ea typeface="ＭＳ Ｐゴシック" panose="020B0600070205080204" pitchFamily="34" charset="-128"/>
              <a:cs typeface="Calibri" panose="020F0502020204030204"/>
            </a:endParaRPr>
          </a:p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利用すればよいだろうか？</a:t>
            </a:r>
            <a:endParaRPr lang="ja-JP">
              <a:ea typeface="ＭＳ Ｐゴシック"/>
              <a:cs typeface="Calibri"/>
            </a:endParaRPr>
          </a:p>
        </p:txBody>
      </p:sp>
      <p:pic>
        <p:nvPicPr>
          <p:cNvPr id="9" name="図 8" descr="時計 が含まれている画像&#10;&#10;説明は自動で生成されたものです">
            <a:extLst>
              <a:ext uri="{FF2B5EF4-FFF2-40B4-BE49-F238E27FC236}">
                <a16:creationId xmlns:a16="http://schemas.microsoft.com/office/drawing/2014/main" id="{80614304-29D6-78B2-EBC2-CCD57AB95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9740" y="3693601"/>
            <a:ext cx="2529129" cy="3280798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9F100D9-B4FD-0E31-9075-94085DAB1D36}"/>
              </a:ext>
            </a:extLst>
          </p:cNvPr>
          <p:cNvGrpSpPr/>
          <p:nvPr/>
        </p:nvGrpSpPr>
        <p:grpSpPr>
          <a:xfrm>
            <a:off x="763621" y="4773242"/>
            <a:ext cx="8555306" cy="1842896"/>
            <a:chOff x="771756" y="4797792"/>
            <a:chExt cx="8362806" cy="1142384"/>
          </a:xfrm>
        </p:grpSpPr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F4BCC9E4-314B-602C-7A01-6856C7F2ED72}"/>
                </a:ext>
              </a:extLst>
            </p:cNvPr>
            <p:cNvSpPr/>
            <p:nvPr/>
          </p:nvSpPr>
          <p:spPr>
            <a:xfrm rot="5400000">
              <a:off x="8842009" y="5253427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5A9BE1A-7E09-92DF-7751-01F7F12E1A39}"/>
                </a:ext>
              </a:extLst>
            </p:cNvPr>
            <p:cNvSpPr/>
            <p:nvPr/>
          </p:nvSpPr>
          <p:spPr>
            <a:xfrm>
              <a:off x="771756" y="4797792"/>
              <a:ext cx="8151894" cy="114238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6" name="テキスト ボックス 29">
            <a:extLst>
              <a:ext uri="{FF2B5EF4-FFF2-40B4-BE49-F238E27FC236}">
                <a16:creationId xmlns:a16="http://schemas.microsoft.com/office/drawing/2014/main" id="{77C12C08-9BB4-21AB-A833-4B6ADAAD343B}"/>
              </a:ext>
            </a:extLst>
          </p:cNvPr>
          <p:cNvSpPr txBox="1"/>
          <p:nvPr/>
        </p:nvSpPr>
        <p:spPr>
          <a:xfrm>
            <a:off x="1124506" y="5139904"/>
            <a:ext cx="7029734" cy="12003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どんなところに気をつけなければ</a:t>
            </a:r>
          </a:p>
          <a:p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いけないのかな？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63D2C30-D4FA-EB04-B586-FA7A52F9F37E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E36DCFA5-FF0A-65EC-DFB6-52CBB23ADCAD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5" name="四角形: 上の 2 つの角を丸める 14">
            <a:extLst>
              <a:ext uri="{FF2B5EF4-FFF2-40B4-BE49-F238E27FC236}">
                <a16:creationId xmlns:a16="http://schemas.microsoft.com/office/drawing/2014/main" id="{FE368E02-5594-6FE9-9823-1DF86836587D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graphicFrame>
        <p:nvGraphicFramePr>
          <p:cNvPr id="2" name="オブジェクト 1">
            <a:hlinkClick r:id="" action="ppaction://ole?verb=1"/>
            <a:extLst>
              <a:ext uri="{FF2B5EF4-FFF2-40B4-BE49-F238E27FC236}">
                <a16:creationId xmlns:a16="http://schemas.microsoft.com/office/drawing/2014/main" id="{9C4CF32F-1A44-A5BD-B7E9-97EE8EE57D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209311"/>
              </p:ext>
            </p:extLst>
          </p:nvPr>
        </p:nvGraphicFramePr>
        <p:xfrm>
          <a:off x="7811105" y="2453141"/>
          <a:ext cx="1816448" cy="1567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4" imgW="914400" imgH="788848" progId="Word.Document.12">
                  <p:embed/>
                </p:oleObj>
              </mc:Choice>
              <mc:Fallback>
                <p:oleObj name="Document" showAsIcon="1" r:id="rId4" imgW="914400" imgH="788848" progId="Word.Document.12">
                  <p:embed/>
                  <p:pic>
                    <p:nvPicPr>
                      <p:cNvPr id="2" name="オブジェクト 1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id="{9C4CF32F-1A44-A5BD-B7E9-97EE8EE57D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11105" y="2453141"/>
                        <a:ext cx="1816448" cy="1567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9108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836F5C-E8C4-EC70-6D8F-11AE615EC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3F84BBE-E78A-019D-8417-BC7C9B8F2935}"/>
              </a:ext>
            </a:extLst>
          </p:cNvPr>
          <p:cNvSpPr/>
          <p:nvPr/>
        </p:nvSpPr>
        <p:spPr>
          <a:xfrm>
            <a:off x="1614406" y="2079357"/>
            <a:ext cx="9854338" cy="4442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281978F-8C86-AA08-E747-2A05910A9FCC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A7D1AD83-AF8F-CEBF-245A-D438A7524015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9C08BE0F-8F5F-1E10-AEF6-74E3A6181224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F47F75CE-29FD-D98B-B7A7-98EF7D770543}"/>
              </a:ext>
            </a:extLst>
          </p:cNvPr>
          <p:cNvSpPr txBox="1"/>
          <p:nvPr/>
        </p:nvSpPr>
        <p:spPr>
          <a:xfrm>
            <a:off x="1935640" y="2943869"/>
            <a:ext cx="9642333" cy="336624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そのお店だけ在庫があったり、値段が安すぎたりするお店は疑ってみる。</a:t>
            </a:r>
            <a:endParaRPr lang="ja-JP">
              <a:cs typeface="Calibri" panose="020F0502020204030204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支払いの選択肢が少ない</a:t>
            </a:r>
            <a:r>
              <a:rPr lang="en-US" alt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(</a:t>
            </a: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前払いだけ、</a:t>
            </a:r>
            <a:r>
              <a:rPr 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など</a:t>
            </a:r>
            <a:r>
              <a:rPr lang="en-US" alt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)</a:t>
            </a: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お店は利用しない。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周りの人の意見を参考にしたり、評判・評価を事前に見て</a:t>
            </a:r>
            <a:r>
              <a:rPr 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、</a:t>
            </a: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信用できる　　　　　通信販売</a:t>
            </a:r>
            <a:r>
              <a:rPr 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サイトかどうかを確認する。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返品可能かどうか、何日間なら大丈夫かを確認して</a:t>
            </a: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、それから契約する。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注文受付メールの内容で、注文間違いがないかどうか</a:t>
            </a:r>
            <a:r>
              <a:rPr 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を</a:t>
            </a:r>
            <a:r>
              <a:rPr lang="ja-JP" altLang="en-US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確認</a:t>
            </a:r>
            <a:r>
              <a:rPr lang="ja-JP" sz="24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する。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90C875A9-40AB-A68E-E994-A7D9C67F1A87}"/>
              </a:ext>
            </a:extLst>
          </p:cNvPr>
          <p:cNvSpPr txBox="1"/>
          <p:nvPr/>
        </p:nvSpPr>
        <p:spPr>
          <a:xfrm>
            <a:off x="1858146" y="2130209"/>
            <a:ext cx="2039224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意見の例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A19F462-E6D2-B4F3-276B-0BA030A86489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5B330152-90AB-C6D3-3562-0C15435DD320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D5D96332-316E-1BBF-BEE9-BEABD72342FC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688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B91DDB-7288-CB8E-01DF-94C4EA134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701D6BA-EA4A-B319-9154-A9C997D558D6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45064A8B-06B7-4B94-7E72-FFF512863F94}"/>
              </a:ext>
            </a:extLst>
          </p:cNvPr>
          <p:cNvSpPr txBox="1"/>
          <p:nvPr/>
        </p:nvSpPr>
        <p:spPr>
          <a:xfrm>
            <a:off x="1716080" y="1226141"/>
            <a:ext cx="9465495" cy="132651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消費者被害を未然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に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防ぐための対応方法を確認し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よう</a:t>
            </a:r>
            <a:endParaRPr lang="ja-JP" altLang="en-US" sz="2800" b="1">
              <a:solidFill>
                <a:schemeClr val="accent1"/>
              </a:solidFill>
              <a:latin typeface="UD Digi Kyokasho NK-R"/>
              <a:ea typeface="UD Digi Kyokasho NK-R"/>
              <a:cs typeface="+mn-lt"/>
            </a:endParaRPr>
          </a:p>
          <a:p>
            <a:pPr>
              <a:lnSpc>
                <a:spcPct val="150000"/>
              </a:lnSpc>
            </a:pPr>
            <a:endParaRPr lang="ja-JP" sz="28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D064C95A-2894-D7F2-CE4B-028361F79096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２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8379C39F-0706-07DE-8C5B-9BF3346F8678}"/>
              </a:ext>
            </a:extLst>
          </p:cNvPr>
          <p:cNvSpPr txBox="1"/>
          <p:nvPr/>
        </p:nvSpPr>
        <p:spPr>
          <a:xfrm>
            <a:off x="4957807" y="2145508"/>
            <a:ext cx="7049348" cy="261917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>
                <a:latin typeface="UD Digi Kyokasho NK-R"/>
                <a:ea typeface="UD Digi Kyokasho NK-R"/>
              </a:rPr>
              <a:t>インターネット通信販売のサイト画面から、</a:t>
            </a:r>
            <a:endParaRPr lang="en-US" altLang="ja-JP" sz="2800">
              <a:latin typeface="UD Digi Kyokasho NK-R"/>
              <a:ea typeface="UD Digi Kyokasho NK-R"/>
            </a:endParaRPr>
          </a:p>
          <a:p>
            <a:pPr>
              <a:lnSpc>
                <a:spcPct val="150000"/>
              </a:lnSpc>
            </a:pPr>
            <a:r>
              <a:rPr lang="ja-JP" sz="2800">
                <a:latin typeface="UD Digi Kyokasho NK-R"/>
                <a:ea typeface="UD Digi Kyokasho NK-R"/>
              </a:rPr>
              <a:t>問題のありそうなサイトを見極めるための</a:t>
            </a:r>
            <a:endParaRPr lang="en-US" altLang="ja-JP" sz="2800">
              <a:latin typeface="UD Digi Kyokasho NK-R"/>
              <a:ea typeface="UD Digi Kyokasho NK-R"/>
            </a:endParaRPr>
          </a:p>
          <a:p>
            <a:pPr>
              <a:lnSpc>
                <a:spcPct val="150000"/>
              </a:lnSpc>
            </a:pPr>
            <a:r>
              <a:rPr lang="ja-JP" sz="2800">
                <a:latin typeface="UD Digi Kyokasho NK-R"/>
                <a:ea typeface="UD Digi Kyokasho NK-R"/>
              </a:rPr>
              <a:t>注意点をまとめてみよう。</a:t>
            </a:r>
            <a:endParaRPr lang="ja-JP">
              <a:ea typeface="ＭＳ Ｐゴシック"/>
              <a:cs typeface="Calibri" panose="020F0502020204030204"/>
            </a:endParaRPr>
          </a:p>
          <a:p>
            <a:pPr>
              <a:lnSpc>
                <a:spcPct val="150000"/>
              </a:lnSpc>
            </a:pPr>
            <a:endParaRPr lang="ja-JP" altLang="en-US" sz="2800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B99324D-B440-6318-405E-2015F0FD538D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7105EE53-8836-0539-C771-07669CAB417A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9728E480-767D-61B9-7B45-14F1D4B27668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1" name="テキスト ボックス 10">
            <a:extLst>
              <a:ext uri="{FF2B5EF4-FFF2-40B4-BE49-F238E27FC236}">
                <a16:creationId xmlns:a16="http://schemas.microsoft.com/office/drawing/2014/main" id="{C3353524-42E4-101C-0B00-4FB12939CB63}"/>
              </a:ext>
            </a:extLst>
          </p:cNvPr>
          <p:cNvSpPr txBox="1"/>
          <p:nvPr/>
        </p:nvSpPr>
        <p:spPr>
          <a:xfrm>
            <a:off x="4628388" y="4764687"/>
            <a:ext cx="7049348" cy="13012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>
                <a:latin typeface="UD Digi Kyokasho NK-R"/>
                <a:ea typeface="UD Digi Kyokasho NK-R"/>
              </a:rPr>
              <a:t>「インターネット通販トラブル」（消費者庁）（</a:t>
            </a:r>
            <a:r>
              <a:rPr lang="en-US" altLang="ja-JP" sz="1800">
                <a:effectLst/>
                <a:latin typeface="UD デジタル 教科書体 NK-R" panose="02020400000000000000" pitchFamily="18" charset="-128"/>
                <a:cs typeface="Times New Roman" panose="02020603050405020304" pitchFamily="18" charset="0"/>
              </a:rPr>
              <a:t>https://www.caa.go.jp/policies/policy/consumer_policy/</a:t>
            </a:r>
          </a:p>
          <a:p>
            <a:pPr>
              <a:lnSpc>
                <a:spcPct val="150000"/>
              </a:lnSpc>
            </a:pPr>
            <a:r>
              <a:rPr lang="en-US" altLang="ja-JP" sz="1800">
                <a:effectLst/>
                <a:latin typeface="UD デジタル 教科書体 NK-R" panose="02020400000000000000" pitchFamily="18" charset="-128"/>
                <a:cs typeface="Times New Roman" panose="02020603050405020304" pitchFamily="18" charset="0"/>
              </a:rPr>
              <a:t>caution/internet/trouble/internet.html</a:t>
            </a:r>
            <a:r>
              <a:rPr lang="ja-JP" altLang="en-US" sz="1800">
                <a:effectLst/>
                <a:latin typeface="UD デジタル 教科書体 NK-R" panose="02020400000000000000" pitchFamily="18" charset="-128"/>
                <a:cs typeface="Times New Roman" panose="02020603050405020304" pitchFamily="18" charset="0"/>
              </a:rPr>
              <a:t>）</a:t>
            </a:r>
            <a:r>
              <a:rPr lang="ja-JP" altLang="en-US" sz="1800">
                <a:effectLst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Times New Roman" panose="02020603050405020304" pitchFamily="18" charset="0"/>
              </a:rPr>
              <a:t>を加工して作成</a:t>
            </a:r>
            <a:endParaRPr lang="ja-JP"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Calibri"/>
            </a:endParaRPr>
          </a:p>
        </p:txBody>
      </p:sp>
      <p:pic>
        <p:nvPicPr>
          <p:cNvPr id="4" name="図 3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4577EA7-522B-460A-D237-34EE0B179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18" y="2145508"/>
            <a:ext cx="3112209" cy="431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37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033C8C-BD27-15E6-EC0B-3854E38C9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6D80EE4-EC16-7D07-C1F8-5784D54A291F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F8AFE82B-93CE-FF63-C40C-41CE893E14F1}"/>
              </a:ext>
            </a:extLst>
          </p:cNvPr>
          <p:cNvSpPr txBox="1"/>
          <p:nvPr/>
        </p:nvSpPr>
        <p:spPr>
          <a:xfrm>
            <a:off x="1716080" y="1226141"/>
            <a:ext cx="9465495" cy="132651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消費者被害を未然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に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防ぐための対応方法を確認し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よう</a:t>
            </a:r>
            <a:endParaRPr lang="ja-JP" altLang="en-US" sz="2800" b="1">
              <a:solidFill>
                <a:schemeClr val="accent1"/>
              </a:solidFill>
              <a:latin typeface="UD Digi Kyokasho NK-R"/>
              <a:ea typeface="UD Digi Kyokasho NK-R"/>
              <a:cs typeface="+mn-lt"/>
            </a:endParaRPr>
          </a:p>
          <a:p>
            <a:pPr>
              <a:lnSpc>
                <a:spcPct val="150000"/>
              </a:lnSpc>
            </a:pPr>
            <a:endParaRPr lang="ja-JP" sz="28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6E640DCC-E4FF-D26C-1998-D8309D3CA4D5}"/>
              </a:ext>
            </a:extLst>
          </p:cNvPr>
          <p:cNvSpPr txBox="1"/>
          <p:nvPr/>
        </p:nvSpPr>
        <p:spPr>
          <a:xfrm>
            <a:off x="561389" y="1226141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２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956613E-CDFD-8C8F-44C3-67135B1BA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764987"/>
              </p:ext>
            </p:extLst>
          </p:nvPr>
        </p:nvGraphicFramePr>
        <p:xfrm>
          <a:off x="4313207" y="2156603"/>
          <a:ext cx="7332679" cy="4313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6590">
                  <a:extLst>
                    <a:ext uri="{9D8B030D-6E8A-4147-A177-3AD203B41FA5}">
                      <a16:colId xmlns:a16="http://schemas.microsoft.com/office/drawing/2014/main" val="872079179"/>
                    </a:ext>
                  </a:extLst>
                </a:gridCol>
                <a:gridCol w="3436089">
                  <a:extLst>
                    <a:ext uri="{9D8B030D-6E8A-4147-A177-3AD203B41FA5}">
                      <a16:colId xmlns:a16="http://schemas.microsoft.com/office/drawing/2014/main" val="32921806"/>
                    </a:ext>
                  </a:extLst>
                </a:gridCol>
              </a:tblGrid>
              <a:tr h="1059426">
                <a:tc>
                  <a:txBody>
                    <a:bodyPr/>
                    <a:lstStyle/>
                    <a:p>
                      <a:r>
                        <a:rPr lang="ja-JP" altLang="en-US" sz="240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① 不自然なURL</a:t>
                      </a:r>
                      <a:endParaRPr kumimoji="1" lang="ja-JP" altLang="en-US" sz="240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②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 普段使われていない</a:t>
                      </a:r>
                      <a:endParaRPr lang="ja-JP" altLang="en-US" sz="2400" b="0" i="0" u="none" strike="noStrike" noProof="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  <a:p>
                      <a:pPr lvl="0">
                        <a:buNone/>
                      </a:pP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　　　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漢字</a:t>
                      </a:r>
                      <a:endParaRPr lang="ja-JP" altLang="en-US" sz="2400" b="0" i="0" u="none" strike="noStrike" noProof="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785514"/>
                  </a:ext>
                </a:extLst>
              </a:tr>
              <a:tr h="1084650">
                <a:tc>
                  <a:txBody>
                    <a:bodyPr/>
                    <a:lstStyle/>
                    <a:p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③ 極端な</a:t>
                      </a: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値引き</a:t>
                      </a: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④ 住所が番地まで</a:t>
                      </a:r>
                      <a:endParaRPr lang="ja-JP" altLang="en-US" sz="2400" b="0" i="0" u="none" strike="noStrike" noProof="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  <a:p>
                      <a:pPr lvl="0">
                        <a:buNone/>
                      </a:pP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　　　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記載されていない</a:t>
                      </a:r>
                      <a:endParaRPr lang="ja-JP" altLang="en-US" sz="2400" b="0" i="0" u="none" strike="noStrike" noProof="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548256"/>
                  </a:ext>
                </a:extLst>
              </a:tr>
              <a:tr h="1084650">
                <a:tc>
                  <a:txBody>
                    <a:bodyPr/>
                    <a:lstStyle/>
                    <a:p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⑤ 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電話番号がなく</a:t>
                      </a:r>
                    </a:p>
                    <a:p>
                      <a:pPr lvl="0">
                        <a:buNone/>
                      </a:pP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　　　連絡先がメールしかない</a:t>
                      </a: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⑥ 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支払い方法が</a:t>
                      </a:r>
                    </a:p>
                    <a:p>
                      <a:pPr lvl="0">
                        <a:buNone/>
                      </a:pP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　　　銀行振込のみ</a:t>
                      </a: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42872"/>
                  </a:ext>
                </a:extLst>
              </a:tr>
              <a:tr h="1084650">
                <a:tc>
                  <a:txBody>
                    <a:bodyPr/>
                    <a:lstStyle/>
                    <a:p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⑦ 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日本語</a:t>
                      </a: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表</a:t>
                      </a:r>
                      <a:r>
                        <a:rPr lang="ja-JP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現が</a:t>
                      </a:r>
                      <a:r>
                        <a:rPr lang="ja-JP" altLang="en-US" sz="2400" b="0" i="0" u="none" strike="noStrike" noProof="0">
                          <a:solidFill>
                            <a:srgbClr val="FF00A2"/>
                          </a:solidFill>
                          <a:latin typeface="UD Digi Kyokasho NK-R"/>
                          <a:ea typeface="UD Digi Kyokasho NK-R"/>
                        </a:rPr>
                        <a:t>不自然</a:t>
                      </a:r>
                      <a:endParaRPr lang="ja-JP" sz="2400" b="0" i="0" u="none" strike="noStrike" noProof="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kumimoji="1" lang="ja-JP" altLang="en-US" sz="2400">
                        <a:solidFill>
                          <a:srgbClr val="FF00A2"/>
                        </a:solidFill>
                        <a:latin typeface="UD Digi Kyokasho NK-R"/>
                        <a:ea typeface="UD Digi Kyokasho NK-R"/>
                      </a:endParaRPr>
                    </a:p>
                  </a:txBody>
                  <a:tcPr anchor="ctr">
                    <a:lnL w="12700">
                      <a:solidFill>
                        <a:schemeClr val="accent1"/>
                      </a:solidFill>
                    </a:lnL>
                    <a:lnR w="12700">
                      <a:solidFill>
                        <a:schemeClr val="accent1"/>
                      </a:solidFill>
                    </a:lnR>
                    <a:lnT w="12700">
                      <a:solidFill>
                        <a:schemeClr val="accent1"/>
                      </a:solidFill>
                    </a:lnT>
                    <a:lnB w="12700">
                      <a:solidFill>
                        <a:schemeClr val="accent1"/>
                      </a:solidFill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99391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B05EC92-5F84-68E7-739D-3EED9782648A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8E07F791-6BAD-AA38-F4A6-4FD4591F9E2F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EBBDAFD8-9347-8E9C-8711-9C9300FE7087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pic>
        <p:nvPicPr>
          <p:cNvPr id="4" name="図 3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BB612E51-DC6D-75AF-EACF-946FDCEBC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945" y="2057138"/>
            <a:ext cx="2504386" cy="3475474"/>
          </a:xfrm>
          <a:prstGeom prst="rect">
            <a:avLst/>
          </a:prstGeom>
        </p:spPr>
      </p:pic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906E5959-B320-7D36-ED77-8938773FB5A4}"/>
              </a:ext>
            </a:extLst>
          </p:cNvPr>
          <p:cNvSpPr txBox="1"/>
          <p:nvPr/>
        </p:nvSpPr>
        <p:spPr>
          <a:xfrm>
            <a:off x="104762" y="5788454"/>
            <a:ext cx="3671244" cy="76399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1000">
                <a:latin typeface="UD Digi Kyokasho NK-R"/>
                <a:ea typeface="UD Digi Kyokasho NK-R"/>
              </a:rPr>
              <a:t>「インターネット通販トラブル」（消費者庁）（</a:t>
            </a:r>
            <a:r>
              <a:rPr lang="en-US" altLang="ja-JP" sz="1000">
                <a:effectLst/>
                <a:latin typeface="UD Digi Kyokasho NK-R"/>
                <a:ea typeface="UD Digi Kyokasho NK-R"/>
                <a:cs typeface="Times New Roman"/>
              </a:rPr>
              <a:t>https://www.caa.go.jp/policies/policy/consumer_policy/caution/internet/trouble/internet.html</a:t>
            </a:r>
            <a:r>
              <a:rPr lang="ja-JP" altLang="en-US" sz="1000">
                <a:effectLst/>
                <a:latin typeface="UD Digi Kyokasho NK-R"/>
                <a:ea typeface="UD Digi Kyokasho NK-R"/>
                <a:cs typeface="Times New Roman"/>
              </a:rPr>
              <a:t>）を加工して作成</a:t>
            </a:r>
            <a:endParaRPr lang="ja-JP" sz="1000">
              <a:latin typeface="UD Digi Kyokasho NK-R"/>
              <a:ea typeface="UD Digi Kyokasho NK-R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5750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CE636C-A9FB-7D8A-3FF5-A2683EDF2C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CAF0287-300E-B1EA-236E-9EDB861BE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367905"/>
              </p:ext>
            </p:extLst>
          </p:nvPr>
        </p:nvGraphicFramePr>
        <p:xfrm>
          <a:off x="3490912" y="1749500"/>
          <a:ext cx="8258175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8175">
                  <a:extLst>
                    <a:ext uri="{9D8B030D-6E8A-4147-A177-3AD203B41FA5}">
                      <a16:colId xmlns:a16="http://schemas.microsoft.com/office/drawing/2014/main" val="3364355719"/>
                    </a:ext>
                  </a:extLst>
                </a:gridCol>
              </a:tblGrid>
              <a:tr h="1133475">
                <a:tc>
                  <a:txBody>
                    <a:bodyPr/>
                    <a:lstStyle/>
                    <a:p>
                      <a:pPr fontAlgn="base"/>
                      <a:r>
                        <a:rPr lang="ja-JP" altLang="en-US" sz="3600" b="0">
                          <a:solidFill>
                            <a:schemeClr val="tx1"/>
                          </a:solidFill>
                          <a:effectLst/>
                          <a:ea typeface="UD Digi Kyokasho NK-R"/>
                        </a:rPr>
                        <a:t>◎　こんなときどうする？</a:t>
                      </a:r>
                    </a:p>
                    <a:p>
                      <a:pPr lvl="0">
                        <a:buNone/>
                      </a:pPr>
                      <a:r>
                        <a:rPr lang="ja-JP" altLang="en-US" sz="3600" b="0">
                          <a:solidFill>
                            <a:schemeClr val="tx1"/>
                          </a:solidFill>
                          <a:effectLst/>
                          <a:ea typeface="UD Digi Kyokasho NK-R"/>
                        </a:rPr>
                        <a:t>　　　インターネット通信販売編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2615981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fontAlgn="base"/>
                      <a:endParaRPr lang="ja-JP" altLang="en-US" sz="3600">
                        <a:effectLst/>
                        <a:ea typeface="UD Digi Kyokasho NK-R"/>
                      </a:endParaRPr>
                    </a:p>
                    <a:p>
                      <a:pPr lvl="0">
                        <a:buNone/>
                      </a:pPr>
                      <a:r>
                        <a:rPr lang="ja-JP" altLang="en-US" sz="3600" b="1">
                          <a:solidFill>
                            <a:srgbClr val="FF00A2"/>
                          </a:solidFill>
                          <a:effectLst/>
                          <a:ea typeface="UD Digi Kyokasho NK-R"/>
                        </a:rPr>
                        <a:t>◎　こんなときどうする？</a:t>
                      </a:r>
                    </a:p>
                    <a:p>
                      <a:pPr lvl="0">
                        <a:buNone/>
                      </a:pPr>
                      <a:r>
                        <a:rPr lang="ja-JP" altLang="en-US" sz="3600" b="1">
                          <a:solidFill>
                            <a:srgbClr val="FF00A2"/>
                          </a:solidFill>
                          <a:effectLst/>
                          <a:ea typeface="UD Digi Kyokasho NK-R"/>
                        </a:rPr>
                        <a:t>　　　フィッシング詐欺編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6707466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FAF454E-D45E-2C28-3DCE-6022267618E3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21131FE-A5CF-2D15-DE49-F81B7D643FED}"/>
              </a:ext>
            </a:extLst>
          </p:cNvPr>
          <p:cNvSpPr/>
          <p:nvPr/>
        </p:nvSpPr>
        <p:spPr>
          <a:xfrm>
            <a:off x="0" y="1074963"/>
            <a:ext cx="2627853" cy="5783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2EB7E7-18A6-C09A-AD13-9EB89A6EB109}"/>
              </a:ext>
            </a:extLst>
          </p:cNvPr>
          <p:cNvSpPr txBox="1"/>
          <p:nvPr/>
        </p:nvSpPr>
        <p:spPr>
          <a:xfrm>
            <a:off x="0" y="1746020"/>
            <a:ext cx="2487168" cy="76944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400" b="1">
                <a:solidFill>
                  <a:schemeClr val="bg1"/>
                </a:solidFill>
                <a:latin typeface="UD Digi Kyokasho NK-B"/>
                <a:ea typeface="UD Digi Kyokasho NK-B"/>
                <a:cs typeface="Calibri" panose="020F0502020204030204"/>
              </a:rPr>
              <a:t>目　次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AA0D046D-E08B-78B7-F787-D7A78D2FEE98}"/>
              </a:ext>
            </a:extLst>
          </p:cNvPr>
          <p:cNvSpPr/>
          <p:nvPr/>
        </p:nvSpPr>
        <p:spPr>
          <a:xfrm>
            <a:off x="3135502" y="3225856"/>
            <a:ext cx="7134606" cy="1494156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C36AEFE-5FDC-1566-A042-480E142F5674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B83BCA3A-0607-7C79-5459-87792E04D5DB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5E210B0D-A4C4-4FBA-055E-E8BD10AFD280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6635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CC9AD3-A760-850E-5D5C-A857971F7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907C766-C2B2-37A5-FB71-B3C6DD148864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DFB1FA95-374C-354B-B212-7DAE6B74AE08}"/>
              </a:ext>
            </a:extLst>
          </p:cNvPr>
          <p:cNvSpPr txBox="1"/>
          <p:nvPr/>
        </p:nvSpPr>
        <p:spPr>
          <a:xfrm>
            <a:off x="1716080" y="1226141"/>
            <a:ext cx="9465495" cy="84818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こんなときどうする？フィッシング詐欺編</a:t>
            </a:r>
            <a:endParaRPr lang="ja-JP" sz="36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EBCBCA9A-F836-8593-5E0E-0A93A13C54E5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３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6BE3C695-EBBC-3DEE-EFE2-46FB3C64E5DC}"/>
              </a:ext>
            </a:extLst>
          </p:cNvPr>
          <p:cNvSpPr txBox="1"/>
          <p:nvPr/>
        </p:nvSpPr>
        <p:spPr>
          <a:xfrm>
            <a:off x="1716080" y="2362683"/>
            <a:ext cx="9465495" cy="167917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3600">
                <a:latin typeface="UD Digi Kyokasho NK-R"/>
                <a:ea typeface="UD Digi Kyokasho NK-R"/>
                <a:cs typeface="+mn-lt"/>
              </a:rPr>
              <a:t>心当りの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な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い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メールやＳＭＳが来た場合の</a:t>
            </a:r>
          </a:p>
          <a:p>
            <a:pPr>
              <a:lnSpc>
                <a:spcPct val="150000"/>
              </a:lnSpc>
            </a:pP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適切な対応は何だ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ろうか？</a:t>
            </a:r>
            <a:endParaRPr lang="ja-JP" sz="3600">
              <a:latin typeface="UD Digi Kyokasho NK-R"/>
              <a:ea typeface="UD Digi Kyokasho NK-R"/>
              <a:cs typeface="Calibri"/>
            </a:endParaRPr>
          </a:p>
        </p:txBody>
      </p:sp>
      <p:pic>
        <p:nvPicPr>
          <p:cNvPr id="9" name="図 8" descr="アイコン&#10;&#10;説明は自動で生成されたものです">
            <a:extLst>
              <a:ext uri="{FF2B5EF4-FFF2-40B4-BE49-F238E27FC236}">
                <a16:creationId xmlns:a16="http://schemas.microsoft.com/office/drawing/2014/main" id="{00C6FBA1-FEEC-79F6-C7F1-80CD448CE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435" y="3488707"/>
            <a:ext cx="2276498" cy="3363576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1419A0A-AAEF-970F-12AF-E15371D2C35C}"/>
              </a:ext>
            </a:extLst>
          </p:cNvPr>
          <p:cNvGrpSpPr/>
          <p:nvPr/>
        </p:nvGrpSpPr>
        <p:grpSpPr>
          <a:xfrm>
            <a:off x="763621" y="4682834"/>
            <a:ext cx="8555306" cy="1933303"/>
            <a:chOff x="771756" y="4741750"/>
            <a:chExt cx="8362806" cy="1198426"/>
          </a:xfrm>
        </p:grpSpPr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F5501D33-D998-C704-0232-B017E1F3EBA9}"/>
                </a:ext>
              </a:extLst>
            </p:cNvPr>
            <p:cNvSpPr/>
            <p:nvPr/>
          </p:nvSpPr>
          <p:spPr>
            <a:xfrm rot="5400000">
              <a:off x="8842009" y="5205391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AC4561FD-D5E8-56C8-F1DA-D865CFE395DE}"/>
                </a:ext>
              </a:extLst>
            </p:cNvPr>
            <p:cNvSpPr/>
            <p:nvPr/>
          </p:nvSpPr>
          <p:spPr>
            <a:xfrm>
              <a:off x="771756" y="4741750"/>
              <a:ext cx="8151894" cy="119842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1" name="テキスト ボックス 29">
            <a:extLst>
              <a:ext uri="{FF2B5EF4-FFF2-40B4-BE49-F238E27FC236}">
                <a16:creationId xmlns:a16="http://schemas.microsoft.com/office/drawing/2014/main" id="{5C22B7DE-ADC4-8B76-9EED-3ACF021C73BD}"/>
              </a:ext>
            </a:extLst>
          </p:cNvPr>
          <p:cNvSpPr txBox="1"/>
          <p:nvPr/>
        </p:nvSpPr>
        <p:spPr>
          <a:xfrm>
            <a:off x="1008269" y="5101158"/>
            <a:ext cx="8321259" cy="12003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ロール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プレ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イで、Ｂさん役、Ｃさ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ん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役を</a:t>
            </a:r>
            <a:endParaRPr lang="ja-JP" altLang="en-US">
              <a:solidFill>
                <a:schemeClr val="accent1"/>
              </a:solidFill>
              <a:latin typeface="Calibri" panose="020F0502020204030204"/>
              <a:ea typeface="ＭＳ Ｐゴシック" panose="020B0600070205080204" pitchFamily="34" charset="-128"/>
              <a:cs typeface="Calibri"/>
            </a:endParaRPr>
          </a:p>
          <a:p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それぞれ担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当し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てみよう</a:t>
            </a:r>
            <a:endParaRPr lang="ja-JP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178198C-E2D4-D9EE-F602-575DFEC58D1D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C3366A22-0F27-D30D-44A0-079A60F547D1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6" name="四角形: 上の 2 つの角を丸める 15">
            <a:extLst>
              <a:ext uri="{FF2B5EF4-FFF2-40B4-BE49-F238E27FC236}">
                <a16:creationId xmlns:a16="http://schemas.microsoft.com/office/drawing/2014/main" id="{1636399B-9782-57BF-16F4-507A37993570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7177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61113A-84C0-BC70-F0F3-2C7CA5CA5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FFDF12-04C0-699F-1B16-2871DB99D461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5C0B19-42C5-D334-71E5-97B7A5BD9210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313F0CCA-6876-0AF0-8128-CD0792FF5F7F}"/>
              </a:ext>
            </a:extLst>
          </p:cNvPr>
          <p:cNvSpPr txBox="1"/>
          <p:nvPr/>
        </p:nvSpPr>
        <p:spPr>
          <a:xfrm>
            <a:off x="1716080" y="1226141"/>
            <a:ext cx="9465495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こんなときどう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する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？フィッシング詐欺編</a:t>
            </a: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39C6C77C-9C7C-B2FF-4637-6620E77B4D6D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３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3D762559-4DE1-B29F-8813-8B507030B826}"/>
              </a:ext>
            </a:extLst>
          </p:cNvPr>
          <p:cNvSpPr txBox="1"/>
          <p:nvPr/>
        </p:nvSpPr>
        <p:spPr>
          <a:xfrm>
            <a:off x="2013131" y="3215090"/>
            <a:ext cx="8626004" cy="224676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2800">
                <a:latin typeface="UD Digi Kyokasho NK-R"/>
                <a:ea typeface="UD Digi Kyokasho NK-R"/>
                <a:cs typeface="+mn-lt"/>
              </a:rPr>
              <a:t>中学３年生の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Ｂ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さんは、学習塾が終わった後に</a:t>
            </a:r>
            <a:endParaRPr lang="ja-JP" altLang="en-US" sz="2800">
              <a:latin typeface="UD Digi Kyokasho NK-R"/>
              <a:ea typeface="UD Digi Kyokasho NK-R"/>
              <a:cs typeface="+mn-lt"/>
            </a:endParaRPr>
          </a:p>
          <a:p>
            <a:r>
              <a:rPr lang="ja-JP" sz="2800">
                <a:latin typeface="UD Digi Kyokasho NK-R"/>
                <a:ea typeface="UD Digi Kyokasho NK-R"/>
                <a:cs typeface="+mn-lt"/>
              </a:rPr>
              <a:t>スマホ画面を確認したところ、</a:t>
            </a:r>
          </a:p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ショートメッセージが送ら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れてい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まし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た。</a:t>
            </a:r>
            <a:endParaRPr lang="ja-JP" sz="2800">
              <a:latin typeface="UD Digi Kyokasho NK-R"/>
              <a:ea typeface="UD Digi Kyokasho NK-R"/>
              <a:cs typeface="Calibri"/>
            </a:endParaRPr>
          </a:p>
          <a:p>
            <a:endParaRPr lang="ja-JP" altLang="en-US" sz="2800">
              <a:latin typeface="UD Digi Kyokasho NK-R"/>
              <a:ea typeface="UD Digi Kyokasho NK-R"/>
              <a:cs typeface="Calibri"/>
            </a:endParaRPr>
          </a:p>
          <a:p>
            <a:r>
              <a:rPr lang="ja-JP" altLang="en-US" sz="2800">
                <a:latin typeface="UD Digi Kyokasho NK-R"/>
                <a:ea typeface="UD Digi Kyokasho NK-R"/>
                <a:cs typeface="Calibri"/>
              </a:rPr>
              <a:t>メッセージには・・・</a:t>
            </a:r>
            <a:endParaRPr lang="ja-JP" sz="2800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DE9A785-E9CF-F7E1-9057-42C5B18C30BD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事例３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AC2B028-87C9-813C-4F37-CF836EAA4F82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38468C4B-B352-84BF-D6E9-585753BB3EBF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E4CE662E-5BF1-394A-697B-E43D66883D7A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pic>
        <p:nvPicPr>
          <p:cNvPr id="14" name="図 13" descr="アイコン&#10;&#10;説明は自動で生成されたものです">
            <a:extLst>
              <a:ext uri="{FF2B5EF4-FFF2-40B4-BE49-F238E27FC236}">
                <a16:creationId xmlns:a16="http://schemas.microsoft.com/office/drawing/2014/main" id="{DB4E80B8-FC03-118A-40B9-B7DFF4442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4629" y="3432846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67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909491-3C53-7D6F-A8FF-47E69A4B6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CCA96B7-F2B6-972D-0DFD-9AF02D494CBA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CBC9C73-900F-571B-0E4E-D849E146042F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356F55EB-0D34-D416-0616-C30512C0BA13}"/>
              </a:ext>
            </a:extLst>
          </p:cNvPr>
          <p:cNvSpPr txBox="1"/>
          <p:nvPr/>
        </p:nvSpPr>
        <p:spPr>
          <a:xfrm>
            <a:off x="1716080" y="1226141"/>
            <a:ext cx="9465495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こんなときどう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する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？フィッシング詐欺編</a:t>
            </a: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131276A7-D759-667B-D46C-A4148E793EFD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３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D375746B-A5F4-D2F2-E5EA-07EAF98A4106}"/>
              </a:ext>
            </a:extLst>
          </p:cNvPr>
          <p:cNvSpPr txBox="1"/>
          <p:nvPr/>
        </p:nvSpPr>
        <p:spPr>
          <a:xfrm>
            <a:off x="2013131" y="3215090"/>
            <a:ext cx="8626004" cy="310854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「◎◎総合サービスです。</a:t>
            </a:r>
            <a:endParaRPr lang="ja-JP">
              <a:latin typeface="Calibri" panose="020F0502020204030204"/>
              <a:ea typeface="ＭＳ Ｐゴシック" panose="020B0600070205080204" pitchFamily="34" charset="-128"/>
              <a:cs typeface="+mn-lt"/>
            </a:endParaRPr>
          </a:p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　あなた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のアカウントが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ロックされま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した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。</a:t>
            </a:r>
            <a:endParaRPr lang="ja-JP">
              <a:ea typeface="ＭＳ Ｐゴシック"/>
              <a:cs typeface="Calibri"/>
            </a:endParaRPr>
          </a:p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　下記ＵＲＬからサービスにログインしてください。</a:t>
            </a:r>
            <a:endParaRPr lang="ja-JP"/>
          </a:p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800">
                <a:latin typeface="UD Digi Kyokasho NK-R"/>
                <a:ea typeface="UD Digi Kyokasho NK-R"/>
                <a:cs typeface="+mn-lt"/>
              </a:rPr>
              <a:t>https://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△△△△</a:t>
            </a:r>
            <a:r>
              <a:rPr lang="en-US" altLang="ja-JP" sz="2800">
                <a:latin typeface="UD Digi Kyokasho NK-R"/>
                <a:ea typeface="UD Digi Kyokasho NK-R"/>
                <a:cs typeface="+mn-lt"/>
              </a:rPr>
              <a:t>.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◎◎◎◎</a:t>
            </a:r>
            <a:r>
              <a:rPr lang="en-US" altLang="ja-JP" sz="2800">
                <a:latin typeface="UD Digi Kyokasho NK-R"/>
                <a:ea typeface="UD Digi Kyokasho NK-R"/>
                <a:cs typeface="+mn-lt"/>
              </a:rPr>
              <a:t>.co......</a:t>
            </a:r>
            <a:endParaRPr lang="ja-JP" altLang="en-US" sz="2800">
              <a:latin typeface="UD Digi Kyokasho NK-R"/>
              <a:ea typeface="UD Digi Kyokasho NK-R"/>
              <a:cs typeface="+mn-lt"/>
            </a:endParaRPr>
          </a:p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　お問合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せ080-××××-□□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□□　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　　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」</a:t>
            </a:r>
          </a:p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　</a:t>
            </a:r>
            <a:endParaRPr lang="en-US" altLang="ja-JP" sz="2800">
              <a:latin typeface="UD Digi Kyokasho NK-R"/>
              <a:ea typeface="UD Digi Kyokasho NK-R"/>
              <a:cs typeface="+mn-lt"/>
            </a:endParaRPr>
          </a:p>
          <a:p>
            <a:r>
              <a:rPr lang="ja-JP" sz="2800">
                <a:latin typeface="UD Digi Kyokasho NK-R"/>
                <a:ea typeface="UD Digi Kyokasho NK-R"/>
                <a:cs typeface="+mn-lt"/>
              </a:rPr>
              <a:t>と</a:t>
            </a:r>
            <a:r>
              <a:rPr lang="ja-JP" sz="2800">
                <a:latin typeface="UD Digi Kyokasho NK-R"/>
                <a:ea typeface="UD Digi Kyokasho NK-R"/>
                <a:cs typeface="Calibri"/>
              </a:rPr>
              <a:t>書か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れていました。</a:t>
            </a:r>
            <a:endParaRPr lang="ja-JP" sz="2800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6CA5DB5-936F-8D1A-C5B9-B271065105D6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事例３</a:t>
            </a:r>
          </a:p>
        </p:txBody>
      </p:sp>
      <p:pic>
        <p:nvPicPr>
          <p:cNvPr id="9" name="図 8" descr="アイコン&#10;&#10;説明は自動で生成されたものです">
            <a:extLst>
              <a:ext uri="{FF2B5EF4-FFF2-40B4-BE49-F238E27FC236}">
                <a16:creationId xmlns:a16="http://schemas.microsoft.com/office/drawing/2014/main" id="{B2FB5229-7FE6-50A9-5D5F-99D0DAD95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629" y="3432846"/>
            <a:ext cx="3810000" cy="2857500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C12C354-897E-889C-D5CF-AAC6FA55C8C3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7248F908-E388-0CD5-6109-40D1A73AE1D4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5" name="四角形: 上の 2 つの角を丸める 14">
            <a:extLst>
              <a:ext uri="{FF2B5EF4-FFF2-40B4-BE49-F238E27FC236}">
                <a16:creationId xmlns:a16="http://schemas.microsoft.com/office/drawing/2014/main" id="{4399E279-F729-45C1-9997-AEE70C05D53C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902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4167F4AA-DAA5-BA06-CD80-94FCAC383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958016"/>
              </p:ext>
            </p:extLst>
          </p:nvPr>
        </p:nvGraphicFramePr>
        <p:xfrm>
          <a:off x="3490912" y="1749500"/>
          <a:ext cx="8258175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8175">
                  <a:extLst>
                    <a:ext uri="{9D8B030D-6E8A-4147-A177-3AD203B41FA5}">
                      <a16:colId xmlns:a16="http://schemas.microsoft.com/office/drawing/2014/main" val="3364355719"/>
                    </a:ext>
                  </a:extLst>
                </a:gridCol>
              </a:tblGrid>
              <a:tr h="1133475">
                <a:tc>
                  <a:txBody>
                    <a:bodyPr/>
                    <a:lstStyle/>
                    <a:p>
                      <a:pPr fontAlgn="base"/>
                      <a:r>
                        <a:rPr lang="ja-JP" altLang="en-US" sz="3600" b="1">
                          <a:solidFill>
                            <a:srgbClr val="FF00A2"/>
                          </a:solidFill>
                          <a:effectLst/>
                          <a:ea typeface="UD Digi Kyokasho NK-R"/>
                        </a:rPr>
                        <a:t>◎　こんなときどうする？</a:t>
                      </a:r>
                    </a:p>
                    <a:p>
                      <a:pPr lvl="0">
                        <a:buNone/>
                      </a:pPr>
                      <a:r>
                        <a:rPr lang="ja-JP" altLang="en-US" sz="3600" b="1">
                          <a:solidFill>
                            <a:srgbClr val="FF00A2"/>
                          </a:solidFill>
                          <a:effectLst/>
                          <a:ea typeface="UD Digi Kyokasho NK-R"/>
                        </a:rPr>
                        <a:t>　　　インターネット通信販売編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2615981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fontAlgn="base"/>
                      <a:endParaRPr lang="ja-JP" altLang="en-US" sz="3600">
                        <a:effectLst/>
                        <a:ea typeface="UD Digi Kyokasho NK-R"/>
                      </a:endParaRPr>
                    </a:p>
                    <a:p>
                      <a:pPr lvl="0">
                        <a:buNone/>
                      </a:pPr>
                      <a:r>
                        <a:rPr lang="ja-JP" altLang="en-US" sz="3600">
                          <a:effectLst/>
                          <a:ea typeface="UD Digi Kyokasho NK-R"/>
                        </a:rPr>
                        <a:t>◎　こんなときどうする？</a:t>
                      </a:r>
                    </a:p>
                    <a:p>
                      <a:pPr lvl="0">
                        <a:buNone/>
                      </a:pPr>
                      <a:r>
                        <a:rPr lang="ja-JP" altLang="en-US" sz="3600">
                          <a:effectLst/>
                          <a:ea typeface="UD Digi Kyokasho NK-R"/>
                        </a:rPr>
                        <a:t>　　　フィッシング詐欺編</a:t>
                      </a:r>
                    </a:p>
                  </a:txBody>
                  <a:tcPr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6707466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29C1D02-B265-B28B-581B-CD86CE4CC094}"/>
              </a:ext>
            </a:extLst>
          </p:cNvPr>
          <p:cNvSpPr/>
          <p:nvPr/>
        </p:nvSpPr>
        <p:spPr>
          <a:xfrm>
            <a:off x="0" y="1074963"/>
            <a:ext cx="2627853" cy="5783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EA74E1B-2834-76A4-FB88-D1E741CEB5DB}"/>
              </a:ext>
            </a:extLst>
          </p:cNvPr>
          <p:cNvSpPr txBox="1"/>
          <p:nvPr/>
        </p:nvSpPr>
        <p:spPr>
          <a:xfrm>
            <a:off x="0" y="1746020"/>
            <a:ext cx="2487168" cy="76944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400" b="1">
                <a:solidFill>
                  <a:schemeClr val="bg1"/>
                </a:solidFill>
                <a:latin typeface="UD Digi Kyokasho NK-B"/>
                <a:ea typeface="UD Digi Kyokasho NK-B"/>
                <a:cs typeface="Calibri" panose="020F0502020204030204"/>
              </a:rPr>
              <a:t>目　次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B0E3C1C-D3D8-77FA-337A-0E0F72C3547D}"/>
              </a:ext>
            </a:extLst>
          </p:cNvPr>
          <p:cNvSpPr/>
          <p:nvPr/>
        </p:nvSpPr>
        <p:spPr>
          <a:xfrm>
            <a:off x="3135502" y="1546873"/>
            <a:ext cx="7134606" cy="1494156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E7C80E9-DDFF-5F66-AB36-A9934CABF53D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53406F41-AD37-B18C-50EA-67591EF4CC74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9D504BBF-F1F2-B022-A598-287C7AF2A60B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F6EE0F6-20C0-E0E2-331B-06D94486D56A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</a:t>
            </a:r>
            <a:endParaRPr lang="ja-JP" sz="2400" b="1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5252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6E3C75-6C11-A8CB-87C0-006B8527E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EF50015-445C-3266-A529-2047868D56A4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C62A72E4-99E9-0B21-78CB-5D8C63F41EB9}"/>
              </a:ext>
            </a:extLst>
          </p:cNvPr>
          <p:cNvSpPr txBox="1"/>
          <p:nvPr/>
        </p:nvSpPr>
        <p:spPr>
          <a:xfrm>
            <a:off x="1716080" y="1226141"/>
            <a:ext cx="9465495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こんなときどう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する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？フィッシング詐欺編</a:t>
            </a: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B8A8FCD0-A01F-20C0-72CB-5F3231ED0010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３</a:t>
            </a:r>
          </a:p>
        </p:txBody>
      </p:sp>
      <p:pic>
        <p:nvPicPr>
          <p:cNvPr id="5" name="図 4" descr="時計 が含まれている画像_x000a__x000a_説明は自動で生成されたものです">
            <a:extLst>
              <a:ext uri="{FF2B5EF4-FFF2-40B4-BE49-F238E27FC236}">
                <a16:creationId xmlns:a16="http://schemas.microsoft.com/office/drawing/2014/main" id="{AB18D3C1-865F-C65A-83B9-32F7349DA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329" y="2120119"/>
            <a:ext cx="1809750" cy="2333625"/>
          </a:xfrm>
          <a:prstGeom prst="rect">
            <a:avLst/>
          </a:prstGeom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C03E4EC-BE46-321D-8A31-465D27D6A36F}"/>
              </a:ext>
            </a:extLst>
          </p:cNvPr>
          <p:cNvGrpSpPr/>
          <p:nvPr/>
        </p:nvGrpSpPr>
        <p:grpSpPr>
          <a:xfrm>
            <a:off x="2631540" y="2461410"/>
            <a:ext cx="8628468" cy="1597507"/>
            <a:chOff x="489328" y="4837822"/>
            <a:chExt cx="8434322" cy="990271"/>
          </a:xfrm>
        </p:grpSpPr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1F56021D-C020-4B63-2F85-16D20EA329A7}"/>
                </a:ext>
              </a:extLst>
            </p:cNvPr>
            <p:cNvSpPr/>
            <p:nvPr/>
          </p:nvSpPr>
          <p:spPr>
            <a:xfrm rot="16200000">
              <a:off x="509739" y="5197385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468EB5D-98C7-7469-26CA-40CA46567A40}"/>
                </a:ext>
              </a:extLst>
            </p:cNvPr>
            <p:cNvSpPr/>
            <p:nvPr/>
          </p:nvSpPr>
          <p:spPr>
            <a:xfrm>
              <a:off x="771756" y="4837822"/>
              <a:ext cx="8151894" cy="9902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4" name="テキスト ボックス 29">
            <a:extLst>
              <a:ext uri="{FF2B5EF4-FFF2-40B4-BE49-F238E27FC236}">
                <a16:creationId xmlns:a16="http://schemas.microsoft.com/office/drawing/2014/main" id="{1816D345-6C8F-2718-E35C-512E354E6037}"/>
              </a:ext>
            </a:extLst>
          </p:cNvPr>
          <p:cNvSpPr txBox="1"/>
          <p:nvPr/>
        </p:nvSpPr>
        <p:spPr>
          <a:xfrm>
            <a:off x="3307185" y="2543937"/>
            <a:ext cx="7430107" cy="197284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こんなシ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ョー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トメッセ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ー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ジが届いて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．．．。</a:t>
            </a:r>
          </a:p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Ｃさん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、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どう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思う？</a:t>
            </a:r>
            <a:endParaRPr lang="ja-JP" sz="28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  <a:p>
            <a:pPr>
              <a:lnSpc>
                <a:spcPct val="150000"/>
              </a:lnSpc>
            </a:pPr>
            <a:endParaRPr lang="ja-JP" sz="28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C8F00D1-3EF3-F82A-F4C7-09518B92E28A}"/>
              </a:ext>
            </a:extLst>
          </p:cNvPr>
          <p:cNvGrpSpPr/>
          <p:nvPr/>
        </p:nvGrpSpPr>
        <p:grpSpPr>
          <a:xfrm>
            <a:off x="1422299" y="4786155"/>
            <a:ext cx="8658629" cy="1597507"/>
            <a:chOff x="771756" y="4837822"/>
            <a:chExt cx="8463804" cy="990271"/>
          </a:xfrm>
        </p:grpSpPr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D72441D0-E5E9-487A-57EB-27303C201EF6}"/>
                </a:ext>
              </a:extLst>
            </p:cNvPr>
            <p:cNvSpPr/>
            <p:nvPr/>
          </p:nvSpPr>
          <p:spPr>
            <a:xfrm rot="5400000">
              <a:off x="8943007" y="5173367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BC4E7798-EDFD-ABC8-696A-9E3FB1C7A62E}"/>
                </a:ext>
              </a:extLst>
            </p:cNvPr>
            <p:cNvSpPr/>
            <p:nvPr/>
          </p:nvSpPr>
          <p:spPr>
            <a:xfrm>
              <a:off x="771756" y="4837822"/>
              <a:ext cx="8151894" cy="9902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20" name="テキスト ボックス 29">
            <a:extLst>
              <a:ext uri="{FF2B5EF4-FFF2-40B4-BE49-F238E27FC236}">
                <a16:creationId xmlns:a16="http://schemas.microsoft.com/office/drawing/2014/main" id="{AF7375DA-6C06-0574-7A59-1507DA16C6C5}"/>
              </a:ext>
            </a:extLst>
          </p:cNvPr>
          <p:cNvSpPr txBox="1"/>
          <p:nvPr/>
        </p:nvSpPr>
        <p:spPr>
          <a:xfrm>
            <a:off x="1809015" y="4868682"/>
            <a:ext cx="7430107" cy="13245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どれどれ？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「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アカウントが使えない」？</a:t>
            </a:r>
          </a:p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Ｂ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さん、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何か心当たりある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？</a:t>
            </a:r>
            <a:endParaRPr lang="ja-JP"/>
          </a:p>
        </p:txBody>
      </p:sp>
      <p:pic>
        <p:nvPicPr>
          <p:cNvPr id="21" name="図 20" descr="時計 が含まれている画像&#10;&#10;説明は自動で生成されたものです">
            <a:extLst>
              <a:ext uri="{FF2B5EF4-FFF2-40B4-BE49-F238E27FC236}">
                <a16:creationId xmlns:a16="http://schemas.microsoft.com/office/drawing/2014/main" id="{A056E965-F5A9-84C8-3F14-E7AD7492C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6528" y="3999705"/>
            <a:ext cx="1628775" cy="29718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3C5553C-E64F-037B-E9D8-1B4092C105C3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0B7F4660-4146-67B3-69CC-E1F38A8130DE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23" name="四角形: 上の 2 つの角を丸める 22">
            <a:extLst>
              <a:ext uri="{FF2B5EF4-FFF2-40B4-BE49-F238E27FC236}">
                <a16:creationId xmlns:a16="http://schemas.microsoft.com/office/drawing/2014/main" id="{1F0F256D-ADC6-BE80-A5B7-DCEA35B1AEF4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64547E3-CEEC-D850-9D19-1F5FF1C14BA2}"/>
              </a:ext>
            </a:extLst>
          </p:cNvPr>
          <p:cNvSpPr/>
          <p:nvPr/>
        </p:nvSpPr>
        <p:spPr>
          <a:xfrm>
            <a:off x="1307910" y="4319340"/>
            <a:ext cx="1301261" cy="386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Digi Kyokasho NK-R"/>
                <a:ea typeface="UD Digi Kyokasho NK-R"/>
                <a:cs typeface="Calibri"/>
              </a:rPr>
              <a:t>Bさん</a:t>
            </a:r>
            <a:endParaRPr lang="ja-JP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Digi Kyokasho NK-R"/>
              <a:ea typeface="UD Digi Kyokasho NK-R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C529591E-227D-7716-888A-62960CA19447}"/>
              </a:ext>
            </a:extLst>
          </p:cNvPr>
          <p:cNvSpPr/>
          <p:nvPr/>
        </p:nvSpPr>
        <p:spPr>
          <a:xfrm>
            <a:off x="10088494" y="6382600"/>
            <a:ext cx="1301261" cy="386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UD Digi Kyokasho NK-R"/>
                <a:ea typeface="UD Digi Kyokasho NK-R"/>
                <a:cs typeface="Calibri"/>
              </a:rPr>
              <a:t>Cさん</a:t>
            </a:r>
            <a:endParaRPr lang="ja-JP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Digi Kyokasho NK-R"/>
              <a:ea typeface="UD Digi Kyokasho NK-R"/>
            </a:endParaRPr>
          </a:p>
        </p:txBody>
      </p:sp>
    </p:spTree>
    <p:extLst>
      <p:ext uri="{BB962C8B-B14F-4D97-AF65-F5344CB8AC3E}">
        <p14:creationId xmlns:p14="http://schemas.microsoft.com/office/powerpoint/2010/main" val="2585261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6E3C75-6C11-A8CB-87C0-006B8527E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EF50015-445C-3266-A529-2047868D56A4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C62A72E4-99E9-0B21-78CB-5D8C63F41EB9}"/>
              </a:ext>
            </a:extLst>
          </p:cNvPr>
          <p:cNvSpPr txBox="1"/>
          <p:nvPr/>
        </p:nvSpPr>
        <p:spPr>
          <a:xfrm>
            <a:off x="1716080" y="1226141"/>
            <a:ext cx="9465495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こんなときどう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する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？フィッシング詐欺編</a:t>
            </a: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B8A8FCD0-A01F-20C0-72CB-5F3231ED0010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３</a:t>
            </a:r>
          </a:p>
        </p:txBody>
      </p:sp>
      <p:pic>
        <p:nvPicPr>
          <p:cNvPr id="5" name="図 4" descr="時計 が含まれている画像_x000a__x000a_説明は自動で生成されたものです">
            <a:extLst>
              <a:ext uri="{FF2B5EF4-FFF2-40B4-BE49-F238E27FC236}">
                <a16:creationId xmlns:a16="http://schemas.microsoft.com/office/drawing/2014/main" id="{AB18D3C1-865F-C65A-83B9-32F7349DA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329" y="2120119"/>
            <a:ext cx="1809750" cy="2333625"/>
          </a:xfrm>
          <a:prstGeom prst="rect">
            <a:avLst/>
          </a:prstGeom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C03E4EC-BE46-321D-8A31-465D27D6A36F}"/>
              </a:ext>
            </a:extLst>
          </p:cNvPr>
          <p:cNvGrpSpPr/>
          <p:nvPr/>
        </p:nvGrpSpPr>
        <p:grpSpPr>
          <a:xfrm>
            <a:off x="2631540" y="2461410"/>
            <a:ext cx="8628468" cy="1597507"/>
            <a:chOff x="489328" y="4837822"/>
            <a:chExt cx="8434322" cy="990271"/>
          </a:xfrm>
        </p:grpSpPr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1F56021D-C020-4B63-2F85-16D20EA329A7}"/>
                </a:ext>
              </a:extLst>
            </p:cNvPr>
            <p:cNvSpPr/>
            <p:nvPr/>
          </p:nvSpPr>
          <p:spPr>
            <a:xfrm rot="16200000">
              <a:off x="509739" y="5197385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468EB5D-98C7-7469-26CA-40CA46567A40}"/>
                </a:ext>
              </a:extLst>
            </p:cNvPr>
            <p:cNvSpPr/>
            <p:nvPr/>
          </p:nvSpPr>
          <p:spPr>
            <a:xfrm>
              <a:off x="771756" y="4837822"/>
              <a:ext cx="8151894" cy="9902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4" name="テキスト ボックス 29">
            <a:extLst>
              <a:ext uri="{FF2B5EF4-FFF2-40B4-BE49-F238E27FC236}">
                <a16:creationId xmlns:a16="http://schemas.microsoft.com/office/drawing/2014/main" id="{1816D345-6C8F-2718-E35C-512E354E6037}"/>
              </a:ext>
            </a:extLst>
          </p:cNvPr>
          <p:cNvSpPr txBox="1"/>
          <p:nvPr/>
        </p:nvSpPr>
        <p:spPr>
          <a:xfrm>
            <a:off x="3307185" y="2860460"/>
            <a:ext cx="7430107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あまり思い当たらないけど・・・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C8F00D1-3EF3-F82A-F4C7-09518B92E28A}"/>
              </a:ext>
            </a:extLst>
          </p:cNvPr>
          <p:cNvGrpSpPr/>
          <p:nvPr/>
        </p:nvGrpSpPr>
        <p:grpSpPr>
          <a:xfrm>
            <a:off x="1422299" y="4786155"/>
            <a:ext cx="8658629" cy="1597507"/>
            <a:chOff x="771756" y="4837822"/>
            <a:chExt cx="8463804" cy="990271"/>
          </a:xfrm>
        </p:grpSpPr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D72441D0-E5E9-487A-57EB-27303C201EF6}"/>
                </a:ext>
              </a:extLst>
            </p:cNvPr>
            <p:cNvSpPr/>
            <p:nvPr/>
          </p:nvSpPr>
          <p:spPr>
            <a:xfrm rot="5400000">
              <a:off x="8943007" y="5173367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BC4E7798-EDFD-ABC8-696A-9E3FB1C7A62E}"/>
                </a:ext>
              </a:extLst>
            </p:cNvPr>
            <p:cNvSpPr/>
            <p:nvPr/>
          </p:nvSpPr>
          <p:spPr>
            <a:xfrm>
              <a:off x="771756" y="4837822"/>
              <a:ext cx="8151894" cy="9902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20" name="テキスト ボックス 29">
            <a:extLst>
              <a:ext uri="{FF2B5EF4-FFF2-40B4-BE49-F238E27FC236}">
                <a16:creationId xmlns:a16="http://schemas.microsoft.com/office/drawing/2014/main" id="{AF7375DA-6C06-0574-7A59-1507DA16C6C5}"/>
              </a:ext>
            </a:extLst>
          </p:cNvPr>
          <p:cNvSpPr txBox="1"/>
          <p:nvPr/>
        </p:nvSpPr>
        <p:spPr>
          <a:xfrm>
            <a:off x="1809015" y="5243820"/>
            <a:ext cx="7430107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間違って送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って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きたのかも？</a:t>
            </a:r>
            <a:endParaRPr lang="ja-JP" sz="28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pic>
        <p:nvPicPr>
          <p:cNvPr id="21" name="図 20" descr="時計 が含まれている画像&#10;&#10;説明は自動で生成されたものです">
            <a:extLst>
              <a:ext uri="{FF2B5EF4-FFF2-40B4-BE49-F238E27FC236}">
                <a16:creationId xmlns:a16="http://schemas.microsoft.com/office/drawing/2014/main" id="{A056E965-F5A9-84C8-3F14-E7AD7492C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6528" y="3999705"/>
            <a:ext cx="1628775" cy="29718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3C5553C-E64F-037B-E9D8-1B4092C105C3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0B7F4660-4146-67B3-69CC-E1F38A8130DE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23" name="四角形: 上の 2 つの角を丸める 22">
            <a:extLst>
              <a:ext uri="{FF2B5EF4-FFF2-40B4-BE49-F238E27FC236}">
                <a16:creationId xmlns:a16="http://schemas.microsoft.com/office/drawing/2014/main" id="{1F0F256D-ADC6-BE80-A5B7-DCEA35B1AEF4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64547E3-CEEC-D850-9D19-1F5FF1C14BA2}"/>
              </a:ext>
            </a:extLst>
          </p:cNvPr>
          <p:cNvSpPr/>
          <p:nvPr/>
        </p:nvSpPr>
        <p:spPr>
          <a:xfrm>
            <a:off x="1307910" y="4319340"/>
            <a:ext cx="1301261" cy="386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UD Digi Kyokasho NK-R"/>
                <a:ea typeface="UD Digi Kyokasho NK-R"/>
                <a:cs typeface="Calibri"/>
              </a:rPr>
              <a:t>Bさん</a:t>
            </a:r>
            <a:endParaRPr lang="ja-JP" altLang="en-US">
              <a:latin typeface="UD Digi Kyokasho NK-R"/>
              <a:ea typeface="UD Digi Kyokasho NK-R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C529591E-227D-7716-888A-62960CA19447}"/>
              </a:ext>
            </a:extLst>
          </p:cNvPr>
          <p:cNvSpPr/>
          <p:nvPr/>
        </p:nvSpPr>
        <p:spPr>
          <a:xfrm>
            <a:off x="10088494" y="6382600"/>
            <a:ext cx="1301261" cy="386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>
                <a:latin typeface="UD Digi Kyokasho NK-R"/>
                <a:ea typeface="UD Digi Kyokasho NK-R"/>
                <a:cs typeface="Calibri"/>
              </a:rPr>
              <a:t>Cさん</a:t>
            </a:r>
            <a:endParaRPr lang="ja-JP" altLang="en-US">
              <a:latin typeface="UD Digi Kyokasho NK-R"/>
              <a:ea typeface="UD Digi Kyokasho NK-R"/>
            </a:endParaRPr>
          </a:p>
        </p:txBody>
      </p:sp>
    </p:spTree>
    <p:extLst>
      <p:ext uri="{BB962C8B-B14F-4D97-AF65-F5344CB8AC3E}">
        <p14:creationId xmlns:p14="http://schemas.microsoft.com/office/powerpoint/2010/main" val="3906217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77783D-7CD9-B69F-E9B3-AD39D0E56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B559CF8-9DC7-DD8D-2B67-BC8239AFA28C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20" name="テキスト ボックス 29">
            <a:extLst>
              <a:ext uri="{FF2B5EF4-FFF2-40B4-BE49-F238E27FC236}">
                <a16:creationId xmlns:a16="http://schemas.microsoft.com/office/drawing/2014/main" id="{146874A6-4583-6A0F-BE80-3A02259F9DD3}"/>
              </a:ext>
            </a:extLst>
          </p:cNvPr>
          <p:cNvSpPr txBox="1"/>
          <p:nvPr/>
        </p:nvSpPr>
        <p:spPr>
          <a:xfrm>
            <a:off x="1809015" y="5243224"/>
            <a:ext cx="7430107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間違って送ってきたのかも？</a:t>
            </a:r>
            <a:endParaRPr lang="ja-JP" sz="28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85D2789D-7A7F-0148-BFB8-458D570B6A46}"/>
              </a:ext>
            </a:extLst>
          </p:cNvPr>
          <p:cNvSpPr txBox="1"/>
          <p:nvPr/>
        </p:nvSpPr>
        <p:spPr>
          <a:xfrm>
            <a:off x="1716080" y="1226141"/>
            <a:ext cx="9465495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こんなときどう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する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？フィッシング詐欺編</a:t>
            </a: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10C10FDD-A899-398F-B079-A275B7089F9D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３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F11D695-A6DA-95B5-049A-46405CCCE19F}"/>
              </a:ext>
            </a:extLst>
          </p:cNvPr>
          <p:cNvGrpSpPr/>
          <p:nvPr/>
        </p:nvGrpSpPr>
        <p:grpSpPr>
          <a:xfrm>
            <a:off x="2631540" y="2461410"/>
            <a:ext cx="8628468" cy="1597507"/>
            <a:chOff x="489328" y="4837822"/>
            <a:chExt cx="8434322" cy="990271"/>
          </a:xfrm>
        </p:grpSpPr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4E29008E-1754-321D-98CC-A99F200975DF}"/>
                </a:ext>
              </a:extLst>
            </p:cNvPr>
            <p:cNvSpPr/>
            <p:nvPr/>
          </p:nvSpPr>
          <p:spPr>
            <a:xfrm rot="16200000">
              <a:off x="509739" y="5197385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348DED68-7890-AC73-F4B6-C9C72D665A86}"/>
                </a:ext>
              </a:extLst>
            </p:cNvPr>
            <p:cNvSpPr/>
            <p:nvPr/>
          </p:nvSpPr>
          <p:spPr>
            <a:xfrm>
              <a:off x="771756" y="4837822"/>
              <a:ext cx="8151894" cy="9902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4" name="テキスト ボックス 29">
            <a:extLst>
              <a:ext uri="{FF2B5EF4-FFF2-40B4-BE49-F238E27FC236}">
                <a16:creationId xmlns:a16="http://schemas.microsoft.com/office/drawing/2014/main" id="{11659676-DD09-8E3F-0D82-8B4A74D6947F}"/>
              </a:ext>
            </a:extLst>
          </p:cNvPr>
          <p:cNvSpPr txBox="1"/>
          <p:nvPr/>
        </p:nvSpPr>
        <p:spPr>
          <a:xfrm>
            <a:off x="3320100" y="2595599"/>
            <a:ext cx="7430107" cy="132651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番号にかけて、ＵＲＬをクリックして、</a:t>
            </a:r>
          </a:p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登録し直そうかな？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3A128F2-6F89-4145-0AAB-DA3F89ACA413}"/>
              </a:ext>
            </a:extLst>
          </p:cNvPr>
          <p:cNvGrpSpPr/>
          <p:nvPr/>
        </p:nvGrpSpPr>
        <p:grpSpPr>
          <a:xfrm>
            <a:off x="1422299" y="4786155"/>
            <a:ext cx="8658629" cy="1597507"/>
            <a:chOff x="771756" y="4837822"/>
            <a:chExt cx="8463804" cy="990271"/>
          </a:xfrm>
        </p:grpSpPr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BEC4B3CF-A7E1-D474-F068-A132604C085E}"/>
                </a:ext>
              </a:extLst>
            </p:cNvPr>
            <p:cNvSpPr/>
            <p:nvPr/>
          </p:nvSpPr>
          <p:spPr>
            <a:xfrm rot="5400000">
              <a:off x="8943007" y="5173367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056A9A21-3AC2-2D4B-62F4-9BF6DAC679A4}"/>
                </a:ext>
              </a:extLst>
            </p:cNvPr>
            <p:cNvSpPr/>
            <p:nvPr/>
          </p:nvSpPr>
          <p:spPr>
            <a:xfrm>
              <a:off x="771756" y="4837822"/>
              <a:ext cx="8151894" cy="99027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pic>
        <p:nvPicPr>
          <p:cNvPr id="3" name="図 2" descr="アイコン_x000a__x000a_説明は自動で生成されたものです">
            <a:extLst>
              <a:ext uri="{FF2B5EF4-FFF2-40B4-BE49-F238E27FC236}">
                <a16:creationId xmlns:a16="http://schemas.microsoft.com/office/drawing/2014/main" id="{DE92AC87-60F6-0D90-4AD1-B6483E841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5637" y="4120096"/>
            <a:ext cx="1685925" cy="2486025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B5F676E-5E0D-66F2-9D5A-E75FCD32999D}"/>
              </a:ext>
            </a:extLst>
          </p:cNvPr>
          <p:cNvSpPr/>
          <p:nvPr/>
        </p:nvSpPr>
        <p:spPr>
          <a:xfrm>
            <a:off x="1743559" y="5024033"/>
            <a:ext cx="7542508" cy="1071966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7" name="図 6" descr="時計 が含まれている画像_x000a__x000a_説明は自動で生成されたものです">
            <a:extLst>
              <a:ext uri="{FF2B5EF4-FFF2-40B4-BE49-F238E27FC236}">
                <a16:creationId xmlns:a16="http://schemas.microsoft.com/office/drawing/2014/main" id="{EF3A1351-1E58-591D-1961-090582BD4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329" y="2120119"/>
            <a:ext cx="1809750" cy="2333625"/>
          </a:xfrm>
          <a:prstGeom prst="rect">
            <a:avLst/>
          </a:prstGeom>
        </p:spPr>
      </p:pic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39C2921F-19E7-AD9E-F5C1-5E662A03ECC4}"/>
              </a:ext>
            </a:extLst>
          </p:cNvPr>
          <p:cNvSpPr/>
          <p:nvPr/>
        </p:nvSpPr>
        <p:spPr>
          <a:xfrm>
            <a:off x="1307910" y="4319340"/>
            <a:ext cx="1301261" cy="386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UD Digi Kyokasho NK-R"/>
                <a:ea typeface="UD Digi Kyokasho NK-R"/>
                <a:cs typeface="Calibri"/>
              </a:rPr>
              <a:t>Bさん</a:t>
            </a:r>
            <a:endParaRPr lang="ja-JP" altLang="en-US">
              <a:latin typeface="UD Digi Kyokasho NK-R"/>
              <a:ea typeface="UD Digi Kyokasho NK-R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0227F868-42C4-5792-9CD6-A0C68A13E1FA}"/>
              </a:ext>
            </a:extLst>
          </p:cNvPr>
          <p:cNvSpPr/>
          <p:nvPr/>
        </p:nvSpPr>
        <p:spPr>
          <a:xfrm>
            <a:off x="10088494" y="6382600"/>
            <a:ext cx="1301261" cy="386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ja-JP" altLang="en-US">
                <a:latin typeface="UD Digi Kyokasho NK-R"/>
                <a:ea typeface="UD Digi Kyokasho NK-R"/>
                <a:cs typeface="Calibri"/>
              </a:rPr>
              <a:t>Cさん</a:t>
            </a:r>
            <a:endParaRPr lang="ja-JP" altLang="en-US">
              <a:latin typeface="UD Digi Kyokasho NK-R"/>
              <a:ea typeface="UD Digi Kyokasho NK-R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16FA86A-621D-BCCC-1D09-57EAB371443F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四角形: 上の 2 つの角を丸める 27">
            <a:extLst>
              <a:ext uri="{FF2B5EF4-FFF2-40B4-BE49-F238E27FC236}">
                <a16:creationId xmlns:a16="http://schemas.microsoft.com/office/drawing/2014/main" id="{E8EDE2FB-425B-4EE5-BCB9-A81CAA1E212E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30" name="四角形: 上の 2 つの角を丸める 29">
            <a:extLst>
              <a:ext uri="{FF2B5EF4-FFF2-40B4-BE49-F238E27FC236}">
                <a16:creationId xmlns:a16="http://schemas.microsoft.com/office/drawing/2014/main" id="{CDC6254B-680C-3BE7-98F4-510ED2FF8D0C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9327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C6B527-9821-55E3-513E-FA28C9DE4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551C816-B941-E280-A6E3-6C947E1033E6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E44EF803-8BD6-CBE6-D671-305ECB799500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【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事例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３</a:t>
            </a:r>
            <a:r>
              <a:rPr lang="en-US" alt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】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について、あなたな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ら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ど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う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しますか？</a:t>
            </a:r>
            <a:endParaRPr lang="ja-JP">
              <a:solidFill>
                <a:schemeClr val="accent1"/>
              </a:solidFill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4F69972F-13C1-BB43-E028-8B8E5358348C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3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5699426C-05D1-3127-9C6A-B81A39CA551A}"/>
              </a:ext>
            </a:extLst>
          </p:cNvPr>
          <p:cNvSpPr txBox="1"/>
          <p:nvPr/>
        </p:nvSpPr>
        <p:spPr>
          <a:xfrm>
            <a:off x="1548180" y="2168954"/>
            <a:ext cx="9814206" cy="390985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（</a:t>
            </a:r>
            <a:r>
              <a:rPr lang="ja-JP" sz="2800">
                <a:latin typeface="UD Digi Kyokasho NK-R"/>
                <a:ea typeface="UD Digi Kyokasho NK-R"/>
              </a:rPr>
              <a:t>１）あなたがＣさんなら、Ｂさんにどうアドバイスしますか。</a:t>
            </a:r>
            <a:endParaRPr lang="ja-JP" altLang="en-US" sz="2800">
              <a:latin typeface="UD Digi Kyokasho NK-R"/>
              <a:ea typeface="UD Digi Kyokasho NK-R"/>
            </a:endParaRPr>
          </a:p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　　　　</a:t>
            </a:r>
            <a:r>
              <a:rPr lang="ja-JP" sz="2800">
                <a:latin typeface="UD Digi Kyokasho NK-R"/>
                <a:ea typeface="UD Digi Kyokasho NK-R"/>
              </a:rPr>
              <a:t>文中の空欄に入る言葉に◯をしよう</a:t>
            </a:r>
          </a:p>
          <a:p>
            <a:pPr>
              <a:lnSpc>
                <a:spcPct val="150000"/>
              </a:lnSpc>
            </a:pPr>
            <a:br>
              <a:rPr lang="ja-JP" sz="2800">
                <a:latin typeface="UD Digi Kyokasho NK-R"/>
                <a:ea typeface="UD Digi Kyokasho NK-R"/>
              </a:rPr>
            </a:br>
            <a:r>
              <a:rPr lang="ja-JP" sz="2800">
                <a:latin typeface="UD Digi Kyokasho NK-R"/>
                <a:ea typeface="UD Digi Kyokasho NK-R"/>
              </a:rPr>
              <a:t>　</a:t>
            </a:r>
            <a:r>
              <a:rPr lang="ja-JP" altLang="en-US" sz="2800">
                <a:latin typeface="UD Digi Kyokasho NK-R"/>
                <a:ea typeface="UD Digi Kyokasho NK-R"/>
              </a:rPr>
              <a:t>　　　</a:t>
            </a:r>
            <a:r>
              <a:rPr lang="ja-JP" sz="2800">
                <a:latin typeface="UD Digi Kyokasho NK-R"/>
                <a:ea typeface="UD Digi Kyokasho NK-R"/>
              </a:rPr>
              <a:t>ア：心配だったら親か先生に相談すれば？</a:t>
            </a:r>
            <a:br>
              <a:rPr lang="ja-JP" sz="2800">
                <a:latin typeface="UD Digi Kyokasho NK-R"/>
                <a:ea typeface="UD Digi Kyokasho NK-R"/>
              </a:rPr>
            </a:br>
            <a:r>
              <a:rPr lang="ja-JP" sz="2800">
                <a:latin typeface="UD Digi Kyokasho NK-R"/>
                <a:ea typeface="UD Digi Kyokasho NK-R"/>
              </a:rPr>
              <a:t>　</a:t>
            </a:r>
            <a:r>
              <a:rPr lang="ja-JP" altLang="en-US" sz="2800">
                <a:latin typeface="UD Digi Kyokasho NK-R"/>
                <a:ea typeface="UD Digi Kyokasho NK-R"/>
              </a:rPr>
              <a:t>　　　</a:t>
            </a:r>
            <a:r>
              <a:rPr lang="ja-JP" sz="2800">
                <a:latin typeface="UD Digi Kyokasho NK-R"/>
                <a:ea typeface="UD Digi Kyokasho NK-R"/>
              </a:rPr>
              <a:t>イ：クリックすればわかるんじゃない？</a:t>
            </a:r>
            <a:br>
              <a:rPr lang="ja-JP" sz="2800">
                <a:latin typeface="UD Digi Kyokasho NK-R"/>
                <a:ea typeface="UD Digi Kyokasho NK-R"/>
              </a:rPr>
            </a:br>
            <a:r>
              <a:rPr lang="ja-JP" sz="2800">
                <a:latin typeface="UD Digi Kyokasho NK-R"/>
                <a:ea typeface="UD Digi Kyokasho NK-R"/>
              </a:rPr>
              <a:t>　</a:t>
            </a:r>
            <a:r>
              <a:rPr lang="ja-JP" altLang="en-US" sz="2800">
                <a:latin typeface="UD Digi Kyokasho NK-R"/>
                <a:ea typeface="UD Digi Kyokasho NK-R"/>
              </a:rPr>
              <a:t>　　　</a:t>
            </a:r>
            <a:r>
              <a:rPr lang="ja-JP" sz="2800">
                <a:latin typeface="UD Digi Kyokasho NK-R"/>
                <a:ea typeface="UD Digi Kyokasho NK-R"/>
              </a:rPr>
              <a:t>ウ：</a:t>
            </a:r>
            <a:r>
              <a:rPr lang="ja-JP" altLang="en-US" sz="2800">
                <a:latin typeface="UD Digi Kyokasho NK-R"/>
                <a:ea typeface="UD Digi Kyokasho NK-R"/>
              </a:rPr>
              <a:t>メール</a:t>
            </a:r>
            <a:r>
              <a:rPr lang="ja-JP" sz="2800">
                <a:latin typeface="UD Digi Kyokasho NK-R"/>
                <a:ea typeface="UD Digi Kyokasho NK-R"/>
              </a:rPr>
              <a:t>に番号があるから、電話してみたら？　</a:t>
            </a:r>
            <a:endParaRPr lang="ja-JP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70CB011-CA43-BB4A-E55A-4BFDBC8B6B10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257CA29B-02B3-CB48-AF43-5ECCA72AD2CD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F17C1A14-239A-F944-B5E3-A2AE58706D0F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E8414AFB-E2F0-C0A0-0266-3415EC4DCB0C}"/>
              </a:ext>
            </a:extLst>
          </p:cNvPr>
          <p:cNvSpPr/>
          <p:nvPr/>
        </p:nvSpPr>
        <p:spPr>
          <a:xfrm>
            <a:off x="2197343" y="4222069"/>
            <a:ext cx="573311" cy="555334"/>
          </a:xfrm>
          <a:prstGeom prst="ellipse">
            <a:avLst/>
          </a:prstGeom>
          <a:noFill/>
          <a:ln w="57150">
            <a:solidFill>
              <a:srgbClr val="FF00A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550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351257-61F3-8632-4B4E-2363C5F63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673EE15-F85F-4FE5-A7D7-A6405E2D49BD}"/>
              </a:ext>
            </a:extLst>
          </p:cNvPr>
          <p:cNvSpPr/>
          <p:nvPr/>
        </p:nvSpPr>
        <p:spPr>
          <a:xfrm>
            <a:off x="1278610" y="4442847"/>
            <a:ext cx="10009321" cy="2053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8A294F7-B906-CBD9-0D3C-A492D6B670F0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6AB177AA-CD71-6254-4201-6154BBFDBD56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【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事例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３</a:t>
            </a:r>
            <a:r>
              <a:rPr lang="en-US" alt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】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について、あなたな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ら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ど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う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しますか？</a:t>
            </a:r>
            <a:endParaRPr lang="ja-JP">
              <a:solidFill>
                <a:schemeClr val="accent1"/>
              </a:solidFill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2CB2F0A4-213F-6D81-0D5D-B768C6199277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3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52B15966-2751-7FF1-393A-839755C3E124}"/>
              </a:ext>
            </a:extLst>
          </p:cNvPr>
          <p:cNvSpPr txBox="1"/>
          <p:nvPr/>
        </p:nvSpPr>
        <p:spPr>
          <a:xfrm>
            <a:off x="1548180" y="2168954"/>
            <a:ext cx="9814206" cy="197284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>
                <a:latin typeface="UD Digi Kyokasho NK-R"/>
                <a:ea typeface="UD Digi Kyokasho NK-R"/>
              </a:rPr>
              <a:t>（</a:t>
            </a:r>
            <a:r>
              <a:rPr lang="ja-JP" altLang="en-US" sz="2800">
                <a:latin typeface="UD Digi Kyokasho NK-R"/>
                <a:ea typeface="UD Digi Kyokasho NK-R"/>
              </a:rPr>
              <a:t>２</a:t>
            </a:r>
            <a:r>
              <a:rPr lang="ja-JP" sz="2800">
                <a:latin typeface="UD Digi Kyokasho NK-R"/>
                <a:ea typeface="UD Digi Kyokasho NK-R"/>
              </a:rPr>
              <a:t>）</a:t>
            </a:r>
            <a:r>
              <a:rPr lang="ja-JP" altLang="en-US" sz="2800">
                <a:latin typeface="UD Digi Kyokasho NK-R"/>
                <a:ea typeface="UD Digi Kyokasho NK-R"/>
              </a:rPr>
              <a:t>心当たりの</a:t>
            </a:r>
            <a:r>
              <a:rPr lang="ja-JP" sz="2800">
                <a:latin typeface="UD Digi Kyokasho NK-R"/>
                <a:ea typeface="UD Digi Kyokasho NK-R"/>
              </a:rPr>
              <a:t>な</a:t>
            </a:r>
            <a:r>
              <a:rPr lang="ja-JP" altLang="en-US" sz="2800">
                <a:latin typeface="UD Digi Kyokasho NK-R"/>
                <a:ea typeface="UD Digi Kyokasho NK-R"/>
              </a:rPr>
              <a:t>いメールやショートメッセージが来</a:t>
            </a:r>
            <a:r>
              <a:rPr lang="ja-JP" sz="2800">
                <a:latin typeface="UD Digi Kyokasho NK-R"/>
                <a:ea typeface="UD Digi Kyokasho NK-R"/>
              </a:rPr>
              <a:t>た</a:t>
            </a:r>
            <a:r>
              <a:rPr lang="ja-JP" altLang="en-US" sz="2800">
                <a:latin typeface="UD Digi Kyokasho NK-R"/>
                <a:ea typeface="UD Digi Kyokasho NK-R"/>
              </a:rPr>
              <a:t>場合の</a:t>
            </a:r>
            <a:endParaRPr lang="ja-JP" sz="2800">
              <a:latin typeface="UD Digi Kyokasho NK-R"/>
              <a:ea typeface="UD Digi Kyokasho NK-R"/>
            </a:endParaRPr>
          </a:p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　　　適切</a:t>
            </a:r>
            <a:r>
              <a:rPr lang="ja-JP" sz="2800">
                <a:latin typeface="UD Digi Kyokasho NK-R"/>
                <a:ea typeface="UD Digi Kyokasho NK-R"/>
              </a:rPr>
              <a:t>な</a:t>
            </a:r>
            <a:r>
              <a:rPr lang="ja-JP" altLang="en-US" sz="2800">
                <a:latin typeface="UD Digi Kyokasho NK-R"/>
                <a:ea typeface="UD Digi Kyokasho NK-R"/>
              </a:rPr>
              <a:t>対応は何だろ</a:t>
            </a:r>
            <a:r>
              <a:rPr lang="ja-JP" sz="2800">
                <a:latin typeface="UD Digi Kyokasho NK-R"/>
                <a:ea typeface="UD Digi Kyokasho NK-R"/>
              </a:rPr>
              <a:t>うか</a:t>
            </a:r>
            <a:r>
              <a:rPr lang="ja-JP" altLang="en-US" sz="2800">
                <a:latin typeface="UD Digi Kyokasho NK-R"/>
                <a:ea typeface="UD Digi Kyokasho NK-R"/>
              </a:rPr>
              <a:t>？</a:t>
            </a:r>
            <a:endParaRPr lang="ja-JP" sz="2800">
              <a:latin typeface="UD Digi Kyokasho NK-R"/>
              <a:ea typeface="UD Digi Kyokasho NK-R"/>
            </a:endParaRPr>
          </a:p>
          <a:p>
            <a:pPr>
              <a:lnSpc>
                <a:spcPct val="150000"/>
              </a:lnSpc>
            </a:pPr>
            <a:r>
              <a:rPr lang="ja-JP" sz="2800">
                <a:latin typeface="UD Digi Kyokasho NK-R"/>
                <a:ea typeface="UD Digi Kyokasho NK-R"/>
              </a:rPr>
              <a:t>　　</a:t>
            </a:r>
            <a:r>
              <a:rPr lang="ja-JP" altLang="en-US" sz="2800">
                <a:latin typeface="UD Digi Kyokasho NK-R"/>
                <a:ea typeface="UD Digi Kyokasho NK-R"/>
              </a:rPr>
              <a:t>（資料を確認して</a:t>
            </a:r>
            <a:r>
              <a:rPr lang="ja-JP" sz="2800">
                <a:latin typeface="UD Digi Kyokasho NK-R"/>
                <a:ea typeface="UD Digi Kyokasho NK-R"/>
              </a:rPr>
              <a:t>空欄に</a:t>
            </a:r>
            <a:r>
              <a:rPr lang="ja-JP" altLang="en-US" sz="2800">
                <a:latin typeface="UD Digi Kyokasho NK-R"/>
                <a:ea typeface="UD Digi Kyokasho NK-R"/>
              </a:rPr>
              <a:t>記</a:t>
            </a:r>
            <a:r>
              <a:rPr lang="ja-JP" sz="2800">
                <a:latin typeface="UD Digi Kyokasho NK-R"/>
                <a:ea typeface="UD Digi Kyokasho NK-R"/>
              </a:rPr>
              <a:t>入しよう</a:t>
            </a:r>
            <a:r>
              <a:rPr lang="ja-JP" altLang="en-US" sz="2800">
                <a:latin typeface="UD Digi Kyokasho NK-R"/>
                <a:ea typeface="UD Digi Kyokasho NK-R"/>
              </a:rPr>
              <a:t>）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DBD1908B-9C9A-84E9-66E6-1AA4A4222AA9}"/>
              </a:ext>
            </a:extLst>
          </p:cNvPr>
          <p:cNvSpPr txBox="1"/>
          <p:nvPr/>
        </p:nvSpPr>
        <p:spPr>
          <a:xfrm>
            <a:off x="1548179" y="4545359"/>
            <a:ext cx="8948884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心当たりの</a:t>
            </a:r>
            <a:r>
              <a:rPr lang="ja-JP" sz="2800">
                <a:latin typeface="UD Digi Kyokasho NK-R"/>
                <a:ea typeface="UD Digi Kyokasho NK-R"/>
              </a:rPr>
              <a:t>な</a:t>
            </a:r>
            <a:r>
              <a:rPr lang="ja-JP" altLang="en-US" sz="2800">
                <a:latin typeface="UD Digi Kyokasho NK-R"/>
                <a:ea typeface="UD Digi Kyokasho NK-R"/>
              </a:rPr>
              <a:t>いメールやショートメッセージが来</a:t>
            </a:r>
            <a:r>
              <a:rPr lang="ja-JP" sz="2800">
                <a:latin typeface="UD Digi Kyokasho NK-R"/>
                <a:ea typeface="UD Digi Kyokasho NK-R"/>
              </a:rPr>
              <a:t>た</a:t>
            </a:r>
            <a:r>
              <a:rPr lang="ja-JP" altLang="en-US" sz="2800">
                <a:latin typeface="UD Digi Kyokasho NK-R"/>
                <a:ea typeface="UD Digi Kyokasho NK-R"/>
              </a:rPr>
              <a:t>場合は</a:t>
            </a:r>
            <a:endParaRPr lang="ja-JP" sz="2800">
              <a:latin typeface="UD Digi Kyokasho NK-R"/>
              <a:ea typeface="UD Digi Kyokasho NK-R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2AD9A3D-107C-AA41-AC58-9AFB77A51A36}"/>
              </a:ext>
            </a:extLst>
          </p:cNvPr>
          <p:cNvSpPr/>
          <p:nvPr/>
        </p:nvSpPr>
        <p:spPr>
          <a:xfrm>
            <a:off x="1898542" y="5359830"/>
            <a:ext cx="8394914" cy="774916"/>
          </a:xfrm>
          <a:prstGeom prst="rect">
            <a:avLst/>
          </a:prstGeom>
          <a:noFill/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128CF24-3335-2910-3714-F89CE5330043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F95AE43A-5095-0499-9838-D270B939F315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F37EBF83-0CF8-17D0-B97F-C276813DE923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3D6F44-3D74-6DD3-FBAB-022CAB8F195C}"/>
              </a:ext>
            </a:extLst>
          </p:cNvPr>
          <p:cNvSpPr txBox="1"/>
          <p:nvPr/>
        </p:nvSpPr>
        <p:spPr>
          <a:xfrm>
            <a:off x="4065722" y="5473485"/>
            <a:ext cx="4267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sz="3600" b="1">
                <a:solidFill>
                  <a:srgbClr val="FF00A2"/>
                </a:solidFill>
                <a:ea typeface="UD Digi Kyokasho NK-R"/>
              </a:rPr>
              <a:t>何もせずに無視する！</a:t>
            </a:r>
            <a:endParaRPr lang="ja-JP" altLang="en-US" sz="360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833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9919FD9-7A45-ACBC-37A6-C1F4F73EE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DC59586-F375-709A-BC86-0443F82EBBAE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消費者トラブル　</a:t>
            </a:r>
            <a:r>
              <a:rPr lang="en-US" sz="2400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―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 フィッシング詐欺編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DABA59BD-6CC7-0BB4-E965-5BB0B97CAC8C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【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事例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３</a:t>
            </a:r>
            <a:r>
              <a:rPr lang="en-US" alt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】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について、あなたな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ら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ど</a:t>
            </a: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う</a:t>
            </a:r>
            <a:r>
              <a:rPr lang="ja-JP" altLang="en-US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しますか？</a:t>
            </a:r>
            <a:endParaRPr lang="ja-JP">
              <a:solidFill>
                <a:schemeClr val="accent1"/>
              </a:solidFill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6BFFAD71-E34F-A68B-D691-C8D9727CEA6B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3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3C20B7D5-9E33-CF68-6311-7A5EBEC4F21C}"/>
              </a:ext>
            </a:extLst>
          </p:cNvPr>
          <p:cNvSpPr txBox="1"/>
          <p:nvPr/>
        </p:nvSpPr>
        <p:spPr>
          <a:xfrm>
            <a:off x="1548180" y="2168954"/>
            <a:ext cx="6392662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>
                <a:latin typeface="UD Digi Kyokasho NK-R"/>
                <a:ea typeface="UD Digi Kyokasho NK-R"/>
              </a:rPr>
              <a:t>（</a:t>
            </a:r>
            <a:r>
              <a:rPr lang="ja-JP" altLang="en-US" sz="2800">
                <a:latin typeface="UD Digi Kyokasho NK-R"/>
                <a:ea typeface="UD Digi Kyokasho NK-R"/>
              </a:rPr>
              <a:t>３</a:t>
            </a:r>
            <a:r>
              <a:rPr lang="ja-JP" sz="2800">
                <a:latin typeface="UD Digi Kyokasho NK-R"/>
                <a:ea typeface="UD Digi Kyokasho NK-R"/>
              </a:rPr>
              <a:t>）どうしたらよいか、不安な場合</a:t>
            </a:r>
            <a:r>
              <a:rPr lang="ja-JP" altLang="en-US" sz="2800">
                <a:latin typeface="UD Digi Kyokasho NK-R"/>
                <a:ea typeface="UD Digi Kyokasho NK-R"/>
              </a:rPr>
              <a:t>は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4495FE89-B98C-23A4-B42A-15384862C477}"/>
              </a:ext>
            </a:extLst>
          </p:cNvPr>
          <p:cNvSpPr txBox="1"/>
          <p:nvPr/>
        </p:nvSpPr>
        <p:spPr>
          <a:xfrm>
            <a:off x="5190281" y="4713257"/>
            <a:ext cx="3860274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>
                <a:latin typeface="UD Digi Kyokasho NK-R"/>
                <a:ea typeface="UD Digi Kyokasho NK-R"/>
              </a:rPr>
              <a:t>に電話して相談する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6F2B990-2695-1A2D-1D4D-DCA29F7B5698}"/>
              </a:ext>
            </a:extLst>
          </p:cNvPr>
          <p:cNvSpPr/>
          <p:nvPr/>
        </p:nvSpPr>
        <p:spPr>
          <a:xfrm>
            <a:off x="2105186" y="3177152"/>
            <a:ext cx="6948406" cy="1252780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C6E289F-EA9D-F634-D4CD-95264E4D2009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7B13AEBC-5C0F-CFD1-3A69-09630E73760D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DD9871F5-E66B-885E-25D0-1CBF0F3404E9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38449E-978F-101B-CB28-22BD0E0A8AD8}"/>
              </a:ext>
            </a:extLst>
          </p:cNvPr>
          <p:cNvSpPr txBox="1"/>
          <p:nvPr/>
        </p:nvSpPr>
        <p:spPr>
          <a:xfrm>
            <a:off x="3445790" y="3432875"/>
            <a:ext cx="4267199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4400" b="1">
                <a:solidFill>
                  <a:srgbClr val="FF00A2"/>
                </a:solidFill>
                <a:ea typeface="UD Digi Kyokasho NK-R"/>
                <a:cs typeface="Calibri"/>
              </a:rPr>
              <a:t>１８８（イヤヤ）</a:t>
            </a:r>
            <a:endParaRPr lang="ja-JP" altLang="en-US"/>
          </a:p>
        </p:txBody>
      </p:sp>
      <p:graphicFrame>
        <p:nvGraphicFramePr>
          <p:cNvPr id="4" name="オブジェクト 3">
            <a:hlinkClick r:id="" action="ppaction://ole?verb=1"/>
            <a:extLst>
              <a:ext uri="{FF2B5EF4-FFF2-40B4-BE49-F238E27FC236}">
                <a16:creationId xmlns:a16="http://schemas.microsoft.com/office/drawing/2014/main" id="{E0342DA6-52D1-DC8E-A893-0D1304DE7E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723386"/>
              </p:ext>
            </p:extLst>
          </p:nvPr>
        </p:nvGraphicFramePr>
        <p:xfrm>
          <a:off x="9678609" y="2436895"/>
          <a:ext cx="2048083" cy="1767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showAsIcon="1" r:id="rId3" imgW="914400" imgH="788848" progId="Word.Document.12">
                  <p:embed/>
                </p:oleObj>
              </mc:Choice>
              <mc:Fallback>
                <p:oleObj name="Document" showAsIcon="1" r:id="rId3" imgW="914400" imgH="788848" progId="Word.Document.12">
                  <p:embed/>
                  <p:pic>
                    <p:nvPicPr>
                      <p:cNvPr id="4" name="オブジェクト 3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id="{E0342DA6-52D1-DC8E-A893-0D1304DE7E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8609" y="2436895"/>
                        <a:ext cx="2048083" cy="1767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069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152842-E5C7-6E66-97B4-2EDF6DEA8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53BBE118-4E21-DB65-F227-781FC399503F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endParaRPr lang="ja-JP" altLang="en-US" sz="2400" b="1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0BD19E13-B46C-E04D-91D2-88387B0EFE28}"/>
              </a:ext>
            </a:extLst>
          </p:cNvPr>
          <p:cNvSpPr txBox="1"/>
          <p:nvPr/>
        </p:nvSpPr>
        <p:spPr>
          <a:xfrm>
            <a:off x="3015884" y="1949541"/>
            <a:ext cx="6160228" cy="92935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消費者を守るための制度</a:t>
            </a:r>
            <a:endParaRPr lang="ja-JP" sz="40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pic>
        <p:nvPicPr>
          <p:cNvPr id="9" name="図 8" descr="アイコン&#10;&#10;説明は自動で生成されたものです">
            <a:extLst>
              <a:ext uri="{FF2B5EF4-FFF2-40B4-BE49-F238E27FC236}">
                <a16:creationId xmlns:a16="http://schemas.microsoft.com/office/drawing/2014/main" id="{5AE85FA1-E619-A864-8561-1E11EA9E0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435" y="3488707"/>
            <a:ext cx="2276498" cy="3363576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DF9271F-4550-A8D7-9A9C-FE841C8E1A21}"/>
              </a:ext>
            </a:extLst>
          </p:cNvPr>
          <p:cNvGrpSpPr/>
          <p:nvPr/>
        </p:nvGrpSpPr>
        <p:grpSpPr>
          <a:xfrm>
            <a:off x="763621" y="4682834"/>
            <a:ext cx="8555306" cy="1933303"/>
            <a:chOff x="771756" y="4741750"/>
            <a:chExt cx="8362806" cy="1198426"/>
          </a:xfrm>
        </p:grpSpPr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E71B7B01-270E-60D7-9E1F-7E710ACFA43D}"/>
                </a:ext>
              </a:extLst>
            </p:cNvPr>
            <p:cNvSpPr/>
            <p:nvPr/>
          </p:nvSpPr>
          <p:spPr>
            <a:xfrm rot="5400000">
              <a:off x="8842009" y="5205391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4CA0C57-FADF-4E17-EAA7-EA8A57561D0D}"/>
                </a:ext>
              </a:extLst>
            </p:cNvPr>
            <p:cNvSpPr/>
            <p:nvPr/>
          </p:nvSpPr>
          <p:spPr>
            <a:xfrm>
              <a:off x="771756" y="4741750"/>
              <a:ext cx="8151894" cy="1198426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1" name="テキスト ボックス 29">
            <a:extLst>
              <a:ext uri="{FF2B5EF4-FFF2-40B4-BE49-F238E27FC236}">
                <a16:creationId xmlns:a16="http://schemas.microsoft.com/office/drawing/2014/main" id="{D14F05DA-6A3C-75D5-4824-D908257C67F4}"/>
              </a:ext>
            </a:extLst>
          </p:cNvPr>
          <p:cNvSpPr txBox="1"/>
          <p:nvPr/>
        </p:nvSpPr>
        <p:spPr>
          <a:xfrm>
            <a:off x="1008269" y="5101158"/>
            <a:ext cx="8321259" cy="12003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私たち消費者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を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守る制度にはどの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よう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なものがあるのか、次の時間に勉強するよ</a:t>
            </a:r>
            <a:endParaRPr lang="ja-JP" sz="36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8EFEE7A-2492-D1D1-4B2F-903028016CE6}"/>
              </a:ext>
            </a:extLst>
          </p:cNvPr>
          <p:cNvSpPr/>
          <p:nvPr/>
        </p:nvSpPr>
        <p:spPr>
          <a:xfrm>
            <a:off x="1047045" y="2182511"/>
            <a:ext cx="1624240" cy="70373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000">
                <a:latin typeface="UD デジタル 教科書体 N-R"/>
                <a:ea typeface="UD デジタル 教科書体 N-R"/>
                <a:cs typeface="Calibri"/>
              </a:rPr>
              <a:t>次回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8F9279-06B9-D665-4537-01FA4CBBFA57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D0393779-D80E-7698-3165-52382612A9C0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6" name="四角形: 上の 2 つの角を丸める 15">
            <a:extLst>
              <a:ext uri="{FF2B5EF4-FFF2-40B4-BE49-F238E27FC236}">
                <a16:creationId xmlns:a16="http://schemas.microsoft.com/office/drawing/2014/main" id="{F35C1E59-72CE-0EF3-1E01-8765D3982EFD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883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D02676D4-26C7-C12D-B2A8-90DD8512D51B}"/>
              </a:ext>
            </a:extLst>
          </p:cNvPr>
          <p:cNvSpPr txBox="1"/>
          <p:nvPr/>
        </p:nvSpPr>
        <p:spPr>
          <a:xfrm>
            <a:off x="1716080" y="1226141"/>
            <a:ext cx="9465495" cy="84818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こんなときどうする？インターネット通信販売編</a:t>
            </a:r>
            <a:endParaRPr lang="ja-JP" sz="3600" b="1">
              <a:solidFill>
                <a:schemeClr val="accent1"/>
              </a:solidFill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D81F3DEF-136A-ED05-0CA1-DFC51ABCF165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E613DA4C-3673-939B-168F-65EE44A07243}"/>
              </a:ext>
            </a:extLst>
          </p:cNvPr>
          <p:cNvSpPr txBox="1"/>
          <p:nvPr/>
        </p:nvSpPr>
        <p:spPr>
          <a:xfrm>
            <a:off x="1716080" y="2362683"/>
            <a:ext cx="9465495" cy="84818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次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のスラ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イ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ド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の、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Ａ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さ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んの行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動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について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考え</a:t>
            </a:r>
            <a:r>
              <a:rPr lang="ja-JP" sz="3600">
                <a:latin typeface="UD Digi Kyokasho NK-R"/>
                <a:ea typeface="UD Digi Kyokasho NK-R"/>
                <a:cs typeface="+mn-lt"/>
              </a:rPr>
              <a:t>よう</a:t>
            </a:r>
            <a:r>
              <a:rPr lang="ja-JP" altLang="en-US" sz="3600">
                <a:latin typeface="UD Digi Kyokasho NK-R"/>
                <a:ea typeface="UD Digi Kyokasho NK-R"/>
                <a:cs typeface="+mn-lt"/>
              </a:rPr>
              <a:t> </a:t>
            </a:r>
            <a:endParaRPr lang="ja-JP" sz="3600">
              <a:latin typeface="UD Digi Kyokasho NK-R"/>
              <a:ea typeface="UD Digi Kyokasho NK-R"/>
            </a:endParaRPr>
          </a:p>
        </p:txBody>
      </p:sp>
      <p:pic>
        <p:nvPicPr>
          <p:cNvPr id="9" name="図 8" descr="アイコン&#10;&#10;説明は自動で生成されたものです">
            <a:extLst>
              <a:ext uri="{FF2B5EF4-FFF2-40B4-BE49-F238E27FC236}">
                <a16:creationId xmlns:a16="http://schemas.microsoft.com/office/drawing/2014/main" id="{3B12BE89-0C86-7C1A-8F9F-65461693C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5435" y="3488707"/>
            <a:ext cx="2276498" cy="3363576"/>
          </a:xfrm>
          <a:prstGeom prst="rect">
            <a:avLst/>
          </a:prstGeom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07354D2-EE9F-1DC2-6211-63981C805277}"/>
              </a:ext>
            </a:extLst>
          </p:cNvPr>
          <p:cNvGrpSpPr/>
          <p:nvPr/>
        </p:nvGrpSpPr>
        <p:grpSpPr>
          <a:xfrm>
            <a:off x="763621" y="4192053"/>
            <a:ext cx="8555306" cy="2424082"/>
            <a:chOff x="771756" y="4437523"/>
            <a:chExt cx="8362806" cy="1502653"/>
          </a:xfrm>
        </p:grpSpPr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CDCAAEFF-6D60-5F21-CF47-74E3CF98BDB4}"/>
                </a:ext>
              </a:extLst>
            </p:cNvPr>
            <p:cNvSpPr/>
            <p:nvPr/>
          </p:nvSpPr>
          <p:spPr>
            <a:xfrm rot="5400000">
              <a:off x="8842009" y="5205391"/>
              <a:ext cx="272142" cy="31296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6C9B263-630D-680E-BE64-A11633138094}"/>
                </a:ext>
              </a:extLst>
            </p:cNvPr>
            <p:cNvSpPr/>
            <p:nvPr/>
          </p:nvSpPr>
          <p:spPr>
            <a:xfrm>
              <a:off x="771756" y="4437523"/>
              <a:ext cx="8151894" cy="1502653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sp>
        <p:nvSpPr>
          <p:cNvPr id="11" name="テキスト ボックス 29">
            <a:extLst>
              <a:ext uri="{FF2B5EF4-FFF2-40B4-BE49-F238E27FC236}">
                <a16:creationId xmlns:a16="http://schemas.microsoft.com/office/drawing/2014/main" id="{AAAB756F-2C76-02B8-5342-72DE110EDFA4}"/>
              </a:ext>
            </a:extLst>
          </p:cNvPr>
          <p:cNvSpPr txBox="1"/>
          <p:nvPr/>
        </p:nvSpPr>
        <p:spPr>
          <a:xfrm>
            <a:off x="982439" y="4558717"/>
            <a:ext cx="8321259" cy="175432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トラブル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の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事例を読んで、</a:t>
            </a:r>
            <a:endParaRPr lang="ja-JP" altLang="en-US">
              <a:solidFill>
                <a:schemeClr val="accent1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どうすれば未然に防ぐことが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で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きたのか、　</a:t>
            </a:r>
            <a:endParaRPr lang="ja-JP" altLang="en-US">
              <a:solidFill>
                <a:schemeClr val="accent1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考え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てみ</a:t>
            </a:r>
            <a:r>
              <a:rPr lang="ja-JP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よ</a:t>
            </a:r>
            <a:r>
              <a:rPr lang="ja-JP" altLang="en-US" sz="3600" b="1">
                <a:solidFill>
                  <a:schemeClr val="accent1"/>
                </a:solidFill>
                <a:latin typeface="UD Digi Kyokasho NK-R"/>
                <a:ea typeface="UD Digi Kyokasho NK-R"/>
                <a:cs typeface="Calibri"/>
              </a:rPr>
              <a:t>う</a:t>
            </a:r>
            <a:endParaRPr lang="ja-JP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9A2E8B4-F973-8392-501A-05F6FABDE69D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6962A3A1-885D-1882-68FD-1B622B637D66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6" name="四角形: 上の 2 つの角を丸める 15">
            <a:extLst>
              <a:ext uri="{FF2B5EF4-FFF2-40B4-BE49-F238E27FC236}">
                <a16:creationId xmlns:a16="http://schemas.microsoft.com/office/drawing/2014/main" id="{2DF3D324-9701-31B1-E5E4-10D4C0553DC4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6452729-0794-7EBE-645E-4478DC3B5EF2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162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79E3B2-0FFA-7B83-9109-6BE845A2F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D18DD7-9DDC-B255-6F7B-860A96B61FA7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DCDBEE81-CE66-73A1-4F96-7A46CA42BFA2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A612FBB1-3FE7-53B9-DA3E-C4544704E2F8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AB56D979-257E-DB07-4379-75075E844A32}"/>
              </a:ext>
            </a:extLst>
          </p:cNvPr>
          <p:cNvSpPr txBox="1"/>
          <p:nvPr/>
        </p:nvSpPr>
        <p:spPr>
          <a:xfrm>
            <a:off x="1977961" y="3156475"/>
            <a:ext cx="8626004" cy="181588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2800">
                <a:latin typeface="UD Digi Kyokasho NK-R"/>
                <a:ea typeface="UD Digi Kyokasho NK-R"/>
                <a:cs typeface="+mn-lt"/>
              </a:rPr>
              <a:t>ス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ニーカーをかなり安く売っている業者を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イ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ンターネットで見つけた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ので、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注文フォームに必要事項を入力して申し込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ん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だ。代金は前払いだったので、指定の個人名義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口座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に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入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金し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た。</a:t>
            </a:r>
            <a:endParaRPr lang="ja-JP" sz="2800"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1C67A9E-ACF4-B874-C7D2-347D1D4B8424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事例１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0B548C-90A1-2EC2-634B-4BEBA391BDB4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569F3B62-D9EC-B62F-BD96-970C38C8147C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AB35473D-E18F-3B78-2151-7BAED0CF8AD2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pic>
        <p:nvPicPr>
          <p:cNvPr id="16" name="図 15" descr="ロゴ&#10;&#10;説明は自動で生成されたものです">
            <a:extLst>
              <a:ext uri="{FF2B5EF4-FFF2-40B4-BE49-F238E27FC236}">
                <a16:creationId xmlns:a16="http://schemas.microsoft.com/office/drawing/2014/main" id="{F307307E-8BC7-9FDE-D320-B47220A8B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713" y="4477848"/>
            <a:ext cx="2977662" cy="2212731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F7E8445-CB78-0108-96B5-C01655939072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6228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A111CE-1E9E-CD7C-A6CF-E637F89EB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0FAA263-E2D7-E5D7-DBED-D8BE7A0816A5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F0047D19-0368-8130-7F5F-2046D647E762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0AB858A5-31D8-1AE1-1A9E-43C4D54F6EC1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EF6F2F92-254B-CFF1-2998-262C76E02317}"/>
              </a:ext>
            </a:extLst>
          </p:cNvPr>
          <p:cNvSpPr txBox="1"/>
          <p:nvPr/>
        </p:nvSpPr>
        <p:spPr>
          <a:xfrm>
            <a:off x="2013131" y="3215090"/>
            <a:ext cx="8626004" cy="283462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数日経っても商品が届かず、メ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ールで連絡しても商品が届かなかった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。そこ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で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「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注文をキャンセルし、代金を返金してほしい」とメールを送ったところ、「すでに商品は発送済み」との返信があった。結局、商品は届かないので、あき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ら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めよ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う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と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思う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。</a:t>
            </a:r>
            <a:endParaRPr lang="ja-JP" sz="2800">
              <a:ea typeface="ＭＳ Ｐゴシック"/>
              <a:cs typeface="Calibri"/>
            </a:endParaRPr>
          </a:p>
          <a:p>
            <a:pPr>
              <a:lnSpc>
                <a:spcPct val="150000"/>
              </a:lnSpc>
            </a:pPr>
            <a:endParaRPr lang="ja-JP" altLang="en-US" sz="2800"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70ABFDC-8B95-6F3E-5018-6B2D224962A5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事例１</a:t>
            </a:r>
          </a:p>
        </p:txBody>
      </p:sp>
      <p:pic>
        <p:nvPicPr>
          <p:cNvPr id="9" name="図 8" descr="ロゴ&#10;&#10;説明は自動で生成されたものです">
            <a:extLst>
              <a:ext uri="{FF2B5EF4-FFF2-40B4-BE49-F238E27FC236}">
                <a16:creationId xmlns:a16="http://schemas.microsoft.com/office/drawing/2014/main" id="{3D0B5A66-8FE7-B427-08C4-9300F9F76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436" y="4630248"/>
            <a:ext cx="2977662" cy="2212731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7A09A4-09A2-B8F1-CF53-06B7FDFB3EF1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65EECAD0-0494-C181-A514-C8FEF0980514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5" name="四角形: 上の 2 つの角を丸める 14">
            <a:extLst>
              <a:ext uri="{FF2B5EF4-FFF2-40B4-BE49-F238E27FC236}">
                <a16:creationId xmlns:a16="http://schemas.microsoft.com/office/drawing/2014/main" id="{82F43F1A-0E37-EE77-D8EC-74CE5D55CA0E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2C35B6E-F764-68C6-747A-BC26C052FBB5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09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D89F9F-58E8-70CA-96AC-4870C224D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AE7624E-2FC4-7241-C9F3-823E91FB6F10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AFE6E7A-AE02-3DF9-AFED-30E86596A26C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799B39DB-2B08-F99D-0CCE-104ACC39C3DF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5C132E8A-9C3E-9AA1-E6A7-855D11A67677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9330AC24-3443-0462-BE5F-CE8C7FF48FB9}"/>
              </a:ext>
            </a:extLst>
          </p:cNvPr>
          <p:cNvSpPr txBox="1"/>
          <p:nvPr/>
        </p:nvSpPr>
        <p:spPr>
          <a:xfrm>
            <a:off x="2013131" y="3215090"/>
            <a:ext cx="9065122" cy="185268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トラブルを防ぐには、どこがおかしいと</a:t>
            </a:r>
            <a:endParaRPr lang="en-US" altLang="ja-JP" sz="4000" b="1">
              <a:solidFill>
                <a:schemeClr val="accent1"/>
              </a:solidFill>
              <a:latin typeface="UD Digi Kyokasho NK-R"/>
              <a:ea typeface="UD Digi Kyokasho NK-R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ja-JP" altLang="en-US" sz="40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気付けばよかっただろうか？</a:t>
            </a:r>
            <a:endParaRPr lang="ja-JP" sz="40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3E096B7F-F0DB-B738-52FE-4FFA609D46EB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事例１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8B464AF-A7E0-5F81-931A-2D85485E8A4B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四角形: 上の 2 つの角を丸める 20">
            <a:extLst>
              <a:ext uri="{FF2B5EF4-FFF2-40B4-BE49-F238E27FC236}">
                <a16:creationId xmlns:a16="http://schemas.microsoft.com/office/drawing/2014/main" id="{1FD5BE9B-C9EA-6395-5449-F2085BB7DCE8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24" name="四角形: 上の 2 つの角を丸める 23">
            <a:extLst>
              <a:ext uri="{FF2B5EF4-FFF2-40B4-BE49-F238E27FC236}">
                <a16:creationId xmlns:a16="http://schemas.microsoft.com/office/drawing/2014/main" id="{040B6BAF-3B24-1526-8258-2ED0A2D2A2A5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97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3C0358-9714-06BB-7F7C-2A6CFD22F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47D1D2F-1B14-A46D-43EC-5BECB1E495AB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193534A-7310-3AA9-3F4E-810A1D471C2B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4794D930-CC68-38DB-26F2-2B23C25B81BB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E9882173-60A4-BC23-DE55-EFE79CFE5FB7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8006F2ED-9513-E46E-2C25-70FFF189A260}"/>
              </a:ext>
            </a:extLst>
          </p:cNvPr>
          <p:cNvSpPr txBox="1"/>
          <p:nvPr/>
        </p:nvSpPr>
        <p:spPr>
          <a:xfrm>
            <a:off x="2013131" y="3215090"/>
            <a:ext cx="9229245" cy="223926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・かなり安く売っている。</a:t>
            </a:r>
          </a:p>
          <a:p>
            <a:pPr>
              <a:lnSpc>
                <a:spcPct val="150000"/>
              </a:lnSpc>
            </a:pP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・代金が前払いしかできない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。</a:t>
            </a:r>
            <a:endParaRPr lang="ja-JP">
              <a:cs typeface="Calibri" panose="020F0502020204030204"/>
            </a:endParaRPr>
          </a:p>
          <a:p>
            <a:pPr>
              <a:lnSpc>
                <a:spcPct val="150000"/>
              </a:lnSpc>
            </a:pP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・</a:t>
            </a:r>
            <a:r>
              <a:rPr lang="ja-JP" altLang="en-US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振り込みの先の口座が個人名義</a:t>
            </a:r>
            <a:r>
              <a:rPr lang="ja-JP" sz="3200" b="1">
                <a:solidFill>
                  <a:srgbClr val="FF00A2"/>
                </a:solidFill>
                <a:latin typeface="UD Digi Kyokasho NK-R"/>
                <a:ea typeface="UD Digi Kyokasho NK-R"/>
                <a:cs typeface="+mn-lt"/>
              </a:rPr>
              <a:t>。</a:t>
            </a:r>
            <a:endParaRPr lang="ja-JP" sz="3200">
              <a:solidFill>
                <a:srgbClr val="FF00A2"/>
              </a:solidFill>
              <a:ea typeface="ＭＳ Ｐゴシック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B543068F-FAFD-6437-D2CE-DDCA37878132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事例１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9E01BE2E-7DA9-D418-2F1C-7DE676D30712}"/>
              </a:ext>
            </a:extLst>
          </p:cNvPr>
          <p:cNvSpPr txBox="1"/>
          <p:nvPr/>
        </p:nvSpPr>
        <p:spPr>
          <a:xfrm>
            <a:off x="4182892" y="2298107"/>
            <a:ext cx="2039224" cy="6801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意見の例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8EA4CE6-D4E3-34ED-E798-CAA18D974B14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四角形: 上の 2 つの角を丸める 11">
            <a:extLst>
              <a:ext uri="{FF2B5EF4-FFF2-40B4-BE49-F238E27FC236}">
                <a16:creationId xmlns:a16="http://schemas.microsoft.com/office/drawing/2014/main" id="{8D37F88F-02F4-09B6-C0DB-2BF28411CE7C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4" name="四角形: 上の 2 つの角を丸める 13">
            <a:extLst>
              <a:ext uri="{FF2B5EF4-FFF2-40B4-BE49-F238E27FC236}">
                <a16:creationId xmlns:a16="http://schemas.microsoft.com/office/drawing/2014/main" id="{2D23C441-439F-58CC-918C-DF93F707F6D7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690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7802F0-A555-BAFC-6D99-8CD422FAE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ABEDE9-D60C-D59A-9574-7EE6B41FA1F8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16A590-4DCF-68B7-38FC-FEA64212D2F7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B1140BD6-747C-7915-F27E-811CB60CACB2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65F27252-AD2F-65C5-1CC4-AEF0687A10FB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FB1AE536-51AE-0450-428D-FEAB7B64CB50}"/>
              </a:ext>
            </a:extLst>
          </p:cNvPr>
          <p:cNvSpPr txBox="1"/>
          <p:nvPr/>
        </p:nvSpPr>
        <p:spPr>
          <a:xfrm>
            <a:off x="2013131" y="3215090"/>
            <a:ext cx="8626004" cy="138499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2800">
                <a:latin typeface="UD Digi Kyokasho NK-R"/>
                <a:ea typeface="UD Digi Kyokasho NK-R"/>
                <a:cs typeface="+mn-lt"/>
              </a:rPr>
              <a:t>インターネット通信販売で脱毛クリームを注文した。単品で購入したと思っていたが、翌月に再び同じ脱毛クリームが届けられた。返品しようと販売店に連絡したところ、</a:t>
            </a:r>
            <a:endParaRPr lang="ja-JP" sz="2800">
              <a:cs typeface="Calibri" panose="020F0502020204030204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9C8CD882-337D-F256-04DC-B2BD96D9B2F1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事例２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A5DC86-1442-FEFA-FE5E-BEE8B3F49646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四角形: 上の 2 つの角を丸める 10">
            <a:extLst>
              <a:ext uri="{FF2B5EF4-FFF2-40B4-BE49-F238E27FC236}">
                <a16:creationId xmlns:a16="http://schemas.microsoft.com/office/drawing/2014/main" id="{BF03B69A-2675-4D63-E9C9-9B0A8C070A1A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6BF845E5-953B-6044-51F1-6B9D97649024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  <p:pic>
        <p:nvPicPr>
          <p:cNvPr id="14" name="図 13" descr="モニター, 座る, 画面, コンピュータ が含まれている画像&#10;&#10;説明は自動で生成されたものです">
            <a:extLst>
              <a:ext uri="{FF2B5EF4-FFF2-40B4-BE49-F238E27FC236}">
                <a16:creationId xmlns:a16="http://schemas.microsoft.com/office/drawing/2014/main" id="{8A3EFD3D-FC17-733E-7998-B8A2EA421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437" y="4498548"/>
            <a:ext cx="2919047" cy="216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0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9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F42A67-9FF1-E1E6-E39C-4CBF1ED58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DC1D66B-9C4E-A886-B1D6-40CF5F92144C}"/>
              </a:ext>
            </a:extLst>
          </p:cNvPr>
          <p:cNvSpPr/>
          <p:nvPr/>
        </p:nvSpPr>
        <p:spPr>
          <a:xfrm>
            <a:off x="1614406" y="2169763"/>
            <a:ext cx="9673525" cy="410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4C59778-C0CB-A687-3C48-22617CC55BD1}"/>
              </a:ext>
            </a:extLst>
          </p:cNvPr>
          <p:cNvSpPr/>
          <p:nvPr/>
        </p:nvSpPr>
        <p:spPr>
          <a:xfrm>
            <a:off x="-1" y="476249"/>
            <a:ext cx="12191999" cy="598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消費</a:t>
            </a:r>
            <a:r>
              <a:rPr 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者トラブル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　</a:t>
            </a:r>
            <a:r>
              <a:rPr lang="en-US" altLang="ja-JP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―</a:t>
            </a:r>
            <a:r>
              <a:rPr lang="ja-JP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UD Digi Kyokasho NK-R"/>
                <a:ea typeface="UD Digi Kyokasho NK-R"/>
                <a:cs typeface="+mn-lt"/>
              </a:rPr>
              <a:t> インターネット通信販売編</a:t>
            </a:r>
            <a:endParaRPr lang="ja-JP" sz="2400">
              <a:solidFill>
                <a:schemeClr val="tx1">
                  <a:lumMod val="75000"/>
                  <a:lumOff val="25000"/>
                </a:schemeClr>
              </a:solidFill>
              <a:latin typeface="UD Digi Kyokasho NK-R"/>
              <a:ea typeface="UD Digi Kyokasho NK-R"/>
              <a:cs typeface="+mn-lt"/>
            </a:endParaRPr>
          </a:p>
        </p:txBody>
      </p:sp>
      <p:sp>
        <p:nvSpPr>
          <p:cNvPr id="6" name="テキスト ボックス 10">
            <a:extLst>
              <a:ext uri="{FF2B5EF4-FFF2-40B4-BE49-F238E27FC236}">
                <a16:creationId xmlns:a16="http://schemas.microsoft.com/office/drawing/2014/main" id="{67359223-E0E1-61E2-38C8-F8835D88B412}"/>
              </a:ext>
            </a:extLst>
          </p:cNvPr>
          <p:cNvSpPr txBox="1"/>
          <p:nvPr/>
        </p:nvSpPr>
        <p:spPr>
          <a:xfrm>
            <a:off x="1716080" y="1226141"/>
            <a:ext cx="9465495" cy="6781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sz="2800" b="1">
                <a:solidFill>
                  <a:schemeClr val="accent1"/>
                </a:solidFill>
                <a:latin typeface="UD Digi Kyokasho NK-R"/>
                <a:ea typeface="UD Digi Kyokasho NK-R"/>
                <a:cs typeface="+mn-lt"/>
              </a:rPr>
              <a:t>インターネット通信販売に関するよくある相談事例から考えよう</a:t>
            </a:r>
            <a:endParaRPr lang="ja-JP" sz="2800">
              <a:solidFill>
                <a:schemeClr val="accent1"/>
              </a:solidFill>
              <a:ea typeface="ＭＳ Ｐゴシック"/>
              <a:cs typeface="Calibri"/>
            </a:endParaRPr>
          </a:p>
        </p:txBody>
      </p:sp>
      <p:sp>
        <p:nvSpPr>
          <p:cNvPr id="8" name="テキスト ボックス 11">
            <a:extLst>
              <a:ext uri="{FF2B5EF4-FFF2-40B4-BE49-F238E27FC236}">
                <a16:creationId xmlns:a16="http://schemas.microsoft.com/office/drawing/2014/main" id="{548CBAF1-7560-2145-59BB-CCEA8D94A9FF}"/>
              </a:ext>
            </a:extLst>
          </p:cNvPr>
          <p:cNvSpPr txBox="1"/>
          <p:nvPr/>
        </p:nvSpPr>
        <p:spPr>
          <a:xfrm>
            <a:off x="563858" y="1338144"/>
            <a:ext cx="898071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800" b="1">
                <a:solidFill>
                  <a:schemeClr val="accent1"/>
                </a:solidFill>
                <a:latin typeface="UD Digi Kyokasho NK-B"/>
                <a:ea typeface="UD Digi Kyokasho NK-B"/>
                <a:cs typeface="Calibri" panose="020F0502020204030204"/>
              </a:rPr>
              <a:t>1</a:t>
            </a:r>
          </a:p>
        </p:txBody>
      </p:sp>
      <p:sp>
        <p:nvSpPr>
          <p:cNvPr id="3" name="テキスト ボックス 10">
            <a:extLst>
              <a:ext uri="{FF2B5EF4-FFF2-40B4-BE49-F238E27FC236}">
                <a16:creationId xmlns:a16="http://schemas.microsoft.com/office/drawing/2014/main" id="{6516686B-D11D-8877-9BC2-90AAC57829CD}"/>
              </a:ext>
            </a:extLst>
          </p:cNvPr>
          <p:cNvSpPr txBox="1"/>
          <p:nvPr/>
        </p:nvSpPr>
        <p:spPr>
          <a:xfrm>
            <a:off x="2013131" y="3215090"/>
            <a:ext cx="8626004" cy="267765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「お客様は定期購入契約ですので、返品できません。」と言われてしまった。そこで、注文サ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イトを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よく見ると、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注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意事項のわかりにくい場所に、小さい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文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字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で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「この注文は定期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購入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です。お客様都合の返品はできません。」</a:t>
            </a:r>
          </a:p>
          <a:p>
            <a:r>
              <a:rPr lang="ja-JP" sz="2800">
                <a:latin typeface="UD Digi Kyokasho NK-R"/>
                <a:ea typeface="UD Digi Kyokasho NK-R"/>
                <a:cs typeface="+mn-lt"/>
              </a:rPr>
              <a:t>と</a:t>
            </a:r>
            <a:r>
              <a:rPr lang="ja-JP" altLang="en-US" sz="2800">
                <a:latin typeface="UD Digi Kyokasho NK-R"/>
                <a:ea typeface="UD Digi Kyokasho NK-R"/>
                <a:cs typeface="+mn-lt"/>
              </a:rPr>
              <a:t>書かれ</a:t>
            </a:r>
            <a:r>
              <a:rPr lang="ja-JP" sz="2800">
                <a:latin typeface="UD Digi Kyokasho NK-R"/>
                <a:ea typeface="UD Digi Kyokasho NK-R"/>
                <a:cs typeface="+mn-lt"/>
              </a:rPr>
              <a:t>ていた。</a:t>
            </a:r>
            <a:endParaRPr lang="ja-JP" altLang="en-US" sz="2800">
              <a:latin typeface="UD Digi Kyokasho NK-R"/>
              <a:ea typeface="UD Digi Kyokasho NK-R"/>
              <a:cs typeface="+mn-lt"/>
            </a:endParaRPr>
          </a:p>
          <a:p>
            <a:endParaRPr lang="ja-JP" sz="2800">
              <a:latin typeface="UD Digi Kyokasho NK-R"/>
              <a:ea typeface="UD Digi Kyokasho NK-R"/>
              <a:cs typeface="Calibri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AA5E7C7B-E28B-BB8C-CD6D-D0B2A8F29512}"/>
              </a:ext>
            </a:extLst>
          </p:cNvPr>
          <p:cNvSpPr/>
          <p:nvPr/>
        </p:nvSpPr>
        <p:spPr>
          <a:xfrm>
            <a:off x="1974362" y="2400158"/>
            <a:ext cx="2021417" cy="5788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3200">
                <a:latin typeface="UD デジタル 教科書体 N-R"/>
                <a:ea typeface="UD デジタル 教科書体 N-R"/>
                <a:cs typeface="Calibri"/>
              </a:rPr>
              <a:t>事例２</a:t>
            </a:r>
          </a:p>
        </p:txBody>
      </p:sp>
      <p:pic>
        <p:nvPicPr>
          <p:cNvPr id="9" name="図 8" descr="モニター, 座る, 画面, コンピュータ が含まれている画像&#10;&#10;説明は自動で生成されたものです">
            <a:extLst>
              <a:ext uri="{FF2B5EF4-FFF2-40B4-BE49-F238E27FC236}">
                <a16:creationId xmlns:a16="http://schemas.microsoft.com/office/drawing/2014/main" id="{840C7464-3E1E-0250-490A-532C7BAFD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5437" y="4498548"/>
            <a:ext cx="2919047" cy="2165839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C23ACA8-D2EB-6741-8163-80D0D84009CA}"/>
              </a:ext>
            </a:extLst>
          </p:cNvPr>
          <p:cNvSpPr/>
          <p:nvPr/>
        </p:nvSpPr>
        <p:spPr>
          <a:xfrm>
            <a:off x="0" y="0"/>
            <a:ext cx="12191999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四角形: 上の 2 つの角を丸める 12">
            <a:extLst>
              <a:ext uri="{FF2B5EF4-FFF2-40B4-BE49-F238E27FC236}">
                <a16:creationId xmlns:a16="http://schemas.microsoft.com/office/drawing/2014/main" id="{CD8BC02D-0E9B-359B-6BFB-4A473CEFABED}"/>
              </a:ext>
            </a:extLst>
          </p:cNvPr>
          <p:cNvSpPr/>
          <p:nvPr/>
        </p:nvSpPr>
        <p:spPr>
          <a:xfrm>
            <a:off x="0" y="-1"/>
            <a:ext cx="3718331" cy="481262"/>
          </a:xfrm>
          <a:prstGeom prst="round2Same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lvl="1"/>
            <a:r>
              <a:rPr lang="ja-JP">
                <a:solidFill>
                  <a:srgbClr val="FFFFFF"/>
                </a:solidFill>
                <a:latin typeface="UD Digi Kyokasho NK-R"/>
                <a:ea typeface="UD Digi Kyokasho NK-R"/>
                <a:cs typeface="Calibri" panose="020F0502020204030204"/>
              </a:rPr>
              <a:t>第1章　私たちの消費生活</a:t>
            </a:r>
            <a:endParaRPr lang="ja-JP">
              <a:latin typeface="UD Digi Kyokasho NK-R"/>
              <a:ea typeface="UD Digi Kyokasho NK-R"/>
            </a:endParaRPr>
          </a:p>
        </p:txBody>
      </p:sp>
      <p:sp>
        <p:nvSpPr>
          <p:cNvPr id="15" name="四角形: 上の 2 つの角を丸める 14">
            <a:extLst>
              <a:ext uri="{FF2B5EF4-FFF2-40B4-BE49-F238E27FC236}">
                <a16:creationId xmlns:a16="http://schemas.microsoft.com/office/drawing/2014/main" id="{77D95E7C-404C-41E6-8323-7B24634B60F5}"/>
              </a:ext>
            </a:extLst>
          </p:cNvPr>
          <p:cNvSpPr/>
          <p:nvPr/>
        </p:nvSpPr>
        <p:spPr>
          <a:xfrm>
            <a:off x="3769178" y="-2"/>
            <a:ext cx="3718331" cy="481262"/>
          </a:xfrm>
          <a:prstGeom prst="round2Same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altLang="ja-JP">
                <a:latin typeface="UD Digi Kyokasho NK-R"/>
                <a:ea typeface="UD Digi Kyokasho NK-R"/>
                <a:cs typeface="Calibri" panose="020F0502020204030204"/>
              </a:rPr>
              <a:t>4</a:t>
            </a:r>
            <a:r>
              <a:rPr lang="ja-JP" altLang="ja-JP">
                <a:latin typeface="UD Digi Kyokasho NK-R"/>
                <a:ea typeface="UD Digi Kyokasho NK-R"/>
                <a:cs typeface="Calibri" panose="020F0502020204030204"/>
              </a:rPr>
              <a:t>　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消費者ト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ラ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ブルの背景とそ</a:t>
            </a:r>
            <a:r>
              <a:rPr lang="ja-JP" altLang="ja-JP">
                <a:latin typeface="UD Digi Kyokasho NK-R"/>
                <a:ea typeface="UD Digi Kyokasho NK-R"/>
                <a:cs typeface="+mn-lt"/>
              </a:rPr>
              <a:t>の</a:t>
            </a:r>
            <a:r>
              <a:rPr lang="ja-JP" altLang="en-US">
                <a:latin typeface="UD Digi Kyokasho NK-R"/>
                <a:ea typeface="UD Digi Kyokasho NK-R"/>
                <a:cs typeface="+mn-lt"/>
              </a:rPr>
              <a:t>対応</a:t>
            </a:r>
            <a:endParaRPr lang="ja-JP" altLang="en-US">
              <a:latin typeface="UD Digi Kyokasho NK-R"/>
              <a:ea typeface="UD Digi Kyokasho NK-R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3019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2675</Words>
  <Application>Microsoft Office PowerPoint</Application>
  <PresentationFormat>ワイド画面</PresentationFormat>
  <Paragraphs>332</Paragraphs>
  <Slides>26</Slides>
  <Notes>22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7" baseType="lpstr">
      <vt:lpstr>ＭＳ Ｐゴシック</vt:lpstr>
      <vt:lpstr>UD Digi Kyokasho NK-B</vt:lpstr>
      <vt:lpstr>UD Digi Kyokasho NK-R</vt:lpstr>
      <vt:lpstr>UD Digi Kyokasho NK-R</vt:lpstr>
      <vt:lpstr>UD デジタル 教科書体 N-R</vt:lpstr>
      <vt:lpstr>游ゴシック</vt:lpstr>
      <vt:lpstr>Arial</vt:lpstr>
      <vt:lpstr>Calibri</vt:lpstr>
      <vt:lpstr>Calibri Light</vt:lpstr>
      <vt:lpstr>Office テーマ</vt:lpstr>
      <vt:lpstr>Microsoft Word 文書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沙織 浅野</cp:lastModifiedBy>
  <cp:revision>1</cp:revision>
  <dcterms:created xsi:type="dcterms:W3CDTF">2023-04-25T00:33:40Z</dcterms:created>
  <dcterms:modified xsi:type="dcterms:W3CDTF">2024-03-07T09:10:16Z</dcterms:modified>
</cp:coreProperties>
</file>