
<file path=[Content_Types].xml><?xml version="1.0" encoding="utf-8"?>
<Types xmlns="http://schemas.openxmlformats.org/package/2006/content-types">
  <Default Extension="docx" ContentType="application/vnd.openxmlformats-officedocument.wordprocessingml.documen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98" r:id="rId2"/>
    <p:sldId id="323" r:id="rId3"/>
    <p:sldId id="299" r:id="rId4"/>
    <p:sldId id="301" r:id="rId5"/>
    <p:sldId id="303" r:id="rId6"/>
    <p:sldId id="324" r:id="rId7"/>
    <p:sldId id="325" r:id="rId8"/>
    <p:sldId id="329" r:id="rId9"/>
    <p:sldId id="305" r:id="rId10"/>
    <p:sldId id="276" r:id="rId11"/>
    <p:sldId id="320" r:id="rId12"/>
    <p:sldId id="313" r:id="rId13"/>
    <p:sldId id="314" r:id="rId14"/>
    <p:sldId id="327" r:id="rId15"/>
    <p:sldId id="328" r:id="rId16"/>
    <p:sldId id="322" r:id="rId17"/>
    <p:sldId id="315" r:id="rId18"/>
  </p:sldIdLst>
  <p:sldSz cx="12192000" cy="6858000"/>
  <p:notesSz cx="7104063" cy="102346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C0CBE6E-24F1-85E4-385B-83023C13B789}" name="坂本 有芳" initials="YS" userId="S::41273009@naruto-u.ac.jp::b318f32e-d6ef-4f03-aef1-707da2bec1c4"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isogawa kazuya" initials="ik" lastIdx="8" clrIdx="0">
    <p:extLst>
      <p:ext uri="{19B8F6BF-5375-455C-9EA6-DF929625EA0E}">
        <p15:presenceInfo xmlns:p15="http://schemas.microsoft.com/office/powerpoint/2012/main" userId="isogawa kazuy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00A2"/>
    <a:srgbClr val="F5F9FF"/>
    <a:srgbClr val="FFFF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1292C64-4195-4BC7-87BD-33D98A2370DF}" v="6" dt="2024-03-07T09:03:26.720"/>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C083E6E3-FA7D-4D7B-A595-EF9225AFEA82}" styleName="淡色スタイル 1 - アクセント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0505E3EF-67EA-436B-97B2-0124C06EBD24}" styleName="中間スタイル 4 - アクセント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806" y="41"/>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 Id="rId27"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沙織 浅野" userId="50989c1ea3c4bf50" providerId="LiveId" clId="{7C157354-2B87-458D-9F40-969F252F1563}"/>
    <pc:docChg chg="modSld">
      <pc:chgData name="沙織 浅野" userId="50989c1ea3c4bf50" providerId="LiveId" clId="{7C157354-2B87-458D-9F40-969F252F1563}" dt="2024-02-29T01:35:46.026" v="2" actId="255"/>
      <pc:docMkLst>
        <pc:docMk/>
      </pc:docMkLst>
      <pc:sldChg chg="modNotesTx">
        <pc:chgData name="沙織 浅野" userId="50989c1ea3c4bf50" providerId="LiveId" clId="{7C157354-2B87-458D-9F40-969F252F1563}" dt="2024-02-29T01:35:46.026" v="2" actId="255"/>
        <pc:sldMkLst>
          <pc:docMk/>
          <pc:sldMk cId="3983040747" sldId="324"/>
        </pc:sldMkLst>
      </pc:sldChg>
      <pc:sldChg chg="modNotesTx">
        <pc:chgData name="沙織 浅野" userId="50989c1ea3c4bf50" providerId="LiveId" clId="{7C157354-2B87-458D-9F40-969F252F1563}" dt="2024-02-29T01:35:15.799" v="1" actId="2711"/>
        <pc:sldMkLst>
          <pc:docMk/>
          <pc:sldMk cId="1553410408" sldId="329"/>
        </pc:sldMkLst>
      </pc:sldChg>
    </pc:docChg>
  </pc:docChgLst>
  <pc:docChgLst>
    <pc:chgData name="沙織 浅野" userId="50989c1ea3c4bf50" providerId="Windows Live" clId="Web-{F5F87C43-C9A8-4F4C-9A8E-E7AFDEB777A7}"/>
    <pc:docChg chg="">
      <pc:chgData name="沙織 浅野" userId="50989c1ea3c4bf50" providerId="Windows Live" clId="Web-{F5F87C43-C9A8-4F4C-9A8E-E7AFDEB777A7}" dt="2024-02-26T05:14:03.216" v="0"/>
      <pc:docMkLst>
        <pc:docMk/>
      </pc:docMkLst>
      <pc:sldChg chg="delCm">
        <pc:chgData name="沙織 浅野" userId="50989c1ea3c4bf50" providerId="Windows Live" clId="Web-{F5F87C43-C9A8-4F4C-9A8E-E7AFDEB777A7}" dt="2024-02-26T05:14:03.216" v="0"/>
        <pc:sldMkLst>
          <pc:docMk/>
          <pc:sldMk cId="228977974" sldId="313"/>
        </pc:sldMkLst>
        <pc:extLst>
          <p:ext xmlns:p="http://schemas.openxmlformats.org/presentationml/2006/main" uri="{D6D511B9-2390-475A-947B-AFAB55BFBCF1}">
            <pc226:cmChg xmlns:pc226="http://schemas.microsoft.com/office/powerpoint/2022/06/main/command" chg="del">
              <pc226:chgData name="沙織 浅野" userId="50989c1ea3c4bf50" providerId="Windows Live" clId="Web-{F5F87C43-C9A8-4F4C-9A8E-E7AFDEB777A7}" dt="2024-02-26T05:14:03.216" v="0"/>
              <pc2:cmMkLst xmlns:pc2="http://schemas.microsoft.com/office/powerpoint/2019/9/main/command">
                <pc:docMk/>
                <pc:sldMk cId="228977974" sldId="313"/>
                <pc2:cmMk id="{195720BE-F4F2-4A58-A1D3-D8220157D1BA}"/>
              </pc2:cmMkLst>
            </pc226:cmChg>
          </p:ext>
        </pc:extLst>
      </pc:sldChg>
    </pc:docChg>
  </pc:docChgLst>
  <pc:docChgLst>
    <pc:chgData name="沙織 浅野" userId="50989c1ea3c4bf50" providerId="Windows Live" clId="Web-{49ADEB0B-018B-4393-BF2B-50782E326494}"/>
    <pc:docChg chg="modSld">
      <pc:chgData name="沙織 浅野" userId="50989c1ea3c4bf50" providerId="Windows Live" clId="Web-{49ADEB0B-018B-4393-BF2B-50782E326494}" dt="2024-02-29T01:34:36.487" v="59"/>
      <pc:docMkLst>
        <pc:docMk/>
      </pc:docMkLst>
      <pc:sldChg chg="modSp">
        <pc:chgData name="沙織 浅野" userId="50989c1ea3c4bf50" providerId="Windows Live" clId="Web-{49ADEB0B-018B-4393-BF2B-50782E326494}" dt="2024-02-29T01:25:20.486" v="48" actId="20577"/>
        <pc:sldMkLst>
          <pc:docMk/>
          <pc:sldMk cId="476915066" sldId="276"/>
        </pc:sldMkLst>
        <pc:spChg chg="mod">
          <ac:chgData name="沙織 浅野" userId="50989c1ea3c4bf50" providerId="Windows Live" clId="Web-{49ADEB0B-018B-4393-BF2B-50782E326494}" dt="2024-02-29T01:25:20.486" v="48" actId="20577"/>
          <ac:spMkLst>
            <pc:docMk/>
            <pc:sldMk cId="476915066" sldId="276"/>
            <ac:spMk id="18" creationId="{FF79F4BF-863E-968C-9AE7-272A3F20EBB1}"/>
          </ac:spMkLst>
        </pc:spChg>
      </pc:sldChg>
      <pc:sldChg chg="modNotes">
        <pc:chgData name="沙織 浅野" userId="50989c1ea3c4bf50" providerId="Windows Live" clId="Web-{49ADEB0B-018B-4393-BF2B-50782E326494}" dt="2024-02-29T01:25:12.439" v="47"/>
        <pc:sldMkLst>
          <pc:docMk/>
          <pc:sldMk cId="4182853690" sldId="305"/>
        </pc:sldMkLst>
      </pc:sldChg>
      <pc:sldChg chg="modNotes">
        <pc:chgData name="沙織 浅野" userId="50989c1ea3c4bf50" providerId="Windows Live" clId="Web-{49ADEB0B-018B-4393-BF2B-50782E326494}" dt="2024-02-29T01:24:05.234" v="21"/>
        <pc:sldMkLst>
          <pc:docMk/>
          <pc:sldMk cId="2906723730" sldId="323"/>
        </pc:sldMkLst>
      </pc:sldChg>
      <pc:sldChg chg="modNotes">
        <pc:chgData name="沙織 浅野" userId="50989c1ea3c4bf50" providerId="Windows Live" clId="Web-{49ADEB0B-018B-4393-BF2B-50782E326494}" dt="2024-02-29T01:24:45.610" v="44"/>
        <pc:sldMkLst>
          <pc:docMk/>
          <pc:sldMk cId="3983040747" sldId="324"/>
        </pc:sldMkLst>
      </pc:sldChg>
      <pc:sldChg chg="modSp modNotes">
        <pc:chgData name="沙織 浅野" userId="50989c1ea3c4bf50" providerId="Windows Live" clId="Web-{49ADEB0B-018B-4393-BF2B-50782E326494}" dt="2024-02-29T01:26:02.753" v="57"/>
        <pc:sldMkLst>
          <pc:docMk/>
          <pc:sldMk cId="4270363979" sldId="328"/>
        </pc:sldMkLst>
        <pc:graphicFrameChg chg="mod modGraphic">
          <ac:chgData name="沙織 浅野" userId="50989c1ea3c4bf50" providerId="Windows Live" clId="Web-{49ADEB0B-018B-4393-BF2B-50782E326494}" dt="2024-02-29T01:25:53.597" v="54"/>
          <ac:graphicFrameMkLst>
            <pc:docMk/>
            <pc:sldMk cId="4270363979" sldId="328"/>
            <ac:graphicFrameMk id="9" creationId="{D2DDDE90-A1A1-5D62-7B6D-AD2682E76F96}"/>
          </ac:graphicFrameMkLst>
        </pc:graphicFrameChg>
      </pc:sldChg>
      <pc:sldChg chg="modNotes">
        <pc:chgData name="沙織 浅野" userId="50989c1ea3c4bf50" providerId="Windows Live" clId="Web-{49ADEB0B-018B-4393-BF2B-50782E326494}" dt="2024-02-29T01:34:36.487" v="59"/>
        <pc:sldMkLst>
          <pc:docMk/>
          <pc:sldMk cId="1553410408" sldId="329"/>
        </pc:sldMkLst>
      </pc:sldChg>
    </pc:docChg>
  </pc:docChgLst>
  <pc:docChgLst>
    <pc:chgData name="沙織 浅野" userId="50989c1ea3c4bf50" providerId="LiveId" clId="{FB468C53-CE87-4005-87BA-B2601B0BCC46}"/>
    <pc:docChg chg="custSel modSld">
      <pc:chgData name="沙織 浅野" userId="50989c1ea3c4bf50" providerId="LiveId" clId="{FB468C53-CE87-4005-87BA-B2601B0BCC46}" dt="2024-02-28T03:36:38.282" v="3" actId="1076"/>
      <pc:docMkLst>
        <pc:docMk/>
      </pc:docMkLst>
      <pc:sldChg chg="addSp delSp modSp mod">
        <pc:chgData name="沙織 浅野" userId="50989c1ea3c4bf50" providerId="LiveId" clId="{FB468C53-CE87-4005-87BA-B2601B0BCC46}" dt="2024-02-28T03:36:38.282" v="3" actId="1076"/>
        <pc:sldMkLst>
          <pc:docMk/>
          <pc:sldMk cId="4182853690" sldId="305"/>
        </pc:sldMkLst>
        <pc:graphicFrameChg chg="add mod">
          <ac:chgData name="沙織 浅野" userId="50989c1ea3c4bf50" providerId="LiveId" clId="{FB468C53-CE87-4005-87BA-B2601B0BCC46}" dt="2024-02-28T03:36:38.282" v="3" actId="1076"/>
          <ac:graphicFrameMkLst>
            <pc:docMk/>
            <pc:sldMk cId="4182853690" sldId="305"/>
            <ac:graphicFrameMk id="2" creationId="{534289A4-9D56-819E-BD87-CD57E55457B8}"/>
          </ac:graphicFrameMkLst>
        </pc:graphicFrameChg>
        <pc:graphicFrameChg chg="del">
          <ac:chgData name="沙織 浅野" userId="50989c1ea3c4bf50" providerId="LiveId" clId="{FB468C53-CE87-4005-87BA-B2601B0BCC46}" dt="2024-02-28T03:35:36.159" v="0" actId="478"/>
          <ac:graphicFrameMkLst>
            <pc:docMk/>
            <pc:sldMk cId="4182853690" sldId="305"/>
            <ac:graphicFrameMk id="3" creationId="{00000000-0000-0000-0000-000000000000}"/>
          </ac:graphicFrameMkLst>
        </pc:graphicFrameChg>
      </pc:sldChg>
    </pc:docChg>
  </pc:docChgLst>
  <pc:docChgLst>
    <pc:chgData name="沙織 浅野" userId="50989c1ea3c4bf50" providerId="LiveId" clId="{F1292C64-4195-4BC7-87BD-33D98A2370DF}"/>
    <pc:docChg chg="custSel modSld">
      <pc:chgData name="沙織 浅野" userId="50989c1ea3c4bf50" providerId="LiveId" clId="{F1292C64-4195-4BC7-87BD-33D98A2370DF}" dt="2024-03-07T09:03:15.985" v="5"/>
      <pc:docMkLst>
        <pc:docMk/>
      </pc:docMkLst>
      <pc:sldChg chg="addSp delSp modSp mod">
        <pc:chgData name="沙織 浅野" userId="50989c1ea3c4bf50" providerId="LiveId" clId="{F1292C64-4195-4BC7-87BD-33D98A2370DF}" dt="2024-03-07T09:03:15.985" v="5"/>
        <pc:sldMkLst>
          <pc:docMk/>
          <pc:sldMk cId="4182853690" sldId="305"/>
        </pc:sldMkLst>
        <pc:graphicFrameChg chg="del mod">
          <ac:chgData name="沙織 浅野" userId="50989c1ea3c4bf50" providerId="LiveId" clId="{F1292C64-4195-4BC7-87BD-33D98A2370DF}" dt="2024-03-07T09:03:08.384" v="2" actId="478"/>
          <ac:graphicFrameMkLst>
            <pc:docMk/>
            <pc:sldMk cId="4182853690" sldId="305"/>
            <ac:graphicFrameMk id="2" creationId="{534289A4-9D56-819E-BD87-CD57E55457B8}"/>
          </ac:graphicFrameMkLst>
        </pc:graphicFrameChg>
        <pc:graphicFrameChg chg="add mod">
          <ac:chgData name="沙織 浅野" userId="50989c1ea3c4bf50" providerId="LiveId" clId="{F1292C64-4195-4BC7-87BD-33D98A2370DF}" dt="2024-03-07T09:03:15.985" v="5"/>
          <ac:graphicFrameMkLst>
            <pc:docMk/>
            <pc:sldMk cId="4182853690" sldId="305"/>
            <ac:graphicFrameMk id="3" creationId="{0ABEBB13-F7CC-5922-53B1-1AD39AAC09B8}"/>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3" y="1"/>
            <a:ext cx="3078427" cy="513509"/>
          </a:xfrm>
          <a:prstGeom prst="rect">
            <a:avLst/>
          </a:prstGeom>
        </p:spPr>
        <p:txBody>
          <a:bodyPr vert="horz" lIns="94776" tIns="47389" rIns="94776" bIns="47389" rtlCol="0"/>
          <a:lstStyle>
            <a:lvl1pPr algn="l">
              <a:defRPr sz="1200"/>
            </a:lvl1pPr>
          </a:lstStyle>
          <a:p>
            <a:endParaRPr kumimoji="1" lang="ja-JP" altLang="en-US"/>
          </a:p>
        </p:txBody>
      </p:sp>
      <p:sp>
        <p:nvSpPr>
          <p:cNvPr id="3" name="日付プレースホルダー 2"/>
          <p:cNvSpPr>
            <a:spLocks noGrp="1"/>
          </p:cNvSpPr>
          <p:nvPr>
            <p:ph type="dt" idx="1"/>
          </p:nvPr>
        </p:nvSpPr>
        <p:spPr>
          <a:xfrm>
            <a:off x="4023995" y="1"/>
            <a:ext cx="3078427" cy="513509"/>
          </a:xfrm>
          <a:prstGeom prst="rect">
            <a:avLst/>
          </a:prstGeom>
        </p:spPr>
        <p:txBody>
          <a:bodyPr vert="horz" lIns="94776" tIns="47389" rIns="94776" bIns="47389" rtlCol="0"/>
          <a:lstStyle>
            <a:lvl1pPr algn="r">
              <a:defRPr sz="1200"/>
            </a:lvl1pPr>
          </a:lstStyle>
          <a:p>
            <a:fld id="{1B1F0B8C-9991-47C8-9CC5-C4B543621439}" type="datetimeFigureOut">
              <a:rPr kumimoji="1" lang="ja-JP" altLang="en-US" smtClean="0"/>
              <a:t>2024/3/7</a:t>
            </a:fld>
            <a:endParaRPr kumimoji="1" lang="ja-JP" altLang="en-US"/>
          </a:p>
        </p:txBody>
      </p:sp>
      <p:sp>
        <p:nvSpPr>
          <p:cNvPr id="4" name="スライド イメージ プレースホルダー 3"/>
          <p:cNvSpPr>
            <a:spLocks noGrp="1" noRot="1" noChangeAspect="1"/>
          </p:cNvSpPr>
          <p:nvPr>
            <p:ph type="sldImg" idx="2"/>
          </p:nvPr>
        </p:nvSpPr>
        <p:spPr>
          <a:xfrm>
            <a:off x="482600" y="1281113"/>
            <a:ext cx="6138863" cy="3452812"/>
          </a:xfrm>
          <a:prstGeom prst="rect">
            <a:avLst/>
          </a:prstGeom>
          <a:noFill/>
          <a:ln w="12700">
            <a:solidFill>
              <a:prstClr val="black"/>
            </a:solidFill>
          </a:ln>
        </p:spPr>
        <p:txBody>
          <a:bodyPr vert="horz" lIns="94776" tIns="47389" rIns="94776" bIns="47389" rtlCol="0" anchor="ctr"/>
          <a:lstStyle/>
          <a:p>
            <a:endParaRPr lang="ja-JP" altLang="en-US"/>
          </a:p>
        </p:txBody>
      </p:sp>
      <p:sp>
        <p:nvSpPr>
          <p:cNvPr id="5" name="ノート プレースホルダー 4"/>
          <p:cNvSpPr>
            <a:spLocks noGrp="1"/>
          </p:cNvSpPr>
          <p:nvPr>
            <p:ph type="body" sz="quarter" idx="3"/>
          </p:nvPr>
        </p:nvSpPr>
        <p:spPr>
          <a:xfrm>
            <a:off x="710408" y="4925409"/>
            <a:ext cx="5683250" cy="4029879"/>
          </a:xfrm>
          <a:prstGeom prst="rect">
            <a:avLst/>
          </a:prstGeom>
        </p:spPr>
        <p:txBody>
          <a:bodyPr vert="horz" lIns="94776" tIns="47389" rIns="94776" bIns="47389"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3" y="9721107"/>
            <a:ext cx="3078427" cy="513508"/>
          </a:xfrm>
          <a:prstGeom prst="rect">
            <a:avLst/>
          </a:prstGeom>
        </p:spPr>
        <p:txBody>
          <a:bodyPr vert="horz" lIns="94776" tIns="47389" rIns="94776" bIns="47389"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4023995" y="9721107"/>
            <a:ext cx="3078427" cy="513508"/>
          </a:xfrm>
          <a:prstGeom prst="rect">
            <a:avLst/>
          </a:prstGeom>
        </p:spPr>
        <p:txBody>
          <a:bodyPr vert="horz" lIns="94776" tIns="47389" rIns="94776" bIns="47389" rtlCol="0" anchor="b"/>
          <a:lstStyle>
            <a:lvl1pPr algn="r">
              <a:defRPr sz="1200"/>
            </a:lvl1pPr>
          </a:lstStyle>
          <a:p>
            <a:fld id="{E085C42F-6F62-44E7-A3A7-0583E0A5F046}" type="slidenum">
              <a:rPr kumimoji="1" lang="ja-JP" altLang="en-US" smtClean="0"/>
              <a:t>‹#›</a:t>
            </a:fld>
            <a:endParaRPr kumimoji="1" lang="ja-JP" altLang="en-US"/>
          </a:p>
        </p:txBody>
      </p:sp>
    </p:spTree>
    <p:extLst>
      <p:ext uri="{BB962C8B-B14F-4D97-AF65-F5344CB8AC3E}">
        <p14:creationId xmlns:p14="http://schemas.microsoft.com/office/powerpoint/2010/main" val="206044536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b="1" i="1" u="sng">
                <a:latin typeface="UD デジタル 教科書体 NK-R" panose="02020400000000000000" pitchFamily="18" charset="-128"/>
                <a:ea typeface="UD デジタル 教科書体 NK-R" panose="02020400000000000000" pitchFamily="18" charset="-128"/>
              </a:rPr>
              <a:t>・学習内容：本授業では、多様化している購入方法の特徴と、それらの利点と問題点を理解する。</a:t>
            </a:r>
            <a:endParaRPr lang="en-US" altLang="ja-JP" b="1" i="1" u="sng">
              <a:latin typeface="UD デジタル 教科書体 NK-R" panose="02020400000000000000" pitchFamily="18" charset="-128"/>
              <a:ea typeface="UD デジタル 教科書体 NK-R" panose="02020400000000000000" pitchFamily="18" charset="-128"/>
            </a:endParaRPr>
          </a:p>
          <a:p>
            <a:r>
              <a:rPr lang="ja-JP" altLang="en-US" b="1" i="1" u="sng">
                <a:latin typeface="UD デジタル 教科書体 NK-R" panose="02020400000000000000" pitchFamily="18" charset="-128"/>
                <a:ea typeface="UD デジタル 教科書体 NK-R" panose="02020400000000000000" pitchFamily="18" charset="-128"/>
              </a:rPr>
              <a:t>・教師の支援：めあてを示し、この時間に学習することを理解させる。</a:t>
            </a:r>
            <a:endParaRPr lang="en-US" altLang="ja-JP" b="1" i="1" u="sng">
              <a:latin typeface="UD デジタル 教科書体 NK-R" panose="02020400000000000000" pitchFamily="18" charset="-128"/>
              <a:ea typeface="UD デジタル 教科書体 NK-R" panose="02020400000000000000" pitchFamily="18" charset="-128"/>
            </a:endParaRPr>
          </a:p>
          <a:p>
            <a:endParaRPr lang="en-US" altLang="ja-JP">
              <a:latin typeface="UD デジタル 教科書体 NK-R" panose="02020400000000000000" pitchFamily="18" charset="-128"/>
              <a:ea typeface="UD デジタル 教科書体 NK-R" panose="02020400000000000000" pitchFamily="18" charset="-128"/>
            </a:endParaRPr>
          </a:p>
          <a:p>
            <a:r>
              <a:rPr lang="ja-JP" altLang="ja-JP">
                <a:latin typeface="UD デジタル 教科書体 NK-R" panose="02020400000000000000" pitchFamily="18" charset="-128"/>
                <a:ea typeface="UD デジタル 教科書体 NK-R" panose="02020400000000000000" pitchFamily="18" charset="-128"/>
              </a:rPr>
              <a:t>この</a:t>
            </a:r>
            <a:r>
              <a:rPr lang="ja-JP" altLang="en-US">
                <a:latin typeface="UD デジタル 教科書体 NK-R" panose="02020400000000000000" pitchFamily="18" charset="-128"/>
                <a:ea typeface="UD デジタル 教科書体 NK-R" panose="02020400000000000000" pitchFamily="18" charset="-128"/>
              </a:rPr>
              <a:t>授業</a:t>
            </a:r>
            <a:r>
              <a:rPr lang="ja-JP" altLang="ja-JP">
                <a:latin typeface="UD デジタル 教科書体 NK-R" panose="02020400000000000000" pitchFamily="18" charset="-128"/>
                <a:ea typeface="UD デジタル 教科書体 NK-R" panose="02020400000000000000" pitchFamily="18" charset="-128"/>
              </a:rPr>
              <a:t>では、</a:t>
            </a:r>
            <a:r>
              <a:rPr lang="ja-JP" altLang="en-US">
                <a:latin typeface="UD デジタル 教科書体 NK-R" panose="02020400000000000000" pitchFamily="18" charset="-128"/>
                <a:ea typeface="UD デジタル 教科書体 NK-R" panose="02020400000000000000" pitchFamily="18" charset="-128"/>
              </a:rPr>
              <a:t>商品や場面に応じた購入方法を理解し、また支払い方法の種類とどのような特徴があるのかを学びたいと思います。</a:t>
            </a:r>
            <a:endParaRPr lang="ja-JP" altLang="ja-JP">
              <a:latin typeface="UD デジタル 教科書体 NK-R" panose="02020400000000000000" pitchFamily="18" charset="-128"/>
              <a:ea typeface="UD デジタル 教科書体 NK-R" panose="02020400000000000000" pitchFamily="18" charset="-128"/>
            </a:endParaRPr>
          </a:p>
          <a:p>
            <a:endParaRPr kumimoji="1" lang="ja-JP" altLang="en-US"/>
          </a:p>
        </p:txBody>
      </p:sp>
      <p:sp>
        <p:nvSpPr>
          <p:cNvPr id="4" name="スライド番号プレースホルダー 3"/>
          <p:cNvSpPr>
            <a:spLocks noGrp="1"/>
          </p:cNvSpPr>
          <p:nvPr>
            <p:ph type="sldNum" sz="quarter" idx="10"/>
          </p:nvPr>
        </p:nvSpPr>
        <p:spPr/>
        <p:txBody>
          <a:bodyPr/>
          <a:lstStyle/>
          <a:p>
            <a:fld id="{E085C42F-6F62-44E7-A3A7-0583E0A5F046}" type="slidenum">
              <a:rPr kumimoji="1" lang="ja-JP" altLang="en-US" smtClean="0"/>
              <a:t>1</a:t>
            </a:fld>
            <a:endParaRPr kumimoji="1" lang="ja-JP" altLang="en-US"/>
          </a:p>
        </p:txBody>
      </p:sp>
    </p:spTree>
    <p:extLst>
      <p:ext uri="{BB962C8B-B14F-4D97-AF65-F5344CB8AC3E}">
        <p14:creationId xmlns:p14="http://schemas.microsoft.com/office/powerpoint/2010/main" val="11871706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47767">
              <a:defRPr/>
            </a:pPr>
            <a:r>
              <a:rPr lang="ja-JP" altLang="en-US" b="1" i="1" u="sng">
                <a:latin typeface="UD デジタル 教科書体 NK-R" panose="02020400000000000000" pitchFamily="18" charset="-128"/>
                <a:ea typeface="UD デジタル 教科書体 NK-R" panose="02020400000000000000" pitchFamily="18" charset="-128"/>
              </a:rPr>
              <a:t>・学習内容：本、衣服、自転車について、買いたいと思う場所や方法、その理由を考える。最初は自分で考え、次にグループで考える。</a:t>
            </a:r>
            <a:endParaRPr lang="en-US" altLang="ja-JP" b="1" i="1" u="sng">
              <a:latin typeface="UD デジタル 教科書体 NK-R" panose="02020400000000000000" pitchFamily="18" charset="-128"/>
              <a:ea typeface="UD デジタル 教科書体 NK-R" panose="02020400000000000000" pitchFamily="18" charset="-128"/>
            </a:endParaRPr>
          </a:p>
          <a:p>
            <a:pPr defTabSz="947767">
              <a:defRPr/>
            </a:pPr>
            <a:endParaRPr kumimoji="1" lang="en-US" altLang="ja-JP" b="1" i="1" u="sng">
              <a:latin typeface="UD デジタル 教科書体 NK-R" panose="02020400000000000000" pitchFamily="18" charset="-128"/>
              <a:ea typeface="UD デジタル 教科書体 NK-R" panose="02020400000000000000" pitchFamily="18" charset="-128"/>
            </a:endParaRPr>
          </a:p>
          <a:p>
            <a:pPr defTabSz="947767">
              <a:defRPr/>
            </a:pPr>
            <a:r>
              <a:rPr kumimoji="1" lang="ja-JP" altLang="en-US">
                <a:latin typeface="UD デジタル 教科書体 NK-R" panose="02020400000000000000" pitchFamily="18" charset="-128"/>
                <a:ea typeface="UD デジタル 教科書体 NK-R" panose="02020400000000000000" pitchFamily="18" charset="-128"/>
              </a:rPr>
              <a:t>本、衣服、自転車について、どこで買いたいと思いますか。買いたいと思う場所・方法とその理由を考え、グループで話し合ってください。</a:t>
            </a:r>
            <a:endParaRPr kumimoji="1" lang="en-US" altLang="ja-JP">
              <a:latin typeface="UD デジタル 教科書体 NK-R" panose="02020400000000000000" pitchFamily="18" charset="-128"/>
              <a:ea typeface="UD デジタル 教科書体 NK-R" panose="02020400000000000000" pitchFamily="18" charset="-128"/>
            </a:endParaRPr>
          </a:p>
          <a:p>
            <a:endParaRPr kumimoji="1" lang="en-US" altLang="ja-JP">
              <a:latin typeface="UD デジタル 教科書体 NK-R" panose="02020400000000000000" pitchFamily="18" charset="-128"/>
              <a:ea typeface="UD デジタル 教科書体 NK-R" panose="02020400000000000000" pitchFamily="18" charset="-128"/>
            </a:endParaRPr>
          </a:p>
          <a:p>
            <a:pPr defTabSz="947767">
              <a:defRPr/>
            </a:pPr>
            <a:r>
              <a:rPr kumimoji="1" lang="ja-JP" altLang="en-US" b="1" i="1" u="sng">
                <a:latin typeface="UD デジタル 教科書体 NK-R" panose="02020400000000000000" pitchFamily="18" charset="-128"/>
                <a:ea typeface="UD デジタル 教科書体 NK-R" panose="02020400000000000000" pitchFamily="18" charset="-128"/>
              </a:rPr>
              <a:t>・教師の支援：これから利用したい購入形態を本、衣服、自転車ごとに考え、記入させる。</a:t>
            </a:r>
            <a:r>
              <a:rPr lang="ja-JP" altLang="en-US" b="1" i="1" u="sng">
                <a:latin typeface="UD デジタル 教科書体 NK-R" panose="02020400000000000000" pitchFamily="18" charset="-128"/>
                <a:ea typeface="UD デジタル 教科書体 NK-R" panose="02020400000000000000" pitchFamily="18" charset="-128"/>
              </a:rPr>
              <a:t>授業の残り時間が少ない等、状況によっては最初からグループ活動とする。</a:t>
            </a:r>
            <a:endParaRPr lang="en-US" altLang="ja-JP" b="1" i="1" u="sng">
              <a:latin typeface="UD デジタル 教科書体 NK-R" panose="02020400000000000000" pitchFamily="18" charset="-128"/>
              <a:ea typeface="UD デジタル 教科書体 NK-R" panose="02020400000000000000" pitchFamily="18" charset="-128"/>
            </a:endParaRPr>
          </a:p>
          <a:p>
            <a:endParaRPr kumimoji="1" lang="en-US" altLang="ja-JP" b="1" u="sng">
              <a:latin typeface="UD デジタル 教科書体 NK-R" panose="02020400000000000000" pitchFamily="18" charset="-128"/>
              <a:ea typeface="UD デジタル 教科書体 NK-R" panose="02020400000000000000" pitchFamily="18" charset="-128"/>
            </a:endParaRPr>
          </a:p>
          <a:p>
            <a:r>
              <a:rPr kumimoji="1" lang="ja-JP" altLang="en-US" b="0" u="none">
                <a:latin typeface="UD デジタル 教科書体 NK-R" panose="02020400000000000000" pitchFamily="18" charset="-128"/>
                <a:ea typeface="UD デジタル 教科書体 NK-R" panose="02020400000000000000" pitchFamily="18" charset="-128"/>
              </a:rPr>
              <a:t>いろいろな方法や理由がありましたね。「これだけが正しい！」という答えはありません。商品や場面に応じた購入方法を自分で考え、選択することが大切です。</a:t>
            </a:r>
          </a:p>
        </p:txBody>
      </p:sp>
      <p:sp>
        <p:nvSpPr>
          <p:cNvPr id="4" name="スライド番号プレースホルダー 3"/>
          <p:cNvSpPr>
            <a:spLocks noGrp="1"/>
          </p:cNvSpPr>
          <p:nvPr>
            <p:ph type="sldNum" sz="quarter" idx="10"/>
          </p:nvPr>
        </p:nvSpPr>
        <p:spPr/>
        <p:txBody>
          <a:bodyPr/>
          <a:lstStyle/>
          <a:p>
            <a:fld id="{E085C42F-6F62-44E7-A3A7-0583E0A5F046}" type="slidenum">
              <a:rPr kumimoji="1" lang="ja-JP" altLang="en-US" smtClean="0"/>
              <a:t>10</a:t>
            </a:fld>
            <a:endParaRPr kumimoji="1" lang="ja-JP" altLang="en-US"/>
          </a:p>
        </p:txBody>
      </p:sp>
    </p:spTree>
    <p:extLst>
      <p:ext uri="{BB962C8B-B14F-4D97-AF65-F5344CB8AC3E}">
        <p14:creationId xmlns:p14="http://schemas.microsoft.com/office/powerpoint/2010/main" val="25577299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1" i="1" u="sng" kern="1200">
                <a:solidFill>
                  <a:schemeClr val="tx1"/>
                </a:solidFill>
                <a:latin typeface="UD デジタル 教科書体 NK-R" panose="02020400000000000000" pitchFamily="18" charset="-128"/>
                <a:ea typeface="UD デジタル 教科書体 NK-R" panose="02020400000000000000" pitchFamily="18" charset="-128"/>
                <a:cs typeface="+mn-cs"/>
              </a:rPr>
              <a:t>※</a:t>
            </a:r>
            <a:r>
              <a:rPr kumimoji="1" lang="ja-JP" altLang="en-US" sz="1200" b="1" i="1" u="sng" kern="1200">
                <a:solidFill>
                  <a:schemeClr val="tx1"/>
                </a:solidFill>
                <a:latin typeface="UD デジタル 教科書体 NK-R" panose="02020400000000000000" pitchFamily="18" charset="-128"/>
                <a:ea typeface="UD デジタル 教科書体 NK-R" panose="02020400000000000000" pitchFamily="18" charset="-128"/>
                <a:cs typeface="+mn-cs"/>
              </a:rPr>
              <a:t>ワークシートはありません。四国地区中学校 技術・家庭科研究会「技術・家庭科ノート　家庭分野」</a:t>
            </a:r>
            <a:r>
              <a:rPr kumimoji="1" lang="en-US" altLang="ja-JP" sz="1200" b="1" i="1" u="sng" kern="1200">
                <a:solidFill>
                  <a:schemeClr val="tx1"/>
                </a:solidFill>
                <a:latin typeface="UD デジタル 教科書体 NK-R" panose="02020400000000000000" pitchFamily="18" charset="-128"/>
                <a:ea typeface="UD デジタル 教科書体 NK-R" panose="02020400000000000000" pitchFamily="18" charset="-128"/>
                <a:cs typeface="+mn-cs"/>
              </a:rPr>
              <a:t>p72</a:t>
            </a:r>
            <a:r>
              <a:rPr kumimoji="1" lang="ja-JP" altLang="en-US" sz="1200" b="1" i="1" u="sng" kern="1200">
                <a:solidFill>
                  <a:schemeClr val="tx1"/>
                </a:solidFill>
                <a:latin typeface="UD デジタル 教科書体 NK-R" panose="02020400000000000000" pitchFamily="18" charset="-128"/>
                <a:ea typeface="UD デジタル 教科書体 NK-R" panose="02020400000000000000" pitchFamily="18" charset="-128"/>
                <a:cs typeface="+mn-cs"/>
              </a:rPr>
              <a:t>をご利用ください。</a:t>
            </a:r>
            <a:endParaRPr kumimoji="1" lang="en-US" altLang="ja-JP" sz="1200" b="1" i="1" u="sng" kern="1200">
              <a:solidFill>
                <a:schemeClr val="tx1"/>
              </a:solidFill>
              <a:latin typeface="UD デジタル 教科書体 NK-R" panose="02020400000000000000" pitchFamily="18" charset="-128"/>
              <a:ea typeface="UD デジタル 教科書体 NK-R" panose="02020400000000000000" pitchFamily="18" charset="-128"/>
              <a:cs typeface="+mn-cs"/>
            </a:endParaRPr>
          </a:p>
          <a:p>
            <a:endParaRPr lang="en-US" altLang="ja-JP">
              <a:latin typeface="UD デジタル 教科書体 NK-R" panose="02020400000000000000" pitchFamily="18" charset="-128"/>
              <a:ea typeface="UD デジタル 教科書体 NK-R" panose="02020400000000000000" pitchFamily="18" charset="-128"/>
            </a:endParaRPr>
          </a:p>
          <a:p>
            <a:r>
              <a:rPr lang="ja-JP" altLang="en-US">
                <a:latin typeface="UD デジタル 教科書体 NK-R" panose="02020400000000000000" pitchFamily="18" charset="-128"/>
                <a:ea typeface="UD デジタル 教科書体 NK-R" panose="02020400000000000000" pitchFamily="18" charset="-128"/>
              </a:rPr>
              <a:t>最後に、支払い方法の種類と、それぞれの特徴をみてみましょう。</a:t>
            </a:r>
            <a:endParaRPr lang="en-US" altLang="ja-JP">
              <a:latin typeface="UD デジタル 教科書体 NK-R" panose="02020400000000000000" pitchFamily="18" charset="-128"/>
              <a:ea typeface="UD デジタル 教科書体 NK-R" panose="02020400000000000000" pitchFamily="18" charset="-128"/>
            </a:endParaRPr>
          </a:p>
          <a:p>
            <a:endParaRPr lang="en-US" altLang="ja-JP">
              <a:latin typeface="UD デジタル 教科書体 NK-R" panose="02020400000000000000" pitchFamily="18" charset="-128"/>
              <a:ea typeface="UD デジタル 教科書体 NK-R" panose="02020400000000000000" pitchFamily="18" charset="-128"/>
            </a:endParaRPr>
          </a:p>
          <a:p>
            <a:r>
              <a:rPr lang="ja-JP" altLang="en-US" b="1" i="1" u="sng">
                <a:latin typeface="UD デジタル 教科書体 NK-R" panose="02020400000000000000" pitchFamily="18" charset="-128"/>
                <a:ea typeface="UD デジタル 教科書体 NK-R" panose="02020400000000000000" pitchFamily="18" charset="-128"/>
              </a:rPr>
              <a:t>・教師の支援：各支払い方法の概要を説明する。残り時間の関係から、特徴を簡潔に説明する。</a:t>
            </a:r>
            <a:endParaRPr lang="en-US" altLang="ja-JP" b="1" i="1" u="sng">
              <a:latin typeface="UD デジタル 教科書体 NK-R" panose="02020400000000000000" pitchFamily="18" charset="-128"/>
              <a:ea typeface="UD デジタル 教科書体 NK-R" panose="02020400000000000000" pitchFamily="18" charset="-128"/>
            </a:endParaRPr>
          </a:p>
          <a:p>
            <a:endParaRPr lang="ja-JP"/>
          </a:p>
        </p:txBody>
      </p:sp>
      <p:sp>
        <p:nvSpPr>
          <p:cNvPr id="4" name="スライド番号プレースホルダー 3"/>
          <p:cNvSpPr>
            <a:spLocks noGrp="1"/>
          </p:cNvSpPr>
          <p:nvPr>
            <p:ph type="sldNum" sz="quarter" idx="5"/>
          </p:nvPr>
        </p:nvSpPr>
        <p:spPr/>
        <p:txBody>
          <a:bodyPr/>
          <a:lstStyle/>
          <a:p>
            <a:fld id="{56309CEA-355C-49A5-ABEF-E451EC98F822}" type="slidenum">
              <a:t>11</a:t>
            </a:fld>
            <a:endParaRPr kumimoji="1" lang="ja-JP" altLang="en-US"/>
          </a:p>
        </p:txBody>
      </p:sp>
    </p:spTree>
    <p:extLst>
      <p:ext uri="{BB962C8B-B14F-4D97-AF65-F5344CB8AC3E}">
        <p14:creationId xmlns:p14="http://schemas.microsoft.com/office/powerpoint/2010/main" val="4128711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47767">
              <a:defRPr/>
            </a:pPr>
            <a:r>
              <a:rPr kumimoji="1" lang="ja-JP" altLang="en-US">
                <a:latin typeface="UD デジタル 教科書体 NK-R" panose="02020400000000000000" pitchFamily="18" charset="-128"/>
                <a:ea typeface="UD デジタル 教科書体 NK-R" panose="02020400000000000000" pitchFamily="18" charset="-128"/>
              </a:rPr>
              <a:t>支払い方法には様々なものがありますが、タイミングによって、前払い、即時払い、後払いに分類できます。</a:t>
            </a:r>
          </a:p>
        </p:txBody>
      </p:sp>
      <p:sp>
        <p:nvSpPr>
          <p:cNvPr id="4" name="スライド番号プレースホルダー 3"/>
          <p:cNvSpPr>
            <a:spLocks noGrp="1"/>
          </p:cNvSpPr>
          <p:nvPr>
            <p:ph type="sldNum" sz="quarter" idx="10"/>
          </p:nvPr>
        </p:nvSpPr>
        <p:spPr/>
        <p:txBody>
          <a:bodyPr/>
          <a:lstStyle/>
          <a:p>
            <a:fld id="{E085C42F-6F62-44E7-A3A7-0583E0A5F046}" type="slidenum">
              <a:rPr kumimoji="1" lang="ja-JP" altLang="en-US" smtClean="0"/>
              <a:t>12</a:t>
            </a:fld>
            <a:endParaRPr kumimoji="1" lang="ja-JP" altLang="en-US"/>
          </a:p>
        </p:txBody>
      </p:sp>
    </p:spTree>
    <p:extLst>
      <p:ext uri="{BB962C8B-B14F-4D97-AF65-F5344CB8AC3E}">
        <p14:creationId xmlns:p14="http://schemas.microsoft.com/office/powerpoint/2010/main" val="34506797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47767">
              <a:defRPr/>
            </a:pPr>
            <a:r>
              <a:rPr kumimoji="1" lang="ja-JP" altLang="en-US" b="1" i="1" u="sng">
                <a:latin typeface="UD デジタル 教科書体 NK-R" panose="02020400000000000000" pitchFamily="18" charset="-128"/>
                <a:ea typeface="UD デジタル 教科書体 NK-R" panose="02020400000000000000" pitchFamily="18" charset="-128"/>
              </a:rPr>
              <a:t>・学習内容：支払い方法の種類を知る。</a:t>
            </a:r>
            <a:endParaRPr kumimoji="1" lang="en-US" altLang="ja-JP" b="1" i="1" u="sng">
              <a:latin typeface="UD デジタル 教科書体 NK-R" panose="02020400000000000000" pitchFamily="18" charset="-128"/>
              <a:ea typeface="UD デジタル 教科書体 NK-R" panose="02020400000000000000" pitchFamily="18" charset="-128"/>
            </a:endParaRPr>
          </a:p>
          <a:p>
            <a:endParaRPr kumimoji="1" lang="en-US" altLang="ja-JP">
              <a:latin typeface="UD デジタル 教科書体 NK-R" panose="02020400000000000000" pitchFamily="18" charset="-128"/>
              <a:ea typeface="UD デジタル 教科書体 NK-R" panose="02020400000000000000" pitchFamily="18" charset="-128"/>
            </a:endParaRPr>
          </a:p>
          <a:p>
            <a:r>
              <a:rPr kumimoji="1" lang="ja-JP" altLang="en-US">
                <a:latin typeface="UD デジタル 教科書体 NK-R" panose="02020400000000000000" pitchFamily="18" charset="-128"/>
                <a:ea typeface="UD デジタル 教科書体 NK-R" panose="02020400000000000000" pitchFamily="18" charset="-128"/>
              </a:rPr>
              <a:t>前払いは、事前にカードを購入したり、チャージして使用します。種類はプリペイドカードや電子マネー等があります。</a:t>
            </a:r>
            <a:endParaRPr kumimoji="1" lang="en-US" altLang="ja-JP">
              <a:latin typeface="UD デジタル 教科書体 NK-R" panose="02020400000000000000" pitchFamily="18" charset="-128"/>
              <a:ea typeface="UD デジタル 教科書体 NK-R" panose="02020400000000000000" pitchFamily="18" charset="-128"/>
            </a:endParaRPr>
          </a:p>
          <a:p>
            <a:r>
              <a:rPr kumimoji="1" lang="ja-JP" altLang="en-US">
                <a:latin typeface="UD デジタル 教科書体 NK-R" panose="02020400000000000000" pitchFamily="18" charset="-128"/>
                <a:ea typeface="UD デジタル 教科書体 NK-R" panose="02020400000000000000" pitchFamily="18" charset="-128"/>
              </a:rPr>
              <a:t>毎回現金を用意しなくて済み、入金額も自分で設定できるので使いすぎない、というメリットがあります。しかし、誰でも使えるので紛失すると他人に使われる恐れがあります。</a:t>
            </a:r>
          </a:p>
        </p:txBody>
      </p:sp>
      <p:sp>
        <p:nvSpPr>
          <p:cNvPr id="4" name="スライド番号プレースホルダー 3"/>
          <p:cNvSpPr>
            <a:spLocks noGrp="1"/>
          </p:cNvSpPr>
          <p:nvPr>
            <p:ph type="sldNum" sz="quarter" idx="10"/>
          </p:nvPr>
        </p:nvSpPr>
        <p:spPr/>
        <p:txBody>
          <a:bodyPr/>
          <a:lstStyle/>
          <a:p>
            <a:fld id="{E085C42F-6F62-44E7-A3A7-0583E0A5F046}" type="slidenum">
              <a:rPr kumimoji="1" lang="ja-JP" altLang="en-US" smtClean="0"/>
              <a:t>13</a:t>
            </a:fld>
            <a:endParaRPr kumimoji="1" lang="ja-JP" altLang="en-US"/>
          </a:p>
        </p:txBody>
      </p:sp>
    </p:spTree>
    <p:extLst>
      <p:ext uri="{BB962C8B-B14F-4D97-AF65-F5344CB8AC3E}">
        <p14:creationId xmlns:p14="http://schemas.microsoft.com/office/powerpoint/2010/main" val="11487274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292F7B-1393-15EE-836C-340BF43ACECA}"/>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871CE26-6B5F-ECA3-A27C-3DF8B800F5AE}"/>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5A07DAC-3500-3EDB-8960-492E033A3634}"/>
              </a:ext>
            </a:extLst>
          </p:cNvPr>
          <p:cNvSpPr>
            <a:spLocks noGrp="1"/>
          </p:cNvSpPr>
          <p:nvPr>
            <p:ph type="body" idx="1"/>
          </p:nvPr>
        </p:nvSpPr>
        <p:spPr/>
        <p:txBody>
          <a:bodyPr/>
          <a:lstStyle/>
          <a:p>
            <a:pPr defTabSz="947767">
              <a:defRPr/>
            </a:pPr>
            <a:r>
              <a:rPr kumimoji="1" lang="ja-JP" altLang="en-US">
                <a:latin typeface="UD デジタル 教科書体 NK-R" panose="02020400000000000000" pitchFamily="18" charset="-128"/>
                <a:ea typeface="UD デジタル 教科書体 NK-R" panose="02020400000000000000" pitchFamily="18" charset="-128"/>
              </a:rPr>
              <a:t>次に即時払いです。現金やデビットカードがあります。使いすぎになりにくい、分かりやすいなどのメリットがありますが、毎回用意する必要があります。また、デビットカードは銀行口座に残高がなければ使用できません。</a:t>
            </a:r>
          </a:p>
        </p:txBody>
      </p:sp>
      <p:sp>
        <p:nvSpPr>
          <p:cNvPr id="4" name="スライド番号プレースホルダー 3">
            <a:extLst>
              <a:ext uri="{FF2B5EF4-FFF2-40B4-BE49-F238E27FC236}">
                <a16:creationId xmlns:a16="http://schemas.microsoft.com/office/drawing/2014/main" id="{9E4C6AA9-B571-8564-4ED6-71AF913EDDE4}"/>
              </a:ext>
            </a:extLst>
          </p:cNvPr>
          <p:cNvSpPr>
            <a:spLocks noGrp="1"/>
          </p:cNvSpPr>
          <p:nvPr>
            <p:ph type="sldNum" sz="quarter" idx="10"/>
          </p:nvPr>
        </p:nvSpPr>
        <p:spPr/>
        <p:txBody>
          <a:bodyPr/>
          <a:lstStyle/>
          <a:p>
            <a:fld id="{E085C42F-6F62-44E7-A3A7-0583E0A5F046}" type="slidenum">
              <a:rPr kumimoji="1" lang="ja-JP" altLang="en-US" smtClean="0"/>
              <a:t>14</a:t>
            </a:fld>
            <a:endParaRPr kumimoji="1" lang="ja-JP" altLang="en-US"/>
          </a:p>
        </p:txBody>
      </p:sp>
    </p:spTree>
    <p:extLst>
      <p:ext uri="{BB962C8B-B14F-4D97-AF65-F5344CB8AC3E}">
        <p14:creationId xmlns:p14="http://schemas.microsoft.com/office/powerpoint/2010/main" val="6604772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A1E557-B042-6A73-97D0-39798FED7C6D}"/>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DC4C03A9-E616-E801-303D-DE269719F14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3BEEE78-7677-64F3-A176-9E5AE0284AB7}"/>
              </a:ext>
            </a:extLst>
          </p:cNvPr>
          <p:cNvSpPr>
            <a:spLocks noGrp="1"/>
          </p:cNvSpPr>
          <p:nvPr>
            <p:ph type="body" idx="1"/>
          </p:nvPr>
        </p:nvSpPr>
        <p:spPr/>
        <p:txBody>
          <a:bodyPr/>
          <a:lstStyle/>
          <a:p>
            <a:pPr defTabSz="947767">
              <a:defRPr/>
            </a:pPr>
            <a:r>
              <a:rPr kumimoji="1" lang="ja-JP" altLang="en-US">
                <a:latin typeface="UD デジタル 教科書体 NK-R" panose="02020400000000000000" pitchFamily="18" charset="-128"/>
                <a:ea typeface="UD デジタル 教科書体 NK-R" panose="02020400000000000000" pitchFamily="18" charset="-128"/>
              </a:rPr>
              <a:t>続いて後払いです。おもにクレジットカードでの買い物や公共料金の支払いがこれに当たります。</a:t>
            </a:r>
          </a:p>
          <a:p>
            <a:pPr defTabSz="947767">
              <a:defRPr/>
            </a:pPr>
            <a:r>
              <a:rPr kumimoji="1" lang="ja-JP" altLang="en-US">
                <a:latin typeface="UD デジタル 教科書体 NK-R" panose="02020400000000000000" pitchFamily="18" charset="-128"/>
                <a:ea typeface="UD デジタル 教科書体 NK-R" panose="02020400000000000000" pitchFamily="18" charset="-128"/>
              </a:rPr>
              <a:t>事前に商品を入手し、期日までに一括または分割で支払います。手持ちの現金や口座残高がなくても買い物できるため、広く普及しています。</a:t>
            </a:r>
          </a:p>
          <a:p>
            <a:pPr defTabSz="947767">
              <a:defRPr/>
            </a:pPr>
            <a:r>
              <a:rPr kumimoji="1" lang="ja-JP" altLang="en-US">
                <a:latin typeface="UD デジタル 教科書体 NK-R"/>
                <a:ea typeface="UD デジタル 教科書体 NK-R"/>
              </a:rPr>
              <a:t>しかし、クレジットカードには年齢や所得制限などがあり、中学生の皆さんは取得も使用もできません。また、使いすぎ</a:t>
            </a:r>
            <a:r>
              <a:rPr lang="ja-JP" altLang="en-US">
                <a:latin typeface="UD デジタル 教科書体 NK-R"/>
                <a:ea typeface="UD デジタル 教科書体 NK-R"/>
              </a:rPr>
              <a:t>になり</a:t>
            </a:r>
            <a:r>
              <a:rPr kumimoji="1" lang="ja-JP" altLang="en-US">
                <a:latin typeface="UD デジタル 教科書体 NK-R"/>
                <a:ea typeface="UD デジタル 教科書体 NK-R"/>
              </a:rPr>
              <a:t>や</a:t>
            </a:r>
            <a:r>
              <a:rPr lang="ja-JP" altLang="en-US">
                <a:latin typeface="UD デジタル 教科書体 NK-R"/>
                <a:ea typeface="UD デジタル 教科書体 NK-R"/>
              </a:rPr>
              <a:t>すい</a:t>
            </a:r>
            <a:r>
              <a:rPr kumimoji="1" lang="ja-JP" altLang="en-US">
                <a:latin typeface="UD デジタル 教科書体 NK-R"/>
                <a:ea typeface="UD デジタル 教科書体 NK-R"/>
              </a:rPr>
              <a:t>、分割であれば手数料がかかる、など気をつけなければならないことも多くあります。</a:t>
            </a:r>
            <a:endParaRPr lang="ja-JP" altLang="en-US">
              <a:latin typeface="UD デジタル 教科書体 NK-R"/>
              <a:ea typeface="UD デジタル 教科書体 NK-R"/>
            </a:endParaRPr>
          </a:p>
        </p:txBody>
      </p:sp>
      <p:sp>
        <p:nvSpPr>
          <p:cNvPr id="4" name="スライド番号プレースホルダー 3">
            <a:extLst>
              <a:ext uri="{FF2B5EF4-FFF2-40B4-BE49-F238E27FC236}">
                <a16:creationId xmlns:a16="http://schemas.microsoft.com/office/drawing/2014/main" id="{FF662ECA-4185-497C-561A-4189EADEE56A}"/>
              </a:ext>
            </a:extLst>
          </p:cNvPr>
          <p:cNvSpPr>
            <a:spLocks noGrp="1"/>
          </p:cNvSpPr>
          <p:nvPr>
            <p:ph type="sldNum" sz="quarter" idx="10"/>
          </p:nvPr>
        </p:nvSpPr>
        <p:spPr/>
        <p:txBody>
          <a:bodyPr/>
          <a:lstStyle/>
          <a:p>
            <a:fld id="{E085C42F-6F62-44E7-A3A7-0583E0A5F046}" type="slidenum">
              <a:rPr kumimoji="1" lang="ja-JP" altLang="en-US" smtClean="0"/>
              <a:t>15</a:t>
            </a:fld>
            <a:endParaRPr kumimoji="1" lang="ja-JP" altLang="en-US"/>
          </a:p>
        </p:txBody>
      </p:sp>
    </p:spTree>
    <p:extLst>
      <p:ext uri="{BB962C8B-B14F-4D97-AF65-F5344CB8AC3E}">
        <p14:creationId xmlns:p14="http://schemas.microsoft.com/office/powerpoint/2010/main" val="19372565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47767">
              <a:defRPr/>
            </a:pPr>
            <a:r>
              <a:rPr kumimoji="1" lang="ja-JP" altLang="en-US" b="1" i="1" u="sng">
                <a:latin typeface="UD デジタル 教科書体 NK-R" panose="02020400000000000000" pitchFamily="18" charset="-128"/>
                <a:ea typeface="UD デジタル 教科書体 NK-R" panose="02020400000000000000" pitchFamily="18" charset="-128"/>
              </a:rPr>
              <a:t>・学習内容：クレジットカードの仕組みを知る。</a:t>
            </a:r>
            <a:endParaRPr kumimoji="1" lang="en-US" altLang="ja-JP" b="1" i="1" u="sng">
              <a:latin typeface="UD デジタル 教科書体 NK-R" panose="02020400000000000000" pitchFamily="18" charset="-128"/>
              <a:ea typeface="UD デジタル 教科書体 NK-R" panose="02020400000000000000" pitchFamily="18" charset="-128"/>
            </a:endParaRPr>
          </a:p>
          <a:p>
            <a:pPr defTabSz="947767">
              <a:defRPr/>
            </a:pPr>
            <a:endParaRPr kumimoji="1" lang="en-US" altLang="ja-JP">
              <a:latin typeface="UD デジタル 教科書体 NK-R" panose="02020400000000000000" pitchFamily="18" charset="-128"/>
              <a:ea typeface="UD デジタル 教科書体 NK-R" panose="02020400000000000000" pitchFamily="18" charset="-128"/>
            </a:endParaRPr>
          </a:p>
          <a:p>
            <a:pPr defTabSz="947767">
              <a:defRPr/>
            </a:pPr>
            <a:r>
              <a:rPr kumimoji="1" lang="ja-JP" altLang="en-US">
                <a:latin typeface="UD デジタル 教科書体 NK-R" panose="02020400000000000000" pitchFamily="18" charset="-128"/>
                <a:ea typeface="UD デジタル 教科書体 NK-R" panose="02020400000000000000" pitchFamily="18" charset="-128"/>
              </a:rPr>
              <a:t>最後に、クレジットカードに仕組みについてです。</a:t>
            </a:r>
            <a:endParaRPr kumimoji="1" lang="en-US" altLang="ja-JP">
              <a:latin typeface="UD デジタル 教科書体 NK-R" panose="02020400000000000000" pitchFamily="18" charset="-128"/>
              <a:ea typeface="UD デジタル 教科書体 NK-R" panose="02020400000000000000" pitchFamily="18" charset="-128"/>
            </a:endParaRPr>
          </a:p>
          <a:p>
            <a:pPr defTabSz="947767">
              <a:defRPr/>
            </a:pPr>
            <a:r>
              <a:rPr kumimoji="1" lang="ja-JP" altLang="en-US">
                <a:latin typeface="UD デジタル 教科書体 NK-R" panose="02020400000000000000" pitchFamily="18" charset="-128"/>
                <a:ea typeface="UD デジタル 教科書体 NK-R" panose="02020400000000000000" pitchFamily="18" charset="-128"/>
              </a:rPr>
              <a:t>クレジットとは「信用」という意味です。</a:t>
            </a:r>
            <a:endParaRPr kumimoji="1" lang="en-US" altLang="ja-JP">
              <a:latin typeface="UD デジタル 教科書体 NK-R" panose="02020400000000000000" pitchFamily="18" charset="-128"/>
              <a:ea typeface="UD デジタル 教科書体 NK-R" panose="02020400000000000000" pitchFamily="18" charset="-128"/>
            </a:endParaRPr>
          </a:p>
          <a:p>
            <a:pPr defTabSz="947767">
              <a:defRPr/>
            </a:pPr>
            <a:r>
              <a:rPr kumimoji="1" lang="ja-JP" altLang="en-US">
                <a:latin typeface="UD デジタル 教科書体 NK-R" panose="02020400000000000000" pitchFamily="18" charset="-128"/>
                <a:ea typeface="UD デジタル 教科書体 NK-R" panose="02020400000000000000" pitchFamily="18" charset="-128"/>
              </a:rPr>
              <a:t>クレジット契約は、クレジットカード会社が利用者（消費者）を信用して代金を立て替え、</a:t>
            </a:r>
            <a:endParaRPr kumimoji="1" lang="en-US" altLang="ja-JP">
              <a:latin typeface="UD デジタル 教科書体 NK-R" panose="02020400000000000000" pitchFamily="18" charset="-128"/>
              <a:ea typeface="UD デジタル 教科書体 NK-R" panose="02020400000000000000" pitchFamily="18" charset="-128"/>
            </a:endParaRPr>
          </a:p>
          <a:p>
            <a:pPr defTabSz="947767">
              <a:defRPr/>
            </a:pPr>
            <a:r>
              <a:rPr kumimoji="1" lang="ja-JP" altLang="en-US">
                <a:latin typeface="UD デジタル 教科書体 NK-R" panose="02020400000000000000" pitchFamily="18" charset="-128"/>
                <a:ea typeface="UD デジタル 教科書体 NK-R" panose="02020400000000000000" pitchFamily="18" charset="-128"/>
              </a:rPr>
              <a:t>お店側に支払い、利用者が後で代金をクレジットカード会社に支払う仕組みです。</a:t>
            </a:r>
            <a:endParaRPr kumimoji="1" lang="en-US" altLang="ja-JP">
              <a:latin typeface="UD デジタル 教科書体 NK-R" panose="02020400000000000000" pitchFamily="18" charset="-128"/>
              <a:ea typeface="UD デジタル 教科書体 NK-R" panose="02020400000000000000" pitchFamily="18" charset="-128"/>
            </a:endParaRPr>
          </a:p>
          <a:p>
            <a:pPr defTabSz="947767">
              <a:defRPr/>
            </a:pPr>
            <a:r>
              <a:rPr kumimoji="1" lang="ja-JP" altLang="en-US">
                <a:latin typeface="UD デジタル 教科書体 NK-R" panose="02020400000000000000" pitchFamily="18" charset="-128"/>
                <a:ea typeface="UD デジタル 教科書体 NK-R" panose="02020400000000000000" pitchFamily="18" charset="-128"/>
              </a:rPr>
              <a:t>つまり、クレジットカードを使うということは、クレジットカード会社に借金をしているということです。</a:t>
            </a:r>
          </a:p>
        </p:txBody>
      </p:sp>
      <p:sp>
        <p:nvSpPr>
          <p:cNvPr id="4" name="スライド番号プレースホルダー 3"/>
          <p:cNvSpPr>
            <a:spLocks noGrp="1"/>
          </p:cNvSpPr>
          <p:nvPr>
            <p:ph type="sldNum" sz="quarter" idx="10"/>
          </p:nvPr>
        </p:nvSpPr>
        <p:spPr/>
        <p:txBody>
          <a:bodyPr/>
          <a:lstStyle/>
          <a:p>
            <a:fld id="{E085C42F-6F62-44E7-A3A7-0583E0A5F046}" type="slidenum">
              <a:rPr kumimoji="1" lang="ja-JP" altLang="en-US" smtClean="0"/>
              <a:t>16</a:t>
            </a:fld>
            <a:endParaRPr kumimoji="1" lang="ja-JP" altLang="en-US"/>
          </a:p>
        </p:txBody>
      </p:sp>
    </p:spTree>
    <p:extLst>
      <p:ext uri="{BB962C8B-B14F-4D97-AF65-F5344CB8AC3E}">
        <p14:creationId xmlns:p14="http://schemas.microsoft.com/office/powerpoint/2010/main" val="12991408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b="1" i="1" u="sng">
                <a:latin typeface="UD デジタル 教科書体 NK-R" panose="02020400000000000000" pitchFamily="18" charset="-128"/>
                <a:ea typeface="UD デジタル 教科書体 NK-R" panose="02020400000000000000" pitchFamily="18" charset="-128"/>
              </a:rPr>
              <a:t>・教師の支援：机間指導しながら授業の振り返りを行う。この時間に学んだ内容が次の授業とリンクしていることを伝える。</a:t>
            </a:r>
            <a:endParaRPr lang="en-US" altLang="ja-JP" b="1" i="1" u="sng">
              <a:latin typeface="UD デジタル 教科書体 NK-R" panose="02020400000000000000" pitchFamily="18" charset="-128"/>
              <a:ea typeface="UD デジタル 教科書体 NK-R" panose="02020400000000000000" pitchFamily="18" charset="-128"/>
            </a:endParaRPr>
          </a:p>
          <a:p>
            <a:pPr defTabSz="947767">
              <a:defRPr/>
            </a:pPr>
            <a:endParaRPr kumimoji="1" lang="en-US" altLang="ja-JP">
              <a:latin typeface="UD デジタル 教科書体 NK-R" panose="02020400000000000000" pitchFamily="18" charset="-128"/>
              <a:ea typeface="UD デジタル 教科書体 NK-R" panose="02020400000000000000" pitchFamily="18" charset="-128"/>
            </a:endParaRPr>
          </a:p>
          <a:p>
            <a:pPr defTabSz="947767">
              <a:defRPr/>
            </a:pPr>
            <a:r>
              <a:rPr kumimoji="1" lang="ja-JP" altLang="en-US">
                <a:latin typeface="UD デジタル 教科書体 NK-R" panose="02020400000000000000" pitchFamily="18" charset="-128"/>
                <a:ea typeface="UD デジタル 教科書体 NK-R" panose="02020400000000000000" pitchFamily="18" charset="-128"/>
              </a:rPr>
              <a:t>この授業では購入方法や支払い方法についてたくさん学びましたね。今回の内容を、次の授業の「バランス良く計画的な金銭管理」につなげましょう。</a:t>
            </a:r>
          </a:p>
        </p:txBody>
      </p:sp>
      <p:sp>
        <p:nvSpPr>
          <p:cNvPr id="4" name="スライド番号プレースホルダー 3"/>
          <p:cNvSpPr>
            <a:spLocks noGrp="1"/>
          </p:cNvSpPr>
          <p:nvPr>
            <p:ph type="sldNum" sz="quarter" idx="10"/>
          </p:nvPr>
        </p:nvSpPr>
        <p:spPr/>
        <p:txBody>
          <a:bodyPr/>
          <a:lstStyle/>
          <a:p>
            <a:fld id="{E085C42F-6F62-44E7-A3A7-0583E0A5F046}" type="slidenum">
              <a:rPr kumimoji="1" lang="ja-JP" altLang="en-US" smtClean="0"/>
              <a:t>17</a:t>
            </a:fld>
            <a:endParaRPr kumimoji="1" lang="ja-JP" altLang="en-US"/>
          </a:p>
        </p:txBody>
      </p:sp>
    </p:spTree>
    <p:extLst>
      <p:ext uri="{BB962C8B-B14F-4D97-AF65-F5344CB8AC3E}">
        <p14:creationId xmlns:p14="http://schemas.microsoft.com/office/powerpoint/2010/main" val="1825374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sz="1800" b="1" i="1" u="sng" strike="noStrike" baseline="0">
                <a:solidFill>
                  <a:srgbClr val="000000"/>
                </a:solidFill>
                <a:latin typeface="UD デジタル 教科書体 NK-R" panose="02020400000000000000" pitchFamily="18" charset="-128"/>
                <a:ea typeface="UD デジタル 教科書体 NK-R" panose="02020400000000000000" pitchFamily="18" charset="-128"/>
              </a:rPr>
              <a:t>・教師の支援：この時間に学習する内容を示す。</a:t>
            </a:r>
            <a:endParaRPr lang="en-US" altLang="ja-JP" sz="1800" b="1" i="1" u="sng" strike="noStrike" baseline="0">
              <a:solidFill>
                <a:srgbClr val="000000"/>
              </a:solidFill>
              <a:latin typeface="UD デジタル 教科書体 NK-R" panose="02020400000000000000" pitchFamily="18" charset="-128"/>
              <a:ea typeface="UD デジタル 教科書体 NK-R" panose="02020400000000000000" pitchFamily="18" charset="-128"/>
            </a:endParaRPr>
          </a:p>
          <a:p>
            <a:endParaRPr kumimoji="1" lang="en-US" altLang="ja-JP" sz="1800" b="1" i="1" u="sng" strike="noStrike" baseline="0">
              <a:solidFill>
                <a:srgbClr val="000000"/>
              </a:solidFill>
              <a:latin typeface="UD デジタル 教科書体 NK-R" panose="02020400000000000000" pitchFamily="18" charset="-128"/>
              <a:ea typeface="UD デジタル 教科書体 NK-R" panose="02020400000000000000" pitchFamily="18" charset="-128"/>
            </a:endParaRPr>
          </a:p>
          <a:p>
            <a:r>
              <a:rPr lang="ja-JP" altLang="en-US">
                <a:solidFill>
                  <a:srgbClr val="000000"/>
                </a:solidFill>
                <a:latin typeface="UD デジタル 教科書体 NK-R"/>
                <a:ea typeface="UD デジタル 教科書体 NK-R"/>
              </a:rPr>
              <a:t>今日学習する内容は</a:t>
            </a:r>
            <a:r>
              <a:rPr lang="ja-JP" altLang="en-US" sz="1200" b="0" i="0" u="none" strike="noStrike" baseline="0">
                <a:solidFill>
                  <a:srgbClr val="000000"/>
                </a:solidFill>
                <a:latin typeface="UD デジタル 教科書体 NK-R"/>
                <a:ea typeface="UD デジタル 教科書体 NK-R"/>
              </a:rPr>
              <a:t>「中学生になってからどんなものを、どこで買った？」、「買い物について考えよう」、「</a:t>
            </a:r>
            <a:r>
              <a:rPr lang="ja-JP" altLang="en-US">
                <a:solidFill>
                  <a:srgbClr val="000000"/>
                </a:solidFill>
                <a:latin typeface="UD デジタル 教科書体 NK-R"/>
                <a:ea typeface="UD デジタル 教科書体 NK-R"/>
              </a:rPr>
              <a:t>さまざま</a:t>
            </a:r>
            <a:r>
              <a:rPr lang="ja-JP" altLang="en-US" sz="1200" b="0" i="0" u="none" strike="noStrike" baseline="0">
                <a:solidFill>
                  <a:srgbClr val="000000"/>
                </a:solidFill>
                <a:latin typeface="UD デジタル 教科書体 NK-R"/>
                <a:ea typeface="UD デジタル 教科書体 NK-R"/>
              </a:rPr>
              <a:t>な支払い方法を知ろう」、です。でははじめに、「中学生になってからどんなものを、どこで買った？」について学んでいきましょう。</a:t>
            </a:r>
            <a:endParaRPr kumimoji="1" lang="ja-JP" altLang="en-US" b="0" i="1" u="sng">
              <a:latin typeface="UD デジタル 教科書体 NK-R"/>
              <a:ea typeface="UD デジタル 教科書体 NK-R"/>
            </a:endParaRPr>
          </a:p>
        </p:txBody>
      </p:sp>
      <p:sp>
        <p:nvSpPr>
          <p:cNvPr id="4" name="スライド番号プレースホルダー 3"/>
          <p:cNvSpPr>
            <a:spLocks noGrp="1"/>
          </p:cNvSpPr>
          <p:nvPr>
            <p:ph type="sldNum" sz="quarter" idx="5"/>
          </p:nvPr>
        </p:nvSpPr>
        <p:spPr/>
        <p:txBody>
          <a:bodyPr/>
          <a:lstStyle/>
          <a:p>
            <a:fld id="{E085C42F-6F62-44E7-A3A7-0583E0A5F046}" type="slidenum">
              <a:rPr kumimoji="1" lang="ja-JP" altLang="en-US" smtClean="0"/>
              <a:t>2</a:t>
            </a:fld>
            <a:endParaRPr kumimoji="1" lang="ja-JP" altLang="en-US"/>
          </a:p>
        </p:txBody>
      </p:sp>
    </p:spTree>
    <p:extLst>
      <p:ext uri="{BB962C8B-B14F-4D97-AF65-F5344CB8AC3E}">
        <p14:creationId xmlns:p14="http://schemas.microsoft.com/office/powerpoint/2010/main" val="123600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a:latin typeface="UD デジタル 教科書体 NK-R" panose="02020400000000000000" pitchFamily="18" charset="-128"/>
                <a:ea typeface="UD デジタル 教科書体 NK-R" panose="02020400000000000000" pitchFamily="18" charset="-128"/>
              </a:rPr>
              <a:t>・学習内容：中学生になってから買ったものを考える。</a:t>
            </a:r>
            <a:endParaRPr kumimoji="1" lang="en-US" altLang="ja-JP" b="1" i="1" u="sng">
              <a:latin typeface="UD デジタル 教科書体 NK-R" panose="02020400000000000000" pitchFamily="18" charset="-128"/>
              <a:ea typeface="UD デジタル 教科書体 NK-R" panose="02020400000000000000" pitchFamily="18" charset="-128"/>
            </a:endParaRPr>
          </a:p>
          <a:p>
            <a:endParaRPr kumimoji="1" lang="en-US" altLang="ja-JP" b="1" u="sng">
              <a:latin typeface="UD デジタル 教科書体 NK-R" panose="02020400000000000000" pitchFamily="18" charset="-128"/>
              <a:ea typeface="UD デジタル 教科書体 NK-R" panose="02020400000000000000" pitchFamily="18" charset="-128"/>
            </a:endParaRPr>
          </a:p>
          <a:p>
            <a:r>
              <a:rPr kumimoji="1" lang="ja-JP" altLang="en-US">
                <a:latin typeface="UD デジタル 教科書体 NK-R" panose="02020400000000000000" pitchFamily="18" charset="-128"/>
                <a:ea typeface="UD デジタル 教科書体 NK-R" panose="02020400000000000000" pitchFamily="18" charset="-128"/>
              </a:rPr>
              <a:t>あなたは中学生になってから、どのようなものを買いましたか？</a:t>
            </a:r>
          </a:p>
        </p:txBody>
      </p:sp>
      <p:sp>
        <p:nvSpPr>
          <p:cNvPr id="4" name="スライド番号プレースホルダー 3"/>
          <p:cNvSpPr>
            <a:spLocks noGrp="1"/>
          </p:cNvSpPr>
          <p:nvPr>
            <p:ph type="sldNum" sz="quarter" idx="10"/>
          </p:nvPr>
        </p:nvSpPr>
        <p:spPr/>
        <p:txBody>
          <a:bodyPr/>
          <a:lstStyle/>
          <a:p>
            <a:fld id="{E085C42F-6F62-44E7-A3A7-0583E0A5F046}" type="slidenum">
              <a:rPr kumimoji="1" lang="ja-JP" altLang="en-US" smtClean="0"/>
              <a:t>3</a:t>
            </a:fld>
            <a:endParaRPr kumimoji="1" lang="ja-JP" altLang="en-US"/>
          </a:p>
        </p:txBody>
      </p:sp>
    </p:spTree>
    <p:extLst>
      <p:ext uri="{BB962C8B-B14F-4D97-AF65-F5344CB8AC3E}">
        <p14:creationId xmlns:p14="http://schemas.microsoft.com/office/powerpoint/2010/main" val="26082914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a:latin typeface="UD デジタル 教科書体 NK-R" panose="02020400000000000000" pitchFamily="18" charset="-128"/>
                <a:ea typeface="UD デジタル 教科書体 NK-R" panose="02020400000000000000" pitchFamily="18" charset="-128"/>
              </a:rPr>
              <a:t>・学習内容：中学生になってから購入したものを発表する。</a:t>
            </a:r>
            <a:endParaRPr kumimoji="1" lang="en-US" altLang="ja-JP" b="1" i="1" u="sng">
              <a:latin typeface="UD デジタル 教科書体 NK-R" panose="02020400000000000000" pitchFamily="18" charset="-128"/>
              <a:ea typeface="UD デジタル 教科書体 NK-R" panose="02020400000000000000" pitchFamily="18" charset="-128"/>
            </a:endParaRPr>
          </a:p>
          <a:p>
            <a:r>
              <a:rPr kumimoji="1" lang="ja-JP" altLang="en-US" b="1" i="1" u="sng">
                <a:latin typeface="UD デジタル 教科書体 NK-R" panose="02020400000000000000" pitchFamily="18" charset="-128"/>
                <a:ea typeface="UD デジタル 教科書体 NK-R" panose="02020400000000000000" pitchFamily="18" charset="-128"/>
              </a:rPr>
              <a:t>・教師の支援：自分で購入したもの、購入してもらったものを答えさせる。</a:t>
            </a:r>
            <a:endParaRPr kumimoji="1" lang="en-US" altLang="ja-JP" b="1" i="1" u="sng">
              <a:latin typeface="UD デジタル 教科書体 NK-R" panose="02020400000000000000" pitchFamily="18" charset="-128"/>
              <a:ea typeface="UD デジタル 教科書体 NK-R" panose="02020400000000000000" pitchFamily="18" charset="-128"/>
            </a:endParaRPr>
          </a:p>
          <a:p>
            <a:endParaRPr kumimoji="1" lang="en-US" altLang="ja-JP" b="1" i="1" u="sng">
              <a:latin typeface="UD デジタル 教科書体 NK-R" panose="02020400000000000000" pitchFamily="18" charset="-128"/>
              <a:ea typeface="UD デジタル 教科書体 NK-R" panose="02020400000000000000" pitchFamily="18" charset="-128"/>
            </a:endParaRPr>
          </a:p>
          <a:p>
            <a:r>
              <a:rPr kumimoji="1" lang="ja-JP" altLang="en-US" b="0" i="0" u="none">
                <a:latin typeface="UD デジタル 教科書体 NK-R" panose="02020400000000000000" pitchFamily="18" charset="-128"/>
                <a:ea typeface="UD デジタル 教科書体 NK-R" panose="02020400000000000000" pitchFamily="18" charset="-128"/>
              </a:rPr>
              <a:t>購入方法は店舗、通信販売、インターネット購入などは問いません。</a:t>
            </a:r>
            <a:endParaRPr kumimoji="1" lang="en-US" altLang="ja-JP" b="0" i="0" u="none">
              <a:latin typeface="UD デジタル 教科書体 NK-R" panose="02020400000000000000" pitchFamily="18" charset="-128"/>
              <a:ea typeface="UD デジタル 教科書体 NK-R" panose="02020400000000000000" pitchFamily="18" charset="-128"/>
            </a:endParaRPr>
          </a:p>
          <a:p>
            <a:r>
              <a:rPr kumimoji="1" lang="ja-JP" altLang="en-US" b="0" i="0" u="none">
                <a:latin typeface="UD デジタル 教科書体 NK-R" panose="02020400000000000000" pitchFamily="18" charset="-128"/>
                <a:ea typeface="UD デジタル 教科書体 NK-R" panose="02020400000000000000" pitchFamily="18" charset="-128"/>
              </a:rPr>
              <a:t>また、⑤ゲームソフトは実物購入、インターネットでのダウンロード等どちらも含みます。</a:t>
            </a:r>
            <a:endParaRPr kumimoji="1" lang="en-US" altLang="ja-JP" b="0" i="0" u="none">
              <a:latin typeface="UD デジタル 教科書体 NK-R" panose="02020400000000000000" pitchFamily="18" charset="-128"/>
              <a:ea typeface="UD デジタル 教科書体 NK-R" panose="02020400000000000000" pitchFamily="18" charset="-128"/>
            </a:endParaRPr>
          </a:p>
          <a:p>
            <a:r>
              <a:rPr kumimoji="1" lang="ja-JP" altLang="en-US" b="0" u="none">
                <a:latin typeface="UD デジタル 教科書体 NK-R" panose="02020400000000000000" pitchFamily="18" charset="-128"/>
                <a:ea typeface="UD デジタル 教科書体 NK-R" panose="02020400000000000000" pitchFamily="18" charset="-128"/>
              </a:rPr>
              <a:t>様々な商品がありますね。①から⑨に分類できないものは⑩の「その他」に入れてくださいね。</a:t>
            </a:r>
            <a:endParaRPr kumimoji="1" lang="en-US" altLang="ja-JP" b="0" u="none">
              <a:latin typeface="UD デジタル 教科書体 NK-R" panose="02020400000000000000" pitchFamily="18" charset="-128"/>
              <a:ea typeface="UD デジタル 教科書体 NK-R" panose="02020400000000000000" pitchFamily="18" charset="-128"/>
            </a:endParaRPr>
          </a:p>
          <a:p>
            <a:r>
              <a:rPr kumimoji="1" lang="ja-JP" altLang="en-US" b="0" u="none">
                <a:latin typeface="UD デジタル 教科書体 NK-R" panose="02020400000000000000" pitchFamily="18" charset="-128"/>
                <a:ea typeface="UD デジタル 教科書体 NK-R" panose="02020400000000000000" pitchFamily="18" charset="-128"/>
              </a:rPr>
              <a:t>（⑩の例：自転車、スマートフォン、医薬品など）</a:t>
            </a:r>
            <a:endParaRPr kumimoji="1" lang="en-US" altLang="ja-JP" b="0" u="none">
              <a:latin typeface="UD デジタル 教科書体 NK-R" panose="02020400000000000000" pitchFamily="18" charset="-128"/>
              <a:ea typeface="UD デジタル 教科書体 NK-R" panose="02020400000000000000" pitchFamily="18" charset="-128"/>
            </a:endParaRPr>
          </a:p>
          <a:p>
            <a:r>
              <a:rPr kumimoji="1" lang="ja-JP" altLang="en-US" b="0" u="none">
                <a:latin typeface="UD デジタル 教科書体 NK-R" panose="02020400000000000000" pitchFamily="18" charset="-128"/>
                <a:ea typeface="UD デジタル 教科書体 NK-R" panose="02020400000000000000" pitchFamily="18" charset="-128"/>
              </a:rPr>
              <a:t>小学生の時よりも、欲しいものの内容が変わったり、買うものの種類が増えたり、値段が高くなっていたりしていませんか？</a:t>
            </a:r>
          </a:p>
        </p:txBody>
      </p:sp>
      <p:sp>
        <p:nvSpPr>
          <p:cNvPr id="4" name="スライド番号プレースホルダー 3"/>
          <p:cNvSpPr>
            <a:spLocks noGrp="1"/>
          </p:cNvSpPr>
          <p:nvPr>
            <p:ph type="sldNum" sz="quarter" idx="10"/>
          </p:nvPr>
        </p:nvSpPr>
        <p:spPr/>
        <p:txBody>
          <a:bodyPr/>
          <a:lstStyle/>
          <a:p>
            <a:fld id="{E085C42F-6F62-44E7-A3A7-0583E0A5F046}" type="slidenum">
              <a:rPr kumimoji="1" lang="ja-JP" altLang="en-US" smtClean="0"/>
              <a:t>4</a:t>
            </a:fld>
            <a:endParaRPr kumimoji="1" lang="ja-JP" altLang="en-US"/>
          </a:p>
        </p:txBody>
      </p:sp>
    </p:spTree>
    <p:extLst>
      <p:ext uri="{BB962C8B-B14F-4D97-AF65-F5344CB8AC3E}">
        <p14:creationId xmlns:p14="http://schemas.microsoft.com/office/powerpoint/2010/main" val="38801273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47767">
              <a:defRPr/>
            </a:pPr>
            <a:r>
              <a:rPr kumimoji="1" lang="ja-JP" altLang="en-US" b="1" i="1" u="sng">
                <a:latin typeface="UD デジタル 教科書体 NK-R" panose="02020400000000000000" pitchFamily="18" charset="-128"/>
                <a:ea typeface="UD デジタル 教科書体 NK-R" panose="02020400000000000000" pitchFamily="18" charset="-128"/>
              </a:rPr>
              <a:t>・学習内容：購入方法について考える。</a:t>
            </a:r>
            <a:endParaRPr kumimoji="1" lang="en-US" altLang="ja-JP" b="1" i="1" u="sng">
              <a:latin typeface="UD デジタル 教科書体 NK-R" panose="02020400000000000000" pitchFamily="18" charset="-128"/>
              <a:ea typeface="UD デジタル 教科書体 NK-R" panose="02020400000000000000" pitchFamily="18" charset="-128"/>
            </a:endParaRPr>
          </a:p>
          <a:p>
            <a:endParaRPr kumimoji="1" lang="en-US" altLang="ja-JP">
              <a:latin typeface="UD デジタル 教科書体 NK-R" panose="02020400000000000000" pitchFamily="18" charset="-128"/>
              <a:ea typeface="UD デジタル 教科書体 NK-R" panose="02020400000000000000" pitchFamily="18" charset="-128"/>
            </a:endParaRPr>
          </a:p>
          <a:p>
            <a:r>
              <a:rPr kumimoji="1" lang="ja-JP" altLang="en-US">
                <a:latin typeface="UD デジタル 教科書体 NK-R" panose="02020400000000000000" pitchFamily="18" charset="-128"/>
                <a:ea typeface="UD デジタル 教科書体 NK-R" panose="02020400000000000000" pitchFamily="18" charset="-128"/>
              </a:rPr>
              <a:t>それらの商品はどこで、またはどのような方法で買いましたか？</a:t>
            </a:r>
          </a:p>
        </p:txBody>
      </p:sp>
      <p:sp>
        <p:nvSpPr>
          <p:cNvPr id="4" name="スライド番号プレースホルダー 3"/>
          <p:cNvSpPr>
            <a:spLocks noGrp="1"/>
          </p:cNvSpPr>
          <p:nvPr>
            <p:ph type="sldNum" sz="quarter" idx="10"/>
          </p:nvPr>
        </p:nvSpPr>
        <p:spPr/>
        <p:txBody>
          <a:bodyPr/>
          <a:lstStyle/>
          <a:p>
            <a:fld id="{E085C42F-6F62-44E7-A3A7-0583E0A5F046}" type="slidenum">
              <a:rPr kumimoji="1" lang="ja-JP" altLang="en-US" smtClean="0"/>
              <a:t>5</a:t>
            </a:fld>
            <a:endParaRPr kumimoji="1" lang="ja-JP" altLang="en-US"/>
          </a:p>
        </p:txBody>
      </p:sp>
    </p:spTree>
    <p:extLst>
      <p:ext uri="{BB962C8B-B14F-4D97-AF65-F5344CB8AC3E}">
        <p14:creationId xmlns:p14="http://schemas.microsoft.com/office/powerpoint/2010/main" val="32927470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678F6B-5478-085C-A969-0D5EEBA65BF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FD29707-875C-2AC2-5789-66DC4DBDA5AD}"/>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BED7BE7-92F3-0864-8A76-DA7431EA1D2F}"/>
              </a:ext>
            </a:extLst>
          </p:cNvPr>
          <p:cNvSpPr>
            <a:spLocks noGrp="1"/>
          </p:cNvSpPr>
          <p:nvPr>
            <p:ph type="body" idx="1"/>
          </p:nvPr>
        </p:nvSpPr>
        <p:spPr/>
        <p:txBody>
          <a:bodyPr/>
          <a:lstStyle/>
          <a:p>
            <a:r>
              <a:rPr lang="ja-JP" altLang="en-US" sz="1200" b="1" i="1" u="sng">
                <a:solidFill>
                  <a:srgbClr val="000000"/>
                </a:solidFill>
                <a:latin typeface="UD デジタル 教科書体 NK-R"/>
                <a:ea typeface="UD デジタル 教科書体 NK-R"/>
              </a:rPr>
              <a:t>・学習内容：様々な</a:t>
            </a:r>
            <a:r>
              <a:rPr lang="ja-JP" altLang="en-US" sz="1200" b="1" i="1" u="sng" strike="noStrike" baseline="0">
                <a:solidFill>
                  <a:srgbClr val="000000"/>
                </a:solidFill>
                <a:latin typeface="UD デジタル 教科書体 NK-R"/>
                <a:ea typeface="UD デジタル 教科書体 NK-R"/>
              </a:rPr>
              <a:t>購入方法があることを確認し、ワークシートに記入</a:t>
            </a:r>
            <a:r>
              <a:rPr kumimoji="1" lang="ja-JP" altLang="en-US" sz="1200" b="1" i="1" u="sng">
                <a:latin typeface="UD デジタル 教科書体 NK-R"/>
                <a:ea typeface="UD デジタル 教科書体 NK-R"/>
              </a:rPr>
              <a:t>する。</a:t>
            </a:r>
            <a:endParaRPr kumimoji="1" lang="en-US" altLang="ja-JP" sz="1200" b="1" i="1" u="sng">
              <a:latin typeface="UD デジタル 教科書体 NK-R"/>
              <a:ea typeface="UD デジタル 教科書体 NK-R"/>
            </a:endParaRPr>
          </a:p>
          <a:p>
            <a:endParaRPr kumimoji="1" lang="en-US" altLang="ja-JP" sz="1200" b="0" i="0" u="none">
              <a:latin typeface="UD デジタル 教科書体 NK-R" panose="02020400000000000000" pitchFamily="18" charset="-128"/>
              <a:ea typeface="UD デジタル 教科書体 NK-R" panose="02020400000000000000" pitchFamily="18" charset="-128"/>
            </a:endParaRPr>
          </a:p>
          <a:p>
            <a:r>
              <a:rPr lang="ja-JP" altLang="en-US" sz="1200" b="0" i="0" u="none" strike="noStrike" baseline="0">
                <a:solidFill>
                  <a:srgbClr val="000000"/>
                </a:solidFill>
                <a:latin typeface="UD デジタル 教科書体 NK-R" panose="02020400000000000000" pitchFamily="18" charset="-128"/>
                <a:ea typeface="UD デジタル 教科書体 NK-R" panose="02020400000000000000" pitchFamily="18" charset="-128"/>
              </a:rPr>
              <a:t>お店で購入する以外に通信販売などもありますね。</a:t>
            </a:r>
            <a:endParaRPr kumimoji="1" lang="ja-JP" altLang="en-US" sz="1200" b="0" u="none">
              <a:latin typeface="UD デジタル 教科書体 NK-R" panose="02020400000000000000" pitchFamily="18" charset="-128"/>
              <a:ea typeface="UD デジタル 教科書体 NK-R" panose="02020400000000000000" pitchFamily="18" charset="-128"/>
            </a:endParaRPr>
          </a:p>
        </p:txBody>
      </p:sp>
      <p:sp>
        <p:nvSpPr>
          <p:cNvPr id="4" name="スライド番号プレースホルダー 3">
            <a:extLst>
              <a:ext uri="{FF2B5EF4-FFF2-40B4-BE49-F238E27FC236}">
                <a16:creationId xmlns:a16="http://schemas.microsoft.com/office/drawing/2014/main" id="{A48FE4A1-C6DB-6961-FF00-163FB3640BE6}"/>
              </a:ext>
            </a:extLst>
          </p:cNvPr>
          <p:cNvSpPr>
            <a:spLocks noGrp="1"/>
          </p:cNvSpPr>
          <p:nvPr>
            <p:ph type="sldNum" sz="quarter" idx="10"/>
          </p:nvPr>
        </p:nvSpPr>
        <p:spPr/>
        <p:txBody>
          <a:bodyPr/>
          <a:lstStyle/>
          <a:p>
            <a:fld id="{E085C42F-6F62-44E7-A3A7-0583E0A5F046}" type="slidenum">
              <a:rPr kumimoji="1" lang="ja-JP" altLang="en-US" smtClean="0"/>
              <a:t>6</a:t>
            </a:fld>
            <a:endParaRPr kumimoji="1" lang="ja-JP" altLang="en-US"/>
          </a:p>
        </p:txBody>
      </p:sp>
    </p:spTree>
    <p:extLst>
      <p:ext uri="{BB962C8B-B14F-4D97-AF65-F5344CB8AC3E}">
        <p14:creationId xmlns:p14="http://schemas.microsoft.com/office/powerpoint/2010/main" val="41672535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sz="1200" b="0" i="0" u="none" strike="noStrike" baseline="0">
                <a:solidFill>
                  <a:srgbClr val="000000"/>
                </a:solidFill>
                <a:latin typeface="UD デジタル 教科書体 NK-R" panose="02020400000000000000" pitchFamily="18" charset="-128"/>
                <a:ea typeface="UD デジタル 教科書体 NK-R" panose="02020400000000000000" pitchFamily="18" charset="-128"/>
              </a:rPr>
              <a:t>次に、買い物について考えてみましょう。</a:t>
            </a:r>
            <a:endParaRPr kumimoji="1" lang="ja-JP" altLang="en-US" sz="1200" b="0">
              <a:latin typeface="UD デジタル 教科書体 NK-R" panose="02020400000000000000" pitchFamily="18" charset="-128"/>
              <a:ea typeface="UD デジタル 教科書体 NK-R" panose="02020400000000000000" pitchFamily="18" charset="-128"/>
            </a:endParaRPr>
          </a:p>
        </p:txBody>
      </p:sp>
      <p:sp>
        <p:nvSpPr>
          <p:cNvPr id="4" name="スライド番号プレースホルダー 3"/>
          <p:cNvSpPr>
            <a:spLocks noGrp="1"/>
          </p:cNvSpPr>
          <p:nvPr>
            <p:ph type="sldNum" sz="quarter" idx="5"/>
          </p:nvPr>
        </p:nvSpPr>
        <p:spPr/>
        <p:txBody>
          <a:bodyPr/>
          <a:lstStyle/>
          <a:p>
            <a:fld id="{E085C42F-6F62-44E7-A3A7-0583E0A5F046}" type="slidenum">
              <a:rPr kumimoji="1" lang="ja-JP" altLang="en-US" smtClean="0"/>
              <a:t>7</a:t>
            </a:fld>
            <a:endParaRPr kumimoji="1" lang="ja-JP" altLang="en-US"/>
          </a:p>
        </p:txBody>
      </p:sp>
    </p:spTree>
    <p:extLst>
      <p:ext uri="{BB962C8B-B14F-4D97-AF65-F5344CB8AC3E}">
        <p14:creationId xmlns:p14="http://schemas.microsoft.com/office/powerpoint/2010/main" val="31872567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b="1" i="1" u="sng">
                <a:latin typeface="UD デジタル 教科書体 NK-R" panose="02020400000000000000" pitchFamily="18" charset="-128"/>
                <a:ea typeface="UD デジタル 教科書体 NK-R" panose="02020400000000000000" pitchFamily="18" charset="-128"/>
              </a:rPr>
              <a:t>・学習内容：これまでの買い物における失敗経験を振り返り、ワークシートに記入する。</a:t>
            </a:r>
            <a:endParaRPr kumimoji="1" lang="en-US" altLang="ja-JP" sz="1200" b="1" i="1" u="sng">
              <a:latin typeface="UD デジタル 教科書体 NK-R" panose="02020400000000000000" pitchFamily="18" charset="-128"/>
              <a:ea typeface="UD デジタル 教科書体 NK-R" panose="02020400000000000000" pitchFamily="18" charset="-128"/>
            </a:endParaRPr>
          </a:p>
          <a:p>
            <a:endParaRPr kumimoji="1" lang="en-US" altLang="ja-JP" sz="1200">
              <a:latin typeface="UD デジタル 教科書体 NK-R" panose="02020400000000000000" pitchFamily="18" charset="-128"/>
              <a:ea typeface="UD デジタル 教科書体 NK-R" panose="02020400000000000000" pitchFamily="18" charset="-128"/>
            </a:endParaRPr>
          </a:p>
          <a:p>
            <a:r>
              <a:rPr kumimoji="1" lang="ja-JP" altLang="en-US" sz="1200">
                <a:latin typeface="UD デジタル 教科書体 NK-R" panose="02020400000000000000" pitchFamily="18" charset="-128"/>
                <a:ea typeface="UD デジタル 教科書体 NK-R" panose="02020400000000000000" pitchFamily="18" charset="-128"/>
              </a:rPr>
              <a:t>これまでの買い物で、「失敗した！」と思う経験はありませんか？「１から</a:t>
            </a:r>
            <a:r>
              <a:rPr kumimoji="1" lang="en-US" altLang="ja-JP" sz="1200">
                <a:latin typeface="UD デジタル 教科書体 NK-R" panose="02020400000000000000" pitchFamily="18" charset="-128"/>
                <a:ea typeface="UD デジタル 教科書体 NK-R" panose="02020400000000000000" pitchFamily="18" charset="-128"/>
              </a:rPr>
              <a:t>11</a:t>
            </a:r>
            <a:r>
              <a:rPr kumimoji="1" lang="ja-JP" altLang="en-US" sz="1200">
                <a:latin typeface="UD デジタル 教科書体 NK-R" panose="02020400000000000000" pitchFamily="18" charset="-128"/>
                <a:ea typeface="UD デジタル 教科書体 NK-R" panose="02020400000000000000" pitchFamily="18" charset="-128"/>
              </a:rPr>
              <a:t>まで全部ある」、という人も多いと思います。</a:t>
            </a:r>
            <a:endParaRPr kumimoji="1" lang="en-US" altLang="ja-JP" sz="1200">
              <a:latin typeface="UD デジタル 教科書体 NK-R" panose="02020400000000000000" pitchFamily="18" charset="-128"/>
              <a:ea typeface="UD デジタル 教科書体 NK-R" panose="02020400000000000000" pitchFamily="18" charset="-128"/>
            </a:endParaRPr>
          </a:p>
          <a:p>
            <a:endParaRPr kumimoji="1" lang="en-US" altLang="ja-JP" sz="1200">
              <a:latin typeface="UD デジタル 教科書体 NK-R" panose="02020400000000000000" pitchFamily="18" charset="-128"/>
              <a:ea typeface="UD デジタル 教科書体 NK-R" panose="02020400000000000000" pitchFamily="18" charset="-128"/>
            </a:endParaRPr>
          </a:p>
          <a:p>
            <a:pPr defTabSz="947767">
              <a:defRPr/>
            </a:pPr>
            <a:r>
              <a:rPr kumimoji="1" lang="ja-JP" altLang="en-US" sz="1200" b="1" i="1" u="sng">
                <a:latin typeface="UD デジタル 教科書体 NK-R" panose="02020400000000000000" pitchFamily="18" charset="-128"/>
                <a:ea typeface="UD デジタル 教科書体 NK-R" panose="02020400000000000000" pitchFamily="18" charset="-128"/>
              </a:rPr>
              <a:t>・教師の支援：教師が自分の失敗例を話し、答えを出しやすくする。</a:t>
            </a:r>
            <a:endParaRPr kumimoji="1" lang="en-US" altLang="ja-JP" sz="1200" b="1" i="1" u="sng">
              <a:latin typeface="UD デジタル 教科書体 NK-R" panose="02020400000000000000" pitchFamily="18" charset="-128"/>
              <a:ea typeface="UD デジタル 教科書体 NK-R" panose="02020400000000000000" pitchFamily="18" charset="-128"/>
            </a:endParaRPr>
          </a:p>
          <a:p>
            <a:endParaRPr kumimoji="1" lang="en-US" altLang="ja-JP" sz="1200">
              <a:latin typeface="UD デジタル 教科書体 NK-R" panose="02020400000000000000" pitchFamily="18" charset="-128"/>
              <a:ea typeface="UD デジタル 教科書体 NK-R" panose="02020400000000000000" pitchFamily="18" charset="-128"/>
            </a:endParaRPr>
          </a:p>
          <a:p>
            <a:r>
              <a:rPr kumimoji="1" lang="ja-JP" altLang="en-US" sz="1200">
                <a:latin typeface="UD デジタル 教科書体 NK-R" panose="02020400000000000000" pitchFamily="18" charset="-128"/>
                <a:ea typeface="UD デジタル 教科書体 NK-R" panose="02020400000000000000" pitchFamily="18" charset="-128"/>
              </a:rPr>
              <a:t>私も</a:t>
            </a:r>
            <a:r>
              <a:rPr kumimoji="1" lang="en-US" altLang="ja-JP" sz="1200">
                <a:latin typeface="UD デジタル 教科書体 NK-R" panose="02020400000000000000" pitchFamily="18" charset="-128"/>
                <a:ea typeface="UD デジタル 教科書体 NK-R" panose="02020400000000000000" pitchFamily="18" charset="-128"/>
              </a:rPr>
              <a:t>1</a:t>
            </a:r>
            <a:r>
              <a:rPr kumimoji="1" lang="ja-JP" altLang="en-US" sz="1200">
                <a:latin typeface="UD デジタル 教科書体 NK-R" panose="02020400000000000000" pitchFamily="18" charset="-128"/>
                <a:ea typeface="UD デジタル 教科書体 NK-R" panose="02020400000000000000" pitchFamily="18" charset="-128"/>
              </a:rPr>
              <a:t>から</a:t>
            </a:r>
            <a:r>
              <a:rPr kumimoji="1" lang="en-US" altLang="ja-JP" sz="1200">
                <a:latin typeface="UD デジタル 教科書体 NK-R" panose="02020400000000000000" pitchFamily="18" charset="-128"/>
                <a:ea typeface="UD デジタル 教科書体 NK-R" panose="02020400000000000000" pitchFamily="18" charset="-128"/>
              </a:rPr>
              <a:t>11</a:t>
            </a:r>
            <a:r>
              <a:rPr kumimoji="1" lang="ja-JP" altLang="en-US" sz="1200">
                <a:latin typeface="UD デジタル 教科書体 NK-R" panose="02020400000000000000" pitchFamily="18" charset="-128"/>
                <a:ea typeface="UD デジタル 教科書体 NK-R" panose="02020400000000000000" pitchFamily="18" charset="-128"/>
              </a:rPr>
              <a:t>まで全部あります（この部分は教師による）が、特に〇番をよく覚えています。</a:t>
            </a:r>
            <a:endParaRPr kumimoji="1" lang="en-US" altLang="ja-JP" sz="1200">
              <a:latin typeface="UD デジタル 教科書体 NK-R" panose="02020400000000000000" pitchFamily="18" charset="-128"/>
              <a:ea typeface="UD デジタル 教科書体 NK-R" panose="02020400000000000000" pitchFamily="18" charset="-128"/>
            </a:endParaRPr>
          </a:p>
          <a:p>
            <a:endParaRPr kumimoji="1" lang="ja-JP" altLang="en-US" sz="1200">
              <a:latin typeface="UD デジタル 教科書体 NK-R" panose="02020400000000000000" pitchFamily="18" charset="-128"/>
              <a:ea typeface="UD デジタル 教科書体 NK-R" panose="02020400000000000000" pitchFamily="18" charset="-128"/>
            </a:endParaRPr>
          </a:p>
          <a:p>
            <a:r>
              <a:rPr kumimoji="1" lang="ja-JP" altLang="en-US" sz="1200" b="1" i="1" u="sng">
                <a:latin typeface="UD デジタル 教科書体 NK-R" panose="02020400000000000000" pitchFamily="18" charset="-128"/>
                <a:ea typeface="UD デジタル 教科書体 NK-R" panose="02020400000000000000" pitchFamily="18" charset="-128"/>
              </a:rPr>
              <a:t>・学習内容：</a:t>
            </a:r>
            <a:r>
              <a:rPr lang="ja-JP" altLang="en-US" sz="1200" b="1" i="1" u="sng" strike="noStrike" baseline="0">
                <a:solidFill>
                  <a:srgbClr val="000000"/>
                </a:solidFill>
                <a:latin typeface="UD デジタル 教科書体 NK-R" panose="02020400000000000000" pitchFamily="18" charset="-128"/>
                <a:ea typeface="UD デジタル 教科書体 NK-R" panose="02020400000000000000" pitchFamily="18" charset="-128"/>
              </a:rPr>
              <a:t>自分が失敗した買い物経験について、その状況や商品、購入方法を分析する</a:t>
            </a:r>
            <a:r>
              <a:rPr kumimoji="1" lang="ja-JP" altLang="en-US" sz="1200" b="1" i="1" u="sng">
                <a:latin typeface="UD デジタル 教科書体 NK-R" panose="02020400000000000000" pitchFamily="18" charset="-128"/>
                <a:ea typeface="UD デジタル 教科書体 NK-R" panose="02020400000000000000" pitchFamily="18" charset="-128"/>
              </a:rPr>
              <a:t>。</a:t>
            </a:r>
            <a:endParaRPr kumimoji="1" lang="en-US" altLang="ja-JP" sz="1200" b="1" i="1" u="sng">
              <a:latin typeface="UD デジタル 教科書体 NK-R" panose="02020400000000000000" pitchFamily="18" charset="-128"/>
              <a:ea typeface="UD デジタル 教科書体 NK-R" panose="02020400000000000000" pitchFamily="18" charset="-128"/>
            </a:endParaRPr>
          </a:p>
          <a:p>
            <a:endParaRPr kumimoji="1" lang="en-US" altLang="ja-JP" sz="1200">
              <a:latin typeface="UD デジタル 教科書体 NK-R" panose="02020400000000000000" pitchFamily="18" charset="-128"/>
              <a:ea typeface="UD デジタル 教科書体 NK-R" panose="02020400000000000000" pitchFamily="18" charset="-128"/>
            </a:endParaRPr>
          </a:p>
          <a:p>
            <a:pPr algn="just"/>
            <a:r>
              <a:rPr lang="ja-JP" altLang="en-US" sz="1200" b="0" i="0" u="none" strike="noStrike" baseline="0">
                <a:solidFill>
                  <a:srgbClr val="000000"/>
                </a:solidFill>
                <a:latin typeface="UD デジタル 教科書体 NK-R" panose="02020400000000000000" pitchFamily="18" charset="-128"/>
                <a:ea typeface="UD デジタル 教科書体 NK-R" panose="02020400000000000000" pitchFamily="18" charset="-128"/>
              </a:rPr>
              <a:t>自分が「失敗した！」と思う買い物は、どのような時に、どのような物を、どのような方法で購入した時か、考えてみましょう。</a:t>
            </a:r>
          </a:p>
          <a:p>
            <a:pPr algn="just"/>
            <a:r>
              <a:rPr lang="ja-JP" altLang="en-US" sz="1200" b="0" i="0" u="none" strike="noStrike" baseline="0">
                <a:solidFill>
                  <a:srgbClr val="000000"/>
                </a:solidFill>
                <a:latin typeface="UD デジタル 教科書体 NK-R" panose="02020400000000000000" pitchFamily="18" charset="-128"/>
                <a:ea typeface="UD デジタル 教科書体 NK-R" panose="02020400000000000000" pitchFamily="18" charset="-128"/>
              </a:rPr>
              <a:t>（７の例：中学時代の修学旅行</a:t>
            </a:r>
            <a:r>
              <a:rPr lang="en-US" altLang="ja-JP" sz="1200" b="0" i="0" u="none" strike="noStrike" baseline="0">
                <a:solidFill>
                  <a:srgbClr val="000000"/>
                </a:solidFill>
                <a:latin typeface="UD デジタル 教科書体 NK-R" panose="02020400000000000000" pitchFamily="18" charset="-128"/>
                <a:ea typeface="UD デジタル 教科書体 NK-R" panose="02020400000000000000" pitchFamily="18" charset="-128"/>
              </a:rPr>
              <a:t>〔</a:t>
            </a:r>
            <a:r>
              <a:rPr lang="ja-JP" altLang="en-US" sz="1200" b="0" i="0" u="none" strike="noStrike" baseline="0">
                <a:solidFill>
                  <a:srgbClr val="000000"/>
                </a:solidFill>
                <a:latin typeface="UD デジタル 教科書体 NK-R" panose="02020400000000000000" pitchFamily="18" charset="-128"/>
                <a:ea typeface="UD デジタル 教科書体 NK-R" panose="02020400000000000000" pitchFamily="18" charset="-128"/>
              </a:rPr>
              <a:t>どのような時</a:t>
            </a:r>
            <a:r>
              <a:rPr lang="en-US" altLang="ja-JP" sz="1200" b="0" i="0" u="none" strike="noStrike" baseline="0">
                <a:solidFill>
                  <a:srgbClr val="000000"/>
                </a:solidFill>
                <a:latin typeface="UD デジタル 教科書体 NK-R" panose="02020400000000000000" pitchFamily="18" charset="-128"/>
                <a:ea typeface="UD デジタル 教科書体 NK-R" panose="02020400000000000000" pitchFamily="18" charset="-128"/>
              </a:rPr>
              <a:t>〕</a:t>
            </a:r>
            <a:r>
              <a:rPr lang="ja-JP" altLang="en-US" sz="1200" b="0" i="0" u="none" strike="noStrike" baseline="0">
                <a:solidFill>
                  <a:srgbClr val="000000"/>
                </a:solidFill>
                <a:latin typeface="UD デジタル 教科書体 NK-R" panose="02020400000000000000" pitchFamily="18" charset="-128"/>
                <a:ea typeface="UD デジタル 教科書体 NK-R" panose="02020400000000000000" pitchFamily="18" charset="-128"/>
              </a:rPr>
              <a:t>で、友達みんなでお土産用の木刀</a:t>
            </a:r>
            <a:r>
              <a:rPr lang="en-US" altLang="ja-JP" sz="1200" b="0" i="0" u="none" strike="noStrike" baseline="0">
                <a:solidFill>
                  <a:srgbClr val="000000"/>
                </a:solidFill>
                <a:latin typeface="UD デジタル 教科書体 NK-R" panose="02020400000000000000" pitchFamily="18" charset="-128"/>
                <a:ea typeface="UD デジタル 教科書体 NK-R" panose="02020400000000000000" pitchFamily="18" charset="-128"/>
              </a:rPr>
              <a:t>〔</a:t>
            </a:r>
            <a:r>
              <a:rPr lang="ja-JP" altLang="en-US" sz="1200" b="0" i="0" u="none" strike="noStrike" baseline="0">
                <a:solidFill>
                  <a:srgbClr val="000000"/>
                </a:solidFill>
                <a:latin typeface="UD デジタル 教科書体 NK-R" panose="02020400000000000000" pitchFamily="18" charset="-128"/>
                <a:ea typeface="UD デジタル 教科書体 NK-R" panose="02020400000000000000" pitchFamily="18" charset="-128"/>
              </a:rPr>
              <a:t>どのような物</a:t>
            </a:r>
            <a:r>
              <a:rPr lang="en-US" altLang="ja-JP" sz="1200" b="0" i="0" u="none" strike="noStrike" baseline="0">
                <a:solidFill>
                  <a:srgbClr val="000000"/>
                </a:solidFill>
                <a:latin typeface="UD デジタル 教科書体 NK-R" panose="02020400000000000000" pitchFamily="18" charset="-128"/>
                <a:ea typeface="UD デジタル 教科書体 NK-R" panose="02020400000000000000" pitchFamily="18" charset="-128"/>
              </a:rPr>
              <a:t>〕</a:t>
            </a:r>
            <a:r>
              <a:rPr lang="ja-JP" altLang="en-US" sz="1200" b="0" i="0" u="none" strike="noStrike" baseline="0">
                <a:solidFill>
                  <a:srgbClr val="000000"/>
                </a:solidFill>
                <a:latin typeface="UD デジタル 教科書体 NK-R" panose="02020400000000000000" pitchFamily="18" charset="-128"/>
                <a:ea typeface="UD デジタル 教科書体 NK-R" panose="02020400000000000000" pitchFamily="18" charset="-128"/>
              </a:rPr>
              <a:t>をお店で買った</a:t>
            </a:r>
            <a:r>
              <a:rPr lang="en-US" altLang="ja-JP" sz="1200" b="0" i="0" u="none" strike="noStrike" baseline="0">
                <a:solidFill>
                  <a:srgbClr val="000000"/>
                </a:solidFill>
                <a:latin typeface="UD デジタル 教科書体 NK-R" panose="02020400000000000000" pitchFamily="18" charset="-128"/>
                <a:ea typeface="UD デジタル 教科書体 NK-R" panose="02020400000000000000" pitchFamily="18" charset="-128"/>
              </a:rPr>
              <a:t>〔</a:t>
            </a:r>
            <a:r>
              <a:rPr lang="ja-JP" altLang="en-US" sz="1200" b="0" i="0" u="none" strike="noStrike" baseline="0">
                <a:solidFill>
                  <a:srgbClr val="000000"/>
                </a:solidFill>
                <a:latin typeface="UD デジタル 教科書体 NK-R" panose="02020400000000000000" pitchFamily="18" charset="-128"/>
                <a:ea typeface="UD デジタル 教科書体 NK-R" panose="02020400000000000000" pitchFamily="18" charset="-128"/>
              </a:rPr>
              <a:t>どのような方法</a:t>
            </a:r>
            <a:r>
              <a:rPr lang="en-US" altLang="ja-JP" sz="1200" b="0" i="0" u="none" strike="noStrike" baseline="0">
                <a:solidFill>
                  <a:srgbClr val="000000"/>
                </a:solidFill>
                <a:latin typeface="UD デジタル 教科書体 NK-R" panose="02020400000000000000" pitchFamily="18" charset="-128"/>
                <a:ea typeface="UD デジタル 教科書体 NK-R" panose="02020400000000000000" pitchFamily="18" charset="-128"/>
              </a:rPr>
              <a:t>〕</a:t>
            </a:r>
            <a:r>
              <a:rPr lang="ja-JP" altLang="en-US" sz="1200" b="0" i="0" u="none" strike="noStrike" baseline="0">
                <a:solidFill>
                  <a:srgbClr val="000000"/>
                </a:solidFill>
                <a:latin typeface="UD デジタル 教科書体 NK-R" panose="02020400000000000000" pitchFamily="18" charset="-128"/>
                <a:ea typeface="UD デジタル 教科書体 NK-R" panose="02020400000000000000" pitchFamily="18" charset="-128"/>
              </a:rPr>
              <a:t>。）</a:t>
            </a:r>
          </a:p>
          <a:p>
            <a:pPr algn="just"/>
            <a:r>
              <a:rPr lang="ja-JP" altLang="en-US" sz="1200" b="0" i="0" u="none" strike="noStrike" baseline="0">
                <a:solidFill>
                  <a:srgbClr val="000000"/>
                </a:solidFill>
                <a:latin typeface="UD デジタル 教科書体 NK-R" panose="02020400000000000000" pitchFamily="18" charset="-128"/>
                <a:ea typeface="UD デジタル 教科書体 NK-R" panose="02020400000000000000" pitchFamily="18" charset="-128"/>
              </a:rPr>
              <a:t>（１１の例：マラソン大会前</a:t>
            </a:r>
            <a:r>
              <a:rPr lang="en-US" altLang="ja-JP" sz="1200" b="0" i="0" u="none" strike="noStrike" baseline="0">
                <a:solidFill>
                  <a:srgbClr val="000000"/>
                </a:solidFill>
                <a:latin typeface="UD デジタル 教科書体 NK-R" panose="02020400000000000000" pitchFamily="18" charset="-128"/>
                <a:ea typeface="UD デジタル 教科書体 NK-R" panose="02020400000000000000" pitchFamily="18" charset="-128"/>
              </a:rPr>
              <a:t>〔</a:t>
            </a:r>
            <a:r>
              <a:rPr lang="ja-JP" altLang="en-US" sz="1200" b="0" i="0" u="none" strike="noStrike" baseline="0">
                <a:solidFill>
                  <a:srgbClr val="000000"/>
                </a:solidFill>
                <a:latin typeface="UD デジタル 教科書体 NK-R" panose="02020400000000000000" pitchFamily="18" charset="-128"/>
                <a:ea typeface="UD デジタル 教科書体 NK-R" panose="02020400000000000000" pitchFamily="18" charset="-128"/>
              </a:rPr>
              <a:t>時</a:t>
            </a:r>
            <a:r>
              <a:rPr lang="en-US" altLang="ja-JP" sz="1200" b="0" i="0" u="none" strike="noStrike" baseline="0">
                <a:solidFill>
                  <a:srgbClr val="000000"/>
                </a:solidFill>
                <a:latin typeface="UD デジタル 教科書体 NK-R" panose="02020400000000000000" pitchFamily="18" charset="-128"/>
                <a:ea typeface="UD デジタル 教科書体 NK-R" panose="02020400000000000000" pitchFamily="18" charset="-128"/>
              </a:rPr>
              <a:t>〕</a:t>
            </a:r>
            <a:r>
              <a:rPr lang="ja-JP" altLang="en-US" sz="1200" b="0" i="0" u="none" strike="noStrike" baseline="0">
                <a:solidFill>
                  <a:srgbClr val="000000"/>
                </a:solidFill>
                <a:latin typeface="UD デジタル 教科書体 NK-R" panose="02020400000000000000" pitchFamily="18" charset="-128"/>
                <a:ea typeface="UD デジタル 教科書体 NK-R" panose="02020400000000000000" pitchFamily="18" charset="-128"/>
              </a:rPr>
              <a:t>にシューズ</a:t>
            </a:r>
            <a:r>
              <a:rPr lang="en-US" altLang="ja-JP" sz="1200" b="0" i="0" u="none" strike="noStrike" baseline="0">
                <a:solidFill>
                  <a:srgbClr val="000000"/>
                </a:solidFill>
                <a:latin typeface="UD デジタル 教科書体 NK-R" panose="02020400000000000000" pitchFamily="18" charset="-128"/>
                <a:ea typeface="UD デジタル 教科書体 NK-R" panose="02020400000000000000" pitchFamily="18" charset="-128"/>
              </a:rPr>
              <a:t>〔</a:t>
            </a:r>
            <a:r>
              <a:rPr lang="ja-JP" altLang="en-US" sz="1200" b="0" i="0" u="none" strike="noStrike" baseline="0">
                <a:solidFill>
                  <a:srgbClr val="000000"/>
                </a:solidFill>
                <a:latin typeface="UD デジタル 教科書体 NK-R" panose="02020400000000000000" pitchFamily="18" charset="-128"/>
                <a:ea typeface="UD デジタル 教科書体 NK-R" panose="02020400000000000000" pitchFamily="18" charset="-128"/>
              </a:rPr>
              <a:t>物</a:t>
            </a:r>
            <a:r>
              <a:rPr lang="en-US" altLang="ja-JP" sz="1200" b="0" i="0" u="none" strike="noStrike" baseline="0">
                <a:solidFill>
                  <a:srgbClr val="000000"/>
                </a:solidFill>
                <a:latin typeface="UD デジタル 教科書体 NK-R" panose="02020400000000000000" pitchFamily="18" charset="-128"/>
                <a:ea typeface="UD デジタル 教科書体 NK-R" panose="02020400000000000000" pitchFamily="18" charset="-128"/>
              </a:rPr>
              <a:t>〕</a:t>
            </a:r>
            <a:r>
              <a:rPr lang="ja-JP" altLang="en-US" sz="1200" b="0" i="0" u="none" strike="noStrike" baseline="0">
                <a:solidFill>
                  <a:srgbClr val="000000"/>
                </a:solidFill>
                <a:latin typeface="UD デジタル 教科書体 NK-R" panose="02020400000000000000" pitchFamily="18" charset="-128"/>
                <a:ea typeface="UD デジタル 教科書体 NK-R" panose="02020400000000000000" pitchFamily="18" charset="-128"/>
              </a:rPr>
              <a:t>をネット通販</a:t>
            </a:r>
            <a:r>
              <a:rPr lang="en-US" altLang="ja-JP" sz="1200" b="0" i="0" u="none" strike="noStrike" baseline="0">
                <a:solidFill>
                  <a:srgbClr val="000000"/>
                </a:solidFill>
                <a:latin typeface="UD デジタル 教科書体 NK-R" panose="02020400000000000000" pitchFamily="18" charset="-128"/>
                <a:ea typeface="UD デジタル 教科書体 NK-R" panose="02020400000000000000" pitchFamily="18" charset="-128"/>
              </a:rPr>
              <a:t>〔</a:t>
            </a:r>
            <a:r>
              <a:rPr lang="ja-JP" altLang="en-US" sz="1200" b="0" i="0" u="none" strike="noStrike" baseline="0">
                <a:solidFill>
                  <a:srgbClr val="000000"/>
                </a:solidFill>
                <a:latin typeface="UD デジタル 教科書体 NK-R" panose="02020400000000000000" pitchFamily="18" charset="-128"/>
                <a:ea typeface="UD デジタル 教科書体 NK-R" panose="02020400000000000000" pitchFamily="18" charset="-128"/>
              </a:rPr>
              <a:t>方法</a:t>
            </a:r>
            <a:r>
              <a:rPr lang="en-US" altLang="ja-JP" sz="1200" b="0" i="0" u="none" strike="noStrike" baseline="0">
                <a:solidFill>
                  <a:srgbClr val="000000"/>
                </a:solidFill>
                <a:latin typeface="UD デジタル 教科書体 NK-R" panose="02020400000000000000" pitchFamily="18" charset="-128"/>
                <a:ea typeface="UD デジタル 教科書体 NK-R" panose="02020400000000000000" pitchFamily="18" charset="-128"/>
              </a:rPr>
              <a:t>〕</a:t>
            </a:r>
            <a:r>
              <a:rPr lang="ja-JP" altLang="en-US" sz="1200" b="0" i="0" u="none" strike="noStrike" baseline="0">
                <a:solidFill>
                  <a:srgbClr val="000000"/>
                </a:solidFill>
                <a:latin typeface="UD デジタル 教科書体 NK-R" panose="02020400000000000000" pitchFamily="18" charset="-128"/>
                <a:ea typeface="UD デジタル 教科書体 NK-R" panose="02020400000000000000" pitchFamily="18" charset="-128"/>
              </a:rPr>
              <a:t>で購入したが、つま先の幅が狭くて走りにくい。）</a:t>
            </a:r>
          </a:p>
          <a:p>
            <a:endParaRPr lang="en-US" altLang="ja-JP" sz="1200">
              <a:latin typeface="UD デジタル 教科書体 NK-R" panose="02020400000000000000" pitchFamily="18" charset="-128"/>
              <a:ea typeface="UD デジタル 教科書体 NK-R" panose="02020400000000000000" pitchFamily="18" charset="-128"/>
              <a:cs typeface="Calibri"/>
            </a:endParaRPr>
          </a:p>
          <a:p>
            <a:pPr defTabSz="947767">
              <a:defRPr/>
            </a:pPr>
            <a:r>
              <a:rPr kumimoji="1" lang="ja-JP" altLang="en-US" sz="1200" b="1" i="1" u="sng">
                <a:latin typeface="UD デジタル 教科書体 NK-R" panose="02020400000000000000" pitchFamily="18" charset="-128"/>
                <a:ea typeface="UD デジタル 教科書体 NK-R" panose="02020400000000000000" pitchFamily="18" charset="-128"/>
              </a:rPr>
              <a:t>・教師の支援：生徒がイメージしやすいよう、最初に具体的な事例をあげる。また、同じような失敗を多くの人がしていることに気付かせ、発表しやすい雰囲気にする。教師が自分の失敗例を話し、答えを出しやすくする。</a:t>
            </a:r>
            <a:endParaRPr kumimoji="1" lang="en-US" altLang="ja-JP" sz="1200" b="1" i="1" u="sng">
              <a:latin typeface="UD デジタル 教科書体 NK-R" panose="02020400000000000000" pitchFamily="18" charset="-128"/>
              <a:ea typeface="UD デジタル 教科書体 NK-R" panose="02020400000000000000" pitchFamily="18" charset="-128"/>
            </a:endParaRPr>
          </a:p>
          <a:p>
            <a:endParaRPr kumimoji="1" lang="en-US" altLang="ja-JP" sz="1200">
              <a:latin typeface="UD デジタル 教科書体 NK-R" panose="02020400000000000000" pitchFamily="18" charset="-128"/>
              <a:ea typeface="UD デジタル 教科書体 NK-R" panose="02020400000000000000" pitchFamily="18" charset="-128"/>
            </a:endParaRPr>
          </a:p>
        </p:txBody>
      </p:sp>
      <p:sp>
        <p:nvSpPr>
          <p:cNvPr id="4" name="スライド番号プレースホルダー 3"/>
          <p:cNvSpPr>
            <a:spLocks noGrp="1"/>
          </p:cNvSpPr>
          <p:nvPr>
            <p:ph type="sldNum" sz="quarter" idx="10"/>
          </p:nvPr>
        </p:nvSpPr>
        <p:spPr/>
        <p:txBody>
          <a:bodyPr/>
          <a:lstStyle/>
          <a:p>
            <a:fld id="{E085C42F-6F62-44E7-A3A7-0583E0A5F046}" type="slidenum">
              <a:rPr kumimoji="1" lang="ja-JP" altLang="en-US" smtClean="0"/>
              <a:t>8</a:t>
            </a:fld>
            <a:endParaRPr kumimoji="1" lang="ja-JP" altLang="en-US"/>
          </a:p>
        </p:txBody>
      </p:sp>
    </p:spTree>
    <p:extLst>
      <p:ext uri="{BB962C8B-B14F-4D97-AF65-F5344CB8AC3E}">
        <p14:creationId xmlns:p14="http://schemas.microsoft.com/office/powerpoint/2010/main" val="40560314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a:latin typeface="UD デジタル 教科書体 NK-R" panose="02020400000000000000" pitchFamily="18" charset="-128"/>
                <a:ea typeface="UD デジタル 教科書体 NK-R" panose="02020400000000000000" pitchFamily="18" charset="-128"/>
              </a:rPr>
              <a:t>・学習内容：失敗しないために気をつけることを考え、発表する。</a:t>
            </a:r>
            <a:endParaRPr kumimoji="1" lang="en-US" altLang="ja-JP" b="1" i="1" u="sng">
              <a:latin typeface="UD デジタル 教科書体 NK-R" panose="02020400000000000000" pitchFamily="18" charset="-128"/>
              <a:ea typeface="UD デジタル 教科書体 NK-R" panose="02020400000000000000" pitchFamily="18" charset="-128"/>
            </a:endParaRPr>
          </a:p>
          <a:p>
            <a:endParaRPr kumimoji="1" lang="en-US" altLang="ja-JP">
              <a:latin typeface="UD デジタル 教科書体 NK-R" panose="02020400000000000000" pitchFamily="18" charset="-128"/>
              <a:ea typeface="UD デジタル 教科書体 NK-R" panose="02020400000000000000" pitchFamily="18" charset="-128"/>
            </a:endParaRPr>
          </a:p>
          <a:p>
            <a:r>
              <a:rPr kumimoji="1" lang="ja-JP" altLang="en-US">
                <a:latin typeface="UD デジタル 教科書体 NK-R" panose="02020400000000000000" pitchFamily="18" charset="-128"/>
                <a:ea typeface="UD デジタル 教科書体 NK-R" panose="02020400000000000000" pitchFamily="18" charset="-128"/>
              </a:rPr>
              <a:t>それでは、先ほどのような失敗を繰り返さないためにはどのようなことに気をつければ良いでしょうか。３つ考えてみましょう。</a:t>
            </a:r>
            <a:endParaRPr kumimoji="1" lang="en-US" altLang="ja-JP">
              <a:latin typeface="UD デジタル 教科書体 NK-R" panose="02020400000000000000" pitchFamily="18" charset="-128"/>
              <a:ea typeface="UD デジタル 教科書体 NK-R" panose="02020400000000000000" pitchFamily="18" charset="-128"/>
            </a:endParaRPr>
          </a:p>
          <a:p>
            <a:r>
              <a:rPr kumimoji="1" lang="ja-JP" altLang="en-US">
                <a:latin typeface="UD デジタル 教科書体 NK-R" panose="02020400000000000000" pitchFamily="18" charset="-128"/>
                <a:ea typeface="UD デジタル 教科書体 NK-R" panose="02020400000000000000" pitchFamily="18" charset="-128"/>
              </a:rPr>
              <a:t>いろんな考えがありますね。</a:t>
            </a:r>
            <a:endParaRPr kumimoji="1" lang="en-US" altLang="ja-JP">
              <a:latin typeface="UD デジタル 教科書体 NK-R" panose="02020400000000000000" pitchFamily="18" charset="-128"/>
              <a:ea typeface="UD デジタル 教科書体 NK-R" panose="02020400000000000000" pitchFamily="18" charset="-128"/>
            </a:endParaRPr>
          </a:p>
          <a:p>
            <a:r>
              <a:rPr kumimoji="1" lang="ja-JP" altLang="en-US">
                <a:latin typeface="UD デジタル 教科書体 NK-R"/>
                <a:ea typeface="UD デジタル 教科書体 NK-R"/>
              </a:rPr>
              <a:t>関連資料「様々な購入方法から選ぼう」に購入方法の特徴</a:t>
            </a:r>
            <a:r>
              <a:rPr lang="ja-JP" altLang="en-US">
                <a:latin typeface="UD デジタル 教科書体 NK-R"/>
                <a:ea typeface="UD デジタル 教科書体 NK-R"/>
              </a:rPr>
              <a:t>を</a:t>
            </a:r>
            <a:r>
              <a:rPr kumimoji="1" lang="ja-JP" altLang="en-US">
                <a:latin typeface="UD デジタル 教科書体 NK-R"/>
                <a:ea typeface="UD デジタル 教科書体 NK-R"/>
              </a:rPr>
              <a:t>詳しく記載しているので、参考にしてください。</a:t>
            </a:r>
            <a:r>
              <a:rPr kumimoji="1" lang="ja-JP" altLang="en-US" b="1" i="1" u="sng">
                <a:latin typeface="UD デジタル 教科書体 NK-R"/>
                <a:ea typeface="UD デジタル 教科書体 NK-R"/>
              </a:rPr>
              <a:t>（クリックし、関連資料提示）</a:t>
            </a:r>
            <a:endParaRPr lang="ja-JP" altLang="en-US" b="1" i="1" u="sng">
              <a:latin typeface="UD デジタル 教科書体 NK-R"/>
              <a:ea typeface="UD デジタル 教科書体 NK-R"/>
            </a:endParaRPr>
          </a:p>
        </p:txBody>
      </p:sp>
      <p:sp>
        <p:nvSpPr>
          <p:cNvPr id="4" name="スライド番号プレースホルダー 3"/>
          <p:cNvSpPr>
            <a:spLocks noGrp="1"/>
          </p:cNvSpPr>
          <p:nvPr>
            <p:ph type="sldNum" sz="quarter" idx="10"/>
          </p:nvPr>
        </p:nvSpPr>
        <p:spPr/>
        <p:txBody>
          <a:bodyPr/>
          <a:lstStyle/>
          <a:p>
            <a:fld id="{E085C42F-6F62-44E7-A3A7-0583E0A5F046}" type="slidenum">
              <a:rPr kumimoji="1" lang="ja-JP" altLang="en-US" smtClean="0"/>
              <a:t>9</a:t>
            </a:fld>
            <a:endParaRPr kumimoji="1" lang="ja-JP" altLang="en-US"/>
          </a:p>
        </p:txBody>
      </p:sp>
    </p:spTree>
    <p:extLst>
      <p:ext uri="{BB962C8B-B14F-4D97-AF65-F5344CB8AC3E}">
        <p14:creationId xmlns:p14="http://schemas.microsoft.com/office/powerpoint/2010/main" val="28290164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0E02A643-9BB0-4E02-80B2-2C0A5E5D738E}" type="datetimeFigureOut">
              <a:rPr kumimoji="1" lang="ja-JP" altLang="en-US" smtClean="0"/>
              <a:t>2024/3/7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38491067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0E02A643-9BB0-4E02-80B2-2C0A5E5D738E}" type="datetimeFigureOut">
              <a:rPr kumimoji="1" lang="ja-JP" altLang="en-US" smtClean="0"/>
              <a:t>2024/3/7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25757471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0E02A643-9BB0-4E02-80B2-2C0A5E5D738E}" type="datetimeFigureOut">
              <a:rPr kumimoji="1" lang="ja-JP" altLang="en-US" smtClean="0"/>
              <a:t>2024/3/7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29508667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0E02A643-9BB0-4E02-80B2-2C0A5E5D738E}" type="datetimeFigureOut">
              <a:rPr kumimoji="1" lang="ja-JP" altLang="en-US" smtClean="0"/>
              <a:t>2024/3/7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20405158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0E02A643-9BB0-4E02-80B2-2C0A5E5D738E}" type="datetimeFigureOut">
              <a:rPr kumimoji="1" lang="ja-JP" altLang="en-US" smtClean="0"/>
              <a:t>2024/3/7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40839047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0E02A643-9BB0-4E02-80B2-2C0A5E5D738E}" type="datetimeFigureOut">
              <a:rPr kumimoji="1" lang="ja-JP" altLang="en-US" smtClean="0"/>
              <a:t>2024/3/7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13954029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0E02A643-9BB0-4E02-80B2-2C0A5E5D738E}" type="datetimeFigureOut">
              <a:rPr kumimoji="1" lang="ja-JP" altLang="en-US" smtClean="0"/>
              <a:t>2024/3/7</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7978849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0E02A643-9BB0-4E02-80B2-2C0A5E5D738E}" type="datetimeFigureOut">
              <a:rPr kumimoji="1" lang="ja-JP" altLang="en-US" smtClean="0"/>
              <a:t>2024/3/7</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5395888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0E02A643-9BB0-4E02-80B2-2C0A5E5D738E}" type="datetimeFigureOut">
              <a:rPr kumimoji="1" lang="ja-JP" altLang="en-US" smtClean="0"/>
              <a:t>2024/3/7</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20428608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0E02A643-9BB0-4E02-80B2-2C0A5E5D738E}" type="datetimeFigureOut">
              <a:rPr kumimoji="1" lang="ja-JP" altLang="en-US" smtClean="0"/>
              <a:t>2024/3/7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3888451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0E02A643-9BB0-4E02-80B2-2C0A5E5D738E}" type="datetimeFigureOut">
              <a:rPr kumimoji="1" lang="ja-JP" altLang="en-US" smtClean="0"/>
              <a:t>2024/3/7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2189387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02A643-9BB0-4E02-80B2-2C0A5E5D738E}" type="datetimeFigureOut">
              <a:rPr kumimoji="1" lang="ja-JP" altLang="en-US" smtClean="0"/>
              <a:t>2024/3/7</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29072897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25.png"/><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27.png"/></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29.png"/></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 Id="rId9" Type="http://schemas.openxmlformats.org/officeDocument/2006/relationships/image" Target="../media/image19.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22.emf"/><Relationship Id="rId4" Type="http://schemas.openxmlformats.org/officeDocument/2006/relationships/package" Target="../embeddings/Microsoft_Word_Document.docx"/></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a:extLst>
              <a:ext uri="{FF2B5EF4-FFF2-40B4-BE49-F238E27FC236}">
                <a16:creationId xmlns:a16="http://schemas.microsoft.com/office/drawing/2014/main" id="{B7278557-D78E-A01C-2A3A-5C0AA8C918D3}"/>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四角形: 上の 2 つの角を丸める 5">
            <a:extLst>
              <a:ext uri="{FF2B5EF4-FFF2-40B4-BE49-F238E27FC236}">
                <a16:creationId xmlns:a16="http://schemas.microsoft.com/office/drawing/2014/main" id="{D7A0A32D-07EB-0E3C-5A49-B648346F76A3}"/>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8" name="四角形: 上の 2 つの角を丸める 7">
            <a:extLst>
              <a:ext uri="{FF2B5EF4-FFF2-40B4-BE49-F238E27FC236}">
                <a16:creationId xmlns:a16="http://schemas.microsoft.com/office/drawing/2014/main" id="{E749BCAA-C669-C460-C50E-D13FF9CC9054}"/>
              </a:ext>
            </a:extLst>
          </p:cNvPr>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altLang="ja-JP">
                <a:latin typeface="UD Digi Kyokasho NK-R"/>
                <a:ea typeface="UD Digi Kyokasho NK-R"/>
                <a:cs typeface="Calibri" panose="020F0502020204030204"/>
              </a:rPr>
              <a:t>2</a:t>
            </a:r>
            <a:r>
              <a:rPr lang="ja-JP">
                <a:latin typeface="UD Digi Kyokasho NK-R"/>
                <a:ea typeface="UD Digi Kyokasho NK-R"/>
                <a:cs typeface="Calibri" panose="020F0502020204030204"/>
              </a:rPr>
              <a:t>　購入方法</a:t>
            </a:r>
            <a:r>
              <a:rPr lang="ja-JP" altLang="en-US">
                <a:latin typeface="UD Digi Kyokasho NK-R"/>
                <a:ea typeface="UD Digi Kyokasho NK-R"/>
                <a:cs typeface="Calibri" panose="020F0502020204030204"/>
              </a:rPr>
              <a:t>と支払い方法の特徴</a:t>
            </a:r>
            <a:endParaRPr lang="ja-JP"/>
          </a:p>
        </p:txBody>
      </p:sp>
      <p:sp>
        <p:nvSpPr>
          <p:cNvPr id="11" name="正方形/長方形 10">
            <a:extLst>
              <a:ext uri="{FF2B5EF4-FFF2-40B4-BE49-F238E27FC236}">
                <a16:creationId xmlns:a16="http://schemas.microsoft.com/office/drawing/2014/main" id="{77407057-3910-7B4C-B549-4A84A29FFFFC}"/>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さまざまな購入方法</a:t>
            </a:r>
          </a:p>
        </p:txBody>
      </p:sp>
      <p:sp>
        <p:nvSpPr>
          <p:cNvPr id="12" name="テキスト ボックス 11">
            <a:extLst>
              <a:ext uri="{FF2B5EF4-FFF2-40B4-BE49-F238E27FC236}">
                <a16:creationId xmlns:a16="http://schemas.microsoft.com/office/drawing/2014/main" id="{3ADF7548-9CFE-21E7-C583-DE8A8EC7E48C}"/>
              </a:ext>
            </a:extLst>
          </p:cNvPr>
          <p:cNvSpPr txBox="1"/>
          <p:nvPr/>
        </p:nvSpPr>
        <p:spPr>
          <a:xfrm>
            <a:off x="4419600" y="2143125"/>
            <a:ext cx="3345996"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4800" b="1">
                <a:solidFill>
                  <a:schemeClr val="accent1"/>
                </a:solidFill>
                <a:latin typeface="UD Digi Kyokasho NK-B"/>
                <a:ea typeface="UD Digi Kyokasho NK-B"/>
                <a:cs typeface="Calibri" panose="020F0502020204030204"/>
              </a:rPr>
              <a:t>めあて</a:t>
            </a:r>
          </a:p>
        </p:txBody>
      </p:sp>
      <p:sp>
        <p:nvSpPr>
          <p:cNvPr id="13" name="テキスト ボックス 12">
            <a:extLst>
              <a:ext uri="{FF2B5EF4-FFF2-40B4-BE49-F238E27FC236}">
                <a16:creationId xmlns:a16="http://schemas.microsoft.com/office/drawing/2014/main" id="{335980E3-55E1-7621-2A7B-125903CB860D}"/>
              </a:ext>
            </a:extLst>
          </p:cNvPr>
          <p:cNvSpPr txBox="1"/>
          <p:nvPr/>
        </p:nvSpPr>
        <p:spPr>
          <a:xfrm>
            <a:off x="293077" y="3316685"/>
            <a:ext cx="11604055" cy="220810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lnSpc>
                <a:spcPct val="150000"/>
              </a:lnSpc>
            </a:pPr>
            <a:r>
              <a:rPr lang="ja-JP" sz="4800">
                <a:latin typeface="UD Digi Kyokasho NK-R"/>
                <a:ea typeface="UD Digi Kyokasho NK-R"/>
                <a:cs typeface="Calibri"/>
              </a:rPr>
              <a:t>商品や場面に応じた購入方法を理解しよう</a:t>
            </a:r>
            <a:endParaRPr lang="en-US" altLang="ja-JP" sz="4800">
              <a:latin typeface="UD Digi Kyokasho NK-R"/>
              <a:ea typeface="UD Digi Kyokasho NK-R"/>
              <a:cs typeface="Calibri"/>
            </a:endParaRPr>
          </a:p>
          <a:p>
            <a:pPr algn="ctr">
              <a:lnSpc>
                <a:spcPct val="150000"/>
              </a:lnSpc>
            </a:pPr>
            <a:r>
              <a:rPr lang="ja-JP" altLang="en-US" sz="4800">
                <a:latin typeface="UD Digi Kyokasho NK-R"/>
                <a:ea typeface="UD Digi Kyokasho NK-R"/>
                <a:cs typeface="Calibri"/>
              </a:rPr>
              <a:t>支払い方法の種類と特徴を知ろう</a:t>
            </a:r>
          </a:p>
        </p:txBody>
      </p:sp>
    </p:spTree>
    <p:extLst>
      <p:ext uri="{BB962C8B-B14F-4D97-AF65-F5344CB8AC3E}">
        <p14:creationId xmlns:p14="http://schemas.microsoft.com/office/powerpoint/2010/main" val="2497163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テキスト ボックス 17">
            <a:extLst>
              <a:ext uri="{FF2B5EF4-FFF2-40B4-BE49-F238E27FC236}">
                <a16:creationId xmlns:a16="http://schemas.microsoft.com/office/drawing/2014/main" id="{FF79F4BF-863E-968C-9AE7-272A3F20EBB1}"/>
              </a:ext>
            </a:extLst>
          </p:cNvPr>
          <p:cNvSpPr txBox="1"/>
          <p:nvPr/>
        </p:nvSpPr>
        <p:spPr>
          <a:xfrm>
            <a:off x="1767567" y="1459694"/>
            <a:ext cx="10369750" cy="13245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150000"/>
              </a:lnSpc>
            </a:pPr>
            <a:r>
              <a:rPr lang="ja-JP" sz="2800">
                <a:latin typeface="UD Digi Kyokasho NK-R"/>
                <a:ea typeface="UD Digi Kyokasho NK-R"/>
                <a:cs typeface="Calibri"/>
              </a:rPr>
              <a:t>これから次のものを購入するときに、どこで買いたいと</a:t>
            </a:r>
            <a:r>
              <a:rPr lang="ja-JP" altLang="en-US" sz="2800">
                <a:latin typeface="UD Digi Kyokasho NK-R"/>
                <a:ea typeface="UD Digi Kyokasho NK-R"/>
                <a:cs typeface="Calibri"/>
              </a:rPr>
              <a:t>思い</a:t>
            </a:r>
            <a:r>
              <a:rPr lang="ja-JP" sz="2800">
                <a:latin typeface="UD Digi Kyokasho NK-R"/>
                <a:ea typeface="UD Digi Kyokasho NK-R"/>
                <a:cs typeface="Calibri"/>
              </a:rPr>
              <a:t>ますか</a:t>
            </a:r>
            <a:r>
              <a:rPr lang="ja-JP" altLang="en-US" sz="2800">
                <a:latin typeface="UD Digi Kyokasho NK-R"/>
                <a:ea typeface="UD Digi Kyokasho NK-R"/>
                <a:cs typeface="Calibri"/>
              </a:rPr>
              <a:t>。</a:t>
            </a:r>
            <a:endParaRPr lang="ja-JP" sz="2800">
              <a:latin typeface="Calibri" panose="020F0502020204030204"/>
              <a:ea typeface="ＭＳ Ｐゴシック"/>
              <a:cs typeface="Calibri"/>
            </a:endParaRPr>
          </a:p>
          <a:p>
            <a:pPr>
              <a:lnSpc>
                <a:spcPct val="150000"/>
              </a:lnSpc>
            </a:pPr>
            <a:r>
              <a:rPr lang="ja-JP" altLang="en-US" sz="2800">
                <a:latin typeface="UD Digi Kyokasho NK-R"/>
                <a:ea typeface="UD Digi Kyokasho NK-R"/>
                <a:cs typeface="Calibri"/>
              </a:rPr>
              <a:t>買いたいと思う場所・方法とその理由を考えてみよう </a:t>
            </a:r>
            <a:endParaRPr lang="ja-JP" sz="2800">
              <a:ea typeface="ＭＳ Ｐゴシック"/>
              <a:cs typeface="Calibri"/>
            </a:endParaRPr>
          </a:p>
        </p:txBody>
      </p:sp>
      <p:sp>
        <p:nvSpPr>
          <p:cNvPr id="20" name="テキスト ボックス 19">
            <a:extLst>
              <a:ext uri="{FF2B5EF4-FFF2-40B4-BE49-F238E27FC236}">
                <a16:creationId xmlns:a16="http://schemas.microsoft.com/office/drawing/2014/main" id="{F4CA585E-6022-458E-047D-140012086776}"/>
              </a:ext>
            </a:extLst>
          </p:cNvPr>
          <p:cNvSpPr txBox="1"/>
          <p:nvPr/>
        </p:nvSpPr>
        <p:spPr>
          <a:xfrm>
            <a:off x="615345" y="1455460"/>
            <a:ext cx="898071"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4800" b="1">
                <a:solidFill>
                  <a:schemeClr val="accent1"/>
                </a:solidFill>
                <a:latin typeface="UD Digi Kyokasho NK-B"/>
                <a:ea typeface="UD Digi Kyokasho NK-B"/>
                <a:cs typeface="Calibri" panose="020F0502020204030204"/>
              </a:rPr>
              <a:t>４</a:t>
            </a:r>
          </a:p>
        </p:txBody>
      </p:sp>
      <p:sp>
        <p:nvSpPr>
          <p:cNvPr id="4" name="四角形: 角を丸くする 3">
            <a:extLst>
              <a:ext uri="{FF2B5EF4-FFF2-40B4-BE49-F238E27FC236}">
                <a16:creationId xmlns:a16="http://schemas.microsoft.com/office/drawing/2014/main" id="{A3525CBA-093A-D9DF-FEA5-2E5B6BFFADF2}"/>
              </a:ext>
            </a:extLst>
          </p:cNvPr>
          <p:cNvSpPr/>
          <p:nvPr/>
        </p:nvSpPr>
        <p:spPr>
          <a:xfrm>
            <a:off x="608263" y="3437670"/>
            <a:ext cx="3572207" cy="3113388"/>
          </a:xfrm>
          <a:prstGeom prst="roundRect">
            <a:avLst/>
          </a:prstGeom>
          <a:ln w="28575"/>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ja-JP" sz="2000">
              <a:latin typeface="UD Digi Kyokasho NK-R"/>
              <a:ea typeface="UD Digi Kyokasho NK-R"/>
              <a:cs typeface="Calibri" panose="020F0502020204030204"/>
            </a:endParaRPr>
          </a:p>
        </p:txBody>
      </p:sp>
      <p:pic>
        <p:nvPicPr>
          <p:cNvPr id="7" name="図 26" descr="テキスト&#10;&#10;説明は自動で生成されたものです">
            <a:extLst>
              <a:ext uri="{FF2B5EF4-FFF2-40B4-BE49-F238E27FC236}">
                <a16:creationId xmlns:a16="http://schemas.microsoft.com/office/drawing/2014/main" id="{5623FD27-5130-5A71-E503-92ADC82BCA66}"/>
              </a:ext>
            </a:extLst>
          </p:cNvPr>
          <p:cNvPicPr>
            <a:picLocks noChangeAspect="1"/>
          </p:cNvPicPr>
          <p:nvPr/>
        </p:nvPicPr>
        <p:blipFill>
          <a:blip r:embed="rId3"/>
          <a:stretch>
            <a:fillRect/>
          </a:stretch>
        </p:blipFill>
        <p:spPr>
          <a:xfrm>
            <a:off x="1043027" y="4271492"/>
            <a:ext cx="2668628" cy="1684173"/>
          </a:xfrm>
          <a:prstGeom prst="rect">
            <a:avLst/>
          </a:prstGeom>
        </p:spPr>
      </p:pic>
      <p:sp>
        <p:nvSpPr>
          <p:cNvPr id="22" name="四角形: 角を丸くする 21">
            <a:extLst>
              <a:ext uri="{FF2B5EF4-FFF2-40B4-BE49-F238E27FC236}">
                <a16:creationId xmlns:a16="http://schemas.microsoft.com/office/drawing/2014/main" id="{A63CBBE7-BC28-546C-E707-39C497F1E132}"/>
              </a:ext>
            </a:extLst>
          </p:cNvPr>
          <p:cNvSpPr/>
          <p:nvPr/>
        </p:nvSpPr>
        <p:spPr>
          <a:xfrm>
            <a:off x="1341273" y="3146954"/>
            <a:ext cx="2112065" cy="430695"/>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2400">
                <a:latin typeface="UD Digi Kyokasho NK-R"/>
                <a:ea typeface="UD Digi Kyokasho NK-R"/>
                <a:cs typeface="Calibri"/>
              </a:rPr>
              <a:t>本</a:t>
            </a:r>
          </a:p>
        </p:txBody>
      </p:sp>
      <p:sp>
        <p:nvSpPr>
          <p:cNvPr id="24" name="四角形: 角を丸くする 23">
            <a:extLst>
              <a:ext uri="{FF2B5EF4-FFF2-40B4-BE49-F238E27FC236}">
                <a16:creationId xmlns:a16="http://schemas.microsoft.com/office/drawing/2014/main" id="{861049EC-2DBF-D27E-B47D-E58B67C823B5}"/>
              </a:ext>
            </a:extLst>
          </p:cNvPr>
          <p:cNvSpPr/>
          <p:nvPr/>
        </p:nvSpPr>
        <p:spPr>
          <a:xfrm>
            <a:off x="4310589" y="3437670"/>
            <a:ext cx="3572207" cy="3113388"/>
          </a:xfrm>
          <a:prstGeom prst="roundRect">
            <a:avLst/>
          </a:prstGeom>
          <a:ln w="28575"/>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ja-JP" sz="2000">
              <a:latin typeface="UD Digi Kyokasho NK-R"/>
              <a:ea typeface="UD Digi Kyokasho NK-R"/>
              <a:cs typeface="Calibri" panose="020F0502020204030204"/>
            </a:endParaRPr>
          </a:p>
        </p:txBody>
      </p:sp>
      <p:pic>
        <p:nvPicPr>
          <p:cNvPr id="25" name="図 26">
            <a:extLst>
              <a:ext uri="{FF2B5EF4-FFF2-40B4-BE49-F238E27FC236}">
                <a16:creationId xmlns:a16="http://schemas.microsoft.com/office/drawing/2014/main" id="{E6F53F92-1E9D-E4B4-DA7E-F7B78808304D}"/>
              </a:ext>
            </a:extLst>
          </p:cNvPr>
          <p:cNvPicPr>
            <a:picLocks noChangeAspect="1"/>
          </p:cNvPicPr>
          <p:nvPr/>
        </p:nvPicPr>
        <p:blipFill>
          <a:blip r:embed="rId4"/>
          <a:stretch>
            <a:fillRect/>
          </a:stretch>
        </p:blipFill>
        <p:spPr>
          <a:xfrm>
            <a:off x="4675895" y="4215778"/>
            <a:ext cx="2850262" cy="1800686"/>
          </a:xfrm>
          <a:prstGeom prst="rect">
            <a:avLst/>
          </a:prstGeom>
        </p:spPr>
      </p:pic>
      <p:sp>
        <p:nvSpPr>
          <p:cNvPr id="28" name="四角形: 角を丸くする 27">
            <a:extLst>
              <a:ext uri="{FF2B5EF4-FFF2-40B4-BE49-F238E27FC236}">
                <a16:creationId xmlns:a16="http://schemas.microsoft.com/office/drawing/2014/main" id="{433AA55B-EABB-E1AC-7F7A-28603B3604B4}"/>
              </a:ext>
            </a:extLst>
          </p:cNvPr>
          <p:cNvSpPr/>
          <p:nvPr/>
        </p:nvSpPr>
        <p:spPr>
          <a:xfrm>
            <a:off x="5043599" y="3146954"/>
            <a:ext cx="2112065" cy="430695"/>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2400">
                <a:latin typeface="UD Digi Kyokasho NK-R"/>
                <a:ea typeface="UD Digi Kyokasho NK-R"/>
                <a:cs typeface="Calibri"/>
              </a:rPr>
              <a:t>衣服</a:t>
            </a:r>
          </a:p>
        </p:txBody>
      </p:sp>
      <p:sp>
        <p:nvSpPr>
          <p:cNvPr id="35" name="四角形: 角を丸くする 34">
            <a:extLst>
              <a:ext uri="{FF2B5EF4-FFF2-40B4-BE49-F238E27FC236}">
                <a16:creationId xmlns:a16="http://schemas.microsoft.com/office/drawing/2014/main" id="{F840FBD1-8C75-7AC9-F7F3-63FF53ABC5C5}"/>
              </a:ext>
            </a:extLst>
          </p:cNvPr>
          <p:cNvSpPr/>
          <p:nvPr/>
        </p:nvSpPr>
        <p:spPr>
          <a:xfrm>
            <a:off x="8012915" y="3479083"/>
            <a:ext cx="3572207" cy="3113388"/>
          </a:xfrm>
          <a:prstGeom prst="roundRect">
            <a:avLst/>
          </a:prstGeom>
          <a:ln w="28575"/>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ja-JP" sz="2000">
              <a:latin typeface="UD Digi Kyokasho NK-R"/>
              <a:ea typeface="UD Digi Kyokasho NK-R"/>
              <a:cs typeface="Calibri" panose="020F0502020204030204"/>
            </a:endParaRPr>
          </a:p>
        </p:txBody>
      </p:sp>
      <p:pic>
        <p:nvPicPr>
          <p:cNvPr id="37" name="図 26">
            <a:extLst>
              <a:ext uri="{FF2B5EF4-FFF2-40B4-BE49-F238E27FC236}">
                <a16:creationId xmlns:a16="http://schemas.microsoft.com/office/drawing/2014/main" id="{C49DF6FE-EA90-9609-77D1-67C811127144}"/>
              </a:ext>
            </a:extLst>
          </p:cNvPr>
          <p:cNvPicPr>
            <a:picLocks noChangeAspect="1"/>
          </p:cNvPicPr>
          <p:nvPr/>
        </p:nvPicPr>
        <p:blipFill>
          <a:blip r:embed="rId5"/>
          <a:stretch>
            <a:fillRect/>
          </a:stretch>
        </p:blipFill>
        <p:spPr>
          <a:xfrm>
            <a:off x="8434311" y="4219326"/>
            <a:ext cx="2842412" cy="1777750"/>
          </a:xfrm>
          <a:prstGeom prst="rect">
            <a:avLst/>
          </a:prstGeom>
        </p:spPr>
      </p:pic>
      <p:sp>
        <p:nvSpPr>
          <p:cNvPr id="47" name="四角形: 角を丸くする 46">
            <a:extLst>
              <a:ext uri="{FF2B5EF4-FFF2-40B4-BE49-F238E27FC236}">
                <a16:creationId xmlns:a16="http://schemas.microsoft.com/office/drawing/2014/main" id="{A9EE8D35-E263-2DB2-10F5-AA3D7D528474}"/>
              </a:ext>
            </a:extLst>
          </p:cNvPr>
          <p:cNvSpPr/>
          <p:nvPr/>
        </p:nvSpPr>
        <p:spPr>
          <a:xfrm>
            <a:off x="8745925" y="3188367"/>
            <a:ext cx="2112065" cy="430695"/>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2400">
                <a:latin typeface="UD Digi Kyokasho NK-R"/>
                <a:ea typeface="UD Digi Kyokasho NK-R"/>
                <a:cs typeface="Calibri"/>
              </a:rPr>
              <a:t>自転車</a:t>
            </a:r>
          </a:p>
        </p:txBody>
      </p:sp>
      <p:sp>
        <p:nvSpPr>
          <p:cNvPr id="3" name="正方形/長方形 2">
            <a:extLst>
              <a:ext uri="{FF2B5EF4-FFF2-40B4-BE49-F238E27FC236}">
                <a16:creationId xmlns:a16="http://schemas.microsoft.com/office/drawing/2014/main" id="{01B503DC-8B47-0CE9-9159-6CE8EEE8078C}"/>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8" name="四角形: 上の 2 つの角を丸める 7">
            <a:extLst>
              <a:ext uri="{FF2B5EF4-FFF2-40B4-BE49-F238E27FC236}">
                <a16:creationId xmlns:a16="http://schemas.microsoft.com/office/drawing/2014/main" id="{CA729819-AB10-128E-D9B8-BB9A0A64BCCD}"/>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11" name="四角形: 上の 2 つの角を丸める 10">
            <a:extLst>
              <a:ext uri="{FF2B5EF4-FFF2-40B4-BE49-F238E27FC236}">
                <a16:creationId xmlns:a16="http://schemas.microsoft.com/office/drawing/2014/main" id="{2B82176F-11E9-AC92-2CD9-85C68031909E}"/>
              </a:ext>
            </a:extLst>
          </p:cNvPr>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altLang="ja-JP">
                <a:latin typeface="UD Digi Kyokasho NK-R"/>
                <a:ea typeface="UD Digi Kyokasho NK-R"/>
                <a:cs typeface="Calibri" panose="020F0502020204030204"/>
              </a:rPr>
              <a:t>2</a:t>
            </a:r>
            <a:r>
              <a:rPr lang="ja-JP">
                <a:latin typeface="UD Digi Kyokasho NK-R"/>
                <a:ea typeface="UD Digi Kyokasho NK-R"/>
                <a:cs typeface="Calibri" panose="020F0502020204030204"/>
              </a:rPr>
              <a:t>　購入方法</a:t>
            </a:r>
            <a:r>
              <a:rPr lang="ja-JP" altLang="en-US">
                <a:latin typeface="UD Digi Kyokasho NK-R"/>
                <a:ea typeface="UD Digi Kyokasho NK-R"/>
                <a:cs typeface="Calibri" panose="020F0502020204030204"/>
              </a:rPr>
              <a:t>と支払い方法の特徴</a:t>
            </a:r>
            <a:endParaRPr lang="ja-JP"/>
          </a:p>
        </p:txBody>
      </p:sp>
      <p:sp>
        <p:nvSpPr>
          <p:cNvPr id="13" name="正方形/長方形 12">
            <a:extLst>
              <a:ext uri="{FF2B5EF4-FFF2-40B4-BE49-F238E27FC236}">
                <a16:creationId xmlns:a16="http://schemas.microsoft.com/office/drawing/2014/main" id="{7C1469E4-EC68-6A69-9737-CA4E4A9E088A}"/>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さまざまな購入方法</a:t>
            </a:r>
          </a:p>
        </p:txBody>
      </p:sp>
    </p:spTree>
    <p:extLst>
      <p:ext uri="{BB962C8B-B14F-4D97-AF65-F5344CB8AC3E}">
        <p14:creationId xmlns:p14="http://schemas.microsoft.com/office/powerpoint/2010/main" val="4769150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DD4F7C48-8ECC-0143-03F2-70595328A946}"/>
              </a:ext>
            </a:extLst>
          </p:cNvPr>
          <p:cNvSpPr/>
          <p:nvPr/>
        </p:nvSpPr>
        <p:spPr>
          <a:xfrm>
            <a:off x="0" y="1074963"/>
            <a:ext cx="2627853" cy="57830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4E4448CE-4E64-A905-3735-37BACCAF4663}"/>
              </a:ext>
            </a:extLst>
          </p:cNvPr>
          <p:cNvSpPr txBox="1"/>
          <p:nvPr/>
        </p:nvSpPr>
        <p:spPr>
          <a:xfrm>
            <a:off x="0" y="1746020"/>
            <a:ext cx="2487168" cy="76944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4400" b="1">
                <a:solidFill>
                  <a:schemeClr val="bg1"/>
                </a:solidFill>
                <a:latin typeface="UD Digi Kyokasho NK-B"/>
                <a:ea typeface="UD Digi Kyokasho NK-B"/>
                <a:cs typeface="Calibri" panose="020F0502020204030204"/>
              </a:rPr>
              <a:t>目　次</a:t>
            </a:r>
          </a:p>
        </p:txBody>
      </p:sp>
      <p:graphicFrame>
        <p:nvGraphicFramePr>
          <p:cNvPr id="24" name="表 24">
            <a:extLst>
              <a:ext uri="{FF2B5EF4-FFF2-40B4-BE49-F238E27FC236}">
                <a16:creationId xmlns:a16="http://schemas.microsoft.com/office/drawing/2014/main" id="{1E79396A-EB87-BA1D-A8AE-C02BA8A22CBA}"/>
              </a:ext>
            </a:extLst>
          </p:cNvPr>
          <p:cNvGraphicFramePr>
            <a:graphicFrameLocks noGrp="1"/>
          </p:cNvGraphicFramePr>
          <p:nvPr>
            <p:extLst>
              <p:ext uri="{D42A27DB-BD31-4B8C-83A1-F6EECF244321}">
                <p14:modId xmlns:p14="http://schemas.microsoft.com/office/powerpoint/2010/main" val="79902482"/>
              </p:ext>
            </p:extLst>
          </p:nvPr>
        </p:nvGraphicFramePr>
        <p:xfrm>
          <a:off x="3110570" y="1546898"/>
          <a:ext cx="8267478" cy="4424853"/>
        </p:xfrm>
        <a:graphic>
          <a:graphicData uri="http://schemas.openxmlformats.org/drawingml/2006/table">
            <a:tbl>
              <a:tblPr firstRow="1" bandRow="1">
                <a:tableStyleId>{5C22544A-7EE6-4342-B048-85BDC9FD1C3A}</a:tableStyleId>
              </a:tblPr>
              <a:tblGrid>
                <a:gridCol w="8267478">
                  <a:extLst>
                    <a:ext uri="{9D8B030D-6E8A-4147-A177-3AD203B41FA5}">
                      <a16:colId xmlns:a16="http://schemas.microsoft.com/office/drawing/2014/main" val="2622446827"/>
                    </a:ext>
                  </a:extLst>
                </a:gridCol>
              </a:tblGrid>
              <a:tr h="1789100">
                <a:tc>
                  <a:txBody>
                    <a:bodyPr/>
                    <a:lstStyle/>
                    <a:p>
                      <a:pPr algn="l">
                        <a:lnSpc>
                          <a:spcPct val="150000"/>
                        </a:lnSpc>
                      </a:pPr>
                      <a:r>
                        <a:rPr lang="ja-JP" altLang="en-US" sz="3200" b="0">
                          <a:solidFill>
                            <a:schemeClr val="tx1"/>
                          </a:solidFill>
                          <a:latin typeface="UD Digi Kyokasho NK-R"/>
                          <a:ea typeface="UD Digi Kyokasho NK-R"/>
                          <a:cs typeface="+mn-lt"/>
                        </a:rPr>
                        <a:t>◎　中学生になってから</a:t>
                      </a:r>
                      <a:endParaRPr lang="en-US" altLang="ja-JP" sz="3200" b="0">
                        <a:solidFill>
                          <a:schemeClr val="tx1"/>
                        </a:solidFill>
                        <a:latin typeface="UD Digi Kyokasho NK-R"/>
                        <a:ea typeface="UD Digi Kyokasho NK-R"/>
                        <a:cs typeface="+mn-lt"/>
                      </a:endParaRPr>
                    </a:p>
                    <a:p>
                      <a:pPr algn="l">
                        <a:lnSpc>
                          <a:spcPct val="150000"/>
                        </a:lnSpc>
                      </a:pPr>
                      <a:r>
                        <a:rPr lang="ja-JP" altLang="en-US" sz="3200" b="0">
                          <a:solidFill>
                            <a:schemeClr val="tx1"/>
                          </a:solidFill>
                          <a:latin typeface="UD Digi Kyokasho NK-R"/>
                          <a:ea typeface="UD Digi Kyokasho NK-R"/>
                          <a:cs typeface="+mn-lt"/>
                        </a:rPr>
                        <a:t>　　　どんなものを、どこで買った？</a:t>
                      </a:r>
                      <a:endParaRPr lang="ja-JP" altLang="ja-JP" sz="3200" b="0">
                        <a:solidFill>
                          <a:schemeClr val="tx1"/>
                        </a:solidFill>
                        <a:latin typeface="UD Digi Kyokasho NK-R"/>
                        <a:ea typeface="UD Digi Kyokasho NK-R"/>
                        <a:cs typeface="Calibri"/>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1460894"/>
                  </a:ext>
                </a:extLst>
              </a:tr>
              <a:tr h="122529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3200" b="0">
                          <a:solidFill>
                            <a:schemeClr val="tx1"/>
                          </a:solidFill>
                          <a:latin typeface="UD Digi Kyokasho NK-R"/>
                          <a:ea typeface="UD Digi Kyokasho NK-R"/>
                          <a:cs typeface="+mn-lt"/>
                        </a:rPr>
                        <a:t>◎　買い物について考えよう</a:t>
                      </a:r>
                      <a:endParaRPr lang="ja-JP" altLang="ja-JP" sz="3200" b="0">
                        <a:solidFill>
                          <a:schemeClr val="tx1"/>
                        </a:solidFill>
                        <a:latin typeface="UD Digi Kyokasho NK-R"/>
                        <a:ea typeface="UD Digi Kyokasho NK-R"/>
                        <a:cs typeface="Calibri"/>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60915861"/>
                  </a:ext>
                </a:extLst>
              </a:tr>
              <a:tr h="141045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3200" b="1">
                          <a:solidFill>
                            <a:srgbClr val="FF00A2"/>
                          </a:solidFill>
                          <a:latin typeface="UD Digi Kyokasho NK-R"/>
                          <a:ea typeface="UD Digi Kyokasho NK-R"/>
                          <a:cs typeface="+mn-lt"/>
                        </a:rPr>
                        <a:t>◎　さまざまな支払い方法を知ろう</a:t>
                      </a:r>
                      <a:endParaRPr lang="ja-JP" altLang="ja-JP" sz="3200" b="1">
                        <a:solidFill>
                          <a:srgbClr val="FF00A2"/>
                        </a:solidFill>
                        <a:latin typeface="UD Digi Kyokasho NK-R"/>
                        <a:ea typeface="UD Digi Kyokasho NK-R"/>
                        <a:cs typeface="Calibri"/>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15542086"/>
                  </a:ext>
                </a:extLst>
              </a:tr>
            </a:tbl>
          </a:graphicData>
        </a:graphic>
      </p:graphicFrame>
      <p:sp>
        <p:nvSpPr>
          <p:cNvPr id="2" name="四角形: 角を丸くする 1">
            <a:extLst>
              <a:ext uri="{FF2B5EF4-FFF2-40B4-BE49-F238E27FC236}">
                <a16:creationId xmlns:a16="http://schemas.microsoft.com/office/drawing/2014/main" id="{EF67E414-C5BD-4A79-FF76-1130712E8A5F}"/>
              </a:ext>
            </a:extLst>
          </p:cNvPr>
          <p:cNvSpPr/>
          <p:nvPr/>
        </p:nvSpPr>
        <p:spPr>
          <a:xfrm>
            <a:off x="2950232" y="4761781"/>
            <a:ext cx="6711351" cy="1060436"/>
          </a:xfrm>
          <a:prstGeom prst="roundRect">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a:extLst>
              <a:ext uri="{FF2B5EF4-FFF2-40B4-BE49-F238E27FC236}">
                <a16:creationId xmlns:a16="http://schemas.microsoft.com/office/drawing/2014/main" id="{8BC71564-1DB9-B3D8-1338-5B6478356FD8}"/>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0" name="四角形: 上の 2 つの角を丸める 9">
            <a:extLst>
              <a:ext uri="{FF2B5EF4-FFF2-40B4-BE49-F238E27FC236}">
                <a16:creationId xmlns:a16="http://schemas.microsoft.com/office/drawing/2014/main" id="{10289CA3-D85D-3149-CDC0-A67C3E567536}"/>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13" name="四角形: 上の 2 つの角を丸める 12">
            <a:extLst>
              <a:ext uri="{FF2B5EF4-FFF2-40B4-BE49-F238E27FC236}">
                <a16:creationId xmlns:a16="http://schemas.microsoft.com/office/drawing/2014/main" id="{B32DC93A-AFF2-E26A-ED06-D1660D0F4863}"/>
              </a:ext>
            </a:extLst>
          </p:cNvPr>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altLang="ja-JP">
                <a:latin typeface="UD Digi Kyokasho NK-R"/>
                <a:ea typeface="UD Digi Kyokasho NK-R"/>
                <a:cs typeface="Calibri" panose="020F0502020204030204"/>
              </a:rPr>
              <a:t>2</a:t>
            </a:r>
            <a:r>
              <a:rPr lang="ja-JP">
                <a:latin typeface="UD Digi Kyokasho NK-R"/>
                <a:ea typeface="UD Digi Kyokasho NK-R"/>
                <a:cs typeface="Calibri" panose="020F0502020204030204"/>
              </a:rPr>
              <a:t>　購入方法</a:t>
            </a:r>
            <a:r>
              <a:rPr lang="ja-JP" altLang="en-US">
                <a:latin typeface="UD Digi Kyokasho NK-R"/>
                <a:ea typeface="UD Digi Kyokasho NK-R"/>
                <a:cs typeface="Calibri" panose="020F0502020204030204"/>
              </a:rPr>
              <a:t>と支払い方法の特徴</a:t>
            </a:r>
            <a:endParaRPr lang="ja-JP"/>
          </a:p>
        </p:txBody>
      </p:sp>
      <p:sp>
        <p:nvSpPr>
          <p:cNvPr id="15" name="正方形/長方形 14">
            <a:extLst>
              <a:ext uri="{FF2B5EF4-FFF2-40B4-BE49-F238E27FC236}">
                <a16:creationId xmlns:a16="http://schemas.microsoft.com/office/drawing/2014/main" id="{211EC2CA-A4E7-89D9-5BE7-85711AB4321A}"/>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さまざまな</a:t>
            </a:r>
            <a:r>
              <a:rPr lang="ja-JP" altLang="en-US" sz="2400" b="1">
                <a:solidFill>
                  <a:schemeClr val="tx1">
                    <a:lumMod val="75000"/>
                    <a:lumOff val="25000"/>
                  </a:schemeClr>
                </a:solidFill>
                <a:latin typeface="UD Digi Kyokasho NK-R"/>
                <a:ea typeface="UD Digi Kyokasho NK-R"/>
                <a:cs typeface="+mn-lt"/>
              </a:rPr>
              <a:t>支払い</a:t>
            </a:r>
            <a:r>
              <a:rPr lang="ja-JP" sz="2400" b="1">
                <a:solidFill>
                  <a:schemeClr val="tx1">
                    <a:lumMod val="75000"/>
                    <a:lumOff val="25000"/>
                  </a:schemeClr>
                </a:solidFill>
                <a:latin typeface="UD Digi Kyokasho NK-R"/>
                <a:ea typeface="UD Digi Kyokasho NK-R"/>
                <a:cs typeface="+mn-lt"/>
              </a:rPr>
              <a:t>方法</a:t>
            </a:r>
          </a:p>
        </p:txBody>
      </p:sp>
    </p:spTree>
    <p:extLst>
      <p:ext uri="{BB962C8B-B14F-4D97-AF65-F5344CB8AC3E}">
        <p14:creationId xmlns:p14="http://schemas.microsoft.com/office/powerpoint/2010/main" val="682095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二等辺三角形 28">
            <a:extLst>
              <a:ext uri="{FF2B5EF4-FFF2-40B4-BE49-F238E27FC236}">
                <a16:creationId xmlns:a16="http://schemas.microsoft.com/office/drawing/2014/main" id="{83E6E15D-3514-36AD-A145-471E7FBF46B0}"/>
              </a:ext>
            </a:extLst>
          </p:cNvPr>
          <p:cNvSpPr/>
          <p:nvPr/>
        </p:nvSpPr>
        <p:spPr>
          <a:xfrm rot="5400000">
            <a:off x="9046714" y="4491951"/>
            <a:ext cx="272142" cy="312964"/>
          </a:xfrm>
          <a:prstGeom prst="triangl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pic>
        <p:nvPicPr>
          <p:cNvPr id="2" name="図 2">
            <a:extLst>
              <a:ext uri="{FF2B5EF4-FFF2-40B4-BE49-F238E27FC236}">
                <a16:creationId xmlns:a16="http://schemas.microsoft.com/office/drawing/2014/main" id="{4656EED0-DDC5-7ED9-80D4-23B44FD38EBE}"/>
              </a:ext>
            </a:extLst>
          </p:cNvPr>
          <p:cNvPicPr>
            <a:picLocks noChangeAspect="1"/>
          </p:cNvPicPr>
          <p:nvPr/>
        </p:nvPicPr>
        <p:blipFill>
          <a:blip r:embed="rId3"/>
          <a:stretch>
            <a:fillRect/>
          </a:stretch>
        </p:blipFill>
        <p:spPr>
          <a:xfrm>
            <a:off x="9336930" y="2826165"/>
            <a:ext cx="2690283" cy="3481886"/>
          </a:xfrm>
          <a:prstGeom prst="rect">
            <a:avLst/>
          </a:prstGeom>
        </p:spPr>
      </p:pic>
      <p:sp>
        <p:nvSpPr>
          <p:cNvPr id="20" name="テキスト ボックス 19">
            <a:extLst>
              <a:ext uri="{FF2B5EF4-FFF2-40B4-BE49-F238E27FC236}">
                <a16:creationId xmlns:a16="http://schemas.microsoft.com/office/drawing/2014/main" id="{A5A619C5-DF8C-D28A-F531-7E36D7EC0BDE}"/>
              </a:ext>
            </a:extLst>
          </p:cNvPr>
          <p:cNvSpPr txBox="1"/>
          <p:nvPr/>
        </p:nvSpPr>
        <p:spPr>
          <a:xfrm>
            <a:off x="1332412" y="1372547"/>
            <a:ext cx="6473856" cy="76418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150000"/>
              </a:lnSpc>
            </a:pPr>
            <a:r>
              <a:rPr lang="ja-JP" altLang="en-US" sz="3200">
                <a:latin typeface="UD Digi Kyokasho NK-R"/>
                <a:ea typeface="UD Digi Kyokasho NK-R"/>
                <a:cs typeface="Calibri"/>
              </a:rPr>
              <a:t>さまざまな支払い方法を知ろう</a:t>
            </a:r>
          </a:p>
        </p:txBody>
      </p:sp>
      <p:sp>
        <p:nvSpPr>
          <p:cNvPr id="22" name="四角形: 角を丸くする 21">
            <a:extLst>
              <a:ext uri="{FF2B5EF4-FFF2-40B4-BE49-F238E27FC236}">
                <a16:creationId xmlns:a16="http://schemas.microsoft.com/office/drawing/2014/main" id="{363C2212-A548-2DFB-AE4E-217455570CB3}"/>
              </a:ext>
            </a:extLst>
          </p:cNvPr>
          <p:cNvSpPr/>
          <p:nvPr/>
        </p:nvSpPr>
        <p:spPr>
          <a:xfrm>
            <a:off x="525700" y="2278878"/>
            <a:ext cx="8522536" cy="4150137"/>
          </a:xfrm>
          <a:prstGeom prst="round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4" name="テキスト ボックス 23">
            <a:extLst>
              <a:ext uri="{FF2B5EF4-FFF2-40B4-BE49-F238E27FC236}">
                <a16:creationId xmlns:a16="http://schemas.microsoft.com/office/drawing/2014/main" id="{B6C76B3E-6C76-B33A-4F81-190F34BA7349}"/>
              </a:ext>
            </a:extLst>
          </p:cNvPr>
          <p:cNvSpPr txBox="1"/>
          <p:nvPr/>
        </p:nvSpPr>
        <p:spPr>
          <a:xfrm>
            <a:off x="1388533" y="2619367"/>
            <a:ext cx="6417836"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3200">
                <a:solidFill>
                  <a:srgbClr val="4472C4"/>
                </a:solidFill>
                <a:latin typeface="UD デジタル 教科書体 NK-R" panose="02020400000000000000" pitchFamily="18" charset="-128"/>
                <a:ea typeface="UD デジタル 教科書体 NK-R" panose="02020400000000000000" pitchFamily="18" charset="-128"/>
                <a:cs typeface="Calibri"/>
              </a:rPr>
              <a:t>支払いのタイミングによって</a:t>
            </a:r>
            <a:endParaRPr lang="en-US" altLang="ja-JP" sz="3200">
              <a:solidFill>
                <a:srgbClr val="4472C4"/>
              </a:solidFill>
              <a:latin typeface="UD デジタル 教科書体 NK-R" panose="02020400000000000000" pitchFamily="18" charset="-128"/>
              <a:ea typeface="UD デジタル 教科書体 NK-R" panose="02020400000000000000" pitchFamily="18" charset="-128"/>
              <a:cs typeface="Calibri"/>
            </a:endParaRPr>
          </a:p>
        </p:txBody>
      </p:sp>
      <p:sp>
        <p:nvSpPr>
          <p:cNvPr id="32" name="テキスト ボックス 31">
            <a:extLst>
              <a:ext uri="{FF2B5EF4-FFF2-40B4-BE49-F238E27FC236}">
                <a16:creationId xmlns:a16="http://schemas.microsoft.com/office/drawing/2014/main" id="{3A2DA2BD-65BF-44A1-2705-8DD6D441DEE6}"/>
              </a:ext>
            </a:extLst>
          </p:cNvPr>
          <p:cNvSpPr txBox="1"/>
          <p:nvPr/>
        </p:nvSpPr>
        <p:spPr>
          <a:xfrm>
            <a:off x="434340" y="1378210"/>
            <a:ext cx="898071"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4800" b="1">
                <a:solidFill>
                  <a:schemeClr val="accent1"/>
                </a:solidFill>
                <a:latin typeface="UD Digi Kyokasho NK-B"/>
                <a:ea typeface="UD Digi Kyokasho NK-B"/>
                <a:cs typeface="Calibri" panose="020F0502020204030204"/>
              </a:rPr>
              <a:t>５</a:t>
            </a:r>
          </a:p>
        </p:txBody>
      </p:sp>
      <p:sp>
        <p:nvSpPr>
          <p:cNvPr id="3" name="四角形: 角を丸くする 2">
            <a:extLst>
              <a:ext uri="{FF2B5EF4-FFF2-40B4-BE49-F238E27FC236}">
                <a16:creationId xmlns:a16="http://schemas.microsoft.com/office/drawing/2014/main" id="{5C0DE4DD-78E7-4A67-C463-CFA14D445250}"/>
              </a:ext>
            </a:extLst>
          </p:cNvPr>
          <p:cNvSpPr/>
          <p:nvPr/>
        </p:nvSpPr>
        <p:spPr>
          <a:xfrm>
            <a:off x="1217082" y="3799415"/>
            <a:ext cx="2021417" cy="772584"/>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3200">
                <a:latin typeface="UD デジタル 教科書体 N-R"/>
                <a:ea typeface="UD デジタル 教科書体 N-R"/>
                <a:cs typeface="Calibri"/>
              </a:rPr>
              <a:t>前払い</a:t>
            </a:r>
            <a:endParaRPr lang="ja-JP" altLang="en-US" sz="3200">
              <a:latin typeface="UD デジタル 教科書体 N-R"/>
              <a:ea typeface="UD デジタル 教科書体 N-R"/>
            </a:endParaRPr>
          </a:p>
        </p:txBody>
      </p:sp>
      <p:sp>
        <p:nvSpPr>
          <p:cNvPr id="5" name="四角形: 角を丸くする 4">
            <a:extLst>
              <a:ext uri="{FF2B5EF4-FFF2-40B4-BE49-F238E27FC236}">
                <a16:creationId xmlns:a16="http://schemas.microsoft.com/office/drawing/2014/main" id="{19CFC0A9-4ACB-ACB9-73CB-961B0E95CFFB}"/>
              </a:ext>
            </a:extLst>
          </p:cNvPr>
          <p:cNvSpPr/>
          <p:nvPr/>
        </p:nvSpPr>
        <p:spPr>
          <a:xfrm>
            <a:off x="3598331" y="3799414"/>
            <a:ext cx="2021417" cy="772584"/>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3200">
                <a:latin typeface="UD デジタル 教科書体 N-R"/>
                <a:ea typeface="UD デジタル 教科書体 N-R"/>
                <a:cs typeface="Calibri"/>
              </a:rPr>
              <a:t>即時払い</a:t>
            </a:r>
            <a:endParaRPr lang="ja-JP" altLang="en-US" sz="3200">
              <a:latin typeface="UD デジタル 教科書体 N-R"/>
              <a:ea typeface="UD デジタル 教科書体 N-R"/>
            </a:endParaRPr>
          </a:p>
        </p:txBody>
      </p:sp>
      <p:sp>
        <p:nvSpPr>
          <p:cNvPr id="6" name="四角形: 角を丸くする 5">
            <a:extLst>
              <a:ext uri="{FF2B5EF4-FFF2-40B4-BE49-F238E27FC236}">
                <a16:creationId xmlns:a16="http://schemas.microsoft.com/office/drawing/2014/main" id="{893A01DF-E445-00B4-F929-BC7A488200F3}"/>
              </a:ext>
            </a:extLst>
          </p:cNvPr>
          <p:cNvSpPr/>
          <p:nvPr/>
        </p:nvSpPr>
        <p:spPr>
          <a:xfrm>
            <a:off x="5958415" y="3799415"/>
            <a:ext cx="2021417" cy="772584"/>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3200">
                <a:latin typeface="UD デジタル 教科書体 N-R"/>
                <a:ea typeface="UD デジタル 教科書体 N-R"/>
                <a:cs typeface="Calibri"/>
              </a:rPr>
              <a:t>後払い</a:t>
            </a:r>
            <a:endParaRPr lang="ja-JP" altLang="en-US" sz="3200">
              <a:latin typeface="UD デジタル 教科書体 N-R"/>
              <a:ea typeface="UD デジタル 教科書体 N-R"/>
            </a:endParaRPr>
          </a:p>
        </p:txBody>
      </p:sp>
      <p:sp>
        <p:nvSpPr>
          <p:cNvPr id="9" name="テキスト ボックス 8">
            <a:extLst>
              <a:ext uri="{FF2B5EF4-FFF2-40B4-BE49-F238E27FC236}">
                <a16:creationId xmlns:a16="http://schemas.microsoft.com/office/drawing/2014/main" id="{751207E6-2E25-550F-63B4-BD9D3E94B27F}"/>
              </a:ext>
            </a:extLst>
          </p:cNvPr>
          <p:cNvSpPr txBox="1"/>
          <p:nvPr/>
        </p:nvSpPr>
        <p:spPr>
          <a:xfrm>
            <a:off x="1388532" y="5074700"/>
            <a:ext cx="6417836"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3200">
                <a:solidFill>
                  <a:srgbClr val="4472C4"/>
                </a:solidFill>
                <a:latin typeface="UD デジタル 教科書体 NK-R"/>
                <a:ea typeface="UD デジタル 教科書体 NK-R"/>
                <a:cs typeface="Calibri"/>
              </a:rPr>
              <a:t>3つに分類されるよ</a:t>
            </a:r>
            <a:endParaRPr lang="ja-JP" altLang="en-US" sz="3200">
              <a:solidFill>
                <a:srgbClr val="4472C4"/>
              </a:solidFill>
              <a:latin typeface="UD デジタル 教科書体 NK-R" panose="02020400000000000000" pitchFamily="18" charset="-128"/>
              <a:ea typeface="UD デジタル 教科書体 NK-R" panose="02020400000000000000" pitchFamily="18" charset="-128"/>
              <a:cs typeface="Calibri"/>
            </a:endParaRPr>
          </a:p>
        </p:txBody>
      </p:sp>
      <p:sp>
        <p:nvSpPr>
          <p:cNvPr id="10" name="正方形/長方形 9">
            <a:extLst>
              <a:ext uri="{FF2B5EF4-FFF2-40B4-BE49-F238E27FC236}">
                <a16:creationId xmlns:a16="http://schemas.microsoft.com/office/drawing/2014/main" id="{D7FAA330-4359-5D13-F6D4-3ACDF6EEA4F3}"/>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4" name="四角形: 上の 2 つの角を丸める 13">
            <a:extLst>
              <a:ext uri="{FF2B5EF4-FFF2-40B4-BE49-F238E27FC236}">
                <a16:creationId xmlns:a16="http://schemas.microsoft.com/office/drawing/2014/main" id="{6AEA2B84-EA9A-7129-3A1B-9B03AF81FB4E}"/>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16" name="四角形: 上の 2 つの角を丸める 15">
            <a:extLst>
              <a:ext uri="{FF2B5EF4-FFF2-40B4-BE49-F238E27FC236}">
                <a16:creationId xmlns:a16="http://schemas.microsoft.com/office/drawing/2014/main" id="{91E4627F-E996-4117-BC1D-6AF388F4E98B}"/>
              </a:ext>
            </a:extLst>
          </p:cNvPr>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altLang="ja-JP">
                <a:latin typeface="UD Digi Kyokasho NK-R"/>
                <a:ea typeface="UD Digi Kyokasho NK-R"/>
                <a:cs typeface="Calibri" panose="020F0502020204030204"/>
              </a:rPr>
              <a:t>2</a:t>
            </a:r>
            <a:r>
              <a:rPr lang="ja-JP">
                <a:latin typeface="UD Digi Kyokasho NK-R"/>
                <a:ea typeface="UD Digi Kyokasho NK-R"/>
                <a:cs typeface="Calibri" panose="020F0502020204030204"/>
              </a:rPr>
              <a:t>　購入方法</a:t>
            </a:r>
            <a:r>
              <a:rPr lang="ja-JP" altLang="en-US">
                <a:latin typeface="UD Digi Kyokasho NK-R"/>
                <a:ea typeface="UD Digi Kyokasho NK-R"/>
                <a:cs typeface="Calibri" panose="020F0502020204030204"/>
              </a:rPr>
              <a:t>と支払い方法の特徴</a:t>
            </a:r>
            <a:endParaRPr lang="ja-JP"/>
          </a:p>
        </p:txBody>
      </p:sp>
      <p:sp>
        <p:nvSpPr>
          <p:cNvPr id="18" name="正方形/長方形 17">
            <a:extLst>
              <a:ext uri="{FF2B5EF4-FFF2-40B4-BE49-F238E27FC236}">
                <a16:creationId xmlns:a16="http://schemas.microsoft.com/office/drawing/2014/main" id="{848E6C83-DDFA-0760-28C8-80267BC00C57}"/>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さまざまな</a:t>
            </a:r>
            <a:r>
              <a:rPr lang="ja-JP" altLang="en-US" sz="2400" b="1">
                <a:solidFill>
                  <a:schemeClr val="tx1">
                    <a:lumMod val="75000"/>
                    <a:lumOff val="25000"/>
                  </a:schemeClr>
                </a:solidFill>
                <a:latin typeface="UD Digi Kyokasho NK-R"/>
                <a:ea typeface="UD Digi Kyokasho NK-R"/>
                <a:cs typeface="+mn-lt"/>
              </a:rPr>
              <a:t>支払い</a:t>
            </a:r>
            <a:r>
              <a:rPr lang="ja-JP" sz="2400" b="1">
                <a:solidFill>
                  <a:schemeClr val="tx1">
                    <a:lumMod val="75000"/>
                    <a:lumOff val="25000"/>
                  </a:schemeClr>
                </a:solidFill>
                <a:latin typeface="UD Digi Kyokasho NK-R"/>
                <a:ea typeface="UD Digi Kyokasho NK-R"/>
                <a:cs typeface="+mn-lt"/>
              </a:rPr>
              <a:t>方法</a:t>
            </a:r>
          </a:p>
        </p:txBody>
      </p:sp>
    </p:spTree>
    <p:extLst>
      <p:ext uri="{BB962C8B-B14F-4D97-AF65-F5344CB8AC3E}">
        <p14:creationId xmlns:p14="http://schemas.microsoft.com/office/powerpoint/2010/main" val="2289779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テキスト ボックス 19">
            <a:extLst>
              <a:ext uri="{FF2B5EF4-FFF2-40B4-BE49-F238E27FC236}">
                <a16:creationId xmlns:a16="http://schemas.microsoft.com/office/drawing/2014/main" id="{A5A619C5-DF8C-D28A-F531-7E36D7EC0BDE}"/>
              </a:ext>
            </a:extLst>
          </p:cNvPr>
          <p:cNvSpPr txBox="1"/>
          <p:nvPr/>
        </p:nvSpPr>
        <p:spPr>
          <a:xfrm>
            <a:off x="1227968" y="1094696"/>
            <a:ext cx="10430219" cy="76418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150000"/>
              </a:lnSpc>
            </a:pPr>
            <a:r>
              <a:rPr lang="ja-JP" altLang="en-US" sz="3200">
                <a:latin typeface="UD Digi Kyokasho NK-R"/>
                <a:ea typeface="UD Digi Kyokasho NK-R"/>
                <a:cs typeface="Calibri"/>
              </a:rPr>
              <a:t>さまざまな支払い方法を知ろう</a:t>
            </a:r>
          </a:p>
        </p:txBody>
      </p:sp>
      <p:sp>
        <p:nvSpPr>
          <p:cNvPr id="32" name="テキスト ボックス 31">
            <a:extLst>
              <a:ext uri="{FF2B5EF4-FFF2-40B4-BE49-F238E27FC236}">
                <a16:creationId xmlns:a16="http://schemas.microsoft.com/office/drawing/2014/main" id="{3A2DA2BD-65BF-44A1-2705-8DD6D441DEE6}"/>
              </a:ext>
            </a:extLst>
          </p:cNvPr>
          <p:cNvSpPr txBox="1"/>
          <p:nvPr/>
        </p:nvSpPr>
        <p:spPr>
          <a:xfrm>
            <a:off x="329897" y="1180429"/>
            <a:ext cx="898071"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4800" b="1">
                <a:solidFill>
                  <a:schemeClr val="accent1"/>
                </a:solidFill>
                <a:latin typeface="UD Digi Kyokasho NK-B"/>
                <a:ea typeface="UD Digi Kyokasho NK-B"/>
                <a:cs typeface="Calibri" panose="020F0502020204030204"/>
              </a:rPr>
              <a:t>５</a:t>
            </a:r>
          </a:p>
        </p:txBody>
      </p:sp>
      <p:graphicFrame>
        <p:nvGraphicFramePr>
          <p:cNvPr id="9" name="表 8"/>
          <p:cNvGraphicFramePr>
            <a:graphicFrameLocks noGrp="1"/>
          </p:cNvGraphicFramePr>
          <p:nvPr>
            <p:extLst>
              <p:ext uri="{D42A27DB-BD31-4B8C-83A1-F6EECF244321}">
                <p14:modId xmlns:p14="http://schemas.microsoft.com/office/powerpoint/2010/main" val="1187234621"/>
              </p:ext>
            </p:extLst>
          </p:nvPr>
        </p:nvGraphicFramePr>
        <p:xfrm>
          <a:off x="384175" y="2097529"/>
          <a:ext cx="11731627" cy="4408204"/>
        </p:xfrm>
        <a:graphic>
          <a:graphicData uri="http://schemas.openxmlformats.org/drawingml/2006/table">
            <a:tbl>
              <a:tblPr firstRow="1" bandRow="1">
                <a:tableStyleId>{0505E3EF-67EA-436B-97B2-0124C06EBD24}</a:tableStyleId>
              </a:tblPr>
              <a:tblGrid>
                <a:gridCol w="3390487">
                  <a:extLst>
                    <a:ext uri="{9D8B030D-6E8A-4147-A177-3AD203B41FA5}">
                      <a16:colId xmlns:a16="http://schemas.microsoft.com/office/drawing/2014/main" val="20000"/>
                    </a:ext>
                  </a:extLst>
                </a:gridCol>
                <a:gridCol w="8341140">
                  <a:extLst>
                    <a:ext uri="{9D8B030D-6E8A-4147-A177-3AD203B41FA5}">
                      <a16:colId xmlns:a16="http://schemas.microsoft.com/office/drawing/2014/main" val="20001"/>
                    </a:ext>
                  </a:extLst>
                </a:gridCol>
              </a:tblGrid>
              <a:tr h="522019">
                <a:tc>
                  <a:txBody>
                    <a:bodyPr/>
                    <a:lstStyle/>
                    <a:p>
                      <a:pPr algn="ctr"/>
                      <a:r>
                        <a:rPr kumimoji="1" lang="ja-JP" altLang="en-US" sz="2400" b="0">
                          <a:solidFill>
                            <a:schemeClr val="bg1"/>
                          </a:solidFill>
                          <a:latin typeface="UD デジタル 教科書体 NK-R"/>
                          <a:ea typeface="UD デジタル 教科書体 NK-R"/>
                        </a:rPr>
                        <a:t>種　　類</a:t>
                      </a:r>
                    </a:p>
                  </a:txBody>
                  <a:tcPr>
                    <a:lnL w="0">
                      <a:noFill/>
                    </a:lnL>
                    <a:lnR w="0">
                      <a:noFill/>
                    </a:lnR>
                    <a:lnT w="0">
                      <a:noFill/>
                    </a:lnT>
                    <a:lnB w="0">
                      <a:noFill/>
                    </a:lnB>
                    <a:solidFill>
                      <a:schemeClr val="accent1"/>
                    </a:solidFill>
                  </a:tcPr>
                </a:tc>
                <a:tc>
                  <a:txBody>
                    <a:bodyPr/>
                    <a:lstStyle/>
                    <a:p>
                      <a:pPr algn="ctr"/>
                      <a:r>
                        <a:rPr kumimoji="1" lang="ja-JP" altLang="en-US" sz="2400" b="0">
                          <a:solidFill>
                            <a:schemeClr val="bg1"/>
                          </a:solidFill>
                          <a:latin typeface="UD デジタル 教科書体 NK-R"/>
                          <a:ea typeface="UD デジタル 教科書体 NK-R"/>
                        </a:rPr>
                        <a:t>特　　徴</a:t>
                      </a:r>
                    </a:p>
                  </a:txBody>
                  <a:tcPr>
                    <a:lnL w="0">
                      <a:noFill/>
                    </a:lnL>
                    <a:lnR w="0">
                      <a:noFill/>
                    </a:lnR>
                    <a:lnT w="0">
                      <a:noFill/>
                    </a:lnT>
                    <a:lnB w="0">
                      <a:noFill/>
                    </a:lnB>
                    <a:solidFill>
                      <a:schemeClr val="accent1"/>
                    </a:solidFill>
                  </a:tcPr>
                </a:tc>
                <a:extLst>
                  <a:ext uri="{0D108BD9-81ED-4DB2-BD59-A6C34878D82A}">
                    <a16:rowId xmlns:a16="http://schemas.microsoft.com/office/drawing/2014/main" val="10000"/>
                  </a:ext>
                </a:extLst>
              </a:tr>
              <a:tr h="1922377">
                <a:tc>
                  <a:txBody>
                    <a:bodyPr/>
                    <a:lstStyle/>
                    <a:p>
                      <a:pPr algn="l"/>
                      <a:endParaRPr kumimoji="1" lang="ja-JP" altLang="en-US" sz="2400">
                        <a:latin typeface="UD デジタル 教科書体 NK-R" panose="02020400000000000000" pitchFamily="18" charset="-128"/>
                        <a:ea typeface="UD デジタル 教科書体 NK-R" panose="02020400000000000000" pitchFamily="18" charset="-128"/>
                      </a:endParaRPr>
                    </a:p>
                  </a:txBody>
                  <a:tcPr>
                    <a:lnL w="0">
                      <a:noFill/>
                    </a:lnL>
                    <a:lnR w="0">
                      <a:noFill/>
                    </a:lnR>
                    <a:lnT w="0">
                      <a:noFill/>
                    </a:lnT>
                    <a:lnB w="0">
                      <a:noFill/>
                    </a:lnB>
                  </a:tcPr>
                </a:tc>
                <a:tc>
                  <a:txBody>
                    <a:bodyPr/>
                    <a:lstStyle/>
                    <a:p>
                      <a:r>
                        <a:rPr kumimoji="1" lang="ja-JP" altLang="en-US" sz="2400" b="0">
                          <a:latin typeface="UD デジタル 教科書体 NK-R" panose="02020400000000000000" pitchFamily="18" charset="-128"/>
                          <a:ea typeface="UD デジタル 教科書体 NK-R" panose="02020400000000000000" pitchFamily="18" charset="-128"/>
                        </a:rPr>
                        <a:t>・事前に代金を支払って購入する</a:t>
                      </a:r>
                    </a:p>
                    <a:p>
                      <a:r>
                        <a:rPr kumimoji="1" lang="ja-JP" altLang="en-US" sz="2400" b="0">
                          <a:latin typeface="UD デジタル 教科書体 NK-R" panose="02020400000000000000" pitchFamily="18" charset="-128"/>
                          <a:ea typeface="UD デジタル 教科書体 NK-R" panose="02020400000000000000" pitchFamily="18" charset="-128"/>
                        </a:rPr>
                        <a:t>・残高がゼロになるまで繰り返し使用できる</a:t>
                      </a:r>
                    </a:p>
                    <a:p>
                      <a:r>
                        <a:rPr kumimoji="1" lang="ja-JP" altLang="en-US" sz="2400" b="0">
                          <a:latin typeface="UD デジタル 教科書体 NK-R" panose="02020400000000000000" pitchFamily="18" charset="-128"/>
                          <a:ea typeface="UD デジタル 教科書体 NK-R" panose="02020400000000000000" pitchFamily="18" charset="-128"/>
                        </a:rPr>
                        <a:t>・カードの金額が不足した場合は、新たなカードや現金で支払う</a:t>
                      </a:r>
                    </a:p>
                    <a:p>
                      <a:r>
                        <a:rPr kumimoji="1" lang="ja-JP" altLang="en-US" sz="2400" b="0">
                          <a:latin typeface="UD デジタル 教科書体 NK-R" panose="02020400000000000000" pitchFamily="18" charset="-128"/>
                          <a:ea typeface="UD デジタル 教科書体 NK-R" panose="02020400000000000000" pitchFamily="18" charset="-128"/>
                        </a:rPr>
                        <a:t>・誰でも利用可能、他人に譲ったり貸したりできる</a:t>
                      </a:r>
                    </a:p>
                    <a:p>
                      <a:pPr lvl="0">
                        <a:buNone/>
                      </a:pPr>
                      <a:r>
                        <a:rPr lang="ja-JP" altLang="en-US" sz="2400" b="0">
                          <a:latin typeface="UD デジタル 教科書体 NK-R"/>
                          <a:ea typeface="UD デジタル 教科書体 NK-R"/>
                        </a:rPr>
                        <a:t>・紛失すると使われる恐れがある</a:t>
                      </a:r>
                    </a:p>
                  </a:txBody>
                  <a:tcPr anchor="ctr">
                    <a:lnL w="0">
                      <a:noFill/>
                    </a:lnL>
                    <a:lnR w="0">
                      <a:noFill/>
                    </a:lnR>
                    <a:lnT w="0">
                      <a:noFill/>
                    </a:lnT>
                    <a:lnB w="0">
                      <a:noFill/>
                    </a:lnB>
                  </a:tcPr>
                </a:tc>
                <a:extLst>
                  <a:ext uri="{0D108BD9-81ED-4DB2-BD59-A6C34878D82A}">
                    <a16:rowId xmlns:a16="http://schemas.microsoft.com/office/drawing/2014/main" val="10001"/>
                  </a:ext>
                </a:extLst>
              </a:tr>
              <a:tr h="1963808">
                <a:tc>
                  <a:txBody>
                    <a:bodyPr/>
                    <a:lstStyle/>
                    <a:p>
                      <a:pPr algn="l"/>
                      <a:endParaRPr kumimoji="1" lang="ja-JP" altLang="en-US" sz="2400">
                        <a:latin typeface="UD デジタル 教科書体 NK-R" panose="02020400000000000000" pitchFamily="18" charset="-128"/>
                        <a:ea typeface="UD デジタル 教科書体 NK-R" panose="02020400000000000000" pitchFamily="18" charset="-128"/>
                      </a:endParaRPr>
                    </a:p>
                  </a:txBody>
                  <a:tcPr>
                    <a:lnL w="0">
                      <a:noFill/>
                    </a:lnL>
                    <a:lnR w="0">
                      <a:noFill/>
                    </a:lnR>
                    <a:lnT w="0">
                      <a:noFill/>
                    </a:lnT>
                    <a:lnB w="0">
                      <a:noFill/>
                    </a:lnB>
                  </a:tcPr>
                </a:tc>
                <a:tc>
                  <a:txBody>
                    <a:bodyPr/>
                    <a:lstStyle/>
                    <a:p>
                      <a:r>
                        <a:rPr kumimoji="1" lang="ja-JP" altLang="en-US" sz="2400">
                          <a:latin typeface="UD デジタル 教科書体 NK-R" panose="02020400000000000000" pitchFamily="18" charset="-128"/>
                          <a:ea typeface="UD デジタル 教科書体 NK-R" panose="02020400000000000000" pitchFamily="18" charset="-128"/>
                        </a:rPr>
                        <a:t>・事前に代金を支払って、チャージをする</a:t>
                      </a:r>
                    </a:p>
                    <a:p>
                      <a:r>
                        <a:rPr kumimoji="1" lang="ja-JP" altLang="en-US" sz="2400">
                          <a:latin typeface="UD デジタル 教科書体 NK-R" panose="02020400000000000000" pitchFamily="18" charset="-128"/>
                          <a:ea typeface="UD デジタル 教科書体 NK-R" panose="02020400000000000000" pitchFamily="18" charset="-128"/>
                        </a:rPr>
                        <a:t>・残高がゼロになるまで繰り返し使用できる</a:t>
                      </a:r>
                    </a:p>
                    <a:p>
                      <a:r>
                        <a:rPr kumimoji="1" lang="ja-JP" altLang="en-US" sz="2400">
                          <a:latin typeface="UD デジタル 教科書体 NK-R" panose="02020400000000000000" pitchFamily="18" charset="-128"/>
                          <a:ea typeface="UD デジタル 教科書体 NK-R" panose="02020400000000000000" pitchFamily="18" charset="-128"/>
                        </a:rPr>
                        <a:t>・チャージした金額が不足した際は、現金で支払う</a:t>
                      </a:r>
                    </a:p>
                    <a:p>
                      <a:r>
                        <a:rPr kumimoji="1" lang="ja-JP" altLang="en-US" sz="2400">
                          <a:latin typeface="UD デジタル 教科書体 NK-R" panose="02020400000000000000" pitchFamily="18" charset="-128"/>
                          <a:ea typeface="UD デジタル 教科書体 NK-R" panose="02020400000000000000" pitchFamily="18" charset="-128"/>
                        </a:rPr>
                        <a:t>・カードにより他人に譲ったり貸したりできる</a:t>
                      </a:r>
                    </a:p>
                    <a:p>
                      <a:pPr lvl="0">
                        <a:buNone/>
                      </a:pPr>
                      <a:r>
                        <a:rPr lang="ja-JP" sz="2400" b="0" i="0" u="none" strike="noStrike" noProof="0">
                          <a:solidFill>
                            <a:srgbClr val="000000"/>
                          </a:solidFill>
                          <a:latin typeface="UD デジタル 教科書体 NK-R"/>
                          <a:ea typeface="UD デジタル 教科書体 NK-R"/>
                        </a:rPr>
                        <a:t>・紛失すると使われる恐れがある</a:t>
                      </a:r>
                      <a:endParaRPr lang="ja-JP"/>
                    </a:p>
                  </a:txBody>
                  <a:tcPr anchor="ctr">
                    <a:lnL w="0">
                      <a:noFill/>
                    </a:lnL>
                    <a:lnR w="0">
                      <a:noFill/>
                    </a:lnR>
                    <a:lnT w="0">
                      <a:noFill/>
                    </a:lnT>
                    <a:lnB w="0">
                      <a:noFill/>
                    </a:lnB>
                  </a:tcPr>
                </a:tc>
                <a:extLst>
                  <a:ext uri="{0D108BD9-81ED-4DB2-BD59-A6C34878D82A}">
                    <a16:rowId xmlns:a16="http://schemas.microsoft.com/office/drawing/2014/main" val="10002"/>
                  </a:ext>
                </a:extLst>
              </a:tr>
            </a:tbl>
          </a:graphicData>
        </a:graphic>
      </p:graphicFrame>
      <p:pic>
        <p:nvPicPr>
          <p:cNvPr id="2049" name="図 21" descr="グラフィカル ユーザー インターフェイス, アプリケーション, アイコン&#10;&#10;説明は自動で生成されたものです"/>
          <p:cNvPicPr>
            <a:picLocks noChangeAspect="1" noChangeArrowheads="1"/>
          </p:cNvPicPr>
          <p:nvPr/>
        </p:nvPicPr>
        <p:blipFill>
          <a:blip r:embed="rId3"/>
          <a:srcRect/>
          <a:stretch>
            <a:fillRect/>
          </a:stretch>
        </p:blipFill>
        <p:spPr bwMode="auto">
          <a:xfrm>
            <a:off x="769544" y="4039325"/>
            <a:ext cx="2595621" cy="2595621"/>
          </a:xfrm>
          <a:prstGeom prst="rect">
            <a:avLst/>
          </a:prstGeom>
          <a:noFill/>
          <a:extLst>
            <a:ext uri="{909E8E84-426E-40DD-AFC4-6F175D3DCCD1}">
              <a14:hiddenFill xmlns:a14="http://schemas.microsoft.com/office/drawing/2010/main">
                <a:solidFill>
                  <a:srgbClr val="FFFFFF"/>
                </a:solidFill>
              </a14:hiddenFill>
            </a:ext>
          </a:extLst>
        </p:spPr>
      </p:pic>
      <p:sp>
        <p:nvSpPr>
          <p:cNvPr id="2" name="テキスト ボックス 1">
            <a:extLst>
              <a:ext uri="{FF2B5EF4-FFF2-40B4-BE49-F238E27FC236}">
                <a16:creationId xmlns:a16="http://schemas.microsoft.com/office/drawing/2014/main" id="{C4F34BCD-0B37-5D0F-AF3F-602B8312BD78}"/>
              </a:ext>
            </a:extLst>
          </p:cNvPr>
          <p:cNvSpPr txBox="1"/>
          <p:nvPr/>
        </p:nvSpPr>
        <p:spPr>
          <a:xfrm>
            <a:off x="781476" y="4035581"/>
            <a:ext cx="2577502" cy="523220"/>
          </a:xfrm>
          <a:prstGeom prst="rect">
            <a:avLst/>
          </a:prstGeom>
          <a:noFill/>
        </p:spPr>
        <p:txBody>
          <a:bodyPr wrap="square" lIns="91440" tIns="45720" rIns="91440" bIns="45720" rtlCol="0" anchor="t">
            <a:spAutoFit/>
          </a:bodyPr>
          <a:lstStyle/>
          <a:p>
            <a:pPr algn="ctr"/>
            <a:r>
              <a:rPr kumimoji="1" lang="ja-JP" altLang="en-US" sz="2800">
                <a:solidFill>
                  <a:schemeClr val="accent1"/>
                </a:solidFill>
                <a:latin typeface="UD デジタル 教科書体 NK-R"/>
                <a:ea typeface="UD デジタル 教科書体 NK-R"/>
              </a:rPr>
              <a:t>プリペイドカード</a:t>
            </a:r>
            <a:endParaRPr lang="ja-JP"/>
          </a:p>
        </p:txBody>
      </p:sp>
      <p:sp>
        <p:nvSpPr>
          <p:cNvPr id="3" name="テキスト ボックス 2">
            <a:extLst>
              <a:ext uri="{FF2B5EF4-FFF2-40B4-BE49-F238E27FC236}">
                <a16:creationId xmlns:a16="http://schemas.microsoft.com/office/drawing/2014/main" id="{BFB8C19D-9DEE-BC2E-7143-CF16F604997A}"/>
              </a:ext>
            </a:extLst>
          </p:cNvPr>
          <p:cNvSpPr txBox="1"/>
          <p:nvPr/>
        </p:nvSpPr>
        <p:spPr>
          <a:xfrm>
            <a:off x="785645" y="6056597"/>
            <a:ext cx="2577502" cy="523220"/>
          </a:xfrm>
          <a:prstGeom prst="rect">
            <a:avLst/>
          </a:prstGeom>
          <a:noFill/>
        </p:spPr>
        <p:txBody>
          <a:bodyPr wrap="square" lIns="91440" tIns="45720" rIns="91440" bIns="45720" rtlCol="0" anchor="t">
            <a:spAutoFit/>
          </a:bodyPr>
          <a:lstStyle/>
          <a:p>
            <a:pPr algn="ctr"/>
            <a:r>
              <a:rPr kumimoji="1" lang="ja-JP" altLang="en-US" sz="2800">
                <a:solidFill>
                  <a:schemeClr val="accent1"/>
                </a:solidFill>
                <a:latin typeface="UD デジタル 教科書体 NK-R"/>
                <a:ea typeface="UD デジタル 教科書体 NK-R"/>
              </a:rPr>
              <a:t>電子マネー</a:t>
            </a:r>
            <a:endParaRPr lang="ja-JP">
              <a:solidFill>
                <a:schemeClr val="accent1"/>
              </a:solidFill>
              <a:latin typeface="Calibri"/>
              <a:ea typeface="ＭＳ Ｐゴシック"/>
              <a:cs typeface="Calibri"/>
            </a:endParaRPr>
          </a:p>
        </p:txBody>
      </p:sp>
      <p:sp>
        <p:nvSpPr>
          <p:cNvPr id="7" name="四角形: 角を丸くする 6">
            <a:extLst>
              <a:ext uri="{FF2B5EF4-FFF2-40B4-BE49-F238E27FC236}">
                <a16:creationId xmlns:a16="http://schemas.microsoft.com/office/drawing/2014/main" id="{2A6FB490-BFB3-1357-165F-0D0657FCC89B}"/>
              </a:ext>
            </a:extLst>
          </p:cNvPr>
          <p:cNvSpPr/>
          <p:nvPr/>
        </p:nvSpPr>
        <p:spPr>
          <a:xfrm>
            <a:off x="6932082" y="1185332"/>
            <a:ext cx="2021417" cy="772584"/>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3200">
                <a:latin typeface="UD デジタル 教科書体 N-R"/>
                <a:ea typeface="UD デジタル 教科書体 N-R"/>
                <a:cs typeface="Calibri"/>
              </a:rPr>
              <a:t>前払い</a:t>
            </a:r>
            <a:endParaRPr lang="ja-JP" altLang="en-US" sz="3200">
              <a:latin typeface="UD デジタル 教科書体 N-R"/>
              <a:ea typeface="UD デジタル 教科書体 N-R"/>
            </a:endParaRPr>
          </a:p>
        </p:txBody>
      </p:sp>
      <p:pic>
        <p:nvPicPr>
          <p:cNvPr id="10" name="図 9" descr="アイコン&#10;&#10;説明は自動で生成されたものです">
            <a:extLst>
              <a:ext uri="{FF2B5EF4-FFF2-40B4-BE49-F238E27FC236}">
                <a16:creationId xmlns:a16="http://schemas.microsoft.com/office/drawing/2014/main" id="{EBD76A89-3245-AE2B-B43B-C494C75A7FAA}"/>
              </a:ext>
            </a:extLst>
          </p:cNvPr>
          <p:cNvPicPr>
            <a:picLocks noChangeAspect="1"/>
          </p:cNvPicPr>
          <p:nvPr/>
        </p:nvPicPr>
        <p:blipFill>
          <a:blip r:embed="rId4"/>
          <a:stretch>
            <a:fillRect/>
          </a:stretch>
        </p:blipFill>
        <p:spPr>
          <a:xfrm>
            <a:off x="1195916" y="2561165"/>
            <a:ext cx="1735668" cy="1735668"/>
          </a:xfrm>
          <a:prstGeom prst="rect">
            <a:avLst/>
          </a:prstGeom>
        </p:spPr>
      </p:pic>
      <p:sp>
        <p:nvSpPr>
          <p:cNvPr id="6" name="正方形/長方形 5">
            <a:extLst>
              <a:ext uri="{FF2B5EF4-FFF2-40B4-BE49-F238E27FC236}">
                <a16:creationId xmlns:a16="http://schemas.microsoft.com/office/drawing/2014/main" id="{CDA3FBCB-3989-CFB3-987B-2EBFE966F1D2}"/>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4" name="四角形: 上の 2 つの角を丸める 13">
            <a:extLst>
              <a:ext uri="{FF2B5EF4-FFF2-40B4-BE49-F238E27FC236}">
                <a16:creationId xmlns:a16="http://schemas.microsoft.com/office/drawing/2014/main" id="{77C5558D-CA40-7B8E-A372-28E0553D1013}"/>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16" name="四角形: 上の 2 つの角を丸める 15">
            <a:extLst>
              <a:ext uri="{FF2B5EF4-FFF2-40B4-BE49-F238E27FC236}">
                <a16:creationId xmlns:a16="http://schemas.microsoft.com/office/drawing/2014/main" id="{9B30E5A6-14A8-20EB-6A76-075D134BF6CA}"/>
              </a:ext>
            </a:extLst>
          </p:cNvPr>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altLang="ja-JP">
                <a:latin typeface="UD Digi Kyokasho NK-R"/>
                <a:ea typeface="UD Digi Kyokasho NK-R"/>
                <a:cs typeface="Calibri" panose="020F0502020204030204"/>
              </a:rPr>
              <a:t>2</a:t>
            </a:r>
            <a:r>
              <a:rPr lang="ja-JP">
                <a:latin typeface="UD Digi Kyokasho NK-R"/>
                <a:ea typeface="UD Digi Kyokasho NK-R"/>
                <a:cs typeface="Calibri" panose="020F0502020204030204"/>
              </a:rPr>
              <a:t>　購入方法</a:t>
            </a:r>
            <a:r>
              <a:rPr lang="ja-JP" altLang="en-US">
                <a:latin typeface="UD Digi Kyokasho NK-R"/>
                <a:ea typeface="UD Digi Kyokasho NK-R"/>
                <a:cs typeface="Calibri" panose="020F0502020204030204"/>
              </a:rPr>
              <a:t>と支払い方法の特徴</a:t>
            </a:r>
            <a:endParaRPr lang="ja-JP"/>
          </a:p>
        </p:txBody>
      </p:sp>
      <p:sp>
        <p:nvSpPr>
          <p:cNvPr id="18" name="正方形/長方形 17">
            <a:extLst>
              <a:ext uri="{FF2B5EF4-FFF2-40B4-BE49-F238E27FC236}">
                <a16:creationId xmlns:a16="http://schemas.microsoft.com/office/drawing/2014/main" id="{B0895417-D699-DEE9-CB41-5D7EE50B46BE}"/>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さまざまな</a:t>
            </a:r>
            <a:r>
              <a:rPr lang="ja-JP" altLang="en-US" sz="2400" b="1">
                <a:solidFill>
                  <a:schemeClr val="tx1">
                    <a:lumMod val="75000"/>
                    <a:lumOff val="25000"/>
                  </a:schemeClr>
                </a:solidFill>
                <a:latin typeface="UD Digi Kyokasho NK-R"/>
                <a:ea typeface="UD Digi Kyokasho NK-R"/>
                <a:cs typeface="+mn-lt"/>
              </a:rPr>
              <a:t>支払い</a:t>
            </a:r>
            <a:r>
              <a:rPr lang="ja-JP" sz="2400" b="1">
                <a:solidFill>
                  <a:schemeClr val="tx1">
                    <a:lumMod val="75000"/>
                    <a:lumOff val="25000"/>
                  </a:schemeClr>
                </a:solidFill>
                <a:latin typeface="UD Digi Kyokasho NK-R"/>
                <a:ea typeface="UD Digi Kyokasho NK-R"/>
                <a:cs typeface="+mn-lt"/>
              </a:rPr>
              <a:t>方法</a:t>
            </a:r>
          </a:p>
        </p:txBody>
      </p:sp>
    </p:spTree>
    <p:extLst>
      <p:ext uri="{BB962C8B-B14F-4D97-AF65-F5344CB8AC3E}">
        <p14:creationId xmlns:p14="http://schemas.microsoft.com/office/powerpoint/2010/main" val="37679016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60BED4-AC77-72AF-C259-151216EF15FE}"/>
            </a:ext>
          </a:extLst>
        </p:cNvPr>
        <p:cNvGrpSpPr/>
        <p:nvPr/>
      </p:nvGrpSpPr>
      <p:grpSpPr>
        <a:xfrm>
          <a:off x="0" y="0"/>
          <a:ext cx="0" cy="0"/>
          <a:chOff x="0" y="0"/>
          <a:chExt cx="0" cy="0"/>
        </a:xfrm>
      </p:grpSpPr>
      <p:sp>
        <p:nvSpPr>
          <p:cNvPr id="20" name="テキスト ボックス 19">
            <a:extLst>
              <a:ext uri="{FF2B5EF4-FFF2-40B4-BE49-F238E27FC236}">
                <a16:creationId xmlns:a16="http://schemas.microsoft.com/office/drawing/2014/main" id="{57137F78-4239-F8B1-619D-6848AE27B463}"/>
              </a:ext>
            </a:extLst>
          </p:cNvPr>
          <p:cNvSpPr txBox="1"/>
          <p:nvPr/>
        </p:nvSpPr>
        <p:spPr>
          <a:xfrm>
            <a:off x="1227968" y="1094696"/>
            <a:ext cx="10430219" cy="76418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150000"/>
              </a:lnSpc>
            </a:pPr>
            <a:r>
              <a:rPr lang="ja-JP" altLang="en-US" sz="3200">
                <a:latin typeface="UD Digi Kyokasho NK-R"/>
                <a:ea typeface="UD Digi Kyokasho NK-R"/>
                <a:cs typeface="Calibri"/>
              </a:rPr>
              <a:t>さまざまな支払い方法を知ろう</a:t>
            </a:r>
          </a:p>
        </p:txBody>
      </p:sp>
      <p:sp>
        <p:nvSpPr>
          <p:cNvPr id="32" name="テキスト ボックス 31">
            <a:extLst>
              <a:ext uri="{FF2B5EF4-FFF2-40B4-BE49-F238E27FC236}">
                <a16:creationId xmlns:a16="http://schemas.microsoft.com/office/drawing/2014/main" id="{2ABBEB79-9FBA-B105-2ED8-5C05B2EF5EAA}"/>
              </a:ext>
            </a:extLst>
          </p:cNvPr>
          <p:cNvSpPr txBox="1"/>
          <p:nvPr/>
        </p:nvSpPr>
        <p:spPr>
          <a:xfrm>
            <a:off x="329897" y="1180429"/>
            <a:ext cx="898071"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4800" b="1">
                <a:solidFill>
                  <a:schemeClr val="accent1"/>
                </a:solidFill>
                <a:latin typeface="UD Digi Kyokasho NK-B"/>
                <a:ea typeface="UD Digi Kyokasho NK-B"/>
                <a:cs typeface="Calibri" panose="020F0502020204030204"/>
              </a:rPr>
              <a:t>５</a:t>
            </a:r>
          </a:p>
        </p:txBody>
      </p:sp>
      <p:graphicFrame>
        <p:nvGraphicFramePr>
          <p:cNvPr id="9" name="表 8">
            <a:extLst>
              <a:ext uri="{FF2B5EF4-FFF2-40B4-BE49-F238E27FC236}">
                <a16:creationId xmlns:a16="http://schemas.microsoft.com/office/drawing/2014/main" id="{96E46F88-790C-3B64-A73F-8008E6F79E60}"/>
              </a:ext>
            </a:extLst>
          </p:cNvPr>
          <p:cNvGraphicFramePr>
            <a:graphicFrameLocks noGrp="1"/>
          </p:cNvGraphicFramePr>
          <p:nvPr>
            <p:extLst>
              <p:ext uri="{D42A27DB-BD31-4B8C-83A1-F6EECF244321}">
                <p14:modId xmlns:p14="http://schemas.microsoft.com/office/powerpoint/2010/main" val="2813749596"/>
              </p:ext>
            </p:extLst>
          </p:nvPr>
        </p:nvGraphicFramePr>
        <p:xfrm>
          <a:off x="384175" y="2097529"/>
          <a:ext cx="11731627" cy="4408204"/>
        </p:xfrm>
        <a:graphic>
          <a:graphicData uri="http://schemas.openxmlformats.org/drawingml/2006/table">
            <a:tbl>
              <a:tblPr firstRow="1" bandRow="1">
                <a:tableStyleId>{0505E3EF-67EA-436B-97B2-0124C06EBD24}</a:tableStyleId>
              </a:tblPr>
              <a:tblGrid>
                <a:gridCol w="3390487">
                  <a:extLst>
                    <a:ext uri="{9D8B030D-6E8A-4147-A177-3AD203B41FA5}">
                      <a16:colId xmlns:a16="http://schemas.microsoft.com/office/drawing/2014/main" val="20000"/>
                    </a:ext>
                  </a:extLst>
                </a:gridCol>
                <a:gridCol w="8341140">
                  <a:extLst>
                    <a:ext uri="{9D8B030D-6E8A-4147-A177-3AD203B41FA5}">
                      <a16:colId xmlns:a16="http://schemas.microsoft.com/office/drawing/2014/main" val="20001"/>
                    </a:ext>
                  </a:extLst>
                </a:gridCol>
              </a:tblGrid>
              <a:tr h="522019">
                <a:tc>
                  <a:txBody>
                    <a:bodyPr/>
                    <a:lstStyle/>
                    <a:p>
                      <a:pPr algn="ctr"/>
                      <a:r>
                        <a:rPr kumimoji="1" lang="ja-JP" altLang="en-US" sz="2400" b="0">
                          <a:solidFill>
                            <a:schemeClr val="bg1"/>
                          </a:solidFill>
                          <a:latin typeface="UD デジタル 教科書体 NK-R"/>
                          <a:ea typeface="UD デジタル 教科書体 NK-R"/>
                        </a:rPr>
                        <a:t>種　　類</a:t>
                      </a:r>
                    </a:p>
                  </a:txBody>
                  <a:tcPr>
                    <a:lnL w="0">
                      <a:noFill/>
                    </a:lnL>
                    <a:lnR w="0">
                      <a:noFill/>
                    </a:lnR>
                    <a:lnT w="0">
                      <a:noFill/>
                    </a:lnT>
                    <a:lnB w="0">
                      <a:noFill/>
                    </a:lnB>
                    <a:solidFill>
                      <a:schemeClr val="accent1"/>
                    </a:solidFill>
                  </a:tcPr>
                </a:tc>
                <a:tc>
                  <a:txBody>
                    <a:bodyPr/>
                    <a:lstStyle/>
                    <a:p>
                      <a:pPr algn="ctr"/>
                      <a:r>
                        <a:rPr kumimoji="1" lang="ja-JP" altLang="en-US" sz="2400" b="0">
                          <a:solidFill>
                            <a:schemeClr val="bg1"/>
                          </a:solidFill>
                          <a:latin typeface="UD デジタル 教科書体 NK-R"/>
                          <a:ea typeface="UD デジタル 教科書体 NK-R"/>
                        </a:rPr>
                        <a:t>特　　徴</a:t>
                      </a:r>
                    </a:p>
                  </a:txBody>
                  <a:tcPr>
                    <a:lnL w="0">
                      <a:noFill/>
                    </a:lnL>
                    <a:lnR w="0">
                      <a:noFill/>
                    </a:lnR>
                    <a:lnT w="0">
                      <a:noFill/>
                    </a:lnT>
                    <a:lnB w="0">
                      <a:noFill/>
                    </a:lnB>
                    <a:solidFill>
                      <a:schemeClr val="accent1"/>
                    </a:solidFill>
                  </a:tcPr>
                </a:tc>
                <a:extLst>
                  <a:ext uri="{0D108BD9-81ED-4DB2-BD59-A6C34878D82A}">
                    <a16:rowId xmlns:a16="http://schemas.microsoft.com/office/drawing/2014/main" val="10000"/>
                  </a:ext>
                </a:extLst>
              </a:tr>
              <a:tr h="1922377">
                <a:tc>
                  <a:txBody>
                    <a:bodyPr/>
                    <a:lstStyle/>
                    <a:p>
                      <a:pPr algn="l"/>
                      <a:endParaRPr kumimoji="1" lang="ja-JP" altLang="en-US" sz="2400">
                        <a:latin typeface="UD デジタル 教科書体 NK-R" panose="02020400000000000000" pitchFamily="18" charset="-128"/>
                        <a:ea typeface="UD デジタル 教科書体 NK-R" panose="02020400000000000000" pitchFamily="18" charset="-128"/>
                      </a:endParaRPr>
                    </a:p>
                  </a:txBody>
                  <a:tcPr>
                    <a:lnL w="0">
                      <a:noFill/>
                    </a:lnL>
                    <a:lnR w="0">
                      <a:noFill/>
                    </a:lnR>
                    <a:lnT w="0">
                      <a:noFill/>
                    </a:lnT>
                    <a:lnB w="0">
                      <a:noFill/>
                    </a:lnB>
                  </a:tcPr>
                </a:tc>
                <a:tc>
                  <a:txBody>
                    <a:bodyPr/>
                    <a:lstStyle/>
                    <a:p>
                      <a:pPr lvl="0">
                        <a:buNone/>
                      </a:pPr>
                      <a:r>
                        <a:rPr lang="ja-JP" sz="2400" b="0" i="0" u="none" strike="noStrike" noProof="0">
                          <a:solidFill>
                            <a:srgbClr val="000000"/>
                          </a:solidFill>
                          <a:latin typeface="UD デジタル 教科書体 NK-R"/>
                          <a:ea typeface="UD デジタル 教科書体 NK-R"/>
                        </a:rPr>
                        <a:t>・直接その場で受け渡しをする</a:t>
                      </a:r>
                      <a:endParaRPr lang="en-US" altLang="ja-JP" sz="2400" b="0" i="0" u="none" strike="noStrike" noProof="0">
                        <a:solidFill>
                          <a:srgbClr val="000000"/>
                        </a:solidFill>
                        <a:latin typeface="UD デジタル 教科書体 NK-R"/>
                      </a:endParaRPr>
                    </a:p>
                    <a:p>
                      <a:pPr lvl="0">
                        <a:buNone/>
                      </a:pPr>
                      <a:r>
                        <a:rPr lang="ja-JP" sz="2400" b="0" i="0" u="none" strike="noStrike" noProof="0">
                          <a:solidFill>
                            <a:srgbClr val="000000"/>
                          </a:solidFill>
                          <a:latin typeface="UD デジタル 教科書体 NK-R"/>
                          <a:ea typeface="UD デジタル 教科書体 NK-R"/>
                        </a:rPr>
                        <a:t>・金融機関の預金口座から引き出す</a:t>
                      </a:r>
                      <a:endParaRPr lang="en-US" altLang="ja-JP" sz="2400" b="0" i="0" u="none" strike="noStrike" noProof="0">
                        <a:solidFill>
                          <a:srgbClr val="000000"/>
                        </a:solidFill>
                        <a:latin typeface="UD デジタル 教科書体 NK-R"/>
                      </a:endParaRPr>
                    </a:p>
                    <a:p>
                      <a:pPr lvl="0">
                        <a:buNone/>
                      </a:pPr>
                      <a:r>
                        <a:rPr lang="ja-JP" sz="2400" b="0" i="0" u="none" strike="noStrike" noProof="0">
                          <a:solidFill>
                            <a:srgbClr val="000000"/>
                          </a:solidFill>
                          <a:latin typeface="UD デジタル 教科書体 NK-R"/>
                          <a:ea typeface="UD デジタル 教科書体 NK-R"/>
                        </a:rPr>
                        <a:t>・誰でも利用可能、他人に譲ったり貸したりできる</a:t>
                      </a:r>
                      <a:endParaRPr lang="en-US" altLang="ja-JP" sz="2400" b="0" i="0" u="none" strike="noStrike" noProof="0">
                        <a:solidFill>
                          <a:srgbClr val="000000"/>
                        </a:solidFill>
                        <a:latin typeface="UD デジタル 教科書体 NK-R"/>
                      </a:endParaRPr>
                    </a:p>
                  </a:txBody>
                  <a:tcPr anchor="ctr">
                    <a:lnL w="0">
                      <a:noFill/>
                    </a:lnL>
                    <a:lnR w="0">
                      <a:noFill/>
                    </a:lnR>
                    <a:lnT w="0">
                      <a:noFill/>
                    </a:lnT>
                    <a:lnB w="0">
                      <a:noFill/>
                    </a:lnB>
                  </a:tcPr>
                </a:tc>
                <a:extLst>
                  <a:ext uri="{0D108BD9-81ED-4DB2-BD59-A6C34878D82A}">
                    <a16:rowId xmlns:a16="http://schemas.microsoft.com/office/drawing/2014/main" val="10001"/>
                  </a:ext>
                </a:extLst>
              </a:tr>
              <a:tr h="1963808">
                <a:tc>
                  <a:txBody>
                    <a:bodyPr/>
                    <a:lstStyle/>
                    <a:p>
                      <a:pPr algn="l"/>
                      <a:endParaRPr kumimoji="1" lang="ja-JP" altLang="en-US" sz="2400">
                        <a:latin typeface="UD デジタル 教科書体 NK-R" panose="02020400000000000000" pitchFamily="18" charset="-128"/>
                        <a:ea typeface="UD デジタル 教科書体 NK-R" panose="02020400000000000000" pitchFamily="18" charset="-128"/>
                      </a:endParaRPr>
                    </a:p>
                  </a:txBody>
                  <a:tcPr>
                    <a:lnL w="0">
                      <a:noFill/>
                    </a:lnL>
                    <a:lnR w="0">
                      <a:noFill/>
                    </a:lnR>
                    <a:lnT w="0">
                      <a:noFill/>
                    </a:lnT>
                    <a:lnB w="0">
                      <a:noFill/>
                    </a:lnB>
                  </a:tcPr>
                </a:tc>
                <a:tc>
                  <a:txBody>
                    <a:bodyPr/>
                    <a:lstStyle/>
                    <a:p>
                      <a:pPr lvl="0">
                        <a:buNone/>
                      </a:pPr>
                      <a:r>
                        <a:rPr kumimoji="1" lang="ja-JP" sz="2400" b="0" i="0" u="none" strike="noStrike" noProof="0">
                          <a:solidFill>
                            <a:srgbClr val="000000"/>
                          </a:solidFill>
                          <a:latin typeface="UD デジタル 教科書体 NK-R"/>
                          <a:ea typeface="UD デジタル 教科書体 NK-R"/>
                        </a:rPr>
                        <a:t>・</a:t>
                      </a:r>
                      <a:r>
                        <a:rPr lang="ja-JP" sz="2400" b="0" i="0" u="none" strike="noStrike" noProof="0">
                          <a:solidFill>
                            <a:srgbClr val="000000"/>
                          </a:solidFill>
                          <a:latin typeface="UD デジタル 教科書体 NK-R"/>
                          <a:ea typeface="UD デジタル 教科書体 NK-R"/>
                        </a:rPr>
                        <a:t>金融機関</a:t>
                      </a:r>
                      <a:r>
                        <a:rPr kumimoji="1" lang="ja-JP" sz="2400" b="0" i="0" u="none" strike="noStrike" noProof="0">
                          <a:solidFill>
                            <a:srgbClr val="000000"/>
                          </a:solidFill>
                          <a:latin typeface="UD デジタル 教科書体 NK-R"/>
                          <a:ea typeface="UD デジタル 教科書体 NK-R"/>
                        </a:rPr>
                        <a:t>に</a:t>
                      </a:r>
                      <a:r>
                        <a:rPr lang="ja-JP" sz="2400" b="0" i="0" u="none" strike="noStrike" noProof="0">
                          <a:solidFill>
                            <a:srgbClr val="000000"/>
                          </a:solidFill>
                          <a:latin typeface="UD デジタル 教科書体 NK-R"/>
                          <a:ea typeface="UD デジタル 教科書体 NK-R"/>
                        </a:rPr>
                        <a:t>預</a:t>
                      </a:r>
                      <a:r>
                        <a:rPr kumimoji="1" lang="ja-JP" sz="2400" b="0" i="0" u="none" strike="noStrike" noProof="0">
                          <a:solidFill>
                            <a:srgbClr val="000000"/>
                          </a:solidFill>
                          <a:latin typeface="UD デジタル 教科書体 NK-R"/>
                          <a:ea typeface="UD デジタル 教科書体 NK-R"/>
                        </a:rPr>
                        <a:t>金</a:t>
                      </a:r>
                      <a:r>
                        <a:rPr lang="ja-JP" sz="2400" b="0" i="0" u="none" strike="noStrike" noProof="0">
                          <a:solidFill>
                            <a:srgbClr val="000000"/>
                          </a:solidFill>
                          <a:latin typeface="UD デジタル 教科書体 NK-R"/>
                          <a:ea typeface="UD デジタル 教科書体 NK-R"/>
                        </a:rPr>
                        <a:t>口座</a:t>
                      </a:r>
                      <a:r>
                        <a:rPr kumimoji="1" lang="ja-JP" sz="2400" b="0" i="0" u="none" strike="noStrike" noProof="0">
                          <a:solidFill>
                            <a:srgbClr val="000000"/>
                          </a:solidFill>
                          <a:latin typeface="UD デジタル 教科書体 NK-R"/>
                          <a:ea typeface="UD デジタル 教科書体 NK-R"/>
                        </a:rPr>
                        <a:t>を</a:t>
                      </a:r>
                      <a:r>
                        <a:rPr lang="ja-JP" sz="2400" b="0" i="0" u="none" strike="noStrike" noProof="0">
                          <a:solidFill>
                            <a:srgbClr val="000000"/>
                          </a:solidFill>
                          <a:latin typeface="UD デジタル 教科書体 NK-R"/>
                          <a:ea typeface="UD デジタル 教科書体 NK-R"/>
                        </a:rPr>
                        <a:t>つくりカ</a:t>
                      </a:r>
                      <a:r>
                        <a:rPr kumimoji="1" lang="ja-JP" sz="2400" b="0" i="0" u="none" strike="noStrike" noProof="0">
                          <a:solidFill>
                            <a:srgbClr val="000000"/>
                          </a:solidFill>
                          <a:latin typeface="UD デジタル 教科書体 NK-R"/>
                          <a:ea typeface="UD デジタル 教科書体 NK-R"/>
                        </a:rPr>
                        <a:t>ー</a:t>
                      </a:r>
                      <a:r>
                        <a:rPr lang="ja-JP" sz="2400" b="0" i="0" u="none" strike="noStrike" noProof="0">
                          <a:solidFill>
                            <a:srgbClr val="000000"/>
                          </a:solidFill>
                          <a:latin typeface="UD デジタル 教科書体 NK-R"/>
                          <a:ea typeface="UD デジタル 教科書体 NK-R"/>
                        </a:rPr>
                        <a:t>ド</a:t>
                      </a:r>
                      <a:r>
                        <a:rPr kumimoji="1" lang="ja-JP" sz="2400" b="0" i="0" u="none" strike="noStrike" noProof="0">
                          <a:solidFill>
                            <a:srgbClr val="000000"/>
                          </a:solidFill>
                          <a:latin typeface="UD デジタル 教科書体 NK-R"/>
                          <a:ea typeface="UD デジタル 教科書体 NK-R"/>
                        </a:rPr>
                        <a:t>を</a:t>
                      </a:r>
                      <a:r>
                        <a:rPr lang="ja-JP" sz="2400" b="0" i="0" u="none" strike="noStrike" noProof="0">
                          <a:solidFill>
                            <a:srgbClr val="000000"/>
                          </a:solidFill>
                          <a:latin typeface="UD デジタル 教科書体 NK-R"/>
                          <a:ea typeface="UD デジタル 教科書体 NK-R"/>
                        </a:rPr>
                        <a:t>作成</a:t>
                      </a:r>
                      <a:r>
                        <a:rPr kumimoji="1" lang="ja-JP" sz="2400" b="0" i="0" u="none" strike="noStrike" noProof="0">
                          <a:solidFill>
                            <a:srgbClr val="000000"/>
                          </a:solidFill>
                          <a:latin typeface="UD デジタル 教科書体 NK-R"/>
                          <a:ea typeface="UD デジタル 教科書体 NK-R"/>
                        </a:rPr>
                        <a:t>する</a:t>
                      </a:r>
                      <a:endParaRPr kumimoji="1" lang="en-US" sz="2400" b="0" i="0" u="none" strike="noStrike" noProof="0">
                        <a:solidFill>
                          <a:srgbClr val="000000"/>
                        </a:solidFill>
                        <a:latin typeface="UD デジタル 教科書体 NK-R"/>
                        <a:ea typeface="UD デジタル 教科書体 NK-R"/>
                      </a:endParaRPr>
                    </a:p>
                    <a:p>
                      <a:pPr lvl="0">
                        <a:buNone/>
                      </a:pPr>
                      <a:r>
                        <a:rPr kumimoji="1" lang="ja-JP" sz="2400" b="0" i="0" u="none" strike="noStrike" noProof="0">
                          <a:solidFill>
                            <a:srgbClr val="000000"/>
                          </a:solidFill>
                          <a:latin typeface="UD デジタル 教科書体 NK-R"/>
                          <a:ea typeface="UD デジタル 教科書体 NK-R"/>
                        </a:rPr>
                        <a:t>・</a:t>
                      </a:r>
                      <a:r>
                        <a:rPr lang="ja-JP" sz="2400" b="0" i="0" u="none" strike="noStrike" noProof="0">
                          <a:solidFill>
                            <a:srgbClr val="000000"/>
                          </a:solidFill>
                          <a:latin typeface="UD デジタル 教科書体 NK-R"/>
                          <a:ea typeface="UD デジタル 教科書体 NK-R"/>
                        </a:rPr>
                        <a:t>口座の現金</a:t>
                      </a:r>
                      <a:r>
                        <a:rPr kumimoji="1" lang="ja-JP" sz="2400" b="0" i="0" u="none" strike="noStrike" noProof="0">
                          <a:solidFill>
                            <a:srgbClr val="000000"/>
                          </a:solidFill>
                          <a:latin typeface="UD デジタル 教科書体 NK-R"/>
                          <a:ea typeface="UD デジタル 教科書体 NK-R"/>
                        </a:rPr>
                        <a:t>が</a:t>
                      </a:r>
                      <a:r>
                        <a:rPr lang="ja-JP" sz="2400" b="0" i="0" u="none" strike="noStrike" noProof="0">
                          <a:solidFill>
                            <a:srgbClr val="000000"/>
                          </a:solidFill>
                          <a:latin typeface="UD デジタル 教科書体 NK-R"/>
                          <a:ea typeface="UD デジタル 教科書体 NK-R"/>
                        </a:rPr>
                        <a:t>不足す</a:t>
                      </a:r>
                      <a:r>
                        <a:rPr kumimoji="1" lang="ja-JP" sz="2400" b="0" i="0" u="none" strike="noStrike" noProof="0">
                          <a:solidFill>
                            <a:srgbClr val="000000"/>
                          </a:solidFill>
                          <a:latin typeface="UD デジタル 教科書体 NK-R"/>
                          <a:ea typeface="UD デジタル 教科書体 NK-R"/>
                        </a:rPr>
                        <a:t>る</a:t>
                      </a:r>
                      <a:r>
                        <a:rPr lang="ja-JP" sz="2400" b="0" i="0" u="none" strike="noStrike" noProof="0">
                          <a:solidFill>
                            <a:srgbClr val="000000"/>
                          </a:solidFill>
                          <a:latin typeface="UD デジタル 教科書体 NK-R"/>
                          <a:ea typeface="UD デジタル 教科書体 NK-R"/>
                        </a:rPr>
                        <a:t>と支払いが</a:t>
                      </a:r>
                      <a:r>
                        <a:rPr kumimoji="1" lang="ja-JP" sz="2400" b="0" i="0" u="none" strike="noStrike" noProof="0">
                          <a:solidFill>
                            <a:srgbClr val="000000"/>
                          </a:solidFill>
                          <a:latin typeface="UD デジタル 教科書体 NK-R"/>
                          <a:ea typeface="UD デジタル 教科書体 NK-R"/>
                        </a:rPr>
                        <a:t>でき</a:t>
                      </a:r>
                      <a:r>
                        <a:rPr lang="ja-JP" sz="2400" b="0" i="0" u="none" strike="noStrike" noProof="0">
                          <a:solidFill>
                            <a:srgbClr val="000000"/>
                          </a:solidFill>
                          <a:latin typeface="UD デジタル 教科書体 NK-R"/>
                          <a:ea typeface="UD デジタル 教科書体 NK-R"/>
                        </a:rPr>
                        <a:t>ない</a:t>
                      </a:r>
                      <a:endParaRPr kumimoji="1" lang="en-US" altLang="ja-JP" sz="2400" b="0" i="0" u="none" strike="noStrike" noProof="0">
                        <a:solidFill>
                          <a:srgbClr val="000000"/>
                        </a:solidFill>
                        <a:latin typeface="UD デジタル 教科書体 NK-R"/>
                      </a:endParaRPr>
                    </a:p>
                    <a:p>
                      <a:pPr lvl="0">
                        <a:buNone/>
                      </a:pPr>
                      <a:r>
                        <a:rPr kumimoji="1" lang="ja-JP" sz="2400" b="0" i="0" u="none" strike="noStrike" noProof="0">
                          <a:solidFill>
                            <a:srgbClr val="000000"/>
                          </a:solidFill>
                          <a:latin typeface="UD デジタル 教科書体 NK-R"/>
                          <a:ea typeface="UD デジタル 教科書体 NK-R"/>
                        </a:rPr>
                        <a:t>・</a:t>
                      </a:r>
                      <a:r>
                        <a:rPr lang="ja-JP" sz="2400" b="0" i="0" u="none" strike="noStrike" noProof="0">
                          <a:solidFill>
                            <a:srgbClr val="000000"/>
                          </a:solidFill>
                          <a:latin typeface="UD デジタル 教科書体 NK-R"/>
                          <a:ea typeface="UD デジタル 教科書体 NK-R"/>
                        </a:rPr>
                        <a:t>ネットショッピングの</a:t>
                      </a:r>
                      <a:r>
                        <a:rPr kumimoji="1" lang="ja-JP" sz="2400" b="0" i="0" u="none" strike="noStrike" noProof="0">
                          <a:solidFill>
                            <a:srgbClr val="000000"/>
                          </a:solidFill>
                          <a:latin typeface="UD デジタル 教科書体 NK-R"/>
                          <a:ea typeface="UD デジタル 教科書体 NK-R"/>
                        </a:rPr>
                        <a:t>際は、</a:t>
                      </a:r>
                      <a:r>
                        <a:rPr lang="ja-JP" sz="2400" b="0" i="0" u="none" strike="noStrike" noProof="0">
                          <a:solidFill>
                            <a:srgbClr val="000000"/>
                          </a:solidFill>
                          <a:latin typeface="UD デジタル 教科書体 NK-R"/>
                          <a:ea typeface="UD デジタル 教科書体 NK-R"/>
                        </a:rPr>
                        <a:t>先に</a:t>
                      </a:r>
                      <a:r>
                        <a:rPr kumimoji="1" lang="ja-JP" sz="2400" b="0" i="0" u="none" strike="noStrike" noProof="0">
                          <a:solidFill>
                            <a:srgbClr val="000000"/>
                          </a:solidFill>
                          <a:latin typeface="UD デジタル 教科書体 NK-R"/>
                          <a:ea typeface="UD デジタル 教科書体 NK-R"/>
                        </a:rPr>
                        <a:t>支払</a:t>
                      </a:r>
                      <a:r>
                        <a:rPr lang="ja-JP" sz="2400" b="0" i="0" u="none" strike="noStrike" noProof="0">
                          <a:solidFill>
                            <a:srgbClr val="000000"/>
                          </a:solidFill>
                          <a:latin typeface="UD デジタル 教科書体 NK-R"/>
                          <a:ea typeface="UD デジタル 教科書体 NK-R"/>
                        </a:rPr>
                        <a:t>いを行</a:t>
                      </a:r>
                      <a:r>
                        <a:rPr kumimoji="1" lang="ja-JP" sz="2400" b="0" i="0" u="none" strike="noStrike" noProof="0">
                          <a:solidFill>
                            <a:srgbClr val="000000"/>
                          </a:solidFill>
                          <a:latin typeface="UD デジタル 教科書体 NK-R"/>
                          <a:ea typeface="UD デジタル 教科書体 NK-R"/>
                        </a:rPr>
                        <a:t>う</a:t>
                      </a:r>
                      <a:endParaRPr kumimoji="1" lang="en-US" sz="2400" b="0" i="0" u="none" strike="noStrike" noProof="0">
                        <a:solidFill>
                          <a:srgbClr val="000000"/>
                        </a:solidFill>
                        <a:latin typeface="UD デジタル 教科書体 NK-R"/>
                        <a:ea typeface="UD デジタル 教科書体 NK-R"/>
                      </a:endParaRPr>
                    </a:p>
                    <a:p>
                      <a:pPr lvl="0">
                        <a:buNone/>
                      </a:pPr>
                      <a:r>
                        <a:rPr kumimoji="1" lang="ja-JP" sz="2400" b="0" i="0" u="none" strike="noStrike" noProof="0">
                          <a:solidFill>
                            <a:srgbClr val="000000"/>
                          </a:solidFill>
                          <a:latin typeface="UD デジタル 教科書体 NK-R"/>
                          <a:ea typeface="UD デジタル 教科書体 NK-R"/>
                        </a:rPr>
                        <a:t>・他人に譲ったり貸したり</a:t>
                      </a:r>
                      <a:r>
                        <a:rPr lang="ja-JP" sz="2400" b="0" i="0" u="none" strike="noStrike" noProof="0">
                          <a:solidFill>
                            <a:srgbClr val="000000"/>
                          </a:solidFill>
                          <a:latin typeface="UD デジタル 教科書体 NK-R"/>
                          <a:ea typeface="UD デジタル 教科書体 NK-R"/>
                        </a:rPr>
                        <a:t>できない</a:t>
                      </a:r>
                      <a:endParaRPr lang="en-US" altLang="ja-JP" sz="2400" b="0" i="0" u="none" strike="noStrike" noProof="0">
                        <a:solidFill>
                          <a:srgbClr val="000000"/>
                        </a:solidFill>
                        <a:latin typeface="UD デジタル 教科書体 NK-R"/>
                      </a:endParaRPr>
                    </a:p>
                    <a:p>
                      <a:pPr lvl="0">
                        <a:buNone/>
                      </a:pPr>
                      <a:r>
                        <a:rPr lang="ja-JP" sz="2400" b="0" i="0" u="none" strike="noStrike" noProof="0">
                          <a:solidFill>
                            <a:srgbClr val="000000"/>
                          </a:solidFill>
                          <a:latin typeface="UD デジタル 教科書体 NK-R"/>
                          <a:ea typeface="UD デジタル 教科書体 NK-R"/>
                        </a:rPr>
                        <a:t>・口座の名義人のみ利用</a:t>
                      </a:r>
                      <a:r>
                        <a:rPr kumimoji="1" lang="ja-JP" sz="2400" b="0" i="0" u="none" strike="noStrike" noProof="0">
                          <a:solidFill>
                            <a:srgbClr val="000000"/>
                          </a:solidFill>
                          <a:latin typeface="UD デジタル 教科書体 NK-R"/>
                          <a:ea typeface="UD デジタル 教科書体 NK-R"/>
                        </a:rPr>
                        <a:t>できる</a:t>
                      </a:r>
                      <a:endParaRPr kumimoji="1" lang="ja-JP" b="0" i="0" u="none" strike="noStrike" noProof="0">
                        <a:solidFill>
                          <a:srgbClr val="000000"/>
                        </a:solidFill>
                        <a:latin typeface="UD デジタル 教科書体 NK-R"/>
                        <a:ea typeface="UD デジタル 教科書体 NK-R"/>
                      </a:endParaRPr>
                    </a:p>
                  </a:txBody>
                  <a:tcPr anchor="ctr">
                    <a:lnL w="0">
                      <a:noFill/>
                    </a:lnL>
                    <a:lnR w="0">
                      <a:noFill/>
                    </a:lnR>
                    <a:lnT w="0">
                      <a:noFill/>
                    </a:lnT>
                    <a:lnB w="0">
                      <a:noFill/>
                    </a:lnB>
                  </a:tcPr>
                </a:tc>
                <a:extLst>
                  <a:ext uri="{0D108BD9-81ED-4DB2-BD59-A6C34878D82A}">
                    <a16:rowId xmlns:a16="http://schemas.microsoft.com/office/drawing/2014/main" val="10002"/>
                  </a:ext>
                </a:extLst>
              </a:tr>
            </a:tbl>
          </a:graphicData>
        </a:graphic>
      </p:graphicFrame>
      <p:pic>
        <p:nvPicPr>
          <p:cNvPr id="2049" name="図 21">
            <a:extLst>
              <a:ext uri="{FF2B5EF4-FFF2-40B4-BE49-F238E27FC236}">
                <a16:creationId xmlns:a16="http://schemas.microsoft.com/office/drawing/2014/main" id="{5EDDFE8F-DD62-8D41-D5E8-9187A00FD5F0}"/>
              </a:ext>
            </a:extLst>
          </p:cNvPr>
          <p:cNvPicPr>
            <a:picLocks noChangeAspect="1" noChangeArrowheads="1"/>
          </p:cNvPicPr>
          <p:nvPr/>
        </p:nvPicPr>
        <p:blipFill>
          <a:blip r:embed="rId3"/>
          <a:srcRect/>
          <a:stretch>
            <a:fillRect/>
          </a:stretch>
        </p:blipFill>
        <p:spPr bwMode="auto">
          <a:xfrm>
            <a:off x="769544" y="4039325"/>
            <a:ext cx="2595621" cy="2595621"/>
          </a:xfrm>
          <a:prstGeom prst="rect">
            <a:avLst/>
          </a:prstGeom>
          <a:noFill/>
          <a:extLst>
            <a:ext uri="{909E8E84-426E-40DD-AFC4-6F175D3DCCD1}">
              <a14:hiddenFill xmlns:a14="http://schemas.microsoft.com/office/drawing/2010/main">
                <a:solidFill>
                  <a:srgbClr val="FFFFFF"/>
                </a:solidFill>
              </a14:hiddenFill>
            </a:ext>
          </a:extLst>
        </p:spPr>
      </p:pic>
      <p:sp>
        <p:nvSpPr>
          <p:cNvPr id="2" name="テキスト ボックス 1">
            <a:extLst>
              <a:ext uri="{FF2B5EF4-FFF2-40B4-BE49-F238E27FC236}">
                <a16:creationId xmlns:a16="http://schemas.microsoft.com/office/drawing/2014/main" id="{C60F3695-42D7-E350-15F6-B714FD9710E8}"/>
              </a:ext>
            </a:extLst>
          </p:cNvPr>
          <p:cNvSpPr txBox="1"/>
          <p:nvPr/>
        </p:nvSpPr>
        <p:spPr>
          <a:xfrm>
            <a:off x="781476" y="4035581"/>
            <a:ext cx="2577502" cy="523220"/>
          </a:xfrm>
          <a:prstGeom prst="rect">
            <a:avLst/>
          </a:prstGeom>
          <a:noFill/>
        </p:spPr>
        <p:txBody>
          <a:bodyPr wrap="square" lIns="91440" tIns="45720" rIns="91440" bIns="45720" rtlCol="0" anchor="t">
            <a:spAutoFit/>
          </a:bodyPr>
          <a:lstStyle/>
          <a:p>
            <a:pPr algn="ctr"/>
            <a:r>
              <a:rPr lang="ja-JP" altLang="en-US" sz="2800">
                <a:solidFill>
                  <a:schemeClr val="accent1"/>
                </a:solidFill>
                <a:latin typeface="UD デジタル 教科書体 NK-R"/>
                <a:ea typeface="UD デジタル 教科書体 NK-R"/>
              </a:rPr>
              <a:t>現金</a:t>
            </a:r>
          </a:p>
        </p:txBody>
      </p:sp>
      <p:sp>
        <p:nvSpPr>
          <p:cNvPr id="3" name="テキスト ボックス 2">
            <a:extLst>
              <a:ext uri="{FF2B5EF4-FFF2-40B4-BE49-F238E27FC236}">
                <a16:creationId xmlns:a16="http://schemas.microsoft.com/office/drawing/2014/main" id="{0F8A5620-B4AE-B04A-9C8C-E16D1BE4A73E}"/>
              </a:ext>
            </a:extLst>
          </p:cNvPr>
          <p:cNvSpPr txBox="1"/>
          <p:nvPr/>
        </p:nvSpPr>
        <p:spPr>
          <a:xfrm>
            <a:off x="785645" y="6046013"/>
            <a:ext cx="2577502" cy="523220"/>
          </a:xfrm>
          <a:prstGeom prst="rect">
            <a:avLst/>
          </a:prstGeom>
          <a:noFill/>
        </p:spPr>
        <p:txBody>
          <a:bodyPr wrap="square" lIns="91440" tIns="45720" rIns="91440" bIns="45720" rtlCol="0" anchor="t">
            <a:spAutoFit/>
          </a:bodyPr>
          <a:lstStyle/>
          <a:p>
            <a:pPr algn="ctr"/>
            <a:r>
              <a:rPr lang="ja-JP" altLang="en-US" sz="2800">
                <a:solidFill>
                  <a:schemeClr val="accent1"/>
                </a:solidFill>
                <a:latin typeface="UD デジタル 教科書体 NK-R"/>
                <a:ea typeface="UD デジタル 教科書体 NK-R"/>
                <a:cs typeface="Calibri"/>
              </a:rPr>
              <a:t>デビットカード</a:t>
            </a:r>
          </a:p>
        </p:txBody>
      </p:sp>
      <p:sp>
        <p:nvSpPr>
          <p:cNvPr id="7" name="四角形: 角を丸くする 6">
            <a:extLst>
              <a:ext uri="{FF2B5EF4-FFF2-40B4-BE49-F238E27FC236}">
                <a16:creationId xmlns:a16="http://schemas.microsoft.com/office/drawing/2014/main" id="{1F93C1B0-E24F-574B-A3A8-0CCABEEDB086}"/>
              </a:ext>
            </a:extLst>
          </p:cNvPr>
          <p:cNvSpPr/>
          <p:nvPr/>
        </p:nvSpPr>
        <p:spPr>
          <a:xfrm>
            <a:off x="6932082" y="1185332"/>
            <a:ext cx="2021417" cy="772584"/>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3200">
                <a:latin typeface="UD デジタル 教科書体 N-R"/>
                <a:ea typeface="UD デジタル 教科書体 N-R"/>
                <a:cs typeface="Calibri"/>
              </a:rPr>
              <a:t>即時払い</a:t>
            </a:r>
            <a:endParaRPr lang="ja-JP" altLang="en-US" sz="3200">
              <a:latin typeface="UD デジタル 教科書体 N-R"/>
              <a:ea typeface="UD デジタル 教科書体 N-R"/>
            </a:endParaRPr>
          </a:p>
        </p:txBody>
      </p:sp>
      <p:pic>
        <p:nvPicPr>
          <p:cNvPr id="5" name="図 4" descr="アイコン が含まれている画像&#10;&#10;説明は自動で生成されたものです">
            <a:extLst>
              <a:ext uri="{FF2B5EF4-FFF2-40B4-BE49-F238E27FC236}">
                <a16:creationId xmlns:a16="http://schemas.microsoft.com/office/drawing/2014/main" id="{2209BAB3-DAC8-E907-D795-D1D56C41A47A}"/>
              </a:ext>
            </a:extLst>
          </p:cNvPr>
          <p:cNvPicPr>
            <a:picLocks noChangeAspect="1"/>
          </p:cNvPicPr>
          <p:nvPr/>
        </p:nvPicPr>
        <p:blipFill>
          <a:blip r:embed="rId4"/>
          <a:stretch>
            <a:fillRect/>
          </a:stretch>
        </p:blipFill>
        <p:spPr>
          <a:xfrm>
            <a:off x="1047750" y="2571750"/>
            <a:ext cx="1820334" cy="1820334"/>
          </a:xfrm>
          <a:prstGeom prst="rect">
            <a:avLst/>
          </a:prstGeom>
        </p:spPr>
      </p:pic>
      <p:sp>
        <p:nvSpPr>
          <p:cNvPr id="10" name="正方形/長方形 9">
            <a:extLst>
              <a:ext uri="{FF2B5EF4-FFF2-40B4-BE49-F238E27FC236}">
                <a16:creationId xmlns:a16="http://schemas.microsoft.com/office/drawing/2014/main" id="{BF85EAD6-E4BB-490D-5F4E-88A1DC7DC12A}"/>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4" name="四角形: 上の 2 つの角を丸める 13">
            <a:extLst>
              <a:ext uri="{FF2B5EF4-FFF2-40B4-BE49-F238E27FC236}">
                <a16:creationId xmlns:a16="http://schemas.microsoft.com/office/drawing/2014/main" id="{27E9ABD9-4104-D14B-574B-F76896E5851C}"/>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16" name="四角形: 上の 2 つの角を丸める 15">
            <a:extLst>
              <a:ext uri="{FF2B5EF4-FFF2-40B4-BE49-F238E27FC236}">
                <a16:creationId xmlns:a16="http://schemas.microsoft.com/office/drawing/2014/main" id="{5C20AD27-E687-103D-C0E3-A05BA738D00C}"/>
              </a:ext>
            </a:extLst>
          </p:cNvPr>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altLang="ja-JP">
                <a:latin typeface="UD Digi Kyokasho NK-R"/>
                <a:ea typeface="UD Digi Kyokasho NK-R"/>
                <a:cs typeface="Calibri" panose="020F0502020204030204"/>
              </a:rPr>
              <a:t>2</a:t>
            </a:r>
            <a:r>
              <a:rPr lang="ja-JP">
                <a:latin typeface="UD Digi Kyokasho NK-R"/>
                <a:ea typeface="UD Digi Kyokasho NK-R"/>
                <a:cs typeface="Calibri" panose="020F0502020204030204"/>
              </a:rPr>
              <a:t>　購入方法</a:t>
            </a:r>
            <a:r>
              <a:rPr lang="ja-JP" altLang="en-US">
                <a:latin typeface="UD Digi Kyokasho NK-R"/>
                <a:ea typeface="UD Digi Kyokasho NK-R"/>
                <a:cs typeface="Calibri" panose="020F0502020204030204"/>
              </a:rPr>
              <a:t>と支払い方法の特徴</a:t>
            </a:r>
            <a:endParaRPr lang="ja-JP"/>
          </a:p>
        </p:txBody>
      </p:sp>
      <p:sp>
        <p:nvSpPr>
          <p:cNvPr id="18" name="正方形/長方形 17">
            <a:extLst>
              <a:ext uri="{FF2B5EF4-FFF2-40B4-BE49-F238E27FC236}">
                <a16:creationId xmlns:a16="http://schemas.microsoft.com/office/drawing/2014/main" id="{70066825-2F32-F89E-6155-698BF9883DD6}"/>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さまざまな</a:t>
            </a:r>
            <a:r>
              <a:rPr lang="ja-JP" altLang="en-US" sz="2400" b="1">
                <a:solidFill>
                  <a:schemeClr val="tx1">
                    <a:lumMod val="75000"/>
                    <a:lumOff val="25000"/>
                  </a:schemeClr>
                </a:solidFill>
                <a:latin typeface="UD Digi Kyokasho NK-R"/>
                <a:ea typeface="UD Digi Kyokasho NK-R"/>
                <a:cs typeface="+mn-lt"/>
              </a:rPr>
              <a:t>支払い</a:t>
            </a:r>
            <a:r>
              <a:rPr lang="ja-JP" sz="2400" b="1">
                <a:solidFill>
                  <a:schemeClr val="tx1">
                    <a:lumMod val="75000"/>
                    <a:lumOff val="25000"/>
                  </a:schemeClr>
                </a:solidFill>
                <a:latin typeface="UD Digi Kyokasho NK-R"/>
                <a:ea typeface="UD Digi Kyokasho NK-R"/>
                <a:cs typeface="+mn-lt"/>
              </a:rPr>
              <a:t>方法</a:t>
            </a:r>
          </a:p>
        </p:txBody>
      </p:sp>
    </p:spTree>
    <p:extLst>
      <p:ext uri="{BB962C8B-B14F-4D97-AF65-F5344CB8AC3E}">
        <p14:creationId xmlns:p14="http://schemas.microsoft.com/office/powerpoint/2010/main" val="31808062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1E807A-DDB7-9387-A0F0-1733E5A0728A}"/>
            </a:ext>
          </a:extLst>
        </p:cNvPr>
        <p:cNvGrpSpPr/>
        <p:nvPr/>
      </p:nvGrpSpPr>
      <p:grpSpPr>
        <a:xfrm>
          <a:off x="0" y="0"/>
          <a:ext cx="0" cy="0"/>
          <a:chOff x="0" y="0"/>
          <a:chExt cx="0" cy="0"/>
        </a:xfrm>
      </p:grpSpPr>
      <p:sp>
        <p:nvSpPr>
          <p:cNvPr id="20" name="テキスト ボックス 19">
            <a:extLst>
              <a:ext uri="{FF2B5EF4-FFF2-40B4-BE49-F238E27FC236}">
                <a16:creationId xmlns:a16="http://schemas.microsoft.com/office/drawing/2014/main" id="{2682D6FD-BAAB-E0AA-3F26-F13B020FA3F7}"/>
              </a:ext>
            </a:extLst>
          </p:cNvPr>
          <p:cNvSpPr txBox="1"/>
          <p:nvPr/>
        </p:nvSpPr>
        <p:spPr>
          <a:xfrm>
            <a:off x="1227968" y="1094696"/>
            <a:ext cx="10430219" cy="76418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150000"/>
              </a:lnSpc>
            </a:pPr>
            <a:r>
              <a:rPr lang="ja-JP" altLang="en-US" sz="3200">
                <a:latin typeface="UD Digi Kyokasho NK-R"/>
                <a:ea typeface="UD Digi Kyokasho NK-R"/>
                <a:cs typeface="Calibri"/>
              </a:rPr>
              <a:t>さまざまな支払い方法を知ろう</a:t>
            </a:r>
          </a:p>
        </p:txBody>
      </p:sp>
      <p:sp>
        <p:nvSpPr>
          <p:cNvPr id="32" name="テキスト ボックス 31">
            <a:extLst>
              <a:ext uri="{FF2B5EF4-FFF2-40B4-BE49-F238E27FC236}">
                <a16:creationId xmlns:a16="http://schemas.microsoft.com/office/drawing/2014/main" id="{56160AF9-2483-EBDF-B653-1C4BC28B2F36}"/>
              </a:ext>
            </a:extLst>
          </p:cNvPr>
          <p:cNvSpPr txBox="1"/>
          <p:nvPr/>
        </p:nvSpPr>
        <p:spPr>
          <a:xfrm>
            <a:off x="329897" y="1180429"/>
            <a:ext cx="898071"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4800" b="1">
                <a:solidFill>
                  <a:schemeClr val="accent1"/>
                </a:solidFill>
                <a:latin typeface="UD Digi Kyokasho NK-B"/>
                <a:ea typeface="UD Digi Kyokasho NK-B"/>
                <a:cs typeface="Calibri" panose="020F0502020204030204"/>
              </a:rPr>
              <a:t>５</a:t>
            </a:r>
          </a:p>
        </p:txBody>
      </p:sp>
      <p:graphicFrame>
        <p:nvGraphicFramePr>
          <p:cNvPr id="9" name="表 8">
            <a:extLst>
              <a:ext uri="{FF2B5EF4-FFF2-40B4-BE49-F238E27FC236}">
                <a16:creationId xmlns:a16="http://schemas.microsoft.com/office/drawing/2014/main" id="{D2DDDE90-A1A1-5D62-7B6D-AD2682E76F96}"/>
              </a:ext>
            </a:extLst>
          </p:cNvPr>
          <p:cNvGraphicFramePr>
            <a:graphicFrameLocks noGrp="1"/>
          </p:cNvGraphicFramePr>
          <p:nvPr>
            <p:extLst>
              <p:ext uri="{D42A27DB-BD31-4B8C-83A1-F6EECF244321}">
                <p14:modId xmlns:p14="http://schemas.microsoft.com/office/powerpoint/2010/main" val="820952593"/>
              </p:ext>
            </p:extLst>
          </p:nvPr>
        </p:nvGraphicFramePr>
        <p:xfrm>
          <a:off x="384175" y="2097529"/>
          <a:ext cx="11731627" cy="3047046"/>
        </p:xfrm>
        <a:graphic>
          <a:graphicData uri="http://schemas.openxmlformats.org/drawingml/2006/table">
            <a:tbl>
              <a:tblPr firstRow="1" bandRow="1">
                <a:tableStyleId>{0505E3EF-67EA-436B-97B2-0124C06EBD24}</a:tableStyleId>
              </a:tblPr>
              <a:tblGrid>
                <a:gridCol w="3390487">
                  <a:extLst>
                    <a:ext uri="{9D8B030D-6E8A-4147-A177-3AD203B41FA5}">
                      <a16:colId xmlns:a16="http://schemas.microsoft.com/office/drawing/2014/main" val="20000"/>
                    </a:ext>
                  </a:extLst>
                </a:gridCol>
                <a:gridCol w="8341140">
                  <a:extLst>
                    <a:ext uri="{9D8B030D-6E8A-4147-A177-3AD203B41FA5}">
                      <a16:colId xmlns:a16="http://schemas.microsoft.com/office/drawing/2014/main" val="20001"/>
                    </a:ext>
                  </a:extLst>
                </a:gridCol>
              </a:tblGrid>
              <a:tr h="649371">
                <a:tc>
                  <a:txBody>
                    <a:bodyPr/>
                    <a:lstStyle/>
                    <a:p>
                      <a:pPr algn="ctr"/>
                      <a:r>
                        <a:rPr kumimoji="1" lang="ja-JP" altLang="en-US" sz="2400" b="0">
                          <a:solidFill>
                            <a:schemeClr val="bg1"/>
                          </a:solidFill>
                          <a:latin typeface="UD デジタル 教科書体 NK-R"/>
                          <a:ea typeface="UD デジタル 教科書体 NK-R"/>
                        </a:rPr>
                        <a:t>種　　類</a:t>
                      </a:r>
                    </a:p>
                  </a:txBody>
                  <a:tcPr>
                    <a:lnL w="0">
                      <a:noFill/>
                    </a:lnL>
                    <a:lnR w="0">
                      <a:noFill/>
                    </a:lnR>
                    <a:lnT w="0">
                      <a:noFill/>
                    </a:lnT>
                    <a:lnB w="0">
                      <a:noFill/>
                    </a:lnB>
                    <a:solidFill>
                      <a:schemeClr val="accent1"/>
                    </a:solidFill>
                  </a:tcPr>
                </a:tc>
                <a:tc>
                  <a:txBody>
                    <a:bodyPr/>
                    <a:lstStyle/>
                    <a:p>
                      <a:pPr algn="ctr"/>
                      <a:r>
                        <a:rPr kumimoji="1" lang="ja-JP" altLang="en-US" sz="2400" b="0">
                          <a:solidFill>
                            <a:schemeClr val="bg1"/>
                          </a:solidFill>
                          <a:latin typeface="UD デジタル 教科書体 NK-R"/>
                          <a:ea typeface="UD デジタル 教科書体 NK-R"/>
                        </a:rPr>
                        <a:t>特　　徴</a:t>
                      </a:r>
                    </a:p>
                  </a:txBody>
                  <a:tcPr>
                    <a:lnL w="0">
                      <a:noFill/>
                    </a:lnL>
                    <a:lnR w="0">
                      <a:noFill/>
                    </a:lnR>
                    <a:lnT w="0">
                      <a:noFill/>
                    </a:lnT>
                    <a:lnB w="0">
                      <a:noFill/>
                    </a:lnB>
                    <a:solidFill>
                      <a:schemeClr val="accent1"/>
                    </a:solidFill>
                  </a:tcPr>
                </a:tc>
                <a:extLst>
                  <a:ext uri="{0D108BD9-81ED-4DB2-BD59-A6C34878D82A}">
                    <a16:rowId xmlns:a16="http://schemas.microsoft.com/office/drawing/2014/main" val="10000"/>
                  </a:ext>
                </a:extLst>
              </a:tr>
              <a:tr h="2397675">
                <a:tc>
                  <a:txBody>
                    <a:bodyPr/>
                    <a:lstStyle/>
                    <a:p>
                      <a:pPr algn="l"/>
                      <a:endParaRPr kumimoji="1" lang="ja-JP" altLang="en-US" sz="2400">
                        <a:latin typeface="UD デジタル 教科書体 NK-R" panose="02020400000000000000" pitchFamily="18" charset="-128"/>
                        <a:ea typeface="UD デジタル 教科書体 NK-R" panose="02020400000000000000" pitchFamily="18" charset="-128"/>
                      </a:endParaRPr>
                    </a:p>
                  </a:txBody>
                  <a:tcPr>
                    <a:lnL w="0">
                      <a:noFill/>
                    </a:lnL>
                    <a:lnR w="0">
                      <a:noFill/>
                    </a:lnR>
                    <a:lnT w="0">
                      <a:noFill/>
                    </a:lnT>
                    <a:lnB w="0">
                      <a:noFill/>
                    </a:lnB>
                  </a:tcPr>
                </a:tc>
                <a:tc>
                  <a:txBody>
                    <a:bodyPr/>
                    <a:lstStyle/>
                    <a:p>
                      <a:pPr lvl="0">
                        <a:buNone/>
                      </a:pPr>
                      <a:r>
                        <a:rPr lang="ja-JP" altLang="en-US" sz="2400" b="0" i="0" u="none" strike="noStrike" noProof="0">
                          <a:solidFill>
                            <a:srgbClr val="000000"/>
                          </a:solidFill>
                          <a:latin typeface="UD デジタル 教科書体 NK-R"/>
                          <a:ea typeface="UD デジタル 教科書体 NK-R"/>
                        </a:rPr>
                        <a:t>・クレジットカード会社に申込みを行い、審査を受ける</a:t>
                      </a:r>
                      <a:endParaRPr lang="en-US" altLang="ja-JP" sz="2400" b="0" i="0" u="none" strike="noStrike" noProof="0">
                        <a:solidFill>
                          <a:srgbClr val="000000"/>
                        </a:solidFill>
                        <a:latin typeface="UD デジタル 教科書体 NK-R"/>
                      </a:endParaRPr>
                    </a:p>
                    <a:p>
                      <a:pPr lvl="0">
                        <a:buNone/>
                      </a:pPr>
                      <a:r>
                        <a:rPr lang="ja-JP" altLang="en-US" sz="2400" b="0" i="0" u="none" strike="noStrike" noProof="0">
                          <a:solidFill>
                            <a:srgbClr val="000000"/>
                          </a:solidFill>
                          <a:latin typeface="UD デジタル 教科書体 NK-R"/>
                          <a:ea typeface="UD デジタル 教科書体 NK-R"/>
                        </a:rPr>
                        <a:t>・商品・サービスを先に受け取り、</a:t>
                      </a:r>
                      <a:endParaRPr lang="en-US" altLang="ja-JP" sz="2400" b="0" i="0" u="none" strike="noStrike" noProof="0">
                        <a:solidFill>
                          <a:srgbClr val="000000"/>
                        </a:solidFill>
                        <a:latin typeface="UD デジタル 教科書体 NK-R"/>
                      </a:endParaRPr>
                    </a:p>
                    <a:p>
                      <a:pPr lvl="0">
                        <a:buNone/>
                      </a:pPr>
                      <a:r>
                        <a:rPr lang="ja-JP" altLang="en-US" sz="2400" b="0" i="0" u="none" strike="noStrike" noProof="0">
                          <a:solidFill>
                            <a:srgbClr val="000000"/>
                          </a:solidFill>
                          <a:latin typeface="UD デジタル 教科書体 NK-R"/>
                          <a:ea typeface="UD デジタル 教科書体 NK-R"/>
                        </a:rPr>
                        <a:t>　支払い日に代金が口座から引き落とされる</a:t>
                      </a:r>
                      <a:endParaRPr lang="en-US" altLang="ja-JP" sz="2400" b="0" i="0" u="none" strike="noStrike" noProof="0">
                        <a:solidFill>
                          <a:srgbClr val="000000"/>
                        </a:solidFill>
                        <a:latin typeface="UD デジタル 教科書体 NK-R"/>
                      </a:endParaRPr>
                    </a:p>
                    <a:p>
                      <a:pPr lvl="0">
                        <a:buNone/>
                      </a:pPr>
                      <a:r>
                        <a:rPr lang="ja-JP" altLang="en-US" sz="2400" b="0" i="0" u="none" strike="noStrike" noProof="0">
                          <a:solidFill>
                            <a:srgbClr val="000000"/>
                          </a:solidFill>
                          <a:latin typeface="UD デジタル 教科書体 NK-R"/>
                          <a:ea typeface="UD デジタル 教科書体 NK-R"/>
                        </a:rPr>
                        <a:t>・１８歳以上でないと持てない</a:t>
                      </a:r>
                      <a:endParaRPr lang="en-US" altLang="ja-JP" sz="2400" b="0" i="0" u="none" strike="noStrike" noProof="0">
                        <a:solidFill>
                          <a:srgbClr val="000000"/>
                        </a:solidFill>
                        <a:latin typeface="UD デジタル 教科書体 NK-R"/>
                      </a:endParaRPr>
                    </a:p>
                    <a:p>
                      <a:pPr lvl="0">
                        <a:buNone/>
                      </a:pPr>
                      <a:r>
                        <a:rPr lang="ja-JP" altLang="en-US" sz="2400" b="0" i="0" u="none" strike="noStrike" noProof="0">
                          <a:solidFill>
                            <a:srgbClr val="000000"/>
                          </a:solidFill>
                          <a:latin typeface="UD デジタル 教科書体 NK-R"/>
                          <a:ea typeface="UD デジタル 教科書体 NK-R"/>
                        </a:rPr>
                        <a:t>・カード名義人のみ利用でき、他人に譲ったり貸したりできない</a:t>
                      </a:r>
                      <a:endParaRPr lang="en-US" altLang="ja-JP" sz="2400" b="0" i="0" u="none" strike="noStrike" noProof="0">
                        <a:solidFill>
                          <a:srgbClr val="000000"/>
                        </a:solidFill>
                        <a:latin typeface="UD デジタル 教科書体 NK-R"/>
                      </a:endParaRPr>
                    </a:p>
                    <a:p>
                      <a:pPr lvl="0">
                        <a:buNone/>
                      </a:pPr>
                      <a:r>
                        <a:rPr lang="ja-JP" altLang="en-US" sz="2400" b="0" i="0" u="none" strike="noStrike" noProof="0">
                          <a:solidFill>
                            <a:srgbClr val="000000"/>
                          </a:solidFill>
                          <a:latin typeface="UD デジタル 教科書体 NK-R"/>
                          <a:ea typeface="UD デジタル 教科書体 NK-R"/>
                        </a:rPr>
                        <a:t>・使いすぎてしまうことがある</a:t>
                      </a:r>
                    </a:p>
                  </a:txBody>
                  <a:tcPr anchor="ctr">
                    <a:lnL w="0">
                      <a:noFill/>
                    </a:lnL>
                    <a:lnR w="0">
                      <a:noFill/>
                    </a:lnR>
                    <a:lnT w="0">
                      <a:noFill/>
                    </a:lnT>
                    <a:lnB w="0">
                      <a:noFill/>
                    </a:lnB>
                  </a:tcPr>
                </a:tc>
                <a:extLst>
                  <a:ext uri="{0D108BD9-81ED-4DB2-BD59-A6C34878D82A}">
                    <a16:rowId xmlns:a16="http://schemas.microsoft.com/office/drawing/2014/main" val="10001"/>
                  </a:ext>
                </a:extLst>
              </a:tr>
            </a:tbl>
          </a:graphicData>
        </a:graphic>
      </p:graphicFrame>
      <p:pic>
        <p:nvPicPr>
          <p:cNvPr id="2049" name="図 21" descr="グラフィカル ユーザー インターフェイス, テキスト, アプリケーション, チャットまたはテキスト メッセージ&#10;&#10;説明は自動で生成されたものです">
            <a:extLst>
              <a:ext uri="{FF2B5EF4-FFF2-40B4-BE49-F238E27FC236}">
                <a16:creationId xmlns:a16="http://schemas.microsoft.com/office/drawing/2014/main" id="{8AD17AC9-E639-7BEF-5991-1DD4A2611873}"/>
              </a:ext>
            </a:extLst>
          </p:cNvPr>
          <p:cNvPicPr>
            <a:picLocks noChangeAspect="1" noChangeArrowheads="1"/>
          </p:cNvPicPr>
          <p:nvPr/>
        </p:nvPicPr>
        <p:blipFill>
          <a:blip r:embed="rId3"/>
          <a:srcRect/>
          <a:stretch>
            <a:fillRect/>
          </a:stretch>
        </p:blipFill>
        <p:spPr bwMode="auto">
          <a:xfrm>
            <a:off x="780127" y="2388325"/>
            <a:ext cx="2595621" cy="2595621"/>
          </a:xfrm>
          <a:prstGeom prst="rect">
            <a:avLst/>
          </a:prstGeom>
          <a:noFill/>
          <a:extLst>
            <a:ext uri="{909E8E84-426E-40DD-AFC4-6F175D3DCCD1}">
              <a14:hiddenFill xmlns:a14="http://schemas.microsoft.com/office/drawing/2010/main">
                <a:solidFill>
                  <a:srgbClr val="FFFFFF"/>
                </a:solidFill>
              </a14:hiddenFill>
            </a:ext>
          </a:extLst>
        </p:spPr>
      </p:pic>
      <p:sp>
        <p:nvSpPr>
          <p:cNvPr id="2" name="テキスト ボックス 1">
            <a:extLst>
              <a:ext uri="{FF2B5EF4-FFF2-40B4-BE49-F238E27FC236}">
                <a16:creationId xmlns:a16="http://schemas.microsoft.com/office/drawing/2014/main" id="{0B0A1532-9DBA-D735-B4E3-481A5C5ACACE}"/>
              </a:ext>
            </a:extLst>
          </p:cNvPr>
          <p:cNvSpPr txBox="1"/>
          <p:nvPr/>
        </p:nvSpPr>
        <p:spPr>
          <a:xfrm>
            <a:off x="781476" y="4522414"/>
            <a:ext cx="2577502" cy="523220"/>
          </a:xfrm>
          <a:prstGeom prst="rect">
            <a:avLst/>
          </a:prstGeom>
          <a:noFill/>
        </p:spPr>
        <p:txBody>
          <a:bodyPr wrap="square" lIns="91440" tIns="45720" rIns="91440" bIns="45720" rtlCol="0" anchor="t">
            <a:spAutoFit/>
          </a:bodyPr>
          <a:lstStyle/>
          <a:p>
            <a:pPr algn="ctr"/>
            <a:r>
              <a:rPr lang="ja-JP" altLang="en-US" sz="2800">
                <a:solidFill>
                  <a:schemeClr val="accent1"/>
                </a:solidFill>
                <a:latin typeface="UD デジタル 教科書体 NK-R"/>
                <a:ea typeface="UD デジタル 教科書体 NK-R"/>
              </a:rPr>
              <a:t>クレジットカード</a:t>
            </a:r>
          </a:p>
        </p:txBody>
      </p:sp>
      <p:sp>
        <p:nvSpPr>
          <p:cNvPr id="7" name="四角形: 角を丸くする 6">
            <a:extLst>
              <a:ext uri="{FF2B5EF4-FFF2-40B4-BE49-F238E27FC236}">
                <a16:creationId xmlns:a16="http://schemas.microsoft.com/office/drawing/2014/main" id="{3CEB5260-6680-A8BE-28F6-6B6800A73A3D}"/>
              </a:ext>
            </a:extLst>
          </p:cNvPr>
          <p:cNvSpPr/>
          <p:nvPr/>
        </p:nvSpPr>
        <p:spPr>
          <a:xfrm>
            <a:off x="6932082" y="1185332"/>
            <a:ext cx="2021417" cy="772584"/>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3200">
                <a:latin typeface="UD デジタル 教科書体 N-R"/>
                <a:ea typeface="UD デジタル 教科書体 N-R"/>
                <a:cs typeface="Calibri"/>
              </a:rPr>
              <a:t>後払い</a:t>
            </a:r>
            <a:endParaRPr lang="ja-JP" altLang="en-US" sz="3200">
              <a:latin typeface="UD デジタル 教科書体 N-R"/>
              <a:ea typeface="UD デジタル 教科書体 N-R"/>
            </a:endParaRPr>
          </a:p>
        </p:txBody>
      </p:sp>
      <p:sp>
        <p:nvSpPr>
          <p:cNvPr id="5" name="正方形/長方形 4">
            <a:extLst>
              <a:ext uri="{FF2B5EF4-FFF2-40B4-BE49-F238E27FC236}">
                <a16:creationId xmlns:a16="http://schemas.microsoft.com/office/drawing/2014/main" id="{C71ADDDF-C38B-E328-3C6B-5B8476E53987}"/>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0" name="四角形: 上の 2 つの角を丸める 9">
            <a:extLst>
              <a:ext uri="{FF2B5EF4-FFF2-40B4-BE49-F238E27FC236}">
                <a16:creationId xmlns:a16="http://schemas.microsoft.com/office/drawing/2014/main" id="{5D73E7D5-516B-9F5E-0E49-E3693B1C87BF}"/>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14" name="四角形: 上の 2 つの角を丸める 13">
            <a:extLst>
              <a:ext uri="{FF2B5EF4-FFF2-40B4-BE49-F238E27FC236}">
                <a16:creationId xmlns:a16="http://schemas.microsoft.com/office/drawing/2014/main" id="{F2467AE2-5FFB-DF73-0E09-B93638D541E7}"/>
              </a:ext>
            </a:extLst>
          </p:cNvPr>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altLang="ja-JP">
                <a:latin typeface="UD Digi Kyokasho NK-R"/>
                <a:ea typeface="UD Digi Kyokasho NK-R"/>
                <a:cs typeface="Calibri" panose="020F0502020204030204"/>
              </a:rPr>
              <a:t>2</a:t>
            </a:r>
            <a:r>
              <a:rPr lang="ja-JP">
                <a:latin typeface="UD Digi Kyokasho NK-R"/>
                <a:ea typeface="UD Digi Kyokasho NK-R"/>
                <a:cs typeface="Calibri" panose="020F0502020204030204"/>
              </a:rPr>
              <a:t>　購入方法</a:t>
            </a:r>
            <a:r>
              <a:rPr lang="ja-JP" altLang="en-US">
                <a:latin typeface="UD Digi Kyokasho NK-R"/>
                <a:ea typeface="UD Digi Kyokasho NK-R"/>
                <a:cs typeface="Calibri" panose="020F0502020204030204"/>
              </a:rPr>
              <a:t>と支払い方法の特徴</a:t>
            </a:r>
            <a:endParaRPr lang="ja-JP"/>
          </a:p>
        </p:txBody>
      </p:sp>
      <p:sp>
        <p:nvSpPr>
          <p:cNvPr id="16" name="正方形/長方形 15">
            <a:extLst>
              <a:ext uri="{FF2B5EF4-FFF2-40B4-BE49-F238E27FC236}">
                <a16:creationId xmlns:a16="http://schemas.microsoft.com/office/drawing/2014/main" id="{9792CFA6-582E-4EDE-9950-4A4508A277C2}"/>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さまざまな</a:t>
            </a:r>
            <a:r>
              <a:rPr lang="ja-JP" altLang="en-US" sz="2400" b="1">
                <a:solidFill>
                  <a:schemeClr val="tx1">
                    <a:lumMod val="75000"/>
                    <a:lumOff val="25000"/>
                  </a:schemeClr>
                </a:solidFill>
                <a:latin typeface="UD Digi Kyokasho NK-R"/>
                <a:ea typeface="UD Digi Kyokasho NK-R"/>
                <a:cs typeface="+mn-lt"/>
              </a:rPr>
              <a:t>支払い</a:t>
            </a:r>
            <a:r>
              <a:rPr lang="ja-JP" sz="2400" b="1">
                <a:solidFill>
                  <a:schemeClr val="tx1">
                    <a:lumMod val="75000"/>
                    <a:lumOff val="25000"/>
                  </a:schemeClr>
                </a:solidFill>
                <a:latin typeface="UD Digi Kyokasho NK-R"/>
                <a:ea typeface="UD Digi Kyokasho NK-R"/>
                <a:cs typeface="+mn-lt"/>
              </a:rPr>
              <a:t>方法</a:t>
            </a:r>
          </a:p>
        </p:txBody>
      </p:sp>
    </p:spTree>
    <p:extLst>
      <p:ext uri="{BB962C8B-B14F-4D97-AF65-F5344CB8AC3E}">
        <p14:creationId xmlns:p14="http://schemas.microsoft.com/office/powerpoint/2010/main" val="42703639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テキスト ボックス 19">
            <a:extLst>
              <a:ext uri="{FF2B5EF4-FFF2-40B4-BE49-F238E27FC236}">
                <a16:creationId xmlns:a16="http://schemas.microsoft.com/office/drawing/2014/main" id="{A5A619C5-DF8C-D28A-F531-7E36D7EC0BDE}"/>
              </a:ext>
            </a:extLst>
          </p:cNvPr>
          <p:cNvSpPr txBox="1"/>
          <p:nvPr/>
        </p:nvSpPr>
        <p:spPr>
          <a:xfrm>
            <a:off x="1332412" y="1372547"/>
            <a:ext cx="6473856" cy="76418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150000"/>
              </a:lnSpc>
            </a:pPr>
            <a:r>
              <a:rPr lang="ja-JP" altLang="en-US" sz="3200">
                <a:latin typeface="UD Digi Kyokasho NK-R"/>
                <a:ea typeface="UD Digi Kyokasho NK-R"/>
                <a:cs typeface="Calibri"/>
              </a:rPr>
              <a:t>さまざまな支払い方法を知ろう</a:t>
            </a:r>
          </a:p>
        </p:txBody>
      </p:sp>
      <p:sp>
        <p:nvSpPr>
          <p:cNvPr id="32" name="テキスト ボックス 31">
            <a:extLst>
              <a:ext uri="{FF2B5EF4-FFF2-40B4-BE49-F238E27FC236}">
                <a16:creationId xmlns:a16="http://schemas.microsoft.com/office/drawing/2014/main" id="{3A2DA2BD-65BF-44A1-2705-8DD6D441DEE6}"/>
              </a:ext>
            </a:extLst>
          </p:cNvPr>
          <p:cNvSpPr txBox="1"/>
          <p:nvPr/>
        </p:nvSpPr>
        <p:spPr>
          <a:xfrm>
            <a:off x="434340" y="1378210"/>
            <a:ext cx="898071"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4800" b="1">
                <a:solidFill>
                  <a:schemeClr val="accent1"/>
                </a:solidFill>
                <a:latin typeface="UD Digi Kyokasho NK-B"/>
                <a:ea typeface="UD Digi Kyokasho NK-B"/>
                <a:cs typeface="Calibri" panose="020F0502020204030204"/>
              </a:rPr>
              <a:t>５</a:t>
            </a:r>
          </a:p>
        </p:txBody>
      </p:sp>
      <p:pic>
        <p:nvPicPr>
          <p:cNvPr id="2" name="図 1" descr="アイコン&#10;&#10;説明は自動で生成されたものです">
            <a:extLst>
              <a:ext uri="{FF2B5EF4-FFF2-40B4-BE49-F238E27FC236}">
                <a16:creationId xmlns:a16="http://schemas.microsoft.com/office/drawing/2014/main" id="{F7A8C9B7-2DBF-7EC3-5D47-2C5662DAE78D}"/>
              </a:ext>
            </a:extLst>
          </p:cNvPr>
          <p:cNvPicPr>
            <a:picLocks noChangeAspect="1"/>
          </p:cNvPicPr>
          <p:nvPr/>
        </p:nvPicPr>
        <p:blipFill>
          <a:blip r:embed="rId3"/>
          <a:stretch>
            <a:fillRect/>
          </a:stretch>
        </p:blipFill>
        <p:spPr>
          <a:xfrm>
            <a:off x="1608667" y="2060055"/>
            <a:ext cx="8413750" cy="4505305"/>
          </a:xfrm>
          <a:prstGeom prst="rect">
            <a:avLst/>
          </a:prstGeom>
        </p:spPr>
      </p:pic>
      <p:sp>
        <p:nvSpPr>
          <p:cNvPr id="17" name="四角形: 角を丸くする 16">
            <a:extLst>
              <a:ext uri="{FF2B5EF4-FFF2-40B4-BE49-F238E27FC236}">
                <a16:creationId xmlns:a16="http://schemas.microsoft.com/office/drawing/2014/main" id="{7ECC61F6-0D98-B241-8258-405B21FB899C}"/>
              </a:ext>
            </a:extLst>
          </p:cNvPr>
          <p:cNvSpPr/>
          <p:nvPr/>
        </p:nvSpPr>
        <p:spPr>
          <a:xfrm>
            <a:off x="6868582" y="1375832"/>
            <a:ext cx="5185833" cy="762001"/>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3200">
                <a:latin typeface="UD デジタル 教科書体 N-R"/>
                <a:ea typeface="UD デジタル 教科書体 N-R"/>
                <a:cs typeface="Calibri"/>
              </a:rPr>
              <a:t>クレジットカードの仕組み</a:t>
            </a:r>
          </a:p>
        </p:txBody>
      </p:sp>
      <p:sp>
        <p:nvSpPr>
          <p:cNvPr id="5" name="正方形/長方形 4">
            <a:extLst>
              <a:ext uri="{FF2B5EF4-FFF2-40B4-BE49-F238E27FC236}">
                <a16:creationId xmlns:a16="http://schemas.microsoft.com/office/drawing/2014/main" id="{70A8E761-AB86-4614-4498-191F34F04A18}"/>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四角形: 上の 2 つの角を丸める 6">
            <a:extLst>
              <a:ext uri="{FF2B5EF4-FFF2-40B4-BE49-F238E27FC236}">
                <a16:creationId xmlns:a16="http://schemas.microsoft.com/office/drawing/2014/main" id="{48175733-3540-E0B4-747D-D18D5887D73F}"/>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10" name="四角形: 上の 2 つの角を丸める 9">
            <a:extLst>
              <a:ext uri="{FF2B5EF4-FFF2-40B4-BE49-F238E27FC236}">
                <a16:creationId xmlns:a16="http://schemas.microsoft.com/office/drawing/2014/main" id="{B8735901-12D1-D446-636C-97FF6FE18EE9}"/>
              </a:ext>
            </a:extLst>
          </p:cNvPr>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altLang="ja-JP">
                <a:latin typeface="UD Digi Kyokasho NK-R"/>
                <a:ea typeface="UD Digi Kyokasho NK-R"/>
                <a:cs typeface="Calibri" panose="020F0502020204030204"/>
              </a:rPr>
              <a:t>2</a:t>
            </a:r>
            <a:r>
              <a:rPr lang="ja-JP">
                <a:latin typeface="UD Digi Kyokasho NK-R"/>
                <a:ea typeface="UD Digi Kyokasho NK-R"/>
                <a:cs typeface="Calibri" panose="020F0502020204030204"/>
              </a:rPr>
              <a:t>　購入方法</a:t>
            </a:r>
            <a:r>
              <a:rPr lang="ja-JP" altLang="en-US">
                <a:latin typeface="UD Digi Kyokasho NK-R"/>
                <a:ea typeface="UD Digi Kyokasho NK-R"/>
                <a:cs typeface="Calibri" panose="020F0502020204030204"/>
              </a:rPr>
              <a:t>と支払い方法の特徴</a:t>
            </a:r>
            <a:endParaRPr lang="ja-JP"/>
          </a:p>
        </p:txBody>
      </p:sp>
      <p:sp>
        <p:nvSpPr>
          <p:cNvPr id="14" name="正方形/長方形 13">
            <a:extLst>
              <a:ext uri="{FF2B5EF4-FFF2-40B4-BE49-F238E27FC236}">
                <a16:creationId xmlns:a16="http://schemas.microsoft.com/office/drawing/2014/main" id="{96EB4C0B-60D4-2A0C-4637-1ADFA2D4FCA8}"/>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さまざまな</a:t>
            </a:r>
            <a:r>
              <a:rPr lang="ja-JP" altLang="en-US" sz="2400" b="1">
                <a:solidFill>
                  <a:schemeClr val="tx1">
                    <a:lumMod val="75000"/>
                    <a:lumOff val="25000"/>
                  </a:schemeClr>
                </a:solidFill>
                <a:latin typeface="UD Digi Kyokasho NK-R"/>
                <a:ea typeface="UD Digi Kyokasho NK-R"/>
                <a:cs typeface="+mn-lt"/>
              </a:rPr>
              <a:t>支払い</a:t>
            </a:r>
            <a:r>
              <a:rPr lang="ja-JP" sz="2400" b="1">
                <a:solidFill>
                  <a:schemeClr val="tx1">
                    <a:lumMod val="75000"/>
                    <a:lumOff val="25000"/>
                  </a:schemeClr>
                </a:solidFill>
                <a:latin typeface="UD Digi Kyokasho NK-R"/>
                <a:ea typeface="UD Digi Kyokasho NK-R"/>
                <a:cs typeface="+mn-lt"/>
              </a:rPr>
              <a:t>方法</a:t>
            </a:r>
          </a:p>
        </p:txBody>
      </p:sp>
    </p:spTree>
    <p:extLst>
      <p:ext uri="{BB962C8B-B14F-4D97-AF65-F5344CB8AC3E}">
        <p14:creationId xmlns:p14="http://schemas.microsoft.com/office/powerpoint/2010/main" val="2373293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テキスト ボックス 19">
            <a:extLst>
              <a:ext uri="{FF2B5EF4-FFF2-40B4-BE49-F238E27FC236}">
                <a16:creationId xmlns:a16="http://schemas.microsoft.com/office/drawing/2014/main" id="{A5A619C5-DF8C-D28A-F531-7E36D7EC0BDE}"/>
              </a:ext>
            </a:extLst>
          </p:cNvPr>
          <p:cNvSpPr txBox="1"/>
          <p:nvPr/>
        </p:nvSpPr>
        <p:spPr>
          <a:xfrm>
            <a:off x="1332412" y="1525568"/>
            <a:ext cx="5694922" cy="76418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150000"/>
              </a:lnSpc>
            </a:pPr>
            <a:r>
              <a:rPr lang="ja-JP" altLang="en-US" sz="3200">
                <a:latin typeface="UD Digi Kyokasho NK-R"/>
                <a:ea typeface="UD Digi Kyokasho NK-R"/>
                <a:cs typeface="Calibri"/>
              </a:rPr>
              <a:t>さまざまな支払い方法を知ろう</a:t>
            </a:r>
          </a:p>
        </p:txBody>
      </p:sp>
      <p:sp>
        <p:nvSpPr>
          <p:cNvPr id="32" name="テキスト ボックス 31">
            <a:extLst>
              <a:ext uri="{FF2B5EF4-FFF2-40B4-BE49-F238E27FC236}">
                <a16:creationId xmlns:a16="http://schemas.microsoft.com/office/drawing/2014/main" id="{3A2DA2BD-65BF-44A1-2705-8DD6D441DEE6}"/>
              </a:ext>
            </a:extLst>
          </p:cNvPr>
          <p:cNvSpPr txBox="1"/>
          <p:nvPr/>
        </p:nvSpPr>
        <p:spPr>
          <a:xfrm>
            <a:off x="329897" y="1535354"/>
            <a:ext cx="898071"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4800" b="1">
                <a:solidFill>
                  <a:schemeClr val="accent1"/>
                </a:solidFill>
                <a:latin typeface="UD Digi Kyokasho NK-B"/>
                <a:ea typeface="UD Digi Kyokasho NK-B"/>
                <a:cs typeface="Calibri" panose="020F0502020204030204"/>
              </a:rPr>
              <a:t>５</a:t>
            </a:r>
          </a:p>
        </p:txBody>
      </p:sp>
      <p:sp>
        <p:nvSpPr>
          <p:cNvPr id="7" name="二等辺三角形 6">
            <a:extLst>
              <a:ext uri="{FF2B5EF4-FFF2-40B4-BE49-F238E27FC236}">
                <a16:creationId xmlns:a16="http://schemas.microsoft.com/office/drawing/2014/main" id="{268288A7-4D00-7C62-2431-8ECB424EB1B7}"/>
              </a:ext>
            </a:extLst>
          </p:cNvPr>
          <p:cNvSpPr/>
          <p:nvPr/>
        </p:nvSpPr>
        <p:spPr>
          <a:xfrm rot="5400000">
            <a:off x="7843363" y="4980480"/>
            <a:ext cx="430892" cy="503464"/>
          </a:xfrm>
          <a:prstGeom prst="triangl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0" name="四角形: 角を丸くする 9">
            <a:extLst>
              <a:ext uri="{FF2B5EF4-FFF2-40B4-BE49-F238E27FC236}">
                <a16:creationId xmlns:a16="http://schemas.microsoft.com/office/drawing/2014/main" id="{5CF01C9D-A6A4-4A57-CB1B-A47A18A751BA}"/>
              </a:ext>
            </a:extLst>
          </p:cNvPr>
          <p:cNvSpPr/>
          <p:nvPr/>
        </p:nvSpPr>
        <p:spPr>
          <a:xfrm>
            <a:off x="271689" y="2425431"/>
            <a:ext cx="7629070" cy="3907430"/>
          </a:xfrm>
          <a:prstGeom prst="round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4" name="テキスト ボックス 13">
            <a:extLst>
              <a:ext uri="{FF2B5EF4-FFF2-40B4-BE49-F238E27FC236}">
                <a16:creationId xmlns:a16="http://schemas.microsoft.com/office/drawing/2014/main" id="{6F303267-63CB-B579-31D2-B47D2C92C361}"/>
              </a:ext>
            </a:extLst>
          </p:cNvPr>
          <p:cNvSpPr txBox="1"/>
          <p:nvPr/>
        </p:nvSpPr>
        <p:spPr>
          <a:xfrm>
            <a:off x="687629" y="2923010"/>
            <a:ext cx="6708538" cy="35394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sz="3200" b="1">
                <a:solidFill>
                  <a:srgbClr val="4472C4"/>
                </a:solidFill>
                <a:latin typeface="UD Digi Kyokasho NK-R"/>
                <a:ea typeface="UD Digi Kyokasho NK-R"/>
                <a:cs typeface="Calibri"/>
              </a:rPr>
              <a:t>　それぞれ便利な特徴や気をつけなければいけないこともあるんだね。</a:t>
            </a:r>
            <a:endParaRPr lang="en-US" altLang="ja-JP" sz="3200">
              <a:solidFill>
                <a:srgbClr val="4472C4"/>
              </a:solidFill>
              <a:ea typeface="+mn-lt"/>
              <a:cs typeface="Calibri"/>
            </a:endParaRPr>
          </a:p>
          <a:p>
            <a:r>
              <a:rPr lang="ja-JP" sz="3200" b="1">
                <a:solidFill>
                  <a:srgbClr val="4472C4"/>
                </a:solidFill>
                <a:latin typeface="UD Digi Kyokasho NK-R"/>
                <a:ea typeface="UD Digi Kyokasho NK-R"/>
                <a:cs typeface="Calibri"/>
              </a:rPr>
              <a:t>　</a:t>
            </a:r>
            <a:endParaRPr lang="en-US" altLang="ja-JP" sz="3200">
              <a:solidFill>
                <a:srgbClr val="4472C4"/>
              </a:solidFill>
              <a:latin typeface="Calibri" panose="020F0502020204030204"/>
              <a:ea typeface="Calibri" panose="020F0502020204030204"/>
              <a:cs typeface="Calibri"/>
            </a:endParaRPr>
          </a:p>
          <a:p>
            <a:r>
              <a:rPr lang="ja-JP" sz="3200" b="1">
                <a:solidFill>
                  <a:srgbClr val="4472C4"/>
                </a:solidFill>
                <a:latin typeface="UD Digi Kyokasho NK-R"/>
                <a:ea typeface="UD Digi Kyokasho NK-R"/>
                <a:cs typeface="Calibri"/>
              </a:rPr>
              <a:t>この時間に学んだことを、次の授業</a:t>
            </a:r>
            <a:endParaRPr lang="en-US" altLang="ja-JP" sz="3200">
              <a:solidFill>
                <a:srgbClr val="4472C4"/>
              </a:solidFill>
              <a:latin typeface="Calibri" panose="020F0502020204030204"/>
              <a:ea typeface="Calibri" panose="020F0502020204030204"/>
              <a:cs typeface="Calibri"/>
            </a:endParaRPr>
          </a:p>
          <a:p>
            <a:r>
              <a:rPr lang="ja-JP" sz="3200" b="1">
                <a:solidFill>
                  <a:srgbClr val="4472C4"/>
                </a:solidFill>
                <a:latin typeface="UD Digi Kyokasho NK-R"/>
                <a:ea typeface="UD Digi Kyokasho NK-R"/>
                <a:cs typeface="Calibri"/>
              </a:rPr>
              <a:t>「バランス良く計画的な</a:t>
            </a:r>
            <a:r>
              <a:rPr lang="ja-JP" altLang="en-US" sz="3200" b="1">
                <a:solidFill>
                  <a:srgbClr val="4472C4"/>
                </a:solidFill>
                <a:latin typeface="UD Digi Kyokasho NK-R"/>
                <a:ea typeface="UD Digi Kyokasho NK-R"/>
                <a:cs typeface="Calibri"/>
              </a:rPr>
              <a:t>お</a:t>
            </a:r>
            <a:r>
              <a:rPr lang="ja-JP" sz="3200" b="1">
                <a:solidFill>
                  <a:srgbClr val="4472C4"/>
                </a:solidFill>
                <a:latin typeface="UD Digi Kyokasho NK-R"/>
                <a:ea typeface="UD Digi Kyokasho NK-R"/>
                <a:cs typeface="Calibri"/>
              </a:rPr>
              <a:t>金の管理」につなげよう！</a:t>
            </a:r>
            <a:endParaRPr lang="en-US" altLang="ja-JP" sz="3200">
              <a:solidFill>
                <a:srgbClr val="4472C4"/>
              </a:solidFill>
              <a:ea typeface="+mn-lt"/>
              <a:cs typeface="Calibri"/>
            </a:endParaRPr>
          </a:p>
          <a:p>
            <a:endParaRPr lang="ja-JP" altLang="en-US" sz="3200" b="1">
              <a:solidFill>
                <a:srgbClr val="4472C4"/>
              </a:solidFill>
              <a:latin typeface="UD Digi Kyokasho NK-R"/>
              <a:ea typeface="UD Digi Kyokasho NK-R"/>
              <a:cs typeface="Calibri"/>
            </a:endParaRPr>
          </a:p>
        </p:txBody>
      </p:sp>
      <p:pic>
        <p:nvPicPr>
          <p:cNvPr id="19" name="図 2">
            <a:extLst>
              <a:ext uri="{FF2B5EF4-FFF2-40B4-BE49-F238E27FC236}">
                <a16:creationId xmlns:a16="http://schemas.microsoft.com/office/drawing/2014/main" id="{CE8F5CFE-377C-C3DF-0A08-792031635E3F}"/>
              </a:ext>
            </a:extLst>
          </p:cNvPr>
          <p:cNvPicPr>
            <a:picLocks noChangeAspect="1"/>
          </p:cNvPicPr>
          <p:nvPr/>
        </p:nvPicPr>
        <p:blipFill>
          <a:blip r:embed="rId3"/>
          <a:stretch>
            <a:fillRect/>
          </a:stretch>
        </p:blipFill>
        <p:spPr>
          <a:xfrm>
            <a:off x="8490263" y="2921415"/>
            <a:ext cx="2690283" cy="3481886"/>
          </a:xfrm>
          <a:prstGeom prst="rect">
            <a:avLst/>
          </a:prstGeom>
        </p:spPr>
      </p:pic>
      <p:sp>
        <p:nvSpPr>
          <p:cNvPr id="3" name="正方形/長方形 2">
            <a:extLst>
              <a:ext uri="{FF2B5EF4-FFF2-40B4-BE49-F238E27FC236}">
                <a16:creationId xmlns:a16="http://schemas.microsoft.com/office/drawing/2014/main" id="{1DD9BF75-3C21-0BAA-1CAE-69B0B6461D3B}"/>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四角形: 上の 2 つの角を丸める 5">
            <a:extLst>
              <a:ext uri="{FF2B5EF4-FFF2-40B4-BE49-F238E27FC236}">
                <a16:creationId xmlns:a16="http://schemas.microsoft.com/office/drawing/2014/main" id="{80F9E6CB-AF57-A92E-6243-DAB9E4D5CE95}"/>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11" name="四角形: 上の 2 つの角を丸める 10">
            <a:extLst>
              <a:ext uri="{FF2B5EF4-FFF2-40B4-BE49-F238E27FC236}">
                <a16:creationId xmlns:a16="http://schemas.microsoft.com/office/drawing/2014/main" id="{0F78FF51-0057-B1FB-0D75-DEE81D1F7D90}"/>
              </a:ext>
            </a:extLst>
          </p:cNvPr>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altLang="ja-JP">
                <a:latin typeface="UD Digi Kyokasho NK-R"/>
                <a:ea typeface="UD Digi Kyokasho NK-R"/>
                <a:cs typeface="Calibri" panose="020F0502020204030204"/>
              </a:rPr>
              <a:t>2</a:t>
            </a:r>
            <a:r>
              <a:rPr lang="ja-JP">
                <a:latin typeface="UD Digi Kyokasho NK-R"/>
                <a:ea typeface="UD Digi Kyokasho NK-R"/>
                <a:cs typeface="Calibri" panose="020F0502020204030204"/>
              </a:rPr>
              <a:t>　購入方法</a:t>
            </a:r>
            <a:r>
              <a:rPr lang="ja-JP" altLang="en-US">
                <a:latin typeface="UD Digi Kyokasho NK-R"/>
                <a:ea typeface="UD Digi Kyokasho NK-R"/>
                <a:cs typeface="Calibri" panose="020F0502020204030204"/>
              </a:rPr>
              <a:t>と支払い方法の特徴</a:t>
            </a:r>
            <a:endParaRPr lang="ja-JP"/>
          </a:p>
        </p:txBody>
      </p:sp>
      <p:sp>
        <p:nvSpPr>
          <p:cNvPr id="16" name="正方形/長方形 15">
            <a:extLst>
              <a:ext uri="{FF2B5EF4-FFF2-40B4-BE49-F238E27FC236}">
                <a16:creationId xmlns:a16="http://schemas.microsoft.com/office/drawing/2014/main" id="{A7597298-56E9-0422-8376-0EFEA02E2153}"/>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さまざまな</a:t>
            </a:r>
            <a:r>
              <a:rPr lang="ja-JP" altLang="en-US" sz="2400" b="1">
                <a:solidFill>
                  <a:schemeClr val="tx1">
                    <a:lumMod val="75000"/>
                    <a:lumOff val="25000"/>
                  </a:schemeClr>
                </a:solidFill>
                <a:latin typeface="UD Digi Kyokasho NK-R"/>
                <a:ea typeface="UD Digi Kyokasho NK-R"/>
                <a:cs typeface="+mn-lt"/>
              </a:rPr>
              <a:t>支払い</a:t>
            </a:r>
            <a:r>
              <a:rPr lang="ja-JP" sz="2400" b="1">
                <a:solidFill>
                  <a:schemeClr val="tx1">
                    <a:lumMod val="75000"/>
                    <a:lumOff val="25000"/>
                  </a:schemeClr>
                </a:solidFill>
                <a:latin typeface="UD Digi Kyokasho NK-R"/>
                <a:ea typeface="UD Digi Kyokasho NK-R"/>
                <a:cs typeface="+mn-lt"/>
              </a:rPr>
              <a:t>方法</a:t>
            </a:r>
          </a:p>
        </p:txBody>
      </p:sp>
    </p:spTree>
    <p:extLst>
      <p:ext uri="{BB962C8B-B14F-4D97-AF65-F5344CB8AC3E}">
        <p14:creationId xmlns:p14="http://schemas.microsoft.com/office/powerpoint/2010/main" val="38691268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表 18">
            <a:extLst>
              <a:ext uri="{FF2B5EF4-FFF2-40B4-BE49-F238E27FC236}">
                <a16:creationId xmlns:a16="http://schemas.microsoft.com/office/drawing/2014/main" id="{C4DD3237-5B1D-0CBA-750E-6666055AA9DB}"/>
              </a:ext>
            </a:extLst>
          </p:cNvPr>
          <p:cNvGraphicFramePr>
            <a:graphicFrameLocks noGrp="1"/>
          </p:cNvGraphicFramePr>
          <p:nvPr>
            <p:extLst>
              <p:ext uri="{D42A27DB-BD31-4B8C-83A1-F6EECF244321}">
                <p14:modId xmlns:p14="http://schemas.microsoft.com/office/powerpoint/2010/main" val="240336143"/>
              </p:ext>
            </p:extLst>
          </p:nvPr>
        </p:nvGraphicFramePr>
        <p:xfrm>
          <a:off x="3134493" y="1614334"/>
          <a:ext cx="8258175" cy="3331718"/>
        </p:xfrm>
        <a:graphic>
          <a:graphicData uri="http://schemas.openxmlformats.org/drawingml/2006/table">
            <a:tbl>
              <a:tblPr firstRow="1" bandRow="1">
                <a:tableStyleId>{5C22544A-7EE6-4342-B048-85BDC9FD1C3A}</a:tableStyleId>
              </a:tblPr>
              <a:tblGrid>
                <a:gridCol w="8258175">
                  <a:extLst>
                    <a:ext uri="{9D8B030D-6E8A-4147-A177-3AD203B41FA5}">
                      <a16:colId xmlns:a16="http://schemas.microsoft.com/office/drawing/2014/main" val="2331665265"/>
                    </a:ext>
                  </a:extLst>
                </a:gridCol>
              </a:tblGrid>
              <a:tr h="1133475">
                <a:tc>
                  <a:txBody>
                    <a:bodyPr/>
                    <a:lstStyle/>
                    <a:p>
                      <a:pPr marL="0" lvl="0" indent="0" algn="l">
                        <a:lnSpc>
                          <a:spcPct val="100000"/>
                        </a:lnSpc>
                        <a:buNone/>
                      </a:pPr>
                      <a:r>
                        <a:rPr lang="ja-JP" sz="3600" b="1" i="0" u="none" strike="noStrike" baseline="0" noProof="0">
                          <a:solidFill>
                            <a:srgbClr val="FF00A2"/>
                          </a:solidFill>
                          <a:effectLst/>
                          <a:latin typeface="UD Digi Kyokasho NK-R"/>
                          <a:ea typeface="UD Digi Kyokasho NK-R"/>
                        </a:rPr>
                        <a:t>◎　中学生になってから</a:t>
                      </a:r>
                    </a:p>
                    <a:p>
                      <a:pPr lvl="0" algn="l">
                        <a:buNone/>
                      </a:pPr>
                      <a:r>
                        <a:rPr lang="ja-JP" sz="3600" b="1" i="0" u="none" strike="noStrike" baseline="0" noProof="0">
                          <a:solidFill>
                            <a:srgbClr val="FF00A2"/>
                          </a:solidFill>
                          <a:effectLst/>
                          <a:latin typeface="UD Digi Kyokasho NK-R"/>
                          <a:ea typeface="UD Digi Kyokasho NK-R"/>
                        </a:rPr>
                        <a:t>　　　どんなものを、どこで買った？</a:t>
                      </a:r>
                      <a:endParaRPr lang="ja-JP" u="none" strike="noStrike" baseline="0" noProof="0">
                        <a:latin typeface="UD Digi Kyokasho NK-R"/>
                        <a:ea typeface="UD Digi Kyokasho NK-R"/>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2289262481"/>
                  </a:ext>
                </a:extLst>
              </a:tr>
              <a:tr h="1152525">
                <a:tc>
                  <a:txBody>
                    <a:bodyPr/>
                    <a:lstStyle/>
                    <a:p>
                      <a:pPr algn="l" fontAlgn="base">
                        <a:lnSpc>
                          <a:spcPct val="200000"/>
                        </a:lnSpc>
                      </a:pPr>
                      <a:r>
                        <a:rPr lang="ja-JP" altLang="en-US" sz="3600" b="0" i="0">
                          <a:solidFill>
                            <a:srgbClr val="000000"/>
                          </a:solidFill>
                          <a:effectLst/>
                          <a:ea typeface="UD Digi Kyokasho NK-R"/>
                        </a:rPr>
                        <a:t>◎　買い物について考えよう</a:t>
                      </a:r>
                    </a:p>
                    <a:p>
                      <a:pPr lvl="0" algn="l">
                        <a:lnSpc>
                          <a:spcPct val="200000"/>
                        </a:lnSpc>
                        <a:spcBef>
                          <a:spcPts val="0"/>
                        </a:spcBef>
                        <a:spcAft>
                          <a:spcPts val="0"/>
                        </a:spcAft>
                        <a:buNone/>
                      </a:pPr>
                      <a:r>
                        <a:rPr lang="ja-JP" sz="3600" b="0" i="0" u="none" strike="noStrike" noProof="0">
                          <a:solidFill>
                            <a:srgbClr val="000000"/>
                          </a:solidFill>
                          <a:effectLst/>
                          <a:latin typeface="UD Digi Kyokasho NK-R"/>
                          <a:ea typeface="UD Digi Kyokasho NK-R"/>
                        </a:rPr>
                        <a:t>◎　さまざまな支払い方法を知ろう</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4216637505"/>
                  </a:ext>
                </a:extLst>
              </a:tr>
            </a:tbl>
          </a:graphicData>
        </a:graphic>
      </p:graphicFrame>
      <p:sp>
        <p:nvSpPr>
          <p:cNvPr id="8" name="正方形/長方形 7">
            <a:extLst>
              <a:ext uri="{FF2B5EF4-FFF2-40B4-BE49-F238E27FC236}">
                <a16:creationId xmlns:a16="http://schemas.microsoft.com/office/drawing/2014/main" id="{A2DF994F-949B-E77C-B11F-8D947B2943F4}"/>
              </a:ext>
            </a:extLst>
          </p:cNvPr>
          <p:cNvSpPr/>
          <p:nvPr/>
        </p:nvSpPr>
        <p:spPr>
          <a:xfrm>
            <a:off x="0" y="1074963"/>
            <a:ext cx="2627853" cy="57830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
        <p:nvSpPr>
          <p:cNvPr id="9" name="テキスト ボックス 4">
            <a:extLst>
              <a:ext uri="{FF2B5EF4-FFF2-40B4-BE49-F238E27FC236}">
                <a16:creationId xmlns:a16="http://schemas.microsoft.com/office/drawing/2014/main" id="{6092E364-8EB4-5276-61AD-1DF2EDFA1858}"/>
              </a:ext>
            </a:extLst>
          </p:cNvPr>
          <p:cNvSpPr txBox="1"/>
          <p:nvPr/>
        </p:nvSpPr>
        <p:spPr>
          <a:xfrm>
            <a:off x="0" y="1746020"/>
            <a:ext cx="2487168" cy="76944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400" b="1">
                <a:solidFill>
                  <a:schemeClr val="bg1"/>
                </a:solidFill>
                <a:latin typeface="UD Digi Kyokasho NK-B"/>
                <a:ea typeface="UD Digi Kyokasho NK-B"/>
                <a:cs typeface="Calibri" panose="020F0502020204030204"/>
              </a:rPr>
              <a:t>目　次</a:t>
            </a:r>
          </a:p>
        </p:txBody>
      </p:sp>
      <p:sp>
        <p:nvSpPr>
          <p:cNvPr id="10" name="四角形: 角を丸くする 9">
            <a:extLst>
              <a:ext uri="{FF2B5EF4-FFF2-40B4-BE49-F238E27FC236}">
                <a16:creationId xmlns:a16="http://schemas.microsoft.com/office/drawing/2014/main" id="{720C03D2-0329-B34E-7270-5E47E2AA78F9}"/>
              </a:ext>
            </a:extLst>
          </p:cNvPr>
          <p:cNvSpPr/>
          <p:nvPr/>
        </p:nvSpPr>
        <p:spPr>
          <a:xfrm>
            <a:off x="3135502" y="1546873"/>
            <a:ext cx="7134606" cy="1352089"/>
          </a:xfrm>
          <a:prstGeom prst="roundRect">
            <a:avLst/>
          </a:prstGeom>
          <a:noFill/>
          <a:ln w="762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
        <p:nvSpPr>
          <p:cNvPr id="3" name="正方形/長方形 2">
            <a:extLst>
              <a:ext uri="{FF2B5EF4-FFF2-40B4-BE49-F238E27FC236}">
                <a16:creationId xmlns:a16="http://schemas.microsoft.com/office/drawing/2014/main" id="{01CCDDE7-5FB1-6777-9860-168C1442CC08}"/>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2" name="四角形: 上の 2 つの角を丸める 11">
            <a:extLst>
              <a:ext uri="{FF2B5EF4-FFF2-40B4-BE49-F238E27FC236}">
                <a16:creationId xmlns:a16="http://schemas.microsoft.com/office/drawing/2014/main" id="{8E234397-2FDF-6A7F-3576-54D1DC278D26}"/>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14" name="四角形: 上の 2 つの角を丸める 13">
            <a:extLst>
              <a:ext uri="{FF2B5EF4-FFF2-40B4-BE49-F238E27FC236}">
                <a16:creationId xmlns:a16="http://schemas.microsoft.com/office/drawing/2014/main" id="{F72BF00F-5FA5-029E-C314-6D64D6A7F7C0}"/>
              </a:ext>
            </a:extLst>
          </p:cNvPr>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altLang="ja-JP">
                <a:latin typeface="UD Digi Kyokasho NK-R"/>
                <a:ea typeface="UD Digi Kyokasho NK-R"/>
                <a:cs typeface="Calibri" panose="020F0502020204030204"/>
              </a:rPr>
              <a:t>2</a:t>
            </a:r>
            <a:r>
              <a:rPr lang="ja-JP">
                <a:latin typeface="UD Digi Kyokasho NK-R"/>
                <a:ea typeface="UD Digi Kyokasho NK-R"/>
                <a:cs typeface="Calibri" panose="020F0502020204030204"/>
              </a:rPr>
              <a:t>　購入方法</a:t>
            </a:r>
            <a:r>
              <a:rPr lang="ja-JP" altLang="en-US">
                <a:latin typeface="UD Digi Kyokasho NK-R"/>
                <a:ea typeface="UD Digi Kyokasho NK-R"/>
                <a:cs typeface="Calibri" panose="020F0502020204030204"/>
              </a:rPr>
              <a:t>と支払い方法の特徴</a:t>
            </a:r>
            <a:endParaRPr lang="ja-JP"/>
          </a:p>
        </p:txBody>
      </p:sp>
      <p:sp>
        <p:nvSpPr>
          <p:cNvPr id="16" name="正方形/長方形 15">
            <a:extLst>
              <a:ext uri="{FF2B5EF4-FFF2-40B4-BE49-F238E27FC236}">
                <a16:creationId xmlns:a16="http://schemas.microsoft.com/office/drawing/2014/main" id="{3436661E-8C3B-E167-CD4B-0ECE5C21F4D0}"/>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さまざまな購入方法</a:t>
            </a:r>
          </a:p>
        </p:txBody>
      </p:sp>
    </p:spTree>
    <p:extLst>
      <p:ext uri="{BB962C8B-B14F-4D97-AF65-F5344CB8AC3E}">
        <p14:creationId xmlns:p14="http://schemas.microsoft.com/office/powerpoint/2010/main" val="29067237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二等辺三角形 28">
            <a:extLst>
              <a:ext uri="{FF2B5EF4-FFF2-40B4-BE49-F238E27FC236}">
                <a16:creationId xmlns:a16="http://schemas.microsoft.com/office/drawing/2014/main" id="{83E6E15D-3514-36AD-A145-471E7FBF46B0}"/>
              </a:ext>
            </a:extLst>
          </p:cNvPr>
          <p:cNvSpPr/>
          <p:nvPr/>
        </p:nvSpPr>
        <p:spPr>
          <a:xfrm rot="5400000">
            <a:off x="9198429" y="5783036"/>
            <a:ext cx="272142" cy="312964"/>
          </a:xfrm>
          <a:prstGeom prst="triangl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pic>
        <p:nvPicPr>
          <p:cNvPr id="2" name="図 2">
            <a:extLst>
              <a:ext uri="{FF2B5EF4-FFF2-40B4-BE49-F238E27FC236}">
                <a16:creationId xmlns:a16="http://schemas.microsoft.com/office/drawing/2014/main" id="{4656EED0-DDC5-7ED9-80D4-23B44FD38EBE}"/>
              </a:ext>
            </a:extLst>
          </p:cNvPr>
          <p:cNvPicPr>
            <a:picLocks noChangeAspect="1"/>
          </p:cNvPicPr>
          <p:nvPr/>
        </p:nvPicPr>
        <p:blipFill>
          <a:blip r:embed="rId3"/>
          <a:stretch>
            <a:fillRect/>
          </a:stretch>
        </p:blipFill>
        <p:spPr>
          <a:xfrm>
            <a:off x="9528173" y="4253018"/>
            <a:ext cx="2044700" cy="2645803"/>
          </a:xfrm>
          <a:prstGeom prst="rect">
            <a:avLst/>
          </a:prstGeom>
        </p:spPr>
      </p:pic>
      <p:sp>
        <p:nvSpPr>
          <p:cNvPr id="20" name="テキスト ボックス 19">
            <a:extLst>
              <a:ext uri="{FF2B5EF4-FFF2-40B4-BE49-F238E27FC236}">
                <a16:creationId xmlns:a16="http://schemas.microsoft.com/office/drawing/2014/main" id="{A5A619C5-DF8C-D28A-F531-7E36D7EC0BDE}"/>
              </a:ext>
            </a:extLst>
          </p:cNvPr>
          <p:cNvSpPr txBox="1"/>
          <p:nvPr/>
        </p:nvSpPr>
        <p:spPr>
          <a:xfrm>
            <a:off x="1767567" y="2334583"/>
            <a:ext cx="9805306" cy="150284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150000"/>
              </a:lnSpc>
            </a:pPr>
            <a:r>
              <a:rPr lang="ja-JP" altLang="en-US" sz="3200">
                <a:latin typeface="UD Digi Kyokasho NK-R"/>
                <a:ea typeface="UD Digi Kyokasho NK-R"/>
                <a:cs typeface="Calibri"/>
              </a:rPr>
              <a:t>あなたは中学生になってから、</a:t>
            </a:r>
          </a:p>
          <a:p>
            <a:pPr>
              <a:lnSpc>
                <a:spcPct val="150000"/>
              </a:lnSpc>
            </a:pPr>
            <a:r>
              <a:rPr lang="ja-JP" altLang="en-US" sz="3200">
                <a:latin typeface="UD Digi Kyokasho NK-R"/>
                <a:ea typeface="UD Digi Kyokasho NK-R"/>
                <a:cs typeface="Calibri"/>
              </a:rPr>
              <a:t>どのようなものを買いましたか？</a:t>
            </a:r>
          </a:p>
        </p:txBody>
      </p:sp>
      <p:sp>
        <p:nvSpPr>
          <p:cNvPr id="22" name="四角形: 角を丸くする 21">
            <a:extLst>
              <a:ext uri="{FF2B5EF4-FFF2-40B4-BE49-F238E27FC236}">
                <a16:creationId xmlns:a16="http://schemas.microsoft.com/office/drawing/2014/main" id="{363C2212-A548-2DFB-AE4E-217455570CB3}"/>
              </a:ext>
            </a:extLst>
          </p:cNvPr>
          <p:cNvSpPr/>
          <p:nvPr/>
        </p:nvSpPr>
        <p:spPr>
          <a:xfrm>
            <a:off x="1481666" y="4963583"/>
            <a:ext cx="7798404" cy="1554238"/>
          </a:xfrm>
          <a:prstGeom prst="round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4" name="テキスト ボックス 23">
            <a:extLst>
              <a:ext uri="{FF2B5EF4-FFF2-40B4-BE49-F238E27FC236}">
                <a16:creationId xmlns:a16="http://schemas.microsoft.com/office/drawing/2014/main" id="{B6C76B3E-6C76-B33A-4F81-190F34BA7349}"/>
              </a:ext>
            </a:extLst>
          </p:cNvPr>
          <p:cNvSpPr txBox="1"/>
          <p:nvPr/>
        </p:nvSpPr>
        <p:spPr>
          <a:xfrm>
            <a:off x="1772745" y="5243439"/>
            <a:ext cx="7165510" cy="138499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3200">
                <a:solidFill>
                  <a:srgbClr val="4472C4"/>
                </a:solidFill>
                <a:latin typeface="UD Digi Kyokasho NK-R"/>
                <a:ea typeface="UD Digi Kyokasho NK-R"/>
                <a:cs typeface="Calibri"/>
              </a:rPr>
              <a:t>買い物って楽しいよね！</a:t>
            </a:r>
            <a:endParaRPr lang="en-US" altLang="ja-JP" sz="3200">
              <a:solidFill>
                <a:srgbClr val="4472C4"/>
              </a:solidFill>
              <a:latin typeface="UD Digi Kyokasho NK-R"/>
              <a:ea typeface="UD Digi Kyokasho NK-R"/>
              <a:cs typeface="Calibri"/>
            </a:endParaRPr>
          </a:p>
          <a:p>
            <a:r>
              <a:rPr lang="ja-JP" altLang="en-US" sz="3200">
                <a:solidFill>
                  <a:srgbClr val="4472C4"/>
                </a:solidFill>
                <a:latin typeface="UD Digi Kyokasho NK-R"/>
                <a:ea typeface="UD Digi Kyokasho NK-R"/>
                <a:cs typeface="Calibri"/>
              </a:rPr>
              <a:t>どんなものを買ったか、思い出してみよう。</a:t>
            </a:r>
            <a:endParaRPr lang="ja-JP" sz="3200">
              <a:solidFill>
                <a:srgbClr val="4472C4"/>
              </a:solidFill>
              <a:latin typeface="UD Digi Kyokasho NK-R"/>
              <a:ea typeface="UD Digi Kyokasho NK-R"/>
              <a:cs typeface="Calibri"/>
            </a:endParaRPr>
          </a:p>
          <a:p>
            <a:endParaRPr lang="ja-JP" altLang="en-US" sz="2000" b="1">
              <a:solidFill>
                <a:srgbClr val="4472C4"/>
              </a:solidFill>
              <a:latin typeface="UD Digi Kyokasho NK-R"/>
              <a:ea typeface="UD Digi Kyokasho NK-R"/>
              <a:cs typeface="Calibri"/>
            </a:endParaRPr>
          </a:p>
        </p:txBody>
      </p:sp>
      <p:sp>
        <p:nvSpPr>
          <p:cNvPr id="32" name="テキスト ボックス 31">
            <a:extLst>
              <a:ext uri="{FF2B5EF4-FFF2-40B4-BE49-F238E27FC236}">
                <a16:creationId xmlns:a16="http://schemas.microsoft.com/office/drawing/2014/main" id="{3A2DA2BD-65BF-44A1-2705-8DD6D441DEE6}"/>
              </a:ext>
            </a:extLst>
          </p:cNvPr>
          <p:cNvSpPr txBox="1"/>
          <p:nvPr/>
        </p:nvSpPr>
        <p:spPr>
          <a:xfrm>
            <a:off x="615345" y="2330349"/>
            <a:ext cx="898071"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4800" b="1">
                <a:solidFill>
                  <a:schemeClr val="accent1"/>
                </a:solidFill>
                <a:latin typeface="UD Digi Kyokasho NK-B"/>
                <a:ea typeface="UD Digi Kyokasho NK-B"/>
                <a:cs typeface="Calibri" panose="020F0502020204030204"/>
              </a:rPr>
              <a:t>1</a:t>
            </a:r>
          </a:p>
        </p:txBody>
      </p:sp>
      <p:sp>
        <p:nvSpPr>
          <p:cNvPr id="5" name="正方形/長方形 4">
            <a:extLst>
              <a:ext uri="{FF2B5EF4-FFF2-40B4-BE49-F238E27FC236}">
                <a16:creationId xmlns:a16="http://schemas.microsoft.com/office/drawing/2014/main" id="{7746E5CE-0318-AD28-F97C-2BAEF1ED2C2D}"/>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四角形: 上の 2 つの角を丸める 6">
            <a:extLst>
              <a:ext uri="{FF2B5EF4-FFF2-40B4-BE49-F238E27FC236}">
                <a16:creationId xmlns:a16="http://schemas.microsoft.com/office/drawing/2014/main" id="{66B7800E-8808-ACD8-03BC-EDC4227DE0CE}"/>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10" name="四角形: 上の 2 つの角を丸める 9">
            <a:extLst>
              <a:ext uri="{FF2B5EF4-FFF2-40B4-BE49-F238E27FC236}">
                <a16:creationId xmlns:a16="http://schemas.microsoft.com/office/drawing/2014/main" id="{B7A764BE-2FAB-1BD8-0FDB-0ED52B7E0F14}"/>
              </a:ext>
            </a:extLst>
          </p:cNvPr>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altLang="ja-JP">
                <a:latin typeface="UD Digi Kyokasho NK-R"/>
                <a:ea typeface="UD Digi Kyokasho NK-R"/>
                <a:cs typeface="Calibri" panose="020F0502020204030204"/>
              </a:rPr>
              <a:t>2</a:t>
            </a:r>
            <a:r>
              <a:rPr lang="ja-JP">
                <a:latin typeface="UD Digi Kyokasho NK-R"/>
                <a:ea typeface="UD Digi Kyokasho NK-R"/>
                <a:cs typeface="Calibri" panose="020F0502020204030204"/>
              </a:rPr>
              <a:t>　購入方法</a:t>
            </a:r>
            <a:r>
              <a:rPr lang="ja-JP" altLang="en-US">
                <a:latin typeface="UD Digi Kyokasho NK-R"/>
                <a:ea typeface="UD Digi Kyokasho NK-R"/>
                <a:cs typeface="Calibri" panose="020F0502020204030204"/>
              </a:rPr>
              <a:t>と支払い方法の特徴</a:t>
            </a:r>
            <a:endParaRPr lang="ja-JP"/>
          </a:p>
        </p:txBody>
      </p:sp>
      <p:sp>
        <p:nvSpPr>
          <p:cNvPr id="14" name="正方形/長方形 13">
            <a:extLst>
              <a:ext uri="{FF2B5EF4-FFF2-40B4-BE49-F238E27FC236}">
                <a16:creationId xmlns:a16="http://schemas.microsoft.com/office/drawing/2014/main" id="{06441918-53B9-A27F-1A02-5B27E65228DE}"/>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さまざまな購入方法</a:t>
            </a:r>
          </a:p>
        </p:txBody>
      </p:sp>
    </p:spTree>
    <p:extLst>
      <p:ext uri="{BB962C8B-B14F-4D97-AF65-F5344CB8AC3E}">
        <p14:creationId xmlns:p14="http://schemas.microsoft.com/office/powerpoint/2010/main" val="29652522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a:extLst>
              <a:ext uri="{FF2B5EF4-FFF2-40B4-BE49-F238E27FC236}">
                <a16:creationId xmlns:a16="http://schemas.microsoft.com/office/drawing/2014/main" id="{3A2DA2BD-65BF-44A1-2705-8DD6D441DEE6}"/>
              </a:ext>
            </a:extLst>
          </p:cNvPr>
          <p:cNvSpPr txBox="1"/>
          <p:nvPr/>
        </p:nvSpPr>
        <p:spPr>
          <a:xfrm>
            <a:off x="240876" y="1305266"/>
            <a:ext cx="898071"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4800" b="1">
                <a:solidFill>
                  <a:schemeClr val="accent1"/>
                </a:solidFill>
                <a:latin typeface="UD Digi Kyokasho NK-B"/>
                <a:ea typeface="UD Digi Kyokasho NK-B"/>
                <a:cs typeface="Calibri" panose="020F0502020204030204"/>
              </a:rPr>
              <a:t>1</a:t>
            </a:r>
          </a:p>
        </p:txBody>
      </p:sp>
      <p:sp>
        <p:nvSpPr>
          <p:cNvPr id="30" name="テキスト ボックス 29">
            <a:extLst>
              <a:ext uri="{FF2B5EF4-FFF2-40B4-BE49-F238E27FC236}">
                <a16:creationId xmlns:a16="http://schemas.microsoft.com/office/drawing/2014/main" id="{A5A619C5-DF8C-D28A-F531-7E36D7EC0BDE}"/>
              </a:ext>
            </a:extLst>
          </p:cNvPr>
          <p:cNvSpPr txBox="1"/>
          <p:nvPr/>
        </p:nvSpPr>
        <p:spPr>
          <a:xfrm>
            <a:off x="1138947" y="1279650"/>
            <a:ext cx="9906599" cy="6801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150000"/>
              </a:lnSpc>
            </a:pPr>
            <a:r>
              <a:rPr lang="ja-JP" altLang="en-US" sz="2800">
                <a:latin typeface="UD Digi Kyokasho NK-R"/>
                <a:ea typeface="UD Digi Kyokasho NK-R"/>
                <a:cs typeface="Calibri"/>
              </a:rPr>
              <a:t>あなたは中学生になってから、どのようなものを買いましたか？</a:t>
            </a:r>
          </a:p>
        </p:txBody>
      </p:sp>
      <p:pic>
        <p:nvPicPr>
          <p:cNvPr id="38" name="図 37"/>
          <p:cNvPicPr/>
          <p:nvPr/>
        </p:nvPicPr>
        <p:blipFill>
          <a:blip r:embed="rId3">
            <a:extLst>
              <a:ext uri="{28A0092B-C50C-407E-A947-70E740481C1C}">
                <a14:useLocalDpi xmlns:a14="http://schemas.microsoft.com/office/drawing/2010/main" val="0"/>
              </a:ext>
            </a:extLst>
          </a:blip>
          <a:stretch>
            <a:fillRect/>
          </a:stretch>
        </p:blipFill>
        <p:spPr>
          <a:xfrm>
            <a:off x="501345" y="2821714"/>
            <a:ext cx="1628775" cy="1053553"/>
          </a:xfrm>
          <a:prstGeom prst="rect">
            <a:avLst/>
          </a:prstGeom>
        </p:spPr>
      </p:pic>
      <p:pic>
        <p:nvPicPr>
          <p:cNvPr id="39" name="図 38"/>
          <p:cNvPicPr/>
          <p:nvPr/>
        </p:nvPicPr>
        <p:blipFill>
          <a:blip r:embed="rId4">
            <a:extLst>
              <a:ext uri="{28A0092B-C50C-407E-A947-70E740481C1C}">
                <a14:useLocalDpi xmlns:a14="http://schemas.microsoft.com/office/drawing/2010/main" val="0"/>
              </a:ext>
            </a:extLst>
          </a:blip>
          <a:stretch>
            <a:fillRect/>
          </a:stretch>
        </p:blipFill>
        <p:spPr>
          <a:xfrm>
            <a:off x="2492128" y="2821714"/>
            <a:ext cx="1628775" cy="1085850"/>
          </a:xfrm>
          <a:prstGeom prst="rect">
            <a:avLst/>
          </a:prstGeom>
        </p:spPr>
      </p:pic>
      <p:pic>
        <p:nvPicPr>
          <p:cNvPr id="40" name="図 39"/>
          <p:cNvPicPr/>
          <p:nvPr/>
        </p:nvPicPr>
        <p:blipFill>
          <a:blip r:embed="rId5">
            <a:extLst>
              <a:ext uri="{28A0092B-C50C-407E-A947-70E740481C1C}">
                <a14:useLocalDpi xmlns:a14="http://schemas.microsoft.com/office/drawing/2010/main" val="0"/>
              </a:ext>
            </a:extLst>
          </a:blip>
          <a:stretch>
            <a:fillRect/>
          </a:stretch>
        </p:blipFill>
        <p:spPr>
          <a:xfrm>
            <a:off x="4809601" y="2821714"/>
            <a:ext cx="1628775" cy="1085850"/>
          </a:xfrm>
          <a:prstGeom prst="rect">
            <a:avLst/>
          </a:prstGeom>
        </p:spPr>
      </p:pic>
      <p:pic>
        <p:nvPicPr>
          <p:cNvPr id="41" name="図 40"/>
          <p:cNvPicPr/>
          <p:nvPr/>
        </p:nvPicPr>
        <p:blipFill>
          <a:blip r:embed="rId6">
            <a:extLst>
              <a:ext uri="{28A0092B-C50C-407E-A947-70E740481C1C}">
                <a14:useLocalDpi xmlns:a14="http://schemas.microsoft.com/office/drawing/2010/main" val="0"/>
              </a:ext>
            </a:extLst>
          </a:blip>
          <a:stretch>
            <a:fillRect/>
          </a:stretch>
        </p:blipFill>
        <p:spPr>
          <a:xfrm>
            <a:off x="7127074" y="2789370"/>
            <a:ext cx="1638300" cy="1085850"/>
          </a:xfrm>
          <a:prstGeom prst="rect">
            <a:avLst/>
          </a:prstGeom>
        </p:spPr>
      </p:pic>
      <p:pic>
        <p:nvPicPr>
          <p:cNvPr id="42" name="図 41"/>
          <p:cNvPicPr/>
          <p:nvPr/>
        </p:nvPicPr>
        <p:blipFill>
          <a:blip r:embed="rId7">
            <a:extLst>
              <a:ext uri="{28A0092B-C50C-407E-A947-70E740481C1C}">
                <a14:useLocalDpi xmlns:a14="http://schemas.microsoft.com/office/drawing/2010/main" val="0"/>
              </a:ext>
            </a:extLst>
          </a:blip>
          <a:stretch>
            <a:fillRect/>
          </a:stretch>
        </p:blipFill>
        <p:spPr>
          <a:xfrm>
            <a:off x="9235303" y="2805565"/>
            <a:ext cx="1628775" cy="1085850"/>
          </a:xfrm>
          <a:prstGeom prst="rect">
            <a:avLst/>
          </a:prstGeom>
        </p:spPr>
      </p:pic>
      <p:pic>
        <p:nvPicPr>
          <p:cNvPr id="43" name="図 42"/>
          <p:cNvPicPr/>
          <p:nvPr/>
        </p:nvPicPr>
        <p:blipFill>
          <a:blip r:embed="rId8">
            <a:extLst>
              <a:ext uri="{28A0092B-C50C-407E-A947-70E740481C1C}">
                <a14:useLocalDpi xmlns:a14="http://schemas.microsoft.com/office/drawing/2010/main" val="0"/>
              </a:ext>
            </a:extLst>
          </a:blip>
          <a:stretch>
            <a:fillRect/>
          </a:stretch>
        </p:blipFill>
        <p:spPr>
          <a:xfrm>
            <a:off x="721464" y="5348563"/>
            <a:ext cx="1628775" cy="1085850"/>
          </a:xfrm>
          <a:prstGeom prst="rect">
            <a:avLst/>
          </a:prstGeom>
        </p:spPr>
      </p:pic>
      <p:pic>
        <p:nvPicPr>
          <p:cNvPr id="44" name="図 43"/>
          <p:cNvPicPr/>
          <p:nvPr/>
        </p:nvPicPr>
        <p:blipFill>
          <a:blip r:embed="rId9">
            <a:extLst>
              <a:ext uri="{28A0092B-C50C-407E-A947-70E740481C1C}">
                <a14:useLocalDpi xmlns:a14="http://schemas.microsoft.com/office/drawing/2010/main" val="0"/>
              </a:ext>
            </a:extLst>
          </a:blip>
          <a:stretch>
            <a:fillRect/>
          </a:stretch>
        </p:blipFill>
        <p:spPr>
          <a:xfrm>
            <a:off x="2718172" y="5455103"/>
            <a:ext cx="1628775" cy="1085850"/>
          </a:xfrm>
          <a:prstGeom prst="rect">
            <a:avLst/>
          </a:prstGeom>
        </p:spPr>
      </p:pic>
      <p:pic>
        <p:nvPicPr>
          <p:cNvPr id="45" name="図 44"/>
          <p:cNvPicPr/>
          <p:nvPr/>
        </p:nvPicPr>
        <p:blipFill>
          <a:blip r:embed="rId10">
            <a:extLst>
              <a:ext uri="{28A0092B-C50C-407E-A947-70E740481C1C}">
                <a14:useLocalDpi xmlns:a14="http://schemas.microsoft.com/office/drawing/2010/main" val="0"/>
              </a:ext>
            </a:extLst>
          </a:blip>
          <a:stretch>
            <a:fillRect/>
          </a:stretch>
        </p:blipFill>
        <p:spPr>
          <a:xfrm>
            <a:off x="4809600" y="5455103"/>
            <a:ext cx="1628775" cy="1085850"/>
          </a:xfrm>
          <a:prstGeom prst="rect">
            <a:avLst/>
          </a:prstGeom>
        </p:spPr>
      </p:pic>
      <p:pic>
        <p:nvPicPr>
          <p:cNvPr id="46" name="図 45"/>
          <p:cNvPicPr/>
          <p:nvPr/>
        </p:nvPicPr>
        <p:blipFill>
          <a:blip r:embed="rId11">
            <a:extLst>
              <a:ext uri="{28A0092B-C50C-407E-A947-70E740481C1C}">
                <a14:useLocalDpi xmlns:a14="http://schemas.microsoft.com/office/drawing/2010/main" val="0"/>
              </a:ext>
            </a:extLst>
          </a:blip>
          <a:stretch>
            <a:fillRect/>
          </a:stretch>
        </p:blipFill>
        <p:spPr>
          <a:xfrm>
            <a:off x="7127074" y="5385434"/>
            <a:ext cx="1638300" cy="1085850"/>
          </a:xfrm>
          <a:prstGeom prst="rect">
            <a:avLst/>
          </a:prstGeom>
        </p:spPr>
      </p:pic>
      <p:sp>
        <p:nvSpPr>
          <p:cNvPr id="12" name="テキスト ボックス 11"/>
          <p:cNvSpPr txBox="1"/>
          <p:nvPr/>
        </p:nvSpPr>
        <p:spPr>
          <a:xfrm>
            <a:off x="998248" y="2452382"/>
            <a:ext cx="766354" cy="369332"/>
          </a:xfrm>
          <a:prstGeom prst="rect">
            <a:avLst/>
          </a:prstGeom>
          <a:noFill/>
        </p:spPr>
        <p:txBody>
          <a:bodyPr wrap="square" rtlCol="0">
            <a:spAutoFit/>
          </a:bodyPr>
          <a:lstStyle/>
          <a:p>
            <a:r>
              <a:rPr kumimoji="1" lang="ja-JP" altLang="en-US">
                <a:latin typeface="UD デジタル 教科書体 NK-R" panose="02020400000000000000" pitchFamily="18" charset="-128"/>
                <a:ea typeface="UD デジタル 教科書体 NK-R" panose="02020400000000000000" pitchFamily="18" charset="-128"/>
              </a:rPr>
              <a:t>①本</a:t>
            </a:r>
          </a:p>
        </p:txBody>
      </p:sp>
      <p:sp>
        <p:nvSpPr>
          <p:cNvPr id="48" name="テキスト ボックス 47"/>
          <p:cNvSpPr txBox="1"/>
          <p:nvPr/>
        </p:nvSpPr>
        <p:spPr>
          <a:xfrm>
            <a:off x="2336248" y="2452382"/>
            <a:ext cx="1940536" cy="369332"/>
          </a:xfrm>
          <a:prstGeom prst="rect">
            <a:avLst/>
          </a:prstGeom>
          <a:noFill/>
        </p:spPr>
        <p:txBody>
          <a:bodyPr wrap="square" rtlCol="0">
            <a:spAutoFit/>
          </a:bodyPr>
          <a:lstStyle/>
          <a:p>
            <a:r>
              <a:rPr kumimoji="1" lang="ja-JP" altLang="en-US">
                <a:latin typeface="UD デジタル 教科書体 NK-R" panose="02020400000000000000" pitchFamily="18" charset="-128"/>
                <a:ea typeface="UD デジタル 教科書体 NK-R" panose="02020400000000000000" pitchFamily="18" charset="-128"/>
              </a:rPr>
              <a:t>②お菓子・飲み物</a:t>
            </a:r>
          </a:p>
        </p:txBody>
      </p:sp>
      <p:sp>
        <p:nvSpPr>
          <p:cNvPr id="49" name="テキスト ボックス 48"/>
          <p:cNvSpPr txBox="1"/>
          <p:nvPr/>
        </p:nvSpPr>
        <p:spPr>
          <a:xfrm>
            <a:off x="5189676" y="2466364"/>
            <a:ext cx="971143" cy="369332"/>
          </a:xfrm>
          <a:prstGeom prst="rect">
            <a:avLst/>
          </a:prstGeom>
          <a:noFill/>
        </p:spPr>
        <p:txBody>
          <a:bodyPr wrap="square" rtlCol="0">
            <a:spAutoFit/>
          </a:bodyPr>
          <a:lstStyle/>
          <a:p>
            <a:r>
              <a:rPr kumimoji="1" lang="ja-JP" altLang="en-US">
                <a:latin typeface="UD デジタル 教科書体 NK-R" panose="02020400000000000000" pitchFamily="18" charset="-128"/>
                <a:ea typeface="UD デジタル 教科書体 NK-R" panose="02020400000000000000" pitchFamily="18" charset="-128"/>
              </a:rPr>
              <a:t>③食品</a:t>
            </a:r>
          </a:p>
        </p:txBody>
      </p:sp>
      <p:sp>
        <p:nvSpPr>
          <p:cNvPr id="50" name="テキスト ボックス 49"/>
          <p:cNvSpPr txBox="1"/>
          <p:nvPr/>
        </p:nvSpPr>
        <p:spPr>
          <a:xfrm>
            <a:off x="7392445" y="2447583"/>
            <a:ext cx="1107558" cy="369332"/>
          </a:xfrm>
          <a:prstGeom prst="rect">
            <a:avLst/>
          </a:prstGeom>
          <a:noFill/>
        </p:spPr>
        <p:txBody>
          <a:bodyPr wrap="square" rtlCol="0">
            <a:spAutoFit/>
          </a:bodyPr>
          <a:lstStyle/>
          <a:p>
            <a:r>
              <a:rPr kumimoji="1" lang="ja-JP" altLang="en-US">
                <a:latin typeface="UD デジタル 教科書体 NK-R" panose="02020400000000000000" pitchFamily="18" charset="-128"/>
                <a:ea typeface="UD デジタル 教科書体 NK-R" panose="02020400000000000000" pitchFamily="18" charset="-128"/>
              </a:rPr>
              <a:t>④衣料品</a:t>
            </a:r>
          </a:p>
        </p:txBody>
      </p:sp>
      <p:sp>
        <p:nvSpPr>
          <p:cNvPr id="51" name="テキスト ボックス 50"/>
          <p:cNvSpPr txBox="1"/>
          <p:nvPr/>
        </p:nvSpPr>
        <p:spPr>
          <a:xfrm>
            <a:off x="9235303" y="2436233"/>
            <a:ext cx="1684372" cy="369332"/>
          </a:xfrm>
          <a:prstGeom prst="rect">
            <a:avLst/>
          </a:prstGeom>
          <a:noFill/>
        </p:spPr>
        <p:txBody>
          <a:bodyPr wrap="square" rtlCol="0">
            <a:spAutoFit/>
          </a:bodyPr>
          <a:lstStyle/>
          <a:p>
            <a:r>
              <a:rPr kumimoji="1" lang="ja-JP" altLang="en-US">
                <a:latin typeface="UD デジタル 教科書体 NK-R" panose="02020400000000000000" pitchFamily="18" charset="-128"/>
                <a:ea typeface="UD デジタル 教科書体 NK-R" panose="02020400000000000000" pitchFamily="18" charset="-128"/>
              </a:rPr>
              <a:t>⑤ゲームソフト</a:t>
            </a:r>
          </a:p>
        </p:txBody>
      </p:sp>
      <p:sp>
        <p:nvSpPr>
          <p:cNvPr id="52" name="テキスト ボックス 51"/>
          <p:cNvSpPr txBox="1"/>
          <p:nvPr/>
        </p:nvSpPr>
        <p:spPr>
          <a:xfrm>
            <a:off x="411156" y="4781925"/>
            <a:ext cx="2307016" cy="646331"/>
          </a:xfrm>
          <a:prstGeom prst="rect">
            <a:avLst/>
          </a:prstGeom>
          <a:noFill/>
        </p:spPr>
        <p:txBody>
          <a:bodyPr wrap="square" rtlCol="0">
            <a:spAutoFit/>
          </a:bodyPr>
          <a:lstStyle/>
          <a:p>
            <a:r>
              <a:rPr kumimoji="1" lang="ja-JP" altLang="en-US">
                <a:latin typeface="UD デジタル 教科書体 NK-R" panose="02020400000000000000" pitchFamily="18" charset="-128"/>
                <a:ea typeface="UD デジタル 教科書体 NK-R" panose="02020400000000000000" pitchFamily="18" charset="-128"/>
              </a:rPr>
              <a:t>⑥デジタルコンテンツ</a:t>
            </a:r>
            <a:endParaRPr kumimoji="1" lang="en-US" altLang="ja-JP">
              <a:latin typeface="UD デジタル 教科書体 NK-R" panose="02020400000000000000" pitchFamily="18" charset="-128"/>
              <a:ea typeface="UD デジタル 教科書体 NK-R" panose="02020400000000000000" pitchFamily="18" charset="-128"/>
            </a:endParaRPr>
          </a:p>
          <a:p>
            <a:endParaRPr kumimoji="1" lang="ja-JP" altLang="en-US">
              <a:latin typeface="UD デジタル 教科書体 NK-R" panose="02020400000000000000" pitchFamily="18" charset="-128"/>
              <a:ea typeface="UD デジタル 教科書体 NK-R" panose="02020400000000000000" pitchFamily="18" charset="-128"/>
            </a:endParaRPr>
          </a:p>
        </p:txBody>
      </p:sp>
      <p:sp>
        <p:nvSpPr>
          <p:cNvPr id="53" name="テキスト ボックス 52"/>
          <p:cNvSpPr txBox="1"/>
          <p:nvPr/>
        </p:nvSpPr>
        <p:spPr>
          <a:xfrm>
            <a:off x="6805771" y="4699863"/>
            <a:ext cx="2429532" cy="646331"/>
          </a:xfrm>
          <a:prstGeom prst="rect">
            <a:avLst/>
          </a:prstGeom>
          <a:noFill/>
        </p:spPr>
        <p:txBody>
          <a:bodyPr wrap="square" rtlCol="0">
            <a:spAutoFit/>
          </a:bodyPr>
          <a:lstStyle/>
          <a:p>
            <a:r>
              <a:rPr kumimoji="1" lang="ja-JP" altLang="en-US"/>
              <a:t>　</a:t>
            </a:r>
            <a:r>
              <a:rPr kumimoji="1" lang="ja-JP" altLang="en-US">
                <a:latin typeface="UD デジタル 教科書体 NK-R" panose="02020400000000000000" pitchFamily="18" charset="-128"/>
                <a:ea typeface="UD デジタル 教科書体 NK-R" panose="02020400000000000000" pitchFamily="18" charset="-128"/>
              </a:rPr>
              <a:t>　 ⑨日用品</a:t>
            </a:r>
            <a:endParaRPr kumimoji="1" lang="en-US" altLang="ja-JP">
              <a:latin typeface="UD デジタル 教科書体 NK-R" panose="02020400000000000000" pitchFamily="18" charset="-128"/>
              <a:ea typeface="UD デジタル 教科書体 NK-R" panose="02020400000000000000" pitchFamily="18" charset="-128"/>
            </a:endParaRPr>
          </a:p>
          <a:p>
            <a:r>
              <a:rPr kumimoji="1" lang="ja-JP" altLang="en-US">
                <a:latin typeface="UD デジタル 教科書体 NK-R" panose="02020400000000000000" pitchFamily="18" charset="-128"/>
                <a:ea typeface="UD デジタル 教科書体 NK-R" panose="02020400000000000000" pitchFamily="18" charset="-128"/>
              </a:rPr>
              <a:t>（身だしなみ用品など）</a:t>
            </a:r>
          </a:p>
        </p:txBody>
      </p:sp>
      <p:sp>
        <p:nvSpPr>
          <p:cNvPr id="54" name="テキスト ボックス 53"/>
          <p:cNvSpPr txBox="1"/>
          <p:nvPr/>
        </p:nvSpPr>
        <p:spPr>
          <a:xfrm>
            <a:off x="2869308" y="4781925"/>
            <a:ext cx="1107558" cy="369332"/>
          </a:xfrm>
          <a:prstGeom prst="rect">
            <a:avLst/>
          </a:prstGeom>
          <a:noFill/>
        </p:spPr>
        <p:txBody>
          <a:bodyPr wrap="square" rtlCol="0">
            <a:spAutoFit/>
          </a:bodyPr>
          <a:lstStyle/>
          <a:p>
            <a:r>
              <a:rPr kumimoji="1" lang="ja-JP" altLang="en-US">
                <a:latin typeface="UD デジタル 教科書体 NK-R" panose="02020400000000000000" pitchFamily="18" charset="-128"/>
                <a:ea typeface="UD デジタル 教科書体 NK-R" panose="02020400000000000000" pitchFamily="18" charset="-128"/>
              </a:rPr>
              <a:t>⑦文具類</a:t>
            </a:r>
          </a:p>
        </p:txBody>
      </p:sp>
      <p:sp>
        <p:nvSpPr>
          <p:cNvPr id="55" name="テキスト ボックス 54"/>
          <p:cNvSpPr txBox="1"/>
          <p:nvPr/>
        </p:nvSpPr>
        <p:spPr>
          <a:xfrm>
            <a:off x="4897678" y="4781925"/>
            <a:ext cx="1555137" cy="369332"/>
          </a:xfrm>
          <a:prstGeom prst="rect">
            <a:avLst/>
          </a:prstGeom>
          <a:noFill/>
        </p:spPr>
        <p:txBody>
          <a:bodyPr wrap="square" rtlCol="0">
            <a:spAutoFit/>
          </a:bodyPr>
          <a:lstStyle/>
          <a:p>
            <a:r>
              <a:rPr kumimoji="1" lang="ja-JP" altLang="en-US">
                <a:latin typeface="UD デジタル 教科書体 NK-R" panose="02020400000000000000" pitchFamily="18" charset="-128"/>
                <a:ea typeface="UD デジタル 教科書体 NK-R" panose="02020400000000000000" pitchFamily="18" charset="-128"/>
              </a:rPr>
              <a:t>⑧漫画・雑誌</a:t>
            </a:r>
          </a:p>
        </p:txBody>
      </p:sp>
      <p:sp>
        <p:nvSpPr>
          <p:cNvPr id="56" name="テキスト ボックス 55"/>
          <p:cNvSpPr txBox="1"/>
          <p:nvPr/>
        </p:nvSpPr>
        <p:spPr>
          <a:xfrm>
            <a:off x="9514373" y="4735758"/>
            <a:ext cx="1588204" cy="646331"/>
          </a:xfrm>
          <a:prstGeom prst="rect">
            <a:avLst/>
          </a:prstGeom>
          <a:noFill/>
        </p:spPr>
        <p:txBody>
          <a:bodyPr wrap="square" lIns="91440" tIns="45720" rIns="91440" bIns="45720" rtlCol="0" anchor="t">
            <a:spAutoFit/>
          </a:bodyPr>
          <a:lstStyle/>
          <a:p>
            <a:r>
              <a:rPr kumimoji="1" lang="ja-JP" altLang="en-US">
                <a:latin typeface="UD デジタル 教科書体 NK-R" panose="02020400000000000000" pitchFamily="18" charset="-128"/>
                <a:ea typeface="UD デジタル 教科書体 NK-R" panose="02020400000000000000" pitchFamily="18" charset="-128"/>
              </a:rPr>
              <a:t>⑩その他</a:t>
            </a:r>
          </a:p>
          <a:p>
            <a:r>
              <a:rPr lang="ja-JP" altLang="en-US">
                <a:latin typeface="UD デジタル 教科書体 NK-R"/>
                <a:ea typeface="UD デジタル 教科書体 NK-R"/>
              </a:rPr>
              <a:t>（自転車など）</a:t>
            </a:r>
          </a:p>
        </p:txBody>
      </p:sp>
      <p:pic>
        <p:nvPicPr>
          <p:cNvPr id="2" name="図 1"/>
          <p:cNvPicPr>
            <a:picLocks noChangeAspect="1"/>
          </p:cNvPicPr>
          <p:nvPr/>
        </p:nvPicPr>
        <p:blipFill>
          <a:blip r:embed="rId12"/>
          <a:stretch>
            <a:fillRect/>
          </a:stretch>
        </p:blipFill>
        <p:spPr>
          <a:xfrm>
            <a:off x="9386244" y="5060679"/>
            <a:ext cx="1549556" cy="1581306"/>
          </a:xfrm>
          <a:prstGeom prst="rect">
            <a:avLst/>
          </a:prstGeom>
        </p:spPr>
      </p:pic>
      <p:sp>
        <p:nvSpPr>
          <p:cNvPr id="5" name="正方形/長方形 4">
            <a:extLst>
              <a:ext uri="{FF2B5EF4-FFF2-40B4-BE49-F238E27FC236}">
                <a16:creationId xmlns:a16="http://schemas.microsoft.com/office/drawing/2014/main" id="{56C8EBC0-C658-8316-005B-B5B0FF549B72}"/>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四角形: 上の 2 つの角を丸める 6">
            <a:extLst>
              <a:ext uri="{FF2B5EF4-FFF2-40B4-BE49-F238E27FC236}">
                <a16:creationId xmlns:a16="http://schemas.microsoft.com/office/drawing/2014/main" id="{EB77619A-398A-5F28-4BFF-B2D629472842}"/>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10" name="四角形: 上の 2 つの角を丸める 9">
            <a:extLst>
              <a:ext uri="{FF2B5EF4-FFF2-40B4-BE49-F238E27FC236}">
                <a16:creationId xmlns:a16="http://schemas.microsoft.com/office/drawing/2014/main" id="{DBFBCCF8-77A1-DE14-D380-13D30FA29EBA}"/>
              </a:ext>
            </a:extLst>
          </p:cNvPr>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altLang="ja-JP">
                <a:latin typeface="UD Digi Kyokasho NK-R"/>
                <a:ea typeface="UD Digi Kyokasho NK-R"/>
                <a:cs typeface="Calibri" panose="020F0502020204030204"/>
              </a:rPr>
              <a:t>2</a:t>
            </a:r>
            <a:r>
              <a:rPr lang="ja-JP">
                <a:latin typeface="UD Digi Kyokasho NK-R"/>
                <a:ea typeface="UD Digi Kyokasho NK-R"/>
                <a:cs typeface="Calibri" panose="020F0502020204030204"/>
              </a:rPr>
              <a:t>　購入方法</a:t>
            </a:r>
            <a:r>
              <a:rPr lang="ja-JP" altLang="en-US">
                <a:latin typeface="UD Digi Kyokasho NK-R"/>
                <a:ea typeface="UD Digi Kyokasho NK-R"/>
                <a:cs typeface="Calibri" panose="020F0502020204030204"/>
              </a:rPr>
              <a:t>と支払い方法の特徴</a:t>
            </a:r>
            <a:endParaRPr lang="ja-JP"/>
          </a:p>
        </p:txBody>
      </p:sp>
      <p:sp>
        <p:nvSpPr>
          <p:cNvPr id="14" name="正方形/長方形 13">
            <a:extLst>
              <a:ext uri="{FF2B5EF4-FFF2-40B4-BE49-F238E27FC236}">
                <a16:creationId xmlns:a16="http://schemas.microsoft.com/office/drawing/2014/main" id="{953BB631-C438-E319-3CF4-BA21E7EFBA73}"/>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さまざまな購入方法</a:t>
            </a:r>
          </a:p>
        </p:txBody>
      </p:sp>
    </p:spTree>
    <p:extLst>
      <p:ext uri="{BB962C8B-B14F-4D97-AF65-F5344CB8AC3E}">
        <p14:creationId xmlns:p14="http://schemas.microsoft.com/office/powerpoint/2010/main" val="36207193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二等辺三角形 28">
            <a:extLst>
              <a:ext uri="{FF2B5EF4-FFF2-40B4-BE49-F238E27FC236}">
                <a16:creationId xmlns:a16="http://schemas.microsoft.com/office/drawing/2014/main" id="{83E6E15D-3514-36AD-A145-471E7FBF46B0}"/>
              </a:ext>
            </a:extLst>
          </p:cNvPr>
          <p:cNvSpPr/>
          <p:nvPr/>
        </p:nvSpPr>
        <p:spPr>
          <a:xfrm rot="5400000">
            <a:off x="9198429" y="5783036"/>
            <a:ext cx="272142" cy="312964"/>
          </a:xfrm>
          <a:prstGeom prst="triangl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0" name="テキスト ボックス 19">
            <a:extLst>
              <a:ext uri="{FF2B5EF4-FFF2-40B4-BE49-F238E27FC236}">
                <a16:creationId xmlns:a16="http://schemas.microsoft.com/office/drawing/2014/main" id="{A5A619C5-DF8C-D28A-F531-7E36D7EC0BDE}"/>
              </a:ext>
            </a:extLst>
          </p:cNvPr>
          <p:cNvSpPr txBox="1"/>
          <p:nvPr/>
        </p:nvSpPr>
        <p:spPr>
          <a:xfrm>
            <a:off x="1332411" y="2309298"/>
            <a:ext cx="10430219"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150000"/>
              </a:lnSpc>
            </a:pPr>
            <a:r>
              <a:rPr lang="ja-JP" altLang="en-US" sz="3200">
                <a:latin typeface="UD Digi Kyokasho NK-R"/>
                <a:ea typeface="UD Digi Kyokasho NK-R"/>
                <a:cs typeface="Calibri"/>
              </a:rPr>
              <a:t>あなたはどのような方法で買い物をしたことがありますか？</a:t>
            </a:r>
          </a:p>
        </p:txBody>
      </p:sp>
      <p:sp>
        <p:nvSpPr>
          <p:cNvPr id="22" name="四角形: 角を丸くする 21">
            <a:extLst>
              <a:ext uri="{FF2B5EF4-FFF2-40B4-BE49-F238E27FC236}">
                <a16:creationId xmlns:a16="http://schemas.microsoft.com/office/drawing/2014/main" id="{363C2212-A548-2DFB-AE4E-217455570CB3}"/>
              </a:ext>
            </a:extLst>
          </p:cNvPr>
          <p:cNvSpPr/>
          <p:nvPr/>
        </p:nvSpPr>
        <p:spPr>
          <a:xfrm>
            <a:off x="778933" y="4963583"/>
            <a:ext cx="8501137" cy="1554238"/>
          </a:xfrm>
          <a:prstGeom prst="round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4" name="テキスト ボックス 23">
            <a:extLst>
              <a:ext uri="{FF2B5EF4-FFF2-40B4-BE49-F238E27FC236}">
                <a16:creationId xmlns:a16="http://schemas.microsoft.com/office/drawing/2014/main" id="{B6C76B3E-6C76-B33A-4F81-190F34BA7349}"/>
              </a:ext>
            </a:extLst>
          </p:cNvPr>
          <p:cNvSpPr txBox="1"/>
          <p:nvPr/>
        </p:nvSpPr>
        <p:spPr>
          <a:xfrm>
            <a:off x="1332411" y="5234215"/>
            <a:ext cx="7734027" cy="138499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3200" b="1">
                <a:solidFill>
                  <a:srgbClr val="4472C4"/>
                </a:solidFill>
                <a:latin typeface="UD デジタル 教科書体 NK-R" panose="02020400000000000000" pitchFamily="18" charset="-128"/>
                <a:ea typeface="UD デジタル 教科書体 NK-R" panose="02020400000000000000" pitchFamily="18" charset="-128"/>
                <a:cs typeface="Calibri"/>
              </a:rPr>
              <a:t>いろんなお店で買い物したり、インターネットで注文したり、いろんな方法があるよね</a:t>
            </a:r>
            <a:endParaRPr lang="ja-JP" sz="3200" b="1">
              <a:solidFill>
                <a:srgbClr val="4472C4"/>
              </a:solidFill>
              <a:latin typeface="UD デジタル 教科書体 NK-R" panose="02020400000000000000" pitchFamily="18" charset="-128"/>
              <a:ea typeface="UD デジタル 教科書体 NK-R" panose="02020400000000000000" pitchFamily="18" charset="-128"/>
              <a:cs typeface="Calibri"/>
            </a:endParaRPr>
          </a:p>
          <a:p>
            <a:endParaRPr lang="ja-JP" altLang="en-US" sz="2000" b="1">
              <a:solidFill>
                <a:srgbClr val="4472C4"/>
              </a:solidFill>
              <a:latin typeface="UD Digi Kyokasho NK-R"/>
              <a:ea typeface="UD Digi Kyokasho NK-R"/>
              <a:cs typeface="Calibri"/>
            </a:endParaRPr>
          </a:p>
        </p:txBody>
      </p:sp>
      <p:sp>
        <p:nvSpPr>
          <p:cNvPr id="32" name="テキスト ボックス 31">
            <a:extLst>
              <a:ext uri="{FF2B5EF4-FFF2-40B4-BE49-F238E27FC236}">
                <a16:creationId xmlns:a16="http://schemas.microsoft.com/office/drawing/2014/main" id="{3A2DA2BD-65BF-44A1-2705-8DD6D441DEE6}"/>
              </a:ext>
            </a:extLst>
          </p:cNvPr>
          <p:cNvSpPr txBox="1"/>
          <p:nvPr/>
        </p:nvSpPr>
        <p:spPr>
          <a:xfrm>
            <a:off x="310545" y="2326560"/>
            <a:ext cx="898071"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4800" b="1">
                <a:solidFill>
                  <a:schemeClr val="accent1"/>
                </a:solidFill>
                <a:latin typeface="UD Digi Kyokasho NK-B"/>
                <a:ea typeface="UD Digi Kyokasho NK-B"/>
                <a:cs typeface="Calibri" panose="020F0502020204030204"/>
              </a:rPr>
              <a:t>２</a:t>
            </a:r>
          </a:p>
        </p:txBody>
      </p:sp>
      <p:pic>
        <p:nvPicPr>
          <p:cNvPr id="3" name="図 2" descr="時計 が含まれている画像&#10;&#10;説明は自動で生成されたものです">
            <a:extLst>
              <a:ext uri="{FF2B5EF4-FFF2-40B4-BE49-F238E27FC236}">
                <a16:creationId xmlns:a16="http://schemas.microsoft.com/office/drawing/2014/main" id="{D018075A-41C9-0E4C-580E-BE217BFA7CEE}"/>
              </a:ext>
            </a:extLst>
          </p:cNvPr>
          <p:cNvPicPr>
            <a:picLocks noChangeAspect="1"/>
          </p:cNvPicPr>
          <p:nvPr/>
        </p:nvPicPr>
        <p:blipFill>
          <a:blip r:embed="rId3"/>
          <a:stretch>
            <a:fillRect/>
          </a:stretch>
        </p:blipFill>
        <p:spPr>
          <a:xfrm>
            <a:off x="9178396" y="4253442"/>
            <a:ext cx="2047875" cy="2647950"/>
          </a:xfrm>
          <a:prstGeom prst="rect">
            <a:avLst/>
          </a:prstGeom>
        </p:spPr>
      </p:pic>
      <p:sp>
        <p:nvSpPr>
          <p:cNvPr id="5" name="正方形/長方形 4">
            <a:extLst>
              <a:ext uri="{FF2B5EF4-FFF2-40B4-BE49-F238E27FC236}">
                <a16:creationId xmlns:a16="http://schemas.microsoft.com/office/drawing/2014/main" id="{0492856F-EFEC-30DB-0B1B-D573F0EA73F7}"/>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四角形: 上の 2 つの角を丸める 6">
            <a:extLst>
              <a:ext uri="{FF2B5EF4-FFF2-40B4-BE49-F238E27FC236}">
                <a16:creationId xmlns:a16="http://schemas.microsoft.com/office/drawing/2014/main" id="{2E82EFA8-157A-D317-A447-0B1C0B1E12B3}"/>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10" name="四角形: 上の 2 つの角を丸める 9">
            <a:extLst>
              <a:ext uri="{FF2B5EF4-FFF2-40B4-BE49-F238E27FC236}">
                <a16:creationId xmlns:a16="http://schemas.microsoft.com/office/drawing/2014/main" id="{36C50820-FDDE-F6D8-26C7-81AB83E22F9B}"/>
              </a:ext>
            </a:extLst>
          </p:cNvPr>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altLang="ja-JP">
                <a:latin typeface="UD Digi Kyokasho NK-R"/>
                <a:ea typeface="UD Digi Kyokasho NK-R"/>
                <a:cs typeface="Calibri" panose="020F0502020204030204"/>
              </a:rPr>
              <a:t>2</a:t>
            </a:r>
            <a:r>
              <a:rPr lang="ja-JP">
                <a:latin typeface="UD Digi Kyokasho NK-R"/>
                <a:ea typeface="UD Digi Kyokasho NK-R"/>
                <a:cs typeface="Calibri" panose="020F0502020204030204"/>
              </a:rPr>
              <a:t>　購入方法</a:t>
            </a:r>
            <a:r>
              <a:rPr lang="ja-JP" altLang="en-US">
                <a:latin typeface="UD Digi Kyokasho NK-R"/>
                <a:ea typeface="UD Digi Kyokasho NK-R"/>
                <a:cs typeface="Calibri" panose="020F0502020204030204"/>
              </a:rPr>
              <a:t>と支払い方法の特徴</a:t>
            </a:r>
            <a:endParaRPr lang="ja-JP"/>
          </a:p>
        </p:txBody>
      </p:sp>
      <p:sp>
        <p:nvSpPr>
          <p:cNvPr id="14" name="正方形/長方形 13">
            <a:extLst>
              <a:ext uri="{FF2B5EF4-FFF2-40B4-BE49-F238E27FC236}">
                <a16:creationId xmlns:a16="http://schemas.microsoft.com/office/drawing/2014/main" id="{993A00F5-9850-68C1-8BFB-B196EF6359FF}"/>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さまざまな購入方法</a:t>
            </a:r>
          </a:p>
        </p:txBody>
      </p:sp>
    </p:spTree>
    <p:extLst>
      <p:ext uri="{BB962C8B-B14F-4D97-AF65-F5344CB8AC3E}">
        <p14:creationId xmlns:p14="http://schemas.microsoft.com/office/powerpoint/2010/main" val="17941017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27C7F6-5051-F1AC-4330-700CB606F902}"/>
            </a:ext>
          </a:extLst>
        </p:cNvPr>
        <p:cNvGrpSpPr/>
        <p:nvPr/>
      </p:nvGrpSpPr>
      <p:grpSpPr>
        <a:xfrm>
          <a:off x="0" y="0"/>
          <a:ext cx="0" cy="0"/>
          <a:chOff x="0" y="0"/>
          <a:chExt cx="0" cy="0"/>
        </a:xfrm>
      </p:grpSpPr>
      <p:sp>
        <p:nvSpPr>
          <p:cNvPr id="28" name="テキスト ボックス 27">
            <a:extLst>
              <a:ext uri="{FF2B5EF4-FFF2-40B4-BE49-F238E27FC236}">
                <a16:creationId xmlns:a16="http://schemas.microsoft.com/office/drawing/2014/main" id="{B32E53E7-0940-5948-7EC2-951AA5A9621B}"/>
              </a:ext>
            </a:extLst>
          </p:cNvPr>
          <p:cNvSpPr txBox="1"/>
          <p:nvPr/>
        </p:nvSpPr>
        <p:spPr>
          <a:xfrm>
            <a:off x="240876" y="1305266"/>
            <a:ext cx="898071"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4800" b="1">
                <a:solidFill>
                  <a:schemeClr val="accent1"/>
                </a:solidFill>
                <a:latin typeface="UD Digi Kyokasho NK-B"/>
                <a:ea typeface="UD Digi Kyokasho NK-B"/>
                <a:cs typeface="Calibri" panose="020F0502020204030204"/>
              </a:rPr>
              <a:t>2</a:t>
            </a:r>
          </a:p>
        </p:txBody>
      </p:sp>
      <p:sp>
        <p:nvSpPr>
          <p:cNvPr id="30" name="テキスト ボックス 29">
            <a:extLst>
              <a:ext uri="{FF2B5EF4-FFF2-40B4-BE49-F238E27FC236}">
                <a16:creationId xmlns:a16="http://schemas.microsoft.com/office/drawing/2014/main" id="{46BD0385-F135-A573-A994-24DCC3EB9C51}"/>
              </a:ext>
            </a:extLst>
          </p:cNvPr>
          <p:cNvSpPr txBox="1"/>
          <p:nvPr/>
        </p:nvSpPr>
        <p:spPr>
          <a:xfrm>
            <a:off x="1149530" y="1459567"/>
            <a:ext cx="9906599"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sz="2800">
                <a:latin typeface="UD Digi Kyokasho NK-R"/>
                <a:ea typeface="UD Digi Kyokasho NK-R"/>
                <a:cs typeface="Calibri"/>
              </a:rPr>
              <a:t>あなたは、どのような方法で買い物をしたことがありますか？</a:t>
            </a:r>
          </a:p>
        </p:txBody>
      </p:sp>
      <p:graphicFrame>
        <p:nvGraphicFramePr>
          <p:cNvPr id="6" name="表 5">
            <a:extLst>
              <a:ext uri="{FF2B5EF4-FFF2-40B4-BE49-F238E27FC236}">
                <a16:creationId xmlns:a16="http://schemas.microsoft.com/office/drawing/2014/main" id="{E5444511-5C04-4CCC-97BC-1578551C0D0E}"/>
              </a:ext>
            </a:extLst>
          </p:cNvPr>
          <p:cNvGraphicFramePr>
            <a:graphicFrameLocks noGrp="1"/>
          </p:cNvGraphicFramePr>
          <p:nvPr>
            <p:extLst>
              <p:ext uri="{D42A27DB-BD31-4B8C-83A1-F6EECF244321}">
                <p14:modId xmlns:p14="http://schemas.microsoft.com/office/powerpoint/2010/main" val="1673110717"/>
              </p:ext>
            </p:extLst>
          </p:nvPr>
        </p:nvGraphicFramePr>
        <p:xfrm>
          <a:off x="593513" y="2373376"/>
          <a:ext cx="11026240" cy="3993154"/>
        </p:xfrm>
        <a:graphic>
          <a:graphicData uri="http://schemas.openxmlformats.org/drawingml/2006/table">
            <a:tbl>
              <a:tblPr firstRow="1" bandRow="1">
                <a:tableStyleId>{5C22544A-7EE6-4342-B048-85BDC9FD1C3A}</a:tableStyleId>
              </a:tblPr>
              <a:tblGrid>
                <a:gridCol w="2756560">
                  <a:extLst>
                    <a:ext uri="{9D8B030D-6E8A-4147-A177-3AD203B41FA5}">
                      <a16:colId xmlns:a16="http://schemas.microsoft.com/office/drawing/2014/main" val="1587359849"/>
                    </a:ext>
                  </a:extLst>
                </a:gridCol>
                <a:gridCol w="2756560">
                  <a:extLst>
                    <a:ext uri="{9D8B030D-6E8A-4147-A177-3AD203B41FA5}">
                      <a16:colId xmlns:a16="http://schemas.microsoft.com/office/drawing/2014/main" val="512448394"/>
                    </a:ext>
                  </a:extLst>
                </a:gridCol>
                <a:gridCol w="2756560">
                  <a:extLst>
                    <a:ext uri="{9D8B030D-6E8A-4147-A177-3AD203B41FA5}">
                      <a16:colId xmlns:a16="http://schemas.microsoft.com/office/drawing/2014/main" val="3948415280"/>
                    </a:ext>
                  </a:extLst>
                </a:gridCol>
                <a:gridCol w="2756560">
                  <a:extLst>
                    <a:ext uri="{9D8B030D-6E8A-4147-A177-3AD203B41FA5}">
                      <a16:colId xmlns:a16="http://schemas.microsoft.com/office/drawing/2014/main" val="1136269527"/>
                    </a:ext>
                  </a:extLst>
                </a:gridCol>
              </a:tblGrid>
              <a:tr h="1996577">
                <a:tc>
                  <a:txBody>
                    <a:bodyPr/>
                    <a:lstStyle/>
                    <a:p>
                      <a:pPr marL="0" lvl="0" indent="0">
                        <a:buNone/>
                      </a:pPr>
                      <a:r>
                        <a:rPr lang="ja-JP" altLang="en-US" sz="1800" b="0" i="0" u="none" strike="noStrike" noProof="0">
                          <a:solidFill>
                            <a:srgbClr val="000000"/>
                          </a:solidFill>
                          <a:latin typeface="UD Digi Kyokasho NK-R"/>
                          <a:ea typeface="UD Digi Kyokasho NK-R"/>
                        </a:rPr>
                        <a:t>①地域の商店、コンビニ</a:t>
                      </a:r>
                      <a:endParaRPr lang="ja-JP">
                        <a:latin typeface="UD Digi Kyokasho NK-R"/>
                        <a:ea typeface="UD Digi Kyokasho NK-R"/>
                      </a:endParaRPr>
                    </a:p>
                    <a:p>
                      <a:pPr marL="0" lvl="0" indent="0">
                        <a:buNone/>
                      </a:pPr>
                      <a:r>
                        <a:rPr lang="ja-JP" altLang="en-US" sz="1800" b="0" i="0" u="none" strike="noStrike" noProof="0">
                          <a:solidFill>
                            <a:srgbClr val="000000"/>
                          </a:solidFill>
                          <a:latin typeface="UD Digi Kyokasho NK-R"/>
                          <a:ea typeface="UD Digi Kyokasho NK-R"/>
                        </a:rPr>
                        <a:t>　 エンスストアやスーパー</a:t>
                      </a:r>
                      <a:endParaRPr lang="ja-JP">
                        <a:latin typeface="UD Digi Kyokasho NK-R"/>
                        <a:ea typeface="UD Digi Kyokasho NK-R"/>
                      </a:endParaRPr>
                    </a:p>
                    <a:p>
                      <a:pPr marL="0" lvl="0" indent="0">
                        <a:buNone/>
                      </a:pPr>
                      <a:r>
                        <a:rPr lang="ja-JP" altLang="en-US" sz="1800" b="0" i="0" u="none" strike="noStrike" noProof="0">
                          <a:solidFill>
                            <a:srgbClr val="000000"/>
                          </a:solidFill>
                          <a:latin typeface="UD Digi Kyokasho NK-R"/>
                          <a:ea typeface="UD Digi Kyokasho NK-R"/>
                        </a:rPr>
                        <a:t>　 など近くの店で買う</a:t>
                      </a:r>
                      <a:endParaRPr lang="ja-JP">
                        <a:latin typeface="UD Digi Kyokasho NK-R"/>
                        <a:ea typeface="UD Digi Kyokasho NK-R"/>
                      </a:endParaRPr>
                    </a:p>
                    <a:p>
                      <a:pPr marL="342900" lvl="0" indent="-342900">
                        <a:buAutoNum type="arabicPeriod"/>
                      </a:pPr>
                      <a:endParaRPr lang="ja-JP" altLang="en-US" sz="1800" b="0" i="0" u="none" strike="noStrike" noProof="0">
                        <a:solidFill>
                          <a:srgbClr val="000000"/>
                        </a:solidFill>
                        <a:latin typeface="UD Digi Kyokasho NK-R"/>
                        <a:ea typeface="UD Digi Kyokasho NK-R"/>
                      </a:endParaRPr>
                    </a:p>
                  </a:txBody>
                  <a:tcPr>
                    <a:noFill/>
                  </a:tcPr>
                </a:tc>
                <a:tc>
                  <a:txBody>
                    <a:bodyPr/>
                    <a:lstStyle/>
                    <a:p>
                      <a:pPr marL="0" lvl="0" indent="0" algn="l">
                        <a:lnSpc>
                          <a:spcPct val="100000"/>
                        </a:lnSpc>
                        <a:spcBef>
                          <a:spcPts val="0"/>
                        </a:spcBef>
                        <a:spcAft>
                          <a:spcPts val="0"/>
                        </a:spcAft>
                        <a:buNone/>
                      </a:pPr>
                      <a:r>
                        <a:rPr lang="ja-JP" altLang="en-US" sz="1800" b="0" i="0" u="none" strike="noStrike" noProof="0">
                          <a:solidFill>
                            <a:srgbClr val="000000"/>
                          </a:solidFill>
                          <a:latin typeface="UD Digi Kyokasho NK-R"/>
                          <a:ea typeface="UD Digi Kyokasho NK-R"/>
                        </a:rPr>
                        <a:t>②ショッピングモールや</a:t>
                      </a:r>
                      <a:endParaRPr lang="ja-JP" sz="1800" b="0" i="0" u="none" strike="noStrike" noProof="0">
                        <a:solidFill>
                          <a:srgbClr val="000000"/>
                        </a:solidFill>
                        <a:latin typeface="UD Digi Kyokasho NK-R"/>
                        <a:ea typeface="UD Digi Kyokasho NK-R"/>
                      </a:endParaRPr>
                    </a:p>
                    <a:p>
                      <a:pPr marL="0" lvl="0" indent="0" algn="l">
                        <a:lnSpc>
                          <a:spcPct val="100000"/>
                        </a:lnSpc>
                        <a:spcBef>
                          <a:spcPts val="0"/>
                        </a:spcBef>
                        <a:spcAft>
                          <a:spcPts val="0"/>
                        </a:spcAft>
                        <a:buNone/>
                      </a:pPr>
                      <a:r>
                        <a:rPr lang="ja-JP" altLang="en-US" sz="1800" b="0" i="0" u="none" strike="noStrike" noProof="0">
                          <a:solidFill>
                            <a:srgbClr val="000000"/>
                          </a:solidFill>
                          <a:latin typeface="UD Digi Kyokasho NK-R"/>
                          <a:ea typeface="UD Digi Kyokasho NK-R"/>
                        </a:rPr>
                        <a:t>　 百貨店など大きな店で</a:t>
                      </a:r>
                      <a:endParaRPr lang="ja-JP" sz="1800" b="0" i="0" u="none" strike="noStrike" noProof="0">
                        <a:solidFill>
                          <a:srgbClr val="000000"/>
                        </a:solidFill>
                        <a:latin typeface="UD Digi Kyokasho NK-R"/>
                        <a:ea typeface="UD Digi Kyokasho NK-R"/>
                      </a:endParaRPr>
                    </a:p>
                    <a:p>
                      <a:pPr marL="0" lvl="0" indent="0" algn="l">
                        <a:lnSpc>
                          <a:spcPct val="100000"/>
                        </a:lnSpc>
                        <a:spcBef>
                          <a:spcPts val="0"/>
                        </a:spcBef>
                        <a:spcAft>
                          <a:spcPts val="0"/>
                        </a:spcAft>
                        <a:buNone/>
                      </a:pPr>
                      <a:r>
                        <a:rPr lang="ja-JP" altLang="en-US" sz="1800" b="0" i="0" u="none" strike="noStrike" noProof="0">
                          <a:solidFill>
                            <a:srgbClr val="000000"/>
                          </a:solidFill>
                          <a:latin typeface="UD Digi Kyokasho NK-R"/>
                          <a:ea typeface="UD Digi Kyokasho NK-R"/>
                        </a:rPr>
                        <a:t>　 買う</a:t>
                      </a:r>
                      <a:endParaRPr lang="ja-JP" sz="1800" b="0" i="0" u="none" strike="noStrike" noProof="0">
                        <a:solidFill>
                          <a:srgbClr val="000000"/>
                        </a:solidFill>
                        <a:latin typeface="UD Digi Kyokasho NK-R"/>
                        <a:ea typeface="UD Digi Kyokasho NK-R"/>
                      </a:endParaRPr>
                    </a:p>
                    <a:p>
                      <a:pPr marL="342900" lvl="0" indent="-342900">
                        <a:buAutoNum type="arabicPeriod"/>
                      </a:pPr>
                      <a:endParaRPr kumimoji="1" lang="ja-JP" altLang="en-US">
                        <a:latin typeface="UD Digi Kyokasho NK-R"/>
                        <a:ea typeface="UD Digi Kyokasho NK-R"/>
                      </a:endParaRPr>
                    </a:p>
                  </a:txBody>
                  <a:tcPr>
                    <a:noFill/>
                  </a:tcPr>
                </a:tc>
                <a:tc>
                  <a:txBody>
                    <a:bodyPr/>
                    <a:lstStyle/>
                    <a:p>
                      <a:pPr marL="0" lvl="0" indent="0" algn="l">
                        <a:lnSpc>
                          <a:spcPct val="100000"/>
                        </a:lnSpc>
                        <a:spcBef>
                          <a:spcPts val="0"/>
                        </a:spcBef>
                        <a:spcAft>
                          <a:spcPts val="0"/>
                        </a:spcAft>
                        <a:buNone/>
                      </a:pPr>
                      <a:r>
                        <a:rPr lang="ja-JP" altLang="en-US" sz="1800" b="0" i="0" u="none" strike="noStrike" noProof="0">
                          <a:solidFill>
                            <a:srgbClr val="000000"/>
                          </a:solidFill>
                          <a:latin typeface="UD Digi Kyokasho NK-R"/>
                          <a:ea typeface="UD Digi Kyokasho NK-R"/>
                        </a:rPr>
                        <a:t>③雑誌や広告、カタログを</a:t>
                      </a:r>
                      <a:endParaRPr lang="ja-JP" sz="1800" b="0" i="0" u="none" strike="noStrike" noProof="0">
                        <a:solidFill>
                          <a:srgbClr val="000000"/>
                        </a:solidFill>
                        <a:latin typeface="UD Digi Kyokasho NK-R"/>
                        <a:ea typeface="UD Digi Kyokasho NK-R"/>
                      </a:endParaRPr>
                    </a:p>
                    <a:p>
                      <a:pPr marL="0" lvl="0" indent="0" algn="l">
                        <a:lnSpc>
                          <a:spcPct val="100000"/>
                        </a:lnSpc>
                        <a:spcBef>
                          <a:spcPts val="0"/>
                        </a:spcBef>
                        <a:spcAft>
                          <a:spcPts val="0"/>
                        </a:spcAft>
                        <a:buNone/>
                      </a:pPr>
                      <a:r>
                        <a:rPr lang="ja-JP" altLang="en-US" sz="1800" b="0" i="0" u="none" strike="noStrike" noProof="0">
                          <a:solidFill>
                            <a:srgbClr val="000000"/>
                          </a:solidFill>
                          <a:latin typeface="UD Digi Kyokasho NK-R"/>
                          <a:ea typeface="UD Digi Kyokasho NK-R"/>
                        </a:rPr>
                        <a:t>　 見て注文する</a:t>
                      </a:r>
                      <a:endParaRPr lang="ja-JP" sz="1800" b="0" i="0" u="none" strike="noStrike" noProof="0">
                        <a:solidFill>
                          <a:srgbClr val="000000"/>
                        </a:solidFill>
                        <a:latin typeface="UD Digi Kyokasho NK-R"/>
                        <a:ea typeface="UD Digi Kyokasho NK-R"/>
                      </a:endParaRPr>
                    </a:p>
                    <a:p>
                      <a:pPr marL="342900" lvl="0" indent="-342900">
                        <a:buAutoNum type="arabicPeriod"/>
                      </a:pPr>
                      <a:endParaRPr kumimoji="1" lang="ja-JP" altLang="en-US">
                        <a:latin typeface="UD Digi Kyokasho NK-R"/>
                        <a:ea typeface="UD Digi Kyokasho NK-R"/>
                      </a:endParaRPr>
                    </a:p>
                  </a:txBody>
                  <a:tcPr>
                    <a:noFill/>
                  </a:tcPr>
                </a:tc>
                <a:tc>
                  <a:txBody>
                    <a:bodyPr/>
                    <a:lstStyle/>
                    <a:p>
                      <a:pPr marL="0" lvl="0" indent="0" algn="l">
                        <a:lnSpc>
                          <a:spcPct val="100000"/>
                        </a:lnSpc>
                        <a:spcBef>
                          <a:spcPts val="0"/>
                        </a:spcBef>
                        <a:spcAft>
                          <a:spcPts val="0"/>
                        </a:spcAft>
                        <a:buNone/>
                      </a:pPr>
                      <a:r>
                        <a:rPr lang="ja-JP" altLang="en-US" sz="1800" b="0" i="0" u="none" strike="noStrike" noProof="0">
                          <a:solidFill>
                            <a:srgbClr val="000000"/>
                          </a:solidFill>
                          <a:latin typeface="UD Digi Kyokasho NK-R"/>
                          <a:ea typeface="UD Digi Kyokasho NK-R"/>
                        </a:rPr>
                        <a:t>④インターネットで商品を</a:t>
                      </a:r>
                      <a:endParaRPr lang="ja-JP" sz="1800" b="0" i="0" u="none" strike="noStrike" noProof="0">
                        <a:solidFill>
                          <a:srgbClr val="000000"/>
                        </a:solidFill>
                        <a:latin typeface="UD Digi Kyokasho NK-R"/>
                        <a:ea typeface="UD Digi Kyokasho NK-R"/>
                      </a:endParaRPr>
                    </a:p>
                    <a:p>
                      <a:pPr marL="0" lvl="0" indent="0" algn="l">
                        <a:lnSpc>
                          <a:spcPct val="100000"/>
                        </a:lnSpc>
                        <a:spcBef>
                          <a:spcPts val="0"/>
                        </a:spcBef>
                        <a:spcAft>
                          <a:spcPts val="0"/>
                        </a:spcAft>
                        <a:buNone/>
                      </a:pPr>
                      <a:r>
                        <a:rPr lang="ja-JP" altLang="en-US" sz="1800" b="0" i="0" u="none" strike="noStrike" noProof="0">
                          <a:solidFill>
                            <a:srgbClr val="000000"/>
                          </a:solidFill>
                          <a:latin typeface="UD Digi Kyokasho NK-R"/>
                          <a:ea typeface="UD Digi Kyokasho NK-R"/>
                        </a:rPr>
                        <a:t>　 見たり、検索したりして</a:t>
                      </a:r>
                      <a:endParaRPr lang="ja-JP" sz="1800" b="0" i="0" u="none" strike="noStrike" noProof="0">
                        <a:solidFill>
                          <a:srgbClr val="000000"/>
                        </a:solidFill>
                        <a:latin typeface="UD Digi Kyokasho NK-R"/>
                        <a:ea typeface="UD Digi Kyokasho NK-R"/>
                      </a:endParaRPr>
                    </a:p>
                    <a:p>
                      <a:pPr marL="0" lvl="0" indent="0" algn="l">
                        <a:lnSpc>
                          <a:spcPct val="100000"/>
                        </a:lnSpc>
                        <a:spcBef>
                          <a:spcPts val="0"/>
                        </a:spcBef>
                        <a:spcAft>
                          <a:spcPts val="0"/>
                        </a:spcAft>
                        <a:buNone/>
                      </a:pPr>
                      <a:r>
                        <a:rPr lang="ja-JP" altLang="en-US" sz="1800" b="0" i="0" u="none" strike="noStrike" noProof="0">
                          <a:solidFill>
                            <a:srgbClr val="000000"/>
                          </a:solidFill>
                          <a:latin typeface="UD Digi Kyokasho NK-R"/>
                          <a:ea typeface="UD Digi Kyokasho NK-R"/>
                        </a:rPr>
                        <a:t> 　注文する</a:t>
                      </a:r>
                      <a:endParaRPr lang="ja-JP" sz="1800" b="0" i="0" u="none" strike="noStrike" noProof="0">
                        <a:solidFill>
                          <a:srgbClr val="000000"/>
                        </a:solidFill>
                        <a:latin typeface="UD Digi Kyokasho NK-R"/>
                        <a:ea typeface="UD Digi Kyokasho NK-R"/>
                      </a:endParaRPr>
                    </a:p>
                    <a:p>
                      <a:pPr marL="342900" lvl="0" indent="-342900">
                        <a:buAutoNum type="arabicPeriod"/>
                      </a:pPr>
                      <a:endParaRPr kumimoji="1" lang="ja-JP" altLang="en-US">
                        <a:latin typeface="UD Digi Kyokasho NK-R"/>
                        <a:ea typeface="UD Digi Kyokasho NK-R"/>
                      </a:endParaRPr>
                    </a:p>
                  </a:txBody>
                  <a:tcPr>
                    <a:noFill/>
                  </a:tcPr>
                </a:tc>
                <a:extLst>
                  <a:ext uri="{0D108BD9-81ED-4DB2-BD59-A6C34878D82A}">
                    <a16:rowId xmlns:a16="http://schemas.microsoft.com/office/drawing/2014/main" val="1498622239"/>
                  </a:ext>
                </a:extLst>
              </a:tr>
              <a:tr h="1996577">
                <a:tc>
                  <a:txBody>
                    <a:bodyPr/>
                    <a:lstStyle/>
                    <a:p>
                      <a:pPr marL="0" lvl="0" indent="0" algn="l">
                        <a:lnSpc>
                          <a:spcPct val="100000"/>
                        </a:lnSpc>
                        <a:spcBef>
                          <a:spcPts val="0"/>
                        </a:spcBef>
                        <a:spcAft>
                          <a:spcPts val="0"/>
                        </a:spcAft>
                        <a:buNone/>
                      </a:pPr>
                      <a:r>
                        <a:rPr lang="ja-JP" altLang="en-US" sz="1800" b="0" i="0" u="none" strike="noStrike" noProof="0">
                          <a:solidFill>
                            <a:srgbClr val="000000"/>
                          </a:solidFill>
                          <a:latin typeface="UD Digi Kyokasho NK-R"/>
                          <a:ea typeface="UD Digi Kyokasho NK-R"/>
                        </a:rPr>
                        <a:t>⑤フリーマーケットアプリ等</a:t>
                      </a:r>
                      <a:endParaRPr lang="ja-JP" sz="1800" b="0" i="0" u="none" strike="noStrike" noProof="0">
                        <a:solidFill>
                          <a:srgbClr val="000000"/>
                        </a:solidFill>
                        <a:latin typeface="UD Digi Kyokasho NK-R"/>
                        <a:ea typeface="UD Digi Kyokasho NK-R"/>
                      </a:endParaRPr>
                    </a:p>
                    <a:p>
                      <a:pPr marL="0" lvl="0" indent="0" algn="l">
                        <a:lnSpc>
                          <a:spcPct val="100000"/>
                        </a:lnSpc>
                        <a:spcBef>
                          <a:spcPts val="0"/>
                        </a:spcBef>
                        <a:spcAft>
                          <a:spcPts val="0"/>
                        </a:spcAft>
                        <a:buNone/>
                      </a:pPr>
                      <a:r>
                        <a:rPr lang="ja-JP" altLang="en-US" sz="1800" b="0" i="0" u="none" strike="noStrike" noProof="0">
                          <a:solidFill>
                            <a:srgbClr val="000000"/>
                          </a:solidFill>
                          <a:latin typeface="UD Digi Kyokasho NK-R"/>
                          <a:ea typeface="UD Digi Kyokasho NK-R"/>
                        </a:rPr>
                        <a:t>　 を活用し、個人間で</a:t>
                      </a:r>
                      <a:endParaRPr lang="ja-JP" sz="1800" b="0" i="0" u="none" strike="noStrike" noProof="0">
                        <a:solidFill>
                          <a:srgbClr val="000000"/>
                        </a:solidFill>
                        <a:latin typeface="UD Digi Kyokasho NK-R"/>
                        <a:ea typeface="UD Digi Kyokasho NK-R"/>
                      </a:endParaRPr>
                    </a:p>
                    <a:p>
                      <a:pPr marL="0" lvl="0" indent="0" algn="l">
                        <a:lnSpc>
                          <a:spcPct val="100000"/>
                        </a:lnSpc>
                        <a:spcBef>
                          <a:spcPts val="0"/>
                        </a:spcBef>
                        <a:spcAft>
                          <a:spcPts val="0"/>
                        </a:spcAft>
                        <a:buNone/>
                      </a:pPr>
                      <a:r>
                        <a:rPr lang="ja-JP" altLang="en-US" sz="1800" b="0" i="0" u="none" strike="noStrike" noProof="0">
                          <a:solidFill>
                            <a:srgbClr val="000000"/>
                          </a:solidFill>
                          <a:latin typeface="UD Digi Kyokasho NK-R"/>
                          <a:ea typeface="UD Digi Kyokasho NK-R"/>
                        </a:rPr>
                        <a:t>　 売買する</a:t>
                      </a:r>
                      <a:endParaRPr lang="ja-JP" sz="1800" b="0" i="0" u="none" strike="noStrike" noProof="0">
                        <a:solidFill>
                          <a:srgbClr val="000000"/>
                        </a:solidFill>
                        <a:latin typeface="UD Digi Kyokasho NK-R"/>
                        <a:ea typeface="UD Digi Kyokasho NK-R"/>
                      </a:endParaRPr>
                    </a:p>
                    <a:p>
                      <a:pPr marL="342900" lvl="0" indent="-342900">
                        <a:buAutoNum type="arabicPeriod"/>
                      </a:pPr>
                      <a:endParaRPr kumimoji="1" lang="ja-JP" altLang="en-US">
                        <a:latin typeface="UD Digi Kyokasho NK-R"/>
                        <a:ea typeface="UD Digi Kyokasho NK-R"/>
                      </a:endParaRPr>
                    </a:p>
                  </a:txBody>
                  <a:tcPr>
                    <a:noFill/>
                  </a:tcPr>
                </a:tc>
                <a:tc>
                  <a:txBody>
                    <a:bodyPr/>
                    <a:lstStyle/>
                    <a:p>
                      <a:pPr marL="0" lvl="0" indent="0" algn="l">
                        <a:lnSpc>
                          <a:spcPct val="100000"/>
                        </a:lnSpc>
                        <a:spcBef>
                          <a:spcPts val="0"/>
                        </a:spcBef>
                        <a:spcAft>
                          <a:spcPts val="0"/>
                        </a:spcAft>
                        <a:buNone/>
                      </a:pPr>
                      <a:r>
                        <a:rPr lang="ja-JP" altLang="en-US" sz="1800" b="0" i="0" u="none" strike="noStrike" noProof="0">
                          <a:solidFill>
                            <a:srgbClr val="000000"/>
                          </a:solidFill>
                          <a:latin typeface="UD Digi Kyokasho NK-R"/>
                          <a:ea typeface="UD Digi Kyokasho NK-R"/>
                        </a:rPr>
                        <a:t>⑥テレビのＣＭや番組を</a:t>
                      </a:r>
                      <a:endParaRPr lang="ja-JP" sz="1800" b="0" i="0" u="none" strike="noStrike" noProof="0">
                        <a:solidFill>
                          <a:srgbClr val="000000"/>
                        </a:solidFill>
                        <a:latin typeface="UD Digi Kyokasho NK-R"/>
                        <a:ea typeface="UD Digi Kyokasho NK-R"/>
                      </a:endParaRPr>
                    </a:p>
                    <a:p>
                      <a:pPr marL="0" lvl="0" indent="0" algn="l">
                        <a:lnSpc>
                          <a:spcPct val="100000"/>
                        </a:lnSpc>
                        <a:spcBef>
                          <a:spcPts val="0"/>
                        </a:spcBef>
                        <a:spcAft>
                          <a:spcPts val="0"/>
                        </a:spcAft>
                        <a:buNone/>
                      </a:pPr>
                      <a:r>
                        <a:rPr lang="ja-JP" altLang="en-US" sz="1800" b="0" i="0" u="none" strike="noStrike" noProof="0">
                          <a:solidFill>
                            <a:srgbClr val="000000"/>
                          </a:solidFill>
                          <a:latin typeface="UD Digi Kyokasho NK-R"/>
                          <a:ea typeface="UD Digi Kyokasho NK-R"/>
                        </a:rPr>
                        <a:t>　 見て、電話やハガキで</a:t>
                      </a:r>
                      <a:endParaRPr lang="ja-JP" sz="1800" b="0" i="0" u="none" strike="noStrike" noProof="0">
                        <a:solidFill>
                          <a:srgbClr val="000000"/>
                        </a:solidFill>
                        <a:latin typeface="UD Digi Kyokasho NK-R"/>
                        <a:ea typeface="UD Digi Kyokasho NK-R"/>
                      </a:endParaRPr>
                    </a:p>
                    <a:p>
                      <a:pPr marL="0" lvl="0" indent="0" algn="l">
                        <a:lnSpc>
                          <a:spcPct val="100000"/>
                        </a:lnSpc>
                        <a:spcBef>
                          <a:spcPts val="0"/>
                        </a:spcBef>
                        <a:spcAft>
                          <a:spcPts val="0"/>
                        </a:spcAft>
                        <a:buNone/>
                      </a:pPr>
                      <a:r>
                        <a:rPr lang="ja-JP" altLang="en-US" sz="1800" b="0" i="0" u="none" strike="noStrike" noProof="0">
                          <a:solidFill>
                            <a:srgbClr val="000000"/>
                          </a:solidFill>
                          <a:latin typeface="UD Digi Kyokasho NK-R"/>
                          <a:ea typeface="UD Digi Kyokasho NK-R"/>
                        </a:rPr>
                        <a:t>　 注文する</a:t>
                      </a:r>
                      <a:endParaRPr lang="ja-JP" sz="1800" b="0" i="0" u="none" strike="noStrike" noProof="0">
                        <a:solidFill>
                          <a:srgbClr val="000000"/>
                        </a:solidFill>
                        <a:latin typeface="UD Digi Kyokasho NK-R"/>
                        <a:ea typeface="UD Digi Kyokasho NK-R"/>
                      </a:endParaRPr>
                    </a:p>
                    <a:p>
                      <a:pPr marL="342900" lvl="0" indent="-342900">
                        <a:buAutoNum type="arabicPeriod"/>
                      </a:pPr>
                      <a:endParaRPr kumimoji="1" lang="ja-JP" altLang="en-US">
                        <a:latin typeface="UD Digi Kyokasho NK-R"/>
                        <a:ea typeface="UD Digi Kyokasho NK-R"/>
                      </a:endParaRPr>
                    </a:p>
                  </a:txBody>
                  <a:tcPr>
                    <a:noFill/>
                  </a:tcPr>
                </a:tc>
                <a:tc>
                  <a:txBody>
                    <a:bodyPr/>
                    <a:lstStyle/>
                    <a:p>
                      <a:pPr marL="0" marR="0" lvl="0" indent="0" algn="l">
                        <a:lnSpc>
                          <a:spcPct val="100000"/>
                        </a:lnSpc>
                        <a:spcBef>
                          <a:spcPts val="0"/>
                        </a:spcBef>
                        <a:spcAft>
                          <a:spcPts val="0"/>
                        </a:spcAft>
                        <a:buNone/>
                      </a:pPr>
                      <a:r>
                        <a:rPr lang="ja-JP" altLang="en-US" sz="1800" b="0" i="0" u="none" strike="noStrike" noProof="0">
                          <a:solidFill>
                            <a:srgbClr val="000000"/>
                          </a:solidFill>
                          <a:latin typeface="UD Digi Kyokasho NK-R"/>
                          <a:ea typeface="UD Digi Kyokasho NK-R"/>
                        </a:rPr>
                        <a:t>⑦</a:t>
                      </a:r>
                      <a:r>
                        <a:rPr lang="ja-JP" sz="1800" b="0" i="0" u="none" strike="noStrike" noProof="0">
                          <a:solidFill>
                            <a:srgbClr val="000000"/>
                          </a:solidFill>
                          <a:latin typeface="UD Digi Kyokasho NK-R"/>
                          <a:ea typeface="UD Digi Kyokasho NK-R"/>
                        </a:rPr>
                        <a:t>その他</a:t>
                      </a:r>
                      <a:endParaRPr lang="en-US" altLang="ja-JP" sz="1800" b="0" i="0" u="none" strike="noStrike" noProof="0">
                        <a:solidFill>
                          <a:srgbClr val="000000"/>
                        </a:solidFill>
                        <a:latin typeface="UD Digi Kyokasho NK-R"/>
                        <a:ea typeface="UD Digi Kyokasho NK-R"/>
                      </a:endParaRPr>
                    </a:p>
                    <a:p>
                      <a:pPr marL="0" marR="0" lvl="0" indent="0" algn="l">
                        <a:lnSpc>
                          <a:spcPct val="100000"/>
                        </a:lnSpc>
                        <a:spcBef>
                          <a:spcPts val="0"/>
                        </a:spcBef>
                        <a:spcAft>
                          <a:spcPts val="0"/>
                        </a:spcAft>
                        <a:buNone/>
                      </a:pPr>
                      <a:r>
                        <a:rPr lang="ja-JP" altLang="en-US" sz="1800" b="0" i="0" u="none" strike="noStrike" noProof="0">
                          <a:solidFill>
                            <a:srgbClr val="000000"/>
                          </a:solidFill>
                          <a:latin typeface="UD Digi Kyokasho NK-R"/>
                          <a:ea typeface="UD Digi Kyokasho NK-R"/>
                        </a:rPr>
                        <a:t>　</a:t>
                      </a:r>
                      <a:r>
                        <a:rPr lang="ja-JP" sz="1800" b="0" i="0" u="none" strike="noStrike" noProof="0">
                          <a:solidFill>
                            <a:srgbClr val="000000"/>
                          </a:solidFill>
                          <a:latin typeface="UD Digi Kyokasho NK-R"/>
                          <a:ea typeface="UD Digi Kyokasho NK-R"/>
                        </a:rPr>
                        <a:t>（移動スーパー等）</a:t>
                      </a:r>
                      <a:endParaRPr lang="en-US" altLang="ja-JP" sz="1800" b="0" i="0" u="none" strike="noStrike" noProof="0">
                        <a:solidFill>
                          <a:srgbClr val="000000"/>
                        </a:solidFill>
                        <a:latin typeface="UD Digi Kyokasho NK-R"/>
                        <a:ea typeface="UD Digi Kyokasho NK-R"/>
                      </a:endParaRPr>
                    </a:p>
                    <a:p>
                      <a:pPr marL="342900" lvl="0" indent="-342900">
                        <a:buAutoNum type="arabicPeriod"/>
                      </a:pPr>
                      <a:endParaRPr kumimoji="1" lang="ja-JP" altLang="en-US">
                        <a:latin typeface="UD Digi Kyokasho NK-R"/>
                        <a:ea typeface="UD Digi Kyokasho NK-R"/>
                      </a:endParaRPr>
                    </a:p>
                  </a:txBody>
                  <a:tcPr>
                    <a:noFill/>
                  </a:tcPr>
                </a:tc>
                <a:tc>
                  <a:txBody>
                    <a:bodyPr/>
                    <a:lstStyle/>
                    <a:p>
                      <a:pPr marL="342900" indent="-342900">
                        <a:buAutoNum type="arabicPeriod"/>
                      </a:pPr>
                      <a:endParaRPr kumimoji="1" lang="ja-JP" altLang="en-US">
                        <a:latin typeface="UD Digi Kyokasho NK-R"/>
                        <a:ea typeface="UD Digi Kyokasho NK-R"/>
                      </a:endParaRPr>
                    </a:p>
                  </a:txBody>
                  <a:tcPr>
                    <a:noFill/>
                  </a:tcPr>
                </a:tc>
                <a:extLst>
                  <a:ext uri="{0D108BD9-81ED-4DB2-BD59-A6C34878D82A}">
                    <a16:rowId xmlns:a16="http://schemas.microsoft.com/office/drawing/2014/main" val="727435022"/>
                  </a:ext>
                </a:extLst>
              </a:tr>
            </a:tbl>
          </a:graphicData>
        </a:graphic>
      </p:graphicFrame>
      <p:pic>
        <p:nvPicPr>
          <p:cNvPr id="9" name="図 8" descr="ダイアグラム が含まれている画像&#10;&#10;説明は自動で生成されたものです">
            <a:extLst>
              <a:ext uri="{FF2B5EF4-FFF2-40B4-BE49-F238E27FC236}">
                <a16:creationId xmlns:a16="http://schemas.microsoft.com/office/drawing/2014/main" id="{38B9E505-BBF2-30FF-E854-E960EC3B5804}"/>
              </a:ext>
            </a:extLst>
          </p:cNvPr>
          <p:cNvPicPr/>
          <p:nvPr/>
        </p:nvPicPr>
        <p:blipFill>
          <a:blip r:embed="rId3">
            <a:extLst>
              <a:ext uri="{28A0092B-C50C-407E-A947-70E740481C1C}">
                <a14:useLocalDpi xmlns:a14="http://schemas.microsoft.com/office/drawing/2010/main" val="0"/>
              </a:ext>
            </a:extLst>
          </a:blip>
          <a:stretch>
            <a:fillRect/>
          </a:stretch>
        </p:blipFill>
        <p:spPr>
          <a:xfrm>
            <a:off x="998422" y="3242521"/>
            <a:ext cx="1721485" cy="1086033"/>
          </a:xfrm>
          <a:prstGeom prst="rect">
            <a:avLst/>
          </a:prstGeom>
        </p:spPr>
      </p:pic>
      <p:pic>
        <p:nvPicPr>
          <p:cNvPr id="11" name="図 10" descr="挿絵, 大きい が含まれている画像&#10;&#10;説明は自動で生成されたものです">
            <a:extLst>
              <a:ext uri="{FF2B5EF4-FFF2-40B4-BE49-F238E27FC236}">
                <a16:creationId xmlns:a16="http://schemas.microsoft.com/office/drawing/2014/main" id="{20FED2DC-BD1A-55A5-B6B9-BABBA3E3810F}"/>
              </a:ext>
            </a:extLst>
          </p:cNvPr>
          <p:cNvPicPr/>
          <p:nvPr/>
        </p:nvPicPr>
        <p:blipFill>
          <a:blip r:embed="rId4">
            <a:extLst>
              <a:ext uri="{28A0092B-C50C-407E-A947-70E740481C1C}">
                <a14:useLocalDpi xmlns:a14="http://schemas.microsoft.com/office/drawing/2010/main" val="0"/>
              </a:ext>
            </a:extLst>
          </a:blip>
          <a:stretch>
            <a:fillRect/>
          </a:stretch>
        </p:blipFill>
        <p:spPr>
          <a:xfrm>
            <a:off x="3870949" y="3177777"/>
            <a:ext cx="1721485" cy="1079500"/>
          </a:xfrm>
          <a:prstGeom prst="rect">
            <a:avLst/>
          </a:prstGeom>
        </p:spPr>
      </p:pic>
      <p:pic>
        <p:nvPicPr>
          <p:cNvPr id="15" name="図 14">
            <a:extLst>
              <a:ext uri="{FF2B5EF4-FFF2-40B4-BE49-F238E27FC236}">
                <a16:creationId xmlns:a16="http://schemas.microsoft.com/office/drawing/2014/main" id="{493DA942-CBC6-7399-0B41-1F8FEF0A2233}"/>
              </a:ext>
            </a:extLst>
          </p:cNvPr>
          <p:cNvPicPr/>
          <p:nvPr/>
        </p:nvPicPr>
        <p:blipFill>
          <a:blip r:embed="rId5">
            <a:extLst>
              <a:ext uri="{28A0092B-C50C-407E-A947-70E740481C1C}">
                <a14:useLocalDpi xmlns:a14="http://schemas.microsoft.com/office/drawing/2010/main" val="0"/>
              </a:ext>
            </a:extLst>
          </a:blip>
          <a:stretch>
            <a:fillRect/>
          </a:stretch>
        </p:blipFill>
        <p:spPr>
          <a:xfrm>
            <a:off x="6627704" y="3135444"/>
            <a:ext cx="1713865" cy="1079500"/>
          </a:xfrm>
          <a:prstGeom prst="rect">
            <a:avLst/>
          </a:prstGeom>
        </p:spPr>
      </p:pic>
      <p:pic>
        <p:nvPicPr>
          <p:cNvPr id="17" name="図 16" descr="黒い背景と白い文字のロゴ&#10;&#10;説明は自動で生成されたものです">
            <a:extLst>
              <a:ext uri="{FF2B5EF4-FFF2-40B4-BE49-F238E27FC236}">
                <a16:creationId xmlns:a16="http://schemas.microsoft.com/office/drawing/2014/main" id="{96B3B208-2E80-6D80-3AB6-F613214C14F6}"/>
              </a:ext>
            </a:extLst>
          </p:cNvPr>
          <p:cNvPicPr/>
          <p:nvPr/>
        </p:nvPicPr>
        <p:blipFill>
          <a:blip r:embed="rId6">
            <a:extLst>
              <a:ext uri="{28A0092B-C50C-407E-A947-70E740481C1C}">
                <a14:useLocalDpi xmlns:a14="http://schemas.microsoft.com/office/drawing/2010/main" val="0"/>
              </a:ext>
            </a:extLst>
          </a:blip>
          <a:stretch>
            <a:fillRect/>
          </a:stretch>
        </p:blipFill>
        <p:spPr>
          <a:xfrm>
            <a:off x="9198428" y="3173416"/>
            <a:ext cx="1721485" cy="1079500"/>
          </a:xfrm>
          <a:prstGeom prst="rect">
            <a:avLst/>
          </a:prstGeom>
        </p:spPr>
      </p:pic>
      <p:pic>
        <p:nvPicPr>
          <p:cNvPr id="19" name="図 18" descr="グラフィカル ユーザー インターフェイス&#10;&#10;説明は自動で生成されたものです">
            <a:extLst>
              <a:ext uri="{FF2B5EF4-FFF2-40B4-BE49-F238E27FC236}">
                <a16:creationId xmlns:a16="http://schemas.microsoft.com/office/drawing/2014/main" id="{64E64EBF-F536-C211-6FA2-00E13C158C73}"/>
              </a:ext>
            </a:extLst>
          </p:cNvPr>
          <p:cNvPicPr/>
          <p:nvPr/>
        </p:nvPicPr>
        <p:blipFill>
          <a:blip r:embed="rId7">
            <a:extLst>
              <a:ext uri="{28A0092B-C50C-407E-A947-70E740481C1C}">
                <a14:useLocalDpi xmlns:a14="http://schemas.microsoft.com/office/drawing/2010/main" val="0"/>
              </a:ext>
            </a:extLst>
          </a:blip>
          <a:stretch>
            <a:fillRect/>
          </a:stretch>
        </p:blipFill>
        <p:spPr>
          <a:xfrm>
            <a:off x="998414" y="5279500"/>
            <a:ext cx="1721485" cy="1079500"/>
          </a:xfrm>
          <a:prstGeom prst="rect">
            <a:avLst/>
          </a:prstGeom>
        </p:spPr>
      </p:pic>
      <p:pic>
        <p:nvPicPr>
          <p:cNvPr id="21" name="図 20" descr="挿絵 が含まれている画像&#10;&#10;説明は自動で生成されたものです">
            <a:extLst>
              <a:ext uri="{FF2B5EF4-FFF2-40B4-BE49-F238E27FC236}">
                <a16:creationId xmlns:a16="http://schemas.microsoft.com/office/drawing/2014/main" id="{D5963352-6CB2-F10B-C27D-4AF2B032735E}"/>
              </a:ext>
            </a:extLst>
          </p:cNvPr>
          <p:cNvPicPr/>
          <p:nvPr/>
        </p:nvPicPr>
        <p:blipFill>
          <a:blip r:embed="rId8">
            <a:extLst>
              <a:ext uri="{28A0092B-C50C-407E-A947-70E740481C1C}">
                <a14:useLocalDpi xmlns:a14="http://schemas.microsoft.com/office/drawing/2010/main" val="0"/>
              </a:ext>
            </a:extLst>
          </a:blip>
          <a:stretch>
            <a:fillRect/>
          </a:stretch>
        </p:blipFill>
        <p:spPr>
          <a:xfrm>
            <a:off x="3870157" y="5239822"/>
            <a:ext cx="1721485" cy="1079500"/>
          </a:xfrm>
          <a:prstGeom prst="rect">
            <a:avLst/>
          </a:prstGeom>
        </p:spPr>
      </p:pic>
      <p:pic>
        <p:nvPicPr>
          <p:cNvPr id="23" name="図 22" descr="アイコン&#10;&#10;説明は自動で生成されたものです">
            <a:extLst>
              <a:ext uri="{FF2B5EF4-FFF2-40B4-BE49-F238E27FC236}">
                <a16:creationId xmlns:a16="http://schemas.microsoft.com/office/drawing/2014/main" id="{C8B8A724-8E43-01FC-99C9-5CC49D821A88}"/>
              </a:ext>
            </a:extLst>
          </p:cNvPr>
          <p:cNvPicPr>
            <a:picLocks noChangeAspect="1"/>
          </p:cNvPicPr>
          <p:nvPr/>
        </p:nvPicPr>
        <p:blipFill>
          <a:blip r:embed="rId9"/>
          <a:stretch>
            <a:fillRect/>
          </a:stretch>
        </p:blipFill>
        <p:spPr>
          <a:xfrm>
            <a:off x="6529917" y="4878916"/>
            <a:ext cx="1502834" cy="1502834"/>
          </a:xfrm>
          <a:prstGeom prst="rect">
            <a:avLst/>
          </a:prstGeom>
        </p:spPr>
      </p:pic>
      <p:sp>
        <p:nvSpPr>
          <p:cNvPr id="3" name="正方形/長方形 2">
            <a:extLst>
              <a:ext uri="{FF2B5EF4-FFF2-40B4-BE49-F238E27FC236}">
                <a16:creationId xmlns:a16="http://schemas.microsoft.com/office/drawing/2014/main" id="{B09E08F2-83F3-E1E6-5F2D-98185D61F072}"/>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四角形: 上の 2 つの角を丸める 6">
            <a:extLst>
              <a:ext uri="{FF2B5EF4-FFF2-40B4-BE49-F238E27FC236}">
                <a16:creationId xmlns:a16="http://schemas.microsoft.com/office/drawing/2014/main" id="{411921A8-4434-99DB-C692-ADD4DCB7B0CC}"/>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12" name="四角形: 上の 2 つの角を丸める 11">
            <a:extLst>
              <a:ext uri="{FF2B5EF4-FFF2-40B4-BE49-F238E27FC236}">
                <a16:creationId xmlns:a16="http://schemas.microsoft.com/office/drawing/2014/main" id="{18CF930C-2C65-E682-D1DA-4B733828347A}"/>
              </a:ext>
            </a:extLst>
          </p:cNvPr>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altLang="ja-JP">
                <a:latin typeface="UD Digi Kyokasho NK-R"/>
                <a:ea typeface="UD Digi Kyokasho NK-R"/>
                <a:cs typeface="Calibri" panose="020F0502020204030204"/>
              </a:rPr>
              <a:t>2</a:t>
            </a:r>
            <a:r>
              <a:rPr lang="ja-JP">
                <a:latin typeface="UD Digi Kyokasho NK-R"/>
                <a:ea typeface="UD Digi Kyokasho NK-R"/>
                <a:cs typeface="Calibri" panose="020F0502020204030204"/>
              </a:rPr>
              <a:t>　購入方法</a:t>
            </a:r>
            <a:r>
              <a:rPr lang="ja-JP" altLang="en-US">
                <a:latin typeface="UD Digi Kyokasho NK-R"/>
                <a:ea typeface="UD Digi Kyokasho NK-R"/>
                <a:cs typeface="Calibri" panose="020F0502020204030204"/>
              </a:rPr>
              <a:t>と支払い方法の特徴</a:t>
            </a:r>
            <a:endParaRPr lang="ja-JP"/>
          </a:p>
        </p:txBody>
      </p:sp>
      <p:sp>
        <p:nvSpPr>
          <p:cNvPr id="16" name="正方形/長方形 15">
            <a:extLst>
              <a:ext uri="{FF2B5EF4-FFF2-40B4-BE49-F238E27FC236}">
                <a16:creationId xmlns:a16="http://schemas.microsoft.com/office/drawing/2014/main" id="{F794C340-1D52-D202-2734-5CC115561495}"/>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さまざまな購入方法</a:t>
            </a:r>
          </a:p>
        </p:txBody>
      </p:sp>
    </p:spTree>
    <p:extLst>
      <p:ext uri="{BB962C8B-B14F-4D97-AF65-F5344CB8AC3E}">
        <p14:creationId xmlns:p14="http://schemas.microsoft.com/office/powerpoint/2010/main" val="39830407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DFBF7E-874F-CAA5-4746-14FD4D5C7280}"/>
            </a:ext>
          </a:extLst>
        </p:cNvPr>
        <p:cNvGrpSpPr/>
        <p:nvPr/>
      </p:nvGrpSpPr>
      <p:grpSpPr>
        <a:xfrm>
          <a:off x="0" y="0"/>
          <a:ext cx="0" cy="0"/>
          <a:chOff x="0" y="0"/>
          <a:chExt cx="0" cy="0"/>
        </a:xfrm>
      </p:grpSpPr>
      <p:graphicFrame>
        <p:nvGraphicFramePr>
          <p:cNvPr id="19" name="表 18">
            <a:extLst>
              <a:ext uri="{FF2B5EF4-FFF2-40B4-BE49-F238E27FC236}">
                <a16:creationId xmlns:a16="http://schemas.microsoft.com/office/drawing/2014/main" id="{210939C4-AD43-ED38-3376-F5F5B6C91F85}"/>
              </a:ext>
            </a:extLst>
          </p:cNvPr>
          <p:cNvGraphicFramePr>
            <a:graphicFrameLocks noGrp="1"/>
          </p:cNvGraphicFramePr>
          <p:nvPr>
            <p:extLst>
              <p:ext uri="{D42A27DB-BD31-4B8C-83A1-F6EECF244321}">
                <p14:modId xmlns:p14="http://schemas.microsoft.com/office/powerpoint/2010/main" val="2325448823"/>
              </p:ext>
            </p:extLst>
          </p:nvPr>
        </p:nvGraphicFramePr>
        <p:xfrm>
          <a:off x="3134493" y="1614334"/>
          <a:ext cx="8258175" cy="3793362"/>
        </p:xfrm>
        <a:graphic>
          <a:graphicData uri="http://schemas.openxmlformats.org/drawingml/2006/table">
            <a:tbl>
              <a:tblPr firstRow="1" bandRow="1">
                <a:tableStyleId>{5C22544A-7EE6-4342-B048-85BDC9FD1C3A}</a:tableStyleId>
              </a:tblPr>
              <a:tblGrid>
                <a:gridCol w="8258175">
                  <a:extLst>
                    <a:ext uri="{9D8B030D-6E8A-4147-A177-3AD203B41FA5}">
                      <a16:colId xmlns:a16="http://schemas.microsoft.com/office/drawing/2014/main" val="2331665265"/>
                    </a:ext>
                  </a:extLst>
                </a:gridCol>
              </a:tblGrid>
              <a:tr h="1133475">
                <a:tc>
                  <a:txBody>
                    <a:bodyPr/>
                    <a:lstStyle/>
                    <a:p>
                      <a:pPr lvl="0" algn="l">
                        <a:lnSpc>
                          <a:spcPct val="150000"/>
                        </a:lnSpc>
                        <a:buNone/>
                      </a:pPr>
                      <a:r>
                        <a:rPr lang="ja-JP" altLang="en-US" sz="3200" b="0">
                          <a:solidFill>
                            <a:schemeClr val="tx1"/>
                          </a:solidFill>
                          <a:latin typeface="UD Digi Kyokasho NK-R"/>
                          <a:ea typeface="UD Digi Kyokasho NK-R"/>
                          <a:cs typeface="+mn-lt"/>
                        </a:rPr>
                        <a:t>◎　中学生になってから</a:t>
                      </a:r>
                      <a:endParaRPr lang="en-US" altLang="en-US" sz="3200" b="0">
                        <a:solidFill>
                          <a:schemeClr val="tx1"/>
                        </a:solidFill>
                        <a:latin typeface="UD Digi Kyokasho NK-R"/>
                        <a:ea typeface="UD Digi Kyokasho NK-R"/>
                        <a:cs typeface="+mn-lt"/>
                      </a:endParaRPr>
                    </a:p>
                    <a:p>
                      <a:pPr lvl="0" algn="l">
                        <a:lnSpc>
                          <a:spcPct val="150000"/>
                        </a:lnSpc>
                        <a:buNone/>
                      </a:pPr>
                      <a:r>
                        <a:rPr lang="ja-JP" altLang="en-US" sz="3200" b="0">
                          <a:solidFill>
                            <a:schemeClr val="tx1"/>
                          </a:solidFill>
                          <a:latin typeface="UD Digi Kyokasho NK-R"/>
                          <a:ea typeface="UD Digi Kyokasho NK-R"/>
                          <a:cs typeface="+mn-lt"/>
                        </a:rPr>
                        <a:t>　　　どんなものを、どこで買った？</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89262481"/>
                  </a:ext>
                </a:extLst>
              </a:tr>
              <a:tr h="1152525">
                <a:tc>
                  <a:txBody>
                    <a:bodyPr/>
                    <a:lstStyle/>
                    <a:p>
                      <a:pPr marL="0" marR="0" lvl="0" indent="0" algn="l" rtl="0">
                        <a:lnSpc>
                          <a:spcPct val="100000"/>
                        </a:lnSpc>
                        <a:spcBef>
                          <a:spcPts val="0"/>
                        </a:spcBef>
                        <a:spcAft>
                          <a:spcPts val="0"/>
                        </a:spcAft>
                        <a:buClrTx/>
                        <a:buSzTx/>
                        <a:buFontTx/>
                        <a:buNone/>
                      </a:pPr>
                      <a:r>
                        <a:rPr lang="ja-JP" altLang="en-US" sz="3200" b="1">
                          <a:solidFill>
                            <a:srgbClr val="FF00A2"/>
                          </a:solidFill>
                          <a:latin typeface="UD Digi Kyokasho NK-R"/>
                          <a:ea typeface="UD Digi Kyokasho NK-R"/>
                          <a:cs typeface="+mn-lt"/>
                        </a:rPr>
                        <a:t>◎　買い物について考えよう</a:t>
                      </a:r>
                      <a:endParaRPr lang="ja-JP" sz="3600" b="0" i="0" u="none" strike="noStrike" noProof="0">
                        <a:solidFill>
                          <a:srgbClr val="FF00A2"/>
                        </a:solidFill>
                        <a:effectLst/>
                        <a:latin typeface="UD Digi Kyokasho NK-R"/>
                        <a:ea typeface="UD Digi Kyokasho NK-R"/>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16637505"/>
                  </a:ext>
                </a:extLst>
              </a:tr>
              <a:tr h="1152524">
                <a:tc>
                  <a:txBody>
                    <a:bodyPr/>
                    <a:lstStyle/>
                    <a:p>
                      <a:pPr marL="0" marR="0" lvl="0" indent="0" algn="l" rtl="0">
                        <a:lnSpc>
                          <a:spcPct val="100000"/>
                        </a:lnSpc>
                        <a:spcBef>
                          <a:spcPts val="0"/>
                        </a:spcBef>
                        <a:spcAft>
                          <a:spcPts val="0"/>
                        </a:spcAft>
                        <a:buClrTx/>
                        <a:buSzTx/>
                        <a:buFontTx/>
                        <a:buNone/>
                      </a:pPr>
                      <a:r>
                        <a:rPr lang="ja-JP" altLang="en-US" sz="3200">
                          <a:latin typeface="UD Digi Kyokasho NK-R"/>
                          <a:ea typeface="UD Digi Kyokasho NK-R"/>
                          <a:cs typeface="+mn-lt"/>
                        </a:rPr>
                        <a:t>◎　さまざまな支払い方法を知ろう</a:t>
                      </a:r>
                      <a:endParaRPr lang="ja-JP" altLang="ja-JP" sz="3200">
                        <a:latin typeface="UD Digi Kyokasho NK-R"/>
                        <a:ea typeface="UD Digi Kyokasho NK-R"/>
                        <a:cs typeface="Calibri"/>
                      </a:endParaRPr>
                    </a:p>
                  </a:txBody>
                  <a:tcPr anchor="ctr">
                    <a:lnL w="12700">
                      <a:solidFill>
                        <a:srgbClr val="FFFFFF"/>
                      </a:solidFill>
                    </a:lnL>
                    <a:lnR w="12700">
                      <a:solidFill>
                        <a:srgbClr val="FFFFFF"/>
                      </a:solidFill>
                    </a:lnR>
                    <a:lnT w="12700">
                      <a:noFill/>
                    </a:lnT>
                    <a:lnB w="12700">
                      <a:solidFill>
                        <a:srgbClr val="FFFFFF"/>
                      </a:solidFill>
                    </a:lnB>
                    <a:lnTlToBr w="12700" cmpd="sng">
                      <a:noFill/>
                      <a:prstDash val="solid"/>
                    </a:lnTlToBr>
                    <a:lnBlToTr w="12700" cmpd="sng">
                      <a:noFill/>
                      <a:prstDash val="solid"/>
                    </a:lnBlToTr>
                    <a:noFill/>
                  </a:tcPr>
                </a:tc>
                <a:extLst>
                  <a:ext uri="{0D108BD9-81ED-4DB2-BD59-A6C34878D82A}">
                    <a16:rowId xmlns:a16="http://schemas.microsoft.com/office/drawing/2014/main" val="681146910"/>
                  </a:ext>
                </a:extLst>
              </a:tr>
            </a:tbl>
          </a:graphicData>
        </a:graphic>
      </p:graphicFrame>
      <p:sp>
        <p:nvSpPr>
          <p:cNvPr id="8" name="正方形/長方形 7">
            <a:extLst>
              <a:ext uri="{FF2B5EF4-FFF2-40B4-BE49-F238E27FC236}">
                <a16:creationId xmlns:a16="http://schemas.microsoft.com/office/drawing/2014/main" id="{231837AD-2B9C-CF6A-F658-5C89778CA0E7}"/>
              </a:ext>
            </a:extLst>
          </p:cNvPr>
          <p:cNvSpPr/>
          <p:nvPr/>
        </p:nvSpPr>
        <p:spPr>
          <a:xfrm>
            <a:off x="0" y="1074963"/>
            <a:ext cx="2627853" cy="57830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
        <p:nvSpPr>
          <p:cNvPr id="9" name="テキスト ボックス 4">
            <a:extLst>
              <a:ext uri="{FF2B5EF4-FFF2-40B4-BE49-F238E27FC236}">
                <a16:creationId xmlns:a16="http://schemas.microsoft.com/office/drawing/2014/main" id="{751DD67B-9CD2-141F-7736-E1E0D8431363}"/>
              </a:ext>
            </a:extLst>
          </p:cNvPr>
          <p:cNvSpPr txBox="1"/>
          <p:nvPr/>
        </p:nvSpPr>
        <p:spPr>
          <a:xfrm>
            <a:off x="0" y="1746020"/>
            <a:ext cx="2487168" cy="76944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400" b="1">
                <a:solidFill>
                  <a:schemeClr val="bg1"/>
                </a:solidFill>
                <a:latin typeface="UD Digi Kyokasho NK-B"/>
                <a:ea typeface="UD Digi Kyokasho NK-B"/>
                <a:cs typeface="Calibri" panose="020F0502020204030204"/>
              </a:rPr>
              <a:t>目　次</a:t>
            </a:r>
          </a:p>
        </p:txBody>
      </p:sp>
      <p:sp>
        <p:nvSpPr>
          <p:cNvPr id="10" name="四角形: 角を丸くする 9">
            <a:extLst>
              <a:ext uri="{FF2B5EF4-FFF2-40B4-BE49-F238E27FC236}">
                <a16:creationId xmlns:a16="http://schemas.microsoft.com/office/drawing/2014/main" id="{486486FA-EC41-42ED-056B-B74F3F20AD6C}"/>
              </a:ext>
            </a:extLst>
          </p:cNvPr>
          <p:cNvSpPr/>
          <p:nvPr/>
        </p:nvSpPr>
        <p:spPr>
          <a:xfrm>
            <a:off x="3134493" y="3243299"/>
            <a:ext cx="5917523" cy="949923"/>
          </a:xfrm>
          <a:prstGeom prst="roundRect">
            <a:avLst/>
          </a:prstGeom>
          <a:noFill/>
          <a:ln w="762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
        <p:nvSpPr>
          <p:cNvPr id="3" name="正方形/長方形 2">
            <a:extLst>
              <a:ext uri="{FF2B5EF4-FFF2-40B4-BE49-F238E27FC236}">
                <a16:creationId xmlns:a16="http://schemas.microsoft.com/office/drawing/2014/main" id="{D5FE538B-8B35-397F-A81A-3225E20C8842}"/>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2" name="四角形: 上の 2 つの角を丸める 11">
            <a:extLst>
              <a:ext uri="{FF2B5EF4-FFF2-40B4-BE49-F238E27FC236}">
                <a16:creationId xmlns:a16="http://schemas.microsoft.com/office/drawing/2014/main" id="{49DDA0FB-1429-B004-3D35-C75DE0CEC25A}"/>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14" name="四角形: 上の 2 つの角を丸める 13">
            <a:extLst>
              <a:ext uri="{FF2B5EF4-FFF2-40B4-BE49-F238E27FC236}">
                <a16:creationId xmlns:a16="http://schemas.microsoft.com/office/drawing/2014/main" id="{F9245C53-E233-6735-DF39-F9D26A81A0BE}"/>
              </a:ext>
            </a:extLst>
          </p:cNvPr>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altLang="ja-JP">
                <a:latin typeface="UD Digi Kyokasho NK-R"/>
                <a:ea typeface="UD Digi Kyokasho NK-R"/>
                <a:cs typeface="Calibri" panose="020F0502020204030204"/>
              </a:rPr>
              <a:t>2</a:t>
            </a:r>
            <a:r>
              <a:rPr lang="ja-JP">
                <a:latin typeface="UD Digi Kyokasho NK-R"/>
                <a:ea typeface="UD Digi Kyokasho NK-R"/>
                <a:cs typeface="Calibri" panose="020F0502020204030204"/>
              </a:rPr>
              <a:t>　購入方法</a:t>
            </a:r>
            <a:r>
              <a:rPr lang="ja-JP" altLang="en-US">
                <a:latin typeface="UD Digi Kyokasho NK-R"/>
                <a:ea typeface="UD Digi Kyokasho NK-R"/>
                <a:cs typeface="Calibri" panose="020F0502020204030204"/>
              </a:rPr>
              <a:t>と支払い方法の特徴</a:t>
            </a:r>
            <a:endParaRPr lang="ja-JP"/>
          </a:p>
        </p:txBody>
      </p:sp>
      <p:sp>
        <p:nvSpPr>
          <p:cNvPr id="16" name="正方形/長方形 15">
            <a:extLst>
              <a:ext uri="{FF2B5EF4-FFF2-40B4-BE49-F238E27FC236}">
                <a16:creationId xmlns:a16="http://schemas.microsoft.com/office/drawing/2014/main" id="{06F56D52-F372-6DAB-5228-58B9DC47EB02}"/>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さまざまな購入方法</a:t>
            </a:r>
          </a:p>
        </p:txBody>
      </p:sp>
    </p:spTree>
    <p:extLst>
      <p:ext uri="{BB962C8B-B14F-4D97-AF65-F5344CB8AC3E}">
        <p14:creationId xmlns:p14="http://schemas.microsoft.com/office/powerpoint/2010/main" val="22050715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テキスト ボックス 19">
            <a:extLst>
              <a:ext uri="{FF2B5EF4-FFF2-40B4-BE49-F238E27FC236}">
                <a16:creationId xmlns:a16="http://schemas.microsoft.com/office/drawing/2014/main" id="{A5A619C5-DF8C-D28A-F531-7E36D7EC0BDE}"/>
              </a:ext>
            </a:extLst>
          </p:cNvPr>
          <p:cNvSpPr txBox="1"/>
          <p:nvPr/>
        </p:nvSpPr>
        <p:spPr>
          <a:xfrm>
            <a:off x="1308832" y="1289273"/>
            <a:ext cx="9805306"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150000"/>
              </a:lnSpc>
            </a:pPr>
            <a:r>
              <a:rPr lang="ja-JP" altLang="en-US" sz="3200">
                <a:latin typeface="UD Digi Kyokasho NK-R"/>
                <a:ea typeface="UD Digi Kyokasho NK-R"/>
                <a:cs typeface="Calibri"/>
              </a:rPr>
              <a:t>これまでの買い物について振り返ってみよう</a:t>
            </a:r>
          </a:p>
        </p:txBody>
      </p:sp>
      <p:sp>
        <p:nvSpPr>
          <p:cNvPr id="32" name="テキスト ボックス 31">
            <a:extLst>
              <a:ext uri="{FF2B5EF4-FFF2-40B4-BE49-F238E27FC236}">
                <a16:creationId xmlns:a16="http://schemas.microsoft.com/office/drawing/2014/main" id="{3A2DA2BD-65BF-44A1-2705-8DD6D441DEE6}"/>
              </a:ext>
            </a:extLst>
          </p:cNvPr>
          <p:cNvSpPr txBox="1"/>
          <p:nvPr/>
        </p:nvSpPr>
        <p:spPr>
          <a:xfrm>
            <a:off x="328266" y="1289273"/>
            <a:ext cx="898071"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4800" b="1">
                <a:solidFill>
                  <a:schemeClr val="accent1"/>
                </a:solidFill>
                <a:latin typeface="UD Digi Kyokasho NK-B"/>
                <a:ea typeface="UD Digi Kyokasho NK-B"/>
                <a:cs typeface="Calibri" panose="020F0502020204030204"/>
              </a:rPr>
              <a:t>3</a:t>
            </a:r>
          </a:p>
        </p:txBody>
      </p:sp>
      <p:sp>
        <p:nvSpPr>
          <p:cNvPr id="2" name="テキスト ボックス 1"/>
          <p:cNvSpPr txBox="1"/>
          <p:nvPr/>
        </p:nvSpPr>
        <p:spPr>
          <a:xfrm>
            <a:off x="561556" y="2213414"/>
            <a:ext cx="9555322" cy="461665"/>
          </a:xfrm>
          <a:prstGeom prst="rect">
            <a:avLst/>
          </a:prstGeom>
          <a:noFill/>
        </p:spPr>
        <p:txBody>
          <a:bodyPr wrap="square" rtlCol="0">
            <a:spAutoFit/>
          </a:bodyPr>
          <a:lstStyle/>
          <a:p>
            <a:r>
              <a:rPr kumimoji="1" lang="ja-JP" altLang="en-US" sz="2400">
                <a:latin typeface="UD Digi Kyokasho NK-R" panose="02020400000000000000" pitchFamily="18" charset="-128"/>
                <a:ea typeface="UD Digi Kyokasho NK-R" panose="02020400000000000000" pitchFamily="18" charset="-128"/>
              </a:rPr>
              <a:t>（１）これまでの買い物で、以下のような経験はありますか？</a:t>
            </a:r>
          </a:p>
        </p:txBody>
      </p:sp>
      <p:sp>
        <p:nvSpPr>
          <p:cNvPr id="6" name="四角形: 角を丸くする 5">
            <a:extLst>
              <a:ext uri="{FF2B5EF4-FFF2-40B4-BE49-F238E27FC236}">
                <a16:creationId xmlns:a16="http://schemas.microsoft.com/office/drawing/2014/main" id="{B79CC547-6BA3-2262-0717-0D43FF276334}"/>
              </a:ext>
            </a:extLst>
          </p:cNvPr>
          <p:cNvSpPr/>
          <p:nvPr/>
        </p:nvSpPr>
        <p:spPr>
          <a:xfrm>
            <a:off x="783166" y="2783416"/>
            <a:ext cx="10265834" cy="3056465"/>
          </a:xfrm>
          <a:prstGeom prst="roundRect">
            <a:avLst/>
          </a:prstGeom>
          <a:solidFill>
            <a:schemeClr val="bg1"/>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0" name="テキスト ボックス 9"/>
          <p:cNvSpPr txBox="1"/>
          <p:nvPr/>
        </p:nvSpPr>
        <p:spPr>
          <a:xfrm>
            <a:off x="1143671" y="2938376"/>
            <a:ext cx="5174544" cy="2820516"/>
          </a:xfrm>
          <a:prstGeom prst="rect">
            <a:avLst/>
          </a:prstGeom>
          <a:noFill/>
        </p:spPr>
        <p:txBody>
          <a:bodyPr wrap="square" lIns="91440" tIns="45720" rIns="91440" bIns="45720" rtlCol="0" anchor="t">
            <a:spAutoFit/>
          </a:bodyPr>
          <a:lstStyle/>
          <a:p>
            <a:pPr>
              <a:lnSpc>
                <a:spcPct val="150000"/>
              </a:lnSpc>
            </a:pPr>
            <a:r>
              <a:rPr lang="ja-JP" sz="2000">
                <a:latin typeface="UD Digi Kyokasho NK-R"/>
                <a:ea typeface="UD Digi Kyokasho NK-R"/>
                <a:cs typeface="+mn-lt"/>
              </a:rPr>
              <a:t>1.代金を払ったのに商品が届かなかった</a:t>
            </a:r>
            <a:endParaRPr lang="ja-JP" sz="2000"/>
          </a:p>
          <a:p>
            <a:pPr>
              <a:lnSpc>
                <a:spcPct val="150000"/>
              </a:lnSpc>
            </a:pPr>
            <a:r>
              <a:rPr lang="ja-JP" sz="2000">
                <a:latin typeface="UD Digi Kyokasho NK-R"/>
                <a:ea typeface="UD Digi Kyokasho NK-R"/>
                <a:cs typeface="+mn-lt"/>
              </a:rPr>
              <a:t>2.説明や表示と実物が大きく違った</a:t>
            </a:r>
            <a:endParaRPr lang="en-US" sz="2000">
              <a:latin typeface="UD Digi Kyokasho NK-R"/>
              <a:ea typeface="UD Digi Kyokasho NK-R"/>
              <a:cs typeface="+mn-lt"/>
            </a:endParaRPr>
          </a:p>
          <a:p>
            <a:pPr>
              <a:lnSpc>
                <a:spcPct val="150000"/>
              </a:lnSpc>
            </a:pPr>
            <a:r>
              <a:rPr lang="ja-JP" sz="2000">
                <a:latin typeface="UD Digi Kyokasho NK-R"/>
                <a:ea typeface="UD Digi Kyokasho NK-R"/>
                <a:cs typeface="+mn-lt"/>
              </a:rPr>
              <a:t>3.買ったけれどあまり使わなかった</a:t>
            </a:r>
          </a:p>
          <a:p>
            <a:pPr>
              <a:lnSpc>
                <a:spcPct val="150000"/>
              </a:lnSpc>
            </a:pPr>
            <a:r>
              <a:rPr lang="ja-JP" sz="2000">
                <a:latin typeface="UD Digi Kyokasho NK-R"/>
                <a:ea typeface="UD Digi Kyokasho NK-R"/>
                <a:cs typeface="+mn-lt"/>
              </a:rPr>
              <a:t>4.不良品なのに返品できなかった</a:t>
            </a:r>
            <a:endParaRPr lang="en-US" sz="2000">
              <a:latin typeface="UD Digi Kyokasho NK-R"/>
              <a:ea typeface="UD Digi Kyokasho NK-R"/>
              <a:cs typeface="+mn-lt"/>
            </a:endParaRPr>
          </a:p>
          <a:p>
            <a:pPr>
              <a:lnSpc>
                <a:spcPct val="150000"/>
              </a:lnSpc>
            </a:pPr>
            <a:r>
              <a:rPr lang="ja-JP" sz="2000">
                <a:latin typeface="UD Digi Kyokasho NK-R"/>
                <a:ea typeface="UD Digi Kyokasho NK-R"/>
                <a:cs typeface="+mn-lt"/>
              </a:rPr>
              <a:t>5.持っていたのにさらに買った</a:t>
            </a:r>
          </a:p>
          <a:p>
            <a:pPr>
              <a:lnSpc>
                <a:spcPct val="150000"/>
              </a:lnSpc>
            </a:pPr>
            <a:r>
              <a:rPr lang="ja-JP" sz="2000">
                <a:latin typeface="UD Digi Kyokasho NK-R"/>
                <a:ea typeface="UD Digi Kyokasho NK-R"/>
                <a:cs typeface="+mn-lt"/>
              </a:rPr>
              <a:t>6.頼んだものとは別のものが届いた</a:t>
            </a:r>
            <a:endParaRPr lang="en-US" sz="2000">
              <a:latin typeface="UD Digi Kyokasho NK-R"/>
              <a:ea typeface="UD Digi Kyokasho NK-R"/>
              <a:cs typeface="+mn-lt"/>
            </a:endParaRPr>
          </a:p>
        </p:txBody>
      </p:sp>
      <p:pic>
        <p:nvPicPr>
          <p:cNvPr id="3" name="図 2" descr="時計, 食品, 記号 が含まれている画像&#10;&#10;説明は自動で生成されたものです">
            <a:extLst>
              <a:ext uri="{FF2B5EF4-FFF2-40B4-BE49-F238E27FC236}">
                <a16:creationId xmlns:a16="http://schemas.microsoft.com/office/drawing/2014/main" id="{09906DAE-855C-01A7-F2E1-6A6E0C6C4F1D}"/>
              </a:ext>
            </a:extLst>
          </p:cNvPr>
          <p:cNvPicPr>
            <a:picLocks noChangeAspect="1"/>
          </p:cNvPicPr>
          <p:nvPr/>
        </p:nvPicPr>
        <p:blipFill>
          <a:blip r:embed="rId3"/>
          <a:stretch>
            <a:fillRect/>
          </a:stretch>
        </p:blipFill>
        <p:spPr>
          <a:xfrm>
            <a:off x="9735080" y="2868164"/>
            <a:ext cx="1608259" cy="3064119"/>
          </a:xfrm>
          <a:prstGeom prst="rect">
            <a:avLst/>
          </a:prstGeom>
        </p:spPr>
      </p:pic>
      <p:sp>
        <p:nvSpPr>
          <p:cNvPr id="5" name="テキスト ボックス 4">
            <a:extLst>
              <a:ext uri="{FF2B5EF4-FFF2-40B4-BE49-F238E27FC236}">
                <a16:creationId xmlns:a16="http://schemas.microsoft.com/office/drawing/2014/main" id="{96EA5E70-4051-001B-80D5-FD6D085166B8}"/>
              </a:ext>
            </a:extLst>
          </p:cNvPr>
          <p:cNvSpPr txBox="1"/>
          <p:nvPr/>
        </p:nvSpPr>
        <p:spPr>
          <a:xfrm>
            <a:off x="6313547" y="2938375"/>
            <a:ext cx="4201530" cy="2820516"/>
          </a:xfrm>
          <a:prstGeom prst="rect">
            <a:avLst/>
          </a:prstGeom>
          <a:noFill/>
        </p:spPr>
        <p:txBody>
          <a:bodyPr wrap="square" lIns="91440" tIns="45720" rIns="91440" bIns="45720" rtlCol="0" anchor="t">
            <a:spAutoFit/>
          </a:bodyPr>
          <a:lstStyle/>
          <a:p>
            <a:pPr>
              <a:lnSpc>
                <a:spcPct val="150000"/>
              </a:lnSpc>
            </a:pPr>
            <a:r>
              <a:rPr lang="en-US" altLang="ja-JP" sz="2000">
                <a:latin typeface="UD Digi Kyokasho NK-R"/>
                <a:ea typeface="+mn-lt"/>
                <a:cs typeface="+mn-lt"/>
              </a:rPr>
              <a:t>7.</a:t>
            </a:r>
            <a:r>
              <a:rPr lang="ja-JP" altLang="en-US" sz="2000">
                <a:latin typeface="UD Digi Kyokasho NK-R"/>
                <a:ea typeface="UD Digi Kyokasho NK-R"/>
                <a:cs typeface="+mn-lt"/>
              </a:rPr>
              <a:t>ムダ遣いした</a:t>
            </a:r>
            <a:endParaRPr lang="ja-JP" sz="2000">
              <a:latin typeface="UD Digi Kyokasho NK-R"/>
              <a:ea typeface="UD Digi Kyokasho NK-R"/>
            </a:endParaRPr>
          </a:p>
          <a:p>
            <a:pPr>
              <a:lnSpc>
                <a:spcPct val="150000"/>
              </a:lnSpc>
            </a:pPr>
            <a:r>
              <a:rPr lang="en-US" altLang="ja-JP" sz="2000">
                <a:latin typeface="UD Digi Kyokasho NK-R"/>
                <a:ea typeface="+mn-lt"/>
                <a:cs typeface="+mn-lt"/>
              </a:rPr>
              <a:t>8.</a:t>
            </a:r>
            <a:r>
              <a:rPr lang="ja-JP" altLang="en-US" sz="2000">
                <a:latin typeface="UD Digi Kyokasho NK-R"/>
                <a:ea typeface="UD Digi Kyokasho NK-R"/>
                <a:cs typeface="+mn-lt"/>
              </a:rPr>
              <a:t>似合わなかった</a:t>
            </a:r>
          </a:p>
          <a:p>
            <a:pPr>
              <a:lnSpc>
                <a:spcPct val="150000"/>
              </a:lnSpc>
            </a:pPr>
            <a:r>
              <a:rPr lang="en-US" altLang="ja-JP" sz="2000">
                <a:latin typeface="UD Digi Kyokasho NK-R"/>
                <a:ea typeface="+mn-lt"/>
                <a:cs typeface="+mn-lt"/>
              </a:rPr>
              <a:t>9.</a:t>
            </a:r>
            <a:r>
              <a:rPr lang="ja-JP" altLang="en-US" sz="2000">
                <a:latin typeface="UD Digi Kyokasho NK-R"/>
                <a:ea typeface="UD Digi Kyokasho NK-R"/>
                <a:cs typeface="+mn-lt"/>
              </a:rPr>
              <a:t>欲しくないのに買わされた</a:t>
            </a:r>
            <a:endParaRPr lang="ja-JP" sz="2000">
              <a:latin typeface="UD Digi Kyokasho NK-R"/>
              <a:ea typeface="UD Digi Kyokasho NK-R"/>
              <a:cs typeface="+mn-lt"/>
            </a:endParaRPr>
          </a:p>
          <a:p>
            <a:pPr>
              <a:lnSpc>
                <a:spcPct val="150000"/>
              </a:lnSpc>
            </a:pPr>
            <a:r>
              <a:rPr lang="en-US" altLang="ja-JP" sz="2000">
                <a:latin typeface="UD Digi Kyokasho NK-R"/>
                <a:ea typeface="+mn-lt"/>
                <a:cs typeface="+mn-lt"/>
              </a:rPr>
              <a:t>10.</a:t>
            </a:r>
            <a:r>
              <a:rPr lang="ja-JP" altLang="en-US" sz="2000">
                <a:latin typeface="UD Digi Kyokasho NK-R"/>
                <a:ea typeface="UD Digi Kyokasho NK-R"/>
                <a:cs typeface="+mn-lt"/>
              </a:rPr>
              <a:t>すぐに壊れた</a:t>
            </a:r>
          </a:p>
          <a:p>
            <a:pPr>
              <a:lnSpc>
                <a:spcPct val="150000"/>
              </a:lnSpc>
            </a:pPr>
            <a:r>
              <a:rPr lang="en-US" altLang="ja-JP" sz="2000">
                <a:latin typeface="UD Digi Kyokasho NK-R"/>
                <a:ea typeface="+mn-lt"/>
                <a:cs typeface="+mn-lt"/>
              </a:rPr>
              <a:t>11.</a:t>
            </a:r>
            <a:r>
              <a:rPr lang="ja-JP" altLang="en-US" sz="2000">
                <a:latin typeface="UD Digi Kyokasho NK-R"/>
                <a:ea typeface="UD Digi Kyokasho NK-R"/>
                <a:cs typeface="+mn-lt"/>
              </a:rPr>
              <a:t>サイズが合わなかった</a:t>
            </a:r>
            <a:endParaRPr lang="ja-JP" sz="2000">
              <a:latin typeface="UD Digi Kyokasho NK-R"/>
              <a:ea typeface="UD Digi Kyokasho NK-R"/>
            </a:endParaRPr>
          </a:p>
          <a:p>
            <a:pPr>
              <a:lnSpc>
                <a:spcPct val="150000"/>
              </a:lnSpc>
            </a:pPr>
            <a:endParaRPr lang="ja-JP" altLang="en-US" sz="2000">
              <a:latin typeface="UD Digi Kyokasho NK-R"/>
              <a:ea typeface="UD Digi Kyokasho NK-R"/>
              <a:cs typeface="+mn-lt"/>
            </a:endParaRPr>
          </a:p>
        </p:txBody>
      </p:sp>
      <p:sp>
        <p:nvSpPr>
          <p:cNvPr id="17" name="矢印: 右 16">
            <a:extLst>
              <a:ext uri="{FF2B5EF4-FFF2-40B4-BE49-F238E27FC236}">
                <a16:creationId xmlns:a16="http://schemas.microsoft.com/office/drawing/2014/main" id="{0A2226BF-926E-8E9E-4F51-DCBB9955C8CF}"/>
              </a:ext>
            </a:extLst>
          </p:cNvPr>
          <p:cNvSpPr/>
          <p:nvPr/>
        </p:nvSpPr>
        <p:spPr>
          <a:xfrm>
            <a:off x="593806" y="5842323"/>
            <a:ext cx="3025044" cy="919122"/>
          </a:xfrm>
          <a:prstGeom prst="right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a:latin typeface="UD デジタル 教科書体 N-R"/>
                <a:ea typeface="UD デジタル 教科書体 N-R"/>
                <a:cs typeface="Calibri"/>
              </a:rPr>
              <a:t>失敗や後悔したことは…</a:t>
            </a:r>
            <a:endParaRPr lang="ja-JP" altLang="en-US">
              <a:latin typeface="UD デジタル 教科書体 N-R"/>
              <a:ea typeface="UD デジタル 教科書体 N-R"/>
            </a:endParaRPr>
          </a:p>
        </p:txBody>
      </p:sp>
      <p:sp>
        <p:nvSpPr>
          <p:cNvPr id="19" name="テキスト ボックス 18">
            <a:extLst>
              <a:ext uri="{FF2B5EF4-FFF2-40B4-BE49-F238E27FC236}">
                <a16:creationId xmlns:a16="http://schemas.microsoft.com/office/drawing/2014/main" id="{632DEAE6-AF43-5915-148F-A416BC282F45}"/>
              </a:ext>
            </a:extLst>
          </p:cNvPr>
          <p:cNvSpPr txBox="1"/>
          <p:nvPr/>
        </p:nvSpPr>
        <p:spPr>
          <a:xfrm>
            <a:off x="3718646" y="6011039"/>
            <a:ext cx="8066327" cy="638252"/>
          </a:xfrm>
          <a:prstGeom prst="rect">
            <a:avLst/>
          </a:prstGeom>
          <a:noFill/>
        </p:spPr>
        <p:txBody>
          <a:bodyPr wrap="square" lIns="91440" tIns="45720" rIns="91440" bIns="45720" rtlCol="0" anchor="t">
            <a:spAutoFit/>
          </a:bodyPr>
          <a:lstStyle/>
          <a:p>
            <a:pPr>
              <a:lnSpc>
                <a:spcPct val="150000"/>
              </a:lnSpc>
            </a:pPr>
            <a:r>
              <a:rPr lang="ja-JP" altLang="en-US" sz="2600" b="1">
                <a:solidFill>
                  <a:schemeClr val="accent1"/>
                </a:solidFill>
                <a:latin typeface="UD Digi Kyokasho NK-R"/>
                <a:ea typeface="UD Digi Kyokasho NK-R"/>
              </a:rPr>
              <a:t>●どのようなとき？ ●どのような物？ ●どのような方法？</a:t>
            </a:r>
            <a:endParaRPr lang="ja-JP" sz="2600" b="1">
              <a:solidFill>
                <a:schemeClr val="accent1"/>
              </a:solidFill>
              <a:latin typeface="UD Digi Kyokasho NK-R"/>
              <a:ea typeface="UD Digi Kyokasho NK-R"/>
              <a:cs typeface="Calibri" panose="020F0502020204030204"/>
            </a:endParaRPr>
          </a:p>
        </p:txBody>
      </p:sp>
      <p:sp>
        <p:nvSpPr>
          <p:cNvPr id="9" name="正方形/長方形 8">
            <a:extLst>
              <a:ext uri="{FF2B5EF4-FFF2-40B4-BE49-F238E27FC236}">
                <a16:creationId xmlns:a16="http://schemas.microsoft.com/office/drawing/2014/main" id="{E7E83691-8F65-7DCA-4A0A-556152CE5A49}"/>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2" name="四角形: 上の 2 つの角を丸める 11">
            <a:extLst>
              <a:ext uri="{FF2B5EF4-FFF2-40B4-BE49-F238E27FC236}">
                <a16:creationId xmlns:a16="http://schemas.microsoft.com/office/drawing/2014/main" id="{F3484972-E7AC-B70C-0F6D-EC7E6A9B2B8F}"/>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16" name="四角形: 上の 2 つの角を丸める 15">
            <a:extLst>
              <a:ext uri="{FF2B5EF4-FFF2-40B4-BE49-F238E27FC236}">
                <a16:creationId xmlns:a16="http://schemas.microsoft.com/office/drawing/2014/main" id="{FEF3E1A9-A84C-D3E9-2A21-753F4E40A9B7}"/>
              </a:ext>
            </a:extLst>
          </p:cNvPr>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altLang="ja-JP">
                <a:latin typeface="UD Digi Kyokasho NK-R"/>
                <a:ea typeface="UD Digi Kyokasho NK-R"/>
                <a:cs typeface="Calibri" panose="020F0502020204030204"/>
              </a:rPr>
              <a:t>2</a:t>
            </a:r>
            <a:r>
              <a:rPr lang="ja-JP">
                <a:latin typeface="UD Digi Kyokasho NK-R"/>
                <a:ea typeface="UD Digi Kyokasho NK-R"/>
                <a:cs typeface="Calibri" panose="020F0502020204030204"/>
              </a:rPr>
              <a:t>　購入方法</a:t>
            </a:r>
            <a:r>
              <a:rPr lang="ja-JP" altLang="en-US">
                <a:latin typeface="UD Digi Kyokasho NK-R"/>
                <a:ea typeface="UD Digi Kyokasho NK-R"/>
                <a:cs typeface="Calibri" panose="020F0502020204030204"/>
              </a:rPr>
              <a:t>と支払い方法の特徴</a:t>
            </a:r>
            <a:endParaRPr lang="ja-JP"/>
          </a:p>
        </p:txBody>
      </p:sp>
      <p:sp>
        <p:nvSpPr>
          <p:cNvPr id="21" name="正方形/長方形 20">
            <a:extLst>
              <a:ext uri="{FF2B5EF4-FFF2-40B4-BE49-F238E27FC236}">
                <a16:creationId xmlns:a16="http://schemas.microsoft.com/office/drawing/2014/main" id="{BF701254-D8D1-5778-1E8F-901A83A4C8CE}"/>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さまざまな購入方法</a:t>
            </a:r>
          </a:p>
        </p:txBody>
      </p:sp>
    </p:spTree>
    <p:extLst>
      <p:ext uri="{BB962C8B-B14F-4D97-AF65-F5344CB8AC3E}">
        <p14:creationId xmlns:p14="http://schemas.microsoft.com/office/powerpoint/2010/main" val="1553410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二等辺三角形 28">
            <a:extLst>
              <a:ext uri="{FF2B5EF4-FFF2-40B4-BE49-F238E27FC236}">
                <a16:creationId xmlns:a16="http://schemas.microsoft.com/office/drawing/2014/main" id="{83E6E15D-3514-36AD-A145-471E7FBF46B0}"/>
              </a:ext>
            </a:extLst>
          </p:cNvPr>
          <p:cNvSpPr/>
          <p:nvPr/>
        </p:nvSpPr>
        <p:spPr>
          <a:xfrm rot="5400000">
            <a:off x="6552196" y="4959313"/>
            <a:ext cx="430892" cy="503464"/>
          </a:xfrm>
          <a:prstGeom prst="triangl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0" name="テキスト ボックス 19">
            <a:extLst>
              <a:ext uri="{FF2B5EF4-FFF2-40B4-BE49-F238E27FC236}">
                <a16:creationId xmlns:a16="http://schemas.microsoft.com/office/drawing/2014/main" id="{A5A619C5-DF8C-D28A-F531-7E36D7EC0BDE}"/>
              </a:ext>
            </a:extLst>
          </p:cNvPr>
          <p:cNvSpPr txBox="1"/>
          <p:nvPr/>
        </p:nvSpPr>
        <p:spPr>
          <a:xfrm>
            <a:off x="1744738" y="1174063"/>
            <a:ext cx="9805306"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150000"/>
              </a:lnSpc>
            </a:pPr>
            <a:r>
              <a:rPr lang="ja-JP" altLang="en-US" sz="3200">
                <a:latin typeface="UD Digi Kyokasho NK-R"/>
                <a:ea typeface="UD Digi Kyokasho NK-R"/>
                <a:cs typeface="Calibri"/>
              </a:rPr>
              <a:t>これまでの買い物について振り返ってみよう</a:t>
            </a:r>
          </a:p>
        </p:txBody>
      </p:sp>
      <p:sp>
        <p:nvSpPr>
          <p:cNvPr id="22" name="四角形: 角を丸くする 21">
            <a:extLst>
              <a:ext uri="{FF2B5EF4-FFF2-40B4-BE49-F238E27FC236}">
                <a16:creationId xmlns:a16="http://schemas.microsoft.com/office/drawing/2014/main" id="{363C2212-A548-2DFB-AE4E-217455570CB3}"/>
              </a:ext>
            </a:extLst>
          </p:cNvPr>
          <p:cNvSpPr/>
          <p:nvPr/>
        </p:nvSpPr>
        <p:spPr>
          <a:xfrm>
            <a:off x="271689" y="2425431"/>
            <a:ext cx="6242654" cy="3907430"/>
          </a:xfrm>
          <a:prstGeom prst="round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4" name="テキスト ボックス 23">
            <a:extLst>
              <a:ext uri="{FF2B5EF4-FFF2-40B4-BE49-F238E27FC236}">
                <a16:creationId xmlns:a16="http://schemas.microsoft.com/office/drawing/2014/main" id="{B6C76B3E-6C76-B33A-4F81-190F34BA7349}"/>
              </a:ext>
            </a:extLst>
          </p:cNvPr>
          <p:cNvSpPr txBox="1"/>
          <p:nvPr/>
        </p:nvSpPr>
        <p:spPr>
          <a:xfrm>
            <a:off x="687629" y="2923010"/>
            <a:ext cx="5650205" cy="304698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3200" b="1">
                <a:solidFill>
                  <a:srgbClr val="4472C4"/>
                </a:solidFill>
                <a:latin typeface="UD Digi Kyokasho NK-R"/>
                <a:ea typeface="UD Digi Kyokasho NK-R"/>
                <a:cs typeface="Calibri"/>
              </a:rPr>
              <a:t>同じ失敗を繰り返さないために、</a:t>
            </a:r>
            <a:endParaRPr lang="ja-JP" sz="3200">
              <a:solidFill>
                <a:srgbClr val="4472C4"/>
              </a:solidFill>
              <a:latin typeface="UD Digi Kyokasho NK-R"/>
              <a:ea typeface="UD Digi Kyokasho NK-R"/>
              <a:cs typeface="Calibri"/>
            </a:endParaRPr>
          </a:p>
          <a:p>
            <a:r>
              <a:rPr lang="ja-JP" altLang="en-US" sz="3200" b="1">
                <a:solidFill>
                  <a:srgbClr val="4472C4"/>
                </a:solidFill>
                <a:latin typeface="UD Digi Kyokasho NK-R"/>
                <a:ea typeface="UD Digi Kyokasho NK-R"/>
                <a:cs typeface="Calibri"/>
              </a:rPr>
              <a:t>どのようなことに</a:t>
            </a:r>
            <a:endParaRPr lang="ja-JP" sz="3200">
              <a:solidFill>
                <a:srgbClr val="4472C4"/>
              </a:solidFill>
              <a:latin typeface="UD Digi Kyokasho NK-R"/>
              <a:ea typeface="UD Digi Kyokasho NK-R"/>
              <a:cs typeface="Calibri"/>
            </a:endParaRPr>
          </a:p>
          <a:p>
            <a:r>
              <a:rPr lang="ja-JP" altLang="en-US" sz="3200" b="1">
                <a:solidFill>
                  <a:srgbClr val="4472C4"/>
                </a:solidFill>
                <a:latin typeface="UD Digi Kyokasho NK-R"/>
                <a:ea typeface="UD Digi Kyokasho NK-R"/>
                <a:cs typeface="Calibri"/>
              </a:rPr>
              <a:t>気をつければいいのかな？</a:t>
            </a:r>
            <a:endParaRPr lang="ja-JP" sz="3200">
              <a:solidFill>
                <a:srgbClr val="4472C4"/>
              </a:solidFill>
              <a:latin typeface="UD Digi Kyokasho NK-R"/>
              <a:ea typeface="UD Digi Kyokasho NK-R"/>
              <a:cs typeface="Calibri"/>
            </a:endParaRPr>
          </a:p>
          <a:p>
            <a:endParaRPr lang="ja-JP" altLang="en-US" sz="3200" b="1">
              <a:solidFill>
                <a:srgbClr val="4472C4"/>
              </a:solidFill>
              <a:latin typeface="UD Digi Kyokasho NK-R"/>
              <a:ea typeface="UD Digi Kyokasho NK-R"/>
              <a:cs typeface="Calibri"/>
            </a:endParaRPr>
          </a:p>
          <a:p>
            <a:r>
              <a:rPr lang="ja-JP" altLang="en-US" sz="3200" b="1">
                <a:solidFill>
                  <a:srgbClr val="4472C4"/>
                </a:solidFill>
                <a:latin typeface="UD Digi Kyokasho NK-R"/>
                <a:ea typeface="UD Digi Kyokasho NK-R"/>
                <a:cs typeface="Calibri"/>
              </a:rPr>
              <a:t>３つ挙げてみよう</a:t>
            </a:r>
            <a:endParaRPr lang="ja-JP" sz="3200">
              <a:solidFill>
                <a:srgbClr val="4472C4"/>
              </a:solidFill>
              <a:latin typeface="UD Digi Kyokasho NK-R"/>
              <a:ea typeface="UD Digi Kyokasho NK-R"/>
              <a:cs typeface="Calibri"/>
            </a:endParaRPr>
          </a:p>
          <a:p>
            <a:endParaRPr lang="ja-JP" altLang="en-US" sz="3200" b="1">
              <a:solidFill>
                <a:srgbClr val="4472C4"/>
              </a:solidFill>
              <a:latin typeface="UD Digi Kyokasho NK-R"/>
              <a:ea typeface="UD Digi Kyokasho NK-R"/>
              <a:cs typeface="Calibri"/>
            </a:endParaRPr>
          </a:p>
        </p:txBody>
      </p:sp>
      <p:sp>
        <p:nvSpPr>
          <p:cNvPr id="32" name="テキスト ボックス 31">
            <a:extLst>
              <a:ext uri="{FF2B5EF4-FFF2-40B4-BE49-F238E27FC236}">
                <a16:creationId xmlns:a16="http://schemas.microsoft.com/office/drawing/2014/main" id="{3A2DA2BD-65BF-44A1-2705-8DD6D441DEE6}"/>
              </a:ext>
            </a:extLst>
          </p:cNvPr>
          <p:cNvSpPr txBox="1"/>
          <p:nvPr/>
        </p:nvSpPr>
        <p:spPr>
          <a:xfrm>
            <a:off x="583595" y="1174064"/>
            <a:ext cx="898071"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4800" b="1">
                <a:solidFill>
                  <a:schemeClr val="accent1"/>
                </a:solidFill>
                <a:latin typeface="UD Digi Kyokasho NK-B"/>
                <a:ea typeface="UD Digi Kyokasho NK-B"/>
                <a:cs typeface="Calibri" panose="020F0502020204030204"/>
              </a:rPr>
              <a:t>3</a:t>
            </a:r>
          </a:p>
        </p:txBody>
      </p:sp>
      <p:pic>
        <p:nvPicPr>
          <p:cNvPr id="5" name="図 2" descr="アイコン&#10;&#10;説明は自動で生成されたものです">
            <a:extLst>
              <a:ext uri="{FF2B5EF4-FFF2-40B4-BE49-F238E27FC236}">
                <a16:creationId xmlns:a16="http://schemas.microsoft.com/office/drawing/2014/main" id="{6A04B8F9-DCC6-AB91-B19C-D8B398FF55CD}"/>
              </a:ext>
            </a:extLst>
          </p:cNvPr>
          <p:cNvPicPr>
            <a:picLocks noChangeAspect="1"/>
          </p:cNvPicPr>
          <p:nvPr/>
        </p:nvPicPr>
        <p:blipFill>
          <a:blip r:embed="rId3"/>
          <a:stretch>
            <a:fillRect/>
          </a:stretch>
        </p:blipFill>
        <p:spPr>
          <a:xfrm>
            <a:off x="6797551" y="3277475"/>
            <a:ext cx="2087023" cy="3092506"/>
          </a:xfrm>
          <a:prstGeom prst="rect">
            <a:avLst/>
          </a:prstGeom>
        </p:spPr>
      </p:pic>
      <p:sp>
        <p:nvSpPr>
          <p:cNvPr id="6" name="正方形/長方形 5">
            <a:extLst>
              <a:ext uri="{FF2B5EF4-FFF2-40B4-BE49-F238E27FC236}">
                <a16:creationId xmlns:a16="http://schemas.microsoft.com/office/drawing/2014/main" id="{B87922FA-D265-30A8-EB4F-840A4DD4712F}"/>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9" name="四角形: 上の 2 つの角を丸める 8">
            <a:extLst>
              <a:ext uri="{FF2B5EF4-FFF2-40B4-BE49-F238E27FC236}">
                <a16:creationId xmlns:a16="http://schemas.microsoft.com/office/drawing/2014/main" id="{F42C75A1-EE03-A716-F4C5-6D8CBD94350A}"/>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11" name="四角形: 上の 2 つの角を丸める 10">
            <a:extLst>
              <a:ext uri="{FF2B5EF4-FFF2-40B4-BE49-F238E27FC236}">
                <a16:creationId xmlns:a16="http://schemas.microsoft.com/office/drawing/2014/main" id="{4BD6C8B8-1D01-AED7-2716-E1B3B48C747A}"/>
              </a:ext>
            </a:extLst>
          </p:cNvPr>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altLang="ja-JP">
                <a:latin typeface="UD Digi Kyokasho NK-R"/>
                <a:ea typeface="UD Digi Kyokasho NK-R"/>
                <a:cs typeface="Calibri" panose="020F0502020204030204"/>
              </a:rPr>
              <a:t>2</a:t>
            </a:r>
            <a:r>
              <a:rPr lang="ja-JP">
                <a:latin typeface="UD Digi Kyokasho NK-R"/>
                <a:ea typeface="UD Digi Kyokasho NK-R"/>
                <a:cs typeface="Calibri" panose="020F0502020204030204"/>
              </a:rPr>
              <a:t>　購入方法</a:t>
            </a:r>
            <a:r>
              <a:rPr lang="ja-JP" altLang="en-US">
                <a:latin typeface="UD Digi Kyokasho NK-R"/>
                <a:ea typeface="UD Digi Kyokasho NK-R"/>
                <a:cs typeface="Calibri" panose="020F0502020204030204"/>
              </a:rPr>
              <a:t>と支払い方法の特徴</a:t>
            </a:r>
            <a:endParaRPr lang="ja-JP"/>
          </a:p>
        </p:txBody>
      </p:sp>
      <p:sp>
        <p:nvSpPr>
          <p:cNvPr id="15" name="正方形/長方形 14">
            <a:extLst>
              <a:ext uri="{FF2B5EF4-FFF2-40B4-BE49-F238E27FC236}">
                <a16:creationId xmlns:a16="http://schemas.microsoft.com/office/drawing/2014/main" id="{30B41470-7E43-7095-335E-E6C190CB9511}"/>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さまざまな購入方法</a:t>
            </a:r>
          </a:p>
        </p:txBody>
      </p:sp>
      <p:graphicFrame>
        <p:nvGraphicFramePr>
          <p:cNvPr id="3" name="オブジェクト 2">
            <a:hlinkClick r:id="" action="ppaction://ole?verb=1"/>
            <a:extLst>
              <a:ext uri="{FF2B5EF4-FFF2-40B4-BE49-F238E27FC236}">
                <a16:creationId xmlns:a16="http://schemas.microsoft.com/office/drawing/2014/main" id="{0ABEBB13-F7CC-5922-53B1-1AD39AAC09B8}"/>
              </a:ext>
            </a:extLst>
          </p:cNvPr>
          <p:cNvGraphicFramePr>
            <a:graphicFrameLocks noChangeAspect="1"/>
          </p:cNvGraphicFramePr>
          <p:nvPr>
            <p:extLst>
              <p:ext uri="{D42A27DB-BD31-4B8C-83A1-F6EECF244321}">
                <p14:modId xmlns:p14="http://schemas.microsoft.com/office/powerpoint/2010/main" val="3846214140"/>
              </p:ext>
            </p:extLst>
          </p:nvPr>
        </p:nvGraphicFramePr>
        <p:xfrm>
          <a:off x="9166215" y="3429000"/>
          <a:ext cx="2474686" cy="2135275"/>
        </p:xfrm>
        <a:graphic>
          <a:graphicData uri="http://schemas.openxmlformats.org/presentationml/2006/ole">
            <mc:AlternateContent xmlns:mc="http://schemas.openxmlformats.org/markup-compatibility/2006">
              <mc:Choice xmlns:v="urn:schemas-microsoft-com:vml" Requires="v">
                <p:oleObj name="Document" showAsIcon="1" r:id="rId4" imgW="914400" imgH="788848" progId="Word.Document.12">
                  <p:embed/>
                </p:oleObj>
              </mc:Choice>
              <mc:Fallback>
                <p:oleObj name="Document" showAsIcon="1" r:id="rId4" imgW="914400" imgH="788848" progId="Word.Document.12">
                  <p:embed/>
                  <p:pic>
                    <p:nvPicPr>
                      <p:cNvPr id="3" name="オブジェクト 2">
                        <a:hlinkClick r:id="" action="ppaction://ole?verb=1"/>
                        <a:extLst>
                          <a:ext uri="{FF2B5EF4-FFF2-40B4-BE49-F238E27FC236}">
                            <a16:creationId xmlns:a16="http://schemas.microsoft.com/office/drawing/2014/main" id="{0ABEBB13-F7CC-5922-53B1-1AD39AAC09B8}"/>
                          </a:ext>
                        </a:extLst>
                      </p:cNvPr>
                      <p:cNvPicPr/>
                      <p:nvPr/>
                    </p:nvPicPr>
                    <p:blipFill>
                      <a:blip r:embed="rId5"/>
                      <a:stretch>
                        <a:fillRect/>
                      </a:stretch>
                    </p:blipFill>
                    <p:spPr>
                      <a:xfrm>
                        <a:off x="9166215" y="3429000"/>
                        <a:ext cx="2474686" cy="2135275"/>
                      </a:xfrm>
                      <a:prstGeom prst="rect">
                        <a:avLst/>
                      </a:prstGeom>
                    </p:spPr>
                  </p:pic>
                </p:oleObj>
              </mc:Fallback>
            </mc:AlternateContent>
          </a:graphicData>
        </a:graphic>
      </p:graphicFrame>
    </p:spTree>
    <p:extLst>
      <p:ext uri="{BB962C8B-B14F-4D97-AF65-F5344CB8AC3E}">
        <p14:creationId xmlns:p14="http://schemas.microsoft.com/office/powerpoint/2010/main" val="4182853690"/>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2552</Words>
  <Application>Microsoft Office PowerPoint</Application>
  <PresentationFormat>ワイド画面</PresentationFormat>
  <Paragraphs>294</Paragraphs>
  <Slides>17</Slides>
  <Notes>17</Notes>
  <HiddenSlides>0</HiddenSlides>
  <MMClips>0</MMClips>
  <ScaleCrop>false</ScaleCrop>
  <HeadingPairs>
    <vt:vector size="8" baseType="variant">
      <vt:variant>
        <vt:lpstr>使用されているフォント</vt:lpstr>
      </vt:variant>
      <vt:variant>
        <vt:i4>8</vt:i4>
      </vt:variant>
      <vt:variant>
        <vt:lpstr>テーマ</vt:lpstr>
      </vt:variant>
      <vt:variant>
        <vt:i4>1</vt:i4>
      </vt:variant>
      <vt:variant>
        <vt:lpstr>埋め込まれた OLE サーバー</vt:lpstr>
      </vt:variant>
      <vt:variant>
        <vt:i4>1</vt:i4>
      </vt:variant>
      <vt:variant>
        <vt:lpstr>スライド タイトル</vt:lpstr>
      </vt:variant>
      <vt:variant>
        <vt:i4>17</vt:i4>
      </vt:variant>
    </vt:vector>
  </HeadingPairs>
  <TitlesOfParts>
    <vt:vector size="27" baseType="lpstr">
      <vt:lpstr>ＭＳ Ｐゴシック</vt:lpstr>
      <vt:lpstr>UD Digi Kyokasho NK-B</vt:lpstr>
      <vt:lpstr>UD Digi Kyokasho NK-R</vt:lpstr>
      <vt:lpstr>UD Digi Kyokasho NK-R</vt:lpstr>
      <vt:lpstr>UD デジタル 教科書体 N-R</vt:lpstr>
      <vt:lpstr>Arial</vt:lpstr>
      <vt:lpstr>Calibri</vt:lpstr>
      <vt:lpstr>Calibri Light</vt:lpstr>
      <vt:lpstr>Office テーマ</vt:lpstr>
      <vt:lpstr>Microsoft Word 文書</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isogawa kazuya</dc:creator>
  <cp:lastModifiedBy>沙織 浅野</cp:lastModifiedBy>
  <cp:revision>1</cp:revision>
  <cp:lastPrinted>2023-12-05T02:30:32Z</cp:lastPrinted>
  <dcterms:created xsi:type="dcterms:W3CDTF">2023-04-25T00:33:40Z</dcterms:created>
  <dcterms:modified xsi:type="dcterms:W3CDTF">2024-03-07T09:03:27Z</dcterms:modified>
</cp:coreProperties>
</file>