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26"/>
  </p:notesMasterIdLst>
  <p:sldIdLst>
    <p:sldId id="256" r:id="rId2"/>
    <p:sldId id="312" r:id="rId3"/>
    <p:sldId id="313" r:id="rId4"/>
    <p:sldId id="314" r:id="rId5"/>
    <p:sldId id="315" r:id="rId6"/>
    <p:sldId id="322" r:id="rId7"/>
    <p:sldId id="317" r:id="rId8"/>
    <p:sldId id="318" r:id="rId9"/>
    <p:sldId id="319" r:id="rId10"/>
    <p:sldId id="320" r:id="rId11"/>
    <p:sldId id="297" r:id="rId12"/>
    <p:sldId id="311" r:id="rId13"/>
    <p:sldId id="321" r:id="rId14"/>
    <p:sldId id="300" r:id="rId15"/>
    <p:sldId id="301" r:id="rId16"/>
    <p:sldId id="287" r:id="rId17"/>
    <p:sldId id="302" r:id="rId18"/>
    <p:sldId id="308" r:id="rId19"/>
    <p:sldId id="310" r:id="rId20"/>
    <p:sldId id="303" r:id="rId21"/>
    <p:sldId id="306" r:id="rId22"/>
    <p:sldId id="307" r:id="rId23"/>
    <p:sldId id="279" r:id="rId24"/>
    <p:sldId id="262" r:id="rId25"/>
  </p:sldIdLst>
  <p:sldSz cx="9906000" cy="6858000" type="A4"/>
  <p:notesSz cx="7102475" cy="1023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71" userDrawn="1">
          <p15:clr>
            <a:srgbClr val="A4A3A4"/>
          </p15:clr>
        </p15:guide>
        <p15:guide id="2" pos="3506" userDrawn="1">
          <p15:clr>
            <a:srgbClr val="A4A3A4"/>
          </p15:clr>
        </p15:guide>
        <p15:guide id="3" pos="5093" userDrawn="1">
          <p15:clr>
            <a:srgbClr val="A4A3A4"/>
          </p15:clr>
        </p15:guide>
        <p15:guide id="4" orient="horz" pos="731" userDrawn="1">
          <p15:clr>
            <a:srgbClr val="A4A3A4"/>
          </p15:clr>
        </p15:guide>
        <p15:guide id="5" orient="horz" pos="210" userDrawn="1">
          <p15:clr>
            <a:srgbClr val="A4A3A4"/>
          </p15:clr>
        </p15:guide>
        <p15:guide id="6" pos="104" userDrawn="1">
          <p15:clr>
            <a:srgbClr val="A4A3A4"/>
          </p15:clr>
        </p15:guide>
        <p15:guide id="7" pos="6091" userDrawn="1">
          <p15:clr>
            <a:srgbClr val="A4A3A4"/>
          </p15:clr>
        </p15:guide>
        <p15:guide id="8" pos="1238" userDrawn="1">
          <p15:clr>
            <a:srgbClr val="A4A3A4"/>
          </p15:clr>
        </p15:guide>
        <p15:guide id="9" orient="horz" pos="2341" userDrawn="1">
          <p15:clr>
            <a:srgbClr val="A4A3A4"/>
          </p15:clr>
        </p15:guide>
        <p15:guide id="10" orient="horz" pos="1321" userDrawn="1">
          <p15:clr>
            <a:srgbClr val="A4A3A4"/>
          </p15:clr>
        </p15:guide>
        <p15:guide id="11" pos="1737" userDrawn="1">
          <p15:clr>
            <a:srgbClr val="A4A3A4"/>
          </p15:clr>
        </p15:guide>
        <p15:guide id="12" orient="horz" pos="4224" userDrawn="1">
          <p15:clr>
            <a:srgbClr val="A4A3A4"/>
          </p15:clr>
        </p15:guide>
        <p15:guide id="13" orient="horz" pos="799" userDrawn="1">
          <p15:clr>
            <a:srgbClr val="A4A3A4"/>
          </p15:clr>
        </p15:guide>
        <p15:guide id="14" orient="horz" pos="981" userDrawn="1">
          <p15:clr>
            <a:srgbClr val="A4A3A4"/>
          </p15:clr>
        </p15:guide>
        <p15:guide id="15" orient="horz" pos="250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D9ECDB"/>
    <a:srgbClr val="283991"/>
    <a:srgbClr val="FF6600"/>
    <a:srgbClr val="00668D"/>
    <a:srgbClr val="C5E0B4"/>
    <a:srgbClr val="F8CBAD"/>
    <a:srgbClr val="FF0000"/>
    <a:srgbClr val="009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6370" autoAdjust="0"/>
  </p:normalViewPr>
  <p:slideViewPr>
    <p:cSldViewPr snapToGrid="0" showGuides="1">
      <p:cViewPr varScale="1">
        <p:scale>
          <a:sx n="68" d="100"/>
          <a:sy n="68" d="100"/>
        </p:scale>
        <p:origin x="1248" y="72"/>
      </p:cViewPr>
      <p:guideLst>
        <p:guide orient="horz" pos="3271"/>
        <p:guide pos="3506"/>
        <p:guide pos="5093"/>
        <p:guide orient="horz" pos="731"/>
        <p:guide orient="horz" pos="210"/>
        <p:guide pos="104"/>
        <p:guide pos="6091"/>
        <p:guide pos="1238"/>
        <p:guide orient="horz" pos="2341"/>
        <p:guide orient="horz" pos="1321"/>
        <p:guide pos="1737"/>
        <p:guide orient="horz" pos="4224"/>
        <p:guide orient="horz" pos="799"/>
        <p:guide orient="horz" pos="981"/>
        <p:guide orient="horz" pos="2500"/>
      </p:guideLst>
    </p:cSldViewPr>
  </p:slideViewPr>
  <p:outlineViewPr>
    <p:cViewPr>
      <p:scale>
        <a:sx n="33" d="100"/>
        <a:sy n="33" d="100"/>
      </p:scale>
      <p:origin x="0" y="-120"/>
    </p:cViewPr>
  </p:outlineViewPr>
  <p:notesTextViewPr>
    <p:cViewPr>
      <p:scale>
        <a:sx n="1" d="1"/>
        <a:sy n="1" d="1"/>
      </p:scale>
      <p:origin x="0" y="0"/>
    </p:cViewPr>
  </p:notesTextViewPr>
  <p:sorterViewPr>
    <p:cViewPr varScale="1">
      <p:scale>
        <a:sx n="1" d="1"/>
        <a:sy n="1" d="1"/>
      </p:scale>
      <p:origin x="0" y="-5298"/>
    </p:cViewPr>
  </p:sorterViewPr>
  <p:notesViewPr>
    <p:cSldViewPr snapToGrid="0" showGuides="1">
      <p:cViewPr varScale="1">
        <p:scale>
          <a:sx n="84" d="100"/>
          <a:sy n="84" d="100"/>
        </p:scale>
        <p:origin x="3828" y="102"/>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7739" cy="513429"/>
          </a:xfrm>
          <a:prstGeom prst="rect">
            <a:avLst/>
          </a:prstGeom>
        </p:spPr>
        <p:txBody>
          <a:bodyPr vert="horz" lIns="94778" tIns="47389" rIns="94778" bIns="47389"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093" y="0"/>
            <a:ext cx="3077739" cy="513429"/>
          </a:xfrm>
          <a:prstGeom prst="rect">
            <a:avLst/>
          </a:prstGeom>
        </p:spPr>
        <p:txBody>
          <a:bodyPr vert="horz" lIns="94778" tIns="47389" rIns="94778" bIns="47389" rtlCol="0"/>
          <a:lstStyle>
            <a:lvl1pPr algn="r">
              <a:defRPr sz="1200"/>
            </a:lvl1pPr>
          </a:lstStyle>
          <a:p>
            <a:fld id="{F816BBB1-CC3F-448B-AD11-139BFD111F46}" type="datetimeFigureOut">
              <a:rPr kumimoji="1" lang="ja-JP" altLang="en-US" smtClean="0"/>
              <a:t>2024/3/6</a:t>
            </a:fld>
            <a:endParaRPr kumimoji="1" lang="ja-JP" altLang="en-US"/>
          </a:p>
        </p:txBody>
      </p:sp>
      <p:sp>
        <p:nvSpPr>
          <p:cNvPr id="4" name="スライド イメージ プレースホルダー 3"/>
          <p:cNvSpPr>
            <a:spLocks noGrp="1" noRot="1" noChangeAspect="1"/>
          </p:cNvSpPr>
          <p:nvPr>
            <p:ph type="sldImg" idx="2"/>
          </p:nvPr>
        </p:nvSpPr>
        <p:spPr>
          <a:xfrm>
            <a:off x="1057275" y="1279525"/>
            <a:ext cx="4987925" cy="3452813"/>
          </a:xfrm>
          <a:prstGeom prst="rect">
            <a:avLst/>
          </a:prstGeom>
          <a:noFill/>
          <a:ln w="12700">
            <a:solidFill>
              <a:prstClr val="black"/>
            </a:solidFill>
          </a:ln>
        </p:spPr>
        <p:txBody>
          <a:bodyPr vert="horz" lIns="94778" tIns="47389" rIns="94778" bIns="47389" rtlCol="0" anchor="ctr"/>
          <a:lstStyle/>
          <a:p>
            <a:endParaRPr lang="ja-JP" altLang="en-US"/>
          </a:p>
        </p:txBody>
      </p:sp>
      <p:sp>
        <p:nvSpPr>
          <p:cNvPr id="5" name="ノート プレースホルダー 4"/>
          <p:cNvSpPr>
            <a:spLocks noGrp="1"/>
          </p:cNvSpPr>
          <p:nvPr>
            <p:ph type="body" sz="quarter" idx="3"/>
          </p:nvPr>
        </p:nvSpPr>
        <p:spPr>
          <a:xfrm>
            <a:off x="710248" y="4924643"/>
            <a:ext cx="5681980" cy="4029254"/>
          </a:xfrm>
          <a:prstGeom prst="rect">
            <a:avLst/>
          </a:prstGeom>
        </p:spPr>
        <p:txBody>
          <a:bodyPr vert="horz" lIns="94778" tIns="47389" rIns="94778" bIns="4738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19599"/>
            <a:ext cx="3077739" cy="513428"/>
          </a:xfrm>
          <a:prstGeom prst="rect">
            <a:avLst/>
          </a:prstGeom>
        </p:spPr>
        <p:txBody>
          <a:bodyPr vert="horz" lIns="94778" tIns="47389" rIns="94778" bIns="4738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093" y="9719599"/>
            <a:ext cx="3077739" cy="513428"/>
          </a:xfrm>
          <a:prstGeom prst="rect">
            <a:avLst/>
          </a:prstGeom>
        </p:spPr>
        <p:txBody>
          <a:bodyPr vert="horz" lIns="94778" tIns="47389" rIns="94778" bIns="47389" rtlCol="0" anchor="b"/>
          <a:lstStyle>
            <a:lvl1pPr algn="r">
              <a:defRPr sz="1200"/>
            </a:lvl1pPr>
          </a:lstStyle>
          <a:p>
            <a:fld id="{85C4CED7-9B38-4135-9627-9123BA678FD8}" type="slidenum">
              <a:rPr kumimoji="1" lang="ja-JP" altLang="en-US" smtClean="0"/>
              <a:t>‹#›</a:t>
            </a:fld>
            <a:endParaRPr kumimoji="1" lang="ja-JP" altLang="en-US"/>
          </a:p>
        </p:txBody>
      </p:sp>
    </p:spTree>
    <p:extLst>
      <p:ext uri="{BB962C8B-B14F-4D97-AF65-F5344CB8AC3E}">
        <p14:creationId xmlns:p14="http://schemas.microsoft.com/office/powerpoint/2010/main" val="12647149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5C4CED7-9B38-4135-9627-9123BA678FD8}" type="slidenum">
              <a:rPr kumimoji="1" lang="ja-JP" altLang="en-US" smtClean="0"/>
              <a:t>3</a:t>
            </a:fld>
            <a:endParaRPr kumimoji="1" lang="ja-JP" altLang="en-US"/>
          </a:p>
        </p:txBody>
      </p:sp>
    </p:spTree>
    <p:extLst>
      <p:ext uri="{BB962C8B-B14F-4D97-AF65-F5344CB8AC3E}">
        <p14:creationId xmlns:p14="http://schemas.microsoft.com/office/powerpoint/2010/main" val="41422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5C4CED7-9B38-4135-9627-9123BA678FD8}" type="slidenum">
              <a:rPr kumimoji="1" lang="ja-JP" altLang="en-US" smtClean="0"/>
              <a:t>5</a:t>
            </a:fld>
            <a:endParaRPr kumimoji="1" lang="ja-JP" altLang="en-US"/>
          </a:p>
        </p:txBody>
      </p:sp>
    </p:spTree>
    <p:extLst>
      <p:ext uri="{BB962C8B-B14F-4D97-AF65-F5344CB8AC3E}">
        <p14:creationId xmlns:p14="http://schemas.microsoft.com/office/powerpoint/2010/main" val="266992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5C4CED7-9B38-4135-9627-9123BA678FD8}" type="slidenum">
              <a:rPr kumimoji="1" lang="ja-JP" altLang="en-US" smtClean="0"/>
              <a:t>23</a:t>
            </a:fld>
            <a:endParaRPr kumimoji="1" lang="ja-JP" altLang="en-US"/>
          </a:p>
        </p:txBody>
      </p:sp>
    </p:spTree>
    <p:extLst>
      <p:ext uri="{BB962C8B-B14F-4D97-AF65-F5344CB8AC3E}">
        <p14:creationId xmlns:p14="http://schemas.microsoft.com/office/powerpoint/2010/main" val="199998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8A601AC-C6FA-4CB4-B7D5-EBE876735647}" type="datetime1">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16085779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A9A543-7F84-4E56-8AFF-F86BDB22F905}" type="datetime1">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210860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BDE05F7-D458-47A1-9880-FA07C1F3DE6F}" type="datetime1">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173042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79" b="0" i="0">
                <a:solidFill>
                  <a:schemeClr val="tx1"/>
                </a:solidFill>
                <a:latin typeface="Yu Gothic"/>
                <a:cs typeface="Yu Gothic"/>
              </a:defRPr>
            </a:lvl1pPr>
          </a:lstStyle>
          <a:p>
            <a:pPr marL="11516">
              <a:lnSpc>
                <a:spcPts val="1378"/>
              </a:lnSpc>
            </a:pPr>
            <a:endParaRPr lang="ja-JP" altLang="en-US" spc="9"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EA8E502-3313-46EE-BDF4-1461CF3F464E}" type="datetime1">
              <a:rPr lang="en-US" altLang="ja-JP" smtClean="0"/>
              <a:t>3/6/2024</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00284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C0F1C900-7B79-60B0-268C-FE79E282B2FA}"/>
              </a:ext>
            </a:extLst>
          </p:cNvPr>
          <p:cNvSpPr txBox="1">
            <a:spLocks/>
          </p:cNvSpPr>
          <p:nvPr userDrawn="1"/>
        </p:nvSpPr>
        <p:spPr>
          <a:xfrm>
            <a:off x="0" y="-27165"/>
            <a:ext cx="9905999" cy="708202"/>
          </a:xfrm>
          <a:prstGeom prst="rect">
            <a:avLst/>
          </a:prstGeom>
          <a:solidFill>
            <a:srgbClr val="00668D"/>
          </a:solidFill>
        </p:spPr>
        <p:txBody>
          <a:bodyPr vert="horz" wrap="square" lIns="0" tIns="0" rIns="0" bIns="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12700">
              <a:lnSpc>
                <a:spcPct val="100000"/>
              </a:lnSpc>
              <a:spcBef>
                <a:spcPts val="100"/>
              </a:spcBef>
              <a:defRPr/>
            </a:pPr>
            <a:endParaRPr lang="ja-JP" altLang="en-US" sz="2400" b="1" dirty="0">
              <a:solidFill>
                <a:schemeClr val="bg1"/>
              </a:solidFill>
              <a:latin typeface="BIZ UDPゴシック" panose="020B0400000000000000" pitchFamily="50" charset="-128"/>
              <a:ea typeface="BIZ UDPゴシック" panose="020B0400000000000000" pitchFamily="50" charset="-128"/>
              <a:cs typeface="Yu Gothic"/>
            </a:endParaRPr>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A96DE6C9-81E6-4CF0-9B61-7B837FBECF94}" type="datetime1">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082488" y="359404"/>
            <a:ext cx="823511" cy="305073"/>
          </a:xfrm>
        </p:spPr>
        <p:txBody>
          <a:bodyPr/>
          <a:lstStyle>
            <a:lvl1pPr algn="ctr">
              <a:defRPr sz="1200" b="1">
                <a:solidFill>
                  <a:schemeClr val="bg1"/>
                </a:solidFill>
                <a:latin typeface="HG丸ｺﾞｼｯｸM-PRO" panose="020F0600000000000000" pitchFamily="50" charset="-128"/>
                <a:ea typeface="HG丸ｺﾞｼｯｸM-PRO" panose="020F0600000000000000" pitchFamily="50" charset="-128"/>
              </a:defRPr>
            </a:lvl1pPr>
          </a:lstStyle>
          <a:p>
            <a:fld id="{CBF46457-1B9F-4FAC-BEFB-EEAA1D48BCDA}" type="slidenum">
              <a:rPr kumimoji="1" lang="ja-JP" altLang="en-US" smtClean="0"/>
              <a:pPr/>
              <a:t>‹#›</a:t>
            </a:fld>
            <a:endParaRPr kumimoji="1" lang="ja-JP" altLang="en-US" dirty="0"/>
          </a:p>
        </p:txBody>
      </p:sp>
      <p:sp>
        <p:nvSpPr>
          <p:cNvPr id="27" name="タイトル 1">
            <a:extLst>
              <a:ext uri="{FF2B5EF4-FFF2-40B4-BE49-F238E27FC236}">
                <a16:creationId xmlns:a16="http://schemas.microsoft.com/office/drawing/2014/main" id="{46933459-540A-9CA2-A8FF-36E134EE3579}"/>
              </a:ext>
            </a:extLst>
          </p:cNvPr>
          <p:cNvSpPr txBox="1">
            <a:spLocks/>
          </p:cNvSpPr>
          <p:nvPr userDrawn="1"/>
        </p:nvSpPr>
        <p:spPr>
          <a:xfrm>
            <a:off x="7375584" y="0"/>
            <a:ext cx="2530415" cy="332239"/>
          </a:xfrm>
          <a:prstGeom prst="rect">
            <a:avLst/>
          </a:prstGeom>
          <a:noFill/>
        </p:spPr>
        <p:txBody>
          <a:bodyPr vert="horz" wrap="none" lIns="91440" tIns="0" rIns="91440" bIns="0" rtlCol="0" anchor="ctr"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lnSpc>
                <a:spcPct val="100000"/>
              </a:lnSpc>
            </a:pPr>
            <a:r>
              <a:rPr lang="zh-TW" altLang="en-US" sz="1400" b="1" spc="0" dirty="0">
                <a:solidFill>
                  <a:schemeClr val="bg1"/>
                </a:solidFill>
                <a:latin typeface="BIZ UDPゴシック" panose="020B0400000000000000" pitchFamily="50" charset="-128"/>
                <a:ea typeface="BIZ UDPゴシック" panose="020B0400000000000000" pitchFamily="50" charset="-128"/>
                <a:cs typeface="MS UI Gothic"/>
              </a:rPr>
              <a:t>徳島県教育旅行誘致企画書</a:t>
            </a:r>
            <a:endParaRPr lang="ja-JP" altLang="en-US" sz="1400" spc="0" dirty="0">
              <a:solidFill>
                <a:schemeClr val="bg1"/>
              </a:solidFill>
              <a:latin typeface="BIZ UDPゴシック" panose="020B0400000000000000" pitchFamily="50" charset="-128"/>
              <a:ea typeface="BIZ UDPゴシック" panose="020B0400000000000000" pitchFamily="50" charset="-128"/>
            </a:endParaRPr>
          </a:p>
        </p:txBody>
      </p:sp>
      <p:cxnSp>
        <p:nvCxnSpPr>
          <p:cNvPr id="10" name="直線コネクタ 9">
            <a:extLst>
              <a:ext uri="{FF2B5EF4-FFF2-40B4-BE49-F238E27FC236}">
                <a16:creationId xmlns:a16="http://schemas.microsoft.com/office/drawing/2014/main" id="{CA0EE603-35A9-ED92-0DCB-BACD9FBD7AC5}"/>
              </a:ext>
            </a:extLst>
          </p:cNvPr>
          <p:cNvCxnSpPr>
            <a:cxnSpLocks/>
          </p:cNvCxnSpPr>
          <p:nvPr userDrawn="1"/>
        </p:nvCxnSpPr>
        <p:spPr>
          <a:xfrm>
            <a:off x="2147977"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13F5BE2-322A-3383-C10E-AA924B3FF747}"/>
              </a:ext>
            </a:extLst>
          </p:cNvPr>
          <p:cNvCxnSpPr>
            <a:cxnSpLocks/>
          </p:cNvCxnSpPr>
          <p:nvPr userDrawn="1"/>
        </p:nvCxnSpPr>
        <p:spPr>
          <a:xfrm>
            <a:off x="2789923"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8924C96-D7E7-1F36-9742-F8877128FCB0}"/>
              </a:ext>
            </a:extLst>
          </p:cNvPr>
          <p:cNvCxnSpPr>
            <a:cxnSpLocks/>
          </p:cNvCxnSpPr>
          <p:nvPr userDrawn="1"/>
        </p:nvCxnSpPr>
        <p:spPr>
          <a:xfrm>
            <a:off x="3618482"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11E57A9-9E56-09A7-0B4F-5A604B38FA07}"/>
              </a:ext>
            </a:extLst>
          </p:cNvPr>
          <p:cNvCxnSpPr>
            <a:cxnSpLocks/>
          </p:cNvCxnSpPr>
          <p:nvPr userDrawn="1"/>
        </p:nvCxnSpPr>
        <p:spPr>
          <a:xfrm>
            <a:off x="5029271"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0C107E0-AD25-C980-6C4B-07B2F8313731}"/>
              </a:ext>
            </a:extLst>
          </p:cNvPr>
          <p:cNvCxnSpPr>
            <a:cxnSpLocks/>
          </p:cNvCxnSpPr>
          <p:nvPr userDrawn="1"/>
        </p:nvCxnSpPr>
        <p:spPr>
          <a:xfrm>
            <a:off x="6451256"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1F17622-0703-EDFB-6000-65B416F38FB2}"/>
              </a:ext>
            </a:extLst>
          </p:cNvPr>
          <p:cNvCxnSpPr>
            <a:cxnSpLocks/>
          </p:cNvCxnSpPr>
          <p:nvPr userDrawn="1"/>
        </p:nvCxnSpPr>
        <p:spPr>
          <a:xfrm>
            <a:off x="7690361"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B0B63BB-AF02-40A7-C710-980AAE87472E}"/>
              </a:ext>
            </a:extLst>
          </p:cNvPr>
          <p:cNvCxnSpPr>
            <a:cxnSpLocks/>
          </p:cNvCxnSpPr>
          <p:nvPr userDrawn="1"/>
        </p:nvCxnSpPr>
        <p:spPr>
          <a:xfrm>
            <a:off x="9082488" y="397168"/>
            <a:ext cx="0" cy="2352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78A2E5DF-00AD-BA2D-E638-C64B5F1854B0}"/>
              </a:ext>
            </a:extLst>
          </p:cNvPr>
          <p:cNvSpPr txBox="1">
            <a:spLocks/>
          </p:cNvSpPr>
          <p:nvPr userDrawn="1"/>
        </p:nvSpPr>
        <p:spPr>
          <a:xfrm>
            <a:off x="2117585" y="372231"/>
            <a:ext cx="7085612" cy="299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r>
              <a:rPr lang="ja-JP" altLang="en-US" dirty="0"/>
              <a:t>  目次　    メリット　     学習プログラム   　   体験コンテンツ　     モデルコース　      宿泊・アクセス</a:t>
            </a:r>
            <a:endParaRPr lang="en-US" dirty="0"/>
          </a:p>
        </p:txBody>
      </p:sp>
      <p:pic>
        <p:nvPicPr>
          <p:cNvPr id="11" name="図 10">
            <a:extLst>
              <a:ext uri="{FF2B5EF4-FFF2-40B4-BE49-F238E27FC236}">
                <a16:creationId xmlns:a16="http://schemas.microsoft.com/office/drawing/2014/main" id="{7A5F416F-EACB-CD95-865B-C2301D9C12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18" y="37516"/>
            <a:ext cx="654171" cy="599912"/>
          </a:xfrm>
          <a:prstGeom prst="rect">
            <a:avLst/>
          </a:prstGeom>
        </p:spPr>
      </p:pic>
    </p:spTree>
    <p:extLst>
      <p:ext uri="{BB962C8B-B14F-4D97-AF65-F5344CB8AC3E}">
        <p14:creationId xmlns:p14="http://schemas.microsoft.com/office/powerpoint/2010/main" val="4162625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08255D2-5A93-47B3-8FC3-DD87D6FE3B40}" type="datetime1">
              <a:rPr kumimoji="1" lang="ja-JP" altLang="en-US" smtClean="0"/>
              <a:t>2024/3/6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2154492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33B4413-48A2-4C17-A90B-568C9C371A67}" type="datetime1">
              <a:rPr kumimoji="1" lang="ja-JP" altLang="en-US" smtClean="0"/>
              <a:t>2024/3/6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261737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B46310F-97BE-46A7-B64D-4AE37ED01D61}" type="datetime1">
              <a:rPr kumimoji="1" lang="ja-JP" altLang="en-US" smtClean="0"/>
              <a:t>2024/3/6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208922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ECA90A0-097E-4D69-A8D2-4F3C2B847BB2}" type="datetime1">
              <a:rPr kumimoji="1" lang="ja-JP" altLang="en-US" smtClean="0"/>
              <a:t>2024/3/6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376955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6E32E-84D9-4FAB-8BBF-D74D713540A7}" type="datetime1">
              <a:rPr kumimoji="1" lang="ja-JP" altLang="en-US" smtClean="0"/>
              <a:t>2024/3/6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191428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D016868-FC16-4C09-94E4-5BB9AFB5F234}" type="datetime1">
              <a:rPr kumimoji="1" lang="ja-JP" altLang="en-US" smtClean="0"/>
              <a:t>2024/3/6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186245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89C7F9C-FF32-46B8-85E4-56636A61966E}" type="datetime1">
              <a:rPr kumimoji="1" lang="ja-JP" altLang="en-US" smtClean="0"/>
              <a:t>2024/3/6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2407964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51A5E-8299-4839-BFAE-2AD9049D6B70}" type="datetime1">
              <a:rPr kumimoji="1" lang="ja-JP" altLang="en-US" smtClean="0"/>
              <a:t>2024/3/6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46457-1B9F-4FAC-BEFB-EEAA1D48BCDA}" type="slidenum">
              <a:rPr kumimoji="1" lang="ja-JP" altLang="en-US" smtClean="0"/>
              <a:t>‹#›</a:t>
            </a:fld>
            <a:endParaRPr kumimoji="1" lang="ja-JP" altLang="en-US"/>
          </a:p>
        </p:txBody>
      </p:sp>
    </p:spTree>
    <p:extLst>
      <p:ext uri="{BB962C8B-B14F-4D97-AF65-F5344CB8AC3E}">
        <p14:creationId xmlns:p14="http://schemas.microsoft.com/office/powerpoint/2010/main" val="886197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png"/><Relationship Id="rId3" Type="http://schemas.openxmlformats.org/officeDocument/2006/relationships/image" Target="../media/image59.jpg"/><Relationship Id="rId7" Type="http://schemas.openxmlformats.org/officeDocument/2006/relationships/image" Target="../media/image63.png"/><Relationship Id="rId12" Type="http://schemas.openxmlformats.org/officeDocument/2006/relationships/image" Target="../media/image68.jp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jpg"/><Relationship Id="rId5" Type="http://schemas.openxmlformats.org/officeDocument/2006/relationships/image" Target="../media/image61.png"/><Relationship Id="rId10" Type="http://schemas.openxmlformats.org/officeDocument/2006/relationships/image" Target="../media/image66.jp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s>
</file>

<file path=ppt/slides/_rels/slide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1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microsoft.com/office/2007/relationships/hdphoto" Target="../media/hdphoto4.wdp"/><Relationship Id="rId5" Type="http://schemas.openxmlformats.org/officeDocument/2006/relationships/image" Target="../media/image78.png"/><Relationship Id="rId10" Type="http://schemas.openxmlformats.org/officeDocument/2006/relationships/image" Target="../media/image43.png"/><Relationship Id="rId4" Type="http://schemas.openxmlformats.org/officeDocument/2006/relationships/image" Target="../media/image77.jpeg"/><Relationship Id="rId9"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89.jpeg"/><Relationship Id="rId3" Type="http://schemas.openxmlformats.org/officeDocument/2006/relationships/image" Target="../media/image82.png"/><Relationship Id="rId7" Type="http://schemas.microsoft.com/office/2007/relationships/hdphoto" Target="../media/hdphoto5.wdp"/><Relationship Id="rId12"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png"/><Relationship Id="rId5" Type="http://schemas.openxmlformats.org/officeDocument/2006/relationships/image" Target="../media/image84.pn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jpg"/><Relationship Id="rId3" Type="http://schemas.openxmlformats.org/officeDocument/2006/relationships/image" Target="../media/image11.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2BAA42B-884B-03EF-89FF-F6C13CC948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4692"/>
            <a:ext cx="2654571" cy="2653907"/>
          </a:xfrm>
          <a:prstGeom prst="rect">
            <a:avLst/>
          </a:prstGeom>
        </p:spPr>
      </p:pic>
      <p:pic>
        <p:nvPicPr>
          <p:cNvPr id="13" name="図 12">
            <a:extLst>
              <a:ext uri="{FF2B5EF4-FFF2-40B4-BE49-F238E27FC236}">
                <a16:creationId xmlns:a16="http://schemas.microsoft.com/office/drawing/2014/main" id="{A46A7262-9C71-10D8-9418-AF026BDD7BAC}"/>
              </a:ext>
            </a:extLst>
          </p:cNvPr>
          <p:cNvPicPr>
            <a:picLocks noChangeAspect="1"/>
          </p:cNvPicPr>
          <p:nvPr/>
        </p:nvPicPr>
        <p:blipFill rotWithShape="1">
          <a:blip r:embed="rId3">
            <a:extLst>
              <a:ext uri="{28A0092B-C50C-407E-A947-70E740481C1C}">
                <a14:useLocalDpi xmlns:a14="http://schemas.microsoft.com/office/drawing/2010/main" val="0"/>
              </a:ext>
            </a:extLst>
          </a:blip>
          <a:srcRect b="11486"/>
          <a:stretch/>
        </p:blipFill>
        <p:spPr>
          <a:xfrm>
            <a:off x="2505075" y="1084352"/>
            <a:ext cx="7400925" cy="4900524"/>
          </a:xfrm>
          <a:prstGeom prst="rect">
            <a:avLst/>
          </a:prstGeom>
        </p:spPr>
      </p:pic>
      <p:sp>
        <p:nvSpPr>
          <p:cNvPr id="2" name="タイトル 1">
            <a:extLst>
              <a:ext uri="{FF2B5EF4-FFF2-40B4-BE49-F238E27FC236}">
                <a16:creationId xmlns:a16="http://schemas.microsoft.com/office/drawing/2014/main" id="{9EA0A1D9-602A-513A-B53B-B19E9F9D698E}"/>
              </a:ext>
            </a:extLst>
          </p:cNvPr>
          <p:cNvSpPr>
            <a:spLocks noGrp="1"/>
          </p:cNvSpPr>
          <p:nvPr>
            <p:ph type="ctrTitle"/>
          </p:nvPr>
        </p:nvSpPr>
        <p:spPr>
          <a:xfrm>
            <a:off x="0" y="392092"/>
            <a:ext cx="9906000" cy="696933"/>
          </a:xfrm>
          <a:solidFill>
            <a:srgbClr val="00668D"/>
          </a:solidFill>
        </p:spPr>
        <p:txBody>
          <a:bodyPr wrap="none" tIns="0" bIns="108000" anchor="ctr" anchorCtr="0">
            <a:noAutofit/>
          </a:bodyPr>
          <a:lstStyle/>
          <a:p>
            <a:pPr>
              <a:lnSpc>
                <a:spcPct val="100000"/>
              </a:lnSpc>
            </a:pPr>
            <a:r>
              <a:rPr lang="zh-TW" altLang="en-US" sz="3600" b="1" spc="-150" dirty="0">
                <a:solidFill>
                  <a:schemeClr val="bg1"/>
                </a:solidFill>
                <a:latin typeface="BIZ UDPゴシック" panose="020B0400000000000000" pitchFamily="50" charset="-128"/>
                <a:ea typeface="BIZ UDPゴシック" panose="020B0400000000000000" pitchFamily="50" charset="-128"/>
                <a:cs typeface="MS UI Gothic"/>
              </a:rPr>
              <a:t>徳島</a:t>
            </a:r>
            <a:r>
              <a:rPr lang="zh-TW" altLang="en-US" sz="3600" b="1" spc="-5" dirty="0">
                <a:solidFill>
                  <a:schemeClr val="bg1"/>
                </a:solidFill>
                <a:latin typeface="BIZ UDPゴシック" panose="020B0400000000000000" pitchFamily="50" charset="-128"/>
                <a:ea typeface="BIZ UDPゴシック" panose="020B0400000000000000" pitchFamily="50" charset="-128"/>
                <a:cs typeface="MS UI Gothic"/>
              </a:rPr>
              <a:t>県教育旅行誘致企画書</a:t>
            </a:r>
            <a:endParaRPr kumimoji="1" lang="ja-JP" altLang="en-US" sz="3600" dirty="0">
              <a:solidFill>
                <a:schemeClr val="bg1"/>
              </a:solidFill>
              <a:latin typeface="BIZ UDPゴシック" panose="020B0400000000000000" pitchFamily="50" charset="-128"/>
              <a:ea typeface="BIZ UDPゴシック" panose="020B0400000000000000" pitchFamily="50" charset="-128"/>
            </a:endParaRPr>
          </a:p>
        </p:txBody>
      </p:sp>
      <p:sp>
        <p:nvSpPr>
          <p:cNvPr id="4" name="字幕 3">
            <a:extLst>
              <a:ext uri="{FF2B5EF4-FFF2-40B4-BE49-F238E27FC236}">
                <a16:creationId xmlns:a16="http://schemas.microsoft.com/office/drawing/2014/main" id="{26A1DD57-A0AF-63D9-A303-6FE3DC0F0FFB}"/>
              </a:ext>
            </a:extLst>
          </p:cNvPr>
          <p:cNvSpPr>
            <a:spLocks noGrp="1"/>
          </p:cNvSpPr>
          <p:nvPr>
            <p:ph type="subTitle" idx="1"/>
          </p:nvPr>
        </p:nvSpPr>
        <p:spPr>
          <a:xfrm>
            <a:off x="1274763" y="-7607"/>
            <a:ext cx="7429500" cy="368379"/>
          </a:xfrm>
        </p:spPr>
        <p:txBody>
          <a:bodyPr anchor="ctr" anchorCtr="0">
            <a:noAutofit/>
          </a:bodyPr>
          <a:lstStyle/>
          <a:p>
            <a:pPr marL="12700" algn="ctr">
              <a:lnSpc>
                <a:spcPct val="100000"/>
              </a:lnSpc>
              <a:spcBef>
                <a:spcPts val="95"/>
              </a:spcBef>
            </a:pPr>
            <a:r>
              <a:rPr lang="ja-JP" altLang="en-US" sz="1800" b="1" dirty="0">
                <a:solidFill>
                  <a:srgbClr val="00668D"/>
                </a:solidFill>
                <a:latin typeface="BIZ UDPゴシック" panose="020B0400000000000000" pitchFamily="50" charset="-128"/>
                <a:ea typeface="BIZ UDPゴシック" panose="020B0400000000000000" pitchFamily="50" charset="-128"/>
                <a:cs typeface="MS UI Gothic"/>
              </a:rPr>
              <a:t>得・特・徳しま</a:t>
            </a:r>
            <a:r>
              <a:rPr lang="en-US" altLang="ja-JP" sz="1800" b="1" dirty="0">
                <a:solidFill>
                  <a:srgbClr val="00668D"/>
                </a:solidFill>
                <a:latin typeface="BIZ UDPゴシック" panose="020B0400000000000000" pitchFamily="50" charset="-128"/>
                <a:ea typeface="BIZ UDPゴシック" panose="020B0400000000000000" pitchFamily="50" charset="-128"/>
                <a:cs typeface="MS UI Gothic"/>
              </a:rPr>
              <a:t>SDGs</a:t>
            </a:r>
            <a:r>
              <a:rPr lang="ja-JP" altLang="en-US" sz="1800" b="1" dirty="0">
                <a:solidFill>
                  <a:srgbClr val="00668D"/>
                </a:solidFill>
                <a:latin typeface="BIZ UDPゴシック" panose="020B0400000000000000" pitchFamily="50" charset="-128"/>
                <a:ea typeface="BIZ UDPゴシック" panose="020B0400000000000000" pitchFamily="50" charset="-128"/>
                <a:cs typeface="MS UI Gothic"/>
              </a:rPr>
              <a:t>探究学習プログラム</a:t>
            </a:r>
            <a:endParaRPr lang="en-US" altLang="ja-JP" sz="1800" b="1" dirty="0">
              <a:solidFill>
                <a:srgbClr val="00668D"/>
              </a:solidFill>
              <a:latin typeface="BIZ UDPゴシック" panose="020B0400000000000000" pitchFamily="50" charset="-128"/>
              <a:ea typeface="BIZ UDPゴシック" panose="020B0400000000000000" pitchFamily="50" charset="-128"/>
              <a:cs typeface="MS UI Gothic"/>
            </a:endParaRPr>
          </a:p>
        </p:txBody>
      </p:sp>
      <p:pic>
        <p:nvPicPr>
          <p:cNvPr id="5" name="図 4">
            <a:extLst>
              <a:ext uri="{FF2B5EF4-FFF2-40B4-BE49-F238E27FC236}">
                <a16:creationId xmlns:a16="http://schemas.microsoft.com/office/drawing/2014/main" id="{86FDA059-A0E5-E10D-384E-9153139E0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77" y="176583"/>
            <a:ext cx="1197746" cy="1098400"/>
          </a:xfrm>
          <a:prstGeom prst="rect">
            <a:avLst/>
          </a:prstGeom>
        </p:spPr>
      </p:pic>
      <p:pic>
        <p:nvPicPr>
          <p:cNvPr id="14" name="図 13">
            <a:extLst>
              <a:ext uri="{FF2B5EF4-FFF2-40B4-BE49-F238E27FC236}">
                <a16:creationId xmlns:a16="http://schemas.microsoft.com/office/drawing/2014/main" id="{163C49FC-CBC1-E779-D0C1-696CED9FF3D8}"/>
              </a:ext>
            </a:extLst>
          </p:cNvPr>
          <p:cNvPicPr>
            <a:picLocks noChangeAspect="1"/>
          </p:cNvPicPr>
          <p:nvPr/>
        </p:nvPicPr>
        <p:blipFill>
          <a:blip r:embed="rId5"/>
          <a:stretch>
            <a:fillRect/>
          </a:stretch>
        </p:blipFill>
        <p:spPr>
          <a:xfrm>
            <a:off x="5273087" y="6223373"/>
            <a:ext cx="1855693" cy="422428"/>
          </a:xfrm>
          <a:prstGeom prst="rect">
            <a:avLst/>
          </a:prstGeom>
        </p:spPr>
      </p:pic>
      <p:pic>
        <p:nvPicPr>
          <p:cNvPr id="15" name="図 14">
            <a:extLst>
              <a:ext uri="{FF2B5EF4-FFF2-40B4-BE49-F238E27FC236}">
                <a16:creationId xmlns:a16="http://schemas.microsoft.com/office/drawing/2014/main" id="{C4B92F05-EC9D-AC75-5C97-E75CD12754B1}"/>
              </a:ext>
            </a:extLst>
          </p:cNvPr>
          <p:cNvPicPr>
            <a:picLocks noChangeAspect="1"/>
          </p:cNvPicPr>
          <p:nvPr/>
        </p:nvPicPr>
        <p:blipFill>
          <a:blip r:embed="rId6"/>
          <a:stretch>
            <a:fillRect/>
          </a:stretch>
        </p:blipFill>
        <p:spPr>
          <a:xfrm>
            <a:off x="7670119" y="6101087"/>
            <a:ext cx="1544458" cy="589425"/>
          </a:xfrm>
          <a:prstGeom prst="rect">
            <a:avLst/>
          </a:prstGeom>
        </p:spPr>
      </p:pic>
      <p:pic>
        <p:nvPicPr>
          <p:cNvPr id="9" name="図 8">
            <a:extLst>
              <a:ext uri="{FF2B5EF4-FFF2-40B4-BE49-F238E27FC236}">
                <a16:creationId xmlns:a16="http://schemas.microsoft.com/office/drawing/2014/main" id="{1873EB21-0FE9-0C2A-E593-A7B71B1547C1}"/>
              </a:ext>
            </a:extLst>
          </p:cNvPr>
          <p:cNvPicPr>
            <a:picLocks noChangeAspect="1"/>
          </p:cNvPicPr>
          <p:nvPr/>
        </p:nvPicPr>
        <p:blipFill>
          <a:blip r:embed="rId7"/>
          <a:stretch>
            <a:fillRect/>
          </a:stretch>
        </p:blipFill>
        <p:spPr>
          <a:xfrm>
            <a:off x="165101" y="4426694"/>
            <a:ext cx="2197100" cy="1367756"/>
          </a:xfrm>
          <a:prstGeom prst="rect">
            <a:avLst/>
          </a:prstGeom>
        </p:spPr>
      </p:pic>
      <p:sp>
        <p:nvSpPr>
          <p:cNvPr id="17" name="テキスト ボックス 16">
            <a:extLst>
              <a:ext uri="{FF2B5EF4-FFF2-40B4-BE49-F238E27FC236}">
                <a16:creationId xmlns:a16="http://schemas.microsoft.com/office/drawing/2014/main" id="{6E8568D7-099A-605D-FB9A-484A508DE124}"/>
              </a:ext>
            </a:extLst>
          </p:cNvPr>
          <p:cNvSpPr txBox="1"/>
          <p:nvPr/>
        </p:nvSpPr>
        <p:spPr>
          <a:xfrm>
            <a:off x="7216631" y="5669576"/>
            <a:ext cx="2452832" cy="276999"/>
          </a:xfrm>
          <a:prstGeom prst="rect">
            <a:avLst/>
          </a:prstGeom>
          <a:solidFill>
            <a:srgbClr val="FFFFFF">
              <a:alpha val="50196"/>
            </a:srgbClr>
          </a:solidFill>
        </p:spPr>
        <p:txBody>
          <a:bodyPr wrap="square" rtlCol="0">
            <a:spAutoFit/>
          </a:bodyPr>
          <a:lstStyle/>
          <a:p>
            <a:pPr algn="ctr"/>
            <a:r>
              <a:rPr kumimoji="1" lang="ja-JP" altLang="en-US" sz="1200" b="1" dirty="0">
                <a:solidFill>
                  <a:schemeClr val="accent6">
                    <a:lumMod val="50000"/>
                  </a:schemeClr>
                </a:solidFill>
                <a:effectLst>
                  <a:glow rad="50800">
                    <a:schemeClr val="bg1"/>
                  </a:glow>
                </a:effectLst>
                <a:latin typeface="BIZ UDPゴシック" panose="020B0400000000000000" pitchFamily="50" charset="-128"/>
                <a:ea typeface="BIZ UDPゴシック" panose="020B0400000000000000" pitchFamily="50" charset="-128"/>
              </a:rPr>
              <a:t>写真：祖谷のかずら橋 （三好市）</a:t>
            </a:r>
          </a:p>
        </p:txBody>
      </p:sp>
      <p:pic>
        <p:nvPicPr>
          <p:cNvPr id="21" name="図 20">
            <a:extLst>
              <a:ext uri="{FF2B5EF4-FFF2-40B4-BE49-F238E27FC236}">
                <a16:creationId xmlns:a16="http://schemas.microsoft.com/office/drawing/2014/main" id="{D8C5F4A0-EEBB-F0B5-6B14-5217A56F8A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8685" y="6150843"/>
            <a:ext cx="2073064" cy="544619"/>
          </a:xfrm>
          <a:prstGeom prst="rect">
            <a:avLst/>
          </a:prstGeom>
        </p:spPr>
      </p:pic>
    </p:spTree>
    <p:extLst>
      <p:ext uri="{BB962C8B-B14F-4D97-AF65-F5344CB8AC3E}">
        <p14:creationId xmlns:p14="http://schemas.microsoft.com/office/powerpoint/2010/main" val="840548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723F1C-D5A1-2570-5CB4-0DDE8FD92BE1}"/>
              </a:ext>
            </a:extLst>
          </p:cNvPr>
          <p:cNvSpPr>
            <a:spLocks noGrp="1"/>
          </p:cNvSpPr>
          <p:nvPr>
            <p:ph type="title" idx="4294967295"/>
          </p:nvPr>
        </p:nvSpPr>
        <p:spPr>
          <a:xfrm>
            <a:off x="165100" y="754559"/>
            <a:ext cx="9575801" cy="368299"/>
          </a:xfrm>
          <a:solidFill>
            <a:srgbClr val="00B050"/>
          </a:solidFill>
        </p:spPr>
        <p:txBody>
          <a:bodyPr>
            <a:normAutofit/>
          </a:bodyPr>
          <a:lstStyle/>
          <a:p>
            <a:pPr algn="r"/>
            <a:r>
              <a:rPr lang="ja-JP" altLang="en-US"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西部エリア　</a:t>
            </a:r>
            <a:r>
              <a:rPr lang="ja-JP"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そらの郷</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355F6F70-2B39-1672-4E2D-E25750D31C5D}"/>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9</a:t>
            </a:fld>
            <a:endParaRPr kumimoji="1" lang="ja-JP" altLang="en-US"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C8B97E20-C364-ECA6-788E-94979CD8687D}"/>
              </a:ext>
            </a:extLst>
          </p:cNvPr>
          <p:cNvSpPr txBox="1"/>
          <p:nvPr/>
        </p:nvSpPr>
        <p:spPr>
          <a:xfrm>
            <a:off x="110980" y="-822331"/>
            <a:ext cx="2589170" cy="276999"/>
          </a:xfrm>
          <a:prstGeom prst="rect">
            <a:avLst/>
          </a:prstGeom>
          <a:noFill/>
        </p:spPr>
        <p:txBody>
          <a:bodyPr wrap="none" rtlCol="0">
            <a:spAutoFit/>
          </a:bodyPr>
          <a:lstStyle/>
          <a:p>
            <a:r>
              <a:rPr lang="ja-JP" altLang="ja-JP" sz="12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2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ja-JP" sz="12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そらの郷の教育旅行</a:t>
            </a:r>
            <a:endParaRPr lang="en-US" altLang="ja-JP" sz="12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BC75C5A-601A-76F3-291A-F304B1BC50F9}"/>
              </a:ext>
            </a:extLst>
          </p:cNvPr>
          <p:cNvSpPr txBox="1"/>
          <p:nvPr/>
        </p:nvSpPr>
        <p:spPr>
          <a:xfrm>
            <a:off x="90678" y="1680206"/>
            <a:ext cx="6436731" cy="1697516"/>
          </a:xfrm>
          <a:prstGeom prst="rect">
            <a:avLst/>
          </a:prstGeom>
          <a:noFill/>
        </p:spPr>
        <p:txBody>
          <a:bodyPr wrap="square" rtlCol="0">
            <a:spAutoFit/>
          </a:bodyPr>
          <a:lstStyle/>
          <a:p>
            <a:pPr algn="just"/>
            <a:r>
              <a:rPr lang="ja-JP"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【交流こそが、価値ある体験であり地域資源】</a:t>
            </a:r>
            <a:endParaRPr lang="en-US"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6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20000"/>
              </a:lnSpc>
            </a:pP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「そらの郷」と呼ばれる、高地性の傾斜地集落のローカルなコミュニティでの住民との「上質な交流」が地域の資源として価値があり外国人も多く訪ねてきます。</a:t>
            </a:r>
          </a:p>
          <a:p>
            <a:pPr>
              <a:lnSpc>
                <a:spcPct val="120000"/>
              </a:lnSpc>
            </a:pP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交通不便でコンビニも少ない山間地域ですが、民泊での宿泊体験により感じ取る暮らしの知恵や相互扶助を尊ぶ住民の世界観に触れて、便利さの概念や幸福感や人生感など、その後の生き方にも変革を与えるほど鮮烈な体験となります。</a:t>
            </a:r>
          </a:p>
          <a:p>
            <a:pPr>
              <a:lnSpc>
                <a:spcPct val="120000"/>
              </a:lnSpc>
            </a:pP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また、伝統的な傾斜地農法は</a:t>
            </a:r>
            <a:r>
              <a:rPr lang="ja-JP"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自然と共生する環境負荷の少ない資源循環型の持続可能性なライフスタイル</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であり、</a:t>
            </a:r>
            <a:r>
              <a:rPr lang="ja-JP"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共生という多くの「気</a:t>
            </a:r>
            <a:r>
              <a:rPr lang="ja-JP" altLang="en-US"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づ</a:t>
            </a:r>
            <a:r>
              <a:rPr lang="ja-JP"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き」をもたらす学びの場としての価値を実感</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できます。</a:t>
            </a:r>
          </a:p>
        </p:txBody>
      </p:sp>
      <p:sp>
        <p:nvSpPr>
          <p:cNvPr id="6" name="object 25">
            <a:extLst>
              <a:ext uri="{FF2B5EF4-FFF2-40B4-BE49-F238E27FC236}">
                <a16:creationId xmlns:a16="http://schemas.microsoft.com/office/drawing/2014/main" id="{9CEF816E-EC66-DE29-5D23-8CCF7F73C64C}"/>
              </a:ext>
            </a:extLst>
          </p:cNvPr>
          <p:cNvSpPr txBox="1"/>
          <p:nvPr/>
        </p:nvSpPr>
        <p:spPr>
          <a:xfrm>
            <a:off x="194264" y="1224826"/>
            <a:ext cx="5109256" cy="395620"/>
          </a:xfrm>
          <a:prstGeom prst="rect">
            <a:avLst/>
          </a:prstGeom>
          <a:noFill/>
        </p:spPr>
        <p:txBody>
          <a:bodyPr vert="horz" wrap="square" lIns="0" tIns="26034" rIns="0" bIns="0" rtlCol="0">
            <a:spAutoFit/>
          </a:bodyPr>
          <a:lstStyle/>
          <a:p>
            <a:pPr marL="12700" lvl="0">
              <a:spcBef>
                <a:spcPts val="204"/>
              </a:spcBef>
              <a:buSzPct val="91666"/>
              <a:tabLst>
                <a:tab pos="165735" algn="l"/>
              </a:tabLst>
              <a:defRPr/>
            </a:pPr>
            <a:r>
              <a:rPr lang="ja-JP" altLang="en-US" sz="2400" b="1" dirty="0">
                <a:solidFill>
                  <a:schemeClr val="accent6">
                    <a:lumMod val="75000"/>
                  </a:schemeClr>
                </a:solidFill>
                <a:effectLst>
                  <a:glow rad="88900">
                    <a:schemeClr val="bg1"/>
                  </a:glow>
                </a:effectLst>
                <a:latin typeface="BIZ UDPゴシック" panose="020B0400000000000000" pitchFamily="50" charset="-128"/>
                <a:ea typeface="BIZ UDPゴシック" panose="020B0400000000000000" pitchFamily="50" charset="-128"/>
                <a:cs typeface="MS UI Gothic"/>
              </a:rPr>
              <a:t>そらの郷 山里物語</a:t>
            </a:r>
          </a:p>
        </p:txBody>
      </p:sp>
      <p:sp>
        <p:nvSpPr>
          <p:cNvPr id="12" name="テキスト ボックス 11">
            <a:extLst>
              <a:ext uri="{FF2B5EF4-FFF2-40B4-BE49-F238E27FC236}">
                <a16:creationId xmlns:a16="http://schemas.microsoft.com/office/drawing/2014/main" id="{D20DE281-4E09-B595-C2F8-A4EA71E0E615}"/>
              </a:ext>
            </a:extLst>
          </p:cNvPr>
          <p:cNvSpPr txBox="1"/>
          <p:nvPr/>
        </p:nvSpPr>
        <p:spPr>
          <a:xfrm>
            <a:off x="2542835" y="3615205"/>
            <a:ext cx="7157107" cy="1325106"/>
          </a:xfrm>
          <a:prstGeom prst="rect">
            <a:avLst/>
          </a:prstGeom>
          <a:noFill/>
        </p:spPr>
        <p:txBody>
          <a:bodyPr wrap="square" rtlCol="0">
            <a:spAutoFit/>
          </a:bodyPr>
          <a:lstStyle/>
          <a:p>
            <a:pPr algn="just"/>
            <a:r>
              <a:rPr lang="ja-JP"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【人間力を高め社会関係を深度化させる学び】</a:t>
            </a:r>
            <a:endParaRPr lang="en-US"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6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20000"/>
              </a:lnSpc>
            </a:pP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教育</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旅行</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に参加される学</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生は、地域の住民との「交流」や体験により、地域の課題をより身近に感じ、課題解決の答えに</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至らずともコミュニケーションの必要性を感じてもらえます。</a:t>
            </a:r>
          </a:p>
          <a:p>
            <a:pPr algn="just">
              <a:lnSpc>
                <a:spcPct val="120000"/>
              </a:lnSpc>
            </a:pP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異質な価値観との出会いにおいて、相互理解を深めることが地域や社会の課題解決の第一歩であり、地域も「暮らしを</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伝える」活動の意味がそこにあります。</a:t>
            </a:r>
          </a:p>
          <a:p>
            <a:pPr algn="just">
              <a:lnSpc>
                <a:spcPct val="120000"/>
              </a:lnSpc>
            </a:pP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都会では感じることのできない</a:t>
            </a:r>
            <a:r>
              <a:rPr lang="ja-JP"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厳しい自然と対峙あるいは共生した暮らしの体験は経験に裏打ちされた知見</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となります。</a:t>
            </a:r>
          </a:p>
        </p:txBody>
      </p:sp>
      <p:pic>
        <p:nvPicPr>
          <p:cNvPr id="16" name="図 15">
            <a:extLst>
              <a:ext uri="{FF2B5EF4-FFF2-40B4-BE49-F238E27FC236}">
                <a16:creationId xmlns:a16="http://schemas.microsoft.com/office/drawing/2014/main" id="{F2293861-536A-AC48-11F1-74A650FDD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775" y="1437626"/>
            <a:ext cx="961634" cy="466536"/>
          </a:xfrm>
          <a:prstGeom prst="rect">
            <a:avLst/>
          </a:prstGeom>
        </p:spPr>
      </p:pic>
      <p:sp>
        <p:nvSpPr>
          <p:cNvPr id="7" name="タイトル 1">
            <a:extLst>
              <a:ext uri="{FF2B5EF4-FFF2-40B4-BE49-F238E27FC236}">
                <a16:creationId xmlns:a16="http://schemas.microsoft.com/office/drawing/2014/main" id="{69DD046A-8E30-3012-FB55-4C05DACF9427}"/>
              </a:ext>
            </a:extLst>
          </p:cNvPr>
          <p:cNvSpPr txBox="1">
            <a:spLocks/>
          </p:cNvSpPr>
          <p:nvPr/>
        </p:nvSpPr>
        <p:spPr>
          <a:xfrm>
            <a:off x="3624646"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学習プログラム</a:t>
            </a:r>
          </a:p>
        </p:txBody>
      </p:sp>
      <p:sp>
        <p:nvSpPr>
          <p:cNvPr id="13" name="正方形/長方形 12">
            <a:extLst>
              <a:ext uri="{FF2B5EF4-FFF2-40B4-BE49-F238E27FC236}">
                <a16:creationId xmlns:a16="http://schemas.microsoft.com/office/drawing/2014/main" id="{7BBD0F89-D333-1535-6015-981224D0C6C0}"/>
              </a:ext>
            </a:extLst>
          </p:cNvPr>
          <p:cNvSpPr/>
          <p:nvPr/>
        </p:nvSpPr>
        <p:spPr>
          <a:xfrm>
            <a:off x="5421312" y="5097784"/>
            <a:ext cx="4319589" cy="16181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object 4">
            <a:extLst>
              <a:ext uri="{FF2B5EF4-FFF2-40B4-BE49-F238E27FC236}">
                <a16:creationId xmlns:a16="http://schemas.microsoft.com/office/drawing/2014/main" id="{B7016D66-AB1B-DBD4-B986-62DA1B8C0E8B}"/>
              </a:ext>
            </a:extLst>
          </p:cNvPr>
          <p:cNvSpPr txBox="1"/>
          <p:nvPr/>
        </p:nvSpPr>
        <p:spPr>
          <a:xfrm>
            <a:off x="5441819" y="5188158"/>
            <a:ext cx="2735262" cy="897682"/>
          </a:xfrm>
          <a:prstGeom prst="rect">
            <a:avLst/>
          </a:prstGeom>
          <a:noFill/>
          <a:ln w="38100">
            <a:noFill/>
          </a:ln>
        </p:spPr>
        <p:txBody>
          <a:bodyPr vert="horz" wrap="square" lIns="0" tIns="12700" rIns="0" bIns="0" rtlCol="0">
            <a:spAutoFit/>
          </a:bodyPr>
          <a:lstStyle/>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体験時期：通年</a:t>
            </a:r>
            <a:endParaRPr lang="en-US" altLang="ja-JP" sz="1100" b="1" dirty="0">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受入人数：</a:t>
            </a:r>
            <a:r>
              <a:rPr lang="en-US" altLang="ja-JP" sz="1100" b="1" dirty="0">
                <a:latin typeface="BIZ UDPゴシック" panose="020B0400000000000000" pitchFamily="50" charset="-128"/>
                <a:ea typeface="BIZ UDPゴシック" panose="020B0400000000000000" pitchFamily="50" charset="-128"/>
                <a:cs typeface="Yu Gothic"/>
              </a:rPr>
              <a:t>400</a:t>
            </a:r>
            <a:r>
              <a:rPr lang="ja-JP" altLang="en-US" sz="1100" b="1" dirty="0">
                <a:latin typeface="BIZ UDPゴシック" panose="020B0400000000000000" pitchFamily="50" charset="-128"/>
                <a:ea typeface="BIZ UDPゴシック" panose="020B0400000000000000" pitchFamily="50" charset="-128"/>
                <a:cs typeface="Yu Gothic"/>
              </a:rPr>
              <a:t>名</a:t>
            </a: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住　　　所：徳島県三好市池田町シマ</a:t>
            </a:r>
            <a:r>
              <a:rPr lang="en-US" altLang="ja-JP" sz="1100" b="1" dirty="0">
                <a:latin typeface="BIZ UDPゴシック" panose="020B0400000000000000" pitchFamily="50" charset="-128"/>
                <a:ea typeface="BIZ UDPゴシック" panose="020B0400000000000000" pitchFamily="50" charset="-128"/>
                <a:cs typeface="Yu Gothic"/>
              </a:rPr>
              <a:t>995-1</a:t>
            </a: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連 絡 先 ：</a:t>
            </a:r>
            <a:r>
              <a:rPr lang="en-US" altLang="ja-JP" sz="1100" b="1" dirty="0">
                <a:latin typeface="BIZ UDPゴシック" panose="020B0400000000000000" pitchFamily="50" charset="-128"/>
                <a:ea typeface="BIZ UDPゴシック" panose="020B0400000000000000" pitchFamily="50" charset="-128"/>
                <a:cs typeface="Yu Gothic"/>
              </a:rPr>
              <a:t>TEL 0883 76 0713 </a:t>
            </a: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　　　   　  </a:t>
            </a:r>
            <a:r>
              <a:rPr lang="en-US" altLang="ja-JP" sz="1100" b="1" dirty="0">
                <a:latin typeface="BIZ UDPゴシック" panose="020B0400000000000000" pitchFamily="50" charset="-128"/>
                <a:ea typeface="BIZ UDPゴシック" panose="020B0400000000000000" pitchFamily="50" charset="-128"/>
                <a:cs typeface="Yu Gothic"/>
              </a:rPr>
              <a:t>FAX 0883 76 0753</a:t>
            </a:r>
          </a:p>
        </p:txBody>
      </p:sp>
      <p:pic>
        <p:nvPicPr>
          <p:cNvPr id="3" name="図 2">
            <a:extLst>
              <a:ext uri="{FF2B5EF4-FFF2-40B4-BE49-F238E27FC236}">
                <a16:creationId xmlns:a16="http://schemas.microsoft.com/office/drawing/2014/main" id="{CB8C7C42-8DF7-2471-6340-66796D881D74}"/>
              </a:ext>
            </a:extLst>
          </p:cNvPr>
          <p:cNvPicPr>
            <a:picLocks noChangeAspect="1"/>
          </p:cNvPicPr>
          <p:nvPr/>
        </p:nvPicPr>
        <p:blipFill rotWithShape="1">
          <a:blip r:embed="rId3">
            <a:extLst>
              <a:ext uri="{28A0092B-C50C-407E-A947-70E740481C1C}">
                <a14:useLocalDpi xmlns:a14="http://schemas.microsoft.com/office/drawing/2010/main" val="0"/>
              </a:ext>
            </a:extLst>
          </a:blip>
          <a:srcRect r="5031"/>
          <a:stretch/>
        </p:blipFill>
        <p:spPr>
          <a:xfrm>
            <a:off x="6654018" y="1256077"/>
            <a:ext cx="3086882" cy="2166941"/>
          </a:xfrm>
          <a:prstGeom prst="rect">
            <a:avLst/>
          </a:prstGeom>
        </p:spPr>
      </p:pic>
      <p:pic>
        <p:nvPicPr>
          <p:cNvPr id="9" name="図 8">
            <a:extLst>
              <a:ext uri="{FF2B5EF4-FFF2-40B4-BE49-F238E27FC236}">
                <a16:creationId xmlns:a16="http://schemas.microsoft.com/office/drawing/2014/main" id="{02E6EE8B-A813-0884-DE2C-7ED503FE9714}"/>
              </a:ext>
            </a:extLst>
          </p:cNvPr>
          <p:cNvPicPr>
            <a:picLocks noChangeAspect="1"/>
          </p:cNvPicPr>
          <p:nvPr/>
        </p:nvPicPr>
        <p:blipFill rotWithShape="1">
          <a:blip r:embed="rId4">
            <a:extLst>
              <a:ext uri="{28A0092B-C50C-407E-A947-70E740481C1C}">
                <a14:useLocalDpi xmlns:a14="http://schemas.microsoft.com/office/drawing/2010/main" val="0"/>
              </a:ext>
            </a:extLst>
          </a:blip>
          <a:srcRect r="9882" b="3590"/>
          <a:stretch/>
        </p:blipFill>
        <p:spPr>
          <a:xfrm>
            <a:off x="2700150" y="5071063"/>
            <a:ext cx="2291820" cy="1634537"/>
          </a:xfrm>
          <a:prstGeom prst="rect">
            <a:avLst/>
          </a:prstGeom>
        </p:spPr>
      </p:pic>
      <p:pic>
        <p:nvPicPr>
          <p:cNvPr id="14" name="図 13">
            <a:extLst>
              <a:ext uri="{FF2B5EF4-FFF2-40B4-BE49-F238E27FC236}">
                <a16:creationId xmlns:a16="http://schemas.microsoft.com/office/drawing/2014/main" id="{2A5A17FA-7A39-DCB1-1F73-2077D21F841E}"/>
              </a:ext>
            </a:extLst>
          </p:cNvPr>
          <p:cNvPicPr>
            <a:picLocks noChangeAspect="1"/>
          </p:cNvPicPr>
          <p:nvPr/>
        </p:nvPicPr>
        <p:blipFill rotWithShape="1">
          <a:blip r:embed="rId5">
            <a:extLst>
              <a:ext uri="{28A0092B-C50C-407E-A947-70E740481C1C}">
                <a14:useLocalDpi xmlns:a14="http://schemas.microsoft.com/office/drawing/2010/main" val="0"/>
              </a:ext>
            </a:extLst>
          </a:blip>
          <a:srcRect t="13055"/>
          <a:stretch/>
        </p:blipFill>
        <p:spPr>
          <a:xfrm>
            <a:off x="163860" y="3574498"/>
            <a:ext cx="2392123" cy="3131102"/>
          </a:xfrm>
          <a:prstGeom prst="rect">
            <a:avLst/>
          </a:prstGeom>
        </p:spPr>
      </p:pic>
      <p:sp>
        <p:nvSpPr>
          <p:cNvPr id="8" name="テキスト ボックス 7">
            <a:extLst>
              <a:ext uri="{FF2B5EF4-FFF2-40B4-BE49-F238E27FC236}">
                <a16:creationId xmlns:a16="http://schemas.microsoft.com/office/drawing/2014/main" id="{D54263D2-688A-7943-9394-4B258D0A5CCB}"/>
              </a:ext>
            </a:extLst>
          </p:cNvPr>
          <p:cNvSpPr txBox="1"/>
          <p:nvPr/>
        </p:nvSpPr>
        <p:spPr>
          <a:xfrm>
            <a:off x="8213576" y="6298595"/>
            <a:ext cx="1449436" cy="400110"/>
          </a:xfrm>
          <a:prstGeom prst="rect">
            <a:avLst/>
          </a:prstGeom>
          <a:noFill/>
        </p:spPr>
        <p:txBody>
          <a:bodyPr wrap="none" rtlCol="0">
            <a:spAutoFit/>
          </a:bodyPr>
          <a:lstStyle/>
          <a:p>
            <a:pPr algn="r"/>
            <a:r>
              <a:rPr kumimoji="1" lang="ja-JP" altLang="en-US" sz="1000" dirty="0">
                <a:latin typeface="BIZ UDPゴシック" panose="020B0400000000000000" pitchFamily="50" charset="-128"/>
                <a:ea typeface="BIZ UDPゴシック" panose="020B0400000000000000" pitchFamily="50" charset="-128"/>
              </a:rPr>
              <a:t>一般社団法人そらの郷</a:t>
            </a:r>
            <a:endParaRPr kumimoji="1" lang="en-US" altLang="ja-JP" sz="1000" dirty="0">
              <a:latin typeface="BIZ UDPゴシック" panose="020B0400000000000000" pitchFamily="50" charset="-128"/>
              <a:ea typeface="BIZ UDPゴシック" panose="020B0400000000000000" pitchFamily="50" charset="-128"/>
            </a:endParaRPr>
          </a:p>
          <a:p>
            <a:pPr algn="r"/>
            <a:r>
              <a:rPr kumimoji="1" lang="ja-JP" altLang="en-US" sz="1000" dirty="0">
                <a:latin typeface="BIZ UDPゴシック" panose="020B0400000000000000" pitchFamily="50" charset="-128"/>
                <a:ea typeface="BIZ UDPゴシック" panose="020B0400000000000000" pitchFamily="50" charset="-128"/>
              </a:rPr>
              <a:t>前田志穂 氏</a:t>
            </a:r>
          </a:p>
        </p:txBody>
      </p:sp>
      <p:pic>
        <p:nvPicPr>
          <p:cNvPr id="11" name="図 10">
            <a:extLst>
              <a:ext uri="{FF2B5EF4-FFF2-40B4-BE49-F238E27FC236}">
                <a16:creationId xmlns:a16="http://schemas.microsoft.com/office/drawing/2014/main" id="{91700E96-DAD1-D5F3-35EF-FA4A53CCE3D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5500"/>
                    </a14:imgEffect>
                    <a14:imgEffect>
                      <a14:saturation sat="130000"/>
                    </a14:imgEffect>
                    <a14:imgEffect>
                      <a14:brightnessContrast bright="40000"/>
                    </a14:imgEffect>
                  </a14:imgLayer>
                </a14:imgProps>
              </a:ext>
              <a:ext uri="{28A0092B-C50C-407E-A947-70E740481C1C}">
                <a14:useLocalDpi xmlns:a14="http://schemas.microsoft.com/office/drawing/2010/main" val="0"/>
              </a:ext>
            </a:extLst>
          </a:blip>
          <a:srcRect b="15217"/>
          <a:stretch/>
        </p:blipFill>
        <p:spPr>
          <a:xfrm>
            <a:off x="8451125" y="5179531"/>
            <a:ext cx="1130107" cy="1116692"/>
          </a:xfrm>
          <a:prstGeom prst="rect">
            <a:avLst/>
          </a:prstGeom>
          <a:effectLst>
            <a:glow>
              <a:schemeClr val="accent1">
                <a:alpha val="40000"/>
              </a:schemeClr>
            </a:glow>
          </a:effectLst>
        </p:spPr>
      </p:pic>
    </p:spTree>
    <p:extLst>
      <p:ext uri="{BB962C8B-B14F-4D97-AF65-F5344CB8AC3E}">
        <p14:creationId xmlns:p14="http://schemas.microsoft.com/office/powerpoint/2010/main" val="163240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7D5B8C-3B80-5B4A-4A13-60F7309D37EA}"/>
              </a:ext>
            </a:extLst>
          </p:cNvPr>
          <p:cNvSpPr>
            <a:spLocks noGrp="1"/>
          </p:cNvSpPr>
          <p:nvPr>
            <p:ph type="title" idx="4294967295"/>
          </p:nvPr>
        </p:nvSpPr>
        <p:spPr>
          <a:xfrm>
            <a:off x="165100" y="785905"/>
            <a:ext cx="2339975" cy="365126"/>
          </a:xfrm>
          <a:solidFill>
            <a:srgbClr val="00668D"/>
          </a:solidFill>
        </p:spPr>
        <p:txBody>
          <a:bodyPr>
            <a:normAutofit/>
          </a:bodyPr>
          <a:lstStyle/>
          <a:p>
            <a:pPr algn="ctr"/>
            <a:r>
              <a:rPr kumimoji="1" lang="en-US" altLang="ja-JP" sz="1800" b="1" dirty="0">
                <a:solidFill>
                  <a:schemeClr val="bg1"/>
                </a:solidFill>
                <a:latin typeface="BIZ UDPゴシック" panose="020B0400000000000000" pitchFamily="50" charset="-128"/>
                <a:ea typeface="BIZ UDPゴシック" panose="020B0400000000000000" pitchFamily="50" charset="-128"/>
              </a:rPr>
              <a:t>column</a:t>
            </a:r>
            <a:endParaRPr kumimoji="1" lang="ja-JP" altLang="en-US" sz="1800" b="1" dirty="0">
              <a:solidFill>
                <a:schemeClr val="bg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3600DD39-845E-14CF-F4BE-49D2A411A91D}"/>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10</a:t>
            </a:fld>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FDC9192-BDF1-13E6-0D45-7BB07694B579}"/>
              </a:ext>
            </a:extLst>
          </p:cNvPr>
          <p:cNvSpPr txBox="1"/>
          <p:nvPr/>
        </p:nvSpPr>
        <p:spPr>
          <a:xfrm>
            <a:off x="148541" y="1356405"/>
            <a:ext cx="9386076" cy="307777"/>
          </a:xfrm>
          <a:prstGeom prst="rect">
            <a:avLst/>
          </a:prstGeom>
          <a:noFill/>
        </p:spPr>
        <p:txBody>
          <a:bodyPr wrap="square" rtlCol="0">
            <a:spAutoFit/>
          </a:bodyPr>
          <a:lstStyle/>
          <a:p>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【遠路はるばる巡拝をするお遍路さんたちへ、お茶や食事などをふるまい、その労をねぎらう「お接待」があ</a:t>
            </a:r>
            <a:r>
              <a:rPr lang="ja-JP" altLang="en-US"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ります</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F56AC90A-28FD-B852-EF84-E825B959E351}"/>
              </a:ext>
            </a:extLst>
          </p:cNvPr>
          <p:cNvSpPr txBox="1"/>
          <p:nvPr/>
        </p:nvSpPr>
        <p:spPr>
          <a:xfrm>
            <a:off x="4064000" y="1795467"/>
            <a:ext cx="5683464" cy="2312300"/>
          </a:xfrm>
          <a:prstGeom prst="rect">
            <a:avLst/>
          </a:prstGeom>
          <a:noFill/>
        </p:spPr>
        <p:txBody>
          <a:bodyPr wrap="square" rtlCol="0">
            <a:spAutoFit/>
          </a:bodyPr>
          <a:lstStyle/>
          <a:p>
            <a:pPr algn="just">
              <a:lnSpc>
                <a:spcPct val="107000"/>
              </a:lnSpc>
              <a:spcAft>
                <a:spcPts val="800"/>
              </a:spcAft>
            </a:pP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徳島ではお遍路さんは身近で尊い存在</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。暑い日も寒い日も、</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1200</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年以上他地域からやってくるお遍路さんを温かく迎え入れ、見守り続けてき</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ました</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。遠路はるばる巡拝をするお遍路さんたちへ、お茶や食事などをふるまい、その労をねぎらう「お接待」。それを受けたお遍路さんは、地元住民との触れ合いによって新たな活力を与えられ</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癒され、辛い局面があっても再び遍路を続けることができ</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ました</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今でも「お接待」は、徳島の日常の中で自然に行われています。</a:t>
            </a:r>
            <a:r>
              <a:rPr lang="ja-JP" altLang="en-US" sz="11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1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07000"/>
              </a:lnSpc>
              <a:spcAft>
                <a:spcPts val="800"/>
              </a:spcAft>
            </a:pP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2015</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年、文化庁が初認定した「日本遺産」に「四国遍路」が選ばれ、そこでは次のように　記されています。</a:t>
            </a:r>
            <a:endPar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07000"/>
              </a:lnSpc>
              <a:spcAft>
                <a:spcPts val="800"/>
              </a:spcAft>
            </a:pPr>
            <a:r>
              <a:rPr lang="ja-JP" altLang="ja-JP" sz="1200"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弘法大師への「信仰」と修行を実践する「場」、それを支える「地域」の三者が一体となった世界に類をみない巡礼文化であるとともに、我が国の歴史、文化、さらには日本人の精神を伝承する生きた文化遺産である＝　</a:t>
            </a:r>
            <a:endParaRPr lang="ja-JP" altLang="en-US"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9BB46F21-B854-EA06-0664-E2DA0A809105}"/>
              </a:ext>
            </a:extLst>
          </p:cNvPr>
          <p:cNvSpPr txBox="1"/>
          <p:nvPr/>
        </p:nvSpPr>
        <p:spPr>
          <a:xfrm>
            <a:off x="174146" y="4786994"/>
            <a:ext cx="6554459" cy="1256819"/>
          </a:xfrm>
          <a:prstGeom prst="rect">
            <a:avLst/>
          </a:prstGeom>
          <a:noFill/>
        </p:spPr>
        <p:txBody>
          <a:bodyPr wrap="square" rtlCol="0">
            <a:spAutoFit/>
          </a:bodyPr>
          <a:lstStyle/>
          <a:p>
            <a:pPr algn="just">
              <a:lnSpc>
                <a:spcPct val="107000"/>
              </a:lnSpc>
              <a:spcAft>
                <a:spcPts val="800"/>
              </a:spcAft>
            </a:pP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四国遍路</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、サスティナブルツーリズム、「持続可能な観光」という旅の形のパイオニア</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なのです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なぜなら、「持続可能な観光」が</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地域の資源である「自然」や「文化」、「伝統」、「そこに暮らす人々」を活かして、地域経済を発展させることを</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旨とするように</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、すでにこのお遍路という文化を</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育んで</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きたそ場所・習慣そのものがそれを体現しているから</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です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a:t>
            </a:r>
            <a:endParaRPr lang="ja-JP"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07000"/>
              </a:lnSpc>
              <a:spcAft>
                <a:spcPts val="800"/>
              </a:spcAft>
            </a:pP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　徳島</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に</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は、すでにＳＤＧｓを実現する上で大切なキーワードとされている多様性を</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遥か昔から受け入れる土壌があ</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ります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ここ徳島に</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学習生活の一環として訪れ、新しい発想や変革のきっかけに</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してください</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Arial" panose="020B0604020202020204" pitchFamily="34" charset="0"/>
              </a:rPr>
              <a:t>。　</a:t>
            </a:r>
            <a:endParaRPr lang="ja-JP"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B1BE8D0C-7E0D-0626-E9C5-8A35E96A7303}"/>
              </a:ext>
            </a:extLst>
          </p:cNvPr>
          <p:cNvSpPr txBox="1"/>
          <p:nvPr/>
        </p:nvSpPr>
        <p:spPr>
          <a:xfrm>
            <a:off x="148541" y="4400108"/>
            <a:ext cx="9557434" cy="307777"/>
          </a:xfrm>
          <a:prstGeom prst="rect">
            <a:avLst/>
          </a:prstGeom>
          <a:noFill/>
        </p:spPr>
        <p:txBody>
          <a:bodyPr wrap="square" rtlCol="0">
            <a:spAutoFit/>
          </a:bodyPr>
          <a:lstStyle/>
          <a:p>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【四国遍路</a:t>
            </a:r>
            <a:r>
              <a:rPr lang="ja-JP" altLang="en-US"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、サスティナブルツーリズム、つまり「持続可能な観光」という旅の形のパイオニア</a:t>
            </a:r>
            <a:r>
              <a:rPr lang="ja-JP" altLang="en-US"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なのです</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4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D411301C-3BC9-91F0-D10F-BDFB0B5671FF}"/>
              </a:ext>
            </a:extLst>
          </p:cNvPr>
          <p:cNvPicPr>
            <a:picLocks noChangeAspect="1"/>
          </p:cNvPicPr>
          <p:nvPr/>
        </p:nvPicPr>
        <p:blipFill rotWithShape="1">
          <a:blip r:embed="rId2">
            <a:extLst>
              <a:ext uri="{28A0092B-C50C-407E-A947-70E740481C1C}">
                <a14:useLocalDpi xmlns:a14="http://schemas.microsoft.com/office/drawing/2010/main" val="0"/>
              </a:ext>
            </a:extLst>
          </a:blip>
          <a:srcRect t="4352"/>
          <a:stretch/>
        </p:blipFill>
        <p:spPr>
          <a:xfrm>
            <a:off x="186641" y="1798003"/>
            <a:ext cx="3788459" cy="2526833"/>
          </a:xfrm>
          <a:prstGeom prst="rect">
            <a:avLst/>
          </a:prstGeom>
        </p:spPr>
      </p:pic>
      <p:pic>
        <p:nvPicPr>
          <p:cNvPr id="4" name="図 3">
            <a:extLst>
              <a:ext uri="{FF2B5EF4-FFF2-40B4-BE49-F238E27FC236}">
                <a16:creationId xmlns:a16="http://schemas.microsoft.com/office/drawing/2014/main" id="{8B5E3F0E-6F35-AFC7-D23C-6E39AC13C69E}"/>
              </a:ext>
            </a:extLst>
          </p:cNvPr>
          <p:cNvPicPr>
            <a:picLocks noChangeAspect="1"/>
          </p:cNvPicPr>
          <p:nvPr/>
        </p:nvPicPr>
        <p:blipFill rotWithShape="1">
          <a:blip r:embed="rId3">
            <a:extLst>
              <a:ext uri="{28A0092B-C50C-407E-A947-70E740481C1C}">
                <a14:useLocalDpi xmlns:a14="http://schemas.microsoft.com/office/drawing/2010/main" val="0"/>
              </a:ext>
            </a:extLst>
          </a:blip>
          <a:srcRect r="23897" b="11474"/>
          <a:stretch/>
        </p:blipFill>
        <p:spPr>
          <a:xfrm>
            <a:off x="6840748" y="4773691"/>
            <a:ext cx="2906716" cy="1895398"/>
          </a:xfrm>
          <a:prstGeom prst="rect">
            <a:avLst/>
          </a:prstGeom>
        </p:spPr>
      </p:pic>
      <p:sp>
        <p:nvSpPr>
          <p:cNvPr id="10" name="タイトル 1">
            <a:extLst>
              <a:ext uri="{FF2B5EF4-FFF2-40B4-BE49-F238E27FC236}">
                <a16:creationId xmlns:a16="http://schemas.microsoft.com/office/drawing/2014/main" id="{17C0422A-8348-0730-2ED9-A732EB9734ED}"/>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sp>
        <p:nvSpPr>
          <p:cNvPr id="11" name="タイトル 1">
            <a:extLst>
              <a:ext uri="{FF2B5EF4-FFF2-40B4-BE49-F238E27FC236}">
                <a16:creationId xmlns:a16="http://schemas.microsoft.com/office/drawing/2014/main" id="{72073AF2-5C2E-158A-9717-C24B4477E735}"/>
              </a:ext>
            </a:extLst>
          </p:cNvPr>
          <p:cNvSpPr txBox="1">
            <a:spLocks/>
          </p:cNvSpPr>
          <p:nvPr/>
        </p:nvSpPr>
        <p:spPr>
          <a:xfrm>
            <a:off x="2730500" y="795337"/>
            <a:ext cx="7010400" cy="365126"/>
          </a:xfrm>
          <a:prstGeom prst="rect">
            <a:avLst/>
          </a:prstGeom>
          <a:noFill/>
        </p:spPr>
        <p:txBody>
          <a:bodyPr vert="horz" lIns="91440" tIns="45720" rIns="9144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r>
              <a:rPr lang="ja-JP" altLang="en-US" sz="2400" dirty="0">
                <a:solidFill>
                  <a:srgbClr val="00668D"/>
                </a:solidFill>
              </a:rPr>
              <a:t>「</a:t>
            </a:r>
            <a:r>
              <a:rPr lang="ja-JP" altLang="ja-JP" sz="2400" kern="100" dirty="0">
                <a:solidFill>
                  <a:srgbClr val="00668D"/>
                </a:solidFill>
                <a:cs typeface="Times New Roman" panose="02020603050405020304" pitchFamily="18" charset="0"/>
              </a:rPr>
              <a:t>お遍路さん</a:t>
            </a:r>
            <a:r>
              <a:rPr lang="ja-JP" altLang="en-US" sz="2400" dirty="0">
                <a:solidFill>
                  <a:srgbClr val="00668D"/>
                </a:solidFill>
              </a:rPr>
              <a:t>」</a:t>
            </a:r>
          </a:p>
        </p:txBody>
      </p:sp>
    </p:spTree>
    <p:extLst>
      <p:ext uri="{BB962C8B-B14F-4D97-AF65-F5344CB8AC3E}">
        <p14:creationId xmlns:p14="http://schemas.microsoft.com/office/powerpoint/2010/main" val="273491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9E133-BF60-575F-A50A-4E3185EC5100}"/>
            </a:ext>
          </a:extLst>
        </p:cNvPr>
        <p:cNvGrpSpPr/>
        <p:nvPr/>
      </p:nvGrpSpPr>
      <p:grpSpPr>
        <a:xfrm>
          <a:off x="0" y="0"/>
          <a:ext cx="0" cy="0"/>
          <a:chOff x="0" y="0"/>
          <a:chExt cx="0" cy="0"/>
        </a:xfrm>
      </p:grpSpPr>
      <p:sp>
        <p:nvSpPr>
          <p:cNvPr id="4" name="object 4">
            <a:extLst>
              <a:ext uri="{FF2B5EF4-FFF2-40B4-BE49-F238E27FC236}">
                <a16:creationId xmlns:a16="http://schemas.microsoft.com/office/drawing/2014/main" id="{996F2680-68AD-BF49-E696-E006474983B6}"/>
              </a:ext>
            </a:extLst>
          </p:cNvPr>
          <p:cNvSpPr txBox="1">
            <a:spLocks noGrp="1"/>
          </p:cNvSpPr>
          <p:nvPr>
            <p:ph type="title" idx="4294967295"/>
          </p:nvPr>
        </p:nvSpPr>
        <p:spPr>
          <a:xfrm>
            <a:off x="165101" y="793030"/>
            <a:ext cx="9575800" cy="335293"/>
          </a:xfrm>
          <a:prstGeom prst="rect">
            <a:avLst/>
          </a:prstGeom>
          <a:solidFill>
            <a:srgbClr val="00668D"/>
          </a:solidFill>
        </p:spPr>
        <p:txBody>
          <a:bodyPr vert="horz" wrap="square" lIns="0" tIns="0" rIns="0" bIns="0" rtlCol="0">
            <a:noAutofit/>
          </a:bodyPr>
          <a:lstStyle/>
          <a:p>
            <a:pPr marL="12700" algn="ctr">
              <a:lnSpc>
                <a:spcPct val="100000"/>
              </a:lnSpc>
              <a:spcBef>
                <a:spcPts val="100"/>
              </a:spcBef>
            </a:pPr>
            <a:r>
              <a:rPr lang="ja-JP" altLang="en-US" sz="1600" b="1" dirty="0">
                <a:solidFill>
                  <a:schemeClr val="bg1"/>
                </a:solidFill>
                <a:latin typeface="BIZ UDPゴシック" panose="020B0400000000000000" pitchFamily="50" charset="-128"/>
                <a:ea typeface="BIZ UDPゴシック" panose="020B0400000000000000" pitchFamily="50" charset="-128"/>
                <a:cs typeface="Yu Gothic"/>
              </a:rPr>
              <a:t>徳島県のイチオシ体験コンテンツ（県全域）</a:t>
            </a:r>
            <a:endParaRPr sz="1600" b="1" dirty="0">
              <a:solidFill>
                <a:schemeClr val="bg1"/>
              </a:solidFill>
              <a:latin typeface="BIZ UDPゴシック" panose="020B0400000000000000" pitchFamily="50" charset="-128"/>
              <a:ea typeface="BIZ UDPゴシック" panose="020B0400000000000000" pitchFamily="50" charset="-128"/>
              <a:cs typeface="Yu Gothic"/>
            </a:endParaRPr>
          </a:p>
        </p:txBody>
      </p:sp>
      <p:sp>
        <p:nvSpPr>
          <p:cNvPr id="2" name="スライド番号プレースホルダー 1">
            <a:extLst>
              <a:ext uri="{FF2B5EF4-FFF2-40B4-BE49-F238E27FC236}">
                <a16:creationId xmlns:a16="http://schemas.microsoft.com/office/drawing/2014/main" id="{5494109D-69E2-FD6A-0560-DA85E6AD17DB}"/>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11</a:t>
            </a:fld>
            <a:endParaRPr kumimoji="1" lang="ja-JP" altLang="en-US" dirty="0">
              <a:latin typeface="BIZ UDPゴシック" panose="020B0400000000000000" pitchFamily="50" charset="-128"/>
              <a:ea typeface="BIZ UDPゴシック" panose="020B0400000000000000" pitchFamily="50" charset="-128"/>
            </a:endParaRPr>
          </a:p>
        </p:txBody>
      </p:sp>
      <p:sp>
        <p:nvSpPr>
          <p:cNvPr id="19" name="object 2">
            <a:extLst>
              <a:ext uri="{FF2B5EF4-FFF2-40B4-BE49-F238E27FC236}">
                <a16:creationId xmlns:a16="http://schemas.microsoft.com/office/drawing/2014/main" id="{D16AF79B-45CC-77C7-3F93-721C52B6441E}"/>
              </a:ext>
            </a:extLst>
          </p:cNvPr>
          <p:cNvSpPr/>
          <p:nvPr/>
        </p:nvSpPr>
        <p:spPr>
          <a:xfrm>
            <a:off x="63443" y="1821415"/>
            <a:ext cx="3240000" cy="4759637"/>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20" name="object 24">
            <a:extLst>
              <a:ext uri="{FF2B5EF4-FFF2-40B4-BE49-F238E27FC236}">
                <a16:creationId xmlns:a16="http://schemas.microsoft.com/office/drawing/2014/main" id="{6ACA22D2-EBD9-9D60-6A6B-1755964FC662}"/>
              </a:ext>
            </a:extLst>
          </p:cNvPr>
          <p:cNvSpPr/>
          <p:nvPr/>
        </p:nvSpPr>
        <p:spPr>
          <a:xfrm>
            <a:off x="3397990" y="1817008"/>
            <a:ext cx="3100545" cy="4759637"/>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3FE161A6-F438-C5D0-0F35-A749EBDDD476}"/>
              </a:ext>
            </a:extLst>
          </p:cNvPr>
          <p:cNvSpPr txBox="1"/>
          <p:nvPr/>
        </p:nvSpPr>
        <p:spPr>
          <a:xfrm>
            <a:off x="3397989" y="1830411"/>
            <a:ext cx="3100545" cy="349211"/>
          </a:xfrm>
          <a:prstGeom prst="rect">
            <a:avLst/>
          </a:prstGeom>
          <a:noFill/>
        </p:spPr>
        <p:txBody>
          <a:bodyPr wrap="square" bIns="0" rtlCol="0" anchor="t" anchorCtr="0">
            <a:noAutofit/>
          </a:bodyPr>
          <a:lstStyle/>
          <a:p>
            <a:pPr algn="ctr"/>
            <a:r>
              <a:rPr kumimoji="1" lang="ja-JP" altLang="en-US" b="1" dirty="0">
                <a:solidFill>
                  <a:srgbClr val="002060"/>
                </a:solidFill>
                <a:latin typeface="BIZ UDPゴシック" panose="020B0400000000000000" pitchFamily="50" charset="-128"/>
                <a:ea typeface="BIZ UDPゴシック" panose="020B0400000000000000" pitchFamily="50" charset="-128"/>
              </a:rPr>
              <a:t>藍染体験</a:t>
            </a:r>
          </a:p>
        </p:txBody>
      </p:sp>
      <p:sp>
        <p:nvSpPr>
          <p:cNvPr id="23" name="テキスト ボックス 22">
            <a:extLst>
              <a:ext uri="{FF2B5EF4-FFF2-40B4-BE49-F238E27FC236}">
                <a16:creationId xmlns:a16="http://schemas.microsoft.com/office/drawing/2014/main" id="{3AFEF352-2F83-7073-B842-BF277FDD4E3F}"/>
              </a:ext>
            </a:extLst>
          </p:cNvPr>
          <p:cNvSpPr txBox="1"/>
          <p:nvPr/>
        </p:nvSpPr>
        <p:spPr>
          <a:xfrm>
            <a:off x="3414884" y="3980402"/>
            <a:ext cx="3083651" cy="769441"/>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阿波の藍は、品質の高さから別格扱いとされ、</a:t>
            </a:r>
            <a:r>
              <a:rPr lang="ja-JP" altLang="en-US" sz="1100" b="1" u="sng" dirty="0">
                <a:latin typeface="BIZ UDPゴシック" panose="020B0400000000000000" pitchFamily="50" charset="-128"/>
                <a:ea typeface="BIZ UDPゴシック" panose="020B0400000000000000" pitchFamily="50" charset="-128"/>
              </a:rPr>
              <a:t>本藍</a:t>
            </a:r>
            <a:r>
              <a:rPr lang="ja-JP" altLang="en-US" sz="1100" dirty="0">
                <a:latin typeface="BIZ UDPゴシック" panose="020B0400000000000000" pitchFamily="50" charset="-128"/>
                <a:ea typeface="BIZ UDPゴシック" panose="020B0400000000000000" pitchFamily="50" charset="-128"/>
              </a:rPr>
              <a:t>と呼ばれ重用されていました。現在も、藍染の染料「</a:t>
            </a:r>
            <a:r>
              <a:rPr lang="ja-JP" altLang="en-US" sz="1100" b="1" u="sng" dirty="0">
                <a:latin typeface="BIZ UDPゴシック" panose="020B0400000000000000" pitchFamily="50" charset="-128"/>
                <a:ea typeface="BIZ UDPゴシック" panose="020B0400000000000000" pitchFamily="50" charset="-128"/>
              </a:rPr>
              <a:t>すくも</a:t>
            </a:r>
            <a:r>
              <a:rPr lang="ja-JP" altLang="en-US" sz="1100" dirty="0">
                <a:latin typeface="BIZ UDPゴシック" panose="020B0400000000000000" pitchFamily="50" charset="-128"/>
                <a:ea typeface="BIZ UDPゴシック" panose="020B0400000000000000" pitchFamily="50" charset="-128"/>
              </a:rPr>
              <a:t>」の生産量は日本一です。最近では皮や木材を染める職人も現れてきています。</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4752E51E-CD66-AFE1-5B1C-BD2FBBCEDD52}"/>
              </a:ext>
            </a:extLst>
          </p:cNvPr>
          <p:cNvSpPr txBox="1"/>
          <p:nvPr/>
        </p:nvSpPr>
        <p:spPr>
          <a:xfrm>
            <a:off x="122167" y="3965043"/>
            <a:ext cx="3155723" cy="769441"/>
          </a:xfrm>
          <a:prstGeom prst="rect">
            <a:avLst/>
          </a:prstGeom>
          <a:noFill/>
        </p:spPr>
        <p:txBody>
          <a:bodyPr wrap="square" rtlCol="0">
            <a:spAutoFit/>
          </a:bodyPr>
          <a:lstStyle/>
          <a:p>
            <a:r>
              <a:rPr lang="ja-JP" altLang="en-US" sz="1100" b="1" u="sng" dirty="0">
                <a:latin typeface="BIZ UDPゴシック" panose="020B0400000000000000" pitchFamily="50" charset="-128"/>
                <a:ea typeface="BIZ UDPゴシック" panose="020B0400000000000000" pitchFamily="50" charset="-128"/>
              </a:rPr>
              <a:t>約</a:t>
            </a:r>
            <a:r>
              <a:rPr lang="en-US" altLang="ja-JP" sz="1100" b="1" u="sng" dirty="0">
                <a:latin typeface="BIZ UDPゴシック" panose="020B0400000000000000" pitchFamily="50" charset="-128"/>
                <a:ea typeface="BIZ UDPゴシック" panose="020B0400000000000000" pitchFamily="50" charset="-128"/>
              </a:rPr>
              <a:t>400</a:t>
            </a:r>
            <a:r>
              <a:rPr lang="ja-JP" altLang="en-US" sz="1100" b="1" u="sng" dirty="0">
                <a:latin typeface="BIZ UDPゴシック" panose="020B0400000000000000" pitchFamily="50" charset="-128"/>
                <a:ea typeface="BIZ UDPゴシック" panose="020B0400000000000000" pitchFamily="50" charset="-128"/>
              </a:rPr>
              <a:t>年</a:t>
            </a:r>
            <a:r>
              <a:rPr lang="ja-JP" altLang="en-US" sz="1100" dirty="0">
                <a:latin typeface="BIZ UDPゴシック" panose="020B0400000000000000" pitchFamily="50" charset="-128"/>
                <a:ea typeface="BIZ UDPゴシック" panose="020B0400000000000000" pitchFamily="50" charset="-128"/>
              </a:rPr>
              <a:t>の歴史をもつ徳島県の伝統芸能。</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戦後は復旧の象徴として各地で</a:t>
            </a:r>
            <a:r>
              <a:rPr kumimoji="1" lang="ja-JP" altLang="en-US" sz="1100" dirty="0">
                <a:latin typeface="BIZ UDPゴシック" panose="020B0400000000000000" pitchFamily="50" charset="-128"/>
                <a:ea typeface="BIZ UDPゴシック" panose="020B0400000000000000" pitchFamily="50" charset="-128"/>
              </a:rPr>
              <a:t>踊られるようになりました。</a:t>
            </a:r>
            <a:r>
              <a:rPr lang="ja-JP" altLang="en-US" sz="1100" dirty="0">
                <a:latin typeface="BIZ UDPゴシック" panose="020B0400000000000000" pitchFamily="50" charset="-128"/>
                <a:ea typeface="BIZ UDPゴシック" panose="020B0400000000000000" pitchFamily="50" charset="-128"/>
              </a:rPr>
              <a:t>今日では年中、阿波おどりのイベントが開かれています。</a:t>
            </a:r>
          </a:p>
        </p:txBody>
      </p:sp>
      <p:sp>
        <p:nvSpPr>
          <p:cNvPr id="27" name="object 24">
            <a:extLst>
              <a:ext uri="{FF2B5EF4-FFF2-40B4-BE49-F238E27FC236}">
                <a16:creationId xmlns:a16="http://schemas.microsoft.com/office/drawing/2014/main" id="{53115F5F-1004-EA1B-6A72-4115B9DDB9F9}"/>
              </a:ext>
            </a:extLst>
          </p:cNvPr>
          <p:cNvSpPr/>
          <p:nvPr/>
        </p:nvSpPr>
        <p:spPr>
          <a:xfrm>
            <a:off x="6596516" y="1813159"/>
            <a:ext cx="3240000" cy="4759636"/>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D64F4B5A-9C25-0A95-5DD6-0B091B5B0BF6}"/>
              </a:ext>
            </a:extLst>
          </p:cNvPr>
          <p:cNvSpPr txBox="1"/>
          <p:nvPr/>
        </p:nvSpPr>
        <p:spPr>
          <a:xfrm>
            <a:off x="6596515" y="1830411"/>
            <a:ext cx="3240001" cy="369332"/>
          </a:xfrm>
          <a:prstGeom prst="rect">
            <a:avLst/>
          </a:prstGeom>
          <a:noFill/>
        </p:spPr>
        <p:txBody>
          <a:bodyPr wrap="square" rtlCol="0">
            <a:noAutofit/>
          </a:bodyPr>
          <a:lstStyle/>
          <a:p>
            <a:pPr algn="ctr"/>
            <a:r>
              <a:rPr lang="ja-JP" altLang="en-US" b="1" dirty="0">
                <a:solidFill>
                  <a:srgbClr val="002060"/>
                </a:solidFill>
                <a:latin typeface="BIZ UDPゴシック" panose="020B0400000000000000" pitchFamily="50" charset="-128"/>
                <a:ea typeface="BIZ UDPゴシック" panose="020B0400000000000000" pitchFamily="50" charset="-128"/>
              </a:rPr>
              <a:t>人形浄瑠璃</a:t>
            </a:r>
            <a:endParaRPr kumimoji="1" lang="ja-JP" altLang="en-US" b="1" dirty="0">
              <a:solidFill>
                <a:srgbClr val="002060"/>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32051CC9-299A-BDFE-A1BE-65B5CA5386B6}"/>
              </a:ext>
            </a:extLst>
          </p:cNvPr>
          <p:cNvSpPr txBox="1"/>
          <p:nvPr/>
        </p:nvSpPr>
        <p:spPr>
          <a:xfrm>
            <a:off x="6652831" y="3989653"/>
            <a:ext cx="3153822" cy="769441"/>
          </a:xfrm>
          <a:prstGeom prst="rect">
            <a:avLst/>
          </a:prstGeom>
          <a:noFill/>
        </p:spPr>
        <p:txBody>
          <a:bodyPr wrap="square" rtlCol="0">
            <a:spAutoFit/>
          </a:bodyPr>
          <a:lstStyle/>
          <a:p>
            <a:r>
              <a:rPr lang="ja-JP" altLang="en-US" sz="1100" b="0" i="0" u="sng" dirty="0">
                <a:effectLst/>
                <a:latin typeface="BIZ UDPゴシック" panose="020B0400000000000000" pitchFamily="50" charset="-128"/>
                <a:ea typeface="BIZ UDPゴシック" panose="020B0400000000000000" pitchFamily="50" charset="-128"/>
              </a:rPr>
              <a:t>阿波人形浄瑠璃</a:t>
            </a:r>
            <a:r>
              <a:rPr lang="ja-JP" altLang="en-US" sz="1100" b="0" i="0" dirty="0">
                <a:solidFill>
                  <a:srgbClr val="272727"/>
                </a:solidFill>
                <a:effectLst/>
                <a:latin typeface="BIZ UDPゴシック" panose="020B0400000000000000" pitchFamily="50" charset="-128"/>
                <a:ea typeface="BIZ UDPゴシック" panose="020B0400000000000000" pitchFamily="50" charset="-128"/>
              </a:rPr>
              <a:t>は、国の重要無形民俗文化財にも指定されている徳島県の伝統芸能。徳島市の「</a:t>
            </a:r>
            <a:r>
              <a:rPr lang="ja-JP" altLang="en-US" sz="1100" b="0" i="0" u="sng" dirty="0">
                <a:effectLst/>
                <a:latin typeface="BIZ UDPゴシック" panose="020B0400000000000000" pitchFamily="50" charset="-128"/>
                <a:ea typeface="BIZ UDPゴシック" panose="020B0400000000000000" pitchFamily="50" charset="-128"/>
              </a:rPr>
              <a:t>阿波十郎兵衛屋敷</a:t>
            </a:r>
            <a:r>
              <a:rPr lang="ja-JP" altLang="en-US" sz="1100" b="0" i="0" dirty="0">
                <a:solidFill>
                  <a:srgbClr val="272727"/>
                </a:solidFill>
                <a:effectLst/>
                <a:latin typeface="BIZ UDPゴシック" panose="020B0400000000000000" pitchFamily="50" charset="-128"/>
                <a:ea typeface="BIZ UDPゴシック" panose="020B0400000000000000" pitchFamily="50" charset="-128"/>
              </a:rPr>
              <a:t>」ではその代表的な演目を毎日上演しており、気軽に鑑賞することができます。</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0FAC86DD-6D66-F060-E077-6D34C7C6DD49}"/>
              </a:ext>
            </a:extLst>
          </p:cNvPr>
          <p:cNvSpPr/>
          <p:nvPr/>
        </p:nvSpPr>
        <p:spPr>
          <a:xfrm>
            <a:off x="3277890" y="6508205"/>
            <a:ext cx="3379990" cy="3693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sz="1200" u="sng" dirty="0">
                <a:solidFill>
                  <a:schemeClr val="tx1"/>
                </a:solidFill>
                <a:latin typeface="BIZ UDPゴシック" panose="020B0400000000000000" pitchFamily="50" charset="-128"/>
                <a:ea typeface="BIZ UDPゴシック" panose="020B0400000000000000" pitchFamily="50" charset="-128"/>
                <a:cs typeface="MS UI Gothic"/>
              </a:rPr>
              <a:t>※</a:t>
            </a:r>
            <a:r>
              <a:rPr lang="ja-JP" altLang="en-US" sz="1200" u="sng" dirty="0">
                <a:solidFill>
                  <a:schemeClr val="tx1"/>
                </a:solidFill>
                <a:latin typeface="BIZ UDPゴシック" panose="020B0400000000000000" pitchFamily="50" charset="-128"/>
                <a:ea typeface="BIZ UDPゴシック" panose="020B0400000000000000" pitchFamily="50" charset="-128"/>
                <a:cs typeface="MS UI Gothic"/>
              </a:rPr>
              <a:t>体験時間や内容は各地域によって異なります。</a:t>
            </a:r>
            <a:endParaRPr kumimoji="1" lang="ja-JP" altLang="en-US" sz="1200" u="sng" dirty="0">
              <a:solidFill>
                <a:schemeClr val="tx1"/>
              </a:solidFill>
              <a:latin typeface="BIZ UDPゴシック" panose="020B0400000000000000" pitchFamily="50" charset="-128"/>
              <a:ea typeface="BIZ UDPゴシック" panose="020B0400000000000000" pitchFamily="50" charset="-128"/>
            </a:endParaRPr>
          </a:p>
        </p:txBody>
      </p:sp>
      <p:sp>
        <p:nvSpPr>
          <p:cNvPr id="32" name="object 25">
            <a:extLst>
              <a:ext uri="{FF2B5EF4-FFF2-40B4-BE49-F238E27FC236}">
                <a16:creationId xmlns:a16="http://schemas.microsoft.com/office/drawing/2014/main" id="{DCFE059C-9FFA-0BC5-DC3F-E90C5E80D339}"/>
              </a:ext>
            </a:extLst>
          </p:cNvPr>
          <p:cNvSpPr txBox="1"/>
          <p:nvPr/>
        </p:nvSpPr>
        <p:spPr>
          <a:xfrm>
            <a:off x="192781" y="1209116"/>
            <a:ext cx="9548120" cy="504561"/>
          </a:xfrm>
          <a:prstGeom prst="rect">
            <a:avLst/>
          </a:prstGeom>
          <a:noFill/>
        </p:spPr>
        <p:txBody>
          <a:bodyPr vert="horz" wrap="square" lIns="0" tIns="26034" rIns="0" bIns="0" rtlCol="0">
            <a:spAutoFit/>
          </a:bodyPr>
          <a:lstStyle/>
          <a:p>
            <a:pPr marL="12700" lvl="0" algn="just">
              <a:lnSpc>
                <a:spcPct val="120000"/>
              </a:lnSpc>
              <a:spcBef>
                <a:spcPts val="204"/>
              </a:spcBef>
              <a:buSzPct val="91666"/>
              <a:tabLst>
                <a:tab pos="165735" algn="l"/>
              </a:tabLst>
              <a:defRPr/>
            </a:pPr>
            <a:r>
              <a:rPr lang="ja-JP" altLang="en-US" sz="1400" b="1" dirty="0">
                <a:latin typeface="BIZ UDPゴシック" panose="020B0400000000000000" pitchFamily="50" charset="-128"/>
                <a:ea typeface="BIZ UDPゴシック" panose="020B0400000000000000" pitchFamily="50" charset="-128"/>
                <a:cs typeface="MS UI Gothic"/>
              </a:rPr>
              <a:t>徳島は古くから「</a:t>
            </a:r>
            <a:r>
              <a:rPr lang="ja-JP" altLang="en-US" sz="1400" b="1" u="sng" dirty="0">
                <a:latin typeface="BIZ UDPゴシック" panose="020B0400000000000000" pitchFamily="50" charset="-128"/>
                <a:ea typeface="BIZ UDPゴシック" panose="020B0400000000000000" pitchFamily="50" charset="-128"/>
                <a:cs typeface="MS UI Gothic"/>
              </a:rPr>
              <a:t>阿波</a:t>
            </a:r>
            <a:r>
              <a:rPr lang="ja-JP" altLang="en-US" sz="1400" b="1" dirty="0">
                <a:latin typeface="BIZ UDPゴシック" panose="020B0400000000000000" pitchFamily="50" charset="-128"/>
                <a:ea typeface="BIZ UDPゴシック" panose="020B0400000000000000" pitchFamily="50" charset="-128"/>
                <a:cs typeface="MS UI Gothic"/>
              </a:rPr>
              <a:t>の国」と呼ばれ、</a:t>
            </a:r>
            <a:r>
              <a:rPr lang="ja-JP" altLang="en-US" sz="1400" b="1" u="sng" dirty="0">
                <a:latin typeface="BIZ UDPゴシック" panose="020B0400000000000000" pitchFamily="50" charset="-128"/>
                <a:ea typeface="BIZ UDPゴシック" panose="020B0400000000000000" pitchFamily="50" charset="-128"/>
                <a:cs typeface="MS UI Gothic"/>
              </a:rPr>
              <a:t>吉野川</a:t>
            </a:r>
            <a:r>
              <a:rPr lang="ja-JP" altLang="en-US" sz="1400" b="1" dirty="0">
                <a:latin typeface="BIZ UDPゴシック" panose="020B0400000000000000" pitchFamily="50" charset="-128"/>
                <a:ea typeface="BIZ UDPゴシック" panose="020B0400000000000000" pitchFamily="50" charset="-128"/>
                <a:cs typeface="MS UI Gothic"/>
              </a:rPr>
              <a:t>流域付近を中心に</a:t>
            </a:r>
            <a:r>
              <a:rPr lang="ja-JP" altLang="en-US" sz="1400" b="1" u="sng" dirty="0">
                <a:latin typeface="BIZ UDPゴシック" panose="020B0400000000000000" pitchFamily="50" charset="-128"/>
                <a:ea typeface="BIZ UDPゴシック" panose="020B0400000000000000" pitchFamily="50" charset="-128"/>
                <a:cs typeface="MS UI Gothic"/>
              </a:rPr>
              <a:t>藍作</a:t>
            </a:r>
            <a:r>
              <a:rPr lang="ja-JP" altLang="en-US" sz="1400" b="1" dirty="0">
                <a:latin typeface="BIZ UDPゴシック" panose="020B0400000000000000" pitchFamily="50" charset="-128"/>
                <a:ea typeface="BIZ UDPゴシック" panose="020B0400000000000000" pitchFamily="50" charset="-128"/>
                <a:cs typeface="MS UI Gothic"/>
              </a:rPr>
              <a:t>が盛んに行われ繁栄し、商人たちが各地から踊りや　　歌などの文化を持ち帰ったことで</a:t>
            </a:r>
            <a:r>
              <a:rPr lang="ja-JP" altLang="en-US" sz="1400" b="1" u="sng" dirty="0">
                <a:latin typeface="BIZ UDPゴシック" panose="020B0400000000000000" pitchFamily="50" charset="-128"/>
                <a:ea typeface="BIZ UDPゴシック" panose="020B0400000000000000" pitchFamily="50" charset="-128"/>
                <a:cs typeface="MS UI Gothic"/>
              </a:rPr>
              <a:t>阿波おどり</a:t>
            </a:r>
            <a:r>
              <a:rPr lang="ja-JP" altLang="en-US" sz="1400" dirty="0">
                <a:latin typeface="BIZ UDPゴシック" panose="020B0400000000000000" pitchFamily="50" charset="-128"/>
                <a:ea typeface="BIZ UDPゴシック" panose="020B0400000000000000" pitchFamily="50" charset="-128"/>
                <a:cs typeface="MS UI Gothic"/>
              </a:rPr>
              <a:t>や</a:t>
            </a:r>
            <a:r>
              <a:rPr lang="ja-JP" altLang="en-US" sz="1400" b="1" u="sng" dirty="0">
                <a:latin typeface="BIZ UDPゴシック" panose="020B0400000000000000" pitchFamily="50" charset="-128"/>
                <a:ea typeface="BIZ UDPゴシック" panose="020B0400000000000000" pitchFamily="50" charset="-128"/>
                <a:cs typeface="MS UI Gothic"/>
              </a:rPr>
              <a:t>人形浄瑠璃</a:t>
            </a:r>
            <a:r>
              <a:rPr lang="ja-JP" altLang="en-US" sz="1400" b="1" dirty="0">
                <a:latin typeface="BIZ UDPゴシック" panose="020B0400000000000000" pitchFamily="50" charset="-128"/>
                <a:ea typeface="BIZ UDPゴシック" panose="020B0400000000000000" pitchFamily="50" charset="-128"/>
                <a:cs typeface="MS UI Gothic"/>
              </a:rPr>
              <a:t>という様々な伝統芸能が形成されました。</a:t>
            </a:r>
            <a:endParaRPr lang="en-US" altLang="ja-JP" sz="1400" b="1" dirty="0">
              <a:latin typeface="BIZ UDPゴシック" panose="020B0400000000000000" pitchFamily="50" charset="-128"/>
              <a:ea typeface="BIZ UDPゴシック" panose="020B0400000000000000" pitchFamily="50" charset="-128"/>
              <a:cs typeface="MS UI Gothic"/>
            </a:endParaRPr>
          </a:p>
        </p:txBody>
      </p:sp>
      <p:sp>
        <p:nvSpPr>
          <p:cNvPr id="37" name="object 14">
            <a:extLst>
              <a:ext uri="{FF2B5EF4-FFF2-40B4-BE49-F238E27FC236}">
                <a16:creationId xmlns:a16="http://schemas.microsoft.com/office/drawing/2014/main" id="{E7D2E055-2DBD-A095-A1EC-FB265CD4DA10}"/>
              </a:ext>
            </a:extLst>
          </p:cNvPr>
          <p:cNvSpPr txBox="1"/>
          <p:nvPr/>
        </p:nvSpPr>
        <p:spPr>
          <a:xfrm>
            <a:off x="3513513" y="4741712"/>
            <a:ext cx="2908745" cy="1788789"/>
          </a:xfrm>
          <a:prstGeom prst="rect">
            <a:avLst/>
          </a:prstGeom>
          <a:solidFill>
            <a:schemeClr val="accent5">
              <a:lumMod val="20000"/>
              <a:lumOff val="80000"/>
            </a:schemeClr>
          </a:solidFill>
          <a:ln w="12700">
            <a:solidFill>
              <a:srgbClr val="002060"/>
            </a:solidFill>
          </a:ln>
        </p:spPr>
        <p:txBody>
          <a:bodyPr vert="horz" wrap="square" lIns="0" tIns="12700" rIns="0" bIns="0" rtlCol="0">
            <a:noAutofit/>
          </a:bodyPr>
          <a:lstStyle/>
          <a:p>
            <a:pPr marL="12700" marR="5080" algn="just">
              <a:lnSpc>
                <a:spcPct val="100000"/>
              </a:lnSpc>
              <a:spcBef>
                <a:spcPts val="100"/>
              </a:spcBef>
            </a:pPr>
            <a:r>
              <a:rPr lang="ja-JP" altLang="en-US" sz="1100" b="1" dirty="0">
                <a:latin typeface="BIZ UDPゴシック" panose="020B0400000000000000" pitchFamily="50" charset="-128"/>
                <a:ea typeface="BIZ UDPゴシック" panose="020B0400000000000000" pitchFamily="50" charset="-128"/>
                <a:cs typeface="MS Gothic"/>
              </a:rPr>
              <a:t> 藍の館（藍住町）</a:t>
            </a:r>
            <a:endParaRPr lang="en-US" altLang="ja-JP" sz="1100" b="1" dirty="0">
              <a:latin typeface="BIZ UDPゴシック" panose="020B0400000000000000" pitchFamily="50" charset="-128"/>
              <a:ea typeface="BIZ UDPゴシック" panose="020B0400000000000000" pitchFamily="50" charset="-128"/>
              <a:cs typeface="MS Gothic"/>
            </a:endParaRPr>
          </a:p>
          <a:p>
            <a:r>
              <a:rPr lang="ja-JP" altLang="en-US" sz="900" b="1" i="0" dirty="0">
                <a:solidFill>
                  <a:srgbClr val="000000"/>
                </a:solidFill>
                <a:effectLst/>
                <a:latin typeface="BIZ UDPゴシック" panose="020B0400000000000000" pitchFamily="50" charset="-128"/>
                <a:ea typeface="BIZ UDPゴシック" panose="020B0400000000000000" pitchFamily="50" charset="-128"/>
              </a:rPr>
              <a:t> 大藍商であった奥村家住宅に資料館を開館。藍の栽培・</a:t>
            </a:r>
            <a:endParaRPr lang="en-US" altLang="ja-JP" sz="900" b="1" i="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900" b="1" dirty="0">
                <a:solidFill>
                  <a:srgbClr val="000000"/>
                </a:solidFill>
                <a:latin typeface="BIZ UDPゴシック" panose="020B0400000000000000" pitchFamily="50" charset="-128"/>
                <a:ea typeface="BIZ UDPゴシック" panose="020B0400000000000000" pitchFamily="50" charset="-128"/>
              </a:rPr>
              <a:t> </a:t>
            </a:r>
            <a:r>
              <a:rPr lang="ja-JP" altLang="en-US" sz="900" b="1" i="0" dirty="0">
                <a:solidFill>
                  <a:srgbClr val="000000"/>
                </a:solidFill>
                <a:effectLst/>
                <a:latin typeface="BIZ UDPゴシック" panose="020B0400000000000000" pitchFamily="50" charset="-128"/>
                <a:ea typeface="BIZ UDPゴシック" panose="020B0400000000000000" pitchFamily="50" charset="-128"/>
              </a:rPr>
              <a:t>加工に使用された道具、大藍商の屋敷、藍染を行うまで</a:t>
            </a:r>
            <a:endParaRPr lang="en-US" altLang="ja-JP" sz="900" b="1" i="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900" b="1" dirty="0">
                <a:solidFill>
                  <a:srgbClr val="000000"/>
                </a:solidFill>
                <a:latin typeface="BIZ UDPゴシック" panose="020B0400000000000000" pitchFamily="50" charset="-128"/>
                <a:ea typeface="BIZ UDPゴシック" panose="020B0400000000000000" pitchFamily="50" charset="-128"/>
              </a:rPr>
              <a:t> </a:t>
            </a:r>
            <a:r>
              <a:rPr lang="ja-JP" altLang="en-US" sz="900" b="1" i="0" dirty="0">
                <a:solidFill>
                  <a:srgbClr val="000000"/>
                </a:solidFill>
                <a:effectLst/>
                <a:latin typeface="BIZ UDPゴシック" panose="020B0400000000000000" pitchFamily="50" charset="-128"/>
                <a:ea typeface="BIZ UDPゴシック" panose="020B0400000000000000" pitchFamily="50" charset="-128"/>
              </a:rPr>
              <a:t>の工程を再現した紙人形など藍の歴史を知ることがで</a:t>
            </a:r>
            <a:endParaRPr lang="en-US" altLang="ja-JP" sz="900" b="1" i="0" dirty="0">
              <a:solidFill>
                <a:srgbClr val="000000"/>
              </a:solidFill>
              <a:effectLst/>
              <a:latin typeface="BIZ UDPゴシック" panose="020B0400000000000000" pitchFamily="50" charset="-128"/>
              <a:ea typeface="BIZ UDPゴシック" panose="020B0400000000000000" pitchFamily="50" charset="-128"/>
            </a:endParaRPr>
          </a:p>
          <a:p>
            <a:r>
              <a:rPr lang="en-US" altLang="ja-JP" sz="900" b="1" dirty="0">
                <a:solidFill>
                  <a:srgbClr val="000000"/>
                </a:solidFill>
                <a:latin typeface="BIZ UDPゴシック" panose="020B0400000000000000" pitchFamily="50" charset="-128"/>
                <a:ea typeface="BIZ UDPゴシック" panose="020B0400000000000000" pitchFamily="50" charset="-128"/>
              </a:rPr>
              <a:t> </a:t>
            </a:r>
            <a:r>
              <a:rPr lang="ja-JP" altLang="en-US" sz="900" b="1" i="0" dirty="0">
                <a:solidFill>
                  <a:srgbClr val="000000"/>
                </a:solidFill>
                <a:effectLst/>
                <a:latin typeface="BIZ UDPゴシック" panose="020B0400000000000000" pitchFamily="50" charset="-128"/>
                <a:ea typeface="BIZ UDPゴシック" panose="020B0400000000000000" pitchFamily="50" charset="-128"/>
              </a:rPr>
              <a:t>きます</a:t>
            </a:r>
            <a:r>
              <a:rPr lang="ja-JP" altLang="en-US" sz="900" b="0" i="0" dirty="0">
                <a:solidFill>
                  <a:srgbClr val="000000"/>
                </a:solidFill>
                <a:effectLst/>
                <a:latin typeface="Hiragino Kaku Gothic Pro"/>
              </a:rPr>
              <a:t>。</a:t>
            </a:r>
            <a:r>
              <a:rPr lang="ja-JP" altLang="en-US" sz="900" b="1" dirty="0">
                <a:solidFill>
                  <a:srgbClr val="111111"/>
                </a:solidFill>
                <a:latin typeface="BIZ UDPゴシック" panose="020B0400000000000000" pitchFamily="50" charset="-128"/>
                <a:ea typeface="BIZ UDPゴシック" panose="020B0400000000000000" pitchFamily="50" charset="-128"/>
              </a:rPr>
              <a:t>藍染</a:t>
            </a:r>
            <a:r>
              <a:rPr lang="ja-JP" altLang="en-US" sz="900" b="1" i="0" dirty="0">
                <a:solidFill>
                  <a:srgbClr val="111111"/>
                </a:solidFill>
                <a:effectLst/>
                <a:latin typeface="BIZ UDPゴシック" panose="020B0400000000000000" pitchFamily="50" charset="-128"/>
                <a:ea typeface="BIZ UDPゴシック" panose="020B0400000000000000" pitchFamily="50" charset="-128"/>
              </a:rPr>
              <a:t>体験は一度に２５名まで。</a:t>
            </a:r>
            <a:endParaRPr lang="en-US" altLang="ja-JP" sz="900" b="1" i="0" dirty="0">
              <a:solidFill>
                <a:srgbClr val="111111"/>
              </a:solidFill>
              <a:effectLst/>
              <a:latin typeface="BIZ UDPゴシック" panose="020B0400000000000000" pitchFamily="50" charset="-128"/>
              <a:ea typeface="BIZ UDPゴシック" panose="020B0400000000000000" pitchFamily="50" charset="-128"/>
            </a:endParaRPr>
          </a:p>
          <a:p>
            <a:endParaRPr lang="en-US" sz="900" dirty="0">
              <a:latin typeface="BIZ UDPゴシック" panose="020B0400000000000000" pitchFamily="50" charset="-128"/>
              <a:ea typeface="BIZ UDPゴシック" panose="020B0400000000000000" pitchFamily="50" charset="-128"/>
              <a:cs typeface="MS Gothic"/>
            </a:endParaRPr>
          </a:p>
          <a:p>
            <a:pPr marL="12700" marR="5080">
              <a:lnSpc>
                <a:spcPct val="100000"/>
              </a:lnSpc>
              <a:spcBef>
                <a:spcPts val="100"/>
              </a:spcBef>
            </a:pPr>
            <a:r>
              <a:rPr sz="900" dirty="0">
                <a:latin typeface="BIZ UDPゴシック" panose="020B0400000000000000" pitchFamily="50" charset="-128"/>
                <a:ea typeface="BIZ UDPゴシック" panose="020B0400000000000000" pitchFamily="50" charset="-128"/>
                <a:cs typeface="MS Gothic"/>
              </a:rPr>
              <a:t>所</a:t>
            </a:r>
            <a:r>
              <a:rPr lang="en-US" sz="900" dirty="0">
                <a:latin typeface="BIZ UDPゴシック" panose="020B0400000000000000" pitchFamily="50" charset="-128"/>
                <a:ea typeface="BIZ UDPゴシック" panose="020B0400000000000000" pitchFamily="50" charset="-128"/>
                <a:cs typeface="MS Gothic"/>
              </a:rPr>
              <a:t> </a:t>
            </a:r>
            <a:r>
              <a:rPr sz="900" dirty="0">
                <a:latin typeface="BIZ UDPゴシック" panose="020B0400000000000000" pitchFamily="50" charset="-128"/>
                <a:ea typeface="BIZ UDPゴシック" panose="020B0400000000000000" pitchFamily="50" charset="-128"/>
                <a:cs typeface="MS Gothic"/>
              </a:rPr>
              <a:t>在</a:t>
            </a:r>
            <a:r>
              <a:rPr lang="en-US" sz="900" dirty="0">
                <a:latin typeface="BIZ UDPゴシック" panose="020B0400000000000000" pitchFamily="50" charset="-128"/>
                <a:ea typeface="BIZ UDPゴシック" panose="020B0400000000000000" pitchFamily="50" charset="-128"/>
                <a:cs typeface="MS Gothic"/>
              </a:rPr>
              <a:t> </a:t>
            </a:r>
            <a:r>
              <a:rPr sz="900" dirty="0">
                <a:latin typeface="BIZ UDPゴシック" panose="020B0400000000000000" pitchFamily="50" charset="-128"/>
                <a:ea typeface="BIZ UDPゴシック" panose="020B0400000000000000" pitchFamily="50" charset="-128"/>
                <a:cs typeface="MS Gothic"/>
              </a:rPr>
              <a:t>地</a:t>
            </a:r>
            <a:r>
              <a:rPr lang="ja-JP" altLang="en-US" sz="900" dirty="0">
                <a:latin typeface="BIZ UDPゴシック" panose="020B0400000000000000" pitchFamily="50" charset="-128"/>
                <a:ea typeface="BIZ UDPゴシック" panose="020B0400000000000000" pitchFamily="50" charset="-128"/>
                <a:cs typeface="MS Gothic"/>
              </a:rPr>
              <a:t> ：</a:t>
            </a:r>
            <a:r>
              <a:rPr lang="zh-TW" altLang="en-US" sz="900" b="0" i="0" dirty="0">
                <a:solidFill>
                  <a:srgbClr val="111111"/>
                </a:solidFill>
                <a:effectLst/>
                <a:latin typeface="BIZ UDPゴシック" panose="020B0400000000000000" pitchFamily="50" charset="-128"/>
                <a:ea typeface="BIZ UDPゴシック" panose="020B0400000000000000" pitchFamily="50" charset="-128"/>
              </a:rPr>
              <a:t>徳島県板野郡藍住町徳命字前須西</a:t>
            </a:r>
            <a:r>
              <a:rPr lang="en-US" altLang="zh-TW" sz="900" b="0" i="0" dirty="0">
                <a:solidFill>
                  <a:srgbClr val="111111"/>
                </a:solidFill>
                <a:effectLst/>
                <a:latin typeface="BIZ UDPゴシック" panose="020B0400000000000000" pitchFamily="50" charset="-128"/>
                <a:ea typeface="BIZ UDPゴシック" panose="020B0400000000000000" pitchFamily="50" charset="-128"/>
              </a:rPr>
              <a:t>172</a:t>
            </a:r>
            <a:r>
              <a:rPr lang="zh-TW" altLang="en-US" sz="900" b="0" i="0" dirty="0">
                <a:solidFill>
                  <a:srgbClr val="111111"/>
                </a:solidFill>
                <a:effectLst/>
                <a:latin typeface="BIZ UDPゴシック" panose="020B0400000000000000" pitchFamily="50" charset="-128"/>
                <a:ea typeface="BIZ UDPゴシック" panose="020B0400000000000000" pitchFamily="50" charset="-128"/>
              </a:rPr>
              <a:t>番地</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所要時間：</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約</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40</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分　</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受付時間は</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15:30</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まで</a:t>
            </a:r>
            <a:endParaRPr lang="en-US" altLang="ja-JP" sz="900" dirty="0">
              <a:latin typeface="BIZ UDPゴシック" panose="020B0400000000000000" pitchFamily="50" charset="-128"/>
              <a:ea typeface="BIZ UDPゴシック" panose="020B0400000000000000" pitchFamily="50" charset="-128"/>
              <a:cs typeface="MS Gothic"/>
            </a:endParaRPr>
          </a:p>
          <a:p>
            <a:pPr algn="l"/>
            <a:r>
              <a:rPr lang="ja-JP" altLang="en-US" sz="900" i="0" dirty="0">
                <a:solidFill>
                  <a:srgbClr val="000000"/>
                </a:solidFill>
                <a:effectLst/>
                <a:latin typeface="BIZ UDPゴシック" panose="020B0400000000000000" pitchFamily="50" charset="-128"/>
                <a:ea typeface="BIZ UDPゴシック" panose="020B0400000000000000" pitchFamily="50" charset="-128"/>
              </a:rPr>
              <a:t>休 館 日 </a:t>
            </a:r>
            <a:r>
              <a:rPr lang="ja-JP" altLang="en-US" sz="900" dirty="0">
                <a:latin typeface="BIZ UDPゴシック" panose="020B0400000000000000" pitchFamily="50" charset="-128"/>
                <a:ea typeface="BIZ UDPゴシック" panose="020B0400000000000000" pitchFamily="50" charset="-128"/>
                <a:cs typeface="MS Gothic"/>
              </a:rPr>
              <a:t>：</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火曜日（祝日は開館）、</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12</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月</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29</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日～</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1</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月</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3</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日</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入 館 料 ：中・高生２００円　</a:t>
            </a:r>
            <a:r>
              <a:rPr lang="en-US" altLang="ja-JP" sz="900" dirty="0">
                <a:latin typeface="BIZ UDPゴシック" panose="020B0400000000000000" pitchFamily="50" charset="-128"/>
                <a:ea typeface="BIZ UDPゴシック" panose="020B0400000000000000" pitchFamily="50" charset="-128"/>
                <a:cs typeface="MS Gothic"/>
              </a:rPr>
              <a:t>※20</a:t>
            </a:r>
            <a:r>
              <a:rPr lang="ja-JP" altLang="en-US" sz="900" dirty="0">
                <a:latin typeface="BIZ UDPゴシック" panose="020B0400000000000000" pitchFamily="50" charset="-128"/>
                <a:ea typeface="BIZ UDPゴシック" panose="020B0400000000000000" pitchFamily="50" charset="-128"/>
                <a:cs typeface="MS Gothic"/>
              </a:rPr>
              <a:t>名以上は団体料金</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spcBef>
                <a:spcPts val="100"/>
              </a:spcBef>
            </a:pPr>
            <a:r>
              <a:rPr lang="ja-JP" altLang="en-US" sz="900" dirty="0">
                <a:latin typeface="BIZ UDPゴシック" panose="020B0400000000000000" pitchFamily="50" charset="-128"/>
                <a:ea typeface="BIZ UDPゴシック" panose="020B0400000000000000" pitchFamily="50" charset="-128"/>
                <a:cs typeface="MS Gothic"/>
              </a:rPr>
              <a:t>収容人数：</a:t>
            </a:r>
            <a:r>
              <a:rPr lang="en-US" altLang="ja-JP" sz="900" spc="-6" dirty="0">
                <a:latin typeface="BIZ UDPゴシック" panose="020B0400000000000000" pitchFamily="50" charset="-128"/>
                <a:ea typeface="BIZ UDPゴシック" panose="020B0400000000000000" pitchFamily="50" charset="-128"/>
                <a:cs typeface="Yu Gothic"/>
              </a:rPr>
              <a:t> ※</a:t>
            </a:r>
            <a:r>
              <a:rPr lang="ja-JP" altLang="en-US" sz="900" spc="-6" dirty="0">
                <a:latin typeface="BIZ UDPゴシック" panose="020B0400000000000000" pitchFamily="50" charset="-128"/>
                <a:ea typeface="BIZ UDPゴシック" panose="020B0400000000000000" pitchFamily="50" charset="-128"/>
                <a:cs typeface="Yu Gothic"/>
              </a:rPr>
              <a:t>ご相談ください</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連 絡 先 ：</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電話</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:088-692-6317</a:t>
            </a:r>
          </a:p>
        </p:txBody>
      </p:sp>
      <p:sp>
        <p:nvSpPr>
          <p:cNvPr id="6" name="タイトル 1">
            <a:extLst>
              <a:ext uri="{FF2B5EF4-FFF2-40B4-BE49-F238E27FC236}">
                <a16:creationId xmlns:a16="http://schemas.microsoft.com/office/drawing/2014/main" id="{869DBB3D-5959-3271-62A5-3EF33B8880F7}"/>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sp>
        <p:nvSpPr>
          <p:cNvPr id="10" name="object 14">
            <a:extLst>
              <a:ext uri="{FF2B5EF4-FFF2-40B4-BE49-F238E27FC236}">
                <a16:creationId xmlns:a16="http://schemas.microsoft.com/office/drawing/2014/main" id="{AE7303C1-7FC2-D537-6CAE-2700837832E8}"/>
              </a:ext>
            </a:extLst>
          </p:cNvPr>
          <p:cNvSpPr txBox="1"/>
          <p:nvPr/>
        </p:nvSpPr>
        <p:spPr>
          <a:xfrm>
            <a:off x="176021" y="4741711"/>
            <a:ext cx="3021279" cy="1782914"/>
          </a:xfrm>
          <a:prstGeom prst="rect">
            <a:avLst/>
          </a:prstGeom>
          <a:solidFill>
            <a:schemeClr val="accent5">
              <a:lumMod val="20000"/>
              <a:lumOff val="80000"/>
            </a:schemeClr>
          </a:solidFill>
          <a:ln w="12700">
            <a:solidFill>
              <a:srgbClr val="002060"/>
            </a:solidFill>
          </a:ln>
        </p:spPr>
        <p:txBody>
          <a:bodyPr vert="horz" wrap="square" lIns="0" tIns="12700" rIns="0" bIns="0" rtlCol="0">
            <a:noAutofit/>
          </a:bodyPr>
          <a:lstStyle/>
          <a:p>
            <a:r>
              <a:rPr kumimoji="1" lang="ja-JP" altLang="en-US" sz="1100" b="1" dirty="0">
                <a:latin typeface="BIZ UDPゴシック" panose="020B0400000000000000" pitchFamily="50" charset="-128"/>
                <a:ea typeface="BIZ UDPゴシック" panose="020B0400000000000000" pitchFamily="50" charset="-128"/>
              </a:rPr>
              <a:t> 阿波おどり会館（徳島市）</a:t>
            </a:r>
            <a:endParaRPr kumimoji="1" lang="en-US" altLang="ja-JP" sz="1100" b="1" dirty="0">
              <a:latin typeface="BIZ UDPゴシック" panose="020B0400000000000000" pitchFamily="50" charset="-128"/>
              <a:ea typeface="BIZ UDPゴシック" panose="020B0400000000000000" pitchFamily="50" charset="-128"/>
            </a:endParaRPr>
          </a:p>
          <a:p>
            <a:r>
              <a:rPr lang="ja-JP" altLang="en-US" sz="900" b="1" i="0" dirty="0">
                <a:solidFill>
                  <a:srgbClr val="272727"/>
                </a:solidFill>
                <a:effectLst/>
                <a:latin typeface="BIZ UDPゴシック" panose="020B0400000000000000" pitchFamily="50" charset="-128"/>
                <a:ea typeface="BIZ UDPゴシック" panose="020B0400000000000000" pitchFamily="50" charset="-128"/>
              </a:rPr>
              <a:t> 阿波おどりの実演や阿波おどりミュージアムなど、阿波おど </a:t>
            </a:r>
            <a:endParaRPr lang="en-US" altLang="ja-JP" sz="900" b="1" i="0" dirty="0">
              <a:solidFill>
                <a:srgbClr val="272727"/>
              </a:solidFill>
              <a:effectLst/>
              <a:latin typeface="BIZ UDPゴシック" panose="020B0400000000000000" pitchFamily="50" charset="-128"/>
              <a:ea typeface="BIZ UDPゴシック" panose="020B0400000000000000" pitchFamily="50" charset="-128"/>
            </a:endParaRPr>
          </a:p>
          <a:p>
            <a:r>
              <a:rPr lang="en-US" altLang="ja-JP" sz="900" b="1" dirty="0">
                <a:solidFill>
                  <a:srgbClr val="272727"/>
                </a:solidFill>
                <a:latin typeface="BIZ UDPゴシック" panose="020B0400000000000000" pitchFamily="50" charset="-128"/>
                <a:ea typeface="BIZ UDPゴシック" panose="020B0400000000000000" pitchFamily="50" charset="-128"/>
              </a:rPr>
              <a:t> </a:t>
            </a:r>
            <a:r>
              <a:rPr lang="ja-JP" altLang="en-US" sz="900" b="1" i="0" dirty="0">
                <a:solidFill>
                  <a:srgbClr val="272727"/>
                </a:solidFill>
                <a:effectLst/>
                <a:latin typeface="BIZ UDPゴシック" panose="020B0400000000000000" pitchFamily="50" charset="-128"/>
                <a:ea typeface="BIZ UDPゴシック" panose="020B0400000000000000" pitchFamily="50" charset="-128"/>
              </a:rPr>
              <a:t>りを心ゆくまで堪能できる人気の観光施設。</a:t>
            </a:r>
            <a:r>
              <a:rPr lang="ja-JP" altLang="en-US" sz="900" b="1" dirty="0">
                <a:solidFill>
                  <a:srgbClr val="272727"/>
                </a:solidFill>
                <a:latin typeface="BIZ UDPゴシック" panose="020B0400000000000000" pitchFamily="50" charset="-128"/>
                <a:ea typeface="BIZ UDPゴシック" panose="020B0400000000000000" pitchFamily="50" charset="-128"/>
              </a:rPr>
              <a:t>毎日、昼公演と</a:t>
            </a:r>
            <a:endParaRPr lang="en-US" altLang="ja-JP" sz="900" b="1" dirty="0">
              <a:solidFill>
                <a:srgbClr val="272727"/>
              </a:solidFill>
              <a:latin typeface="BIZ UDPゴシック" panose="020B0400000000000000" pitchFamily="50" charset="-128"/>
              <a:ea typeface="BIZ UDPゴシック" panose="020B0400000000000000" pitchFamily="50" charset="-128"/>
            </a:endParaRPr>
          </a:p>
          <a:p>
            <a:r>
              <a:rPr lang="ja-JP" altLang="en-US" sz="900" b="1" dirty="0">
                <a:solidFill>
                  <a:srgbClr val="272727"/>
                </a:solidFill>
                <a:latin typeface="BIZ UDPゴシック" panose="020B0400000000000000" pitchFamily="50" charset="-128"/>
                <a:ea typeface="BIZ UDPゴシック" panose="020B0400000000000000" pitchFamily="50" charset="-128"/>
              </a:rPr>
              <a:t> 夜公演が行われており、団体のお客様には、特別公演（貸切）</a:t>
            </a:r>
            <a:endParaRPr lang="en-US" altLang="ja-JP" sz="900" b="1" dirty="0">
              <a:solidFill>
                <a:srgbClr val="272727"/>
              </a:solidFill>
              <a:latin typeface="BIZ UDPゴシック" panose="020B0400000000000000" pitchFamily="50" charset="-128"/>
              <a:ea typeface="BIZ UDPゴシック" panose="020B0400000000000000" pitchFamily="50" charset="-128"/>
            </a:endParaRPr>
          </a:p>
          <a:p>
            <a:r>
              <a:rPr lang="en-US" altLang="ja-JP" sz="900" b="1" dirty="0">
                <a:solidFill>
                  <a:srgbClr val="272727"/>
                </a:solidFill>
                <a:latin typeface="BIZ UDPゴシック" panose="020B0400000000000000" pitchFamily="50" charset="-128"/>
                <a:ea typeface="BIZ UDPゴシック" panose="020B0400000000000000" pitchFamily="50" charset="-128"/>
              </a:rPr>
              <a:t> </a:t>
            </a:r>
            <a:r>
              <a:rPr lang="ja-JP" altLang="en-US" sz="900" b="1" dirty="0">
                <a:solidFill>
                  <a:srgbClr val="272727"/>
                </a:solidFill>
                <a:latin typeface="BIZ UDPゴシック" panose="020B0400000000000000" pitchFamily="50" charset="-128"/>
                <a:ea typeface="BIZ UDPゴシック" panose="020B0400000000000000" pitchFamily="50" charset="-128"/>
              </a:rPr>
              <a:t>を行うことも可能です。お問合せください。</a:t>
            </a:r>
            <a:endParaRPr lang="en-US" altLang="ja-JP" sz="900" b="1" i="0" dirty="0">
              <a:solidFill>
                <a:srgbClr val="272727"/>
              </a:solidFill>
              <a:effectLst/>
              <a:latin typeface="BIZ UDPゴシック" panose="020B0400000000000000" pitchFamily="50" charset="-128"/>
              <a:ea typeface="BIZ UDPゴシック" panose="020B0400000000000000" pitchFamily="50" charset="-128"/>
            </a:endParaRPr>
          </a:p>
          <a:p>
            <a:endParaRPr lang="en-US"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sz="900" dirty="0">
                <a:latin typeface="BIZ UDPゴシック" panose="020B0400000000000000" pitchFamily="50" charset="-128"/>
                <a:ea typeface="BIZ UDPゴシック" panose="020B0400000000000000" pitchFamily="50" charset="-128"/>
                <a:cs typeface="MS Gothic"/>
              </a:rPr>
              <a:t>所</a:t>
            </a:r>
            <a:r>
              <a:rPr lang="en-US" sz="900" dirty="0">
                <a:latin typeface="BIZ UDPゴシック" panose="020B0400000000000000" pitchFamily="50" charset="-128"/>
                <a:ea typeface="BIZ UDPゴシック" panose="020B0400000000000000" pitchFamily="50" charset="-128"/>
                <a:cs typeface="MS Gothic"/>
              </a:rPr>
              <a:t> </a:t>
            </a:r>
            <a:r>
              <a:rPr sz="900" dirty="0">
                <a:latin typeface="BIZ UDPゴシック" panose="020B0400000000000000" pitchFamily="50" charset="-128"/>
                <a:ea typeface="BIZ UDPゴシック" panose="020B0400000000000000" pitchFamily="50" charset="-128"/>
                <a:cs typeface="MS Gothic"/>
              </a:rPr>
              <a:t>在</a:t>
            </a:r>
            <a:r>
              <a:rPr lang="en-US" sz="900" dirty="0">
                <a:latin typeface="BIZ UDPゴシック" panose="020B0400000000000000" pitchFamily="50" charset="-128"/>
                <a:ea typeface="BIZ UDPゴシック" panose="020B0400000000000000" pitchFamily="50" charset="-128"/>
                <a:cs typeface="MS Gothic"/>
              </a:rPr>
              <a:t> </a:t>
            </a:r>
            <a:r>
              <a:rPr sz="900" dirty="0">
                <a:latin typeface="BIZ UDPゴシック" panose="020B0400000000000000" pitchFamily="50" charset="-128"/>
                <a:ea typeface="BIZ UDPゴシック" panose="020B0400000000000000" pitchFamily="50" charset="-128"/>
                <a:cs typeface="MS Gothic"/>
              </a:rPr>
              <a:t>地</a:t>
            </a:r>
            <a:r>
              <a:rPr lang="ja-JP" altLang="en-US" sz="900" dirty="0">
                <a:latin typeface="BIZ UDPゴシック" panose="020B0400000000000000" pitchFamily="50" charset="-128"/>
                <a:ea typeface="BIZ UDPゴシック" panose="020B0400000000000000" pitchFamily="50" charset="-128"/>
                <a:cs typeface="MS Gothic"/>
              </a:rPr>
              <a:t> ：</a:t>
            </a:r>
            <a:r>
              <a:rPr lang="zh-TW" altLang="en-US" sz="900" i="0" dirty="0">
                <a:effectLst/>
                <a:latin typeface="BIZ UDPゴシック" panose="020B0400000000000000" pitchFamily="50" charset="-128"/>
                <a:ea typeface="BIZ UDPゴシック" panose="020B0400000000000000" pitchFamily="50" charset="-128"/>
              </a:rPr>
              <a:t>徳島県徳島市新町橋二丁目</a:t>
            </a:r>
            <a:r>
              <a:rPr lang="en-US" altLang="zh-TW" sz="900" i="0" dirty="0">
                <a:effectLst/>
                <a:latin typeface="BIZ UDPゴシック" panose="020B0400000000000000" pitchFamily="50" charset="-128"/>
                <a:ea typeface="BIZ UDPゴシック" panose="020B0400000000000000" pitchFamily="50" charset="-128"/>
              </a:rPr>
              <a:t>20</a:t>
            </a:r>
            <a:r>
              <a:rPr lang="zh-TW" altLang="en-US" sz="900" i="0" dirty="0">
                <a:effectLst/>
                <a:latin typeface="BIZ UDPゴシック" panose="020B0400000000000000" pitchFamily="50" charset="-128"/>
                <a:ea typeface="BIZ UDPゴシック" panose="020B0400000000000000" pitchFamily="50" charset="-128"/>
              </a:rPr>
              <a:t>番地</a:t>
            </a:r>
            <a:endParaRPr lang="en-US" altLang="ja-JP" sz="900" dirty="0">
              <a:latin typeface="BIZ UDPゴシック" panose="020B0400000000000000" pitchFamily="50" charset="-128"/>
              <a:ea typeface="BIZ UDPゴシック" panose="020B0400000000000000" pitchFamily="50" charset="-128"/>
              <a:cs typeface="MS Gothic"/>
            </a:endParaRPr>
          </a:p>
          <a:p>
            <a:pPr algn="l"/>
            <a:r>
              <a:rPr lang="ja-JP" altLang="en-US" sz="900" i="0" dirty="0">
                <a:solidFill>
                  <a:srgbClr val="000000"/>
                </a:solidFill>
                <a:effectLst/>
                <a:latin typeface="BIZ UDPゴシック" panose="020B0400000000000000" pitchFamily="50" charset="-128"/>
                <a:ea typeface="BIZ UDPゴシック" panose="020B0400000000000000" pitchFamily="50" charset="-128"/>
              </a:rPr>
              <a:t>休 館 日 </a:t>
            </a:r>
            <a:r>
              <a:rPr lang="ja-JP" altLang="en-US" sz="900" dirty="0">
                <a:latin typeface="BIZ UDPゴシック" panose="020B0400000000000000" pitchFamily="50" charset="-128"/>
                <a:ea typeface="BIZ UDPゴシック" panose="020B0400000000000000" pitchFamily="50" charset="-128"/>
                <a:cs typeface="MS Gothic"/>
              </a:rPr>
              <a:t>：２・６・９・１２月の第２水</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曜日（祝日の場合は翌日）、</a:t>
            </a:r>
            <a:endParaRPr lang="en-US" altLang="ja-JP" sz="900" b="0" i="0" dirty="0">
              <a:solidFill>
                <a:srgbClr val="111111"/>
              </a:solidFill>
              <a:effectLst/>
              <a:latin typeface="BIZ UDPゴシック" panose="020B0400000000000000" pitchFamily="50" charset="-128"/>
              <a:ea typeface="BIZ UDPゴシック" panose="020B0400000000000000" pitchFamily="50" charset="-128"/>
            </a:endParaRPr>
          </a:p>
          <a:p>
            <a:pPr algn="l"/>
            <a:r>
              <a:rPr lang="ja-JP" altLang="en-US" sz="900" dirty="0">
                <a:solidFill>
                  <a:srgbClr val="111111"/>
                </a:solidFill>
                <a:latin typeface="BIZ UDPゴシック" panose="020B0400000000000000" pitchFamily="50" charset="-128"/>
                <a:ea typeface="BIZ UDPゴシック" panose="020B0400000000000000" pitchFamily="50" charset="-128"/>
              </a:rPr>
              <a:t>　　　　　　 </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12</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月</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28</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日～</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1</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月</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1</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日</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料　　　金：各コンテンツ別で設定　</a:t>
            </a:r>
            <a:r>
              <a:rPr lang="en-US" altLang="ja-JP" sz="900" dirty="0">
                <a:latin typeface="BIZ UDPゴシック" panose="020B0400000000000000" pitchFamily="50" charset="-128"/>
                <a:ea typeface="BIZ UDPゴシック" panose="020B0400000000000000" pitchFamily="50" charset="-128"/>
                <a:cs typeface="MS Gothic"/>
              </a:rPr>
              <a:t>※20</a:t>
            </a:r>
            <a:r>
              <a:rPr lang="ja-JP" altLang="en-US" sz="900" dirty="0">
                <a:latin typeface="BIZ UDPゴシック" panose="020B0400000000000000" pitchFamily="50" charset="-128"/>
                <a:ea typeface="BIZ UDPゴシック" panose="020B0400000000000000" pitchFamily="50" charset="-128"/>
                <a:cs typeface="MS Gothic"/>
              </a:rPr>
              <a:t>名以上は団体料金</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spcBef>
                <a:spcPts val="100"/>
              </a:spcBef>
            </a:pPr>
            <a:r>
              <a:rPr lang="ja-JP" altLang="en-US" sz="900" dirty="0">
                <a:latin typeface="BIZ UDPゴシック" panose="020B0400000000000000" pitchFamily="50" charset="-128"/>
                <a:ea typeface="BIZ UDPゴシック" panose="020B0400000000000000" pitchFamily="50" charset="-128"/>
                <a:cs typeface="MS Gothic"/>
              </a:rPr>
              <a:t>収容人数：</a:t>
            </a:r>
            <a:r>
              <a:rPr lang="ja-JP" altLang="en-US" sz="900" spc="-6" dirty="0">
                <a:latin typeface="BIZ UDPゴシック" panose="020B0400000000000000" pitchFamily="50" charset="-128"/>
                <a:ea typeface="BIZ UDPゴシック" panose="020B0400000000000000" pitchFamily="50" charset="-128"/>
                <a:cs typeface="Yu Gothic"/>
              </a:rPr>
              <a:t>２５０名</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連 絡 先 ：</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電話</a:t>
            </a:r>
            <a:r>
              <a:rPr lang="en-US" altLang="ja-JP" sz="900" i="0" dirty="0">
                <a:effectLst/>
                <a:latin typeface="BIZ UDPゴシック" panose="020B0400000000000000" pitchFamily="50" charset="-128"/>
                <a:ea typeface="BIZ UDPゴシック" panose="020B0400000000000000" pitchFamily="50" charset="-128"/>
              </a:rPr>
              <a:t>088-611-1611</a:t>
            </a:r>
          </a:p>
          <a:p>
            <a:pPr marL="12700" marR="5080" algn="just">
              <a:lnSpc>
                <a:spcPct val="100000"/>
              </a:lnSpc>
              <a:spcBef>
                <a:spcPts val="100"/>
              </a:spcBef>
            </a:pPr>
            <a:endParaRPr lang="en-US" altLang="ja-JP" sz="900" dirty="0">
              <a:latin typeface="BIZ UDPゴシック" panose="020B0400000000000000" pitchFamily="50" charset="-128"/>
              <a:ea typeface="BIZ UDPゴシック" panose="020B0400000000000000" pitchFamily="50" charset="-128"/>
              <a:cs typeface="MS Gothic"/>
            </a:endParaRPr>
          </a:p>
        </p:txBody>
      </p:sp>
      <p:pic>
        <p:nvPicPr>
          <p:cNvPr id="39" name="図 38">
            <a:extLst>
              <a:ext uri="{FF2B5EF4-FFF2-40B4-BE49-F238E27FC236}">
                <a16:creationId xmlns:a16="http://schemas.microsoft.com/office/drawing/2014/main" id="{4B8AEA43-2A74-DB28-4232-A50F77E20017}"/>
              </a:ext>
            </a:extLst>
          </p:cNvPr>
          <p:cNvPicPr>
            <a:picLocks noChangeAspect="1"/>
          </p:cNvPicPr>
          <p:nvPr/>
        </p:nvPicPr>
        <p:blipFill rotWithShape="1">
          <a:blip r:embed="rId2">
            <a:extLst>
              <a:ext uri="{28A0092B-C50C-407E-A947-70E740481C1C}">
                <a14:useLocalDpi xmlns:a14="http://schemas.microsoft.com/office/drawing/2010/main" val="0"/>
              </a:ext>
            </a:extLst>
          </a:blip>
          <a:srcRect b="10356"/>
          <a:stretch/>
        </p:blipFill>
        <p:spPr>
          <a:xfrm>
            <a:off x="6725298" y="2194981"/>
            <a:ext cx="2964796" cy="1770062"/>
          </a:xfrm>
          <a:prstGeom prst="rect">
            <a:avLst/>
          </a:prstGeom>
        </p:spPr>
      </p:pic>
      <p:pic>
        <p:nvPicPr>
          <p:cNvPr id="5" name="図 4">
            <a:extLst>
              <a:ext uri="{FF2B5EF4-FFF2-40B4-BE49-F238E27FC236}">
                <a16:creationId xmlns:a16="http://schemas.microsoft.com/office/drawing/2014/main" id="{BED647C5-AEB2-01DA-D2A3-4CFE50A5E4C9}"/>
              </a:ext>
            </a:extLst>
          </p:cNvPr>
          <p:cNvPicPr>
            <a:picLocks noChangeAspect="1"/>
          </p:cNvPicPr>
          <p:nvPr/>
        </p:nvPicPr>
        <p:blipFill rotWithShape="1">
          <a:blip r:embed="rId3">
            <a:extLst>
              <a:ext uri="{28A0092B-C50C-407E-A947-70E740481C1C}">
                <a14:useLocalDpi xmlns:a14="http://schemas.microsoft.com/office/drawing/2010/main" val="0"/>
              </a:ext>
            </a:extLst>
          </a:blip>
          <a:srcRect t="6042" b="4061"/>
          <a:stretch/>
        </p:blipFill>
        <p:spPr>
          <a:xfrm>
            <a:off x="3470258" y="2194981"/>
            <a:ext cx="2952000" cy="1770062"/>
          </a:xfrm>
          <a:prstGeom prst="rect">
            <a:avLst/>
          </a:prstGeom>
        </p:spPr>
      </p:pic>
      <p:pic>
        <p:nvPicPr>
          <p:cNvPr id="16" name="図 15">
            <a:extLst>
              <a:ext uri="{FF2B5EF4-FFF2-40B4-BE49-F238E27FC236}">
                <a16:creationId xmlns:a16="http://schemas.microsoft.com/office/drawing/2014/main" id="{E4D57AA1-E75F-B5E9-B90A-3EDE2B175610}"/>
              </a:ext>
            </a:extLst>
          </p:cNvPr>
          <p:cNvPicPr>
            <a:picLocks noChangeAspect="1"/>
          </p:cNvPicPr>
          <p:nvPr/>
        </p:nvPicPr>
        <p:blipFill rotWithShape="1">
          <a:blip r:embed="rId4">
            <a:extLst>
              <a:ext uri="{28A0092B-C50C-407E-A947-70E740481C1C}">
                <a14:useLocalDpi xmlns:a14="http://schemas.microsoft.com/office/drawing/2010/main" val="0"/>
              </a:ext>
            </a:extLst>
          </a:blip>
          <a:srcRect l="1" r="1"/>
          <a:stretch/>
        </p:blipFill>
        <p:spPr>
          <a:xfrm>
            <a:off x="164708" y="2194981"/>
            <a:ext cx="3012105" cy="1770062"/>
          </a:xfrm>
          <a:prstGeom prst="rect">
            <a:avLst/>
          </a:prstGeom>
        </p:spPr>
      </p:pic>
      <p:sp>
        <p:nvSpPr>
          <p:cNvPr id="17" name="object 14">
            <a:extLst>
              <a:ext uri="{FF2B5EF4-FFF2-40B4-BE49-F238E27FC236}">
                <a16:creationId xmlns:a16="http://schemas.microsoft.com/office/drawing/2014/main" id="{155CE9DD-6FEF-3E1C-7D12-DFDFE5165078}"/>
              </a:ext>
            </a:extLst>
          </p:cNvPr>
          <p:cNvSpPr txBox="1"/>
          <p:nvPr/>
        </p:nvSpPr>
        <p:spPr>
          <a:xfrm>
            <a:off x="6713635" y="4742146"/>
            <a:ext cx="3032214" cy="1782479"/>
          </a:xfrm>
          <a:prstGeom prst="rect">
            <a:avLst/>
          </a:prstGeom>
          <a:solidFill>
            <a:schemeClr val="accent5">
              <a:lumMod val="20000"/>
              <a:lumOff val="80000"/>
            </a:schemeClr>
          </a:solidFill>
          <a:ln w="12700">
            <a:solidFill>
              <a:srgbClr val="002060"/>
            </a:solidFill>
          </a:ln>
        </p:spPr>
        <p:txBody>
          <a:bodyPr vert="horz" wrap="square" lIns="0" tIns="12700" rIns="0" bIns="0" rtlCol="0">
            <a:noAutofit/>
          </a:bodyPr>
          <a:lstStyle/>
          <a:p>
            <a:pPr marL="12700" marR="5080" algn="just">
              <a:spcBef>
                <a:spcPts val="100"/>
              </a:spcBef>
            </a:pPr>
            <a:r>
              <a:rPr lang="zh-TW" altLang="en-US" sz="1100" b="1" dirty="0">
                <a:latin typeface="BIZ UDPゴシック" panose="020B0400000000000000" pitchFamily="50" charset="-128"/>
                <a:ea typeface="BIZ UDPゴシック" panose="020B0400000000000000" pitchFamily="50" charset="-128"/>
                <a:cs typeface="Yu Gothic UI"/>
              </a:rPr>
              <a:t> 阿波十郎兵衛屋敷</a:t>
            </a:r>
            <a:r>
              <a:rPr lang="ja-JP" altLang="en-US" sz="1100" b="1" dirty="0">
                <a:latin typeface="BIZ UDPゴシック" panose="020B0400000000000000" pitchFamily="50" charset="-128"/>
                <a:ea typeface="BIZ UDPゴシック" panose="020B0400000000000000" pitchFamily="50" charset="-128"/>
                <a:cs typeface="MS Gothic"/>
              </a:rPr>
              <a:t>（徳島市）</a:t>
            </a:r>
            <a:endParaRPr lang="en-US" altLang="ja-JP" sz="1100" b="1" dirty="0">
              <a:latin typeface="BIZ UDPゴシック" panose="020B0400000000000000" pitchFamily="50" charset="-128"/>
              <a:ea typeface="BIZ UDPゴシック" panose="020B0400000000000000" pitchFamily="50" charset="-128"/>
              <a:cs typeface="MS Gothic"/>
            </a:endParaRPr>
          </a:p>
          <a:p>
            <a:pPr marL="12700" marR="5080" algn="just">
              <a:spcBef>
                <a:spcPts val="100"/>
              </a:spcBef>
            </a:pPr>
            <a:r>
              <a:rPr lang="ja-JP" altLang="en-US" sz="900" b="1" dirty="0">
                <a:latin typeface="BIZ UDPゴシック" panose="020B0400000000000000" pitchFamily="50" charset="-128"/>
                <a:ea typeface="BIZ UDPゴシック" panose="020B0400000000000000" pitchFamily="50" charset="-128"/>
              </a:rPr>
              <a:t> 人形浄瑠璃「傾城阿波の鳴門」のモデル板東十郎兵衛の</a:t>
            </a:r>
            <a:endParaRPr lang="en-US" altLang="ja-JP" sz="900" b="1" dirty="0">
              <a:latin typeface="BIZ UDPゴシック" panose="020B0400000000000000" pitchFamily="50" charset="-128"/>
              <a:ea typeface="BIZ UDPゴシック" panose="020B0400000000000000" pitchFamily="50" charset="-128"/>
            </a:endParaRPr>
          </a:p>
          <a:p>
            <a:pPr marL="12700" marR="5080" algn="just">
              <a:spcBef>
                <a:spcPts val="100"/>
              </a:spcBef>
            </a:pPr>
            <a:r>
              <a:rPr lang="ja-JP" altLang="en-US" sz="900" b="1" dirty="0">
                <a:latin typeface="BIZ UDPゴシック" panose="020B0400000000000000" pitchFamily="50" charset="-128"/>
                <a:ea typeface="BIZ UDPゴシック" panose="020B0400000000000000" pitchFamily="50" charset="-128"/>
              </a:rPr>
              <a:t> 屋敷跡で農村舞台をイメージした舞台があり、人形浄瑠璃</a:t>
            </a:r>
            <a:endParaRPr lang="en-US" altLang="ja-JP" sz="900" b="1" dirty="0">
              <a:latin typeface="BIZ UDPゴシック" panose="020B0400000000000000" pitchFamily="50" charset="-128"/>
              <a:ea typeface="BIZ UDPゴシック" panose="020B0400000000000000" pitchFamily="50" charset="-128"/>
            </a:endParaRPr>
          </a:p>
          <a:p>
            <a:pPr marL="12700" marR="5080" algn="just">
              <a:spcBef>
                <a:spcPts val="100"/>
              </a:spcBef>
            </a:pPr>
            <a:r>
              <a:rPr lang="en-US" altLang="ja-JP" sz="900" b="1" dirty="0">
                <a:latin typeface="BIZ UDPゴシック" panose="020B0400000000000000" pitchFamily="50" charset="-128"/>
                <a:ea typeface="BIZ UDPゴシック" panose="020B0400000000000000" pitchFamily="50" charset="-128"/>
              </a:rPr>
              <a:t> </a:t>
            </a:r>
            <a:r>
              <a:rPr lang="ja-JP" altLang="en-US" sz="900" b="1" dirty="0">
                <a:latin typeface="BIZ UDPゴシック" panose="020B0400000000000000" pitchFamily="50" charset="-128"/>
                <a:ea typeface="BIZ UDPゴシック" panose="020B0400000000000000" pitchFamily="50" charset="-128"/>
              </a:rPr>
              <a:t>が上演されます。人形や衣装を展示した展示室もあります。</a:t>
            </a:r>
            <a:endParaRPr lang="en-US" altLang="ja-JP" sz="900" b="1" dirty="0">
              <a:latin typeface="BIZ UDPゴシック" panose="020B0400000000000000" pitchFamily="50" charset="-128"/>
              <a:ea typeface="BIZ UDPゴシック" panose="020B0400000000000000" pitchFamily="50" charset="-128"/>
            </a:endParaRPr>
          </a:p>
          <a:p>
            <a:pPr marL="12700" marR="5080" algn="just">
              <a:spcBef>
                <a:spcPts val="100"/>
              </a:spcBef>
            </a:pPr>
            <a:endParaRPr lang="en-US" altLang="ja-JP" sz="900" b="1" i="0" dirty="0">
              <a:solidFill>
                <a:srgbClr val="111111"/>
              </a:solidFill>
              <a:effectLst/>
              <a:latin typeface="BIZ UDPゴシック" panose="020B0400000000000000" pitchFamily="50" charset="-128"/>
              <a:ea typeface="BIZ UDPゴシック" panose="020B0400000000000000" pitchFamily="50" charset="-128"/>
            </a:endParaRPr>
          </a:p>
          <a:p>
            <a:pPr marL="12700" marR="5080">
              <a:lnSpc>
                <a:spcPct val="100000"/>
              </a:lnSpc>
              <a:spcBef>
                <a:spcPts val="100"/>
              </a:spcBef>
            </a:pPr>
            <a:r>
              <a:rPr sz="900" dirty="0">
                <a:latin typeface="BIZ UDPゴシック" panose="020B0400000000000000" pitchFamily="50" charset="-128"/>
                <a:ea typeface="BIZ UDPゴシック" panose="020B0400000000000000" pitchFamily="50" charset="-128"/>
                <a:cs typeface="MS Gothic"/>
              </a:rPr>
              <a:t>所</a:t>
            </a:r>
            <a:r>
              <a:rPr lang="en-US" sz="900" dirty="0">
                <a:latin typeface="BIZ UDPゴシック" panose="020B0400000000000000" pitchFamily="50" charset="-128"/>
                <a:ea typeface="BIZ UDPゴシック" panose="020B0400000000000000" pitchFamily="50" charset="-128"/>
                <a:cs typeface="MS Gothic"/>
              </a:rPr>
              <a:t> </a:t>
            </a:r>
            <a:r>
              <a:rPr sz="900" dirty="0">
                <a:latin typeface="BIZ UDPゴシック" panose="020B0400000000000000" pitchFamily="50" charset="-128"/>
                <a:ea typeface="BIZ UDPゴシック" panose="020B0400000000000000" pitchFamily="50" charset="-128"/>
                <a:cs typeface="MS Gothic"/>
              </a:rPr>
              <a:t>在</a:t>
            </a:r>
            <a:r>
              <a:rPr lang="en-US" sz="900" dirty="0">
                <a:latin typeface="BIZ UDPゴシック" panose="020B0400000000000000" pitchFamily="50" charset="-128"/>
                <a:ea typeface="BIZ UDPゴシック" panose="020B0400000000000000" pitchFamily="50" charset="-128"/>
                <a:cs typeface="MS Gothic"/>
              </a:rPr>
              <a:t> </a:t>
            </a:r>
            <a:r>
              <a:rPr sz="900" dirty="0">
                <a:latin typeface="BIZ UDPゴシック" panose="020B0400000000000000" pitchFamily="50" charset="-128"/>
                <a:ea typeface="BIZ UDPゴシック" panose="020B0400000000000000" pitchFamily="50" charset="-128"/>
                <a:cs typeface="MS Gothic"/>
              </a:rPr>
              <a:t>地</a:t>
            </a:r>
            <a:r>
              <a:rPr lang="ja-JP" altLang="en-US" sz="900" dirty="0">
                <a:latin typeface="BIZ UDPゴシック" panose="020B0400000000000000" pitchFamily="50" charset="-128"/>
                <a:ea typeface="BIZ UDPゴシック" panose="020B0400000000000000" pitchFamily="50" charset="-128"/>
                <a:cs typeface="MS Gothic"/>
              </a:rPr>
              <a:t> ：</a:t>
            </a:r>
            <a:r>
              <a:rPr lang="zh-TW" altLang="en-US" sz="900" b="0" i="0" dirty="0">
                <a:solidFill>
                  <a:srgbClr val="111111"/>
                </a:solidFill>
                <a:effectLst/>
                <a:latin typeface="BIZ UDPゴシック" panose="020B0400000000000000" pitchFamily="50" charset="-128"/>
                <a:ea typeface="BIZ UDPゴシック" panose="020B0400000000000000" pitchFamily="50" charset="-128"/>
              </a:rPr>
              <a:t>徳島県</a:t>
            </a:r>
            <a:r>
              <a:rPr lang="zh-TW" altLang="en-US" sz="900" b="0" i="0" dirty="0">
                <a:solidFill>
                  <a:srgbClr val="000000"/>
                </a:solidFill>
                <a:effectLst/>
                <a:latin typeface="BIZ UDPゴシック" panose="020B0400000000000000" pitchFamily="50" charset="-128"/>
                <a:ea typeface="BIZ UDPゴシック" panose="020B0400000000000000" pitchFamily="50" charset="-128"/>
              </a:rPr>
              <a:t>徳島市川内町宮島本浦</a:t>
            </a:r>
            <a:r>
              <a:rPr lang="en-US" altLang="zh-TW" sz="900" b="0" i="0" dirty="0">
                <a:solidFill>
                  <a:srgbClr val="000000"/>
                </a:solidFill>
                <a:effectLst/>
                <a:latin typeface="BIZ UDPゴシック" panose="020B0400000000000000" pitchFamily="50" charset="-128"/>
                <a:ea typeface="BIZ UDPゴシック" panose="020B0400000000000000" pitchFamily="50" charset="-128"/>
              </a:rPr>
              <a:t>184</a:t>
            </a:r>
            <a:endParaRPr lang="en-US" altLang="ja-JP" sz="900" dirty="0">
              <a:latin typeface="BIZ UDPゴシック" panose="020B0400000000000000" pitchFamily="50" charset="-128"/>
              <a:ea typeface="BIZ UDPゴシック" panose="020B0400000000000000" pitchFamily="50" charset="-128"/>
              <a:cs typeface="MS Gothic"/>
            </a:endParaRPr>
          </a:p>
          <a:p>
            <a:pPr algn="l"/>
            <a:r>
              <a:rPr lang="ja-JP" altLang="en-US" sz="900" i="0" dirty="0">
                <a:solidFill>
                  <a:srgbClr val="000000"/>
                </a:solidFill>
                <a:effectLst/>
                <a:latin typeface="BIZ UDPゴシック" panose="020B0400000000000000" pitchFamily="50" charset="-128"/>
                <a:ea typeface="BIZ UDPゴシック" panose="020B0400000000000000" pitchFamily="50" charset="-128"/>
              </a:rPr>
              <a:t>休 館 日 </a:t>
            </a:r>
            <a:r>
              <a:rPr lang="ja-JP" altLang="en-US" sz="900" dirty="0">
                <a:latin typeface="BIZ UDPゴシック" panose="020B0400000000000000" pitchFamily="50" charset="-128"/>
                <a:ea typeface="BIZ UDPゴシック" panose="020B0400000000000000" pitchFamily="50" charset="-128"/>
                <a:cs typeface="MS Gothic"/>
              </a:rPr>
              <a:t>：</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12</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31</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3</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日</a:t>
            </a:r>
            <a:endParaRPr lang="en-US" altLang="ja-JP" sz="900" b="0" i="0" dirty="0">
              <a:solidFill>
                <a:srgbClr val="000000"/>
              </a:solidFill>
              <a:effectLst/>
              <a:latin typeface="BIZ UDPゴシック" panose="020B0400000000000000" pitchFamily="50" charset="-128"/>
              <a:ea typeface="BIZ UDPゴシック" panose="020B0400000000000000" pitchFamily="50" charset="-128"/>
            </a:endParaRPr>
          </a:p>
          <a:p>
            <a:pPr algn="l"/>
            <a:r>
              <a:rPr lang="ja-JP" altLang="en-US" sz="900" dirty="0">
                <a:latin typeface="BIZ UDPゴシック" panose="020B0400000000000000" pitchFamily="50" charset="-128"/>
                <a:ea typeface="BIZ UDPゴシック" panose="020B0400000000000000" pitchFamily="50" charset="-128"/>
                <a:cs typeface="MS Gothic"/>
              </a:rPr>
              <a:t>入 場 料 ：</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高・大学生</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310</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円（</a:t>
            </a:r>
            <a:r>
              <a:rPr lang="en-US" altLang="ja-JP" sz="900" b="0" i="0">
                <a:solidFill>
                  <a:srgbClr val="000000"/>
                </a:solidFill>
                <a:effectLst/>
                <a:latin typeface="BIZ UDPゴシック" panose="020B0400000000000000" pitchFamily="50" charset="-128"/>
                <a:ea typeface="BIZ UDPゴシック" panose="020B0400000000000000" pitchFamily="50" charset="-128"/>
              </a:rPr>
              <a:t>250</a:t>
            </a:r>
            <a:r>
              <a:rPr lang="ja-JP" altLang="en-US" sz="900" b="0" i="0">
                <a:solidFill>
                  <a:srgbClr val="000000"/>
                </a:solidFill>
                <a:effectLst/>
                <a:latin typeface="BIZ UDPゴシック" panose="020B0400000000000000" pitchFamily="50" charset="-128"/>
                <a:ea typeface="BIZ UDPゴシック" panose="020B0400000000000000" pitchFamily="50" charset="-128"/>
              </a:rPr>
              <a:t>円</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a:t>
            </a:r>
            <a:endParaRPr lang="en-US" altLang="ja-JP" sz="900" dirty="0">
              <a:solidFill>
                <a:srgbClr val="000000"/>
              </a:solidFill>
              <a:latin typeface="BIZ UDPゴシック" panose="020B0400000000000000" pitchFamily="50" charset="-128"/>
              <a:ea typeface="BIZ UDPゴシック" panose="020B0400000000000000" pitchFamily="50" charset="-128"/>
            </a:endParaRPr>
          </a:p>
          <a:p>
            <a:pPr marL="12700" marR="5080">
              <a:lnSpc>
                <a:spcPct val="100000"/>
              </a:lnSpc>
              <a:spcBef>
                <a:spcPts val="100"/>
              </a:spcBef>
            </a:pP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　　　　　　 小・中学生</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200</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円（</a:t>
            </a:r>
            <a:r>
              <a:rPr lang="en-US" altLang="ja-JP" sz="900" b="0" i="0" dirty="0">
                <a:solidFill>
                  <a:srgbClr val="000000"/>
                </a:solidFill>
                <a:effectLst/>
                <a:latin typeface="BIZ UDPゴシック" panose="020B0400000000000000" pitchFamily="50" charset="-128"/>
                <a:ea typeface="BIZ UDPゴシック" panose="020B0400000000000000" pitchFamily="50" charset="-128"/>
              </a:rPr>
              <a:t>160</a:t>
            </a:r>
            <a:r>
              <a:rPr lang="ja-JP" altLang="en-US" sz="900" b="0" i="0" dirty="0">
                <a:solidFill>
                  <a:srgbClr val="000000"/>
                </a:solidFill>
                <a:effectLst/>
                <a:latin typeface="BIZ UDPゴシック" panose="020B0400000000000000" pitchFamily="50" charset="-128"/>
                <a:ea typeface="BIZ UDPゴシック" panose="020B0400000000000000" pitchFamily="50" charset="-128"/>
              </a:rPr>
              <a:t>円）</a:t>
            </a:r>
            <a:r>
              <a:rPr lang="en-US" altLang="ja-JP" sz="600" b="0" i="0" dirty="0">
                <a:solidFill>
                  <a:srgbClr val="000000"/>
                </a:solidFill>
                <a:effectLst/>
                <a:latin typeface="BIZ UDPゴシック" panose="020B0400000000000000" pitchFamily="50" charset="-128"/>
                <a:ea typeface="BIZ UDPゴシック" panose="020B0400000000000000" pitchFamily="50" charset="-128"/>
              </a:rPr>
              <a:t>※</a:t>
            </a:r>
            <a:r>
              <a:rPr lang="ja-JP" altLang="en-US" sz="600" b="0" i="0" dirty="0">
                <a:solidFill>
                  <a:srgbClr val="000000"/>
                </a:solidFill>
                <a:effectLst/>
                <a:latin typeface="BIZ UDPゴシック" panose="020B0400000000000000" pitchFamily="50" charset="-128"/>
                <a:ea typeface="BIZ UDPゴシック" panose="020B0400000000000000" pitchFamily="50" charset="-128"/>
              </a:rPr>
              <a:t>（　）内は</a:t>
            </a:r>
            <a:r>
              <a:rPr lang="en-US" altLang="ja-JP" sz="600" b="0" i="0" dirty="0">
                <a:solidFill>
                  <a:srgbClr val="000000"/>
                </a:solidFill>
                <a:effectLst/>
                <a:latin typeface="BIZ UDPゴシック" panose="020B0400000000000000" pitchFamily="50" charset="-128"/>
                <a:ea typeface="BIZ UDPゴシック" panose="020B0400000000000000" pitchFamily="50" charset="-128"/>
              </a:rPr>
              <a:t>20</a:t>
            </a:r>
            <a:r>
              <a:rPr lang="ja-JP" altLang="en-US" sz="600" b="0" i="0" dirty="0">
                <a:solidFill>
                  <a:srgbClr val="000000"/>
                </a:solidFill>
                <a:effectLst/>
                <a:latin typeface="BIZ UDPゴシック" panose="020B0400000000000000" pitchFamily="50" charset="-128"/>
                <a:ea typeface="BIZ UDPゴシック" panose="020B0400000000000000" pitchFamily="50" charset="-128"/>
              </a:rPr>
              <a:t>名以上の団体料金</a:t>
            </a:r>
            <a:endParaRPr lang="en-US" altLang="ja-JP" sz="600" b="0" i="0" dirty="0">
              <a:solidFill>
                <a:srgbClr val="000000"/>
              </a:solidFill>
              <a:effectLst/>
              <a:latin typeface="BIZ UDPゴシック" panose="020B0400000000000000" pitchFamily="50" charset="-128"/>
              <a:ea typeface="BIZ UDPゴシック" panose="020B0400000000000000" pitchFamily="50" charset="-128"/>
            </a:endParaRPr>
          </a:p>
          <a:p>
            <a:pPr marL="12700" marR="5080">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収容人数：</a:t>
            </a:r>
            <a:r>
              <a:rPr lang="en-US" altLang="ja-JP" sz="900" b="1" spc="-6" dirty="0">
                <a:solidFill>
                  <a:srgbClr val="002060"/>
                </a:solidFill>
                <a:latin typeface="Meiryo UI" panose="020B0604030504040204" pitchFamily="50" charset="-128"/>
                <a:ea typeface="Meiryo UI" panose="020B0604030504040204" pitchFamily="50" charset="-128"/>
                <a:cs typeface="Yu Gothic"/>
              </a:rPr>
              <a:t> </a:t>
            </a:r>
            <a:r>
              <a:rPr lang="en-US" altLang="ja-JP" sz="900" spc="-6" dirty="0">
                <a:latin typeface="BIZ UDPゴシック" panose="020B0400000000000000" pitchFamily="50" charset="-128"/>
                <a:ea typeface="BIZ UDPゴシック" panose="020B0400000000000000" pitchFamily="50" charset="-128"/>
                <a:cs typeface="Yu Gothic"/>
              </a:rPr>
              <a:t>140</a:t>
            </a:r>
            <a:r>
              <a:rPr lang="ja-JP" altLang="en-US" sz="900" spc="-6" dirty="0">
                <a:latin typeface="BIZ UDPゴシック" panose="020B0400000000000000" pitchFamily="50" charset="-128"/>
                <a:ea typeface="BIZ UDPゴシック" panose="020B0400000000000000" pitchFamily="50" charset="-128"/>
                <a:cs typeface="Yu Gothic"/>
              </a:rPr>
              <a:t>名</a:t>
            </a:r>
            <a:endParaRPr lang="en-US" altLang="ja-JP" sz="900" dirty="0">
              <a:latin typeface="BIZ UDPゴシック" panose="020B0400000000000000" pitchFamily="50" charset="-128"/>
              <a:ea typeface="BIZ UDPゴシック" panose="020B0400000000000000" pitchFamily="50" charset="-128"/>
              <a:cs typeface="MS Gothic"/>
            </a:endParaRPr>
          </a:p>
          <a:p>
            <a:pPr marL="12700" marR="5080" algn="just">
              <a:lnSpc>
                <a:spcPct val="100000"/>
              </a:lnSpc>
              <a:spcBef>
                <a:spcPts val="100"/>
              </a:spcBef>
            </a:pPr>
            <a:r>
              <a:rPr lang="ja-JP" altLang="en-US" sz="900" dirty="0">
                <a:latin typeface="BIZ UDPゴシック" panose="020B0400000000000000" pitchFamily="50" charset="-128"/>
                <a:ea typeface="BIZ UDPゴシック" panose="020B0400000000000000" pitchFamily="50" charset="-128"/>
                <a:cs typeface="MS Gothic"/>
              </a:rPr>
              <a:t>連 絡 先 ：</a:t>
            </a:r>
            <a:r>
              <a:rPr lang="ja-JP" altLang="en-US" sz="900" b="0" i="0" dirty="0">
                <a:solidFill>
                  <a:srgbClr val="111111"/>
                </a:solidFill>
                <a:effectLst/>
                <a:latin typeface="BIZ UDPゴシック" panose="020B0400000000000000" pitchFamily="50" charset="-128"/>
                <a:ea typeface="BIZ UDPゴシック" panose="020B0400000000000000" pitchFamily="50" charset="-128"/>
              </a:rPr>
              <a:t>電話</a:t>
            </a:r>
            <a:r>
              <a:rPr lang="en-US" altLang="ja-JP" sz="900" b="0" i="0" dirty="0">
                <a:solidFill>
                  <a:srgbClr val="111111"/>
                </a:solidFill>
                <a:effectLst/>
                <a:latin typeface="BIZ UDPゴシック" panose="020B0400000000000000" pitchFamily="50" charset="-128"/>
                <a:ea typeface="BIZ UDPゴシック" panose="020B0400000000000000" pitchFamily="50" charset="-128"/>
              </a:rPr>
              <a:t>:</a:t>
            </a:r>
            <a:r>
              <a:rPr lang="en-US" altLang="ja-JP" sz="900" b="1" spc="-6" dirty="0">
                <a:solidFill>
                  <a:srgbClr val="002060"/>
                </a:solidFill>
                <a:latin typeface="Meiryo UI" panose="020B0604030504040204" pitchFamily="50" charset="-128"/>
                <a:ea typeface="Meiryo UI" panose="020B0604030504040204" pitchFamily="50" charset="-128"/>
                <a:cs typeface="Yu Gothic"/>
              </a:rPr>
              <a:t> </a:t>
            </a:r>
            <a:r>
              <a:rPr lang="en-US" altLang="ja-JP" sz="900" spc="-6" dirty="0">
                <a:latin typeface="BIZ UDPゴシック" panose="020B0400000000000000" pitchFamily="50" charset="-128"/>
                <a:ea typeface="BIZ UDPゴシック" panose="020B0400000000000000" pitchFamily="50" charset="-128"/>
                <a:cs typeface="Yu Gothic"/>
              </a:rPr>
              <a:t>088-665-2202</a:t>
            </a:r>
            <a:endParaRPr lang="en-US" altLang="ja-JP" sz="900" dirty="0">
              <a:latin typeface="BIZ UDPゴシック" panose="020B0400000000000000" pitchFamily="50" charset="-128"/>
              <a:ea typeface="BIZ UDPゴシック" panose="020B0400000000000000" pitchFamily="50" charset="-128"/>
              <a:cs typeface="MS Gothic"/>
            </a:endParaRPr>
          </a:p>
        </p:txBody>
      </p:sp>
      <p:sp>
        <p:nvSpPr>
          <p:cNvPr id="3" name="テキスト ボックス 2">
            <a:extLst>
              <a:ext uri="{FF2B5EF4-FFF2-40B4-BE49-F238E27FC236}">
                <a16:creationId xmlns:a16="http://schemas.microsoft.com/office/drawing/2014/main" id="{D5F620C6-EF22-AEC5-6B20-AD1496D138DF}"/>
              </a:ext>
            </a:extLst>
          </p:cNvPr>
          <p:cNvSpPr txBox="1"/>
          <p:nvPr/>
        </p:nvSpPr>
        <p:spPr>
          <a:xfrm>
            <a:off x="184926" y="1830411"/>
            <a:ext cx="3100545" cy="349211"/>
          </a:xfrm>
          <a:prstGeom prst="rect">
            <a:avLst/>
          </a:prstGeom>
          <a:noFill/>
        </p:spPr>
        <p:txBody>
          <a:bodyPr wrap="square" bIns="0" rtlCol="0" anchor="t" anchorCtr="0">
            <a:noAutofit/>
          </a:bodyPr>
          <a:lstStyle/>
          <a:p>
            <a:pPr algn="ctr"/>
            <a:r>
              <a:rPr kumimoji="1" lang="ja-JP" altLang="en-US" b="1" dirty="0">
                <a:solidFill>
                  <a:srgbClr val="002060"/>
                </a:solidFill>
                <a:latin typeface="BIZ UDPゴシック" panose="020B0400000000000000" pitchFamily="50" charset="-128"/>
                <a:ea typeface="BIZ UDPゴシック" panose="020B0400000000000000" pitchFamily="50" charset="-128"/>
              </a:rPr>
              <a:t>阿波おどり体験</a:t>
            </a:r>
          </a:p>
        </p:txBody>
      </p:sp>
    </p:spTree>
    <p:extLst>
      <p:ext uri="{BB962C8B-B14F-4D97-AF65-F5344CB8AC3E}">
        <p14:creationId xmlns:p14="http://schemas.microsoft.com/office/powerpoint/2010/main" val="3541429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5332CC-2EFE-48D9-C49B-B2051A2777C3}"/>
              </a:ext>
            </a:extLst>
          </p:cNvPr>
          <p:cNvSpPr>
            <a:spLocks noGrp="1"/>
          </p:cNvSpPr>
          <p:nvPr>
            <p:ph type="title" idx="4294967295"/>
          </p:nvPr>
        </p:nvSpPr>
        <p:spPr>
          <a:xfrm>
            <a:off x="165100" y="775606"/>
            <a:ext cx="9594058" cy="368300"/>
          </a:xfrm>
          <a:solidFill>
            <a:srgbClr val="00668D"/>
          </a:solidFill>
        </p:spPr>
        <p:txBody>
          <a:bodyPr>
            <a:noAutofit/>
          </a:bodyP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cs typeface="Yu Gothic"/>
              </a:rPr>
              <a:t>徳島県のイチオシ体験コンテンツ（各エリア）</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44A83C68-4625-0EDA-22B3-AB64B81516B1}"/>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12</a:t>
            </a:fld>
            <a:endParaRPr kumimoji="1" lang="ja-JP" altLang="en-US">
              <a:latin typeface="BIZ UDPゴシック" panose="020B0400000000000000" pitchFamily="50" charset="-128"/>
              <a:ea typeface="BIZ UDPゴシック" panose="020B0400000000000000" pitchFamily="50" charset="-128"/>
            </a:endParaRPr>
          </a:p>
        </p:txBody>
      </p:sp>
      <p:grpSp>
        <p:nvGrpSpPr>
          <p:cNvPr id="14" name="グループ化 13">
            <a:extLst>
              <a:ext uri="{FF2B5EF4-FFF2-40B4-BE49-F238E27FC236}">
                <a16:creationId xmlns:a16="http://schemas.microsoft.com/office/drawing/2014/main" id="{5876B864-DE6B-4721-AA20-FD9B76D7EE48}"/>
              </a:ext>
            </a:extLst>
          </p:cNvPr>
          <p:cNvGrpSpPr/>
          <p:nvPr/>
        </p:nvGrpSpPr>
        <p:grpSpPr>
          <a:xfrm>
            <a:off x="98603" y="2088715"/>
            <a:ext cx="3286564" cy="4610975"/>
            <a:chOff x="3393600" y="2088715"/>
            <a:chExt cx="3286564" cy="4610975"/>
          </a:xfrm>
        </p:grpSpPr>
        <p:sp>
          <p:nvSpPr>
            <p:cNvPr id="4" name="object 2">
              <a:extLst>
                <a:ext uri="{FF2B5EF4-FFF2-40B4-BE49-F238E27FC236}">
                  <a16:creationId xmlns:a16="http://schemas.microsoft.com/office/drawing/2014/main" id="{3F01384E-9CE0-82D6-3649-C0ADEDC8D529}"/>
                </a:ext>
              </a:extLst>
            </p:cNvPr>
            <p:cNvSpPr/>
            <p:nvPr/>
          </p:nvSpPr>
          <p:spPr>
            <a:xfrm>
              <a:off x="3393601" y="2088715"/>
              <a:ext cx="3240000" cy="4610975"/>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17" name="object 35">
              <a:extLst>
                <a:ext uri="{FF2B5EF4-FFF2-40B4-BE49-F238E27FC236}">
                  <a16:creationId xmlns:a16="http://schemas.microsoft.com/office/drawing/2014/main" id="{074B15B6-E294-8D13-6D6D-6D0BDE769ECC}"/>
                </a:ext>
              </a:extLst>
            </p:cNvPr>
            <p:cNvSpPr txBox="1"/>
            <p:nvPr/>
          </p:nvSpPr>
          <p:spPr>
            <a:xfrm>
              <a:off x="3393600" y="2091112"/>
              <a:ext cx="3240000" cy="389823"/>
            </a:xfrm>
            <a:prstGeom prst="rect">
              <a:avLst/>
            </a:prstGeom>
          </p:spPr>
          <p:txBody>
            <a:bodyPr vert="horz" wrap="square" lIns="0" tIns="0" rIns="0" bIns="0" rtlCol="0" anchor="ctr" anchorCtr="0">
              <a:noAutofit/>
            </a:bodyPr>
            <a:lstStyle/>
            <a:p>
              <a:pPr marL="12700" algn="ctr">
                <a:lnSpc>
                  <a:spcPct val="100000"/>
                </a:lnSpc>
                <a:spcBef>
                  <a:spcPts val="95"/>
                </a:spcBef>
                <a:tabLst>
                  <a:tab pos="3028315" algn="l"/>
                  <a:tab pos="3766185" algn="l"/>
                  <a:tab pos="6033770" algn="l"/>
                </a:tabLst>
              </a:pPr>
              <a:r>
                <a:rPr lang="en-US" altLang="ja-JP" b="1" dirty="0">
                  <a:solidFill>
                    <a:srgbClr val="FF6600"/>
                  </a:solidFill>
                  <a:latin typeface="BIZ UDPゴシック" panose="020B0400000000000000" pitchFamily="50" charset="-128"/>
                  <a:ea typeface="BIZ UDPゴシック" panose="020B0400000000000000" pitchFamily="50" charset="-128"/>
                  <a:cs typeface="Yu Gothic UI"/>
                </a:rPr>
                <a:t>【</a:t>
              </a:r>
              <a:r>
                <a:rPr lang="ja-JP" altLang="en-US" b="1" dirty="0">
                  <a:solidFill>
                    <a:srgbClr val="FF6600"/>
                  </a:solidFill>
                  <a:latin typeface="BIZ UDPゴシック" panose="020B0400000000000000" pitchFamily="50" charset="-128"/>
                  <a:ea typeface="BIZ UDPゴシック" panose="020B0400000000000000" pitchFamily="50" charset="-128"/>
                  <a:cs typeface="Yu Gothic UI"/>
                </a:rPr>
                <a:t>東部</a:t>
              </a:r>
              <a:r>
                <a:rPr lang="en-US" altLang="ja-JP" b="1" dirty="0">
                  <a:solidFill>
                    <a:srgbClr val="FF6600"/>
                  </a:solidFill>
                  <a:latin typeface="BIZ UDPゴシック" panose="020B0400000000000000" pitchFamily="50" charset="-128"/>
                  <a:ea typeface="BIZ UDPゴシック" panose="020B0400000000000000" pitchFamily="50" charset="-128"/>
                  <a:cs typeface="Yu Gothic UI"/>
                </a:rPr>
                <a:t>】</a:t>
              </a:r>
              <a:r>
                <a:rPr lang="ja-JP" altLang="en-US" b="1" dirty="0">
                  <a:solidFill>
                    <a:srgbClr val="FF6600"/>
                  </a:solidFill>
                  <a:latin typeface="BIZ UDPゴシック" panose="020B0400000000000000" pitchFamily="50" charset="-128"/>
                  <a:ea typeface="BIZ UDPゴシック" panose="020B0400000000000000" pitchFamily="50" charset="-128"/>
                  <a:cs typeface="Yu Gothic UI"/>
                </a:rPr>
                <a:t> ひょうたん島クルーズ</a:t>
              </a:r>
              <a:endParaRPr b="1" dirty="0">
                <a:solidFill>
                  <a:srgbClr val="FF6600"/>
                </a:solidFill>
                <a:latin typeface="BIZ UDPゴシック" panose="020B0400000000000000" pitchFamily="50" charset="-128"/>
                <a:ea typeface="BIZ UDPゴシック" panose="020B0400000000000000" pitchFamily="50" charset="-128"/>
                <a:cs typeface="Yu Gothic UI"/>
              </a:endParaRPr>
            </a:p>
          </p:txBody>
        </p:sp>
        <p:sp>
          <p:nvSpPr>
            <p:cNvPr id="20" name="テキスト ボックス 19">
              <a:extLst>
                <a:ext uri="{FF2B5EF4-FFF2-40B4-BE49-F238E27FC236}">
                  <a16:creationId xmlns:a16="http://schemas.microsoft.com/office/drawing/2014/main" id="{C54386CB-43EE-5C7A-F3FD-355BDB2EAEF8}"/>
                </a:ext>
              </a:extLst>
            </p:cNvPr>
            <p:cNvSpPr txBox="1"/>
            <p:nvPr/>
          </p:nvSpPr>
          <p:spPr>
            <a:xfrm>
              <a:off x="3425046" y="4506570"/>
              <a:ext cx="3255118" cy="769441"/>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水都 徳島市の「ひょうたん島」と呼ばれる中州を</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遊覧船で</a:t>
              </a:r>
              <a:r>
                <a:rPr lang="en-US" altLang="ja-JP" sz="1100" dirty="0">
                  <a:latin typeface="BIZ UDPゴシック" panose="020B0400000000000000" pitchFamily="50" charset="-128"/>
                  <a:ea typeface="BIZ UDPゴシック" panose="020B0400000000000000" pitchFamily="50" charset="-128"/>
                </a:rPr>
                <a:t>1</a:t>
              </a:r>
              <a:r>
                <a:rPr lang="ja-JP" altLang="en-US" sz="1100" dirty="0">
                  <a:latin typeface="BIZ UDPゴシック" panose="020B0400000000000000" pitchFamily="50" charset="-128"/>
                  <a:ea typeface="BIZ UDPゴシック" panose="020B0400000000000000" pitchFamily="50" charset="-128"/>
                </a:rPr>
                <a:t>周します。はじまりは、</a:t>
              </a:r>
              <a:r>
                <a:rPr lang="ja-JP" altLang="en-US" sz="1100" b="1" u="sng" dirty="0">
                  <a:latin typeface="BIZ UDPゴシック" panose="020B0400000000000000" pitchFamily="50" charset="-128"/>
                  <a:ea typeface="BIZ UDPゴシック" panose="020B0400000000000000" pitchFamily="50" charset="-128"/>
                </a:rPr>
                <a:t>市民による河川の清掃活動</a:t>
              </a:r>
              <a:r>
                <a:rPr lang="ja-JP" altLang="en-US" sz="1100" dirty="0">
                  <a:latin typeface="BIZ UDPゴシック" panose="020B0400000000000000" pitchFamily="50" charset="-128"/>
                  <a:ea typeface="BIZ UDPゴシック" panose="020B0400000000000000" pitchFamily="50" charset="-128"/>
                </a:rPr>
                <a:t>で、今も</a:t>
              </a:r>
              <a:r>
                <a:rPr lang="en-US" altLang="ja-JP" sz="1100" dirty="0">
                  <a:latin typeface="BIZ UDPゴシック" panose="020B0400000000000000" pitchFamily="50" charset="-128"/>
                  <a:ea typeface="BIZ UDPゴシック" panose="020B0400000000000000" pitchFamily="50" charset="-128"/>
                </a:rPr>
                <a:t>NPO</a:t>
              </a:r>
              <a:r>
                <a:rPr lang="ja-JP" altLang="en-US" sz="1100" dirty="0">
                  <a:latin typeface="BIZ UDPゴシック" panose="020B0400000000000000" pitchFamily="50" charset="-128"/>
                  <a:ea typeface="BIZ UDPゴシック" panose="020B0400000000000000" pitchFamily="50" charset="-128"/>
                </a:rPr>
                <a:t>法人によって、環境保全を目的に運営されています。</a:t>
              </a:r>
            </a:p>
          </p:txBody>
        </p:sp>
        <p:pic>
          <p:nvPicPr>
            <p:cNvPr id="23" name="図 22">
              <a:extLst>
                <a:ext uri="{FF2B5EF4-FFF2-40B4-BE49-F238E27FC236}">
                  <a16:creationId xmlns:a16="http://schemas.microsoft.com/office/drawing/2014/main" id="{3D4AFECD-469F-7519-6A4E-E0FD10499AE5}"/>
                </a:ext>
              </a:extLst>
            </p:cNvPr>
            <p:cNvPicPr>
              <a:picLocks/>
            </p:cNvPicPr>
            <p:nvPr/>
          </p:nvPicPr>
          <p:blipFill rotWithShape="1">
            <a:blip r:embed="rId2"/>
            <a:srcRect t="-955" b="5337"/>
            <a:stretch/>
          </p:blipFill>
          <p:spPr>
            <a:xfrm>
              <a:off x="3533189" y="2549264"/>
              <a:ext cx="2947263" cy="1889699"/>
            </a:xfrm>
            <a:prstGeom prst="rect">
              <a:avLst/>
            </a:prstGeom>
          </p:spPr>
        </p:pic>
        <p:sp>
          <p:nvSpPr>
            <p:cNvPr id="7" name="テキスト ボックス 6">
              <a:extLst>
                <a:ext uri="{FF2B5EF4-FFF2-40B4-BE49-F238E27FC236}">
                  <a16:creationId xmlns:a16="http://schemas.microsoft.com/office/drawing/2014/main" id="{E09FE620-90A1-3198-13E5-37010BAD6A17}"/>
                </a:ext>
              </a:extLst>
            </p:cNvPr>
            <p:cNvSpPr txBox="1"/>
            <p:nvPr/>
          </p:nvSpPr>
          <p:spPr>
            <a:xfrm>
              <a:off x="3486128" y="5341221"/>
              <a:ext cx="3092429" cy="1195199"/>
            </a:xfrm>
            <a:prstGeom prst="rect">
              <a:avLst/>
            </a:prstGeom>
            <a:solidFill>
              <a:schemeClr val="accent5">
                <a:lumMod val="20000"/>
                <a:lumOff val="80000"/>
              </a:schemeClr>
            </a:solidFill>
            <a:ln w="25400">
              <a:noFill/>
            </a:ln>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cs typeface="MS Gothic"/>
                </a:rPr>
                <a:t>所 在 地 ：徳島市新町川周辺</a:t>
              </a:r>
              <a:endParaRPr lang="en-US" altLang="ja-JP" sz="1000" dirty="0">
                <a:latin typeface="BIZ UDPゴシック" panose="020B0400000000000000" pitchFamily="50" charset="-128"/>
                <a:ea typeface="BIZ UDPゴシック" panose="020B0400000000000000" pitchFamily="50" charset="-128"/>
                <a:cs typeface="MS Gothic"/>
              </a:endParaRPr>
            </a:p>
            <a:p>
              <a:r>
                <a:rPr lang="ja-JP" altLang="en-US" sz="1000" dirty="0">
                  <a:latin typeface="BIZ UDPゴシック" panose="020B0400000000000000" pitchFamily="50" charset="-128"/>
                  <a:ea typeface="BIZ UDPゴシック" panose="020B0400000000000000" pitchFamily="50" charset="-128"/>
                </a:rPr>
                <a:t>所要時間：</a:t>
              </a:r>
              <a:r>
                <a:rPr lang="en-US" altLang="ja-JP" sz="1000" dirty="0">
                  <a:latin typeface="BIZ UDPゴシック" panose="020B0400000000000000" pitchFamily="50" charset="-128"/>
                  <a:ea typeface="BIZ UDPゴシック" panose="020B0400000000000000" pitchFamily="50" charset="-128"/>
                  <a:cs typeface="MS Gothic"/>
                </a:rPr>
                <a:t>30</a:t>
              </a:r>
              <a:r>
                <a:rPr lang="ja-JP" altLang="en-US" sz="1000" dirty="0">
                  <a:latin typeface="BIZ UDPゴシック" panose="020B0400000000000000" pitchFamily="50" charset="-128"/>
                  <a:ea typeface="BIZ UDPゴシック" panose="020B0400000000000000" pitchFamily="50" charset="-128"/>
                  <a:cs typeface="MS Gothic"/>
                </a:rPr>
                <a:t>分</a:t>
              </a:r>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開催時期</a:t>
              </a:r>
              <a:r>
                <a:rPr lang="ja-JP" altLang="en-US" sz="1000" dirty="0">
                  <a:latin typeface="BIZ UDPゴシック" panose="020B0400000000000000" pitchFamily="50" charset="-128"/>
                  <a:ea typeface="BIZ UDPゴシック" panose="020B0400000000000000" pitchFamily="50" charset="-128"/>
                </a:rPr>
                <a:t>：通年</a:t>
              </a:r>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保 険 料 ：大人（中学生以上）</a:t>
              </a:r>
              <a:r>
                <a:rPr kumimoji="1" lang="en-US" altLang="ja-JP" sz="1000" dirty="0">
                  <a:latin typeface="BIZ UDPゴシック" panose="020B0400000000000000" pitchFamily="50" charset="-128"/>
                  <a:ea typeface="BIZ UDPゴシック" panose="020B0400000000000000" pitchFamily="50" charset="-128"/>
                </a:rPr>
                <a:t>5</a:t>
              </a:r>
              <a:r>
                <a:rPr kumimoji="1" lang="ja-JP" altLang="en-US" sz="1000" dirty="0">
                  <a:latin typeface="BIZ UDPゴシック" panose="020B0400000000000000" pitchFamily="50" charset="-128"/>
                  <a:ea typeface="BIZ UDPゴシック" panose="020B0400000000000000" pitchFamily="50" charset="-128"/>
                </a:rPr>
                <a:t>００円</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受入人数：</a:t>
              </a:r>
              <a:r>
                <a:rPr lang="en-US" altLang="ja-JP" sz="1000" dirty="0">
                  <a:latin typeface="BIZ UDPゴシック" panose="020B0400000000000000" pitchFamily="50" charset="-128"/>
                  <a:ea typeface="BIZ UDPゴシック" panose="020B0400000000000000" pitchFamily="50" charset="-128"/>
                  <a:cs typeface="MS Gothic"/>
                </a:rPr>
                <a:t>12</a:t>
              </a:r>
              <a:r>
                <a:rPr lang="ja-JP" altLang="en-US" sz="1000" dirty="0">
                  <a:latin typeface="BIZ UDPゴシック" panose="020B0400000000000000" pitchFamily="50" charset="-128"/>
                  <a:ea typeface="BIZ UDPゴシック" panose="020B0400000000000000" pitchFamily="50" charset="-128"/>
                  <a:cs typeface="MS Gothic"/>
                </a:rPr>
                <a:t>名</a:t>
              </a:r>
              <a:r>
                <a:rPr lang="en-US" altLang="ja-JP" sz="1000" dirty="0">
                  <a:latin typeface="BIZ UDPゴシック" panose="020B0400000000000000" pitchFamily="50" charset="-128"/>
                  <a:ea typeface="BIZ UDPゴシック" panose="020B0400000000000000" pitchFamily="50" charset="-128"/>
                  <a:cs typeface="MS Gothic"/>
                </a:rPr>
                <a:t>×6</a:t>
              </a:r>
              <a:r>
                <a:rPr lang="ja-JP" altLang="en-US" sz="1000" dirty="0">
                  <a:latin typeface="BIZ UDPゴシック" panose="020B0400000000000000" pitchFamily="50" charset="-128"/>
                  <a:ea typeface="BIZ UDPゴシック" panose="020B0400000000000000" pitchFamily="50" charset="-128"/>
                  <a:cs typeface="MS Gothic"/>
                </a:rPr>
                <a:t>隻</a:t>
              </a:r>
              <a:endParaRPr kumimoji="1" lang="en-US" altLang="ja-JP" sz="1000" dirty="0">
                <a:latin typeface="BIZ UDPゴシック" panose="020B0400000000000000" pitchFamily="50" charset="-128"/>
                <a:ea typeface="BIZ UDPゴシック" panose="020B0400000000000000" pitchFamily="50" charset="-128"/>
              </a:endParaRPr>
            </a:p>
            <a:p>
              <a:pPr marL="12700" marR="5080" algn="just">
                <a:lnSpc>
                  <a:spcPct val="100000"/>
                </a:lnSpc>
                <a:spcBef>
                  <a:spcPts val="100"/>
                </a:spcBef>
              </a:pPr>
              <a:r>
                <a:rPr lang="ja-JP" altLang="en-US" sz="1000" dirty="0">
                  <a:latin typeface="BIZ UDPゴシック" panose="020B0400000000000000" pitchFamily="50" charset="-128"/>
                  <a:ea typeface="BIZ UDPゴシック" panose="020B0400000000000000" pitchFamily="50" charset="-128"/>
                </a:rPr>
                <a:t>連 絡 先　</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cs typeface="MS Gothic"/>
                </a:rPr>
                <a:t>イーストとくしま観光推進機構</a:t>
              </a:r>
            </a:p>
            <a:p>
              <a:pPr marL="12700" marR="5080" algn="just">
                <a:lnSpc>
                  <a:spcPct val="100000"/>
                </a:lnSpc>
                <a:spcBef>
                  <a:spcPts val="100"/>
                </a:spcBef>
              </a:pPr>
              <a:r>
                <a:rPr lang="ja-JP" altLang="en-US" sz="1000" dirty="0">
                  <a:latin typeface="BIZ UDPゴシック" panose="020B0400000000000000" pitchFamily="50" charset="-128"/>
                  <a:ea typeface="BIZ UDPゴシック" panose="020B0400000000000000" pitchFamily="50" charset="-128"/>
                  <a:cs typeface="MS Gothic"/>
                </a:rPr>
                <a:t>　　　　　　　　</a:t>
              </a:r>
              <a:r>
                <a:rPr lang="en-US" altLang="ja-JP" sz="1000" dirty="0">
                  <a:latin typeface="BIZ UDPゴシック" panose="020B0400000000000000" pitchFamily="50" charset="-128"/>
                  <a:ea typeface="BIZ UDPゴシック" panose="020B0400000000000000" pitchFamily="50" charset="-128"/>
                  <a:cs typeface="MS Gothic"/>
                </a:rPr>
                <a:t>TEL</a:t>
              </a:r>
              <a:r>
                <a:rPr lang="ja-JP" altLang="en-US" sz="1000" dirty="0">
                  <a:latin typeface="BIZ UDPゴシック" panose="020B0400000000000000" pitchFamily="50" charset="-128"/>
                  <a:ea typeface="BIZ UDPゴシック" panose="020B0400000000000000" pitchFamily="50" charset="-128"/>
                  <a:cs typeface="MS Gothic"/>
                </a:rPr>
                <a:t>　</a:t>
              </a:r>
              <a:r>
                <a:rPr lang="en-US" altLang="ja-JP" sz="1000" dirty="0">
                  <a:latin typeface="BIZ UDPゴシック" panose="020B0400000000000000" pitchFamily="50" charset="-128"/>
                  <a:ea typeface="BIZ UDPゴシック" panose="020B0400000000000000" pitchFamily="50" charset="-128"/>
                  <a:cs typeface="MS Gothic"/>
                </a:rPr>
                <a:t>088-678-2811</a:t>
              </a:r>
            </a:p>
          </p:txBody>
        </p:sp>
      </p:grpSp>
      <p:sp>
        <p:nvSpPr>
          <p:cNvPr id="9" name="タイトル 1">
            <a:extLst>
              <a:ext uri="{FF2B5EF4-FFF2-40B4-BE49-F238E27FC236}">
                <a16:creationId xmlns:a16="http://schemas.microsoft.com/office/drawing/2014/main" id="{1AA747FA-6747-01A4-E8DF-39ED234C0580}"/>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grpSp>
        <p:nvGrpSpPr>
          <p:cNvPr id="15" name="グループ化 14">
            <a:extLst>
              <a:ext uri="{FF2B5EF4-FFF2-40B4-BE49-F238E27FC236}">
                <a16:creationId xmlns:a16="http://schemas.microsoft.com/office/drawing/2014/main" id="{4AC44D45-57F6-61D0-0B7C-4E7F207642DE}"/>
              </a:ext>
            </a:extLst>
          </p:cNvPr>
          <p:cNvGrpSpPr/>
          <p:nvPr/>
        </p:nvGrpSpPr>
        <p:grpSpPr>
          <a:xfrm>
            <a:off x="3343354" y="2083354"/>
            <a:ext cx="3239999" cy="4616335"/>
            <a:chOff x="6673058" y="2083354"/>
            <a:chExt cx="3239999" cy="4616335"/>
          </a:xfrm>
        </p:grpSpPr>
        <p:sp>
          <p:nvSpPr>
            <p:cNvPr id="5" name="object 24">
              <a:extLst>
                <a:ext uri="{FF2B5EF4-FFF2-40B4-BE49-F238E27FC236}">
                  <a16:creationId xmlns:a16="http://schemas.microsoft.com/office/drawing/2014/main" id="{E39B2B58-8A75-EB8D-2E10-415D636A222C}"/>
                </a:ext>
              </a:extLst>
            </p:cNvPr>
            <p:cNvSpPr/>
            <p:nvPr/>
          </p:nvSpPr>
          <p:spPr>
            <a:xfrm>
              <a:off x="6728148" y="2088714"/>
              <a:ext cx="3100545" cy="4610975"/>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3EFEB01E-73AC-FF5E-275A-5C454ADDD5D2}"/>
                </a:ext>
              </a:extLst>
            </p:cNvPr>
            <p:cNvSpPr txBox="1"/>
            <p:nvPr/>
          </p:nvSpPr>
          <p:spPr>
            <a:xfrm>
              <a:off x="6673058" y="2083354"/>
              <a:ext cx="3239999" cy="369332"/>
            </a:xfrm>
            <a:prstGeom prst="rect">
              <a:avLst/>
            </a:prstGeom>
            <a:noFill/>
          </p:spPr>
          <p:txBody>
            <a:bodyPr wrap="square" tIns="0" bIns="0" rtlCol="0" anchor="ctr" anchorCtr="0">
              <a:noAutofit/>
            </a:bodyPr>
            <a:lstStyle/>
            <a:p>
              <a:pPr algn="ctr"/>
              <a:r>
                <a:rPr kumimoji="1" lang="en-US" altLang="ja-JP" b="1" dirty="0">
                  <a:solidFill>
                    <a:srgbClr val="0096D2"/>
                  </a:solidFill>
                  <a:latin typeface="BIZ UDPゴシック" panose="020B0400000000000000" pitchFamily="50" charset="-128"/>
                  <a:ea typeface="BIZ UDPゴシック" panose="020B0400000000000000" pitchFamily="50" charset="-128"/>
                </a:rPr>
                <a:t>【</a:t>
              </a:r>
              <a:r>
                <a:rPr kumimoji="1" lang="ja-JP" altLang="en-US" b="1" dirty="0">
                  <a:solidFill>
                    <a:srgbClr val="0096D2"/>
                  </a:solidFill>
                  <a:latin typeface="BIZ UDPゴシック" panose="020B0400000000000000" pitchFamily="50" charset="-128"/>
                  <a:ea typeface="BIZ UDPゴシック" panose="020B0400000000000000" pitchFamily="50" charset="-128"/>
                </a:rPr>
                <a:t>南部</a:t>
              </a:r>
              <a:r>
                <a:rPr kumimoji="1" lang="en-US" altLang="ja-JP" b="1" dirty="0">
                  <a:solidFill>
                    <a:srgbClr val="0096D2"/>
                  </a:solidFill>
                  <a:latin typeface="BIZ UDPゴシック" panose="020B0400000000000000" pitchFamily="50" charset="-128"/>
                  <a:ea typeface="BIZ UDPゴシック" panose="020B0400000000000000" pitchFamily="50" charset="-128"/>
                </a:rPr>
                <a:t>】</a:t>
              </a:r>
              <a:r>
                <a:rPr kumimoji="1" lang="ja-JP" altLang="en-US" b="1" dirty="0">
                  <a:solidFill>
                    <a:srgbClr val="0096D2"/>
                  </a:solidFill>
                  <a:latin typeface="BIZ UDPゴシック" panose="020B0400000000000000" pitchFamily="50" charset="-128"/>
                  <a:ea typeface="BIZ UDPゴシック" panose="020B0400000000000000" pitchFamily="50" charset="-128"/>
                </a:rPr>
                <a:t> ミュージック花火</a:t>
              </a:r>
            </a:p>
          </p:txBody>
        </p:sp>
        <p:sp>
          <p:nvSpPr>
            <p:cNvPr id="19" name="テキスト ボックス 18">
              <a:extLst>
                <a:ext uri="{FF2B5EF4-FFF2-40B4-BE49-F238E27FC236}">
                  <a16:creationId xmlns:a16="http://schemas.microsoft.com/office/drawing/2014/main" id="{41AC034B-946C-28AB-72C8-A3C8DA5D41FB}"/>
                </a:ext>
              </a:extLst>
            </p:cNvPr>
            <p:cNvSpPr txBox="1"/>
            <p:nvPr/>
          </p:nvSpPr>
          <p:spPr>
            <a:xfrm>
              <a:off x="6761359" y="4479967"/>
              <a:ext cx="3024907" cy="769441"/>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リモート講習を事前に行い、生徒達が選んだ曲を当日、</a:t>
              </a:r>
              <a:r>
                <a:rPr lang="ja-JP" altLang="en-US" sz="1100" b="1" u="sng" dirty="0">
                  <a:latin typeface="BIZ UDPゴシック" panose="020B0400000000000000" pitchFamily="50" charset="-128"/>
                  <a:ea typeface="BIZ UDPゴシック" panose="020B0400000000000000" pitchFamily="50" charset="-128"/>
                </a:rPr>
                <a:t>花火に乗せて鑑賞</a:t>
              </a:r>
              <a:r>
                <a:rPr lang="ja-JP" altLang="en-US" sz="1100" dirty="0">
                  <a:latin typeface="BIZ UDPゴシック" panose="020B0400000000000000" pitchFamily="50" charset="-128"/>
                  <a:ea typeface="BIZ UDPゴシック" panose="020B0400000000000000" pitchFamily="50" charset="-128"/>
                </a:rPr>
                <a:t>します。</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花火の構成や内容もリクエストができて、花火のプログラミングや点火の仕組も学習できます。</a:t>
              </a:r>
              <a:endParaRPr lang="en-US" altLang="ja-JP" sz="1100"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BE7E19BA-8912-9E9F-C40A-70EBDC75EACF}"/>
                </a:ext>
              </a:extLst>
            </p:cNvPr>
            <p:cNvPicPr>
              <a:picLocks/>
            </p:cNvPicPr>
            <p:nvPr/>
          </p:nvPicPr>
          <p:blipFill rotWithShape="1">
            <a:blip r:embed="rId3"/>
            <a:srcRect t="6057"/>
            <a:stretch/>
          </p:blipFill>
          <p:spPr>
            <a:xfrm>
              <a:off x="6807158" y="2549264"/>
              <a:ext cx="2952000" cy="1893899"/>
            </a:xfrm>
            <a:prstGeom prst="rect">
              <a:avLst/>
            </a:prstGeom>
          </p:spPr>
        </p:pic>
        <p:sp>
          <p:nvSpPr>
            <p:cNvPr id="10" name="テキスト ボックス 9">
              <a:extLst>
                <a:ext uri="{FF2B5EF4-FFF2-40B4-BE49-F238E27FC236}">
                  <a16:creationId xmlns:a16="http://schemas.microsoft.com/office/drawing/2014/main" id="{E8AB6966-11B0-89C3-47D1-5CEF54115D8C}"/>
                </a:ext>
              </a:extLst>
            </p:cNvPr>
            <p:cNvSpPr txBox="1"/>
            <p:nvPr/>
          </p:nvSpPr>
          <p:spPr>
            <a:xfrm>
              <a:off x="6817201" y="5358796"/>
              <a:ext cx="2923699" cy="1198542"/>
            </a:xfrm>
            <a:prstGeom prst="rect">
              <a:avLst/>
            </a:prstGeom>
            <a:solidFill>
              <a:schemeClr val="accent5">
                <a:lumMod val="20000"/>
                <a:lumOff val="80000"/>
              </a:schemeClr>
            </a:solidFill>
            <a:ln w="25400">
              <a:noFill/>
            </a:ln>
          </p:spPr>
          <p:txBody>
            <a:bodyPr wrap="square" rtlCol="0">
              <a:noAutofit/>
            </a:bodyPr>
            <a:lstStyle/>
            <a:p>
              <a:r>
                <a:rPr lang="ja-JP" altLang="en-US" sz="1000" dirty="0">
                  <a:latin typeface="BIZ UDPゴシック" panose="020B0400000000000000" pitchFamily="50" charset="-128"/>
                  <a:ea typeface="BIZ UDPゴシック" panose="020B0400000000000000" pitchFamily="50" charset="-128"/>
                  <a:cs typeface="MS Gothic"/>
                </a:rPr>
                <a:t>所 在 地 ：徳島県海部郡美波町周辺</a:t>
              </a:r>
              <a:endParaRPr lang="en-US" altLang="ja-JP" sz="1000" dirty="0">
                <a:latin typeface="BIZ UDPゴシック" panose="020B0400000000000000" pitchFamily="50" charset="-128"/>
                <a:ea typeface="BIZ UDPゴシック" panose="020B0400000000000000" pitchFamily="50" charset="-128"/>
                <a:cs typeface="MS Gothic"/>
              </a:endParaRPr>
            </a:p>
            <a:p>
              <a:r>
                <a:rPr lang="ja-JP" altLang="en-US" sz="1000" dirty="0">
                  <a:latin typeface="BIZ UDPゴシック" panose="020B0400000000000000" pitchFamily="50" charset="-128"/>
                  <a:ea typeface="BIZ UDPゴシック" panose="020B0400000000000000" pitchFamily="50" charset="-128"/>
                </a:rPr>
                <a:t>所要時間：</a:t>
              </a:r>
              <a:r>
                <a:rPr lang="en-US" altLang="ja-JP" sz="1000" dirty="0">
                  <a:latin typeface="BIZ UDPゴシック" panose="020B0400000000000000" pitchFamily="50" charset="-128"/>
                  <a:ea typeface="BIZ UDPゴシック" panose="020B0400000000000000" pitchFamily="50" charset="-128"/>
                </a:rPr>
                <a:t>1</a:t>
              </a:r>
              <a:r>
                <a:rPr lang="ja-JP" altLang="en-US" sz="1000" dirty="0">
                  <a:latin typeface="BIZ UDPゴシック" panose="020B0400000000000000" pitchFamily="50" charset="-128"/>
                  <a:ea typeface="BIZ UDPゴシック" panose="020B0400000000000000" pitchFamily="50" charset="-128"/>
                </a:rPr>
                <a:t>時間</a:t>
              </a:r>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開催時期</a:t>
              </a:r>
              <a:r>
                <a:rPr lang="ja-JP" altLang="en-US" sz="1000" dirty="0">
                  <a:latin typeface="BIZ UDPゴシック" panose="020B0400000000000000" pitchFamily="50" charset="-128"/>
                  <a:ea typeface="BIZ UDPゴシック" panose="020B0400000000000000" pitchFamily="50" charset="-128"/>
                </a:rPr>
                <a:t>：通年</a:t>
              </a:r>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参加料金：　</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お問合せください</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受入人数：</a:t>
              </a:r>
              <a:r>
                <a:rPr kumimoji="1" lang="en-US" altLang="ja-JP" sz="1000" dirty="0">
                  <a:latin typeface="BIZ UDPゴシック" panose="020B0400000000000000" pitchFamily="50" charset="-128"/>
                  <a:ea typeface="BIZ UDPゴシック" panose="020B0400000000000000" pitchFamily="50" charset="-128"/>
                </a:rPr>
                <a:t>80</a:t>
              </a:r>
              <a:r>
                <a:rPr kumimoji="1" lang="ja-JP" altLang="en-US" sz="1000" dirty="0">
                  <a:latin typeface="BIZ UDPゴシック" panose="020B0400000000000000" pitchFamily="50" charset="-128"/>
                  <a:ea typeface="BIZ UDPゴシック" panose="020B0400000000000000" pitchFamily="50" charset="-128"/>
                </a:rPr>
                <a:t>人</a:t>
              </a:r>
              <a:endParaRPr kumimoji="1"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連 絡 先 </a:t>
              </a:r>
              <a:r>
                <a:rPr lang="en-US" altLang="ja-JP" sz="1000" dirty="0">
                  <a:latin typeface="BIZ UDPゴシック" panose="020B0400000000000000" pitchFamily="50" charset="-128"/>
                  <a:ea typeface="BIZ UDPゴシック" panose="020B0400000000000000" pitchFamily="50" charset="-128"/>
                </a:rPr>
                <a:t>:</a:t>
              </a:r>
              <a:r>
                <a:rPr lang="ja-JP" altLang="en-US" sz="1000" b="0" i="0" dirty="0">
                  <a:solidFill>
                    <a:srgbClr val="333333"/>
                  </a:solidFill>
                  <a:effectLst/>
                  <a:latin typeface="BIZ UDPゴシック" panose="020B0400000000000000" pitchFamily="50" charset="-128"/>
                  <a:ea typeface="BIZ UDPゴシック" panose="020B0400000000000000" pitchFamily="50" charset="-128"/>
                </a:rPr>
                <a:t>一般社団法人四国の右下観光局</a:t>
              </a:r>
              <a:br>
                <a:rPr lang="ja-JP" altLang="en-US" sz="1000" dirty="0">
                  <a:latin typeface="BIZ UDPゴシック" panose="020B0400000000000000" pitchFamily="50" charset="-128"/>
                  <a:ea typeface="BIZ UDPゴシック" panose="020B0400000000000000" pitchFamily="50" charset="-128"/>
                </a:rPr>
              </a:br>
              <a:r>
                <a:rPr lang="ja-JP" altLang="en-US" sz="1000" dirty="0">
                  <a:latin typeface="BIZ UDPゴシック" panose="020B0400000000000000" pitchFamily="50" charset="-128"/>
                  <a:ea typeface="BIZ UDPゴシック" panose="020B0400000000000000" pitchFamily="50" charset="-128"/>
                </a:rPr>
                <a:t>　　　　　　　</a:t>
              </a:r>
              <a:r>
                <a:rPr lang="en-US" altLang="ja-JP" sz="1000" b="0" i="0" dirty="0">
                  <a:solidFill>
                    <a:srgbClr val="333333"/>
                  </a:solidFill>
                  <a:effectLst/>
                  <a:latin typeface="BIZ UDPゴシック" panose="020B0400000000000000" pitchFamily="50" charset="-128"/>
                  <a:ea typeface="BIZ UDPゴシック" panose="020B0400000000000000" pitchFamily="50" charset="-128"/>
                </a:rPr>
                <a:t>TEL</a:t>
              </a:r>
              <a:r>
                <a:rPr lang="ja-JP" altLang="en-US" sz="1000" dirty="0">
                  <a:solidFill>
                    <a:srgbClr val="333333"/>
                  </a:solidFill>
                  <a:latin typeface="BIZ UDPゴシック" panose="020B0400000000000000" pitchFamily="50" charset="-128"/>
                  <a:ea typeface="BIZ UDPゴシック" panose="020B0400000000000000" pitchFamily="50" charset="-128"/>
                </a:rPr>
                <a:t>　</a:t>
              </a:r>
              <a:r>
                <a:rPr lang="en-US" altLang="ja-JP" sz="1000" b="0" i="0" dirty="0">
                  <a:solidFill>
                    <a:srgbClr val="333333"/>
                  </a:solidFill>
                  <a:effectLst/>
                  <a:latin typeface="BIZ UDPゴシック" panose="020B0400000000000000" pitchFamily="50" charset="-128"/>
                  <a:ea typeface="BIZ UDPゴシック" panose="020B0400000000000000" pitchFamily="50" charset="-128"/>
                </a:rPr>
                <a:t>0884-72-2622</a:t>
              </a:r>
              <a:endParaRPr lang="en-US" altLang="ja-JP" sz="1000" dirty="0">
                <a:latin typeface="BIZ UDPゴシック" panose="020B0400000000000000" pitchFamily="50" charset="-128"/>
                <a:ea typeface="BIZ UDPゴシック" panose="020B0400000000000000" pitchFamily="50" charset="-128"/>
              </a:endParaRPr>
            </a:p>
            <a:p>
              <a:endParaRPr kumimoji="1" lang="en-US" altLang="ja-JP" sz="1400" dirty="0">
                <a:latin typeface="BIZ UDPゴシック" panose="020B0400000000000000" pitchFamily="50" charset="-128"/>
                <a:ea typeface="BIZ UDPゴシック" panose="020B0400000000000000" pitchFamily="50" charset="-128"/>
              </a:endParaRPr>
            </a:p>
          </p:txBody>
        </p:sp>
      </p:grpSp>
      <p:sp>
        <p:nvSpPr>
          <p:cNvPr id="11" name="object 25">
            <a:extLst>
              <a:ext uri="{FF2B5EF4-FFF2-40B4-BE49-F238E27FC236}">
                <a16:creationId xmlns:a16="http://schemas.microsoft.com/office/drawing/2014/main" id="{652605DA-12A1-A210-5F86-D16F18CB71E9}"/>
              </a:ext>
            </a:extLst>
          </p:cNvPr>
          <p:cNvSpPr txBox="1"/>
          <p:nvPr/>
        </p:nvSpPr>
        <p:spPr>
          <a:xfrm>
            <a:off x="192781" y="1209116"/>
            <a:ext cx="9548120" cy="814389"/>
          </a:xfrm>
          <a:prstGeom prst="rect">
            <a:avLst/>
          </a:prstGeom>
          <a:noFill/>
        </p:spPr>
        <p:txBody>
          <a:bodyPr vert="horz" wrap="square" lIns="0" tIns="26034" rIns="0" bIns="0" rtlCol="0">
            <a:spAutoFit/>
          </a:bodyPr>
          <a:lstStyle/>
          <a:p>
            <a:pPr marL="12700" lvl="0">
              <a:lnSpc>
                <a:spcPct val="120000"/>
              </a:lnSpc>
              <a:spcBef>
                <a:spcPts val="204"/>
              </a:spcBef>
              <a:buSzPct val="91666"/>
              <a:tabLst>
                <a:tab pos="165735" algn="l"/>
              </a:tabLst>
              <a:defRPr/>
            </a:pPr>
            <a:r>
              <a:rPr lang="ja-JP" altLang="en-US" sz="1400" b="1" dirty="0">
                <a:latin typeface="BIZ UDPゴシック" panose="020B0400000000000000" pitchFamily="50" charset="-128"/>
                <a:ea typeface="BIZ UDPゴシック" panose="020B0400000000000000" pitchFamily="50" charset="-128"/>
                <a:cs typeface="MS UI Gothic"/>
              </a:rPr>
              <a:t>徳島県の各エリアでは、独自の自然環境を活かした体験コンテンツをご用意しております。</a:t>
            </a:r>
            <a:endParaRPr lang="en-US" altLang="ja-JP" sz="1400" b="1" dirty="0">
              <a:latin typeface="BIZ UDPゴシック" panose="020B0400000000000000" pitchFamily="50" charset="-128"/>
              <a:ea typeface="BIZ UDPゴシック" panose="020B0400000000000000" pitchFamily="50" charset="-128"/>
              <a:cs typeface="MS UI Gothic"/>
            </a:endParaRPr>
          </a:p>
          <a:p>
            <a:pPr marL="12700" lvl="0">
              <a:lnSpc>
                <a:spcPct val="120000"/>
              </a:lnSpc>
              <a:spcBef>
                <a:spcPts val="204"/>
              </a:spcBef>
              <a:buSzPct val="91666"/>
              <a:tabLst>
                <a:tab pos="165735" algn="l"/>
              </a:tabLst>
              <a:defRPr/>
            </a:pPr>
            <a:r>
              <a:rPr lang="ja-JP" altLang="en-US" sz="1400" b="1" dirty="0">
                <a:latin typeface="BIZ UDPゴシック" panose="020B0400000000000000" pitchFamily="50" charset="-128"/>
                <a:ea typeface="BIZ UDPゴシック" panose="020B0400000000000000" pitchFamily="50" charset="-128"/>
                <a:cs typeface="MS UI Gothic"/>
              </a:rPr>
              <a:t>各エリアの</a:t>
            </a:r>
            <a:r>
              <a:rPr lang="en-US" altLang="ja-JP" sz="1400" b="1" dirty="0">
                <a:latin typeface="BIZ UDPゴシック" panose="020B0400000000000000" pitchFamily="50" charset="-128"/>
                <a:ea typeface="BIZ UDPゴシック" panose="020B0400000000000000" pitchFamily="50" charset="-128"/>
                <a:cs typeface="MS UI Gothic"/>
              </a:rPr>
              <a:t>SDG</a:t>
            </a:r>
            <a:r>
              <a:rPr lang="ja-JP" altLang="en-US" sz="1400" b="1" dirty="0">
                <a:latin typeface="BIZ UDPゴシック" panose="020B0400000000000000" pitchFamily="50" charset="-128"/>
                <a:ea typeface="BIZ UDPゴシック" panose="020B0400000000000000" pitchFamily="50" charset="-128"/>
                <a:cs typeface="MS UI Gothic"/>
              </a:rPr>
              <a:t>ｓ探究学習に加えて、訪れた各エリアならではの特徴的な自然の中で体験できるコンテンツに参加する</a:t>
            </a:r>
            <a:endParaRPr lang="en-US" altLang="ja-JP" sz="1400" b="1" dirty="0">
              <a:latin typeface="BIZ UDPゴシック" panose="020B0400000000000000" pitchFamily="50" charset="-128"/>
              <a:ea typeface="BIZ UDPゴシック" panose="020B0400000000000000" pitchFamily="50" charset="-128"/>
              <a:cs typeface="MS UI Gothic"/>
            </a:endParaRPr>
          </a:p>
          <a:p>
            <a:pPr marL="12700" lvl="0">
              <a:lnSpc>
                <a:spcPct val="120000"/>
              </a:lnSpc>
              <a:spcBef>
                <a:spcPts val="204"/>
              </a:spcBef>
              <a:buSzPct val="91666"/>
              <a:tabLst>
                <a:tab pos="165735" algn="l"/>
              </a:tabLst>
              <a:defRPr/>
            </a:pPr>
            <a:r>
              <a:rPr lang="ja-JP" altLang="en-US" sz="1400" b="1" dirty="0">
                <a:latin typeface="BIZ UDPゴシック" panose="020B0400000000000000" pitchFamily="50" charset="-128"/>
                <a:ea typeface="BIZ UDPゴシック" panose="020B0400000000000000" pitchFamily="50" charset="-128"/>
                <a:cs typeface="MS UI Gothic"/>
              </a:rPr>
              <a:t>ことで、徳島県の教育旅行を想い出深いものとします。</a:t>
            </a:r>
            <a:endParaRPr lang="en-US" altLang="ja-JP" sz="1400" b="1" dirty="0">
              <a:latin typeface="BIZ UDPゴシック" panose="020B0400000000000000" pitchFamily="50" charset="-128"/>
              <a:ea typeface="BIZ UDPゴシック" panose="020B0400000000000000" pitchFamily="50" charset="-128"/>
              <a:cs typeface="MS UI Gothic"/>
            </a:endParaRPr>
          </a:p>
        </p:txBody>
      </p:sp>
      <p:grpSp>
        <p:nvGrpSpPr>
          <p:cNvPr id="8" name="グループ化 7">
            <a:extLst>
              <a:ext uri="{FF2B5EF4-FFF2-40B4-BE49-F238E27FC236}">
                <a16:creationId xmlns:a16="http://schemas.microsoft.com/office/drawing/2014/main" id="{9DE5A2E5-0F27-8492-740B-F5BF3562D7CE}"/>
              </a:ext>
            </a:extLst>
          </p:cNvPr>
          <p:cNvGrpSpPr/>
          <p:nvPr/>
        </p:nvGrpSpPr>
        <p:grpSpPr>
          <a:xfrm>
            <a:off x="6525543" y="2083354"/>
            <a:ext cx="3234410" cy="4622246"/>
            <a:chOff x="119734" y="2083354"/>
            <a:chExt cx="3234410" cy="4622246"/>
          </a:xfrm>
        </p:grpSpPr>
        <p:sp>
          <p:nvSpPr>
            <p:cNvPr id="6" name="object 24">
              <a:extLst>
                <a:ext uri="{FF2B5EF4-FFF2-40B4-BE49-F238E27FC236}">
                  <a16:creationId xmlns:a16="http://schemas.microsoft.com/office/drawing/2014/main" id="{D3DB58F4-DB99-BE5F-7553-5DE1B6923D6E}"/>
                </a:ext>
              </a:extLst>
            </p:cNvPr>
            <p:cNvSpPr/>
            <p:nvPr/>
          </p:nvSpPr>
          <p:spPr>
            <a:xfrm>
              <a:off x="140842" y="2088715"/>
              <a:ext cx="3159117" cy="4616885"/>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DA076A57-71F6-7655-7D77-52343E5F31E6}"/>
                </a:ext>
              </a:extLst>
            </p:cNvPr>
            <p:cNvSpPr txBox="1"/>
            <p:nvPr/>
          </p:nvSpPr>
          <p:spPr>
            <a:xfrm>
              <a:off x="140843" y="2083354"/>
              <a:ext cx="3158210" cy="397581"/>
            </a:xfrm>
            <a:prstGeom prst="rect">
              <a:avLst/>
            </a:prstGeom>
            <a:noFill/>
          </p:spPr>
          <p:txBody>
            <a:bodyPr wrap="square" tIns="0" bIns="0" rtlCol="0" anchor="ctr" anchorCtr="0">
              <a:noAutofit/>
            </a:bodyPr>
            <a:lstStyle/>
            <a:p>
              <a:pPr algn="ctr"/>
              <a:r>
                <a:rPr lang="en-US" altLang="ja-JP" b="1" dirty="0">
                  <a:solidFill>
                    <a:srgbClr val="00B050"/>
                  </a:solidFill>
                  <a:latin typeface="BIZ UDPゴシック" panose="020B0400000000000000" pitchFamily="50" charset="-128"/>
                  <a:ea typeface="BIZ UDPゴシック" panose="020B0400000000000000" pitchFamily="50" charset="-128"/>
                </a:rPr>
                <a:t>【</a:t>
              </a:r>
              <a:r>
                <a:rPr lang="ja-JP" altLang="en-US" b="1" dirty="0">
                  <a:solidFill>
                    <a:srgbClr val="00B050"/>
                  </a:solidFill>
                  <a:latin typeface="BIZ UDPゴシック" panose="020B0400000000000000" pitchFamily="50" charset="-128"/>
                  <a:ea typeface="BIZ UDPゴシック" panose="020B0400000000000000" pitchFamily="50" charset="-128"/>
                </a:rPr>
                <a:t>西部</a:t>
              </a:r>
              <a:r>
                <a:rPr lang="en-US" altLang="ja-JP" b="1" dirty="0">
                  <a:solidFill>
                    <a:srgbClr val="00B050"/>
                  </a:solidFill>
                  <a:latin typeface="BIZ UDPゴシック" panose="020B0400000000000000" pitchFamily="50" charset="-128"/>
                  <a:ea typeface="BIZ UDPゴシック" panose="020B0400000000000000" pitchFamily="50" charset="-128"/>
                </a:rPr>
                <a:t>】</a:t>
              </a:r>
              <a:r>
                <a:rPr lang="ja-JP" altLang="en-US" b="1" dirty="0">
                  <a:solidFill>
                    <a:srgbClr val="00B050"/>
                  </a:solidFill>
                  <a:latin typeface="BIZ UDPゴシック" panose="020B0400000000000000" pitchFamily="50" charset="-128"/>
                  <a:ea typeface="BIZ UDPゴシック" panose="020B0400000000000000" pitchFamily="50" charset="-128"/>
                </a:rPr>
                <a:t>　ラフティング</a:t>
              </a:r>
              <a:endParaRPr kumimoji="1" lang="ja-JP" altLang="en-US" b="1" dirty="0">
                <a:solidFill>
                  <a:srgbClr val="00B05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8212D179-67BF-6C40-E0C5-0FFB09A8FC8C}"/>
                </a:ext>
              </a:extLst>
            </p:cNvPr>
            <p:cNvSpPr txBox="1"/>
            <p:nvPr/>
          </p:nvSpPr>
          <p:spPr>
            <a:xfrm>
              <a:off x="119734" y="4517734"/>
              <a:ext cx="3234410" cy="769441"/>
            </a:xfrm>
            <a:prstGeom prst="rect">
              <a:avLst/>
            </a:prstGeom>
            <a:noFill/>
          </p:spPr>
          <p:txBody>
            <a:bodyPr wrap="square" rtlCol="0">
              <a:spAutoFit/>
            </a:bodyPr>
            <a:lstStyle/>
            <a:p>
              <a:r>
                <a:rPr lang="en-US" altLang="ja-JP" sz="1100" dirty="0">
                  <a:latin typeface="BIZ UDPゴシック" panose="020B0400000000000000" pitchFamily="50" charset="-128"/>
                  <a:ea typeface="BIZ UDPゴシック" panose="020B0400000000000000" pitchFamily="50" charset="-128"/>
                </a:rPr>
                <a:t>2017</a:t>
              </a:r>
              <a:r>
                <a:rPr lang="ja-JP" altLang="en-US" sz="1100" dirty="0">
                  <a:latin typeface="BIZ UDPゴシック" panose="020B0400000000000000" pitchFamily="50" charset="-128"/>
                  <a:ea typeface="BIZ UDPゴシック" panose="020B0400000000000000" pitchFamily="50" charset="-128"/>
                </a:rPr>
                <a:t>年吉野川を舞台に</a:t>
              </a:r>
              <a:r>
                <a:rPr lang="ja-JP" altLang="en-US" sz="1100" b="1" u="sng" dirty="0">
                  <a:latin typeface="BIZ UDPゴシック" panose="020B0400000000000000" pitchFamily="50" charset="-128"/>
                  <a:ea typeface="BIZ UDPゴシック" panose="020B0400000000000000" pitchFamily="50" charset="-128"/>
                </a:rPr>
                <a:t>世界選手権</a:t>
              </a:r>
              <a:r>
                <a:rPr lang="ja-JP" altLang="en-US" sz="1100" dirty="0">
                  <a:latin typeface="BIZ UDPゴシック" panose="020B0400000000000000" pitchFamily="50" charset="-128"/>
                  <a:ea typeface="BIZ UDPゴシック" panose="020B0400000000000000" pitchFamily="50" charset="-128"/>
                </a:rPr>
                <a:t>が開催され</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ました。力を合わせてボートを操るチームワークの形成や「危険回避」の能力開花など、自らの成長や達成感を味わうことができます。</a:t>
              </a:r>
              <a:endParaRPr lang="en-US" altLang="ja-JP" sz="1100" dirty="0">
                <a:latin typeface="BIZ UDPゴシック" panose="020B0400000000000000" pitchFamily="50" charset="-128"/>
                <a:ea typeface="BIZ UDPゴシック" panose="020B0400000000000000" pitchFamily="50" charset="-128"/>
              </a:endParaRPr>
            </a:p>
          </p:txBody>
        </p:sp>
        <p:pic>
          <p:nvPicPr>
            <p:cNvPr id="24" name="図 23">
              <a:extLst>
                <a:ext uri="{FF2B5EF4-FFF2-40B4-BE49-F238E27FC236}">
                  <a16:creationId xmlns:a16="http://schemas.microsoft.com/office/drawing/2014/main" id="{F3498BE5-5A17-D11A-1E51-7428D520FE6E}"/>
                </a:ext>
              </a:extLst>
            </p:cNvPr>
            <p:cNvPicPr>
              <a:picLocks/>
            </p:cNvPicPr>
            <p:nvPr/>
          </p:nvPicPr>
          <p:blipFill rotWithShape="1">
            <a:blip r:embed="rId4"/>
            <a:srcRect b="7980"/>
            <a:stretch/>
          </p:blipFill>
          <p:spPr>
            <a:xfrm>
              <a:off x="246992" y="2601010"/>
              <a:ext cx="2952000" cy="1855124"/>
            </a:xfrm>
            <a:prstGeom prst="rect">
              <a:avLst/>
            </a:prstGeom>
          </p:spPr>
        </p:pic>
        <p:pic>
          <p:nvPicPr>
            <p:cNvPr id="12" name="図 11">
              <a:extLst>
                <a:ext uri="{FF2B5EF4-FFF2-40B4-BE49-F238E27FC236}">
                  <a16:creationId xmlns:a16="http://schemas.microsoft.com/office/drawing/2014/main" id="{1440BB4A-AA5D-4362-D482-AD79420CC755}"/>
                </a:ext>
              </a:extLst>
            </p:cNvPr>
            <p:cNvPicPr>
              <a:picLocks/>
            </p:cNvPicPr>
            <p:nvPr/>
          </p:nvPicPr>
          <p:blipFill rotWithShape="1">
            <a:blip r:embed="rId4"/>
            <a:srcRect b="5598"/>
            <a:stretch/>
          </p:blipFill>
          <p:spPr>
            <a:xfrm>
              <a:off x="246992" y="2549264"/>
              <a:ext cx="2952000" cy="1903130"/>
            </a:xfrm>
            <a:prstGeom prst="rect">
              <a:avLst/>
            </a:prstGeom>
          </p:spPr>
        </p:pic>
        <p:sp>
          <p:nvSpPr>
            <p:cNvPr id="13" name="テキスト ボックス 12">
              <a:extLst>
                <a:ext uri="{FF2B5EF4-FFF2-40B4-BE49-F238E27FC236}">
                  <a16:creationId xmlns:a16="http://schemas.microsoft.com/office/drawing/2014/main" id="{FF51240A-DB13-62BD-22F0-64DD47C65204}"/>
                </a:ext>
              </a:extLst>
            </p:cNvPr>
            <p:cNvSpPr txBox="1"/>
            <p:nvPr/>
          </p:nvSpPr>
          <p:spPr>
            <a:xfrm>
              <a:off x="178662" y="5347024"/>
              <a:ext cx="3066582" cy="1169551"/>
            </a:xfrm>
            <a:prstGeom prst="rect">
              <a:avLst/>
            </a:prstGeom>
            <a:solidFill>
              <a:schemeClr val="accent5">
                <a:lumMod val="20000"/>
                <a:lumOff val="80000"/>
              </a:schemeClr>
            </a:solidFill>
            <a:ln w="25400">
              <a:noFill/>
            </a:ln>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cs typeface="MS Gothic"/>
                </a:rPr>
                <a:t>所 在 地 ：三好</a:t>
              </a:r>
              <a:r>
                <a:rPr lang="zh-TW" altLang="en-US" sz="1000" dirty="0">
                  <a:latin typeface="BIZ UDPゴシック" panose="020B0400000000000000" pitchFamily="50" charset="-128"/>
                  <a:ea typeface="BIZ UDPゴシック" panose="020B0400000000000000" pitchFamily="50" charset="-128"/>
                  <a:cs typeface="MS Gothic"/>
                </a:rPr>
                <a:t>市</a:t>
              </a:r>
              <a:r>
                <a:rPr lang="ja-JP" altLang="en-US" sz="1000" dirty="0">
                  <a:latin typeface="BIZ UDPゴシック" panose="020B0400000000000000" pitchFamily="50" charset="-128"/>
                  <a:ea typeface="BIZ UDPゴシック" panose="020B0400000000000000" pitchFamily="50" charset="-128"/>
                  <a:cs typeface="MS Gothic"/>
                </a:rPr>
                <a:t>池田湖水際公園</a:t>
              </a:r>
              <a:endParaRPr lang="en-US" altLang="ja-JP" sz="1000" dirty="0">
                <a:latin typeface="BIZ UDPゴシック" panose="020B0400000000000000" pitchFamily="50" charset="-128"/>
                <a:ea typeface="BIZ UDPゴシック" panose="020B0400000000000000" pitchFamily="50" charset="-128"/>
                <a:cs typeface="MS Gothic"/>
              </a:endParaRPr>
            </a:p>
            <a:p>
              <a:r>
                <a:rPr lang="ja-JP" altLang="en-US" sz="1000" dirty="0">
                  <a:latin typeface="BIZ UDPゴシック" panose="020B0400000000000000" pitchFamily="50" charset="-128"/>
                  <a:ea typeface="BIZ UDPゴシック" panose="020B0400000000000000" pitchFamily="50" charset="-128"/>
                </a:rPr>
                <a:t>所要時間：ライト２</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５時間</a:t>
              </a:r>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開催時期</a:t>
              </a:r>
              <a:r>
                <a:rPr lang="ja-JP" altLang="en-US" sz="1000" dirty="0">
                  <a:latin typeface="BIZ UDPゴシック" panose="020B0400000000000000" pitchFamily="50" charset="-128"/>
                  <a:ea typeface="BIZ UDPゴシック" panose="020B0400000000000000" pitchFamily="50" charset="-128"/>
                </a:rPr>
                <a:t>：通年（小雨決行）</a:t>
              </a:r>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参加料金：　</a:t>
              </a:r>
              <a:r>
                <a:rPr kumimoji="1" lang="en-US" altLang="ja-JP" sz="1000" dirty="0">
                  <a:latin typeface="BIZ UDPゴシック" panose="020B0400000000000000" pitchFamily="50" charset="-128"/>
                  <a:ea typeface="BIZ UDPゴシック" panose="020B0400000000000000" pitchFamily="50" charset="-128"/>
                </a:rPr>
                <a:t>※</a:t>
              </a:r>
              <a:r>
                <a:rPr kumimoji="1" lang="ja-JP" altLang="en-US" sz="1000" dirty="0">
                  <a:latin typeface="BIZ UDPゴシック" panose="020B0400000000000000" pitchFamily="50" charset="-128"/>
                  <a:ea typeface="BIZ UDPゴシック" panose="020B0400000000000000" pitchFamily="50" charset="-128"/>
                </a:rPr>
                <a:t>お問合せください</a:t>
              </a:r>
              <a:endParaRPr kumimoji="1" lang="en-US" altLang="ja-JP" sz="1000" dirty="0">
                <a:latin typeface="BIZ UDPゴシック" panose="020B0400000000000000" pitchFamily="50" charset="-128"/>
                <a:ea typeface="BIZ UDPゴシック" panose="020B0400000000000000" pitchFamily="50" charset="-128"/>
              </a:endParaRPr>
            </a:p>
            <a:p>
              <a:r>
                <a:rPr kumimoji="1" lang="ja-JP" altLang="en-US" sz="1000" dirty="0">
                  <a:latin typeface="BIZ UDPゴシック" panose="020B0400000000000000" pitchFamily="50" charset="-128"/>
                  <a:ea typeface="BIZ UDPゴシック" panose="020B0400000000000000" pitchFamily="50" charset="-128"/>
                </a:rPr>
                <a:t>受入人数：１０～１２０名</a:t>
              </a:r>
              <a:endParaRPr kumimoji="1"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連 絡 先 </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一般社団法人そらの郷</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cs typeface="MS Gothic"/>
                </a:rPr>
                <a:t> TEL </a:t>
              </a:r>
              <a:r>
                <a:rPr lang="en-US" altLang="ja-JP" sz="1000" dirty="0">
                  <a:latin typeface="BIZ UDPゴシック" panose="020B0400000000000000" pitchFamily="50" charset="-128"/>
                  <a:ea typeface="BIZ UDPゴシック" panose="020B0400000000000000" pitchFamily="50" charset="-128"/>
                </a:rPr>
                <a:t>0883-76-0713</a:t>
              </a:r>
              <a:r>
                <a:rPr lang="en-US" altLang="ja-JP" sz="1000" b="0" i="0" dirty="0">
                  <a:solidFill>
                    <a:srgbClr val="000000"/>
                  </a:solidFill>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a:t>
              </a:r>
              <a:endParaRPr kumimoji="1" lang="en-US" altLang="ja-JP" sz="10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25047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6D7A0D7F-161D-5C2D-5423-965A2CF77036}"/>
              </a:ext>
            </a:extLst>
          </p:cNvPr>
          <p:cNvSpPr/>
          <p:nvPr/>
        </p:nvSpPr>
        <p:spPr>
          <a:xfrm>
            <a:off x="63443" y="1725909"/>
            <a:ext cx="3132000" cy="501620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15" name="object 2">
            <a:extLst>
              <a:ext uri="{FF2B5EF4-FFF2-40B4-BE49-F238E27FC236}">
                <a16:creationId xmlns:a16="http://schemas.microsoft.com/office/drawing/2014/main" id="{6A514CCA-6A5D-CF8B-D9C2-F14BAED25FE0}"/>
              </a:ext>
            </a:extLst>
          </p:cNvPr>
          <p:cNvSpPr/>
          <p:nvPr/>
        </p:nvSpPr>
        <p:spPr>
          <a:xfrm>
            <a:off x="3339557" y="1725909"/>
            <a:ext cx="3132000" cy="501620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16" name="object 2">
            <a:extLst>
              <a:ext uri="{FF2B5EF4-FFF2-40B4-BE49-F238E27FC236}">
                <a16:creationId xmlns:a16="http://schemas.microsoft.com/office/drawing/2014/main" id="{627D31C3-9D4A-076E-6305-B3170B6AD54A}"/>
              </a:ext>
            </a:extLst>
          </p:cNvPr>
          <p:cNvSpPr/>
          <p:nvPr/>
        </p:nvSpPr>
        <p:spPr>
          <a:xfrm>
            <a:off x="6615672" y="1725909"/>
            <a:ext cx="3132000" cy="501620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F89D99BC-50A7-A594-1FD8-7A9F17D45633}"/>
              </a:ext>
            </a:extLst>
          </p:cNvPr>
          <p:cNvSpPr>
            <a:spLocks noGrp="1"/>
          </p:cNvSpPr>
          <p:nvPr>
            <p:ph type="title" idx="4294967295"/>
          </p:nvPr>
        </p:nvSpPr>
        <p:spPr>
          <a:xfrm>
            <a:off x="336000" y="753471"/>
            <a:ext cx="9234000" cy="360000"/>
          </a:xfrm>
          <a:solidFill>
            <a:srgbClr val="00668D"/>
          </a:solidFill>
        </p:spPr>
        <p:txBody>
          <a:bodyPr>
            <a:noAutofit/>
          </a:bodyPr>
          <a:lstStyle/>
          <a:p>
            <a:pPr algn="ctr"/>
            <a:r>
              <a:rPr lang="ja-JP" altLang="en-US" sz="1600" b="1" i="0" u="none" strike="noStrike" dirty="0">
                <a:solidFill>
                  <a:schemeClr val="bg1"/>
                </a:solidFill>
                <a:effectLst/>
                <a:latin typeface="BIZ UDPゴシック" panose="020B0400000000000000" pitchFamily="50" charset="-128"/>
                <a:ea typeface="BIZ UDPゴシック" panose="020B0400000000000000" pitchFamily="50" charset="-128"/>
              </a:rPr>
              <a:t>とくしま「映え」スポット</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21FB7E9-9671-C38A-23C8-28EE423C98A6}"/>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13</a:t>
            </a:fld>
            <a:endParaRPr kumimoji="1" lang="ja-JP" altLang="en-US">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6ACF52C-EFE0-1988-BF21-061A9D78DE29}"/>
              </a:ext>
            </a:extLst>
          </p:cNvPr>
          <p:cNvSpPr txBox="1"/>
          <p:nvPr/>
        </p:nvSpPr>
        <p:spPr>
          <a:xfrm>
            <a:off x="609631" y="1158208"/>
            <a:ext cx="8960370" cy="523220"/>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教育旅行中、各エリアならではの映えスポットを巡り、写真を撮って、徳島県への教育旅行の想い出として</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家族や友達等に向けて</a:t>
            </a:r>
            <a:r>
              <a:rPr kumimoji="1" lang="en-US" altLang="ja-JP" sz="1400" b="1" dirty="0">
                <a:latin typeface="BIZ UDPゴシック" panose="020B0400000000000000" pitchFamily="50" charset="-128"/>
                <a:ea typeface="BIZ UDPゴシック" panose="020B0400000000000000" pitchFamily="50" charset="-128"/>
              </a:rPr>
              <a:t>SNS</a:t>
            </a:r>
            <a:r>
              <a:rPr kumimoji="1" lang="ja-JP" altLang="en-US" sz="1400" b="1" dirty="0">
                <a:latin typeface="BIZ UDPゴシック" panose="020B0400000000000000" pitchFamily="50" charset="-128"/>
                <a:ea typeface="BIZ UDPゴシック" panose="020B0400000000000000" pitchFamily="50" charset="-128"/>
              </a:rPr>
              <a:t>に画像をアップしましょう。</a:t>
            </a:r>
          </a:p>
        </p:txBody>
      </p:sp>
      <p:sp>
        <p:nvSpPr>
          <p:cNvPr id="6" name="タイトル 1">
            <a:extLst>
              <a:ext uri="{FF2B5EF4-FFF2-40B4-BE49-F238E27FC236}">
                <a16:creationId xmlns:a16="http://schemas.microsoft.com/office/drawing/2014/main" id="{EEE910D6-F6A5-0612-7794-D2D30ED0A55F}"/>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pic>
        <p:nvPicPr>
          <p:cNvPr id="17" name="図 16">
            <a:extLst>
              <a:ext uri="{FF2B5EF4-FFF2-40B4-BE49-F238E27FC236}">
                <a16:creationId xmlns:a16="http://schemas.microsoft.com/office/drawing/2014/main" id="{32ED81E2-A883-8C05-5A9B-6776FD11C431}"/>
              </a:ext>
            </a:extLst>
          </p:cNvPr>
          <p:cNvPicPr>
            <a:picLocks noChangeAspect="1"/>
          </p:cNvPicPr>
          <p:nvPr/>
        </p:nvPicPr>
        <p:blipFill rotWithShape="1">
          <a:blip r:embed="rId2">
            <a:extLst>
              <a:ext uri="{28A0092B-C50C-407E-A947-70E740481C1C}">
                <a14:useLocalDpi xmlns:a14="http://schemas.microsoft.com/office/drawing/2010/main" val="0"/>
              </a:ext>
            </a:extLst>
          </a:blip>
          <a:srcRect l="12757" r="13251"/>
          <a:stretch/>
        </p:blipFill>
        <p:spPr>
          <a:xfrm>
            <a:off x="257516" y="7147688"/>
            <a:ext cx="284129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図 18">
            <a:extLst>
              <a:ext uri="{FF2B5EF4-FFF2-40B4-BE49-F238E27FC236}">
                <a16:creationId xmlns:a16="http://schemas.microsoft.com/office/drawing/2014/main" id="{A4211CB1-2241-B381-EF07-DC6A237B46AC}"/>
              </a:ext>
            </a:extLst>
          </p:cNvPr>
          <p:cNvPicPr>
            <a:picLocks noChangeAspect="1"/>
          </p:cNvPicPr>
          <p:nvPr/>
        </p:nvPicPr>
        <p:blipFill rotWithShape="1">
          <a:blip r:embed="rId3">
            <a:extLst>
              <a:ext uri="{28A0092B-C50C-407E-A947-70E740481C1C}">
                <a14:useLocalDpi xmlns:a14="http://schemas.microsoft.com/office/drawing/2010/main" val="0"/>
              </a:ext>
            </a:extLst>
          </a:blip>
          <a:srcRect l="7935" r="25163"/>
          <a:stretch/>
        </p:blipFill>
        <p:spPr>
          <a:xfrm>
            <a:off x="6735689" y="7164469"/>
            <a:ext cx="2891965"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図 55">
            <a:extLst>
              <a:ext uri="{FF2B5EF4-FFF2-40B4-BE49-F238E27FC236}">
                <a16:creationId xmlns:a16="http://schemas.microsoft.com/office/drawing/2014/main" id="{11301A45-6E6B-C8D4-CA42-42CF111DD844}"/>
              </a:ext>
            </a:extLst>
          </p:cNvPr>
          <p:cNvPicPr>
            <a:picLocks noChangeAspect="1"/>
          </p:cNvPicPr>
          <p:nvPr/>
        </p:nvPicPr>
        <p:blipFill rotWithShape="1">
          <a:blip r:embed="rId4">
            <a:extLst>
              <a:ext uri="{28A0092B-C50C-407E-A947-70E740481C1C}">
                <a14:useLocalDpi xmlns:a14="http://schemas.microsoft.com/office/drawing/2010/main" val="0"/>
              </a:ext>
            </a:extLst>
          </a:blip>
          <a:srcRect l="26004"/>
          <a:stretch/>
        </p:blipFill>
        <p:spPr>
          <a:xfrm>
            <a:off x="3459860" y="7191322"/>
            <a:ext cx="284147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5" name="object 35">
            <a:extLst>
              <a:ext uri="{FF2B5EF4-FFF2-40B4-BE49-F238E27FC236}">
                <a16:creationId xmlns:a16="http://schemas.microsoft.com/office/drawing/2014/main" id="{0CA1A65B-85BE-BBA9-4914-D2D8EAA3A423}"/>
              </a:ext>
            </a:extLst>
          </p:cNvPr>
          <p:cNvSpPr txBox="1"/>
          <p:nvPr/>
        </p:nvSpPr>
        <p:spPr>
          <a:xfrm>
            <a:off x="3725795" y="1775968"/>
            <a:ext cx="2349695" cy="227626"/>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sz="1400" b="1" i="0" dirty="0">
                <a:solidFill>
                  <a:srgbClr val="0096D2"/>
                </a:solidFill>
                <a:effectLst/>
                <a:latin typeface="BIZ UDPゴシック" panose="020B0400000000000000" pitchFamily="50" charset="-128"/>
                <a:ea typeface="BIZ UDPゴシック" panose="020B0400000000000000" pitchFamily="50" charset="-128"/>
              </a:rPr>
              <a:t>＃大浜海岸（美波町）</a:t>
            </a:r>
            <a:endParaRPr lang="ja-JP" altLang="en-US" sz="1400" b="1" dirty="0">
              <a:solidFill>
                <a:srgbClr val="0096D2"/>
              </a:solidFill>
              <a:latin typeface="BIZ UDPゴシック" panose="020B0400000000000000" pitchFamily="50" charset="-128"/>
              <a:ea typeface="BIZ UDPゴシック" panose="020B0400000000000000" pitchFamily="50" charset="-128"/>
              <a:cs typeface="Yu Gothic UI"/>
            </a:endParaRPr>
          </a:p>
        </p:txBody>
      </p:sp>
      <p:sp>
        <p:nvSpPr>
          <p:cNvPr id="7" name="object 35">
            <a:extLst>
              <a:ext uri="{FF2B5EF4-FFF2-40B4-BE49-F238E27FC236}">
                <a16:creationId xmlns:a16="http://schemas.microsoft.com/office/drawing/2014/main" id="{E2002152-E364-ECC9-D1EE-ADD47D54858C}"/>
              </a:ext>
            </a:extLst>
          </p:cNvPr>
          <p:cNvSpPr txBox="1"/>
          <p:nvPr/>
        </p:nvSpPr>
        <p:spPr>
          <a:xfrm>
            <a:off x="7047562" y="1775968"/>
            <a:ext cx="2349695" cy="227626"/>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sz="1400" b="1" i="0" dirty="0">
                <a:solidFill>
                  <a:srgbClr val="00B050"/>
                </a:solidFill>
                <a:effectLst/>
                <a:latin typeface="BIZ UDPゴシック" panose="020B0400000000000000" pitchFamily="50" charset="-128"/>
                <a:ea typeface="BIZ UDPゴシック" panose="020B0400000000000000" pitchFamily="50" charset="-128"/>
              </a:rPr>
              <a:t>＃祖谷のかずら橋（三好市）</a:t>
            </a:r>
            <a:endParaRPr lang="ja-JP" altLang="en-US" sz="1400" b="1" dirty="0">
              <a:solidFill>
                <a:srgbClr val="00B050"/>
              </a:solidFill>
              <a:latin typeface="BIZ UDPゴシック" panose="020B0400000000000000" pitchFamily="50" charset="-128"/>
              <a:ea typeface="BIZ UDPゴシック" panose="020B0400000000000000" pitchFamily="50" charset="-128"/>
              <a:cs typeface="Yu Gothic UI"/>
            </a:endParaRPr>
          </a:p>
        </p:txBody>
      </p:sp>
      <p:sp>
        <p:nvSpPr>
          <p:cNvPr id="61" name="object 35">
            <a:extLst>
              <a:ext uri="{FF2B5EF4-FFF2-40B4-BE49-F238E27FC236}">
                <a16:creationId xmlns:a16="http://schemas.microsoft.com/office/drawing/2014/main" id="{4BC5FD9D-BCDD-6110-3C9B-3D42334658B8}"/>
              </a:ext>
            </a:extLst>
          </p:cNvPr>
          <p:cNvSpPr txBox="1"/>
          <p:nvPr/>
        </p:nvSpPr>
        <p:spPr>
          <a:xfrm>
            <a:off x="345318" y="1775968"/>
            <a:ext cx="2349695" cy="227626"/>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sz="1400" b="1" i="0" dirty="0">
                <a:solidFill>
                  <a:srgbClr val="FF6600"/>
                </a:solidFill>
                <a:effectLst/>
                <a:latin typeface="BIZ UDPゴシック" panose="020B0400000000000000" pitchFamily="50" charset="-128"/>
                <a:ea typeface="BIZ UDPゴシック" panose="020B0400000000000000" pitchFamily="50" charset="-128"/>
              </a:rPr>
              <a:t>＃</a:t>
            </a:r>
            <a:r>
              <a:rPr lang="zh-TW" altLang="en-US" sz="1400" b="1" i="0" dirty="0">
                <a:solidFill>
                  <a:srgbClr val="FF6600"/>
                </a:solidFill>
                <a:effectLst/>
                <a:latin typeface="BIZ UDPゴシック" panose="020B0400000000000000" pitchFamily="50" charset="-128"/>
                <a:ea typeface="BIZ UDPゴシック" panose="020B0400000000000000" pitchFamily="50" charset="-128"/>
              </a:rPr>
              <a:t>大塚国際美術館</a:t>
            </a:r>
            <a:r>
              <a:rPr lang="ja-JP" altLang="en-US" sz="1400" b="1" i="0" dirty="0">
                <a:solidFill>
                  <a:srgbClr val="FF6600"/>
                </a:solidFill>
                <a:effectLst/>
                <a:latin typeface="BIZ UDPゴシック" panose="020B0400000000000000" pitchFamily="50" charset="-128"/>
                <a:ea typeface="BIZ UDPゴシック" panose="020B0400000000000000" pitchFamily="50" charset="-128"/>
              </a:rPr>
              <a:t>（鳴門市）</a:t>
            </a:r>
            <a:endParaRPr lang="ja-JP" altLang="en-US" sz="1400" b="1" dirty="0">
              <a:solidFill>
                <a:srgbClr val="FF6600"/>
              </a:solidFill>
              <a:latin typeface="BIZ UDPゴシック" panose="020B0400000000000000" pitchFamily="50" charset="-128"/>
              <a:ea typeface="BIZ UDPゴシック" panose="020B0400000000000000" pitchFamily="50" charset="-128"/>
              <a:cs typeface="Yu Gothic UI"/>
            </a:endParaRPr>
          </a:p>
        </p:txBody>
      </p:sp>
      <p:sp>
        <p:nvSpPr>
          <p:cNvPr id="8" name="テキスト ボックス 7">
            <a:extLst>
              <a:ext uri="{FF2B5EF4-FFF2-40B4-BE49-F238E27FC236}">
                <a16:creationId xmlns:a16="http://schemas.microsoft.com/office/drawing/2014/main" id="{8C35A8AA-D0E7-7CC8-B4ED-34D720D12551}"/>
              </a:ext>
            </a:extLst>
          </p:cNvPr>
          <p:cNvSpPr txBox="1"/>
          <p:nvPr/>
        </p:nvSpPr>
        <p:spPr>
          <a:xfrm>
            <a:off x="155067" y="5101510"/>
            <a:ext cx="2881104" cy="1567578"/>
          </a:xfrm>
          <a:prstGeom prst="rect">
            <a:avLst/>
          </a:prstGeom>
          <a:solidFill>
            <a:schemeClr val="accent4">
              <a:lumMod val="20000"/>
              <a:lumOff val="80000"/>
            </a:schemeClr>
          </a:solidFill>
          <a:ln>
            <a:noFill/>
          </a:ln>
        </p:spPr>
        <p:txBody>
          <a:bodyPr wrap="square" rtlCol="0">
            <a:noAutofit/>
          </a:bodyPr>
          <a:lstStyle/>
          <a:p>
            <a:pPr algn="just"/>
            <a:r>
              <a:rPr kumimoji="1" lang="ja-JP" altLang="en-US" sz="1000" b="1" i="0" u="none" strike="noStrike" kern="1200" dirty="0">
                <a:solidFill>
                  <a:srgbClr val="000000"/>
                </a:solidFill>
                <a:effectLst/>
                <a:latin typeface="BIZ UDPゴシック" panose="020B0400000000000000" pitchFamily="50" charset="-128"/>
                <a:ea typeface="BIZ UDPゴシック" panose="020B0400000000000000" pitchFamily="50" charset="-128"/>
              </a:rPr>
              <a:t>“世界に１つの陶板名画の美術館”</a:t>
            </a:r>
            <a:r>
              <a:rPr kumimoji="1" lang="ja-JP" altLang="en-US" sz="1000" b="0" i="0" u="none" strike="noStrike" kern="1200" dirty="0">
                <a:solidFill>
                  <a:srgbClr val="000000"/>
                </a:solidFill>
                <a:effectLst/>
                <a:latin typeface="BIZ UDPゴシック" panose="020B0400000000000000" pitchFamily="50" charset="-128"/>
                <a:ea typeface="BIZ UDPゴシック" panose="020B0400000000000000" pitchFamily="50" charset="-128"/>
              </a:rPr>
              <a:t> </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古代壁画から現代絵画まで、世界</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26</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カ国</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190</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余の美術館が　所蔵する約</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1,000</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点の世界の名画が、特殊技術によって陶板で原寸大に再現されています。</a:t>
            </a:r>
            <a:endParaRPr lang="en-US" altLang="ja-JP" sz="1000" b="0" i="0" dirty="0">
              <a:solidFill>
                <a:srgbClr val="272727"/>
              </a:solidFill>
              <a:effectLst/>
              <a:latin typeface="BIZ UDPゴシック" panose="020B0400000000000000" pitchFamily="50" charset="-128"/>
              <a:ea typeface="BIZ UDPゴシック" panose="020B0400000000000000" pitchFamily="50" charset="-128"/>
            </a:endParaRPr>
          </a:p>
          <a:p>
            <a:endParaRPr kumimoji="1" lang="en-US" altLang="ja-JP" sz="1000" dirty="0">
              <a:solidFill>
                <a:srgbClr val="FF0000"/>
              </a:solidFill>
              <a:latin typeface="BIZ UDPゴシック" panose="020B0400000000000000" pitchFamily="50" charset="-128"/>
              <a:ea typeface="BIZ UDPゴシック" panose="020B0400000000000000" pitchFamily="50" charset="-128"/>
            </a:endParaRPr>
          </a:p>
          <a:p>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r>
              <a:rPr kumimoji="1" lang="ja-JP" altLang="en-US" sz="1000" dirty="0">
                <a:solidFill>
                  <a:srgbClr val="0070C0"/>
                </a:solidFill>
                <a:latin typeface="BIZ UDPゴシック" panose="020B0400000000000000" pitchFamily="50" charset="-128"/>
                <a:ea typeface="BIZ UDPゴシック" panose="020B0400000000000000" pitchFamily="50" charset="-128"/>
              </a:rPr>
              <a:t>ハッシュタグ</a:t>
            </a:r>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p>
        </p:txBody>
      </p:sp>
      <p:sp>
        <p:nvSpPr>
          <p:cNvPr id="10" name="テキスト ボックス 9">
            <a:extLst>
              <a:ext uri="{FF2B5EF4-FFF2-40B4-BE49-F238E27FC236}">
                <a16:creationId xmlns:a16="http://schemas.microsoft.com/office/drawing/2014/main" id="{CCA47932-A3A1-40C8-028A-BEB35AACFADD}"/>
              </a:ext>
            </a:extLst>
          </p:cNvPr>
          <p:cNvSpPr txBox="1"/>
          <p:nvPr/>
        </p:nvSpPr>
        <p:spPr>
          <a:xfrm>
            <a:off x="3459860" y="5128143"/>
            <a:ext cx="2900707" cy="1540945"/>
          </a:xfrm>
          <a:prstGeom prst="rect">
            <a:avLst/>
          </a:prstGeom>
          <a:solidFill>
            <a:schemeClr val="accent4">
              <a:lumMod val="20000"/>
              <a:lumOff val="80000"/>
            </a:schemeClr>
          </a:solidFill>
          <a:ln>
            <a:noFill/>
          </a:ln>
        </p:spPr>
        <p:txBody>
          <a:bodyPr wrap="square" rtlCol="0">
            <a:noAutofit/>
          </a:bodyPr>
          <a:lstStyle/>
          <a:p>
            <a:pPr algn="just" fontAlgn="base"/>
            <a:r>
              <a:rPr lang="ja-JP" altLang="en-US" sz="1000" b="1" i="0" u="none" strike="noStrike" dirty="0">
                <a:solidFill>
                  <a:srgbClr val="272727"/>
                </a:solidFill>
                <a:effectLst/>
                <a:latin typeface="BIZ UDPゴシック" panose="020B0400000000000000" pitchFamily="50" charset="-128"/>
                <a:ea typeface="BIZ UDPゴシック" panose="020B0400000000000000" pitchFamily="50" charset="-128"/>
              </a:rPr>
              <a:t>“アカウミガメのふるさと”</a:t>
            </a:r>
            <a:r>
              <a:rPr lang="ja-JP" altLang="en-US" sz="1000" b="0" i="0" u="none" strike="noStrike" dirty="0">
                <a:solidFill>
                  <a:srgbClr val="272727"/>
                </a:solidFill>
                <a:effectLst/>
                <a:latin typeface="BIZ UDPゴシック" panose="020B0400000000000000" pitchFamily="50" charset="-128"/>
                <a:ea typeface="BIZ UDPゴシック" panose="020B0400000000000000" pitchFamily="50" charset="-128"/>
              </a:rPr>
              <a:t>大浜海岸は環境の　　変化も少なく、ウミガメの産卵に最適な南北約</a:t>
            </a:r>
            <a:r>
              <a:rPr lang="en-US" altLang="ja-JP" sz="1000" b="0" i="0" u="none" strike="noStrike" dirty="0">
                <a:solidFill>
                  <a:srgbClr val="272727"/>
                </a:solidFill>
                <a:effectLst/>
                <a:latin typeface="BIZ UDPゴシック" panose="020B0400000000000000" pitchFamily="50" charset="-128"/>
                <a:ea typeface="BIZ UDPゴシック" panose="020B0400000000000000" pitchFamily="50" charset="-128"/>
              </a:rPr>
              <a:t>500m</a:t>
            </a:r>
            <a:r>
              <a:rPr lang="ja-JP" altLang="en-US" sz="1000" b="0" i="0" u="none" strike="noStrike" dirty="0">
                <a:solidFill>
                  <a:srgbClr val="272727"/>
                </a:solidFill>
                <a:effectLst/>
                <a:latin typeface="BIZ UDPゴシック" panose="020B0400000000000000" pitchFamily="50" charset="-128"/>
                <a:ea typeface="BIZ UDPゴシック" panose="020B0400000000000000" pitchFamily="50" charset="-128"/>
              </a:rPr>
              <a:t>の美しい砂浜。毎年</a:t>
            </a:r>
            <a:r>
              <a:rPr lang="en-US" altLang="ja-JP" sz="1000" b="0" i="0" u="none" strike="noStrike" dirty="0">
                <a:solidFill>
                  <a:srgbClr val="272727"/>
                </a:solidFill>
                <a:effectLst/>
                <a:latin typeface="BIZ UDPゴシック" panose="020B0400000000000000" pitchFamily="50" charset="-128"/>
                <a:ea typeface="BIZ UDPゴシック" panose="020B0400000000000000" pitchFamily="50" charset="-128"/>
              </a:rPr>
              <a:t>5</a:t>
            </a:r>
            <a:r>
              <a:rPr lang="ja-JP" altLang="en-US" sz="1000" b="0" i="0" u="none" strike="noStrike" dirty="0">
                <a:solidFill>
                  <a:srgbClr val="272727"/>
                </a:solidFill>
                <a:effectLst/>
                <a:latin typeface="BIZ UDPゴシック" panose="020B0400000000000000" pitchFamily="50" charset="-128"/>
                <a:ea typeface="BIZ UDPゴシック" panose="020B0400000000000000" pitchFamily="50" charset="-128"/>
              </a:rPr>
              <a:t>月から</a:t>
            </a:r>
            <a:r>
              <a:rPr lang="en-US" altLang="ja-JP" sz="1000" b="0" i="0" u="none" strike="noStrike" dirty="0">
                <a:solidFill>
                  <a:srgbClr val="272727"/>
                </a:solidFill>
                <a:effectLst/>
                <a:latin typeface="BIZ UDPゴシック" panose="020B0400000000000000" pitchFamily="50" charset="-128"/>
                <a:ea typeface="BIZ UDPゴシック" panose="020B0400000000000000" pitchFamily="50" charset="-128"/>
              </a:rPr>
              <a:t>8</a:t>
            </a:r>
            <a:r>
              <a:rPr lang="ja-JP" altLang="en-US" sz="1000" b="0" i="0" u="none" strike="noStrike" dirty="0">
                <a:solidFill>
                  <a:srgbClr val="272727"/>
                </a:solidFill>
                <a:effectLst/>
                <a:latin typeface="BIZ UDPゴシック" panose="020B0400000000000000" pitchFamily="50" charset="-128"/>
                <a:ea typeface="BIZ UDPゴシック" panose="020B0400000000000000" pitchFamily="50" charset="-128"/>
              </a:rPr>
              <a:t>月にかけて産卵のために上陸します。日本の渚百選に選定。</a:t>
            </a:r>
            <a:endParaRPr kumimoji="1" lang="en-US" altLang="ja-JP" sz="1000"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r>
              <a:rPr kumimoji="1" lang="ja-JP" altLang="en-US" sz="1000" dirty="0">
                <a:solidFill>
                  <a:srgbClr val="0070C0"/>
                </a:solidFill>
                <a:latin typeface="BIZ UDPゴシック" panose="020B0400000000000000" pitchFamily="50" charset="-128"/>
                <a:ea typeface="BIZ UDPゴシック" panose="020B0400000000000000" pitchFamily="50" charset="-128"/>
              </a:rPr>
              <a:t>ハッシュタグ</a:t>
            </a:r>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p>
        </p:txBody>
      </p:sp>
      <p:sp>
        <p:nvSpPr>
          <p:cNvPr id="12" name="テキスト ボックス 11">
            <a:extLst>
              <a:ext uri="{FF2B5EF4-FFF2-40B4-BE49-F238E27FC236}">
                <a16:creationId xmlns:a16="http://schemas.microsoft.com/office/drawing/2014/main" id="{B2B0DEEB-3CDB-B0D6-3357-95EF7D795722}"/>
              </a:ext>
            </a:extLst>
          </p:cNvPr>
          <p:cNvSpPr txBox="1"/>
          <p:nvPr/>
        </p:nvSpPr>
        <p:spPr>
          <a:xfrm>
            <a:off x="6767549" y="5112720"/>
            <a:ext cx="2891964" cy="1556368"/>
          </a:xfrm>
          <a:prstGeom prst="rect">
            <a:avLst/>
          </a:prstGeom>
          <a:solidFill>
            <a:schemeClr val="accent4">
              <a:lumMod val="20000"/>
              <a:lumOff val="80000"/>
            </a:schemeClr>
          </a:solidFill>
          <a:ln>
            <a:noFill/>
          </a:ln>
        </p:spPr>
        <p:txBody>
          <a:bodyPr wrap="square" rtlCol="0">
            <a:noAutofit/>
          </a:bodyPr>
          <a:lstStyle/>
          <a:p>
            <a:pPr algn="just"/>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平家一族の哀話を秘める、秘境“祖谷”にある</a:t>
            </a:r>
            <a:r>
              <a:rPr lang="ja-JP" altLang="en-US" sz="1000" dirty="0">
                <a:solidFill>
                  <a:srgbClr val="272727"/>
                </a:solidFill>
                <a:latin typeface="BIZ UDPゴシック" panose="020B0400000000000000" pitchFamily="50" charset="-128"/>
                <a:ea typeface="BIZ UDPゴシック" panose="020B0400000000000000" pitchFamily="50" charset="-128"/>
              </a:rPr>
              <a:t>　</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「かずら橋」。重さ約</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6</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トン、長さ</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45m</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・幅</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2m</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　　水面上</a:t>
            </a:r>
            <a:r>
              <a:rPr lang="en-US" altLang="ja-JP" sz="1000" b="0" i="0" dirty="0">
                <a:solidFill>
                  <a:srgbClr val="272727"/>
                </a:solidFill>
                <a:effectLst/>
                <a:latin typeface="BIZ UDPゴシック" panose="020B0400000000000000" pitchFamily="50" charset="-128"/>
                <a:ea typeface="BIZ UDPゴシック" panose="020B0400000000000000" pitchFamily="50" charset="-128"/>
              </a:rPr>
              <a:t>14m</a:t>
            </a:r>
            <a:r>
              <a:rPr lang="ja-JP" altLang="en-US" sz="1000" b="0" i="0" dirty="0">
                <a:solidFill>
                  <a:srgbClr val="272727"/>
                </a:solidFill>
                <a:effectLst/>
                <a:latin typeface="BIZ UDPゴシック" panose="020B0400000000000000" pitchFamily="50" charset="-128"/>
                <a:ea typeface="BIZ UDPゴシック" panose="020B0400000000000000" pitchFamily="50" charset="-128"/>
              </a:rPr>
              <a:t>。昔は深山渓谷地帯の唯一の交通施設でした。（国指定重要有形民俗文化財）</a:t>
            </a:r>
            <a:endParaRPr lang="en-US" altLang="ja-JP" sz="1000" b="0" i="0" dirty="0">
              <a:solidFill>
                <a:srgbClr val="272727"/>
              </a:solidFill>
              <a:effectLst/>
              <a:latin typeface="BIZ UDPゴシック" panose="020B0400000000000000" pitchFamily="50" charset="-128"/>
              <a:ea typeface="BIZ UDPゴシック" panose="020B0400000000000000" pitchFamily="50" charset="-128"/>
            </a:endParaRPr>
          </a:p>
          <a:p>
            <a:endParaRPr kumimoji="1" lang="en-US" altLang="ja-JP" sz="1000" dirty="0">
              <a:solidFill>
                <a:srgbClr val="FF0000"/>
              </a:solidFill>
              <a:latin typeface="BIZ UDPゴシック" panose="020B0400000000000000" pitchFamily="50" charset="-128"/>
              <a:ea typeface="BIZ UDPゴシック" panose="020B0400000000000000" pitchFamily="50" charset="-128"/>
            </a:endParaRPr>
          </a:p>
          <a:p>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r>
              <a:rPr kumimoji="1" lang="ja-JP" altLang="en-US" sz="1000" dirty="0">
                <a:solidFill>
                  <a:srgbClr val="0070C0"/>
                </a:solidFill>
                <a:latin typeface="BIZ UDPゴシック" panose="020B0400000000000000" pitchFamily="50" charset="-128"/>
                <a:ea typeface="BIZ UDPゴシック" panose="020B0400000000000000" pitchFamily="50" charset="-128"/>
              </a:rPr>
              <a:t>ハッシュタグ</a:t>
            </a:r>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p>
        </p:txBody>
      </p:sp>
      <p:sp>
        <p:nvSpPr>
          <p:cNvPr id="21" name="テキスト ボックス 20">
            <a:extLst>
              <a:ext uri="{FF2B5EF4-FFF2-40B4-BE49-F238E27FC236}">
                <a16:creationId xmlns:a16="http://schemas.microsoft.com/office/drawing/2014/main" id="{C62D77FB-0454-546F-5969-A099799958B3}"/>
              </a:ext>
            </a:extLst>
          </p:cNvPr>
          <p:cNvSpPr txBox="1"/>
          <p:nvPr/>
        </p:nvSpPr>
        <p:spPr>
          <a:xfrm>
            <a:off x="1173236" y="5877241"/>
            <a:ext cx="912413" cy="697711"/>
          </a:xfrm>
          <a:prstGeom prst="rect">
            <a:avLst/>
          </a:prstGeom>
          <a:noFill/>
          <a:ln>
            <a:noFill/>
          </a:ln>
        </p:spPr>
        <p:txBody>
          <a:bodyPr wrap="square" rtlCol="0">
            <a:noAutofit/>
          </a:bodyPr>
          <a:lstStyle/>
          <a:p>
            <a:r>
              <a:rPr kumimoji="1" lang="ja-JP" altLang="en-US" sz="1000" dirty="0">
                <a:solidFill>
                  <a:srgbClr val="0070C0"/>
                </a:solidFill>
                <a:latin typeface="BIZ UDPゴシック" panose="020B0400000000000000" pitchFamily="50" charset="-128"/>
                <a:ea typeface="BIZ UDPゴシック" panose="020B0400000000000000" pitchFamily="50" charset="-128"/>
              </a:rPr>
              <a:t>＃美術館</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＃アート</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＃鳴門</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＃徳島</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DB60460A-7328-5E12-DB09-E221AF2C4815}"/>
              </a:ext>
            </a:extLst>
          </p:cNvPr>
          <p:cNvSpPr txBox="1"/>
          <p:nvPr/>
        </p:nvSpPr>
        <p:spPr>
          <a:xfrm>
            <a:off x="4564687" y="5885299"/>
            <a:ext cx="1001088" cy="749098"/>
          </a:xfrm>
          <a:prstGeom prst="rect">
            <a:avLst/>
          </a:prstGeom>
          <a:noFill/>
          <a:ln>
            <a:noFill/>
          </a:ln>
        </p:spPr>
        <p:txBody>
          <a:bodyPr wrap="square" rtlCol="0">
            <a:noAutofit/>
          </a:bodyPr>
          <a:lstStyle/>
          <a:p>
            <a:r>
              <a:rPr kumimoji="1" lang="en-US" altLang="ja-JP" sz="1000" dirty="0">
                <a:solidFill>
                  <a:srgbClr val="0070C0"/>
                </a:solidFill>
                <a:latin typeface="BIZ UDPゴシック" panose="020B0400000000000000" pitchFamily="50" charset="-128"/>
                <a:ea typeface="BIZ UDPゴシック" panose="020B0400000000000000" pitchFamily="50" charset="-128"/>
              </a:rPr>
              <a:t>#</a:t>
            </a:r>
            <a:r>
              <a:rPr kumimoji="1" lang="ja-JP" altLang="en-US" sz="1000" dirty="0">
                <a:solidFill>
                  <a:srgbClr val="0070C0"/>
                </a:solidFill>
                <a:latin typeface="BIZ UDPゴシック" panose="020B0400000000000000" pitchFamily="50" charset="-128"/>
                <a:ea typeface="BIZ UDPゴシック" panose="020B0400000000000000" pitchFamily="50" charset="-128"/>
              </a:rPr>
              <a:t>大浜海岸</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＃美波町</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＃うみがめ</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＃渚百選</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39682412-5F81-2D16-8E65-35DDB5DCD1F2}"/>
              </a:ext>
            </a:extLst>
          </p:cNvPr>
          <p:cNvSpPr txBox="1"/>
          <p:nvPr/>
        </p:nvSpPr>
        <p:spPr>
          <a:xfrm>
            <a:off x="7836197" y="5877241"/>
            <a:ext cx="896567" cy="764521"/>
          </a:xfrm>
          <a:prstGeom prst="rect">
            <a:avLst/>
          </a:prstGeom>
          <a:noFill/>
          <a:ln>
            <a:noFill/>
          </a:ln>
        </p:spPr>
        <p:txBody>
          <a:bodyPr wrap="square" rtlCol="0">
            <a:noAutofit/>
          </a:bodyPr>
          <a:lstStyle/>
          <a:p>
            <a:r>
              <a:rPr kumimoji="1" lang="ja-JP" altLang="en-US" sz="1000" dirty="0">
                <a:solidFill>
                  <a:srgbClr val="0070C0"/>
                </a:solidFill>
                <a:latin typeface="BIZ UDPゴシック" panose="020B0400000000000000" pitchFamily="50" charset="-128"/>
                <a:ea typeface="BIZ UDPゴシック" panose="020B0400000000000000" pitchFamily="50" charset="-128"/>
              </a:rPr>
              <a:t>＃祖谷</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＃大歩危</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＃徳島</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1000" dirty="0">
                <a:solidFill>
                  <a:srgbClr val="0070C0"/>
                </a:solidFill>
                <a:latin typeface="BIZ UDPゴシック" panose="020B0400000000000000" pitchFamily="50" charset="-128"/>
                <a:ea typeface="BIZ UDPゴシック" panose="020B0400000000000000" pitchFamily="50" charset="-128"/>
              </a:rPr>
              <a:t>＃秘境</a:t>
            </a:r>
            <a:endParaRPr kumimoji="1" lang="en-US" altLang="ja-JP" sz="1000" dirty="0">
              <a:solidFill>
                <a:srgbClr val="0070C0"/>
              </a:solidFill>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30253860-57A1-0FE4-552D-45D2B9C9F53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37609" y="2138061"/>
            <a:ext cx="2881104" cy="2845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図 12">
            <a:extLst>
              <a:ext uri="{FF2B5EF4-FFF2-40B4-BE49-F238E27FC236}">
                <a16:creationId xmlns:a16="http://schemas.microsoft.com/office/drawing/2014/main" id="{CBF5543B-8272-1399-FBB7-C286EDDC977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478424" y="2151152"/>
            <a:ext cx="2844435" cy="2880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図 24">
            <a:extLst>
              <a:ext uri="{FF2B5EF4-FFF2-40B4-BE49-F238E27FC236}">
                <a16:creationId xmlns:a16="http://schemas.microsoft.com/office/drawing/2014/main" id="{5E024B21-BBDE-EE65-CAFA-8EFF2F3A1D2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67548" y="2149889"/>
            <a:ext cx="2891965" cy="2848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605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2">
            <a:extLst>
              <a:ext uri="{FF2B5EF4-FFF2-40B4-BE49-F238E27FC236}">
                <a16:creationId xmlns:a16="http://schemas.microsoft.com/office/drawing/2014/main" id="{D8BDF5FD-A957-0BEA-5CF5-7AF77BF638D8}"/>
              </a:ext>
            </a:extLst>
          </p:cNvPr>
          <p:cNvSpPr/>
          <p:nvPr/>
        </p:nvSpPr>
        <p:spPr>
          <a:xfrm>
            <a:off x="63443" y="1719010"/>
            <a:ext cx="3132000" cy="5051127"/>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35" name="object 2">
            <a:extLst>
              <a:ext uri="{FF2B5EF4-FFF2-40B4-BE49-F238E27FC236}">
                <a16:creationId xmlns:a16="http://schemas.microsoft.com/office/drawing/2014/main" id="{F08D3D72-9234-F560-20C9-1B36FFF5C571}"/>
              </a:ext>
            </a:extLst>
          </p:cNvPr>
          <p:cNvSpPr/>
          <p:nvPr/>
        </p:nvSpPr>
        <p:spPr>
          <a:xfrm>
            <a:off x="6615672" y="1719010"/>
            <a:ext cx="3132000" cy="5058028"/>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37F3BD68-8FBE-1529-BB9F-25554D25FD3F}"/>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14</a:t>
            </a:fld>
            <a:endParaRPr kumimoji="1" lang="ja-JP" altLang="en-US">
              <a:latin typeface="BIZ UDPゴシック" panose="020B0400000000000000" pitchFamily="50" charset="-128"/>
              <a:ea typeface="BIZ UDPゴシック" panose="020B0400000000000000" pitchFamily="50" charset="-128"/>
            </a:endParaRPr>
          </a:p>
        </p:txBody>
      </p:sp>
      <p:sp>
        <p:nvSpPr>
          <p:cNvPr id="13" name="タイトル 1">
            <a:extLst>
              <a:ext uri="{FF2B5EF4-FFF2-40B4-BE49-F238E27FC236}">
                <a16:creationId xmlns:a16="http://schemas.microsoft.com/office/drawing/2014/main" id="{EBD5C1BD-64DF-62A1-36DD-E7720227B01D}"/>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sp>
        <p:nvSpPr>
          <p:cNvPr id="16" name="タイトル 1">
            <a:extLst>
              <a:ext uri="{FF2B5EF4-FFF2-40B4-BE49-F238E27FC236}">
                <a16:creationId xmlns:a16="http://schemas.microsoft.com/office/drawing/2014/main" id="{1FF67CB9-CB73-B232-35CC-1B64243F6932}"/>
              </a:ext>
            </a:extLst>
          </p:cNvPr>
          <p:cNvSpPr txBox="1">
            <a:spLocks/>
          </p:cNvSpPr>
          <p:nvPr/>
        </p:nvSpPr>
        <p:spPr>
          <a:xfrm>
            <a:off x="77141" y="1312079"/>
            <a:ext cx="3060000" cy="28282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0" rIns="91440" bIns="0" rtlCol="0" anchor="ctr">
            <a:norm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marL="504200" indent="-504200" algn="ctr" defTabSz="1008400" fontAlgn="base">
              <a:spcAft>
                <a:spcPct val="0"/>
              </a:spcAft>
              <a:defRPr/>
            </a:pPr>
            <a:r>
              <a:rPr lang="ja-JP" altLang="en-US" sz="1400" b="1" dirty="0">
                <a:solidFill>
                  <a:srgbClr val="002060"/>
                </a:solidFill>
                <a:cs typeface="Yu Gothic"/>
              </a:rPr>
              <a:t>徳島県への</a:t>
            </a:r>
            <a:r>
              <a:rPr lang="en-US" altLang="ja-JP" sz="1400" b="1" dirty="0">
                <a:solidFill>
                  <a:srgbClr val="002060"/>
                </a:solidFill>
                <a:cs typeface="Yu Gothic"/>
              </a:rPr>
              <a:t>S-TRIP</a:t>
            </a:r>
            <a:endParaRPr kumimoji="1" lang="en-US" altLang="ja-JP" sz="1400" dirty="0">
              <a:solidFill>
                <a:srgbClr val="002060"/>
              </a:solidFill>
            </a:endParaRPr>
          </a:p>
        </p:txBody>
      </p:sp>
      <p:sp>
        <p:nvSpPr>
          <p:cNvPr id="3" name="object 25">
            <a:extLst>
              <a:ext uri="{FF2B5EF4-FFF2-40B4-BE49-F238E27FC236}">
                <a16:creationId xmlns:a16="http://schemas.microsoft.com/office/drawing/2014/main" id="{720C89B9-9D29-EE63-5623-96D31FDA00AC}"/>
              </a:ext>
            </a:extLst>
          </p:cNvPr>
          <p:cNvSpPr txBox="1"/>
          <p:nvPr/>
        </p:nvSpPr>
        <p:spPr>
          <a:xfrm>
            <a:off x="161350" y="1722525"/>
            <a:ext cx="2871430" cy="898322"/>
          </a:xfrm>
          <a:prstGeom prst="rect">
            <a:avLst/>
          </a:prstGeom>
          <a:noFill/>
        </p:spPr>
        <p:txBody>
          <a:bodyPr vert="horz" wrap="square" lIns="0" tIns="26034" rIns="0" bIns="0" rtlCol="0">
            <a:spAutoFit/>
          </a:bodyPr>
          <a:lstStyle/>
          <a:p>
            <a:pPr marL="12700" lvl="0" algn="just">
              <a:spcBef>
                <a:spcPts val="204"/>
              </a:spcBef>
              <a:buSzPct val="91666"/>
              <a:tabLst>
                <a:tab pos="165735" algn="l"/>
              </a:tabLst>
              <a:defRPr/>
            </a:pPr>
            <a:r>
              <a:rPr lang="ja-JP" altLang="en-US" sz="1100" dirty="0">
                <a:latin typeface="BIZ UDPゴシック" panose="020B0400000000000000" pitchFamily="50" charset="-128"/>
                <a:ea typeface="BIZ UDPゴシック" panose="020B0400000000000000" pitchFamily="50" charset="-128"/>
                <a:cs typeface="MS UI Gothic"/>
              </a:rPr>
              <a:t>徳島県の</a:t>
            </a:r>
            <a:r>
              <a:rPr lang="en-US" altLang="ja-JP" sz="1100" dirty="0">
                <a:latin typeface="BIZ UDPゴシック" panose="020B0400000000000000" pitchFamily="50" charset="-128"/>
                <a:ea typeface="BIZ UDPゴシック" panose="020B0400000000000000" pitchFamily="50" charset="-128"/>
                <a:cs typeface="MS UI Gothic"/>
              </a:rPr>
              <a:t>SDGs</a:t>
            </a:r>
            <a:r>
              <a:rPr lang="ja-JP" altLang="en-US" sz="1100" dirty="0">
                <a:latin typeface="BIZ UDPゴシック" panose="020B0400000000000000" pitchFamily="50" charset="-128"/>
                <a:ea typeface="BIZ UDPゴシック" panose="020B0400000000000000" pitchFamily="50" charset="-128"/>
                <a:cs typeface="MS UI Gothic"/>
              </a:rPr>
              <a:t>の先駆的な取り組みや豊かな自然、伝統文化、観光等全国に誇る魅力やポテンシャルが注目され、講談社女性「</a:t>
            </a:r>
            <a:r>
              <a:rPr lang="en-US" altLang="ja-JP" sz="1100" dirty="0" err="1">
                <a:latin typeface="BIZ UDPゴシック" panose="020B0400000000000000" pitchFamily="50" charset="-128"/>
                <a:ea typeface="BIZ UDPゴシック" panose="020B0400000000000000" pitchFamily="50" charset="-128"/>
                <a:cs typeface="MS UI Gothic"/>
              </a:rPr>
              <a:t>FRaU</a:t>
            </a:r>
            <a:r>
              <a:rPr lang="ja-JP" altLang="en-US" sz="1100" dirty="0">
                <a:latin typeface="BIZ UDPゴシック" panose="020B0400000000000000" pitchFamily="50" charset="-128"/>
                <a:ea typeface="BIZ UDPゴシック" panose="020B0400000000000000" pitchFamily="50" charset="-128"/>
                <a:cs typeface="MS UI Gothic"/>
              </a:rPr>
              <a:t>　</a:t>
            </a:r>
            <a:r>
              <a:rPr lang="en-US" altLang="ja-JP" sz="1100" dirty="0">
                <a:latin typeface="BIZ UDPゴシック" panose="020B0400000000000000" pitchFamily="50" charset="-128"/>
                <a:ea typeface="BIZ UDPゴシック" panose="020B0400000000000000" pitchFamily="50" charset="-128"/>
                <a:cs typeface="MS UI Gothic"/>
              </a:rPr>
              <a:t>(</a:t>
            </a:r>
            <a:r>
              <a:rPr lang="ja-JP" altLang="en-US" sz="1100" dirty="0">
                <a:latin typeface="BIZ UDPゴシック" panose="020B0400000000000000" pitchFamily="50" charset="-128"/>
                <a:ea typeface="BIZ UDPゴシック" panose="020B0400000000000000" pitchFamily="50" charset="-128"/>
                <a:cs typeface="MS UI Gothic"/>
              </a:rPr>
              <a:t>フラウ</a:t>
            </a:r>
            <a:r>
              <a:rPr lang="en-US" altLang="ja-JP" sz="1100" dirty="0">
                <a:latin typeface="BIZ UDPゴシック" panose="020B0400000000000000" pitchFamily="50" charset="-128"/>
                <a:ea typeface="BIZ UDPゴシック" panose="020B0400000000000000" pitchFamily="50" charset="-128"/>
                <a:cs typeface="MS UI Gothic"/>
              </a:rPr>
              <a:t>)</a:t>
            </a:r>
            <a:r>
              <a:rPr lang="ja-JP" altLang="en-US" sz="1100" dirty="0">
                <a:latin typeface="BIZ UDPゴシック" panose="020B0400000000000000" pitchFamily="50" charset="-128"/>
                <a:ea typeface="BIZ UDPゴシック" panose="020B0400000000000000" pitchFamily="50" charset="-128"/>
                <a:cs typeface="MS UI Gothic"/>
              </a:rPr>
              <a:t>」の</a:t>
            </a:r>
            <a:r>
              <a:rPr lang="en-US" altLang="ja-JP" sz="1100" dirty="0">
                <a:latin typeface="BIZ UDPゴシック" panose="020B0400000000000000" pitchFamily="50" charset="-128"/>
                <a:ea typeface="BIZ UDPゴシック" panose="020B0400000000000000" pitchFamily="50" charset="-128"/>
                <a:cs typeface="MS UI Gothic"/>
              </a:rPr>
              <a:t>SDGs</a:t>
            </a:r>
            <a:r>
              <a:rPr lang="ja-JP" altLang="en-US" sz="1100" dirty="0">
                <a:latin typeface="BIZ UDPゴシック" panose="020B0400000000000000" pitchFamily="50" charset="-128"/>
                <a:ea typeface="BIZ UDPゴシック" panose="020B0400000000000000" pitchFamily="50" charset="-128"/>
                <a:cs typeface="MS UI Gothic"/>
              </a:rPr>
              <a:t>特集号「</a:t>
            </a:r>
            <a:r>
              <a:rPr lang="en-US" altLang="ja-JP" sz="1100" b="1" u="sng" dirty="0">
                <a:latin typeface="BIZ UDPゴシック" panose="020B0400000000000000" pitchFamily="50" charset="-128"/>
                <a:ea typeface="BIZ UDPゴシック" panose="020B0400000000000000" pitchFamily="50" charset="-128"/>
                <a:cs typeface="MS UI Gothic"/>
              </a:rPr>
              <a:t>FRaU S-TRIP</a:t>
            </a:r>
            <a:r>
              <a:rPr lang="ja-JP" altLang="en-US" sz="1100" dirty="0">
                <a:latin typeface="BIZ UDPゴシック" panose="020B0400000000000000" pitchFamily="50" charset="-128"/>
                <a:ea typeface="BIZ UDPゴシック" panose="020B0400000000000000" pitchFamily="50" charset="-128"/>
                <a:cs typeface="MS UI Gothic"/>
              </a:rPr>
              <a:t>」に、</a:t>
            </a:r>
            <a:endParaRPr lang="en-US" altLang="ja-JP" sz="1100" dirty="0">
              <a:latin typeface="BIZ UDPゴシック" panose="020B0400000000000000" pitchFamily="50" charset="-128"/>
              <a:ea typeface="BIZ UDPゴシック" panose="020B0400000000000000" pitchFamily="50" charset="-128"/>
              <a:cs typeface="MS UI Gothic"/>
            </a:endParaRPr>
          </a:p>
          <a:p>
            <a:pPr marL="12700" lvl="0" algn="just">
              <a:spcBef>
                <a:spcPts val="204"/>
              </a:spcBef>
              <a:buSzPct val="91666"/>
              <a:tabLst>
                <a:tab pos="165735" algn="l"/>
              </a:tabLst>
              <a:defRPr/>
            </a:pPr>
            <a:r>
              <a:rPr lang="ja-JP" altLang="en-US" sz="1100" b="1" u="sng" dirty="0">
                <a:latin typeface="BIZ UDPゴシック" panose="020B0400000000000000" pitchFamily="50" charset="-128"/>
                <a:ea typeface="BIZ UDPゴシック" panose="020B0400000000000000" pitchFamily="50" charset="-128"/>
                <a:cs typeface="MS UI Gothic"/>
              </a:rPr>
              <a:t>１冊まるごと徳島県が特集</a:t>
            </a:r>
            <a:r>
              <a:rPr lang="ja-JP" altLang="en-US" sz="1100" dirty="0">
                <a:latin typeface="BIZ UDPゴシック" panose="020B0400000000000000" pitchFamily="50" charset="-128"/>
                <a:ea typeface="BIZ UDPゴシック" panose="020B0400000000000000" pitchFamily="50" charset="-128"/>
                <a:cs typeface="MS UI Gothic"/>
              </a:rPr>
              <a:t>されました。</a:t>
            </a:r>
            <a:endParaRPr lang="en-US" altLang="ja-JP" sz="1100" dirty="0">
              <a:latin typeface="BIZ UDPゴシック" panose="020B0400000000000000" pitchFamily="50" charset="-128"/>
              <a:ea typeface="BIZ UDPゴシック" panose="020B0400000000000000" pitchFamily="50" charset="-128"/>
              <a:cs typeface="MS UI Gothic"/>
            </a:endParaRPr>
          </a:p>
        </p:txBody>
      </p:sp>
      <p:sp>
        <p:nvSpPr>
          <p:cNvPr id="22" name="正方形/長方形 21">
            <a:extLst>
              <a:ext uri="{FF2B5EF4-FFF2-40B4-BE49-F238E27FC236}">
                <a16:creationId xmlns:a16="http://schemas.microsoft.com/office/drawing/2014/main" id="{8F6928C1-4F1C-6158-993C-7F7AC728CACA}"/>
              </a:ext>
            </a:extLst>
          </p:cNvPr>
          <p:cNvSpPr/>
          <p:nvPr/>
        </p:nvSpPr>
        <p:spPr>
          <a:xfrm>
            <a:off x="336001" y="2624362"/>
            <a:ext cx="3010648" cy="215444"/>
          </a:xfrm>
          <a:prstGeom prst="rect">
            <a:avLst/>
          </a:prstGeom>
        </p:spPr>
        <p:txBody>
          <a:bodyPr wrap="square">
            <a:spAutoFit/>
          </a:bodyPr>
          <a:lstStyle/>
          <a:p>
            <a:pPr marL="12700" lvl="0">
              <a:spcBef>
                <a:spcPts val="204"/>
              </a:spcBef>
              <a:buSzPct val="91666"/>
              <a:tabLst>
                <a:tab pos="165735" algn="l"/>
              </a:tabLst>
              <a:defRPr/>
            </a:pPr>
            <a:r>
              <a:rPr lang="en-US" altLang="ja-JP" sz="800" dirty="0">
                <a:solidFill>
                  <a:srgbClr val="FF0000"/>
                </a:solidFill>
                <a:latin typeface="BIZ UDPゴシック" panose="020B0400000000000000" pitchFamily="50" charset="-128"/>
                <a:ea typeface="BIZ UDPゴシック" panose="020B0400000000000000" pitchFamily="50" charset="-128"/>
                <a:cs typeface="MS UI Gothic"/>
              </a:rPr>
              <a:t>※S-TRIP</a:t>
            </a:r>
            <a:r>
              <a:rPr lang="ja-JP" altLang="en-US" sz="800" dirty="0">
                <a:solidFill>
                  <a:srgbClr val="FF0000"/>
                </a:solidFill>
                <a:latin typeface="BIZ UDPゴシック" panose="020B0400000000000000" pitchFamily="50" charset="-128"/>
                <a:ea typeface="BIZ UDPゴシック" panose="020B0400000000000000" pitchFamily="50" charset="-128"/>
                <a:cs typeface="MS UI Gothic"/>
              </a:rPr>
              <a:t>は、「</a:t>
            </a:r>
            <a:r>
              <a:rPr lang="en-US" altLang="ja-JP" sz="800" dirty="0">
                <a:solidFill>
                  <a:srgbClr val="FF0000"/>
                </a:solidFill>
                <a:latin typeface="BIZ UDPゴシック" panose="020B0400000000000000" pitchFamily="50" charset="-128"/>
                <a:ea typeface="BIZ UDPゴシック" panose="020B0400000000000000" pitchFamily="50" charset="-128"/>
                <a:cs typeface="MS UI Gothic"/>
              </a:rPr>
              <a:t>Sustainable TRIP</a:t>
            </a:r>
            <a:r>
              <a:rPr lang="ja-JP" altLang="en-US" sz="800" dirty="0">
                <a:solidFill>
                  <a:srgbClr val="FF0000"/>
                </a:solidFill>
                <a:latin typeface="BIZ UDPゴシック" panose="020B0400000000000000" pitchFamily="50" charset="-128"/>
                <a:ea typeface="BIZ UDPゴシック" panose="020B0400000000000000" pitchFamily="50" charset="-128"/>
                <a:cs typeface="MS UI Gothic"/>
              </a:rPr>
              <a:t>」、「</a:t>
            </a:r>
            <a:r>
              <a:rPr lang="en-US" altLang="ja-JP" sz="800" dirty="0">
                <a:solidFill>
                  <a:srgbClr val="FF0000"/>
                </a:solidFill>
                <a:latin typeface="BIZ UDPゴシック" panose="020B0400000000000000" pitchFamily="50" charset="-128"/>
                <a:ea typeface="BIZ UDPゴシック" panose="020B0400000000000000" pitchFamily="50" charset="-128"/>
                <a:cs typeface="MS UI Gothic"/>
              </a:rPr>
              <a:t>SDGs TRIP</a:t>
            </a:r>
            <a:r>
              <a:rPr lang="ja-JP" altLang="en-US" sz="800" dirty="0">
                <a:solidFill>
                  <a:srgbClr val="FF0000"/>
                </a:solidFill>
                <a:latin typeface="BIZ UDPゴシック" panose="020B0400000000000000" pitchFamily="50" charset="-128"/>
                <a:ea typeface="BIZ UDPゴシック" panose="020B0400000000000000" pitchFamily="50" charset="-128"/>
                <a:cs typeface="MS UI Gothic"/>
              </a:rPr>
              <a:t>」の略</a:t>
            </a:r>
          </a:p>
        </p:txBody>
      </p:sp>
      <p:grpSp>
        <p:nvGrpSpPr>
          <p:cNvPr id="10" name="グループ化 9">
            <a:extLst>
              <a:ext uri="{FF2B5EF4-FFF2-40B4-BE49-F238E27FC236}">
                <a16:creationId xmlns:a16="http://schemas.microsoft.com/office/drawing/2014/main" id="{F6320DEB-CD16-FE6C-6235-DFB2FCB2CECF}"/>
              </a:ext>
            </a:extLst>
          </p:cNvPr>
          <p:cNvGrpSpPr/>
          <p:nvPr/>
        </p:nvGrpSpPr>
        <p:grpSpPr>
          <a:xfrm>
            <a:off x="83272" y="2881834"/>
            <a:ext cx="2949508" cy="3802650"/>
            <a:chOff x="83272" y="2991544"/>
            <a:chExt cx="2949508" cy="3802650"/>
          </a:xfrm>
        </p:grpSpPr>
        <p:sp>
          <p:nvSpPr>
            <p:cNvPr id="23" name="object 35">
              <a:extLst>
                <a:ext uri="{FF2B5EF4-FFF2-40B4-BE49-F238E27FC236}">
                  <a16:creationId xmlns:a16="http://schemas.microsoft.com/office/drawing/2014/main" id="{9AD93403-4FFB-8286-4958-1760FD0F795A}"/>
                </a:ext>
              </a:extLst>
            </p:cNvPr>
            <p:cNvSpPr txBox="1"/>
            <p:nvPr/>
          </p:nvSpPr>
          <p:spPr>
            <a:xfrm>
              <a:off x="124282" y="5524337"/>
              <a:ext cx="2602559" cy="196849"/>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sz="1200" b="1" dirty="0">
                  <a:solidFill>
                    <a:srgbClr val="002060"/>
                  </a:solidFill>
                  <a:latin typeface="BIZ UDPゴシック" panose="020B0400000000000000" pitchFamily="50" charset="-128"/>
                  <a:ea typeface="BIZ UDPゴシック" panose="020B0400000000000000" pitchFamily="50" charset="-128"/>
                  <a:cs typeface="Yu Gothic UI"/>
                </a:rPr>
                <a:t>【</a:t>
              </a:r>
              <a:r>
                <a:rPr lang="ja-JP" altLang="en-US" sz="1200" b="1" dirty="0">
                  <a:solidFill>
                    <a:srgbClr val="002060"/>
                  </a:solidFill>
                  <a:latin typeface="BIZ UDPゴシック" panose="020B0400000000000000" pitchFamily="50" charset="-128"/>
                  <a:ea typeface="BIZ UDPゴシック" panose="020B0400000000000000" pitchFamily="50" charset="-128"/>
                  <a:cs typeface="Yu Gothic UI"/>
                </a:rPr>
                <a:t>西部</a:t>
              </a:r>
              <a:r>
                <a:rPr lang="en-US" altLang="ja-JP" sz="1200" b="1" dirty="0">
                  <a:solidFill>
                    <a:srgbClr val="002060"/>
                  </a:solidFill>
                  <a:latin typeface="BIZ UDPゴシック" panose="020B0400000000000000" pitchFamily="50" charset="-128"/>
                  <a:ea typeface="BIZ UDPゴシック" panose="020B0400000000000000" pitchFamily="50" charset="-128"/>
                  <a:cs typeface="Yu Gothic UI"/>
                </a:rPr>
                <a:t>】</a:t>
              </a:r>
              <a:r>
                <a:rPr lang="ja-JP" altLang="en-US" sz="1200" b="1" dirty="0">
                  <a:solidFill>
                    <a:srgbClr val="002060"/>
                  </a:solidFill>
                  <a:latin typeface="BIZ UDPゴシック" panose="020B0400000000000000" pitchFamily="50" charset="-128"/>
                  <a:ea typeface="BIZ UDPゴシック" panose="020B0400000000000000" pitchFamily="50" charset="-128"/>
                  <a:cs typeface="Yu Gothic UI"/>
                </a:rPr>
                <a:t>三好市編</a:t>
              </a:r>
              <a:endParaRPr sz="1200" b="1" dirty="0">
                <a:solidFill>
                  <a:srgbClr val="002060"/>
                </a:solidFill>
                <a:latin typeface="BIZ UDPゴシック" panose="020B0400000000000000" pitchFamily="50" charset="-128"/>
                <a:ea typeface="BIZ UDPゴシック" panose="020B0400000000000000" pitchFamily="50" charset="-128"/>
                <a:cs typeface="Yu Gothic UI"/>
              </a:endParaRPr>
            </a:p>
          </p:txBody>
        </p:sp>
        <p:sp>
          <p:nvSpPr>
            <p:cNvPr id="24" name="object 35">
              <a:extLst>
                <a:ext uri="{FF2B5EF4-FFF2-40B4-BE49-F238E27FC236}">
                  <a16:creationId xmlns:a16="http://schemas.microsoft.com/office/drawing/2014/main" id="{3C91F496-926B-2582-0879-099CBFCC57C9}"/>
                </a:ext>
              </a:extLst>
            </p:cNvPr>
            <p:cNvSpPr txBox="1"/>
            <p:nvPr/>
          </p:nvSpPr>
          <p:spPr>
            <a:xfrm>
              <a:off x="83272" y="2991544"/>
              <a:ext cx="2687439" cy="196849"/>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sz="1200" b="1" dirty="0">
                  <a:solidFill>
                    <a:srgbClr val="002060"/>
                  </a:solidFill>
                  <a:latin typeface="BIZ UDPゴシック" panose="020B0400000000000000" pitchFamily="50" charset="-128"/>
                  <a:ea typeface="BIZ UDPゴシック" panose="020B0400000000000000" pitchFamily="50" charset="-128"/>
                  <a:cs typeface="Yu Gothic UI"/>
                </a:rPr>
                <a:t>【</a:t>
              </a:r>
              <a:r>
                <a:rPr lang="ja-JP" altLang="en-US" sz="1200" b="1" dirty="0">
                  <a:solidFill>
                    <a:srgbClr val="002060"/>
                  </a:solidFill>
                  <a:latin typeface="BIZ UDPゴシック" panose="020B0400000000000000" pitchFamily="50" charset="-128"/>
                  <a:ea typeface="BIZ UDPゴシック" panose="020B0400000000000000" pitchFamily="50" charset="-128"/>
                  <a:cs typeface="Yu Gothic UI"/>
                </a:rPr>
                <a:t>東部</a:t>
              </a:r>
              <a:r>
                <a:rPr lang="en-US" altLang="ja-JP" sz="1200" b="1" dirty="0">
                  <a:solidFill>
                    <a:srgbClr val="002060"/>
                  </a:solidFill>
                  <a:latin typeface="BIZ UDPゴシック" panose="020B0400000000000000" pitchFamily="50" charset="-128"/>
                  <a:ea typeface="BIZ UDPゴシック" panose="020B0400000000000000" pitchFamily="50" charset="-128"/>
                  <a:cs typeface="Yu Gothic UI"/>
                </a:rPr>
                <a:t>】</a:t>
              </a:r>
              <a:r>
                <a:rPr lang="ja-JP" altLang="en-US" sz="1200" b="1" dirty="0">
                  <a:solidFill>
                    <a:srgbClr val="002060"/>
                  </a:solidFill>
                  <a:latin typeface="BIZ UDPゴシック" panose="020B0400000000000000" pitchFamily="50" charset="-128"/>
                  <a:ea typeface="BIZ UDPゴシック" panose="020B0400000000000000" pitchFamily="50" charset="-128"/>
                </a:rPr>
                <a:t>上勝町編</a:t>
              </a:r>
              <a:endParaRPr sz="1200" b="1" dirty="0">
                <a:solidFill>
                  <a:srgbClr val="002060"/>
                </a:solidFill>
                <a:latin typeface="BIZ UDPゴシック" panose="020B0400000000000000" pitchFamily="50" charset="-128"/>
                <a:ea typeface="BIZ UDPゴシック" panose="020B0400000000000000" pitchFamily="50" charset="-128"/>
                <a:cs typeface="Yu Gothic UI"/>
              </a:endParaRPr>
            </a:p>
          </p:txBody>
        </p:sp>
        <p:sp>
          <p:nvSpPr>
            <p:cNvPr id="25" name="object 35">
              <a:extLst>
                <a:ext uri="{FF2B5EF4-FFF2-40B4-BE49-F238E27FC236}">
                  <a16:creationId xmlns:a16="http://schemas.microsoft.com/office/drawing/2014/main" id="{E3DAEC4F-49DE-5AFA-CE22-6A2A80135118}"/>
                </a:ext>
              </a:extLst>
            </p:cNvPr>
            <p:cNvSpPr txBox="1"/>
            <p:nvPr/>
          </p:nvSpPr>
          <p:spPr>
            <a:xfrm>
              <a:off x="98186" y="4266048"/>
              <a:ext cx="2578100" cy="196849"/>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sz="1200" b="1" dirty="0">
                  <a:solidFill>
                    <a:srgbClr val="002060"/>
                  </a:solidFill>
                  <a:latin typeface="BIZ UDPゴシック" panose="020B0400000000000000" pitchFamily="50" charset="-128"/>
                  <a:ea typeface="BIZ UDPゴシック" panose="020B0400000000000000" pitchFamily="50" charset="-128"/>
                  <a:cs typeface="Yu Gothic UI"/>
                </a:rPr>
                <a:t>【</a:t>
              </a:r>
              <a:r>
                <a:rPr lang="ja-JP" altLang="en-US" sz="1200" b="1" dirty="0">
                  <a:solidFill>
                    <a:srgbClr val="002060"/>
                  </a:solidFill>
                  <a:latin typeface="BIZ UDPゴシック" panose="020B0400000000000000" pitchFamily="50" charset="-128"/>
                  <a:ea typeface="BIZ UDPゴシック" panose="020B0400000000000000" pitchFamily="50" charset="-128"/>
                  <a:cs typeface="Yu Gothic UI"/>
                </a:rPr>
                <a:t>南部</a:t>
              </a:r>
              <a:r>
                <a:rPr lang="en-US" altLang="ja-JP" sz="1200" b="1" dirty="0">
                  <a:solidFill>
                    <a:srgbClr val="002060"/>
                  </a:solidFill>
                  <a:latin typeface="BIZ UDPゴシック" panose="020B0400000000000000" pitchFamily="50" charset="-128"/>
                  <a:ea typeface="BIZ UDPゴシック" panose="020B0400000000000000" pitchFamily="50" charset="-128"/>
                  <a:cs typeface="Yu Gothic UI"/>
                </a:rPr>
                <a:t>】</a:t>
              </a:r>
              <a:r>
                <a:rPr lang="ja-JP" altLang="en-US" sz="1200" b="1" dirty="0">
                  <a:solidFill>
                    <a:srgbClr val="002060"/>
                  </a:solidFill>
                  <a:latin typeface="BIZ UDPゴシック" panose="020B0400000000000000" pitchFamily="50" charset="-128"/>
                  <a:ea typeface="BIZ UDPゴシック" panose="020B0400000000000000" pitchFamily="50" charset="-128"/>
                  <a:cs typeface="Yu Gothic UI"/>
                </a:rPr>
                <a:t>美波町編</a:t>
              </a:r>
              <a:endParaRPr sz="1200" b="1" dirty="0">
                <a:solidFill>
                  <a:srgbClr val="002060"/>
                </a:solidFill>
                <a:latin typeface="BIZ UDPゴシック" panose="020B0400000000000000" pitchFamily="50" charset="-128"/>
                <a:ea typeface="BIZ UDPゴシック" panose="020B0400000000000000" pitchFamily="50" charset="-128"/>
                <a:cs typeface="Yu Gothic UI"/>
              </a:endParaRPr>
            </a:p>
          </p:txBody>
        </p:sp>
        <p:pic>
          <p:nvPicPr>
            <p:cNvPr id="26" name="図 25">
              <a:extLst>
                <a:ext uri="{FF2B5EF4-FFF2-40B4-BE49-F238E27FC236}">
                  <a16:creationId xmlns:a16="http://schemas.microsoft.com/office/drawing/2014/main" id="{407C3E59-EC92-E37D-2C97-E41DE13F1E6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48742" y="3194426"/>
              <a:ext cx="2578100" cy="1061571"/>
            </a:xfrm>
            <a:prstGeom prst="rect">
              <a:avLst/>
            </a:prstGeom>
          </p:spPr>
        </p:pic>
        <p:pic>
          <p:nvPicPr>
            <p:cNvPr id="27" name="図 26">
              <a:extLst>
                <a:ext uri="{FF2B5EF4-FFF2-40B4-BE49-F238E27FC236}">
                  <a16:creationId xmlns:a16="http://schemas.microsoft.com/office/drawing/2014/main" id="{62C3AE1F-F39A-67DE-60C6-424A69C5F4F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48742" y="5732623"/>
              <a:ext cx="2578100" cy="1061571"/>
            </a:xfrm>
            <a:prstGeom prst="rect">
              <a:avLst/>
            </a:prstGeom>
          </p:spPr>
        </p:pic>
        <p:pic>
          <p:nvPicPr>
            <p:cNvPr id="28" name="図 27">
              <a:extLst>
                <a:ext uri="{FF2B5EF4-FFF2-40B4-BE49-F238E27FC236}">
                  <a16:creationId xmlns:a16="http://schemas.microsoft.com/office/drawing/2014/main" id="{BB899021-3EC3-B4A9-66C8-782DDEE50F20}"/>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8742" y="4471670"/>
              <a:ext cx="2579285" cy="1061571"/>
            </a:xfrm>
            <a:prstGeom prst="rect">
              <a:avLst/>
            </a:prstGeom>
          </p:spPr>
        </p:pic>
        <p:pic>
          <p:nvPicPr>
            <p:cNvPr id="29" name="図 28">
              <a:extLst>
                <a:ext uri="{FF2B5EF4-FFF2-40B4-BE49-F238E27FC236}">
                  <a16:creationId xmlns:a16="http://schemas.microsoft.com/office/drawing/2014/main" id="{81744D77-0D43-9690-9F5A-1D5B0686B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6449" y="3448321"/>
              <a:ext cx="646331" cy="646331"/>
            </a:xfrm>
            <a:prstGeom prst="rect">
              <a:avLst/>
            </a:prstGeom>
            <a:ln w="19050">
              <a:solidFill>
                <a:srgbClr val="002060"/>
              </a:solidFill>
            </a:ln>
          </p:spPr>
        </p:pic>
        <p:pic>
          <p:nvPicPr>
            <p:cNvPr id="30" name="図 29">
              <a:extLst>
                <a:ext uri="{FF2B5EF4-FFF2-40B4-BE49-F238E27FC236}">
                  <a16:creationId xmlns:a16="http://schemas.microsoft.com/office/drawing/2014/main" id="{BA46ACF3-63DE-7816-1219-41CE9BBC4F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6449" y="4814340"/>
              <a:ext cx="646331" cy="646331"/>
            </a:xfrm>
            <a:prstGeom prst="rect">
              <a:avLst/>
            </a:prstGeom>
            <a:ln w="19050">
              <a:solidFill>
                <a:srgbClr val="002060"/>
              </a:solidFill>
            </a:ln>
          </p:spPr>
        </p:pic>
        <p:pic>
          <p:nvPicPr>
            <p:cNvPr id="31" name="図 30">
              <a:extLst>
                <a:ext uri="{FF2B5EF4-FFF2-40B4-BE49-F238E27FC236}">
                  <a16:creationId xmlns:a16="http://schemas.microsoft.com/office/drawing/2014/main" id="{C83889B9-BB7F-C06D-835F-03447E116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6449" y="6147863"/>
              <a:ext cx="646331" cy="646331"/>
            </a:xfrm>
            <a:prstGeom prst="rect">
              <a:avLst/>
            </a:prstGeom>
            <a:ln w="19050">
              <a:solidFill>
                <a:srgbClr val="002060"/>
              </a:solidFill>
            </a:ln>
          </p:spPr>
        </p:pic>
      </p:grpSp>
      <p:sp>
        <p:nvSpPr>
          <p:cNvPr id="32" name="タイトル 1">
            <a:extLst>
              <a:ext uri="{FF2B5EF4-FFF2-40B4-BE49-F238E27FC236}">
                <a16:creationId xmlns:a16="http://schemas.microsoft.com/office/drawing/2014/main" id="{81079126-68E3-4784-A8FB-D22AC81DA3C5}"/>
              </a:ext>
            </a:extLst>
          </p:cNvPr>
          <p:cNvSpPr txBox="1">
            <a:spLocks/>
          </p:cNvSpPr>
          <p:nvPr/>
        </p:nvSpPr>
        <p:spPr>
          <a:xfrm>
            <a:off x="336000" y="753471"/>
            <a:ext cx="9234000" cy="360000"/>
          </a:xfrm>
          <a:prstGeom prst="rect">
            <a:avLst/>
          </a:prstGeom>
          <a:solidFill>
            <a:srgbClr val="00668D"/>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rPr>
              <a:t>トピックス</a:t>
            </a:r>
          </a:p>
        </p:txBody>
      </p:sp>
      <p:grpSp>
        <p:nvGrpSpPr>
          <p:cNvPr id="9" name="グループ化 8">
            <a:extLst>
              <a:ext uri="{FF2B5EF4-FFF2-40B4-BE49-F238E27FC236}">
                <a16:creationId xmlns:a16="http://schemas.microsoft.com/office/drawing/2014/main" id="{4E590205-C41A-A78A-5261-74AE931536DD}"/>
              </a:ext>
            </a:extLst>
          </p:cNvPr>
          <p:cNvGrpSpPr/>
          <p:nvPr/>
        </p:nvGrpSpPr>
        <p:grpSpPr>
          <a:xfrm>
            <a:off x="3293350" y="4037361"/>
            <a:ext cx="3132000" cy="2752215"/>
            <a:chOff x="3293350" y="1202466"/>
            <a:chExt cx="3132000" cy="2752215"/>
          </a:xfrm>
        </p:grpSpPr>
        <p:sp>
          <p:nvSpPr>
            <p:cNvPr id="6" name="object 2">
              <a:extLst>
                <a:ext uri="{FF2B5EF4-FFF2-40B4-BE49-F238E27FC236}">
                  <a16:creationId xmlns:a16="http://schemas.microsoft.com/office/drawing/2014/main" id="{974CCE1C-1FC1-890F-5EF2-82E58E85C8E5}"/>
                </a:ext>
              </a:extLst>
            </p:cNvPr>
            <p:cNvSpPr/>
            <p:nvPr/>
          </p:nvSpPr>
          <p:spPr>
            <a:xfrm>
              <a:off x="3293350" y="1695025"/>
              <a:ext cx="3132000" cy="2259656"/>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CF9908D5-D9B8-920B-8166-231C59311E20}"/>
                </a:ext>
              </a:extLst>
            </p:cNvPr>
            <p:cNvSpPr txBox="1">
              <a:spLocks/>
            </p:cNvSpPr>
            <p:nvPr/>
          </p:nvSpPr>
          <p:spPr>
            <a:xfrm>
              <a:off x="3362768" y="1202466"/>
              <a:ext cx="3060000" cy="4596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0" rIns="91440" bIns="0" rtlCol="0" anchor="ctr">
              <a:normAutofit lnSpcReduction="10000"/>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marL="504200" indent="-504200" algn="ctr" defTabSz="1008400" fontAlgn="base">
                <a:lnSpc>
                  <a:spcPct val="120000"/>
                </a:lnSpc>
                <a:spcAft>
                  <a:spcPct val="0"/>
                </a:spcAft>
                <a:defRPr/>
              </a:pPr>
              <a:r>
                <a:rPr kumimoji="1" lang="ja-JP" altLang="en-US" sz="1400" dirty="0">
                  <a:solidFill>
                    <a:srgbClr val="002060"/>
                  </a:solidFill>
                </a:rPr>
                <a:t>徳島県三好市</a:t>
              </a:r>
              <a:endParaRPr kumimoji="1" lang="en-US" altLang="ja-JP" sz="1400" dirty="0">
                <a:solidFill>
                  <a:srgbClr val="002060"/>
                </a:solidFill>
              </a:endParaRPr>
            </a:p>
            <a:p>
              <a:pPr marL="504200" indent="-504200" algn="ctr" defTabSz="1008400" fontAlgn="base">
                <a:lnSpc>
                  <a:spcPct val="120000"/>
                </a:lnSpc>
                <a:spcAft>
                  <a:spcPct val="0"/>
                </a:spcAft>
                <a:defRPr/>
              </a:pPr>
              <a:r>
                <a:rPr kumimoji="1" lang="ja-JP" altLang="en-US" sz="1400" dirty="0">
                  <a:solidFill>
                    <a:srgbClr val="002060"/>
                  </a:solidFill>
                </a:rPr>
                <a:t>グリーン・デスティネーションズ受賞</a:t>
              </a:r>
              <a:endParaRPr kumimoji="1" lang="en-US" altLang="ja-JP" sz="1400" dirty="0">
                <a:solidFill>
                  <a:srgbClr val="002060"/>
                </a:solidFill>
              </a:endParaRPr>
            </a:p>
          </p:txBody>
        </p:sp>
        <p:sp>
          <p:nvSpPr>
            <p:cNvPr id="20" name="テキスト ボックス 19">
              <a:extLst>
                <a:ext uri="{FF2B5EF4-FFF2-40B4-BE49-F238E27FC236}">
                  <a16:creationId xmlns:a16="http://schemas.microsoft.com/office/drawing/2014/main" id="{8BE2586D-949B-7C48-6E26-98E944C3D3BC}"/>
                </a:ext>
              </a:extLst>
            </p:cNvPr>
            <p:cNvSpPr txBox="1"/>
            <p:nvPr/>
          </p:nvSpPr>
          <p:spPr>
            <a:xfrm>
              <a:off x="3346940" y="1722525"/>
              <a:ext cx="3075828" cy="1446550"/>
            </a:xfrm>
            <a:prstGeom prst="rect">
              <a:avLst/>
            </a:prstGeom>
            <a:noFill/>
          </p:spPr>
          <p:txBody>
            <a:bodyPr wrap="square" rtlCol="0">
              <a:spAutoFit/>
            </a:bodyPr>
            <a:lstStyle/>
            <a:p>
              <a:pPr algn="just"/>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持続可能な観光の国際的な認証団体グリーン・デスティネーションズの表彰制度「</a:t>
              </a:r>
              <a:r>
                <a:rPr lang="ja-JP" altLang="en-US" sz="1100" b="1" i="0" dirty="0">
                  <a:solidFill>
                    <a:srgbClr val="000000"/>
                  </a:solidFill>
                  <a:effectLst/>
                  <a:latin typeface="BIZ UDPゴシック" panose="020B0400000000000000" pitchFamily="50" charset="-128"/>
                  <a:ea typeface="BIZ UDPゴシック" panose="020B0400000000000000" pitchFamily="50" charset="-128"/>
                </a:rPr>
                <a:t>世界の持続　可能な観光地ＴＯＰ１００選</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」に徳島県三好市が　　選出されました。　　　　　　　</a:t>
              </a:r>
              <a:endParaRPr lang="en-US" altLang="ja-JP" sz="1100" b="0" i="0" dirty="0">
                <a:solidFill>
                  <a:srgbClr val="000000"/>
                </a:solidFill>
                <a:effectLst/>
                <a:latin typeface="BIZ UDPゴシック" panose="020B0400000000000000" pitchFamily="50" charset="-128"/>
                <a:ea typeface="BIZ UDPゴシック" panose="020B0400000000000000" pitchFamily="50" charset="-128"/>
              </a:endParaRPr>
            </a:p>
            <a:p>
              <a:pPr algn="just"/>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　また、世界シェア</a:t>
              </a:r>
              <a:r>
                <a:rPr lang="en-US" altLang="ja-JP" sz="1100" b="0" i="0" dirty="0">
                  <a:solidFill>
                    <a:srgbClr val="000000"/>
                  </a:solidFill>
                  <a:effectLst/>
                  <a:latin typeface="BIZ UDPゴシック" panose="020B0400000000000000" pitchFamily="50" charset="-128"/>
                  <a:ea typeface="BIZ UDPゴシック" panose="020B0400000000000000" pitchFamily="50" charset="-128"/>
                </a:rPr>
                <a:t>No.1</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の旅行ガイドブック　　「</a:t>
              </a:r>
              <a:r>
                <a:rPr lang="ja-JP" altLang="en-US" sz="1100" b="1" i="0" dirty="0">
                  <a:solidFill>
                    <a:srgbClr val="000000"/>
                  </a:solidFill>
                  <a:effectLst/>
                  <a:latin typeface="BIZ UDPゴシック" panose="020B0400000000000000" pitchFamily="50" charset="-128"/>
                  <a:ea typeface="BIZ UDPゴシック" panose="020B0400000000000000" pitchFamily="50" charset="-128"/>
                </a:rPr>
                <a:t>ロンリープラネット</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」に「大好きな祖谷を第二の故郷に」（メイソン・フローレンス氏）が掲載されました。</a:t>
              </a:r>
            </a:p>
          </p:txBody>
        </p:sp>
        <p:grpSp>
          <p:nvGrpSpPr>
            <p:cNvPr id="45" name="グループ化 44">
              <a:extLst>
                <a:ext uri="{FF2B5EF4-FFF2-40B4-BE49-F238E27FC236}">
                  <a16:creationId xmlns:a16="http://schemas.microsoft.com/office/drawing/2014/main" id="{17902B73-9BDD-F362-D703-BDA0189F765D}"/>
                </a:ext>
              </a:extLst>
            </p:cNvPr>
            <p:cNvGrpSpPr/>
            <p:nvPr/>
          </p:nvGrpSpPr>
          <p:grpSpPr>
            <a:xfrm>
              <a:off x="4020333" y="3047004"/>
              <a:ext cx="2327343" cy="763991"/>
              <a:chOff x="3796151" y="2986637"/>
              <a:chExt cx="2533849" cy="859546"/>
            </a:xfrm>
          </p:grpSpPr>
          <p:pic>
            <p:nvPicPr>
              <p:cNvPr id="21" name="図 20">
                <a:extLst>
                  <a:ext uri="{FF2B5EF4-FFF2-40B4-BE49-F238E27FC236}">
                    <a16:creationId xmlns:a16="http://schemas.microsoft.com/office/drawing/2014/main" id="{DB8AB956-B94F-D58F-CE8E-35BB92D610D9}"/>
                  </a:ext>
                </a:extLst>
              </p:cNvPr>
              <p:cNvPicPr>
                <a:picLocks noChangeAspect="1"/>
              </p:cNvPicPr>
              <p:nvPr/>
            </p:nvPicPr>
            <p:blipFill rotWithShape="1">
              <a:blip r:embed="rId8">
                <a:extLst>
                  <a:ext uri="{28A0092B-C50C-407E-A947-70E740481C1C}">
                    <a14:useLocalDpi xmlns:a14="http://schemas.microsoft.com/office/drawing/2010/main" val="0"/>
                  </a:ext>
                </a:extLst>
              </a:blip>
              <a:srcRect r="8376"/>
              <a:stretch/>
            </p:blipFill>
            <p:spPr>
              <a:xfrm>
                <a:off x="3796151" y="2986637"/>
                <a:ext cx="1181318" cy="859546"/>
              </a:xfrm>
              <a:prstGeom prst="rect">
                <a:avLst/>
              </a:prstGeom>
            </p:spPr>
          </p:pic>
          <p:pic>
            <p:nvPicPr>
              <p:cNvPr id="37" name="図 36">
                <a:extLst>
                  <a:ext uri="{FF2B5EF4-FFF2-40B4-BE49-F238E27FC236}">
                    <a16:creationId xmlns:a16="http://schemas.microsoft.com/office/drawing/2014/main" id="{2D7DA00F-6942-7CB8-88B1-2C071D818C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0680" y="2986637"/>
                <a:ext cx="1289320" cy="859546"/>
              </a:xfrm>
              <a:prstGeom prst="rect">
                <a:avLst/>
              </a:prstGeom>
            </p:spPr>
          </p:pic>
        </p:grpSp>
      </p:grpSp>
      <p:grpSp>
        <p:nvGrpSpPr>
          <p:cNvPr id="2" name="グループ化 1">
            <a:extLst>
              <a:ext uri="{FF2B5EF4-FFF2-40B4-BE49-F238E27FC236}">
                <a16:creationId xmlns:a16="http://schemas.microsoft.com/office/drawing/2014/main" id="{74B1384B-1F77-E546-5716-2CD2D6F221A5}"/>
              </a:ext>
            </a:extLst>
          </p:cNvPr>
          <p:cNvGrpSpPr/>
          <p:nvPr/>
        </p:nvGrpSpPr>
        <p:grpSpPr>
          <a:xfrm>
            <a:off x="3329826" y="1250421"/>
            <a:ext cx="3134640" cy="2723599"/>
            <a:chOff x="3317534" y="4053439"/>
            <a:chExt cx="3134640" cy="2723599"/>
          </a:xfrm>
        </p:grpSpPr>
        <p:sp>
          <p:nvSpPr>
            <p:cNvPr id="34" name="object 2">
              <a:extLst>
                <a:ext uri="{FF2B5EF4-FFF2-40B4-BE49-F238E27FC236}">
                  <a16:creationId xmlns:a16="http://schemas.microsoft.com/office/drawing/2014/main" id="{1E69AB31-6ECC-B7E8-233D-5F7C70D6CDCC}"/>
                </a:ext>
              </a:extLst>
            </p:cNvPr>
            <p:cNvSpPr/>
            <p:nvPr/>
          </p:nvSpPr>
          <p:spPr>
            <a:xfrm>
              <a:off x="3317534" y="4517383"/>
              <a:ext cx="3132000" cy="2259655"/>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lumMod val="95000"/>
              </a:schemeClr>
            </a:solidFill>
            <a:ln w="38100">
              <a:noFill/>
            </a:ln>
          </p:spPr>
          <p:txBody>
            <a:bodyPr wrap="square" lIns="0" tIns="0" rIns="0" bIns="0" rtlCol="0"/>
            <a:lstStyle/>
            <a:p>
              <a:endParaRPr dirty="0">
                <a:latin typeface="BIZ UDPゴシック" panose="020B0400000000000000" pitchFamily="50" charset="-128"/>
                <a:ea typeface="BIZ UDPゴシック" panose="020B0400000000000000" pitchFamily="50" charset="-128"/>
              </a:endParaRPr>
            </a:p>
          </p:txBody>
        </p:sp>
        <p:sp>
          <p:nvSpPr>
            <p:cNvPr id="14" name="タイトル 1">
              <a:extLst>
                <a:ext uri="{FF2B5EF4-FFF2-40B4-BE49-F238E27FC236}">
                  <a16:creationId xmlns:a16="http://schemas.microsoft.com/office/drawing/2014/main" id="{E1C018BF-B99E-15FF-593A-8AF8E7F548C2}"/>
                </a:ext>
              </a:extLst>
            </p:cNvPr>
            <p:cNvSpPr txBox="1">
              <a:spLocks/>
            </p:cNvSpPr>
            <p:nvPr/>
          </p:nvSpPr>
          <p:spPr>
            <a:xfrm>
              <a:off x="3392174" y="4053439"/>
              <a:ext cx="3060000" cy="45969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0" rIns="91440" bIns="0" rtlCol="0" anchor="ctr">
              <a:normAutofit lnSpcReduction="10000"/>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marL="504200" indent="-504200" algn="ctr" defTabSz="1008400" fontAlgn="base">
                <a:lnSpc>
                  <a:spcPct val="120000"/>
                </a:lnSpc>
                <a:spcAft>
                  <a:spcPct val="0"/>
                </a:spcAft>
                <a:defRPr/>
              </a:pPr>
              <a:r>
                <a:rPr lang="ja-JP" altLang="en-US" sz="1400" dirty="0">
                  <a:solidFill>
                    <a:srgbClr val="002060"/>
                  </a:solidFill>
                  <a:cs typeface="Yu Gothic"/>
                </a:rPr>
                <a:t>大阪・関西万博、徳島</a:t>
              </a:r>
              <a:endParaRPr lang="en-US" altLang="ja-JP" sz="1400" dirty="0">
                <a:solidFill>
                  <a:srgbClr val="002060"/>
                </a:solidFill>
                <a:cs typeface="Yu Gothic"/>
              </a:endParaRPr>
            </a:p>
            <a:p>
              <a:pPr marL="504200" indent="-504200" algn="ctr" defTabSz="1008400" fontAlgn="base">
                <a:lnSpc>
                  <a:spcPct val="120000"/>
                </a:lnSpc>
                <a:spcAft>
                  <a:spcPct val="0"/>
                </a:spcAft>
                <a:defRPr/>
              </a:pPr>
              <a:r>
                <a:rPr lang="ja-JP" altLang="en-US" sz="1400" dirty="0">
                  <a:solidFill>
                    <a:srgbClr val="002060"/>
                  </a:solidFill>
                  <a:cs typeface="Yu Gothic"/>
                </a:rPr>
                <a:t>「まるごとパビリオン」</a:t>
              </a:r>
              <a:endParaRPr lang="en-US" altLang="ja-JP" sz="1400" dirty="0">
                <a:solidFill>
                  <a:srgbClr val="002060"/>
                </a:solidFill>
                <a:cs typeface="Yu Gothic"/>
              </a:endParaRPr>
            </a:p>
          </p:txBody>
        </p:sp>
        <p:pic>
          <p:nvPicPr>
            <p:cNvPr id="17" name="図 16">
              <a:extLst>
                <a:ext uri="{FF2B5EF4-FFF2-40B4-BE49-F238E27FC236}">
                  <a16:creationId xmlns:a16="http://schemas.microsoft.com/office/drawing/2014/main" id="{72259E78-6787-31E0-5381-904C7B3F501A}"/>
                </a:ext>
              </a:extLst>
            </p:cNvPr>
            <p:cNvPicPr>
              <a:picLocks noChangeAspect="1"/>
            </p:cNvPicPr>
            <p:nvPr/>
          </p:nvPicPr>
          <p:blipFill rotWithShape="1">
            <a:blip r:embed="rId10">
              <a:extLst>
                <a:ext uri="{28A0092B-C50C-407E-A947-70E740481C1C}">
                  <a14:useLocalDpi xmlns:a14="http://schemas.microsoft.com/office/drawing/2010/main" val="0"/>
                </a:ext>
              </a:extLst>
            </a:blip>
            <a:srcRect l="11449" r="8638"/>
            <a:stretch/>
          </p:blipFill>
          <p:spPr>
            <a:xfrm>
              <a:off x="4480255" y="5158209"/>
              <a:ext cx="1907408" cy="1491771"/>
            </a:xfrm>
            <a:prstGeom prst="rect">
              <a:avLst/>
            </a:prstGeom>
          </p:spPr>
        </p:pic>
        <p:sp>
          <p:nvSpPr>
            <p:cNvPr id="19" name="テキスト ボックス 18">
              <a:extLst>
                <a:ext uri="{FF2B5EF4-FFF2-40B4-BE49-F238E27FC236}">
                  <a16:creationId xmlns:a16="http://schemas.microsoft.com/office/drawing/2014/main" id="{5F317B3F-E8BD-06DC-560F-0C9EF7D7D70D}"/>
                </a:ext>
              </a:extLst>
            </p:cNvPr>
            <p:cNvSpPr txBox="1"/>
            <p:nvPr/>
          </p:nvSpPr>
          <p:spPr>
            <a:xfrm>
              <a:off x="3392174" y="4524149"/>
              <a:ext cx="3049284" cy="600164"/>
            </a:xfrm>
            <a:prstGeom prst="rect">
              <a:avLst/>
            </a:prstGeom>
            <a:noFill/>
          </p:spPr>
          <p:txBody>
            <a:bodyPr wrap="square" rtlCol="0">
              <a:spAutoFit/>
            </a:bodyPr>
            <a:lstStyle/>
            <a:p>
              <a:pPr algn="just"/>
              <a:r>
                <a:rPr kumimoji="1" lang="en-US" altLang="ja-JP" sz="1100" dirty="0">
                  <a:latin typeface="BIZ UDPゴシック" panose="020B0400000000000000" pitchFamily="50" charset="-128"/>
                  <a:ea typeface="BIZ UDPゴシック" panose="020B0400000000000000" pitchFamily="50" charset="-128"/>
                </a:rPr>
                <a:t>SDG</a:t>
              </a:r>
              <a:r>
                <a:rPr kumimoji="1" lang="ja-JP" altLang="en-US" sz="1100" dirty="0">
                  <a:latin typeface="BIZ UDPゴシック" panose="020B0400000000000000" pitchFamily="50" charset="-128"/>
                  <a:ea typeface="BIZ UDPゴシック" panose="020B0400000000000000" pitchFamily="50" charset="-128"/>
                </a:rPr>
                <a:t>ｓ探究学習の事前学習として、徳島県に訪れる前に、大阪・関西万博２０２５の「</a:t>
              </a:r>
              <a:r>
                <a:rPr kumimoji="1" lang="ja-JP" altLang="en-US" sz="1100" b="1" dirty="0">
                  <a:latin typeface="BIZ UDPゴシック" panose="020B0400000000000000" pitchFamily="50" charset="-128"/>
                  <a:ea typeface="BIZ UDPゴシック" panose="020B0400000000000000" pitchFamily="50" charset="-128"/>
                </a:rPr>
                <a:t>徳島まるごとパビリオン</a:t>
              </a:r>
              <a:r>
                <a:rPr kumimoji="1" lang="ja-JP" altLang="en-US" sz="1100" dirty="0">
                  <a:latin typeface="BIZ UDPゴシック" panose="020B0400000000000000" pitchFamily="50" charset="-128"/>
                  <a:ea typeface="BIZ UDPゴシック" panose="020B0400000000000000" pitchFamily="50" charset="-128"/>
                </a:rPr>
                <a:t>」を体験しておきましょう。</a:t>
              </a:r>
            </a:p>
          </p:txBody>
        </p:sp>
        <p:grpSp>
          <p:nvGrpSpPr>
            <p:cNvPr id="44" name="グループ化 43">
              <a:extLst>
                <a:ext uri="{FF2B5EF4-FFF2-40B4-BE49-F238E27FC236}">
                  <a16:creationId xmlns:a16="http://schemas.microsoft.com/office/drawing/2014/main" id="{97657AC9-A001-C927-747E-6023EF4B697F}"/>
                </a:ext>
              </a:extLst>
            </p:cNvPr>
            <p:cNvGrpSpPr/>
            <p:nvPr/>
          </p:nvGrpSpPr>
          <p:grpSpPr>
            <a:xfrm>
              <a:off x="3441292" y="5158209"/>
              <a:ext cx="1191173" cy="1513921"/>
              <a:chOff x="3501464" y="5294970"/>
              <a:chExt cx="1110716" cy="1411664"/>
            </a:xfrm>
          </p:grpSpPr>
          <p:pic>
            <p:nvPicPr>
              <p:cNvPr id="7" name="図 6">
                <a:extLst>
                  <a:ext uri="{FF2B5EF4-FFF2-40B4-BE49-F238E27FC236}">
                    <a16:creationId xmlns:a16="http://schemas.microsoft.com/office/drawing/2014/main" id="{7C7CD8DA-4372-90C6-5411-45AB878DE4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1464" y="5294970"/>
                <a:ext cx="1105914" cy="691196"/>
              </a:xfrm>
              <a:prstGeom prst="rect">
                <a:avLst/>
              </a:prstGeom>
            </p:spPr>
          </p:pic>
          <p:pic>
            <p:nvPicPr>
              <p:cNvPr id="12" name="図 11">
                <a:extLst>
                  <a:ext uri="{FF2B5EF4-FFF2-40B4-BE49-F238E27FC236}">
                    <a16:creationId xmlns:a16="http://schemas.microsoft.com/office/drawing/2014/main" id="{2FDC80D8-EE3D-098B-555C-8BE68EFD24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6266" y="6015438"/>
                <a:ext cx="1105914" cy="691196"/>
              </a:xfrm>
              <a:prstGeom prst="rect">
                <a:avLst/>
              </a:prstGeom>
            </p:spPr>
          </p:pic>
        </p:grpSp>
      </p:grpSp>
      <p:sp>
        <p:nvSpPr>
          <p:cNvPr id="8" name="タイトル 1">
            <a:extLst>
              <a:ext uri="{FF2B5EF4-FFF2-40B4-BE49-F238E27FC236}">
                <a16:creationId xmlns:a16="http://schemas.microsoft.com/office/drawing/2014/main" id="{5875B73D-B150-C556-8E5E-C53FC58F178A}"/>
              </a:ext>
            </a:extLst>
          </p:cNvPr>
          <p:cNvSpPr txBox="1">
            <a:spLocks/>
          </p:cNvSpPr>
          <p:nvPr/>
        </p:nvSpPr>
        <p:spPr>
          <a:xfrm>
            <a:off x="6665072" y="1202465"/>
            <a:ext cx="3060000" cy="45969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0" rIns="91440" bIns="0" rtlCol="0" anchor="ctr">
            <a:normAutofit lnSpcReduction="10000"/>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marL="504200" indent="-504200" algn="ctr" defTabSz="1008400" fontAlgn="base">
              <a:lnSpc>
                <a:spcPct val="120000"/>
              </a:lnSpc>
              <a:spcAft>
                <a:spcPct val="0"/>
              </a:spcAft>
              <a:defRPr/>
            </a:pPr>
            <a:r>
              <a:rPr kumimoji="1" lang="ja-JP" altLang="en-US" sz="1400" dirty="0">
                <a:solidFill>
                  <a:srgbClr val="002060"/>
                </a:solidFill>
              </a:rPr>
              <a:t>「徳島ならではの平和学習」</a:t>
            </a:r>
            <a:endParaRPr kumimoji="1" lang="en-US" altLang="ja-JP" sz="1400" dirty="0">
              <a:solidFill>
                <a:srgbClr val="002060"/>
              </a:solidFill>
            </a:endParaRPr>
          </a:p>
          <a:p>
            <a:pPr marL="504200" indent="-504200" algn="ctr" defTabSz="1008400" fontAlgn="base">
              <a:lnSpc>
                <a:spcPct val="120000"/>
              </a:lnSpc>
              <a:spcAft>
                <a:spcPct val="0"/>
              </a:spcAft>
              <a:defRPr/>
            </a:pPr>
            <a:r>
              <a:rPr kumimoji="1" lang="ja-JP" altLang="en-US" sz="1400" dirty="0">
                <a:solidFill>
                  <a:srgbClr val="002060"/>
                </a:solidFill>
              </a:rPr>
              <a:t>鳴門市ドイツ館</a:t>
            </a:r>
            <a:endParaRPr kumimoji="1" lang="en-US" altLang="ja-JP" sz="1400" dirty="0">
              <a:solidFill>
                <a:srgbClr val="002060"/>
              </a:solidFill>
            </a:endParaRPr>
          </a:p>
        </p:txBody>
      </p:sp>
      <p:sp>
        <p:nvSpPr>
          <p:cNvPr id="11" name="テキスト ボックス 10">
            <a:extLst>
              <a:ext uri="{FF2B5EF4-FFF2-40B4-BE49-F238E27FC236}">
                <a16:creationId xmlns:a16="http://schemas.microsoft.com/office/drawing/2014/main" id="{80C08266-8102-87C1-A5BB-723E719D22AB}"/>
              </a:ext>
            </a:extLst>
          </p:cNvPr>
          <p:cNvSpPr txBox="1"/>
          <p:nvPr/>
        </p:nvSpPr>
        <p:spPr>
          <a:xfrm>
            <a:off x="6649244" y="1722525"/>
            <a:ext cx="3091656" cy="2123658"/>
          </a:xfrm>
          <a:prstGeom prst="rect">
            <a:avLst/>
          </a:prstGeom>
          <a:noFill/>
        </p:spPr>
        <p:txBody>
          <a:bodyPr wrap="square" rtlCol="0">
            <a:spAutoFit/>
          </a:bodyPr>
          <a:lstStyle/>
          <a:p>
            <a:pPr algn="just"/>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第一次世界大戦時、日本軍の捕虜となったドイツ兵のうち約</a:t>
            </a:r>
            <a:r>
              <a:rPr lang="en-US" altLang="ja-JP" sz="1100" b="0" i="0" dirty="0">
                <a:solidFill>
                  <a:srgbClr val="000000"/>
                </a:solidFill>
                <a:effectLst/>
                <a:latin typeface="BIZ UDPゴシック" panose="020B0400000000000000" pitchFamily="50" charset="-128"/>
                <a:ea typeface="BIZ UDPゴシック" panose="020B0400000000000000" pitchFamily="50" charset="-128"/>
              </a:rPr>
              <a:t>1000</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名が、板野郡板東町（現在の鳴門市大麻町）にあった「板東俘虜収容所」に　収容されていました。収容所所長の松江豊寿はドイツ俘虜に対し寛大で人道的な措置をとったことで知られており、ドイツ人俘虜と地元住民との間に立場を越えた友好の絆が芽生えました。</a:t>
            </a:r>
            <a:endParaRPr lang="en-US" altLang="ja-JP" sz="1100" b="0" i="0" dirty="0">
              <a:solidFill>
                <a:srgbClr val="000000"/>
              </a:solidFill>
              <a:effectLst/>
              <a:latin typeface="BIZ UDPゴシック" panose="020B0400000000000000" pitchFamily="50" charset="-128"/>
              <a:ea typeface="BIZ UDPゴシック" panose="020B0400000000000000" pitchFamily="50" charset="-128"/>
            </a:endParaRPr>
          </a:p>
          <a:p>
            <a:pPr algn="just"/>
            <a:r>
              <a:rPr lang="ja-JP" altLang="en-US" sz="800" dirty="0">
                <a:solidFill>
                  <a:srgbClr val="000000"/>
                </a:solidFill>
                <a:latin typeface="BIZ UDPゴシック" panose="020B0400000000000000" pitchFamily="50" charset="-128"/>
                <a:ea typeface="BIZ UDPゴシック" panose="020B0400000000000000" pitchFamily="50" charset="-128"/>
              </a:rPr>
              <a:t>　</a:t>
            </a:r>
            <a:endParaRPr lang="ja-JP" altLang="en-US" sz="800" b="0" i="0" dirty="0">
              <a:solidFill>
                <a:srgbClr val="000000"/>
              </a:solidFill>
              <a:effectLst/>
              <a:latin typeface="BIZ UDPゴシック" panose="020B0400000000000000" pitchFamily="50" charset="-128"/>
              <a:ea typeface="BIZ UDPゴシック" panose="020B0400000000000000" pitchFamily="50" charset="-128"/>
            </a:endParaRPr>
          </a:p>
          <a:p>
            <a:pPr algn="just"/>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ウクライナとロシア、パレスチナとイスラエル等、平和であることが当たり前で無い時代</a:t>
            </a:r>
            <a:r>
              <a:rPr lang="ja-JP" altLang="en-US" sz="1100" dirty="0">
                <a:solidFill>
                  <a:srgbClr val="000000"/>
                </a:solidFill>
                <a:latin typeface="BIZ UDPゴシック" panose="020B0400000000000000" pitchFamily="50" charset="-128"/>
                <a:ea typeface="BIZ UDPゴシック" panose="020B0400000000000000" pitchFamily="50" charset="-128"/>
              </a:rPr>
              <a:t>の</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中で、「</a:t>
            </a:r>
            <a:r>
              <a:rPr lang="ja-JP" altLang="en-US" sz="1100" b="1" i="0" dirty="0">
                <a:solidFill>
                  <a:srgbClr val="000000"/>
                </a:solidFill>
                <a:effectLst/>
                <a:latin typeface="BIZ UDPゴシック" panose="020B0400000000000000" pitchFamily="50" charset="-128"/>
                <a:ea typeface="BIZ UDPゴシック" panose="020B0400000000000000" pitchFamily="50" charset="-128"/>
              </a:rPr>
              <a:t>徳島ならではの平和学習</a:t>
            </a:r>
            <a:r>
              <a:rPr lang="ja-JP" altLang="en-US" sz="1100" b="0" i="0" dirty="0">
                <a:solidFill>
                  <a:srgbClr val="000000"/>
                </a:solidFill>
                <a:effectLst/>
                <a:latin typeface="BIZ UDPゴシック" panose="020B0400000000000000" pitchFamily="50" charset="-128"/>
                <a:ea typeface="BIZ UDPゴシック" panose="020B0400000000000000" pitchFamily="50" charset="-128"/>
              </a:rPr>
              <a:t>」の場所としてお勧めします。</a:t>
            </a:r>
          </a:p>
        </p:txBody>
      </p:sp>
      <p:pic>
        <p:nvPicPr>
          <p:cNvPr id="36" name="図 35">
            <a:extLst>
              <a:ext uri="{FF2B5EF4-FFF2-40B4-BE49-F238E27FC236}">
                <a16:creationId xmlns:a16="http://schemas.microsoft.com/office/drawing/2014/main" id="{9E1CEB90-7556-FE97-D6FA-036BA6302D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11517" y="5400628"/>
            <a:ext cx="2970582" cy="1006672"/>
          </a:xfrm>
          <a:prstGeom prst="rect">
            <a:avLst/>
          </a:prstGeom>
        </p:spPr>
      </p:pic>
      <p:sp>
        <p:nvSpPr>
          <p:cNvPr id="38" name="テキスト ボックス 37">
            <a:extLst>
              <a:ext uri="{FF2B5EF4-FFF2-40B4-BE49-F238E27FC236}">
                <a16:creationId xmlns:a16="http://schemas.microsoft.com/office/drawing/2014/main" id="{14C977D2-29F4-AC60-96FB-FDB210915FB2}"/>
              </a:ext>
            </a:extLst>
          </p:cNvPr>
          <p:cNvSpPr txBox="1"/>
          <p:nvPr/>
        </p:nvSpPr>
        <p:spPr>
          <a:xfrm>
            <a:off x="6711517" y="6392047"/>
            <a:ext cx="2603598" cy="369332"/>
          </a:xfrm>
          <a:prstGeom prst="rect">
            <a:avLst/>
          </a:prstGeom>
          <a:noFill/>
        </p:spPr>
        <p:txBody>
          <a:bodyPr wrap="none" rtlCol="0">
            <a:spAutoFit/>
          </a:bodyPr>
          <a:lstStyle/>
          <a:p>
            <a:r>
              <a:rPr kumimoji="1" lang="en-US" altLang="ja-JP" sz="900" dirty="0">
                <a:latin typeface="BIZ UDPゴシック" panose="020B0400000000000000" pitchFamily="50" charset="-128"/>
                <a:ea typeface="BIZ UDPゴシック" panose="020B0400000000000000" pitchFamily="50" charset="-128"/>
              </a:rPr>
              <a:t>https://doitsukan.com/what.html</a:t>
            </a:r>
            <a:r>
              <a:rPr kumimoji="1" lang="ja-JP" altLang="en-US" sz="900" dirty="0">
                <a:latin typeface="BIZ UDPゴシック" panose="020B0400000000000000" pitchFamily="50" charset="-128"/>
                <a:ea typeface="BIZ UDPゴシック" panose="020B0400000000000000" pitchFamily="50" charset="-128"/>
              </a:rPr>
              <a:t>　　</a:t>
            </a:r>
            <a:endParaRPr kumimoji="1" lang="en-US" altLang="ja-JP" sz="900" dirty="0">
              <a:latin typeface="BIZ UDPゴシック" panose="020B0400000000000000" pitchFamily="50" charset="-128"/>
              <a:ea typeface="BIZ UDPゴシック" panose="020B0400000000000000" pitchFamily="50" charset="-128"/>
            </a:endParaRPr>
          </a:p>
          <a:p>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ラーゲル：捕虜収容所　鳴門市ドイツ館</a:t>
            </a:r>
            <a:r>
              <a:rPr kumimoji="1" lang="en-US" altLang="ja-JP" sz="900" dirty="0">
                <a:latin typeface="BIZ UDPゴシック" panose="020B0400000000000000" pitchFamily="50" charset="-128"/>
                <a:ea typeface="BIZ UDPゴシック" panose="020B0400000000000000" pitchFamily="50" charset="-128"/>
              </a:rPr>
              <a:t>HP</a:t>
            </a:r>
            <a:r>
              <a:rPr kumimoji="1" lang="ja-JP" altLang="en-US" sz="900" dirty="0">
                <a:latin typeface="BIZ UDPゴシック" panose="020B0400000000000000" pitchFamily="50" charset="-128"/>
                <a:ea typeface="BIZ UDPゴシック" panose="020B0400000000000000" pitchFamily="50" charset="-128"/>
              </a:rPr>
              <a:t>より</a:t>
            </a:r>
          </a:p>
        </p:txBody>
      </p:sp>
      <p:pic>
        <p:nvPicPr>
          <p:cNvPr id="40" name="図 39">
            <a:extLst>
              <a:ext uri="{FF2B5EF4-FFF2-40B4-BE49-F238E27FC236}">
                <a16:creationId xmlns:a16="http://schemas.microsoft.com/office/drawing/2014/main" id="{04B2CD47-6CB9-9583-31B1-E6A4011FA6FE}"/>
              </a:ext>
            </a:extLst>
          </p:cNvPr>
          <p:cNvPicPr>
            <a:picLocks noChangeAspect="1"/>
          </p:cNvPicPr>
          <p:nvPr/>
        </p:nvPicPr>
        <p:blipFill rotWithShape="1">
          <a:blip r:embed="rId14">
            <a:extLst>
              <a:ext uri="{28A0092B-C50C-407E-A947-70E740481C1C}">
                <a14:useLocalDpi xmlns:a14="http://schemas.microsoft.com/office/drawing/2010/main" val="0"/>
              </a:ext>
            </a:extLst>
          </a:blip>
          <a:srcRect t="15754" r="10495"/>
          <a:stretch/>
        </p:blipFill>
        <p:spPr>
          <a:xfrm>
            <a:off x="7370060" y="3681413"/>
            <a:ext cx="2312039" cy="1451529"/>
          </a:xfrm>
          <a:prstGeom prst="rect">
            <a:avLst/>
          </a:prstGeom>
        </p:spPr>
      </p:pic>
      <p:sp>
        <p:nvSpPr>
          <p:cNvPr id="42" name="テキスト ボックス 41">
            <a:extLst>
              <a:ext uri="{FF2B5EF4-FFF2-40B4-BE49-F238E27FC236}">
                <a16:creationId xmlns:a16="http://schemas.microsoft.com/office/drawing/2014/main" id="{E059D24A-D0C0-1881-A873-0124B10A3FCB}"/>
              </a:ext>
            </a:extLst>
          </p:cNvPr>
          <p:cNvSpPr txBox="1"/>
          <p:nvPr/>
        </p:nvSpPr>
        <p:spPr>
          <a:xfrm>
            <a:off x="8085138" y="5099774"/>
            <a:ext cx="939681" cy="230832"/>
          </a:xfrm>
          <a:prstGeom prst="rect">
            <a:avLst/>
          </a:prstGeom>
          <a:noFill/>
        </p:spPr>
        <p:txBody>
          <a:bodyPr wrap="none" rtlCol="0">
            <a:spAutoFit/>
          </a:bodyPr>
          <a:lstStyle/>
          <a:p>
            <a:r>
              <a:rPr kumimoji="1" lang="ja-JP" altLang="en-US" sz="900" b="1" dirty="0">
                <a:latin typeface="BIZ UDPゴシック" panose="020B0400000000000000" pitchFamily="50" charset="-128"/>
                <a:ea typeface="BIZ UDPゴシック" panose="020B0400000000000000" pitchFamily="50" charset="-128"/>
              </a:rPr>
              <a:t>鳴門市ドイツ館</a:t>
            </a:r>
          </a:p>
        </p:txBody>
      </p:sp>
    </p:spTree>
    <p:extLst>
      <p:ext uri="{BB962C8B-B14F-4D97-AF65-F5344CB8AC3E}">
        <p14:creationId xmlns:p14="http://schemas.microsoft.com/office/powerpoint/2010/main" val="404537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7D5B8C-3B80-5B4A-4A13-60F7309D37EA}"/>
              </a:ext>
            </a:extLst>
          </p:cNvPr>
          <p:cNvSpPr>
            <a:spLocks noGrp="1"/>
          </p:cNvSpPr>
          <p:nvPr>
            <p:ph type="title" idx="4294967295"/>
          </p:nvPr>
        </p:nvSpPr>
        <p:spPr>
          <a:xfrm>
            <a:off x="168636" y="826207"/>
            <a:ext cx="2336440" cy="365126"/>
          </a:xfrm>
          <a:solidFill>
            <a:srgbClr val="00668D"/>
          </a:solidFill>
        </p:spPr>
        <p:txBody>
          <a:bodyPr tIns="0" bIns="0">
            <a:noAutofit/>
          </a:bodyPr>
          <a:lstStyle/>
          <a:p>
            <a:pPr algn="ctr"/>
            <a:r>
              <a:rPr kumimoji="1" lang="en-US" altLang="ja-JP" sz="1800" dirty="0">
                <a:solidFill>
                  <a:schemeClr val="bg1"/>
                </a:solidFill>
                <a:latin typeface="BIZ UDPゴシック" panose="020B0400000000000000" pitchFamily="50" charset="-128"/>
                <a:ea typeface="BIZ UDPゴシック" panose="020B0400000000000000" pitchFamily="50" charset="-128"/>
              </a:rPr>
              <a:t>column</a:t>
            </a:r>
            <a:r>
              <a:rPr lang="ja-JP" altLang="en-US" sz="1800" b="1" i="0" u="none" strike="noStrike" dirty="0">
                <a:solidFill>
                  <a:schemeClr val="bg1"/>
                </a:solidFill>
                <a:effectLst/>
                <a:latin typeface="BIZ UDPゴシック" panose="020B0400000000000000" pitchFamily="50" charset="-128"/>
                <a:ea typeface="BIZ UDPゴシック" panose="020B0400000000000000" pitchFamily="50" charset="-128"/>
              </a:rPr>
              <a:t> </a:t>
            </a:r>
            <a:endParaRPr kumimoji="1"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5">
            <a:extLst>
              <a:ext uri="{FF2B5EF4-FFF2-40B4-BE49-F238E27FC236}">
                <a16:creationId xmlns:a16="http://schemas.microsoft.com/office/drawing/2014/main" id="{3600DD39-845E-14CF-F4BE-49D2A411A91D}"/>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15</a:t>
            </a:fld>
            <a:endParaRPr kumimoji="1" lang="ja-JP" altLang="en-US">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FDC9192-BDF1-13E6-0D45-7BB07694B579}"/>
              </a:ext>
            </a:extLst>
          </p:cNvPr>
          <p:cNvSpPr txBox="1"/>
          <p:nvPr/>
        </p:nvSpPr>
        <p:spPr>
          <a:xfrm>
            <a:off x="148541" y="1247162"/>
            <a:ext cx="9386076" cy="276999"/>
          </a:xfrm>
          <a:prstGeom prst="rect">
            <a:avLst/>
          </a:prstGeom>
          <a:noFill/>
        </p:spPr>
        <p:txBody>
          <a:bodyPr wrap="square" rtlCol="0">
            <a:spAutoFit/>
          </a:bodyPr>
          <a:lstStyle/>
          <a:p>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【高い品質を誇り、阿波藍として知られる徳島県産の藍染料は、吉野川が引き起こす洪水と氾濫によって、基幹産業へと成長し</a:t>
            </a:r>
            <a:r>
              <a:rPr lang="ja-JP" altLang="en-US"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ました</a:t>
            </a:r>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1" name="テキスト ボックス 40">
            <a:extLst>
              <a:ext uri="{FF2B5EF4-FFF2-40B4-BE49-F238E27FC236}">
                <a16:creationId xmlns:a16="http://schemas.microsoft.com/office/drawing/2014/main" id="{F56AC90A-28FD-B852-EF84-E825B959E351}"/>
              </a:ext>
            </a:extLst>
          </p:cNvPr>
          <p:cNvSpPr txBox="1"/>
          <p:nvPr/>
        </p:nvSpPr>
        <p:spPr>
          <a:xfrm>
            <a:off x="148540" y="1580520"/>
            <a:ext cx="6580064" cy="1256819"/>
          </a:xfrm>
          <a:prstGeom prst="rect">
            <a:avLst/>
          </a:prstGeom>
          <a:noFill/>
        </p:spPr>
        <p:txBody>
          <a:bodyPr wrap="square" rtlCol="0">
            <a:spAutoFit/>
          </a:bodyPr>
          <a:lstStyle/>
          <a:p>
            <a:pPr indent="139700" algn="just">
              <a:lnSpc>
                <a:spcPct val="107000"/>
              </a:lnSpc>
              <a:spcAft>
                <a:spcPts val="800"/>
              </a:spcAft>
            </a:pP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吉野川は四国第一の大川にして四国三郎の称あり。</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「明治以前・日本土木史」</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より昭和</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11</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年編纂</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1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1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139700" algn="just">
              <a:lnSpc>
                <a:spcPct val="107000"/>
              </a:lnSpc>
              <a:spcAft>
                <a:spcPts val="800"/>
              </a:spcAft>
            </a:pP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徳島県の東西を貫くこの川は、現在のように堤防や上流域のダムが整備される以前は、関東の利根川（坂東太郎）、九州の筑後川（筑紫次郎）と並ぶ日本三大暴れ川として、人々に恐れられてき</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ました</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しかし、洪水による</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氾濫の</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度</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に肥沃な</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土が上流から運ばれることで、</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稲の代わりに「藍」の栽培が盛んになってい</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きました</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。高い品質を誇り、後に阿波藍として知られる徳島県産の藍染料は、吉野川が引き起こす洪水と氾濫によって、基幹産業へと成長したので</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9BB46F21-B854-EA06-0664-E2DA0A809105}"/>
              </a:ext>
            </a:extLst>
          </p:cNvPr>
          <p:cNvSpPr txBox="1"/>
          <p:nvPr/>
        </p:nvSpPr>
        <p:spPr>
          <a:xfrm>
            <a:off x="156693" y="4611868"/>
            <a:ext cx="6571911" cy="2083968"/>
          </a:xfrm>
          <a:prstGeom prst="rect">
            <a:avLst/>
          </a:prstGeom>
          <a:noFill/>
        </p:spPr>
        <p:txBody>
          <a:bodyPr wrap="square" rtlCol="0">
            <a:spAutoFit/>
          </a:bodyPr>
          <a:lstStyle/>
          <a:p>
            <a:pPr indent="139700" algn="just">
              <a:lnSpc>
                <a:spcPct val="107000"/>
              </a:lnSpc>
              <a:spcAft>
                <a:spcPts val="800"/>
              </a:spcAft>
            </a:pP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弘法大師ゆかりの８８ヶ所の札所を巡りながら四国を全周する、全長</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1400</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キロメートルに及ぶ壮大な</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回遊型巡礼路、四国遍路。その起源は、</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1200</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年前にさかのぼ</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り</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、元は僧侶や修験者たちが修行として辿り歩いた聖地巡礼がはじまりといわれて</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おり、</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四国遍路は阿波</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徳島</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から始ま</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ります。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大阪・京都から船で行</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きやすい阿波は、地理的にも四国</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の玄関口で</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あり、</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撫養港は、四国へ上陸し撫養街道を通って一番札所</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「霊山寺」へ向かうお遍路さんで大いに賑</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いました</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139700" algn="just">
              <a:lnSpc>
                <a:spcPct val="107000"/>
              </a:lnSpc>
              <a:spcAft>
                <a:spcPts val="800"/>
              </a:spcAft>
            </a:pP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吉野川流域の藍産業の発達</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により</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、早くから交通路である街道がひらけていたことが、遠隔地</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へ</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の巡礼を活発化させ、「四国遍路」</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の普及に寄与し、今も</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受け継がれているので</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100" kern="1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indent="139700" algn="just">
              <a:lnSpc>
                <a:spcPct val="107000"/>
              </a:lnSpc>
              <a:spcAft>
                <a:spcPts val="800"/>
              </a:spcAft>
            </a:pPr>
            <a:r>
              <a:rPr lang="ja-JP" altLang="ja-JP"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四国遍路は</a:t>
            </a:r>
            <a:r>
              <a:rPr lang="ja-JP" altLang="en-US"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他国の巡礼にみられるような最終目的地を目指す「往復型」の巡礼路と異なり、四国という島の一円をぐるりと回る「回遊型」の巡礼路を持つというのも特徴的</a:t>
            </a:r>
            <a:r>
              <a:rPr lang="ja-JP" altLang="en-US"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です</a:t>
            </a:r>
            <a:r>
              <a:rPr lang="ja-JP" altLang="ja-JP"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。現代では交通の便が発達し、</a:t>
            </a:r>
            <a:r>
              <a:rPr lang="ja-JP" altLang="en-US"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自転車やオートバイ、バスや自家用車といった様々な手段で巡ることもでき</a:t>
            </a:r>
            <a:r>
              <a:rPr lang="ja-JP" altLang="en-US"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ます</a:t>
            </a:r>
            <a:r>
              <a:rPr lang="ja-JP" altLang="ja-JP"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B1BE8D0C-7E0D-0626-E9C5-8A35E96A7303}"/>
              </a:ext>
            </a:extLst>
          </p:cNvPr>
          <p:cNvSpPr txBox="1"/>
          <p:nvPr/>
        </p:nvSpPr>
        <p:spPr>
          <a:xfrm>
            <a:off x="148540" y="4311219"/>
            <a:ext cx="9607721" cy="276999"/>
          </a:xfrm>
          <a:prstGeom prst="rect">
            <a:avLst/>
          </a:prstGeom>
          <a:noFill/>
        </p:spPr>
        <p:txBody>
          <a:bodyPr wrap="square" rtlCol="0">
            <a:spAutoFit/>
          </a:bodyPr>
          <a:lstStyle/>
          <a:p>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撫養街道は、</a:t>
            </a:r>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撫養港</a:t>
            </a:r>
            <a:r>
              <a:rPr lang="ja-JP" altLang="en-US"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（鳴門市）から</a:t>
            </a:r>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四国へ上陸し</a:t>
            </a:r>
            <a:r>
              <a:rPr lang="ja-JP" altLang="en-US"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一番札所「霊山寺」へ向かうお遍路さんで大いに</a:t>
            </a:r>
            <a:r>
              <a:rPr lang="ja-JP" altLang="en-US"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賑わいました。</a:t>
            </a:r>
            <a:r>
              <a:rPr lang="ja-JP"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2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5" name="図 24">
            <a:extLst>
              <a:ext uri="{FF2B5EF4-FFF2-40B4-BE49-F238E27FC236}">
                <a16:creationId xmlns:a16="http://schemas.microsoft.com/office/drawing/2014/main" id="{08452778-8EC8-A4B3-B5E2-F7A1D500E41F}"/>
              </a:ext>
            </a:extLst>
          </p:cNvPr>
          <p:cNvPicPr>
            <a:picLocks noChangeAspect="1"/>
          </p:cNvPicPr>
          <p:nvPr/>
        </p:nvPicPr>
        <p:blipFill rotWithShape="1">
          <a:blip r:embed="rId2">
            <a:extLst>
              <a:ext uri="{28A0092B-C50C-407E-A947-70E740481C1C}">
                <a14:useLocalDpi xmlns:a14="http://schemas.microsoft.com/office/drawing/2010/main" val="0"/>
              </a:ext>
            </a:extLst>
          </a:blip>
          <a:srcRect b="8656"/>
          <a:stretch/>
        </p:blipFill>
        <p:spPr>
          <a:xfrm>
            <a:off x="6807069" y="4663995"/>
            <a:ext cx="2933831" cy="1965248"/>
          </a:xfrm>
          <a:prstGeom prst="rect">
            <a:avLst/>
          </a:prstGeom>
        </p:spPr>
      </p:pic>
      <p:pic>
        <p:nvPicPr>
          <p:cNvPr id="30" name="図 29">
            <a:extLst>
              <a:ext uri="{FF2B5EF4-FFF2-40B4-BE49-F238E27FC236}">
                <a16:creationId xmlns:a16="http://schemas.microsoft.com/office/drawing/2014/main" id="{85C48245-F389-3DC5-6836-EF111E55EEB6}"/>
              </a:ext>
            </a:extLst>
          </p:cNvPr>
          <p:cNvPicPr>
            <a:picLocks noChangeAspect="1"/>
          </p:cNvPicPr>
          <p:nvPr/>
        </p:nvPicPr>
        <p:blipFill rotWithShape="1">
          <a:blip r:embed="rId3">
            <a:extLst>
              <a:ext uri="{28A0092B-C50C-407E-A947-70E740481C1C}">
                <a14:useLocalDpi xmlns:a14="http://schemas.microsoft.com/office/drawing/2010/main" val="0"/>
              </a:ext>
            </a:extLst>
          </a:blip>
          <a:srcRect t="5826" b="9872"/>
          <a:stretch/>
        </p:blipFill>
        <p:spPr>
          <a:xfrm>
            <a:off x="200025" y="2893698"/>
            <a:ext cx="2396337" cy="1341744"/>
          </a:xfrm>
          <a:prstGeom prst="rect">
            <a:avLst/>
          </a:prstGeom>
        </p:spPr>
      </p:pic>
      <p:pic>
        <p:nvPicPr>
          <p:cNvPr id="5" name="図 4">
            <a:extLst>
              <a:ext uri="{FF2B5EF4-FFF2-40B4-BE49-F238E27FC236}">
                <a16:creationId xmlns:a16="http://schemas.microsoft.com/office/drawing/2014/main" id="{AF26E9D9-D148-A9A2-7E70-D8FDC88784AD}"/>
              </a:ext>
            </a:extLst>
          </p:cNvPr>
          <p:cNvPicPr>
            <a:picLocks noChangeAspect="1"/>
          </p:cNvPicPr>
          <p:nvPr/>
        </p:nvPicPr>
        <p:blipFill rotWithShape="1">
          <a:blip r:embed="rId4">
            <a:extLst>
              <a:ext uri="{28A0092B-C50C-407E-A947-70E740481C1C}">
                <a14:useLocalDpi xmlns:a14="http://schemas.microsoft.com/office/drawing/2010/main" val="0"/>
              </a:ext>
            </a:extLst>
          </a:blip>
          <a:srcRect t="6236" b="10285"/>
          <a:stretch/>
        </p:blipFill>
        <p:spPr>
          <a:xfrm>
            <a:off x="6807069" y="1540276"/>
            <a:ext cx="2933831" cy="1626664"/>
          </a:xfrm>
          <a:prstGeom prst="rect">
            <a:avLst/>
          </a:prstGeom>
        </p:spPr>
      </p:pic>
      <p:sp>
        <p:nvSpPr>
          <p:cNvPr id="31" name="テキスト ボックス 30">
            <a:extLst>
              <a:ext uri="{FF2B5EF4-FFF2-40B4-BE49-F238E27FC236}">
                <a16:creationId xmlns:a16="http://schemas.microsoft.com/office/drawing/2014/main" id="{AC0D6F03-F0FA-4C8C-9DFC-27F8331A3D9C}"/>
              </a:ext>
            </a:extLst>
          </p:cNvPr>
          <p:cNvSpPr txBox="1"/>
          <p:nvPr/>
        </p:nvSpPr>
        <p:spPr>
          <a:xfrm>
            <a:off x="2596362" y="3223299"/>
            <a:ext cx="7159899" cy="989566"/>
          </a:xfrm>
          <a:prstGeom prst="rect">
            <a:avLst/>
          </a:prstGeom>
          <a:noFill/>
        </p:spPr>
        <p:txBody>
          <a:bodyPr wrap="square" rtlCol="0">
            <a:spAutoFit/>
          </a:bodyPr>
          <a:lstStyle/>
          <a:p>
            <a:pPr algn="just">
              <a:lnSpc>
                <a:spcPct val="107000"/>
              </a:lnSpc>
              <a:spcAft>
                <a:spcPts val="800"/>
              </a:spcAft>
            </a:pPr>
            <a:r>
              <a:rPr lang="ja-JP" altLang="ja-JP" sz="12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そんな吉野川の北岸流域には、「撫養街道」があ</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ります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。藍産業が栄えた藩政時代に整備された街道の一つで、上方への海運の玄関口、撫養</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現在の徳島県鳴門市</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から、西の阿波池田までを繋ぐ約</a:t>
            </a:r>
            <a:r>
              <a:rPr lang="en-US"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64</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㎞の大街道</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です</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阿波藍の集積地を経由することで、街道沿いは阿波国内外を行き来する商人や旅人でにぎわい、新しい文化を形成してい</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きました</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。時代が流れ、他地域と同様に鉄道や幹線道路が整備されるものの、それらは全て吉野川の南岸に引かれたこと</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で</a:t>
            </a:r>
            <a:r>
              <a:rPr lang="ja-JP" altLang="ja-JP"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、街並みや道路、敷地、石垣・石段、そして大谷焼といった伝統産業など歴史的風致が残されて</a:t>
            </a:r>
            <a:r>
              <a:rPr lang="ja-JP" altLang="en-US" sz="1100" kern="100" dirty="0">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ます。</a:t>
            </a:r>
            <a:endParaRPr lang="ja-JP"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B1537F03-C6BD-957E-07B3-EA86B26BFB76}"/>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sp>
        <p:nvSpPr>
          <p:cNvPr id="10" name="タイトル 1">
            <a:extLst>
              <a:ext uri="{FF2B5EF4-FFF2-40B4-BE49-F238E27FC236}">
                <a16:creationId xmlns:a16="http://schemas.microsoft.com/office/drawing/2014/main" id="{DBE6824E-06AB-F0FB-81B3-7F7C41BAB6D2}"/>
              </a:ext>
            </a:extLst>
          </p:cNvPr>
          <p:cNvSpPr txBox="1">
            <a:spLocks/>
          </p:cNvSpPr>
          <p:nvPr/>
        </p:nvSpPr>
        <p:spPr>
          <a:xfrm>
            <a:off x="2772135" y="860043"/>
            <a:ext cx="6984127" cy="36512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r>
              <a:rPr lang="ja-JP" altLang="en-US" sz="2400" dirty="0">
                <a:solidFill>
                  <a:srgbClr val="00668D"/>
                </a:solidFill>
              </a:rPr>
              <a:t>「</a:t>
            </a:r>
            <a:r>
              <a:rPr lang="ja-JP" altLang="ja-JP" sz="2400" kern="100" dirty="0">
                <a:solidFill>
                  <a:srgbClr val="00668D"/>
                </a:solidFill>
                <a:cs typeface="Times New Roman" panose="02020603050405020304" pitchFamily="18" charset="0"/>
              </a:rPr>
              <a:t>吉野川と撫養街道</a:t>
            </a:r>
            <a:r>
              <a:rPr lang="ja-JP" altLang="en-US" sz="2400" dirty="0">
                <a:solidFill>
                  <a:srgbClr val="00668D"/>
                </a:solidFill>
              </a:rPr>
              <a:t>」</a:t>
            </a:r>
          </a:p>
        </p:txBody>
      </p:sp>
    </p:spTree>
    <p:extLst>
      <p:ext uri="{BB962C8B-B14F-4D97-AF65-F5344CB8AC3E}">
        <p14:creationId xmlns:p14="http://schemas.microsoft.com/office/powerpoint/2010/main" val="1436666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BC3F665-1638-45F7-D13E-35FAA8687E4F}"/>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16</a:t>
            </a:fld>
            <a:endParaRPr kumimoji="1" lang="ja-JP" altLang="en-US">
              <a:latin typeface="BIZ UDPゴシック" panose="020B0400000000000000" pitchFamily="50" charset="-128"/>
              <a:ea typeface="BIZ UDPゴシック" panose="020B0400000000000000" pitchFamily="50" charset="-128"/>
            </a:endParaRPr>
          </a:p>
        </p:txBody>
      </p:sp>
      <p:sp>
        <p:nvSpPr>
          <p:cNvPr id="15" name="タイトル 1">
            <a:extLst>
              <a:ext uri="{FF2B5EF4-FFF2-40B4-BE49-F238E27FC236}">
                <a16:creationId xmlns:a16="http://schemas.microsoft.com/office/drawing/2014/main" id="{8716B7E5-400B-BBB6-1BA8-E384C06B84B2}"/>
              </a:ext>
            </a:extLst>
          </p:cNvPr>
          <p:cNvSpPr txBox="1">
            <a:spLocks/>
          </p:cNvSpPr>
          <p:nvPr/>
        </p:nvSpPr>
        <p:spPr>
          <a:xfrm>
            <a:off x="5040680"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体験コンテンツ</a:t>
            </a:r>
          </a:p>
        </p:txBody>
      </p:sp>
      <p:grpSp>
        <p:nvGrpSpPr>
          <p:cNvPr id="65" name="グループ化 64">
            <a:extLst>
              <a:ext uri="{FF2B5EF4-FFF2-40B4-BE49-F238E27FC236}">
                <a16:creationId xmlns:a16="http://schemas.microsoft.com/office/drawing/2014/main" id="{F8322CAA-6668-1E1D-6E57-DCE06D572BBD}"/>
              </a:ext>
            </a:extLst>
          </p:cNvPr>
          <p:cNvGrpSpPr/>
          <p:nvPr/>
        </p:nvGrpSpPr>
        <p:grpSpPr>
          <a:xfrm>
            <a:off x="67442" y="1268413"/>
            <a:ext cx="3201191" cy="4933979"/>
            <a:chOff x="67442" y="1156782"/>
            <a:chExt cx="3201191" cy="4933979"/>
          </a:xfrm>
        </p:grpSpPr>
        <p:sp>
          <p:nvSpPr>
            <p:cNvPr id="63" name="正方形/長方形 62">
              <a:extLst>
                <a:ext uri="{FF2B5EF4-FFF2-40B4-BE49-F238E27FC236}">
                  <a16:creationId xmlns:a16="http://schemas.microsoft.com/office/drawing/2014/main" id="{60CB4F58-314D-A5B7-E337-570141226217}"/>
                </a:ext>
              </a:extLst>
            </p:cNvPr>
            <p:cNvSpPr/>
            <p:nvPr/>
          </p:nvSpPr>
          <p:spPr>
            <a:xfrm>
              <a:off x="67442" y="1156782"/>
              <a:ext cx="3201191" cy="4933979"/>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object 24">
              <a:extLst>
                <a:ext uri="{FF2B5EF4-FFF2-40B4-BE49-F238E27FC236}">
                  <a16:creationId xmlns:a16="http://schemas.microsoft.com/office/drawing/2014/main" id="{63E60D1D-F6EF-E3BF-6652-09C6B864778B}"/>
                </a:ext>
              </a:extLst>
            </p:cNvPr>
            <p:cNvSpPr txBox="1"/>
            <p:nvPr/>
          </p:nvSpPr>
          <p:spPr>
            <a:xfrm>
              <a:off x="171338" y="1299352"/>
              <a:ext cx="2936153" cy="4691028"/>
            </a:xfrm>
            <a:prstGeom prst="rect">
              <a:avLst/>
            </a:prstGeom>
          </p:spPr>
          <p:txBody>
            <a:bodyPr vert="horz" wrap="square" lIns="0" tIns="12700" rIns="0" bIns="0" rtlCol="0">
              <a:spAutoFit/>
            </a:bodyPr>
            <a:lstStyle/>
            <a:p>
              <a:pPr marL="12700">
                <a:spcBef>
                  <a:spcPts val="15"/>
                </a:spcBef>
              </a:pPr>
              <a:r>
                <a:rPr lang="ja-JP" altLang="en-US" sz="1200" b="1" spc="65" dirty="0">
                  <a:latin typeface="BIZ UDPゴシック" panose="020B0400000000000000" pitchFamily="50" charset="-128"/>
                  <a:ea typeface="BIZ UDPゴシック" panose="020B0400000000000000" pitchFamily="50" charset="-128"/>
                  <a:cs typeface="MS Gothic"/>
                </a:rPr>
                <a:t>　　探究学習１</a:t>
              </a:r>
              <a:endParaRPr lang="en-US" altLang="ja-JP" sz="1200" b="1" spc="65" dirty="0">
                <a:latin typeface="BIZ UDPゴシック" panose="020B0400000000000000" pitchFamily="50" charset="-128"/>
                <a:ea typeface="BIZ UDPゴシック" panose="020B0400000000000000" pitchFamily="50" charset="-128"/>
                <a:cs typeface="MS Gothic"/>
              </a:endParaRPr>
            </a:p>
            <a:p>
              <a:pPr marL="12700">
                <a:spcBef>
                  <a:spcPts val="15"/>
                </a:spcBef>
              </a:pPr>
              <a:r>
                <a:rPr lang="ja-JP" altLang="en-US" sz="1000" b="1" spc="65" dirty="0">
                  <a:latin typeface="BIZ UDPゴシック" panose="020B0400000000000000" pitchFamily="50" charset="-128"/>
                  <a:ea typeface="BIZ UDPゴシック" panose="020B0400000000000000" pitchFamily="50" charset="-128"/>
                  <a:cs typeface="MS Gothic"/>
                </a:rPr>
                <a:t>　　 </a:t>
              </a:r>
              <a:r>
                <a:rPr lang="ja-JP" altLang="en-US" sz="1000" b="1" spc="65" dirty="0">
                  <a:solidFill>
                    <a:srgbClr val="FF6600"/>
                  </a:solidFill>
                  <a:latin typeface="BIZ UDPゴシック" panose="020B0400000000000000" pitchFamily="50" charset="-128"/>
                  <a:ea typeface="BIZ UDPゴシック" panose="020B0400000000000000" pitchFamily="50" charset="-128"/>
                  <a:cs typeface="MS Gothic"/>
                </a:rPr>
                <a:t>東部エリア</a:t>
              </a:r>
              <a:r>
                <a:rPr lang="ja-JP" altLang="en-US" sz="1000" b="1" spc="65" dirty="0">
                  <a:latin typeface="BIZ UDPゴシック" panose="020B0400000000000000" pitchFamily="50" charset="-128"/>
                  <a:ea typeface="BIZ UDPゴシック" panose="020B0400000000000000" pitchFamily="50" charset="-128"/>
                  <a:cs typeface="MS Gothic"/>
                </a:rPr>
                <a:t>「上勝町ゼロ・ウェイストセンター」</a:t>
              </a:r>
              <a:endParaRPr lang="en-US" altLang="ja-JP" sz="1000" b="1" spc="65" dirty="0">
                <a:latin typeface="BIZ UDPゴシック" panose="020B0400000000000000" pitchFamily="50" charset="-128"/>
                <a:ea typeface="BIZ UDPゴシック" panose="020B0400000000000000" pitchFamily="50" charset="-128"/>
                <a:cs typeface="MS Gothic"/>
              </a:endParaRPr>
            </a:p>
            <a:p>
              <a:pPr marL="12700">
                <a:spcBef>
                  <a:spcPts val="15"/>
                </a:spcBef>
              </a:pPr>
              <a:r>
                <a:rPr lang="ja-JP" altLang="en-US" sz="1000" b="1" spc="75" dirty="0">
                  <a:latin typeface="BIZ UDPゴシック" panose="020B0400000000000000" pitchFamily="50" charset="-128"/>
                  <a:ea typeface="BIZ UDPゴシック" panose="020B0400000000000000" pitchFamily="50" charset="-128"/>
                  <a:cs typeface="MS Gothic"/>
                </a:rPr>
                <a:t>　　　</a:t>
              </a:r>
              <a:r>
                <a:rPr lang="ja-JP" altLang="en-US" sz="1000" b="1" spc="114" dirty="0">
                  <a:latin typeface="BIZ UDPゴシック" panose="020B0400000000000000" pitchFamily="50" charset="-128"/>
                  <a:ea typeface="BIZ UDPゴシック" panose="020B0400000000000000" pitchFamily="50" charset="-128"/>
                  <a:cs typeface="Tahoma"/>
                </a:rPr>
                <a:t>　</a:t>
              </a:r>
              <a:endParaRPr lang="en-US" sz="1000" b="1" spc="75" dirty="0">
                <a:latin typeface="BIZ UDPゴシック" panose="020B0400000000000000" pitchFamily="50" charset="-128"/>
                <a:ea typeface="BIZ UDPゴシック" panose="020B0400000000000000" pitchFamily="50" charset="-128"/>
                <a:cs typeface="MS Gothic"/>
              </a:endParaRPr>
            </a:p>
            <a:p>
              <a:pPr marL="12700"/>
              <a:r>
                <a:rPr lang="ja-JP" altLang="en-US" sz="1200" b="1" spc="75" dirty="0">
                  <a:latin typeface="BIZ UDPゴシック" panose="020B0400000000000000" pitchFamily="50" charset="-128"/>
                  <a:ea typeface="BIZ UDPゴシック" panose="020B0400000000000000" pitchFamily="50" charset="-128"/>
                  <a:cs typeface="MS Gothic"/>
                </a:rPr>
                <a:t>　　探究学習２</a:t>
              </a:r>
              <a:endParaRPr lang="en-US" altLang="ja-JP" sz="1200" b="1" spc="75" dirty="0">
                <a:latin typeface="BIZ UDPゴシック" panose="020B0400000000000000" pitchFamily="50" charset="-128"/>
                <a:ea typeface="BIZ UDPゴシック" panose="020B0400000000000000" pitchFamily="50" charset="-128"/>
                <a:cs typeface="MS Gothic"/>
              </a:endParaRPr>
            </a:p>
            <a:p>
              <a:pPr marL="12700"/>
              <a:r>
                <a:rPr lang="ja-JP" altLang="en-US" sz="1000" b="1" spc="75" dirty="0">
                  <a:latin typeface="BIZ UDPゴシック" panose="020B0400000000000000" pitchFamily="50" charset="-128"/>
                  <a:ea typeface="BIZ UDPゴシック" panose="020B0400000000000000" pitchFamily="50" charset="-128"/>
                  <a:cs typeface="MS Gothic"/>
                </a:rPr>
                <a:t>　　 </a:t>
              </a:r>
              <a:r>
                <a:rPr lang="ja-JP" altLang="en-US" sz="1000" b="1" spc="75" dirty="0">
                  <a:solidFill>
                    <a:srgbClr val="0070C0"/>
                  </a:solidFill>
                  <a:latin typeface="BIZ UDPゴシック" panose="020B0400000000000000" pitchFamily="50" charset="-128"/>
                  <a:ea typeface="BIZ UDPゴシック" panose="020B0400000000000000" pitchFamily="50" charset="-128"/>
                  <a:cs typeface="MS Gothic"/>
                </a:rPr>
                <a:t>南部エリア</a:t>
              </a:r>
              <a:r>
                <a:rPr lang="ja-JP" altLang="en-US" sz="1000" b="1" spc="75" dirty="0">
                  <a:latin typeface="BIZ UDPゴシック" panose="020B0400000000000000" pitchFamily="50" charset="-128"/>
                  <a:ea typeface="BIZ UDPゴシック" panose="020B0400000000000000" pitchFamily="50" charset="-128"/>
                  <a:cs typeface="MS Gothic"/>
                </a:rPr>
                <a:t>「南阿波よくばり体験」</a:t>
              </a:r>
              <a:endParaRPr lang="en-US" altLang="ja-JP" sz="1000" b="1" spc="75" dirty="0">
                <a:latin typeface="BIZ UDPゴシック" panose="020B0400000000000000" pitchFamily="50" charset="-128"/>
                <a:ea typeface="BIZ UDPゴシック" panose="020B0400000000000000" pitchFamily="50" charset="-128"/>
                <a:cs typeface="MS Gothic"/>
              </a:endParaRPr>
            </a:p>
            <a:p>
              <a:pPr marL="12700"/>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200" b="1" spc="114" dirty="0">
                  <a:latin typeface="BIZ UDPゴシック" panose="020B0400000000000000" pitchFamily="50" charset="-128"/>
                  <a:ea typeface="BIZ UDPゴシック" panose="020B0400000000000000" pitchFamily="50" charset="-128"/>
                  <a:cs typeface="Tahoma"/>
                </a:rPr>
                <a:t>　　探究学習３</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114" dirty="0">
                  <a:latin typeface="BIZ UDPゴシック" panose="020B0400000000000000" pitchFamily="50" charset="-128"/>
                  <a:ea typeface="BIZ UDPゴシック" panose="020B0400000000000000" pitchFamily="50" charset="-128"/>
                  <a:cs typeface="Tahoma"/>
                </a:rPr>
                <a:t>　　 </a:t>
              </a:r>
              <a:r>
                <a:rPr lang="ja-JP" altLang="en-US" sz="1000" b="1" spc="114" dirty="0">
                  <a:solidFill>
                    <a:srgbClr val="00B050"/>
                  </a:solidFill>
                  <a:latin typeface="BIZ UDPゴシック" panose="020B0400000000000000" pitchFamily="50" charset="-128"/>
                  <a:ea typeface="BIZ UDPゴシック" panose="020B0400000000000000" pitchFamily="50" charset="-128"/>
                  <a:cs typeface="Tahoma"/>
                </a:rPr>
                <a:t>西部エリア</a:t>
              </a:r>
              <a:r>
                <a:rPr lang="ja-JP" altLang="en-US" sz="1000" b="1" spc="114" dirty="0">
                  <a:latin typeface="BIZ UDPゴシック" panose="020B0400000000000000" pitchFamily="50" charset="-128"/>
                  <a:ea typeface="BIZ UDPゴシック" panose="020B0400000000000000" pitchFamily="50" charset="-128"/>
                  <a:cs typeface="Tahoma"/>
                </a:rPr>
                <a:t>「そらの郷山里物語」　</a:t>
              </a:r>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400" b="1" spc="114" dirty="0">
                  <a:solidFill>
                    <a:srgbClr val="FF0000"/>
                  </a:solidFill>
                  <a:latin typeface="BIZ UDPゴシック" panose="020B0400000000000000" pitchFamily="50" charset="-128"/>
                  <a:ea typeface="BIZ UDPゴシック" panose="020B0400000000000000" pitchFamily="50" charset="-128"/>
                  <a:cs typeface="Tahoma"/>
                </a:rPr>
                <a:t>❶</a:t>
              </a:r>
              <a:r>
                <a:rPr lang="ja-JP" altLang="en-US" sz="1200" b="1" spc="114" dirty="0">
                  <a:latin typeface="BIZ UDPゴシック" panose="020B0400000000000000" pitchFamily="50" charset="-128"/>
                  <a:ea typeface="BIZ UDPゴシック" panose="020B0400000000000000" pitchFamily="50" charset="-128"/>
                  <a:cs typeface="Tahoma"/>
                </a:rPr>
                <a:t>体験コンテンツ</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200" b="1" spc="114" dirty="0">
                  <a:latin typeface="BIZ UDPゴシック" panose="020B0400000000000000" pitchFamily="50" charset="-128"/>
                  <a:ea typeface="BIZ UDPゴシック" panose="020B0400000000000000" pitchFamily="50" charset="-128"/>
                  <a:cs typeface="Tahoma"/>
                </a:rPr>
                <a:t>　  </a:t>
              </a:r>
              <a:r>
                <a:rPr lang="ja-JP" altLang="en-US" sz="1000" b="1" spc="65" dirty="0">
                  <a:solidFill>
                    <a:srgbClr val="FF6600"/>
                  </a:solidFill>
                  <a:latin typeface="BIZ UDPゴシック" panose="020B0400000000000000" pitchFamily="50" charset="-128"/>
                  <a:ea typeface="BIZ UDPゴシック" panose="020B0400000000000000" pitchFamily="50" charset="-128"/>
                  <a:cs typeface="MS Gothic"/>
                </a:rPr>
                <a:t>東部エリア</a:t>
              </a:r>
              <a:r>
                <a:rPr lang="ja-JP" altLang="en-US" sz="1000" b="1" spc="114" dirty="0">
                  <a:latin typeface="BIZ UDPゴシック" panose="020B0400000000000000" pitchFamily="50" charset="-128"/>
                  <a:ea typeface="BIZ UDPゴシック" panose="020B0400000000000000" pitchFamily="50" charset="-128"/>
                  <a:cs typeface="Tahoma"/>
                </a:rPr>
                <a:t>「ひょうたん島クルーズ」　</a:t>
              </a:r>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114" dirty="0">
                  <a:latin typeface="BIZ UDPゴシック" panose="020B0400000000000000" pitchFamily="50" charset="-128"/>
                  <a:ea typeface="BIZ UDPゴシック" panose="020B0400000000000000" pitchFamily="50" charset="-128"/>
                  <a:cs typeface="Tahoma"/>
                </a:rPr>
                <a:t>　　　 </a:t>
              </a:r>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400" b="1" spc="114" dirty="0">
                  <a:solidFill>
                    <a:srgbClr val="FF0000"/>
                  </a:solidFill>
                  <a:latin typeface="BIZ UDPゴシック" panose="020B0400000000000000" pitchFamily="50" charset="-128"/>
                  <a:ea typeface="BIZ UDPゴシック" panose="020B0400000000000000" pitchFamily="50" charset="-128"/>
                  <a:cs typeface="Tahoma"/>
                </a:rPr>
                <a:t>❷</a:t>
              </a:r>
              <a:r>
                <a:rPr lang="ja-JP" altLang="en-US" sz="1200" b="1" spc="114" dirty="0">
                  <a:latin typeface="BIZ UDPゴシック" panose="020B0400000000000000" pitchFamily="50" charset="-128"/>
                  <a:ea typeface="BIZ UDPゴシック" panose="020B0400000000000000" pitchFamily="50" charset="-128"/>
                  <a:cs typeface="Tahoma"/>
                </a:rPr>
                <a:t>体験コンテンツ</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75" dirty="0">
                  <a:latin typeface="BIZ UDPゴシック" panose="020B0400000000000000" pitchFamily="50" charset="-128"/>
                  <a:ea typeface="BIZ UDPゴシック" panose="020B0400000000000000" pitchFamily="50" charset="-128"/>
                  <a:cs typeface="MS Gothic"/>
                </a:rPr>
                <a:t>　  </a:t>
              </a:r>
              <a:r>
                <a:rPr lang="ja-JP" altLang="en-US" sz="1000" b="1" spc="75" dirty="0">
                  <a:solidFill>
                    <a:srgbClr val="0070C0"/>
                  </a:solidFill>
                  <a:latin typeface="BIZ UDPゴシック" panose="020B0400000000000000" pitchFamily="50" charset="-128"/>
                  <a:ea typeface="BIZ UDPゴシック" panose="020B0400000000000000" pitchFamily="50" charset="-128"/>
                  <a:cs typeface="MS Gothic"/>
                </a:rPr>
                <a:t>南部エリア</a:t>
              </a:r>
              <a:r>
                <a:rPr lang="ja-JP" altLang="en-US" sz="1000" b="1" spc="114" dirty="0">
                  <a:latin typeface="BIZ UDPゴシック" panose="020B0400000000000000" pitchFamily="50" charset="-128"/>
                  <a:ea typeface="BIZ UDPゴシック" panose="020B0400000000000000" pitchFamily="50" charset="-128"/>
                  <a:cs typeface="Tahoma"/>
                </a:rPr>
                <a:t>「ミュージック花火」　</a:t>
              </a:r>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400" b="1" spc="114" dirty="0">
                  <a:solidFill>
                    <a:srgbClr val="FF0000"/>
                  </a:solidFill>
                  <a:latin typeface="BIZ UDPゴシック" panose="020B0400000000000000" pitchFamily="50" charset="-128"/>
                  <a:ea typeface="BIZ UDPゴシック" panose="020B0400000000000000" pitchFamily="50" charset="-128"/>
                  <a:cs typeface="Tahoma"/>
                </a:rPr>
                <a:t>❸</a:t>
              </a:r>
              <a:r>
                <a:rPr lang="ja-JP" altLang="en-US" sz="1200" b="1" spc="114" dirty="0">
                  <a:latin typeface="BIZ UDPゴシック" panose="020B0400000000000000" pitchFamily="50" charset="-128"/>
                  <a:ea typeface="BIZ UDPゴシック" panose="020B0400000000000000" pitchFamily="50" charset="-128"/>
                  <a:cs typeface="Tahoma"/>
                </a:rPr>
                <a:t>体験コンテンツ</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114" dirty="0">
                  <a:latin typeface="BIZ UDPゴシック" panose="020B0400000000000000" pitchFamily="50" charset="-128"/>
                  <a:ea typeface="BIZ UDPゴシック" panose="020B0400000000000000" pitchFamily="50" charset="-128"/>
                  <a:cs typeface="Tahoma"/>
                </a:rPr>
                <a:t>　　</a:t>
              </a:r>
              <a:r>
                <a:rPr lang="ja-JP" altLang="en-US" sz="1000" b="1" spc="114" dirty="0">
                  <a:solidFill>
                    <a:srgbClr val="00B050"/>
                  </a:solidFill>
                  <a:latin typeface="BIZ UDPゴシック" panose="020B0400000000000000" pitchFamily="50" charset="-128"/>
                  <a:ea typeface="BIZ UDPゴシック" panose="020B0400000000000000" pitchFamily="50" charset="-128"/>
                  <a:cs typeface="Tahoma"/>
                </a:rPr>
                <a:t>西部エリア</a:t>
              </a:r>
              <a:r>
                <a:rPr lang="ja-JP" altLang="en-US" sz="1000" b="1" spc="114" dirty="0">
                  <a:latin typeface="BIZ UDPゴシック" panose="020B0400000000000000" pitchFamily="50" charset="-128"/>
                  <a:ea typeface="BIZ UDPゴシック" panose="020B0400000000000000" pitchFamily="50" charset="-128"/>
                  <a:cs typeface="Tahoma"/>
                </a:rPr>
                <a:t>「ラフティング」</a:t>
              </a:r>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400" b="1" spc="114" dirty="0">
                  <a:latin typeface="BIZ UDPゴシック" panose="020B0400000000000000" pitchFamily="50" charset="-128"/>
                  <a:ea typeface="BIZ UDPゴシック" panose="020B0400000000000000" pitchFamily="50" charset="-128"/>
                  <a:cs typeface="Tahoma"/>
                </a:rPr>
                <a:t>①</a:t>
              </a:r>
              <a:r>
                <a:rPr lang="ja-JP" altLang="en-US" sz="1200" b="1" spc="114" dirty="0">
                  <a:latin typeface="BIZ UDPゴシック" panose="020B0400000000000000" pitchFamily="50" charset="-128"/>
                  <a:ea typeface="BIZ UDPゴシック" panose="020B0400000000000000" pitchFamily="50" charset="-128"/>
                  <a:cs typeface="Tahoma"/>
                </a:rPr>
                <a:t>映えスポット</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65" dirty="0">
                  <a:latin typeface="BIZ UDPゴシック" panose="020B0400000000000000" pitchFamily="50" charset="-128"/>
                  <a:ea typeface="BIZ UDPゴシック" panose="020B0400000000000000" pitchFamily="50" charset="-128"/>
                  <a:cs typeface="MS Gothic"/>
                </a:rPr>
                <a:t>　　</a:t>
              </a:r>
              <a:r>
                <a:rPr lang="ja-JP" altLang="en-US" sz="1000" b="1" spc="65" dirty="0">
                  <a:solidFill>
                    <a:srgbClr val="FF6600"/>
                  </a:solidFill>
                  <a:latin typeface="BIZ UDPゴシック" panose="020B0400000000000000" pitchFamily="50" charset="-128"/>
                  <a:ea typeface="BIZ UDPゴシック" panose="020B0400000000000000" pitchFamily="50" charset="-128"/>
                  <a:cs typeface="MS Gothic"/>
                </a:rPr>
                <a:t>東部エリア</a:t>
              </a:r>
              <a:r>
                <a:rPr lang="ja-JP" altLang="en-US" sz="1000" b="1" spc="114" dirty="0">
                  <a:latin typeface="BIZ UDPゴシック" panose="020B0400000000000000" pitchFamily="50" charset="-128"/>
                  <a:ea typeface="BIZ UDPゴシック" panose="020B0400000000000000" pitchFamily="50" charset="-128"/>
                  <a:cs typeface="Tahoma"/>
                </a:rPr>
                <a:t>「</a:t>
              </a:r>
              <a:r>
                <a:rPr lang="zh-TW" altLang="en-US" sz="1000" b="1" i="0" dirty="0">
                  <a:effectLst/>
                  <a:latin typeface="BIZ UDPゴシック" panose="020B0400000000000000" pitchFamily="50" charset="-128"/>
                  <a:ea typeface="BIZ UDPゴシック" panose="020B0400000000000000" pitchFamily="50" charset="-128"/>
                </a:rPr>
                <a:t>大塚国際美術館</a:t>
              </a:r>
              <a:r>
                <a:rPr lang="ja-JP" altLang="en-US" sz="1000" b="1" spc="114" dirty="0">
                  <a:latin typeface="BIZ UDPゴシック" panose="020B0400000000000000" pitchFamily="50" charset="-128"/>
                  <a:ea typeface="BIZ UDPゴシック" panose="020B0400000000000000" pitchFamily="50" charset="-128"/>
                  <a:cs typeface="Tahoma"/>
                </a:rPr>
                <a:t>」（鳴門市）　</a:t>
              </a:r>
              <a:r>
                <a:rPr lang="ja-JP" altLang="en-US" sz="1200" b="1" spc="114" dirty="0">
                  <a:latin typeface="BIZ UDPゴシック" panose="020B0400000000000000" pitchFamily="50" charset="-128"/>
                  <a:ea typeface="BIZ UDPゴシック" panose="020B0400000000000000" pitchFamily="50" charset="-128"/>
                  <a:cs typeface="Tahoma"/>
                </a:rPr>
                <a:t>　</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114" dirty="0">
                  <a:latin typeface="BIZ UDPゴシック" panose="020B0400000000000000" pitchFamily="50" charset="-128"/>
                  <a:ea typeface="BIZ UDPゴシック" panose="020B0400000000000000" pitchFamily="50" charset="-128"/>
                  <a:cs typeface="Tahoma"/>
                </a:rPr>
                <a:t>　　 　</a:t>
              </a:r>
              <a:endParaRPr lang="ja-JP" altLang="en-US" sz="1000" b="1" dirty="0">
                <a:latin typeface="BIZ UDPゴシック" panose="020B0400000000000000" pitchFamily="50" charset="-128"/>
                <a:ea typeface="BIZ UDPゴシック" panose="020B0400000000000000" pitchFamily="50" charset="-128"/>
                <a:cs typeface="Tahoma"/>
              </a:endParaRPr>
            </a:p>
            <a:p>
              <a:pPr marL="12700"/>
              <a:r>
                <a:rPr lang="ja-JP" altLang="en-US" sz="1400" b="1" spc="114" dirty="0">
                  <a:latin typeface="BIZ UDPゴシック" panose="020B0400000000000000" pitchFamily="50" charset="-128"/>
                  <a:ea typeface="BIZ UDPゴシック" panose="020B0400000000000000" pitchFamily="50" charset="-128"/>
                  <a:cs typeface="Tahoma"/>
                </a:rPr>
                <a:t>②</a:t>
              </a:r>
              <a:r>
                <a:rPr lang="ja-JP" altLang="en-US" sz="1200" b="1" spc="114" dirty="0">
                  <a:latin typeface="BIZ UDPゴシック" panose="020B0400000000000000" pitchFamily="50" charset="-128"/>
                  <a:ea typeface="BIZ UDPゴシック" panose="020B0400000000000000" pitchFamily="50" charset="-128"/>
                  <a:cs typeface="Tahoma"/>
                </a:rPr>
                <a:t>映えスポット</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75" dirty="0">
                  <a:latin typeface="BIZ UDPゴシック" panose="020B0400000000000000" pitchFamily="50" charset="-128"/>
                  <a:ea typeface="BIZ UDPゴシック" panose="020B0400000000000000" pitchFamily="50" charset="-128"/>
                  <a:cs typeface="MS Gothic"/>
                </a:rPr>
                <a:t>　　</a:t>
              </a:r>
              <a:r>
                <a:rPr lang="ja-JP" altLang="en-US" sz="1000" b="1" spc="75" dirty="0">
                  <a:solidFill>
                    <a:srgbClr val="0070C0"/>
                  </a:solidFill>
                  <a:latin typeface="BIZ UDPゴシック" panose="020B0400000000000000" pitchFamily="50" charset="-128"/>
                  <a:ea typeface="BIZ UDPゴシック" panose="020B0400000000000000" pitchFamily="50" charset="-128"/>
                  <a:cs typeface="MS Gothic"/>
                </a:rPr>
                <a:t>南部エリア</a:t>
              </a:r>
              <a:r>
                <a:rPr lang="ja-JP" altLang="en-US" sz="1000" b="1" spc="114" dirty="0">
                  <a:latin typeface="BIZ UDPゴシック" panose="020B0400000000000000" pitchFamily="50" charset="-128"/>
                  <a:ea typeface="BIZ UDPゴシック" panose="020B0400000000000000" pitchFamily="50" charset="-128"/>
                  <a:cs typeface="Tahoma"/>
                </a:rPr>
                <a:t>「</a:t>
              </a:r>
              <a:r>
                <a:rPr lang="ja-JP" altLang="en-US" sz="1000" b="1" i="0" dirty="0">
                  <a:effectLst/>
                  <a:latin typeface="BIZ UDPゴシック" panose="020B0400000000000000" pitchFamily="50" charset="-128"/>
                  <a:ea typeface="BIZ UDPゴシック" panose="020B0400000000000000" pitchFamily="50" charset="-128"/>
                </a:rPr>
                <a:t>大浜海岸</a:t>
              </a:r>
              <a:r>
                <a:rPr lang="ja-JP" altLang="en-US" sz="1000" b="1" spc="114" dirty="0">
                  <a:latin typeface="BIZ UDPゴシック" panose="020B0400000000000000" pitchFamily="50" charset="-128"/>
                  <a:ea typeface="BIZ UDPゴシック" panose="020B0400000000000000" pitchFamily="50" charset="-128"/>
                  <a:cs typeface="Tahoma"/>
                </a:rPr>
                <a:t>」（美波町）</a:t>
              </a:r>
              <a:endParaRPr lang="en-US" altLang="ja-JP" sz="1000" b="1" spc="114" dirty="0">
                <a:latin typeface="BIZ UDPゴシック" panose="020B0400000000000000" pitchFamily="50" charset="-128"/>
                <a:ea typeface="BIZ UDPゴシック" panose="020B0400000000000000" pitchFamily="50" charset="-128"/>
                <a:cs typeface="Tahoma"/>
              </a:endParaRPr>
            </a:p>
            <a:p>
              <a:pPr marL="12700"/>
              <a:endParaRPr lang="ja-JP" altLang="en-US" sz="1000" b="1" spc="114" dirty="0">
                <a:latin typeface="BIZ UDPゴシック" panose="020B0400000000000000" pitchFamily="50" charset="-128"/>
                <a:ea typeface="BIZ UDPゴシック" panose="020B0400000000000000" pitchFamily="50" charset="-128"/>
                <a:cs typeface="Tahoma"/>
              </a:endParaRPr>
            </a:p>
            <a:p>
              <a:pPr marL="12700"/>
              <a:r>
                <a:rPr lang="ja-JP" altLang="en-US" sz="1400" b="1" spc="114" dirty="0">
                  <a:latin typeface="BIZ UDPゴシック" panose="020B0400000000000000" pitchFamily="50" charset="-128"/>
                  <a:ea typeface="BIZ UDPゴシック" panose="020B0400000000000000" pitchFamily="50" charset="-128"/>
                  <a:cs typeface="Tahoma"/>
                </a:rPr>
                <a:t>③</a:t>
              </a:r>
              <a:r>
                <a:rPr lang="ja-JP" altLang="en-US" sz="1200" b="1" spc="114" dirty="0">
                  <a:latin typeface="BIZ UDPゴシック" panose="020B0400000000000000" pitchFamily="50" charset="-128"/>
                  <a:ea typeface="BIZ UDPゴシック" panose="020B0400000000000000" pitchFamily="50" charset="-128"/>
                  <a:cs typeface="Tahoma"/>
                </a:rPr>
                <a:t>映えスポット</a:t>
              </a:r>
              <a:endParaRPr lang="en-US" altLang="ja-JP" sz="1200" b="1" spc="114" dirty="0">
                <a:latin typeface="BIZ UDPゴシック" panose="020B0400000000000000" pitchFamily="50" charset="-128"/>
                <a:ea typeface="BIZ UDPゴシック" panose="020B0400000000000000" pitchFamily="50" charset="-128"/>
                <a:cs typeface="Tahoma"/>
              </a:endParaRPr>
            </a:p>
            <a:p>
              <a:pPr marL="12700"/>
              <a:r>
                <a:rPr lang="ja-JP" altLang="en-US" sz="1000" b="1" spc="114" dirty="0">
                  <a:latin typeface="BIZ UDPゴシック" panose="020B0400000000000000" pitchFamily="50" charset="-128"/>
                  <a:ea typeface="BIZ UDPゴシック" panose="020B0400000000000000" pitchFamily="50" charset="-128"/>
                  <a:cs typeface="Tahoma"/>
                </a:rPr>
                <a:t>　　</a:t>
              </a:r>
              <a:r>
                <a:rPr lang="ja-JP" altLang="en-US" sz="1000" b="1" spc="114" dirty="0">
                  <a:solidFill>
                    <a:srgbClr val="00B050"/>
                  </a:solidFill>
                  <a:latin typeface="BIZ UDPゴシック" panose="020B0400000000000000" pitchFamily="50" charset="-128"/>
                  <a:ea typeface="BIZ UDPゴシック" panose="020B0400000000000000" pitchFamily="50" charset="-128"/>
                  <a:cs typeface="Tahoma"/>
                </a:rPr>
                <a:t>西部エリア</a:t>
              </a:r>
              <a:r>
                <a:rPr lang="ja-JP" altLang="en-US" sz="1000" b="1" spc="114" dirty="0">
                  <a:latin typeface="BIZ UDPゴシック" panose="020B0400000000000000" pitchFamily="50" charset="-128"/>
                  <a:ea typeface="BIZ UDPゴシック" panose="020B0400000000000000" pitchFamily="50" charset="-128"/>
                  <a:cs typeface="Tahoma"/>
                </a:rPr>
                <a:t>「祖谷のかずら橋」（三好市）</a:t>
              </a:r>
              <a:endParaRPr lang="en-US" altLang="ja-JP" sz="1000" b="1" spc="114" dirty="0">
                <a:latin typeface="BIZ UDPゴシック" panose="020B0400000000000000" pitchFamily="50" charset="-128"/>
                <a:ea typeface="BIZ UDPゴシック" panose="020B0400000000000000" pitchFamily="50" charset="-128"/>
                <a:cs typeface="Tahoma"/>
              </a:endParaRPr>
            </a:p>
          </p:txBody>
        </p:sp>
        <p:grpSp>
          <p:nvGrpSpPr>
            <p:cNvPr id="8" name="グループ化 7">
              <a:extLst>
                <a:ext uri="{FF2B5EF4-FFF2-40B4-BE49-F238E27FC236}">
                  <a16:creationId xmlns:a16="http://schemas.microsoft.com/office/drawing/2014/main" id="{283F5F44-369B-E79D-5975-C0646E48F398}"/>
                </a:ext>
              </a:extLst>
            </p:cNvPr>
            <p:cNvGrpSpPr/>
            <p:nvPr/>
          </p:nvGrpSpPr>
          <p:grpSpPr>
            <a:xfrm>
              <a:off x="135123" y="2253429"/>
              <a:ext cx="311755" cy="276999"/>
              <a:chOff x="-933718" y="2682163"/>
              <a:chExt cx="373819" cy="332143"/>
            </a:xfrm>
          </p:grpSpPr>
          <p:sp>
            <p:nvSpPr>
              <p:cNvPr id="28" name="楕円 27">
                <a:extLst>
                  <a:ext uri="{FF2B5EF4-FFF2-40B4-BE49-F238E27FC236}">
                    <a16:creationId xmlns:a16="http://schemas.microsoft.com/office/drawing/2014/main" id="{FFD4544C-2E49-3C01-DF61-5A34A8C4A409}"/>
                  </a:ext>
                </a:extLst>
              </p:cNvPr>
              <p:cNvSpPr/>
              <p:nvPr/>
            </p:nvSpPr>
            <p:spPr>
              <a:xfrm>
                <a:off x="-858061" y="2750573"/>
                <a:ext cx="220387" cy="220387"/>
              </a:xfrm>
              <a:prstGeom prst="ellipse">
                <a:avLst/>
              </a:prstGeom>
              <a:solidFill>
                <a:srgbClr val="00668D"/>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D930DF99-BE62-0180-B558-9B1E8D4DD284}"/>
                  </a:ext>
                </a:extLst>
              </p:cNvPr>
              <p:cNvSpPr txBox="1"/>
              <p:nvPr/>
            </p:nvSpPr>
            <p:spPr>
              <a:xfrm>
                <a:off x="-933718" y="2682163"/>
                <a:ext cx="373819" cy="332143"/>
              </a:xfrm>
              <a:prstGeom prst="rect">
                <a:avLst/>
              </a:prstGeom>
              <a:noFill/>
            </p:spPr>
            <p:txBody>
              <a:bodyPr wrap="square" rtlCol="0">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C</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9" name="グループ化 8">
              <a:extLst>
                <a:ext uri="{FF2B5EF4-FFF2-40B4-BE49-F238E27FC236}">
                  <a16:creationId xmlns:a16="http://schemas.microsoft.com/office/drawing/2014/main" id="{5758C6E8-4151-D357-9F0A-0760EB731C5A}"/>
                </a:ext>
              </a:extLst>
            </p:cNvPr>
            <p:cNvGrpSpPr/>
            <p:nvPr/>
          </p:nvGrpSpPr>
          <p:grpSpPr>
            <a:xfrm>
              <a:off x="133110" y="1762043"/>
              <a:ext cx="311755" cy="276999"/>
              <a:chOff x="-922617" y="2676428"/>
              <a:chExt cx="373819" cy="332143"/>
            </a:xfrm>
          </p:grpSpPr>
          <p:sp>
            <p:nvSpPr>
              <p:cNvPr id="17" name="楕円 16">
                <a:extLst>
                  <a:ext uri="{FF2B5EF4-FFF2-40B4-BE49-F238E27FC236}">
                    <a16:creationId xmlns:a16="http://schemas.microsoft.com/office/drawing/2014/main" id="{8F2A9E51-D9E5-0570-29C6-452156BF05CC}"/>
                  </a:ext>
                </a:extLst>
              </p:cNvPr>
              <p:cNvSpPr/>
              <p:nvPr/>
            </p:nvSpPr>
            <p:spPr>
              <a:xfrm>
                <a:off x="-858061" y="2750573"/>
                <a:ext cx="220387" cy="220387"/>
              </a:xfrm>
              <a:prstGeom prst="ellipse">
                <a:avLst/>
              </a:prstGeom>
              <a:solidFill>
                <a:srgbClr val="00668D"/>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1FF18199-A749-41A8-FB55-DDD07BDC2227}"/>
                  </a:ext>
                </a:extLst>
              </p:cNvPr>
              <p:cNvSpPr txBox="1"/>
              <p:nvPr/>
            </p:nvSpPr>
            <p:spPr>
              <a:xfrm>
                <a:off x="-922617" y="2676428"/>
                <a:ext cx="373819" cy="332143"/>
              </a:xfrm>
              <a:prstGeom prst="rect">
                <a:avLst/>
              </a:prstGeom>
              <a:noFill/>
            </p:spPr>
            <p:txBody>
              <a:bodyPr wrap="square" rtlCol="0">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B</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82C495C8-7FBC-6198-C807-8DA7228AE747}"/>
                </a:ext>
              </a:extLst>
            </p:cNvPr>
            <p:cNvGrpSpPr/>
            <p:nvPr/>
          </p:nvGrpSpPr>
          <p:grpSpPr>
            <a:xfrm>
              <a:off x="139406" y="1265902"/>
              <a:ext cx="311755" cy="276999"/>
              <a:chOff x="-920172" y="2685586"/>
              <a:chExt cx="373819" cy="332144"/>
            </a:xfrm>
          </p:grpSpPr>
          <p:sp>
            <p:nvSpPr>
              <p:cNvPr id="12" name="楕円 11">
                <a:extLst>
                  <a:ext uri="{FF2B5EF4-FFF2-40B4-BE49-F238E27FC236}">
                    <a16:creationId xmlns:a16="http://schemas.microsoft.com/office/drawing/2014/main" id="{EEF0F2EB-FD45-C55B-C798-DF25260510FA}"/>
                  </a:ext>
                </a:extLst>
              </p:cNvPr>
              <p:cNvSpPr/>
              <p:nvPr/>
            </p:nvSpPr>
            <p:spPr>
              <a:xfrm>
                <a:off x="-858061" y="2750573"/>
                <a:ext cx="220387" cy="220387"/>
              </a:xfrm>
              <a:prstGeom prst="ellipse">
                <a:avLst/>
              </a:prstGeom>
              <a:solidFill>
                <a:srgbClr val="00668D"/>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1755A2F-7ECE-4960-1ACF-4A0C188061F1}"/>
                  </a:ext>
                </a:extLst>
              </p:cNvPr>
              <p:cNvSpPr txBox="1"/>
              <p:nvPr/>
            </p:nvSpPr>
            <p:spPr>
              <a:xfrm>
                <a:off x="-920172" y="2685586"/>
                <a:ext cx="373819" cy="332144"/>
              </a:xfrm>
              <a:prstGeom prst="rect">
                <a:avLst/>
              </a:prstGeom>
              <a:noFill/>
            </p:spPr>
            <p:txBody>
              <a:bodyPr wrap="square" rtlCol="0">
                <a:spAutoFit/>
              </a:bodyPr>
              <a:lstStyle/>
              <a:p>
                <a:r>
                  <a:rPr kumimoji="1" lang="en-US" altLang="ja-JP" sz="1200" b="1" dirty="0">
                    <a:solidFill>
                      <a:schemeClr val="bg1"/>
                    </a:solidFill>
                    <a:latin typeface="BIZ UDPゴシック" panose="020B0400000000000000" pitchFamily="50" charset="-128"/>
                    <a:ea typeface="BIZ UDPゴシック" panose="020B0400000000000000" pitchFamily="50" charset="-128"/>
                  </a:rPr>
                  <a:t>A</a:t>
                </a:r>
                <a:endParaRPr kumimoji="1" lang="ja-JP" altLang="en-US" sz="1200" b="1" dirty="0">
                  <a:solidFill>
                    <a:schemeClr val="bg1"/>
                  </a:solidFill>
                  <a:latin typeface="BIZ UDPゴシック" panose="020B0400000000000000" pitchFamily="50" charset="-128"/>
                  <a:ea typeface="BIZ UDPゴシック" panose="020B0400000000000000" pitchFamily="50" charset="-128"/>
                </a:endParaRPr>
              </a:p>
            </p:txBody>
          </p:sp>
        </p:grpSp>
      </p:grpSp>
      <p:sp>
        <p:nvSpPr>
          <p:cNvPr id="39" name="正方形/長方形 38">
            <a:extLst>
              <a:ext uri="{FF2B5EF4-FFF2-40B4-BE49-F238E27FC236}">
                <a16:creationId xmlns:a16="http://schemas.microsoft.com/office/drawing/2014/main" id="{3184900B-F00C-7416-DB5F-3383BBCE5B2C}"/>
              </a:ext>
            </a:extLst>
          </p:cNvPr>
          <p:cNvSpPr/>
          <p:nvPr/>
        </p:nvSpPr>
        <p:spPr>
          <a:xfrm>
            <a:off x="11349425" y="6049065"/>
            <a:ext cx="105211" cy="368302"/>
          </a:xfrm>
          <a:prstGeom prst="rect">
            <a:avLst/>
          </a:prstGeom>
          <a:solidFill>
            <a:srgbClr val="D9EC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3DE74A06-6C8E-976E-81A8-545A4CD4D33F}"/>
              </a:ext>
            </a:extLst>
          </p:cNvPr>
          <p:cNvGrpSpPr/>
          <p:nvPr/>
        </p:nvGrpSpPr>
        <p:grpSpPr>
          <a:xfrm>
            <a:off x="3300818" y="1006900"/>
            <a:ext cx="6545762" cy="5846945"/>
            <a:chOff x="3335322" y="955144"/>
            <a:chExt cx="6545762" cy="5846945"/>
          </a:xfrm>
        </p:grpSpPr>
        <p:grpSp>
          <p:nvGrpSpPr>
            <p:cNvPr id="58" name="グループ化 57">
              <a:extLst>
                <a:ext uri="{FF2B5EF4-FFF2-40B4-BE49-F238E27FC236}">
                  <a16:creationId xmlns:a16="http://schemas.microsoft.com/office/drawing/2014/main" id="{3A3DA55D-4178-6E8A-AAF0-13ECEE999EE5}"/>
                </a:ext>
              </a:extLst>
            </p:cNvPr>
            <p:cNvGrpSpPr/>
            <p:nvPr/>
          </p:nvGrpSpPr>
          <p:grpSpPr>
            <a:xfrm>
              <a:off x="3335322" y="955144"/>
              <a:ext cx="6545762" cy="5680866"/>
              <a:chOff x="3335322" y="955144"/>
              <a:chExt cx="6545762" cy="5680866"/>
            </a:xfrm>
          </p:grpSpPr>
          <p:pic>
            <p:nvPicPr>
              <p:cNvPr id="57" name="図 56">
                <a:extLst>
                  <a:ext uri="{FF2B5EF4-FFF2-40B4-BE49-F238E27FC236}">
                    <a16:creationId xmlns:a16="http://schemas.microsoft.com/office/drawing/2014/main" id="{194876B8-F5B2-9784-D154-849B3F661C66}"/>
                  </a:ext>
                </a:extLst>
              </p:cNvPr>
              <p:cNvPicPr>
                <a:picLocks noChangeAspect="1"/>
              </p:cNvPicPr>
              <p:nvPr/>
            </p:nvPicPr>
            <p:blipFill rotWithShape="1">
              <a:blip r:embed="rId2">
                <a:extLst>
                  <a:ext uri="{28A0092B-C50C-407E-A947-70E740481C1C}">
                    <a14:useLocalDpi xmlns:a14="http://schemas.microsoft.com/office/drawing/2010/main" val="0"/>
                  </a:ext>
                </a:extLst>
              </a:blip>
              <a:srcRect l="35549" t="27169" r="19805" b="17187"/>
              <a:stretch/>
            </p:blipFill>
            <p:spPr>
              <a:xfrm>
                <a:off x="3335322" y="955144"/>
                <a:ext cx="6341560" cy="5680866"/>
              </a:xfrm>
              <a:prstGeom prst="rect">
                <a:avLst/>
              </a:prstGeom>
            </p:spPr>
          </p:pic>
          <p:sp>
            <p:nvSpPr>
              <p:cNvPr id="61" name="正方形/長方形 60">
                <a:extLst>
                  <a:ext uri="{FF2B5EF4-FFF2-40B4-BE49-F238E27FC236}">
                    <a16:creationId xmlns:a16="http://schemas.microsoft.com/office/drawing/2014/main" id="{AE923AF3-B0EF-AD33-F2AD-A509948E4AFA}"/>
                  </a:ext>
                </a:extLst>
              </p:cNvPr>
              <p:cNvSpPr/>
              <p:nvPr/>
            </p:nvSpPr>
            <p:spPr>
              <a:xfrm rot="617973">
                <a:off x="9265413" y="2895666"/>
                <a:ext cx="615671" cy="319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6" name="正方形/長方形 15">
              <a:extLst>
                <a:ext uri="{FF2B5EF4-FFF2-40B4-BE49-F238E27FC236}">
                  <a16:creationId xmlns:a16="http://schemas.microsoft.com/office/drawing/2014/main" id="{C82F00AF-2216-1AD4-6417-AB35544A3114}"/>
                </a:ext>
              </a:extLst>
            </p:cNvPr>
            <p:cNvSpPr/>
            <p:nvPr/>
          </p:nvSpPr>
          <p:spPr>
            <a:xfrm>
              <a:off x="7869452" y="6594693"/>
              <a:ext cx="1807430" cy="20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0" name="正方形/長方形 69">
            <a:extLst>
              <a:ext uri="{FF2B5EF4-FFF2-40B4-BE49-F238E27FC236}">
                <a16:creationId xmlns:a16="http://schemas.microsoft.com/office/drawing/2014/main" id="{9527BDD7-0586-6A4B-0D2F-DFBC2F1BBA93}"/>
              </a:ext>
            </a:extLst>
          </p:cNvPr>
          <p:cNvSpPr/>
          <p:nvPr/>
        </p:nvSpPr>
        <p:spPr>
          <a:xfrm>
            <a:off x="9615265" y="1891947"/>
            <a:ext cx="256231" cy="495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4BF997E-1B7A-17C4-3A4A-91BC78EA8AE9}"/>
              </a:ext>
            </a:extLst>
          </p:cNvPr>
          <p:cNvSpPr txBox="1"/>
          <p:nvPr/>
        </p:nvSpPr>
        <p:spPr>
          <a:xfrm>
            <a:off x="3292192" y="3105466"/>
            <a:ext cx="524457" cy="151614"/>
          </a:xfrm>
          <a:prstGeom prst="rect">
            <a:avLst/>
          </a:prstGeom>
          <a:solidFill>
            <a:srgbClr val="FFFFFF">
              <a:alpha val="50196"/>
            </a:srgbClr>
          </a:solidFill>
        </p:spPr>
        <p:txBody>
          <a:bodyPr wrap="none" lIns="0" tIns="0" rIns="0" bIns="0" rtlCol="0" anchor="ctr" anchorCtr="0">
            <a:noAutofit/>
          </a:bodyPr>
          <a:lstStyle/>
          <a:p>
            <a:r>
              <a:rPr kumimoji="1" lang="ja-JP" altLang="en-US" sz="1000" b="1" dirty="0">
                <a:latin typeface="BIZ UDPゴシック" panose="020B0400000000000000" pitchFamily="50" charset="-128"/>
                <a:ea typeface="BIZ UDPゴシック" panose="020B0400000000000000" pitchFamily="50" charset="-128"/>
              </a:rPr>
              <a:t> </a:t>
            </a:r>
            <a:r>
              <a:rPr kumimoji="1" lang="ja-JP" altLang="en-US" sz="1000" b="1" dirty="0">
                <a:solidFill>
                  <a:srgbClr val="0070C0"/>
                </a:solidFill>
                <a:latin typeface="BIZ UDPゴシック" panose="020B0400000000000000" pitchFamily="50" charset="-128"/>
                <a:ea typeface="BIZ UDPゴシック" panose="020B0400000000000000" pitchFamily="50" charset="-128"/>
              </a:rPr>
              <a:t>至 松山</a:t>
            </a:r>
          </a:p>
        </p:txBody>
      </p:sp>
      <p:grpSp>
        <p:nvGrpSpPr>
          <p:cNvPr id="47" name="グループ化 46">
            <a:extLst>
              <a:ext uri="{FF2B5EF4-FFF2-40B4-BE49-F238E27FC236}">
                <a16:creationId xmlns:a16="http://schemas.microsoft.com/office/drawing/2014/main" id="{A51224F9-86E8-D916-0F7A-DFCC1F7A7553}"/>
              </a:ext>
            </a:extLst>
          </p:cNvPr>
          <p:cNvGrpSpPr/>
          <p:nvPr/>
        </p:nvGrpSpPr>
        <p:grpSpPr>
          <a:xfrm>
            <a:off x="5541719" y="3620366"/>
            <a:ext cx="373819" cy="369332"/>
            <a:chOff x="-990288" y="2614599"/>
            <a:chExt cx="373819" cy="369332"/>
          </a:xfrm>
        </p:grpSpPr>
        <p:sp>
          <p:nvSpPr>
            <p:cNvPr id="44" name="楕円 43">
              <a:extLst>
                <a:ext uri="{FF2B5EF4-FFF2-40B4-BE49-F238E27FC236}">
                  <a16:creationId xmlns:a16="http://schemas.microsoft.com/office/drawing/2014/main" id="{6064A2F5-BBD1-7E2B-3E63-4ADCD8EA138A}"/>
                </a:ext>
              </a:extLst>
            </p:cNvPr>
            <p:cNvSpPr/>
            <p:nvPr/>
          </p:nvSpPr>
          <p:spPr>
            <a:xfrm>
              <a:off x="-962525" y="2646109"/>
              <a:ext cx="324852" cy="324852"/>
            </a:xfrm>
            <a:prstGeom prst="ellipse">
              <a:avLst/>
            </a:prstGeom>
            <a:solidFill>
              <a:srgbClr val="0066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30202846-2A40-81D6-997A-10E6AD6BBC60}"/>
                </a:ext>
              </a:extLst>
            </p:cNvPr>
            <p:cNvSpPr txBox="1"/>
            <p:nvPr/>
          </p:nvSpPr>
          <p:spPr>
            <a:xfrm>
              <a:off x="-990288" y="2614599"/>
              <a:ext cx="373819" cy="369332"/>
            </a:xfrm>
            <a:prstGeom prst="rect">
              <a:avLst/>
            </a:prstGeom>
            <a:noFill/>
          </p:spPr>
          <p:txBody>
            <a:bodyPr wrap="square" rtlCol="0">
              <a:spAutoFit/>
            </a:bodyPr>
            <a:lstStyle/>
            <a:p>
              <a:r>
                <a:rPr kumimoji="1" lang="en-US" altLang="ja-JP" b="1" dirty="0">
                  <a:solidFill>
                    <a:schemeClr val="bg1"/>
                  </a:solidFill>
                  <a:latin typeface="BIZ UDPゴシック" panose="020B0400000000000000" pitchFamily="50" charset="-128"/>
                  <a:ea typeface="BIZ UDPゴシック" panose="020B0400000000000000" pitchFamily="50" charset="-128"/>
                </a:rPr>
                <a:t>C</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48" name="グループ化 47">
            <a:extLst>
              <a:ext uri="{FF2B5EF4-FFF2-40B4-BE49-F238E27FC236}">
                <a16:creationId xmlns:a16="http://schemas.microsoft.com/office/drawing/2014/main" id="{C09491FA-5F50-E9DD-B6FA-737CF9BE9117}"/>
              </a:ext>
            </a:extLst>
          </p:cNvPr>
          <p:cNvGrpSpPr/>
          <p:nvPr/>
        </p:nvGrpSpPr>
        <p:grpSpPr>
          <a:xfrm>
            <a:off x="6674228" y="3394086"/>
            <a:ext cx="373819" cy="380060"/>
            <a:chOff x="-966384" y="2590901"/>
            <a:chExt cx="373819" cy="380060"/>
          </a:xfrm>
        </p:grpSpPr>
        <p:sp>
          <p:nvSpPr>
            <p:cNvPr id="49" name="楕円 48">
              <a:extLst>
                <a:ext uri="{FF2B5EF4-FFF2-40B4-BE49-F238E27FC236}">
                  <a16:creationId xmlns:a16="http://schemas.microsoft.com/office/drawing/2014/main" id="{C57B00BF-3F99-CCDF-F6CB-11E8BC3FFBCB}"/>
                </a:ext>
              </a:extLst>
            </p:cNvPr>
            <p:cNvSpPr/>
            <p:nvPr/>
          </p:nvSpPr>
          <p:spPr>
            <a:xfrm>
              <a:off x="-962525" y="2646109"/>
              <a:ext cx="324852" cy="324852"/>
            </a:xfrm>
            <a:prstGeom prst="ellipse">
              <a:avLst/>
            </a:prstGeom>
            <a:solidFill>
              <a:srgbClr val="0066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0" name="テキスト ボックス 49">
              <a:extLst>
                <a:ext uri="{FF2B5EF4-FFF2-40B4-BE49-F238E27FC236}">
                  <a16:creationId xmlns:a16="http://schemas.microsoft.com/office/drawing/2014/main" id="{CF1EBCF0-051E-8047-C0AF-019517845F04}"/>
                </a:ext>
              </a:extLst>
            </p:cNvPr>
            <p:cNvSpPr txBox="1"/>
            <p:nvPr/>
          </p:nvSpPr>
          <p:spPr>
            <a:xfrm>
              <a:off x="-966384" y="2590901"/>
              <a:ext cx="373819" cy="369332"/>
            </a:xfrm>
            <a:prstGeom prst="rect">
              <a:avLst/>
            </a:prstGeom>
            <a:noFill/>
          </p:spPr>
          <p:txBody>
            <a:bodyPr wrap="square" rtlCol="0">
              <a:spAutoFit/>
            </a:bodyPr>
            <a:lstStyle/>
            <a:p>
              <a:r>
                <a:rPr kumimoji="1" lang="en-US" altLang="ja-JP" b="1" dirty="0">
                  <a:solidFill>
                    <a:schemeClr val="bg1"/>
                  </a:solidFill>
                  <a:latin typeface="BIZ UDPゴシック" panose="020B0400000000000000" pitchFamily="50" charset="-128"/>
                  <a:ea typeface="BIZ UDPゴシック" panose="020B0400000000000000" pitchFamily="50" charset="-128"/>
                </a:rPr>
                <a:t>A</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51" name="グループ化 50">
            <a:extLst>
              <a:ext uri="{FF2B5EF4-FFF2-40B4-BE49-F238E27FC236}">
                <a16:creationId xmlns:a16="http://schemas.microsoft.com/office/drawing/2014/main" id="{20EBC159-2E4E-32CA-BC44-99BE67B6D8F0}"/>
              </a:ext>
            </a:extLst>
          </p:cNvPr>
          <p:cNvGrpSpPr/>
          <p:nvPr/>
        </p:nvGrpSpPr>
        <p:grpSpPr>
          <a:xfrm>
            <a:off x="7734875" y="4614262"/>
            <a:ext cx="373819" cy="369332"/>
            <a:chOff x="-303600" y="1170171"/>
            <a:chExt cx="373819" cy="369332"/>
          </a:xfrm>
        </p:grpSpPr>
        <p:sp>
          <p:nvSpPr>
            <p:cNvPr id="52" name="楕円 51">
              <a:extLst>
                <a:ext uri="{FF2B5EF4-FFF2-40B4-BE49-F238E27FC236}">
                  <a16:creationId xmlns:a16="http://schemas.microsoft.com/office/drawing/2014/main" id="{C6E39E50-221A-3223-3F38-C846A672CB5E}"/>
                </a:ext>
              </a:extLst>
            </p:cNvPr>
            <p:cNvSpPr/>
            <p:nvPr/>
          </p:nvSpPr>
          <p:spPr>
            <a:xfrm>
              <a:off x="-297798" y="1196804"/>
              <a:ext cx="324852" cy="324852"/>
            </a:xfrm>
            <a:prstGeom prst="ellipse">
              <a:avLst/>
            </a:prstGeom>
            <a:solidFill>
              <a:srgbClr val="00668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5268288C-1AE9-4DA6-4CB4-69B5216F3766}"/>
                </a:ext>
              </a:extLst>
            </p:cNvPr>
            <p:cNvSpPr txBox="1"/>
            <p:nvPr/>
          </p:nvSpPr>
          <p:spPr>
            <a:xfrm>
              <a:off x="-303600" y="1170171"/>
              <a:ext cx="373819" cy="369332"/>
            </a:xfrm>
            <a:prstGeom prst="rect">
              <a:avLst/>
            </a:prstGeom>
            <a:noFill/>
          </p:spPr>
          <p:txBody>
            <a:bodyPr wrap="square" rtlCol="0">
              <a:spAutoFit/>
            </a:bodyPr>
            <a:lstStyle/>
            <a:p>
              <a:r>
                <a:rPr kumimoji="1" lang="en-US" altLang="ja-JP" b="1" dirty="0">
                  <a:solidFill>
                    <a:schemeClr val="bg1"/>
                  </a:solidFill>
                  <a:latin typeface="BIZ UDPゴシック" panose="020B0400000000000000" pitchFamily="50" charset="-128"/>
                  <a:ea typeface="BIZ UDPゴシック" panose="020B0400000000000000" pitchFamily="50" charset="-128"/>
                </a:rPr>
                <a:t>B</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grpSp>
      <p:grpSp>
        <p:nvGrpSpPr>
          <p:cNvPr id="75" name="グループ化 74">
            <a:extLst>
              <a:ext uri="{FF2B5EF4-FFF2-40B4-BE49-F238E27FC236}">
                <a16:creationId xmlns:a16="http://schemas.microsoft.com/office/drawing/2014/main" id="{B1AE316F-38CE-194E-B6CB-129D8C87EAEB}"/>
              </a:ext>
            </a:extLst>
          </p:cNvPr>
          <p:cNvGrpSpPr/>
          <p:nvPr/>
        </p:nvGrpSpPr>
        <p:grpSpPr>
          <a:xfrm>
            <a:off x="8244175" y="3961104"/>
            <a:ext cx="372203" cy="325399"/>
            <a:chOff x="-927708" y="1761555"/>
            <a:chExt cx="372203" cy="325399"/>
          </a:xfrm>
        </p:grpSpPr>
        <p:sp>
          <p:nvSpPr>
            <p:cNvPr id="76" name="楕円 75">
              <a:extLst>
                <a:ext uri="{FF2B5EF4-FFF2-40B4-BE49-F238E27FC236}">
                  <a16:creationId xmlns:a16="http://schemas.microsoft.com/office/drawing/2014/main" id="{98EF1506-7E5B-A1A5-1966-5A2A12AC9349}"/>
                </a:ext>
              </a:extLst>
            </p:cNvPr>
            <p:cNvSpPr/>
            <p:nvPr/>
          </p:nvSpPr>
          <p:spPr>
            <a:xfrm>
              <a:off x="-927708" y="1815992"/>
              <a:ext cx="270962" cy="270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7" name="object 13">
              <a:extLst>
                <a:ext uri="{FF2B5EF4-FFF2-40B4-BE49-F238E27FC236}">
                  <a16:creationId xmlns:a16="http://schemas.microsoft.com/office/drawing/2014/main" id="{4A757908-3188-6E47-0227-2F258F1FED2C}"/>
                </a:ext>
              </a:extLst>
            </p:cNvPr>
            <p:cNvSpPr txBox="1"/>
            <p:nvPr/>
          </p:nvSpPr>
          <p:spPr>
            <a:xfrm>
              <a:off x="-915331" y="1761555"/>
              <a:ext cx="359826" cy="319959"/>
            </a:xfrm>
            <a:prstGeom prst="rect">
              <a:avLst/>
            </a:prstGeom>
          </p:spPr>
          <p:txBody>
            <a:bodyPr vert="horz" wrap="square" lIns="0" tIns="12065" rIns="0" bIns="0" rtlCol="0">
              <a:spAutoFit/>
            </a:bodyPr>
            <a:lstStyle/>
            <a:p>
              <a:pPr marL="12700">
                <a:lnSpc>
                  <a:spcPct val="100000"/>
                </a:lnSpc>
                <a:spcBef>
                  <a:spcPts val="95"/>
                </a:spcBef>
              </a:pPr>
              <a:r>
                <a:rPr lang="ja-JP" altLang="en-US" sz="2000" b="1" dirty="0">
                  <a:latin typeface="BIZ UDPゴシック" panose="020B0400000000000000" pitchFamily="50" charset="-128"/>
                  <a:ea typeface="BIZ UDPゴシック" panose="020B0400000000000000" pitchFamily="50" charset="-128"/>
                  <a:cs typeface="Microsoft YaHei UI"/>
                </a:rPr>
                <a:t>②</a:t>
              </a:r>
              <a:endParaRPr sz="2000" b="1" dirty="0">
                <a:latin typeface="BIZ UDPゴシック" panose="020B0400000000000000" pitchFamily="50" charset="-128"/>
                <a:ea typeface="BIZ UDPゴシック" panose="020B0400000000000000" pitchFamily="50" charset="-128"/>
                <a:cs typeface="Microsoft YaHei UI"/>
              </a:endParaRPr>
            </a:p>
          </p:txBody>
        </p:sp>
      </p:grpSp>
      <p:grpSp>
        <p:nvGrpSpPr>
          <p:cNvPr id="84" name="グループ化 83">
            <a:extLst>
              <a:ext uri="{FF2B5EF4-FFF2-40B4-BE49-F238E27FC236}">
                <a16:creationId xmlns:a16="http://schemas.microsoft.com/office/drawing/2014/main" id="{0E89183E-97C5-F503-FB83-32223414624B}"/>
              </a:ext>
            </a:extLst>
          </p:cNvPr>
          <p:cNvGrpSpPr/>
          <p:nvPr/>
        </p:nvGrpSpPr>
        <p:grpSpPr>
          <a:xfrm>
            <a:off x="8213475" y="1905859"/>
            <a:ext cx="359826" cy="319959"/>
            <a:chOff x="-976380" y="1897879"/>
            <a:chExt cx="359826" cy="319959"/>
          </a:xfrm>
        </p:grpSpPr>
        <p:sp>
          <p:nvSpPr>
            <p:cNvPr id="85" name="楕円 84">
              <a:extLst>
                <a:ext uri="{FF2B5EF4-FFF2-40B4-BE49-F238E27FC236}">
                  <a16:creationId xmlns:a16="http://schemas.microsoft.com/office/drawing/2014/main" id="{E4FDF56C-8BC5-A9F7-1C55-5A8126FCDA95}"/>
                </a:ext>
              </a:extLst>
            </p:cNvPr>
            <p:cNvSpPr/>
            <p:nvPr/>
          </p:nvSpPr>
          <p:spPr>
            <a:xfrm>
              <a:off x="-962525" y="1933022"/>
              <a:ext cx="270962" cy="270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6" name="object 13">
              <a:extLst>
                <a:ext uri="{FF2B5EF4-FFF2-40B4-BE49-F238E27FC236}">
                  <a16:creationId xmlns:a16="http://schemas.microsoft.com/office/drawing/2014/main" id="{036D9DBE-4976-B3A0-1ED9-21DC090F8285}"/>
                </a:ext>
              </a:extLst>
            </p:cNvPr>
            <p:cNvSpPr txBox="1"/>
            <p:nvPr/>
          </p:nvSpPr>
          <p:spPr>
            <a:xfrm>
              <a:off x="-976380" y="1897879"/>
              <a:ext cx="359826" cy="319959"/>
            </a:xfrm>
            <a:prstGeom prst="rect">
              <a:avLst/>
            </a:prstGeom>
          </p:spPr>
          <p:txBody>
            <a:bodyPr vert="horz" wrap="square" lIns="0" tIns="12065" rIns="0" bIns="0" rtlCol="0">
              <a:spAutoFit/>
            </a:bodyPr>
            <a:lstStyle/>
            <a:p>
              <a:pPr marL="12700">
                <a:lnSpc>
                  <a:spcPct val="100000"/>
                </a:lnSpc>
                <a:spcBef>
                  <a:spcPts val="95"/>
                </a:spcBef>
              </a:pPr>
              <a:r>
                <a:rPr lang="ja-JP" altLang="en-US" sz="2000" b="1" dirty="0">
                  <a:latin typeface="BIZ UDPゴシック" panose="020B0400000000000000" pitchFamily="50" charset="-128"/>
                  <a:ea typeface="BIZ UDPゴシック" panose="020B0400000000000000" pitchFamily="50" charset="-128"/>
                  <a:cs typeface="Microsoft YaHei UI"/>
                </a:rPr>
                <a:t>①</a:t>
              </a:r>
              <a:endParaRPr sz="2000" b="1" dirty="0">
                <a:latin typeface="BIZ UDPゴシック" panose="020B0400000000000000" pitchFamily="50" charset="-128"/>
                <a:ea typeface="BIZ UDPゴシック" panose="020B0400000000000000" pitchFamily="50" charset="-128"/>
                <a:cs typeface="Microsoft YaHei UI"/>
              </a:endParaRPr>
            </a:p>
          </p:txBody>
        </p:sp>
      </p:grpSp>
      <p:grpSp>
        <p:nvGrpSpPr>
          <p:cNvPr id="87" name="グループ化 86">
            <a:extLst>
              <a:ext uri="{FF2B5EF4-FFF2-40B4-BE49-F238E27FC236}">
                <a16:creationId xmlns:a16="http://schemas.microsoft.com/office/drawing/2014/main" id="{BC096294-E934-4F62-5BC4-23D478474291}"/>
              </a:ext>
            </a:extLst>
          </p:cNvPr>
          <p:cNvGrpSpPr/>
          <p:nvPr/>
        </p:nvGrpSpPr>
        <p:grpSpPr>
          <a:xfrm>
            <a:off x="5210434" y="3731288"/>
            <a:ext cx="359826" cy="319959"/>
            <a:chOff x="-969006" y="1890505"/>
            <a:chExt cx="359826" cy="319959"/>
          </a:xfrm>
        </p:grpSpPr>
        <p:sp>
          <p:nvSpPr>
            <p:cNvPr id="88" name="楕円 87">
              <a:extLst>
                <a:ext uri="{FF2B5EF4-FFF2-40B4-BE49-F238E27FC236}">
                  <a16:creationId xmlns:a16="http://schemas.microsoft.com/office/drawing/2014/main" id="{79C96716-DACB-648D-1B4C-3456B5116A7D}"/>
                </a:ext>
              </a:extLst>
            </p:cNvPr>
            <p:cNvSpPr/>
            <p:nvPr/>
          </p:nvSpPr>
          <p:spPr>
            <a:xfrm>
              <a:off x="-962525" y="1933022"/>
              <a:ext cx="270962" cy="270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89" name="object 13">
              <a:extLst>
                <a:ext uri="{FF2B5EF4-FFF2-40B4-BE49-F238E27FC236}">
                  <a16:creationId xmlns:a16="http://schemas.microsoft.com/office/drawing/2014/main" id="{2C4BB29C-ED1D-D128-60D5-36644CD69325}"/>
                </a:ext>
              </a:extLst>
            </p:cNvPr>
            <p:cNvSpPr txBox="1"/>
            <p:nvPr/>
          </p:nvSpPr>
          <p:spPr>
            <a:xfrm>
              <a:off x="-969006" y="1890505"/>
              <a:ext cx="359826" cy="319959"/>
            </a:xfrm>
            <a:prstGeom prst="rect">
              <a:avLst/>
            </a:prstGeom>
          </p:spPr>
          <p:txBody>
            <a:bodyPr vert="horz" wrap="square" lIns="0" tIns="12065" rIns="0" bIns="0" rtlCol="0">
              <a:spAutoFit/>
            </a:bodyPr>
            <a:lstStyle/>
            <a:p>
              <a:pPr marL="12700">
                <a:lnSpc>
                  <a:spcPct val="100000"/>
                </a:lnSpc>
                <a:spcBef>
                  <a:spcPts val="95"/>
                </a:spcBef>
              </a:pPr>
              <a:r>
                <a:rPr lang="ja-JP" altLang="en-US" sz="2000" b="1" dirty="0">
                  <a:latin typeface="BIZ UDPゴシック" panose="020B0400000000000000" pitchFamily="50" charset="-128"/>
                  <a:ea typeface="BIZ UDPゴシック" panose="020B0400000000000000" pitchFamily="50" charset="-128"/>
                  <a:cs typeface="Microsoft YaHei UI"/>
                </a:rPr>
                <a:t>③</a:t>
              </a:r>
              <a:endParaRPr sz="2000" b="1" dirty="0">
                <a:latin typeface="BIZ UDPゴシック" panose="020B0400000000000000" pitchFamily="50" charset="-128"/>
                <a:ea typeface="BIZ UDPゴシック" panose="020B0400000000000000" pitchFamily="50" charset="-128"/>
                <a:cs typeface="Microsoft YaHei UI"/>
              </a:endParaRPr>
            </a:p>
          </p:txBody>
        </p:sp>
      </p:grpSp>
      <p:grpSp>
        <p:nvGrpSpPr>
          <p:cNvPr id="22" name="グループ化 21">
            <a:extLst>
              <a:ext uri="{FF2B5EF4-FFF2-40B4-BE49-F238E27FC236}">
                <a16:creationId xmlns:a16="http://schemas.microsoft.com/office/drawing/2014/main" id="{00CC776B-3C93-084B-5E3B-3A6822A3E6AC}"/>
              </a:ext>
            </a:extLst>
          </p:cNvPr>
          <p:cNvGrpSpPr/>
          <p:nvPr/>
        </p:nvGrpSpPr>
        <p:grpSpPr>
          <a:xfrm>
            <a:off x="7613050" y="2869940"/>
            <a:ext cx="359826" cy="320791"/>
            <a:chOff x="-725834" y="4250497"/>
            <a:chExt cx="359826" cy="320791"/>
          </a:xfrm>
        </p:grpSpPr>
        <p:sp>
          <p:nvSpPr>
            <p:cNvPr id="23" name="楕円 22">
              <a:extLst>
                <a:ext uri="{FF2B5EF4-FFF2-40B4-BE49-F238E27FC236}">
                  <a16:creationId xmlns:a16="http://schemas.microsoft.com/office/drawing/2014/main" id="{962DF203-F1A4-D03E-B422-37005BC13231}"/>
                </a:ext>
              </a:extLst>
            </p:cNvPr>
            <p:cNvSpPr/>
            <p:nvPr/>
          </p:nvSpPr>
          <p:spPr>
            <a:xfrm>
              <a:off x="-665882" y="4300326"/>
              <a:ext cx="270962" cy="270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4" name="object 13">
              <a:extLst>
                <a:ext uri="{FF2B5EF4-FFF2-40B4-BE49-F238E27FC236}">
                  <a16:creationId xmlns:a16="http://schemas.microsoft.com/office/drawing/2014/main" id="{439D0813-818F-E0FF-9928-FD179071632D}"/>
                </a:ext>
              </a:extLst>
            </p:cNvPr>
            <p:cNvSpPr txBox="1"/>
            <p:nvPr/>
          </p:nvSpPr>
          <p:spPr>
            <a:xfrm>
              <a:off x="-725834" y="4250497"/>
              <a:ext cx="359826" cy="319959"/>
            </a:xfrm>
            <a:prstGeom prst="rect">
              <a:avLst/>
            </a:prstGeom>
          </p:spPr>
          <p:txBody>
            <a:bodyPr vert="horz" wrap="square" lIns="0" tIns="12065" rIns="0" bIns="0" rtlCol="0">
              <a:spAutoFit/>
            </a:bodyPr>
            <a:lstStyle/>
            <a:p>
              <a:pPr marL="12700" algn="ctr">
                <a:lnSpc>
                  <a:spcPct val="100000"/>
                </a:lnSpc>
                <a:spcBef>
                  <a:spcPts val="95"/>
                </a:spcBef>
              </a:pPr>
              <a:r>
                <a:rPr lang="ja-JP" altLang="en-US" sz="2000" b="1" spc="-5" dirty="0">
                  <a:solidFill>
                    <a:srgbClr val="FF0000"/>
                  </a:solidFill>
                  <a:latin typeface="BIZ UDPゴシック" panose="020B0400000000000000" pitchFamily="50" charset="-128"/>
                  <a:ea typeface="BIZ UDPゴシック" panose="020B0400000000000000" pitchFamily="50" charset="-128"/>
                  <a:cs typeface="Microsoft YaHei UI"/>
                </a:rPr>
                <a:t>❶</a:t>
              </a:r>
              <a:r>
                <a:rPr lang="en-US" altLang="ja-JP" sz="2000" b="1" spc="-5" dirty="0">
                  <a:solidFill>
                    <a:srgbClr val="FF0000"/>
                  </a:solidFill>
                  <a:latin typeface="BIZ UDPゴシック" panose="020B0400000000000000" pitchFamily="50" charset="-128"/>
                  <a:ea typeface="BIZ UDPゴシック" panose="020B0400000000000000" pitchFamily="50" charset="-128"/>
                  <a:cs typeface="Microsoft YaHei UI"/>
                </a:rPr>
                <a:t>  </a:t>
              </a:r>
              <a:endParaRPr sz="2000" dirty="0">
                <a:latin typeface="BIZ UDPゴシック" panose="020B0400000000000000" pitchFamily="50" charset="-128"/>
                <a:ea typeface="BIZ UDPゴシック" panose="020B0400000000000000" pitchFamily="50" charset="-128"/>
                <a:cs typeface="Microsoft YaHei UI"/>
              </a:endParaRPr>
            </a:p>
          </p:txBody>
        </p:sp>
      </p:grpSp>
      <p:grpSp>
        <p:nvGrpSpPr>
          <p:cNvPr id="25" name="グループ化 24">
            <a:extLst>
              <a:ext uri="{FF2B5EF4-FFF2-40B4-BE49-F238E27FC236}">
                <a16:creationId xmlns:a16="http://schemas.microsoft.com/office/drawing/2014/main" id="{51B4765F-B237-DB72-D189-B3047F44FA76}"/>
              </a:ext>
            </a:extLst>
          </p:cNvPr>
          <p:cNvGrpSpPr/>
          <p:nvPr/>
        </p:nvGrpSpPr>
        <p:grpSpPr>
          <a:xfrm>
            <a:off x="8056337" y="4519367"/>
            <a:ext cx="359826" cy="319959"/>
            <a:chOff x="-579491" y="4222594"/>
            <a:chExt cx="359826" cy="319959"/>
          </a:xfrm>
        </p:grpSpPr>
        <p:sp>
          <p:nvSpPr>
            <p:cNvPr id="26" name="楕円 25">
              <a:extLst>
                <a:ext uri="{FF2B5EF4-FFF2-40B4-BE49-F238E27FC236}">
                  <a16:creationId xmlns:a16="http://schemas.microsoft.com/office/drawing/2014/main" id="{65DB2D86-18B2-1B2F-65A9-8BDA953E3347}"/>
                </a:ext>
              </a:extLst>
            </p:cNvPr>
            <p:cNvSpPr/>
            <p:nvPr/>
          </p:nvSpPr>
          <p:spPr>
            <a:xfrm>
              <a:off x="-527134" y="4271591"/>
              <a:ext cx="270962" cy="270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object 13">
              <a:extLst>
                <a:ext uri="{FF2B5EF4-FFF2-40B4-BE49-F238E27FC236}">
                  <a16:creationId xmlns:a16="http://schemas.microsoft.com/office/drawing/2014/main" id="{6EF6DAC8-6520-C896-6B80-B1ED8B6AADB3}"/>
                </a:ext>
              </a:extLst>
            </p:cNvPr>
            <p:cNvSpPr txBox="1"/>
            <p:nvPr/>
          </p:nvSpPr>
          <p:spPr>
            <a:xfrm>
              <a:off x="-579491" y="4222594"/>
              <a:ext cx="359826" cy="319959"/>
            </a:xfrm>
            <a:prstGeom prst="rect">
              <a:avLst/>
            </a:prstGeom>
          </p:spPr>
          <p:txBody>
            <a:bodyPr vert="horz" wrap="square" lIns="0" tIns="12065" rIns="0" bIns="0" rtlCol="0">
              <a:spAutoFit/>
            </a:bodyPr>
            <a:lstStyle/>
            <a:p>
              <a:pPr marL="12700" algn="ctr">
                <a:lnSpc>
                  <a:spcPct val="100000"/>
                </a:lnSpc>
                <a:spcBef>
                  <a:spcPts val="95"/>
                </a:spcBef>
              </a:pPr>
              <a:r>
                <a:rPr lang="ja-JP" altLang="en-US" sz="2000" b="1" spc="-5" dirty="0">
                  <a:solidFill>
                    <a:srgbClr val="FF0000"/>
                  </a:solidFill>
                  <a:latin typeface="BIZ UDPゴシック" panose="020B0400000000000000" pitchFamily="50" charset="-128"/>
                  <a:ea typeface="BIZ UDPゴシック" panose="020B0400000000000000" pitchFamily="50" charset="-128"/>
                  <a:cs typeface="Microsoft YaHei UI"/>
                </a:rPr>
                <a:t>❷</a:t>
              </a:r>
              <a:r>
                <a:rPr lang="en-US" altLang="ja-JP" sz="2000" b="1" spc="-5" dirty="0">
                  <a:solidFill>
                    <a:srgbClr val="FF0000"/>
                  </a:solidFill>
                  <a:latin typeface="BIZ UDPゴシック" panose="020B0400000000000000" pitchFamily="50" charset="-128"/>
                  <a:ea typeface="BIZ UDPゴシック" panose="020B0400000000000000" pitchFamily="50" charset="-128"/>
                  <a:cs typeface="Microsoft YaHei UI"/>
                </a:rPr>
                <a:t>  </a:t>
              </a:r>
              <a:endParaRPr sz="2000" dirty="0">
                <a:latin typeface="BIZ UDPゴシック" panose="020B0400000000000000" pitchFamily="50" charset="-128"/>
                <a:ea typeface="BIZ UDPゴシック" panose="020B0400000000000000" pitchFamily="50" charset="-128"/>
                <a:cs typeface="Microsoft YaHei UI"/>
              </a:endParaRPr>
            </a:p>
          </p:txBody>
        </p:sp>
      </p:grpSp>
      <p:sp>
        <p:nvSpPr>
          <p:cNvPr id="33" name="テキスト ボックス 32">
            <a:extLst>
              <a:ext uri="{FF2B5EF4-FFF2-40B4-BE49-F238E27FC236}">
                <a16:creationId xmlns:a16="http://schemas.microsoft.com/office/drawing/2014/main" id="{E0BE89F3-FF7F-70A9-4EFD-35223B45E258}"/>
              </a:ext>
            </a:extLst>
          </p:cNvPr>
          <p:cNvSpPr txBox="1"/>
          <p:nvPr/>
        </p:nvSpPr>
        <p:spPr>
          <a:xfrm>
            <a:off x="8364706" y="780353"/>
            <a:ext cx="612668" cy="246221"/>
          </a:xfrm>
          <a:prstGeom prst="rect">
            <a:avLst/>
          </a:prstGeom>
          <a:noFill/>
        </p:spPr>
        <p:txBody>
          <a:bodyPr wrap="none" rtlCol="0">
            <a:spAutoFit/>
          </a:bodyPr>
          <a:lstStyle/>
          <a:p>
            <a:r>
              <a:rPr kumimoji="1" lang="ja-JP" altLang="en-US" sz="1000" b="1" dirty="0">
                <a:solidFill>
                  <a:srgbClr val="0070C0"/>
                </a:solidFill>
                <a:latin typeface="BIZ UDPゴシック" panose="020B0400000000000000" pitchFamily="50" charset="-128"/>
                <a:ea typeface="BIZ UDPゴシック" panose="020B0400000000000000" pitchFamily="50" charset="-128"/>
              </a:rPr>
              <a:t>至 神戸</a:t>
            </a:r>
          </a:p>
        </p:txBody>
      </p:sp>
      <p:sp>
        <p:nvSpPr>
          <p:cNvPr id="34" name="テキスト ボックス 33">
            <a:extLst>
              <a:ext uri="{FF2B5EF4-FFF2-40B4-BE49-F238E27FC236}">
                <a16:creationId xmlns:a16="http://schemas.microsoft.com/office/drawing/2014/main" id="{09FBC711-1BE2-3351-E82B-5E4F822904E8}"/>
              </a:ext>
            </a:extLst>
          </p:cNvPr>
          <p:cNvSpPr txBox="1"/>
          <p:nvPr/>
        </p:nvSpPr>
        <p:spPr>
          <a:xfrm>
            <a:off x="5067352" y="777154"/>
            <a:ext cx="612668" cy="246221"/>
          </a:xfrm>
          <a:prstGeom prst="rect">
            <a:avLst/>
          </a:prstGeom>
          <a:noFill/>
        </p:spPr>
        <p:txBody>
          <a:bodyPr wrap="none" rtlCol="0">
            <a:spAutoFit/>
          </a:bodyPr>
          <a:lstStyle/>
          <a:p>
            <a:r>
              <a:rPr kumimoji="1" lang="ja-JP" altLang="en-US" sz="1000" b="1" dirty="0">
                <a:solidFill>
                  <a:srgbClr val="0070C0"/>
                </a:solidFill>
                <a:latin typeface="BIZ UDPゴシック" panose="020B0400000000000000" pitchFamily="50" charset="-128"/>
                <a:ea typeface="BIZ UDPゴシック" panose="020B0400000000000000" pitchFamily="50" charset="-128"/>
              </a:rPr>
              <a:t>至 岡山</a:t>
            </a:r>
          </a:p>
        </p:txBody>
      </p:sp>
      <p:sp>
        <p:nvSpPr>
          <p:cNvPr id="35" name="テキスト ボックス 34">
            <a:extLst>
              <a:ext uri="{FF2B5EF4-FFF2-40B4-BE49-F238E27FC236}">
                <a16:creationId xmlns:a16="http://schemas.microsoft.com/office/drawing/2014/main" id="{00B4C080-E80D-D34C-87F6-0008266E49F1}"/>
              </a:ext>
            </a:extLst>
          </p:cNvPr>
          <p:cNvSpPr txBox="1"/>
          <p:nvPr/>
        </p:nvSpPr>
        <p:spPr>
          <a:xfrm>
            <a:off x="9173307" y="922210"/>
            <a:ext cx="533089" cy="175950"/>
          </a:xfrm>
          <a:prstGeom prst="rect">
            <a:avLst/>
          </a:prstGeom>
          <a:solidFill>
            <a:srgbClr val="283991"/>
          </a:solidFill>
        </p:spPr>
        <p:txBody>
          <a:bodyPr wrap="none" lIns="0" tIns="0" rIns="0" bIns="0" rtlCol="0" anchor="ctr" anchorCtr="0">
            <a:noAutofit/>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伊丹空港</a:t>
            </a:r>
          </a:p>
        </p:txBody>
      </p:sp>
      <p:sp>
        <p:nvSpPr>
          <p:cNvPr id="36" name="テキスト ボックス 35">
            <a:extLst>
              <a:ext uri="{FF2B5EF4-FFF2-40B4-BE49-F238E27FC236}">
                <a16:creationId xmlns:a16="http://schemas.microsoft.com/office/drawing/2014/main" id="{967E7076-0E59-E70B-3C93-17FA43E80101}"/>
              </a:ext>
            </a:extLst>
          </p:cNvPr>
          <p:cNvSpPr txBox="1"/>
          <p:nvPr/>
        </p:nvSpPr>
        <p:spPr>
          <a:xfrm>
            <a:off x="8750538" y="1156466"/>
            <a:ext cx="533089" cy="175950"/>
          </a:xfrm>
          <a:prstGeom prst="rect">
            <a:avLst/>
          </a:prstGeom>
          <a:solidFill>
            <a:srgbClr val="283991"/>
          </a:solidFill>
        </p:spPr>
        <p:txBody>
          <a:bodyPr wrap="none" lIns="0" tIns="0" rIns="0" bIns="0" rtlCol="0" anchor="ctr" anchorCtr="0">
            <a:noAutofit/>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神戸空港</a:t>
            </a:r>
          </a:p>
        </p:txBody>
      </p:sp>
      <p:cxnSp>
        <p:nvCxnSpPr>
          <p:cNvPr id="38" name="直線矢印コネクタ 37">
            <a:extLst>
              <a:ext uri="{FF2B5EF4-FFF2-40B4-BE49-F238E27FC236}">
                <a16:creationId xmlns:a16="http://schemas.microsoft.com/office/drawing/2014/main" id="{6760AB5F-4121-2375-0C34-5D01F9B4BE28}"/>
              </a:ext>
            </a:extLst>
          </p:cNvPr>
          <p:cNvCxnSpPr>
            <a:cxnSpLocks/>
            <a:stCxn id="36" idx="0"/>
          </p:cNvCxnSpPr>
          <p:nvPr/>
        </p:nvCxnSpPr>
        <p:spPr>
          <a:xfrm flipV="1">
            <a:off x="9017083" y="788827"/>
            <a:ext cx="30901" cy="367639"/>
          </a:xfrm>
          <a:prstGeom prst="straightConnector1">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134EB783-7E1D-86DA-80DB-2B0AC11930A0}"/>
              </a:ext>
            </a:extLst>
          </p:cNvPr>
          <p:cNvCxnSpPr>
            <a:cxnSpLocks/>
            <a:stCxn id="35" idx="0"/>
          </p:cNvCxnSpPr>
          <p:nvPr/>
        </p:nvCxnSpPr>
        <p:spPr>
          <a:xfrm flipH="1" flipV="1">
            <a:off x="9439851" y="741096"/>
            <a:ext cx="1" cy="181114"/>
          </a:xfrm>
          <a:prstGeom prst="straightConnector1">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04F6DB82-5171-CAA7-576E-D0D4A489FD2A}"/>
              </a:ext>
            </a:extLst>
          </p:cNvPr>
          <p:cNvSpPr/>
          <p:nvPr/>
        </p:nvSpPr>
        <p:spPr>
          <a:xfrm>
            <a:off x="9388558" y="2065839"/>
            <a:ext cx="246401" cy="480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BA4F5AF7-C628-3B7A-AE85-32E441AD3F61}"/>
              </a:ext>
            </a:extLst>
          </p:cNvPr>
          <p:cNvSpPr txBox="1"/>
          <p:nvPr/>
        </p:nvSpPr>
        <p:spPr>
          <a:xfrm>
            <a:off x="8977374" y="1961865"/>
            <a:ext cx="533089" cy="311315"/>
          </a:xfrm>
          <a:prstGeom prst="rect">
            <a:avLst/>
          </a:prstGeom>
          <a:solidFill>
            <a:srgbClr val="283991"/>
          </a:solidFill>
        </p:spPr>
        <p:txBody>
          <a:bodyPr wrap="none" lIns="0" tIns="0" rIns="0" bIns="0" rtlCol="0" anchor="ctr" anchorCtr="0">
            <a:noAutofit/>
          </a:bodyPr>
          <a:lstStyle/>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関西国際</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900" b="1" dirty="0">
                <a:solidFill>
                  <a:schemeClr val="bg1"/>
                </a:solidFill>
                <a:latin typeface="BIZ UDPゴシック" panose="020B0400000000000000" pitchFamily="50" charset="-128"/>
                <a:ea typeface="BIZ UDPゴシック" panose="020B0400000000000000" pitchFamily="50" charset="-128"/>
              </a:rPr>
              <a:t>空港</a:t>
            </a:r>
          </a:p>
        </p:txBody>
      </p:sp>
      <p:cxnSp>
        <p:nvCxnSpPr>
          <p:cNvPr id="72" name="直線矢印コネクタ 71">
            <a:extLst>
              <a:ext uri="{FF2B5EF4-FFF2-40B4-BE49-F238E27FC236}">
                <a16:creationId xmlns:a16="http://schemas.microsoft.com/office/drawing/2014/main" id="{5BE1DA44-5062-5940-08B4-204F0E36D9C4}"/>
              </a:ext>
            </a:extLst>
          </p:cNvPr>
          <p:cNvCxnSpPr>
            <a:cxnSpLocks/>
            <a:stCxn id="71" idx="3"/>
          </p:cNvCxnSpPr>
          <p:nvPr/>
        </p:nvCxnSpPr>
        <p:spPr>
          <a:xfrm>
            <a:off x="9510463" y="2117523"/>
            <a:ext cx="226902" cy="0"/>
          </a:xfrm>
          <a:prstGeom prst="straightConnector1">
            <a:avLst/>
          </a:prstGeom>
          <a:ln w="1905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E83BD7A-E2E7-8033-2F87-5BE0A5A9B183}"/>
              </a:ext>
            </a:extLst>
          </p:cNvPr>
          <p:cNvSpPr txBox="1"/>
          <p:nvPr/>
        </p:nvSpPr>
        <p:spPr>
          <a:xfrm>
            <a:off x="8913100" y="5435714"/>
            <a:ext cx="824265" cy="369332"/>
          </a:xfrm>
          <a:prstGeom prst="rect">
            <a:avLst/>
          </a:prstGeom>
          <a:noFill/>
        </p:spPr>
        <p:txBody>
          <a:bodyPr wrap="none" rtlCol="0">
            <a:spAutoFit/>
          </a:bodyPr>
          <a:lstStyle/>
          <a:p>
            <a:pPr algn="ctr"/>
            <a:r>
              <a:rPr kumimoji="1" lang="ja-JP" altLang="en-US" sz="900" dirty="0">
                <a:latin typeface="BIZ UDPゴシック" panose="020B0400000000000000" pitchFamily="50" charset="-128"/>
                <a:ea typeface="BIZ UDPゴシック" panose="020B0400000000000000" pitchFamily="50" charset="-128"/>
              </a:rPr>
              <a:t>オーシャン</a:t>
            </a:r>
            <a:endParaRPr kumimoji="1" lang="en-US" altLang="ja-JP" sz="900" dirty="0">
              <a:latin typeface="BIZ UDPゴシック" panose="020B0400000000000000" pitchFamily="50" charset="-128"/>
              <a:ea typeface="BIZ UDPゴシック" panose="020B0400000000000000" pitchFamily="50" charset="-128"/>
            </a:endParaRPr>
          </a:p>
          <a:p>
            <a:pPr algn="ctr"/>
            <a:r>
              <a:rPr kumimoji="1" lang="ja-JP" altLang="en-US" sz="900" dirty="0">
                <a:latin typeface="BIZ UDPゴシック" panose="020B0400000000000000" pitchFamily="50" charset="-128"/>
                <a:ea typeface="BIZ UDPゴシック" panose="020B0400000000000000" pitchFamily="50" charset="-128"/>
              </a:rPr>
              <a:t>東九フェリー</a:t>
            </a:r>
          </a:p>
        </p:txBody>
      </p:sp>
      <p:sp>
        <p:nvSpPr>
          <p:cNvPr id="32" name="テキスト ボックス 31">
            <a:extLst>
              <a:ext uri="{FF2B5EF4-FFF2-40B4-BE49-F238E27FC236}">
                <a16:creationId xmlns:a16="http://schemas.microsoft.com/office/drawing/2014/main" id="{1027C94D-4BAC-17F5-5296-8AAD8E4F6B75}"/>
              </a:ext>
            </a:extLst>
          </p:cNvPr>
          <p:cNvSpPr txBox="1"/>
          <p:nvPr/>
        </p:nvSpPr>
        <p:spPr>
          <a:xfrm>
            <a:off x="7739961" y="6480724"/>
            <a:ext cx="992579" cy="230832"/>
          </a:xfrm>
          <a:prstGeom prst="rect">
            <a:avLst/>
          </a:prstGeom>
          <a:noFill/>
        </p:spPr>
        <p:txBody>
          <a:bodyPr wrap="none" rtlCol="0">
            <a:spAutoFit/>
          </a:bodyPr>
          <a:lstStyle/>
          <a:p>
            <a:r>
              <a:rPr kumimoji="1" lang="ja-JP" altLang="en-US" sz="900" b="1" dirty="0">
                <a:solidFill>
                  <a:srgbClr val="0070C0"/>
                </a:solidFill>
                <a:latin typeface="BIZ UDPゴシック" panose="020B0400000000000000" pitchFamily="50" charset="-128"/>
                <a:ea typeface="BIZ UDPゴシック" panose="020B0400000000000000" pitchFamily="50" charset="-128"/>
              </a:rPr>
              <a:t>北九州（新門司）</a:t>
            </a:r>
          </a:p>
        </p:txBody>
      </p:sp>
      <p:sp>
        <p:nvSpPr>
          <p:cNvPr id="45" name="テキスト ボックス 44">
            <a:extLst>
              <a:ext uri="{FF2B5EF4-FFF2-40B4-BE49-F238E27FC236}">
                <a16:creationId xmlns:a16="http://schemas.microsoft.com/office/drawing/2014/main" id="{12736AFA-F6B5-F956-9C3D-64158FF1EABC}"/>
              </a:ext>
            </a:extLst>
          </p:cNvPr>
          <p:cNvSpPr txBox="1"/>
          <p:nvPr/>
        </p:nvSpPr>
        <p:spPr>
          <a:xfrm>
            <a:off x="8909890" y="5038803"/>
            <a:ext cx="896386" cy="230832"/>
          </a:xfrm>
          <a:prstGeom prst="rect">
            <a:avLst/>
          </a:prstGeom>
          <a:noFill/>
        </p:spPr>
        <p:txBody>
          <a:bodyPr wrap="square" rtlCol="0">
            <a:spAutoFit/>
          </a:bodyPr>
          <a:lstStyle/>
          <a:p>
            <a:pPr algn="r"/>
            <a:r>
              <a:rPr kumimoji="1" lang="ja-JP" altLang="en-US" sz="900" b="1" dirty="0">
                <a:solidFill>
                  <a:srgbClr val="0070C0"/>
                </a:solidFill>
                <a:latin typeface="BIZ UDPゴシック" panose="020B0400000000000000" pitchFamily="50" charset="-128"/>
                <a:ea typeface="BIZ UDPゴシック" panose="020B0400000000000000" pitchFamily="50" charset="-128"/>
              </a:rPr>
              <a:t>東京（青梅）</a:t>
            </a:r>
          </a:p>
        </p:txBody>
      </p:sp>
      <p:sp>
        <p:nvSpPr>
          <p:cNvPr id="2" name="タイトル 1">
            <a:extLst>
              <a:ext uri="{FF2B5EF4-FFF2-40B4-BE49-F238E27FC236}">
                <a16:creationId xmlns:a16="http://schemas.microsoft.com/office/drawing/2014/main" id="{716CE691-B478-42CD-33DB-60E954F7F650}"/>
              </a:ext>
            </a:extLst>
          </p:cNvPr>
          <p:cNvSpPr>
            <a:spLocks noGrp="1"/>
          </p:cNvSpPr>
          <p:nvPr>
            <p:ph type="title" idx="4294967295"/>
          </p:nvPr>
        </p:nvSpPr>
        <p:spPr>
          <a:xfrm>
            <a:off x="165100" y="737071"/>
            <a:ext cx="3819562" cy="368301"/>
          </a:xfrm>
          <a:noFill/>
        </p:spPr>
        <p:txBody>
          <a:bodyPr>
            <a:noAutofit/>
          </a:bodyPr>
          <a:lstStyle/>
          <a:p>
            <a:pPr>
              <a:lnSpc>
                <a:spcPct val="100000"/>
              </a:lnSpc>
            </a:pPr>
            <a:r>
              <a:rPr lang="ja-JP" altLang="en-US" sz="1600" b="1" i="0" u="none" strike="noStrike" dirty="0">
                <a:solidFill>
                  <a:srgbClr val="00668D"/>
                </a:solidFill>
                <a:effectLst/>
                <a:latin typeface="BIZ UDPゴシック" panose="020B0400000000000000" pitchFamily="50" charset="-128"/>
                <a:ea typeface="BIZ UDPゴシック" panose="020B0400000000000000" pitchFamily="50" charset="-128"/>
              </a:rPr>
              <a:t>探究素材・体験コンテンツの位置関係</a:t>
            </a:r>
            <a:endParaRPr kumimoji="1" lang="ja-JP" altLang="en-US" sz="1600" dirty="0">
              <a:solidFill>
                <a:srgbClr val="00668D"/>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47A7AA1-6947-36F9-E6B0-EEDCE4D672C2}"/>
              </a:ext>
            </a:extLst>
          </p:cNvPr>
          <p:cNvGrpSpPr/>
          <p:nvPr/>
        </p:nvGrpSpPr>
        <p:grpSpPr>
          <a:xfrm>
            <a:off x="4804377" y="2734979"/>
            <a:ext cx="359826" cy="319959"/>
            <a:chOff x="-579491" y="4222594"/>
            <a:chExt cx="359826" cy="319959"/>
          </a:xfrm>
        </p:grpSpPr>
        <p:sp>
          <p:nvSpPr>
            <p:cNvPr id="5" name="楕円 4">
              <a:extLst>
                <a:ext uri="{FF2B5EF4-FFF2-40B4-BE49-F238E27FC236}">
                  <a16:creationId xmlns:a16="http://schemas.microsoft.com/office/drawing/2014/main" id="{01F62E50-22EC-96B5-8C55-D2D596EF85F6}"/>
                </a:ext>
              </a:extLst>
            </p:cNvPr>
            <p:cNvSpPr/>
            <p:nvPr/>
          </p:nvSpPr>
          <p:spPr>
            <a:xfrm>
              <a:off x="-527134" y="4271591"/>
              <a:ext cx="270962" cy="270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0" name="object 13">
              <a:extLst>
                <a:ext uri="{FF2B5EF4-FFF2-40B4-BE49-F238E27FC236}">
                  <a16:creationId xmlns:a16="http://schemas.microsoft.com/office/drawing/2014/main" id="{AF19D526-92D7-6ED3-2F14-1AFD7C00086E}"/>
                </a:ext>
              </a:extLst>
            </p:cNvPr>
            <p:cNvSpPr txBox="1"/>
            <p:nvPr/>
          </p:nvSpPr>
          <p:spPr>
            <a:xfrm>
              <a:off x="-579491" y="4222594"/>
              <a:ext cx="359826" cy="319959"/>
            </a:xfrm>
            <a:prstGeom prst="rect">
              <a:avLst/>
            </a:prstGeom>
          </p:spPr>
          <p:txBody>
            <a:bodyPr vert="horz" wrap="square" lIns="0" tIns="12065" rIns="0" bIns="0" rtlCol="0">
              <a:spAutoFit/>
            </a:bodyPr>
            <a:lstStyle/>
            <a:p>
              <a:pPr marL="12700" algn="ctr">
                <a:lnSpc>
                  <a:spcPct val="100000"/>
                </a:lnSpc>
                <a:spcBef>
                  <a:spcPts val="95"/>
                </a:spcBef>
              </a:pPr>
              <a:r>
                <a:rPr lang="ja-JP" altLang="en-US" sz="2000" b="1" spc="-5" dirty="0">
                  <a:solidFill>
                    <a:srgbClr val="FF0000"/>
                  </a:solidFill>
                  <a:latin typeface="BIZ UDPゴシック" panose="020B0400000000000000" pitchFamily="50" charset="-128"/>
                  <a:ea typeface="BIZ UDPゴシック" panose="020B0400000000000000" pitchFamily="50" charset="-128"/>
                  <a:cs typeface="Microsoft YaHei UI"/>
                </a:rPr>
                <a:t>❸</a:t>
              </a:r>
              <a:r>
                <a:rPr lang="en-US" altLang="ja-JP" sz="2000" b="1" spc="-5" dirty="0">
                  <a:solidFill>
                    <a:srgbClr val="FF0000"/>
                  </a:solidFill>
                  <a:latin typeface="BIZ UDPゴシック" panose="020B0400000000000000" pitchFamily="50" charset="-128"/>
                  <a:ea typeface="BIZ UDPゴシック" panose="020B0400000000000000" pitchFamily="50" charset="-128"/>
                  <a:cs typeface="Microsoft YaHei UI"/>
                </a:rPr>
                <a:t>  </a:t>
              </a:r>
              <a:endParaRPr sz="2000" dirty="0">
                <a:latin typeface="BIZ UDPゴシック" panose="020B0400000000000000" pitchFamily="50" charset="-128"/>
                <a:ea typeface="BIZ UDPゴシック" panose="020B0400000000000000" pitchFamily="50" charset="-128"/>
                <a:cs typeface="Microsoft YaHei UI"/>
              </a:endParaRPr>
            </a:p>
          </p:txBody>
        </p:sp>
      </p:grpSp>
    </p:spTree>
    <p:extLst>
      <p:ext uri="{BB962C8B-B14F-4D97-AF65-F5344CB8AC3E}">
        <p14:creationId xmlns:p14="http://schemas.microsoft.com/office/powerpoint/2010/main" val="38450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1A71-7915-7224-DB1E-B16422753163}"/>
            </a:ext>
          </a:extLst>
        </p:cNvPr>
        <p:cNvGrpSpPr/>
        <p:nvPr/>
      </p:nvGrpSpPr>
      <p:grpSpPr>
        <a:xfrm>
          <a:off x="0" y="0"/>
          <a:ext cx="0" cy="0"/>
          <a:chOff x="0" y="0"/>
          <a:chExt cx="0" cy="0"/>
        </a:xfrm>
      </p:grpSpPr>
      <p:sp>
        <p:nvSpPr>
          <p:cNvPr id="13" name="object 6">
            <a:extLst>
              <a:ext uri="{FF2B5EF4-FFF2-40B4-BE49-F238E27FC236}">
                <a16:creationId xmlns:a16="http://schemas.microsoft.com/office/drawing/2014/main" id="{696924C6-9EDE-9EAC-B067-F17FFD1C6CAD}"/>
              </a:ext>
            </a:extLst>
          </p:cNvPr>
          <p:cNvSpPr txBox="1"/>
          <p:nvPr/>
        </p:nvSpPr>
        <p:spPr>
          <a:xfrm>
            <a:off x="122394" y="1177982"/>
            <a:ext cx="9726365" cy="269713"/>
          </a:xfrm>
          <a:prstGeom prst="rect">
            <a:avLst/>
          </a:prstGeom>
          <a:solidFill>
            <a:srgbClr val="FF6600"/>
          </a:solidFill>
          <a:ln w="28575">
            <a:solidFill>
              <a:srgbClr val="FF6600"/>
            </a:solidFill>
          </a:ln>
        </p:spPr>
        <p:txBody>
          <a:bodyPr vert="horz" wrap="square" lIns="0" tIns="0" rIns="0" bIns="0" rtlCol="0" anchor="ctr" anchorCtr="0">
            <a:no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東部エリア</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  </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モデルコース（広島発大阪着・</a:t>
            </a:r>
            <a:r>
              <a:rPr kumimoji="1" lang="en-US" altLang="ja-JP"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2</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泊</a:t>
            </a:r>
            <a:r>
              <a:rPr kumimoji="1" lang="en-US" altLang="ja-JP"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3</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日）</a:t>
            </a:r>
            <a:r>
              <a:rPr kumimoji="1" lang="ja-JP" altLang="en-US" sz="1400" b="0"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MS UI Gothic"/>
              </a:rPr>
              <a:t>　　　　　</a:t>
            </a:r>
            <a:endParaRPr kumimoji="1" sz="1400" b="0" i="0" u="none" strike="noStrike" kern="1200" cap="none" spc="0" normalizeH="0" baseline="0" noProof="0" dirty="0">
              <a:ln>
                <a:noFill/>
              </a:ln>
              <a:solidFill>
                <a:prstClr val="black"/>
              </a:solidFill>
              <a:uLnTx/>
              <a:uFillTx/>
              <a:latin typeface="BIZ UDPゴシック" panose="020B0400000000000000" pitchFamily="50" charset="-128"/>
              <a:ea typeface="BIZ UDPゴシック" panose="020B0400000000000000" pitchFamily="50" charset="-128"/>
              <a:cs typeface="MS UI Gothic"/>
            </a:endParaRPr>
          </a:p>
        </p:txBody>
      </p:sp>
      <p:sp>
        <p:nvSpPr>
          <p:cNvPr id="2" name="タイトル 1">
            <a:extLst>
              <a:ext uri="{FF2B5EF4-FFF2-40B4-BE49-F238E27FC236}">
                <a16:creationId xmlns:a16="http://schemas.microsoft.com/office/drawing/2014/main" id="{90F1BBB2-17BF-303A-C746-D6E9F7423A09}"/>
              </a:ext>
            </a:extLst>
          </p:cNvPr>
          <p:cNvSpPr>
            <a:spLocks noGrp="1"/>
          </p:cNvSpPr>
          <p:nvPr>
            <p:ph type="title" idx="4294967295"/>
          </p:nvPr>
        </p:nvSpPr>
        <p:spPr>
          <a:xfrm>
            <a:off x="177800" y="773365"/>
            <a:ext cx="2554383" cy="368299"/>
          </a:xfrm>
          <a:solidFill>
            <a:srgbClr val="00668D"/>
          </a:solidFill>
        </p:spPr>
        <p:txBody>
          <a:bodyPr>
            <a:normAutofit/>
          </a:bodyPr>
          <a:lstStyle/>
          <a:p>
            <a:pPr algn="ctr">
              <a:lnSpc>
                <a:spcPct val="100000"/>
              </a:lnSpc>
            </a:pPr>
            <a:r>
              <a:rPr lang="ja-JP" altLang="en-US" sz="1600" b="1" i="0" u="none" strike="noStrike" dirty="0">
                <a:solidFill>
                  <a:schemeClr val="bg1"/>
                </a:solidFill>
                <a:effectLst/>
                <a:latin typeface="BIZ UDPゴシック" panose="020B0400000000000000" pitchFamily="50" charset="-128"/>
                <a:ea typeface="BIZ UDPゴシック" panose="020B0400000000000000" pitchFamily="50" charset="-128"/>
              </a:rPr>
              <a:t>探究学習モデルコース①</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24B67C23-B619-B14C-BEFC-70075AA0A2D2}"/>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17</a:t>
            </a:fld>
            <a:endParaRPr kumimoji="1" lang="ja-JP" altLang="en-US">
              <a:latin typeface="BIZ UDPゴシック" panose="020B0400000000000000" pitchFamily="50" charset="-128"/>
              <a:ea typeface="BIZ UDPゴシック" panose="020B0400000000000000" pitchFamily="50" charset="-128"/>
            </a:endParaRPr>
          </a:p>
        </p:txBody>
      </p:sp>
      <p:graphicFrame>
        <p:nvGraphicFramePr>
          <p:cNvPr id="8" name="表 7">
            <a:extLst>
              <a:ext uri="{FF2B5EF4-FFF2-40B4-BE49-F238E27FC236}">
                <a16:creationId xmlns:a16="http://schemas.microsoft.com/office/drawing/2014/main" id="{D4FCA337-6E9A-D996-22F6-FB66726CEE23}"/>
              </a:ext>
            </a:extLst>
          </p:cNvPr>
          <p:cNvGraphicFramePr>
            <a:graphicFrameLocks noGrp="1"/>
          </p:cNvGraphicFramePr>
          <p:nvPr>
            <p:extLst>
              <p:ext uri="{D42A27DB-BD31-4B8C-83A1-F6EECF244321}">
                <p14:modId xmlns:p14="http://schemas.microsoft.com/office/powerpoint/2010/main" val="1207899778"/>
              </p:ext>
            </p:extLst>
          </p:nvPr>
        </p:nvGraphicFramePr>
        <p:xfrm>
          <a:off x="131281" y="1434458"/>
          <a:ext cx="9726365" cy="2478209"/>
        </p:xfrm>
        <a:graphic>
          <a:graphicData uri="http://schemas.openxmlformats.org/drawingml/2006/table">
            <a:tbl>
              <a:tblPr/>
              <a:tblGrid>
                <a:gridCol w="585111">
                  <a:extLst>
                    <a:ext uri="{9D8B030D-6E8A-4147-A177-3AD203B41FA5}">
                      <a16:colId xmlns:a16="http://schemas.microsoft.com/office/drawing/2014/main" val="2926829552"/>
                    </a:ext>
                  </a:extLst>
                </a:gridCol>
                <a:gridCol w="7044227">
                  <a:extLst>
                    <a:ext uri="{9D8B030D-6E8A-4147-A177-3AD203B41FA5}">
                      <a16:colId xmlns:a16="http://schemas.microsoft.com/office/drawing/2014/main" val="2200671987"/>
                    </a:ext>
                  </a:extLst>
                </a:gridCol>
                <a:gridCol w="888513">
                  <a:extLst>
                    <a:ext uri="{9D8B030D-6E8A-4147-A177-3AD203B41FA5}">
                      <a16:colId xmlns:a16="http://schemas.microsoft.com/office/drawing/2014/main" val="221784526"/>
                    </a:ext>
                  </a:extLst>
                </a:gridCol>
                <a:gridCol w="1208514">
                  <a:extLst>
                    <a:ext uri="{9D8B030D-6E8A-4147-A177-3AD203B41FA5}">
                      <a16:colId xmlns:a16="http://schemas.microsoft.com/office/drawing/2014/main" val="1083414345"/>
                    </a:ext>
                  </a:extLst>
                </a:gridCol>
              </a:tblGrid>
              <a:tr h="86601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広島発ーーー福山</a:t>
                      </a:r>
                      <a:r>
                        <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rPr>
                        <a:t>S.A.</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倉敷美観地区見学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上勝町　ゼロウエイストセンター</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徳島市内</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8</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00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9:30</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時間</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各自昼食</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15:00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17:00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18</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00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　　　　</a:t>
                      </a:r>
                      <a:endPar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10:40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12:00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朝食：</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昼食：各自</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上勝町</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ゼロウエイストセンター</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宿</a:t>
                      </a: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b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徳島市内</a:t>
                      </a:r>
                      <a:endPar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5525" marR="5525" marT="5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92725781"/>
                  </a:ext>
                </a:extLst>
              </a:tr>
              <a:tr h="894884">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徳島市内発</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大塚国際美術館</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ーー昼食ーー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うずしお観潮船</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ーーー北淡町震災記念公園ーー大阪市内</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約</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分　　　　　　　　             （鳴門公園内ホテル）　　</a:t>
                      </a:r>
                      <a:r>
                        <a:rPr kumimoji="1" lang="en-US" altLang="ja-JP" sz="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13:00</a:t>
                      </a:r>
                      <a:r>
                        <a:rPr kumimoji="1" lang="ja-JP" altLang="en-US" sz="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1" lang="en-US" altLang="ja-JP" sz="8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13:30</a:t>
                      </a: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45</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11:00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11:10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12:30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12:40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13:40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15:40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17:00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18:30</a:t>
                      </a: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ホテル</a:t>
                      </a:r>
                      <a:endPar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大塚国際美術館</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うずしお観潮船</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宿泊</a:t>
                      </a: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大阪市内</a:t>
                      </a:r>
                      <a:endPar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33034177"/>
                  </a:ext>
                </a:extLst>
              </a:tr>
              <a:tr h="61892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３日目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大阪市内発　ーーーー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ユニバーサルスタジオジャパン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ーーーーーー　　</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新大阪駅または伊丹空港発</a:t>
                      </a:r>
                      <a:endPar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15:30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にて各地へ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昼食：各自</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ユニバーサルスタジオジャパン</a:t>
                      </a: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74472380"/>
                  </a:ext>
                </a:extLst>
              </a:tr>
            </a:tbl>
          </a:graphicData>
        </a:graphic>
      </p:graphicFrame>
      <p:sp>
        <p:nvSpPr>
          <p:cNvPr id="10" name="タイトル 1">
            <a:extLst>
              <a:ext uri="{FF2B5EF4-FFF2-40B4-BE49-F238E27FC236}">
                <a16:creationId xmlns:a16="http://schemas.microsoft.com/office/drawing/2014/main" id="{CE5549F8-CEC3-1017-ED04-1B4ECDD48F5D}"/>
              </a:ext>
            </a:extLst>
          </p:cNvPr>
          <p:cNvSpPr txBox="1">
            <a:spLocks/>
          </p:cNvSpPr>
          <p:nvPr/>
        </p:nvSpPr>
        <p:spPr>
          <a:xfrm>
            <a:off x="6459171" y="403497"/>
            <a:ext cx="1219444"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モデルコース</a:t>
            </a:r>
          </a:p>
        </p:txBody>
      </p:sp>
      <p:sp>
        <p:nvSpPr>
          <p:cNvPr id="16" name="object 6">
            <a:extLst>
              <a:ext uri="{FF2B5EF4-FFF2-40B4-BE49-F238E27FC236}">
                <a16:creationId xmlns:a16="http://schemas.microsoft.com/office/drawing/2014/main" id="{67A2D0B6-BA33-3D0C-AE55-B9E983876572}"/>
              </a:ext>
            </a:extLst>
          </p:cNvPr>
          <p:cNvSpPr txBox="1"/>
          <p:nvPr/>
        </p:nvSpPr>
        <p:spPr>
          <a:xfrm>
            <a:off x="122394" y="4040390"/>
            <a:ext cx="9754432" cy="269713"/>
          </a:xfrm>
          <a:prstGeom prst="rect">
            <a:avLst/>
          </a:prstGeom>
          <a:solidFill>
            <a:srgbClr val="FF6600"/>
          </a:solidFill>
          <a:ln w="28575">
            <a:solidFill>
              <a:srgbClr val="FF6600"/>
            </a:solidFill>
          </a:ln>
        </p:spPr>
        <p:txBody>
          <a:bodyPr vert="horz" wrap="square" lIns="0" tIns="0" rIns="0" bIns="0" rtlCol="0" anchor="ctr" anchorCtr="0">
            <a:no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東部</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エリア</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  </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モデルコース（岡山発岡山</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着・１泊２日）</a:t>
            </a:r>
            <a:r>
              <a:rPr kumimoji="1" lang="ja-JP" altLang="en-US" sz="1400" b="0"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MS UI Gothic"/>
              </a:rPr>
              <a:t>　</a:t>
            </a:r>
            <a:endParaRPr kumimoji="1" sz="1400" b="0" i="0" u="none" strike="noStrike" kern="1200" cap="none" spc="0" normalizeH="0" baseline="0" noProof="0" dirty="0">
              <a:ln>
                <a:noFill/>
              </a:ln>
              <a:solidFill>
                <a:prstClr val="black"/>
              </a:solidFill>
              <a:uLnTx/>
              <a:uFillTx/>
              <a:latin typeface="BIZ UDPゴシック" panose="020B0400000000000000" pitchFamily="50" charset="-128"/>
              <a:ea typeface="BIZ UDPゴシック" panose="020B0400000000000000" pitchFamily="50" charset="-128"/>
              <a:cs typeface="MS UI Gothic"/>
            </a:endParaRPr>
          </a:p>
        </p:txBody>
      </p:sp>
      <p:graphicFrame>
        <p:nvGraphicFramePr>
          <p:cNvPr id="17" name="表 16">
            <a:extLst>
              <a:ext uri="{FF2B5EF4-FFF2-40B4-BE49-F238E27FC236}">
                <a16:creationId xmlns:a16="http://schemas.microsoft.com/office/drawing/2014/main" id="{C4957275-BB49-DA9C-C315-85A325D376EA}"/>
              </a:ext>
            </a:extLst>
          </p:cNvPr>
          <p:cNvGraphicFramePr>
            <a:graphicFrameLocks noGrp="1"/>
          </p:cNvGraphicFramePr>
          <p:nvPr>
            <p:extLst>
              <p:ext uri="{D42A27DB-BD31-4B8C-83A1-F6EECF244321}">
                <p14:modId xmlns:p14="http://schemas.microsoft.com/office/powerpoint/2010/main" val="3942886251"/>
              </p:ext>
            </p:extLst>
          </p:nvPr>
        </p:nvGraphicFramePr>
        <p:xfrm>
          <a:off x="103214" y="4408723"/>
          <a:ext cx="9754432" cy="2349886"/>
        </p:xfrm>
        <a:graphic>
          <a:graphicData uri="http://schemas.openxmlformats.org/drawingml/2006/table">
            <a:tbl>
              <a:tblPr/>
              <a:tblGrid>
                <a:gridCol w="574795">
                  <a:extLst>
                    <a:ext uri="{9D8B030D-6E8A-4147-A177-3AD203B41FA5}">
                      <a16:colId xmlns:a16="http://schemas.microsoft.com/office/drawing/2014/main" val="923008906"/>
                    </a:ext>
                  </a:extLst>
                </a:gridCol>
                <a:gridCol w="7063542">
                  <a:extLst>
                    <a:ext uri="{9D8B030D-6E8A-4147-A177-3AD203B41FA5}">
                      <a16:colId xmlns:a16="http://schemas.microsoft.com/office/drawing/2014/main" val="2200671987"/>
                    </a:ext>
                  </a:extLst>
                </a:gridCol>
                <a:gridCol w="896645">
                  <a:extLst>
                    <a:ext uri="{9D8B030D-6E8A-4147-A177-3AD203B41FA5}">
                      <a16:colId xmlns:a16="http://schemas.microsoft.com/office/drawing/2014/main" val="221784526"/>
                    </a:ext>
                  </a:extLst>
                </a:gridCol>
                <a:gridCol w="1219450">
                  <a:extLst>
                    <a:ext uri="{9D8B030D-6E8A-4147-A177-3AD203B41FA5}">
                      <a16:colId xmlns:a16="http://schemas.microsoft.com/office/drawing/2014/main" val="1083414345"/>
                    </a:ext>
                  </a:extLst>
                </a:gridCol>
              </a:tblGrid>
              <a:tr h="1219522">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a:t>
                      </a:r>
                      <a:endPar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岡山駅ーーー金刀比羅宮参拝　ーーーー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昼食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上勝町　ゼロウエイストセンター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鳴門公園</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9:30</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うどん打ち体験</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15:00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17:00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18</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30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１２：</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20</a:t>
                      </a: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昼食：レストラン</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上勝町</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ゼロウエイストセンター</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宿泊</a:t>
                      </a: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b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鳴門公園</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5525" marR="5525" marT="5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92725781"/>
                  </a:ext>
                </a:extLst>
              </a:tr>
              <a:tr h="1130364">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a:t>
                      </a:r>
                      <a: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地引網体験と昼食</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1200" b="1"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鳴門公園発</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うずしお観潮船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鳴門公園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アオアヲナルトリゾート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 鳴門</a:t>
                      </a: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I.C.</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ーー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8:50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9:50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10:30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10:40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12:50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坂出</a:t>
                      </a: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I.C.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四国水族館　ーーー </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岡山駅または岡山空港発にて各地へ</a:t>
                      </a:r>
                      <a:endPar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14:00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14:15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16:00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17:15</a:t>
                      </a: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うずしお観潮船</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鳴門海峡での</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地引網体験</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33034177"/>
                  </a:ext>
                </a:extLst>
              </a:tr>
            </a:tbl>
          </a:graphicData>
        </a:graphic>
      </p:graphicFrame>
      <p:sp>
        <p:nvSpPr>
          <p:cNvPr id="22" name="テキスト ボックス 21">
            <a:extLst>
              <a:ext uri="{FF2B5EF4-FFF2-40B4-BE49-F238E27FC236}">
                <a16:creationId xmlns:a16="http://schemas.microsoft.com/office/drawing/2014/main" id="{C473D363-5871-9B26-279F-4EEDAFA7264B}"/>
              </a:ext>
            </a:extLst>
          </p:cNvPr>
          <p:cNvSpPr txBox="1"/>
          <p:nvPr/>
        </p:nvSpPr>
        <p:spPr>
          <a:xfrm>
            <a:off x="8565507" y="2527028"/>
            <a:ext cx="1381744" cy="184666"/>
          </a:xfrm>
          <a:prstGeom prst="rect">
            <a:avLst/>
          </a:prstGeom>
          <a:noFill/>
        </p:spPr>
        <p:txBody>
          <a:bodyPr wrap="square" rtlCol="0">
            <a:spAutoFit/>
          </a:bodyPr>
          <a:lstStyle/>
          <a:p>
            <a:pPr marL="0" algn="ctr" rtl="0" eaLnBrk="1" fontAlgn="ctr" latinLnBrk="0" hangingPunct="1">
              <a:spcBef>
                <a:spcPts val="0"/>
              </a:spcBef>
              <a:spcAft>
                <a:spcPts val="0"/>
              </a:spcAft>
            </a:pPr>
            <a:r>
              <a:rPr kumimoji="1" lang="ja-JP" altLang="en-US" sz="600" b="0" i="0" u="none" strike="noStrike" kern="1200" dirty="0">
                <a:solidFill>
                  <a:srgbClr val="000000"/>
                </a:solidFill>
                <a:effectLst/>
                <a:latin typeface="BIZ UDPゴシック" panose="020B0400000000000000" pitchFamily="50" charset="-128"/>
                <a:ea typeface="BIZ UDPゴシック" panose="020B0400000000000000" pitchFamily="50" charset="-128"/>
              </a:rPr>
              <a:t>（世界に１つの陶板名画の美術館）</a:t>
            </a:r>
            <a:endParaRPr lang="ja-JP" altLang="ja-JP" sz="600" b="0" i="0" u="none" strike="noStrike" dirty="0">
              <a:effectLst/>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31A9845B-866F-E8A7-6563-BF6710106FC8}"/>
              </a:ext>
            </a:extLst>
          </p:cNvPr>
          <p:cNvCxnSpPr>
            <a:cxnSpLocks/>
          </p:cNvCxnSpPr>
          <p:nvPr/>
        </p:nvCxnSpPr>
        <p:spPr>
          <a:xfrm>
            <a:off x="8655113" y="1845131"/>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929FFE0-E551-AE09-5850-C476AB0BABC5}"/>
              </a:ext>
            </a:extLst>
          </p:cNvPr>
          <p:cNvCxnSpPr>
            <a:cxnSpLocks/>
          </p:cNvCxnSpPr>
          <p:nvPr/>
        </p:nvCxnSpPr>
        <p:spPr>
          <a:xfrm>
            <a:off x="8655113" y="3093824"/>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3A0557D-9B22-A2D2-F11D-17831E33E3F7}"/>
              </a:ext>
            </a:extLst>
          </p:cNvPr>
          <p:cNvCxnSpPr>
            <a:cxnSpLocks/>
          </p:cNvCxnSpPr>
          <p:nvPr/>
        </p:nvCxnSpPr>
        <p:spPr>
          <a:xfrm>
            <a:off x="8655113" y="4878227"/>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F460C98-1365-2DA9-B75D-132DBF324757}"/>
              </a:ext>
            </a:extLst>
          </p:cNvPr>
          <p:cNvCxnSpPr>
            <a:cxnSpLocks/>
          </p:cNvCxnSpPr>
          <p:nvPr/>
        </p:nvCxnSpPr>
        <p:spPr>
          <a:xfrm>
            <a:off x="8655113" y="6008345"/>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6DCAB85-596A-2833-8B74-5C6D2732D552}"/>
              </a:ext>
            </a:extLst>
          </p:cNvPr>
          <p:cNvSpPr txBox="1"/>
          <p:nvPr/>
        </p:nvSpPr>
        <p:spPr>
          <a:xfrm>
            <a:off x="8565507" y="2864204"/>
            <a:ext cx="1381744" cy="200055"/>
          </a:xfrm>
          <a:prstGeom prst="rect">
            <a:avLst/>
          </a:prstGeom>
          <a:noFill/>
        </p:spPr>
        <p:txBody>
          <a:bodyPr wrap="square" rtlCol="0">
            <a:spAutoFit/>
          </a:bodyPr>
          <a:lstStyle/>
          <a:p>
            <a:pPr marL="0" algn="ctr" rtl="0" eaLnBrk="1" fontAlgn="ctr" latinLnBrk="0" hangingPunct="1">
              <a:spcBef>
                <a:spcPts val="0"/>
              </a:spcBef>
              <a:spcAft>
                <a:spcPts val="0"/>
              </a:spcAft>
            </a:pPr>
            <a:r>
              <a:rPr kumimoji="1" lang="ja-JP" altLang="en-US" sz="700" b="0" i="0" u="none" strike="noStrike" kern="1200" dirty="0">
                <a:solidFill>
                  <a:srgbClr val="000000"/>
                </a:solidFill>
                <a:effectLst/>
                <a:latin typeface="BIZ UDPゴシック" panose="020B0400000000000000" pitchFamily="50" charset="-128"/>
                <a:ea typeface="BIZ UDPゴシック" panose="020B0400000000000000" pitchFamily="50" charset="-128"/>
              </a:rPr>
              <a:t>（世界三大潮流・鳴門海峡）</a:t>
            </a:r>
            <a:endParaRPr lang="ja-JP" altLang="ja-JP" sz="700" b="0" i="0" u="none" strike="noStrike" dirty="0">
              <a:effectLst/>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53FF3761-B902-A3A3-0216-54D1885F4E81}"/>
              </a:ext>
            </a:extLst>
          </p:cNvPr>
          <p:cNvSpPr txBox="1"/>
          <p:nvPr/>
        </p:nvSpPr>
        <p:spPr>
          <a:xfrm>
            <a:off x="8565507" y="5723377"/>
            <a:ext cx="1381744" cy="276999"/>
          </a:xfrm>
          <a:prstGeom prst="rect">
            <a:avLst/>
          </a:prstGeom>
          <a:noFill/>
        </p:spPr>
        <p:txBody>
          <a:bodyPr wrap="square" rtlCol="0">
            <a:spAutoFit/>
          </a:bodyPr>
          <a:lstStyle/>
          <a:p>
            <a:pPr marL="0" algn="ctr" rtl="0" eaLnBrk="1" fontAlgn="ctr" latinLnBrk="0" hangingPunct="1">
              <a:spcBef>
                <a:spcPts val="0"/>
              </a:spcBef>
              <a:spcAft>
                <a:spcPts val="0"/>
              </a:spcAft>
            </a:pPr>
            <a:endParaRPr kumimoji="1" lang="en-US" altLang="ja-JP" sz="600" b="0" i="0" u="none" strike="noStrike" kern="1200" dirty="0">
              <a:solidFill>
                <a:srgbClr val="000000"/>
              </a:solidFill>
              <a:effectLst/>
              <a:latin typeface="BIZ UDPゴシック" panose="020B0400000000000000" pitchFamily="50" charset="-128"/>
              <a:ea typeface="BIZ UDPゴシック" panose="020B0400000000000000" pitchFamily="50" charset="-128"/>
            </a:endParaRPr>
          </a:p>
          <a:p>
            <a:pPr marL="0" algn="ctr" rtl="0" eaLnBrk="1" fontAlgn="ctr" latinLnBrk="0" hangingPunct="1">
              <a:spcBef>
                <a:spcPts val="0"/>
              </a:spcBef>
              <a:spcAft>
                <a:spcPts val="0"/>
              </a:spcAft>
            </a:pPr>
            <a:r>
              <a:rPr kumimoji="1" lang="ja-JP" altLang="en-US" sz="600" b="0" i="0" u="none" strike="noStrike" kern="1200" dirty="0">
                <a:solidFill>
                  <a:srgbClr val="000000"/>
                </a:solidFill>
                <a:effectLst/>
                <a:latin typeface="BIZ UDPゴシック" panose="020B0400000000000000" pitchFamily="50" charset="-128"/>
                <a:ea typeface="BIZ UDPゴシック" panose="020B0400000000000000" pitchFamily="50" charset="-128"/>
              </a:rPr>
              <a:t>（世界三大潮流・鳴門海峡）</a:t>
            </a:r>
            <a:endParaRPr lang="ja-JP" altLang="ja-JP" sz="600" b="0" i="0" u="none" strike="noStrike" dirty="0">
              <a:effectLst/>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F748CCF1-A8F2-3230-582B-C7A1B8779BD7}"/>
              </a:ext>
            </a:extLst>
          </p:cNvPr>
          <p:cNvSpPr txBox="1"/>
          <p:nvPr/>
        </p:nvSpPr>
        <p:spPr>
          <a:xfrm>
            <a:off x="6711350" y="872348"/>
            <a:ext cx="3016849" cy="498094"/>
          </a:xfrm>
          <a:prstGeom prst="rect">
            <a:avLst/>
          </a:prstGeom>
          <a:solidFill>
            <a:schemeClr val="accent4">
              <a:lumMod val="20000"/>
              <a:lumOff val="80000"/>
            </a:schemeClr>
          </a:solidFill>
          <a:ln w="28575">
            <a:solidFill>
              <a:schemeClr val="bg1"/>
            </a:solidFill>
          </a:ln>
        </p:spPr>
        <p:txBody>
          <a:bodyPr wrap="square" rtlCol="0">
            <a:noAutofit/>
          </a:bodyPr>
          <a:lstStyle/>
          <a:p>
            <a:pPr fontAlgn="ct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　　　　　　　　　　　　　</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br>
              <a:rPr lang="en-US" altLang="ja-JP" sz="110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900" b="1" dirty="0">
                <a:solidFill>
                  <a:srgbClr val="FF0000"/>
                </a:solidFill>
                <a:latin typeface="BIZ UDPゴシック" panose="020B0400000000000000" pitchFamily="50" charset="-128"/>
                <a:ea typeface="BIZ UDPゴシック" panose="020B0400000000000000" pitchFamily="50" charset="-128"/>
              </a:rPr>
              <a:t>徳島市内から約</a:t>
            </a:r>
            <a:r>
              <a:rPr lang="en-US" altLang="ja-JP" sz="900" b="1" dirty="0">
                <a:solidFill>
                  <a:srgbClr val="FF0000"/>
                </a:solidFill>
                <a:latin typeface="BIZ UDPゴシック" panose="020B0400000000000000" pitchFamily="50" charset="-128"/>
                <a:ea typeface="BIZ UDPゴシック" panose="020B0400000000000000" pitchFamily="50" charset="-128"/>
              </a:rPr>
              <a:t>1</a:t>
            </a:r>
            <a:r>
              <a:rPr lang="ja-JP" altLang="en-US" sz="900" b="1" dirty="0">
                <a:solidFill>
                  <a:srgbClr val="FF0000"/>
                </a:solidFill>
                <a:latin typeface="BIZ UDPゴシック" panose="020B0400000000000000" pitchFamily="50" charset="-128"/>
                <a:ea typeface="BIZ UDPゴシック" panose="020B0400000000000000" pitchFamily="50" charset="-128"/>
              </a:rPr>
              <a:t>時間の位置にある「上勝町」は、徳島</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a:p>
            <a:pPr fontAlgn="ctr"/>
            <a:r>
              <a:rPr lang="ja-JP" altLang="en-US" sz="900" b="1" dirty="0">
                <a:solidFill>
                  <a:srgbClr val="FF0000"/>
                </a:solidFill>
                <a:latin typeface="BIZ UDPゴシック" panose="020B0400000000000000" pitchFamily="50" charset="-128"/>
                <a:ea typeface="BIZ UDPゴシック" panose="020B0400000000000000" pitchFamily="50" charset="-128"/>
              </a:rPr>
              <a:t>市内や鳴門公園の宿泊との組み合わせが可能です。</a:t>
            </a:r>
            <a:endPar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14E4215A-E365-4990-A444-3034CD99C018}"/>
              </a:ext>
            </a:extLst>
          </p:cNvPr>
          <p:cNvSpPr txBox="1"/>
          <p:nvPr/>
        </p:nvSpPr>
        <p:spPr>
          <a:xfrm>
            <a:off x="6711349" y="3909408"/>
            <a:ext cx="3016850" cy="469503"/>
          </a:xfrm>
          <a:prstGeom prst="rect">
            <a:avLst/>
          </a:prstGeom>
          <a:solidFill>
            <a:schemeClr val="accent4">
              <a:lumMod val="20000"/>
              <a:lumOff val="80000"/>
            </a:schemeClr>
          </a:solidFill>
          <a:ln w="28575">
            <a:solidFill>
              <a:schemeClr val="bg1"/>
            </a:solidFill>
          </a:ln>
        </p:spPr>
        <p:txBody>
          <a:bodyPr wrap="square" rtlCol="0">
            <a:noAutofit/>
          </a:bodyPr>
          <a:lstStyle/>
          <a:p>
            <a:pPr algn="ctr" fontAlgn="ct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br>
              <a:rPr lang="en-US" altLang="ja-JP" sz="100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徳島県は、隣県の香川県と近く、バラエティ</a:t>
            </a:r>
            <a:endParaRPr lang="en-US" altLang="ja-JP" sz="900" b="1" u="none" strike="noStrike" dirty="0">
              <a:solidFill>
                <a:srgbClr val="FF0000"/>
              </a:solidFill>
              <a:effectLst/>
              <a:latin typeface="BIZ UDPゴシック" panose="020B0400000000000000" pitchFamily="50" charset="-128"/>
              <a:ea typeface="BIZ UDPゴシック" panose="020B0400000000000000" pitchFamily="50" charset="-128"/>
            </a:endParaRPr>
          </a:p>
          <a:p>
            <a:pPr algn="ctr" fontAlgn="ct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豊富な行程を希望される学校様にお勧めです。</a:t>
            </a:r>
            <a:endPar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6838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8C41-DE1A-0DA0-DCDC-5B1CE5864AD3}"/>
            </a:ext>
          </a:extLst>
        </p:cNvPr>
        <p:cNvGrpSpPr/>
        <p:nvPr/>
      </p:nvGrpSpPr>
      <p:grpSpPr>
        <a:xfrm>
          <a:off x="0" y="0"/>
          <a:ext cx="0" cy="0"/>
          <a:chOff x="0" y="0"/>
          <a:chExt cx="0" cy="0"/>
        </a:xfrm>
      </p:grpSpPr>
      <p:sp>
        <p:nvSpPr>
          <p:cNvPr id="4" name="object 6">
            <a:extLst>
              <a:ext uri="{FF2B5EF4-FFF2-40B4-BE49-F238E27FC236}">
                <a16:creationId xmlns:a16="http://schemas.microsoft.com/office/drawing/2014/main" id="{519444AF-6202-5818-2F4D-C8217F86C92A}"/>
              </a:ext>
            </a:extLst>
          </p:cNvPr>
          <p:cNvSpPr txBox="1"/>
          <p:nvPr/>
        </p:nvSpPr>
        <p:spPr>
          <a:xfrm>
            <a:off x="157737" y="4155234"/>
            <a:ext cx="9691022" cy="269713"/>
          </a:xfrm>
          <a:prstGeom prst="rect">
            <a:avLst/>
          </a:prstGeom>
          <a:solidFill>
            <a:srgbClr val="FFC000"/>
          </a:solidFill>
          <a:ln w="28575">
            <a:solidFill>
              <a:srgbClr val="FFC000"/>
            </a:solidFill>
          </a:ln>
        </p:spPr>
        <p:txBody>
          <a:bodyPr vert="horz" wrap="square" lIns="0" tIns="0" rIns="0" bIns="0" rtlCol="0" anchor="ctr" anchorCtr="0">
            <a:no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400" b="1" i="0" u="none" strike="noStrike" kern="1200" cap="none" spc="-5" normalizeH="0" baseline="0" noProof="0" dirty="0">
                <a:ln>
                  <a:noFill/>
                </a:ln>
                <a:uLnTx/>
                <a:uFillTx/>
                <a:latin typeface="BIZ UDPゴシック" panose="020B0400000000000000" pitchFamily="50" charset="-128"/>
                <a:ea typeface="BIZ UDPゴシック" panose="020B0400000000000000" pitchFamily="50" charset="-128"/>
                <a:cs typeface="Yu Gothic"/>
              </a:rPr>
              <a:t>モデルコース（</a:t>
            </a:r>
            <a:r>
              <a:rPr kumimoji="1" lang="ja-JP" altLang="en-US" sz="1400" b="1" spc="-5" dirty="0">
                <a:latin typeface="BIZ UDPゴシック" panose="020B0400000000000000" pitchFamily="50" charset="-128"/>
                <a:ea typeface="BIZ UDPゴシック" panose="020B0400000000000000" pitchFamily="50" charset="-128"/>
                <a:cs typeface="Yu Gothic"/>
              </a:rPr>
              <a:t>大阪</a:t>
            </a:r>
            <a:r>
              <a:rPr kumimoji="1" lang="ja-JP" altLang="en-US" sz="1400" b="1" i="0" u="none" strike="noStrike" kern="1200" cap="none" spc="-5" normalizeH="0" baseline="0" noProof="0" dirty="0">
                <a:ln>
                  <a:noFill/>
                </a:ln>
                <a:uLnTx/>
                <a:uFillTx/>
                <a:latin typeface="BIZ UDPゴシック" panose="020B0400000000000000" pitchFamily="50" charset="-128"/>
                <a:ea typeface="BIZ UDPゴシック" panose="020B0400000000000000" pitchFamily="50" charset="-128"/>
                <a:cs typeface="Yu Gothic"/>
              </a:rPr>
              <a:t>発</a:t>
            </a:r>
            <a:r>
              <a:rPr kumimoji="1" lang="ja-JP" altLang="en-US" sz="1400" b="1" spc="-5" dirty="0">
                <a:latin typeface="BIZ UDPゴシック" panose="020B0400000000000000" pitchFamily="50" charset="-128"/>
                <a:ea typeface="BIZ UDPゴシック" panose="020B0400000000000000" pitchFamily="50" charset="-128"/>
                <a:cs typeface="Yu Gothic"/>
              </a:rPr>
              <a:t>着・</a:t>
            </a:r>
            <a:r>
              <a:rPr kumimoji="1" lang="en-US" altLang="ja-JP" sz="1400" b="1" spc="-5" dirty="0">
                <a:latin typeface="BIZ UDPゴシック" panose="020B0400000000000000" pitchFamily="50" charset="-128"/>
                <a:ea typeface="BIZ UDPゴシック" panose="020B0400000000000000" pitchFamily="50" charset="-128"/>
                <a:cs typeface="Yu Gothic"/>
              </a:rPr>
              <a:t>2</a:t>
            </a:r>
            <a:r>
              <a:rPr kumimoji="1" lang="ja-JP" altLang="en-US" sz="1400" b="1" spc="-5" dirty="0">
                <a:latin typeface="BIZ UDPゴシック" panose="020B0400000000000000" pitchFamily="50" charset="-128"/>
                <a:ea typeface="BIZ UDPゴシック" panose="020B0400000000000000" pitchFamily="50" charset="-128"/>
                <a:cs typeface="Yu Gothic"/>
              </a:rPr>
              <a:t>泊</a:t>
            </a:r>
            <a:r>
              <a:rPr kumimoji="1" lang="en-US" altLang="ja-JP" sz="1400" b="1" spc="-5" dirty="0">
                <a:latin typeface="BIZ UDPゴシック" panose="020B0400000000000000" pitchFamily="50" charset="-128"/>
                <a:ea typeface="BIZ UDPゴシック" panose="020B0400000000000000" pitchFamily="50" charset="-128"/>
                <a:cs typeface="Yu Gothic"/>
              </a:rPr>
              <a:t>3</a:t>
            </a:r>
            <a:r>
              <a:rPr kumimoji="1" lang="ja-JP" altLang="en-US" sz="1400" b="1" spc="-5" dirty="0">
                <a:latin typeface="BIZ UDPゴシック" panose="020B0400000000000000" pitchFamily="50" charset="-128"/>
                <a:ea typeface="BIZ UDPゴシック" panose="020B0400000000000000" pitchFamily="50" charset="-128"/>
                <a:cs typeface="Yu Gothic"/>
              </a:rPr>
              <a:t>日）</a:t>
            </a:r>
            <a:r>
              <a:rPr kumimoji="1" lang="ja-JP" altLang="en-US" sz="1400" b="0" i="0" u="none" strike="noStrike" kern="1200" cap="none" spc="-5" normalizeH="0" baseline="0" noProof="0" dirty="0">
                <a:ln>
                  <a:noFill/>
                </a:ln>
                <a:uLnTx/>
                <a:uFillTx/>
                <a:latin typeface="BIZ UDPゴシック" panose="020B0400000000000000" pitchFamily="50" charset="-128"/>
                <a:ea typeface="BIZ UDPゴシック" panose="020B0400000000000000" pitchFamily="50" charset="-128"/>
                <a:cs typeface="MS UI Gothic"/>
              </a:rPr>
              <a:t>　</a:t>
            </a:r>
            <a:endParaRPr kumimoji="1" sz="1400" b="0" i="0" u="none" strike="noStrike" kern="1200" cap="none" spc="0" normalizeH="0" baseline="0" noProof="0" dirty="0">
              <a:ln>
                <a:noFill/>
              </a:ln>
              <a:uLnTx/>
              <a:uFillTx/>
              <a:latin typeface="BIZ UDPゴシック" panose="020B0400000000000000" pitchFamily="50" charset="-128"/>
              <a:ea typeface="BIZ UDPゴシック" panose="020B0400000000000000" pitchFamily="50" charset="-128"/>
              <a:cs typeface="MS UI Gothic"/>
            </a:endParaRPr>
          </a:p>
        </p:txBody>
      </p:sp>
      <p:graphicFrame>
        <p:nvGraphicFramePr>
          <p:cNvPr id="5" name="表 4">
            <a:extLst>
              <a:ext uri="{FF2B5EF4-FFF2-40B4-BE49-F238E27FC236}">
                <a16:creationId xmlns:a16="http://schemas.microsoft.com/office/drawing/2014/main" id="{41CB5837-DF8A-D730-CC10-8D957D53A422}"/>
              </a:ext>
            </a:extLst>
          </p:cNvPr>
          <p:cNvGraphicFramePr>
            <a:graphicFrameLocks noGrp="1"/>
          </p:cNvGraphicFramePr>
          <p:nvPr>
            <p:extLst>
              <p:ext uri="{D42A27DB-BD31-4B8C-83A1-F6EECF244321}">
                <p14:modId xmlns:p14="http://schemas.microsoft.com/office/powerpoint/2010/main" val="3857521272"/>
              </p:ext>
            </p:extLst>
          </p:nvPr>
        </p:nvGraphicFramePr>
        <p:xfrm>
          <a:off x="156958" y="4424947"/>
          <a:ext cx="9700688" cy="2376736"/>
        </p:xfrm>
        <a:graphic>
          <a:graphicData uri="http://schemas.openxmlformats.org/drawingml/2006/table">
            <a:tbl>
              <a:tblPr/>
              <a:tblGrid>
                <a:gridCol w="571628">
                  <a:extLst>
                    <a:ext uri="{9D8B030D-6E8A-4147-A177-3AD203B41FA5}">
                      <a16:colId xmlns:a16="http://schemas.microsoft.com/office/drawing/2014/main" val="923008906"/>
                    </a:ext>
                  </a:extLst>
                </a:gridCol>
                <a:gridCol w="6948723">
                  <a:extLst>
                    <a:ext uri="{9D8B030D-6E8A-4147-A177-3AD203B41FA5}">
                      <a16:colId xmlns:a16="http://schemas.microsoft.com/office/drawing/2014/main" val="2200671987"/>
                    </a:ext>
                  </a:extLst>
                </a:gridCol>
                <a:gridCol w="994961">
                  <a:extLst>
                    <a:ext uri="{9D8B030D-6E8A-4147-A177-3AD203B41FA5}">
                      <a16:colId xmlns:a16="http://schemas.microsoft.com/office/drawing/2014/main" val="221784526"/>
                    </a:ext>
                  </a:extLst>
                </a:gridCol>
                <a:gridCol w="1185376">
                  <a:extLst>
                    <a:ext uri="{9D8B030D-6E8A-4147-A177-3AD203B41FA5}">
                      <a16:colId xmlns:a16="http://schemas.microsoft.com/office/drawing/2014/main" val="1083414345"/>
                    </a:ext>
                  </a:extLst>
                </a:gridCol>
              </a:tblGrid>
              <a:tr h="89707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約１</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.5</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時間　       </a:t>
                      </a: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a:t>
                      </a:r>
                      <a:endPar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大阪発ーー</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淡路ハイウエイオアシス</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各地区で入村式</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a:t>
                      </a:r>
                      <a:r>
                        <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そらの郷　農山村の暮らし体験</a:t>
                      </a:r>
                      <a:r>
                        <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民泊体験</a:t>
                      </a:r>
                      <a:endPar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7:00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7:30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9:30</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10:00    11:30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各家庭の車で移動</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昼食：レストラン</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夕食：各家庭</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各家庭に応じた</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800" b="0" i="0" u="none" strike="noStrike" dirty="0">
                          <a:solidFill>
                            <a:schemeClr val="tx1"/>
                          </a:solidFill>
                          <a:effectLst/>
                          <a:latin typeface="Meiryo UI" panose="020B0604030504040204" pitchFamily="50" charset="-128"/>
                          <a:ea typeface="Meiryo UI" panose="020B0604030504040204" pitchFamily="50" charset="-128"/>
                        </a:rPr>
                        <a:t>生活文化体験</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endParaRPr lang="en-US" altLang="ja-JP" sz="800" b="0" i="0" u="none" strike="noStrike" dirty="0">
                        <a:solidFill>
                          <a:schemeClr val="tx1"/>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chemeClr val="tx1"/>
                          </a:solidFill>
                          <a:effectLst/>
                          <a:latin typeface="Meiryo UI" panose="020B0604030504040204" pitchFamily="50" charset="-128"/>
                          <a:ea typeface="Meiryo UI" panose="020B0604030504040204" pitchFamily="50" charset="-128"/>
                        </a:rPr>
                        <a:t>【</a:t>
                      </a:r>
                      <a:r>
                        <a:rPr lang="zh-CN" altLang="en-US" sz="800" b="0" i="0" u="none" strike="noStrike" dirty="0">
                          <a:solidFill>
                            <a:schemeClr val="tx1"/>
                          </a:solidFill>
                          <a:effectLst/>
                          <a:latin typeface="Meiryo UI" panose="020B0604030504040204" pitchFamily="50" charset="-128"/>
                          <a:ea typeface="Meiryo UI" panose="020B0604030504040204" pitchFamily="50" charset="-128"/>
                        </a:rPr>
                        <a:t>宿泊</a:t>
                      </a:r>
                      <a:r>
                        <a:rPr lang="en-US" altLang="zh-CN" sz="800" b="0" i="0" u="none" strike="noStrike" dirty="0">
                          <a:solidFill>
                            <a:schemeClr val="tx1"/>
                          </a:solidFill>
                          <a:effectLst/>
                          <a:latin typeface="Meiryo UI" panose="020B0604030504040204" pitchFamily="50" charset="-128"/>
                          <a:ea typeface="Meiryo UI" panose="020B0604030504040204" pitchFamily="50" charset="-128"/>
                        </a:rPr>
                        <a:t>】</a:t>
                      </a:r>
                      <a:br>
                        <a:rPr lang="en-US" altLang="zh-CN" sz="800" b="0" i="0" u="none" strike="noStrike" dirty="0">
                          <a:solidFill>
                            <a:schemeClr val="tx1"/>
                          </a:solidFill>
                          <a:effectLst/>
                          <a:latin typeface="Meiryo UI" panose="020B0604030504040204" pitchFamily="50" charset="-128"/>
                          <a:ea typeface="Meiryo UI" panose="020B0604030504040204" pitchFamily="50" charset="-128"/>
                        </a:rPr>
                      </a:b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民泊体験</a:t>
                      </a:r>
                    </a:p>
                  </a:txBody>
                  <a:tcPr marL="5525" marR="5525" marT="5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92725781"/>
                  </a:ext>
                </a:extLst>
              </a:tr>
              <a:tr h="839434">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1"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rPr>
                        <a:t>上勝町</a:t>
                      </a:r>
                      <a:r>
                        <a:rPr kumimoji="1" lang="ja-JP" altLang="en-US" sz="1200" b="0"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　　</a:t>
                      </a:r>
                      <a:endPar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退村式</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a:t>
                      </a:r>
                      <a:r>
                        <a:rPr kumimoji="1" lang="ja-JP" altLang="en-US" sz="1200" b="1"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rPr>
                        <a:t>ゼロウエイストセンター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昼食　ーーー　</a:t>
                      </a:r>
                      <a:r>
                        <a:rPr kumimoji="1" lang="ja-JP" altLang="en-US" sz="1200" b="1"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rPr>
                        <a:t>南阿波よくばり体験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ホテル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7:45</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11:30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13:00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１３：４５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14:00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17:00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19:00</a:t>
                      </a: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レストラン</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上勝町日本初</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SDG</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ｓ</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未来都市に学ぶ</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南阿波よくばり体験</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鳴門公園</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33034177"/>
                  </a:ext>
                </a:extLst>
              </a:tr>
              <a:tr h="64022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３日目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　　　　　　　　　　　🚌　</a:t>
                      </a: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ホテル発ーーーー　</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与島</a:t>
                      </a:r>
                      <a:r>
                        <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P.</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倉敷美観地区見学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三木</a:t>
                      </a:r>
                      <a:r>
                        <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S.A.</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　大阪</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着</a:t>
                      </a:r>
                      <a:endPar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rPr>
                        <a:t>1</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時間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３</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自由散策・昼食</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３</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17:30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18:00</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各自</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endPar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倉敷美観地区</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自由散策　</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244116860"/>
                  </a:ext>
                </a:extLst>
              </a:tr>
            </a:tbl>
          </a:graphicData>
        </a:graphic>
      </p:graphicFrame>
      <p:sp>
        <p:nvSpPr>
          <p:cNvPr id="13" name="object 6">
            <a:extLst>
              <a:ext uri="{FF2B5EF4-FFF2-40B4-BE49-F238E27FC236}">
                <a16:creationId xmlns:a16="http://schemas.microsoft.com/office/drawing/2014/main" id="{63D4B7A6-83F6-00E2-49C5-BEF7596175FA}"/>
              </a:ext>
            </a:extLst>
          </p:cNvPr>
          <p:cNvSpPr txBox="1"/>
          <p:nvPr/>
        </p:nvSpPr>
        <p:spPr>
          <a:xfrm>
            <a:off x="122394" y="1177982"/>
            <a:ext cx="9726365" cy="269713"/>
          </a:xfrm>
          <a:prstGeom prst="rect">
            <a:avLst/>
          </a:prstGeom>
          <a:solidFill>
            <a:srgbClr val="FF6600"/>
          </a:solidFill>
          <a:ln w="28575">
            <a:solidFill>
              <a:srgbClr val="FF6600"/>
            </a:solidFill>
          </a:ln>
        </p:spPr>
        <p:txBody>
          <a:bodyPr vert="horz" wrap="square" lIns="0" tIns="0" rIns="0" bIns="0" rtlCol="0" anchor="ctr" anchorCtr="0">
            <a:no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モデルコース（</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松山</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発神戸着・</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１</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泊</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２</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日）</a:t>
            </a:r>
            <a:r>
              <a:rPr kumimoji="1" lang="ja-JP" altLang="en-US" sz="1400" b="0"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MS UI Gothic"/>
              </a:rPr>
              <a:t>　　　　　</a:t>
            </a:r>
            <a:endParaRPr kumimoji="1" sz="1400" b="0" i="0" u="none" strike="noStrike" kern="1200" cap="none" spc="0" normalizeH="0" baseline="0" noProof="0" dirty="0">
              <a:ln>
                <a:noFill/>
              </a:ln>
              <a:solidFill>
                <a:prstClr val="black"/>
              </a:solidFill>
              <a:uLnTx/>
              <a:uFillTx/>
              <a:latin typeface="BIZ UDPゴシック" panose="020B0400000000000000" pitchFamily="50" charset="-128"/>
              <a:ea typeface="BIZ UDPゴシック" panose="020B0400000000000000" pitchFamily="50" charset="-128"/>
              <a:cs typeface="MS UI Gothic"/>
            </a:endParaRPr>
          </a:p>
        </p:txBody>
      </p:sp>
      <p:sp>
        <p:nvSpPr>
          <p:cNvPr id="2" name="タイトル 1">
            <a:extLst>
              <a:ext uri="{FF2B5EF4-FFF2-40B4-BE49-F238E27FC236}">
                <a16:creationId xmlns:a16="http://schemas.microsoft.com/office/drawing/2014/main" id="{6B3BD4D5-45EF-AEA3-3F0D-6F8C1E9154F4}"/>
              </a:ext>
            </a:extLst>
          </p:cNvPr>
          <p:cNvSpPr>
            <a:spLocks noGrp="1"/>
          </p:cNvSpPr>
          <p:nvPr>
            <p:ph type="title" idx="4294967295"/>
          </p:nvPr>
        </p:nvSpPr>
        <p:spPr>
          <a:xfrm>
            <a:off x="177800" y="773365"/>
            <a:ext cx="2543175" cy="368299"/>
          </a:xfrm>
          <a:solidFill>
            <a:srgbClr val="00668D"/>
          </a:solidFill>
        </p:spPr>
        <p:txBody>
          <a:bodyPr>
            <a:normAutofit/>
          </a:bodyPr>
          <a:lstStyle/>
          <a:p>
            <a:pPr algn="ctr">
              <a:lnSpc>
                <a:spcPct val="100000"/>
              </a:lnSpc>
            </a:pPr>
            <a:r>
              <a:rPr lang="ja-JP" altLang="en-US" sz="1600" b="1" i="0" u="none" strike="noStrike" dirty="0">
                <a:solidFill>
                  <a:schemeClr val="bg1"/>
                </a:solidFill>
                <a:effectLst/>
                <a:latin typeface="BIZ UDPゴシック" panose="020B0400000000000000" pitchFamily="50" charset="-128"/>
                <a:ea typeface="BIZ UDPゴシック" panose="020B0400000000000000" pitchFamily="50" charset="-128"/>
              </a:rPr>
              <a:t>探究</a:t>
            </a:r>
            <a:r>
              <a:rPr lang="ja-JP" altLang="en-US" sz="1600" b="1" i="0" u="none" strike="noStrike">
                <a:solidFill>
                  <a:schemeClr val="bg1"/>
                </a:solidFill>
                <a:effectLst/>
                <a:latin typeface="BIZ UDPゴシック" panose="020B0400000000000000" pitchFamily="50" charset="-128"/>
                <a:ea typeface="BIZ UDPゴシック" panose="020B0400000000000000" pitchFamily="50" charset="-128"/>
              </a:rPr>
              <a:t>学習モデルコース②</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68C92B2-F571-4540-BB02-A07BA37F262B}"/>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18</a:t>
            </a:fld>
            <a:endParaRPr kumimoji="1" lang="ja-JP" altLang="en-US">
              <a:latin typeface="BIZ UDPゴシック" panose="020B0400000000000000" pitchFamily="50" charset="-128"/>
              <a:ea typeface="BIZ UDPゴシック" panose="020B0400000000000000" pitchFamily="50" charset="-128"/>
            </a:endParaRPr>
          </a:p>
        </p:txBody>
      </p:sp>
      <p:graphicFrame>
        <p:nvGraphicFramePr>
          <p:cNvPr id="8" name="表 7">
            <a:extLst>
              <a:ext uri="{FF2B5EF4-FFF2-40B4-BE49-F238E27FC236}">
                <a16:creationId xmlns:a16="http://schemas.microsoft.com/office/drawing/2014/main" id="{A0BE3458-44EF-691B-1BAA-1E4FDD7F7C2D}"/>
              </a:ext>
            </a:extLst>
          </p:cNvPr>
          <p:cNvGraphicFramePr>
            <a:graphicFrameLocks noGrp="1"/>
          </p:cNvGraphicFramePr>
          <p:nvPr>
            <p:extLst>
              <p:ext uri="{D42A27DB-BD31-4B8C-83A1-F6EECF244321}">
                <p14:modId xmlns:p14="http://schemas.microsoft.com/office/powerpoint/2010/main" val="1003878332"/>
              </p:ext>
            </p:extLst>
          </p:nvPr>
        </p:nvGraphicFramePr>
        <p:xfrm>
          <a:off x="131281" y="1434457"/>
          <a:ext cx="9726365" cy="2529840"/>
        </p:xfrm>
        <a:graphic>
          <a:graphicData uri="http://schemas.openxmlformats.org/drawingml/2006/table">
            <a:tbl>
              <a:tblPr/>
              <a:tblGrid>
                <a:gridCol w="585111">
                  <a:extLst>
                    <a:ext uri="{9D8B030D-6E8A-4147-A177-3AD203B41FA5}">
                      <a16:colId xmlns:a16="http://schemas.microsoft.com/office/drawing/2014/main" val="2926829552"/>
                    </a:ext>
                  </a:extLst>
                </a:gridCol>
                <a:gridCol w="7044227">
                  <a:extLst>
                    <a:ext uri="{9D8B030D-6E8A-4147-A177-3AD203B41FA5}">
                      <a16:colId xmlns:a16="http://schemas.microsoft.com/office/drawing/2014/main" val="2200671987"/>
                    </a:ext>
                  </a:extLst>
                </a:gridCol>
                <a:gridCol w="888513">
                  <a:extLst>
                    <a:ext uri="{9D8B030D-6E8A-4147-A177-3AD203B41FA5}">
                      <a16:colId xmlns:a16="http://schemas.microsoft.com/office/drawing/2014/main" val="221784526"/>
                    </a:ext>
                  </a:extLst>
                </a:gridCol>
                <a:gridCol w="1208514">
                  <a:extLst>
                    <a:ext uri="{9D8B030D-6E8A-4147-A177-3AD203B41FA5}">
                      <a16:colId xmlns:a16="http://schemas.microsoft.com/office/drawing/2014/main" val="1083414345"/>
                    </a:ext>
                  </a:extLst>
                </a:gridCol>
              </a:tblGrid>
              <a:tr h="74739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約１時間</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15</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分　       　</a:t>
                      </a: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松山発ーーー　</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松山市内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昼食</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　</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吉野川ラフティング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鳴門公園</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班別行動　　     　（松山市内）</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約２時間</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14:30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17:00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18:15</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8:30</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9:30</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11:30</a:t>
                      </a: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11:40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12:30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　　　</a:t>
                      </a:r>
                      <a:endPar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朝食：</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昼食：レストラン</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ラフティング体験</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宿泊</a:t>
                      </a: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b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鳴門公園</a:t>
                      </a:r>
                      <a:endPar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marL="5525" marR="5525" marT="5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92725781"/>
                  </a:ext>
                </a:extLst>
              </a:tr>
              <a:tr h="1328359">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神戸ハーバーランド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　</a:t>
                      </a:r>
                      <a:endParaRPr lang="en-US" altLang="ja-JP" sz="1200" b="1"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鳴門公園発</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うずしお観潮船</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鳴門公園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班別研修</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ーーー　</a:t>
                      </a:r>
                      <a: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六甲山アスレチックパーク</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8:50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11:30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13:00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14:00                                   17:00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神戸市内（夕食）</a:t>
                      </a: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神戸市内</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17:30                19:00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19:30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レストラン</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うずしお観潮船</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神戸市内</a:t>
                      </a:r>
                      <a:endPar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33034177"/>
                  </a:ext>
                </a:extLst>
              </a:tr>
            </a:tbl>
          </a:graphicData>
        </a:graphic>
      </p:graphicFrame>
      <p:sp>
        <p:nvSpPr>
          <p:cNvPr id="10" name="タイトル 1">
            <a:extLst>
              <a:ext uri="{FF2B5EF4-FFF2-40B4-BE49-F238E27FC236}">
                <a16:creationId xmlns:a16="http://schemas.microsoft.com/office/drawing/2014/main" id="{9CC0D8D4-47B8-3FCE-8B9B-DE01D23A0785}"/>
              </a:ext>
            </a:extLst>
          </p:cNvPr>
          <p:cNvSpPr txBox="1">
            <a:spLocks/>
          </p:cNvSpPr>
          <p:nvPr/>
        </p:nvSpPr>
        <p:spPr>
          <a:xfrm>
            <a:off x="6459171" y="403497"/>
            <a:ext cx="1219444"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モデルコース</a:t>
            </a:r>
          </a:p>
        </p:txBody>
      </p:sp>
      <p:sp>
        <p:nvSpPr>
          <p:cNvPr id="23" name="テキスト ボックス 22">
            <a:extLst>
              <a:ext uri="{FF2B5EF4-FFF2-40B4-BE49-F238E27FC236}">
                <a16:creationId xmlns:a16="http://schemas.microsoft.com/office/drawing/2014/main" id="{F524570F-1601-272A-EC20-4566D18E46B7}"/>
              </a:ext>
            </a:extLst>
          </p:cNvPr>
          <p:cNvSpPr txBox="1"/>
          <p:nvPr/>
        </p:nvSpPr>
        <p:spPr>
          <a:xfrm>
            <a:off x="4512166" y="4950366"/>
            <a:ext cx="2179426" cy="338554"/>
          </a:xfrm>
          <a:prstGeom prst="rect">
            <a:avLst/>
          </a:prstGeom>
          <a:solidFill>
            <a:schemeClr val="bg1"/>
          </a:solidFill>
          <a:ln>
            <a:solidFill>
              <a:schemeClr val="tx1"/>
            </a:solidFill>
            <a:prstDash val="dash"/>
          </a:ln>
        </p:spPr>
        <p:txBody>
          <a:bodyPr wrap="square" rtlCol="0">
            <a:spAutoFit/>
          </a:bodyPr>
          <a:lstStyle/>
          <a:p>
            <a:pPr marL="0" algn="l" rtl="0" eaLnBrk="1" fontAlgn="ctr" latinLnBrk="0" hangingPunct="1">
              <a:spcBef>
                <a:spcPts val="0"/>
              </a:spcBef>
              <a:spcAft>
                <a:spcPts val="0"/>
              </a:spcAft>
            </a:pPr>
            <a:r>
              <a:rPr kumimoji="1" lang="en-US"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a:t>
            </a:r>
            <a: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体験は各家庭オリジナルで、</a:t>
            </a:r>
            <a:b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br>
            <a: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　　各家庭の人との交流をメインに行います。</a:t>
            </a:r>
            <a:endParaRPr lang="ja-JP" altLang="ja-JP" sz="800" b="0" i="0" u="none" strike="noStrike" dirty="0">
              <a:effectLst/>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4C331491-DCEA-AE6F-F4ED-CF58B154D3D4}"/>
              </a:ext>
            </a:extLst>
          </p:cNvPr>
          <p:cNvSpPr txBox="1"/>
          <p:nvPr/>
        </p:nvSpPr>
        <p:spPr>
          <a:xfrm>
            <a:off x="3741365" y="2133892"/>
            <a:ext cx="2278895" cy="430887"/>
          </a:xfrm>
          <a:prstGeom prst="rect">
            <a:avLst/>
          </a:prstGeom>
          <a:solidFill>
            <a:schemeClr val="bg1"/>
          </a:solidFill>
          <a:ln>
            <a:solidFill>
              <a:schemeClr val="tx1"/>
            </a:solidFill>
            <a:prstDash val="dash"/>
          </a:ln>
        </p:spPr>
        <p:txBody>
          <a:bodyPr wrap="square" rtlCol="0">
            <a:spAutoFit/>
          </a:bodyPr>
          <a:lstStyle/>
          <a:p>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基本コース：所要時間３時間</a:t>
            </a: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a:t>
            </a:r>
            <a:b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教育旅行向けに安全を最優先に設定したコースです。</a:t>
            </a:r>
            <a:endPar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endParaRPr>
          </a:p>
          <a:p>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増水時には上流に変更となる場合があります。</a:t>
            </a:r>
          </a:p>
        </p:txBody>
      </p:sp>
      <p:cxnSp>
        <p:nvCxnSpPr>
          <p:cNvPr id="9" name="直線コネクタ 8">
            <a:extLst>
              <a:ext uri="{FF2B5EF4-FFF2-40B4-BE49-F238E27FC236}">
                <a16:creationId xmlns:a16="http://schemas.microsoft.com/office/drawing/2014/main" id="{83EF58A5-8CDD-53FB-DA22-F1D7D504CA50}"/>
              </a:ext>
            </a:extLst>
          </p:cNvPr>
          <p:cNvCxnSpPr>
            <a:cxnSpLocks/>
          </p:cNvCxnSpPr>
          <p:nvPr/>
        </p:nvCxnSpPr>
        <p:spPr>
          <a:xfrm>
            <a:off x="8655113" y="1967847"/>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7AE38CC-4BF1-FC70-0FA0-04E9B56F872A}"/>
              </a:ext>
            </a:extLst>
          </p:cNvPr>
          <p:cNvSpPr txBox="1"/>
          <p:nvPr/>
        </p:nvSpPr>
        <p:spPr>
          <a:xfrm>
            <a:off x="8565507" y="2993601"/>
            <a:ext cx="1381744" cy="200055"/>
          </a:xfrm>
          <a:prstGeom prst="rect">
            <a:avLst/>
          </a:prstGeom>
          <a:noFill/>
        </p:spPr>
        <p:txBody>
          <a:bodyPr wrap="square" rtlCol="0">
            <a:spAutoFit/>
          </a:bodyPr>
          <a:lstStyle/>
          <a:p>
            <a:pPr marL="0" algn="ctr" rtl="0" eaLnBrk="1" fontAlgn="ctr" latinLnBrk="0" hangingPunct="1">
              <a:spcBef>
                <a:spcPts val="0"/>
              </a:spcBef>
              <a:spcAft>
                <a:spcPts val="0"/>
              </a:spcAft>
            </a:pPr>
            <a:r>
              <a:rPr kumimoji="1" lang="ja-JP" altLang="en-US" sz="700" b="0" i="0" u="none" strike="noStrike" kern="1200" dirty="0">
                <a:solidFill>
                  <a:srgbClr val="000000"/>
                </a:solidFill>
                <a:effectLst/>
                <a:latin typeface="BIZ UDPゴシック" panose="020B0400000000000000" pitchFamily="50" charset="-128"/>
                <a:ea typeface="BIZ UDPゴシック" panose="020B0400000000000000" pitchFamily="50" charset="-128"/>
              </a:rPr>
              <a:t>（世界三大潮流・鳴門海峡）</a:t>
            </a:r>
            <a:endParaRPr lang="ja-JP" altLang="ja-JP" sz="700" b="0" i="0" u="none" strike="noStrike" dirty="0">
              <a:effectLst/>
              <a:latin typeface="BIZ UDPゴシック" panose="020B0400000000000000" pitchFamily="50" charset="-128"/>
              <a:ea typeface="BIZ UDPゴシック" panose="020B0400000000000000" pitchFamily="50" charset="-128"/>
            </a:endParaRPr>
          </a:p>
        </p:txBody>
      </p:sp>
      <p:cxnSp>
        <p:nvCxnSpPr>
          <p:cNvPr id="12" name="直線コネクタ 11">
            <a:extLst>
              <a:ext uri="{FF2B5EF4-FFF2-40B4-BE49-F238E27FC236}">
                <a16:creationId xmlns:a16="http://schemas.microsoft.com/office/drawing/2014/main" id="{E26476A2-A180-4C74-8C9C-12B8F3FBB58C}"/>
              </a:ext>
            </a:extLst>
          </p:cNvPr>
          <p:cNvCxnSpPr>
            <a:cxnSpLocks/>
          </p:cNvCxnSpPr>
          <p:nvPr/>
        </p:nvCxnSpPr>
        <p:spPr>
          <a:xfrm>
            <a:off x="8655113" y="3356700"/>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E824DE9-695F-BE83-982F-795FDBF39528}"/>
              </a:ext>
            </a:extLst>
          </p:cNvPr>
          <p:cNvCxnSpPr>
            <a:cxnSpLocks/>
          </p:cNvCxnSpPr>
          <p:nvPr/>
        </p:nvCxnSpPr>
        <p:spPr>
          <a:xfrm>
            <a:off x="8655113" y="4896946"/>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283EC1E-F3A6-4FC9-E118-AF1E41D7931F}"/>
              </a:ext>
            </a:extLst>
          </p:cNvPr>
          <p:cNvCxnSpPr>
            <a:cxnSpLocks/>
          </p:cNvCxnSpPr>
          <p:nvPr/>
        </p:nvCxnSpPr>
        <p:spPr>
          <a:xfrm>
            <a:off x="8655113" y="5679579"/>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704AE43-BDF0-2CA8-707E-176975ED4C42}"/>
              </a:ext>
            </a:extLst>
          </p:cNvPr>
          <p:cNvCxnSpPr>
            <a:cxnSpLocks/>
          </p:cNvCxnSpPr>
          <p:nvPr/>
        </p:nvCxnSpPr>
        <p:spPr>
          <a:xfrm>
            <a:off x="8655113" y="5921119"/>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AF0401BD-BEF9-8E97-C927-A58C48CF132C}"/>
              </a:ext>
            </a:extLst>
          </p:cNvPr>
          <p:cNvSpPr txBox="1"/>
          <p:nvPr/>
        </p:nvSpPr>
        <p:spPr>
          <a:xfrm>
            <a:off x="6781045" y="854178"/>
            <a:ext cx="2947155" cy="520951"/>
          </a:xfrm>
          <a:prstGeom prst="rect">
            <a:avLst/>
          </a:prstGeom>
          <a:solidFill>
            <a:schemeClr val="accent4">
              <a:lumMod val="20000"/>
              <a:lumOff val="80000"/>
            </a:schemeClr>
          </a:solidFill>
          <a:ln w="28575">
            <a:solidFill>
              <a:schemeClr val="bg1"/>
            </a:solidFill>
          </a:ln>
        </p:spPr>
        <p:txBody>
          <a:bodyPr wrap="square" rtlCol="0">
            <a:noAutofit/>
          </a:bodyPr>
          <a:lstStyle/>
          <a:p>
            <a:pPr fontAlgn="ctr"/>
            <a:r>
              <a:rPr lang="ja-JP" altLang="en-US" sz="1100" b="1" u="none" strike="noStrike" dirty="0">
                <a:solidFill>
                  <a:srgbClr val="FF0000"/>
                </a:solidFill>
                <a:effectLst/>
                <a:latin typeface="BIZ UDPゴシック" panose="020B0400000000000000" pitchFamily="50" charset="-128"/>
                <a:ea typeface="BIZ UDPゴシック" panose="020B0400000000000000" pitchFamily="50" charset="-128"/>
              </a:rPr>
              <a:t>　　　　　　　　　　 </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br>
              <a:rPr lang="en-US" altLang="ja-JP" sz="100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広島～松山に入り、四国を周遊されるコースの中に</a:t>
            </a:r>
            <a:endParaRPr lang="en-US" altLang="ja-JP" sz="900" b="1" u="none" strike="noStrike" dirty="0">
              <a:solidFill>
                <a:srgbClr val="FF0000"/>
              </a:solidFill>
              <a:effectLst/>
              <a:latin typeface="BIZ UDPゴシック" panose="020B0400000000000000" pitchFamily="50" charset="-128"/>
              <a:ea typeface="BIZ UDPゴシック" panose="020B0400000000000000" pitchFamily="50" charset="-128"/>
            </a:endParaRPr>
          </a:p>
          <a:p>
            <a:pPr fontAlgn="ct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徳島県西部を入れて、関西に向かう学校様が多いです。</a:t>
            </a:r>
            <a:endPar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37E67FA0-1B07-2FDA-9425-60C5F4FEBCE4}"/>
              </a:ext>
            </a:extLst>
          </p:cNvPr>
          <p:cNvSpPr txBox="1"/>
          <p:nvPr/>
        </p:nvSpPr>
        <p:spPr>
          <a:xfrm>
            <a:off x="6219645" y="4017687"/>
            <a:ext cx="3508555" cy="353870"/>
          </a:xfrm>
          <a:prstGeom prst="rect">
            <a:avLst/>
          </a:prstGeom>
          <a:solidFill>
            <a:schemeClr val="accent4">
              <a:lumMod val="20000"/>
              <a:lumOff val="80000"/>
            </a:schemeClr>
          </a:solidFill>
          <a:ln w="28575">
            <a:solidFill>
              <a:schemeClr val="bg1"/>
            </a:solidFill>
          </a:ln>
        </p:spPr>
        <p:txBody>
          <a:bodyPr wrap="square" rtlCol="0">
            <a:noAutofit/>
          </a:bodyPr>
          <a:lstStyle/>
          <a:p>
            <a:pPr algn="ctr" fontAlgn="ct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br>
              <a:rPr lang="en-US" altLang="ja-JP" sz="100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徳島県西部</a:t>
            </a:r>
            <a:r>
              <a:rPr lang="ja-JP" altLang="en-US" sz="900" b="1" dirty="0">
                <a:solidFill>
                  <a:srgbClr val="FF0000"/>
                </a:solidFill>
                <a:latin typeface="BIZ UDPゴシック" panose="020B0400000000000000" pitchFamily="50" charset="-128"/>
                <a:ea typeface="BIZ UDPゴシック" panose="020B0400000000000000" pitchFamily="50" charset="-128"/>
              </a:rPr>
              <a:t>～東部～南部へと満喫されたい学校様に</a:t>
            </a: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お勧めです。</a:t>
            </a:r>
            <a:endPar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60762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03B676D5-14A7-6135-DA09-51A8F5B35CB1}"/>
              </a:ext>
            </a:extLst>
          </p:cNvPr>
          <p:cNvSpPr txBox="1"/>
          <p:nvPr/>
        </p:nvSpPr>
        <p:spPr>
          <a:xfrm>
            <a:off x="3597585" y="1232643"/>
            <a:ext cx="1193019" cy="4943405"/>
          </a:xfrm>
          <a:prstGeom prst="rect">
            <a:avLst/>
          </a:prstGeom>
          <a:noFill/>
        </p:spPr>
        <p:txBody>
          <a:bodyPr wrap="none" rtlCol="0">
            <a:spAutoFit/>
          </a:bodyPr>
          <a:lstStyle/>
          <a:p>
            <a:pPr algn="r">
              <a:lnSpc>
                <a:spcPct val="120000"/>
              </a:lnSpc>
            </a:pPr>
            <a:endParaRPr lang="en-US" altLang="ja-JP" sz="1200" b="1"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dirty="0">
                <a:latin typeface="BIZ UDPゴシック" panose="020B0400000000000000" pitchFamily="50" charset="-128"/>
                <a:ea typeface="BIZ UDPゴシック" panose="020B0400000000000000" pitchFamily="50" charset="-128"/>
              </a:rPr>
              <a:t>1</a:t>
            </a:r>
            <a:endParaRPr kumimoji="1" lang="ja-JP" altLang="en-US" sz="10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1</a:t>
            </a:r>
          </a:p>
          <a:p>
            <a:pPr algn="r"/>
            <a:r>
              <a:rPr lang="ja-JP" altLang="en-US" sz="1200" dirty="0">
                <a:latin typeface="BIZ UDPゴシック" panose="020B0400000000000000" pitchFamily="50" charset="-128"/>
                <a:ea typeface="BIZ UDPゴシック" panose="020B0400000000000000" pitchFamily="50" charset="-128"/>
              </a:rPr>
              <a:t> </a:t>
            </a:r>
            <a:endParaRPr lang="en-US" altLang="ja-JP" sz="12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i="0" u="none" strike="noStrike" kern="1200" cap="none" spc="-15" normalizeH="0" baseline="0" noProof="0" dirty="0">
                <a:ln>
                  <a:noFill/>
                </a:ln>
                <a:effectLst/>
                <a:uLnTx/>
                <a:uFillTx/>
                <a:latin typeface="BIZ UDPゴシック" panose="020B0400000000000000" pitchFamily="50" charset="-128"/>
                <a:ea typeface="BIZ UDPゴシック" panose="020B0400000000000000" pitchFamily="50" charset="-128"/>
                <a:cs typeface="Yu Gothic UI"/>
              </a:rPr>
              <a:t>2</a:t>
            </a:r>
            <a:endParaRPr kumimoji="1" lang="en-US" altLang="ja-JP" sz="1000" spc="-15" dirty="0">
              <a:latin typeface="BIZ UDPゴシック" panose="020B0400000000000000" pitchFamily="50" charset="-128"/>
              <a:ea typeface="BIZ UDPゴシック" panose="020B0400000000000000" pitchFamily="50" charset="-128"/>
              <a:cs typeface="Yu Gothic UI"/>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dirty="0">
                <a:latin typeface="BIZ UDPゴシック" panose="020B0400000000000000" pitchFamily="50" charset="-128"/>
                <a:ea typeface="BIZ UDPゴシック" panose="020B0400000000000000" pitchFamily="50" charset="-128"/>
              </a:rPr>
              <a:t>3</a:t>
            </a:r>
            <a:endParaRPr kumimoji="1" lang="ja-JP" altLang="en-US" sz="1000" dirty="0">
              <a:latin typeface="BIZ UDPゴシック" panose="020B0400000000000000" pitchFamily="50" charset="-128"/>
              <a:ea typeface="BIZ UDPゴシック" panose="020B0400000000000000" pitchFamily="50" charset="-128"/>
            </a:endParaRPr>
          </a:p>
          <a:p>
            <a:pPr algn="r"/>
            <a:endParaRPr lang="en-US" altLang="ja-JP" sz="12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4</a:t>
            </a:r>
            <a:endParaRPr lang="ja-JP" altLang="en-US" sz="10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5</a:t>
            </a:r>
            <a:endParaRPr kumimoji="1" lang="ja-JP" altLang="en-US" sz="10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6</a:t>
            </a:r>
            <a:endParaRPr kumimoji="1" lang="ja-JP" altLang="en-US" sz="10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7</a:t>
            </a:r>
            <a:endParaRPr kumimoji="1" lang="ja-JP" altLang="en-US" sz="10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8</a:t>
            </a:r>
            <a:endParaRPr kumimoji="1" lang="en-US" altLang="ja-JP" sz="10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9</a:t>
            </a:r>
            <a:endParaRPr kumimoji="1" lang="ja-JP" altLang="en-US" sz="1000" dirty="0">
              <a:latin typeface="BIZ UDPゴシック" panose="020B0400000000000000" pitchFamily="50" charset="-128"/>
              <a:ea typeface="BIZ UDPゴシック" panose="020B0400000000000000" pitchFamily="50" charset="-128"/>
            </a:endParaRPr>
          </a:p>
          <a:p>
            <a:pPr algn="r"/>
            <a:endParaRPr lang="en-US" altLang="ja-JP" sz="12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spc="-15" dirty="0">
                <a:latin typeface="BIZ UDPゴシック" panose="020B0400000000000000" pitchFamily="50" charset="-128"/>
                <a:ea typeface="BIZ UDPゴシック" panose="020B0400000000000000" pitchFamily="50" charset="-128"/>
                <a:cs typeface="Yu Gothic UI"/>
              </a:rPr>
              <a:t>10</a:t>
            </a:r>
            <a:endParaRPr kumimoji="1" lang="ja-JP" altLang="en-US" sz="1000" dirty="0">
              <a:latin typeface="BIZ UDPゴシック" panose="020B0400000000000000" pitchFamily="50" charset="-128"/>
              <a:ea typeface="BIZ UDPゴシック" panose="020B0400000000000000" pitchFamily="50" charset="-128"/>
            </a:endParaRPr>
          </a:p>
          <a:p>
            <a:pPr marL="12700" algn="r">
              <a:lnSpc>
                <a:spcPct val="100000"/>
              </a:lnSpc>
              <a:spcBef>
                <a:spcPts val="100"/>
              </a:spcBef>
            </a:pP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cs typeface="Yu Gothic"/>
              </a:rPr>
              <a:t>11</a:t>
            </a:r>
            <a:endParaRPr lang="ja-JP" altLang="en-US" sz="1000" dirty="0">
              <a:latin typeface="BIZ UDPゴシック" panose="020B0400000000000000" pitchFamily="50" charset="-128"/>
              <a:ea typeface="BIZ UDPゴシック" panose="020B0400000000000000" pitchFamily="50" charset="-128"/>
              <a:cs typeface="Yu Gothic"/>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cs typeface="Yu Gothic"/>
              </a:rPr>
              <a:t>12</a:t>
            </a:r>
            <a:endParaRPr kumimoji="1" lang="ja-JP" altLang="en-US" sz="10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13</a:t>
            </a:r>
            <a:endParaRPr kumimoji="1" lang="ja-JP" altLang="en-US" sz="1000" dirty="0">
              <a:latin typeface="BIZ UDPゴシック" panose="020B0400000000000000" pitchFamily="50" charset="-128"/>
              <a:ea typeface="BIZ UDPゴシック" panose="020B0400000000000000" pitchFamily="50" charset="-128"/>
            </a:endParaRP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cs typeface="Yu Gothic"/>
              </a:rPr>
              <a:t>14</a:t>
            </a:r>
          </a:p>
          <a:p>
            <a:pPr algn="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i="0" u="none" strike="noStrike" kern="1200" cap="none" spc="-15" normalizeH="0" baseline="0" noProof="0" dirty="0">
                <a:ln>
                  <a:noFill/>
                </a:ln>
                <a:effectLst/>
                <a:uLnTx/>
                <a:uFillTx/>
                <a:latin typeface="BIZ UDPゴシック" panose="020B0400000000000000" pitchFamily="50" charset="-128"/>
                <a:ea typeface="BIZ UDPゴシック" panose="020B0400000000000000" pitchFamily="50" charset="-128"/>
                <a:cs typeface="Yu Gothic UI"/>
              </a:rPr>
              <a:t>15</a:t>
            </a:r>
            <a:endParaRPr kumimoji="1" lang="ja-JP" altLang="en-US" sz="10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16</a:t>
            </a:r>
            <a:endParaRPr kumimoji="1" lang="ja-JP" altLang="en-US" sz="1000" dirty="0">
              <a:latin typeface="BIZ UDPゴシック" panose="020B0400000000000000" pitchFamily="50" charset="-128"/>
              <a:ea typeface="BIZ UDPゴシック" panose="020B0400000000000000" pitchFamily="50" charset="-128"/>
            </a:endParaRPr>
          </a:p>
          <a:p>
            <a:pPr algn="r">
              <a:lnSpc>
                <a:spcPct val="100000"/>
              </a:lnSpc>
            </a:pPr>
            <a:endParaRPr lang="en-US" altLang="ja-JP" sz="12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17</a:t>
            </a:r>
            <a:endParaRPr kumimoji="1" lang="en-US" altLang="ja-JP" sz="10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18</a:t>
            </a:r>
            <a:endParaRPr kumimoji="1" lang="ja-JP" altLang="en-US" sz="10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19</a:t>
            </a:r>
          </a:p>
          <a:p>
            <a:pPr algn="r"/>
            <a:endParaRPr lang="en-US" altLang="ja-JP" sz="12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20</a:t>
            </a:r>
            <a:endParaRPr kumimoji="1" lang="ja-JP" altLang="en-US" sz="1000" dirty="0">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21</a:t>
            </a:r>
            <a:endParaRPr kumimoji="1" lang="en-US" altLang="ja-JP" sz="1000" i="0" u="none" strike="noStrike" kern="1200" cap="none" normalizeH="0" baseline="0" noProof="0" dirty="0">
              <a:ln>
                <a:noFill/>
              </a:ln>
              <a:effectLst/>
              <a:uLnTx/>
              <a:uFillTx/>
              <a:latin typeface="BIZ UDPゴシック" panose="020B0400000000000000" pitchFamily="50" charset="-128"/>
              <a:ea typeface="BIZ UDPゴシック" panose="020B0400000000000000" pitchFamily="50" charset="-128"/>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a:t>
            </a:r>
            <a:r>
              <a:rPr lang="en-US" altLang="ja-JP" sz="1000" spc="-5" dirty="0">
                <a:latin typeface="BIZ UDPゴシック" panose="020B0400000000000000" pitchFamily="50" charset="-128"/>
                <a:ea typeface="BIZ UDPゴシック" panose="020B0400000000000000" pitchFamily="50" charset="-128"/>
                <a:cs typeface="Microsoft YaHei UI"/>
              </a:rPr>
              <a:t>22</a:t>
            </a:r>
            <a:endParaRPr kumimoji="1" lang="en-US" altLang="ja-JP" sz="1000" spc="-5" dirty="0">
              <a:latin typeface="BIZ UDPゴシック" panose="020B0400000000000000" pitchFamily="50" charset="-128"/>
              <a:ea typeface="BIZ UDPゴシック" panose="020B0400000000000000" pitchFamily="50" charset="-128"/>
              <a:cs typeface="Microsoft YaHei UI"/>
            </a:endParaRPr>
          </a:p>
          <a:p>
            <a:pPr algn="r">
              <a:lnSpc>
                <a:spcPct val="100000"/>
              </a:lnSpc>
            </a:pPr>
            <a:r>
              <a:rPr lang="en-US" altLang="ja-JP" sz="1000" i="0" u="none" strike="noStrike" dirty="0">
                <a:effectLst/>
                <a:latin typeface="BIZ UDPゴシック" panose="020B0400000000000000" pitchFamily="50" charset="-128"/>
                <a:ea typeface="BIZ UDPゴシック" panose="020B0400000000000000" pitchFamily="50" charset="-128"/>
              </a:rPr>
              <a:t>……………… </a:t>
            </a:r>
            <a:r>
              <a:rPr kumimoji="1" lang="en-US" altLang="ja-JP" sz="1000" spc="-5" dirty="0">
                <a:latin typeface="BIZ UDPゴシック" panose="020B0400000000000000" pitchFamily="50" charset="-128"/>
                <a:ea typeface="BIZ UDPゴシック" panose="020B0400000000000000" pitchFamily="50" charset="-128"/>
                <a:cs typeface="Microsoft YaHei UI"/>
              </a:rPr>
              <a:t>23</a:t>
            </a:r>
            <a:endParaRPr lang="ja-JP" altLang="en-US" sz="1000" dirty="0">
              <a:latin typeface="BIZ UDPゴシック" panose="020B0400000000000000" pitchFamily="50" charset="-128"/>
              <a:ea typeface="BIZ UDPゴシック" panose="020B0400000000000000" pitchFamily="50" charset="-128"/>
              <a:cs typeface="Microsoft YaHei UI"/>
            </a:endParaRPr>
          </a:p>
        </p:txBody>
      </p:sp>
      <p:sp>
        <p:nvSpPr>
          <p:cNvPr id="17" name="正方形/長方形 16">
            <a:extLst>
              <a:ext uri="{FF2B5EF4-FFF2-40B4-BE49-F238E27FC236}">
                <a16:creationId xmlns:a16="http://schemas.microsoft.com/office/drawing/2014/main" id="{36C3D3FA-0023-A761-E76B-BF55B8FE4E79}"/>
              </a:ext>
            </a:extLst>
          </p:cNvPr>
          <p:cNvSpPr/>
          <p:nvPr/>
        </p:nvSpPr>
        <p:spPr>
          <a:xfrm>
            <a:off x="4953000" y="996947"/>
            <a:ext cx="4787902" cy="570385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880D42E8-B707-A43E-DF24-E86DBD0FA2CF}"/>
              </a:ext>
            </a:extLst>
          </p:cNvPr>
          <p:cNvSpPr>
            <a:spLocks noGrp="1"/>
          </p:cNvSpPr>
          <p:nvPr>
            <p:ph type="title" idx="4294967295"/>
          </p:nvPr>
        </p:nvSpPr>
        <p:spPr>
          <a:xfrm>
            <a:off x="2124490" y="387141"/>
            <a:ext cx="672498" cy="258316"/>
          </a:xfrm>
          <a:solidFill>
            <a:schemeClr val="bg1"/>
          </a:solidFill>
        </p:spPr>
        <p:txBody>
          <a:bodyPr lIns="0" tIns="0" rIns="0" bIns="0">
            <a:noAutofit/>
          </a:bodyPr>
          <a:lstStyle/>
          <a:p>
            <a:pPr algn="ctr"/>
            <a:r>
              <a:rPr kumimoji="1" lang="ja-JP" altLang="en-US" sz="1200" dirty="0">
                <a:solidFill>
                  <a:srgbClr val="00668D"/>
                </a:solidFill>
                <a:latin typeface="BIZ UDPゴシック" panose="020B0400000000000000" pitchFamily="50" charset="-128"/>
                <a:ea typeface="BIZ UDPゴシック" panose="020B0400000000000000" pitchFamily="50" charset="-128"/>
              </a:rPr>
              <a:t>目次</a:t>
            </a:r>
          </a:p>
        </p:txBody>
      </p:sp>
      <p:sp>
        <p:nvSpPr>
          <p:cNvPr id="8" name="スライド番号プレースホルダー 7">
            <a:extLst>
              <a:ext uri="{FF2B5EF4-FFF2-40B4-BE49-F238E27FC236}">
                <a16:creationId xmlns:a16="http://schemas.microsoft.com/office/drawing/2014/main" id="{C406F29A-9079-9780-1D2F-0BF5D2C1B8C9}"/>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a:t>
            </a:fld>
            <a:endParaRPr kumimoji="1" lang="ja-JP" altLang="en-US">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A698FF7E-8503-FA70-16D4-F9FE2F04C234}"/>
              </a:ext>
            </a:extLst>
          </p:cNvPr>
          <p:cNvGrpSpPr/>
          <p:nvPr/>
        </p:nvGrpSpPr>
        <p:grpSpPr>
          <a:xfrm>
            <a:off x="5134623" y="4743332"/>
            <a:ext cx="4481981" cy="1843109"/>
            <a:chOff x="10167702" y="750489"/>
            <a:chExt cx="4926482" cy="1843109"/>
          </a:xfrm>
        </p:grpSpPr>
        <p:sp>
          <p:nvSpPr>
            <p:cNvPr id="9" name="object 24">
              <a:extLst>
                <a:ext uri="{FF2B5EF4-FFF2-40B4-BE49-F238E27FC236}">
                  <a16:creationId xmlns:a16="http://schemas.microsoft.com/office/drawing/2014/main" id="{2B6129AD-1DCF-261F-4C24-0F53CE37F7F3}"/>
                </a:ext>
              </a:extLst>
            </p:cNvPr>
            <p:cNvSpPr/>
            <p:nvPr/>
          </p:nvSpPr>
          <p:spPr>
            <a:xfrm>
              <a:off x="10167702" y="784734"/>
              <a:ext cx="4926482" cy="228186"/>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chemeClr val="bg1">
                <a:lumMod val="65000"/>
              </a:schemeClr>
            </a:solidFill>
          </p:spPr>
          <p:txBody>
            <a:bodyPr wrap="square" lIns="0" tIns="0" rIns="0" bIns="0" rtlCol="0" anchor="ctr" anchorCtr="0"/>
            <a:lstStyle/>
            <a:p>
              <a:pPr algn="ctr"/>
              <a:endParaRPr b="1" dirty="0">
                <a:solidFill>
                  <a:schemeClr val="bg1"/>
                </a:solidFill>
                <a:latin typeface="BIZ UDPゴシック" panose="020B0400000000000000" pitchFamily="50" charset="-128"/>
                <a:ea typeface="BIZ UDPゴシック" panose="020B0400000000000000" pitchFamily="50" charset="-128"/>
              </a:endParaRPr>
            </a:p>
          </p:txBody>
        </p:sp>
        <p:sp>
          <p:nvSpPr>
            <p:cNvPr id="10" name="object 14">
              <a:extLst>
                <a:ext uri="{FF2B5EF4-FFF2-40B4-BE49-F238E27FC236}">
                  <a16:creationId xmlns:a16="http://schemas.microsoft.com/office/drawing/2014/main" id="{C371F68D-CC70-4302-E9DD-C81C19F9A5BB}"/>
                </a:ext>
              </a:extLst>
            </p:cNvPr>
            <p:cNvSpPr txBox="1"/>
            <p:nvPr/>
          </p:nvSpPr>
          <p:spPr>
            <a:xfrm>
              <a:off x="10692229" y="1091271"/>
              <a:ext cx="4220952" cy="196849"/>
            </a:xfrm>
            <a:prstGeom prst="rect">
              <a:avLst/>
            </a:prstGeom>
          </p:spPr>
          <p:txBody>
            <a:bodyPr vert="horz" wrap="square" lIns="0" tIns="12065" rIns="0" bIns="0" rtlCol="0">
              <a:spAutoFit/>
            </a:bodyPr>
            <a:lstStyle/>
            <a:p>
              <a:pPr marL="12700" marR="5080" algn="ctr">
                <a:lnSpc>
                  <a:spcPct val="100000"/>
                </a:lnSpc>
                <a:spcBef>
                  <a:spcPts val="95"/>
                </a:spcBef>
              </a:pPr>
              <a:r>
                <a:rPr sz="1200" b="1" dirty="0">
                  <a:latin typeface="BIZ UDPゴシック" panose="020B0400000000000000" pitchFamily="50" charset="-128"/>
                  <a:ea typeface="BIZ UDPゴシック" panose="020B0400000000000000" pitchFamily="50" charset="-128"/>
                  <a:cs typeface="Microsoft YaHei UI"/>
                </a:rPr>
                <a:t>徳島</a:t>
              </a:r>
              <a:r>
                <a:rPr lang="ja-JP" altLang="en-US" sz="1200" b="1" dirty="0">
                  <a:latin typeface="BIZ UDPゴシック" panose="020B0400000000000000" pitchFamily="50" charset="-128"/>
                  <a:ea typeface="BIZ UDPゴシック" panose="020B0400000000000000" pitchFamily="50" charset="-128"/>
                  <a:cs typeface="Microsoft YaHei UI"/>
                </a:rPr>
                <a:t>県教育旅行誘致企画書 </a:t>
              </a:r>
              <a:r>
                <a:rPr sz="1200" b="1" dirty="0" err="1">
                  <a:latin typeface="BIZ UDPゴシック" panose="020B0400000000000000" pitchFamily="50" charset="-128"/>
                  <a:ea typeface="BIZ UDPゴシック" panose="020B0400000000000000" pitchFamily="50" charset="-128"/>
                  <a:cs typeface="Microsoft YaHei UI"/>
                </a:rPr>
                <a:t>掲載ページ</a:t>
              </a:r>
              <a:r>
                <a:rPr lang="ja-JP" altLang="en-US" sz="1200" b="1" dirty="0">
                  <a:latin typeface="BIZ UDPゴシック" panose="020B0400000000000000" pitchFamily="50" charset="-128"/>
                  <a:ea typeface="BIZ UDPゴシック" panose="020B0400000000000000" pitchFamily="50" charset="-128"/>
                  <a:cs typeface="Microsoft YaHei UI"/>
                </a:rPr>
                <a:t>（徳島県</a:t>
              </a:r>
              <a:r>
                <a:rPr lang="en-US" altLang="ja-JP" sz="1200" b="1" dirty="0">
                  <a:latin typeface="BIZ UDPゴシック" panose="020B0400000000000000" pitchFamily="50" charset="-128"/>
                  <a:ea typeface="BIZ UDPゴシック" panose="020B0400000000000000" pitchFamily="50" charset="-128"/>
                  <a:cs typeface="Microsoft YaHei UI"/>
                </a:rPr>
                <a:t>HP</a:t>
              </a:r>
              <a:r>
                <a:rPr lang="ja-JP" altLang="en-US" sz="1200" b="1" dirty="0">
                  <a:latin typeface="BIZ UDPゴシック" panose="020B0400000000000000" pitchFamily="50" charset="-128"/>
                  <a:ea typeface="BIZ UDPゴシック" panose="020B0400000000000000" pitchFamily="50" charset="-128"/>
                  <a:cs typeface="Microsoft YaHei UI"/>
                </a:rPr>
                <a:t>）</a:t>
              </a:r>
              <a:endParaRPr sz="1200" dirty="0">
                <a:latin typeface="BIZ UDPゴシック" panose="020B0400000000000000" pitchFamily="50" charset="-128"/>
                <a:ea typeface="BIZ UDPゴシック" panose="020B0400000000000000" pitchFamily="50" charset="-128"/>
                <a:cs typeface="Microsoft YaHei UI"/>
              </a:endParaRPr>
            </a:p>
          </p:txBody>
        </p:sp>
        <p:pic>
          <p:nvPicPr>
            <p:cNvPr id="11" name="図 10">
              <a:extLst>
                <a:ext uri="{FF2B5EF4-FFF2-40B4-BE49-F238E27FC236}">
                  <a16:creationId xmlns:a16="http://schemas.microsoft.com/office/drawing/2014/main" id="{6E4B0990-D16E-310E-0307-A2E3603AC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2158" y="1596958"/>
              <a:ext cx="996640" cy="996640"/>
            </a:xfrm>
            <a:prstGeom prst="rect">
              <a:avLst/>
            </a:prstGeom>
          </p:spPr>
        </p:pic>
        <p:sp>
          <p:nvSpPr>
            <p:cNvPr id="12" name="テキスト ボックス 11">
              <a:extLst>
                <a:ext uri="{FF2B5EF4-FFF2-40B4-BE49-F238E27FC236}">
                  <a16:creationId xmlns:a16="http://schemas.microsoft.com/office/drawing/2014/main" id="{1DE4A5F3-CBEE-090D-C1C0-F602B4465A3F}"/>
                </a:ext>
              </a:extLst>
            </p:cNvPr>
            <p:cNvSpPr txBox="1"/>
            <p:nvPr/>
          </p:nvSpPr>
          <p:spPr>
            <a:xfrm>
              <a:off x="10314250" y="1295833"/>
              <a:ext cx="4698569" cy="261610"/>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本書の</a:t>
              </a:r>
              <a:r>
                <a:rPr kumimoji="1" lang="en-US" altLang="ja-JP" sz="1100" dirty="0">
                  <a:latin typeface="BIZ UDPゴシック" panose="020B0400000000000000" pitchFamily="50" charset="-128"/>
                  <a:ea typeface="BIZ UDPゴシック" panose="020B0400000000000000" pitchFamily="50" charset="-128"/>
                </a:rPr>
                <a:t>PowerPoint</a:t>
              </a:r>
              <a:r>
                <a:rPr kumimoji="1" lang="ja-JP" altLang="en-US" sz="1100" dirty="0">
                  <a:latin typeface="BIZ UDPゴシック" panose="020B0400000000000000" pitchFamily="50" charset="-128"/>
                  <a:ea typeface="BIZ UDPゴシック" panose="020B0400000000000000" pitchFamily="50" charset="-128"/>
                </a:rPr>
                <a:t>データ</a:t>
              </a:r>
              <a:r>
                <a:rPr kumimoji="1" lang="en-US" altLang="ja-JP" sz="1100" dirty="0">
                  <a:latin typeface="BIZ UDPゴシック" panose="020B0400000000000000" pitchFamily="50" charset="-128"/>
                  <a:ea typeface="BIZ UDPゴシック" panose="020B0400000000000000" pitchFamily="50" charset="-128"/>
                </a:rPr>
                <a:t>(.pptx)</a:t>
              </a:r>
              <a:r>
                <a:rPr kumimoji="1" lang="ja-JP" altLang="en-US" sz="1100" dirty="0">
                  <a:latin typeface="BIZ UDPゴシック" panose="020B0400000000000000" pitchFamily="50" charset="-128"/>
                  <a:ea typeface="BIZ UDPゴシック" panose="020B0400000000000000" pitchFamily="50" charset="-128"/>
                </a:rPr>
                <a:t>をダウンロードいただけます</a:t>
              </a:r>
            </a:p>
          </p:txBody>
        </p:sp>
        <p:sp>
          <p:nvSpPr>
            <p:cNvPr id="13" name="object 26">
              <a:extLst>
                <a:ext uri="{FF2B5EF4-FFF2-40B4-BE49-F238E27FC236}">
                  <a16:creationId xmlns:a16="http://schemas.microsoft.com/office/drawing/2014/main" id="{CB442AFF-CDC3-8B2B-11F7-D46F665C20B0}"/>
                </a:ext>
              </a:extLst>
            </p:cNvPr>
            <p:cNvSpPr txBox="1"/>
            <p:nvPr/>
          </p:nvSpPr>
          <p:spPr>
            <a:xfrm>
              <a:off x="10304322" y="750489"/>
              <a:ext cx="4665345" cy="244297"/>
            </a:xfrm>
            <a:prstGeom prst="rect">
              <a:avLst/>
            </a:prstGeom>
          </p:spPr>
          <p:txBody>
            <a:bodyPr vert="horz" wrap="square" lIns="0" tIns="59054" rIns="0" bIns="0" rtlCol="0">
              <a:spAutoFit/>
            </a:bodyPr>
            <a:lstStyle/>
            <a:p>
              <a:pPr marL="2540" algn="ctr">
                <a:lnSpc>
                  <a:spcPct val="100000"/>
                </a:lnSpc>
                <a:spcBef>
                  <a:spcPts val="464"/>
                </a:spcBef>
              </a:pPr>
              <a:r>
                <a:rPr lang="ja-JP" altLang="en-US" sz="1200" b="1" spc="-5" dirty="0">
                  <a:latin typeface="BIZ UDPゴシック" panose="020B0400000000000000" pitchFamily="50" charset="-128"/>
                  <a:ea typeface="BIZ UDPゴシック" panose="020B0400000000000000" pitchFamily="50" charset="-128"/>
                  <a:cs typeface="Microsoft YaHei UI"/>
                </a:rPr>
                <a:t>本書の最新版ダウンロード</a:t>
              </a:r>
              <a:endParaRPr sz="1200" dirty="0">
                <a:latin typeface="BIZ UDPゴシック" panose="020B0400000000000000" pitchFamily="50" charset="-128"/>
                <a:ea typeface="BIZ UDPゴシック" panose="020B0400000000000000" pitchFamily="50" charset="-128"/>
                <a:cs typeface="Microsoft YaHei UI"/>
              </a:endParaRPr>
            </a:p>
          </p:txBody>
        </p:sp>
      </p:grpSp>
      <p:sp>
        <p:nvSpPr>
          <p:cNvPr id="14" name="テキスト ボックス 13">
            <a:extLst>
              <a:ext uri="{FF2B5EF4-FFF2-40B4-BE49-F238E27FC236}">
                <a16:creationId xmlns:a16="http://schemas.microsoft.com/office/drawing/2014/main" id="{C0139892-DF18-D987-DB4E-8728E4AB0A54}"/>
              </a:ext>
            </a:extLst>
          </p:cNvPr>
          <p:cNvSpPr txBox="1"/>
          <p:nvPr/>
        </p:nvSpPr>
        <p:spPr>
          <a:xfrm>
            <a:off x="5082920" y="1510954"/>
            <a:ext cx="4644378" cy="2000548"/>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本書は、旅行会社営業ご担当者の皆様に徳島県を知っていただき、</a:t>
            </a:r>
            <a:r>
              <a:rPr lang="ja-JP" altLang="en-US" sz="1200" b="1" dirty="0">
                <a:latin typeface="BIZ UDPゴシック" panose="020B0400000000000000" pitchFamily="50" charset="-128"/>
                <a:ea typeface="BIZ UDPゴシック" panose="020B0400000000000000" pitchFamily="50" charset="-128"/>
              </a:rPr>
              <a:t>新たな探究素材</a:t>
            </a:r>
            <a:r>
              <a:rPr lang="ja-JP" altLang="en-US" sz="1200" dirty="0">
                <a:latin typeface="BIZ UDPゴシック" panose="020B0400000000000000" pitchFamily="50" charset="-128"/>
                <a:ea typeface="BIZ UDPゴシック" panose="020B0400000000000000" pitchFamily="50" charset="-128"/>
              </a:rPr>
              <a:t>を求める教育機関様への営業活動において、徳島県をご提案先として加えていただくことを目的に作成しております。</a:t>
            </a:r>
          </a:p>
          <a:p>
            <a:endParaRPr kumimoji="1" lang="en-US" altLang="ja-JP" sz="8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そのため、本県の教育旅行素材を網羅した資料ではなく、各エリアの教育旅行コンテンツのうち、</a:t>
            </a:r>
            <a:r>
              <a:rPr lang="ja-JP" altLang="en-US" sz="1200" b="1" dirty="0">
                <a:latin typeface="BIZ UDPゴシック" panose="020B0400000000000000" pitchFamily="50" charset="-128"/>
                <a:ea typeface="BIZ UDPゴシック" panose="020B0400000000000000" pitchFamily="50" charset="-128"/>
              </a:rPr>
              <a:t>「最も旬」な探究素材</a:t>
            </a:r>
            <a:r>
              <a:rPr lang="ja-JP" altLang="en-US" sz="1200" dirty="0">
                <a:latin typeface="BIZ UDPゴシック" panose="020B0400000000000000" pitchFamily="50" charset="-128"/>
                <a:ea typeface="BIZ UDPゴシック" panose="020B0400000000000000" pitchFamily="50" charset="-128"/>
              </a:rPr>
              <a:t>をご提案する資料であり、お気軽にご覧いただけるよう、内容は要点に絞っております。</a:t>
            </a:r>
          </a:p>
          <a:p>
            <a:endParaRPr lang="en-US" altLang="ja-JP" sz="8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また、営業活動においてお使いになりやすいように、自由に編集いただける</a:t>
            </a:r>
            <a:r>
              <a:rPr lang="ja-JP" altLang="en-US" sz="1200" b="1" dirty="0">
                <a:latin typeface="BIZ UDPゴシック" panose="020B0400000000000000" pitchFamily="50" charset="-128"/>
                <a:ea typeface="BIZ UDPゴシック" panose="020B0400000000000000" pitchFamily="50" charset="-128"/>
              </a:rPr>
              <a:t>パワーポイント形式</a:t>
            </a:r>
            <a:r>
              <a:rPr lang="ja-JP" altLang="en-US" sz="1200" dirty="0">
                <a:latin typeface="BIZ UDPゴシック" panose="020B0400000000000000" pitchFamily="50" charset="-128"/>
                <a:ea typeface="BIZ UDPゴシック" panose="020B0400000000000000" pitchFamily="50" charset="-128"/>
              </a:rPr>
              <a:t>で配布しております。</a:t>
            </a:r>
          </a:p>
        </p:txBody>
      </p:sp>
      <p:sp>
        <p:nvSpPr>
          <p:cNvPr id="15" name="テキスト ボックス 14">
            <a:extLst>
              <a:ext uri="{FF2B5EF4-FFF2-40B4-BE49-F238E27FC236}">
                <a16:creationId xmlns:a16="http://schemas.microsoft.com/office/drawing/2014/main" id="{51CCD084-2F5F-77E9-9BAC-5DED5BFA81D1}"/>
              </a:ext>
            </a:extLst>
          </p:cNvPr>
          <p:cNvSpPr txBox="1"/>
          <p:nvPr/>
        </p:nvSpPr>
        <p:spPr>
          <a:xfrm>
            <a:off x="5115572" y="4265376"/>
            <a:ext cx="4481983" cy="492443"/>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本書の最新版のダウンロードは、</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下記の</a:t>
            </a:r>
            <a:r>
              <a:rPr kumimoji="1" lang="en-US" altLang="ja-JP" sz="1200" dirty="0">
                <a:latin typeface="BIZ UDPゴシック" panose="020B0400000000000000" pitchFamily="50" charset="-128"/>
                <a:ea typeface="BIZ UDPゴシック" panose="020B0400000000000000" pitchFamily="50" charset="-128"/>
              </a:rPr>
              <a:t>QR</a:t>
            </a:r>
            <a:r>
              <a:rPr kumimoji="1" lang="ja-JP" altLang="en-US" sz="1200" dirty="0">
                <a:latin typeface="BIZ UDPゴシック" panose="020B0400000000000000" pitchFamily="50" charset="-128"/>
                <a:ea typeface="BIZ UDPゴシック" panose="020B0400000000000000" pitchFamily="50" charset="-128"/>
              </a:rPr>
              <a:t>コードからお願いいたします</a:t>
            </a:r>
            <a:r>
              <a:rPr kumimoji="1" lang="ja-JP" altLang="en-US" sz="1400" dirty="0">
                <a:latin typeface="BIZ UDPゴシック" panose="020B0400000000000000" pitchFamily="50" charset="-128"/>
                <a:ea typeface="BIZ UDPゴシック" panose="020B0400000000000000" pitchFamily="50" charset="-128"/>
              </a:rPr>
              <a:t>。 </a:t>
            </a:r>
          </a:p>
        </p:txBody>
      </p:sp>
      <p:sp>
        <p:nvSpPr>
          <p:cNvPr id="19" name="テキスト ボックス 18">
            <a:extLst>
              <a:ext uri="{FF2B5EF4-FFF2-40B4-BE49-F238E27FC236}">
                <a16:creationId xmlns:a16="http://schemas.microsoft.com/office/drawing/2014/main" id="{CEACC716-F0F3-77A5-A9E5-1D429402B98C}"/>
              </a:ext>
            </a:extLst>
          </p:cNvPr>
          <p:cNvSpPr txBox="1"/>
          <p:nvPr/>
        </p:nvSpPr>
        <p:spPr>
          <a:xfrm>
            <a:off x="5134623" y="1077694"/>
            <a:ext cx="4443883" cy="386232"/>
          </a:xfrm>
          <a:prstGeom prst="rect">
            <a:avLst/>
          </a:prstGeom>
          <a:solidFill>
            <a:srgbClr val="00668D"/>
          </a:solidFill>
        </p:spPr>
        <p:txBody>
          <a:bodyPr wrap="none" tIns="0" bIns="0" rtlCol="0" anchor="ctr" anchorCtr="0">
            <a:noAutofit/>
          </a:bodyP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本書のご利用にあたって</a:t>
            </a:r>
          </a:p>
        </p:txBody>
      </p:sp>
      <p:sp>
        <p:nvSpPr>
          <p:cNvPr id="22" name="テキスト ボックス 21">
            <a:extLst>
              <a:ext uri="{FF2B5EF4-FFF2-40B4-BE49-F238E27FC236}">
                <a16:creationId xmlns:a16="http://schemas.microsoft.com/office/drawing/2014/main" id="{23CE9579-32ED-BD72-6C04-8A1A953CF4E8}"/>
              </a:ext>
            </a:extLst>
          </p:cNvPr>
          <p:cNvSpPr txBox="1"/>
          <p:nvPr/>
        </p:nvSpPr>
        <p:spPr>
          <a:xfrm>
            <a:off x="5102412" y="3525706"/>
            <a:ext cx="4644378" cy="646331"/>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もし教育機関様にご提案いただき、関心またはご意向が出た際には、コンテンツの詳細を、</a:t>
            </a:r>
            <a:r>
              <a:rPr lang="ja-JP" altLang="en-US" sz="1200" b="1" dirty="0">
                <a:latin typeface="BIZ UDPゴシック" panose="020B0400000000000000" pitchFamily="50" charset="-128"/>
                <a:ea typeface="BIZ UDPゴシック" panose="020B0400000000000000" pitchFamily="50" charset="-128"/>
              </a:rPr>
              <a:t>地域を所管する</a:t>
            </a:r>
            <a:r>
              <a:rPr lang="en-US" altLang="ja-JP" sz="1200" b="1" dirty="0">
                <a:latin typeface="BIZ UDPゴシック" panose="020B0400000000000000" pitchFamily="50" charset="-128"/>
                <a:ea typeface="BIZ UDPゴシック" panose="020B0400000000000000" pitchFamily="50" charset="-128"/>
              </a:rPr>
              <a:t>DMO</a:t>
            </a:r>
            <a:r>
              <a:rPr lang="ja-JP" altLang="en-US" sz="1200" dirty="0">
                <a:latin typeface="BIZ UDPゴシック" panose="020B0400000000000000" pitchFamily="50" charset="-128"/>
                <a:ea typeface="BIZ UDPゴシック" panose="020B0400000000000000" pitchFamily="50" charset="-128"/>
              </a:rPr>
              <a:t>にお問合せください。</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P.22</a:t>
            </a:r>
            <a:r>
              <a:rPr lang="ja-JP" altLang="en-US" sz="1200" dirty="0">
                <a:latin typeface="BIZ UDPゴシック" panose="020B0400000000000000" pitchFamily="50" charset="-128"/>
                <a:ea typeface="BIZ UDPゴシック" panose="020B0400000000000000" pitchFamily="50" charset="-128"/>
              </a:rPr>
              <a:t>に担当者連絡先を記載しております。</a:t>
            </a:r>
            <a:endParaRPr lang="en-US" altLang="ja-JP" sz="12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E3543781-7DE1-DEDC-2DAC-9DCA5C2209BD}"/>
              </a:ext>
            </a:extLst>
          </p:cNvPr>
          <p:cNvSpPr txBox="1"/>
          <p:nvPr/>
        </p:nvSpPr>
        <p:spPr>
          <a:xfrm>
            <a:off x="159210" y="1259008"/>
            <a:ext cx="4049507" cy="4906471"/>
          </a:xfrm>
          <a:prstGeom prst="rect">
            <a:avLst/>
          </a:prstGeom>
          <a:noFill/>
        </p:spPr>
        <p:txBody>
          <a:bodyPr wrap="none" rtlCol="0">
            <a:spAutoFit/>
          </a:bodyPr>
          <a:lstStyle/>
          <a:p>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目次</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______________________________________________________________</a:t>
            </a:r>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　　</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a:t>
            </a:r>
            <a:r>
              <a:rPr lang="ja-JP" altLang="en-US" sz="1200" b="1" dirty="0">
                <a:highlight>
                  <a:srgbClr val="000000"/>
                </a:highlight>
                <a:latin typeface="BIZ UDPゴシック" panose="020B0400000000000000" pitchFamily="50" charset="-128"/>
                <a:ea typeface="BIZ UDPゴシック" panose="020B0400000000000000" pitchFamily="50" charset="-128"/>
              </a:rPr>
              <a:t> </a:t>
            </a:r>
            <a:endParaRPr lang="en-US" altLang="ja-JP" sz="1200" b="1" dirty="0">
              <a:highlight>
                <a:srgbClr val="000000"/>
              </a:highlight>
              <a:latin typeface="BIZ UDPゴシック" panose="020B0400000000000000" pitchFamily="50" charset="-128"/>
              <a:ea typeface="BIZ UDPゴシック" panose="020B0400000000000000" pitchFamily="50" charset="-128"/>
            </a:endParaRPr>
          </a:p>
          <a:p>
            <a:r>
              <a:rPr kumimoji="1" lang="ja-JP" altLang="en-US" sz="1000" b="1" dirty="0">
                <a:latin typeface="BIZ UDPゴシック" panose="020B0400000000000000" pitchFamily="50" charset="-128"/>
                <a:ea typeface="BIZ UDPゴシック" panose="020B0400000000000000" pitchFamily="50" charset="-128"/>
              </a:rPr>
              <a:t>目次</a:t>
            </a:r>
          </a:p>
          <a:p>
            <a:r>
              <a:rPr lang="ja-JP" altLang="en-US" sz="1000" b="1" dirty="0">
                <a:latin typeface="BIZ UDPゴシック" panose="020B0400000000000000" pitchFamily="50" charset="-128"/>
                <a:ea typeface="BIZ UDPゴシック" panose="020B0400000000000000" pitchFamily="50" charset="-128"/>
              </a:rPr>
              <a:t>本書のご利用にあたって</a:t>
            </a:r>
            <a:endParaRPr lang="en-US" altLang="ja-JP" sz="1000" b="1" dirty="0">
              <a:latin typeface="BIZ UDPゴシック" panose="020B0400000000000000" pitchFamily="50" charset="-128"/>
              <a:ea typeface="BIZ UDPゴシック" panose="020B0400000000000000" pitchFamily="50" charset="-128"/>
            </a:endParaRPr>
          </a:p>
          <a:p>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メリット</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_________________________________________________________________</a:t>
            </a:r>
            <a:r>
              <a:rPr lang="ja-JP" altLang="en-US" sz="1200" b="1" dirty="0">
                <a:highlight>
                  <a:srgbClr val="000000"/>
                </a:highlight>
                <a:latin typeface="BIZ UDPゴシック" panose="020B0400000000000000" pitchFamily="50" charset="-128"/>
                <a:ea typeface="BIZ UDPゴシック" panose="020B0400000000000000" pitchFamily="50" charset="-128"/>
              </a:rPr>
              <a:t> </a:t>
            </a:r>
            <a:endParaRPr lang="en-US" altLang="ja-JP" sz="1200" b="1" dirty="0">
              <a:highlight>
                <a:srgbClr val="000000"/>
              </a:highlight>
              <a:latin typeface="BIZ UDPゴシック" panose="020B0400000000000000" pitchFamily="50" charset="-128"/>
              <a:ea typeface="BIZ UDPゴシック" panose="020B0400000000000000" pitchFamily="50" charset="-128"/>
            </a:endParaRPr>
          </a:p>
          <a:p>
            <a:r>
              <a:rPr kumimoji="1" lang="ja-JP" altLang="en-US" sz="1000" b="1" i="0" u="none" strike="noStrike" kern="1200" cap="none" spc="-15" normalizeH="0" baseline="0" noProof="0" dirty="0">
                <a:ln>
                  <a:noFill/>
                </a:ln>
                <a:effectLst/>
                <a:uLnTx/>
                <a:uFillTx/>
                <a:latin typeface="BIZ UDPゴシック" panose="020B0400000000000000" pitchFamily="50" charset="-128"/>
                <a:ea typeface="BIZ UDPゴシック" panose="020B0400000000000000" pitchFamily="50" charset="-128"/>
                <a:cs typeface="Yu Gothic UI"/>
              </a:rPr>
              <a:t>なぜ、徳島</a:t>
            </a:r>
            <a:r>
              <a:rPr kumimoji="1" lang="ja-JP" altLang="en-US" sz="1000" b="1" i="0" u="none" strike="noStrike" kern="1200" cap="none" spc="170" normalizeH="0" baseline="0" noProof="0" dirty="0">
                <a:ln>
                  <a:noFill/>
                </a:ln>
                <a:effectLst/>
                <a:uLnTx/>
                <a:uFillTx/>
                <a:latin typeface="BIZ UDPゴシック" panose="020B0400000000000000" pitchFamily="50" charset="-128"/>
                <a:ea typeface="BIZ UDPゴシック" panose="020B0400000000000000" pitchFamily="50" charset="-128"/>
                <a:cs typeface="Yu Gothic UI"/>
              </a:rPr>
              <a:t>で</a:t>
            </a:r>
            <a:r>
              <a:rPr kumimoji="1" lang="ja-JP" altLang="en-US" sz="1000" b="1" i="0" u="none" strike="noStrike" kern="1200" cap="none" spc="-25" normalizeH="0" baseline="0" noProof="0" dirty="0">
                <a:ln>
                  <a:noFill/>
                </a:ln>
                <a:effectLst/>
                <a:uLnTx/>
                <a:uFillTx/>
                <a:latin typeface="BIZ UDPゴシック" panose="020B0400000000000000" pitchFamily="50" charset="-128"/>
                <a:ea typeface="BIZ UDPゴシック" panose="020B0400000000000000" pitchFamily="50" charset="-128"/>
                <a:cs typeface="Microsoft JhengHei"/>
              </a:rPr>
              <a:t>「</a:t>
            </a:r>
            <a:r>
              <a:rPr lang="en-US" altLang="ja-JP" sz="1000" b="1" spc="-15" dirty="0">
                <a:latin typeface="BIZ UDPゴシック" panose="020B0400000000000000" pitchFamily="50" charset="-128"/>
                <a:ea typeface="BIZ UDPゴシック" panose="020B0400000000000000" pitchFamily="50" charset="-128"/>
                <a:cs typeface="Microsoft JhengHei"/>
              </a:rPr>
              <a:t>SDG</a:t>
            </a:r>
            <a:r>
              <a:rPr lang="ja-JP" altLang="en-US" sz="1000" b="1" spc="-15" dirty="0">
                <a:latin typeface="BIZ UDPゴシック" panose="020B0400000000000000" pitchFamily="50" charset="-128"/>
                <a:ea typeface="BIZ UDPゴシック" panose="020B0400000000000000" pitchFamily="50" charset="-128"/>
                <a:cs typeface="Microsoft JhengHei"/>
              </a:rPr>
              <a:t>ｓ</a:t>
            </a:r>
            <a:r>
              <a:rPr kumimoji="1" lang="ja-JP" altLang="en-US" sz="1000" b="1" i="0" u="none" strike="noStrike" kern="1200" cap="none" spc="-15" normalizeH="0" baseline="0" noProof="0" dirty="0">
                <a:ln>
                  <a:noFill/>
                </a:ln>
                <a:effectLst/>
                <a:uLnTx/>
                <a:uFillTx/>
                <a:latin typeface="BIZ UDPゴシック" panose="020B0400000000000000" pitchFamily="50" charset="-128"/>
                <a:ea typeface="BIZ UDPゴシック" panose="020B0400000000000000" pitchFamily="50" charset="-128"/>
                <a:cs typeface="Yu Gothic UI"/>
              </a:rPr>
              <a:t>」を学ぶのか？</a:t>
            </a:r>
            <a:endParaRPr kumimoji="1" lang="en-US" altLang="ja-JP" sz="1000" b="1" spc="-15" dirty="0">
              <a:latin typeface="BIZ UDPゴシック" panose="020B0400000000000000" pitchFamily="50" charset="-128"/>
              <a:ea typeface="BIZ UDPゴシック" panose="020B0400000000000000" pitchFamily="50" charset="-128"/>
              <a:cs typeface="Yu Gothic UI"/>
            </a:endParaRPr>
          </a:p>
          <a:p>
            <a:r>
              <a:rPr kumimoji="1" lang="ja-JP" altLang="en-US" sz="1000" b="1" dirty="0">
                <a:latin typeface="BIZ UDPゴシック" panose="020B0400000000000000" pitchFamily="50" charset="-128"/>
                <a:ea typeface="BIZ UDPゴシック" panose="020B0400000000000000" pitchFamily="50" charset="-128"/>
              </a:rPr>
              <a:t>とくしま</a:t>
            </a:r>
            <a:r>
              <a:rPr kumimoji="1" lang="en-US" altLang="ja-JP" sz="1000" b="1" dirty="0">
                <a:latin typeface="BIZ UDPゴシック" panose="020B0400000000000000" pitchFamily="50" charset="-128"/>
                <a:ea typeface="BIZ UDPゴシック" panose="020B0400000000000000" pitchFamily="50" charset="-128"/>
              </a:rPr>
              <a:t>SDGs</a:t>
            </a:r>
            <a:r>
              <a:rPr kumimoji="1" lang="ja-JP" altLang="en-US" sz="1000" b="1" dirty="0">
                <a:latin typeface="BIZ UDPゴシック" panose="020B0400000000000000" pitchFamily="50" charset="-128"/>
                <a:ea typeface="BIZ UDPゴシック" panose="020B0400000000000000" pitchFamily="50" charset="-128"/>
              </a:rPr>
              <a:t>探究型学習プログラムとは</a:t>
            </a:r>
          </a:p>
          <a:p>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学習プログラム</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a:t>
            </a:r>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　　</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______________________________________</a:t>
            </a:r>
            <a:endParaRPr kumimoji="1" lang="en-US" altLang="ja-JP" sz="1200" b="1" spc="-15" dirty="0">
              <a:latin typeface="BIZ UDPゴシック" panose="020B0400000000000000" pitchFamily="50" charset="-128"/>
              <a:ea typeface="BIZ UDPゴシック" panose="020B0400000000000000" pitchFamily="50" charset="-128"/>
              <a:cs typeface="Yu Gothic UI"/>
            </a:endParaRPr>
          </a:p>
          <a:p>
            <a:r>
              <a:rPr lang="en-US" altLang="ja-JP" sz="1000" b="1" dirty="0">
                <a:latin typeface="BIZ UDPゴシック" panose="020B0400000000000000" pitchFamily="50" charset="-128"/>
                <a:ea typeface="BIZ UDPゴシック" panose="020B0400000000000000" pitchFamily="50" charset="-128"/>
              </a:rPr>
              <a:t>SDG</a:t>
            </a:r>
            <a:r>
              <a:rPr lang="ja-JP" altLang="en-US" sz="1000" b="1" dirty="0">
                <a:latin typeface="BIZ UDPゴシック" panose="020B0400000000000000" pitchFamily="50" charset="-128"/>
                <a:ea typeface="BIZ UDPゴシック" panose="020B0400000000000000" pitchFamily="50" charset="-128"/>
              </a:rPr>
              <a:t>ｓな探究学習。「得」を巡る。</a:t>
            </a:r>
            <a:endParaRPr lang="ja-JP" altLang="en-US" sz="1000" dirty="0">
              <a:latin typeface="BIZ UDPゴシック" panose="020B0400000000000000" pitchFamily="50" charset="-128"/>
              <a:ea typeface="BIZ UDPゴシック" panose="020B0400000000000000" pitchFamily="50" charset="-128"/>
            </a:endParaRPr>
          </a:p>
          <a:p>
            <a:r>
              <a:rPr lang="ja-JP" altLang="en-US"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en-US"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イーストとくしま観光推進機構の教育旅行</a:t>
            </a:r>
            <a:endParaRPr kumimoji="1" lang="ja-JP" altLang="en-US" sz="1000" b="1" dirty="0">
              <a:latin typeface="BIZ UDPゴシック" panose="020B0400000000000000" pitchFamily="50" charset="-128"/>
              <a:ea typeface="BIZ UDPゴシック" panose="020B0400000000000000" pitchFamily="50" charset="-128"/>
            </a:endParaRPr>
          </a:p>
          <a:p>
            <a:r>
              <a:rPr lang="en-US" altLang="ja-JP" sz="1000" b="1" i="0" u="none" strike="noStrike" dirty="0">
                <a:effectLst/>
                <a:latin typeface="BIZ UDPゴシック" panose="020B0400000000000000" pitchFamily="50" charset="-128"/>
                <a:ea typeface="BIZ UDPゴシック" panose="020B0400000000000000" pitchFamily="50" charset="-128"/>
              </a:rPr>
              <a:t>SDG</a:t>
            </a:r>
            <a:r>
              <a:rPr lang="ja-JP" altLang="en-US" sz="1000" b="1" i="0" u="none" strike="noStrike" dirty="0">
                <a:effectLst/>
                <a:latin typeface="BIZ UDPゴシック" panose="020B0400000000000000" pitchFamily="50" charset="-128"/>
                <a:ea typeface="BIZ UDPゴシック" panose="020B0400000000000000" pitchFamily="50" charset="-128"/>
              </a:rPr>
              <a:t>ｓな探究学習</a:t>
            </a:r>
            <a:r>
              <a:rPr lang="ja-JP" altLang="en-US" sz="1000" b="1" dirty="0">
                <a:latin typeface="BIZ UDPゴシック" panose="020B0400000000000000" pitchFamily="50" charset="-128"/>
                <a:ea typeface="BIZ UDPゴシック" panose="020B0400000000000000" pitchFamily="50" charset="-128"/>
              </a:rPr>
              <a:t>。</a:t>
            </a:r>
            <a:r>
              <a:rPr lang="ja-JP" altLang="en-US" sz="1000" b="1" i="0" u="none" strike="noStrike" dirty="0">
                <a:effectLst/>
                <a:latin typeface="BIZ UDPゴシック" panose="020B0400000000000000" pitchFamily="50" charset="-128"/>
                <a:ea typeface="BIZ UDPゴシック" panose="020B0400000000000000" pitchFamily="50" charset="-128"/>
              </a:rPr>
              <a:t>「特別」を巡る。</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en-US"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四国の右下観光局の教育旅行</a:t>
            </a:r>
            <a:r>
              <a:rPr lang="ja-JP" altLang="en-US" sz="1000" b="1" i="0" u="none" strike="noStrike" dirty="0">
                <a:effectLst/>
                <a:latin typeface="BIZ UDPゴシック" panose="020B0400000000000000" pitchFamily="50" charset="-128"/>
                <a:ea typeface="BIZ UDPゴシック" panose="020B0400000000000000" pitchFamily="50" charset="-128"/>
              </a:rPr>
              <a:t>「南阿波　よくばり体験」</a:t>
            </a:r>
            <a:endParaRPr kumimoji="1" lang="ja-JP" altLang="en-US" sz="1000" b="1" dirty="0">
              <a:latin typeface="BIZ UDPゴシック" panose="020B0400000000000000" pitchFamily="50" charset="-128"/>
              <a:ea typeface="BIZ UDPゴシック" panose="020B0400000000000000" pitchFamily="50" charset="-128"/>
            </a:endParaRPr>
          </a:p>
          <a:p>
            <a:r>
              <a:rPr lang="en-US" altLang="ja-JP" sz="1000" b="1" i="0" u="none" strike="noStrike" dirty="0">
                <a:effectLst/>
                <a:latin typeface="BIZ UDPゴシック" panose="020B0400000000000000" pitchFamily="50" charset="-128"/>
                <a:ea typeface="BIZ UDPゴシック" panose="020B0400000000000000" pitchFamily="50" charset="-128"/>
              </a:rPr>
              <a:t>SDG</a:t>
            </a:r>
            <a:r>
              <a:rPr lang="ja-JP" altLang="en-US" sz="1000" b="1" i="0" u="none" strike="noStrike" dirty="0">
                <a:effectLst/>
                <a:latin typeface="BIZ UDPゴシック" panose="020B0400000000000000" pitchFamily="50" charset="-128"/>
                <a:ea typeface="BIZ UDPゴシック" panose="020B0400000000000000" pitchFamily="50" charset="-128"/>
              </a:rPr>
              <a:t>ｓな探究学習。</a:t>
            </a:r>
            <a:r>
              <a:rPr kumimoji="1" lang="ja-JP" altLang="en-US"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大地と営む</a:t>
            </a:r>
            <a:r>
              <a:rPr kumimoji="0" lang="ja-JP" altLang="en-US" sz="1000" b="1" kern="0" dirty="0">
                <a:latin typeface="BIZ UDPゴシック" panose="020B0400000000000000" pitchFamily="50" charset="-128"/>
                <a:ea typeface="BIZ UDPゴシック" panose="020B0400000000000000" pitchFamily="50" charset="-128"/>
                <a:cs typeface="Meiryo UI" panose="020B0604030504040204" pitchFamily="50" charset="-128"/>
              </a:rPr>
              <a:t>先人たちの </a:t>
            </a:r>
            <a:r>
              <a:rPr lang="ja-JP" altLang="en-US" sz="1000" b="1" i="0" u="none" strike="noStrike" dirty="0">
                <a:effectLst/>
                <a:latin typeface="BIZ UDPゴシック" panose="020B0400000000000000" pitchFamily="50" charset="-128"/>
                <a:ea typeface="BIZ UDPゴシック" panose="020B0400000000000000" pitchFamily="50" charset="-128"/>
              </a:rPr>
              <a:t>「徳」を巡る。</a:t>
            </a:r>
            <a:endParaRPr kumimoji="1" lang="ja-JP" altLang="en-US" sz="1000" b="1" dirty="0">
              <a:latin typeface="BIZ UDPゴシック" panose="020B0400000000000000" pitchFamily="50" charset="-128"/>
              <a:ea typeface="BIZ UDPゴシック" panose="020B0400000000000000" pitchFamily="50" charset="-128"/>
            </a:endParaRPr>
          </a:p>
          <a:p>
            <a:r>
              <a:rPr lang="ja-JP" altLang="en-US"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en-US" sz="10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そらの郷の教育旅行</a:t>
            </a:r>
            <a:r>
              <a:rPr lang="ja-JP" altLang="en-US" sz="1000" b="1" i="0" u="none" strike="noStrike" dirty="0">
                <a:effectLst/>
                <a:latin typeface="BIZ UDPゴシック" panose="020B0400000000000000" pitchFamily="50" charset="-128"/>
                <a:ea typeface="BIZ UDPゴシック" panose="020B0400000000000000" pitchFamily="50" charset="-128"/>
              </a:rPr>
              <a:t>「そらの郷 山里物語」</a:t>
            </a:r>
            <a:endParaRPr kumimoji="1" lang="ja-JP" altLang="en-US" sz="1000" b="1" dirty="0">
              <a:latin typeface="BIZ UDPゴシック" panose="020B0400000000000000" pitchFamily="50" charset="-128"/>
              <a:ea typeface="BIZ UDPゴシック" panose="020B0400000000000000" pitchFamily="50" charset="-128"/>
            </a:endParaRPr>
          </a:p>
          <a:p>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体験コンテンツ</a:t>
            </a:r>
            <a:r>
              <a:rPr lang="en-US" altLang="ja-JP" sz="10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__________________________________________</a:t>
            </a:r>
            <a:r>
              <a:rPr lang="ja-JP" altLang="en-US" sz="1000" b="1" dirty="0">
                <a:solidFill>
                  <a:schemeClr val="bg1"/>
                </a:solidFill>
                <a:highlight>
                  <a:srgbClr val="000000"/>
                </a:highlight>
                <a:latin typeface="BIZ UDPゴシック" panose="020B0400000000000000" pitchFamily="50" charset="-128"/>
                <a:ea typeface="BIZ UDPゴシック" panose="020B0400000000000000" pitchFamily="50" charset="-128"/>
              </a:rPr>
              <a:t>　　　　　　　</a:t>
            </a:r>
            <a:r>
              <a:rPr lang="en-US" altLang="ja-JP" sz="10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a:t>
            </a:r>
            <a:endParaRPr kumimoji="1" lang="ja-JP" altLang="en-US" sz="1000" dirty="0">
              <a:latin typeface="BIZ UDPゴシック" panose="020B0400000000000000" pitchFamily="50" charset="-128"/>
              <a:ea typeface="BIZ UDPゴシック" panose="020B0400000000000000" pitchFamily="50" charset="-128"/>
            </a:endParaRPr>
          </a:p>
          <a:p>
            <a:r>
              <a:rPr kumimoji="1" lang="en-US" altLang="ja-JP" sz="1000" b="1" dirty="0">
                <a:latin typeface="BIZ UDPゴシック" panose="020B0400000000000000" pitchFamily="50" charset="-128"/>
                <a:ea typeface="BIZ UDPゴシック" panose="020B0400000000000000" pitchFamily="50" charset="-128"/>
              </a:rPr>
              <a:t>Column</a:t>
            </a:r>
            <a:r>
              <a:rPr kumimoji="1" lang="ja-JP" altLang="en-US" sz="1000" b="1" dirty="0">
                <a:latin typeface="BIZ UDPゴシック" panose="020B0400000000000000" pitchFamily="50" charset="-128"/>
                <a:ea typeface="BIZ UDPゴシック" panose="020B0400000000000000" pitchFamily="50" charset="-128"/>
              </a:rPr>
              <a:t> </a:t>
            </a:r>
            <a:r>
              <a:rPr kumimoji="1" lang="ja-JP" altLang="en-US" sz="1000" b="1" spc="-15" dirty="0">
                <a:latin typeface="BIZ UDPゴシック" panose="020B0400000000000000" pitchFamily="50" charset="-128"/>
                <a:ea typeface="BIZ UDPゴシック" panose="020B0400000000000000" pitchFamily="50" charset="-128"/>
                <a:cs typeface="Yu Gothic UI"/>
              </a:rPr>
              <a:t>「お遍路さん」</a:t>
            </a:r>
            <a:endParaRPr kumimoji="1" lang="ja-JP" altLang="en-US" sz="1000" b="1" dirty="0">
              <a:latin typeface="BIZ UDPゴシック" panose="020B0400000000000000" pitchFamily="50" charset="-128"/>
              <a:ea typeface="BIZ UDPゴシック" panose="020B0400000000000000" pitchFamily="50" charset="-128"/>
            </a:endParaRPr>
          </a:p>
          <a:p>
            <a:pPr marL="12700">
              <a:spcBef>
                <a:spcPts val="100"/>
              </a:spcBef>
            </a:pPr>
            <a:r>
              <a:rPr lang="ja-JP" altLang="en-US" sz="1000" b="1" dirty="0">
                <a:latin typeface="BIZ UDPゴシック" panose="020B0400000000000000" pitchFamily="50" charset="-128"/>
                <a:ea typeface="BIZ UDPゴシック" panose="020B0400000000000000" pitchFamily="50" charset="-128"/>
                <a:cs typeface="Yu Gothic"/>
              </a:rPr>
              <a:t>徳島県のイチオシ体験コンテンツ（県全域）</a:t>
            </a:r>
          </a:p>
          <a:p>
            <a:r>
              <a:rPr lang="ja-JP" altLang="en-US" sz="1000" b="1" dirty="0">
                <a:latin typeface="BIZ UDPゴシック" panose="020B0400000000000000" pitchFamily="50" charset="-128"/>
                <a:ea typeface="BIZ UDPゴシック" panose="020B0400000000000000" pitchFamily="50" charset="-128"/>
                <a:cs typeface="Yu Gothic"/>
              </a:rPr>
              <a:t>徳島県のイチオシ体験コンテンツ（各エリア）</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000" b="1" i="0" u="none" strike="noStrike" dirty="0">
                <a:effectLst/>
                <a:latin typeface="BIZ UDPゴシック" panose="020B0400000000000000" pitchFamily="50" charset="-128"/>
                <a:ea typeface="BIZ UDPゴシック" panose="020B0400000000000000" pitchFamily="50" charset="-128"/>
              </a:rPr>
              <a:t>とくしま「映え」スポット</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000" b="1" dirty="0">
                <a:latin typeface="BIZ UDPゴシック" panose="020B0400000000000000" pitchFamily="50" charset="-128"/>
                <a:ea typeface="BIZ UDPゴシック" panose="020B0400000000000000" pitchFamily="50" charset="-128"/>
                <a:cs typeface="Yu Gothic"/>
              </a:rPr>
              <a:t>トピックス</a:t>
            </a:r>
            <a:endParaRPr lang="en-US" altLang="ja-JP" sz="1000" b="1" dirty="0">
              <a:latin typeface="BIZ UDPゴシック" panose="020B0400000000000000" pitchFamily="50" charset="-128"/>
              <a:ea typeface="BIZ UDPゴシック" panose="020B0400000000000000" pitchFamily="50" charset="-128"/>
              <a:cs typeface="Yu Gothic"/>
            </a:endParaRPr>
          </a:p>
          <a:p>
            <a:r>
              <a:rPr kumimoji="1" lang="en-US" altLang="ja-JP" sz="1000" b="1" dirty="0">
                <a:latin typeface="BIZ UDPゴシック" panose="020B0400000000000000" pitchFamily="50" charset="-128"/>
                <a:ea typeface="BIZ UDPゴシック" panose="020B0400000000000000" pitchFamily="50" charset="-128"/>
              </a:rPr>
              <a:t>column</a:t>
            </a:r>
            <a:r>
              <a:rPr lang="ja-JP" altLang="en-US" sz="1000" b="1" i="0" u="none" strike="noStrike" dirty="0">
                <a:effectLst/>
                <a:latin typeface="BIZ UDPゴシック" panose="020B0400000000000000" pitchFamily="50" charset="-128"/>
                <a:ea typeface="BIZ UDPゴシック" panose="020B0400000000000000" pitchFamily="50" charset="-128"/>
              </a:rPr>
              <a:t> </a:t>
            </a:r>
            <a:r>
              <a:rPr kumimoji="1" lang="ja-JP" altLang="en-US" sz="1000" b="1" i="0" u="none" strike="noStrike" kern="1200" cap="none" spc="-15" normalizeH="0" baseline="0" noProof="0" dirty="0">
                <a:ln>
                  <a:noFill/>
                </a:ln>
                <a:effectLst/>
                <a:uLnTx/>
                <a:uFillTx/>
                <a:latin typeface="BIZ UDPゴシック" panose="020B0400000000000000" pitchFamily="50" charset="-128"/>
                <a:ea typeface="BIZ UDPゴシック" panose="020B0400000000000000" pitchFamily="50" charset="-128"/>
                <a:cs typeface="Yu Gothic UI"/>
              </a:rPr>
              <a:t>「吉野川と撫養街道」</a:t>
            </a:r>
            <a:endParaRPr kumimoji="1" lang="ja-JP" altLang="en-US" sz="1000" b="1" dirty="0">
              <a:latin typeface="BIZ UDPゴシック" panose="020B0400000000000000" pitchFamily="50" charset="-128"/>
              <a:ea typeface="BIZ UDPゴシック" panose="020B0400000000000000" pitchFamily="50" charset="-128"/>
            </a:endParaRPr>
          </a:p>
          <a:p>
            <a:r>
              <a:rPr lang="ja-JP" altLang="en-US" sz="1000" b="1" i="0" u="none" strike="noStrike" dirty="0">
                <a:effectLst/>
                <a:latin typeface="BIZ UDPゴシック" panose="020B0400000000000000" pitchFamily="50" charset="-128"/>
                <a:ea typeface="BIZ UDPゴシック" panose="020B0400000000000000" pitchFamily="50" charset="-128"/>
              </a:rPr>
              <a:t>探究素材・体験コンテンツの位置関係</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モデルコース</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________________________________________</a:t>
            </a:r>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　　</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a:t>
            </a:r>
          </a:p>
          <a:p>
            <a:r>
              <a:rPr lang="ja-JP" altLang="en-US" sz="1000" b="1" i="0" u="none" strike="noStrike" dirty="0">
                <a:effectLst/>
                <a:latin typeface="BIZ UDPゴシック" panose="020B0400000000000000" pitchFamily="50" charset="-128"/>
                <a:ea typeface="BIZ UDPゴシック" panose="020B0400000000000000" pitchFamily="50" charset="-128"/>
              </a:rPr>
              <a:t>探究学習モデルコース</a:t>
            </a:r>
            <a:r>
              <a:rPr lang="ja-JP" altLang="en-US" sz="1000" b="1" dirty="0">
                <a:latin typeface="BIZ UDPゴシック" panose="020B0400000000000000" pitchFamily="50" charset="-128"/>
                <a:ea typeface="BIZ UDPゴシック" panose="020B0400000000000000" pitchFamily="50" charset="-128"/>
              </a:rPr>
              <a:t>①</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000" b="1" i="0" u="none" strike="noStrike" dirty="0">
                <a:effectLst/>
                <a:latin typeface="BIZ UDPゴシック" panose="020B0400000000000000" pitchFamily="50" charset="-128"/>
                <a:ea typeface="BIZ UDPゴシック" panose="020B0400000000000000" pitchFamily="50" charset="-128"/>
              </a:rPr>
              <a:t>探究学習モデルコース②</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000" b="1" i="0" u="none" strike="noStrike" dirty="0">
                <a:effectLst/>
                <a:latin typeface="BIZ UDPゴシック" panose="020B0400000000000000" pitchFamily="50" charset="-128"/>
                <a:ea typeface="BIZ UDPゴシック" panose="020B0400000000000000" pitchFamily="50" charset="-128"/>
              </a:rPr>
              <a:t>探究学習モデルコース③</a:t>
            </a:r>
            <a:endParaRPr kumimoji="1" lang="en-US" altLang="ja-JP" sz="1000" dirty="0">
              <a:latin typeface="BIZ UDPゴシック" panose="020B0400000000000000" pitchFamily="50" charset="-128"/>
              <a:ea typeface="BIZ UDPゴシック" panose="020B0400000000000000" pitchFamily="50" charset="-128"/>
            </a:endParaRPr>
          </a:p>
          <a:p>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宿泊・アクセス</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__________________________________________</a:t>
            </a:r>
            <a:r>
              <a:rPr lang="ja-JP" altLang="en-US" sz="1200" b="1" dirty="0">
                <a:solidFill>
                  <a:schemeClr val="bg1"/>
                </a:solidFill>
                <a:highlight>
                  <a:srgbClr val="000000"/>
                </a:highlight>
                <a:latin typeface="BIZ UDPゴシック" panose="020B0400000000000000" pitchFamily="50" charset="-128"/>
                <a:ea typeface="BIZ UDPゴシック" panose="020B0400000000000000" pitchFamily="50" charset="-128"/>
              </a:rPr>
              <a:t>　　</a:t>
            </a:r>
            <a:r>
              <a:rPr lang="en-US" altLang="ja-JP" sz="1200" b="1" dirty="0">
                <a:solidFill>
                  <a:schemeClr val="bg1"/>
                </a:solidFill>
                <a:highlight>
                  <a:srgbClr val="000000"/>
                </a:highlight>
                <a:latin typeface="BIZ UDPゴシック" panose="020B0400000000000000" pitchFamily="50" charset="-128"/>
                <a:ea typeface="BIZ UDPゴシック" panose="020B0400000000000000" pitchFamily="50" charset="-128"/>
              </a:rPr>
              <a:t>________</a:t>
            </a:r>
            <a:endParaRPr lang="en-US" altLang="ja-JP" sz="1200" b="1" dirty="0">
              <a:latin typeface="BIZ UDPゴシック" panose="020B0400000000000000" pitchFamily="50" charset="-128"/>
              <a:ea typeface="BIZ UDPゴシック" panose="020B0400000000000000" pitchFamily="50" charset="-128"/>
            </a:endParaRPr>
          </a:p>
          <a:p>
            <a:r>
              <a:rPr lang="ja-JP" altLang="en-US" sz="1000" b="1" i="0" u="none" strike="noStrike" dirty="0">
                <a:effectLst/>
                <a:latin typeface="BIZ UDPゴシック" panose="020B0400000000000000" pitchFamily="50" charset="-128"/>
                <a:ea typeface="BIZ UDPゴシック" panose="020B0400000000000000" pitchFamily="50" charset="-128"/>
              </a:rPr>
              <a:t>教育旅行受入宿泊施設　</a:t>
            </a:r>
            <a:r>
              <a:rPr lang="ja-JP" altLang="en-US" sz="1000" b="1" dirty="0">
                <a:latin typeface="BIZ UDPゴシック" panose="020B0400000000000000" pitchFamily="50" charset="-128"/>
                <a:ea typeface="BIZ UDPゴシック" panose="020B0400000000000000" pitchFamily="50" charset="-128"/>
              </a:rPr>
              <a:t>（受入人数</a:t>
            </a:r>
            <a:r>
              <a:rPr lang="en-US" altLang="ja-JP" sz="1000" b="1" dirty="0">
                <a:latin typeface="BIZ UDPゴシック" panose="020B0400000000000000" pitchFamily="50" charset="-128"/>
                <a:ea typeface="BIZ UDPゴシック" panose="020B0400000000000000" pitchFamily="50" charset="-128"/>
              </a:rPr>
              <a:t>60</a:t>
            </a:r>
            <a:r>
              <a:rPr lang="ja-JP" altLang="en-US" sz="1000" b="1" dirty="0">
                <a:latin typeface="BIZ UDPゴシック" panose="020B0400000000000000" pitchFamily="50" charset="-128"/>
                <a:ea typeface="BIZ UDPゴシック" panose="020B0400000000000000" pitchFamily="50" charset="-128"/>
              </a:rPr>
              <a:t>名以上</a:t>
            </a:r>
            <a:r>
              <a:rPr lang="ja-JP" altLang="en-US" sz="1000" dirty="0">
                <a:latin typeface="BIZ UDPゴシック" panose="020B0400000000000000" pitchFamily="50" charset="-128"/>
                <a:ea typeface="BIZ UDPゴシック" panose="020B0400000000000000" pitchFamily="50" charset="-128"/>
              </a:rPr>
              <a:t>）</a:t>
            </a:r>
            <a:endParaRPr kumimoji="1" lang="ja-JP" altLang="en-US" sz="1000" dirty="0">
              <a:latin typeface="BIZ UDPゴシック" panose="020B0400000000000000" pitchFamily="50" charset="-128"/>
              <a:ea typeface="BIZ UDPゴシック" panose="020B0400000000000000" pitchFamily="50" charset="-128"/>
            </a:endParaRPr>
          </a:p>
          <a:p>
            <a:r>
              <a:rPr lang="ja-JP" altLang="en-US" sz="1000" b="1" spc="-15" dirty="0">
                <a:latin typeface="BIZ UDPゴシック" panose="020B0400000000000000" pitchFamily="50" charset="-128"/>
                <a:ea typeface="BIZ UDPゴシック" panose="020B0400000000000000" pitchFamily="50" charset="-128"/>
                <a:cs typeface="Yu Gothic"/>
              </a:rPr>
              <a:t>主な</a:t>
            </a:r>
            <a:r>
              <a:rPr kumimoji="1" lang="ja-JP" altLang="en-US" sz="1000" b="1" i="0" u="none" strike="noStrike" kern="1200" cap="none" spc="-15"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交通機関でのアクセ</a:t>
            </a:r>
            <a:r>
              <a:rPr kumimoji="1" lang="ja-JP" altLang="en-US"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ス</a:t>
            </a:r>
            <a:endParaRPr kumimoji="1" lang="en-US" altLang="ja-JP" sz="1000" i="0" u="none" strike="noStrike" kern="1200" cap="none" normalizeH="0" baseline="0" noProof="0" dirty="0">
              <a:ln>
                <a:noFill/>
              </a:ln>
              <a:effectLst/>
              <a:uLnTx/>
              <a:uFillTx/>
              <a:latin typeface="BIZ UDPゴシック" panose="020B0400000000000000" pitchFamily="50" charset="-128"/>
              <a:ea typeface="BIZ UDPゴシック" panose="020B0400000000000000" pitchFamily="50" charset="-128"/>
            </a:endParaRPr>
          </a:p>
          <a:p>
            <a:r>
              <a:rPr lang="ja-JP" altLang="en-US" sz="1000" b="1" spc="-5" dirty="0">
                <a:latin typeface="BIZ UDPゴシック" panose="020B0400000000000000" pitchFamily="50" charset="-128"/>
                <a:ea typeface="BIZ UDPゴシック" panose="020B0400000000000000" pitchFamily="50" charset="-128"/>
                <a:cs typeface="Microsoft YaHei UI"/>
              </a:rPr>
              <a:t>探究・体験コンテンツ　</a:t>
            </a:r>
            <a:r>
              <a:rPr lang="ja-JP" altLang="en-US" sz="1000" b="1" spc="-275" dirty="0">
                <a:latin typeface="BIZ UDPゴシック" panose="020B0400000000000000" pitchFamily="50" charset="-128"/>
                <a:ea typeface="BIZ UDPゴシック" panose="020B0400000000000000" pitchFamily="50" charset="-128"/>
                <a:cs typeface="Microsoft YaHei UI"/>
              </a:rPr>
              <a:t>お</a:t>
            </a:r>
            <a:r>
              <a:rPr lang="ja-JP" altLang="en-US" sz="1000" b="1" spc="-5" dirty="0">
                <a:latin typeface="BIZ UDPゴシック" panose="020B0400000000000000" pitchFamily="50" charset="-128"/>
                <a:ea typeface="BIZ UDPゴシック" panose="020B0400000000000000" pitchFamily="50" charset="-128"/>
                <a:cs typeface="Microsoft YaHei UI"/>
              </a:rPr>
              <a:t>問</a:t>
            </a:r>
            <a:r>
              <a:rPr lang="ja-JP" altLang="en-US" sz="1000" b="1" spc="-210" dirty="0">
                <a:latin typeface="BIZ UDPゴシック" panose="020B0400000000000000" pitchFamily="50" charset="-128"/>
                <a:ea typeface="BIZ UDPゴシック" panose="020B0400000000000000" pitchFamily="50" charset="-128"/>
                <a:cs typeface="Microsoft YaHei UI"/>
              </a:rPr>
              <a:t>い</a:t>
            </a:r>
            <a:r>
              <a:rPr lang="ja-JP" altLang="en-US" sz="1000" b="1" spc="-5" dirty="0">
                <a:latin typeface="BIZ UDPゴシック" panose="020B0400000000000000" pitchFamily="50" charset="-128"/>
                <a:ea typeface="BIZ UDPゴシック" panose="020B0400000000000000" pitchFamily="50" charset="-128"/>
                <a:cs typeface="Microsoft YaHei UI"/>
              </a:rPr>
              <a:t>合</a:t>
            </a:r>
            <a:r>
              <a:rPr lang="ja-JP" altLang="en-US" sz="1000" b="1" spc="-260" dirty="0">
                <a:latin typeface="BIZ UDPゴシック" panose="020B0400000000000000" pitchFamily="50" charset="-128"/>
                <a:ea typeface="BIZ UDPゴシック" panose="020B0400000000000000" pitchFamily="50" charset="-128"/>
                <a:cs typeface="Microsoft YaHei UI"/>
              </a:rPr>
              <a:t>わ</a:t>
            </a:r>
            <a:r>
              <a:rPr lang="ja-JP" altLang="en-US" sz="1000" b="1" spc="-245" dirty="0">
                <a:latin typeface="BIZ UDPゴシック" panose="020B0400000000000000" pitchFamily="50" charset="-128"/>
                <a:ea typeface="BIZ UDPゴシック" panose="020B0400000000000000" pitchFamily="50" charset="-128"/>
                <a:cs typeface="Microsoft YaHei UI"/>
              </a:rPr>
              <a:t>せ</a:t>
            </a:r>
            <a:r>
              <a:rPr lang="ja-JP" altLang="en-US" sz="1000" b="1" spc="-5" dirty="0">
                <a:latin typeface="BIZ UDPゴシック" panose="020B0400000000000000" pitchFamily="50" charset="-128"/>
                <a:ea typeface="BIZ UDPゴシック" panose="020B0400000000000000" pitchFamily="50" charset="-128"/>
                <a:cs typeface="Microsoft YaHei UI"/>
              </a:rPr>
              <a:t>先</a:t>
            </a:r>
            <a:endParaRPr kumimoji="1" lang="en-US" altLang="ja-JP" sz="1000" b="1" spc="-5" dirty="0">
              <a:latin typeface="BIZ UDPゴシック" panose="020B0400000000000000" pitchFamily="50" charset="-128"/>
              <a:ea typeface="BIZ UDPゴシック" panose="020B0400000000000000" pitchFamily="50" charset="-128"/>
              <a:cs typeface="Microsoft YaHei UI"/>
            </a:endParaRPr>
          </a:p>
          <a:p>
            <a:r>
              <a:rPr kumimoji="1" lang="ja-JP" altLang="en-US" sz="1000" b="1" spc="-5" dirty="0">
                <a:latin typeface="BIZ UDPゴシック" panose="020B0400000000000000" pitchFamily="50" charset="-128"/>
                <a:ea typeface="BIZ UDPゴシック" panose="020B0400000000000000" pitchFamily="50" charset="-128"/>
                <a:cs typeface="Microsoft YaHei UI"/>
              </a:rPr>
              <a:t>データ集</a:t>
            </a:r>
            <a:endParaRPr lang="ja-JP" altLang="en-US" sz="1000" dirty="0">
              <a:latin typeface="BIZ UDPゴシック" panose="020B0400000000000000" pitchFamily="50" charset="-128"/>
              <a:ea typeface="BIZ UDPゴシック" panose="020B0400000000000000" pitchFamily="50" charset="-128"/>
              <a:cs typeface="Microsoft YaHei UI"/>
            </a:endParaRPr>
          </a:p>
        </p:txBody>
      </p:sp>
    </p:spTree>
    <p:extLst>
      <p:ext uri="{BB962C8B-B14F-4D97-AF65-F5344CB8AC3E}">
        <p14:creationId xmlns:p14="http://schemas.microsoft.com/office/powerpoint/2010/main" val="362143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0B4A7-FD52-DD3D-D4C3-76B6A71F4ACB}"/>
              </a:ext>
            </a:extLst>
          </p:cNvPr>
          <p:cNvSpPr>
            <a:spLocks noGrp="1"/>
          </p:cNvSpPr>
          <p:nvPr>
            <p:ph type="title" idx="4294967295"/>
          </p:nvPr>
        </p:nvSpPr>
        <p:spPr>
          <a:xfrm>
            <a:off x="177800" y="773365"/>
            <a:ext cx="2543175" cy="368299"/>
          </a:xfrm>
          <a:solidFill>
            <a:srgbClr val="00668D"/>
          </a:solidFill>
        </p:spPr>
        <p:txBody>
          <a:bodyPr>
            <a:normAutofit/>
          </a:bodyPr>
          <a:lstStyle/>
          <a:p>
            <a:pPr algn="ctr">
              <a:lnSpc>
                <a:spcPct val="100000"/>
              </a:lnSpc>
            </a:pPr>
            <a:r>
              <a:rPr lang="ja-JP" altLang="en-US" sz="1600" b="1" i="0" u="none" strike="noStrike" dirty="0">
                <a:solidFill>
                  <a:schemeClr val="bg1"/>
                </a:solidFill>
                <a:effectLst/>
                <a:latin typeface="BIZ UDPゴシック" panose="020B0400000000000000" pitchFamily="50" charset="-128"/>
                <a:ea typeface="BIZ UDPゴシック" panose="020B0400000000000000" pitchFamily="50" charset="-128"/>
              </a:rPr>
              <a:t>探究学習モデルコース③</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6356896F-28AF-9081-AE8E-1F93F53F203F}"/>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19</a:t>
            </a:fld>
            <a:endParaRPr kumimoji="1" lang="ja-JP" altLang="en-US">
              <a:latin typeface="BIZ UDPゴシック" panose="020B0400000000000000" pitchFamily="50" charset="-128"/>
              <a:ea typeface="BIZ UDPゴシック" panose="020B0400000000000000" pitchFamily="50" charset="-128"/>
            </a:endParaRPr>
          </a:p>
        </p:txBody>
      </p:sp>
      <p:graphicFrame>
        <p:nvGraphicFramePr>
          <p:cNvPr id="8" name="表 7">
            <a:extLst>
              <a:ext uri="{FF2B5EF4-FFF2-40B4-BE49-F238E27FC236}">
                <a16:creationId xmlns:a16="http://schemas.microsoft.com/office/drawing/2014/main" id="{66DD3D32-700C-2E59-C6BC-0A2880349BFE}"/>
              </a:ext>
            </a:extLst>
          </p:cNvPr>
          <p:cNvGraphicFramePr>
            <a:graphicFrameLocks noGrp="1"/>
          </p:cNvGraphicFramePr>
          <p:nvPr>
            <p:extLst>
              <p:ext uri="{D42A27DB-BD31-4B8C-83A1-F6EECF244321}">
                <p14:modId xmlns:p14="http://schemas.microsoft.com/office/powerpoint/2010/main" val="141257494"/>
              </p:ext>
            </p:extLst>
          </p:nvPr>
        </p:nvGraphicFramePr>
        <p:xfrm>
          <a:off x="177800" y="1434457"/>
          <a:ext cx="9679846" cy="2237808"/>
        </p:xfrm>
        <a:graphic>
          <a:graphicData uri="http://schemas.openxmlformats.org/drawingml/2006/table">
            <a:tbl>
              <a:tblPr/>
              <a:tblGrid>
                <a:gridCol w="582313">
                  <a:extLst>
                    <a:ext uri="{9D8B030D-6E8A-4147-A177-3AD203B41FA5}">
                      <a16:colId xmlns:a16="http://schemas.microsoft.com/office/drawing/2014/main" val="2926829552"/>
                    </a:ext>
                  </a:extLst>
                </a:gridCol>
                <a:gridCol w="7010536">
                  <a:extLst>
                    <a:ext uri="{9D8B030D-6E8A-4147-A177-3AD203B41FA5}">
                      <a16:colId xmlns:a16="http://schemas.microsoft.com/office/drawing/2014/main" val="2200671987"/>
                    </a:ext>
                  </a:extLst>
                </a:gridCol>
                <a:gridCol w="884263">
                  <a:extLst>
                    <a:ext uri="{9D8B030D-6E8A-4147-A177-3AD203B41FA5}">
                      <a16:colId xmlns:a16="http://schemas.microsoft.com/office/drawing/2014/main" val="221784526"/>
                    </a:ext>
                  </a:extLst>
                </a:gridCol>
                <a:gridCol w="1202734">
                  <a:extLst>
                    <a:ext uri="{9D8B030D-6E8A-4147-A177-3AD203B41FA5}">
                      <a16:colId xmlns:a16="http://schemas.microsoft.com/office/drawing/2014/main" val="1083414345"/>
                    </a:ext>
                  </a:extLst>
                </a:gridCol>
              </a:tblGrid>
              <a:tr h="74802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7:30</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約</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15</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分～１時間　       　</a:t>
                      </a: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広島発ーーー</a:t>
                      </a:r>
                      <a:r>
                        <a:rPr kumimoji="1" lang="ja-JP" altLang="en-US"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鴻ノ池</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S.A.</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昼食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吉野川ラフティング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　　</a:t>
                      </a:r>
                      <a:r>
                        <a:rPr lang="zh-CN"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大歩危祖谷温泉郷</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福山発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2</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時間</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自弁</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レストラン</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全体泊</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8:15</a:t>
                      </a:r>
                    </a:p>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朝食：</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700" b="0" i="0" u="none" strike="noStrike" dirty="0">
                          <a:solidFill>
                            <a:schemeClr val="tx1"/>
                          </a:solidFill>
                          <a:effectLst/>
                          <a:latin typeface="BIZ UDPゴシック" panose="020B0400000000000000" pitchFamily="50" charset="-128"/>
                          <a:ea typeface="BIZ UDPゴシック" panose="020B0400000000000000" pitchFamily="50" charset="-128"/>
                        </a:rPr>
                        <a:t>昼食：自弁</a:t>
                      </a:r>
                      <a:br>
                        <a:rPr lang="ja-JP" altLang="en-US" sz="7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chemeClr val="tx1"/>
                          </a:solidFill>
                          <a:effectLst/>
                          <a:latin typeface="BIZ UDPゴシック" panose="020B0400000000000000" pitchFamily="50" charset="-128"/>
                          <a:ea typeface="BIZ UDPゴシック" panose="020B0400000000000000" pitchFamily="50" charset="-128"/>
                        </a:rPr>
                        <a:t>またはレストラン</a:t>
                      </a:r>
                      <a:endParaRPr lang="en-US" altLang="ja-JP" sz="7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7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700" b="0" i="0" u="none" strike="noStrike" dirty="0">
                          <a:solidFill>
                            <a:schemeClr val="tx1"/>
                          </a:solidFill>
                          <a:effectLst/>
                          <a:latin typeface="BIZ UDPゴシック" panose="020B0400000000000000" pitchFamily="50" charset="-128"/>
                          <a:ea typeface="BIZ UDPゴシック" panose="020B0400000000000000" pitchFamily="50" charset="-128"/>
                        </a:rPr>
                        <a:t>夕食：ホテル</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ラフティング体験</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宿泊</a:t>
                      </a: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b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大歩危祖谷温泉峡</a:t>
                      </a:r>
                    </a:p>
                  </a:txBody>
                  <a:tcPr marL="5525" marR="5525" marT="5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92725781"/>
                  </a:ext>
                </a:extLst>
              </a:tr>
              <a:tr h="77582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lang="zh-CN"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大歩危祖谷温泉郷</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各地区で入村式</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a:t>
                      </a:r>
                      <a:r>
                        <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そらの郷　農山村の暮らし体験</a:t>
                      </a:r>
                      <a:r>
                        <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各家庭：</a:t>
                      </a:r>
                      <a:r>
                        <a:rPr lang="en-US" altLang="ja-JP" sz="1200" b="1" i="0" u="none" strike="noStrike" dirty="0">
                          <a:solidFill>
                            <a:schemeClr val="tx1"/>
                          </a:solidFill>
                          <a:effectLst/>
                          <a:latin typeface="BIZ UDPゴシック" panose="020B0400000000000000" pitchFamily="50" charset="-128"/>
                          <a:ea typeface="BIZ UDPゴシック" panose="020B0400000000000000" pitchFamily="50" charset="-128"/>
                        </a:rPr>
                        <a:t>3</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1200" b="1" i="0" u="none" strike="noStrike" dirty="0">
                          <a:solidFill>
                            <a:schemeClr val="tx1"/>
                          </a:solidFill>
                          <a:effectLst/>
                          <a:latin typeface="BIZ UDPゴシック" panose="020B0400000000000000" pitchFamily="50" charset="-128"/>
                          <a:ea typeface="BIZ UDPゴシック" panose="020B0400000000000000" pitchFamily="50" charset="-128"/>
                        </a:rPr>
                        <a:t>5</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名</a:t>
                      </a:r>
                      <a:b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br>
                      <a:endPar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朝食：ホテル</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昼食：各家庭</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夕食：各家庭</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農山村暮らし体験①</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昼食作り体験</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農山村暮らし体験②</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民泊体験</a:t>
                      </a: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33034177"/>
                  </a:ext>
                </a:extLst>
              </a:tr>
              <a:tr h="50044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３日目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各家庭ーーーー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各地区で離村式</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琴平周辺散策</a:t>
                      </a:r>
                      <a:r>
                        <a:rPr lang="en-US" altLang="ja-JP" sz="12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うどん打ち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ーーーーーーー</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学　校</a:t>
                      </a: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2</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時間</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約３時間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朝食：各家庭</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昼食：レストラン</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金刀比羅宮参拝</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うどん打ち等</a:t>
                      </a:r>
                      <a:b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各種体験</a:t>
                      </a: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74472380"/>
                  </a:ext>
                </a:extLst>
              </a:tr>
            </a:tbl>
          </a:graphicData>
        </a:graphic>
      </p:graphicFrame>
      <p:sp>
        <p:nvSpPr>
          <p:cNvPr id="10" name="タイトル 1">
            <a:extLst>
              <a:ext uri="{FF2B5EF4-FFF2-40B4-BE49-F238E27FC236}">
                <a16:creationId xmlns:a16="http://schemas.microsoft.com/office/drawing/2014/main" id="{AE2899D1-156B-34CD-0FD3-AEA14869A92E}"/>
              </a:ext>
            </a:extLst>
          </p:cNvPr>
          <p:cNvSpPr txBox="1">
            <a:spLocks/>
          </p:cNvSpPr>
          <p:nvPr/>
        </p:nvSpPr>
        <p:spPr>
          <a:xfrm>
            <a:off x="6459171" y="403497"/>
            <a:ext cx="1219444"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モデルコース</a:t>
            </a:r>
          </a:p>
        </p:txBody>
      </p:sp>
      <p:sp>
        <p:nvSpPr>
          <p:cNvPr id="16" name="object 6">
            <a:extLst>
              <a:ext uri="{FF2B5EF4-FFF2-40B4-BE49-F238E27FC236}">
                <a16:creationId xmlns:a16="http://schemas.microsoft.com/office/drawing/2014/main" id="{4A9B13AD-AF1C-D821-6C66-230CF673ED14}"/>
              </a:ext>
            </a:extLst>
          </p:cNvPr>
          <p:cNvSpPr txBox="1"/>
          <p:nvPr/>
        </p:nvSpPr>
        <p:spPr>
          <a:xfrm>
            <a:off x="177800" y="3968286"/>
            <a:ext cx="9697378" cy="269713"/>
          </a:xfrm>
          <a:prstGeom prst="rect">
            <a:avLst/>
          </a:prstGeom>
          <a:solidFill>
            <a:srgbClr val="00B050"/>
          </a:solidFill>
          <a:ln w="28575">
            <a:solidFill>
              <a:srgbClr val="00B050"/>
            </a:solidFill>
          </a:ln>
        </p:spPr>
        <p:txBody>
          <a:bodyPr vert="horz" wrap="square" lIns="0" tIns="0" rIns="0" bIns="0" rtlCol="0" anchor="ctr" anchorCtr="0">
            <a:no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西部エリア</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  </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にし阿波体験モデルコース②（大阪発</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各地着・２泊３日）</a:t>
            </a:r>
            <a:r>
              <a:rPr kumimoji="1" lang="ja-JP" altLang="en-US" sz="1400" b="0"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MS UI Gothic"/>
              </a:rPr>
              <a:t>　</a:t>
            </a:r>
            <a:endParaRPr kumimoji="1" sz="1400" b="0" i="0" u="none" strike="noStrike" kern="1200" cap="none" spc="0" normalizeH="0" baseline="0" noProof="0" dirty="0">
              <a:ln>
                <a:noFill/>
              </a:ln>
              <a:solidFill>
                <a:prstClr val="black"/>
              </a:solidFill>
              <a:uLnTx/>
              <a:uFillTx/>
              <a:latin typeface="BIZ UDPゴシック" panose="020B0400000000000000" pitchFamily="50" charset="-128"/>
              <a:ea typeface="BIZ UDPゴシック" panose="020B0400000000000000" pitchFamily="50" charset="-128"/>
              <a:cs typeface="MS UI Gothic"/>
            </a:endParaRPr>
          </a:p>
        </p:txBody>
      </p:sp>
      <p:graphicFrame>
        <p:nvGraphicFramePr>
          <p:cNvPr id="17" name="表 16">
            <a:extLst>
              <a:ext uri="{FF2B5EF4-FFF2-40B4-BE49-F238E27FC236}">
                <a16:creationId xmlns:a16="http://schemas.microsoft.com/office/drawing/2014/main" id="{C7062164-AA34-A479-1ABB-44C1904B8DA7}"/>
              </a:ext>
            </a:extLst>
          </p:cNvPr>
          <p:cNvGraphicFramePr>
            <a:graphicFrameLocks noGrp="1"/>
          </p:cNvGraphicFramePr>
          <p:nvPr>
            <p:extLst>
              <p:ext uri="{D42A27DB-BD31-4B8C-83A1-F6EECF244321}">
                <p14:modId xmlns:p14="http://schemas.microsoft.com/office/powerpoint/2010/main" val="2907077241"/>
              </p:ext>
            </p:extLst>
          </p:nvPr>
        </p:nvGraphicFramePr>
        <p:xfrm>
          <a:off x="177800" y="4236388"/>
          <a:ext cx="9697378" cy="2560320"/>
        </p:xfrm>
        <a:graphic>
          <a:graphicData uri="http://schemas.openxmlformats.org/drawingml/2006/table">
            <a:tbl>
              <a:tblPr/>
              <a:tblGrid>
                <a:gridCol w="571433">
                  <a:extLst>
                    <a:ext uri="{9D8B030D-6E8A-4147-A177-3AD203B41FA5}">
                      <a16:colId xmlns:a16="http://schemas.microsoft.com/office/drawing/2014/main" val="923008906"/>
                    </a:ext>
                  </a:extLst>
                </a:gridCol>
                <a:gridCol w="7020396">
                  <a:extLst>
                    <a:ext uri="{9D8B030D-6E8A-4147-A177-3AD203B41FA5}">
                      <a16:colId xmlns:a16="http://schemas.microsoft.com/office/drawing/2014/main" val="2200671987"/>
                    </a:ext>
                  </a:extLst>
                </a:gridCol>
                <a:gridCol w="886691">
                  <a:extLst>
                    <a:ext uri="{9D8B030D-6E8A-4147-A177-3AD203B41FA5}">
                      <a16:colId xmlns:a16="http://schemas.microsoft.com/office/drawing/2014/main" val="221784526"/>
                    </a:ext>
                  </a:extLst>
                </a:gridCol>
                <a:gridCol w="1218858">
                  <a:extLst>
                    <a:ext uri="{9D8B030D-6E8A-4147-A177-3AD203B41FA5}">
                      <a16:colId xmlns:a16="http://schemas.microsoft.com/office/drawing/2014/main" val="1083414345"/>
                    </a:ext>
                  </a:extLst>
                </a:gridCol>
              </a:tblGrid>
              <a:tr h="703092">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2</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時間</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約</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15</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分～１時間　       </a:t>
                      </a: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a:t>
                      </a:r>
                      <a:endPar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大阪発ーー</a:t>
                      </a:r>
                      <a:r>
                        <a:rPr lang="ja-JP" altLang="en-US" sz="1000" b="0" i="0" u="none" strike="noStrike" dirty="0">
                          <a:solidFill>
                            <a:schemeClr val="tx1"/>
                          </a:solidFill>
                          <a:effectLst/>
                          <a:latin typeface="BIZ UDPゴシック" panose="020B0400000000000000" pitchFamily="50" charset="-128"/>
                          <a:ea typeface="BIZ UDPゴシック" panose="020B0400000000000000" pitchFamily="50" charset="-128"/>
                        </a:rPr>
                        <a:t>淡路</a:t>
                      </a:r>
                      <a:r>
                        <a:rPr lang="en-US" altLang="ja-JP" sz="1000" b="0" i="0" u="none" strike="noStrike" dirty="0">
                          <a:solidFill>
                            <a:schemeClr val="tx1"/>
                          </a:solidFill>
                          <a:effectLst/>
                          <a:latin typeface="BIZ UDPゴシック" panose="020B0400000000000000" pitchFamily="50" charset="-128"/>
                          <a:ea typeface="BIZ UDPゴシック" panose="020B0400000000000000" pitchFamily="50" charset="-128"/>
                        </a:rPr>
                        <a:t>S.A.</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昼食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吉野川ラフティング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  </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各地区で入村式</a:t>
                      </a: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民泊体験</a:t>
                      </a:r>
                      <a:r>
                        <a:rPr kumimoji="1" lang="ja-JP" altLang="en-US" sz="1200" b="0" i="0" u="none" strike="noStrike" cap="none" normalizeH="0" baseline="0" dirty="0">
                          <a:ln>
                            <a:noFill/>
                          </a:ln>
                          <a:solidFill>
                            <a:srgbClr val="FF0000"/>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7:40</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9:00</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自弁</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レストラン</a:t>
                      </a:r>
                      <a:r>
                        <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各家庭の車で移動</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昼食：自弁またはレストラン</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a:t>
                      </a: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各家庭</a:t>
                      </a:r>
                      <a:endPar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ラフティング体験</a:t>
                      </a: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en-US" altLang="ja-JP" sz="800" b="0"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r>
                        <a:rPr lang="zh-CN"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宿泊</a:t>
                      </a:r>
                      <a: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t>】</a:t>
                      </a:r>
                      <a:br>
                        <a:rPr lang="en-US" altLang="zh-CN"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民泊体験①</a:t>
                      </a:r>
                    </a:p>
                  </a:txBody>
                  <a:tcPr marL="5525" marR="5525" marT="5525" marB="0"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92725781"/>
                  </a:ext>
                </a:extLst>
              </a:tr>
              <a:tr h="37573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2</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1"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終日</a:t>
                      </a:r>
                      <a:r>
                        <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rgbClr val="FF0000"/>
                          </a:solidFill>
                          <a:effectLst/>
                          <a:latin typeface="BIZ UDPゴシック" panose="020B0400000000000000" pitchFamily="50" charset="-128"/>
                          <a:ea typeface="BIZ UDPゴシック" panose="020B0400000000000000" pitchFamily="50" charset="-128"/>
                        </a:rPr>
                        <a:t>そらの郷　農山村の暮らし体験</a:t>
                      </a:r>
                      <a:r>
                        <a:rPr lang="en-US" altLang="ja-JP" sz="12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各家庭：</a:t>
                      </a:r>
                      <a:r>
                        <a:rPr lang="en-US" altLang="ja-JP" sz="1200" b="1" i="0" u="none" strike="noStrike" dirty="0">
                          <a:solidFill>
                            <a:schemeClr val="tx1"/>
                          </a:solidFill>
                          <a:effectLst/>
                          <a:latin typeface="BIZ UDPゴシック" panose="020B0400000000000000" pitchFamily="50" charset="-128"/>
                          <a:ea typeface="BIZ UDPゴシック" panose="020B0400000000000000" pitchFamily="50" charset="-128"/>
                        </a:rPr>
                        <a:t>3</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a:t>
                      </a:r>
                      <a:r>
                        <a:rPr lang="en-US" altLang="ja-JP" sz="1200" b="1" i="0" u="none" strike="noStrike" dirty="0">
                          <a:solidFill>
                            <a:schemeClr val="tx1"/>
                          </a:solidFill>
                          <a:effectLst/>
                          <a:latin typeface="BIZ UDPゴシック" panose="020B0400000000000000" pitchFamily="50" charset="-128"/>
                          <a:ea typeface="BIZ UDPゴシック" panose="020B0400000000000000" pitchFamily="50" charset="-128"/>
                        </a:rPr>
                        <a:t>5</a:t>
                      </a:r>
                      <a:r>
                        <a:rPr lang="ja-JP" altLang="en-US" sz="1200" b="1" i="0" u="none" strike="noStrike" dirty="0">
                          <a:solidFill>
                            <a:schemeClr val="tx1"/>
                          </a:solidFill>
                          <a:effectLst/>
                          <a:latin typeface="BIZ UDPゴシック" panose="020B0400000000000000" pitchFamily="50" charset="-128"/>
                          <a:ea typeface="BIZ UDPゴシック" panose="020B0400000000000000" pitchFamily="50" charset="-128"/>
                        </a:rPr>
                        <a:t>名　　　　　</a:t>
                      </a:r>
                      <a:endParaRPr lang="en-US" altLang="ja-JP" sz="1200" b="1" i="0" u="none" strike="noStrike" dirty="0">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1000" b="1" i="0" u="none" strike="noStrike" dirty="0">
                          <a:solidFill>
                            <a:srgbClr val="000000"/>
                          </a:solidFill>
                          <a:effectLst/>
                          <a:latin typeface="BIZ UDPゴシック" panose="020B0400000000000000" pitchFamily="50" charset="-128"/>
                          <a:ea typeface="BIZ UDPゴシック" panose="020B0400000000000000" pitchFamily="50" charset="-128"/>
                        </a:rPr>
                        <a:t>　　　午前：農山村の暮らし体験①～昼食体験①　　　　　　　　　　　　　　　午後：農山村の暮らし体験②～民泊体験②</a:t>
                      </a:r>
                    </a:p>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a:t>
                      </a: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各家庭</a:t>
                      </a: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zh-CN"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zh-CN"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昼食：各家庭</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夕食：各家庭</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農山村暮らし体験①</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昼食体験①</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農山村暮らし体験②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民泊体験②</a:t>
                      </a: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33034177"/>
                  </a:ext>
                </a:extLst>
              </a:tr>
              <a:tr h="62430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３日目</a:t>
                      </a:r>
                    </a:p>
                  </a:txBody>
                  <a:tcPr marL="36000" marR="36000" marT="0" marB="0" anchor="ctr" anchorCtr="1" horzOverflow="overflow">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1200" b="1" i="0" u="none" strike="noStrike" dirty="0">
                          <a:solidFill>
                            <a:srgbClr val="000000"/>
                          </a:solidFill>
                          <a:effectLst/>
                          <a:latin typeface="BIZ UDPゴシック" panose="020B0400000000000000" pitchFamily="50" charset="-128"/>
                          <a:ea typeface="BIZ UDPゴシック" panose="020B0400000000000000" pitchFamily="50" charset="-128"/>
                        </a:rPr>
                        <a:t>農山村の暮らし体験③～昼食作り体験②</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各地区で離村式</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　</a:t>
                      </a:r>
                      <a:r>
                        <a:rPr lang="zh-TW"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徳島県内</a:t>
                      </a: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ーーーーー　</a:t>
                      </a:r>
                      <a:r>
                        <a:rPr lang="ja-JP" altLang="en-US" sz="1200" b="0" i="0" u="none" strike="noStrike" dirty="0">
                          <a:solidFill>
                            <a:schemeClr val="tx1"/>
                          </a:solidFill>
                          <a:effectLst/>
                          <a:latin typeface="BIZ UDPゴシック" panose="020B0400000000000000" pitchFamily="50" charset="-128"/>
                          <a:ea typeface="BIZ UDPゴシック" panose="020B0400000000000000" pitchFamily="50" charset="-128"/>
                        </a:rPr>
                        <a:t>学　校</a:t>
                      </a: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各家庭の車で移動</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約１時間</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各種体験</a:t>
                      </a:r>
                      <a:r>
                        <a:rPr lang="en-US" altLang="zh-TW"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zh-TW"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別紙</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kumimoji="1" lang="ja-JP" altLang="en-US"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kumimoji="1" lang="ja-JP" altLang="en-US" sz="8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約２時間半　</a:t>
                      </a:r>
                      <a:endParaRPr kumimoji="1" lang="en-US" altLang="ja-JP" sz="1200"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a:txBody>
                  <a:tcPr marL="36000" marR="36000" marT="0" marB="0" horzOverflow="overflow">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朝食：各家庭</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昼食：各家庭</a:t>
                      </a:r>
                    </a:p>
                    <a:p>
                      <a:pPr marL="82550" marR="0" lvl="0" indent="0" algn="l" defTabSz="914400" rtl="0" eaLnBrk="1" fontAlgn="base" latinLnBrk="0" hangingPunct="1">
                        <a:lnSpc>
                          <a:spcPct val="100000"/>
                        </a:lnSpc>
                        <a:spcBef>
                          <a:spcPct val="0"/>
                        </a:spcBef>
                        <a:spcAft>
                          <a:spcPct val="0"/>
                        </a:spcAft>
                        <a:buClrTx/>
                        <a:buSzTx/>
                        <a:buFontTx/>
                        <a:buNone/>
                        <a:tabLst/>
                        <a:defRPr/>
                      </a:pP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夕食：</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p>
                  </a:txBody>
                  <a:tcPr marL="36000" marR="36000" marT="0" marB="0" anchor="ctr" horzOverflow="overflow">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農山村暮らし体験③</a:t>
                      </a:r>
                    </a:p>
                    <a:p>
                      <a:pPr marL="0" marR="0" lvl="0" indent="0" algn="l" defTabSz="914400" rtl="0" eaLnBrk="1" fontAlgn="auto" latinLnBrk="0" hangingPunct="1">
                        <a:lnSpc>
                          <a:spcPct val="100000"/>
                        </a:lnSpc>
                        <a:spcBef>
                          <a:spcPts val="0"/>
                        </a:spcBef>
                        <a:spcAft>
                          <a:spcPts val="0"/>
                        </a:spcAft>
                        <a:buClrTx/>
                        <a:buSzTx/>
                        <a:buFontTx/>
                        <a:buNone/>
                        <a:tabLst/>
                        <a:defRPr/>
                      </a:pPr>
                      <a:b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昼食体験②</a:t>
                      </a:r>
                      <a:endPar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b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阿波おどり　他</a:t>
                      </a: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774472380"/>
                  </a:ext>
                </a:extLst>
              </a:tr>
            </a:tbl>
          </a:graphicData>
        </a:graphic>
      </p:graphicFrame>
      <p:sp>
        <p:nvSpPr>
          <p:cNvPr id="19" name="テキスト ボックス 18">
            <a:extLst>
              <a:ext uri="{FF2B5EF4-FFF2-40B4-BE49-F238E27FC236}">
                <a16:creationId xmlns:a16="http://schemas.microsoft.com/office/drawing/2014/main" id="{B8128B01-08DD-63C2-1046-3EB8B45CB0A5}"/>
              </a:ext>
            </a:extLst>
          </p:cNvPr>
          <p:cNvSpPr txBox="1"/>
          <p:nvPr/>
        </p:nvSpPr>
        <p:spPr>
          <a:xfrm>
            <a:off x="3183854" y="4673501"/>
            <a:ext cx="2252540" cy="430887"/>
          </a:xfrm>
          <a:prstGeom prst="rect">
            <a:avLst/>
          </a:prstGeom>
          <a:noFill/>
          <a:ln>
            <a:solidFill>
              <a:schemeClr val="tx1"/>
            </a:solidFill>
            <a:prstDash val="dash"/>
          </a:ln>
        </p:spPr>
        <p:txBody>
          <a:bodyPr wrap="none" rtlCol="0">
            <a:spAutoFit/>
          </a:bodyPr>
          <a:lstStyle/>
          <a:p>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基本コース：所要時間３時間</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b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教育旅行向けに安全を最優先に設定したコースです。</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増水時には上流に変更となる場合があります。</a:t>
            </a:r>
          </a:p>
        </p:txBody>
      </p:sp>
      <p:sp>
        <p:nvSpPr>
          <p:cNvPr id="20" name="テキスト ボックス 19">
            <a:extLst>
              <a:ext uri="{FF2B5EF4-FFF2-40B4-BE49-F238E27FC236}">
                <a16:creationId xmlns:a16="http://schemas.microsoft.com/office/drawing/2014/main" id="{941BF88E-345A-55C3-9489-B5302D1AE70B}"/>
              </a:ext>
            </a:extLst>
          </p:cNvPr>
          <p:cNvSpPr txBox="1"/>
          <p:nvPr/>
        </p:nvSpPr>
        <p:spPr>
          <a:xfrm>
            <a:off x="5453326" y="2657564"/>
            <a:ext cx="2183611" cy="553998"/>
          </a:xfrm>
          <a:prstGeom prst="rect">
            <a:avLst/>
          </a:prstGeom>
          <a:noFill/>
        </p:spPr>
        <p:txBody>
          <a:bodyPr wrap="none" rtlCol="0">
            <a:spAutoFit/>
          </a:bodyPr>
          <a:lstStyle/>
          <a:p>
            <a:pPr marL="0" algn="l" rtl="0" eaLnBrk="1" fontAlgn="ctr" latinLnBrk="0" hangingPunct="1">
              <a:spcBef>
                <a:spcPts val="0"/>
              </a:spcBef>
              <a:spcAft>
                <a:spcPts val="0"/>
              </a:spcAft>
            </a:pPr>
            <a:r>
              <a:rPr kumimoji="1" lang="en-US"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a:t>
            </a:r>
            <a: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体験は各家庭オリジナルで、</a:t>
            </a:r>
            <a:b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br>
            <a: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　　各家庭の人との交流をメインに行います。</a:t>
            </a:r>
            <a:endParaRPr lang="ja-JP" altLang="ja-JP" sz="800" b="0" i="0" u="none" strike="noStrike" dirty="0">
              <a:effectLst/>
              <a:latin typeface="BIZ UDPゴシック" panose="020B0400000000000000" pitchFamily="50" charset="-128"/>
              <a:ea typeface="BIZ UDPゴシック" panose="020B0400000000000000" pitchFamily="50" charset="-128"/>
            </a:endParaRPr>
          </a:p>
          <a:p>
            <a:pPr marL="0" algn="l" rtl="0" eaLnBrk="1" fontAlgn="ctr" latinLnBrk="0" hangingPunct="1">
              <a:spcBef>
                <a:spcPts val="0"/>
              </a:spcBef>
              <a:spcAft>
                <a:spcPts val="0"/>
              </a:spcAft>
            </a:pPr>
            <a:r>
              <a:rPr kumimoji="1" lang="ja-JP" altLang="ja-JP" sz="700" b="0" i="0" u="none" strike="noStrike" kern="1200" dirty="0">
                <a:solidFill>
                  <a:srgbClr val="000000"/>
                </a:solidFill>
                <a:effectLst/>
                <a:latin typeface="BIZ UDPゴシック" panose="020B0400000000000000" pitchFamily="50" charset="-128"/>
                <a:ea typeface="BIZ UDPゴシック" panose="020B0400000000000000" pitchFamily="50" charset="-128"/>
              </a:rPr>
              <a:t>　・体験についてはパンフレットをご覧下さい。</a:t>
            </a:r>
            <a:endParaRPr lang="ja-JP" altLang="ja-JP" sz="700" b="0" i="0" u="none" strike="noStrike" dirty="0">
              <a:effectLst/>
              <a:latin typeface="BIZ UDPゴシック" panose="020B0400000000000000" pitchFamily="50" charset="-128"/>
              <a:ea typeface="BIZ UDPゴシック" panose="020B0400000000000000" pitchFamily="50" charset="-128"/>
            </a:endParaRPr>
          </a:p>
          <a:p>
            <a:pPr marL="0" algn="l" rtl="0" eaLnBrk="1" fontAlgn="ctr" latinLnBrk="0" hangingPunct="1">
              <a:spcBef>
                <a:spcPts val="0"/>
              </a:spcBef>
              <a:spcAft>
                <a:spcPts val="0"/>
              </a:spcAft>
            </a:pPr>
            <a:r>
              <a:rPr kumimoji="1" lang="ja-JP" altLang="ja-JP" sz="700" b="0" i="0" u="none" strike="noStrike" kern="1200" dirty="0">
                <a:solidFill>
                  <a:srgbClr val="000000"/>
                </a:solidFill>
                <a:effectLst/>
                <a:latin typeface="BIZ UDPゴシック" panose="020B0400000000000000" pitchFamily="50" charset="-128"/>
                <a:ea typeface="BIZ UDPゴシック" panose="020B0400000000000000" pitchFamily="50" charset="-128"/>
              </a:rPr>
              <a:t>　・食事は共同調理となります。</a:t>
            </a:r>
            <a:endParaRPr lang="ja-JP" altLang="ja-JP" sz="700" b="0" i="0" u="none" strike="noStrike" dirty="0">
              <a:effectLst/>
              <a:latin typeface="BIZ UDPゴシック" panose="020B0400000000000000" pitchFamily="50" charset="-128"/>
              <a:ea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C17B653B-D893-5B7D-0FD5-322243EEA31C}"/>
              </a:ext>
            </a:extLst>
          </p:cNvPr>
          <p:cNvSpPr txBox="1"/>
          <p:nvPr/>
        </p:nvSpPr>
        <p:spPr>
          <a:xfrm>
            <a:off x="4884288" y="5775493"/>
            <a:ext cx="2808782" cy="246221"/>
          </a:xfrm>
          <a:prstGeom prst="rect">
            <a:avLst/>
          </a:prstGeom>
          <a:noFill/>
          <a:ln>
            <a:solidFill>
              <a:schemeClr val="tx1"/>
            </a:solidFill>
            <a:prstDash val="dash"/>
          </a:ln>
        </p:spPr>
        <p:txBody>
          <a:bodyPr wrap="none" rtlCol="0">
            <a:spAutoFit/>
          </a:bodyPr>
          <a:lstStyle/>
          <a:p>
            <a:r>
              <a:rPr lang="en-US" altLang="ja-JP" sz="1000" b="1" i="0"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i="0"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i="0" u="none" strike="noStrike" dirty="0">
                <a:solidFill>
                  <a:srgbClr val="FF0000"/>
                </a:solidFill>
                <a:effectLst/>
                <a:latin typeface="BIZ UDPゴシック" panose="020B0400000000000000" pitchFamily="50" charset="-128"/>
                <a:ea typeface="BIZ UDPゴシック" panose="020B0400000000000000" pitchFamily="50" charset="-128"/>
              </a:rPr>
              <a:t>】2</a:t>
            </a:r>
            <a:r>
              <a:rPr lang="ja-JP" altLang="en-US" sz="1000" b="1" i="0" u="none" strike="noStrike" dirty="0">
                <a:solidFill>
                  <a:srgbClr val="FF0000"/>
                </a:solidFill>
                <a:effectLst/>
                <a:latin typeface="BIZ UDPゴシック" panose="020B0400000000000000" pitchFamily="50" charset="-128"/>
                <a:ea typeface="BIZ UDPゴシック" panose="020B0400000000000000" pitchFamily="50" charset="-128"/>
              </a:rPr>
              <a:t>泊では更に深い交流ができます</a:t>
            </a:r>
          </a:p>
        </p:txBody>
      </p:sp>
      <p:sp>
        <p:nvSpPr>
          <p:cNvPr id="22" name="テキスト ボックス 21">
            <a:extLst>
              <a:ext uri="{FF2B5EF4-FFF2-40B4-BE49-F238E27FC236}">
                <a16:creationId xmlns:a16="http://schemas.microsoft.com/office/drawing/2014/main" id="{99A3E045-223E-7AE4-6CD2-BABAF784D828}"/>
              </a:ext>
            </a:extLst>
          </p:cNvPr>
          <p:cNvSpPr txBox="1"/>
          <p:nvPr/>
        </p:nvSpPr>
        <p:spPr>
          <a:xfrm>
            <a:off x="1100285" y="5729326"/>
            <a:ext cx="2225289" cy="338554"/>
          </a:xfrm>
          <a:prstGeom prst="rect">
            <a:avLst/>
          </a:prstGeom>
          <a:noFill/>
        </p:spPr>
        <p:txBody>
          <a:bodyPr wrap="none" rtlCol="0">
            <a:spAutoFit/>
          </a:bodyPr>
          <a:lstStyle/>
          <a:p>
            <a:pPr marL="0" algn="l" rtl="0" eaLnBrk="1" fontAlgn="ctr" latinLnBrk="0" hangingPunct="1">
              <a:spcBef>
                <a:spcPts val="0"/>
              </a:spcBef>
              <a:spcAft>
                <a:spcPts val="0"/>
              </a:spcAft>
            </a:pPr>
            <a:r>
              <a:rPr kumimoji="1" lang="ja-JP" altLang="ja-JP" sz="800" b="0" i="0" u="none" strike="noStrike" kern="1200" dirty="0">
                <a:solidFill>
                  <a:srgbClr val="000000"/>
                </a:solidFill>
                <a:effectLst/>
                <a:latin typeface="BIZ UDPゴシック" panose="020B0400000000000000" pitchFamily="50" charset="-128"/>
                <a:ea typeface="BIZ UDPゴシック" panose="020B0400000000000000" pitchFamily="50" charset="-128"/>
              </a:rPr>
              <a:t>・体験についてはパンフレットをご覧下さい。</a:t>
            </a:r>
            <a:endParaRPr lang="ja-JP" altLang="ja-JP" sz="800" b="0" i="0" u="none" strike="noStrike" dirty="0">
              <a:effectLst/>
              <a:latin typeface="BIZ UDPゴシック" panose="020B0400000000000000" pitchFamily="50" charset="-128"/>
              <a:ea typeface="BIZ UDPゴシック" panose="020B0400000000000000" pitchFamily="50" charset="-128"/>
            </a:endParaRPr>
          </a:p>
          <a:p>
            <a:pPr marL="0" algn="l" rtl="0" eaLnBrk="1" fontAlgn="ctr" latinLnBrk="0" hangingPunct="1">
              <a:spcBef>
                <a:spcPts val="0"/>
              </a:spcBef>
              <a:spcAft>
                <a:spcPts val="0"/>
              </a:spcAft>
            </a:pPr>
            <a:r>
              <a:rPr kumimoji="1" lang="ja-JP" altLang="ja-JP" sz="800" b="0" i="0" u="none" strike="noStrike" kern="1200" dirty="0">
                <a:solidFill>
                  <a:srgbClr val="000000"/>
                </a:solidFill>
                <a:effectLst/>
                <a:latin typeface="BIZ UDPゴシック" panose="020B0400000000000000" pitchFamily="50" charset="-128"/>
                <a:ea typeface="BIZ UDPゴシック" panose="020B0400000000000000" pitchFamily="50" charset="-128"/>
              </a:rPr>
              <a:t>・食事は共同調理となります。</a:t>
            </a:r>
            <a:endParaRPr lang="ja-JP" altLang="ja-JP" sz="800" b="0" i="0" u="none" strike="noStrike" dirty="0">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E81F47F1-D118-88AC-CA6E-693D7A7D6D03}"/>
              </a:ext>
            </a:extLst>
          </p:cNvPr>
          <p:cNvSpPr txBox="1"/>
          <p:nvPr/>
        </p:nvSpPr>
        <p:spPr>
          <a:xfrm>
            <a:off x="5565775" y="4785993"/>
            <a:ext cx="2127296" cy="338554"/>
          </a:xfrm>
          <a:prstGeom prst="rect">
            <a:avLst/>
          </a:prstGeom>
          <a:solidFill>
            <a:schemeClr val="bg1"/>
          </a:solidFill>
          <a:ln>
            <a:solidFill>
              <a:schemeClr val="tx1"/>
            </a:solidFill>
            <a:prstDash val="dash"/>
          </a:ln>
        </p:spPr>
        <p:txBody>
          <a:bodyPr wrap="square" rtlCol="0">
            <a:spAutoFit/>
          </a:bodyPr>
          <a:lstStyle/>
          <a:p>
            <a:pPr marL="0" algn="l" rtl="0" eaLnBrk="1" fontAlgn="ctr" latinLnBrk="0" hangingPunct="1">
              <a:spcBef>
                <a:spcPts val="0"/>
              </a:spcBef>
              <a:spcAft>
                <a:spcPts val="0"/>
              </a:spcAft>
            </a:pPr>
            <a:r>
              <a:rPr kumimoji="1" lang="en-US"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a:t>
            </a:r>
            <a: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体験は各家庭オリジナルで、</a:t>
            </a:r>
            <a:b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br>
            <a:r>
              <a:rPr kumimoji="1" lang="ja-JP" altLang="ja-JP" sz="800" b="1" i="0" u="none" strike="noStrike" kern="1200" dirty="0">
                <a:solidFill>
                  <a:srgbClr val="000000"/>
                </a:solidFill>
                <a:effectLst/>
                <a:latin typeface="BIZ UDPゴシック" panose="020B0400000000000000" pitchFamily="50" charset="-128"/>
                <a:ea typeface="BIZ UDPゴシック" panose="020B0400000000000000" pitchFamily="50" charset="-128"/>
              </a:rPr>
              <a:t>　　各家庭の人との交流をメインに行います。</a:t>
            </a:r>
            <a:endParaRPr lang="ja-JP" altLang="ja-JP" sz="800" b="0" i="0" u="none" strike="noStrike" dirty="0">
              <a:effectLst/>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B439746F-2217-CA34-3E4F-F2CB6B323D22}"/>
              </a:ext>
            </a:extLst>
          </p:cNvPr>
          <p:cNvSpPr txBox="1"/>
          <p:nvPr/>
        </p:nvSpPr>
        <p:spPr>
          <a:xfrm>
            <a:off x="4134203" y="1817418"/>
            <a:ext cx="2252540" cy="430887"/>
          </a:xfrm>
          <a:prstGeom prst="rect">
            <a:avLst/>
          </a:prstGeom>
          <a:solidFill>
            <a:schemeClr val="bg1"/>
          </a:solidFill>
          <a:ln>
            <a:solidFill>
              <a:schemeClr val="tx1"/>
            </a:solidFill>
            <a:prstDash val="dash"/>
          </a:ln>
        </p:spPr>
        <p:txBody>
          <a:bodyPr wrap="none" rtlCol="0">
            <a:spAutoFit/>
          </a:bodyPr>
          <a:lstStyle/>
          <a:p>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基本コース：所要時間３時間</a:t>
            </a: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a:t>
            </a:r>
            <a:b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教育旅行向けに安全を最優先に設定したコースです。</a:t>
            </a:r>
            <a:b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増水時には上流に変更となる場合があります。</a:t>
            </a:r>
          </a:p>
        </p:txBody>
      </p:sp>
      <p:sp>
        <p:nvSpPr>
          <p:cNvPr id="13" name="object 6">
            <a:extLst>
              <a:ext uri="{FF2B5EF4-FFF2-40B4-BE49-F238E27FC236}">
                <a16:creationId xmlns:a16="http://schemas.microsoft.com/office/drawing/2014/main" id="{0745B165-0AA8-DE31-6821-184F77C496C7}"/>
              </a:ext>
            </a:extLst>
          </p:cNvPr>
          <p:cNvSpPr txBox="1"/>
          <p:nvPr/>
        </p:nvSpPr>
        <p:spPr>
          <a:xfrm>
            <a:off x="185025" y="1177491"/>
            <a:ext cx="9672621" cy="269713"/>
          </a:xfrm>
          <a:prstGeom prst="rect">
            <a:avLst/>
          </a:prstGeom>
          <a:solidFill>
            <a:srgbClr val="00B050"/>
          </a:solidFill>
          <a:ln w="28575">
            <a:solidFill>
              <a:srgbClr val="00B050"/>
            </a:solidFill>
          </a:ln>
        </p:spPr>
        <p:txBody>
          <a:bodyPr vert="horz" wrap="square" lIns="0" tIns="0" rIns="0" bIns="0" rtlCol="0" anchor="ctr" anchorCtr="0">
            <a:no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西部エリア</a:t>
            </a:r>
            <a:r>
              <a:rPr kumimoji="1" lang="ja-JP" altLang="en-US" sz="1400" b="1" spc="-5" dirty="0">
                <a:solidFill>
                  <a:srgbClr val="FFFFFF"/>
                </a:solidFill>
                <a:latin typeface="BIZ UDPゴシック" panose="020B0400000000000000" pitchFamily="50" charset="-128"/>
                <a:ea typeface="BIZ UDPゴシック" panose="020B0400000000000000" pitchFamily="50" charset="-128"/>
                <a:cs typeface="Yu Gothic"/>
              </a:rPr>
              <a:t>  </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にし阿波体験モデルコース①（広島発大阪着・</a:t>
            </a:r>
            <a:r>
              <a:rPr kumimoji="1" lang="en-US" altLang="ja-JP"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2</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泊</a:t>
            </a:r>
            <a:r>
              <a:rPr kumimoji="1" lang="en-US" altLang="ja-JP"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3</a:t>
            </a:r>
            <a:r>
              <a:rPr kumimoji="1" lang="ja-JP" altLang="en-US" sz="1400" b="1"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Yu Gothic"/>
              </a:rPr>
              <a:t>日）</a:t>
            </a:r>
            <a:r>
              <a:rPr kumimoji="1" lang="ja-JP" altLang="en-US" sz="1400" b="0" i="0" u="none" strike="noStrike" kern="1200" cap="none" spc="-5" normalizeH="0" baseline="0" noProof="0" dirty="0">
                <a:ln>
                  <a:noFill/>
                </a:ln>
                <a:solidFill>
                  <a:srgbClr val="FFFFFF"/>
                </a:solidFill>
                <a:uLnTx/>
                <a:uFillTx/>
                <a:latin typeface="BIZ UDPゴシック" panose="020B0400000000000000" pitchFamily="50" charset="-128"/>
                <a:ea typeface="BIZ UDPゴシック" panose="020B0400000000000000" pitchFamily="50" charset="-128"/>
                <a:cs typeface="MS UI Gothic"/>
              </a:rPr>
              <a:t>　　　　　</a:t>
            </a:r>
            <a:endParaRPr kumimoji="1" sz="1400" b="0" i="0" u="none" strike="noStrike" kern="1200" cap="none" spc="0" normalizeH="0" baseline="0" noProof="0" dirty="0">
              <a:ln>
                <a:noFill/>
              </a:ln>
              <a:solidFill>
                <a:prstClr val="black"/>
              </a:solidFill>
              <a:uLnTx/>
              <a:uFillTx/>
              <a:latin typeface="BIZ UDPゴシック" panose="020B0400000000000000" pitchFamily="50" charset="-128"/>
              <a:ea typeface="BIZ UDPゴシック" panose="020B0400000000000000" pitchFamily="50" charset="-128"/>
              <a:cs typeface="MS UI Gothic"/>
            </a:endParaRPr>
          </a:p>
        </p:txBody>
      </p:sp>
      <p:sp>
        <p:nvSpPr>
          <p:cNvPr id="31" name="テキスト ボックス 30">
            <a:extLst>
              <a:ext uri="{FF2B5EF4-FFF2-40B4-BE49-F238E27FC236}">
                <a16:creationId xmlns:a16="http://schemas.microsoft.com/office/drawing/2014/main" id="{3F6444A0-6FF8-716A-6E9F-1FDF1D4B639C}"/>
              </a:ext>
            </a:extLst>
          </p:cNvPr>
          <p:cNvSpPr txBox="1"/>
          <p:nvPr/>
        </p:nvSpPr>
        <p:spPr>
          <a:xfrm>
            <a:off x="2505075" y="2657564"/>
            <a:ext cx="2648482" cy="400110"/>
          </a:xfrm>
          <a:prstGeom prst="rect">
            <a:avLst/>
          </a:prstGeom>
          <a:noFill/>
        </p:spPr>
        <p:txBody>
          <a:bodyPr wrap="none" rtlCol="0">
            <a:spAutoFit/>
          </a:bodyPr>
          <a:lstStyle/>
          <a:p>
            <a:r>
              <a:rPr kumimoji="1" lang="ja-JP" altLang="en-US" sz="1000" b="1" dirty="0">
                <a:latin typeface="BIZ UDPゴシック" panose="020B0400000000000000" pitchFamily="50" charset="-128"/>
                <a:ea typeface="BIZ UDPゴシック" panose="020B0400000000000000" pitchFamily="50" charset="-128"/>
              </a:rPr>
              <a:t>午前：農山村の暮らし体験①～昼食作り体験</a:t>
            </a:r>
          </a:p>
          <a:p>
            <a:r>
              <a:rPr kumimoji="1" lang="ja-JP" altLang="en-US" sz="1000" b="1" dirty="0">
                <a:latin typeface="BIZ UDPゴシック" panose="020B0400000000000000" pitchFamily="50" charset="-128"/>
                <a:ea typeface="BIZ UDPゴシック" panose="020B0400000000000000" pitchFamily="50" charset="-128"/>
              </a:rPr>
              <a:t>午後：農山村の暮らし体験②～民泊体験</a:t>
            </a:r>
          </a:p>
        </p:txBody>
      </p:sp>
      <p:cxnSp>
        <p:nvCxnSpPr>
          <p:cNvPr id="33" name="直線コネクタ 32">
            <a:extLst>
              <a:ext uri="{FF2B5EF4-FFF2-40B4-BE49-F238E27FC236}">
                <a16:creationId xmlns:a16="http://schemas.microsoft.com/office/drawing/2014/main" id="{33340D30-BE70-117A-B6BA-E530B23C34C6}"/>
              </a:ext>
            </a:extLst>
          </p:cNvPr>
          <p:cNvCxnSpPr>
            <a:cxnSpLocks/>
          </p:cNvCxnSpPr>
          <p:nvPr/>
        </p:nvCxnSpPr>
        <p:spPr>
          <a:xfrm>
            <a:off x="8655113" y="1792582"/>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3CC918A-E558-B774-13B9-6E60C37AD82E}"/>
              </a:ext>
            </a:extLst>
          </p:cNvPr>
          <p:cNvCxnSpPr>
            <a:cxnSpLocks/>
          </p:cNvCxnSpPr>
          <p:nvPr/>
        </p:nvCxnSpPr>
        <p:spPr>
          <a:xfrm>
            <a:off x="8655113" y="2439221"/>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6A372EE-3813-E8E9-69B2-E6994A142715}"/>
              </a:ext>
            </a:extLst>
          </p:cNvPr>
          <p:cNvCxnSpPr>
            <a:cxnSpLocks/>
          </p:cNvCxnSpPr>
          <p:nvPr/>
        </p:nvCxnSpPr>
        <p:spPr>
          <a:xfrm>
            <a:off x="8655113" y="2674611"/>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740D92EF-652B-368A-8616-1CACB2B1A1DF}"/>
              </a:ext>
            </a:extLst>
          </p:cNvPr>
          <p:cNvCxnSpPr>
            <a:cxnSpLocks/>
          </p:cNvCxnSpPr>
          <p:nvPr/>
        </p:nvCxnSpPr>
        <p:spPr>
          <a:xfrm>
            <a:off x="8655113" y="2938402"/>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0EF4FFD7-0E28-DDE1-32E5-34A4DEDD510E}"/>
              </a:ext>
            </a:extLst>
          </p:cNvPr>
          <p:cNvCxnSpPr>
            <a:cxnSpLocks/>
          </p:cNvCxnSpPr>
          <p:nvPr/>
        </p:nvCxnSpPr>
        <p:spPr>
          <a:xfrm>
            <a:off x="8655113" y="4637289"/>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D133415-6DAE-6EA4-13D2-EF4A9C360C7B}"/>
              </a:ext>
            </a:extLst>
          </p:cNvPr>
          <p:cNvCxnSpPr>
            <a:cxnSpLocks/>
          </p:cNvCxnSpPr>
          <p:nvPr/>
        </p:nvCxnSpPr>
        <p:spPr>
          <a:xfrm>
            <a:off x="8655113" y="5388726"/>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E10C32A-B7BD-B2F9-AF33-2FA72AE1CC3A}"/>
              </a:ext>
            </a:extLst>
          </p:cNvPr>
          <p:cNvCxnSpPr>
            <a:cxnSpLocks/>
          </p:cNvCxnSpPr>
          <p:nvPr/>
        </p:nvCxnSpPr>
        <p:spPr>
          <a:xfrm>
            <a:off x="8655113" y="5596956"/>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79F52D3-A168-09A9-D259-DF7A12A0B586}"/>
              </a:ext>
            </a:extLst>
          </p:cNvPr>
          <p:cNvCxnSpPr>
            <a:cxnSpLocks/>
          </p:cNvCxnSpPr>
          <p:nvPr/>
        </p:nvCxnSpPr>
        <p:spPr>
          <a:xfrm>
            <a:off x="8655113" y="5892781"/>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0EDC17DC-8D68-9D77-FF65-4F9FDF32E8E2}"/>
              </a:ext>
            </a:extLst>
          </p:cNvPr>
          <p:cNvCxnSpPr>
            <a:cxnSpLocks/>
          </p:cNvCxnSpPr>
          <p:nvPr/>
        </p:nvCxnSpPr>
        <p:spPr>
          <a:xfrm>
            <a:off x="8655113" y="6325042"/>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D6C2C13-4FDD-1FA6-820D-3458123E5738}"/>
              </a:ext>
            </a:extLst>
          </p:cNvPr>
          <p:cNvCxnSpPr>
            <a:cxnSpLocks/>
          </p:cNvCxnSpPr>
          <p:nvPr/>
        </p:nvCxnSpPr>
        <p:spPr>
          <a:xfrm>
            <a:off x="8655113" y="6574424"/>
            <a:ext cx="1202533"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C3B95D5F-5D94-8C8A-5BE0-6EFBFCA7A527}"/>
              </a:ext>
            </a:extLst>
          </p:cNvPr>
          <p:cNvSpPr txBox="1"/>
          <p:nvPr/>
        </p:nvSpPr>
        <p:spPr>
          <a:xfrm>
            <a:off x="6538823" y="923867"/>
            <a:ext cx="3189377" cy="502221"/>
          </a:xfrm>
          <a:prstGeom prst="rect">
            <a:avLst/>
          </a:prstGeom>
          <a:solidFill>
            <a:schemeClr val="accent4">
              <a:lumMod val="20000"/>
              <a:lumOff val="80000"/>
            </a:schemeClr>
          </a:solidFill>
          <a:ln w="28575">
            <a:solidFill>
              <a:schemeClr val="bg1"/>
            </a:solidFill>
          </a:ln>
        </p:spPr>
        <p:txBody>
          <a:bodyPr wrap="square" rtlCol="0">
            <a:noAutofit/>
          </a:bodyPr>
          <a:lstStyle/>
          <a:p>
            <a:pPr algn="ctr" fontAlgn="ct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br>
              <a:rPr lang="en-US" altLang="ja-JP" sz="100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広島地区から入って、徳島県西部地域での「民泊体験」</a:t>
            </a:r>
            <a:endParaRPr lang="en-US" altLang="ja-JP" sz="900" b="1" u="none" strike="noStrike" dirty="0">
              <a:solidFill>
                <a:srgbClr val="FF0000"/>
              </a:solidFill>
              <a:effectLst/>
              <a:latin typeface="BIZ UDPゴシック" panose="020B0400000000000000" pitchFamily="50" charset="-128"/>
              <a:ea typeface="BIZ UDPゴシック" panose="020B0400000000000000" pitchFamily="50" charset="-128"/>
            </a:endParaRPr>
          </a:p>
          <a:p>
            <a:pPr algn="ctr" fontAlgn="ct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に主眼を置かれている学校様にお勧めです。</a:t>
            </a:r>
            <a:endPar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F076026-CFE9-4C72-FC9F-056A9815D5B9}"/>
              </a:ext>
            </a:extLst>
          </p:cNvPr>
          <p:cNvSpPr txBox="1"/>
          <p:nvPr/>
        </p:nvSpPr>
        <p:spPr>
          <a:xfrm>
            <a:off x="6538823" y="3709399"/>
            <a:ext cx="3189377" cy="494278"/>
          </a:xfrm>
          <a:prstGeom prst="rect">
            <a:avLst/>
          </a:prstGeom>
          <a:solidFill>
            <a:schemeClr val="accent4">
              <a:lumMod val="20000"/>
              <a:lumOff val="80000"/>
            </a:schemeClr>
          </a:solidFill>
          <a:ln w="28575">
            <a:solidFill>
              <a:schemeClr val="bg1"/>
            </a:solidFill>
          </a:ln>
        </p:spPr>
        <p:txBody>
          <a:bodyPr wrap="square" rtlCol="0">
            <a:noAutofit/>
          </a:bodyPr>
          <a:lstStyle/>
          <a:p>
            <a:pPr fontAlgn="ct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　　　　　　　　　　　　　 </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r>
              <a:rPr lang="ja-JP" altLang="en-US" sz="1000" b="1" u="none" strike="noStrike" dirty="0">
                <a:solidFill>
                  <a:srgbClr val="FF0000"/>
                </a:solidFill>
                <a:effectLst/>
                <a:latin typeface="BIZ UDPゴシック" panose="020B0400000000000000" pitchFamily="50" charset="-128"/>
                <a:ea typeface="BIZ UDPゴシック" panose="020B0400000000000000" pitchFamily="50" charset="-128"/>
              </a:rPr>
              <a:t>オススメ！</a:t>
            </a:r>
            <a:r>
              <a:rPr lang="en-US" altLang="ja-JP" sz="1000" b="1" u="none" strike="noStrike" dirty="0">
                <a:solidFill>
                  <a:srgbClr val="FF0000"/>
                </a:solidFill>
                <a:effectLst/>
                <a:latin typeface="BIZ UDPゴシック" panose="020B0400000000000000" pitchFamily="50" charset="-128"/>
                <a:ea typeface="BIZ UDPゴシック" panose="020B0400000000000000" pitchFamily="50" charset="-128"/>
              </a:rPr>
              <a:t>】</a:t>
            </a:r>
            <a:br>
              <a:rPr lang="en-US" altLang="ja-JP" sz="1000" u="none" strike="noStrike" dirty="0">
                <a:solidFill>
                  <a:srgbClr val="FF0000"/>
                </a:solidFill>
                <a:effectLst/>
                <a:latin typeface="BIZ UDPゴシック" panose="020B0400000000000000" pitchFamily="50" charset="-128"/>
                <a:ea typeface="BIZ UDPゴシック" panose="020B0400000000000000" pitchFamily="50" charset="-128"/>
              </a:rPr>
            </a:b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大阪を中心とした関西地区を出発して、徳島県西部地域</a:t>
            </a:r>
            <a:endParaRPr lang="en-US" altLang="ja-JP" sz="900" b="1" u="none" strike="noStrike" dirty="0">
              <a:solidFill>
                <a:srgbClr val="FF0000"/>
              </a:solidFill>
              <a:effectLst/>
              <a:latin typeface="BIZ UDPゴシック" panose="020B0400000000000000" pitchFamily="50" charset="-128"/>
              <a:ea typeface="BIZ UDPゴシック" panose="020B0400000000000000" pitchFamily="50" charset="-128"/>
            </a:endParaRPr>
          </a:p>
          <a:p>
            <a:pPr fontAlgn="ctr"/>
            <a:r>
              <a:rPr lang="ja-JP" altLang="en-US" sz="900" b="1" u="none" strike="noStrike" dirty="0">
                <a:solidFill>
                  <a:srgbClr val="FF0000"/>
                </a:solidFill>
                <a:effectLst/>
                <a:latin typeface="BIZ UDPゴシック" panose="020B0400000000000000" pitchFamily="50" charset="-128"/>
                <a:ea typeface="BIZ UDPゴシック" panose="020B0400000000000000" pitchFamily="50" charset="-128"/>
              </a:rPr>
              <a:t>での「民泊体験」に主眼を置かれている学校様にお勧めです。</a:t>
            </a:r>
            <a:endParaRPr lang="ja-JP" altLang="en-US" sz="900" b="1" i="0" u="none" strike="noStrike" dirty="0">
              <a:solidFill>
                <a:srgbClr val="FF0000"/>
              </a:solidFill>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68287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61B8FB-4A07-3F41-E8DF-4668505EC0F8}"/>
              </a:ext>
            </a:extLst>
          </p:cNvPr>
          <p:cNvSpPr>
            <a:spLocks noGrp="1"/>
          </p:cNvSpPr>
          <p:nvPr>
            <p:ph type="title" idx="4294967295"/>
          </p:nvPr>
        </p:nvSpPr>
        <p:spPr>
          <a:xfrm>
            <a:off x="165101" y="745491"/>
            <a:ext cx="9575800" cy="368301"/>
          </a:xfrm>
          <a:noFill/>
        </p:spPr>
        <p:txBody>
          <a:bodyPr>
            <a:noAutofit/>
          </a:bodyPr>
          <a:lstStyle/>
          <a:p>
            <a:pPr>
              <a:lnSpc>
                <a:spcPct val="100000"/>
              </a:lnSpc>
            </a:pPr>
            <a:r>
              <a:rPr lang="zh-TW" altLang="en-US" sz="1600" b="1" i="0" u="none" strike="noStrike" dirty="0">
                <a:solidFill>
                  <a:srgbClr val="00668D"/>
                </a:solidFill>
                <a:effectLst/>
                <a:latin typeface="BIZ UDPゴシック" panose="020B0400000000000000" pitchFamily="50" charset="-128"/>
                <a:ea typeface="BIZ UDPゴシック" panose="020B0400000000000000" pitchFamily="50" charset="-128"/>
              </a:rPr>
              <a:t>教育旅行受入宿泊施設</a:t>
            </a:r>
            <a:r>
              <a:rPr lang="ja-JP" altLang="en-US" sz="1200" b="1" dirty="0">
                <a:solidFill>
                  <a:srgbClr val="00668D"/>
                </a:solidFill>
                <a:latin typeface="BIZ UDPゴシック" panose="020B0400000000000000" pitchFamily="50" charset="-128"/>
                <a:ea typeface="BIZ UDPゴシック" panose="020B0400000000000000" pitchFamily="50" charset="-128"/>
              </a:rPr>
              <a:t>（受入人数　概ね６</a:t>
            </a:r>
            <a:r>
              <a:rPr lang="en-US" altLang="ja-JP" sz="1200" b="1" dirty="0">
                <a:solidFill>
                  <a:srgbClr val="00668D"/>
                </a:solidFill>
                <a:latin typeface="BIZ UDPゴシック" panose="020B0400000000000000" pitchFamily="50" charset="-128"/>
                <a:ea typeface="BIZ UDPゴシック" panose="020B0400000000000000" pitchFamily="50" charset="-128"/>
              </a:rPr>
              <a:t>0</a:t>
            </a:r>
            <a:r>
              <a:rPr lang="ja-JP" altLang="en-US" sz="1200" b="1" dirty="0">
                <a:solidFill>
                  <a:srgbClr val="00668D"/>
                </a:solidFill>
                <a:latin typeface="BIZ UDPゴシック" panose="020B0400000000000000" pitchFamily="50" charset="-128"/>
                <a:ea typeface="BIZ UDPゴシック" panose="020B0400000000000000" pitchFamily="50" charset="-128"/>
              </a:rPr>
              <a:t>名様以上</a:t>
            </a:r>
            <a:r>
              <a:rPr lang="ja-JP" altLang="en-US" sz="1200" dirty="0">
                <a:solidFill>
                  <a:srgbClr val="00668D"/>
                </a:solidFill>
                <a:latin typeface="BIZ UDPゴシック" panose="020B0400000000000000" pitchFamily="50" charset="-128"/>
                <a:ea typeface="BIZ UDPゴシック" panose="020B0400000000000000" pitchFamily="50" charset="-128"/>
              </a:rPr>
              <a:t>）</a:t>
            </a:r>
            <a:endParaRPr kumimoji="1" lang="ja-JP" altLang="en-US" sz="1200" dirty="0">
              <a:solidFill>
                <a:srgbClr val="00668D"/>
              </a:solidFill>
              <a:latin typeface="BIZ UDPゴシック" panose="020B0400000000000000" pitchFamily="50" charset="-128"/>
              <a:ea typeface="BIZ UDPゴシック" panose="020B0400000000000000" pitchFamily="50" charset="-128"/>
            </a:endParaRPr>
          </a:p>
        </p:txBody>
      </p:sp>
      <p:graphicFrame>
        <p:nvGraphicFramePr>
          <p:cNvPr id="5" name="表 4">
            <a:extLst>
              <a:ext uri="{FF2B5EF4-FFF2-40B4-BE49-F238E27FC236}">
                <a16:creationId xmlns:a16="http://schemas.microsoft.com/office/drawing/2014/main" id="{1D3E9C5F-236E-EFA9-68AB-3EE79EAE3837}"/>
              </a:ext>
            </a:extLst>
          </p:cNvPr>
          <p:cNvGraphicFramePr>
            <a:graphicFrameLocks noGrp="1"/>
          </p:cNvGraphicFramePr>
          <p:nvPr>
            <p:extLst>
              <p:ext uri="{D42A27DB-BD31-4B8C-83A1-F6EECF244321}">
                <p14:modId xmlns:p14="http://schemas.microsoft.com/office/powerpoint/2010/main" val="4012739319"/>
              </p:ext>
            </p:extLst>
          </p:nvPr>
        </p:nvGraphicFramePr>
        <p:xfrm>
          <a:off x="165101" y="1232930"/>
          <a:ext cx="9575799" cy="2387128"/>
        </p:xfrm>
        <a:graphic>
          <a:graphicData uri="http://schemas.openxmlformats.org/drawingml/2006/table">
            <a:tbl>
              <a:tblPr firstRow="1" bandRow="1">
                <a:tableStyleId>{0505E3EF-67EA-436B-97B2-0124C06EBD24}</a:tableStyleId>
              </a:tblPr>
              <a:tblGrid>
                <a:gridCol w="283473">
                  <a:extLst>
                    <a:ext uri="{9D8B030D-6E8A-4147-A177-3AD203B41FA5}">
                      <a16:colId xmlns:a16="http://schemas.microsoft.com/office/drawing/2014/main" val="4069043572"/>
                    </a:ext>
                  </a:extLst>
                </a:gridCol>
                <a:gridCol w="664234">
                  <a:extLst>
                    <a:ext uri="{9D8B030D-6E8A-4147-A177-3AD203B41FA5}">
                      <a16:colId xmlns:a16="http://schemas.microsoft.com/office/drawing/2014/main" val="2947228972"/>
                    </a:ext>
                  </a:extLst>
                </a:gridCol>
                <a:gridCol w="1975449">
                  <a:extLst>
                    <a:ext uri="{9D8B030D-6E8A-4147-A177-3AD203B41FA5}">
                      <a16:colId xmlns:a16="http://schemas.microsoft.com/office/drawing/2014/main" val="306853094"/>
                    </a:ext>
                  </a:extLst>
                </a:gridCol>
                <a:gridCol w="957532">
                  <a:extLst>
                    <a:ext uri="{9D8B030D-6E8A-4147-A177-3AD203B41FA5}">
                      <a16:colId xmlns:a16="http://schemas.microsoft.com/office/drawing/2014/main" val="1954794152"/>
                    </a:ext>
                  </a:extLst>
                </a:gridCol>
                <a:gridCol w="724619">
                  <a:extLst>
                    <a:ext uri="{9D8B030D-6E8A-4147-A177-3AD203B41FA5}">
                      <a16:colId xmlns:a16="http://schemas.microsoft.com/office/drawing/2014/main" val="4262775082"/>
                    </a:ext>
                  </a:extLst>
                </a:gridCol>
                <a:gridCol w="785003">
                  <a:extLst>
                    <a:ext uri="{9D8B030D-6E8A-4147-A177-3AD203B41FA5}">
                      <a16:colId xmlns:a16="http://schemas.microsoft.com/office/drawing/2014/main" val="362860249"/>
                    </a:ext>
                  </a:extLst>
                </a:gridCol>
                <a:gridCol w="1345721">
                  <a:extLst>
                    <a:ext uri="{9D8B030D-6E8A-4147-A177-3AD203B41FA5}">
                      <a16:colId xmlns:a16="http://schemas.microsoft.com/office/drawing/2014/main" val="4256590022"/>
                    </a:ext>
                  </a:extLst>
                </a:gridCol>
                <a:gridCol w="1000664">
                  <a:extLst>
                    <a:ext uri="{9D8B030D-6E8A-4147-A177-3AD203B41FA5}">
                      <a16:colId xmlns:a16="http://schemas.microsoft.com/office/drawing/2014/main" val="1586161771"/>
                    </a:ext>
                  </a:extLst>
                </a:gridCol>
                <a:gridCol w="1839104">
                  <a:extLst>
                    <a:ext uri="{9D8B030D-6E8A-4147-A177-3AD203B41FA5}">
                      <a16:colId xmlns:a16="http://schemas.microsoft.com/office/drawing/2014/main" val="2349675529"/>
                    </a:ext>
                  </a:extLst>
                </a:gridCol>
              </a:tblGrid>
              <a:tr h="349161">
                <a:tc>
                  <a:txBody>
                    <a:bodyPr/>
                    <a:lstStyle/>
                    <a:p>
                      <a:pPr algn="ctr"/>
                      <a:endParaRPr kumimoji="1" lang="en-US" altLang="ja-JP" sz="1000" dirty="0">
                        <a:solidFill>
                          <a:schemeClr val="bg1"/>
                        </a:solidFill>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地域</a:t>
                      </a:r>
                      <a:endParaRPr kumimoji="1" lang="en-US" altLang="ja-JP" sz="900" b="1" dirty="0">
                        <a:solidFill>
                          <a:schemeClr val="tx1"/>
                        </a:solidFill>
                        <a:latin typeface="BIZ UDPゴシック" panose="020B0400000000000000" pitchFamily="50" charset="-128"/>
                        <a:ea typeface="BIZ UDPゴシック" panose="020B0400000000000000" pitchFamily="50" charset="-128"/>
                      </a:endParaRP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宿泊施設名</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ご担当者名</a:t>
                      </a:r>
                      <a:endParaRPr kumimoji="1" lang="en-US" altLang="ja-JP" sz="9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700" b="0" dirty="0">
                          <a:solidFill>
                            <a:schemeClr val="tx1"/>
                          </a:solidFill>
                          <a:latin typeface="BIZ UDPゴシック" panose="020B0400000000000000" pitchFamily="50" charset="-128"/>
                          <a:ea typeface="BIZ UDPゴシック" panose="020B0400000000000000" pitchFamily="50" charset="-128"/>
                        </a:rPr>
                        <a:t>（担当がいる場合）</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提供可能室数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最大受入</a:t>
                      </a:r>
                      <a:endParaRPr kumimoji="1" lang="en-US" altLang="ja-JP" sz="9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人数</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連絡先</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館内利用施設</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食事場所</a:t>
                      </a: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25203115"/>
                  </a:ext>
                </a:extLst>
              </a:tr>
              <a:tr h="368447">
                <a:tc rowSpan="5">
                  <a:txBody>
                    <a:bodyP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東</a:t>
                      </a:r>
                      <a:endParaRPr kumimoji="1" lang="en-US" altLang="ja-JP" sz="1400"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部</a:t>
                      </a:r>
                      <a:endParaRPr kumimoji="1" lang="ja-JP" altLang="en-US" sz="1400" dirty="0"/>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F6600"/>
                    </a:solidFill>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ホテルサンシャイン徳島</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ja-JP" altLang="en-US" sz="900" b="0" dirty="0">
                          <a:solidFill>
                            <a:schemeClr val="tx1"/>
                          </a:solidFill>
                          <a:latin typeface="BIZ UDPゴシック" panose="020B0400000000000000" pitchFamily="50" charset="-128"/>
                          <a:ea typeface="BIZ UDPゴシック" panose="020B0400000000000000" pitchFamily="50" charset="-128"/>
                        </a:rPr>
                        <a:t>日野様</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80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150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088-622-2333</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洋室　</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洋室宴会場（椅子・テーブル）</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18706083"/>
                  </a:ext>
                </a:extLst>
              </a:tr>
              <a:tr h="400181">
                <a:tc vMerge="1">
                  <a:txBody>
                    <a:bodyPr/>
                    <a:lstStyle/>
                    <a:p>
                      <a:endParaRPr kumimoji="1" lang="ja-JP" altLang="en-US" dirty="0"/>
                    </a:p>
                  </a:txBody>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徳島グランヴィリオホテル</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ja-JP" altLang="en-US" sz="900" b="0" dirty="0">
                          <a:solidFill>
                            <a:schemeClr val="tx1"/>
                          </a:solidFill>
                          <a:latin typeface="BIZ UDPゴシック" panose="020B0400000000000000" pitchFamily="50" charset="-128"/>
                          <a:ea typeface="BIZ UDPゴシック" panose="020B0400000000000000" pitchFamily="50" charset="-128"/>
                        </a:rPr>
                        <a:t>三浦様</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ja-JP" altLang="en-US" sz="1000" b="0" dirty="0">
                          <a:solidFill>
                            <a:schemeClr val="tx1"/>
                          </a:solidFill>
                          <a:latin typeface="BIZ UDPゴシック" panose="020B0400000000000000" pitchFamily="50" charset="-128"/>
                          <a:ea typeface="BIZ UDPゴシック" panose="020B0400000000000000" pitchFamily="50" charset="-128"/>
                        </a:rPr>
                        <a:t>１１０室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190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088-624-1111</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洋室</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900" b="0" dirty="0">
                          <a:solidFill>
                            <a:schemeClr val="tx1"/>
                          </a:solidFill>
                          <a:latin typeface="BIZ UDPゴシック" panose="020B0400000000000000" pitchFamily="50" charset="-128"/>
                          <a:ea typeface="BIZ UDPゴシック" panose="020B0400000000000000" pitchFamily="50" charset="-128"/>
                        </a:rPr>
                        <a:t>洋室宴会場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BIZ UDPゴシック" panose="020B0400000000000000" pitchFamily="50" charset="-128"/>
                          <a:ea typeface="BIZ UDPゴシック" panose="020B0400000000000000" pitchFamily="50" charset="-128"/>
                        </a:rPr>
                        <a:t>※2</a:t>
                      </a:r>
                      <a:r>
                        <a:rPr kumimoji="1" lang="ja-JP" altLang="en-US" sz="800" b="0" dirty="0">
                          <a:solidFill>
                            <a:schemeClr val="tx1"/>
                          </a:solidFill>
                          <a:latin typeface="BIZ UDPゴシック" panose="020B0400000000000000" pitchFamily="50" charset="-128"/>
                          <a:ea typeface="BIZ UDPゴシック" panose="020B0400000000000000" pitchFamily="50" charset="-128"/>
                        </a:rPr>
                        <a:t>回転の可能性あり</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89695853"/>
                  </a:ext>
                </a:extLst>
              </a:tr>
              <a:tr h="417580">
                <a:tc vMerge="1">
                  <a:txBody>
                    <a:bodyPr/>
                    <a:lstStyle/>
                    <a:p>
                      <a:endParaRPr kumimoji="1" lang="ja-JP" altLang="en-US" dirty="0"/>
                    </a:p>
                  </a:txBody>
                  <a:tcPr>
                    <a:lnT w="28575" cap="flat" cmpd="sng" algn="ctr">
                      <a:solidFill>
                        <a:srgbClr val="002060"/>
                      </a:solidFill>
                      <a:prstDash val="solid"/>
                      <a:round/>
                      <a:headEnd type="none" w="med" len="med"/>
                      <a:tailEnd type="none" w="med" len="med"/>
                    </a:lnT>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徳島市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en-US" altLang="ja-JP" sz="1100" b="1" dirty="0">
                          <a:solidFill>
                            <a:schemeClr val="tx1"/>
                          </a:solidFill>
                          <a:latin typeface="BIZ UDPゴシック" panose="020B0400000000000000" pitchFamily="50" charset="-128"/>
                          <a:ea typeface="BIZ UDPゴシック" panose="020B0400000000000000" pitchFamily="50" charset="-128"/>
                        </a:rPr>
                        <a:t>JR</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ホテルクレメント徳島</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ja-JP" altLang="en-US" sz="1200" b="0" dirty="0">
                          <a:solidFill>
                            <a:schemeClr val="tx1"/>
                          </a:solidFill>
                          <a:latin typeface="BIZ UDPゴシック" panose="020B0400000000000000" pitchFamily="50" charset="-128"/>
                          <a:ea typeface="BIZ UDPゴシック" panose="020B0400000000000000" pitchFamily="50" charset="-128"/>
                        </a:rPr>
                        <a:t>ー</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40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100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088-656-3111</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洋室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レストランまたは</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洋室宴会場のいずれか</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71500253"/>
                  </a:ext>
                </a:extLst>
              </a:tr>
              <a:tr h="417580">
                <a:tc vMerge="1">
                  <a:txBody>
                    <a:bodyPr/>
                    <a:lstStyle/>
                    <a:p>
                      <a:pPr algn="ctr"/>
                      <a:endParaRPr kumimoji="1" lang="ja-JP" altLang="en-US" dirty="0"/>
                    </a:p>
                  </a:txBody>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鳴門市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アオアヲ ナルト リゾート</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ja-JP" altLang="en-US" sz="900" b="0" dirty="0">
                          <a:solidFill>
                            <a:schemeClr val="tx1"/>
                          </a:solidFill>
                          <a:latin typeface="BIZ UDPゴシック" panose="020B0400000000000000" pitchFamily="50" charset="-128"/>
                          <a:ea typeface="BIZ UDPゴシック" panose="020B0400000000000000" pitchFamily="50" charset="-128"/>
                        </a:rPr>
                        <a:t>板東様</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86</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344</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088-687-2580</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洋室</a:t>
                      </a:r>
                      <a:r>
                        <a:rPr kumimoji="1" lang="ja-JP" altLang="en-US" sz="800" b="0" dirty="0">
                          <a:solidFill>
                            <a:schemeClr val="tx1"/>
                          </a:solidFill>
                          <a:latin typeface="BIZ UDPゴシック" panose="020B0400000000000000" pitchFamily="50" charset="-128"/>
                          <a:ea typeface="BIZ UDPゴシック" panose="020B0400000000000000" pitchFamily="50" charset="-128"/>
                        </a:rPr>
                        <a:t>（要相談）</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洋室宴会場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r>
                        <a:rPr kumimoji="1" lang="en-US" altLang="ja-JP" sz="900" b="0" dirty="0">
                          <a:solidFill>
                            <a:schemeClr val="tx1"/>
                          </a:solidFill>
                          <a:latin typeface="BIZ UDPゴシック" panose="020B0400000000000000" pitchFamily="50" charset="-128"/>
                          <a:ea typeface="BIZ UDPゴシック" panose="020B0400000000000000" pitchFamily="50" charset="-128"/>
                        </a:rPr>
                        <a:t>2</a:t>
                      </a:r>
                      <a:r>
                        <a:rPr kumimoji="1" lang="ja-JP" altLang="en-US" sz="900" b="0" dirty="0">
                          <a:solidFill>
                            <a:schemeClr val="tx1"/>
                          </a:solidFill>
                          <a:latin typeface="BIZ UDPゴシック" panose="020B0400000000000000" pitchFamily="50" charset="-128"/>
                          <a:ea typeface="BIZ UDPゴシック" panose="020B0400000000000000" pitchFamily="50" charset="-128"/>
                        </a:rPr>
                        <a:t>カ所</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和室宴会場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（畳）　　　　　　　　</a:t>
                      </a:r>
                      <a:r>
                        <a:rPr kumimoji="1" lang="ja-JP" altLang="en-US" sz="900" b="0" dirty="0">
                          <a:solidFill>
                            <a:schemeClr val="tx1"/>
                          </a:solidFill>
                          <a:latin typeface="BIZ UDPゴシック" panose="020B0400000000000000" pitchFamily="50" charset="-128"/>
                          <a:ea typeface="BIZ UDPゴシック" panose="020B0400000000000000" pitchFamily="50" charset="-128"/>
                        </a:rPr>
                        <a:t>１カ所</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18457006"/>
                  </a:ext>
                </a:extLst>
              </a:tr>
              <a:tr h="417580">
                <a:tc vMerge="1">
                  <a:txBody>
                    <a:bodyPr/>
                    <a:lstStyle/>
                    <a:p>
                      <a:pPr algn="ctr"/>
                      <a:endParaRPr kumimoji="1" lang="ja-JP" altLang="en-US" dirty="0"/>
                    </a:p>
                  </a:txBody>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上勝町</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F8CBAD"/>
                    </a:solidFill>
                  </a:tcPr>
                </a:tc>
                <a:tc>
                  <a:txBody>
                    <a:bodyPr/>
                    <a:lstStyle/>
                    <a:p>
                      <a:r>
                        <a:rPr kumimoji="1" lang="ja-JP" altLang="en-US" sz="1100" b="1" dirty="0">
                          <a:solidFill>
                            <a:schemeClr val="tx1"/>
                          </a:solidFill>
                          <a:latin typeface="BIZ UDPゴシック" panose="020B0400000000000000" pitchFamily="50" charset="-128"/>
                          <a:ea typeface="BIZ UDPゴシック" panose="020B0400000000000000" pitchFamily="50" charset="-128"/>
                        </a:rPr>
                        <a:t>月ケ谷温泉 月の宿</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ja-JP" altLang="en-US" sz="900" b="0" dirty="0">
                          <a:solidFill>
                            <a:schemeClr val="tx1"/>
                          </a:solidFill>
                          <a:latin typeface="BIZ UDPゴシック" panose="020B0400000000000000" pitchFamily="50" charset="-128"/>
                          <a:ea typeface="BIZ UDPゴシック" panose="020B0400000000000000" pitchFamily="50" charset="-128"/>
                        </a:rPr>
                        <a:t>栗林様</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16</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60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0885-46-0203</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和室・洋室</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800" b="0" dirty="0">
                          <a:solidFill>
                            <a:schemeClr val="tx1"/>
                          </a:solidFill>
                          <a:latin typeface="BIZ UDPゴシック" panose="020B0400000000000000" pitchFamily="50" charset="-128"/>
                          <a:ea typeface="BIZ UDPゴシック" panose="020B0400000000000000" pitchFamily="50" charset="-128"/>
                        </a:rPr>
                        <a:t>（フロア貸切可）</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洋室宴会場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164610443"/>
                  </a:ext>
                </a:extLst>
              </a:tr>
            </a:tbl>
          </a:graphicData>
        </a:graphic>
      </p:graphicFrame>
      <p:graphicFrame>
        <p:nvGraphicFramePr>
          <p:cNvPr id="6" name="表 5">
            <a:extLst>
              <a:ext uri="{FF2B5EF4-FFF2-40B4-BE49-F238E27FC236}">
                <a16:creationId xmlns:a16="http://schemas.microsoft.com/office/drawing/2014/main" id="{8FEF0117-2E12-C969-51C9-2AAC42F5C53D}"/>
              </a:ext>
            </a:extLst>
          </p:cNvPr>
          <p:cNvGraphicFramePr>
            <a:graphicFrameLocks noGrp="1"/>
          </p:cNvGraphicFramePr>
          <p:nvPr>
            <p:extLst>
              <p:ext uri="{D42A27DB-BD31-4B8C-83A1-F6EECF244321}">
                <p14:modId xmlns:p14="http://schemas.microsoft.com/office/powerpoint/2010/main" val="493375227"/>
              </p:ext>
            </p:extLst>
          </p:nvPr>
        </p:nvGraphicFramePr>
        <p:xfrm>
          <a:off x="165101" y="5103547"/>
          <a:ext cx="9575797" cy="1481691"/>
        </p:xfrm>
        <a:graphic>
          <a:graphicData uri="http://schemas.openxmlformats.org/drawingml/2006/table">
            <a:tbl>
              <a:tblPr firstRow="1" bandRow="1">
                <a:tableStyleId>{8A107856-5554-42FB-B03E-39F5DBC370BA}</a:tableStyleId>
              </a:tblPr>
              <a:tblGrid>
                <a:gridCol w="274846">
                  <a:extLst>
                    <a:ext uri="{9D8B030D-6E8A-4147-A177-3AD203B41FA5}">
                      <a16:colId xmlns:a16="http://schemas.microsoft.com/office/drawing/2014/main" val="4069043572"/>
                    </a:ext>
                  </a:extLst>
                </a:gridCol>
                <a:gridCol w="646981">
                  <a:extLst>
                    <a:ext uri="{9D8B030D-6E8A-4147-A177-3AD203B41FA5}">
                      <a16:colId xmlns:a16="http://schemas.microsoft.com/office/drawing/2014/main" val="2947228972"/>
                    </a:ext>
                  </a:extLst>
                </a:gridCol>
                <a:gridCol w="2009955">
                  <a:extLst>
                    <a:ext uri="{9D8B030D-6E8A-4147-A177-3AD203B41FA5}">
                      <a16:colId xmlns:a16="http://schemas.microsoft.com/office/drawing/2014/main" val="306853094"/>
                    </a:ext>
                  </a:extLst>
                </a:gridCol>
                <a:gridCol w="957532">
                  <a:extLst>
                    <a:ext uri="{9D8B030D-6E8A-4147-A177-3AD203B41FA5}">
                      <a16:colId xmlns:a16="http://schemas.microsoft.com/office/drawing/2014/main" val="3739382289"/>
                    </a:ext>
                  </a:extLst>
                </a:gridCol>
                <a:gridCol w="724619">
                  <a:extLst>
                    <a:ext uri="{9D8B030D-6E8A-4147-A177-3AD203B41FA5}">
                      <a16:colId xmlns:a16="http://schemas.microsoft.com/office/drawing/2014/main" val="4262775082"/>
                    </a:ext>
                  </a:extLst>
                </a:gridCol>
                <a:gridCol w="785004">
                  <a:extLst>
                    <a:ext uri="{9D8B030D-6E8A-4147-A177-3AD203B41FA5}">
                      <a16:colId xmlns:a16="http://schemas.microsoft.com/office/drawing/2014/main" val="362860249"/>
                    </a:ext>
                  </a:extLst>
                </a:gridCol>
                <a:gridCol w="1345720">
                  <a:extLst>
                    <a:ext uri="{9D8B030D-6E8A-4147-A177-3AD203B41FA5}">
                      <a16:colId xmlns:a16="http://schemas.microsoft.com/office/drawing/2014/main" val="4256590022"/>
                    </a:ext>
                  </a:extLst>
                </a:gridCol>
                <a:gridCol w="983412">
                  <a:extLst>
                    <a:ext uri="{9D8B030D-6E8A-4147-A177-3AD203B41FA5}">
                      <a16:colId xmlns:a16="http://schemas.microsoft.com/office/drawing/2014/main" val="1586161771"/>
                    </a:ext>
                  </a:extLst>
                </a:gridCol>
                <a:gridCol w="1847728">
                  <a:extLst>
                    <a:ext uri="{9D8B030D-6E8A-4147-A177-3AD203B41FA5}">
                      <a16:colId xmlns:a16="http://schemas.microsoft.com/office/drawing/2014/main" val="3986659850"/>
                    </a:ext>
                  </a:extLst>
                </a:gridCol>
              </a:tblGrid>
              <a:tr h="293297">
                <a:tc rowSpan="4">
                  <a:txBody>
                    <a:bodyP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西</a:t>
                      </a:r>
                      <a:endParaRPr kumimoji="1" lang="en-US" altLang="ja-JP" sz="1400"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部</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00B72C"/>
                    </a:solidFill>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三好市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5E0B4"/>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BIZ UDPゴシック" panose="020B0400000000000000" pitchFamily="50" charset="-128"/>
                          <a:ea typeface="BIZ UDPゴシック" panose="020B0400000000000000" pitchFamily="50" charset="-128"/>
                          <a:cs typeface="Yu Gothic"/>
                        </a:rPr>
                        <a:t>祖谷渓温</a:t>
                      </a:r>
                      <a:r>
                        <a:rPr lang="ja-JP" altLang="en-US" sz="1100" b="1" spc="5" dirty="0">
                          <a:solidFill>
                            <a:schemeClr val="tx1"/>
                          </a:solidFill>
                          <a:latin typeface="BIZ UDPゴシック" panose="020B0400000000000000" pitchFamily="50" charset="-128"/>
                          <a:ea typeface="BIZ UDPゴシック" panose="020B0400000000000000" pitchFamily="50" charset="-128"/>
                          <a:cs typeface="Yu Gothic"/>
                        </a:rPr>
                        <a:t>泉</a:t>
                      </a:r>
                      <a:r>
                        <a:rPr lang="ja-JP" altLang="en-US" sz="1100" b="1" spc="-5" dirty="0">
                          <a:solidFill>
                            <a:schemeClr val="tx1"/>
                          </a:solidFill>
                          <a:latin typeface="BIZ UDPゴシック" panose="020B0400000000000000" pitchFamily="50" charset="-128"/>
                          <a:ea typeface="BIZ UDPゴシック" panose="020B0400000000000000" pitchFamily="50" charset="-128"/>
                          <a:cs typeface="Yu Gothic"/>
                        </a:rPr>
                        <a:t>ホテル秘境の湯</a:t>
                      </a:r>
                      <a:endParaRPr lang="ja-JP" altLang="en-US" sz="1100" b="1" dirty="0">
                        <a:solidFill>
                          <a:schemeClr val="tx1"/>
                        </a:solidFill>
                        <a:latin typeface="BIZ UDPゴシック" panose="020B0400000000000000" pitchFamily="50" charset="-128"/>
                        <a:ea typeface="BIZ UDPゴシック" panose="020B0400000000000000" pitchFamily="50" charset="-128"/>
                        <a:cs typeface="Yu Gothic"/>
                      </a:endParaRP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栩本</a:t>
                      </a:r>
                      <a:r>
                        <a:rPr kumimoji="1" lang="ja-JP" altLang="en-US" sz="700" b="0" spc="0" dirty="0">
                          <a:solidFill>
                            <a:schemeClr val="tx1"/>
                          </a:solidFill>
                          <a:latin typeface="BIZ UDPゴシック" panose="020B0400000000000000" pitchFamily="50" charset="-128"/>
                          <a:ea typeface="BIZ UDPゴシック" panose="020B0400000000000000" pitchFamily="50" charset="-128"/>
                        </a:rPr>
                        <a:t>（とちもと）</a:t>
                      </a:r>
                      <a:r>
                        <a:rPr kumimoji="1" lang="ja-JP" altLang="en-US" sz="900" b="0" dirty="0">
                          <a:solidFill>
                            <a:schemeClr val="tx1"/>
                          </a:solidFill>
                          <a:latin typeface="BIZ UDPゴシック" panose="020B0400000000000000" pitchFamily="50" charset="-128"/>
                          <a:ea typeface="BIZ UDPゴシック" panose="020B0400000000000000" pitchFamily="50" charset="-128"/>
                        </a:rPr>
                        <a:t>様</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53</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1</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０</a:t>
                      </a:r>
                      <a:r>
                        <a:rPr kumimoji="1" lang="en-US" altLang="ja-JP" sz="1000" b="0" dirty="0">
                          <a:solidFill>
                            <a:schemeClr val="tx1"/>
                          </a:solidFill>
                          <a:latin typeface="BIZ UDPゴシック" panose="020B0400000000000000" pitchFamily="50" charset="-128"/>
                          <a:ea typeface="BIZ UDPゴシック" panose="020B0400000000000000" pitchFamily="50" charset="-128"/>
                        </a:rPr>
                        <a:t>0</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b="0" dirty="0">
                          <a:solidFill>
                            <a:schemeClr val="tx1"/>
                          </a:solidFill>
                          <a:latin typeface="BIZ UDPゴシック" panose="020B0400000000000000" pitchFamily="50" charset="-128"/>
                          <a:ea typeface="BIZ UDPゴシック" panose="020B0400000000000000" pitchFamily="50" charset="-128"/>
                        </a:rPr>
                        <a:t>0883-87-2300</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BIZ UDPゴシック" panose="020B0400000000000000" pitchFamily="50" charset="-128"/>
                          <a:ea typeface="BIZ UDPゴシック" panose="020B0400000000000000" pitchFamily="50" charset="-128"/>
                        </a:rPr>
                        <a:t>和室</a:t>
                      </a:r>
                      <a:endParaRPr lang="en-US" altLang="ja-JP"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dirty="0">
                          <a:solidFill>
                            <a:schemeClr val="tx1"/>
                          </a:solidFill>
                          <a:latin typeface="BIZ UDPゴシック" panose="020B0400000000000000" pitchFamily="50" charset="-128"/>
                          <a:ea typeface="BIZ UDPゴシック" panose="020B0400000000000000" pitchFamily="50" charset="-128"/>
                        </a:rPr>
                        <a:t>洋室宴会場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203115"/>
                  </a:ext>
                </a:extLst>
              </a:tr>
              <a:tr h="390700">
                <a:tc vMerge="1">
                  <a:txBody>
                    <a:bodyPr/>
                    <a:lstStyle/>
                    <a:p>
                      <a:endParaRPr kumimoji="1" lang="ja-JP" altLang="en-US" dirty="0"/>
                    </a:p>
                  </a:txBody>
                  <a:tcPr/>
                </a:tc>
                <a:tc>
                  <a:txBody>
                    <a:bodyPr/>
                    <a:lstStyle/>
                    <a:p>
                      <a:pPr algn="ctr"/>
                      <a:r>
                        <a:rPr lang="ja-JP" altLang="en-US" sz="1100" b="0" dirty="0">
                          <a:solidFill>
                            <a:schemeClr val="tx1"/>
                          </a:solidFill>
                          <a:latin typeface="BIZ UDPゴシック" panose="020B0400000000000000" pitchFamily="50" charset="-128"/>
                          <a:ea typeface="BIZ UDPゴシック" panose="020B0400000000000000" pitchFamily="50" charset="-128"/>
                        </a:rPr>
                        <a:t>三好市</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5E0B4"/>
                    </a:solidFill>
                  </a:tcPr>
                </a:tc>
                <a:tc>
                  <a:txBody>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大歩危祖谷阿波温泉あわの抄</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ja-JP" altLang="en-US" sz="900" b="0" dirty="0">
                          <a:solidFill>
                            <a:schemeClr val="tx1"/>
                          </a:solidFill>
                          <a:latin typeface="BIZ UDPゴシック" panose="020B0400000000000000" pitchFamily="50" charset="-128"/>
                          <a:ea typeface="BIZ UDPゴシック" panose="020B0400000000000000" pitchFamily="50" charset="-128"/>
                        </a:rPr>
                        <a:t>松木様</a:t>
                      </a:r>
                      <a:endParaRPr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ja-JP" altLang="en-US" sz="1000" b="0" dirty="0">
                          <a:solidFill>
                            <a:schemeClr val="tx1"/>
                          </a:solidFill>
                          <a:latin typeface="BIZ UDPゴシック" panose="020B0400000000000000" pitchFamily="50" charset="-128"/>
                          <a:ea typeface="BIZ UDPゴシック" panose="020B0400000000000000" pitchFamily="50" charset="-128"/>
                        </a:rPr>
                        <a:t>２５室</a:t>
                      </a:r>
                      <a:endParaRPr lang="en-US" altLang="ja-JP"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ja-JP" altLang="en-US" sz="1000" b="0" dirty="0">
                          <a:solidFill>
                            <a:schemeClr val="tx1"/>
                          </a:solidFill>
                          <a:latin typeface="BIZ UDPゴシック" panose="020B0400000000000000" pitchFamily="50" charset="-128"/>
                          <a:ea typeface="BIZ UDPゴシック" panose="020B0400000000000000" pitchFamily="50" charset="-128"/>
                        </a:rPr>
                        <a:t>８０人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0120-018-081</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BIZ UDPゴシック" panose="020B0400000000000000" pitchFamily="50" charset="-128"/>
                          <a:ea typeface="BIZ UDPゴシック" panose="020B0400000000000000" pitchFamily="50" charset="-128"/>
                        </a:rPr>
                        <a:t>和室</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dirty="0">
                          <a:solidFill>
                            <a:schemeClr val="tx1"/>
                          </a:solidFill>
                          <a:latin typeface="BIZ UDPゴシック" panose="020B0400000000000000" pitchFamily="50" charset="-128"/>
                          <a:ea typeface="BIZ UDPゴシック" panose="020B0400000000000000" pitchFamily="50" charset="-128"/>
                        </a:rPr>
                        <a:t>洋室</a:t>
                      </a:r>
                      <a:r>
                        <a:rPr kumimoji="1" lang="ja-JP" altLang="en-US" sz="900" b="0" dirty="0">
                          <a:solidFill>
                            <a:schemeClr val="tx1"/>
                          </a:solidFill>
                          <a:latin typeface="BIZ UDPゴシック" panose="020B0400000000000000" pitchFamily="50" charset="-128"/>
                          <a:ea typeface="BIZ UDPゴシック" panose="020B0400000000000000" pitchFamily="50" charset="-128"/>
                        </a:rPr>
                        <a:t>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レストラン</a:t>
                      </a:r>
                      <a:r>
                        <a:rPr kumimoji="1" lang="ja-JP" altLang="en-US" sz="800" b="0" dirty="0">
                          <a:solidFill>
                            <a:schemeClr val="tx1"/>
                          </a:solidFill>
                          <a:latin typeface="BIZ UDPゴシック" panose="020B0400000000000000" pitchFamily="50" charset="-128"/>
                          <a:ea typeface="BIZ UDPゴシック" panose="020B0400000000000000" pitchFamily="50" charset="-128"/>
                        </a:rPr>
                        <a:t>　（椅子・テーブル）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18706083"/>
                  </a:ext>
                </a:extLst>
              </a:tr>
              <a:tr h="382329">
                <a:tc vMerge="1">
                  <a:txBody>
                    <a:bodyPr/>
                    <a:lstStyle/>
                    <a:p>
                      <a:pPr algn="ctr"/>
                      <a:endParaRPr kumimoji="1" lang="ja-JP" altLang="en-US" dirty="0"/>
                    </a:p>
                  </a:txBody>
                  <a:tcPr>
                    <a:lnT w="19050" cap="flat" cmpd="sng" algn="ctr">
                      <a:solidFill>
                        <a:schemeClr val="tx1">
                          <a:lumMod val="50000"/>
                          <a:lumOff val="50000"/>
                        </a:schemeClr>
                      </a:solidFill>
                      <a:prstDash val="solid"/>
                      <a:round/>
                      <a:headEnd type="none" w="med" len="med"/>
                      <a:tailEnd type="none" w="med" len="med"/>
                    </a:lnT>
                  </a:tcPr>
                </a:tc>
                <a:tc>
                  <a:txBody>
                    <a:bodyPr/>
                    <a:lstStyle/>
                    <a:p>
                      <a:pPr algn="ctr"/>
                      <a:r>
                        <a:rPr lang="ja-JP" altLang="en-US" sz="1100" b="0" dirty="0">
                          <a:solidFill>
                            <a:schemeClr val="tx1"/>
                          </a:solidFill>
                          <a:latin typeface="BIZ UDPゴシック" panose="020B0400000000000000" pitchFamily="50" charset="-128"/>
                          <a:ea typeface="BIZ UDPゴシック" panose="020B0400000000000000" pitchFamily="50" charset="-128"/>
                        </a:rPr>
                        <a:t>三好市</a:t>
                      </a: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5E0B4"/>
                    </a:solidFill>
                  </a:tcPr>
                </a:tc>
                <a:tc>
                  <a:txBody>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新祖谷温泉ホテルかずら橋</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ー</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ja-JP" altLang="en-US" sz="1000" b="0" dirty="0">
                          <a:solidFill>
                            <a:schemeClr val="tx1"/>
                          </a:solidFill>
                          <a:latin typeface="BIZ UDPゴシック" panose="020B0400000000000000" pitchFamily="50" charset="-128"/>
                          <a:ea typeface="BIZ UDPゴシック" panose="020B0400000000000000" pitchFamily="50" charset="-128"/>
                        </a:rPr>
                        <a:t>２２室</a:t>
                      </a:r>
                      <a:endParaRPr lang="en-US" altLang="ja-JP"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ja-JP" altLang="en-US" sz="1000" b="0" dirty="0">
                          <a:solidFill>
                            <a:schemeClr val="tx1"/>
                          </a:solidFill>
                          <a:latin typeface="BIZ UDPゴシック" panose="020B0400000000000000" pitchFamily="50" charset="-128"/>
                          <a:ea typeface="BIZ UDPゴシック" panose="020B0400000000000000" pitchFamily="50" charset="-128"/>
                        </a:rPr>
                        <a:t>９０人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0883-87-2171</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BIZ UDPゴシック" panose="020B0400000000000000" pitchFamily="50" charset="-128"/>
                          <a:ea typeface="BIZ UDPゴシック" panose="020B0400000000000000" pitchFamily="50" charset="-128"/>
                        </a:rPr>
                        <a:t>和室</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schemeClr val="tx1"/>
                          </a:solidFill>
                          <a:latin typeface="BIZ UDPゴシック" panose="020B0400000000000000" pitchFamily="50" charset="-128"/>
                          <a:ea typeface="BIZ UDPゴシック" panose="020B0400000000000000" pitchFamily="50" charset="-128"/>
                        </a:rPr>
                        <a:t>和室宴会場</a:t>
                      </a:r>
                      <a:r>
                        <a:rPr lang="en-US" altLang="ja-JP" sz="800" dirty="0">
                          <a:solidFill>
                            <a:schemeClr val="tx1"/>
                          </a:solidFill>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お膳・座布団）</a:t>
                      </a:r>
                      <a:endParaRPr lang="en-US" altLang="ja-JP" sz="80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03430198"/>
                  </a:ext>
                </a:extLst>
              </a:tr>
              <a:tr h="358142">
                <a:tc vMerge="1">
                  <a:txBody>
                    <a:bodyPr/>
                    <a:lstStyle/>
                    <a:p>
                      <a:pPr algn="ctr"/>
                      <a:endParaRPr kumimoji="1" lang="ja-JP" altLang="en-US" dirty="0"/>
                    </a:p>
                  </a:txBody>
                  <a:tcPr>
                    <a:lnT w="19050" cap="flat" cmpd="sng" algn="ctr">
                      <a:solidFill>
                        <a:schemeClr val="tx1">
                          <a:lumMod val="50000"/>
                          <a:lumOff val="50000"/>
                        </a:schemeClr>
                      </a:solidFill>
                      <a:prstDash val="solid"/>
                      <a:round/>
                      <a:headEnd type="none" w="med" len="med"/>
                      <a:tailEnd type="none" w="med" len="med"/>
                    </a:lnT>
                  </a:tcPr>
                </a:tc>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美馬市</a:t>
                      </a:r>
                    </a:p>
                  </a:txBody>
                  <a:tcPr anchor="ctr">
                    <a:lnL w="19050" cap="flat" cmpd="sng" algn="ctr">
                      <a:solidFill>
                        <a:schemeClr val="bg1">
                          <a:lumMod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C5E0B4"/>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BIZ UDPゴシック" panose="020B0400000000000000" pitchFamily="50" charset="-128"/>
                          <a:ea typeface="BIZ UDPゴシック" panose="020B0400000000000000" pitchFamily="50" charset="-128"/>
                          <a:cs typeface="Yu Gothic"/>
                        </a:rPr>
                        <a:t>清月屋敷</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伊加</a:t>
                      </a:r>
                      <a:r>
                        <a:rPr kumimoji="1" lang="ja-JP" altLang="en-US" sz="700" b="0" dirty="0">
                          <a:solidFill>
                            <a:schemeClr val="tx1"/>
                          </a:solidFill>
                          <a:latin typeface="BIZ UDPゴシック" panose="020B0400000000000000" pitchFamily="50" charset="-128"/>
                          <a:ea typeface="BIZ UDPゴシック" panose="020B0400000000000000" pitchFamily="50" charset="-128"/>
                        </a:rPr>
                        <a:t>（いが）</a:t>
                      </a:r>
                      <a:r>
                        <a:rPr kumimoji="1" lang="ja-JP" altLang="en-US" sz="900" b="0" dirty="0">
                          <a:solidFill>
                            <a:schemeClr val="tx1"/>
                          </a:solidFill>
                          <a:latin typeface="BIZ UDPゴシック" panose="020B0400000000000000" pitchFamily="50" charset="-128"/>
                          <a:ea typeface="BIZ UDPゴシック" panose="020B0400000000000000" pitchFamily="50" charset="-128"/>
                        </a:rPr>
                        <a:t>様</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en-US" altLang="ja-JP" sz="1000" b="0" dirty="0">
                          <a:solidFill>
                            <a:schemeClr val="tx1"/>
                          </a:solidFill>
                          <a:latin typeface="BIZ UDPゴシック" panose="020B0400000000000000" pitchFamily="50" charset="-128"/>
                          <a:ea typeface="BIZ UDPゴシック" panose="020B0400000000000000" pitchFamily="50" charset="-128"/>
                        </a:rPr>
                        <a:t>18</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kumimoji="1" lang="ja-JP" altLang="en-US" sz="1000" b="0" dirty="0">
                          <a:solidFill>
                            <a:schemeClr val="tx1"/>
                          </a:solidFill>
                          <a:latin typeface="BIZ UDPゴシック" panose="020B0400000000000000" pitchFamily="50" charset="-128"/>
                          <a:ea typeface="BIZ UDPゴシック" panose="020B0400000000000000" pitchFamily="50" charset="-128"/>
                        </a:rPr>
                        <a:t>５７人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0883-53-7733</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dirty="0">
                          <a:solidFill>
                            <a:schemeClr val="tx1"/>
                          </a:solidFill>
                          <a:latin typeface="BIZ UDPゴシック" panose="020B0400000000000000" pitchFamily="50" charset="-128"/>
                          <a:ea typeface="BIZ UDPゴシック" panose="020B0400000000000000" pitchFamily="50" charset="-128"/>
                        </a:rPr>
                        <a:t>和室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レストラン</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926394100"/>
                  </a:ext>
                </a:extLst>
              </a:tr>
            </a:tbl>
          </a:graphicData>
        </a:graphic>
      </p:graphicFrame>
      <p:graphicFrame>
        <p:nvGraphicFramePr>
          <p:cNvPr id="7" name="表 6">
            <a:extLst>
              <a:ext uri="{FF2B5EF4-FFF2-40B4-BE49-F238E27FC236}">
                <a16:creationId xmlns:a16="http://schemas.microsoft.com/office/drawing/2014/main" id="{25F9259A-320B-79A9-A052-D5B8E1593105}"/>
              </a:ext>
            </a:extLst>
          </p:cNvPr>
          <p:cNvGraphicFramePr>
            <a:graphicFrameLocks noGrp="1"/>
          </p:cNvGraphicFramePr>
          <p:nvPr>
            <p:extLst>
              <p:ext uri="{D42A27DB-BD31-4B8C-83A1-F6EECF244321}">
                <p14:modId xmlns:p14="http://schemas.microsoft.com/office/powerpoint/2010/main" val="2593887632"/>
              </p:ext>
            </p:extLst>
          </p:nvPr>
        </p:nvGraphicFramePr>
        <p:xfrm>
          <a:off x="165101" y="3775062"/>
          <a:ext cx="9575801" cy="1173480"/>
        </p:xfrm>
        <a:graphic>
          <a:graphicData uri="http://schemas.openxmlformats.org/drawingml/2006/table">
            <a:tbl>
              <a:tblPr firstRow="1" bandRow="1">
                <a:tableStyleId>{69CF1AB2-1976-4502-BF36-3FF5EA218861}</a:tableStyleId>
              </a:tblPr>
              <a:tblGrid>
                <a:gridCol w="300725">
                  <a:extLst>
                    <a:ext uri="{9D8B030D-6E8A-4147-A177-3AD203B41FA5}">
                      <a16:colId xmlns:a16="http://schemas.microsoft.com/office/drawing/2014/main" val="4069043572"/>
                    </a:ext>
                  </a:extLst>
                </a:gridCol>
                <a:gridCol w="646982">
                  <a:extLst>
                    <a:ext uri="{9D8B030D-6E8A-4147-A177-3AD203B41FA5}">
                      <a16:colId xmlns:a16="http://schemas.microsoft.com/office/drawing/2014/main" val="2947228972"/>
                    </a:ext>
                  </a:extLst>
                </a:gridCol>
                <a:gridCol w="1984075">
                  <a:extLst>
                    <a:ext uri="{9D8B030D-6E8A-4147-A177-3AD203B41FA5}">
                      <a16:colId xmlns:a16="http://schemas.microsoft.com/office/drawing/2014/main" val="306853094"/>
                    </a:ext>
                  </a:extLst>
                </a:gridCol>
                <a:gridCol w="957532">
                  <a:extLst>
                    <a:ext uri="{9D8B030D-6E8A-4147-A177-3AD203B41FA5}">
                      <a16:colId xmlns:a16="http://schemas.microsoft.com/office/drawing/2014/main" val="744681024"/>
                    </a:ext>
                  </a:extLst>
                </a:gridCol>
                <a:gridCol w="724619">
                  <a:extLst>
                    <a:ext uri="{9D8B030D-6E8A-4147-A177-3AD203B41FA5}">
                      <a16:colId xmlns:a16="http://schemas.microsoft.com/office/drawing/2014/main" val="4262775082"/>
                    </a:ext>
                  </a:extLst>
                </a:gridCol>
                <a:gridCol w="785004">
                  <a:extLst>
                    <a:ext uri="{9D8B030D-6E8A-4147-A177-3AD203B41FA5}">
                      <a16:colId xmlns:a16="http://schemas.microsoft.com/office/drawing/2014/main" val="362860249"/>
                    </a:ext>
                  </a:extLst>
                </a:gridCol>
                <a:gridCol w="1337094">
                  <a:extLst>
                    <a:ext uri="{9D8B030D-6E8A-4147-A177-3AD203B41FA5}">
                      <a16:colId xmlns:a16="http://schemas.microsoft.com/office/drawing/2014/main" val="4256590022"/>
                    </a:ext>
                  </a:extLst>
                </a:gridCol>
                <a:gridCol w="983411">
                  <a:extLst>
                    <a:ext uri="{9D8B030D-6E8A-4147-A177-3AD203B41FA5}">
                      <a16:colId xmlns:a16="http://schemas.microsoft.com/office/drawing/2014/main" val="1586161771"/>
                    </a:ext>
                  </a:extLst>
                </a:gridCol>
                <a:gridCol w="1856359">
                  <a:extLst>
                    <a:ext uri="{9D8B030D-6E8A-4147-A177-3AD203B41FA5}">
                      <a16:colId xmlns:a16="http://schemas.microsoft.com/office/drawing/2014/main" val="445572570"/>
                    </a:ext>
                  </a:extLst>
                </a:gridCol>
              </a:tblGrid>
              <a:tr h="338492">
                <a:tc rowSpan="3">
                  <a:txBody>
                    <a:bodyP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南</a:t>
                      </a:r>
                      <a:endParaRPr kumimoji="1" lang="en-US" altLang="ja-JP" sz="1400"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sz="1400"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部</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0096D2"/>
                    </a:solidFill>
                  </a:tcPr>
                </a:tc>
                <a:tc>
                  <a:txBody>
                    <a:bodyPr/>
                    <a:lstStyle/>
                    <a:p>
                      <a:pPr algn="ctr"/>
                      <a:r>
                        <a:rPr lang="ja-JP" altLang="en-US" sz="1100" b="0" dirty="0">
                          <a:solidFill>
                            <a:schemeClr val="tx1"/>
                          </a:solidFill>
                          <a:latin typeface="BIZ UDPゴシック" panose="020B0400000000000000" pitchFamily="50" charset="-128"/>
                          <a:ea typeface="BIZ UDPゴシック" panose="020B0400000000000000" pitchFamily="50" charset="-128"/>
                        </a:rPr>
                        <a:t>美波町</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tc>
                  <a:txBody>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ホテル白い燈台</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ja-JP" altLang="en-US" sz="900" b="0" dirty="0">
                          <a:solidFill>
                            <a:schemeClr val="tx1"/>
                          </a:solidFill>
                          <a:latin typeface="BIZ UDPゴシック" panose="020B0400000000000000" pitchFamily="50" charset="-128"/>
                          <a:ea typeface="BIZ UDPゴシック" panose="020B0400000000000000" pitchFamily="50" charset="-128"/>
                        </a:rPr>
                        <a:t>佐原様</a:t>
                      </a:r>
                      <a:endParaRPr lang="en-US" altLang="ja-JP" sz="9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n-US" altLang="ja-JP" sz="1000" b="0" dirty="0">
                          <a:solidFill>
                            <a:schemeClr val="tx1"/>
                          </a:solidFill>
                          <a:latin typeface="BIZ UDPゴシック" panose="020B0400000000000000" pitchFamily="50" charset="-128"/>
                          <a:ea typeface="BIZ UDPゴシック" panose="020B0400000000000000" pitchFamily="50" charset="-128"/>
                        </a:rPr>
                        <a:t>22</a:t>
                      </a:r>
                      <a:r>
                        <a:rPr lang="ja-JP" altLang="en-US" sz="1000" b="0" dirty="0">
                          <a:solidFill>
                            <a:schemeClr val="tx1"/>
                          </a:solidFill>
                          <a:latin typeface="BIZ UDPゴシック" panose="020B0400000000000000" pitchFamily="50" charset="-128"/>
                          <a:ea typeface="BIZ UDPゴシック" panose="020B0400000000000000" pitchFamily="50" charset="-128"/>
                        </a:rPr>
                        <a:t>室</a:t>
                      </a:r>
                      <a:endParaRPr lang="en-US" altLang="ja-JP"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n-US" altLang="ja-JP" sz="1000" b="0" dirty="0">
                          <a:solidFill>
                            <a:schemeClr val="tx1"/>
                          </a:solidFill>
                          <a:latin typeface="BIZ UDPゴシック" panose="020B0400000000000000" pitchFamily="50" charset="-128"/>
                          <a:ea typeface="BIZ UDPゴシック" panose="020B0400000000000000" pitchFamily="50" charset="-128"/>
                        </a:rPr>
                        <a:t>80</a:t>
                      </a:r>
                      <a:r>
                        <a:rPr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altLang="ja-JP" sz="1000" b="0" dirty="0">
                          <a:solidFill>
                            <a:schemeClr val="tx1"/>
                          </a:solidFill>
                          <a:latin typeface="BIZ UDPゴシック" panose="020B0400000000000000" pitchFamily="50" charset="-128"/>
                          <a:ea typeface="BIZ UDPゴシック" panose="020B0400000000000000" pitchFamily="50" charset="-128"/>
                        </a:rPr>
                        <a:t>0884-77-1170</a:t>
                      </a:r>
                      <a:endParaRPr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lang="ja-JP" altLang="en-US" sz="1000" b="0" dirty="0">
                          <a:solidFill>
                            <a:schemeClr val="tx1"/>
                          </a:solidFill>
                          <a:latin typeface="BIZ UDPゴシック" panose="020B0400000000000000" pitchFamily="50" charset="-128"/>
                          <a:ea typeface="BIZ UDPゴシック" panose="020B0400000000000000" pitchFamily="50" charset="-128"/>
                        </a:rPr>
                        <a:t>和室・洋室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洋室宴会場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solidFill>
                          <a:latin typeface="BIZ UDPゴシック" panose="020B0400000000000000" pitchFamily="50" charset="-128"/>
                          <a:ea typeface="BIZ UDPゴシック" panose="020B0400000000000000" pitchFamily="50" charset="-128"/>
                        </a:rPr>
                        <a:t>※</a:t>
                      </a:r>
                      <a:r>
                        <a:rPr kumimoji="1" lang="ja-JP" altLang="en-US" sz="800" b="0" dirty="0">
                          <a:solidFill>
                            <a:schemeClr val="tx1"/>
                          </a:solidFill>
                          <a:latin typeface="BIZ UDPゴシック" panose="020B0400000000000000" pitchFamily="50" charset="-128"/>
                          <a:ea typeface="BIZ UDPゴシック" panose="020B0400000000000000" pitchFamily="50" charset="-128"/>
                        </a:rPr>
                        <a:t>館内に保護猫がいます</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905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203115"/>
                  </a:ext>
                </a:extLst>
              </a:tr>
              <a:tr h="321389">
                <a:tc vMerge="1">
                  <a:txBody>
                    <a:bodyPr/>
                    <a:lstStyle/>
                    <a:p>
                      <a:endParaRPr kumimoji="1" lang="ja-JP" altLang="en-US" dirty="0"/>
                    </a:p>
                  </a:txBody>
                  <a:tcPr/>
                </a:tc>
                <a:tc>
                  <a:txBody>
                    <a:bodyPr/>
                    <a:lstStyle/>
                    <a:p>
                      <a:pPr algn="ctr"/>
                      <a:r>
                        <a:rPr lang="ja-JP" altLang="en-US" sz="1100" b="0" dirty="0">
                          <a:solidFill>
                            <a:schemeClr val="tx1"/>
                          </a:solidFill>
                          <a:latin typeface="BIZ UDPゴシック" panose="020B0400000000000000" pitchFamily="50" charset="-128"/>
                          <a:ea typeface="BIZ UDPゴシック" panose="020B0400000000000000" pitchFamily="50" charset="-128"/>
                        </a:rPr>
                        <a:t>海陽町</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tc>
                  <a:txBody>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ホテル　リビエラししくい</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Pゴシック" panose="020B0400000000000000" pitchFamily="50" charset="-128"/>
                          <a:ea typeface="BIZ UDPゴシック" panose="020B0400000000000000" pitchFamily="50" charset="-128"/>
                        </a:rPr>
                        <a:t>ー</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n-US" altLang="ja-JP" sz="1000" b="0" dirty="0">
                          <a:solidFill>
                            <a:schemeClr val="tx1"/>
                          </a:solidFill>
                          <a:latin typeface="BIZ UDPゴシック" panose="020B0400000000000000" pitchFamily="50" charset="-128"/>
                          <a:ea typeface="BIZ UDPゴシック" panose="020B0400000000000000" pitchFamily="50" charset="-128"/>
                        </a:rPr>
                        <a:t>28</a:t>
                      </a:r>
                      <a:r>
                        <a:rPr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n-US" altLang="ja-JP" sz="1000" b="0" dirty="0">
                          <a:solidFill>
                            <a:schemeClr val="tx1"/>
                          </a:solidFill>
                          <a:latin typeface="BIZ UDPゴシック" panose="020B0400000000000000" pitchFamily="50" charset="-128"/>
                          <a:ea typeface="BIZ UDPゴシック" panose="020B0400000000000000" pitchFamily="50" charset="-128"/>
                        </a:rPr>
                        <a:t>82</a:t>
                      </a:r>
                      <a:r>
                        <a:rPr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0884-76-3300</a:t>
                      </a:r>
                      <a:endParaRPr lang="ja-JP" altLang="en-US" sz="100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和室・洋室・</a:t>
                      </a:r>
                      <a:endParaRPr kumimoji="1" lang="en-US" altLang="ja-JP" sz="1000" b="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000" b="0" dirty="0">
                          <a:solidFill>
                            <a:schemeClr val="tx1"/>
                          </a:solidFill>
                          <a:latin typeface="BIZ UDPゴシック" panose="020B0400000000000000" pitchFamily="50" charset="-128"/>
                          <a:ea typeface="BIZ UDPゴシック" panose="020B0400000000000000" pitchFamily="50" charset="-128"/>
                        </a:rPr>
                        <a:t>和洋室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和室宴会場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レストラン</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　</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18706083"/>
                  </a:ext>
                </a:extLst>
              </a:tr>
              <a:tr h="321389">
                <a:tc vMerge="1">
                  <a:txBody>
                    <a:bodyPr/>
                    <a:lstStyle/>
                    <a:p>
                      <a:endParaRPr kumimoji="1" lang="ja-JP" altLang="en-US" dirty="0"/>
                    </a:p>
                  </a:txBody>
                  <a:tcPr/>
                </a:tc>
                <a:tc>
                  <a:txBody>
                    <a:bodyPr/>
                    <a:lstStyle/>
                    <a:p>
                      <a:pPr algn="ctr"/>
                      <a:r>
                        <a:rPr lang="ja-JP" altLang="en-US" sz="1100" b="0" dirty="0">
                          <a:solidFill>
                            <a:schemeClr val="tx1"/>
                          </a:solidFill>
                          <a:latin typeface="BIZ UDPゴシック" panose="020B0400000000000000" pitchFamily="50" charset="-128"/>
                          <a:ea typeface="BIZ UDPゴシック" panose="020B0400000000000000" pitchFamily="50" charset="-128"/>
                        </a:rPr>
                        <a:t>海陽町</a:t>
                      </a:r>
                    </a:p>
                  </a:txBody>
                  <a:tcPr anchor="ctr">
                    <a:lnL w="1905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accent1">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BIZ UDPゴシック" panose="020B0400000000000000" pitchFamily="50" charset="-128"/>
                          <a:ea typeface="BIZ UDPゴシック" panose="020B0400000000000000" pitchFamily="50" charset="-128"/>
                        </a:rPr>
                        <a:t>ふれあいの宿　遊遊</a:t>
                      </a:r>
                      <a:r>
                        <a:rPr lang="en-US" altLang="ja-JP" sz="1100" b="1" dirty="0">
                          <a:solidFill>
                            <a:schemeClr val="tx1"/>
                          </a:solidFill>
                          <a:latin typeface="BIZ UDPゴシック" panose="020B0400000000000000" pitchFamily="50" charset="-128"/>
                          <a:ea typeface="BIZ UDPゴシック" panose="020B0400000000000000" pitchFamily="50" charset="-128"/>
                        </a:rPr>
                        <a:t>NASA</a:t>
                      </a:r>
                    </a:p>
                  </a:txBody>
                  <a:tcPr anchor="ctr">
                    <a:lnL w="1905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ja-JP" altLang="en-US" sz="900" b="0" dirty="0">
                          <a:solidFill>
                            <a:schemeClr val="tx1"/>
                          </a:solidFill>
                          <a:latin typeface="BIZ UDPゴシック" panose="020B0400000000000000" pitchFamily="50" charset="-128"/>
                          <a:ea typeface="BIZ UDPゴシック" panose="020B0400000000000000" pitchFamily="50" charset="-128"/>
                        </a:rPr>
                        <a:t>松浦様</a:t>
                      </a:r>
                      <a:r>
                        <a:rPr lang="en-US" altLang="ja-JP" sz="900" b="0" dirty="0">
                          <a:solidFill>
                            <a:schemeClr val="tx1"/>
                          </a:solidFill>
                          <a:latin typeface="BIZ UDPゴシック" panose="020B0400000000000000" pitchFamily="50" charset="-128"/>
                          <a:ea typeface="BIZ UDPゴシック" panose="020B0400000000000000" pitchFamily="50" charset="-128"/>
                        </a:rPr>
                        <a:t>/</a:t>
                      </a:r>
                      <a:r>
                        <a:rPr lang="ja-JP" altLang="en-US" sz="900" b="0" dirty="0">
                          <a:solidFill>
                            <a:schemeClr val="tx1"/>
                          </a:solidFill>
                          <a:latin typeface="BIZ UDPゴシック" panose="020B0400000000000000" pitchFamily="50" charset="-128"/>
                          <a:ea typeface="BIZ UDPゴシック" panose="020B0400000000000000" pitchFamily="50" charset="-128"/>
                        </a:rPr>
                        <a:t>植村様</a:t>
                      </a:r>
                      <a:r>
                        <a:rPr lang="en-US" altLang="ja-JP" sz="900" b="0" dirty="0">
                          <a:solidFill>
                            <a:schemeClr val="tx1"/>
                          </a:solidFill>
                          <a:latin typeface="BIZ UDPゴシック" panose="020B0400000000000000" pitchFamily="50" charset="-128"/>
                          <a:ea typeface="BIZ UDPゴシック" panose="020B0400000000000000" pitchFamily="50" charset="-128"/>
                        </a:rPr>
                        <a:t>/</a:t>
                      </a:r>
                      <a:r>
                        <a:rPr lang="ja-JP" altLang="en-US" sz="900" b="0" dirty="0">
                          <a:solidFill>
                            <a:schemeClr val="tx1"/>
                          </a:solidFill>
                          <a:latin typeface="BIZ UDPゴシック" panose="020B0400000000000000" pitchFamily="50" charset="-128"/>
                          <a:ea typeface="BIZ UDPゴシック" panose="020B0400000000000000" pitchFamily="50" charset="-128"/>
                        </a:rPr>
                        <a:t>坂木様</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n-US" altLang="ja-JP" sz="1000" b="0" dirty="0">
                          <a:solidFill>
                            <a:schemeClr val="tx1"/>
                          </a:solidFill>
                          <a:latin typeface="BIZ UDPゴシック" panose="020B0400000000000000" pitchFamily="50" charset="-128"/>
                          <a:ea typeface="BIZ UDPゴシック" panose="020B0400000000000000" pitchFamily="50" charset="-128"/>
                        </a:rPr>
                        <a:t>23</a:t>
                      </a:r>
                      <a:r>
                        <a:rPr lang="ja-JP" altLang="en-US" sz="1000" b="0" dirty="0">
                          <a:solidFill>
                            <a:schemeClr val="tx1"/>
                          </a:solidFill>
                          <a:latin typeface="BIZ UDPゴシック" panose="020B0400000000000000" pitchFamily="50" charset="-128"/>
                          <a:ea typeface="BIZ UDPゴシック" panose="020B0400000000000000" pitchFamily="50" charset="-128"/>
                        </a:rPr>
                        <a:t>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r"/>
                      <a:r>
                        <a:rPr lang="en-US" altLang="ja-JP" sz="1000" b="0" dirty="0">
                          <a:solidFill>
                            <a:schemeClr val="tx1"/>
                          </a:solidFill>
                          <a:latin typeface="BIZ UDPゴシック" panose="020B0400000000000000" pitchFamily="50" charset="-128"/>
                          <a:ea typeface="BIZ UDPゴシック" panose="020B0400000000000000" pitchFamily="50" charset="-128"/>
                        </a:rPr>
                        <a:t>78</a:t>
                      </a:r>
                      <a:r>
                        <a:rPr lang="ja-JP" altLang="en-US" sz="1000" b="0" dirty="0">
                          <a:solidFill>
                            <a:schemeClr val="tx1"/>
                          </a:solidFill>
                          <a:latin typeface="BIZ UDPゴシック" panose="020B0400000000000000" pitchFamily="50" charset="-128"/>
                          <a:ea typeface="BIZ UDPゴシック" panose="020B0400000000000000" pitchFamily="50" charset="-128"/>
                        </a:rPr>
                        <a:t>人</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altLang="ja-JP" sz="1000" dirty="0">
                          <a:solidFill>
                            <a:schemeClr val="tx1"/>
                          </a:solidFill>
                          <a:latin typeface="BIZ UDPゴシック" panose="020B0400000000000000" pitchFamily="50" charset="-128"/>
                          <a:ea typeface="BIZ UDPゴシック" panose="020B0400000000000000" pitchFamily="50" charset="-128"/>
                        </a:rPr>
                        <a:t>0884-73-0300</a:t>
                      </a:r>
                      <a:endParaRPr lang="ja-JP" altLang="en-US" sz="100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r>
                        <a:rPr kumimoji="1" lang="ja-JP" altLang="en-US" sz="1000" b="0" dirty="0">
                          <a:solidFill>
                            <a:schemeClr val="tx1"/>
                          </a:solidFill>
                          <a:latin typeface="BIZ UDPゴシック" panose="020B0400000000000000" pitchFamily="50" charset="-128"/>
                          <a:ea typeface="BIZ UDPゴシック" panose="020B0400000000000000" pitchFamily="50" charset="-128"/>
                        </a:rPr>
                        <a:t>和室・洋室</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レストラン</a:t>
                      </a:r>
                      <a:r>
                        <a:rPr kumimoji="1" lang="ja-JP" altLang="en-US" sz="1000" b="0" dirty="0">
                          <a:solidFill>
                            <a:schemeClr val="tx1"/>
                          </a:solidFill>
                          <a:latin typeface="BIZ UDPゴシック" panose="020B0400000000000000" pitchFamily="50" charset="-128"/>
                          <a:ea typeface="BIZ UDPゴシック" panose="020B0400000000000000" pitchFamily="50" charset="-128"/>
                        </a:rPr>
                        <a:t> </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和室宴会場</a:t>
                      </a:r>
                      <a:r>
                        <a:rPr kumimoji="1" lang="ja-JP" altLang="en-US" sz="800" b="0" dirty="0">
                          <a:solidFill>
                            <a:schemeClr val="tx1"/>
                          </a:solidFill>
                          <a:latin typeface="BIZ UDPゴシック" panose="020B0400000000000000" pitchFamily="50" charset="-128"/>
                          <a:ea typeface="BIZ UDPゴシック" panose="020B0400000000000000" pitchFamily="50" charset="-128"/>
                        </a:rPr>
                        <a:t>（椅子・テーブル）</a:t>
                      </a:r>
                      <a:endParaRPr kumimoji="1" lang="en-US" altLang="ja-JP" sz="8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lumMod val="50000"/>
                          <a:lumOff val="50000"/>
                        </a:schemeClr>
                      </a:solidFill>
                      <a:prstDash val="solid"/>
                      <a:round/>
                      <a:headEnd type="none" w="med" len="med"/>
                      <a:tailEnd type="none" w="med" len="med"/>
                    </a:lnL>
                    <a:lnR w="190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89695853"/>
                  </a:ext>
                </a:extLst>
              </a:tr>
            </a:tbl>
          </a:graphicData>
        </a:graphic>
      </p:graphicFrame>
      <p:sp>
        <p:nvSpPr>
          <p:cNvPr id="3" name="スライド番号プレースホルダー 2">
            <a:extLst>
              <a:ext uri="{FF2B5EF4-FFF2-40B4-BE49-F238E27FC236}">
                <a16:creationId xmlns:a16="http://schemas.microsoft.com/office/drawing/2014/main" id="{260CDBA8-6557-DB90-3644-5BE6F15AD3D3}"/>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20</a:t>
            </a:fld>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285C4157-84CA-631B-3FE0-12461E1675F4}"/>
              </a:ext>
            </a:extLst>
          </p:cNvPr>
          <p:cNvSpPr txBox="1">
            <a:spLocks/>
          </p:cNvSpPr>
          <p:nvPr/>
        </p:nvSpPr>
        <p:spPr>
          <a:xfrm>
            <a:off x="7697905" y="403497"/>
            <a:ext cx="1384581"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宿泊・アクセス</a:t>
            </a:r>
          </a:p>
        </p:txBody>
      </p:sp>
    </p:spTree>
    <p:extLst>
      <p:ext uri="{BB962C8B-B14F-4D97-AF65-F5344CB8AC3E}">
        <p14:creationId xmlns:p14="http://schemas.microsoft.com/office/powerpoint/2010/main" val="2076976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76E3D61-258B-E3FC-582A-7869D3E2400B}"/>
              </a:ext>
            </a:extLst>
          </p:cNvPr>
          <p:cNvPicPr>
            <a:picLocks noChangeAspect="1"/>
          </p:cNvPicPr>
          <p:nvPr/>
        </p:nvPicPr>
        <p:blipFill rotWithShape="1">
          <a:blip r:embed="rId2">
            <a:extLst>
              <a:ext uri="{28A0092B-C50C-407E-A947-70E740481C1C}">
                <a14:useLocalDpi xmlns:a14="http://schemas.microsoft.com/office/drawing/2010/main" val="0"/>
              </a:ext>
            </a:extLst>
          </a:blip>
          <a:srcRect l="589" t="375" b="9197"/>
          <a:stretch/>
        </p:blipFill>
        <p:spPr>
          <a:xfrm>
            <a:off x="165099" y="708858"/>
            <a:ext cx="6832508" cy="4467233"/>
          </a:xfrm>
          <a:prstGeom prst="rect">
            <a:avLst/>
          </a:prstGeom>
        </p:spPr>
      </p:pic>
      <p:sp>
        <p:nvSpPr>
          <p:cNvPr id="3" name="スライド番号プレースホルダー 2">
            <a:extLst>
              <a:ext uri="{FF2B5EF4-FFF2-40B4-BE49-F238E27FC236}">
                <a16:creationId xmlns:a16="http://schemas.microsoft.com/office/drawing/2014/main" id="{40821448-8036-AA13-6699-892A47A6348C}"/>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21</a:t>
            </a:fld>
            <a:endParaRPr kumimoji="1" lang="ja-JP" altLang="en-US">
              <a:latin typeface="BIZ UDPゴシック" panose="020B0400000000000000" pitchFamily="50" charset="-128"/>
              <a:ea typeface="BIZ UDPゴシック" panose="020B0400000000000000" pitchFamily="50" charset="-128"/>
            </a:endParaRPr>
          </a:p>
        </p:txBody>
      </p:sp>
      <p:sp>
        <p:nvSpPr>
          <p:cNvPr id="35" name="タイトル 1">
            <a:extLst>
              <a:ext uri="{FF2B5EF4-FFF2-40B4-BE49-F238E27FC236}">
                <a16:creationId xmlns:a16="http://schemas.microsoft.com/office/drawing/2014/main" id="{145CA3AA-38DE-EBA1-4335-2591D2D8E8CB}"/>
              </a:ext>
            </a:extLst>
          </p:cNvPr>
          <p:cNvSpPr txBox="1">
            <a:spLocks/>
          </p:cNvSpPr>
          <p:nvPr/>
        </p:nvSpPr>
        <p:spPr>
          <a:xfrm>
            <a:off x="7697905" y="403497"/>
            <a:ext cx="1384581"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宿泊・アクセス</a:t>
            </a:r>
          </a:p>
        </p:txBody>
      </p:sp>
      <p:sp>
        <p:nvSpPr>
          <p:cNvPr id="34" name="テキスト ボックス 33">
            <a:extLst>
              <a:ext uri="{FF2B5EF4-FFF2-40B4-BE49-F238E27FC236}">
                <a16:creationId xmlns:a16="http://schemas.microsoft.com/office/drawing/2014/main" id="{B379ACCA-B3CC-9542-410A-2286127285FD}"/>
              </a:ext>
            </a:extLst>
          </p:cNvPr>
          <p:cNvSpPr txBox="1"/>
          <p:nvPr/>
        </p:nvSpPr>
        <p:spPr>
          <a:xfrm>
            <a:off x="7234652" y="1629829"/>
            <a:ext cx="1013069" cy="246221"/>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00" b="1" dirty="0">
                <a:solidFill>
                  <a:schemeClr val="bg1"/>
                </a:solidFill>
                <a:latin typeface="BIZ UDPゴシック" panose="020B0400000000000000" pitchFamily="50" charset="-128"/>
                <a:ea typeface="BIZ UDPゴシック" panose="020B0400000000000000" pitchFamily="50" charset="-128"/>
              </a:rPr>
              <a:t>高松中央</a:t>
            </a:r>
            <a:r>
              <a:rPr lang="en-US" altLang="ja-JP" sz="1000" b="1" dirty="0">
                <a:solidFill>
                  <a:schemeClr val="bg1"/>
                </a:solidFill>
                <a:latin typeface="BIZ UDPゴシック" panose="020B0400000000000000" pitchFamily="50" charset="-128"/>
                <a:ea typeface="BIZ UDPゴシック" panose="020B0400000000000000" pitchFamily="50" charset="-128"/>
              </a:rPr>
              <a:t>IC</a:t>
            </a:r>
            <a:endParaRPr kumimoji="1" lang="ja-JP" altLang="en-US" sz="1000" b="1" dirty="0">
              <a:solidFill>
                <a:schemeClr val="bg1"/>
              </a:solidFill>
              <a:latin typeface="BIZ UDPゴシック" panose="020B0400000000000000" pitchFamily="50" charset="-128"/>
              <a:ea typeface="BIZ UDPゴシック" panose="020B0400000000000000" pitchFamily="50" charset="-128"/>
            </a:endParaRPr>
          </a:p>
        </p:txBody>
      </p:sp>
      <p:cxnSp>
        <p:nvCxnSpPr>
          <p:cNvPr id="36" name="直線コネクタ 35">
            <a:extLst>
              <a:ext uri="{FF2B5EF4-FFF2-40B4-BE49-F238E27FC236}">
                <a16:creationId xmlns:a16="http://schemas.microsoft.com/office/drawing/2014/main" id="{88D17E6A-8112-771C-A0C4-439C286AEFFE}"/>
              </a:ext>
            </a:extLst>
          </p:cNvPr>
          <p:cNvCxnSpPr>
            <a:cxnSpLocks/>
            <a:stCxn id="34" idx="2"/>
            <a:endCxn id="38" idx="0"/>
          </p:cNvCxnSpPr>
          <p:nvPr/>
        </p:nvCxnSpPr>
        <p:spPr>
          <a:xfrm>
            <a:off x="7741187" y="1876050"/>
            <a:ext cx="8832" cy="125366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C82EBEAE-3A01-1F7D-84F5-99D4A9BD76A2}"/>
              </a:ext>
            </a:extLst>
          </p:cNvPr>
          <p:cNvSpPr txBox="1"/>
          <p:nvPr/>
        </p:nvSpPr>
        <p:spPr>
          <a:xfrm>
            <a:off x="7278812" y="2346098"/>
            <a:ext cx="968910" cy="246221"/>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00" b="1" dirty="0">
                <a:solidFill>
                  <a:schemeClr val="bg1"/>
                </a:solidFill>
                <a:latin typeface="BIZ UDPゴシック" panose="020B0400000000000000" pitchFamily="50" charset="-128"/>
                <a:ea typeface="BIZ UDPゴシック" panose="020B0400000000000000" pitchFamily="50" charset="-128"/>
              </a:rPr>
              <a:t>井川池田</a:t>
            </a:r>
            <a:r>
              <a:rPr lang="en-US" altLang="ja-JP" sz="1000" b="1" dirty="0">
                <a:solidFill>
                  <a:schemeClr val="bg1"/>
                </a:solidFill>
                <a:latin typeface="BIZ UDPゴシック" panose="020B0400000000000000" pitchFamily="50" charset="-128"/>
                <a:ea typeface="BIZ UDPゴシック" panose="020B0400000000000000" pitchFamily="50" charset="-128"/>
              </a:rPr>
              <a:t>IC</a:t>
            </a:r>
            <a:endParaRPr kumimoji="1" lang="ja-JP" altLang="en-US" sz="1000" b="1" dirty="0">
              <a:solidFill>
                <a:schemeClr val="bg1"/>
              </a:solidFill>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D6E28965-0C4C-D5BE-FF44-99631CDD14EA}"/>
              </a:ext>
            </a:extLst>
          </p:cNvPr>
          <p:cNvSpPr txBox="1"/>
          <p:nvPr/>
        </p:nvSpPr>
        <p:spPr>
          <a:xfrm>
            <a:off x="7197206" y="3129710"/>
            <a:ext cx="1105625" cy="400110"/>
          </a:xfrm>
          <a:prstGeom prst="rect">
            <a:avLst/>
          </a:prstGeom>
          <a:solidFill>
            <a:srgbClr val="00B050"/>
          </a:solidFill>
          <a:ln w="57150">
            <a:solidFill>
              <a:srgbClr val="00B050"/>
            </a:solidFill>
          </a:ln>
        </p:spPr>
        <p:txBody>
          <a:bodyPr wrap="square"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そらの郷</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エリア</a:t>
            </a:r>
          </a:p>
        </p:txBody>
      </p:sp>
      <p:sp>
        <p:nvSpPr>
          <p:cNvPr id="39" name="テキスト ボックス 38">
            <a:extLst>
              <a:ext uri="{FF2B5EF4-FFF2-40B4-BE49-F238E27FC236}">
                <a16:creationId xmlns:a16="http://schemas.microsoft.com/office/drawing/2014/main" id="{5F321588-126D-62C0-0AFC-4DE080B799FE}"/>
              </a:ext>
            </a:extLst>
          </p:cNvPr>
          <p:cNvSpPr txBox="1"/>
          <p:nvPr/>
        </p:nvSpPr>
        <p:spPr>
          <a:xfrm>
            <a:off x="8568411" y="1632570"/>
            <a:ext cx="1013069" cy="246221"/>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000" b="1" dirty="0">
                <a:solidFill>
                  <a:schemeClr val="bg1"/>
                </a:solidFill>
                <a:latin typeface="BIZ UDPゴシック" panose="020B0400000000000000" pitchFamily="50" charset="-128"/>
                <a:ea typeface="BIZ UDPゴシック" panose="020B0400000000000000" pitchFamily="50" charset="-128"/>
              </a:rPr>
              <a:t>徳島</a:t>
            </a:r>
            <a:r>
              <a:rPr lang="en-US" altLang="ja-JP" sz="1000" b="1" dirty="0">
                <a:solidFill>
                  <a:schemeClr val="bg1"/>
                </a:solidFill>
                <a:latin typeface="BIZ UDPゴシック" panose="020B0400000000000000" pitchFamily="50" charset="-128"/>
                <a:ea typeface="BIZ UDPゴシック" panose="020B0400000000000000" pitchFamily="50" charset="-128"/>
              </a:rPr>
              <a:t>IC</a:t>
            </a:r>
            <a:endParaRPr kumimoji="1" lang="ja-JP" altLang="en-US" sz="1000" b="1" dirty="0">
              <a:solidFill>
                <a:schemeClr val="bg1"/>
              </a:solidFill>
              <a:latin typeface="BIZ UDPゴシック" panose="020B0400000000000000" pitchFamily="50" charset="-128"/>
              <a:ea typeface="BIZ UDPゴシック" panose="020B0400000000000000" pitchFamily="50" charset="-128"/>
            </a:endParaRPr>
          </a:p>
        </p:txBody>
      </p:sp>
      <p:cxnSp>
        <p:nvCxnSpPr>
          <p:cNvPr id="40" name="直線コネクタ 39">
            <a:extLst>
              <a:ext uri="{FF2B5EF4-FFF2-40B4-BE49-F238E27FC236}">
                <a16:creationId xmlns:a16="http://schemas.microsoft.com/office/drawing/2014/main" id="{FCB3C8D9-7C8E-4888-8847-85F04BE2884B}"/>
              </a:ext>
            </a:extLst>
          </p:cNvPr>
          <p:cNvCxnSpPr>
            <a:cxnSpLocks/>
            <a:stCxn id="39" idx="2"/>
            <a:endCxn id="42" idx="0"/>
          </p:cNvCxnSpPr>
          <p:nvPr/>
        </p:nvCxnSpPr>
        <p:spPr>
          <a:xfrm>
            <a:off x="9074946" y="1878791"/>
            <a:ext cx="12706" cy="122678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6430AF0E-6215-D0EE-C437-BD373B9C761A}"/>
              </a:ext>
            </a:extLst>
          </p:cNvPr>
          <p:cNvSpPr txBox="1"/>
          <p:nvPr/>
        </p:nvSpPr>
        <p:spPr>
          <a:xfrm>
            <a:off x="8547657" y="3105574"/>
            <a:ext cx="1079990" cy="400110"/>
          </a:xfrm>
          <a:prstGeom prst="rect">
            <a:avLst/>
          </a:prstGeom>
          <a:solidFill>
            <a:srgbClr val="0096D2"/>
          </a:solidFill>
          <a:ln w="57150">
            <a:solidFill>
              <a:srgbClr val="0096D2"/>
            </a:solidFill>
          </a:ln>
        </p:spPr>
        <p:txBody>
          <a:bodyPr wrap="square" rtlCol="0">
            <a:spAutoFit/>
          </a:bodyPr>
          <a:lstStyle/>
          <a:p>
            <a:pPr algn="ctr"/>
            <a:r>
              <a:rPr kumimoji="1" lang="ja-JP" altLang="en-US" sz="1000" b="1">
                <a:solidFill>
                  <a:schemeClr val="bg1"/>
                </a:solidFill>
                <a:latin typeface="BIZ UDPゴシック" panose="020B0400000000000000" pitchFamily="50" charset="-128"/>
                <a:ea typeface="BIZ UDPゴシック" panose="020B0400000000000000" pitchFamily="50" charset="-128"/>
              </a:rPr>
              <a:t>四国の右下</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エリア</a:t>
            </a:r>
          </a:p>
        </p:txBody>
      </p:sp>
      <p:sp>
        <p:nvSpPr>
          <p:cNvPr id="2" name="タイトル 1">
            <a:extLst>
              <a:ext uri="{FF2B5EF4-FFF2-40B4-BE49-F238E27FC236}">
                <a16:creationId xmlns:a16="http://schemas.microsoft.com/office/drawing/2014/main" id="{DCB0AFF2-5CB8-EEA8-BEA5-8877B4602EE7}"/>
              </a:ext>
            </a:extLst>
          </p:cNvPr>
          <p:cNvSpPr>
            <a:spLocks noGrp="1"/>
          </p:cNvSpPr>
          <p:nvPr>
            <p:ph type="title" idx="4294967295"/>
          </p:nvPr>
        </p:nvSpPr>
        <p:spPr>
          <a:xfrm>
            <a:off x="152401" y="780991"/>
            <a:ext cx="2568574" cy="364266"/>
          </a:xfrm>
          <a:solidFill>
            <a:srgbClr val="00668D"/>
          </a:solidFill>
        </p:spPr>
        <p:txBody>
          <a:bodyPr>
            <a:normAutofit/>
          </a:bodyPr>
          <a:lstStyle/>
          <a:p>
            <a:pPr algn="ctr">
              <a:lnSpc>
                <a:spcPct val="100000"/>
              </a:lnSpc>
            </a:pPr>
            <a:r>
              <a:rPr lang="ja-JP" altLang="en-US" sz="1600" b="1" spc="-15" dirty="0">
                <a:solidFill>
                  <a:schemeClr val="bg1"/>
                </a:solidFill>
                <a:latin typeface="BIZ UDPゴシック" panose="020B0400000000000000" pitchFamily="50" charset="-128"/>
                <a:ea typeface="BIZ UDPゴシック" panose="020B0400000000000000" pitchFamily="50" charset="-128"/>
                <a:cs typeface="Yu Gothic"/>
              </a:rPr>
              <a:t>主な</a:t>
            </a:r>
            <a:r>
              <a:rPr kumimoji="1" lang="ja-JP" altLang="en-US" sz="1600" b="1" i="0" u="none" strike="noStrike" kern="1200" cap="none" spc="-15"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交通機関でのアクセ</a:t>
            </a:r>
            <a:r>
              <a:rPr kumimoji="1" lang="ja-JP" altLang="en-US" sz="16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ス</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86" name="テキスト ボックス 85">
            <a:extLst>
              <a:ext uri="{FF2B5EF4-FFF2-40B4-BE49-F238E27FC236}">
                <a16:creationId xmlns:a16="http://schemas.microsoft.com/office/drawing/2014/main" id="{DD158D48-C007-B3C0-27FC-F3144DA894F8}"/>
              </a:ext>
            </a:extLst>
          </p:cNvPr>
          <p:cNvSpPr txBox="1"/>
          <p:nvPr/>
        </p:nvSpPr>
        <p:spPr>
          <a:xfrm>
            <a:off x="7062721" y="1274218"/>
            <a:ext cx="2726391" cy="276999"/>
          </a:xfrm>
          <a:prstGeom prst="rect">
            <a:avLst/>
          </a:prstGeom>
          <a:solidFill>
            <a:srgbClr val="00668D"/>
          </a:solidFill>
        </p:spPr>
        <p:txBody>
          <a:bodyPr wrap="square" rtlCol="0">
            <a:spAutoFit/>
          </a:bodyPr>
          <a:lstStyle/>
          <a:p>
            <a:r>
              <a:rPr lang="ja-JP" altLang="en-US" sz="1200" b="1" spc="-5" dirty="0">
                <a:solidFill>
                  <a:schemeClr val="bg1"/>
                </a:solidFill>
                <a:latin typeface="BIZ UDPゴシック" panose="020B0400000000000000" pitchFamily="50" charset="-128"/>
                <a:ea typeface="BIZ UDPゴシック" panose="020B0400000000000000" pitchFamily="50" charset="-128"/>
                <a:cs typeface="MS UI Gothic"/>
              </a:rPr>
              <a:t>■バス利用</a:t>
            </a:r>
            <a:r>
              <a:rPr lang="ja-JP" altLang="en-US" sz="1000" b="1" spc="-5" dirty="0">
                <a:solidFill>
                  <a:schemeClr val="bg1"/>
                </a:solidFill>
                <a:latin typeface="BIZ UDPゴシック" panose="020B0400000000000000" pitchFamily="50" charset="-128"/>
                <a:ea typeface="BIZ UDPゴシック" panose="020B0400000000000000" pitchFamily="50" charset="-128"/>
                <a:cs typeface="MS UI Gothic"/>
              </a:rPr>
              <a:t>（各高速道路インターチェンジ）</a:t>
            </a:r>
            <a:endParaRPr kumimoji="1" lang="ja-JP" altLang="en-US" sz="10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S UI Gothic"/>
            </a:endParaRPr>
          </a:p>
        </p:txBody>
      </p:sp>
      <p:sp>
        <p:nvSpPr>
          <p:cNvPr id="116" name="テキスト ボックス 115">
            <a:extLst>
              <a:ext uri="{FF2B5EF4-FFF2-40B4-BE49-F238E27FC236}">
                <a16:creationId xmlns:a16="http://schemas.microsoft.com/office/drawing/2014/main" id="{78B3E587-1D57-05FA-28A2-BB6CCE31E3F4}"/>
              </a:ext>
            </a:extLst>
          </p:cNvPr>
          <p:cNvSpPr txBox="1"/>
          <p:nvPr/>
        </p:nvSpPr>
        <p:spPr>
          <a:xfrm>
            <a:off x="8526122" y="2398583"/>
            <a:ext cx="1105625" cy="400110"/>
          </a:xfrm>
          <a:prstGeom prst="rect">
            <a:avLst/>
          </a:prstGeom>
          <a:solidFill>
            <a:srgbClr val="FF6600"/>
          </a:solidFill>
          <a:ln w="57150">
            <a:solidFill>
              <a:srgbClr val="FF6600"/>
            </a:solidFill>
          </a:ln>
        </p:spPr>
        <p:txBody>
          <a:bodyPr wrap="square"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イーストとくしま</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エリア</a:t>
            </a:r>
          </a:p>
        </p:txBody>
      </p:sp>
      <p:grpSp>
        <p:nvGrpSpPr>
          <p:cNvPr id="150" name="グループ化 149">
            <a:extLst>
              <a:ext uri="{FF2B5EF4-FFF2-40B4-BE49-F238E27FC236}">
                <a16:creationId xmlns:a16="http://schemas.microsoft.com/office/drawing/2014/main" id="{CCBA2A8C-6AB9-B7F1-3C7E-F6F50EF95CE2}"/>
              </a:ext>
            </a:extLst>
          </p:cNvPr>
          <p:cNvGrpSpPr/>
          <p:nvPr/>
        </p:nvGrpSpPr>
        <p:grpSpPr>
          <a:xfrm>
            <a:off x="5210586" y="5204354"/>
            <a:ext cx="4578526" cy="1528869"/>
            <a:chOff x="5123350" y="5061243"/>
            <a:chExt cx="4578526" cy="1528869"/>
          </a:xfrm>
        </p:grpSpPr>
        <p:sp>
          <p:nvSpPr>
            <p:cNvPr id="44" name="テキスト ボックス 43">
              <a:extLst>
                <a:ext uri="{FF2B5EF4-FFF2-40B4-BE49-F238E27FC236}">
                  <a16:creationId xmlns:a16="http://schemas.microsoft.com/office/drawing/2014/main" id="{F8B8C1F1-7180-1E83-47D5-A1890B5F11F8}"/>
                </a:ext>
              </a:extLst>
            </p:cNvPr>
            <p:cNvSpPr txBox="1"/>
            <p:nvPr/>
          </p:nvSpPr>
          <p:spPr>
            <a:xfrm>
              <a:off x="7348239" y="5407330"/>
              <a:ext cx="893579" cy="246221"/>
            </a:xfrm>
            <a:prstGeom prst="rect">
              <a:avLst/>
            </a:prstGeom>
            <a:solidFill>
              <a:srgbClr val="002060"/>
            </a:solidFill>
            <a:ln>
              <a:noFill/>
            </a:ln>
          </p:spPr>
          <p:txBody>
            <a:bodyPr wrap="square" rtlCol="0">
              <a:spAutoFit/>
            </a:bodyPr>
            <a:lstStyle/>
            <a:p>
              <a:pPr algn="ctr"/>
              <a:r>
                <a:rPr lang="en-US" altLang="ja-JP" sz="1000" b="1">
                  <a:solidFill>
                    <a:schemeClr val="bg1"/>
                  </a:solidFill>
                  <a:latin typeface="BIZ UDPゴシック" panose="020B0400000000000000" pitchFamily="50" charset="-128"/>
                  <a:ea typeface="BIZ UDPゴシック" panose="020B0400000000000000" pitchFamily="50" charset="-128"/>
                </a:rPr>
                <a:t>JR</a:t>
              </a:r>
              <a:r>
                <a:rPr lang="ja-JP" altLang="en-US" sz="1000" b="1">
                  <a:solidFill>
                    <a:schemeClr val="bg1"/>
                  </a:solidFill>
                  <a:latin typeface="BIZ UDPゴシック" panose="020B0400000000000000" pitchFamily="50" charset="-128"/>
                  <a:ea typeface="BIZ UDPゴシック" panose="020B0400000000000000" pitchFamily="50" charset="-128"/>
                </a:rPr>
                <a:t>徳島駅</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DD225DFD-D9D1-B558-1540-6E58D918DBBD}"/>
                </a:ext>
              </a:extLst>
            </p:cNvPr>
            <p:cNvSpPr txBox="1"/>
            <p:nvPr/>
          </p:nvSpPr>
          <p:spPr>
            <a:xfrm>
              <a:off x="5258410" y="5403504"/>
              <a:ext cx="937660" cy="246221"/>
            </a:xfrm>
            <a:prstGeom prst="rect">
              <a:avLst/>
            </a:prstGeom>
            <a:solidFill>
              <a:srgbClr val="002060"/>
            </a:solidFill>
            <a:ln>
              <a:noFill/>
            </a:ln>
          </p:spPr>
          <p:txBody>
            <a:bodyPr wrap="square" rtlCol="0">
              <a:spAutoFit/>
            </a:bodyPr>
            <a:lstStyle/>
            <a:p>
              <a:pPr algn="ctr"/>
              <a:r>
                <a:rPr lang="en-US" altLang="ja-JP" sz="1000" b="1">
                  <a:solidFill>
                    <a:schemeClr val="bg1"/>
                  </a:solidFill>
                  <a:latin typeface="BIZ UDPゴシック" panose="020B0400000000000000" pitchFamily="50" charset="-128"/>
                  <a:ea typeface="BIZ UDPゴシック" panose="020B0400000000000000" pitchFamily="50" charset="-128"/>
                </a:rPr>
                <a:t>JR</a:t>
              </a:r>
              <a:r>
                <a:rPr lang="ja-JP" altLang="en-US" sz="1000" b="1">
                  <a:solidFill>
                    <a:schemeClr val="bg1"/>
                  </a:solidFill>
                  <a:latin typeface="BIZ UDPゴシック" panose="020B0400000000000000" pitchFamily="50" charset="-128"/>
                  <a:ea typeface="BIZ UDPゴシック" panose="020B0400000000000000" pitchFamily="50" charset="-128"/>
                </a:rPr>
                <a:t>岡山駅</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p:txBody>
        </p:sp>
        <p:cxnSp>
          <p:nvCxnSpPr>
            <p:cNvPr id="57" name="コネクタ: カギ線 56">
              <a:extLst>
                <a:ext uri="{FF2B5EF4-FFF2-40B4-BE49-F238E27FC236}">
                  <a16:creationId xmlns:a16="http://schemas.microsoft.com/office/drawing/2014/main" id="{61E12290-F47C-E9C8-B060-AE3DD30F857B}"/>
                </a:ext>
              </a:extLst>
            </p:cNvPr>
            <p:cNvCxnSpPr>
              <a:cxnSpLocks/>
              <a:stCxn id="44" idx="2"/>
              <a:endCxn id="59" idx="0"/>
            </p:cNvCxnSpPr>
            <p:nvPr/>
          </p:nvCxnSpPr>
          <p:spPr>
            <a:xfrm rot="16200000" flipH="1">
              <a:off x="8075667" y="5372913"/>
              <a:ext cx="690340" cy="1251616"/>
            </a:xfrm>
            <a:prstGeom prst="bentConnector3">
              <a:avLst>
                <a:gd name="adj1" fmla="val 28757"/>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コネクタ: カギ線 57">
              <a:extLst>
                <a:ext uri="{FF2B5EF4-FFF2-40B4-BE49-F238E27FC236}">
                  <a16:creationId xmlns:a16="http://schemas.microsoft.com/office/drawing/2014/main" id="{C00B2304-AE69-B1AB-E14A-E6EADB8D7289}"/>
                </a:ext>
              </a:extLst>
            </p:cNvPr>
            <p:cNvCxnSpPr>
              <a:cxnSpLocks/>
              <a:stCxn id="44" idx="2"/>
            </p:cNvCxnSpPr>
            <p:nvPr/>
          </p:nvCxnSpPr>
          <p:spPr>
            <a:xfrm rot="5400000">
              <a:off x="6925255" y="5224293"/>
              <a:ext cx="440517" cy="1299033"/>
            </a:xfrm>
            <a:prstGeom prst="bentConnector3">
              <a:avLst>
                <a:gd name="adj1" fmla="val 44125"/>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1DAEC1FF-D11D-62B6-F8F5-2DA4B01335B4}"/>
                </a:ext>
              </a:extLst>
            </p:cNvPr>
            <p:cNvSpPr txBox="1"/>
            <p:nvPr/>
          </p:nvSpPr>
          <p:spPr>
            <a:xfrm>
              <a:off x="8425917" y="6343891"/>
              <a:ext cx="1241456" cy="246221"/>
            </a:xfrm>
            <a:prstGeom prst="rect">
              <a:avLst/>
            </a:prstGeom>
            <a:solidFill>
              <a:srgbClr val="0096D2"/>
            </a:solidFill>
            <a:ln w="57150">
              <a:solidFill>
                <a:srgbClr val="0096D2"/>
              </a:solidFill>
            </a:ln>
          </p:spPr>
          <p:txBody>
            <a:bodyPr wrap="square"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四国の右下エリア</a:t>
              </a:r>
            </a:p>
          </p:txBody>
        </p:sp>
        <p:sp>
          <p:nvSpPr>
            <p:cNvPr id="60" name="テキスト ボックス 59">
              <a:extLst>
                <a:ext uri="{FF2B5EF4-FFF2-40B4-BE49-F238E27FC236}">
                  <a16:creationId xmlns:a16="http://schemas.microsoft.com/office/drawing/2014/main" id="{4297C9AF-F467-15E2-0A31-2F81C498C846}"/>
                </a:ext>
              </a:extLst>
            </p:cNvPr>
            <p:cNvSpPr txBox="1"/>
            <p:nvPr/>
          </p:nvSpPr>
          <p:spPr>
            <a:xfrm>
              <a:off x="5869858" y="6343891"/>
              <a:ext cx="1105626" cy="246221"/>
            </a:xfrm>
            <a:prstGeom prst="rect">
              <a:avLst/>
            </a:prstGeom>
            <a:solidFill>
              <a:srgbClr val="00B050"/>
            </a:solidFill>
            <a:ln w="57150">
              <a:solidFill>
                <a:srgbClr val="00B050"/>
              </a:solidFill>
            </a:ln>
          </p:spPr>
          <p:txBody>
            <a:bodyPr wrap="square"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そらの郷エリア</a:t>
              </a:r>
            </a:p>
          </p:txBody>
        </p:sp>
        <p:sp>
          <p:nvSpPr>
            <p:cNvPr id="62" name="テキスト ボックス 61">
              <a:extLst>
                <a:ext uri="{FF2B5EF4-FFF2-40B4-BE49-F238E27FC236}">
                  <a16:creationId xmlns:a16="http://schemas.microsoft.com/office/drawing/2014/main" id="{3007D20F-3D11-EEEF-2FDF-E935BFC712C0}"/>
                </a:ext>
              </a:extLst>
            </p:cNvPr>
            <p:cNvSpPr txBox="1"/>
            <p:nvPr/>
          </p:nvSpPr>
          <p:spPr>
            <a:xfrm>
              <a:off x="5863464" y="6060233"/>
              <a:ext cx="1101071" cy="246221"/>
            </a:xfrm>
            <a:prstGeom prst="rect">
              <a:avLst/>
            </a:prstGeom>
            <a:solidFill>
              <a:srgbClr val="002060"/>
            </a:solidFill>
            <a:ln>
              <a:noFill/>
            </a:ln>
          </p:spPr>
          <p:txBody>
            <a:bodyPr wrap="square" rtlCol="0">
              <a:spAutoFit/>
            </a:bodyPr>
            <a:lstStyle/>
            <a:p>
              <a:pPr algn="ctr"/>
              <a:r>
                <a:rPr lang="en-US" altLang="ja-JP" sz="1000" b="1">
                  <a:solidFill>
                    <a:schemeClr val="bg1"/>
                  </a:solidFill>
                  <a:latin typeface="BIZ UDPゴシック" panose="020B0400000000000000" pitchFamily="50" charset="-128"/>
                  <a:ea typeface="BIZ UDPゴシック" panose="020B0400000000000000" pitchFamily="50" charset="-128"/>
                </a:rPr>
                <a:t>JR</a:t>
              </a:r>
              <a:r>
                <a:rPr lang="ja-JP" altLang="en-US" sz="1000" b="1">
                  <a:solidFill>
                    <a:schemeClr val="bg1"/>
                  </a:solidFill>
                  <a:latin typeface="BIZ UDPゴシック" panose="020B0400000000000000" pitchFamily="50" charset="-128"/>
                  <a:ea typeface="BIZ UDPゴシック" panose="020B0400000000000000" pitchFamily="50" charset="-128"/>
                </a:rPr>
                <a:t>阿波</a:t>
              </a:r>
              <a:r>
                <a:rPr lang="ja-JP" altLang="en-US" sz="1000" b="1" dirty="0">
                  <a:solidFill>
                    <a:schemeClr val="bg1"/>
                  </a:solidFill>
                  <a:latin typeface="BIZ UDPゴシック" panose="020B0400000000000000" pitchFamily="50" charset="-128"/>
                  <a:ea typeface="BIZ UDPゴシック" panose="020B0400000000000000" pitchFamily="50" charset="-128"/>
                </a:rPr>
                <a:t>池田駅</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A0BBA21F-BB35-C80F-B662-8CA035189CB4}"/>
                </a:ext>
              </a:extLst>
            </p:cNvPr>
            <p:cNvSpPr txBox="1"/>
            <p:nvPr/>
          </p:nvSpPr>
          <p:spPr>
            <a:xfrm>
              <a:off x="6899076" y="5736769"/>
              <a:ext cx="725242"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900" b="1">
                  <a:solidFill>
                    <a:srgbClr val="002060"/>
                  </a:solidFill>
                  <a:latin typeface="BIZ UDPゴシック" panose="020B0400000000000000" pitchFamily="50" charset="-128"/>
                  <a:ea typeface="BIZ UDPゴシック" panose="020B0400000000000000" pitchFamily="50" charset="-128"/>
                </a:rPr>
                <a:t>JR70</a:t>
              </a:r>
              <a:r>
                <a:rPr lang="ja-JP" altLang="en-US" sz="900" b="1">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sp>
          <p:nvSpPr>
            <p:cNvPr id="64" name="テキスト ボックス 63">
              <a:extLst>
                <a:ext uri="{FF2B5EF4-FFF2-40B4-BE49-F238E27FC236}">
                  <a16:creationId xmlns:a16="http://schemas.microsoft.com/office/drawing/2014/main" id="{5ABA443A-561C-241D-BD77-EB6A451A10F0}"/>
                </a:ext>
              </a:extLst>
            </p:cNvPr>
            <p:cNvSpPr txBox="1"/>
            <p:nvPr/>
          </p:nvSpPr>
          <p:spPr>
            <a:xfrm>
              <a:off x="7987442" y="5736769"/>
              <a:ext cx="987463"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900" b="1">
                  <a:solidFill>
                    <a:srgbClr val="002060"/>
                  </a:solidFill>
                  <a:latin typeface="BIZ UDPゴシック" panose="020B0400000000000000" pitchFamily="50" charset="-128"/>
                  <a:ea typeface="BIZ UDPゴシック" panose="020B0400000000000000" pitchFamily="50" charset="-128"/>
                </a:rPr>
                <a:t>JR50</a:t>
              </a:r>
              <a:r>
                <a:rPr lang="ja-JP" altLang="en-US" sz="900" b="1">
                  <a:solidFill>
                    <a:srgbClr val="002060"/>
                  </a:solidFill>
                  <a:latin typeface="BIZ UDPゴシック" panose="020B0400000000000000" pitchFamily="50" charset="-128"/>
                  <a:ea typeface="BIZ UDPゴシック" panose="020B0400000000000000" pitchFamily="50" charset="-128"/>
                </a:rPr>
                <a:t>～</a:t>
              </a:r>
              <a:r>
                <a:rPr lang="en-US" altLang="ja-JP" sz="900" b="1">
                  <a:solidFill>
                    <a:srgbClr val="002060"/>
                  </a:solidFill>
                  <a:latin typeface="BIZ UDPゴシック" panose="020B0400000000000000" pitchFamily="50" charset="-128"/>
                  <a:ea typeface="BIZ UDPゴシック" panose="020B0400000000000000" pitchFamily="50" charset="-128"/>
                </a:rPr>
                <a:t>120</a:t>
              </a:r>
              <a:r>
                <a:rPr lang="ja-JP" altLang="en-US" sz="900" b="1">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cxnSp>
          <p:nvCxnSpPr>
            <p:cNvPr id="65" name="コネクタ: カギ線 64">
              <a:extLst>
                <a:ext uri="{FF2B5EF4-FFF2-40B4-BE49-F238E27FC236}">
                  <a16:creationId xmlns:a16="http://schemas.microsoft.com/office/drawing/2014/main" id="{434AC047-B00E-CF43-6FEC-B9270D313757}"/>
                </a:ext>
              </a:extLst>
            </p:cNvPr>
            <p:cNvCxnSpPr>
              <a:cxnSpLocks/>
              <a:stCxn id="46" idx="2"/>
              <a:endCxn id="62" idx="0"/>
            </p:cNvCxnSpPr>
            <p:nvPr/>
          </p:nvCxnSpPr>
          <p:spPr>
            <a:xfrm rot="16200000" flipH="1">
              <a:off x="5865366" y="5511599"/>
              <a:ext cx="410508" cy="686760"/>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9858FF9C-4849-F4DC-B3A1-F22FFD4A28B6}"/>
                </a:ext>
              </a:extLst>
            </p:cNvPr>
            <p:cNvSpPr txBox="1"/>
            <p:nvPr/>
          </p:nvSpPr>
          <p:spPr>
            <a:xfrm>
              <a:off x="5391929" y="5719280"/>
              <a:ext cx="708485"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900" b="1">
                  <a:solidFill>
                    <a:srgbClr val="002060"/>
                  </a:solidFill>
                  <a:latin typeface="BIZ UDPゴシック" panose="020B0400000000000000" pitchFamily="50" charset="-128"/>
                  <a:ea typeface="BIZ UDPゴシック" panose="020B0400000000000000" pitchFamily="50" charset="-128"/>
                </a:rPr>
                <a:t>JR60</a:t>
              </a:r>
              <a:r>
                <a:rPr lang="ja-JP" altLang="en-US" sz="900" b="1">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cxnSp>
          <p:nvCxnSpPr>
            <p:cNvPr id="83" name="直線コネクタ 82">
              <a:extLst>
                <a:ext uri="{FF2B5EF4-FFF2-40B4-BE49-F238E27FC236}">
                  <a16:creationId xmlns:a16="http://schemas.microsoft.com/office/drawing/2014/main" id="{A06B08AA-FA7A-4157-0028-A9CBF4A11571}"/>
                </a:ext>
              </a:extLst>
            </p:cNvPr>
            <p:cNvCxnSpPr>
              <a:cxnSpLocks/>
              <a:stCxn id="44" idx="3"/>
              <a:endCxn id="61" idx="1"/>
            </p:cNvCxnSpPr>
            <p:nvPr/>
          </p:nvCxnSpPr>
          <p:spPr>
            <a:xfrm>
              <a:off x="8241818" y="5530441"/>
              <a:ext cx="65114" cy="479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A7BBFC88-CFBA-4911-0D01-3156A2D4B11D}"/>
                </a:ext>
              </a:extLst>
            </p:cNvPr>
            <p:cNvSpPr txBox="1"/>
            <p:nvPr/>
          </p:nvSpPr>
          <p:spPr>
            <a:xfrm>
              <a:off x="5123350" y="5061243"/>
              <a:ext cx="4578526" cy="276999"/>
            </a:xfrm>
            <a:prstGeom prst="rect">
              <a:avLst/>
            </a:prstGeom>
            <a:solidFill>
              <a:srgbClr val="00668D"/>
            </a:solidFill>
          </p:spPr>
          <p:txBody>
            <a:bodyPr wrap="square" rtlCol="0">
              <a:spAutoFit/>
            </a:bodyPr>
            <a:lstStyle/>
            <a:p>
              <a:r>
                <a:rPr lang="ja-JP" altLang="en-US" sz="1200" b="1" spc="-5" dirty="0">
                  <a:solidFill>
                    <a:schemeClr val="bg1"/>
                  </a:solidFill>
                  <a:latin typeface="BIZ UDPゴシック" panose="020B0400000000000000" pitchFamily="50" charset="-128"/>
                  <a:ea typeface="BIZ UDPゴシック" panose="020B0400000000000000" pitchFamily="50" charset="-128"/>
                  <a:cs typeface="MS UI Gothic"/>
                </a:rPr>
                <a:t>■ＪＲ利用（岡山駅）</a:t>
              </a:r>
              <a:r>
                <a:rPr kumimoji="1" lang="ja-JP" altLang="en-US" sz="1200" b="0" i="0" u="none" strike="noStrike" kern="1200" cap="none" spc="-5"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S UI Gothic"/>
                </a:rPr>
                <a:t>　</a:t>
              </a:r>
              <a:endParaRPr kumimoji="1" lang="ja-JP" altLang="en-US" sz="1200" dirty="0"/>
            </a:p>
          </p:txBody>
        </p:sp>
        <p:sp>
          <p:nvSpPr>
            <p:cNvPr id="61" name="テキスト ボックス 60">
              <a:extLst>
                <a:ext uri="{FF2B5EF4-FFF2-40B4-BE49-F238E27FC236}">
                  <a16:creationId xmlns:a16="http://schemas.microsoft.com/office/drawing/2014/main" id="{DE26D6AA-5AC5-D9CF-7CD8-E5F68C369DA6}"/>
                </a:ext>
              </a:extLst>
            </p:cNvPr>
            <p:cNvSpPr txBox="1"/>
            <p:nvPr/>
          </p:nvSpPr>
          <p:spPr>
            <a:xfrm>
              <a:off x="8306932" y="5412129"/>
              <a:ext cx="1360441" cy="246221"/>
            </a:xfrm>
            <a:prstGeom prst="rect">
              <a:avLst/>
            </a:prstGeom>
            <a:solidFill>
              <a:srgbClr val="FF6600"/>
            </a:solidFill>
            <a:ln w="57150">
              <a:solidFill>
                <a:srgbClr val="FF6600"/>
              </a:solidFill>
            </a:ln>
          </p:spPr>
          <p:txBody>
            <a:bodyPr wrap="square" lIns="0" rIns="0"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イーストとくしまエリア</a:t>
              </a:r>
            </a:p>
          </p:txBody>
        </p:sp>
        <p:cxnSp>
          <p:nvCxnSpPr>
            <p:cNvPr id="141" name="直線コネクタ 140">
              <a:extLst>
                <a:ext uri="{FF2B5EF4-FFF2-40B4-BE49-F238E27FC236}">
                  <a16:creationId xmlns:a16="http://schemas.microsoft.com/office/drawing/2014/main" id="{BD503AAE-3952-0927-F8C9-CBD43E0DA9A3}"/>
                </a:ext>
              </a:extLst>
            </p:cNvPr>
            <p:cNvCxnSpPr>
              <a:cxnSpLocks/>
              <a:stCxn id="46" idx="3"/>
              <a:endCxn id="44" idx="1"/>
            </p:cNvCxnSpPr>
            <p:nvPr/>
          </p:nvCxnSpPr>
          <p:spPr>
            <a:xfrm>
              <a:off x="6196070" y="5526615"/>
              <a:ext cx="1152169" cy="382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69" name="グループ化 168">
            <a:extLst>
              <a:ext uri="{FF2B5EF4-FFF2-40B4-BE49-F238E27FC236}">
                <a16:creationId xmlns:a16="http://schemas.microsoft.com/office/drawing/2014/main" id="{14430564-A793-68D6-A620-8A5873E570E4}"/>
              </a:ext>
            </a:extLst>
          </p:cNvPr>
          <p:cNvGrpSpPr/>
          <p:nvPr/>
        </p:nvGrpSpPr>
        <p:grpSpPr>
          <a:xfrm>
            <a:off x="252335" y="5199670"/>
            <a:ext cx="4752975" cy="1518563"/>
            <a:chOff x="165099" y="5216922"/>
            <a:chExt cx="4752975" cy="1518563"/>
          </a:xfrm>
        </p:grpSpPr>
        <p:sp>
          <p:nvSpPr>
            <p:cNvPr id="45" name="テキスト ボックス 44">
              <a:extLst>
                <a:ext uri="{FF2B5EF4-FFF2-40B4-BE49-F238E27FC236}">
                  <a16:creationId xmlns:a16="http://schemas.microsoft.com/office/drawing/2014/main" id="{1E33E01C-9F8A-F06A-947D-E63A099C16CB}"/>
                </a:ext>
              </a:extLst>
            </p:cNvPr>
            <p:cNvSpPr txBox="1"/>
            <p:nvPr/>
          </p:nvSpPr>
          <p:spPr>
            <a:xfrm>
              <a:off x="165099" y="5552118"/>
              <a:ext cx="1135713" cy="246221"/>
            </a:xfrm>
            <a:prstGeom prst="rect">
              <a:avLst/>
            </a:prstGeom>
            <a:solidFill>
              <a:srgbClr val="002060"/>
            </a:solidFill>
            <a:ln>
              <a:noFill/>
            </a:ln>
          </p:spPr>
          <p:txBody>
            <a:bodyPr wrap="square" rtlCol="0">
              <a:spAutoFit/>
            </a:bodyPr>
            <a:lstStyle/>
            <a:p>
              <a:pPr algn="ctr"/>
              <a:r>
                <a:rPr lang="ja-JP" altLang="en-US" sz="1000" b="1" dirty="0">
                  <a:solidFill>
                    <a:schemeClr val="bg1"/>
                  </a:solidFill>
                  <a:latin typeface="BIZ UDPゴシック" panose="020B0400000000000000" pitchFamily="50" charset="-128"/>
                  <a:ea typeface="BIZ UDPゴシック" panose="020B0400000000000000" pitchFamily="50" charset="-128"/>
                </a:rPr>
                <a:t>高松空港</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5420739C-E7EC-3D95-236C-66CE81B36949}"/>
                </a:ext>
              </a:extLst>
            </p:cNvPr>
            <p:cNvSpPr txBox="1"/>
            <p:nvPr/>
          </p:nvSpPr>
          <p:spPr>
            <a:xfrm>
              <a:off x="1941830" y="5553501"/>
              <a:ext cx="1476913" cy="246221"/>
            </a:xfrm>
            <a:prstGeom prst="rect">
              <a:avLst/>
            </a:prstGeom>
            <a:solidFill>
              <a:srgbClr val="002060"/>
            </a:solidFill>
            <a:ln>
              <a:noFill/>
            </a:ln>
          </p:spPr>
          <p:txBody>
            <a:bodyPr wrap="square" rtlCol="0">
              <a:spAutoFit/>
            </a:bodyPr>
            <a:lstStyle/>
            <a:p>
              <a:pPr algn="ctr"/>
              <a:r>
                <a:rPr lang="ja-JP" altLang="en-US" sz="1000" b="1" dirty="0">
                  <a:solidFill>
                    <a:schemeClr val="bg1"/>
                  </a:solidFill>
                  <a:latin typeface="BIZ UDPゴシック" panose="020B0400000000000000" pitchFamily="50" charset="-128"/>
                  <a:ea typeface="BIZ UDPゴシック" panose="020B0400000000000000" pitchFamily="50" charset="-128"/>
                </a:rPr>
                <a:t>徳島阿波おどり空港</a:t>
              </a:r>
              <a:endParaRPr kumimoji="1" lang="en-US" altLang="ja-JP" sz="1000" b="1" dirty="0">
                <a:solidFill>
                  <a:schemeClr val="bg1"/>
                </a:solidFill>
                <a:latin typeface="BIZ UDPゴシック" panose="020B0400000000000000" pitchFamily="50" charset="-128"/>
                <a:ea typeface="BIZ UDPゴシック" panose="020B0400000000000000" pitchFamily="50" charset="-128"/>
              </a:endParaRPr>
            </a:p>
          </p:txBody>
        </p:sp>
        <p:cxnSp>
          <p:nvCxnSpPr>
            <p:cNvPr id="49" name="コネクタ: カギ線 48">
              <a:extLst>
                <a:ext uri="{FF2B5EF4-FFF2-40B4-BE49-F238E27FC236}">
                  <a16:creationId xmlns:a16="http://schemas.microsoft.com/office/drawing/2014/main" id="{45DE4340-3C32-9325-618D-6075D73A6A5A}"/>
                </a:ext>
              </a:extLst>
            </p:cNvPr>
            <p:cNvCxnSpPr>
              <a:cxnSpLocks/>
              <a:stCxn id="47" idx="2"/>
              <a:endCxn id="54" idx="0"/>
            </p:cNvCxnSpPr>
            <p:nvPr/>
          </p:nvCxnSpPr>
          <p:spPr>
            <a:xfrm rot="16200000" flipH="1">
              <a:off x="3104853" y="5375155"/>
              <a:ext cx="687280" cy="1536413"/>
            </a:xfrm>
            <a:prstGeom prst="bentConnector3">
              <a:avLst>
                <a:gd name="adj1" fmla="val 31173"/>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FFD162E5-E89B-BBE5-D096-934D5C6DA412}"/>
                </a:ext>
              </a:extLst>
            </p:cNvPr>
            <p:cNvSpPr txBox="1"/>
            <p:nvPr/>
          </p:nvSpPr>
          <p:spPr>
            <a:xfrm>
              <a:off x="3626492" y="6113383"/>
              <a:ext cx="1118693"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b="1" dirty="0">
                  <a:solidFill>
                    <a:srgbClr val="002060"/>
                  </a:solidFill>
                  <a:latin typeface="BIZ UDPゴシック" panose="020B0400000000000000" pitchFamily="50" charset="-128"/>
                  <a:ea typeface="BIZ UDPゴシック" panose="020B0400000000000000" pitchFamily="50" charset="-128"/>
                </a:rPr>
                <a:t>バス</a:t>
              </a:r>
              <a:r>
                <a:rPr lang="en-US" altLang="ja-JP" sz="900" b="1" dirty="0">
                  <a:solidFill>
                    <a:srgbClr val="002060"/>
                  </a:solidFill>
                  <a:latin typeface="BIZ UDPゴシック" panose="020B0400000000000000" pitchFamily="50" charset="-128"/>
                  <a:ea typeface="BIZ UDPゴシック" panose="020B0400000000000000" pitchFamily="50" charset="-128"/>
                </a:rPr>
                <a:t>90</a:t>
              </a:r>
              <a:r>
                <a:rPr lang="ja-JP" altLang="en-US" sz="900" b="1" dirty="0">
                  <a:solidFill>
                    <a:srgbClr val="002060"/>
                  </a:solidFill>
                  <a:latin typeface="BIZ UDPゴシック" panose="020B0400000000000000" pitchFamily="50" charset="-128"/>
                  <a:ea typeface="BIZ UDPゴシック" panose="020B0400000000000000" pitchFamily="50" charset="-128"/>
                </a:rPr>
                <a:t>～</a:t>
              </a:r>
              <a:r>
                <a:rPr lang="en-US" altLang="ja-JP" sz="900" b="1" dirty="0">
                  <a:solidFill>
                    <a:srgbClr val="002060"/>
                  </a:solidFill>
                  <a:latin typeface="BIZ UDPゴシック" panose="020B0400000000000000" pitchFamily="50" charset="-128"/>
                  <a:ea typeface="BIZ UDPゴシック" panose="020B0400000000000000" pitchFamily="50" charset="-128"/>
                </a:rPr>
                <a:t>120</a:t>
              </a:r>
              <a:r>
                <a:rPr lang="ja-JP" altLang="en-US" sz="900" b="1" dirty="0">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cxnSp>
          <p:nvCxnSpPr>
            <p:cNvPr id="52" name="コネクタ: カギ線 51">
              <a:extLst>
                <a:ext uri="{FF2B5EF4-FFF2-40B4-BE49-F238E27FC236}">
                  <a16:creationId xmlns:a16="http://schemas.microsoft.com/office/drawing/2014/main" id="{31A77186-B9A1-C864-C6CB-5229D0A166C1}"/>
                </a:ext>
              </a:extLst>
            </p:cNvPr>
            <p:cNvCxnSpPr>
              <a:cxnSpLocks/>
              <a:stCxn id="47" idx="2"/>
              <a:endCxn id="69" idx="0"/>
            </p:cNvCxnSpPr>
            <p:nvPr/>
          </p:nvCxnSpPr>
          <p:spPr>
            <a:xfrm rot="5400000">
              <a:off x="1617769" y="5426746"/>
              <a:ext cx="689542" cy="1435495"/>
            </a:xfrm>
            <a:prstGeom prst="bentConnector3">
              <a:avLst>
                <a:gd name="adj1" fmla="val 31235"/>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D5A3FDBC-5355-485D-5A68-82DAC7AF1F17}"/>
                </a:ext>
              </a:extLst>
            </p:cNvPr>
            <p:cNvSpPr txBox="1"/>
            <p:nvPr/>
          </p:nvSpPr>
          <p:spPr>
            <a:xfrm>
              <a:off x="1556565" y="5887909"/>
              <a:ext cx="721815"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b="1" dirty="0">
                  <a:solidFill>
                    <a:srgbClr val="002060"/>
                  </a:solidFill>
                  <a:latin typeface="BIZ UDPゴシック" panose="020B0400000000000000" pitchFamily="50" charset="-128"/>
                  <a:ea typeface="BIZ UDPゴシック" panose="020B0400000000000000" pitchFamily="50" charset="-128"/>
                </a:rPr>
                <a:t>バス</a:t>
              </a:r>
              <a:r>
                <a:rPr lang="en-US" altLang="ja-JP" sz="900" b="1" dirty="0">
                  <a:solidFill>
                    <a:srgbClr val="002060"/>
                  </a:solidFill>
                  <a:latin typeface="BIZ UDPゴシック" panose="020B0400000000000000" pitchFamily="50" charset="-128"/>
                  <a:ea typeface="BIZ UDPゴシック" panose="020B0400000000000000" pitchFamily="50" charset="-128"/>
                </a:rPr>
                <a:t>70</a:t>
              </a:r>
              <a:r>
                <a:rPr lang="ja-JP" altLang="en-US" sz="900" b="1" dirty="0">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sp>
          <p:nvSpPr>
            <p:cNvPr id="54" name="テキスト ボックス 53">
              <a:extLst>
                <a:ext uri="{FF2B5EF4-FFF2-40B4-BE49-F238E27FC236}">
                  <a16:creationId xmlns:a16="http://schemas.microsoft.com/office/drawing/2014/main" id="{E3E55DC7-6906-F9E3-DCF6-CD4D80B5DD64}"/>
                </a:ext>
              </a:extLst>
            </p:cNvPr>
            <p:cNvSpPr txBox="1"/>
            <p:nvPr/>
          </p:nvSpPr>
          <p:spPr>
            <a:xfrm>
              <a:off x="3600169" y="6487002"/>
              <a:ext cx="1233062" cy="246221"/>
            </a:xfrm>
            <a:prstGeom prst="rect">
              <a:avLst/>
            </a:prstGeom>
            <a:solidFill>
              <a:srgbClr val="0096D2"/>
            </a:solidFill>
            <a:ln w="57150">
              <a:solidFill>
                <a:srgbClr val="0096D2"/>
              </a:solidFill>
            </a:ln>
          </p:spPr>
          <p:txBody>
            <a:bodyPr wrap="square"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四国の右下エリア</a:t>
              </a:r>
            </a:p>
          </p:txBody>
        </p:sp>
        <p:cxnSp>
          <p:nvCxnSpPr>
            <p:cNvPr id="67" name="コネクタ: カギ線 66">
              <a:extLst>
                <a:ext uri="{FF2B5EF4-FFF2-40B4-BE49-F238E27FC236}">
                  <a16:creationId xmlns:a16="http://schemas.microsoft.com/office/drawing/2014/main" id="{37D29997-A05D-C7E4-0C5C-C582EC7E4DB7}"/>
                </a:ext>
              </a:extLst>
            </p:cNvPr>
            <p:cNvCxnSpPr>
              <a:cxnSpLocks/>
              <a:stCxn id="45" idx="2"/>
              <a:endCxn id="69" idx="0"/>
            </p:cNvCxnSpPr>
            <p:nvPr/>
          </p:nvCxnSpPr>
          <p:spPr>
            <a:xfrm rot="16200000" flipH="1">
              <a:off x="643412" y="5887883"/>
              <a:ext cx="690925" cy="511836"/>
            </a:xfrm>
            <a:prstGeom prst="bentConnector3">
              <a:avLst>
                <a:gd name="adj1"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F38C4DD3-D82D-28A6-123A-BFC94720F675}"/>
                </a:ext>
              </a:extLst>
            </p:cNvPr>
            <p:cNvSpPr txBox="1"/>
            <p:nvPr/>
          </p:nvSpPr>
          <p:spPr>
            <a:xfrm>
              <a:off x="337693" y="5837641"/>
              <a:ext cx="698508"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b="1" dirty="0">
                  <a:solidFill>
                    <a:srgbClr val="002060"/>
                  </a:solidFill>
                  <a:latin typeface="BIZ UDPゴシック" panose="020B0400000000000000" pitchFamily="50" charset="-128"/>
                  <a:ea typeface="BIZ UDPゴシック" panose="020B0400000000000000" pitchFamily="50" charset="-128"/>
                </a:rPr>
                <a:t>バス</a:t>
              </a:r>
              <a:r>
                <a:rPr lang="en-US" altLang="ja-JP" sz="900" b="1" dirty="0">
                  <a:solidFill>
                    <a:srgbClr val="002060"/>
                  </a:solidFill>
                  <a:latin typeface="BIZ UDPゴシック" panose="020B0400000000000000" pitchFamily="50" charset="-128"/>
                  <a:ea typeface="BIZ UDPゴシック" panose="020B0400000000000000" pitchFamily="50" charset="-128"/>
                </a:rPr>
                <a:t>60</a:t>
              </a:r>
              <a:r>
                <a:rPr lang="ja-JP" altLang="en-US" sz="900" b="1" dirty="0">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sp>
          <p:nvSpPr>
            <p:cNvPr id="69" name="テキスト ボックス 68">
              <a:extLst>
                <a:ext uri="{FF2B5EF4-FFF2-40B4-BE49-F238E27FC236}">
                  <a16:creationId xmlns:a16="http://schemas.microsoft.com/office/drawing/2014/main" id="{D706778B-3226-0578-3C9B-9D3823655300}"/>
                </a:ext>
              </a:extLst>
            </p:cNvPr>
            <p:cNvSpPr txBox="1"/>
            <p:nvPr/>
          </p:nvSpPr>
          <p:spPr>
            <a:xfrm>
              <a:off x="691979" y="6489264"/>
              <a:ext cx="1105626" cy="246221"/>
            </a:xfrm>
            <a:prstGeom prst="rect">
              <a:avLst/>
            </a:prstGeom>
            <a:solidFill>
              <a:srgbClr val="00B050"/>
            </a:solidFill>
            <a:ln w="57150">
              <a:solidFill>
                <a:srgbClr val="00B050"/>
              </a:solidFill>
            </a:ln>
          </p:spPr>
          <p:txBody>
            <a:bodyPr wrap="square"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そらの郷エリア</a:t>
              </a:r>
            </a:p>
          </p:txBody>
        </p:sp>
        <p:cxnSp>
          <p:nvCxnSpPr>
            <p:cNvPr id="79" name="直線コネクタ 78">
              <a:extLst>
                <a:ext uri="{FF2B5EF4-FFF2-40B4-BE49-F238E27FC236}">
                  <a16:creationId xmlns:a16="http://schemas.microsoft.com/office/drawing/2014/main" id="{EA574ED6-CFE6-7205-5A8F-E08FDEADCBA6}"/>
                </a:ext>
              </a:extLst>
            </p:cNvPr>
            <p:cNvCxnSpPr>
              <a:cxnSpLocks/>
              <a:stCxn id="47" idx="2"/>
              <a:endCxn id="55" idx="0"/>
            </p:cNvCxnSpPr>
            <p:nvPr/>
          </p:nvCxnSpPr>
          <p:spPr>
            <a:xfrm>
              <a:off x="2680287" y="5799722"/>
              <a:ext cx="3282" cy="68954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DB5B7B86-A30F-B0A3-258A-A4554D07C844}"/>
                </a:ext>
              </a:extLst>
            </p:cNvPr>
            <p:cNvSpPr txBox="1"/>
            <p:nvPr/>
          </p:nvSpPr>
          <p:spPr>
            <a:xfrm>
              <a:off x="2035756" y="6489263"/>
              <a:ext cx="1295626" cy="246221"/>
            </a:xfrm>
            <a:prstGeom prst="rect">
              <a:avLst/>
            </a:prstGeom>
            <a:solidFill>
              <a:srgbClr val="FF6600"/>
            </a:solidFill>
            <a:ln w="57150">
              <a:solidFill>
                <a:srgbClr val="FF6600"/>
              </a:solidFill>
            </a:ln>
          </p:spPr>
          <p:txBody>
            <a:bodyPr wrap="square" lIns="0" rIns="0" rtlCol="0">
              <a:spAutoFit/>
            </a:bodyPr>
            <a:lstStyle/>
            <a:p>
              <a:pPr algn="ctr"/>
              <a:r>
                <a:rPr kumimoji="1" lang="ja-JP" altLang="en-US" sz="1000" b="1" dirty="0">
                  <a:solidFill>
                    <a:schemeClr val="bg1"/>
                  </a:solidFill>
                  <a:latin typeface="BIZ UDPゴシック" panose="020B0400000000000000" pitchFamily="50" charset="-128"/>
                  <a:ea typeface="BIZ UDPゴシック" panose="020B0400000000000000" pitchFamily="50" charset="-128"/>
                </a:rPr>
                <a:t>イーストとくしまエリア</a:t>
              </a:r>
            </a:p>
          </p:txBody>
        </p:sp>
        <p:sp>
          <p:nvSpPr>
            <p:cNvPr id="50" name="テキスト ボックス 49">
              <a:extLst>
                <a:ext uri="{FF2B5EF4-FFF2-40B4-BE49-F238E27FC236}">
                  <a16:creationId xmlns:a16="http://schemas.microsoft.com/office/drawing/2014/main" id="{CBE40031-C1FE-5FDD-4C73-06E28A09AD39}"/>
                </a:ext>
              </a:extLst>
            </p:cNvPr>
            <p:cNvSpPr txBox="1"/>
            <p:nvPr/>
          </p:nvSpPr>
          <p:spPr>
            <a:xfrm>
              <a:off x="2316987" y="6096149"/>
              <a:ext cx="698611" cy="230832"/>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900" b="1" dirty="0">
                  <a:solidFill>
                    <a:srgbClr val="002060"/>
                  </a:solidFill>
                  <a:latin typeface="BIZ UDPゴシック" panose="020B0400000000000000" pitchFamily="50" charset="-128"/>
                  <a:ea typeface="BIZ UDPゴシック" panose="020B0400000000000000" pitchFamily="50" charset="-128"/>
                </a:rPr>
                <a:t>バス</a:t>
              </a:r>
              <a:r>
                <a:rPr lang="en-US" altLang="ja-JP" sz="900" b="1" dirty="0">
                  <a:solidFill>
                    <a:srgbClr val="002060"/>
                  </a:solidFill>
                  <a:latin typeface="BIZ UDPゴシック" panose="020B0400000000000000" pitchFamily="50" charset="-128"/>
                  <a:ea typeface="BIZ UDPゴシック" panose="020B0400000000000000" pitchFamily="50" charset="-128"/>
                </a:rPr>
                <a:t>30</a:t>
              </a:r>
              <a:r>
                <a:rPr lang="ja-JP" altLang="en-US" sz="900" b="1" dirty="0">
                  <a:solidFill>
                    <a:srgbClr val="002060"/>
                  </a:solidFill>
                  <a:latin typeface="BIZ UDPゴシック" panose="020B0400000000000000" pitchFamily="50" charset="-128"/>
                  <a:ea typeface="BIZ UDPゴシック" panose="020B0400000000000000" pitchFamily="50" charset="-128"/>
                </a:rPr>
                <a:t>分</a:t>
              </a:r>
              <a:endParaRPr kumimoji="1" lang="ja-JP" altLang="en-US" sz="900" b="1" dirty="0">
                <a:solidFill>
                  <a:srgbClr val="002060"/>
                </a:solidFill>
                <a:latin typeface="BIZ UDPゴシック" panose="020B0400000000000000" pitchFamily="50" charset="-128"/>
                <a:ea typeface="BIZ UDPゴシック" panose="020B0400000000000000" pitchFamily="50" charset="-128"/>
              </a:endParaRPr>
            </a:p>
          </p:txBody>
        </p:sp>
        <p:sp>
          <p:nvSpPr>
            <p:cNvPr id="89" name="テキスト ボックス 88">
              <a:extLst>
                <a:ext uri="{FF2B5EF4-FFF2-40B4-BE49-F238E27FC236}">
                  <a16:creationId xmlns:a16="http://schemas.microsoft.com/office/drawing/2014/main" id="{DF06745E-4D5F-E75B-C416-A89B1A1D05CC}"/>
                </a:ext>
              </a:extLst>
            </p:cNvPr>
            <p:cNvSpPr txBox="1"/>
            <p:nvPr/>
          </p:nvSpPr>
          <p:spPr>
            <a:xfrm>
              <a:off x="165099" y="5216922"/>
              <a:ext cx="4752975" cy="276999"/>
            </a:xfrm>
            <a:prstGeom prst="rect">
              <a:avLst/>
            </a:prstGeom>
            <a:solidFill>
              <a:srgbClr val="00668D"/>
            </a:solidFill>
          </p:spPr>
          <p:txBody>
            <a:bodyPr wrap="square" rtlCol="0">
              <a:spAutoFit/>
            </a:bodyPr>
            <a:lstStyle/>
            <a:p>
              <a:r>
                <a:rPr lang="ja-JP" altLang="en-US" sz="1200" b="1" spc="-5" dirty="0">
                  <a:solidFill>
                    <a:schemeClr val="bg1"/>
                  </a:solidFill>
                  <a:latin typeface="BIZ UDPゴシック" panose="020B0400000000000000" pitchFamily="50" charset="-128"/>
                  <a:ea typeface="BIZ UDPゴシック" panose="020B0400000000000000" pitchFamily="50" charset="-128"/>
                  <a:cs typeface="MS UI Gothic"/>
                </a:rPr>
                <a:t>■飛行機利用（各空港）</a:t>
              </a:r>
              <a:r>
                <a:rPr kumimoji="1" lang="ja-JP" altLang="en-US" sz="1200" b="0" i="0" u="none" strike="noStrike" kern="1200" cap="none" spc="-5"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S UI Gothic"/>
                </a:rPr>
                <a:t>　</a:t>
              </a:r>
              <a:endParaRPr kumimoji="1" lang="ja-JP" altLang="en-US" sz="1200" dirty="0"/>
            </a:p>
          </p:txBody>
        </p:sp>
      </p:grpSp>
    </p:spTree>
    <p:extLst>
      <p:ext uri="{BB962C8B-B14F-4D97-AF65-F5344CB8AC3E}">
        <p14:creationId xmlns:p14="http://schemas.microsoft.com/office/powerpoint/2010/main" val="228342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2E84C-2C7D-E0F7-178A-1B8625840574}"/>
              </a:ext>
            </a:extLst>
          </p:cNvPr>
          <p:cNvSpPr>
            <a:spLocks noGrp="1"/>
          </p:cNvSpPr>
          <p:nvPr>
            <p:ph type="title" idx="4294967295"/>
          </p:nvPr>
        </p:nvSpPr>
        <p:spPr>
          <a:xfrm>
            <a:off x="165100" y="718322"/>
            <a:ext cx="9616608" cy="428253"/>
          </a:xfrm>
          <a:solidFill>
            <a:srgbClr val="00668D"/>
          </a:solidFill>
        </p:spPr>
        <p:txBody>
          <a:bodyPr>
            <a:normAutofit/>
          </a:bodyPr>
          <a:lstStyle/>
          <a:p>
            <a:pPr algn="ctr">
              <a:lnSpc>
                <a:spcPct val="100000"/>
              </a:lnSpc>
              <a:spcBef>
                <a:spcPts val="459"/>
              </a:spcBef>
            </a:pP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探究・体験コンテンツ　</a:t>
            </a:r>
            <a:r>
              <a:rPr lang="ja-JP" altLang="en-US" sz="1600" b="1" spc="-275" dirty="0">
                <a:solidFill>
                  <a:srgbClr val="FFFFFF"/>
                </a:solidFill>
                <a:latin typeface="BIZ UDPゴシック" panose="020B0400000000000000" pitchFamily="50" charset="-128"/>
                <a:ea typeface="BIZ UDPゴシック" panose="020B0400000000000000" pitchFamily="50" charset="-128"/>
                <a:cs typeface="Microsoft YaHei UI"/>
              </a:rPr>
              <a:t>お</a:t>
            </a: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問</a:t>
            </a:r>
            <a:r>
              <a:rPr lang="ja-JP" altLang="en-US" sz="1600" b="1" spc="-210" dirty="0">
                <a:solidFill>
                  <a:srgbClr val="FFFFFF"/>
                </a:solidFill>
                <a:latin typeface="BIZ UDPゴシック" panose="020B0400000000000000" pitchFamily="50" charset="-128"/>
                <a:ea typeface="BIZ UDPゴシック" panose="020B0400000000000000" pitchFamily="50" charset="-128"/>
                <a:cs typeface="Microsoft YaHei UI"/>
              </a:rPr>
              <a:t>い</a:t>
            </a: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合</a:t>
            </a:r>
            <a:r>
              <a:rPr lang="ja-JP" altLang="en-US" sz="1600" b="1" spc="-260" dirty="0">
                <a:solidFill>
                  <a:srgbClr val="FFFFFF"/>
                </a:solidFill>
                <a:latin typeface="BIZ UDPゴシック" panose="020B0400000000000000" pitchFamily="50" charset="-128"/>
                <a:ea typeface="BIZ UDPゴシック" panose="020B0400000000000000" pitchFamily="50" charset="-128"/>
                <a:cs typeface="Microsoft YaHei UI"/>
              </a:rPr>
              <a:t>わ</a:t>
            </a:r>
            <a:r>
              <a:rPr lang="ja-JP" altLang="en-US" sz="1600" b="1" spc="-245" dirty="0">
                <a:solidFill>
                  <a:srgbClr val="FFFFFF"/>
                </a:solidFill>
                <a:latin typeface="BIZ UDPゴシック" panose="020B0400000000000000" pitchFamily="50" charset="-128"/>
                <a:ea typeface="BIZ UDPゴシック" panose="020B0400000000000000" pitchFamily="50" charset="-128"/>
                <a:cs typeface="Microsoft YaHei UI"/>
              </a:rPr>
              <a:t>せ</a:t>
            </a: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先</a:t>
            </a:r>
            <a:endParaRPr lang="ja-JP" altLang="en-US" sz="1600" dirty="0">
              <a:latin typeface="BIZ UDPゴシック" panose="020B0400000000000000" pitchFamily="50" charset="-128"/>
              <a:ea typeface="BIZ UDPゴシック" panose="020B0400000000000000" pitchFamily="50" charset="-128"/>
              <a:cs typeface="Microsoft YaHei UI"/>
            </a:endParaRPr>
          </a:p>
        </p:txBody>
      </p:sp>
      <p:sp>
        <p:nvSpPr>
          <p:cNvPr id="36" name="テキスト ボックス 35">
            <a:extLst>
              <a:ext uri="{FF2B5EF4-FFF2-40B4-BE49-F238E27FC236}">
                <a16:creationId xmlns:a16="http://schemas.microsoft.com/office/drawing/2014/main" id="{29A0198C-CEB4-DB41-B8B0-60E447091F9E}"/>
              </a:ext>
            </a:extLst>
          </p:cNvPr>
          <p:cNvSpPr txBox="1"/>
          <p:nvPr/>
        </p:nvSpPr>
        <p:spPr>
          <a:xfrm>
            <a:off x="6540729" y="1189157"/>
            <a:ext cx="3240979" cy="5530298"/>
          </a:xfrm>
          <a:prstGeom prst="rect">
            <a:avLst/>
          </a:prstGeom>
          <a:solidFill>
            <a:srgbClr val="00B72C">
              <a:alpha val="10196"/>
            </a:srgbClr>
          </a:solidFill>
          <a:ln w="28575">
            <a:solidFill>
              <a:srgbClr val="00B050"/>
            </a:solidFill>
          </a:ln>
        </p:spPr>
        <p:txBody>
          <a:bodyPr wrap="square" rtlCol="0">
            <a:noAutofit/>
          </a:bodyPr>
          <a:lstStyle/>
          <a:p>
            <a:r>
              <a:rPr lang="en-US" altLang="ja-JP" b="1" dirty="0">
                <a:solidFill>
                  <a:srgbClr val="00B050"/>
                </a:solidFill>
                <a:latin typeface="Meiryo UI" panose="020B0604030504040204" pitchFamily="50" charset="-128"/>
                <a:ea typeface="Meiryo UI" panose="020B0604030504040204" pitchFamily="50" charset="-128"/>
              </a:rPr>
              <a:t>【</a:t>
            </a:r>
            <a:r>
              <a:rPr lang="ja-JP" altLang="en-US" b="1" dirty="0">
                <a:solidFill>
                  <a:srgbClr val="00B050"/>
                </a:solidFill>
                <a:latin typeface="Meiryo UI" panose="020B0604030504040204" pitchFamily="50" charset="-128"/>
                <a:ea typeface="Meiryo UI" panose="020B0604030504040204" pitchFamily="50" charset="-128"/>
              </a:rPr>
              <a:t>西部エリア</a:t>
            </a:r>
            <a:r>
              <a:rPr lang="en-US" altLang="ja-JP" b="1" dirty="0">
                <a:solidFill>
                  <a:srgbClr val="00B050"/>
                </a:solidFill>
                <a:latin typeface="Meiryo UI" panose="020B0604030504040204" pitchFamily="50" charset="-128"/>
                <a:ea typeface="Meiryo UI" panose="020B0604030504040204" pitchFamily="50" charset="-128"/>
              </a:rPr>
              <a:t>】</a:t>
            </a:r>
            <a:endParaRPr kumimoji="1" lang="en-US" altLang="ja-JP" sz="1600" b="1" dirty="0">
              <a:solidFill>
                <a:srgbClr val="00B050"/>
              </a:solidFill>
              <a:latin typeface="Meiryo UI" panose="020B0604030504040204" pitchFamily="50" charset="-128"/>
              <a:ea typeface="Meiryo UI" panose="020B0604030504040204"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一般社団法人</a:t>
            </a:r>
            <a:r>
              <a:rPr kumimoji="1" lang="en-US" altLang="ja-JP" sz="1600" b="1" dirty="0">
                <a:latin typeface="BIZ UDPゴシック" panose="020B0400000000000000" pitchFamily="50" charset="-128"/>
                <a:ea typeface="BIZ UDPゴシック" panose="020B0400000000000000" pitchFamily="50" charset="-128"/>
              </a:rPr>
              <a:t> </a:t>
            </a:r>
            <a:r>
              <a:rPr kumimoji="1" lang="ja-JP" altLang="en-US" sz="1600" b="1" dirty="0">
                <a:latin typeface="BIZ UDPゴシック" panose="020B0400000000000000" pitchFamily="50" charset="-128"/>
                <a:ea typeface="BIZ UDPゴシック" panose="020B0400000000000000" pitchFamily="50" charset="-128"/>
              </a:rPr>
              <a:t>そらの</a:t>
            </a:r>
            <a:r>
              <a:rPr lang="ja-JP" altLang="en-US" sz="1600" b="1" dirty="0">
                <a:latin typeface="BIZ UDPゴシック" panose="020B0400000000000000" pitchFamily="50" charset="-128"/>
                <a:ea typeface="BIZ UDPゴシック" panose="020B0400000000000000" pitchFamily="50" charset="-128"/>
              </a:rPr>
              <a:t>郷</a:t>
            </a:r>
            <a:endParaRPr lang="en-US" altLang="ja-JP" sz="1600" b="1" dirty="0">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3674C311-158E-8509-7441-8AEC4826D729}"/>
              </a:ext>
            </a:extLst>
          </p:cNvPr>
          <p:cNvSpPr txBox="1"/>
          <p:nvPr/>
        </p:nvSpPr>
        <p:spPr>
          <a:xfrm>
            <a:off x="3289988" y="1200420"/>
            <a:ext cx="3122995" cy="5519035"/>
          </a:xfrm>
          <a:prstGeom prst="rect">
            <a:avLst/>
          </a:prstGeom>
          <a:solidFill>
            <a:srgbClr val="00B0F0">
              <a:alpha val="10196"/>
            </a:srgbClr>
          </a:solidFill>
          <a:ln w="28575">
            <a:solidFill>
              <a:srgbClr val="00B0F0"/>
            </a:solidFill>
          </a:ln>
        </p:spPr>
        <p:txBody>
          <a:bodyPr wrap="square" rtlCol="0">
            <a:noAutofit/>
          </a:bodyPr>
          <a:lstStyle/>
          <a:p>
            <a:r>
              <a:rPr lang="en-US" altLang="ja-JP" b="1" dirty="0">
                <a:solidFill>
                  <a:srgbClr val="0070C0"/>
                </a:solidFill>
                <a:latin typeface="Meiryo UI" panose="020B0604030504040204" pitchFamily="50" charset="-128"/>
                <a:ea typeface="Meiryo UI" panose="020B0604030504040204" pitchFamily="50" charset="-128"/>
              </a:rPr>
              <a:t>【</a:t>
            </a:r>
            <a:r>
              <a:rPr lang="ja-JP" altLang="en-US" b="1" dirty="0">
                <a:solidFill>
                  <a:srgbClr val="0070C0"/>
                </a:solidFill>
                <a:latin typeface="Meiryo UI" panose="020B0604030504040204" pitchFamily="50" charset="-128"/>
                <a:ea typeface="Meiryo UI" panose="020B0604030504040204" pitchFamily="50" charset="-128"/>
              </a:rPr>
              <a:t>南部エリア</a:t>
            </a:r>
            <a:r>
              <a:rPr lang="en-US" altLang="ja-JP" b="1" dirty="0">
                <a:solidFill>
                  <a:srgbClr val="0070C0"/>
                </a:solidFill>
                <a:latin typeface="Meiryo UI" panose="020B0604030504040204" pitchFamily="50" charset="-128"/>
                <a:ea typeface="Meiryo UI" panose="020B0604030504040204" pitchFamily="50" charset="-128"/>
              </a:rPr>
              <a:t>】</a:t>
            </a:r>
            <a:endParaRPr kumimoji="1" lang="en-US" altLang="ja-JP" sz="1600" b="1" dirty="0">
              <a:solidFill>
                <a:srgbClr val="0070C0"/>
              </a:solidFill>
              <a:latin typeface="Meiryo UI" panose="020B0604030504040204" pitchFamily="50" charset="-128"/>
              <a:ea typeface="Meiryo UI" panose="020B0604030504040204"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一般社団法人</a:t>
            </a:r>
            <a:r>
              <a:rPr kumimoji="1" lang="en-US" altLang="ja-JP" sz="1600" b="1" dirty="0">
                <a:latin typeface="BIZ UDPゴシック" panose="020B0400000000000000" pitchFamily="50" charset="-128"/>
                <a:ea typeface="BIZ UDPゴシック" panose="020B0400000000000000" pitchFamily="50" charset="-128"/>
              </a:rPr>
              <a:t> </a:t>
            </a:r>
            <a:r>
              <a:rPr kumimoji="1" lang="ja-JP" altLang="en-US" sz="1600" b="1" dirty="0">
                <a:latin typeface="BIZ UDPゴシック" panose="020B0400000000000000" pitchFamily="50" charset="-128"/>
                <a:ea typeface="BIZ UDPゴシック" panose="020B0400000000000000" pitchFamily="50" charset="-128"/>
              </a:rPr>
              <a:t>四国の右下観光局</a:t>
            </a:r>
            <a:endParaRPr kumimoji="1"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教育旅行推進室</a:t>
            </a:r>
            <a:endParaRPr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b="1" dirty="0">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DD00976F-BDCE-80A0-3872-700A441FABD0}"/>
              </a:ext>
            </a:extLst>
          </p:cNvPr>
          <p:cNvSpPr txBox="1"/>
          <p:nvPr/>
        </p:nvSpPr>
        <p:spPr>
          <a:xfrm>
            <a:off x="142018" y="1200419"/>
            <a:ext cx="3020224" cy="5519036"/>
          </a:xfrm>
          <a:prstGeom prst="rect">
            <a:avLst/>
          </a:prstGeom>
          <a:solidFill>
            <a:srgbClr val="FF6600">
              <a:alpha val="10196"/>
            </a:srgbClr>
          </a:solidFill>
          <a:ln w="28575">
            <a:solidFill>
              <a:srgbClr val="FF6600"/>
            </a:solidFill>
          </a:ln>
        </p:spPr>
        <p:txBody>
          <a:bodyPr wrap="square" rtlCol="0">
            <a:noAutofit/>
          </a:bodyPr>
          <a:lstStyle/>
          <a:p>
            <a:r>
              <a:rPr lang="en-US" altLang="ja-JP" b="1" dirty="0">
                <a:solidFill>
                  <a:srgbClr val="FF6600"/>
                </a:solidFill>
                <a:latin typeface="BIZ UDPゴシック" panose="020B0400000000000000" pitchFamily="50" charset="-128"/>
                <a:ea typeface="BIZ UDPゴシック" panose="020B0400000000000000" pitchFamily="50" charset="-128"/>
              </a:rPr>
              <a:t>【</a:t>
            </a:r>
            <a:r>
              <a:rPr lang="ja-JP" altLang="en-US" b="1" dirty="0">
                <a:solidFill>
                  <a:srgbClr val="FF6600"/>
                </a:solidFill>
                <a:latin typeface="BIZ UDPゴシック" panose="020B0400000000000000" pitchFamily="50" charset="-128"/>
                <a:ea typeface="BIZ UDPゴシック" panose="020B0400000000000000" pitchFamily="50" charset="-128"/>
              </a:rPr>
              <a:t>東部エリア</a:t>
            </a:r>
            <a:r>
              <a:rPr lang="en-US" altLang="ja-JP" b="1" dirty="0">
                <a:solidFill>
                  <a:srgbClr val="FF6600"/>
                </a:solidFill>
                <a:latin typeface="BIZ UDPゴシック" panose="020B0400000000000000" pitchFamily="50" charset="-128"/>
                <a:ea typeface="BIZ UDPゴシック" panose="020B0400000000000000" pitchFamily="50" charset="-128"/>
              </a:rPr>
              <a:t>】</a:t>
            </a:r>
            <a:endParaRPr kumimoji="1" lang="en-US" altLang="ja-JP" sz="1600" b="1" dirty="0">
              <a:solidFill>
                <a:srgbClr val="FF6600"/>
              </a:solidFill>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endParaRPr kumimoji="1" lang="en-US" altLang="ja-JP" sz="1600" b="1" dirty="0">
              <a:latin typeface="BIZ UDPゴシック" panose="020B0400000000000000" pitchFamily="50" charset="-128"/>
              <a:ea typeface="BIZ UDPゴシック" panose="020B0400000000000000" pitchFamily="50" charset="-128"/>
            </a:endParaRPr>
          </a:p>
          <a:p>
            <a:r>
              <a:rPr kumimoji="1" lang="ja-JP" altLang="en-US" sz="1600" b="1" dirty="0">
                <a:latin typeface="BIZ UDPゴシック" panose="020B0400000000000000" pitchFamily="50" charset="-128"/>
                <a:ea typeface="BIZ UDPゴシック" panose="020B0400000000000000" pitchFamily="50" charset="-128"/>
              </a:rPr>
              <a:t>一般社団法人</a:t>
            </a:r>
            <a:endParaRPr kumimoji="1" lang="en-US" altLang="ja-JP" sz="1600" b="1" dirty="0">
              <a:latin typeface="BIZ UDPゴシック" panose="020B0400000000000000" pitchFamily="50" charset="-128"/>
              <a:ea typeface="BIZ UDPゴシック" panose="020B0400000000000000" pitchFamily="50" charset="-128"/>
            </a:endParaRPr>
          </a:p>
          <a:p>
            <a:r>
              <a:rPr lang="ja-JP" altLang="en-US" sz="1600" b="1" dirty="0">
                <a:latin typeface="BIZ UDPゴシック" panose="020B0400000000000000" pitchFamily="50" charset="-128"/>
                <a:ea typeface="BIZ UDPゴシック" panose="020B0400000000000000" pitchFamily="50" charset="-128"/>
              </a:rPr>
              <a:t>イーストとくしま</a:t>
            </a:r>
            <a:r>
              <a:rPr kumimoji="1" lang="ja-JP" altLang="en-US" sz="1600" b="1" dirty="0">
                <a:latin typeface="BIZ UDPゴシック" panose="020B0400000000000000" pitchFamily="50" charset="-128"/>
                <a:ea typeface="BIZ UDPゴシック" panose="020B0400000000000000" pitchFamily="50" charset="-128"/>
              </a:rPr>
              <a:t>観光推進機構</a:t>
            </a:r>
            <a:endParaRPr kumimoji="1" lang="en-US" altLang="ja-JP" sz="1600" b="1" dirty="0">
              <a:latin typeface="BIZ UDPゴシック" panose="020B0400000000000000" pitchFamily="50" charset="-128"/>
              <a:ea typeface="BIZ UDPゴシック" panose="020B0400000000000000" pitchFamily="50" charset="-128"/>
            </a:endParaRPr>
          </a:p>
          <a:p>
            <a:pPr algn="ct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kumimoji="1" lang="en-US" altLang="ja-JP" b="1" dirty="0">
              <a:solidFill>
                <a:schemeClr val="bg1"/>
              </a:solidFill>
              <a:latin typeface="BIZ UDPゴシック" panose="020B0400000000000000" pitchFamily="50" charset="-128"/>
              <a:ea typeface="BIZ UDPゴシック" panose="020B0400000000000000" pitchFamily="50" charset="-128"/>
            </a:endParaRPr>
          </a:p>
          <a:p>
            <a:pPr algn="ctr"/>
            <a:endParaRPr lang="en-US" altLang="ja-JP" b="1" dirty="0">
              <a:solidFill>
                <a:schemeClr val="bg1"/>
              </a:solidFill>
              <a:latin typeface="BIZ UDPゴシック" panose="020B0400000000000000" pitchFamily="50" charset="-128"/>
              <a:ea typeface="BIZ UDPゴシック" panose="020B0400000000000000" pitchFamily="50" charset="-128"/>
            </a:endParaRPr>
          </a:p>
        </p:txBody>
      </p:sp>
      <p:pic>
        <p:nvPicPr>
          <p:cNvPr id="39" name="object 4">
            <a:extLst>
              <a:ext uri="{FF2B5EF4-FFF2-40B4-BE49-F238E27FC236}">
                <a16:creationId xmlns:a16="http://schemas.microsoft.com/office/drawing/2014/main" id="{F67BDCE7-94E9-4DD5-B827-91774630D63D}"/>
              </a:ext>
            </a:extLst>
          </p:cNvPr>
          <p:cNvPicPr/>
          <p:nvPr/>
        </p:nvPicPr>
        <p:blipFill>
          <a:blip r:embed="rId2" cstate="print"/>
          <a:stretch>
            <a:fillRect/>
          </a:stretch>
        </p:blipFill>
        <p:spPr>
          <a:xfrm>
            <a:off x="8540409" y="5968133"/>
            <a:ext cx="686718" cy="644880"/>
          </a:xfrm>
          <a:prstGeom prst="rect">
            <a:avLst/>
          </a:prstGeom>
        </p:spPr>
      </p:pic>
      <p:pic>
        <p:nvPicPr>
          <p:cNvPr id="40" name="object 5">
            <a:extLst>
              <a:ext uri="{FF2B5EF4-FFF2-40B4-BE49-F238E27FC236}">
                <a16:creationId xmlns:a16="http://schemas.microsoft.com/office/drawing/2014/main" id="{083360B9-8013-D33D-4497-4DC010BFDDA1}"/>
              </a:ext>
            </a:extLst>
          </p:cNvPr>
          <p:cNvPicPr/>
          <p:nvPr/>
        </p:nvPicPr>
        <p:blipFill>
          <a:blip r:embed="rId3" cstate="print"/>
          <a:stretch>
            <a:fillRect/>
          </a:stretch>
        </p:blipFill>
        <p:spPr>
          <a:xfrm>
            <a:off x="2109253" y="5878634"/>
            <a:ext cx="771859" cy="725091"/>
          </a:xfrm>
          <a:prstGeom prst="rect">
            <a:avLst/>
          </a:prstGeom>
        </p:spPr>
      </p:pic>
      <p:pic>
        <p:nvPicPr>
          <p:cNvPr id="41" name="object 6">
            <a:extLst>
              <a:ext uri="{FF2B5EF4-FFF2-40B4-BE49-F238E27FC236}">
                <a16:creationId xmlns:a16="http://schemas.microsoft.com/office/drawing/2014/main" id="{20B4D8F5-0649-CC5E-E037-502519422E4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96888" y="5887174"/>
            <a:ext cx="716552" cy="716552"/>
          </a:xfrm>
          <a:prstGeom prst="rect">
            <a:avLst/>
          </a:prstGeom>
        </p:spPr>
      </p:pic>
      <p:pic>
        <p:nvPicPr>
          <p:cNvPr id="48" name="図 47">
            <a:extLst>
              <a:ext uri="{FF2B5EF4-FFF2-40B4-BE49-F238E27FC236}">
                <a16:creationId xmlns:a16="http://schemas.microsoft.com/office/drawing/2014/main" id="{C17BCBCE-F374-0C15-781A-2ED15BF2A023}"/>
              </a:ext>
            </a:extLst>
          </p:cNvPr>
          <p:cNvPicPr>
            <a:picLocks noChangeAspect="1"/>
          </p:cNvPicPr>
          <p:nvPr/>
        </p:nvPicPr>
        <p:blipFill>
          <a:blip r:embed="rId5"/>
          <a:stretch>
            <a:fillRect/>
          </a:stretch>
        </p:blipFill>
        <p:spPr>
          <a:xfrm>
            <a:off x="4786275" y="1460915"/>
            <a:ext cx="1549894" cy="403301"/>
          </a:xfrm>
          <a:prstGeom prst="rect">
            <a:avLst/>
          </a:prstGeom>
        </p:spPr>
      </p:pic>
      <p:pic>
        <p:nvPicPr>
          <p:cNvPr id="49" name="図 48">
            <a:extLst>
              <a:ext uri="{FF2B5EF4-FFF2-40B4-BE49-F238E27FC236}">
                <a16:creationId xmlns:a16="http://schemas.microsoft.com/office/drawing/2014/main" id="{FE7B9941-43F6-D316-7203-7192555F7825}"/>
              </a:ext>
            </a:extLst>
          </p:cNvPr>
          <p:cNvPicPr>
            <a:picLocks noChangeAspect="1"/>
          </p:cNvPicPr>
          <p:nvPr/>
        </p:nvPicPr>
        <p:blipFill>
          <a:blip r:embed="rId6"/>
          <a:stretch>
            <a:fillRect/>
          </a:stretch>
        </p:blipFill>
        <p:spPr>
          <a:xfrm>
            <a:off x="8010113" y="1310106"/>
            <a:ext cx="1660269" cy="631685"/>
          </a:xfrm>
          <a:prstGeom prst="rect">
            <a:avLst/>
          </a:prstGeom>
        </p:spPr>
      </p:pic>
      <p:sp>
        <p:nvSpPr>
          <p:cNvPr id="50" name="テキスト ボックス 49">
            <a:extLst>
              <a:ext uri="{FF2B5EF4-FFF2-40B4-BE49-F238E27FC236}">
                <a16:creationId xmlns:a16="http://schemas.microsoft.com/office/drawing/2014/main" id="{B5AE4504-02DB-3969-12F5-5A4A2A152327}"/>
              </a:ext>
            </a:extLst>
          </p:cNvPr>
          <p:cNvSpPr txBox="1"/>
          <p:nvPr/>
        </p:nvSpPr>
        <p:spPr>
          <a:xfrm>
            <a:off x="98491" y="2498162"/>
            <a:ext cx="3177130" cy="1292662"/>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770-0841</a:t>
            </a:r>
          </a:p>
          <a:p>
            <a:r>
              <a:rPr lang="ja-JP" altLang="en-US" sz="1000" dirty="0">
                <a:latin typeface="BIZ UDPゴシック" panose="020B0400000000000000" pitchFamily="50" charset="-128"/>
                <a:ea typeface="BIZ UDPゴシック" panose="020B0400000000000000" pitchFamily="50" charset="-128"/>
              </a:rPr>
              <a:t>徳島県徳島市八百屋町</a:t>
            </a:r>
            <a:r>
              <a:rPr lang="en-US" altLang="ja-JP" sz="1000" dirty="0">
                <a:latin typeface="BIZ UDPゴシック" panose="020B0400000000000000" pitchFamily="50" charset="-128"/>
                <a:ea typeface="BIZ UDPゴシック" panose="020B0400000000000000" pitchFamily="50" charset="-128"/>
              </a:rPr>
              <a:t>2</a:t>
            </a:r>
            <a:r>
              <a:rPr lang="ja-JP" altLang="en-US" sz="1000" dirty="0">
                <a:latin typeface="BIZ UDPゴシック" panose="020B0400000000000000" pitchFamily="50" charset="-128"/>
                <a:ea typeface="BIZ UDPゴシック" panose="020B0400000000000000" pitchFamily="50" charset="-128"/>
              </a:rPr>
              <a:t>丁目７徳島センタービル</a:t>
            </a:r>
            <a:r>
              <a:rPr lang="en-US" altLang="ja-JP" sz="1000" dirty="0">
                <a:latin typeface="BIZ UDPゴシック" panose="020B0400000000000000" pitchFamily="50" charset="-128"/>
                <a:ea typeface="BIZ UDPゴシック" panose="020B0400000000000000" pitchFamily="50" charset="-128"/>
              </a:rPr>
              <a:t>7</a:t>
            </a:r>
            <a:r>
              <a:rPr lang="ja-JP" altLang="en-US" sz="1000" dirty="0">
                <a:latin typeface="BIZ UDPゴシック" panose="020B0400000000000000" pitchFamily="50" charset="-128"/>
                <a:ea typeface="BIZ UDPゴシック" panose="020B0400000000000000" pitchFamily="50" charset="-128"/>
              </a:rPr>
              <a:t>階</a:t>
            </a:r>
            <a:endParaRPr lang="en-US" altLang="ja-JP" sz="1000" dirty="0">
              <a:latin typeface="BIZ UDPゴシック" panose="020B0400000000000000" pitchFamily="50" charset="-128"/>
              <a:ea typeface="BIZ UDPゴシック" panose="020B0400000000000000" pitchFamily="50" charset="-128"/>
            </a:endParaRPr>
          </a:p>
          <a:p>
            <a:endParaRPr kumimoji="1" lang="en-US" altLang="ja-JP" sz="1000" dirty="0">
              <a:latin typeface="BIZ UDPゴシック" panose="020B0400000000000000" pitchFamily="50" charset="-128"/>
              <a:ea typeface="BIZ UDPゴシック" panose="020B0400000000000000" pitchFamily="50" charset="-128"/>
            </a:endParaRPr>
          </a:p>
          <a:p>
            <a:r>
              <a:rPr lang="en-US" altLang="ja-JP" sz="1400" b="1" dirty="0">
                <a:latin typeface="BIZ UDPゴシック" panose="020B0400000000000000" pitchFamily="50" charset="-128"/>
                <a:ea typeface="BIZ UDPゴシック" panose="020B0400000000000000" pitchFamily="50" charset="-128"/>
              </a:rPr>
              <a:t>TEL</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088-678-2811</a:t>
            </a:r>
          </a:p>
          <a:p>
            <a:r>
              <a:rPr lang="en-US" altLang="ja-JP" sz="1400" b="1" dirty="0">
                <a:latin typeface="BIZ UDPゴシック" panose="020B0400000000000000" pitchFamily="50" charset="-128"/>
                <a:ea typeface="BIZ UDPゴシック" panose="020B0400000000000000" pitchFamily="50" charset="-128"/>
              </a:rPr>
              <a:t>FAX</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088-678-2877</a:t>
            </a:r>
          </a:p>
          <a:p>
            <a:r>
              <a:rPr lang="en-US" altLang="ja-JP" sz="1000" dirty="0">
                <a:latin typeface="BIZ UDPゴシック" panose="020B0400000000000000" pitchFamily="50" charset="-128"/>
                <a:ea typeface="BIZ UDPゴシック" panose="020B0400000000000000" pitchFamily="50" charset="-128"/>
              </a:rPr>
              <a:t>Mail</a:t>
            </a:r>
            <a:r>
              <a:rPr lang="ja-JP" altLang="en-US" sz="10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t-watanabe@east-tokushima.jp</a:t>
            </a:r>
          </a:p>
          <a:p>
            <a:r>
              <a:rPr lang="en-US" altLang="ja-JP" sz="1000" dirty="0">
                <a:latin typeface="BIZ UDPゴシック" panose="020B0400000000000000" pitchFamily="50" charset="-128"/>
                <a:ea typeface="BIZ UDPゴシック" panose="020B0400000000000000" pitchFamily="50" charset="-128"/>
              </a:rPr>
              <a:t>https://www.east-tokushima.jp/</a:t>
            </a:r>
          </a:p>
        </p:txBody>
      </p:sp>
      <p:sp>
        <p:nvSpPr>
          <p:cNvPr id="51" name="テキスト ボックス 50">
            <a:extLst>
              <a:ext uri="{FF2B5EF4-FFF2-40B4-BE49-F238E27FC236}">
                <a16:creationId xmlns:a16="http://schemas.microsoft.com/office/drawing/2014/main" id="{0309804E-A498-0D42-8F88-EBD045DC28B0}"/>
              </a:ext>
            </a:extLst>
          </p:cNvPr>
          <p:cNvSpPr txBox="1"/>
          <p:nvPr/>
        </p:nvSpPr>
        <p:spPr>
          <a:xfrm>
            <a:off x="6519521" y="2517943"/>
            <a:ext cx="3213426" cy="1308050"/>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778-0005</a:t>
            </a:r>
          </a:p>
          <a:p>
            <a:r>
              <a:rPr lang="ja-JP" altLang="en-US" sz="1000" dirty="0">
                <a:latin typeface="BIZ UDPゴシック" panose="020B0400000000000000" pitchFamily="50" charset="-128"/>
                <a:ea typeface="BIZ UDPゴシック" panose="020B0400000000000000" pitchFamily="50" charset="-128"/>
              </a:rPr>
              <a:t>徳島県三好市池田町シマ</a:t>
            </a:r>
            <a:r>
              <a:rPr lang="en-US" altLang="ja-JP" sz="1000" dirty="0">
                <a:latin typeface="BIZ UDPゴシック" panose="020B0400000000000000" pitchFamily="50" charset="-128"/>
                <a:ea typeface="BIZ UDPゴシック" panose="020B0400000000000000" pitchFamily="50" charset="-128"/>
              </a:rPr>
              <a:t>995</a:t>
            </a:r>
            <a:r>
              <a:rPr lang="ja-JP" altLang="en-US" sz="1000" dirty="0">
                <a:latin typeface="BIZ UDPゴシック" panose="020B0400000000000000" pitchFamily="50" charset="-128"/>
                <a:ea typeface="BIZ UDPゴシック" panose="020B0400000000000000" pitchFamily="50" charset="-128"/>
              </a:rPr>
              <a:t>番地</a:t>
            </a:r>
            <a:r>
              <a:rPr lang="en-US" altLang="ja-JP" sz="1000" dirty="0">
                <a:latin typeface="BIZ UDPゴシック" panose="020B0400000000000000" pitchFamily="50" charset="-128"/>
                <a:ea typeface="BIZ UDPゴシック" panose="020B0400000000000000" pitchFamily="50" charset="-128"/>
              </a:rPr>
              <a:t>1</a:t>
            </a:r>
          </a:p>
          <a:p>
            <a:endParaRPr lang="en-US" altLang="ja-JP" sz="1000" dirty="0">
              <a:latin typeface="BIZ UDPゴシック" panose="020B0400000000000000" pitchFamily="50" charset="-128"/>
              <a:ea typeface="BIZ UDPゴシック" panose="020B0400000000000000" pitchFamily="50" charset="-128"/>
            </a:endParaRPr>
          </a:p>
          <a:p>
            <a:r>
              <a:rPr lang="en-US" altLang="ja-JP" sz="1400" b="1" dirty="0">
                <a:latin typeface="BIZ UDPゴシック" panose="020B0400000000000000" pitchFamily="50" charset="-128"/>
                <a:ea typeface="BIZ UDPゴシック" panose="020B0400000000000000" pitchFamily="50" charset="-128"/>
              </a:rPr>
              <a:t>TEL</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0883-76-0713</a:t>
            </a:r>
          </a:p>
          <a:p>
            <a:r>
              <a:rPr lang="en-US" altLang="ja-JP" sz="1400" b="1" dirty="0">
                <a:latin typeface="BIZ UDPゴシック" panose="020B0400000000000000" pitchFamily="50" charset="-128"/>
                <a:ea typeface="BIZ UDPゴシック" panose="020B0400000000000000" pitchFamily="50" charset="-128"/>
              </a:rPr>
              <a:t>FAX</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0883-72-0753</a:t>
            </a:r>
          </a:p>
          <a:p>
            <a:r>
              <a:rPr lang="en-US" altLang="ja-JP" sz="1100" dirty="0">
                <a:latin typeface="BIZ UDPゴシック" panose="020B0400000000000000" pitchFamily="50" charset="-128"/>
                <a:ea typeface="BIZ UDPゴシック" panose="020B0400000000000000" pitchFamily="50" charset="-128"/>
              </a:rPr>
              <a:t>Mail</a:t>
            </a:r>
            <a:r>
              <a:rPr lang="ja-JP" altLang="en-US" sz="1100" dirty="0">
                <a:latin typeface="BIZ UDPゴシック" panose="020B0400000000000000" pitchFamily="50" charset="-128"/>
                <a:ea typeface="BIZ UDPゴシック" panose="020B0400000000000000" pitchFamily="50" charset="-128"/>
              </a:rPr>
              <a:t>　</a:t>
            </a:r>
            <a:r>
              <a:rPr lang="en-US" altLang="ja-JP" sz="1100" dirty="0">
                <a:latin typeface="BIZ UDPゴシック" panose="020B0400000000000000" pitchFamily="50" charset="-128"/>
                <a:ea typeface="BIZ UDPゴシック" panose="020B0400000000000000" pitchFamily="50" charset="-128"/>
              </a:rPr>
              <a:t>sora@nishi-awa.jp</a:t>
            </a:r>
          </a:p>
          <a:p>
            <a:r>
              <a:rPr lang="en-US" altLang="ja-JP" sz="1000" dirty="0">
                <a:latin typeface="BIZ UDPゴシック" panose="020B0400000000000000" pitchFamily="50" charset="-128"/>
                <a:ea typeface="BIZ UDPゴシック" panose="020B0400000000000000" pitchFamily="50" charset="-128"/>
              </a:rPr>
              <a:t>https://nishi-awa.jp/soranosato/about/</a:t>
            </a:r>
          </a:p>
        </p:txBody>
      </p:sp>
      <p:sp>
        <p:nvSpPr>
          <p:cNvPr id="52" name="テキスト ボックス 51">
            <a:extLst>
              <a:ext uri="{FF2B5EF4-FFF2-40B4-BE49-F238E27FC236}">
                <a16:creationId xmlns:a16="http://schemas.microsoft.com/office/drawing/2014/main" id="{84B03389-39D4-3FD6-0846-772F2BED8233}"/>
              </a:ext>
            </a:extLst>
          </p:cNvPr>
          <p:cNvSpPr txBox="1"/>
          <p:nvPr/>
        </p:nvSpPr>
        <p:spPr>
          <a:xfrm>
            <a:off x="3352777" y="2513438"/>
            <a:ext cx="2983391" cy="1323439"/>
          </a:xfrm>
          <a:prstGeom prst="rect">
            <a:avLst/>
          </a:prstGeom>
          <a:noFill/>
        </p:spPr>
        <p:txBody>
          <a:bodyPr wrap="square" rtlCol="0">
            <a:spAutoFit/>
          </a:bodyPr>
          <a:lstStyle/>
          <a:p>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775-0006</a:t>
            </a:r>
          </a:p>
          <a:p>
            <a:r>
              <a:rPr lang="ja-JP" altLang="en-US" sz="1000" dirty="0">
                <a:latin typeface="BIZ UDPゴシック" panose="020B0400000000000000" pitchFamily="50" charset="-128"/>
                <a:ea typeface="BIZ UDPゴシック" panose="020B0400000000000000" pitchFamily="50" charset="-128"/>
              </a:rPr>
              <a:t>徳島県海部郡牟岐町大字中村字本村</a:t>
            </a:r>
            <a:r>
              <a:rPr lang="en-US" altLang="ja-JP" sz="1000" dirty="0">
                <a:latin typeface="BIZ UDPゴシック" panose="020B0400000000000000" pitchFamily="50" charset="-128"/>
                <a:ea typeface="BIZ UDPゴシック" panose="020B0400000000000000" pitchFamily="50" charset="-128"/>
              </a:rPr>
              <a:t>14</a:t>
            </a:r>
          </a:p>
          <a:p>
            <a:endParaRPr kumimoji="1" lang="en-US" altLang="ja-JP" sz="1000" dirty="0">
              <a:latin typeface="Meiryo UI" panose="020B0604030504040204" pitchFamily="50" charset="-128"/>
              <a:ea typeface="Meiryo UI" panose="020B0604030504040204" pitchFamily="50" charset="-128"/>
            </a:endParaRPr>
          </a:p>
          <a:p>
            <a:r>
              <a:rPr lang="en-US" altLang="ja-JP" sz="1400" b="1" dirty="0">
                <a:latin typeface="BIZ UDPゴシック" panose="020B0400000000000000" pitchFamily="50" charset="-128"/>
                <a:ea typeface="BIZ UDPゴシック" panose="020B0400000000000000" pitchFamily="50" charset="-128"/>
              </a:rPr>
              <a:t>TEL</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0884-72-2622</a:t>
            </a:r>
          </a:p>
          <a:p>
            <a:r>
              <a:rPr lang="en-US" altLang="ja-JP" sz="1400" b="1" dirty="0">
                <a:latin typeface="BIZ UDPゴシック" panose="020B0400000000000000" pitchFamily="50" charset="-128"/>
                <a:ea typeface="BIZ UDPゴシック" panose="020B0400000000000000" pitchFamily="50" charset="-128"/>
              </a:rPr>
              <a:t>FAX</a:t>
            </a:r>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0884-72-2623</a:t>
            </a:r>
          </a:p>
          <a:p>
            <a:r>
              <a:rPr lang="en-US" altLang="ja-JP" sz="1000" dirty="0">
                <a:latin typeface="Meiryo UI" panose="020B0604030504040204" pitchFamily="50" charset="-128"/>
                <a:ea typeface="Meiryo UI" panose="020B0604030504040204" pitchFamily="50" charset="-128"/>
              </a:rPr>
              <a:t>Mail</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t-nishizawa@minamiawa.info</a:t>
            </a:r>
          </a:p>
          <a:p>
            <a:r>
              <a:rPr lang="en-US" altLang="ja-JP" sz="1000" dirty="0">
                <a:latin typeface="Meiryo UI" panose="020B0604030504040204" pitchFamily="50" charset="-128"/>
                <a:ea typeface="Meiryo UI" panose="020B0604030504040204" pitchFamily="50" charset="-128"/>
              </a:rPr>
              <a:t>https://shikokunomigishita.jp/</a:t>
            </a:r>
            <a:endParaRPr kumimoji="1" lang="en-US" altLang="ja-JP" sz="1000"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1A684B9-9485-E58E-A9F1-CAB952753F2B}"/>
              </a:ext>
            </a:extLst>
          </p:cNvPr>
          <p:cNvSpPr>
            <a:spLocks noGrp="1"/>
          </p:cNvSpPr>
          <p:nvPr>
            <p:ph type="sldNum" sz="quarter" idx="12"/>
          </p:nvPr>
        </p:nvSpPr>
        <p:spPr/>
        <p:txBody>
          <a:bodyPr/>
          <a:lstStyle/>
          <a:p>
            <a:fld id="{CBF46457-1B9F-4FAC-BEFB-EEAA1D48BCDA}" type="slidenum">
              <a:rPr kumimoji="1" lang="ja-JP" altLang="en-US" smtClean="0"/>
              <a:t>22</a:t>
            </a:fld>
            <a:endParaRPr kumimoji="1" lang="ja-JP" altLang="en-US"/>
          </a:p>
        </p:txBody>
      </p:sp>
      <p:sp>
        <p:nvSpPr>
          <p:cNvPr id="59" name="テキスト ボックス 58">
            <a:extLst>
              <a:ext uri="{FF2B5EF4-FFF2-40B4-BE49-F238E27FC236}">
                <a16:creationId xmlns:a16="http://schemas.microsoft.com/office/drawing/2014/main" id="{0E3F0E8F-D4A7-FA29-B372-29E561C22833}"/>
              </a:ext>
            </a:extLst>
          </p:cNvPr>
          <p:cNvSpPr txBox="1"/>
          <p:nvPr/>
        </p:nvSpPr>
        <p:spPr>
          <a:xfrm>
            <a:off x="3446468" y="3907115"/>
            <a:ext cx="2983391"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徳島県南部エリアは、豊富な自然の中で、</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r>
              <a:rPr lang="ja-JP" altLang="en-US" sz="1100" b="1" dirty="0">
                <a:solidFill>
                  <a:schemeClr val="tx1"/>
                </a:solidFill>
                <a:latin typeface="BIZ UDPゴシック" panose="020B0400000000000000" pitchFamily="50" charset="-128"/>
                <a:ea typeface="BIZ UDPゴシック" panose="020B0400000000000000" pitchFamily="50" charset="-128"/>
              </a:rPr>
              <a:t>ありのままの暮らしを体験していただける</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r>
              <a:rPr lang="ja-JP" altLang="en-US" sz="1100" b="1" dirty="0">
                <a:solidFill>
                  <a:schemeClr val="tx1"/>
                </a:solidFill>
                <a:latin typeface="BIZ UDPゴシック" panose="020B0400000000000000" pitchFamily="50" charset="-128"/>
                <a:ea typeface="BIZ UDPゴシック" panose="020B0400000000000000" pitchFamily="50" charset="-128"/>
              </a:rPr>
              <a:t>プログラムを数多くご用意し、皆様のお越し</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r>
              <a:rPr lang="ja-JP" altLang="en-US" sz="1100" b="1" dirty="0">
                <a:solidFill>
                  <a:schemeClr val="tx1"/>
                </a:solidFill>
                <a:latin typeface="BIZ UDPゴシック" panose="020B0400000000000000" pitchFamily="50" charset="-128"/>
                <a:ea typeface="BIZ UDPゴシック" panose="020B0400000000000000" pitchFamily="50" charset="-128"/>
              </a:rPr>
              <a:t>をお待ちしております。</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DC61C930-8355-0B15-DC90-E37FF3F40FC8}"/>
              </a:ext>
            </a:extLst>
          </p:cNvPr>
          <p:cNvSpPr txBox="1"/>
          <p:nvPr/>
        </p:nvSpPr>
        <p:spPr>
          <a:xfrm>
            <a:off x="6649395" y="3925219"/>
            <a:ext cx="3173926"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fontAlgn="base"/>
            <a:r>
              <a:rPr lang="ja-JP" altLang="en-US" sz="1100" b="1" dirty="0">
                <a:solidFill>
                  <a:schemeClr val="tx1"/>
                </a:solidFill>
                <a:latin typeface="BIZ UDPゴシック" panose="020B0400000000000000" pitchFamily="50" charset="-128"/>
                <a:ea typeface="BIZ UDPゴシック" panose="020B0400000000000000" pitchFamily="50" charset="-128"/>
              </a:rPr>
              <a:t>美しい自然の中で暮らす人々と、ほんものの</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fontAlgn="base"/>
            <a:r>
              <a:rPr lang="ja-JP" altLang="en-US" sz="1100" b="1" dirty="0">
                <a:solidFill>
                  <a:schemeClr val="tx1"/>
                </a:solidFill>
                <a:latin typeface="BIZ UDPゴシック" panose="020B0400000000000000" pitchFamily="50" charset="-128"/>
                <a:ea typeface="BIZ UDPゴシック" panose="020B0400000000000000" pitchFamily="50" charset="-128"/>
              </a:rPr>
              <a:t>田舎体験を通じて、お互いが心高まる交流が</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a:p>
            <a:pPr fontAlgn="base"/>
            <a:r>
              <a:rPr lang="ja-JP" altLang="en-US" sz="1100" b="1" dirty="0">
                <a:solidFill>
                  <a:schemeClr val="tx1"/>
                </a:solidFill>
                <a:latin typeface="BIZ UDPゴシック" panose="020B0400000000000000" pitchFamily="50" charset="-128"/>
                <a:ea typeface="BIZ UDPゴシック" panose="020B0400000000000000" pitchFamily="50" charset="-128"/>
              </a:rPr>
              <a:t>できます♪</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p:txBody>
      </p:sp>
      <p:sp>
        <p:nvSpPr>
          <p:cNvPr id="63" name="テキスト ボックス 62">
            <a:extLst>
              <a:ext uri="{FF2B5EF4-FFF2-40B4-BE49-F238E27FC236}">
                <a16:creationId xmlns:a16="http://schemas.microsoft.com/office/drawing/2014/main" id="{2CE6C890-3DFC-93D1-C610-0C66A05C03A4}"/>
              </a:ext>
            </a:extLst>
          </p:cNvPr>
          <p:cNvSpPr txBox="1"/>
          <p:nvPr/>
        </p:nvSpPr>
        <p:spPr>
          <a:xfrm>
            <a:off x="6625374" y="6353960"/>
            <a:ext cx="1583321" cy="276999"/>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担当　前田　志穂</a:t>
            </a:r>
          </a:p>
        </p:txBody>
      </p:sp>
      <p:sp>
        <p:nvSpPr>
          <p:cNvPr id="64" name="テキスト ボックス 63">
            <a:extLst>
              <a:ext uri="{FF2B5EF4-FFF2-40B4-BE49-F238E27FC236}">
                <a16:creationId xmlns:a16="http://schemas.microsoft.com/office/drawing/2014/main" id="{55C1BD69-D334-AE22-AB9D-5BA3D62EF75D}"/>
              </a:ext>
            </a:extLst>
          </p:cNvPr>
          <p:cNvSpPr txBox="1"/>
          <p:nvPr/>
        </p:nvSpPr>
        <p:spPr>
          <a:xfrm>
            <a:off x="3348583" y="6381345"/>
            <a:ext cx="1515637" cy="276999"/>
          </a:xfrm>
          <a:prstGeom prst="rect">
            <a:avLst/>
          </a:prstGeom>
          <a:noFill/>
        </p:spPr>
        <p:txBody>
          <a:bodyPr wrap="square" rtlCol="0">
            <a:spAutoFit/>
          </a:bodyPr>
          <a:lstStyle/>
          <a:p>
            <a:pPr algn="ctr"/>
            <a:r>
              <a:rPr lang="ja-JP" altLang="en-US" sz="1200" b="1" dirty="0">
                <a:latin typeface="BIZ UDPゴシック" panose="020B0400000000000000" pitchFamily="50" charset="-128"/>
                <a:ea typeface="BIZ UDPゴシック" panose="020B0400000000000000" pitchFamily="50" charset="-128"/>
              </a:rPr>
              <a:t>担当　西沢　猛</a:t>
            </a:r>
            <a:endParaRPr kumimoji="1" lang="ja-JP" altLang="en-US" sz="1200" b="1" dirty="0">
              <a:latin typeface="BIZ UDPゴシック" panose="020B0400000000000000" pitchFamily="50" charset="-128"/>
              <a:ea typeface="BIZ UDPゴシック" panose="020B0400000000000000" pitchFamily="50" charset="-128"/>
            </a:endParaRPr>
          </a:p>
        </p:txBody>
      </p:sp>
      <p:pic>
        <p:nvPicPr>
          <p:cNvPr id="65" name="図 64">
            <a:extLst>
              <a:ext uri="{FF2B5EF4-FFF2-40B4-BE49-F238E27FC236}">
                <a16:creationId xmlns:a16="http://schemas.microsoft.com/office/drawing/2014/main" id="{F7EFDFBF-F909-2A83-D8E6-0063D0FD272E}"/>
              </a:ext>
            </a:extLst>
          </p:cNvPr>
          <p:cNvPicPr>
            <a:picLocks noChangeAspect="1"/>
          </p:cNvPicPr>
          <p:nvPr/>
        </p:nvPicPr>
        <p:blipFill rotWithShape="1">
          <a:blip r:embed="rId7"/>
          <a:srcRect t="6028" b="4132"/>
          <a:stretch/>
        </p:blipFill>
        <p:spPr>
          <a:xfrm>
            <a:off x="253200" y="4700673"/>
            <a:ext cx="1387977" cy="1662608"/>
          </a:xfrm>
          <a:prstGeom prst="rect">
            <a:avLst/>
          </a:prstGeom>
        </p:spPr>
      </p:pic>
      <p:sp>
        <p:nvSpPr>
          <p:cNvPr id="66" name="テキスト ボックス 65">
            <a:extLst>
              <a:ext uri="{FF2B5EF4-FFF2-40B4-BE49-F238E27FC236}">
                <a16:creationId xmlns:a16="http://schemas.microsoft.com/office/drawing/2014/main" id="{8A2E6AD2-DEAD-E582-C9F7-88694F94776A}"/>
              </a:ext>
            </a:extLst>
          </p:cNvPr>
          <p:cNvSpPr txBox="1"/>
          <p:nvPr/>
        </p:nvSpPr>
        <p:spPr>
          <a:xfrm>
            <a:off x="128588" y="6380204"/>
            <a:ext cx="1516523" cy="276999"/>
          </a:xfrm>
          <a:prstGeom prst="rect">
            <a:avLst/>
          </a:prstGeom>
          <a:noFill/>
        </p:spPr>
        <p:txBody>
          <a:bodyPr wrap="square" rtlCol="0">
            <a:spAutoFit/>
          </a:bodyPr>
          <a:lstStyle/>
          <a:p>
            <a:pPr algn="ctr"/>
            <a:r>
              <a:rPr lang="ja-JP" altLang="en-US" sz="1200" b="1" dirty="0">
                <a:latin typeface="BIZ UDPゴシック" panose="020B0400000000000000" pitchFamily="50" charset="-128"/>
                <a:ea typeface="BIZ UDPゴシック" panose="020B0400000000000000" pitchFamily="50" charset="-128"/>
              </a:rPr>
              <a:t>担当　渡辺　隆仁</a:t>
            </a:r>
            <a:endParaRPr kumimoji="1" lang="ja-JP" altLang="en-US" sz="1200" b="1" dirty="0">
              <a:latin typeface="BIZ UDPゴシック" panose="020B0400000000000000" pitchFamily="50" charset="-128"/>
              <a:ea typeface="BIZ UDPゴシック" panose="020B0400000000000000" pitchFamily="50" charset="-128"/>
            </a:endParaRPr>
          </a:p>
        </p:txBody>
      </p:sp>
      <p:pic>
        <p:nvPicPr>
          <p:cNvPr id="67" name="図 66">
            <a:extLst>
              <a:ext uri="{FF2B5EF4-FFF2-40B4-BE49-F238E27FC236}">
                <a16:creationId xmlns:a16="http://schemas.microsoft.com/office/drawing/2014/main" id="{912D39A8-A8B4-F5C5-2325-2D7D54E40A5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714"/>
          <a:stretch/>
        </p:blipFill>
        <p:spPr>
          <a:xfrm rot="5400000">
            <a:off x="3276647" y="4818090"/>
            <a:ext cx="1640898" cy="1378358"/>
          </a:xfrm>
          <a:prstGeom prst="rect">
            <a:avLst/>
          </a:prstGeom>
        </p:spPr>
      </p:pic>
      <p:pic>
        <p:nvPicPr>
          <p:cNvPr id="68" name="図 67">
            <a:extLst>
              <a:ext uri="{FF2B5EF4-FFF2-40B4-BE49-F238E27FC236}">
                <a16:creationId xmlns:a16="http://schemas.microsoft.com/office/drawing/2014/main" id="{A461C9B3-F88D-4CC6-8EBE-C1909AD7E701}"/>
              </a:ext>
            </a:extLst>
          </p:cNvPr>
          <p:cNvPicPr>
            <a:picLocks noChangeAspect="1"/>
          </p:cNvPicPr>
          <p:nvPr/>
        </p:nvPicPr>
        <p:blipFill rotWithShape="1">
          <a:blip r:embed="rId9">
            <a:extLst>
              <a:ext uri="{28A0092B-C50C-407E-A947-70E740481C1C}">
                <a14:useLocalDpi xmlns:a14="http://schemas.microsoft.com/office/drawing/2010/main" val="0"/>
              </a:ext>
            </a:extLst>
          </a:blip>
          <a:srcRect l="12865" t="8539" r="8349" b="7733"/>
          <a:stretch/>
        </p:blipFill>
        <p:spPr>
          <a:xfrm>
            <a:off x="2310497" y="1281355"/>
            <a:ext cx="790497" cy="840079"/>
          </a:xfrm>
          <a:prstGeom prst="rect">
            <a:avLst/>
          </a:prstGeom>
        </p:spPr>
      </p:pic>
      <p:sp>
        <p:nvSpPr>
          <p:cNvPr id="16" name="タイトル 1">
            <a:extLst>
              <a:ext uri="{FF2B5EF4-FFF2-40B4-BE49-F238E27FC236}">
                <a16:creationId xmlns:a16="http://schemas.microsoft.com/office/drawing/2014/main" id="{5C26BBD0-D55E-808E-0A97-ABE1FB3D7379}"/>
              </a:ext>
            </a:extLst>
          </p:cNvPr>
          <p:cNvSpPr txBox="1">
            <a:spLocks/>
          </p:cNvSpPr>
          <p:nvPr/>
        </p:nvSpPr>
        <p:spPr>
          <a:xfrm>
            <a:off x="7697905" y="403497"/>
            <a:ext cx="1384581"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宿泊・アクセス</a:t>
            </a:r>
          </a:p>
        </p:txBody>
      </p:sp>
      <p:sp>
        <p:nvSpPr>
          <p:cNvPr id="18" name="テキスト ボックス 17">
            <a:extLst>
              <a:ext uri="{FF2B5EF4-FFF2-40B4-BE49-F238E27FC236}">
                <a16:creationId xmlns:a16="http://schemas.microsoft.com/office/drawing/2014/main" id="{149C54B1-5267-3AC2-D15F-46CF5D8B00B8}"/>
              </a:ext>
            </a:extLst>
          </p:cNvPr>
          <p:cNvSpPr txBox="1"/>
          <p:nvPr/>
        </p:nvSpPr>
        <p:spPr>
          <a:xfrm>
            <a:off x="142018" y="3950737"/>
            <a:ext cx="2847795"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徳島東部エリアの自然、文化、芸能が繋がる歴史的、持続的背景と、現在の環境問題の学びの場をご提案いたします。</a:t>
            </a:r>
            <a:endParaRPr lang="en-US" altLang="ja-JP" sz="1100" b="1" dirty="0">
              <a:solidFill>
                <a:schemeClr val="tx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AFBF5FAD-B1FC-EABD-0522-3BE3C196788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5500"/>
                    </a14:imgEffect>
                    <a14:imgEffect>
                      <a14:saturation sat="130000"/>
                    </a14:imgEffect>
                    <a14:imgEffect>
                      <a14:brightnessContrast bright="40000"/>
                    </a14:imgEffect>
                  </a14:imgLayer>
                </a14:imgProps>
              </a:ext>
              <a:ext uri="{28A0092B-C50C-407E-A947-70E740481C1C}">
                <a14:useLocalDpi xmlns:a14="http://schemas.microsoft.com/office/drawing/2010/main" val="0"/>
              </a:ext>
            </a:extLst>
          </a:blip>
          <a:srcRect l="19705" b="15217"/>
          <a:stretch/>
        </p:blipFill>
        <p:spPr>
          <a:xfrm>
            <a:off x="6741802" y="4665799"/>
            <a:ext cx="1350464" cy="1661915"/>
          </a:xfrm>
          <a:prstGeom prst="rect">
            <a:avLst/>
          </a:prstGeom>
          <a:effectLst>
            <a:glow>
              <a:schemeClr val="accent1">
                <a:alpha val="40000"/>
              </a:schemeClr>
            </a:glow>
          </a:effectLst>
        </p:spPr>
      </p:pic>
    </p:spTree>
    <p:extLst>
      <p:ext uri="{BB962C8B-B14F-4D97-AF65-F5344CB8AC3E}">
        <p14:creationId xmlns:p14="http://schemas.microsoft.com/office/powerpoint/2010/main" val="2860338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5C8EB78-CCD6-1955-1C74-359FF72E5316}"/>
              </a:ext>
            </a:extLst>
          </p:cNvPr>
          <p:cNvSpPr>
            <a:spLocks noGrp="1"/>
          </p:cNvSpPr>
          <p:nvPr>
            <p:ph type="sldNum" sz="quarter" idx="12"/>
          </p:nvPr>
        </p:nvSpPr>
        <p:spPr/>
        <p:txBody>
          <a:bodyPr/>
          <a:lstStyle/>
          <a:p>
            <a:fld id="{CBF46457-1B9F-4FAC-BEFB-EEAA1D48BCDA}" type="slidenum">
              <a:rPr kumimoji="1" lang="ja-JP" altLang="en-US" smtClean="0"/>
              <a:t>23</a:t>
            </a:fld>
            <a:endParaRPr kumimoji="1" lang="ja-JP" altLang="en-US"/>
          </a:p>
        </p:txBody>
      </p:sp>
      <p:sp>
        <p:nvSpPr>
          <p:cNvPr id="27" name="テキスト ボックス 26">
            <a:extLst>
              <a:ext uri="{FF2B5EF4-FFF2-40B4-BE49-F238E27FC236}">
                <a16:creationId xmlns:a16="http://schemas.microsoft.com/office/drawing/2014/main" id="{8D427C70-89AD-BA0D-81B7-473F59EA3A07}"/>
              </a:ext>
            </a:extLst>
          </p:cNvPr>
          <p:cNvSpPr txBox="1"/>
          <p:nvPr/>
        </p:nvSpPr>
        <p:spPr>
          <a:xfrm>
            <a:off x="173437" y="777509"/>
            <a:ext cx="2243195" cy="348029"/>
          </a:xfrm>
          <a:prstGeom prst="rect">
            <a:avLst/>
          </a:prstGeom>
          <a:solidFill>
            <a:srgbClr val="00668D"/>
          </a:solidFill>
        </p:spPr>
        <p:txBody>
          <a:bodyPr wrap="none" tIns="0" bIns="0" rtlCol="0" anchor="ctr" anchorCtr="0">
            <a:noAutofit/>
          </a:bodyP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データ集</a:t>
            </a:r>
          </a:p>
        </p:txBody>
      </p:sp>
      <p:sp>
        <p:nvSpPr>
          <p:cNvPr id="25" name="object 15">
            <a:extLst>
              <a:ext uri="{FF2B5EF4-FFF2-40B4-BE49-F238E27FC236}">
                <a16:creationId xmlns:a16="http://schemas.microsoft.com/office/drawing/2014/main" id="{6217FCD2-B8C3-5ADA-5B3A-0CAFD7207CC9}"/>
              </a:ext>
            </a:extLst>
          </p:cNvPr>
          <p:cNvSpPr txBox="1"/>
          <p:nvPr/>
        </p:nvSpPr>
        <p:spPr>
          <a:xfrm>
            <a:off x="-27971" y="4349983"/>
            <a:ext cx="2571257" cy="455894"/>
          </a:xfrm>
          <a:prstGeom prst="rect">
            <a:avLst/>
          </a:prstGeom>
        </p:spPr>
        <p:txBody>
          <a:bodyPr vert="horz" wrap="square" lIns="0" tIns="12065" rIns="0" bIns="0" rtlCol="0">
            <a:spAutoFit/>
          </a:bodyPr>
          <a:lstStyle/>
          <a:p>
            <a:pPr marL="12700" algn="ctr">
              <a:lnSpc>
                <a:spcPct val="100000"/>
              </a:lnSpc>
              <a:spcBef>
                <a:spcPts val="95"/>
              </a:spcBef>
            </a:pP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徳島県観光協会</a:t>
            </a:r>
            <a:r>
              <a:rPr sz="1400" b="1" spc="-114" dirty="0">
                <a:solidFill>
                  <a:srgbClr val="002060"/>
                </a:solidFill>
                <a:latin typeface="BIZ UDPゴシック" panose="020B0400000000000000" pitchFamily="50" charset="-128"/>
                <a:ea typeface="BIZ UDPゴシック" panose="020B0400000000000000" pitchFamily="50" charset="-128"/>
                <a:cs typeface="Microsoft YaHei UI"/>
              </a:rPr>
              <a:t>の</a:t>
            </a:r>
            <a:endParaRPr lang="en-US" sz="1400" b="1" spc="-114" dirty="0">
              <a:solidFill>
                <a:srgbClr val="002060"/>
              </a:solidFill>
              <a:latin typeface="BIZ UDPゴシック" panose="020B0400000000000000" pitchFamily="50" charset="-128"/>
              <a:ea typeface="BIZ UDPゴシック" panose="020B0400000000000000" pitchFamily="50" charset="-128"/>
              <a:cs typeface="Microsoft YaHei UI"/>
            </a:endParaRPr>
          </a:p>
          <a:p>
            <a:pPr marL="12700" algn="ctr">
              <a:lnSpc>
                <a:spcPct val="100000"/>
              </a:lnSpc>
              <a:spcBef>
                <a:spcPts val="95"/>
              </a:spcBef>
            </a:pPr>
            <a:r>
              <a:rPr lang="ja-JP" altLang="en-US" sz="1400" b="1" spc="-5" dirty="0">
                <a:solidFill>
                  <a:srgbClr val="002060"/>
                </a:solidFill>
                <a:latin typeface="BIZ UDPゴシック" panose="020B0400000000000000" pitchFamily="50" charset="-128"/>
                <a:ea typeface="BIZ UDPゴシック" panose="020B0400000000000000" pitchFamily="50" charset="-128"/>
                <a:cs typeface="Microsoft YaHei UI"/>
              </a:rPr>
              <a:t>助成金 </a:t>
            </a: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掲載</a:t>
            </a:r>
            <a:r>
              <a:rPr sz="1400" b="1" spc="-250" dirty="0">
                <a:solidFill>
                  <a:srgbClr val="002060"/>
                </a:solidFill>
                <a:latin typeface="BIZ UDPゴシック" panose="020B0400000000000000" pitchFamily="50" charset="-128"/>
                <a:ea typeface="BIZ UDPゴシック" panose="020B0400000000000000" pitchFamily="50" charset="-128"/>
                <a:cs typeface="Microsoft YaHei UI"/>
              </a:rPr>
              <a:t>ペ</a:t>
            </a:r>
            <a:r>
              <a:rPr sz="1400" b="1" spc="-165" dirty="0">
                <a:solidFill>
                  <a:srgbClr val="002060"/>
                </a:solidFill>
                <a:latin typeface="BIZ UDPゴシック" panose="020B0400000000000000" pitchFamily="50" charset="-128"/>
                <a:ea typeface="BIZ UDPゴシック" panose="020B0400000000000000" pitchFamily="50" charset="-128"/>
                <a:cs typeface="Microsoft YaHei UI"/>
              </a:rPr>
              <a:t>ー</a:t>
            </a:r>
            <a:r>
              <a:rPr sz="1400" b="1" spc="-210" dirty="0">
                <a:solidFill>
                  <a:srgbClr val="002060"/>
                </a:solidFill>
                <a:latin typeface="BIZ UDPゴシック" panose="020B0400000000000000" pitchFamily="50" charset="-128"/>
                <a:ea typeface="BIZ UDPゴシック" panose="020B0400000000000000" pitchFamily="50" charset="-128"/>
                <a:cs typeface="Microsoft YaHei UI"/>
              </a:rPr>
              <a:t>ジ</a:t>
            </a:r>
            <a:endParaRPr sz="1400" dirty="0">
              <a:solidFill>
                <a:srgbClr val="002060"/>
              </a:solidFill>
              <a:latin typeface="BIZ UDPゴシック" panose="020B0400000000000000" pitchFamily="50" charset="-128"/>
              <a:ea typeface="BIZ UDPゴシック" panose="020B0400000000000000" pitchFamily="50" charset="-128"/>
              <a:cs typeface="Microsoft YaHei UI"/>
            </a:endParaRPr>
          </a:p>
        </p:txBody>
      </p:sp>
      <p:grpSp>
        <p:nvGrpSpPr>
          <p:cNvPr id="28" name="グループ化 27">
            <a:extLst>
              <a:ext uri="{FF2B5EF4-FFF2-40B4-BE49-F238E27FC236}">
                <a16:creationId xmlns:a16="http://schemas.microsoft.com/office/drawing/2014/main" id="{71D28A75-CBB6-1AEB-E9E1-814489F168DB}"/>
              </a:ext>
            </a:extLst>
          </p:cNvPr>
          <p:cNvGrpSpPr/>
          <p:nvPr/>
        </p:nvGrpSpPr>
        <p:grpSpPr>
          <a:xfrm>
            <a:off x="248206" y="3907753"/>
            <a:ext cx="4743313" cy="1873298"/>
            <a:chOff x="10337555" y="3232966"/>
            <a:chExt cx="4743313" cy="1873298"/>
          </a:xfrm>
        </p:grpSpPr>
        <p:pic>
          <p:nvPicPr>
            <p:cNvPr id="29" name="object 13">
              <a:extLst>
                <a:ext uri="{FF2B5EF4-FFF2-40B4-BE49-F238E27FC236}">
                  <a16:creationId xmlns:a16="http://schemas.microsoft.com/office/drawing/2014/main" id="{FCD3AD11-30EF-09DC-1AD7-86D7B869B7F2}"/>
                </a:ext>
              </a:extLst>
            </p:cNvPr>
            <p:cNvPicPr/>
            <p:nvPr/>
          </p:nvPicPr>
          <p:blipFill>
            <a:blip r:embed="rId3" cstate="print"/>
            <a:stretch>
              <a:fillRect/>
            </a:stretch>
          </p:blipFill>
          <p:spPr>
            <a:xfrm>
              <a:off x="13366709" y="4342074"/>
              <a:ext cx="760949" cy="764190"/>
            </a:xfrm>
            <a:prstGeom prst="rect">
              <a:avLst/>
            </a:prstGeom>
          </p:spPr>
        </p:pic>
        <p:sp>
          <p:nvSpPr>
            <p:cNvPr id="30" name="object 14">
              <a:extLst>
                <a:ext uri="{FF2B5EF4-FFF2-40B4-BE49-F238E27FC236}">
                  <a16:creationId xmlns:a16="http://schemas.microsoft.com/office/drawing/2014/main" id="{0EC5A40F-65DF-455A-725C-45E5E10780BD}"/>
                </a:ext>
              </a:extLst>
            </p:cNvPr>
            <p:cNvSpPr txBox="1"/>
            <p:nvPr/>
          </p:nvSpPr>
          <p:spPr>
            <a:xfrm>
              <a:off x="12357212" y="3669801"/>
              <a:ext cx="2723656" cy="455894"/>
            </a:xfrm>
            <a:prstGeom prst="rect">
              <a:avLst/>
            </a:prstGeom>
          </p:spPr>
          <p:txBody>
            <a:bodyPr vert="horz" wrap="square" lIns="0" tIns="12065" rIns="0" bIns="0" rtlCol="0">
              <a:spAutoFit/>
            </a:bodyPr>
            <a:lstStyle/>
            <a:p>
              <a:pPr marL="12700" marR="5080" algn="ctr">
                <a:lnSpc>
                  <a:spcPct val="100000"/>
                </a:lnSpc>
                <a:spcBef>
                  <a:spcPts val="95"/>
                </a:spcBef>
              </a:pP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徳島空港利用促進協議会</a:t>
              </a:r>
              <a:r>
                <a:rPr sz="1400" b="1" spc="-114" dirty="0">
                  <a:solidFill>
                    <a:srgbClr val="002060"/>
                  </a:solidFill>
                  <a:latin typeface="BIZ UDPゴシック" panose="020B0400000000000000" pitchFamily="50" charset="-128"/>
                  <a:ea typeface="BIZ UDPゴシック" panose="020B0400000000000000" pitchFamily="50" charset="-128"/>
                  <a:cs typeface="Microsoft YaHei UI"/>
                </a:rPr>
                <a:t>の</a:t>
              </a:r>
              <a:endParaRPr lang="en-US" sz="1400" b="1" spc="-114" dirty="0">
                <a:solidFill>
                  <a:srgbClr val="002060"/>
                </a:solidFill>
                <a:latin typeface="BIZ UDPゴシック" panose="020B0400000000000000" pitchFamily="50" charset="-128"/>
                <a:ea typeface="BIZ UDPゴシック" panose="020B0400000000000000" pitchFamily="50" charset="-128"/>
                <a:cs typeface="Microsoft YaHei UI"/>
              </a:endParaRPr>
            </a:p>
            <a:p>
              <a:pPr marL="12700" marR="5080" algn="ctr">
                <a:lnSpc>
                  <a:spcPct val="100000"/>
                </a:lnSpc>
                <a:spcBef>
                  <a:spcPts val="95"/>
                </a:spcBef>
              </a:pPr>
              <a:r>
                <a:rPr sz="1400" b="1" spc="-114" dirty="0">
                  <a:solidFill>
                    <a:srgbClr val="002060"/>
                  </a:solidFill>
                  <a:latin typeface="BIZ UDPゴシック" panose="020B0400000000000000" pitchFamily="50" charset="-128"/>
                  <a:ea typeface="BIZ UDPゴシック" panose="020B0400000000000000" pitchFamily="50" charset="-128"/>
                  <a:cs typeface="Microsoft YaHei UI"/>
                </a:rPr>
                <a:t> </a:t>
              </a: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補助</a:t>
              </a:r>
              <a:r>
                <a:rPr lang="ja-JP" altLang="en-US" sz="1400" b="1" spc="-5" dirty="0">
                  <a:solidFill>
                    <a:srgbClr val="002060"/>
                  </a:solidFill>
                  <a:latin typeface="BIZ UDPゴシック" panose="020B0400000000000000" pitchFamily="50" charset="-128"/>
                  <a:ea typeface="BIZ UDPゴシック" panose="020B0400000000000000" pitchFamily="50" charset="-128"/>
                  <a:cs typeface="Microsoft YaHei UI"/>
                </a:rPr>
                <a:t>制度 </a:t>
              </a:r>
              <a:r>
                <a:rPr sz="1400" b="1" spc="-5" dirty="0">
                  <a:solidFill>
                    <a:srgbClr val="002060"/>
                  </a:solidFill>
                  <a:latin typeface="BIZ UDPゴシック" panose="020B0400000000000000" pitchFamily="50" charset="-128"/>
                  <a:ea typeface="BIZ UDPゴシック" panose="020B0400000000000000" pitchFamily="50" charset="-128"/>
                  <a:cs typeface="Microsoft YaHei UI"/>
                </a:rPr>
                <a:t>掲載</a:t>
              </a:r>
              <a:r>
                <a:rPr sz="1400" b="1" spc="-250" dirty="0">
                  <a:solidFill>
                    <a:srgbClr val="002060"/>
                  </a:solidFill>
                  <a:latin typeface="BIZ UDPゴシック" panose="020B0400000000000000" pitchFamily="50" charset="-128"/>
                  <a:ea typeface="BIZ UDPゴシック" panose="020B0400000000000000" pitchFamily="50" charset="-128"/>
                  <a:cs typeface="Microsoft YaHei UI"/>
                </a:rPr>
                <a:t>ペ</a:t>
              </a:r>
              <a:r>
                <a:rPr sz="1400" b="1" spc="-165" dirty="0">
                  <a:solidFill>
                    <a:srgbClr val="002060"/>
                  </a:solidFill>
                  <a:latin typeface="BIZ UDPゴシック" panose="020B0400000000000000" pitchFamily="50" charset="-128"/>
                  <a:ea typeface="BIZ UDPゴシック" panose="020B0400000000000000" pitchFamily="50" charset="-128"/>
                  <a:cs typeface="Microsoft YaHei UI"/>
                </a:rPr>
                <a:t>ー</a:t>
              </a:r>
              <a:r>
                <a:rPr sz="1400" b="1" spc="-210" dirty="0">
                  <a:solidFill>
                    <a:srgbClr val="002060"/>
                  </a:solidFill>
                  <a:latin typeface="BIZ UDPゴシック" panose="020B0400000000000000" pitchFamily="50" charset="-128"/>
                  <a:ea typeface="BIZ UDPゴシック" panose="020B0400000000000000" pitchFamily="50" charset="-128"/>
                  <a:cs typeface="Microsoft YaHei UI"/>
                </a:rPr>
                <a:t>ジ</a:t>
              </a:r>
              <a:endParaRPr sz="1400" dirty="0">
                <a:solidFill>
                  <a:srgbClr val="002060"/>
                </a:solidFill>
                <a:latin typeface="BIZ UDPゴシック" panose="020B0400000000000000" pitchFamily="50" charset="-128"/>
                <a:ea typeface="BIZ UDPゴシック" panose="020B0400000000000000" pitchFamily="50" charset="-128"/>
                <a:cs typeface="Microsoft YaHei UI"/>
              </a:endParaRPr>
            </a:p>
          </p:txBody>
        </p:sp>
        <p:sp>
          <p:nvSpPr>
            <p:cNvPr id="31" name="object 24">
              <a:extLst>
                <a:ext uri="{FF2B5EF4-FFF2-40B4-BE49-F238E27FC236}">
                  <a16:creationId xmlns:a16="http://schemas.microsoft.com/office/drawing/2014/main" id="{CE5EA85F-2F26-20F6-EDE0-21B187FC441B}"/>
                </a:ext>
              </a:extLst>
            </p:cNvPr>
            <p:cNvSpPr/>
            <p:nvPr/>
          </p:nvSpPr>
          <p:spPr>
            <a:xfrm>
              <a:off x="10342127" y="3237538"/>
              <a:ext cx="4665345" cy="382905"/>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rgbClr val="002060"/>
            </a:solidFill>
          </p:spPr>
          <p:txBody>
            <a:bodyPr wrap="square" lIns="0" tIns="0" rIns="0" bIns="0" rtlCol="0"/>
            <a:lstStyle/>
            <a:p>
              <a:endParaRPr dirty="0"/>
            </a:p>
          </p:txBody>
        </p:sp>
        <p:sp>
          <p:nvSpPr>
            <p:cNvPr id="32" name="object 25">
              <a:extLst>
                <a:ext uri="{FF2B5EF4-FFF2-40B4-BE49-F238E27FC236}">
                  <a16:creationId xmlns:a16="http://schemas.microsoft.com/office/drawing/2014/main" id="{168DDEA0-F0DD-AA1D-9849-FDF78DFA18D5}"/>
                </a:ext>
              </a:extLst>
            </p:cNvPr>
            <p:cNvSpPr/>
            <p:nvPr/>
          </p:nvSpPr>
          <p:spPr>
            <a:xfrm>
              <a:off x="10337555" y="3232966"/>
              <a:ext cx="4676140" cy="393700"/>
            </a:xfrm>
            <a:custGeom>
              <a:avLst/>
              <a:gdLst/>
              <a:ahLst/>
              <a:cxnLst/>
              <a:rect l="l" t="t" r="r" b="b"/>
              <a:pathLst>
                <a:path w="4676140" h="393700">
                  <a:moveTo>
                    <a:pt x="4672583" y="0"/>
                  </a:moveTo>
                  <a:lnTo>
                    <a:pt x="1524" y="0"/>
                  </a:lnTo>
                  <a:lnTo>
                    <a:pt x="0" y="3048"/>
                  </a:lnTo>
                  <a:lnTo>
                    <a:pt x="0" y="390143"/>
                  </a:lnTo>
                  <a:lnTo>
                    <a:pt x="1524" y="393191"/>
                  </a:lnTo>
                  <a:lnTo>
                    <a:pt x="4672583" y="393191"/>
                  </a:lnTo>
                  <a:lnTo>
                    <a:pt x="4675632" y="390143"/>
                  </a:lnTo>
                  <a:lnTo>
                    <a:pt x="4675632" y="387095"/>
                  </a:lnTo>
                  <a:lnTo>
                    <a:pt x="9143" y="387095"/>
                  </a:lnTo>
                  <a:lnTo>
                    <a:pt x="4571" y="382524"/>
                  </a:lnTo>
                  <a:lnTo>
                    <a:pt x="9143" y="382524"/>
                  </a:lnTo>
                  <a:lnTo>
                    <a:pt x="9143" y="9143"/>
                  </a:lnTo>
                  <a:lnTo>
                    <a:pt x="4571" y="9143"/>
                  </a:lnTo>
                  <a:lnTo>
                    <a:pt x="9143" y="4572"/>
                  </a:lnTo>
                  <a:lnTo>
                    <a:pt x="4675632" y="4572"/>
                  </a:lnTo>
                  <a:lnTo>
                    <a:pt x="4675632" y="3048"/>
                  </a:lnTo>
                  <a:lnTo>
                    <a:pt x="4672583" y="0"/>
                  </a:lnTo>
                  <a:close/>
                </a:path>
                <a:path w="4676140" h="393700">
                  <a:moveTo>
                    <a:pt x="9143" y="382524"/>
                  </a:moveTo>
                  <a:lnTo>
                    <a:pt x="4571" y="382524"/>
                  </a:lnTo>
                  <a:lnTo>
                    <a:pt x="9143" y="387095"/>
                  </a:lnTo>
                  <a:lnTo>
                    <a:pt x="9143" y="382524"/>
                  </a:lnTo>
                  <a:close/>
                </a:path>
                <a:path w="4676140" h="393700">
                  <a:moveTo>
                    <a:pt x="4664964" y="382524"/>
                  </a:moveTo>
                  <a:lnTo>
                    <a:pt x="9143" y="382524"/>
                  </a:lnTo>
                  <a:lnTo>
                    <a:pt x="9143" y="387095"/>
                  </a:lnTo>
                  <a:lnTo>
                    <a:pt x="4664964" y="387095"/>
                  </a:lnTo>
                  <a:lnTo>
                    <a:pt x="4664964" y="382524"/>
                  </a:lnTo>
                  <a:close/>
                </a:path>
                <a:path w="4676140" h="393700">
                  <a:moveTo>
                    <a:pt x="4664964" y="4572"/>
                  </a:moveTo>
                  <a:lnTo>
                    <a:pt x="4664964" y="387095"/>
                  </a:lnTo>
                  <a:lnTo>
                    <a:pt x="4669535" y="382524"/>
                  </a:lnTo>
                  <a:lnTo>
                    <a:pt x="4675632" y="382524"/>
                  </a:lnTo>
                  <a:lnTo>
                    <a:pt x="4675632" y="9143"/>
                  </a:lnTo>
                  <a:lnTo>
                    <a:pt x="4669535" y="9143"/>
                  </a:lnTo>
                  <a:lnTo>
                    <a:pt x="4664964" y="4572"/>
                  </a:lnTo>
                  <a:close/>
                </a:path>
                <a:path w="4676140" h="393700">
                  <a:moveTo>
                    <a:pt x="4675632" y="382524"/>
                  </a:moveTo>
                  <a:lnTo>
                    <a:pt x="4669535" y="382524"/>
                  </a:lnTo>
                  <a:lnTo>
                    <a:pt x="4664964" y="387095"/>
                  </a:lnTo>
                  <a:lnTo>
                    <a:pt x="4675632" y="387095"/>
                  </a:lnTo>
                  <a:lnTo>
                    <a:pt x="4675632" y="382524"/>
                  </a:lnTo>
                  <a:close/>
                </a:path>
                <a:path w="4676140" h="393700">
                  <a:moveTo>
                    <a:pt x="9143" y="4572"/>
                  </a:moveTo>
                  <a:lnTo>
                    <a:pt x="4571" y="9143"/>
                  </a:lnTo>
                  <a:lnTo>
                    <a:pt x="9143" y="9143"/>
                  </a:lnTo>
                  <a:lnTo>
                    <a:pt x="9143" y="4572"/>
                  </a:lnTo>
                  <a:close/>
                </a:path>
                <a:path w="4676140" h="393700">
                  <a:moveTo>
                    <a:pt x="4664964" y="4572"/>
                  </a:moveTo>
                  <a:lnTo>
                    <a:pt x="9143" y="4572"/>
                  </a:lnTo>
                  <a:lnTo>
                    <a:pt x="9143" y="9143"/>
                  </a:lnTo>
                  <a:lnTo>
                    <a:pt x="4664964" y="9143"/>
                  </a:lnTo>
                  <a:lnTo>
                    <a:pt x="4664964" y="4572"/>
                  </a:lnTo>
                  <a:close/>
                </a:path>
                <a:path w="4676140" h="393700">
                  <a:moveTo>
                    <a:pt x="4675632" y="4572"/>
                  </a:moveTo>
                  <a:lnTo>
                    <a:pt x="4664964" y="4572"/>
                  </a:lnTo>
                  <a:lnTo>
                    <a:pt x="4669535" y="9143"/>
                  </a:lnTo>
                  <a:lnTo>
                    <a:pt x="4675632" y="9143"/>
                  </a:lnTo>
                  <a:lnTo>
                    <a:pt x="4675632" y="4572"/>
                  </a:lnTo>
                  <a:close/>
                </a:path>
              </a:pathLst>
            </a:custGeom>
            <a:solidFill>
              <a:srgbClr val="002060"/>
            </a:solidFill>
          </p:spPr>
          <p:txBody>
            <a:bodyPr wrap="square" lIns="0" tIns="0" rIns="0" bIns="0" rtlCol="0"/>
            <a:lstStyle/>
            <a:p>
              <a:endParaRPr dirty="0"/>
            </a:p>
          </p:txBody>
        </p:sp>
        <p:sp>
          <p:nvSpPr>
            <p:cNvPr id="33" name="object 26">
              <a:extLst>
                <a:ext uri="{FF2B5EF4-FFF2-40B4-BE49-F238E27FC236}">
                  <a16:creationId xmlns:a16="http://schemas.microsoft.com/office/drawing/2014/main" id="{0D5F5161-57C4-DBAE-71AA-CC0DE149A2E2}"/>
                </a:ext>
              </a:extLst>
            </p:cNvPr>
            <p:cNvSpPr txBox="1"/>
            <p:nvPr/>
          </p:nvSpPr>
          <p:spPr>
            <a:xfrm>
              <a:off x="10347576" y="3239328"/>
              <a:ext cx="4665345" cy="305852"/>
            </a:xfrm>
            <a:prstGeom prst="rect">
              <a:avLst/>
            </a:prstGeom>
          </p:spPr>
          <p:txBody>
            <a:bodyPr vert="horz" wrap="square" lIns="0" tIns="59054" rIns="0" bIns="0" rtlCol="0">
              <a:spAutoFit/>
            </a:bodyPr>
            <a:lstStyle/>
            <a:p>
              <a:pPr marL="2540" algn="ctr">
                <a:lnSpc>
                  <a:spcPct val="100000"/>
                </a:lnSpc>
                <a:spcBef>
                  <a:spcPts val="464"/>
                </a:spcBef>
              </a:pP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助成・</a:t>
              </a:r>
              <a:r>
                <a:rPr sz="1600" b="1" spc="-5" dirty="0">
                  <a:solidFill>
                    <a:srgbClr val="FFFFFF"/>
                  </a:solidFill>
                  <a:latin typeface="BIZ UDPゴシック" panose="020B0400000000000000" pitchFamily="50" charset="-128"/>
                  <a:ea typeface="BIZ UDPゴシック" panose="020B0400000000000000" pitchFamily="50" charset="-128"/>
                  <a:cs typeface="Microsoft YaHei UI"/>
                </a:rPr>
                <a:t>補助制度</a:t>
              </a:r>
              <a:endParaRPr sz="1600" dirty="0">
                <a:latin typeface="BIZ UDPゴシック" panose="020B0400000000000000" pitchFamily="50" charset="-128"/>
                <a:ea typeface="BIZ UDPゴシック" panose="020B0400000000000000" pitchFamily="50" charset="-128"/>
                <a:cs typeface="Microsoft YaHei UI"/>
              </a:endParaRPr>
            </a:p>
          </p:txBody>
        </p:sp>
      </p:grpSp>
      <p:grpSp>
        <p:nvGrpSpPr>
          <p:cNvPr id="35" name="グループ化 34">
            <a:extLst>
              <a:ext uri="{FF2B5EF4-FFF2-40B4-BE49-F238E27FC236}">
                <a16:creationId xmlns:a16="http://schemas.microsoft.com/office/drawing/2014/main" id="{7921B5A3-511B-2D5B-AB32-5D1493706562}"/>
              </a:ext>
            </a:extLst>
          </p:cNvPr>
          <p:cNvGrpSpPr/>
          <p:nvPr/>
        </p:nvGrpSpPr>
        <p:grpSpPr>
          <a:xfrm>
            <a:off x="165100" y="1710836"/>
            <a:ext cx="4854561" cy="1918452"/>
            <a:chOff x="15575781" y="315676"/>
            <a:chExt cx="4854561" cy="1918452"/>
          </a:xfrm>
        </p:grpSpPr>
        <p:sp>
          <p:nvSpPr>
            <p:cNvPr id="37" name="object 24">
              <a:extLst>
                <a:ext uri="{FF2B5EF4-FFF2-40B4-BE49-F238E27FC236}">
                  <a16:creationId xmlns:a16="http://schemas.microsoft.com/office/drawing/2014/main" id="{C33EEA1B-0E86-268C-984E-41C3D6B09392}"/>
                </a:ext>
              </a:extLst>
            </p:cNvPr>
            <p:cNvSpPr/>
            <p:nvPr/>
          </p:nvSpPr>
          <p:spPr>
            <a:xfrm>
              <a:off x="15627915" y="320248"/>
              <a:ext cx="4665345" cy="382905"/>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rgbClr val="002060"/>
            </a:solidFill>
          </p:spPr>
          <p:txBody>
            <a:bodyPr wrap="square" lIns="0" tIns="0" rIns="0" bIns="0" rtlCol="0"/>
            <a:lstStyle/>
            <a:p>
              <a:endParaRPr dirty="0"/>
            </a:p>
          </p:txBody>
        </p:sp>
        <p:sp>
          <p:nvSpPr>
            <p:cNvPr id="38" name="object 25">
              <a:extLst>
                <a:ext uri="{FF2B5EF4-FFF2-40B4-BE49-F238E27FC236}">
                  <a16:creationId xmlns:a16="http://schemas.microsoft.com/office/drawing/2014/main" id="{C86AFD90-DD9F-4DFB-D829-5B2A31B6C102}"/>
                </a:ext>
              </a:extLst>
            </p:cNvPr>
            <p:cNvSpPr/>
            <p:nvPr/>
          </p:nvSpPr>
          <p:spPr>
            <a:xfrm>
              <a:off x="15623343" y="315676"/>
              <a:ext cx="4676140" cy="393700"/>
            </a:xfrm>
            <a:custGeom>
              <a:avLst/>
              <a:gdLst/>
              <a:ahLst/>
              <a:cxnLst/>
              <a:rect l="l" t="t" r="r" b="b"/>
              <a:pathLst>
                <a:path w="4676140" h="393700">
                  <a:moveTo>
                    <a:pt x="4672583" y="0"/>
                  </a:moveTo>
                  <a:lnTo>
                    <a:pt x="1524" y="0"/>
                  </a:lnTo>
                  <a:lnTo>
                    <a:pt x="0" y="3048"/>
                  </a:lnTo>
                  <a:lnTo>
                    <a:pt x="0" y="390143"/>
                  </a:lnTo>
                  <a:lnTo>
                    <a:pt x="1524" y="393191"/>
                  </a:lnTo>
                  <a:lnTo>
                    <a:pt x="4672583" y="393191"/>
                  </a:lnTo>
                  <a:lnTo>
                    <a:pt x="4675632" y="390143"/>
                  </a:lnTo>
                  <a:lnTo>
                    <a:pt x="4675632" y="387095"/>
                  </a:lnTo>
                  <a:lnTo>
                    <a:pt x="9143" y="387095"/>
                  </a:lnTo>
                  <a:lnTo>
                    <a:pt x="4571" y="382524"/>
                  </a:lnTo>
                  <a:lnTo>
                    <a:pt x="9143" y="382524"/>
                  </a:lnTo>
                  <a:lnTo>
                    <a:pt x="9143" y="9143"/>
                  </a:lnTo>
                  <a:lnTo>
                    <a:pt x="4571" y="9143"/>
                  </a:lnTo>
                  <a:lnTo>
                    <a:pt x="9143" y="4572"/>
                  </a:lnTo>
                  <a:lnTo>
                    <a:pt x="4675632" y="4572"/>
                  </a:lnTo>
                  <a:lnTo>
                    <a:pt x="4675632" y="3048"/>
                  </a:lnTo>
                  <a:lnTo>
                    <a:pt x="4672583" y="0"/>
                  </a:lnTo>
                  <a:close/>
                </a:path>
                <a:path w="4676140" h="393700">
                  <a:moveTo>
                    <a:pt x="9143" y="382524"/>
                  </a:moveTo>
                  <a:lnTo>
                    <a:pt x="4571" y="382524"/>
                  </a:lnTo>
                  <a:lnTo>
                    <a:pt x="9143" y="387095"/>
                  </a:lnTo>
                  <a:lnTo>
                    <a:pt x="9143" y="382524"/>
                  </a:lnTo>
                  <a:close/>
                </a:path>
                <a:path w="4676140" h="393700">
                  <a:moveTo>
                    <a:pt x="4664964" y="382524"/>
                  </a:moveTo>
                  <a:lnTo>
                    <a:pt x="9143" y="382524"/>
                  </a:lnTo>
                  <a:lnTo>
                    <a:pt x="9143" y="387095"/>
                  </a:lnTo>
                  <a:lnTo>
                    <a:pt x="4664964" y="387095"/>
                  </a:lnTo>
                  <a:lnTo>
                    <a:pt x="4664964" y="382524"/>
                  </a:lnTo>
                  <a:close/>
                </a:path>
                <a:path w="4676140" h="393700">
                  <a:moveTo>
                    <a:pt x="4664964" y="4572"/>
                  </a:moveTo>
                  <a:lnTo>
                    <a:pt x="4664964" y="387095"/>
                  </a:lnTo>
                  <a:lnTo>
                    <a:pt x="4669535" y="382524"/>
                  </a:lnTo>
                  <a:lnTo>
                    <a:pt x="4675632" y="382524"/>
                  </a:lnTo>
                  <a:lnTo>
                    <a:pt x="4675632" y="9143"/>
                  </a:lnTo>
                  <a:lnTo>
                    <a:pt x="4669535" y="9143"/>
                  </a:lnTo>
                  <a:lnTo>
                    <a:pt x="4664964" y="4572"/>
                  </a:lnTo>
                  <a:close/>
                </a:path>
                <a:path w="4676140" h="393700">
                  <a:moveTo>
                    <a:pt x="4675632" y="382524"/>
                  </a:moveTo>
                  <a:lnTo>
                    <a:pt x="4669535" y="382524"/>
                  </a:lnTo>
                  <a:lnTo>
                    <a:pt x="4664964" y="387095"/>
                  </a:lnTo>
                  <a:lnTo>
                    <a:pt x="4675632" y="387095"/>
                  </a:lnTo>
                  <a:lnTo>
                    <a:pt x="4675632" y="382524"/>
                  </a:lnTo>
                  <a:close/>
                </a:path>
                <a:path w="4676140" h="393700">
                  <a:moveTo>
                    <a:pt x="9143" y="4572"/>
                  </a:moveTo>
                  <a:lnTo>
                    <a:pt x="4571" y="9143"/>
                  </a:lnTo>
                  <a:lnTo>
                    <a:pt x="9143" y="9143"/>
                  </a:lnTo>
                  <a:lnTo>
                    <a:pt x="9143" y="4572"/>
                  </a:lnTo>
                  <a:close/>
                </a:path>
                <a:path w="4676140" h="393700">
                  <a:moveTo>
                    <a:pt x="4664964" y="4572"/>
                  </a:moveTo>
                  <a:lnTo>
                    <a:pt x="9143" y="4572"/>
                  </a:lnTo>
                  <a:lnTo>
                    <a:pt x="9143" y="9143"/>
                  </a:lnTo>
                  <a:lnTo>
                    <a:pt x="4664964" y="9143"/>
                  </a:lnTo>
                  <a:lnTo>
                    <a:pt x="4664964" y="4572"/>
                  </a:lnTo>
                  <a:close/>
                </a:path>
                <a:path w="4676140" h="393700">
                  <a:moveTo>
                    <a:pt x="4675632" y="4572"/>
                  </a:moveTo>
                  <a:lnTo>
                    <a:pt x="4664964" y="4572"/>
                  </a:lnTo>
                  <a:lnTo>
                    <a:pt x="4669535" y="9143"/>
                  </a:lnTo>
                  <a:lnTo>
                    <a:pt x="4675632" y="9143"/>
                  </a:lnTo>
                  <a:lnTo>
                    <a:pt x="4675632" y="4572"/>
                  </a:lnTo>
                  <a:close/>
                </a:path>
              </a:pathLst>
            </a:custGeom>
            <a:solidFill>
              <a:srgbClr val="002060"/>
            </a:solidFill>
          </p:spPr>
          <p:txBody>
            <a:bodyPr wrap="square" lIns="0" tIns="0" rIns="0" bIns="0" rtlCol="0"/>
            <a:lstStyle/>
            <a:p>
              <a:endParaRPr dirty="0"/>
            </a:p>
          </p:txBody>
        </p:sp>
        <p:sp>
          <p:nvSpPr>
            <p:cNvPr id="39" name="object 26">
              <a:extLst>
                <a:ext uri="{FF2B5EF4-FFF2-40B4-BE49-F238E27FC236}">
                  <a16:creationId xmlns:a16="http://schemas.microsoft.com/office/drawing/2014/main" id="{C8C8B3A0-E673-D4B9-E2C4-B80FB6CCABCC}"/>
                </a:ext>
              </a:extLst>
            </p:cNvPr>
            <p:cNvSpPr txBox="1"/>
            <p:nvPr/>
          </p:nvSpPr>
          <p:spPr>
            <a:xfrm>
              <a:off x="15575781" y="336314"/>
              <a:ext cx="4665345" cy="305852"/>
            </a:xfrm>
            <a:prstGeom prst="rect">
              <a:avLst/>
            </a:prstGeom>
          </p:spPr>
          <p:txBody>
            <a:bodyPr vert="horz" wrap="square" lIns="0" tIns="59054" rIns="0" bIns="0" rtlCol="0">
              <a:spAutoFit/>
            </a:bodyPr>
            <a:lstStyle/>
            <a:p>
              <a:pPr marL="2540" algn="ctr">
                <a:lnSpc>
                  <a:spcPct val="100000"/>
                </a:lnSpc>
                <a:spcBef>
                  <a:spcPts val="464"/>
                </a:spcBef>
              </a:pPr>
              <a:r>
                <a:rPr lang="ja-JP" altLang="en-US" sz="1600" b="1" spc="-5" dirty="0">
                  <a:solidFill>
                    <a:srgbClr val="FFFFFF"/>
                  </a:solidFill>
                  <a:latin typeface="BIZ UDPゴシック" panose="020B0400000000000000" pitchFamily="50" charset="-128"/>
                  <a:ea typeface="BIZ UDPゴシック" panose="020B0400000000000000" pitchFamily="50" charset="-128"/>
                  <a:cs typeface="Microsoft YaHei UI"/>
                </a:rPr>
                <a:t>徳島県の観光情報サイト　阿波ナビ</a:t>
              </a:r>
              <a:endParaRPr sz="1600" dirty="0">
                <a:latin typeface="BIZ UDPゴシック" panose="020B0400000000000000" pitchFamily="50" charset="-128"/>
                <a:ea typeface="BIZ UDPゴシック" panose="020B0400000000000000" pitchFamily="50" charset="-128"/>
                <a:cs typeface="Microsoft YaHei UI"/>
              </a:endParaRPr>
            </a:p>
          </p:txBody>
        </p:sp>
        <p:pic>
          <p:nvPicPr>
            <p:cNvPr id="40" name="Picture 2">
              <a:extLst>
                <a:ext uri="{FF2B5EF4-FFF2-40B4-BE49-F238E27FC236}">
                  <a16:creationId xmlns:a16="http://schemas.microsoft.com/office/drawing/2014/main" id="{1B48F6E0-A8D5-059A-34A4-469CB34B144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32111" y="1315883"/>
              <a:ext cx="918245" cy="918245"/>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31CF074E-D348-E014-7F23-B67361E5636D}"/>
                </a:ext>
              </a:extLst>
            </p:cNvPr>
            <p:cNvSpPr txBox="1"/>
            <p:nvPr/>
          </p:nvSpPr>
          <p:spPr>
            <a:xfrm>
              <a:off x="17706687" y="841795"/>
              <a:ext cx="2723655" cy="461665"/>
            </a:xfrm>
            <a:prstGeom prst="rect">
              <a:avLst/>
            </a:prstGeom>
            <a:noFill/>
          </p:spPr>
          <p:txBody>
            <a:bodyPr wrap="square" rtlCol="0">
              <a:spAutoFit/>
            </a:bodyPr>
            <a:lstStyle/>
            <a:p>
              <a:r>
                <a:rPr kumimoji="1" lang="ja-JP" altLang="en-US" sz="1400" b="1" dirty="0">
                  <a:solidFill>
                    <a:srgbClr val="002060"/>
                  </a:solidFill>
                  <a:latin typeface="BIZ UDPゴシック" panose="020B0400000000000000" pitchFamily="50" charset="-128"/>
                  <a:ea typeface="BIZ UDPゴシック" panose="020B0400000000000000" pitchFamily="50" charset="-128"/>
                </a:rPr>
                <a:t>徳島フォトギャラリー</a:t>
              </a:r>
              <a:r>
                <a:rPr kumimoji="1" lang="ja-JP" altLang="en-US" sz="1000" b="1" dirty="0">
                  <a:solidFill>
                    <a:srgbClr val="002060"/>
                  </a:solidFill>
                  <a:latin typeface="BIZ UDPゴシック" panose="020B0400000000000000" pitchFamily="50" charset="-128"/>
                  <a:ea typeface="BIZ UDPゴシック" panose="020B0400000000000000" pitchFamily="50" charset="-128"/>
                </a:rPr>
                <a:t>（「阿波ナビ」内）</a:t>
              </a:r>
              <a:endParaRPr kumimoji="1" lang="en-US" altLang="ja-JP" sz="1000" b="1" dirty="0">
                <a:solidFill>
                  <a:srgbClr val="002060"/>
                </a:solidFill>
                <a:latin typeface="BIZ UDPゴシック" panose="020B0400000000000000" pitchFamily="50" charset="-128"/>
                <a:ea typeface="BIZ UDPゴシック" panose="020B0400000000000000" pitchFamily="50" charset="-128"/>
              </a:endParaRPr>
            </a:p>
            <a:p>
              <a:r>
                <a:rPr kumimoji="1" lang="en-US" altLang="ja-JP" sz="1000" dirty="0">
                  <a:solidFill>
                    <a:srgbClr val="002060"/>
                  </a:solidFill>
                  <a:latin typeface="BIZ UDPゴシック" panose="020B0400000000000000" pitchFamily="50" charset="-128"/>
                  <a:ea typeface="BIZ UDPゴシック" panose="020B0400000000000000" pitchFamily="50" charset="-128"/>
                </a:rPr>
                <a:t>※</a:t>
              </a:r>
              <a:r>
                <a:rPr kumimoji="1" lang="ja-JP" altLang="en-US" sz="1000" dirty="0">
                  <a:solidFill>
                    <a:srgbClr val="002060"/>
                  </a:solidFill>
                  <a:latin typeface="BIZ UDPゴシック" panose="020B0400000000000000" pitchFamily="50" charset="-128"/>
                  <a:ea typeface="BIZ UDPゴシック" panose="020B0400000000000000" pitchFamily="50" charset="-128"/>
                </a:rPr>
                <a:t>掲載写真を無料でご利用いただけます</a:t>
              </a:r>
              <a:endParaRPr kumimoji="1" lang="en-US" altLang="ja-JP" sz="1000" dirty="0">
                <a:solidFill>
                  <a:srgbClr val="002060"/>
                </a:solidFill>
                <a:latin typeface="BIZ UDPゴシック" panose="020B0400000000000000" pitchFamily="50" charset="-128"/>
                <a:ea typeface="BIZ UDPゴシック" panose="020B0400000000000000" pitchFamily="50" charset="-128"/>
              </a:endParaRPr>
            </a:p>
          </p:txBody>
        </p:sp>
        <p:pic>
          <p:nvPicPr>
            <p:cNvPr id="42" name="図 41">
              <a:extLst>
                <a:ext uri="{FF2B5EF4-FFF2-40B4-BE49-F238E27FC236}">
                  <a16:creationId xmlns:a16="http://schemas.microsoft.com/office/drawing/2014/main" id="{0EB27537-A031-14FC-E97B-14215887E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6569" y="1313408"/>
              <a:ext cx="918245" cy="918245"/>
            </a:xfrm>
            <a:prstGeom prst="rect">
              <a:avLst/>
            </a:prstGeom>
          </p:spPr>
        </p:pic>
      </p:grpSp>
      <p:sp>
        <p:nvSpPr>
          <p:cNvPr id="10" name="タイトル 1">
            <a:extLst>
              <a:ext uri="{FF2B5EF4-FFF2-40B4-BE49-F238E27FC236}">
                <a16:creationId xmlns:a16="http://schemas.microsoft.com/office/drawing/2014/main" id="{08848466-BE98-84B4-2B95-0B4EA07F627A}"/>
              </a:ext>
            </a:extLst>
          </p:cNvPr>
          <p:cNvSpPr txBox="1">
            <a:spLocks/>
          </p:cNvSpPr>
          <p:nvPr/>
        </p:nvSpPr>
        <p:spPr>
          <a:xfrm>
            <a:off x="7697905" y="403497"/>
            <a:ext cx="1384581"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宿泊・アクセス</a:t>
            </a:r>
          </a:p>
        </p:txBody>
      </p:sp>
      <p:sp>
        <p:nvSpPr>
          <p:cNvPr id="12" name="object 2">
            <a:extLst>
              <a:ext uri="{FF2B5EF4-FFF2-40B4-BE49-F238E27FC236}">
                <a16:creationId xmlns:a16="http://schemas.microsoft.com/office/drawing/2014/main" id="{6FD21B24-2C67-6B8D-C6F1-CDB09F3FD527}"/>
              </a:ext>
            </a:extLst>
          </p:cNvPr>
          <p:cNvSpPr/>
          <p:nvPr/>
        </p:nvSpPr>
        <p:spPr>
          <a:xfrm>
            <a:off x="-17688" y="5949950"/>
            <a:ext cx="9961189" cy="896066"/>
          </a:xfrm>
          <a:custGeom>
            <a:avLst/>
            <a:gdLst/>
            <a:ahLst/>
            <a:cxnLst/>
            <a:rect l="l" t="t" r="r" b="b"/>
            <a:pathLst>
              <a:path w="8860790" h="1035050">
                <a:moveTo>
                  <a:pt x="8860536" y="0"/>
                </a:moveTo>
                <a:lnTo>
                  <a:pt x="0" y="0"/>
                </a:lnTo>
                <a:lnTo>
                  <a:pt x="0" y="1034796"/>
                </a:lnTo>
                <a:lnTo>
                  <a:pt x="8860536" y="1034796"/>
                </a:lnTo>
                <a:lnTo>
                  <a:pt x="8860536" y="0"/>
                </a:lnTo>
                <a:close/>
              </a:path>
            </a:pathLst>
          </a:custGeom>
          <a:solidFill>
            <a:srgbClr val="00668D"/>
          </a:solidFill>
        </p:spPr>
        <p:txBody>
          <a:bodyPr wrap="square" lIns="0" tIns="0" rIns="0" bIns="0" rtlCol="0"/>
          <a:lstStyle/>
          <a:p>
            <a:endParaRPr dirty="0">
              <a:solidFill>
                <a:schemeClr val="bg1"/>
              </a:solidFill>
            </a:endParaRPr>
          </a:p>
        </p:txBody>
      </p:sp>
      <p:sp>
        <p:nvSpPr>
          <p:cNvPr id="13" name="object 3">
            <a:extLst>
              <a:ext uri="{FF2B5EF4-FFF2-40B4-BE49-F238E27FC236}">
                <a16:creationId xmlns:a16="http://schemas.microsoft.com/office/drawing/2014/main" id="{3A505C28-6BDD-A839-B347-FD8FB43C7A02}"/>
              </a:ext>
            </a:extLst>
          </p:cNvPr>
          <p:cNvSpPr txBox="1"/>
          <p:nvPr/>
        </p:nvSpPr>
        <p:spPr>
          <a:xfrm>
            <a:off x="1292709" y="6006269"/>
            <a:ext cx="3874580" cy="789319"/>
          </a:xfrm>
          <a:prstGeom prst="rect">
            <a:avLst/>
          </a:prstGeom>
        </p:spPr>
        <p:txBody>
          <a:bodyPr vert="horz" wrap="square" lIns="0" tIns="12065" rIns="0" bIns="0" rtlCol="0">
            <a:spAutoFit/>
          </a:bodyPr>
          <a:lstStyle/>
          <a:p>
            <a:pPr marL="12700">
              <a:lnSpc>
                <a:spcPct val="100000"/>
              </a:lnSpc>
              <a:spcBef>
                <a:spcPts val="95"/>
              </a:spcBef>
            </a:pPr>
            <a:r>
              <a:rPr lang="zh-TW" altLang="en-US" sz="1200" b="1" dirty="0">
                <a:solidFill>
                  <a:schemeClr val="bg1"/>
                </a:solidFill>
                <a:latin typeface="BIZ UDPゴシック" panose="020B0400000000000000" pitchFamily="50" charset="-128"/>
                <a:ea typeface="BIZ UDPゴシック" panose="020B0400000000000000" pitchFamily="50" charset="-128"/>
                <a:cs typeface="MS UI Gothic"/>
              </a:rPr>
              <a:t>徳島県徳島市万代町</a:t>
            </a:r>
            <a:r>
              <a:rPr lang="en-US" altLang="zh-TW" sz="1200" b="1" dirty="0">
                <a:solidFill>
                  <a:schemeClr val="bg1"/>
                </a:solidFill>
                <a:latin typeface="BIZ UDPゴシック" panose="020B0400000000000000" pitchFamily="50" charset="-128"/>
                <a:ea typeface="BIZ UDPゴシック" panose="020B0400000000000000" pitchFamily="50" charset="-128"/>
                <a:cs typeface="MS UI Gothic"/>
              </a:rPr>
              <a:t>1</a:t>
            </a:r>
            <a:r>
              <a:rPr lang="zh-TW" altLang="en-US" sz="1200" b="1" dirty="0">
                <a:solidFill>
                  <a:schemeClr val="bg1"/>
                </a:solidFill>
                <a:latin typeface="BIZ UDPゴシック" panose="020B0400000000000000" pitchFamily="50" charset="-128"/>
                <a:ea typeface="BIZ UDPゴシック" panose="020B0400000000000000" pitchFamily="50" charset="-128"/>
                <a:cs typeface="MS UI Gothic"/>
              </a:rPr>
              <a:t>丁目</a:t>
            </a:r>
            <a:r>
              <a:rPr lang="en-US" altLang="zh-TW" sz="1200" b="1" dirty="0">
                <a:solidFill>
                  <a:schemeClr val="bg1"/>
                </a:solidFill>
                <a:latin typeface="BIZ UDPゴシック" panose="020B0400000000000000" pitchFamily="50" charset="-128"/>
                <a:ea typeface="BIZ UDPゴシック" panose="020B0400000000000000" pitchFamily="50" charset="-128"/>
                <a:cs typeface="MS UI Gothic"/>
              </a:rPr>
              <a:t>1</a:t>
            </a:r>
            <a:r>
              <a:rPr lang="zh-TW" altLang="en-US" sz="1200" b="1" dirty="0">
                <a:solidFill>
                  <a:schemeClr val="bg1"/>
                </a:solidFill>
                <a:latin typeface="BIZ UDPゴシック" panose="020B0400000000000000" pitchFamily="50" charset="-128"/>
                <a:ea typeface="BIZ UDPゴシック" panose="020B0400000000000000" pitchFamily="50" charset="-128"/>
                <a:cs typeface="MS UI Gothic"/>
              </a:rPr>
              <a:t>番地 徳島県庁</a:t>
            </a:r>
            <a:r>
              <a:rPr lang="en-US" altLang="zh-TW" sz="1200" b="1" dirty="0">
                <a:solidFill>
                  <a:schemeClr val="bg1"/>
                </a:solidFill>
                <a:latin typeface="BIZ UDPゴシック" panose="020B0400000000000000" pitchFamily="50" charset="-128"/>
                <a:ea typeface="BIZ UDPゴシック" panose="020B0400000000000000" pitchFamily="50" charset="-128"/>
                <a:cs typeface="MS UI Gothic"/>
              </a:rPr>
              <a:t>5</a:t>
            </a:r>
            <a:r>
              <a:rPr lang="zh-TW" altLang="en-US" sz="1200" b="1" dirty="0">
                <a:solidFill>
                  <a:schemeClr val="bg1"/>
                </a:solidFill>
                <a:latin typeface="BIZ UDPゴシック" panose="020B0400000000000000" pitchFamily="50" charset="-128"/>
                <a:ea typeface="BIZ UDPゴシック" panose="020B0400000000000000" pitchFamily="50" charset="-128"/>
                <a:cs typeface="MS UI Gothic"/>
              </a:rPr>
              <a:t>階</a:t>
            </a:r>
            <a:endParaRPr lang="en-US" altLang="ja-JP" sz="1200" b="1" dirty="0">
              <a:solidFill>
                <a:schemeClr val="bg1"/>
              </a:solidFill>
              <a:latin typeface="BIZ UDPゴシック" panose="020B0400000000000000" pitchFamily="50" charset="-128"/>
              <a:ea typeface="BIZ UDPゴシック" panose="020B0400000000000000" pitchFamily="50" charset="-128"/>
              <a:cs typeface="MS UI Gothic"/>
            </a:endParaRPr>
          </a:p>
          <a:p>
            <a:pPr marL="12700">
              <a:lnSpc>
                <a:spcPct val="100000"/>
              </a:lnSpc>
              <a:spcBef>
                <a:spcPts val="95"/>
              </a:spcBef>
            </a:pPr>
            <a:r>
              <a:rPr lang="ja-JP" altLang="en-US" sz="1200" b="1" dirty="0">
                <a:solidFill>
                  <a:schemeClr val="bg1"/>
                </a:solidFill>
                <a:latin typeface="BIZ UDPゴシック" panose="020B0400000000000000" pitchFamily="50" charset="-128"/>
                <a:ea typeface="BIZ UDPゴシック" panose="020B0400000000000000" pitchFamily="50" charset="-128"/>
                <a:cs typeface="MS UI Gothic"/>
              </a:rPr>
              <a:t>徳島県商工労働観光部観光政策課</a:t>
            </a:r>
            <a:endParaRPr lang="en-US" altLang="ja-JP" sz="1200" b="1" dirty="0">
              <a:solidFill>
                <a:schemeClr val="bg1"/>
              </a:solidFill>
              <a:latin typeface="BIZ UDPゴシック" panose="020B0400000000000000" pitchFamily="50" charset="-128"/>
              <a:ea typeface="BIZ UDPゴシック" panose="020B0400000000000000" pitchFamily="50" charset="-128"/>
              <a:cs typeface="MS UI Gothic"/>
            </a:endParaRPr>
          </a:p>
          <a:p>
            <a:pPr marL="12700">
              <a:lnSpc>
                <a:spcPct val="100000"/>
              </a:lnSpc>
              <a:spcBef>
                <a:spcPts val="95"/>
              </a:spcBef>
            </a:pPr>
            <a:r>
              <a:rPr lang="ja-JP" altLang="en-US" sz="1200" b="1" dirty="0">
                <a:solidFill>
                  <a:schemeClr val="bg1"/>
                </a:solidFill>
                <a:latin typeface="BIZ UDPゴシック" panose="020B0400000000000000" pitchFamily="50" charset="-128"/>
                <a:ea typeface="BIZ UDPゴシック" panose="020B0400000000000000" pitchFamily="50" charset="-128"/>
                <a:cs typeface="MS UI Gothic"/>
              </a:rPr>
              <a:t>電　　　 話：</a:t>
            </a:r>
            <a:r>
              <a:rPr lang="en-US" altLang="ja-JP" sz="1200" b="1" dirty="0">
                <a:solidFill>
                  <a:schemeClr val="bg1"/>
                </a:solidFill>
                <a:latin typeface="BIZ UDPゴシック" panose="020B0400000000000000" pitchFamily="50" charset="-128"/>
                <a:ea typeface="BIZ UDPゴシック" panose="020B0400000000000000" pitchFamily="50" charset="-128"/>
                <a:cs typeface="MS UI Gothic"/>
              </a:rPr>
              <a:t>088-621-2702 </a:t>
            </a:r>
          </a:p>
          <a:p>
            <a:pPr marL="12700">
              <a:lnSpc>
                <a:spcPct val="100000"/>
              </a:lnSpc>
              <a:spcBef>
                <a:spcPts val="95"/>
              </a:spcBef>
            </a:pPr>
            <a:r>
              <a:rPr lang="ja-JP" altLang="en-US" sz="1200" b="1" dirty="0">
                <a:solidFill>
                  <a:schemeClr val="bg1"/>
                </a:solidFill>
                <a:latin typeface="BIZ UDPゴシック" panose="020B0400000000000000" pitchFamily="50" charset="-128"/>
                <a:ea typeface="BIZ UDPゴシック" panose="020B0400000000000000" pitchFamily="50" charset="-128"/>
                <a:cs typeface="MS UI Gothic"/>
              </a:rPr>
              <a:t>ファクシミリ：</a:t>
            </a:r>
            <a:r>
              <a:rPr lang="en-US" altLang="ja-JP" sz="1200" b="1" dirty="0">
                <a:solidFill>
                  <a:schemeClr val="bg1"/>
                </a:solidFill>
                <a:latin typeface="BIZ UDPゴシック" panose="020B0400000000000000" pitchFamily="50" charset="-128"/>
                <a:ea typeface="BIZ UDPゴシック" panose="020B0400000000000000" pitchFamily="50" charset="-128"/>
                <a:cs typeface="MS UI Gothic"/>
              </a:rPr>
              <a:t>088-621-2851</a:t>
            </a:r>
          </a:p>
        </p:txBody>
      </p:sp>
      <p:sp>
        <p:nvSpPr>
          <p:cNvPr id="20" name="object 3">
            <a:extLst>
              <a:ext uri="{FF2B5EF4-FFF2-40B4-BE49-F238E27FC236}">
                <a16:creationId xmlns:a16="http://schemas.microsoft.com/office/drawing/2014/main" id="{B812F551-F34E-D501-1570-780B9486E197}"/>
              </a:ext>
            </a:extLst>
          </p:cNvPr>
          <p:cNvSpPr txBox="1"/>
          <p:nvPr/>
        </p:nvSpPr>
        <p:spPr>
          <a:xfrm>
            <a:off x="5423752" y="6225145"/>
            <a:ext cx="4326933" cy="394339"/>
          </a:xfrm>
          <a:prstGeom prst="rect">
            <a:avLst/>
          </a:prstGeom>
        </p:spPr>
        <p:txBody>
          <a:bodyPr vert="horz" wrap="square" lIns="0" tIns="12065" rIns="0" bIns="0" rtlCol="0">
            <a:spAutoFit/>
          </a:bodyPr>
          <a:lstStyle/>
          <a:p>
            <a:pPr marL="12700">
              <a:lnSpc>
                <a:spcPct val="100000"/>
              </a:lnSpc>
              <a:spcBef>
                <a:spcPts val="95"/>
              </a:spcBef>
            </a:pPr>
            <a:r>
              <a:rPr lang="en-US" altLang="ja-JP" sz="1200" dirty="0">
                <a:solidFill>
                  <a:schemeClr val="bg1"/>
                </a:solidFill>
                <a:latin typeface="BIZ UDPゴシック" panose="020B0400000000000000" pitchFamily="50" charset="-128"/>
                <a:ea typeface="BIZ UDPゴシック" panose="020B0400000000000000" pitchFamily="50" charset="-128"/>
                <a:cs typeface="MS UI Gothic"/>
              </a:rPr>
              <a:t>※</a:t>
            </a:r>
            <a:r>
              <a:rPr lang="ja-JP" altLang="en-US" sz="1200" dirty="0">
                <a:solidFill>
                  <a:schemeClr val="bg1"/>
                </a:solidFill>
                <a:latin typeface="BIZ UDPゴシック" panose="020B0400000000000000" pitchFamily="50" charset="-128"/>
                <a:ea typeface="BIZ UDPゴシック" panose="020B0400000000000000" pitchFamily="50" charset="-128"/>
                <a:cs typeface="MS UI Gothic"/>
              </a:rPr>
              <a:t>本書</a:t>
            </a:r>
            <a:r>
              <a:rPr lang="en-US" altLang="ja-JP" sz="1200" dirty="0">
                <a:solidFill>
                  <a:schemeClr val="bg1"/>
                </a:solidFill>
                <a:latin typeface="BIZ UDPゴシック" panose="020B0400000000000000" pitchFamily="50" charset="-128"/>
                <a:ea typeface="BIZ UDPゴシック" panose="020B0400000000000000" pitchFamily="50" charset="-128"/>
                <a:cs typeface="MS UI Gothic"/>
              </a:rPr>
              <a:t>(</a:t>
            </a:r>
            <a:r>
              <a:rPr lang="ja-JP" altLang="en-US" sz="1200" dirty="0">
                <a:solidFill>
                  <a:schemeClr val="bg1"/>
                </a:solidFill>
                <a:latin typeface="BIZ UDPゴシック" panose="020B0400000000000000" pitchFamily="50" charset="-128"/>
                <a:ea typeface="BIZ UDPゴシック" panose="020B0400000000000000" pitchFamily="50" charset="-128"/>
                <a:cs typeface="MS UI Gothic"/>
              </a:rPr>
              <a:t>データ</a:t>
            </a:r>
            <a:r>
              <a:rPr lang="en-US" altLang="ja-JP" sz="1200" dirty="0">
                <a:solidFill>
                  <a:schemeClr val="bg1"/>
                </a:solidFill>
                <a:latin typeface="BIZ UDPゴシック" panose="020B0400000000000000" pitchFamily="50" charset="-128"/>
                <a:ea typeface="BIZ UDPゴシック" panose="020B0400000000000000" pitchFamily="50" charset="-128"/>
                <a:cs typeface="MS UI Gothic"/>
              </a:rPr>
              <a:t>)</a:t>
            </a:r>
            <a:r>
              <a:rPr lang="ja-JP" altLang="en-US" sz="1200" dirty="0">
                <a:solidFill>
                  <a:schemeClr val="bg1"/>
                </a:solidFill>
                <a:latin typeface="BIZ UDPゴシック" panose="020B0400000000000000" pitchFamily="50" charset="-128"/>
                <a:ea typeface="BIZ UDPゴシック" panose="020B0400000000000000" pitchFamily="50" charset="-128"/>
                <a:cs typeface="MS UI Gothic"/>
              </a:rPr>
              <a:t>について、教育旅行企画提案のための　　</a:t>
            </a:r>
          </a:p>
          <a:p>
            <a:pPr marL="12700">
              <a:lnSpc>
                <a:spcPct val="100000"/>
              </a:lnSpc>
              <a:spcBef>
                <a:spcPts val="95"/>
              </a:spcBef>
            </a:pPr>
            <a:r>
              <a:rPr lang="ja-JP" altLang="en-US" sz="1200" dirty="0">
                <a:solidFill>
                  <a:schemeClr val="bg1"/>
                </a:solidFill>
                <a:latin typeface="BIZ UDPゴシック" panose="020B0400000000000000" pitchFamily="50" charset="-128"/>
                <a:ea typeface="BIZ UDPゴシック" panose="020B0400000000000000" pitchFamily="50" charset="-128"/>
                <a:cs typeface="MS UI Gothic"/>
              </a:rPr>
              <a:t>　 営業活動以外にご利用されることは、ご遠慮ください。</a:t>
            </a:r>
          </a:p>
        </p:txBody>
      </p:sp>
      <p:pic>
        <p:nvPicPr>
          <p:cNvPr id="69" name="図 68">
            <a:extLst>
              <a:ext uri="{FF2B5EF4-FFF2-40B4-BE49-F238E27FC236}">
                <a16:creationId xmlns:a16="http://schemas.microsoft.com/office/drawing/2014/main" id="{CBE84724-20C2-C1DC-C040-7D5046AA40B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931" b="93348" l="8497" r="95207">
                        <a14:foregroundMark x1="16993" y1="80472" x2="16993" y2="80472"/>
                        <a14:foregroundMark x1="8497" y1="69742" x2="8497" y2="69742"/>
                        <a14:foregroundMark x1="55556" y1="48283" x2="55556" y2="48283"/>
                        <a14:foregroundMark x1="55556" y1="44850" x2="55556" y2="44850"/>
                        <a14:foregroundMark x1="51416" y1="44850" x2="51416" y2="44850"/>
                        <a14:foregroundMark x1="55556" y1="43348" x2="55556" y2="43348"/>
                        <a14:foregroundMark x1="58170" y1="78112" x2="58170" y2="78112"/>
                        <a14:foregroundMark x1="36166" y1="68240" x2="36166" y2="68240"/>
                        <a14:foregroundMark x1="32898" y1="68884" x2="32898" y2="68884"/>
                        <a14:foregroundMark x1="40087" y1="65665" x2="40087" y2="65665"/>
                        <a14:foregroundMark x1="40523" y1="77468" x2="40523" y2="77468"/>
                        <a14:foregroundMark x1="47712" y1="87768" x2="47712" y2="87768"/>
                        <a14:foregroundMark x1="47059" y1="92918" x2="47059" y2="92918"/>
                        <a14:foregroundMark x1="60131" y1="93348" x2="60131" y2="93348"/>
                        <a14:foregroundMark x1="60131" y1="89485" x2="60131" y2="89485"/>
                        <a14:foregroundMark x1="59477" y1="86910" x2="59477" y2="86910"/>
                        <a14:foregroundMark x1="49237" y1="90773" x2="49237" y2="90773"/>
                        <a14:foregroundMark x1="47277" y1="90129" x2="47277" y2="90129"/>
                        <a14:foregroundMark x1="39434" y1="77253" x2="39434" y2="77253"/>
                        <a14:foregroundMark x1="33987" y1="70386" x2="33987" y2="70386"/>
                        <a14:foregroundMark x1="52941" y1="47639" x2="52941" y2="47639"/>
                        <a14:foregroundMark x1="44009" y1="8155" x2="44009" y2="8155"/>
                        <a14:foregroundMark x1="51198" y1="4292" x2="51198" y2="4292"/>
                        <a14:foregroundMark x1="52505" y1="2361" x2="52505" y2="2361"/>
                        <a14:foregroundMark x1="80610" y1="48498" x2="80610" y2="48498"/>
                        <a14:foregroundMark x1="76688" y1="54077" x2="76688" y2="54077"/>
                        <a14:foregroundMark x1="78214" y1="58155" x2="78214" y2="58155"/>
                        <a14:foregroundMark x1="81917" y1="51717" x2="81917" y2="51717"/>
                        <a14:foregroundMark x1="85185" y1="45279" x2="85185" y2="45279"/>
                        <a14:foregroundMark x1="88671" y1="40558" x2="88671" y2="40558"/>
                        <a14:foregroundMark x1="89325" y1="39270" x2="89325" y2="39270"/>
                        <a14:foregroundMark x1="91721" y1="38841" x2="91721" y2="38841"/>
                        <a14:foregroundMark x1="91721" y1="41202" x2="91721" y2="41202"/>
                        <a14:foregroundMark x1="76253" y1="57296" x2="76253" y2="57296"/>
                        <a14:foregroundMark x1="95207" y1="39485" x2="95207" y2="39485"/>
                        <a14:foregroundMark x1="84532" y1="47854" x2="84532" y2="47854"/>
                        <a14:foregroundMark x1="51852" y1="1931" x2="51852" y2="1931"/>
                        <a14:backgroundMark x1="51634" y1="4506" x2="51634" y2="4506"/>
                        <a14:backgroundMark x1="51634" y1="5150" x2="51634" y2="5150"/>
                        <a14:backgroundMark x1="51198" y1="4936" x2="51198" y2="4936"/>
                        <a14:backgroundMark x1="51198" y1="4506" x2="51198" y2="4506"/>
                        <a14:backgroundMark x1="52941" y1="2361" x2="52941" y2="2361"/>
                        <a14:backgroundMark x1="52288" y1="3004" x2="52288" y2="3004"/>
                        <a14:backgroundMark x1="52505" y1="2575" x2="52505" y2="2575"/>
                      </a14:backgroundRemoval>
                    </a14:imgEffect>
                  </a14:imgLayer>
                </a14:imgProps>
              </a:ext>
              <a:ext uri="{28A0092B-C50C-407E-A947-70E740481C1C}">
                <a14:useLocalDpi xmlns:a14="http://schemas.microsoft.com/office/drawing/2010/main" val="0"/>
              </a:ext>
            </a:extLst>
          </a:blip>
          <a:stretch>
            <a:fillRect/>
          </a:stretch>
        </p:blipFill>
        <p:spPr>
          <a:xfrm>
            <a:off x="253200" y="5986702"/>
            <a:ext cx="807528" cy="818806"/>
          </a:xfrm>
          <a:prstGeom prst="rect">
            <a:avLst/>
          </a:prstGeom>
        </p:spPr>
      </p:pic>
      <p:pic>
        <p:nvPicPr>
          <p:cNvPr id="15" name="図 14">
            <a:extLst>
              <a:ext uri="{FF2B5EF4-FFF2-40B4-BE49-F238E27FC236}">
                <a16:creationId xmlns:a16="http://schemas.microsoft.com/office/drawing/2014/main" id="{64E51E6D-63C0-7B95-9877-FA8406B754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8513" y="929073"/>
            <a:ext cx="1173887" cy="1408664"/>
          </a:xfrm>
          <a:prstGeom prst="rect">
            <a:avLst/>
          </a:prstGeom>
        </p:spPr>
      </p:pic>
      <p:sp>
        <p:nvSpPr>
          <p:cNvPr id="16" name="テキスト ボックス 15">
            <a:extLst>
              <a:ext uri="{FF2B5EF4-FFF2-40B4-BE49-F238E27FC236}">
                <a16:creationId xmlns:a16="http://schemas.microsoft.com/office/drawing/2014/main" id="{07B01DE0-F030-D01E-518C-D76167430B93}"/>
              </a:ext>
            </a:extLst>
          </p:cNvPr>
          <p:cNvSpPr txBox="1"/>
          <p:nvPr/>
        </p:nvSpPr>
        <p:spPr>
          <a:xfrm>
            <a:off x="5423752" y="2689126"/>
            <a:ext cx="4323429" cy="1169551"/>
          </a:xfrm>
          <a:prstGeom prst="rect">
            <a:avLst/>
          </a:prstGeom>
          <a:noFill/>
        </p:spPr>
        <p:txBody>
          <a:bodyPr wrap="square" rtlCol="0">
            <a:spAutoFit/>
          </a:bodyPr>
          <a:lstStyle/>
          <a:p>
            <a:pPr algn="just" fontAlgn="base"/>
            <a:r>
              <a:rPr lang="ja-JP" altLang="en-US" sz="1000" i="0" dirty="0">
                <a:effectLst/>
                <a:latin typeface="BIZ UDPゴシック" panose="020B0400000000000000" pitchFamily="50" charset="-128"/>
                <a:ea typeface="BIZ UDPゴシック" panose="020B0400000000000000" pitchFamily="50" charset="-128"/>
              </a:rPr>
              <a:t>「すだちくん」は、徳島県のマスコットとして、いろんな場面で活躍し、       多くのファンがいる地域の人気者です。</a:t>
            </a:r>
            <a:endParaRPr lang="en-US" altLang="ja-JP" sz="1000" i="0" dirty="0">
              <a:effectLst/>
              <a:latin typeface="BIZ UDPゴシック" panose="020B0400000000000000" pitchFamily="50" charset="-128"/>
              <a:ea typeface="BIZ UDPゴシック" panose="020B0400000000000000" pitchFamily="50" charset="-128"/>
            </a:endParaRP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「すだちくん」のモチーフは、徳島の特産品「すだち」です。</a:t>
            </a:r>
            <a:endParaRPr lang="en-US" altLang="ja-JP" sz="1000" i="0" dirty="0">
              <a:effectLst/>
              <a:latin typeface="BIZ UDPゴシック" panose="020B0400000000000000" pitchFamily="50" charset="-128"/>
              <a:ea typeface="BIZ UDPゴシック" panose="020B0400000000000000" pitchFamily="50" charset="-128"/>
            </a:endParaRP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すだちは、さわやかな酸味と、すがすがしい香りが特長で、いろんな料理  を引き立てる名脇役です。「ビタミン」などが多く含まれています。</a:t>
            </a:r>
          </a:p>
          <a:p>
            <a:pPr algn="just" fontAlgn="base"/>
            <a:r>
              <a:rPr lang="ja-JP" altLang="en-US" sz="1000" i="0" dirty="0">
                <a:effectLst/>
                <a:latin typeface="BIZ UDPゴシック" panose="020B0400000000000000" pitchFamily="50" charset="-128"/>
                <a:ea typeface="BIZ UDPゴシック" panose="020B0400000000000000" pitchFamily="50" charset="-128"/>
              </a:rPr>
              <a:t>「すだちくん」は、みんなを元気にすることが大好きで、「愛くるしい笑顔」で、元気の源「ビタミン」を振りまき、自分も元気いっぱいに頑張っています。</a:t>
            </a:r>
          </a:p>
        </p:txBody>
      </p:sp>
      <p:sp>
        <p:nvSpPr>
          <p:cNvPr id="17" name="テキスト ボックス 16">
            <a:extLst>
              <a:ext uri="{FF2B5EF4-FFF2-40B4-BE49-F238E27FC236}">
                <a16:creationId xmlns:a16="http://schemas.microsoft.com/office/drawing/2014/main" id="{88CEEAE8-AFEC-BD84-98BB-4A4B28C76A19}"/>
              </a:ext>
            </a:extLst>
          </p:cNvPr>
          <p:cNvSpPr txBox="1"/>
          <p:nvPr/>
        </p:nvSpPr>
        <p:spPr>
          <a:xfrm>
            <a:off x="5719066" y="2401710"/>
            <a:ext cx="3547766" cy="307777"/>
          </a:xfrm>
          <a:prstGeom prst="rect">
            <a:avLst/>
          </a:prstGeom>
          <a:noFill/>
        </p:spPr>
        <p:txBody>
          <a:bodyPr wrap="none" rtlCol="0">
            <a:spAutoFit/>
          </a:bodyPr>
          <a:lstStyle/>
          <a:p>
            <a:r>
              <a:rPr kumimoji="1" lang="ja-JP" altLang="en-US" sz="1400" b="1" dirty="0">
                <a:solidFill>
                  <a:srgbClr val="006633"/>
                </a:solidFill>
                <a:latin typeface="BIZ UDPゴシック" panose="020B0400000000000000" pitchFamily="50" charset="-128"/>
                <a:ea typeface="BIZ UDPゴシック" panose="020B0400000000000000" pitchFamily="50" charset="-128"/>
              </a:rPr>
              <a:t>「徳島県マスコットキャラクターすだちくん」</a:t>
            </a:r>
          </a:p>
        </p:txBody>
      </p:sp>
      <p:grpSp>
        <p:nvGrpSpPr>
          <p:cNvPr id="18" name="グループ化 17">
            <a:extLst>
              <a:ext uri="{FF2B5EF4-FFF2-40B4-BE49-F238E27FC236}">
                <a16:creationId xmlns:a16="http://schemas.microsoft.com/office/drawing/2014/main" id="{AF1AA297-9672-06F0-9CD2-207E6C325B41}"/>
              </a:ext>
            </a:extLst>
          </p:cNvPr>
          <p:cNvGrpSpPr/>
          <p:nvPr/>
        </p:nvGrpSpPr>
        <p:grpSpPr>
          <a:xfrm>
            <a:off x="5179206" y="4039240"/>
            <a:ext cx="4557762" cy="1830869"/>
            <a:chOff x="5796399" y="3518087"/>
            <a:chExt cx="4557762" cy="1830869"/>
          </a:xfrm>
        </p:grpSpPr>
        <p:sp>
          <p:nvSpPr>
            <p:cNvPr id="19" name="テキスト ボックス 18">
              <a:extLst>
                <a:ext uri="{FF2B5EF4-FFF2-40B4-BE49-F238E27FC236}">
                  <a16:creationId xmlns:a16="http://schemas.microsoft.com/office/drawing/2014/main" id="{FD4873CC-4555-7635-C7E2-DDF556DDDF17}"/>
                </a:ext>
              </a:extLst>
            </p:cNvPr>
            <p:cNvSpPr txBox="1"/>
            <p:nvPr/>
          </p:nvSpPr>
          <p:spPr>
            <a:xfrm>
              <a:off x="8414137" y="3834000"/>
              <a:ext cx="1477158" cy="461665"/>
            </a:xfrm>
            <a:prstGeom prst="rect">
              <a:avLst/>
            </a:prstGeom>
            <a:solidFill>
              <a:schemeClr val="bg1"/>
            </a:solidFill>
          </p:spPr>
          <p:txBody>
            <a:bodyPr wrap="square" rtlCol="0">
              <a:spAutoFit/>
            </a:bodyPr>
            <a:lstStyle/>
            <a:p>
              <a:r>
                <a:rPr kumimoji="1" lang="ja-JP" altLang="en-US" sz="1200" b="1" dirty="0">
                  <a:solidFill>
                    <a:srgbClr val="006633"/>
                  </a:solidFill>
                  <a:latin typeface="BIZ UDPゴシック" panose="020B0400000000000000" pitchFamily="50" charset="-128"/>
                  <a:ea typeface="BIZ UDPゴシック" panose="020B0400000000000000" pitchFamily="50" charset="-128"/>
                </a:rPr>
                <a:t>すだちくん</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a:p>
              <a:r>
                <a:rPr kumimoji="1" lang="ja-JP" altLang="en-US" sz="1200" b="1" dirty="0">
                  <a:solidFill>
                    <a:srgbClr val="006633"/>
                  </a:solidFill>
                  <a:latin typeface="BIZ UDPゴシック" panose="020B0400000000000000" pitchFamily="50" charset="-128"/>
                  <a:ea typeface="BIZ UDPゴシック" panose="020B0400000000000000" pitchFamily="50" charset="-128"/>
                </a:rPr>
                <a:t>画像使用申請様式</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p:txBody>
        </p:sp>
        <p:pic>
          <p:nvPicPr>
            <p:cNvPr id="21" name="Picture 2" descr="https://qr.quel.jp/tmp/f73b0bfa4b83b3ad3d36bc16ac6ae5f6fc4ff668.png">
              <a:extLst>
                <a:ext uri="{FF2B5EF4-FFF2-40B4-BE49-F238E27FC236}">
                  <a16:creationId xmlns:a16="http://schemas.microsoft.com/office/drawing/2014/main" id="{F3D3F769-93FD-D3AB-E0F0-168E894A95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9593" y="4246949"/>
              <a:ext cx="1102006" cy="1102007"/>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F50FBFB3-AC84-E11E-D370-5D0D2D5D8777}"/>
                </a:ext>
              </a:extLst>
            </p:cNvPr>
            <p:cNvSpPr txBox="1"/>
            <p:nvPr/>
          </p:nvSpPr>
          <p:spPr>
            <a:xfrm>
              <a:off x="6559374" y="3847349"/>
              <a:ext cx="1477158" cy="461665"/>
            </a:xfrm>
            <a:prstGeom prst="rect">
              <a:avLst/>
            </a:prstGeom>
            <a:solidFill>
              <a:schemeClr val="bg1"/>
            </a:solidFill>
          </p:spPr>
          <p:txBody>
            <a:bodyPr wrap="square" rtlCol="0">
              <a:spAutoFit/>
            </a:bodyPr>
            <a:lstStyle/>
            <a:p>
              <a:r>
                <a:rPr kumimoji="1" lang="ja-JP" altLang="en-US" sz="1200" b="1" dirty="0">
                  <a:solidFill>
                    <a:srgbClr val="006633"/>
                  </a:solidFill>
                  <a:latin typeface="BIZ UDPゴシック" panose="020B0400000000000000" pitchFamily="50" charset="-128"/>
                  <a:ea typeface="BIZ UDPゴシック" panose="020B0400000000000000" pitchFamily="50" charset="-128"/>
                </a:rPr>
                <a:t>すだちくん</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a:p>
              <a:r>
                <a:rPr kumimoji="1" lang="ja-JP" altLang="en-US" sz="1200" b="1" dirty="0">
                  <a:solidFill>
                    <a:srgbClr val="006633"/>
                  </a:solidFill>
                  <a:latin typeface="BIZ UDPゴシック" panose="020B0400000000000000" pitchFamily="50" charset="-128"/>
                  <a:ea typeface="BIZ UDPゴシック" panose="020B0400000000000000" pitchFamily="50" charset="-128"/>
                </a:rPr>
                <a:t>オフィシャルサイト</a:t>
              </a:r>
              <a:endParaRPr kumimoji="1" lang="en-US" altLang="ja-JP" sz="1200" b="1" dirty="0">
                <a:solidFill>
                  <a:srgbClr val="006633"/>
                </a:solidFill>
                <a:latin typeface="BIZ UDPゴシック" panose="020B0400000000000000" pitchFamily="50" charset="-128"/>
                <a:ea typeface="BIZ UDPゴシック" panose="020B0400000000000000" pitchFamily="50" charset="-128"/>
              </a:endParaRPr>
            </a:p>
          </p:txBody>
        </p:sp>
        <p:pic>
          <p:nvPicPr>
            <p:cNvPr id="23" name="図 22">
              <a:extLst>
                <a:ext uri="{FF2B5EF4-FFF2-40B4-BE49-F238E27FC236}">
                  <a16:creationId xmlns:a16="http://schemas.microsoft.com/office/drawing/2014/main" id="{EE2B725E-EAD6-3A31-3FC5-67EABF094F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3106" y="4246949"/>
              <a:ext cx="1102007" cy="1102007"/>
            </a:xfrm>
            <a:prstGeom prst="rect">
              <a:avLst/>
            </a:prstGeom>
          </p:spPr>
        </p:pic>
        <p:sp>
          <p:nvSpPr>
            <p:cNvPr id="26" name="object 26">
              <a:extLst>
                <a:ext uri="{FF2B5EF4-FFF2-40B4-BE49-F238E27FC236}">
                  <a16:creationId xmlns:a16="http://schemas.microsoft.com/office/drawing/2014/main" id="{DDFF26B2-0E0F-02C0-5558-98D7F19357BD}"/>
                </a:ext>
              </a:extLst>
            </p:cNvPr>
            <p:cNvSpPr txBox="1"/>
            <p:nvPr/>
          </p:nvSpPr>
          <p:spPr>
            <a:xfrm>
              <a:off x="5796399" y="3518087"/>
              <a:ext cx="4557762" cy="261000"/>
            </a:xfrm>
            <a:prstGeom prst="rect">
              <a:avLst/>
            </a:prstGeom>
            <a:solidFill>
              <a:srgbClr val="00B72C"/>
            </a:solidFill>
          </p:spPr>
          <p:txBody>
            <a:bodyPr vert="horz" wrap="square" lIns="0" tIns="0" rIns="0" bIns="0" rtlCol="0" anchor="ctr" anchorCtr="0">
              <a:noAutofit/>
            </a:bodyPr>
            <a:lstStyle/>
            <a:p>
              <a:pPr marL="2540" algn="ctr">
                <a:lnSpc>
                  <a:spcPct val="100000"/>
                </a:lnSpc>
                <a:spcBef>
                  <a:spcPts val="464"/>
                </a:spcBef>
              </a:pPr>
              <a:r>
                <a:rPr lang="ja-JP" altLang="en-US" sz="1200" b="1" spc="-5" dirty="0">
                  <a:solidFill>
                    <a:srgbClr val="FFFFFF"/>
                  </a:solidFill>
                  <a:latin typeface="BIZ UDPゴシック" panose="020B0400000000000000" pitchFamily="50" charset="-128"/>
                  <a:ea typeface="BIZ UDPゴシック" panose="020B0400000000000000" pitchFamily="50" charset="-128"/>
                  <a:cs typeface="Microsoft YaHei UI"/>
                </a:rPr>
                <a:t>徳島県マスコットキャラクター　すだちくん</a:t>
              </a:r>
              <a:endParaRPr sz="1200" dirty="0">
                <a:latin typeface="BIZ UDPゴシック" panose="020B0400000000000000" pitchFamily="50" charset="-128"/>
                <a:ea typeface="BIZ UDPゴシック" panose="020B0400000000000000" pitchFamily="50" charset="-128"/>
                <a:cs typeface="Microsoft YaHei UI"/>
              </a:endParaRPr>
            </a:p>
          </p:txBody>
        </p:sp>
      </p:grpSp>
      <p:pic>
        <p:nvPicPr>
          <p:cNvPr id="44" name="図 43">
            <a:extLst>
              <a:ext uri="{FF2B5EF4-FFF2-40B4-BE49-F238E27FC236}">
                <a16:creationId xmlns:a16="http://schemas.microsoft.com/office/drawing/2014/main" id="{436385F3-020F-2FEB-39DF-3FF75A8FA0A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085888" y="770140"/>
            <a:ext cx="1580991" cy="721874"/>
          </a:xfrm>
          <a:prstGeom prst="rect">
            <a:avLst/>
          </a:prstGeom>
        </p:spPr>
      </p:pic>
      <p:pic>
        <p:nvPicPr>
          <p:cNvPr id="1026" name="Picture 2">
            <a:extLst>
              <a:ext uri="{FF2B5EF4-FFF2-40B4-BE49-F238E27FC236}">
                <a16:creationId xmlns:a16="http://schemas.microsoft.com/office/drawing/2014/main" id="{4F36E93F-12CF-0AF9-56E7-EB24FB8700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2169" y="4940127"/>
            <a:ext cx="930975" cy="930975"/>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022F32E6-162C-558B-3CE4-71D24DB3E11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61610" y="2140195"/>
            <a:ext cx="1620632" cy="592038"/>
          </a:xfrm>
          <a:prstGeom prst="rect">
            <a:avLst/>
          </a:prstGeom>
        </p:spPr>
      </p:pic>
    </p:spTree>
    <p:extLst>
      <p:ext uri="{BB962C8B-B14F-4D97-AF65-F5344CB8AC3E}">
        <p14:creationId xmlns:p14="http://schemas.microsoft.com/office/powerpoint/2010/main" val="1784420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436385F3-020F-2FEB-39DF-3FF75A8FA0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963" y="4286322"/>
            <a:ext cx="1483762" cy="677480"/>
          </a:xfrm>
          <a:prstGeom prst="rect">
            <a:avLst/>
          </a:prstGeom>
        </p:spPr>
      </p:pic>
      <p:sp>
        <p:nvSpPr>
          <p:cNvPr id="4" name="スライド番号プレースホルダー 3">
            <a:extLst>
              <a:ext uri="{FF2B5EF4-FFF2-40B4-BE49-F238E27FC236}">
                <a16:creationId xmlns:a16="http://schemas.microsoft.com/office/drawing/2014/main" id="{1481BF63-9BB9-A323-8125-EDE489B7BCB1}"/>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2</a:t>
            </a:fld>
            <a:endParaRPr kumimoji="1" lang="ja-JP" altLang="en-US">
              <a:latin typeface="BIZ UDPゴシック" panose="020B0400000000000000" pitchFamily="50" charset="-128"/>
              <a:ea typeface="BIZ UDPゴシック" panose="020B0400000000000000" pitchFamily="50" charset="-128"/>
            </a:endParaRPr>
          </a:p>
        </p:txBody>
      </p:sp>
      <p:sp>
        <p:nvSpPr>
          <p:cNvPr id="6" name="Text Box 4">
            <a:extLst>
              <a:ext uri="{FF2B5EF4-FFF2-40B4-BE49-F238E27FC236}">
                <a16:creationId xmlns:a16="http://schemas.microsoft.com/office/drawing/2014/main" id="{BC240BFD-280C-E766-4AE1-1F2515B46770}"/>
              </a:ext>
            </a:extLst>
          </p:cNvPr>
          <p:cNvSpPr txBox="1">
            <a:spLocks noChangeArrowheads="1"/>
          </p:cNvSpPr>
          <p:nvPr/>
        </p:nvSpPr>
        <p:spPr bwMode="auto">
          <a:xfrm>
            <a:off x="152514" y="812264"/>
            <a:ext cx="9753486" cy="27699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r>
              <a:rPr kumimoji="1" lang="ja-JP" altLang="en-US" sz="1800" b="1" dirty="0">
                <a:solidFill>
                  <a:schemeClr val="tx1"/>
                </a:solidFill>
                <a:latin typeface="BIZ UDPゴシック" panose="020B0400000000000000" pitchFamily="50" charset="-128"/>
                <a:ea typeface="BIZ UDPゴシック" panose="020B0400000000000000" pitchFamily="50" charset="-128"/>
              </a:rPr>
              <a:t>地球が、日本が、自分たちの地域が持続していくためのヒントが</a:t>
            </a:r>
            <a:r>
              <a:rPr kumimoji="0" lang="en-US" altLang="ja-JP" sz="1800" b="1" dirty="0">
                <a:solidFill>
                  <a:srgbClr val="C00000"/>
                </a:solidFill>
                <a:latin typeface="BIZ UDPゴシック" panose="020B0400000000000000" pitchFamily="50" charset="-128"/>
                <a:ea typeface="BIZ UDPゴシック" panose="020B0400000000000000" pitchFamily="50" charset="-128"/>
              </a:rPr>
              <a:t>SDG</a:t>
            </a:r>
            <a:r>
              <a:rPr kumimoji="0" lang="ja-JP" altLang="en-US" sz="1800" b="1" dirty="0">
                <a:solidFill>
                  <a:srgbClr val="C00000"/>
                </a:solidFill>
                <a:latin typeface="BIZ UDPゴシック" panose="020B0400000000000000" pitchFamily="50" charset="-128"/>
                <a:ea typeface="BIZ UDPゴシック" panose="020B0400000000000000" pitchFamily="50" charset="-128"/>
              </a:rPr>
              <a:t>ｓ先進県「徳島」</a:t>
            </a:r>
            <a:r>
              <a:rPr kumimoji="1" lang="ja-JP" altLang="en-US" sz="1800" b="1" dirty="0">
                <a:solidFill>
                  <a:schemeClr val="tx1"/>
                </a:solidFill>
                <a:latin typeface="BIZ UDPゴシック" panose="020B0400000000000000" pitchFamily="50" charset="-128"/>
                <a:ea typeface="BIZ UDPゴシック" panose="020B0400000000000000" pitchFamily="50" charset="-128"/>
              </a:rPr>
              <a:t>にあります。</a:t>
            </a:r>
            <a:endParaRPr kumimoji="1" lang="en-US" altLang="ja-JP" sz="1800" b="1" dirty="0">
              <a:solidFill>
                <a:schemeClr val="tx1"/>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49A72411-1D16-B3FD-F649-D9464CD2F149}"/>
              </a:ext>
            </a:extLst>
          </p:cNvPr>
          <p:cNvSpPr txBox="1"/>
          <p:nvPr/>
        </p:nvSpPr>
        <p:spPr>
          <a:xfrm>
            <a:off x="194460" y="5062370"/>
            <a:ext cx="9523926" cy="1661993"/>
          </a:xfrm>
          <a:prstGeom prst="rect">
            <a:avLst/>
          </a:prstGeom>
          <a:solidFill>
            <a:srgbClr val="FBE5D6"/>
          </a:solidFill>
          <a:ln w="38100">
            <a:noFill/>
          </a:ln>
        </p:spPr>
        <p:txBody>
          <a:bodyPr wrap="square" rtlCol="0">
            <a:spAutoFit/>
          </a:bodyPr>
          <a:lstStyle/>
          <a:p>
            <a:pPr algn="ctr"/>
            <a:r>
              <a:rPr lang="en-US" altLang="ja-JP" sz="2000" b="1" dirty="0">
                <a:latin typeface="BIZ UDPゴシック" panose="020B0400000000000000" pitchFamily="50" charset="-128"/>
                <a:ea typeface="BIZ UDPゴシック" panose="020B0400000000000000" pitchFamily="50" charset="-128"/>
              </a:rPr>
              <a:t>SDGs</a:t>
            </a:r>
            <a:r>
              <a:rPr lang="ja-JP" altLang="en-US" sz="2000" b="1" dirty="0">
                <a:latin typeface="BIZ UDPゴシック" panose="020B0400000000000000" pitchFamily="50" charset="-128"/>
                <a:ea typeface="BIZ UDPゴシック" panose="020B0400000000000000" pitchFamily="50" charset="-128"/>
              </a:rPr>
              <a:t>の学びに最適化された</a:t>
            </a:r>
            <a:r>
              <a:rPr kumimoji="1" lang="ja-JP" altLang="en-US" sz="2000" b="1" dirty="0">
                <a:latin typeface="BIZ UDPゴシック" panose="020B0400000000000000" pitchFamily="50" charset="-128"/>
                <a:ea typeface="BIZ UDPゴシック" panose="020B0400000000000000" pitchFamily="50" charset="-128"/>
              </a:rPr>
              <a:t>「徳島ならでは」のメリット</a:t>
            </a:r>
            <a:endParaRPr kumimoji="1" lang="en-US" altLang="ja-JP" sz="2000" b="1" dirty="0">
              <a:latin typeface="BIZ UDPゴシック" panose="020B0400000000000000" pitchFamily="50" charset="-128"/>
              <a:ea typeface="BIZ UDPゴシック" panose="020B0400000000000000" pitchFamily="50" charset="-128"/>
            </a:endParaRPr>
          </a:p>
          <a:p>
            <a:pPr algn="ctr"/>
            <a:endParaRPr kumimoji="1" lang="en-US" altLang="ja-JP" sz="800"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１）人・モノ（自然）・コトから</a:t>
            </a:r>
            <a:r>
              <a:rPr kumimoji="1" lang="en-US" altLang="ja-JP" sz="1400" b="1" dirty="0">
                <a:latin typeface="BIZ UDPゴシック" panose="020B0400000000000000" pitchFamily="50" charset="-128"/>
                <a:ea typeface="BIZ UDPゴシック" panose="020B0400000000000000" pitchFamily="50" charset="-128"/>
              </a:rPr>
              <a:t>SDGs</a:t>
            </a:r>
            <a:r>
              <a:rPr kumimoji="1" lang="ja-JP" altLang="en-US" sz="1400" b="1" dirty="0">
                <a:latin typeface="BIZ UDPゴシック" panose="020B0400000000000000" pitchFamily="50" charset="-128"/>
                <a:ea typeface="BIZ UDPゴシック" panose="020B0400000000000000" pitchFamily="50" charset="-128"/>
              </a:rPr>
              <a:t>を体験</a:t>
            </a:r>
            <a:r>
              <a:rPr lang="ja-JP" altLang="en-US" sz="1400" b="1" dirty="0">
                <a:latin typeface="BIZ UDPゴシック" panose="020B0400000000000000" pitchFamily="50" charset="-128"/>
                <a:ea typeface="BIZ UDPゴシック" panose="020B0400000000000000" pitchFamily="50" charset="-128"/>
              </a:rPr>
              <a:t>できる</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a:t>
            </a:r>
            <a:r>
              <a:rPr lang="en-US" altLang="ja-JP"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SDGs</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実践の集中エリア”</a:t>
            </a:r>
            <a:endParaRPr lang="en-US" altLang="ja-JP"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２）古来より取り組まれてきた徳島ならではの</a:t>
            </a:r>
            <a:r>
              <a:rPr kumimoji="1"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“暮らしの</a:t>
            </a:r>
            <a:r>
              <a:rPr kumimoji="1" lang="en-US" altLang="ja-JP"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SDGs”</a:t>
            </a:r>
            <a:r>
              <a:rPr kumimoji="1" lang="ja-JP" altLang="en-US" sz="1400" b="1" dirty="0">
                <a:latin typeface="BIZ UDPゴシック" panose="020B0400000000000000" pitchFamily="50" charset="-128"/>
                <a:ea typeface="BIZ UDPゴシック" panose="020B0400000000000000" pitchFamily="50" charset="-128"/>
              </a:rPr>
              <a:t>を</a:t>
            </a:r>
            <a:r>
              <a:rPr lang="ja-JP" altLang="en-US" sz="1400" b="1" dirty="0">
                <a:latin typeface="BIZ UDPゴシック" panose="020B0400000000000000" pitchFamily="50" charset="-128"/>
                <a:ea typeface="BIZ UDPゴシック" panose="020B0400000000000000" pitchFamily="50" charset="-128"/>
              </a:rPr>
              <a:t>学べる</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　　　　　３）“現地で学べる探究学習”を取り入れた</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教育旅行</a:t>
            </a:r>
            <a:r>
              <a:rPr kumimoji="1"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の豊富な経験と受け入れ体制</a:t>
            </a:r>
            <a:endParaRPr lang="en-US" altLang="ja-JP"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　　　　　</a:t>
            </a:r>
            <a:r>
              <a:rPr lang="en-US" altLang="ja-JP" sz="1400" b="1" dirty="0">
                <a:latin typeface="BIZ UDPゴシック" panose="020B0400000000000000" pitchFamily="50" charset="-128"/>
                <a:ea typeface="BIZ UDPゴシック" panose="020B0400000000000000" pitchFamily="50" charset="-128"/>
              </a:rPr>
              <a:t>4</a:t>
            </a:r>
            <a:r>
              <a:rPr lang="ja-JP" altLang="en-US" sz="1400" b="1" dirty="0">
                <a:latin typeface="BIZ UDPゴシック" panose="020B0400000000000000" pitchFamily="50" charset="-128"/>
                <a:ea typeface="BIZ UDPゴシック" panose="020B0400000000000000" pitchFamily="50" charset="-128"/>
              </a:rPr>
              <a:t>）学生にとって良き思い出となる京阪神（大阪・関西万博、</a:t>
            </a:r>
            <a:r>
              <a:rPr lang="en-US" altLang="ja-JP" sz="1400" b="1" dirty="0">
                <a:latin typeface="BIZ UDPゴシック" panose="020B0400000000000000" pitchFamily="50" charset="-128"/>
                <a:ea typeface="BIZ UDPゴシック" panose="020B0400000000000000" pitchFamily="50" charset="-128"/>
              </a:rPr>
              <a:t>USJ</a:t>
            </a:r>
            <a:r>
              <a:rPr lang="ja-JP" altLang="en-US" sz="1400" b="1" dirty="0">
                <a:latin typeface="BIZ UDPゴシック" panose="020B0400000000000000" pitchFamily="50" charset="-128"/>
                <a:ea typeface="BIZ UDPゴシック" panose="020B0400000000000000" pitchFamily="50" charset="-128"/>
              </a:rPr>
              <a:t>等）との</a:t>
            </a:r>
            <a:r>
              <a:rPr lang="ja-JP" altLang="en-US"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rPr>
              <a:t>アクセスの良さ</a:t>
            </a:r>
            <a:endParaRPr lang="en-US" altLang="ja-JP" b="1" dirty="0">
              <a:solidFill>
                <a:srgbClr val="C00000"/>
              </a:solidFill>
              <a:effectLst>
                <a:glow rad="127000">
                  <a:schemeClr val="bg1"/>
                </a:glow>
              </a:effectLst>
              <a:latin typeface="BIZ UDPゴシック" panose="020B0400000000000000" pitchFamily="50" charset="-128"/>
              <a:ea typeface="BIZ UDPゴシック" panose="020B0400000000000000" pitchFamily="50" charset="-128"/>
            </a:endParaRPr>
          </a:p>
        </p:txBody>
      </p:sp>
      <p:grpSp>
        <p:nvGrpSpPr>
          <p:cNvPr id="21" name="グループ化 20">
            <a:extLst>
              <a:ext uri="{FF2B5EF4-FFF2-40B4-BE49-F238E27FC236}">
                <a16:creationId xmlns:a16="http://schemas.microsoft.com/office/drawing/2014/main" id="{172DE447-F4DE-8B5D-D6A6-28C0C5ADB2D7}"/>
              </a:ext>
            </a:extLst>
          </p:cNvPr>
          <p:cNvGrpSpPr/>
          <p:nvPr/>
        </p:nvGrpSpPr>
        <p:grpSpPr>
          <a:xfrm>
            <a:off x="647810" y="1889360"/>
            <a:ext cx="7780196" cy="2613998"/>
            <a:chOff x="647489" y="1877249"/>
            <a:chExt cx="8445503" cy="2837528"/>
          </a:xfrm>
        </p:grpSpPr>
        <p:pic>
          <p:nvPicPr>
            <p:cNvPr id="9" name="図 8">
              <a:extLst>
                <a:ext uri="{FF2B5EF4-FFF2-40B4-BE49-F238E27FC236}">
                  <a16:creationId xmlns:a16="http://schemas.microsoft.com/office/drawing/2014/main" id="{5FCCDC13-D336-B2D5-096C-B332DEAF61E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45" b="96128" l="10000" r="90000">
                          <a14:foregroundMark x1="66531" y1="7973" x2="66531" y2="7973"/>
                          <a14:foregroundMark x1="70408" y1="19362" x2="70408" y2="19362"/>
                          <a14:foregroundMark x1="69082" y1="18907" x2="69082" y2="18907"/>
                          <a14:foregroundMark x1="69490" y1="19590" x2="69490" y2="19590"/>
                          <a14:foregroundMark x1="72347" y1="14123" x2="72347" y2="14123"/>
                          <a14:foregroundMark x1="71429" y1="15262" x2="71429" y2="15262"/>
                          <a14:foregroundMark x1="70816" y1="14351" x2="70816" y2="14351"/>
                          <a14:foregroundMark x1="73673" y1="15034" x2="73673" y2="15034"/>
                          <a14:foregroundMark x1="73469" y1="15718" x2="73469" y2="15718"/>
                          <a14:foregroundMark x1="69592" y1="5239" x2="69592" y2="5239"/>
                          <a14:foregroundMark x1="68163" y1="4100" x2="68163" y2="4100"/>
                          <a14:foregroundMark x1="69898" y1="36219" x2="69898" y2="36219"/>
                          <a14:foregroundMark x1="69286" y1="35991" x2="69286" y2="35991"/>
                          <a14:foregroundMark x1="51939" y1="91116" x2="51939" y2="91116"/>
                          <a14:foregroundMark x1="54082" y1="95216" x2="54082" y2="95216"/>
                          <a14:foregroundMark x1="54490" y1="96128" x2="54490" y2="96128"/>
                          <a14:foregroundMark x1="55918" y1="91572" x2="55918" y2="91572"/>
                          <a14:foregroundMark x1="77755" y1="56492" x2="77755" y2="56492"/>
                          <a14:foregroundMark x1="77959" y1="55809" x2="77959" y2="55809"/>
                          <a14:foregroundMark x1="78163" y1="55353" x2="78163" y2="55353"/>
                          <a14:foregroundMark x1="77449" y1="56492" x2="77449" y2="56492"/>
                          <a14:foregroundMark x1="77143" y1="56720" x2="77143" y2="56720"/>
                          <a14:foregroundMark x1="76939" y1="56492" x2="76939" y2="56492"/>
                        </a14:backgroundRemoval>
                      </a14:imgEffect>
                    </a14:imgLayer>
                  </a14:imgProps>
                </a:ext>
                <a:ext uri="{28A0092B-C50C-407E-A947-70E740481C1C}">
                  <a14:useLocalDpi xmlns:a14="http://schemas.microsoft.com/office/drawing/2010/main" val="0"/>
                </a:ext>
              </a:extLst>
            </a:blip>
            <a:srcRect l="20372" r="18829"/>
            <a:stretch/>
          </p:blipFill>
          <p:spPr>
            <a:xfrm>
              <a:off x="3601948" y="1877249"/>
              <a:ext cx="3170044" cy="2335622"/>
            </a:xfrm>
            <a:prstGeom prst="rect">
              <a:avLst/>
            </a:prstGeom>
            <a:effectLst>
              <a:glow rad="12700">
                <a:schemeClr val="bg1">
                  <a:lumMod val="50000"/>
                </a:schemeClr>
              </a:glow>
            </a:effectLst>
          </p:spPr>
        </p:pic>
        <p:sp>
          <p:nvSpPr>
            <p:cNvPr id="14" name="テキスト ボックス 13">
              <a:extLst>
                <a:ext uri="{FF2B5EF4-FFF2-40B4-BE49-F238E27FC236}">
                  <a16:creationId xmlns:a16="http://schemas.microsoft.com/office/drawing/2014/main" id="{B029024E-D422-409F-F2F6-53600171A241}"/>
                </a:ext>
              </a:extLst>
            </p:cNvPr>
            <p:cNvSpPr txBox="1"/>
            <p:nvPr/>
          </p:nvSpPr>
          <p:spPr>
            <a:xfrm>
              <a:off x="3526871" y="4247044"/>
              <a:ext cx="1996636" cy="467733"/>
            </a:xfrm>
            <a:prstGeom prst="rect">
              <a:avLst/>
            </a:prstGeom>
            <a:solidFill>
              <a:srgbClr val="0096D2"/>
            </a:solidFill>
            <a:ln w="57150">
              <a:solidFill>
                <a:srgbClr val="0096D2"/>
              </a:solidFill>
            </a:ln>
          </p:spPr>
          <p:txBody>
            <a:bodyPr wrap="square" rtlCol="0">
              <a:spAutoFit/>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南部エリア</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四国の右下観光局</a:t>
              </a:r>
            </a:p>
          </p:txBody>
        </p:sp>
        <p:sp>
          <p:nvSpPr>
            <p:cNvPr id="15" name="テキスト ボックス 14">
              <a:extLst>
                <a:ext uri="{FF2B5EF4-FFF2-40B4-BE49-F238E27FC236}">
                  <a16:creationId xmlns:a16="http://schemas.microsoft.com/office/drawing/2014/main" id="{3AE7A26C-CA3D-2A27-5ABC-59EC6B15A239}"/>
                </a:ext>
              </a:extLst>
            </p:cNvPr>
            <p:cNvSpPr txBox="1"/>
            <p:nvPr/>
          </p:nvSpPr>
          <p:spPr>
            <a:xfrm>
              <a:off x="6851976" y="2162044"/>
              <a:ext cx="2241016" cy="467733"/>
            </a:xfrm>
            <a:prstGeom prst="rect">
              <a:avLst/>
            </a:prstGeom>
            <a:solidFill>
              <a:srgbClr val="FF6600"/>
            </a:solidFill>
            <a:ln w="57150">
              <a:solidFill>
                <a:srgbClr val="FF6600"/>
              </a:solidFill>
            </a:ln>
          </p:spPr>
          <p:txBody>
            <a:bodyPr wrap="square" rtlCol="0">
              <a:spAutoFit/>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東部エリア</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イーストとくしま観光推進機構</a:t>
              </a:r>
            </a:p>
          </p:txBody>
        </p:sp>
        <p:sp>
          <p:nvSpPr>
            <p:cNvPr id="16" name="テキスト ボックス 15">
              <a:extLst>
                <a:ext uri="{FF2B5EF4-FFF2-40B4-BE49-F238E27FC236}">
                  <a16:creationId xmlns:a16="http://schemas.microsoft.com/office/drawing/2014/main" id="{9DB56EC1-7E20-D4BC-7811-D2E6FD494505}"/>
                </a:ext>
              </a:extLst>
            </p:cNvPr>
            <p:cNvSpPr txBox="1"/>
            <p:nvPr/>
          </p:nvSpPr>
          <p:spPr>
            <a:xfrm>
              <a:off x="647489" y="2217625"/>
              <a:ext cx="1996636" cy="467733"/>
            </a:xfrm>
            <a:prstGeom prst="rect">
              <a:avLst/>
            </a:prstGeom>
            <a:solidFill>
              <a:srgbClr val="00B050"/>
            </a:solidFill>
            <a:ln w="57150">
              <a:solidFill>
                <a:srgbClr val="00B050"/>
              </a:solidFill>
            </a:ln>
          </p:spPr>
          <p:txBody>
            <a:bodyPr wrap="square" rtlCol="0">
              <a:spAutoFit/>
            </a:bodyP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西部エリア</a:t>
              </a:r>
              <a:endParaRPr kumimoji="1" lang="en-US" altLang="ja-JP" sz="11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そらの郷</a:t>
              </a:r>
            </a:p>
          </p:txBody>
        </p:sp>
      </p:grpSp>
      <p:sp>
        <p:nvSpPr>
          <p:cNvPr id="20" name="テキスト ボックス 19">
            <a:extLst>
              <a:ext uri="{FF2B5EF4-FFF2-40B4-BE49-F238E27FC236}">
                <a16:creationId xmlns:a16="http://schemas.microsoft.com/office/drawing/2014/main" id="{09E6C492-EEB6-2208-E1A8-820A21E37627}"/>
              </a:ext>
            </a:extLst>
          </p:cNvPr>
          <p:cNvSpPr txBox="1"/>
          <p:nvPr/>
        </p:nvSpPr>
        <p:spPr>
          <a:xfrm>
            <a:off x="152514" y="1243503"/>
            <a:ext cx="8929974" cy="523220"/>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徳島県は３つのエリアで、それぞれの地域に個性ある自然や歴史文化や暮らしが存在しています。</a:t>
            </a:r>
            <a:endParaRPr kumimoji="1" lang="en-US" altLang="ja-JP" sz="1400"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また、それぞれのエリアの地域連携</a:t>
            </a:r>
            <a:r>
              <a:rPr kumimoji="1" lang="en-US" altLang="ja-JP" sz="1400" dirty="0">
                <a:latin typeface="BIZ UDPゴシック" panose="020B0400000000000000" pitchFamily="50" charset="-128"/>
                <a:ea typeface="BIZ UDPゴシック" panose="020B0400000000000000" pitchFamily="50" charset="-128"/>
              </a:rPr>
              <a:t>DMO</a:t>
            </a:r>
            <a:r>
              <a:rPr kumimoji="1" lang="ja-JP" altLang="en-US" sz="1400" dirty="0">
                <a:latin typeface="BIZ UDPゴシック" panose="020B0400000000000000" pitchFamily="50" charset="-128"/>
                <a:ea typeface="BIZ UDPゴシック" panose="020B0400000000000000" pitchFamily="50" charset="-128"/>
              </a:rPr>
              <a:t>が、教育旅行のエスコートをお手伝いします。</a:t>
            </a:r>
          </a:p>
        </p:txBody>
      </p:sp>
      <p:sp>
        <p:nvSpPr>
          <p:cNvPr id="10" name="Text Box 6">
            <a:extLst>
              <a:ext uri="{FF2B5EF4-FFF2-40B4-BE49-F238E27FC236}">
                <a16:creationId xmlns:a16="http://schemas.microsoft.com/office/drawing/2014/main" id="{1D1EA633-3D12-E8C6-49A8-64111217586B}"/>
              </a:ext>
            </a:extLst>
          </p:cNvPr>
          <p:cNvSpPr txBox="1">
            <a:spLocks noChangeArrowheads="1"/>
          </p:cNvSpPr>
          <p:nvPr/>
        </p:nvSpPr>
        <p:spPr bwMode="auto">
          <a:xfrm>
            <a:off x="651386" y="2686054"/>
            <a:ext cx="3515657" cy="1061829"/>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defTabSz="914417" eaLnBrk="1" fontAlgn="base" hangingPunct="1">
              <a:spcBef>
                <a:spcPct val="0"/>
              </a:spcBef>
              <a:spcAft>
                <a:spcPct val="0"/>
              </a:spcAft>
              <a:defRPr/>
            </a:pP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大地と営む先人の</a:t>
            </a:r>
            <a:r>
              <a:rPr lang="ja-JP" altLang="en-US" sz="16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徳</a:t>
            </a: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に学ぶ</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日本の原風景　そらの郷</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2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探究ポイント</a:t>
            </a: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・なぜ、急峻な山岳で持続可能な農業ができるのか？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・なぜ、「ほんものの田舎」が世界で注目されるのか？  </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・豊かな暮らしとは何なのか？　</a:t>
            </a:r>
            <a:r>
              <a:rPr lang="ja-JP" altLang="en-US" sz="1000"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rPr>
              <a:t>　　　　　</a:t>
            </a:r>
            <a:endParaRPr lang="en-US" altLang="ja-JP" sz="1100" b="1" kern="0" dirty="0">
              <a:solidFill>
                <a:schemeClr val="bg1"/>
              </a:solidFill>
              <a:latin typeface="BIZ UDPゴシック" panose="020B0400000000000000" pitchFamily="50" charset="-128"/>
              <a:ea typeface="BIZ UDPゴシック" panose="020B0400000000000000" pitchFamily="50" charset="-128"/>
            </a:endParaRPr>
          </a:p>
        </p:txBody>
      </p:sp>
      <p:sp>
        <p:nvSpPr>
          <p:cNvPr id="12" name="Text Box 6">
            <a:extLst>
              <a:ext uri="{FF2B5EF4-FFF2-40B4-BE49-F238E27FC236}">
                <a16:creationId xmlns:a16="http://schemas.microsoft.com/office/drawing/2014/main" id="{0773DFDB-3E9A-E00E-41A9-DE6482966A17}"/>
              </a:ext>
            </a:extLst>
          </p:cNvPr>
          <p:cNvSpPr txBox="1">
            <a:spLocks noChangeArrowheads="1"/>
          </p:cNvSpPr>
          <p:nvPr/>
        </p:nvSpPr>
        <p:spPr bwMode="auto">
          <a:xfrm>
            <a:off x="6363531" y="2657916"/>
            <a:ext cx="3618678" cy="1046440"/>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defTabSz="914417" eaLnBrk="1" fontAlgn="base" hangingPunct="1">
              <a:spcBef>
                <a:spcPct val="0"/>
              </a:spcBef>
              <a:spcAft>
                <a:spcPct val="0"/>
              </a:spcAft>
              <a:defRPr/>
            </a:pP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ゴミを「お</a:t>
            </a:r>
            <a:r>
              <a:rPr lang="ja-JP" altLang="en-US" sz="16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得</a:t>
            </a: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」に資源に変える</a:t>
            </a:r>
            <a:endParaRPr lang="en-US" altLang="ja-JP"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defTabSz="914417" eaLnBrk="1" fontAlgn="base" hangingPunct="1">
              <a:spcBef>
                <a:spcPct val="0"/>
              </a:spcBef>
              <a:spcAft>
                <a:spcPct val="0"/>
              </a:spcAft>
              <a:defRPr/>
            </a:pP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ゼロ・ウェイストタウン　上勝</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探究ポイント</a:t>
            </a: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・なぜ、リサイクル率８０％以上を達成できたのか？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a:t>
            </a:r>
            <a:r>
              <a:rPr lang="en-US" altLang="ja-JP"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ゼロウェイスト宣言</a:t>
            </a:r>
            <a:r>
              <a:rPr lang="en-US" altLang="ja-JP"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を行うことができたのか？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・町で暮らす人々は、どんな仕事をしているのか？</a:t>
            </a:r>
            <a:r>
              <a:rPr lang="ja-JP" altLang="en-US" sz="10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1000" b="1" kern="0" dirty="0">
              <a:solidFill>
                <a:schemeClr val="tx1"/>
              </a:solidFill>
              <a:latin typeface="BIZ UDPゴシック" panose="020B0400000000000000" pitchFamily="50" charset="-128"/>
              <a:ea typeface="BIZ UDPゴシック" panose="020B0400000000000000" pitchFamily="50" charset="-128"/>
            </a:endParaRPr>
          </a:p>
        </p:txBody>
      </p:sp>
      <p:sp>
        <p:nvSpPr>
          <p:cNvPr id="13" name="Text Box 6">
            <a:extLst>
              <a:ext uri="{FF2B5EF4-FFF2-40B4-BE49-F238E27FC236}">
                <a16:creationId xmlns:a16="http://schemas.microsoft.com/office/drawing/2014/main" id="{A1512B5A-0BDE-7EFA-67B4-6F7B0600F0D9}"/>
              </a:ext>
            </a:extLst>
          </p:cNvPr>
          <p:cNvSpPr txBox="1">
            <a:spLocks noChangeArrowheads="1"/>
          </p:cNvSpPr>
          <p:nvPr/>
        </p:nvSpPr>
        <p:spPr bwMode="auto">
          <a:xfrm>
            <a:off x="5293542" y="4090783"/>
            <a:ext cx="4258239" cy="877163"/>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defTabSz="914417" eaLnBrk="1" fontAlgn="base" hangingPunct="1">
              <a:spcBef>
                <a:spcPct val="0"/>
              </a:spcBef>
              <a:spcAft>
                <a:spcPct val="0"/>
              </a:spcAft>
              <a:defRPr/>
            </a:pPr>
            <a:r>
              <a:rPr lang="ja-JP" altLang="en-US" sz="16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特</a:t>
            </a:r>
            <a:r>
              <a:rPr lang="ja-JP" altLang="en-US" sz="16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別なマリンスポーツ体験</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四国の右下（徳島県南部）</a:t>
            </a:r>
            <a:r>
              <a:rPr lang="en-US" altLang="ja-JP" sz="12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探究ポイント</a:t>
            </a:r>
            <a:r>
              <a:rPr lang="en-US" altLang="ja-JP" sz="1000" kern="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・なぜ、四国の右下はマリンスポーツに適しているのか？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・どのように地元の人がマリンスポーツと関わっているのか？</a:t>
            </a:r>
          </a:p>
          <a:p>
            <a:pPr marL="457209" indent="-457209" defTabSz="914417" eaLnBrk="1" fontAlgn="base" hangingPunct="1">
              <a:spcBef>
                <a:spcPct val="0"/>
              </a:spcBef>
              <a:spcAft>
                <a:spcPct val="0"/>
              </a:spcAft>
              <a:defRPr/>
            </a:pPr>
            <a:r>
              <a:rPr lang="ja-JP" altLang="en-US" sz="1000"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・浜辺には、どんな生き物が生息しているのか？</a:t>
            </a:r>
            <a:r>
              <a:rPr lang="ja-JP" altLang="en-US" sz="10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b="1" kern="0" dirty="0">
                <a:solidFill>
                  <a:schemeClr val="bg1"/>
                </a:solidFill>
                <a:latin typeface="BIZ UDPゴシック" panose="020B0400000000000000" pitchFamily="50" charset="-128"/>
                <a:ea typeface="BIZ UDPゴシック" panose="020B0400000000000000" pitchFamily="50" charset="-128"/>
              </a:rPr>
              <a:t>　　　　　</a:t>
            </a:r>
            <a:endParaRPr lang="en-US" altLang="ja-JP" sz="1100" b="1" kern="0" dirty="0">
              <a:solidFill>
                <a:schemeClr val="bg1"/>
              </a:solidFill>
              <a:latin typeface="BIZ UDPゴシック" panose="020B0400000000000000" pitchFamily="50" charset="-128"/>
              <a:ea typeface="BIZ UDPゴシック" panose="020B0400000000000000" pitchFamily="50" charset="-128"/>
            </a:endParaRPr>
          </a:p>
        </p:txBody>
      </p:sp>
      <p:sp>
        <p:nvSpPr>
          <p:cNvPr id="17" name="タイトル 1">
            <a:extLst>
              <a:ext uri="{FF2B5EF4-FFF2-40B4-BE49-F238E27FC236}">
                <a16:creationId xmlns:a16="http://schemas.microsoft.com/office/drawing/2014/main" id="{25D0D964-7847-42EC-92AD-F0A23A782BD1}"/>
              </a:ext>
            </a:extLst>
          </p:cNvPr>
          <p:cNvSpPr txBox="1">
            <a:spLocks/>
          </p:cNvSpPr>
          <p:nvPr/>
        </p:nvSpPr>
        <p:spPr>
          <a:xfrm>
            <a:off x="2796554" y="401248"/>
            <a:ext cx="823511"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a:solidFill>
                  <a:srgbClr val="00668D"/>
                </a:solidFill>
              </a:rPr>
              <a:t>メリット</a:t>
            </a:r>
            <a:endParaRPr lang="ja-JP" altLang="en-US" dirty="0">
              <a:solidFill>
                <a:srgbClr val="00668D"/>
              </a:solidFill>
            </a:endParaRPr>
          </a:p>
        </p:txBody>
      </p:sp>
    </p:spTree>
    <p:extLst>
      <p:ext uri="{BB962C8B-B14F-4D97-AF65-F5344CB8AC3E}">
        <p14:creationId xmlns:p14="http://schemas.microsoft.com/office/powerpoint/2010/main" val="158326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5C8EB78-CCD6-1955-1C74-359FF72E5316}"/>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3</a:t>
            </a:fld>
            <a:endParaRPr kumimoji="1" lang="ja-JP" altLang="en-US">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BE501B3-BF75-4133-2B28-6F0517C913AD}"/>
              </a:ext>
            </a:extLst>
          </p:cNvPr>
          <p:cNvSpPr txBox="1"/>
          <p:nvPr/>
        </p:nvSpPr>
        <p:spPr>
          <a:xfrm>
            <a:off x="173871" y="2129841"/>
            <a:ext cx="8487267" cy="1167114"/>
          </a:xfrm>
          <a:prstGeom prst="rect">
            <a:avLst/>
          </a:prstGeom>
          <a:solidFill>
            <a:schemeClr val="bg1">
              <a:alpha val="15000"/>
            </a:schemeClr>
          </a:solidFill>
        </p:spPr>
        <p:txBody>
          <a:bodyPr wrap="square" rtlCol="0">
            <a:spAutoFit/>
          </a:bodyPr>
          <a:lstStyle/>
          <a:p>
            <a:pPr indent="133350" algn="just">
              <a:lnSpc>
                <a:spcPct val="120000"/>
              </a:lnSpc>
            </a:pPr>
            <a:r>
              <a:rPr lang="ja-JP"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本物の暮らし、コミュニティの中で、地域住民と共にプロジェクトを展開させます。</a:t>
            </a:r>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indent="133350">
              <a:lnSpc>
                <a:spcPct val="120000"/>
              </a:lnSpc>
            </a:pPr>
            <a:r>
              <a:rPr lang="ja-JP"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個々の能力を引き出し、様々な実践体験から、あらたな課題・複数の答えを模索します。</a:t>
            </a:r>
            <a:endParaRPr lang="ja-JP" altLang="ja-JP" sz="12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indent="133350">
              <a:lnSpc>
                <a:spcPct val="120000"/>
              </a:lnSpc>
            </a:pPr>
            <a:r>
              <a:rPr lang="ja-JP"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高齢化、過疎化、鳥獣被害、環境保全など、集落の課題と向き合い、それをいかにして解決するか。</a:t>
            </a:r>
            <a:endParaRPr lang="ja-JP" altLang="ja-JP" sz="1200" dirty="0">
              <a:effectLst/>
              <a:latin typeface="BIZ UDPゴシック" panose="020B0400000000000000" pitchFamily="50" charset="-128"/>
              <a:ea typeface="BIZ UDPゴシック" panose="020B0400000000000000" pitchFamily="50" charset="-128"/>
              <a:cs typeface="ＭＳ Ｐゴシック" panose="020B0600070205080204" pitchFamily="50" charset="-128"/>
            </a:endParaRPr>
          </a:p>
          <a:p>
            <a:pPr indent="133350" algn="just">
              <a:lnSpc>
                <a:spcPct val="120000"/>
              </a:lnSpc>
            </a:pPr>
            <a:r>
              <a:rPr lang="ja-JP"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ベネフィットは「正解の無い不確実に挑戦する力」や「サスティナブルマインド」の習得などが挙げられます。</a:t>
            </a:r>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algn="just">
              <a:lnSpc>
                <a:spcPct val="120000"/>
              </a:lnSpc>
            </a:pPr>
            <a:r>
              <a:rPr lang="ja-JP"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未来社会「</a:t>
            </a:r>
            <a:r>
              <a:rPr lang="en-US"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Society 5.0</a:t>
            </a:r>
            <a:r>
              <a:rPr lang="ja-JP" altLang="ja-JP" sz="1200" kern="12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」を見据え、革新技術を制御し、グローバルに活躍する「未来を変える若者」の育成を目指しています。</a:t>
            </a:r>
            <a:endParaRPr lang="ja-JP" altLang="ja-JP" sz="12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F00116BE-FB68-65D5-F00D-65F0F45F76EB}"/>
              </a:ext>
            </a:extLst>
          </p:cNvPr>
          <p:cNvSpPr txBox="1"/>
          <p:nvPr/>
        </p:nvSpPr>
        <p:spPr>
          <a:xfrm>
            <a:off x="165100" y="3459786"/>
            <a:ext cx="9540875" cy="307777"/>
          </a:xfrm>
          <a:prstGeom prst="rect">
            <a:avLst/>
          </a:prstGeom>
          <a:solidFill>
            <a:srgbClr val="00668D"/>
          </a:solid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得・特・徳しま</a:t>
            </a:r>
            <a:r>
              <a:rPr kumimoji="1" lang="en-US" altLang="ja-JP"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SDGs</a:t>
            </a:r>
            <a:r>
              <a:rPr kumimoji="1" lang="ja-JP" altLang="en-US" sz="14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探究学習プログラム</a:t>
            </a:r>
          </a:p>
        </p:txBody>
      </p:sp>
      <p:sp>
        <p:nvSpPr>
          <p:cNvPr id="26" name="正方形/長方形 25">
            <a:extLst>
              <a:ext uri="{FF2B5EF4-FFF2-40B4-BE49-F238E27FC236}">
                <a16:creationId xmlns:a16="http://schemas.microsoft.com/office/drawing/2014/main" id="{C6D7CFCD-F8C0-8BC4-5B02-E9A8C3B64835}"/>
              </a:ext>
            </a:extLst>
          </p:cNvPr>
          <p:cNvSpPr/>
          <p:nvPr/>
        </p:nvSpPr>
        <p:spPr>
          <a:xfrm>
            <a:off x="437904" y="3662986"/>
            <a:ext cx="9109073" cy="314296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8D427C70-89AD-BA0D-81B7-473F59EA3A07}"/>
              </a:ext>
            </a:extLst>
          </p:cNvPr>
          <p:cNvSpPr txBox="1"/>
          <p:nvPr/>
        </p:nvSpPr>
        <p:spPr>
          <a:xfrm>
            <a:off x="322423" y="1739864"/>
            <a:ext cx="6261257" cy="386232"/>
          </a:xfrm>
          <a:prstGeom prst="rect">
            <a:avLst/>
          </a:prstGeom>
          <a:noFill/>
        </p:spPr>
        <p:txBody>
          <a:bodyPr wrap="none" tIns="0" bIns="0" rtlCol="0" anchor="ctr" anchorCtr="0">
            <a:noAutofit/>
          </a:bodyPr>
          <a:lstStyle/>
          <a:p>
            <a:r>
              <a:rPr lang="ja-JP" altLang="ja-JP" sz="1800" b="1" kern="12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グローバルに活躍する「未来を変える若者」の育成を目指して</a:t>
            </a:r>
            <a:endParaRPr kumimoji="1" lang="ja-JP" altLang="en-US" b="1" dirty="0">
              <a:solidFill>
                <a:srgbClr val="002060"/>
              </a:solidFill>
              <a:latin typeface="BIZ UDPゴシック" panose="020B0400000000000000" pitchFamily="50" charset="-128"/>
              <a:ea typeface="BIZ UDPゴシック" panose="020B0400000000000000" pitchFamily="50" charset="-128"/>
            </a:endParaRPr>
          </a:p>
        </p:txBody>
      </p:sp>
      <p:sp>
        <p:nvSpPr>
          <p:cNvPr id="92" name="タイトル 1">
            <a:extLst>
              <a:ext uri="{FF2B5EF4-FFF2-40B4-BE49-F238E27FC236}">
                <a16:creationId xmlns:a16="http://schemas.microsoft.com/office/drawing/2014/main" id="{4BE85FF3-8F83-3F58-0877-2721003F8ACB}"/>
              </a:ext>
            </a:extLst>
          </p:cNvPr>
          <p:cNvSpPr>
            <a:spLocks noGrp="1"/>
          </p:cNvSpPr>
          <p:nvPr>
            <p:ph type="title" idx="4294967295"/>
          </p:nvPr>
        </p:nvSpPr>
        <p:spPr>
          <a:xfrm>
            <a:off x="2796554" y="401248"/>
            <a:ext cx="823511" cy="225761"/>
          </a:xfrm>
          <a:solidFill>
            <a:schemeClr val="bg1"/>
          </a:solidFill>
          <a:ln w="19050">
            <a:solidFill>
              <a:schemeClr val="bg1"/>
            </a:solidFill>
          </a:ln>
        </p:spPr>
        <p:txBody>
          <a:bodyPr lIns="0" tIns="0" rIns="0" bIns="0">
            <a:noAutofit/>
          </a:bodyPr>
          <a:lstStyle/>
          <a:p>
            <a:pPr algn="ctr"/>
            <a:r>
              <a:rPr lang="ja-JP" altLang="en-US" sz="1200" b="1" dirty="0">
                <a:solidFill>
                  <a:srgbClr val="00668D"/>
                </a:solidFill>
                <a:latin typeface="BIZ UDPゴシック" panose="020B0400000000000000" pitchFamily="50" charset="-128"/>
                <a:ea typeface="BIZ UDPゴシック" panose="020B0400000000000000" pitchFamily="50" charset="-128"/>
              </a:rPr>
              <a:t>メリ</a:t>
            </a:r>
            <a:r>
              <a:rPr kumimoji="1" lang="ja-JP" altLang="en-US" sz="1200" b="1" dirty="0">
                <a:solidFill>
                  <a:srgbClr val="00668D"/>
                </a:solidFill>
                <a:latin typeface="BIZ UDPゴシック" panose="020B0400000000000000" pitchFamily="50" charset="-128"/>
                <a:ea typeface="BIZ UDPゴシック" panose="020B0400000000000000" pitchFamily="50" charset="-128"/>
              </a:rPr>
              <a:t>ット</a:t>
            </a:r>
          </a:p>
        </p:txBody>
      </p:sp>
      <p:sp>
        <p:nvSpPr>
          <p:cNvPr id="75" name="正方形/長方形 74">
            <a:extLst>
              <a:ext uri="{FF2B5EF4-FFF2-40B4-BE49-F238E27FC236}">
                <a16:creationId xmlns:a16="http://schemas.microsoft.com/office/drawing/2014/main" id="{13D230AF-0393-64AD-C59C-0E7EFE23D9B6}"/>
              </a:ext>
            </a:extLst>
          </p:cNvPr>
          <p:cNvSpPr/>
          <p:nvPr/>
        </p:nvSpPr>
        <p:spPr>
          <a:xfrm>
            <a:off x="451064" y="3970763"/>
            <a:ext cx="9090058" cy="3215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C17B0615-5D74-00B1-BC0E-213486E298BF}"/>
              </a:ext>
            </a:extLst>
          </p:cNvPr>
          <p:cNvGrpSpPr/>
          <p:nvPr/>
        </p:nvGrpSpPr>
        <p:grpSpPr>
          <a:xfrm>
            <a:off x="6866741" y="3775400"/>
            <a:ext cx="2767560" cy="2942988"/>
            <a:chOff x="6840863" y="3775400"/>
            <a:chExt cx="2767560" cy="2942988"/>
          </a:xfrm>
        </p:grpSpPr>
        <p:grpSp>
          <p:nvGrpSpPr>
            <p:cNvPr id="3" name="グループ化 2">
              <a:extLst>
                <a:ext uri="{FF2B5EF4-FFF2-40B4-BE49-F238E27FC236}">
                  <a16:creationId xmlns:a16="http://schemas.microsoft.com/office/drawing/2014/main" id="{9B41A72E-4361-6AA4-BE5F-B23BD3E3A74D}"/>
                </a:ext>
              </a:extLst>
            </p:cNvPr>
            <p:cNvGrpSpPr/>
            <p:nvPr/>
          </p:nvGrpSpPr>
          <p:grpSpPr>
            <a:xfrm>
              <a:off x="6840863" y="3775400"/>
              <a:ext cx="2767560" cy="2942988"/>
              <a:chOff x="249563" y="3709298"/>
              <a:chExt cx="2767560" cy="2942988"/>
            </a:xfrm>
          </p:grpSpPr>
          <p:sp>
            <p:nvSpPr>
              <p:cNvPr id="41" name="Text Box 6">
                <a:extLst>
                  <a:ext uri="{FF2B5EF4-FFF2-40B4-BE49-F238E27FC236}">
                    <a16:creationId xmlns:a16="http://schemas.microsoft.com/office/drawing/2014/main" id="{6C94FDAF-2088-D0F6-E047-6837E95B19F2}"/>
                  </a:ext>
                </a:extLst>
              </p:cNvPr>
              <p:cNvSpPr txBox="1">
                <a:spLocks noChangeArrowheads="1"/>
              </p:cNvSpPr>
              <p:nvPr/>
            </p:nvSpPr>
            <p:spPr bwMode="auto">
              <a:xfrm>
                <a:off x="249563" y="4006143"/>
                <a:ext cx="2767560" cy="369332"/>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algn="ctr" defTabSz="914417" eaLnBrk="1" fontAlgn="base" hangingPunct="1">
                  <a:spcBef>
                    <a:spcPct val="0"/>
                  </a:spcBef>
                  <a:spcAft>
                    <a:spcPct val="0"/>
                  </a:spcAft>
                  <a:defRPr/>
                </a:pPr>
                <a:r>
                  <a:rPr lang="ja-JP" altLang="en-US" sz="12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rPr>
                  <a:t>西部エリア</a:t>
                </a:r>
                <a:endParaRPr lang="en-US" altLang="ja-JP" sz="12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algn="ctr" defTabSz="914417" eaLnBrk="1" fontAlgn="base" hangingPunct="1">
                  <a:spcBef>
                    <a:spcPct val="0"/>
                  </a:spcBef>
                  <a:spcAft>
                    <a:spcPct val="0"/>
                  </a:spcAft>
                  <a:defRPr/>
                </a:pPr>
                <a:r>
                  <a:rPr lang="ja-JP" altLang="en-US" sz="12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rPr>
                  <a:t>「そらの郷山里物語」</a:t>
                </a:r>
                <a:endParaRPr lang="en-US" altLang="ja-JP" sz="12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44" name="グループ化 43">
                <a:extLst>
                  <a:ext uri="{FF2B5EF4-FFF2-40B4-BE49-F238E27FC236}">
                    <a16:creationId xmlns:a16="http://schemas.microsoft.com/office/drawing/2014/main" id="{4FFD9C91-E248-44C9-5D4C-FDC2C4F4258B}"/>
                  </a:ext>
                </a:extLst>
              </p:cNvPr>
              <p:cNvGrpSpPr/>
              <p:nvPr/>
            </p:nvGrpSpPr>
            <p:grpSpPr>
              <a:xfrm>
                <a:off x="619667" y="6160284"/>
                <a:ext cx="1955882" cy="492002"/>
                <a:chOff x="6300056" y="6150489"/>
                <a:chExt cx="973032" cy="244766"/>
              </a:xfrm>
            </p:grpSpPr>
            <p:pic>
              <p:nvPicPr>
                <p:cNvPr id="45" name="図 44">
                  <a:extLst>
                    <a:ext uri="{FF2B5EF4-FFF2-40B4-BE49-F238E27FC236}">
                      <a16:creationId xmlns:a16="http://schemas.microsoft.com/office/drawing/2014/main" id="{4FBE7E63-E5DB-3690-9FB3-EACCC5879B2D}"/>
                    </a:ext>
                  </a:extLst>
                </p:cNvPr>
                <p:cNvPicPr>
                  <a:picLocks noChangeAspect="1"/>
                </p:cNvPicPr>
                <p:nvPr/>
              </p:nvPicPr>
              <p:blipFill rotWithShape="1">
                <a:blip r:embed="rId3"/>
                <a:srcRect r="50462"/>
                <a:stretch/>
              </p:blipFill>
              <p:spPr>
                <a:xfrm>
                  <a:off x="6300056" y="6150852"/>
                  <a:ext cx="486131" cy="244403"/>
                </a:xfrm>
                <a:prstGeom prst="rect">
                  <a:avLst/>
                </a:prstGeom>
              </p:spPr>
            </p:pic>
            <p:pic>
              <p:nvPicPr>
                <p:cNvPr id="46" name="図 45">
                  <a:extLst>
                    <a:ext uri="{FF2B5EF4-FFF2-40B4-BE49-F238E27FC236}">
                      <a16:creationId xmlns:a16="http://schemas.microsoft.com/office/drawing/2014/main" id="{00A82FAC-4F5D-8A3C-79CE-66BFCDCD58A0}"/>
                    </a:ext>
                  </a:extLst>
                </p:cNvPr>
                <p:cNvPicPr>
                  <a:picLocks noChangeAspect="1"/>
                </p:cNvPicPr>
                <p:nvPr/>
              </p:nvPicPr>
              <p:blipFill rotWithShape="1">
                <a:blip r:embed="rId3"/>
                <a:srcRect l="50102"/>
                <a:stretch/>
              </p:blipFill>
              <p:spPr>
                <a:xfrm>
                  <a:off x="6783415" y="6150489"/>
                  <a:ext cx="489673" cy="244403"/>
                </a:xfrm>
                <a:prstGeom prst="rect">
                  <a:avLst/>
                </a:prstGeom>
              </p:spPr>
            </p:pic>
          </p:grpSp>
          <p:pic>
            <p:nvPicPr>
              <p:cNvPr id="55" name="object 3">
                <a:extLst>
                  <a:ext uri="{FF2B5EF4-FFF2-40B4-BE49-F238E27FC236}">
                    <a16:creationId xmlns:a16="http://schemas.microsoft.com/office/drawing/2014/main" id="{4A7E1D4E-169C-464C-A65B-F263C7CDCB46}"/>
                  </a:ext>
                </a:extLst>
              </p:cNvPr>
              <p:cNvPicPr/>
              <p:nvPr/>
            </p:nvPicPr>
            <p:blipFill rotWithShape="1">
              <a:blip r:embed="rId4" cstate="print"/>
              <a:srcRect l="2732" t="1384" r="1488" b="1"/>
              <a:stretch/>
            </p:blipFill>
            <p:spPr>
              <a:xfrm>
                <a:off x="932491" y="5252815"/>
                <a:ext cx="1311778" cy="749587"/>
              </a:xfrm>
              <a:prstGeom prst="rect">
                <a:avLst/>
              </a:prstGeom>
            </p:spPr>
          </p:pic>
          <p:sp>
            <p:nvSpPr>
              <p:cNvPr id="67" name="テキスト ボックス 66">
                <a:extLst>
                  <a:ext uri="{FF2B5EF4-FFF2-40B4-BE49-F238E27FC236}">
                    <a16:creationId xmlns:a16="http://schemas.microsoft.com/office/drawing/2014/main" id="{CD08CB76-A61E-DE64-9A98-F43CA3AD2A68}"/>
                  </a:ext>
                </a:extLst>
              </p:cNvPr>
              <p:cNvSpPr txBox="1"/>
              <p:nvPr/>
            </p:nvSpPr>
            <p:spPr>
              <a:xfrm>
                <a:off x="287919" y="4371109"/>
                <a:ext cx="2661903" cy="738664"/>
              </a:xfrm>
              <a:prstGeom prst="rect">
                <a:avLst/>
              </a:prstGeom>
              <a:noFill/>
            </p:spPr>
            <p:txBody>
              <a:bodyPr wrap="square" rtlCol="0">
                <a:spAutoFit/>
              </a:bodyPr>
              <a:lstStyle/>
              <a:p>
                <a:r>
                  <a:rPr lang="ja-JP" altLang="ja-JP"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サステナブルな自給的農業の</a:t>
                </a:r>
                <a:endParaRPr lang="en-US" altLang="ja-JP"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ja-JP"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体験を通じて</a:t>
                </a:r>
                <a:r>
                  <a:rPr lang="en-US" altLang="ja-JP"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SDGs</a:t>
                </a:r>
                <a:r>
                  <a:rPr lang="ja-JP" altLang="ja-JP"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の実践現場</a:t>
                </a:r>
                <a:r>
                  <a:rPr lang="ja-JP" altLang="en-US" sz="14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を</a:t>
                </a:r>
                <a:r>
                  <a:rPr kumimoji="1" lang="ja-JP" altLang="en-US" sz="1400" b="1" dirty="0">
                    <a:latin typeface="BIZ UDPゴシック" panose="020B0400000000000000" pitchFamily="50" charset="-128"/>
                    <a:ea typeface="BIZ UDPゴシック" panose="020B0400000000000000" pitchFamily="50" charset="-128"/>
                  </a:rPr>
                  <a:t>学ぶことができます</a:t>
                </a:r>
              </a:p>
            </p:txBody>
          </p:sp>
          <p:sp>
            <p:nvSpPr>
              <p:cNvPr id="76" name="Text Box 6">
                <a:extLst>
                  <a:ext uri="{FF2B5EF4-FFF2-40B4-BE49-F238E27FC236}">
                    <a16:creationId xmlns:a16="http://schemas.microsoft.com/office/drawing/2014/main" id="{E2F4D282-863B-7C3B-194E-9D41C4C3B55D}"/>
                  </a:ext>
                </a:extLst>
              </p:cNvPr>
              <p:cNvSpPr txBox="1">
                <a:spLocks noChangeArrowheads="1"/>
              </p:cNvSpPr>
              <p:nvPr/>
            </p:nvSpPr>
            <p:spPr bwMode="auto">
              <a:xfrm>
                <a:off x="400959" y="3709298"/>
                <a:ext cx="2379431" cy="307777"/>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algn="ctr" defTabSz="914417" eaLnBrk="1" fontAlgn="base" hangingPunct="1">
                  <a:spcBef>
                    <a:spcPct val="0"/>
                  </a:spcBef>
                  <a:spcAft>
                    <a:spcPct val="0"/>
                  </a:spcAft>
                  <a:defRPr/>
                </a:pPr>
                <a:r>
                  <a:rPr lang="en-US" altLang="ja-JP" sz="20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0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rPr>
                  <a:t>探究学習３</a:t>
                </a:r>
                <a:r>
                  <a:rPr lang="en-US" altLang="ja-JP" sz="20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0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rPr>
                  <a:t>　</a:t>
                </a:r>
                <a:endParaRPr lang="en-US" altLang="ja-JP" sz="2000" b="1" kern="0" dirty="0">
                  <a:solidFill>
                    <a:srgbClr val="00B05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pic>
          <p:nvPicPr>
            <p:cNvPr id="6" name="図 5">
              <a:extLst>
                <a:ext uri="{FF2B5EF4-FFF2-40B4-BE49-F238E27FC236}">
                  <a16:creationId xmlns:a16="http://schemas.microsoft.com/office/drawing/2014/main" id="{2EABDE03-26DC-7474-CC1C-D496B68CB64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4626" y="5204072"/>
              <a:ext cx="1727016" cy="958893"/>
            </a:xfrm>
            <a:prstGeom prst="rect">
              <a:avLst/>
            </a:prstGeom>
          </p:spPr>
        </p:pic>
      </p:grpSp>
      <p:grpSp>
        <p:nvGrpSpPr>
          <p:cNvPr id="15" name="グループ化 14">
            <a:extLst>
              <a:ext uri="{FF2B5EF4-FFF2-40B4-BE49-F238E27FC236}">
                <a16:creationId xmlns:a16="http://schemas.microsoft.com/office/drawing/2014/main" id="{BF09E857-A028-A2B7-ADFA-E33A4F9C7A5A}"/>
              </a:ext>
            </a:extLst>
          </p:cNvPr>
          <p:cNvGrpSpPr/>
          <p:nvPr/>
        </p:nvGrpSpPr>
        <p:grpSpPr>
          <a:xfrm>
            <a:off x="3595859" y="3775400"/>
            <a:ext cx="2783298" cy="2929709"/>
            <a:chOff x="3649510" y="3775400"/>
            <a:chExt cx="2783298" cy="2929709"/>
          </a:xfrm>
        </p:grpSpPr>
        <p:grpSp>
          <p:nvGrpSpPr>
            <p:cNvPr id="7" name="グループ化 6">
              <a:extLst>
                <a:ext uri="{FF2B5EF4-FFF2-40B4-BE49-F238E27FC236}">
                  <a16:creationId xmlns:a16="http://schemas.microsoft.com/office/drawing/2014/main" id="{2AF3A2F7-F17D-5F49-5CEE-FAF59F180369}"/>
                </a:ext>
              </a:extLst>
            </p:cNvPr>
            <p:cNvGrpSpPr/>
            <p:nvPr/>
          </p:nvGrpSpPr>
          <p:grpSpPr>
            <a:xfrm>
              <a:off x="3649510" y="3775400"/>
              <a:ext cx="2783298" cy="2929709"/>
              <a:chOff x="6787704" y="3709298"/>
              <a:chExt cx="2783298" cy="2929709"/>
            </a:xfrm>
          </p:grpSpPr>
          <p:sp>
            <p:nvSpPr>
              <p:cNvPr id="43" name="Text Box 6">
                <a:extLst>
                  <a:ext uri="{FF2B5EF4-FFF2-40B4-BE49-F238E27FC236}">
                    <a16:creationId xmlns:a16="http://schemas.microsoft.com/office/drawing/2014/main" id="{25B69A26-742E-E2AD-540B-FB4C5F2F65AC}"/>
                  </a:ext>
                </a:extLst>
              </p:cNvPr>
              <p:cNvSpPr txBox="1">
                <a:spLocks noChangeArrowheads="1"/>
              </p:cNvSpPr>
              <p:nvPr/>
            </p:nvSpPr>
            <p:spPr bwMode="auto">
              <a:xfrm>
                <a:off x="6787704" y="4006143"/>
                <a:ext cx="2783298" cy="369332"/>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algn="ctr" defTabSz="914417" eaLnBrk="1" fontAlgn="base" hangingPunct="1">
                  <a:spcBef>
                    <a:spcPct val="0"/>
                  </a:spcBef>
                  <a:spcAft>
                    <a:spcPct val="0"/>
                  </a:spcAft>
                  <a:defRPr/>
                </a:pPr>
                <a:r>
                  <a:rPr lang="ja-JP" altLang="en-US" sz="12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rPr>
                  <a:t>南部エリア</a:t>
                </a:r>
                <a:endParaRPr lang="en-US" altLang="ja-JP" sz="12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algn="ctr" defTabSz="914417" eaLnBrk="1" fontAlgn="base" hangingPunct="1">
                  <a:spcBef>
                    <a:spcPct val="0"/>
                  </a:spcBef>
                  <a:spcAft>
                    <a:spcPct val="0"/>
                  </a:spcAft>
                  <a:defRPr/>
                </a:pPr>
                <a:r>
                  <a:rPr lang="ja-JP" altLang="en-US" sz="12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rPr>
                  <a:t>「南阿波よくばり体験」</a:t>
                </a:r>
                <a:endParaRPr lang="en-US" altLang="ja-JP" sz="12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50" name="グループ化 49">
                <a:extLst>
                  <a:ext uri="{FF2B5EF4-FFF2-40B4-BE49-F238E27FC236}">
                    <a16:creationId xmlns:a16="http://schemas.microsoft.com/office/drawing/2014/main" id="{17BAC5D5-973C-DDAC-C7E6-0EE17790F0A7}"/>
                  </a:ext>
                </a:extLst>
              </p:cNvPr>
              <p:cNvGrpSpPr/>
              <p:nvPr/>
            </p:nvGrpSpPr>
            <p:grpSpPr>
              <a:xfrm>
                <a:off x="7705469" y="6149334"/>
                <a:ext cx="946898" cy="489673"/>
                <a:chOff x="6296341" y="4483039"/>
                <a:chExt cx="946898" cy="489673"/>
              </a:xfrm>
            </p:grpSpPr>
            <p:pic>
              <p:nvPicPr>
                <p:cNvPr id="51" name="図 50">
                  <a:extLst>
                    <a:ext uri="{FF2B5EF4-FFF2-40B4-BE49-F238E27FC236}">
                      <a16:creationId xmlns:a16="http://schemas.microsoft.com/office/drawing/2014/main" id="{F64E9B60-1547-A0B6-F370-232AA9ACBBC0}"/>
                    </a:ext>
                  </a:extLst>
                </p:cNvPr>
                <p:cNvPicPr>
                  <a:picLocks noChangeAspect="1"/>
                </p:cNvPicPr>
                <p:nvPr/>
              </p:nvPicPr>
              <p:blipFill>
                <a:blip r:embed="rId6"/>
                <a:stretch>
                  <a:fillRect/>
                </a:stretch>
              </p:blipFill>
              <p:spPr>
                <a:xfrm>
                  <a:off x="6296341" y="4483039"/>
                  <a:ext cx="489673" cy="489673"/>
                </a:xfrm>
                <a:prstGeom prst="rect">
                  <a:avLst/>
                </a:prstGeom>
              </p:spPr>
            </p:pic>
            <p:pic>
              <p:nvPicPr>
                <p:cNvPr id="52" name="図 51">
                  <a:extLst>
                    <a:ext uri="{FF2B5EF4-FFF2-40B4-BE49-F238E27FC236}">
                      <a16:creationId xmlns:a16="http://schemas.microsoft.com/office/drawing/2014/main" id="{C8E2D266-02C6-0F1F-FAD4-45278D292B89}"/>
                    </a:ext>
                  </a:extLst>
                </p:cNvPr>
                <p:cNvPicPr>
                  <a:picLocks noChangeAspect="1"/>
                </p:cNvPicPr>
                <p:nvPr/>
              </p:nvPicPr>
              <p:blipFill>
                <a:blip r:embed="rId7"/>
                <a:stretch>
                  <a:fillRect/>
                </a:stretch>
              </p:blipFill>
              <p:spPr>
                <a:xfrm>
                  <a:off x="6758693" y="4483039"/>
                  <a:ext cx="484546" cy="489673"/>
                </a:xfrm>
                <a:prstGeom prst="rect">
                  <a:avLst/>
                </a:prstGeom>
              </p:spPr>
            </p:pic>
          </p:grpSp>
          <p:pic>
            <p:nvPicPr>
              <p:cNvPr id="56" name="図 55">
                <a:extLst>
                  <a:ext uri="{FF2B5EF4-FFF2-40B4-BE49-F238E27FC236}">
                    <a16:creationId xmlns:a16="http://schemas.microsoft.com/office/drawing/2014/main" id="{B0FBD60B-D835-C661-6916-BF949DF57CAB}"/>
                  </a:ext>
                </a:extLst>
              </p:cNvPr>
              <p:cNvPicPr>
                <a:picLocks/>
              </p:cNvPicPr>
              <p:nvPr/>
            </p:nvPicPr>
            <p:blipFill rotWithShape="1">
              <a:blip r:embed="rId8" cstate="print">
                <a:extLst>
                  <a:ext uri="{28A0092B-C50C-407E-A947-70E740481C1C}">
                    <a14:useLocalDpi xmlns:a14="http://schemas.microsoft.com/office/drawing/2010/main" val="0"/>
                  </a:ext>
                </a:extLst>
              </a:blip>
              <a:srcRect l="17807" t="-1" b="8795"/>
              <a:stretch/>
            </p:blipFill>
            <p:spPr>
              <a:xfrm>
                <a:off x="7486665" y="5235312"/>
                <a:ext cx="1339820" cy="765611"/>
              </a:xfrm>
              <a:prstGeom prst="rect">
                <a:avLst/>
              </a:prstGeom>
            </p:spPr>
          </p:pic>
          <p:sp>
            <p:nvSpPr>
              <p:cNvPr id="91" name="テキスト ボックス 90">
                <a:extLst>
                  <a:ext uri="{FF2B5EF4-FFF2-40B4-BE49-F238E27FC236}">
                    <a16:creationId xmlns:a16="http://schemas.microsoft.com/office/drawing/2014/main" id="{1BE30595-4791-0A85-23B0-8761A409CCC9}"/>
                  </a:ext>
                </a:extLst>
              </p:cNvPr>
              <p:cNvSpPr txBox="1"/>
              <p:nvPr/>
            </p:nvSpPr>
            <p:spPr>
              <a:xfrm>
                <a:off x="6804598" y="4371109"/>
                <a:ext cx="2603751" cy="738664"/>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マリンスポーツを通じて、海の豊かさを知り、守るために必要なことを学ぶことができます</a:t>
                </a:r>
              </a:p>
            </p:txBody>
          </p:sp>
          <p:sp>
            <p:nvSpPr>
              <p:cNvPr id="78" name="Text Box 6">
                <a:extLst>
                  <a:ext uri="{FF2B5EF4-FFF2-40B4-BE49-F238E27FC236}">
                    <a16:creationId xmlns:a16="http://schemas.microsoft.com/office/drawing/2014/main" id="{4C870E21-08A9-CC95-1B0B-364B8EA57BEE}"/>
                  </a:ext>
                </a:extLst>
              </p:cNvPr>
              <p:cNvSpPr txBox="1">
                <a:spLocks noChangeArrowheads="1"/>
              </p:cNvSpPr>
              <p:nvPr/>
            </p:nvSpPr>
            <p:spPr bwMode="auto">
              <a:xfrm>
                <a:off x="7028919" y="3709298"/>
                <a:ext cx="2379430" cy="307777"/>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algn="ctr" defTabSz="914417" eaLnBrk="1" fontAlgn="base" hangingPunct="1">
                  <a:spcBef>
                    <a:spcPct val="0"/>
                  </a:spcBef>
                  <a:spcAft>
                    <a:spcPct val="0"/>
                  </a:spcAft>
                  <a:defRPr/>
                </a:pPr>
                <a:r>
                  <a:rPr lang="en-US" altLang="ja-JP" sz="20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0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rPr>
                  <a:t>探究学習２</a:t>
                </a:r>
                <a:r>
                  <a:rPr lang="en-US" altLang="ja-JP" sz="2000" b="1" kern="0" dirty="0">
                    <a:solidFill>
                      <a:srgbClr val="0096D2"/>
                    </a:solidFill>
                    <a:latin typeface="BIZ UDPゴシック" panose="020B0400000000000000" pitchFamily="50" charset="-128"/>
                    <a:ea typeface="BIZ UDPゴシック" panose="020B0400000000000000" pitchFamily="50" charset="-128"/>
                    <a:cs typeface="Meiryo UI" panose="020B0604030504040204" pitchFamily="50" charset="-128"/>
                  </a:rPr>
                  <a:t>】</a:t>
                </a:r>
              </a:p>
            </p:txBody>
          </p:sp>
        </p:grpSp>
        <p:pic>
          <p:nvPicPr>
            <p:cNvPr id="8" name="図 7">
              <a:extLst>
                <a:ext uri="{FF2B5EF4-FFF2-40B4-BE49-F238E27FC236}">
                  <a16:creationId xmlns:a16="http://schemas.microsoft.com/office/drawing/2014/main" id="{643C1779-F3BD-4514-261E-64F627A4098B}"/>
                </a:ext>
              </a:extLst>
            </p:cNvPr>
            <p:cNvPicPr>
              <a:picLocks/>
            </p:cNvPicPr>
            <p:nvPr/>
          </p:nvPicPr>
          <p:blipFill rotWithShape="1">
            <a:blip r:embed="rId8" cstate="print">
              <a:extLst>
                <a:ext uri="{28A0092B-C50C-407E-A947-70E740481C1C}">
                  <a14:useLocalDpi xmlns:a14="http://schemas.microsoft.com/office/drawing/2010/main" val="0"/>
                </a:ext>
              </a:extLst>
            </a:blip>
            <a:srcRect l="17807" t="-1" b="8795"/>
            <a:stretch/>
          </p:blipFill>
          <p:spPr>
            <a:xfrm>
              <a:off x="4118121" y="5204073"/>
              <a:ext cx="1664148" cy="950941"/>
            </a:xfrm>
            <a:prstGeom prst="rect">
              <a:avLst/>
            </a:prstGeom>
          </p:spPr>
        </p:pic>
      </p:grpSp>
      <p:grpSp>
        <p:nvGrpSpPr>
          <p:cNvPr id="14" name="グループ化 13">
            <a:extLst>
              <a:ext uri="{FF2B5EF4-FFF2-40B4-BE49-F238E27FC236}">
                <a16:creationId xmlns:a16="http://schemas.microsoft.com/office/drawing/2014/main" id="{6364CDA2-4853-28CC-8832-814A203AA764}"/>
              </a:ext>
            </a:extLst>
          </p:cNvPr>
          <p:cNvGrpSpPr/>
          <p:nvPr/>
        </p:nvGrpSpPr>
        <p:grpSpPr>
          <a:xfrm>
            <a:off x="243807" y="3775400"/>
            <a:ext cx="2864468" cy="2935126"/>
            <a:chOff x="312157" y="3775400"/>
            <a:chExt cx="2864468" cy="2935126"/>
          </a:xfrm>
        </p:grpSpPr>
        <p:grpSp>
          <p:nvGrpSpPr>
            <p:cNvPr id="4" name="グループ化 3">
              <a:extLst>
                <a:ext uri="{FF2B5EF4-FFF2-40B4-BE49-F238E27FC236}">
                  <a16:creationId xmlns:a16="http://schemas.microsoft.com/office/drawing/2014/main" id="{483B84D5-8337-3648-6D7F-C3BABEB3BAF4}"/>
                </a:ext>
              </a:extLst>
            </p:cNvPr>
            <p:cNvGrpSpPr/>
            <p:nvPr/>
          </p:nvGrpSpPr>
          <p:grpSpPr>
            <a:xfrm>
              <a:off x="312157" y="3775400"/>
              <a:ext cx="2864468" cy="2935126"/>
              <a:chOff x="3923236" y="3709298"/>
              <a:chExt cx="2864468" cy="2935126"/>
            </a:xfrm>
          </p:grpSpPr>
          <p:sp>
            <p:nvSpPr>
              <p:cNvPr id="42" name="Text Box 6">
                <a:extLst>
                  <a:ext uri="{FF2B5EF4-FFF2-40B4-BE49-F238E27FC236}">
                    <a16:creationId xmlns:a16="http://schemas.microsoft.com/office/drawing/2014/main" id="{25461796-2FDB-6BE5-FB7E-B7529DF737C8}"/>
                  </a:ext>
                </a:extLst>
              </p:cNvPr>
              <p:cNvSpPr txBox="1">
                <a:spLocks noChangeArrowheads="1"/>
              </p:cNvSpPr>
              <p:nvPr/>
            </p:nvSpPr>
            <p:spPr bwMode="auto">
              <a:xfrm>
                <a:off x="3923236" y="4006143"/>
                <a:ext cx="2864468" cy="369332"/>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algn="ctr" defTabSz="914417" eaLnBrk="1" fontAlgn="base" hangingPunct="1">
                  <a:spcBef>
                    <a:spcPct val="0"/>
                  </a:spcBef>
                  <a:spcAft>
                    <a:spcPct val="0"/>
                  </a:spcAft>
                  <a:defRPr/>
                </a:pPr>
                <a:r>
                  <a:rPr lang="ja-JP" altLang="en-US" sz="12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rPr>
                  <a:t>東部エリア</a:t>
                </a:r>
                <a:endParaRPr lang="en-US" altLang="ja-JP" sz="12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457209" indent="-457209" algn="ctr" defTabSz="914417" eaLnBrk="1" fontAlgn="base" hangingPunct="1">
                  <a:spcBef>
                    <a:spcPct val="0"/>
                  </a:spcBef>
                  <a:spcAft>
                    <a:spcPct val="0"/>
                  </a:spcAft>
                  <a:defRPr/>
                </a:pPr>
                <a:r>
                  <a:rPr lang="ja-JP" altLang="en-US" sz="12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rPr>
                  <a:t>「上勝町ゼロ・ウェイストセンター」 　</a:t>
                </a:r>
                <a:endParaRPr lang="en-US" altLang="ja-JP" sz="12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47" name="グループ化 46">
                <a:extLst>
                  <a:ext uri="{FF2B5EF4-FFF2-40B4-BE49-F238E27FC236}">
                    <a16:creationId xmlns:a16="http://schemas.microsoft.com/office/drawing/2014/main" id="{937FFD1E-A66A-58AF-6648-3678AE305138}"/>
                  </a:ext>
                </a:extLst>
              </p:cNvPr>
              <p:cNvGrpSpPr/>
              <p:nvPr/>
            </p:nvGrpSpPr>
            <p:grpSpPr>
              <a:xfrm>
                <a:off x="4958864" y="6154291"/>
                <a:ext cx="972585" cy="490133"/>
                <a:chOff x="6267699" y="2914989"/>
                <a:chExt cx="972585" cy="490133"/>
              </a:xfrm>
            </p:grpSpPr>
            <p:pic>
              <p:nvPicPr>
                <p:cNvPr id="48" name="図 47">
                  <a:extLst>
                    <a:ext uri="{FF2B5EF4-FFF2-40B4-BE49-F238E27FC236}">
                      <a16:creationId xmlns:a16="http://schemas.microsoft.com/office/drawing/2014/main" id="{D0FFAF6E-546B-7979-B534-09091306435C}"/>
                    </a:ext>
                  </a:extLst>
                </p:cNvPr>
                <p:cNvPicPr>
                  <a:picLocks noChangeAspect="1"/>
                </p:cNvPicPr>
                <p:nvPr/>
              </p:nvPicPr>
              <p:blipFill>
                <a:blip r:embed="rId9"/>
                <a:stretch>
                  <a:fillRect/>
                </a:stretch>
              </p:blipFill>
              <p:spPr>
                <a:xfrm>
                  <a:off x="6267699" y="2915449"/>
                  <a:ext cx="488114" cy="489673"/>
                </a:xfrm>
                <a:prstGeom prst="rect">
                  <a:avLst/>
                </a:prstGeom>
              </p:spPr>
            </p:pic>
            <p:pic>
              <p:nvPicPr>
                <p:cNvPr id="49" name="図 48">
                  <a:extLst>
                    <a:ext uri="{FF2B5EF4-FFF2-40B4-BE49-F238E27FC236}">
                      <a16:creationId xmlns:a16="http://schemas.microsoft.com/office/drawing/2014/main" id="{3B39B9B9-19FC-B28E-C671-6610F58446C7}"/>
                    </a:ext>
                  </a:extLst>
                </p:cNvPr>
                <p:cNvPicPr>
                  <a:picLocks noChangeAspect="1"/>
                </p:cNvPicPr>
                <p:nvPr/>
              </p:nvPicPr>
              <p:blipFill>
                <a:blip r:embed="rId10"/>
                <a:stretch>
                  <a:fillRect/>
                </a:stretch>
              </p:blipFill>
              <p:spPr>
                <a:xfrm>
                  <a:off x="6750611" y="2914989"/>
                  <a:ext cx="489673" cy="484803"/>
                </a:xfrm>
                <a:prstGeom prst="rect">
                  <a:avLst/>
                </a:prstGeom>
              </p:spPr>
            </p:pic>
          </p:grpSp>
          <p:pic>
            <p:nvPicPr>
              <p:cNvPr id="54" name="図 53">
                <a:extLst>
                  <a:ext uri="{FF2B5EF4-FFF2-40B4-BE49-F238E27FC236}">
                    <a16:creationId xmlns:a16="http://schemas.microsoft.com/office/drawing/2014/main" id="{DE91FEF7-B53D-76CE-F42F-BA68E5C076E9}"/>
                  </a:ext>
                </a:extLst>
              </p:cNvPr>
              <p:cNvPicPr>
                <a:picLocks/>
              </p:cNvPicPr>
              <p:nvPr/>
            </p:nvPicPr>
            <p:blipFill>
              <a:blip r:embed="rId11">
                <a:extLst>
                  <a:ext uri="{BEBA8EAE-BF5A-486C-A8C5-ECC9F3942E4B}">
                    <a14:imgProps xmlns:a14="http://schemas.microsoft.com/office/drawing/2010/main">
                      <a14:imgLayer r:embed="rId12">
                        <a14:imgEffect>
                          <a14:colorTemperature colorTemp="4700"/>
                        </a14:imgEffect>
                      </a14:imgLayer>
                    </a14:imgProps>
                  </a:ext>
                </a:extLst>
              </a:blip>
              <a:stretch>
                <a:fillRect/>
              </a:stretch>
            </p:blipFill>
            <p:spPr>
              <a:xfrm>
                <a:off x="4758731" y="5239995"/>
                <a:ext cx="1315869" cy="751925"/>
              </a:xfrm>
              <a:prstGeom prst="rect">
                <a:avLst/>
              </a:prstGeom>
            </p:spPr>
          </p:pic>
          <p:sp>
            <p:nvSpPr>
              <p:cNvPr id="66" name="テキスト ボックス 65">
                <a:extLst>
                  <a:ext uri="{FF2B5EF4-FFF2-40B4-BE49-F238E27FC236}">
                    <a16:creationId xmlns:a16="http://schemas.microsoft.com/office/drawing/2014/main" id="{FC515D69-AE6F-5283-C0C1-FAC715C19AB1}"/>
                  </a:ext>
                </a:extLst>
              </p:cNvPr>
              <p:cNvSpPr txBox="1"/>
              <p:nvPr/>
            </p:nvSpPr>
            <p:spPr>
              <a:xfrm>
                <a:off x="3980796" y="4360427"/>
                <a:ext cx="2806908" cy="523220"/>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持続可能なリサイクルの実現に</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必要なことを学ぶことができます</a:t>
                </a:r>
              </a:p>
            </p:txBody>
          </p:sp>
          <p:sp>
            <p:nvSpPr>
              <p:cNvPr id="77" name="Text Box 6">
                <a:extLst>
                  <a:ext uri="{FF2B5EF4-FFF2-40B4-BE49-F238E27FC236}">
                    <a16:creationId xmlns:a16="http://schemas.microsoft.com/office/drawing/2014/main" id="{51C4DC69-A0D0-983C-B6D3-798F13CA85E9}"/>
                  </a:ext>
                </a:extLst>
              </p:cNvPr>
              <p:cNvSpPr txBox="1">
                <a:spLocks noChangeArrowheads="1"/>
              </p:cNvSpPr>
              <p:nvPr/>
            </p:nvSpPr>
            <p:spPr bwMode="auto">
              <a:xfrm>
                <a:off x="4246138" y="3709298"/>
                <a:ext cx="2379431" cy="307777"/>
              </a:xfrm>
              <a:prstGeom prst="rect">
                <a:avLst/>
              </a:prstGeom>
              <a:noFill/>
              <a:ln>
                <a:noFill/>
              </a:ln>
              <a:effec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457209" indent="-457209" algn="ctr" defTabSz="914417" eaLnBrk="1" fontAlgn="base" hangingPunct="1">
                  <a:spcBef>
                    <a:spcPct val="0"/>
                  </a:spcBef>
                  <a:spcAft>
                    <a:spcPct val="0"/>
                  </a:spcAft>
                  <a:defRPr/>
                </a:pPr>
                <a:r>
                  <a:rPr lang="en-US" altLang="ja-JP" sz="20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0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rPr>
                  <a:t>探究学習１</a:t>
                </a:r>
                <a:r>
                  <a:rPr lang="en-US" altLang="ja-JP" sz="20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rPr>
                  <a:t>】</a:t>
                </a:r>
              </a:p>
            </p:txBody>
          </p:sp>
        </p:grpSp>
        <p:pic>
          <p:nvPicPr>
            <p:cNvPr id="10" name="図 9">
              <a:extLst>
                <a:ext uri="{FF2B5EF4-FFF2-40B4-BE49-F238E27FC236}">
                  <a16:creationId xmlns:a16="http://schemas.microsoft.com/office/drawing/2014/main" id="{32064A8E-53F6-1D35-7CA0-A2928A17A200}"/>
                </a:ext>
              </a:extLst>
            </p:cNvPr>
            <p:cNvPicPr>
              <a:picLocks/>
            </p:cNvPicPr>
            <p:nvPr/>
          </p:nvPicPr>
          <p:blipFill>
            <a:blip r:embed="rId11">
              <a:extLst>
                <a:ext uri="{BEBA8EAE-BF5A-486C-A8C5-ECC9F3942E4B}">
                  <a14:imgProps xmlns:a14="http://schemas.microsoft.com/office/drawing/2010/main">
                    <a14:imgLayer r:embed="rId12">
                      <a14:imgEffect>
                        <a14:colorTemperature colorTemp="4700"/>
                      </a14:imgEffect>
                    </a14:imgLayer>
                  </a14:imgProps>
                </a:ext>
              </a:extLst>
            </a:blip>
            <a:stretch>
              <a:fillRect/>
            </a:stretch>
          </p:blipFill>
          <p:spPr>
            <a:xfrm>
              <a:off x="987431" y="5206957"/>
              <a:ext cx="1678063" cy="958893"/>
            </a:xfrm>
            <a:prstGeom prst="rect">
              <a:avLst/>
            </a:prstGeom>
          </p:spPr>
        </p:pic>
      </p:grpSp>
      <p:sp>
        <p:nvSpPr>
          <p:cNvPr id="11" name="正方形/長方形 10">
            <a:extLst>
              <a:ext uri="{FF2B5EF4-FFF2-40B4-BE49-F238E27FC236}">
                <a16:creationId xmlns:a16="http://schemas.microsoft.com/office/drawing/2014/main" id="{706EADA0-60B1-1C8C-F372-2BAF2464F48A}"/>
              </a:ext>
            </a:extLst>
          </p:cNvPr>
          <p:cNvSpPr/>
          <p:nvPr/>
        </p:nvSpPr>
        <p:spPr>
          <a:xfrm>
            <a:off x="165100" y="1739864"/>
            <a:ext cx="8670469" cy="1570668"/>
          </a:xfrm>
          <a:prstGeom prst="rect">
            <a:avLst/>
          </a:prstGeom>
          <a:noFill/>
          <a:ln w="19050">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7825EEE-1FCE-5F5B-5AE5-27DAA4B041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1226" y="807454"/>
            <a:ext cx="1148686" cy="1378424"/>
          </a:xfrm>
          <a:prstGeom prst="rect">
            <a:avLst/>
          </a:prstGeom>
        </p:spPr>
      </p:pic>
      <p:grpSp>
        <p:nvGrpSpPr>
          <p:cNvPr id="13" name="グループ化 12">
            <a:extLst>
              <a:ext uri="{FF2B5EF4-FFF2-40B4-BE49-F238E27FC236}">
                <a16:creationId xmlns:a16="http://schemas.microsoft.com/office/drawing/2014/main" id="{1F1D8688-B550-3DDA-DC6E-699DAC79C7C3}"/>
              </a:ext>
            </a:extLst>
          </p:cNvPr>
          <p:cNvGrpSpPr/>
          <p:nvPr/>
        </p:nvGrpSpPr>
        <p:grpSpPr>
          <a:xfrm>
            <a:off x="268086" y="699901"/>
            <a:ext cx="7911267" cy="807791"/>
            <a:chOff x="268086" y="699901"/>
            <a:chExt cx="7911267" cy="807791"/>
          </a:xfrm>
        </p:grpSpPr>
        <p:sp>
          <p:nvSpPr>
            <p:cNvPr id="22" name="Text Box 4">
              <a:extLst>
                <a:ext uri="{FF2B5EF4-FFF2-40B4-BE49-F238E27FC236}">
                  <a16:creationId xmlns:a16="http://schemas.microsoft.com/office/drawing/2014/main" id="{CF1A3374-D725-B431-DFA6-CE8A217F3319}"/>
                </a:ext>
              </a:extLst>
            </p:cNvPr>
            <p:cNvSpPr txBox="1">
              <a:spLocks noChangeArrowheads="1"/>
            </p:cNvSpPr>
            <p:nvPr/>
          </p:nvSpPr>
          <p:spPr bwMode="auto">
            <a:xfrm>
              <a:off x="268086" y="859181"/>
              <a:ext cx="7911267" cy="648511"/>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algn="ctr" defTabSz="914417" eaLnBrk="1" fontAlgn="base" hangingPunct="1">
                <a:spcBef>
                  <a:spcPct val="0"/>
                </a:spcBef>
                <a:spcAft>
                  <a:spcPct val="0"/>
                </a:spcAft>
                <a:defRPr/>
              </a:pPr>
              <a:r>
                <a:rPr lang="en-US" altLang="ja-JP" b="1" dirty="0">
                  <a:solidFill>
                    <a:srgbClr val="00668D"/>
                  </a:solidFill>
                  <a:latin typeface="BIZ UDPゴシック" panose="020B0400000000000000" pitchFamily="50" charset="-128"/>
                  <a:ea typeface="BIZ UDPゴシック" panose="020B0400000000000000" pitchFamily="50" charset="-128"/>
                </a:rPr>
                <a:t>SDGs×</a:t>
              </a:r>
              <a:r>
                <a:rPr lang="ja-JP" altLang="en-US" b="1" dirty="0">
                  <a:solidFill>
                    <a:srgbClr val="00668D"/>
                  </a:solidFill>
                  <a:latin typeface="BIZ UDPゴシック" panose="020B0400000000000000" pitchFamily="50" charset="-128"/>
                  <a:ea typeface="BIZ UDPゴシック" panose="020B0400000000000000" pitchFamily="50" charset="-128"/>
                </a:rPr>
                <a:t>探究学習＝サステナブル島「</a:t>
              </a:r>
              <a:r>
                <a:rPr lang="ja-JP" altLang="en-US" b="1" dirty="0">
                  <a:solidFill>
                    <a:srgbClr val="FF0000"/>
                  </a:solidFill>
                  <a:latin typeface="BIZ UDPゴシック" panose="020B0400000000000000" pitchFamily="50" charset="-128"/>
                  <a:ea typeface="BIZ UDPゴシック" panose="020B0400000000000000" pitchFamily="50" charset="-128"/>
                </a:rPr>
                <a:t>得</a:t>
              </a:r>
              <a:r>
                <a:rPr lang="ja-JP" altLang="en-US" b="1" dirty="0">
                  <a:solidFill>
                    <a:srgbClr val="00668D"/>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特</a:t>
              </a:r>
              <a:r>
                <a:rPr lang="ja-JP" altLang="en-US" b="1" dirty="0">
                  <a:solidFill>
                    <a:srgbClr val="00668D"/>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徳</a:t>
              </a:r>
              <a:r>
                <a:rPr lang="ja-JP" altLang="en-US" b="1" dirty="0">
                  <a:solidFill>
                    <a:srgbClr val="00668D"/>
                  </a:solidFill>
                  <a:latin typeface="BIZ UDPゴシック" panose="020B0400000000000000" pitchFamily="50" charset="-128"/>
                  <a:ea typeface="BIZ UDPゴシック" panose="020B0400000000000000" pitchFamily="50" charset="-128"/>
                </a:rPr>
                <a:t>しま」</a:t>
              </a:r>
              <a:endParaRPr lang="en-US" altLang="ja-JP" b="1" dirty="0">
                <a:solidFill>
                  <a:srgbClr val="00668D"/>
                </a:solidFill>
                <a:latin typeface="BIZ UDPゴシック" panose="020B0400000000000000" pitchFamily="50" charset="-128"/>
                <a:ea typeface="BIZ UDPゴシック" panose="020B0400000000000000" pitchFamily="50" charset="-128"/>
              </a:endParaRPr>
            </a:p>
            <a:p>
              <a:pPr algn="ctr" defTabSz="914417" eaLnBrk="1" fontAlgn="base" hangingPunct="1">
                <a:spcBef>
                  <a:spcPct val="0"/>
                </a:spcBef>
                <a:spcAft>
                  <a:spcPct val="0"/>
                </a:spcAft>
                <a:defRPr/>
              </a:pPr>
              <a:r>
                <a:rPr lang="ja-JP" altLang="en-US" sz="1451" b="1" dirty="0">
                  <a:solidFill>
                    <a:srgbClr val="002060"/>
                  </a:solidFill>
                  <a:latin typeface="BIZ UDPゴシック" panose="020B0400000000000000" pitchFamily="50" charset="-128"/>
                  <a:ea typeface="BIZ UDPゴシック" panose="020B0400000000000000" pitchFamily="50" charset="-128"/>
                </a:rPr>
                <a:t>　　　　</a:t>
              </a:r>
              <a:r>
                <a:rPr lang="ja-JP" altLang="en-US" sz="1451" b="1" dirty="0">
                  <a:solidFill>
                    <a:schemeClr val="tx1"/>
                  </a:solidFill>
                  <a:latin typeface="BIZ UDPゴシック" panose="020B0400000000000000" pitchFamily="50" charset="-128"/>
                  <a:ea typeface="BIZ UDPゴシック" panose="020B0400000000000000" pitchFamily="50" charset="-128"/>
                </a:rPr>
                <a:t>～</a:t>
              </a:r>
              <a:r>
                <a:rPr lang="en-US" altLang="ja-JP" sz="1451" b="1" dirty="0">
                  <a:solidFill>
                    <a:schemeClr val="tx1"/>
                  </a:solidFill>
                  <a:latin typeface="BIZ UDPゴシック" panose="020B0400000000000000" pitchFamily="50" charset="-128"/>
                  <a:ea typeface="BIZ UDPゴシック" panose="020B0400000000000000" pitchFamily="50" charset="-128"/>
                </a:rPr>
                <a:t>SDG</a:t>
              </a:r>
              <a:r>
                <a:rPr lang="ja-JP" altLang="en-US" sz="1451" b="1" dirty="0" err="1">
                  <a:solidFill>
                    <a:schemeClr val="tx1"/>
                  </a:solidFill>
                  <a:latin typeface="BIZ UDPゴシック" panose="020B0400000000000000" pitchFamily="50" charset="-128"/>
                  <a:ea typeface="BIZ UDPゴシック" panose="020B0400000000000000" pitchFamily="50" charset="-128"/>
                </a:rPr>
                <a:t>ｓ</a:t>
              </a:r>
              <a:r>
                <a:rPr lang="ja-JP" altLang="en-US" sz="1451" b="1" dirty="0">
                  <a:solidFill>
                    <a:schemeClr val="tx1"/>
                  </a:solidFill>
                  <a:latin typeface="BIZ UDPゴシック" panose="020B0400000000000000" pitchFamily="50" charset="-128"/>
                  <a:ea typeface="BIZ UDPゴシック" panose="020B0400000000000000" pitchFamily="50" charset="-128"/>
                </a:rPr>
                <a:t>先進県「徳島」への</a:t>
              </a:r>
              <a:r>
                <a:rPr lang="en-US" altLang="ja-JP" sz="1451" b="1" dirty="0">
                  <a:solidFill>
                    <a:schemeClr val="tx1"/>
                  </a:solidFill>
                  <a:latin typeface="BIZ UDPゴシック" panose="020B0400000000000000" pitchFamily="50" charset="-128"/>
                  <a:ea typeface="BIZ UDPゴシック" panose="020B0400000000000000" pitchFamily="50" charset="-128"/>
                </a:rPr>
                <a:t>S-TRIP</a:t>
              </a:r>
              <a:r>
                <a:rPr lang="ja-JP" altLang="en-US" sz="1814" b="1" dirty="0">
                  <a:solidFill>
                    <a:schemeClr val="tx1"/>
                  </a:solidFill>
                  <a:latin typeface="BIZ UDPゴシック" panose="020B0400000000000000" pitchFamily="50" charset="-128"/>
                  <a:ea typeface="BIZ UDPゴシック" panose="020B0400000000000000" pitchFamily="50" charset="-128"/>
                </a:rPr>
                <a:t>～</a:t>
              </a:r>
              <a:endParaRPr lang="en-US" altLang="ja-JP" sz="1814" b="1"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EBE03DA-0332-7C6E-1336-3793A0049F19}"/>
                </a:ext>
              </a:extLst>
            </p:cNvPr>
            <p:cNvSpPr txBox="1"/>
            <p:nvPr/>
          </p:nvSpPr>
          <p:spPr>
            <a:xfrm>
              <a:off x="5018381" y="699901"/>
              <a:ext cx="824085" cy="230832"/>
            </a:xfrm>
            <a:prstGeom prst="rect">
              <a:avLst/>
            </a:prstGeom>
            <a:noFill/>
          </p:spPr>
          <p:txBody>
            <a:bodyPr wrap="square" rtlCol="0">
              <a:spAutoFit/>
            </a:bodyPr>
            <a:lstStyle/>
            <a:p>
              <a:pPr algn="ctr"/>
              <a:r>
                <a:rPr kumimoji="1" lang="ja-JP" altLang="en-US" sz="900" b="1" dirty="0">
                  <a:solidFill>
                    <a:srgbClr val="00668D"/>
                  </a:solidFill>
                  <a:latin typeface="BIZ UDPゴシック" panose="020B0400000000000000" pitchFamily="50" charset="-128"/>
                  <a:ea typeface="BIZ UDPゴシック" panose="020B0400000000000000" pitchFamily="50" charset="-128"/>
                </a:rPr>
                <a:t>アイランド</a:t>
              </a:r>
            </a:p>
          </p:txBody>
        </p:sp>
      </p:grpSp>
      <p:sp>
        <p:nvSpPr>
          <p:cNvPr id="18" name="正方形/長方形 17">
            <a:extLst>
              <a:ext uri="{FF2B5EF4-FFF2-40B4-BE49-F238E27FC236}">
                <a16:creationId xmlns:a16="http://schemas.microsoft.com/office/drawing/2014/main" id="{ACCEA7FC-F5AB-ABD2-8AD4-8CCCFB735EA9}"/>
              </a:ext>
            </a:extLst>
          </p:cNvPr>
          <p:cNvSpPr/>
          <p:nvPr/>
        </p:nvSpPr>
        <p:spPr>
          <a:xfrm>
            <a:off x="5078356" y="1501452"/>
            <a:ext cx="3010648" cy="215444"/>
          </a:xfrm>
          <a:prstGeom prst="rect">
            <a:avLst/>
          </a:prstGeom>
        </p:spPr>
        <p:txBody>
          <a:bodyPr wrap="square">
            <a:spAutoFit/>
          </a:bodyPr>
          <a:lstStyle/>
          <a:p>
            <a:pPr marL="12700" lvl="0">
              <a:spcBef>
                <a:spcPts val="204"/>
              </a:spcBef>
              <a:buSzPct val="91666"/>
              <a:tabLst>
                <a:tab pos="165735" algn="l"/>
              </a:tabLst>
              <a:defRPr/>
            </a:pPr>
            <a:r>
              <a:rPr lang="en-US" altLang="ja-JP" sz="800" dirty="0">
                <a:latin typeface="BIZ UDPゴシック" panose="020B0400000000000000" pitchFamily="50" charset="-128"/>
                <a:ea typeface="BIZ UDPゴシック" panose="020B0400000000000000" pitchFamily="50" charset="-128"/>
                <a:cs typeface="MS UI Gothic"/>
              </a:rPr>
              <a:t>※S-TRIP</a:t>
            </a:r>
            <a:r>
              <a:rPr lang="ja-JP" altLang="en-US" sz="800" dirty="0">
                <a:latin typeface="BIZ UDPゴシック" panose="020B0400000000000000" pitchFamily="50" charset="-128"/>
                <a:ea typeface="BIZ UDPゴシック" panose="020B0400000000000000" pitchFamily="50" charset="-128"/>
                <a:cs typeface="MS UI Gothic"/>
              </a:rPr>
              <a:t>は、「</a:t>
            </a:r>
            <a:r>
              <a:rPr lang="en-US" altLang="ja-JP" sz="800" dirty="0">
                <a:latin typeface="BIZ UDPゴシック" panose="020B0400000000000000" pitchFamily="50" charset="-128"/>
                <a:ea typeface="BIZ UDPゴシック" panose="020B0400000000000000" pitchFamily="50" charset="-128"/>
                <a:cs typeface="MS UI Gothic"/>
              </a:rPr>
              <a:t>Sustainable TRIP</a:t>
            </a:r>
            <a:r>
              <a:rPr lang="ja-JP" altLang="en-US" sz="800" dirty="0">
                <a:latin typeface="BIZ UDPゴシック" panose="020B0400000000000000" pitchFamily="50" charset="-128"/>
                <a:ea typeface="BIZ UDPゴシック" panose="020B0400000000000000" pitchFamily="50" charset="-128"/>
                <a:cs typeface="MS UI Gothic"/>
              </a:rPr>
              <a:t>」、「</a:t>
            </a:r>
            <a:r>
              <a:rPr lang="en-US" altLang="ja-JP" sz="800" dirty="0">
                <a:latin typeface="BIZ UDPゴシック" panose="020B0400000000000000" pitchFamily="50" charset="-128"/>
                <a:ea typeface="BIZ UDPゴシック" panose="020B0400000000000000" pitchFamily="50" charset="-128"/>
                <a:cs typeface="MS UI Gothic"/>
              </a:rPr>
              <a:t>SDGs TRIP</a:t>
            </a:r>
            <a:r>
              <a:rPr lang="ja-JP" altLang="en-US" sz="800" dirty="0">
                <a:latin typeface="BIZ UDPゴシック" panose="020B0400000000000000" pitchFamily="50" charset="-128"/>
                <a:ea typeface="BIZ UDPゴシック" panose="020B0400000000000000" pitchFamily="50" charset="-128"/>
                <a:cs typeface="MS UI Gothic"/>
              </a:rPr>
              <a:t>」の略</a:t>
            </a:r>
          </a:p>
        </p:txBody>
      </p:sp>
    </p:spTree>
    <p:extLst>
      <p:ext uri="{BB962C8B-B14F-4D97-AF65-F5344CB8AC3E}">
        <p14:creationId xmlns:p14="http://schemas.microsoft.com/office/powerpoint/2010/main" val="276697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C44A008-B2C9-8B1E-8630-DA67FBEF1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33300"/>
            <a:ext cx="8100000" cy="5389200"/>
          </a:xfrm>
          <a:prstGeom prst="rect">
            <a:avLst/>
          </a:prstGeom>
        </p:spPr>
      </p:pic>
      <p:sp>
        <p:nvSpPr>
          <p:cNvPr id="2" name="タイトル 1">
            <a:extLst>
              <a:ext uri="{FF2B5EF4-FFF2-40B4-BE49-F238E27FC236}">
                <a16:creationId xmlns:a16="http://schemas.microsoft.com/office/drawing/2014/main" id="{880D42E8-B707-A43E-DF24-E86DBD0FA2CF}"/>
              </a:ext>
            </a:extLst>
          </p:cNvPr>
          <p:cNvSpPr>
            <a:spLocks noGrp="1"/>
          </p:cNvSpPr>
          <p:nvPr>
            <p:ph type="title" idx="4294967295"/>
          </p:nvPr>
        </p:nvSpPr>
        <p:spPr>
          <a:xfrm>
            <a:off x="1955826" y="740471"/>
            <a:ext cx="5994348" cy="394829"/>
          </a:xfrm>
        </p:spPr>
        <p:txBody>
          <a:bodyPr>
            <a:normAutofit/>
          </a:bodyPr>
          <a:lstStyle/>
          <a:p>
            <a:r>
              <a:rPr lang="en-US" altLang="ja-JP" sz="1600" b="1" dirty="0">
                <a:solidFill>
                  <a:srgbClr val="000000"/>
                </a:solidFill>
                <a:latin typeface="BIZ UDPゴシック" panose="020B0400000000000000" pitchFamily="50" charset="-128"/>
                <a:ea typeface="BIZ UDPゴシック" panose="020B0400000000000000" pitchFamily="50" charset="-128"/>
              </a:rPr>
              <a:t>SDG</a:t>
            </a:r>
            <a:r>
              <a:rPr lang="ja-JP" altLang="en-US" sz="1600" b="1" dirty="0">
                <a:solidFill>
                  <a:srgbClr val="000000"/>
                </a:solidFill>
                <a:latin typeface="BIZ UDPゴシック" panose="020B0400000000000000" pitchFamily="50" charset="-128"/>
                <a:ea typeface="BIZ UDPゴシック" panose="020B0400000000000000" pitchFamily="50" charset="-128"/>
              </a:rPr>
              <a:t>ｓな探究学習。「</a:t>
            </a:r>
            <a:r>
              <a:rPr lang="ja-JP" altLang="en-US" sz="1600" b="1" dirty="0">
                <a:solidFill>
                  <a:srgbClr val="FF0000"/>
                </a:solidFill>
                <a:latin typeface="BIZ UDPゴシック" panose="020B0400000000000000" pitchFamily="50" charset="-128"/>
                <a:ea typeface="BIZ UDPゴシック" panose="020B0400000000000000" pitchFamily="50" charset="-128"/>
              </a:rPr>
              <a:t>得</a:t>
            </a:r>
            <a:r>
              <a:rPr lang="ja-JP" altLang="en-US" sz="1600" b="1" dirty="0">
                <a:solidFill>
                  <a:srgbClr val="000000"/>
                </a:solidFill>
                <a:latin typeface="BIZ UDPゴシック" panose="020B0400000000000000" pitchFamily="50" charset="-128"/>
                <a:ea typeface="BIZ UDPゴシック" panose="020B0400000000000000" pitchFamily="50" charset="-128"/>
              </a:rPr>
              <a:t>」を巡る。</a:t>
            </a:r>
            <a:endParaRPr lang="ja-JP" altLang="en-US" sz="160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B442DE31-6303-701C-8D31-16EA438F4C92}"/>
              </a:ext>
            </a:extLst>
          </p:cNvPr>
          <p:cNvGrpSpPr/>
          <p:nvPr/>
        </p:nvGrpSpPr>
        <p:grpSpPr>
          <a:xfrm>
            <a:off x="8838206" y="726773"/>
            <a:ext cx="843163" cy="423517"/>
            <a:chOff x="8130713" y="273441"/>
            <a:chExt cx="1077629" cy="541288"/>
          </a:xfrm>
        </p:grpSpPr>
        <p:pic>
          <p:nvPicPr>
            <p:cNvPr id="13" name="図 12">
              <a:extLst>
                <a:ext uri="{FF2B5EF4-FFF2-40B4-BE49-F238E27FC236}">
                  <a16:creationId xmlns:a16="http://schemas.microsoft.com/office/drawing/2014/main" id="{7A783626-16CD-93C0-EB2A-4839F8BEFF39}"/>
                </a:ext>
              </a:extLst>
            </p:cNvPr>
            <p:cNvPicPr>
              <a:picLocks noChangeAspect="1"/>
            </p:cNvPicPr>
            <p:nvPr/>
          </p:nvPicPr>
          <p:blipFill>
            <a:blip r:embed="rId3"/>
            <a:stretch>
              <a:fillRect/>
            </a:stretch>
          </p:blipFill>
          <p:spPr>
            <a:xfrm>
              <a:off x="8130713" y="274728"/>
              <a:ext cx="538281" cy="540001"/>
            </a:xfrm>
            <a:prstGeom prst="rect">
              <a:avLst/>
            </a:prstGeom>
          </p:spPr>
        </p:pic>
        <p:pic>
          <p:nvPicPr>
            <p:cNvPr id="14" name="図 13">
              <a:extLst>
                <a:ext uri="{FF2B5EF4-FFF2-40B4-BE49-F238E27FC236}">
                  <a16:creationId xmlns:a16="http://schemas.microsoft.com/office/drawing/2014/main" id="{D6E47BB1-127E-D258-7DD7-3D5F88F48F58}"/>
                </a:ext>
              </a:extLst>
            </p:cNvPr>
            <p:cNvPicPr>
              <a:picLocks noChangeAspect="1"/>
            </p:cNvPicPr>
            <p:nvPr/>
          </p:nvPicPr>
          <p:blipFill>
            <a:blip r:embed="rId4"/>
            <a:stretch>
              <a:fillRect/>
            </a:stretch>
          </p:blipFill>
          <p:spPr>
            <a:xfrm>
              <a:off x="8661618" y="273441"/>
              <a:ext cx="546724" cy="541287"/>
            </a:xfrm>
            <a:prstGeom prst="rect">
              <a:avLst/>
            </a:prstGeom>
          </p:spPr>
        </p:pic>
      </p:grpSp>
      <p:sp>
        <p:nvSpPr>
          <p:cNvPr id="16" name="テキスト ボックス 15">
            <a:extLst>
              <a:ext uri="{FF2B5EF4-FFF2-40B4-BE49-F238E27FC236}">
                <a16:creationId xmlns:a16="http://schemas.microsoft.com/office/drawing/2014/main" id="{E330EC09-4451-CCD3-1241-FEEA4B595055}"/>
              </a:ext>
            </a:extLst>
          </p:cNvPr>
          <p:cNvSpPr txBox="1"/>
          <p:nvPr/>
        </p:nvSpPr>
        <p:spPr>
          <a:xfrm>
            <a:off x="6484269" y="5192415"/>
            <a:ext cx="3274762" cy="738664"/>
          </a:xfrm>
          <a:prstGeom prst="rect">
            <a:avLst/>
          </a:prstGeom>
          <a:solidFill>
            <a:srgbClr val="FF6600">
              <a:alpha val="60000"/>
            </a:srgbClr>
          </a:solidFill>
        </p:spPr>
        <p:txBody>
          <a:bodyPr wrap="square" rtlCol="0">
            <a:spAutoFit/>
          </a:bodyP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JAPAN TRAVEL AWARDS 2022</a:t>
            </a:r>
          </a:p>
          <a:p>
            <a:pPr algn="ctr"/>
            <a:r>
              <a:rPr lang="en-US" altLang="ja-JP" sz="1400" b="1" dirty="0">
                <a:solidFill>
                  <a:schemeClr val="bg1"/>
                </a:solidFill>
                <a:latin typeface="BIZ UDPゴシック" panose="020B0400000000000000" pitchFamily="50" charset="-128"/>
                <a:ea typeface="BIZ UDPゴシック" panose="020B0400000000000000" pitchFamily="50" charset="-128"/>
              </a:rPr>
              <a:t> </a:t>
            </a:r>
            <a:r>
              <a:rPr lang="ja-JP" altLang="en-US" sz="1400" b="1" dirty="0">
                <a:solidFill>
                  <a:schemeClr val="bg1"/>
                </a:solidFill>
                <a:latin typeface="BIZ UDPゴシック" panose="020B0400000000000000" pitchFamily="50" charset="-128"/>
                <a:ea typeface="BIZ UDPゴシック" panose="020B0400000000000000" pitchFamily="50" charset="-128"/>
              </a:rPr>
              <a:t>サステイナブル部門賞　受賞</a:t>
            </a:r>
            <a:endParaRPr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lang="en-US" altLang="ja-JP" sz="1400" b="1" dirty="0">
                <a:solidFill>
                  <a:schemeClr val="bg1"/>
                </a:solidFill>
                <a:latin typeface="BIZ UDPゴシック" panose="020B0400000000000000" pitchFamily="50" charset="-128"/>
                <a:ea typeface="BIZ UDPゴシック" panose="020B0400000000000000" pitchFamily="50" charset="-128"/>
              </a:rPr>
              <a:t>-HOTEL WHY-</a:t>
            </a:r>
          </a:p>
        </p:txBody>
      </p:sp>
      <p:sp>
        <p:nvSpPr>
          <p:cNvPr id="3" name="スライド番号プレースホルダー 2">
            <a:extLst>
              <a:ext uri="{FF2B5EF4-FFF2-40B4-BE49-F238E27FC236}">
                <a16:creationId xmlns:a16="http://schemas.microsoft.com/office/drawing/2014/main" id="{DFDE88BD-B3E2-8A0D-3263-78A508FC6F23}"/>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4</a:t>
            </a:fld>
            <a:endParaRPr kumimoji="1" lang="ja-JP" altLang="en-US">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471BF5BF-5EED-8389-99B9-7F63F58AB13B}"/>
              </a:ext>
            </a:extLst>
          </p:cNvPr>
          <p:cNvSpPr txBox="1">
            <a:spLocks/>
          </p:cNvSpPr>
          <p:nvPr/>
        </p:nvSpPr>
        <p:spPr>
          <a:xfrm>
            <a:off x="159668" y="752693"/>
            <a:ext cx="1805658" cy="365125"/>
          </a:xfrm>
          <a:prstGeom prst="rect">
            <a:avLst/>
          </a:prstGeom>
          <a:solidFill>
            <a:srgbClr val="FF660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rPr>
              <a:t>探究学習❶</a:t>
            </a:r>
            <a:r>
              <a:rPr lang="en-US" altLang="ja-JP" sz="1600" b="1" dirty="0">
                <a:solidFill>
                  <a:schemeClr val="bg1"/>
                </a:solidFill>
                <a:latin typeface="BIZ UDPゴシック" panose="020B0400000000000000" pitchFamily="50" charset="-128"/>
                <a:ea typeface="BIZ UDPゴシック" panose="020B0400000000000000" pitchFamily="50" charset="-128"/>
              </a:rPr>
              <a:t> </a:t>
            </a:r>
          </a:p>
        </p:txBody>
      </p:sp>
      <p:sp>
        <p:nvSpPr>
          <p:cNvPr id="18" name="テキスト ボックス 17">
            <a:extLst>
              <a:ext uri="{FF2B5EF4-FFF2-40B4-BE49-F238E27FC236}">
                <a16:creationId xmlns:a16="http://schemas.microsoft.com/office/drawing/2014/main" id="{16468DD8-1295-EFB7-DC34-D82FE1DAB228}"/>
              </a:ext>
            </a:extLst>
          </p:cNvPr>
          <p:cNvSpPr txBox="1"/>
          <p:nvPr/>
        </p:nvSpPr>
        <p:spPr>
          <a:xfrm>
            <a:off x="165100" y="6514861"/>
            <a:ext cx="2680188" cy="276999"/>
          </a:xfrm>
          <a:prstGeom prst="rect">
            <a:avLst/>
          </a:prstGeom>
          <a:solidFill>
            <a:srgbClr val="FFFFFF">
              <a:alpha val="50196"/>
            </a:srgbClr>
          </a:solidFill>
        </p:spPr>
        <p:txBody>
          <a:bodyPr wrap="square" rtlCol="0">
            <a:spAutoFit/>
          </a:bodyPr>
          <a:lstStyle/>
          <a:p>
            <a:pPr algn="ctr"/>
            <a:r>
              <a:rPr kumimoji="1" lang="ja-JP" altLang="en-US" sz="1200" b="1" dirty="0">
                <a:effectLst>
                  <a:glow rad="101600">
                    <a:schemeClr val="bg1"/>
                  </a:glow>
                </a:effectLst>
                <a:latin typeface="BIZ UDPゴシック" panose="020B0400000000000000" pitchFamily="50" charset="-128"/>
                <a:ea typeface="BIZ UDPゴシック" panose="020B0400000000000000" pitchFamily="50" charset="-128"/>
              </a:rPr>
              <a:t>写真：上勝町 ゼロ・ウェイストセンター</a:t>
            </a:r>
          </a:p>
        </p:txBody>
      </p:sp>
      <p:sp>
        <p:nvSpPr>
          <p:cNvPr id="7" name="タイトル 1">
            <a:extLst>
              <a:ext uri="{FF2B5EF4-FFF2-40B4-BE49-F238E27FC236}">
                <a16:creationId xmlns:a16="http://schemas.microsoft.com/office/drawing/2014/main" id="{2F225D73-A40E-C65B-006B-07B1A6E606D8}"/>
              </a:ext>
            </a:extLst>
          </p:cNvPr>
          <p:cNvSpPr txBox="1">
            <a:spLocks/>
          </p:cNvSpPr>
          <p:nvPr/>
        </p:nvSpPr>
        <p:spPr>
          <a:xfrm>
            <a:off x="3624646"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学習プログラム</a:t>
            </a:r>
          </a:p>
        </p:txBody>
      </p:sp>
      <p:sp>
        <p:nvSpPr>
          <p:cNvPr id="12" name="object 5">
            <a:extLst>
              <a:ext uri="{FF2B5EF4-FFF2-40B4-BE49-F238E27FC236}">
                <a16:creationId xmlns:a16="http://schemas.microsoft.com/office/drawing/2014/main" id="{E2C14B46-31E4-A2EC-19E1-050B91131324}"/>
              </a:ext>
            </a:extLst>
          </p:cNvPr>
          <p:cNvSpPr txBox="1"/>
          <p:nvPr/>
        </p:nvSpPr>
        <p:spPr>
          <a:xfrm>
            <a:off x="0" y="1223743"/>
            <a:ext cx="9906000" cy="320601"/>
          </a:xfrm>
          <a:prstGeom prst="rect">
            <a:avLst/>
          </a:prstGeom>
          <a:solidFill>
            <a:srgbClr val="FF660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　</a:t>
            </a:r>
            <a:r>
              <a:rPr kumimoji="1" lang="en-US" altLang="ja-JP"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a:t>
            </a: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東部エリア</a:t>
            </a:r>
            <a:r>
              <a:rPr kumimoji="1" lang="en-US" altLang="ja-JP"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a:t>
            </a:r>
            <a:r>
              <a:rPr kumimoji="0" lang="ja-JP" altLang="en-US" sz="14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ゴミを「お</a:t>
            </a:r>
            <a:r>
              <a:rPr lang="ja-JP" altLang="en-US" sz="14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ja-JP" altLang="en-US" sz="2000" b="1" kern="0" dirty="0">
                <a:solidFill>
                  <a:srgbClr val="FF6600"/>
                </a:solidFill>
                <a:effectLst>
                  <a:glow rad="127000">
                    <a:schemeClr val="bg1"/>
                  </a:glow>
                </a:effectLst>
                <a:latin typeface="BIZ UDPゴシック" panose="020B0400000000000000" pitchFamily="50" charset="-128"/>
                <a:ea typeface="BIZ UDPゴシック" panose="020B0400000000000000" pitchFamily="50" charset="-128"/>
                <a:cs typeface="Meiryo UI" panose="020B0604030504040204" pitchFamily="50" charset="-128"/>
              </a:rPr>
              <a:t>得</a:t>
            </a:r>
            <a:r>
              <a:rPr lang="ja-JP" altLang="en-US" sz="1400" b="1" kern="0" dirty="0">
                <a:solidFill>
                  <a:srgbClr val="FF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ja-JP" altLang="en-US" sz="14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」に資源に変える</a:t>
            </a:r>
            <a:r>
              <a:rPr kumimoji="0" lang="ja-JP" altLang="en-US" sz="20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rPr>
              <a:t>　ゼロ・ウェイストタウン 上勝</a:t>
            </a: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　</a:t>
            </a:r>
            <a:endParaRPr kumimoji="1"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endParaRPr>
          </a:p>
        </p:txBody>
      </p:sp>
      <p:sp>
        <p:nvSpPr>
          <p:cNvPr id="6" name="テキスト ボックス 5">
            <a:extLst>
              <a:ext uri="{FF2B5EF4-FFF2-40B4-BE49-F238E27FC236}">
                <a16:creationId xmlns:a16="http://schemas.microsoft.com/office/drawing/2014/main" id="{C89703DD-279B-430B-8B0B-52EC97448153}"/>
              </a:ext>
            </a:extLst>
          </p:cNvPr>
          <p:cNvSpPr txBox="1"/>
          <p:nvPr/>
        </p:nvSpPr>
        <p:spPr>
          <a:xfrm>
            <a:off x="1965325" y="1617797"/>
            <a:ext cx="7775575" cy="1976375"/>
          </a:xfrm>
          <a:prstGeom prst="rect">
            <a:avLst/>
          </a:prstGeom>
          <a:noFill/>
        </p:spPr>
        <p:txBody>
          <a:bodyPr wrap="square" rtlCol="0">
            <a:spAutoFit/>
          </a:bodyPr>
          <a:lstStyle/>
          <a:p>
            <a:pPr>
              <a:lnSpc>
                <a:spcPct val="150000"/>
              </a:lnSpc>
            </a:pP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　徳島県東部にある上勝町は、</a:t>
            </a:r>
            <a:r>
              <a:rPr kumimoji="1" lang="en-US" altLang="ja-JP" sz="1400" b="1" dirty="0">
                <a:effectLst>
                  <a:glow rad="101600">
                    <a:schemeClr val="bg1"/>
                  </a:glow>
                </a:effectLst>
                <a:latin typeface="BIZ UDPゴシック" panose="020B0400000000000000" pitchFamily="50" charset="-128"/>
                <a:ea typeface="BIZ UDPゴシック" panose="020B0400000000000000" pitchFamily="50" charset="-128"/>
              </a:rPr>
              <a:t>2003</a:t>
            </a: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年、日本の自治体で初めて「ゼロ・ウェイスト宣言」を行った自治体です。ゼロ・ウェイストとは無駄や浪費を限りなくゼロにすることであり、以降、</a:t>
            </a:r>
            <a:r>
              <a:rPr kumimoji="1" lang="en-US" altLang="ja-JP" sz="1400" b="1" dirty="0">
                <a:effectLst>
                  <a:glow rad="101600">
                    <a:schemeClr val="bg1"/>
                  </a:glow>
                </a:effectLst>
                <a:latin typeface="BIZ UDPゴシック" panose="020B0400000000000000" pitchFamily="50" charset="-128"/>
                <a:ea typeface="BIZ UDPゴシック" panose="020B0400000000000000" pitchFamily="50" charset="-128"/>
              </a:rPr>
              <a:t>20</a:t>
            </a: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年以上持続的にゼロ・ウェイスト運動に取り組み、今では国から</a:t>
            </a:r>
            <a:r>
              <a:rPr kumimoji="1" lang="en-US" altLang="ja-JP" sz="1400" b="1" dirty="0">
                <a:effectLst>
                  <a:glow rad="101600">
                    <a:schemeClr val="bg1"/>
                  </a:glow>
                </a:effectLst>
                <a:latin typeface="BIZ UDPゴシック" panose="020B0400000000000000" pitchFamily="50" charset="-128"/>
                <a:ea typeface="BIZ UDPゴシック" panose="020B0400000000000000" pitchFamily="50" charset="-128"/>
              </a:rPr>
              <a:t>『SDGs</a:t>
            </a: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未来都市</a:t>
            </a:r>
            <a:r>
              <a:rPr kumimoji="1" lang="en-US" altLang="ja-JP" sz="1400" b="1" dirty="0">
                <a:effectLst>
                  <a:glow rad="101600">
                    <a:schemeClr val="bg1"/>
                  </a:glow>
                </a:effectLst>
                <a:latin typeface="BIZ UDPゴシック" panose="020B0400000000000000" pitchFamily="50" charset="-128"/>
                <a:ea typeface="BIZ UDPゴシック" panose="020B0400000000000000" pitchFamily="50" charset="-128"/>
              </a:rPr>
              <a:t>』</a:t>
            </a: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に選定されています。</a:t>
            </a:r>
          </a:p>
          <a:p>
            <a:pPr>
              <a:lnSpc>
                <a:spcPct val="150000"/>
              </a:lnSpc>
            </a:pP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　この町では、リサイクルできる物の分別が徹底され、ゴミは４５分別され、まだ利活用できるものはリユースショップに並べられる等、日々の生活の中で</a:t>
            </a:r>
            <a:r>
              <a:rPr kumimoji="1" lang="en-US" altLang="ja-JP" sz="1400" b="1" dirty="0">
                <a:effectLst>
                  <a:glow rad="101600">
                    <a:schemeClr val="bg1"/>
                  </a:glow>
                </a:effectLst>
                <a:latin typeface="BIZ UDPゴシック" panose="020B0400000000000000" pitchFamily="50" charset="-128"/>
                <a:ea typeface="BIZ UDPゴシック" panose="020B0400000000000000" pitchFamily="50" charset="-128"/>
              </a:rPr>
              <a:t>SDGs</a:t>
            </a: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が実践されています。上勝町での探究学習では、</a:t>
            </a:r>
            <a:r>
              <a:rPr kumimoji="1" lang="en-US" altLang="ja-JP" sz="1400" b="1" dirty="0">
                <a:effectLst>
                  <a:glow rad="101600">
                    <a:schemeClr val="bg1"/>
                  </a:glow>
                </a:effectLst>
                <a:latin typeface="BIZ UDPゴシック" panose="020B0400000000000000" pitchFamily="50" charset="-128"/>
                <a:ea typeface="BIZ UDPゴシック" panose="020B0400000000000000" pitchFamily="50" charset="-128"/>
              </a:rPr>
              <a:t>SDGs</a:t>
            </a:r>
            <a:r>
              <a:rPr kumimoji="1" lang="ja-JP" altLang="en-US" sz="1400" b="1" dirty="0">
                <a:effectLst>
                  <a:glow rad="101600">
                    <a:schemeClr val="bg1"/>
                  </a:glow>
                </a:effectLst>
                <a:latin typeface="BIZ UDPゴシック" panose="020B0400000000000000" pitchFamily="50" charset="-128"/>
                <a:ea typeface="BIZ UDPゴシック" panose="020B0400000000000000" pitchFamily="50" charset="-128"/>
              </a:rPr>
              <a:t>が生活に息づいている様子を学ぶことができます。</a:t>
            </a:r>
          </a:p>
        </p:txBody>
      </p:sp>
      <p:sp>
        <p:nvSpPr>
          <p:cNvPr id="4" name="テキスト ボックス 3">
            <a:extLst>
              <a:ext uri="{FF2B5EF4-FFF2-40B4-BE49-F238E27FC236}">
                <a16:creationId xmlns:a16="http://schemas.microsoft.com/office/drawing/2014/main" id="{43B2426B-730A-4E75-D87B-E9FE7F520740}"/>
              </a:ext>
            </a:extLst>
          </p:cNvPr>
          <p:cNvSpPr txBox="1"/>
          <p:nvPr/>
        </p:nvSpPr>
        <p:spPr>
          <a:xfrm>
            <a:off x="6484269" y="5966936"/>
            <a:ext cx="3274762" cy="523220"/>
          </a:xfrm>
          <a:prstGeom prst="rect">
            <a:avLst/>
          </a:prstGeom>
          <a:solidFill>
            <a:srgbClr val="FF6600">
              <a:alpha val="60000"/>
            </a:srgbClr>
          </a:solidFill>
        </p:spPr>
        <p:txBody>
          <a:bodyPr wrap="square" rtlCol="0">
            <a:spAutoFit/>
          </a:bodyP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令和３年度ふるさとづくり大賞</a:t>
            </a:r>
            <a:endParaRPr kumimoji="1" lang="en-US" altLang="ja-JP" sz="14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最優秀賞　</a:t>
            </a:r>
            <a:r>
              <a:rPr lang="ja-JP" altLang="en-US" sz="1400" b="1" dirty="0">
                <a:solidFill>
                  <a:schemeClr val="bg1"/>
                </a:solidFill>
                <a:latin typeface="BIZ UDPゴシック" panose="020B0400000000000000" pitchFamily="50" charset="-128"/>
                <a:ea typeface="BIZ UDPゴシック" panose="020B0400000000000000" pitchFamily="50" charset="-128"/>
              </a:rPr>
              <a:t>受賞</a:t>
            </a:r>
            <a:endParaRPr lang="en-US" altLang="ja-JP" sz="1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35593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1E621FBF-8E80-688B-C395-D922A3E4F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6245" y="4520571"/>
            <a:ext cx="553791" cy="553791"/>
          </a:xfrm>
          <a:prstGeom prst="rect">
            <a:avLst/>
          </a:prstGeom>
        </p:spPr>
      </p:pic>
      <p:pic>
        <p:nvPicPr>
          <p:cNvPr id="30" name="図 29">
            <a:extLst>
              <a:ext uri="{FF2B5EF4-FFF2-40B4-BE49-F238E27FC236}">
                <a16:creationId xmlns:a16="http://schemas.microsoft.com/office/drawing/2014/main" id="{07225A50-9492-CB60-EBE8-4798398D61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9165" y="4610908"/>
            <a:ext cx="2169253" cy="2165689"/>
          </a:xfrm>
          <a:prstGeom prst="rect">
            <a:avLst/>
          </a:prstGeom>
        </p:spPr>
      </p:pic>
      <p:sp>
        <p:nvSpPr>
          <p:cNvPr id="2" name="タイトル 1">
            <a:extLst>
              <a:ext uri="{FF2B5EF4-FFF2-40B4-BE49-F238E27FC236}">
                <a16:creationId xmlns:a16="http://schemas.microsoft.com/office/drawing/2014/main" id="{B2723F1C-D5A1-2570-5CB4-0DDE8FD92BE1}"/>
              </a:ext>
            </a:extLst>
          </p:cNvPr>
          <p:cNvSpPr>
            <a:spLocks noGrp="1"/>
          </p:cNvSpPr>
          <p:nvPr>
            <p:ph type="title" idx="4294967295"/>
          </p:nvPr>
        </p:nvSpPr>
        <p:spPr>
          <a:xfrm>
            <a:off x="165100" y="754559"/>
            <a:ext cx="9575801" cy="368299"/>
          </a:xfrm>
          <a:solidFill>
            <a:srgbClr val="FF6600"/>
          </a:solidFill>
        </p:spPr>
        <p:txBody>
          <a:bodyPr>
            <a:normAutofit/>
          </a:bodyPr>
          <a:lstStyle/>
          <a:p>
            <a:pPr algn="r"/>
            <a:r>
              <a:rPr lang="ja-JP" altLang="en-US"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東部エリア　</a:t>
            </a:r>
            <a:r>
              <a:rPr lang="ja-JP"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en-US"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イーストとくしま観光推進機構</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355F6F70-2B39-1672-4E2D-E25750D31C5D}"/>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5</a:t>
            </a:fld>
            <a:endParaRPr kumimoji="1" lang="ja-JP" altLang="en-US"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BC75C5A-601A-76F3-291A-F304B1BC50F9}"/>
              </a:ext>
            </a:extLst>
          </p:cNvPr>
          <p:cNvSpPr txBox="1"/>
          <p:nvPr/>
        </p:nvSpPr>
        <p:spPr>
          <a:xfrm>
            <a:off x="90678" y="1705999"/>
            <a:ext cx="6070972" cy="1385316"/>
          </a:xfrm>
          <a:prstGeom prst="rect">
            <a:avLst/>
          </a:prstGeom>
          <a:noFill/>
        </p:spPr>
        <p:txBody>
          <a:bodyPr wrap="square" rtlCol="0">
            <a:spAutoFit/>
          </a:bodyPr>
          <a:lstStyle/>
          <a:p>
            <a:pPr algn="just"/>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SDGs</a:t>
            </a:r>
            <a:r>
              <a:rPr lang="ja-JP" altLang="en-US"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が生活に息づく町</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6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20000"/>
              </a:lnSpc>
            </a:pP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上勝町唯一のごみ収集場である上勝町 ゼロ・ウェイストセンターには、町民自らごみを持ち込み、可能な限りの分別、資源化が行われています。現在リサイクル率は </a:t>
            </a:r>
            <a:r>
              <a:rPr lang="en-US"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80</a:t>
            </a: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％を超え、国内はもちろん海外からも視察や取材が訪れるようになりました。この施設は、ゼロ・ウェイストの理念を学び、世界に広げていける施設を目指しており、</a:t>
            </a:r>
            <a:r>
              <a:rPr lang="en-US" altLang="ja-JP" sz="11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SDGs</a:t>
            </a:r>
            <a:r>
              <a:rPr lang="ja-JP" altLang="en-US" sz="11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を生活に息づかせ、持続できることの</a:t>
            </a:r>
            <a:r>
              <a:rPr lang="ja-JP" altLang="ja-JP" sz="11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学びの場</a:t>
            </a:r>
            <a:r>
              <a:rPr lang="ja-JP" altLang="en-US" sz="11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となります</a:t>
            </a:r>
            <a:r>
              <a:rPr lang="ja-JP"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p:txBody>
      </p:sp>
      <p:sp>
        <p:nvSpPr>
          <p:cNvPr id="6" name="object 25">
            <a:extLst>
              <a:ext uri="{FF2B5EF4-FFF2-40B4-BE49-F238E27FC236}">
                <a16:creationId xmlns:a16="http://schemas.microsoft.com/office/drawing/2014/main" id="{9CEF816E-EC66-DE29-5D23-8CCF7F73C64C}"/>
              </a:ext>
            </a:extLst>
          </p:cNvPr>
          <p:cNvSpPr txBox="1"/>
          <p:nvPr/>
        </p:nvSpPr>
        <p:spPr>
          <a:xfrm>
            <a:off x="194264" y="1148664"/>
            <a:ext cx="9546636" cy="559268"/>
          </a:xfrm>
          <a:prstGeom prst="rect">
            <a:avLst/>
          </a:prstGeom>
          <a:solidFill>
            <a:schemeClr val="bg1"/>
          </a:solidFill>
        </p:spPr>
        <p:txBody>
          <a:bodyPr vert="horz" wrap="square" lIns="0" tIns="0" rIns="0" bIns="0" rtlCol="0" anchor="ctr" anchorCtr="0">
            <a:noAutofit/>
          </a:bodyPr>
          <a:lstStyle/>
          <a:p>
            <a:pPr marL="12700" lvl="0">
              <a:spcBef>
                <a:spcPts val="204"/>
              </a:spcBef>
              <a:buSzPct val="91666"/>
              <a:tabLst>
                <a:tab pos="165735" algn="l"/>
              </a:tabLst>
              <a:defRPr/>
            </a:pPr>
            <a:r>
              <a:rPr kumimoji="0" lang="ja-JP" altLang="en-US" sz="2400" b="1" kern="0" dirty="0">
                <a:solidFill>
                  <a:srgbClr val="FF6600"/>
                </a:solidFill>
                <a:latin typeface="BIZ UDPゴシック" panose="020B0400000000000000" pitchFamily="50" charset="-128"/>
                <a:ea typeface="BIZ UDPゴシック" panose="020B0400000000000000" pitchFamily="50" charset="-128"/>
                <a:cs typeface="Meiryo UI" panose="020B0604030504040204" pitchFamily="50" charset="-128"/>
              </a:rPr>
              <a:t>上勝町 ゼロ・ウェイストセンター</a:t>
            </a:r>
            <a:endParaRPr lang="ja-JP" altLang="en-US" sz="2400" b="1" dirty="0">
              <a:solidFill>
                <a:srgbClr val="FF6600"/>
              </a:solidFill>
              <a:effectLst>
                <a:glow rad="88900">
                  <a:schemeClr val="bg1"/>
                </a:glow>
              </a:effectLst>
              <a:latin typeface="BIZ UDPゴシック" panose="020B0400000000000000" pitchFamily="50" charset="-128"/>
              <a:ea typeface="BIZ UDPゴシック" panose="020B0400000000000000" pitchFamily="50" charset="-128"/>
              <a:cs typeface="MS UI Gothic"/>
            </a:endParaRPr>
          </a:p>
        </p:txBody>
      </p:sp>
      <p:sp>
        <p:nvSpPr>
          <p:cNvPr id="12" name="テキスト ボックス 11">
            <a:extLst>
              <a:ext uri="{FF2B5EF4-FFF2-40B4-BE49-F238E27FC236}">
                <a16:creationId xmlns:a16="http://schemas.microsoft.com/office/drawing/2014/main" id="{D20DE281-4E09-B595-C2F8-A4EA71E0E615}"/>
              </a:ext>
            </a:extLst>
          </p:cNvPr>
          <p:cNvSpPr txBox="1"/>
          <p:nvPr/>
        </p:nvSpPr>
        <p:spPr>
          <a:xfrm>
            <a:off x="4903548" y="2942485"/>
            <a:ext cx="4979512" cy="1588448"/>
          </a:xfrm>
          <a:prstGeom prst="rect">
            <a:avLst/>
          </a:prstGeom>
          <a:noFill/>
        </p:spPr>
        <p:txBody>
          <a:bodyPr wrap="square" rtlCol="0">
            <a:spAutoFit/>
          </a:bodyPr>
          <a:lstStyle/>
          <a:p>
            <a:pPr algn="just"/>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上勝町民の意識・行動からの学び</a:t>
            </a:r>
            <a:r>
              <a:rPr lang="ja-JP"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4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en-US" sz="6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20000"/>
              </a:lnSpc>
            </a:pP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上勝町は、</a:t>
            </a:r>
            <a:r>
              <a:rPr lang="en-US"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つまもの（日本料理を彩る季節の葉や山菜など）を、栽培・出荷・販売する「葉っぱビジネス」で知られる町でもあります。人口も少なく、高齢者や女性の多い上勝町は、急峻な山あいにあり、気候も冷涼で、大規模農業には向きませんが、町民の知恵が、葉っぱビジネスを生んだのです。ピンチからビジネスを生み出してきた上勝町民との交流は、</a:t>
            </a:r>
            <a:r>
              <a:rPr lang="ja-JP" altLang="en-US" sz="11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地域にあるものを宝として見つめ直す「気づき」の場にもなります。</a:t>
            </a:r>
            <a:endParaRPr lang="en-US" altLang="ja-JP" sz="110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タイトル 1">
            <a:extLst>
              <a:ext uri="{FF2B5EF4-FFF2-40B4-BE49-F238E27FC236}">
                <a16:creationId xmlns:a16="http://schemas.microsoft.com/office/drawing/2014/main" id="{69DD046A-8E30-3012-FB55-4C05DACF9427}"/>
              </a:ext>
            </a:extLst>
          </p:cNvPr>
          <p:cNvSpPr txBox="1">
            <a:spLocks/>
          </p:cNvSpPr>
          <p:nvPr/>
        </p:nvSpPr>
        <p:spPr>
          <a:xfrm>
            <a:off x="3624646"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学習プログラム</a:t>
            </a:r>
          </a:p>
        </p:txBody>
      </p:sp>
      <p:pic>
        <p:nvPicPr>
          <p:cNvPr id="9" name="図 8">
            <a:extLst>
              <a:ext uri="{FF2B5EF4-FFF2-40B4-BE49-F238E27FC236}">
                <a16:creationId xmlns:a16="http://schemas.microsoft.com/office/drawing/2014/main" id="{4F938E66-E237-6CCA-99EB-51AE95D729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169" b="18755"/>
          <a:stretch/>
        </p:blipFill>
        <p:spPr>
          <a:xfrm>
            <a:off x="6486080" y="1656621"/>
            <a:ext cx="3254819" cy="1206061"/>
          </a:xfrm>
          <a:prstGeom prst="rect">
            <a:avLst/>
          </a:prstGeom>
        </p:spPr>
      </p:pic>
      <p:sp>
        <p:nvSpPr>
          <p:cNvPr id="14" name="正方形/長方形 13">
            <a:extLst>
              <a:ext uri="{FF2B5EF4-FFF2-40B4-BE49-F238E27FC236}">
                <a16:creationId xmlns:a16="http://schemas.microsoft.com/office/drawing/2014/main" id="{B62FF31F-E6BA-F8E2-949B-236B450E38E3}"/>
              </a:ext>
            </a:extLst>
          </p:cNvPr>
          <p:cNvSpPr/>
          <p:nvPr/>
        </p:nvSpPr>
        <p:spPr>
          <a:xfrm>
            <a:off x="4953000" y="5082653"/>
            <a:ext cx="4787901" cy="16181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A2ED9DFE-7396-2513-BA16-C5D46408EACA}"/>
              </a:ext>
            </a:extLst>
          </p:cNvPr>
          <p:cNvSpPr txBox="1"/>
          <p:nvPr/>
        </p:nvSpPr>
        <p:spPr>
          <a:xfrm>
            <a:off x="8265217" y="6301099"/>
            <a:ext cx="1300357" cy="400110"/>
          </a:xfrm>
          <a:prstGeom prst="rect">
            <a:avLst/>
          </a:prstGeom>
          <a:noFill/>
        </p:spPr>
        <p:txBody>
          <a:bodyPr wrap="none" rtlCol="0">
            <a:spAutoFit/>
          </a:bodyPr>
          <a:lstStyle/>
          <a:p>
            <a:pPr algn="r"/>
            <a:r>
              <a:rPr kumimoji="1" lang="ja-JP" altLang="en-US" sz="1000" dirty="0">
                <a:latin typeface="BIZ UDPゴシック" panose="020B0400000000000000" pitchFamily="50" charset="-128"/>
                <a:ea typeface="BIZ UDPゴシック" panose="020B0400000000000000" pitchFamily="50" charset="-128"/>
              </a:rPr>
              <a:t>合同会社 パンゲア</a:t>
            </a:r>
            <a:endParaRPr kumimoji="1" lang="en-US" altLang="ja-JP" sz="1000" dirty="0">
              <a:latin typeface="BIZ UDPゴシック" panose="020B0400000000000000" pitchFamily="50" charset="-128"/>
              <a:ea typeface="BIZ UDPゴシック" panose="020B0400000000000000" pitchFamily="50" charset="-128"/>
            </a:endParaRPr>
          </a:p>
          <a:p>
            <a:pPr algn="r"/>
            <a:r>
              <a:rPr kumimoji="1" lang="en-US" altLang="ja-JP" sz="1000" dirty="0">
                <a:latin typeface="BIZ UDPゴシック" panose="020B0400000000000000" pitchFamily="50" charset="-128"/>
                <a:ea typeface="BIZ UDPゴシック" panose="020B0400000000000000" pitchFamily="50" charset="-128"/>
              </a:rPr>
              <a:t>CEO</a:t>
            </a:r>
            <a:r>
              <a:rPr kumimoji="1" lang="ja-JP" altLang="en-US" sz="1000" dirty="0">
                <a:latin typeface="BIZ UDPゴシック" panose="020B0400000000000000" pitchFamily="50" charset="-128"/>
                <a:ea typeface="BIZ UDPゴシック" panose="020B0400000000000000" pitchFamily="50" charset="-128"/>
              </a:rPr>
              <a:t>　野々山 聡 氏</a:t>
            </a:r>
          </a:p>
        </p:txBody>
      </p:sp>
      <p:sp>
        <p:nvSpPr>
          <p:cNvPr id="17" name="object 4">
            <a:extLst>
              <a:ext uri="{FF2B5EF4-FFF2-40B4-BE49-F238E27FC236}">
                <a16:creationId xmlns:a16="http://schemas.microsoft.com/office/drawing/2014/main" id="{0424C4EB-39E8-D223-0E1F-E9665F5D2099}"/>
              </a:ext>
            </a:extLst>
          </p:cNvPr>
          <p:cNvSpPr txBox="1"/>
          <p:nvPr/>
        </p:nvSpPr>
        <p:spPr>
          <a:xfrm>
            <a:off x="5021386" y="5163071"/>
            <a:ext cx="2657075" cy="1436291"/>
          </a:xfrm>
          <a:prstGeom prst="rect">
            <a:avLst/>
          </a:prstGeom>
          <a:no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r>
              <a:rPr lang="ja-JP" altLang="en-US" sz="1100" b="1" dirty="0">
                <a:latin typeface="BIZ UDPゴシック" panose="020B0400000000000000" pitchFamily="50" charset="-128"/>
                <a:ea typeface="BIZ UDPゴシック" panose="020B0400000000000000" pitchFamily="50" charset="-128"/>
                <a:cs typeface="Yu Gothic"/>
              </a:rPr>
              <a:t>体験期間：通年</a:t>
            </a:r>
            <a:endParaRPr lang="en-US" altLang="ja-JP" sz="1100" b="1" dirty="0">
              <a:latin typeface="BIZ UDPゴシック" panose="020B0400000000000000" pitchFamily="50" charset="-128"/>
              <a:ea typeface="BIZ UDPゴシック" panose="020B0400000000000000"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体験時間：約</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45</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分</a:t>
            </a:r>
            <a:endPar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endParaRPr>
          </a:p>
          <a:p>
            <a:pPr marL="85725">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受入人数：</a:t>
            </a:r>
            <a:r>
              <a:rPr lang="en-US" altLang="ja-JP" sz="1100" b="1" dirty="0">
                <a:latin typeface="BIZ UDPゴシック" panose="020B0400000000000000" pitchFamily="50" charset="-128"/>
                <a:ea typeface="BIZ UDPゴシック" panose="020B0400000000000000" pitchFamily="50" charset="-128"/>
                <a:cs typeface="Yu Gothic"/>
              </a:rPr>
              <a:t>50</a:t>
            </a:r>
            <a:r>
              <a:rPr lang="ja-JP" altLang="en-US" sz="1100" b="1" dirty="0">
                <a:latin typeface="BIZ UDPゴシック" panose="020B0400000000000000" pitchFamily="50" charset="-128"/>
                <a:ea typeface="BIZ UDPゴシック" panose="020B0400000000000000" pitchFamily="50" charset="-128"/>
                <a:cs typeface="Yu Gothic"/>
              </a:rPr>
              <a:t>名（</a:t>
            </a:r>
            <a:r>
              <a:rPr lang="en-US" altLang="ja-JP" sz="1100" b="1" dirty="0">
                <a:latin typeface="BIZ UDPゴシック" panose="020B0400000000000000" pitchFamily="50" charset="-128"/>
                <a:ea typeface="BIZ UDPゴシック" panose="020B0400000000000000" pitchFamily="50" charset="-128"/>
                <a:cs typeface="Yu Gothic"/>
              </a:rPr>
              <a:t>50</a:t>
            </a:r>
            <a:r>
              <a:rPr lang="ja-JP" altLang="en-US" sz="1100" b="1" dirty="0">
                <a:latin typeface="BIZ UDPゴシック" panose="020B0400000000000000" pitchFamily="50" charset="-128"/>
                <a:ea typeface="BIZ UDPゴシック" panose="020B0400000000000000" pitchFamily="50" charset="-128"/>
                <a:cs typeface="Yu Gothic"/>
              </a:rPr>
              <a:t>名以上は要相談）</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　</a:t>
            </a:r>
            <a:endPar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金      額：　</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お問合せください</a:t>
            </a:r>
            <a:r>
              <a:rPr lang="ja-JP" altLang="en-US" sz="1100" b="1" dirty="0">
                <a:latin typeface="BIZ UDPゴシック" panose="020B0400000000000000" pitchFamily="50" charset="-128"/>
                <a:ea typeface="BIZ UDPゴシック" panose="020B0400000000000000" pitchFamily="50" charset="-128"/>
                <a:cs typeface="Yu Gothic"/>
              </a:rPr>
              <a:t>　</a:t>
            </a:r>
            <a:endParaRPr lang="en-US" altLang="ja-JP" sz="1100" b="1" dirty="0">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住      所：</a:t>
            </a:r>
            <a:r>
              <a:rPr lang="zh-TW" altLang="en-US" sz="1100" b="1" dirty="0">
                <a:latin typeface="BIZ UDPゴシック" panose="020B0400000000000000" pitchFamily="50" charset="-128"/>
                <a:ea typeface="BIZ UDPゴシック" panose="020B0400000000000000" pitchFamily="50" charset="-128"/>
                <a:cs typeface="Yu Gothic"/>
              </a:rPr>
              <a:t>徳島県勝浦郡上勝町大字</a:t>
            </a:r>
            <a:endParaRPr lang="en-US" altLang="zh-TW" sz="1100" b="1" dirty="0">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　　　　　　 </a:t>
            </a:r>
            <a:r>
              <a:rPr lang="zh-TW" altLang="en-US" sz="1100" b="1" dirty="0">
                <a:latin typeface="BIZ UDPゴシック" panose="020B0400000000000000" pitchFamily="50" charset="-128"/>
                <a:ea typeface="BIZ UDPゴシック" panose="020B0400000000000000" pitchFamily="50" charset="-128"/>
                <a:cs typeface="Yu Gothic"/>
              </a:rPr>
              <a:t>福原字下日浦７番地２</a:t>
            </a:r>
            <a:endParaRPr lang="en-US" altLang="zh-TW" sz="1100" b="1" dirty="0">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連 絡 先 ：イーストとくしま観光推進機構</a:t>
            </a:r>
            <a:endParaRPr lang="en-US" altLang="ja-JP" sz="1100" b="1" dirty="0">
              <a:latin typeface="BIZ UDPゴシック" panose="020B0400000000000000" pitchFamily="50" charset="-128"/>
              <a:ea typeface="BIZ UDPゴシック" panose="020B0400000000000000" pitchFamily="50" charset="-128"/>
              <a:cs typeface="Yu Gothic"/>
            </a:endParaRPr>
          </a:p>
          <a:p>
            <a:pPr marL="85725">
              <a:lnSpc>
                <a:spcPts val="1340"/>
              </a:lnSpc>
              <a:spcBef>
                <a:spcPts val="50"/>
              </a:spcBef>
              <a:defRPr/>
            </a:pPr>
            <a:r>
              <a:rPr lang="ja-JP" altLang="en-US" sz="1100" b="1" dirty="0">
                <a:latin typeface="BIZ UDPゴシック" panose="020B0400000000000000" pitchFamily="50" charset="-128"/>
                <a:ea typeface="BIZ UDPゴシック" panose="020B0400000000000000" pitchFamily="50" charset="-128"/>
                <a:cs typeface="Yu Gothic"/>
              </a:rPr>
              <a:t>　　　　　　　　</a:t>
            </a:r>
            <a:r>
              <a:rPr lang="en-US" altLang="ja-JP" sz="1100" b="1" dirty="0">
                <a:latin typeface="BIZ UDPゴシック" panose="020B0400000000000000" pitchFamily="50" charset="-128"/>
                <a:ea typeface="BIZ UDPゴシック" panose="020B0400000000000000" pitchFamily="50" charset="-128"/>
                <a:cs typeface="Yu Gothic"/>
              </a:rPr>
              <a:t>TEL</a:t>
            </a:r>
            <a:r>
              <a:rPr lang="ja-JP" altLang="en-US" sz="1100" dirty="0">
                <a:latin typeface="BIZ UDPゴシック" panose="020B0400000000000000" pitchFamily="50" charset="-128"/>
                <a:ea typeface="BIZ UDPゴシック" panose="020B0400000000000000" pitchFamily="50" charset="-128"/>
                <a:cs typeface="Yu Gothic"/>
              </a:rPr>
              <a:t>　</a:t>
            </a:r>
            <a:r>
              <a:rPr lang="en-US" altLang="ja-JP" sz="1100" b="1" dirty="0">
                <a:latin typeface="BIZ UDPゴシック" panose="020B0400000000000000" pitchFamily="50" charset="-128"/>
                <a:ea typeface="BIZ UDPゴシック" panose="020B0400000000000000" pitchFamily="50" charset="-128"/>
              </a:rPr>
              <a:t>088-678-2811</a:t>
            </a:r>
          </a:p>
        </p:txBody>
      </p:sp>
      <p:sp>
        <p:nvSpPr>
          <p:cNvPr id="33" name="テキスト ボックス 32">
            <a:extLst>
              <a:ext uri="{FF2B5EF4-FFF2-40B4-BE49-F238E27FC236}">
                <a16:creationId xmlns:a16="http://schemas.microsoft.com/office/drawing/2014/main" id="{8C435A9C-04DB-47B7-C178-9BCF4EC6901E}"/>
              </a:ext>
            </a:extLst>
          </p:cNvPr>
          <p:cNvSpPr txBox="1"/>
          <p:nvPr/>
        </p:nvSpPr>
        <p:spPr>
          <a:xfrm>
            <a:off x="2184870" y="4705313"/>
            <a:ext cx="2556539" cy="769441"/>
          </a:xfrm>
          <a:prstGeom prst="rect">
            <a:avLst/>
          </a:prstGeom>
          <a:noFill/>
        </p:spPr>
        <p:txBody>
          <a:bodyPr wrap="square" rtlCol="0">
            <a:spAutoFit/>
          </a:bodyPr>
          <a:lstStyle/>
          <a:p>
            <a:r>
              <a:rPr kumimoji="1" lang="ja-JP" altLang="en-US" sz="800" b="1" dirty="0">
                <a:latin typeface="BIZ UDPゴシック" panose="020B0400000000000000" pitchFamily="50" charset="-128"/>
                <a:ea typeface="BIZ UDPゴシック" panose="020B0400000000000000" pitchFamily="50" charset="-128"/>
              </a:rPr>
              <a:t>受付</a:t>
            </a:r>
            <a:r>
              <a:rPr kumimoji="1" lang="ja-JP" altLang="en-US" sz="900" b="1" dirty="0">
                <a:latin typeface="BIZ UDPゴシック" panose="020B0400000000000000" pitchFamily="50" charset="-128"/>
                <a:ea typeface="BIZ UDPゴシック" panose="020B0400000000000000" pitchFamily="50" charset="-128"/>
              </a:rPr>
              <a:t>　</a:t>
            </a:r>
            <a:r>
              <a:rPr kumimoji="1" lang="en-US" altLang="ja-JP" sz="700" dirty="0">
                <a:latin typeface="BIZ UDPゴシック" panose="020B0400000000000000" pitchFamily="50" charset="-128"/>
                <a:ea typeface="BIZ UDPゴシック" panose="020B0400000000000000" pitchFamily="50" charset="-128"/>
              </a:rPr>
              <a:t>9:00〜17:00</a:t>
            </a:r>
          </a:p>
          <a:p>
            <a:r>
              <a:rPr kumimoji="1" lang="ja-JP" altLang="en-US" sz="700" dirty="0">
                <a:latin typeface="BIZ UDPゴシック" panose="020B0400000000000000" pitchFamily="50" charset="-128"/>
                <a:ea typeface="BIZ UDPゴシック" panose="020B0400000000000000" pitchFamily="50" charset="-128"/>
              </a:rPr>
              <a:t>施設案内、宿泊チェックインなど、町外の方は必ず最初にお越しください。受付内にはくるくるショップも併設されています。</a:t>
            </a:r>
          </a:p>
          <a:p>
            <a:r>
              <a:rPr kumimoji="1" lang="ja-JP" altLang="en-US" sz="700" dirty="0">
                <a:latin typeface="BIZ UDPゴシック" panose="020B0400000000000000" pitchFamily="50" charset="-128"/>
                <a:ea typeface="BIZ UDPゴシック" panose="020B0400000000000000" pitchFamily="50" charset="-128"/>
              </a:rPr>
              <a:t>月～金の</a:t>
            </a:r>
            <a:r>
              <a:rPr kumimoji="1" lang="en-US" altLang="ja-JP" sz="700" dirty="0">
                <a:latin typeface="BIZ UDPゴシック" panose="020B0400000000000000" pitchFamily="50" charset="-128"/>
                <a:ea typeface="BIZ UDPゴシック" panose="020B0400000000000000" pitchFamily="50" charset="-128"/>
              </a:rPr>
              <a:t>14:00</a:t>
            </a:r>
            <a:r>
              <a:rPr kumimoji="1" lang="ja-JP" altLang="en-US" sz="700" dirty="0">
                <a:latin typeface="BIZ UDPゴシック" panose="020B0400000000000000" pitchFamily="50" charset="-128"/>
                <a:ea typeface="BIZ UDPゴシック" panose="020B0400000000000000" pitchFamily="50" charset="-128"/>
              </a:rPr>
              <a:t>以降、土日</a:t>
            </a:r>
            <a:r>
              <a:rPr kumimoji="1" lang="en-US" altLang="ja-JP" sz="700" dirty="0">
                <a:latin typeface="BIZ UDPゴシック" panose="020B0400000000000000" pitchFamily="50" charset="-128"/>
                <a:ea typeface="BIZ UDPゴシック" panose="020B0400000000000000" pitchFamily="50" charset="-128"/>
              </a:rPr>
              <a:t>15:30</a:t>
            </a:r>
            <a:r>
              <a:rPr kumimoji="1" lang="ja-JP" altLang="en-US" sz="700" dirty="0">
                <a:latin typeface="BIZ UDPゴシック" panose="020B0400000000000000" pitchFamily="50" charset="-128"/>
                <a:ea typeface="BIZ UDPゴシック" panose="020B0400000000000000" pitchFamily="50" charset="-128"/>
              </a:rPr>
              <a:t>以降はゴミステーション内も見学できます。 </a:t>
            </a:r>
            <a:endParaRPr kumimoji="1" lang="en-US" altLang="ja-JP" sz="700" dirty="0">
              <a:latin typeface="BIZ UDPゴシック" panose="020B0400000000000000" pitchFamily="50" charset="-128"/>
              <a:ea typeface="BIZ UDPゴシック" panose="020B0400000000000000" pitchFamily="50" charset="-128"/>
            </a:endParaRPr>
          </a:p>
          <a:p>
            <a:r>
              <a:rPr kumimoji="1" lang="ja-JP" altLang="en-US" sz="700" dirty="0">
                <a:latin typeface="BIZ UDPゴシック" panose="020B0400000000000000" pitchFamily="50" charset="-128"/>
                <a:ea typeface="BIZ UDPゴシック" panose="020B0400000000000000" pitchFamily="50" charset="-128"/>
              </a:rPr>
              <a:t>施設の案内は </a:t>
            </a:r>
            <a:r>
              <a:rPr kumimoji="1" lang="en-US" altLang="ja-JP" sz="700" dirty="0">
                <a:latin typeface="BIZ UDPゴシック" panose="020B0400000000000000" pitchFamily="50" charset="-128"/>
                <a:ea typeface="BIZ UDPゴシック" panose="020B0400000000000000" pitchFamily="50" charset="-128"/>
              </a:rPr>
              <a:t>Study WHY</a:t>
            </a:r>
            <a:r>
              <a:rPr kumimoji="1" lang="ja-JP" altLang="en-US" sz="700" dirty="0">
                <a:latin typeface="BIZ UDPゴシック" panose="020B0400000000000000" pitchFamily="50" charset="-128"/>
                <a:ea typeface="BIZ UDPゴシック" panose="020B0400000000000000" pitchFamily="50" charset="-128"/>
              </a:rPr>
              <a:t>にお申込みください。</a:t>
            </a:r>
          </a:p>
        </p:txBody>
      </p:sp>
      <p:sp>
        <p:nvSpPr>
          <p:cNvPr id="34" name="テキスト ボックス 33">
            <a:extLst>
              <a:ext uri="{FF2B5EF4-FFF2-40B4-BE49-F238E27FC236}">
                <a16:creationId xmlns:a16="http://schemas.microsoft.com/office/drawing/2014/main" id="{AF5B2CB7-9DB8-0771-1B5D-45BC3528061B}"/>
              </a:ext>
            </a:extLst>
          </p:cNvPr>
          <p:cNvSpPr txBox="1"/>
          <p:nvPr/>
        </p:nvSpPr>
        <p:spPr>
          <a:xfrm>
            <a:off x="2160586" y="5569306"/>
            <a:ext cx="2495704" cy="553998"/>
          </a:xfrm>
          <a:prstGeom prst="rect">
            <a:avLst/>
          </a:prstGeom>
          <a:noFill/>
        </p:spPr>
        <p:txBody>
          <a:bodyPr wrap="square" rtlCol="0">
            <a:spAutoFit/>
          </a:bodyPr>
          <a:lstStyle/>
          <a:p>
            <a:pPr fontAlgn="base"/>
            <a:r>
              <a:rPr lang="ja-JP" altLang="en-US" sz="900" b="1" i="0" dirty="0">
                <a:solidFill>
                  <a:srgbClr val="000000"/>
                </a:solidFill>
                <a:effectLst/>
                <a:latin typeface="BIZ UDPゴシック" panose="020B0400000000000000" pitchFamily="50" charset="-128"/>
                <a:ea typeface="BIZ UDPゴシック" panose="020B0400000000000000" pitchFamily="50" charset="-128"/>
              </a:rPr>
              <a:t>ゴミステーション　</a:t>
            </a: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700" b="0" i="0" dirty="0">
                <a:solidFill>
                  <a:srgbClr val="000000"/>
                </a:solidFill>
                <a:effectLst/>
                <a:latin typeface="BIZ UDPゴシック" panose="020B0400000000000000" pitchFamily="50" charset="-128"/>
                <a:ea typeface="BIZ UDPゴシック" panose="020B0400000000000000" pitchFamily="50" charset="-128"/>
              </a:rPr>
              <a:t>〜</a:t>
            </a: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金 </a:t>
            </a:r>
            <a:r>
              <a:rPr lang="en-US" altLang="ja-JP" sz="700" b="0" i="0" dirty="0">
                <a:solidFill>
                  <a:srgbClr val="000000"/>
                </a:solidFill>
                <a:effectLst/>
                <a:latin typeface="BIZ UDPゴシック" panose="020B0400000000000000" pitchFamily="50" charset="-128"/>
                <a:ea typeface="BIZ UDPゴシック" panose="020B0400000000000000" pitchFamily="50" charset="-128"/>
              </a:rPr>
              <a:t>7:30〜14:00 </a:t>
            </a:r>
          </a:p>
          <a:p>
            <a:pPr fontAlgn="base"/>
            <a:r>
              <a:rPr lang="ja-JP" altLang="en-US" sz="700" dirty="0">
                <a:solidFill>
                  <a:srgbClr val="000000"/>
                </a:solidFill>
                <a:latin typeface="BIZ UDPゴシック" panose="020B0400000000000000" pitchFamily="50" charset="-128"/>
                <a:ea typeface="BIZ UDPゴシック" panose="020B0400000000000000" pitchFamily="50" charset="-128"/>
              </a:rPr>
              <a:t>　　　　　　　　　　　　　　　　</a:t>
            </a: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土</a:t>
            </a:r>
            <a:r>
              <a:rPr lang="ja-JP" altLang="en-US" sz="700" dirty="0">
                <a:solidFill>
                  <a:srgbClr val="000000"/>
                </a:solidFill>
                <a:latin typeface="BIZ UDPゴシック" panose="020B0400000000000000" pitchFamily="50" charset="-128"/>
                <a:ea typeface="BIZ UDPゴシック" panose="020B0400000000000000" pitchFamily="50" charset="-128"/>
              </a:rPr>
              <a:t>・</a:t>
            </a: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日  </a:t>
            </a:r>
            <a:r>
              <a:rPr lang="en-US" altLang="ja-JP" sz="700" b="0" i="0" dirty="0">
                <a:solidFill>
                  <a:srgbClr val="000000"/>
                </a:solidFill>
                <a:effectLst/>
                <a:latin typeface="BIZ UDPゴシック" panose="020B0400000000000000" pitchFamily="50" charset="-128"/>
                <a:ea typeface="BIZ UDPゴシック" panose="020B0400000000000000" pitchFamily="50" charset="-128"/>
              </a:rPr>
              <a:t>7:30〜15:30</a:t>
            </a:r>
          </a:p>
          <a:p>
            <a:pPr fontAlgn="base"/>
            <a:r>
              <a:rPr lang="ja-JP" altLang="en-US" sz="700" b="0" i="0" dirty="0">
                <a:solidFill>
                  <a:srgbClr val="000000"/>
                </a:solidFill>
                <a:effectLst/>
                <a:latin typeface="BIZ UDPゴシック" panose="020B0400000000000000" pitchFamily="50" charset="-128"/>
                <a:ea typeface="BIZ UDPゴシック" panose="020B0400000000000000" pitchFamily="50" charset="-128"/>
              </a:rPr>
              <a:t>ごみの中間処理場。</a:t>
            </a:r>
            <a:endParaRPr lang="en-US" altLang="ja-JP" sz="700" b="0" i="0" dirty="0">
              <a:solidFill>
                <a:srgbClr val="000000"/>
              </a:solidFill>
              <a:effectLst/>
              <a:latin typeface="BIZ UDPゴシック" panose="020B0400000000000000" pitchFamily="50" charset="-128"/>
              <a:ea typeface="BIZ UDPゴシック" panose="020B0400000000000000" pitchFamily="50" charset="-128"/>
            </a:endParaRPr>
          </a:p>
          <a:p>
            <a:pPr fontAlgn="base"/>
            <a:r>
              <a:rPr lang="ja-JP" altLang="en-US" sz="700" b="0" i="0" dirty="0">
                <a:solidFill>
                  <a:srgbClr val="000000"/>
                </a:solidFill>
                <a:effectLst/>
                <a:latin typeface="BIZ UDPゴシック" panose="020B0400000000000000" pitchFamily="50" charset="-128"/>
                <a:ea typeface="BIZ UDPゴシック" panose="020B0400000000000000" pitchFamily="50" charset="-128"/>
              </a:rPr>
              <a:t>上勝町民は自らごみを持ち込み</a:t>
            </a:r>
            <a:r>
              <a:rPr lang="en-US" altLang="ja-JP" sz="700" b="0" i="0" dirty="0">
                <a:solidFill>
                  <a:srgbClr val="000000"/>
                </a:solidFill>
                <a:effectLst/>
                <a:latin typeface="BIZ UDPゴシック" panose="020B0400000000000000" pitchFamily="50" charset="-128"/>
                <a:ea typeface="BIZ UDPゴシック" panose="020B0400000000000000" pitchFamily="50" charset="-128"/>
              </a:rPr>
              <a:t>13</a:t>
            </a: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種類 </a:t>
            </a:r>
            <a:r>
              <a:rPr lang="en-US" altLang="ja-JP" sz="700" b="0" i="0" dirty="0">
                <a:solidFill>
                  <a:srgbClr val="000000"/>
                </a:solidFill>
                <a:effectLst/>
                <a:latin typeface="BIZ UDPゴシック" panose="020B0400000000000000" pitchFamily="50" charset="-128"/>
                <a:ea typeface="BIZ UDPゴシック" panose="020B0400000000000000" pitchFamily="50" charset="-128"/>
              </a:rPr>
              <a:t>45</a:t>
            </a: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分別を行います。</a:t>
            </a:r>
            <a:endParaRPr lang="en-US" altLang="ja-JP" sz="7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D889CC91-2CA6-95F6-FB40-4530F6947112}"/>
              </a:ext>
            </a:extLst>
          </p:cNvPr>
          <p:cNvSpPr txBox="1"/>
          <p:nvPr/>
        </p:nvSpPr>
        <p:spPr>
          <a:xfrm>
            <a:off x="2160586" y="6237934"/>
            <a:ext cx="2742962" cy="430887"/>
          </a:xfrm>
          <a:prstGeom prst="rect">
            <a:avLst/>
          </a:prstGeom>
          <a:noFill/>
        </p:spPr>
        <p:txBody>
          <a:bodyPr wrap="square" rtlCol="0">
            <a:spAutoFit/>
          </a:bodyPr>
          <a:lstStyle/>
          <a:p>
            <a:pPr fontAlgn="base"/>
            <a:r>
              <a:rPr lang="ja-JP" altLang="en-US" sz="800" b="1" i="0" dirty="0">
                <a:solidFill>
                  <a:srgbClr val="000000"/>
                </a:solidFill>
                <a:effectLst/>
                <a:latin typeface="BIZ UDPゴシック" panose="020B0400000000000000" pitchFamily="50" charset="-128"/>
                <a:ea typeface="BIZ UDPゴシック" panose="020B0400000000000000" pitchFamily="50" charset="-128"/>
              </a:rPr>
              <a:t>くるくるショップ　</a:t>
            </a:r>
            <a:r>
              <a:rPr lang="en-US" altLang="ja-JP" sz="700" b="0" i="0" dirty="0">
                <a:solidFill>
                  <a:srgbClr val="000000"/>
                </a:solidFill>
                <a:effectLst/>
                <a:latin typeface="BIZ UDPゴシック" panose="020B0400000000000000" pitchFamily="50" charset="-128"/>
                <a:ea typeface="BIZ UDPゴシック" panose="020B0400000000000000" pitchFamily="50" charset="-128"/>
              </a:rPr>
              <a:t>9:00〜17:00</a:t>
            </a:r>
          </a:p>
          <a:p>
            <a:pPr fontAlgn="base"/>
            <a:r>
              <a:rPr lang="ja-JP" altLang="en-US" sz="700" b="0" i="0" dirty="0">
                <a:solidFill>
                  <a:srgbClr val="000000"/>
                </a:solidFill>
                <a:effectLst/>
                <a:latin typeface="BIZ UDPゴシック" panose="020B0400000000000000" pitchFamily="50" charset="-128"/>
                <a:ea typeface="BIZ UDPゴシック" panose="020B0400000000000000" pitchFamily="50" charset="-128"/>
              </a:rPr>
              <a:t>まだ使えるものを無料で持ち込み、持ち帰れる施設。</a:t>
            </a:r>
            <a:br>
              <a:rPr lang="ja-JP" altLang="en-US" sz="700" b="0" i="0" dirty="0">
                <a:solidFill>
                  <a:srgbClr val="000000"/>
                </a:solidFill>
                <a:effectLst/>
                <a:latin typeface="BIZ UDPゴシック" panose="020B0400000000000000" pitchFamily="50" charset="-128"/>
                <a:ea typeface="BIZ UDPゴシック" panose="020B0400000000000000" pitchFamily="50" charset="-128"/>
              </a:rPr>
            </a:br>
            <a:r>
              <a:rPr lang="ja-JP" altLang="en-US" sz="700" b="0" i="0" dirty="0">
                <a:solidFill>
                  <a:srgbClr val="000000"/>
                </a:solidFill>
                <a:effectLst/>
                <a:latin typeface="BIZ UDPゴシック" panose="020B0400000000000000" pitchFamily="50" charset="-128"/>
                <a:ea typeface="BIZ UDPゴシック" panose="020B0400000000000000" pitchFamily="50" charset="-128"/>
              </a:rPr>
              <a:t>（町外の方は持ち帰りのみ可）</a:t>
            </a:r>
          </a:p>
        </p:txBody>
      </p:sp>
      <p:grpSp>
        <p:nvGrpSpPr>
          <p:cNvPr id="39" name="グループ化 38">
            <a:extLst>
              <a:ext uri="{FF2B5EF4-FFF2-40B4-BE49-F238E27FC236}">
                <a16:creationId xmlns:a16="http://schemas.microsoft.com/office/drawing/2014/main" id="{59C6CFAC-518A-1636-518C-09D6380A8B8D}"/>
              </a:ext>
            </a:extLst>
          </p:cNvPr>
          <p:cNvGrpSpPr/>
          <p:nvPr/>
        </p:nvGrpSpPr>
        <p:grpSpPr>
          <a:xfrm>
            <a:off x="181819" y="3136475"/>
            <a:ext cx="4501191" cy="1323642"/>
            <a:chOff x="181819" y="3246255"/>
            <a:chExt cx="4714083" cy="1386246"/>
          </a:xfrm>
        </p:grpSpPr>
        <p:pic>
          <p:nvPicPr>
            <p:cNvPr id="24" name="図 23">
              <a:extLst>
                <a:ext uri="{FF2B5EF4-FFF2-40B4-BE49-F238E27FC236}">
                  <a16:creationId xmlns:a16="http://schemas.microsoft.com/office/drawing/2014/main" id="{394A3058-9DA8-2D4C-1D85-4860CE23B1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819" y="3250602"/>
              <a:ext cx="1541499" cy="1381899"/>
            </a:xfrm>
            <a:prstGeom prst="rect">
              <a:avLst/>
            </a:prstGeom>
          </p:spPr>
        </p:pic>
        <p:pic>
          <p:nvPicPr>
            <p:cNvPr id="26" name="図 25">
              <a:extLst>
                <a:ext uri="{FF2B5EF4-FFF2-40B4-BE49-F238E27FC236}">
                  <a16:creationId xmlns:a16="http://schemas.microsoft.com/office/drawing/2014/main" id="{5A9BD612-7589-D909-60AF-15FF35AC1F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6053" y="3249945"/>
              <a:ext cx="1541499" cy="1381899"/>
            </a:xfrm>
            <a:prstGeom prst="rect">
              <a:avLst/>
            </a:prstGeom>
          </p:spPr>
        </p:pic>
        <p:pic>
          <p:nvPicPr>
            <p:cNvPr id="38" name="図 37">
              <a:extLst>
                <a:ext uri="{FF2B5EF4-FFF2-40B4-BE49-F238E27FC236}">
                  <a16:creationId xmlns:a16="http://schemas.microsoft.com/office/drawing/2014/main" id="{6171B0A8-40AA-6973-8AA9-327A4F1774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0287" y="3246255"/>
              <a:ext cx="1545615" cy="1385589"/>
            </a:xfrm>
            <a:prstGeom prst="rect">
              <a:avLst/>
            </a:prstGeom>
          </p:spPr>
        </p:pic>
      </p:grpSp>
      <p:sp>
        <p:nvSpPr>
          <p:cNvPr id="40" name="テキスト ボックス 39">
            <a:extLst>
              <a:ext uri="{FF2B5EF4-FFF2-40B4-BE49-F238E27FC236}">
                <a16:creationId xmlns:a16="http://schemas.microsoft.com/office/drawing/2014/main" id="{3321A9FC-0619-BBD4-3AA3-09F7B9652E66}"/>
              </a:ext>
            </a:extLst>
          </p:cNvPr>
          <p:cNvSpPr txBox="1"/>
          <p:nvPr/>
        </p:nvSpPr>
        <p:spPr>
          <a:xfrm>
            <a:off x="165101" y="4425844"/>
            <a:ext cx="1488602" cy="215444"/>
          </a:xfrm>
          <a:prstGeom prst="rect">
            <a:avLst/>
          </a:prstGeom>
          <a:noFill/>
        </p:spPr>
        <p:txBody>
          <a:bodyPr wrap="square" rtlCol="0">
            <a:spAutoFit/>
          </a:bodyPr>
          <a:lstStyle/>
          <a:p>
            <a:pPr algn="ctr" fontAlgn="base"/>
            <a:r>
              <a:rPr lang="ja-JP" altLang="en-US" sz="800" b="1" i="0" dirty="0">
                <a:solidFill>
                  <a:srgbClr val="000000"/>
                </a:solidFill>
                <a:effectLst/>
                <a:latin typeface="BIZ UDPゴシック" panose="020B0400000000000000" pitchFamily="50" charset="-128"/>
                <a:ea typeface="BIZ UDPゴシック" panose="020B0400000000000000" pitchFamily="50" charset="-128"/>
              </a:rPr>
              <a:t>ゴミステーション</a:t>
            </a:r>
            <a:endParaRPr lang="en-US" altLang="ja-JP" sz="8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1AB681E5-72AC-3CC3-0A1E-48AC499D1CE2}"/>
              </a:ext>
            </a:extLst>
          </p:cNvPr>
          <p:cNvSpPr txBox="1"/>
          <p:nvPr/>
        </p:nvSpPr>
        <p:spPr>
          <a:xfrm>
            <a:off x="1719884" y="4425844"/>
            <a:ext cx="1446508" cy="215444"/>
          </a:xfrm>
          <a:prstGeom prst="rect">
            <a:avLst/>
          </a:prstGeom>
          <a:noFill/>
        </p:spPr>
        <p:txBody>
          <a:bodyPr wrap="square" rtlCol="0">
            <a:spAutoFit/>
          </a:bodyPr>
          <a:lstStyle/>
          <a:p>
            <a:pPr algn="ctr" fontAlgn="base"/>
            <a:r>
              <a:rPr lang="ja-JP" altLang="en-US" sz="800" b="1" dirty="0">
                <a:solidFill>
                  <a:srgbClr val="000000"/>
                </a:solidFill>
                <a:latin typeface="BIZ UDPゴシック" panose="020B0400000000000000" pitchFamily="50" charset="-128"/>
                <a:ea typeface="BIZ UDPゴシック" panose="020B0400000000000000" pitchFamily="50" charset="-128"/>
              </a:rPr>
              <a:t>くるくるショップ</a:t>
            </a:r>
            <a:endParaRPr lang="en-US" altLang="ja-JP" sz="8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103140F2-2B5C-6289-DC39-3CCF1A02FD6C}"/>
              </a:ext>
            </a:extLst>
          </p:cNvPr>
          <p:cNvSpPr txBox="1"/>
          <p:nvPr/>
        </p:nvSpPr>
        <p:spPr>
          <a:xfrm>
            <a:off x="3474596" y="4425844"/>
            <a:ext cx="1043840" cy="215444"/>
          </a:xfrm>
          <a:prstGeom prst="rect">
            <a:avLst/>
          </a:prstGeom>
          <a:noFill/>
        </p:spPr>
        <p:txBody>
          <a:bodyPr wrap="square" rtlCol="0">
            <a:spAutoFit/>
          </a:bodyPr>
          <a:lstStyle/>
          <a:p>
            <a:pPr algn="ctr" fontAlgn="base"/>
            <a:r>
              <a:rPr lang="ja-JP" altLang="en-US" sz="800" b="1" dirty="0">
                <a:solidFill>
                  <a:srgbClr val="000000"/>
                </a:solidFill>
                <a:latin typeface="BIZ UDPゴシック" panose="020B0400000000000000" pitchFamily="50" charset="-128"/>
                <a:ea typeface="BIZ UDPゴシック" panose="020B0400000000000000" pitchFamily="50" charset="-128"/>
              </a:rPr>
              <a:t>宿泊棟</a:t>
            </a:r>
            <a:endParaRPr lang="en-US" altLang="ja-JP" sz="800" b="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B392F644-C168-4C53-6A74-FC28170C24D3}"/>
              </a:ext>
            </a:extLst>
          </p:cNvPr>
          <p:cNvSpPr txBox="1"/>
          <p:nvPr/>
        </p:nvSpPr>
        <p:spPr>
          <a:xfrm>
            <a:off x="5489902" y="4628425"/>
            <a:ext cx="3134191" cy="369332"/>
          </a:xfrm>
          <a:prstGeom prst="rect">
            <a:avLst/>
          </a:prstGeom>
          <a:noFill/>
        </p:spPr>
        <p:txBody>
          <a:bodyPr wrap="none" rtlCol="0">
            <a:spAutoFit/>
          </a:bodyPr>
          <a:lstStyle/>
          <a:p>
            <a:r>
              <a:rPr lang="ja-JP" altLang="en-US" sz="900" b="1" i="0" dirty="0">
                <a:solidFill>
                  <a:srgbClr val="0F0F0F"/>
                </a:solidFill>
                <a:effectLst/>
                <a:latin typeface="BIZ UDPゴシック" panose="020B0400000000000000" pitchFamily="50" charset="-128"/>
                <a:ea typeface="BIZ UDPゴシック" panose="020B0400000000000000" pitchFamily="50" charset="-128"/>
              </a:rPr>
              <a:t>上勝町ゼロ・ウェイストチャンネル</a:t>
            </a:r>
            <a:endParaRPr lang="en-US" altLang="ja-JP" sz="900" b="1" i="0" dirty="0">
              <a:solidFill>
                <a:srgbClr val="0F0F0F"/>
              </a:solidFill>
              <a:effectLst/>
              <a:latin typeface="BIZ UDPゴシック" panose="020B0400000000000000" pitchFamily="50" charset="-128"/>
              <a:ea typeface="BIZ UDPゴシック" panose="020B0400000000000000" pitchFamily="50" charset="-128"/>
            </a:endParaRPr>
          </a:p>
          <a:p>
            <a:r>
              <a:rPr kumimoji="1" lang="en-US" altLang="ja-JP" sz="900" dirty="0">
                <a:latin typeface="BIZ UDPゴシック" panose="020B0400000000000000" pitchFamily="50" charset="-128"/>
                <a:ea typeface="BIZ UDPゴシック" panose="020B0400000000000000" pitchFamily="50" charset="-128"/>
              </a:rPr>
              <a:t>https://www.youtube.com/@user-cu4vf3kx5m</a:t>
            </a:r>
            <a:endParaRPr kumimoji="1" lang="ja-JP" altLang="en-US" sz="900" dirty="0">
              <a:latin typeface="BIZ UDPゴシック" panose="020B0400000000000000" pitchFamily="50" charset="-128"/>
              <a:ea typeface="BIZ UDPゴシック" panose="020B0400000000000000" pitchFamily="50" charset="-128"/>
            </a:endParaRPr>
          </a:p>
        </p:txBody>
      </p:sp>
      <p:pic>
        <p:nvPicPr>
          <p:cNvPr id="45" name="図 44">
            <a:extLst>
              <a:ext uri="{FF2B5EF4-FFF2-40B4-BE49-F238E27FC236}">
                <a16:creationId xmlns:a16="http://schemas.microsoft.com/office/drawing/2014/main" id="{10779BEF-EF68-6B45-87E5-8B2B349AA7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7262" y="4569260"/>
            <a:ext cx="462696" cy="462696"/>
          </a:xfrm>
          <a:prstGeom prst="rect">
            <a:avLst/>
          </a:prstGeom>
        </p:spPr>
      </p:pic>
      <p:sp>
        <p:nvSpPr>
          <p:cNvPr id="46" name="正方形/長方形 45">
            <a:extLst>
              <a:ext uri="{FF2B5EF4-FFF2-40B4-BE49-F238E27FC236}">
                <a16:creationId xmlns:a16="http://schemas.microsoft.com/office/drawing/2014/main" id="{C27128AB-67CE-427F-280E-CC251C9E5BD6}"/>
              </a:ext>
            </a:extLst>
          </p:cNvPr>
          <p:cNvSpPr/>
          <p:nvPr/>
        </p:nvSpPr>
        <p:spPr>
          <a:xfrm>
            <a:off x="4953000" y="4511944"/>
            <a:ext cx="4787900" cy="54969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17DF0C6B-4FAE-1D76-4998-6E2B8D503A2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855"/>
          <a:stretch/>
        </p:blipFill>
        <p:spPr>
          <a:xfrm rot="16200000">
            <a:off x="8337410" y="5130488"/>
            <a:ext cx="1155972" cy="1157695"/>
          </a:xfrm>
          <a:prstGeom prst="ellipse">
            <a:avLst/>
          </a:prstGeom>
        </p:spPr>
      </p:pic>
    </p:spTree>
    <p:extLst>
      <p:ext uri="{BB962C8B-B14F-4D97-AF65-F5344CB8AC3E}">
        <p14:creationId xmlns:p14="http://schemas.microsoft.com/office/powerpoint/2010/main" val="37115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F69E21E-2F5C-51D0-B809-3EFBB1C77C9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1153" t="5664" b="25012"/>
          <a:stretch/>
        </p:blipFill>
        <p:spPr>
          <a:xfrm>
            <a:off x="0" y="1526619"/>
            <a:ext cx="8085138" cy="5331382"/>
          </a:xfrm>
          <a:prstGeom prst="rect">
            <a:avLst/>
          </a:prstGeom>
        </p:spPr>
      </p:pic>
      <p:sp>
        <p:nvSpPr>
          <p:cNvPr id="2" name="タイトル 1">
            <a:extLst>
              <a:ext uri="{FF2B5EF4-FFF2-40B4-BE49-F238E27FC236}">
                <a16:creationId xmlns:a16="http://schemas.microsoft.com/office/drawing/2014/main" id="{880D42E8-B707-A43E-DF24-E86DBD0FA2CF}"/>
              </a:ext>
            </a:extLst>
          </p:cNvPr>
          <p:cNvSpPr>
            <a:spLocks noGrp="1"/>
          </p:cNvSpPr>
          <p:nvPr>
            <p:ph type="title" idx="4294967295"/>
          </p:nvPr>
        </p:nvSpPr>
        <p:spPr>
          <a:xfrm>
            <a:off x="1965325" y="764548"/>
            <a:ext cx="4345430" cy="365126"/>
          </a:xfrm>
        </p:spPr>
        <p:txBody>
          <a:bodyPr>
            <a:normAutofit/>
          </a:bodyPr>
          <a:lstStyle/>
          <a:p>
            <a:r>
              <a:rPr lang="en-US" altLang="ja-JP" sz="1600" b="1" i="0" u="none" strike="noStrike" dirty="0">
                <a:solidFill>
                  <a:srgbClr val="000000"/>
                </a:solidFill>
                <a:effectLst/>
                <a:latin typeface="BIZ UDPゴシック" panose="020B0400000000000000" pitchFamily="50" charset="-128"/>
                <a:ea typeface="BIZ UDPゴシック" panose="020B0400000000000000" pitchFamily="50" charset="-128"/>
              </a:rPr>
              <a:t>SDG</a:t>
            </a:r>
            <a:r>
              <a:rPr lang="ja-JP"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t>ｓな探究学習</a:t>
            </a:r>
            <a:r>
              <a:rPr lang="ja-JP" altLang="en-US" sz="1600" b="1" dirty="0">
                <a:solidFill>
                  <a:srgbClr val="000000"/>
                </a:solidFill>
                <a:latin typeface="BIZ UDPゴシック" panose="020B0400000000000000" pitchFamily="50" charset="-128"/>
                <a:ea typeface="BIZ UDPゴシック" panose="020B0400000000000000" pitchFamily="50" charset="-128"/>
              </a:rPr>
              <a:t>。</a:t>
            </a:r>
            <a:r>
              <a:rPr lang="ja-JP"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b="1" i="0" u="none" strike="noStrike" dirty="0">
                <a:solidFill>
                  <a:srgbClr val="FF0000"/>
                </a:solidFill>
                <a:effectLst/>
                <a:latin typeface="BIZ UDPゴシック" panose="020B0400000000000000" pitchFamily="50" charset="-128"/>
                <a:ea typeface="BIZ UDPゴシック" panose="020B0400000000000000" pitchFamily="50" charset="-128"/>
              </a:rPr>
              <a:t>特</a:t>
            </a:r>
            <a:r>
              <a:rPr lang="ja-JP"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t>別」を巡る。</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3" name="object 5">
            <a:extLst>
              <a:ext uri="{FF2B5EF4-FFF2-40B4-BE49-F238E27FC236}">
                <a16:creationId xmlns:a16="http://schemas.microsoft.com/office/drawing/2014/main" id="{D8C927F4-14D3-9466-C927-8F97A6D66ABC}"/>
              </a:ext>
            </a:extLst>
          </p:cNvPr>
          <p:cNvSpPr txBox="1"/>
          <p:nvPr/>
        </p:nvSpPr>
        <p:spPr>
          <a:xfrm>
            <a:off x="12265" y="1220190"/>
            <a:ext cx="9906059" cy="320601"/>
          </a:xfrm>
          <a:prstGeom prst="rect">
            <a:avLst/>
          </a:prstGeom>
          <a:solidFill>
            <a:srgbClr val="0096D2"/>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　</a:t>
            </a:r>
            <a:r>
              <a:rPr kumimoji="1" lang="en-US" altLang="ja-JP" sz="20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a:t>
            </a:r>
            <a:r>
              <a:rPr kumimoji="1" lang="ja-JP" altLang="en-US" sz="20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南部エリア</a:t>
            </a:r>
            <a:r>
              <a:rPr kumimoji="1" lang="en-US" altLang="ja-JP" sz="20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a:t>
            </a:r>
            <a:r>
              <a:rPr lang="ja-JP" altLang="en-US" sz="2000" b="1" dirty="0">
                <a:solidFill>
                  <a:srgbClr val="FF6600"/>
                </a:solidFill>
                <a:effectLst>
                  <a:glow rad="127000">
                    <a:schemeClr val="bg1"/>
                  </a:glow>
                </a:effectLst>
                <a:latin typeface="BIZ UDPゴシック" panose="020B0400000000000000" pitchFamily="50" charset="-128"/>
                <a:ea typeface="BIZ UDPゴシック" panose="020B0400000000000000" pitchFamily="50" charset="-128"/>
                <a:cs typeface="Yu Gothic"/>
              </a:rPr>
              <a:t>特</a:t>
            </a:r>
            <a:r>
              <a:rPr lang="ja-JP" altLang="en-US" sz="1400" b="1" dirty="0">
                <a:solidFill>
                  <a:srgbClr val="FF0000"/>
                </a:solidFill>
                <a:latin typeface="BIZ UDPゴシック" panose="020B0400000000000000" pitchFamily="50" charset="-128"/>
                <a:ea typeface="BIZ UDPゴシック" panose="020B0400000000000000" pitchFamily="50" charset="-128"/>
                <a:cs typeface="Yu Gothic"/>
              </a:rPr>
              <a:t> </a:t>
            </a:r>
            <a:r>
              <a:rPr lang="ja-JP" altLang="en-US" sz="1400" dirty="0">
                <a:solidFill>
                  <a:schemeClr val="bg1"/>
                </a:solidFill>
                <a:latin typeface="BIZ UDPゴシック" panose="020B0400000000000000" pitchFamily="50" charset="-128"/>
                <a:ea typeface="BIZ UDPゴシック" panose="020B0400000000000000" pitchFamily="50" charset="-128"/>
                <a:cs typeface="Yu Gothic"/>
              </a:rPr>
              <a:t>別なマリンスポーツ体験</a:t>
            </a:r>
            <a:r>
              <a:rPr lang="ja-JP" altLang="en-US" sz="2000" dirty="0">
                <a:solidFill>
                  <a:schemeClr val="bg1"/>
                </a:solidFill>
                <a:latin typeface="BIZ UDPゴシック" panose="020B0400000000000000" pitchFamily="50" charset="-128"/>
                <a:ea typeface="BIZ UDPゴシック" panose="020B0400000000000000" pitchFamily="50" charset="-128"/>
                <a:cs typeface="Yu Gothic"/>
              </a:rPr>
              <a:t>　四国の右下</a:t>
            </a:r>
            <a:r>
              <a:rPr lang="en-US" altLang="ja-JP" sz="2000" dirty="0">
                <a:solidFill>
                  <a:schemeClr val="bg1"/>
                </a:solidFill>
                <a:latin typeface="BIZ UDPゴシック" panose="020B0400000000000000" pitchFamily="50" charset="-128"/>
                <a:ea typeface="BIZ UDPゴシック" panose="020B0400000000000000" pitchFamily="50" charset="-128"/>
                <a:cs typeface="Yu Gothic"/>
              </a:rPr>
              <a:t>(</a:t>
            </a:r>
            <a:r>
              <a:rPr lang="ja-JP" altLang="en-US" sz="2000" dirty="0">
                <a:solidFill>
                  <a:schemeClr val="bg1"/>
                </a:solidFill>
                <a:latin typeface="BIZ UDPゴシック" panose="020B0400000000000000" pitchFamily="50" charset="-128"/>
                <a:ea typeface="BIZ UDPゴシック" panose="020B0400000000000000" pitchFamily="50" charset="-128"/>
                <a:cs typeface="Yu Gothic"/>
              </a:rPr>
              <a:t>徳島県南部</a:t>
            </a:r>
            <a:r>
              <a:rPr lang="en-US" altLang="ja-JP" sz="2000" dirty="0">
                <a:solidFill>
                  <a:schemeClr val="bg1"/>
                </a:solidFill>
                <a:latin typeface="BIZ UDPゴシック" panose="020B0400000000000000" pitchFamily="50" charset="-128"/>
                <a:ea typeface="BIZ UDPゴシック" panose="020B0400000000000000" pitchFamily="50" charset="-128"/>
                <a:cs typeface="Yu Gothic"/>
              </a:rPr>
              <a:t>) </a:t>
            </a:r>
            <a:r>
              <a:rPr kumimoji="1" lang="ja-JP" altLang="en-US" sz="20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　</a:t>
            </a:r>
            <a:endParaRPr lang="en-US" altLang="ja-JP" sz="2000" dirty="0">
              <a:solidFill>
                <a:schemeClr val="bg1"/>
              </a:solidFill>
              <a:latin typeface="BIZ UDPゴシック" panose="020B0400000000000000" pitchFamily="50" charset="-128"/>
              <a:ea typeface="BIZ UDPゴシック" panose="020B0400000000000000" pitchFamily="50" charset="-128"/>
              <a:cs typeface="Yu Gothic"/>
            </a:endParaRPr>
          </a:p>
        </p:txBody>
      </p:sp>
      <p:grpSp>
        <p:nvGrpSpPr>
          <p:cNvPr id="6" name="グループ化 5">
            <a:extLst>
              <a:ext uri="{FF2B5EF4-FFF2-40B4-BE49-F238E27FC236}">
                <a16:creationId xmlns:a16="http://schemas.microsoft.com/office/drawing/2014/main" id="{DC0027DA-E17A-0D4B-0BCA-FB02D13F6FF5}"/>
              </a:ext>
            </a:extLst>
          </p:cNvPr>
          <p:cNvGrpSpPr/>
          <p:nvPr/>
        </p:nvGrpSpPr>
        <p:grpSpPr>
          <a:xfrm>
            <a:off x="8863643" y="734568"/>
            <a:ext cx="842332" cy="425895"/>
            <a:chOff x="8491401" y="6194380"/>
            <a:chExt cx="1068008" cy="540000"/>
          </a:xfrm>
        </p:grpSpPr>
        <p:pic>
          <p:nvPicPr>
            <p:cNvPr id="7" name="図 6">
              <a:extLst>
                <a:ext uri="{FF2B5EF4-FFF2-40B4-BE49-F238E27FC236}">
                  <a16:creationId xmlns:a16="http://schemas.microsoft.com/office/drawing/2014/main" id="{78567015-0C6A-62BD-E74B-4A4E953AA090}"/>
                </a:ext>
              </a:extLst>
            </p:cNvPr>
            <p:cNvPicPr>
              <a:picLocks noChangeAspect="1"/>
            </p:cNvPicPr>
            <p:nvPr/>
          </p:nvPicPr>
          <p:blipFill>
            <a:blip r:embed="rId4"/>
            <a:stretch>
              <a:fillRect/>
            </a:stretch>
          </p:blipFill>
          <p:spPr>
            <a:xfrm>
              <a:off x="8491401" y="6194380"/>
              <a:ext cx="540000" cy="540000"/>
            </a:xfrm>
            <a:prstGeom prst="rect">
              <a:avLst/>
            </a:prstGeom>
          </p:spPr>
        </p:pic>
        <p:pic>
          <p:nvPicPr>
            <p:cNvPr id="8" name="図 7">
              <a:extLst>
                <a:ext uri="{FF2B5EF4-FFF2-40B4-BE49-F238E27FC236}">
                  <a16:creationId xmlns:a16="http://schemas.microsoft.com/office/drawing/2014/main" id="{B9BEDEEE-25D2-F684-B91E-990981F25A21}"/>
                </a:ext>
              </a:extLst>
            </p:cNvPr>
            <p:cNvPicPr>
              <a:picLocks noChangeAspect="1"/>
            </p:cNvPicPr>
            <p:nvPr/>
          </p:nvPicPr>
          <p:blipFill>
            <a:blip r:embed="rId5"/>
            <a:stretch>
              <a:fillRect/>
            </a:stretch>
          </p:blipFill>
          <p:spPr>
            <a:xfrm>
              <a:off x="9025061" y="6194380"/>
              <a:ext cx="534348" cy="540000"/>
            </a:xfrm>
            <a:prstGeom prst="rect">
              <a:avLst/>
            </a:prstGeom>
          </p:spPr>
        </p:pic>
      </p:grpSp>
      <p:sp>
        <p:nvSpPr>
          <p:cNvPr id="9" name="スライド番号プレースホルダー 8">
            <a:extLst>
              <a:ext uri="{FF2B5EF4-FFF2-40B4-BE49-F238E27FC236}">
                <a16:creationId xmlns:a16="http://schemas.microsoft.com/office/drawing/2014/main" id="{0EF1E2A7-AD2F-FC79-80CA-72A83A5CCD0B}"/>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6</a:t>
            </a:fld>
            <a:endParaRPr kumimoji="1" lang="ja-JP" altLang="en-US">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8E1783D0-68E8-D0A4-9D2B-0B09A1C0ED62}"/>
              </a:ext>
            </a:extLst>
          </p:cNvPr>
          <p:cNvSpPr txBox="1">
            <a:spLocks/>
          </p:cNvSpPr>
          <p:nvPr/>
        </p:nvSpPr>
        <p:spPr>
          <a:xfrm>
            <a:off x="165100" y="757162"/>
            <a:ext cx="1763713" cy="365125"/>
          </a:xfrm>
          <a:prstGeom prst="rect">
            <a:avLst/>
          </a:prstGeom>
          <a:solidFill>
            <a:srgbClr val="0096D2"/>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rPr>
              <a:t>探究学習❷</a:t>
            </a:r>
            <a:r>
              <a:rPr lang="en-US" altLang="ja-JP" sz="1600" b="1" dirty="0">
                <a:solidFill>
                  <a:schemeClr val="bg1"/>
                </a:solidFill>
                <a:latin typeface="BIZ UDPゴシック" panose="020B0400000000000000" pitchFamily="50" charset="-128"/>
                <a:ea typeface="BIZ UDPゴシック" panose="020B0400000000000000" pitchFamily="50" charset="-128"/>
              </a:rPr>
              <a:t> </a:t>
            </a:r>
          </a:p>
        </p:txBody>
      </p:sp>
      <p:sp>
        <p:nvSpPr>
          <p:cNvPr id="11" name="テキスト ボックス 10">
            <a:extLst>
              <a:ext uri="{FF2B5EF4-FFF2-40B4-BE49-F238E27FC236}">
                <a16:creationId xmlns:a16="http://schemas.microsoft.com/office/drawing/2014/main" id="{CC3B93CC-E434-CF5C-BE93-C970B2E246CA}"/>
              </a:ext>
            </a:extLst>
          </p:cNvPr>
          <p:cNvSpPr txBox="1"/>
          <p:nvPr/>
        </p:nvSpPr>
        <p:spPr>
          <a:xfrm>
            <a:off x="1965325" y="1543602"/>
            <a:ext cx="7775575" cy="2121799"/>
          </a:xfrm>
          <a:prstGeom prst="rect">
            <a:avLst/>
          </a:prstGeom>
          <a:noFill/>
        </p:spPr>
        <p:txBody>
          <a:bodyPr wrap="square">
            <a:spAutoFit/>
          </a:bodyPr>
          <a:lstStyle/>
          <a:p>
            <a:pPr algn="l" fontAlgn="base">
              <a:lnSpc>
                <a:spcPct val="120000"/>
              </a:lnSpc>
            </a:pPr>
            <a:r>
              <a:rPr lang="ja-JP" altLang="en-US" sz="1400" b="1" dirty="0">
                <a:effectLst>
                  <a:glow rad="88900">
                    <a:schemeClr val="bg1"/>
                  </a:glow>
                </a:effectLst>
                <a:latin typeface="BIZ UDPゴシック" panose="020B0400000000000000" pitchFamily="50" charset="-128"/>
                <a:ea typeface="BIZ UDPゴシック" panose="020B0400000000000000" pitchFamily="50" charset="-128"/>
              </a:rPr>
              <a:t>　</a:t>
            </a: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徳島県南部（四国の右下）には複数の湾や入り江があり、初心者でも無理なく</a:t>
            </a:r>
          </a:p>
          <a:p>
            <a:pPr algn="l" fontAlgn="base">
              <a:lnSpc>
                <a:spcPct val="120000"/>
              </a:lnSpc>
            </a:pP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様々なマリンスポーツ を体験することができます。</a:t>
            </a:r>
          </a:p>
          <a:p>
            <a:pPr algn="l" fontAlgn="base">
              <a:lnSpc>
                <a:spcPct val="120000"/>
              </a:lnSpc>
            </a:pP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日本有数のサーフポイントでもあり、上質な波を求め、中には移住するサーファーもいるほどです。</a:t>
            </a:r>
          </a:p>
          <a:p>
            <a:pPr algn="l" fontAlgn="base">
              <a:lnSpc>
                <a:spcPct val="120000"/>
              </a:lnSpc>
            </a:pP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また、アカウミガメが上陸産卵する浜辺やサンゴ礁の見れる海域公園など</a:t>
            </a:r>
          </a:p>
          <a:p>
            <a:pPr algn="l" fontAlgn="base">
              <a:lnSpc>
                <a:spcPct val="120000"/>
              </a:lnSpc>
            </a:pP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豊かな生態系が広がっています。</a:t>
            </a:r>
          </a:p>
          <a:p>
            <a:pPr algn="l" fontAlgn="base">
              <a:lnSpc>
                <a:spcPct val="120000"/>
              </a:lnSpc>
            </a:pPr>
            <a:r>
              <a:rPr lang="en-US" altLang="ja-JP"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a:t>
            </a: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持続可能な「にぎやかそ」の自立モデル都市</a:t>
            </a:r>
            <a:r>
              <a:rPr lang="en-US" altLang="ja-JP"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a:t>
            </a: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を謳う美波町は、</a:t>
            </a:r>
          </a:p>
          <a:p>
            <a:pPr algn="l" fontAlgn="base">
              <a:lnSpc>
                <a:spcPct val="120000"/>
              </a:lnSpc>
            </a:pP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豊かな環境と地域資源を磨き地域経済の好循環を生む取り組みが評価され、</a:t>
            </a:r>
          </a:p>
          <a:p>
            <a:pPr algn="l" fontAlgn="base">
              <a:lnSpc>
                <a:spcPct val="120000"/>
              </a:lnSpc>
            </a:pP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上勝町と並んで国から</a:t>
            </a:r>
            <a:r>
              <a:rPr lang="en-US" altLang="ja-JP"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『SDGs</a:t>
            </a: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未来都市</a:t>
            </a:r>
            <a:r>
              <a:rPr lang="en-US" altLang="ja-JP"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a:t>
            </a:r>
            <a:r>
              <a:rPr lang="ja-JP" altLang="en-US" sz="1400" b="1" i="0" u="none" strike="noStrike" dirty="0">
                <a:effectLst>
                  <a:glow rad="88900">
                    <a:schemeClr val="bg1"/>
                  </a:glow>
                </a:effectLst>
                <a:latin typeface="BIZ UDPゴシック" panose="020B0400000000000000" pitchFamily="50" charset="-128"/>
                <a:ea typeface="BIZ UDPゴシック" panose="020B0400000000000000" pitchFamily="50" charset="-128"/>
              </a:rPr>
              <a:t>に選定されています。</a:t>
            </a:r>
          </a:p>
        </p:txBody>
      </p:sp>
      <p:sp>
        <p:nvSpPr>
          <p:cNvPr id="12" name="タイトル 1">
            <a:extLst>
              <a:ext uri="{FF2B5EF4-FFF2-40B4-BE49-F238E27FC236}">
                <a16:creationId xmlns:a16="http://schemas.microsoft.com/office/drawing/2014/main" id="{E8403AE2-7925-EB27-6B6C-7D7104F6828D}"/>
              </a:ext>
            </a:extLst>
          </p:cNvPr>
          <p:cNvSpPr txBox="1">
            <a:spLocks/>
          </p:cNvSpPr>
          <p:nvPr/>
        </p:nvSpPr>
        <p:spPr>
          <a:xfrm>
            <a:off x="3624646"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学習プログラム</a:t>
            </a:r>
          </a:p>
        </p:txBody>
      </p:sp>
      <p:sp>
        <p:nvSpPr>
          <p:cNvPr id="5" name="テキスト ボックス 4">
            <a:extLst>
              <a:ext uri="{FF2B5EF4-FFF2-40B4-BE49-F238E27FC236}">
                <a16:creationId xmlns:a16="http://schemas.microsoft.com/office/drawing/2014/main" id="{EE3A141B-94D3-5A62-33B1-70CB7A9D9244}"/>
              </a:ext>
            </a:extLst>
          </p:cNvPr>
          <p:cNvSpPr txBox="1"/>
          <p:nvPr/>
        </p:nvSpPr>
        <p:spPr>
          <a:xfrm>
            <a:off x="165099" y="6428601"/>
            <a:ext cx="2923157" cy="276999"/>
          </a:xfrm>
          <a:prstGeom prst="rect">
            <a:avLst/>
          </a:prstGeom>
          <a:solidFill>
            <a:srgbClr val="FFFFFF">
              <a:alpha val="50196"/>
            </a:srgbClr>
          </a:solidFill>
        </p:spPr>
        <p:txBody>
          <a:bodyPr wrap="square" rtlCol="0">
            <a:spAutoFit/>
          </a:bodyPr>
          <a:lstStyle/>
          <a:p>
            <a:pPr algn="ctr"/>
            <a:r>
              <a:rPr kumimoji="1" lang="ja-JP" altLang="en-US" sz="1200" dirty="0">
                <a:solidFill>
                  <a:srgbClr val="002060"/>
                </a:solidFill>
                <a:effectLst>
                  <a:glow rad="101600">
                    <a:schemeClr val="bg1"/>
                  </a:glow>
                </a:effectLst>
                <a:latin typeface="BIZ UDPゴシック" panose="020B0400000000000000" pitchFamily="50" charset="-128"/>
                <a:ea typeface="BIZ UDPゴシック" panose="020B0400000000000000" pitchFamily="50" charset="-128"/>
              </a:rPr>
              <a:t>写真：サーフィン（南阿波よくばり体験）</a:t>
            </a:r>
          </a:p>
        </p:txBody>
      </p:sp>
    </p:spTree>
    <p:extLst>
      <p:ext uri="{BB962C8B-B14F-4D97-AF65-F5344CB8AC3E}">
        <p14:creationId xmlns:p14="http://schemas.microsoft.com/office/powerpoint/2010/main" val="9835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723F1C-D5A1-2570-5CB4-0DDE8FD92BE1}"/>
              </a:ext>
            </a:extLst>
          </p:cNvPr>
          <p:cNvSpPr>
            <a:spLocks noGrp="1"/>
          </p:cNvSpPr>
          <p:nvPr>
            <p:ph type="title" idx="4294967295"/>
          </p:nvPr>
        </p:nvSpPr>
        <p:spPr>
          <a:xfrm>
            <a:off x="165100" y="754559"/>
            <a:ext cx="9575801" cy="368299"/>
          </a:xfrm>
          <a:solidFill>
            <a:srgbClr val="0096D2"/>
          </a:solidFill>
        </p:spPr>
        <p:txBody>
          <a:bodyPr>
            <a:normAutofit/>
          </a:bodyPr>
          <a:lstStyle/>
          <a:p>
            <a:pPr algn="r"/>
            <a:r>
              <a:rPr lang="ja-JP" altLang="en-US"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南部エリア　</a:t>
            </a:r>
            <a:r>
              <a:rPr lang="ja-JP"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地域連携</a:t>
            </a:r>
            <a:r>
              <a:rPr lang="en-US" altLang="ja-JP"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DMO</a:t>
            </a:r>
            <a:r>
              <a:rPr lang="ja-JP" altLang="en-US" sz="1600" b="1" kern="100" dirty="0">
                <a:solidFill>
                  <a:schemeClr val="bg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四国の右下観光局</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355F6F70-2B39-1672-4E2D-E25750D31C5D}"/>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7</a:t>
            </a:fld>
            <a:endParaRPr kumimoji="1" lang="ja-JP" altLang="en-US"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BC75C5A-601A-76F3-291A-F304B1BC50F9}"/>
              </a:ext>
            </a:extLst>
          </p:cNvPr>
          <p:cNvSpPr txBox="1"/>
          <p:nvPr/>
        </p:nvSpPr>
        <p:spPr>
          <a:xfrm>
            <a:off x="159330" y="1612839"/>
            <a:ext cx="6469446" cy="1131207"/>
          </a:xfrm>
          <a:prstGeom prst="rect">
            <a:avLst/>
          </a:prstGeom>
          <a:noFill/>
        </p:spPr>
        <p:txBody>
          <a:bodyPr wrap="square" rtlCol="0">
            <a:spAutoFit/>
          </a:bodyPr>
          <a:lstStyle/>
          <a:p>
            <a:pPr algn="just"/>
            <a:r>
              <a:rPr lang="ja-JP"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b="1" kern="100" dirty="0">
                <a:solidFill>
                  <a:srgbClr val="002060"/>
                </a:solidFill>
                <a:latin typeface="BIZ UDPゴシック" panose="020B0400000000000000" pitchFamily="50" charset="-128"/>
                <a:ea typeface="BIZ UDPゴシック" panose="020B0400000000000000" pitchFamily="50" charset="-128"/>
                <a:cs typeface="Times New Roman" panose="02020603050405020304" pitchFamily="18" charset="0"/>
              </a:rPr>
              <a:t>海を知る。海と遊ぶ。</a:t>
            </a:r>
            <a:r>
              <a:rPr lang="ja-JP"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600" b="1"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20000"/>
              </a:lnSpc>
            </a:pP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徳島県南部の</a:t>
            </a:r>
            <a:r>
              <a:rPr lang="ja-JP" altLang="ja-JP" sz="1050" kern="0" dirty="0">
                <a:solidFill>
                  <a:srgbClr val="212121"/>
                </a:solidFill>
                <a:effectLst/>
                <a:latin typeface="BIZ UDPゴシック" panose="020B0400000000000000" pitchFamily="50" charset="-128"/>
                <a:ea typeface="BIZ UDPゴシック" panose="020B0400000000000000" pitchFamily="50" charset="-128"/>
                <a:cs typeface="ＭＳ Ｐゴシック" panose="020B0600070205080204" pitchFamily="50" charset="-128"/>
              </a:rPr>
              <a:t>豊かな海資源</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を活かしたサーフィンやシーカヤックのほか、農林漁業も加え、自然の恵みを余すことなく体験・学習できるプログラムです。</a:t>
            </a:r>
            <a:endParaRPr lang="en-US"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20000"/>
              </a:lnSpc>
            </a:pP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研修を受けた熟練のインストラクターによる指導と徹底した安全管理の下、種々のマリンスポーツを体験でき、</a:t>
            </a:r>
            <a:r>
              <a:rPr lang="ja-JP" altLang="en-US"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安心して海の豊かさに触れ、持続可能な社会について考える機会を得ることができます。</a:t>
            </a:r>
            <a:endParaRPr lang="en-US"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6" name="object 25">
            <a:extLst>
              <a:ext uri="{FF2B5EF4-FFF2-40B4-BE49-F238E27FC236}">
                <a16:creationId xmlns:a16="http://schemas.microsoft.com/office/drawing/2014/main" id="{9CEF816E-EC66-DE29-5D23-8CCF7F73C64C}"/>
              </a:ext>
            </a:extLst>
          </p:cNvPr>
          <p:cNvSpPr txBox="1"/>
          <p:nvPr/>
        </p:nvSpPr>
        <p:spPr>
          <a:xfrm>
            <a:off x="196106" y="1184208"/>
            <a:ext cx="4617938" cy="395620"/>
          </a:xfrm>
          <a:prstGeom prst="rect">
            <a:avLst/>
          </a:prstGeom>
          <a:noFill/>
        </p:spPr>
        <p:txBody>
          <a:bodyPr vert="horz" wrap="square" lIns="0" tIns="26034" rIns="0" bIns="0" rtlCol="0">
            <a:spAutoFit/>
          </a:bodyPr>
          <a:lstStyle/>
          <a:p>
            <a:pPr marL="12700" lvl="0">
              <a:spcBef>
                <a:spcPts val="204"/>
              </a:spcBef>
              <a:buSzPct val="91666"/>
              <a:tabLst>
                <a:tab pos="165735" algn="l"/>
              </a:tabLst>
              <a:defRPr/>
            </a:pPr>
            <a:r>
              <a:rPr lang="ja-JP" altLang="en-US" sz="2400" b="1" dirty="0">
                <a:solidFill>
                  <a:srgbClr val="0096D2"/>
                </a:solidFill>
                <a:effectLst>
                  <a:glow rad="88900">
                    <a:schemeClr val="bg1"/>
                  </a:glow>
                </a:effectLst>
                <a:latin typeface="BIZ UDPゴシック" panose="020B0400000000000000" pitchFamily="50" charset="-128"/>
                <a:ea typeface="BIZ UDPゴシック" panose="020B0400000000000000" pitchFamily="50" charset="-128"/>
                <a:cs typeface="MS UI Gothic"/>
              </a:rPr>
              <a:t>南阿波よくばり体験</a:t>
            </a:r>
          </a:p>
        </p:txBody>
      </p:sp>
      <p:sp>
        <p:nvSpPr>
          <p:cNvPr id="12" name="テキスト ボックス 11">
            <a:extLst>
              <a:ext uri="{FF2B5EF4-FFF2-40B4-BE49-F238E27FC236}">
                <a16:creationId xmlns:a16="http://schemas.microsoft.com/office/drawing/2014/main" id="{D20DE281-4E09-B595-C2F8-A4EA71E0E615}"/>
              </a:ext>
            </a:extLst>
          </p:cNvPr>
          <p:cNvSpPr txBox="1"/>
          <p:nvPr/>
        </p:nvSpPr>
        <p:spPr>
          <a:xfrm>
            <a:off x="4030903" y="3477508"/>
            <a:ext cx="5833057" cy="1317848"/>
          </a:xfrm>
          <a:prstGeom prst="rect">
            <a:avLst/>
          </a:prstGeom>
          <a:noFill/>
        </p:spPr>
        <p:txBody>
          <a:bodyPr wrap="square" rtlCol="0">
            <a:noAutofit/>
          </a:bodyPr>
          <a:lstStyle/>
          <a:p>
            <a:pPr algn="just"/>
            <a:r>
              <a:rPr lang="ja-JP"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300" b="1" kern="100" dirty="0">
                <a:solidFill>
                  <a:srgbClr val="002060"/>
                </a:solidFill>
                <a:latin typeface="BIZ UDPゴシック" panose="020B0400000000000000" pitchFamily="50" charset="-128"/>
                <a:ea typeface="BIZ UDPゴシック" panose="020B0400000000000000" pitchFamily="50" charset="-128"/>
                <a:cs typeface="Times New Roman" panose="02020603050405020304" pitchFamily="18" charset="0"/>
              </a:rPr>
              <a:t>豊かな海の実態からの学び</a:t>
            </a:r>
            <a:r>
              <a:rPr lang="ja-JP"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13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endParaRPr lang="ja-JP" altLang="ja-JP" sz="600" b="1" kern="100" dirty="0">
              <a:solidFill>
                <a:srgbClr val="00206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20000"/>
              </a:lnSpc>
            </a:pP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豊かな生態系の陰で、徳島県へのアカウミガメの上陸産卵数は年々減少傾向にあり、</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自然環境の悪化</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実態を目の当たりに</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することもあります。海の豊かさに触れることは、環境問題</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をより身近に感じ</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ることにもつながり</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海の環境保全</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の必要性を感じてもらえます。</a:t>
            </a:r>
            <a:endParaRPr lang="en-US"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ct val="120000"/>
              </a:lnSpc>
            </a:pP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自然環境の維持と地域活性化は</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地域や社会の課題解決の第一歩であり、</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海の豊かさに触れ、　　　</a:t>
            </a:r>
            <a:r>
              <a:rPr lang="ja-JP" altLang="en-US"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自然環境下の</a:t>
            </a:r>
            <a:r>
              <a:rPr lang="ja-JP"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体験から得られ</a:t>
            </a:r>
            <a:r>
              <a:rPr lang="ja-JP" altLang="en-US"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る知見</a:t>
            </a:r>
            <a:r>
              <a:rPr lang="ja-JP" altLang="ja-JP"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en-US" sz="1050" b="1" kern="100" dirty="0">
                <a:solidFill>
                  <a:srgbClr val="C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、都会では学ぶことのできない特別なもの</a:t>
            </a:r>
            <a:r>
              <a:rPr lang="ja-JP" altLang="en-US"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です</a:t>
            </a:r>
            <a:r>
              <a:rPr lang="ja-JP" altLang="ja-JP" sz="105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p>
        </p:txBody>
      </p:sp>
      <p:sp>
        <p:nvSpPr>
          <p:cNvPr id="7" name="タイトル 1">
            <a:extLst>
              <a:ext uri="{FF2B5EF4-FFF2-40B4-BE49-F238E27FC236}">
                <a16:creationId xmlns:a16="http://schemas.microsoft.com/office/drawing/2014/main" id="{69DD046A-8E30-3012-FB55-4C05DACF9427}"/>
              </a:ext>
            </a:extLst>
          </p:cNvPr>
          <p:cNvSpPr txBox="1">
            <a:spLocks/>
          </p:cNvSpPr>
          <p:nvPr/>
        </p:nvSpPr>
        <p:spPr>
          <a:xfrm>
            <a:off x="3624646"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学習プログラム</a:t>
            </a:r>
          </a:p>
        </p:txBody>
      </p:sp>
      <p:sp>
        <p:nvSpPr>
          <p:cNvPr id="3" name="正方形/長方形 2">
            <a:extLst>
              <a:ext uri="{FF2B5EF4-FFF2-40B4-BE49-F238E27FC236}">
                <a16:creationId xmlns:a16="http://schemas.microsoft.com/office/drawing/2014/main" id="{0C147358-1F14-641F-2203-AB9E60A31B89}"/>
              </a:ext>
            </a:extLst>
          </p:cNvPr>
          <p:cNvSpPr/>
          <p:nvPr/>
        </p:nvSpPr>
        <p:spPr>
          <a:xfrm>
            <a:off x="4953000" y="5085703"/>
            <a:ext cx="4787902" cy="16181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85B78EE-D8B7-5723-4111-FD6BDF214865}"/>
              </a:ext>
            </a:extLst>
          </p:cNvPr>
          <p:cNvSpPr txBox="1"/>
          <p:nvPr/>
        </p:nvSpPr>
        <p:spPr>
          <a:xfrm>
            <a:off x="7581108" y="6257274"/>
            <a:ext cx="2045694" cy="400110"/>
          </a:xfrm>
          <a:prstGeom prst="rect">
            <a:avLst/>
          </a:prstGeom>
          <a:noFill/>
        </p:spPr>
        <p:txBody>
          <a:bodyPr wrap="square" rtlCol="0">
            <a:spAutoFit/>
          </a:bodyPr>
          <a:lstStyle/>
          <a:p>
            <a:r>
              <a:rPr kumimoji="1" lang="ja-JP" altLang="en-US" sz="1000" dirty="0">
                <a:latin typeface="BIZ UDPゴシック" panose="020B0400000000000000" pitchFamily="50" charset="-128"/>
                <a:ea typeface="BIZ UDPゴシック" panose="020B0400000000000000" pitchFamily="50" charset="-128"/>
              </a:rPr>
              <a:t>一般社団法人</a:t>
            </a:r>
            <a:r>
              <a:rPr kumimoji="1" lang="en-US" altLang="ja-JP" sz="1000" dirty="0">
                <a:latin typeface="BIZ UDPゴシック" panose="020B0400000000000000" pitchFamily="50" charset="-128"/>
                <a:ea typeface="BIZ UDPゴシック" panose="020B0400000000000000" pitchFamily="50" charset="-128"/>
              </a:rPr>
              <a:t> </a:t>
            </a:r>
            <a:r>
              <a:rPr kumimoji="1" lang="ja-JP" altLang="en-US" sz="1000" dirty="0">
                <a:latin typeface="BIZ UDPゴシック" panose="020B0400000000000000" pitchFamily="50" charset="-128"/>
                <a:ea typeface="BIZ UDPゴシック" panose="020B0400000000000000" pitchFamily="50" charset="-128"/>
              </a:rPr>
              <a:t>四国の右下観光局</a:t>
            </a:r>
            <a:endParaRPr kumimoji="1"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教育旅行推進室担当　西沢　猛</a:t>
            </a:r>
            <a:r>
              <a:rPr kumimoji="1" lang="ja-JP" altLang="en-US" sz="1000" dirty="0">
                <a:latin typeface="BIZ UDPゴシック" panose="020B0400000000000000" pitchFamily="50" charset="-128"/>
                <a:ea typeface="BIZ UDPゴシック" panose="020B0400000000000000" pitchFamily="50" charset="-128"/>
              </a:rPr>
              <a:t>氏</a:t>
            </a:r>
          </a:p>
        </p:txBody>
      </p:sp>
      <p:pic>
        <p:nvPicPr>
          <p:cNvPr id="13" name="図 12">
            <a:extLst>
              <a:ext uri="{FF2B5EF4-FFF2-40B4-BE49-F238E27FC236}">
                <a16:creationId xmlns:a16="http://schemas.microsoft.com/office/drawing/2014/main" id="{9A4715D4-AC01-371A-007F-E16AAE41D0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655"/>
          <a:stretch/>
        </p:blipFill>
        <p:spPr>
          <a:xfrm rot="5400000">
            <a:off x="8593022" y="5299801"/>
            <a:ext cx="1061809" cy="853137"/>
          </a:xfrm>
          <a:prstGeom prst="rect">
            <a:avLst/>
          </a:prstGeom>
        </p:spPr>
      </p:pic>
      <p:sp>
        <p:nvSpPr>
          <p:cNvPr id="16" name="object 4">
            <a:extLst>
              <a:ext uri="{FF2B5EF4-FFF2-40B4-BE49-F238E27FC236}">
                <a16:creationId xmlns:a16="http://schemas.microsoft.com/office/drawing/2014/main" id="{3D2D59FD-596C-FE1A-FEA4-8CB9331ADBA4}"/>
              </a:ext>
            </a:extLst>
          </p:cNvPr>
          <p:cNvSpPr txBox="1"/>
          <p:nvPr/>
        </p:nvSpPr>
        <p:spPr>
          <a:xfrm>
            <a:off x="5021386" y="5168245"/>
            <a:ext cx="3524648" cy="1077218"/>
          </a:xfrm>
          <a:prstGeom prst="rect">
            <a:avLst/>
          </a:prstGeom>
          <a:noFill/>
          <a:ln w="38100">
            <a:noFill/>
          </a:ln>
        </p:spPr>
        <p:txBody>
          <a:bodyPr vert="horz" wrap="square" lIns="0" tIns="12700" rIns="0" bIns="0" rtlCol="0">
            <a:spAutoFit/>
          </a:bodyPr>
          <a:lstStyle/>
          <a:p>
            <a:pPr marL="85725" lvl="0">
              <a:lnSpc>
                <a:spcPts val="1340"/>
              </a:lnSpc>
              <a:spcBef>
                <a:spcPts val="50"/>
              </a:spcBef>
              <a:defRPr/>
            </a:pPr>
            <a:r>
              <a:rPr lang="ja-JP" altLang="en-US" sz="1200" b="1" dirty="0">
                <a:latin typeface="BIZ UDPゴシック" panose="020B0400000000000000" pitchFamily="50" charset="-128"/>
                <a:ea typeface="BIZ UDPゴシック" panose="020B0400000000000000" pitchFamily="50" charset="-128"/>
                <a:cs typeface="Yu Gothic"/>
              </a:rPr>
              <a:t>体験時期：</a:t>
            </a:r>
            <a:r>
              <a:rPr lang="en-US" altLang="ja-JP" sz="1200" b="1" dirty="0">
                <a:latin typeface="BIZ UDPゴシック" panose="020B0400000000000000" pitchFamily="50" charset="-128"/>
                <a:ea typeface="BIZ UDPゴシック" panose="020B0400000000000000" pitchFamily="50" charset="-128"/>
                <a:cs typeface="Yu Gothic"/>
              </a:rPr>
              <a:t>5</a:t>
            </a:r>
            <a:r>
              <a:rPr lang="ja-JP" altLang="en-US" sz="1200" b="1" dirty="0">
                <a:latin typeface="BIZ UDPゴシック" panose="020B0400000000000000" pitchFamily="50" charset="-128"/>
                <a:ea typeface="BIZ UDPゴシック" panose="020B0400000000000000" pitchFamily="50" charset="-128"/>
                <a:cs typeface="Yu Gothic"/>
              </a:rPr>
              <a:t>～</a:t>
            </a:r>
            <a:r>
              <a:rPr lang="en-US" altLang="ja-JP" sz="1200" b="1" dirty="0">
                <a:latin typeface="BIZ UDPゴシック" panose="020B0400000000000000" pitchFamily="50" charset="-128"/>
                <a:ea typeface="BIZ UDPゴシック" panose="020B0400000000000000" pitchFamily="50" charset="-128"/>
                <a:cs typeface="Yu Gothic"/>
              </a:rPr>
              <a:t>10</a:t>
            </a:r>
            <a:r>
              <a:rPr lang="ja-JP" altLang="en-US" sz="1200" b="1" dirty="0">
                <a:latin typeface="BIZ UDPゴシック" panose="020B0400000000000000" pitchFamily="50" charset="-128"/>
                <a:ea typeface="BIZ UDPゴシック" panose="020B0400000000000000" pitchFamily="50" charset="-128"/>
                <a:cs typeface="Yu Gothic"/>
              </a:rPr>
              <a:t>月　　</a:t>
            </a:r>
            <a:r>
              <a:rPr lang="en-US" altLang="ja-JP" sz="1200" dirty="0">
                <a:latin typeface="BIZ UDPゴシック" panose="020B0400000000000000" pitchFamily="50" charset="-128"/>
                <a:ea typeface="BIZ UDPゴシック" panose="020B0400000000000000" pitchFamily="50" charset="-128"/>
                <a:cs typeface="Yu Gothic"/>
              </a:rPr>
              <a:t>※SUP</a:t>
            </a:r>
            <a:r>
              <a:rPr lang="ja-JP" altLang="en-US" sz="1200" dirty="0">
                <a:latin typeface="BIZ UDPゴシック" panose="020B0400000000000000" pitchFamily="50" charset="-128"/>
                <a:ea typeface="BIZ UDPゴシック" panose="020B0400000000000000" pitchFamily="50" charset="-128"/>
                <a:cs typeface="Yu Gothic"/>
              </a:rPr>
              <a:t>は通年可能</a:t>
            </a:r>
            <a:endParaRPr lang="en-US" altLang="ja-JP" sz="1200" dirty="0">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lang="ja-JP" altLang="en-US" sz="1200" b="1" dirty="0">
                <a:latin typeface="BIZ UDPゴシック" panose="020B0400000000000000" pitchFamily="50" charset="-128"/>
                <a:ea typeface="BIZ UDPゴシック" panose="020B0400000000000000" pitchFamily="50" charset="-128"/>
                <a:cs typeface="Yu Gothic"/>
              </a:rPr>
              <a:t>体験時間：</a:t>
            </a:r>
            <a:r>
              <a:rPr lang="en-US" altLang="ja-JP" sz="1200" b="1" dirty="0">
                <a:latin typeface="BIZ UDPゴシック" panose="020B0400000000000000" pitchFamily="50" charset="-128"/>
                <a:ea typeface="BIZ UDPゴシック" panose="020B0400000000000000" pitchFamily="50" charset="-128"/>
                <a:cs typeface="Yu Gothic"/>
              </a:rPr>
              <a:t>150</a:t>
            </a:r>
            <a:r>
              <a:rPr lang="ja-JP" altLang="en-US" sz="1200" b="1" dirty="0">
                <a:latin typeface="BIZ UDPゴシック" panose="020B0400000000000000" pitchFamily="50" charset="-128"/>
                <a:ea typeface="BIZ UDPゴシック" panose="020B0400000000000000" pitchFamily="50" charset="-128"/>
                <a:cs typeface="Yu Gothic"/>
              </a:rPr>
              <a:t>分</a:t>
            </a:r>
          </a:p>
          <a:p>
            <a:pPr marL="85725" lvl="0">
              <a:lnSpc>
                <a:spcPts val="1340"/>
              </a:lnSpc>
              <a:spcBef>
                <a:spcPts val="50"/>
              </a:spcBef>
              <a:defRPr/>
            </a:pPr>
            <a:r>
              <a:rPr lang="ja-JP" altLang="en-US" sz="1200" b="1" dirty="0">
                <a:latin typeface="BIZ UDPゴシック" panose="020B0400000000000000" pitchFamily="50" charset="-128"/>
                <a:ea typeface="BIZ UDPゴシック" panose="020B0400000000000000" pitchFamily="50" charset="-128"/>
                <a:cs typeface="Yu Gothic"/>
              </a:rPr>
              <a:t>予約申込：１ヶ月前</a:t>
            </a:r>
          </a:p>
          <a:p>
            <a:pPr marL="85725" lvl="0">
              <a:lnSpc>
                <a:spcPts val="1340"/>
              </a:lnSpc>
              <a:spcBef>
                <a:spcPts val="50"/>
              </a:spcBef>
              <a:defRPr/>
            </a:pPr>
            <a:r>
              <a:rPr lang="ja-JP" altLang="en-US" sz="1200" b="1" dirty="0">
                <a:latin typeface="BIZ UDPゴシック" panose="020B0400000000000000" pitchFamily="50" charset="-128"/>
                <a:ea typeface="BIZ UDPゴシック" panose="020B0400000000000000" pitchFamily="50" charset="-128"/>
                <a:cs typeface="Yu Gothic"/>
              </a:rPr>
              <a:t>住　　　所：徳島県海部郡牟岐町大字中村字本村１４</a:t>
            </a:r>
            <a:endParaRPr lang="en-US" altLang="ja-JP" sz="1200" b="1" dirty="0">
              <a:latin typeface="BIZ UDPゴシック" panose="020B0400000000000000" pitchFamily="50" charset="-128"/>
              <a:ea typeface="BIZ UDPゴシック" panose="020B0400000000000000" pitchFamily="50" charset="-128"/>
              <a:cs typeface="Yu Gothic"/>
            </a:endParaRPr>
          </a:p>
          <a:p>
            <a:pPr marL="85725" lvl="0">
              <a:lnSpc>
                <a:spcPts val="1340"/>
              </a:lnSpc>
              <a:spcBef>
                <a:spcPts val="50"/>
              </a:spcBef>
              <a:defRPr/>
            </a:pPr>
            <a:r>
              <a:rPr lang="ja-JP" altLang="en-US" sz="1200" b="1" dirty="0">
                <a:latin typeface="BIZ UDPゴシック" panose="020B0400000000000000" pitchFamily="50" charset="-128"/>
                <a:ea typeface="BIZ UDPゴシック" panose="020B0400000000000000" pitchFamily="50" charset="-128"/>
                <a:cs typeface="Yu Gothic"/>
              </a:rPr>
              <a:t>連 絡 先 ：</a:t>
            </a:r>
            <a:r>
              <a:rPr lang="en-US" altLang="ja-JP" sz="1200" b="1" dirty="0">
                <a:latin typeface="BIZ UDPゴシック" panose="020B0400000000000000" pitchFamily="50" charset="-128"/>
                <a:ea typeface="BIZ UDPゴシック" panose="020B0400000000000000" pitchFamily="50" charset="-128"/>
                <a:cs typeface="Yu Gothic"/>
              </a:rPr>
              <a:t>TEL 0884 72 2622 </a:t>
            </a:r>
          </a:p>
          <a:p>
            <a:pPr marL="85725" lvl="0">
              <a:lnSpc>
                <a:spcPts val="1340"/>
              </a:lnSpc>
              <a:spcBef>
                <a:spcPts val="50"/>
              </a:spcBef>
              <a:defRPr/>
            </a:pPr>
            <a:r>
              <a:rPr lang="ja-JP" altLang="en-US" sz="1200" b="1" dirty="0">
                <a:latin typeface="BIZ UDPゴシック" panose="020B0400000000000000" pitchFamily="50" charset="-128"/>
                <a:ea typeface="BIZ UDPゴシック" panose="020B0400000000000000" pitchFamily="50" charset="-128"/>
                <a:cs typeface="Yu Gothic"/>
              </a:rPr>
              <a:t>　　　   　  </a:t>
            </a:r>
            <a:r>
              <a:rPr lang="en-US" altLang="ja-JP" sz="1200" b="1" dirty="0">
                <a:latin typeface="BIZ UDPゴシック" panose="020B0400000000000000" pitchFamily="50" charset="-128"/>
                <a:ea typeface="BIZ UDPゴシック" panose="020B0400000000000000" pitchFamily="50" charset="-128"/>
                <a:cs typeface="Yu Gothic"/>
              </a:rPr>
              <a:t>FAX 0884 72 2623</a:t>
            </a:r>
          </a:p>
        </p:txBody>
      </p:sp>
      <p:grpSp>
        <p:nvGrpSpPr>
          <p:cNvPr id="40" name="グループ化 39">
            <a:extLst>
              <a:ext uri="{FF2B5EF4-FFF2-40B4-BE49-F238E27FC236}">
                <a16:creationId xmlns:a16="http://schemas.microsoft.com/office/drawing/2014/main" id="{984A3175-811D-6C6A-9D5C-453550F9B858}"/>
              </a:ext>
            </a:extLst>
          </p:cNvPr>
          <p:cNvGrpSpPr/>
          <p:nvPr/>
        </p:nvGrpSpPr>
        <p:grpSpPr>
          <a:xfrm>
            <a:off x="169442" y="2822281"/>
            <a:ext cx="3876898" cy="1009254"/>
            <a:chOff x="195080" y="2922557"/>
            <a:chExt cx="3815371" cy="993237"/>
          </a:xfrm>
        </p:grpSpPr>
        <p:pic>
          <p:nvPicPr>
            <p:cNvPr id="24" name="図 23">
              <a:extLst>
                <a:ext uri="{FF2B5EF4-FFF2-40B4-BE49-F238E27FC236}">
                  <a16:creationId xmlns:a16="http://schemas.microsoft.com/office/drawing/2014/main" id="{82FDCA3F-C7DC-87AA-FEC9-C174FA29711E}"/>
                </a:ext>
              </a:extLst>
            </p:cNvPr>
            <p:cNvPicPr>
              <a:picLocks noChangeAspect="1"/>
            </p:cNvPicPr>
            <p:nvPr/>
          </p:nvPicPr>
          <p:blipFill rotWithShape="1">
            <a:blip r:embed="rId3">
              <a:extLst>
                <a:ext uri="{28A0092B-C50C-407E-A947-70E740481C1C}">
                  <a14:useLocalDpi xmlns:a14="http://schemas.microsoft.com/office/drawing/2010/main" val="0"/>
                </a:ext>
              </a:extLst>
            </a:blip>
            <a:srcRect t="24704" b="5278"/>
            <a:stretch/>
          </p:blipFill>
          <p:spPr>
            <a:xfrm>
              <a:off x="2119063" y="2922557"/>
              <a:ext cx="1891388" cy="993237"/>
            </a:xfrm>
            <a:prstGeom prst="rect">
              <a:avLst/>
            </a:prstGeom>
          </p:spPr>
        </p:pic>
        <p:pic>
          <p:nvPicPr>
            <p:cNvPr id="27" name="図 26">
              <a:extLst>
                <a:ext uri="{FF2B5EF4-FFF2-40B4-BE49-F238E27FC236}">
                  <a16:creationId xmlns:a16="http://schemas.microsoft.com/office/drawing/2014/main" id="{277AC1BC-9848-EFD4-58FC-6D84E43E203A}"/>
                </a:ext>
              </a:extLst>
            </p:cNvPr>
            <p:cNvPicPr preferRelativeResize="0">
              <a:picLocks/>
            </p:cNvPicPr>
            <p:nvPr/>
          </p:nvPicPr>
          <p:blipFill rotWithShape="1">
            <a:blip r:embed="rId4" cstate="email">
              <a:extLst>
                <a:ext uri="{28A0092B-C50C-407E-A947-70E740481C1C}">
                  <a14:useLocalDpi xmlns:a14="http://schemas.microsoft.com/office/drawing/2010/main"/>
                </a:ext>
              </a:extLst>
            </a:blip>
            <a:srcRect/>
            <a:stretch/>
          </p:blipFill>
          <p:spPr>
            <a:xfrm>
              <a:off x="195080" y="2922557"/>
              <a:ext cx="1882650" cy="986941"/>
            </a:xfrm>
            <a:prstGeom prst="rect">
              <a:avLst/>
            </a:prstGeom>
          </p:spPr>
        </p:pic>
      </p:grpSp>
      <p:graphicFrame>
        <p:nvGraphicFramePr>
          <p:cNvPr id="18" name="表 17">
            <a:extLst>
              <a:ext uri="{FF2B5EF4-FFF2-40B4-BE49-F238E27FC236}">
                <a16:creationId xmlns:a16="http://schemas.microsoft.com/office/drawing/2014/main" id="{D8E888EE-DD67-D32F-8778-0F55B3690068}"/>
              </a:ext>
            </a:extLst>
          </p:cNvPr>
          <p:cNvGraphicFramePr>
            <a:graphicFrameLocks noGrp="1"/>
          </p:cNvGraphicFramePr>
          <p:nvPr>
            <p:extLst>
              <p:ext uri="{D42A27DB-BD31-4B8C-83A1-F6EECF244321}">
                <p14:modId xmlns:p14="http://schemas.microsoft.com/office/powerpoint/2010/main" val="2272372249"/>
              </p:ext>
            </p:extLst>
          </p:nvPr>
        </p:nvGraphicFramePr>
        <p:xfrm>
          <a:off x="191293" y="4528158"/>
          <a:ext cx="3520966" cy="2198946"/>
        </p:xfrm>
        <a:graphic>
          <a:graphicData uri="http://schemas.openxmlformats.org/drawingml/2006/table">
            <a:tbl>
              <a:tblPr/>
              <a:tblGrid>
                <a:gridCol w="203647">
                  <a:extLst>
                    <a:ext uri="{9D8B030D-6E8A-4147-A177-3AD203B41FA5}">
                      <a16:colId xmlns:a16="http://schemas.microsoft.com/office/drawing/2014/main" val="789017890"/>
                    </a:ext>
                  </a:extLst>
                </a:gridCol>
                <a:gridCol w="878919">
                  <a:extLst>
                    <a:ext uri="{9D8B030D-6E8A-4147-A177-3AD203B41FA5}">
                      <a16:colId xmlns:a16="http://schemas.microsoft.com/office/drawing/2014/main" val="818061070"/>
                    </a:ext>
                  </a:extLst>
                </a:gridCol>
                <a:gridCol w="1208689">
                  <a:extLst>
                    <a:ext uri="{9D8B030D-6E8A-4147-A177-3AD203B41FA5}">
                      <a16:colId xmlns:a16="http://schemas.microsoft.com/office/drawing/2014/main" val="231119596"/>
                    </a:ext>
                  </a:extLst>
                </a:gridCol>
                <a:gridCol w="294290">
                  <a:extLst>
                    <a:ext uri="{9D8B030D-6E8A-4147-A177-3AD203B41FA5}">
                      <a16:colId xmlns:a16="http://schemas.microsoft.com/office/drawing/2014/main" val="1432164189"/>
                    </a:ext>
                  </a:extLst>
                </a:gridCol>
                <a:gridCol w="325821">
                  <a:extLst>
                    <a:ext uri="{9D8B030D-6E8A-4147-A177-3AD203B41FA5}">
                      <a16:colId xmlns:a16="http://schemas.microsoft.com/office/drawing/2014/main" val="2923123080"/>
                    </a:ext>
                  </a:extLst>
                </a:gridCol>
                <a:gridCol w="252248">
                  <a:extLst>
                    <a:ext uri="{9D8B030D-6E8A-4147-A177-3AD203B41FA5}">
                      <a16:colId xmlns:a16="http://schemas.microsoft.com/office/drawing/2014/main" val="2890030916"/>
                    </a:ext>
                  </a:extLst>
                </a:gridCol>
                <a:gridCol w="357352">
                  <a:extLst>
                    <a:ext uri="{9D8B030D-6E8A-4147-A177-3AD203B41FA5}">
                      <a16:colId xmlns:a16="http://schemas.microsoft.com/office/drawing/2014/main" val="2127097257"/>
                    </a:ext>
                  </a:extLst>
                </a:gridCol>
              </a:tblGrid>
              <a:tr h="118868">
                <a:tc rowSpan="2" gridSpan="2">
                  <a:txBody>
                    <a:bodyPr/>
                    <a:lstStyle/>
                    <a:p>
                      <a:pPr 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体　験　名</a:t>
                      </a:r>
                      <a:endParaRPr kumimoji="1" lang="ja-JP" altLang="en-US" sz="800" b="0" dirty="0">
                        <a:solidFill>
                          <a:schemeClr val="tx1"/>
                        </a:solidFill>
                      </a:endParaRPr>
                    </a:p>
                  </a:txBody>
                  <a:tcPr marL="8510" marR="8510" marT="851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hMerge="1">
                  <a:txBody>
                    <a:bodyPr/>
                    <a:lstStyle/>
                    <a:p>
                      <a:endParaRPr kumimoji="1" lang="ja-JP" altLang="en-US"/>
                    </a:p>
                  </a:txBody>
                  <a:tcPr>
                    <a:lnL w="6350" cap="flat" cmpd="sng" algn="ctr">
                      <a:solidFill>
                        <a:schemeClr val="tx1"/>
                      </a:solidFill>
                      <a:prstDash val="solid"/>
                      <a:round/>
                      <a:headEnd type="none" w="med" len="med"/>
                      <a:tailEnd type="none" w="med" len="med"/>
                    </a:lnL>
                  </a:tcPr>
                </a:tc>
                <a:tc rowSpan="2">
                  <a:txBody>
                    <a:bodyPr/>
                    <a:lstStyle/>
                    <a:p>
                      <a:pPr 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場　　所</a:t>
                      </a:r>
                      <a:endParaRPr kumimoji="1" lang="ja-JP" altLang="en-US" sz="800" b="0" dirty="0">
                        <a:solidFill>
                          <a:schemeClr val="tx1"/>
                        </a:solidFill>
                      </a:endParaRPr>
                    </a:p>
                  </a:txBody>
                  <a:tcPr marL="8510" marR="8510" marT="85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2">
                  <a:txBody>
                    <a:bodyPr/>
                    <a:lstStyle/>
                    <a:p>
                      <a:pPr algn="ctr" font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生徒</a:t>
                      </a:r>
                    </a:p>
                  </a:txBody>
                  <a:tcPr marL="8510" marR="8510" marT="851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kumimoji="1" lang="ja-JP" altLang="en-US" dirty="0"/>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6D2"/>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dirty="0">
                          <a:solidFill>
                            <a:schemeClr val="tx1"/>
                          </a:solidFill>
                          <a:latin typeface="BIZ UDPゴシック" panose="020B0400000000000000" pitchFamily="50" charset="-128"/>
                          <a:ea typeface="BIZ UDPゴシック" panose="020B0400000000000000" pitchFamily="50" charset="-128"/>
                        </a:rPr>
                        <a:t>教員</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計</a:t>
                      </a:r>
                    </a:p>
                  </a:txBody>
                  <a:tcPr marL="8510" marR="8510" marT="851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61342858"/>
                  </a:ext>
                </a:extLst>
              </a:tr>
              <a:tr h="118868">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男</a:t>
                      </a:r>
                      <a:endParaRPr kumimoji="1" lang="ja-JP" altLang="en-US" sz="800" b="0" dirty="0">
                        <a:solidFill>
                          <a:schemeClr val="tx1"/>
                        </a:solidFill>
                      </a:endParaRPr>
                    </a:p>
                  </a:txBody>
                  <a:tcPr marL="8510" marR="8510" marT="8510" marB="0" anchor="ctr">
                    <a:lnL w="63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ja-JP" altLang="en-US" sz="800" b="0" i="0" u="none" strike="noStrike" dirty="0">
                          <a:solidFill>
                            <a:schemeClr val="tx1"/>
                          </a:solidFill>
                          <a:effectLst/>
                          <a:latin typeface="BIZ UDPゴシック" panose="020B0400000000000000" pitchFamily="50" charset="-128"/>
                          <a:ea typeface="BIZ UDPゴシック" panose="020B0400000000000000" pitchFamily="50" charset="-128"/>
                        </a:rPr>
                        <a:t>女</a:t>
                      </a:r>
                      <a:endParaRPr kumimoji="1" lang="ja-JP" altLang="en-US" sz="800" b="0" dirty="0">
                        <a:solidFill>
                          <a:schemeClr val="tx1"/>
                        </a:solidFill>
                      </a:endParaRP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vMerge="1">
                  <a:txBody>
                    <a:bodyPr/>
                    <a:lstStyle/>
                    <a:p>
                      <a:endParaRPr dirty="0"/>
                    </a:p>
                  </a:txBody>
                  <a:tcPr marL="8510" marR="8510" marT="851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6D2"/>
                    </a:solidFill>
                  </a:tcPr>
                </a:tc>
                <a:tc vMerge="1">
                  <a:txBody>
                    <a:bodyPr/>
                    <a:lstStyle/>
                    <a:p>
                      <a:endParaRPr dirty="0"/>
                    </a:p>
                  </a:txBody>
                  <a:tcPr marL="8510" marR="8510" marT="8510" marB="0" anchor="ct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6D2"/>
                    </a:solidFill>
                  </a:tcPr>
                </a:tc>
                <a:extLst>
                  <a:ext uri="{0D108BD9-81ED-4DB2-BD59-A6C34878D82A}">
                    <a16:rowId xmlns:a16="http://schemas.microsoft.com/office/drawing/2014/main" val="2691933873"/>
                  </a:ext>
                </a:extLst>
              </a:tr>
              <a:tr h="145620">
                <a:tc rowSpan="6">
                  <a:txBody>
                    <a:bodyPr/>
                    <a:lstStyle/>
                    <a:p>
                      <a:pPr algn="ctr" fontAlgn="ctr"/>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午前</a:t>
                      </a:r>
                    </a:p>
                  </a:txBody>
                  <a:tcPr marL="8510" marR="8510" marT="8510"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シュノーケリング</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マリンジャム（海陽町）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16</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14</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31</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970143"/>
                  </a:ext>
                </a:extLst>
              </a:tr>
              <a:tr h="148093">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シーカヤック</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マリンジャム（海陽町）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7</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20</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5692731"/>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伊勢えび料理</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まぜのおか</a:t>
                      </a: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C</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サイト（海陽町）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35</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23</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60</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6191733"/>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カツオのたたき</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まぜのおか</a:t>
                      </a: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B</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サイト（海陽町）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25</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49</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8762470"/>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サーフィン</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生見海岸（東洋町）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14</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20</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0897313"/>
                  </a:ext>
                </a:extLst>
              </a:tr>
              <a:tr h="148093">
                <a:tc vMerge="1">
                  <a:txBody>
                    <a:bodyPr/>
                    <a:lstStyle/>
                    <a:p>
                      <a:endParaRPr kumimoji="1" lang="ja-JP" altLang="en-US"/>
                    </a:p>
                  </a:txBody>
                  <a:tcPr/>
                </a:tc>
                <a:tc>
                  <a:txBody>
                    <a:bodyPr/>
                    <a:lstStyle/>
                    <a:p>
                      <a:pPr algn="l" fontAlgn="ctr"/>
                      <a:r>
                        <a:rPr 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SUP</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恵比須浜海岸（美波町）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11</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7</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18</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0971465"/>
                  </a:ext>
                </a:extLst>
              </a:tr>
              <a:tr h="148093">
                <a:tc rowSpan="7">
                  <a:txBody>
                    <a:bodyPr/>
                    <a:lstStyle/>
                    <a:p>
                      <a:pPr algn="ctr" fontAlgn="ctr"/>
                      <a:r>
                        <a:rPr lang="ja-JP" altLang="en-US" sz="900" b="1" i="0" u="none" strike="noStrike" dirty="0">
                          <a:solidFill>
                            <a:srgbClr val="000000"/>
                          </a:solidFill>
                          <a:effectLst/>
                          <a:latin typeface="BIZ UDPゴシック" panose="020B0400000000000000" pitchFamily="50" charset="-128"/>
                          <a:ea typeface="BIZ UDPゴシック" panose="020B0400000000000000" pitchFamily="50" charset="-128"/>
                        </a:rPr>
                        <a:t>午後</a:t>
                      </a:r>
                    </a:p>
                  </a:txBody>
                  <a:tcPr marL="8510" marR="8510" marT="8510"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シーカヤック</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マリンジャム（海陽町）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16</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14</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30</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90374157"/>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サーフィン</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TW"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生見海岸（東洋町）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7</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19</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5584363"/>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シュノーケリング</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マリンジャム（海陽町）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13</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7</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22</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7678743"/>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かずら細工</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まぜのおか多目的室（海陽町）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16</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4066775"/>
                  </a:ext>
                </a:extLst>
              </a:tr>
              <a:tr h="145620">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藍染め</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まぜのおか</a:t>
                      </a:r>
                      <a:r>
                        <a:rPr lang="en-US" altLang="ja-JP" sz="700" b="0" i="0" u="none" strike="noStrike" dirty="0">
                          <a:solidFill>
                            <a:srgbClr val="000000"/>
                          </a:solidFill>
                          <a:effectLst/>
                          <a:latin typeface="BIZ UDPゴシック" panose="020B0400000000000000" pitchFamily="50" charset="-128"/>
                          <a:ea typeface="BIZ UDPゴシック" panose="020B0400000000000000" pitchFamily="50" charset="-128"/>
                        </a:rPr>
                        <a:t>A</a:t>
                      </a: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サイト（海陽町）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16</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98479"/>
                  </a:ext>
                </a:extLst>
              </a:tr>
              <a:tr h="180754">
                <a:tc vMerge="1">
                  <a:txBody>
                    <a:bodyPr/>
                    <a:lstStyle/>
                    <a:p>
                      <a:endParaRPr kumimoji="1" lang="ja-JP" altLang="en-US"/>
                    </a:p>
                  </a:txBody>
                  <a:tcPr/>
                </a:tc>
                <a:tc>
                  <a:txBody>
                    <a:bodyPr/>
                    <a:lstStyle/>
                    <a:p>
                      <a:pPr algn="l" fontAlgn="ctr"/>
                      <a:r>
                        <a:rPr lang="ja-JP" alt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港釣り</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古牟岐港（牟岐町）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45</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32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2</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79</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0763731"/>
                  </a:ext>
                </a:extLst>
              </a:tr>
              <a:tr h="148093">
                <a:tc vMerge="1">
                  <a:txBody>
                    <a:bodyPr/>
                    <a:lstStyle/>
                    <a:p>
                      <a:endParaRPr kumimoji="1" lang="ja-JP" altLang="en-US"/>
                    </a:p>
                  </a:txBody>
                  <a:tcPr/>
                </a:tc>
                <a:tc>
                  <a:txBody>
                    <a:bodyPr/>
                    <a:lstStyle/>
                    <a:p>
                      <a:pPr algn="l" fontAlgn="ctr"/>
                      <a:r>
                        <a:rPr lang="en-US" sz="800" b="1" i="0" u="none" strike="noStrike" dirty="0">
                          <a:solidFill>
                            <a:srgbClr val="000000"/>
                          </a:solidFill>
                          <a:effectLst/>
                          <a:latin typeface="BIZ UDPゴシック" panose="020B0400000000000000" pitchFamily="50" charset="-128"/>
                          <a:ea typeface="BIZ UDPゴシック" panose="020B0400000000000000" pitchFamily="50" charset="-128"/>
                        </a:rPr>
                        <a:t> SUP</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dirty="0">
                          <a:solidFill>
                            <a:srgbClr val="000000"/>
                          </a:solidFill>
                          <a:effectLst/>
                          <a:latin typeface="BIZ UDPゴシック" panose="020B0400000000000000" pitchFamily="50" charset="-128"/>
                          <a:ea typeface="BIZ UDPゴシック" panose="020B0400000000000000" pitchFamily="50" charset="-128"/>
                        </a:rPr>
                        <a:t> 恵比須浜海岸（美波町）</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dirty="0">
                          <a:solidFill>
                            <a:srgbClr val="000000"/>
                          </a:solidFill>
                          <a:effectLst/>
                          <a:latin typeface="BIZ UDPゴシック" panose="020B0400000000000000" pitchFamily="50" charset="-128"/>
                          <a:ea typeface="BIZ UDPゴシック" panose="020B0400000000000000" pitchFamily="50" charset="-128"/>
                        </a:rPr>
                        <a:t>15</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800" b="0" i="0" u="none" strike="noStrike">
                          <a:solidFill>
                            <a:srgbClr val="000000"/>
                          </a:solidFill>
                          <a:effectLst/>
                          <a:latin typeface="BIZ UDPゴシック" panose="020B0400000000000000" pitchFamily="50" charset="-128"/>
                          <a:ea typeface="BIZ UDPゴシック" panose="020B0400000000000000" pitchFamily="50" charset="-128"/>
                        </a:rPr>
                        <a:t>15</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ja-JP" altLang="en-US" sz="800" b="0" i="0" u="none" strike="noStrike" dirty="0">
                          <a:solidFill>
                            <a:srgbClr val="000000"/>
                          </a:solidFill>
                          <a:effectLst/>
                          <a:latin typeface="BIZ UDPゴシック" panose="020B0400000000000000" pitchFamily="50" charset="-128"/>
                          <a:ea typeface="BIZ UDPゴシック" panose="020B0400000000000000" pitchFamily="50" charset="-128"/>
                        </a:rPr>
                        <a:t>　</a:t>
                      </a:r>
                    </a:p>
                  </a:txBody>
                  <a:tcPr marL="8510" marR="8510" marT="85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altLang="ja-JP" sz="800" b="1" i="0" u="none" strike="noStrike" dirty="0">
                          <a:solidFill>
                            <a:srgbClr val="000000"/>
                          </a:solidFill>
                          <a:effectLst/>
                          <a:latin typeface="BIZ UDPゴシック" panose="020B0400000000000000" pitchFamily="50" charset="-128"/>
                          <a:ea typeface="BIZ UDPゴシック" panose="020B0400000000000000" pitchFamily="50" charset="-128"/>
                        </a:rPr>
                        <a:t>30</a:t>
                      </a:r>
                    </a:p>
                  </a:txBody>
                  <a:tcPr marL="8510" marR="8510" marT="851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9940049"/>
                  </a:ext>
                </a:extLst>
              </a:tr>
            </a:tbl>
          </a:graphicData>
        </a:graphic>
      </p:graphicFrame>
      <p:sp>
        <p:nvSpPr>
          <p:cNvPr id="19" name="object 4">
            <a:extLst>
              <a:ext uri="{FF2B5EF4-FFF2-40B4-BE49-F238E27FC236}">
                <a16:creationId xmlns:a16="http://schemas.microsoft.com/office/drawing/2014/main" id="{F967AEBF-ABE3-F15B-640C-0C78E45CB518}"/>
              </a:ext>
            </a:extLst>
          </p:cNvPr>
          <p:cNvSpPr txBox="1"/>
          <p:nvPr/>
        </p:nvSpPr>
        <p:spPr>
          <a:xfrm>
            <a:off x="191293" y="3999302"/>
            <a:ext cx="1341264" cy="461665"/>
          </a:xfrm>
          <a:prstGeom prst="rect">
            <a:avLst/>
          </a:prstGeom>
          <a:solidFill>
            <a:srgbClr val="0096D2"/>
          </a:solidFill>
          <a:ln w="9525">
            <a:solidFill>
              <a:srgbClr val="0096D2"/>
            </a:solidFill>
          </a:ln>
        </p:spPr>
        <p:txBody>
          <a:bodyPr vert="horz" wrap="square" lIns="0" tIns="12700" rIns="0" bIns="0" rtlCol="0" anchor="ctr" anchorCtr="0">
            <a:noAutofit/>
          </a:bodyPr>
          <a:lstStyle/>
          <a:p>
            <a:pPr marL="85725" lvl="0" algn="ctr">
              <a:spcBef>
                <a:spcPts val="50"/>
              </a:spcBef>
              <a:defRPr/>
            </a:pPr>
            <a:r>
              <a:rPr lang="en-US" altLang="ja-JP" sz="1100" b="1" dirty="0">
                <a:solidFill>
                  <a:schemeClr val="bg1"/>
                </a:solidFill>
                <a:latin typeface="BIZ UDPゴシック" panose="020B0400000000000000" pitchFamily="50" charset="-128"/>
                <a:ea typeface="BIZ UDPゴシック" panose="020B0400000000000000" pitchFamily="50" charset="-128"/>
                <a:cs typeface="Yu Gothic"/>
              </a:rPr>
              <a:t>【</a:t>
            </a:r>
            <a:r>
              <a:rPr lang="ja-JP" altLang="en-US" sz="1100" b="1" dirty="0">
                <a:solidFill>
                  <a:schemeClr val="bg1"/>
                </a:solidFill>
                <a:latin typeface="BIZ UDPゴシック" panose="020B0400000000000000" pitchFamily="50" charset="-128"/>
                <a:ea typeface="BIZ UDPゴシック" panose="020B0400000000000000" pitchFamily="50" charset="-128"/>
                <a:cs typeface="Yu Gothic"/>
              </a:rPr>
              <a:t>体験概要例</a:t>
            </a:r>
            <a:r>
              <a:rPr lang="en-US" altLang="ja-JP" sz="1100" b="1" dirty="0">
                <a:solidFill>
                  <a:schemeClr val="bg1"/>
                </a:solidFill>
                <a:latin typeface="BIZ UDPゴシック" panose="020B0400000000000000" pitchFamily="50" charset="-128"/>
                <a:ea typeface="BIZ UDPゴシック" panose="020B0400000000000000" pitchFamily="50" charset="-128"/>
                <a:cs typeface="Yu Gothic"/>
              </a:rPr>
              <a:t>】</a:t>
            </a:r>
            <a:endParaRPr lang="ja-JP" altLang="en-US" sz="1100" b="1" dirty="0">
              <a:solidFill>
                <a:schemeClr val="bg1"/>
              </a:solidFill>
              <a:latin typeface="BIZ UDPゴシック" panose="020B0400000000000000" pitchFamily="50" charset="-128"/>
              <a:ea typeface="BIZ UDPゴシック" panose="020B0400000000000000" pitchFamily="50" charset="-128"/>
              <a:cs typeface="Yu Gothic"/>
            </a:endParaRPr>
          </a:p>
        </p:txBody>
      </p:sp>
      <p:sp>
        <p:nvSpPr>
          <p:cNvPr id="20" name="テキスト ボックス 19">
            <a:extLst>
              <a:ext uri="{FF2B5EF4-FFF2-40B4-BE49-F238E27FC236}">
                <a16:creationId xmlns:a16="http://schemas.microsoft.com/office/drawing/2014/main" id="{E7B53AD8-1313-949F-333B-F1AF2B9F1CAB}"/>
              </a:ext>
            </a:extLst>
          </p:cNvPr>
          <p:cNvSpPr txBox="1"/>
          <p:nvPr/>
        </p:nvSpPr>
        <p:spPr>
          <a:xfrm>
            <a:off x="1532557" y="3995279"/>
            <a:ext cx="2179702" cy="461665"/>
          </a:xfrm>
          <a:prstGeom prst="rect">
            <a:avLst/>
          </a:prstGeom>
          <a:noFill/>
          <a:ln>
            <a:solidFill>
              <a:srgbClr val="0096D2"/>
            </a:solidFill>
          </a:ln>
        </p:spPr>
        <p:txBody>
          <a:bodyPr wrap="square" rtlCol="0">
            <a:spAutoFit/>
          </a:bodyPr>
          <a:lstStyle/>
          <a:p>
            <a:r>
              <a:rPr kumimoji="1" lang="zh-CN" altLang="en-US" sz="800" dirty="0">
                <a:latin typeface="BIZ UDPゴシック" panose="020B0400000000000000" pitchFamily="50" charset="-128"/>
                <a:ea typeface="BIZ UDPゴシック" panose="020B0400000000000000" pitchFamily="50" charset="-128"/>
              </a:rPr>
              <a:t>学 校 名</a:t>
            </a:r>
            <a:r>
              <a:rPr kumimoji="1" lang="ja-JP" altLang="en-US" sz="800" dirty="0">
                <a:latin typeface="BIZ UDPゴシック" panose="020B0400000000000000" pitchFamily="50" charset="-128"/>
                <a:ea typeface="BIZ UDPゴシック" panose="020B0400000000000000" pitchFamily="50" charset="-128"/>
              </a:rPr>
              <a:t>：首都圏の某公立</a:t>
            </a:r>
            <a:r>
              <a:rPr kumimoji="1" lang="zh-CN" altLang="en-US" sz="800" dirty="0">
                <a:latin typeface="BIZ UDPゴシック" panose="020B0400000000000000" pitchFamily="50" charset="-128"/>
                <a:ea typeface="BIZ UDPゴシック" panose="020B0400000000000000" pitchFamily="50" charset="-128"/>
              </a:rPr>
              <a:t>高等学校</a:t>
            </a:r>
            <a:r>
              <a:rPr kumimoji="1" lang="ja-JP" altLang="en-US" sz="800" dirty="0">
                <a:latin typeface="BIZ UDPゴシック" panose="020B0400000000000000" pitchFamily="50" charset="-128"/>
                <a:ea typeface="BIZ UDPゴシック" panose="020B0400000000000000" pitchFamily="50" charset="-128"/>
              </a:rPr>
              <a:t>　様</a:t>
            </a:r>
            <a:endParaRPr kumimoji="1" lang="en-US" altLang="zh-CN" sz="800" dirty="0">
              <a:latin typeface="BIZ UDPゴシック" panose="020B0400000000000000" pitchFamily="50" charset="-128"/>
              <a:ea typeface="BIZ UDPゴシック" panose="020B0400000000000000" pitchFamily="50" charset="-128"/>
            </a:endParaRPr>
          </a:p>
          <a:p>
            <a:r>
              <a:rPr kumimoji="1" lang="zh-CN" altLang="en-US" sz="800" dirty="0">
                <a:latin typeface="BIZ UDPゴシック" panose="020B0400000000000000" pitchFamily="50" charset="-128"/>
                <a:ea typeface="BIZ UDPゴシック" panose="020B0400000000000000" pitchFamily="50" charset="-128"/>
              </a:rPr>
              <a:t>参 加 者</a:t>
            </a:r>
            <a:r>
              <a:rPr kumimoji="1" lang="ja-JP" altLang="en-US" sz="800" dirty="0">
                <a:latin typeface="BIZ UDPゴシック" panose="020B0400000000000000" pitchFamily="50" charset="-128"/>
                <a:ea typeface="BIZ UDPゴシック" panose="020B0400000000000000" pitchFamily="50" charset="-128"/>
              </a:rPr>
              <a:t>：</a:t>
            </a:r>
            <a:r>
              <a:rPr kumimoji="1" lang="zh-CN" altLang="en-US" sz="800" dirty="0">
                <a:latin typeface="BIZ UDPゴシック" panose="020B0400000000000000" pitchFamily="50" charset="-128"/>
                <a:ea typeface="BIZ UDPゴシック" panose="020B0400000000000000" pitchFamily="50" charset="-128"/>
              </a:rPr>
              <a:t>生徒  </a:t>
            </a:r>
            <a:r>
              <a:rPr kumimoji="1" lang="en-US" altLang="zh-CN" sz="800" dirty="0">
                <a:latin typeface="BIZ UDPゴシック" panose="020B0400000000000000" pitchFamily="50" charset="-128"/>
                <a:ea typeface="BIZ UDPゴシック" panose="020B0400000000000000" pitchFamily="50" charset="-128"/>
              </a:rPr>
              <a:t>191</a:t>
            </a:r>
            <a:r>
              <a:rPr kumimoji="1" lang="ja-JP" altLang="en-US" sz="800" dirty="0">
                <a:latin typeface="BIZ UDPゴシック" panose="020B0400000000000000" pitchFamily="50" charset="-128"/>
                <a:ea typeface="BIZ UDPゴシック" panose="020B0400000000000000" pitchFamily="50" charset="-128"/>
              </a:rPr>
              <a:t>名（</a:t>
            </a:r>
            <a:r>
              <a:rPr kumimoji="1" lang="zh-CN" altLang="en-US" sz="800" dirty="0">
                <a:latin typeface="BIZ UDPゴシック" panose="020B0400000000000000" pitchFamily="50" charset="-128"/>
                <a:ea typeface="BIZ UDPゴシック" panose="020B0400000000000000" pitchFamily="50" charset="-128"/>
              </a:rPr>
              <a:t>男</a:t>
            </a:r>
            <a:r>
              <a:rPr kumimoji="1" lang="en-US" altLang="zh-CN" sz="800" dirty="0">
                <a:latin typeface="BIZ UDPゴシック" panose="020B0400000000000000" pitchFamily="50" charset="-128"/>
                <a:ea typeface="BIZ UDPゴシック" panose="020B0400000000000000" pitchFamily="50" charset="-128"/>
              </a:rPr>
              <a:t>99</a:t>
            </a:r>
            <a:r>
              <a:rPr kumimoji="1" lang="ja-JP" altLang="en-US" sz="800" dirty="0">
                <a:latin typeface="BIZ UDPゴシック" panose="020B0400000000000000" pitchFamily="50" charset="-128"/>
                <a:ea typeface="BIZ UDPゴシック" panose="020B0400000000000000" pitchFamily="50" charset="-128"/>
              </a:rPr>
              <a:t>名／</a:t>
            </a:r>
            <a:r>
              <a:rPr kumimoji="1" lang="zh-CN" altLang="en-US" sz="800" dirty="0">
                <a:latin typeface="BIZ UDPゴシック" panose="020B0400000000000000" pitchFamily="50" charset="-128"/>
                <a:ea typeface="BIZ UDPゴシック" panose="020B0400000000000000" pitchFamily="50" charset="-128"/>
              </a:rPr>
              <a:t>女</a:t>
            </a:r>
            <a:r>
              <a:rPr kumimoji="1" lang="en-US" altLang="zh-CN" sz="800" dirty="0">
                <a:latin typeface="BIZ UDPゴシック" panose="020B0400000000000000" pitchFamily="50" charset="-128"/>
                <a:ea typeface="BIZ UDPゴシック" panose="020B0400000000000000" pitchFamily="50" charset="-128"/>
              </a:rPr>
              <a:t>92</a:t>
            </a:r>
            <a:r>
              <a:rPr kumimoji="1" lang="ja-JP" altLang="en-US" sz="800" dirty="0">
                <a:latin typeface="BIZ UDPゴシック" panose="020B0400000000000000" pitchFamily="50" charset="-128"/>
                <a:ea typeface="BIZ UDPゴシック" panose="020B0400000000000000" pitchFamily="50" charset="-128"/>
              </a:rPr>
              <a:t>名）</a:t>
            </a:r>
            <a:endParaRPr kumimoji="1" lang="en-US" altLang="zh-CN" sz="800" dirty="0">
              <a:latin typeface="BIZ UDPゴシック" panose="020B0400000000000000" pitchFamily="50" charset="-128"/>
              <a:ea typeface="BIZ UDPゴシック" panose="020B0400000000000000" pitchFamily="50" charset="-128"/>
            </a:endParaRPr>
          </a:p>
          <a:p>
            <a:r>
              <a:rPr kumimoji="1" lang="zh-CN" altLang="en-US" sz="800" dirty="0">
                <a:latin typeface="BIZ UDPゴシック" panose="020B0400000000000000" pitchFamily="50" charset="-128"/>
                <a:ea typeface="BIZ UDPゴシック" panose="020B0400000000000000" pitchFamily="50" charset="-128"/>
              </a:rPr>
              <a:t>教</a:t>
            </a:r>
            <a:r>
              <a:rPr kumimoji="1" lang="ja-JP" altLang="en-US" sz="800" dirty="0">
                <a:latin typeface="BIZ UDPゴシック" panose="020B0400000000000000" pitchFamily="50" charset="-128"/>
                <a:ea typeface="BIZ UDPゴシック" panose="020B0400000000000000" pitchFamily="50" charset="-128"/>
              </a:rPr>
              <a:t>　　　</a:t>
            </a:r>
            <a:r>
              <a:rPr kumimoji="1" lang="zh-CN" altLang="en-US" sz="800" dirty="0">
                <a:latin typeface="BIZ UDPゴシック" panose="020B0400000000000000" pitchFamily="50" charset="-128"/>
                <a:ea typeface="BIZ UDPゴシック" panose="020B0400000000000000" pitchFamily="50" charset="-128"/>
              </a:rPr>
              <a:t>員</a:t>
            </a:r>
            <a:r>
              <a:rPr kumimoji="1" lang="ja-JP" altLang="en-US" sz="800" dirty="0">
                <a:latin typeface="BIZ UDPゴシック" panose="020B0400000000000000" pitchFamily="50" charset="-128"/>
                <a:ea typeface="BIZ UDPゴシック" panose="020B0400000000000000" pitchFamily="50" charset="-128"/>
              </a:rPr>
              <a:t>：</a:t>
            </a:r>
            <a:r>
              <a:rPr kumimoji="1" lang="en-US" altLang="zh-CN" sz="800" dirty="0">
                <a:latin typeface="BIZ UDPゴシック" panose="020B0400000000000000" pitchFamily="50" charset="-128"/>
                <a:ea typeface="BIZ UDPゴシック" panose="020B0400000000000000" pitchFamily="50" charset="-128"/>
              </a:rPr>
              <a:t>10</a:t>
            </a:r>
            <a:r>
              <a:rPr kumimoji="1" lang="ja-JP" altLang="en-US" sz="800" dirty="0">
                <a:latin typeface="BIZ UDPゴシック" panose="020B0400000000000000" pitchFamily="50" charset="-128"/>
                <a:ea typeface="BIZ UDPゴシック" panose="020B0400000000000000" pitchFamily="50" charset="-128"/>
              </a:rPr>
              <a:t>名</a:t>
            </a:r>
          </a:p>
        </p:txBody>
      </p:sp>
      <p:grpSp>
        <p:nvGrpSpPr>
          <p:cNvPr id="39" name="グループ化 38">
            <a:extLst>
              <a:ext uri="{FF2B5EF4-FFF2-40B4-BE49-F238E27FC236}">
                <a16:creationId xmlns:a16="http://schemas.microsoft.com/office/drawing/2014/main" id="{839302E9-43E3-24B7-E4BE-21560FBCD361}"/>
              </a:ext>
            </a:extLst>
          </p:cNvPr>
          <p:cNvGrpSpPr/>
          <p:nvPr/>
        </p:nvGrpSpPr>
        <p:grpSpPr>
          <a:xfrm>
            <a:off x="6661887" y="1289988"/>
            <a:ext cx="3079013" cy="2086552"/>
            <a:chOff x="6003475" y="1289988"/>
            <a:chExt cx="3079013" cy="2086552"/>
          </a:xfrm>
        </p:grpSpPr>
        <p:pic>
          <p:nvPicPr>
            <p:cNvPr id="23" name="図 22">
              <a:extLst>
                <a:ext uri="{FF2B5EF4-FFF2-40B4-BE49-F238E27FC236}">
                  <a16:creationId xmlns:a16="http://schemas.microsoft.com/office/drawing/2014/main" id="{65AF3FA1-4E24-E63B-904B-A9C3D6FCBF3A}"/>
                </a:ext>
              </a:extLst>
            </p:cNvPr>
            <p:cNvPicPr>
              <a:picLocks noChangeAspect="1"/>
            </p:cNvPicPr>
            <p:nvPr/>
          </p:nvPicPr>
          <p:blipFill rotWithShape="1">
            <a:blip r:embed="rId5">
              <a:extLst>
                <a:ext uri="{28A0092B-C50C-407E-A947-70E740481C1C}">
                  <a14:useLocalDpi xmlns:a14="http://schemas.microsoft.com/office/drawing/2010/main" val="0"/>
                </a:ext>
              </a:extLst>
            </a:blip>
            <a:srcRect t="907"/>
            <a:stretch/>
          </p:blipFill>
          <p:spPr>
            <a:xfrm>
              <a:off x="6003475" y="2295634"/>
              <a:ext cx="1638767" cy="1080906"/>
            </a:xfrm>
            <a:prstGeom prst="rect">
              <a:avLst/>
            </a:prstGeom>
          </p:spPr>
        </p:pic>
        <p:pic>
          <p:nvPicPr>
            <p:cNvPr id="25" name="図 24">
              <a:extLst>
                <a:ext uri="{FF2B5EF4-FFF2-40B4-BE49-F238E27FC236}">
                  <a16:creationId xmlns:a16="http://schemas.microsoft.com/office/drawing/2014/main" id="{DD6CA71F-9425-E926-F114-8080C6323D04}"/>
                </a:ext>
              </a:extLst>
            </p:cNvPr>
            <p:cNvPicPr>
              <a:picLocks noChangeAspect="1"/>
            </p:cNvPicPr>
            <p:nvPr/>
          </p:nvPicPr>
          <p:blipFill rotWithShape="1">
            <a:blip r:embed="rId6">
              <a:extLst>
                <a:ext uri="{28A0092B-C50C-407E-A947-70E740481C1C}">
                  <a14:useLocalDpi xmlns:a14="http://schemas.microsoft.com/office/drawing/2010/main" val="0"/>
                </a:ext>
              </a:extLst>
            </a:blip>
            <a:srcRect l="8540" t="38409" r="22694" b="6372"/>
            <a:stretch/>
          </p:blipFill>
          <p:spPr>
            <a:xfrm>
              <a:off x="6003475" y="1289988"/>
              <a:ext cx="1638768" cy="986941"/>
            </a:xfrm>
            <a:prstGeom prst="rect">
              <a:avLst/>
            </a:prstGeom>
          </p:spPr>
        </p:pic>
        <p:pic>
          <p:nvPicPr>
            <p:cNvPr id="34" name="図 33">
              <a:extLst>
                <a:ext uri="{FF2B5EF4-FFF2-40B4-BE49-F238E27FC236}">
                  <a16:creationId xmlns:a16="http://schemas.microsoft.com/office/drawing/2014/main" id="{3E6FA198-E7A5-2471-8A6A-587EB4161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9926" y="2309518"/>
              <a:ext cx="1412562" cy="1059422"/>
            </a:xfrm>
            <a:prstGeom prst="rect">
              <a:avLst/>
            </a:prstGeom>
          </p:spPr>
        </p:pic>
        <p:pic>
          <p:nvPicPr>
            <p:cNvPr id="36" name="図 35">
              <a:extLst>
                <a:ext uri="{FF2B5EF4-FFF2-40B4-BE49-F238E27FC236}">
                  <a16:creationId xmlns:a16="http://schemas.microsoft.com/office/drawing/2014/main" id="{B0CECCDA-799D-0027-C0FE-FE86B7DAA129}"/>
                </a:ext>
              </a:extLst>
            </p:cNvPr>
            <p:cNvPicPr>
              <a:picLocks noChangeAspect="1"/>
            </p:cNvPicPr>
            <p:nvPr/>
          </p:nvPicPr>
          <p:blipFill rotWithShape="1">
            <a:blip r:embed="rId8">
              <a:extLst>
                <a:ext uri="{28A0092B-C50C-407E-A947-70E740481C1C}">
                  <a14:useLocalDpi xmlns:a14="http://schemas.microsoft.com/office/drawing/2010/main" val="0"/>
                </a:ext>
              </a:extLst>
            </a:blip>
            <a:srcRect t="8123"/>
            <a:stretch/>
          </p:blipFill>
          <p:spPr>
            <a:xfrm>
              <a:off x="7675354" y="1302597"/>
              <a:ext cx="1407134" cy="972435"/>
            </a:xfrm>
            <a:prstGeom prst="rect">
              <a:avLst/>
            </a:prstGeom>
          </p:spPr>
        </p:pic>
      </p:grpSp>
    </p:spTree>
    <p:extLst>
      <p:ext uri="{BB962C8B-B14F-4D97-AF65-F5344CB8AC3E}">
        <p14:creationId xmlns:p14="http://schemas.microsoft.com/office/powerpoint/2010/main" val="2061998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5AE96400-DCC7-DE84-EEB5-69B03C9A154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773" y="1525623"/>
            <a:ext cx="8071373" cy="5332377"/>
          </a:xfrm>
          <a:prstGeom prst="rect">
            <a:avLst/>
          </a:prstGeom>
        </p:spPr>
      </p:pic>
      <p:sp>
        <p:nvSpPr>
          <p:cNvPr id="2" name="タイトル 1">
            <a:extLst>
              <a:ext uri="{FF2B5EF4-FFF2-40B4-BE49-F238E27FC236}">
                <a16:creationId xmlns:a16="http://schemas.microsoft.com/office/drawing/2014/main" id="{880D42E8-B707-A43E-DF24-E86DBD0FA2CF}"/>
              </a:ext>
            </a:extLst>
          </p:cNvPr>
          <p:cNvSpPr>
            <a:spLocks noGrp="1"/>
          </p:cNvSpPr>
          <p:nvPr>
            <p:ph type="title" idx="4294967295"/>
          </p:nvPr>
        </p:nvSpPr>
        <p:spPr>
          <a:xfrm>
            <a:off x="1970227" y="781510"/>
            <a:ext cx="5434179" cy="320602"/>
          </a:xfrm>
        </p:spPr>
        <p:txBody>
          <a:bodyPr>
            <a:noAutofit/>
          </a:bodyPr>
          <a:lstStyle/>
          <a:p>
            <a:pPr>
              <a:lnSpc>
                <a:spcPct val="100000"/>
              </a:lnSpc>
            </a:pPr>
            <a:r>
              <a:rPr lang="en-US" altLang="ja-JP" sz="1600" b="1" i="0" u="none" strike="noStrike" dirty="0">
                <a:solidFill>
                  <a:srgbClr val="000000"/>
                </a:solidFill>
                <a:effectLst/>
                <a:latin typeface="BIZ UDPゴシック" panose="020B0400000000000000" pitchFamily="50" charset="-128"/>
                <a:ea typeface="BIZ UDPゴシック" panose="020B0400000000000000" pitchFamily="50" charset="-128"/>
              </a:rPr>
              <a:t>SDG</a:t>
            </a:r>
            <a:r>
              <a:rPr lang="ja-JP"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t>ｓな探究学習。</a:t>
            </a: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Yu Gothic"/>
              </a:rPr>
              <a:t>大地と営む</a:t>
            </a:r>
            <a:r>
              <a:rPr kumimoji="0" lang="ja-JP" altLang="en-US" sz="1600" b="1" kern="0" dirty="0">
                <a:latin typeface="BIZ UDPゴシック" panose="020B0400000000000000" pitchFamily="50" charset="-128"/>
                <a:ea typeface="BIZ UDPゴシック" panose="020B0400000000000000" pitchFamily="50" charset="-128"/>
                <a:cs typeface="Meiryo UI" panose="020B0604030504040204" pitchFamily="50" charset="-128"/>
              </a:rPr>
              <a:t>先人たちの </a:t>
            </a:r>
            <a:r>
              <a:rPr lang="ja-JP"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b="1" i="0" u="none" strike="noStrike" dirty="0">
                <a:solidFill>
                  <a:srgbClr val="FF0000"/>
                </a:solidFill>
                <a:effectLst/>
                <a:latin typeface="BIZ UDPゴシック" panose="020B0400000000000000" pitchFamily="50" charset="-128"/>
                <a:ea typeface="BIZ UDPゴシック" panose="020B0400000000000000" pitchFamily="50" charset="-128"/>
              </a:rPr>
              <a:t>徳</a:t>
            </a:r>
            <a:r>
              <a:rPr lang="ja-JP" altLang="en-US" sz="1600" b="1" i="0" u="none" strike="noStrike" dirty="0">
                <a:solidFill>
                  <a:srgbClr val="000000"/>
                </a:solidFill>
                <a:effectLst/>
                <a:latin typeface="BIZ UDPゴシック" panose="020B0400000000000000" pitchFamily="50" charset="-128"/>
                <a:ea typeface="BIZ UDPゴシック" panose="020B0400000000000000" pitchFamily="50" charset="-128"/>
              </a:rPr>
              <a:t>」を巡る。</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3" name="object 5">
            <a:extLst>
              <a:ext uri="{FF2B5EF4-FFF2-40B4-BE49-F238E27FC236}">
                <a16:creationId xmlns:a16="http://schemas.microsoft.com/office/drawing/2014/main" id="{4B54F081-C797-6399-A9EA-40962D356B8B}"/>
              </a:ext>
            </a:extLst>
          </p:cNvPr>
          <p:cNvSpPr txBox="1"/>
          <p:nvPr/>
        </p:nvSpPr>
        <p:spPr>
          <a:xfrm>
            <a:off x="0" y="1205023"/>
            <a:ext cx="9906000" cy="320601"/>
          </a:xfrm>
          <a:prstGeom prst="rect">
            <a:avLst/>
          </a:prstGeom>
          <a:solidFill>
            <a:srgbClr val="00B05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　</a:t>
            </a:r>
            <a:r>
              <a:rPr kumimoji="1" lang="en-US" altLang="ja-JP"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a:t>
            </a: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西部エリア</a:t>
            </a:r>
            <a:r>
              <a:rPr kumimoji="1" lang="en-US" altLang="ja-JP"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Yu Gothic"/>
              </a:rPr>
              <a:t>大地と営む</a:t>
            </a:r>
            <a:r>
              <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先人たちの </a:t>
            </a:r>
            <a:r>
              <a:rPr kumimoji="0" lang="ja-JP" altLang="en-US" sz="2000" b="1" i="0" u="none" strike="noStrike" kern="0" cap="none" spc="0" normalizeH="0" baseline="0" noProof="0" dirty="0">
                <a:ln>
                  <a:noFill/>
                </a:ln>
                <a:solidFill>
                  <a:srgbClr val="FF6600"/>
                </a:solidFill>
                <a:effectLst>
                  <a:glow rad="127000">
                    <a:prstClr val="white"/>
                  </a:glow>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徳</a:t>
            </a:r>
            <a:r>
              <a:rPr kumimoji="0" lang="ja-JP" altLang="en-US" sz="1400" b="1" i="0" u="none" strike="noStrike" kern="0" cap="none" spc="0" normalizeH="0" baseline="0" noProof="0" dirty="0">
                <a:ln>
                  <a:noFill/>
                </a:ln>
                <a:solidFill>
                  <a:srgbClr val="FF0000"/>
                </a:solidFill>
                <a:effectLst>
                  <a:glow rad="127000">
                    <a:prstClr val="white"/>
                  </a:glow>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に学ぶ</a:t>
            </a:r>
            <a:r>
              <a:rPr kumimoji="0" lang="ja-JP" altLang="en-US" sz="20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日本の原風景　そらの郷</a:t>
            </a: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Yu Gothic"/>
              </a:rPr>
              <a:t>　</a:t>
            </a:r>
            <a:endParaRPr kumimoji="0" lang="en-US" altLang="ja-JP" sz="2000" b="1" kern="0" dirty="0">
              <a:solidFill>
                <a:schemeClr val="bg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5" name="図 4">
            <a:extLst>
              <a:ext uri="{FF2B5EF4-FFF2-40B4-BE49-F238E27FC236}">
                <a16:creationId xmlns:a16="http://schemas.microsoft.com/office/drawing/2014/main" id="{E769BF01-4BEC-62A9-55C8-615F20836FCC}"/>
              </a:ext>
            </a:extLst>
          </p:cNvPr>
          <p:cNvPicPr>
            <a:picLocks noChangeAspect="1"/>
          </p:cNvPicPr>
          <p:nvPr/>
        </p:nvPicPr>
        <p:blipFill>
          <a:blip r:embed="rId3"/>
          <a:stretch>
            <a:fillRect/>
          </a:stretch>
        </p:blipFill>
        <p:spPr>
          <a:xfrm>
            <a:off x="8156575" y="746827"/>
            <a:ext cx="1593789" cy="402125"/>
          </a:xfrm>
          <a:prstGeom prst="rect">
            <a:avLst/>
          </a:prstGeom>
        </p:spPr>
      </p:pic>
      <p:sp>
        <p:nvSpPr>
          <p:cNvPr id="8" name="スライド番号プレースホルダー 7">
            <a:extLst>
              <a:ext uri="{FF2B5EF4-FFF2-40B4-BE49-F238E27FC236}">
                <a16:creationId xmlns:a16="http://schemas.microsoft.com/office/drawing/2014/main" id="{207BCE4F-6F1E-2D62-5F1D-3052559ADF75}"/>
              </a:ext>
            </a:extLst>
          </p:cNvPr>
          <p:cNvSpPr>
            <a:spLocks noGrp="1"/>
          </p:cNvSpPr>
          <p:nvPr>
            <p:ph type="sldNum" sz="quarter" idx="12"/>
          </p:nvPr>
        </p:nvSpPr>
        <p:spPr/>
        <p:txBody>
          <a:bodyPr/>
          <a:lstStyle/>
          <a:p>
            <a:fld id="{CBF46457-1B9F-4FAC-BEFB-EEAA1D48BCDA}" type="slidenum">
              <a:rPr kumimoji="1" lang="ja-JP" altLang="en-US" smtClean="0">
                <a:latin typeface="BIZ UDPゴシック" panose="020B0400000000000000" pitchFamily="50" charset="-128"/>
                <a:ea typeface="BIZ UDPゴシック" panose="020B0400000000000000" pitchFamily="50" charset="-128"/>
              </a:rPr>
              <a:t>8</a:t>
            </a:fld>
            <a:endParaRPr kumimoji="1" lang="ja-JP" altLang="en-US">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87EBA623-CB85-EAED-62E2-067C79D03499}"/>
              </a:ext>
            </a:extLst>
          </p:cNvPr>
          <p:cNvSpPr txBox="1">
            <a:spLocks/>
          </p:cNvSpPr>
          <p:nvPr/>
        </p:nvSpPr>
        <p:spPr>
          <a:xfrm>
            <a:off x="165101" y="759249"/>
            <a:ext cx="1769483" cy="365125"/>
          </a:xfrm>
          <a:prstGeom prst="rect">
            <a:avLst/>
          </a:prstGeom>
          <a:solidFill>
            <a:srgbClr val="00B05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rPr>
              <a:t>探究学習❸</a:t>
            </a:r>
            <a:r>
              <a:rPr lang="en-US" altLang="ja-JP" sz="1600" b="1" dirty="0">
                <a:solidFill>
                  <a:schemeClr val="bg1"/>
                </a:solidFill>
                <a:latin typeface="BIZ UDPゴシック" panose="020B0400000000000000" pitchFamily="50" charset="-128"/>
                <a:ea typeface="BIZ UDPゴシック" panose="020B0400000000000000" pitchFamily="50" charset="-128"/>
              </a:rPr>
              <a:t> </a:t>
            </a:r>
          </a:p>
        </p:txBody>
      </p:sp>
      <p:sp>
        <p:nvSpPr>
          <p:cNvPr id="4" name="テキスト ボックス 3">
            <a:extLst>
              <a:ext uri="{FF2B5EF4-FFF2-40B4-BE49-F238E27FC236}">
                <a16:creationId xmlns:a16="http://schemas.microsoft.com/office/drawing/2014/main" id="{CD8B4F8A-275E-D172-5F14-E8B2BC1A03FB}"/>
              </a:ext>
            </a:extLst>
          </p:cNvPr>
          <p:cNvSpPr txBox="1"/>
          <p:nvPr/>
        </p:nvSpPr>
        <p:spPr>
          <a:xfrm>
            <a:off x="1970227" y="1535005"/>
            <a:ext cx="7920000" cy="238033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四国の中央部の山間地域である徳島県西部で展開する教育旅行民泊です。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学びの内容は、本物の暮らしの中でサスティナブルな自給的農業の体験を</a:t>
            </a:r>
            <a:endParaRPr kumimoji="0" lang="en-US"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通じて</a:t>
            </a:r>
            <a:r>
              <a:rPr kumimoji="0" lang="en-US"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SDGs</a:t>
            </a: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の実践現場である「</a:t>
            </a:r>
            <a:r>
              <a:rPr kumimoji="0" lang="en-US"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ESD</a:t>
            </a: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教育旅行」として提供しています。</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ほとんどの教育民泊家庭は、急峻な山腹の斜面に張り付くように形成される集落に存在し、特有の文化的景観を形成</a:t>
            </a:r>
            <a:r>
              <a:rPr kumimoji="0" lang="ja-JP" altLang="en-US"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し、</a:t>
            </a: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資源循環型農業として「世界農業遺産」にも認定されています。</a:t>
            </a:r>
            <a:endParaRPr kumimoji="0" lang="en-US"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ja-JP" sz="1400" b="1" i="0" u="none" strike="noStrike" kern="100" cap="none" spc="0" normalizeH="0" baseline="0" noProof="0" dirty="0">
                <a:ln>
                  <a:noFill/>
                </a:ln>
                <a:solidFill>
                  <a:prstClr val="black"/>
                </a:solidFill>
                <a:effectLst>
                  <a:glow rad="101600">
                    <a:prstClr val="white"/>
                  </a:glow>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多自然な環境の中での暮らし体験は、単なる農業体験や収穫体験ではなく、人間力や生活力を高める貴重な経験となります。</a:t>
            </a:r>
          </a:p>
        </p:txBody>
      </p:sp>
      <p:sp>
        <p:nvSpPr>
          <p:cNvPr id="10" name="テキスト ボックス 9">
            <a:extLst>
              <a:ext uri="{FF2B5EF4-FFF2-40B4-BE49-F238E27FC236}">
                <a16:creationId xmlns:a16="http://schemas.microsoft.com/office/drawing/2014/main" id="{A8BA8B4E-B84C-B7AA-C030-8C5DB5BDA801}"/>
              </a:ext>
            </a:extLst>
          </p:cNvPr>
          <p:cNvSpPr txBox="1"/>
          <p:nvPr/>
        </p:nvSpPr>
        <p:spPr>
          <a:xfrm>
            <a:off x="172128" y="6500039"/>
            <a:ext cx="3293451" cy="276999"/>
          </a:xfrm>
          <a:prstGeom prst="rect">
            <a:avLst/>
          </a:prstGeom>
          <a:solidFill>
            <a:srgbClr val="FFFFFF">
              <a:alpha val="50196"/>
            </a:srgbClr>
          </a:solidFill>
        </p:spPr>
        <p:txBody>
          <a:bodyPr wrap="square" rtlCol="0">
            <a:spAutoFit/>
          </a:bodyPr>
          <a:lstStyle/>
          <a:p>
            <a:pPr algn="ctr"/>
            <a:r>
              <a:rPr kumimoji="1" lang="ja-JP" altLang="en-US" sz="1200" b="1" dirty="0">
                <a:effectLst>
                  <a:glow rad="101600">
                    <a:schemeClr val="bg1"/>
                  </a:glow>
                </a:effectLst>
                <a:latin typeface="BIZ UDPゴシック" panose="020B0400000000000000" pitchFamily="50" charset="-128"/>
                <a:ea typeface="BIZ UDPゴシック" panose="020B0400000000000000" pitchFamily="50" charset="-128"/>
              </a:rPr>
              <a:t>写真：傾斜地農耕システム（にし阿波地区）</a:t>
            </a:r>
          </a:p>
        </p:txBody>
      </p:sp>
      <p:sp>
        <p:nvSpPr>
          <p:cNvPr id="11" name="テキスト ボックス 10">
            <a:extLst>
              <a:ext uri="{FF2B5EF4-FFF2-40B4-BE49-F238E27FC236}">
                <a16:creationId xmlns:a16="http://schemas.microsoft.com/office/drawing/2014/main" id="{76259165-1C86-7303-1F54-059744AA883B}"/>
              </a:ext>
            </a:extLst>
          </p:cNvPr>
          <p:cNvSpPr txBox="1"/>
          <p:nvPr/>
        </p:nvSpPr>
        <p:spPr>
          <a:xfrm>
            <a:off x="7034057" y="5192713"/>
            <a:ext cx="2716307" cy="461665"/>
          </a:xfrm>
          <a:prstGeom prst="rect">
            <a:avLst/>
          </a:prstGeom>
          <a:solidFill>
            <a:srgbClr val="00B050">
              <a:alpha val="60000"/>
            </a:srgbClr>
          </a:solidFill>
        </p:spPr>
        <p:txBody>
          <a:bodyPr wrap="square" rtlCol="0">
            <a:spAutoFit/>
          </a:bodyP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にし阿波</a:t>
            </a:r>
            <a:r>
              <a:rPr lang="ja-JP" altLang="en-US" sz="1200" b="1" i="0" dirty="0">
                <a:solidFill>
                  <a:schemeClr val="bg1"/>
                </a:solidFill>
                <a:effectLst/>
                <a:latin typeface="BIZ UDPゴシック" panose="020B0400000000000000" pitchFamily="50" charset="-128"/>
                <a:ea typeface="BIZ UDPゴシック" panose="020B0400000000000000" pitchFamily="50" charset="-128"/>
              </a:rPr>
              <a:t>の傾斜地農耕システム</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1200" b="1" dirty="0">
                <a:solidFill>
                  <a:schemeClr val="bg1"/>
                </a:solidFill>
                <a:latin typeface="BIZ UDPゴシック" panose="020B0400000000000000" pitchFamily="50" charset="-128"/>
                <a:ea typeface="BIZ UDPゴシック" panose="020B0400000000000000" pitchFamily="50" charset="-128"/>
              </a:rPr>
              <a:t>年世界農業遺産に選定</a:t>
            </a:r>
            <a:endParaRPr kumimoji="1" lang="en-US" altLang="ja-JP" sz="1200" b="1" dirty="0">
              <a:solidFill>
                <a:schemeClr val="bg1"/>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FBC9CAD5-1574-493D-B230-1073670B1F92}"/>
              </a:ext>
            </a:extLst>
          </p:cNvPr>
          <p:cNvSpPr txBox="1">
            <a:spLocks/>
          </p:cNvSpPr>
          <p:nvPr/>
        </p:nvSpPr>
        <p:spPr>
          <a:xfrm>
            <a:off x="3624646" y="403497"/>
            <a:ext cx="1396740" cy="225761"/>
          </a:xfrm>
          <a:prstGeom prst="rect">
            <a:avLst/>
          </a:prstGeom>
          <a:solidFill>
            <a:schemeClr val="bg1"/>
          </a:solidFill>
          <a:ln w="19050">
            <a:solidFill>
              <a:schemeClr val="bg1"/>
            </a:solidFill>
          </a:ln>
        </p:spPr>
        <p:txBody>
          <a:bodyPr vert="horz" lIns="0" tIns="0" rIns="0" bIns="0" rtlCol="0" anchor="ctr">
            <a:noAutofit/>
          </a:bodyPr>
          <a:lstStyle>
            <a:lvl1pPr algn="l" defTabSz="914400" rtl="0" eaLnBrk="1" latinLnBrk="0" hangingPunct="1">
              <a:lnSpc>
                <a:spcPct val="90000"/>
              </a:lnSpc>
              <a:spcBef>
                <a:spcPct val="0"/>
              </a:spcBef>
              <a:buNone/>
              <a:defRPr kumimoji="1" sz="1200" b="1" kern="1200">
                <a:solidFill>
                  <a:schemeClr val="bg1"/>
                </a:solidFill>
                <a:latin typeface="BIZ UDPゴシック" panose="020B0400000000000000" pitchFamily="50" charset="-128"/>
                <a:ea typeface="BIZ UDPゴシック" panose="020B0400000000000000" pitchFamily="50" charset="-128"/>
                <a:cs typeface="+mj-cs"/>
              </a:defRPr>
            </a:lvl1pPr>
          </a:lstStyle>
          <a:p>
            <a:pPr algn="ctr"/>
            <a:r>
              <a:rPr lang="ja-JP" altLang="en-US" dirty="0">
                <a:solidFill>
                  <a:srgbClr val="00668D"/>
                </a:solidFill>
              </a:rPr>
              <a:t>学習プログラム</a:t>
            </a:r>
          </a:p>
        </p:txBody>
      </p:sp>
    </p:spTree>
    <p:extLst>
      <p:ext uri="{BB962C8B-B14F-4D97-AF65-F5344CB8AC3E}">
        <p14:creationId xmlns:p14="http://schemas.microsoft.com/office/powerpoint/2010/main" val="197526143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13947</TotalTime>
  <Words>8364</Words>
  <Application>Microsoft Office PowerPoint</Application>
  <PresentationFormat>A4 210 x 297 mm</PresentationFormat>
  <Paragraphs>1112</Paragraphs>
  <Slides>24</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24</vt:i4>
      </vt:variant>
    </vt:vector>
  </HeadingPairs>
  <TitlesOfParts>
    <vt:vector size="34" baseType="lpstr">
      <vt:lpstr>BIZ UDPゴシック</vt:lpstr>
      <vt:lpstr>HG丸ｺﾞｼｯｸM-PRO</vt:lpstr>
      <vt:lpstr>Hiragino Kaku Gothic Pro</vt:lpstr>
      <vt:lpstr>Meiryo UI</vt:lpstr>
      <vt:lpstr>Yu Gothic</vt:lpstr>
      <vt:lpstr>Yu Gothic</vt:lpstr>
      <vt:lpstr>Arial</vt:lpstr>
      <vt:lpstr>Calibri</vt:lpstr>
      <vt:lpstr>Calibri Light</vt:lpstr>
      <vt:lpstr>Office テーマ</vt:lpstr>
      <vt:lpstr>徳島県教育旅行誘致企画書</vt:lpstr>
      <vt:lpstr>目次</vt:lpstr>
      <vt:lpstr>PowerPoint プレゼンテーション</vt:lpstr>
      <vt:lpstr>メリット</vt:lpstr>
      <vt:lpstr>SDGｓな探究学習。「得」を巡る。</vt:lpstr>
      <vt:lpstr>東部エリア　地域連携DMOイーストとくしま観光推進機構</vt:lpstr>
      <vt:lpstr>SDGｓな探究学習。「特別」を巡る。</vt:lpstr>
      <vt:lpstr>南部エリア　地域連携DMO四国の右下観光局</vt:lpstr>
      <vt:lpstr>SDGｓな探究学習。大地と営む先人たちの 「徳」を巡る。</vt:lpstr>
      <vt:lpstr>西部エリア　地域連携DMOそらの郷</vt:lpstr>
      <vt:lpstr>column</vt:lpstr>
      <vt:lpstr>徳島県のイチオシ体験コンテンツ（県全域）</vt:lpstr>
      <vt:lpstr>徳島県のイチオシ体験コンテンツ（各エリア）</vt:lpstr>
      <vt:lpstr>とくしま「映え」スポット</vt:lpstr>
      <vt:lpstr>PowerPoint プレゼンテーション</vt:lpstr>
      <vt:lpstr>column </vt:lpstr>
      <vt:lpstr>探究素材・体験コンテンツの位置関係</vt:lpstr>
      <vt:lpstr>探究学習モデルコース①</vt:lpstr>
      <vt:lpstr>探究学習モデルコース②</vt:lpstr>
      <vt:lpstr>探究学習モデルコース③</vt:lpstr>
      <vt:lpstr>教育旅行受入宿泊施設（受入人数　概ね６0名様以上）</vt:lpstr>
      <vt:lpstr>主な交通機関でのアクセス</vt:lpstr>
      <vt:lpstr>探究・体験コンテンツ　お問い合わせ先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寛之 虎田</dc:creator>
  <cp:lastModifiedBy>taoka masaaki</cp:lastModifiedBy>
  <cp:revision>95</cp:revision>
  <cp:lastPrinted>2024-03-06T04:31:54Z</cp:lastPrinted>
  <dcterms:created xsi:type="dcterms:W3CDTF">2023-12-14T07:09:01Z</dcterms:created>
  <dcterms:modified xsi:type="dcterms:W3CDTF">2024-03-06T04:32:00Z</dcterms:modified>
</cp:coreProperties>
</file>