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52" r:id="rId2"/>
    <p:sldMasterId id="2147483674" r:id="rId3"/>
  </p:sldMasterIdLst>
  <p:notesMasterIdLst>
    <p:notesMasterId r:id="rId80"/>
  </p:notesMasterIdLst>
  <p:handoutMasterIdLst>
    <p:handoutMasterId r:id="rId81"/>
  </p:handoutMasterIdLst>
  <p:sldIdLst>
    <p:sldId id="343" r:id="rId4"/>
    <p:sldId id="747" r:id="rId5"/>
    <p:sldId id="748" r:id="rId6"/>
    <p:sldId id="749" r:id="rId7"/>
    <p:sldId id="750" r:id="rId8"/>
    <p:sldId id="751" r:id="rId9"/>
    <p:sldId id="752" r:id="rId10"/>
    <p:sldId id="1016" r:id="rId11"/>
    <p:sldId id="754" r:id="rId12"/>
    <p:sldId id="326" r:id="rId13"/>
    <p:sldId id="755" r:id="rId14"/>
    <p:sldId id="290" r:id="rId15"/>
    <p:sldId id="1004" r:id="rId16"/>
    <p:sldId id="331" r:id="rId17"/>
    <p:sldId id="758" r:id="rId18"/>
    <p:sldId id="347" r:id="rId19"/>
    <p:sldId id="997" r:id="rId20"/>
    <p:sldId id="998" r:id="rId21"/>
    <p:sldId id="1003" r:id="rId22"/>
    <p:sldId id="999" r:id="rId23"/>
    <p:sldId id="1000" r:id="rId24"/>
    <p:sldId id="1001" r:id="rId25"/>
    <p:sldId id="1002" r:id="rId26"/>
    <p:sldId id="292" r:id="rId27"/>
    <p:sldId id="704" r:id="rId28"/>
    <p:sldId id="1006" r:id="rId29"/>
    <p:sldId id="1007" r:id="rId30"/>
    <p:sldId id="276" r:id="rId31"/>
    <p:sldId id="679" r:id="rId32"/>
    <p:sldId id="1008" r:id="rId33"/>
    <p:sldId id="1009" r:id="rId34"/>
    <p:sldId id="273" r:id="rId35"/>
    <p:sldId id="1010" r:id="rId36"/>
    <p:sldId id="283" r:id="rId37"/>
    <p:sldId id="675" r:id="rId38"/>
    <p:sldId id="1011" r:id="rId39"/>
    <p:sldId id="1012" r:id="rId40"/>
    <p:sldId id="1013" r:id="rId41"/>
    <p:sldId id="1014" r:id="rId42"/>
    <p:sldId id="289" r:id="rId43"/>
    <p:sldId id="1015" r:id="rId44"/>
    <p:sldId id="677" r:id="rId45"/>
    <p:sldId id="678" r:id="rId46"/>
    <p:sldId id="660" r:id="rId47"/>
    <p:sldId id="657" r:id="rId48"/>
    <p:sldId id="672" r:id="rId49"/>
    <p:sldId id="667" r:id="rId50"/>
    <p:sldId id="1005" r:id="rId51"/>
    <p:sldId id="674" r:id="rId52"/>
    <p:sldId id="668" r:id="rId53"/>
    <p:sldId id="665" r:id="rId54"/>
    <p:sldId id="663" r:id="rId55"/>
    <p:sldId id="676" r:id="rId56"/>
    <p:sldId id="664" r:id="rId57"/>
    <p:sldId id="885" r:id="rId58"/>
    <p:sldId id="257" r:id="rId59"/>
    <p:sldId id="264" r:id="rId60"/>
    <p:sldId id="301" r:id="rId61"/>
    <p:sldId id="258" r:id="rId62"/>
    <p:sldId id="259" r:id="rId63"/>
    <p:sldId id="304" r:id="rId64"/>
    <p:sldId id="266" r:id="rId65"/>
    <p:sldId id="270" r:id="rId66"/>
    <p:sldId id="303" r:id="rId67"/>
    <p:sldId id="302" r:id="rId68"/>
    <p:sldId id="297" r:id="rId69"/>
    <p:sldId id="267" r:id="rId70"/>
    <p:sldId id="268" r:id="rId71"/>
    <p:sldId id="269" r:id="rId72"/>
    <p:sldId id="279" r:id="rId73"/>
    <p:sldId id="278" r:id="rId74"/>
    <p:sldId id="280" r:id="rId75"/>
    <p:sldId id="281" r:id="rId76"/>
    <p:sldId id="286" r:id="rId77"/>
    <p:sldId id="284" r:id="rId78"/>
    <p:sldId id="1017" r:id="rId79"/>
  </p:sldIdLst>
  <p:sldSz cx="9906000" cy="6858000" type="A4"/>
  <p:notesSz cx="6797675" cy="9926638"/>
  <p:custDataLst>
    <p:tags r:id="rId82"/>
  </p:custDataLst>
  <p:defaultTextStyle>
    <a:defPPr>
      <a:defRPr lang="ja-JP"/>
    </a:defPPr>
    <a:lvl1pPr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1pPr>
    <a:lvl2pPr marL="4572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2pPr>
    <a:lvl3pPr marL="9144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3pPr>
    <a:lvl4pPr marL="13716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4pPr>
    <a:lvl5pPr marL="18288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4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4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4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400"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A　染谷 うた子" initials="MRA" lastIdx="1" clrIdx="0">
    <p:extLst>
      <p:ext uri="{19B8F6BF-5375-455C-9EA6-DF929625EA0E}">
        <p15:presenceInfo xmlns:p15="http://schemas.microsoft.com/office/powerpoint/2012/main" userId="MRA　染谷 うた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0066"/>
    <a:srgbClr val="59516F"/>
    <a:srgbClr val="CDE7DA"/>
    <a:srgbClr val="558C99"/>
    <a:srgbClr val="D7929F"/>
    <a:srgbClr val="E9C4A3"/>
    <a:srgbClr val="CB9C7B"/>
    <a:srgbClr val="BD594A"/>
    <a:srgbClr val="A92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rgbClr val="00000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中間スタイル 1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rgbClr val="00000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rgbClr val="000000"/>
        </a:fontRef>
        <a:schemeClr val="bg1"/>
      </a:tcTxStyle>
      <a:tcStyle>
        <a:tcBdr/>
        <a:fillRef idx="1">
          <a:schemeClr val="accent1"/>
        </a:fillRef>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rgbClr val="00000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9503"/>
  </p:normalViewPr>
  <p:slideViewPr>
    <p:cSldViewPr snapToGrid="0">
      <p:cViewPr varScale="1">
        <p:scale>
          <a:sx n="102" d="100"/>
          <a:sy n="102" d="100"/>
        </p:scale>
        <p:origin x="1824" y="102"/>
      </p:cViewPr>
      <p:guideLst>
        <p:guide orient="horz" pos="2160"/>
        <p:guide pos="3120"/>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6" name="Rectangle 2"/>
          <p:cNvSpPr>
            <a:spLocks noGrp="1" noChangeArrowheads="1"/>
          </p:cNvSpPr>
          <p:nvPr>
            <p:ph type="hdr" sz="quarter"/>
          </p:nvPr>
        </p:nvSpPr>
        <p:spPr>
          <a:xfrm>
            <a:off x="0" y="0"/>
            <a:ext cx="2943790" cy="496790"/>
          </a:xfrm>
          <a:prstGeom prst="rect">
            <a:avLst/>
          </a:prstGeom>
          <a:noFill/>
          <a:ln>
            <a:noFill/>
          </a:ln>
          <a:effectLst/>
        </p:spPr>
        <p:txBody>
          <a:bodyPr vert="horz" wrap="square" lIns="91706" tIns="45855" rIns="91706" bIns="45855" numCol="1" anchor="t" anchorCtr="0" compatLnSpc="1">
            <a:prstTxWarp prst="textNoShape">
              <a:avLst/>
            </a:prstTxWarp>
          </a:bodyPr>
          <a:lstStyle>
            <a:lvl1pPr algn="l" defTabSz="917922" fontAlgn="base">
              <a:buFontTx/>
              <a:buNone/>
              <a:defRPr sz="1200">
                <a:latin typeface="Times New Roman" pitchFamily="18" charset="0"/>
              </a:defRPr>
            </a:lvl1pPr>
          </a:lstStyle>
          <a:p>
            <a:endParaRPr lang="en-US" altLang="ja-JP" dirty="0">
              <a:ea typeface="UD デジタル 教科書体 NP-B" panose="02020700000000000000" pitchFamily="18" charset="-128"/>
            </a:endParaRPr>
          </a:p>
        </p:txBody>
      </p:sp>
      <p:sp>
        <p:nvSpPr>
          <p:cNvPr id="1307" name="Rectangle 3"/>
          <p:cNvSpPr>
            <a:spLocks noGrp="1" noChangeArrowheads="1"/>
          </p:cNvSpPr>
          <p:nvPr>
            <p:ph type="dt" sz="quarter" idx="1"/>
          </p:nvPr>
        </p:nvSpPr>
        <p:spPr>
          <a:xfrm>
            <a:off x="3853885" y="0"/>
            <a:ext cx="2943790" cy="496790"/>
          </a:xfrm>
          <a:prstGeom prst="rect">
            <a:avLst/>
          </a:prstGeom>
          <a:noFill/>
          <a:ln>
            <a:noFill/>
          </a:ln>
          <a:effectLst/>
        </p:spPr>
        <p:txBody>
          <a:bodyPr vert="horz" wrap="square" lIns="91706" tIns="45855" rIns="91706" bIns="45855" numCol="1" anchor="t" anchorCtr="0" compatLnSpc="1">
            <a:prstTxWarp prst="textNoShape">
              <a:avLst/>
            </a:prstTxWarp>
          </a:bodyPr>
          <a:lstStyle>
            <a:lvl1pPr algn="r" defTabSz="917922" fontAlgn="base">
              <a:buFontTx/>
              <a:buNone/>
              <a:defRPr sz="1200">
                <a:latin typeface="Times New Roman" pitchFamily="18" charset="0"/>
              </a:defRPr>
            </a:lvl1pPr>
          </a:lstStyle>
          <a:p>
            <a:endParaRPr lang="en-US" altLang="ja-JP" dirty="0">
              <a:ea typeface="UD デジタル 教科書体 NP-B" panose="02020700000000000000" pitchFamily="18" charset="-128"/>
            </a:endParaRPr>
          </a:p>
        </p:txBody>
      </p:sp>
      <p:sp>
        <p:nvSpPr>
          <p:cNvPr id="1308" name="Rectangle 4"/>
          <p:cNvSpPr>
            <a:spLocks noGrp="1" noChangeArrowheads="1"/>
          </p:cNvSpPr>
          <p:nvPr>
            <p:ph type="ftr" sz="quarter" idx="2"/>
          </p:nvPr>
        </p:nvSpPr>
        <p:spPr>
          <a:xfrm>
            <a:off x="317024" y="9532870"/>
            <a:ext cx="3081813" cy="393768"/>
          </a:xfrm>
          <a:prstGeom prst="rect">
            <a:avLst/>
          </a:prstGeom>
          <a:noFill/>
          <a:ln>
            <a:noFill/>
          </a:ln>
          <a:effectLst/>
        </p:spPr>
        <p:txBody>
          <a:bodyPr vert="horz" wrap="square" lIns="0" tIns="0" rIns="0" bIns="0" numCol="1" anchor="ctr" anchorCtr="0" compatLnSpc="1">
            <a:prstTxWarp prst="textNoShape">
              <a:avLst/>
            </a:prstTxWarp>
          </a:bodyPr>
          <a:lstStyle>
            <a:lvl1pPr algn="l">
              <a:buFontTx/>
              <a:buNone/>
              <a:defRPr sz="1000">
                <a:solidFill>
                  <a:schemeClr val="bg2"/>
                </a:solidFill>
              </a:defRPr>
            </a:lvl1pPr>
          </a:lstStyle>
          <a:p>
            <a:r>
              <a:rPr lang="en-US" altLang="ja-JP" dirty="0">
                <a:latin typeface="UD デジタル 教科書体 NP-B" panose="02020700000000000000" pitchFamily="18" charset="-128"/>
                <a:ea typeface="UD デジタル 教科書体 NP-B" panose="02020700000000000000" pitchFamily="18" charset="-128"/>
              </a:rPr>
              <a:t>Copyright (C) Mitsubishi Research Institute</a:t>
            </a:r>
            <a:r>
              <a:rPr lang="ja-JP" altLang="en-US" dirty="0">
                <a:latin typeface="UD デジタル 教科書体 NP-B" panose="02020700000000000000" pitchFamily="18" charset="-128"/>
                <a:ea typeface="UD デジタル 教科書体 NP-B" panose="02020700000000000000" pitchFamily="18" charset="-128"/>
              </a:rPr>
              <a:t>、</a:t>
            </a:r>
            <a:r>
              <a:rPr lang="en-US" altLang="ja-JP" dirty="0">
                <a:latin typeface="UD デジタル 教科書体 NP-B" panose="02020700000000000000" pitchFamily="18" charset="-128"/>
                <a:ea typeface="UD デジタル 教科書体 NP-B" panose="02020700000000000000" pitchFamily="18" charset="-128"/>
              </a:rPr>
              <a:t> Inc.</a:t>
            </a:r>
          </a:p>
        </p:txBody>
      </p:sp>
      <p:sp>
        <p:nvSpPr>
          <p:cNvPr id="1309" name="Rectangle 5"/>
          <p:cNvSpPr>
            <a:spLocks noGrp="1" noChangeArrowheads="1"/>
          </p:cNvSpPr>
          <p:nvPr>
            <p:ph type="sldNum" sz="quarter" idx="3"/>
          </p:nvPr>
        </p:nvSpPr>
        <p:spPr>
          <a:xfrm>
            <a:off x="3154061" y="9532870"/>
            <a:ext cx="475535" cy="393768"/>
          </a:xfrm>
          <a:prstGeom prst="rect">
            <a:avLst/>
          </a:prstGeom>
          <a:noFill/>
          <a:ln>
            <a:noFill/>
          </a:ln>
          <a:effectLst/>
        </p:spPr>
        <p:txBody>
          <a:bodyPr vert="horz" wrap="square" lIns="90535" tIns="45267" rIns="90535" bIns="45267" numCol="1" anchor="ctr" anchorCtr="0" compatLnSpc="1">
            <a:prstTxWarp prst="textNoShape">
              <a:avLst/>
            </a:prstTxWarp>
          </a:bodyPr>
          <a:lstStyle>
            <a:lvl1pPr fontAlgn="base">
              <a:buFontTx/>
              <a:buNone/>
              <a:defRPr sz="1200"/>
            </a:lvl1pPr>
          </a:lstStyle>
          <a:p>
            <a:fld id="{276911BD-7E68-40D6-B6A8-A3360D256241}" type="slidenum">
              <a:rPr lang="en-US" altLang="ja-JP">
                <a:latin typeface="UD デジタル 教科書体 NP-B" panose="02020700000000000000" pitchFamily="18" charset="-128"/>
                <a:ea typeface="UD デジタル 教科書体 NP-B" panose="02020700000000000000" pitchFamily="18" charset="-128"/>
              </a:rPr>
              <a:pPr/>
              <a:t>‹#›</a:t>
            </a:fld>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1310" name="Line 2"/>
          <p:cNvSpPr>
            <a:spLocks noChangeShapeType="1"/>
          </p:cNvSpPr>
          <p:nvPr/>
        </p:nvSpPr>
        <p:spPr>
          <a:xfrm>
            <a:off x="317024" y="9505397"/>
            <a:ext cx="6148531" cy="0"/>
          </a:xfrm>
          <a:prstGeom prst="line">
            <a:avLst/>
          </a:prstGeom>
          <a:noFill/>
          <a:ln w="9525">
            <a:solidFill>
              <a:schemeClr val="bg2"/>
            </a:solidFill>
            <a:round/>
            <a:headEnd/>
            <a:tailEnd/>
          </a:ln>
          <a:effectLst/>
        </p:spPr>
        <p:txBody>
          <a:bodyPr wrap="none" lIns="90535" tIns="45267" rIns="90535" bIns="45267"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66780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8" name="Rectangle 2"/>
          <p:cNvSpPr>
            <a:spLocks noGrp="1" noChangeArrowheads="1"/>
          </p:cNvSpPr>
          <p:nvPr>
            <p:ph type="hdr" sz="quarter"/>
          </p:nvPr>
        </p:nvSpPr>
        <p:spPr>
          <a:xfrm>
            <a:off x="0" y="0"/>
            <a:ext cx="2943790" cy="496790"/>
          </a:xfrm>
          <a:prstGeom prst="rect">
            <a:avLst/>
          </a:prstGeom>
          <a:noFill/>
          <a:ln>
            <a:noFill/>
          </a:ln>
          <a:effectLst/>
        </p:spPr>
        <p:txBody>
          <a:bodyPr vert="horz" wrap="square" lIns="91706" tIns="45855" rIns="91706" bIns="45855" numCol="1" anchor="t" anchorCtr="0" compatLnSpc="1">
            <a:prstTxWarp prst="textNoShape">
              <a:avLst/>
            </a:prstTxWarp>
          </a:bodyPr>
          <a:lstStyle>
            <a:lvl1pPr algn="l" defTabSz="917922" fontAlgn="base">
              <a:buFontTx/>
              <a:buNone/>
              <a:defRPr sz="1200">
                <a:latin typeface="Times New Roman" pitchFamily="18" charset="0"/>
                <a:ea typeface="UD デジタル 教科書体 NP-B" panose="02020700000000000000" pitchFamily="18" charset="-128"/>
              </a:defRPr>
            </a:lvl1pPr>
          </a:lstStyle>
          <a:p>
            <a:endParaRPr lang="en-US" altLang="ja-JP" dirty="0"/>
          </a:p>
        </p:txBody>
      </p:sp>
      <p:sp>
        <p:nvSpPr>
          <p:cNvPr id="1299" name="Rectangle 3"/>
          <p:cNvSpPr>
            <a:spLocks noGrp="1" noChangeArrowheads="1"/>
          </p:cNvSpPr>
          <p:nvPr>
            <p:ph type="dt" idx="1"/>
          </p:nvPr>
        </p:nvSpPr>
        <p:spPr>
          <a:xfrm>
            <a:off x="3853885" y="0"/>
            <a:ext cx="2943790" cy="496790"/>
          </a:xfrm>
          <a:prstGeom prst="rect">
            <a:avLst/>
          </a:prstGeom>
          <a:noFill/>
          <a:ln>
            <a:noFill/>
          </a:ln>
          <a:effectLst/>
        </p:spPr>
        <p:txBody>
          <a:bodyPr vert="horz" wrap="square" lIns="91706" tIns="45855" rIns="91706" bIns="45855" numCol="1" anchor="t" anchorCtr="0" compatLnSpc="1">
            <a:prstTxWarp prst="textNoShape">
              <a:avLst/>
            </a:prstTxWarp>
          </a:bodyPr>
          <a:lstStyle>
            <a:lvl1pPr algn="r" defTabSz="917922" fontAlgn="base">
              <a:buFontTx/>
              <a:buNone/>
              <a:defRPr sz="1200">
                <a:latin typeface="Times New Roman" pitchFamily="18" charset="0"/>
                <a:ea typeface="UD デジタル 教科書体 NP-B" panose="02020700000000000000" pitchFamily="18" charset="-128"/>
              </a:defRPr>
            </a:lvl1pPr>
          </a:lstStyle>
          <a:p>
            <a:endParaRPr lang="en-US" altLang="ja-JP" dirty="0"/>
          </a:p>
        </p:txBody>
      </p:sp>
      <p:sp>
        <p:nvSpPr>
          <p:cNvPr id="1300" name="Rectangle 4"/>
          <p:cNvSpPr>
            <a:spLocks noGrp="1" noRot="1" noChangeAspect="1" noChangeArrowheads="1" noTextEdit="1"/>
          </p:cNvSpPr>
          <p:nvPr>
            <p:ph type="sldImg" idx="2"/>
          </p:nvPr>
        </p:nvSpPr>
        <p:spPr>
          <a:xfrm>
            <a:off x="712788" y="744538"/>
            <a:ext cx="5378450" cy="3724275"/>
          </a:xfrm>
          <a:prstGeom prst="rect">
            <a:avLst/>
          </a:prstGeom>
          <a:noFill/>
          <a:ln w="9525">
            <a:solidFill>
              <a:srgbClr val="000000"/>
            </a:solidFill>
            <a:miter lim="800000"/>
            <a:headEnd/>
            <a:tailEnd/>
          </a:ln>
          <a:effectLst/>
        </p:spPr>
      </p:sp>
      <p:sp>
        <p:nvSpPr>
          <p:cNvPr id="1301" name="Rectangle 5"/>
          <p:cNvSpPr>
            <a:spLocks noGrp="1" noChangeArrowheads="1"/>
          </p:cNvSpPr>
          <p:nvPr>
            <p:ph type="body" sz="quarter" idx="3"/>
          </p:nvPr>
        </p:nvSpPr>
        <p:spPr>
          <a:xfrm>
            <a:off x="905782" y="4718360"/>
            <a:ext cx="4986111" cy="946388"/>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302" name="Rectangle 6"/>
          <p:cNvSpPr>
            <a:spLocks noGrp="1" noChangeArrowheads="1"/>
          </p:cNvSpPr>
          <p:nvPr>
            <p:ph type="ftr" sz="quarter" idx="4"/>
          </p:nvPr>
        </p:nvSpPr>
        <p:spPr>
          <a:xfrm>
            <a:off x="317024" y="9553475"/>
            <a:ext cx="3081813" cy="393768"/>
          </a:xfrm>
          <a:prstGeom prst="rect">
            <a:avLst/>
          </a:prstGeom>
          <a:noFill/>
          <a:ln>
            <a:noFill/>
          </a:ln>
          <a:effectLst/>
        </p:spPr>
        <p:txBody>
          <a:bodyPr vert="horz" wrap="square" lIns="0" tIns="0" rIns="0" bIns="0" numCol="1" anchor="ctr" anchorCtr="0" compatLnSpc="1">
            <a:prstTxWarp prst="textNoShape">
              <a:avLst/>
            </a:prstTxWarp>
          </a:bodyPr>
          <a:lstStyle>
            <a:lvl1pPr algn="l">
              <a:buFontTx/>
              <a:buNone/>
              <a:defRPr sz="1000">
                <a:solidFill>
                  <a:schemeClr val="bg2"/>
                </a:solidFill>
                <a:latin typeface="UD デジタル 教科書体 NP-B" panose="02020700000000000000" pitchFamily="18" charset="-128"/>
                <a:ea typeface="UD デジタル 教科書体 NP-B" panose="02020700000000000000" pitchFamily="18" charset="-128"/>
              </a:defRPr>
            </a:lvl1pPr>
          </a:lstStyle>
          <a:p>
            <a:r>
              <a:rPr lang="en-US" altLang="ja-JP" dirty="0"/>
              <a:t>Copyright (C) Mitsubishi Research Institute</a:t>
            </a:r>
            <a:r>
              <a:rPr lang="ja-JP" altLang="en-US" dirty="0"/>
              <a:t>、</a:t>
            </a:r>
            <a:r>
              <a:rPr lang="en-US" altLang="ja-JP" dirty="0"/>
              <a:t> Inc.</a:t>
            </a:r>
          </a:p>
        </p:txBody>
      </p:sp>
      <p:sp>
        <p:nvSpPr>
          <p:cNvPr id="1303" name="Rectangle 7"/>
          <p:cNvSpPr>
            <a:spLocks noGrp="1" noChangeArrowheads="1"/>
          </p:cNvSpPr>
          <p:nvPr>
            <p:ph type="sldNum" sz="quarter" idx="5"/>
          </p:nvPr>
        </p:nvSpPr>
        <p:spPr>
          <a:xfrm>
            <a:off x="3185332" y="9553475"/>
            <a:ext cx="427011" cy="393768"/>
          </a:xfrm>
          <a:prstGeom prst="rect">
            <a:avLst/>
          </a:prstGeom>
          <a:noFill/>
          <a:ln>
            <a:noFill/>
          </a:ln>
          <a:effectLst/>
        </p:spPr>
        <p:txBody>
          <a:bodyPr vert="horz" wrap="square" lIns="90535" tIns="45267" rIns="90535" bIns="45267" numCol="1" anchor="ctr" anchorCtr="0" compatLnSpc="1">
            <a:prstTxWarp prst="textNoShape">
              <a:avLst/>
            </a:prstTxWarp>
          </a:bodyPr>
          <a:lstStyle>
            <a:lvl1pPr fontAlgn="base">
              <a:buFontTx/>
              <a:buNone/>
              <a:defRPr sz="1200">
                <a:latin typeface="UD デジタル 教科書体 NP-B" panose="02020700000000000000" pitchFamily="18" charset="-128"/>
                <a:ea typeface="UD デジタル 教科書体 NP-B" panose="02020700000000000000" pitchFamily="18" charset="-128"/>
              </a:defRPr>
            </a:lvl1pPr>
          </a:lstStyle>
          <a:p>
            <a:fld id="{D01B204F-67BE-4C95-94C3-98475093334C}" type="slidenum">
              <a:rPr lang="en-US" altLang="ja-JP" smtClean="0"/>
              <a:pPr/>
              <a:t>‹#›</a:t>
            </a:fld>
            <a:endParaRPr lang="en-US" altLang="ja-JP" dirty="0"/>
          </a:p>
        </p:txBody>
      </p:sp>
      <p:sp>
        <p:nvSpPr>
          <p:cNvPr id="1304" name="Line 8"/>
          <p:cNvSpPr>
            <a:spLocks noChangeShapeType="1"/>
          </p:cNvSpPr>
          <p:nvPr/>
        </p:nvSpPr>
        <p:spPr>
          <a:xfrm>
            <a:off x="317024" y="9505397"/>
            <a:ext cx="6148531" cy="0"/>
          </a:xfrm>
          <a:prstGeom prst="line">
            <a:avLst/>
          </a:prstGeom>
          <a:noFill/>
          <a:ln w="9525">
            <a:solidFill>
              <a:schemeClr val="bg2"/>
            </a:solidFill>
            <a:round/>
            <a:headEnd/>
            <a:tailEnd/>
          </a:ln>
          <a:effectLst/>
        </p:spPr>
        <p:txBody>
          <a:bodyPr wrap="none" lIns="90535" tIns="45267" rIns="90535" bIns="45267"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64543903"/>
      </p:ext>
    </p:extLst>
  </p:cSld>
  <p:clrMap bg1="lt1" tx1="dk1" bg2="lt2" tx2="dk2" accent1="accent1" accent2="accent2" accent3="accent3" accent4="accent4" accent5="accent5" accent6="accent6" hlink="hlink" folHlink="folHlink"/>
  <p:hf hdr="0" ftr="0" dt="0"/>
  <p:notes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 name="図形 0"/>
          <p:cNvSpPr>
            <a:spLocks noGrp="1" noChangeArrowheads="1"/>
          </p:cNvSpPr>
          <p:nvPr>
            <p:ph type="sldNum" sz="half" idx="10"/>
          </p:nvPr>
        </p:nvSpPr>
        <p:spPr>
          <a:xfrm>
            <a:off x="3831531" y="8614949"/>
            <a:ext cx="2850132" cy="363746"/>
          </a:xfrm>
          <a:noFill/>
          <a:ln>
            <a:miter/>
          </a:ln>
        </p:spPr>
        <p:txBody>
          <a:bodyPr vert="horz" wrap="square" lIns="89109" tIns="46337" rIns="89109" bIns="46337" anchor="b"/>
          <a:lstStyle/>
          <a:p>
            <a:pPr algn="r" eaLnBrk="1" fontAlgn="base" latinLnBrk="0" hangingPunct="1">
              <a:lnSpc>
                <a:spcPct val="100000"/>
              </a:lnSpc>
              <a:buClrTx/>
              <a:buSzPct val="100000"/>
              <a:buFontTx/>
              <a:buNone/>
            </a:pPr>
            <a:fld id="{324F4FE4-7306-4AC7-93E1-F8D69D949311}" type="slidenum">
              <a:rPr lang="en-US" altLang="ja-JP" dirty="0" err="1">
                <a:solidFill>
                  <a:srgbClr val="000000"/>
                </a:solidFill>
                <a:latin typeface="Times New Roman" pitchFamily="23" charset="0"/>
              </a:rPr>
              <a:pPr algn="r" eaLnBrk="1" fontAlgn="base" latinLnBrk="0" hangingPunct="1">
                <a:lnSpc>
                  <a:spcPct val="100000"/>
                </a:lnSpc>
                <a:buClrTx/>
                <a:buSzPct val="100000"/>
                <a:buFontTx/>
                <a:buNone/>
              </a:pPr>
              <a:t>0</a:t>
            </a:fld>
            <a:endParaRPr lang="en-US" altLang="ja-JP" dirty="0" err="1">
              <a:solidFill>
                <a:srgbClr val="000000"/>
              </a:solidFill>
              <a:latin typeface="Times New Roman" pitchFamily="23" charset="0"/>
            </a:endParaRPr>
          </a:p>
        </p:txBody>
      </p:sp>
      <p:sp>
        <p:nvSpPr>
          <p:cNvPr id="1117" name="テキスト 0"/>
          <p:cNvSpPr txBox="1">
            <a:spLocks noChangeArrowheads="1"/>
          </p:cNvSpPr>
          <p:nvPr/>
        </p:nvSpPr>
        <p:spPr>
          <a:xfrm>
            <a:off x="3831531" y="8614948"/>
            <a:ext cx="2865809" cy="377918"/>
          </a:xfrm>
          <a:prstGeom prst="rect">
            <a:avLst/>
          </a:prstGeom>
          <a:noFill/>
          <a:ln cap="flat">
            <a:miter/>
          </a:ln>
        </p:spPr>
        <p:txBody>
          <a:bodyPr vert="horz" wrap="square" lIns="89109" tIns="46337" rIns="89109" bIns="46337" anchor="b"/>
          <a:lstStyle/>
          <a:p>
            <a:pPr algn="r" eaLnBrk="1" fontAlgn="base" latinLnBrk="0" hangingPunct="1">
              <a:lnSpc>
                <a:spcPct val="100000"/>
              </a:lnSpc>
              <a:spcBef>
                <a:spcPct val="0"/>
              </a:spcBef>
              <a:spcAft>
                <a:spcPct val="0"/>
              </a:spcAft>
              <a:buClrTx/>
              <a:buSzPct val="100000"/>
              <a:buFontTx/>
              <a:buNone/>
            </a:pPr>
            <a:fld id="{9CD55857-4657-4248-9010-4F610C83FCB9}" type="slidenum">
              <a:rPr lang="en-US" altLang="ja-JP" sz="1200" dirty="0" err="1">
                <a:solidFill>
                  <a:srgbClr val="000000"/>
                </a:solidFill>
                <a:latin typeface="Times New Roman" pitchFamily="23" charset="0"/>
                <a:ea typeface="UD デジタル 教科書体 NP-B" panose="02020700000000000000" pitchFamily="18" charset="-128"/>
              </a:rPr>
              <a:pPr algn="r" eaLnBrk="1" fontAlgn="base" latinLnBrk="0" hangingPunct="1">
                <a:lnSpc>
                  <a:spcPct val="100000"/>
                </a:lnSpc>
                <a:spcBef>
                  <a:spcPct val="0"/>
                </a:spcBef>
                <a:spcAft>
                  <a:spcPct val="0"/>
                </a:spcAft>
                <a:buClrTx/>
                <a:buSzPct val="100000"/>
                <a:buFontTx/>
                <a:buNone/>
              </a:pPr>
              <a:t>0</a:t>
            </a:fld>
            <a:endParaRPr lang="en-US" altLang="ja-JP" sz="1200" dirty="0" err="1">
              <a:solidFill>
                <a:srgbClr val="000000"/>
              </a:solidFill>
              <a:latin typeface="Times New Roman" pitchFamily="23" charset="0"/>
              <a:ea typeface="UD デジタル 教科書体 NP-B" panose="02020700000000000000" pitchFamily="18" charset="-128"/>
            </a:endParaRPr>
          </a:p>
        </p:txBody>
      </p:sp>
      <p:sp>
        <p:nvSpPr>
          <p:cNvPr id="1118" name="テキスト 0"/>
          <p:cNvSpPr txBox="1">
            <a:spLocks noChangeArrowheads="1"/>
          </p:cNvSpPr>
          <p:nvPr/>
        </p:nvSpPr>
        <p:spPr>
          <a:xfrm>
            <a:off x="3831531" y="8614949"/>
            <a:ext cx="2878351" cy="388941"/>
          </a:xfrm>
          <a:prstGeom prst="rect">
            <a:avLst/>
          </a:prstGeom>
          <a:noFill/>
          <a:ln cap="flat">
            <a:miter/>
          </a:ln>
        </p:spPr>
        <p:txBody>
          <a:bodyPr vert="horz" wrap="square" lIns="89109" tIns="46337" rIns="89109" bIns="46337" anchor="b"/>
          <a:lstStyle/>
          <a:p>
            <a:pPr algn="r" eaLnBrk="1" fontAlgn="base" latinLnBrk="0" hangingPunct="1">
              <a:lnSpc>
                <a:spcPct val="100000"/>
              </a:lnSpc>
              <a:spcBef>
                <a:spcPct val="0"/>
              </a:spcBef>
              <a:spcAft>
                <a:spcPct val="0"/>
              </a:spcAft>
              <a:buClrTx/>
              <a:buSzPct val="100000"/>
              <a:buFontTx/>
              <a:buNone/>
            </a:pPr>
            <a:fld id="{7664F477-A640-4D24-BB90-A036118CD43B}" type="slidenum">
              <a:rPr lang="en-US" altLang="ja-JP" sz="1200" dirty="0" err="1">
                <a:solidFill>
                  <a:srgbClr val="000000"/>
                </a:solidFill>
                <a:latin typeface="Times New Roman" pitchFamily="23" charset="0"/>
                <a:ea typeface="UD デジタル 教科書体 NP-B" panose="02020700000000000000" pitchFamily="18" charset="-128"/>
              </a:rPr>
              <a:pPr algn="r" eaLnBrk="1" fontAlgn="base" latinLnBrk="0" hangingPunct="1">
                <a:lnSpc>
                  <a:spcPct val="100000"/>
                </a:lnSpc>
                <a:spcBef>
                  <a:spcPct val="0"/>
                </a:spcBef>
                <a:spcAft>
                  <a:spcPct val="0"/>
                </a:spcAft>
                <a:buClrTx/>
                <a:buSzPct val="100000"/>
                <a:buFontTx/>
                <a:buNone/>
              </a:pPr>
              <a:t>0</a:t>
            </a:fld>
            <a:endParaRPr lang="en-US" altLang="ja-JP" sz="1200" dirty="0" err="1">
              <a:solidFill>
                <a:srgbClr val="000000"/>
              </a:solidFill>
              <a:latin typeface="Times New Roman" pitchFamily="23" charset="0"/>
              <a:ea typeface="UD デジタル 教科書体 NP-B" panose="02020700000000000000" pitchFamily="18" charset="-128"/>
            </a:endParaRPr>
          </a:p>
        </p:txBody>
      </p:sp>
      <p:sp>
        <p:nvSpPr>
          <p:cNvPr id="1119" name="テキスト 0"/>
          <p:cNvSpPr txBox="1">
            <a:spLocks noChangeArrowheads="1"/>
          </p:cNvSpPr>
          <p:nvPr/>
        </p:nvSpPr>
        <p:spPr>
          <a:xfrm>
            <a:off x="3831532" y="8614949"/>
            <a:ext cx="2912841" cy="420434"/>
          </a:xfrm>
          <a:prstGeom prst="rect">
            <a:avLst/>
          </a:prstGeom>
          <a:noFill/>
          <a:ln cap="flat">
            <a:miter/>
          </a:ln>
        </p:spPr>
        <p:txBody>
          <a:bodyPr vert="horz" wrap="square" lIns="89109" tIns="46337" rIns="89109" bIns="46337" anchor="b"/>
          <a:lstStyle/>
          <a:p>
            <a:pPr algn="r" eaLnBrk="1" fontAlgn="base" latinLnBrk="0" hangingPunct="1">
              <a:lnSpc>
                <a:spcPct val="100000"/>
              </a:lnSpc>
              <a:spcBef>
                <a:spcPct val="0"/>
              </a:spcBef>
              <a:spcAft>
                <a:spcPct val="0"/>
              </a:spcAft>
              <a:buClrTx/>
              <a:buSzPct val="100000"/>
              <a:buFontTx/>
              <a:buNone/>
            </a:pPr>
            <a:fld id="{D5F17E3E-05EE-4A32-BE96-08E9E35968BB}" type="slidenum">
              <a:rPr lang="en-US" altLang="ja-JP" sz="1200" dirty="0" err="1">
                <a:solidFill>
                  <a:srgbClr val="000000"/>
                </a:solidFill>
                <a:latin typeface="Times New Roman" pitchFamily="23" charset="0"/>
                <a:ea typeface="UD デジタル 教科書体 NP-B" panose="02020700000000000000" pitchFamily="18" charset="-128"/>
              </a:rPr>
              <a:pPr algn="r" eaLnBrk="1" fontAlgn="base" latinLnBrk="0" hangingPunct="1">
                <a:lnSpc>
                  <a:spcPct val="100000"/>
                </a:lnSpc>
                <a:spcBef>
                  <a:spcPct val="0"/>
                </a:spcBef>
                <a:spcAft>
                  <a:spcPct val="0"/>
                </a:spcAft>
                <a:buClrTx/>
                <a:buSzPct val="100000"/>
                <a:buFontTx/>
                <a:buNone/>
              </a:pPr>
              <a:t>0</a:t>
            </a:fld>
            <a:endParaRPr lang="en-US" altLang="ja-JP" sz="1200" dirty="0" err="1">
              <a:solidFill>
                <a:srgbClr val="000000"/>
              </a:solidFill>
              <a:latin typeface="Times New Roman" pitchFamily="23" charset="0"/>
              <a:ea typeface="UD デジタル 教科書体 NP-B" panose="02020700000000000000" pitchFamily="18" charset="-128"/>
            </a:endParaRPr>
          </a:p>
        </p:txBody>
      </p:sp>
      <p:sp>
        <p:nvSpPr>
          <p:cNvPr id="1120" name="テキスト 0"/>
          <p:cNvSpPr txBox="1">
            <a:spLocks noGrp="1" noRot="1" noChangeAspect="1" noChangeArrowheads="1"/>
          </p:cNvSpPr>
          <p:nvPr>
            <p:ph type="sldImg"/>
          </p:nvPr>
        </p:nvSpPr>
        <p:spPr>
          <a:xfrm>
            <a:off x="1257300" y="273050"/>
            <a:ext cx="4283075" cy="2965450"/>
          </a:xfrm>
          <a:prstGeom prst="rect">
            <a:avLst/>
          </a:prstGeom>
          <a:solidFill>
            <a:srgbClr val="FFFFFF"/>
          </a:solidFill>
          <a:ln>
            <a:miter/>
          </a:ln>
        </p:spPr>
      </p:sp>
      <p:sp>
        <p:nvSpPr>
          <p:cNvPr id="1121" name="テキスト 0"/>
          <p:cNvSpPr txBox="1">
            <a:spLocks noChangeArrowheads="1"/>
          </p:cNvSpPr>
          <p:nvPr/>
        </p:nvSpPr>
        <p:spPr>
          <a:xfrm>
            <a:off x="1252489" y="5290443"/>
            <a:ext cx="4264928" cy="3688253"/>
          </a:xfrm>
          <a:prstGeom prst="rect">
            <a:avLst/>
          </a:prstGeom>
          <a:noFill/>
          <a:ln cap="flat">
            <a:miter/>
          </a:ln>
        </p:spPr>
        <p:txBody>
          <a:bodyPr vert="horz" wrap="square" lIns="89109" tIns="46337" rIns="89109" bIns="46337"/>
          <a:lstStyle/>
          <a:p>
            <a:pPr fontAlgn="base">
              <a:spcBef>
                <a:spcPts val="446"/>
              </a:spcBef>
              <a:buSzPct val="100000"/>
            </a:pPr>
            <a:endParaRPr dirty="0">
              <a:latin typeface="UD デジタル 教科書体 NP-B" panose="02020700000000000000" pitchFamily="18" charset="-128"/>
              <a:ea typeface="UD デジタル 教科書体 NP-B" panose="02020700000000000000" pitchFamily="18" charset="-128"/>
            </a:endParaRPr>
          </a:p>
        </p:txBody>
      </p:sp>
      <p:sp>
        <p:nvSpPr>
          <p:cNvPr id="3" name="ノート プレースホルダー 1">
            <a:extLst>
              <a:ext uri="{FF2B5EF4-FFF2-40B4-BE49-F238E27FC236}">
                <a16:creationId xmlns:a16="http://schemas.microsoft.com/office/drawing/2014/main" id="{C3FBFD0E-F817-5879-8AB9-741363077DA1}"/>
              </a:ext>
            </a:extLst>
          </p:cNvPr>
          <p:cNvSpPr txBox="1">
            <a:spLocks/>
          </p:cNvSpPr>
          <p:nvPr/>
        </p:nvSpPr>
        <p:spPr>
          <a:xfrm>
            <a:off x="1114529" y="3329075"/>
            <a:ext cx="4924015" cy="5736955"/>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endParaRPr lang="en-US" altLang="ja-JP" dirty="0"/>
          </a:p>
          <a:p>
            <a:r>
              <a:rPr lang="ja-JP" altLang="en-US" sz="1800" dirty="0"/>
              <a:t>人権教育課の野上と申します。</a:t>
            </a:r>
            <a:endParaRPr lang="en-US" altLang="ja-JP" sz="1800" dirty="0"/>
          </a:p>
          <a:p>
            <a:r>
              <a:rPr lang="ja-JP" altLang="en-US" sz="1800" dirty="0"/>
              <a:t>私からは生命の安全教育が行われるようになった背景と概要をご説明させていただきます。</a:t>
            </a:r>
            <a:endParaRPr lang="en-US" altLang="ja-JP" sz="1800" dirty="0"/>
          </a:p>
          <a:p>
            <a:r>
              <a:rPr lang="ja-JP" altLang="en-US" sz="1800" dirty="0"/>
              <a:t>まず、背景についてです。</a:t>
            </a:r>
            <a:endParaRPr lang="en-US" altLang="ja-JP" sz="1800" dirty="0"/>
          </a:p>
          <a:p>
            <a:endParaRPr lang="en-US" altLang="ja-JP" sz="1800" dirty="0"/>
          </a:p>
          <a:p>
            <a:r>
              <a:rPr lang="ja-JP" altLang="en-US" sz="1800" dirty="0"/>
              <a:t>法務省の令和４年度の犯罪白書によると、20</a:t>
            </a:r>
            <a:r>
              <a:rPr lang="en-US" altLang="ja-JP" sz="1800" dirty="0"/>
              <a:t>21</a:t>
            </a:r>
            <a:r>
              <a:rPr lang="ja-JP" altLang="en-US" sz="1800" dirty="0"/>
              <a:t>年に犯罪による被害を受けた人の数は</a:t>
            </a:r>
            <a:r>
              <a:rPr lang="en-US" altLang="ja-JP" sz="1800" dirty="0"/>
              <a:t>34</a:t>
            </a:r>
            <a:r>
              <a:rPr lang="ja-JP" altLang="en-US" sz="1800" dirty="0"/>
              <a:t>万人を超えます。</a:t>
            </a:r>
          </a:p>
          <a:p>
            <a:r>
              <a:rPr lang="ja-JP" altLang="en-US" sz="1800" dirty="0"/>
              <a:t>窃盗、詐欺などの財産を奪う犯罪が多くを占めるとはいえ、生命・身体に被害をもたらした刑法の被害者数も２万にをこえます。</a:t>
            </a:r>
            <a:endParaRPr lang="en-US" altLang="ja-JP" sz="1800" dirty="0"/>
          </a:p>
          <a:p>
            <a:endParaRPr lang="ja-JP" altLang="en-US" sz="1800" dirty="0"/>
          </a:p>
          <a:p>
            <a:r>
              <a:rPr lang="ja-JP" altLang="en-US" sz="1800" dirty="0"/>
              <a:t>犯罪被害に遭われた方の悔しさや愛する家族を奪われた遺族の悲しみは一生消えることがありません。</a:t>
            </a:r>
            <a:endParaRPr lang="en-US" altLang="ja-JP" sz="1800" dirty="0"/>
          </a:p>
          <a:p>
            <a:endParaRPr lang="en-US" altLang="ja-JP" sz="1800" dirty="0"/>
          </a:p>
          <a:p>
            <a:r>
              <a:rPr lang="ja-JP" altLang="en-US" sz="1800" dirty="0"/>
              <a:t>徳島県の数字はこちらになります。◆</a:t>
            </a:r>
          </a:p>
          <a:p>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43050" y="508000"/>
            <a:ext cx="3627438" cy="2513013"/>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9</a:t>
            </a:fld>
            <a:endParaRPr lang="en-US" altLang="ja-JP" dirty="0"/>
          </a:p>
        </p:txBody>
      </p:sp>
      <p:sp>
        <p:nvSpPr>
          <p:cNvPr id="5" name="ノート プレースホルダー 2">
            <a:extLst>
              <a:ext uri="{FF2B5EF4-FFF2-40B4-BE49-F238E27FC236}">
                <a16:creationId xmlns:a16="http://schemas.microsoft.com/office/drawing/2014/main" id="{C9B787F4-9403-FC53-3E4D-94EAF0CD2398}"/>
              </a:ext>
            </a:extLst>
          </p:cNvPr>
          <p:cNvSpPr txBox="1">
            <a:spLocks/>
          </p:cNvSpPr>
          <p:nvPr/>
        </p:nvSpPr>
        <p:spPr>
          <a:xfrm>
            <a:off x="894501" y="3305786"/>
            <a:ext cx="4924015" cy="5207579"/>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a:t>社会全体として、性犯罪・性暴力対策を行う上で、教育分野では「生命の安全教育」の推進による意識変革と暴力予防が求められています。</a:t>
            </a:r>
            <a:endParaRPr lang="en-US" altLang="ja-JP" sz="2400"/>
          </a:p>
          <a:p>
            <a:endParaRPr lang="en-US" altLang="ja-JP" sz="1000"/>
          </a:p>
          <a:p>
            <a:r>
              <a:rPr lang="ja-JP" altLang="en-US" sz="2400"/>
              <a:t>これらの流れから「性犯罪・性暴力対策の強化の方針」を踏まえ、2021年より子どもを性暴力の当事者にしないための「生命（いのち）の安全教育」を実施することになりました。</a:t>
            </a:r>
            <a:endParaRPr lang="en-US" altLang="ja-JP" sz="2400"/>
          </a:p>
          <a:p>
            <a:endParaRPr lang="en-US" altLang="ja-JP" sz="1000"/>
          </a:p>
          <a:p>
            <a:r>
              <a:rPr lang="ja-JP" altLang="en-US" sz="2400"/>
              <a:t>生命の安全教育には次に示す５つの目的があります。</a:t>
            </a:r>
            <a:endParaRPr lang="en-US" altLang="ja-JP" sz="2400"/>
          </a:p>
          <a:p>
            <a:endParaRPr lang="ja-JP" altLang="en-US" dirty="0"/>
          </a:p>
        </p:txBody>
      </p:sp>
    </p:spTree>
    <p:extLst>
      <p:ext uri="{BB962C8B-B14F-4D97-AF65-F5344CB8AC3E}">
        <p14:creationId xmlns:p14="http://schemas.microsoft.com/office/powerpoint/2010/main" val="868158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 name="四角形 208"/>
          <p:cNvSpPr>
            <a:spLocks noGrp="1" noRot="1" noChangeAspect="1"/>
          </p:cNvSpPr>
          <p:nvPr>
            <p:ph type="sldImg" idx="2"/>
          </p:nvPr>
        </p:nvSpPr>
        <p:spPr>
          <a:xfrm>
            <a:off x="712788" y="744538"/>
            <a:ext cx="5378450" cy="3724275"/>
          </a:xfrm>
          <a:prstGeom prst="rect">
            <a:avLst/>
          </a:prstGeom>
        </p:spPr>
        <p:txBody>
          <a:bodyPr/>
          <a:lstStyle/>
          <a:p>
            <a:endParaRPr kumimoji="1" lang="ja-JP" altLang="en-US"/>
          </a:p>
        </p:txBody>
      </p:sp>
      <p:sp>
        <p:nvSpPr>
          <p:cNvPr id="1397" name="四角形 210"/>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10</a:t>
            </a:fld>
            <a:endParaRPr kumimoji="1" lang="ja-JP" altLang="en-US"/>
          </a:p>
        </p:txBody>
      </p:sp>
      <p:sp>
        <p:nvSpPr>
          <p:cNvPr id="4" name="四角形 209">
            <a:extLst>
              <a:ext uri="{FF2B5EF4-FFF2-40B4-BE49-F238E27FC236}">
                <a16:creationId xmlns:a16="http://schemas.microsoft.com/office/drawing/2014/main" id="{C061F422-03BC-5128-5F46-541E4D9C17F0}"/>
              </a:ext>
            </a:extLst>
          </p:cNvPr>
          <p:cNvSpPr>
            <a:spLocks noGrp="1"/>
          </p:cNvSpPr>
          <p:nvPr>
            <p:ph type="body" sz="quarter" idx="3"/>
          </p:nvPr>
        </p:nvSpPr>
        <p:spPr>
          <a:xfrm>
            <a:off x="766691" y="4656320"/>
            <a:ext cx="5311467" cy="5201424"/>
          </a:xfrm>
          <a:prstGeom prst="rect">
            <a:avLst/>
          </a:prstGeom>
        </p:spPr>
        <p:txBody>
          <a:bodyPr/>
          <a:lstStyle/>
          <a:p>
            <a:endParaRPr kumimoji="1" lang="en-US" altLang="ja-JP" dirty="0"/>
          </a:p>
          <a:p>
            <a:pPr algn="l">
              <a:defRPr lang="ja-JP" altLang="en-US"/>
            </a:pPr>
            <a:r>
              <a:rPr lang="ja-JP" altLang="en-US" sz="2400" dirty="0"/>
              <a:t>①　生命の尊さ、素晴らしさ</a:t>
            </a:r>
          </a:p>
          <a:p>
            <a:pPr algn="l">
              <a:defRPr lang="ja-JP" altLang="en-US"/>
            </a:pPr>
            <a:r>
              <a:rPr lang="ja-JP" altLang="en-US" sz="2400" dirty="0"/>
              <a:t>②　自分を尊重し、大事にする</a:t>
            </a:r>
          </a:p>
          <a:p>
            <a:pPr algn="l">
              <a:defRPr lang="ja-JP" altLang="en-US"/>
            </a:pPr>
            <a:r>
              <a:rPr lang="ja-JP" altLang="en-US" sz="2400" dirty="0"/>
              <a:t>③　相手を尊重し、大事にする</a:t>
            </a:r>
          </a:p>
          <a:p>
            <a:pPr algn="l">
              <a:defRPr lang="ja-JP" altLang="en-US"/>
            </a:pPr>
            <a:r>
              <a:rPr lang="ja-JP" altLang="en-US" sz="2400" dirty="0"/>
              <a:t>④　一人一人が大事な存在であること</a:t>
            </a:r>
            <a:endParaRPr lang="en-US" altLang="ja-JP" sz="2400" dirty="0"/>
          </a:p>
          <a:p>
            <a:pPr algn="l">
              <a:defRPr lang="ja-JP" altLang="en-US"/>
            </a:pPr>
            <a:r>
              <a:rPr lang="ja-JP" altLang="en-US" sz="2400" dirty="0"/>
              <a:t>この４つのメッセージを強力に発信するとともに、</a:t>
            </a:r>
          </a:p>
          <a:p>
            <a:pPr algn="l">
              <a:defRPr lang="ja-JP" altLang="en-US"/>
            </a:pPr>
            <a:r>
              <a:rPr lang="ja-JP" altLang="en-US" sz="2400" dirty="0"/>
              <a:t>⑤　背景にある性差別意識の解消</a:t>
            </a:r>
            <a:endParaRPr lang="en-US" altLang="ja-JP" sz="2400" dirty="0"/>
          </a:p>
          <a:p>
            <a:pPr algn="l">
              <a:defRPr lang="ja-JP" altLang="en-US"/>
            </a:pPr>
            <a:r>
              <a:rPr lang="ja-JP" altLang="en-US" sz="2400" dirty="0"/>
              <a:t>をめざして推進することが求められています。</a:t>
            </a:r>
            <a:endParaRPr lang="en-US" altLang="ja-JP" sz="2400" dirty="0"/>
          </a:p>
          <a:p>
            <a:pPr algn="l">
              <a:defRPr lang="ja-JP" altLang="en-US"/>
            </a:pPr>
            <a:endParaRPr lang="en-US" altLang="ja-JP" sz="2400" dirty="0"/>
          </a:p>
          <a:p>
            <a:pPr algn="l">
              <a:defRPr lang="ja-JP" altLang="en-US"/>
            </a:pPr>
            <a:endParaRPr lang="ja-JP" altLang="en-US" sz="2400" dirty="0"/>
          </a:p>
          <a:p>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 name="四角形 0"/>
          <p:cNvSpPr>
            <a:spLocks noGrp="1" noRot="1" noChangeAspect="1" noChangeArrowheads="1"/>
          </p:cNvSpPr>
          <p:nvPr>
            <p:ph type="sldImg"/>
          </p:nvPr>
        </p:nvSpPr>
        <p:spPr>
          <a:xfrm>
            <a:off x="720725" y="525463"/>
            <a:ext cx="5472113" cy="3789362"/>
          </a:xfrm>
          <a:prstGeom prst="rect">
            <a:avLst/>
          </a:prstGeom>
          <a:noFill/>
          <a:ln>
            <a:miter/>
          </a:ln>
        </p:spPr>
        <p:txBody>
          <a:bodyPr vert="horz" wrap="square" lIns="89109" tIns="46337" rIns="89109" bIns="46337" anchor="ctr"/>
          <a:lstStyle/>
          <a:p>
            <a:pPr fontAlgn="base" latinLnBrk="0"/>
            <a:endParaRPr kumimoji="1" lang="ja-JP" altLang="en-US"/>
          </a:p>
        </p:txBody>
      </p:sp>
      <p:sp>
        <p:nvSpPr>
          <p:cNvPr id="2" name="四角形 0">
            <a:extLst>
              <a:ext uri="{FF2B5EF4-FFF2-40B4-BE49-F238E27FC236}">
                <a16:creationId xmlns:a16="http://schemas.microsoft.com/office/drawing/2014/main" id="{3D27E25C-55F7-EC08-56C9-28DB0E8C02AD}"/>
              </a:ext>
            </a:extLst>
          </p:cNvPr>
          <p:cNvSpPr txBox="1">
            <a:spLocks noChangeArrowheads="1"/>
          </p:cNvSpPr>
          <p:nvPr/>
        </p:nvSpPr>
        <p:spPr>
          <a:xfrm>
            <a:off x="337366" y="4923166"/>
            <a:ext cx="6038285" cy="2973441"/>
          </a:xfrm>
          <a:prstGeom prst="rect">
            <a:avLst/>
          </a:prstGeom>
          <a:noFill/>
          <a:ln>
            <a:noFill/>
            <a:miter/>
          </a:ln>
          <a:effectLst/>
        </p:spPr>
        <p:txBody>
          <a:bodyPr vert="horz" wrap="square" lIns="88227" tIns="45878" rIns="88227" bIns="45878"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dirty="0"/>
              <a:t>検索エンジンに</a:t>
            </a:r>
            <a:endParaRPr lang="en-US" altLang="ja-JP" sz="2400" dirty="0"/>
          </a:p>
          <a:p>
            <a:endParaRPr lang="en-US" altLang="ja-JP" sz="2400" dirty="0"/>
          </a:p>
          <a:p>
            <a:r>
              <a:rPr lang="ja-JP" altLang="en-US" sz="2400" dirty="0"/>
              <a:t>「生命の安全教育」と打ち込んで検索していただくと、</a:t>
            </a:r>
            <a:endParaRPr lang="en-US" altLang="ja-JP" sz="2400" dirty="0"/>
          </a:p>
          <a:p>
            <a:endParaRPr lang="en-US" altLang="ja-JP" sz="2400" dirty="0"/>
          </a:p>
          <a:p>
            <a:r>
              <a:rPr lang="ja-JP" altLang="en-US" sz="2400" dirty="0"/>
              <a:t>すぐに文部科学省のホームページにとびます。◆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12</a:t>
            </a:fld>
            <a:endParaRPr lang="en-US" altLang="ja-JP" dirty="0"/>
          </a:p>
        </p:txBody>
      </p:sp>
      <p:sp>
        <p:nvSpPr>
          <p:cNvPr id="5" name="ノート プレースホルダー 2">
            <a:extLst>
              <a:ext uri="{FF2B5EF4-FFF2-40B4-BE49-F238E27FC236}">
                <a16:creationId xmlns:a16="http://schemas.microsoft.com/office/drawing/2014/main" id="{546790D2-EA8B-34BB-E8B5-1F6253C2ACCC}"/>
              </a:ext>
            </a:extLst>
          </p:cNvPr>
          <p:cNvSpPr txBox="1">
            <a:spLocks/>
          </p:cNvSpPr>
          <p:nvPr/>
        </p:nvSpPr>
        <p:spPr>
          <a:xfrm>
            <a:off x="743104" y="4963319"/>
            <a:ext cx="5311467" cy="2735368"/>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800" dirty="0"/>
              <a:t>ご覧になられた方も多いかと思いますが、</a:t>
            </a:r>
            <a:endParaRPr lang="en-US" altLang="ja-JP" sz="2800" dirty="0"/>
          </a:p>
          <a:p>
            <a:endParaRPr lang="en-US" altLang="ja-JP" sz="2800" dirty="0"/>
          </a:p>
          <a:p>
            <a:r>
              <a:rPr lang="ja-JP" altLang="en-US" sz="2800" dirty="0"/>
              <a:t>「指導の手引き」と「教材や指導案」をすぐにダウンロードして使用することができます。◆</a:t>
            </a:r>
          </a:p>
        </p:txBody>
      </p:sp>
    </p:spTree>
    <p:extLst>
      <p:ext uri="{BB962C8B-B14F-4D97-AF65-F5344CB8AC3E}">
        <p14:creationId xmlns:p14="http://schemas.microsoft.com/office/powerpoint/2010/main" val="398369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13</a:t>
            </a:fld>
            <a:endParaRPr lang="en-US" altLang="ja-JP" dirty="0"/>
          </a:p>
        </p:txBody>
      </p:sp>
      <p:sp>
        <p:nvSpPr>
          <p:cNvPr id="5" name="ノート プレースホルダー 2">
            <a:extLst>
              <a:ext uri="{FF2B5EF4-FFF2-40B4-BE49-F238E27FC236}">
                <a16:creationId xmlns:a16="http://schemas.microsoft.com/office/drawing/2014/main" id="{2069608F-7291-F01B-4225-1FCC5CD63CE6}"/>
              </a:ext>
            </a:extLst>
          </p:cNvPr>
          <p:cNvSpPr txBox="1">
            <a:spLocks/>
          </p:cNvSpPr>
          <p:nvPr/>
        </p:nvSpPr>
        <p:spPr>
          <a:xfrm>
            <a:off x="703911" y="4680188"/>
            <a:ext cx="5311467" cy="1181862"/>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a:t>このように</a:t>
            </a:r>
            <a:endParaRPr lang="en-US" altLang="ja-JP" sz="2400"/>
          </a:p>
          <a:p>
            <a:r>
              <a:rPr lang="ja-JP" altLang="en-US" sz="2400"/>
              <a:t>すぐに使用できるプレゼンテーションソフトや動画もあります。◆</a:t>
            </a:r>
            <a:endParaRPr lang="ja-JP" altLang="en-US" sz="2400" dirty="0"/>
          </a:p>
        </p:txBody>
      </p:sp>
    </p:spTree>
    <p:extLst>
      <p:ext uri="{BB962C8B-B14F-4D97-AF65-F5344CB8AC3E}">
        <p14:creationId xmlns:p14="http://schemas.microsoft.com/office/powerpoint/2010/main" val="141950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70050" y="658813"/>
            <a:ext cx="3457575" cy="2395537"/>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14</a:t>
            </a:fld>
            <a:endParaRPr lang="en-US" altLang="ja-JP" dirty="0"/>
          </a:p>
        </p:txBody>
      </p:sp>
      <p:sp>
        <p:nvSpPr>
          <p:cNvPr id="5" name="ノート プレースホルダー 2">
            <a:extLst>
              <a:ext uri="{FF2B5EF4-FFF2-40B4-BE49-F238E27FC236}">
                <a16:creationId xmlns:a16="http://schemas.microsoft.com/office/drawing/2014/main" id="{201A92C1-6C81-180A-735B-88CF512A7915}"/>
              </a:ext>
            </a:extLst>
          </p:cNvPr>
          <p:cNvSpPr txBox="1">
            <a:spLocks/>
          </p:cNvSpPr>
          <p:nvPr/>
        </p:nvSpPr>
        <p:spPr>
          <a:xfrm>
            <a:off x="522796" y="3604142"/>
            <a:ext cx="5750763" cy="5010602"/>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800"/>
              <a:t>次に、生命（いのち）の安全教育の概要について説明いたします。</a:t>
            </a:r>
            <a:endParaRPr lang="en-US" altLang="ja-JP" sz="2800"/>
          </a:p>
          <a:p>
            <a:endParaRPr lang="en-US" altLang="ja-JP" sz="800"/>
          </a:p>
          <a:p>
            <a:r>
              <a:rPr lang="ja-JP" altLang="en-US" sz="2800"/>
              <a:t>対象は幼児から大学生や一般も含めて全校種で実施されています。</a:t>
            </a:r>
            <a:endParaRPr lang="en-US" altLang="ja-JP" sz="2800"/>
          </a:p>
          <a:p>
            <a:endParaRPr lang="en-US" altLang="ja-JP" sz="800"/>
          </a:p>
          <a:p>
            <a:r>
              <a:rPr lang="ja-JP" altLang="en-US" sz="2800"/>
              <a:t>実施方法としては、発達段階や学校の状況を踏まえて、文部科学省作成の教材や指導の手引きを活用してください。</a:t>
            </a:r>
            <a:endParaRPr lang="en-US" altLang="ja-JP" sz="2800"/>
          </a:p>
          <a:p>
            <a:endParaRPr lang="en-US" altLang="ja-JP" sz="800"/>
          </a:p>
          <a:p>
            <a:r>
              <a:rPr lang="ja-JP" altLang="en-US" sz="2800"/>
              <a:t>各発達段階におけるねらいがこちらです。◆</a:t>
            </a:r>
            <a:endParaRPr lang="ja-JP" altLang="en-US" sz="2800" dirty="0"/>
          </a:p>
        </p:txBody>
      </p:sp>
    </p:spTree>
    <p:extLst>
      <p:ext uri="{BB962C8B-B14F-4D97-AF65-F5344CB8AC3E}">
        <p14:creationId xmlns:p14="http://schemas.microsoft.com/office/powerpoint/2010/main" val="13909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四角形 0"/>
          <p:cNvSpPr>
            <a:spLocks noGrp="1" noRot="1" noChangeAspect="1" noChangeArrowheads="1"/>
          </p:cNvSpPr>
          <p:nvPr>
            <p:ph type="sldImg"/>
          </p:nvPr>
        </p:nvSpPr>
        <p:spPr>
          <a:xfrm>
            <a:off x="1928813" y="284163"/>
            <a:ext cx="2938462" cy="2035175"/>
          </a:xfrm>
          <a:prstGeom prst="rect">
            <a:avLst/>
          </a:prstGeom>
          <a:noFill/>
          <a:ln>
            <a:miter/>
          </a:ln>
        </p:spPr>
        <p:txBody>
          <a:bodyPr vert="horz" wrap="square" lIns="89109" tIns="46337" rIns="89109" bIns="46337" anchor="ctr"/>
          <a:lstStyle/>
          <a:p>
            <a:pPr fontAlgn="base" latinLnBrk="0"/>
            <a:endParaRPr kumimoji="1" lang="ja-JP" altLang="en-US"/>
          </a:p>
        </p:txBody>
      </p:sp>
      <p:sp>
        <p:nvSpPr>
          <p:cNvPr id="4" name="四角形 0">
            <a:extLst>
              <a:ext uri="{FF2B5EF4-FFF2-40B4-BE49-F238E27FC236}">
                <a16:creationId xmlns:a16="http://schemas.microsoft.com/office/drawing/2014/main" id="{782FFB26-E426-5E0B-E4F7-5BA984BF6F0D}"/>
              </a:ext>
            </a:extLst>
          </p:cNvPr>
          <p:cNvSpPr txBox="1">
            <a:spLocks noChangeArrowheads="1"/>
          </p:cNvSpPr>
          <p:nvPr/>
        </p:nvSpPr>
        <p:spPr>
          <a:xfrm>
            <a:off x="938687" y="2470638"/>
            <a:ext cx="4918733" cy="6687013"/>
          </a:xfrm>
          <a:prstGeom prst="rect">
            <a:avLst/>
          </a:prstGeom>
          <a:noFill/>
          <a:ln>
            <a:noFill/>
            <a:miter/>
          </a:ln>
          <a:effectLst/>
        </p:spPr>
        <p:txBody>
          <a:bodyPr vert="horz" wrap="square" lIns="88227" tIns="45878" rIns="88227" bIns="45878"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dirty="0"/>
              <a:t>小学校は低中学年のねらいが、</a:t>
            </a:r>
            <a:endParaRPr lang="en-US" altLang="ja-JP" sz="2400" dirty="0"/>
          </a:p>
          <a:p>
            <a:r>
              <a:rPr lang="ja-JP" altLang="en-US" sz="2400" dirty="0"/>
              <a:t>「自分と相手の体を大切にする態度を身に付けることができるよ</a:t>
            </a:r>
          </a:p>
          <a:p>
            <a:r>
              <a:rPr lang="ja-JP" altLang="en-US" sz="2400" dirty="0"/>
              <a:t>うにする。また、性暴力の被害に遭ったとき等に、適切に対応す</a:t>
            </a:r>
          </a:p>
          <a:p>
            <a:r>
              <a:rPr lang="ja-JP" altLang="en-US" sz="2400" dirty="0"/>
              <a:t>る力を身に付けることができるようにする。」</a:t>
            </a:r>
            <a:endParaRPr lang="en-US" altLang="ja-JP" sz="2400" dirty="0"/>
          </a:p>
          <a:p>
            <a:endParaRPr lang="en-US" altLang="ja-JP" sz="2400" dirty="0"/>
          </a:p>
          <a:p>
            <a:r>
              <a:rPr lang="ja-JP" altLang="en-US" sz="2400" dirty="0"/>
              <a:t>高学年のねらいが、</a:t>
            </a:r>
            <a:endParaRPr lang="en-US" altLang="ja-JP" sz="2400" dirty="0"/>
          </a:p>
          <a:p>
            <a:r>
              <a:rPr lang="ja-JP" altLang="en-US" sz="2400" dirty="0"/>
              <a:t>「自分と相手の</a:t>
            </a:r>
            <a:r>
              <a:rPr lang="ja-JP" altLang="en-US" sz="2400" dirty="0">
                <a:solidFill>
                  <a:srgbClr val="FF0000"/>
                </a:solidFill>
              </a:rPr>
              <a:t>心</a:t>
            </a:r>
            <a:r>
              <a:rPr lang="ja-JP" altLang="en-US" sz="2400" dirty="0"/>
              <a:t>と体を大切にすることを</a:t>
            </a:r>
            <a:r>
              <a:rPr lang="ja-JP" altLang="en-US" sz="2400" dirty="0">
                <a:solidFill>
                  <a:srgbClr val="FF0000"/>
                </a:solidFill>
              </a:rPr>
              <a:t>理解</a:t>
            </a:r>
            <a:r>
              <a:rPr lang="ja-JP" altLang="en-US" sz="2400" dirty="0"/>
              <a:t>し、</a:t>
            </a:r>
            <a:r>
              <a:rPr lang="ja-JP" altLang="en-US" sz="2400" dirty="0">
                <a:solidFill>
                  <a:srgbClr val="FF0000"/>
                </a:solidFill>
              </a:rPr>
              <a:t>よりよい人間関</a:t>
            </a:r>
          </a:p>
          <a:p>
            <a:r>
              <a:rPr lang="ja-JP" altLang="en-US" sz="2400" dirty="0">
                <a:solidFill>
                  <a:srgbClr val="FF0000"/>
                </a:solidFill>
              </a:rPr>
              <a:t>係を構築</a:t>
            </a:r>
            <a:r>
              <a:rPr lang="ja-JP" altLang="en-US" sz="2400" dirty="0"/>
              <a:t>する態度を身に付けることができるようにする。」</a:t>
            </a:r>
            <a:endParaRPr lang="en-US" altLang="ja-JP" sz="2400" dirty="0"/>
          </a:p>
          <a:p>
            <a:r>
              <a:rPr lang="ja-JP" altLang="en-US" sz="2400" dirty="0"/>
              <a:t>以外は、同じです。</a:t>
            </a:r>
            <a:endParaRPr lang="en-US" altLang="ja-JP" sz="2400" dirty="0"/>
          </a:p>
          <a:p>
            <a:endParaRPr lang="en-US" altLang="ja-JP" sz="2400" dirty="0"/>
          </a:p>
          <a:p>
            <a:r>
              <a:rPr lang="ja-JP" altLang="en-US" sz="2400" dirty="0"/>
              <a:t>となっています。◆</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79613" y="744538"/>
            <a:ext cx="3359150" cy="2327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16</a:t>
            </a:fld>
            <a:endParaRPr lang="en-US" altLang="ja-JP" dirty="0"/>
          </a:p>
        </p:txBody>
      </p:sp>
      <p:sp>
        <p:nvSpPr>
          <p:cNvPr id="5" name="ノート プレースホルダー 2">
            <a:extLst>
              <a:ext uri="{FF2B5EF4-FFF2-40B4-BE49-F238E27FC236}">
                <a16:creationId xmlns:a16="http://schemas.microsoft.com/office/drawing/2014/main" id="{BFC00B09-F0A3-B095-2058-B9E7C48EF714}"/>
              </a:ext>
            </a:extLst>
          </p:cNvPr>
          <p:cNvSpPr txBox="1">
            <a:spLocks/>
          </p:cNvSpPr>
          <p:nvPr/>
        </p:nvSpPr>
        <p:spPr>
          <a:xfrm>
            <a:off x="703911" y="3520602"/>
            <a:ext cx="5343895" cy="6007799"/>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800" dirty="0"/>
              <a:t>小学校における指導内容は</a:t>
            </a:r>
            <a:endParaRPr lang="en-US" altLang="ja-JP" sz="2800" dirty="0"/>
          </a:p>
          <a:p>
            <a:r>
              <a:rPr lang="ja-JP" altLang="en-US" sz="2800" dirty="0"/>
              <a:t>１番上の</a:t>
            </a:r>
            <a:endParaRPr lang="en-US" altLang="ja-JP" sz="2800" dirty="0"/>
          </a:p>
          <a:p>
            <a:r>
              <a:rPr lang="ja-JP" altLang="en-US" sz="2800" dirty="0"/>
              <a:t>・自他の尊重</a:t>
            </a:r>
            <a:endParaRPr lang="en-US" altLang="ja-JP" sz="2800" dirty="0"/>
          </a:p>
          <a:p>
            <a:r>
              <a:rPr lang="ja-JP" altLang="en-US" sz="2800" dirty="0"/>
              <a:t>就学前と小学校のみの指導内容として、</a:t>
            </a:r>
            <a:endParaRPr lang="en-US" altLang="ja-JP" sz="2800" dirty="0"/>
          </a:p>
          <a:p>
            <a:r>
              <a:rPr lang="ja-JP" altLang="en-US" sz="2800" dirty="0"/>
              <a:t>・水着で隠れる部分</a:t>
            </a:r>
            <a:endParaRPr lang="en-US" altLang="ja-JP" sz="2800" dirty="0"/>
          </a:p>
          <a:p>
            <a:r>
              <a:rPr lang="ja-JP" altLang="en-US" sz="2800" dirty="0"/>
              <a:t>高学年から始まる</a:t>
            </a:r>
            <a:endParaRPr lang="en-US" altLang="ja-JP" sz="2800" dirty="0"/>
          </a:p>
          <a:p>
            <a:r>
              <a:rPr lang="ja-JP" altLang="en-US" sz="2800" dirty="0"/>
              <a:t>・</a:t>
            </a:r>
            <a:r>
              <a:rPr lang="en-US" altLang="ja-JP" sz="2800" dirty="0"/>
              <a:t>SNS</a:t>
            </a:r>
            <a:r>
              <a:rPr lang="ja-JP" altLang="en-US" sz="2800" dirty="0"/>
              <a:t>の危険性</a:t>
            </a:r>
            <a:endParaRPr lang="en-US" altLang="ja-JP" sz="2800" dirty="0"/>
          </a:p>
          <a:p>
            <a:endParaRPr lang="en-US" altLang="ja-JP" sz="800" dirty="0"/>
          </a:p>
          <a:p>
            <a:r>
              <a:rPr lang="ja-JP" altLang="en-US" sz="2800" dirty="0"/>
              <a:t>の３点です。</a:t>
            </a:r>
            <a:endParaRPr lang="en-US" altLang="ja-JP" sz="2800" dirty="0"/>
          </a:p>
          <a:p>
            <a:r>
              <a:rPr lang="ja-JP" altLang="en-US" sz="2800" dirty="0"/>
              <a:t>ただし、</a:t>
            </a:r>
            <a:r>
              <a:rPr lang="en-US" altLang="ja-JP" sz="2800" dirty="0"/>
              <a:t>SNS</a:t>
            </a:r>
            <a:r>
              <a:rPr lang="ja-JP" altLang="en-US" sz="2800" dirty="0"/>
              <a:t>の危険性は中学年でも取り扱うことができます。 ◆</a:t>
            </a:r>
          </a:p>
        </p:txBody>
      </p:sp>
    </p:spTree>
    <p:extLst>
      <p:ext uri="{BB962C8B-B14F-4D97-AF65-F5344CB8AC3E}">
        <p14:creationId xmlns:p14="http://schemas.microsoft.com/office/powerpoint/2010/main" val="22806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17</a:t>
            </a:fld>
            <a:endParaRPr lang="en-US" altLang="ja-JP" dirty="0"/>
          </a:p>
        </p:txBody>
      </p:sp>
      <p:sp>
        <p:nvSpPr>
          <p:cNvPr id="5" name="ノート プレースホルダー 2">
            <a:extLst>
              <a:ext uri="{FF2B5EF4-FFF2-40B4-BE49-F238E27FC236}">
                <a16:creationId xmlns:a16="http://schemas.microsoft.com/office/drawing/2014/main" id="{4C4B2F87-5B83-BA85-7C3B-352153182EFF}"/>
              </a:ext>
            </a:extLst>
          </p:cNvPr>
          <p:cNvSpPr txBox="1">
            <a:spLocks/>
          </p:cNvSpPr>
          <p:nvPr/>
        </p:nvSpPr>
        <p:spPr>
          <a:xfrm>
            <a:off x="703911" y="4680188"/>
            <a:ext cx="5311467" cy="406265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000"/>
              <a:t>次に教材を使用するときの留意事項です。</a:t>
            </a:r>
            <a:endParaRPr lang="en-US" altLang="ja-JP" sz="2000"/>
          </a:p>
          <a:p>
            <a:endParaRPr lang="en-US" altLang="ja-JP" sz="2000"/>
          </a:p>
          <a:p>
            <a:r>
              <a:rPr lang="ja-JP" altLang="en-US" sz="2000"/>
              <a:t>・必要に応じて教材を修正、加除（かじょ）してもかまいません。</a:t>
            </a:r>
            <a:endParaRPr lang="en-US" altLang="ja-JP" sz="2000"/>
          </a:p>
          <a:p>
            <a:endParaRPr lang="en-US" altLang="ja-JP" sz="2000"/>
          </a:p>
          <a:p>
            <a:r>
              <a:rPr lang="ja-JP" altLang="en-US" sz="2000"/>
              <a:t>・各学校の判断により、保健体育科や特別活動を含む教育課程内外の様々な活動を通じて実施してください。</a:t>
            </a:r>
            <a:endParaRPr lang="en-US" altLang="ja-JP" sz="2000"/>
          </a:p>
          <a:p>
            <a:endParaRPr lang="en-US" altLang="ja-JP" sz="2000"/>
          </a:p>
          <a:p>
            <a:r>
              <a:rPr lang="ja-JP" altLang="en-US" sz="2000"/>
              <a:t>・授業の中で使用する場合は、各教科等の目標や内容を踏めて適切に使用することが求められます。◆</a:t>
            </a:r>
            <a:endParaRPr lang="ja-JP" altLang="en-US" sz="2000" dirty="0"/>
          </a:p>
        </p:txBody>
      </p:sp>
    </p:spTree>
    <p:extLst>
      <p:ext uri="{BB962C8B-B14F-4D97-AF65-F5344CB8AC3E}">
        <p14:creationId xmlns:p14="http://schemas.microsoft.com/office/powerpoint/2010/main" val="1938261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18</a:t>
            </a:fld>
            <a:endParaRPr lang="en-US" altLang="ja-JP" dirty="0"/>
          </a:p>
        </p:txBody>
      </p:sp>
      <p:sp>
        <p:nvSpPr>
          <p:cNvPr id="5" name="ノート プレースホルダー 2">
            <a:extLst>
              <a:ext uri="{FF2B5EF4-FFF2-40B4-BE49-F238E27FC236}">
                <a16:creationId xmlns:a16="http://schemas.microsoft.com/office/drawing/2014/main" id="{C3B07228-AE18-438C-DB9E-11AE90394AAE}"/>
              </a:ext>
            </a:extLst>
          </p:cNvPr>
          <p:cNvSpPr txBox="1">
            <a:spLocks/>
          </p:cNvSpPr>
          <p:nvPr/>
        </p:nvSpPr>
        <p:spPr>
          <a:xfrm>
            <a:off x="703911" y="4680188"/>
            <a:ext cx="5311467" cy="3883246"/>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dirty="0"/>
              <a:t>・人権学習として取り扱う場合は、</a:t>
            </a:r>
            <a:endParaRPr lang="en-US" altLang="ja-JP" sz="2400" dirty="0"/>
          </a:p>
          <a:p>
            <a:r>
              <a:rPr lang="ja-JP" altLang="en-US" sz="2400" dirty="0"/>
              <a:t>個別人権課題の「犯罪被害者等」</a:t>
            </a:r>
            <a:endParaRPr lang="en-US" altLang="ja-JP" sz="2400" dirty="0"/>
          </a:p>
          <a:p>
            <a:r>
              <a:rPr lang="ja-JP" altLang="en-US" sz="2400" dirty="0"/>
              <a:t>もしくは「子ども」に位置づけ、</a:t>
            </a:r>
            <a:endParaRPr lang="en-US" altLang="ja-JP" sz="2400" dirty="0"/>
          </a:p>
          <a:p>
            <a:r>
              <a:rPr lang="ja-JP" altLang="en-US" sz="2400" dirty="0"/>
              <a:t>年間計画に記載してください。</a:t>
            </a:r>
            <a:endParaRPr lang="en-US" altLang="ja-JP" sz="2400" dirty="0"/>
          </a:p>
          <a:p>
            <a:endParaRPr lang="en-US" altLang="ja-JP" sz="2400" dirty="0"/>
          </a:p>
          <a:p>
            <a:r>
              <a:rPr lang="ja-JP" altLang="en-US" sz="2400" dirty="0"/>
              <a:t>・実施回数については、</a:t>
            </a:r>
            <a:endParaRPr lang="en-US" altLang="ja-JP" sz="2400" dirty="0"/>
          </a:p>
          <a:p>
            <a:r>
              <a:rPr lang="ja-JP" altLang="en-US" sz="2400" dirty="0"/>
              <a:t>小学校低・中学年で１回、</a:t>
            </a:r>
            <a:endParaRPr lang="en-US" altLang="ja-JP" sz="2400" dirty="0"/>
          </a:p>
          <a:p>
            <a:r>
              <a:rPr lang="ja-JP" altLang="en-US" sz="2400" dirty="0"/>
              <a:t>高学年で１回の</a:t>
            </a:r>
            <a:endParaRPr lang="en-US" altLang="ja-JP" sz="2400" dirty="0"/>
          </a:p>
          <a:p>
            <a:r>
              <a:rPr lang="ja-JP" altLang="en-US" sz="2400" dirty="0"/>
              <a:t>合計２回程度となっています。◆</a:t>
            </a:r>
          </a:p>
        </p:txBody>
      </p:sp>
    </p:spTree>
    <p:extLst>
      <p:ext uri="{BB962C8B-B14F-4D97-AF65-F5344CB8AC3E}">
        <p14:creationId xmlns:p14="http://schemas.microsoft.com/office/powerpoint/2010/main" val="229823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四角形 0"/>
          <p:cNvSpPr>
            <a:spLocks noGrp="1" noRot="1" noChangeAspect="1"/>
          </p:cNvSpPr>
          <p:nvPr>
            <p:ph type="sldImg" idx="2"/>
          </p:nvPr>
        </p:nvSpPr>
        <p:spPr>
          <a:xfrm>
            <a:off x="998538" y="254000"/>
            <a:ext cx="4762500" cy="3298825"/>
          </a:xfrm>
          <a:prstGeom prst="rect">
            <a:avLst/>
          </a:prstGeom>
        </p:spPr>
        <p:txBody>
          <a:bodyPr/>
          <a:lstStyle/>
          <a:p>
            <a:endParaRPr kumimoji="1" lang="ja-JP" altLang="en-US"/>
          </a:p>
        </p:txBody>
      </p:sp>
      <p:sp>
        <p:nvSpPr>
          <p:cNvPr id="1324" name="四角形 0"/>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1</a:t>
            </a:fld>
            <a:endParaRPr kumimoji="1" lang="ja-JP" altLang="en-US"/>
          </a:p>
        </p:txBody>
      </p:sp>
      <p:sp>
        <p:nvSpPr>
          <p:cNvPr id="4" name="四角形 0">
            <a:extLst>
              <a:ext uri="{FF2B5EF4-FFF2-40B4-BE49-F238E27FC236}">
                <a16:creationId xmlns:a16="http://schemas.microsoft.com/office/drawing/2014/main" id="{B26E9ACE-4D27-8433-143E-305045A37C2E}"/>
              </a:ext>
            </a:extLst>
          </p:cNvPr>
          <p:cNvSpPr>
            <a:spLocks noGrp="1"/>
          </p:cNvSpPr>
          <p:nvPr>
            <p:ph type="body" sz="quarter" idx="3"/>
          </p:nvPr>
        </p:nvSpPr>
        <p:spPr>
          <a:xfrm>
            <a:off x="1008051" y="3972931"/>
            <a:ext cx="4924015" cy="4358116"/>
          </a:xfrm>
          <a:prstGeom prst="rect">
            <a:avLst/>
          </a:prstGeom>
        </p:spPr>
        <p:txBody>
          <a:bodyPr/>
          <a:lstStyle/>
          <a:p>
            <a:r>
              <a:rPr lang="ja-JP" altLang="en-US" sz="2400" dirty="0"/>
              <a:t>犯罪の認知件数や検挙人数は減少傾向にありますが、未だに１年間で検挙件数は</a:t>
            </a:r>
            <a:r>
              <a:rPr lang="en-US" altLang="ja-JP" sz="2400" dirty="0"/>
              <a:t>1000</a:t>
            </a:r>
            <a:r>
              <a:rPr lang="ja-JP" altLang="en-US" sz="2400" dirty="0"/>
              <a:t>をこえています。</a:t>
            </a:r>
            <a:endParaRPr lang="en-US" altLang="ja-JP" sz="2400" dirty="0"/>
          </a:p>
          <a:p>
            <a:endParaRPr lang="en-US" altLang="ja-JP" sz="2400" dirty="0"/>
          </a:p>
          <a:p>
            <a:r>
              <a:rPr lang="ja-JP" altLang="en-US" sz="2400" dirty="0"/>
              <a:t>これらの事件や事故の背景に被害者が存在することを忘れてはいけません。</a:t>
            </a:r>
            <a:endParaRPr lang="en-US" altLang="ja-JP" sz="2400" dirty="0"/>
          </a:p>
          <a:p>
            <a:endParaRPr lang="en-US" altLang="ja-JP" sz="2400" dirty="0"/>
          </a:p>
          <a:p>
            <a:r>
              <a:rPr lang="ja-JP" altLang="en-US" sz="2400" dirty="0"/>
              <a:t>また、被害には次の２つの種類があることを踏まえなければいけません。◆</a:t>
            </a:r>
            <a:endParaRPr lang="en-US" altLang="ja-JP" sz="2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19</a:t>
            </a:fld>
            <a:endParaRPr lang="en-US" altLang="ja-JP" dirty="0"/>
          </a:p>
        </p:txBody>
      </p:sp>
      <p:sp>
        <p:nvSpPr>
          <p:cNvPr id="5" name="ノート プレースホルダー 2">
            <a:extLst>
              <a:ext uri="{FF2B5EF4-FFF2-40B4-BE49-F238E27FC236}">
                <a16:creationId xmlns:a16="http://schemas.microsoft.com/office/drawing/2014/main" id="{50D95588-AE66-6ACB-5FC8-C434FC3DB589}"/>
              </a:ext>
            </a:extLst>
          </p:cNvPr>
          <p:cNvSpPr txBox="1">
            <a:spLocks/>
          </p:cNvSpPr>
          <p:nvPr/>
        </p:nvSpPr>
        <p:spPr>
          <a:xfrm>
            <a:off x="703911" y="4680188"/>
            <a:ext cx="5311467" cy="3988784"/>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a:t>養護教諭や専門機関と連携することも効果的です。</a:t>
            </a:r>
            <a:endParaRPr lang="en-US" altLang="ja-JP" sz="2400"/>
          </a:p>
          <a:p>
            <a:endParaRPr lang="en-US" altLang="ja-JP" sz="2400"/>
          </a:p>
          <a:p>
            <a:r>
              <a:rPr lang="ja-JP" altLang="en-US" sz="2400"/>
              <a:t>徳島県性暴力支援センター「よりそいの樹　とくしま」は</a:t>
            </a:r>
            <a:endParaRPr lang="en-US" altLang="ja-JP" sz="2400"/>
          </a:p>
          <a:p>
            <a:endParaRPr lang="en-US" altLang="ja-JP" sz="2400"/>
          </a:p>
          <a:p>
            <a:r>
              <a:rPr lang="ja-JP" altLang="en-US" sz="2400"/>
              <a:t>相談員による電話相談や産婦人科医療、カウンセリング、法律相談など本人の希望とニーズに応じた支援のコーディネートを行っています。◆</a:t>
            </a:r>
            <a:endParaRPr lang="en-US" altLang="ja-JP" sz="2400" dirty="0"/>
          </a:p>
        </p:txBody>
      </p:sp>
    </p:spTree>
    <p:extLst>
      <p:ext uri="{BB962C8B-B14F-4D97-AF65-F5344CB8AC3E}">
        <p14:creationId xmlns:p14="http://schemas.microsoft.com/office/powerpoint/2010/main" val="1305843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22450" y="744538"/>
            <a:ext cx="3095625" cy="214312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20</a:t>
            </a:fld>
            <a:endParaRPr lang="en-US" altLang="ja-JP" dirty="0"/>
          </a:p>
        </p:txBody>
      </p:sp>
      <p:sp>
        <p:nvSpPr>
          <p:cNvPr id="6" name="ノート プレースホルダー 2">
            <a:extLst>
              <a:ext uri="{FF2B5EF4-FFF2-40B4-BE49-F238E27FC236}">
                <a16:creationId xmlns:a16="http://schemas.microsoft.com/office/drawing/2014/main" id="{18B8715F-49BE-50F6-3DFB-CB5B7966434C}"/>
              </a:ext>
            </a:extLst>
          </p:cNvPr>
          <p:cNvSpPr txBox="1">
            <a:spLocks/>
          </p:cNvSpPr>
          <p:nvPr/>
        </p:nvSpPr>
        <p:spPr>
          <a:xfrm>
            <a:off x="703911" y="3114837"/>
            <a:ext cx="5311467" cy="5706177"/>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800" dirty="0"/>
              <a:t>生命の安全教育の授業を行った後、生徒が性暴力被害を受けたことを開示することも想定しておかなくてはいけません。</a:t>
            </a:r>
            <a:endParaRPr lang="en-US" altLang="ja-JP" sz="1800" dirty="0"/>
          </a:p>
          <a:p>
            <a:endParaRPr lang="en-US" altLang="ja-JP" sz="1800" dirty="0"/>
          </a:p>
          <a:p>
            <a:r>
              <a:rPr lang="ja-JP" altLang="en-US" sz="1800" dirty="0"/>
              <a:t>事前にどのような対応をとるか、校内で共通理解を図ることが大切です。</a:t>
            </a:r>
            <a:endParaRPr lang="en-US" altLang="ja-JP" sz="1800" dirty="0"/>
          </a:p>
          <a:p>
            <a:endParaRPr lang="en-US" altLang="ja-JP" sz="1800" dirty="0"/>
          </a:p>
          <a:p>
            <a:r>
              <a:rPr lang="ja-JP" altLang="en-US" sz="1800" dirty="0"/>
              <a:t>聞き取りを行う場合は、生徒が安心して話せる場所で２人以上で対応し、「誰に何をされたか」を聞き取ります。この際、無理に聞きすぎたり、感情的にならないようにすることが大切です。</a:t>
            </a:r>
            <a:endParaRPr lang="en-US" altLang="ja-JP" sz="1800" dirty="0"/>
          </a:p>
          <a:p>
            <a:endParaRPr lang="en-US" altLang="ja-JP" sz="1800" dirty="0"/>
          </a:p>
          <a:p>
            <a:r>
              <a:rPr lang="ja-JP" altLang="en-US" sz="1800" dirty="0"/>
              <a:t>話してくれた内容を、家族や他の教員、専門機関にどこまで伝えてよいか、本人の同意をとってください。</a:t>
            </a:r>
            <a:endParaRPr lang="en-US" altLang="ja-JP" sz="1800" dirty="0"/>
          </a:p>
          <a:p>
            <a:endParaRPr lang="en-US" altLang="ja-JP" sz="1800" dirty="0"/>
          </a:p>
          <a:p>
            <a:r>
              <a:rPr lang="ja-JP" altLang="en-US" sz="1800" dirty="0"/>
              <a:t>最後に、「話してくれてありがとう」と伝え、必要に応じて専門機関と連携して対応するようにしてください。◆</a:t>
            </a:r>
          </a:p>
        </p:txBody>
      </p:sp>
    </p:spTree>
    <p:extLst>
      <p:ext uri="{BB962C8B-B14F-4D97-AF65-F5344CB8AC3E}">
        <p14:creationId xmlns:p14="http://schemas.microsoft.com/office/powerpoint/2010/main" val="422890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21</a:t>
            </a:fld>
            <a:endParaRPr lang="en-US" altLang="ja-JP" dirty="0"/>
          </a:p>
        </p:txBody>
      </p:sp>
      <p:sp>
        <p:nvSpPr>
          <p:cNvPr id="5" name="ノート プレースホルダー 2">
            <a:extLst>
              <a:ext uri="{FF2B5EF4-FFF2-40B4-BE49-F238E27FC236}">
                <a16:creationId xmlns:a16="http://schemas.microsoft.com/office/drawing/2014/main" id="{A8EA77E3-EE9C-68E7-BE7C-84173F3B9A49}"/>
              </a:ext>
            </a:extLst>
          </p:cNvPr>
          <p:cNvSpPr txBox="1">
            <a:spLocks/>
          </p:cNvSpPr>
          <p:nvPr/>
        </p:nvSpPr>
        <p:spPr>
          <a:xfrm>
            <a:off x="703911" y="4680188"/>
            <a:ext cx="5311467" cy="3841052"/>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a:t>また、家庭ですでに性暴力被害等の経験をした生徒がいることも考えられます。児童相談所等の専門機関と連携して対応することが重要です。</a:t>
            </a:r>
            <a:endParaRPr lang="en-US" altLang="ja-JP" sz="2400"/>
          </a:p>
          <a:p>
            <a:endParaRPr lang="en-US" altLang="ja-JP" sz="2400"/>
          </a:p>
          <a:p>
            <a:r>
              <a:rPr lang="ja-JP" altLang="en-US" sz="2400"/>
              <a:t>外国にルーツがある生徒の中には、挨拶の際の行動や距離感等の考え方が異なる場合があることも踏まえて、自尊感情を低下させないように十分配慮する必要があります。◆</a:t>
            </a:r>
            <a:endParaRPr lang="ja-JP" altLang="en-US" sz="2400" dirty="0"/>
          </a:p>
        </p:txBody>
      </p:sp>
    </p:spTree>
    <p:extLst>
      <p:ext uri="{BB962C8B-B14F-4D97-AF65-F5344CB8AC3E}">
        <p14:creationId xmlns:p14="http://schemas.microsoft.com/office/powerpoint/2010/main" val="3870696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22</a:t>
            </a:fld>
            <a:endParaRPr lang="en-US" altLang="ja-JP" dirty="0"/>
          </a:p>
        </p:txBody>
      </p:sp>
      <p:sp>
        <p:nvSpPr>
          <p:cNvPr id="5" name="ノート プレースホルダー 2">
            <a:extLst>
              <a:ext uri="{FF2B5EF4-FFF2-40B4-BE49-F238E27FC236}">
                <a16:creationId xmlns:a16="http://schemas.microsoft.com/office/drawing/2014/main" id="{A5C3E005-036F-AEDE-D95E-D0628893AC17}"/>
              </a:ext>
            </a:extLst>
          </p:cNvPr>
          <p:cNvSpPr txBox="1">
            <a:spLocks/>
          </p:cNvSpPr>
          <p:nvPr/>
        </p:nvSpPr>
        <p:spPr>
          <a:xfrm>
            <a:off x="703911" y="4680188"/>
            <a:ext cx="5311467" cy="4210383"/>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a:t>保護者への対応としては、事前に授業のねらいや内容について、学級通信等を通じて伝え、授業後にも様子を伝えることが望ましいと考えられます。</a:t>
            </a:r>
            <a:endParaRPr lang="en-US" altLang="ja-JP" sz="2400"/>
          </a:p>
          <a:p>
            <a:endParaRPr lang="en-US" altLang="ja-JP" sz="2400"/>
          </a:p>
          <a:p>
            <a:r>
              <a:rPr lang="ja-JP" altLang="en-US" sz="2400"/>
              <a:t>令和３・４年度に文部科学省の指定を受けて研究実践をされた阿南市の大野小学校や阿南第二中学校の校長便りや学年便りによる取組が県のホームページに掲載されていますので、是非ご確認ください。◆</a:t>
            </a:r>
            <a:endParaRPr lang="ja-JP" altLang="en-US" sz="2400" dirty="0"/>
          </a:p>
        </p:txBody>
      </p:sp>
    </p:spTree>
    <p:extLst>
      <p:ext uri="{BB962C8B-B14F-4D97-AF65-F5344CB8AC3E}">
        <p14:creationId xmlns:p14="http://schemas.microsoft.com/office/powerpoint/2010/main" val="2117505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 name="四角形 483"/>
          <p:cNvSpPr>
            <a:spLocks noGrp="1" noRot="1" noChangeAspect="1"/>
          </p:cNvSpPr>
          <p:nvPr>
            <p:ph type="sldImg" idx="2"/>
          </p:nvPr>
        </p:nvSpPr>
        <p:spPr>
          <a:xfrm>
            <a:off x="712788" y="744538"/>
            <a:ext cx="5378450" cy="3724275"/>
          </a:xfrm>
          <a:prstGeom prst="rect">
            <a:avLst/>
          </a:prstGeom>
        </p:spPr>
        <p:txBody>
          <a:bodyPr/>
          <a:lstStyle/>
          <a:p>
            <a:endParaRPr kumimoji="1" lang="ja-JP" altLang="en-US"/>
          </a:p>
        </p:txBody>
      </p:sp>
      <p:sp>
        <p:nvSpPr>
          <p:cNvPr id="1230" name="四角形 485"/>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58807EA6-0398-4990-8029-A74DB7412258}" type="slidenum">
              <a:rPr kumimoji="1" lang="ja-JP" altLang="en-US" smtClean="0"/>
              <a:t>23</a:t>
            </a:fld>
            <a:endParaRPr kumimoji="1" lang="ja-JP" altLang="en-US"/>
          </a:p>
        </p:txBody>
      </p:sp>
      <p:sp>
        <p:nvSpPr>
          <p:cNvPr id="5" name="四角形 484">
            <a:extLst>
              <a:ext uri="{FF2B5EF4-FFF2-40B4-BE49-F238E27FC236}">
                <a16:creationId xmlns:a16="http://schemas.microsoft.com/office/drawing/2014/main" id="{812AF2F7-C5F7-CC26-D15E-67F6C579E7B1}"/>
              </a:ext>
            </a:extLst>
          </p:cNvPr>
          <p:cNvSpPr>
            <a:spLocks noGrp="1"/>
          </p:cNvSpPr>
          <p:nvPr>
            <p:ph type="body" sz="quarter" idx="3"/>
          </p:nvPr>
        </p:nvSpPr>
        <p:spPr>
          <a:xfrm>
            <a:off x="894502" y="4680187"/>
            <a:ext cx="4924015" cy="3767185"/>
          </a:xfrm>
          <a:prstGeom prst="rect">
            <a:avLst/>
          </a:prstGeom>
        </p:spPr>
        <p:txBody>
          <a:bodyPr/>
          <a:lstStyle/>
          <a:p>
            <a:r>
              <a:rPr lang="ja-JP" altLang="en-US" sz="2400" dirty="0"/>
              <a:t>検索エンジンで</a:t>
            </a:r>
            <a:endParaRPr lang="en-US" altLang="ja-JP" sz="2400" dirty="0"/>
          </a:p>
          <a:p>
            <a:r>
              <a:rPr lang="ja-JP" altLang="en-US" sz="2400" dirty="0"/>
              <a:t>「徳島　生命の安全教育」と</a:t>
            </a:r>
            <a:endParaRPr lang="en-US" altLang="ja-JP" sz="2400" dirty="0"/>
          </a:p>
          <a:p>
            <a:r>
              <a:rPr lang="ja-JP" altLang="en-US" sz="2400" dirty="0"/>
              <a:t>調べていただくと、</a:t>
            </a:r>
            <a:endParaRPr lang="en-US" altLang="ja-JP" sz="2400" dirty="0"/>
          </a:p>
          <a:p>
            <a:endParaRPr lang="en-US" altLang="ja-JP" sz="2400" dirty="0"/>
          </a:p>
          <a:p>
            <a:r>
              <a:rPr lang="ja-JP" altLang="en-US" sz="2400" dirty="0"/>
              <a:t>県のホームページ、</a:t>
            </a:r>
            <a:endParaRPr lang="en-US" altLang="ja-JP" sz="2400" dirty="0"/>
          </a:p>
          <a:p>
            <a:r>
              <a:rPr lang="ja-JP" altLang="en-US" sz="2400" dirty="0"/>
              <a:t>上から２番目にこのような</a:t>
            </a:r>
            <a:r>
              <a:rPr lang="en-US" altLang="ja-JP" sz="2400" dirty="0"/>
              <a:t>PDF</a:t>
            </a:r>
            <a:r>
              <a:rPr lang="ja-JP" altLang="en-US" sz="2400" dirty="0"/>
              <a:t>のパンフレットをダウンロードすることもできます。</a:t>
            </a:r>
            <a:endParaRPr lang="en-US" altLang="ja-JP" sz="2400" dirty="0"/>
          </a:p>
          <a:p>
            <a:r>
              <a:rPr lang="ja-JP" altLang="en-US" sz="2400" dirty="0"/>
              <a:t>ご活用ください。◆</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24</a:t>
            </a:fld>
            <a:endParaRPr lang="en-US" altLang="ja-JP" dirty="0"/>
          </a:p>
        </p:txBody>
      </p:sp>
      <p:sp>
        <p:nvSpPr>
          <p:cNvPr id="5" name="ノート プレースホルダー 2">
            <a:extLst>
              <a:ext uri="{FF2B5EF4-FFF2-40B4-BE49-F238E27FC236}">
                <a16:creationId xmlns:a16="http://schemas.microsoft.com/office/drawing/2014/main" id="{0AD4A7DD-A451-253E-ED9D-1AA5594DF954}"/>
              </a:ext>
            </a:extLst>
          </p:cNvPr>
          <p:cNvSpPr txBox="1">
            <a:spLocks/>
          </p:cNvSpPr>
          <p:nvPr/>
        </p:nvSpPr>
        <p:spPr>
          <a:xfrm>
            <a:off x="703911" y="4680188"/>
            <a:ext cx="5311467" cy="221599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3600"/>
              <a:t>すでに活用された方もいらっしゃると思いますが、実際の教材をご紹介させていただきます。◆</a:t>
            </a:r>
            <a:endParaRPr lang="ja-JP" altLang="en-US" sz="3600" dirty="0"/>
          </a:p>
        </p:txBody>
      </p:sp>
    </p:spTree>
    <p:extLst>
      <p:ext uri="{BB962C8B-B14F-4D97-AF65-F5344CB8AC3E}">
        <p14:creationId xmlns:p14="http://schemas.microsoft.com/office/powerpoint/2010/main" val="2011375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5" name="スライド番号プレースホルダー 4">
            <a:extLst>
              <a:ext uri="{FF2B5EF4-FFF2-40B4-BE49-F238E27FC236}">
                <a16:creationId xmlns:a16="http://schemas.microsoft.com/office/drawing/2014/main" id="{F0223C4D-B56D-4148-9563-291F4BE92B5F}"/>
              </a:ext>
            </a:extLst>
          </p:cNvPr>
          <p:cNvSpPr>
            <a:spLocks noGrp="1"/>
          </p:cNvSpPr>
          <p:nvPr>
            <p:ph type="sldNum" sz="quarter" idx="5"/>
          </p:nvPr>
        </p:nvSpPr>
        <p:spPr/>
        <p:txBody>
          <a:bodyPr/>
          <a:lstStyle/>
          <a:p>
            <a:fld id="{D01B204F-67BE-4C95-94C3-98475093334C}" type="slidenum">
              <a:rPr lang="en-US" altLang="ja-JP" smtClean="0"/>
              <a:pPr/>
              <a:t>25</a:t>
            </a:fld>
            <a:endParaRPr lang="en-US" altLang="ja-JP"/>
          </a:p>
        </p:txBody>
      </p:sp>
      <p:sp>
        <p:nvSpPr>
          <p:cNvPr id="7" name="ノート プレースホルダー 2">
            <a:extLst>
              <a:ext uri="{FF2B5EF4-FFF2-40B4-BE49-F238E27FC236}">
                <a16:creationId xmlns:a16="http://schemas.microsoft.com/office/drawing/2014/main" id="{128C3181-0B0B-C9B1-910A-CAA39C2F4C38}"/>
              </a:ext>
            </a:extLst>
          </p:cNvPr>
          <p:cNvSpPr txBox="1">
            <a:spLocks/>
          </p:cNvSpPr>
          <p:nvPr/>
        </p:nvSpPr>
        <p:spPr>
          <a:xfrm>
            <a:off x="894502" y="4680187"/>
            <a:ext cx="4924015" cy="1453164"/>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800" dirty="0"/>
              <a:t>低・中学年のスライドです。</a:t>
            </a:r>
            <a:endParaRPr lang="en-US" altLang="ja-JP" sz="2800" dirty="0"/>
          </a:p>
          <a:p>
            <a:r>
              <a:rPr lang="ja-JP" altLang="en-US" sz="2800" dirty="0"/>
              <a:t>まずは、</a:t>
            </a:r>
            <a:endParaRPr lang="en-US" altLang="ja-JP" sz="2800" dirty="0"/>
          </a:p>
          <a:p>
            <a:r>
              <a:rPr lang="ja-JP" altLang="en-US" sz="2800" dirty="0"/>
              <a:t>授業の内容の確認です。◆</a:t>
            </a:r>
          </a:p>
        </p:txBody>
      </p:sp>
    </p:spTree>
    <p:extLst>
      <p:ext uri="{BB962C8B-B14F-4D97-AF65-F5344CB8AC3E}">
        <p14:creationId xmlns:p14="http://schemas.microsoft.com/office/powerpoint/2010/main" val="3149462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59"/>
            <a:ext cx="4986111" cy="305287"/>
          </a:xfrm>
        </p:spPr>
        <p:txBody>
          <a:bodyPr/>
          <a:lstStyle/>
          <a:p>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26</a:t>
            </a:fld>
            <a:endParaRPr kumimoji="1" lang="ja-JP" altLang="en-US"/>
          </a:p>
        </p:txBody>
      </p:sp>
    </p:spTree>
    <p:extLst>
      <p:ext uri="{BB962C8B-B14F-4D97-AF65-F5344CB8AC3E}">
        <p14:creationId xmlns:p14="http://schemas.microsoft.com/office/powerpoint/2010/main" val="272772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27</a:t>
            </a:fld>
            <a:endParaRPr kumimoji="1" lang="ja-JP" altLang="en-US"/>
          </a:p>
        </p:txBody>
      </p:sp>
    </p:spTree>
    <p:extLst>
      <p:ext uri="{BB962C8B-B14F-4D97-AF65-F5344CB8AC3E}">
        <p14:creationId xmlns:p14="http://schemas.microsoft.com/office/powerpoint/2010/main" val="955279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28</a:t>
            </a:fld>
            <a:endParaRPr kumimoji="1" lang="ja-JP" altLang="en-US"/>
          </a:p>
        </p:txBody>
      </p:sp>
    </p:spTree>
    <p:extLst>
      <p:ext uri="{BB962C8B-B14F-4D97-AF65-F5344CB8AC3E}">
        <p14:creationId xmlns:p14="http://schemas.microsoft.com/office/powerpoint/2010/main" val="374316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四角形 0"/>
          <p:cNvSpPr>
            <a:spLocks noGrp="1" noRot="1" noChangeAspect="1"/>
          </p:cNvSpPr>
          <p:nvPr>
            <p:ph type="sldImg" idx="2"/>
          </p:nvPr>
        </p:nvSpPr>
        <p:spPr>
          <a:xfrm>
            <a:off x="712788" y="744538"/>
            <a:ext cx="5378450" cy="3724275"/>
          </a:xfrm>
          <a:prstGeom prst="rect">
            <a:avLst/>
          </a:prstGeom>
        </p:spPr>
        <p:txBody>
          <a:bodyPr/>
          <a:lstStyle/>
          <a:p>
            <a:endParaRPr kumimoji="1" lang="ja-JP" altLang="en-US"/>
          </a:p>
        </p:txBody>
      </p:sp>
      <p:sp>
        <p:nvSpPr>
          <p:cNvPr id="1334" name="四角形 0"/>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2</a:t>
            </a:fld>
            <a:endParaRPr kumimoji="1" lang="ja-JP" altLang="en-US"/>
          </a:p>
        </p:txBody>
      </p:sp>
      <p:sp>
        <p:nvSpPr>
          <p:cNvPr id="4" name="四角形 0">
            <a:extLst>
              <a:ext uri="{FF2B5EF4-FFF2-40B4-BE49-F238E27FC236}">
                <a16:creationId xmlns:a16="http://schemas.microsoft.com/office/drawing/2014/main" id="{B8211669-1D34-5E1C-4E35-49F0F9490641}"/>
              </a:ext>
            </a:extLst>
          </p:cNvPr>
          <p:cNvSpPr>
            <a:spLocks noGrp="1"/>
          </p:cNvSpPr>
          <p:nvPr>
            <p:ph type="body" sz="quarter" idx="3"/>
          </p:nvPr>
        </p:nvSpPr>
        <p:spPr>
          <a:xfrm>
            <a:off x="894502" y="4680188"/>
            <a:ext cx="4924015" cy="2437590"/>
          </a:xfrm>
          <a:prstGeom prst="rect">
            <a:avLst/>
          </a:prstGeom>
        </p:spPr>
        <p:txBody>
          <a:bodyPr/>
          <a:lstStyle/>
          <a:p>
            <a:r>
              <a:rPr lang="ja-JP" altLang="en-US" sz="1800" dirty="0"/>
              <a:t>生命や財産を奪われるなどの「直接的な被害」はもちろん、</a:t>
            </a:r>
            <a:endParaRPr lang="en-US" altLang="ja-JP" sz="1800" dirty="0"/>
          </a:p>
          <a:p>
            <a:endParaRPr lang="en-US" altLang="ja-JP" sz="1800" dirty="0"/>
          </a:p>
          <a:p>
            <a:r>
              <a:rPr lang="ja-JP" altLang="en-US" sz="1800" dirty="0"/>
              <a:t>ＰＴＳＤ等の心身の不調やうわさや心ない中傷など「二次的な被害」があります。</a:t>
            </a:r>
            <a:endParaRPr lang="en-US" altLang="ja-JP" sz="1800" dirty="0"/>
          </a:p>
          <a:p>
            <a:endParaRPr lang="en-US" altLang="ja-JP" sz="1800" dirty="0"/>
          </a:p>
          <a:p>
            <a:pPr defTabSz="896384"/>
            <a:r>
              <a:rPr lang="ja-JP" altLang="en-US" sz="1800" dirty="0"/>
              <a:t>こうした被害者の置かれている状況を踏まえ、法整備が行われてきました。◆</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59"/>
            <a:ext cx="4986111" cy="1181862"/>
          </a:xfrm>
        </p:spPr>
        <p:txBody>
          <a:bodyPr/>
          <a:lstStyle/>
          <a:p>
            <a:r>
              <a:rPr lang="ja-JP" altLang="en-US" sz="2400" dirty="0">
                <a:latin typeface="UD デジタル 教科書体 NK-B" panose="02020700000000000000" pitchFamily="18" charset="-128"/>
                <a:ea typeface="UD デジタル 教科書体 NK-B" panose="02020700000000000000" pitchFamily="18" charset="-128"/>
              </a:rPr>
              <a:t>手引きの指導案例では、</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「自分の体は自分だけの大切なものであることを理解する」とされています。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29</a:t>
            </a:fld>
            <a:endParaRPr kumimoji="1" lang="ja-JP" altLang="en-US"/>
          </a:p>
        </p:txBody>
      </p:sp>
    </p:spTree>
    <p:extLst>
      <p:ext uri="{BB962C8B-B14F-4D97-AF65-F5344CB8AC3E}">
        <p14:creationId xmlns:p14="http://schemas.microsoft.com/office/powerpoint/2010/main" val="3802631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738664"/>
          </a:xfrm>
        </p:spPr>
        <p:txBody>
          <a:bodyPr/>
          <a:lstStyle/>
          <a:p>
            <a:r>
              <a:rPr kumimoji="1" lang="ja-JP" altLang="en-US" sz="2400" dirty="0"/>
              <a:t>「他の人のからだも大切であることを伝える」と書かれています。</a:t>
            </a: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30</a:t>
            </a:fld>
            <a:endParaRPr kumimoji="1" lang="ja-JP" altLang="en-US"/>
          </a:p>
        </p:txBody>
      </p:sp>
    </p:spTree>
    <p:extLst>
      <p:ext uri="{BB962C8B-B14F-4D97-AF65-F5344CB8AC3E}">
        <p14:creationId xmlns:p14="http://schemas.microsoft.com/office/powerpoint/2010/main" val="3847143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59"/>
            <a:ext cx="4986111" cy="923330"/>
          </a:xfrm>
        </p:spPr>
        <p:txBody>
          <a:bodyPr/>
          <a:lstStyle/>
          <a:p>
            <a:r>
              <a:rPr lang="ja-JP" altLang="en-US" sz="2000" dirty="0">
                <a:latin typeface="UD デジタル 教科書体 NK-B" panose="02020700000000000000" pitchFamily="18" charset="-128"/>
                <a:ea typeface="UD デジタル 教科書体 NK-B" panose="02020700000000000000" pitchFamily="18" charset="-128"/>
              </a:rPr>
              <a:t>「ご飯を食べる」「寝る」「運度する」などの意見がでてくることが予想されます。ここまでが導入例です。</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31</a:t>
            </a:fld>
            <a:endParaRPr kumimoji="1" lang="ja-JP" altLang="en-US"/>
          </a:p>
        </p:txBody>
      </p:sp>
    </p:spTree>
    <p:extLst>
      <p:ext uri="{BB962C8B-B14F-4D97-AF65-F5344CB8AC3E}">
        <p14:creationId xmlns:p14="http://schemas.microsoft.com/office/powerpoint/2010/main" val="2863163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32</a:t>
            </a:fld>
            <a:endParaRPr kumimoji="1" lang="ja-JP" altLang="en-US"/>
          </a:p>
        </p:txBody>
      </p:sp>
    </p:spTree>
    <p:extLst>
      <p:ext uri="{BB962C8B-B14F-4D97-AF65-F5344CB8AC3E}">
        <p14:creationId xmlns:p14="http://schemas.microsoft.com/office/powerpoint/2010/main" val="2891723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2363724"/>
          </a:xfrm>
        </p:spPr>
        <p:txBody>
          <a:bodyPr/>
          <a:lstStyle/>
          <a:p>
            <a:r>
              <a:rPr lang="ja-JP" altLang="en-US" sz="2400" dirty="0">
                <a:latin typeface="UD デジタル 教科書体 NK-B" panose="02020700000000000000" pitchFamily="18" charset="-128"/>
                <a:ea typeface="UD デジタル 教科書体 NK-B" panose="02020700000000000000" pitchFamily="18" charset="-128"/>
              </a:rPr>
              <a:t>ここで水着で隠れる部分が大切なところであることを伝えます。</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また、水着で隠れる部分以外にも頭や口などその他の部分も含めて体のすべてが大切であることを確認します。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33</a:t>
            </a:fld>
            <a:endParaRPr kumimoji="1" lang="ja-JP" altLang="en-US"/>
          </a:p>
        </p:txBody>
      </p:sp>
    </p:spTree>
    <p:extLst>
      <p:ext uri="{BB962C8B-B14F-4D97-AF65-F5344CB8AC3E}">
        <p14:creationId xmlns:p14="http://schemas.microsoft.com/office/powerpoint/2010/main" val="2794545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pPr defTabSz="905347"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34</a:t>
            </a:fld>
            <a:endParaRPr kumimoji="1" lang="ja-JP" altLang="en-US"/>
          </a:p>
        </p:txBody>
      </p:sp>
    </p:spTree>
    <p:extLst>
      <p:ext uri="{BB962C8B-B14F-4D97-AF65-F5344CB8AC3E}">
        <p14:creationId xmlns:p14="http://schemas.microsoft.com/office/powerpoint/2010/main" val="1207822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107996"/>
          </a:xfrm>
        </p:spPr>
        <p:txBody>
          <a:bodyPr/>
          <a:lstStyle/>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自分だけの大切な場所は他の人に見せたり、触らせたりしてはいけないことを理解させます。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35</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107996"/>
          </a:xfrm>
        </p:spPr>
        <p:txBody>
          <a:bodyPr/>
          <a:lstStyle/>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同時に、他の人の水着で隠れる部分も見たり、触ったりしてはいけないことを理解させます。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36</a:t>
            </a:fld>
            <a:endParaRPr kumimoji="1" lang="ja-JP" altLang="en-US"/>
          </a:p>
        </p:txBody>
      </p:sp>
    </p:spTree>
    <p:extLst>
      <p:ext uri="{BB962C8B-B14F-4D97-AF65-F5344CB8AC3E}">
        <p14:creationId xmlns:p14="http://schemas.microsoft.com/office/powerpoint/2010/main" val="1464418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37</a:t>
            </a:fld>
            <a:endParaRPr kumimoji="1" lang="ja-JP" altLang="en-US"/>
          </a:p>
        </p:txBody>
      </p:sp>
    </p:spTree>
    <p:extLst>
      <p:ext uri="{BB962C8B-B14F-4D97-AF65-F5344CB8AC3E}">
        <p14:creationId xmlns:p14="http://schemas.microsoft.com/office/powerpoint/2010/main" val="2298237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738664"/>
          </a:xfrm>
        </p:spPr>
        <p:txBody>
          <a:bodyPr/>
          <a:lstStyle/>
          <a:p>
            <a:r>
              <a:rPr lang="ja-JP" altLang="en-US" sz="2400" dirty="0">
                <a:latin typeface="UD デジタル 教科書体 NK-B" panose="02020700000000000000" pitchFamily="18" charset="-128"/>
                <a:ea typeface="UD デジタル 教科書体 NK-B" panose="02020700000000000000" pitchFamily="18" charset="-128"/>
              </a:rPr>
              <a:t>自分の体で触れられて嫌な気持ちになる場面について考えさせます。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38</a:t>
            </a:fld>
            <a:endParaRPr kumimoji="1" lang="ja-JP" altLang="en-US"/>
          </a:p>
        </p:txBody>
      </p:sp>
    </p:spTree>
    <p:extLst>
      <p:ext uri="{BB962C8B-B14F-4D97-AF65-F5344CB8AC3E}">
        <p14:creationId xmlns:p14="http://schemas.microsoft.com/office/powerpoint/2010/main" val="115337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四角形 187"/>
          <p:cNvSpPr>
            <a:spLocks noGrp="1" noRot="1" noChangeAspect="1"/>
          </p:cNvSpPr>
          <p:nvPr>
            <p:ph type="sldImg" idx="2"/>
          </p:nvPr>
        </p:nvSpPr>
        <p:spPr>
          <a:xfrm>
            <a:off x="712788" y="744538"/>
            <a:ext cx="5378450" cy="3724275"/>
          </a:xfrm>
          <a:prstGeom prst="rect">
            <a:avLst/>
          </a:prstGeom>
        </p:spPr>
        <p:txBody>
          <a:bodyPr/>
          <a:lstStyle/>
          <a:p>
            <a:endParaRPr kumimoji="1" lang="ja-JP" altLang="en-US"/>
          </a:p>
        </p:txBody>
      </p:sp>
      <p:sp>
        <p:nvSpPr>
          <p:cNvPr id="1344" name="四角形 189"/>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3</a:t>
            </a:fld>
            <a:endParaRPr kumimoji="1" lang="ja-JP" altLang="en-US"/>
          </a:p>
        </p:txBody>
      </p:sp>
      <p:sp>
        <p:nvSpPr>
          <p:cNvPr id="4" name="四角形 188">
            <a:extLst>
              <a:ext uri="{FF2B5EF4-FFF2-40B4-BE49-F238E27FC236}">
                <a16:creationId xmlns:a16="http://schemas.microsoft.com/office/drawing/2014/main" id="{041812FB-708E-0B79-1957-482F8BFB1E3F}"/>
              </a:ext>
            </a:extLst>
          </p:cNvPr>
          <p:cNvSpPr>
            <a:spLocks noGrp="1"/>
          </p:cNvSpPr>
          <p:nvPr>
            <p:ph type="body" sz="quarter" idx="3"/>
          </p:nvPr>
        </p:nvSpPr>
        <p:spPr>
          <a:xfrm>
            <a:off x="894502" y="4680188"/>
            <a:ext cx="4924015" cy="4062651"/>
          </a:xfrm>
          <a:prstGeom prst="rect">
            <a:avLst/>
          </a:prstGeom>
        </p:spPr>
        <p:txBody>
          <a:bodyPr/>
          <a:lstStyle/>
          <a:p>
            <a:r>
              <a:rPr lang="ja-JP" altLang="en-US" sz="2400" dirty="0"/>
              <a:t>2004年には「犯罪被害者等基本法」が成立しました。</a:t>
            </a:r>
            <a:endParaRPr lang="en-US" altLang="ja-JP" sz="2400" dirty="0"/>
          </a:p>
          <a:p>
            <a:endParaRPr lang="ja-JP" altLang="en-US" sz="2400" dirty="0"/>
          </a:p>
          <a:p>
            <a:r>
              <a:rPr lang="ja-JP" altLang="en-US" sz="2400" dirty="0"/>
              <a:t>またそれをうけて、翌年には「犯罪被害者等基本計画」が策定され、</a:t>
            </a:r>
          </a:p>
          <a:p>
            <a:r>
              <a:rPr lang="ja-JP" altLang="en-US" sz="2400" dirty="0"/>
              <a:t>以後、５年ごとに改定されております。</a:t>
            </a:r>
          </a:p>
          <a:p>
            <a:endParaRPr lang="en-US" altLang="ja-JP" sz="2400" dirty="0"/>
          </a:p>
          <a:p>
            <a:r>
              <a:rPr lang="ja-JP" altLang="en-US" sz="2400" dirty="0"/>
              <a:t>これをうけて、本県でも条例が制定されました。◆</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3397853"/>
          </a:xfrm>
        </p:spPr>
        <p:txBody>
          <a:bodyPr/>
          <a:lstStyle/>
          <a:p>
            <a:r>
              <a:rPr lang="ja-JP" altLang="en-US" sz="2400" dirty="0">
                <a:latin typeface="UD デジタル 教科書体 NK-B" panose="02020700000000000000" pitchFamily="18" charset="-128"/>
                <a:ea typeface="UD デジタル 教科書体 NK-B" panose="02020700000000000000" pitchFamily="18" charset="-128"/>
              </a:rPr>
              <a:t>児童の間でスカートめくりや</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ズボン下ろし等が行われている場面を見かけたときは、</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そうした行為も性暴力につながる</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可能性があることを念頭に、</a:t>
            </a:r>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スカートめくりやズボン下ろし等も嫌な</a:t>
            </a:r>
          </a:p>
          <a:p>
            <a:r>
              <a:rPr lang="ja-JP" altLang="en-US" sz="2400" dirty="0">
                <a:latin typeface="UD デジタル 教科書体 NK-B" panose="02020700000000000000" pitchFamily="18" charset="-128"/>
                <a:ea typeface="UD デジタル 教科書体 NK-B" panose="02020700000000000000" pitchFamily="18" charset="-128"/>
              </a:rPr>
              <a:t>触り方／触られ方であることを伝えます。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39</a:t>
            </a:fld>
            <a:endParaRPr kumimoji="1" lang="ja-JP" altLang="en-US"/>
          </a:p>
        </p:txBody>
      </p:sp>
    </p:spTree>
    <p:extLst>
      <p:ext uri="{BB962C8B-B14F-4D97-AF65-F5344CB8AC3E}">
        <p14:creationId xmlns:p14="http://schemas.microsoft.com/office/powerpoint/2010/main" val="37574758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40</a:t>
            </a:fld>
            <a:endParaRPr kumimoji="1" lang="ja-JP" altLang="en-US"/>
          </a:p>
        </p:txBody>
      </p:sp>
    </p:spTree>
    <p:extLst>
      <p:ext uri="{BB962C8B-B14F-4D97-AF65-F5344CB8AC3E}">
        <p14:creationId xmlns:p14="http://schemas.microsoft.com/office/powerpoint/2010/main" val="3058607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3323987"/>
          </a:xfrm>
        </p:spPr>
        <p:txBody>
          <a:bodyPr/>
          <a:lstStyle/>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嫌な触られ方をしたときに</a:t>
            </a:r>
            <a:endParaRPr lang="en-US" altLang="ja-JP" sz="2400"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相談する「安心できる大人」について考えさせ、</a:t>
            </a:r>
            <a:endParaRPr lang="en-US" altLang="ja-JP" sz="2400"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例えば学校の教職員や、養護教諭、家族等がいることを伝えます。</a:t>
            </a:r>
          </a:p>
          <a:p>
            <a:pPr defTabSz="905347" fontAlgn="auto">
              <a:spcBef>
                <a:spcPts val="0"/>
              </a:spcBef>
              <a:spcAft>
                <a:spcPts val="0"/>
              </a:spcAft>
              <a:buClrTx/>
              <a:defRPr/>
            </a:pPr>
            <a:endParaRPr lang="en-US" altLang="ja-JP" sz="2400"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また、「変だな」、「嫌だな」と思う人</a:t>
            </a:r>
          </a:p>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にはついていってはいけないこ</a:t>
            </a:r>
          </a:p>
          <a:p>
            <a:pPr defTabSz="905347" fontAlgn="auto">
              <a:spcBef>
                <a:spcPts val="0"/>
              </a:spcBef>
              <a:spcAft>
                <a:spcPts val="0"/>
              </a:spcAft>
              <a:buClrTx/>
              <a:defRPr/>
            </a:pPr>
            <a:r>
              <a:rPr lang="ja-JP" altLang="en-US" sz="2400" dirty="0">
                <a:latin typeface="UD デジタル 教科書体 NK-B" panose="02020700000000000000" pitchFamily="18" charset="-128"/>
                <a:ea typeface="UD デジタル 教科書体 NK-B" panose="02020700000000000000" pitchFamily="18" charset="-128"/>
              </a:rPr>
              <a:t>とを伝えます。</a:t>
            </a:r>
            <a:endParaRPr lang="en-US" altLang="ja-JP" sz="2400"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41</a:t>
            </a:fld>
            <a:endParaRPr kumimoji="1" lang="ja-JP" altLang="en-US"/>
          </a:p>
        </p:txBody>
      </p:sp>
    </p:spTree>
    <p:extLst>
      <p:ext uri="{BB962C8B-B14F-4D97-AF65-F5344CB8AC3E}">
        <p14:creationId xmlns:p14="http://schemas.microsoft.com/office/powerpoint/2010/main" val="4144598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2585323"/>
          </a:xfrm>
        </p:spPr>
        <p:txBody>
          <a:bodyPr/>
          <a:lstStyle/>
          <a:p>
            <a:pPr defTabSz="905347" fontAlgn="auto">
              <a:spcBef>
                <a:spcPts val="0"/>
              </a:spcBef>
              <a:spcAft>
                <a:spcPts val="0"/>
              </a:spcAft>
              <a:buClrTx/>
              <a:defRPr/>
            </a:pPr>
            <a:r>
              <a:rPr lang="ja-JP" altLang="en-US" sz="2400" b="1" dirty="0">
                <a:latin typeface="UD デジタル 教科書体 NK-B" panose="02020700000000000000" pitchFamily="18" charset="-128"/>
                <a:ea typeface="UD デジタル 教科書体 NK-B" panose="02020700000000000000" pitchFamily="18" charset="-128"/>
              </a:rPr>
              <a:t>自分の体に嫌な触られ方を</a:t>
            </a:r>
            <a:endParaRPr lang="en-US" altLang="ja-JP" sz="2400" b="1"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b="1" dirty="0">
                <a:latin typeface="UD デジタル 教科書体 NK-B" panose="02020700000000000000" pitchFamily="18" charset="-128"/>
                <a:ea typeface="UD デジタル 教科書体 NK-B" panose="02020700000000000000" pitchFamily="18" charset="-128"/>
              </a:rPr>
              <a:t>してしまっても、</a:t>
            </a:r>
            <a:endParaRPr lang="en-US" altLang="ja-JP" sz="2400" b="1"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b="1" dirty="0">
                <a:latin typeface="UD デジタル 教科書体 NK-B" panose="02020700000000000000" pitchFamily="18" charset="-128"/>
                <a:ea typeface="UD デジタル 教科書体 NK-B" panose="02020700000000000000" pitchFamily="18" charset="-128"/>
              </a:rPr>
              <a:t>「触られた人が悪いわけではないよ」ということを伝えます。</a:t>
            </a:r>
            <a:endParaRPr lang="en-US" altLang="ja-JP" sz="2400" b="1"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endParaRPr lang="ja-JP" altLang="en-US" sz="2400" b="1" dirty="0">
              <a:latin typeface="UD デジタル 教科書体 NK-B" panose="02020700000000000000" pitchFamily="18" charset="-128"/>
              <a:ea typeface="UD デジタル 教科書体 NK-B" panose="02020700000000000000" pitchFamily="18" charset="-128"/>
            </a:endParaRPr>
          </a:p>
          <a:p>
            <a:pPr defTabSz="905347" fontAlgn="auto">
              <a:spcBef>
                <a:spcPts val="0"/>
              </a:spcBef>
              <a:spcAft>
                <a:spcPts val="0"/>
              </a:spcAft>
              <a:buClrTx/>
              <a:defRPr/>
            </a:pPr>
            <a:r>
              <a:rPr lang="ja-JP" altLang="en-US" sz="2400" b="1" dirty="0">
                <a:latin typeface="UD デジタル 教科書体 NK-B" panose="02020700000000000000" pitchFamily="18" charset="-128"/>
                <a:ea typeface="UD デジタル 教科書体 NK-B" panose="02020700000000000000" pitchFamily="18" charset="-128"/>
              </a:rPr>
              <a:t>加害経験がある児童を責めるような発言にならないように気をつけます。</a:t>
            </a:r>
            <a:endParaRPr lang="en-US" altLang="ja-JP"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42</a:t>
            </a:fld>
            <a:endParaRPr kumimoji="1" lang="ja-JP" altLang="en-US"/>
          </a:p>
        </p:txBody>
      </p:sp>
    </p:spTree>
    <p:extLst>
      <p:ext uri="{BB962C8B-B14F-4D97-AF65-F5344CB8AC3E}">
        <p14:creationId xmlns:p14="http://schemas.microsoft.com/office/powerpoint/2010/main" val="1440026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627864"/>
          </a:xfrm>
        </p:spPr>
        <p:txBody>
          <a:bodyPr/>
          <a:lstStyle/>
          <a:p>
            <a:r>
              <a:rPr kumimoji="1" lang="ja-JP" altLang="en-US" sz="2400" dirty="0"/>
              <a:t>次は高学年です。</a:t>
            </a:r>
            <a:endParaRPr kumimoji="1" lang="en-US" altLang="ja-JP" sz="2400" dirty="0"/>
          </a:p>
          <a:p>
            <a:endParaRPr kumimoji="1" lang="ja-JP" altLang="en-US" dirty="0"/>
          </a:p>
        </p:txBody>
      </p:sp>
      <p:sp>
        <p:nvSpPr>
          <p:cNvPr id="5" name="スライド番号プレースホルダー 4">
            <a:extLst>
              <a:ext uri="{FF2B5EF4-FFF2-40B4-BE49-F238E27FC236}">
                <a16:creationId xmlns:a16="http://schemas.microsoft.com/office/drawing/2014/main" id="{F0223C4D-B56D-4148-9563-291F4BE92B5F}"/>
              </a:ext>
            </a:extLst>
          </p:cNvPr>
          <p:cNvSpPr>
            <a:spLocks noGrp="1"/>
          </p:cNvSpPr>
          <p:nvPr>
            <p:ph type="sldNum" sz="quarter" idx="5"/>
          </p:nvPr>
        </p:nvSpPr>
        <p:spPr/>
        <p:txBody>
          <a:bodyPr/>
          <a:lstStyle/>
          <a:p>
            <a:fld id="{D01B204F-67BE-4C95-94C3-98475093334C}" type="slidenum">
              <a:rPr lang="en-US" altLang="ja-JP" smtClean="0"/>
              <a:pPr/>
              <a:t>43</a:t>
            </a:fld>
            <a:endParaRPr lang="en-US" altLang="ja-JP"/>
          </a:p>
        </p:txBody>
      </p:sp>
    </p:spTree>
    <p:extLst>
      <p:ext uri="{BB962C8B-B14F-4D97-AF65-F5344CB8AC3E}">
        <p14:creationId xmlns:p14="http://schemas.microsoft.com/office/powerpoint/2010/main" val="2111425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793409" y="4796907"/>
            <a:ext cx="5083907" cy="1440394"/>
          </a:xfrm>
        </p:spPr>
        <p:txBody>
          <a:bodyPr/>
          <a:lstStyle/>
          <a:p>
            <a:pPr defTabSz="905347">
              <a:defRPr/>
            </a:pPr>
            <a:r>
              <a:rPr lang="ja-JP" altLang="en-US" sz="2400" dirty="0"/>
              <a:t>ここは、低・中学年と同じです。</a:t>
            </a:r>
            <a:endParaRPr lang="en-US" altLang="ja-JP" sz="2400" dirty="0"/>
          </a:p>
          <a:p>
            <a:pPr defTabSz="905347">
              <a:defRPr/>
            </a:pPr>
            <a:r>
              <a:rPr lang="ja-JP" altLang="en-US" sz="2400" dirty="0"/>
              <a:t>導入として、プライベートゾーンを確認します。</a:t>
            </a:r>
            <a:endParaRPr lang="en-US" altLang="ja-JP" sz="2400" dirty="0"/>
          </a:p>
          <a:p>
            <a:pPr defTabSz="905347">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44</a:t>
            </a:fld>
            <a:endParaRPr lang="en-US" altLang="ja-JP"/>
          </a:p>
        </p:txBody>
      </p:sp>
    </p:spTree>
    <p:extLst>
      <p:ext uri="{BB962C8B-B14F-4D97-AF65-F5344CB8AC3E}">
        <p14:creationId xmlns:p14="http://schemas.microsoft.com/office/powerpoint/2010/main" val="2362020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45</a:t>
            </a:fld>
            <a:endParaRPr lang="en-US" altLang="ja-JP"/>
          </a:p>
        </p:txBody>
      </p:sp>
    </p:spTree>
    <p:extLst>
      <p:ext uri="{BB962C8B-B14F-4D97-AF65-F5344CB8AC3E}">
        <p14:creationId xmlns:p14="http://schemas.microsoft.com/office/powerpoint/2010/main" val="4448708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46</a:t>
            </a:fld>
            <a:endParaRPr lang="en-US" altLang="ja-JP"/>
          </a:p>
        </p:txBody>
      </p:sp>
    </p:spTree>
    <p:extLst>
      <p:ext uri="{BB962C8B-B14F-4D97-AF65-F5344CB8AC3E}">
        <p14:creationId xmlns:p14="http://schemas.microsoft.com/office/powerpoint/2010/main" val="4134557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47</a:t>
            </a:fld>
            <a:endParaRPr kumimoji="1" lang="ja-JP" altLang="en-US"/>
          </a:p>
        </p:txBody>
      </p:sp>
    </p:spTree>
    <p:extLst>
      <p:ext uri="{BB962C8B-B14F-4D97-AF65-F5344CB8AC3E}">
        <p14:creationId xmlns:p14="http://schemas.microsoft.com/office/powerpoint/2010/main" val="3802631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21544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BB35F5C-9FD6-407E-BF06-1FA795BE5FE7}" type="slidenum">
              <a:rPr kumimoji="1" lang="ja-JP" altLang="en-US" smtClean="0"/>
              <a:t>48</a:t>
            </a:fld>
            <a:endParaRPr kumimoji="1" lang="ja-JP" altLang="en-US"/>
          </a:p>
        </p:txBody>
      </p:sp>
    </p:spTree>
    <p:extLst>
      <p:ext uri="{BB962C8B-B14F-4D97-AF65-F5344CB8AC3E}">
        <p14:creationId xmlns:p14="http://schemas.microsoft.com/office/powerpoint/2010/main" val="384714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 name="四角形 190"/>
          <p:cNvSpPr>
            <a:spLocks noGrp="1" noRot="1" noChangeAspect="1"/>
          </p:cNvSpPr>
          <p:nvPr>
            <p:ph type="sldImg" idx="2"/>
          </p:nvPr>
        </p:nvSpPr>
        <p:spPr>
          <a:xfrm>
            <a:off x="1749425" y="577850"/>
            <a:ext cx="3725863" cy="2579688"/>
          </a:xfrm>
          <a:prstGeom prst="rect">
            <a:avLst/>
          </a:prstGeom>
        </p:spPr>
        <p:txBody>
          <a:bodyPr/>
          <a:lstStyle/>
          <a:p>
            <a:endParaRPr kumimoji="1" lang="ja-JP" altLang="en-US"/>
          </a:p>
        </p:txBody>
      </p:sp>
      <p:sp>
        <p:nvSpPr>
          <p:cNvPr id="1355" name="四角形 192"/>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4</a:t>
            </a:fld>
            <a:endParaRPr kumimoji="1" lang="ja-JP" altLang="en-US"/>
          </a:p>
        </p:txBody>
      </p:sp>
      <p:sp>
        <p:nvSpPr>
          <p:cNvPr id="4" name="四角形 191">
            <a:extLst>
              <a:ext uri="{FF2B5EF4-FFF2-40B4-BE49-F238E27FC236}">
                <a16:creationId xmlns:a16="http://schemas.microsoft.com/office/drawing/2014/main" id="{A24FAF66-76E4-E819-82F7-1C62F1A2FD7B}"/>
              </a:ext>
            </a:extLst>
          </p:cNvPr>
          <p:cNvSpPr>
            <a:spLocks noGrp="1"/>
          </p:cNvSpPr>
          <p:nvPr>
            <p:ph type="body" sz="quarter" idx="3"/>
          </p:nvPr>
        </p:nvSpPr>
        <p:spPr>
          <a:xfrm>
            <a:off x="874911" y="3319659"/>
            <a:ext cx="4963195" cy="5907451"/>
          </a:xfrm>
          <a:prstGeom prst="rect">
            <a:avLst/>
          </a:prstGeom>
        </p:spPr>
        <p:txBody>
          <a:bodyPr/>
          <a:lstStyle/>
          <a:p>
            <a:endParaRPr kumimoji="1" lang="en-US" altLang="ja-JP" dirty="0"/>
          </a:p>
          <a:p>
            <a:r>
              <a:rPr lang="ja-JP" altLang="en-US" sz="2000" dirty="0"/>
              <a:t>2021年４月に施行された「徳島県犯罪被害者等支援条例」です。</a:t>
            </a:r>
            <a:endParaRPr lang="en-US" altLang="ja-JP" sz="2000" dirty="0"/>
          </a:p>
          <a:p>
            <a:endParaRPr lang="ja-JP" altLang="en-US" sz="2000" dirty="0"/>
          </a:p>
          <a:p>
            <a:pPr defTabSz="896384"/>
            <a:r>
              <a:rPr lang="ja-JP" altLang="en-US" sz="2000" dirty="0"/>
              <a:t>その第１７条で</a:t>
            </a:r>
            <a:endParaRPr lang="en-US" altLang="ja-JP" sz="2000" dirty="0"/>
          </a:p>
          <a:p>
            <a:pPr defTabSz="896384"/>
            <a:r>
              <a:rPr lang="ja-JP" altLang="en-US" sz="2000" dirty="0"/>
              <a:t>「</a:t>
            </a:r>
            <a:r>
              <a:rPr lang="ja-JP" altLang="en-US" sz="2000" dirty="0">
                <a:sym typeface="+mn-ea"/>
              </a:rPr>
              <a:t>県は、学校の設置者等と連携し、</a:t>
            </a:r>
            <a:endParaRPr lang="en-US" altLang="ja-JP" sz="2000" dirty="0">
              <a:sym typeface="+mn-ea"/>
            </a:endParaRPr>
          </a:p>
          <a:p>
            <a:pPr defTabSz="896384"/>
            <a:r>
              <a:rPr lang="ja-JP" altLang="en-US" sz="2000" dirty="0">
                <a:sym typeface="+mn-ea"/>
              </a:rPr>
              <a:t>学校において児童、生徒等に対して犯罪被害者等の置かれている状況及び</a:t>
            </a:r>
            <a:endParaRPr lang="en-US" altLang="ja-JP" sz="2000" dirty="0">
              <a:sym typeface="+mn-ea"/>
            </a:endParaRPr>
          </a:p>
          <a:p>
            <a:pPr defTabSz="896384"/>
            <a:r>
              <a:rPr lang="ja-JP" altLang="en-US" sz="2000" dirty="0">
                <a:sym typeface="+mn-ea"/>
              </a:rPr>
              <a:t>犯罪被害者等支援の必要性について理解を深め、かつ、再被害及び二次被害を防止するための教育の充実等必要な施策を講ずるものとする。</a:t>
            </a:r>
            <a:r>
              <a:rPr lang="ja-JP" altLang="en-US" sz="2000" dirty="0"/>
              <a:t>」</a:t>
            </a:r>
            <a:endParaRPr lang="en-US" altLang="ja-JP" sz="2000" dirty="0"/>
          </a:p>
          <a:p>
            <a:pPr defTabSz="896384"/>
            <a:r>
              <a:rPr lang="ja-JP" altLang="en-US" sz="2000" dirty="0"/>
              <a:t>と明記されています。</a:t>
            </a:r>
            <a:endParaRPr lang="en-US" altLang="ja-JP" sz="2000" dirty="0"/>
          </a:p>
          <a:p>
            <a:pPr defTabSz="896384"/>
            <a:endParaRPr lang="en-US" altLang="ja-JP" sz="2000" dirty="0"/>
          </a:p>
          <a:p>
            <a:pPr defTabSz="896384"/>
            <a:r>
              <a:rPr lang="ja-JP" altLang="en-US" sz="2000" dirty="0"/>
              <a:t>こうした犯罪被害の中でも近年、性犯罪・性暴力被害の増加が大きな問題となっています。◆</a:t>
            </a:r>
          </a:p>
          <a:p>
            <a:pPr defTabSz="896384"/>
            <a:endParaRPr kumimoji="1" lang="ja-JP"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829386" y="4794877"/>
            <a:ext cx="4855306" cy="1323439"/>
          </a:xfrm>
        </p:spPr>
        <p:txBody>
          <a:bodyPr/>
          <a:lstStyle/>
          <a:p>
            <a:pPr defTabSz="452674" fontAlgn="auto">
              <a:spcBef>
                <a:spcPts val="0"/>
              </a:spcBef>
              <a:spcAft>
                <a:spcPts val="0"/>
              </a:spcAft>
              <a:buClrTx/>
              <a:defRPr/>
            </a:pPr>
            <a:r>
              <a:rPr kumimoji="0" lang="ja-JP" altLang="en-US" sz="2400" dirty="0"/>
              <a:t>人との距離感には、</a:t>
            </a:r>
            <a:endParaRPr kumimoji="0" lang="en-US" altLang="ja-JP" sz="2400" dirty="0"/>
          </a:p>
          <a:p>
            <a:pPr defTabSz="452674" fontAlgn="auto">
              <a:spcBef>
                <a:spcPts val="0"/>
              </a:spcBef>
              <a:spcAft>
                <a:spcPts val="0"/>
              </a:spcAft>
              <a:buClrTx/>
              <a:defRPr/>
            </a:pPr>
            <a:r>
              <a:rPr kumimoji="0" lang="ja-JP" altLang="en-US" sz="2400" dirty="0"/>
              <a:t>体の距離感と心の距離感があることを伝えます。</a:t>
            </a:r>
            <a:endParaRPr kumimoji="0" lang="en-US" altLang="ja-JP" sz="2400" dirty="0"/>
          </a:p>
          <a:p>
            <a:pPr defTabSz="452674"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49</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1255728"/>
          </a:xfrm>
        </p:spPr>
        <p:txBody>
          <a:bodyPr/>
          <a:lstStyle/>
          <a:p>
            <a:r>
              <a:rPr kumimoji="1" lang="en-US" altLang="ja-JP" sz="2400" dirty="0"/>
              <a:t>SNS </a:t>
            </a:r>
            <a:r>
              <a:rPr kumimoji="1" lang="ja-JP" altLang="en-US" sz="2400" dirty="0"/>
              <a:t>において、見えない</a:t>
            </a:r>
          </a:p>
          <a:p>
            <a:r>
              <a:rPr kumimoji="1" lang="ja-JP" altLang="en-US" sz="2400" dirty="0"/>
              <a:t>相手とつながることの危</a:t>
            </a:r>
          </a:p>
          <a:p>
            <a:r>
              <a:rPr kumimoji="1" lang="ja-JP" altLang="en-US" sz="2400" dirty="0"/>
              <a:t>険性を理解させるスライドです。</a:t>
            </a:r>
          </a:p>
        </p:txBody>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50</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51</a:t>
            </a:fld>
            <a:endParaRPr lang="en-US" altLang="ja-JP"/>
          </a:p>
        </p:txBody>
      </p:sp>
      <p:sp>
        <p:nvSpPr>
          <p:cNvPr id="6" name="ノート プレースホルダー 5">
            <a:extLst>
              <a:ext uri="{FF2B5EF4-FFF2-40B4-BE49-F238E27FC236}">
                <a16:creationId xmlns:a16="http://schemas.microsoft.com/office/drawing/2014/main" id="{73EEDCDC-4209-3F0D-F093-F8A7C2B26483}"/>
              </a:ext>
            </a:extLst>
          </p:cNvPr>
          <p:cNvSpPr>
            <a:spLocks noGrp="1"/>
          </p:cNvSpPr>
          <p:nvPr>
            <p:ph type="body" sz="quarter" idx="3"/>
          </p:nvPr>
        </p:nvSpPr>
        <p:spPr>
          <a:xfrm>
            <a:off x="905782" y="4718360"/>
            <a:ext cx="4986111" cy="1366528"/>
          </a:xfrm>
        </p:spPr>
        <p:txBody>
          <a:bodyPr/>
          <a:lstStyle/>
          <a:p>
            <a:pPr defTabSz="452674" fontAlgn="auto">
              <a:spcBef>
                <a:spcPts val="0"/>
              </a:spcBef>
              <a:spcAft>
                <a:spcPts val="0"/>
              </a:spcAft>
              <a:buClrTx/>
              <a:defRPr/>
            </a:pPr>
            <a:r>
              <a:rPr kumimoji="0" lang="ja-JP" altLang="en-US" sz="2400" b="1" dirty="0"/>
              <a:t>人との距離感が守られない場合には、</a:t>
            </a:r>
            <a:endParaRPr kumimoji="0" lang="en-US" altLang="ja-JP" sz="2400" b="1" dirty="0"/>
          </a:p>
          <a:p>
            <a:pPr defTabSz="452674" fontAlgn="auto">
              <a:spcBef>
                <a:spcPts val="0"/>
              </a:spcBef>
              <a:spcAft>
                <a:spcPts val="0"/>
              </a:spcAft>
              <a:buClrTx/>
              <a:defRPr/>
            </a:pPr>
            <a:r>
              <a:rPr kumimoji="0" lang="ja-JP" altLang="en-US" sz="2400" b="1" dirty="0"/>
              <a:t>どのような行動を取るべきかを考えさるスライドです。</a:t>
            </a:r>
            <a:endParaRPr kumimoji="0" lang="en-US" altLang="ja-JP" sz="2400" b="1" dirty="0"/>
          </a:p>
          <a:p>
            <a:endParaRPr lang="ja-JP" altLang="en-US" dirty="0"/>
          </a:p>
        </p:txBody>
      </p:sp>
    </p:spTree>
    <p:extLst>
      <p:ext uri="{BB962C8B-B14F-4D97-AF65-F5344CB8AC3E}">
        <p14:creationId xmlns:p14="http://schemas.microsoft.com/office/powerpoint/2010/main" val="242267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52</a:t>
            </a:fld>
            <a:endParaRPr lang="en-US" altLang="ja-JP"/>
          </a:p>
        </p:txBody>
      </p:sp>
      <p:sp>
        <p:nvSpPr>
          <p:cNvPr id="5" name="ノート プレースホルダー 2">
            <a:extLst>
              <a:ext uri="{FF2B5EF4-FFF2-40B4-BE49-F238E27FC236}">
                <a16:creationId xmlns:a16="http://schemas.microsoft.com/office/drawing/2014/main" id="{E6B6B70F-B0F1-8E58-8E91-08819DE91285}"/>
              </a:ext>
            </a:extLst>
          </p:cNvPr>
          <p:cNvSpPr txBox="1">
            <a:spLocks/>
          </p:cNvSpPr>
          <p:nvPr/>
        </p:nvSpPr>
        <p:spPr>
          <a:xfrm>
            <a:off x="1046580" y="5146358"/>
            <a:ext cx="5044658" cy="1107996"/>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452674" fontAlgn="auto">
              <a:spcBef>
                <a:spcPts val="0"/>
              </a:spcBef>
              <a:spcAft>
                <a:spcPts val="0"/>
              </a:spcAft>
              <a:buClrTx/>
              <a:defRPr/>
            </a:pPr>
            <a:r>
              <a:rPr kumimoji="0" lang="ja-JP" altLang="en-US" sz="2400" b="1" dirty="0"/>
              <a:t>「いや」と言うことが</a:t>
            </a:r>
            <a:endParaRPr kumimoji="0" lang="en-US" altLang="ja-JP" sz="2400" b="1" dirty="0"/>
          </a:p>
          <a:p>
            <a:pPr defTabSz="452674" fontAlgn="auto">
              <a:spcBef>
                <a:spcPts val="0"/>
              </a:spcBef>
              <a:spcAft>
                <a:spcPts val="0"/>
              </a:spcAft>
              <a:buClrTx/>
              <a:defRPr/>
            </a:pPr>
            <a:r>
              <a:rPr kumimoji="0" lang="ja-JP" altLang="en-US" sz="2400" b="1" dirty="0"/>
              <a:t>大切であることや、</a:t>
            </a:r>
            <a:endParaRPr kumimoji="0" lang="en-US" altLang="ja-JP" sz="2400" b="1" dirty="0"/>
          </a:p>
          <a:p>
            <a:pPr defTabSz="452674" fontAlgn="auto">
              <a:spcBef>
                <a:spcPts val="0"/>
              </a:spcBef>
              <a:spcAft>
                <a:spcPts val="0"/>
              </a:spcAft>
              <a:buClrTx/>
              <a:defRPr/>
            </a:pPr>
            <a:r>
              <a:rPr kumimoji="0" lang="ja-JP" altLang="en-US" sz="2400" b="1" dirty="0"/>
              <a:t>誰に相談すればよいかを伝えます。</a:t>
            </a:r>
            <a:endParaRPr kumimoji="0" lang="en-US" altLang="ja-JP" sz="2400" b="1" dirty="0"/>
          </a:p>
        </p:txBody>
      </p:sp>
    </p:spTree>
    <p:extLst>
      <p:ext uri="{BB962C8B-B14F-4D97-AF65-F5344CB8AC3E}">
        <p14:creationId xmlns:p14="http://schemas.microsoft.com/office/powerpoint/2010/main" val="1388715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1275346" y="5074169"/>
            <a:ext cx="4367465" cy="1846659"/>
          </a:xfrm>
        </p:spPr>
        <p:txBody>
          <a:bodyPr/>
          <a:lstStyle/>
          <a:p>
            <a:pPr defTabSz="452674" fontAlgn="auto">
              <a:spcBef>
                <a:spcPts val="0"/>
              </a:spcBef>
              <a:spcAft>
                <a:spcPts val="0"/>
              </a:spcAft>
              <a:buClrTx/>
              <a:defRPr/>
            </a:pPr>
            <a:r>
              <a:rPr kumimoji="0" lang="ja-JP" altLang="en-US" sz="2400" dirty="0"/>
              <a:t>自分と相手を大切にし、</a:t>
            </a:r>
          </a:p>
          <a:p>
            <a:pPr defTabSz="452674" fontAlgn="auto">
              <a:spcBef>
                <a:spcPts val="0"/>
              </a:spcBef>
              <a:spcAft>
                <a:spcPts val="0"/>
              </a:spcAft>
              <a:buClrTx/>
              <a:defRPr/>
            </a:pPr>
            <a:r>
              <a:rPr kumimoji="0" lang="ja-JP" altLang="en-US" sz="2400" dirty="0"/>
              <a:t>良好な関係性を築くためには</a:t>
            </a:r>
            <a:endParaRPr kumimoji="0" lang="en-US" altLang="ja-JP" sz="2400" dirty="0"/>
          </a:p>
          <a:p>
            <a:pPr defTabSz="452674" fontAlgn="auto">
              <a:spcBef>
                <a:spcPts val="0"/>
              </a:spcBef>
              <a:spcAft>
                <a:spcPts val="0"/>
              </a:spcAft>
              <a:buClrTx/>
              <a:defRPr/>
            </a:pPr>
            <a:endParaRPr kumimoji="0" lang="en-US" altLang="ja-JP" sz="2400" dirty="0"/>
          </a:p>
          <a:p>
            <a:pPr defTabSz="452674" fontAlgn="auto">
              <a:spcBef>
                <a:spcPts val="0"/>
              </a:spcBef>
              <a:spcAft>
                <a:spcPts val="0"/>
              </a:spcAft>
              <a:buClrTx/>
              <a:defRPr/>
            </a:pPr>
            <a:r>
              <a:rPr kumimoji="0" lang="ja-JP" altLang="en-US" sz="2400" dirty="0"/>
              <a:t>どうしたらよいか</a:t>
            </a:r>
            <a:endParaRPr kumimoji="0" lang="en-US" altLang="ja-JP" sz="2400" dirty="0"/>
          </a:p>
          <a:p>
            <a:pPr defTabSz="452674" fontAlgn="auto">
              <a:spcBef>
                <a:spcPts val="0"/>
              </a:spcBef>
              <a:spcAft>
                <a:spcPts val="0"/>
              </a:spcAft>
              <a:buClrTx/>
              <a:defRPr/>
            </a:pPr>
            <a:r>
              <a:rPr kumimoji="0" lang="ja-JP" altLang="en-US" sz="2400" dirty="0"/>
              <a:t>考えるスライドです。</a:t>
            </a:r>
            <a:endParaRPr kumimoji="0" lang="en-US" altLang="ja-JP" sz="2400" dirty="0"/>
          </a:p>
        </p:txBody>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53</a:t>
            </a:fld>
            <a:endParaRPr lang="en-US" altLang="ja-JP"/>
          </a:p>
        </p:txBody>
      </p:sp>
    </p:spTree>
    <p:extLst>
      <p:ext uri="{BB962C8B-B14F-4D97-AF65-F5344CB8AC3E}">
        <p14:creationId xmlns:p14="http://schemas.microsoft.com/office/powerpoint/2010/main" val="4140203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 name="スライド イメージ プレースホルダー 1"/>
          <p:cNvSpPr>
            <a:spLocks noGrp="1" noRot="1" noChangeAspect="1"/>
          </p:cNvSpPr>
          <p:nvPr>
            <p:ph type="sldImg"/>
          </p:nvPr>
        </p:nvSpPr>
        <p:spPr>
          <a:xfrm>
            <a:off x="712788" y="744538"/>
            <a:ext cx="5378450" cy="3724275"/>
          </a:xfrm>
        </p:spPr>
      </p:sp>
      <p:sp>
        <p:nvSpPr>
          <p:cNvPr id="1871" name="ノート プレースホルダー 2"/>
          <p:cNvSpPr>
            <a:spLocks noGrp="1"/>
          </p:cNvSpPr>
          <p:nvPr>
            <p:ph type="body" idx="1"/>
          </p:nvPr>
        </p:nvSpPr>
        <p:spPr>
          <a:xfrm>
            <a:off x="1316893" y="3245369"/>
            <a:ext cx="7249181" cy="213701"/>
          </a:xfrm>
        </p:spPr>
        <p:txBody>
          <a:bodyPr/>
          <a:lstStyle/>
          <a:p>
            <a:pPr defTabSz="452674" fontAlgn="auto">
              <a:spcBef>
                <a:spcPts val="0"/>
              </a:spcBef>
              <a:spcAft>
                <a:spcPts val="0"/>
              </a:spcAft>
              <a:buClrTx/>
              <a:defRPr/>
            </a:pPr>
            <a:r>
              <a:rPr kumimoji="0" lang="ja-JP" altLang="en-US" dirty="0">
                <a:latin typeface="HG丸ｺﾞｼｯｸM-PRO" panose="020F0600000000000000" pitchFamily="50" charset="-128"/>
                <a:ea typeface="HG丸ｺﾞｼｯｸM-PRO" panose="020F0600000000000000" pitchFamily="50" charset="-128"/>
              </a:rPr>
              <a:t>支援が必要な子どもは、こうした距離感がつかめない場合がある。</a:t>
            </a: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1872" name="スライド番号プレースホルダー 3"/>
          <p:cNvSpPr>
            <a:spLocks noGrp="1"/>
          </p:cNvSpPr>
          <p:nvPr>
            <p:ph type="sldNum" sz="quarter" idx="5"/>
          </p:nvPr>
        </p:nvSpPr>
        <p:spPr/>
        <p:txBody>
          <a:bodyPr/>
          <a:lstStyle/>
          <a:p>
            <a:fld id="{D01B204F-67BE-4C95-94C3-98475093334C}" type="slidenum">
              <a:rPr lang="en-US" altLang="ja-JP" smtClean="0"/>
              <a:pPr/>
              <a:t>54</a:t>
            </a:fld>
            <a:endParaRPr lang="en-US" altLang="ja-JP"/>
          </a:p>
        </p:txBody>
      </p:sp>
      <p:sp>
        <p:nvSpPr>
          <p:cNvPr id="2" name="ノート プレースホルダー 2">
            <a:extLst>
              <a:ext uri="{FF2B5EF4-FFF2-40B4-BE49-F238E27FC236}">
                <a16:creationId xmlns:a16="http://schemas.microsoft.com/office/drawing/2014/main" id="{C23135E1-E879-87FC-1C1D-5EECDE2018CE}"/>
              </a:ext>
            </a:extLst>
          </p:cNvPr>
          <p:cNvSpPr txBox="1">
            <a:spLocks/>
          </p:cNvSpPr>
          <p:nvPr/>
        </p:nvSpPr>
        <p:spPr>
          <a:xfrm>
            <a:off x="1275346" y="5074169"/>
            <a:ext cx="4367465" cy="738664"/>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452674" fontAlgn="auto">
              <a:spcBef>
                <a:spcPts val="0"/>
              </a:spcBef>
              <a:spcAft>
                <a:spcPts val="0"/>
              </a:spcAft>
              <a:buClrTx/>
              <a:defRPr/>
            </a:pPr>
            <a:r>
              <a:rPr kumimoji="0" lang="ja-JP" altLang="en-US" sz="2400" dirty="0"/>
              <a:t>ちょうどよい距離について考えるスライドです。</a:t>
            </a:r>
            <a:endParaRPr kumimoji="0" lang="en-US" altLang="ja-JP" sz="2400" dirty="0"/>
          </a:p>
        </p:txBody>
      </p:sp>
    </p:spTree>
    <p:extLst>
      <p:ext uri="{BB962C8B-B14F-4D97-AF65-F5344CB8AC3E}">
        <p14:creationId xmlns:p14="http://schemas.microsoft.com/office/powerpoint/2010/main" val="1777881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59"/>
            <a:ext cx="4986111" cy="4124851"/>
          </a:xfrm>
          <a:prstGeom prst="rect">
            <a:avLst/>
          </a:prstGeom>
        </p:spPr>
        <p:txBody>
          <a:bodyPr/>
          <a:lstStyle/>
          <a:p>
            <a:r>
              <a:rPr kumimoji="1" lang="ja-JP" altLang="en-US" sz="2800" dirty="0"/>
              <a:t>授業の内容の確認です。◆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55</a:t>
            </a:fld>
            <a:endParaRPr kumimoji="1" lang="ja-JP" altLang="en-US"/>
          </a:p>
        </p:txBody>
      </p:sp>
    </p:spTree>
    <p:extLst>
      <p:ext uri="{BB962C8B-B14F-4D97-AF65-F5344CB8AC3E}">
        <p14:creationId xmlns:p14="http://schemas.microsoft.com/office/powerpoint/2010/main" val="13353922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2416366"/>
          </a:xfrm>
          <a:prstGeom prst="rect">
            <a:avLst/>
          </a:prstGeom>
        </p:spPr>
        <p:txBody>
          <a:bodyPr/>
          <a:lstStyle/>
          <a:p>
            <a:pPr defTabSz="905347" fontAlgn="auto">
              <a:spcBef>
                <a:spcPts val="0"/>
              </a:spcBef>
              <a:spcAft>
                <a:spcPts val="0"/>
              </a:spcAft>
              <a:buClrTx/>
              <a:defRPr/>
            </a:pPr>
            <a:endParaRPr lang="ja-JP" altLang="en-US" dirty="0"/>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56</a:t>
            </a:fld>
            <a:endParaRPr kumimoji="1" lang="ja-JP" altLang="en-US"/>
          </a:p>
        </p:txBody>
      </p:sp>
    </p:spTree>
    <p:extLst>
      <p:ext uri="{BB962C8B-B14F-4D97-AF65-F5344CB8AC3E}">
        <p14:creationId xmlns:p14="http://schemas.microsoft.com/office/powerpoint/2010/main" val="888118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3724274"/>
          </a:xfrm>
          <a:prstGeom prst="rect">
            <a:avLst/>
          </a:prstGeom>
        </p:spPr>
        <p:txBody>
          <a:bodyPr/>
          <a:lstStyle/>
          <a:p>
            <a:pPr defTabSz="905347" fontAlgn="auto">
              <a:spcBef>
                <a:spcPts val="0"/>
              </a:spcBef>
              <a:spcAft>
                <a:spcPts val="0"/>
              </a:spcAft>
              <a:buClrTx/>
              <a:defRPr/>
            </a:pPr>
            <a:r>
              <a:rPr lang="ja-JP" altLang="en-US" sz="2000" b="1" dirty="0">
                <a:latin typeface="Meiryo UI" panose="020B0604030504040204" pitchFamily="50" charset="-128"/>
                <a:ea typeface="Meiryo UI" panose="020B0604030504040204" pitchFamily="50" charset="-128"/>
              </a:rPr>
              <a:t>自分を大切にし、</a:t>
            </a:r>
            <a:endParaRPr lang="en-US" altLang="ja-JP" sz="2000" b="1" dirty="0">
              <a:latin typeface="Meiryo UI" panose="020B0604030504040204" pitchFamily="50" charset="-128"/>
              <a:ea typeface="Meiryo UI" panose="020B0604030504040204" pitchFamily="50" charset="-128"/>
            </a:endParaRPr>
          </a:p>
          <a:p>
            <a:pPr defTabSz="905347" fontAlgn="auto">
              <a:spcBef>
                <a:spcPts val="0"/>
              </a:spcBef>
              <a:spcAft>
                <a:spcPts val="0"/>
              </a:spcAft>
              <a:buClrTx/>
              <a:defRPr/>
            </a:pPr>
            <a:r>
              <a:rPr lang="ja-JP" altLang="en-US" sz="2000" b="1" dirty="0">
                <a:latin typeface="Meiryo UI" panose="020B0604030504040204" pitchFamily="50" charset="-128"/>
                <a:ea typeface="Meiryo UI" panose="020B0604030504040204" pitchFamily="50" charset="-128"/>
              </a:rPr>
              <a:t>相手も大切にすることで、</a:t>
            </a:r>
            <a:endParaRPr lang="en-US" altLang="ja-JP" sz="2000" b="1" dirty="0">
              <a:latin typeface="Meiryo UI" panose="020B0604030504040204" pitchFamily="50" charset="-128"/>
              <a:ea typeface="Meiryo UI" panose="020B0604030504040204" pitchFamily="50" charset="-128"/>
            </a:endParaRPr>
          </a:p>
          <a:p>
            <a:pPr defTabSz="905347" fontAlgn="auto">
              <a:spcBef>
                <a:spcPts val="0"/>
              </a:spcBef>
              <a:spcAft>
                <a:spcPts val="0"/>
              </a:spcAft>
              <a:buClrTx/>
              <a:defRPr/>
            </a:pPr>
            <a:r>
              <a:rPr lang="ja-JP" altLang="en-US" sz="2000" b="1" dirty="0">
                <a:latin typeface="Meiryo UI" panose="020B0604030504040204" pitchFamily="50" charset="-128"/>
                <a:ea typeface="Meiryo UI" panose="020B0604030504040204" pitchFamily="50" charset="-128"/>
              </a:rPr>
              <a:t>よりよい人間関係をつくることができる点を</a:t>
            </a:r>
            <a:endParaRPr lang="en-US" altLang="ja-JP" sz="2000" b="1" dirty="0">
              <a:latin typeface="Meiryo UI" panose="020B0604030504040204" pitchFamily="50" charset="-128"/>
              <a:ea typeface="Meiryo UI" panose="020B0604030504040204" pitchFamily="50" charset="-128"/>
            </a:endParaRPr>
          </a:p>
          <a:p>
            <a:pPr defTabSz="905347" fontAlgn="auto">
              <a:spcBef>
                <a:spcPts val="0"/>
              </a:spcBef>
              <a:spcAft>
                <a:spcPts val="0"/>
              </a:spcAft>
              <a:buClrTx/>
              <a:defRPr/>
            </a:pPr>
            <a:endParaRPr lang="en-US" altLang="ja-JP" sz="2000" b="1" dirty="0">
              <a:latin typeface="Meiryo UI" panose="020B0604030504040204" pitchFamily="50" charset="-128"/>
              <a:ea typeface="Meiryo UI" panose="020B0604030504040204" pitchFamily="50" charset="-128"/>
            </a:endParaRPr>
          </a:p>
          <a:p>
            <a:pPr defTabSz="905347" fontAlgn="auto">
              <a:spcBef>
                <a:spcPts val="0"/>
              </a:spcBef>
              <a:spcAft>
                <a:spcPts val="0"/>
              </a:spcAft>
              <a:buClrTx/>
              <a:defRPr/>
            </a:pPr>
            <a:r>
              <a:rPr lang="ja-JP" altLang="en-US" sz="2000" b="1" dirty="0">
                <a:latin typeface="Meiryo UI" panose="020B0604030504040204" pitchFamily="50" charset="-128"/>
                <a:ea typeface="Meiryo UI" panose="020B0604030504040204" pitchFamily="50" charset="-128"/>
              </a:rPr>
              <a:t>確認します◆</a:t>
            </a:r>
          </a:p>
          <a:p>
            <a:pPr defTabSz="905347" fontAlgn="auto">
              <a:spcBef>
                <a:spcPts val="0"/>
              </a:spcBef>
              <a:spcAft>
                <a:spcPts val="0"/>
              </a:spcAft>
              <a:buClrTx/>
              <a:defRPr/>
            </a:pPr>
            <a:endParaRPr lang="ja-JP" altLang="en-US" dirty="0"/>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57</a:t>
            </a:fld>
            <a:endParaRPr kumimoji="1" lang="ja-JP" altLang="en-US"/>
          </a:p>
        </p:txBody>
      </p:sp>
    </p:spTree>
    <p:extLst>
      <p:ext uri="{BB962C8B-B14F-4D97-AF65-F5344CB8AC3E}">
        <p14:creationId xmlns:p14="http://schemas.microsoft.com/office/powerpoint/2010/main" val="3258463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5185456" cy="3234514"/>
          </a:xfrm>
          <a:prstGeom prst="rect">
            <a:avLst/>
          </a:prstGeom>
        </p:spPr>
        <p:txBody>
          <a:bodyPr/>
          <a:lstStyle/>
          <a:p>
            <a:r>
              <a:rPr lang="ja-JP" altLang="en-US" sz="2000" dirty="0"/>
              <a:t>体と心の距離感が人によって異なることを</a:t>
            </a:r>
            <a:endParaRPr lang="en-US" altLang="ja-JP" sz="2000" dirty="0"/>
          </a:p>
          <a:p>
            <a:endParaRPr lang="en-US" altLang="ja-JP" sz="2000" dirty="0"/>
          </a:p>
          <a:p>
            <a:r>
              <a:rPr lang="ja-JP" altLang="en-US" sz="2000" dirty="0"/>
              <a:t>確認します◆</a:t>
            </a:r>
            <a:endParaRPr lang="en-US" altLang="ja-JP" sz="2000" dirty="0"/>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58</a:t>
            </a:fld>
            <a:endParaRPr kumimoji="1" lang="ja-JP" altLang="en-US"/>
          </a:p>
        </p:txBody>
      </p:sp>
    </p:spTree>
    <p:extLst>
      <p:ext uri="{BB962C8B-B14F-4D97-AF65-F5344CB8AC3E}">
        <p14:creationId xmlns:p14="http://schemas.microsoft.com/office/powerpoint/2010/main" val="170364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四角形 196"/>
          <p:cNvSpPr>
            <a:spLocks noGrp="1" noRot="1" noChangeAspect="1"/>
          </p:cNvSpPr>
          <p:nvPr>
            <p:ph type="sldImg" idx="2"/>
          </p:nvPr>
        </p:nvSpPr>
        <p:spPr>
          <a:xfrm>
            <a:off x="1096963" y="450850"/>
            <a:ext cx="4518025" cy="3128963"/>
          </a:xfrm>
          <a:prstGeom prst="rect">
            <a:avLst/>
          </a:prstGeom>
        </p:spPr>
        <p:txBody>
          <a:bodyPr/>
          <a:lstStyle/>
          <a:p>
            <a:endParaRPr kumimoji="1" lang="ja-JP" altLang="en-US"/>
          </a:p>
        </p:txBody>
      </p:sp>
      <p:sp>
        <p:nvSpPr>
          <p:cNvPr id="1364" name="四角形 198"/>
          <p:cNvSpPr>
            <a:spLocks noGrp="1"/>
          </p:cNvSpPr>
          <p:nvPr>
            <p:ph type="sldNum" sz="quarter" idx="5"/>
          </p:nvPr>
        </p:nvSpPr>
        <p:spPr>
          <a:prstGeom prst="rect">
            <a:avLst/>
          </a:prstGeom>
        </p:spPr>
        <p:txBody>
          <a:bodyPr vert="horz" lIns="90535" tIns="45267" rIns="90535" bIns="45267" rtlCol="0" anchor="b"/>
          <a:lstStyle>
            <a:lvl1pPr algn="r">
              <a:defRPr sz="1200"/>
            </a:lvl1pPr>
          </a:lstStyle>
          <a:p>
            <a:fld id="{1F2EF2D7-A99A-4AC5-BC01-384F23EAC7CE}" type="slidenum">
              <a:rPr kumimoji="1" lang="ja-JP" altLang="en-US" smtClean="0"/>
              <a:t>5</a:t>
            </a:fld>
            <a:endParaRPr kumimoji="1" lang="ja-JP" altLang="en-US"/>
          </a:p>
        </p:txBody>
      </p:sp>
      <p:sp>
        <p:nvSpPr>
          <p:cNvPr id="4" name="四角形 197">
            <a:extLst>
              <a:ext uri="{FF2B5EF4-FFF2-40B4-BE49-F238E27FC236}">
                <a16:creationId xmlns:a16="http://schemas.microsoft.com/office/drawing/2014/main" id="{BC724D1B-BAAD-8D9A-4051-48386AE70D4F}"/>
              </a:ext>
            </a:extLst>
          </p:cNvPr>
          <p:cNvSpPr>
            <a:spLocks noGrp="1"/>
          </p:cNvSpPr>
          <p:nvPr>
            <p:ph type="body" sz="quarter" idx="3"/>
          </p:nvPr>
        </p:nvSpPr>
        <p:spPr>
          <a:xfrm>
            <a:off x="894501" y="3808989"/>
            <a:ext cx="4924015" cy="5667198"/>
          </a:xfrm>
          <a:prstGeom prst="rect">
            <a:avLst/>
          </a:prstGeom>
        </p:spPr>
        <p:txBody>
          <a:bodyPr/>
          <a:lstStyle/>
          <a:p>
            <a:pPr algn="l">
              <a:defRPr lang="ja-JP" altLang="en-US"/>
            </a:pPr>
            <a:r>
              <a:rPr lang="ja-JP" altLang="en-US" sz="2000" dirty="0"/>
              <a:t>性犯罪・性暴力は、被害者の尊厳を著しく踏みにじる行為であり、その心身に長期にわたり重大な悪影響を及ぼすことが報告されております。</a:t>
            </a:r>
            <a:endParaRPr lang="en-US" altLang="ja-JP" sz="2000" dirty="0"/>
          </a:p>
          <a:p>
            <a:pPr algn="l">
              <a:defRPr lang="ja-JP" altLang="en-US"/>
            </a:pPr>
            <a:endParaRPr lang="en-US" altLang="ja-JP" sz="2000" dirty="0"/>
          </a:p>
          <a:p>
            <a:pPr algn="l">
              <a:defRPr lang="ja-JP" altLang="en-US"/>
            </a:pPr>
            <a:r>
              <a:rPr lang="en-US" altLang="ja-JP" sz="2000" dirty="0"/>
              <a:t>2020</a:t>
            </a:r>
            <a:r>
              <a:rPr lang="ja-JP" altLang="en-US" sz="2000" dirty="0"/>
              <a:t>年６月の政府関係府省会議において、「性犯罪・性暴力対策の強化の方針」が打ち出され、</a:t>
            </a:r>
            <a:endParaRPr lang="en-US" altLang="ja-JP" sz="2000" dirty="0"/>
          </a:p>
          <a:p>
            <a:pPr algn="l">
              <a:defRPr lang="ja-JP" altLang="en-US"/>
            </a:pPr>
            <a:r>
              <a:rPr lang="ja-JP" altLang="en-US" sz="2000" dirty="0"/>
              <a:t>令和２年度～４年度を「集中強化期間」、５年度～７年度は「更なる集中強化期間」と位置づけられています。</a:t>
            </a:r>
            <a:endParaRPr lang="en-US" altLang="ja-JP" sz="2000" dirty="0"/>
          </a:p>
          <a:p>
            <a:pPr algn="l">
              <a:defRPr lang="ja-JP" altLang="en-US"/>
            </a:pPr>
            <a:endParaRPr lang="en-US" altLang="ja-JP" sz="2000" dirty="0"/>
          </a:p>
          <a:p>
            <a:pPr algn="l">
              <a:defRPr lang="ja-JP" altLang="en-US"/>
            </a:pPr>
            <a:r>
              <a:rPr lang="ja-JP" altLang="en-US" sz="2000" dirty="0"/>
              <a:t>また、現状として子どもの性犯罪被害が急増しております。</a:t>
            </a:r>
            <a:endParaRPr lang="en-US" altLang="ja-JP" sz="2000" dirty="0"/>
          </a:p>
          <a:p>
            <a:pPr algn="l">
              <a:defRPr lang="ja-JP" altLang="en-US"/>
            </a:pPr>
            <a:endParaRPr lang="en-US" altLang="ja-JP" sz="2000" dirty="0"/>
          </a:p>
          <a:p>
            <a:pPr algn="l">
              <a:defRPr lang="ja-JP" altLang="en-US"/>
            </a:pPr>
            <a:r>
              <a:rPr lang="ja-JP" altLang="en-US" sz="2000" dirty="0"/>
              <a:t>こちらになります。◆</a:t>
            </a:r>
          </a:p>
          <a:p>
            <a:endParaRPr kumimoji="1" lang="ja-JP"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3571398"/>
          </a:xfrm>
          <a:prstGeom prst="rect">
            <a:avLst/>
          </a:prstGeom>
        </p:spPr>
        <p:txBody>
          <a:bodyPr/>
          <a:lstStyle/>
          <a:p>
            <a:r>
              <a:rPr lang="ja-JP" altLang="en-US" sz="1800" dirty="0"/>
              <a:t>・自分が嫌だと感じたことは「嫌だ」と言っていい点と</a:t>
            </a:r>
            <a:endParaRPr lang="en-US" altLang="ja-JP" sz="1800" dirty="0"/>
          </a:p>
          <a:p>
            <a:endParaRPr lang="en-US" altLang="ja-JP" sz="1800" dirty="0"/>
          </a:p>
          <a:p>
            <a:r>
              <a:rPr lang="ja-JP" altLang="en-US" sz="1800" dirty="0"/>
              <a:t>・相手が嫌だと言ったら、相手の気持ちを受け入れる必要があることなどを確認します。◆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59</a:t>
            </a:fld>
            <a:endParaRPr kumimoji="1" lang="ja-JP" altLang="en-US"/>
          </a:p>
        </p:txBody>
      </p:sp>
    </p:spTree>
    <p:extLst>
      <p:ext uri="{BB962C8B-B14F-4D97-AF65-F5344CB8AC3E}">
        <p14:creationId xmlns:p14="http://schemas.microsoft.com/office/powerpoint/2010/main" val="2328765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4963319"/>
            <a:ext cx="4986111" cy="3724274"/>
          </a:xfrm>
          <a:prstGeom prst="rect">
            <a:avLst/>
          </a:prstGeom>
        </p:spPr>
        <p:txBody>
          <a:bodyPr/>
          <a:lstStyle/>
          <a:p>
            <a:r>
              <a:rPr lang="ja-JP" altLang="en-US" sz="1800" dirty="0"/>
              <a:t>・性暴力には「体にふれる性暴力」だけでなく、「体にふれない性暴力」もあること</a:t>
            </a:r>
            <a:endParaRPr lang="en-US" altLang="ja-JP" sz="1800" dirty="0"/>
          </a:p>
          <a:p>
            <a:endParaRPr lang="en-US" altLang="ja-JP" sz="1800" dirty="0"/>
          </a:p>
          <a:p>
            <a:r>
              <a:rPr lang="ja-JP" altLang="en-US" sz="1800" dirty="0"/>
              <a:t>・性別にかかわらず被害にあうこと</a:t>
            </a:r>
            <a:endParaRPr lang="en-US" altLang="ja-JP" sz="1800" dirty="0"/>
          </a:p>
          <a:p>
            <a:endParaRPr lang="en-US" altLang="ja-JP" sz="1800" dirty="0"/>
          </a:p>
          <a:p>
            <a:r>
              <a:rPr lang="ja-JP" altLang="en-US" sz="1800" dirty="0"/>
              <a:t>・悪いのは加害者であって、被害にあったひとはわるくないこと</a:t>
            </a:r>
            <a:endParaRPr lang="en-US" altLang="ja-JP" sz="1800" dirty="0"/>
          </a:p>
          <a:p>
            <a:endParaRPr lang="en-US" altLang="ja-JP" sz="1800" dirty="0"/>
          </a:p>
          <a:p>
            <a:r>
              <a:rPr lang="ja-JP" altLang="en-US" sz="1800" dirty="0"/>
              <a:t>これらを確認します。◆</a:t>
            </a:r>
            <a:endParaRPr lang="en-US" altLang="ja-JP" sz="1800" dirty="0"/>
          </a:p>
          <a:p>
            <a:endParaRPr lang="ja-JP" altLang="en-US" sz="1800" dirty="0"/>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60</a:t>
            </a:fld>
            <a:endParaRPr kumimoji="1" lang="ja-JP" altLang="en-US"/>
          </a:p>
        </p:txBody>
      </p:sp>
    </p:spTree>
    <p:extLst>
      <p:ext uri="{BB962C8B-B14F-4D97-AF65-F5344CB8AC3E}">
        <p14:creationId xmlns:p14="http://schemas.microsoft.com/office/powerpoint/2010/main" val="762151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5319938"/>
            <a:ext cx="4986111" cy="2055419"/>
          </a:xfrm>
          <a:prstGeom prst="rect">
            <a:avLst/>
          </a:prstGeom>
        </p:spPr>
        <p:txBody>
          <a:bodyPr/>
          <a:lstStyle/>
          <a:p>
            <a:r>
              <a:rPr lang="ja-JP" altLang="en-US" sz="1800" dirty="0"/>
              <a:t>デート</a:t>
            </a:r>
            <a:r>
              <a:rPr lang="en-US" altLang="ja-JP" sz="1800" dirty="0"/>
              <a:t>DV</a:t>
            </a:r>
            <a:r>
              <a:rPr lang="ja-JP" altLang="en-US" sz="1800" dirty="0"/>
              <a:t>とは何なのか知識として確認します◆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61</a:t>
            </a:fld>
            <a:endParaRPr kumimoji="1" lang="ja-JP" altLang="en-US"/>
          </a:p>
        </p:txBody>
      </p:sp>
    </p:spTree>
    <p:extLst>
      <p:ext uri="{BB962C8B-B14F-4D97-AF65-F5344CB8AC3E}">
        <p14:creationId xmlns:p14="http://schemas.microsoft.com/office/powerpoint/2010/main" val="260773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4718360"/>
            <a:ext cx="4986111" cy="2873566"/>
          </a:xfrm>
          <a:prstGeom prst="rect">
            <a:avLst/>
          </a:prstGeom>
        </p:spPr>
        <p:txBody>
          <a:bodyPr/>
          <a:lstStyle/>
          <a:p>
            <a:r>
              <a:rPr lang="en-US" altLang="ja-JP" sz="1800" dirty="0"/>
              <a:t>SNS</a:t>
            </a:r>
            <a:r>
              <a:rPr lang="ja-JP" altLang="en-US" sz="1800" dirty="0"/>
              <a:t>を通じた性暴力の例について触れ、インターネットを通じて知り合った相手を簡単に信用しないという点を確認します。◆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62</a:t>
            </a:fld>
            <a:endParaRPr kumimoji="1" lang="ja-JP" altLang="en-US"/>
          </a:p>
        </p:txBody>
      </p:sp>
    </p:spTree>
    <p:extLst>
      <p:ext uri="{BB962C8B-B14F-4D97-AF65-F5344CB8AC3E}">
        <p14:creationId xmlns:p14="http://schemas.microsoft.com/office/powerpoint/2010/main" val="1945570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5257800"/>
            <a:ext cx="4986111" cy="2430378"/>
          </a:xfrm>
          <a:prstGeom prst="rect">
            <a:avLst/>
          </a:prstGeom>
        </p:spPr>
        <p:txBody>
          <a:bodyPr/>
          <a:lstStyle/>
          <a:p>
            <a:r>
              <a:rPr lang="ja-JP" altLang="en-US" sz="2000" dirty="0"/>
              <a:t>性暴力の被害に遭うと体や心にどのようなことが起こるのか学びます。◆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63</a:t>
            </a:fld>
            <a:endParaRPr kumimoji="1" lang="ja-JP" altLang="en-US"/>
          </a:p>
        </p:txBody>
      </p:sp>
    </p:spTree>
    <p:extLst>
      <p:ext uri="{BB962C8B-B14F-4D97-AF65-F5344CB8AC3E}">
        <p14:creationId xmlns:p14="http://schemas.microsoft.com/office/powerpoint/2010/main" val="4644429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5091339"/>
            <a:ext cx="4986111" cy="2981850"/>
          </a:xfrm>
          <a:prstGeom prst="rect">
            <a:avLst/>
          </a:prstGeom>
        </p:spPr>
        <p:txBody>
          <a:bodyPr/>
          <a:lstStyle/>
          <a:p>
            <a:r>
              <a:rPr lang="ja-JP" altLang="en-US" sz="1800" dirty="0"/>
              <a:t>性暴力が「対等でない関係」で起こりやすいことを確認します。◆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64</a:t>
            </a:fld>
            <a:endParaRPr kumimoji="1" lang="ja-JP" altLang="en-US"/>
          </a:p>
        </p:txBody>
      </p:sp>
    </p:spTree>
    <p:extLst>
      <p:ext uri="{BB962C8B-B14F-4D97-AF65-F5344CB8AC3E}">
        <p14:creationId xmlns:p14="http://schemas.microsoft.com/office/powerpoint/2010/main" val="1973019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5271813"/>
            <a:ext cx="4986111" cy="2608872"/>
          </a:xfrm>
          <a:prstGeom prst="rect">
            <a:avLst/>
          </a:prstGeom>
        </p:spPr>
        <p:txBody>
          <a:bodyPr/>
          <a:lstStyle/>
          <a:p>
            <a:r>
              <a:rPr lang="ja-JP" altLang="en-US" sz="2000" dirty="0"/>
              <a:t>性暴力が起きないために、何が大事なのかを学びます。◆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65</a:t>
            </a:fld>
            <a:endParaRPr kumimoji="1" lang="ja-JP" altLang="en-US"/>
          </a:p>
        </p:txBody>
      </p:sp>
    </p:spTree>
    <p:extLst>
      <p:ext uri="{BB962C8B-B14F-4D97-AF65-F5344CB8AC3E}">
        <p14:creationId xmlns:p14="http://schemas.microsoft.com/office/powerpoint/2010/main" val="3698143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2" y="5209674"/>
            <a:ext cx="4986111" cy="4150894"/>
          </a:xfrm>
          <a:prstGeom prst="rect">
            <a:avLst/>
          </a:prstGeom>
        </p:spPr>
        <p:txBody>
          <a:bodyPr/>
          <a:lstStyle/>
          <a:p>
            <a:r>
              <a:rPr lang="ja-JP" altLang="en-US" sz="2000" dirty="0"/>
              <a:t>もし、自分が被害にあったらどうするかを伝えます。</a:t>
            </a:r>
            <a:endParaRPr lang="en-US" altLang="ja-JP" sz="2000" dirty="0"/>
          </a:p>
          <a:p>
            <a:endParaRPr lang="en-US" altLang="ja-JP" sz="2000" dirty="0"/>
          </a:p>
          <a:p>
            <a:r>
              <a:rPr lang="ja-JP" altLang="en-US" sz="2000" dirty="0"/>
              <a:t>そのとき、「あなたは決して悪くない」という点を再確認します。◆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66</a:t>
            </a:fld>
            <a:endParaRPr kumimoji="1" lang="ja-JP" altLang="en-US"/>
          </a:p>
        </p:txBody>
      </p:sp>
    </p:spTree>
    <p:extLst>
      <p:ext uri="{BB962C8B-B14F-4D97-AF65-F5344CB8AC3E}">
        <p14:creationId xmlns:p14="http://schemas.microsoft.com/office/powerpoint/2010/main" val="40532708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4963318"/>
            <a:ext cx="4986111" cy="3314408"/>
          </a:xfrm>
          <a:prstGeom prst="rect">
            <a:avLst/>
          </a:prstGeom>
        </p:spPr>
        <p:txBody>
          <a:bodyPr/>
          <a:lstStyle/>
          <a:p>
            <a:pPr defTabSz="905347" fontAlgn="auto">
              <a:spcBef>
                <a:spcPts val="0"/>
              </a:spcBef>
              <a:spcAft>
                <a:spcPts val="0"/>
              </a:spcAft>
              <a:buClrTx/>
              <a:defRPr/>
            </a:pPr>
            <a:r>
              <a:rPr lang="ja-JP" altLang="en-US" sz="2000" dirty="0"/>
              <a:t>自分ではなく、友達が被害にあった場合どうするか伝えます。</a:t>
            </a:r>
            <a:endParaRPr lang="en-US" altLang="ja-JP" sz="2000" dirty="0"/>
          </a:p>
          <a:p>
            <a:pPr defTabSz="905347" fontAlgn="auto">
              <a:spcBef>
                <a:spcPts val="0"/>
              </a:spcBef>
              <a:spcAft>
                <a:spcPts val="0"/>
              </a:spcAft>
              <a:buClrTx/>
              <a:defRPr/>
            </a:pPr>
            <a:endParaRPr lang="en-US" altLang="ja-JP" sz="2000" dirty="0"/>
          </a:p>
          <a:p>
            <a:pPr defTabSz="905347" fontAlgn="auto">
              <a:spcBef>
                <a:spcPts val="0"/>
              </a:spcBef>
              <a:spcAft>
                <a:spcPts val="0"/>
              </a:spcAft>
              <a:buClrTx/>
              <a:defRPr/>
            </a:pPr>
            <a:r>
              <a:rPr lang="ja-JP" altLang="en-US" sz="2000" dirty="0"/>
              <a:t>ここでも、被害者は決して悪くない点を再度確認します。◆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67</a:t>
            </a:fld>
            <a:endParaRPr kumimoji="1" lang="ja-JP" altLang="en-US"/>
          </a:p>
        </p:txBody>
      </p:sp>
    </p:spTree>
    <p:extLst>
      <p:ext uri="{BB962C8B-B14F-4D97-AF65-F5344CB8AC3E}">
        <p14:creationId xmlns:p14="http://schemas.microsoft.com/office/powerpoint/2010/main" val="20945962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5368064"/>
            <a:ext cx="4986111" cy="1297429"/>
          </a:xfrm>
          <a:prstGeom prst="rect">
            <a:avLst/>
          </a:prstGeom>
        </p:spPr>
        <p:txBody>
          <a:bodyPr/>
          <a:lstStyle/>
          <a:p>
            <a:pPr defTabSz="905347" fontAlgn="auto">
              <a:spcBef>
                <a:spcPts val="0"/>
              </a:spcBef>
              <a:spcAft>
                <a:spcPts val="0"/>
              </a:spcAft>
              <a:buClrTx/>
              <a:defRPr/>
            </a:pPr>
            <a:r>
              <a:rPr lang="ja-JP" altLang="en-US" sz="1800" dirty="0"/>
              <a:t>友達が性暴力を受けていることに気づいたら、自分だけで解決しようとしないで、信頼できる大人に助けを求める点を確認します。◆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68</a:t>
            </a:fld>
            <a:endParaRPr kumimoji="1" lang="ja-JP" altLang="en-US"/>
          </a:p>
        </p:txBody>
      </p:sp>
    </p:spTree>
    <p:extLst>
      <p:ext uri="{BB962C8B-B14F-4D97-AF65-F5344CB8AC3E}">
        <p14:creationId xmlns:p14="http://schemas.microsoft.com/office/powerpoint/2010/main" val="159032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5425" y="250825"/>
            <a:ext cx="4233863" cy="2932113"/>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6</a:t>
            </a:fld>
            <a:endParaRPr lang="en-US" altLang="ja-JP" dirty="0"/>
          </a:p>
        </p:txBody>
      </p:sp>
      <p:sp>
        <p:nvSpPr>
          <p:cNvPr id="5" name="ノート プレースホルダー 2">
            <a:extLst>
              <a:ext uri="{FF2B5EF4-FFF2-40B4-BE49-F238E27FC236}">
                <a16:creationId xmlns:a16="http://schemas.microsoft.com/office/drawing/2014/main" id="{3162FC7A-D089-A1E9-4455-CCBC5541EBD9}"/>
              </a:ext>
            </a:extLst>
          </p:cNvPr>
          <p:cNvSpPr txBox="1">
            <a:spLocks/>
          </p:cNvSpPr>
          <p:nvPr/>
        </p:nvSpPr>
        <p:spPr>
          <a:xfrm>
            <a:off x="1150335" y="3684697"/>
            <a:ext cx="4924015" cy="4358116"/>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2400" dirty="0"/>
              <a:t>児童ポルノ事件はここ１０年で約１．８倍</a:t>
            </a:r>
            <a:endParaRPr lang="en-US" altLang="ja-JP" sz="2400" dirty="0"/>
          </a:p>
          <a:p>
            <a:endParaRPr lang="en-US" altLang="ja-JP" sz="800" dirty="0"/>
          </a:p>
          <a:p>
            <a:r>
              <a:rPr lang="ja-JP" altLang="en-US" sz="2400" dirty="0">
                <a:latin typeface="UD デジタル 教科書体 NK-B" pitchFamily="23" charset="-128"/>
                <a:ea typeface="UD デジタル 教科書体 NK-B" pitchFamily="23" charset="-128"/>
              </a:rPr>
              <a:t>SNSに起因する児童買春・ポルノ被害は約１．７倍</a:t>
            </a:r>
            <a:endParaRPr lang="en-US" altLang="ja-JP" sz="2400" dirty="0">
              <a:latin typeface="UD デジタル 教科書体 NK-B" pitchFamily="23" charset="-128"/>
              <a:ea typeface="UD デジタル 教科書体 NK-B" pitchFamily="23" charset="-128"/>
            </a:endParaRPr>
          </a:p>
          <a:p>
            <a:endParaRPr lang="en-US" altLang="ja-JP" sz="800" dirty="0"/>
          </a:p>
          <a:p>
            <a:r>
              <a:rPr lang="ja-JP" altLang="en-US" sz="2400" dirty="0"/>
              <a:t>ＳＮＳに起因する強制わいせつ等重要犯罪は約６倍になっています。</a:t>
            </a:r>
            <a:endParaRPr lang="en-US" altLang="ja-JP" sz="2400" dirty="0"/>
          </a:p>
          <a:p>
            <a:endParaRPr lang="en-US" altLang="ja-JP" sz="800" dirty="0"/>
          </a:p>
          <a:p>
            <a:r>
              <a:rPr lang="ja-JP" altLang="en-US" sz="2400" dirty="0"/>
              <a:t>これらの背景があり、発達段階に応じた教育・啓発活動がより一層求められるようになってまいりました。◆</a:t>
            </a:r>
          </a:p>
        </p:txBody>
      </p:sp>
    </p:spTree>
    <p:extLst>
      <p:ext uri="{BB962C8B-B14F-4D97-AF65-F5344CB8AC3E}">
        <p14:creationId xmlns:p14="http://schemas.microsoft.com/office/powerpoint/2010/main" val="26041447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4963319"/>
            <a:ext cx="4986111" cy="2308083"/>
          </a:xfrm>
          <a:prstGeom prst="rect">
            <a:avLst/>
          </a:prstGeom>
        </p:spPr>
        <p:txBody>
          <a:bodyPr/>
          <a:lstStyle/>
          <a:p>
            <a:pPr defTabSz="905347" fontAlgn="auto">
              <a:spcBef>
                <a:spcPts val="0"/>
              </a:spcBef>
              <a:spcAft>
                <a:spcPts val="0"/>
              </a:spcAft>
              <a:buClrTx/>
              <a:defRPr/>
            </a:pPr>
            <a:r>
              <a:rPr lang="ja-JP" altLang="en-US" sz="1800" dirty="0"/>
              <a:t>デート</a:t>
            </a:r>
            <a:r>
              <a:rPr lang="en-US" altLang="ja-JP" sz="1800" dirty="0"/>
              <a:t>DV</a:t>
            </a:r>
            <a:r>
              <a:rPr lang="ja-JP" altLang="en-US" sz="1800" dirty="0"/>
              <a:t>の事例です。</a:t>
            </a:r>
            <a:endParaRPr lang="en-US" altLang="ja-JP" sz="1800" dirty="0"/>
          </a:p>
          <a:p>
            <a:pPr defTabSz="905347" fontAlgn="auto">
              <a:spcBef>
                <a:spcPts val="0"/>
              </a:spcBef>
              <a:spcAft>
                <a:spcPts val="0"/>
              </a:spcAft>
              <a:buClrTx/>
              <a:defRPr/>
            </a:pPr>
            <a:r>
              <a:rPr lang="ja-JP" altLang="en-US" sz="1800" dirty="0"/>
              <a:t>事例の登場人物が中学生になっていますので、自分事として考えさせることができます。◆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69</a:t>
            </a:fld>
            <a:endParaRPr kumimoji="1" lang="ja-JP" altLang="en-US"/>
          </a:p>
        </p:txBody>
      </p:sp>
    </p:spTree>
    <p:extLst>
      <p:ext uri="{BB962C8B-B14F-4D97-AF65-F5344CB8AC3E}">
        <p14:creationId xmlns:p14="http://schemas.microsoft.com/office/powerpoint/2010/main" val="1591394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70</a:t>
            </a:fld>
            <a:endParaRPr kumimoji="1" lang="ja-JP" altLang="en-US"/>
          </a:p>
        </p:txBody>
      </p:sp>
      <p:sp>
        <p:nvSpPr>
          <p:cNvPr id="5" name="ノート プレースホルダー 2">
            <a:extLst>
              <a:ext uri="{FF2B5EF4-FFF2-40B4-BE49-F238E27FC236}">
                <a16:creationId xmlns:a16="http://schemas.microsoft.com/office/drawing/2014/main" id="{13478E07-70DE-5561-9173-487A9F4CE125}"/>
              </a:ext>
            </a:extLst>
          </p:cNvPr>
          <p:cNvSpPr txBox="1">
            <a:spLocks/>
          </p:cNvSpPr>
          <p:nvPr/>
        </p:nvSpPr>
        <p:spPr>
          <a:xfrm>
            <a:off x="905781" y="4963319"/>
            <a:ext cx="4986111" cy="2308083"/>
          </a:xfrm>
          <a:prstGeom prst="rect">
            <a:avLst/>
          </a:prstGeom>
        </p:spPr>
        <p:txBody>
          <a:bodyPr vert="horz" lIns="91440" tIns="45720" rIns="91440" bIns="45720" rtlCol="0"/>
          <a:lstStyle>
            <a:lvl1pPr algn="l" rtl="0" fontAlgn="base">
              <a:spcBef>
                <a:spcPct val="20000"/>
              </a:spcBef>
              <a:spcAft>
                <a:spcPct val="0"/>
              </a:spcAft>
              <a:buClr>
                <a:schemeClr val="tx2"/>
              </a:buClr>
              <a:buFont typeface="Wingdings" pitchFamily="2" charset="2"/>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790575" indent="0" algn="l" rtl="0" fontAlgn="base">
              <a:spcBef>
                <a:spcPct val="20000"/>
              </a:spcBef>
              <a:spcAft>
                <a:spcPct val="0"/>
              </a:spcAft>
              <a:buClr>
                <a:srgbClr val="C0C0C0"/>
              </a:buClr>
              <a:buFont typeface="Wingdings" pitchFamily="2" charset="2"/>
              <a:buNone/>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905347" fontAlgn="auto">
              <a:spcBef>
                <a:spcPts val="0"/>
              </a:spcBef>
              <a:spcAft>
                <a:spcPts val="0"/>
              </a:spcAft>
              <a:buClrTx/>
              <a:defRPr/>
            </a:pPr>
            <a:r>
              <a:rPr lang="ja-JP" altLang="en-US" sz="1800" dirty="0"/>
              <a:t>こちらもデート</a:t>
            </a:r>
            <a:r>
              <a:rPr lang="en-US" altLang="ja-JP" sz="1800" dirty="0"/>
              <a:t>DV</a:t>
            </a:r>
            <a:r>
              <a:rPr lang="ja-JP" altLang="en-US" sz="1800" dirty="0"/>
              <a:t>の事例です。</a:t>
            </a:r>
            <a:endParaRPr lang="en-US" altLang="ja-JP" sz="1800" dirty="0"/>
          </a:p>
        </p:txBody>
      </p:sp>
    </p:spTree>
    <p:extLst>
      <p:ext uri="{BB962C8B-B14F-4D97-AF65-F5344CB8AC3E}">
        <p14:creationId xmlns:p14="http://schemas.microsoft.com/office/powerpoint/2010/main" val="3089313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71</a:t>
            </a:fld>
            <a:endParaRPr kumimoji="1" lang="ja-JP" altLang="en-US"/>
          </a:p>
        </p:txBody>
      </p:sp>
      <p:sp>
        <p:nvSpPr>
          <p:cNvPr id="5" name="ノート プレースホルダー 2">
            <a:extLst>
              <a:ext uri="{FF2B5EF4-FFF2-40B4-BE49-F238E27FC236}">
                <a16:creationId xmlns:a16="http://schemas.microsoft.com/office/drawing/2014/main" id="{74D8C31D-9E33-EC66-C350-9D8D29197D17}"/>
              </a:ext>
            </a:extLst>
          </p:cNvPr>
          <p:cNvSpPr txBox="1">
            <a:spLocks/>
          </p:cNvSpPr>
          <p:nvPr/>
        </p:nvSpPr>
        <p:spPr>
          <a:xfrm>
            <a:off x="905781" y="4963319"/>
            <a:ext cx="4986111" cy="2308083"/>
          </a:xfrm>
          <a:prstGeom prst="rect">
            <a:avLst/>
          </a:prstGeom>
        </p:spPr>
        <p:txBody>
          <a:bodyPr vert="horz" lIns="91440" tIns="45720" rIns="91440" bIns="45720" rtlCol="0"/>
          <a:lstStyle>
            <a:lvl1pPr algn="l" rtl="0" fontAlgn="base">
              <a:spcBef>
                <a:spcPct val="20000"/>
              </a:spcBef>
              <a:spcAft>
                <a:spcPct val="0"/>
              </a:spcAft>
              <a:buClr>
                <a:schemeClr val="tx2"/>
              </a:buClr>
              <a:buFont typeface="Wingdings" pitchFamily="2" charset="2"/>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790575" indent="0" algn="l" rtl="0" fontAlgn="base">
              <a:spcBef>
                <a:spcPct val="20000"/>
              </a:spcBef>
              <a:spcAft>
                <a:spcPct val="0"/>
              </a:spcAft>
              <a:buClr>
                <a:srgbClr val="C0C0C0"/>
              </a:buClr>
              <a:buFont typeface="Wingdings" pitchFamily="2" charset="2"/>
              <a:buNone/>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905347" fontAlgn="auto">
              <a:spcBef>
                <a:spcPts val="0"/>
              </a:spcBef>
              <a:spcAft>
                <a:spcPts val="0"/>
              </a:spcAft>
              <a:buClrTx/>
              <a:defRPr/>
            </a:pPr>
            <a:r>
              <a:rPr lang="ja-JP" altLang="en-US" sz="1800" dirty="0"/>
              <a:t>こちらは</a:t>
            </a:r>
            <a:r>
              <a:rPr lang="en-US" altLang="ja-JP" sz="1800" dirty="0"/>
              <a:t>SNS</a:t>
            </a:r>
            <a:r>
              <a:rPr lang="ja-JP" altLang="en-US" sz="1800" dirty="0"/>
              <a:t>の事例１です。◆</a:t>
            </a:r>
            <a:endParaRPr lang="en-US" altLang="ja-JP" sz="1800" dirty="0"/>
          </a:p>
        </p:txBody>
      </p:sp>
    </p:spTree>
    <p:extLst>
      <p:ext uri="{BB962C8B-B14F-4D97-AF65-F5344CB8AC3E}">
        <p14:creationId xmlns:p14="http://schemas.microsoft.com/office/powerpoint/2010/main" val="795490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72</a:t>
            </a:fld>
            <a:endParaRPr kumimoji="1" lang="ja-JP" altLang="en-US"/>
          </a:p>
        </p:txBody>
      </p:sp>
      <p:sp>
        <p:nvSpPr>
          <p:cNvPr id="5" name="ノート プレースホルダー 2">
            <a:extLst>
              <a:ext uri="{FF2B5EF4-FFF2-40B4-BE49-F238E27FC236}">
                <a16:creationId xmlns:a16="http://schemas.microsoft.com/office/drawing/2014/main" id="{53D45397-6A83-81FA-9606-261D406E85AD}"/>
              </a:ext>
            </a:extLst>
          </p:cNvPr>
          <p:cNvSpPr txBox="1">
            <a:spLocks/>
          </p:cNvSpPr>
          <p:nvPr/>
        </p:nvSpPr>
        <p:spPr>
          <a:xfrm>
            <a:off x="905781" y="4963319"/>
            <a:ext cx="4986111" cy="2308083"/>
          </a:xfrm>
          <a:prstGeom prst="rect">
            <a:avLst/>
          </a:prstGeom>
        </p:spPr>
        <p:txBody>
          <a:bodyPr vert="horz" lIns="91440" tIns="45720" rIns="91440" bIns="45720" rtlCol="0"/>
          <a:lstStyle>
            <a:lvl1pPr algn="l" rtl="0" fontAlgn="base">
              <a:spcBef>
                <a:spcPct val="20000"/>
              </a:spcBef>
              <a:spcAft>
                <a:spcPct val="0"/>
              </a:spcAft>
              <a:buClr>
                <a:schemeClr val="tx2"/>
              </a:buClr>
              <a:buFont typeface="Wingdings" pitchFamily="2" charset="2"/>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790575" indent="0" algn="l" rtl="0" fontAlgn="base">
              <a:spcBef>
                <a:spcPct val="20000"/>
              </a:spcBef>
              <a:spcAft>
                <a:spcPct val="0"/>
              </a:spcAft>
              <a:buClr>
                <a:srgbClr val="C0C0C0"/>
              </a:buClr>
              <a:buFont typeface="Wingdings" pitchFamily="2" charset="2"/>
              <a:buNone/>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defTabSz="905347" fontAlgn="auto">
              <a:spcBef>
                <a:spcPts val="0"/>
              </a:spcBef>
              <a:spcAft>
                <a:spcPts val="0"/>
              </a:spcAft>
              <a:buClrTx/>
              <a:defRPr/>
            </a:pPr>
            <a:r>
              <a:rPr lang="en-US" altLang="ja-JP" sz="1800" dirty="0"/>
              <a:t>SNS</a:t>
            </a:r>
            <a:r>
              <a:rPr lang="ja-JP" altLang="en-US" sz="1800" dirty="0"/>
              <a:t>の事例２です。◆</a:t>
            </a:r>
            <a:endParaRPr lang="en-US" altLang="ja-JP" sz="1800" dirty="0"/>
          </a:p>
        </p:txBody>
      </p:sp>
    </p:spTree>
    <p:extLst>
      <p:ext uri="{BB962C8B-B14F-4D97-AF65-F5344CB8AC3E}">
        <p14:creationId xmlns:p14="http://schemas.microsoft.com/office/powerpoint/2010/main" val="15090146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5283844"/>
            <a:ext cx="4986111" cy="1080861"/>
          </a:xfrm>
          <a:prstGeom prst="rect">
            <a:avLst/>
          </a:prstGeom>
        </p:spPr>
        <p:txBody>
          <a:bodyPr/>
          <a:lstStyle/>
          <a:p>
            <a:r>
              <a:rPr lang="ja-JP" altLang="en-US" sz="2000" dirty="0"/>
              <a:t>ワークシート例です。◆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73</a:t>
            </a:fld>
            <a:endParaRPr kumimoji="1" lang="ja-JP" altLang="en-US"/>
          </a:p>
        </p:txBody>
      </p:sp>
    </p:spTree>
    <p:extLst>
      <p:ext uri="{BB962C8B-B14F-4D97-AF65-F5344CB8AC3E}">
        <p14:creationId xmlns:p14="http://schemas.microsoft.com/office/powerpoint/2010/main" val="24560942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3" name="ノート プレースホルダー 2"/>
          <p:cNvSpPr>
            <a:spLocks noGrp="1"/>
          </p:cNvSpPr>
          <p:nvPr>
            <p:ph type="body" idx="1"/>
          </p:nvPr>
        </p:nvSpPr>
        <p:spPr>
          <a:xfrm>
            <a:off x="905781" y="4963319"/>
            <a:ext cx="4986111" cy="1682440"/>
          </a:xfrm>
          <a:prstGeom prst="rect">
            <a:avLst/>
          </a:prstGeom>
        </p:spPr>
        <p:txBody>
          <a:bodyPr/>
          <a:lstStyle/>
          <a:p>
            <a:r>
              <a:rPr lang="ja-JP" altLang="en-US" sz="3200" dirty="0"/>
              <a:t>相談先です。◆</a:t>
            </a:r>
          </a:p>
        </p:txBody>
      </p:sp>
      <p:sp>
        <p:nvSpPr>
          <p:cNvPr id="4" name="スライド番号プレースホルダー 3"/>
          <p:cNvSpPr>
            <a:spLocks noGrp="1"/>
          </p:cNvSpPr>
          <p:nvPr>
            <p:ph type="sldNum" sz="quarter" idx="5"/>
          </p:nvPr>
        </p:nvSpPr>
        <p:spPr>
          <a:xfrm>
            <a:off x="3185332" y="9553475"/>
            <a:ext cx="427011" cy="393768"/>
          </a:xfrm>
          <a:prstGeom prst="rect">
            <a:avLst/>
          </a:prstGeom>
        </p:spPr>
        <p:txBody>
          <a:bodyPr/>
          <a:lstStyle/>
          <a:p>
            <a:fld id="{1BB35F5C-9FD6-407E-BF06-1FA795BE5FE7}" type="slidenum">
              <a:rPr kumimoji="1" lang="ja-JP" altLang="en-US" smtClean="0"/>
              <a:t>74</a:t>
            </a:fld>
            <a:endParaRPr kumimoji="1" lang="ja-JP" altLang="en-US"/>
          </a:p>
        </p:txBody>
      </p:sp>
    </p:spTree>
    <p:extLst>
      <p:ext uri="{BB962C8B-B14F-4D97-AF65-F5344CB8AC3E}">
        <p14:creationId xmlns:p14="http://schemas.microsoft.com/office/powerpoint/2010/main" val="2555323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 name="スライド イメージ プレースホルダー 1"/>
          <p:cNvSpPr>
            <a:spLocks noGrp="1" noRot="1" noChangeAspect="1"/>
          </p:cNvSpPr>
          <p:nvPr>
            <p:ph type="sldImg"/>
          </p:nvPr>
        </p:nvSpPr>
        <p:spPr>
          <a:xfrm>
            <a:off x="712788" y="744538"/>
            <a:ext cx="5378450" cy="3724275"/>
          </a:xfrm>
        </p:spPr>
      </p:sp>
      <p:sp>
        <p:nvSpPr>
          <p:cNvPr id="1871" name="ノート プレースホルダー 2"/>
          <p:cNvSpPr>
            <a:spLocks noGrp="1"/>
          </p:cNvSpPr>
          <p:nvPr>
            <p:ph type="body" idx="1"/>
          </p:nvPr>
        </p:nvSpPr>
        <p:spPr>
          <a:xfrm>
            <a:off x="1316893" y="3245369"/>
            <a:ext cx="7249181" cy="213701"/>
          </a:xfrm>
          <a:prstGeom prst="rect">
            <a:avLst/>
          </a:prstGeom>
        </p:spPr>
        <p:txBody>
          <a:bodyPr/>
          <a:lstStyle/>
          <a:p>
            <a:pPr defTabSz="452674" fontAlgn="auto">
              <a:spcBef>
                <a:spcPts val="0"/>
              </a:spcBef>
              <a:spcAft>
                <a:spcPts val="0"/>
              </a:spcAft>
              <a:buClrTx/>
              <a:defRPr/>
            </a:pPr>
            <a:r>
              <a:rPr kumimoji="0" lang="ja-JP" altLang="en-US" dirty="0">
                <a:latin typeface="HG丸ｺﾞｼｯｸM-PRO" panose="020F0600000000000000" pitchFamily="50" charset="-128"/>
                <a:ea typeface="HG丸ｺﾞｼｯｸM-PRO" panose="020F0600000000000000" pitchFamily="50" charset="-128"/>
              </a:rPr>
              <a:t>支援が必要な子どもは、こうした距離感がつかめない場合がある。</a:t>
            </a: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1872" name="スライド番号プレースホルダー 3"/>
          <p:cNvSpPr>
            <a:spLocks noGrp="1"/>
          </p:cNvSpPr>
          <p:nvPr>
            <p:ph type="sldNum" sz="quarter" idx="5"/>
          </p:nvPr>
        </p:nvSpPr>
        <p:spPr>
          <a:xfrm>
            <a:off x="3185332" y="9553475"/>
            <a:ext cx="427011" cy="393768"/>
          </a:xfrm>
          <a:prstGeom prst="rect">
            <a:avLst/>
          </a:prstGeom>
        </p:spPr>
        <p:txBody>
          <a:bodyPr/>
          <a:lstStyle/>
          <a:p>
            <a:fld id="{D01B204F-67BE-4C95-94C3-98475093334C}" type="slidenum">
              <a:rPr lang="en-US" altLang="ja-JP" smtClean="0"/>
              <a:pPr/>
              <a:t>75</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2738" y="658813"/>
            <a:ext cx="3632200" cy="2514600"/>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7</a:t>
            </a:fld>
            <a:endParaRPr lang="en-US" altLang="ja-JP" dirty="0"/>
          </a:p>
        </p:txBody>
      </p:sp>
      <p:sp>
        <p:nvSpPr>
          <p:cNvPr id="8" name="ノート プレースホルダー 2">
            <a:extLst>
              <a:ext uri="{FF2B5EF4-FFF2-40B4-BE49-F238E27FC236}">
                <a16:creationId xmlns:a16="http://schemas.microsoft.com/office/drawing/2014/main" id="{25FBB11A-0AB8-FEA4-DF8A-0FB66576622F}"/>
              </a:ext>
            </a:extLst>
          </p:cNvPr>
          <p:cNvSpPr txBox="1">
            <a:spLocks/>
          </p:cNvSpPr>
          <p:nvPr/>
        </p:nvSpPr>
        <p:spPr>
          <a:xfrm>
            <a:off x="703911" y="3544471"/>
            <a:ext cx="5311467" cy="4875181"/>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r>
              <a:rPr lang="ja-JP" altLang="en-US" sz="1800"/>
              <a:t>また、現状として性差別意識の問題もあります。</a:t>
            </a:r>
            <a:endParaRPr lang="en-US" altLang="ja-JP" sz="1800"/>
          </a:p>
          <a:p>
            <a:endParaRPr lang="en-US" altLang="ja-JP" sz="1800"/>
          </a:p>
          <a:p>
            <a:r>
              <a:rPr lang="ja-JP" altLang="en-US" sz="1800"/>
              <a:t>内閣府の世論調査では、依然として国民の７割が「男性優遇」と回答しており、女性に対する暴力の根絶が求められています。</a:t>
            </a:r>
            <a:endParaRPr lang="en-US" altLang="ja-JP" sz="1800"/>
          </a:p>
          <a:p>
            <a:endParaRPr lang="en-US" altLang="ja-JP" sz="1800"/>
          </a:p>
          <a:p>
            <a:r>
              <a:rPr lang="ja-JP" altLang="en-US" sz="1800"/>
              <a:t>その反面、「性被害の被害者は女性である」という固定観念により、男性やセクシャルマイノリティが被害にあった場合、被害を報告しにくい点も指摘されてます。</a:t>
            </a:r>
            <a:endParaRPr lang="en-US" altLang="ja-JP" sz="1800"/>
          </a:p>
          <a:p>
            <a:endParaRPr lang="en-US" altLang="ja-JP" sz="1800"/>
          </a:p>
          <a:p>
            <a:r>
              <a:rPr lang="ja-JP" altLang="en-US" sz="1800"/>
              <a:t>性別・年齢・職業等に関係なく性暴力・性被害はおこる点をすべての人が留意しなければなりません。</a:t>
            </a:r>
            <a:endParaRPr lang="en-US" altLang="ja-JP" sz="1800"/>
          </a:p>
          <a:p>
            <a:endParaRPr lang="en-US" altLang="ja-JP" sz="1800"/>
          </a:p>
          <a:p>
            <a:r>
              <a:rPr lang="ja-JP" altLang="en-US" sz="1800"/>
              <a:t>これらの背景や現状から次の２点が課題として挙げられます。◆</a:t>
            </a:r>
            <a:endParaRPr lang="ja-JP" altLang="en-US" sz="1800" dirty="0"/>
          </a:p>
        </p:txBody>
      </p:sp>
    </p:spTree>
    <p:extLst>
      <p:ext uri="{BB962C8B-B14F-4D97-AF65-F5344CB8AC3E}">
        <p14:creationId xmlns:p14="http://schemas.microsoft.com/office/powerpoint/2010/main" val="384939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78450" cy="3724275"/>
          </a:xfrm>
        </p:spPr>
      </p:sp>
      <p:sp>
        <p:nvSpPr>
          <p:cNvPr id="4" name="スライド番号プレースホルダー 3"/>
          <p:cNvSpPr>
            <a:spLocks noGrp="1"/>
          </p:cNvSpPr>
          <p:nvPr>
            <p:ph type="sldNum" sz="quarter" idx="5"/>
          </p:nvPr>
        </p:nvSpPr>
        <p:spPr/>
        <p:txBody>
          <a:bodyPr/>
          <a:lstStyle/>
          <a:p>
            <a:fld id="{D01B204F-67BE-4C95-94C3-98475093334C}" type="slidenum">
              <a:rPr lang="en-US" altLang="ja-JP" smtClean="0"/>
              <a:pPr/>
              <a:t>8</a:t>
            </a:fld>
            <a:endParaRPr lang="en-US" altLang="ja-JP" dirty="0"/>
          </a:p>
        </p:txBody>
      </p:sp>
      <p:sp>
        <p:nvSpPr>
          <p:cNvPr id="5" name="ノート プレースホルダー 2">
            <a:extLst>
              <a:ext uri="{FF2B5EF4-FFF2-40B4-BE49-F238E27FC236}">
                <a16:creationId xmlns:a16="http://schemas.microsoft.com/office/drawing/2014/main" id="{A27B9CEB-0E67-49DC-4556-BFFEDFC9E704}"/>
              </a:ext>
            </a:extLst>
          </p:cNvPr>
          <p:cNvSpPr txBox="1">
            <a:spLocks/>
          </p:cNvSpPr>
          <p:nvPr/>
        </p:nvSpPr>
        <p:spPr>
          <a:xfrm>
            <a:off x="703911" y="4680188"/>
            <a:ext cx="5311467" cy="3613297"/>
          </a:xfrm>
          <a:prstGeom prst="rect">
            <a:avLst/>
          </a:prstGeom>
          <a:noFill/>
          <a:ln>
            <a:noFill/>
          </a:ln>
          <a:effectLst/>
        </p:spPr>
        <p:txBody>
          <a:bodyPr vert="horz" wrap="square" lIns="0" tIns="0" rIns="0" bIns="0" numCol="1" anchor="t" anchorCtr="0" compatLnSpc="1">
            <a:prstTxWarp prst="textNoShape">
              <a:avLst/>
            </a:prstTxWarp>
            <a:spAutoFit/>
          </a:bodyPr>
          <a:lstStyle>
            <a:lvl1pPr algn="l" rtl="0" fontAlgn="base">
              <a:spcBef>
                <a:spcPct val="20000"/>
              </a:spcBef>
              <a:spcAft>
                <a:spcPct val="0"/>
              </a:spcAft>
              <a:buClr>
                <a:schemeClr val="tx2"/>
              </a:buClr>
              <a:buFont typeface="Wingdings" pitchFamily="2" charset="2"/>
              <a:defRPr kumimoji="1" sz="1400" kern="12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UD デジタル 教科書体 NP-B" panose="02020700000000000000" pitchFamily="18" charset="-128"/>
                <a:ea typeface="UD デジタル 教科書体 NP-B" panose="02020700000000000000" pitchFamily="18"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UD デジタル 教科書体 NP-B" panose="02020700000000000000" pitchFamily="18" charset="-128"/>
                <a:ea typeface="UD デジタル 教科書体 NP-B" panose="02020700000000000000" pitchFamily="18"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UD デジタル 教科書体 NP-B" panose="02020700000000000000" pitchFamily="18" charset="-128"/>
                <a:ea typeface="UD デジタル 教科書体 NP-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endParaRPr lang="en-US" altLang="ja-JP"/>
          </a:p>
          <a:p>
            <a:pPr>
              <a:defRPr/>
            </a:pPr>
            <a:r>
              <a:rPr lang="ja-JP" altLang="en-US" sz="2400"/>
              <a:t>１つは、性被害・加害を防ぐための年齢に応じた適切な教育・指導の充実</a:t>
            </a:r>
          </a:p>
          <a:p>
            <a:endParaRPr lang="en-US" altLang="ja-JP" sz="2400"/>
          </a:p>
          <a:p>
            <a:r>
              <a:rPr lang="ja-JP" altLang="en-US" sz="2400"/>
              <a:t>もう１点は</a:t>
            </a:r>
            <a:endParaRPr lang="en-US" altLang="ja-JP" sz="2400"/>
          </a:p>
          <a:p>
            <a:r>
              <a:rPr lang="ja-JP" altLang="en-US" sz="2400"/>
              <a:t>性被害・性暴力の背景にある性差別意識の解消</a:t>
            </a:r>
            <a:endParaRPr lang="en-US" altLang="ja-JP" sz="2400"/>
          </a:p>
          <a:p>
            <a:endParaRPr lang="en-US" altLang="ja-JP" sz="2400"/>
          </a:p>
          <a:p>
            <a:r>
              <a:rPr lang="ja-JP" altLang="en-US" sz="2400"/>
              <a:t>この２点が課題となります。</a:t>
            </a:r>
            <a:endParaRPr lang="ja-JP" altLang="en-US" sz="2400" dirty="0"/>
          </a:p>
        </p:txBody>
      </p:sp>
    </p:spTree>
    <p:extLst>
      <p:ext uri="{BB962C8B-B14F-4D97-AF65-F5344CB8AC3E}">
        <p14:creationId xmlns:p14="http://schemas.microsoft.com/office/powerpoint/2010/main" val="2236695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4" name="Rectangle 8"/>
          <p:cNvSpPr>
            <a:spLocks noChangeArrowheads="1"/>
          </p:cNvSpPr>
          <p:nvPr userDrawn="1"/>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dirty="0">
                <a:solidFill>
                  <a:srgbClr val="FFFFFF"/>
                </a:solidFill>
                <a:latin typeface="Arial Black" pitchFamily="34" charset="0"/>
                <a:ea typeface="UD デジタル 教科書体 NP-B" panose="02020700000000000000" pitchFamily="18" charset="-128"/>
              </a:rPr>
              <a:t>MRI Research Associates Inc.</a:t>
            </a:r>
          </a:p>
        </p:txBody>
      </p:sp>
      <p:sp>
        <p:nvSpPr>
          <p:cNvPr id="1035" name="Rectangle 3"/>
          <p:cNvSpPr>
            <a:spLocks noGrp="1" noChangeArrowheads="1"/>
          </p:cNvSpPr>
          <p:nvPr>
            <p:ph type="ctrTitle"/>
          </p:nvPr>
        </p:nvSpPr>
        <p:spPr>
          <a:xfrm>
            <a:off x="415925" y="2781300"/>
            <a:ext cx="9051925" cy="647700"/>
          </a:xfrm>
          <a:solidFill>
            <a:schemeClr val="bg1"/>
          </a:solidFill>
          <a:effectLst>
            <a:outerShdw dist="25400" dir="5400000" algn="ctr" rotWithShape="0">
              <a:schemeClr val="bg2"/>
            </a:outerShdw>
          </a:effectLst>
        </p:spPr>
        <p:txBody>
          <a:bodyPr lIns="0" bIns="0"/>
          <a:lstStyle>
            <a:lvl1pPr>
              <a:defRPr kumimoji="0" sz="3200" b="0"/>
            </a:lvl1pPr>
          </a:lstStyle>
          <a:p>
            <a:pPr lvl="0"/>
            <a:r>
              <a:rPr lang="ja-JP" altLang="en-US" noProof="0"/>
              <a:t>マスター タイトルの書式設定</a:t>
            </a:r>
            <a:endParaRPr lang="en-US" altLang="ja-JP" noProof="0"/>
          </a:p>
        </p:txBody>
      </p:sp>
      <p:sp>
        <p:nvSpPr>
          <p:cNvPr id="1036" name="Rectangle 4"/>
          <p:cNvSpPr>
            <a:spLocks noGrp="1" noChangeArrowheads="1"/>
          </p:cNvSpPr>
          <p:nvPr>
            <p:ph type="subTitle" idx="1"/>
          </p:nvPr>
        </p:nvSpPr>
        <p:spPr>
          <a:xfrm>
            <a:off x="393700" y="3495675"/>
            <a:ext cx="9096375" cy="796925"/>
          </a:xfrm>
        </p:spPr>
        <p:txBody>
          <a:bodyPr/>
          <a:lstStyle>
            <a:lvl1pPr>
              <a:tabLst>
                <a:tab pos="8972550" algn="r"/>
              </a:tabLst>
              <a:defRPr b="1"/>
            </a:lvl1pPr>
          </a:lstStyle>
          <a:p>
            <a:pPr lvl="0"/>
            <a:r>
              <a:rPr lang="ja-JP" altLang="en-US" noProof="0"/>
              <a:t>マスター サブタイトルの書式設定</a:t>
            </a:r>
          </a:p>
        </p:txBody>
      </p:sp>
      <p:sp>
        <p:nvSpPr>
          <p:cNvPr id="1037"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038" name="Picture 200" descr="MRA_shamei"/>
          <p:cNvPicPr>
            <a:picLocks noChangeAspect="1" noChangeArrowheads="1"/>
          </p:cNvPicPr>
          <p:nvPr/>
        </p:nvPicPr>
        <p:blipFill>
          <a:blip r:embed="rId2"/>
          <a:stretch>
            <a:fillRect/>
          </a:stretch>
        </p:blipFill>
        <p:spPr>
          <a:xfrm>
            <a:off x="415925" y="4581128"/>
            <a:ext cx="3986213" cy="295275"/>
          </a:xfrm>
          <a:prstGeom prst="rect">
            <a:avLst/>
          </a:prstGeom>
          <a:noFill/>
        </p:spPr>
      </p:pic>
      <p:sp>
        <p:nvSpPr>
          <p:cNvPr id="1039" name="Text Box 223"/>
          <p:cNvSpPr txBox="1">
            <a:spLocks noChangeArrowheads="1"/>
          </p:cNvSpPr>
          <p:nvPr userDrawn="1"/>
        </p:nvSpPr>
        <p:spPr bwMode="gray">
          <a:xfrm>
            <a:off x="393700" y="6668729"/>
            <a:ext cx="3046413" cy="110800"/>
          </a:xfrm>
          <a:prstGeom prst="rect">
            <a:avLst/>
          </a:prstGeom>
          <a:noFill/>
          <a:ln>
            <a:noFill/>
          </a:ln>
          <a:effectLst/>
        </p:spPr>
        <p:txBody>
          <a:bodyPr lIns="0" tIns="0" rIns="0" bIns="0" anchor="ctr">
            <a:spAutoFit/>
          </a:bodyPr>
          <a:lstStyle/>
          <a:p>
            <a:pPr algn="l">
              <a:lnSpc>
                <a:spcPct val="80000"/>
              </a:lnSpc>
              <a:buFontTx/>
              <a:buNone/>
            </a:pPr>
            <a:r>
              <a:rPr lang="en-US" altLang="ja-JP" sz="900" dirty="0">
                <a:solidFill>
                  <a:srgbClr val="ACACAC"/>
                </a:solidFill>
                <a:latin typeface="Arial" charset="0"/>
                <a:ea typeface="UD デジタル 教科書体 NP-B" panose="02020700000000000000" pitchFamily="18" charset="-128"/>
              </a:rPr>
              <a:t>Copyright (C) MRI Research Associates</a:t>
            </a:r>
            <a:r>
              <a:rPr lang="ja-JP" altLang="en-US" sz="900" dirty="0">
                <a:solidFill>
                  <a:srgbClr val="ACACAC"/>
                </a:solidFill>
                <a:latin typeface="Arial" charset="0"/>
                <a:ea typeface="UD デジタル 教科書体 NP-B" panose="02020700000000000000" pitchFamily="18" charset="-128"/>
              </a:rPr>
              <a:t>、</a:t>
            </a:r>
            <a:r>
              <a:rPr lang="en-US" altLang="ja-JP" sz="900" dirty="0">
                <a:solidFill>
                  <a:srgbClr val="ACACAC"/>
                </a:solidFill>
                <a:latin typeface="Arial" charset="0"/>
                <a:ea typeface="UD デジタル 教科書体 NP-B" panose="02020700000000000000" pitchFamily="18" charset="-128"/>
              </a:rPr>
              <a:t> Inc.</a:t>
            </a:r>
          </a:p>
        </p:txBody>
      </p:sp>
      <p:pic>
        <p:nvPicPr>
          <p:cNvPr id="1040" name="図 8"/>
          <p:cNvPicPr>
            <a:picLocks noChangeAspect="1"/>
          </p:cNvPicPr>
          <p:nvPr userDrawn="1"/>
        </p:nvPicPr>
        <p:blipFill>
          <a:blip r:embed="rId3"/>
          <a:stretch>
            <a:fillRect/>
          </a:stretch>
        </p:blipFill>
        <p:spPr>
          <a:xfrm>
            <a:off x="406113" y="141156"/>
            <a:ext cx="9077731" cy="335309"/>
          </a:xfrm>
          <a:prstGeom prst="rect">
            <a:avLst/>
          </a:prstGeom>
        </p:spPr>
      </p:pic>
      <p:sp>
        <p:nvSpPr>
          <p:cNvPr id="1041" name="Line 174"/>
          <p:cNvSpPr>
            <a:spLocks noChangeShapeType="1"/>
          </p:cNvSpPr>
          <p:nvPr userDrawn="1"/>
        </p:nvSpPr>
        <p:spPr bwMode="gray">
          <a:xfrm>
            <a:off x="410400" y="3443288"/>
            <a:ext cx="9083675" cy="0"/>
          </a:xfrm>
          <a:prstGeom prst="line">
            <a:avLst/>
          </a:prstGeom>
          <a:noFill/>
          <a:ln w="38100">
            <a:solidFill>
              <a:srgbClr val="ACACAC"/>
            </a:solidFill>
            <a:round/>
            <a:headEnd/>
            <a:tailEnd/>
          </a:ln>
          <a:effectLst/>
        </p:spPr>
        <p:txBody>
          <a:bodyPr wrap="none"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lstStyle/>
          <a:p>
            <a:r>
              <a:rPr lang="ja-JP" altLang="en-US"/>
              <a:t>マスター タイトルの書式設定</a:t>
            </a:r>
          </a:p>
        </p:txBody>
      </p:sp>
      <p:sp>
        <p:nvSpPr>
          <p:cNvPr id="1079"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0" name="スライド番号プレースホルダー 3"/>
          <p:cNvSpPr>
            <a:spLocks noGrp="1"/>
          </p:cNvSpPr>
          <p:nvPr>
            <p:ph type="sldNum" sz="quarter" idx="10"/>
          </p:nvPr>
        </p:nvSpPr>
        <p:spPr/>
        <p:txBody>
          <a:bodyPr/>
          <a:lstStyle>
            <a:lvl1pPr>
              <a:defRPr/>
            </a:lvl1pPr>
          </a:lstStyle>
          <a:p>
            <a:fld id="{47B036E1-AD6E-4B7A-9F0F-0254EAA8837F}" type="slidenum">
              <a:rPr lang="en-US" altLang="ja-JP"/>
              <a:pPr/>
              <a:t>‹#›</a:t>
            </a:fld>
            <a:endParaRPr lang="en-US" altLang="ja-JP"/>
          </a:p>
        </p:txBody>
      </p:sp>
    </p:spTree>
    <p:extLst>
      <p:ext uri="{BB962C8B-B14F-4D97-AF65-F5344CB8AC3E}">
        <p14:creationId xmlns:p14="http://schemas.microsoft.com/office/powerpoint/2010/main" val="137892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82" name="縦書きタイトル 1"/>
          <p:cNvSpPr>
            <a:spLocks noGrp="1"/>
          </p:cNvSpPr>
          <p:nvPr>
            <p:ph type="title" orient="vert"/>
          </p:nvPr>
        </p:nvSpPr>
        <p:spPr>
          <a:xfrm>
            <a:off x="7221538" y="330200"/>
            <a:ext cx="2268537" cy="2305050"/>
          </a:xfrm>
        </p:spPr>
        <p:txBody>
          <a:bodyPr vert="eaVert"/>
          <a:lstStyle/>
          <a:p>
            <a:r>
              <a:rPr lang="ja-JP" altLang="en-US"/>
              <a:t>マスター タイトルの書式設定</a:t>
            </a:r>
          </a:p>
        </p:txBody>
      </p:sp>
      <p:sp>
        <p:nvSpPr>
          <p:cNvPr id="1083" name="縦書きテキスト プレースホルダー 2"/>
          <p:cNvSpPr>
            <a:spLocks noGrp="1"/>
          </p:cNvSpPr>
          <p:nvPr>
            <p:ph type="body" orient="vert" idx="1"/>
          </p:nvPr>
        </p:nvSpPr>
        <p:spPr>
          <a:xfrm>
            <a:off x="415925" y="330200"/>
            <a:ext cx="6653213" cy="23050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スライド番号プレースホルダー 3"/>
          <p:cNvSpPr>
            <a:spLocks noGrp="1"/>
          </p:cNvSpPr>
          <p:nvPr>
            <p:ph type="sldNum" sz="quarter" idx="10"/>
          </p:nvPr>
        </p:nvSpPr>
        <p:spPr/>
        <p:txBody>
          <a:bodyPr/>
          <a:lstStyle>
            <a:lvl1pPr>
              <a:defRPr/>
            </a:lvl1pPr>
          </a:lstStyle>
          <a:p>
            <a:fld id="{FB2DA531-786C-40A1-AF80-44E2660AF80A}" type="slidenum">
              <a:rPr lang="en-US" altLang="ja-JP"/>
              <a:pPr/>
              <a:t>‹#›</a:t>
            </a:fld>
            <a:endParaRPr lang="en-US" altLang="ja-JP"/>
          </a:p>
        </p:txBody>
      </p:sp>
    </p:spTree>
    <p:extLst>
      <p:ext uri="{BB962C8B-B14F-4D97-AF65-F5344CB8AC3E}">
        <p14:creationId xmlns:p14="http://schemas.microsoft.com/office/powerpoint/2010/main" val="267057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95"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96" name="nakah_line"/>
          <p:cNvSpPr>
            <a:spLocks noChangeShapeType="1"/>
          </p:cNvSpPr>
          <p:nvPr/>
        </p:nvSpPr>
        <p:spPr bwMode="gray">
          <a:xfrm>
            <a:off x="415925" y="3429000"/>
            <a:ext cx="9051925" cy="1588"/>
          </a:xfrm>
          <a:prstGeom prst="line">
            <a:avLst/>
          </a:prstGeom>
          <a:noFill/>
          <a:ln w="12700">
            <a:solidFill>
              <a:schemeClr val="bg2"/>
            </a:solidFill>
            <a:round/>
            <a:headEnd/>
            <a:tailEnd/>
          </a:ln>
          <a:effectLst/>
        </p:spPr>
        <p:txBody>
          <a:bodyPr lIns="0" tIns="0" rIns="0" bIns="0"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97" name="Line 11"/>
          <p:cNvSpPr>
            <a:spLocks noChangeShapeType="1"/>
          </p:cNvSpPr>
          <p:nvPr/>
        </p:nvSpPr>
        <p:spPr bwMode="gray">
          <a:xfrm>
            <a:off x="415925" y="2781300"/>
            <a:ext cx="9051925" cy="1588"/>
          </a:xfrm>
          <a:prstGeom prst="line">
            <a:avLst/>
          </a:prstGeom>
          <a:noFill/>
          <a:ln w="12700">
            <a:solidFill>
              <a:schemeClr val="bg2"/>
            </a:solidFill>
            <a:round/>
            <a:headEnd/>
            <a:tailEnd/>
          </a:ln>
          <a:effectLst/>
        </p:spPr>
        <p:txBody>
          <a:bodyPr lIns="0" tIns="0" rIns="0" bIns="0"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98" name="Rectangle 12"/>
          <p:cNvSpPr>
            <a:spLocks noGrp="1" noChangeArrowheads="1"/>
          </p:cNvSpPr>
          <p:nvPr>
            <p:ph type="sldNum" sz="quarter" idx="4"/>
          </p:nvPr>
        </p:nvSpPr>
        <p:spPr/>
        <p:txBody>
          <a:bodyPr/>
          <a:lstStyle>
            <a:lvl1pPr>
              <a:defRPr/>
            </a:lvl1pPr>
          </a:lstStyle>
          <a:p>
            <a:fld id="{E23C8096-5D29-48F5-8338-8F613E6916EA}" type="slidenum">
              <a:rPr lang="en-US" altLang="ja-JP"/>
              <a:pPr/>
              <a:t>‹#›</a:t>
            </a:fld>
            <a:endParaRPr lang="en-US" altLang="ja-JP"/>
          </a:p>
        </p:txBody>
      </p:sp>
      <p:sp>
        <p:nvSpPr>
          <p:cNvPr id="1099" name="Rectangle 14"/>
          <p:cNvSpPr>
            <a:spLocks noGrp="1" noChangeArrowheads="1"/>
          </p:cNvSpPr>
          <p:nvPr>
            <p:ph type="subTitle" idx="1"/>
          </p:nvPr>
        </p:nvSpPr>
        <p:spPr>
          <a:xfrm>
            <a:off x="1497013" y="4005263"/>
            <a:ext cx="6911975" cy="212725"/>
          </a:xfrm>
        </p:spPr>
        <p:txBody>
          <a:bodyPr/>
          <a:lstStyle>
            <a:lvl1pPr>
              <a:defRPr sz="1400"/>
            </a:lvl1pPr>
          </a:lstStyle>
          <a:p>
            <a:pPr lvl="0"/>
            <a:r>
              <a:rPr lang="ja-JP" altLang="en-US" noProof="0"/>
              <a:t>マスター サブタイトルの書式設定</a:t>
            </a:r>
          </a:p>
        </p:txBody>
      </p:sp>
      <p:sp>
        <p:nvSpPr>
          <p:cNvPr id="1100" name="Rectangle 15"/>
          <p:cNvSpPr>
            <a:spLocks noGrp="1" noChangeArrowheads="1"/>
          </p:cNvSpPr>
          <p:nvPr>
            <p:ph type="ctrTitle"/>
          </p:nvPr>
        </p:nvSpPr>
        <p:spPr>
          <a:xfrm>
            <a:off x="636588" y="2781300"/>
            <a:ext cx="8637587" cy="647700"/>
          </a:xfrm>
        </p:spPr>
        <p:txBody>
          <a:bodyPr lIns="0" bIns="0" anchor="ctr"/>
          <a:lstStyle>
            <a:lvl1pPr algn="ctr">
              <a:defRPr kumimoji="0"/>
            </a:lvl1pPr>
          </a:lstStyle>
          <a:p>
            <a:pPr lvl="0"/>
            <a:r>
              <a:rPr lang="ja-JP" altLang="en-US" noProof="0"/>
              <a:t>マスタ タイトルの書式設定</a:t>
            </a:r>
            <a:endParaRPr lang="en-US" altLang="ja-JP" noProof="0"/>
          </a:p>
        </p:txBody>
      </p:sp>
      <p:sp>
        <p:nvSpPr>
          <p:cNvPr id="1101" name="Rectangle 8"/>
          <p:cNvSpPr>
            <a:spLocks noChangeArrowheads="1"/>
          </p:cNvSpPr>
          <p:nvPr userDrawn="1"/>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dirty="0">
                <a:solidFill>
                  <a:srgbClr val="FFFFFF"/>
                </a:solidFill>
                <a:latin typeface="Arial Black" pitchFamily="34" charset="0"/>
                <a:ea typeface="UD デジタル 教科書体 NP-B" panose="02020700000000000000" pitchFamily="18" charset="-128"/>
              </a:rPr>
              <a:t>MRI Research Associates Inc.</a:t>
            </a:r>
          </a:p>
        </p:txBody>
      </p:sp>
      <p:sp>
        <p:nvSpPr>
          <p:cNvPr id="1102" name="Text Box 223"/>
          <p:cNvSpPr txBox="1">
            <a:spLocks noChangeArrowheads="1"/>
          </p:cNvSpPr>
          <p:nvPr userDrawn="1"/>
        </p:nvSpPr>
        <p:spPr bwMode="gray">
          <a:xfrm>
            <a:off x="393700" y="6668729"/>
            <a:ext cx="3046413" cy="110800"/>
          </a:xfrm>
          <a:prstGeom prst="rect">
            <a:avLst/>
          </a:prstGeom>
          <a:noFill/>
          <a:ln>
            <a:noFill/>
          </a:ln>
          <a:effectLst/>
        </p:spPr>
        <p:txBody>
          <a:bodyPr lIns="0" tIns="0" rIns="0" bIns="0" anchor="ctr">
            <a:spAutoFit/>
          </a:bodyPr>
          <a:lstStyle/>
          <a:p>
            <a:pPr algn="l">
              <a:lnSpc>
                <a:spcPct val="80000"/>
              </a:lnSpc>
              <a:buFontTx/>
              <a:buNone/>
            </a:pPr>
            <a:r>
              <a:rPr lang="en-US" altLang="ja-JP" sz="900" dirty="0">
                <a:solidFill>
                  <a:srgbClr val="ACACAC"/>
                </a:solidFill>
                <a:latin typeface="Arial" charset="0"/>
                <a:ea typeface="UD デジタル 教科書体 NP-B" panose="02020700000000000000" pitchFamily="18" charset="-128"/>
              </a:rPr>
              <a:t>Copyright (C) MRI Research Associates</a:t>
            </a:r>
            <a:r>
              <a:rPr lang="ja-JP" altLang="en-US" sz="900" dirty="0">
                <a:solidFill>
                  <a:srgbClr val="ACACAC"/>
                </a:solidFill>
                <a:latin typeface="Arial" charset="0"/>
                <a:ea typeface="UD デジタル 教科書体 NP-B" panose="02020700000000000000" pitchFamily="18" charset="-128"/>
              </a:rPr>
              <a:t>、</a:t>
            </a:r>
            <a:r>
              <a:rPr lang="en-US" altLang="ja-JP" sz="900" dirty="0">
                <a:solidFill>
                  <a:srgbClr val="ACACAC"/>
                </a:solidFill>
                <a:latin typeface="Arial" charset="0"/>
                <a:ea typeface="UD デジタル 教科書体 NP-B" panose="02020700000000000000" pitchFamily="18" charset="-128"/>
              </a:rPr>
              <a:t> Inc.</a:t>
            </a:r>
          </a:p>
        </p:txBody>
      </p:sp>
      <p:pic>
        <p:nvPicPr>
          <p:cNvPr id="1103" name="図 9"/>
          <p:cNvPicPr>
            <a:picLocks noChangeAspect="1"/>
          </p:cNvPicPr>
          <p:nvPr userDrawn="1"/>
        </p:nvPicPr>
        <p:blipFill>
          <a:blip r:embed="rId2"/>
          <a:stretch>
            <a:fillRect/>
          </a:stretch>
        </p:blipFill>
        <p:spPr>
          <a:xfrm>
            <a:off x="406113" y="141156"/>
            <a:ext cx="9077731" cy="3353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05" name="タイトル 1"/>
          <p:cNvSpPr>
            <a:spLocks noGrp="1"/>
          </p:cNvSpPr>
          <p:nvPr>
            <p:ph type="title"/>
          </p:nvPr>
        </p:nvSpPr>
        <p:spPr/>
        <p:txBody>
          <a:bodyPr/>
          <a:lstStyle/>
          <a:p>
            <a:r>
              <a:rPr lang="ja-JP" altLang="en-US"/>
              <a:t>マスター タイトルの書式設定</a:t>
            </a:r>
          </a:p>
        </p:txBody>
      </p:sp>
      <p:sp>
        <p:nvSpPr>
          <p:cNvPr id="110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スライド番号プレースホルダー 3"/>
          <p:cNvSpPr>
            <a:spLocks noGrp="1"/>
          </p:cNvSpPr>
          <p:nvPr>
            <p:ph type="sldNum" sz="quarter" idx="10"/>
          </p:nvPr>
        </p:nvSpPr>
        <p:spPr/>
        <p:txBody>
          <a:bodyPr/>
          <a:lstStyle>
            <a:lvl1pPr>
              <a:defRPr/>
            </a:lvl1pPr>
          </a:lstStyle>
          <a:p>
            <a:fld id="{9F03DBF4-2895-4761-9D9B-CBBFC065357E}" type="slidenum">
              <a:rPr lang="en-US" altLang="ja-JP"/>
              <a:pPr/>
              <a:t>‹#›</a:t>
            </a:fld>
            <a:endParaRPr lang="en-US" altLang="ja-JP"/>
          </a:p>
        </p:txBody>
      </p:sp>
    </p:spTree>
    <p:extLst>
      <p:ext uri="{BB962C8B-B14F-4D97-AF65-F5344CB8AC3E}">
        <p14:creationId xmlns:p14="http://schemas.microsoft.com/office/powerpoint/2010/main" val="355685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09"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1110"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111" name="スライド番号プレースホルダー 3"/>
          <p:cNvSpPr>
            <a:spLocks noGrp="1"/>
          </p:cNvSpPr>
          <p:nvPr>
            <p:ph type="sldNum" sz="quarter" idx="10"/>
          </p:nvPr>
        </p:nvSpPr>
        <p:spPr/>
        <p:txBody>
          <a:bodyPr/>
          <a:lstStyle>
            <a:lvl1pPr>
              <a:defRPr/>
            </a:lvl1pPr>
          </a:lstStyle>
          <a:p>
            <a:fld id="{76F81D16-1257-4883-9548-50978DD620EE}" type="slidenum">
              <a:rPr lang="en-US" altLang="ja-JP"/>
              <a:pPr/>
              <a:t>‹#›</a:t>
            </a:fld>
            <a:endParaRPr lang="en-US" altLang="ja-JP"/>
          </a:p>
        </p:txBody>
      </p:sp>
    </p:spTree>
    <p:extLst>
      <p:ext uri="{BB962C8B-B14F-4D97-AF65-F5344CB8AC3E}">
        <p14:creationId xmlns:p14="http://schemas.microsoft.com/office/powerpoint/2010/main" val="56160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13" name="タイトル 1"/>
          <p:cNvSpPr>
            <a:spLocks noGrp="1"/>
          </p:cNvSpPr>
          <p:nvPr>
            <p:ph type="title"/>
          </p:nvPr>
        </p:nvSpPr>
        <p:spPr/>
        <p:txBody>
          <a:bodyPr/>
          <a:lstStyle/>
          <a:p>
            <a:r>
              <a:rPr lang="ja-JP" altLang="en-US"/>
              <a:t>マスター タイトルの書式設定</a:t>
            </a:r>
          </a:p>
        </p:txBody>
      </p:sp>
      <p:sp>
        <p:nvSpPr>
          <p:cNvPr id="1114" name="コンテンツ プレースホルダー 2"/>
          <p:cNvSpPr>
            <a:spLocks noGrp="1"/>
          </p:cNvSpPr>
          <p:nvPr>
            <p:ph sz="half" idx="1"/>
          </p:nvPr>
        </p:nvSpPr>
        <p:spPr>
          <a:xfrm>
            <a:off x="560388" y="1123950"/>
            <a:ext cx="438785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5" name="コンテンツ プレースホルダー 3"/>
          <p:cNvSpPr>
            <a:spLocks noGrp="1"/>
          </p:cNvSpPr>
          <p:nvPr>
            <p:ph sz="half" idx="2"/>
          </p:nvPr>
        </p:nvSpPr>
        <p:spPr>
          <a:xfrm>
            <a:off x="5100638" y="1123950"/>
            <a:ext cx="43894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6" name="スライド番号プレースホルダー 4"/>
          <p:cNvSpPr>
            <a:spLocks noGrp="1"/>
          </p:cNvSpPr>
          <p:nvPr>
            <p:ph type="sldNum" sz="quarter" idx="10"/>
          </p:nvPr>
        </p:nvSpPr>
        <p:spPr/>
        <p:txBody>
          <a:bodyPr/>
          <a:lstStyle>
            <a:lvl1pPr>
              <a:defRPr/>
            </a:lvl1pPr>
          </a:lstStyle>
          <a:p>
            <a:fld id="{0C82812C-2D2E-49B7-A14F-99FB24DC6DE1}" type="slidenum">
              <a:rPr lang="en-US" altLang="ja-JP"/>
              <a:pPr/>
              <a:t>‹#›</a:t>
            </a:fld>
            <a:endParaRPr lang="en-US" altLang="ja-JP"/>
          </a:p>
        </p:txBody>
      </p:sp>
    </p:spTree>
    <p:extLst>
      <p:ext uri="{BB962C8B-B14F-4D97-AF65-F5344CB8AC3E}">
        <p14:creationId xmlns:p14="http://schemas.microsoft.com/office/powerpoint/2010/main" val="156740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18"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119"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20"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1"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22"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3" name="スライド番号プレースホルダー 6"/>
          <p:cNvSpPr>
            <a:spLocks noGrp="1"/>
          </p:cNvSpPr>
          <p:nvPr>
            <p:ph type="sldNum" sz="quarter" idx="10"/>
          </p:nvPr>
        </p:nvSpPr>
        <p:spPr/>
        <p:txBody>
          <a:bodyPr/>
          <a:lstStyle>
            <a:lvl1pPr>
              <a:defRPr/>
            </a:lvl1pPr>
          </a:lstStyle>
          <a:p>
            <a:fld id="{7A0C8B61-1904-4A60-9A44-BB9D604AF1E4}" type="slidenum">
              <a:rPr lang="en-US" altLang="ja-JP"/>
              <a:pPr/>
              <a:t>‹#›</a:t>
            </a:fld>
            <a:endParaRPr lang="en-US" altLang="ja-JP"/>
          </a:p>
        </p:txBody>
      </p:sp>
    </p:spTree>
    <p:extLst>
      <p:ext uri="{BB962C8B-B14F-4D97-AF65-F5344CB8AC3E}">
        <p14:creationId xmlns:p14="http://schemas.microsoft.com/office/powerpoint/2010/main" val="354512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25" name="タイトル 1"/>
          <p:cNvSpPr>
            <a:spLocks noGrp="1"/>
          </p:cNvSpPr>
          <p:nvPr>
            <p:ph type="title"/>
          </p:nvPr>
        </p:nvSpPr>
        <p:spPr/>
        <p:txBody>
          <a:bodyPr/>
          <a:lstStyle/>
          <a:p>
            <a:r>
              <a:rPr lang="ja-JP" altLang="en-US"/>
              <a:t>マスター タイトルの書式設定</a:t>
            </a:r>
          </a:p>
        </p:txBody>
      </p:sp>
      <p:sp>
        <p:nvSpPr>
          <p:cNvPr id="1126" name="スライド番号プレースホルダー 2"/>
          <p:cNvSpPr>
            <a:spLocks noGrp="1"/>
          </p:cNvSpPr>
          <p:nvPr>
            <p:ph type="sldNum" sz="quarter" idx="10"/>
          </p:nvPr>
        </p:nvSpPr>
        <p:spPr/>
        <p:txBody>
          <a:bodyPr/>
          <a:lstStyle>
            <a:lvl1pPr>
              <a:defRPr/>
            </a:lvl1pPr>
          </a:lstStyle>
          <a:p>
            <a:fld id="{ADB949BC-FA95-4EEE-902F-4464864EE67A}" type="slidenum">
              <a:rPr lang="en-US" altLang="ja-JP"/>
              <a:pPr/>
              <a:t>‹#›</a:t>
            </a:fld>
            <a:endParaRPr lang="en-US" altLang="ja-JP"/>
          </a:p>
        </p:txBody>
      </p:sp>
    </p:spTree>
    <p:extLst>
      <p:ext uri="{BB962C8B-B14F-4D97-AF65-F5344CB8AC3E}">
        <p14:creationId xmlns:p14="http://schemas.microsoft.com/office/powerpoint/2010/main" val="41594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28" name="スライド番号プレースホルダー 1"/>
          <p:cNvSpPr>
            <a:spLocks noGrp="1"/>
          </p:cNvSpPr>
          <p:nvPr>
            <p:ph type="sldNum" sz="quarter" idx="10"/>
          </p:nvPr>
        </p:nvSpPr>
        <p:spPr/>
        <p:txBody>
          <a:bodyPr/>
          <a:lstStyle>
            <a:lvl1pPr>
              <a:defRPr/>
            </a:lvl1pPr>
          </a:lstStyle>
          <a:p>
            <a:fld id="{D2B9E343-C429-412F-93DB-C836229BA7D3}" type="slidenum">
              <a:rPr lang="en-US" altLang="ja-JP"/>
              <a:pPr/>
              <a:t>‹#›</a:t>
            </a:fld>
            <a:endParaRPr lang="en-US" altLang="ja-JP"/>
          </a:p>
        </p:txBody>
      </p:sp>
    </p:spTree>
    <p:extLst>
      <p:ext uri="{BB962C8B-B14F-4D97-AF65-F5344CB8AC3E}">
        <p14:creationId xmlns:p14="http://schemas.microsoft.com/office/powerpoint/2010/main" val="124904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30"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1131"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2"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33" name="スライド番号プレースホルダー 4"/>
          <p:cNvSpPr>
            <a:spLocks noGrp="1"/>
          </p:cNvSpPr>
          <p:nvPr>
            <p:ph type="sldNum" sz="quarter" idx="10"/>
          </p:nvPr>
        </p:nvSpPr>
        <p:spPr/>
        <p:txBody>
          <a:bodyPr/>
          <a:lstStyle>
            <a:lvl1pPr>
              <a:defRPr/>
            </a:lvl1pPr>
          </a:lstStyle>
          <a:p>
            <a:fld id="{DF5CE28A-B202-45EA-825D-73B0003F3D8E}" type="slidenum">
              <a:rPr lang="en-US" altLang="ja-JP"/>
              <a:pPr/>
              <a:t>‹#›</a:t>
            </a:fld>
            <a:endParaRPr lang="en-US" altLang="ja-JP"/>
          </a:p>
        </p:txBody>
      </p:sp>
    </p:spTree>
    <p:extLst>
      <p:ext uri="{BB962C8B-B14F-4D97-AF65-F5344CB8AC3E}">
        <p14:creationId xmlns:p14="http://schemas.microsoft.com/office/powerpoint/2010/main" val="40642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4" name="タイトル 1"/>
          <p:cNvSpPr>
            <a:spLocks noGrp="1"/>
          </p:cNvSpPr>
          <p:nvPr>
            <p:ph type="title"/>
          </p:nvPr>
        </p:nvSpPr>
        <p:spPr/>
        <p:txBody>
          <a:bodyPr/>
          <a:lstStyle/>
          <a:p>
            <a:r>
              <a:rPr lang="ja-JP" altLang="en-US"/>
              <a:t>マスター タイトルの書式設定</a:t>
            </a:r>
          </a:p>
        </p:txBody>
      </p:sp>
      <p:sp>
        <p:nvSpPr>
          <p:cNvPr id="1045" name="スライド番号プレースホルダー 3"/>
          <p:cNvSpPr>
            <a:spLocks noGrp="1"/>
          </p:cNvSpPr>
          <p:nvPr>
            <p:ph type="sldNum" sz="quarter" idx="10"/>
          </p:nvPr>
        </p:nvSpPr>
        <p:spPr/>
        <p:txBody>
          <a:bodyPr/>
          <a:lstStyle>
            <a:lvl1pPr>
              <a:defRPr/>
            </a:lvl1pPr>
          </a:lstStyle>
          <a:p>
            <a:fld id="{4B7F2A5C-EAB0-4C77-8D28-D961EFFF275A}" type="slidenum">
              <a:rPr lang="en-US" altLang="ja-JP"/>
              <a:pPr/>
              <a:t>‹#›</a:t>
            </a:fld>
            <a:endParaRPr lang="en-US" altLang="ja-JP"/>
          </a:p>
        </p:txBody>
      </p:sp>
    </p:spTree>
    <p:extLst>
      <p:ext uri="{BB962C8B-B14F-4D97-AF65-F5344CB8AC3E}">
        <p14:creationId xmlns:p14="http://schemas.microsoft.com/office/powerpoint/2010/main" val="906345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35"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1136"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1137"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38" name="スライド番号プレースホルダー 4"/>
          <p:cNvSpPr>
            <a:spLocks noGrp="1"/>
          </p:cNvSpPr>
          <p:nvPr>
            <p:ph type="sldNum" sz="quarter" idx="10"/>
          </p:nvPr>
        </p:nvSpPr>
        <p:spPr/>
        <p:txBody>
          <a:bodyPr/>
          <a:lstStyle>
            <a:lvl1pPr>
              <a:defRPr/>
            </a:lvl1pPr>
          </a:lstStyle>
          <a:p>
            <a:fld id="{AE039237-987F-4670-8F9E-C19ABDBCA9D4}" type="slidenum">
              <a:rPr lang="en-US" altLang="ja-JP"/>
              <a:pPr/>
              <a:t>‹#›</a:t>
            </a:fld>
            <a:endParaRPr lang="en-US" altLang="ja-JP"/>
          </a:p>
        </p:txBody>
      </p:sp>
    </p:spTree>
    <p:extLst>
      <p:ext uri="{BB962C8B-B14F-4D97-AF65-F5344CB8AC3E}">
        <p14:creationId xmlns:p14="http://schemas.microsoft.com/office/powerpoint/2010/main" val="858690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lang="ja-JP" altLang="en-US"/>
              <a:t>マスター タイトルの書式設定</a:t>
            </a:r>
          </a:p>
        </p:txBody>
      </p:sp>
      <p:sp>
        <p:nvSpPr>
          <p:cNvPr id="1141"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2" name="スライド番号プレースホルダー 3"/>
          <p:cNvSpPr>
            <a:spLocks noGrp="1"/>
          </p:cNvSpPr>
          <p:nvPr>
            <p:ph type="sldNum" sz="quarter" idx="10"/>
          </p:nvPr>
        </p:nvSpPr>
        <p:spPr/>
        <p:txBody>
          <a:bodyPr/>
          <a:lstStyle>
            <a:lvl1pPr>
              <a:defRPr/>
            </a:lvl1pPr>
          </a:lstStyle>
          <a:p>
            <a:fld id="{DC0BC161-13FE-4F94-B8D4-4C89C9AB691E}" type="slidenum">
              <a:rPr lang="en-US" altLang="ja-JP"/>
              <a:pPr/>
              <a:t>‹#›</a:t>
            </a:fld>
            <a:endParaRPr lang="en-US" altLang="ja-JP"/>
          </a:p>
        </p:txBody>
      </p:sp>
    </p:spTree>
    <p:extLst>
      <p:ext uri="{BB962C8B-B14F-4D97-AF65-F5344CB8AC3E}">
        <p14:creationId xmlns:p14="http://schemas.microsoft.com/office/powerpoint/2010/main" val="652255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44" name="縦書きタイトル 1"/>
          <p:cNvSpPr>
            <a:spLocks noGrp="1"/>
          </p:cNvSpPr>
          <p:nvPr>
            <p:ph type="title" orient="vert"/>
          </p:nvPr>
        </p:nvSpPr>
        <p:spPr>
          <a:xfrm>
            <a:off x="7221538" y="330200"/>
            <a:ext cx="2268537" cy="2305050"/>
          </a:xfrm>
        </p:spPr>
        <p:txBody>
          <a:bodyPr vert="eaVert"/>
          <a:lstStyle/>
          <a:p>
            <a:r>
              <a:rPr lang="ja-JP" altLang="en-US"/>
              <a:t>マスター タイトルの書式設定</a:t>
            </a:r>
          </a:p>
        </p:txBody>
      </p:sp>
      <p:sp>
        <p:nvSpPr>
          <p:cNvPr id="1145" name="縦書きテキスト プレースホルダー 2"/>
          <p:cNvSpPr>
            <a:spLocks noGrp="1"/>
          </p:cNvSpPr>
          <p:nvPr>
            <p:ph type="body" orient="vert" idx="1"/>
          </p:nvPr>
        </p:nvSpPr>
        <p:spPr>
          <a:xfrm>
            <a:off x="415925" y="330200"/>
            <a:ext cx="6653213" cy="23050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6" name="スライド番号プレースホルダー 3"/>
          <p:cNvSpPr>
            <a:spLocks noGrp="1"/>
          </p:cNvSpPr>
          <p:nvPr>
            <p:ph type="sldNum" sz="quarter" idx="10"/>
          </p:nvPr>
        </p:nvSpPr>
        <p:spPr/>
        <p:txBody>
          <a:bodyPr/>
          <a:lstStyle>
            <a:lvl1pPr>
              <a:defRPr/>
            </a:lvl1pPr>
          </a:lstStyle>
          <a:p>
            <a:fld id="{CF8ECDA2-D9D9-4921-A60E-445FB26529D4}" type="slidenum">
              <a:rPr lang="en-US" altLang="ja-JP"/>
              <a:pPr/>
              <a:t>‹#›</a:t>
            </a:fld>
            <a:endParaRPr lang="en-US" altLang="ja-JP"/>
          </a:p>
        </p:txBody>
      </p:sp>
    </p:spTree>
    <p:extLst>
      <p:ext uri="{BB962C8B-B14F-4D97-AF65-F5344CB8AC3E}">
        <p14:creationId xmlns:p14="http://schemas.microsoft.com/office/powerpoint/2010/main" val="6692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54"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1155"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56" name="Date Placeholder 3"/>
          <p:cNvSpPr>
            <a:spLocks noGrp="1"/>
          </p:cNvSpPr>
          <p:nvPr>
            <p:ph type="dt" sz="half" idx="10"/>
          </p:nvPr>
        </p:nvSpPr>
        <p:spPr/>
        <p:txBody>
          <a:bodyPr/>
          <a:lstStyle/>
          <a:p>
            <a:fld id="{736FA3D2-B6AB-4C28-B9E9-CE1E7362FCA3}" type="datetime1">
              <a:rPr kumimoji="1" lang="ja-JP" altLang="en-US" smtClean="0"/>
              <a:t>2024/2/21</a:t>
            </a:fld>
            <a:endParaRPr kumimoji="1" lang="ja-JP" altLang="en-US"/>
          </a:p>
        </p:txBody>
      </p:sp>
      <p:sp>
        <p:nvSpPr>
          <p:cNvPr id="1157" name="Footer Placeholder 4"/>
          <p:cNvSpPr>
            <a:spLocks noGrp="1"/>
          </p:cNvSpPr>
          <p:nvPr>
            <p:ph type="ftr" sz="quarter" idx="11"/>
          </p:nvPr>
        </p:nvSpPr>
        <p:spPr/>
        <p:txBody>
          <a:bodyPr/>
          <a:lstStyle/>
          <a:p>
            <a:endParaRPr kumimoji="1" lang="ja-JP" altLang="en-US"/>
          </a:p>
        </p:txBody>
      </p:sp>
      <p:sp>
        <p:nvSpPr>
          <p:cNvPr id="1158"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65354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60" name="Title 1"/>
          <p:cNvSpPr>
            <a:spLocks noGrp="1"/>
          </p:cNvSpPr>
          <p:nvPr>
            <p:ph type="title"/>
          </p:nvPr>
        </p:nvSpPr>
        <p:spPr/>
        <p:txBody>
          <a:bodyPr/>
          <a:lstStyle/>
          <a:p>
            <a:r>
              <a:rPr lang="ja-JP" altLang="en-US"/>
              <a:t>マスター タイトルの書式設定</a:t>
            </a:r>
            <a:endParaRPr lang="en-US" dirty="0"/>
          </a:p>
        </p:txBody>
      </p:sp>
      <p:sp>
        <p:nvSpPr>
          <p:cNvPr id="1161"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2" name="Date Placeholder 3"/>
          <p:cNvSpPr>
            <a:spLocks noGrp="1"/>
          </p:cNvSpPr>
          <p:nvPr>
            <p:ph type="dt" sz="half" idx="10"/>
          </p:nvPr>
        </p:nvSpPr>
        <p:spPr/>
        <p:txBody>
          <a:bodyPr/>
          <a:lstStyle/>
          <a:p>
            <a:fld id="{A03CFD3F-A77D-4F73-B2B2-41B3C5E75B54}" type="datetime1">
              <a:rPr kumimoji="1" lang="ja-JP" altLang="en-US" smtClean="0"/>
              <a:t>2024/2/21</a:t>
            </a:fld>
            <a:endParaRPr kumimoji="1" lang="ja-JP" altLang="en-US"/>
          </a:p>
        </p:txBody>
      </p:sp>
      <p:sp>
        <p:nvSpPr>
          <p:cNvPr id="1163" name="Footer Placeholder 4"/>
          <p:cNvSpPr>
            <a:spLocks noGrp="1"/>
          </p:cNvSpPr>
          <p:nvPr>
            <p:ph type="ftr" sz="quarter" idx="11"/>
          </p:nvPr>
        </p:nvSpPr>
        <p:spPr/>
        <p:txBody>
          <a:bodyPr/>
          <a:lstStyle/>
          <a:p>
            <a:endParaRPr kumimoji="1" lang="ja-JP" altLang="en-US"/>
          </a:p>
        </p:txBody>
      </p:sp>
      <p:sp>
        <p:nvSpPr>
          <p:cNvPr id="1164"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923833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66"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1167"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168" name="Date Placeholder 3"/>
          <p:cNvSpPr>
            <a:spLocks noGrp="1"/>
          </p:cNvSpPr>
          <p:nvPr>
            <p:ph type="dt" sz="half" idx="10"/>
          </p:nvPr>
        </p:nvSpPr>
        <p:spPr/>
        <p:txBody>
          <a:bodyPr/>
          <a:lstStyle/>
          <a:p>
            <a:fld id="{38BBE158-CB9B-484F-94E0-44041D2827D6}" type="datetime1">
              <a:rPr kumimoji="1" lang="ja-JP" altLang="en-US" smtClean="0"/>
              <a:t>2024/2/21</a:t>
            </a:fld>
            <a:endParaRPr kumimoji="1" lang="ja-JP" altLang="en-US"/>
          </a:p>
        </p:txBody>
      </p:sp>
      <p:sp>
        <p:nvSpPr>
          <p:cNvPr id="1169" name="Footer Placeholder 4"/>
          <p:cNvSpPr>
            <a:spLocks noGrp="1"/>
          </p:cNvSpPr>
          <p:nvPr>
            <p:ph type="ftr" sz="quarter" idx="11"/>
          </p:nvPr>
        </p:nvSpPr>
        <p:spPr/>
        <p:txBody>
          <a:bodyPr/>
          <a:lstStyle/>
          <a:p>
            <a:endParaRPr kumimoji="1" lang="ja-JP" altLang="en-US"/>
          </a:p>
        </p:txBody>
      </p:sp>
      <p:sp>
        <p:nvSpPr>
          <p:cNvPr id="1170"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750394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72" name="Title 1"/>
          <p:cNvSpPr>
            <a:spLocks noGrp="1"/>
          </p:cNvSpPr>
          <p:nvPr>
            <p:ph type="title"/>
          </p:nvPr>
        </p:nvSpPr>
        <p:spPr/>
        <p:txBody>
          <a:bodyPr/>
          <a:lstStyle/>
          <a:p>
            <a:r>
              <a:rPr lang="ja-JP" altLang="en-US"/>
              <a:t>マスター タイトルの書式設定</a:t>
            </a:r>
            <a:endParaRPr lang="en-US" dirty="0"/>
          </a:p>
        </p:txBody>
      </p:sp>
      <p:sp>
        <p:nvSpPr>
          <p:cNvPr id="117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5" name="Date Placeholder 4"/>
          <p:cNvSpPr>
            <a:spLocks noGrp="1"/>
          </p:cNvSpPr>
          <p:nvPr>
            <p:ph type="dt" sz="half" idx="10"/>
          </p:nvPr>
        </p:nvSpPr>
        <p:spPr/>
        <p:txBody>
          <a:bodyPr/>
          <a:lstStyle/>
          <a:p>
            <a:fld id="{306F593C-712B-40A6-972E-2A928F034628}" type="datetime1">
              <a:rPr kumimoji="1" lang="ja-JP" altLang="en-US" smtClean="0"/>
              <a:t>2024/2/21</a:t>
            </a:fld>
            <a:endParaRPr kumimoji="1" lang="ja-JP" altLang="en-US"/>
          </a:p>
        </p:txBody>
      </p:sp>
      <p:sp>
        <p:nvSpPr>
          <p:cNvPr id="1176" name="Footer Placeholder 5"/>
          <p:cNvSpPr>
            <a:spLocks noGrp="1"/>
          </p:cNvSpPr>
          <p:nvPr>
            <p:ph type="ftr" sz="quarter" idx="11"/>
          </p:nvPr>
        </p:nvSpPr>
        <p:spPr/>
        <p:txBody>
          <a:bodyPr/>
          <a:lstStyle/>
          <a:p>
            <a:endParaRPr kumimoji="1" lang="ja-JP" altLang="en-US"/>
          </a:p>
        </p:txBody>
      </p:sp>
      <p:sp>
        <p:nvSpPr>
          <p:cNvPr id="117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95657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79"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1180"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81"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2"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83"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4" name="Date Placeholder 6"/>
          <p:cNvSpPr>
            <a:spLocks noGrp="1"/>
          </p:cNvSpPr>
          <p:nvPr>
            <p:ph type="dt" sz="half" idx="10"/>
          </p:nvPr>
        </p:nvSpPr>
        <p:spPr/>
        <p:txBody>
          <a:bodyPr/>
          <a:lstStyle/>
          <a:p>
            <a:fld id="{FB21CFF5-B158-4D98-8FB5-8F263958069E}" type="datetime1">
              <a:rPr kumimoji="1" lang="ja-JP" altLang="en-US" smtClean="0"/>
              <a:t>2024/2/21</a:t>
            </a:fld>
            <a:endParaRPr kumimoji="1" lang="ja-JP" altLang="en-US"/>
          </a:p>
        </p:txBody>
      </p:sp>
      <p:sp>
        <p:nvSpPr>
          <p:cNvPr id="1185" name="Footer Placeholder 7"/>
          <p:cNvSpPr>
            <a:spLocks noGrp="1"/>
          </p:cNvSpPr>
          <p:nvPr>
            <p:ph type="ftr" sz="quarter" idx="11"/>
          </p:nvPr>
        </p:nvSpPr>
        <p:spPr/>
        <p:txBody>
          <a:bodyPr/>
          <a:lstStyle/>
          <a:p>
            <a:endParaRPr kumimoji="1" lang="ja-JP" altLang="en-US"/>
          </a:p>
        </p:txBody>
      </p:sp>
      <p:sp>
        <p:nvSpPr>
          <p:cNvPr id="1186" name="Slide Number Placeholder 8"/>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46450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88" name="Title 1"/>
          <p:cNvSpPr>
            <a:spLocks noGrp="1"/>
          </p:cNvSpPr>
          <p:nvPr>
            <p:ph type="title"/>
          </p:nvPr>
        </p:nvSpPr>
        <p:spPr/>
        <p:txBody>
          <a:bodyPr/>
          <a:lstStyle/>
          <a:p>
            <a:r>
              <a:rPr lang="ja-JP" altLang="en-US"/>
              <a:t>マスター タイトルの書式設定</a:t>
            </a:r>
            <a:endParaRPr lang="en-US" dirty="0"/>
          </a:p>
        </p:txBody>
      </p:sp>
      <p:sp>
        <p:nvSpPr>
          <p:cNvPr id="1189" name="Date Placeholder 2"/>
          <p:cNvSpPr>
            <a:spLocks noGrp="1"/>
          </p:cNvSpPr>
          <p:nvPr>
            <p:ph type="dt" sz="half" idx="10"/>
          </p:nvPr>
        </p:nvSpPr>
        <p:spPr/>
        <p:txBody>
          <a:bodyPr/>
          <a:lstStyle/>
          <a:p>
            <a:fld id="{07BE9660-876F-408A-9E04-A90D07467A5B}" type="datetime1">
              <a:rPr kumimoji="1" lang="ja-JP" altLang="en-US" smtClean="0"/>
              <a:t>2024/2/21</a:t>
            </a:fld>
            <a:endParaRPr kumimoji="1" lang="ja-JP" altLang="en-US"/>
          </a:p>
        </p:txBody>
      </p:sp>
      <p:sp>
        <p:nvSpPr>
          <p:cNvPr id="1190" name="Footer Placeholder 3"/>
          <p:cNvSpPr>
            <a:spLocks noGrp="1"/>
          </p:cNvSpPr>
          <p:nvPr>
            <p:ph type="ftr" sz="quarter" idx="11"/>
          </p:nvPr>
        </p:nvSpPr>
        <p:spPr/>
        <p:txBody>
          <a:bodyPr/>
          <a:lstStyle/>
          <a:p>
            <a:endParaRPr kumimoji="1" lang="ja-JP" altLang="en-US"/>
          </a:p>
        </p:txBody>
      </p:sp>
      <p:sp>
        <p:nvSpPr>
          <p:cNvPr id="1191" name="Slide Number Placeholder 4"/>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815202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93" name="Date Placeholder 1"/>
          <p:cNvSpPr>
            <a:spLocks noGrp="1"/>
          </p:cNvSpPr>
          <p:nvPr>
            <p:ph type="dt" sz="half" idx="10"/>
          </p:nvPr>
        </p:nvSpPr>
        <p:spPr/>
        <p:txBody>
          <a:bodyPr/>
          <a:lstStyle/>
          <a:p>
            <a:fld id="{C1EF72F1-4FFC-4477-9A77-CA1B04597F53}" type="datetime1">
              <a:rPr kumimoji="1" lang="ja-JP" altLang="en-US" smtClean="0"/>
              <a:t>2024/2/21</a:t>
            </a:fld>
            <a:endParaRPr kumimoji="1" lang="ja-JP" altLang="en-US"/>
          </a:p>
        </p:txBody>
      </p:sp>
      <p:sp>
        <p:nvSpPr>
          <p:cNvPr id="1194" name="Footer Placeholder 2"/>
          <p:cNvSpPr>
            <a:spLocks noGrp="1"/>
          </p:cNvSpPr>
          <p:nvPr>
            <p:ph type="ftr" sz="quarter" idx="11"/>
          </p:nvPr>
        </p:nvSpPr>
        <p:spPr/>
        <p:txBody>
          <a:bodyPr/>
          <a:lstStyle/>
          <a:p>
            <a:endParaRPr kumimoji="1" lang="ja-JP" altLang="en-US"/>
          </a:p>
        </p:txBody>
      </p:sp>
      <p:sp>
        <p:nvSpPr>
          <p:cNvPr id="1195" name="Slide Number Placeholder 3"/>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62018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7"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1048"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49" name="スライド番号プレースホルダー 3"/>
          <p:cNvSpPr>
            <a:spLocks noGrp="1"/>
          </p:cNvSpPr>
          <p:nvPr>
            <p:ph type="sldNum" sz="quarter" idx="10"/>
          </p:nvPr>
        </p:nvSpPr>
        <p:spPr/>
        <p:txBody>
          <a:bodyPr/>
          <a:lstStyle>
            <a:lvl1pPr>
              <a:defRPr/>
            </a:lvl1pPr>
          </a:lstStyle>
          <a:p>
            <a:fld id="{B700F950-E7EA-45B5-99EB-2B35E5EB9B52}" type="slidenum">
              <a:rPr lang="en-US" altLang="ja-JP"/>
              <a:pPr/>
              <a:t>‹#›</a:t>
            </a:fld>
            <a:endParaRPr lang="en-US" altLang="ja-JP"/>
          </a:p>
        </p:txBody>
      </p:sp>
    </p:spTree>
    <p:extLst>
      <p:ext uri="{BB962C8B-B14F-4D97-AF65-F5344CB8AC3E}">
        <p14:creationId xmlns:p14="http://schemas.microsoft.com/office/powerpoint/2010/main" val="228918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97"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198"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9"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00" name="Date Placeholder 4"/>
          <p:cNvSpPr>
            <a:spLocks noGrp="1"/>
          </p:cNvSpPr>
          <p:nvPr>
            <p:ph type="dt" sz="half" idx="10"/>
          </p:nvPr>
        </p:nvSpPr>
        <p:spPr/>
        <p:txBody>
          <a:bodyPr/>
          <a:lstStyle/>
          <a:p>
            <a:fld id="{3F4AF56F-BFC0-4340-8AC6-26051250ED01}" type="datetime1">
              <a:rPr kumimoji="1" lang="ja-JP" altLang="en-US" smtClean="0"/>
              <a:t>2024/2/21</a:t>
            </a:fld>
            <a:endParaRPr kumimoji="1" lang="ja-JP" altLang="en-US"/>
          </a:p>
        </p:txBody>
      </p:sp>
      <p:sp>
        <p:nvSpPr>
          <p:cNvPr id="1201" name="Footer Placeholder 5"/>
          <p:cNvSpPr>
            <a:spLocks noGrp="1"/>
          </p:cNvSpPr>
          <p:nvPr>
            <p:ph type="ftr" sz="quarter" idx="11"/>
          </p:nvPr>
        </p:nvSpPr>
        <p:spPr/>
        <p:txBody>
          <a:bodyPr/>
          <a:lstStyle/>
          <a:p>
            <a:endParaRPr kumimoji="1" lang="ja-JP" altLang="en-US"/>
          </a:p>
        </p:txBody>
      </p:sp>
      <p:sp>
        <p:nvSpPr>
          <p:cNvPr id="1202"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54988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04"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205"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20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07" name="Date Placeholder 4"/>
          <p:cNvSpPr>
            <a:spLocks noGrp="1"/>
          </p:cNvSpPr>
          <p:nvPr>
            <p:ph type="dt" sz="half" idx="10"/>
          </p:nvPr>
        </p:nvSpPr>
        <p:spPr/>
        <p:txBody>
          <a:bodyPr/>
          <a:lstStyle/>
          <a:p>
            <a:fld id="{CC7E277C-27F1-4B5E-9269-08DE5305D388}" type="datetime1">
              <a:rPr kumimoji="1" lang="ja-JP" altLang="en-US" smtClean="0"/>
              <a:t>2024/2/21</a:t>
            </a:fld>
            <a:endParaRPr kumimoji="1" lang="ja-JP" altLang="en-US"/>
          </a:p>
        </p:txBody>
      </p:sp>
      <p:sp>
        <p:nvSpPr>
          <p:cNvPr id="1208" name="Footer Placeholder 5"/>
          <p:cNvSpPr>
            <a:spLocks noGrp="1"/>
          </p:cNvSpPr>
          <p:nvPr>
            <p:ph type="ftr" sz="quarter" idx="11"/>
          </p:nvPr>
        </p:nvSpPr>
        <p:spPr/>
        <p:txBody>
          <a:bodyPr/>
          <a:lstStyle/>
          <a:p>
            <a:endParaRPr kumimoji="1" lang="ja-JP" altLang="en-US"/>
          </a:p>
        </p:txBody>
      </p:sp>
      <p:sp>
        <p:nvSpPr>
          <p:cNvPr id="1209"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938852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11" name="Title 1"/>
          <p:cNvSpPr>
            <a:spLocks noGrp="1"/>
          </p:cNvSpPr>
          <p:nvPr>
            <p:ph type="title"/>
          </p:nvPr>
        </p:nvSpPr>
        <p:spPr/>
        <p:txBody>
          <a:bodyPr/>
          <a:lstStyle/>
          <a:p>
            <a:r>
              <a:rPr lang="ja-JP" altLang="en-US"/>
              <a:t>マスター タイトルの書式設定</a:t>
            </a:r>
            <a:endParaRPr lang="en-US" dirty="0"/>
          </a:p>
        </p:txBody>
      </p:sp>
      <p:sp>
        <p:nvSpPr>
          <p:cNvPr id="1212"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3" name="Date Placeholder 3"/>
          <p:cNvSpPr>
            <a:spLocks noGrp="1"/>
          </p:cNvSpPr>
          <p:nvPr>
            <p:ph type="dt" sz="half" idx="10"/>
          </p:nvPr>
        </p:nvSpPr>
        <p:spPr/>
        <p:txBody>
          <a:bodyPr/>
          <a:lstStyle/>
          <a:p>
            <a:fld id="{87E0D31B-99D8-47A5-BEFE-FAAB8A9BDC70}" type="datetime1">
              <a:rPr kumimoji="1" lang="ja-JP" altLang="en-US" smtClean="0"/>
              <a:t>2024/2/21</a:t>
            </a:fld>
            <a:endParaRPr kumimoji="1" lang="ja-JP" altLang="en-US"/>
          </a:p>
        </p:txBody>
      </p:sp>
      <p:sp>
        <p:nvSpPr>
          <p:cNvPr id="1214" name="Footer Placeholder 4"/>
          <p:cNvSpPr>
            <a:spLocks noGrp="1"/>
          </p:cNvSpPr>
          <p:nvPr>
            <p:ph type="ftr" sz="quarter" idx="11"/>
          </p:nvPr>
        </p:nvSpPr>
        <p:spPr/>
        <p:txBody>
          <a:bodyPr/>
          <a:lstStyle/>
          <a:p>
            <a:endParaRPr kumimoji="1" lang="ja-JP" altLang="en-US"/>
          </a:p>
        </p:txBody>
      </p:sp>
      <p:sp>
        <p:nvSpPr>
          <p:cNvPr id="1215"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97266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17"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1218"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9" name="Date Placeholder 3"/>
          <p:cNvSpPr>
            <a:spLocks noGrp="1"/>
          </p:cNvSpPr>
          <p:nvPr>
            <p:ph type="dt" sz="half" idx="10"/>
          </p:nvPr>
        </p:nvSpPr>
        <p:spPr/>
        <p:txBody>
          <a:bodyPr/>
          <a:lstStyle/>
          <a:p>
            <a:fld id="{2693DE89-4F6C-4813-91B2-3C0CEAF85F10}" type="datetime1">
              <a:rPr kumimoji="1" lang="ja-JP" altLang="en-US" smtClean="0"/>
              <a:t>2024/2/21</a:t>
            </a:fld>
            <a:endParaRPr kumimoji="1" lang="ja-JP" altLang="en-US"/>
          </a:p>
        </p:txBody>
      </p:sp>
      <p:sp>
        <p:nvSpPr>
          <p:cNvPr id="1220" name="Footer Placeholder 4"/>
          <p:cNvSpPr>
            <a:spLocks noGrp="1"/>
          </p:cNvSpPr>
          <p:nvPr>
            <p:ph type="ftr" sz="quarter" idx="11"/>
          </p:nvPr>
        </p:nvSpPr>
        <p:spPr/>
        <p:txBody>
          <a:bodyPr/>
          <a:lstStyle/>
          <a:p>
            <a:endParaRPr kumimoji="1" lang="ja-JP" altLang="en-US"/>
          </a:p>
        </p:txBody>
      </p:sp>
      <p:sp>
        <p:nvSpPr>
          <p:cNvPr id="1221"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097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1" name="タイトル 1"/>
          <p:cNvSpPr>
            <a:spLocks noGrp="1"/>
          </p:cNvSpPr>
          <p:nvPr>
            <p:ph type="title"/>
          </p:nvPr>
        </p:nvSpPr>
        <p:spPr/>
        <p:txBody>
          <a:bodyPr/>
          <a:lstStyle/>
          <a:p>
            <a:r>
              <a:rPr lang="ja-JP" altLang="en-US"/>
              <a:t>マスター タイトルの書式設定</a:t>
            </a:r>
          </a:p>
        </p:txBody>
      </p:sp>
      <p:sp>
        <p:nvSpPr>
          <p:cNvPr id="1052" name="コンテンツ プレースホルダー 2"/>
          <p:cNvSpPr>
            <a:spLocks noGrp="1"/>
          </p:cNvSpPr>
          <p:nvPr>
            <p:ph sz="half" idx="1"/>
          </p:nvPr>
        </p:nvSpPr>
        <p:spPr>
          <a:xfrm>
            <a:off x="560388" y="1123950"/>
            <a:ext cx="438785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3" name="コンテンツ プレースホルダー 3"/>
          <p:cNvSpPr>
            <a:spLocks noGrp="1"/>
          </p:cNvSpPr>
          <p:nvPr>
            <p:ph sz="half" idx="2"/>
          </p:nvPr>
        </p:nvSpPr>
        <p:spPr>
          <a:xfrm>
            <a:off x="5100638" y="1123950"/>
            <a:ext cx="43894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4" name="スライド番号プレースホルダー 4"/>
          <p:cNvSpPr>
            <a:spLocks noGrp="1"/>
          </p:cNvSpPr>
          <p:nvPr>
            <p:ph type="sldNum" sz="quarter" idx="10"/>
          </p:nvPr>
        </p:nvSpPr>
        <p:spPr/>
        <p:txBody>
          <a:bodyPr/>
          <a:lstStyle>
            <a:lvl1pPr>
              <a:defRPr/>
            </a:lvl1pPr>
          </a:lstStyle>
          <a:p>
            <a:fld id="{C5CB3ABE-03C9-473A-8C6F-94F09E943B17}" type="slidenum">
              <a:rPr lang="en-US" altLang="ja-JP"/>
              <a:pPr/>
              <a:t>‹#›</a:t>
            </a:fld>
            <a:endParaRPr lang="en-US" altLang="ja-JP"/>
          </a:p>
        </p:txBody>
      </p:sp>
    </p:spTree>
    <p:extLst>
      <p:ext uri="{BB962C8B-B14F-4D97-AF65-F5344CB8AC3E}">
        <p14:creationId xmlns:p14="http://schemas.microsoft.com/office/powerpoint/2010/main" val="369965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057"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スライド番号プレースホルダー 6"/>
          <p:cNvSpPr>
            <a:spLocks noGrp="1"/>
          </p:cNvSpPr>
          <p:nvPr>
            <p:ph type="sldNum" sz="quarter" idx="10"/>
          </p:nvPr>
        </p:nvSpPr>
        <p:spPr/>
        <p:txBody>
          <a:bodyPr/>
          <a:lstStyle>
            <a:lvl1pPr>
              <a:defRPr/>
            </a:lvl1pPr>
          </a:lstStyle>
          <a:p>
            <a:fld id="{85F91AA3-87E3-4434-98E2-6843A2E7FADB}" type="slidenum">
              <a:rPr lang="en-US" altLang="ja-JP"/>
              <a:pPr/>
              <a:t>‹#›</a:t>
            </a:fld>
            <a:endParaRPr lang="en-US" altLang="ja-JP"/>
          </a:p>
        </p:txBody>
      </p:sp>
    </p:spTree>
    <p:extLst>
      <p:ext uri="{BB962C8B-B14F-4D97-AF65-F5344CB8AC3E}">
        <p14:creationId xmlns:p14="http://schemas.microsoft.com/office/powerpoint/2010/main" val="38023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3" name="タイトル 1"/>
          <p:cNvSpPr>
            <a:spLocks noGrp="1"/>
          </p:cNvSpPr>
          <p:nvPr>
            <p:ph type="title"/>
          </p:nvPr>
        </p:nvSpPr>
        <p:spPr/>
        <p:txBody>
          <a:bodyPr/>
          <a:lstStyle/>
          <a:p>
            <a:r>
              <a:rPr lang="ja-JP" altLang="en-US"/>
              <a:t>マスター タイトルの書式設定</a:t>
            </a:r>
          </a:p>
        </p:txBody>
      </p:sp>
      <p:sp>
        <p:nvSpPr>
          <p:cNvPr id="1064" name="スライド番号プレースホルダー 2"/>
          <p:cNvSpPr>
            <a:spLocks noGrp="1"/>
          </p:cNvSpPr>
          <p:nvPr>
            <p:ph type="sldNum" sz="quarter" idx="10"/>
          </p:nvPr>
        </p:nvSpPr>
        <p:spPr/>
        <p:txBody>
          <a:bodyPr/>
          <a:lstStyle>
            <a:lvl1pPr>
              <a:defRPr/>
            </a:lvl1pPr>
          </a:lstStyle>
          <a:p>
            <a:fld id="{C419ED85-5454-441F-8027-604E8EDF1E35}" type="slidenum">
              <a:rPr lang="en-US" altLang="ja-JP"/>
              <a:pPr/>
              <a:t>‹#›</a:t>
            </a:fld>
            <a:endParaRPr lang="en-US" altLang="ja-JP"/>
          </a:p>
        </p:txBody>
      </p:sp>
    </p:spTree>
    <p:extLst>
      <p:ext uri="{BB962C8B-B14F-4D97-AF65-F5344CB8AC3E}">
        <p14:creationId xmlns:p14="http://schemas.microsoft.com/office/powerpoint/2010/main" val="2811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66" name="スライド番号プレースホルダー 1"/>
          <p:cNvSpPr>
            <a:spLocks noGrp="1"/>
          </p:cNvSpPr>
          <p:nvPr>
            <p:ph type="sldNum" sz="quarter" idx="10"/>
          </p:nvPr>
        </p:nvSpPr>
        <p:spPr/>
        <p:txBody>
          <a:bodyPr/>
          <a:lstStyle>
            <a:lvl1pPr>
              <a:defRPr/>
            </a:lvl1pPr>
          </a:lstStyle>
          <a:p>
            <a:fld id="{5130234D-62E7-4026-9155-BFCECA17C5BB}" type="slidenum">
              <a:rPr lang="en-US" altLang="ja-JP"/>
              <a:pPr/>
              <a:t>‹#›</a:t>
            </a:fld>
            <a:endParaRPr lang="en-US" altLang="ja-JP"/>
          </a:p>
        </p:txBody>
      </p:sp>
    </p:spTree>
    <p:extLst>
      <p:ext uri="{BB962C8B-B14F-4D97-AF65-F5344CB8AC3E}">
        <p14:creationId xmlns:p14="http://schemas.microsoft.com/office/powerpoint/2010/main" val="128913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1069"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1" name="スライド番号プレースホルダー 4"/>
          <p:cNvSpPr>
            <a:spLocks noGrp="1"/>
          </p:cNvSpPr>
          <p:nvPr>
            <p:ph type="sldNum" sz="quarter" idx="10"/>
          </p:nvPr>
        </p:nvSpPr>
        <p:spPr/>
        <p:txBody>
          <a:bodyPr/>
          <a:lstStyle>
            <a:lvl1pPr>
              <a:defRPr/>
            </a:lvl1pPr>
          </a:lstStyle>
          <a:p>
            <a:fld id="{BA92D2EE-40CC-4423-AF6F-40628591B72F}" type="slidenum">
              <a:rPr lang="en-US" altLang="ja-JP"/>
              <a:pPr/>
              <a:t>‹#›</a:t>
            </a:fld>
            <a:endParaRPr lang="en-US" altLang="ja-JP"/>
          </a:p>
        </p:txBody>
      </p:sp>
    </p:spTree>
    <p:extLst>
      <p:ext uri="{BB962C8B-B14F-4D97-AF65-F5344CB8AC3E}">
        <p14:creationId xmlns:p14="http://schemas.microsoft.com/office/powerpoint/2010/main" val="315223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73"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1074"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1075"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6" name="スライド番号プレースホルダー 4"/>
          <p:cNvSpPr>
            <a:spLocks noGrp="1"/>
          </p:cNvSpPr>
          <p:nvPr>
            <p:ph type="sldNum" sz="quarter" idx="10"/>
          </p:nvPr>
        </p:nvSpPr>
        <p:spPr/>
        <p:txBody>
          <a:bodyPr/>
          <a:lstStyle>
            <a:lvl1pPr>
              <a:defRPr/>
            </a:lvl1pPr>
          </a:lstStyle>
          <a:p>
            <a:fld id="{7C407C4D-6A3F-4200-875F-D4FB6A692AC4}" type="slidenum">
              <a:rPr lang="en-US" altLang="ja-JP"/>
              <a:pPr/>
              <a:t>‹#›</a:t>
            </a:fld>
            <a:endParaRPr lang="en-US" altLang="ja-JP"/>
          </a:p>
        </p:txBody>
      </p:sp>
    </p:spTree>
    <p:extLst>
      <p:ext uri="{BB962C8B-B14F-4D97-AF65-F5344CB8AC3E}">
        <p14:creationId xmlns:p14="http://schemas.microsoft.com/office/powerpoint/2010/main" val="153289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05"/>
          <p:cNvSpPr>
            <a:spLocks noGrp="1" noChangeArrowheads="1"/>
          </p:cNvSpPr>
          <p:nvPr>
            <p:ph type="title"/>
          </p:nvPr>
        </p:nvSpPr>
        <p:spPr bwMode="gray">
          <a:xfrm>
            <a:off x="415925" y="330200"/>
            <a:ext cx="9051925" cy="482600"/>
          </a:xfrm>
          <a:prstGeom prst="rect">
            <a:avLst/>
          </a:prstGeom>
          <a:noFill/>
          <a:ln>
            <a:noFill/>
          </a:ln>
          <a:effectLst/>
        </p:spPr>
        <p:txBody>
          <a:bodyPr vert="horz" wrap="square" lIns="144000" tIns="0" rIns="0" bIns="54000" numCol="1" anchor="b" anchorCtr="0" compatLnSpc="1">
            <a:prstTxWarp prst="textNoShape">
              <a:avLst/>
            </a:prstTxWarp>
          </a:bodyPr>
          <a:lstStyle/>
          <a:p>
            <a:pPr lvl="0"/>
            <a:r>
              <a:rPr lang="ja-JP" altLang="en-US" dirty="0"/>
              <a:t>マスター タイトルの書式設定</a:t>
            </a:r>
          </a:p>
        </p:txBody>
      </p:sp>
      <p:sp>
        <p:nvSpPr>
          <p:cNvPr id="1026" name="Rectangle 108"/>
          <p:cNvSpPr>
            <a:spLocks noGrp="1" noChangeArrowheads="1"/>
          </p:cNvSpPr>
          <p:nvPr>
            <p:ph type="body" idx="1"/>
          </p:nvPr>
        </p:nvSpPr>
        <p:spPr bwMode="gray">
          <a:xfrm>
            <a:off x="560388" y="1123950"/>
            <a:ext cx="8929687" cy="1526572"/>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109"/>
          <p:cNvSpPr>
            <a:spLocks noGrp="1" noChangeArrowheads="1"/>
          </p:cNvSpPr>
          <p:nvPr>
            <p:ph type="sldNum" sz="quarter" idx="4"/>
          </p:nvPr>
        </p:nvSpPr>
        <p:spPr bwMode="gray">
          <a:xfrm>
            <a:off x="4711700" y="6591300"/>
            <a:ext cx="469900" cy="254000"/>
          </a:xfrm>
          <a:prstGeom prst="rect">
            <a:avLst/>
          </a:prstGeom>
          <a:noFill/>
          <a:ln>
            <a:noFill/>
          </a:ln>
          <a:effectLst/>
        </p:spPr>
        <p:txBody>
          <a:bodyPr vert="horz" wrap="square" lIns="91440" tIns="45720" rIns="91440" bIns="45720" numCol="1" anchor="ctr" anchorCtr="0" compatLnSpc="1">
            <a:prstTxWarp prst="textNoShape">
              <a:avLst/>
            </a:prstTxWarp>
          </a:bodyPr>
          <a:lstStyle>
            <a:lvl1pPr fontAlgn="base">
              <a:buFontTx/>
              <a:buNone/>
              <a:defRPr sz="1200">
                <a:latin typeface="Arial" charset="0"/>
                <a:ea typeface="UD デジタル 教科書体 NP-B" panose="02020700000000000000" pitchFamily="18" charset="-128"/>
              </a:defRPr>
            </a:lvl1pPr>
          </a:lstStyle>
          <a:p>
            <a:fld id="{F38DC24E-D590-461F-9112-1E18CBEFB27E}" type="slidenum">
              <a:rPr lang="en-US" altLang="ja-JP" smtClean="0"/>
              <a:pPr/>
              <a:t>‹#›</a:t>
            </a:fld>
            <a:endParaRPr lang="en-US" altLang="ja-JP" dirty="0"/>
          </a:p>
        </p:txBody>
      </p:sp>
      <p:sp>
        <p:nvSpPr>
          <p:cNvPr id="1028" name="Line 110"/>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29" name="title_line"/>
          <p:cNvSpPr>
            <a:spLocks noChangeShapeType="1"/>
          </p:cNvSpPr>
          <p:nvPr/>
        </p:nvSpPr>
        <p:spPr bwMode="gray">
          <a:xfrm>
            <a:off x="415925" y="812800"/>
            <a:ext cx="9051925" cy="1588"/>
          </a:xfrm>
          <a:prstGeom prst="line">
            <a:avLst/>
          </a:prstGeom>
          <a:noFill/>
          <a:ln w="12700">
            <a:solidFill>
              <a:schemeClr val="bg2"/>
            </a:solidFill>
            <a:round/>
            <a:headEnd/>
            <a:tailEnd/>
          </a:ln>
          <a:effectLst/>
        </p:spPr>
        <p:txBody>
          <a:bodyPr lIns="0" tIns="0" rIns="0" bIns="0"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30" name="Text Box 223"/>
          <p:cNvSpPr txBox="1">
            <a:spLocks noChangeArrowheads="1"/>
          </p:cNvSpPr>
          <p:nvPr userDrawn="1"/>
        </p:nvSpPr>
        <p:spPr bwMode="gray">
          <a:xfrm>
            <a:off x="393700" y="6668729"/>
            <a:ext cx="3046413" cy="110800"/>
          </a:xfrm>
          <a:prstGeom prst="rect">
            <a:avLst/>
          </a:prstGeom>
          <a:noFill/>
          <a:ln>
            <a:noFill/>
          </a:ln>
          <a:effectLst/>
        </p:spPr>
        <p:txBody>
          <a:bodyPr lIns="0" tIns="0" rIns="0" bIns="0" anchor="ctr">
            <a:spAutoFit/>
          </a:bodyPr>
          <a:lstStyle/>
          <a:p>
            <a:pPr algn="l">
              <a:lnSpc>
                <a:spcPct val="80000"/>
              </a:lnSpc>
              <a:buFontTx/>
              <a:buNone/>
            </a:pPr>
            <a:r>
              <a:rPr lang="en-US" altLang="ja-JP" sz="900" dirty="0">
                <a:solidFill>
                  <a:srgbClr val="ACACAC"/>
                </a:solidFill>
                <a:latin typeface="Arial" charset="0"/>
                <a:ea typeface="UD デジタル 教科書体 NP-B" panose="02020700000000000000" pitchFamily="18" charset="-128"/>
              </a:rPr>
              <a:t>Copyright (C) MRI Research Associates</a:t>
            </a:r>
            <a:r>
              <a:rPr lang="ja-JP" altLang="en-US" sz="900" dirty="0">
                <a:solidFill>
                  <a:srgbClr val="ACACAC"/>
                </a:solidFill>
                <a:latin typeface="Arial" charset="0"/>
                <a:ea typeface="UD デジタル 教科書体 NP-B" panose="02020700000000000000" pitchFamily="18" charset="-128"/>
              </a:rPr>
              <a:t>、</a:t>
            </a:r>
            <a:r>
              <a:rPr lang="en-US" altLang="ja-JP" sz="900" dirty="0">
                <a:solidFill>
                  <a:srgbClr val="ACACAC"/>
                </a:solidFill>
                <a:latin typeface="Arial" charset="0"/>
                <a:ea typeface="UD デジタル 教科書体 NP-B" panose="02020700000000000000" pitchFamily="18" charset="-128"/>
              </a:rPr>
              <a:t> Inc.</a:t>
            </a:r>
          </a:p>
        </p:txBody>
      </p:sp>
      <p:sp>
        <p:nvSpPr>
          <p:cNvPr id="1031" name="Rectangle 8"/>
          <p:cNvSpPr>
            <a:spLocks noChangeArrowheads="1"/>
          </p:cNvSpPr>
          <p:nvPr/>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dirty="0">
                <a:solidFill>
                  <a:srgbClr val="FFFFFF"/>
                </a:solidFill>
                <a:latin typeface="Arial Black" pitchFamily="34" charset="0"/>
                <a:ea typeface="UD デジタル 教科書体 NP-B" panose="02020700000000000000" pitchFamily="18" charset="-128"/>
              </a:rPr>
              <a:t>MRI Research Associates Inc.</a:t>
            </a:r>
          </a:p>
        </p:txBody>
      </p:sp>
      <p:pic>
        <p:nvPicPr>
          <p:cNvPr id="1032" name="図 1"/>
          <p:cNvPicPr>
            <a:picLocks noChangeAspect="1"/>
          </p:cNvPicPr>
          <p:nvPr userDrawn="1"/>
        </p:nvPicPr>
        <p:blipFill>
          <a:blip r:embed="rId13"/>
          <a:stretch>
            <a:fillRect/>
          </a:stretch>
        </p:blipFill>
        <p:spPr>
          <a:xfrm>
            <a:off x="406113" y="141156"/>
            <a:ext cx="9077731" cy="33530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lvl1pPr algn="l" rtl="0" eaLnBrk="1" fontAlgn="base" hangingPunct="1">
        <a:spcBef>
          <a:spcPct val="0"/>
        </a:spcBef>
        <a:spcAft>
          <a:spcPct val="0"/>
        </a:spcAft>
        <a:buClr>
          <a:srgbClr val="5F5F5F"/>
        </a:buClr>
        <a:defRPr kumimoji="1" sz="2400" b="1">
          <a:solidFill>
            <a:schemeClr val="tx1"/>
          </a:solidFill>
          <a:latin typeface="UD デジタル 教科書体 NP-B" panose="02020700000000000000" pitchFamily="18" charset="-128"/>
          <a:ea typeface="UD デジタル 教科書体 NP-B" panose="02020700000000000000" pitchFamily="18" charset="-128"/>
          <a:cs typeface="+mj-cs"/>
        </a:defRPr>
      </a:lvl1pPr>
      <a:lvl2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algn="l" rtl="0" eaLnBrk="1" fontAlgn="base" hangingPunct="1">
        <a:spcBef>
          <a:spcPct val="20000"/>
        </a:spcBef>
        <a:spcAft>
          <a:spcPct val="0"/>
        </a:spcAft>
        <a:buClr>
          <a:schemeClr val="tx2"/>
        </a:buClr>
        <a:buFont typeface="Wingdings" pitchFamily="2" charset="2"/>
        <a:defRPr kumimoji="1" sz="20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54000" indent="-254000" algn="l" rtl="0" eaLnBrk="1" fontAlgn="base" hangingPunct="1">
        <a:spcBef>
          <a:spcPct val="20000"/>
        </a:spcBef>
        <a:spcAft>
          <a:spcPct val="0"/>
        </a:spcAft>
        <a:buClr>
          <a:srgbClr val="3E5E84"/>
        </a:buClr>
        <a:buFont typeface="Wingdings" pitchFamily="2" charset="2"/>
        <a:buChar char="n"/>
        <a:defRPr kumimoji="1" sz="2000">
          <a:solidFill>
            <a:schemeClr val="tx1"/>
          </a:solidFill>
          <a:latin typeface="UD デジタル 教科書体 NP-B" panose="02020700000000000000" pitchFamily="18" charset="-128"/>
          <a:ea typeface="UD デジタル 教科書体 NP-B" panose="02020700000000000000" pitchFamily="18" charset="-128"/>
        </a:defRPr>
      </a:lvl2pPr>
      <a:lvl3pPr marL="571500" indent="-254000" algn="l" rtl="0" eaLnBrk="1" fontAlgn="base" hangingPunct="1">
        <a:spcBef>
          <a:spcPct val="20000"/>
        </a:spcBef>
        <a:spcAft>
          <a:spcPct val="0"/>
        </a:spcAft>
        <a:buClr>
          <a:srgbClr val="808080"/>
        </a:buClr>
        <a:buFont typeface="Wingdings" pitchFamily="2" charset="2"/>
        <a:buChar char="n"/>
        <a:defRPr kumimoji="1">
          <a:solidFill>
            <a:schemeClr val="tx1"/>
          </a:solidFill>
          <a:latin typeface="UD デジタル 教科書体 NP-B" panose="02020700000000000000" pitchFamily="18" charset="-128"/>
          <a:ea typeface="UD デジタル 教科書体 NP-B" panose="02020700000000000000" pitchFamily="18" charset="-128"/>
        </a:defRPr>
      </a:lvl3pPr>
      <a:lvl4pPr marL="825500" indent="-190500" algn="l" rtl="0" eaLnBrk="1" fontAlgn="base" hangingPunct="1">
        <a:spcBef>
          <a:spcPct val="20000"/>
        </a:spcBef>
        <a:spcAft>
          <a:spcPct val="0"/>
        </a:spcAft>
        <a:buClr>
          <a:srgbClr val="558C99"/>
        </a:buClr>
        <a:buFont typeface="Wingdings" pitchFamily="2" charset="2"/>
        <a:buChar char="l"/>
        <a:defRPr kumimoji="1" sz="1400">
          <a:solidFill>
            <a:schemeClr val="tx1"/>
          </a:solidFill>
          <a:latin typeface="UD デジタル 教科書体 NP-B" panose="02020700000000000000" pitchFamily="18" charset="-128"/>
          <a:ea typeface="UD デジタル 教科書体 NP-B" panose="02020700000000000000" pitchFamily="18" charset="-128"/>
        </a:defRPr>
      </a:lvl4pPr>
      <a:lvl5pPr marL="10795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UD デジタル 教科書体 NP-B" panose="02020700000000000000" pitchFamily="18" charset="-128"/>
          <a:ea typeface="UD デジタル 教科書体 NP-B" panose="02020700000000000000" pitchFamily="18" charset="-128"/>
        </a:defRPr>
      </a:lvl5pPr>
      <a:lvl6pPr marL="15367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939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4511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9083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6" name="Rectangle 3"/>
          <p:cNvSpPr>
            <a:spLocks noGrp="1" noChangeArrowheads="1"/>
          </p:cNvSpPr>
          <p:nvPr>
            <p:ph type="title"/>
          </p:nvPr>
        </p:nvSpPr>
        <p:spPr bwMode="gray">
          <a:xfrm>
            <a:off x="415925" y="330200"/>
            <a:ext cx="9051925" cy="482600"/>
          </a:xfrm>
          <a:prstGeom prst="rect">
            <a:avLst/>
          </a:prstGeom>
          <a:noFill/>
          <a:ln>
            <a:noFill/>
          </a:ln>
          <a:effectLst/>
        </p:spPr>
        <p:txBody>
          <a:bodyPr vert="horz" wrap="square" lIns="144000" tIns="0" rIns="0" bIns="54000" numCol="1" anchor="b" anchorCtr="0" compatLnSpc="1">
            <a:prstTxWarp prst="textNoShape">
              <a:avLst/>
            </a:prstTxWarp>
          </a:bodyPr>
          <a:lstStyle/>
          <a:p>
            <a:pPr lvl="0"/>
            <a:r>
              <a:rPr lang="ja-JP" altLang="en-US" dirty="0"/>
              <a:t>マスター タイトルの書式設定</a:t>
            </a:r>
          </a:p>
        </p:txBody>
      </p:sp>
      <p:sp>
        <p:nvSpPr>
          <p:cNvPr id="1087" name="Rectangle 5"/>
          <p:cNvSpPr>
            <a:spLocks noGrp="1" noChangeArrowheads="1"/>
          </p:cNvSpPr>
          <p:nvPr>
            <p:ph type="body" idx="1"/>
          </p:nvPr>
        </p:nvSpPr>
        <p:spPr bwMode="gray">
          <a:xfrm>
            <a:off x="560388" y="1123950"/>
            <a:ext cx="8929687" cy="1526572"/>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88" name="Rectangle 6"/>
          <p:cNvSpPr>
            <a:spLocks noGrp="1" noChangeArrowheads="1"/>
          </p:cNvSpPr>
          <p:nvPr>
            <p:ph type="sldNum" sz="quarter" idx="4"/>
          </p:nvPr>
        </p:nvSpPr>
        <p:spPr bwMode="gray">
          <a:xfrm>
            <a:off x="4711700" y="6591300"/>
            <a:ext cx="469900" cy="254000"/>
          </a:xfrm>
          <a:prstGeom prst="rect">
            <a:avLst/>
          </a:prstGeom>
          <a:noFill/>
          <a:ln>
            <a:noFill/>
          </a:ln>
          <a:effectLst/>
        </p:spPr>
        <p:txBody>
          <a:bodyPr vert="horz" wrap="square" lIns="91440" tIns="45720" rIns="91440" bIns="45720" numCol="1" anchor="ctr" anchorCtr="0" compatLnSpc="1">
            <a:prstTxWarp prst="textNoShape">
              <a:avLst/>
            </a:prstTxWarp>
          </a:bodyPr>
          <a:lstStyle>
            <a:lvl1pPr fontAlgn="base">
              <a:buFontTx/>
              <a:buNone/>
              <a:defRPr sz="1200">
                <a:latin typeface="Arial" charset="0"/>
                <a:ea typeface="UD デジタル 教科書体 NP-B" panose="02020700000000000000" pitchFamily="18" charset="-128"/>
              </a:defRPr>
            </a:lvl1pPr>
          </a:lstStyle>
          <a:p>
            <a:fld id="{D25BA32F-9CC6-4E5A-BD73-42A35C89CE76}" type="slidenum">
              <a:rPr lang="en-US" altLang="ja-JP" smtClean="0"/>
              <a:pPr/>
              <a:t>‹#›</a:t>
            </a:fld>
            <a:endParaRPr lang="en-US" altLang="ja-JP" dirty="0"/>
          </a:p>
        </p:txBody>
      </p:sp>
      <p:sp>
        <p:nvSpPr>
          <p:cNvPr id="1089"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90" name="title_line"/>
          <p:cNvSpPr>
            <a:spLocks noChangeShapeType="1"/>
          </p:cNvSpPr>
          <p:nvPr/>
        </p:nvSpPr>
        <p:spPr bwMode="gray">
          <a:xfrm>
            <a:off x="415925" y="812800"/>
            <a:ext cx="9051925" cy="1588"/>
          </a:xfrm>
          <a:prstGeom prst="line">
            <a:avLst/>
          </a:prstGeom>
          <a:noFill/>
          <a:ln w="12700">
            <a:solidFill>
              <a:schemeClr val="bg2"/>
            </a:solidFill>
            <a:round/>
            <a:headEnd/>
            <a:tailEnd/>
          </a:ln>
          <a:effectLst/>
        </p:spPr>
        <p:txBody>
          <a:bodyPr lIns="0" tIns="0" rIns="0" bIns="0" anchor="ctr"/>
          <a:lstStyle/>
          <a:p>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91" name="Rectangle 8"/>
          <p:cNvSpPr>
            <a:spLocks noChangeArrowheads="1"/>
          </p:cNvSpPr>
          <p:nvPr/>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dirty="0">
                <a:solidFill>
                  <a:srgbClr val="FFFFFF"/>
                </a:solidFill>
                <a:latin typeface="Arial Black" pitchFamily="34" charset="0"/>
                <a:ea typeface="UD デジタル 教科書体 NP-B" panose="02020700000000000000" pitchFamily="18" charset="-128"/>
              </a:rPr>
              <a:t>MRI Research Associates Inc.</a:t>
            </a:r>
          </a:p>
        </p:txBody>
      </p:sp>
      <p:sp>
        <p:nvSpPr>
          <p:cNvPr id="1092" name="Text Box 223"/>
          <p:cNvSpPr txBox="1">
            <a:spLocks noChangeArrowheads="1"/>
          </p:cNvSpPr>
          <p:nvPr userDrawn="1"/>
        </p:nvSpPr>
        <p:spPr bwMode="gray">
          <a:xfrm>
            <a:off x="393700" y="6668729"/>
            <a:ext cx="3046413" cy="110800"/>
          </a:xfrm>
          <a:prstGeom prst="rect">
            <a:avLst/>
          </a:prstGeom>
          <a:noFill/>
          <a:ln>
            <a:noFill/>
          </a:ln>
          <a:effectLst/>
        </p:spPr>
        <p:txBody>
          <a:bodyPr lIns="0" tIns="0" rIns="0" bIns="0" anchor="ctr">
            <a:spAutoFit/>
          </a:bodyPr>
          <a:lstStyle/>
          <a:p>
            <a:pPr algn="l">
              <a:lnSpc>
                <a:spcPct val="80000"/>
              </a:lnSpc>
              <a:buFontTx/>
              <a:buNone/>
            </a:pPr>
            <a:r>
              <a:rPr lang="en-US" altLang="ja-JP" sz="900" dirty="0">
                <a:solidFill>
                  <a:srgbClr val="ACACAC"/>
                </a:solidFill>
                <a:latin typeface="Arial" charset="0"/>
                <a:ea typeface="UD デジタル 教科書体 NP-B" panose="02020700000000000000" pitchFamily="18" charset="-128"/>
              </a:rPr>
              <a:t>Copyright (C) MRI Research Associates</a:t>
            </a:r>
            <a:r>
              <a:rPr lang="ja-JP" altLang="en-US" sz="900" dirty="0">
                <a:solidFill>
                  <a:srgbClr val="ACACAC"/>
                </a:solidFill>
                <a:latin typeface="Arial" charset="0"/>
                <a:ea typeface="UD デジタル 教科書体 NP-B" panose="02020700000000000000" pitchFamily="18" charset="-128"/>
              </a:rPr>
              <a:t>、</a:t>
            </a:r>
            <a:r>
              <a:rPr lang="en-US" altLang="ja-JP" sz="900" dirty="0">
                <a:solidFill>
                  <a:srgbClr val="ACACAC"/>
                </a:solidFill>
                <a:latin typeface="Arial" charset="0"/>
                <a:ea typeface="UD デジタル 教科書体 NP-B" panose="02020700000000000000" pitchFamily="18" charset="-128"/>
              </a:rPr>
              <a:t> Inc.</a:t>
            </a:r>
          </a:p>
        </p:txBody>
      </p:sp>
      <p:pic>
        <p:nvPicPr>
          <p:cNvPr id="1093" name="図 8"/>
          <p:cNvPicPr>
            <a:picLocks noChangeAspect="1"/>
          </p:cNvPicPr>
          <p:nvPr userDrawn="1"/>
        </p:nvPicPr>
        <p:blipFill>
          <a:blip r:embed="rId13"/>
          <a:stretch>
            <a:fillRect/>
          </a:stretch>
        </p:blipFill>
        <p:spPr>
          <a:xfrm>
            <a:off x="406113" y="141156"/>
            <a:ext cx="9077731" cy="335309"/>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fontAlgn="base">
        <a:spcBef>
          <a:spcPct val="0"/>
        </a:spcBef>
        <a:spcAft>
          <a:spcPct val="0"/>
        </a:spcAft>
        <a:buClr>
          <a:srgbClr val="5F5F5F"/>
        </a:buClr>
        <a:defRPr kumimoji="1" sz="2400" b="1">
          <a:solidFill>
            <a:schemeClr val="tx1"/>
          </a:solidFill>
          <a:latin typeface="UD デジタル 教科書体 NP-B" panose="02020700000000000000" pitchFamily="18" charset="-128"/>
          <a:ea typeface="UD デジタル 教科書体 NP-B" panose="02020700000000000000" pitchFamily="18" charset="-128"/>
          <a:cs typeface="+mj-cs"/>
        </a:defRPr>
      </a:lvl1pPr>
      <a:lvl2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algn="l" rtl="0" fontAlgn="base">
        <a:spcBef>
          <a:spcPct val="20000"/>
        </a:spcBef>
        <a:spcAft>
          <a:spcPct val="0"/>
        </a:spcAft>
        <a:buClr>
          <a:schemeClr val="tx2"/>
        </a:buClr>
        <a:buFont typeface="Wingdings" pitchFamily="2" charset="2"/>
        <a:defRPr kumimoji="1" sz="2000">
          <a:solidFill>
            <a:schemeClr val="tx1"/>
          </a:solidFill>
          <a:latin typeface="UD デジタル 教科書体 NP-B" panose="02020700000000000000" pitchFamily="18" charset="-128"/>
          <a:ea typeface="UD デジタル 教科書体 NP-B" panose="02020700000000000000" pitchFamily="18" charset="-128"/>
          <a:cs typeface="+mn-cs"/>
        </a:defRPr>
      </a:lvl1pPr>
      <a:lvl2pPr marL="254000" indent="-254000" algn="l" rtl="0" fontAlgn="base">
        <a:spcBef>
          <a:spcPct val="20000"/>
        </a:spcBef>
        <a:spcAft>
          <a:spcPct val="0"/>
        </a:spcAft>
        <a:buClr>
          <a:srgbClr val="3E5E84"/>
        </a:buClr>
        <a:buFont typeface="Wingdings" pitchFamily="2" charset="2"/>
        <a:buChar char="n"/>
        <a:defRPr kumimoji="1" sz="2000">
          <a:solidFill>
            <a:schemeClr val="tx1"/>
          </a:solidFill>
          <a:latin typeface="UD デジタル 教科書体 NP-B" panose="02020700000000000000" pitchFamily="18" charset="-128"/>
          <a:ea typeface="UD デジタル 教科書体 NP-B" panose="02020700000000000000" pitchFamily="18" charset="-128"/>
        </a:defRPr>
      </a:lvl2pPr>
      <a:lvl3pPr marL="571500" indent="-254000" algn="l" rtl="0" fontAlgn="base">
        <a:spcBef>
          <a:spcPct val="20000"/>
        </a:spcBef>
        <a:spcAft>
          <a:spcPct val="0"/>
        </a:spcAft>
        <a:buClr>
          <a:srgbClr val="808080"/>
        </a:buClr>
        <a:buFont typeface="Wingdings" pitchFamily="2" charset="2"/>
        <a:buChar char="n"/>
        <a:defRPr kumimoji="1">
          <a:solidFill>
            <a:schemeClr val="tx1"/>
          </a:solidFill>
          <a:latin typeface="UD デジタル 教科書体 NP-B" panose="02020700000000000000" pitchFamily="18" charset="-128"/>
          <a:ea typeface="UD デジタル 教科書体 NP-B" panose="02020700000000000000" pitchFamily="18" charset="-128"/>
        </a:defRPr>
      </a:lvl3pPr>
      <a:lvl4pPr marL="825500" indent="-190500" algn="l" rtl="0" fontAlgn="base">
        <a:spcBef>
          <a:spcPct val="20000"/>
        </a:spcBef>
        <a:spcAft>
          <a:spcPct val="0"/>
        </a:spcAft>
        <a:buClr>
          <a:srgbClr val="558C99"/>
        </a:buClr>
        <a:buFont typeface="Wingdings" pitchFamily="2" charset="2"/>
        <a:buChar char="l"/>
        <a:defRPr kumimoji="1" sz="1400">
          <a:solidFill>
            <a:schemeClr val="tx1"/>
          </a:solidFill>
          <a:latin typeface="UD デジタル 教科書体 NP-B" panose="02020700000000000000" pitchFamily="18" charset="-128"/>
          <a:ea typeface="UD デジタル 教科書体 NP-B" panose="02020700000000000000" pitchFamily="18" charset="-128"/>
        </a:defRPr>
      </a:lvl4pPr>
      <a:lvl5pPr marL="1079500" indent="-190500" algn="l" rtl="0" fontAlgn="base">
        <a:spcBef>
          <a:spcPct val="20000"/>
        </a:spcBef>
        <a:spcAft>
          <a:spcPct val="0"/>
        </a:spcAft>
        <a:buClr>
          <a:srgbClr val="C0C0C0"/>
        </a:buClr>
        <a:buFont typeface="Wingdings" pitchFamily="2" charset="2"/>
        <a:buChar char="l"/>
        <a:defRPr kumimoji="1" sz="1400">
          <a:solidFill>
            <a:schemeClr val="tx1"/>
          </a:solidFill>
          <a:latin typeface="UD デジタル 教科書体 NP-B" panose="02020700000000000000" pitchFamily="18" charset="-128"/>
          <a:ea typeface="UD デジタル 教科書体 NP-B" panose="02020700000000000000" pitchFamily="18" charset="-128"/>
        </a:defRPr>
      </a:lvl5pPr>
      <a:lvl6pPr marL="15367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939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4511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9083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8"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49"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0"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UD デジタル 教科書体 NP-B" panose="02020700000000000000" pitchFamily="18" charset="-128"/>
                <a:ea typeface="UD デジタル 教科書体 NP-B" panose="02020700000000000000" pitchFamily="18" charset="-128"/>
              </a:defRPr>
            </a:lvl1pPr>
          </a:lstStyle>
          <a:p>
            <a:fld id="{408E2B4D-3F62-48FB-A47C-035B9CE4E4D4}" type="datetime1">
              <a:rPr lang="ja-JP" altLang="en-US" smtClean="0"/>
              <a:pPr/>
              <a:t>2024/2/21</a:t>
            </a:fld>
            <a:endParaRPr lang="ja-JP" altLang="en-US" dirty="0"/>
          </a:p>
        </p:txBody>
      </p:sp>
      <p:sp>
        <p:nvSpPr>
          <p:cNvPr id="1151"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UD デジタル 教科書体 NP-B" panose="02020700000000000000" pitchFamily="18" charset="-128"/>
                <a:ea typeface="UD デジタル 教科書体 NP-B" panose="02020700000000000000" pitchFamily="18" charset="-128"/>
              </a:defRPr>
            </a:lvl1pPr>
          </a:lstStyle>
          <a:p>
            <a:endParaRPr lang="ja-JP" altLang="en-US" dirty="0"/>
          </a:p>
        </p:txBody>
      </p:sp>
      <p:sp>
        <p:nvSpPr>
          <p:cNvPr id="1152"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UD デジタル 教科書体 NP-B" panose="02020700000000000000" pitchFamily="18" charset="-128"/>
                <a:ea typeface="UD デジタル 教科書体 NP-B" panose="02020700000000000000" pitchFamily="18" charset="-128"/>
              </a:defRPr>
            </a:lvl1pPr>
          </a:lstStyle>
          <a:p>
            <a:fld id="{C4DAA578-C79D-4A5D-B741-A2DE14C9823B}" type="slidenum">
              <a:rPr lang="ja-JP" altLang="en-US" smtClean="0"/>
              <a:pPr/>
              <a:t>‹#›</a:t>
            </a:fld>
            <a:endParaRPr lang="ja-JP" altLang="en-US" dirty="0"/>
          </a:p>
        </p:txBody>
      </p:sp>
    </p:spTree>
    <p:extLst>
      <p:ext uri="{BB962C8B-B14F-4D97-AF65-F5344CB8AC3E}">
        <p14:creationId xmlns:p14="http://schemas.microsoft.com/office/powerpoint/2010/main" val="2624369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9.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29.xml"/><Relationship Id="rId5" Type="http://schemas.openxmlformats.org/officeDocument/2006/relationships/image" Target="../media/image46.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9.xml"/><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9.xml"/><Relationship Id="rId6" Type="http://schemas.openxmlformats.org/officeDocument/2006/relationships/image" Target="../media/image47.png"/><Relationship Id="rId5" Type="http://schemas.openxmlformats.org/officeDocument/2006/relationships/image" Target="../media/image48.png"/><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テキスト 367"/>
          <p:cNvSpPr txBox="1">
            <a:spLocks noChangeArrowheads="1"/>
          </p:cNvSpPr>
          <p:nvPr/>
        </p:nvSpPr>
        <p:spPr>
          <a:xfrm>
            <a:off x="351000" y="574528"/>
            <a:ext cx="8193393" cy="559064"/>
          </a:xfrm>
          <a:prstGeom prst="rect">
            <a:avLst/>
          </a:prstGeom>
          <a:noFill/>
          <a:ln>
            <a:miter/>
          </a:ln>
        </p:spPr>
        <p:txBody>
          <a:bodyPr vert="horz" wrap="square">
            <a:spAutoFit/>
          </a:bodyPr>
          <a:lstStyle/>
          <a:p>
            <a:pPr fontAlgn="base" latinLnBrk="0"/>
            <a:r>
              <a:rPr lang="ja-JP" altLang="en-US" sz="3033" dirty="0">
                <a:latin typeface="UD デジタル 教科書体 N-B" pitchFamily="22" charset="-128"/>
                <a:ea typeface="UD デジタル 教科書体 N-B" pitchFamily="22" charset="-128"/>
              </a:rPr>
              <a:t>令和５年度第２回人権教育主事研修会</a:t>
            </a:r>
          </a:p>
        </p:txBody>
      </p:sp>
      <p:sp>
        <p:nvSpPr>
          <p:cNvPr id="1112" name="テキスト 368"/>
          <p:cNvSpPr txBox="1">
            <a:spLocks noChangeArrowheads="1"/>
          </p:cNvSpPr>
          <p:nvPr/>
        </p:nvSpPr>
        <p:spPr>
          <a:xfrm>
            <a:off x="3705001" y="5256265"/>
            <a:ext cx="5226447" cy="792525"/>
          </a:xfrm>
          <a:prstGeom prst="rect">
            <a:avLst/>
          </a:prstGeom>
          <a:noFill/>
          <a:ln>
            <a:miter/>
          </a:ln>
        </p:spPr>
        <p:txBody>
          <a:bodyPr vert="horz" wrap="square">
            <a:spAutoFit/>
          </a:bodyPr>
          <a:lstStyle/>
          <a:p>
            <a:pPr fontAlgn="base" latinLnBrk="0"/>
            <a:endParaRPr lang="en-US" altLang="ja-JP" sz="1517" dirty="0">
              <a:latin typeface="UD デジタル 教科書体 N-B" pitchFamily="22" charset="-128"/>
              <a:ea typeface="UD デジタル 教科書体 N-B" pitchFamily="22" charset="-128"/>
            </a:endParaRPr>
          </a:p>
          <a:p>
            <a:pPr fontAlgn="base" latinLnBrk="0"/>
            <a:r>
              <a:rPr lang="ja-JP" altLang="en-US" sz="3033" dirty="0">
                <a:latin typeface="UD デジタル 教科書体 N-B" pitchFamily="22" charset="-128"/>
                <a:ea typeface="UD デジタル 教科書体 N-B" pitchFamily="22" charset="-128"/>
              </a:rPr>
              <a:t>徳島県教育委員会人権教育課</a:t>
            </a:r>
          </a:p>
        </p:txBody>
      </p:sp>
      <p:sp>
        <p:nvSpPr>
          <p:cNvPr id="1113" name="スライド番号プレースホルダー 3"/>
          <p:cNvSpPr>
            <a:spLocks noGrp="1"/>
          </p:cNvSpPr>
          <p:nvPr>
            <p:ph type="sldNum" sz="quarter" idx="12"/>
          </p:nvPr>
        </p:nvSpPr>
        <p:spPr/>
        <p:txBody>
          <a:bodyPr/>
          <a:lstStyle/>
          <a:p>
            <a:fld id="{2C9400E4-C46D-48FA-AEA0-ED136F70A0E5}" type="slidenum">
              <a:rPr kumimoji="1" lang="ja-JP" altLang="en-US" smtClean="0"/>
              <a:t>0</a:t>
            </a:fld>
            <a:endParaRPr kumimoji="1" lang="ja-JP" altLang="en-US"/>
          </a:p>
        </p:txBody>
      </p:sp>
      <p:pic>
        <p:nvPicPr>
          <p:cNvPr id="3" name="図 2" descr="ダイアグラム&#10;&#10;自動的に生成された説明">
            <a:extLst>
              <a:ext uri="{FF2B5EF4-FFF2-40B4-BE49-F238E27FC236}">
                <a16:creationId xmlns:a16="http://schemas.microsoft.com/office/drawing/2014/main" id="{34108632-4D34-2303-DEF3-BBE4C44E9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497" y="1287373"/>
            <a:ext cx="6825006" cy="3661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四角形 660"/>
          <p:cNvSpPr>
            <a:spLocks noGrp="1"/>
          </p:cNvSpPr>
          <p:nvPr>
            <p:ph type="sldNum" sz="quarter" idx="12"/>
          </p:nvPr>
        </p:nvSpPr>
        <p:spPr>
          <a:prstGeom prst="rect">
            <a:avLst/>
          </a:prstGeom>
        </p:spPr>
        <p:txBody>
          <a:bodyPr/>
          <a:lstStyle>
            <a:lvl1pPr>
              <a:defRPr>
                <a:solidFill>
                  <a:schemeClr val="tx1"/>
                </a:solidFill>
              </a:defRPr>
            </a:lvl1pPr>
          </a:lstStyle>
          <a:p>
            <a:fld id="{2C9400E4-C46D-48FA-AEA0-ED136F70A0E5}" type="slidenum">
              <a:rPr lang="ja-JP" altLang="en-US" smtClean="0"/>
              <a:pPr/>
              <a:t>9</a:t>
            </a:fld>
            <a:endParaRPr lang="ja-JP" altLang="en-US"/>
          </a:p>
        </p:txBody>
      </p:sp>
      <p:pic>
        <p:nvPicPr>
          <p:cNvPr id="1171" name="四角形 659"/>
          <p:cNvPicPr>
            <a:picLocks noGrp="1"/>
          </p:cNvPicPr>
          <p:nvPr>
            <p:ph idx="1"/>
          </p:nvPr>
        </p:nvPicPr>
        <p:blipFill>
          <a:blip r:embed="rId3"/>
          <a:stretch>
            <a:fillRect/>
          </a:stretch>
        </p:blipFill>
        <p:spPr>
          <a:xfrm>
            <a:off x="483682" y="642938"/>
            <a:ext cx="8057318" cy="5565642"/>
          </a:xfrm>
          <a:prstGeom prst="rect">
            <a:avLst/>
          </a:prstGeom>
        </p:spPr>
      </p:pic>
      <p:sp>
        <p:nvSpPr>
          <p:cNvPr id="1172" name="テキスト 665"/>
          <p:cNvSpPr txBox="1"/>
          <p:nvPr/>
        </p:nvSpPr>
        <p:spPr>
          <a:xfrm>
            <a:off x="8570116" y="642938"/>
            <a:ext cx="984885" cy="4862296"/>
          </a:xfrm>
          <a:prstGeom prst="rect">
            <a:avLst/>
          </a:prstGeom>
        </p:spPr>
        <p:txBody>
          <a:bodyPr vert="eaVert" wrap="square">
            <a:spAutoFit/>
          </a:bodyPr>
          <a:lstStyle/>
          <a:p>
            <a:pPr>
              <a:defRPr lang="ja-JP" altLang="en-US"/>
            </a:pPr>
            <a:r>
              <a:rPr lang="ja-JP" altLang="en-US" sz="2600">
                <a:latin typeface="UD デジタル 教科書体 NP-R"/>
                <a:ea typeface="UD デジタル 教科書体 NP-R"/>
              </a:rPr>
              <a:t>内閣府　男女共同参画局</a:t>
            </a:r>
            <a:endParaRPr lang="ja-JP" altLang="en-US" sz="1517">
              <a:latin typeface="UD デジタル 教科書体 NP-R"/>
              <a:ea typeface="UD デジタル 教科書体 NP-R"/>
            </a:endParaRPr>
          </a:p>
          <a:p>
            <a:pPr>
              <a:defRPr lang="ja-JP" altLang="en-US"/>
            </a:pPr>
            <a:r>
              <a:rPr lang="ja-JP" altLang="en-US" sz="2600">
                <a:latin typeface="UD デジタル 教科書体 NP-R"/>
                <a:ea typeface="UD デジタル 教科書体 NP-R"/>
              </a:rPr>
              <a:t>ホームページより</a:t>
            </a:r>
          </a:p>
        </p:txBody>
      </p:sp>
      <p:sp>
        <p:nvSpPr>
          <p:cNvPr id="1173" name="四角形 666"/>
          <p:cNvSpPr/>
          <p:nvPr/>
        </p:nvSpPr>
        <p:spPr>
          <a:xfrm>
            <a:off x="4484994" y="4124717"/>
            <a:ext cx="3974164" cy="630284"/>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51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3"/>
                                        </p:tgtEl>
                                        <p:attrNameLst>
                                          <p:attrName>style.visibility</p:attrName>
                                        </p:attrNameLst>
                                      </p:cBhvr>
                                      <p:to>
                                        <p:strVal val="visible"/>
                                      </p:to>
                                    </p:set>
                                    <p:anim calcmode="lin" valueType="num">
                                      <p:cBhvr additive="base">
                                        <p:cTn id="7" dur="500" fill="hold"/>
                                        <p:tgtEl>
                                          <p:spTgt spid="1173"/>
                                        </p:tgtEl>
                                        <p:attrNameLst>
                                          <p:attrName>ppt_x</p:attrName>
                                        </p:attrNameLst>
                                      </p:cBhvr>
                                      <p:tavLst>
                                        <p:tav tm="0">
                                          <p:val>
                                            <p:strVal val="#ppt_x"/>
                                          </p:val>
                                        </p:tav>
                                        <p:tav tm="100000">
                                          <p:val>
                                            <p:strVal val="#ppt_x"/>
                                          </p:val>
                                        </p:tav>
                                      </p:tavLst>
                                    </p:anim>
                                    <p:anim calcmode="lin" valueType="num">
                                      <p:cBhvr additive="base">
                                        <p:cTn id="8" dur="500" fill="hold"/>
                                        <p:tgtEl>
                                          <p:spTgt spid="1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 name="スライド番号プレースホルダ 3"/>
          <p:cNvSpPr>
            <a:spLocks noGrp="1"/>
          </p:cNvSpPr>
          <p:nvPr>
            <p:ph type="sldNum" sz="quarter" idx="12"/>
          </p:nvPr>
        </p:nvSpPr>
        <p:spPr/>
        <p:txBody>
          <a:bodyPr/>
          <a:lstStyle/>
          <a:p>
            <a:fld id="{F8D8928E-AA9A-4D89-BC1F-A2C05AB4BD92}" type="slidenum">
              <a:rPr kumimoji="1" lang="ja-JP" altLang="en-US" smtClean="0"/>
              <a:t>10</a:t>
            </a:fld>
            <a:endParaRPr kumimoji="1" lang="ja-JP" altLang="en-US"/>
          </a:p>
        </p:txBody>
      </p:sp>
      <p:sp>
        <p:nvSpPr>
          <p:cNvPr id="1392" name="角丸四角形 6"/>
          <p:cNvSpPr/>
          <p:nvPr/>
        </p:nvSpPr>
        <p:spPr>
          <a:xfrm>
            <a:off x="322582" y="534157"/>
            <a:ext cx="9260839" cy="2405881"/>
          </a:xfrm>
          <a:prstGeom prst="roundRect">
            <a:avLst>
              <a:gd name="adj" fmla="val 5769"/>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l"/>
            <a:r>
              <a:rPr lang="en-US" altLang="ja-JP" sz="3600" dirty="0"/>
              <a:t> 　　</a:t>
            </a:r>
            <a:r>
              <a:rPr lang="en-US" altLang="ja-JP" sz="3600" dirty="0">
                <a:latin typeface="UD デジタル 教科書体 NP-B" panose="02020700000000000000" pitchFamily="18" charset="-128"/>
                <a:ea typeface="UD デジタル 教科書体 NP-B" panose="02020700000000000000" pitchFamily="18" charset="-128"/>
              </a:rPr>
              <a:t>2021(令和3)</a:t>
            </a:r>
            <a:r>
              <a:rPr lang="ja-JP" altLang="en-US" sz="3600" dirty="0">
                <a:latin typeface="UD デジタル 教科書体 NP-B" panose="02020700000000000000" pitchFamily="18" charset="-128"/>
                <a:ea typeface="UD デジタル 教科書体 NP-B" panose="02020700000000000000" pitchFamily="18" charset="-128"/>
              </a:rPr>
              <a:t>年</a:t>
            </a:r>
            <a:endParaRPr lang="ja-JP" altLang="en-US" sz="4000" dirty="0">
              <a:latin typeface="UD デジタル 教科書体 NP-B" panose="02020700000000000000" pitchFamily="18" charset="-128"/>
              <a:ea typeface="UD デジタル 教科書体 NP-B" panose="02020700000000000000" pitchFamily="18" charset="-128"/>
            </a:endParaRPr>
          </a:p>
          <a:p>
            <a:pPr algn="ctr"/>
            <a:r>
              <a:rPr lang="ja-JP" altLang="en-US" sz="2800" dirty="0">
                <a:latin typeface="UD デジタル 教科書体 NP-B" panose="02020700000000000000" pitchFamily="18" charset="-128"/>
                <a:ea typeface="UD デジタル 教科書体 NP-B" panose="02020700000000000000" pitchFamily="18" charset="-128"/>
              </a:rPr>
              <a:t>子どもを性暴力の当事者にしないための</a:t>
            </a:r>
          </a:p>
          <a:p>
            <a:pPr algn="ctr"/>
            <a:r>
              <a:rPr lang="ja-JP" altLang="en-US" sz="4800" dirty="0">
                <a:latin typeface="UD デジタル 教科書体 NP-B" panose="02020700000000000000" pitchFamily="18" charset="-128"/>
                <a:ea typeface="UD デジタル 教科書体 NP-B" panose="02020700000000000000" pitchFamily="18" charset="-128"/>
              </a:rPr>
              <a:t>生命(いのち)の安全教育</a:t>
            </a:r>
            <a:endParaRPr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393" name="図形 833"/>
          <p:cNvSpPr/>
          <p:nvPr/>
        </p:nvSpPr>
        <p:spPr>
          <a:xfrm>
            <a:off x="322582" y="534157"/>
            <a:ext cx="9260802" cy="5818817"/>
          </a:xfrm>
          <a:prstGeom prst="roundRect">
            <a:avLst>
              <a:gd name="adj" fmla="val 4749"/>
            </a:avLst>
          </a:prstGeom>
          <a:noFill/>
          <a:ln w="76200" cap="flat" cmpd="sng" algn="ctr">
            <a:solidFill>
              <a:schemeClr val="accent1"/>
            </a:solidFill>
            <a:prstDash val="solid"/>
            <a:miter lim="800000"/>
          </a:ln>
        </p:spPr>
        <p:style>
          <a:lnRef idx="2">
            <a:schemeClr val="accent1"/>
          </a:lnRef>
          <a:fillRef idx="1">
            <a:schemeClr val="lt1"/>
          </a:fillRef>
          <a:effectRef idx="0">
            <a:schemeClr val="accent1"/>
          </a:effectRef>
          <a:fontRef idx="minor">
            <a:schemeClr val="dk1"/>
          </a:fontRef>
        </p:style>
        <p:txBody>
          <a:bodyPr anchor="ctr"/>
          <a:lstStyle/>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a:t>
            </a:r>
          </a:p>
          <a:p>
            <a:pPr algn="l">
              <a:defRPr lang="ja-JP" altLang="en-US"/>
            </a:pPr>
            <a:endParaRPr lang="ja-JP" altLang="en-US" sz="3600" dirty="0">
              <a:solidFill>
                <a:schemeClr val="tx1"/>
              </a:solidFill>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a:t>
            </a:r>
          </a:p>
          <a:p>
            <a:pPr algn="l">
              <a:defRPr lang="ja-JP" altLang="en-US"/>
            </a:pPr>
            <a:endParaRPr lang="ja-JP" altLang="en-US" sz="3600" dirty="0">
              <a:solidFill>
                <a:schemeClr val="tx1"/>
              </a:solidFill>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①　生命の尊さ、素晴らしさ</a:t>
            </a: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②　自分を尊重し、大事にする</a:t>
            </a: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③　相手を尊重し、大事にする</a:t>
            </a: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④　一人一人が大事な存在であること</a:t>
            </a:r>
          </a:p>
          <a:p>
            <a:pPr algn="l">
              <a:defRPr lang="ja-JP" altLang="en-US"/>
            </a:pPr>
            <a:r>
              <a:rPr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　　⑤　背景にある性差別意識の解消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Slide Number Placeholder 3"/>
          <p:cNvSpPr>
            <a:spLocks noGrp="1" noChangeArrowheads="1"/>
          </p:cNvSpPr>
          <p:nvPr>
            <p:ph type="sldNum" sz="half" idx="12"/>
          </p:nvPr>
        </p:nvSpPr>
        <p:spPr>
          <a:xfrm>
            <a:off x="6996113" y="5807473"/>
            <a:ext cx="2228850" cy="296664"/>
          </a:xfrm>
          <a:noFill/>
          <a:ln>
            <a:noFill/>
            <a:miter/>
          </a:ln>
        </p:spPr>
        <p:txBody>
          <a:bodyPr vert="horz" wrap="square"/>
          <a:lstStyle/>
          <a:p>
            <a:pPr algn="r" fontAlgn="base" latinLnBrk="0"/>
            <a:fld id="{1F324374-96D8-4958-9C1F-5D2CA5B2A9E1}" type="slidenum">
              <a:rPr lang="ja-JP" altLang="en-US" sz="1300">
                <a:solidFill>
                  <a:schemeClr val="tx1"/>
                </a:solidFill>
              </a:rPr>
              <a:pPr algn="r" fontAlgn="base" latinLnBrk="0"/>
              <a:t>11</a:t>
            </a:fld>
            <a:endParaRPr lang="ja-JP" altLang="en-US" sz="1300">
              <a:solidFill>
                <a:schemeClr val="tx1"/>
              </a:solidFill>
            </a:endParaRPr>
          </a:p>
        </p:txBody>
      </p:sp>
      <p:pic>
        <p:nvPicPr>
          <p:cNvPr id="3" name="図 2" descr="QR コード&#10;&#10;自動的に生成された説明">
            <a:extLst>
              <a:ext uri="{FF2B5EF4-FFF2-40B4-BE49-F238E27FC236}">
                <a16:creationId xmlns:a16="http://schemas.microsoft.com/office/drawing/2014/main" id="{F201B7C5-1315-3F02-BCDF-7877B5461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863"/>
            <a:ext cx="9906000" cy="5221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a:extLst>
              <a:ext uri="{FF2B5EF4-FFF2-40B4-BE49-F238E27FC236}">
                <a16:creationId xmlns:a16="http://schemas.microsoft.com/office/drawing/2014/main" id="{BB348699-A756-74BE-D94D-B7E4F62E1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10" y="300766"/>
            <a:ext cx="8785780" cy="6425771"/>
          </a:xfrm>
          <a:prstGeom prst="rect">
            <a:avLst/>
          </a:prstGeom>
        </p:spPr>
      </p:pic>
    </p:spTree>
    <p:extLst>
      <p:ext uri="{BB962C8B-B14F-4D97-AF65-F5344CB8AC3E}">
        <p14:creationId xmlns:p14="http://schemas.microsoft.com/office/powerpoint/2010/main" val="229850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4" name="図 380"/>
          <p:cNvPicPr>
            <a:picLocks noChangeAspect="1"/>
          </p:cNvPicPr>
          <p:nvPr/>
        </p:nvPicPr>
        <p:blipFill>
          <a:blip r:embed="rId3"/>
          <a:srcRect l="5356" t="17732" r="25446" b="31497"/>
          <a:stretch>
            <a:fillRect/>
          </a:stretch>
        </p:blipFill>
        <p:spPr>
          <a:xfrm>
            <a:off x="530678" y="1234655"/>
            <a:ext cx="6854599" cy="2120676"/>
          </a:xfrm>
          <a:prstGeom prst="rect">
            <a:avLst/>
          </a:prstGeom>
        </p:spPr>
      </p:pic>
      <p:pic>
        <p:nvPicPr>
          <p:cNvPr id="1215" name="図 379"/>
          <p:cNvPicPr>
            <a:picLocks noChangeAspect="1"/>
          </p:cNvPicPr>
          <p:nvPr/>
        </p:nvPicPr>
        <p:blipFill>
          <a:blip r:embed="rId4"/>
          <a:srcRect l="9673" t="36261" r="28571" b="13498"/>
          <a:stretch>
            <a:fillRect/>
          </a:stretch>
        </p:blipFill>
        <p:spPr>
          <a:xfrm>
            <a:off x="1894227" y="4251916"/>
            <a:ext cx="6117545" cy="2098563"/>
          </a:xfrm>
          <a:prstGeom prst="rect">
            <a:avLst/>
          </a:prstGeom>
        </p:spPr>
      </p:pic>
      <p:sp>
        <p:nvSpPr>
          <p:cNvPr id="1216" name="四角形 367"/>
          <p:cNvSpPr>
            <a:spLocks noGrp="1"/>
          </p:cNvSpPr>
          <p:nvPr>
            <p:ph type="sldNum" sz="quarter" idx="12"/>
          </p:nvPr>
        </p:nvSpPr>
        <p:spPr>
          <a:prstGeom prst="rect">
            <a:avLst/>
          </a:prstGeom>
        </p:spPr>
        <p:txBody>
          <a:bodyPr/>
          <a:lstStyle/>
          <a:p>
            <a:fld id="{F8D8928E-AA9A-4D89-BC1F-A2C05AB4BD92}" type="slidenum">
              <a:rPr kumimoji="1" lang="ja-JP" altLang="en-US" smtClean="0"/>
              <a:t>13</a:t>
            </a:fld>
            <a:endParaRPr kumimoji="1" lang="ja-JP" altLang="en-US"/>
          </a:p>
        </p:txBody>
      </p:sp>
      <p:sp>
        <p:nvSpPr>
          <p:cNvPr id="1217" name="テキスト 372"/>
          <p:cNvSpPr txBox="1"/>
          <p:nvPr/>
        </p:nvSpPr>
        <p:spPr>
          <a:xfrm>
            <a:off x="603125" y="699000"/>
            <a:ext cx="2323711" cy="583812"/>
          </a:xfrm>
          <a:prstGeom prst="rect">
            <a:avLst/>
          </a:prstGeom>
          <a:solidFill>
            <a:schemeClr val="accent5">
              <a:lumMod val="20000"/>
              <a:lumOff val="80000"/>
            </a:schemeClr>
          </a:solidFill>
        </p:spPr>
        <p:txBody>
          <a:bodyPr wrap="square" lIns="82867" tIns="41433" rIns="82867" bIns="41433">
            <a:spAutoFit/>
          </a:bodyPr>
          <a:lstStyle/>
          <a:p>
            <a:pPr algn="ctr">
              <a:defRPr lang="ja-JP" altLang="en-US"/>
            </a:pPr>
            <a:r>
              <a:rPr lang="ja-JP" altLang="en-US" sz="3250">
                <a:latin typeface="UD デジタル 教科書体 NK-B"/>
                <a:ea typeface="UD デジタル 教科書体 NK-B"/>
              </a:rPr>
              <a:t>教材</a:t>
            </a:r>
          </a:p>
        </p:txBody>
      </p:sp>
      <p:sp>
        <p:nvSpPr>
          <p:cNvPr id="1218" name="テキスト 381"/>
          <p:cNvSpPr txBox="1"/>
          <p:nvPr/>
        </p:nvSpPr>
        <p:spPr>
          <a:xfrm>
            <a:off x="603125" y="3505371"/>
            <a:ext cx="3747868" cy="583812"/>
          </a:xfrm>
          <a:prstGeom prst="rect">
            <a:avLst/>
          </a:prstGeom>
          <a:solidFill>
            <a:schemeClr val="accent5">
              <a:lumMod val="20000"/>
              <a:lumOff val="80000"/>
            </a:schemeClr>
          </a:solidFill>
        </p:spPr>
        <p:txBody>
          <a:bodyPr wrap="square" lIns="82867" tIns="41433" rIns="82867" bIns="41433">
            <a:spAutoFit/>
          </a:bodyPr>
          <a:lstStyle/>
          <a:p>
            <a:pPr algn="ctr">
              <a:defRPr lang="ja-JP" altLang="en-US"/>
            </a:pPr>
            <a:r>
              <a:rPr lang="ja-JP" altLang="en-US" sz="3250">
                <a:latin typeface="UD デジタル 教科書体 NK-B"/>
                <a:ea typeface="UD デジタル 教科書体 NK-B"/>
              </a:rPr>
              <a:t>指導の手引き</a:t>
            </a:r>
          </a:p>
        </p:txBody>
      </p:sp>
      <p:sp>
        <p:nvSpPr>
          <p:cNvPr id="1219" name="テキスト 114"/>
          <p:cNvSpPr txBox="1"/>
          <p:nvPr/>
        </p:nvSpPr>
        <p:spPr>
          <a:xfrm>
            <a:off x="2926836" y="838945"/>
            <a:ext cx="5778500" cy="467178"/>
          </a:xfrm>
          <a:prstGeom prst="rect">
            <a:avLst/>
          </a:prstGeom>
        </p:spPr>
        <p:txBody>
          <a:bodyPr wrap="square" lIns="82867" tIns="41433" rIns="82867" bIns="41433">
            <a:spAutoFit/>
          </a:bodyPr>
          <a:lstStyle/>
          <a:p>
            <a:pPr algn="l">
              <a:defRPr lang="ja-JP" altLang="en-US"/>
            </a:pPr>
            <a:r>
              <a:rPr lang="ja-JP" altLang="en-US" sz="2492">
                <a:latin typeface="UD デジタル 教科書体 NK-B"/>
                <a:ea typeface="UD デジタル 教科書体 NK-B"/>
              </a:rPr>
              <a:t>プレゼンソフトによる教材</a:t>
            </a:r>
            <a:endParaRPr lang="ja-JP" altLang="en-US" sz="1517">
              <a:latin typeface="UD デジタル 教科書体 NK-B"/>
              <a:ea typeface="UD デジタル 教科書体 NK-B"/>
            </a:endParaRPr>
          </a:p>
        </p:txBody>
      </p:sp>
      <p:sp>
        <p:nvSpPr>
          <p:cNvPr id="1220" name="テキスト 115"/>
          <p:cNvSpPr txBox="1"/>
          <p:nvPr/>
        </p:nvSpPr>
        <p:spPr>
          <a:xfrm>
            <a:off x="4348617" y="3580392"/>
            <a:ext cx="4876346" cy="467178"/>
          </a:xfrm>
          <a:prstGeom prst="rect">
            <a:avLst/>
          </a:prstGeom>
        </p:spPr>
        <p:txBody>
          <a:bodyPr wrap="square" lIns="82867" tIns="41433" rIns="82867" bIns="41433">
            <a:spAutoFit/>
          </a:bodyPr>
          <a:lstStyle/>
          <a:p>
            <a:pPr algn="l">
              <a:defRPr lang="ja-JP" altLang="en-US"/>
            </a:pPr>
            <a:r>
              <a:rPr lang="ja-JP" altLang="en-US" sz="2492">
                <a:latin typeface="UD デジタル 教科書体 NK-B"/>
                <a:ea typeface="UD デジタル 教科書体 NK-B"/>
              </a:rPr>
              <a:t>発達段階ごとの指導案とねらい</a:t>
            </a:r>
            <a:endParaRPr lang="ja-JP" altLang="en-US" sz="2167">
              <a:latin typeface="UD デジタル 教科書体 NK-B"/>
              <a:ea typeface="UD デジタル 教科書体 NK-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四角形 358"/>
          <p:cNvSpPr>
            <a:spLocks noGrp="1"/>
          </p:cNvSpPr>
          <p:nvPr>
            <p:ph type="sldNum" sz="quarter" idx="12"/>
          </p:nvPr>
        </p:nvSpPr>
        <p:spPr>
          <a:prstGeom prst="rect">
            <a:avLst/>
          </a:prstGeom>
        </p:spPr>
        <p:txBody>
          <a:bodyPr/>
          <a:lstStyle/>
          <a:p>
            <a:fld id="{F8D8928E-AA9A-4D89-BC1F-A2C05AB4BD92}" type="slidenum">
              <a:rPr kumimoji="1" lang="ja-JP" altLang="en-US" smtClean="0"/>
              <a:t>14</a:t>
            </a:fld>
            <a:endParaRPr kumimoji="1" lang="ja-JP" altLang="en-US"/>
          </a:p>
        </p:txBody>
      </p:sp>
      <p:sp>
        <p:nvSpPr>
          <p:cNvPr id="1420" name="テキスト 222"/>
          <p:cNvSpPr txBox="1"/>
          <p:nvPr/>
        </p:nvSpPr>
        <p:spPr>
          <a:xfrm>
            <a:off x="603033" y="1663179"/>
            <a:ext cx="2494729" cy="706993"/>
          </a:xfrm>
          <a:prstGeom prst="rect">
            <a:avLst/>
          </a:prstGeom>
          <a:solidFill>
            <a:schemeClr val="accent5">
              <a:lumMod val="40000"/>
              <a:lumOff val="60000"/>
            </a:schemeClr>
          </a:solidFill>
        </p:spPr>
        <p:txBody>
          <a:bodyPr wrap="square">
            <a:spAutoFit/>
          </a:bodyPr>
          <a:lstStyle/>
          <a:p>
            <a:pPr algn="ctr">
              <a:defRPr lang="ja-JP" altLang="en-US"/>
            </a:pPr>
            <a:r>
              <a:rPr lang="ja-JP" altLang="en-US" sz="4000" dirty="0">
                <a:latin typeface="UD デジタル 教科書体 NP-B" panose="02020700000000000000" pitchFamily="18" charset="-128"/>
                <a:ea typeface="UD デジタル 教科書体 NP-B" panose="02020700000000000000" pitchFamily="18" charset="-128"/>
              </a:rPr>
              <a:t>対　象</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421" name="テキスト 364"/>
          <p:cNvSpPr txBox="1"/>
          <p:nvPr/>
        </p:nvSpPr>
        <p:spPr>
          <a:xfrm>
            <a:off x="953807" y="2370172"/>
            <a:ext cx="8056440" cy="1199436"/>
          </a:xfrm>
          <a:prstGeom prst="rect">
            <a:avLst/>
          </a:prstGeom>
        </p:spPr>
        <p:txBody>
          <a:bodyPr wrap="square">
            <a:spAutoFit/>
          </a:bodyPr>
          <a:lstStyle/>
          <a:p>
            <a:pPr algn="l">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幼児　　小学生　中学生</a:t>
            </a:r>
          </a:p>
          <a:p>
            <a:pPr algn="l">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高校生　大学生・一般等　</a:t>
            </a:r>
          </a:p>
        </p:txBody>
      </p:sp>
      <p:sp>
        <p:nvSpPr>
          <p:cNvPr id="1422" name="テキスト 365"/>
          <p:cNvSpPr txBox="1"/>
          <p:nvPr/>
        </p:nvSpPr>
        <p:spPr>
          <a:xfrm>
            <a:off x="603033" y="3847950"/>
            <a:ext cx="2493660" cy="645438"/>
          </a:xfrm>
          <a:prstGeom prst="rect">
            <a:avLst/>
          </a:prstGeom>
          <a:solidFill>
            <a:schemeClr val="accent5">
              <a:lumMod val="40000"/>
              <a:lumOff val="60000"/>
            </a:schemeClr>
          </a:solidFill>
        </p:spPr>
        <p:txBody>
          <a:bodyPr wrap="square">
            <a:spAutoFit/>
          </a:bodyPr>
          <a:lstStyle/>
          <a:p>
            <a:pPr algn="ctr">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実施方法</a:t>
            </a:r>
          </a:p>
        </p:txBody>
      </p:sp>
      <p:sp>
        <p:nvSpPr>
          <p:cNvPr id="1423" name="テキスト 366"/>
          <p:cNvSpPr txBox="1"/>
          <p:nvPr/>
        </p:nvSpPr>
        <p:spPr>
          <a:xfrm>
            <a:off x="953807" y="4602917"/>
            <a:ext cx="8056440" cy="1753433"/>
          </a:xfrm>
          <a:prstGeom prst="rect">
            <a:avLst/>
          </a:prstGeom>
        </p:spPr>
        <p:txBody>
          <a:bodyPr wrap="square">
            <a:spAutoFit/>
          </a:bodyPr>
          <a:lstStyle/>
          <a:p>
            <a:pPr algn="l">
              <a:defRPr lang="ja-JP" altLang="en-US"/>
            </a:pPr>
            <a:r>
              <a:rPr lang="ja-JP" altLang="en-US" sz="3600" b="0" dirty="0">
                <a:solidFill>
                  <a:srgbClr val="FF0000"/>
                </a:solidFill>
                <a:latin typeface="UD デジタル 教科書体 NP-B" panose="02020700000000000000" pitchFamily="18" charset="-128"/>
                <a:ea typeface="UD デジタル 教科書体 NP-B" panose="02020700000000000000" pitchFamily="18" charset="-128"/>
              </a:rPr>
              <a:t>発達段階や学校の状況を踏まえ</a:t>
            </a:r>
            <a:r>
              <a:rPr lang="ja-JP" altLang="en-US" sz="3600" b="0" dirty="0">
                <a:latin typeface="UD デジタル 教科書体 NP-B" panose="02020700000000000000" pitchFamily="18" charset="-128"/>
                <a:ea typeface="UD デジタル 教科書体 NP-B" panose="02020700000000000000" pitchFamily="18" charset="-128"/>
              </a:rPr>
              <a:t>、文部科学省作成の教材・指導の手引きを活用して行う。</a:t>
            </a:r>
          </a:p>
        </p:txBody>
      </p:sp>
      <p:sp>
        <p:nvSpPr>
          <p:cNvPr id="1424" name="角丸四角形 347"/>
          <p:cNvSpPr/>
          <p:nvPr/>
        </p:nvSpPr>
        <p:spPr>
          <a:xfrm>
            <a:off x="322581" y="164958"/>
            <a:ext cx="9260839" cy="1026009"/>
          </a:xfrm>
          <a:prstGeom prst="roundRect">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4400" dirty="0">
                <a:latin typeface="UD デジタル 教科書体 NP-B" panose="02020700000000000000" pitchFamily="18" charset="-128"/>
                <a:ea typeface="UD デジタル 教科書体 NP-B" panose="02020700000000000000" pitchFamily="18" charset="-128"/>
              </a:rPr>
              <a:t>生命(いのち)の安全教育　概要</a:t>
            </a:r>
            <a:endParaRPr lang="ja-JP" altLang="en-US" sz="4800" dirty="0">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 name="Slide Number Placeholder 3"/>
          <p:cNvSpPr>
            <a:spLocks noGrp="1" noChangeArrowheads="1"/>
          </p:cNvSpPr>
          <p:nvPr>
            <p:ph type="sldNum" sz="half" idx="12"/>
          </p:nvPr>
        </p:nvSpPr>
        <p:spPr>
          <a:xfrm>
            <a:off x="6996113" y="5807473"/>
            <a:ext cx="2228850" cy="296664"/>
          </a:xfrm>
          <a:noFill/>
          <a:ln>
            <a:noFill/>
            <a:miter/>
          </a:ln>
        </p:spPr>
        <p:txBody>
          <a:bodyPr vert="horz" wrap="square"/>
          <a:lstStyle/>
          <a:p>
            <a:pPr algn="r" fontAlgn="base" latinLnBrk="0"/>
            <a:fld id="{A0FBA166-6003-416C-BBA8-C46A868AE658}" type="slidenum">
              <a:rPr lang="ja-JP" altLang="en-US" sz="1300">
                <a:solidFill>
                  <a:schemeClr val="tx1"/>
                </a:solidFill>
              </a:rPr>
              <a:pPr algn="r" fontAlgn="base" latinLnBrk="0"/>
              <a:t>15</a:t>
            </a:fld>
            <a:endParaRPr lang="ja-JP" altLang="en-US" sz="1300">
              <a:solidFill>
                <a:schemeClr val="tx1"/>
              </a:solidFill>
            </a:endParaRPr>
          </a:p>
        </p:txBody>
      </p:sp>
      <p:graphicFrame>
        <p:nvGraphicFramePr>
          <p:cNvPr id="1658" name="四角形 490"/>
          <p:cNvGraphicFramePr>
            <a:graphicFrameLocks noGrp="1"/>
          </p:cNvGraphicFramePr>
          <p:nvPr>
            <p:extLst>
              <p:ext uri="{D42A27DB-BD31-4B8C-83A1-F6EECF244321}">
                <p14:modId xmlns:p14="http://schemas.microsoft.com/office/powerpoint/2010/main" val="2212273141"/>
              </p:ext>
            </p:extLst>
          </p:nvPr>
        </p:nvGraphicFramePr>
        <p:xfrm>
          <a:off x="450560" y="1669128"/>
          <a:ext cx="8735998" cy="3519743"/>
        </p:xfrm>
        <a:graphic>
          <a:graphicData uri="http://schemas.openxmlformats.org/drawingml/2006/table">
            <a:tbl>
              <a:tblPr/>
              <a:tblGrid>
                <a:gridCol w="836875">
                  <a:extLst>
                    <a:ext uri="{9D8B030D-6E8A-4147-A177-3AD203B41FA5}">
                      <a16:colId xmlns:a16="http://schemas.microsoft.com/office/drawing/2014/main" val="20000"/>
                    </a:ext>
                  </a:extLst>
                </a:gridCol>
                <a:gridCol w="1092973">
                  <a:extLst>
                    <a:ext uri="{9D8B030D-6E8A-4147-A177-3AD203B41FA5}">
                      <a16:colId xmlns:a16="http://schemas.microsoft.com/office/drawing/2014/main" val="20001"/>
                    </a:ext>
                  </a:extLst>
                </a:gridCol>
                <a:gridCol w="6806150">
                  <a:extLst>
                    <a:ext uri="{9D8B030D-6E8A-4147-A177-3AD203B41FA5}">
                      <a16:colId xmlns:a16="http://schemas.microsoft.com/office/drawing/2014/main" val="20002"/>
                    </a:ext>
                  </a:extLst>
                </a:gridCol>
              </a:tblGrid>
              <a:tr h="290769">
                <a:tc gridSpan="2">
                  <a:txBody>
                    <a:bodyPr/>
                    <a:lstStyle/>
                    <a:p>
                      <a:pPr algn="ctr"/>
                      <a:r>
                        <a:rPr lang="ja-JP" altLang="en-US" sz="1300">
                          <a:solidFill>
                            <a:srgbClr val="000000"/>
                          </a:solidFill>
                          <a:latin typeface="UD デジタル 教科書体 NP-R"/>
                          <a:ea typeface="UD デジタル 教科書体 NP-R"/>
                        </a:rPr>
                        <a:t>発達段階</a:t>
                      </a:r>
                      <a:endParaRPr kumimoji="1" lang="ja-JP" altLang="en-US" sz="1300" dirty="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BFBFBF"/>
                    </a:solidFill>
                  </a:tcPr>
                </a:tc>
                <a:tc hMerge="1">
                  <a:txBody>
                    <a:bodyPr/>
                    <a:lstStyle/>
                    <a:p>
                      <a:endParaRPr kumimoji="1" lang="ja-JP" altLang="en-US" dirty="0"/>
                    </a:p>
                  </a:txBody>
                  <a:tcPr>
                    <a:lnL>
                      <a:noFill/>
                    </a:lnL>
                    <a:lnR>
                      <a:noFill/>
                    </a:lnR>
                    <a:lnT>
                      <a:noFill/>
                    </a:lnT>
                    <a:lnB>
                      <a:noFill/>
                    </a:lnB>
                  </a:tcPr>
                </a:tc>
                <a:tc>
                  <a:txBody>
                    <a:bodyPr/>
                    <a:lstStyle/>
                    <a:p>
                      <a:pPr algn="ctr"/>
                      <a:r>
                        <a:rPr lang="ja-JP" altLang="en-US" sz="1300">
                          <a:solidFill>
                            <a:srgbClr val="000000"/>
                          </a:solidFill>
                          <a:latin typeface="UD デジタル 教科書体 NP-R"/>
                          <a:ea typeface="UD デジタル 教科書体 NP-R"/>
                        </a:rPr>
                        <a:t>ねらい（概要）</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53010">
                <a:tc gridSpan="2">
                  <a:txBody>
                    <a:bodyPr/>
                    <a:lstStyle/>
                    <a:p>
                      <a:pPr algn="l"/>
                      <a:r>
                        <a:rPr lang="ja-JP" altLang="en-US" sz="1300">
                          <a:solidFill>
                            <a:srgbClr val="000000"/>
                          </a:solidFill>
                          <a:latin typeface="UD デジタル 教科書体 NP-R"/>
                          <a:ea typeface="UD デジタル 教科書体 NP-R"/>
                        </a:rPr>
                        <a:t>幼児期</a:t>
                      </a:r>
                      <a:endParaRPr kumimoji="1" lang="ja-JP" altLang="en-US" sz="1300" dirty="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l"/>
                      <a:r>
                        <a:rPr lang="ja-JP" altLang="en-US" sz="1300">
                          <a:solidFill>
                            <a:srgbClr val="000000"/>
                          </a:solidFill>
                          <a:latin typeface="UD デジタル 教科書体 NP-R"/>
                          <a:ea typeface="UD デジタル 教科書体 NP-R"/>
                        </a:rPr>
                        <a:t>幼児の発達段階に応じて自分と相手の体を大切にできるようになっていく。</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tcPr>
                </a:tc>
                <a:extLst>
                  <a:ext uri="{0D108BD9-81ED-4DB2-BD59-A6C34878D82A}">
                    <a16:rowId xmlns:a16="http://schemas.microsoft.com/office/drawing/2014/main" val="10001"/>
                  </a:ext>
                </a:extLst>
              </a:tr>
              <a:tr h="491359">
                <a:tc rowSpan="2">
                  <a:txBody>
                    <a:bodyPr/>
                    <a:lstStyle/>
                    <a:p>
                      <a:pPr algn="l"/>
                      <a:r>
                        <a:rPr lang="ja-JP" altLang="en-US" sz="1300">
                          <a:solidFill>
                            <a:srgbClr val="000000"/>
                          </a:solidFill>
                          <a:latin typeface="UD デジタル 教科書体 NP-R"/>
                          <a:ea typeface="UD デジタル 教科書体 NP-R"/>
                        </a:rPr>
                        <a:t>小学校</a:t>
                      </a:r>
                      <a:endParaRPr kumimoji="1" lang="ja-JP" altLang="en-US" sz="1300" dirty="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a:txBody>
                    <a:bodyPr/>
                    <a:lstStyle/>
                    <a:p>
                      <a:pPr algn="l"/>
                      <a:r>
                        <a:rPr lang="ja-JP" altLang="en-US" sz="1300">
                          <a:solidFill>
                            <a:srgbClr val="000000"/>
                          </a:solidFill>
                          <a:latin typeface="UD デジタル 教科書体 NP-R"/>
                          <a:ea typeface="UD デジタル 教科書体 NP-R"/>
                        </a:rPr>
                        <a:t>低・中学年</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a:txBody>
                    <a:bodyPr/>
                    <a:lstStyle/>
                    <a:p>
                      <a:pPr algn="l"/>
                      <a:r>
                        <a:rPr lang="ja-JP" altLang="en-US" sz="1300" dirty="0">
                          <a:solidFill>
                            <a:srgbClr val="000000"/>
                          </a:solidFill>
                          <a:latin typeface="UD デジタル 教科書体 NP-R"/>
                          <a:ea typeface="UD デジタル 教科書体 NP-R"/>
                        </a:rPr>
                        <a:t>自分と相手の体を大切にする態度を身に付けることができるようにする。また、性暴力の被害に遭ったとき等に、適切に対応する力を身に付けることができるようにする。</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tcPr>
                </a:tc>
                <a:extLst>
                  <a:ext uri="{0D108BD9-81ED-4DB2-BD59-A6C34878D82A}">
                    <a16:rowId xmlns:a16="http://schemas.microsoft.com/office/drawing/2014/main" val="10002"/>
                  </a:ext>
                </a:extLst>
              </a:tr>
              <a:tr h="644921">
                <a:tc vMerge="1">
                  <a:txBody>
                    <a:bodyPr/>
                    <a:lstStyle/>
                    <a:p>
                      <a:endParaRPr kumimoji="1" lang="ja-JP" altLang="en-US" dirty="0"/>
                    </a:p>
                  </a:txBody>
                  <a:tcPr>
                    <a:lnL>
                      <a:noFill/>
                    </a:lnL>
                    <a:lnR>
                      <a:noFill/>
                    </a:lnR>
                    <a:lnT>
                      <a:noFill/>
                    </a:lnT>
                    <a:lnB>
                      <a:noFill/>
                    </a:lnB>
                  </a:tcPr>
                </a:tc>
                <a:tc>
                  <a:txBody>
                    <a:bodyPr/>
                    <a:lstStyle/>
                    <a:p>
                      <a:pPr algn="l"/>
                      <a:r>
                        <a:rPr lang="ja-JP" altLang="en-US" sz="1300">
                          <a:solidFill>
                            <a:srgbClr val="000000"/>
                          </a:solidFill>
                          <a:latin typeface="UD デジタル 教科書体 NP-R"/>
                          <a:ea typeface="UD デジタル 教科書体 NP-R"/>
                        </a:rPr>
                        <a:t>高学年</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a:txBody>
                    <a:bodyPr/>
                    <a:lstStyle/>
                    <a:p>
                      <a:pPr algn="l"/>
                      <a:r>
                        <a:rPr lang="ja-JP" altLang="en-US" sz="1300" dirty="0">
                          <a:solidFill>
                            <a:srgbClr val="000000"/>
                          </a:solidFill>
                          <a:latin typeface="UD デジタル 教科書体 NP-R"/>
                          <a:ea typeface="UD デジタル 教科書体 NP-R"/>
                        </a:rPr>
                        <a:t>自分と相手の心と体を大切にすることを理解し、よりよい人間関係を構築する態度を身に付けることができるようにする。また、性暴力の被害に遭ったとき等に、適切に対応する力を身に付けることができるようにする。</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tcPr>
                </a:tc>
                <a:extLst>
                  <a:ext uri="{0D108BD9-81ED-4DB2-BD59-A6C34878D82A}">
                    <a16:rowId xmlns:a16="http://schemas.microsoft.com/office/drawing/2014/main" val="10003"/>
                  </a:ext>
                </a:extLst>
              </a:tr>
              <a:tr h="632883">
                <a:tc gridSpan="2">
                  <a:txBody>
                    <a:bodyPr/>
                    <a:lstStyle/>
                    <a:p>
                      <a:pPr algn="l"/>
                      <a:r>
                        <a:rPr lang="ja-JP" altLang="en-US" sz="1300">
                          <a:solidFill>
                            <a:srgbClr val="000000"/>
                          </a:solidFill>
                          <a:latin typeface="UD デジタル 教科書体 NP-R"/>
                          <a:ea typeface="UD デジタル 教科書体 NP-R"/>
                        </a:rPr>
                        <a:t>中学校</a:t>
                      </a:r>
                      <a:endParaRPr kumimoji="1" lang="ja-JP" altLang="en-US" sz="1300" dirty="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w="6350" cap="flat" cmpd="sng" algn="ctr">
                      <a:solidFill>
                        <a:sysClr val="windowText" lastClr="000000"/>
                      </a:solidFill>
                      <a:prstDash val="solid"/>
                      <a:round/>
                      <a:headEnd type="none" w="med" len="med"/>
                      <a:tailEnd type="none" w="med" len="med"/>
                    </a:lnT>
                    <a:lnB>
                      <a:noFill/>
                    </a:lnB>
                  </a:tcPr>
                </a:tc>
                <a:tc>
                  <a:txBody>
                    <a:bodyPr/>
                    <a:lstStyle/>
                    <a:p>
                      <a:pPr algn="l"/>
                      <a:r>
                        <a:rPr lang="ja-JP" altLang="en-US" sz="1300">
                          <a:solidFill>
                            <a:srgbClr val="000000"/>
                          </a:solidFill>
                          <a:latin typeface="UD デジタル 教科書体 NP-R"/>
                          <a:ea typeface="UD デジタル 教科書体 NP-R"/>
                        </a:rPr>
                        <a:t>性暴力に関する正しい知識を持ち、性暴力が起きないようにするための考え方・態度を身に付けることができるようにする。また、性暴力が起きたとき等に適切に対応する力を身に付けることができるようにする。</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tcPr>
                </a:tc>
                <a:extLst>
                  <a:ext uri="{0D108BD9-81ED-4DB2-BD59-A6C34878D82A}">
                    <a16:rowId xmlns:a16="http://schemas.microsoft.com/office/drawing/2014/main" val="10004"/>
                  </a:ext>
                </a:extLst>
              </a:tr>
              <a:tr h="632883">
                <a:tc gridSpan="2">
                  <a:txBody>
                    <a:bodyPr/>
                    <a:lstStyle/>
                    <a:p>
                      <a:pPr algn="l"/>
                      <a:r>
                        <a:rPr lang="ja-JP" altLang="en-US" sz="1300">
                          <a:solidFill>
                            <a:srgbClr val="000000"/>
                          </a:solidFill>
                          <a:latin typeface="UD デジタル 教科書体 NP-R"/>
                          <a:ea typeface="UD デジタル 教科書体 NP-R"/>
                        </a:rPr>
                        <a:t>高校</a:t>
                      </a:r>
                      <a:endParaRPr kumimoji="1" lang="ja-JP" altLang="en-US" sz="1300" dirty="0">
                        <a:latin typeface="UD デジタル 教科書体 NP-R"/>
                        <a:ea typeface="UD デジタル 教科書体 NP-R"/>
                      </a:endParaRPr>
                    </a:p>
                    <a:p>
                      <a:endParaRPr sz="130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l"/>
                      <a:r>
                        <a:rPr lang="ja-JP" altLang="en-US" sz="1300">
                          <a:solidFill>
                            <a:srgbClr val="000000"/>
                          </a:solidFill>
                          <a:latin typeface="UD デジタル 教科書体 NP-R"/>
                          <a:ea typeface="UD デジタル 教科書体 NP-R"/>
                        </a:rPr>
                        <a:t>性暴力に関する現状を理解し、正しい知識を持つことができるようにする。また、性暴力が起きないようにするために自ら考え行動しようとする態度や、性暴力が起きたとき等に適切に対応する力を身に付けることができるようにする。</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tcPr>
                </a:tc>
                <a:extLst>
                  <a:ext uri="{0D108BD9-81ED-4DB2-BD59-A6C34878D82A}">
                    <a16:rowId xmlns:a16="http://schemas.microsoft.com/office/drawing/2014/main" val="10005"/>
                  </a:ext>
                </a:extLst>
              </a:tr>
              <a:tr h="473916">
                <a:tc gridSpan="2">
                  <a:txBody>
                    <a:bodyPr/>
                    <a:lstStyle/>
                    <a:p>
                      <a:pPr algn="l"/>
                      <a:r>
                        <a:rPr lang="ja-JP" altLang="en-US" sz="1300">
                          <a:solidFill>
                            <a:srgbClr val="000000"/>
                          </a:solidFill>
                          <a:latin typeface="UD デジタル 教科書体 NP-R"/>
                          <a:ea typeface="UD デジタル 教科書体 NP-R"/>
                        </a:rPr>
                        <a:t>特別支援教育</a:t>
                      </a:r>
                      <a:endParaRPr kumimoji="1" lang="ja-JP" altLang="en-US" sz="1300" dirty="0">
                        <a:latin typeface="UD デジタル 教科書体 NP-R"/>
                        <a:ea typeface="UD デジタル 教科書体 NP-R"/>
                      </a:endParaRPr>
                    </a:p>
                  </a:txBody>
                  <a:tcPr marL="58473" marR="58473" marT="19262" marB="19262">
                    <a:lnL w="12700" cap="flat" cmpd="sng" algn="ctr">
                      <a:solidFill>
                        <a:srgbClr val="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dirty="0"/>
                    </a:p>
                  </a:txBody>
                  <a:tcPr>
                    <a:lnL>
                      <a:noFill/>
                    </a:lnL>
                    <a:lnR>
                      <a:noFill/>
                    </a:lnR>
                    <a:lnT>
                      <a:noFill/>
                    </a:lnT>
                    <a:lnB>
                      <a:noFill/>
                    </a:lnB>
                  </a:tcPr>
                </a:tc>
                <a:tc>
                  <a:txBody>
                    <a:bodyPr/>
                    <a:lstStyle/>
                    <a:p>
                      <a:pPr algn="l"/>
                      <a:r>
                        <a:rPr lang="ja-JP" altLang="en-US" sz="1300" dirty="0">
                          <a:solidFill>
                            <a:srgbClr val="000000"/>
                          </a:solidFill>
                          <a:latin typeface="UD デジタル 教科書体 NP-R"/>
                          <a:ea typeface="UD デジタル 教科書体 NP-R"/>
                        </a:rPr>
                        <a:t>障害の状態や特性及び発達の状態等に応じて、個別指導を受けた被害・加害児童生徒等が、性暴力について正しく理解し、適切に対応する力を身に付けることができるようにする。</a:t>
                      </a:r>
                      <a:endParaRPr kumimoji="1" lang="ja-JP" altLang="en-US" sz="1300" dirty="0">
                        <a:latin typeface="UD デジタル 教科書体 NP-R"/>
                        <a:ea typeface="UD デジタル 教科書体 NP-R"/>
                      </a:endParaRPr>
                    </a:p>
                  </a:txBody>
                  <a:tcPr marL="58473" marR="58473" marT="19262" marB="19262">
                    <a:lnL w="63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659" name="テキスト 491"/>
          <p:cNvSpPr txBox="1"/>
          <p:nvPr/>
        </p:nvSpPr>
        <p:spPr>
          <a:xfrm>
            <a:off x="252809" y="1062534"/>
            <a:ext cx="9131500" cy="559256"/>
          </a:xfrm>
          <a:prstGeom prst="rect">
            <a:avLst/>
          </a:prstGeom>
        </p:spPr>
        <p:txBody>
          <a:bodyPr wrap="square">
            <a:spAutoFit/>
          </a:bodyPr>
          <a:lstStyle/>
          <a:p>
            <a:pPr algn="l"/>
            <a:r>
              <a:rPr lang="ja-JP" altLang="en-US" sz="1517" dirty="0">
                <a:latin typeface="UD デジタル 教科書体 NP-R"/>
                <a:ea typeface="UD デジタル 教科書体 NP-R"/>
              </a:rPr>
              <a:t>生命の安全教育を推進し、また学校教育全体で性暴力防止に向けた取組を進めることで、各段階において、以下に示すねらいを達成することを目指すものとする。</a:t>
            </a:r>
            <a:endParaRPr sz="1517" dirty="0">
              <a:latin typeface="UD デジタル 教科書体 NP-R"/>
              <a:ea typeface="UD デジタル 教科書体 NP-R"/>
            </a:endParaRPr>
          </a:p>
        </p:txBody>
      </p:sp>
      <p:sp>
        <p:nvSpPr>
          <p:cNvPr id="1660" name="角丸四角形 518"/>
          <p:cNvSpPr/>
          <p:nvPr/>
        </p:nvSpPr>
        <p:spPr>
          <a:xfrm>
            <a:off x="252809" y="170408"/>
            <a:ext cx="6262963" cy="704621"/>
          </a:xfrm>
          <a:prstGeom prst="round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lIns="82867" tIns="41433" rIns="82867" bIns="41433" rtlCol="0" anchor="ctr"/>
          <a:lstStyle/>
          <a:p>
            <a:pPr algn="ctr"/>
            <a:r>
              <a:rPr lang="ja-JP" altLang="en-US" sz="3467" dirty="0">
                <a:solidFill>
                  <a:schemeClr val="tx1"/>
                </a:solidFill>
                <a:latin typeface="UD デジタル 教科書体 NK-B" pitchFamily="23" charset="-128"/>
                <a:ea typeface="UD デジタル 教科書体 NK-B" pitchFamily="23" charset="-128"/>
              </a:rPr>
              <a:t>各発達段階におけるねらい</a:t>
            </a:r>
            <a:endParaRPr lang="ja-JP" altLang="en-US" sz="4333" dirty="0">
              <a:latin typeface="UD デジタル 教科書体 NK-B"/>
              <a:ea typeface="UD デジタル 教科書体 NK-B"/>
            </a:endParaRPr>
          </a:p>
        </p:txBody>
      </p:sp>
      <p:sp>
        <p:nvSpPr>
          <p:cNvPr id="2" name="図形 825">
            <a:extLst>
              <a:ext uri="{FF2B5EF4-FFF2-40B4-BE49-F238E27FC236}">
                <a16:creationId xmlns:a16="http://schemas.microsoft.com/office/drawing/2014/main" id="{185BDD6B-7481-74B9-40F0-7EB9D46A73F3}"/>
              </a:ext>
            </a:extLst>
          </p:cNvPr>
          <p:cNvSpPr/>
          <p:nvPr/>
        </p:nvSpPr>
        <p:spPr>
          <a:xfrm>
            <a:off x="252809" y="5311054"/>
            <a:ext cx="4278876" cy="1149352"/>
          </a:xfrm>
          <a:prstGeom prst="roundRect">
            <a:avLst/>
          </a:prstGeom>
          <a:ln w="6350" cap="flat" cmpd="sng" algn="ctr">
            <a:noFill/>
            <a:prstDash val="solid"/>
            <a:miter lim="800000"/>
          </a:ln>
        </p:spPr>
        <p:style>
          <a:lnRef idx="1">
            <a:schemeClr val="accent2"/>
          </a:lnRef>
          <a:fillRef idx="2">
            <a:schemeClr val="accent2"/>
          </a:fillRef>
          <a:effectRef idx="1">
            <a:schemeClr val="accent2"/>
          </a:effectRef>
          <a:fontRef idx="minor">
            <a:schemeClr val="dk1"/>
          </a:fontRef>
        </p:style>
        <p:txBody>
          <a:bodyPr anchor="ctr"/>
          <a:lstStyle/>
          <a:p>
            <a:pPr algn="ctr">
              <a:defRPr lang="ja-JP" altLang="en-US"/>
            </a:pPr>
            <a:r>
              <a:rPr lang="ja-JP" altLang="en-US" sz="3200" dirty="0">
                <a:latin typeface="UD デジタル 教科書体 NP-B" panose="02020700000000000000" pitchFamily="18" charset="-128"/>
                <a:ea typeface="UD デジタル 教科書体 NP-B" panose="02020700000000000000" pitchFamily="18" charset="-128"/>
              </a:rPr>
              <a:t>自分と相手の心と体を大切にすること</a:t>
            </a:r>
          </a:p>
        </p:txBody>
      </p:sp>
      <p:sp>
        <p:nvSpPr>
          <p:cNvPr id="3" name="図形 826">
            <a:extLst>
              <a:ext uri="{FF2B5EF4-FFF2-40B4-BE49-F238E27FC236}">
                <a16:creationId xmlns:a16="http://schemas.microsoft.com/office/drawing/2014/main" id="{5A0E98F1-2133-68DF-6DD5-4F5B7A0459CF}"/>
              </a:ext>
            </a:extLst>
          </p:cNvPr>
          <p:cNvSpPr/>
          <p:nvPr/>
        </p:nvSpPr>
        <p:spPr>
          <a:xfrm>
            <a:off x="5229081" y="5311054"/>
            <a:ext cx="4278876" cy="1149352"/>
          </a:xfrm>
          <a:prstGeom prst="roundRect">
            <a:avLst/>
          </a:prstGeom>
          <a:ln w="6350" cap="flat" cmpd="sng" algn="ctr">
            <a:noFill/>
            <a:prstDash val="solid"/>
            <a:miter lim="800000"/>
          </a:ln>
        </p:spPr>
        <p:style>
          <a:lnRef idx="1">
            <a:schemeClr val="accent5"/>
          </a:lnRef>
          <a:fillRef idx="2">
            <a:schemeClr val="accent5"/>
          </a:fillRef>
          <a:effectRef idx="1">
            <a:schemeClr val="accent5"/>
          </a:effectRef>
          <a:fontRef idx="minor">
            <a:schemeClr val="dk1"/>
          </a:fontRef>
        </p:style>
        <p:txBody>
          <a:bodyPr anchor="ctr"/>
          <a:lstStyle/>
          <a:p>
            <a:pPr algn="ctr">
              <a:defRPr lang="ja-JP" altLang="en-US"/>
            </a:pPr>
            <a:r>
              <a:rPr lang="ja-JP" altLang="en-US" sz="2800" dirty="0">
                <a:latin typeface="UD デジタル 教科書体 NP-B" panose="02020700000000000000" pitchFamily="18" charset="-128"/>
                <a:ea typeface="UD デジタル 教科書体 NP-B" panose="02020700000000000000" pitchFamily="18" charset="-128"/>
              </a:rPr>
              <a:t>被害に遭ったとき等の</a:t>
            </a:r>
          </a:p>
          <a:p>
            <a:pPr algn="ctr">
              <a:defRPr lang="ja-JP" altLang="en-US"/>
            </a:pPr>
            <a:r>
              <a:rPr lang="ja-JP" altLang="en-US" sz="2800" dirty="0">
                <a:latin typeface="UD デジタル 教科書体 NP-B" panose="02020700000000000000" pitchFamily="18" charset="-128"/>
                <a:ea typeface="UD デジタル 教科書体 NP-B" panose="02020700000000000000" pitchFamily="18" charset="-128"/>
              </a:rPr>
              <a:t>適切な対応</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4" name="四角形 423"/>
          <p:cNvSpPr>
            <a:spLocks noGrp="1"/>
          </p:cNvSpPr>
          <p:nvPr>
            <p:ph type="sldNum" sz="quarter" idx="12"/>
          </p:nvPr>
        </p:nvSpPr>
        <p:spPr>
          <a:prstGeom prst="rect">
            <a:avLst/>
          </a:prstGeom>
        </p:spPr>
        <p:txBody>
          <a:bodyPr/>
          <a:lstStyle/>
          <a:p>
            <a:fld id="{F8D8928E-AA9A-4D89-BC1F-A2C05AB4BD92}" type="slidenum">
              <a:rPr kumimoji="1" lang="ja-JP" altLang="en-US" smtClean="0"/>
              <a:t>16</a:t>
            </a:fld>
            <a:endParaRPr kumimoji="1" lang="ja-JP" altLang="en-US"/>
          </a:p>
        </p:txBody>
      </p:sp>
      <p:sp>
        <p:nvSpPr>
          <p:cNvPr id="2285" name="テキスト 429"/>
          <p:cNvSpPr txBox="1"/>
          <p:nvPr/>
        </p:nvSpPr>
        <p:spPr>
          <a:xfrm>
            <a:off x="253727" y="143602"/>
            <a:ext cx="5553184" cy="584775"/>
          </a:xfrm>
          <a:prstGeom prst="rect">
            <a:avLst/>
          </a:prstGeom>
          <a:solidFill>
            <a:schemeClr val="accent5">
              <a:lumMod val="40000"/>
              <a:lumOff val="60000"/>
            </a:schemeClr>
          </a:solidFill>
        </p:spPr>
        <p:txBody>
          <a:bodyPr wrap="square">
            <a:spAutoFit/>
          </a:bodyPr>
          <a:lstStyle/>
          <a:p>
            <a:pPr algn="l">
              <a:defRPr lang="ja-JP" altLang="en-US"/>
            </a:pPr>
            <a:r>
              <a:rPr lang="ja-JP" altLang="en-US" sz="3200" dirty="0">
                <a:latin typeface="UD デジタル 教科書体 NP-B" panose="02020700000000000000" pitchFamily="18" charset="-128"/>
                <a:ea typeface="UD デジタル 教科書体 NP-B" panose="02020700000000000000" pitchFamily="18" charset="-128"/>
              </a:rPr>
              <a:t>各発達段階における指導内容</a:t>
            </a:r>
          </a:p>
        </p:txBody>
      </p:sp>
      <p:graphicFrame>
        <p:nvGraphicFramePr>
          <p:cNvPr id="2286" name="四角形 430"/>
          <p:cNvGraphicFramePr>
            <a:graphicFrameLocks noGrp="1"/>
          </p:cNvGraphicFramePr>
          <p:nvPr/>
        </p:nvGraphicFramePr>
        <p:xfrm>
          <a:off x="392113" y="891048"/>
          <a:ext cx="9253413" cy="5572760"/>
        </p:xfrm>
        <a:graphic>
          <a:graphicData uri="http://schemas.openxmlformats.org/drawingml/2006/table">
            <a:tbl>
              <a:tblPr firstRow="1" bandRow="1">
                <a:tableStyleId>{5940675A-B579-460E-94D1-54222C63F5DA}</a:tableStyleId>
              </a:tblPr>
              <a:tblGrid>
                <a:gridCol w="410000">
                  <a:extLst>
                    <a:ext uri="{9D8B030D-6E8A-4147-A177-3AD203B41FA5}">
                      <a16:colId xmlns:a16="http://schemas.microsoft.com/office/drawing/2014/main" val="20000"/>
                    </a:ext>
                  </a:extLst>
                </a:gridCol>
                <a:gridCol w="1631027">
                  <a:extLst>
                    <a:ext uri="{9D8B030D-6E8A-4147-A177-3AD203B41FA5}">
                      <a16:colId xmlns:a16="http://schemas.microsoft.com/office/drawing/2014/main" val="20001"/>
                    </a:ext>
                  </a:extLst>
                </a:gridCol>
                <a:gridCol w="424258">
                  <a:extLst>
                    <a:ext uri="{9D8B030D-6E8A-4147-A177-3AD203B41FA5}">
                      <a16:colId xmlns:a16="http://schemas.microsoft.com/office/drawing/2014/main" val="20002"/>
                    </a:ext>
                  </a:extLst>
                </a:gridCol>
                <a:gridCol w="424258">
                  <a:extLst>
                    <a:ext uri="{9D8B030D-6E8A-4147-A177-3AD203B41FA5}">
                      <a16:colId xmlns:a16="http://schemas.microsoft.com/office/drawing/2014/main" val="20003"/>
                    </a:ext>
                  </a:extLst>
                </a:gridCol>
                <a:gridCol w="424258">
                  <a:extLst>
                    <a:ext uri="{9D8B030D-6E8A-4147-A177-3AD203B41FA5}">
                      <a16:colId xmlns:a16="http://schemas.microsoft.com/office/drawing/2014/main" val="20004"/>
                    </a:ext>
                  </a:extLst>
                </a:gridCol>
                <a:gridCol w="424258">
                  <a:extLst>
                    <a:ext uri="{9D8B030D-6E8A-4147-A177-3AD203B41FA5}">
                      <a16:colId xmlns:a16="http://schemas.microsoft.com/office/drawing/2014/main" val="20005"/>
                    </a:ext>
                  </a:extLst>
                </a:gridCol>
                <a:gridCol w="424258">
                  <a:extLst>
                    <a:ext uri="{9D8B030D-6E8A-4147-A177-3AD203B41FA5}">
                      <a16:colId xmlns:a16="http://schemas.microsoft.com/office/drawing/2014/main" val="20006"/>
                    </a:ext>
                  </a:extLst>
                </a:gridCol>
                <a:gridCol w="424258">
                  <a:extLst>
                    <a:ext uri="{9D8B030D-6E8A-4147-A177-3AD203B41FA5}">
                      <a16:colId xmlns:a16="http://schemas.microsoft.com/office/drawing/2014/main" val="20007"/>
                    </a:ext>
                  </a:extLst>
                </a:gridCol>
                <a:gridCol w="424258">
                  <a:extLst>
                    <a:ext uri="{9D8B030D-6E8A-4147-A177-3AD203B41FA5}">
                      <a16:colId xmlns:a16="http://schemas.microsoft.com/office/drawing/2014/main" val="20008"/>
                    </a:ext>
                  </a:extLst>
                </a:gridCol>
                <a:gridCol w="424258">
                  <a:extLst>
                    <a:ext uri="{9D8B030D-6E8A-4147-A177-3AD203B41FA5}">
                      <a16:colId xmlns:a16="http://schemas.microsoft.com/office/drawing/2014/main" val="20009"/>
                    </a:ext>
                  </a:extLst>
                </a:gridCol>
                <a:gridCol w="424258">
                  <a:extLst>
                    <a:ext uri="{9D8B030D-6E8A-4147-A177-3AD203B41FA5}">
                      <a16:colId xmlns:a16="http://schemas.microsoft.com/office/drawing/2014/main" val="20010"/>
                    </a:ext>
                  </a:extLst>
                </a:gridCol>
                <a:gridCol w="424258">
                  <a:extLst>
                    <a:ext uri="{9D8B030D-6E8A-4147-A177-3AD203B41FA5}">
                      <a16:colId xmlns:a16="http://schemas.microsoft.com/office/drawing/2014/main" val="20011"/>
                    </a:ext>
                  </a:extLst>
                </a:gridCol>
                <a:gridCol w="424258">
                  <a:extLst>
                    <a:ext uri="{9D8B030D-6E8A-4147-A177-3AD203B41FA5}">
                      <a16:colId xmlns:a16="http://schemas.microsoft.com/office/drawing/2014/main" val="20012"/>
                    </a:ext>
                  </a:extLst>
                </a:gridCol>
                <a:gridCol w="424258">
                  <a:extLst>
                    <a:ext uri="{9D8B030D-6E8A-4147-A177-3AD203B41FA5}">
                      <a16:colId xmlns:a16="http://schemas.microsoft.com/office/drawing/2014/main" val="20013"/>
                    </a:ext>
                  </a:extLst>
                </a:gridCol>
                <a:gridCol w="424258">
                  <a:extLst>
                    <a:ext uri="{9D8B030D-6E8A-4147-A177-3AD203B41FA5}">
                      <a16:colId xmlns:a16="http://schemas.microsoft.com/office/drawing/2014/main" val="20014"/>
                    </a:ext>
                  </a:extLst>
                </a:gridCol>
                <a:gridCol w="424258">
                  <a:extLst>
                    <a:ext uri="{9D8B030D-6E8A-4147-A177-3AD203B41FA5}">
                      <a16:colId xmlns:a16="http://schemas.microsoft.com/office/drawing/2014/main" val="20015"/>
                    </a:ext>
                  </a:extLst>
                </a:gridCol>
                <a:gridCol w="424258">
                  <a:extLst>
                    <a:ext uri="{9D8B030D-6E8A-4147-A177-3AD203B41FA5}">
                      <a16:colId xmlns:a16="http://schemas.microsoft.com/office/drawing/2014/main" val="20016"/>
                    </a:ext>
                  </a:extLst>
                </a:gridCol>
                <a:gridCol w="424258">
                  <a:extLst>
                    <a:ext uri="{9D8B030D-6E8A-4147-A177-3AD203B41FA5}">
                      <a16:colId xmlns:a16="http://schemas.microsoft.com/office/drawing/2014/main" val="20017"/>
                    </a:ext>
                  </a:extLst>
                </a:gridCol>
                <a:gridCol w="424258">
                  <a:extLst>
                    <a:ext uri="{9D8B030D-6E8A-4147-A177-3AD203B41FA5}">
                      <a16:colId xmlns:a16="http://schemas.microsoft.com/office/drawing/2014/main" val="20018"/>
                    </a:ext>
                  </a:extLst>
                </a:gridCol>
              </a:tblGrid>
              <a:tr h="220202">
                <a:tc rowSpan="2" gridSpan="2">
                  <a:txBody>
                    <a:bodyPr/>
                    <a:lstStyle/>
                    <a:p>
                      <a:pPr algn="r"/>
                      <a:r>
                        <a:rPr kumimoji="1" lang="ja-JP" altLang="en-US" sz="1200" dirty="0"/>
                        <a:t>年齢</a:t>
                      </a:r>
                    </a:p>
                  </a:txBody>
                  <a:tcPr anchor="b">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hMerge="1">
                  <a:txBody>
                    <a:bodyPr/>
                    <a:lstStyle/>
                    <a:p>
                      <a:endParaRPr kumimoji="1" lang="ja-JP" altLang="en-US" dirty="0"/>
                    </a:p>
                  </a:txBody>
                  <a:tcPr/>
                </a:tc>
                <a:tc gridSpan="3">
                  <a:txBody>
                    <a:bodyPr/>
                    <a:lstStyle/>
                    <a:p>
                      <a:pPr algn="ctr"/>
                      <a:r>
                        <a:rPr kumimoji="1" lang="ja-JP" altLang="en-US" dirty="0"/>
                        <a:t>幼児期</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gridSpan="6">
                  <a:txBody>
                    <a:bodyPr/>
                    <a:lstStyle/>
                    <a:p>
                      <a:pPr algn="ctr"/>
                      <a:r>
                        <a:rPr kumimoji="1" lang="ja-JP" altLang="en-US" dirty="0"/>
                        <a:t>小学校</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pPr algn="ctr"/>
                      <a:endParaRPr kumimoji="1" lang="ja-JP" altLang="en-US" dirty="0"/>
                    </a:p>
                  </a:txBody>
                  <a:tcPr anchor="ctr"/>
                </a:tc>
                <a:tc gridSpan="3">
                  <a:txBody>
                    <a:bodyPr/>
                    <a:lstStyle/>
                    <a:p>
                      <a:pPr algn="ctr"/>
                      <a:r>
                        <a:rPr kumimoji="1" lang="ja-JP" altLang="en-US" dirty="0"/>
                        <a:t>中学校</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dirty="0"/>
                        <a:t>高校</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gridSpan="2">
                  <a:txBody>
                    <a:bodyPr/>
                    <a:lstStyle/>
                    <a:p>
                      <a:pPr algn="ctr"/>
                      <a:r>
                        <a:rPr kumimoji="1" lang="ja-JP" altLang="en-US" dirty="0"/>
                        <a:t>大学</a:t>
                      </a: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hMerge="1">
                  <a:txBody>
                    <a:bodyPr/>
                    <a:lstStyle/>
                    <a:p>
                      <a:endParaRPr kumimoji="1" lang="ja-JP" altLang="en-US" dirty="0"/>
                    </a:p>
                  </a:txBody>
                  <a:tcPr/>
                </a:tc>
                <a:extLst>
                  <a:ext uri="{0D108BD9-81ED-4DB2-BD59-A6C34878D82A}">
                    <a16:rowId xmlns:a16="http://schemas.microsoft.com/office/drawing/2014/main" val="10000"/>
                  </a:ext>
                </a:extLst>
              </a:tr>
              <a:tr h="349250">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1400" dirty="0">
                          <a:latin typeface="+mj-ea"/>
                          <a:ea typeface="+mj-ea"/>
                        </a:rPr>
                        <a:t>4</a:t>
                      </a:r>
                    </a:p>
                  </a:txBody>
                  <a:tcPr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5</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6</a:t>
                      </a:r>
                    </a:p>
                  </a:txBody>
                  <a:tcPr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7</a:t>
                      </a:r>
                    </a:p>
                  </a:txBody>
                  <a:tcPr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8</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9</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10</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11</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12</a:t>
                      </a:r>
                    </a:p>
                  </a:txBody>
                  <a:tcPr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13</a:t>
                      </a:r>
                    </a:p>
                  </a:txBody>
                  <a:tcPr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14</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15</a:t>
                      </a:r>
                    </a:p>
                  </a:txBody>
                  <a:tcPr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16</a:t>
                      </a:r>
                    </a:p>
                  </a:txBody>
                  <a:tcPr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17</a:t>
                      </a:r>
                    </a:p>
                  </a:txBody>
                  <a:tcPr anchor="ct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18</a:t>
                      </a:r>
                    </a:p>
                  </a:txBody>
                  <a:tcPr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19</a:t>
                      </a:r>
                    </a:p>
                  </a:txBody>
                  <a:tcPr anchor="ct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pPr algn="ctr"/>
                      <a:r>
                        <a:rPr kumimoji="1" lang="ja-JP" altLang="en-US" sz="1400" dirty="0">
                          <a:latin typeface="+mj-ea"/>
                          <a:ea typeface="+mj-ea"/>
                        </a:rPr>
                        <a:t>20</a:t>
                      </a:r>
                    </a:p>
                  </a:txBody>
                  <a:tcPr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9750">
                <a:tc rowSpan="9">
                  <a:txBody>
                    <a:bodyPr/>
                    <a:lstStyle/>
                    <a:p>
                      <a:r>
                        <a:rPr kumimoji="1" lang="ja-JP" altLang="en-US" dirty="0"/>
                        <a:t>指導内容</a:t>
                      </a:r>
                    </a:p>
                  </a:txBody>
                  <a:tcPr anchor="ct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kumimoji="1" lang="ja-JP" altLang="en-US" sz="1200" dirty="0"/>
                        <a:t>自他の尊重</a:t>
                      </a:r>
                      <a:endParaRPr kumimoji="1" lang="ja-JP" altLang="en-US" sz="1400" dirty="0"/>
                    </a:p>
                  </a:txBody>
                  <a:tcPr marL="99060" marR="99060" anchor="ct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T w="28575" cap="flat" cmpd="sng" algn="ctr">
                      <a:solidFill>
                        <a:srgbClr val="000000"/>
                      </a:solidFill>
                      <a:prstDash val="solid"/>
                      <a:round/>
                      <a:headEnd type="none" w="med" len="med"/>
                      <a:tailEnd type="none" w="med" len="med"/>
                    </a:lnT>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539750">
                <a:tc vMerge="1">
                  <a:txBody>
                    <a:bodyPr/>
                    <a:lstStyle/>
                    <a:p>
                      <a:endParaRPr kumimoji="1" lang="ja-JP" altLang="en-US"/>
                    </a:p>
                  </a:txBody>
                  <a:tcPr marL="99060" marR="99060" vert="eaVert"/>
                </a:tc>
                <a:tc>
                  <a:txBody>
                    <a:bodyPr/>
                    <a:lstStyle/>
                    <a:p>
                      <a:r>
                        <a:rPr kumimoji="1" lang="ja-JP" altLang="en-US" sz="1200" dirty="0">
                          <a:latin typeface="+mj-ea"/>
                          <a:ea typeface="+mj-ea"/>
                          <a:cs typeface="+mn-lt"/>
                        </a:rPr>
                        <a:t>水着で隠れる部分</a:t>
                      </a:r>
                      <a:endParaRPr kumimoji="1" lang="ja-JP" altLang="en-US" sz="1400" dirty="0">
                        <a:latin typeface="+mj-ea"/>
                        <a:ea typeface="+mj-ea"/>
                        <a:cs typeface="+mn-lt"/>
                      </a:endParaRP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3"/>
                  </a:ext>
                </a:extLst>
              </a:tr>
              <a:tr h="539750">
                <a:tc vMerge="1">
                  <a:txBody>
                    <a:bodyPr/>
                    <a:lstStyle/>
                    <a:p>
                      <a:endParaRPr kumimoji="1" lang="ja-JP" altLang="en-US" dirty="0"/>
                    </a:p>
                  </a:txBody>
                  <a:tcPr/>
                </a:tc>
                <a:tc>
                  <a:txBody>
                    <a:bodyPr/>
                    <a:lstStyle/>
                    <a:p>
                      <a:r>
                        <a:rPr kumimoji="1" lang="ja-JP" altLang="en-US" sz="1200" dirty="0">
                          <a:latin typeface="+mj-ea"/>
                          <a:ea typeface="+mj-ea"/>
                          <a:cs typeface="+mn-lt"/>
                        </a:rPr>
                        <a:t>SNSの危険性</a:t>
                      </a:r>
                      <a:endParaRPr kumimoji="1" lang="ja-JP" altLang="en-US" sz="1400" dirty="0">
                        <a:latin typeface="+mj-ea"/>
                        <a:ea typeface="+mj-ea"/>
                        <a:cs typeface="+mn-lt"/>
                      </a:endParaRP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4"/>
                  </a:ext>
                </a:extLst>
              </a:tr>
              <a:tr h="592666">
                <a:tc vMerge="1">
                  <a:txBody>
                    <a:bodyPr/>
                    <a:lstStyle/>
                    <a:p>
                      <a:endParaRPr kumimoji="1" lang="ja-JP" altLang="en-US" dirty="0"/>
                    </a:p>
                  </a:txBody>
                  <a:tcPr/>
                </a:tc>
                <a:tc>
                  <a:txBody>
                    <a:bodyPr/>
                    <a:lstStyle/>
                    <a:p>
                      <a:r>
                        <a:rPr kumimoji="1" lang="ja-JP" altLang="en-US" sz="1200" dirty="0">
                          <a:latin typeface="+mj-ea"/>
                          <a:ea typeface="+mj-ea"/>
                          <a:cs typeface="+mn-lt"/>
                        </a:rPr>
                        <a:t>性暴力について</a:t>
                      </a:r>
                      <a:endParaRPr kumimoji="1" lang="ja-JP" altLang="en-US" sz="1400" dirty="0">
                        <a:latin typeface="+mj-ea"/>
                        <a:ea typeface="+mj-ea"/>
                        <a:cs typeface="+mn-lt"/>
                      </a:endParaRP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5"/>
                  </a:ext>
                </a:extLst>
              </a:tr>
              <a:tr h="486834">
                <a:tc vMerge="1">
                  <a:txBody>
                    <a:bodyPr/>
                    <a:lstStyle/>
                    <a:p>
                      <a:endParaRPr kumimoji="1" lang="ja-JP" altLang="en-US" dirty="0"/>
                    </a:p>
                  </a:txBody>
                  <a:tcPr/>
                </a:tc>
                <a:tc>
                  <a:txBody>
                    <a:bodyPr/>
                    <a:lstStyle/>
                    <a:p>
                      <a:r>
                        <a:rPr kumimoji="1" lang="ja-JP" altLang="en-US" sz="1200" dirty="0">
                          <a:latin typeface="+mj-ea"/>
                          <a:ea typeface="+mj-ea"/>
                          <a:cs typeface="+mn-lt"/>
                        </a:rPr>
                        <a:t>デートDV</a:t>
                      </a:r>
                      <a:endParaRPr kumimoji="1" lang="ja-JP" altLang="en-US" sz="1400" dirty="0">
                        <a:latin typeface="+mj-ea"/>
                        <a:ea typeface="+mj-ea"/>
                        <a:cs typeface="+mn-lt"/>
                      </a:endParaRP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6"/>
                  </a:ext>
                </a:extLst>
              </a:tr>
              <a:tr h="539750">
                <a:tc vMerge="1">
                  <a:txBody>
                    <a:bodyPr/>
                    <a:lstStyle/>
                    <a:p>
                      <a:endParaRPr kumimoji="1" lang="ja-JP" altLang="en-US" dirty="0"/>
                    </a:p>
                  </a:txBody>
                  <a:tcPr/>
                </a:tc>
                <a:tc>
                  <a:txBody>
                    <a:bodyPr/>
                    <a:lstStyle/>
                    <a:p>
                      <a:r>
                        <a:rPr kumimoji="1" lang="ja-JP" altLang="en-US" sz="1200" dirty="0">
                          <a:latin typeface="+mj-ea"/>
                          <a:ea typeface="+mj-ea"/>
                          <a:cs typeface="+mn-lt"/>
                        </a:rPr>
                        <a:t>JKビジネス</a:t>
                      </a:r>
                      <a:endParaRPr kumimoji="1" lang="ja-JP" altLang="en-US" sz="1400" dirty="0">
                        <a:latin typeface="+mj-ea"/>
                        <a:ea typeface="+mj-ea"/>
                        <a:cs typeface="+mn-lt"/>
                      </a:endParaRP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7"/>
                  </a:ext>
                </a:extLst>
              </a:tr>
              <a:tr h="539750">
                <a:tc vMerge="1">
                  <a:txBody>
                    <a:bodyPr/>
                    <a:lstStyle/>
                    <a:p>
                      <a:endParaRPr kumimoji="1" lang="ja-JP" altLang="en-US" dirty="0"/>
                    </a:p>
                  </a:txBody>
                  <a:tcPr/>
                </a:tc>
                <a:tc>
                  <a:txBody>
                    <a:bodyPr/>
                    <a:lstStyle/>
                    <a:p>
                      <a:r>
                        <a:rPr kumimoji="1" lang="ja-JP" altLang="en-US" sz="1200" dirty="0"/>
                        <a:t>セクシュアルハラスメント</a:t>
                      </a:r>
                      <a:endParaRPr kumimoji="1" lang="ja-JP" altLang="en-US" sz="1400" dirty="0"/>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8"/>
                  </a:ext>
                </a:extLst>
              </a:tr>
              <a:tr h="539750">
                <a:tc vMerge="1">
                  <a:txBody>
                    <a:bodyPr/>
                    <a:lstStyle/>
                    <a:p>
                      <a:endParaRPr kumimoji="1" lang="ja-JP" altLang="en-US" dirty="0"/>
                    </a:p>
                  </a:txBody>
                  <a:tcPr/>
                </a:tc>
                <a:tc>
                  <a:txBody>
                    <a:bodyPr/>
                    <a:lstStyle/>
                    <a:p>
                      <a:r>
                        <a:rPr kumimoji="1" lang="ja-JP" altLang="en-US" sz="1200" dirty="0"/>
                        <a:t>レイプドラック・</a:t>
                      </a:r>
                      <a:endParaRPr kumimoji="1" lang="ja-JP" altLang="en-US" sz="1400" dirty="0"/>
                    </a:p>
                    <a:p>
                      <a:r>
                        <a:rPr kumimoji="1" lang="ja-JP" altLang="en-US" sz="1200" dirty="0"/>
                        <a:t>酩酊に乗じた性犯罪</a:t>
                      </a:r>
                    </a:p>
                  </a:txBody>
                  <a:tcPr marL="99060" marR="99060" anchor="ct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9"/>
                  </a:ext>
                </a:extLst>
              </a:tr>
              <a:tr h="539750">
                <a:tc vMerge="1">
                  <a:txBody>
                    <a:bodyPr/>
                    <a:lstStyle/>
                    <a:p>
                      <a:endParaRPr kumimoji="1" lang="ja-JP" altLang="en-US" dirty="0"/>
                    </a:p>
                  </a:txBody>
                  <a:tcPr/>
                </a:tc>
                <a:tc>
                  <a:txBody>
                    <a:bodyPr/>
                    <a:lstStyle/>
                    <a:p>
                      <a:r>
                        <a:rPr kumimoji="1" lang="ja-JP" altLang="en-US" sz="1200" dirty="0"/>
                        <a:t>AV出演強要</a:t>
                      </a:r>
                      <a:endParaRPr kumimoji="1" lang="ja-JP" altLang="en-US" sz="1400" dirty="0"/>
                    </a:p>
                  </a:txBody>
                  <a:tcPr marL="99060" marR="99060" anchor="ct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L w="28575" cap="flat" cmpd="sng" algn="ctr">
                      <a:solidFill>
                        <a:srgbClr val="000000"/>
                      </a:solidFill>
                      <a:prstDash val="solid"/>
                      <a:round/>
                      <a:headEnd type="none" w="med" len="med"/>
                      <a:tailEnd type="none" w="med" len="med"/>
                    </a:lnL>
                    <a:lnB w="28575" cap="flat" cmpd="sng" algn="ctr">
                      <a:solidFill>
                        <a:srgbClr val="000000"/>
                      </a:solidFill>
                      <a:prstDash val="solid"/>
                      <a:round/>
                      <a:headEnd type="none" w="med" len="med"/>
                      <a:tailEnd type="none" w="med" len="med"/>
                    </a:lnB>
                  </a:tcPr>
                </a:tc>
                <a:tc>
                  <a:txBody>
                    <a:bodyPr/>
                    <a:lstStyle/>
                    <a:p>
                      <a:endParaRPr kumimoji="1" lang="ja-JP" altLang="en-US" dirty="0"/>
                    </a:p>
                  </a:txBody>
                  <a:tcPr>
                    <a:lnR w="28575" cap="flat" cmpd="sng" algn="ctr">
                      <a:solidFill>
                        <a:srgbClr val="000000"/>
                      </a:solidFill>
                      <a:prstDash val="solid"/>
                      <a:round/>
                      <a:headEnd type="none" w="med" len="med"/>
                      <a:tailEnd type="none" w="med" len="med"/>
                    </a:lnR>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pSp>
        <p:nvGrpSpPr>
          <p:cNvPr id="2287" name="グループ 827"/>
          <p:cNvGrpSpPr/>
          <p:nvPr/>
        </p:nvGrpSpPr>
        <p:grpSpPr>
          <a:xfrm>
            <a:off x="2829354" y="1724323"/>
            <a:ext cx="6817371" cy="4680270"/>
            <a:chOff x="2829354" y="1527157"/>
            <a:chExt cx="6817371" cy="4680270"/>
          </a:xfrm>
        </p:grpSpPr>
        <p:sp>
          <p:nvSpPr>
            <p:cNvPr id="2288" name="図形 431"/>
            <p:cNvSpPr/>
            <p:nvPr/>
          </p:nvSpPr>
          <p:spPr>
            <a:xfrm>
              <a:off x="2829406" y="1527157"/>
              <a:ext cx="6816196" cy="35509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89" name="図形 432"/>
            <p:cNvSpPr/>
            <p:nvPr/>
          </p:nvSpPr>
          <p:spPr>
            <a:xfrm>
              <a:off x="2829354" y="2073887"/>
              <a:ext cx="3404704"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0" name="図形 433"/>
            <p:cNvSpPr/>
            <p:nvPr/>
          </p:nvSpPr>
          <p:spPr>
            <a:xfrm>
              <a:off x="5395029" y="2603957"/>
              <a:ext cx="4245144"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1" name="図形 434"/>
            <p:cNvSpPr/>
            <p:nvPr/>
          </p:nvSpPr>
          <p:spPr>
            <a:xfrm>
              <a:off x="6240897" y="3194981"/>
              <a:ext cx="3404704"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2" name="図形 435"/>
            <p:cNvSpPr/>
            <p:nvPr/>
          </p:nvSpPr>
          <p:spPr>
            <a:xfrm>
              <a:off x="6234798" y="3686787"/>
              <a:ext cx="2579321"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3" name="図形 436"/>
            <p:cNvSpPr/>
            <p:nvPr/>
          </p:nvSpPr>
          <p:spPr>
            <a:xfrm>
              <a:off x="7522451" y="4205370"/>
              <a:ext cx="1292713"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4" name="図形 440"/>
            <p:cNvSpPr/>
            <p:nvPr/>
          </p:nvSpPr>
          <p:spPr>
            <a:xfrm>
              <a:off x="4531706" y="2603957"/>
              <a:ext cx="871237" cy="37767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lang="ja-JP" altLang="en-US"/>
              </a:pPr>
              <a:endParaRPr lang="ja-JP" altLang="en-US"/>
            </a:p>
          </p:txBody>
        </p:sp>
        <p:sp>
          <p:nvSpPr>
            <p:cNvPr id="2295" name="図形 441"/>
            <p:cNvSpPr/>
            <p:nvPr/>
          </p:nvSpPr>
          <p:spPr>
            <a:xfrm>
              <a:off x="8815255" y="3686787"/>
              <a:ext cx="823256" cy="377670"/>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a:defRPr lang="ja-JP" altLang="en-US"/>
              </a:pPr>
              <a:endParaRPr lang="ja-JP" altLang="en-US"/>
            </a:p>
          </p:txBody>
        </p:sp>
        <p:sp>
          <p:nvSpPr>
            <p:cNvPr id="2296" name="図形 442"/>
            <p:cNvSpPr/>
            <p:nvPr/>
          </p:nvSpPr>
          <p:spPr>
            <a:xfrm>
              <a:off x="7515251" y="4823437"/>
              <a:ext cx="2131472"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7" name="図形 443"/>
            <p:cNvSpPr/>
            <p:nvPr/>
          </p:nvSpPr>
          <p:spPr>
            <a:xfrm>
              <a:off x="8689702" y="5299687"/>
              <a:ext cx="938076"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sp>
          <p:nvSpPr>
            <p:cNvPr id="2298" name="図形 444"/>
            <p:cNvSpPr/>
            <p:nvPr/>
          </p:nvSpPr>
          <p:spPr>
            <a:xfrm>
              <a:off x="8708649" y="5829757"/>
              <a:ext cx="938076" cy="37767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lang="ja-JP" altLang="en-US"/>
              </a:pPr>
              <a:endParaRPr lang="ja-JP"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 name="四角形 517"/>
          <p:cNvSpPr>
            <a:spLocks noGrp="1"/>
          </p:cNvSpPr>
          <p:nvPr>
            <p:ph type="sldNum" sz="quarter" idx="12"/>
          </p:nvPr>
        </p:nvSpPr>
        <p:spPr>
          <a:prstGeom prst="rect">
            <a:avLst/>
          </a:prstGeom>
        </p:spPr>
        <p:txBody>
          <a:bodyPr/>
          <a:lstStyle/>
          <a:p>
            <a:fld id="{F8D8928E-AA9A-4D89-BC1F-A2C05AB4BD92}" type="slidenum">
              <a:rPr kumimoji="1" lang="ja-JP" altLang="en-US" smtClean="0"/>
              <a:t>17</a:t>
            </a:fld>
            <a:endParaRPr kumimoji="1" lang="ja-JP" altLang="en-US"/>
          </a:p>
        </p:txBody>
      </p:sp>
      <p:sp>
        <p:nvSpPr>
          <p:cNvPr id="2301" name="テキスト 422"/>
          <p:cNvSpPr txBox="1"/>
          <p:nvPr/>
        </p:nvSpPr>
        <p:spPr>
          <a:xfrm>
            <a:off x="253536" y="195480"/>
            <a:ext cx="9254451" cy="706993"/>
          </a:xfrm>
          <a:prstGeom prst="rect">
            <a:avLst/>
          </a:prstGeom>
        </p:spPr>
        <p:txBody>
          <a:bodyPr wrap="square">
            <a:spAutoFit/>
          </a:bodyPr>
          <a:lstStyle/>
          <a:p>
            <a:pPr algn="l">
              <a:defRPr lang="ja-JP" altLang="en-US"/>
            </a:pPr>
            <a:r>
              <a:rPr lang="ja-JP" altLang="en-US" sz="4000" dirty="0">
                <a:latin typeface="UD デジタル 教科書体 NP-B" panose="02020700000000000000" pitchFamily="18" charset="-128"/>
                <a:ea typeface="UD デジタル 教科書体 NP-B" panose="02020700000000000000" pitchFamily="18" charset="-128"/>
              </a:rPr>
              <a:t>留意事項</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2302" name="テキスト 452"/>
          <p:cNvSpPr txBox="1"/>
          <p:nvPr/>
        </p:nvSpPr>
        <p:spPr>
          <a:xfrm>
            <a:off x="258996" y="1082113"/>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教材の使用について</a:t>
            </a:r>
          </a:p>
        </p:txBody>
      </p:sp>
      <p:sp>
        <p:nvSpPr>
          <p:cNvPr id="2303" name="四角形 521"/>
          <p:cNvSpPr>
            <a:spLocks noGrp="1"/>
          </p:cNvSpPr>
          <p:nvPr>
            <p:ph idx="1"/>
          </p:nvPr>
        </p:nvSpPr>
        <p:spPr>
          <a:xfrm>
            <a:off x="681038" y="2025276"/>
            <a:ext cx="8543925" cy="3740277"/>
          </a:xfrm>
          <a:prstGeom prst="rect">
            <a:avLst/>
          </a:prstGeom>
        </p:spPr>
        <p:txBody>
          <a:bodyPr>
            <a:normAutofit/>
          </a:bodyPr>
          <a:lstStyle/>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児童生徒の発達段階や学校の状況を踏まえ、</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必要に応じて修正、加除が可能</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である。</a:t>
            </a:r>
            <a:endParaRPr kumimoji="1" lang="ja-JP" altLang="en-US" sz="10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各教科をはじめ</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教育課程内外の様々な活動</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を通じて活用することも可能である。</a:t>
            </a:r>
            <a:endParaRPr lang="en-US" altLang="ja-JP"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K-B"/>
                <a:ea typeface="UD デジタル 教科書体 NK-B"/>
              </a:rPr>
              <a:t>外部講師の活用も可能</a:t>
            </a:r>
            <a:endParaRPr kumimoji="1" lang="ja-JP" altLang="en-US" sz="10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各教科等の授業の中で使用する場合は、</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各教科等の目標や内容を踏まえ、適切に使用</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すること。</a:t>
            </a:r>
            <a:endParaRPr kumimoji="1" lang="en-US" altLang="ja-JP"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endParaRPr kumimoji="1" lang="ja-JP" altLang="en-US" sz="1000" b="1"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0" name="四角形 517"/>
          <p:cNvSpPr>
            <a:spLocks noGrp="1"/>
          </p:cNvSpPr>
          <p:nvPr>
            <p:ph type="sldNum" sz="quarter" idx="12"/>
          </p:nvPr>
        </p:nvSpPr>
        <p:spPr>
          <a:prstGeom prst="rect">
            <a:avLst/>
          </a:prstGeom>
        </p:spPr>
        <p:txBody>
          <a:bodyPr/>
          <a:lstStyle/>
          <a:p>
            <a:fld id="{F8D8928E-AA9A-4D89-BC1F-A2C05AB4BD92}" type="slidenum">
              <a:rPr kumimoji="1" lang="ja-JP" altLang="en-US" smtClean="0"/>
              <a:t>18</a:t>
            </a:fld>
            <a:endParaRPr kumimoji="1" lang="ja-JP" altLang="en-US"/>
          </a:p>
        </p:txBody>
      </p:sp>
      <p:sp>
        <p:nvSpPr>
          <p:cNvPr id="2301" name="テキスト 422"/>
          <p:cNvSpPr txBox="1"/>
          <p:nvPr/>
        </p:nvSpPr>
        <p:spPr>
          <a:xfrm>
            <a:off x="253536" y="143602"/>
            <a:ext cx="9254451" cy="706993"/>
          </a:xfrm>
          <a:prstGeom prst="rect">
            <a:avLst/>
          </a:prstGeom>
        </p:spPr>
        <p:txBody>
          <a:bodyPr wrap="square">
            <a:spAutoFit/>
          </a:bodyPr>
          <a:lstStyle/>
          <a:p>
            <a:pPr algn="l">
              <a:defRPr lang="ja-JP" altLang="en-US"/>
            </a:pPr>
            <a:r>
              <a:rPr lang="ja-JP" altLang="en-US" sz="4000" dirty="0">
                <a:latin typeface="UD デジタル 教科書体 NP-B" panose="02020700000000000000" pitchFamily="18" charset="-128"/>
                <a:ea typeface="UD デジタル 教科書体 NP-B" panose="02020700000000000000" pitchFamily="18" charset="-128"/>
              </a:rPr>
              <a:t>留意事項</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2302" name="テキスト 452"/>
          <p:cNvSpPr txBox="1"/>
          <p:nvPr/>
        </p:nvSpPr>
        <p:spPr>
          <a:xfrm>
            <a:off x="258996" y="850595"/>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教材の使用について</a:t>
            </a:r>
          </a:p>
        </p:txBody>
      </p:sp>
      <p:sp>
        <p:nvSpPr>
          <p:cNvPr id="2303" name="四角形 521"/>
          <p:cNvSpPr>
            <a:spLocks noGrp="1"/>
          </p:cNvSpPr>
          <p:nvPr>
            <p:ph idx="1"/>
          </p:nvPr>
        </p:nvSpPr>
        <p:spPr>
          <a:xfrm>
            <a:off x="681038" y="1768242"/>
            <a:ext cx="8826949" cy="4004227"/>
          </a:xfrm>
          <a:prstGeom prst="rect">
            <a:avLst/>
          </a:prstGeom>
        </p:spPr>
        <p:txBody>
          <a:bodyPr>
            <a:normAutofit/>
          </a:bodyPr>
          <a:lstStyle/>
          <a:p>
            <a:pPr marL="457200" indent="-457200">
              <a:buFont typeface="Wingdings"/>
              <a:buChar char="l"/>
            </a:pPr>
            <a:r>
              <a:rPr kumimoji="1" lang="ja-JP" altLang="en-US" b="1" dirty="0">
                <a:solidFill>
                  <a:schemeClr val="tx1"/>
                </a:solidFill>
                <a:latin typeface="UD デジタル 教科書体 NK-B"/>
                <a:ea typeface="UD デジタル 教科書体 NK-B"/>
              </a:rPr>
              <a:t>教材（スライド）の</a:t>
            </a:r>
            <a:r>
              <a:rPr kumimoji="1" lang="ja-JP" altLang="en-US" b="1" dirty="0">
                <a:solidFill>
                  <a:srgbClr val="FF0000"/>
                </a:solidFill>
                <a:latin typeface="UD デジタル 教科書体 NK-B"/>
                <a:ea typeface="UD デジタル 教科書体 NK-B"/>
              </a:rPr>
              <a:t>一部を大きく拡大して</a:t>
            </a:r>
            <a:r>
              <a:rPr kumimoji="1" lang="ja-JP" altLang="en-US" b="1" dirty="0">
                <a:solidFill>
                  <a:schemeClr val="tx1"/>
                </a:solidFill>
                <a:latin typeface="UD デジタル 教科書体 NK-B"/>
                <a:ea typeface="UD デジタル 教科書体 NK-B"/>
              </a:rPr>
              <a:t>児童生徒に提示することも可能</a:t>
            </a:r>
            <a:endParaRPr kumimoji="1" lang="ja-JP" altLang="en-US" sz="10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人権学習として取り扱う場合は、</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個別人権課題「犯罪被害者等」「子ども」に位置付け、</a:t>
            </a:r>
            <a:r>
              <a:rPr kumimoji="1" lang="ja-JP" altLang="en-US" b="1" dirty="0">
                <a:latin typeface="UD デジタル 教科書体 NP-B" panose="02020700000000000000" pitchFamily="18" charset="-128"/>
                <a:ea typeface="UD デジタル 教科書体 NP-B" panose="02020700000000000000" pitchFamily="18" charset="-128"/>
              </a:rPr>
              <a:t>年間計画にも記載する。</a:t>
            </a:r>
            <a:endParaRPr kumimoji="1" lang="en-US" altLang="ja-JP"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実施回数について</a:t>
            </a:r>
            <a:endParaRPr kumimoji="1" lang="en-US" altLang="ja-JP" b="1"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　 　小学校低・中学年で１回、高学年で１回、</a:t>
            </a:r>
            <a:endParaRPr kumimoji="1" lang="en-US" altLang="ja-JP" b="1"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buNone/>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　 　中学校・高等学校では各３年間で１、２回程度</a:t>
            </a:r>
          </a:p>
        </p:txBody>
      </p:sp>
    </p:spTree>
    <p:extLst>
      <p:ext uri="{BB962C8B-B14F-4D97-AF65-F5344CB8AC3E}">
        <p14:creationId xmlns:p14="http://schemas.microsoft.com/office/powerpoint/2010/main" val="331793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スライド番号プレースホルダ 3"/>
          <p:cNvSpPr>
            <a:spLocks noGrp="1"/>
          </p:cNvSpPr>
          <p:nvPr>
            <p:ph type="sldNum" sz="quarter" idx="12"/>
          </p:nvPr>
        </p:nvSpPr>
        <p:spPr/>
        <p:txBody>
          <a:bodyPr/>
          <a:lstStyle/>
          <a:p>
            <a:fld id="{F8D8928E-AA9A-4D89-BC1F-A2C05AB4BD92}" type="slidenum">
              <a:rPr kumimoji="1" lang="ja-JP" altLang="en-US" smtClean="0"/>
              <a:t>1</a:t>
            </a:fld>
            <a:endParaRPr kumimoji="1" lang="ja-JP" altLang="en-US"/>
          </a:p>
        </p:txBody>
      </p:sp>
      <p:sp>
        <p:nvSpPr>
          <p:cNvPr id="1318" name="テキスト 821"/>
          <p:cNvSpPr txBox="1"/>
          <p:nvPr/>
        </p:nvSpPr>
        <p:spPr>
          <a:xfrm>
            <a:off x="6820592" y="5279709"/>
            <a:ext cx="2579893" cy="306884"/>
          </a:xfrm>
          <a:prstGeom prst="rect">
            <a:avLst/>
          </a:prstGeom>
        </p:spPr>
        <p:txBody>
          <a:bodyPr>
            <a:spAutoFit/>
          </a:bodyPr>
          <a:lstStyle/>
          <a:p>
            <a:pPr>
              <a:defRPr lang="ja-JP" altLang="en-US"/>
            </a:pPr>
            <a:r>
              <a:rPr lang="ja-JP" altLang="en-US" dirty="0">
                <a:latin typeface="UD デジタル 教科書体 NP-B" panose="02020700000000000000" pitchFamily="18" charset="-128"/>
                <a:ea typeface="UD デジタル 教科書体 NP-B" panose="02020700000000000000" pitchFamily="18" charset="-128"/>
              </a:rPr>
              <a:t>徳島県警ホームページより</a:t>
            </a:r>
          </a:p>
        </p:txBody>
      </p:sp>
      <p:sp>
        <p:nvSpPr>
          <p:cNvPr id="1319" name="テキスト 822"/>
          <p:cNvSpPr txBox="1"/>
          <p:nvPr/>
        </p:nvSpPr>
        <p:spPr>
          <a:xfrm>
            <a:off x="1049075" y="5710914"/>
            <a:ext cx="8014229" cy="645438"/>
          </a:xfrm>
          <a:prstGeom prst="rect">
            <a:avLst/>
          </a:prstGeom>
        </p:spPr>
        <p:txBody>
          <a:bodyPr wrap="square">
            <a:spAutoFit/>
          </a:bodyPr>
          <a:lstStyle/>
          <a:p>
            <a:pPr>
              <a:defRPr lang="ja-JP" altLang="en-US"/>
            </a:pP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事件や事故の数だけ被害者が存在する</a:t>
            </a:r>
            <a:endParaRPr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20" name="四角形 823"/>
          <p:cNvSpPr>
            <a:spLocks noGrp="1"/>
          </p:cNvSpPr>
          <p:nvPr>
            <p:ph type="title"/>
          </p:nvPr>
        </p:nvSpPr>
        <p:spPr>
          <a:prstGeom prst="rect">
            <a:avLst/>
          </a:prstGeom>
        </p:spPr>
        <p:txBody>
          <a:bodyPr>
            <a:normAutofit/>
          </a:bodyPr>
          <a:lstStyle/>
          <a:p>
            <a:r>
              <a:rPr kumimoji="1" lang="ja-JP" altLang="en-US" sz="5400" dirty="0">
                <a:latin typeface="UD デジタル 教科書体 NP-B" panose="02020700000000000000" pitchFamily="18" charset="-128"/>
                <a:ea typeface="UD デジタル 教科書体 NP-B" panose="02020700000000000000" pitchFamily="18" charset="-128"/>
              </a:rPr>
              <a:t>犯罪被害者等</a:t>
            </a:r>
            <a:r>
              <a:rPr lang="en-US" altLang="ja-JP" sz="2400" dirty="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その家族や遺族を含む</a:t>
            </a:r>
            <a:r>
              <a:rPr lang="en-US" altLang="ja-JP" sz="2400"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3" name="図 2" descr="グラフ, 折れ線グラフ&#10;&#10;自動的に生成された説明">
            <a:extLst>
              <a:ext uri="{FF2B5EF4-FFF2-40B4-BE49-F238E27FC236}">
                <a16:creationId xmlns:a16="http://schemas.microsoft.com/office/drawing/2014/main" id="{D67A9023-D78C-D088-6D75-1E6ABCDCF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75" y="1526036"/>
            <a:ext cx="8107051" cy="37536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 name="四角形 541"/>
          <p:cNvSpPr>
            <a:spLocks noGrp="1"/>
          </p:cNvSpPr>
          <p:nvPr>
            <p:ph type="sldNum" sz="quarter" idx="12"/>
          </p:nvPr>
        </p:nvSpPr>
        <p:spPr>
          <a:prstGeom prst="rect">
            <a:avLst/>
          </a:prstGeom>
        </p:spPr>
        <p:txBody>
          <a:bodyPr/>
          <a:lstStyle/>
          <a:p>
            <a:fld id="{F8D8928E-AA9A-4D89-BC1F-A2C05AB4BD92}" type="slidenum">
              <a:rPr kumimoji="1" lang="ja-JP" altLang="en-US" smtClean="0"/>
              <a:t>19</a:t>
            </a:fld>
            <a:endParaRPr kumimoji="1" lang="ja-JP" altLang="en-US"/>
          </a:p>
        </p:txBody>
      </p:sp>
      <p:sp>
        <p:nvSpPr>
          <p:cNvPr id="2306" name="テキスト 452"/>
          <p:cNvSpPr txBox="1"/>
          <p:nvPr/>
        </p:nvSpPr>
        <p:spPr>
          <a:xfrm>
            <a:off x="254782" y="251120"/>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養護教諭や専門機関との連携について</a:t>
            </a:r>
          </a:p>
        </p:txBody>
      </p:sp>
      <p:sp>
        <p:nvSpPr>
          <p:cNvPr id="2307" name="四角形 543"/>
          <p:cNvSpPr>
            <a:spLocks noGrp="1"/>
          </p:cNvSpPr>
          <p:nvPr>
            <p:ph idx="1"/>
          </p:nvPr>
        </p:nvSpPr>
        <p:spPr>
          <a:xfrm>
            <a:off x="681038" y="1217235"/>
            <a:ext cx="8543925" cy="3449495"/>
          </a:xfrm>
          <a:prstGeom prst="rect">
            <a:avLst/>
          </a:prstGeom>
        </p:spPr>
        <p:txBody>
          <a:bodyPr>
            <a:normAutofit lnSpcReduction="10000"/>
          </a:bodyPr>
          <a:lstStyle/>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養護教諭と連携し、</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指導内容について共通理解</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を図る。また、養護教諭による</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事前学習</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を実施したり、授業者との</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ティームティーチング</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で授業を実施したりすることでより効果的な授業が可能である。</a:t>
            </a:r>
          </a:p>
          <a:p>
            <a:pPr marL="457200" indent="-457200">
              <a:buFont typeface="Wingdings"/>
              <a:buChar char="l"/>
            </a:pPr>
            <a:endParaRPr kumimoji="1" lang="ja-JP" altLang="en-US" sz="8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専門機関と連携し、</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ゲストティーチャー</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として招聘することで、より専門的な知識の獲得や効果的な学習が可能である。</a:t>
            </a:r>
          </a:p>
        </p:txBody>
      </p:sp>
      <p:sp>
        <p:nvSpPr>
          <p:cNvPr id="2308" name="図形 822"/>
          <p:cNvSpPr/>
          <p:nvPr/>
        </p:nvSpPr>
        <p:spPr>
          <a:xfrm>
            <a:off x="681037" y="4470605"/>
            <a:ext cx="8543925" cy="2064052"/>
          </a:xfrm>
          <a:prstGeom prst="roundRect">
            <a:avLst/>
          </a:prstGeom>
          <a:solidFill>
            <a:srgbClr val="94FF57"/>
          </a:solidFill>
          <a:ln w="6350" cap="flat" cmpd="sng" algn="ctr">
            <a:noFill/>
            <a:prstDash val="solid"/>
            <a:miter lim="800000"/>
          </a:ln>
        </p:spPr>
        <p:style>
          <a:lnRef idx="1">
            <a:schemeClr val="accent6"/>
          </a:lnRef>
          <a:fillRef idx="2">
            <a:schemeClr val="accent6"/>
          </a:fillRef>
          <a:effectRef idx="1">
            <a:schemeClr val="accent6"/>
          </a:effectRef>
          <a:fontRef idx="minor">
            <a:schemeClr val="dk1"/>
          </a:fontRef>
        </p:style>
        <p:txBody>
          <a:bodyPr anchor="ctr"/>
          <a:lstStyle/>
          <a:p>
            <a:pPr algn="l">
              <a:defRPr lang="ja-JP" altLang="en-US"/>
            </a:pPr>
            <a:r>
              <a:rPr lang="ja-JP" altLang="en-US" sz="1600" b="1" dirty="0">
                <a:latin typeface="UD デジタル 教科書体 NP-B" panose="02020700000000000000" pitchFamily="18" charset="-128"/>
                <a:ea typeface="UD デジタル 教科書体 NP-B" panose="02020700000000000000" pitchFamily="18" charset="-128"/>
              </a:rPr>
              <a:t>　徳島県性暴力被害者支援センター</a:t>
            </a:r>
            <a:endParaRPr lang="ja-JP" altLang="en-US" sz="1600" b="0" dirty="0">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1200" b="0" dirty="0">
                <a:latin typeface="UD デジタル 教科書体 NP-B" panose="02020700000000000000" pitchFamily="18" charset="-128"/>
                <a:ea typeface="UD デジタル 教科書体 NP-B" panose="02020700000000000000" pitchFamily="18" charset="-128"/>
              </a:rPr>
              <a:t>　　　　　　　　　　　　　　　　　　　　　　　　　　　　　　　　　　</a:t>
            </a:r>
            <a:endParaRPr lang="ja-JP" altLang="en-US" sz="700" b="1" dirty="0">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2000" b="1" dirty="0">
                <a:latin typeface="UD デジタル 教科書体 NP-B" panose="02020700000000000000" pitchFamily="18" charset="-128"/>
                <a:ea typeface="UD デジタル 教科書体 NP-B" panose="02020700000000000000" pitchFamily="18" charset="-128"/>
              </a:rPr>
              <a:t>　</a:t>
            </a:r>
            <a:r>
              <a:rPr lang="ja-JP" altLang="en-US" sz="2400" b="1" dirty="0">
                <a:latin typeface="UD デジタル 教科書体 NP-B" panose="02020700000000000000" pitchFamily="18" charset="-128"/>
                <a:ea typeface="UD デジタル 教科書体 NP-B" panose="02020700000000000000" pitchFamily="18" charset="-128"/>
              </a:rPr>
              <a:t>よりそいの樹　とくしま</a:t>
            </a:r>
            <a:endParaRPr lang="en-US" altLang="ja-JP" sz="2400" b="1" dirty="0">
              <a:latin typeface="UD デジタル 教科書体 NP-B" panose="02020700000000000000" pitchFamily="18" charset="-128"/>
              <a:ea typeface="UD デジタル 教科書体 NP-B" panose="02020700000000000000" pitchFamily="18" charset="-128"/>
            </a:endParaRPr>
          </a:p>
          <a:p>
            <a:pPr algn="l">
              <a:defRPr lang="ja-JP" altLang="en-US"/>
            </a:pPr>
            <a:endParaRPr lang="ja-JP" altLang="en-US" sz="2000" b="1" dirty="0">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1600" b="1" dirty="0">
                <a:latin typeface="UD デジタル 教科書体 NP-B" panose="02020700000000000000" pitchFamily="18" charset="-128"/>
                <a:ea typeface="UD デジタル 教科書体 NP-B" panose="02020700000000000000" pitchFamily="18" charset="-128"/>
              </a:rPr>
              <a:t>　共通ダイヤル０５７０－００３８８９　　　中央　０８８－６２３－５１１１</a:t>
            </a:r>
            <a:endParaRPr lang="en-US" altLang="ja-JP" sz="1600" b="1" dirty="0">
              <a:latin typeface="UD デジタル 教科書体 NP-B" panose="02020700000000000000" pitchFamily="18" charset="-128"/>
              <a:ea typeface="UD デジタル 教科書体 NP-B" panose="02020700000000000000" pitchFamily="18" charset="-128"/>
            </a:endParaRPr>
          </a:p>
          <a:p>
            <a:pPr algn="l">
              <a:defRPr lang="ja-JP" altLang="en-US"/>
            </a:pPr>
            <a:r>
              <a:rPr lang="ja-JP" altLang="en-US" sz="1600" b="1" dirty="0">
                <a:latin typeface="UD デジタル 教科書体 NP-B" panose="02020700000000000000" pitchFamily="18" charset="-128"/>
                <a:ea typeface="UD デジタル 教科書体 NP-B" panose="02020700000000000000" pitchFamily="18" charset="-128"/>
              </a:rPr>
              <a:t>　　　　　　　　　　　　　　　　　　　　　南部　０８８４－２３－５１１１</a:t>
            </a:r>
          </a:p>
          <a:p>
            <a:pPr algn="l">
              <a:defRPr lang="ja-JP" altLang="en-US"/>
            </a:pPr>
            <a:r>
              <a:rPr lang="ja-JP" altLang="en-US" sz="1600" b="1" dirty="0">
                <a:latin typeface="UD デジタル 教科書体 NP-B" panose="02020700000000000000" pitchFamily="18" charset="-128"/>
                <a:ea typeface="UD デジタル 教科書体 NP-B" panose="02020700000000000000" pitchFamily="18" charset="-128"/>
              </a:rPr>
              <a:t>　　　　　　　　　　　　　　　　　　　　　西部　０８８３－５２－５１１１</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2309" name="テキスト 203"/>
          <p:cNvSpPr txBox="1"/>
          <p:nvPr/>
        </p:nvSpPr>
        <p:spPr>
          <a:xfrm>
            <a:off x="2372033" y="4800225"/>
            <a:ext cx="875685" cy="276106"/>
          </a:xfrm>
          <a:prstGeom prst="rect">
            <a:avLst/>
          </a:prstGeom>
        </p:spPr>
        <p:txBody>
          <a:bodyPr wrap="square">
            <a:spAutoFit/>
          </a:bodyPr>
          <a:lstStyle/>
          <a:p>
            <a:pPr>
              <a:defRPr lang="ja-JP" altLang="en-US"/>
            </a:pPr>
            <a:r>
              <a:rPr lang="ja-JP" altLang="en-US" sz="1200" dirty="0">
                <a:latin typeface="UD デジタル 教科書体 NP-B" panose="02020700000000000000" pitchFamily="18" charset="-128"/>
                <a:ea typeface="UD デジタル 教科書体 NP-B" panose="02020700000000000000" pitchFamily="18" charset="-128"/>
              </a:rPr>
              <a:t>き</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310" name="テキスト 204"/>
          <p:cNvSpPr txBox="1"/>
          <p:nvPr/>
        </p:nvSpPr>
        <p:spPr>
          <a:xfrm>
            <a:off x="3247718" y="5485933"/>
            <a:ext cx="1705281" cy="253023"/>
          </a:xfrm>
          <a:prstGeom prst="rect">
            <a:avLst/>
          </a:prstGeom>
        </p:spPr>
        <p:txBody>
          <a:bodyPr wrap="square">
            <a:spAutoFit/>
          </a:bodyPr>
          <a:lstStyle/>
          <a:p>
            <a:pPr>
              <a:defRPr lang="ja-JP" altLang="en-US"/>
            </a:pPr>
            <a:r>
              <a:rPr lang="ja-JP" altLang="en-US" sz="1050" dirty="0">
                <a:latin typeface="UD デジタル 教科書体 NP-B" panose="02020700000000000000" pitchFamily="18" charset="-128"/>
                <a:ea typeface="UD デジタル 教科書体 NP-B" panose="02020700000000000000" pitchFamily="18" charset="-128"/>
              </a:rPr>
              <a:t>さあ、はやく</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2" name="四角形 526"/>
          <p:cNvSpPr>
            <a:spLocks noGrp="1"/>
          </p:cNvSpPr>
          <p:nvPr>
            <p:ph type="sldNum" sz="quarter" idx="12"/>
          </p:nvPr>
        </p:nvSpPr>
        <p:spPr>
          <a:prstGeom prst="rect">
            <a:avLst/>
          </a:prstGeom>
        </p:spPr>
        <p:txBody>
          <a:bodyPr/>
          <a:lstStyle/>
          <a:p>
            <a:fld id="{F8D8928E-AA9A-4D89-BC1F-A2C05AB4BD92}" type="slidenum">
              <a:rPr kumimoji="1" lang="ja-JP" altLang="en-US" smtClean="0"/>
              <a:t>20</a:t>
            </a:fld>
            <a:endParaRPr kumimoji="1" lang="ja-JP" altLang="en-US"/>
          </a:p>
        </p:txBody>
      </p:sp>
      <p:sp>
        <p:nvSpPr>
          <p:cNvPr id="2313" name="テキスト 452"/>
          <p:cNvSpPr txBox="1"/>
          <p:nvPr/>
        </p:nvSpPr>
        <p:spPr>
          <a:xfrm>
            <a:off x="254782" y="136071"/>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児童生徒から相談を受けた場合の対応</a:t>
            </a:r>
          </a:p>
        </p:txBody>
      </p:sp>
      <p:sp>
        <p:nvSpPr>
          <p:cNvPr id="2314" name="四角形 529"/>
          <p:cNvSpPr>
            <a:spLocks noGrp="1"/>
          </p:cNvSpPr>
          <p:nvPr>
            <p:ph idx="1"/>
          </p:nvPr>
        </p:nvSpPr>
        <p:spPr>
          <a:xfrm>
            <a:off x="681038" y="829756"/>
            <a:ext cx="8543925" cy="5891705"/>
          </a:xfrm>
          <a:prstGeom prst="rect">
            <a:avLst/>
          </a:prstGeom>
        </p:spPr>
        <p:txBody>
          <a:bodyPr>
            <a:normAutofit lnSpcReduction="10000"/>
          </a:bodyPr>
          <a:lstStyle/>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授業後に、</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児童生徒が性暴力被害を受けた、受けていることを開示してきた場合を想定し</a:t>
            </a:r>
            <a:r>
              <a:rPr kumimoji="1" lang="ja-JP" altLang="en-US" b="1" dirty="0">
                <a:latin typeface="UD デジタル 教科書体 NP-B" panose="02020700000000000000" pitchFamily="18" charset="-128"/>
                <a:ea typeface="UD デジタル 教科書体 NP-B" panose="02020700000000000000" pitchFamily="18" charset="-128"/>
              </a:rPr>
              <a:t>、事前にどうのように対応するか校内で共通理解を図る。</a:t>
            </a:r>
            <a:endPar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endParaRPr kumimoji="1" lang="ja-JP" altLang="en-US" sz="1000"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聞き取りを行う場合は、</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二人以上で対応し</a:t>
            </a:r>
            <a:r>
              <a:rPr kumimoji="1" lang="ja-JP" altLang="en-US" b="1" dirty="0">
                <a:latin typeface="UD デジタル 教科書体 NP-B" panose="02020700000000000000" pitchFamily="18" charset="-128"/>
                <a:ea typeface="UD デジタル 教科書体 NP-B" panose="02020700000000000000" pitchFamily="18" charset="-128"/>
              </a:rPr>
              <a:t>、児童生徒が安心して話せる場所で、</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「誰に何をされたのか」聞き取りをする。（無理に聞きすぎない、感情的にならない）</a:t>
            </a:r>
            <a:endParaRPr kumimoji="1" lang="ja-JP" altLang="en-US"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endParaRPr kumimoji="1" lang="ja-JP" altLang="en-US" sz="1000" b="1" dirty="0">
              <a:solidFill>
                <a:srgbClr val="FF0000"/>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話してくれた内容を家族や他の教員、専門機関にどこまで伝えてよいか、</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本人に同意をとる</a:t>
            </a:r>
            <a:r>
              <a:rPr kumimoji="1" lang="ja-JP" altLang="en-US" b="1" dirty="0">
                <a:latin typeface="UD デジタル 教科書体 NP-B" panose="02020700000000000000" pitchFamily="18" charset="-128"/>
                <a:ea typeface="UD デジタル 教科書体 NP-B" panose="02020700000000000000" pitchFamily="18" charset="-128"/>
              </a:rPr>
              <a:t>。</a:t>
            </a:r>
            <a:endParaRPr kumimoji="1" lang="ja-JP" altLang="en-US" sz="1400"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endParaRPr kumimoji="1" lang="ja-JP" altLang="en-US" sz="1000"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最後に</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話してくれたことに「ありがとう」</a:t>
            </a:r>
            <a:r>
              <a:rPr kumimoji="1" lang="ja-JP" altLang="en-US" b="1" dirty="0">
                <a:latin typeface="UD デジタル 教科書体 NP-B" panose="02020700000000000000" pitchFamily="18" charset="-128"/>
                <a:ea typeface="UD デジタル 教科書体 NP-B" panose="02020700000000000000" pitchFamily="18" charset="-128"/>
              </a:rPr>
              <a:t>と伝える。</a:t>
            </a:r>
          </a:p>
          <a:p>
            <a:pPr marL="457200" indent="-457200">
              <a:buFont typeface="Wingdings"/>
              <a:buChar char="l"/>
            </a:pPr>
            <a:endParaRPr kumimoji="1" lang="ja-JP" altLang="en-US" sz="1000" b="1"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rPr>
              <a:t>必要に応じて</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専門機関と連携</a:t>
            </a:r>
            <a:r>
              <a:rPr kumimoji="1" lang="ja-JP" altLang="en-US" b="1" dirty="0">
                <a:latin typeface="UD デジタル 教科書体 NP-B" panose="02020700000000000000" pitchFamily="18" charset="-128"/>
                <a:ea typeface="UD デジタル 教科書体 NP-B" panose="02020700000000000000" pitchFamily="18" charset="-128"/>
              </a:rPr>
              <a:t>して対応する。</a:t>
            </a:r>
          </a:p>
          <a:p>
            <a:pPr marL="0" indent="0">
              <a:buNone/>
            </a:pPr>
            <a:endParaRPr kumimoji="1" lang="ja-JP" altLang="en-US" sz="1400" b="1" dirty="0">
              <a:latin typeface="UD デジタル 教科書体 NP-B" panose="02020700000000000000" pitchFamily="18" charset="-128"/>
              <a:ea typeface="UD デジタル 教科書体 NP-B" panose="02020700000000000000" pitchFamily="18" charset="-128"/>
            </a:endParaRPr>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6" name="四角形 534"/>
          <p:cNvSpPr>
            <a:spLocks noGrp="1"/>
          </p:cNvSpPr>
          <p:nvPr>
            <p:ph type="sldNum" sz="quarter" idx="12"/>
          </p:nvPr>
        </p:nvSpPr>
        <p:spPr>
          <a:prstGeom prst="rect">
            <a:avLst/>
          </a:prstGeom>
        </p:spPr>
        <p:txBody>
          <a:bodyPr/>
          <a:lstStyle/>
          <a:p>
            <a:fld id="{F8D8928E-AA9A-4D89-BC1F-A2C05AB4BD92}" type="slidenum">
              <a:rPr kumimoji="1" lang="ja-JP" altLang="en-US" smtClean="0"/>
              <a:t>21</a:t>
            </a:fld>
            <a:endParaRPr kumimoji="1" lang="ja-JP" altLang="en-US"/>
          </a:p>
        </p:txBody>
      </p:sp>
      <p:sp>
        <p:nvSpPr>
          <p:cNvPr id="2317" name="テキスト 452"/>
          <p:cNvSpPr txBox="1"/>
          <p:nvPr/>
        </p:nvSpPr>
        <p:spPr>
          <a:xfrm>
            <a:off x="254782" y="251120"/>
            <a:ext cx="9248991" cy="1076325"/>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家庭で性暴力被害等の経験（疑い）がある</a:t>
            </a:r>
          </a:p>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児童生徒への対応</a:t>
            </a:r>
          </a:p>
        </p:txBody>
      </p:sp>
      <p:sp>
        <p:nvSpPr>
          <p:cNvPr id="2318" name="四角形 536"/>
          <p:cNvSpPr>
            <a:spLocks noGrp="1"/>
          </p:cNvSpPr>
          <p:nvPr>
            <p:ph idx="1"/>
          </p:nvPr>
        </p:nvSpPr>
        <p:spPr>
          <a:xfrm>
            <a:off x="681040" y="1327445"/>
            <a:ext cx="8543925" cy="2535707"/>
          </a:xfrm>
          <a:prstGeom prst="rect">
            <a:avLst/>
          </a:prstGeom>
        </p:spPr>
        <p:txBody>
          <a:bodyPr>
            <a:normAutofit/>
          </a:bodyPr>
          <a:lstStyle/>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cs typeface="+mn-lt"/>
              </a:rPr>
              <a:t>虐待等の被害も含め、児童生徒が「自分の体も相手の体も大切」等の</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cs typeface="+mn-lt"/>
              </a:rPr>
              <a:t>授業の内容が受け入れられないことも考えられる。（授業のフォロー）</a:t>
            </a:r>
            <a:endParaRPr kumimoji="1" lang="ja-JP" altLang="en-US" b="1" dirty="0">
              <a:latin typeface="UD デジタル 教科書体 NP-B" panose="02020700000000000000" pitchFamily="18" charset="-128"/>
              <a:ea typeface="UD デジタル 教科書体 NP-B" panose="02020700000000000000" pitchFamily="18" charset="-128"/>
              <a:cs typeface="+mn-lt"/>
            </a:endParaRPr>
          </a:p>
          <a:p>
            <a:pPr marL="457200" indent="-457200">
              <a:buFont typeface="Wingdings"/>
              <a:buChar char="l"/>
            </a:pPr>
            <a:endParaRPr kumimoji="1" lang="ja-JP" altLang="en-US" sz="1000" b="1" dirty="0">
              <a:solidFill>
                <a:srgbClr val="FF0000"/>
              </a:solidFill>
              <a:latin typeface="UD デジタル 教科書体 NP-B" panose="02020700000000000000" pitchFamily="18" charset="-128"/>
              <a:ea typeface="UD デジタル 教科書体 NP-B" panose="02020700000000000000" pitchFamily="18" charset="-128"/>
              <a:cs typeface="+mn-lt"/>
            </a:endParaRPr>
          </a:p>
          <a:p>
            <a:pPr marL="457200" indent="-457200">
              <a:buFont typeface="Wingdings"/>
              <a:buChar char="l"/>
            </a:pPr>
            <a:r>
              <a:rPr kumimoji="1" lang="ja-JP" altLang="en-US" b="1" dirty="0">
                <a:latin typeface="UD デジタル 教科書体 NP-B" panose="02020700000000000000" pitchFamily="18" charset="-128"/>
                <a:ea typeface="UD デジタル 教科書体 NP-B" panose="02020700000000000000" pitchFamily="18" charset="-128"/>
                <a:cs typeface="+mn-lt"/>
              </a:rPr>
              <a:t>家庭の養育環境を含む要因を考慮に入れ、</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cs typeface="+mn-lt"/>
              </a:rPr>
              <a:t>児童相談所等の専門機関と連携して対応する</a:t>
            </a:r>
            <a:r>
              <a:rPr kumimoji="1" lang="ja-JP" altLang="en-US" b="1" dirty="0">
                <a:latin typeface="UD デジタル 教科書体 NP-B" panose="02020700000000000000" pitchFamily="18" charset="-128"/>
                <a:ea typeface="UD デジタル 教科書体 NP-B" panose="02020700000000000000" pitchFamily="18" charset="-128"/>
                <a:cs typeface="+mn-lt"/>
              </a:rPr>
              <a:t>。</a:t>
            </a:r>
            <a:endPar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cs typeface="+mn-lt"/>
            </a:endParaRPr>
          </a:p>
        </p:txBody>
      </p:sp>
      <p:sp>
        <p:nvSpPr>
          <p:cNvPr id="2319" name="テキスト 547"/>
          <p:cNvSpPr txBox="1"/>
          <p:nvPr/>
        </p:nvSpPr>
        <p:spPr>
          <a:xfrm>
            <a:off x="328506" y="4228996"/>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外国にルーツがある児童生徒への配慮</a:t>
            </a:r>
          </a:p>
        </p:txBody>
      </p:sp>
      <p:sp>
        <p:nvSpPr>
          <p:cNvPr id="2320" name="四角形 548"/>
          <p:cNvSpPr/>
          <p:nvPr/>
        </p:nvSpPr>
        <p:spPr>
          <a:xfrm>
            <a:off x="681038" y="4812879"/>
            <a:ext cx="8543925" cy="1908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indent="-457200">
              <a:buFont typeface="Wingdings"/>
              <a:buChar char="l"/>
            </a:pP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挨拶の際の行動や距離感等の考え方が、文化により異なることを踏まえ</a:t>
            </a:r>
            <a:r>
              <a:rPr kumimoji="1" lang="ja-JP" altLang="en-US" b="1" dirty="0">
                <a:latin typeface="UD デジタル 教科書体 NP-B" panose="02020700000000000000" pitchFamily="18" charset="-128"/>
                <a:ea typeface="UD デジタル 教科書体 NP-B" panose="02020700000000000000" pitchFamily="18" charset="-128"/>
              </a:rPr>
              <a:t>、該当児童生徒が非難の対象となったり、自尊感情を低下させたりすることがないよう十分配慮する。</a:t>
            </a:r>
          </a:p>
          <a:p>
            <a:pPr marL="0" indent="0">
              <a:buNone/>
            </a:pPr>
            <a:endParaRPr kumimoji="1" lang="ja-JP" altLang="en-US" b="1" dirty="0"/>
          </a:p>
          <a:p>
            <a:pPr marL="0" indent="0">
              <a:buNone/>
            </a:pPr>
            <a:endParaRPr kumimoji="1" lang="ja-JP" altLang="en-US" sz="1400" dirty="0"/>
          </a:p>
          <a:p>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 name="四角形 541"/>
          <p:cNvSpPr>
            <a:spLocks noGrp="1"/>
          </p:cNvSpPr>
          <p:nvPr>
            <p:ph type="sldNum" sz="quarter" idx="12"/>
          </p:nvPr>
        </p:nvSpPr>
        <p:spPr>
          <a:prstGeom prst="rect">
            <a:avLst/>
          </a:prstGeom>
        </p:spPr>
        <p:txBody>
          <a:bodyPr/>
          <a:lstStyle/>
          <a:p>
            <a:fld id="{F8D8928E-AA9A-4D89-BC1F-A2C05AB4BD92}" type="slidenum">
              <a:rPr kumimoji="1" lang="ja-JP" altLang="en-US" smtClean="0"/>
              <a:t>22</a:t>
            </a:fld>
            <a:endParaRPr kumimoji="1" lang="ja-JP" altLang="en-US"/>
          </a:p>
        </p:txBody>
      </p:sp>
      <p:sp>
        <p:nvSpPr>
          <p:cNvPr id="2323" name="テキスト 452"/>
          <p:cNvSpPr txBox="1"/>
          <p:nvPr/>
        </p:nvSpPr>
        <p:spPr>
          <a:xfrm>
            <a:off x="254782" y="251120"/>
            <a:ext cx="9248991" cy="583883"/>
          </a:xfrm>
          <a:prstGeom prst="rect">
            <a:avLst/>
          </a:prstGeom>
          <a:solidFill>
            <a:schemeClr val="accent5">
              <a:lumMod val="40000"/>
              <a:lumOff val="60000"/>
            </a:schemeClr>
          </a:solidFill>
        </p:spPr>
        <p:txBody>
          <a:bodyPr wrap="square">
            <a:spAutoFit/>
          </a:bodyPr>
          <a:lstStyle/>
          <a:p>
            <a:pPr algn="l">
              <a:defRPr lang="ja-JP" altLang="en-US"/>
            </a:pPr>
            <a:r>
              <a:rPr lang="ja-JP" altLang="en-US" sz="3200" b="0" dirty="0">
                <a:latin typeface="UD デジタル 教科書体 NP-B" panose="02020700000000000000" pitchFamily="18" charset="-128"/>
                <a:ea typeface="UD デジタル 教科書体 NP-B" panose="02020700000000000000" pitchFamily="18" charset="-128"/>
              </a:rPr>
              <a:t>●　保護者への対応</a:t>
            </a:r>
          </a:p>
        </p:txBody>
      </p:sp>
      <p:sp>
        <p:nvSpPr>
          <p:cNvPr id="2324" name="四角形 543"/>
          <p:cNvSpPr>
            <a:spLocks noGrp="1"/>
          </p:cNvSpPr>
          <p:nvPr>
            <p:ph idx="1"/>
          </p:nvPr>
        </p:nvSpPr>
        <p:spPr>
          <a:xfrm>
            <a:off x="681038" y="1451021"/>
            <a:ext cx="8543925" cy="3955958"/>
          </a:xfrm>
          <a:prstGeom prst="rect">
            <a:avLst/>
          </a:prstGeom>
        </p:spPr>
        <p:txBody>
          <a:bodyPr>
            <a:normAutofit/>
          </a:bodyPr>
          <a:lstStyle/>
          <a:p>
            <a:pPr marL="457200" indent="-457200">
              <a:buFont typeface="Wingdings"/>
              <a:buChar char="l"/>
            </a:pP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学級通信等</a:t>
            </a:r>
            <a:r>
              <a:rPr kumimoji="1" lang="ja-JP" altLang="en-US" b="1" dirty="0">
                <a:latin typeface="UD デジタル 教科書体 NP-B" panose="02020700000000000000" pitchFamily="18" charset="-128"/>
                <a:ea typeface="UD デジタル 教科書体 NP-B" panose="02020700000000000000" pitchFamily="18" charset="-128"/>
              </a:rPr>
              <a:t>を通じて、</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事前に</a:t>
            </a:r>
            <a:r>
              <a:rPr kumimoji="1" lang="ja-JP" altLang="en-US" b="1" dirty="0">
                <a:latin typeface="UD デジタル 教科書体 NP-B" panose="02020700000000000000" pitchFamily="18" charset="-128"/>
                <a:ea typeface="UD デジタル 教科書体 NP-B" panose="02020700000000000000" pitchFamily="18" charset="-128"/>
              </a:rPr>
              <a:t>授業のねらいや内容について伝え、</a:t>
            </a:r>
            <a:r>
              <a:rPr kumimoji="1" lang="ja-JP" altLang="en-US" b="1" dirty="0">
                <a:solidFill>
                  <a:srgbClr val="FF0000"/>
                </a:solidFill>
                <a:latin typeface="UD デジタル 教科書体 NP-B" panose="02020700000000000000" pitchFamily="18" charset="-128"/>
                <a:ea typeface="UD デジタル 教科書体 NP-B" panose="02020700000000000000" pitchFamily="18" charset="-128"/>
              </a:rPr>
              <a:t>授業後に</a:t>
            </a:r>
            <a:r>
              <a:rPr kumimoji="1" lang="ja-JP" altLang="en-US" b="1" dirty="0">
                <a:latin typeface="UD デジタル 教科書体 NP-B" panose="02020700000000000000" pitchFamily="18" charset="-128"/>
                <a:ea typeface="UD デジタル 教科書体 NP-B" panose="02020700000000000000" pitchFamily="18" charset="-128"/>
              </a:rPr>
              <a:t>その様子を伝える。</a:t>
            </a: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（家庭の理解と協力、家庭への啓発）</a:t>
            </a:r>
          </a:p>
          <a:p>
            <a:pPr marL="457200" indent="-457200">
              <a:buFont typeface="Wingdings"/>
              <a:buChar char="l"/>
            </a:pPr>
            <a:endParaRPr kumimoji="1" lang="ja-JP" altLang="en-US" sz="8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授業後に保護者から相談が寄せられた場合は、状況に応じて児童生徒への聞き取りや専門機関の紹介を行う。</a:t>
            </a:r>
          </a:p>
          <a:p>
            <a:pPr marL="457200" indent="-457200">
              <a:buFont typeface="Wingdings"/>
              <a:buChar char="l"/>
            </a:pPr>
            <a:endParaRPr kumimoji="1" lang="ja-JP" altLang="en-US" sz="800" b="1" dirty="0">
              <a:solidFill>
                <a:schemeClr val="tx1"/>
              </a:solidFill>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b="1" dirty="0">
                <a:solidFill>
                  <a:schemeClr val="tx1"/>
                </a:solidFill>
                <a:latin typeface="UD デジタル 教科書体 NP-B" panose="02020700000000000000" pitchFamily="18" charset="-128"/>
                <a:ea typeface="UD デジタル 教科書体 NP-B" panose="02020700000000000000" pitchFamily="18" charset="-128"/>
              </a:rPr>
              <a:t>学校の判断により、保護者参観として実施することも可能である。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2" name="図 488"/>
          <p:cNvPicPr>
            <a:picLocks noChangeAspect="1"/>
          </p:cNvPicPr>
          <p:nvPr/>
        </p:nvPicPr>
        <p:blipFill>
          <a:blip r:embed="rId3"/>
          <a:stretch>
            <a:fillRect/>
          </a:stretch>
        </p:blipFill>
        <p:spPr>
          <a:xfrm>
            <a:off x="613387" y="838030"/>
            <a:ext cx="4035448" cy="5751308"/>
          </a:xfrm>
          <a:prstGeom prst="rect">
            <a:avLst/>
          </a:prstGeom>
        </p:spPr>
      </p:pic>
      <p:pic>
        <p:nvPicPr>
          <p:cNvPr id="1223" name="図 489"/>
          <p:cNvPicPr>
            <a:picLocks noChangeAspect="1"/>
          </p:cNvPicPr>
          <p:nvPr/>
        </p:nvPicPr>
        <p:blipFill>
          <a:blip r:embed="rId4"/>
          <a:stretch>
            <a:fillRect/>
          </a:stretch>
        </p:blipFill>
        <p:spPr>
          <a:xfrm>
            <a:off x="5116220" y="838029"/>
            <a:ext cx="3966203" cy="5751308"/>
          </a:xfrm>
          <a:prstGeom prst="rect">
            <a:avLst/>
          </a:prstGeom>
        </p:spPr>
      </p:pic>
      <p:sp>
        <p:nvSpPr>
          <p:cNvPr id="1224" name="四角形 497"/>
          <p:cNvSpPr/>
          <p:nvPr/>
        </p:nvSpPr>
        <p:spPr>
          <a:xfrm>
            <a:off x="5116220" y="1664032"/>
            <a:ext cx="3966203" cy="3068223"/>
          </a:xfrm>
          <a:prstGeom prst="rect">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sz="1517"/>
          </a:p>
        </p:txBody>
      </p:sp>
      <p:sp>
        <p:nvSpPr>
          <p:cNvPr id="1225" name="Slide Number Placeholder 496"/>
          <p:cNvSpPr>
            <a:spLocks noGrp="1" noChangeArrowheads="1"/>
          </p:cNvSpPr>
          <p:nvPr>
            <p:ph type="sldNum" sz="half" idx="12"/>
          </p:nvPr>
        </p:nvSpPr>
        <p:spPr>
          <a:xfrm>
            <a:off x="6996113" y="5807473"/>
            <a:ext cx="2228850" cy="296664"/>
          </a:xfrm>
          <a:noFill/>
          <a:ln>
            <a:noFill/>
            <a:miter/>
          </a:ln>
        </p:spPr>
        <p:txBody>
          <a:bodyPr vert="horz" wrap="square"/>
          <a:lstStyle/>
          <a:p>
            <a:pPr algn="r" fontAlgn="base" latinLnBrk="0"/>
            <a:fld id="{A0FBA166-6003-416C-BBA8-C46A868AE658}" type="slidenum">
              <a:rPr lang="ja-JP" altLang="en-US" sz="1300">
                <a:solidFill>
                  <a:schemeClr val="tx1"/>
                </a:solidFill>
              </a:rPr>
              <a:pPr algn="r" fontAlgn="base" latinLnBrk="0"/>
              <a:t>23</a:t>
            </a:fld>
            <a:endParaRPr lang="ja-JP" altLang="en-US" sz="1300">
              <a:solidFill>
                <a:schemeClr val="tx1"/>
              </a:solidFill>
            </a:endParaRPr>
          </a:p>
        </p:txBody>
      </p:sp>
      <p:sp>
        <p:nvSpPr>
          <p:cNvPr id="1226" name="テキスト 530"/>
          <p:cNvSpPr txBox="1">
            <a:spLocks noChangeArrowheads="1"/>
          </p:cNvSpPr>
          <p:nvPr/>
        </p:nvSpPr>
        <p:spPr>
          <a:xfrm>
            <a:off x="241754" y="278965"/>
            <a:ext cx="2890076" cy="559064"/>
          </a:xfrm>
          <a:prstGeom prst="rect">
            <a:avLst/>
          </a:prstGeom>
          <a:noFill/>
          <a:ln>
            <a:miter/>
          </a:ln>
        </p:spPr>
        <p:txBody>
          <a:bodyPr vert="horz" wrap="square">
            <a:spAutoFit/>
          </a:bodyPr>
          <a:lstStyle/>
          <a:p>
            <a:pPr algn="l" fontAlgn="base" latinLnBrk="0"/>
            <a:r>
              <a:rPr lang="ja-JP" altLang="en-US" sz="3033" dirty="0">
                <a:latin typeface="UD デジタル 教科書体 NP-R"/>
                <a:ea typeface="UD デジタル 教科書体 NP-R"/>
              </a:rPr>
              <a:t>徳島県の取組</a:t>
            </a:r>
            <a:endParaRPr sz="1517" dirty="0">
              <a:latin typeface="UD デジタル 教科書体 NP-R"/>
              <a:ea typeface="UD デジタル 教科書体 N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4"/>
                                        </p:tgtEl>
                                        <p:attrNameLst>
                                          <p:attrName>style.visibility</p:attrName>
                                        </p:attrNameLst>
                                      </p:cBhvr>
                                      <p:to>
                                        <p:strVal val="visible"/>
                                      </p:to>
                                    </p:set>
                                    <p:anim calcmode="lin" valueType="num">
                                      <p:cBhvr additive="base">
                                        <p:cTn id="7" dur="500" fill="hold"/>
                                        <p:tgtEl>
                                          <p:spTgt spid="1224"/>
                                        </p:tgtEl>
                                        <p:attrNameLst>
                                          <p:attrName>ppt_x</p:attrName>
                                        </p:attrNameLst>
                                      </p:cBhvr>
                                      <p:tavLst>
                                        <p:tav tm="0">
                                          <p:val>
                                            <p:strVal val="#ppt_x"/>
                                          </p:val>
                                        </p:tav>
                                        <p:tav tm="100000">
                                          <p:val>
                                            <p:strVal val="#ppt_x"/>
                                          </p:val>
                                        </p:tav>
                                      </p:tavLst>
                                    </p:anim>
                                    <p:anim calcmode="lin" valueType="num">
                                      <p:cBhvr additive="base">
                                        <p:cTn id="8" dur="500" fill="hold"/>
                                        <p:tgtEl>
                                          <p:spTgt spid="1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 name="四角形 399"/>
          <p:cNvSpPr>
            <a:spLocks noGrp="1"/>
          </p:cNvSpPr>
          <p:nvPr>
            <p:ph type="title"/>
          </p:nvPr>
        </p:nvSpPr>
        <p:spPr>
          <a:xfrm>
            <a:off x="681038" y="1834522"/>
            <a:ext cx="8543925" cy="3220714"/>
          </a:xfrm>
          <a:prstGeom prst="rect">
            <a:avLst/>
          </a:prstGeom>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実際の教材を見てみましょう</a:t>
            </a:r>
            <a:br>
              <a:rPr kumimoji="1" lang="ja-JP" altLang="en-US" sz="4800" dirty="0">
                <a:latin typeface="UD デジタル 教科書体 NP-B" panose="02020700000000000000" pitchFamily="18" charset="-128"/>
                <a:ea typeface="UD デジタル 教科書体 NP-B" panose="02020700000000000000" pitchFamily="18" charset="-128"/>
              </a:rPr>
            </a:br>
            <a:r>
              <a:rPr kumimoji="1" lang="ja-JP" altLang="en-US" sz="4800" dirty="0">
                <a:latin typeface="UD デジタル 教科書体 NP-B" panose="02020700000000000000" pitchFamily="18" charset="-128"/>
                <a:ea typeface="UD デジタル 教科書体 NP-B" panose="02020700000000000000" pitchFamily="18" charset="-128"/>
              </a:rPr>
              <a:t>（一部編集しています）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FB342C37-5FB8-4627-AFE0-E726E5F56052}"/>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83CF5286-3F6C-4836-BE01-9805D42F8E96}"/>
              </a:ext>
            </a:extLst>
          </p:cNvPr>
          <p:cNvSpPr txBox="1"/>
          <p:nvPr/>
        </p:nvSpPr>
        <p:spPr>
          <a:xfrm>
            <a:off x="1781360" y="605495"/>
            <a:ext cx="6330580" cy="8617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rPr>
              <a:t>おはなししたいこと</a:t>
            </a:r>
            <a:endParaRPr kumimoji="0" lang="en-US" altLang="ja-JP"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A409CD5D-3175-4856-A8E7-82A31CF39181}"/>
              </a:ext>
            </a:extLst>
          </p:cNvPr>
          <p:cNvSpPr txBox="1"/>
          <p:nvPr/>
        </p:nvSpPr>
        <p:spPr>
          <a:xfrm>
            <a:off x="511630" y="1836000"/>
            <a:ext cx="8787342" cy="3631763"/>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「じぶんのからだ」も</a:t>
            </a:r>
            <a:endParaRPr kumimoji="1"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720000" marR="0" lvl="0" indent="-457200" algn="l" defTabSz="457200" rtl="0" eaLnBrk="1" fontAlgn="auto" latinLnBrk="0" hangingPunct="1">
              <a:lnSpc>
                <a:spcPct val="100000"/>
              </a:lnSpc>
              <a:spcBef>
                <a:spcPts val="0"/>
              </a:spcBef>
              <a:spcAft>
                <a:spcPts val="500"/>
              </a:spcAft>
              <a:buClrTx/>
              <a:buSzTx/>
              <a:tabLst/>
              <a:defRPr/>
            </a:pP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「ほかのひとのからだ」もたいせつ</a:t>
            </a:r>
            <a:endParaRPr kumimoji="1"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FontTx/>
              <a:buNone/>
              <a:tabLst/>
              <a:defRPr/>
            </a:pPr>
            <a:endParaRPr kumimoji="1"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285750" lvl="0" indent="-285750" algn="l" defTabSz="457200" fontAlgn="auto">
              <a:spcBef>
                <a:spcPts val="0"/>
              </a:spcBef>
              <a:spcAft>
                <a:spcPts val="500"/>
              </a:spcAft>
              <a:buFont typeface="Arial" panose="020B0604020202020204" pitchFamily="34" charset="0"/>
              <a:buChar char="•"/>
              <a:defRPr/>
            </a:pP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じぶんだけの</a:t>
            </a:r>
            <a:r>
              <a:rPr lang="ja-JP" altLang="en-US" sz="3500" b="1" spc="300" dirty="0">
                <a:latin typeface="HG丸ｺﾞｼｯｸM-PRO" panose="020F0600000000000000" pitchFamily="50" charset="-128"/>
                <a:ea typeface="HG丸ｺﾞｼｯｸM-PRO" panose="020F0600000000000000" pitchFamily="50" charset="-128"/>
              </a:rPr>
              <a:t>たいせつ</a:t>
            </a: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なところ</a:t>
            </a:r>
            <a:endParaRPr kumimoji="1"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FontTx/>
              <a:buNone/>
              <a:tabLst/>
              <a:defRPr/>
            </a:pPr>
            <a:endParaRPr kumimoji="1"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285750" lvl="0" indent="-285750" algn="l" defTabSz="457200" fontAlgn="auto">
              <a:spcBef>
                <a:spcPts val="0"/>
              </a:spcBef>
              <a:spcAft>
                <a:spcPts val="500"/>
              </a:spcAft>
              <a:buFont typeface="Arial" panose="020B0604020202020204" pitchFamily="34" charset="0"/>
              <a:buChar char="•"/>
              <a:defRPr/>
            </a:pPr>
            <a:r>
              <a:rPr kumimoji="0"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じぶんの</a:t>
            </a:r>
            <a:r>
              <a:rPr lang="ja-JP" altLang="en-US" sz="3500" b="1" spc="300" dirty="0">
                <a:latin typeface="HG丸ｺﾞｼｯｸM-PRO" panose="020F0600000000000000" pitchFamily="50" charset="-128"/>
                <a:ea typeface="HG丸ｺﾞｼｯｸM-PRO" panose="020F0600000000000000" pitchFamily="50" charset="-128"/>
              </a:rPr>
              <a:t>たい</a:t>
            </a:r>
            <a:r>
              <a:rPr kumimoji="0" lang="ja-JP" altLang="en-US" sz="3500" b="1" spc="300" dirty="0">
                <a:latin typeface="HG丸ｺﾞｼｯｸM-PRO" panose="020F0600000000000000" pitchFamily="50" charset="-128"/>
                <a:ea typeface="HG丸ｺﾞｼｯｸM-PRO" panose="020F0600000000000000" pitchFamily="50" charset="-128"/>
              </a:rPr>
              <a:t>せつ</a:t>
            </a:r>
            <a:r>
              <a:rPr kumimoji="0"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なところに、</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288000" lvl="0" algn="l" defTabSz="457200" fontAlgn="auto">
              <a:spcBef>
                <a:spcPts val="0"/>
              </a:spcBef>
              <a:spcAft>
                <a:spcPts val="500"/>
              </a:spcAft>
              <a:defRPr/>
            </a:pPr>
            <a:r>
              <a:rPr kumimoji="0"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だれかがさわってきたら、どうする？</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a:extLst>
              <a:ext uri="{FF2B5EF4-FFF2-40B4-BE49-F238E27FC236}">
                <a16:creationId xmlns:a16="http://schemas.microsoft.com/office/drawing/2014/main" id="{17E3C11C-335B-4F41-9349-EA9F9D48CB4E}"/>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25</a:t>
            </a:fld>
            <a:endParaRPr kumimoji="1" lang="en-US" altLang="ja-JP" dirty="0">
              <a:latin typeface="Meiryo UI" panose="020B0604030504040204" pitchFamily="50" charset="-128"/>
              <a:ea typeface="Meiryo UI" panose="020B0604030504040204" pitchFamily="50" charset="-128"/>
            </a:endParaRPr>
          </a:p>
        </p:txBody>
      </p:sp>
      <p:sp>
        <p:nvSpPr>
          <p:cNvPr id="2" name="テキスト 882">
            <a:extLst>
              <a:ext uri="{FF2B5EF4-FFF2-40B4-BE49-F238E27FC236}">
                <a16:creationId xmlns:a16="http://schemas.microsoft.com/office/drawing/2014/main" id="{F24A0681-C97F-14CB-DC1F-935963222644}"/>
              </a:ext>
            </a:extLst>
          </p:cNvPr>
          <p:cNvSpPr txBox="1"/>
          <p:nvPr/>
        </p:nvSpPr>
        <p:spPr>
          <a:xfrm>
            <a:off x="95687" y="66133"/>
            <a:ext cx="3354523" cy="584775"/>
          </a:xfrm>
          <a:prstGeom prst="rect">
            <a:avLst/>
          </a:prstGeom>
          <a:solidFill>
            <a:srgbClr val="FFFF00"/>
          </a:solidFill>
          <a:ln w="76200">
            <a:solidFill>
              <a:schemeClr val="tx1"/>
            </a:solidFill>
          </a:ln>
        </p:spPr>
        <p:txBody>
          <a:bodyPr wrap="square">
            <a:spAutoFit/>
          </a:bodyPr>
          <a:lstStyle/>
          <a:p>
            <a:pPr>
              <a:defRPr lang="ja-JP" altLang="en-US"/>
            </a:pPr>
            <a:r>
              <a:rPr lang="ja-JP" altLang="en-US" sz="3200" dirty="0">
                <a:latin typeface="UD デジタル 教科書体 NP-B" panose="02020700000000000000" pitchFamily="18" charset="-128"/>
                <a:ea typeface="UD デジタル 教科書体 NP-B" panose="02020700000000000000" pitchFamily="18" charset="-128"/>
              </a:rPr>
              <a:t>小学校(低・中)</a:t>
            </a:r>
          </a:p>
        </p:txBody>
      </p:sp>
    </p:spTree>
    <p:extLst>
      <p:ext uri="{BB962C8B-B14F-4D97-AF65-F5344CB8AC3E}">
        <p14:creationId xmlns:p14="http://schemas.microsoft.com/office/powerpoint/2010/main" val="137923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26</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1566558" y="1277292"/>
            <a:ext cx="6760184" cy="1169551"/>
          </a:xfrm>
          <a:prstGeom prst="rect">
            <a:avLst/>
          </a:prstGeom>
          <a:noFill/>
        </p:spPr>
        <p:txBody>
          <a:bodyPr wrap="none" rtlCol="0">
            <a:spAutoFit/>
          </a:bodyPr>
          <a:lstStyle/>
          <a:p>
            <a:pPr algn="ctr"/>
            <a:r>
              <a:rPr kumimoji="1" lang="ja-JP" altLang="en-US" sz="7000" b="1" spc="300" dirty="0">
                <a:latin typeface="HG丸ｺﾞｼｯｸM-PRO" panose="020F0600000000000000" pitchFamily="50" charset="-128"/>
                <a:ea typeface="HG丸ｺﾞｼｯｸM-PRO" panose="020F0600000000000000" pitchFamily="50" charset="-128"/>
              </a:rPr>
              <a:t>じぶんのからだ</a:t>
            </a:r>
            <a:endParaRPr kumimoji="1" lang="en-US" altLang="ja-JP" sz="7000" b="1" spc="300" dirty="0">
              <a:latin typeface="HG丸ｺﾞｼｯｸM-PRO" panose="020F0600000000000000" pitchFamily="50" charset="-128"/>
              <a:ea typeface="HG丸ｺﾞｼｯｸM-PRO" panose="020F0600000000000000" pitchFamily="50" charset="-128"/>
            </a:endParaRPr>
          </a:p>
        </p:txBody>
      </p:sp>
      <p:pic>
        <p:nvPicPr>
          <p:cNvPr id="18" name="図 17">
            <a:extLst>
              <a:ext uri="{FF2B5EF4-FFF2-40B4-BE49-F238E27FC236}">
                <a16:creationId xmlns:a16="http://schemas.microsoft.com/office/drawing/2014/main" id="{49238329-834F-454A-BD0B-C07563CAF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945" y="2748914"/>
            <a:ext cx="2904061" cy="2946027"/>
          </a:xfrm>
          <a:prstGeom prst="rect">
            <a:avLst/>
          </a:prstGeom>
        </p:spPr>
      </p:pic>
      <p:pic>
        <p:nvPicPr>
          <p:cNvPr id="19" name="図 18" descr="アイコン&#10;&#10;自動的に生成された説明">
            <a:extLst>
              <a:ext uri="{FF2B5EF4-FFF2-40B4-BE49-F238E27FC236}">
                <a16:creationId xmlns:a16="http://schemas.microsoft.com/office/drawing/2014/main" id="{7D6579DE-B8F2-4F34-8D8C-70D37F93F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996" y="2748914"/>
            <a:ext cx="2912455" cy="2946028"/>
          </a:xfrm>
          <a:prstGeom prst="rect">
            <a:avLst/>
          </a:prstGeom>
        </p:spPr>
      </p:pic>
    </p:spTree>
    <p:extLst>
      <p:ext uri="{BB962C8B-B14F-4D97-AF65-F5344CB8AC3E}">
        <p14:creationId xmlns:p14="http://schemas.microsoft.com/office/powerpoint/2010/main" val="236290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27</a:t>
            </a:fld>
            <a:endParaRPr kumimoji="1" lang="en-US" altLang="ja-JP"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AFA7FC8-EBE9-431B-ADEA-350ACD2BE7E3}"/>
              </a:ext>
            </a:extLst>
          </p:cNvPr>
          <p:cNvSpPr txBox="1"/>
          <p:nvPr/>
        </p:nvSpPr>
        <p:spPr>
          <a:xfrm>
            <a:off x="332985" y="945136"/>
            <a:ext cx="5647700" cy="2528897"/>
          </a:xfrm>
          <a:prstGeom prst="rect">
            <a:avLst/>
          </a:prstGeom>
          <a:noFill/>
        </p:spPr>
        <p:txBody>
          <a:bodyPr wrap="none" rtlCol="0">
            <a:spAutoFit/>
          </a:bodyPr>
          <a:lstStyle/>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ころんで、ひざを</a:t>
            </a:r>
            <a:endParaRPr kumimoji="1" lang="en-US" altLang="ja-JP" sz="5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けがしたとき</a:t>
            </a:r>
            <a:endParaRPr kumimoji="1" lang="en-US" altLang="ja-JP" sz="5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どうする？</a:t>
            </a:r>
            <a:endParaRPr kumimoji="1" lang="en-US" altLang="ja-JP" sz="5000" b="1" spc="300" dirty="0">
              <a:latin typeface="HG丸ｺﾞｼｯｸM-PRO" panose="020F0600000000000000" pitchFamily="50" charset="-128"/>
              <a:ea typeface="HG丸ｺﾞｼｯｸM-PRO" panose="020F0600000000000000" pitchFamily="50" charset="-128"/>
            </a:endParaRPr>
          </a:p>
        </p:txBody>
      </p:sp>
      <p:pic>
        <p:nvPicPr>
          <p:cNvPr id="11" name="図 10" descr="本, テキスト が含まれている画像&#10;&#10;自動的に生成された説明">
            <a:extLst>
              <a:ext uri="{FF2B5EF4-FFF2-40B4-BE49-F238E27FC236}">
                <a16:creationId xmlns:a16="http://schemas.microsoft.com/office/drawing/2014/main" id="{2AC9E393-3B53-48F0-84F8-012082983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919" y="1535047"/>
            <a:ext cx="3882656" cy="4999771"/>
          </a:xfrm>
          <a:prstGeom prst="rect">
            <a:avLst/>
          </a:prstGeom>
        </p:spPr>
      </p:pic>
    </p:spTree>
    <p:extLst>
      <p:ext uri="{BB962C8B-B14F-4D97-AF65-F5344CB8AC3E}">
        <p14:creationId xmlns:p14="http://schemas.microsoft.com/office/powerpoint/2010/main" val="377735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28</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763391" y="748653"/>
            <a:ext cx="8379217" cy="1695336"/>
          </a:xfrm>
          <a:prstGeom prst="rect">
            <a:avLst/>
          </a:prstGeom>
          <a:noFill/>
        </p:spPr>
        <p:txBody>
          <a:bodyPr wrap="none" rtlCol="0">
            <a:spAutoFit/>
          </a:bodyPr>
          <a:lstStyle/>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いたくなくなるように</a:t>
            </a:r>
            <a:endParaRPr kumimoji="1" lang="en-US" altLang="ja-JP" sz="5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けがをなおそうとするよね</a:t>
            </a:r>
            <a:endParaRPr kumimoji="1" lang="en-US" altLang="ja-JP" sz="5000" b="1" spc="300" dirty="0">
              <a:latin typeface="HG丸ｺﾞｼｯｸM-PRO" panose="020F0600000000000000" pitchFamily="50" charset="-128"/>
              <a:ea typeface="HG丸ｺﾞｼｯｸM-PRO" panose="020F0600000000000000" pitchFamily="50" charset="-128"/>
            </a:endParaRPr>
          </a:p>
        </p:txBody>
      </p:sp>
      <p:pic>
        <p:nvPicPr>
          <p:cNvPr id="10" name="図 9" descr="挿絵 が含まれている画像&#10;&#10;自動的に生成された説明">
            <a:extLst>
              <a:ext uri="{FF2B5EF4-FFF2-40B4-BE49-F238E27FC236}">
                <a16:creationId xmlns:a16="http://schemas.microsoft.com/office/drawing/2014/main" id="{C1B91A6E-1179-408D-B671-60F2631B6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542" y="2334681"/>
            <a:ext cx="3491940" cy="4281272"/>
          </a:xfrm>
          <a:prstGeom prst="rect">
            <a:avLst/>
          </a:prstGeom>
        </p:spPr>
      </p:pic>
    </p:spTree>
    <p:extLst>
      <p:ext uri="{BB962C8B-B14F-4D97-AF65-F5344CB8AC3E}">
        <p14:creationId xmlns:p14="http://schemas.microsoft.com/office/powerpoint/2010/main" val="375055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 name="スライド番号プレースホルダ 3"/>
          <p:cNvSpPr>
            <a:spLocks noGrp="1"/>
          </p:cNvSpPr>
          <p:nvPr>
            <p:ph type="sldNum" sz="quarter" idx="12"/>
          </p:nvPr>
        </p:nvSpPr>
        <p:spPr/>
        <p:txBody>
          <a:bodyPr/>
          <a:lstStyle/>
          <a:p>
            <a:fld id="{F8D8928E-AA9A-4D89-BC1F-A2C05AB4BD92}" type="slidenum">
              <a:rPr kumimoji="1" lang="ja-JP" altLang="en-US" smtClean="0"/>
              <a:t>2</a:t>
            </a:fld>
            <a:endParaRPr kumimoji="1" lang="ja-JP" altLang="en-US"/>
          </a:p>
        </p:txBody>
      </p:sp>
      <p:sp>
        <p:nvSpPr>
          <p:cNvPr id="1327" name="テキストボックス 5"/>
          <p:cNvSpPr txBox="1"/>
          <p:nvPr/>
        </p:nvSpPr>
        <p:spPr>
          <a:xfrm>
            <a:off x="820685" y="452755"/>
            <a:ext cx="4673018" cy="706993"/>
          </a:xfrm>
          <a:prstGeom prst="rect">
            <a:avLst/>
          </a:prstGeom>
          <a:noFill/>
        </p:spPr>
        <p:txBody>
          <a:bodyPr wrap="square" rtlCol="0">
            <a:spAutoFit/>
          </a:bodyPr>
          <a:lstStyle/>
          <a:p>
            <a:pPr algn="l"/>
            <a:r>
              <a:rPr lang="ja-JP" altLang="en-US" sz="4000" dirty="0">
                <a:latin typeface="UD デジタル 教科書体 NP-B" panose="02020700000000000000" pitchFamily="18" charset="-128"/>
                <a:ea typeface="UD デジタル 教科書体 NP-B" panose="02020700000000000000" pitchFamily="18" charset="-128"/>
              </a:rPr>
              <a:t>直接的な被害</a:t>
            </a:r>
          </a:p>
        </p:txBody>
      </p:sp>
      <p:sp>
        <p:nvSpPr>
          <p:cNvPr id="1328" name="テキストボックス 7"/>
          <p:cNvSpPr txBox="1"/>
          <p:nvPr/>
        </p:nvSpPr>
        <p:spPr>
          <a:xfrm>
            <a:off x="820685" y="2902585"/>
            <a:ext cx="4673018" cy="706993"/>
          </a:xfrm>
          <a:prstGeom prst="rect">
            <a:avLst/>
          </a:prstGeom>
          <a:noFill/>
        </p:spPr>
        <p:txBody>
          <a:bodyPr wrap="square" rtlCol="0">
            <a:spAutoFit/>
          </a:bodyPr>
          <a:lstStyle/>
          <a:p>
            <a:pPr algn="l"/>
            <a:r>
              <a:rPr lang="ja-JP" altLang="en-US" sz="4000">
                <a:latin typeface="UD デジタル 教科書体 NP-B" panose="02020700000000000000" pitchFamily="18" charset="-128"/>
                <a:ea typeface="UD デジタル 教科書体 NP-B" panose="02020700000000000000" pitchFamily="18" charset="-128"/>
              </a:rPr>
              <a:t>二次的な被害</a:t>
            </a:r>
          </a:p>
        </p:txBody>
      </p:sp>
      <p:sp>
        <p:nvSpPr>
          <p:cNvPr id="1329" name="角丸四角形 11"/>
          <p:cNvSpPr/>
          <p:nvPr/>
        </p:nvSpPr>
        <p:spPr>
          <a:xfrm>
            <a:off x="1026833" y="1160077"/>
            <a:ext cx="8201011" cy="1424899"/>
          </a:xfrm>
          <a:prstGeom prst="roundRect">
            <a:avLst/>
          </a:prstGeom>
          <a:solidFill>
            <a:srgbClr val="FFA0FF"/>
          </a:solidFill>
          <a:ln w="6350" cap="flat" cmpd="sng" algn="ctr">
            <a:noFill/>
            <a:prstDash val="solid"/>
            <a:miter lim="800000"/>
          </a:ln>
        </p:spPr>
        <p:style>
          <a:lnRef idx="1">
            <a:schemeClr val="accent2"/>
          </a:lnRef>
          <a:fillRef idx="2">
            <a:schemeClr val="accent2"/>
          </a:fillRef>
          <a:effectRef idx="1">
            <a:schemeClr val="accent2"/>
          </a:effectRef>
          <a:fontRef idx="minor">
            <a:schemeClr val="dk1"/>
          </a:fontRef>
        </p:style>
        <p:txBody>
          <a:bodyPr rtlCol="0" anchor="ctr"/>
          <a:lstStyle/>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生命を奪われる、家族を失う、精神的なショック</a:t>
            </a:r>
          </a:p>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障がいや後遺症を負う、財産を奪われる</a:t>
            </a:r>
          </a:p>
        </p:txBody>
      </p:sp>
      <p:sp>
        <p:nvSpPr>
          <p:cNvPr id="1330" name="角丸四角形 13"/>
          <p:cNvSpPr/>
          <p:nvPr/>
        </p:nvSpPr>
        <p:spPr>
          <a:xfrm>
            <a:off x="1026772" y="3605981"/>
            <a:ext cx="8205874" cy="2646250"/>
          </a:xfrm>
          <a:prstGeom prst="roundRect">
            <a:avLst/>
          </a:prstGeom>
          <a:solidFill>
            <a:srgbClr val="90D7F0"/>
          </a:solidFill>
          <a:ln w="6350" cap="flat" cmpd="sng" algn="ctr">
            <a:noFill/>
            <a:prstDash val="solid"/>
            <a:miter lim="800000"/>
          </a:ln>
        </p:spPr>
        <p:style>
          <a:lnRef idx="1">
            <a:schemeClr val="accent1"/>
          </a:lnRef>
          <a:fillRef idx="2">
            <a:schemeClr val="accent1"/>
          </a:fillRef>
          <a:effectRef idx="1">
            <a:schemeClr val="accent1"/>
          </a:effectRef>
          <a:fontRef idx="minor">
            <a:schemeClr val="dk1"/>
          </a:fontRef>
        </p:style>
        <p:txBody>
          <a:bodyPr rtlCol="0" anchor="ctr"/>
          <a:lstStyle/>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心身の不調（</a:t>
            </a:r>
            <a:r>
              <a:rPr lang="ja-JP" altLang="en-US" sz="2800" b="0" dirty="0">
                <a:latin typeface="UD デジタル 教科書体 NP-B" panose="02020700000000000000" pitchFamily="18" charset="-128"/>
                <a:ea typeface="UD デジタル 教科書体 NP-B" panose="02020700000000000000" pitchFamily="18" charset="-128"/>
                <a:sym typeface="+mn-ea"/>
              </a:rPr>
              <a:t>PTSD</a:t>
            </a:r>
            <a:r>
              <a:rPr lang="ja-JP" altLang="en-US" sz="2800" b="1" dirty="0">
                <a:latin typeface="UD デジタル 教科書体 NP-B" panose="02020700000000000000" pitchFamily="18" charset="-128"/>
                <a:ea typeface="UD デジタル 教科書体 NP-B" panose="02020700000000000000" pitchFamily="18" charset="-128"/>
                <a:sym typeface="+mn-ea"/>
              </a:rPr>
              <a:t>心的外傷後ストレス障害）</a:t>
            </a:r>
          </a:p>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失職や転居（経済的困窮）</a:t>
            </a:r>
            <a:endParaRPr lang="ja-JP" altLang="en-US" sz="2800" b="1" dirty="0">
              <a:latin typeface="UD デジタル 教科書体 NP-B" panose="02020700000000000000" pitchFamily="18" charset="-128"/>
              <a:ea typeface="UD デジタル 教科書体 NP-B" panose="02020700000000000000" pitchFamily="18" charset="-128"/>
            </a:endParaRPr>
          </a:p>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捜査や裁判（精神的・時間的な負担）</a:t>
            </a:r>
            <a:endParaRPr lang="ja-JP" altLang="en-US" sz="2800" b="1" dirty="0">
              <a:latin typeface="UD デジタル 教科書体 NP-B" panose="02020700000000000000" pitchFamily="18" charset="-128"/>
              <a:ea typeface="UD デジタル 教科書体 NP-B" panose="02020700000000000000" pitchFamily="18" charset="-128"/>
            </a:endParaRPr>
          </a:p>
          <a:p>
            <a:pPr algn="l"/>
            <a:r>
              <a:rPr lang="ja-JP" altLang="en-US" sz="2800" b="1" dirty="0">
                <a:latin typeface="UD デジタル 教科書体 NP-B" panose="02020700000000000000" pitchFamily="18" charset="-128"/>
                <a:ea typeface="UD デジタル 教科書体 NP-B" panose="02020700000000000000" pitchFamily="18" charset="-128"/>
                <a:sym typeface="+mn-ea"/>
              </a:rPr>
              <a:t>うわさや心ない中傷、マスコミの取材・報道</a:t>
            </a:r>
          </a:p>
          <a:p>
            <a:pPr algn="l"/>
            <a:r>
              <a:rPr lang="ja-JP" altLang="en-US" sz="2800" b="1" dirty="0">
                <a:latin typeface="UD デジタル 教科書体 NP-B" panose="02020700000000000000" pitchFamily="18" charset="-128"/>
                <a:ea typeface="UD デジタル 教科書体 NP-B" panose="02020700000000000000" pitchFamily="18" charset="-128"/>
              </a:rPr>
              <a:t>　　　　　　　　　　（プライバシーの侵害）</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29</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1476004" y="2002965"/>
            <a:ext cx="7013458" cy="2528897"/>
          </a:xfrm>
          <a:prstGeom prst="rect">
            <a:avLst/>
          </a:prstGeom>
          <a:noFill/>
        </p:spPr>
        <p:txBody>
          <a:bodyPr wrap="none" rtlCol="0">
            <a:spAutoFit/>
          </a:bodyPr>
          <a:lstStyle/>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じぶんのからだは</a:t>
            </a:r>
            <a:endParaRPr kumimoji="1" lang="en-US" altLang="ja-JP" sz="5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じぶんだけのもので</a:t>
            </a:r>
            <a:endParaRPr kumimoji="1"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sz="5000" b="1" spc="300" dirty="0">
                <a:latin typeface="HG丸ｺﾞｼｯｸM-PRO" panose="020F0600000000000000" pitchFamily="50" charset="-128"/>
                <a:ea typeface="HG丸ｺﾞｼｯｸM-PRO" panose="020F0600000000000000" pitchFamily="50" charset="-128"/>
              </a:rPr>
              <a:t>とってもたいせつだよ</a:t>
            </a:r>
            <a:endParaRPr kumimoji="1" lang="en-US" altLang="ja-JP" sz="5000" b="1" spc="300" dirty="0">
              <a:latin typeface="HG丸ｺﾞｼｯｸM-PRO" panose="020F0600000000000000" pitchFamily="50" charset="-128"/>
              <a:ea typeface="HG丸ｺﾞｼｯｸM-PRO" panose="020F0600000000000000" pitchFamily="50" charset="-128"/>
            </a:endParaRPr>
          </a:p>
        </p:txBody>
      </p:sp>
      <p:pic>
        <p:nvPicPr>
          <p:cNvPr id="14" name="図 13">
            <a:extLst>
              <a:ext uri="{FF2B5EF4-FFF2-40B4-BE49-F238E27FC236}">
                <a16:creationId xmlns:a16="http://schemas.microsoft.com/office/drawing/2014/main" id="{73D56C4A-77E6-4A65-A759-78F7BB540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67" y="425588"/>
            <a:ext cx="2017682" cy="2046839"/>
          </a:xfrm>
          <a:prstGeom prst="rect">
            <a:avLst/>
          </a:prstGeom>
        </p:spPr>
      </p:pic>
      <p:pic>
        <p:nvPicPr>
          <p:cNvPr id="15" name="図 14" descr="アイコン&#10;&#10;自動的に生成された説明">
            <a:extLst>
              <a:ext uri="{FF2B5EF4-FFF2-40B4-BE49-F238E27FC236}">
                <a16:creationId xmlns:a16="http://schemas.microsoft.com/office/drawing/2014/main" id="{34680565-E71B-40BD-8ADD-64B821E9C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753" y="4381045"/>
            <a:ext cx="2023514" cy="2046840"/>
          </a:xfrm>
          <a:prstGeom prst="rect">
            <a:avLst/>
          </a:prstGeom>
        </p:spPr>
      </p:pic>
    </p:spTree>
    <p:extLst>
      <p:ext uri="{BB962C8B-B14F-4D97-AF65-F5344CB8AC3E}">
        <p14:creationId xmlns:p14="http://schemas.microsoft.com/office/powerpoint/2010/main" val="1920739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DBA9B6F-84AF-4F91-8C02-EB8DBA653363}"/>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 name="テキスト ボックス 18">
            <a:extLst>
              <a:ext uri="{FF2B5EF4-FFF2-40B4-BE49-F238E27FC236}">
                <a16:creationId xmlns:a16="http://schemas.microsoft.com/office/drawing/2014/main" id="{21E54B80-710B-4CDE-8D00-538EAC0B8AF9}"/>
              </a:ext>
            </a:extLst>
          </p:cNvPr>
          <p:cNvSpPr txBox="1"/>
          <p:nvPr/>
        </p:nvSpPr>
        <p:spPr>
          <a:xfrm>
            <a:off x="1801158" y="4379539"/>
            <a:ext cx="6330579" cy="1695336"/>
          </a:xfrm>
          <a:prstGeom prst="rect">
            <a:avLst/>
          </a:prstGeom>
          <a:noFill/>
        </p:spPr>
        <p:txBody>
          <a:bodyPr wrap="none" rtlCol="0">
            <a:spAutoFit/>
          </a:bodyPr>
          <a:lstStyle/>
          <a:p>
            <a:pPr algn="ctr">
              <a:spcAft>
                <a:spcPts val="500"/>
              </a:spcAft>
            </a:pPr>
            <a:r>
              <a:rPr lang="ja-JP" altLang="en-US" sz="5000" b="1" spc="300" dirty="0">
                <a:latin typeface="HG丸ｺﾞｼｯｸM-PRO" panose="020F0600000000000000" pitchFamily="50" charset="-128"/>
                <a:ea typeface="HG丸ｺﾞｼｯｸM-PRO" panose="020F0600000000000000" pitchFamily="50" charset="-128"/>
              </a:rPr>
              <a:t>ほかの人のからだも</a:t>
            </a:r>
            <a:endParaRPr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たいせつだよ</a:t>
            </a:r>
            <a:endParaRPr lang="en-US" altLang="ja-JP" sz="5000" b="1" spc="300" dirty="0">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3">
            <a:extLst>
              <a:ext uri="{FF2B5EF4-FFF2-40B4-BE49-F238E27FC236}">
                <a16:creationId xmlns:a16="http://schemas.microsoft.com/office/drawing/2014/main" id="{FD7ABAB4-02CE-4ED7-90D0-29D57E2FBAB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30</a:t>
            </a:fld>
            <a:endParaRPr kumimoji="1" lang="en-US" altLang="ja-JP"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D9EC6A84-DA23-4EE5-9808-450F6D6AD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244" y="1696530"/>
            <a:ext cx="1416408" cy="2327893"/>
          </a:xfrm>
          <a:prstGeom prst="rect">
            <a:avLst/>
          </a:prstGeom>
        </p:spPr>
      </p:pic>
      <p:pic>
        <p:nvPicPr>
          <p:cNvPr id="31" name="図 30">
            <a:extLst>
              <a:ext uri="{FF2B5EF4-FFF2-40B4-BE49-F238E27FC236}">
                <a16:creationId xmlns:a16="http://schemas.microsoft.com/office/drawing/2014/main" id="{919E3192-A5D7-4C38-AF76-F3667F95D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140" y="1303624"/>
            <a:ext cx="2904061" cy="2946027"/>
          </a:xfrm>
          <a:prstGeom prst="rect">
            <a:avLst/>
          </a:prstGeom>
        </p:spPr>
      </p:pic>
      <p:pic>
        <p:nvPicPr>
          <p:cNvPr id="32" name="図 31" descr="アイコン&#10;&#10;自動的に生成された説明">
            <a:extLst>
              <a:ext uri="{FF2B5EF4-FFF2-40B4-BE49-F238E27FC236}">
                <a16:creationId xmlns:a16="http://schemas.microsoft.com/office/drawing/2014/main" id="{1C76B2B3-74A9-4C71-A4A8-15CC84A89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997" y="1303623"/>
            <a:ext cx="2912455" cy="2946028"/>
          </a:xfrm>
          <a:prstGeom prst="rect">
            <a:avLst/>
          </a:prstGeom>
        </p:spPr>
      </p:pic>
    </p:spTree>
    <p:extLst>
      <p:ext uri="{BB962C8B-B14F-4D97-AF65-F5344CB8AC3E}">
        <p14:creationId xmlns:p14="http://schemas.microsoft.com/office/powerpoint/2010/main" val="413195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31</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716650" y="524375"/>
            <a:ext cx="8460000" cy="2067233"/>
          </a:xfrm>
          <a:prstGeom prst="rect">
            <a:avLst/>
          </a:prstGeom>
          <a:noFill/>
        </p:spPr>
        <p:txBody>
          <a:bodyPr wrap="square" rtlCol="0">
            <a:spAutoFit/>
          </a:bodyPr>
          <a:lstStyle/>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じぶんのからだを</a:t>
            </a:r>
            <a:endParaRPr kumimoji="1" lang="en-US" altLang="ja-JP" sz="4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000" b="1" spc="300" dirty="0">
                <a:latin typeface="HG丸ｺﾞｼｯｸM-PRO" panose="020F0600000000000000" pitchFamily="50" charset="-128"/>
                <a:ea typeface="HG丸ｺﾞｼｯｸM-PRO" panose="020F0600000000000000" pitchFamily="50" charset="-128"/>
              </a:rPr>
              <a:t>たいせつ</a:t>
            </a:r>
            <a:r>
              <a:rPr kumimoji="1" lang="ja-JP" altLang="en-US" sz="4000" b="1" spc="300" dirty="0">
                <a:latin typeface="HG丸ｺﾞｼｯｸM-PRO" panose="020F0600000000000000" pitchFamily="50" charset="-128"/>
                <a:ea typeface="HG丸ｺﾞｼｯｸM-PRO" panose="020F0600000000000000" pitchFamily="50" charset="-128"/>
              </a:rPr>
              <a:t>にするために</a:t>
            </a:r>
            <a:endParaRPr kumimoji="1" lang="en-US" altLang="ja-JP" sz="4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できることはなんだろう？</a:t>
            </a:r>
            <a:endParaRPr kumimoji="1" lang="en-US" altLang="ja-JP" sz="4000" b="1" spc="300" dirty="0">
              <a:latin typeface="HG丸ｺﾞｼｯｸM-PRO" panose="020F0600000000000000" pitchFamily="50" charset="-128"/>
              <a:ea typeface="HG丸ｺﾞｼｯｸM-PRO" panose="020F0600000000000000" pitchFamily="50" charset="-128"/>
            </a:endParaRPr>
          </a:p>
        </p:txBody>
      </p:sp>
      <p:grpSp>
        <p:nvGrpSpPr>
          <p:cNvPr id="52" name="Group 46">
            <a:extLst>
              <a:ext uri="{FF2B5EF4-FFF2-40B4-BE49-F238E27FC236}">
                <a16:creationId xmlns:a16="http://schemas.microsoft.com/office/drawing/2014/main" id="{22A323EA-4AC4-4555-8CE0-9DAE5D170981}"/>
              </a:ext>
            </a:extLst>
          </p:cNvPr>
          <p:cNvGrpSpPr>
            <a:grpSpLocks noChangeAspect="1"/>
          </p:cNvGrpSpPr>
          <p:nvPr/>
        </p:nvGrpSpPr>
        <p:grpSpPr bwMode="auto">
          <a:xfrm>
            <a:off x="2371863" y="2983518"/>
            <a:ext cx="3133700" cy="1760618"/>
            <a:chOff x="4662" y="1391"/>
            <a:chExt cx="1204" cy="685"/>
          </a:xfrm>
        </p:grpSpPr>
        <p:sp>
          <p:nvSpPr>
            <p:cNvPr id="53" name="Freeform 47">
              <a:extLst>
                <a:ext uri="{FF2B5EF4-FFF2-40B4-BE49-F238E27FC236}">
                  <a16:creationId xmlns:a16="http://schemas.microsoft.com/office/drawing/2014/main" id="{749C9DC8-172E-41AB-AC61-05AC8D7CDC9C}"/>
                </a:ext>
              </a:extLst>
            </p:cNvPr>
            <p:cNvSpPr>
              <a:spLocks noChangeAspect="1"/>
            </p:cNvSpPr>
            <p:nvPr/>
          </p:nvSpPr>
          <p:spPr bwMode="gray">
            <a:xfrm>
              <a:off x="4662" y="1391"/>
              <a:ext cx="1204" cy="685"/>
            </a:xfrm>
            <a:custGeom>
              <a:avLst/>
              <a:gdLst>
                <a:gd name="T0" fmla="*/ 459 w 510"/>
                <a:gd name="T1" fmla="*/ 125 h 290"/>
                <a:gd name="T2" fmla="*/ 480 w 510"/>
                <a:gd name="T3" fmla="*/ 72 h 290"/>
                <a:gd name="T4" fmla="*/ 475 w 510"/>
                <a:gd name="T5" fmla="*/ 57 h 290"/>
                <a:gd name="T6" fmla="*/ 453 w 510"/>
                <a:gd name="T7" fmla="*/ 48 h 290"/>
                <a:gd name="T8" fmla="*/ 406 w 510"/>
                <a:gd name="T9" fmla="*/ 56 h 290"/>
                <a:gd name="T10" fmla="*/ 393 w 510"/>
                <a:gd name="T11" fmla="*/ 54 h 290"/>
                <a:gd name="T12" fmla="*/ 374 w 510"/>
                <a:gd name="T13" fmla="*/ 25 h 290"/>
                <a:gd name="T14" fmla="*/ 334 w 510"/>
                <a:gd name="T15" fmla="*/ 0 h 290"/>
                <a:gd name="T16" fmla="*/ 331 w 510"/>
                <a:gd name="T17" fmla="*/ 0 h 290"/>
                <a:gd name="T18" fmla="*/ 295 w 510"/>
                <a:gd name="T19" fmla="*/ 22 h 290"/>
                <a:gd name="T20" fmla="*/ 257 w 510"/>
                <a:gd name="T21" fmla="*/ 43 h 290"/>
                <a:gd name="T22" fmla="*/ 220 w 510"/>
                <a:gd name="T23" fmla="*/ 22 h 290"/>
                <a:gd name="T24" fmla="*/ 182 w 510"/>
                <a:gd name="T25" fmla="*/ 0 h 290"/>
                <a:gd name="T26" fmla="*/ 177 w 510"/>
                <a:gd name="T27" fmla="*/ 0 h 290"/>
                <a:gd name="T28" fmla="*/ 143 w 510"/>
                <a:gd name="T29" fmla="*/ 25 h 290"/>
                <a:gd name="T30" fmla="*/ 117 w 510"/>
                <a:gd name="T31" fmla="*/ 54 h 290"/>
                <a:gd name="T32" fmla="*/ 105 w 510"/>
                <a:gd name="T33" fmla="*/ 56 h 290"/>
                <a:gd name="T34" fmla="*/ 58 w 510"/>
                <a:gd name="T35" fmla="*/ 46 h 290"/>
                <a:gd name="T36" fmla="*/ 36 w 510"/>
                <a:gd name="T37" fmla="*/ 57 h 290"/>
                <a:gd name="T38" fmla="*/ 30 w 510"/>
                <a:gd name="T39" fmla="*/ 73 h 290"/>
                <a:gd name="T40" fmla="*/ 41 w 510"/>
                <a:gd name="T41" fmla="*/ 101 h 290"/>
                <a:gd name="T42" fmla="*/ 52 w 510"/>
                <a:gd name="T43" fmla="*/ 124 h 290"/>
                <a:gd name="T44" fmla="*/ 51 w 510"/>
                <a:gd name="T45" fmla="*/ 128 h 290"/>
                <a:gd name="T46" fmla="*/ 24 w 510"/>
                <a:gd name="T47" fmla="*/ 149 h 290"/>
                <a:gd name="T48" fmla="*/ 0 w 510"/>
                <a:gd name="T49" fmla="*/ 177 h 290"/>
                <a:gd name="T50" fmla="*/ 0 w 510"/>
                <a:gd name="T51" fmla="*/ 180 h 290"/>
                <a:gd name="T52" fmla="*/ 30 w 510"/>
                <a:gd name="T53" fmla="*/ 205 h 290"/>
                <a:gd name="T54" fmla="*/ 69 w 510"/>
                <a:gd name="T55" fmla="*/ 218 h 290"/>
                <a:gd name="T56" fmla="*/ 79 w 510"/>
                <a:gd name="T57" fmla="*/ 246 h 290"/>
                <a:gd name="T58" fmla="*/ 100 w 510"/>
                <a:gd name="T59" fmla="*/ 273 h 290"/>
                <a:gd name="T60" fmla="*/ 117 w 510"/>
                <a:gd name="T61" fmla="*/ 277 h 290"/>
                <a:gd name="T62" fmla="*/ 183 w 510"/>
                <a:gd name="T63" fmla="*/ 252 h 290"/>
                <a:gd name="T64" fmla="*/ 215 w 510"/>
                <a:gd name="T65" fmla="*/ 270 h 290"/>
                <a:gd name="T66" fmla="*/ 257 w 510"/>
                <a:gd name="T67" fmla="*/ 290 h 290"/>
                <a:gd name="T68" fmla="*/ 257 w 510"/>
                <a:gd name="T69" fmla="*/ 290 h 290"/>
                <a:gd name="T70" fmla="*/ 298 w 510"/>
                <a:gd name="T71" fmla="*/ 270 h 290"/>
                <a:gd name="T72" fmla="*/ 328 w 510"/>
                <a:gd name="T73" fmla="*/ 252 h 290"/>
                <a:gd name="T74" fmla="*/ 394 w 510"/>
                <a:gd name="T75" fmla="*/ 278 h 290"/>
                <a:gd name="T76" fmla="*/ 410 w 510"/>
                <a:gd name="T77" fmla="*/ 274 h 290"/>
                <a:gd name="T78" fmla="*/ 431 w 510"/>
                <a:gd name="T79" fmla="*/ 247 h 290"/>
                <a:gd name="T80" fmla="*/ 442 w 510"/>
                <a:gd name="T81" fmla="*/ 220 h 290"/>
                <a:gd name="T82" fmla="*/ 480 w 510"/>
                <a:gd name="T83" fmla="*/ 207 h 290"/>
                <a:gd name="T84" fmla="*/ 510 w 510"/>
                <a:gd name="T85" fmla="*/ 179 h 290"/>
                <a:gd name="T86" fmla="*/ 510 w 510"/>
                <a:gd name="T87" fmla="*/ 178 h 290"/>
                <a:gd name="T88" fmla="*/ 485 w 510"/>
                <a:gd name="T89" fmla="*/ 151 h 290"/>
                <a:gd name="T90" fmla="*/ 459 w 510"/>
                <a:gd name="T91" fmla="*/ 1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0" h="290">
                  <a:moveTo>
                    <a:pt x="459" y="128"/>
                  </a:moveTo>
                  <a:cubicBezTo>
                    <a:pt x="459" y="127"/>
                    <a:pt x="459" y="126"/>
                    <a:pt x="459" y="125"/>
                  </a:cubicBezTo>
                  <a:cubicBezTo>
                    <a:pt x="459" y="125"/>
                    <a:pt x="459" y="125"/>
                    <a:pt x="459" y="125"/>
                  </a:cubicBezTo>
                  <a:cubicBezTo>
                    <a:pt x="459" y="108"/>
                    <a:pt x="480" y="91"/>
                    <a:pt x="480" y="72"/>
                  </a:cubicBezTo>
                  <a:cubicBezTo>
                    <a:pt x="480" y="72"/>
                    <a:pt x="480" y="72"/>
                    <a:pt x="480" y="72"/>
                  </a:cubicBezTo>
                  <a:cubicBezTo>
                    <a:pt x="481" y="67"/>
                    <a:pt x="479" y="62"/>
                    <a:pt x="475" y="57"/>
                  </a:cubicBezTo>
                  <a:cubicBezTo>
                    <a:pt x="475" y="57"/>
                    <a:pt x="475" y="57"/>
                    <a:pt x="475" y="57"/>
                  </a:cubicBezTo>
                  <a:cubicBezTo>
                    <a:pt x="469" y="50"/>
                    <a:pt x="461" y="48"/>
                    <a:pt x="453" y="48"/>
                  </a:cubicBezTo>
                  <a:cubicBezTo>
                    <a:pt x="453" y="48"/>
                    <a:pt x="453" y="48"/>
                    <a:pt x="453" y="48"/>
                  </a:cubicBezTo>
                  <a:cubicBezTo>
                    <a:pt x="438" y="48"/>
                    <a:pt x="420" y="56"/>
                    <a:pt x="406" y="56"/>
                  </a:cubicBezTo>
                  <a:cubicBezTo>
                    <a:pt x="406" y="56"/>
                    <a:pt x="406" y="56"/>
                    <a:pt x="406" y="56"/>
                  </a:cubicBezTo>
                  <a:cubicBezTo>
                    <a:pt x="401" y="56"/>
                    <a:pt x="397" y="56"/>
                    <a:pt x="393" y="54"/>
                  </a:cubicBezTo>
                  <a:cubicBezTo>
                    <a:pt x="393" y="54"/>
                    <a:pt x="393" y="54"/>
                    <a:pt x="393" y="54"/>
                  </a:cubicBezTo>
                  <a:cubicBezTo>
                    <a:pt x="384" y="49"/>
                    <a:pt x="380" y="37"/>
                    <a:pt x="374" y="25"/>
                  </a:cubicBezTo>
                  <a:cubicBezTo>
                    <a:pt x="374" y="25"/>
                    <a:pt x="374" y="25"/>
                    <a:pt x="374" y="25"/>
                  </a:cubicBezTo>
                  <a:cubicBezTo>
                    <a:pt x="367" y="13"/>
                    <a:pt x="357" y="2"/>
                    <a:pt x="334" y="0"/>
                  </a:cubicBezTo>
                  <a:cubicBezTo>
                    <a:pt x="334" y="0"/>
                    <a:pt x="334" y="0"/>
                    <a:pt x="334" y="0"/>
                  </a:cubicBezTo>
                  <a:cubicBezTo>
                    <a:pt x="333" y="0"/>
                    <a:pt x="332" y="0"/>
                    <a:pt x="331" y="0"/>
                  </a:cubicBezTo>
                  <a:cubicBezTo>
                    <a:pt x="331" y="0"/>
                    <a:pt x="331" y="0"/>
                    <a:pt x="331" y="0"/>
                  </a:cubicBezTo>
                  <a:cubicBezTo>
                    <a:pt x="313" y="0"/>
                    <a:pt x="304" y="12"/>
                    <a:pt x="295" y="22"/>
                  </a:cubicBezTo>
                  <a:cubicBezTo>
                    <a:pt x="295" y="22"/>
                    <a:pt x="295" y="22"/>
                    <a:pt x="295" y="22"/>
                  </a:cubicBezTo>
                  <a:cubicBezTo>
                    <a:pt x="286" y="33"/>
                    <a:pt x="277" y="43"/>
                    <a:pt x="257" y="43"/>
                  </a:cubicBezTo>
                  <a:cubicBezTo>
                    <a:pt x="257" y="43"/>
                    <a:pt x="257" y="43"/>
                    <a:pt x="257" y="43"/>
                  </a:cubicBezTo>
                  <a:cubicBezTo>
                    <a:pt x="237" y="43"/>
                    <a:pt x="229" y="33"/>
                    <a:pt x="220" y="22"/>
                  </a:cubicBezTo>
                  <a:cubicBezTo>
                    <a:pt x="220" y="22"/>
                    <a:pt x="220" y="22"/>
                    <a:pt x="220" y="22"/>
                  </a:cubicBezTo>
                  <a:cubicBezTo>
                    <a:pt x="211" y="12"/>
                    <a:pt x="201" y="0"/>
                    <a:pt x="182" y="0"/>
                  </a:cubicBezTo>
                  <a:cubicBezTo>
                    <a:pt x="182" y="0"/>
                    <a:pt x="182" y="0"/>
                    <a:pt x="182" y="0"/>
                  </a:cubicBezTo>
                  <a:cubicBezTo>
                    <a:pt x="180" y="0"/>
                    <a:pt x="179" y="0"/>
                    <a:pt x="177" y="0"/>
                  </a:cubicBezTo>
                  <a:cubicBezTo>
                    <a:pt x="177" y="0"/>
                    <a:pt x="177" y="0"/>
                    <a:pt x="177" y="0"/>
                  </a:cubicBezTo>
                  <a:cubicBezTo>
                    <a:pt x="158" y="2"/>
                    <a:pt x="149" y="13"/>
                    <a:pt x="143" y="25"/>
                  </a:cubicBezTo>
                  <a:cubicBezTo>
                    <a:pt x="143" y="25"/>
                    <a:pt x="143" y="25"/>
                    <a:pt x="143" y="25"/>
                  </a:cubicBezTo>
                  <a:cubicBezTo>
                    <a:pt x="136" y="36"/>
                    <a:pt x="131" y="48"/>
                    <a:pt x="117" y="54"/>
                  </a:cubicBezTo>
                  <a:cubicBezTo>
                    <a:pt x="117" y="54"/>
                    <a:pt x="117" y="54"/>
                    <a:pt x="117" y="54"/>
                  </a:cubicBezTo>
                  <a:cubicBezTo>
                    <a:pt x="113" y="55"/>
                    <a:pt x="109" y="56"/>
                    <a:pt x="105" y="56"/>
                  </a:cubicBezTo>
                  <a:cubicBezTo>
                    <a:pt x="105" y="56"/>
                    <a:pt x="105" y="56"/>
                    <a:pt x="105" y="56"/>
                  </a:cubicBezTo>
                  <a:cubicBezTo>
                    <a:pt x="90" y="56"/>
                    <a:pt x="74" y="46"/>
                    <a:pt x="58" y="46"/>
                  </a:cubicBezTo>
                  <a:cubicBezTo>
                    <a:pt x="58" y="46"/>
                    <a:pt x="58" y="46"/>
                    <a:pt x="58" y="46"/>
                  </a:cubicBezTo>
                  <a:cubicBezTo>
                    <a:pt x="50" y="46"/>
                    <a:pt x="43" y="49"/>
                    <a:pt x="36" y="57"/>
                  </a:cubicBezTo>
                  <a:cubicBezTo>
                    <a:pt x="36" y="57"/>
                    <a:pt x="36" y="57"/>
                    <a:pt x="36" y="57"/>
                  </a:cubicBezTo>
                  <a:cubicBezTo>
                    <a:pt x="32" y="62"/>
                    <a:pt x="30" y="68"/>
                    <a:pt x="30" y="73"/>
                  </a:cubicBezTo>
                  <a:cubicBezTo>
                    <a:pt x="30" y="73"/>
                    <a:pt x="30" y="73"/>
                    <a:pt x="30" y="73"/>
                  </a:cubicBezTo>
                  <a:cubicBezTo>
                    <a:pt x="30" y="83"/>
                    <a:pt x="36" y="93"/>
                    <a:pt x="41" y="101"/>
                  </a:cubicBezTo>
                  <a:cubicBezTo>
                    <a:pt x="41" y="101"/>
                    <a:pt x="41" y="101"/>
                    <a:pt x="41" y="101"/>
                  </a:cubicBezTo>
                  <a:cubicBezTo>
                    <a:pt x="47" y="110"/>
                    <a:pt x="52" y="118"/>
                    <a:pt x="52" y="124"/>
                  </a:cubicBezTo>
                  <a:cubicBezTo>
                    <a:pt x="52" y="124"/>
                    <a:pt x="52" y="124"/>
                    <a:pt x="52" y="124"/>
                  </a:cubicBezTo>
                  <a:cubicBezTo>
                    <a:pt x="52" y="125"/>
                    <a:pt x="52" y="127"/>
                    <a:pt x="51" y="128"/>
                  </a:cubicBezTo>
                  <a:cubicBezTo>
                    <a:pt x="51" y="128"/>
                    <a:pt x="51" y="128"/>
                    <a:pt x="51" y="128"/>
                  </a:cubicBezTo>
                  <a:cubicBezTo>
                    <a:pt x="48" y="136"/>
                    <a:pt x="36" y="142"/>
                    <a:pt x="24" y="149"/>
                  </a:cubicBezTo>
                  <a:cubicBezTo>
                    <a:pt x="24" y="149"/>
                    <a:pt x="24" y="149"/>
                    <a:pt x="24" y="149"/>
                  </a:cubicBezTo>
                  <a:cubicBezTo>
                    <a:pt x="12" y="156"/>
                    <a:pt x="0" y="164"/>
                    <a:pt x="0" y="177"/>
                  </a:cubicBezTo>
                  <a:cubicBezTo>
                    <a:pt x="0" y="177"/>
                    <a:pt x="0" y="177"/>
                    <a:pt x="0" y="177"/>
                  </a:cubicBezTo>
                  <a:cubicBezTo>
                    <a:pt x="0" y="178"/>
                    <a:pt x="0" y="179"/>
                    <a:pt x="0" y="180"/>
                  </a:cubicBezTo>
                  <a:cubicBezTo>
                    <a:pt x="0" y="180"/>
                    <a:pt x="0" y="180"/>
                    <a:pt x="0" y="180"/>
                  </a:cubicBezTo>
                  <a:cubicBezTo>
                    <a:pt x="2" y="198"/>
                    <a:pt x="16" y="203"/>
                    <a:pt x="30" y="205"/>
                  </a:cubicBezTo>
                  <a:cubicBezTo>
                    <a:pt x="30" y="205"/>
                    <a:pt x="30" y="205"/>
                    <a:pt x="30" y="205"/>
                  </a:cubicBezTo>
                  <a:cubicBezTo>
                    <a:pt x="45" y="208"/>
                    <a:pt x="61" y="209"/>
                    <a:pt x="69" y="218"/>
                  </a:cubicBezTo>
                  <a:cubicBezTo>
                    <a:pt x="69" y="218"/>
                    <a:pt x="69" y="218"/>
                    <a:pt x="69" y="218"/>
                  </a:cubicBezTo>
                  <a:cubicBezTo>
                    <a:pt x="78" y="228"/>
                    <a:pt x="78" y="237"/>
                    <a:pt x="79" y="246"/>
                  </a:cubicBezTo>
                  <a:cubicBezTo>
                    <a:pt x="79" y="246"/>
                    <a:pt x="79" y="246"/>
                    <a:pt x="79" y="246"/>
                  </a:cubicBezTo>
                  <a:cubicBezTo>
                    <a:pt x="81" y="256"/>
                    <a:pt x="84" y="266"/>
                    <a:pt x="100" y="273"/>
                  </a:cubicBezTo>
                  <a:cubicBezTo>
                    <a:pt x="100" y="273"/>
                    <a:pt x="100" y="273"/>
                    <a:pt x="100" y="273"/>
                  </a:cubicBezTo>
                  <a:cubicBezTo>
                    <a:pt x="106" y="276"/>
                    <a:pt x="112" y="277"/>
                    <a:pt x="117" y="277"/>
                  </a:cubicBezTo>
                  <a:cubicBezTo>
                    <a:pt x="117" y="277"/>
                    <a:pt x="117" y="277"/>
                    <a:pt x="117" y="277"/>
                  </a:cubicBezTo>
                  <a:cubicBezTo>
                    <a:pt x="143" y="277"/>
                    <a:pt x="159" y="251"/>
                    <a:pt x="183" y="252"/>
                  </a:cubicBezTo>
                  <a:cubicBezTo>
                    <a:pt x="183" y="252"/>
                    <a:pt x="183" y="252"/>
                    <a:pt x="183" y="252"/>
                  </a:cubicBezTo>
                  <a:cubicBezTo>
                    <a:pt x="196" y="252"/>
                    <a:pt x="205" y="260"/>
                    <a:pt x="215" y="270"/>
                  </a:cubicBezTo>
                  <a:cubicBezTo>
                    <a:pt x="215" y="270"/>
                    <a:pt x="215" y="270"/>
                    <a:pt x="215" y="270"/>
                  </a:cubicBezTo>
                  <a:cubicBezTo>
                    <a:pt x="225" y="280"/>
                    <a:pt x="236" y="290"/>
                    <a:pt x="257" y="290"/>
                  </a:cubicBezTo>
                  <a:cubicBezTo>
                    <a:pt x="257" y="290"/>
                    <a:pt x="257" y="290"/>
                    <a:pt x="257" y="290"/>
                  </a:cubicBezTo>
                  <a:cubicBezTo>
                    <a:pt x="257" y="290"/>
                    <a:pt x="257" y="290"/>
                    <a:pt x="257" y="290"/>
                  </a:cubicBezTo>
                  <a:cubicBezTo>
                    <a:pt x="257" y="290"/>
                    <a:pt x="257" y="290"/>
                    <a:pt x="257" y="290"/>
                  </a:cubicBezTo>
                  <a:cubicBezTo>
                    <a:pt x="277" y="290"/>
                    <a:pt x="289" y="280"/>
                    <a:pt x="298" y="270"/>
                  </a:cubicBezTo>
                  <a:cubicBezTo>
                    <a:pt x="298" y="270"/>
                    <a:pt x="298" y="270"/>
                    <a:pt x="298" y="270"/>
                  </a:cubicBezTo>
                  <a:cubicBezTo>
                    <a:pt x="308" y="260"/>
                    <a:pt x="316" y="252"/>
                    <a:pt x="328" y="252"/>
                  </a:cubicBezTo>
                  <a:cubicBezTo>
                    <a:pt x="328" y="252"/>
                    <a:pt x="328" y="252"/>
                    <a:pt x="328" y="252"/>
                  </a:cubicBezTo>
                  <a:cubicBezTo>
                    <a:pt x="354" y="251"/>
                    <a:pt x="370" y="277"/>
                    <a:pt x="394" y="278"/>
                  </a:cubicBezTo>
                  <a:cubicBezTo>
                    <a:pt x="394" y="278"/>
                    <a:pt x="394" y="278"/>
                    <a:pt x="394" y="278"/>
                  </a:cubicBezTo>
                  <a:cubicBezTo>
                    <a:pt x="399" y="278"/>
                    <a:pt x="405" y="276"/>
                    <a:pt x="410" y="274"/>
                  </a:cubicBezTo>
                  <a:cubicBezTo>
                    <a:pt x="410" y="274"/>
                    <a:pt x="410" y="274"/>
                    <a:pt x="410" y="274"/>
                  </a:cubicBezTo>
                  <a:cubicBezTo>
                    <a:pt x="425" y="267"/>
                    <a:pt x="429" y="257"/>
                    <a:pt x="431" y="247"/>
                  </a:cubicBezTo>
                  <a:cubicBezTo>
                    <a:pt x="431" y="247"/>
                    <a:pt x="431" y="247"/>
                    <a:pt x="431" y="247"/>
                  </a:cubicBezTo>
                  <a:cubicBezTo>
                    <a:pt x="434" y="237"/>
                    <a:pt x="434" y="228"/>
                    <a:pt x="442" y="220"/>
                  </a:cubicBezTo>
                  <a:cubicBezTo>
                    <a:pt x="442" y="220"/>
                    <a:pt x="442" y="220"/>
                    <a:pt x="442" y="220"/>
                  </a:cubicBezTo>
                  <a:cubicBezTo>
                    <a:pt x="449" y="212"/>
                    <a:pt x="465" y="211"/>
                    <a:pt x="480" y="207"/>
                  </a:cubicBezTo>
                  <a:cubicBezTo>
                    <a:pt x="480" y="207"/>
                    <a:pt x="480" y="207"/>
                    <a:pt x="480" y="207"/>
                  </a:cubicBezTo>
                  <a:cubicBezTo>
                    <a:pt x="495" y="204"/>
                    <a:pt x="509" y="198"/>
                    <a:pt x="510" y="179"/>
                  </a:cubicBezTo>
                  <a:cubicBezTo>
                    <a:pt x="510" y="179"/>
                    <a:pt x="510" y="179"/>
                    <a:pt x="510" y="179"/>
                  </a:cubicBezTo>
                  <a:cubicBezTo>
                    <a:pt x="510" y="179"/>
                    <a:pt x="510" y="178"/>
                    <a:pt x="510" y="178"/>
                  </a:cubicBezTo>
                  <a:cubicBezTo>
                    <a:pt x="510" y="178"/>
                    <a:pt x="510" y="178"/>
                    <a:pt x="510" y="178"/>
                  </a:cubicBezTo>
                  <a:cubicBezTo>
                    <a:pt x="510" y="164"/>
                    <a:pt x="497" y="157"/>
                    <a:pt x="485" y="151"/>
                  </a:cubicBezTo>
                  <a:cubicBezTo>
                    <a:pt x="485" y="151"/>
                    <a:pt x="485" y="151"/>
                    <a:pt x="485" y="151"/>
                  </a:cubicBezTo>
                  <a:cubicBezTo>
                    <a:pt x="473" y="145"/>
                    <a:pt x="461" y="139"/>
                    <a:pt x="459" y="128"/>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54" name="Freeform 48">
              <a:extLst>
                <a:ext uri="{FF2B5EF4-FFF2-40B4-BE49-F238E27FC236}">
                  <a16:creationId xmlns:a16="http://schemas.microsoft.com/office/drawing/2014/main" id="{52D1749F-4A7A-4E6D-9AC1-96B7EF41ED08}"/>
                </a:ext>
              </a:extLst>
            </p:cNvPr>
            <p:cNvSpPr>
              <a:spLocks noChangeAspect="1"/>
            </p:cNvSpPr>
            <p:nvPr/>
          </p:nvSpPr>
          <p:spPr bwMode="gray">
            <a:xfrm>
              <a:off x="4671" y="1401"/>
              <a:ext cx="1188" cy="666"/>
            </a:xfrm>
            <a:custGeom>
              <a:avLst/>
              <a:gdLst>
                <a:gd name="T0" fmla="*/ 479 w 503"/>
                <a:gd name="T1" fmla="*/ 151 h 282"/>
                <a:gd name="T2" fmla="*/ 502 w 503"/>
                <a:gd name="T3" fmla="*/ 174 h 282"/>
                <a:gd name="T4" fmla="*/ 502 w 503"/>
                <a:gd name="T5" fmla="*/ 175 h 282"/>
                <a:gd name="T6" fmla="*/ 475 w 503"/>
                <a:gd name="T7" fmla="*/ 199 h 282"/>
                <a:gd name="T8" fmla="*/ 435 w 503"/>
                <a:gd name="T9" fmla="*/ 213 h 282"/>
                <a:gd name="T10" fmla="*/ 423 w 503"/>
                <a:gd name="T11" fmla="*/ 242 h 282"/>
                <a:gd name="T12" fmla="*/ 405 w 503"/>
                <a:gd name="T13" fmla="*/ 266 h 282"/>
                <a:gd name="T14" fmla="*/ 390 w 503"/>
                <a:gd name="T15" fmla="*/ 270 h 282"/>
                <a:gd name="T16" fmla="*/ 324 w 503"/>
                <a:gd name="T17" fmla="*/ 244 h 282"/>
                <a:gd name="T18" fmla="*/ 291 w 503"/>
                <a:gd name="T19" fmla="*/ 263 h 282"/>
                <a:gd name="T20" fmla="*/ 253 w 503"/>
                <a:gd name="T21" fmla="*/ 282 h 282"/>
                <a:gd name="T22" fmla="*/ 213 w 503"/>
                <a:gd name="T23" fmla="*/ 263 h 282"/>
                <a:gd name="T24" fmla="*/ 179 w 503"/>
                <a:gd name="T25" fmla="*/ 244 h 282"/>
                <a:gd name="T26" fmla="*/ 113 w 503"/>
                <a:gd name="T27" fmla="*/ 269 h 282"/>
                <a:gd name="T28" fmla="*/ 97 w 503"/>
                <a:gd name="T29" fmla="*/ 265 h 282"/>
                <a:gd name="T30" fmla="*/ 79 w 503"/>
                <a:gd name="T31" fmla="*/ 242 h 282"/>
                <a:gd name="T32" fmla="*/ 68 w 503"/>
                <a:gd name="T33" fmla="*/ 211 h 282"/>
                <a:gd name="T34" fmla="*/ 27 w 503"/>
                <a:gd name="T35" fmla="*/ 197 h 282"/>
                <a:gd name="T36" fmla="*/ 0 w 503"/>
                <a:gd name="T37" fmla="*/ 175 h 282"/>
                <a:gd name="T38" fmla="*/ 0 w 503"/>
                <a:gd name="T39" fmla="*/ 173 h 282"/>
                <a:gd name="T40" fmla="*/ 22 w 503"/>
                <a:gd name="T41" fmla="*/ 149 h 282"/>
                <a:gd name="T42" fmla="*/ 51 w 503"/>
                <a:gd name="T43" fmla="*/ 125 h 282"/>
                <a:gd name="T44" fmla="*/ 52 w 503"/>
                <a:gd name="T45" fmla="*/ 120 h 282"/>
                <a:gd name="T46" fmla="*/ 41 w 503"/>
                <a:gd name="T47" fmla="*/ 95 h 282"/>
                <a:gd name="T48" fmla="*/ 30 w 503"/>
                <a:gd name="T49" fmla="*/ 69 h 282"/>
                <a:gd name="T50" fmla="*/ 35 w 503"/>
                <a:gd name="T51" fmla="*/ 56 h 282"/>
                <a:gd name="T52" fmla="*/ 54 w 503"/>
                <a:gd name="T53" fmla="*/ 46 h 282"/>
                <a:gd name="T54" fmla="*/ 101 w 503"/>
                <a:gd name="T55" fmla="*/ 56 h 282"/>
                <a:gd name="T56" fmla="*/ 115 w 503"/>
                <a:gd name="T57" fmla="*/ 53 h 282"/>
                <a:gd name="T58" fmla="*/ 142 w 503"/>
                <a:gd name="T59" fmla="*/ 23 h 282"/>
                <a:gd name="T60" fmla="*/ 173 w 503"/>
                <a:gd name="T61" fmla="*/ 0 h 282"/>
                <a:gd name="T62" fmla="*/ 178 w 503"/>
                <a:gd name="T63" fmla="*/ 0 h 282"/>
                <a:gd name="T64" fmla="*/ 213 w 503"/>
                <a:gd name="T65" fmla="*/ 21 h 282"/>
                <a:gd name="T66" fmla="*/ 253 w 503"/>
                <a:gd name="T67" fmla="*/ 43 h 282"/>
                <a:gd name="T68" fmla="*/ 294 w 503"/>
                <a:gd name="T69" fmla="*/ 21 h 282"/>
                <a:gd name="T70" fmla="*/ 327 w 503"/>
                <a:gd name="T71" fmla="*/ 0 h 282"/>
                <a:gd name="T72" fmla="*/ 330 w 503"/>
                <a:gd name="T73" fmla="*/ 0 h 282"/>
                <a:gd name="T74" fmla="*/ 366 w 503"/>
                <a:gd name="T75" fmla="*/ 23 h 282"/>
                <a:gd name="T76" fmla="*/ 388 w 503"/>
                <a:gd name="T77" fmla="*/ 53 h 282"/>
                <a:gd name="T78" fmla="*/ 402 w 503"/>
                <a:gd name="T79" fmla="*/ 56 h 282"/>
                <a:gd name="T80" fmla="*/ 449 w 503"/>
                <a:gd name="T81" fmla="*/ 48 h 282"/>
                <a:gd name="T82" fmla="*/ 468 w 503"/>
                <a:gd name="T83" fmla="*/ 56 h 282"/>
                <a:gd name="T84" fmla="*/ 472 w 503"/>
                <a:gd name="T85" fmla="*/ 68 h 282"/>
                <a:gd name="T86" fmla="*/ 451 w 503"/>
                <a:gd name="T87" fmla="*/ 121 h 282"/>
                <a:gd name="T88" fmla="*/ 451 w 503"/>
                <a:gd name="T89" fmla="*/ 1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282">
                  <a:moveTo>
                    <a:pt x="451" y="125"/>
                  </a:moveTo>
                  <a:cubicBezTo>
                    <a:pt x="454" y="138"/>
                    <a:pt x="467" y="145"/>
                    <a:pt x="479" y="151"/>
                  </a:cubicBezTo>
                  <a:cubicBezTo>
                    <a:pt x="479" y="151"/>
                    <a:pt x="479" y="151"/>
                    <a:pt x="479" y="151"/>
                  </a:cubicBezTo>
                  <a:cubicBezTo>
                    <a:pt x="492" y="157"/>
                    <a:pt x="503" y="163"/>
                    <a:pt x="502" y="174"/>
                  </a:cubicBezTo>
                  <a:cubicBezTo>
                    <a:pt x="502" y="174"/>
                    <a:pt x="502" y="174"/>
                    <a:pt x="502" y="174"/>
                  </a:cubicBezTo>
                  <a:cubicBezTo>
                    <a:pt x="502" y="174"/>
                    <a:pt x="502" y="175"/>
                    <a:pt x="502" y="175"/>
                  </a:cubicBezTo>
                  <a:cubicBezTo>
                    <a:pt x="502" y="175"/>
                    <a:pt x="502" y="175"/>
                    <a:pt x="502" y="175"/>
                  </a:cubicBezTo>
                  <a:cubicBezTo>
                    <a:pt x="501" y="191"/>
                    <a:pt x="490" y="196"/>
                    <a:pt x="475" y="199"/>
                  </a:cubicBezTo>
                  <a:cubicBezTo>
                    <a:pt x="475" y="199"/>
                    <a:pt x="475" y="199"/>
                    <a:pt x="475" y="199"/>
                  </a:cubicBezTo>
                  <a:cubicBezTo>
                    <a:pt x="461" y="203"/>
                    <a:pt x="444" y="204"/>
                    <a:pt x="435" y="213"/>
                  </a:cubicBezTo>
                  <a:cubicBezTo>
                    <a:pt x="435" y="213"/>
                    <a:pt x="435" y="213"/>
                    <a:pt x="435" y="213"/>
                  </a:cubicBezTo>
                  <a:cubicBezTo>
                    <a:pt x="427" y="222"/>
                    <a:pt x="426" y="233"/>
                    <a:pt x="423" y="242"/>
                  </a:cubicBezTo>
                  <a:cubicBezTo>
                    <a:pt x="423" y="242"/>
                    <a:pt x="423" y="242"/>
                    <a:pt x="423" y="242"/>
                  </a:cubicBezTo>
                  <a:cubicBezTo>
                    <a:pt x="421" y="251"/>
                    <a:pt x="418" y="259"/>
                    <a:pt x="405" y="266"/>
                  </a:cubicBezTo>
                  <a:cubicBezTo>
                    <a:pt x="405" y="266"/>
                    <a:pt x="405" y="266"/>
                    <a:pt x="405" y="266"/>
                  </a:cubicBezTo>
                  <a:cubicBezTo>
                    <a:pt x="399" y="269"/>
                    <a:pt x="395" y="270"/>
                    <a:pt x="390" y="270"/>
                  </a:cubicBezTo>
                  <a:cubicBezTo>
                    <a:pt x="390" y="270"/>
                    <a:pt x="390" y="270"/>
                    <a:pt x="390" y="270"/>
                  </a:cubicBezTo>
                  <a:cubicBezTo>
                    <a:pt x="369" y="270"/>
                    <a:pt x="352" y="244"/>
                    <a:pt x="324" y="244"/>
                  </a:cubicBezTo>
                  <a:cubicBezTo>
                    <a:pt x="324" y="244"/>
                    <a:pt x="324" y="244"/>
                    <a:pt x="324" y="244"/>
                  </a:cubicBezTo>
                  <a:cubicBezTo>
                    <a:pt x="309" y="244"/>
                    <a:pt x="301" y="254"/>
                    <a:pt x="291" y="263"/>
                  </a:cubicBezTo>
                  <a:cubicBezTo>
                    <a:pt x="291" y="263"/>
                    <a:pt x="291" y="263"/>
                    <a:pt x="291" y="263"/>
                  </a:cubicBezTo>
                  <a:cubicBezTo>
                    <a:pt x="282" y="273"/>
                    <a:pt x="271" y="282"/>
                    <a:pt x="253" y="282"/>
                  </a:cubicBezTo>
                  <a:cubicBezTo>
                    <a:pt x="253" y="282"/>
                    <a:pt x="253" y="282"/>
                    <a:pt x="253" y="282"/>
                  </a:cubicBezTo>
                  <a:cubicBezTo>
                    <a:pt x="234" y="282"/>
                    <a:pt x="223" y="273"/>
                    <a:pt x="213" y="263"/>
                  </a:cubicBezTo>
                  <a:cubicBezTo>
                    <a:pt x="213" y="263"/>
                    <a:pt x="213" y="263"/>
                    <a:pt x="213" y="263"/>
                  </a:cubicBezTo>
                  <a:cubicBezTo>
                    <a:pt x="204" y="254"/>
                    <a:pt x="194" y="244"/>
                    <a:pt x="179" y="244"/>
                  </a:cubicBezTo>
                  <a:cubicBezTo>
                    <a:pt x="179" y="244"/>
                    <a:pt x="179" y="244"/>
                    <a:pt x="179" y="244"/>
                  </a:cubicBezTo>
                  <a:cubicBezTo>
                    <a:pt x="152" y="244"/>
                    <a:pt x="136" y="270"/>
                    <a:pt x="113" y="269"/>
                  </a:cubicBezTo>
                  <a:cubicBezTo>
                    <a:pt x="113" y="269"/>
                    <a:pt x="113" y="269"/>
                    <a:pt x="113" y="269"/>
                  </a:cubicBezTo>
                  <a:cubicBezTo>
                    <a:pt x="108" y="269"/>
                    <a:pt x="103" y="268"/>
                    <a:pt x="97" y="265"/>
                  </a:cubicBezTo>
                  <a:cubicBezTo>
                    <a:pt x="97" y="265"/>
                    <a:pt x="97" y="265"/>
                    <a:pt x="97" y="265"/>
                  </a:cubicBezTo>
                  <a:cubicBezTo>
                    <a:pt x="83" y="258"/>
                    <a:pt x="81" y="251"/>
                    <a:pt x="79" y="242"/>
                  </a:cubicBezTo>
                  <a:cubicBezTo>
                    <a:pt x="79" y="242"/>
                    <a:pt x="79" y="242"/>
                    <a:pt x="79" y="242"/>
                  </a:cubicBezTo>
                  <a:cubicBezTo>
                    <a:pt x="78" y="233"/>
                    <a:pt x="78" y="222"/>
                    <a:pt x="68" y="211"/>
                  </a:cubicBezTo>
                  <a:cubicBezTo>
                    <a:pt x="68" y="211"/>
                    <a:pt x="68" y="211"/>
                    <a:pt x="68" y="211"/>
                  </a:cubicBezTo>
                  <a:cubicBezTo>
                    <a:pt x="58" y="201"/>
                    <a:pt x="41" y="200"/>
                    <a:pt x="27" y="197"/>
                  </a:cubicBezTo>
                  <a:cubicBezTo>
                    <a:pt x="27" y="197"/>
                    <a:pt x="27" y="197"/>
                    <a:pt x="27" y="197"/>
                  </a:cubicBezTo>
                  <a:cubicBezTo>
                    <a:pt x="13" y="195"/>
                    <a:pt x="2" y="191"/>
                    <a:pt x="0" y="175"/>
                  </a:cubicBezTo>
                  <a:cubicBezTo>
                    <a:pt x="0" y="175"/>
                    <a:pt x="0" y="175"/>
                    <a:pt x="0" y="175"/>
                  </a:cubicBezTo>
                  <a:cubicBezTo>
                    <a:pt x="0" y="175"/>
                    <a:pt x="0" y="174"/>
                    <a:pt x="0" y="173"/>
                  </a:cubicBezTo>
                  <a:cubicBezTo>
                    <a:pt x="0" y="173"/>
                    <a:pt x="0" y="173"/>
                    <a:pt x="0" y="173"/>
                  </a:cubicBezTo>
                  <a:cubicBezTo>
                    <a:pt x="0" y="162"/>
                    <a:pt x="10" y="155"/>
                    <a:pt x="22" y="149"/>
                  </a:cubicBezTo>
                  <a:cubicBezTo>
                    <a:pt x="22" y="149"/>
                    <a:pt x="22" y="149"/>
                    <a:pt x="22" y="149"/>
                  </a:cubicBezTo>
                  <a:cubicBezTo>
                    <a:pt x="34" y="142"/>
                    <a:pt x="47" y="136"/>
                    <a:pt x="51" y="125"/>
                  </a:cubicBezTo>
                  <a:cubicBezTo>
                    <a:pt x="51" y="125"/>
                    <a:pt x="51" y="125"/>
                    <a:pt x="51" y="125"/>
                  </a:cubicBezTo>
                  <a:cubicBezTo>
                    <a:pt x="52" y="124"/>
                    <a:pt x="52" y="122"/>
                    <a:pt x="52" y="120"/>
                  </a:cubicBezTo>
                  <a:cubicBezTo>
                    <a:pt x="52" y="120"/>
                    <a:pt x="52" y="120"/>
                    <a:pt x="52" y="120"/>
                  </a:cubicBezTo>
                  <a:cubicBezTo>
                    <a:pt x="52" y="111"/>
                    <a:pt x="46" y="103"/>
                    <a:pt x="41" y="95"/>
                  </a:cubicBezTo>
                  <a:cubicBezTo>
                    <a:pt x="41" y="95"/>
                    <a:pt x="41" y="95"/>
                    <a:pt x="41" y="95"/>
                  </a:cubicBezTo>
                  <a:cubicBezTo>
                    <a:pt x="35" y="86"/>
                    <a:pt x="30" y="78"/>
                    <a:pt x="30" y="69"/>
                  </a:cubicBezTo>
                  <a:cubicBezTo>
                    <a:pt x="30" y="69"/>
                    <a:pt x="30" y="69"/>
                    <a:pt x="30" y="69"/>
                  </a:cubicBezTo>
                  <a:cubicBezTo>
                    <a:pt x="30" y="65"/>
                    <a:pt x="31" y="60"/>
                    <a:pt x="35" y="56"/>
                  </a:cubicBezTo>
                  <a:cubicBezTo>
                    <a:pt x="35" y="56"/>
                    <a:pt x="35" y="56"/>
                    <a:pt x="35" y="56"/>
                  </a:cubicBezTo>
                  <a:cubicBezTo>
                    <a:pt x="41" y="48"/>
                    <a:pt x="47" y="46"/>
                    <a:pt x="54" y="46"/>
                  </a:cubicBezTo>
                  <a:cubicBezTo>
                    <a:pt x="54" y="46"/>
                    <a:pt x="54" y="46"/>
                    <a:pt x="54" y="46"/>
                  </a:cubicBezTo>
                  <a:cubicBezTo>
                    <a:pt x="68" y="46"/>
                    <a:pt x="84" y="56"/>
                    <a:pt x="101" y="56"/>
                  </a:cubicBezTo>
                  <a:cubicBezTo>
                    <a:pt x="101" y="56"/>
                    <a:pt x="101" y="56"/>
                    <a:pt x="101" y="56"/>
                  </a:cubicBezTo>
                  <a:cubicBezTo>
                    <a:pt x="106" y="56"/>
                    <a:pt x="110" y="55"/>
                    <a:pt x="115" y="53"/>
                  </a:cubicBezTo>
                  <a:cubicBezTo>
                    <a:pt x="115" y="53"/>
                    <a:pt x="115" y="53"/>
                    <a:pt x="115" y="53"/>
                  </a:cubicBezTo>
                  <a:cubicBezTo>
                    <a:pt x="130" y="47"/>
                    <a:pt x="136" y="34"/>
                    <a:pt x="142" y="23"/>
                  </a:cubicBezTo>
                  <a:cubicBezTo>
                    <a:pt x="142" y="23"/>
                    <a:pt x="142" y="23"/>
                    <a:pt x="142" y="23"/>
                  </a:cubicBezTo>
                  <a:cubicBezTo>
                    <a:pt x="149" y="11"/>
                    <a:pt x="156" y="2"/>
                    <a:pt x="173" y="0"/>
                  </a:cubicBezTo>
                  <a:cubicBezTo>
                    <a:pt x="173" y="0"/>
                    <a:pt x="173" y="0"/>
                    <a:pt x="173" y="0"/>
                  </a:cubicBezTo>
                  <a:cubicBezTo>
                    <a:pt x="175" y="0"/>
                    <a:pt x="176" y="0"/>
                    <a:pt x="178" y="0"/>
                  </a:cubicBezTo>
                  <a:cubicBezTo>
                    <a:pt x="178" y="0"/>
                    <a:pt x="178" y="0"/>
                    <a:pt x="178" y="0"/>
                  </a:cubicBezTo>
                  <a:cubicBezTo>
                    <a:pt x="196" y="0"/>
                    <a:pt x="204" y="10"/>
                    <a:pt x="213" y="21"/>
                  </a:cubicBezTo>
                  <a:cubicBezTo>
                    <a:pt x="213" y="21"/>
                    <a:pt x="213" y="21"/>
                    <a:pt x="213" y="21"/>
                  </a:cubicBezTo>
                  <a:cubicBezTo>
                    <a:pt x="221" y="32"/>
                    <a:pt x="232" y="43"/>
                    <a:pt x="253" y="43"/>
                  </a:cubicBezTo>
                  <a:cubicBezTo>
                    <a:pt x="253" y="43"/>
                    <a:pt x="253" y="43"/>
                    <a:pt x="253" y="43"/>
                  </a:cubicBezTo>
                  <a:cubicBezTo>
                    <a:pt x="275" y="43"/>
                    <a:pt x="285" y="32"/>
                    <a:pt x="294" y="21"/>
                  </a:cubicBezTo>
                  <a:cubicBezTo>
                    <a:pt x="294" y="21"/>
                    <a:pt x="294" y="21"/>
                    <a:pt x="294" y="21"/>
                  </a:cubicBezTo>
                  <a:cubicBezTo>
                    <a:pt x="304" y="10"/>
                    <a:pt x="311" y="0"/>
                    <a:pt x="327" y="0"/>
                  </a:cubicBezTo>
                  <a:cubicBezTo>
                    <a:pt x="327" y="0"/>
                    <a:pt x="327" y="0"/>
                    <a:pt x="327" y="0"/>
                  </a:cubicBezTo>
                  <a:cubicBezTo>
                    <a:pt x="328" y="0"/>
                    <a:pt x="329" y="0"/>
                    <a:pt x="330" y="0"/>
                  </a:cubicBezTo>
                  <a:cubicBezTo>
                    <a:pt x="330" y="0"/>
                    <a:pt x="330" y="0"/>
                    <a:pt x="330" y="0"/>
                  </a:cubicBezTo>
                  <a:cubicBezTo>
                    <a:pt x="351" y="2"/>
                    <a:pt x="360" y="12"/>
                    <a:pt x="366" y="23"/>
                  </a:cubicBezTo>
                  <a:cubicBezTo>
                    <a:pt x="366" y="23"/>
                    <a:pt x="366" y="23"/>
                    <a:pt x="366" y="23"/>
                  </a:cubicBezTo>
                  <a:cubicBezTo>
                    <a:pt x="373" y="34"/>
                    <a:pt x="376" y="48"/>
                    <a:pt x="388" y="53"/>
                  </a:cubicBezTo>
                  <a:cubicBezTo>
                    <a:pt x="388" y="53"/>
                    <a:pt x="388" y="53"/>
                    <a:pt x="388" y="53"/>
                  </a:cubicBezTo>
                  <a:cubicBezTo>
                    <a:pt x="392" y="55"/>
                    <a:pt x="397" y="56"/>
                    <a:pt x="402" y="56"/>
                  </a:cubicBezTo>
                  <a:cubicBezTo>
                    <a:pt x="402" y="56"/>
                    <a:pt x="402" y="56"/>
                    <a:pt x="402" y="56"/>
                  </a:cubicBezTo>
                  <a:cubicBezTo>
                    <a:pt x="418" y="56"/>
                    <a:pt x="435" y="48"/>
                    <a:pt x="449" y="48"/>
                  </a:cubicBezTo>
                  <a:cubicBezTo>
                    <a:pt x="449" y="48"/>
                    <a:pt x="449" y="48"/>
                    <a:pt x="449" y="48"/>
                  </a:cubicBezTo>
                  <a:cubicBezTo>
                    <a:pt x="456" y="48"/>
                    <a:pt x="462" y="50"/>
                    <a:pt x="468" y="56"/>
                  </a:cubicBezTo>
                  <a:cubicBezTo>
                    <a:pt x="468" y="56"/>
                    <a:pt x="468" y="56"/>
                    <a:pt x="468" y="56"/>
                  </a:cubicBezTo>
                  <a:cubicBezTo>
                    <a:pt x="471" y="60"/>
                    <a:pt x="472" y="64"/>
                    <a:pt x="472" y="68"/>
                  </a:cubicBezTo>
                  <a:cubicBezTo>
                    <a:pt x="472" y="68"/>
                    <a:pt x="472" y="68"/>
                    <a:pt x="472" y="68"/>
                  </a:cubicBezTo>
                  <a:cubicBezTo>
                    <a:pt x="473" y="84"/>
                    <a:pt x="452" y="102"/>
                    <a:pt x="451" y="121"/>
                  </a:cubicBezTo>
                  <a:cubicBezTo>
                    <a:pt x="451" y="121"/>
                    <a:pt x="451" y="121"/>
                    <a:pt x="451" y="121"/>
                  </a:cubicBezTo>
                  <a:cubicBezTo>
                    <a:pt x="451" y="123"/>
                    <a:pt x="451" y="124"/>
                    <a:pt x="451"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5" name="Group 75">
            <a:extLst>
              <a:ext uri="{FF2B5EF4-FFF2-40B4-BE49-F238E27FC236}">
                <a16:creationId xmlns:a16="http://schemas.microsoft.com/office/drawing/2014/main" id="{64D7001A-8E31-4ACC-89B5-4D49E7E9AAD0}"/>
              </a:ext>
            </a:extLst>
          </p:cNvPr>
          <p:cNvGrpSpPr>
            <a:grpSpLocks/>
          </p:cNvGrpSpPr>
          <p:nvPr/>
        </p:nvGrpSpPr>
        <p:grpSpPr bwMode="auto">
          <a:xfrm>
            <a:off x="5795429" y="4534157"/>
            <a:ext cx="120590" cy="109440"/>
            <a:chOff x="5627" y="1871"/>
            <a:chExt cx="66" cy="62"/>
          </a:xfrm>
        </p:grpSpPr>
        <p:sp>
          <p:nvSpPr>
            <p:cNvPr id="56" name="Freeform 76">
              <a:extLst>
                <a:ext uri="{FF2B5EF4-FFF2-40B4-BE49-F238E27FC236}">
                  <a16:creationId xmlns:a16="http://schemas.microsoft.com/office/drawing/2014/main" id="{6672213A-85E2-48D6-BEAF-9BD13ECAB37A}"/>
                </a:ext>
              </a:extLst>
            </p:cNvPr>
            <p:cNvSpPr>
              <a:spLocks noChangeAspect="1"/>
            </p:cNvSpPr>
            <p:nvPr/>
          </p:nvSpPr>
          <p:spPr bwMode="gray">
            <a:xfrm>
              <a:off x="5627" y="1871"/>
              <a:ext cx="66" cy="62"/>
            </a:xfrm>
            <a:custGeom>
              <a:avLst/>
              <a:gdLst>
                <a:gd name="T0" fmla="*/ 0 w 28"/>
                <a:gd name="T1" fmla="*/ 13 h 26"/>
                <a:gd name="T2" fmla="*/ 14 w 28"/>
                <a:gd name="T3" fmla="*/ 0 h 26"/>
                <a:gd name="T4" fmla="*/ 14 w 28"/>
                <a:gd name="T5" fmla="*/ 0 h 26"/>
                <a:gd name="T6" fmla="*/ 28 w 28"/>
                <a:gd name="T7" fmla="*/ 13 h 26"/>
                <a:gd name="T8" fmla="*/ 28 w 28"/>
                <a:gd name="T9" fmla="*/ 13 h 26"/>
                <a:gd name="T10" fmla="*/ 14 w 28"/>
                <a:gd name="T11" fmla="*/ 26 h 26"/>
                <a:gd name="T12" fmla="*/ 14 w 28"/>
                <a:gd name="T13" fmla="*/ 26 h 26"/>
                <a:gd name="T14" fmla="*/ 0 w 28"/>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0" y="13"/>
                  </a:moveTo>
                  <a:cubicBezTo>
                    <a:pt x="0" y="6"/>
                    <a:pt x="7" y="0"/>
                    <a:pt x="14" y="0"/>
                  </a:cubicBezTo>
                  <a:cubicBezTo>
                    <a:pt x="14" y="0"/>
                    <a:pt x="14" y="0"/>
                    <a:pt x="14" y="0"/>
                  </a:cubicBezTo>
                  <a:cubicBezTo>
                    <a:pt x="22" y="0"/>
                    <a:pt x="28" y="6"/>
                    <a:pt x="28" y="13"/>
                  </a:cubicBezTo>
                  <a:cubicBezTo>
                    <a:pt x="28" y="13"/>
                    <a:pt x="28" y="13"/>
                    <a:pt x="28" y="13"/>
                  </a:cubicBezTo>
                  <a:cubicBezTo>
                    <a:pt x="28" y="20"/>
                    <a:pt x="22" y="26"/>
                    <a:pt x="14" y="26"/>
                  </a:cubicBezTo>
                  <a:cubicBezTo>
                    <a:pt x="14" y="26"/>
                    <a:pt x="14" y="26"/>
                    <a:pt x="14" y="26"/>
                  </a:cubicBezTo>
                  <a:cubicBezTo>
                    <a:pt x="7" y="26"/>
                    <a:pt x="0" y="20"/>
                    <a:pt x="0" y="13"/>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57" name="Freeform 77">
              <a:extLst>
                <a:ext uri="{FF2B5EF4-FFF2-40B4-BE49-F238E27FC236}">
                  <a16:creationId xmlns:a16="http://schemas.microsoft.com/office/drawing/2014/main" id="{096AA830-E9B7-48F2-98FB-9DD465A46A29}"/>
                </a:ext>
              </a:extLst>
            </p:cNvPr>
            <p:cNvSpPr>
              <a:spLocks noChangeAspect="1"/>
            </p:cNvSpPr>
            <p:nvPr/>
          </p:nvSpPr>
          <p:spPr bwMode="gray">
            <a:xfrm>
              <a:off x="5636" y="1881"/>
              <a:ext cx="48" cy="42"/>
            </a:xfrm>
            <a:custGeom>
              <a:avLst/>
              <a:gdLst>
                <a:gd name="T0" fmla="*/ 0 w 20"/>
                <a:gd name="T1" fmla="*/ 9 h 18"/>
                <a:gd name="T2" fmla="*/ 10 w 20"/>
                <a:gd name="T3" fmla="*/ 18 h 18"/>
                <a:gd name="T4" fmla="*/ 10 w 20"/>
                <a:gd name="T5" fmla="*/ 18 h 18"/>
                <a:gd name="T6" fmla="*/ 20 w 20"/>
                <a:gd name="T7" fmla="*/ 9 h 18"/>
                <a:gd name="T8" fmla="*/ 20 w 20"/>
                <a:gd name="T9" fmla="*/ 9 h 18"/>
                <a:gd name="T10" fmla="*/ 10 w 20"/>
                <a:gd name="T11" fmla="*/ 0 h 18"/>
                <a:gd name="T12" fmla="*/ 10 w 20"/>
                <a:gd name="T13" fmla="*/ 0 h 18"/>
                <a:gd name="T14" fmla="*/ 0 w 2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9"/>
                  </a:moveTo>
                  <a:cubicBezTo>
                    <a:pt x="0" y="13"/>
                    <a:pt x="5" y="18"/>
                    <a:pt x="10" y="18"/>
                  </a:cubicBezTo>
                  <a:cubicBezTo>
                    <a:pt x="10" y="18"/>
                    <a:pt x="10" y="18"/>
                    <a:pt x="10" y="18"/>
                  </a:cubicBezTo>
                  <a:cubicBezTo>
                    <a:pt x="16" y="18"/>
                    <a:pt x="20" y="13"/>
                    <a:pt x="20" y="9"/>
                  </a:cubicBezTo>
                  <a:cubicBezTo>
                    <a:pt x="20" y="9"/>
                    <a:pt x="20" y="9"/>
                    <a:pt x="20" y="9"/>
                  </a:cubicBezTo>
                  <a:cubicBezTo>
                    <a:pt x="20" y="4"/>
                    <a:pt x="16" y="0"/>
                    <a:pt x="10" y="0"/>
                  </a:cubicBezTo>
                  <a:cubicBezTo>
                    <a:pt x="10" y="0"/>
                    <a:pt x="10" y="0"/>
                    <a:pt x="10" y="0"/>
                  </a:cubicBezTo>
                  <a:cubicBezTo>
                    <a:pt x="5"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8" name="Group 78">
            <a:extLst>
              <a:ext uri="{FF2B5EF4-FFF2-40B4-BE49-F238E27FC236}">
                <a16:creationId xmlns:a16="http://schemas.microsoft.com/office/drawing/2014/main" id="{36C1A6BA-9C46-4C6A-A4EB-26123CF57175}"/>
              </a:ext>
            </a:extLst>
          </p:cNvPr>
          <p:cNvGrpSpPr>
            <a:grpSpLocks/>
          </p:cNvGrpSpPr>
          <p:nvPr/>
        </p:nvGrpSpPr>
        <p:grpSpPr bwMode="auto">
          <a:xfrm>
            <a:off x="5375694" y="4276237"/>
            <a:ext cx="200032" cy="203200"/>
            <a:chOff x="5602" y="663"/>
            <a:chExt cx="116" cy="104"/>
          </a:xfrm>
        </p:grpSpPr>
        <p:sp>
          <p:nvSpPr>
            <p:cNvPr id="59" name="Oval 79">
              <a:extLst>
                <a:ext uri="{FF2B5EF4-FFF2-40B4-BE49-F238E27FC236}">
                  <a16:creationId xmlns:a16="http://schemas.microsoft.com/office/drawing/2014/main" id="{2738B488-084B-47A2-802C-380BDFC35C01}"/>
                </a:ext>
              </a:extLst>
            </p:cNvPr>
            <p:cNvSpPr>
              <a:spLocks noChangeAspect="1" noChangeArrowheads="1"/>
            </p:cNvSpPr>
            <p:nvPr/>
          </p:nvSpPr>
          <p:spPr bwMode="gray">
            <a:xfrm>
              <a:off x="5602" y="663"/>
              <a:ext cx="116" cy="104"/>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60" name="Oval 80">
              <a:extLst>
                <a:ext uri="{FF2B5EF4-FFF2-40B4-BE49-F238E27FC236}">
                  <a16:creationId xmlns:a16="http://schemas.microsoft.com/office/drawing/2014/main" id="{A4A8D447-316B-430F-AC65-FB7F268E6060}"/>
                </a:ext>
              </a:extLst>
            </p:cNvPr>
            <p:cNvSpPr>
              <a:spLocks noChangeAspect="1" noChangeArrowheads="1"/>
            </p:cNvSpPr>
            <p:nvPr/>
          </p:nvSpPr>
          <p:spPr bwMode="gray">
            <a:xfrm>
              <a:off x="5612" y="672"/>
              <a:ext cx="97" cy="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1" name="Group 81">
            <a:extLst>
              <a:ext uri="{FF2B5EF4-FFF2-40B4-BE49-F238E27FC236}">
                <a16:creationId xmlns:a16="http://schemas.microsoft.com/office/drawing/2014/main" id="{F2814142-CF17-459E-B296-78339E98180D}"/>
              </a:ext>
            </a:extLst>
          </p:cNvPr>
          <p:cNvGrpSpPr>
            <a:grpSpLocks/>
          </p:cNvGrpSpPr>
          <p:nvPr/>
        </p:nvGrpSpPr>
        <p:grpSpPr bwMode="auto">
          <a:xfrm>
            <a:off x="5600326" y="4432069"/>
            <a:ext cx="172932" cy="142744"/>
            <a:chOff x="5621" y="1253"/>
            <a:chExt cx="78" cy="71"/>
          </a:xfrm>
        </p:grpSpPr>
        <p:sp>
          <p:nvSpPr>
            <p:cNvPr id="62" name="Oval 82">
              <a:extLst>
                <a:ext uri="{FF2B5EF4-FFF2-40B4-BE49-F238E27FC236}">
                  <a16:creationId xmlns:a16="http://schemas.microsoft.com/office/drawing/2014/main" id="{A2634CA4-F593-4363-AEF8-5AE0A3018D46}"/>
                </a:ext>
              </a:extLst>
            </p:cNvPr>
            <p:cNvSpPr>
              <a:spLocks noChangeAspect="1" noChangeArrowheads="1"/>
            </p:cNvSpPr>
            <p:nvPr/>
          </p:nvSpPr>
          <p:spPr bwMode="gray">
            <a:xfrm>
              <a:off x="5621" y="1253"/>
              <a:ext cx="78" cy="71"/>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63" name="Oval 83">
              <a:extLst>
                <a:ext uri="{FF2B5EF4-FFF2-40B4-BE49-F238E27FC236}">
                  <a16:creationId xmlns:a16="http://schemas.microsoft.com/office/drawing/2014/main" id="{AF5EC59D-BFE8-4559-9E4C-D184A38B17AA}"/>
                </a:ext>
              </a:extLst>
            </p:cNvPr>
            <p:cNvSpPr>
              <a:spLocks noChangeAspect="1" noChangeArrowheads="1"/>
            </p:cNvSpPr>
            <p:nvPr/>
          </p:nvSpPr>
          <p:spPr bwMode="gray">
            <a:xfrm>
              <a:off x="5631" y="1263"/>
              <a:ext cx="59" cy="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2" name="テキスト ボックス 21">
            <a:extLst>
              <a:ext uri="{FF2B5EF4-FFF2-40B4-BE49-F238E27FC236}">
                <a16:creationId xmlns:a16="http://schemas.microsoft.com/office/drawing/2014/main" id="{F9791084-A00C-462E-9FEC-C5AB404D698A}"/>
              </a:ext>
            </a:extLst>
          </p:cNvPr>
          <p:cNvSpPr txBox="1"/>
          <p:nvPr/>
        </p:nvSpPr>
        <p:spPr>
          <a:xfrm>
            <a:off x="3804469" y="5830642"/>
            <a:ext cx="5707011" cy="553998"/>
          </a:xfrm>
          <a:prstGeom prst="rect">
            <a:avLst/>
          </a:prstGeom>
          <a:noFill/>
        </p:spPr>
        <p:txBody>
          <a:bodyPr wrap="none" rtlCol="0">
            <a:spAutoFit/>
          </a:bodyPr>
          <a:lstStyle>
            <a:defPPr>
              <a:defRPr lang="ja-JP"/>
            </a:defPPr>
            <a:lvl1pPr>
              <a:spcAft>
                <a:spcPts val="500"/>
              </a:spcAft>
              <a:defRPr sz="4000" b="1" spc="300">
                <a:latin typeface="HG丸ｺﾞｼｯｸM-PRO" panose="020F0600000000000000" pitchFamily="50" charset="-128"/>
                <a:ea typeface="HG丸ｺﾞｼｯｸM-PRO" panose="020F0600000000000000" pitchFamily="50" charset="-128"/>
              </a:defRPr>
            </a:lvl1pPr>
          </a:lstStyle>
          <a:p>
            <a:r>
              <a:rPr lang="ja-JP" altLang="en-US" sz="3000" dirty="0"/>
              <a:t>みんなでかんがえてみよう！</a:t>
            </a:r>
            <a:endParaRPr lang="en-US" altLang="ja-JP" sz="3000" dirty="0"/>
          </a:p>
        </p:txBody>
      </p:sp>
      <p:sp>
        <p:nvSpPr>
          <p:cNvPr id="23" name="テキスト ボックス 1">
            <a:extLst>
              <a:ext uri="{FF2B5EF4-FFF2-40B4-BE49-F238E27FC236}">
                <a16:creationId xmlns:a16="http://schemas.microsoft.com/office/drawing/2014/main" id="{3B7FBCCE-A0A3-4677-8889-C6288E4C1BFD}"/>
              </a:ext>
            </a:extLst>
          </p:cNvPr>
          <p:cNvSpPr txBox="1"/>
          <p:nvPr/>
        </p:nvSpPr>
        <p:spPr>
          <a:xfrm>
            <a:off x="8280000" y="180000"/>
            <a:ext cx="1569660" cy="36933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丸ｺﾞｼｯｸM-PRO" panose="020F0600000000000000" pitchFamily="50" charset="-128"/>
                <a:ea typeface="HG丸ｺﾞｼｯｸM-PRO" panose="020F0600000000000000" pitchFamily="50" charset="-128"/>
              </a:rPr>
              <a:t>ワークシート</a:t>
            </a:r>
          </a:p>
        </p:txBody>
      </p:sp>
      <p:pic>
        <p:nvPicPr>
          <p:cNvPr id="29" name="図 28" descr="光 が含まれている画像&#10;&#10;自動的に生成された説明">
            <a:extLst>
              <a:ext uri="{FF2B5EF4-FFF2-40B4-BE49-F238E27FC236}">
                <a16:creationId xmlns:a16="http://schemas.microsoft.com/office/drawing/2014/main" id="{8715A6EA-E59E-4363-9C4A-14C9CE9CD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452" y="3269481"/>
            <a:ext cx="1484685" cy="2467920"/>
          </a:xfrm>
          <a:prstGeom prst="rect">
            <a:avLst/>
          </a:prstGeom>
        </p:spPr>
      </p:pic>
    </p:spTree>
    <p:extLst>
      <p:ext uri="{BB962C8B-B14F-4D97-AF65-F5344CB8AC3E}">
        <p14:creationId xmlns:p14="http://schemas.microsoft.com/office/powerpoint/2010/main" val="3273125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32</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1103228" y="2258586"/>
            <a:ext cx="7699544" cy="2310889"/>
          </a:xfrm>
          <a:prstGeom prst="rect">
            <a:avLst/>
          </a:prstGeom>
          <a:noFill/>
        </p:spPr>
        <p:txBody>
          <a:bodyPr wrap="none" rtlCol="0">
            <a:spAutoFit/>
          </a:bodyPr>
          <a:lstStyle/>
          <a:p>
            <a:pPr algn="ctr">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じぶんだけの</a:t>
            </a:r>
            <a:endParaRPr kumimoji="1" lang="en-US" altLang="ja-JP" sz="7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たいせつなところ</a:t>
            </a:r>
            <a:endParaRPr kumimoji="1" lang="en-US" altLang="ja-JP" sz="7000" b="1"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888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33</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1438256" y="631853"/>
            <a:ext cx="7029488" cy="2439129"/>
          </a:xfrm>
          <a:prstGeom prst="rect">
            <a:avLst/>
          </a:prstGeom>
          <a:noFill/>
        </p:spPr>
        <p:txBody>
          <a:bodyPr wrap="none" rtlCol="0">
            <a:spAutoFit/>
          </a:bodyPr>
          <a:lstStyle/>
          <a:p>
            <a:pPr algn="ctr">
              <a:spcAft>
                <a:spcPts val="500"/>
              </a:spcAft>
            </a:pPr>
            <a:r>
              <a:rPr lang="ja-JP" altLang="en-US" sz="3500" b="1" spc="300" dirty="0">
                <a:latin typeface="HG丸ｺﾞｼｯｸM-PRO" panose="020F0600000000000000" pitchFamily="50" charset="-128"/>
                <a:ea typeface="HG丸ｺﾞｼｯｸM-PRO" panose="020F0600000000000000" pitchFamily="50" charset="-128"/>
              </a:rPr>
              <a:t>おうちでおふろにはいるときは</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水ぎをきないのに、</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プールにはいるときは、</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どうして水ぎをきるのかな？</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pic>
        <p:nvPicPr>
          <p:cNvPr id="4" name="図 3" descr="消火栓 が含まれている画像&#10;&#10;自動的に生成された説明">
            <a:extLst>
              <a:ext uri="{FF2B5EF4-FFF2-40B4-BE49-F238E27FC236}">
                <a16:creationId xmlns:a16="http://schemas.microsoft.com/office/drawing/2014/main" id="{4D03472A-9624-4E07-B0DA-2F10828EC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467" y="3194304"/>
            <a:ext cx="4504365" cy="3426932"/>
          </a:xfrm>
          <a:prstGeom prst="rect">
            <a:avLst/>
          </a:prstGeom>
        </p:spPr>
      </p:pic>
    </p:spTree>
    <p:extLst>
      <p:ext uri="{BB962C8B-B14F-4D97-AF65-F5344CB8AC3E}">
        <p14:creationId xmlns:p14="http://schemas.microsoft.com/office/powerpoint/2010/main" val="413389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66E12E8C-C0CE-4FB9-A063-D1CA9B24BA17}"/>
              </a:ext>
            </a:extLst>
          </p:cNvPr>
          <p:cNvSpPr/>
          <p:nvPr/>
        </p:nvSpPr>
        <p:spPr>
          <a:xfrm>
            <a:off x="489857" y="246924"/>
            <a:ext cx="8915400" cy="63545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34</a:t>
            </a:fld>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B17DFF3-3CE4-4AC2-B30F-6533641EE816}"/>
              </a:ext>
            </a:extLst>
          </p:cNvPr>
          <p:cNvSpPr txBox="1"/>
          <p:nvPr/>
        </p:nvSpPr>
        <p:spPr>
          <a:xfrm>
            <a:off x="1265932" y="540424"/>
            <a:ext cx="7374135" cy="2067233"/>
          </a:xfrm>
          <a:prstGeom prst="rect">
            <a:avLst/>
          </a:prstGeom>
          <a:noFill/>
        </p:spPr>
        <p:txBody>
          <a:bodyPr wrap="none" rtlCol="0">
            <a:spAutoFit/>
          </a:bodyPr>
          <a:lstStyle/>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水ぎでかくれるところは</a:t>
            </a:r>
            <a:endParaRPr kumimoji="1" lang="en-US" altLang="ja-JP" sz="4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じぶんだけの</a:t>
            </a:r>
            <a:endParaRPr kumimoji="1" lang="en-US" altLang="ja-JP" sz="4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たいせつなところだからだよ</a:t>
            </a:r>
            <a:endParaRPr kumimoji="1" lang="en-US" altLang="ja-JP" sz="4000" b="1" spc="300" dirty="0">
              <a:latin typeface="HG丸ｺﾞｼｯｸM-PRO" panose="020F0600000000000000" pitchFamily="50" charset="-128"/>
              <a:ea typeface="HG丸ｺﾞｼｯｸM-PRO" panose="020F0600000000000000" pitchFamily="50" charset="-128"/>
            </a:endParaRPr>
          </a:p>
        </p:txBody>
      </p:sp>
      <p:pic>
        <p:nvPicPr>
          <p:cNvPr id="42" name="図 41" descr="挿絵 が含まれている画像&#10;&#10;自動的に生成された説明">
            <a:extLst>
              <a:ext uri="{FF2B5EF4-FFF2-40B4-BE49-F238E27FC236}">
                <a16:creationId xmlns:a16="http://schemas.microsoft.com/office/drawing/2014/main" id="{2A4D3EE1-91D2-41E3-9267-1E6F7FDE5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860" y="2675035"/>
            <a:ext cx="1464895" cy="3916265"/>
          </a:xfrm>
          <a:prstGeom prst="rect">
            <a:avLst/>
          </a:prstGeom>
        </p:spPr>
      </p:pic>
      <p:pic>
        <p:nvPicPr>
          <p:cNvPr id="43" name="図 42">
            <a:extLst>
              <a:ext uri="{FF2B5EF4-FFF2-40B4-BE49-F238E27FC236}">
                <a16:creationId xmlns:a16="http://schemas.microsoft.com/office/drawing/2014/main" id="{7277526A-A7B0-491D-9EB6-B07C3EA0A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387" y="2675035"/>
            <a:ext cx="1469129" cy="3916265"/>
          </a:xfrm>
          <a:prstGeom prst="rect">
            <a:avLst/>
          </a:prstGeom>
        </p:spPr>
      </p:pic>
      <p:pic>
        <p:nvPicPr>
          <p:cNvPr id="44" name="図 43">
            <a:extLst>
              <a:ext uri="{FF2B5EF4-FFF2-40B4-BE49-F238E27FC236}">
                <a16:creationId xmlns:a16="http://schemas.microsoft.com/office/drawing/2014/main" id="{DFD4410C-8C60-4EF8-85AB-F705B534D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7296" y="4882305"/>
            <a:ext cx="914501" cy="1502999"/>
          </a:xfrm>
          <a:prstGeom prst="rect">
            <a:avLst/>
          </a:prstGeom>
        </p:spPr>
      </p:pic>
      <p:sp>
        <p:nvSpPr>
          <p:cNvPr id="45" name="吹き出し: 角を丸めた四角形 44">
            <a:extLst>
              <a:ext uri="{FF2B5EF4-FFF2-40B4-BE49-F238E27FC236}">
                <a16:creationId xmlns:a16="http://schemas.microsoft.com/office/drawing/2014/main" id="{22B900A5-4029-401F-9BB4-3F423BBC071B}"/>
              </a:ext>
            </a:extLst>
          </p:cNvPr>
          <p:cNvSpPr/>
          <p:nvPr/>
        </p:nvSpPr>
        <p:spPr>
          <a:xfrm>
            <a:off x="6531430" y="3778070"/>
            <a:ext cx="2933482" cy="931662"/>
          </a:xfrm>
          <a:prstGeom prst="wedgeRoundRectCallout">
            <a:avLst>
              <a:gd name="adj1" fmla="val 28453"/>
              <a:gd name="adj2" fmla="val 7035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76E3369-68ED-4318-9200-5BC03B291973}"/>
              </a:ext>
            </a:extLst>
          </p:cNvPr>
          <p:cNvSpPr txBox="1"/>
          <p:nvPr/>
        </p:nvSpPr>
        <p:spPr>
          <a:xfrm>
            <a:off x="6575701" y="3950643"/>
            <a:ext cx="2840442" cy="587340"/>
          </a:xfrm>
          <a:prstGeom prst="rect">
            <a:avLst/>
          </a:prstGeom>
          <a:solidFill>
            <a:schemeClr val="bg1"/>
          </a:solidFill>
        </p:spPr>
        <p:txBody>
          <a:bodyPr wrap="none" rtlCol="0">
            <a:spAutoFit/>
          </a:bodyPr>
          <a:lstStyle/>
          <a:p>
            <a:pP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いろんなひとに</a:t>
            </a:r>
            <a:r>
              <a:rPr lang="en-US" altLang="ja-JP" b="1" spc="150" dirty="0">
                <a:latin typeface="HG丸ｺﾞｼｯｸM-PRO" panose="020F0600000000000000" pitchFamily="50" charset="-128"/>
                <a:ea typeface="HG丸ｺﾞｼｯｸM-PRO" panose="020F0600000000000000" pitchFamily="50" charset="-128"/>
              </a:rPr>
              <a:t> </a:t>
            </a:r>
            <a:r>
              <a:rPr kumimoji="1" lang="ja-JP" altLang="en-US" b="1" spc="150" dirty="0">
                <a:latin typeface="HG丸ｺﾞｼｯｸM-PRO" panose="020F0600000000000000" pitchFamily="50" charset="-128"/>
                <a:ea typeface="HG丸ｺﾞｼｯｸM-PRO" panose="020F0600000000000000" pitchFamily="50" charset="-128"/>
              </a:rPr>
              <a:t>みせるところ</a:t>
            </a:r>
            <a:endParaRPr kumimoji="1" lang="en-US" altLang="ja-JP" b="1" spc="15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じゃないんだね！</a:t>
            </a:r>
            <a:endParaRPr kumimoji="1" lang="en-US" altLang="ja-JP" b="1" spc="150" dirty="0">
              <a:latin typeface="HG丸ｺﾞｼｯｸM-PRO" panose="020F0600000000000000" pitchFamily="50" charset="-128"/>
              <a:ea typeface="HG丸ｺﾞｼｯｸM-PRO" panose="020F0600000000000000" pitchFamily="50" charset="-128"/>
            </a:endParaRPr>
          </a:p>
        </p:txBody>
      </p:sp>
      <p:sp>
        <p:nvSpPr>
          <p:cNvPr id="12" name="吹き出し: 角を丸めた四角形 11">
            <a:extLst>
              <a:ext uri="{FF2B5EF4-FFF2-40B4-BE49-F238E27FC236}">
                <a16:creationId xmlns:a16="http://schemas.microsoft.com/office/drawing/2014/main" id="{DA830173-FB60-4E0A-9FCA-0CA86130618C}"/>
              </a:ext>
            </a:extLst>
          </p:cNvPr>
          <p:cNvSpPr/>
          <p:nvPr/>
        </p:nvSpPr>
        <p:spPr>
          <a:xfrm>
            <a:off x="5614757" y="5463517"/>
            <a:ext cx="2801909" cy="755242"/>
          </a:xfrm>
          <a:prstGeom prst="wedgeRoundRectCallout">
            <a:avLst>
              <a:gd name="adj1" fmla="val 56304"/>
              <a:gd name="adj2" fmla="val 6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3" name="テキスト ボックス 32">
            <a:extLst>
              <a:ext uri="{FF2B5EF4-FFF2-40B4-BE49-F238E27FC236}">
                <a16:creationId xmlns:a16="http://schemas.microsoft.com/office/drawing/2014/main" id="{776EC813-150E-4A24-8CD4-DC13EA7839D9}"/>
              </a:ext>
            </a:extLst>
          </p:cNvPr>
          <p:cNvSpPr txBox="1"/>
          <p:nvPr/>
        </p:nvSpPr>
        <p:spPr>
          <a:xfrm>
            <a:off x="5637605" y="5687249"/>
            <a:ext cx="2756217" cy="307777"/>
          </a:xfrm>
          <a:prstGeom prst="rect">
            <a:avLst/>
          </a:prstGeom>
          <a:solidFill>
            <a:schemeClr val="bg1"/>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400" b="1" spc="150" dirty="0">
                <a:latin typeface="HG丸ｺﾞｼｯｸM-PRO" panose="020F0600000000000000" pitchFamily="50" charset="-128"/>
                <a:ea typeface="HG丸ｺﾞｼｯｸM-PRO" panose="020F0600000000000000" pitchFamily="50" charset="-128"/>
              </a:rPr>
              <a:t>口・かお　もたいせつだよ！</a:t>
            </a:r>
            <a:endParaRPr kumimoji="1" lang="en-US" altLang="ja-JP" sz="1400" b="1" spc="1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8511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9A0060F5-B255-4277-946A-8DAF10EBDCB5}"/>
              </a:ext>
            </a:extLst>
          </p:cNvPr>
          <p:cNvSpPr/>
          <p:nvPr/>
        </p:nvSpPr>
        <p:spPr>
          <a:xfrm>
            <a:off x="489857" y="236764"/>
            <a:ext cx="8915400" cy="63545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35</a:t>
            </a:fld>
            <a:endParaRPr kumimoji="1" lang="en-US" altLang="ja-JP"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54C19FC-CCF7-4772-B97D-B5237C5DE5F0}"/>
              </a:ext>
            </a:extLst>
          </p:cNvPr>
          <p:cNvSpPr txBox="1"/>
          <p:nvPr/>
        </p:nvSpPr>
        <p:spPr>
          <a:xfrm>
            <a:off x="500743" y="818742"/>
            <a:ext cx="8977693" cy="2067233"/>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rPr>
              <a:t>水ぎでかくれるところ</a:t>
            </a: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rPr>
              <a:t>は、</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rPr>
              <a:t>ほかの人に見せたり、さわらせたり</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rPr>
              <a:t>しないようにしよう</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endParaRPr>
          </a:p>
        </p:txBody>
      </p:sp>
      <p:pic>
        <p:nvPicPr>
          <p:cNvPr id="8" name="図 7" descr="テキスト が含まれている画像&#10;&#10;自動的に生成された説明">
            <a:extLst>
              <a:ext uri="{FF2B5EF4-FFF2-40B4-BE49-F238E27FC236}">
                <a16:creationId xmlns:a16="http://schemas.microsoft.com/office/drawing/2014/main" id="{B7DE93FA-22EC-4A7C-B83B-39D9855AD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79" y="3179257"/>
            <a:ext cx="4792995" cy="3412042"/>
          </a:xfrm>
          <a:prstGeom prst="rect">
            <a:avLst/>
          </a:prstGeom>
        </p:spPr>
      </p:pic>
    </p:spTree>
    <p:extLst>
      <p:ext uri="{BB962C8B-B14F-4D97-AF65-F5344CB8AC3E}">
        <p14:creationId xmlns:p14="http://schemas.microsoft.com/office/powerpoint/2010/main" val="909136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BFEE4301-0427-416C-A73A-2073A7325D03}"/>
              </a:ext>
            </a:extLst>
          </p:cNvPr>
          <p:cNvSpPr/>
          <p:nvPr/>
        </p:nvSpPr>
        <p:spPr>
          <a:xfrm>
            <a:off x="489857" y="236764"/>
            <a:ext cx="8915400" cy="63545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36</a:t>
            </a:fld>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3BE1C55-642C-428D-9F07-B6B670AC2464}"/>
              </a:ext>
            </a:extLst>
          </p:cNvPr>
          <p:cNvSpPr txBox="1"/>
          <p:nvPr/>
        </p:nvSpPr>
        <p:spPr>
          <a:xfrm>
            <a:off x="455989" y="700589"/>
            <a:ext cx="8994021" cy="206723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ほかの人の水ぎでかくれるところ</a:t>
            </a:r>
            <a:endParaRPr kumimoji="0" lang="en-US" altLang="ja-JP"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000" b="1" spc="300" dirty="0">
                <a:latin typeface="HG丸ｺﾞｼｯｸM-PRO" panose="020F0600000000000000" pitchFamily="50" charset="-128"/>
                <a:ea typeface="HG丸ｺﾞｼｯｸM-PRO" panose="020F0600000000000000" pitchFamily="50" charset="-128"/>
              </a:rPr>
              <a:t>もたい</a:t>
            </a: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せつで、見たり、</a:t>
            </a:r>
            <a:endParaRPr kumimoji="0" lang="en-US" altLang="ja-JP"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さわったりしないようにしよう</a:t>
            </a:r>
            <a:endParaRPr kumimoji="1" lang="en-US" altLang="ja-JP"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pic>
        <p:nvPicPr>
          <p:cNvPr id="4" name="図 3" descr="挿絵, 時計 が含まれている画像&#10;&#10;自動的に生成された説明">
            <a:extLst>
              <a:ext uri="{FF2B5EF4-FFF2-40B4-BE49-F238E27FC236}">
                <a16:creationId xmlns:a16="http://schemas.microsoft.com/office/drawing/2014/main" id="{8964168B-F4BC-4045-8AB9-2F7643F19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886" y="2935434"/>
            <a:ext cx="3671636" cy="3488253"/>
          </a:xfrm>
          <a:prstGeom prst="rect">
            <a:avLst/>
          </a:prstGeom>
        </p:spPr>
      </p:pic>
      <p:pic>
        <p:nvPicPr>
          <p:cNvPr id="5" name="図 4" descr="テキスト が含まれている画像&#10;&#10;自動的に生成された説明">
            <a:extLst>
              <a:ext uri="{FF2B5EF4-FFF2-40B4-BE49-F238E27FC236}">
                <a16:creationId xmlns:a16="http://schemas.microsoft.com/office/drawing/2014/main" id="{F97A0D68-1D2A-4B6C-833E-8ECDF3F77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480" y="2935434"/>
            <a:ext cx="3488253" cy="3488253"/>
          </a:xfrm>
          <a:prstGeom prst="rect">
            <a:avLst/>
          </a:prstGeom>
        </p:spPr>
      </p:pic>
    </p:spTree>
    <p:extLst>
      <p:ext uri="{BB962C8B-B14F-4D97-AF65-F5344CB8AC3E}">
        <p14:creationId xmlns:p14="http://schemas.microsoft.com/office/powerpoint/2010/main" val="3659307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37</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2042587" y="2625148"/>
            <a:ext cx="5820824" cy="1169551"/>
          </a:xfrm>
          <a:prstGeom prst="rect">
            <a:avLst/>
          </a:prstGeom>
          <a:noFill/>
        </p:spPr>
        <p:txBody>
          <a:bodyPr wrap="none" rtlCol="0">
            <a:spAutoFit/>
          </a:bodyPr>
          <a:lstStyle/>
          <a:p>
            <a:pPr algn="ctr"/>
            <a:r>
              <a:rPr kumimoji="1" lang="ja-JP" altLang="en-US" sz="7000" b="1" spc="300" dirty="0">
                <a:latin typeface="HG丸ｺﾞｼｯｸM-PRO" panose="020F0600000000000000" pitchFamily="50" charset="-128"/>
                <a:ea typeface="HG丸ｺﾞｼｯｸM-PRO" panose="020F0600000000000000" pitchFamily="50" charset="-128"/>
              </a:rPr>
              <a:t>いやなきもち</a:t>
            </a:r>
            <a:endParaRPr kumimoji="1" lang="en-US" altLang="ja-JP" sz="7000" b="1"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81595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38</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360234" y="741517"/>
            <a:ext cx="9230412" cy="1790234"/>
          </a:xfrm>
          <a:prstGeom prst="rect">
            <a:avLst/>
          </a:prstGeom>
          <a:noFill/>
        </p:spPr>
        <p:txBody>
          <a:bodyPr wrap="none" rtlCol="0">
            <a:spAutoFit/>
          </a:bodyPr>
          <a:lstStyle/>
          <a:p>
            <a:pPr>
              <a:spcAft>
                <a:spcPts val="500"/>
              </a:spcAft>
            </a:pPr>
            <a:r>
              <a:rPr lang="ja-JP" altLang="en-US" sz="3400" b="1" spc="300" dirty="0">
                <a:latin typeface="HG丸ｺﾞｼｯｸM-PRO" panose="020F0600000000000000" pitchFamily="50" charset="-128"/>
                <a:ea typeface="HG丸ｺﾞｼｯｸM-PRO" panose="020F0600000000000000" pitchFamily="50" charset="-128"/>
              </a:rPr>
              <a:t>みんなであそんでいるとき、</a:t>
            </a:r>
            <a:endParaRPr lang="en-US" altLang="ja-JP" sz="34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3400" b="1" spc="300" dirty="0">
                <a:latin typeface="HG丸ｺﾞｼｯｸM-PRO" panose="020F0600000000000000" pitchFamily="50" charset="-128"/>
                <a:ea typeface="HG丸ｺﾞｼｯｸM-PRO" panose="020F0600000000000000" pitchFamily="50" charset="-128"/>
              </a:rPr>
              <a:t>びっくりしたり、いやなきもちになったり</a:t>
            </a:r>
            <a:endParaRPr lang="en-US" altLang="ja-JP" sz="34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3400" b="1" spc="300" dirty="0">
                <a:latin typeface="HG丸ｺﾞｼｯｸM-PRO" panose="020F0600000000000000" pitchFamily="50" charset="-128"/>
                <a:ea typeface="HG丸ｺﾞｼｯｸM-PRO" panose="020F0600000000000000" pitchFamily="50" charset="-128"/>
              </a:rPr>
              <a:t>するさわられかたをしたことある？</a:t>
            </a:r>
            <a:endParaRPr lang="en-US" altLang="ja-JP" sz="3400" b="1" spc="300" dirty="0">
              <a:latin typeface="HG丸ｺﾞｼｯｸM-PRO" panose="020F0600000000000000" pitchFamily="50" charset="-128"/>
              <a:ea typeface="HG丸ｺﾞｼｯｸM-PRO" panose="020F0600000000000000" pitchFamily="50" charset="-128"/>
            </a:endParaRPr>
          </a:p>
        </p:txBody>
      </p:sp>
      <p:pic>
        <p:nvPicPr>
          <p:cNvPr id="4" name="図 3" descr="テキスト が含まれている画像&#10;&#10;自動的に生成された説明">
            <a:extLst>
              <a:ext uri="{FF2B5EF4-FFF2-40B4-BE49-F238E27FC236}">
                <a16:creationId xmlns:a16="http://schemas.microsoft.com/office/drawing/2014/main" id="{5A6478DC-E9C6-4664-98E2-34C29E4C1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335" y="2851139"/>
            <a:ext cx="3770097" cy="3770097"/>
          </a:xfrm>
          <a:prstGeom prst="rect">
            <a:avLst/>
          </a:prstGeom>
        </p:spPr>
      </p:pic>
      <p:sp>
        <p:nvSpPr>
          <p:cNvPr id="6" name="吹き出し: 角を丸めた四角形 5">
            <a:extLst>
              <a:ext uri="{FF2B5EF4-FFF2-40B4-BE49-F238E27FC236}">
                <a16:creationId xmlns:a16="http://schemas.microsoft.com/office/drawing/2014/main" id="{6F7ACC30-347B-4D08-8BF2-0C82DAB537B2}"/>
              </a:ext>
            </a:extLst>
          </p:cNvPr>
          <p:cNvSpPr/>
          <p:nvPr/>
        </p:nvSpPr>
        <p:spPr>
          <a:xfrm>
            <a:off x="6827432" y="3897981"/>
            <a:ext cx="2911226" cy="1023155"/>
          </a:xfrm>
          <a:prstGeom prst="wedgeRoundRectCallout">
            <a:avLst>
              <a:gd name="adj1" fmla="val 17937"/>
              <a:gd name="adj2" fmla="val 6522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B8B73EB-458C-4238-856F-BE015BA49BC1}"/>
              </a:ext>
            </a:extLst>
          </p:cNvPr>
          <p:cNvSpPr txBox="1"/>
          <p:nvPr/>
        </p:nvSpPr>
        <p:spPr>
          <a:xfrm>
            <a:off x="6885776" y="3976106"/>
            <a:ext cx="2800609" cy="866904"/>
          </a:xfrm>
          <a:prstGeom prst="rect">
            <a:avLst/>
          </a:prstGeom>
          <a:solidFill>
            <a:schemeClr val="bg1"/>
          </a:solidFill>
        </p:spPr>
        <p:txBody>
          <a:bodyPr wrap="none" rtlCol="0">
            <a:spAutoFit/>
          </a:bodyPr>
          <a:lstStyle/>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じぶんにされていやなことは</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ほかの人にも</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しないようにしようね！</a:t>
            </a:r>
            <a:endParaRPr kumimoji="1" lang="en-US" altLang="ja-JP" b="1" spc="150"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E8281E1D-0EB9-4CDA-9EC1-5A8852E74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173" y="5088300"/>
            <a:ext cx="914501" cy="1502999"/>
          </a:xfrm>
          <a:prstGeom prst="rect">
            <a:avLst/>
          </a:prstGeom>
        </p:spPr>
      </p:pic>
    </p:spTree>
    <p:extLst>
      <p:ext uri="{BB962C8B-B14F-4D97-AF65-F5344CB8AC3E}">
        <p14:creationId xmlns:p14="http://schemas.microsoft.com/office/powerpoint/2010/main" val="240548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タイトル 4"/>
          <p:cNvSpPr>
            <a:spLocks noGrp="1"/>
          </p:cNvSpPr>
          <p:nvPr>
            <p:ph type="title"/>
          </p:nvPr>
        </p:nvSpPr>
        <p:spPr>
          <a:xfrm>
            <a:off x="681038" y="1585595"/>
            <a:ext cx="8543925" cy="1325563"/>
          </a:xfrm>
        </p:spPr>
        <p:txBody>
          <a:bodyPr>
            <a:normAutofit/>
          </a:bodyPr>
          <a:lstStyle/>
          <a:p>
            <a:pPr algn="ctr"/>
            <a:r>
              <a:rPr lang="ja-JP" altLang="en-US" sz="6000" dirty="0">
                <a:latin typeface="UD デジタル 教科書体 NP-B" panose="02020700000000000000" pitchFamily="18" charset="-128"/>
                <a:ea typeface="UD デジタル 教科書体 NP-B" panose="02020700000000000000" pitchFamily="18" charset="-128"/>
              </a:rPr>
              <a:t>犯罪被害者等基本法</a:t>
            </a:r>
          </a:p>
        </p:txBody>
      </p:sp>
      <p:sp>
        <p:nvSpPr>
          <p:cNvPr id="1337" name="スライド番号プレースホルダ 3"/>
          <p:cNvSpPr>
            <a:spLocks noGrp="1"/>
          </p:cNvSpPr>
          <p:nvPr>
            <p:ph type="sldNum" sz="quarter" idx="12"/>
          </p:nvPr>
        </p:nvSpPr>
        <p:spPr/>
        <p:txBody>
          <a:bodyPr/>
          <a:lstStyle/>
          <a:p>
            <a:fld id="{F8D8928E-AA9A-4D89-BC1F-A2C05AB4BD92}" type="slidenum">
              <a:rPr kumimoji="1" lang="ja-JP" altLang="en-US" smtClean="0"/>
              <a:t>3</a:t>
            </a:fld>
            <a:endParaRPr kumimoji="1" lang="ja-JP" altLang="en-US"/>
          </a:p>
        </p:txBody>
      </p:sp>
      <p:sp>
        <p:nvSpPr>
          <p:cNvPr id="1338" name="テキストボックス 5"/>
          <p:cNvSpPr txBox="1"/>
          <p:nvPr/>
        </p:nvSpPr>
        <p:spPr>
          <a:xfrm>
            <a:off x="899795" y="878840"/>
            <a:ext cx="4673018" cy="706993"/>
          </a:xfrm>
          <a:prstGeom prst="rect">
            <a:avLst/>
          </a:prstGeom>
          <a:noFill/>
        </p:spPr>
        <p:txBody>
          <a:bodyPr wrap="square" rtlCol="0">
            <a:spAutoFit/>
          </a:bodyPr>
          <a:lstStyle/>
          <a:p>
            <a:pPr algn="l"/>
            <a:r>
              <a:rPr lang="en-US" altLang="ja-JP" sz="4000" dirty="0">
                <a:latin typeface="UD デジタル 教科書体 NP-B" panose="02020700000000000000" pitchFamily="18" charset="-128"/>
                <a:ea typeface="UD デジタル 教科書体 NP-B" panose="02020700000000000000" pitchFamily="18" charset="-128"/>
              </a:rPr>
              <a:t>2004(H16)</a:t>
            </a:r>
            <a:r>
              <a:rPr lang="ja-JP" altLang="en-US" sz="4000" dirty="0">
                <a:latin typeface="UD デジタル 教科書体 NP-B" panose="02020700000000000000" pitchFamily="18" charset="-128"/>
                <a:ea typeface="UD デジタル 教科書体 NP-B" panose="02020700000000000000" pitchFamily="18" charset="-128"/>
              </a:rPr>
              <a:t>年</a:t>
            </a:r>
          </a:p>
        </p:txBody>
      </p:sp>
      <p:sp>
        <p:nvSpPr>
          <p:cNvPr id="1339" name="テキストボックス 11"/>
          <p:cNvSpPr txBox="1"/>
          <p:nvPr/>
        </p:nvSpPr>
        <p:spPr>
          <a:xfrm>
            <a:off x="1042670" y="3403629"/>
            <a:ext cx="8401049" cy="2062103"/>
          </a:xfrm>
          <a:prstGeom prst="rect">
            <a:avLst/>
          </a:prstGeom>
          <a:noFill/>
        </p:spPr>
        <p:txBody>
          <a:bodyPr wrap="square" rtlCol="0">
            <a:spAutoFit/>
          </a:bodyPr>
          <a:lstStyle/>
          <a:p>
            <a:pPr algn="l"/>
            <a:r>
              <a:rPr lang="en-US" altLang="ja-JP" sz="3200" dirty="0">
                <a:latin typeface="UD デジタル 教科書体 NP-B" panose="02020700000000000000" pitchFamily="18" charset="-128"/>
                <a:ea typeface="UD デジタル 教科書体 NP-B" panose="02020700000000000000" pitchFamily="18" charset="-128"/>
              </a:rPr>
              <a:t>2005(H17)</a:t>
            </a:r>
            <a:r>
              <a:rPr lang="ja-JP" altLang="en-US" sz="3200" dirty="0">
                <a:latin typeface="UD デジタル 教科書体 NP-B" panose="02020700000000000000" pitchFamily="18" charset="-128"/>
                <a:ea typeface="UD デジタル 教科書体 NP-B" panose="02020700000000000000" pitchFamily="18" charset="-128"/>
              </a:rPr>
              <a:t>　犯罪被害者等基本計画</a:t>
            </a:r>
          </a:p>
          <a:p>
            <a:pPr algn="l"/>
            <a:r>
              <a:rPr lang="en-US" altLang="ja-JP" sz="3200" dirty="0">
                <a:latin typeface="UD デジタル 教科書体 NP-B" panose="02020700000000000000" pitchFamily="18" charset="-128"/>
                <a:ea typeface="UD デジタル 教科書体 NP-B" panose="02020700000000000000" pitchFamily="18" charset="-128"/>
              </a:rPr>
              <a:t>2011(H23)</a:t>
            </a:r>
            <a:r>
              <a:rPr lang="ja-JP" altLang="en-US" sz="3200" dirty="0">
                <a:latin typeface="UD デジタル 教科書体 NP-B" panose="02020700000000000000" pitchFamily="18" charset="-128"/>
                <a:ea typeface="UD デジタル 教科書体 NP-B" panose="02020700000000000000" pitchFamily="18" charset="-128"/>
              </a:rPr>
              <a:t>　第２次犯罪被害者等基本計画</a:t>
            </a:r>
            <a:r>
              <a:rPr lang="en-US" altLang="ja-JP" sz="3200" dirty="0">
                <a:latin typeface="UD デジタル 教科書体 NP-B" panose="02020700000000000000" pitchFamily="18" charset="-128"/>
                <a:ea typeface="UD デジタル 教科書体 NP-B" panose="02020700000000000000" pitchFamily="18" charset="-128"/>
                <a:sym typeface="+mn-ea"/>
              </a:rPr>
              <a:t>2016(H28)</a:t>
            </a:r>
            <a:r>
              <a:rPr lang="ja-JP" altLang="en-US" sz="3200" dirty="0">
                <a:latin typeface="UD デジタル 教科書体 NP-B" panose="02020700000000000000" pitchFamily="18" charset="-128"/>
                <a:ea typeface="UD デジタル 教科書体 NP-B" panose="02020700000000000000" pitchFamily="18" charset="-128"/>
                <a:sym typeface="+mn-ea"/>
              </a:rPr>
              <a:t>　第３次犯罪被害者等基本計画</a:t>
            </a:r>
            <a:r>
              <a:rPr lang="en-US" altLang="ja-JP" sz="3200" dirty="0">
                <a:latin typeface="UD デジタル 教科書体 NP-B" panose="02020700000000000000" pitchFamily="18" charset="-128"/>
                <a:ea typeface="UD デジタル 教科書体 NP-B" panose="02020700000000000000" pitchFamily="18" charset="-128"/>
                <a:sym typeface="+mn-ea"/>
              </a:rPr>
              <a:t>2021(R03)</a:t>
            </a:r>
            <a:r>
              <a:rPr lang="ja-JP" altLang="en-US" sz="3200" dirty="0">
                <a:latin typeface="UD デジタル 教科書体 NP-B" panose="02020700000000000000" pitchFamily="18" charset="-128"/>
                <a:ea typeface="UD デジタル 教科書体 NP-B" panose="02020700000000000000" pitchFamily="18" charset="-128"/>
                <a:sym typeface="+mn-ea"/>
              </a:rPr>
              <a:t>　第４次犯罪被害者等基本計画</a:t>
            </a:r>
            <a:endParaRPr lang="ja-JP" altLang="en-US" sz="2800" dirty="0">
              <a:latin typeface="UD デジタル 教科書体 NP-B" panose="02020700000000000000" pitchFamily="18" charset="-128"/>
              <a:ea typeface="UD デジタル 教科書体 NP-B" panose="02020700000000000000" pitchFamily="18" charset="-128"/>
              <a:sym typeface="+mn-ea"/>
            </a:endParaRPr>
          </a:p>
        </p:txBody>
      </p:sp>
      <p:sp>
        <p:nvSpPr>
          <p:cNvPr id="1340" name="角丸四角形 12"/>
          <p:cNvSpPr/>
          <p:nvPr/>
        </p:nvSpPr>
        <p:spPr>
          <a:xfrm>
            <a:off x="899795" y="3189317"/>
            <a:ext cx="8543925" cy="248983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39</a:t>
            </a:fld>
            <a:endParaRPr kumimoji="1" lang="en-US" altLang="ja-JP" dirty="0">
              <a:latin typeface="Meiryo UI" panose="020B0604030504040204" pitchFamily="50" charset="-128"/>
              <a:ea typeface="Meiryo UI" panose="020B0604030504040204" pitchFamily="50" charset="-128"/>
            </a:endParaRPr>
          </a:p>
        </p:txBody>
      </p:sp>
      <p:grpSp>
        <p:nvGrpSpPr>
          <p:cNvPr id="38" name="Group 46">
            <a:extLst>
              <a:ext uri="{FF2B5EF4-FFF2-40B4-BE49-F238E27FC236}">
                <a16:creationId xmlns:a16="http://schemas.microsoft.com/office/drawing/2014/main" id="{5DF2A17D-E2EA-453D-9B3D-22AA94409F95}"/>
              </a:ext>
            </a:extLst>
          </p:cNvPr>
          <p:cNvGrpSpPr>
            <a:grpSpLocks noChangeAspect="1"/>
          </p:cNvGrpSpPr>
          <p:nvPr/>
        </p:nvGrpSpPr>
        <p:grpSpPr bwMode="auto">
          <a:xfrm>
            <a:off x="2502082" y="2710664"/>
            <a:ext cx="6895918" cy="3445907"/>
            <a:chOff x="4662" y="1391"/>
            <a:chExt cx="1204" cy="685"/>
          </a:xfrm>
        </p:grpSpPr>
        <p:sp>
          <p:nvSpPr>
            <p:cNvPr id="39" name="Freeform 47">
              <a:extLst>
                <a:ext uri="{FF2B5EF4-FFF2-40B4-BE49-F238E27FC236}">
                  <a16:creationId xmlns:a16="http://schemas.microsoft.com/office/drawing/2014/main" id="{3810A90F-55A5-463B-802E-4D3028089956}"/>
                </a:ext>
              </a:extLst>
            </p:cNvPr>
            <p:cNvSpPr>
              <a:spLocks noChangeAspect="1"/>
            </p:cNvSpPr>
            <p:nvPr/>
          </p:nvSpPr>
          <p:spPr bwMode="gray">
            <a:xfrm>
              <a:off x="4662" y="1391"/>
              <a:ext cx="1204" cy="685"/>
            </a:xfrm>
            <a:custGeom>
              <a:avLst/>
              <a:gdLst>
                <a:gd name="T0" fmla="*/ 459 w 510"/>
                <a:gd name="T1" fmla="*/ 125 h 290"/>
                <a:gd name="T2" fmla="*/ 480 w 510"/>
                <a:gd name="T3" fmla="*/ 72 h 290"/>
                <a:gd name="T4" fmla="*/ 475 w 510"/>
                <a:gd name="T5" fmla="*/ 57 h 290"/>
                <a:gd name="T6" fmla="*/ 453 w 510"/>
                <a:gd name="T7" fmla="*/ 48 h 290"/>
                <a:gd name="T8" fmla="*/ 406 w 510"/>
                <a:gd name="T9" fmla="*/ 56 h 290"/>
                <a:gd name="T10" fmla="*/ 393 w 510"/>
                <a:gd name="T11" fmla="*/ 54 h 290"/>
                <a:gd name="T12" fmla="*/ 374 w 510"/>
                <a:gd name="T13" fmla="*/ 25 h 290"/>
                <a:gd name="T14" fmla="*/ 334 w 510"/>
                <a:gd name="T15" fmla="*/ 0 h 290"/>
                <a:gd name="T16" fmla="*/ 331 w 510"/>
                <a:gd name="T17" fmla="*/ 0 h 290"/>
                <a:gd name="T18" fmla="*/ 295 w 510"/>
                <a:gd name="T19" fmla="*/ 22 h 290"/>
                <a:gd name="T20" fmla="*/ 257 w 510"/>
                <a:gd name="T21" fmla="*/ 43 h 290"/>
                <a:gd name="T22" fmla="*/ 220 w 510"/>
                <a:gd name="T23" fmla="*/ 22 h 290"/>
                <a:gd name="T24" fmla="*/ 182 w 510"/>
                <a:gd name="T25" fmla="*/ 0 h 290"/>
                <a:gd name="T26" fmla="*/ 177 w 510"/>
                <a:gd name="T27" fmla="*/ 0 h 290"/>
                <a:gd name="T28" fmla="*/ 143 w 510"/>
                <a:gd name="T29" fmla="*/ 25 h 290"/>
                <a:gd name="T30" fmla="*/ 117 w 510"/>
                <a:gd name="T31" fmla="*/ 54 h 290"/>
                <a:gd name="T32" fmla="*/ 105 w 510"/>
                <a:gd name="T33" fmla="*/ 56 h 290"/>
                <a:gd name="T34" fmla="*/ 58 w 510"/>
                <a:gd name="T35" fmla="*/ 46 h 290"/>
                <a:gd name="T36" fmla="*/ 36 w 510"/>
                <a:gd name="T37" fmla="*/ 57 h 290"/>
                <a:gd name="T38" fmla="*/ 30 w 510"/>
                <a:gd name="T39" fmla="*/ 73 h 290"/>
                <a:gd name="T40" fmla="*/ 41 w 510"/>
                <a:gd name="T41" fmla="*/ 101 h 290"/>
                <a:gd name="T42" fmla="*/ 52 w 510"/>
                <a:gd name="T43" fmla="*/ 124 h 290"/>
                <a:gd name="T44" fmla="*/ 51 w 510"/>
                <a:gd name="T45" fmla="*/ 128 h 290"/>
                <a:gd name="T46" fmla="*/ 24 w 510"/>
                <a:gd name="T47" fmla="*/ 149 h 290"/>
                <a:gd name="T48" fmla="*/ 0 w 510"/>
                <a:gd name="T49" fmla="*/ 177 h 290"/>
                <a:gd name="T50" fmla="*/ 0 w 510"/>
                <a:gd name="T51" fmla="*/ 180 h 290"/>
                <a:gd name="T52" fmla="*/ 30 w 510"/>
                <a:gd name="T53" fmla="*/ 205 h 290"/>
                <a:gd name="T54" fmla="*/ 69 w 510"/>
                <a:gd name="T55" fmla="*/ 218 h 290"/>
                <a:gd name="T56" fmla="*/ 79 w 510"/>
                <a:gd name="T57" fmla="*/ 246 h 290"/>
                <a:gd name="T58" fmla="*/ 100 w 510"/>
                <a:gd name="T59" fmla="*/ 273 h 290"/>
                <a:gd name="T60" fmla="*/ 117 w 510"/>
                <a:gd name="T61" fmla="*/ 277 h 290"/>
                <a:gd name="T62" fmla="*/ 183 w 510"/>
                <a:gd name="T63" fmla="*/ 252 h 290"/>
                <a:gd name="T64" fmla="*/ 215 w 510"/>
                <a:gd name="T65" fmla="*/ 270 h 290"/>
                <a:gd name="T66" fmla="*/ 257 w 510"/>
                <a:gd name="T67" fmla="*/ 290 h 290"/>
                <a:gd name="T68" fmla="*/ 257 w 510"/>
                <a:gd name="T69" fmla="*/ 290 h 290"/>
                <a:gd name="T70" fmla="*/ 298 w 510"/>
                <a:gd name="T71" fmla="*/ 270 h 290"/>
                <a:gd name="T72" fmla="*/ 328 w 510"/>
                <a:gd name="T73" fmla="*/ 252 h 290"/>
                <a:gd name="T74" fmla="*/ 394 w 510"/>
                <a:gd name="T75" fmla="*/ 278 h 290"/>
                <a:gd name="T76" fmla="*/ 410 w 510"/>
                <a:gd name="T77" fmla="*/ 274 h 290"/>
                <a:gd name="T78" fmla="*/ 431 w 510"/>
                <a:gd name="T79" fmla="*/ 247 h 290"/>
                <a:gd name="T80" fmla="*/ 442 w 510"/>
                <a:gd name="T81" fmla="*/ 220 h 290"/>
                <a:gd name="T82" fmla="*/ 480 w 510"/>
                <a:gd name="T83" fmla="*/ 207 h 290"/>
                <a:gd name="T84" fmla="*/ 510 w 510"/>
                <a:gd name="T85" fmla="*/ 179 h 290"/>
                <a:gd name="T86" fmla="*/ 510 w 510"/>
                <a:gd name="T87" fmla="*/ 178 h 290"/>
                <a:gd name="T88" fmla="*/ 485 w 510"/>
                <a:gd name="T89" fmla="*/ 151 h 290"/>
                <a:gd name="T90" fmla="*/ 459 w 510"/>
                <a:gd name="T91" fmla="*/ 1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0" h="290">
                  <a:moveTo>
                    <a:pt x="459" y="128"/>
                  </a:moveTo>
                  <a:cubicBezTo>
                    <a:pt x="459" y="127"/>
                    <a:pt x="459" y="126"/>
                    <a:pt x="459" y="125"/>
                  </a:cubicBezTo>
                  <a:cubicBezTo>
                    <a:pt x="459" y="125"/>
                    <a:pt x="459" y="125"/>
                    <a:pt x="459" y="125"/>
                  </a:cubicBezTo>
                  <a:cubicBezTo>
                    <a:pt x="459" y="108"/>
                    <a:pt x="480" y="91"/>
                    <a:pt x="480" y="72"/>
                  </a:cubicBezTo>
                  <a:cubicBezTo>
                    <a:pt x="480" y="72"/>
                    <a:pt x="480" y="72"/>
                    <a:pt x="480" y="72"/>
                  </a:cubicBezTo>
                  <a:cubicBezTo>
                    <a:pt x="481" y="67"/>
                    <a:pt x="479" y="62"/>
                    <a:pt x="475" y="57"/>
                  </a:cubicBezTo>
                  <a:cubicBezTo>
                    <a:pt x="475" y="57"/>
                    <a:pt x="475" y="57"/>
                    <a:pt x="475" y="57"/>
                  </a:cubicBezTo>
                  <a:cubicBezTo>
                    <a:pt x="469" y="50"/>
                    <a:pt x="461" y="48"/>
                    <a:pt x="453" y="48"/>
                  </a:cubicBezTo>
                  <a:cubicBezTo>
                    <a:pt x="453" y="48"/>
                    <a:pt x="453" y="48"/>
                    <a:pt x="453" y="48"/>
                  </a:cubicBezTo>
                  <a:cubicBezTo>
                    <a:pt x="438" y="48"/>
                    <a:pt x="420" y="56"/>
                    <a:pt x="406" y="56"/>
                  </a:cubicBezTo>
                  <a:cubicBezTo>
                    <a:pt x="406" y="56"/>
                    <a:pt x="406" y="56"/>
                    <a:pt x="406" y="56"/>
                  </a:cubicBezTo>
                  <a:cubicBezTo>
                    <a:pt x="401" y="56"/>
                    <a:pt x="397" y="56"/>
                    <a:pt x="393" y="54"/>
                  </a:cubicBezTo>
                  <a:cubicBezTo>
                    <a:pt x="393" y="54"/>
                    <a:pt x="393" y="54"/>
                    <a:pt x="393" y="54"/>
                  </a:cubicBezTo>
                  <a:cubicBezTo>
                    <a:pt x="384" y="49"/>
                    <a:pt x="380" y="37"/>
                    <a:pt x="374" y="25"/>
                  </a:cubicBezTo>
                  <a:cubicBezTo>
                    <a:pt x="374" y="25"/>
                    <a:pt x="374" y="25"/>
                    <a:pt x="374" y="25"/>
                  </a:cubicBezTo>
                  <a:cubicBezTo>
                    <a:pt x="367" y="13"/>
                    <a:pt x="357" y="2"/>
                    <a:pt x="334" y="0"/>
                  </a:cubicBezTo>
                  <a:cubicBezTo>
                    <a:pt x="334" y="0"/>
                    <a:pt x="334" y="0"/>
                    <a:pt x="334" y="0"/>
                  </a:cubicBezTo>
                  <a:cubicBezTo>
                    <a:pt x="333" y="0"/>
                    <a:pt x="332" y="0"/>
                    <a:pt x="331" y="0"/>
                  </a:cubicBezTo>
                  <a:cubicBezTo>
                    <a:pt x="331" y="0"/>
                    <a:pt x="331" y="0"/>
                    <a:pt x="331" y="0"/>
                  </a:cubicBezTo>
                  <a:cubicBezTo>
                    <a:pt x="313" y="0"/>
                    <a:pt x="304" y="12"/>
                    <a:pt x="295" y="22"/>
                  </a:cubicBezTo>
                  <a:cubicBezTo>
                    <a:pt x="295" y="22"/>
                    <a:pt x="295" y="22"/>
                    <a:pt x="295" y="22"/>
                  </a:cubicBezTo>
                  <a:cubicBezTo>
                    <a:pt x="286" y="33"/>
                    <a:pt x="277" y="43"/>
                    <a:pt x="257" y="43"/>
                  </a:cubicBezTo>
                  <a:cubicBezTo>
                    <a:pt x="257" y="43"/>
                    <a:pt x="257" y="43"/>
                    <a:pt x="257" y="43"/>
                  </a:cubicBezTo>
                  <a:cubicBezTo>
                    <a:pt x="237" y="43"/>
                    <a:pt x="229" y="33"/>
                    <a:pt x="220" y="22"/>
                  </a:cubicBezTo>
                  <a:cubicBezTo>
                    <a:pt x="220" y="22"/>
                    <a:pt x="220" y="22"/>
                    <a:pt x="220" y="22"/>
                  </a:cubicBezTo>
                  <a:cubicBezTo>
                    <a:pt x="211" y="12"/>
                    <a:pt x="201" y="0"/>
                    <a:pt x="182" y="0"/>
                  </a:cubicBezTo>
                  <a:cubicBezTo>
                    <a:pt x="182" y="0"/>
                    <a:pt x="182" y="0"/>
                    <a:pt x="182" y="0"/>
                  </a:cubicBezTo>
                  <a:cubicBezTo>
                    <a:pt x="180" y="0"/>
                    <a:pt x="179" y="0"/>
                    <a:pt x="177" y="0"/>
                  </a:cubicBezTo>
                  <a:cubicBezTo>
                    <a:pt x="177" y="0"/>
                    <a:pt x="177" y="0"/>
                    <a:pt x="177" y="0"/>
                  </a:cubicBezTo>
                  <a:cubicBezTo>
                    <a:pt x="158" y="2"/>
                    <a:pt x="149" y="13"/>
                    <a:pt x="143" y="25"/>
                  </a:cubicBezTo>
                  <a:cubicBezTo>
                    <a:pt x="143" y="25"/>
                    <a:pt x="143" y="25"/>
                    <a:pt x="143" y="25"/>
                  </a:cubicBezTo>
                  <a:cubicBezTo>
                    <a:pt x="136" y="36"/>
                    <a:pt x="131" y="48"/>
                    <a:pt x="117" y="54"/>
                  </a:cubicBezTo>
                  <a:cubicBezTo>
                    <a:pt x="117" y="54"/>
                    <a:pt x="117" y="54"/>
                    <a:pt x="117" y="54"/>
                  </a:cubicBezTo>
                  <a:cubicBezTo>
                    <a:pt x="113" y="55"/>
                    <a:pt x="109" y="56"/>
                    <a:pt x="105" y="56"/>
                  </a:cubicBezTo>
                  <a:cubicBezTo>
                    <a:pt x="105" y="56"/>
                    <a:pt x="105" y="56"/>
                    <a:pt x="105" y="56"/>
                  </a:cubicBezTo>
                  <a:cubicBezTo>
                    <a:pt x="90" y="56"/>
                    <a:pt x="74" y="46"/>
                    <a:pt x="58" y="46"/>
                  </a:cubicBezTo>
                  <a:cubicBezTo>
                    <a:pt x="58" y="46"/>
                    <a:pt x="58" y="46"/>
                    <a:pt x="58" y="46"/>
                  </a:cubicBezTo>
                  <a:cubicBezTo>
                    <a:pt x="50" y="46"/>
                    <a:pt x="43" y="49"/>
                    <a:pt x="36" y="57"/>
                  </a:cubicBezTo>
                  <a:cubicBezTo>
                    <a:pt x="36" y="57"/>
                    <a:pt x="36" y="57"/>
                    <a:pt x="36" y="57"/>
                  </a:cubicBezTo>
                  <a:cubicBezTo>
                    <a:pt x="32" y="62"/>
                    <a:pt x="30" y="68"/>
                    <a:pt x="30" y="73"/>
                  </a:cubicBezTo>
                  <a:cubicBezTo>
                    <a:pt x="30" y="73"/>
                    <a:pt x="30" y="73"/>
                    <a:pt x="30" y="73"/>
                  </a:cubicBezTo>
                  <a:cubicBezTo>
                    <a:pt x="30" y="83"/>
                    <a:pt x="36" y="93"/>
                    <a:pt x="41" y="101"/>
                  </a:cubicBezTo>
                  <a:cubicBezTo>
                    <a:pt x="41" y="101"/>
                    <a:pt x="41" y="101"/>
                    <a:pt x="41" y="101"/>
                  </a:cubicBezTo>
                  <a:cubicBezTo>
                    <a:pt x="47" y="110"/>
                    <a:pt x="52" y="118"/>
                    <a:pt x="52" y="124"/>
                  </a:cubicBezTo>
                  <a:cubicBezTo>
                    <a:pt x="52" y="124"/>
                    <a:pt x="52" y="124"/>
                    <a:pt x="52" y="124"/>
                  </a:cubicBezTo>
                  <a:cubicBezTo>
                    <a:pt x="52" y="125"/>
                    <a:pt x="52" y="127"/>
                    <a:pt x="51" y="128"/>
                  </a:cubicBezTo>
                  <a:cubicBezTo>
                    <a:pt x="51" y="128"/>
                    <a:pt x="51" y="128"/>
                    <a:pt x="51" y="128"/>
                  </a:cubicBezTo>
                  <a:cubicBezTo>
                    <a:pt x="48" y="136"/>
                    <a:pt x="36" y="142"/>
                    <a:pt x="24" y="149"/>
                  </a:cubicBezTo>
                  <a:cubicBezTo>
                    <a:pt x="24" y="149"/>
                    <a:pt x="24" y="149"/>
                    <a:pt x="24" y="149"/>
                  </a:cubicBezTo>
                  <a:cubicBezTo>
                    <a:pt x="12" y="156"/>
                    <a:pt x="0" y="164"/>
                    <a:pt x="0" y="177"/>
                  </a:cubicBezTo>
                  <a:cubicBezTo>
                    <a:pt x="0" y="177"/>
                    <a:pt x="0" y="177"/>
                    <a:pt x="0" y="177"/>
                  </a:cubicBezTo>
                  <a:cubicBezTo>
                    <a:pt x="0" y="178"/>
                    <a:pt x="0" y="179"/>
                    <a:pt x="0" y="180"/>
                  </a:cubicBezTo>
                  <a:cubicBezTo>
                    <a:pt x="0" y="180"/>
                    <a:pt x="0" y="180"/>
                    <a:pt x="0" y="180"/>
                  </a:cubicBezTo>
                  <a:cubicBezTo>
                    <a:pt x="2" y="198"/>
                    <a:pt x="16" y="203"/>
                    <a:pt x="30" y="205"/>
                  </a:cubicBezTo>
                  <a:cubicBezTo>
                    <a:pt x="30" y="205"/>
                    <a:pt x="30" y="205"/>
                    <a:pt x="30" y="205"/>
                  </a:cubicBezTo>
                  <a:cubicBezTo>
                    <a:pt x="45" y="208"/>
                    <a:pt x="61" y="209"/>
                    <a:pt x="69" y="218"/>
                  </a:cubicBezTo>
                  <a:cubicBezTo>
                    <a:pt x="69" y="218"/>
                    <a:pt x="69" y="218"/>
                    <a:pt x="69" y="218"/>
                  </a:cubicBezTo>
                  <a:cubicBezTo>
                    <a:pt x="78" y="228"/>
                    <a:pt x="78" y="237"/>
                    <a:pt x="79" y="246"/>
                  </a:cubicBezTo>
                  <a:cubicBezTo>
                    <a:pt x="79" y="246"/>
                    <a:pt x="79" y="246"/>
                    <a:pt x="79" y="246"/>
                  </a:cubicBezTo>
                  <a:cubicBezTo>
                    <a:pt x="81" y="256"/>
                    <a:pt x="84" y="266"/>
                    <a:pt x="100" y="273"/>
                  </a:cubicBezTo>
                  <a:cubicBezTo>
                    <a:pt x="100" y="273"/>
                    <a:pt x="100" y="273"/>
                    <a:pt x="100" y="273"/>
                  </a:cubicBezTo>
                  <a:cubicBezTo>
                    <a:pt x="106" y="276"/>
                    <a:pt x="112" y="277"/>
                    <a:pt x="117" y="277"/>
                  </a:cubicBezTo>
                  <a:cubicBezTo>
                    <a:pt x="117" y="277"/>
                    <a:pt x="117" y="277"/>
                    <a:pt x="117" y="277"/>
                  </a:cubicBezTo>
                  <a:cubicBezTo>
                    <a:pt x="143" y="277"/>
                    <a:pt x="159" y="251"/>
                    <a:pt x="183" y="252"/>
                  </a:cubicBezTo>
                  <a:cubicBezTo>
                    <a:pt x="183" y="252"/>
                    <a:pt x="183" y="252"/>
                    <a:pt x="183" y="252"/>
                  </a:cubicBezTo>
                  <a:cubicBezTo>
                    <a:pt x="196" y="252"/>
                    <a:pt x="205" y="260"/>
                    <a:pt x="215" y="270"/>
                  </a:cubicBezTo>
                  <a:cubicBezTo>
                    <a:pt x="215" y="270"/>
                    <a:pt x="215" y="270"/>
                    <a:pt x="215" y="270"/>
                  </a:cubicBezTo>
                  <a:cubicBezTo>
                    <a:pt x="225" y="280"/>
                    <a:pt x="236" y="290"/>
                    <a:pt x="257" y="290"/>
                  </a:cubicBezTo>
                  <a:cubicBezTo>
                    <a:pt x="257" y="290"/>
                    <a:pt x="257" y="290"/>
                    <a:pt x="257" y="290"/>
                  </a:cubicBezTo>
                  <a:cubicBezTo>
                    <a:pt x="257" y="290"/>
                    <a:pt x="257" y="290"/>
                    <a:pt x="257" y="290"/>
                  </a:cubicBezTo>
                  <a:cubicBezTo>
                    <a:pt x="257" y="290"/>
                    <a:pt x="257" y="290"/>
                    <a:pt x="257" y="290"/>
                  </a:cubicBezTo>
                  <a:cubicBezTo>
                    <a:pt x="277" y="290"/>
                    <a:pt x="289" y="280"/>
                    <a:pt x="298" y="270"/>
                  </a:cubicBezTo>
                  <a:cubicBezTo>
                    <a:pt x="298" y="270"/>
                    <a:pt x="298" y="270"/>
                    <a:pt x="298" y="270"/>
                  </a:cubicBezTo>
                  <a:cubicBezTo>
                    <a:pt x="308" y="260"/>
                    <a:pt x="316" y="252"/>
                    <a:pt x="328" y="252"/>
                  </a:cubicBezTo>
                  <a:cubicBezTo>
                    <a:pt x="328" y="252"/>
                    <a:pt x="328" y="252"/>
                    <a:pt x="328" y="252"/>
                  </a:cubicBezTo>
                  <a:cubicBezTo>
                    <a:pt x="354" y="251"/>
                    <a:pt x="370" y="277"/>
                    <a:pt x="394" y="278"/>
                  </a:cubicBezTo>
                  <a:cubicBezTo>
                    <a:pt x="394" y="278"/>
                    <a:pt x="394" y="278"/>
                    <a:pt x="394" y="278"/>
                  </a:cubicBezTo>
                  <a:cubicBezTo>
                    <a:pt x="399" y="278"/>
                    <a:pt x="405" y="276"/>
                    <a:pt x="410" y="274"/>
                  </a:cubicBezTo>
                  <a:cubicBezTo>
                    <a:pt x="410" y="274"/>
                    <a:pt x="410" y="274"/>
                    <a:pt x="410" y="274"/>
                  </a:cubicBezTo>
                  <a:cubicBezTo>
                    <a:pt x="425" y="267"/>
                    <a:pt x="429" y="257"/>
                    <a:pt x="431" y="247"/>
                  </a:cubicBezTo>
                  <a:cubicBezTo>
                    <a:pt x="431" y="247"/>
                    <a:pt x="431" y="247"/>
                    <a:pt x="431" y="247"/>
                  </a:cubicBezTo>
                  <a:cubicBezTo>
                    <a:pt x="434" y="237"/>
                    <a:pt x="434" y="228"/>
                    <a:pt x="442" y="220"/>
                  </a:cubicBezTo>
                  <a:cubicBezTo>
                    <a:pt x="442" y="220"/>
                    <a:pt x="442" y="220"/>
                    <a:pt x="442" y="220"/>
                  </a:cubicBezTo>
                  <a:cubicBezTo>
                    <a:pt x="449" y="212"/>
                    <a:pt x="465" y="211"/>
                    <a:pt x="480" y="207"/>
                  </a:cubicBezTo>
                  <a:cubicBezTo>
                    <a:pt x="480" y="207"/>
                    <a:pt x="480" y="207"/>
                    <a:pt x="480" y="207"/>
                  </a:cubicBezTo>
                  <a:cubicBezTo>
                    <a:pt x="495" y="204"/>
                    <a:pt x="509" y="198"/>
                    <a:pt x="510" y="179"/>
                  </a:cubicBezTo>
                  <a:cubicBezTo>
                    <a:pt x="510" y="179"/>
                    <a:pt x="510" y="179"/>
                    <a:pt x="510" y="179"/>
                  </a:cubicBezTo>
                  <a:cubicBezTo>
                    <a:pt x="510" y="179"/>
                    <a:pt x="510" y="178"/>
                    <a:pt x="510" y="178"/>
                  </a:cubicBezTo>
                  <a:cubicBezTo>
                    <a:pt x="510" y="178"/>
                    <a:pt x="510" y="178"/>
                    <a:pt x="510" y="178"/>
                  </a:cubicBezTo>
                  <a:cubicBezTo>
                    <a:pt x="510" y="164"/>
                    <a:pt x="497" y="157"/>
                    <a:pt x="485" y="151"/>
                  </a:cubicBezTo>
                  <a:cubicBezTo>
                    <a:pt x="485" y="151"/>
                    <a:pt x="485" y="151"/>
                    <a:pt x="485" y="151"/>
                  </a:cubicBezTo>
                  <a:cubicBezTo>
                    <a:pt x="473" y="145"/>
                    <a:pt x="461" y="139"/>
                    <a:pt x="459" y="128"/>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0" name="Freeform 48">
              <a:extLst>
                <a:ext uri="{FF2B5EF4-FFF2-40B4-BE49-F238E27FC236}">
                  <a16:creationId xmlns:a16="http://schemas.microsoft.com/office/drawing/2014/main" id="{76AEE3D5-1847-44A2-A328-427B8C05A60A}"/>
                </a:ext>
              </a:extLst>
            </p:cNvPr>
            <p:cNvSpPr>
              <a:spLocks noChangeAspect="1"/>
            </p:cNvSpPr>
            <p:nvPr/>
          </p:nvSpPr>
          <p:spPr bwMode="gray">
            <a:xfrm>
              <a:off x="4671" y="1401"/>
              <a:ext cx="1188" cy="666"/>
            </a:xfrm>
            <a:custGeom>
              <a:avLst/>
              <a:gdLst>
                <a:gd name="T0" fmla="*/ 479 w 503"/>
                <a:gd name="T1" fmla="*/ 151 h 282"/>
                <a:gd name="T2" fmla="*/ 502 w 503"/>
                <a:gd name="T3" fmla="*/ 174 h 282"/>
                <a:gd name="T4" fmla="*/ 502 w 503"/>
                <a:gd name="T5" fmla="*/ 175 h 282"/>
                <a:gd name="T6" fmla="*/ 475 w 503"/>
                <a:gd name="T7" fmla="*/ 199 h 282"/>
                <a:gd name="T8" fmla="*/ 435 w 503"/>
                <a:gd name="T9" fmla="*/ 213 h 282"/>
                <a:gd name="T10" fmla="*/ 423 w 503"/>
                <a:gd name="T11" fmla="*/ 242 h 282"/>
                <a:gd name="T12" fmla="*/ 405 w 503"/>
                <a:gd name="T13" fmla="*/ 266 h 282"/>
                <a:gd name="T14" fmla="*/ 390 w 503"/>
                <a:gd name="T15" fmla="*/ 270 h 282"/>
                <a:gd name="T16" fmla="*/ 324 w 503"/>
                <a:gd name="T17" fmla="*/ 244 h 282"/>
                <a:gd name="T18" fmla="*/ 291 w 503"/>
                <a:gd name="T19" fmla="*/ 263 h 282"/>
                <a:gd name="T20" fmla="*/ 253 w 503"/>
                <a:gd name="T21" fmla="*/ 282 h 282"/>
                <a:gd name="T22" fmla="*/ 213 w 503"/>
                <a:gd name="T23" fmla="*/ 263 h 282"/>
                <a:gd name="T24" fmla="*/ 179 w 503"/>
                <a:gd name="T25" fmla="*/ 244 h 282"/>
                <a:gd name="T26" fmla="*/ 113 w 503"/>
                <a:gd name="T27" fmla="*/ 269 h 282"/>
                <a:gd name="T28" fmla="*/ 97 w 503"/>
                <a:gd name="T29" fmla="*/ 265 h 282"/>
                <a:gd name="T30" fmla="*/ 79 w 503"/>
                <a:gd name="T31" fmla="*/ 242 h 282"/>
                <a:gd name="T32" fmla="*/ 68 w 503"/>
                <a:gd name="T33" fmla="*/ 211 h 282"/>
                <a:gd name="T34" fmla="*/ 27 w 503"/>
                <a:gd name="T35" fmla="*/ 197 h 282"/>
                <a:gd name="T36" fmla="*/ 0 w 503"/>
                <a:gd name="T37" fmla="*/ 175 h 282"/>
                <a:gd name="T38" fmla="*/ 0 w 503"/>
                <a:gd name="T39" fmla="*/ 173 h 282"/>
                <a:gd name="T40" fmla="*/ 22 w 503"/>
                <a:gd name="T41" fmla="*/ 149 h 282"/>
                <a:gd name="T42" fmla="*/ 51 w 503"/>
                <a:gd name="T43" fmla="*/ 125 h 282"/>
                <a:gd name="T44" fmla="*/ 52 w 503"/>
                <a:gd name="T45" fmla="*/ 120 h 282"/>
                <a:gd name="T46" fmla="*/ 41 w 503"/>
                <a:gd name="T47" fmla="*/ 95 h 282"/>
                <a:gd name="T48" fmla="*/ 30 w 503"/>
                <a:gd name="T49" fmla="*/ 69 h 282"/>
                <a:gd name="T50" fmla="*/ 35 w 503"/>
                <a:gd name="T51" fmla="*/ 56 h 282"/>
                <a:gd name="T52" fmla="*/ 54 w 503"/>
                <a:gd name="T53" fmla="*/ 46 h 282"/>
                <a:gd name="T54" fmla="*/ 101 w 503"/>
                <a:gd name="T55" fmla="*/ 56 h 282"/>
                <a:gd name="T56" fmla="*/ 115 w 503"/>
                <a:gd name="T57" fmla="*/ 53 h 282"/>
                <a:gd name="T58" fmla="*/ 142 w 503"/>
                <a:gd name="T59" fmla="*/ 23 h 282"/>
                <a:gd name="T60" fmla="*/ 173 w 503"/>
                <a:gd name="T61" fmla="*/ 0 h 282"/>
                <a:gd name="T62" fmla="*/ 178 w 503"/>
                <a:gd name="T63" fmla="*/ 0 h 282"/>
                <a:gd name="T64" fmla="*/ 213 w 503"/>
                <a:gd name="T65" fmla="*/ 21 h 282"/>
                <a:gd name="T66" fmla="*/ 253 w 503"/>
                <a:gd name="T67" fmla="*/ 43 h 282"/>
                <a:gd name="T68" fmla="*/ 294 w 503"/>
                <a:gd name="T69" fmla="*/ 21 h 282"/>
                <a:gd name="T70" fmla="*/ 327 w 503"/>
                <a:gd name="T71" fmla="*/ 0 h 282"/>
                <a:gd name="T72" fmla="*/ 330 w 503"/>
                <a:gd name="T73" fmla="*/ 0 h 282"/>
                <a:gd name="T74" fmla="*/ 366 w 503"/>
                <a:gd name="T75" fmla="*/ 23 h 282"/>
                <a:gd name="T76" fmla="*/ 388 w 503"/>
                <a:gd name="T77" fmla="*/ 53 h 282"/>
                <a:gd name="T78" fmla="*/ 402 w 503"/>
                <a:gd name="T79" fmla="*/ 56 h 282"/>
                <a:gd name="T80" fmla="*/ 449 w 503"/>
                <a:gd name="T81" fmla="*/ 48 h 282"/>
                <a:gd name="T82" fmla="*/ 468 w 503"/>
                <a:gd name="T83" fmla="*/ 56 h 282"/>
                <a:gd name="T84" fmla="*/ 472 w 503"/>
                <a:gd name="T85" fmla="*/ 68 h 282"/>
                <a:gd name="T86" fmla="*/ 451 w 503"/>
                <a:gd name="T87" fmla="*/ 121 h 282"/>
                <a:gd name="T88" fmla="*/ 451 w 503"/>
                <a:gd name="T89" fmla="*/ 1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282">
                  <a:moveTo>
                    <a:pt x="451" y="125"/>
                  </a:moveTo>
                  <a:cubicBezTo>
                    <a:pt x="454" y="138"/>
                    <a:pt x="467" y="145"/>
                    <a:pt x="479" y="151"/>
                  </a:cubicBezTo>
                  <a:cubicBezTo>
                    <a:pt x="479" y="151"/>
                    <a:pt x="479" y="151"/>
                    <a:pt x="479" y="151"/>
                  </a:cubicBezTo>
                  <a:cubicBezTo>
                    <a:pt x="492" y="157"/>
                    <a:pt x="503" y="163"/>
                    <a:pt x="502" y="174"/>
                  </a:cubicBezTo>
                  <a:cubicBezTo>
                    <a:pt x="502" y="174"/>
                    <a:pt x="502" y="174"/>
                    <a:pt x="502" y="174"/>
                  </a:cubicBezTo>
                  <a:cubicBezTo>
                    <a:pt x="502" y="174"/>
                    <a:pt x="502" y="175"/>
                    <a:pt x="502" y="175"/>
                  </a:cubicBezTo>
                  <a:cubicBezTo>
                    <a:pt x="502" y="175"/>
                    <a:pt x="502" y="175"/>
                    <a:pt x="502" y="175"/>
                  </a:cubicBezTo>
                  <a:cubicBezTo>
                    <a:pt x="501" y="191"/>
                    <a:pt x="490" y="196"/>
                    <a:pt x="475" y="199"/>
                  </a:cubicBezTo>
                  <a:cubicBezTo>
                    <a:pt x="475" y="199"/>
                    <a:pt x="475" y="199"/>
                    <a:pt x="475" y="199"/>
                  </a:cubicBezTo>
                  <a:cubicBezTo>
                    <a:pt x="461" y="203"/>
                    <a:pt x="444" y="204"/>
                    <a:pt x="435" y="213"/>
                  </a:cubicBezTo>
                  <a:cubicBezTo>
                    <a:pt x="435" y="213"/>
                    <a:pt x="435" y="213"/>
                    <a:pt x="435" y="213"/>
                  </a:cubicBezTo>
                  <a:cubicBezTo>
                    <a:pt x="427" y="222"/>
                    <a:pt x="426" y="233"/>
                    <a:pt x="423" y="242"/>
                  </a:cubicBezTo>
                  <a:cubicBezTo>
                    <a:pt x="423" y="242"/>
                    <a:pt x="423" y="242"/>
                    <a:pt x="423" y="242"/>
                  </a:cubicBezTo>
                  <a:cubicBezTo>
                    <a:pt x="421" y="251"/>
                    <a:pt x="418" y="259"/>
                    <a:pt x="405" y="266"/>
                  </a:cubicBezTo>
                  <a:cubicBezTo>
                    <a:pt x="405" y="266"/>
                    <a:pt x="405" y="266"/>
                    <a:pt x="405" y="266"/>
                  </a:cubicBezTo>
                  <a:cubicBezTo>
                    <a:pt x="399" y="269"/>
                    <a:pt x="395" y="270"/>
                    <a:pt x="390" y="270"/>
                  </a:cubicBezTo>
                  <a:cubicBezTo>
                    <a:pt x="390" y="270"/>
                    <a:pt x="390" y="270"/>
                    <a:pt x="390" y="270"/>
                  </a:cubicBezTo>
                  <a:cubicBezTo>
                    <a:pt x="369" y="270"/>
                    <a:pt x="352" y="244"/>
                    <a:pt x="324" y="244"/>
                  </a:cubicBezTo>
                  <a:cubicBezTo>
                    <a:pt x="324" y="244"/>
                    <a:pt x="324" y="244"/>
                    <a:pt x="324" y="244"/>
                  </a:cubicBezTo>
                  <a:cubicBezTo>
                    <a:pt x="309" y="244"/>
                    <a:pt x="301" y="254"/>
                    <a:pt x="291" y="263"/>
                  </a:cubicBezTo>
                  <a:cubicBezTo>
                    <a:pt x="291" y="263"/>
                    <a:pt x="291" y="263"/>
                    <a:pt x="291" y="263"/>
                  </a:cubicBezTo>
                  <a:cubicBezTo>
                    <a:pt x="282" y="273"/>
                    <a:pt x="271" y="282"/>
                    <a:pt x="253" y="282"/>
                  </a:cubicBezTo>
                  <a:cubicBezTo>
                    <a:pt x="253" y="282"/>
                    <a:pt x="253" y="282"/>
                    <a:pt x="253" y="282"/>
                  </a:cubicBezTo>
                  <a:cubicBezTo>
                    <a:pt x="234" y="282"/>
                    <a:pt x="223" y="273"/>
                    <a:pt x="213" y="263"/>
                  </a:cubicBezTo>
                  <a:cubicBezTo>
                    <a:pt x="213" y="263"/>
                    <a:pt x="213" y="263"/>
                    <a:pt x="213" y="263"/>
                  </a:cubicBezTo>
                  <a:cubicBezTo>
                    <a:pt x="204" y="254"/>
                    <a:pt x="194" y="244"/>
                    <a:pt x="179" y="244"/>
                  </a:cubicBezTo>
                  <a:cubicBezTo>
                    <a:pt x="179" y="244"/>
                    <a:pt x="179" y="244"/>
                    <a:pt x="179" y="244"/>
                  </a:cubicBezTo>
                  <a:cubicBezTo>
                    <a:pt x="152" y="244"/>
                    <a:pt x="136" y="270"/>
                    <a:pt x="113" y="269"/>
                  </a:cubicBezTo>
                  <a:cubicBezTo>
                    <a:pt x="113" y="269"/>
                    <a:pt x="113" y="269"/>
                    <a:pt x="113" y="269"/>
                  </a:cubicBezTo>
                  <a:cubicBezTo>
                    <a:pt x="108" y="269"/>
                    <a:pt x="103" y="268"/>
                    <a:pt x="97" y="265"/>
                  </a:cubicBezTo>
                  <a:cubicBezTo>
                    <a:pt x="97" y="265"/>
                    <a:pt x="97" y="265"/>
                    <a:pt x="97" y="265"/>
                  </a:cubicBezTo>
                  <a:cubicBezTo>
                    <a:pt x="83" y="258"/>
                    <a:pt x="81" y="251"/>
                    <a:pt x="79" y="242"/>
                  </a:cubicBezTo>
                  <a:cubicBezTo>
                    <a:pt x="79" y="242"/>
                    <a:pt x="79" y="242"/>
                    <a:pt x="79" y="242"/>
                  </a:cubicBezTo>
                  <a:cubicBezTo>
                    <a:pt x="78" y="233"/>
                    <a:pt x="78" y="222"/>
                    <a:pt x="68" y="211"/>
                  </a:cubicBezTo>
                  <a:cubicBezTo>
                    <a:pt x="68" y="211"/>
                    <a:pt x="68" y="211"/>
                    <a:pt x="68" y="211"/>
                  </a:cubicBezTo>
                  <a:cubicBezTo>
                    <a:pt x="58" y="201"/>
                    <a:pt x="41" y="200"/>
                    <a:pt x="27" y="197"/>
                  </a:cubicBezTo>
                  <a:cubicBezTo>
                    <a:pt x="27" y="197"/>
                    <a:pt x="27" y="197"/>
                    <a:pt x="27" y="197"/>
                  </a:cubicBezTo>
                  <a:cubicBezTo>
                    <a:pt x="13" y="195"/>
                    <a:pt x="2" y="191"/>
                    <a:pt x="0" y="175"/>
                  </a:cubicBezTo>
                  <a:cubicBezTo>
                    <a:pt x="0" y="175"/>
                    <a:pt x="0" y="175"/>
                    <a:pt x="0" y="175"/>
                  </a:cubicBezTo>
                  <a:cubicBezTo>
                    <a:pt x="0" y="175"/>
                    <a:pt x="0" y="174"/>
                    <a:pt x="0" y="173"/>
                  </a:cubicBezTo>
                  <a:cubicBezTo>
                    <a:pt x="0" y="173"/>
                    <a:pt x="0" y="173"/>
                    <a:pt x="0" y="173"/>
                  </a:cubicBezTo>
                  <a:cubicBezTo>
                    <a:pt x="0" y="162"/>
                    <a:pt x="10" y="155"/>
                    <a:pt x="22" y="149"/>
                  </a:cubicBezTo>
                  <a:cubicBezTo>
                    <a:pt x="22" y="149"/>
                    <a:pt x="22" y="149"/>
                    <a:pt x="22" y="149"/>
                  </a:cubicBezTo>
                  <a:cubicBezTo>
                    <a:pt x="34" y="142"/>
                    <a:pt x="47" y="136"/>
                    <a:pt x="51" y="125"/>
                  </a:cubicBezTo>
                  <a:cubicBezTo>
                    <a:pt x="51" y="125"/>
                    <a:pt x="51" y="125"/>
                    <a:pt x="51" y="125"/>
                  </a:cubicBezTo>
                  <a:cubicBezTo>
                    <a:pt x="52" y="124"/>
                    <a:pt x="52" y="122"/>
                    <a:pt x="52" y="120"/>
                  </a:cubicBezTo>
                  <a:cubicBezTo>
                    <a:pt x="52" y="120"/>
                    <a:pt x="52" y="120"/>
                    <a:pt x="52" y="120"/>
                  </a:cubicBezTo>
                  <a:cubicBezTo>
                    <a:pt x="52" y="111"/>
                    <a:pt x="46" y="103"/>
                    <a:pt x="41" y="95"/>
                  </a:cubicBezTo>
                  <a:cubicBezTo>
                    <a:pt x="41" y="95"/>
                    <a:pt x="41" y="95"/>
                    <a:pt x="41" y="95"/>
                  </a:cubicBezTo>
                  <a:cubicBezTo>
                    <a:pt x="35" y="86"/>
                    <a:pt x="30" y="78"/>
                    <a:pt x="30" y="69"/>
                  </a:cubicBezTo>
                  <a:cubicBezTo>
                    <a:pt x="30" y="69"/>
                    <a:pt x="30" y="69"/>
                    <a:pt x="30" y="69"/>
                  </a:cubicBezTo>
                  <a:cubicBezTo>
                    <a:pt x="30" y="65"/>
                    <a:pt x="31" y="60"/>
                    <a:pt x="35" y="56"/>
                  </a:cubicBezTo>
                  <a:cubicBezTo>
                    <a:pt x="35" y="56"/>
                    <a:pt x="35" y="56"/>
                    <a:pt x="35" y="56"/>
                  </a:cubicBezTo>
                  <a:cubicBezTo>
                    <a:pt x="41" y="48"/>
                    <a:pt x="47" y="46"/>
                    <a:pt x="54" y="46"/>
                  </a:cubicBezTo>
                  <a:cubicBezTo>
                    <a:pt x="54" y="46"/>
                    <a:pt x="54" y="46"/>
                    <a:pt x="54" y="46"/>
                  </a:cubicBezTo>
                  <a:cubicBezTo>
                    <a:pt x="68" y="46"/>
                    <a:pt x="84" y="56"/>
                    <a:pt x="101" y="56"/>
                  </a:cubicBezTo>
                  <a:cubicBezTo>
                    <a:pt x="101" y="56"/>
                    <a:pt x="101" y="56"/>
                    <a:pt x="101" y="56"/>
                  </a:cubicBezTo>
                  <a:cubicBezTo>
                    <a:pt x="106" y="56"/>
                    <a:pt x="110" y="55"/>
                    <a:pt x="115" y="53"/>
                  </a:cubicBezTo>
                  <a:cubicBezTo>
                    <a:pt x="115" y="53"/>
                    <a:pt x="115" y="53"/>
                    <a:pt x="115" y="53"/>
                  </a:cubicBezTo>
                  <a:cubicBezTo>
                    <a:pt x="130" y="47"/>
                    <a:pt x="136" y="34"/>
                    <a:pt x="142" y="23"/>
                  </a:cubicBezTo>
                  <a:cubicBezTo>
                    <a:pt x="142" y="23"/>
                    <a:pt x="142" y="23"/>
                    <a:pt x="142" y="23"/>
                  </a:cubicBezTo>
                  <a:cubicBezTo>
                    <a:pt x="149" y="11"/>
                    <a:pt x="156" y="2"/>
                    <a:pt x="173" y="0"/>
                  </a:cubicBezTo>
                  <a:cubicBezTo>
                    <a:pt x="173" y="0"/>
                    <a:pt x="173" y="0"/>
                    <a:pt x="173" y="0"/>
                  </a:cubicBezTo>
                  <a:cubicBezTo>
                    <a:pt x="175" y="0"/>
                    <a:pt x="176" y="0"/>
                    <a:pt x="178" y="0"/>
                  </a:cubicBezTo>
                  <a:cubicBezTo>
                    <a:pt x="178" y="0"/>
                    <a:pt x="178" y="0"/>
                    <a:pt x="178" y="0"/>
                  </a:cubicBezTo>
                  <a:cubicBezTo>
                    <a:pt x="196" y="0"/>
                    <a:pt x="204" y="10"/>
                    <a:pt x="213" y="21"/>
                  </a:cubicBezTo>
                  <a:cubicBezTo>
                    <a:pt x="213" y="21"/>
                    <a:pt x="213" y="21"/>
                    <a:pt x="213" y="21"/>
                  </a:cubicBezTo>
                  <a:cubicBezTo>
                    <a:pt x="221" y="32"/>
                    <a:pt x="232" y="43"/>
                    <a:pt x="253" y="43"/>
                  </a:cubicBezTo>
                  <a:cubicBezTo>
                    <a:pt x="253" y="43"/>
                    <a:pt x="253" y="43"/>
                    <a:pt x="253" y="43"/>
                  </a:cubicBezTo>
                  <a:cubicBezTo>
                    <a:pt x="275" y="43"/>
                    <a:pt x="285" y="32"/>
                    <a:pt x="294" y="21"/>
                  </a:cubicBezTo>
                  <a:cubicBezTo>
                    <a:pt x="294" y="21"/>
                    <a:pt x="294" y="21"/>
                    <a:pt x="294" y="21"/>
                  </a:cubicBezTo>
                  <a:cubicBezTo>
                    <a:pt x="304" y="10"/>
                    <a:pt x="311" y="0"/>
                    <a:pt x="327" y="0"/>
                  </a:cubicBezTo>
                  <a:cubicBezTo>
                    <a:pt x="327" y="0"/>
                    <a:pt x="327" y="0"/>
                    <a:pt x="327" y="0"/>
                  </a:cubicBezTo>
                  <a:cubicBezTo>
                    <a:pt x="328" y="0"/>
                    <a:pt x="329" y="0"/>
                    <a:pt x="330" y="0"/>
                  </a:cubicBezTo>
                  <a:cubicBezTo>
                    <a:pt x="330" y="0"/>
                    <a:pt x="330" y="0"/>
                    <a:pt x="330" y="0"/>
                  </a:cubicBezTo>
                  <a:cubicBezTo>
                    <a:pt x="351" y="2"/>
                    <a:pt x="360" y="12"/>
                    <a:pt x="366" y="23"/>
                  </a:cubicBezTo>
                  <a:cubicBezTo>
                    <a:pt x="366" y="23"/>
                    <a:pt x="366" y="23"/>
                    <a:pt x="366" y="23"/>
                  </a:cubicBezTo>
                  <a:cubicBezTo>
                    <a:pt x="373" y="34"/>
                    <a:pt x="376" y="48"/>
                    <a:pt x="388" y="53"/>
                  </a:cubicBezTo>
                  <a:cubicBezTo>
                    <a:pt x="388" y="53"/>
                    <a:pt x="388" y="53"/>
                    <a:pt x="388" y="53"/>
                  </a:cubicBezTo>
                  <a:cubicBezTo>
                    <a:pt x="392" y="55"/>
                    <a:pt x="397" y="56"/>
                    <a:pt x="402" y="56"/>
                  </a:cubicBezTo>
                  <a:cubicBezTo>
                    <a:pt x="402" y="56"/>
                    <a:pt x="402" y="56"/>
                    <a:pt x="402" y="56"/>
                  </a:cubicBezTo>
                  <a:cubicBezTo>
                    <a:pt x="418" y="56"/>
                    <a:pt x="435" y="48"/>
                    <a:pt x="449" y="48"/>
                  </a:cubicBezTo>
                  <a:cubicBezTo>
                    <a:pt x="449" y="48"/>
                    <a:pt x="449" y="48"/>
                    <a:pt x="449" y="48"/>
                  </a:cubicBezTo>
                  <a:cubicBezTo>
                    <a:pt x="456" y="48"/>
                    <a:pt x="462" y="50"/>
                    <a:pt x="468" y="56"/>
                  </a:cubicBezTo>
                  <a:cubicBezTo>
                    <a:pt x="468" y="56"/>
                    <a:pt x="468" y="56"/>
                    <a:pt x="468" y="56"/>
                  </a:cubicBezTo>
                  <a:cubicBezTo>
                    <a:pt x="471" y="60"/>
                    <a:pt x="472" y="64"/>
                    <a:pt x="472" y="68"/>
                  </a:cubicBezTo>
                  <a:cubicBezTo>
                    <a:pt x="472" y="68"/>
                    <a:pt x="472" y="68"/>
                    <a:pt x="472" y="68"/>
                  </a:cubicBezTo>
                  <a:cubicBezTo>
                    <a:pt x="473" y="84"/>
                    <a:pt x="452" y="102"/>
                    <a:pt x="451" y="121"/>
                  </a:cubicBezTo>
                  <a:cubicBezTo>
                    <a:pt x="451" y="121"/>
                    <a:pt x="451" y="121"/>
                    <a:pt x="451" y="121"/>
                  </a:cubicBezTo>
                  <a:cubicBezTo>
                    <a:pt x="451" y="123"/>
                    <a:pt x="451" y="124"/>
                    <a:pt x="451"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1" name="Group 75">
            <a:extLst>
              <a:ext uri="{FF2B5EF4-FFF2-40B4-BE49-F238E27FC236}">
                <a16:creationId xmlns:a16="http://schemas.microsoft.com/office/drawing/2014/main" id="{4BD8B962-F0AB-419D-A3F5-98CA2BDA0297}"/>
              </a:ext>
            </a:extLst>
          </p:cNvPr>
          <p:cNvGrpSpPr>
            <a:grpSpLocks/>
          </p:cNvGrpSpPr>
          <p:nvPr/>
        </p:nvGrpSpPr>
        <p:grpSpPr bwMode="auto">
          <a:xfrm>
            <a:off x="2510475" y="5703249"/>
            <a:ext cx="139757" cy="148822"/>
            <a:chOff x="5627" y="1871"/>
            <a:chExt cx="66" cy="62"/>
          </a:xfrm>
        </p:grpSpPr>
        <p:sp>
          <p:nvSpPr>
            <p:cNvPr id="42" name="Freeform 76">
              <a:extLst>
                <a:ext uri="{FF2B5EF4-FFF2-40B4-BE49-F238E27FC236}">
                  <a16:creationId xmlns:a16="http://schemas.microsoft.com/office/drawing/2014/main" id="{507E3015-753E-49DF-9507-1F71888C2FF3}"/>
                </a:ext>
              </a:extLst>
            </p:cNvPr>
            <p:cNvSpPr>
              <a:spLocks noChangeAspect="1"/>
            </p:cNvSpPr>
            <p:nvPr/>
          </p:nvSpPr>
          <p:spPr bwMode="gray">
            <a:xfrm>
              <a:off x="5627" y="1871"/>
              <a:ext cx="66" cy="62"/>
            </a:xfrm>
            <a:custGeom>
              <a:avLst/>
              <a:gdLst>
                <a:gd name="T0" fmla="*/ 0 w 28"/>
                <a:gd name="T1" fmla="*/ 13 h 26"/>
                <a:gd name="T2" fmla="*/ 14 w 28"/>
                <a:gd name="T3" fmla="*/ 0 h 26"/>
                <a:gd name="T4" fmla="*/ 14 w 28"/>
                <a:gd name="T5" fmla="*/ 0 h 26"/>
                <a:gd name="T6" fmla="*/ 28 w 28"/>
                <a:gd name="T7" fmla="*/ 13 h 26"/>
                <a:gd name="T8" fmla="*/ 28 w 28"/>
                <a:gd name="T9" fmla="*/ 13 h 26"/>
                <a:gd name="T10" fmla="*/ 14 w 28"/>
                <a:gd name="T11" fmla="*/ 26 h 26"/>
                <a:gd name="T12" fmla="*/ 14 w 28"/>
                <a:gd name="T13" fmla="*/ 26 h 26"/>
                <a:gd name="T14" fmla="*/ 0 w 28"/>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0" y="13"/>
                  </a:moveTo>
                  <a:cubicBezTo>
                    <a:pt x="0" y="6"/>
                    <a:pt x="7" y="0"/>
                    <a:pt x="14" y="0"/>
                  </a:cubicBezTo>
                  <a:cubicBezTo>
                    <a:pt x="14" y="0"/>
                    <a:pt x="14" y="0"/>
                    <a:pt x="14" y="0"/>
                  </a:cubicBezTo>
                  <a:cubicBezTo>
                    <a:pt x="22" y="0"/>
                    <a:pt x="28" y="6"/>
                    <a:pt x="28" y="13"/>
                  </a:cubicBezTo>
                  <a:cubicBezTo>
                    <a:pt x="28" y="13"/>
                    <a:pt x="28" y="13"/>
                    <a:pt x="28" y="13"/>
                  </a:cubicBezTo>
                  <a:cubicBezTo>
                    <a:pt x="28" y="20"/>
                    <a:pt x="22" y="26"/>
                    <a:pt x="14" y="26"/>
                  </a:cubicBezTo>
                  <a:cubicBezTo>
                    <a:pt x="14" y="26"/>
                    <a:pt x="14" y="26"/>
                    <a:pt x="14" y="26"/>
                  </a:cubicBezTo>
                  <a:cubicBezTo>
                    <a:pt x="7" y="26"/>
                    <a:pt x="0" y="20"/>
                    <a:pt x="0" y="13"/>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3" name="Freeform 77">
              <a:extLst>
                <a:ext uri="{FF2B5EF4-FFF2-40B4-BE49-F238E27FC236}">
                  <a16:creationId xmlns:a16="http://schemas.microsoft.com/office/drawing/2014/main" id="{2D06BC5A-4C36-431D-A17A-67F86E636444}"/>
                </a:ext>
              </a:extLst>
            </p:cNvPr>
            <p:cNvSpPr>
              <a:spLocks noChangeAspect="1"/>
            </p:cNvSpPr>
            <p:nvPr/>
          </p:nvSpPr>
          <p:spPr bwMode="gray">
            <a:xfrm>
              <a:off x="5636" y="1881"/>
              <a:ext cx="48" cy="42"/>
            </a:xfrm>
            <a:custGeom>
              <a:avLst/>
              <a:gdLst>
                <a:gd name="T0" fmla="*/ 0 w 20"/>
                <a:gd name="T1" fmla="*/ 9 h 18"/>
                <a:gd name="T2" fmla="*/ 10 w 20"/>
                <a:gd name="T3" fmla="*/ 18 h 18"/>
                <a:gd name="T4" fmla="*/ 10 w 20"/>
                <a:gd name="T5" fmla="*/ 18 h 18"/>
                <a:gd name="T6" fmla="*/ 20 w 20"/>
                <a:gd name="T7" fmla="*/ 9 h 18"/>
                <a:gd name="T8" fmla="*/ 20 w 20"/>
                <a:gd name="T9" fmla="*/ 9 h 18"/>
                <a:gd name="T10" fmla="*/ 10 w 20"/>
                <a:gd name="T11" fmla="*/ 0 h 18"/>
                <a:gd name="T12" fmla="*/ 10 w 20"/>
                <a:gd name="T13" fmla="*/ 0 h 18"/>
                <a:gd name="T14" fmla="*/ 0 w 2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9"/>
                  </a:moveTo>
                  <a:cubicBezTo>
                    <a:pt x="0" y="13"/>
                    <a:pt x="5" y="18"/>
                    <a:pt x="10" y="18"/>
                  </a:cubicBezTo>
                  <a:cubicBezTo>
                    <a:pt x="10" y="18"/>
                    <a:pt x="10" y="18"/>
                    <a:pt x="10" y="18"/>
                  </a:cubicBezTo>
                  <a:cubicBezTo>
                    <a:pt x="16" y="18"/>
                    <a:pt x="20" y="13"/>
                    <a:pt x="20" y="9"/>
                  </a:cubicBezTo>
                  <a:cubicBezTo>
                    <a:pt x="20" y="9"/>
                    <a:pt x="20" y="9"/>
                    <a:pt x="20" y="9"/>
                  </a:cubicBezTo>
                  <a:cubicBezTo>
                    <a:pt x="20" y="4"/>
                    <a:pt x="16" y="0"/>
                    <a:pt x="10" y="0"/>
                  </a:cubicBezTo>
                  <a:cubicBezTo>
                    <a:pt x="10" y="0"/>
                    <a:pt x="10" y="0"/>
                    <a:pt x="10" y="0"/>
                  </a:cubicBezTo>
                  <a:cubicBezTo>
                    <a:pt x="5"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4" name="Group 78">
            <a:extLst>
              <a:ext uri="{FF2B5EF4-FFF2-40B4-BE49-F238E27FC236}">
                <a16:creationId xmlns:a16="http://schemas.microsoft.com/office/drawing/2014/main" id="{09995F05-B8E9-4D2C-B4AD-E086EEA43C4D}"/>
              </a:ext>
            </a:extLst>
          </p:cNvPr>
          <p:cNvGrpSpPr>
            <a:grpSpLocks/>
          </p:cNvGrpSpPr>
          <p:nvPr/>
        </p:nvGrpSpPr>
        <p:grpSpPr bwMode="auto">
          <a:xfrm>
            <a:off x="2893968" y="5260845"/>
            <a:ext cx="293370" cy="275914"/>
            <a:chOff x="5602" y="663"/>
            <a:chExt cx="116" cy="104"/>
          </a:xfrm>
        </p:grpSpPr>
        <p:sp>
          <p:nvSpPr>
            <p:cNvPr id="45" name="Oval 79">
              <a:extLst>
                <a:ext uri="{FF2B5EF4-FFF2-40B4-BE49-F238E27FC236}">
                  <a16:creationId xmlns:a16="http://schemas.microsoft.com/office/drawing/2014/main" id="{C3D58EF4-E403-4D31-BB5A-BE4424ED0D93}"/>
                </a:ext>
              </a:extLst>
            </p:cNvPr>
            <p:cNvSpPr>
              <a:spLocks noChangeAspect="1" noChangeArrowheads="1"/>
            </p:cNvSpPr>
            <p:nvPr/>
          </p:nvSpPr>
          <p:spPr bwMode="gray">
            <a:xfrm>
              <a:off x="5602" y="663"/>
              <a:ext cx="116" cy="104"/>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6" name="Oval 80">
              <a:extLst>
                <a:ext uri="{FF2B5EF4-FFF2-40B4-BE49-F238E27FC236}">
                  <a16:creationId xmlns:a16="http://schemas.microsoft.com/office/drawing/2014/main" id="{5FDC55FF-5815-4F13-9708-BF8B5B030537}"/>
                </a:ext>
              </a:extLst>
            </p:cNvPr>
            <p:cNvSpPr>
              <a:spLocks noChangeAspect="1" noChangeArrowheads="1"/>
            </p:cNvSpPr>
            <p:nvPr/>
          </p:nvSpPr>
          <p:spPr bwMode="gray">
            <a:xfrm>
              <a:off x="5612" y="672"/>
              <a:ext cx="97" cy="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7" name="Group 81">
            <a:extLst>
              <a:ext uri="{FF2B5EF4-FFF2-40B4-BE49-F238E27FC236}">
                <a16:creationId xmlns:a16="http://schemas.microsoft.com/office/drawing/2014/main" id="{E03C3193-530D-40AD-8DAF-68E4DDC3AC15}"/>
              </a:ext>
            </a:extLst>
          </p:cNvPr>
          <p:cNvGrpSpPr>
            <a:grpSpLocks/>
          </p:cNvGrpSpPr>
          <p:nvPr/>
        </p:nvGrpSpPr>
        <p:grpSpPr bwMode="auto">
          <a:xfrm>
            <a:off x="2700571" y="5532356"/>
            <a:ext cx="200032" cy="203199"/>
            <a:chOff x="5621" y="1253"/>
            <a:chExt cx="78" cy="71"/>
          </a:xfrm>
        </p:grpSpPr>
        <p:sp>
          <p:nvSpPr>
            <p:cNvPr id="48" name="Oval 82">
              <a:extLst>
                <a:ext uri="{FF2B5EF4-FFF2-40B4-BE49-F238E27FC236}">
                  <a16:creationId xmlns:a16="http://schemas.microsoft.com/office/drawing/2014/main" id="{226C8D1A-353C-4F6A-A1D3-3157BFEB4B66}"/>
                </a:ext>
              </a:extLst>
            </p:cNvPr>
            <p:cNvSpPr>
              <a:spLocks noChangeAspect="1" noChangeArrowheads="1"/>
            </p:cNvSpPr>
            <p:nvPr/>
          </p:nvSpPr>
          <p:spPr bwMode="gray">
            <a:xfrm>
              <a:off x="5621" y="1253"/>
              <a:ext cx="78" cy="71"/>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9" name="Oval 83">
              <a:extLst>
                <a:ext uri="{FF2B5EF4-FFF2-40B4-BE49-F238E27FC236}">
                  <a16:creationId xmlns:a16="http://schemas.microsoft.com/office/drawing/2014/main" id="{528CA9C9-B7CC-44D1-A6E8-4F2A9559F687}"/>
                </a:ext>
              </a:extLst>
            </p:cNvPr>
            <p:cNvSpPr>
              <a:spLocks noChangeAspect="1" noChangeArrowheads="1"/>
            </p:cNvSpPr>
            <p:nvPr/>
          </p:nvSpPr>
          <p:spPr bwMode="gray">
            <a:xfrm>
              <a:off x="5631" y="1263"/>
              <a:ext cx="59" cy="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2" name="テキスト ボックス 1">
            <a:extLst>
              <a:ext uri="{FF2B5EF4-FFF2-40B4-BE49-F238E27FC236}">
                <a16:creationId xmlns:a16="http://schemas.microsoft.com/office/drawing/2014/main" id="{FF0CC416-0BB3-495A-AF39-C5034DAE6A7F}"/>
              </a:ext>
            </a:extLst>
          </p:cNvPr>
          <p:cNvSpPr txBox="1"/>
          <p:nvPr/>
        </p:nvSpPr>
        <p:spPr>
          <a:xfrm>
            <a:off x="8280000" y="180000"/>
            <a:ext cx="1569660" cy="36933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丸ｺﾞｼｯｸM-PRO" panose="020F0600000000000000" pitchFamily="50" charset="-128"/>
                <a:ea typeface="HG丸ｺﾞｼｯｸM-PRO" panose="020F0600000000000000" pitchFamily="50" charset="-128"/>
              </a:rPr>
              <a:t>ワークシート</a:t>
            </a:r>
          </a:p>
        </p:txBody>
      </p:sp>
      <p:sp>
        <p:nvSpPr>
          <p:cNvPr id="25" name="テキスト ボックス 24">
            <a:extLst>
              <a:ext uri="{FF2B5EF4-FFF2-40B4-BE49-F238E27FC236}">
                <a16:creationId xmlns:a16="http://schemas.microsoft.com/office/drawing/2014/main" id="{1FA5CF68-21DA-412A-99A6-18A6813A27D6}"/>
              </a:ext>
            </a:extLst>
          </p:cNvPr>
          <p:cNvSpPr txBox="1"/>
          <p:nvPr/>
        </p:nvSpPr>
        <p:spPr>
          <a:xfrm>
            <a:off x="709385" y="602570"/>
            <a:ext cx="8474529" cy="2067233"/>
          </a:xfrm>
          <a:prstGeom prst="rect">
            <a:avLst/>
          </a:prstGeom>
          <a:noFill/>
        </p:spPr>
        <p:txBody>
          <a:bodyPr wrap="none" rtlCol="0">
            <a:spAutoFit/>
          </a:bodyPr>
          <a:lstStyle/>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びっくりしたり、いやなきもちに</a:t>
            </a:r>
            <a:endParaRPr kumimoji="1" lang="en-US" altLang="ja-JP" sz="4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なったりするときって</a:t>
            </a:r>
            <a:endParaRPr kumimoji="1" lang="en-US" altLang="ja-JP" sz="40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どんなときかな？</a:t>
            </a:r>
            <a:endParaRPr kumimoji="1" lang="en-US" altLang="ja-JP" sz="4000" b="1" spc="300" dirty="0">
              <a:latin typeface="HG丸ｺﾞｼｯｸM-PRO" panose="020F0600000000000000" pitchFamily="50" charset="-128"/>
              <a:ea typeface="HG丸ｺﾞｼｯｸM-PRO" panose="020F0600000000000000" pitchFamily="50" charset="-128"/>
            </a:endParaRPr>
          </a:p>
        </p:txBody>
      </p:sp>
      <p:pic>
        <p:nvPicPr>
          <p:cNvPr id="29" name="図 28" descr="光 が含まれている画像&#10;&#10;自動的に生成された説明">
            <a:extLst>
              <a:ext uri="{FF2B5EF4-FFF2-40B4-BE49-F238E27FC236}">
                <a16:creationId xmlns:a16="http://schemas.microsoft.com/office/drawing/2014/main" id="{752BA811-527C-4694-B68F-E7D0D0827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698" y="4433617"/>
            <a:ext cx="1278608" cy="2125368"/>
          </a:xfrm>
          <a:prstGeom prst="rect">
            <a:avLst/>
          </a:prstGeom>
        </p:spPr>
      </p:pic>
    </p:spTree>
    <p:extLst>
      <p:ext uri="{BB962C8B-B14F-4D97-AF65-F5344CB8AC3E}">
        <p14:creationId xmlns:p14="http://schemas.microsoft.com/office/powerpoint/2010/main" val="1069133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40</a:t>
            </a:fld>
            <a:endParaRPr kumimoji="1" lang="en-US" altLang="ja-JP"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0EF00DE-BFA3-4101-B676-7DAE811875FA}"/>
              </a:ext>
            </a:extLst>
          </p:cNvPr>
          <p:cNvSpPr txBox="1"/>
          <p:nvPr/>
        </p:nvSpPr>
        <p:spPr>
          <a:xfrm>
            <a:off x="454073" y="848209"/>
            <a:ext cx="8985152" cy="1836400"/>
          </a:xfrm>
          <a:prstGeom prst="rect">
            <a:avLst/>
          </a:prstGeom>
          <a:noFill/>
        </p:spPr>
        <p:txBody>
          <a:bodyPr wrap="none" rtlCol="0">
            <a:spAutoFit/>
          </a:bodyPr>
          <a:lstStyle/>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いきなりさわられたり、</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じろじろみられたりしたら</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びっくりしたりいやなきもちになるよね</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pic>
        <p:nvPicPr>
          <p:cNvPr id="8" name="図 7" descr="おもちゃ, 人形 が含まれている画像&#10;&#10;自動的に生成された説明">
            <a:extLst>
              <a:ext uri="{FF2B5EF4-FFF2-40B4-BE49-F238E27FC236}">
                <a16:creationId xmlns:a16="http://schemas.microsoft.com/office/drawing/2014/main" id="{DD2A61DA-8BE5-45A9-A8EC-9C4C0B425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467" y="2858142"/>
            <a:ext cx="3315065" cy="3683406"/>
          </a:xfrm>
          <a:prstGeom prst="rect">
            <a:avLst/>
          </a:prstGeom>
        </p:spPr>
      </p:pic>
    </p:spTree>
    <p:extLst>
      <p:ext uri="{BB962C8B-B14F-4D97-AF65-F5344CB8AC3E}">
        <p14:creationId xmlns:p14="http://schemas.microsoft.com/office/powerpoint/2010/main" val="3357287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96B25A47-55FE-4744-9306-3C1F7E1664B0}"/>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41</a:t>
            </a:fld>
            <a:endParaRPr kumimoji="1" lang="en-US" altLang="ja-JP"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5894B1E-8623-4629-A21D-F6F59E81A715}"/>
              </a:ext>
            </a:extLst>
          </p:cNvPr>
          <p:cNvSpPr txBox="1"/>
          <p:nvPr/>
        </p:nvSpPr>
        <p:spPr>
          <a:xfrm>
            <a:off x="451825" y="545658"/>
            <a:ext cx="8985153" cy="2439129"/>
          </a:xfrm>
          <a:prstGeom prst="rect">
            <a:avLst/>
          </a:prstGeom>
          <a:noFill/>
        </p:spPr>
        <p:txBody>
          <a:bodyPr wrap="none" rtlCol="0">
            <a:spAutoFit/>
          </a:bodyPr>
          <a:lstStyle/>
          <a:p>
            <a:pPr>
              <a:spcAft>
                <a:spcPts val="500"/>
              </a:spcAft>
            </a:pPr>
            <a:r>
              <a:rPr lang="ja-JP" altLang="en-US" sz="3500" b="1" spc="300" dirty="0">
                <a:latin typeface="HG丸ｺﾞｼｯｸM-PRO" panose="020F0600000000000000" pitchFamily="50" charset="-128"/>
                <a:ea typeface="HG丸ｺﾞｼｯｸM-PRO" panose="020F0600000000000000" pitchFamily="50" charset="-128"/>
              </a:rPr>
              <a:t>じぶんだけのたいせつなところを</a:t>
            </a:r>
            <a:endParaRPr lang="en-US" altLang="ja-JP" sz="35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3500" b="1" spc="300" dirty="0">
                <a:latin typeface="HG丸ｺﾞｼｯｸM-PRO" panose="020F0600000000000000" pitchFamily="50" charset="-128"/>
                <a:ea typeface="HG丸ｺﾞｼｯｸM-PRO" panose="020F0600000000000000" pitchFamily="50" charset="-128"/>
              </a:rPr>
              <a:t>さわられていやなきもちになったら、</a:t>
            </a:r>
            <a:endParaRPr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「いやだ！」とい</a:t>
            </a:r>
            <a:r>
              <a:rPr lang="ja-JP" altLang="en-US" sz="3500" b="1" spc="300" dirty="0">
                <a:latin typeface="HG丸ｺﾞｼｯｸM-PRO" panose="020F0600000000000000" pitchFamily="50" charset="-128"/>
                <a:ea typeface="HG丸ｺﾞｼｯｸM-PRO" panose="020F0600000000000000" pitchFamily="50" charset="-128"/>
              </a:rPr>
              <a:t>おう。にげよう。</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あんしんできる大人におはなししよう。</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sp>
        <p:nvSpPr>
          <p:cNvPr id="23" name="吹き出し: 角を丸めた四角形 22">
            <a:extLst>
              <a:ext uri="{FF2B5EF4-FFF2-40B4-BE49-F238E27FC236}">
                <a16:creationId xmlns:a16="http://schemas.microsoft.com/office/drawing/2014/main" id="{D8B6ABFB-EDDA-4E4B-8CFE-2C0F2AF861AF}"/>
              </a:ext>
            </a:extLst>
          </p:cNvPr>
          <p:cNvSpPr/>
          <p:nvPr/>
        </p:nvSpPr>
        <p:spPr>
          <a:xfrm>
            <a:off x="5568273" y="5458015"/>
            <a:ext cx="2681291" cy="1033254"/>
          </a:xfrm>
          <a:prstGeom prst="wedgeRoundRectCallout">
            <a:avLst>
              <a:gd name="adj1" fmla="val 58308"/>
              <a:gd name="adj2" fmla="val 169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33" name="テキスト ボックス 32">
            <a:extLst>
              <a:ext uri="{FF2B5EF4-FFF2-40B4-BE49-F238E27FC236}">
                <a16:creationId xmlns:a16="http://schemas.microsoft.com/office/drawing/2014/main" id="{42440A37-B009-43B2-A4C7-F9B37ED758A7}"/>
              </a:ext>
            </a:extLst>
          </p:cNvPr>
          <p:cNvSpPr txBox="1"/>
          <p:nvPr/>
        </p:nvSpPr>
        <p:spPr>
          <a:xfrm>
            <a:off x="5598710" y="5539471"/>
            <a:ext cx="2615410" cy="866904"/>
          </a:xfrm>
          <a:prstGeom prst="rect">
            <a:avLst/>
          </a:prstGeom>
          <a:solidFill>
            <a:schemeClr val="bg1"/>
          </a:solidFill>
        </p:spPr>
        <p:txBody>
          <a:bodyPr wrap="square" rtlCol="0">
            <a:spAutoFit/>
          </a:bodyPr>
          <a:lstStyle/>
          <a:p>
            <a:pPr>
              <a:spcAft>
                <a:spcPts val="500"/>
              </a:spcAft>
            </a:pPr>
            <a:r>
              <a:rPr lang="ja-JP" altLang="en-US" b="1" spc="150" dirty="0">
                <a:latin typeface="HG丸ｺﾞｼｯｸM-PRO" panose="020F0600000000000000" pitchFamily="50" charset="-128"/>
                <a:ea typeface="HG丸ｺﾞｼｯｸM-PRO" panose="020F0600000000000000" pitchFamily="50" charset="-128"/>
              </a:rPr>
              <a:t>へんだな</a:t>
            </a:r>
            <a:r>
              <a:rPr kumimoji="1" lang="ja-JP" altLang="en-US" b="1" spc="150" dirty="0">
                <a:latin typeface="HG丸ｺﾞｼｯｸM-PRO" panose="020F0600000000000000" pitchFamily="50" charset="-128"/>
                <a:ea typeface="HG丸ｺﾞｼｯｸM-PRO" panose="020F0600000000000000" pitchFamily="50" charset="-128"/>
              </a:rPr>
              <a:t>　</a:t>
            </a:r>
            <a:r>
              <a:rPr lang="ja-JP" altLang="en-US" b="1" spc="150" dirty="0">
                <a:latin typeface="HG丸ｺﾞｼｯｸM-PRO" panose="020F0600000000000000" pitchFamily="50" charset="-128"/>
                <a:ea typeface="HG丸ｺﾞｼｯｸM-PRO" panose="020F0600000000000000" pitchFamily="50" charset="-128"/>
              </a:rPr>
              <a:t>とか</a:t>
            </a:r>
            <a:r>
              <a:rPr kumimoji="1" lang="ja-JP" altLang="en-US" b="1" spc="150" dirty="0">
                <a:latin typeface="HG丸ｺﾞｼｯｸM-PRO" panose="020F0600000000000000" pitchFamily="50" charset="-128"/>
                <a:ea typeface="HG丸ｺﾞｼｯｸM-PRO" panose="020F0600000000000000" pitchFamily="50" charset="-128"/>
              </a:rPr>
              <a:t>　いやだな</a:t>
            </a:r>
            <a:endParaRPr kumimoji="1" lang="en-US" altLang="ja-JP" b="1" spc="15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っておもう人に</a:t>
            </a:r>
            <a:endParaRPr kumimoji="1" lang="en-US" altLang="ja-JP" b="1" spc="15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ついていったらあぶないよ</a:t>
            </a:r>
            <a:endParaRPr kumimoji="1" lang="en-US" altLang="ja-JP" b="1" spc="150" dirty="0">
              <a:latin typeface="HG丸ｺﾞｼｯｸM-PRO" panose="020F0600000000000000" pitchFamily="50" charset="-128"/>
              <a:ea typeface="HG丸ｺﾞｼｯｸM-PRO" panose="020F0600000000000000" pitchFamily="50" charset="-128"/>
            </a:endParaRPr>
          </a:p>
        </p:txBody>
      </p:sp>
      <p:pic>
        <p:nvPicPr>
          <p:cNvPr id="43" name="図 42" descr="アイコン&#10;&#10;自動的に生成された説明">
            <a:extLst>
              <a:ext uri="{FF2B5EF4-FFF2-40B4-BE49-F238E27FC236}">
                <a16:creationId xmlns:a16="http://schemas.microsoft.com/office/drawing/2014/main" id="{36827AAB-685B-466A-A54E-97207CC59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07" y="3018725"/>
            <a:ext cx="1847524" cy="2400327"/>
          </a:xfrm>
          <a:prstGeom prst="rect">
            <a:avLst/>
          </a:prstGeom>
        </p:spPr>
      </p:pic>
      <p:sp>
        <p:nvSpPr>
          <p:cNvPr id="45" name="矢印: 右 44">
            <a:extLst>
              <a:ext uri="{FF2B5EF4-FFF2-40B4-BE49-F238E27FC236}">
                <a16:creationId xmlns:a16="http://schemas.microsoft.com/office/drawing/2014/main" id="{ED5C8481-593F-4CA5-97CD-43270D84FA6B}"/>
              </a:ext>
            </a:extLst>
          </p:cNvPr>
          <p:cNvSpPr/>
          <p:nvPr/>
        </p:nvSpPr>
        <p:spPr>
          <a:xfrm>
            <a:off x="2517368" y="3772039"/>
            <a:ext cx="839328" cy="918014"/>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矢印: 右 45">
            <a:extLst>
              <a:ext uri="{FF2B5EF4-FFF2-40B4-BE49-F238E27FC236}">
                <a16:creationId xmlns:a16="http://schemas.microsoft.com/office/drawing/2014/main" id="{249715E7-1888-4991-ACC0-730AD2173F76}"/>
              </a:ext>
            </a:extLst>
          </p:cNvPr>
          <p:cNvSpPr/>
          <p:nvPr/>
        </p:nvSpPr>
        <p:spPr>
          <a:xfrm>
            <a:off x="5367386" y="3772039"/>
            <a:ext cx="839328" cy="918014"/>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7" name="図 46">
            <a:extLst>
              <a:ext uri="{FF2B5EF4-FFF2-40B4-BE49-F238E27FC236}">
                <a16:creationId xmlns:a16="http://schemas.microsoft.com/office/drawing/2014/main" id="{901AE0F2-0830-42A1-BD27-F65358B62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162" y="5419904"/>
            <a:ext cx="715227" cy="1175489"/>
          </a:xfrm>
          <a:prstGeom prst="rect">
            <a:avLst/>
          </a:prstGeom>
        </p:spPr>
      </p:pic>
      <p:pic>
        <p:nvPicPr>
          <p:cNvPr id="4" name="図 3" descr="アイコン&#10;&#10;自動的に生成された説明">
            <a:extLst>
              <a:ext uri="{FF2B5EF4-FFF2-40B4-BE49-F238E27FC236}">
                <a16:creationId xmlns:a16="http://schemas.microsoft.com/office/drawing/2014/main" id="{E6A2E8AD-46AE-427E-8BF6-86E37389B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426" y="2987604"/>
            <a:ext cx="2908387" cy="2378881"/>
          </a:xfrm>
          <a:prstGeom prst="rect">
            <a:avLst/>
          </a:prstGeom>
        </p:spPr>
      </p:pic>
      <p:pic>
        <p:nvPicPr>
          <p:cNvPr id="6" name="図 5" descr="アイコン&#10;&#10;自動的に生成された説明">
            <a:extLst>
              <a:ext uri="{FF2B5EF4-FFF2-40B4-BE49-F238E27FC236}">
                <a16:creationId xmlns:a16="http://schemas.microsoft.com/office/drawing/2014/main" id="{AC463FE4-9FA8-4777-8909-9C3BFBF4D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2559" y="2888741"/>
            <a:ext cx="2040918" cy="2775034"/>
          </a:xfrm>
          <a:prstGeom prst="rect">
            <a:avLst/>
          </a:prstGeom>
        </p:spPr>
      </p:pic>
    </p:spTree>
    <p:extLst>
      <p:ext uri="{BB962C8B-B14F-4D97-AF65-F5344CB8AC3E}">
        <p14:creationId xmlns:p14="http://schemas.microsoft.com/office/powerpoint/2010/main" val="219972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20DC42E1-B83F-4575-8166-4EB7F2BA236E}"/>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42</a:t>
            </a:fld>
            <a:endParaRPr kumimoji="1" lang="en-US" altLang="ja-JP" dirty="0">
              <a:latin typeface="Meiryo UI" panose="020B0604030504040204" pitchFamily="50" charset="-128"/>
              <a:ea typeface="Meiryo UI" panose="020B0604030504040204" pitchFamily="50" charset="-128"/>
            </a:endParaRPr>
          </a:p>
        </p:txBody>
      </p:sp>
      <p:grpSp>
        <p:nvGrpSpPr>
          <p:cNvPr id="52" name="Group 46">
            <a:extLst>
              <a:ext uri="{FF2B5EF4-FFF2-40B4-BE49-F238E27FC236}">
                <a16:creationId xmlns:a16="http://schemas.microsoft.com/office/drawing/2014/main" id="{B4693171-1F38-46CB-9BB8-F74CA9B49D1E}"/>
              </a:ext>
            </a:extLst>
          </p:cNvPr>
          <p:cNvGrpSpPr>
            <a:grpSpLocks noChangeAspect="1"/>
          </p:cNvGrpSpPr>
          <p:nvPr/>
        </p:nvGrpSpPr>
        <p:grpSpPr bwMode="auto">
          <a:xfrm>
            <a:off x="1435282" y="3138236"/>
            <a:ext cx="5205588" cy="2924675"/>
            <a:chOff x="4662" y="1391"/>
            <a:chExt cx="1204" cy="685"/>
          </a:xfrm>
        </p:grpSpPr>
        <p:sp>
          <p:nvSpPr>
            <p:cNvPr id="53" name="Freeform 47">
              <a:extLst>
                <a:ext uri="{FF2B5EF4-FFF2-40B4-BE49-F238E27FC236}">
                  <a16:creationId xmlns:a16="http://schemas.microsoft.com/office/drawing/2014/main" id="{A16B55C4-5F88-4F14-8A35-BFFBFED57B60}"/>
                </a:ext>
              </a:extLst>
            </p:cNvPr>
            <p:cNvSpPr>
              <a:spLocks noChangeAspect="1"/>
            </p:cNvSpPr>
            <p:nvPr/>
          </p:nvSpPr>
          <p:spPr bwMode="gray">
            <a:xfrm>
              <a:off x="4662" y="1391"/>
              <a:ext cx="1204" cy="685"/>
            </a:xfrm>
            <a:custGeom>
              <a:avLst/>
              <a:gdLst>
                <a:gd name="T0" fmla="*/ 459 w 510"/>
                <a:gd name="T1" fmla="*/ 125 h 290"/>
                <a:gd name="T2" fmla="*/ 480 w 510"/>
                <a:gd name="T3" fmla="*/ 72 h 290"/>
                <a:gd name="T4" fmla="*/ 475 w 510"/>
                <a:gd name="T5" fmla="*/ 57 h 290"/>
                <a:gd name="T6" fmla="*/ 453 w 510"/>
                <a:gd name="T7" fmla="*/ 48 h 290"/>
                <a:gd name="T8" fmla="*/ 406 w 510"/>
                <a:gd name="T9" fmla="*/ 56 h 290"/>
                <a:gd name="T10" fmla="*/ 393 w 510"/>
                <a:gd name="T11" fmla="*/ 54 h 290"/>
                <a:gd name="T12" fmla="*/ 374 w 510"/>
                <a:gd name="T13" fmla="*/ 25 h 290"/>
                <a:gd name="T14" fmla="*/ 334 w 510"/>
                <a:gd name="T15" fmla="*/ 0 h 290"/>
                <a:gd name="T16" fmla="*/ 331 w 510"/>
                <a:gd name="T17" fmla="*/ 0 h 290"/>
                <a:gd name="T18" fmla="*/ 295 w 510"/>
                <a:gd name="T19" fmla="*/ 22 h 290"/>
                <a:gd name="T20" fmla="*/ 257 w 510"/>
                <a:gd name="T21" fmla="*/ 43 h 290"/>
                <a:gd name="T22" fmla="*/ 220 w 510"/>
                <a:gd name="T23" fmla="*/ 22 h 290"/>
                <a:gd name="T24" fmla="*/ 182 w 510"/>
                <a:gd name="T25" fmla="*/ 0 h 290"/>
                <a:gd name="T26" fmla="*/ 177 w 510"/>
                <a:gd name="T27" fmla="*/ 0 h 290"/>
                <a:gd name="T28" fmla="*/ 143 w 510"/>
                <a:gd name="T29" fmla="*/ 25 h 290"/>
                <a:gd name="T30" fmla="*/ 117 w 510"/>
                <a:gd name="T31" fmla="*/ 54 h 290"/>
                <a:gd name="T32" fmla="*/ 105 w 510"/>
                <a:gd name="T33" fmla="*/ 56 h 290"/>
                <a:gd name="T34" fmla="*/ 58 w 510"/>
                <a:gd name="T35" fmla="*/ 46 h 290"/>
                <a:gd name="T36" fmla="*/ 36 w 510"/>
                <a:gd name="T37" fmla="*/ 57 h 290"/>
                <a:gd name="T38" fmla="*/ 30 w 510"/>
                <a:gd name="T39" fmla="*/ 73 h 290"/>
                <a:gd name="T40" fmla="*/ 41 w 510"/>
                <a:gd name="T41" fmla="*/ 101 h 290"/>
                <a:gd name="T42" fmla="*/ 52 w 510"/>
                <a:gd name="T43" fmla="*/ 124 h 290"/>
                <a:gd name="T44" fmla="*/ 51 w 510"/>
                <a:gd name="T45" fmla="*/ 128 h 290"/>
                <a:gd name="T46" fmla="*/ 24 w 510"/>
                <a:gd name="T47" fmla="*/ 149 h 290"/>
                <a:gd name="T48" fmla="*/ 0 w 510"/>
                <a:gd name="T49" fmla="*/ 177 h 290"/>
                <a:gd name="T50" fmla="*/ 0 w 510"/>
                <a:gd name="T51" fmla="*/ 180 h 290"/>
                <a:gd name="T52" fmla="*/ 30 w 510"/>
                <a:gd name="T53" fmla="*/ 205 h 290"/>
                <a:gd name="T54" fmla="*/ 69 w 510"/>
                <a:gd name="T55" fmla="*/ 218 h 290"/>
                <a:gd name="T56" fmla="*/ 79 w 510"/>
                <a:gd name="T57" fmla="*/ 246 h 290"/>
                <a:gd name="T58" fmla="*/ 100 w 510"/>
                <a:gd name="T59" fmla="*/ 273 h 290"/>
                <a:gd name="T60" fmla="*/ 117 w 510"/>
                <a:gd name="T61" fmla="*/ 277 h 290"/>
                <a:gd name="T62" fmla="*/ 183 w 510"/>
                <a:gd name="T63" fmla="*/ 252 h 290"/>
                <a:gd name="T64" fmla="*/ 215 w 510"/>
                <a:gd name="T65" fmla="*/ 270 h 290"/>
                <a:gd name="T66" fmla="*/ 257 w 510"/>
                <a:gd name="T67" fmla="*/ 290 h 290"/>
                <a:gd name="T68" fmla="*/ 257 w 510"/>
                <a:gd name="T69" fmla="*/ 290 h 290"/>
                <a:gd name="T70" fmla="*/ 298 w 510"/>
                <a:gd name="T71" fmla="*/ 270 h 290"/>
                <a:gd name="T72" fmla="*/ 328 w 510"/>
                <a:gd name="T73" fmla="*/ 252 h 290"/>
                <a:gd name="T74" fmla="*/ 394 w 510"/>
                <a:gd name="T75" fmla="*/ 278 h 290"/>
                <a:gd name="T76" fmla="*/ 410 w 510"/>
                <a:gd name="T77" fmla="*/ 274 h 290"/>
                <a:gd name="T78" fmla="*/ 431 w 510"/>
                <a:gd name="T79" fmla="*/ 247 h 290"/>
                <a:gd name="T80" fmla="*/ 442 w 510"/>
                <a:gd name="T81" fmla="*/ 220 h 290"/>
                <a:gd name="T82" fmla="*/ 480 w 510"/>
                <a:gd name="T83" fmla="*/ 207 h 290"/>
                <a:gd name="T84" fmla="*/ 510 w 510"/>
                <a:gd name="T85" fmla="*/ 179 h 290"/>
                <a:gd name="T86" fmla="*/ 510 w 510"/>
                <a:gd name="T87" fmla="*/ 178 h 290"/>
                <a:gd name="T88" fmla="*/ 485 w 510"/>
                <a:gd name="T89" fmla="*/ 151 h 290"/>
                <a:gd name="T90" fmla="*/ 459 w 510"/>
                <a:gd name="T91" fmla="*/ 1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0" h="290">
                  <a:moveTo>
                    <a:pt x="459" y="128"/>
                  </a:moveTo>
                  <a:cubicBezTo>
                    <a:pt x="459" y="127"/>
                    <a:pt x="459" y="126"/>
                    <a:pt x="459" y="125"/>
                  </a:cubicBezTo>
                  <a:cubicBezTo>
                    <a:pt x="459" y="125"/>
                    <a:pt x="459" y="125"/>
                    <a:pt x="459" y="125"/>
                  </a:cubicBezTo>
                  <a:cubicBezTo>
                    <a:pt x="459" y="108"/>
                    <a:pt x="480" y="91"/>
                    <a:pt x="480" y="72"/>
                  </a:cubicBezTo>
                  <a:cubicBezTo>
                    <a:pt x="480" y="72"/>
                    <a:pt x="480" y="72"/>
                    <a:pt x="480" y="72"/>
                  </a:cubicBezTo>
                  <a:cubicBezTo>
                    <a:pt x="481" y="67"/>
                    <a:pt x="479" y="62"/>
                    <a:pt x="475" y="57"/>
                  </a:cubicBezTo>
                  <a:cubicBezTo>
                    <a:pt x="475" y="57"/>
                    <a:pt x="475" y="57"/>
                    <a:pt x="475" y="57"/>
                  </a:cubicBezTo>
                  <a:cubicBezTo>
                    <a:pt x="469" y="50"/>
                    <a:pt x="461" y="48"/>
                    <a:pt x="453" y="48"/>
                  </a:cubicBezTo>
                  <a:cubicBezTo>
                    <a:pt x="453" y="48"/>
                    <a:pt x="453" y="48"/>
                    <a:pt x="453" y="48"/>
                  </a:cubicBezTo>
                  <a:cubicBezTo>
                    <a:pt x="438" y="48"/>
                    <a:pt x="420" y="56"/>
                    <a:pt x="406" y="56"/>
                  </a:cubicBezTo>
                  <a:cubicBezTo>
                    <a:pt x="406" y="56"/>
                    <a:pt x="406" y="56"/>
                    <a:pt x="406" y="56"/>
                  </a:cubicBezTo>
                  <a:cubicBezTo>
                    <a:pt x="401" y="56"/>
                    <a:pt x="397" y="56"/>
                    <a:pt x="393" y="54"/>
                  </a:cubicBezTo>
                  <a:cubicBezTo>
                    <a:pt x="393" y="54"/>
                    <a:pt x="393" y="54"/>
                    <a:pt x="393" y="54"/>
                  </a:cubicBezTo>
                  <a:cubicBezTo>
                    <a:pt x="384" y="49"/>
                    <a:pt x="380" y="37"/>
                    <a:pt x="374" y="25"/>
                  </a:cubicBezTo>
                  <a:cubicBezTo>
                    <a:pt x="374" y="25"/>
                    <a:pt x="374" y="25"/>
                    <a:pt x="374" y="25"/>
                  </a:cubicBezTo>
                  <a:cubicBezTo>
                    <a:pt x="367" y="13"/>
                    <a:pt x="357" y="2"/>
                    <a:pt x="334" y="0"/>
                  </a:cubicBezTo>
                  <a:cubicBezTo>
                    <a:pt x="334" y="0"/>
                    <a:pt x="334" y="0"/>
                    <a:pt x="334" y="0"/>
                  </a:cubicBezTo>
                  <a:cubicBezTo>
                    <a:pt x="333" y="0"/>
                    <a:pt x="332" y="0"/>
                    <a:pt x="331" y="0"/>
                  </a:cubicBezTo>
                  <a:cubicBezTo>
                    <a:pt x="331" y="0"/>
                    <a:pt x="331" y="0"/>
                    <a:pt x="331" y="0"/>
                  </a:cubicBezTo>
                  <a:cubicBezTo>
                    <a:pt x="313" y="0"/>
                    <a:pt x="304" y="12"/>
                    <a:pt x="295" y="22"/>
                  </a:cubicBezTo>
                  <a:cubicBezTo>
                    <a:pt x="295" y="22"/>
                    <a:pt x="295" y="22"/>
                    <a:pt x="295" y="22"/>
                  </a:cubicBezTo>
                  <a:cubicBezTo>
                    <a:pt x="286" y="33"/>
                    <a:pt x="277" y="43"/>
                    <a:pt x="257" y="43"/>
                  </a:cubicBezTo>
                  <a:cubicBezTo>
                    <a:pt x="257" y="43"/>
                    <a:pt x="257" y="43"/>
                    <a:pt x="257" y="43"/>
                  </a:cubicBezTo>
                  <a:cubicBezTo>
                    <a:pt x="237" y="43"/>
                    <a:pt x="229" y="33"/>
                    <a:pt x="220" y="22"/>
                  </a:cubicBezTo>
                  <a:cubicBezTo>
                    <a:pt x="220" y="22"/>
                    <a:pt x="220" y="22"/>
                    <a:pt x="220" y="22"/>
                  </a:cubicBezTo>
                  <a:cubicBezTo>
                    <a:pt x="211" y="12"/>
                    <a:pt x="201" y="0"/>
                    <a:pt x="182" y="0"/>
                  </a:cubicBezTo>
                  <a:cubicBezTo>
                    <a:pt x="182" y="0"/>
                    <a:pt x="182" y="0"/>
                    <a:pt x="182" y="0"/>
                  </a:cubicBezTo>
                  <a:cubicBezTo>
                    <a:pt x="180" y="0"/>
                    <a:pt x="179" y="0"/>
                    <a:pt x="177" y="0"/>
                  </a:cubicBezTo>
                  <a:cubicBezTo>
                    <a:pt x="177" y="0"/>
                    <a:pt x="177" y="0"/>
                    <a:pt x="177" y="0"/>
                  </a:cubicBezTo>
                  <a:cubicBezTo>
                    <a:pt x="158" y="2"/>
                    <a:pt x="149" y="13"/>
                    <a:pt x="143" y="25"/>
                  </a:cubicBezTo>
                  <a:cubicBezTo>
                    <a:pt x="143" y="25"/>
                    <a:pt x="143" y="25"/>
                    <a:pt x="143" y="25"/>
                  </a:cubicBezTo>
                  <a:cubicBezTo>
                    <a:pt x="136" y="36"/>
                    <a:pt x="131" y="48"/>
                    <a:pt x="117" y="54"/>
                  </a:cubicBezTo>
                  <a:cubicBezTo>
                    <a:pt x="117" y="54"/>
                    <a:pt x="117" y="54"/>
                    <a:pt x="117" y="54"/>
                  </a:cubicBezTo>
                  <a:cubicBezTo>
                    <a:pt x="113" y="55"/>
                    <a:pt x="109" y="56"/>
                    <a:pt x="105" y="56"/>
                  </a:cubicBezTo>
                  <a:cubicBezTo>
                    <a:pt x="105" y="56"/>
                    <a:pt x="105" y="56"/>
                    <a:pt x="105" y="56"/>
                  </a:cubicBezTo>
                  <a:cubicBezTo>
                    <a:pt x="90" y="56"/>
                    <a:pt x="74" y="46"/>
                    <a:pt x="58" y="46"/>
                  </a:cubicBezTo>
                  <a:cubicBezTo>
                    <a:pt x="58" y="46"/>
                    <a:pt x="58" y="46"/>
                    <a:pt x="58" y="46"/>
                  </a:cubicBezTo>
                  <a:cubicBezTo>
                    <a:pt x="50" y="46"/>
                    <a:pt x="43" y="49"/>
                    <a:pt x="36" y="57"/>
                  </a:cubicBezTo>
                  <a:cubicBezTo>
                    <a:pt x="36" y="57"/>
                    <a:pt x="36" y="57"/>
                    <a:pt x="36" y="57"/>
                  </a:cubicBezTo>
                  <a:cubicBezTo>
                    <a:pt x="32" y="62"/>
                    <a:pt x="30" y="68"/>
                    <a:pt x="30" y="73"/>
                  </a:cubicBezTo>
                  <a:cubicBezTo>
                    <a:pt x="30" y="73"/>
                    <a:pt x="30" y="73"/>
                    <a:pt x="30" y="73"/>
                  </a:cubicBezTo>
                  <a:cubicBezTo>
                    <a:pt x="30" y="83"/>
                    <a:pt x="36" y="93"/>
                    <a:pt x="41" y="101"/>
                  </a:cubicBezTo>
                  <a:cubicBezTo>
                    <a:pt x="41" y="101"/>
                    <a:pt x="41" y="101"/>
                    <a:pt x="41" y="101"/>
                  </a:cubicBezTo>
                  <a:cubicBezTo>
                    <a:pt x="47" y="110"/>
                    <a:pt x="52" y="118"/>
                    <a:pt x="52" y="124"/>
                  </a:cubicBezTo>
                  <a:cubicBezTo>
                    <a:pt x="52" y="124"/>
                    <a:pt x="52" y="124"/>
                    <a:pt x="52" y="124"/>
                  </a:cubicBezTo>
                  <a:cubicBezTo>
                    <a:pt x="52" y="125"/>
                    <a:pt x="52" y="127"/>
                    <a:pt x="51" y="128"/>
                  </a:cubicBezTo>
                  <a:cubicBezTo>
                    <a:pt x="51" y="128"/>
                    <a:pt x="51" y="128"/>
                    <a:pt x="51" y="128"/>
                  </a:cubicBezTo>
                  <a:cubicBezTo>
                    <a:pt x="48" y="136"/>
                    <a:pt x="36" y="142"/>
                    <a:pt x="24" y="149"/>
                  </a:cubicBezTo>
                  <a:cubicBezTo>
                    <a:pt x="24" y="149"/>
                    <a:pt x="24" y="149"/>
                    <a:pt x="24" y="149"/>
                  </a:cubicBezTo>
                  <a:cubicBezTo>
                    <a:pt x="12" y="156"/>
                    <a:pt x="0" y="164"/>
                    <a:pt x="0" y="177"/>
                  </a:cubicBezTo>
                  <a:cubicBezTo>
                    <a:pt x="0" y="177"/>
                    <a:pt x="0" y="177"/>
                    <a:pt x="0" y="177"/>
                  </a:cubicBezTo>
                  <a:cubicBezTo>
                    <a:pt x="0" y="178"/>
                    <a:pt x="0" y="179"/>
                    <a:pt x="0" y="180"/>
                  </a:cubicBezTo>
                  <a:cubicBezTo>
                    <a:pt x="0" y="180"/>
                    <a:pt x="0" y="180"/>
                    <a:pt x="0" y="180"/>
                  </a:cubicBezTo>
                  <a:cubicBezTo>
                    <a:pt x="2" y="198"/>
                    <a:pt x="16" y="203"/>
                    <a:pt x="30" y="205"/>
                  </a:cubicBezTo>
                  <a:cubicBezTo>
                    <a:pt x="30" y="205"/>
                    <a:pt x="30" y="205"/>
                    <a:pt x="30" y="205"/>
                  </a:cubicBezTo>
                  <a:cubicBezTo>
                    <a:pt x="45" y="208"/>
                    <a:pt x="61" y="209"/>
                    <a:pt x="69" y="218"/>
                  </a:cubicBezTo>
                  <a:cubicBezTo>
                    <a:pt x="69" y="218"/>
                    <a:pt x="69" y="218"/>
                    <a:pt x="69" y="218"/>
                  </a:cubicBezTo>
                  <a:cubicBezTo>
                    <a:pt x="78" y="228"/>
                    <a:pt x="78" y="237"/>
                    <a:pt x="79" y="246"/>
                  </a:cubicBezTo>
                  <a:cubicBezTo>
                    <a:pt x="79" y="246"/>
                    <a:pt x="79" y="246"/>
                    <a:pt x="79" y="246"/>
                  </a:cubicBezTo>
                  <a:cubicBezTo>
                    <a:pt x="81" y="256"/>
                    <a:pt x="84" y="266"/>
                    <a:pt x="100" y="273"/>
                  </a:cubicBezTo>
                  <a:cubicBezTo>
                    <a:pt x="100" y="273"/>
                    <a:pt x="100" y="273"/>
                    <a:pt x="100" y="273"/>
                  </a:cubicBezTo>
                  <a:cubicBezTo>
                    <a:pt x="106" y="276"/>
                    <a:pt x="112" y="277"/>
                    <a:pt x="117" y="277"/>
                  </a:cubicBezTo>
                  <a:cubicBezTo>
                    <a:pt x="117" y="277"/>
                    <a:pt x="117" y="277"/>
                    <a:pt x="117" y="277"/>
                  </a:cubicBezTo>
                  <a:cubicBezTo>
                    <a:pt x="143" y="277"/>
                    <a:pt x="159" y="251"/>
                    <a:pt x="183" y="252"/>
                  </a:cubicBezTo>
                  <a:cubicBezTo>
                    <a:pt x="183" y="252"/>
                    <a:pt x="183" y="252"/>
                    <a:pt x="183" y="252"/>
                  </a:cubicBezTo>
                  <a:cubicBezTo>
                    <a:pt x="196" y="252"/>
                    <a:pt x="205" y="260"/>
                    <a:pt x="215" y="270"/>
                  </a:cubicBezTo>
                  <a:cubicBezTo>
                    <a:pt x="215" y="270"/>
                    <a:pt x="215" y="270"/>
                    <a:pt x="215" y="270"/>
                  </a:cubicBezTo>
                  <a:cubicBezTo>
                    <a:pt x="225" y="280"/>
                    <a:pt x="236" y="290"/>
                    <a:pt x="257" y="290"/>
                  </a:cubicBezTo>
                  <a:cubicBezTo>
                    <a:pt x="257" y="290"/>
                    <a:pt x="257" y="290"/>
                    <a:pt x="257" y="290"/>
                  </a:cubicBezTo>
                  <a:cubicBezTo>
                    <a:pt x="257" y="290"/>
                    <a:pt x="257" y="290"/>
                    <a:pt x="257" y="290"/>
                  </a:cubicBezTo>
                  <a:cubicBezTo>
                    <a:pt x="257" y="290"/>
                    <a:pt x="257" y="290"/>
                    <a:pt x="257" y="290"/>
                  </a:cubicBezTo>
                  <a:cubicBezTo>
                    <a:pt x="277" y="290"/>
                    <a:pt x="289" y="280"/>
                    <a:pt x="298" y="270"/>
                  </a:cubicBezTo>
                  <a:cubicBezTo>
                    <a:pt x="298" y="270"/>
                    <a:pt x="298" y="270"/>
                    <a:pt x="298" y="270"/>
                  </a:cubicBezTo>
                  <a:cubicBezTo>
                    <a:pt x="308" y="260"/>
                    <a:pt x="316" y="252"/>
                    <a:pt x="328" y="252"/>
                  </a:cubicBezTo>
                  <a:cubicBezTo>
                    <a:pt x="328" y="252"/>
                    <a:pt x="328" y="252"/>
                    <a:pt x="328" y="252"/>
                  </a:cubicBezTo>
                  <a:cubicBezTo>
                    <a:pt x="354" y="251"/>
                    <a:pt x="370" y="277"/>
                    <a:pt x="394" y="278"/>
                  </a:cubicBezTo>
                  <a:cubicBezTo>
                    <a:pt x="394" y="278"/>
                    <a:pt x="394" y="278"/>
                    <a:pt x="394" y="278"/>
                  </a:cubicBezTo>
                  <a:cubicBezTo>
                    <a:pt x="399" y="278"/>
                    <a:pt x="405" y="276"/>
                    <a:pt x="410" y="274"/>
                  </a:cubicBezTo>
                  <a:cubicBezTo>
                    <a:pt x="410" y="274"/>
                    <a:pt x="410" y="274"/>
                    <a:pt x="410" y="274"/>
                  </a:cubicBezTo>
                  <a:cubicBezTo>
                    <a:pt x="425" y="267"/>
                    <a:pt x="429" y="257"/>
                    <a:pt x="431" y="247"/>
                  </a:cubicBezTo>
                  <a:cubicBezTo>
                    <a:pt x="431" y="247"/>
                    <a:pt x="431" y="247"/>
                    <a:pt x="431" y="247"/>
                  </a:cubicBezTo>
                  <a:cubicBezTo>
                    <a:pt x="434" y="237"/>
                    <a:pt x="434" y="228"/>
                    <a:pt x="442" y="220"/>
                  </a:cubicBezTo>
                  <a:cubicBezTo>
                    <a:pt x="442" y="220"/>
                    <a:pt x="442" y="220"/>
                    <a:pt x="442" y="220"/>
                  </a:cubicBezTo>
                  <a:cubicBezTo>
                    <a:pt x="449" y="212"/>
                    <a:pt x="465" y="211"/>
                    <a:pt x="480" y="207"/>
                  </a:cubicBezTo>
                  <a:cubicBezTo>
                    <a:pt x="480" y="207"/>
                    <a:pt x="480" y="207"/>
                    <a:pt x="480" y="207"/>
                  </a:cubicBezTo>
                  <a:cubicBezTo>
                    <a:pt x="495" y="204"/>
                    <a:pt x="509" y="198"/>
                    <a:pt x="510" y="179"/>
                  </a:cubicBezTo>
                  <a:cubicBezTo>
                    <a:pt x="510" y="179"/>
                    <a:pt x="510" y="179"/>
                    <a:pt x="510" y="179"/>
                  </a:cubicBezTo>
                  <a:cubicBezTo>
                    <a:pt x="510" y="179"/>
                    <a:pt x="510" y="178"/>
                    <a:pt x="510" y="178"/>
                  </a:cubicBezTo>
                  <a:cubicBezTo>
                    <a:pt x="510" y="178"/>
                    <a:pt x="510" y="178"/>
                    <a:pt x="510" y="178"/>
                  </a:cubicBezTo>
                  <a:cubicBezTo>
                    <a:pt x="510" y="164"/>
                    <a:pt x="497" y="157"/>
                    <a:pt x="485" y="151"/>
                  </a:cubicBezTo>
                  <a:cubicBezTo>
                    <a:pt x="485" y="151"/>
                    <a:pt x="485" y="151"/>
                    <a:pt x="485" y="151"/>
                  </a:cubicBezTo>
                  <a:cubicBezTo>
                    <a:pt x="473" y="145"/>
                    <a:pt x="461" y="139"/>
                    <a:pt x="459" y="128"/>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54" name="Freeform 48">
              <a:extLst>
                <a:ext uri="{FF2B5EF4-FFF2-40B4-BE49-F238E27FC236}">
                  <a16:creationId xmlns:a16="http://schemas.microsoft.com/office/drawing/2014/main" id="{63C5B1B4-1C09-4354-8DF0-FDC3DE82C9E9}"/>
                </a:ext>
              </a:extLst>
            </p:cNvPr>
            <p:cNvSpPr>
              <a:spLocks noChangeAspect="1"/>
            </p:cNvSpPr>
            <p:nvPr/>
          </p:nvSpPr>
          <p:spPr bwMode="gray">
            <a:xfrm>
              <a:off x="4671" y="1401"/>
              <a:ext cx="1188" cy="666"/>
            </a:xfrm>
            <a:custGeom>
              <a:avLst/>
              <a:gdLst>
                <a:gd name="T0" fmla="*/ 479 w 503"/>
                <a:gd name="T1" fmla="*/ 151 h 282"/>
                <a:gd name="T2" fmla="*/ 502 w 503"/>
                <a:gd name="T3" fmla="*/ 174 h 282"/>
                <a:gd name="T4" fmla="*/ 502 w 503"/>
                <a:gd name="T5" fmla="*/ 175 h 282"/>
                <a:gd name="T6" fmla="*/ 475 w 503"/>
                <a:gd name="T7" fmla="*/ 199 h 282"/>
                <a:gd name="T8" fmla="*/ 435 w 503"/>
                <a:gd name="T9" fmla="*/ 213 h 282"/>
                <a:gd name="T10" fmla="*/ 423 w 503"/>
                <a:gd name="T11" fmla="*/ 242 h 282"/>
                <a:gd name="T12" fmla="*/ 405 w 503"/>
                <a:gd name="T13" fmla="*/ 266 h 282"/>
                <a:gd name="T14" fmla="*/ 390 w 503"/>
                <a:gd name="T15" fmla="*/ 270 h 282"/>
                <a:gd name="T16" fmla="*/ 324 w 503"/>
                <a:gd name="T17" fmla="*/ 244 h 282"/>
                <a:gd name="T18" fmla="*/ 291 w 503"/>
                <a:gd name="T19" fmla="*/ 263 h 282"/>
                <a:gd name="T20" fmla="*/ 253 w 503"/>
                <a:gd name="T21" fmla="*/ 282 h 282"/>
                <a:gd name="T22" fmla="*/ 213 w 503"/>
                <a:gd name="T23" fmla="*/ 263 h 282"/>
                <a:gd name="T24" fmla="*/ 179 w 503"/>
                <a:gd name="T25" fmla="*/ 244 h 282"/>
                <a:gd name="T26" fmla="*/ 113 w 503"/>
                <a:gd name="T27" fmla="*/ 269 h 282"/>
                <a:gd name="T28" fmla="*/ 97 w 503"/>
                <a:gd name="T29" fmla="*/ 265 h 282"/>
                <a:gd name="T30" fmla="*/ 79 w 503"/>
                <a:gd name="T31" fmla="*/ 242 h 282"/>
                <a:gd name="T32" fmla="*/ 68 w 503"/>
                <a:gd name="T33" fmla="*/ 211 h 282"/>
                <a:gd name="T34" fmla="*/ 27 w 503"/>
                <a:gd name="T35" fmla="*/ 197 h 282"/>
                <a:gd name="T36" fmla="*/ 0 w 503"/>
                <a:gd name="T37" fmla="*/ 175 h 282"/>
                <a:gd name="T38" fmla="*/ 0 w 503"/>
                <a:gd name="T39" fmla="*/ 173 h 282"/>
                <a:gd name="T40" fmla="*/ 22 w 503"/>
                <a:gd name="T41" fmla="*/ 149 h 282"/>
                <a:gd name="T42" fmla="*/ 51 w 503"/>
                <a:gd name="T43" fmla="*/ 125 h 282"/>
                <a:gd name="T44" fmla="*/ 52 w 503"/>
                <a:gd name="T45" fmla="*/ 120 h 282"/>
                <a:gd name="T46" fmla="*/ 41 w 503"/>
                <a:gd name="T47" fmla="*/ 95 h 282"/>
                <a:gd name="T48" fmla="*/ 30 w 503"/>
                <a:gd name="T49" fmla="*/ 69 h 282"/>
                <a:gd name="T50" fmla="*/ 35 w 503"/>
                <a:gd name="T51" fmla="*/ 56 h 282"/>
                <a:gd name="T52" fmla="*/ 54 w 503"/>
                <a:gd name="T53" fmla="*/ 46 h 282"/>
                <a:gd name="T54" fmla="*/ 101 w 503"/>
                <a:gd name="T55" fmla="*/ 56 h 282"/>
                <a:gd name="T56" fmla="*/ 115 w 503"/>
                <a:gd name="T57" fmla="*/ 53 h 282"/>
                <a:gd name="T58" fmla="*/ 142 w 503"/>
                <a:gd name="T59" fmla="*/ 23 h 282"/>
                <a:gd name="T60" fmla="*/ 173 w 503"/>
                <a:gd name="T61" fmla="*/ 0 h 282"/>
                <a:gd name="T62" fmla="*/ 178 w 503"/>
                <a:gd name="T63" fmla="*/ 0 h 282"/>
                <a:gd name="T64" fmla="*/ 213 w 503"/>
                <a:gd name="T65" fmla="*/ 21 h 282"/>
                <a:gd name="T66" fmla="*/ 253 w 503"/>
                <a:gd name="T67" fmla="*/ 43 h 282"/>
                <a:gd name="T68" fmla="*/ 294 w 503"/>
                <a:gd name="T69" fmla="*/ 21 h 282"/>
                <a:gd name="T70" fmla="*/ 327 w 503"/>
                <a:gd name="T71" fmla="*/ 0 h 282"/>
                <a:gd name="T72" fmla="*/ 330 w 503"/>
                <a:gd name="T73" fmla="*/ 0 h 282"/>
                <a:gd name="T74" fmla="*/ 366 w 503"/>
                <a:gd name="T75" fmla="*/ 23 h 282"/>
                <a:gd name="T76" fmla="*/ 388 w 503"/>
                <a:gd name="T77" fmla="*/ 53 h 282"/>
                <a:gd name="T78" fmla="*/ 402 w 503"/>
                <a:gd name="T79" fmla="*/ 56 h 282"/>
                <a:gd name="T80" fmla="*/ 449 w 503"/>
                <a:gd name="T81" fmla="*/ 48 h 282"/>
                <a:gd name="T82" fmla="*/ 468 w 503"/>
                <a:gd name="T83" fmla="*/ 56 h 282"/>
                <a:gd name="T84" fmla="*/ 472 w 503"/>
                <a:gd name="T85" fmla="*/ 68 h 282"/>
                <a:gd name="T86" fmla="*/ 451 w 503"/>
                <a:gd name="T87" fmla="*/ 121 h 282"/>
                <a:gd name="T88" fmla="*/ 451 w 503"/>
                <a:gd name="T89" fmla="*/ 1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282">
                  <a:moveTo>
                    <a:pt x="451" y="125"/>
                  </a:moveTo>
                  <a:cubicBezTo>
                    <a:pt x="454" y="138"/>
                    <a:pt x="467" y="145"/>
                    <a:pt x="479" y="151"/>
                  </a:cubicBezTo>
                  <a:cubicBezTo>
                    <a:pt x="479" y="151"/>
                    <a:pt x="479" y="151"/>
                    <a:pt x="479" y="151"/>
                  </a:cubicBezTo>
                  <a:cubicBezTo>
                    <a:pt x="492" y="157"/>
                    <a:pt x="503" y="163"/>
                    <a:pt x="502" y="174"/>
                  </a:cubicBezTo>
                  <a:cubicBezTo>
                    <a:pt x="502" y="174"/>
                    <a:pt x="502" y="174"/>
                    <a:pt x="502" y="174"/>
                  </a:cubicBezTo>
                  <a:cubicBezTo>
                    <a:pt x="502" y="174"/>
                    <a:pt x="502" y="175"/>
                    <a:pt x="502" y="175"/>
                  </a:cubicBezTo>
                  <a:cubicBezTo>
                    <a:pt x="502" y="175"/>
                    <a:pt x="502" y="175"/>
                    <a:pt x="502" y="175"/>
                  </a:cubicBezTo>
                  <a:cubicBezTo>
                    <a:pt x="501" y="191"/>
                    <a:pt x="490" y="196"/>
                    <a:pt x="475" y="199"/>
                  </a:cubicBezTo>
                  <a:cubicBezTo>
                    <a:pt x="475" y="199"/>
                    <a:pt x="475" y="199"/>
                    <a:pt x="475" y="199"/>
                  </a:cubicBezTo>
                  <a:cubicBezTo>
                    <a:pt x="461" y="203"/>
                    <a:pt x="444" y="204"/>
                    <a:pt x="435" y="213"/>
                  </a:cubicBezTo>
                  <a:cubicBezTo>
                    <a:pt x="435" y="213"/>
                    <a:pt x="435" y="213"/>
                    <a:pt x="435" y="213"/>
                  </a:cubicBezTo>
                  <a:cubicBezTo>
                    <a:pt x="427" y="222"/>
                    <a:pt x="426" y="233"/>
                    <a:pt x="423" y="242"/>
                  </a:cubicBezTo>
                  <a:cubicBezTo>
                    <a:pt x="423" y="242"/>
                    <a:pt x="423" y="242"/>
                    <a:pt x="423" y="242"/>
                  </a:cubicBezTo>
                  <a:cubicBezTo>
                    <a:pt x="421" y="251"/>
                    <a:pt x="418" y="259"/>
                    <a:pt x="405" y="266"/>
                  </a:cubicBezTo>
                  <a:cubicBezTo>
                    <a:pt x="405" y="266"/>
                    <a:pt x="405" y="266"/>
                    <a:pt x="405" y="266"/>
                  </a:cubicBezTo>
                  <a:cubicBezTo>
                    <a:pt x="399" y="269"/>
                    <a:pt x="395" y="270"/>
                    <a:pt x="390" y="270"/>
                  </a:cubicBezTo>
                  <a:cubicBezTo>
                    <a:pt x="390" y="270"/>
                    <a:pt x="390" y="270"/>
                    <a:pt x="390" y="270"/>
                  </a:cubicBezTo>
                  <a:cubicBezTo>
                    <a:pt x="369" y="270"/>
                    <a:pt x="352" y="244"/>
                    <a:pt x="324" y="244"/>
                  </a:cubicBezTo>
                  <a:cubicBezTo>
                    <a:pt x="324" y="244"/>
                    <a:pt x="324" y="244"/>
                    <a:pt x="324" y="244"/>
                  </a:cubicBezTo>
                  <a:cubicBezTo>
                    <a:pt x="309" y="244"/>
                    <a:pt x="301" y="254"/>
                    <a:pt x="291" y="263"/>
                  </a:cubicBezTo>
                  <a:cubicBezTo>
                    <a:pt x="291" y="263"/>
                    <a:pt x="291" y="263"/>
                    <a:pt x="291" y="263"/>
                  </a:cubicBezTo>
                  <a:cubicBezTo>
                    <a:pt x="282" y="273"/>
                    <a:pt x="271" y="282"/>
                    <a:pt x="253" y="282"/>
                  </a:cubicBezTo>
                  <a:cubicBezTo>
                    <a:pt x="253" y="282"/>
                    <a:pt x="253" y="282"/>
                    <a:pt x="253" y="282"/>
                  </a:cubicBezTo>
                  <a:cubicBezTo>
                    <a:pt x="234" y="282"/>
                    <a:pt x="223" y="273"/>
                    <a:pt x="213" y="263"/>
                  </a:cubicBezTo>
                  <a:cubicBezTo>
                    <a:pt x="213" y="263"/>
                    <a:pt x="213" y="263"/>
                    <a:pt x="213" y="263"/>
                  </a:cubicBezTo>
                  <a:cubicBezTo>
                    <a:pt x="204" y="254"/>
                    <a:pt x="194" y="244"/>
                    <a:pt x="179" y="244"/>
                  </a:cubicBezTo>
                  <a:cubicBezTo>
                    <a:pt x="179" y="244"/>
                    <a:pt x="179" y="244"/>
                    <a:pt x="179" y="244"/>
                  </a:cubicBezTo>
                  <a:cubicBezTo>
                    <a:pt x="152" y="244"/>
                    <a:pt x="136" y="270"/>
                    <a:pt x="113" y="269"/>
                  </a:cubicBezTo>
                  <a:cubicBezTo>
                    <a:pt x="113" y="269"/>
                    <a:pt x="113" y="269"/>
                    <a:pt x="113" y="269"/>
                  </a:cubicBezTo>
                  <a:cubicBezTo>
                    <a:pt x="108" y="269"/>
                    <a:pt x="103" y="268"/>
                    <a:pt x="97" y="265"/>
                  </a:cubicBezTo>
                  <a:cubicBezTo>
                    <a:pt x="97" y="265"/>
                    <a:pt x="97" y="265"/>
                    <a:pt x="97" y="265"/>
                  </a:cubicBezTo>
                  <a:cubicBezTo>
                    <a:pt x="83" y="258"/>
                    <a:pt x="81" y="251"/>
                    <a:pt x="79" y="242"/>
                  </a:cubicBezTo>
                  <a:cubicBezTo>
                    <a:pt x="79" y="242"/>
                    <a:pt x="79" y="242"/>
                    <a:pt x="79" y="242"/>
                  </a:cubicBezTo>
                  <a:cubicBezTo>
                    <a:pt x="78" y="233"/>
                    <a:pt x="78" y="222"/>
                    <a:pt x="68" y="211"/>
                  </a:cubicBezTo>
                  <a:cubicBezTo>
                    <a:pt x="68" y="211"/>
                    <a:pt x="68" y="211"/>
                    <a:pt x="68" y="211"/>
                  </a:cubicBezTo>
                  <a:cubicBezTo>
                    <a:pt x="58" y="201"/>
                    <a:pt x="41" y="200"/>
                    <a:pt x="27" y="197"/>
                  </a:cubicBezTo>
                  <a:cubicBezTo>
                    <a:pt x="27" y="197"/>
                    <a:pt x="27" y="197"/>
                    <a:pt x="27" y="197"/>
                  </a:cubicBezTo>
                  <a:cubicBezTo>
                    <a:pt x="13" y="195"/>
                    <a:pt x="2" y="191"/>
                    <a:pt x="0" y="175"/>
                  </a:cubicBezTo>
                  <a:cubicBezTo>
                    <a:pt x="0" y="175"/>
                    <a:pt x="0" y="175"/>
                    <a:pt x="0" y="175"/>
                  </a:cubicBezTo>
                  <a:cubicBezTo>
                    <a:pt x="0" y="175"/>
                    <a:pt x="0" y="174"/>
                    <a:pt x="0" y="173"/>
                  </a:cubicBezTo>
                  <a:cubicBezTo>
                    <a:pt x="0" y="173"/>
                    <a:pt x="0" y="173"/>
                    <a:pt x="0" y="173"/>
                  </a:cubicBezTo>
                  <a:cubicBezTo>
                    <a:pt x="0" y="162"/>
                    <a:pt x="10" y="155"/>
                    <a:pt x="22" y="149"/>
                  </a:cubicBezTo>
                  <a:cubicBezTo>
                    <a:pt x="22" y="149"/>
                    <a:pt x="22" y="149"/>
                    <a:pt x="22" y="149"/>
                  </a:cubicBezTo>
                  <a:cubicBezTo>
                    <a:pt x="34" y="142"/>
                    <a:pt x="47" y="136"/>
                    <a:pt x="51" y="125"/>
                  </a:cubicBezTo>
                  <a:cubicBezTo>
                    <a:pt x="51" y="125"/>
                    <a:pt x="51" y="125"/>
                    <a:pt x="51" y="125"/>
                  </a:cubicBezTo>
                  <a:cubicBezTo>
                    <a:pt x="52" y="124"/>
                    <a:pt x="52" y="122"/>
                    <a:pt x="52" y="120"/>
                  </a:cubicBezTo>
                  <a:cubicBezTo>
                    <a:pt x="52" y="120"/>
                    <a:pt x="52" y="120"/>
                    <a:pt x="52" y="120"/>
                  </a:cubicBezTo>
                  <a:cubicBezTo>
                    <a:pt x="52" y="111"/>
                    <a:pt x="46" y="103"/>
                    <a:pt x="41" y="95"/>
                  </a:cubicBezTo>
                  <a:cubicBezTo>
                    <a:pt x="41" y="95"/>
                    <a:pt x="41" y="95"/>
                    <a:pt x="41" y="95"/>
                  </a:cubicBezTo>
                  <a:cubicBezTo>
                    <a:pt x="35" y="86"/>
                    <a:pt x="30" y="78"/>
                    <a:pt x="30" y="69"/>
                  </a:cubicBezTo>
                  <a:cubicBezTo>
                    <a:pt x="30" y="69"/>
                    <a:pt x="30" y="69"/>
                    <a:pt x="30" y="69"/>
                  </a:cubicBezTo>
                  <a:cubicBezTo>
                    <a:pt x="30" y="65"/>
                    <a:pt x="31" y="60"/>
                    <a:pt x="35" y="56"/>
                  </a:cubicBezTo>
                  <a:cubicBezTo>
                    <a:pt x="35" y="56"/>
                    <a:pt x="35" y="56"/>
                    <a:pt x="35" y="56"/>
                  </a:cubicBezTo>
                  <a:cubicBezTo>
                    <a:pt x="41" y="48"/>
                    <a:pt x="47" y="46"/>
                    <a:pt x="54" y="46"/>
                  </a:cubicBezTo>
                  <a:cubicBezTo>
                    <a:pt x="54" y="46"/>
                    <a:pt x="54" y="46"/>
                    <a:pt x="54" y="46"/>
                  </a:cubicBezTo>
                  <a:cubicBezTo>
                    <a:pt x="68" y="46"/>
                    <a:pt x="84" y="56"/>
                    <a:pt x="101" y="56"/>
                  </a:cubicBezTo>
                  <a:cubicBezTo>
                    <a:pt x="101" y="56"/>
                    <a:pt x="101" y="56"/>
                    <a:pt x="101" y="56"/>
                  </a:cubicBezTo>
                  <a:cubicBezTo>
                    <a:pt x="106" y="56"/>
                    <a:pt x="110" y="55"/>
                    <a:pt x="115" y="53"/>
                  </a:cubicBezTo>
                  <a:cubicBezTo>
                    <a:pt x="115" y="53"/>
                    <a:pt x="115" y="53"/>
                    <a:pt x="115" y="53"/>
                  </a:cubicBezTo>
                  <a:cubicBezTo>
                    <a:pt x="130" y="47"/>
                    <a:pt x="136" y="34"/>
                    <a:pt x="142" y="23"/>
                  </a:cubicBezTo>
                  <a:cubicBezTo>
                    <a:pt x="142" y="23"/>
                    <a:pt x="142" y="23"/>
                    <a:pt x="142" y="23"/>
                  </a:cubicBezTo>
                  <a:cubicBezTo>
                    <a:pt x="149" y="11"/>
                    <a:pt x="156" y="2"/>
                    <a:pt x="173" y="0"/>
                  </a:cubicBezTo>
                  <a:cubicBezTo>
                    <a:pt x="173" y="0"/>
                    <a:pt x="173" y="0"/>
                    <a:pt x="173" y="0"/>
                  </a:cubicBezTo>
                  <a:cubicBezTo>
                    <a:pt x="175" y="0"/>
                    <a:pt x="176" y="0"/>
                    <a:pt x="178" y="0"/>
                  </a:cubicBezTo>
                  <a:cubicBezTo>
                    <a:pt x="178" y="0"/>
                    <a:pt x="178" y="0"/>
                    <a:pt x="178" y="0"/>
                  </a:cubicBezTo>
                  <a:cubicBezTo>
                    <a:pt x="196" y="0"/>
                    <a:pt x="204" y="10"/>
                    <a:pt x="213" y="21"/>
                  </a:cubicBezTo>
                  <a:cubicBezTo>
                    <a:pt x="213" y="21"/>
                    <a:pt x="213" y="21"/>
                    <a:pt x="213" y="21"/>
                  </a:cubicBezTo>
                  <a:cubicBezTo>
                    <a:pt x="221" y="32"/>
                    <a:pt x="232" y="43"/>
                    <a:pt x="253" y="43"/>
                  </a:cubicBezTo>
                  <a:cubicBezTo>
                    <a:pt x="253" y="43"/>
                    <a:pt x="253" y="43"/>
                    <a:pt x="253" y="43"/>
                  </a:cubicBezTo>
                  <a:cubicBezTo>
                    <a:pt x="275" y="43"/>
                    <a:pt x="285" y="32"/>
                    <a:pt x="294" y="21"/>
                  </a:cubicBezTo>
                  <a:cubicBezTo>
                    <a:pt x="294" y="21"/>
                    <a:pt x="294" y="21"/>
                    <a:pt x="294" y="21"/>
                  </a:cubicBezTo>
                  <a:cubicBezTo>
                    <a:pt x="304" y="10"/>
                    <a:pt x="311" y="0"/>
                    <a:pt x="327" y="0"/>
                  </a:cubicBezTo>
                  <a:cubicBezTo>
                    <a:pt x="327" y="0"/>
                    <a:pt x="327" y="0"/>
                    <a:pt x="327" y="0"/>
                  </a:cubicBezTo>
                  <a:cubicBezTo>
                    <a:pt x="328" y="0"/>
                    <a:pt x="329" y="0"/>
                    <a:pt x="330" y="0"/>
                  </a:cubicBezTo>
                  <a:cubicBezTo>
                    <a:pt x="330" y="0"/>
                    <a:pt x="330" y="0"/>
                    <a:pt x="330" y="0"/>
                  </a:cubicBezTo>
                  <a:cubicBezTo>
                    <a:pt x="351" y="2"/>
                    <a:pt x="360" y="12"/>
                    <a:pt x="366" y="23"/>
                  </a:cubicBezTo>
                  <a:cubicBezTo>
                    <a:pt x="366" y="23"/>
                    <a:pt x="366" y="23"/>
                    <a:pt x="366" y="23"/>
                  </a:cubicBezTo>
                  <a:cubicBezTo>
                    <a:pt x="373" y="34"/>
                    <a:pt x="376" y="48"/>
                    <a:pt x="388" y="53"/>
                  </a:cubicBezTo>
                  <a:cubicBezTo>
                    <a:pt x="388" y="53"/>
                    <a:pt x="388" y="53"/>
                    <a:pt x="388" y="53"/>
                  </a:cubicBezTo>
                  <a:cubicBezTo>
                    <a:pt x="392" y="55"/>
                    <a:pt x="397" y="56"/>
                    <a:pt x="402" y="56"/>
                  </a:cubicBezTo>
                  <a:cubicBezTo>
                    <a:pt x="402" y="56"/>
                    <a:pt x="402" y="56"/>
                    <a:pt x="402" y="56"/>
                  </a:cubicBezTo>
                  <a:cubicBezTo>
                    <a:pt x="418" y="56"/>
                    <a:pt x="435" y="48"/>
                    <a:pt x="449" y="48"/>
                  </a:cubicBezTo>
                  <a:cubicBezTo>
                    <a:pt x="449" y="48"/>
                    <a:pt x="449" y="48"/>
                    <a:pt x="449" y="48"/>
                  </a:cubicBezTo>
                  <a:cubicBezTo>
                    <a:pt x="456" y="48"/>
                    <a:pt x="462" y="50"/>
                    <a:pt x="468" y="56"/>
                  </a:cubicBezTo>
                  <a:cubicBezTo>
                    <a:pt x="468" y="56"/>
                    <a:pt x="468" y="56"/>
                    <a:pt x="468" y="56"/>
                  </a:cubicBezTo>
                  <a:cubicBezTo>
                    <a:pt x="471" y="60"/>
                    <a:pt x="472" y="64"/>
                    <a:pt x="472" y="68"/>
                  </a:cubicBezTo>
                  <a:cubicBezTo>
                    <a:pt x="472" y="68"/>
                    <a:pt x="472" y="68"/>
                    <a:pt x="472" y="68"/>
                  </a:cubicBezTo>
                  <a:cubicBezTo>
                    <a:pt x="473" y="84"/>
                    <a:pt x="452" y="102"/>
                    <a:pt x="451" y="121"/>
                  </a:cubicBezTo>
                  <a:cubicBezTo>
                    <a:pt x="451" y="121"/>
                    <a:pt x="451" y="121"/>
                    <a:pt x="451" y="121"/>
                  </a:cubicBezTo>
                  <a:cubicBezTo>
                    <a:pt x="451" y="123"/>
                    <a:pt x="451" y="124"/>
                    <a:pt x="451"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5" name="Group 75">
            <a:extLst>
              <a:ext uri="{FF2B5EF4-FFF2-40B4-BE49-F238E27FC236}">
                <a16:creationId xmlns:a16="http://schemas.microsoft.com/office/drawing/2014/main" id="{41C4FC2E-E062-44EA-8187-D89C7453AA77}"/>
              </a:ext>
            </a:extLst>
          </p:cNvPr>
          <p:cNvGrpSpPr>
            <a:grpSpLocks/>
          </p:cNvGrpSpPr>
          <p:nvPr/>
        </p:nvGrpSpPr>
        <p:grpSpPr bwMode="auto">
          <a:xfrm>
            <a:off x="6943875" y="5822047"/>
            <a:ext cx="139757" cy="148822"/>
            <a:chOff x="5627" y="1871"/>
            <a:chExt cx="66" cy="62"/>
          </a:xfrm>
        </p:grpSpPr>
        <p:sp>
          <p:nvSpPr>
            <p:cNvPr id="56" name="Freeform 76">
              <a:extLst>
                <a:ext uri="{FF2B5EF4-FFF2-40B4-BE49-F238E27FC236}">
                  <a16:creationId xmlns:a16="http://schemas.microsoft.com/office/drawing/2014/main" id="{B4663C4D-00B4-4BD0-99A5-7C85FD79135A}"/>
                </a:ext>
              </a:extLst>
            </p:cNvPr>
            <p:cNvSpPr>
              <a:spLocks noChangeAspect="1"/>
            </p:cNvSpPr>
            <p:nvPr/>
          </p:nvSpPr>
          <p:spPr bwMode="gray">
            <a:xfrm>
              <a:off x="5627" y="1871"/>
              <a:ext cx="66" cy="62"/>
            </a:xfrm>
            <a:custGeom>
              <a:avLst/>
              <a:gdLst>
                <a:gd name="T0" fmla="*/ 0 w 28"/>
                <a:gd name="T1" fmla="*/ 13 h 26"/>
                <a:gd name="T2" fmla="*/ 14 w 28"/>
                <a:gd name="T3" fmla="*/ 0 h 26"/>
                <a:gd name="T4" fmla="*/ 14 w 28"/>
                <a:gd name="T5" fmla="*/ 0 h 26"/>
                <a:gd name="T6" fmla="*/ 28 w 28"/>
                <a:gd name="T7" fmla="*/ 13 h 26"/>
                <a:gd name="T8" fmla="*/ 28 w 28"/>
                <a:gd name="T9" fmla="*/ 13 h 26"/>
                <a:gd name="T10" fmla="*/ 14 w 28"/>
                <a:gd name="T11" fmla="*/ 26 h 26"/>
                <a:gd name="T12" fmla="*/ 14 w 28"/>
                <a:gd name="T13" fmla="*/ 26 h 26"/>
                <a:gd name="T14" fmla="*/ 0 w 28"/>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0" y="13"/>
                  </a:moveTo>
                  <a:cubicBezTo>
                    <a:pt x="0" y="6"/>
                    <a:pt x="7" y="0"/>
                    <a:pt x="14" y="0"/>
                  </a:cubicBezTo>
                  <a:cubicBezTo>
                    <a:pt x="14" y="0"/>
                    <a:pt x="14" y="0"/>
                    <a:pt x="14" y="0"/>
                  </a:cubicBezTo>
                  <a:cubicBezTo>
                    <a:pt x="22" y="0"/>
                    <a:pt x="28" y="6"/>
                    <a:pt x="28" y="13"/>
                  </a:cubicBezTo>
                  <a:cubicBezTo>
                    <a:pt x="28" y="13"/>
                    <a:pt x="28" y="13"/>
                    <a:pt x="28" y="13"/>
                  </a:cubicBezTo>
                  <a:cubicBezTo>
                    <a:pt x="28" y="20"/>
                    <a:pt x="22" y="26"/>
                    <a:pt x="14" y="26"/>
                  </a:cubicBezTo>
                  <a:cubicBezTo>
                    <a:pt x="14" y="26"/>
                    <a:pt x="14" y="26"/>
                    <a:pt x="14" y="26"/>
                  </a:cubicBezTo>
                  <a:cubicBezTo>
                    <a:pt x="7" y="26"/>
                    <a:pt x="0" y="20"/>
                    <a:pt x="0" y="13"/>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57" name="Freeform 77">
              <a:extLst>
                <a:ext uri="{FF2B5EF4-FFF2-40B4-BE49-F238E27FC236}">
                  <a16:creationId xmlns:a16="http://schemas.microsoft.com/office/drawing/2014/main" id="{2CDD19CD-32D8-4276-9DD6-A01AEE75CF84}"/>
                </a:ext>
              </a:extLst>
            </p:cNvPr>
            <p:cNvSpPr>
              <a:spLocks noChangeAspect="1"/>
            </p:cNvSpPr>
            <p:nvPr/>
          </p:nvSpPr>
          <p:spPr bwMode="gray">
            <a:xfrm>
              <a:off x="5636" y="1881"/>
              <a:ext cx="48" cy="42"/>
            </a:xfrm>
            <a:custGeom>
              <a:avLst/>
              <a:gdLst>
                <a:gd name="T0" fmla="*/ 0 w 20"/>
                <a:gd name="T1" fmla="*/ 9 h 18"/>
                <a:gd name="T2" fmla="*/ 10 w 20"/>
                <a:gd name="T3" fmla="*/ 18 h 18"/>
                <a:gd name="T4" fmla="*/ 10 w 20"/>
                <a:gd name="T5" fmla="*/ 18 h 18"/>
                <a:gd name="T6" fmla="*/ 20 w 20"/>
                <a:gd name="T7" fmla="*/ 9 h 18"/>
                <a:gd name="T8" fmla="*/ 20 w 20"/>
                <a:gd name="T9" fmla="*/ 9 h 18"/>
                <a:gd name="T10" fmla="*/ 10 w 20"/>
                <a:gd name="T11" fmla="*/ 0 h 18"/>
                <a:gd name="T12" fmla="*/ 10 w 20"/>
                <a:gd name="T13" fmla="*/ 0 h 18"/>
                <a:gd name="T14" fmla="*/ 0 w 2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9"/>
                  </a:moveTo>
                  <a:cubicBezTo>
                    <a:pt x="0" y="13"/>
                    <a:pt x="5" y="18"/>
                    <a:pt x="10" y="18"/>
                  </a:cubicBezTo>
                  <a:cubicBezTo>
                    <a:pt x="10" y="18"/>
                    <a:pt x="10" y="18"/>
                    <a:pt x="10" y="18"/>
                  </a:cubicBezTo>
                  <a:cubicBezTo>
                    <a:pt x="16" y="18"/>
                    <a:pt x="20" y="13"/>
                    <a:pt x="20" y="9"/>
                  </a:cubicBezTo>
                  <a:cubicBezTo>
                    <a:pt x="20" y="9"/>
                    <a:pt x="20" y="9"/>
                    <a:pt x="20" y="9"/>
                  </a:cubicBezTo>
                  <a:cubicBezTo>
                    <a:pt x="20" y="4"/>
                    <a:pt x="16" y="0"/>
                    <a:pt x="10" y="0"/>
                  </a:cubicBezTo>
                  <a:cubicBezTo>
                    <a:pt x="10" y="0"/>
                    <a:pt x="10" y="0"/>
                    <a:pt x="10" y="0"/>
                  </a:cubicBezTo>
                  <a:cubicBezTo>
                    <a:pt x="5"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58" name="Group 78">
            <a:extLst>
              <a:ext uri="{FF2B5EF4-FFF2-40B4-BE49-F238E27FC236}">
                <a16:creationId xmlns:a16="http://schemas.microsoft.com/office/drawing/2014/main" id="{4DAE7C47-508D-45A5-8D93-77A16C0C584C}"/>
              </a:ext>
            </a:extLst>
          </p:cNvPr>
          <p:cNvGrpSpPr>
            <a:grpSpLocks/>
          </p:cNvGrpSpPr>
          <p:nvPr/>
        </p:nvGrpSpPr>
        <p:grpSpPr bwMode="auto">
          <a:xfrm>
            <a:off x="6432504" y="5437156"/>
            <a:ext cx="293370" cy="275914"/>
            <a:chOff x="5602" y="663"/>
            <a:chExt cx="116" cy="104"/>
          </a:xfrm>
        </p:grpSpPr>
        <p:sp>
          <p:nvSpPr>
            <p:cNvPr id="59" name="Oval 79">
              <a:extLst>
                <a:ext uri="{FF2B5EF4-FFF2-40B4-BE49-F238E27FC236}">
                  <a16:creationId xmlns:a16="http://schemas.microsoft.com/office/drawing/2014/main" id="{C46952E6-A878-4BBE-AEA1-B90EF30B6CED}"/>
                </a:ext>
              </a:extLst>
            </p:cNvPr>
            <p:cNvSpPr>
              <a:spLocks noChangeAspect="1" noChangeArrowheads="1"/>
            </p:cNvSpPr>
            <p:nvPr/>
          </p:nvSpPr>
          <p:spPr bwMode="gray">
            <a:xfrm>
              <a:off x="5602" y="663"/>
              <a:ext cx="116" cy="104"/>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60" name="Oval 80">
              <a:extLst>
                <a:ext uri="{FF2B5EF4-FFF2-40B4-BE49-F238E27FC236}">
                  <a16:creationId xmlns:a16="http://schemas.microsoft.com/office/drawing/2014/main" id="{339906CD-5B1B-4B73-BCFC-BF884E1ACEA7}"/>
                </a:ext>
              </a:extLst>
            </p:cNvPr>
            <p:cNvSpPr>
              <a:spLocks noChangeAspect="1" noChangeArrowheads="1"/>
            </p:cNvSpPr>
            <p:nvPr/>
          </p:nvSpPr>
          <p:spPr bwMode="gray">
            <a:xfrm>
              <a:off x="5612" y="672"/>
              <a:ext cx="97" cy="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1" name="Group 81">
            <a:extLst>
              <a:ext uri="{FF2B5EF4-FFF2-40B4-BE49-F238E27FC236}">
                <a16:creationId xmlns:a16="http://schemas.microsoft.com/office/drawing/2014/main" id="{AB0C46EF-4182-46DF-B343-D80A457951B1}"/>
              </a:ext>
            </a:extLst>
          </p:cNvPr>
          <p:cNvGrpSpPr>
            <a:grpSpLocks/>
          </p:cNvGrpSpPr>
          <p:nvPr/>
        </p:nvGrpSpPr>
        <p:grpSpPr bwMode="auto">
          <a:xfrm>
            <a:off x="6740162" y="5659765"/>
            <a:ext cx="200032" cy="203199"/>
            <a:chOff x="5621" y="1253"/>
            <a:chExt cx="78" cy="71"/>
          </a:xfrm>
        </p:grpSpPr>
        <p:sp>
          <p:nvSpPr>
            <p:cNvPr id="62" name="Oval 82">
              <a:extLst>
                <a:ext uri="{FF2B5EF4-FFF2-40B4-BE49-F238E27FC236}">
                  <a16:creationId xmlns:a16="http://schemas.microsoft.com/office/drawing/2014/main" id="{93D4B039-1A1C-40C0-BAE4-1074E893BA7B}"/>
                </a:ext>
              </a:extLst>
            </p:cNvPr>
            <p:cNvSpPr>
              <a:spLocks noChangeAspect="1" noChangeArrowheads="1"/>
            </p:cNvSpPr>
            <p:nvPr/>
          </p:nvSpPr>
          <p:spPr bwMode="gray">
            <a:xfrm>
              <a:off x="5621" y="1253"/>
              <a:ext cx="78" cy="71"/>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63" name="Oval 83">
              <a:extLst>
                <a:ext uri="{FF2B5EF4-FFF2-40B4-BE49-F238E27FC236}">
                  <a16:creationId xmlns:a16="http://schemas.microsoft.com/office/drawing/2014/main" id="{29B40878-D509-4EAA-AF19-E8A0A479C5F0}"/>
                </a:ext>
              </a:extLst>
            </p:cNvPr>
            <p:cNvSpPr>
              <a:spLocks noChangeAspect="1" noChangeArrowheads="1"/>
            </p:cNvSpPr>
            <p:nvPr/>
          </p:nvSpPr>
          <p:spPr bwMode="gray">
            <a:xfrm>
              <a:off x="5631" y="1263"/>
              <a:ext cx="59" cy="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2" name="テキスト ボックス 1">
            <a:extLst>
              <a:ext uri="{FF2B5EF4-FFF2-40B4-BE49-F238E27FC236}">
                <a16:creationId xmlns:a16="http://schemas.microsoft.com/office/drawing/2014/main" id="{BCDD1D4F-C50A-4860-A7B4-B43EBE5C4605}"/>
              </a:ext>
            </a:extLst>
          </p:cNvPr>
          <p:cNvSpPr txBox="1"/>
          <p:nvPr/>
        </p:nvSpPr>
        <p:spPr>
          <a:xfrm>
            <a:off x="8280000" y="180000"/>
            <a:ext cx="1569660" cy="36933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丸ｺﾞｼｯｸM-PRO" panose="020F0600000000000000" pitchFamily="50" charset="-128"/>
                <a:ea typeface="HG丸ｺﾞｼｯｸM-PRO" panose="020F0600000000000000" pitchFamily="50" charset="-128"/>
              </a:rPr>
              <a:t>ワークシート</a:t>
            </a:r>
          </a:p>
        </p:txBody>
      </p:sp>
      <p:pic>
        <p:nvPicPr>
          <p:cNvPr id="28" name="図 27" descr="光 が含まれている画像&#10;&#10;自動的に生成された説明">
            <a:extLst>
              <a:ext uri="{FF2B5EF4-FFF2-40B4-BE49-F238E27FC236}">
                <a16:creationId xmlns:a16="http://schemas.microsoft.com/office/drawing/2014/main" id="{B650B2AD-C5BA-4B07-B8BC-F5AA0ABD7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690" y="3870418"/>
            <a:ext cx="1654875" cy="2750818"/>
          </a:xfrm>
          <a:prstGeom prst="rect">
            <a:avLst/>
          </a:prstGeom>
        </p:spPr>
      </p:pic>
      <p:sp>
        <p:nvSpPr>
          <p:cNvPr id="29" name="テキスト ボックス 28">
            <a:extLst>
              <a:ext uri="{FF2B5EF4-FFF2-40B4-BE49-F238E27FC236}">
                <a16:creationId xmlns:a16="http://schemas.microsoft.com/office/drawing/2014/main" id="{E4C1FE5D-6F20-4514-A282-F74281316704}"/>
              </a:ext>
            </a:extLst>
          </p:cNvPr>
          <p:cNvSpPr txBox="1"/>
          <p:nvPr/>
        </p:nvSpPr>
        <p:spPr>
          <a:xfrm>
            <a:off x="698532" y="913133"/>
            <a:ext cx="8496236" cy="1836400"/>
          </a:xfrm>
          <a:prstGeom prst="rect">
            <a:avLst/>
          </a:prstGeom>
          <a:noFill/>
        </p:spPr>
        <p:txBody>
          <a:bodyPr wrap="none" rtlCol="0">
            <a:spAutoFit/>
          </a:bodyPr>
          <a:lstStyle/>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じぶんだけのたいせつなところを</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さわられていやなきもちになったら、</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sz="3500" b="1" spc="300" dirty="0">
                <a:latin typeface="HG丸ｺﾞｼｯｸM-PRO" panose="020F0600000000000000" pitchFamily="50" charset="-128"/>
                <a:ea typeface="HG丸ｺﾞｼｯｸM-PRO" panose="020F0600000000000000" pitchFamily="50" charset="-128"/>
              </a:rPr>
              <a:t>どうすればいいかな？</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91816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BA114F1-FA45-4B9B-84A6-8E8E8A306EE0}"/>
              </a:ext>
            </a:extLst>
          </p:cNvPr>
          <p:cNvSpPr/>
          <p:nvPr/>
        </p:nvSpPr>
        <p:spPr>
          <a:xfrm>
            <a:off x="489857" y="236764"/>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3CF5286-3F6C-4836-BE01-9805D42F8E96}"/>
              </a:ext>
            </a:extLst>
          </p:cNvPr>
          <p:cNvSpPr txBox="1"/>
          <p:nvPr/>
        </p:nvSpPr>
        <p:spPr>
          <a:xfrm>
            <a:off x="2123707" y="605495"/>
            <a:ext cx="5647700" cy="8617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知ってほしいこと</a:t>
            </a:r>
            <a:endParaRPr kumimoji="0" lang="en-US" altLang="ja-JP" sz="5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A409CD5D-3175-4856-A8E7-82A31CF39181}"/>
              </a:ext>
            </a:extLst>
          </p:cNvPr>
          <p:cNvSpPr txBox="1"/>
          <p:nvPr/>
        </p:nvSpPr>
        <p:spPr>
          <a:xfrm>
            <a:off x="648000" y="1836000"/>
            <a:ext cx="8584777" cy="386259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自分だけの大切なところ</a:t>
            </a:r>
            <a:endParaRPr kumimoji="1"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FontTx/>
              <a:buNone/>
              <a:tabLst/>
              <a:defRPr/>
            </a:pPr>
            <a:endParaRPr kumimoji="1"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自分とほかの人を守るためのルール</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R="0" lvl="0" algn="l" defTabSz="457200" rtl="0" eaLnBrk="1" fontAlgn="auto" latinLnBrk="0" hangingPunct="1">
              <a:lnSpc>
                <a:spcPct val="100000"/>
              </a:lnSpc>
              <a:spcBef>
                <a:spcPts val="0"/>
              </a:spcBef>
              <a:spcAft>
                <a:spcPts val="500"/>
              </a:spcAft>
              <a:buClrTx/>
              <a:buSzTx/>
              <a:tabLst/>
              <a:defRPr/>
            </a:pPr>
            <a:endParaRPr kumimoji="0"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285750" lvl="0" indent="-285750" algn="l" defTabSz="457200" fontAlgn="auto">
              <a:spcBef>
                <a:spcPts val="0"/>
              </a:spcBef>
              <a:spcAft>
                <a:spcPts val="500"/>
              </a:spcAft>
              <a:buFont typeface="Arial" panose="020B0604020202020204" pitchFamily="34" charset="0"/>
              <a:buChar char="•"/>
              <a:defRPr/>
            </a:pPr>
            <a:r>
              <a:rPr kumimoji="0" lang="ja-JP" altLang="en-US" sz="3500" b="1" spc="300" dirty="0">
                <a:latin typeface="HG丸ｺﾞｼｯｸM-PRO" panose="020F0600000000000000" pitchFamily="50" charset="-128"/>
                <a:ea typeface="HG丸ｺﾞｼｯｸM-PRO" panose="020F0600000000000000" pitchFamily="50" charset="-128"/>
              </a:rPr>
              <a:t>自分とほかの人とのきょり感が守られないときの対応方法</a:t>
            </a:r>
            <a:endParaRPr kumimoji="0" lang="en-US" altLang="ja-JP" sz="3500" b="1" spc="300" dirty="0">
              <a:latin typeface="HG丸ｺﾞｼｯｸM-PRO" panose="020F0600000000000000" pitchFamily="50" charset="-128"/>
              <a:ea typeface="HG丸ｺﾞｼｯｸM-PRO" panose="020F0600000000000000" pitchFamily="50" charset="-128"/>
            </a:endParaRPr>
          </a:p>
          <a:p>
            <a:pPr marR="0" lvl="0" algn="l" defTabSz="457200" rtl="0" eaLnBrk="1" fontAlgn="auto" latinLnBrk="0" hangingPunct="1">
              <a:lnSpc>
                <a:spcPct val="100000"/>
              </a:lnSpc>
              <a:spcBef>
                <a:spcPts val="0"/>
              </a:spcBef>
              <a:spcAft>
                <a:spcPts val="500"/>
              </a:spcAft>
              <a:buClrTx/>
              <a:buSzTx/>
              <a:tabLst/>
              <a:defRPr/>
            </a:pPr>
            <a:endParaRPr kumimoji="0" lang="en-US" altLang="ja-JP" sz="1500" b="1" spc="300" dirty="0">
              <a:latin typeface="HG丸ｺﾞｼｯｸM-PRO" panose="020F0600000000000000" pitchFamily="50" charset="-128"/>
              <a:ea typeface="HG丸ｺﾞｼｯｸM-PRO" panose="020F0600000000000000" pitchFamily="50" charset="-128"/>
            </a:endParaRPr>
          </a:p>
          <a:p>
            <a:pPr marL="285750" marR="0" lvl="0" indent="-285750" algn="l" defTabSz="4572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SNS</a:t>
            </a:r>
            <a:r>
              <a:rPr kumimoji="0" lang="ja-JP" altLang="en-US" sz="3500" b="1" spc="300" dirty="0">
                <a:latin typeface="HG丸ｺﾞｼｯｸM-PRO" panose="020F0600000000000000" pitchFamily="50" charset="-128"/>
                <a:ea typeface="HG丸ｺﾞｼｯｸM-PRO" panose="020F0600000000000000" pitchFamily="50" charset="-128"/>
              </a:rPr>
              <a:t>を使うときに気をつけること</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5" name="スライド番号プレースホルダー 3">
            <a:extLst>
              <a:ext uri="{FF2B5EF4-FFF2-40B4-BE49-F238E27FC236}">
                <a16:creationId xmlns:a16="http://schemas.microsoft.com/office/drawing/2014/main" id="{17E3C11C-335B-4F41-9349-EA9F9D48CB4E}"/>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43</a:t>
            </a:fld>
            <a:endParaRPr kumimoji="1" lang="en-US" altLang="ja-JP" dirty="0">
              <a:latin typeface="Meiryo UI" panose="020B0604030504040204" pitchFamily="50" charset="-128"/>
              <a:ea typeface="Meiryo UI" panose="020B0604030504040204" pitchFamily="50" charset="-128"/>
            </a:endParaRPr>
          </a:p>
        </p:txBody>
      </p:sp>
      <p:sp>
        <p:nvSpPr>
          <p:cNvPr id="2" name="テキスト 929">
            <a:extLst>
              <a:ext uri="{FF2B5EF4-FFF2-40B4-BE49-F238E27FC236}">
                <a16:creationId xmlns:a16="http://schemas.microsoft.com/office/drawing/2014/main" id="{3E54F560-C46C-2AE8-30CB-1AF1B81BECA9}"/>
              </a:ext>
            </a:extLst>
          </p:cNvPr>
          <p:cNvSpPr txBox="1"/>
          <p:nvPr/>
        </p:nvSpPr>
        <p:spPr>
          <a:xfrm>
            <a:off x="142821" y="29374"/>
            <a:ext cx="4118094" cy="646331"/>
          </a:xfrm>
          <a:prstGeom prst="rect">
            <a:avLst/>
          </a:prstGeom>
          <a:solidFill>
            <a:srgbClr val="FFFF00"/>
          </a:solidFill>
          <a:ln w="76200">
            <a:solidFill>
              <a:schemeClr val="tx1"/>
            </a:solidFill>
          </a:ln>
        </p:spPr>
        <p:txBody>
          <a:bodyPr wrap="square">
            <a:spAutoFit/>
          </a:bodyPr>
          <a:lstStyle/>
          <a:p>
            <a:pPr>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小学校(高)</a:t>
            </a:r>
          </a:p>
        </p:txBody>
      </p:sp>
    </p:spTree>
    <p:extLst>
      <p:ext uri="{BB962C8B-B14F-4D97-AF65-F5344CB8AC3E}">
        <p14:creationId xmlns:p14="http://schemas.microsoft.com/office/powerpoint/2010/main" val="2232039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A600B99-BDA8-4660-9689-A9CFC8F5D66F}"/>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D101DCB-E6FC-4EE7-8692-AAD88E9A3CE8}"/>
              </a:ext>
            </a:extLst>
          </p:cNvPr>
          <p:cNvSpPr txBox="1"/>
          <p:nvPr/>
        </p:nvSpPr>
        <p:spPr>
          <a:xfrm>
            <a:off x="1119830" y="775193"/>
            <a:ext cx="7696339" cy="1695336"/>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水着でかくれる部分</a:t>
            </a:r>
            <a:r>
              <a:rPr kumimoji="1" lang="ja-JP" altLang="en-US"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は、</a:t>
            </a:r>
            <a:endParaRPr kumimoji="1" lang="en-US" altLang="ja-JP"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自分だけの大切なところ</a:t>
            </a:r>
            <a:endParaRPr kumimoji="1" lang="en-US" altLang="ja-JP" sz="5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sp>
        <p:nvSpPr>
          <p:cNvPr id="18" name="吹き出し: 角を丸めた四角形 17">
            <a:extLst>
              <a:ext uri="{FF2B5EF4-FFF2-40B4-BE49-F238E27FC236}">
                <a16:creationId xmlns:a16="http://schemas.microsoft.com/office/drawing/2014/main" id="{677F0CBE-7DDF-4343-9457-E624B99E886E}"/>
              </a:ext>
            </a:extLst>
          </p:cNvPr>
          <p:cNvSpPr/>
          <p:nvPr/>
        </p:nvSpPr>
        <p:spPr>
          <a:xfrm>
            <a:off x="7225788" y="3669792"/>
            <a:ext cx="2089952" cy="895848"/>
          </a:xfrm>
          <a:prstGeom prst="wedgeRoundRectCallout">
            <a:avLst>
              <a:gd name="adj1" fmla="val 21092"/>
              <a:gd name="adj2" fmla="val 6487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B35BF25-D4D5-4EAC-8381-7B0B350595BB}"/>
              </a:ext>
            </a:extLst>
          </p:cNvPr>
          <p:cNvSpPr txBox="1"/>
          <p:nvPr/>
        </p:nvSpPr>
        <p:spPr>
          <a:xfrm>
            <a:off x="7407725" y="3807338"/>
            <a:ext cx="1774845" cy="587340"/>
          </a:xfrm>
          <a:prstGeom prst="rect">
            <a:avLst/>
          </a:prstGeom>
          <a:solidFill>
            <a:schemeClr val="bg1"/>
          </a:solidFill>
        </p:spPr>
        <p:txBody>
          <a:bodyPr wrap="none" rtlCol="0">
            <a:spAutoFit/>
          </a:bodyPr>
          <a:lstStyle/>
          <a:p>
            <a:pPr>
              <a:spcAft>
                <a:spcPts val="500"/>
              </a:spcAft>
            </a:pPr>
            <a:r>
              <a:rPr lang="ja-JP" altLang="en-US" b="1" spc="150" dirty="0">
                <a:latin typeface="HG丸ｺﾞｼｯｸM-PRO" panose="020F0600000000000000" pitchFamily="50" charset="-128"/>
                <a:ea typeface="HG丸ｺﾞｼｯｸM-PRO" panose="020F0600000000000000" pitchFamily="50" charset="-128"/>
              </a:rPr>
              <a:t>口・顔</a:t>
            </a:r>
            <a:r>
              <a:rPr kumimoji="1" lang="ja-JP" altLang="en-US" b="1" spc="150" dirty="0">
                <a:latin typeface="HG丸ｺﾞｼｯｸM-PRO" panose="020F0600000000000000" pitchFamily="50" charset="-128"/>
                <a:ea typeface="HG丸ｺﾞｼｯｸM-PRO" panose="020F0600000000000000" pitchFamily="50" charset="-128"/>
              </a:rPr>
              <a:t>も</a:t>
            </a:r>
            <a:endParaRPr kumimoji="1" lang="en-US" altLang="ja-JP" b="1" spc="15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大切なところだね</a:t>
            </a:r>
            <a:endParaRPr kumimoji="1" lang="en-US" altLang="ja-JP" b="1" spc="150" dirty="0">
              <a:latin typeface="HG丸ｺﾞｼｯｸM-PRO" panose="020F0600000000000000" pitchFamily="50" charset="-128"/>
              <a:ea typeface="HG丸ｺﾞｼｯｸM-PRO" panose="020F0600000000000000" pitchFamily="50" charset="-128"/>
            </a:endParaRPr>
          </a:p>
        </p:txBody>
      </p:sp>
      <p:pic>
        <p:nvPicPr>
          <p:cNvPr id="24" name="図 23" descr="挿絵 が含まれている画像&#10;&#10;自動的に生成された説明">
            <a:extLst>
              <a:ext uri="{FF2B5EF4-FFF2-40B4-BE49-F238E27FC236}">
                <a16:creationId xmlns:a16="http://schemas.microsoft.com/office/drawing/2014/main" id="{5C3FE8ED-1408-4460-B4B0-4B4C83F3C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73" y="2649660"/>
            <a:ext cx="1464895" cy="3916265"/>
          </a:xfrm>
          <a:prstGeom prst="rect">
            <a:avLst/>
          </a:prstGeom>
        </p:spPr>
      </p:pic>
      <p:pic>
        <p:nvPicPr>
          <p:cNvPr id="25" name="図 24">
            <a:extLst>
              <a:ext uri="{FF2B5EF4-FFF2-40B4-BE49-F238E27FC236}">
                <a16:creationId xmlns:a16="http://schemas.microsoft.com/office/drawing/2014/main" id="{FC1798C7-B71B-4F60-B9EE-B4AF0DE77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649660"/>
            <a:ext cx="1469129" cy="3916265"/>
          </a:xfrm>
          <a:prstGeom prst="rect">
            <a:avLst/>
          </a:prstGeom>
        </p:spPr>
      </p:pic>
      <p:pic>
        <p:nvPicPr>
          <p:cNvPr id="31" name="図 30">
            <a:extLst>
              <a:ext uri="{FF2B5EF4-FFF2-40B4-BE49-F238E27FC236}">
                <a16:creationId xmlns:a16="http://schemas.microsoft.com/office/drawing/2014/main" id="{72EB67F7-BE4B-427A-86A5-353FC0D5C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1204" y="4546455"/>
            <a:ext cx="1164536" cy="1913936"/>
          </a:xfrm>
          <a:prstGeom prst="rect">
            <a:avLst/>
          </a:prstGeom>
        </p:spPr>
      </p:pic>
    </p:spTree>
    <p:extLst>
      <p:ext uri="{BB962C8B-B14F-4D97-AF65-F5344CB8AC3E}">
        <p14:creationId xmlns:p14="http://schemas.microsoft.com/office/powerpoint/2010/main" val="18073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A600B99-BDA8-4660-9689-A9CFC8F5D66F}"/>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D101DCB-E6FC-4EE7-8692-AAD88E9A3CE8}"/>
              </a:ext>
            </a:extLst>
          </p:cNvPr>
          <p:cNvSpPr txBox="1"/>
          <p:nvPr/>
        </p:nvSpPr>
        <p:spPr>
          <a:xfrm>
            <a:off x="436379" y="505227"/>
            <a:ext cx="9033242" cy="2746906"/>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水着でかくれる部分</a:t>
            </a: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は、</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自分だけの大切なところで、</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ほかの人に見せたり、さわらせたり</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457200" rtl="0" eaLnBrk="1" fontAlgn="auto" latinLnBrk="0" hangingPunct="1">
              <a:lnSpc>
                <a:spcPct val="100000"/>
              </a:lnSpc>
              <a:spcBef>
                <a:spcPts val="0"/>
              </a:spcBef>
              <a:spcAft>
                <a:spcPts val="500"/>
              </a:spcAft>
              <a:buClrTx/>
              <a:buSzTx/>
              <a:buFontTx/>
              <a:buNone/>
              <a:tabLst/>
              <a:defRPr/>
            </a:pPr>
            <a:r>
              <a:rPr kumimoji="1" lang="ja-JP" altLang="en-US"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しないようにしよう</a:t>
            </a:r>
            <a:endParaRPr kumimoji="1" lang="en-US" altLang="ja-JP" sz="4000" b="1" i="0" u="none" strike="noStrike" kern="1200" cap="none" spc="300" normalizeH="0" noProof="0" dirty="0">
              <a:ln>
                <a:noFill/>
              </a:ln>
              <a:effectLst/>
              <a:uLnTx/>
              <a:uFillTx/>
              <a:latin typeface="HG丸ｺﾞｼｯｸM-PRO" panose="020F0600000000000000" pitchFamily="50" charset="-128"/>
              <a:ea typeface="HG丸ｺﾞｼｯｸM-PRO" panose="020F0600000000000000" pitchFamily="50" charset="-128"/>
              <a:cs typeface="+mn-cs"/>
            </a:endParaRPr>
          </a:p>
        </p:txBody>
      </p:sp>
      <p:pic>
        <p:nvPicPr>
          <p:cNvPr id="7" name="図 6" descr="テキスト が含まれている画像&#10;&#10;自動的に生成された説明">
            <a:extLst>
              <a:ext uri="{FF2B5EF4-FFF2-40B4-BE49-F238E27FC236}">
                <a16:creationId xmlns:a16="http://schemas.microsoft.com/office/drawing/2014/main" id="{C6E5B4D1-248C-4EF6-9142-624D6035C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379" y="3179257"/>
            <a:ext cx="4792995" cy="3412042"/>
          </a:xfrm>
          <a:prstGeom prst="rect">
            <a:avLst/>
          </a:prstGeom>
        </p:spPr>
      </p:pic>
    </p:spTree>
    <p:extLst>
      <p:ext uri="{BB962C8B-B14F-4D97-AF65-F5344CB8AC3E}">
        <p14:creationId xmlns:p14="http://schemas.microsoft.com/office/powerpoint/2010/main" val="1191893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92D5270-7763-4FA4-A77D-907EF455FED6}"/>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D101DCB-E6FC-4EE7-8692-AAD88E9A3CE8}"/>
              </a:ext>
            </a:extLst>
          </p:cNvPr>
          <p:cNvSpPr txBox="1"/>
          <p:nvPr/>
        </p:nvSpPr>
        <p:spPr>
          <a:xfrm>
            <a:off x="727896" y="590577"/>
            <a:ext cx="8480207" cy="2067233"/>
          </a:xfrm>
          <a:prstGeom prst="rect">
            <a:avLst/>
          </a:prstGeom>
          <a:noFill/>
        </p:spPr>
        <p:txBody>
          <a:bodyPr wrap="none" rtlCol="0">
            <a:spAutoFit/>
          </a:bodyPr>
          <a:lstStyle/>
          <a:p>
            <a:pPr>
              <a:spcAft>
                <a:spcPts val="500"/>
              </a:spcAft>
            </a:pPr>
            <a:r>
              <a:rPr lang="ja-JP" altLang="en-US" sz="4000" b="1" spc="300" dirty="0">
                <a:latin typeface="HG丸ｺﾞｼｯｸM-PRO" panose="020F0600000000000000" pitchFamily="50" charset="-128"/>
                <a:ea typeface="HG丸ｺﾞｼｯｸM-PRO" panose="020F0600000000000000" pitchFamily="50" charset="-128"/>
              </a:rPr>
              <a:t>同じように、ほかの人の水着で</a:t>
            </a:r>
            <a:endParaRPr lang="en-US" altLang="ja-JP" sz="4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000" b="1" spc="300" dirty="0">
                <a:latin typeface="HG丸ｺﾞｼｯｸM-PRO" panose="020F0600000000000000" pitchFamily="50" charset="-128"/>
                <a:ea typeface="HG丸ｺﾞｼｯｸM-PRO" panose="020F0600000000000000" pitchFamily="50" charset="-128"/>
              </a:rPr>
              <a:t>かくれる部分も大切で、見たり、</a:t>
            </a:r>
            <a:endParaRPr lang="en-US" altLang="ja-JP" sz="4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000" b="1" spc="300" dirty="0">
                <a:latin typeface="HG丸ｺﾞｼｯｸM-PRO" panose="020F0600000000000000" pitchFamily="50" charset="-128"/>
                <a:ea typeface="HG丸ｺﾞｼｯｸM-PRO" panose="020F0600000000000000" pitchFamily="50" charset="-128"/>
              </a:rPr>
              <a:t>さわったりしないようにしよう</a:t>
            </a:r>
            <a:endParaRPr lang="en-US" altLang="ja-JP" sz="4000" b="1" spc="300" dirty="0">
              <a:latin typeface="HG丸ｺﾞｼｯｸM-PRO" panose="020F0600000000000000" pitchFamily="50" charset="-128"/>
              <a:ea typeface="HG丸ｺﾞｼｯｸM-PRO" panose="020F0600000000000000" pitchFamily="50" charset="-128"/>
            </a:endParaRPr>
          </a:p>
        </p:txBody>
      </p:sp>
      <p:pic>
        <p:nvPicPr>
          <p:cNvPr id="14" name="図 13" descr="挿絵, 時計 が含まれている画像&#10;&#10;自動的に生成された説明">
            <a:extLst>
              <a:ext uri="{FF2B5EF4-FFF2-40B4-BE49-F238E27FC236}">
                <a16:creationId xmlns:a16="http://schemas.microsoft.com/office/drawing/2014/main" id="{0243EBDB-529A-44E6-9E4F-7CB83CB3E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39" y="3042476"/>
            <a:ext cx="3615994" cy="3435390"/>
          </a:xfrm>
          <a:prstGeom prst="rect">
            <a:avLst/>
          </a:prstGeom>
        </p:spPr>
      </p:pic>
      <p:pic>
        <p:nvPicPr>
          <p:cNvPr id="4" name="図 3" descr="テキスト が含まれている画像&#10;&#10;自動的に生成された説明">
            <a:extLst>
              <a:ext uri="{FF2B5EF4-FFF2-40B4-BE49-F238E27FC236}">
                <a16:creationId xmlns:a16="http://schemas.microsoft.com/office/drawing/2014/main" id="{70CD3859-D3C0-4F60-881E-9B99D9F7D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7169" y="2984202"/>
            <a:ext cx="3486516" cy="3486516"/>
          </a:xfrm>
          <a:prstGeom prst="rect">
            <a:avLst/>
          </a:prstGeom>
        </p:spPr>
      </p:pic>
    </p:spTree>
    <p:extLst>
      <p:ext uri="{BB962C8B-B14F-4D97-AF65-F5344CB8AC3E}">
        <p14:creationId xmlns:p14="http://schemas.microsoft.com/office/powerpoint/2010/main" val="2022543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四角形: 角を丸くする 19">
            <a:extLst>
              <a:ext uri="{FF2B5EF4-FFF2-40B4-BE49-F238E27FC236}">
                <a16:creationId xmlns:a16="http://schemas.microsoft.com/office/drawing/2014/main" id="{7D0602DF-BA75-4717-805F-D42ACFB5A1C4}"/>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47</a:t>
            </a:fld>
            <a:endParaRPr kumimoji="1" lang="en-US" altLang="ja-JP"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BAEF56B-E152-42D5-AA0D-334A5CC64512}"/>
              </a:ext>
            </a:extLst>
          </p:cNvPr>
          <p:cNvSpPr txBox="1"/>
          <p:nvPr/>
        </p:nvSpPr>
        <p:spPr>
          <a:xfrm>
            <a:off x="818993" y="2613392"/>
            <a:ext cx="8460000" cy="1695336"/>
          </a:xfrm>
          <a:prstGeom prst="rect">
            <a:avLst/>
          </a:prstGeom>
          <a:noFill/>
        </p:spPr>
        <p:txBody>
          <a:bodyPr wrap="square" rtlCol="0">
            <a:spAutoFit/>
          </a:bodyPr>
          <a:lstStyle/>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自分の体は自分だけのもの</a:t>
            </a:r>
            <a:endParaRPr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で一番大切なものだよ</a:t>
            </a:r>
            <a:endParaRPr lang="en-US" altLang="ja-JP" sz="5000" b="1" spc="300" dirty="0">
              <a:latin typeface="HG丸ｺﾞｼｯｸM-PRO" panose="020F0600000000000000" pitchFamily="50" charset="-128"/>
              <a:ea typeface="HG丸ｺﾞｼｯｸM-PRO" panose="020F0600000000000000" pitchFamily="50" charset="-128"/>
            </a:endParaRPr>
          </a:p>
        </p:txBody>
      </p:sp>
      <p:pic>
        <p:nvPicPr>
          <p:cNvPr id="14" name="図 13">
            <a:extLst>
              <a:ext uri="{FF2B5EF4-FFF2-40B4-BE49-F238E27FC236}">
                <a16:creationId xmlns:a16="http://schemas.microsoft.com/office/drawing/2014/main" id="{C6748873-CC7E-4C9F-BFEF-20F13E7DC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67" y="425588"/>
            <a:ext cx="2017682" cy="2046839"/>
          </a:xfrm>
          <a:prstGeom prst="rect">
            <a:avLst/>
          </a:prstGeom>
        </p:spPr>
      </p:pic>
      <p:pic>
        <p:nvPicPr>
          <p:cNvPr id="15" name="図 14" descr="アイコン&#10;&#10;自動的に生成された説明">
            <a:extLst>
              <a:ext uri="{FF2B5EF4-FFF2-40B4-BE49-F238E27FC236}">
                <a16:creationId xmlns:a16="http://schemas.microsoft.com/office/drawing/2014/main" id="{E6E26CED-E6B0-4BA2-94AA-6448739D5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753" y="4381045"/>
            <a:ext cx="2023514" cy="2046840"/>
          </a:xfrm>
          <a:prstGeom prst="rect">
            <a:avLst/>
          </a:prstGeom>
        </p:spPr>
      </p:pic>
    </p:spTree>
    <p:extLst>
      <p:ext uri="{BB962C8B-B14F-4D97-AF65-F5344CB8AC3E}">
        <p14:creationId xmlns:p14="http://schemas.microsoft.com/office/powerpoint/2010/main" val="1325175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DBA9B6F-84AF-4F91-8C02-EB8DBA653363}"/>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spc="300" dirty="0"/>
          </a:p>
        </p:txBody>
      </p:sp>
      <p:sp>
        <p:nvSpPr>
          <p:cNvPr id="19" name="テキスト ボックス 18">
            <a:extLst>
              <a:ext uri="{FF2B5EF4-FFF2-40B4-BE49-F238E27FC236}">
                <a16:creationId xmlns:a16="http://schemas.microsoft.com/office/drawing/2014/main" id="{21E54B80-710B-4CDE-8D00-538EAC0B8AF9}"/>
              </a:ext>
            </a:extLst>
          </p:cNvPr>
          <p:cNvSpPr txBox="1"/>
          <p:nvPr/>
        </p:nvSpPr>
        <p:spPr>
          <a:xfrm>
            <a:off x="421952" y="916629"/>
            <a:ext cx="9062096" cy="1695336"/>
          </a:xfrm>
          <a:prstGeom prst="rect">
            <a:avLst/>
          </a:prstGeom>
          <a:noFill/>
        </p:spPr>
        <p:txBody>
          <a:bodyPr wrap="none" rtlCol="0">
            <a:spAutoFit/>
          </a:bodyPr>
          <a:lstStyle/>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ほかの人の体も、自分の体と</a:t>
            </a:r>
            <a:endParaRPr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同じように大切なんだよ</a:t>
            </a:r>
            <a:endParaRPr lang="en-US" altLang="ja-JP" sz="5000" b="1" spc="300" dirty="0">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3">
            <a:extLst>
              <a:ext uri="{FF2B5EF4-FFF2-40B4-BE49-F238E27FC236}">
                <a16:creationId xmlns:a16="http://schemas.microsoft.com/office/drawing/2014/main" id="{FD7ABAB4-02CE-4ED7-90D0-29D57E2FBAB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48</a:t>
            </a:fld>
            <a:endParaRPr kumimoji="1" lang="en-US" altLang="ja-JP"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13B7DC01-7BA5-4991-9DD8-8D5E83CD7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244" y="3025458"/>
            <a:ext cx="1416408" cy="2327893"/>
          </a:xfrm>
          <a:prstGeom prst="rect">
            <a:avLst/>
          </a:prstGeom>
        </p:spPr>
      </p:pic>
      <p:pic>
        <p:nvPicPr>
          <p:cNvPr id="31" name="図 30">
            <a:extLst>
              <a:ext uri="{FF2B5EF4-FFF2-40B4-BE49-F238E27FC236}">
                <a16:creationId xmlns:a16="http://schemas.microsoft.com/office/drawing/2014/main" id="{51D4C80B-6FBC-47A9-A7A3-6646D69DC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140" y="2632552"/>
            <a:ext cx="2904061" cy="2946027"/>
          </a:xfrm>
          <a:prstGeom prst="rect">
            <a:avLst/>
          </a:prstGeom>
        </p:spPr>
      </p:pic>
      <p:pic>
        <p:nvPicPr>
          <p:cNvPr id="32" name="図 31" descr="アイコン&#10;&#10;自動的に生成された説明">
            <a:extLst>
              <a:ext uri="{FF2B5EF4-FFF2-40B4-BE49-F238E27FC236}">
                <a16:creationId xmlns:a16="http://schemas.microsoft.com/office/drawing/2014/main" id="{0A361FD7-1ED3-4814-9CB8-B580876F5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997" y="2632551"/>
            <a:ext cx="2912455" cy="2946028"/>
          </a:xfrm>
          <a:prstGeom prst="rect">
            <a:avLst/>
          </a:prstGeom>
        </p:spPr>
      </p:pic>
      <p:sp>
        <p:nvSpPr>
          <p:cNvPr id="9" name="吹き出し: 角を丸めた四角形 8">
            <a:extLst>
              <a:ext uri="{FF2B5EF4-FFF2-40B4-BE49-F238E27FC236}">
                <a16:creationId xmlns:a16="http://schemas.microsoft.com/office/drawing/2014/main" id="{3B8219EE-5D31-457C-997F-65F1B1CBD1B1}"/>
              </a:ext>
            </a:extLst>
          </p:cNvPr>
          <p:cNvSpPr/>
          <p:nvPr/>
        </p:nvSpPr>
        <p:spPr>
          <a:xfrm>
            <a:off x="3619622" y="5353351"/>
            <a:ext cx="2782955" cy="1023155"/>
          </a:xfrm>
          <a:prstGeom prst="wedgeRoundRectCallout">
            <a:avLst>
              <a:gd name="adj1" fmla="val 16623"/>
              <a:gd name="adj2" fmla="val -706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7668714-1C59-48BD-BE98-76F20164640A}"/>
              </a:ext>
            </a:extLst>
          </p:cNvPr>
          <p:cNvSpPr txBox="1"/>
          <p:nvPr/>
        </p:nvSpPr>
        <p:spPr>
          <a:xfrm>
            <a:off x="3675847" y="5446828"/>
            <a:ext cx="2667890" cy="866904"/>
          </a:xfrm>
          <a:prstGeom prst="rect">
            <a:avLst/>
          </a:prstGeom>
          <a:solidFill>
            <a:schemeClr val="bg1"/>
          </a:solidFill>
        </p:spPr>
        <p:txBody>
          <a:bodyPr wrap="square" rtlCol="0">
            <a:spAutoFit/>
          </a:bodyPr>
          <a:lstStyle/>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自分にされていやなことは</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ほかの人にも</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しないようにしようね！</a:t>
            </a:r>
            <a:endParaRPr kumimoji="1" lang="en-US" altLang="ja-JP" b="1" spc="15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4120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 name="タイトル 4"/>
          <p:cNvSpPr>
            <a:spLocks noGrp="1"/>
          </p:cNvSpPr>
          <p:nvPr>
            <p:ph type="title"/>
          </p:nvPr>
        </p:nvSpPr>
        <p:spPr>
          <a:xfrm>
            <a:off x="301150" y="934085"/>
            <a:ext cx="9304389" cy="1325880"/>
          </a:xfrm>
        </p:spPr>
        <p:txBody>
          <a:bodyPr>
            <a:noAutofit/>
          </a:bodyPr>
          <a:lstStyle/>
          <a:p>
            <a:pPr algn="ctr"/>
            <a:r>
              <a:rPr lang="ja-JP" altLang="en-US" sz="5400" dirty="0">
                <a:latin typeface="UD デジタル 教科書体 NP-B" panose="02020700000000000000" pitchFamily="18" charset="-128"/>
                <a:ea typeface="UD デジタル 教科書体 NP-B" panose="02020700000000000000" pitchFamily="18" charset="-128"/>
              </a:rPr>
              <a:t>徳島県犯罪被害者等支援条例</a:t>
            </a:r>
            <a:endParaRPr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1347" name="スライド番号プレースホルダ 3"/>
          <p:cNvSpPr>
            <a:spLocks noGrp="1"/>
          </p:cNvSpPr>
          <p:nvPr>
            <p:ph type="sldNum" sz="quarter" idx="12"/>
          </p:nvPr>
        </p:nvSpPr>
        <p:spPr/>
        <p:txBody>
          <a:bodyPr/>
          <a:lstStyle/>
          <a:p>
            <a:fld id="{F8D8928E-AA9A-4D89-BC1F-A2C05AB4BD92}" type="slidenum">
              <a:rPr kumimoji="1" lang="ja-JP" altLang="en-US" smtClean="0"/>
              <a:t>4</a:t>
            </a:fld>
            <a:endParaRPr kumimoji="1" lang="ja-JP" altLang="en-US"/>
          </a:p>
        </p:txBody>
      </p:sp>
      <p:sp>
        <p:nvSpPr>
          <p:cNvPr id="1348" name="テキストボックス 5"/>
          <p:cNvSpPr txBox="1"/>
          <p:nvPr/>
        </p:nvSpPr>
        <p:spPr>
          <a:xfrm>
            <a:off x="425847" y="414655"/>
            <a:ext cx="6173904" cy="706993"/>
          </a:xfrm>
          <a:prstGeom prst="rect">
            <a:avLst/>
          </a:prstGeom>
          <a:noFill/>
        </p:spPr>
        <p:txBody>
          <a:bodyPr wrap="square" rtlCol="0">
            <a:spAutoFit/>
          </a:bodyPr>
          <a:lstStyle/>
          <a:p>
            <a:pPr algn="l"/>
            <a:r>
              <a:rPr lang="en-US" altLang="ja-JP" sz="4000" dirty="0">
                <a:latin typeface="UD デジタル 教科書体 NP-B" panose="02020700000000000000" pitchFamily="18" charset="-128"/>
                <a:ea typeface="UD デジタル 教科書体 NP-B" panose="02020700000000000000" pitchFamily="18" charset="-128"/>
              </a:rPr>
              <a:t>2021(R3)</a:t>
            </a:r>
            <a:r>
              <a:rPr lang="ja-JP" altLang="en-US" sz="4000" dirty="0">
                <a:latin typeface="UD デジタル 教科書体 NP-B" panose="02020700000000000000" pitchFamily="18" charset="-128"/>
                <a:ea typeface="UD デジタル 教科書体 NP-B" panose="02020700000000000000" pitchFamily="18" charset="-128"/>
              </a:rPr>
              <a:t>年</a:t>
            </a:r>
            <a:r>
              <a:rPr lang="en-US" altLang="ja-JP" sz="2400" dirty="0">
                <a:latin typeface="UD デジタル 教科書体 NP-B" panose="02020700000000000000" pitchFamily="18" charset="-128"/>
                <a:ea typeface="UD デジタル 教科書体 NP-B" panose="02020700000000000000" pitchFamily="18" charset="-128"/>
              </a:rPr>
              <a:t>4</a:t>
            </a:r>
            <a:r>
              <a:rPr lang="ja-JP" altLang="en-US" sz="2400" dirty="0">
                <a:latin typeface="UD デジタル 教科書体 NP-B" panose="02020700000000000000" pitchFamily="18" charset="-128"/>
                <a:ea typeface="UD デジタル 教科書体 NP-B" panose="02020700000000000000" pitchFamily="18" charset="-128"/>
              </a:rPr>
              <a:t>月</a:t>
            </a:r>
            <a:r>
              <a:rPr lang="en-US" altLang="ja-JP" sz="2400" dirty="0">
                <a:latin typeface="UD デジタル 教科書体 NP-B" panose="02020700000000000000" pitchFamily="18" charset="-128"/>
                <a:ea typeface="UD デジタル 教科書体 NP-B" panose="02020700000000000000" pitchFamily="18" charset="-128"/>
              </a:rPr>
              <a:t>1</a:t>
            </a:r>
            <a:r>
              <a:rPr lang="ja-JP" altLang="en-US" sz="2400" dirty="0">
                <a:latin typeface="UD デジタル 教科書体 NP-B" panose="02020700000000000000" pitchFamily="18" charset="-128"/>
                <a:ea typeface="UD デジタル 教科書体 NP-B" panose="02020700000000000000" pitchFamily="18" charset="-128"/>
              </a:rPr>
              <a:t>日施行</a:t>
            </a:r>
          </a:p>
        </p:txBody>
      </p:sp>
      <p:sp>
        <p:nvSpPr>
          <p:cNvPr id="1349" name="テキストボックス 11"/>
          <p:cNvSpPr txBox="1"/>
          <p:nvPr/>
        </p:nvSpPr>
        <p:spPr>
          <a:xfrm>
            <a:off x="641138" y="2202180"/>
            <a:ext cx="8624411" cy="2308324"/>
          </a:xfrm>
          <a:prstGeom prst="rect">
            <a:avLst/>
          </a:prstGeom>
          <a:noFill/>
        </p:spPr>
        <p:txBody>
          <a:bodyPr wrap="square" rtlCol="0">
            <a:spAutoFit/>
          </a:bodyPr>
          <a:lstStyle/>
          <a:p>
            <a:pPr algn="l"/>
            <a:r>
              <a:rPr lang="ja-JP" altLang="en-US" sz="2400" b="0" dirty="0">
                <a:solidFill>
                  <a:schemeClr val="bg2">
                    <a:lumMod val="50000"/>
                  </a:schemeClr>
                </a:solidFill>
                <a:latin typeface="UD デジタル 教科書体 NP-B" panose="02020700000000000000" pitchFamily="18" charset="-128"/>
                <a:ea typeface="UD デジタル 教科書体 NP-B" panose="02020700000000000000" pitchFamily="18" charset="-128"/>
                <a:sym typeface="+mn-ea"/>
              </a:rPr>
              <a:t>第十七条　２</a:t>
            </a:r>
          </a:p>
          <a:p>
            <a:pPr algn="l"/>
            <a:r>
              <a:rPr lang="ja-JP" altLang="en-US" sz="2400" b="0" dirty="0">
                <a:solidFill>
                  <a:schemeClr val="bg2">
                    <a:lumMod val="50000"/>
                  </a:schemeClr>
                </a:solidFill>
                <a:latin typeface="UD デジタル 教科書体 NP-B" panose="02020700000000000000" pitchFamily="18" charset="-128"/>
                <a:ea typeface="UD デジタル 教科書体 NP-B" panose="02020700000000000000" pitchFamily="18" charset="-128"/>
                <a:sym typeface="+mn-ea"/>
              </a:rPr>
              <a:t>県は、</a:t>
            </a:r>
            <a:r>
              <a:rPr lang="ja-JP" altLang="en-US" sz="2400" b="0" dirty="0">
                <a:solidFill>
                  <a:srgbClr val="FF0000"/>
                </a:solidFill>
                <a:latin typeface="UD デジタル 教科書体 NP-B" panose="02020700000000000000" pitchFamily="18" charset="-128"/>
                <a:ea typeface="UD デジタル 教科書体 NP-B" panose="02020700000000000000" pitchFamily="18" charset="-128"/>
                <a:sym typeface="+mn-ea"/>
              </a:rPr>
              <a:t>学校の設置者等と連携し、学校において児童、生徒等に対して</a:t>
            </a:r>
            <a:r>
              <a:rPr lang="ja-JP" altLang="en-US" sz="2400" b="0" dirty="0">
                <a:solidFill>
                  <a:schemeClr val="bg2">
                    <a:lumMod val="50000"/>
                  </a:schemeClr>
                </a:solidFill>
                <a:latin typeface="UD デジタル 教科書体 NP-B" panose="02020700000000000000" pitchFamily="18" charset="-128"/>
                <a:ea typeface="UD デジタル 教科書体 NP-B" panose="02020700000000000000" pitchFamily="18" charset="-128"/>
                <a:sym typeface="+mn-ea"/>
              </a:rPr>
              <a:t>犯罪被害者等の置かれている状況及び犯罪被害者等支援の必要性について</a:t>
            </a:r>
            <a:r>
              <a:rPr lang="ja-JP" altLang="en-US" sz="2400" b="0" dirty="0">
                <a:solidFill>
                  <a:srgbClr val="FF0000"/>
                </a:solidFill>
                <a:latin typeface="UD デジタル 教科書体 NP-B" panose="02020700000000000000" pitchFamily="18" charset="-128"/>
                <a:ea typeface="UD デジタル 教科書体 NP-B" panose="02020700000000000000" pitchFamily="18" charset="-128"/>
                <a:sym typeface="+mn-ea"/>
              </a:rPr>
              <a:t>理解を深め</a:t>
            </a:r>
            <a:r>
              <a:rPr lang="ja-JP" altLang="en-US" sz="2400" b="0" dirty="0">
                <a:solidFill>
                  <a:schemeClr val="bg2">
                    <a:lumMod val="50000"/>
                  </a:schemeClr>
                </a:solidFill>
                <a:latin typeface="UD デジタル 教科書体 NP-B" panose="02020700000000000000" pitchFamily="18" charset="-128"/>
                <a:ea typeface="UD デジタル 教科書体 NP-B" panose="02020700000000000000" pitchFamily="18" charset="-128"/>
                <a:sym typeface="+mn-ea"/>
              </a:rPr>
              <a:t>、かつ、再被害及び二次被害を防止するための</a:t>
            </a:r>
            <a:r>
              <a:rPr lang="ja-JP" altLang="en-US" sz="2400" b="0" dirty="0">
                <a:solidFill>
                  <a:srgbClr val="FF0000"/>
                </a:solidFill>
                <a:latin typeface="UD デジタル 教科書体 NP-B" panose="02020700000000000000" pitchFamily="18" charset="-128"/>
                <a:ea typeface="UD デジタル 教科書体 NP-B" panose="02020700000000000000" pitchFamily="18" charset="-128"/>
                <a:sym typeface="+mn-ea"/>
              </a:rPr>
              <a:t>教育の充実</a:t>
            </a:r>
            <a:r>
              <a:rPr lang="ja-JP" altLang="en-US" sz="2400" b="0" dirty="0">
                <a:solidFill>
                  <a:schemeClr val="bg2">
                    <a:lumMod val="50000"/>
                  </a:schemeClr>
                </a:solidFill>
                <a:latin typeface="UD デジタル 教科書体 NP-B" panose="02020700000000000000" pitchFamily="18" charset="-128"/>
                <a:ea typeface="UD デジタル 教科書体 NP-B" panose="02020700000000000000" pitchFamily="18" charset="-128"/>
                <a:sym typeface="+mn-ea"/>
              </a:rPr>
              <a:t>等必要な施策を講ずるものとする。</a:t>
            </a:r>
          </a:p>
        </p:txBody>
      </p:sp>
      <p:sp>
        <p:nvSpPr>
          <p:cNvPr id="1350" name="角丸四角形 12"/>
          <p:cNvSpPr/>
          <p:nvPr/>
        </p:nvSpPr>
        <p:spPr>
          <a:xfrm>
            <a:off x="1419859" y="4832211"/>
            <a:ext cx="7065592" cy="1517650"/>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351" name="テキストボックス 6"/>
          <p:cNvSpPr txBox="1"/>
          <p:nvPr/>
        </p:nvSpPr>
        <p:spPr>
          <a:xfrm>
            <a:off x="1301194" y="5083651"/>
            <a:ext cx="7302923" cy="1014770"/>
          </a:xfrm>
          <a:prstGeom prst="rect">
            <a:avLst/>
          </a:prstGeom>
          <a:noFill/>
        </p:spPr>
        <p:txBody>
          <a:bodyPr wrap="square" rtlCol="0">
            <a:spAutoFit/>
          </a:bodyPr>
          <a:lstStyle/>
          <a:p>
            <a:pPr algn="ctr"/>
            <a:r>
              <a:rPr lang="ja-JP" altLang="en-US" sz="3200" dirty="0">
                <a:latin typeface="UD デジタル 教科書体 NP-B" panose="02020700000000000000" pitchFamily="18" charset="-128"/>
                <a:ea typeface="UD デジタル 教科書体 NP-B" panose="02020700000000000000" pitchFamily="18" charset="-128"/>
                <a:sym typeface="+mn-ea"/>
              </a:rPr>
              <a:t>徳島県犯罪被害者等支援推進計画</a:t>
            </a:r>
            <a:endParaRPr lang="ja-JP" altLang="en-US" sz="2800" dirty="0">
              <a:latin typeface="UD デジタル 教科書体 NP-B" panose="02020700000000000000" pitchFamily="18" charset="-128"/>
              <a:ea typeface="UD デジタル 教科書体 NP-B" panose="02020700000000000000" pitchFamily="18" charset="-128"/>
              <a:sym typeface="+mn-ea"/>
            </a:endParaRPr>
          </a:p>
          <a:p>
            <a:pPr algn="ctr"/>
            <a:r>
              <a:rPr lang="ja-JP" altLang="en-US" sz="2800" dirty="0">
                <a:latin typeface="UD デジタル 教科書体 NP-B" panose="02020700000000000000" pitchFamily="18" charset="-128"/>
                <a:ea typeface="UD デジタル 教科書体 NP-B" panose="02020700000000000000" pitchFamily="18" charset="-128"/>
                <a:sym typeface="+mn-ea"/>
              </a:rPr>
              <a:t>（令和３年度～７年度の５年間）</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7B1D79EB-FF79-49C1-8040-108F69619D36}"/>
              </a:ext>
            </a:extLst>
          </p:cNvPr>
          <p:cNvSpPr/>
          <p:nvPr/>
        </p:nvSpPr>
        <p:spPr>
          <a:xfrm>
            <a:off x="495300" y="251732"/>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363136BB-5E14-4A1E-8757-5541EA1C5BD8}"/>
              </a:ext>
            </a:extLst>
          </p:cNvPr>
          <p:cNvSpPr txBox="1"/>
          <p:nvPr/>
        </p:nvSpPr>
        <p:spPr>
          <a:xfrm>
            <a:off x="534816" y="609673"/>
            <a:ext cx="8824852" cy="784830"/>
          </a:xfrm>
          <a:prstGeom prst="rect">
            <a:avLst/>
          </a:prstGeom>
          <a:noFill/>
        </p:spPr>
        <p:txBody>
          <a:bodyPr wrap="none" rtlCol="0">
            <a:spAutoFit/>
          </a:bodyPr>
          <a:lstStyle/>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人とのきょり感って何だろう？</a:t>
            </a:r>
            <a:endParaRPr lang="en-US" altLang="ja-JP" sz="4500" b="1" spc="300"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0E18FC1B-8366-415A-BCBD-DCFAFC977BA0}"/>
              </a:ext>
            </a:extLst>
          </p:cNvPr>
          <p:cNvSpPr/>
          <p:nvPr/>
        </p:nvSpPr>
        <p:spPr>
          <a:xfrm>
            <a:off x="654983" y="1911019"/>
            <a:ext cx="4258096" cy="450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3" name="四角形: 角を丸くする 22">
            <a:extLst>
              <a:ext uri="{FF2B5EF4-FFF2-40B4-BE49-F238E27FC236}">
                <a16:creationId xmlns:a16="http://schemas.microsoft.com/office/drawing/2014/main" id="{703006A6-783D-4AED-A908-971878858193}"/>
              </a:ext>
            </a:extLst>
          </p:cNvPr>
          <p:cNvSpPr/>
          <p:nvPr/>
        </p:nvSpPr>
        <p:spPr>
          <a:xfrm>
            <a:off x="5069161" y="1911019"/>
            <a:ext cx="4181856" cy="450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4" name="テキスト ボックス 23">
            <a:extLst>
              <a:ext uri="{FF2B5EF4-FFF2-40B4-BE49-F238E27FC236}">
                <a16:creationId xmlns:a16="http://schemas.microsoft.com/office/drawing/2014/main" id="{BA023AA0-1735-40C8-907B-3EA1C2E18291}"/>
              </a:ext>
            </a:extLst>
          </p:cNvPr>
          <p:cNvSpPr txBox="1"/>
          <p:nvPr/>
        </p:nvSpPr>
        <p:spPr>
          <a:xfrm>
            <a:off x="1340367" y="1637151"/>
            <a:ext cx="2887329" cy="492443"/>
          </a:xfrm>
          <a:prstGeom prst="rect">
            <a:avLst/>
          </a:prstGeom>
          <a:solidFill>
            <a:srgbClr val="FBE5DD"/>
          </a:solidFill>
        </p:spPr>
        <p:txBody>
          <a:bodyPr wrap="none" tIns="0" bIns="0" rtlCol="0">
            <a:spAutoFit/>
          </a:bodyPr>
          <a:lstStyle/>
          <a:p>
            <a:pPr algn="l"/>
            <a:r>
              <a:rPr lang="ja-JP" altLang="en-US"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体のきょり感</a:t>
            </a:r>
            <a:endParaRPr lang="en-US" altLang="ja-JP"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9045D2AB-F842-4DB2-AED6-5927F089D214}"/>
              </a:ext>
            </a:extLst>
          </p:cNvPr>
          <p:cNvSpPr txBox="1"/>
          <p:nvPr/>
        </p:nvSpPr>
        <p:spPr>
          <a:xfrm>
            <a:off x="5716425" y="1642115"/>
            <a:ext cx="2887329" cy="492443"/>
          </a:xfrm>
          <a:prstGeom prst="rect">
            <a:avLst/>
          </a:prstGeom>
          <a:solidFill>
            <a:srgbClr val="FBE5DD"/>
          </a:solidFill>
        </p:spPr>
        <p:txBody>
          <a:bodyPr wrap="none" tIns="0" bIns="0" rtlCol="0">
            <a:spAutoFit/>
          </a:bodyPr>
          <a:lstStyle/>
          <a:p>
            <a:pPr algn="l"/>
            <a:r>
              <a:rPr lang="ja-JP" altLang="en-US"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心のきょり感</a:t>
            </a:r>
            <a:endParaRPr lang="en-US" altLang="ja-JP"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1" name="テキスト ボックス 30">
            <a:extLst>
              <a:ext uri="{FF2B5EF4-FFF2-40B4-BE49-F238E27FC236}">
                <a16:creationId xmlns:a16="http://schemas.microsoft.com/office/drawing/2014/main" id="{90D13E4E-F592-4D74-B986-458F02710D16}"/>
              </a:ext>
            </a:extLst>
          </p:cNvPr>
          <p:cNvSpPr txBox="1"/>
          <p:nvPr/>
        </p:nvSpPr>
        <p:spPr>
          <a:xfrm>
            <a:off x="692431" y="2365532"/>
            <a:ext cx="4183200" cy="1015663"/>
          </a:xfrm>
          <a:prstGeom prst="rect">
            <a:avLst/>
          </a:prstGeom>
          <a:noFill/>
        </p:spPr>
        <p:txBody>
          <a:bodyPr wrap="square" rtlCol="0">
            <a:spAutoFit/>
          </a:bodyPr>
          <a:lstStyle/>
          <a:p>
            <a:pPr>
              <a:spcAft>
                <a:spcPts val="500"/>
              </a:spcAft>
            </a:pPr>
            <a:r>
              <a:rPr lang="ja-JP" altLang="en-US" sz="2000" b="1" spc="300" dirty="0">
                <a:latin typeface="HG丸ｺﾞｼｯｸM-PRO" panose="020F0600000000000000" pitchFamily="50" charset="-128"/>
                <a:ea typeface="HG丸ｺﾞｼｯｸM-PRO" panose="020F0600000000000000" pitchFamily="50" charset="-128"/>
              </a:rPr>
              <a:t>自分の体は自分のものだから、自分とほかの人とのきょりは自分で決めていい</a:t>
            </a:r>
            <a:endParaRPr lang="en-US" altLang="ja-JP" sz="2000" b="1" spc="300" dirty="0">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8F334166-EAC9-4928-89C4-E0AED475541E}"/>
              </a:ext>
            </a:extLst>
          </p:cNvPr>
          <p:cNvSpPr txBox="1"/>
          <p:nvPr/>
        </p:nvSpPr>
        <p:spPr>
          <a:xfrm>
            <a:off x="5085265" y="2331505"/>
            <a:ext cx="4181856" cy="1323439"/>
          </a:xfrm>
          <a:prstGeom prst="rect">
            <a:avLst/>
          </a:prstGeom>
          <a:noFill/>
        </p:spPr>
        <p:txBody>
          <a:bodyPr wrap="square" rtlCol="0">
            <a:spAutoFit/>
          </a:bodyPr>
          <a:lstStyle/>
          <a:p>
            <a:pPr>
              <a:spcAft>
                <a:spcPts val="500"/>
              </a:spcAft>
            </a:pPr>
            <a:r>
              <a:rPr lang="ja-JP" altLang="en-US" sz="2000" b="1" spc="300" dirty="0">
                <a:latin typeface="HG丸ｺﾞｼｯｸM-PRO" panose="020F0600000000000000" pitchFamily="50" charset="-128"/>
                <a:ea typeface="HG丸ｺﾞｼｯｸM-PRO" panose="020F0600000000000000" pitchFamily="50" charset="-128"/>
              </a:rPr>
              <a:t>自分の気持ちや考え方は自分のものだから、どんな気持ちをもって、どんな考え方をするのかは自分で決めていい</a:t>
            </a:r>
            <a:endParaRPr lang="en-US" altLang="ja-JP" sz="2000" b="1" spc="300" dirty="0">
              <a:latin typeface="HG丸ｺﾞｼｯｸM-PRO" panose="020F0600000000000000" pitchFamily="50" charset="-128"/>
              <a:ea typeface="HG丸ｺﾞｼｯｸM-PRO" panose="020F0600000000000000" pitchFamily="50" charset="-128"/>
            </a:endParaRPr>
          </a:p>
        </p:txBody>
      </p:sp>
      <p:pic>
        <p:nvPicPr>
          <p:cNvPr id="6" name="図 5" descr="アプリケーション が含まれている画像&#10;&#10;自動的に生成された説明">
            <a:extLst>
              <a:ext uri="{FF2B5EF4-FFF2-40B4-BE49-F238E27FC236}">
                <a16:creationId xmlns:a16="http://schemas.microsoft.com/office/drawing/2014/main" id="{01FC5317-5C35-4685-AE81-3DEAA84A20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68" y="3758476"/>
            <a:ext cx="3190849" cy="2547533"/>
          </a:xfrm>
          <a:prstGeom prst="rect">
            <a:avLst/>
          </a:prstGeom>
        </p:spPr>
      </p:pic>
      <p:pic>
        <p:nvPicPr>
          <p:cNvPr id="7" name="図 6" descr="テキスト が含まれている画像&#10;&#10;自動的に生成された説明">
            <a:extLst>
              <a:ext uri="{FF2B5EF4-FFF2-40B4-BE49-F238E27FC236}">
                <a16:creationId xmlns:a16="http://schemas.microsoft.com/office/drawing/2014/main" id="{FAB62781-4EFB-47CB-BF6C-F881E4258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1787" y="3685287"/>
            <a:ext cx="2620722" cy="2620722"/>
          </a:xfrm>
          <a:prstGeom prst="rect">
            <a:avLst/>
          </a:prstGeom>
        </p:spPr>
      </p:pic>
    </p:spTree>
    <p:extLst>
      <p:ext uri="{BB962C8B-B14F-4D97-AF65-F5344CB8AC3E}">
        <p14:creationId xmlns:p14="http://schemas.microsoft.com/office/powerpoint/2010/main" val="2708989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F63FA073-6863-469C-883E-BA8ADC83B54D}"/>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49826361-908C-4D1F-B363-6AEDE4D63E58}"/>
              </a:ext>
            </a:extLst>
          </p:cNvPr>
          <p:cNvSpPr txBox="1"/>
          <p:nvPr/>
        </p:nvSpPr>
        <p:spPr>
          <a:xfrm>
            <a:off x="1975262" y="1283652"/>
            <a:ext cx="5955476" cy="925894"/>
          </a:xfrm>
          <a:prstGeom prst="rect">
            <a:avLst/>
          </a:prstGeom>
          <a:noFill/>
        </p:spPr>
        <p:txBody>
          <a:bodyPr wrap="none" rtlCol="0">
            <a:spAutoFit/>
          </a:bodyPr>
          <a:lstStyle/>
          <a:p>
            <a:pPr>
              <a:spcAft>
                <a:spcPts val="500"/>
              </a:spcAft>
            </a:pPr>
            <a:r>
              <a:rPr kumimoji="1" lang="en-US" altLang="ja-JP" sz="2500" b="1" spc="300" dirty="0">
                <a:latin typeface="HG丸ｺﾞｼｯｸM-PRO" panose="020F0600000000000000" pitchFamily="50" charset="-128"/>
                <a:ea typeface="HG丸ｺﾞｼｯｸM-PRO" panose="020F0600000000000000" pitchFamily="50" charset="-128"/>
              </a:rPr>
              <a:t>SNS</a:t>
            </a:r>
            <a:r>
              <a:rPr kumimoji="1" lang="ja-JP" altLang="en-US" sz="2500" b="1" spc="300" dirty="0">
                <a:latin typeface="HG丸ｺﾞｼｯｸM-PRO" panose="020F0600000000000000" pitchFamily="50" charset="-128"/>
                <a:ea typeface="HG丸ｺﾞｼｯｸM-PRO" panose="020F0600000000000000" pitchFamily="50" charset="-128"/>
              </a:rPr>
              <a:t>でやりとりしている相手は</a:t>
            </a:r>
            <a:endParaRPr kumimoji="1" lang="en-US" altLang="ja-JP" sz="2500" b="1" spc="30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sz="2500" b="1" spc="300" dirty="0">
                <a:latin typeface="HG丸ｺﾞｼｯｸM-PRO" panose="020F0600000000000000" pitchFamily="50" charset="-128"/>
                <a:ea typeface="HG丸ｺﾞｼｯｸM-PRO" panose="020F0600000000000000" pitchFamily="50" charset="-128"/>
              </a:rPr>
              <a:t>本当に信らいしていい人</a:t>
            </a:r>
            <a:r>
              <a:rPr lang="ja-JP" altLang="en-US" sz="2500" b="1" spc="300" dirty="0">
                <a:latin typeface="HG丸ｺﾞｼｯｸM-PRO" panose="020F0600000000000000" pitchFamily="50" charset="-128"/>
                <a:ea typeface="HG丸ｺﾞｼｯｸM-PRO" panose="020F0600000000000000" pitchFamily="50" charset="-128"/>
              </a:rPr>
              <a:t>な</a:t>
            </a:r>
            <a:r>
              <a:rPr kumimoji="1" lang="ja-JP" altLang="en-US" sz="2500" b="1" spc="300" dirty="0">
                <a:latin typeface="HG丸ｺﾞｼｯｸM-PRO" panose="020F0600000000000000" pitchFamily="50" charset="-128"/>
                <a:ea typeface="HG丸ｺﾞｼｯｸM-PRO" panose="020F0600000000000000" pitchFamily="50" charset="-128"/>
              </a:rPr>
              <a:t>のかな？</a:t>
            </a:r>
            <a:endParaRPr kumimoji="1" lang="en-US" altLang="ja-JP" sz="2500" b="1" spc="3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9859F79E-DDDA-45C5-817E-F8F0CC3FA7C9}"/>
              </a:ext>
            </a:extLst>
          </p:cNvPr>
          <p:cNvSpPr txBox="1"/>
          <p:nvPr/>
        </p:nvSpPr>
        <p:spPr>
          <a:xfrm>
            <a:off x="622390" y="560893"/>
            <a:ext cx="8648521" cy="707886"/>
          </a:xfrm>
          <a:prstGeom prst="rect">
            <a:avLst/>
          </a:prstGeom>
          <a:noFill/>
        </p:spPr>
        <p:txBody>
          <a:bodyPr wrap="none" rtlCol="0">
            <a:spAutoFit/>
          </a:bodyPr>
          <a:lstStyle/>
          <a:p>
            <a:pPr>
              <a:spcAft>
                <a:spcPts val="500"/>
              </a:spcAft>
            </a:pPr>
            <a:r>
              <a:rPr lang="en-US" altLang="ja-JP" sz="4000" b="1" spc="300" dirty="0">
                <a:latin typeface="HG丸ｺﾞｼｯｸM-PRO" panose="020F0600000000000000" pitchFamily="50" charset="-128"/>
                <a:ea typeface="HG丸ｺﾞｼｯｸM-PRO" panose="020F0600000000000000" pitchFamily="50" charset="-128"/>
              </a:rPr>
              <a:t>SNS</a:t>
            </a:r>
            <a:r>
              <a:rPr lang="ja-JP" altLang="en-US" sz="4000" b="1" spc="300" dirty="0">
                <a:latin typeface="HG丸ｺﾞｼｯｸM-PRO" panose="020F0600000000000000" pitchFamily="50" charset="-128"/>
                <a:ea typeface="HG丸ｺﾞｼｯｸM-PRO" panose="020F0600000000000000" pitchFamily="50" charset="-128"/>
              </a:rPr>
              <a:t>を使うときに気をつけること</a:t>
            </a:r>
            <a:endParaRPr lang="en-US" altLang="ja-JP" sz="4000" b="1" spc="300" dirty="0">
              <a:latin typeface="HG丸ｺﾞｼｯｸM-PRO" panose="020F0600000000000000" pitchFamily="50" charset="-128"/>
              <a:ea typeface="HG丸ｺﾞｼｯｸM-PRO" panose="020F0600000000000000" pitchFamily="50" charset="-128"/>
            </a:endParaRPr>
          </a:p>
        </p:txBody>
      </p:sp>
      <p:sp>
        <p:nvSpPr>
          <p:cNvPr id="8" name="正方形/長方形 7">
            <a:extLst>
              <a:ext uri="{FF2B5EF4-FFF2-40B4-BE49-F238E27FC236}">
                <a16:creationId xmlns:a16="http://schemas.microsoft.com/office/drawing/2014/main" id="{78DA0450-6A3D-4197-A05E-DE426ADC4E24}"/>
              </a:ext>
            </a:extLst>
          </p:cNvPr>
          <p:cNvSpPr/>
          <p:nvPr/>
        </p:nvSpPr>
        <p:spPr>
          <a:xfrm>
            <a:off x="1330325" y="2299716"/>
            <a:ext cx="7245350" cy="4218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cxnSp>
        <p:nvCxnSpPr>
          <p:cNvPr id="9" name="直線コネクタ 8">
            <a:extLst>
              <a:ext uri="{FF2B5EF4-FFF2-40B4-BE49-F238E27FC236}">
                <a16:creationId xmlns:a16="http://schemas.microsoft.com/office/drawing/2014/main" id="{54D831A0-97CE-4EA6-9937-109052B40CC7}"/>
              </a:ext>
            </a:extLst>
          </p:cNvPr>
          <p:cNvCxnSpPr>
            <a:cxnSpLocks/>
          </p:cNvCxnSpPr>
          <p:nvPr/>
        </p:nvCxnSpPr>
        <p:spPr>
          <a:xfrm flipH="1">
            <a:off x="1330325" y="4323588"/>
            <a:ext cx="7245350"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DA8AB2B-BE46-47EE-B867-9EDE7CD9A5D7}"/>
              </a:ext>
            </a:extLst>
          </p:cNvPr>
          <p:cNvCxnSpPr>
            <a:cxnSpLocks/>
            <a:stCxn id="8" idx="0"/>
            <a:endCxn id="8" idx="2"/>
          </p:cNvCxnSpPr>
          <p:nvPr/>
        </p:nvCxnSpPr>
        <p:spPr>
          <a:xfrm>
            <a:off x="4953000" y="2299716"/>
            <a:ext cx="0" cy="4218431"/>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5E28DA7-898D-46A5-AD05-6A92B2E62831}"/>
              </a:ext>
            </a:extLst>
          </p:cNvPr>
          <p:cNvSpPr txBox="1"/>
          <p:nvPr/>
        </p:nvSpPr>
        <p:spPr>
          <a:xfrm>
            <a:off x="1537496" y="2362656"/>
            <a:ext cx="3230373" cy="495007"/>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en-US" altLang="ja-JP" sz="1100" b="1" spc="150" dirty="0">
                <a:latin typeface="HG丸ｺﾞｼｯｸM-PRO" panose="020F0600000000000000" pitchFamily="50" charset="-128"/>
                <a:ea typeface="HG丸ｺﾞｼｯｸM-PRO" panose="020F0600000000000000" pitchFamily="50" charset="-128"/>
              </a:rPr>
              <a:t>SNS</a:t>
            </a:r>
            <a:r>
              <a:rPr lang="ja-JP" altLang="en-US" sz="1100" b="1" spc="150" dirty="0">
                <a:latin typeface="HG丸ｺﾞｼｯｸM-PRO" panose="020F0600000000000000" pitchFamily="50" charset="-128"/>
                <a:ea typeface="HG丸ｺﾞｼｯｸM-PRO" panose="020F0600000000000000" pitchFamily="50" charset="-128"/>
              </a:rPr>
              <a:t>で同い年の人だと思いこんで</a:t>
            </a:r>
            <a:endParaRPr lang="en-US" altLang="ja-JP" sz="1100" b="1" spc="15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やりとりしていて、仲良くなってきたから</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027B8E9D-9A2F-41D3-B0BA-06B59574BC45}"/>
              </a:ext>
            </a:extLst>
          </p:cNvPr>
          <p:cNvSpPr txBox="1"/>
          <p:nvPr/>
        </p:nvSpPr>
        <p:spPr>
          <a:xfrm>
            <a:off x="5151557" y="2362656"/>
            <a:ext cx="3230373" cy="261610"/>
          </a:xfrm>
          <a:prstGeom prst="rect">
            <a:avLst/>
          </a:prstGeom>
          <a:noFill/>
        </p:spPr>
        <p:txBody>
          <a:bodyPr wrap="none" rtlCol="0">
            <a:spAutoFit/>
          </a:body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その人と実際に会ってみることになった！</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95E29D54-C703-4922-988D-27B6D25A225D}"/>
              </a:ext>
            </a:extLst>
          </p:cNvPr>
          <p:cNvSpPr txBox="1"/>
          <p:nvPr/>
        </p:nvSpPr>
        <p:spPr>
          <a:xfrm>
            <a:off x="2075375" y="4469907"/>
            <a:ext cx="2268570" cy="261610"/>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車に連れ込まれそうに・・・</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4493A859-54AB-470B-97BA-8C088391241A}"/>
              </a:ext>
            </a:extLst>
          </p:cNvPr>
          <p:cNvSpPr txBox="1"/>
          <p:nvPr/>
        </p:nvSpPr>
        <p:spPr>
          <a:xfrm>
            <a:off x="5319675" y="4548282"/>
            <a:ext cx="2909771" cy="495007"/>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待ち合わせ場所に行ってみたら、</a:t>
            </a:r>
            <a:endParaRPr lang="en-US" altLang="ja-JP" sz="1100" b="1" spc="15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思っていた人とまったくちがっていて</a:t>
            </a:r>
            <a:endParaRPr lang="en-US" altLang="ja-JP" sz="1100" b="1" spc="150" dirty="0">
              <a:latin typeface="HG丸ｺﾞｼｯｸM-PRO" panose="020F0600000000000000" pitchFamily="50" charset="-128"/>
              <a:ea typeface="HG丸ｺﾞｼｯｸM-PRO" panose="020F0600000000000000" pitchFamily="50" charset="-128"/>
            </a:endParaRPr>
          </a:p>
        </p:txBody>
      </p:sp>
      <p:pic>
        <p:nvPicPr>
          <p:cNvPr id="6" name="図 5" descr="アイコン が含まれている画像&#10;&#10;自動的に生成された説明">
            <a:extLst>
              <a:ext uri="{FF2B5EF4-FFF2-40B4-BE49-F238E27FC236}">
                <a16:creationId xmlns:a16="http://schemas.microsoft.com/office/drawing/2014/main" id="{01E9232E-6F9B-4428-B121-5305BB036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843" y="2916085"/>
            <a:ext cx="1929124" cy="1356766"/>
          </a:xfrm>
          <a:prstGeom prst="rect">
            <a:avLst/>
          </a:prstGeom>
        </p:spPr>
      </p:pic>
      <p:sp>
        <p:nvSpPr>
          <p:cNvPr id="29" name="正方形/長方形 28">
            <a:extLst>
              <a:ext uri="{FF2B5EF4-FFF2-40B4-BE49-F238E27FC236}">
                <a16:creationId xmlns:a16="http://schemas.microsoft.com/office/drawing/2014/main" id="{EE172495-C3FE-4CF3-B3B6-DC3F37A6374A}"/>
              </a:ext>
            </a:extLst>
          </p:cNvPr>
          <p:cNvSpPr/>
          <p:nvPr/>
        </p:nvSpPr>
        <p:spPr>
          <a:xfrm>
            <a:off x="4423958" y="3986202"/>
            <a:ext cx="1027236" cy="67476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BFFF5F7A-1FD3-4A8D-862C-ED6D02DA8AFD}"/>
              </a:ext>
            </a:extLst>
          </p:cNvPr>
          <p:cNvSpPr txBox="1"/>
          <p:nvPr/>
        </p:nvSpPr>
        <p:spPr>
          <a:xfrm>
            <a:off x="4505177" y="4001614"/>
            <a:ext cx="400050" cy="307777"/>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①</a:t>
            </a:r>
          </a:p>
        </p:txBody>
      </p:sp>
      <p:sp>
        <p:nvSpPr>
          <p:cNvPr id="31" name="テキスト ボックス 30">
            <a:extLst>
              <a:ext uri="{FF2B5EF4-FFF2-40B4-BE49-F238E27FC236}">
                <a16:creationId xmlns:a16="http://schemas.microsoft.com/office/drawing/2014/main" id="{53CF28C7-30F3-41A3-B912-FF5B9738B2DD}"/>
              </a:ext>
            </a:extLst>
          </p:cNvPr>
          <p:cNvSpPr txBox="1"/>
          <p:nvPr/>
        </p:nvSpPr>
        <p:spPr>
          <a:xfrm>
            <a:off x="5012458" y="4001614"/>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②</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2" name="テキスト ボックス 31">
            <a:extLst>
              <a:ext uri="{FF2B5EF4-FFF2-40B4-BE49-F238E27FC236}">
                <a16:creationId xmlns:a16="http://schemas.microsoft.com/office/drawing/2014/main" id="{2F33EDFF-D254-458A-88AC-C47ABE0E6A2F}"/>
              </a:ext>
            </a:extLst>
          </p:cNvPr>
          <p:cNvSpPr txBox="1"/>
          <p:nvPr/>
        </p:nvSpPr>
        <p:spPr>
          <a:xfrm>
            <a:off x="4505177" y="4338606"/>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④</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3" name="テキスト ボックス 32">
            <a:extLst>
              <a:ext uri="{FF2B5EF4-FFF2-40B4-BE49-F238E27FC236}">
                <a16:creationId xmlns:a16="http://schemas.microsoft.com/office/drawing/2014/main" id="{FDA01C82-6873-41D3-A58C-8CDBEA6E38BA}"/>
              </a:ext>
            </a:extLst>
          </p:cNvPr>
          <p:cNvSpPr txBox="1"/>
          <p:nvPr/>
        </p:nvSpPr>
        <p:spPr>
          <a:xfrm>
            <a:off x="5018699" y="4338606"/>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③</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7" name="図 6" descr="光 が含まれている画像&#10;&#10;自動的に生成された説明">
            <a:extLst>
              <a:ext uri="{FF2B5EF4-FFF2-40B4-BE49-F238E27FC236}">
                <a16:creationId xmlns:a16="http://schemas.microsoft.com/office/drawing/2014/main" id="{2B76DA21-8575-4355-B4D2-ED7EAD57D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690" y="2639655"/>
            <a:ext cx="878685" cy="1580441"/>
          </a:xfrm>
          <a:prstGeom prst="rect">
            <a:avLst/>
          </a:prstGeom>
        </p:spPr>
      </p:pic>
      <p:pic>
        <p:nvPicPr>
          <p:cNvPr id="11" name="図 10">
            <a:extLst>
              <a:ext uri="{FF2B5EF4-FFF2-40B4-BE49-F238E27FC236}">
                <a16:creationId xmlns:a16="http://schemas.microsoft.com/office/drawing/2014/main" id="{1D69F007-5ECA-4405-BD80-3BD8B76DF5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6387" y="5071166"/>
            <a:ext cx="1375902" cy="1413503"/>
          </a:xfrm>
          <a:prstGeom prst="rect">
            <a:avLst/>
          </a:prstGeom>
        </p:spPr>
      </p:pic>
      <p:pic>
        <p:nvPicPr>
          <p:cNvPr id="24" name="図 23" descr="時計 が含まれている画像&#10;&#10;自動的に生成された説明">
            <a:extLst>
              <a:ext uri="{FF2B5EF4-FFF2-40B4-BE49-F238E27FC236}">
                <a16:creationId xmlns:a16="http://schemas.microsoft.com/office/drawing/2014/main" id="{2E1119DE-7714-48E4-840F-F96E0AF115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4881" y="4774550"/>
            <a:ext cx="1944236" cy="1710742"/>
          </a:xfrm>
          <a:prstGeom prst="rect">
            <a:avLst/>
          </a:prstGeom>
        </p:spPr>
      </p:pic>
      <p:sp>
        <p:nvSpPr>
          <p:cNvPr id="2" name="矢印: 右 1">
            <a:extLst>
              <a:ext uri="{FF2B5EF4-FFF2-40B4-BE49-F238E27FC236}">
                <a16:creationId xmlns:a16="http://schemas.microsoft.com/office/drawing/2014/main" id="{67156037-A6F1-45F9-9858-64811FBAD24F}"/>
              </a:ext>
            </a:extLst>
          </p:cNvPr>
          <p:cNvSpPr/>
          <p:nvPr/>
        </p:nvSpPr>
        <p:spPr>
          <a:xfrm>
            <a:off x="4763475" y="3104267"/>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矢印: 右 24">
            <a:extLst>
              <a:ext uri="{FF2B5EF4-FFF2-40B4-BE49-F238E27FC236}">
                <a16:creationId xmlns:a16="http://schemas.microsoft.com/office/drawing/2014/main" id="{76C027B6-73F5-423C-9947-14BAF6E23D3E}"/>
              </a:ext>
            </a:extLst>
          </p:cNvPr>
          <p:cNvSpPr/>
          <p:nvPr/>
        </p:nvSpPr>
        <p:spPr>
          <a:xfrm rot="10800000">
            <a:off x="4726833" y="5359156"/>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矢印: 右 25">
            <a:extLst>
              <a:ext uri="{FF2B5EF4-FFF2-40B4-BE49-F238E27FC236}">
                <a16:creationId xmlns:a16="http://schemas.microsoft.com/office/drawing/2014/main" id="{6FACFD73-C90A-45C6-ABF6-984F87445985}"/>
              </a:ext>
            </a:extLst>
          </p:cNvPr>
          <p:cNvSpPr/>
          <p:nvPr/>
        </p:nvSpPr>
        <p:spPr>
          <a:xfrm rot="5400000">
            <a:off x="6518881" y="4194594"/>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51175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5ED08CC-E1AF-4AB1-AB05-F0ADD27243FE}"/>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spcAft>
                <a:spcPts val="500"/>
              </a:spcAft>
            </a:pPr>
            <a:endParaRPr lang="ja-JP" altLang="en-US" sz="1800" spc="300" dirty="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5D4CF7BB-8CBE-4D91-A785-1BED49408A62}"/>
              </a:ext>
            </a:extLst>
          </p:cNvPr>
          <p:cNvSpPr txBox="1"/>
          <p:nvPr/>
        </p:nvSpPr>
        <p:spPr>
          <a:xfrm>
            <a:off x="633000" y="774626"/>
            <a:ext cx="8640000" cy="1772280"/>
          </a:xfrm>
          <a:prstGeom prst="rect">
            <a:avLst/>
          </a:prstGeom>
          <a:noFill/>
        </p:spPr>
        <p:txBody>
          <a:bodyPr wrap="square" rtlCol="0">
            <a:spAutoFit/>
          </a:bodyPr>
          <a:lstStyle/>
          <a:p>
            <a:pPr>
              <a:spcAft>
                <a:spcPts val="500"/>
              </a:spcAft>
            </a:pPr>
            <a:r>
              <a:rPr lang="ja-JP" altLang="en-US" sz="3500" b="1" spc="300" dirty="0">
                <a:latin typeface="HG丸ｺﾞｼｯｸM-PRO" panose="020F0600000000000000" pitchFamily="50" charset="-128"/>
                <a:ea typeface="HG丸ｺﾞｼｯｸM-PRO" panose="020F0600000000000000" pitchFamily="50" charset="-128"/>
              </a:rPr>
              <a:t>人とのきょり感が守られないとき、</a:t>
            </a:r>
            <a:endParaRPr lang="en-US" altLang="ja-JP" sz="3500" b="1" spc="300" dirty="0">
              <a:latin typeface="HG丸ｺﾞｼｯｸM-PRO" panose="020F0600000000000000" pitchFamily="50" charset="-128"/>
              <a:ea typeface="HG丸ｺﾞｼｯｸM-PRO" panose="020F0600000000000000" pitchFamily="50" charset="-128"/>
            </a:endParaRPr>
          </a:p>
          <a:p>
            <a:pPr>
              <a:spcAft>
                <a:spcPts val="500"/>
              </a:spcAft>
            </a:pPr>
            <a:r>
              <a:rPr lang="en-US" altLang="ja-JP" sz="3500" b="1" spc="300" dirty="0">
                <a:latin typeface="HG丸ｺﾞｼｯｸM-PRO" panose="020F0600000000000000" pitchFamily="50" charset="-128"/>
                <a:ea typeface="HG丸ｺﾞｼｯｸM-PRO" panose="020F0600000000000000" pitchFamily="50" charset="-128"/>
              </a:rPr>
              <a:t>SNS</a:t>
            </a:r>
            <a:r>
              <a:rPr lang="ja-JP" altLang="en-US" sz="3500" b="1" spc="300" dirty="0">
                <a:latin typeface="HG丸ｺﾞｼｯｸM-PRO" panose="020F0600000000000000" pitchFamily="50" charset="-128"/>
                <a:ea typeface="HG丸ｺﾞｼｯｸM-PRO" panose="020F0600000000000000" pitchFamily="50" charset="-128"/>
              </a:rPr>
              <a:t>でこわい思いをしそうに</a:t>
            </a:r>
            <a:br>
              <a:rPr lang="en-US" altLang="ja-JP" sz="3500" b="1" spc="300" dirty="0">
                <a:latin typeface="HG丸ｺﾞｼｯｸM-PRO" panose="020F0600000000000000" pitchFamily="50" charset="-128"/>
                <a:ea typeface="HG丸ｺﾞｼｯｸM-PRO" panose="020F0600000000000000" pitchFamily="50" charset="-128"/>
              </a:rPr>
            </a:br>
            <a:r>
              <a:rPr lang="ja-JP" altLang="en-US" sz="3500" b="1" spc="300" dirty="0">
                <a:latin typeface="HG丸ｺﾞｼｯｸM-PRO" panose="020F0600000000000000" pitchFamily="50" charset="-128"/>
                <a:ea typeface="HG丸ｺﾞｼｯｸM-PRO" panose="020F0600000000000000" pitchFamily="50" charset="-128"/>
              </a:rPr>
              <a:t>なったときはどうしたらいいかな？</a:t>
            </a:r>
            <a:endParaRPr lang="en-US" altLang="ja-JP" sz="3500" b="1" spc="300" dirty="0">
              <a:latin typeface="HG丸ｺﾞｼｯｸM-PRO" panose="020F0600000000000000" pitchFamily="50" charset="-128"/>
              <a:ea typeface="HG丸ｺﾞｼｯｸM-PRO" panose="020F0600000000000000" pitchFamily="50" charset="-128"/>
            </a:endParaRPr>
          </a:p>
        </p:txBody>
      </p:sp>
      <p:sp>
        <p:nvSpPr>
          <p:cNvPr id="50" name="テキスト ボックス 49">
            <a:extLst>
              <a:ext uri="{FF2B5EF4-FFF2-40B4-BE49-F238E27FC236}">
                <a16:creationId xmlns:a16="http://schemas.microsoft.com/office/drawing/2014/main" id="{EA795DDA-8CC8-49AB-B9E5-E0329A7CEF36}"/>
              </a:ext>
            </a:extLst>
          </p:cNvPr>
          <p:cNvSpPr txBox="1"/>
          <p:nvPr/>
        </p:nvSpPr>
        <p:spPr>
          <a:xfrm>
            <a:off x="4133452" y="5598044"/>
            <a:ext cx="5139548" cy="584775"/>
          </a:xfrm>
          <a:prstGeom prst="rect">
            <a:avLst/>
          </a:prstGeom>
          <a:noFill/>
        </p:spPr>
        <p:txBody>
          <a:bodyPr wrap="none" rtlCol="0">
            <a:spAutoFit/>
          </a:bodyPr>
          <a:lstStyle/>
          <a:p>
            <a:pPr algn="l">
              <a:spcAft>
                <a:spcPts val="500"/>
              </a:spcAft>
            </a:pPr>
            <a:r>
              <a:rPr lang="ja-JP" altLang="en-US" sz="3200" b="1" spc="300" dirty="0">
                <a:latin typeface="HG丸ｺﾞｼｯｸM-PRO" panose="020F0600000000000000" pitchFamily="50" charset="-128"/>
                <a:ea typeface="HG丸ｺﾞｼｯｸM-PRO" panose="020F0600000000000000" pitchFamily="50" charset="-128"/>
              </a:rPr>
              <a:t>みんなで考えてみよう！</a:t>
            </a:r>
            <a:endParaRPr lang="en-US" altLang="ja-JP" sz="3200" b="1" spc="300" dirty="0">
              <a:latin typeface="HG丸ｺﾞｼｯｸM-PRO" panose="020F0600000000000000" pitchFamily="50" charset="-128"/>
              <a:ea typeface="HG丸ｺﾞｼｯｸM-PRO" panose="020F0600000000000000" pitchFamily="50" charset="-128"/>
            </a:endParaRPr>
          </a:p>
        </p:txBody>
      </p:sp>
      <p:sp>
        <p:nvSpPr>
          <p:cNvPr id="25" name="テキスト ボックス 1">
            <a:extLst>
              <a:ext uri="{FF2B5EF4-FFF2-40B4-BE49-F238E27FC236}">
                <a16:creationId xmlns:a16="http://schemas.microsoft.com/office/drawing/2014/main" id="{AE60432D-3DB5-454B-A5DE-85C164B23018}"/>
              </a:ext>
            </a:extLst>
          </p:cNvPr>
          <p:cNvSpPr txBox="1"/>
          <p:nvPr/>
        </p:nvSpPr>
        <p:spPr>
          <a:xfrm>
            <a:off x="8280000" y="180000"/>
            <a:ext cx="1569660" cy="36933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丸ｺﾞｼｯｸM-PRO" panose="020F0600000000000000" pitchFamily="50" charset="-128"/>
                <a:ea typeface="HG丸ｺﾞｼｯｸM-PRO" panose="020F0600000000000000" pitchFamily="50" charset="-128"/>
              </a:rPr>
              <a:t>ワークシート</a:t>
            </a:r>
          </a:p>
        </p:txBody>
      </p:sp>
      <p:grpSp>
        <p:nvGrpSpPr>
          <p:cNvPr id="6" name="グループ化 5">
            <a:extLst>
              <a:ext uri="{FF2B5EF4-FFF2-40B4-BE49-F238E27FC236}">
                <a16:creationId xmlns:a16="http://schemas.microsoft.com/office/drawing/2014/main" id="{B2FD8C70-2012-4AFA-8C4F-FCA8DEF5299C}"/>
              </a:ext>
            </a:extLst>
          </p:cNvPr>
          <p:cNvGrpSpPr/>
          <p:nvPr/>
        </p:nvGrpSpPr>
        <p:grpSpPr>
          <a:xfrm>
            <a:off x="2337027" y="3081054"/>
            <a:ext cx="5231946" cy="2656347"/>
            <a:chOff x="2371863" y="3081054"/>
            <a:chExt cx="5231946" cy="2656347"/>
          </a:xfrm>
        </p:grpSpPr>
        <p:grpSp>
          <p:nvGrpSpPr>
            <p:cNvPr id="4" name="グループ化 3">
              <a:extLst>
                <a:ext uri="{FF2B5EF4-FFF2-40B4-BE49-F238E27FC236}">
                  <a16:creationId xmlns:a16="http://schemas.microsoft.com/office/drawing/2014/main" id="{BA598DC0-C6E2-4B5B-B381-15C4C58139FF}"/>
                </a:ext>
              </a:extLst>
            </p:cNvPr>
            <p:cNvGrpSpPr/>
            <p:nvPr/>
          </p:nvGrpSpPr>
          <p:grpSpPr>
            <a:xfrm>
              <a:off x="2371863" y="3081054"/>
              <a:ext cx="3544156" cy="1760618"/>
              <a:chOff x="2371863" y="3081054"/>
              <a:chExt cx="3544156" cy="1760618"/>
            </a:xfrm>
          </p:grpSpPr>
          <p:grpSp>
            <p:nvGrpSpPr>
              <p:cNvPr id="41" name="Group 75">
                <a:extLst>
                  <a:ext uri="{FF2B5EF4-FFF2-40B4-BE49-F238E27FC236}">
                    <a16:creationId xmlns:a16="http://schemas.microsoft.com/office/drawing/2014/main" id="{6C0AA00F-149A-46B1-BFF9-7822A37BDC2B}"/>
                  </a:ext>
                </a:extLst>
              </p:cNvPr>
              <p:cNvGrpSpPr>
                <a:grpSpLocks/>
              </p:cNvGrpSpPr>
              <p:nvPr/>
            </p:nvGrpSpPr>
            <p:grpSpPr bwMode="auto">
              <a:xfrm>
                <a:off x="5795429" y="4631693"/>
                <a:ext cx="120590" cy="109440"/>
                <a:chOff x="5627" y="1871"/>
                <a:chExt cx="66" cy="62"/>
              </a:xfrm>
            </p:grpSpPr>
            <p:sp>
              <p:nvSpPr>
                <p:cNvPr id="42" name="Freeform 76">
                  <a:extLst>
                    <a:ext uri="{FF2B5EF4-FFF2-40B4-BE49-F238E27FC236}">
                      <a16:creationId xmlns:a16="http://schemas.microsoft.com/office/drawing/2014/main" id="{F274DE7D-AA5F-4ED2-A5F4-2C147DCC2B04}"/>
                    </a:ext>
                  </a:extLst>
                </p:cNvPr>
                <p:cNvSpPr>
                  <a:spLocks noChangeAspect="1"/>
                </p:cNvSpPr>
                <p:nvPr/>
              </p:nvSpPr>
              <p:spPr bwMode="gray">
                <a:xfrm>
                  <a:off x="5627" y="1871"/>
                  <a:ext cx="66" cy="62"/>
                </a:xfrm>
                <a:custGeom>
                  <a:avLst/>
                  <a:gdLst>
                    <a:gd name="T0" fmla="*/ 0 w 28"/>
                    <a:gd name="T1" fmla="*/ 13 h 26"/>
                    <a:gd name="T2" fmla="*/ 14 w 28"/>
                    <a:gd name="T3" fmla="*/ 0 h 26"/>
                    <a:gd name="T4" fmla="*/ 14 w 28"/>
                    <a:gd name="T5" fmla="*/ 0 h 26"/>
                    <a:gd name="T6" fmla="*/ 28 w 28"/>
                    <a:gd name="T7" fmla="*/ 13 h 26"/>
                    <a:gd name="T8" fmla="*/ 28 w 28"/>
                    <a:gd name="T9" fmla="*/ 13 h 26"/>
                    <a:gd name="T10" fmla="*/ 14 w 28"/>
                    <a:gd name="T11" fmla="*/ 26 h 26"/>
                    <a:gd name="T12" fmla="*/ 14 w 28"/>
                    <a:gd name="T13" fmla="*/ 26 h 26"/>
                    <a:gd name="T14" fmla="*/ 0 w 28"/>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6">
                      <a:moveTo>
                        <a:pt x="0" y="13"/>
                      </a:moveTo>
                      <a:cubicBezTo>
                        <a:pt x="0" y="6"/>
                        <a:pt x="7" y="0"/>
                        <a:pt x="14" y="0"/>
                      </a:cubicBezTo>
                      <a:cubicBezTo>
                        <a:pt x="14" y="0"/>
                        <a:pt x="14" y="0"/>
                        <a:pt x="14" y="0"/>
                      </a:cubicBezTo>
                      <a:cubicBezTo>
                        <a:pt x="22" y="0"/>
                        <a:pt x="28" y="6"/>
                        <a:pt x="28" y="13"/>
                      </a:cubicBezTo>
                      <a:cubicBezTo>
                        <a:pt x="28" y="13"/>
                        <a:pt x="28" y="13"/>
                        <a:pt x="28" y="13"/>
                      </a:cubicBezTo>
                      <a:cubicBezTo>
                        <a:pt x="28" y="20"/>
                        <a:pt x="22" y="26"/>
                        <a:pt x="14" y="26"/>
                      </a:cubicBezTo>
                      <a:cubicBezTo>
                        <a:pt x="14" y="26"/>
                        <a:pt x="14" y="26"/>
                        <a:pt x="14" y="26"/>
                      </a:cubicBezTo>
                      <a:cubicBezTo>
                        <a:pt x="7" y="26"/>
                        <a:pt x="0" y="20"/>
                        <a:pt x="0" y="13"/>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3" name="Freeform 77">
                  <a:extLst>
                    <a:ext uri="{FF2B5EF4-FFF2-40B4-BE49-F238E27FC236}">
                      <a16:creationId xmlns:a16="http://schemas.microsoft.com/office/drawing/2014/main" id="{248196B0-BEA4-45E6-9B09-1C36704625AA}"/>
                    </a:ext>
                  </a:extLst>
                </p:cNvPr>
                <p:cNvSpPr>
                  <a:spLocks noChangeAspect="1"/>
                </p:cNvSpPr>
                <p:nvPr/>
              </p:nvSpPr>
              <p:spPr bwMode="gray">
                <a:xfrm>
                  <a:off x="5636" y="1881"/>
                  <a:ext cx="48" cy="42"/>
                </a:xfrm>
                <a:custGeom>
                  <a:avLst/>
                  <a:gdLst>
                    <a:gd name="T0" fmla="*/ 0 w 20"/>
                    <a:gd name="T1" fmla="*/ 9 h 18"/>
                    <a:gd name="T2" fmla="*/ 10 w 20"/>
                    <a:gd name="T3" fmla="*/ 18 h 18"/>
                    <a:gd name="T4" fmla="*/ 10 w 20"/>
                    <a:gd name="T5" fmla="*/ 18 h 18"/>
                    <a:gd name="T6" fmla="*/ 20 w 20"/>
                    <a:gd name="T7" fmla="*/ 9 h 18"/>
                    <a:gd name="T8" fmla="*/ 20 w 20"/>
                    <a:gd name="T9" fmla="*/ 9 h 18"/>
                    <a:gd name="T10" fmla="*/ 10 w 20"/>
                    <a:gd name="T11" fmla="*/ 0 h 18"/>
                    <a:gd name="T12" fmla="*/ 10 w 20"/>
                    <a:gd name="T13" fmla="*/ 0 h 18"/>
                    <a:gd name="T14" fmla="*/ 0 w 20"/>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0" y="9"/>
                      </a:moveTo>
                      <a:cubicBezTo>
                        <a:pt x="0" y="13"/>
                        <a:pt x="5" y="18"/>
                        <a:pt x="10" y="18"/>
                      </a:cubicBezTo>
                      <a:cubicBezTo>
                        <a:pt x="10" y="18"/>
                        <a:pt x="10" y="18"/>
                        <a:pt x="10" y="18"/>
                      </a:cubicBezTo>
                      <a:cubicBezTo>
                        <a:pt x="16" y="18"/>
                        <a:pt x="20" y="13"/>
                        <a:pt x="20" y="9"/>
                      </a:cubicBezTo>
                      <a:cubicBezTo>
                        <a:pt x="20" y="9"/>
                        <a:pt x="20" y="9"/>
                        <a:pt x="20" y="9"/>
                      </a:cubicBezTo>
                      <a:cubicBezTo>
                        <a:pt x="20" y="4"/>
                        <a:pt x="16" y="0"/>
                        <a:pt x="10" y="0"/>
                      </a:cubicBezTo>
                      <a:cubicBezTo>
                        <a:pt x="10" y="0"/>
                        <a:pt x="10" y="0"/>
                        <a:pt x="10" y="0"/>
                      </a:cubicBezTo>
                      <a:cubicBezTo>
                        <a:pt x="5"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4" name="Group 78">
                <a:extLst>
                  <a:ext uri="{FF2B5EF4-FFF2-40B4-BE49-F238E27FC236}">
                    <a16:creationId xmlns:a16="http://schemas.microsoft.com/office/drawing/2014/main" id="{A3291CF9-8A7E-4E6A-9A70-0F74BA4F7190}"/>
                  </a:ext>
                </a:extLst>
              </p:cNvPr>
              <p:cNvGrpSpPr>
                <a:grpSpLocks/>
              </p:cNvGrpSpPr>
              <p:nvPr/>
            </p:nvGrpSpPr>
            <p:grpSpPr bwMode="auto">
              <a:xfrm>
                <a:off x="5375694" y="4373773"/>
                <a:ext cx="200032" cy="203200"/>
                <a:chOff x="5602" y="663"/>
                <a:chExt cx="116" cy="104"/>
              </a:xfrm>
            </p:grpSpPr>
            <p:sp>
              <p:nvSpPr>
                <p:cNvPr id="45" name="Oval 79">
                  <a:extLst>
                    <a:ext uri="{FF2B5EF4-FFF2-40B4-BE49-F238E27FC236}">
                      <a16:creationId xmlns:a16="http://schemas.microsoft.com/office/drawing/2014/main" id="{DD3E1377-0B31-4FDC-B8FC-8B2A92988F36}"/>
                    </a:ext>
                  </a:extLst>
                </p:cNvPr>
                <p:cNvSpPr>
                  <a:spLocks noChangeAspect="1" noChangeArrowheads="1"/>
                </p:cNvSpPr>
                <p:nvPr/>
              </p:nvSpPr>
              <p:spPr bwMode="gray">
                <a:xfrm>
                  <a:off x="5602" y="663"/>
                  <a:ext cx="116" cy="104"/>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6" name="Oval 80">
                  <a:extLst>
                    <a:ext uri="{FF2B5EF4-FFF2-40B4-BE49-F238E27FC236}">
                      <a16:creationId xmlns:a16="http://schemas.microsoft.com/office/drawing/2014/main" id="{D4711FC6-A5FC-40F5-B32E-14457634DB8B}"/>
                    </a:ext>
                  </a:extLst>
                </p:cNvPr>
                <p:cNvSpPr>
                  <a:spLocks noChangeAspect="1" noChangeArrowheads="1"/>
                </p:cNvSpPr>
                <p:nvPr/>
              </p:nvSpPr>
              <p:spPr bwMode="gray">
                <a:xfrm>
                  <a:off x="5612" y="672"/>
                  <a:ext cx="97" cy="8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47" name="Group 81">
                <a:extLst>
                  <a:ext uri="{FF2B5EF4-FFF2-40B4-BE49-F238E27FC236}">
                    <a16:creationId xmlns:a16="http://schemas.microsoft.com/office/drawing/2014/main" id="{AD94A81B-DACE-4789-A90B-3B2B90BACAF4}"/>
                  </a:ext>
                </a:extLst>
              </p:cNvPr>
              <p:cNvGrpSpPr>
                <a:grpSpLocks/>
              </p:cNvGrpSpPr>
              <p:nvPr/>
            </p:nvGrpSpPr>
            <p:grpSpPr bwMode="auto">
              <a:xfrm>
                <a:off x="5600326" y="4529605"/>
                <a:ext cx="172932" cy="142744"/>
                <a:chOff x="5621" y="1253"/>
                <a:chExt cx="78" cy="71"/>
              </a:xfrm>
            </p:grpSpPr>
            <p:sp>
              <p:nvSpPr>
                <p:cNvPr id="48" name="Oval 82">
                  <a:extLst>
                    <a:ext uri="{FF2B5EF4-FFF2-40B4-BE49-F238E27FC236}">
                      <a16:creationId xmlns:a16="http://schemas.microsoft.com/office/drawing/2014/main" id="{A954A482-96DE-439C-BE77-6BBC05185338}"/>
                    </a:ext>
                  </a:extLst>
                </p:cNvPr>
                <p:cNvSpPr>
                  <a:spLocks noChangeAspect="1" noChangeArrowheads="1"/>
                </p:cNvSpPr>
                <p:nvPr/>
              </p:nvSpPr>
              <p:spPr bwMode="gray">
                <a:xfrm>
                  <a:off x="5621" y="1253"/>
                  <a:ext cx="78" cy="71"/>
                </a:xfrm>
                <a:prstGeom prst="ellipse">
                  <a:avLst/>
                </a:prstGeom>
                <a:solidFill>
                  <a:srgbClr val="5C5C5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9" name="Oval 83">
                  <a:extLst>
                    <a:ext uri="{FF2B5EF4-FFF2-40B4-BE49-F238E27FC236}">
                      <a16:creationId xmlns:a16="http://schemas.microsoft.com/office/drawing/2014/main" id="{E64048FD-35C8-4BDE-A07C-8FA162AB5486}"/>
                    </a:ext>
                  </a:extLst>
                </p:cNvPr>
                <p:cNvSpPr>
                  <a:spLocks noChangeAspect="1" noChangeArrowheads="1"/>
                </p:cNvSpPr>
                <p:nvPr/>
              </p:nvSpPr>
              <p:spPr bwMode="gray">
                <a:xfrm>
                  <a:off x="5631" y="1263"/>
                  <a:ext cx="59" cy="5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38" name="Group 46">
                <a:extLst>
                  <a:ext uri="{FF2B5EF4-FFF2-40B4-BE49-F238E27FC236}">
                    <a16:creationId xmlns:a16="http://schemas.microsoft.com/office/drawing/2014/main" id="{45CF3EA9-4329-483E-8563-A33B9B7F78EF}"/>
                  </a:ext>
                </a:extLst>
              </p:cNvPr>
              <p:cNvGrpSpPr>
                <a:grpSpLocks noChangeAspect="1"/>
              </p:cNvGrpSpPr>
              <p:nvPr/>
            </p:nvGrpSpPr>
            <p:grpSpPr bwMode="auto">
              <a:xfrm>
                <a:off x="2371863" y="3081054"/>
                <a:ext cx="3133700" cy="1760618"/>
                <a:chOff x="4662" y="1391"/>
                <a:chExt cx="1204" cy="685"/>
              </a:xfrm>
            </p:grpSpPr>
            <p:sp>
              <p:nvSpPr>
                <p:cNvPr id="39" name="Freeform 47">
                  <a:extLst>
                    <a:ext uri="{FF2B5EF4-FFF2-40B4-BE49-F238E27FC236}">
                      <a16:creationId xmlns:a16="http://schemas.microsoft.com/office/drawing/2014/main" id="{836A17C0-F122-4141-AEAC-6DE88446DB66}"/>
                    </a:ext>
                  </a:extLst>
                </p:cNvPr>
                <p:cNvSpPr>
                  <a:spLocks noChangeAspect="1"/>
                </p:cNvSpPr>
                <p:nvPr/>
              </p:nvSpPr>
              <p:spPr bwMode="gray">
                <a:xfrm>
                  <a:off x="4662" y="1391"/>
                  <a:ext cx="1204" cy="685"/>
                </a:xfrm>
                <a:custGeom>
                  <a:avLst/>
                  <a:gdLst>
                    <a:gd name="T0" fmla="*/ 459 w 510"/>
                    <a:gd name="T1" fmla="*/ 125 h 290"/>
                    <a:gd name="T2" fmla="*/ 480 w 510"/>
                    <a:gd name="T3" fmla="*/ 72 h 290"/>
                    <a:gd name="T4" fmla="*/ 475 w 510"/>
                    <a:gd name="T5" fmla="*/ 57 h 290"/>
                    <a:gd name="T6" fmla="*/ 453 w 510"/>
                    <a:gd name="T7" fmla="*/ 48 h 290"/>
                    <a:gd name="T8" fmla="*/ 406 w 510"/>
                    <a:gd name="T9" fmla="*/ 56 h 290"/>
                    <a:gd name="T10" fmla="*/ 393 w 510"/>
                    <a:gd name="T11" fmla="*/ 54 h 290"/>
                    <a:gd name="T12" fmla="*/ 374 w 510"/>
                    <a:gd name="T13" fmla="*/ 25 h 290"/>
                    <a:gd name="T14" fmla="*/ 334 w 510"/>
                    <a:gd name="T15" fmla="*/ 0 h 290"/>
                    <a:gd name="T16" fmla="*/ 331 w 510"/>
                    <a:gd name="T17" fmla="*/ 0 h 290"/>
                    <a:gd name="T18" fmla="*/ 295 w 510"/>
                    <a:gd name="T19" fmla="*/ 22 h 290"/>
                    <a:gd name="T20" fmla="*/ 257 w 510"/>
                    <a:gd name="T21" fmla="*/ 43 h 290"/>
                    <a:gd name="T22" fmla="*/ 220 w 510"/>
                    <a:gd name="T23" fmla="*/ 22 h 290"/>
                    <a:gd name="T24" fmla="*/ 182 w 510"/>
                    <a:gd name="T25" fmla="*/ 0 h 290"/>
                    <a:gd name="T26" fmla="*/ 177 w 510"/>
                    <a:gd name="T27" fmla="*/ 0 h 290"/>
                    <a:gd name="T28" fmla="*/ 143 w 510"/>
                    <a:gd name="T29" fmla="*/ 25 h 290"/>
                    <a:gd name="T30" fmla="*/ 117 w 510"/>
                    <a:gd name="T31" fmla="*/ 54 h 290"/>
                    <a:gd name="T32" fmla="*/ 105 w 510"/>
                    <a:gd name="T33" fmla="*/ 56 h 290"/>
                    <a:gd name="T34" fmla="*/ 58 w 510"/>
                    <a:gd name="T35" fmla="*/ 46 h 290"/>
                    <a:gd name="T36" fmla="*/ 36 w 510"/>
                    <a:gd name="T37" fmla="*/ 57 h 290"/>
                    <a:gd name="T38" fmla="*/ 30 w 510"/>
                    <a:gd name="T39" fmla="*/ 73 h 290"/>
                    <a:gd name="T40" fmla="*/ 41 w 510"/>
                    <a:gd name="T41" fmla="*/ 101 h 290"/>
                    <a:gd name="T42" fmla="*/ 52 w 510"/>
                    <a:gd name="T43" fmla="*/ 124 h 290"/>
                    <a:gd name="T44" fmla="*/ 51 w 510"/>
                    <a:gd name="T45" fmla="*/ 128 h 290"/>
                    <a:gd name="T46" fmla="*/ 24 w 510"/>
                    <a:gd name="T47" fmla="*/ 149 h 290"/>
                    <a:gd name="T48" fmla="*/ 0 w 510"/>
                    <a:gd name="T49" fmla="*/ 177 h 290"/>
                    <a:gd name="T50" fmla="*/ 0 w 510"/>
                    <a:gd name="T51" fmla="*/ 180 h 290"/>
                    <a:gd name="T52" fmla="*/ 30 w 510"/>
                    <a:gd name="T53" fmla="*/ 205 h 290"/>
                    <a:gd name="T54" fmla="*/ 69 w 510"/>
                    <a:gd name="T55" fmla="*/ 218 h 290"/>
                    <a:gd name="T56" fmla="*/ 79 w 510"/>
                    <a:gd name="T57" fmla="*/ 246 h 290"/>
                    <a:gd name="T58" fmla="*/ 100 w 510"/>
                    <a:gd name="T59" fmla="*/ 273 h 290"/>
                    <a:gd name="T60" fmla="*/ 117 w 510"/>
                    <a:gd name="T61" fmla="*/ 277 h 290"/>
                    <a:gd name="T62" fmla="*/ 183 w 510"/>
                    <a:gd name="T63" fmla="*/ 252 h 290"/>
                    <a:gd name="T64" fmla="*/ 215 w 510"/>
                    <a:gd name="T65" fmla="*/ 270 h 290"/>
                    <a:gd name="T66" fmla="*/ 257 w 510"/>
                    <a:gd name="T67" fmla="*/ 290 h 290"/>
                    <a:gd name="T68" fmla="*/ 257 w 510"/>
                    <a:gd name="T69" fmla="*/ 290 h 290"/>
                    <a:gd name="T70" fmla="*/ 298 w 510"/>
                    <a:gd name="T71" fmla="*/ 270 h 290"/>
                    <a:gd name="T72" fmla="*/ 328 w 510"/>
                    <a:gd name="T73" fmla="*/ 252 h 290"/>
                    <a:gd name="T74" fmla="*/ 394 w 510"/>
                    <a:gd name="T75" fmla="*/ 278 h 290"/>
                    <a:gd name="T76" fmla="*/ 410 w 510"/>
                    <a:gd name="T77" fmla="*/ 274 h 290"/>
                    <a:gd name="T78" fmla="*/ 431 w 510"/>
                    <a:gd name="T79" fmla="*/ 247 h 290"/>
                    <a:gd name="T80" fmla="*/ 442 w 510"/>
                    <a:gd name="T81" fmla="*/ 220 h 290"/>
                    <a:gd name="T82" fmla="*/ 480 w 510"/>
                    <a:gd name="T83" fmla="*/ 207 h 290"/>
                    <a:gd name="T84" fmla="*/ 510 w 510"/>
                    <a:gd name="T85" fmla="*/ 179 h 290"/>
                    <a:gd name="T86" fmla="*/ 510 w 510"/>
                    <a:gd name="T87" fmla="*/ 178 h 290"/>
                    <a:gd name="T88" fmla="*/ 485 w 510"/>
                    <a:gd name="T89" fmla="*/ 151 h 290"/>
                    <a:gd name="T90" fmla="*/ 459 w 510"/>
                    <a:gd name="T91" fmla="*/ 12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0" h="290">
                      <a:moveTo>
                        <a:pt x="459" y="128"/>
                      </a:moveTo>
                      <a:cubicBezTo>
                        <a:pt x="459" y="127"/>
                        <a:pt x="459" y="126"/>
                        <a:pt x="459" y="125"/>
                      </a:cubicBezTo>
                      <a:cubicBezTo>
                        <a:pt x="459" y="125"/>
                        <a:pt x="459" y="125"/>
                        <a:pt x="459" y="125"/>
                      </a:cubicBezTo>
                      <a:cubicBezTo>
                        <a:pt x="459" y="108"/>
                        <a:pt x="480" y="91"/>
                        <a:pt x="480" y="72"/>
                      </a:cubicBezTo>
                      <a:cubicBezTo>
                        <a:pt x="480" y="72"/>
                        <a:pt x="480" y="72"/>
                        <a:pt x="480" y="72"/>
                      </a:cubicBezTo>
                      <a:cubicBezTo>
                        <a:pt x="481" y="67"/>
                        <a:pt x="479" y="62"/>
                        <a:pt x="475" y="57"/>
                      </a:cubicBezTo>
                      <a:cubicBezTo>
                        <a:pt x="475" y="57"/>
                        <a:pt x="475" y="57"/>
                        <a:pt x="475" y="57"/>
                      </a:cubicBezTo>
                      <a:cubicBezTo>
                        <a:pt x="469" y="50"/>
                        <a:pt x="461" y="48"/>
                        <a:pt x="453" y="48"/>
                      </a:cubicBezTo>
                      <a:cubicBezTo>
                        <a:pt x="453" y="48"/>
                        <a:pt x="453" y="48"/>
                        <a:pt x="453" y="48"/>
                      </a:cubicBezTo>
                      <a:cubicBezTo>
                        <a:pt x="438" y="48"/>
                        <a:pt x="420" y="56"/>
                        <a:pt x="406" y="56"/>
                      </a:cubicBezTo>
                      <a:cubicBezTo>
                        <a:pt x="406" y="56"/>
                        <a:pt x="406" y="56"/>
                        <a:pt x="406" y="56"/>
                      </a:cubicBezTo>
                      <a:cubicBezTo>
                        <a:pt x="401" y="56"/>
                        <a:pt x="397" y="56"/>
                        <a:pt x="393" y="54"/>
                      </a:cubicBezTo>
                      <a:cubicBezTo>
                        <a:pt x="393" y="54"/>
                        <a:pt x="393" y="54"/>
                        <a:pt x="393" y="54"/>
                      </a:cubicBezTo>
                      <a:cubicBezTo>
                        <a:pt x="384" y="49"/>
                        <a:pt x="380" y="37"/>
                        <a:pt x="374" y="25"/>
                      </a:cubicBezTo>
                      <a:cubicBezTo>
                        <a:pt x="374" y="25"/>
                        <a:pt x="374" y="25"/>
                        <a:pt x="374" y="25"/>
                      </a:cubicBezTo>
                      <a:cubicBezTo>
                        <a:pt x="367" y="13"/>
                        <a:pt x="357" y="2"/>
                        <a:pt x="334" y="0"/>
                      </a:cubicBezTo>
                      <a:cubicBezTo>
                        <a:pt x="334" y="0"/>
                        <a:pt x="334" y="0"/>
                        <a:pt x="334" y="0"/>
                      </a:cubicBezTo>
                      <a:cubicBezTo>
                        <a:pt x="333" y="0"/>
                        <a:pt x="332" y="0"/>
                        <a:pt x="331" y="0"/>
                      </a:cubicBezTo>
                      <a:cubicBezTo>
                        <a:pt x="331" y="0"/>
                        <a:pt x="331" y="0"/>
                        <a:pt x="331" y="0"/>
                      </a:cubicBezTo>
                      <a:cubicBezTo>
                        <a:pt x="313" y="0"/>
                        <a:pt x="304" y="12"/>
                        <a:pt x="295" y="22"/>
                      </a:cubicBezTo>
                      <a:cubicBezTo>
                        <a:pt x="295" y="22"/>
                        <a:pt x="295" y="22"/>
                        <a:pt x="295" y="22"/>
                      </a:cubicBezTo>
                      <a:cubicBezTo>
                        <a:pt x="286" y="33"/>
                        <a:pt x="277" y="43"/>
                        <a:pt x="257" y="43"/>
                      </a:cubicBezTo>
                      <a:cubicBezTo>
                        <a:pt x="257" y="43"/>
                        <a:pt x="257" y="43"/>
                        <a:pt x="257" y="43"/>
                      </a:cubicBezTo>
                      <a:cubicBezTo>
                        <a:pt x="237" y="43"/>
                        <a:pt x="229" y="33"/>
                        <a:pt x="220" y="22"/>
                      </a:cubicBezTo>
                      <a:cubicBezTo>
                        <a:pt x="220" y="22"/>
                        <a:pt x="220" y="22"/>
                        <a:pt x="220" y="22"/>
                      </a:cubicBezTo>
                      <a:cubicBezTo>
                        <a:pt x="211" y="12"/>
                        <a:pt x="201" y="0"/>
                        <a:pt x="182" y="0"/>
                      </a:cubicBezTo>
                      <a:cubicBezTo>
                        <a:pt x="182" y="0"/>
                        <a:pt x="182" y="0"/>
                        <a:pt x="182" y="0"/>
                      </a:cubicBezTo>
                      <a:cubicBezTo>
                        <a:pt x="180" y="0"/>
                        <a:pt x="179" y="0"/>
                        <a:pt x="177" y="0"/>
                      </a:cubicBezTo>
                      <a:cubicBezTo>
                        <a:pt x="177" y="0"/>
                        <a:pt x="177" y="0"/>
                        <a:pt x="177" y="0"/>
                      </a:cubicBezTo>
                      <a:cubicBezTo>
                        <a:pt x="158" y="2"/>
                        <a:pt x="149" y="13"/>
                        <a:pt x="143" y="25"/>
                      </a:cubicBezTo>
                      <a:cubicBezTo>
                        <a:pt x="143" y="25"/>
                        <a:pt x="143" y="25"/>
                        <a:pt x="143" y="25"/>
                      </a:cubicBezTo>
                      <a:cubicBezTo>
                        <a:pt x="136" y="36"/>
                        <a:pt x="131" y="48"/>
                        <a:pt x="117" y="54"/>
                      </a:cubicBezTo>
                      <a:cubicBezTo>
                        <a:pt x="117" y="54"/>
                        <a:pt x="117" y="54"/>
                        <a:pt x="117" y="54"/>
                      </a:cubicBezTo>
                      <a:cubicBezTo>
                        <a:pt x="113" y="55"/>
                        <a:pt x="109" y="56"/>
                        <a:pt x="105" y="56"/>
                      </a:cubicBezTo>
                      <a:cubicBezTo>
                        <a:pt x="105" y="56"/>
                        <a:pt x="105" y="56"/>
                        <a:pt x="105" y="56"/>
                      </a:cubicBezTo>
                      <a:cubicBezTo>
                        <a:pt x="90" y="56"/>
                        <a:pt x="74" y="46"/>
                        <a:pt x="58" y="46"/>
                      </a:cubicBezTo>
                      <a:cubicBezTo>
                        <a:pt x="58" y="46"/>
                        <a:pt x="58" y="46"/>
                        <a:pt x="58" y="46"/>
                      </a:cubicBezTo>
                      <a:cubicBezTo>
                        <a:pt x="50" y="46"/>
                        <a:pt x="43" y="49"/>
                        <a:pt x="36" y="57"/>
                      </a:cubicBezTo>
                      <a:cubicBezTo>
                        <a:pt x="36" y="57"/>
                        <a:pt x="36" y="57"/>
                        <a:pt x="36" y="57"/>
                      </a:cubicBezTo>
                      <a:cubicBezTo>
                        <a:pt x="32" y="62"/>
                        <a:pt x="30" y="68"/>
                        <a:pt x="30" y="73"/>
                      </a:cubicBezTo>
                      <a:cubicBezTo>
                        <a:pt x="30" y="73"/>
                        <a:pt x="30" y="73"/>
                        <a:pt x="30" y="73"/>
                      </a:cubicBezTo>
                      <a:cubicBezTo>
                        <a:pt x="30" y="83"/>
                        <a:pt x="36" y="93"/>
                        <a:pt x="41" y="101"/>
                      </a:cubicBezTo>
                      <a:cubicBezTo>
                        <a:pt x="41" y="101"/>
                        <a:pt x="41" y="101"/>
                        <a:pt x="41" y="101"/>
                      </a:cubicBezTo>
                      <a:cubicBezTo>
                        <a:pt x="47" y="110"/>
                        <a:pt x="52" y="118"/>
                        <a:pt x="52" y="124"/>
                      </a:cubicBezTo>
                      <a:cubicBezTo>
                        <a:pt x="52" y="124"/>
                        <a:pt x="52" y="124"/>
                        <a:pt x="52" y="124"/>
                      </a:cubicBezTo>
                      <a:cubicBezTo>
                        <a:pt x="52" y="125"/>
                        <a:pt x="52" y="127"/>
                        <a:pt x="51" y="128"/>
                      </a:cubicBezTo>
                      <a:cubicBezTo>
                        <a:pt x="51" y="128"/>
                        <a:pt x="51" y="128"/>
                        <a:pt x="51" y="128"/>
                      </a:cubicBezTo>
                      <a:cubicBezTo>
                        <a:pt x="48" y="136"/>
                        <a:pt x="36" y="142"/>
                        <a:pt x="24" y="149"/>
                      </a:cubicBezTo>
                      <a:cubicBezTo>
                        <a:pt x="24" y="149"/>
                        <a:pt x="24" y="149"/>
                        <a:pt x="24" y="149"/>
                      </a:cubicBezTo>
                      <a:cubicBezTo>
                        <a:pt x="12" y="156"/>
                        <a:pt x="0" y="164"/>
                        <a:pt x="0" y="177"/>
                      </a:cubicBezTo>
                      <a:cubicBezTo>
                        <a:pt x="0" y="177"/>
                        <a:pt x="0" y="177"/>
                        <a:pt x="0" y="177"/>
                      </a:cubicBezTo>
                      <a:cubicBezTo>
                        <a:pt x="0" y="178"/>
                        <a:pt x="0" y="179"/>
                        <a:pt x="0" y="180"/>
                      </a:cubicBezTo>
                      <a:cubicBezTo>
                        <a:pt x="0" y="180"/>
                        <a:pt x="0" y="180"/>
                        <a:pt x="0" y="180"/>
                      </a:cubicBezTo>
                      <a:cubicBezTo>
                        <a:pt x="2" y="198"/>
                        <a:pt x="16" y="203"/>
                        <a:pt x="30" y="205"/>
                      </a:cubicBezTo>
                      <a:cubicBezTo>
                        <a:pt x="30" y="205"/>
                        <a:pt x="30" y="205"/>
                        <a:pt x="30" y="205"/>
                      </a:cubicBezTo>
                      <a:cubicBezTo>
                        <a:pt x="45" y="208"/>
                        <a:pt x="61" y="209"/>
                        <a:pt x="69" y="218"/>
                      </a:cubicBezTo>
                      <a:cubicBezTo>
                        <a:pt x="69" y="218"/>
                        <a:pt x="69" y="218"/>
                        <a:pt x="69" y="218"/>
                      </a:cubicBezTo>
                      <a:cubicBezTo>
                        <a:pt x="78" y="228"/>
                        <a:pt x="78" y="237"/>
                        <a:pt x="79" y="246"/>
                      </a:cubicBezTo>
                      <a:cubicBezTo>
                        <a:pt x="79" y="246"/>
                        <a:pt x="79" y="246"/>
                        <a:pt x="79" y="246"/>
                      </a:cubicBezTo>
                      <a:cubicBezTo>
                        <a:pt x="81" y="256"/>
                        <a:pt x="84" y="266"/>
                        <a:pt x="100" y="273"/>
                      </a:cubicBezTo>
                      <a:cubicBezTo>
                        <a:pt x="100" y="273"/>
                        <a:pt x="100" y="273"/>
                        <a:pt x="100" y="273"/>
                      </a:cubicBezTo>
                      <a:cubicBezTo>
                        <a:pt x="106" y="276"/>
                        <a:pt x="112" y="277"/>
                        <a:pt x="117" y="277"/>
                      </a:cubicBezTo>
                      <a:cubicBezTo>
                        <a:pt x="117" y="277"/>
                        <a:pt x="117" y="277"/>
                        <a:pt x="117" y="277"/>
                      </a:cubicBezTo>
                      <a:cubicBezTo>
                        <a:pt x="143" y="277"/>
                        <a:pt x="159" y="251"/>
                        <a:pt x="183" y="252"/>
                      </a:cubicBezTo>
                      <a:cubicBezTo>
                        <a:pt x="183" y="252"/>
                        <a:pt x="183" y="252"/>
                        <a:pt x="183" y="252"/>
                      </a:cubicBezTo>
                      <a:cubicBezTo>
                        <a:pt x="196" y="252"/>
                        <a:pt x="205" y="260"/>
                        <a:pt x="215" y="270"/>
                      </a:cubicBezTo>
                      <a:cubicBezTo>
                        <a:pt x="215" y="270"/>
                        <a:pt x="215" y="270"/>
                        <a:pt x="215" y="270"/>
                      </a:cubicBezTo>
                      <a:cubicBezTo>
                        <a:pt x="225" y="280"/>
                        <a:pt x="236" y="290"/>
                        <a:pt x="257" y="290"/>
                      </a:cubicBezTo>
                      <a:cubicBezTo>
                        <a:pt x="257" y="290"/>
                        <a:pt x="257" y="290"/>
                        <a:pt x="257" y="290"/>
                      </a:cubicBezTo>
                      <a:cubicBezTo>
                        <a:pt x="257" y="290"/>
                        <a:pt x="257" y="290"/>
                        <a:pt x="257" y="290"/>
                      </a:cubicBezTo>
                      <a:cubicBezTo>
                        <a:pt x="257" y="290"/>
                        <a:pt x="257" y="290"/>
                        <a:pt x="257" y="290"/>
                      </a:cubicBezTo>
                      <a:cubicBezTo>
                        <a:pt x="277" y="290"/>
                        <a:pt x="289" y="280"/>
                        <a:pt x="298" y="270"/>
                      </a:cubicBezTo>
                      <a:cubicBezTo>
                        <a:pt x="298" y="270"/>
                        <a:pt x="298" y="270"/>
                        <a:pt x="298" y="270"/>
                      </a:cubicBezTo>
                      <a:cubicBezTo>
                        <a:pt x="308" y="260"/>
                        <a:pt x="316" y="252"/>
                        <a:pt x="328" y="252"/>
                      </a:cubicBezTo>
                      <a:cubicBezTo>
                        <a:pt x="328" y="252"/>
                        <a:pt x="328" y="252"/>
                        <a:pt x="328" y="252"/>
                      </a:cubicBezTo>
                      <a:cubicBezTo>
                        <a:pt x="354" y="251"/>
                        <a:pt x="370" y="277"/>
                        <a:pt x="394" y="278"/>
                      </a:cubicBezTo>
                      <a:cubicBezTo>
                        <a:pt x="394" y="278"/>
                        <a:pt x="394" y="278"/>
                        <a:pt x="394" y="278"/>
                      </a:cubicBezTo>
                      <a:cubicBezTo>
                        <a:pt x="399" y="278"/>
                        <a:pt x="405" y="276"/>
                        <a:pt x="410" y="274"/>
                      </a:cubicBezTo>
                      <a:cubicBezTo>
                        <a:pt x="410" y="274"/>
                        <a:pt x="410" y="274"/>
                        <a:pt x="410" y="274"/>
                      </a:cubicBezTo>
                      <a:cubicBezTo>
                        <a:pt x="425" y="267"/>
                        <a:pt x="429" y="257"/>
                        <a:pt x="431" y="247"/>
                      </a:cubicBezTo>
                      <a:cubicBezTo>
                        <a:pt x="431" y="247"/>
                        <a:pt x="431" y="247"/>
                        <a:pt x="431" y="247"/>
                      </a:cubicBezTo>
                      <a:cubicBezTo>
                        <a:pt x="434" y="237"/>
                        <a:pt x="434" y="228"/>
                        <a:pt x="442" y="220"/>
                      </a:cubicBezTo>
                      <a:cubicBezTo>
                        <a:pt x="442" y="220"/>
                        <a:pt x="442" y="220"/>
                        <a:pt x="442" y="220"/>
                      </a:cubicBezTo>
                      <a:cubicBezTo>
                        <a:pt x="449" y="212"/>
                        <a:pt x="465" y="211"/>
                        <a:pt x="480" y="207"/>
                      </a:cubicBezTo>
                      <a:cubicBezTo>
                        <a:pt x="480" y="207"/>
                        <a:pt x="480" y="207"/>
                        <a:pt x="480" y="207"/>
                      </a:cubicBezTo>
                      <a:cubicBezTo>
                        <a:pt x="495" y="204"/>
                        <a:pt x="509" y="198"/>
                        <a:pt x="510" y="179"/>
                      </a:cubicBezTo>
                      <a:cubicBezTo>
                        <a:pt x="510" y="179"/>
                        <a:pt x="510" y="179"/>
                        <a:pt x="510" y="179"/>
                      </a:cubicBezTo>
                      <a:cubicBezTo>
                        <a:pt x="510" y="179"/>
                        <a:pt x="510" y="178"/>
                        <a:pt x="510" y="178"/>
                      </a:cubicBezTo>
                      <a:cubicBezTo>
                        <a:pt x="510" y="178"/>
                        <a:pt x="510" y="178"/>
                        <a:pt x="510" y="178"/>
                      </a:cubicBezTo>
                      <a:cubicBezTo>
                        <a:pt x="510" y="164"/>
                        <a:pt x="497" y="157"/>
                        <a:pt x="485" y="151"/>
                      </a:cubicBezTo>
                      <a:cubicBezTo>
                        <a:pt x="485" y="151"/>
                        <a:pt x="485" y="151"/>
                        <a:pt x="485" y="151"/>
                      </a:cubicBezTo>
                      <a:cubicBezTo>
                        <a:pt x="473" y="145"/>
                        <a:pt x="461" y="139"/>
                        <a:pt x="459" y="128"/>
                      </a:cubicBezTo>
                      <a:close/>
                    </a:path>
                  </a:pathLst>
                </a:custGeom>
                <a:solidFill>
                  <a:srgbClr val="5C5C5C"/>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ja-JP" altLang="en-US"/>
                </a:p>
              </p:txBody>
            </p:sp>
            <p:sp>
              <p:nvSpPr>
                <p:cNvPr id="40" name="Freeform 48">
                  <a:extLst>
                    <a:ext uri="{FF2B5EF4-FFF2-40B4-BE49-F238E27FC236}">
                      <a16:creationId xmlns:a16="http://schemas.microsoft.com/office/drawing/2014/main" id="{EC2E3479-23A0-418B-9B29-7DB5F8AAE71E}"/>
                    </a:ext>
                  </a:extLst>
                </p:cNvPr>
                <p:cNvSpPr>
                  <a:spLocks noChangeAspect="1"/>
                </p:cNvSpPr>
                <p:nvPr/>
              </p:nvSpPr>
              <p:spPr bwMode="gray">
                <a:xfrm>
                  <a:off x="4671" y="1401"/>
                  <a:ext cx="1188" cy="666"/>
                </a:xfrm>
                <a:custGeom>
                  <a:avLst/>
                  <a:gdLst>
                    <a:gd name="T0" fmla="*/ 479 w 503"/>
                    <a:gd name="T1" fmla="*/ 151 h 282"/>
                    <a:gd name="T2" fmla="*/ 502 w 503"/>
                    <a:gd name="T3" fmla="*/ 174 h 282"/>
                    <a:gd name="T4" fmla="*/ 502 w 503"/>
                    <a:gd name="T5" fmla="*/ 175 h 282"/>
                    <a:gd name="T6" fmla="*/ 475 w 503"/>
                    <a:gd name="T7" fmla="*/ 199 h 282"/>
                    <a:gd name="T8" fmla="*/ 435 w 503"/>
                    <a:gd name="T9" fmla="*/ 213 h 282"/>
                    <a:gd name="T10" fmla="*/ 423 w 503"/>
                    <a:gd name="T11" fmla="*/ 242 h 282"/>
                    <a:gd name="T12" fmla="*/ 405 w 503"/>
                    <a:gd name="T13" fmla="*/ 266 h 282"/>
                    <a:gd name="T14" fmla="*/ 390 w 503"/>
                    <a:gd name="T15" fmla="*/ 270 h 282"/>
                    <a:gd name="T16" fmla="*/ 324 w 503"/>
                    <a:gd name="T17" fmla="*/ 244 h 282"/>
                    <a:gd name="T18" fmla="*/ 291 w 503"/>
                    <a:gd name="T19" fmla="*/ 263 h 282"/>
                    <a:gd name="T20" fmla="*/ 253 w 503"/>
                    <a:gd name="T21" fmla="*/ 282 h 282"/>
                    <a:gd name="T22" fmla="*/ 213 w 503"/>
                    <a:gd name="T23" fmla="*/ 263 h 282"/>
                    <a:gd name="T24" fmla="*/ 179 w 503"/>
                    <a:gd name="T25" fmla="*/ 244 h 282"/>
                    <a:gd name="T26" fmla="*/ 113 w 503"/>
                    <a:gd name="T27" fmla="*/ 269 h 282"/>
                    <a:gd name="T28" fmla="*/ 97 w 503"/>
                    <a:gd name="T29" fmla="*/ 265 h 282"/>
                    <a:gd name="T30" fmla="*/ 79 w 503"/>
                    <a:gd name="T31" fmla="*/ 242 h 282"/>
                    <a:gd name="T32" fmla="*/ 68 w 503"/>
                    <a:gd name="T33" fmla="*/ 211 h 282"/>
                    <a:gd name="T34" fmla="*/ 27 w 503"/>
                    <a:gd name="T35" fmla="*/ 197 h 282"/>
                    <a:gd name="T36" fmla="*/ 0 w 503"/>
                    <a:gd name="T37" fmla="*/ 175 h 282"/>
                    <a:gd name="T38" fmla="*/ 0 w 503"/>
                    <a:gd name="T39" fmla="*/ 173 h 282"/>
                    <a:gd name="T40" fmla="*/ 22 w 503"/>
                    <a:gd name="T41" fmla="*/ 149 h 282"/>
                    <a:gd name="T42" fmla="*/ 51 w 503"/>
                    <a:gd name="T43" fmla="*/ 125 h 282"/>
                    <a:gd name="T44" fmla="*/ 52 w 503"/>
                    <a:gd name="T45" fmla="*/ 120 h 282"/>
                    <a:gd name="T46" fmla="*/ 41 w 503"/>
                    <a:gd name="T47" fmla="*/ 95 h 282"/>
                    <a:gd name="T48" fmla="*/ 30 w 503"/>
                    <a:gd name="T49" fmla="*/ 69 h 282"/>
                    <a:gd name="T50" fmla="*/ 35 w 503"/>
                    <a:gd name="T51" fmla="*/ 56 h 282"/>
                    <a:gd name="T52" fmla="*/ 54 w 503"/>
                    <a:gd name="T53" fmla="*/ 46 h 282"/>
                    <a:gd name="T54" fmla="*/ 101 w 503"/>
                    <a:gd name="T55" fmla="*/ 56 h 282"/>
                    <a:gd name="T56" fmla="*/ 115 w 503"/>
                    <a:gd name="T57" fmla="*/ 53 h 282"/>
                    <a:gd name="T58" fmla="*/ 142 w 503"/>
                    <a:gd name="T59" fmla="*/ 23 h 282"/>
                    <a:gd name="T60" fmla="*/ 173 w 503"/>
                    <a:gd name="T61" fmla="*/ 0 h 282"/>
                    <a:gd name="T62" fmla="*/ 178 w 503"/>
                    <a:gd name="T63" fmla="*/ 0 h 282"/>
                    <a:gd name="T64" fmla="*/ 213 w 503"/>
                    <a:gd name="T65" fmla="*/ 21 h 282"/>
                    <a:gd name="T66" fmla="*/ 253 w 503"/>
                    <a:gd name="T67" fmla="*/ 43 h 282"/>
                    <a:gd name="T68" fmla="*/ 294 w 503"/>
                    <a:gd name="T69" fmla="*/ 21 h 282"/>
                    <a:gd name="T70" fmla="*/ 327 w 503"/>
                    <a:gd name="T71" fmla="*/ 0 h 282"/>
                    <a:gd name="T72" fmla="*/ 330 w 503"/>
                    <a:gd name="T73" fmla="*/ 0 h 282"/>
                    <a:gd name="T74" fmla="*/ 366 w 503"/>
                    <a:gd name="T75" fmla="*/ 23 h 282"/>
                    <a:gd name="T76" fmla="*/ 388 w 503"/>
                    <a:gd name="T77" fmla="*/ 53 h 282"/>
                    <a:gd name="T78" fmla="*/ 402 w 503"/>
                    <a:gd name="T79" fmla="*/ 56 h 282"/>
                    <a:gd name="T80" fmla="*/ 449 w 503"/>
                    <a:gd name="T81" fmla="*/ 48 h 282"/>
                    <a:gd name="T82" fmla="*/ 468 w 503"/>
                    <a:gd name="T83" fmla="*/ 56 h 282"/>
                    <a:gd name="T84" fmla="*/ 472 w 503"/>
                    <a:gd name="T85" fmla="*/ 68 h 282"/>
                    <a:gd name="T86" fmla="*/ 451 w 503"/>
                    <a:gd name="T87" fmla="*/ 121 h 282"/>
                    <a:gd name="T88" fmla="*/ 451 w 503"/>
                    <a:gd name="T89" fmla="*/ 1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282">
                      <a:moveTo>
                        <a:pt x="451" y="125"/>
                      </a:moveTo>
                      <a:cubicBezTo>
                        <a:pt x="454" y="138"/>
                        <a:pt x="467" y="145"/>
                        <a:pt x="479" y="151"/>
                      </a:cubicBezTo>
                      <a:cubicBezTo>
                        <a:pt x="479" y="151"/>
                        <a:pt x="479" y="151"/>
                        <a:pt x="479" y="151"/>
                      </a:cubicBezTo>
                      <a:cubicBezTo>
                        <a:pt x="492" y="157"/>
                        <a:pt x="503" y="163"/>
                        <a:pt x="502" y="174"/>
                      </a:cubicBezTo>
                      <a:cubicBezTo>
                        <a:pt x="502" y="174"/>
                        <a:pt x="502" y="174"/>
                        <a:pt x="502" y="174"/>
                      </a:cubicBezTo>
                      <a:cubicBezTo>
                        <a:pt x="502" y="174"/>
                        <a:pt x="502" y="175"/>
                        <a:pt x="502" y="175"/>
                      </a:cubicBezTo>
                      <a:cubicBezTo>
                        <a:pt x="502" y="175"/>
                        <a:pt x="502" y="175"/>
                        <a:pt x="502" y="175"/>
                      </a:cubicBezTo>
                      <a:cubicBezTo>
                        <a:pt x="501" y="191"/>
                        <a:pt x="490" y="196"/>
                        <a:pt x="475" y="199"/>
                      </a:cubicBezTo>
                      <a:cubicBezTo>
                        <a:pt x="475" y="199"/>
                        <a:pt x="475" y="199"/>
                        <a:pt x="475" y="199"/>
                      </a:cubicBezTo>
                      <a:cubicBezTo>
                        <a:pt x="461" y="203"/>
                        <a:pt x="444" y="204"/>
                        <a:pt x="435" y="213"/>
                      </a:cubicBezTo>
                      <a:cubicBezTo>
                        <a:pt x="435" y="213"/>
                        <a:pt x="435" y="213"/>
                        <a:pt x="435" y="213"/>
                      </a:cubicBezTo>
                      <a:cubicBezTo>
                        <a:pt x="427" y="222"/>
                        <a:pt x="426" y="233"/>
                        <a:pt x="423" y="242"/>
                      </a:cubicBezTo>
                      <a:cubicBezTo>
                        <a:pt x="423" y="242"/>
                        <a:pt x="423" y="242"/>
                        <a:pt x="423" y="242"/>
                      </a:cubicBezTo>
                      <a:cubicBezTo>
                        <a:pt x="421" y="251"/>
                        <a:pt x="418" y="259"/>
                        <a:pt x="405" y="266"/>
                      </a:cubicBezTo>
                      <a:cubicBezTo>
                        <a:pt x="405" y="266"/>
                        <a:pt x="405" y="266"/>
                        <a:pt x="405" y="266"/>
                      </a:cubicBezTo>
                      <a:cubicBezTo>
                        <a:pt x="399" y="269"/>
                        <a:pt x="395" y="270"/>
                        <a:pt x="390" y="270"/>
                      </a:cubicBezTo>
                      <a:cubicBezTo>
                        <a:pt x="390" y="270"/>
                        <a:pt x="390" y="270"/>
                        <a:pt x="390" y="270"/>
                      </a:cubicBezTo>
                      <a:cubicBezTo>
                        <a:pt x="369" y="270"/>
                        <a:pt x="352" y="244"/>
                        <a:pt x="324" y="244"/>
                      </a:cubicBezTo>
                      <a:cubicBezTo>
                        <a:pt x="324" y="244"/>
                        <a:pt x="324" y="244"/>
                        <a:pt x="324" y="244"/>
                      </a:cubicBezTo>
                      <a:cubicBezTo>
                        <a:pt x="309" y="244"/>
                        <a:pt x="301" y="254"/>
                        <a:pt x="291" y="263"/>
                      </a:cubicBezTo>
                      <a:cubicBezTo>
                        <a:pt x="291" y="263"/>
                        <a:pt x="291" y="263"/>
                        <a:pt x="291" y="263"/>
                      </a:cubicBezTo>
                      <a:cubicBezTo>
                        <a:pt x="282" y="273"/>
                        <a:pt x="271" y="282"/>
                        <a:pt x="253" y="282"/>
                      </a:cubicBezTo>
                      <a:cubicBezTo>
                        <a:pt x="253" y="282"/>
                        <a:pt x="253" y="282"/>
                        <a:pt x="253" y="282"/>
                      </a:cubicBezTo>
                      <a:cubicBezTo>
                        <a:pt x="234" y="282"/>
                        <a:pt x="223" y="273"/>
                        <a:pt x="213" y="263"/>
                      </a:cubicBezTo>
                      <a:cubicBezTo>
                        <a:pt x="213" y="263"/>
                        <a:pt x="213" y="263"/>
                        <a:pt x="213" y="263"/>
                      </a:cubicBezTo>
                      <a:cubicBezTo>
                        <a:pt x="204" y="254"/>
                        <a:pt x="194" y="244"/>
                        <a:pt x="179" y="244"/>
                      </a:cubicBezTo>
                      <a:cubicBezTo>
                        <a:pt x="179" y="244"/>
                        <a:pt x="179" y="244"/>
                        <a:pt x="179" y="244"/>
                      </a:cubicBezTo>
                      <a:cubicBezTo>
                        <a:pt x="152" y="244"/>
                        <a:pt x="136" y="270"/>
                        <a:pt x="113" y="269"/>
                      </a:cubicBezTo>
                      <a:cubicBezTo>
                        <a:pt x="113" y="269"/>
                        <a:pt x="113" y="269"/>
                        <a:pt x="113" y="269"/>
                      </a:cubicBezTo>
                      <a:cubicBezTo>
                        <a:pt x="108" y="269"/>
                        <a:pt x="103" y="268"/>
                        <a:pt x="97" y="265"/>
                      </a:cubicBezTo>
                      <a:cubicBezTo>
                        <a:pt x="97" y="265"/>
                        <a:pt x="97" y="265"/>
                        <a:pt x="97" y="265"/>
                      </a:cubicBezTo>
                      <a:cubicBezTo>
                        <a:pt x="83" y="258"/>
                        <a:pt x="81" y="251"/>
                        <a:pt x="79" y="242"/>
                      </a:cubicBezTo>
                      <a:cubicBezTo>
                        <a:pt x="79" y="242"/>
                        <a:pt x="79" y="242"/>
                        <a:pt x="79" y="242"/>
                      </a:cubicBezTo>
                      <a:cubicBezTo>
                        <a:pt x="78" y="233"/>
                        <a:pt x="78" y="222"/>
                        <a:pt x="68" y="211"/>
                      </a:cubicBezTo>
                      <a:cubicBezTo>
                        <a:pt x="68" y="211"/>
                        <a:pt x="68" y="211"/>
                        <a:pt x="68" y="211"/>
                      </a:cubicBezTo>
                      <a:cubicBezTo>
                        <a:pt x="58" y="201"/>
                        <a:pt x="41" y="200"/>
                        <a:pt x="27" y="197"/>
                      </a:cubicBezTo>
                      <a:cubicBezTo>
                        <a:pt x="27" y="197"/>
                        <a:pt x="27" y="197"/>
                        <a:pt x="27" y="197"/>
                      </a:cubicBezTo>
                      <a:cubicBezTo>
                        <a:pt x="13" y="195"/>
                        <a:pt x="2" y="191"/>
                        <a:pt x="0" y="175"/>
                      </a:cubicBezTo>
                      <a:cubicBezTo>
                        <a:pt x="0" y="175"/>
                        <a:pt x="0" y="175"/>
                        <a:pt x="0" y="175"/>
                      </a:cubicBezTo>
                      <a:cubicBezTo>
                        <a:pt x="0" y="175"/>
                        <a:pt x="0" y="174"/>
                        <a:pt x="0" y="173"/>
                      </a:cubicBezTo>
                      <a:cubicBezTo>
                        <a:pt x="0" y="173"/>
                        <a:pt x="0" y="173"/>
                        <a:pt x="0" y="173"/>
                      </a:cubicBezTo>
                      <a:cubicBezTo>
                        <a:pt x="0" y="162"/>
                        <a:pt x="10" y="155"/>
                        <a:pt x="22" y="149"/>
                      </a:cubicBezTo>
                      <a:cubicBezTo>
                        <a:pt x="22" y="149"/>
                        <a:pt x="22" y="149"/>
                        <a:pt x="22" y="149"/>
                      </a:cubicBezTo>
                      <a:cubicBezTo>
                        <a:pt x="34" y="142"/>
                        <a:pt x="47" y="136"/>
                        <a:pt x="51" y="125"/>
                      </a:cubicBezTo>
                      <a:cubicBezTo>
                        <a:pt x="51" y="125"/>
                        <a:pt x="51" y="125"/>
                        <a:pt x="51" y="125"/>
                      </a:cubicBezTo>
                      <a:cubicBezTo>
                        <a:pt x="52" y="124"/>
                        <a:pt x="52" y="122"/>
                        <a:pt x="52" y="120"/>
                      </a:cubicBezTo>
                      <a:cubicBezTo>
                        <a:pt x="52" y="120"/>
                        <a:pt x="52" y="120"/>
                        <a:pt x="52" y="120"/>
                      </a:cubicBezTo>
                      <a:cubicBezTo>
                        <a:pt x="52" y="111"/>
                        <a:pt x="46" y="103"/>
                        <a:pt x="41" y="95"/>
                      </a:cubicBezTo>
                      <a:cubicBezTo>
                        <a:pt x="41" y="95"/>
                        <a:pt x="41" y="95"/>
                        <a:pt x="41" y="95"/>
                      </a:cubicBezTo>
                      <a:cubicBezTo>
                        <a:pt x="35" y="86"/>
                        <a:pt x="30" y="78"/>
                        <a:pt x="30" y="69"/>
                      </a:cubicBezTo>
                      <a:cubicBezTo>
                        <a:pt x="30" y="69"/>
                        <a:pt x="30" y="69"/>
                        <a:pt x="30" y="69"/>
                      </a:cubicBezTo>
                      <a:cubicBezTo>
                        <a:pt x="30" y="65"/>
                        <a:pt x="31" y="60"/>
                        <a:pt x="35" y="56"/>
                      </a:cubicBezTo>
                      <a:cubicBezTo>
                        <a:pt x="35" y="56"/>
                        <a:pt x="35" y="56"/>
                        <a:pt x="35" y="56"/>
                      </a:cubicBezTo>
                      <a:cubicBezTo>
                        <a:pt x="41" y="48"/>
                        <a:pt x="47" y="46"/>
                        <a:pt x="54" y="46"/>
                      </a:cubicBezTo>
                      <a:cubicBezTo>
                        <a:pt x="54" y="46"/>
                        <a:pt x="54" y="46"/>
                        <a:pt x="54" y="46"/>
                      </a:cubicBezTo>
                      <a:cubicBezTo>
                        <a:pt x="68" y="46"/>
                        <a:pt x="84" y="56"/>
                        <a:pt x="101" y="56"/>
                      </a:cubicBezTo>
                      <a:cubicBezTo>
                        <a:pt x="101" y="56"/>
                        <a:pt x="101" y="56"/>
                        <a:pt x="101" y="56"/>
                      </a:cubicBezTo>
                      <a:cubicBezTo>
                        <a:pt x="106" y="56"/>
                        <a:pt x="110" y="55"/>
                        <a:pt x="115" y="53"/>
                      </a:cubicBezTo>
                      <a:cubicBezTo>
                        <a:pt x="115" y="53"/>
                        <a:pt x="115" y="53"/>
                        <a:pt x="115" y="53"/>
                      </a:cubicBezTo>
                      <a:cubicBezTo>
                        <a:pt x="130" y="47"/>
                        <a:pt x="136" y="34"/>
                        <a:pt x="142" y="23"/>
                      </a:cubicBezTo>
                      <a:cubicBezTo>
                        <a:pt x="142" y="23"/>
                        <a:pt x="142" y="23"/>
                        <a:pt x="142" y="23"/>
                      </a:cubicBezTo>
                      <a:cubicBezTo>
                        <a:pt x="149" y="11"/>
                        <a:pt x="156" y="2"/>
                        <a:pt x="173" y="0"/>
                      </a:cubicBezTo>
                      <a:cubicBezTo>
                        <a:pt x="173" y="0"/>
                        <a:pt x="173" y="0"/>
                        <a:pt x="173" y="0"/>
                      </a:cubicBezTo>
                      <a:cubicBezTo>
                        <a:pt x="175" y="0"/>
                        <a:pt x="176" y="0"/>
                        <a:pt x="178" y="0"/>
                      </a:cubicBezTo>
                      <a:cubicBezTo>
                        <a:pt x="178" y="0"/>
                        <a:pt x="178" y="0"/>
                        <a:pt x="178" y="0"/>
                      </a:cubicBezTo>
                      <a:cubicBezTo>
                        <a:pt x="196" y="0"/>
                        <a:pt x="204" y="10"/>
                        <a:pt x="213" y="21"/>
                      </a:cubicBezTo>
                      <a:cubicBezTo>
                        <a:pt x="213" y="21"/>
                        <a:pt x="213" y="21"/>
                        <a:pt x="213" y="21"/>
                      </a:cubicBezTo>
                      <a:cubicBezTo>
                        <a:pt x="221" y="32"/>
                        <a:pt x="232" y="43"/>
                        <a:pt x="253" y="43"/>
                      </a:cubicBezTo>
                      <a:cubicBezTo>
                        <a:pt x="253" y="43"/>
                        <a:pt x="253" y="43"/>
                        <a:pt x="253" y="43"/>
                      </a:cubicBezTo>
                      <a:cubicBezTo>
                        <a:pt x="275" y="43"/>
                        <a:pt x="285" y="32"/>
                        <a:pt x="294" y="21"/>
                      </a:cubicBezTo>
                      <a:cubicBezTo>
                        <a:pt x="294" y="21"/>
                        <a:pt x="294" y="21"/>
                        <a:pt x="294" y="21"/>
                      </a:cubicBezTo>
                      <a:cubicBezTo>
                        <a:pt x="304" y="10"/>
                        <a:pt x="311" y="0"/>
                        <a:pt x="327" y="0"/>
                      </a:cubicBezTo>
                      <a:cubicBezTo>
                        <a:pt x="327" y="0"/>
                        <a:pt x="327" y="0"/>
                        <a:pt x="327" y="0"/>
                      </a:cubicBezTo>
                      <a:cubicBezTo>
                        <a:pt x="328" y="0"/>
                        <a:pt x="329" y="0"/>
                        <a:pt x="330" y="0"/>
                      </a:cubicBezTo>
                      <a:cubicBezTo>
                        <a:pt x="330" y="0"/>
                        <a:pt x="330" y="0"/>
                        <a:pt x="330" y="0"/>
                      </a:cubicBezTo>
                      <a:cubicBezTo>
                        <a:pt x="351" y="2"/>
                        <a:pt x="360" y="12"/>
                        <a:pt x="366" y="23"/>
                      </a:cubicBezTo>
                      <a:cubicBezTo>
                        <a:pt x="366" y="23"/>
                        <a:pt x="366" y="23"/>
                        <a:pt x="366" y="23"/>
                      </a:cubicBezTo>
                      <a:cubicBezTo>
                        <a:pt x="373" y="34"/>
                        <a:pt x="376" y="48"/>
                        <a:pt x="388" y="53"/>
                      </a:cubicBezTo>
                      <a:cubicBezTo>
                        <a:pt x="388" y="53"/>
                        <a:pt x="388" y="53"/>
                        <a:pt x="388" y="53"/>
                      </a:cubicBezTo>
                      <a:cubicBezTo>
                        <a:pt x="392" y="55"/>
                        <a:pt x="397" y="56"/>
                        <a:pt x="402" y="56"/>
                      </a:cubicBezTo>
                      <a:cubicBezTo>
                        <a:pt x="402" y="56"/>
                        <a:pt x="402" y="56"/>
                        <a:pt x="402" y="56"/>
                      </a:cubicBezTo>
                      <a:cubicBezTo>
                        <a:pt x="418" y="56"/>
                        <a:pt x="435" y="48"/>
                        <a:pt x="449" y="48"/>
                      </a:cubicBezTo>
                      <a:cubicBezTo>
                        <a:pt x="449" y="48"/>
                        <a:pt x="449" y="48"/>
                        <a:pt x="449" y="48"/>
                      </a:cubicBezTo>
                      <a:cubicBezTo>
                        <a:pt x="456" y="48"/>
                        <a:pt x="462" y="50"/>
                        <a:pt x="468" y="56"/>
                      </a:cubicBezTo>
                      <a:cubicBezTo>
                        <a:pt x="468" y="56"/>
                        <a:pt x="468" y="56"/>
                        <a:pt x="468" y="56"/>
                      </a:cubicBezTo>
                      <a:cubicBezTo>
                        <a:pt x="471" y="60"/>
                        <a:pt x="472" y="64"/>
                        <a:pt x="472" y="68"/>
                      </a:cubicBezTo>
                      <a:cubicBezTo>
                        <a:pt x="472" y="68"/>
                        <a:pt x="472" y="68"/>
                        <a:pt x="472" y="68"/>
                      </a:cubicBezTo>
                      <a:cubicBezTo>
                        <a:pt x="473" y="84"/>
                        <a:pt x="452" y="102"/>
                        <a:pt x="451" y="121"/>
                      </a:cubicBezTo>
                      <a:cubicBezTo>
                        <a:pt x="451" y="121"/>
                        <a:pt x="451" y="121"/>
                        <a:pt x="451" y="121"/>
                      </a:cubicBezTo>
                      <a:cubicBezTo>
                        <a:pt x="451" y="123"/>
                        <a:pt x="451" y="124"/>
                        <a:pt x="451" y="1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pic>
          <p:nvPicPr>
            <p:cNvPr id="30" name="図 29" descr="光 が含まれている画像&#10;&#10;自動的に生成された説明">
              <a:extLst>
                <a:ext uri="{FF2B5EF4-FFF2-40B4-BE49-F238E27FC236}">
                  <a16:creationId xmlns:a16="http://schemas.microsoft.com/office/drawing/2014/main" id="{56D46DA4-EC19-45ED-BDA3-49F89D4C2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124" y="3269481"/>
              <a:ext cx="1484685" cy="2467920"/>
            </a:xfrm>
            <a:prstGeom prst="rect">
              <a:avLst/>
            </a:prstGeom>
          </p:spPr>
        </p:pic>
      </p:grpSp>
    </p:spTree>
    <p:extLst>
      <p:ext uri="{BB962C8B-B14F-4D97-AF65-F5344CB8AC3E}">
        <p14:creationId xmlns:p14="http://schemas.microsoft.com/office/powerpoint/2010/main" val="3067233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95ED08CC-E1AF-4AB1-AB05-F0ADD27243FE}"/>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DC0D2859-C518-487D-95B2-B178A948BCA8}"/>
              </a:ext>
            </a:extLst>
          </p:cNvPr>
          <p:cNvSpPr txBox="1"/>
          <p:nvPr/>
        </p:nvSpPr>
        <p:spPr>
          <a:xfrm>
            <a:off x="589527" y="442199"/>
            <a:ext cx="8714244" cy="2500685"/>
          </a:xfrm>
          <a:prstGeom prst="rect">
            <a:avLst/>
          </a:prstGeom>
          <a:noFill/>
        </p:spPr>
        <p:txBody>
          <a:bodyPr wrap="none" rtlCol="0">
            <a:spAutoFit/>
          </a:bodyPr>
          <a:lstStyle/>
          <a:p>
            <a:pPr>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人とのきょり感が</a:t>
            </a:r>
            <a:r>
              <a:rPr lang="ja-JP" altLang="en-US" sz="3500" b="1" spc="300" dirty="0">
                <a:latin typeface="HG丸ｺﾞｼｯｸM-PRO" panose="020F0600000000000000" pitchFamily="50" charset="-128"/>
                <a:ea typeface="HG丸ｺﾞｼｯｸM-PRO" panose="020F0600000000000000" pitchFamily="50" charset="-128"/>
              </a:rPr>
              <a:t>守られない</a:t>
            </a:r>
            <a:r>
              <a:rPr kumimoji="1" lang="ja-JP" altLang="en-US" sz="3500" b="1" spc="300" dirty="0">
                <a:latin typeface="HG丸ｺﾞｼｯｸM-PRO" panose="020F0600000000000000" pitchFamily="50" charset="-128"/>
                <a:ea typeface="HG丸ｺﾞｼｯｸM-PRO" panose="020F0600000000000000" pitchFamily="50" charset="-128"/>
              </a:rPr>
              <a:t>ときは、</a:t>
            </a:r>
            <a:endParaRPr kumimoji="1" lang="en-US" altLang="ja-JP" sz="3500" b="1" spc="300" dirty="0">
              <a:latin typeface="HG丸ｺﾞｼｯｸM-PRO" panose="020F0600000000000000" pitchFamily="50" charset="-128"/>
              <a:ea typeface="HG丸ｺﾞｼｯｸM-PRO" panose="020F0600000000000000" pitchFamily="50" charset="-128"/>
            </a:endParaRPr>
          </a:p>
          <a:p>
            <a:pPr>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「いやだ」と相手に言おう</a:t>
            </a:r>
            <a:r>
              <a:rPr lang="ja-JP" altLang="en-US" sz="3500" b="1" spc="300" dirty="0">
                <a:latin typeface="HG丸ｺﾞｼｯｸM-PRO" panose="020F0600000000000000" pitchFamily="50" charset="-128"/>
                <a:ea typeface="HG丸ｺﾞｼｯｸM-PRO" panose="020F0600000000000000" pitchFamily="50" charset="-128"/>
              </a:rPr>
              <a:t>。</a:t>
            </a:r>
            <a:endParaRPr lang="en-US" altLang="ja-JP" sz="3500" b="1" spc="300" dirty="0">
              <a:latin typeface="HG丸ｺﾞｼｯｸM-PRO" panose="020F0600000000000000" pitchFamily="50" charset="-128"/>
              <a:ea typeface="HG丸ｺﾞｼｯｸM-PRO" panose="020F0600000000000000" pitchFamily="50" charset="-128"/>
            </a:endParaRPr>
          </a:p>
          <a:p>
            <a:pPr>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その場をはなれよう。</a:t>
            </a:r>
            <a:endParaRPr kumimoji="1" lang="en-US" altLang="ja-JP" sz="3500" b="1" spc="300" dirty="0">
              <a:latin typeface="HG丸ｺﾞｼｯｸM-PRO" panose="020F0600000000000000" pitchFamily="50" charset="-128"/>
              <a:ea typeface="HG丸ｺﾞｼｯｸM-PRO" panose="020F0600000000000000" pitchFamily="50" charset="-128"/>
            </a:endParaRPr>
          </a:p>
          <a:p>
            <a:pPr>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安心できる大人に相談しよう。</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sp>
        <p:nvSpPr>
          <p:cNvPr id="29" name="吹き出し: 角を丸めた四角形 28">
            <a:extLst>
              <a:ext uri="{FF2B5EF4-FFF2-40B4-BE49-F238E27FC236}">
                <a16:creationId xmlns:a16="http://schemas.microsoft.com/office/drawing/2014/main" id="{2A493D5A-1668-4CDD-9CCC-0891B6FDD083}"/>
              </a:ext>
            </a:extLst>
          </p:cNvPr>
          <p:cNvSpPr/>
          <p:nvPr/>
        </p:nvSpPr>
        <p:spPr>
          <a:xfrm>
            <a:off x="5986272" y="5483849"/>
            <a:ext cx="2034177" cy="866904"/>
          </a:xfrm>
          <a:prstGeom prst="wedgeRoundRectCallout">
            <a:avLst>
              <a:gd name="adj1" fmla="val 66606"/>
              <a:gd name="adj2" fmla="val 28132"/>
              <a:gd name="adj3" fmla="val 16667"/>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a:p>
        </p:txBody>
      </p:sp>
      <p:sp>
        <p:nvSpPr>
          <p:cNvPr id="30" name="テキスト ボックス 29">
            <a:extLst>
              <a:ext uri="{FF2B5EF4-FFF2-40B4-BE49-F238E27FC236}">
                <a16:creationId xmlns:a16="http://schemas.microsoft.com/office/drawing/2014/main" id="{DC984A4A-3D9D-4007-9834-83614354710F}"/>
              </a:ext>
            </a:extLst>
          </p:cNvPr>
          <p:cNvSpPr txBox="1"/>
          <p:nvPr/>
        </p:nvSpPr>
        <p:spPr>
          <a:xfrm>
            <a:off x="6218906" y="5493894"/>
            <a:ext cx="1576072" cy="866904"/>
          </a:xfrm>
          <a:prstGeom prst="rect">
            <a:avLst/>
          </a:prstGeom>
          <a:noFill/>
        </p:spPr>
        <p:txBody>
          <a:bodyPr wrap="none" rtlCol="0">
            <a:spAutoFit/>
          </a:bodyPr>
          <a:lstStyle/>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きょり感を</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守らない人が</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悪いんだよ！！</a:t>
            </a:r>
            <a:endParaRPr kumimoji="1" lang="en-US" altLang="ja-JP" b="1" spc="150" dirty="0">
              <a:latin typeface="HG丸ｺﾞｼｯｸM-PRO" panose="020F0600000000000000" pitchFamily="50" charset="-128"/>
              <a:ea typeface="HG丸ｺﾞｼｯｸM-PRO" panose="020F0600000000000000" pitchFamily="50" charset="-128"/>
            </a:endParaRPr>
          </a:p>
        </p:txBody>
      </p:sp>
      <p:pic>
        <p:nvPicPr>
          <p:cNvPr id="35" name="図 34" descr="アイコン&#10;&#10;自動的に生成された説明">
            <a:extLst>
              <a:ext uri="{FF2B5EF4-FFF2-40B4-BE49-F238E27FC236}">
                <a16:creationId xmlns:a16="http://schemas.microsoft.com/office/drawing/2014/main" id="{37DE395A-D8B4-4624-8469-373E26617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120" y="2884564"/>
            <a:ext cx="2092017" cy="2717975"/>
          </a:xfrm>
          <a:prstGeom prst="rect">
            <a:avLst/>
          </a:prstGeom>
        </p:spPr>
      </p:pic>
      <p:sp>
        <p:nvSpPr>
          <p:cNvPr id="45" name="矢印: 右 44">
            <a:extLst>
              <a:ext uri="{FF2B5EF4-FFF2-40B4-BE49-F238E27FC236}">
                <a16:creationId xmlns:a16="http://schemas.microsoft.com/office/drawing/2014/main" id="{B6642CDB-740C-419D-A4E8-D172611A142D}"/>
              </a:ext>
            </a:extLst>
          </p:cNvPr>
          <p:cNvSpPr/>
          <p:nvPr/>
        </p:nvSpPr>
        <p:spPr>
          <a:xfrm>
            <a:off x="2529560" y="3806880"/>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46" name="矢印: 右 45">
            <a:extLst>
              <a:ext uri="{FF2B5EF4-FFF2-40B4-BE49-F238E27FC236}">
                <a16:creationId xmlns:a16="http://schemas.microsoft.com/office/drawing/2014/main" id="{997C358E-AB3E-41F0-9802-86DA9642BFE4}"/>
              </a:ext>
            </a:extLst>
          </p:cNvPr>
          <p:cNvSpPr/>
          <p:nvPr/>
        </p:nvSpPr>
        <p:spPr>
          <a:xfrm>
            <a:off x="5379578" y="3806880"/>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pic>
        <p:nvPicPr>
          <p:cNvPr id="47" name="図 46">
            <a:extLst>
              <a:ext uri="{FF2B5EF4-FFF2-40B4-BE49-F238E27FC236}">
                <a16:creationId xmlns:a16="http://schemas.microsoft.com/office/drawing/2014/main" id="{B483FC41-47E7-4672-8A22-791BEC4A5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3877" y="5493894"/>
            <a:ext cx="715227" cy="1175489"/>
          </a:xfrm>
          <a:prstGeom prst="rect">
            <a:avLst/>
          </a:prstGeom>
        </p:spPr>
      </p:pic>
      <p:pic>
        <p:nvPicPr>
          <p:cNvPr id="5" name="図 4" descr="アイコン&#10;&#10;自動的に生成された説明">
            <a:extLst>
              <a:ext uri="{FF2B5EF4-FFF2-40B4-BE49-F238E27FC236}">
                <a16:creationId xmlns:a16="http://schemas.microsoft.com/office/drawing/2014/main" id="{A93336CE-0311-4C24-9540-8AF7161DD0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4514" y="2884564"/>
            <a:ext cx="2118506" cy="2880530"/>
          </a:xfrm>
          <a:prstGeom prst="rect">
            <a:avLst/>
          </a:prstGeom>
        </p:spPr>
      </p:pic>
      <p:pic>
        <p:nvPicPr>
          <p:cNvPr id="7" name="図 6" descr="アイコン&#10;&#10;自動的に生成された説明">
            <a:extLst>
              <a:ext uri="{FF2B5EF4-FFF2-40B4-BE49-F238E27FC236}">
                <a16:creationId xmlns:a16="http://schemas.microsoft.com/office/drawing/2014/main" id="{5FD8D56D-2BEC-4666-A08E-7F50AD1AA8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5712" y="2911974"/>
            <a:ext cx="3104278" cy="2539108"/>
          </a:xfrm>
          <a:prstGeom prst="rect">
            <a:avLst/>
          </a:prstGeom>
        </p:spPr>
      </p:pic>
    </p:spTree>
    <p:extLst>
      <p:ext uri="{BB962C8B-B14F-4D97-AF65-F5344CB8AC3E}">
        <p14:creationId xmlns:p14="http://schemas.microsoft.com/office/powerpoint/2010/main" val="2738640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DC335C71-D419-4EFB-9C15-756C2EE32231}"/>
              </a:ext>
            </a:extLst>
          </p:cNvPr>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12545227-91B2-4DDD-96E3-27E9DD246BB8}"/>
              </a:ext>
            </a:extLst>
          </p:cNvPr>
          <p:cNvSpPr txBox="1"/>
          <p:nvPr/>
        </p:nvSpPr>
        <p:spPr>
          <a:xfrm>
            <a:off x="500743" y="2214765"/>
            <a:ext cx="9091504" cy="553998"/>
          </a:xfrm>
          <a:prstGeom prst="rect">
            <a:avLst/>
          </a:prstGeom>
          <a:noFill/>
        </p:spPr>
        <p:txBody>
          <a:bodyPr wrap="square" rtlCol="0">
            <a:spAutoFit/>
          </a:bodyPr>
          <a:lstStyle/>
          <a:p>
            <a:pPr algn="l">
              <a:spcBef>
                <a:spcPts val="500"/>
              </a:spcBef>
            </a:pPr>
            <a:r>
              <a:rPr kumimoji="1" lang="ja-JP" altLang="en-US" sz="3000" b="1" spc="300" dirty="0">
                <a:latin typeface="HG丸ｺﾞｼｯｸM-PRO" panose="020F0600000000000000" pitchFamily="50" charset="-128"/>
                <a:ea typeface="HG丸ｺﾞｼｯｸM-PRO" panose="020F0600000000000000" pitchFamily="50" charset="-128"/>
              </a:rPr>
              <a:t>良い関係性について、</a:t>
            </a:r>
            <a:r>
              <a:rPr lang="ja-JP" altLang="en-US" sz="3000" b="1" spc="300" dirty="0">
                <a:latin typeface="HG丸ｺﾞｼｯｸM-PRO" panose="020F0600000000000000" pitchFamily="50" charset="-128"/>
                <a:ea typeface="HG丸ｺﾞｼｯｸM-PRO" panose="020F0600000000000000" pitchFamily="50" charset="-128"/>
              </a:rPr>
              <a:t>みんなで</a:t>
            </a:r>
            <a:r>
              <a:rPr kumimoji="1" lang="ja-JP" altLang="en-US" sz="3000" b="1" spc="300" dirty="0">
                <a:latin typeface="HG丸ｺﾞｼｯｸM-PRO" panose="020F0600000000000000" pitchFamily="50" charset="-128"/>
                <a:ea typeface="HG丸ｺﾞｼｯｸM-PRO" panose="020F0600000000000000" pitchFamily="50" charset="-128"/>
              </a:rPr>
              <a:t>考えてみよう！</a:t>
            </a:r>
            <a:endParaRPr kumimoji="1" lang="en-US" altLang="ja-JP" sz="3000" b="1" spc="3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D20B320B-0B86-4F3A-91E2-AB6DF25D547A}"/>
              </a:ext>
            </a:extLst>
          </p:cNvPr>
          <p:cNvSpPr txBox="1"/>
          <p:nvPr/>
        </p:nvSpPr>
        <p:spPr>
          <a:xfrm>
            <a:off x="1542451" y="547453"/>
            <a:ext cx="6821098" cy="1387559"/>
          </a:xfrm>
          <a:prstGeom prst="rect">
            <a:avLst/>
          </a:prstGeom>
          <a:noFill/>
        </p:spPr>
        <p:txBody>
          <a:bodyPr wrap="none" rtlCol="0">
            <a:spAutoFit/>
          </a:bodyPr>
          <a:lstStyle/>
          <a:p>
            <a:pPr algn="ctr">
              <a:spcBef>
                <a:spcPts val="0"/>
              </a:spcBef>
              <a:spcAft>
                <a:spcPts val="500"/>
              </a:spcAft>
            </a:pPr>
            <a:r>
              <a:rPr lang="ja-JP" altLang="en-US" sz="4000" b="1" spc="300" dirty="0">
                <a:latin typeface="HG丸ｺﾞｼｯｸM-PRO" panose="020F0600000000000000" pitchFamily="50" charset="-128"/>
                <a:ea typeface="HG丸ｺﾞｼｯｸM-PRO" panose="020F0600000000000000" pitchFamily="50" charset="-128"/>
              </a:rPr>
              <a:t>自分と相手を大切にし</a:t>
            </a:r>
            <a:endParaRPr lang="en-US" altLang="ja-JP" sz="4000" b="1" spc="300" dirty="0">
              <a:latin typeface="HG丸ｺﾞｼｯｸM-PRO" panose="020F0600000000000000" pitchFamily="50" charset="-128"/>
              <a:ea typeface="HG丸ｺﾞｼｯｸM-PRO" panose="020F0600000000000000" pitchFamily="50" charset="-128"/>
            </a:endParaRPr>
          </a:p>
          <a:p>
            <a:pPr algn="ctr">
              <a:spcBef>
                <a:spcPts val="0"/>
              </a:spcBef>
              <a:spcAft>
                <a:spcPts val="500"/>
              </a:spcAft>
            </a:pPr>
            <a:r>
              <a:rPr lang="ja-JP" altLang="en-US" sz="4000" b="1" spc="300" dirty="0">
                <a:latin typeface="HG丸ｺﾞｼｯｸM-PRO" panose="020F0600000000000000" pitchFamily="50" charset="-128"/>
                <a:ea typeface="HG丸ｺﾞｼｯｸM-PRO" panose="020F0600000000000000" pitchFamily="50" charset="-128"/>
              </a:rPr>
              <a:t>よりよい関係であるために</a:t>
            </a:r>
            <a:endParaRPr lang="en-US" altLang="ja-JP" sz="4000" b="1" spc="300" dirty="0">
              <a:latin typeface="HG丸ｺﾞｼｯｸM-PRO" panose="020F0600000000000000" pitchFamily="50" charset="-128"/>
              <a:ea typeface="HG丸ｺﾞｼｯｸM-PRO" panose="020F0600000000000000" pitchFamily="50" charset="-128"/>
            </a:endParaRPr>
          </a:p>
        </p:txBody>
      </p:sp>
      <p:sp>
        <p:nvSpPr>
          <p:cNvPr id="16" name="テキスト ボックス 1">
            <a:extLst>
              <a:ext uri="{FF2B5EF4-FFF2-40B4-BE49-F238E27FC236}">
                <a16:creationId xmlns:a16="http://schemas.microsoft.com/office/drawing/2014/main" id="{3A51B9EC-C6FD-4042-A40F-93EA8162423E}"/>
              </a:ext>
            </a:extLst>
          </p:cNvPr>
          <p:cNvSpPr txBox="1"/>
          <p:nvPr/>
        </p:nvSpPr>
        <p:spPr>
          <a:xfrm>
            <a:off x="8280000" y="180000"/>
            <a:ext cx="1569660" cy="36933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HG丸ｺﾞｼｯｸM-PRO" panose="020F0600000000000000" pitchFamily="50" charset="-128"/>
                <a:ea typeface="HG丸ｺﾞｼｯｸM-PRO" panose="020F0600000000000000" pitchFamily="50" charset="-128"/>
              </a:rPr>
              <a:t>ワークシート</a:t>
            </a:r>
          </a:p>
        </p:txBody>
      </p:sp>
      <p:sp>
        <p:nvSpPr>
          <p:cNvPr id="2" name="吹き出し: 円形 1">
            <a:extLst>
              <a:ext uri="{FF2B5EF4-FFF2-40B4-BE49-F238E27FC236}">
                <a16:creationId xmlns:a16="http://schemas.microsoft.com/office/drawing/2014/main" id="{08B6FC9D-A204-46D2-879C-FE9581BFD8A6}"/>
              </a:ext>
            </a:extLst>
          </p:cNvPr>
          <p:cNvSpPr/>
          <p:nvPr/>
        </p:nvSpPr>
        <p:spPr>
          <a:xfrm>
            <a:off x="389005" y="3747814"/>
            <a:ext cx="2467691" cy="1028858"/>
          </a:xfrm>
          <a:prstGeom prst="wedgeEllipseCallout">
            <a:avLst>
              <a:gd name="adj1" fmla="val 37268"/>
              <a:gd name="adj2" fmla="val 634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A6247E6B-3789-4E09-8C8C-3806B8E3540E}"/>
              </a:ext>
            </a:extLst>
          </p:cNvPr>
          <p:cNvSpPr txBox="1"/>
          <p:nvPr/>
        </p:nvSpPr>
        <p:spPr>
          <a:xfrm>
            <a:off x="452410" y="4108355"/>
            <a:ext cx="2327245" cy="307777"/>
          </a:xfrm>
          <a:prstGeom prst="rect">
            <a:avLst/>
          </a:prstGeom>
          <a:noFill/>
        </p:spPr>
        <p:txBody>
          <a:bodyPr wrap="square" rtlCol="0">
            <a:spAutoFit/>
          </a:bodyPr>
          <a:lstStyle/>
          <a:p>
            <a:pPr algn="ctr"/>
            <a:r>
              <a:rPr kumimoji="1" lang="ja-JP" altLang="en-US" b="1" spc="150" dirty="0">
                <a:latin typeface="HG丸ｺﾞｼｯｸM-PRO" panose="020F0600000000000000" pitchFamily="50" charset="-128"/>
                <a:ea typeface="HG丸ｺﾞｼｯｸM-PRO" panose="020F0600000000000000" pitchFamily="50" charset="-128"/>
              </a:rPr>
              <a:t>手をつないでいい？</a:t>
            </a:r>
            <a:endParaRPr kumimoji="1" lang="en-US" altLang="ja-JP" b="1" spc="150" dirty="0">
              <a:latin typeface="HG丸ｺﾞｼｯｸM-PRO" panose="020F0600000000000000" pitchFamily="50" charset="-128"/>
              <a:ea typeface="HG丸ｺﾞｼｯｸM-PRO" panose="020F0600000000000000" pitchFamily="50" charset="-128"/>
            </a:endParaRPr>
          </a:p>
        </p:txBody>
      </p:sp>
      <p:sp>
        <p:nvSpPr>
          <p:cNvPr id="22" name="吹き出し: 円形 21">
            <a:extLst>
              <a:ext uri="{FF2B5EF4-FFF2-40B4-BE49-F238E27FC236}">
                <a16:creationId xmlns:a16="http://schemas.microsoft.com/office/drawing/2014/main" id="{2B7248F7-7FB8-4742-8168-483C97D8AD2A}"/>
              </a:ext>
            </a:extLst>
          </p:cNvPr>
          <p:cNvSpPr/>
          <p:nvPr/>
        </p:nvSpPr>
        <p:spPr>
          <a:xfrm>
            <a:off x="7225962" y="4406310"/>
            <a:ext cx="2327245" cy="1028858"/>
          </a:xfrm>
          <a:prstGeom prst="wedgeEllipseCallout">
            <a:avLst>
              <a:gd name="adj1" fmla="val -44658"/>
              <a:gd name="adj2" fmla="val 587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6F46879-2828-417A-AE5A-9BCC93A6F2C9}"/>
              </a:ext>
            </a:extLst>
          </p:cNvPr>
          <p:cNvSpPr txBox="1"/>
          <p:nvPr/>
        </p:nvSpPr>
        <p:spPr>
          <a:xfrm>
            <a:off x="7509091" y="4627069"/>
            <a:ext cx="1788114" cy="587340"/>
          </a:xfrm>
          <a:prstGeom prst="rect">
            <a:avLst/>
          </a:prstGeom>
          <a:noFill/>
        </p:spPr>
        <p:txBody>
          <a:bodyPr wrap="square" rtlCol="0">
            <a:spAutoFit/>
          </a:bodyPr>
          <a:lstStyle/>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写真を</a:t>
            </a:r>
            <a:endParaRPr kumimoji="1" lang="en-US" altLang="ja-JP" b="1" spc="150" dirty="0">
              <a:latin typeface="HG丸ｺﾞｼｯｸM-PRO" panose="020F0600000000000000" pitchFamily="50" charset="-128"/>
              <a:ea typeface="HG丸ｺﾞｼｯｸM-PRO" panose="020F0600000000000000" pitchFamily="50" charset="-128"/>
            </a:endParaRPr>
          </a:p>
          <a:p>
            <a:pPr algn="ctr">
              <a:spcAft>
                <a:spcPts val="500"/>
              </a:spcAft>
            </a:pPr>
            <a:r>
              <a:rPr kumimoji="1" lang="ja-JP" altLang="en-US" b="1" spc="150" dirty="0">
                <a:latin typeface="HG丸ｺﾞｼｯｸM-PRO" panose="020F0600000000000000" pitchFamily="50" charset="-128"/>
                <a:ea typeface="HG丸ｺﾞｼｯｸM-PRO" panose="020F0600000000000000" pitchFamily="50" charset="-128"/>
              </a:rPr>
              <a:t>とってもいい？</a:t>
            </a:r>
            <a:endParaRPr kumimoji="1" lang="en-US" altLang="ja-JP" b="1" spc="150" dirty="0">
              <a:latin typeface="HG丸ｺﾞｼｯｸM-PRO" panose="020F0600000000000000" pitchFamily="50" charset="-128"/>
              <a:ea typeface="HG丸ｺﾞｼｯｸM-PRO" panose="020F0600000000000000" pitchFamily="50" charset="-128"/>
            </a:endParaRPr>
          </a:p>
        </p:txBody>
      </p:sp>
      <p:sp>
        <p:nvSpPr>
          <p:cNvPr id="23" name="吹き出し: 円形 22">
            <a:extLst>
              <a:ext uri="{FF2B5EF4-FFF2-40B4-BE49-F238E27FC236}">
                <a16:creationId xmlns:a16="http://schemas.microsoft.com/office/drawing/2014/main" id="{3D7629F4-CE58-4D77-9647-F82F7F5A9003}"/>
              </a:ext>
            </a:extLst>
          </p:cNvPr>
          <p:cNvSpPr/>
          <p:nvPr/>
        </p:nvSpPr>
        <p:spPr>
          <a:xfrm>
            <a:off x="3595712" y="3143658"/>
            <a:ext cx="3171775" cy="1028858"/>
          </a:xfrm>
          <a:prstGeom prst="wedgeEllipseCallout">
            <a:avLst>
              <a:gd name="adj1" fmla="val -31163"/>
              <a:gd name="adj2" fmla="val 6439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8EB9CF1E-4275-4A6E-A9A3-A40EE697A4BF}"/>
              </a:ext>
            </a:extLst>
          </p:cNvPr>
          <p:cNvSpPr txBox="1"/>
          <p:nvPr/>
        </p:nvSpPr>
        <p:spPr>
          <a:xfrm>
            <a:off x="3793212" y="3504199"/>
            <a:ext cx="2791968" cy="307777"/>
          </a:xfrm>
          <a:prstGeom prst="rect">
            <a:avLst/>
          </a:prstGeom>
          <a:noFill/>
        </p:spPr>
        <p:txBody>
          <a:bodyPr wrap="square" rtlCol="0">
            <a:spAutoFit/>
          </a:bodyPr>
          <a:lstStyle/>
          <a:p>
            <a:pPr algn="ctr"/>
            <a:r>
              <a:rPr kumimoji="1" lang="ja-JP" altLang="en-US" b="1" spc="150" dirty="0">
                <a:latin typeface="HG丸ｺﾞｼｯｸM-PRO" panose="020F0600000000000000" pitchFamily="50" charset="-128"/>
                <a:ea typeface="HG丸ｺﾞｼｯｸM-PRO" panose="020F0600000000000000" pitchFamily="50" charset="-128"/>
              </a:rPr>
              <a:t>部屋に入ってもいいかな？</a:t>
            </a:r>
            <a:endParaRPr kumimoji="1" lang="en-US" altLang="ja-JP" b="1" spc="150" dirty="0">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0CDE6BC8-C5A4-4E70-BEC4-90C04AF4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48" y="4156514"/>
            <a:ext cx="2429612" cy="2464722"/>
          </a:xfrm>
          <a:prstGeom prst="rect">
            <a:avLst/>
          </a:prstGeom>
        </p:spPr>
      </p:pic>
      <p:pic>
        <p:nvPicPr>
          <p:cNvPr id="25" name="図 24" descr="アイコン&#10;&#10;自動的に生成された説明">
            <a:extLst>
              <a:ext uri="{FF2B5EF4-FFF2-40B4-BE49-F238E27FC236}">
                <a16:creationId xmlns:a16="http://schemas.microsoft.com/office/drawing/2014/main" id="{B35300F8-3A97-4963-A117-FD0C83FDF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078" y="4156513"/>
            <a:ext cx="2436635" cy="2464723"/>
          </a:xfrm>
          <a:prstGeom prst="rect">
            <a:avLst/>
          </a:prstGeom>
        </p:spPr>
      </p:pic>
    </p:spTree>
    <p:extLst>
      <p:ext uri="{BB962C8B-B14F-4D97-AF65-F5344CB8AC3E}">
        <p14:creationId xmlns:p14="http://schemas.microsoft.com/office/powerpoint/2010/main" val="358380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 name="四角形: 角を丸くする 8"/>
          <p:cNvSpPr/>
          <p:nvPr/>
        </p:nvSpPr>
        <p:spPr>
          <a:xfrm>
            <a:off x="495300" y="251732"/>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85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855" name="テキスト ボックス 4"/>
          <p:cNvSpPr txBox="1"/>
          <p:nvPr/>
        </p:nvSpPr>
        <p:spPr>
          <a:xfrm>
            <a:off x="1467202" y="579217"/>
            <a:ext cx="6971598" cy="1540555"/>
          </a:xfrm>
          <a:prstGeom prst="rect">
            <a:avLst/>
          </a:prstGeom>
          <a:noFill/>
        </p:spPr>
        <p:txBody>
          <a:bodyPr wrap="none" rtlCol="0">
            <a:spAutoFit/>
          </a:bodyPr>
          <a:lstStyle/>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ちょうどいいきょりって</a:t>
            </a:r>
            <a:endParaRPr lang="en-US" altLang="ja-JP" sz="45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どこまで？</a:t>
            </a:r>
          </a:p>
        </p:txBody>
      </p:sp>
      <p:sp>
        <p:nvSpPr>
          <p:cNvPr id="1856" name="テキスト ボックス 317"/>
          <p:cNvSpPr txBox="1"/>
          <p:nvPr/>
        </p:nvSpPr>
        <p:spPr>
          <a:xfrm>
            <a:off x="315508" y="180000"/>
            <a:ext cx="2039157" cy="46077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a:latin typeface="HG丸ｺﾞｼｯｸM-PRO"/>
                <a:ea typeface="HG丸ｺﾞｼｯｸM-PRO"/>
              </a:rPr>
              <a:t>かんがえよう</a:t>
            </a:r>
            <a:endParaRPr b="1">
              <a:latin typeface="HG丸ｺﾞｼｯｸM-PRO"/>
              <a:ea typeface="HG丸ｺﾞｼｯｸM-PRO"/>
            </a:endParaRPr>
          </a:p>
        </p:txBody>
      </p:sp>
      <p:grpSp>
        <p:nvGrpSpPr>
          <p:cNvPr id="1857" name="グループ 331"/>
          <p:cNvGrpSpPr/>
          <p:nvPr/>
        </p:nvGrpSpPr>
        <p:grpSpPr>
          <a:xfrm>
            <a:off x="1870890" y="2079262"/>
            <a:ext cx="7046783" cy="3328024"/>
            <a:chOff x="1870890" y="2079262"/>
            <a:chExt cx="7046783" cy="3328024"/>
          </a:xfrm>
        </p:grpSpPr>
        <p:sp>
          <p:nvSpPr>
            <p:cNvPr id="1858" name="楕円 321"/>
            <p:cNvSpPr/>
            <p:nvPr/>
          </p:nvSpPr>
          <p:spPr>
            <a:xfrm>
              <a:off x="1870890" y="2079262"/>
              <a:ext cx="7046783" cy="3328024"/>
            </a:xfrm>
            <a:prstGeom prst="ellipse">
              <a:avLst/>
            </a:prstGeom>
            <a:solidFill>
              <a:srgbClr val="90D7F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859" name="楕円 320"/>
            <p:cNvSpPr/>
            <p:nvPr/>
          </p:nvSpPr>
          <p:spPr>
            <a:xfrm>
              <a:off x="2024196" y="2138796"/>
              <a:ext cx="4946565" cy="3115176"/>
            </a:xfrm>
            <a:prstGeom prst="ellipse">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860" name="楕円 319"/>
            <p:cNvSpPr/>
            <p:nvPr/>
          </p:nvSpPr>
          <p:spPr>
            <a:xfrm>
              <a:off x="1871629" y="2373139"/>
              <a:ext cx="3799736" cy="2727510"/>
            </a:xfrm>
            <a:prstGeom prst="ellipse">
              <a:avLst/>
            </a:prstGeom>
            <a:solidFill>
              <a:srgbClr val="FFA6A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pic>
        <p:nvPicPr>
          <p:cNvPr id="1861" name="図 318" descr="アイコン_x000a__x000a_自動的に生成された説明"/>
          <p:cNvPicPr>
            <a:picLocks noChangeAspect="1"/>
          </p:cNvPicPr>
          <p:nvPr/>
        </p:nvPicPr>
        <p:blipFill>
          <a:blip r:embed="rId3"/>
          <a:stretch>
            <a:fillRect/>
          </a:stretch>
        </p:blipFill>
        <p:spPr>
          <a:xfrm>
            <a:off x="1766963" y="2682563"/>
            <a:ext cx="2004535" cy="2027642"/>
          </a:xfrm>
          <a:prstGeom prst="rect">
            <a:avLst/>
          </a:prstGeom>
        </p:spPr>
      </p:pic>
      <p:sp>
        <p:nvSpPr>
          <p:cNvPr id="1862" name="図形 324"/>
          <p:cNvSpPr/>
          <p:nvPr/>
        </p:nvSpPr>
        <p:spPr>
          <a:xfrm>
            <a:off x="3656869" y="3004246"/>
            <a:ext cx="1681220" cy="424754"/>
          </a:xfrm>
          <a:prstGeom prst="lef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ja-JP" altLang="en-US"/>
            </a:pPr>
            <a:endParaRPr lang="ja-JP" altLang="en-US"/>
          </a:p>
        </p:txBody>
      </p:sp>
      <p:sp>
        <p:nvSpPr>
          <p:cNvPr id="1863" name="図形 325"/>
          <p:cNvSpPr/>
          <p:nvPr/>
        </p:nvSpPr>
        <p:spPr>
          <a:xfrm>
            <a:off x="3656813" y="3484007"/>
            <a:ext cx="3306884" cy="424754"/>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lang="ja-JP" altLang="en-US"/>
            </a:pPr>
            <a:endParaRPr lang="ja-JP" altLang="en-US"/>
          </a:p>
        </p:txBody>
      </p:sp>
      <p:sp>
        <p:nvSpPr>
          <p:cNvPr id="1864" name="図形 326"/>
          <p:cNvSpPr/>
          <p:nvPr/>
        </p:nvSpPr>
        <p:spPr>
          <a:xfrm>
            <a:off x="3664759" y="3955651"/>
            <a:ext cx="5252980" cy="424754"/>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lang="ja-JP" altLang="en-US"/>
            </a:pPr>
            <a:endParaRPr lang="ja-JP" altLang="en-US"/>
          </a:p>
        </p:txBody>
      </p:sp>
      <p:sp>
        <p:nvSpPr>
          <p:cNvPr id="1865" name="テキスト 327"/>
          <p:cNvSpPr txBox="1"/>
          <p:nvPr/>
        </p:nvSpPr>
        <p:spPr>
          <a:xfrm>
            <a:off x="3368261" y="2682563"/>
            <a:ext cx="2029239" cy="460772"/>
          </a:xfrm>
          <a:prstGeom prst="rect">
            <a:avLst/>
          </a:prstGeom>
        </p:spPr>
        <p:txBody>
          <a:bodyPr>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50㎝</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6" name="テキスト 328"/>
          <p:cNvSpPr txBox="1"/>
          <p:nvPr/>
        </p:nvSpPr>
        <p:spPr>
          <a:xfrm>
            <a:off x="5179008" y="3143335"/>
            <a:ext cx="1844813" cy="460772"/>
          </a:xfrm>
          <a:prstGeom prst="rect">
            <a:avLst/>
          </a:prstGeom>
        </p:spPr>
        <p:txBody>
          <a:bodyPr wrap="square">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１ｍ</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7" name="テキスト 329"/>
          <p:cNvSpPr txBox="1"/>
          <p:nvPr/>
        </p:nvSpPr>
        <p:spPr>
          <a:xfrm>
            <a:off x="6970761" y="3678375"/>
            <a:ext cx="1844813" cy="460772"/>
          </a:xfrm>
          <a:prstGeom prst="rect">
            <a:avLst/>
          </a:prstGeom>
        </p:spPr>
        <p:txBody>
          <a:bodyPr wrap="square">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２ｍ</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8" name="テキスト 330"/>
          <p:cNvSpPr txBox="1"/>
          <p:nvPr/>
        </p:nvSpPr>
        <p:spPr>
          <a:xfrm>
            <a:off x="521939" y="5895657"/>
            <a:ext cx="8395802" cy="645438"/>
          </a:xfrm>
          <a:prstGeom prst="rect">
            <a:avLst/>
          </a:prstGeom>
        </p:spPr>
        <p:txBody>
          <a:bodyPr wrap="square">
            <a:spAutoFit/>
          </a:bodyPr>
          <a:lstStyle/>
          <a:p>
            <a:pPr>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b="1" dirty="0">
                <a:latin typeface="HG丸ｺﾞｼｯｸM-PRO"/>
                <a:ea typeface="HG丸ｺﾞｼｯｸM-PRO"/>
              </a:rPr>
              <a:t>①知らない人　　②家族　　③友達</a:t>
            </a:r>
          </a:p>
        </p:txBody>
      </p:sp>
    </p:spTree>
    <p:extLst>
      <p:ext uri="{BB962C8B-B14F-4D97-AF65-F5344CB8AC3E}">
        <p14:creationId xmlns:p14="http://schemas.microsoft.com/office/powerpoint/2010/main" val="31319492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55</a:t>
            </a:fld>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1B46208-2BAC-4483-A60B-50F02F08461B}"/>
              </a:ext>
            </a:extLst>
          </p:cNvPr>
          <p:cNvSpPr txBox="1"/>
          <p:nvPr/>
        </p:nvSpPr>
        <p:spPr>
          <a:xfrm>
            <a:off x="1400587" y="683794"/>
            <a:ext cx="7104829" cy="830997"/>
          </a:xfrm>
          <a:prstGeom prst="rect">
            <a:avLst/>
          </a:prstGeom>
          <a:noFill/>
        </p:spPr>
        <p:txBody>
          <a:bodyPr wrap="none" rtlCol="0">
            <a:spAutoFit/>
          </a:bodyPr>
          <a:lstStyle/>
          <a:p>
            <a:pPr algn="ctr"/>
            <a:r>
              <a:rPr lang="ja-JP" altLang="en-US" sz="4800" b="1" spc="200" dirty="0">
                <a:solidFill>
                  <a:schemeClr val="accent2">
                    <a:lumMod val="50000"/>
                  </a:schemeClr>
                </a:solidFill>
                <a:latin typeface="Meiryo UI" panose="020B0604030504040204" pitchFamily="50" charset="-128"/>
                <a:ea typeface="Meiryo UI" panose="020B0604030504040204" pitchFamily="50" charset="-128"/>
              </a:rPr>
              <a:t>大切な心と体を守るために</a:t>
            </a:r>
            <a:endParaRPr lang="en-US" altLang="ja-JP" sz="48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F8600821-6481-4F68-866D-9555B116D8AE}"/>
              </a:ext>
            </a:extLst>
          </p:cNvPr>
          <p:cNvSpPr/>
          <p:nvPr/>
        </p:nvSpPr>
        <p:spPr>
          <a:xfrm>
            <a:off x="1929000" y="2016753"/>
            <a:ext cx="6048000" cy="2201091"/>
          </a:xfrm>
          <a:prstGeom prst="roundRect">
            <a:avLst>
              <a:gd name="adj" fmla="val 11786"/>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pPr marL="361950" indent="-361950">
              <a:spcBef>
                <a:spcPts val="600"/>
              </a:spcBef>
              <a:buClr>
                <a:schemeClr val="accent3">
                  <a:lumMod val="50000"/>
                </a:schemeClr>
              </a:buClr>
              <a:buFont typeface="Wingdings" panose="05000000000000000000" pitchFamily="2" charset="2"/>
              <a:buChar char="l"/>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よりよい人間関係ってなんだろう？</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361950" algn="l">
              <a:spcBef>
                <a:spcPts val="600"/>
              </a:spcBef>
              <a:buClr>
                <a:schemeClr val="accent3">
                  <a:lumMod val="50000"/>
                </a:schemeClr>
              </a:buClr>
              <a:buFont typeface="Wingdings" panose="05000000000000000000" pitchFamily="2" charset="2"/>
              <a:buChar char="l"/>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性的な暴力とは？</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marL="361950" indent="-361950" algn="l">
              <a:spcBef>
                <a:spcPts val="600"/>
              </a:spcBef>
              <a:buClr>
                <a:schemeClr val="accent3">
                  <a:lumMod val="50000"/>
                </a:schemeClr>
              </a:buClr>
              <a:buFont typeface="Wingdings" panose="05000000000000000000" pitchFamily="2" charset="2"/>
              <a:buChar char="l"/>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もし性的な暴力の被害にあったら・・・</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ED2B72E-256F-452F-AB4E-F07014793639}"/>
              </a:ext>
            </a:extLst>
          </p:cNvPr>
          <p:cNvSpPr txBox="1"/>
          <p:nvPr/>
        </p:nvSpPr>
        <p:spPr>
          <a:xfrm>
            <a:off x="3390278" y="1747444"/>
            <a:ext cx="3125445" cy="577803"/>
          </a:xfrm>
          <a:prstGeom prst="roundRect">
            <a:avLst>
              <a:gd name="adj" fmla="val 50000"/>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txBody>
          <a:bodyPr wrap="none" tIns="0" bIns="0" rtlCol="0" anchor="t" anchorCtr="1">
            <a:noAutofit/>
          </a:bodyPr>
          <a:lstStyle/>
          <a:p>
            <a:pPr algn="ctr">
              <a:lnSpc>
                <a:spcPts val="3840"/>
              </a:lnSpc>
            </a:pPr>
            <a:r>
              <a:rPr lang="ja-JP" altLang="en-US" sz="2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授業の内容</a:t>
            </a:r>
          </a:p>
        </p:txBody>
      </p:sp>
      <p:grpSp>
        <p:nvGrpSpPr>
          <p:cNvPr id="11" name="グループ化 10">
            <a:extLst>
              <a:ext uri="{FF2B5EF4-FFF2-40B4-BE49-F238E27FC236}">
                <a16:creationId xmlns:a16="http://schemas.microsoft.com/office/drawing/2014/main" id="{1DD640AA-6276-4DB5-AEEF-F0D995303BB7}"/>
              </a:ext>
            </a:extLst>
          </p:cNvPr>
          <p:cNvGrpSpPr/>
          <p:nvPr/>
        </p:nvGrpSpPr>
        <p:grpSpPr>
          <a:xfrm>
            <a:off x="3139169" y="4292300"/>
            <a:ext cx="3627662" cy="2312925"/>
            <a:chOff x="1775512" y="3726238"/>
            <a:chExt cx="3627662" cy="2312925"/>
          </a:xfrm>
        </p:grpSpPr>
        <p:pic>
          <p:nvPicPr>
            <p:cNvPr id="8" name="図 7" descr="抽象, 挿絵 が含まれている画像&#10;&#10;自動的に生成された説明">
              <a:extLst>
                <a:ext uri="{FF2B5EF4-FFF2-40B4-BE49-F238E27FC236}">
                  <a16:creationId xmlns:a16="http://schemas.microsoft.com/office/drawing/2014/main" id="{C1E8DD4C-8868-40E8-920A-382E7E51F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12" y="3726238"/>
              <a:ext cx="1874727" cy="2312925"/>
            </a:xfrm>
            <a:prstGeom prst="rect">
              <a:avLst/>
            </a:prstGeom>
          </p:spPr>
        </p:pic>
        <p:pic>
          <p:nvPicPr>
            <p:cNvPr id="10" name="図 9" descr="アイコン&#10;&#10;自動的に生成された説明">
              <a:extLst>
                <a:ext uri="{FF2B5EF4-FFF2-40B4-BE49-F238E27FC236}">
                  <a16:creationId xmlns:a16="http://schemas.microsoft.com/office/drawing/2014/main" id="{E7709164-959D-4B49-8F97-8731DAAF8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436" y="3733266"/>
              <a:ext cx="1717738" cy="2305897"/>
            </a:xfrm>
            <a:prstGeom prst="rect">
              <a:avLst/>
            </a:prstGeom>
          </p:spPr>
        </p:pic>
      </p:grpSp>
      <p:sp>
        <p:nvSpPr>
          <p:cNvPr id="2" name="テキスト 942">
            <a:extLst>
              <a:ext uri="{FF2B5EF4-FFF2-40B4-BE49-F238E27FC236}">
                <a16:creationId xmlns:a16="http://schemas.microsoft.com/office/drawing/2014/main" id="{F5D720F3-8242-3272-9568-98BEA4A5BB6D}"/>
              </a:ext>
            </a:extLst>
          </p:cNvPr>
          <p:cNvSpPr txBox="1"/>
          <p:nvPr/>
        </p:nvSpPr>
        <p:spPr>
          <a:xfrm>
            <a:off x="130361" y="134088"/>
            <a:ext cx="2920971" cy="584775"/>
          </a:xfrm>
          <a:prstGeom prst="rect">
            <a:avLst/>
          </a:prstGeom>
          <a:solidFill>
            <a:srgbClr val="FFFF00"/>
          </a:solidFill>
          <a:ln w="76200">
            <a:solidFill>
              <a:schemeClr val="tx1"/>
            </a:solidFill>
          </a:ln>
        </p:spPr>
        <p:txBody>
          <a:bodyPr wrap="square">
            <a:spAutoFit/>
          </a:bodyPr>
          <a:lstStyle/>
          <a:p>
            <a:pPr>
              <a:defRPr lang="ja-JP" altLang="en-US"/>
            </a:pPr>
            <a:r>
              <a:rPr lang="ja-JP" altLang="en-US" sz="3200" dirty="0">
                <a:latin typeface="UD デジタル 教科書体 NP-B" panose="02020700000000000000" pitchFamily="18" charset="-128"/>
                <a:ea typeface="UD デジタル 教科書体 NP-B" panose="02020700000000000000" pitchFamily="18" charset="-128"/>
              </a:rPr>
              <a:t>中学校</a:t>
            </a:r>
          </a:p>
        </p:txBody>
      </p:sp>
    </p:spTree>
    <p:extLst>
      <p:ext uri="{BB962C8B-B14F-4D97-AF65-F5344CB8AC3E}">
        <p14:creationId xmlns:p14="http://schemas.microsoft.com/office/powerpoint/2010/main" val="1545634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56</a:t>
            </a:fld>
            <a:endParaRPr kumimoji="1" lang="en-US" altLang="ja-JP"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3B187907-DC28-4081-8C30-7BA933939EA4}"/>
              </a:ext>
            </a:extLst>
          </p:cNvPr>
          <p:cNvSpPr/>
          <p:nvPr/>
        </p:nvSpPr>
        <p:spPr>
          <a:xfrm>
            <a:off x="432316" y="2798843"/>
            <a:ext cx="9041369" cy="1440000"/>
          </a:xfrm>
          <a:prstGeom prst="roundRect">
            <a:avLst>
              <a:gd name="adj" fmla="val 13513"/>
            </a:avLst>
          </a:prstGeom>
          <a:solidFill>
            <a:schemeClr val="bg1"/>
          </a:solidFill>
          <a:ln w="38100">
            <a:solidFill>
              <a:schemeClr val="accent3">
                <a:lumMod val="50000"/>
              </a:schemeClr>
            </a:solidFill>
            <a:prstDash val="sysDot"/>
          </a:ln>
        </p:spPr>
        <p:txBody>
          <a:bodyPr wrap="square" tIns="144000">
            <a:noAutofit/>
          </a:bodyPr>
          <a:lstStyle/>
          <a:p>
            <a:pPr algn="ctr"/>
            <a:endParaRPr kumimoji="1" lang="en-US" altLang="ja-JP" sz="2000" b="1" dirty="0">
              <a:solidFill>
                <a:schemeClr val="tx1">
                  <a:lumMod val="75000"/>
                  <a:lumOff val="25000"/>
                </a:schemeClr>
              </a:solidFill>
            </a:endParaRPr>
          </a:p>
        </p:txBody>
      </p:sp>
      <p:grpSp>
        <p:nvGrpSpPr>
          <p:cNvPr id="2" name="グループ化 1">
            <a:extLst>
              <a:ext uri="{FF2B5EF4-FFF2-40B4-BE49-F238E27FC236}">
                <a16:creationId xmlns:a16="http://schemas.microsoft.com/office/drawing/2014/main" id="{0EA0533C-5931-451B-B326-31526A41753B}"/>
              </a:ext>
            </a:extLst>
          </p:cNvPr>
          <p:cNvGrpSpPr/>
          <p:nvPr/>
        </p:nvGrpSpPr>
        <p:grpSpPr>
          <a:xfrm>
            <a:off x="1086135" y="2011554"/>
            <a:ext cx="7733730" cy="576000"/>
            <a:chOff x="432316" y="1593261"/>
            <a:chExt cx="7733730" cy="576000"/>
          </a:xfrm>
        </p:grpSpPr>
        <p:sp>
          <p:nvSpPr>
            <p:cNvPr id="13" name="正方形/長方形 12">
              <a:extLst>
                <a:ext uri="{FF2B5EF4-FFF2-40B4-BE49-F238E27FC236}">
                  <a16:creationId xmlns:a16="http://schemas.microsoft.com/office/drawing/2014/main" id="{528512DC-318A-430A-90EB-E46A3F97F922}"/>
                </a:ext>
              </a:extLst>
            </p:cNvPr>
            <p:cNvSpPr/>
            <p:nvPr/>
          </p:nvSpPr>
          <p:spPr>
            <a:xfrm>
              <a:off x="1008316" y="1619651"/>
              <a:ext cx="7157730" cy="523220"/>
            </a:xfrm>
            <a:prstGeom prst="rect">
              <a:avLst/>
            </a:prstGeom>
          </p:spPr>
          <p:txBody>
            <a:bodyPr wrap="none">
              <a:spAutoFit/>
            </a:bodyPr>
            <a:lstStyle/>
            <a:p>
              <a:pPr algn="ct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よい人間関係ってどういうものか考えてみよう</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C8188EF9-1555-4D39-B431-D50034D8B88B}"/>
                </a:ext>
              </a:extLst>
            </p:cNvPr>
            <p:cNvSpPr>
              <a:spLocks noChangeAspect="1"/>
            </p:cNvSpPr>
            <p:nvPr/>
          </p:nvSpPr>
          <p:spPr>
            <a:xfrm>
              <a:off x="432316" y="1593261"/>
              <a:ext cx="576000" cy="576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600" b="1" dirty="0">
                  <a:solidFill>
                    <a:schemeClr val="accent3">
                      <a:lumMod val="50000"/>
                    </a:schemeClr>
                  </a:solidFill>
                </a:rPr>
                <a:t>？</a:t>
              </a:r>
            </a:p>
          </p:txBody>
        </p:sp>
      </p:grpSp>
      <p:sp>
        <p:nvSpPr>
          <p:cNvPr id="12" name="正方形/長方形 11">
            <a:extLst>
              <a:ext uri="{FF2B5EF4-FFF2-40B4-BE49-F238E27FC236}">
                <a16:creationId xmlns:a16="http://schemas.microsoft.com/office/drawing/2014/main" id="{7483837B-7FD0-42B6-8442-D1B582D8E2A1}"/>
              </a:ext>
            </a:extLst>
          </p:cNvPr>
          <p:cNvSpPr/>
          <p:nvPr/>
        </p:nvSpPr>
        <p:spPr>
          <a:xfrm>
            <a:off x="1968751" y="198499"/>
            <a:ext cx="5985933" cy="1200329"/>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大切な心と体を守るために</a:t>
            </a:r>
          </a:p>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～よりよい人間関係とは？～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8522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57</a:t>
            </a:fld>
            <a:endParaRPr kumimoji="1" lang="en-US" altLang="ja-JP"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6272CDC6-6DD1-4E66-B63F-F0E73632E735}"/>
              </a:ext>
            </a:extLst>
          </p:cNvPr>
          <p:cNvSpPr/>
          <p:nvPr/>
        </p:nvSpPr>
        <p:spPr>
          <a:xfrm>
            <a:off x="1968751" y="198499"/>
            <a:ext cx="5985933" cy="1200329"/>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大切な心と体を守るために</a:t>
            </a:r>
          </a:p>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～よりよい人間関係とは？～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3" name="矢印: 下 22">
            <a:extLst>
              <a:ext uri="{FF2B5EF4-FFF2-40B4-BE49-F238E27FC236}">
                <a16:creationId xmlns:a16="http://schemas.microsoft.com/office/drawing/2014/main" id="{8A928D35-131E-4F09-818D-92CC340E0372}"/>
              </a:ext>
            </a:extLst>
          </p:cNvPr>
          <p:cNvSpPr/>
          <p:nvPr/>
        </p:nvSpPr>
        <p:spPr>
          <a:xfrm>
            <a:off x="4616653" y="4402068"/>
            <a:ext cx="672694" cy="503084"/>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8B0CD420-4F81-42AF-897D-DB964B5FC551}"/>
              </a:ext>
            </a:extLst>
          </p:cNvPr>
          <p:cNvSpPr/>
          <p:nvPr/>
        </p:nvSpPr>
        <p:spPr>
          <a:xfrm>
            <a:off x="432316" y="2798843"/>
            <a:ext cx="9041369" cy="1440000"/>
          </a:xfrm>
          <a:prstGeom prst="roundRect">
            <a:avLst>
              <a:gd name="adj" fmla="val 13513"/>
            </a:avLst>
          </a:prstGeom>
          <a:solidFill>
            <a:schemeClr val="bg1"/>
          </a:solidFill>
          <a:ln w="38100">
            <a:solidFill>
              <a:schemeClr val="accent3">
                <a:lumMod val="50000"/>
              </a:schemeClr>
            </a:solidFill>
            <a:prstDash val="sysDot"/>
          </a:ln>
        </p:spPr>
        <p:txBody>
          <a:bodyPr wrap="square" tIns="144000">
            <a:noAutofit/>
          </a:bodyPr>
          <a:lstStyle/>
          <a:p>
            <a:pPr algn="ctr"/>
            <a:endParaRPr kumimoji="1" lang="en-US" altLang="ja-JP" sz="2000" b="1" dirty="0">
              <a:solidFill>
                <a:schemeClr val="tx1">
                  <a:lumMod val="75000"/>
                  <a:lumOff val="25000"/>
                </a:schemeClr>
              </a:solidFill>
            </a:endParaRPr>
          </a:p>
        </p:txBody>
      </p:sp>
      <p:grpSp>
        <p:nvGrpSpPr>
          <p:cNvPr id="25" name="グループ化 24">
            <a:extLst>
              <a:ext uri="{FF2B5EF4-FFF2-40B4-BE49-F238E27FC236}">
                <a16:creationId xmlns:a16="http://schemas.microsoft.com/office/drawing/2014/main" id="{8BB5D7A8-410F-494A-95E8-EC597322F04F}"/>
              </a:ext>
            </a:extLst>
          </p:cNvPr>
          <p:cNvGrpSpPr/>
          <p:nvPr/>
        </p:nvGrpSpPr>
        <p:grpSpPr>
          <a:xfrm>
            <a:off x="1086135" y="2011554"/>
            <a:ext cx="7733730" cy="576000"/>
            <a:chOff x="432316" y="1593261"/>
            <a:chExt cx="7733730" cy="576000"/>
          </a:xfrm>
        </p:grpSpPr>
        <p:sp>
          <p:nvSpPr>
            <p:cNvPr id="26" name="正方形/長方形 25">
              <a:extLst>
                <a:ext uri="{FF2B5EF4-FFF2-40B4-BE49-F238E27FC236}">
                  <a16:creationId xmlns:a16="http://schemas.microsoft.com/office/drawing/2014/main" id="{2F868A4E-1601-4987-85A8-D41BA6BE538E}"/>
                </a:ext>
              </a:extLst>
            </p:cNvPr>
            <p:cNvSpPr/>
            <p:nvPr/>
          </p:nvSpPr>
          <p:spPr>
            <a:xfrm>
              <a:off x="1008316" y="1619651"/>
              <a:ext cx="7157730" cy="523220"/>
            </a:xfrm>
            <a:prstGeom prst="rect">
              <a:avLst/>
            </a:prstGeom>
          </p:spPr>
          <p:txBody>
            <a:bodyPr wrap="none">
              <a:spAutoFit/>
            </a:bodyPr>
            <a:lstStyle/>
            <a:p>
              <a:pPr algn="ct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よい人間関係ってどういうものか考えてみよう</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17A3F66F-218D-4EF8-B5F1-5189A3836FD1}"/>
                </a:ext>
              </a:extLst>
            </p:cNvPr>
            <p:cNvSpPr>
              <a:spLocks noChangeAspect="1"/>
            </p:cNvSpPr>
            <p:nvPr/>
          </p:nvSpPr>
          <p:spPr>
            <a:xfrm>
              <a:off x="432316" y="1593261"/>
              <a:ext cx="576000" cy="576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600" b="1" dirty="0">
                  <a:solidFill>
                    <a:schemeClr val="accent3">
                      <a:lumMod val="50000"/>
                    </a:schemeClr>
                  </a:solidFill>
                </a:rPr>
                <a:t>？</a:t>
              </a:r>
            </a:p>
          </p:txBody>
        </p:sp>
      </p:grpSp>
      <p:sp>
        <p:nvSpPr>
          <p:cNvPr id="28" name="正方形/長方形 27">
            <a:extLst>
              <a:ext uri="{FF2B5EF4-FFF2-40B4-BE49-F238E27FC236}">
                <a16:creationId xmlns:a16="http://schemas.microsoft.com/office/drawing/2014/main" id="{41D2EAA7-9D58-4D35-BEDF-95BBE8217115}"/>
              </a:ext>
            </a:extLst>
          </p:cNvPr>
          <p:cNvSpPr/>
          <p:nvPr/>
        </p:nvSpPr>
        <p:spPr>
          <a:xfrm>
            <a:off x="1828252" y="5013513"/>
            <a:ext cx="6249497" cy="954107"/>
          </a:xfrm>
          <a:prstGeom prst="rect">
            <a:avLst/>
          </a:prstGeom>
        </p:spPr>
        <p:txBody>
          <a:bodyPr wrap="square">
            <a:spAutoFit/>
          </a:bodyPr>
          <a:lstStyle/>
          <a:p>
            <a:pPr>
              <a:spcBef>
                <a:spcPts val="600"/>
              </a:spcBef>
            </a:pPr>
            <a:r>
              <a:rPr lang="ja-JP" altLang="en-US" sz="2800" b="1" dirty="0">
                <a:solidFill>
                  <a:schemeClr val="accent2">
                    <a:lumMod val="50000"/>
                  </a:schemeClr>
                </a:solidFill>
                <a:latin typeface="Meiryo UI" panose="020B0604030504040204" pitchFamily="50" charset="-128"/>
                <a:ea typeface="Meiryo UI" panose="020B0604030504040204" pitchFamily="50" charset="-128"/>
              </a:rPr>
              <a:t>自分を大切にし、相手も大切にすることで、よりよい人間関係をつくることができます。</a:t>
            </a:r>
          </a:p>
        </p:txBody>
      </p:sp>
    </p:spTree>
    <p:extLst>
      <p:ext uri="{BB962C8B-B14F-4D97-AF65-F5344CB8AC3E}">
        <p14:creationId xmlns:p14="http://schemas.microsoft.com/office/powerpoint/2010/main" val="4200612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58</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2614752" y="198499"/>
            <a:ext cx="4693913" cy="1200329"/>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自分と相手を守るもの</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～距離感ってなに？～</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8D043AE6-25D3-4386-B6C4-8CF6E8CF304A}"/>
              </a:ext>
            </a:extLst>
          </p:cNvPr>
          <p:cNvSpPr/>
          <p:nvPr/>
        </p:nvSpPr>
        <p:spPr>
          <a:xfrm>
            <a:off x="272256" y="1419470"/>
            <a:ext cx="9361489"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自分の心や体は自分だけのものです。他人との距離は自分自身で決めることができます。自分と相手を守るときに距離感が役立ちます。</a:t>
            </a:r>
          </a:p>
        </p:txBody>
      </p:sp>
      <p:grpSp>
        <p:nvGrpSpPr>
          <p:cNvPr id="7" name="グループ化 6">
            <a:extLst>
              <a:ext uri="{FF2B5EF4-FFF2-40B4-BE49-F238E27FC236}">
                <a16:creationId xmlns:a16="http://schemas.microsoft.com/office/drawing/2014/main" id="{D0BA5AEF-FD1E-454D-B2E3-17DD09B1B01D}"/>
              </a:ext>
            </a:extLst>
          </p:cNvPr>
          <p:cNvGrpSpPr/>
          <p:nvPr/>
        </p:nvGrpSpPr>
        <p:grpSpPr>
          <a:xfrm>
            <a:off x="5708650" y="5618854"/>
            <a:ext cx="3111500" cy="676653"/>
            <a:chOff x="5708650" y="5671108"/>
            <a:chExt cx="3111500" cy="676653"/>
          </a:xfrm>
        </p:grpSpPr>
        <p:sp>
          <p:nvSpPr>
            <p:cNvPr id="15" name="二等辺三角形 14">
              <a:extLst>
                <a:ext uri="{FF2B5EF4-FFF2-40B4-BE49-F238E27FC236}">
                  <a16:creationId xmlns:a16="http://schemas.microsoft.com/office/drawing/2014/main" id="{1C5E4C68-30BD-4689-815C-65A7CAE2594E}"/>
                </a:ext>
              </a:extLst>
            </p:cNvPr>
            <p:cNvSpPr/>
            <p:nvPr/>
          </p:nvSpPr>
          <p:spPr>
            <a:xfrm rot="20315867">
              <a:off x="6682793" y="5671108"/>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6167AF67-446E-4295-8457-29B75D576134}"/>
                </a:ext>
              </a:extLst>
            </p:cNvPr>
            <p:cNvSpPr/>
            <p:nvPr/>
          </p:nvSpPr>
          <p:spPr>
            <a:xfrm>
              <a:off x="5708650" y="5926418"/>
              <a:ext cx="3111500" cy="421343"/>
            </a:xfrm>
            <a:prstGeom prst="roundRect">
              <a:avLst>
                <a:gd name="adj" fmla="val 26502"/>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lumMod val="75000"/>
                      <a:lumOff val="25000"/>
                    </a:schemeClr>
                  </a:solidFill>
                </a:rPr>
                <a:t>違う考えの人もいるんだね</a:t>
              </a:r>
            </a:p>
          </p:txBody>
        </p:sp>
        <p:sp>
          <p:nvSpPr>
            <p:cNvPr id="63" name="二等辺三角形 62">
              <a:extLst>
                <a:ext uri="{FF2B5EF4-FFF2-40B4-BE49-F238E27FC236}">
                  <a16:creationId xmlns:a16="http://schemas.microsoft.com/office/drawing/2014/main" id="{539C9ADB-B503-4275-9745-61F2EC459274}"/>
                </a:ext>
              </a:extLst>
            </p:cNvPr>
            <p:cNvSpPr/>
            <p:nvPr/>
          </p:nvSpPr>
          <p:spPr>
            <a:xfrm rot="1284133" flipH="1">
              <a:off x="7606469" y="5684326"/>
              <a:ext cx="228646" cy="379509"/>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7F9EE925-F281-4C70-87C6-C9B00422BF00}"/>
              </a:ext>
            </a:extLst>
          </p:cNvPr>
          <p:cNvGrpSpPr/>
          <p:nvPr/>
        </p:nvGrpSpPr>
        <p:grpSpPr>
          <a:xfrm>
            <a:off x="5178234" y="2525755"/>
            <a:ext cx="4251600" cy="2099500"/>
            <a:chOff x="5178234" y="2578009"/>
            <a:chExt cx="4251600" cy="2099500"/>
          </a:xfrm>
        </p:grpSpPr>
        <p:sp>
          <p:nvSpPr>
            <p:cNvPr id="75" name="四角形: 角を丸くする 74">
              <a:extLst>
                <a:ext uri="{FF2B5EF4-FFF2-40B4-BE49-F238E27FC236}">
                  <a16:creationId xmlns:a16="http://schemas.microsoft.com/office/drawing/2014/main" id="{AE66CEF4-D219-418B-ABE0-D60975034AC7}"/>
                </a:ext>
              </a:extLst>
            </p:cNvPr>
            <p:cNvSpPr/>
            <p:nvPr/>
          </p:nvSpPr>
          <p:spPr>
            <a:xfrm>
              <a:off x="5179143"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心の距離感</a:t>
              </a:r>
            </a:p>
          </p:txBody>
        </p:sp>
        <p:sp>
          <p:nvSpPr>
            <p:cNvPr id="64" name="四角形: 角を丸くする 63">
              <a:extLst>
                <a:ext uri="{FF2B5EF4-FFF2-40B4-BE49-F238E27FC236}">
                  <a16:creationId xmlns:a16="http://schemas.microsoft.com/office/drawing/2014/main" id="{7A4D1A1C-4F97-4968-BC18-101945DBC4DD}"/>
                </a:ext>
              </a:extLst>
            </p:cNvPr>
            <p:cNvSpPr/>
            <p:nvPr/>
          </p:nvSpPr>
          <p:spPr>
            <a:xfrm>
              <a:off x="5179143"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6D6BC5A-52E4-460C-8A28-D33827916AEE}"/>
                </a:ext>
              </a:extLst>
            </p:cNvPr>
            <p:cNvSpPr/>
            <p:nvPr/>
          </p:nvSpPr>
          <p:spPr>
            <a:xfrm>
              <a:off x="5178234"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FDD3EAA5-1B23-450C-8E6C-AB3FEAE1B3FD}"/>
                </a:ext>
              </a:extLst>
            </p:cNvPr>
            <p:cNvSpPr/>
            <p:nvPr/>
          </p:nvSpPr>
          <p:spPr>
            <a:xfrm>
              <a:off x="5179143"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grpSp>
      <p:sp>
        <p:nvSpPr>
          <p:cNvPr id="77" name="正方形/長方形 76">
            <a:extLst>
              <a:ext uri="{FF2B5EF4-FFF2-40B4-BE49-F238E27FC236}">
                <a16:creationId xmlns:a16="http://schemas.microsoft.com/office/drawing/2014/main" id="{A3DD41A3-62AA-44F7-8C67-61A4CFC38931}"/>
              </a:ext>
            </a:extLst>
          </p:cNvPr>
          <p:cNvSpPr/>
          <p:nvPr/>
        </p:nvSpPr>
        <p:spPr>
          <a:xfrm>
            <a:off x="5231649" y="3141516"/>
            <a:ext cx="4144770" cy="1323439"/>
          </a:xfrm>
          <a:prstGeom prst="rect">
            <a:avLst/>
          </a:prstGeom>
        </p:spPr>
        <p:txBody>
          <a:bodyPr wrap="square">
            <a:spAutoFit/>
          </a:bodyPr>
          <a:lstStyle/>
          <a:p>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どんなに仲のよい相手でも、いつも自分と同じ気持ちではありません。相手の気持ちを大切にし、自分の気持ちも大切にしましょう。</a:t>
            </a:r>
            <a:endParaRPr lang="en-US" altLang="ja-JP" sz="2000" b="1" spc="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図 19" descr="図形 が含まれている画像&#10;&#10;自動的に生成された説明">
            <a:extLst>
              <a:ext uri="{FF2B5EF4-FFF2-40B4-BE49-F238E27FC236}">
                <a16:creationId xmlns:a16="http://schemas.microsoft.com/office/drawing/2014/main" id="{BD0CD301-AAF3-451E-9BAA-FCE671184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011" y="5002148"/>
            <a:ext cx="657257" cy="655593"/>
          </a:xfrm>
          <a:prstGeom prst="rect">
            <a:avLst/>
          </a:prstGeom>
        </p:spPr>
      </p:pic>
      <p:sp>
        <p:nvSpPr>
          <p:cNvPr id="26" name="楕円 25">
            <a:extLst>
              <a:ext uri="{FF2B5EF4-FFF2-40B4-BE49-F238E27FC236}">
                <a16:creationId xmlns:a16="http://schemas.microsoft.com/office/drawing/2014/main" id="{43A3C04D-2982-4E8D-8C89-4FBFC565868B}"/>
              </a:ext>
            </a:extLst>
          </p:cNvPr>
          <p:cNvSpPr/>
          <p:nvPr/>
        </p:nvSpPr>
        <p:spPr>
          <a:xfrm flipH="1">
            <a:off x="4768849" y="4509288"/>
            <a:ext cx="1221065" cy="1008650"/>
          </a:xfrm>
          <a:prstGeom prst="wedgeEllipseCallout">
            <a:avLst>
              <a:gd name="adj1" fmla="val -63996"/>
              <a:gd name="adj2" fmla="val 33540"/>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a:solidFill>
                  <a:schemeClr val="accent2">
                    <a:lumMod val="50000"/>
                  </a:schemeClr>
                </a:solidFill>
              </a:rPr>
              <a:t>僕は</a:t>
            </a:r>
            <a:r>
              <a:rPr kumimoji="1" lang="en-US" altLang="ja-JP" sz="2000" b="1" dirty="0">
                <a:solidFill>
                  <a:schemeClr val="accent2">
                    <a:lumMod val="50000"/>
                  </a:schemeClr>
                </a:solidFill>
              </a:rPr>
              <a:t>A</a:t>
            </a:r>
          </a:p>
          <a:p>
            <a:pPr algn="ctr"/>
            <a:r>
              <a:rPr kumimoji="1" lang="ja-JP" altLang="en-US" sz="2000" b="1" dirty="0">
                <a:solidFill>
                  <a:schemeClr val="accent2">
                    <a:lumMod val="50000"/>
                  </a:schemeClr>
                </a:solidFill>
              </a:rPr>
              <a:t>だと思う</a:t>
            </a:r>
          </a:p>
        </p:txBody>
      </p:sp>
      <p:sp>
        <p:nvSpPr>
          <p:cNvPr id="43" name="楕円 42">
            <a:extLst>
              <a:ext uri="{FF2B5EF4-FFF2-40B4-BE49-F238E27FC236}">
                <a16:creationId xmlns:a16="http://schemas.microsoft.com/office/drawing/2014/main" id="{62735F01-86E6-481D-85C5-43A7A4DD9510}"/>
              </a:ext>
            </a:extLst>
          </p:cNvPr>
          <p:cNvSpPr/>
          <p:nvPr/>
        </p:nvSpPr>
        <p:spPr>
          <a:xfrm>
            <a:off x="8454407" y="4509288"/>
            <a:ext cx="1221065" cy="1008650"/>
          </a:xfrm>
          <a:prstGeom prst="wedgeEllipseCallout">
            <a:avLst>
              <a:gd name="adj1" fmla="val -61396"/>
              <a:gd name="adj2" fmla="val 34170"/>
            </a:avLst>
          </a:prstGeom>
          <a:solidFill>
            <a:schemeClr val="accent2">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dirty="0">
                <a:solidFill>
                  <a:schemeClr val="accent2">
                    <a:lumMod val="50000"/>
                  </a:schemeClr>
                </a:solidFill>
              </a:rPr>
              <a:t>私は</a:t>
            </a:r>
            <a:r>
              <a:rPr kumimoji="1" lang="en-US" altLang="ja-JP" sz="2000" b="1" dirty="0">
                <a:solidFill>
                  <a:schemeClr val="accent2">
                    <a:lumMod val="50000"/>
                  </a:schemeClr>
                </a:solidFill>
              </a:rPr>
              <a:t>B</a:t>
            </a:r>
          </a:p>
          <a:p>
            <a:pPr algn="ctr"/>
            <a:r>
              <a:rPr kumimoji="1" lang="ja-JP" altLang="en-US" sz="2000" b="1" dirty="0">
                <a:solidFill>
                  <a:schemeClr val="accent2">
                    <a:lumMod val="50000"/>
                  </a:schemeClr>
                </a:solidFill>
              </a:rPr>
              <a:t>だと思う</a:t>
            </a:r>
          </a:p>
        </p:txBody>
      </p:sp>
      <p:grpSp>
        <p:nvGrpSpPr>
          <p:cNvPr id="5" name="グループ化 4">
            <a:extLst>
              <a:ext uri="{FF2B5EF4-FFF2-40B4-BE49-F238E27FC236}">
                <a16:creationId xmlns:a16="http://schemas.microsoft.com/office/drawing/2014/main" id="{AF2DC77F-A76D-44F2-9DDE-AFA6A8D9CD49}"/>
              </a:ext>
            </a:extLst>
          </p:cNvPr>
          <p:cNvGrpSpPr/>
          <p:nvPr/>
        </p:nvGrpSpPr>
        <p:grpSpPr>
          <a:xfrm>
            <a:off x="485746" y="2525755"/>
            <a:ext cx="4251600" cy="2099500"/>
            <a:chOff x="485746" y="2578009"/>
            <a:chExt cx="4251600" cy="2099500"/>
          </a:xfrm>
        </p:grpSpPr>
        <p:sp>
          <p:nvSpPr>
            <p:cNvPr id="67" name="四角形: 角を丸くする 66">
              <a:extLst>
                <a:ext uri="{FF2B5EF4-FFF2-40B4-BE49-F238E27FC236}">
                  <a16:creationId xmlns:a16="http://schemas.microsoft.com/office/drawing/2014/main" id="{F1ED6940-6976-4D63-8FF7-9866D8F5DE64}"/>
                </a:ext>
              </a:extLst>
            </p:cNvPr>
            <p:cNvSpPr/>
            <p:nvPr/>
          </p:nvSpPr>
          <p:spPr>
            <a:xfrm>
              <a:off x="486655" y="2578009"/>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体の距離感</a:t>
              </a:r>
            </a:p>
          </p:txBody>
        </p:sp>
        <p:sp>
          <p:nvSpPr>
            <p:cNvPr id="68" name="四角形: 角を丸くする 67">
              <a:extLst>
                <a:ext uri="{FF2B5EF4-FFF2-40B4-BE49-F238E27FC236}">
                  <a16:creationId xmlns:a16="http://schemas.microsoft.com/office/drawing/2014/main" id="{A496FE48-70F3-4D42-B729-FCEC9BBF994D}"/>
                </a:ext>
              </a:extLst>
            </p:cNvPr>
            <p:cNvSpPr/>
            <p:nvPr/>
          </p:nvSpPr>
          <p:spPr>
            <a:xfrm>
              <a:off x="486655" y="3100360"/>
              <a:ext cx="4249783" cy="1549987"/>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1173D826-91D1-43B3-BA72-972C56B9C8C3}"/>
                </a:ext>
              </a:extLst>
            </p:cNvPr>
            <p:cNvSpPr/>
            <p:nvPr/>
          </p:nvSpPr>
          <p:spPr>
            <a:xfrm>
              <a:off x="485746" y="3100360"/>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E973D178-7DD0-48B4-B315-E6D382FEF2D4}"/>
                </a:ext>
              </a:extLst>
            </p:cNvPr>
            <p:cNvSpPr/>
            <p:nvPr/>
          </p:nvSpPr>
          <p:spPr>
            <a:xfrm>
              <a:off x="486655" y="2578009"/>
              <a:ext cx="4249783" cy="2088000"/>
            </a:xfrm>
            <a:prstGeom prst="roundRect">
              <a:avLst>
                <a:gd name="adj" fmla="val 10445"/>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grpSp>
      <p:sp>
        <p:nvSpPr>
          <p:cNvPr id="71" name="正方形/長方形 70">
            <a:extLst>
              <a:ext uri="{FF2B5EF4-FFF2-40B4-BE49-F238E27FC236}">
                <a16:creationId xmlns:a16="http://schemas.microsoft.com/office/drawing/2014/main" id="{04B52BC0-F172-43C7-9EB3-5FAA7B53C2EE}"/>
              </a:ext>
            </a:extLst>
          </p:cNvPr>
          <p:cNvSpPr/>
          <p:nvPr/>
        </p:nvSpPr>
        <p:spPr>
          <a:xfrm>
            <a:off x="539161" y="3141516"/>
            <a:ext cx="4144770" cy="1015663"/>
          </a:xfrm>
          <a:prstGeom prst="rect">
            <a:avLst/>
          </a:prstGeom>
        </p:spPr>
        <p:txBody>
          <a:bodyPr wrap="square">
            <a:spAutoFit/>
          </a:bodyPr>
          <a:lstStyle/>
          <a:p>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心地よい距離は人によって違います。近寄られるのをいやがる人もいます。</a:t>
            </a:r>
          </a:p>
        </p:txBody>
      </p:sp>
      <p:pic>
        <p:nvPicPr>
          <p:cNvPr id="31" name="図 30" descr="抽象, 挿絵 が含まれている画像&#10;&#10;自動的に生成された説明">
            <a:extLst>
              <a:ext uri="{FF2B5EF4-FFF2-40B4-BE49-F238E27FC236}">
                <a16:creationId xmlns:a16="http://schemas.microsoft.com/office/drawing/2014/main" id="{6E84BD4F-5D0A-4BDB-8C8E-F63AB951F7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0141" y="4418680"/>
            <a:ext cx="1021285" cy="1260000"/>
          </a:xfrm>
          <a:prstGeom prst="rect">
            <a:avLst/>
          </a:prstGeom>
        </p:spPr>
      </p:pic>
      <p:pic>
        <p:nvPicPr>
          <p:cNvPr id="32" name="図 31" descr="アイコン&#10;&#10;自動的に生成された説明">
            <a:extLst>
              <a:ext uri="{FF2B5EF4-FFF2-40B4-BE49-F238E27FC236}">
                <a16:creationId xmlns:a16="http://schemas.microsoft.com/office/drawing/2014/main" id="{D9D6EFB5-83A9-4A02-A8F5-38E30EF81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9095" y="4418680"/>
            <a:ext cx="938615" cy="1260000"/>
          </a:xfrm>
          <a:prstGeom prst="rect">
            <a:avLst/>
          </a:prstGeom>
        </p:spPr>
      </p:pic>
      <p:sp>
        <p:nvSpPr>
          <p:cNvPr id="4" name="四角形: 角を丸くする 3">
            <a:extLst>
              <a:ext uri="{FF2B5EF4-FFF2-40B4-BE49-F238E27FC236}">
                <a16:creationId xmlns:a16="http://schemas.microsoft.com/office/drawing/2014/main" id="{C6FC7969-FD97-47CF-85C5-6680CBE85F15}"/>
              </a:ext>
            </a:extLst>
          </p:cNvPr>
          <p:cNvSpPr/>
          <p:nvPr/>
        </p:nvSpPr>
        <p:spPr>
          <a:xfrm>
            <a:off x="509977" y="5279142"/>
            <a:ext cx="4220382" cy="1233509"/>
          </a:xfrm>
          <a:prstGeom prst="roundRect">
            <a:avLst>
              <a:gd name="adj" fmla="val 13513"/>
            </a:avLst>
          </a:prstGeom>
          <a:solidFill>
            <a:schemeClr val="bg1"/>
          </a:solidFill>
          <a:ln w="38100">
            <a:solidFill>
              <a:schemeClr val="accent3">
                <a:lumMod val="50000"/>
              </a:schemeClr>
            </a:solidFill>
            <a:prstDash val="sysDot"/>
          </a:ln>
        </p:spPr>
        <p:txBody>
          <a:bodyPr wrap="square" tIns="144000">
            <a:spAutoFit/>
          </a:bodyPr>
          <a:lstStyle/>
          <a:p>
            <a:pPr algn="ctr"/>
            <a:r>
              <a:rPr kumimoji="1" lang="ja-JP" altLang="en-US" sz="2000" b="1" dirty="0">
                <a:solidFill>
                  <a:schemeClr val="tx1">
                    <a:lumMod val="75000"/>
                    <a:lumOff val="25000"/>
                  </a:schemeClr>
                </a:solidFill>
              </a:rPr>
              <a:t>あなたが相手と接するときに心地よいと感じる距離を考えてみましょう。</a:t>
            </a:r>
            <a:endParaRPr kumimoji="1" lang="en-US" altLang="ja-JP" sz="2000" b="1" dirty="0">
              <a:solidFill>
                <a:schemeClr val="tx1">
                  <a:lumMod val="75000"/>
                  <a:lumOff val="25000"/>
                </a:schemeClr>
              </a:solidFill>
            </a:endParaRPr>
          </a:p>
          <a:p>
            <a:pPr algn="ctr"/>
            <a:r>
              <a:rPr kumimoji="1" lang="ja-JP" altLang="en-US" sz="2000" b="1" dirty="0">
                <a:solidFill>
                  <a:schemeClr val="tx1">
                    <a:lumMod val="75000"/>
                    <a:lumOff val="25000"/>
                  </a:schemeClr>
                </a:solidFill>
              </a:rPr>
              <a:t>①家族　②友達　③知らない人</a:t>
            </a:r>
            <a:endParaRPr kumimoji="1" lang="en-US" altLang="ja-JP" sz="2000" b="1" dirty="0">
              <a:solidFill>
                <a:schemeClr val="tx1">
                  <a:lumMod val="75000"/>
                  <a:lumOff val="25000"/>
                </a:schemeClr>
              </a:solidFill>
            </a:endParaRPr>
          </a:p>
        </p:txBody>
      </p:sp>
      <p:sp>
        <p:nvSpPr>
          <p:cNvPr id="33" name="四角形: 角を丸くする 32">
            <a:extLst>
              <a:ext uri="{FF2B5EF4-FFF2-40B4-BE49-F238E27FC236}">
                <a16:creationId xmlns:a16="http://schemas.microsoft.com/office/drawing/2014/main" id="{5EC5C03D-99E6-43A0-957F-A1D605999CA2}"/>
              </a:ext>
            </a:extLst>
          </p:cNvPr>
          <p:cNvSpPr>
            <a:spLocks noChangeAspect="1"/>
          </p:cNvSpPr>
          <p:nvPr/>
        </p:nvSpPr>
        <p:spPr>
          <a:xfrm>
            <a:off x="729105" y="5000040"/>
            <a:ext cx="432000" cy="432000"/>
          </a:xfrm>
          <a:prstGeom prst="roundRect">
            <a:avLst/>
          </a:prstGeom>
          <a:solidFill>
            <a:schemeClr val="bg1"/>
          </a:solidFill>
          <a:ln w="28575">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800" b="1" dirty="0">
                <a:solidFill>
                  <a:schemeClr val="accent3">
                    <a:lumMod val="50000"/>
                  </a:schemeClr>
                </a:solidFill>
              </a:rPr>
              <a:t>？</a:t>
            </a:r>
          </a:p>
        </p:txBody>
      </p:sp>
      <p:pic>
        <p:nvPicPr>
          <p:cNvPr id="30" name="図 29" descr="ロゴ が含まれている画像&#10;&#10;自動的に生成された説明">
            <a:extLst>
              <a:ext uri="{FF2B5EF4-FFF2-40B4-BE49-F238E27FC236}">
                <a16:creationId xmlns:a16="http://schemas.microsoft.com/office/drawing/2014/main" id="{0618F12C-D37C-456D-A1D5-11198BB4E1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7997" y="3751799"/>
            <a:ext cx="1512362" cy="1440000"/>
          </a:xfrm>
          <a:prstGeom prst="rect">
            <a:avLst/>
          </a:prstGeom>
        </p:spPr>
      </p:pic>
    </p:spTree>
    <p:extLst>
      <p:ext uri="{BB962C8B-B14F-4D97-AF65-F5344CB8AC3E}">
        <p14:creationId xmlns:p14="http://schemas.microsoft.com/office/powerpoint/2010/main" val="375201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スライド番号プレースホルダ 3"/>
          <p:cNvSpPr>
            <a:spLocks noGrp="1"/>
          </p:cNvSpPr>
          <p:nvPr>
            <p:ph type="sldNum" sz="quarter" idx="12"/>
          </p:nvPr>
        </p:nvSpPr>
        <p:spPr/>
        <p:txBody>
          <a:bodyPr/>
          <a:lstStyle/>
          <a:p>
            <a:fld id="{F8D8928E-AA9A-4D89-BC1F-A2C05AB4BD92}" type="slidenum">
              <a:rPr kumimoji="1" lang="ja-JP" altLang="en-US" smtClean="0"/>
              <a:t>5</a:t>
            </a:fld>
            <a:endParaRPr kumimoji="1" lang="ja-JP" altLang="en-US"/>
          </a:p>
        </p:txBody>
      </p:sp>
      <p:sp>
        <p:nvSpPr>
          <p:cNvPr id="1358" name="角丸四角形 6"/>
          <p:cNvSpPr/>
          <p:nvPr/>
        </p:nvSpPr>
        <p:spPr>
          <a:xfrm>
            <a:off x="322581" y="165923"/>
            <a:ext cx="9260839" cy="1757145"/>
          </a:xfrm>
          <a:prstGeom prst="roundRect">
            <a:avLst/>
          </a:prstGeom>
          <a:solidFill>
            <a:srgbClr val="FFA0FF"/>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l"/>
            <a:r>
              <a:rPr lang="en-US" altLang="ja-JP" sz="3200" dirty="0">
                <a:latin typeface="UD デジタル 教科書体 NP-B" panose="02020700000000000000" pitchFamily="18" charset="-128"/>
                <a:ea typeface="UD デジタル 教科書体 NP-B" panose="02020700000000000000" pitchFamily="18" charset="-128"/>
              </a:rPr>
              <a:t> 2020(R2)</a:t>
            </a:r>
            <a:r>
              <a:rPr lang="ja-JP" altLang="en-US" sz="3200" dirty="0">
                <a:latin typeface="UD デジタル 教科書体 NP-B" panose="02020700000000000000" pitchFamily="18" charset="-128"/>
                <a:ea typeface="UD デジタル 教科書体 NP-B" panose="02020700000000000000" pitchFamily="18" charset="-128"/>
              </a:rPr>
              <a:t>年６月　政府関係府省会議</a:t>
            </a:r>
          </a:p>
          <a:p>
            <a:pPr algn="ctr"/>
            <a:r>
              <a:rPr lang="ja-JP" altLang="en-US" sz="4400" dirty="0">
                <a:latin typeface="UD デジタル 教科書体 NP-B" panose="02020700000000000000" pitchFamily="18" charset="-128"/>
                <a:ea typeface="UD デジタル 教科書体 NP-B" panose="02020700000000000000" pitchFamily="18" charset="-128"/>
              </a:rPr>
              <a:t>性犯罪・性暴力対策の強化の方針</a:t>
            </a:r>
            <a:endParaRPr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359" name="四角形 329"/>
          <p:cNvSpPr>
            <a:spLocks noGrp="1"/>
          </p:cNvSpPr>
          <p:nvPr>
            <p:ph idx="1"/>
          </p:nvPr>
        </p:nvSpPr>
        <p:spPr>
          <a:xfrm>
            <a:off x="328969" y="4183624"/>
            <a:ext cx="9254451" cy="2674376"/>
          </a:xfrm>
          <a:prstGeom prst="rect">
            <a:avLst/>
          </a:prstGeom>
        </p:spPr>
        <p:txBody>
          <a:bodyPr>
            <a:normAutofit/>
          </a:bodyPr>
          <a:lstStyle/>
          <a:p>
            <a:pPr marL="457200" indent="-457200">
              <a:buFont typeface="Wingdings"/>
              <a:buChar char="l"/>
            </a:pPr>
            <a:r>
              <a:rPr kumimoji="1" lang="ja-JP" altLang="en-US" dirty="0">
                <a:latin typeface="UD デジタル 教科書体 NP-B" panose="02020700000000000000" pitchFamily="18" charset="-128"/>
                <a:ea typeface="UD デジタル 教科書体 NP-B" panose="02020700000000000000" pitchFamily="18" charset="-128"/>
              </a:rPr>
              <a:t>根絶に向けた取組や被害者支援の強化</a:t>
            </a:r>
          </a:p>
          <a:p>
            <a:pPr marL="457200" indent="-457200">
              <a:buFont typeface="Wingdings"/>
              <a:buChar char="l"/>
            </a:pPr>
            <a:r>
              <a:rPr kumimoji="1" lang="ja-JP" altLang="en-US" dirty="0">
                <a:latin typeface="UD デジタル 教科書体 NP-B" panose="02020700000000000000" pitchFamily="18" charset="-128"/>
                <a:ea typeface="UD デジタル 教科書体 NP-B" panose="02020700000000000000" pitchFamily="18" charset="-128"/>
              </a:rPr>
              <a:t>誰もが加害者にも、被害者にも、傍観者にもならない</a:t>
            </a:r>
            <a:endParaRPr kumimoji="1" lang="ja-JP" altLang="en-US" sz="2400"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dirty="0">
                <a:latin typeface="UD デジタル 教科書体 NP-B" panose="02020700000000000000" pitchFamily="18" charset="-128"/>
                <a:ea typeface="UD デジタル 教科書体 NP-B" panose="02020700000000000000" pitchFamily="18" charset="-128"/>
              </a:rPr>
              <a:t>令和２年度～４年度を</a:t>
            </a:r>
            <a:r>
              <a:rPr kumimoji="1" lang="ja-JP" altLang="en-US" b="0" dirty="0">
                <a:solidFill>
                  <a:srgbClr val="FF0000"/>
                </a:solidFill>
                <a:latin typeface="UD デジタル 教科書体 NP-B" panose="02020700000000000000" pitchFamily="18" charset="-128"/>
                <a:ea typeface="UD デジタル 教科書体 NP-B" panose="02020700000000000000" pitchFamily="18" charset="-128"/>
              </a:rPr>
              <a:t>「集中強化期間」</a:t>
            </a:r>
            <a:r>
              <a:rPr kumimoji="1" lang="ja-JP" altLang="en-US" dirty="0">
                <a:latin typeface="UD デジタル 教科書体 NP-B" panose="02020700000000000000" pitchFamily="18" charset="-128"/>
                <a:ea typeface="UD デジタル 教科書体 NP-B" panose="02020700000000000000" pitchFamily="18" charset="-128"/>
              </a:rPr>
              <a:t>とする</a:t>
            </a:r>
            <a:endParaRPr kumimoji="1" lang="en-US" altLang="ja-JP" dirty="0">
              <a:latin typeface="UD デジタル 教科書体 NP-B" panose="02020700000000000000" pitchFamily="18" charset="-128"/>
              <a:ea typeface="UD デジタル 教科書体 NP-B" panose="02020700000000000000" pitchFamily="18" charset="-128"/>
            </a:endParaRPr>
          </a:p>
          <a:p>
            <a:pPr marL="457200" indent="-457200">
              <a:buFont typeface="Wingdings"/>
              <a:buChar char="l"/>
            </a:pPr>
            <a:r>
              <a:rPr kumimoji="1" lang="ja-JP" altLang="en-US" dirty="0">
                <a:latin typeface="UD デジタル 教科書体 NP-B" panose="02020700000000000000" pitchFamily="18" charset="-128"/>
                <a:ea typeface="UD デジタル 教科書体 NP-B" panose="02020700000000000000" pitchFamily="18" charset="-128"/>
              </a:rPr>
              <a:t>令和５年度～７年度は</a:t>
            </a:r>
            <a:r>
              <a:rPr kumimoji="1" lang="ja-JP" altLang="en-US" b="0" dirty="0">
                <a:solidFill>
                  <a:srgbClr val="FF0000"/>
                </a:solidFill>
                <a:latin typeface="UD デジタル 教科書体 NP-B" panose="02020700000000000000" pitchFamily="18" charset="-128"/>
                <a:ea typeface="UD デジタル 教科書体 NP-B" panose="02020700000000000000" pitchFamily="18" charset="-128"/>
              </a:rPr>
              <a:t>「更なる集中強化期間」</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sp>
        <p:nvSpPr>
          <p:cNvPr id="1360" name="テキスト 333"/>
          <p:cNvSpPr txBox="1"/>
          <p:nvPr/>
        </p:nvSpPr>
        <p:spPr>
          <a:xfrm>
            <a:off x="328969" y="2374980"/>
            <a:ext cx="9254451" cy="1568768"/>
          </a:xfrm>
          <a:prstGeom prst="rect">
            <a:avLst/>
          </a:prstGeom>
        </p:spPr>
        <p:txBody>
          <a:bodyPr wrap="square">
            <a:spAutoFit/>
          </a:bodyPr>
          <a:lstStyle/>
          <a:p>
            <a:pPr algn="l">
              <a:defRPr lang="ja-JP" altLang="en-US"/>
            </a:pPr>
            <a:r>
              <a:rPr lang="ja-JP" altLang="en-US" sz="3200" dirty="0">
                <a:latin typeface="UD デジタル 教科書体 NP-B" panose="02020700000000000000" pitchFamily="18" charset="-128"/>
                <a:ea typeface="UD デジタル 教科書体 NP-B" panose="02020700000000000000" pitchFamily="18" charset="-128"/>
              </a:rPr>
              <a:t>性犯罪・性暴力は、</a:t>
            </a:r>
            <a:r>
              <a:rPr lang="ja-JP" altLang="en-US" sz="3200" b="0" dirty="0">
                <a:solidFill>
                  <a:srgbClr val="FF0000"/>
                </a:solidFill>
                <a:latin typeface="UD デジタル 教科書体 NP-B" panose="02020700000000000000" pitchFamily="18" charset="-128"/>
                <a:ea typeface="UD デジタル 教科書体 NP-B" panose="02020700000000000000" pitchFamily="18" charset="-128"/>
              </a:rPr>
              <a:t>被害者の尊厳を著しく踏みにじる行</a:t>
            </a:r>
            <a:r>
              <a:rPr lang="ja-JP" altLang="en-US" sz="3200" dirty="0">
                <a:latin typeface="UD デジタル 教科書体 NP-B" panose="02020700000000000000" pitchFamily="18" charset="-128"/>
                <a:ea typeface="UD デジタル 教科書体 NP-B" panose="02020700000000000000" pitchFamily="18" charset="-128"/>
              </a:rPr>
              <a:t>為であり、</a:t>
            </a:r>
            <a:r>
              <a:rPr lang="ja-JP" altLang="en-US" sz="3200" b="0" dirty="0">
                <a:solidFill>
                  <a:srgbClr val="FF0000"/>
                </a:solidFill>
                <a:latin typeface="UD デジタル 教科書体 NP-B" panose="02020700000000000000" pitchFamily="18" charset="-128"/>
                <a:ea typeface="UD デジタル 教科書体 NP-B" panose="02020700000000000000" pitchFamily="18" charset="-128"/>
              </a:rPr>
              <a:t>その心身に長期にわたり重大な悪影響</a:t>
            </a:r>
            <a:r>
              <a:rPr lang="ja-JP" altLang="en-US" sz="3200" dirty="0">
                <a:latin typeface="UD デジタル 教科書体 NP-B" panose="02020700000000000000" pitchFamily="18" charset="-128"/>
                <a:ea typeface="UD デジタル 教科書体 NP-B" panose="02020700000000000000" pitchFamily="18" charset="-128"/>
              </a:rPr>
              <a:t>を及ぼすことが報告されている。</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59</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522307" y="198499"/>
            <a:ext cx="6878806" cy="1200329"/>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自分と相手を守るもの</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～距離感が守られないときは？～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41947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相手が近づいてきたり、体に触られたりして、いやだなぁと感じたら、自分の距離感が守られていないということです。あなたがいやなことはいやだと言うことができます。</a:t>
            </a:r>
          </a:p>
        </p:txBody>
      </p:sp>
      <p:sp>
        <p:nvSpPr>
          <p:cNvPr id="25" name="矢印: 左右 24">
            <a:extLst>
              <a:ext uri="{FF2B5EF4-FFF2-40B4-BE49-F238E27FC236}">
                <a16:creationId xmlns:a16="http://schemas.microsoft.com/office/drawing/2014/main" id="{B799920F-C1FC-4A2C-BDE3-6F4A615235C6}"/>
              </a:ext>
            </a:extLst>
          </p:cNvPr>
          <p:cNvSpPr/>
          <p:nvPr/>
        </p:nvSpPr>
        <p:spPr>
          <a:xfrm>
            <a:off x="3797427" y="3773573"/>
            <a:ext cx="2285502" cy="484632"/>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A16DF64B-A28F-4ED6-8D61-03CB1973D0BE}"/>
              </a:ext>
            </a:extLst>
          </p:cNvPr>
          <p:cNvSpPr/>
          <p:nvPr/>
        </p:nvSpPr>
        <p:spPr>
          <a:xfrm>
            <a:off x="1666462" y="4716831"/>
            <a:ext cx="6907660" cy="1851921"/>
          </a:xfrm>
          <a:prstGeom prst="roundRect">
            <a:avLst>
              <a:gd name="adj" fmla="val 6072"/>
            </a:avLst>
          </a:prstGeom>
          <a:ln w="25400">
            <a:solidFill>
              <a:schemeClr val="accent3">
                <a:lumMod val="75000"/>
              </a:schemeClr>
            </a:solidFill>
          </a:ln>
        </p:spPr>
        <p:txBody>
          <a:bodyPr wrap="none" tIns="72000" bIns="72000">
            <a:spAutoFit/>
          </a:bodyPr>
          <a:lstStyle/>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自分がいやだと感じたことは、いやだと言ってよいのです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相手がいやだと言ったら、相手の気持ちを受け入れましょう</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いやなときは、相手と距離を置いてみましょう</a:t>
            </a:r>
          </a:p>
          <a:p>
            <a:pPr marL="285750" indent="-285750">
              <a:spcBef>
                <a:spcPts val="3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自分の距離感が守られていないときは信頼できる大人に相談</a:t>
            </a:r>
            <a:b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しましょう</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2330D84E-CFA3-4086-9F7B-D85F1585B613}"/>
              </a:ext>
            </a:extLst>
          </p:cNvPr>
          <p:cNvSpPr>
            <a:spLocks/>
          </p:cNvSpPr>
          <p:nvPr/>
        </p:nvSpPr>
        <p:spPr>
          <a:xfrm>
            <a:off x="3153000" y="2288548"/>
            <a:ext cx="3600000"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bg1"/>
                </a:solidFill>
                <a:latin typeface="Meiryo UI" panose="020B0604030504040204" pitchFamily="50" charset="-128"/>
                <a:ea typeface="Meiryo UI" panose="020B0604030504040204" pitchFamily="50" charset="-128"/>
              </a:rPr>
              <a:t>「距離感」を守ろう</a:t>
            </a:r>
          </a:p>
        </p:txBody>
      </p:sp>
      <p:grpSp>
        <p:nvGrpSpPr>
          <p:cNvPr id="5" name="グループ化 4">
            <a:extLst>
              <a:ext uri="{FF2B5EF4-FFF2-40B4-BE49-F238E27FC236}">
                <a16:creationId xmlns:a16="http://schemas.microsoft.com/office/drawing/2014/main" id="{8B4FDCB8-FA88-483C-9A32-69359558241A}"/>
              </a:ext>
            </a:extLst>
          </p:cNvPr>
          <p:cNvGrpSpPr/>
          <p:nvPr/>
        </p:nvGrpSpPr>
        <p:grpSpPr>
          <a:xfrm>
            <a:off x="1524220" y="2822294"/>
            <a:ext cx="3286477" cy="1839361"/>
            <a:chOff x="1524220" y="2935508"/>
            <a:chExt cx="3286477" cy="1839361"/>
          </a:xfrm>
        </p:grpSpPr>
        <p:sp>
          <p:nvSpPr>
            <p:cNvPr id="44" name="正方形/長方形 43">
              <a:extLst>
                <a:ext uri="{FF2B5EF4-FFF2-40B4-BE49-F238E27FC236}">
                  <a16:creationId xmlns:a16="http://schemas.microsoft.com/office/drawing/2014/main" id="{1C9DFB00-F950-4C03-B48A-0E8F7406FBDB}"/>
                </a:ext>
              </a:extLst>
            </p:cNvPr>
            <p:cNvSpPr>
              <a:spLocks/>
            </p:cNvSpPr>
            <p:nvPr/>
          </p:nvSpPr>
          <p:spPr>
            <a:xfrm>
              <a:off x="1524220" y="2935508"/>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自分の距離感を守ろう</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pic>
          <p:nvPicPr>
            <p:cNvPr id="15" name="図 14" descr="抽象, 挿絵 が含まれている画像&#10;&#10;自動的に生成された説明">
              <a:extLst>
                <a:ext uri="{FF2B5EF4-FFF2-40B4-BE49-F238E27FC236}">
                  <a16:creationId xmlns:a16="http://schemas.microsoft.com/office/drawing/2014/main" id="{2D868DAD-ABA8-4501-90CC-9CC42CF3C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278" y="3298869"/>
              <a:ext cx="1196361" cy="1476000"/>
            </a:xfrm>
            <a:prstGeom prst="rect">
              <a:avLst/>
            </a:prstGeom>
          </p:spPr>
        </p:pic>
      </p:grpSp>
      <p:grpSp>
        <p:nvGrpSpPr>
          <p:cNvPr id="6" name="グループ化 5">
            <a:extLst>
              <a:ext uri="{FF2B5EF4-FFF2-40B4-BE49-F238E27FC236}">
                <a16:creationId xmlns:a16="http://schemas.microsoft.com/office/drawing/2014/main" id="{71A2D7E7-BD39-45FA-BAC1-F35E20DAE7B1}"/>
              </a:ext>
            </a:extLst>
          </p:cNvPr>
          <p:cNvGrpSpPr/>
          <p:nvPr/>
        </p:nvGrpSpPr>
        <p:grpSpPr>
          <a:xfrm>
            <a:off x="5069659" y="2813373"/>
            <a:ext cx="3286477" cy="1848282"/>
            <a:chOff x="5069659" y="2926587"/>
            <a:chExt cx="3286477" cy="1848282"/>
          </a:xfrm>
        </p:grpSpPr>
        <p:sp>
          <p:nvSpPr>
            <p:cNvPr id="19" name="正方形/長方形 18">
              <a:extLst>
                <a:ext uri="{FF2B5EF4-FFF2-40B4-BE49-F238E27FC236}">
                  <a16:creationId xmlns:a16="http://schemas.microsoft.com/office/drawing/2014/main" id="{3AA99693-B7F3-4203-BE14-EE0224307CF6}"/>
                </a:ext>
              </a:extLst>
            </p:cNvPr>
            <p:cNvSpPr>
              <a:spLocks/>
            </p:cNvSpPr>
            <p:nvPr/>
          </p:nvSpPr>
          <p:spPr>
            <a:xfrm>
              <a:off x="5069659" y="2926587"/>
              <a:ext cx="3286477" cy="4616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相手の距離感を守ろう</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pic>
          <p:nvPicPr>
            <p:cNvPr id="16" name="図 15" descr="アイコン&#10;&#10;自動的に生成された説明">
              <a:extLst>
                <a:ext uri="{FF2B5EF4-FFF2-40B4-BE49-F238E27FC236}">
                  <a16:creationId xmlns:a16="http://schemas.microsoft.com/office/drawing/2014/main" id="{EDF26540-3816-4F33-9AB2-A6C69A4EA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138" y="3298869"/>
              <a:ext cx="1099519" cy="1476000"/>
            </a:xfrm>
            <a:prstGeom prst="rect">
              <a:avLst/>
            </a:prstGeom>
          </p:spPr>
        </p:pic>
      </p:grpSp>
      <p:sp>
        <p:nvSpPr>
          <p:cNvPr id="22" name="二等辺三角形 21">
            <a:extLst>
              <a:ext uri="{FF2B5EF4-FFF2-40B4-BE49-F238E27FC236}">
                <a16:creationId xmlns:a16="http://schemas.microsoft.com/office/drawing/2014/main" id="{4388CDC1-0770-4133-82B1-6C4B309D0A43}"/>
              </a:ext>
            </a:extLst>
          </p:cNvPr>
          <p:cNvSpPr/>
          <p:nvPr/>
        </p:nvSpPr>
        <p:spPr>
          <a:xfrm rot="9003074" flipH="1">
            <a:off x="1326533" y="4422502"/>
            <a:ext cx="383982" cy="1344127"/>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773227C6-7A8B-40C5-9DA3-81F07B4CC666}"/>
              </a:ext>
            </a:extLst>
          </p:cNvPr>
          <p:cNvSpPr/>
          <p:nvPr/>
        </p:nvSpPr>
        <p:spPr>
          <a:xfrm>
            <a:off x="273050" y="3461005"/>
            <a:ext cx="1862831" cy="1159869"/>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kumimoji="1" lang="ja-JP" altLang="en-US" sz="1600" b="1" dirty="0">
                <a:solidFill>
                  <a:schemeClr val="tx1">
                    <a:lumMod val="75000"/>
                    <a:lumOff val="25000"/>
                  </a:schemeClr>
                </a:solidFill>
              </a:rPr>
              <a:t>相手に会う回数を</a:t>
            </a:r>
          </a:p>
          <a:p>
            <a:pPr algn="ctr"/>
            <a:r>
              <a:rPr kumimoji="1" lang="ja-JP" altLang="en-US" sz="1600" b="1" dirty="0">
                <a:solidFill>
                  <a:schemeClr val="tx1">
                    <a:lumMod val="75000"/>
                    <a:lumOff val="25000"/>
                  </a:schemeClr>
                </a:solidFill>
              </a:rPr>
              <a:t>減らしたり、</a:t>
            </a:r>
            <a:r>
              <a:rPr kumimoji="1" lang="en-US" altLang="ja-JP" sz="1600" b="1" dirty="0">
                <a:solidFill>
                  <a:schemeClr val="tx1">
                    <a:lumMod val="75000"/>
                    <a:lumOff val="25000"/>
                  </a:schemeClr>
                </a:solidFill>
              </a:rPr>
              <a:t>SNS</a:t>
            </a:r>
            <a:r>
              <a:rPr kumimoji="1" lang="ja-JP" altLang="en-US" sz="1600" b="1" dirty="0">
                <a:solidFill>
                  <a:schemeClr val="tx1">
                    <a:lumMod val="75000"/>
                    <a:lumOff val="25000"/>
                  </a:schemeClr>
                </a:solidFill>
              </a:rPr>
              <a:t>や</a:t>
            </a:r>
          </a:p>
          <a:p>
            <a:pPr algn="ctr"/>
            <a:r>
              <a:rPr kumimoji="1" lang="ja-JP" altLang="en-US" sz="1600" b="1" dirty="0">
                <a:solidFill>
                  <a:schemeClr val="tx1">
                    <a:lumMod val="75000"/>
                    <a:lumOff val="25000"/>
                  </a:schemeClr>
                </a:solidFill>
              </a:rPr>
              <a:t>電話などのやりとりを</a:t>
            </a:r>
          </a:p>
          <a:p>
            <a:pPr algn="ctr"/>
            <a:r>
              <a:rPr kumimoji="1" lang="ja-JP" altLang="en-US" sz="1600" b="1" dirty="0">
                <a:solidFill>
                  <a:schemeClr val="tx1">
                    <a:lumMod val="75000"/>
                    <a:lumOff val="25000"/>
                  </a:schemeClr>
                </a:solidFill>
              </a:rPr>
              <a:t>減らしたりしましょう</a:t>
            </a:r>
          </a:p>
        </p:txBody>
      </p:sp>
    </p:spTree>
    <p:extLst>
      <p:ext uri="{BB962C8B-B14F-4D97-AF65-F5344CB8AC3E}">
        <p14:creationId xmlns:p14="http://schemas.microsoft.com/office/powerpoint/2010/main" val="1401407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60</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9618" y="198499"/>
            <a:ext cx="2924198"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性暴力とは？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869862"/>
            <a:ext cx="9359900" cy="1085586"/>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性暴力とは、あなたが望まない性的な行為のことです。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相手が恋人や家族、顔見知りだったとしても、あなたが望まない性的な行為はすべて</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性暴力です。</a:t>
            </a:r>
          </a:p>
        </p:txBody>
      </p:sp>
      <p:sp>
        <p:nvSpPr>
          <p:cNvPr id="50" name="正方形/長方形 49">
            <a:extLst>
              <a:ext uri="{FF2B5EF4-FFF2-40B4-BE49-F238E27FC236}">
                <a16:creationId xmlns:a16="http://schemas.microsoft.com/office/drawing/2014/main" id="{466B2EB3-6065-4D09-AA45-84D919721548}"/>
              </a:ext>
            </a:extLst>
          </p:cNvPr>
          <p:cNvSpPr/>
          <p:nvPr/>
        </p:nvSpPr>
        <p:spPr>
          <a:xfrm>
            <a:off x="578245" y="2027023"/>
            <a:ext cx="8749511" cy="1200329"/>
          </a:xfrm>
          <a:prstGeom prst="rect">
            <a:avLst/>
          </a:prstGeom>
        </p:spPr>
        <p:txBody>
          <a:bodyPr wrap="square">
            <a:spAutoFit/>
          </a:bodyPr>
          <a:lstStyle/>
          <a:p>
            <a:pPr marL="342900" indent="-342900">
              <a:buFont typeface="Wingdings" panose="05000000000000000000" pitchFamily="2" charset="2"/>
              <a:buChar char="l"/>
            </a:pP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相手がいやがっているのに、性的な言葉を言ったり、体を触ったり、見せつけたり</a:t>
            </a:r>
            <a:br>
              <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するなど、性的な言葉や行動で人を傷つけることは性暴力です。</a:t>
            </a:r>
            <a:endPar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体に触る暴力だけが性暴力ではありません。</a:t>
            </a:r>
            <a:endPar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b="1" spc="200" dirty="0">
                <a:solidFill>
                  <a:schemeClr val="tx1">
                    <a:lumMod val="75000"/>
                    <a:lumOff val="25000"/>
                  </a:schemeClr>
                </a:solidFill>
                <a:latin typeface="Meiryo UI" panose="020B0604030504040204" pitchFamily="50" charset="-128"/>
                <a:ea typeface="Meiryo UI" panose="020B0604030504040204" pitchFamily="50" charset="-128"/>
              </a:rPr>
              <a:t>性別にかかわらず被害にあいます。</a:t>
            </a:r>
            <a:endParaRPr lang="en-US" altLang="ja-JP"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A7C017B7-9C66-45BD-87C1-A513F2C465FD}"/>
              </a:ext>
            </a:extLst>
          </p:cNvPr>
          <p:cNvSpPr/>
          <p:nvPr/>
        </p:nvSpPr>
        <p:spPr>
          <a:xfrm>
            <a:off x="2036176" y="5397319"/>
            <a:ext cx="5833648" cy="1203484"/>
          </a:xfrm>
          <a:prstGeom prst="roundRect">
            <a:avLst>
              <a:gd name="adj" fmla="val 6072"/>
            </a:avLst>
          </a:prstGeom>
          <a:ln w="25400">
            <a:solidFill>
              <a:schemeClr val="accent3">
                <a:lumMod val="75000"/>
              </a:schemeClr>
            </a:solidFill>
          </a:ln>
        </p:spPr>
        <p:txBody>
          <a:bodyPr wrap="none">
            <a:spAutoFit/>
          </a:bodyPr>
          <a:lstStyle/>
          <a:p>
            <a:pPr marL="285750" indent="-285750">
              <a:spcBef>
                <a:spcPts val="600"/>
              </a:spcBef>
              <a:buClr>
                <a:schemeClr val="accent3">
                  <a:lumMod val="50000"/>
                </a:schemeClr>
              </a:buClr>
              <a:buFont typeface="Wingdings" panose="05000000000000000000" pitchFamily="2" charset="2"/>
              <a:buChar char="l"/>
            </a:pPr>
            <a:r>
              <a:rPr lang="ja-JP" altLang="en-US" sz="2000" b="1" u="heavy" dirty="0">
                <a:solidFill>
                  <a:schemeClr val="tx1">
                    <a:lumMod val="75000"/>
                    <a:lumOff val="25000"/>
                  </a:schemeClr>
                </a:solidFill>
                <a:latin typeface="Meiryo UI" panose="020B0604030504040204" pitchFamily="50" charset="-128"/>
                <a:ea typeface="Meiryo UI" panose="020B0604030504040204" pitchFamily="50" charset="-128"/>
              </a:rPr>
              <a:t>悪いのは加害者</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です。</a:t>
            </a:r>
          </a:p>
          <a:p>
            <a:pPr marL="285750" indent="-285750">
              <a:spcBef>
                <a:spcPts val="6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被害にあった人は悪くありません。</a:t>
            </a:r>
          </a:p>
          <a:p>
            <a:pPr marL="285750" indent="-285750">
              <a:spcBef>
                <a:spcPts val="600"/>
              </a:spcBef>
              <a:buClr>
                <a:schemeClr val="accent3">
                  <a:lumMod val="50000"/>
                </a:schemeClr>
              </a:buClr>
              <a:buFont typeface="Wingdings" panose="05000000000000000000" pitchFamily="2" charset="2"/>
              <a:buChar char="l"/>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どんな理由があっても性暴力は決して許されません。</a:t>
            </a:r>
          </a:p>
        </p:txBody>
      </p:sp>
      <p:grpSp>
        <p:nvGrpSpPr>
          <p:cNvPr id="10" name="グループ化 9">
            <a:extLst>
              <a:ext uri="{FF2B5EF4-FFF2-40B4-BE49-F238E27FC236}">
                <a16:creationId xmlns:a16="http://schemas.microsoft.com/office/drawing/2014/main" id="{05D1CCE6-98A7-49B6-AC5F-B58EFFD7D7A0}"/>
              </a:ext>
            </a:extLst>
          </p:cNvPr>
          <p:cNvGrpSpPr/>
          <p:nvPr/>
        </p:nvGrpSpPr>
        <p:grpSpPr>
          <a:xfrm>
            <a:off x="1252432" y="3258417"/>
            <a:ext cx="7401136" cy="2033420"/>
            <a:chOff x="974625" y="3258417"/>
            <a:chExt cx="7401136" cy="2033420"/>
          </a:xfrm>
        </p:grpSpPr>
        <p:grpSp>
          <p:nvGrpSpPr>
            <p:cNvPr id="9" name="グループ化 8">
              <a:extLst>
                <a:ext uri="{FF2B5EF4-FFF2-40B4-BE49-F238E27FC236}">
                  <a16:creationId xmlns:a16="http://schemas.microsoft.com/office/drawing/2014/main" id="{C4D8A806-5993-4BB5-B5C6-0D8F2F5F3A0E}"/>
                </a:ext>
              </a:extLst>
            </p:cNvPr>
            <p:cNvGrpSpPr/>
            <p:nvPr/>
          </p:nvGrpSpPr>
          <p:grpSpPr>
            <a:xfrm>
              <a:off x="4789711" y="3258417"/>
              <a:ext cx="3586050" cy="2033420"/>
              <a:chOff x="4789711" y="3258417"/>
              <a:chExt cx="3586050" cy="2033420"/>
            </a:xfrm>
          </p:grpSpPr>
          <p:sp>
            <p:nvSpPr>
              <p:cNvPr id="20" name="四角形: 角を丸くする 19">
                <a:extLst>
                  <a:ext uri="{FF2B5EF4-FFF2-40B4-BE49-F238E27FC236}">
                    <a16:creationId xmlns:a16="http://schemas.microsoft.com/office/drawing/2014/main" id="{02E0E0B7-0BDB-438E-8DA3-F2932DA6B162}"/>
                  </a:ext>
                </a:extLst>
              </p:cNvPr>
              <p:cNvSpPr>
                <a:spLocks/>
              </p:cNvSpPr>
              <p:nvPr/>
            </p:nvSpPr>
            <p:spPr>
              <a:xfrm>
                <a:off x="5124736"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体に触らない性暴力</a:t>
                </a:r>
              </a:p>
            </p:txBody>
          </p:sp>
          <p:grpSp>
            <p:nvGrpSpPr>
              <p:cNvPr id="8" name="グループ化 7">
                <a:extLst>
                  <a:ext uri="{FF2B5EF4-FFF2-40B4-BE49-F238E27FC236}">
                    <a16:creationId xmlns:a16="http://schemas.microsoft.com/office/drawing/2014/main" id="{3006386B-E551-4BBE-9AA0-B96731140409}"/>
                  </a:ext>
                </a:extLst>
              </p:cNvPr>
              <p:cNvGrpSpPr/>
              <p:nvPr/>
            </p:nvGrpSpPr>
            <p:grpSpPr>
              <a:xfrm>
                <a:off x="4789711" y="3743837"/>
                <a:ext cx="3586050" cy="1548000"/>
                <a:chOff x="4789711" y="3743837"/>
                <a:chExt cx="3586050" cy="1548000"/>
              </a:xfrm>
            </p:grpSpPr>
            <p:pic>
              <p:nvPicPr>
                <p:cNvPr id="5" name="図 4" descr="おもちゃ, 人形, 時計 が含まれている画像&#10;&#10;自動的に生成された説明">
                  <a:extLst>
                    <a:ext uri="{FF2B5EF4-FFF2-40B4-BE49-F238E27FC236}">
                      <a16:creationId xmlns:a16="http://schemas.microsoft.com/office/drawing/2014/main" id="{8FD71340-EC61-44EC-8C96-27062DED17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697"/>
                <a:stretch/>
              </p:blipFill>
              <p:spPr>
                <a:xfrm>
                  <a:off x="4789711" y="3743837"/>
                  <a:ext cx="1616870" cy="1476000"/>
                </a:xfrm>
                <a:prstGeom prst="rect">
                  <a:avLst/>
                </a:prstGeom>
              </p:spPr>
            </p:pic>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8FDC366B-89C2-45D0-9D81-673EAE514D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370" y="3743837"/>
                  <a:ext cx="1615391" cy="1548000"/>
                </a:xfrm>
                <a:prstGeom prst="rect">
                  <a:avLst/>
                </a:prstGeom>
              </p:spPr>
            </p:pic>
          </p:grpSp>
        </p:grpSp>
        <p:grpSp>
          <p:nvGrpSpPr>
            <p:cNvPr id="7" name="グループ化 6">
              <a:extLst>
                <a:ext uri="{FF2B5EF4-FFF2-40B4-BE49-F238E27FC236}">
                  <a16:creationId xmlns:a16="http://schemas.microsoft.com/office/drawing/2014/main" id="{2F8EA0E2-1BFA-4982-90DA-DA9813732742}"/>
                </a:ext>
              </a:extLst>
            </p:cNvPr>
            <p:cNvGrpSpPr/>
            <p:nvPr/>
          </p:nvGrpSpPr>
          <p:grpSpPr>
            <a:xfrm>
              <a:off x="974625" y="3258417"/>
              <a:ext cx="3194887" cy="2006685"/>
              <a:chOff x="974625" y="3258417"/>
              <a:chExt cx="3194887" cy="2006685"/>
            </a:xfrm>
          </p:grpSpPr>
          <p:sp>
            <p:nvSpPr>
              <p:cNvPr id="19" name="四角形: 角を丸くする 18">
                <a:extLst>
                  <a:ext uri="{FF2B5EF4-FFF2-40B4-BE49-F238E27FC236}">
                    <a16:creationId xmlns:a16="http://schemas.microsoft.com/office/drawing/2014/main" id="{E15159E5-4E3C-44B2-8BF8-68F1EC891997}"/>
                  </a:ext>
                </a:extLst>
              </p:cNvPr>
              <p:cNvSpPr>
                <a:spLocks/>
              </p:cNvSpPr>
              <p:nvPr/>
            </p:nvSpPr>
            <p:spPr>
              <a:xfrm>
                <a:off x="1114068" y="3258417"/>
                <a:ext cx="2916000" cy="396000"/>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体に触る性暴力</a:t>
                </a:r>
              </a:p>
            </p:txBody>
          </p:sp>
          <p:grpSp>
            <p:nvGrpSpPr>
              <p:cNvPr id="6" name="グループ化 5">
                <a:extLst>
                  <a:ext uri="{FF2B5EF4-FFF2-40B4-BE49-F238E27FC236}">
                    <a16:creationId xmlns:a16="http://schemas.microsoft.com/office/drawing/2014/main" id="{D823C5A6-A5CA-40F7-8642-28AEECE1542D}"/>
                  </a:ext>
                </a:extLst>
              </p:cNvPr>
              <p:cNvGrpSpPr/>
              <p:nvPr/>
            </p:nvGrpSpPr>
            <p:grpSpPr>
              <a:xfrm>
                <a:off x="974625" y="3699682"/>
                <a:ext cx="3194887" cy="1565420"/>
                <a:chOff x="974625" y="3699682"/>
                <a:chExt cx="3194887" cy="1565420"/>
              </a:xfrm>
            </p:grpSpPr>
            <p:pic>
              <p:nvPicPr>
                <p:cNvPr id="15" name="図 14" descr="ロゴ&#10;&#10;自動的に生成された説明">
                  <a:extLst>
                    <a:ext uri="{FF2B5EF4-FFF2-40B4-BE49-F238E27FC236}">
                      <a16:creationId xmlns:a16="http://schemas.microsoft.com/office/drawing/2014/main" id="{3249E29B-A670-4ACC-BCB6-33042E331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625" y="3789102"/>
                  <a:ext cx="1392777" cy="1476000"/>
                </a:xfrm>
                <a:prstGeom prst="rect">
                  <a:avLst/>
                </a:prstGeom>
              </p:spPr>
            </p:pic>
            <p:pic>
              <p:nvPicPr>
                <p:cNvPr id="4" name="図 3" descr="抽象 が含まれている画像&#10;&#10;自動的に生成された説明">
                  <a:extLst>
                    <a:ext uri="{FF2B5EF4-FFF2-40B4-BE49-F238E27FC236}">
                      <a16:creationId xmlns:a16="http://schemas.microsoft.com/office/drawing/2014/main" id="{BF7B2020-2AF7-4880-A62D-5189EA7EEF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0827" y="3699682"/>
                  <a:ext cx="1618685" cy="1548000"/>
                </a:xfrm>
                <a:prstGeom prst="rect">
                  <a:avLst/>
                </a:prstGeom>
              </p:spPr>
            </p:pic>
          </p:grpSp>
        </p:grpSp>
      </p:grpSp>
    </p:spTree>
    <p:extLst>
      <p:ext uri="{BB962C8B-B14F-4D97-AF65-F5344CB8AC3E}">
        <p14:creationId xmlns:p14="http://schemas.microsoft.com/office/powerpoint/2010/main" val="868703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61</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2432914" y="198499"/>
            <a:ext cx="5057603"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デート</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DV】</a:t>
            </a: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882994"/>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（ドメスティック・バイオレンス）とは、結婚している相手など親密な間柄の相手から</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ふるわれる暴力のことです。恋人同士の間に起こる暴力のことを「デート</a:t>
            </a:r>
            <a:r>
              <a:rPr lang="en-US" altLang="ja-JP" sz="2000" b="1" dirty="0">
                <a:solidFill>
                  <a:schemeClr val="accent2">
                    <a:lumMod val="50000"/>
                  </a:schemeClr>
                </a:solidFill>
                <a:latin typeface="Meiryo UI" panose="020B0604030504040204" pitchFamily="50" charset="-128"/>
                <a:ea typeface="Meiryo UI" panose="020B0604030504040204" pitchFamily="50" charset="-128"/>
              </a:rPr>
              <a:t>DV</a:t>
            </a:r>
            <a:r>
              <a:rPr lang="ja-JP" altLang="en-US" sz="2000" b="1" dirty="0">
                <a:solidFill>
                  <a:schemeClr val="accent2">
                    <a:lumMod val="50000"/>
                  </a:schemeClr>
                </a:solidFill>
                <a:latin typeface="Meiryo UI" panose="020B0604030504040204" pitchFamily="50" charset="-128"/>
                <a:ea typeface="Meiryo UI" panose="020B0604030504040204" pitchFamily="50" charset="-128"/>
              </a:rPr>
              <a:t>」と言います。</a:t>
            </a:r>
          </a:p>
        </p:txBody>
      </p:sp>
      <p:sp>
        <p:nvSpPr>
          <p:cNvPr id="60" name="正方形/長方形 59">
            <a:extLst>
              <a:ext uri="{FF2B5EF4-FFF2-40B4-BE49-F238E27FC236}">
                <a16:creationId xmlns:a16="http://schemas.microsoft.com/office/drawing/2014/main" id="{E1BC6F5F-ADBA-42EA-8BA2-A32BD62F9266}"/>
              </a:ext>
            </a:extLst>
          </p:cNvPr>
          <p:cNvSpPr/>
          <p:nvPr/>
        </p:nvSpPr>
        <p:spPr>
          <a:xfrm>
            <a:off x="2627386" y="1694276"/>
            <a:ext cx="4668650"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どんなことがデート</a:t>
            </a:r>
            <a:r>
              <a:rPr lang="en-US" altLang="ja-JP" sz="2400" b="1" spc="200" dirty="0">
                <a:solidFill>
                  <a:schemeClr val="accent2">
                    <a:lumMod val="50000"/>
                  </a:schemeClr>
                </a:solidFill>
                <a:latin typeface="Meiryo UI" panose="020B0604030504040204" pitchFamily="50" charset="-128"/>
                <a:ea typeface="Meiryo UI" panose="020B0604030504040204" pitchFamily="50" charset="-128"/>
              </a:rPr>
              <a:t>DV</a:t>
            </a: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になるの？</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7695BACA-B0D6-45DA-8D60-6D6CDCF7463B}"/>
              </a:ext>
            </a:extLst>
          </p:cNvPr>
          <p:cNvSpPr/>
          <p:nvPr/>
        </p:nvSpPr>
        <p:spPr>
          <a:xfrm>
            <a:off x="991057" y="5134021"/>
            <a:ext cx="3457999" cy="338554"/>
          </a:xfrm>
          <a:prstGeom prst="rect">
            <a:avLst/>
          </a:prstGeom>
        </p:spPr>
        <p:txBody>
          <a:bodyPr wrap="none">
            <a:spAutoFit/>
          </a:bodyPr>
          <a:lstStyle/>
          <a:p>
            <a:pPr algn="ctr"/>
            <a:r>
              <a:rPr lang="ja-JP" altLang="en-US" sz="1600" b="1" spc="200" dirty="0">
                <a:solidFill>
                  <a:schemeClr val="accent2">
                    <a:lumMod val="50000"/>
                  </a:schemeClr>
                </a:solidFill>
                <a:latin typeface="Meiryo UI" panose="020B0604030504040204" pitchFamily="50" charset="-128"/>
                <a:ea typeface="Meiryo UI" panose="020B0604030504040204" pitchFamily="50" charset="-128"/>
              </a:rPr>
              <a:t>こんな思い込みをしていませんか？</a:t>
            </a:r>
            <a:endParaRPr lang="en-US" altLang="ja-JP" sz="1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9" name="思考の吹き出し: 雲形 88">
            <a:extLst>
              <a:ext uri="{FF2B5EF4-FFF2-40B4-BE49-F238E27FC236}">
                <a16:creationId xmlns:a16="http://schemas.microsoft.com/office/drawing/2014/main" id="{C9E3B95C-E2DE-4CD5-A295-6BBEA2B4CD7F}"/>
              </a:ext>
            </a:extLst>
          </p:cNvPr>
          <p:cNvSpPr/>
          <p:nvPr/>
        </p:nvSpPr>
        <p:spPr>
          <a:xfrm>
            <a:off x="241444"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相手を独占したり、</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束縛したりすることが</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愛情表現</a:t>
            </a:r>
          </a:p>
        </p:txBody>
      </p:sp>
      <p:sp>
        <p:nvSpPr>
          <p:cNvPr id="92" name="思考の吹き出し: 雲形 91">
            <a:extLst>
              <a:ext uri="{FF2B5EF4-FFF2-40B4-BE49-F238E27FC236}">
                <a16:creationId xmlns:a16="http://schemas.microsoft.com/office/drawing/2014/main" id="{5180A667-98F7-4268-8F6D-FEF2F5D810C0}"/>
              </a:ext>
            </a:extLst>
          </p:cNvPr>
          <p:cNvSpPr/>
          <p:nvPr/>
        </p:nvSpPr>
        <p:spPr>
          <a:xfrm>
            <a:off x="1803687" y="5454472"/>
            <a:ext cx="1512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愛があれば暴力は</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許される</a:t>
            </a:r>
          </a:p>
        </p:txBody>
      </p:sp>
      <p:sp>
        <p:nvSpPr>
          <p:cNvPr id="93" name="思考の吹き出し: 雲形 92">
            <a:extLst>
              <a:ext uri="{FF2B5EF4-FFF2-40B4-BE49-F238E27FC236}">
                <a16:creationId xmlns:a16="http://schemas.microsoft.com/office/drawing/2014/main" id="{2F98C32C-0004-4796-BE32-DB0AD457FFC2}"/>
              </a:ext>
            </a:extLst>
          </p:cNvPr>
          <p:cNvSpPr/>
          <p:nvPr/>
        </p:nvSpPr>
        <p:spPr>
          <a:xfrm>
            <a:off x="3365930" y="5454472"/>
            <a:ext cx="1620000" cy="920328"/>
          </a:xfrm>
          <a:prstGeom prst="cloudCallout">
            <a:avLst>
              <a:gd name="adj1" fmla="val 63558"/>
              <a:gd name="adj2" fmla="val 61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16000" rtlCol="0" anchor="ctr"/>
          <a:lstStyle/>
          <a:p>
            <a:pPr algn="ctr"/>
            <a:r>
              <a:rPr kumimoji="1" lang="ja-JP" altLang="en-US" sz="1200" dirty="0">
                <a:solidFill>
                  <a:schemeClr val="tx1">
                    <a:lumMod val="75000"/>
                    <a:lumOff val="25000"/>
                  </a:schemeClr>
                </a:solidFill>
              </a:rPr>
              <a:t>男は強引なほうがいい</a:t>
            </a:r>
            <a:endParaRPr kumimoji="1" lang="en-US" altLang="ja-JP" sz="1200" dirty="0">
              <a:solidFill>
                <a:schemeClr val="tx1">
                  <a:lumMod val="75000"/>
                  <a:lumOff val="25000"/>
                </a:schemeClr>
              </a:solidFill>
            </a:endParaRPr>
          </a:p>
          <a:p>
            <a:pPr algn="ctr"/>
            <a:r>
              <a:rPr kumimoji="1" lang="ja-JP" altLang="en-US" sz="1200" dirty="0">
                <a:solidFill>
                  <a:schemeClr val="tx1">
                    <a:lumMod val="75000"/>
                    <a:lumOff val="25000"/>
                  </a:schemeClr>
                </a:solidFill>
              </a:rPr>
              <a:t>女は素直にしたがうもの</a:t>
            </a:r>
          </a:p>
        </p:txBody>
      </p:sp>
      <p:sp>
        <p:nvSpPr>
          <p:cNvPr id="7" name="正方形/長方形 6"/>
          <p:cNvSpPr/>
          <p:nvPr/>
        </p:nvSpPr>
        <p:spPr>
          <a:xfrm>
            <a:off x="494889" y="4223168"/>
            <a:ext cx="8916223" cy="923330"/>
          </a:xfrm>
          <a:prstGeom prst="rect">
            <a:avLst/>
          </a:prstGeom>
        </p:spPr>
        <p:txBody>
          <a:bodyPr wrap="none">
            <a:spAutoFit/>
          </a:bodyPr>
          <a:lstStyle/>
          <a:p>
            <a:pPr marL="285750" indent="-285750">
              <a:buFont typeface="Wingdings" panose="05000000000000000000" pitchFamily="2" charset="2"/>
              <a:buChar char="l"/>
            </a:pPr>
            <a:r>
              <a:rPr lang="ja-JP" altLang="en-US" b="1" dirty="0">
                <a:solidFill>
                  <a:schemeClr val="tx1">
                    <a:lumMod val="75000"/>
                    <a:lumOff val="25000"/>
                  </a:schemeClr>
                </a:solidFill>
              </a:rPr>
              <a:t>暴力を手段として、相手を思いどおりにしたり、一方的に言うことを聞かせようとします。</a:t>
            </a:r>
            <a:endParaRPr lang="en-US" altLang="ja-JP" b="1" dirty="0">
              <a:solidFill>
                <a:schemeClr val="tx1">
                  <a:lumMod val="75000"/>
                  <a:lumOff val="25000"/>
                </a:schemeClr>
              </a:solidFill>
            </a:endParaRPr>
          </a:p>
          <a:p>
            <a:pPr marL="285750" indent="-285750">
              <a:buFont typeface="Wingdings" panose="05000000000000000000" pitchFamily="2" charset="2"/>
              <a:buChar char="l"/>
            </a:pPr>
            <a:r>
              <a:rPr lang="ja-JP" altLang="en-US" b="1" dirty="0">
                <a:solidFill>
                  <a:schemeClr val="tx1">
                    <a:lumMod val="75000"/>
                    <a:lumOff val="25000"/>
                  </a:schemeClr>
                </a:solidFill>
              </a:rPr>
              <a:t>殴る、蹴るといった体に対する暴力だけでなく、相手をバカにしたり無視をするといった行為も</a:t>
            </a:r>
            <a:br>
              <a:rPr lang="en-US" altLang="ja-JP" b="1" dirty="0">
                <a:solidFill>
                  <a:schemeClr val="tx1">
                    <a:lumMod val="75000"/>
                    <a:lumOff val="25000"/>
                  </a:schemeClr>
                </a:solidFill>
              </a:rPr>
            </a:br>
            <a:r>
              <a:rPr lang="en-US" altLang="ja-JP" b="1" dirty="0">
                <a:solidFill>
                  <a:schemeClr val="tx1">
                    <a:lumMod val="75000"/>
                    <a:lumOff val="25000"/>
                  </a:schemeClr>
                </a:solidFill>
              </a:rPr>
              <a:t>DV</a:t>
            </a:r>
            <a:r>
              <a:rPr lang="ja-JP" altLang="en-US" b="1" dirty="0">
                <a:solidFill>
                  <a:schemeClr val="tx1">
                    <a:lumMod val="75000"/>
                    <a:lumOff val="25000"/>
                  </a:schemeClr>
                </a:solidFill>
              </a:rPr>
              <a:t>です。</a:t>
            </a:r>
          </a:p>
        </p:txBody>
      </p:sp>
      <p:grpSp>
        <p:nvGrpSpPr>
          <p:cNvPr id="9" name="グループ化 8">
            <a:extLst>
              <a:ext uri="{FF2B5EF4-FFF2-40B4-BE49-F238E27FC236}">
                <a16:creationId xmlns:a16="http://schemas.microsoft.com/office/drawing/2014/main" id="{067FAE18-34FC-4A3A-846A-1453353A80FC}"/>
              </a:ext>
            </a:extLst>
          </p:cNvPr>
          <p:cNvGrpSpPr/>
          <p:nvPr/>
        </p:nvGrpSpPr>
        <p:grpSpPr>
          <a:xfrm>
            <a:off x="2614372" y="2143657"/>
            <a:ext cx="2248452" cy="2106275"/>
            <a:chOff x="2657270" y="2143657"/>
            <a:chExt cx="2248452" cy="2106275"/>
          </a:xfrm>
        </p:grpSpPr>
        <p:sp>
          <p:nvSpPr>
            <p:cNvPr id="27" name="四角形: 角を丸くする 26">
              <a:extLst>
                <a:ext uri="{FF2B5EF4-FFF2-40B4-BE49-F238E27FC236}">
                  <a16:creationId xmlns:a16="http://schemas.microsoft.com/office/drawing/2014/main" id="{F452A70C-CCB6-416A-9E26-5B61B2E8044D}"/>
                </a:ext>
              </a:extLst>
            </p:cNvPr>
            <p:cNvSpPr>
              <a:spLocks/>
            </p:cNvSpPr>
            <p:nvPr/>
          </p:nvSpPr>
          <p:spPr>
            <a:xfrm>
              <a:off x="2657270"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精神的暴力</a:t>
              </a:r>
            </a:p>
          </p:txBody>
        </p:sp>
        <p:pic>
          <p:nvPicPr>
            <p:cNvPr id="6" name="図 5" descr="ロゴ&#10;&#10;自動的に生成された説明">
              <a:extLst>
                <a:ext uri="{FF2B5EF4-FFF2-40B4-BE49-F238E27FC236}">
                  <a16:creationId xmlns:a16="http://schemas.microsoft.com/office/drawing/2014/main" id="{4F7EF2A7-ED8E-4B8D-B43C-850C3FD5C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9268" y="2629932"/>
              <a:ext cx="1323268" cy="1620000"/>
            </a:xfrm>
            <a:prstGeom prst="rect">
              <a:avLst/>
            </a:prstGeom>
          </p:spPr>
        </p:pic>
      </p:grpSp>
      <p:sp>
        <p:nvSpPr>
          <p:cNvPr id="20" name="四角形: 角を丸くする 19">
            <a:extLst>
              <a:ext uri="{FF2B5EF4-FFF2-40B4-BE49-F238E27FC236}">
                <a16:creationId xmlns:a16="http://schemas.microsoft.com/office/drawing/2014/main" id="{BBAA40EA-6228-4E5D-82B1-05083D91EFFC}"/>
              </a:ext>
            </a:extLst>
          </p:cNvPr>
          <p:cNvSpPr/>
          <p:nvPr/>
        </p:nvSpPr>
        <p:spPr>
          <a:xfrm>
            <a:off x="5269117" y="5165920"/>
            <a:ext cx="4328907" cy="1419701"/>
          </a:xfrm>
          <a:prstGeom prst="roundRect">
            <a:avLst>
              <a:gd name="adj" fmla="val 8361"/>
            </a:avLst>
          </a:prstGeom>
          <a:ln w="25400">
            <a:solidFill>
              <a:schemeClr val="accent3">
                <a:lumMod val="75000"/>
              </a:schemeClr>
            </a:solidFill>
          </a:ln>
        </p:spPr>
        <p:txBody>
          <a:bodyPr wrap="square">
            <a:spAutoFit/>
          </a:bodyPr>
          <a:lstStyle/>
          <a:p>
            <a:pPr>
              <a:spcBef>
                <a:spcPts val="600"/>
              </a:spcBef>
              <a:buClr>
                <a:schemeClr val="accent3">
                  <a:lumMod val="50000"/>
                </a:schemeClr>
              </a:buClr>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親しい間柄でも自分と相手の気持ちを大切にしましょう</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spcBef>
                <a:spcPts val="600"/>
              </a:spcBef>
              <a:buClr>
                <a:schemeClr val="accent3">
                  <a:lumMod val="50000"/>
                </a:schemeClr>
              </a:buClr>
              <a:buFont typeface="Wingdings" panose="05000000000000000000" pitchFamily="2" charset="2"/>
              <a:buChar char="l"/>
            </a:pPr>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自分がいやだと思ったことはいやと言える</a:t>
            </a:r>
          </a:p>
          <a:p>
            <a:pPr marL="285750" indent="-285750">
              <a:spcBef>
                <a:spcPts val="600"/>
              </a:spcBef>
              <a:buClr>
                <a:schemeClr val="accent3">
                  <a:lumMod val="50000"/>
                </a:schemeClr>
              </a:buClr>
              <a:buFont typeface="Wingdings" panose="05000000000000000000" pitchFamily="2" charset="2"/>
              <a:buChar char="l"/>
            </a:pPr>
            <a:r>
              <a:rPr lang="ja-JP" altLang="en-US" b="1" u="sng" dirty="0">
                <a:solidFill>
                  <a:schemeClr val="tx1">
                    <a:lumMod val="75000"/>
                    <a:lumOff val="25000"/>
                  </a:schemeClr>
                </a:solidFill>
                <a:latin typeface="Meiryo UI" panose="020B0604030504040204" pitchFamily="50" charset="-128"/>
                <a:ea typeface="Meiryo UI" panose="020B0604030504040204" pitchFamily="50" charset="-128"/>
              </a:rPr>
              <a:t>相手がいやがることはしない</a:t>
            </a:r>
          </a:p>
        </p:txBody>
      </p:sp>
      <p:grpSp>
        <p:nvGrpSpPr>
          <p:cNvPr id="10" name="グループ化 9">
            <a:extLst>
              <a:ext uri="{FF2B5EF4-FFF2-40B4-BE49-F238E27FC236}">
                <a16:creationId xmlns:a16="http://schemas.microsoft.com/office/drawing/2014/main" id="{D12530DA-BACB-4FEA-AD26-2ECB993B8BEC}"/>
              </a:ext>
            </a:extLst>
          </p:cNvPr>
          <p:cNvGrpSpPr/>
          <p:nvPr/>
        </p:nvGrpSpPr>
        <p:grpSpPr>
          <a:xfrm>
            <a:off x="235123" y="2143657"/>
            <a:ext cx="2248452" cy="2051957"/>
            <a:chOff x="325653" y="2143657"/>
            <a:chExt cx="2248452" cy="2051957"/>
          </a:xfrm>
        </p:grpSpPr>
        <p:sp>
          <p:nvSpPr>
            <p:cNvPr id="26" name="四角形: 角を丸くする 25">
              <a:extLst>
                <a:ext uri="{FF2B5EF4-FFF2-40B4-BE49-F238E27FC236}">
                  <a16:creationId xmlns:a16="http://schemas.microsoft.com/office/drawing/2014/main" id="{578236BD-692F-4CAE-8432-85E3A7AEBAE1}"/>
                </a:ext>
              </a:extLst>
            </p:cNvPr>
            <p:cNvSpPr>
              <a:spLocks/>
            </p:cNvSpPr>
            <p:nvPr/>
          </p:nvSpPr>
          <p:spPr>
            <a:xfrm>
              <a:off x="32565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身体的暴力</a:t>
              </a:r>
            </a:p>
          </p:txBody>
        </p:sp>
        <p:pic>
          <p:nvPicPr>
            <p:cNvPr id="4" name="図 3" descr="マグカップ, 部屋, シャツ が含まれている画像&#10;&#10;自動的に生成された説明">
              <a:extLst>
                <a:ext uri="{FF2B5EF4-FFF2-40B4-BE49-F238E27FC236}">
                  <a16:creationId xmlns:a16="http://schemas.microsoft.com/office/drawing/2014/main" id="{A9FB7CF0-5AB6-4E03-A4D8-857936A784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695"/>
            <a:stretch/>
          </p:blipFill>
          <p:spPr>
            <a:xfrm>
              <a:off x="638308" y="2647614"/>
              <a:ext cx="1623142" cy="1548000"/>
            </a:xfrm>
            <a:prstGeom prst="rect">
              <a:avLst/>
            </a:prstGeom>
          </p:spPr>
        </p:pic>
      </p:grpSp>
      <p:grpSp>
        <p:nvGrpSpPr>
          <p:cNvPr id="2" name="グループ化 1">
            <a:extLst>
              <a:ext uri="{FF2B5EF4-FFF2-40B4-BE49-F238E27FC236}">
                <a16:creationId xmlns:a16="http://schemas.microsoft.com/office/drawing/2014/main" id="{9ABF4D5F-3815-4B1E-9E94-392237EF8915}"/>
              </a:ext>
            </a:extLst>
          </p:cNvPr>
          <p:cNvGrpSpPr/>
          <p:nvPr/>
        </p:nvGrpSpPr>
        <p:grpSpPr>
          <a:xfrm>
            <a:off x="7372870" y="2143657"/>
            <a:ext cx="2248452" cy="2097222"/>
            <a:chOff x="7427188" y="2143657"/>
            <a:chExt cx="2248452" cy="2097222"/>
          </a:xfrm>
        </p:grpSpPr>
        <p:sp>
          <p:nvSpPr>
            <p:cNvPr id="29" name="四角形: 角を丸くする 28">
              <a:extLst>
                <a:ext uri="{FF2B5EF4-FFF2-40B4-BE49-F238E27FC236}">
                  <a16:creationId xmlns:a16="http://schemas.microsoft.com/office/drawing/2014/main" id="{E4FDE8B6-3C0B-4BD3-9709-BBBBDA047103}"/>
                </a:ext>
              </a:extLst>
            </p:cNvPr>
            <p:cNvSpPr>
              <a:spLocks/>
            </p:cNvSpPr>
            <p:nvPr/>
          </p:nvSpPr>
          <p:spPr>
            <a:xfrm>
              <a:off x="7427188"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経済的暴力</a:t>
              </a:r>
            </a:p>
          </p:txBody>
        </p:sp>
        <p:pic>
          <p:nvPicPr>
            <p:cNvPr id="25" name="図 24" descr="時計, らくがき, 部屋 が含まれている画像&#10;&#10;自動的に生成された説明">
              <a:extLst>
                <a:ext uri="{FF2B5EF4-FFF2-40B4-BE49-F238E27FC236}">
                  <a16:creationId xmlns:a16="http://schemas.microsoft.com/office/drawing/2014/main" id="{E4A38F44-39D2-4EA6-88AC-C032124199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148" y="2692879"/>
              <a:ext cx="2190533" cy="1548000"/>
            </a:xfrm>
            <a:prstGeom prst="rect">
              <a:avLst/>
            </a:prstGeom>
          </p:spPr>
        </p:pic>
      </p:grpSp>
      <p:grpSp>
        <p:nvGrpSpPr>
          <p:cNvPr id="5" name="グループ化 4">
            <a:extLst>
              <a:ext uri="{FF2B5EF4-FFF2-40B4-BE49-F238E27FC236}">
                <a16:creationId xmlns:a16="http://schemas.microsoft.com/office/drawing/2014/main" id="{6D85CD44-B5F2-4787-A977-F8F37B6CEB94}"/>
              </a:ext>
            </a:extLst>
          </p:cNvPr>
          <p:cNvGrpSpPr/>
          <p:nvPr/>
        </p:nvGrpSpPr>
        <p:grpSpPr>
          <a:xfrm>
            <a:off x="4993621" y="2143657"/>
            <a:ext cx="2248452" cy="2115328"/>
            <a:chOff x="5019163" y="2143657"/>
            <a:chExt cx="2248452" cy="2115328"/>
          </a:xfrm>
        </p:grpSpPr>
        <p:sp>
          <p:nvSpPr>
            <p:cNvPr id="28" name="四角形: 角を丸くする 27">
              <a:extLst>
                <a:ext uri="{FF2B5EF4-FFF2-40B4-BE49-F238E27FC236}">
                  <a16:creationId xmlns:a16="http://schemas.microsoft.com/office/drawing/2014/main" id="{44F709E4-E9FF-40C0-921F-1D686118F576}"/>
                </a:ext>
              </a:extLst>
            </p:cNvPr>
            <p:cNvSpPr>
              <a:spLocks/>
            </p:cNvSpPr>
            <p:nvPr/>
          </p:nvSpPr>
          <p:spPr>
            <a:xfrm>
              <a:off x="5019163" y="2143657"/>
              <a:ext cx="2248452" cy="461665"/>
            </a:xfrm>
            <a:prstGeom prst="roundRect">
              <a:avLst>
                <a:gd name="adj" fmla="val 50000"/>
              </a:avLst>
            </a:prstGeom>
            <a:solidFill>
              <a:schemeClr val="accent3">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b="1" spc="200" dirty="0">
                  <a:solidFill>
                    <a:schemeClr val="bg1"/>
                  </a:solidFill>
                  <a:latin typeface="Meiryo UI" panose="020B0604030504040204" pitchFamily="50" charset="-128"/>
                  <a:ea typeface="Meiryo UI" panose="020B0604030504040204" pitchFamily="50" charset="-128"/>
                </a:rPr>
                <a:t>性的暴力</a:t>
              </a:r>
            </a:p>
          </p:txBody>
        </p:sp>
        <p:pic>
          <p:nvPicPr>
            <p:cNvPr id="8" name="図 7" descr="ロゴ&#10;&#10;自動的に生成された説明">
              <a:extLst>
                <a:ext uri="{FF2B5EF4-FFF2-40B4-BE49-F238E27FC236}">
                  <a16:creationId xmlns:a16="http://schemas.microsoft.com/office/drawing/2014/main" id="{A43052CE-CE8D-4257-98A9-7EB0E36366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061" y="2638985"/>
              <a:ext cx="1528657" cy="1620000"/>
            </a:xfrm>
            <a:prstGeom prst="rect">
              <a:avLst/>
            </a:prstGeom>
          </p:spPr>
        </p:pic>
      </p:grpSp>
    </p:spTree>
    <p:extLst>
      <p:ext uri="{BB962C8B-B14F-4D97-AF65-F5344CB8AC3E}">
        <p14:creationId xmlns:p14="http://schemas.microsoft.com/office/powerpoint/2010/main" val="3793583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62</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313128" y="198499"/>
            <a:ext cx="7297190"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性暴力の例</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等を通じた被害</a:t>
            </a:r>
            <a:r>
              <a:rPr lang="en-US" altLang="ja-JP" sz="3600" b="1" spc="200" dirty="0">
                <a:solidFill>
                  <a:schemeClr val="accent2">
                    <a:lumMod val="50000"/>
                  </a:schemeClr>
                </a:solidFill>
                <a:latin typeface="Meiryo UI" panose="020B0604030504040204" pitchFamily="50" charset="-128"/>
                <a:ea typeface="Meiryo UI" panose="020B0604030504040204" pitchFamily="50" charset="-128"/>
              </a:rPr>
              <a:t>】</a:t>
            </a: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886816"/>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ctr" anchorCtr="0">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インターネットやスマートフォンは、性暴力に巻き込まれてしまうきっかけになることもあります。加害者や被害者にならないためにはどうすればよいでしょうか。</a:t>
            </a:r>
          </a:p>
        </p:txBody>
      </p:sp>
      <p:sp>
        <p:nvSpPr>
          <p:cNvPr id="9" name="四角形: 角を丸くする 8">
            <a:extLst>
              <a:ext uri="{FF2B5EF4-FFF2-40B4-BE49-F238E27FC236}">
                <a16:creationId xmlns:a16="http://schemas.microsoft.com/office/drawing/2014/main" id="{F0823837-B94D-4CE0-9D86-81D67C489B13}"/>
              </a:ext>
            </a:extLst>
          </p:cNvPr>
          <p:cNvSpPr/>
          <p:nvPr/>
        </p:nvSpPr>
        <p:spPr>
          <a:xfrm>
            <a:off x="550506" y="190552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インターネット上で知り合った相手を簡単に信用しない。</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C3BF7B53-8ED9-441A-9D0A-83C9B289A737}"/>
              </a:ext>
            </a:extLst>
          </p:cNvPr>
          <p:cNvSpPr/>
          <p:nvPr/>
        </p:nvSpPr>
        <p:spPr>
          <a:xfrm>
            <a:off x="553007" y="2753743"/>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インターネット上で知り合った相手はもちろん、交際相手や友達であっても下着姿や裸の写真を撮ったり、撮らせたり、送ったり、送らせたりしない。</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7EDE8598-9B4A-475E-B862-02DB796DE979}"/>
              </a:ext>
            </a:extLst>
          </p:cNvPr>
          <p:cNvSpPr/>
          <p:nvPr/>
        </p:nvSpPr>
        <p:spPr>
          <a:xfrm>
            <a:off x="544285" y="3610957"/>
            <a:ext cx="8817429" cy="720000"/>
          </a:xfrm>
          <a:prstGeom prst="roundRect">
            <a:avLst>
              <a:gd name="adj" fmla="val 11497"/>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buFont typeface="Wingdings" panose="05000000000000000000" pitchFamily="2" charset="2"/>
              <a:buChar char="l"/>
            </a:pPr>
            <a:r>
              <a:rPr lang="ja-JP" altLang="en-US" sz="2000" b="1" spc="200" dirty="0">
                <a:solidFill>
                  <a:schemeClr val="tx1">
                    <a:lumMod val="75000"/>
                    <a:lumOff val="25000"/>
                  </a:schemeClr>
                </a:solidFill>
                <a:latin typeface="Meiryo UI" panose="020B0604030504040204" pitchFamily="50" charset="-128"/>
                <a:ea typeface="Meiryo UI" panose="020B0604030504040204" pitchFamily="50" charset="-128"/>
              </a:rPr>
              <a:t>問題が起きたときは、一人で悩まず周囲の信頼できる大人や警察、相談窓口に相談しましょう。</a:t>
            </a:r>
            <a:endParaRPr lang="en-US" altLang="ja-JP" sz="2000" b="1" spc="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535DA422-1CD2-42FB-84B3-E6E745908EF5}"/>
              </a:ext>
            </a:extLst>
          </p:cNvPr>
          <p:cNvSpPr/>
          <p:nvPr/>
        </p:nvSpPr>
        <p:spPr>
          <a:xfrm>
            <a:off x="5245228"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アイコン&#10;&#10;自動的に生成された説明">
            <a:extLst>
              <a:ext uri="{FF2B5EF4-FFF2-40B4-BE49-F238E27FC236}">
                <a16:creationId xmlns:a16="http://schemas.microsoft.com/office/drawing/2014/main" id="{8C26FA53-961C-45E2-BEC6-E33F9F321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10" y="4850675"/>
            <a:ext cx="1315602" cy="1613114"/>
          </a:xfrm>
          <a:prstGeom prst="rect">
            <a:avLst/>
          </a:prstGeo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8C8179B2-D29E-4931-9818-0E3C3FFD71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771" y="4568547"/>
            <a:ext cx="1991061" cy="1908000"/>
          </a:xfrm>
          <a:prstGeom prst="rect">
            <a:avLst/>
          </a:prstGeom>
        </p:spPr>
      </p:pic>
      <p:sp>
        <p:nvSpPr>
          <p:cNvPr id="14" name="四角形: 角を丸くする 13">
            <a:extLst>
              <a:ext uri="{FF2B5EF4-FFF2-40B4-BE49-F238E27FC236}">
                <a16:creationId xmlns:a16="http://schemas.microsoft.com/office/drawing/2014/main" id="{F10D496D-6315-40C2-8B17-F14576444478}"/>
              </a:ext>
            </a:extLst>
          </p:cNvPr>
          <p:cNvSpPr/>
          <p:nvPr/>
        </p:nvSpPr>
        <p:spPr>
          <a:xfrm>
            <a:off x="930915" y="4529760"/>
            <a:ext cx="3745591" cy="2001669"/>
          </a:xfrm>
          <a:prstGeom prst="roundRect">
            <a:avLst>
              <a:gd name="adj" fmla="val 10552"/>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7860951D-DCAE-4195-8EA7-A606E98E2E87}"/>
              </a:ext>
            </a:extLst>
          </p:cNvPr>
          <p:cNvSpPr/>
          <p:nvPr/>
        </p:nvSpPr>
        <p:spPr>
          <a:xfrm>
            <a:off x="2275762" y="5463725"/>
            <a:ext cx="423899" cy="32747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descr="挿絵 が含まれている画像&#10;&#10;自動的に生成された説明">
            <a:extLst>
              <a:ext uri="{FF2B5EF4-FFF2-40B4-BE49-F238E27FC236}">
                <a16:creationId xmlns:a16="http://schemas.microsoft.com/office/drawing/2014/main" id="{33D8F60A-5A89-4739-ACA6-D4B0FB15FE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2857" y="4684594"/>
            <a:ext cx="3730332" cy="1692000"/>
          </a:xfrm>
          <a:prstGeom prst="rect">
            <a:avLst/>
          </a:prstGeom>
        </p:spPr>
      </p:pic>
    </p:spTree>
    <p:extLst>
      <p:ext uri="{BB962C8B-B14F-4D97-AF65-F5344CB8AC3E}">
        <p14:creationId xmlns:p14="http://schemas.microsoft.com/office/powerpoint/2010/main" val="1573878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63</a:t>
            </a:fld>
            <a:endParaRPr kumimoji="1" lang="en-US" altLang="ja-JP"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808DCD74-F762-4BEB-AA9C-1DEAAFDDD14A}"/>
              </a:ext>
            </a:extLst>
          </p:cNvPr>
          <p:cNvSpPr/>
          <p:nvPr/>
        </p:nvSpPr>
        <p:spPr>
          <a:xfrm>
            <a:off x="2385532" y="198499"/>
            <a:ext cx="5152372"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性暴力にあうと起こること</a:t>
            </a:r>
          </a:p>
        </p:txBody>
      </p:sp>
      <p:sp>
        <p:nvSpPr>
          <p:cNvPr id="23" name="四角形: 角を丸くする 22">
            <a:extLst>
              <a:ext uri="{FF2B5EF4-FFF2-40B4-BE49-F238E27FC236}">
                <a16:creationId xmlns:a16="http://schemas.microsoft.com/office/drawing/2014/main" id="{87170F7D-2FB3-4BC2-B93E-69E5B6463235}"/>
              </a:ext>
            </a:extLst>
          </p:cNvPr>
          <p:cNvSpPr/>
          <p:nvPr/>
        </p:nvSpPr>
        <p:spPr>
          <a:xfrm>
            <a:off x="307975" y="885522"/>
            <a:ext cx="9361488"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性暴力の被害にあうと、心と体に深刻な影響があります。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a:p>
            <a:r>
              <a:rPr lang="ja-JP" altLang="en-US" sz="2000" b="1" dirty="0">
                <a:solidFill>
                  <a:schemeClr val="accent2">
                    <a:lumMod val="50000"/>
                  </a:schemeClr>
                </a:solidFill>
                <a:latin typeface="Meiryo UI" panose="020B0604030504040204" pitchFamily="50" charset="-128"/>
                <a:ea typeface="Meiryo UI" panose="020B0604030504040204" pitchFamily="50" charset="-128"/>
              </a:rPr>
              <a:t>その影響は長く続く場合もあります。</a:t>
            </a:r>
          </a:p>
        </p:txBody>
      </p:sp>
      <p:sp>
        <p:nvSpPr>
          <p:cNvPr id="14" name="四角形: 角を丸くする 13">
            <a:extLst>
              <a:ext uri="{FF2B5EF4-FFF2-40B4-BE49-F238E27FC236}">
                <a16:creationId xmlns:a16="http://schemas.microsoft.com/office/drawing/2014/main" id="{2C5BD2E3-1989-4732-B359-720556A9767C}"/>
              </a:ext>
            </a:extLst>
          </p:cNvPr>
          <p:cNvSpPr/>
          <p:nvPr/>
        </p:nvSpPr>
        <p:spPr>
          <a:xfrm>
            <a:off x="5179143"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心に起こること</a:t>
            </a:r>
          </a:p>
        </p:txBody>
      </p:sp>
      <p:sp>
        <p:nvSpPr>
          <p:cNvPr id="15" name="四角形: 角を丸くする 14">
            <a:extLst>
              <a:ext uri="{FF2B5EF4-FFF2-40B4-BE49-F238E27FC236}">
                <a16:creationId xmlns:a16="http://schemas.microsoft.com/office/drawing/2014/main" id="{022CF770-1DE3-41AA-A46C-EB5475BADE81}"/>
              </a:ext>
            </a:extLst>
          </p:cNvPr>
          <p:cNvSpPr/>
          <p:nvPr/>
        </p:nvSpPr>
        <p:spPr>
          <a:xfrm>
            <a:off x="5179143"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5EC4681-54B2-46FB-AAA7-02F08CD3662B}"/>
              </a:ext>
            </a:extLst>
          </p:cNvPr>
          <p:cNvSpPr/>
          <p:nvPr/>
        </p:nvSpPr>
        <p:spPr>
          <a:xfrm>
            <a:off x="5178234"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452F34B-B6A7-4394-8416-8421B29B720D}"/>
              </a:ext>
            </a:extLst>
          </p:cNvPr>
          <p:cNvSpPr/>
          <p:nvPr/>
        </p:nvSpPr>
        <p:spPr>
          <a:xfrm>
            <a:off x="5179143"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sp>
        <p:nvSpPr>
          <p:cNvPr id="30" name="正方形/長方形 29">
            <a:extLst>
              <a:ext uri="{FF2B5EF4-FFF2-40B4-BE49-F238E27FC236}">
                <a16:creationId xmlns:a16="http://schemas.microsoft.com/office/drawing/2014/main" id="{E72EE8E7-ECFC-49F2-AC3A-F7E12781F361}"/>
              </a:ext>
            </a:extLst>
          </p:cNvPr>
          <p:cNvSpPr/>
          <p:nvPr/>
        </p:nvSpPr>
        <p:spPr>
          <a:xfrm>
            <a:off x="5231648" y="2615875"/>
            <a:ext cx="4197277" cy="2939266"/>
          </a:xfrm>
          <a:prstGeom prst="rect">
            <a:avLst/>
          </a:prstGeom>
        </p:spPr>
        <p:txBody>
          <a:bodyPr wrap="square">
            <a:spAutoFit/>
          </a:bodyPr>
          <a:lstStyle/>
          <a:p>
            <a:pPr>
              <a:buClr>
                <a:schemeClr val="accent3">
                  <a:lumMod val="75000"/>
                </a:schemeClr>
              </a:buClr>
            </a:pP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dirty="0">
                <a:solidFill>
                  <a:schemeClr val="accent3">
                    <a:lumMod val="50000"/>
                  </a:schemeClr>
                </a:solidFill>
                <a:latin typeface="メイリオ" panose="020B0604030504040204" pitchFamily="50" charset="-128"/>
                <a:ea typeface="メイリオ" panose="020B0604030504040204" pitchFamily="50" charset="-128"/>
              </a:rPr>
              <a:t>気持ちの変化</a:t>
            </a: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いやな出来事を突然思い出してつらくなる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外出が怖くなる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友達と遊んでも楽しめなくなる</a:t>
            </a:r>
          </a:p>
          <a:p>
            <a:pPr>
              <a:spcBef>
                <a:spcPts val="600"/>
              </a:spcBef>
              <a:buClr>
                <a:schemeClr val="accent3">
                  <a:lumMod val="75000"/>
                </a:schemeClr>
              </a:buClr>
            </a:pP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r>
              <a:rPr lang="ja-JP" altLang="en-US" sz="2000" b="1" spc="50" dirty="0">
                <a:solidFill>
                  <a:schemeClr val="accent3">
                    <a:lumMod val="50000"/>
                  </a:schemeClr>
                </a:solidFill>
                <a:latin typeface="メイリオ" panose="020B0604030504040204" pitchFamily="50" charset="-128"/>
                <a:ea typeface="メイリオ" panose="020B0604030504040204" pitchFamily="50" charset="-128"/>
              </a:rPr>
              <a:t>考え方の変化</a:t>
            </a:r>
            <a:r>
              <a:rPr lang="en-US" altLang="ja-JP" sz="2000" b="1" spc="50" dirty="0">
                <a:solidFill>
                  <a:schemeClr val="accent3">
                    <a:lumMod val="50000"/>
                  </a:schemeClr>
                </a:solidFill>
                <a:latin typeface="メイリオ" panose="020B0604030504040204" pitchFamily="50" charset="-128"/>
                <a:ea typeface="メイリオ" panose="020B0604030504040204" pitchFamily="50" charset="-128"/>
              </a:rPr>
              <a:t>】</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自分を責めてばかりいる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誰も信用できなくなる</a:t>
            </a:r>
          </a:p>
          <a:p>
            <a:pPr algn="r">
              <a:buClr>
                <a:schemeClr val="accent3">
                  <a:lumMod val="75000"/>
                </a:schemeClr>
              </a:buClr>
            </a:pPr>
            <a:r>
              <a:rPr lang="ja-JP" altLang="en-US" sz="2000" b="1" spc="50" dirty="0">
                <a:solidFill>
                  <a:schemeClr val="tx1">
                    <a:lumMod val="65000"/>
                    <a:lumOff val="35000"/>
                  </a:schemeClr>
                </a:solidFill>
                <a:latin typeface="メイリオ" panose="020B0604030504040204" pitchFamily="50" charset="-128"/>
                <a:ea typeface="メイリオ" panose="020B0604030504040204" pitchFamily="50" charset="-128"/>
              </a:rPr>
              <a:t>など</a:t>
            </a:r>
          </a:p>
        </p:txBody>
      </p:sp>
      <p:sp>
        <p:nvSpPr>
          <p:cNvPr id="31" name="四角形: 角を丸くする 30">
            <a:extLst>
              <a:ext uri="{FF2B5EF4-FFF2-40B4-BE49-F238E27FC236}">
                <a16:creationId xmlns:a16="http://schemas.microsoft.com/office/drawing/2014/main" id="{F259DFB5-3B70-4BDD-A552-A747F78A71B9}"/>
              </a:ext>
            </a:extLst>
          </p:cNvPr>
          <p:cNvSpPr/>
          <p:nvPr/>
        </p:nvSpPr>
        <p:spPr>
          <a:xfrm>
            <a:off x="576035" y="2024555"/>
            <a:ext cx="4249783" cy="2099500"/>
          </a:xfrm>
          <a:prstGeom prst="roundRect">
            <a:avLst>
              <a:gd name="adj" fmla="val 10445"/>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kumimoji="1" lang="ja-JP" altLang="en-US" sz="2400" b="1" dirty="0">
                <a:solidFill>
                  <a:schemeClr val="bg1"/>
                </a:solidFill>
              </a:rPr>
              <a:t>体に起こること</a:t>
            </a:r>
          </a:p>
        </p:txBody>
      </p:sp>
      <p:sp>
        <p:nvSpPr>
          <p:cNvPr id="32" name="四角形: 角を丸くする 31">
            <a:extLst>
              <a:ext uri="{FF2B5EF4-FFF2-40B4-BE49-F238E27FC236}">
                <a16:creationId xmlns:a16="http://schemas.microsoft.com/office/drawing/2014/main" id="{0744FC8A-68F3-4616-975A-082212E025C0}"/>
              </a:ext>
            </a:extLst>
          </p:cNvPr>
          <p:cNvSpPr/>
          <p:nvPr/>
        </p:nvSpPr>
        <p:spPr>
          <a:xfrm>
            <a:off x="576035" y="2546904"/>
            <a:ext cx="4249783" cy="1774381"/>
          </a:xfrm>
          <a:prstGeom prst="roundRect">
            <a:avLst>
              <a:gd name="adj" fmla="val 10445"/>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6814FCA7-B232-4C89-85E2-FB571D03A4CB}"/>
              </a:ext>
            </a:extLst>
          </p:cNvPr>
          <p:cNvSpPr/>
          <p:nvPr/>
        </p:nvSpPr>
        <p:spPr>
          <a:xfrm>
            <a:off x="575126" y="2546906"/>
            <a:ext cx="4251600" cy="37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3C219CC7-F892-4286-AA3F-FF5838F8F958}"/>
              </a:ext>
            </a:extLst>
          </p:cNvPr>
          <p:cNvSpPr/>
          <p:nvPr/>
        </p:nvSpPr>
        <p:spPr>
          <a:xfrm>
            <a:off x="576035" y="2024555"/>
            <a:ext cx="4249783" cy="3960000"/>
          </a:xfrm>
          <a:prstGeom prst="roundRect">
            <a:avLst>
              <a:gd name="adj" fmla="val 5673"/>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400" b="1" dirty="0">
              <a:solidFill>
                <a:schemeClr val="bg1"/>
              </a:solidFill>
            </a:endParaRPr>
          </a:p>
        </p:txBody>
      </p:sp>
      <p:sp>
        <p:nvSpPr>
          <p:cNvPr id="36" name="正方形/長方形 35">
            <a:extLst>
              <a:ext uri="{FF2B5EF4-FFF2-40B4-BE49-F238E27FC236}">
                <a16:creationId xmlns:a16="http://schemas.microsoft.com/office/drawing/2014/main" id="{1AA2EC77-2134-4E5C-80BF-0668CE86BF8C}"/>
              </a:ext>
            </a:extLst>
          </p:cNvPr>
          <p:cNvSpPr/>
          <p:nvPr/>
        </p:nvSpPr>
        <p:spPr>
          <a:xfrm>
            <a:off x="628541" y="2615875"/>
            <a:ext cx="4144770" cy="1938992"/>
          </a:xfrm>
          <a:prstGeom prst="rect">
            <a:avLst/>
          </a:prstGeom>
        </p:spPr>
        <p:txBody>
          <a:bodyPr wrap="square">
            <a:spAutoFit/>
          </a:bodyPr>
          <a:lstStyle/>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吐き気がしたり、頭痛がしたりする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よく眠れない、起きられない</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息苦しくなる</a:t>
            </a:r>
          </a:p>
          <a:p>
            <a:pPr marL="342900" indent="-342900">
              <a:buClr>
                <a:schemeClr val="accent3">
                  <a:lumMod val="50000"/>
                </a:schemeClr>
              </a:buClr>
              <a:buFont typeface="Wingdings" panose="05000000000000000000" pitchFamily="2" charset="2"/>
              <a:buChar char="l"/>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拒食や過食になる</a:t>
            </a:r>
          </a:p>
          <a:p>
            <a:pPr algn="r">
              <a:buClr>
                <a:schemeClr val="accent3">
                  <a:lumMod val="75000"/>
                </a:schemeClr>
              </a:buClr>
            </a:pPr>
            <a:r>
              <a:rPr lang="ja-JP" altLang="en-US" sz="2000" b="1" spc="50" dirty="0">
                <a:solidFill>
                  <a:schemeClr val="tx1">
                    <a:lumMod val="75000"/>
                    <a:lumOff val="25000"/>
                  </a:schemeClr>
                </a:solidFill>
                <a:latin typeface="メイリオ" panose="020B0604030504040204" pitchFamily="50" charset="-128"/>
                <a:ea typeface="メイリオ" panose="020B0604030504040204" pitchFamily="50" charset="-128"/>
              </a:rPr>
              <a:t>など</a:t>
            </a:r>
            <a:endParaRPr lang="en-US" altLang="ja-JP" sz="2000" b="1" spc="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AED608A9-3E07-48F9-8A24-2D4B74C2E226}"/>
              </a:ext>
            </a:extLst>
          </p:cNvPr>
          <p:cNvGrpSpPr/>
          <p:nvPr/>
        </p:nvGrpSpPr>
        <p:grpSpPr>
          <a:xfrm>
            <a:off x="1430601" y="4772379"/>
            <a:ext cx="2540651" cy="1589995"/>
            <a:chOff x="1061214" y="4546111"/>
            <a:chExt cx="3163839" cy="1980000"/>
          </a:xfrm>
        </p:grpSpPr>
        <p:pic>
          <p:nvPicPr>
            <p:cNvPr id="18" name="図 17" descr="抽象, 挿絵 が含まれている画像&#10;&#10;自動的に生成された説明">
              <a:extLst>
                <a:ext uri="{FF2B5EF4-FFF2-40B4-BE49-F238E27FC236}">
                  <a16:creationId xmlns:a16="http://schemas.microsoft.com/office/drawing/2014/main" id="{6162D918-5C50-4B4A-9409-FADA45418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14" y="4546111"/>
              <a:ext cx="1604876" cy="1980000"/>
            </a:xfrm>
            <a:prstGeom prst="rect">
              <a:avLst/>
            </a:prstGeom>
          </p:spPr>
        </p:pic>
        <p:pic>
          <p:nvPicPr>
            <p:cNvPr id="4" name="図 3" descr="アイコン&#10;&#10;自動的に生成された説明">
              <a:extLst>
                <a:ext uri="{FF2B5EF4-FFF2-40B4-BE49-F238E27FC236}">
                  <a16:creationId xmlns:a16="http://schemas.microsoft.com/office/drawing/2014/main" id="{D93688D0-84FF-4828-8113-E70CEB8F89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432" y="4546111"/>
              <a:ext cx="1471621" cy="1980000"/>
            </a:xfrm>
            <a:prstGeom prst="rect">
              <a:avLst/>
            </a:prstGeom>
          </p:spPr>
        </p:pic>
      </p:grpSp>
    </p:spTree>
    <p:extLst>
      <p:ext uri="{BB962C8B-B14F-4D97-AF65-F5344CB8AC3E}">
        <p14:creationId xmlns:p14="http://schemas.microsoft.com/office/powerpoint/2010/main" val="2989950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四角形: 角を丸くする 30">
            <a:extLst>
              <a:ext uri="{FF2B5EF4-FFF2-40B4-BE49-F238E27FC236}">
                <a16:creationId xmlns:a16="http://schemas.microsoft.com/office/drawing/2014/main" id="{565CD840-C615-40BF-8C95-9BE66B66187F}"/>
              </a:ext>
            </a:extLst>
          </p:cNvPr>
          <p:cNvSpPr/>
          <p:nvPr/>
        </p:nvSpPr>
        <p:spPr>
          <a:xfrm>
            <a:off x="8149301" y="4362025"/>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dirty="0">
              <a:solidFill>
                <a:schemeClr val="tx1">
                  <a:lumMod val="75000"/>
                  <a:lumOff val="25000"/>
                </a:schemeClr>
              </a:solidFill>
            </a:endParaRPr>
          </a:p>
        </p:txBody>
      </p:sp>
      <p:sp>
        <p:nvSpPr>
          <p:cNvPr id="35" name="四角形: 角を丸くする 34">
            <a:extLst>
              <a:ext uri="{FF2B5EF4-FFF2-40B4-BE49-F238E27FC236}">
                <a16:creationId xmlns:a16="http://schemas.microsoft.com/office/drawing/2014/main" id="{7C83C4A8-50F6-4C1C-B34B-B99B14735F54}"/>
              </a:ext>
            </a:extLst>
          </p:cNvPr>
          <p:cNvSpPr/>
          <p:nvPr/>
        </p:nvSpPr>
        <p:spPr>
          <a:xfrm>
            <a:off x="8150742" y="2857950"/>
            <a:ext cx="1436970" cy="1330673"/>
          </a:xfrm>
          <a:prstGeom prst="roundRect">
            <a:avLst>
              <a:gd name="adj" fmla="val 15222"/>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noAutofit/>
          </a:bodyPr>
          <a:lstStyle/>
          <a:p>
            <a:pPr algn="ctr"/>
            <a:endParaRPr kumimoji="1" lang="ja-JP" altLang="en-US" sz="1600" b="1" dirty="0">
              <a:solidFill>
                <a:schemeClr val="tx1">
                  <a:lumMod val="75000"/>
                  <a:lumOff val="25000"/>
                </a:schemeClr>
              </a:solidFill>
            </a:endParaRPr>
          </a:p>
        </p:txBody>
      </p:sp>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64</a:t>
            </a:fld>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AD990EA-3A4A-4B86-BEB5-0BE4897469EE}"/>
              </a:ext>
            </a:extLst>
          </p:cNvPr>
          <p:cNvSpPr/>
          <p:nvPr/>
        </p:nvSpPr>
        <p:spPr>
          <a:xfrm>
            <a:off x="2096995" y="198499"/>
            <a:ext cx="5729454"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性暴力はどうして起こるの？</a:t>
            </a:r>
          </a:p>
        </p:txBody>
      </p:sp>
      <p:sp>
        <p:nvSpPr>
          <p:cNvPr id="5" name="四角形: 角を丸くする 4">
            <a:extLst>
              <a:ext uri="{FF2B5EF4-FFF2-40B4-BE49-F238E27FC236}">
                <a16:creationId xmlns:a16="http://schemas.microsoft.com/office/drawing/2014/main" id="{A961DFE7-DB8F-49F4-85C3-C580C66C41C8}"/>
              </a:ext>
            </a:extLst>
          </p:cNvPr>
          <p:cNvSpPr/>
          <p:nvPr/>
        </p:nvSpPr>
        <p:spPr>
          <a:xfrm>
            <a:off x="287147" y="889265"/>
            <a:ext cx="9359900" cy="428361"/>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0">
            <a:spAutoFit/>
          </a:bodyPr>
          <a:lstStyle/>
          <a:p>
            <a:pPr algn="ct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性暴力は、お互いの関係が対等でない場面で起こりやすくなります。</a:t>
            </a:r>
            <a:endParaRPr lang="en-US" altLang="ja-JP" sz="20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72878B5F-D60E-4060-A19F-6AB01113A940}"/>
              </a:ext>
            </a:extLst>
          </p:cNvPr>
          <p:cNvSpPr/>
          <p:nvPr/>
        </p:nvSpPr>
        <p:spPr>
          <a:xfrm>
            <a:off x="2398455" y="5785785"/>
            <a:ext cx="5109091" cy="830997"/>
          </a:xfrm>
          <a:prstGeom prst="rect">
            <a:avLst/>
          </a:prstGeom>
        </p:spPr>
        <p:txBody>
          <a:bodyPr wrap="none">
            <a:spAutoFit/>
          </a:bodyPr>
          <a:lstStyle/>
          <a:p>
            <a:pPr algn="ctr"/>
            <a:r>
              <a:rPr lang="ja-JP" altLang="en-US" sz="2400" b="1" dirty="0">
                <a:solidFill>
                  <a:schemeClr val="accent2">
                    <a:lumMod val="50000"/>
                  </a:schemeClr>
                </a:solidFill>
                <a:latin typeface="メイリオ" panose="020B0604030504040204" pitchFamily="50" charset="-128"/>
                <a:ea typeface="メイリオ" panose="020B0604030504040204" pitchFamily="50" charset="-128"/>
              </a:rPr>
              <a:t>自分の気持ちを大切にすると同時に</a:t>
            </a:r>
            <a:endParaRPr lang="en-US" altLang="ja-JP" sz="2400" b="1" dirty="0">
              <a:solidFill>
                <a:schemeClr val="accent2">
                  <a:lumMod val="50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accent2">
                    <a:lumMod val="50000"/>
                  </a:schemeClr>
                </a:solidFill>
                <a:latin typeface="メイリオ" panose="020B0604030504040204" pitchFamily="50" charset="-128"/>
                <a:ea typeface="メイリオ" panose="020B0604030504040204" pitchFamily="50" charset="-128"/>
              </a:rPr>
              <a:t>相手の気持ちも尊重しましょう。</a:t>
            </a:r>
            <a:endParaRPr lang="en-US" altLang="ja-JP" sz="2400" b="1"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462027" y="1441685"/>
            <a:ext cx="8981946" cy="1400383"/>
          </a:xfrm>
          <a:prstGeom prst="rect">
            <a:avLst/>
          </a:prstGeom>
        </p:spPr>
        <p:txBody>
          <a:bodyPr wrap="none">
            <a:spAutoFit/>
          </a:bodyPr>
          <a:lstStyle/>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先輩・後輩など、相手と上下関係がある場合だけではなく、同級生同士でも相手と</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対等な関係ではなくなることがあります。</a:t>
            </a:r>
          </a:p>
          <a:p>
            <a:pPr marL="285750" indent="-285750">
              <a:spcBef>
                <a:spcPts val="600"/>
              </a:spcBef>
              <a:buFont typeface="Wingdings" panose="05000000000000000000" pitchFamily="2" charset="2"/>
              <a:buChar char="l"/>
            </a:pPr>
            <a:r>
              <a:rPr lang="ja-JP" altLang="en-US" sz="2000" b="1" dirty="0">
                <a:solidFill>
                  <a:schemeClr val="tx1">
                    <a:lumMod val="75000"/>
                    <a:lumOff val="25000"/>
                  </a:schemeClr>
                </a:solidFill>
              </a:rPr>
              <a:t>もし、相手の行為をいやだと感じても、相手に遠慮して自分の意見を言えなくなって</a:t>
            </a:r>
            <a:br>
              <a:rPr lang="en-US" altLang="ja-JP" sz="2000" b="1" dirty="0">
                <a:solidFill>
                  <a:schemeClr val="tx1">
                    <a:lumMod val="75000"/>
                    <a:lumOff val="25000"/>
                  </a:schemeClr>
                </a:solidFill>
              </a:rPr>
            </a:br>
            <a:r>
              <a:rPr lang="ja-JP" altLang="en-US" sz="2000" b="1" dirty="0">
                <a:solidFill>
                  <a:schemeClr val="tx1">
                    <a:lumMod val="75000"/>
                    <a:lumOff val="25000"/>
                  </a:schemeClr>
                </a:solidFill>
              </a:rPr>
              <a:t>しまったときは、対等な関係ではないと言えます。</a:t>
            </a:r>
          </a:p>
        </p:txBody>
      </p:sp>
      <p:sp>
        <p:nvSpPr>
          <p:cNvPr id="27" name="矢印: 右 26">
            <a:extLst>
              <a:ext uri="{FF2B5EF4-FFF2-40B4-BE49-F238E27FC236}">
                <a16:creationId xmlns:a16="http://schemas.microsoft.com/office/drawing/2014/main" id="{7C35CE50-BA13-43CA-AF9B-598F0C6507C4}"/>
              </a:ext>
            </a:extLst>
          </p:cNvPr>
          <p:cNvSpPr/>
          <p:nvPr/>
        </p:nvSpPr>
        <p:spPr>
          <a:xfrm>
            <a:off x="3079448" y="4064824"/>
            <a:ext cx="1862657" cy="48463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908392D-4D7C-435A-A130-4691290C41C6}"/>
              </a:ext>
            </a:extLst>
          </p:cNvPr>
          <p:cNvSpPr/>
          <p:nvPr/>
        </p:nvSpPr>
        <p:spPr>
          <a:xfrm>
            <a:off x="3100110" y="3110278"/>
            <a:ext cx="1833840" cy="1015663"/>
          </a:xfrm>
          <a:prstGeom prst="rect">
            <a:avLst/>
          </a:prstGeom>
        </p:spPr>
        <p:txBody>
          <a:bodyPr wrap="none">
            <a:spAutoFit/>
          </a:bodyPr>
          <a:lstStyle/>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相手と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対等な関係で</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a:p>
            <a:pPr algn="ctr"/>
            <a:r>
              <a:rPr lang="ja-JP" altLang="en-US" sz="2000" b="1" spc="200" dirty="0">
                <a:solidFill>
                  <a:schemeClr val="accent3">
                    <a:lumMod val="50000"/>
                  </a:schemeClr>
                </a:solidFill>
                <a:latin typeface="Meiryo UI" panose="020B0604030504040204" pitchFamily="50" charset="-128"/>
                <a:ea typeface="Meiryo UI" panose="020B0604030504040204" pitchFamily="50" charset="-128"/>
              </a:rPr>
              <a:t>なくなると</a:t>
            </a:r>
            <a:endParaRPr lang="en-US" altLang="ja-JP" sz="2000" b="1" spc="2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D295BED-F4D2-4D8E-8DD6-BCA7DB389FA1}"/>
              </a:ext>
            </a:extLst>
          </p:cNvPr>
          <p:cNvSpPr txBox="1"/>
          <p:nvPr/>
        </p:nvSpPr>
        <p:spPr>
          <a:xfrm>
            <a:off x="1132431" y="3658779"/>
            <a:ext cx="1107996" cy="1200329"/>
          </a:xfrm>
          <a:prstGeom prst="rect">
            <a:avLst/>
          </a:prstGeom>
          <a:noFill/>
        </p:spPr>
        <p:txBody>
          <a:bodyPr wrap="none" rtlCol="0">
            <a:spAutoFit/>
          </a:bodyPr>
          <a:lstStyle/>
          <a:p>
            <a:r>
              <a:rPr kumimoji="1" lang="ja-JP" altLang="en-US" sz="7200" b="1" dirty="0">
                <a:solidFill>
                  <a:schemeClr val="accent3">
                    <a:lumMod val="50000"/>
                  </a:schemeClr>
                </a:solidFill>
              </a:rPr>
              <a:t>＝</a:t>
            </a:r>
          </a:p>
        </p:txBody>
      </p:sp>
      <p:sp>
        <p:nvSpPr>
          <p:cNvPr id="8" name="四角形: 角を丸くする 7">
            <a:extLst>
              <a:ext uri="{FF2B5EF4-FFF2-40B4-BE49-F238E27FC236}">
                <a16:creationId xmlns:a16="http://schemas.microsoft.com/office/drawing/2014/main" id="{C1BE2580-251E-43FA-9C80-1CB23E10D53D}"/>
              </a:ext>
            </a:extLst>
          </p:cNvPr>
          <p:cNvSpPr/>
          <p:nvPr/>
        </p:nvSpPr>
        <p:spPr>
          <a:xfrm>
            <a:off x="337367" y="3311909"/>
            <a:ext cx="2674569" cy="1894069"/>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22" name="図 21" descr="抽象, 挿絵 が含まれている画像&#10;&#10;自動的に生成された説明">
            <a:extLst>
              <a:ext uri="{FF2B5EF4-FFF2-40B4-BE49-F238E27FC236}">
                <a16:creationId xmlns:a16="http://schemas.microsoft.com/office/drawing/2014/main" id="{D021F5E6-FF5B-4A2D-A521-AB6DE0A1B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04" y="3538943"/>
            <a:ext cx="1167181" cy="1440000"/>
          </a:xfrm>
          <a:prstGeom prst="rect">
            <a:avLst/>
          </a:prstGeom>
        </p:spPr>
      </p:pic>
      <p:pic>
        <p:nvPicPr>
          <p:cNvPr id="23" name="図 22" descr="アイコン&#10;&#10;自動的に生成された説明">
            <a:extLst>
              <a:ext uri="{FF2B5EF4-FFF2-40B4-BE49-F238E27FC236}">
                <a16:creationId xmlns:a16="http://schemas.microsoft.com/office/drawing/2014/main" id="{2CD4BE18-C4FD-4927-839C-04C96271EE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230" y="3538943"/>
            <a:ext cx="1072701" cy="1440000"/>
          </a:xfrm>
          <a:prstGeom prst="rect">
            <a:avLst/>
          </a:prstGeom>
        </p:spPr>
      </p:pic>
      <p:sp>
        <p:nvSpPr>
          <p:cNvPr id="21" name="四角形: 角を丸くする 20">
            <a:extLst>
              <a:ext uri="{FF2B5EF4-FFF2-40B4-BE49-F238E27FC236}">
                <a16:creationId xmlns:a16="http://schemas.microsoft.com/office/drawing/2014/main" id="{931179B1-8D44-4BD3-856A-EEDBC261C5F2}"/>
              </a:ext>
            </a:extLst>
          </p:cNvPr>
          <p:cNvSpPr/>
          <p:nvPr/>
        </p:nvSpPr>
        <p:spPr>
          <a:xfrm>
            <a:off x="5030420" y="2839485"/>
            <a:ext cx="2824990" cy="2873335"/>
          </a:xfrm>
          <a:prstGeom prst="roundRect">
            <a:avLst>
              <a:gd name="adj" fmla="val 12258"/>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9" name="テキスト ボックス 28">
            <a:extLst>
              <a:ext uri="{FF2B5EF4-FFF2-40B4-BE49-F238E27FC236}">
                <a16:creationId xmlns:a16="http://schemas.microsoft.com/office/drawing/2014/main" id="{A5910CA9-FD8D-4ACC-8256-256B8317D865}"/>
              </a:ext>
            </a:extLst>
          </p:cNvPr>
          <p:cNvSpPr txBox="1"/>
          <p:nvPr/>
        </p:nvSpPr>
        <p:spPr>
          <a:xfrm>
            <a:off x="6005906" y="4228439"/>
            <a:ext cx="1039069" cy="1323439"/>
          </a:xfrm>
          <a:prstGeom prst="rect">
            <a:avLst/>
          </a:prstGeom>
          <a:noFill/>
        </p:spPr>
        <p:txBody>
          <a:bodyPr wrap="none" rtlCol="0">
            <a:spAutoFit/>
          </a:bodyPr>
          <a:lstStyle/>
          <a:p>
            <a:r>
              <a:rPr kumimoji="1" lang="en-US" altLang="ja-JP" sz="8000" b="1" dirty="0">
                <a:solidFill>
                  <a:schemeClr val="accent3">
                    <a:lumMod val="50000"/>
                  </a:schemeClr>
                </a:solidFill>
              </a:rPr>
              <a:t>&gt;</a:t>
            </a:r>
            <a:endParaRPr kumimoji="1" lang="ja-JP" altLang="en-US" sz="8000" b="1" dirty="0">
              <a:solidFill>
                <a:schemeClr val="accent3">
                  <a:lumMod val="50000"/>
                </a:schemeClr>
              </a:solidFill>
            </a:endParaRPr>
          </a:p>
        </p:txBody>
      </p:sp>
      <p:pic>
        <p:nvPicPr>
          <p:cNvPr id="11" name="図 10" descr="アイコン&#10;&#10;自動的に生成された説明">
            <a:extLst>
              <a:ext uri="{FF2B5EF4-FFF2-40B4-BE49-F238E27FC236}">
                <a16:creationId xmlns:a16="http://schemas.microsoft.com/office/drawing/2014/main" id="{F2E2DBEC-4A81-4E9D-A3A4-44A4D2E7E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106" y="4404158"/>
            <a:ext cx="722432" cy="972000"/>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5C6F20CA-FA32-425A-B2E8-8566983CE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885" y="4170158"/>
            <a:ext cx="1167182" cy="1440000"/>
          </a:xfrm>
          <a:prstGeom prst="rect">
            <a:avLst/>
          </a:prstGeom>
        </p:spPr>
      </p:pic>
      <p:sp>
        <p:nvSpPr>
          <p:cNvPr id="25" name="テキスト ボックス 24">
            <a:extLst>
              <a:ext uri="{FF2B5EF4-FFF2-40B4-BE49-F238E27FC236}">
                <a16:creationId xmlns:a16="http://schemas.microsoft.com/office/drawing/2014/main" id="{6F1A518C-C40E-4593-A7D2-3AC0D92E13DA}"/>
              </a:ext>
            </a:extLst>
          </p:cNvPr>
          <p:cNvSpPr txBox="1"/>
          <p:nvPr/>
        </p:nvSpPr>
        <p:spPr>
          <a:xfrm>
            <a:off x="5867484" y="2935867"/>
            <a:ext cx="1039066" cy="1323439"/>
          </a:xfrm>
          <a:prstGeom prst="rect">
            <a:avLst/>
          </a:prstGeom>
          <a:noFill/>
        </p:spPr>
        <p:txBody>
          <a:bodyPr wrap="none" rtlCol="0">
            <a:spAutoFit/>
          </a:bodyPr>
          <a:lstStyle/>
          <a:p>
            <a:r>
              <a:rPr kumimoji="1" lang="en-US" altLang="ja-JP" sz="8000" b="1" dirty="0">
                <a:solidFill>
                  <a:schemeClr val="accent3">
                    <a:lumMod val="50000"/>
                  </a:schemeClr>
                </a:solidFill>
              </a:rPr>
              <a:t>&lt;</a:t>
            </a:r>
            <a:endParaRPr kumimoji="1" lang="ja-JP" altLang="en-US" sz="8000" b="1" dirty="0">
              <a:solidFill>
                <a:schemeClr val="accent3">
                  <a:lumMod val="50000"/>
                </a:schemeClr>
              </a:solidFill>
            </a:endParaRPr>
          </a:p>
        </p:txBody>
      </p:sp>
      <p:pic>
        <p:nvPicPr>
          <p:cNvPr id="9" name="図 8" descr="抽象, 挿絵 が含まれている画像&#10;&#10;自動的に生成された説明">
            <a:extLst>
              <a:ext uri="{FF2B5EF4-FFF2-40B4-BE49-F238E27FC236}">
                <a16:creationId xmlns:a16="http://schemas.microsoft.com/office/drawing/2014/main" id="{18261FC8-E23A-496D-AB06-C3E1B6B27A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3959" y="3111586"/>
            <a:ext cx="787847" cy="972000"/>
          </a:xfrm>
          <a:prstGeom prst="rect">
            <a:avLst/>
          </a:prstGeom>
        </p:spPr>
      </p:pic>
      <p:pic>
        <p:nvPicPr>
          <p:cNvPr id="32" name="図 31" descr="アイコン&#10;&#10;自動的に生成された説明">
            <a:extLst>
              <a:ext uri="{FF2B5EF4-FFF2-40B4-BE49-F238E27FC236}">
                <a16:creationId xmlns:a16="http://schemas.microsoft.com/office/drawing/2014/main" id="{22BE6C35-5606-4DB7-AE54-9A69CC02CE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382" y="2877586"/>
            <a:ext cx="1072699" cy="1440000"/>
          </a:xfrm>
          <a:prstGeom prst="rect">
            <a:avLst/>
          </a:prstGeom>
        </p:spPr>
      </p:pic>
      <p:sp>
        <p:nvSpPr>
          <p:cNvPr id="42" name="二等辺三角形 41">
            <a:extLst>
              <a:ext uri="{FF2B5EF4-FFF2-40B4-BE49-F238E27FC236}">
                <a16:creationId xmlns:a16="http://schemas.microsoft.com/office/drawing/2014/main" id="{7CBEC234-DF7F-49B6-A354-79E7EBA36420}"/>
              </a:ext>
            </a:extLst>
          </p:cNvPr>
          <p:cNvSpPr/>
          <p:nvPr/>
        </p:nvSpPr>
        <p:spPr>
          <a:xfrm rot="5400000" flipV="1">
            <a:off x="7828037" y="3127285"/>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ロゴ&#10;&#10;自動的に生成された説明">
            <a:extLst>
              <a:ext uri="{FF2B5EF4-FFF2-40B4-BE49-F238E27FC236}">
                <a16:creationId xmlns:a16="http://schemas.microsoft.com/office/drawing/2014/main" id="{07FC6B84-BD9E-4E97-8172-3BC4108C08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836"/>
          <a:stretch/>
        </p:blipFill>
        <p:spPr>
          <a:xfrm>
            <a:off x="8394690" y="2937986"/>
            <a:ext cx="1026340" cy="1170600"/>
          </a:xfrm>
          <a:prstGeom prst="rect">
            <a:avLst/>
          </a:prstGeom>
        </p:spPr>
      </p:pic>
      <p:sp>
        <p:nvSpPr>
          <p:cNvPr id="33" name="二等辺三角形 32">
            <a:extLst>
              <a:ext uri="{FF2B5EF4-FFF2-40B4-BE49-F238E27FC236}">
                <a16:creationId xmlns:a16="http://schemas.microsoft.com/office/drawing/2014/main" id="{CFD82D9A-E8BF-4A2D-8EC1-96197B883F3C}"/>
              </a:ext>
            </a:extLst>
          </p:cNvPr>
          <p:cNvSpPr/>
          <p:nvPr/>
        </p:nvSpPr>
        <p:spPr>
          <a:xfrm rot="5400000" flipV="1">
            <a:off x="7850998" y="4631360"/>
            <a:ext cx="383982" cy="792003"/>
          </a:xfrm>
          <a:prstGeom prst="triangle">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マグカップ, 部屋, シャツ が含まれている画像&#10;&#10;自動的に生成された説明">
            <a:extLst>
              <a:ext uri="{FF2B5EF4-FFF2-40B4-BE49-F238E27FC236}">
                <a16:creationId xmlns:a16="http://schemas.microsoft.com/office/drawing/2014/main" id="{49123CE8-422B-4B78-B5B2-30A0C136C3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8800"/>
          <a:stretch/>
        </p:blipFill>
        <p:spPr>
          <a:xfrm>
            <a:off x="8283811" y="4460942"/>
            <a:ext cx="1248097" cy="1132839"/>
          </a:xfrm>
          <a:prstGeom prst="rect">
            <a:avLst/>
          </a:prstGeom>
        </p:spPr>
      </p:pic>
    </p:spTree>
    <p:extLst>
      <p:ext uri="{BB962C8B-B14F-4D97-AF65-F5344CB8AC3E}">
        <p14:creationId xmlns:p14="http://schemas.microsoft.com/office/powerpoint/2010/main" val="3180788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65</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211339" y="198499"/>
            <a:ext cx="7500771"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性暴力が起きないようにするためには</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6B7ED8D8-8EE8-4D28-91FD-FD95727133A1}"/>
              </a:ext>
            </a:extLst>
          </p:cNvPr>
          <p:cNvSpPr/>
          <p:nvPr/>
        </p:nvSpPr>
        <p:spPr>
          <a:xfrm>
            <a:off x="273050" y="1070090"/>
            <a:ext cx="9359900" cy="756973"/>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pPr>
              <a:spcBef>
                <a:spcPts val="600"/>
              </a:spcBef>
            </a:pPr>
            <a:r>
              <a:rPr lang="ja-JP" altLang="en-US" sz="2000" b="1" dirty="0">
                <a:solidFill>
                  <a:schemeClr val="accent2">
                    <a:lumMod val="50000"/>
                  </a:schemeClr>
                </a:solidFill>
                <a:latin typeface="Meiryo UI" panose="020B0604030504040204" pitchFamily="50" charset="-128"/>
                <a:ea typeface="Meiryo UI" panose="020B0604030504040204" pitchFamily="50" charset="-128"/>
              </a:rPr>
              <a:t>性暴力の被害者と加害者を生まないためには、自分を大切にし、相手も大切にして、</a:t>
            </a:r>
            <a:br>
              <a:rPr lang="en-US" altLang="ja-JP" sz="2000" b="1" dirty="0">
                <a:solidFill>
                  <a:schemeClr val="accent2">
                    <a:lumMod val="50000"/>
                  </a:schemeClr>
                </a:solidFill>
                <a:latin typeface="Meiryo UI" panose="020B0604030504040204" pitchFamily="50" charset="-128"/>
                <a:ea typeface="Meiryo UI" panose="020B0604030504040204" pitchFamily="50" charset="-128"/>
              </a:rPr>
            </a:br>
            <a:r>
              <a:rPr lang="ja-JP" altLang="en-US" sz="2000" b="1" dirty="0">
                <a:solidFill>
                  <a:schemeClr val="accent2">
                    <a:lumMod val="50000"/>
                  </a:schemeClr>
                </a:solidFill>
                <a:latin typeface="Meiryo UI" panose="020B0604030504040204" pitchFamily="50" charset="-128"/>
                <a:ea typeface="Meiryo UI" panose="020B0604030504040204" pitchFamily="50" charset="-128"/>
              </a:rPr>
              <a:t>相手とよりよい人間関係をつくっていくことがとても大事です。</a:t>
            </a:r>
          </a:p>
        </p:txBody>
      </p:sp>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BB705C8A-D089-452E-A56F-77AE163E8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052" y="4566079"/>
            <a:ext cx="1420964" cy="1800000"/>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03D21139-26EB-43C7-BD71-00D1D8E54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426" y="4566079"/>
            <a:ext cx="1878358" cy="1800000"/>
          </a:xfrm>
          <a:prstGeom prst="rect">
            <a:avLst/>
          </a:prstGeom>
        </p:spPr>
      </p:pic>
      <p:pic>
        <p:nvPicPr>
          <p:cNvPr id="29" name="図 28" descr="アイコン&#10;&#10;自動的に生成された説明">
            <a:extLst>
              <a:ext uri="{FF2B5EF4-FFF2-40B4-BE49-F238E27FC236}">
                <a16:creationId xmlns:a16="http://schemas.microsoft.com/office/drawing/2014/main" id="{3BEB3FE2-F15D-4C9D-8D46-32BED32BC9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8727" y="4680965"/>
            <a:ext cx="1315602" cy="1613114"/>
          </a:xfrm>
          <a:prstGeom prst="rect">
            <a:avLst/>
          </a:prstGeom>
        </p:spPr>
      </p:pic>
      <p:sp>
        <p:nvSpPr>
          <p:cNvPr id="31" name="正方形/長方形 30">
            <a:extLst>
              <a:ext uri="{FF2B5EF4-FFF2-40B4-BE49-F238E27FC236}">
                <a16:creationId xmlns:a16="http://schemas.microsoft.com/office/drawing/2014/main" id="{A0B0E439-D895-4735-A518-0CFD429A3E16}"/>
              </a:ext>
            </a:extLst>
          </p:cNvPr>
          <p:cNvSpPr/>
          <p:nvPr/>
        </p:nvSpPr>
        <p:spPr>
          <a:xfrm>
            <a:off x="681185" y="1913184"/>
            <a:ext cx="8561959" cy="400110"/>
          </a:xfrm>
          <a:prstGeom prst="rect">
            <a:avLst/>
          </a:prstGeom>
        </p:spPr>
        <p:txBody>
          <a:bodyPr wrap="none">
            <a:spAutoFit/>
          </a:bodyPr>
          <a:lstStyle/>
          <a:p>
            <a:pPr algn="ctr"/>
            <a:r>
              <a:rPr lang="ja-JP" altLang="en-US" sz="2000" b="1" spc="200" dirty="0">
                <a:solidFill>
                  <a:schemeClr val="accent2">
                    <a:lumMod val="50000"/>
                  </a:schemeClr>
                </a:solidFill>
                <a:latin typeface="Meiryo UI" panose="020B0604030504040204" pitchFamily="50" charset="-128"/>
                <a:ea typeface="Meiryo UI" panose="020B0604030504040204" pitchFamily="50" charset="-128"/>
              </a:rPr>
              <a:t>よりよい人間関係をつくることは、性暴力を防ぐことにつながっていきます。</a:t>
            </a:r>
            <a:endParaRPr lang="en-US" altLang="ja-JP" sz="2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2" name="楕円 31">
            <a:extLst>
              <a:ext uri="{FF2B5EF4-FFF2-40B4-BE49-F238E27FC236}">
                <a16:creationId xmlns:a16="http://schemas.microsoft.com/office/drawing/2014/main" id="{22B7233A-5306-4B85-A7D6-449F7A3DA448}"/>
              </a:ext>
            </a:extLst>
          </p:cNvPr>
          <p:cNvSpPr/>
          <p:nvPr/>
        </p:nvSpPr>
        <p:spPr>
          <a:xfrm>
            <a:off x="6806534" y="2329591"/>
            <a:ext cx="1980000" cy="1080000"/>
          </a:xfrm>
          <a:prstGeom prst="ellipse">
            <a:avLst/>
          </a:prstGeom>
          <a:solidFill>
            <a:schemeClr val="accent3">
              <a:lumMod val="40000"/>
              <a:lumOff val="60000"/>
            </a:schemeClr>
          </a:solidFill>
          <a:ln w="19050">
            <a:solidFill>
              <a:schemeClr val="bg1"/>
            </a:solidFill>
          </a:ln>
          <a:effectLst>
            <a:glow rad="101600">
              <a:schemeClr val="bg1">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暴力を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ゆるさない</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3" name="楕円 32">
            <a:extLst>
              <a:ext uri="{FF2B5EF4-FFF2-40B4-BE49-F238E27FC236}">
                <a16:creationId xmlns:a16="http://schemas.microsoft.com/office/drawing/2014/main" id="{99D584CC-0C9E-4486-AB90-40942DD3E7D1}"/>
              </a:ext>
            </a:extLst>
          </p:cNvPr>
          <p:cNvSpPr/>
          <p:nvPr/>
        </p:nvSpPr>
        <p:spPr>
          <a:xfrm>
            <a:off x="7256534"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ndParaRPr>
          </a:p>
        </p:txBody>
      </p:sp>
      <p:sp>
        <p:nvSpPr>
          <p:cNvPr id="34" name="楕円 33">
            <a:extLst>
              <a:ext uri="{FF2B5EF4-FFF2-40B4-BE49-F238E27FC236}">
                <a16:creationId xmlns:a16="http://schemas.microsoft.com/office/drawing/2014/main" id="{872EA565-829B-4CD8-999F-973E78A8CBC7}"/>
              </a:ext>
            </a:extLst>
          </p:cNvPr>
          <p:cNvSpPr/>
          <p:nvPr/>
        </p:nvSpPr>
        <p:spPr>
          <a:xfrm>
            <a:off x="3951605" y="2329712"/>
            <a:ext cx="1980000" cy="1080000"/>
          </a:xfrm>
          <a:prstGeom prst="ellipse">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相手を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39" name="楕円 38">
            <a:extLst>
              <a:ext uri="{FF2B5EF4-FFF2-40B4-BE49-F238E27FC236}">
                <a16:creationId xmlns:a16="http://schemas.microsoft.com/office/drawing/2014/main" id="{4AC9FEC5-82FD-4BD8-A7B5-F7614938C0AE}"/>
              </a:ext>
            </a:extLst>
          </p:cNvPr>
          <p:cNvSpPr/>
          <p:nvPr/>
        </p:nvSpPr>
        <p:spPr>
          <a:xfrm>
            <a:off x="4401605"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ndParaRPr>
          </a:p>
        </p:txBody>
      </p:sp>
      <p:sp>
        <p:nvSpPr>
          <p:cNvPr id="40" name="楕円 39">
            <a:extLst>
              <a:ext uri="{FF2B5EF4-FFF2-40B4-BE49-F238E27FC236}">
                <a16:creationId xmlns:a16="http://schemas.microsoft.com/office/drawing/2014/main" id="{BC1C49F8-9118-47E3-A92D-349A0899618B}"/>
              </a:ext>
            </a:extLst>
          </p:cNvPr>
          <p:cNvSpPr/>
          <p:nvPr/>
        </p:nvSpPr>
        <p:spPr>
          <a:xfrm>
            <a:off x="1156528" y="2329591"/>
            <a:ext cx="1980000" cy="1080000"/>
          </a:xfrm>
          <a:prstGeom prst="ellipse">
            <a:avLst/>
          </a:prstGeom>
          <a:solidFill>
            <a:schemeClr val="accent3">
              <a:lumMod val="40000"/>
              <a:lumOff val="60000"/>
            </a:schemeClr>
          </a:solidFill>
          <a:ln w="158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自分を</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a:p>
            <a:pPr algn="ctr"/>
            <a:r>
              <a:rPr lang="ja-JP" altLang="en-US"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rPr>
              <a:t>大切にする</a:t>
            </a:r>
            <a:endParaRPr lang="en-US" altLang="ja-JP" sz="2400" b="1" spc="200" dirty="0">
              <a:solidFill>
                <a:schemeClr val="accent2">
                  <a:lumMod val="50000"/>
                </a:schemeClr>
              </a:solidFill>
              <a:effectLst>
                <a:glow rad="101600">
                  <a:schemeClr val="bg1">
                    <a:alpha val="60000"/>
                  </a:schemeClr>
                </a:glow>
              </a:effectLst>
              <a:latin typeface="Meiryo UI" panose="020B0604030504040204" pitchFamily="50" charset="-128"/>
              <a:ea typeface="Meiryo UI" panose="020B0604030504040204" pitchFamily="50" charset="-128"/>
            </a:endParaRPr>
          </a:p>
        </p:txBody>
      </p:sp>
      <p:sp>
        <p:nvSpPr>
          <p:cNvPr id="41" name="楕円 40">
            <a:extLst>
              <a:ext uri="{FF2B5EF4-FFF2-40B4-BE49-F238E27FC236}">
                <a16:creationId xmlns:a16="http://schemas.microsoft.com/office/drawing/2014/main" id="{DDD3CB7E-7DFF-45D4-80F9-F19252B0EC00}"/>
              </a:ext>
            </a:extLst>
          </p:cNvPr>
          <p:cNvSpPr/>
          <p:nvPr/>
        </p:nvSpPr>
        <p:spPr>
          <a:xfrm>
            <a:off x="1606528" y="5986475"/>
            <a:ext cx="1080000" cy="540000"/>
          </a:xfrm>
          <a:prstGeom prst="ellipse">
            <a:avLst/>
          </a:prstGeom>
          <a:solidFill>
            <a:srgbClr val="AF5A7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2000" b="1" dirty="0">
                <a:solidFill>
                  <a:schemeClr val="bg1"/>
                </a:solidFill>
                <a:effectLst>
                  <a:outerShdw blurRad="38100" dist="38100" dir="2700000" algn="tl">
                    <a:srgbClr val="000000">
                      <a:alpha val="43137"/>
                    </a:srgbClr>
                  </a:outerShdw>
                </a:effectLst>
                <a:latin typeface="+mj-ea"/>
                <a:ea typeface="+mj-ea"/>
              </a:rPr>
              <a:t>STOP!</a:t>
            </a:r>
            <a:endParaRPr kumimoji="1" lang="ja-JP" altLang="en-US" sz="2000" b="1" dirty="0">
              <a:solidFill>
                <a:schemeClr val="bg1"/>
              </a:solidFill>
              <a:effectLst>
                <a:outerShdw blurRad="38100" dist="38100" dir="2700000" algn="tl">
                  <a:srgbClr val="000000">
                    <a:alpha val="43137"/>
                  </a:srgbClr>
                </a:outerShdw>
              </a:effectLst>
              <a:latin typeface="+mj-ea"/>
              <a:ea typeface="+mj-ea"/>
            </a:endParaRPr>
          </a:p>
        </p:txBody>
      </p:sp>
      <p:cxnSp>
        <p:nvCxnSpPr>
          <p:cNvPr id="45" name="直線コネクタ 44">
            <a:extLst>
              <a:ext uri="{FF2B5EF4-FFF2-40B4-BE49-F238E27FC236}">
                <a16:creationId xmlns:a16="http://schemas.microsoft.com/office/drawing/2014/main" id="{5756244C-B2B7-46FF-BEA5-E56E94CFE508}"/>
              </a:ext>
            </a:extLst>
          </p:cNvPr>
          <p:cNvCxnSpPr/>
          <p:nvPr/>
        </p:nvCxnSpPr>
        <p:spPr>
          <a:xfrm flipV="1">
            <a:off x="392506" y="3674810"/>
            <a:ext cx="912098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DB5C78CB-932C-4639-B26B-71D8C1A6D58A}"/>
              </a:ext>
            </a:extLst>
          </p:cNvPr>
          <p:cNvSpPr/>
          <p:nvPr/>
        </p:nvSpPr>
        <p:spPr>
          <a:xfrm>
            <a:off x="2679786" y="3520922"/>
            <a:ext cx="4546436" cy="307777"/>
          </a:xfrm>
          <a:prstGeom prst="rect">
            <a:avLst/>
          </a:prstGeom>
          <a:solidFill>
            <a:schemeClr val="bg1"/>
          </a:solidFill>
        </p:spPr>
        <p:txBody>
          <a:bodyPr wrap="none" tIns="0" bIns="0">
            <a:spAutoFit/>
          </a:bodyPr>
          <a:lstStyle/>
          <a:p>
            <a:pPr algn="ctr"/>
            <a:r>
              <a:rPr lang="en-US" altLang="ja-JP" sz="2000" b="1" spc="200" dirty="0">
                <a:solidFill>
                  <a:schemeClr val="tx1">
                    <a:lumMod val="65000"/>
                    <a:lumOff val="35000"/>
                  </a:schemeClr>
                </a:solidFill>
                <a:latin typeface="Meiryo UI" panose="020B0604030504040204" pitchFamily="50" charset="-128"/>
                <a:ea typeface="Meiryo UI" panose="020B0604030504040204" pitchFamily="50" charset="-128"/>
              </a:rPr>
              <a:t>SNS</a:t>
            </a:r>
            <a:r>
              <a:rPr lang="ja-JP" altLang="en-US" sz="2000" b="1" spc="200" dirty="0">
                <a:solidFill>
                  <a:schemeClr val="tx1">
                    <a:lumMod val="65000"/>
                    <a:lumOff val="35000"/>
                  </a:schemeClr>
                </a:solidFill>
                <a:latin typeface="Meiryo UI" panose="020B0604030504040204" pitchFamily="50" charset="-128"/>
                <a:ea typeface="Meiryo UI" panose="020B0604030504040204" pitchFamily="50" charset="-128"/>
              </a:rPr>
              <a:t>等を通じた被害を例にすると・・・</a:t>
            </a:r>
            <a:endParaRPr lang="en-US" altLang="ja-JP" sz="2000" b="1" spc="2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69133C2B-55A8-408C-897B-A0C21A6A99D0}"/>
              </a:ext>
            </a:extLst>
          </p:cNvPr>
          <p:cNvSpPr/>
          <p:nvPr/>
        </p:nvSpPr>
        <p:spPr>
          <a:xfrm>
            <a:off x="1023464" y="3966572"/>
            <a:ext cx="2246128" cy="523220"/>
          </a:xfrm>
          <a:prstGeom prst="rect">
            <a:avLst/>
          </a:prstGeom>
        </p:spPr>
        <p:txBody>
          <a:bodyPr wrap="none">
            <a:spAutoFit/>
          </a:bodyPr>
          <a:lstStyle/>
          <a:p>
            <a:pPr algn="ctr"/>
            <a:r>
              <a:rPr kumimoji="1" lang="ja-JP" altLang="en-US" sz="1400" b="1" dirty="0">
                <a:solidFill>
                  <a:schemeClr val="tx1">
                    <a:lumMod val="75000"/>
                    <a:lumOff val="25000"/>
                  </a:schemeClr>
                </a:solidFill>
              </a:rPr>
              <a:t>自分の下着姿や裸の写真を</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撮ったり、送ったりしない</a:t>
            </a:r>
            <a:endParaRPr lang="ja-JP" altLang="en-US" sz="1400" b="1" dirty="0">
              <a:solidFill>
                <a:schemeClr val="tx1">
                  <a:lumMod val="75000"/>
                  <a:lumOff val="25000"/>
                </a:schemeClr>
              </a:solidFill>
            </a:endParaRPr>
          </a:p>
        </p:txBody>
      </p:sp>
      <p:sp>
        <p:nvSpPr>
          <p:cNvPr id="48" name="正方形/長方形 47">
            <a:extLst>
              <a:ext uri="{FF2B5EF4-FFF2-40B4-BE49-F238E27FC236}">
                <a16:creationId xmlns:a16="http://schemas.microsoft.com/office/drawing/2014/main" id="{2D585394-E015-442C-A2D6-8D21B65250A0}"/>
              </a:ext>
            </a:extLst>
          </p:cNvPr>
          <p:cNvSpPr/>
          <p:nvPr/>
        </p:nvSpPr>
        <p:spPr>
          <a:xfrm>
            <a:off x="3564546" y="3966572"/>
            <a:ext cx="2794355" cy="523220"/>
          </a:xfrm>
          <a:prstGeom prst="rect">
            <a:avLst/>
          </a:prstGeom>
        </p:spPr>
        <p:txBody>
          <a:bodyPr wrap="none">
            <a:spAutoFit/>
          </a:bodyPr>
          <a:lstStyle/>
          <a:p>
            <a:pPr algn="ctr"/>
            <a:r>
              <a:rPr kumimoji="1" lang="ja-JP" altLang="en-US" sz="1400" b="1" dirty="0">
                <a:solidFill>
                  <a:schemeClr val="tx1">
                    <a:lumMod val="75000"/>
                    <a:lumOff val="25000"/>
                  </a:schemeClr>
                </a:solidFill>
              </a:rPr>
              <a:t>相手の下着姿や裸の写真を</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送らせたり、</a:t>
            </a:r>
            <a:r>
              <a:rPr kumimoji="1" lang="en-US" altLang="ja-JP" sz="1400" b="1" dirty="0">
                <a:solidFill>
                  <a:schemeClr val="tx1">
                    <a:lumMod val="75000"/>
                    <a:lumOff val="25000"/>
                  </a:schemeClr>
                </a:solidFill>
              </a:rPr>
              <a:t>SNS</a:t>
            </a:r>
            <a:r>
              <a:rPr kumimoji="1" lang="ja-JP" altLang="en-US" sz="1400" b="1" dirty="0">
                <a:solidFill>
                  <a:schemeClr val="tx1">
                    <a:lumMod val="75000"/>
                    <a:lumOff val="25000"/>
                  </a:schemeClr>
                </a:solidFill>
              </a:rPr>
              <a:t>に投稿したりしない</a:t>
            </a:r>
            <a:endParaRPr lang="ja-JP" altLang="en-US" sz="1400" b="1" dirty="0">
              <a:solidFill>
                <a:schemeClr val="tx1">
                  <a:lumMod val="75000"/>
                  <a:lumOff val="25000"/>
                </a:schemeClr>
              </a:solidFill>
            </a:endParaRPr>
          </a:p>
        </p:txBody>
      </p:sp>
      <p:sp>
        <p:nvSpPr>
          <p:cNvPr id="49" name="正方形/長方形 48">
            <a:extLst>
              <a:ext uri="{FF2B5EF4-FFF2-40B4-BE49-F238E27FC236}">
                <a16:creationId xmlns:a16="http://schemas.microsoft.com/office/drawing/2014/main" id="{0C98008C-7CE6-4497-8FA7-BAD6A0716A89}"/>
              </a:ext>
            </a:extLst>
          </p:cNvPr>
          <p:cNvSpPr/>
          <p:nvPr/>
        </p:nvSpPr>
        <p:spPr>
          <a:xfrm>
            <a:off x="6403909" y="3858850"/>
            <a:ext cx="2884123" cy="738664"/>
          </a:xfrm>
          <a:prstGeom prst="rect">
            <a:avLst/>
          </a:prstGeom>
        </p:spPr>
        <p:txBody>
          <a:bodyPr wrap="none">
            <a:spAutoFit/>
          </a:bodyPr>
          <a:lstStyle/>
          <a:p>
            <a:pPr algn="ctr"/>
            <a:r>
              <a:rPr kumimoji="1" lang="ja-JP" altLang="en-US" sz="1400" b="1" dirty="0">
                <a:solidFill>
                  <a:schemeClr val="tx1">
                    <a:lumMod val="75000"/>
                    <a:lumOff val="25000"/>
                  </a:schemeClr>
                </a:solidFill>
              </a:rPr>
              <a:t>誰かの性的な写真が送られてきたら、</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そのままにしないで</a:t>
            </a:r>
            <a:endParaRPr kumimoji="1" lang="en-US" altLang="ja-JP" sz="1400" b="1" dirty="0">
              <a:solidFill>
                <a:schemeClr val="tx1">
                  <a:lumMod val="75000"/>
                  <a:lumOff val="25000"/>
                </a:schemeClr>
              </a:solidFill>
            </a:endParaRPr>
          </a:p>
          <a:p>
            <a:pPr algn="ctr"/>
            <a:r>
              <a:rPr kumimoji="1" lang="ja-JP" altLang="en-US" sz="1400" b="1" dirty="0">
                <a:solidFill>
                  <a:schemeClr val="tx1">
                    <a:lumMod val="75000"/>
                    <a:lumOff val="25000"/>
                  </a:schemeClr>
                </a:solidFill>
              </a:rPr>
              <a:t>信頼できる大人に相談しましょう</a:t>
            </a:r>
            <a:endParaRPr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53137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66</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2197184" y="198499"/>
            <a:ext cx="5529078"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性暴力の被害にあったら？</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7D3E6444-949B-4708-82B3-5A84B01F44A1}"/>
              </a:ext>
            </a:extLst>
          </p:cNvPr>
          <p:cNvSpPr/>
          <p:nvPr/>
        </p:nvSpPr>
        <p:spPr>
          <a:xfrm>
            <a:off x="453000" y="914168"/>
            <a:ext cx="9000000" cy="2700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いやだと声を出す</a:t>
            </a:r>
            <a:endParaRPr lang="en-US" altLang="ja-JP" sz="2800" b="1" spc="200" dirty="0">
              <a:solidFill>
                <a:schemeClr val="accent2">
                  <a:lumMod val="50000"/>
                </a:schemeClr>
              </a:solidFill>
              <a:latin typeface="Meiryo UI" panose="020B0604030504040204" pitchFamily="50" charset="-128"/>
              <a:ea typeface="Meiryo UI" panose="020B0604030504040204" pitchFamily="50" charset="-128"/>
            </a:endParaRP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その場から逃げる・距離をとる</a:t>
            </a:r>
            <a:endParaRPr lang="en-US" altLang="ja-JP" sz="2800" b="1" spc="200" dirty="0">
              <a:solidFill>
                <a:schemeClr val="accent2">
                  <a:lumMod val="50000"/>
                </a:schemeClr>
              </a:solidFill>
              <a:latin typeface="Meiryo UI" panose="020B0604030504040204" pitchFamily="50" charset="-128"/>
              <a:ea typeface="Meiryo UI" panose="020B0604030504040204" pitchFamily="50" charset="-128"/>
            </a:endParaRP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相手からの連絡に返信しない</a:t>
            </a:r>
            <a:endParaRPr lang="en-US" altLang="ja-JP" sz="2800" b="1" spc="200" dirty="0">
              <a:solidFill>
                <a:schemeClr val="accent2">
                  <a:lumMod val="50000"/>
                </a:schemeClr>
              </a:solidFill>
              <a:latin typeface="Meiryo UI" panose="020B0604030504040204" pitchFamily="50" charset="-128"/>
              <a:ea typeface="Meiryo UI" panose="020B0604030504040204" pitchFamily="50" charset="-128"/>
            </a:endParaRP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信頼できる大人に相談する</a:t>
            </a:r>
            <a:br>
              <a:rPr lang="en-US" altLang="ja-JP" sz="2800" b="1" spc="200" dirty="0">
                <a:solidFill>
                  <a:schemeClr val="accent2">
                    <a:lumMod val="50000"/>
                  </a:schemeClr>
                </a:solidFill>
                <a:latin typeface="Meiryo UI" panose="020B0604030504040204" pitchFamily="50" charset="-128"/>
                <a:ea typeface="Meiryo UI" panose="020B0604030504040204" pitchFamily="50" charset="-128"/>
              </a:rPr>
            </a:br>
            <a:r>
              <a:rPr lang="ja-JP" altLang="en-US" sz="2400" b="1" dirty="0">
                <a:solidFill>
                  <a:schemeClr val="accent2">
                    <a:lumMod val="50000"/>
                  </a:schemeClr>
                </a:solidFill>
                <a:latin typeface="Meiryo UI" panose="020B0604030504040204" pitchFamily="50" charset="-128"/>
                <a:ea typeface="Meiryo UI" panose="020B0604030504040204" pitchFamily="50" charset="-128"/>
              </a:rPr>
              <a:t>（担任の先生、養護の先生、スクールカウンセラー、保護者など）</a:t>
            </a:r>
            <a:endParaRPr lang="ja-JP" altLang="en-US" sz="2800" b="1"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F097518B-2C78-41A5-884C-964868DF5F06}"/>
              </a:ext>
            </a:extLst>
          </p:cNvPr>
          <p:cNvGrpSpPr/>
          <p:nvPr/>
        </p:nvGrpSpPr>
        <p:grpSpPr>
          <a:xfrm>
            <a:off x="1357092" y="4553562"/>
            <a:ext cx="7200000" cy="909044"/>
            <a:chOff x="1357092" y="4570980"/>
            <a:chExt cx="7200000" cy="909044"/>
          </a:xfrm>
        </p:grpSpPr>
        <p:sp>
          <p:nvSpPr>
            <p:cNvPr id="14" name="楕円 13">
              <a:extLst>
                <a:ext uri="{FF2B5EF4-FFF2-40B4-BE49-F238E27FC236}">
                  <a16:creationId xmlns:a16="http://schemas.microsoft.com/office/drawing/2014/main" id="{CFDE06A9-0D32-4F3F-9A98-B07B0C529BB6}"/>
                </a:ext>
              </a:extLst>
            </p:cNvPr>
            <p:cNvSpPr/>
            <p:nvPr/>
          </p:nvSpPr>
          <p:spPr>
            <a:xfrm>
              <a:off x="1357092" y="4570980"/>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2850CF9-CF49-4DAE-BE12-535F19FA4266}"/>
                </a:ext>
              </a:extLst>
            </p:cNvPr>
            <p:cNvSpPr/>
            <p:nvPr/>
          </p:nvSpPr>
          <p:spPr>
            <a:xfrm>
              <a:off x="1663092" y="4649027"/>
              <a:ext cx="6588000" cy="830997"/>
            </a:xfrm>
            <a:prstGeom prst="rect">
              <a:avLst/>
            </a:prstGeom>
          </p:spPr>
          <p:txBody>
            <a:bodyPr wrap="square">
              <a:spAutoFit/>
            </a:bodyP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被害にあった時に、体が固まる、声が出せないことはよくあります。</a:t>
              </a:r>
            </a:p>
          </p:txBody>
        </p:sp>
      </p:grpSp>
      <p:grpSp>
        <p:nvGrpSpPr>
          <p:cNvPr id="6" name="グループ化 5">
            <a:extLst>
              <a:ext uri="{FF2B5EF4-FFF2-40B4-BE49-F238E27FC236}">
                <a16:creationId xmlns:a16="http://schemas.microsoft.com/office/drawing/2014/main" id="{ACE8C42B-69D5-4E8D-8D8C-29F977BC249D}"/>
              </a:ext>
            </a:extLst>
          </p:cNvPr>
          <p:cNvGrpSpPr/>
          <p:nvPr/>
        </p:nvGrpSpPr>
        <p:grpSpPr>
          <a:xfrm>
            <a:off x="1357092" y="5564753"/>
            <a:ext cx="7200000" cy="900335"/>
            <a:chOff x="1357092" y="5556044"/>
            <a:chExt cx="7200000" cy="900335"/>
          </a:xfrm>
        </p:grpSpPr>
        <p:sp>
          <p:nvSpPr>
            <p:cNvPr id="15" name="楕円 14">
              <a:extLst>
                <a:ext uri="{FF2B5EF4-FFF2-40B4-BE49-F238E27FC236}">
                  <a16:creationId xmlns:a16="http://schemas.microsoft.com/office/drawing/2014/main" id="{BE1D0F13-D758-4E22-92E5-912970D35519}"/>
                </a:ext>
              </a:extLst>
            </p:cNvPr>
            <p:cNvSpPr/>
            <p:nvPr/>
          </p:nvSpPr>
          <p:spPr>
            <a:xfrm>
              <a:off x="1357092" y="555604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6A7A231-FA64-4C24-A8BD-4F381C2FD524}"/>
                </a:ext>
              </a:extLst>
            </p:cNvPr>
            <p:cNvSpPr/>
            <p:nvPr/>
          </p:nvSpPr>
          <p:spPr>
            <a:xfrm>
              <a:off x="1786993" y="5625382"/>
              <a:ext cx="6340198" cy="830997"/>
            </a:xfrm>
            <a:prstGeom prst="rect">
              <a:avLst/>
            </a:prstGeom>
          </p:spPr>
          <p:txBody>
            <a:bodyPr wrap="none">
              <a:spAutoFit/>
            </a:bodyPr>
            <a:lstStyle/>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ひとりで抱え込まないで、信頼できる大人に</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助けを求めましょう。</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pic>
        <p:nvPicPr>
          <p:cNvPr id="7" name="図 6" descr="アイコン が含まれている画像&#10;&#10;自動的に生成された説明">
            <a:extLst>
              <a:ext uri="{FF2B5EF4-FFF2-40B4-BE49-F238E27FC236}">
                <a16:creationId xmlns:a16="http://schemas.microsoft.com/office/drawing/2014/main" id="{C8CCC1CF-8689-4CF1-A3B5-C40C7F632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277" y="4178302"/>
            <a:ext cx="1535176" cy="2187181"/>
          </a:xfrm>
          <a:prstGeom prst="rect">
            <a:avLst/>
          </a:prstGeom>
        </p:spPr>
      </p:pic>
      <p:grpSp>
        <p:nvGrpSpPr>
          <p:cNvPr id="17" name="グループ化 16">
            <a:extLst>
              <a:ext uri="{FF2B5EF4-FFF2-40B4-BE49-F238E27FC236}">
                <a16:creationId xmlns:a16="http://schemas.microsoft.com/office/drawing/2014/main" id="{6270329F-A35B-47E0-B613-6570724DC606}"/>
              </a:ext>
            </a:extLst>
          </p:cNvPr>
          <p:cNvGrpSpPr/>
          <p:nvPr/>
        </p:nvGrpSpPr>
        <p:grpSpPr>
          <a:xfrm>
            <a:off x="1357092" y="3776952"/>
            <a:ext cx="7200000" cy="648000"/>
            <a:chOff x="1357092" y="3776952"/>
            <a:chExt cx="7200000" cy="648000"/>
          </a:xfrm>
        </p:grpSpPr>
        <p:sp>
          <p:nvSpPr>
            <p:cNvPr id="8" name="楕円 7">
              <a:extLst>
                <a:ext uri="{FF2B5EF4-FFF2-40B4-BE49-F238E27FC236}">
                  <a16:creationId xmlns:a16="http://schemas.microsoft.com/office/drawing/2014/main" id="{972DE8E7-A359-4BD0-A52D-F4062655104A}"/>
                </a:ext>
              </a:extLst>
            </p:cNvPr>
            <p:cNvSpPr/>
            <p:nvPr/>
          </p:nvSpPr>
          <p:spPr>
            <a:xfrm>
              <a:off x="1357092" y="3776952"/>
              <a:ext cx="720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71FCE47-49F9-4AA8-9ACC-0F3FB976CB03}"/>
                </a:ext>
              </a:extLst>
            </p:cNvPr>
            <p:cNvSpPr/>
            <p:nvPr/>
          </p:nvSpPr>
          <p:spPr>
            <a:xfrm>
              <a:off x="1717092" y="3896247"/>
              <a:ext cx="6480000" cy="492443"/>
            </a:xfrm>
            <a:prstGeom prst="rect">
              <a:avLst/>
            </a:prstGeom>
          </p:spPr>
          <p:txBody>
            <a:bodyPr wrap="square">
              <a:spAutoFit/>
            </a:bodyPr>
            <a:lstStyle/>
            <a:p>
              <a:pPr algn="ctr"/>
              <a:r>
                <a:rPr lang="ja-JP" altLang="en-US" sz="2600" b="1" spc="200" dirty="0">
                  <a:solidFill>
                    <a:schemeClr val="tx1">
                      <a:lumMod val="75000"/>
                      <a:lumOff val="25000"/>
                    </a:schemeClr>
                  </a:solidFill>
                  <a:uFill>
                    <a:solidFill>
                      <a:schemeClr val="accent6">
                        <a:lumMod val="60000"/>
                        <a:lumOff val="40000"/>
                      </a:schemeClr>
                    </a:solidFill>
                  </a:uFill>
                  <a:latin typeface="メイリオ" panose="020B0604030504040204" pitchFamily="50" charset="-128"/>
                  <a:ea typeface="メイリオ" panose="020B0604030504040204" pitchFamily="50" charset="-128"/>
                </a:rPr>
                <a:t>あなたは決して悪くありません</a:t>
              </a:r>
              <a:r>
                <a:rPr lang="ja-JP" altLang="en-US" sz="2600" b="1" spc="200"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600" b="1" spc="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12" name="直線コネクタ 11">
              <a:extLst>
                <a:ext uri="{FF2B5EF4-FFF2-40B4-BE49-F238E27FC236}">
                  <a16:creationId xmlns:a16="http://schemas.microsoft.com/office/drawing/2014/main" id="{1C755355-FD6C-4408-A631-9DE9AEE4355F}"/>
                </a:ext>
              </a:extLst>
            </p:cNvPr>
            <p:cNvCxnSpPr>
              <a:cxnSpLocks/>
            </p:cNvCxnSpPr>
            <p:nvPr/>
          </p:nvCxnSpPr>
          <p:spPr>
            <a:xfrm>
              <a:off x="2251880" y="4299591"/>
              <a:ext cx="5187932"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8252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67</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479840" y="198499"/>
            <a:ext cx="6963766"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友達が性暴力の被害にあったら？</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E48FADC8-4644-4D8A-AD36-A17684377D66}"/>
              </a:ext>
            </a:extLst>
          </p:cNvPr>
          <p:cNvSpPr/>
          <p:nvPr/>
        </p:nvSpPr>
        <p:spPr>
          <a:xfrm>
            <a:off x="461723" y="1113023"/>
            <a:ext cx="9000000" cy="2160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あなたは悪くないということを伝える</a:t>
            </a: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気持ちを丁寧に聞き、そのまま受け止める</a:t>
            </a:r>
            <a:endParaRPr lang="en-US" altLang="ja-JP" sz="2800" b="1" spc="200" dirty="0">
              <a:solidFill>
                <a:schemeClr val="accent2">
                  <a:lumMod val="50000"/>
                </a:schemeClr>
              </a:solidFill>
              <a:latin typeface="Meiryo UI" panose="020B0604030504040204" pitchFamily="50" charset="-128"/>
              <a:ea typeface="Meiryo UI" panose="020B0604030504040204" pitchFamily="50" charset="-128"/>
            </a:endParaRP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信頼できる大人への相談をすすめる</a:t>
            </a:r>
            <a:br>
              <a:rPr lang="en-US" altLang="ja-JP" sz="3200" b="1" spc="200" dirty="0">
                <a:solidFill>
                  <a:schemeClr val="accent2">
                    <a:lumMod val="50000"/>
                  </a:schemeClr>
                </a:solidFill>
                <a:latin typeface="Meiryo UI" panose="020B0604030504040204" pitchFamily="50" charset="-128"/>
                <a:ea typeface="Meiryo UI" panose="020B0604030504040204" pitchFamily="50" charset="-128"/>
              </a:rPr>
            </a:br>
            <a:r>
              <a:rPr lang="ja-JP" altLang="en-US" sz="2400" b="1" dirty="0">
                <a:solidFill>
                  <a:schemeClr val="accent2">
                    <a:lumMod val="50000"/>
                  </a:schemeClr>
                </a:solidFill>
                <a:latin typeface="Meiryo UI" panose="020B0604030504040204" pitchFamily="50" charset="-128"/>
                <a:ea typeface="Meiryo UI" panose="020B0604030504040204" pitchFamily="50" charset="-128"/>
              </a:rPr>
              <a:t>（担任の先生、養護の先生、スクールカウンセラー、保護者など）</a:t>
            </a:r>
            <a:endParaRPr lang="ja-JP" altLang="en-US" sz="3200" b="1"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38FBF58D-DBD0-4AA1-9317-99582C85007D}"/>
              </a:ext>
            </a:extLst>
          </p:cNvPr>
          <p:cNvGrpSpPr/>
          <p:nvPr/>
        </p:nvGrpSpPr>
        <p:grpSpPr>
          <a:xfrm>
            <a:off x="993000" y="4714016"/>
            <a:ext cx="7920000" cy="900000"/>
            <a:chOff x="1357092" y="5250464"/>
            <a:chExt cx="7200000" cy="900000"/>
          </a:xfrm>
        </p:grpSpPr>
        <p:sp>
          <p:nvSpPr>
            <p:cNvPr id="16" name="楕円 15">
              <a:extLst>
                <a:ext uri="{FF2B5EF4-FFF2-40B4-BE49-F238E27FC236}">
                  <a16:creationId xmlns:a16="http://schemas.microsoft.com/office/drawing/2014/main" id="{E5A81142-5AAF-4BDB-8B0A-B484A6CC2559}"/>
                </a:ext>
              </a:extLst>
            </p:cNvPr>
            <p:cNvSpPr/>
            <p:nvPr/>
          </p:nvSpPr>
          <p:spPr>
            <a:xfrm>
              <a:off x="1357092" y="525046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683E196-2160-4FEF-B8AE-E3AF5EC44CC3}"/>
                </a:ext>
              </a:extLst>
            </p:cNvPr>
            <p:cNvSpPr/>
            <p:nvPr/>
          </p:nvSpPr>
          <p:spPr>
            <a:xfrm>
              <a:off x="1912027" y="5311093"/>
              <a:ext cx="6090130" cy="830997"/>
            </a:xfrm>
            <a:prstGeom prst="rect">
              <a:avLst/>
            </a:prstGeom>
          </p:spPr>
          <p:txBody>
            <a:bodyPr wrap="square">
              <a:spAutoFit/>
            </a:bodyPr>
            <a:lstStyle/>
            <a:p>
              <a:pPr algn="ctr"/>
              <a:r>
                <a:rPr lang="ja-JP" altLang="en-US" sz="2400" b="1" spc="200" dirty="0">
                  <a:solidFill>
                    <a:schemeClr val="tx1">
                      <a:lumMod val="75000"/>
                      <a:lumOff val="25000"/>
                    </a:schemeClr>
                  </a:solidFill>
                  <a:latin typeface="メイリオ" panose="020B0604030504040204" pitchFamily="50" charset="-128"/>
                  <a:ea typeface="メイリオ" panose="020B0604030504040204" pitchFamily="50" charset="-128"/>
                </a:rPr>
                <a:t>自分たちだけで解決しようとしないで</a:t>
              </a:r>
            </a:p>
            <a:p>
              <a:pPr algn="ctr"/>
              <a:r>
                <a:rPr lang="ja-JP" altLang="en-US" sz="2400" b="1" spc="200" dirty="0">
                  <a:solidFill>
                    <a:schemeClr val="tx1">
                      <a:lumMod val="75000"/>
                      <a:lumOff val="25000"/>
                    </a:schemeClr>
                  </a:solidFill>
                  <a:latin typeface="メイリオ" panose="020B0604030504040204" pitchFamily="50" charset="-128"/>
                  <a:ea typeface="メイリオ" panose="020B0604030504040204" pitchFamily="50" charset="-128"/>
                </a:rPr>
                <a:t>信頼できる大人に助けを求めましょう。</a:t>
              </a:r>
            </a:p>
          </p:txBody>
        </p:sp>
      </p:grpSp>
      <p:grpSp>
        <p:nvGrpSpPr>
          <p:cNvPr id="18" name="グループ化 17">
            <a:extLst>
              <a:ext uri="{FF2B5EF4-FFF2-40B4-BE49-F238E27FC236}">
                <a16:creationId xmlns:a16="http://schemas.microsoft.com/office/drawing/2014/main" id="{694E798E-DE21-4C48-BB78-02023CF19CBA}"/>
              </a:ext>
            </a:extLst>
          </p:cNvPr>
          <p:cNvGrpSpPr/>
          <p:nvPr/>
        </p:nvGrpSpPr>
        <p:grpSpPr>
          <a:xfrm>
            <a:off x="993000" y="3736303"/>
            <a:ext cx="7920000" cy="648000"/>
            <a:chOff x="993000" y="4272751"/>
            <a:chExt cx="7920000" cy="648000"/>
          </a:xfrm>
        </p:grpSpPr>
        <p:sp>
          <p:nvSpPr>
            <p:cNvPr id="19" name="楕円 18">
              <a:extLst>
                <a:ext uri="{FF2B5EF4-FFF2-40B4-BE49-F238E27FC236}">
                  <a16:creationId xmlns:a16="http://schemas.microsoft.com/office/drawing/2014/main" id="{6935B7F5-AAFE-4A70-9EDF-C3B30B3FF953}"/>
                </a:ext>
              </a:extLst>
            </p:cNvPr>
            <p:cNvSpPr/>
            <p:nvPr/>
          </p:nvSpPr>
          <p:spPr>
            <a:xfrm>
              <a:off x="993000" y="4272751"/>
              <a:ext cx="7920000" cy="648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884B752-930D-4106-A2AE-F756586A4B11}"/>
                </a:ext>
              </a:extLst>
            </p:cNvPr>
            <p:cNvSpPr/>
            <p:nvPr/>
          </p:nvSpPr>
          <p:spPr>
            <a:xfrm>
              <a:off x="1274032" y="4383337"/>
              <a:ext cx="7366120" cy="492443"/>
            </a:xfrm>
            <a:prstGeom prst="rect">
              <a:avLst/>
            </a:prstGeom>
          </p:spPr>
          <p:txBody>
            <a:bodyPr wrap="none">
              <a:spAutoFit/>
            </a:bodyPr>
            <a:lstStyle/>
            <a:p>
              <a:pPr algn="ctr"/>
              <a:r>
                <a:rPr lang="ja-JP" altLang="en-US" sz="2600" b="1" spc="200" dirty="0">
                  <a:solidFill>
                    <a:schemeClr val="tx1">
                      <a:lumMod val="75000"/>
                      <a:lumOff val="25000"/>
                    </a:schemeClr>
                  </a:solidFill>
                  <a:latin typeface="メイリオ" panose="020B0604030504040204" pitchFamily="50" charset="-128"/>
                  <a:ea typeface="メイリオ" panose="020B0604030504040204" pitchFamily="50" charset="-128"/>
                </a:rPr>
                <a:t>被害にあった友達は決して悪くありません。</a:t>
              </a:r>
            </a:p>
          </p:txBody>
        </p:sp>
        <p:cxnSp>
          <p:nvCxnSpPr>
            <p:cNvPr id="21" name="直線コネクタ 20">
              <a:extLst>
                <a:ext uri="{FF2B5EF4-FFF2-40B4-BE49-F238E27FC236}">
                  <a16:creationId xmlns:a16="http://schemas.microsoft.com/office/drawing/2014/main" id="{EA462E7D-6215-483A-A03D-06D3D733A113}"/>
                </a:ext>
              </a:extLst>
            </p:cNvPr>
            <p:cNvCxnSpPr>
              <a:cxnSpLocks/>
            </p:cNvCxnSpPr>
            <p:nvPr/>
          </p:nvCxnSpPr>
          <p:spPr>
            <a:xfrm>
              <a:off x="3486897" y="4797734"/>
              <a:ext cx="4822498"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2" name="図 21" descr="アイコン が含まれている画像&#10;&#10;自動的に生成された説明">
            <a:extLst>
              <a:ext uri="{FF2B5EF4-FFF2-40B4-BE49-F238E27FC236}">
                <a16:creationId xmlns:a16="http://schemas.microsoft.com/office/drawing/2014/main" id="{4912ED6F-E68B-43D6-B85D-C6B32E83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277" y="4178302"/>
            <a:ext cx="1535176" cy="2187181"/>
          </a:xfrm>
          <a:prstGeom prst="rect">
            <a:avLst/>
          </a:prstGeom>
        </p:spPr>
      </p:pic>
    </p:spTree>
    <p:extLst>
      <p:ext uri="{BB962C8B-B14F-4D97-AF65-F5344CB8AC3E}">
        <p14:creationId xmlns:p14="http://schemas.microsoft.com/office/powerpoint/2010/main" val="3656348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68</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914783" y="198499"/>
            <a:ext cx="8093882"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友達の性暴力（加害）に気付いたら？</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pic>
        <p:nvPicPr>
          <p:cNvPr id="7" name="図 6" descr="アイコン が含まれている画像&#10;&#10;自動的に生成された説明">
            <a:extLst>
              <a:ext uri="{FF2B5EF4-FFF2-40B4-BE49-F238E27FC236}">
                <a16:creationId xmlns:a16="http://schemas.microsoft.com/office/drawing/2014/main" id="{2162EBE0-3F15-4EC9-BE82-CC9C54BC5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277" y="4178302"/>
            <a:ext cx="1535176" cy="2187181"/>
          </a:xfrm>
          <a:prstGeom prst="rect">
            <a:avLst/>
          </a:prstGeom>
        </p:spPr>
      </p:pic>
      <p:sp>
        <p:nvSpPr>
          <p:cNvPr id="19" name="四角形: 角を丸くする 18">
            <a:extLst>
              <a:ext uri="{FF2B5EF4-FFF2-40B4-BE49-F238E27FC236}">
                <a16:creationId xmlns:a16="http://schemas.microsoft.com/office/drawing/2014/main" id="{CB5F908C-762E-48F9-8E70-919E81D42156}"/>
              </a:ext>
            </a:extLst>
          </p:cNvPr>
          <p:cNvSpPr/>
          <p:nvPr/>
        </p:nvSpPr>
        <p:spPr>
          <a:xfrm>
            <a:off x="446650" y="1999499"/>
            <a:ext cx="9000000" cy="1100674"/>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108000" bIns="108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信頼できる大人に相談する</a:t>
            </a:r>
            <a:br>
              <a:rPr lang="en-US" altLang="ja-JP" sz="2800" b="1" spc="200" dirty="0">
                <a:solidFill>
                  <a:schemeClr val="accent2">
                    <a:lumMod val="50000"/>
                  </a:schemeClr>
                </a:solidFill>
                <a:latin typeface="Meiryo UI" panose="020B0604030504040204" pitchFamily="50" charset="-128"/>
                <a:ea typeface="Meiryo UI" panose="020B0604030504040204" pitchFamily="50" charset="-128"/>
              </a:rPr>
            </a:br>
            <a:r>
              <a:rPr lang="ja-JP" altLang="en-US" sz="2400" b="1" dirty="0">
                <a:solidFill>
                  <a:schemeClr val="accent2">
                    <a:lumMod val="50000"/>
                  </a:schemeClr>
                </a:solidFill>
                <a:latin typeface="Meiryo UI" panose="020B0604030504040204" pitchFamily="50" charset="-128"/>
                <a:ea typeface="Meiryo UI" panose="020B0604030504040204" pitchFamily="50" charset="-128"/>
              </a:rPr>
              <a:t>（担任の先生、養護の先生、スクールカウンセラー、保護者など）</a:t>
            </a:r>
            <a:endParaRPr lang="en-US" altLang="ja-JP" sz="2800" b="1" spc="200"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D7157DE3-3054-4001-ABA9-4424E3D85C41}"/>
              </a:ext>
            </a:extLst>
          </p:cNvPr>
          <p:cNvGrpSpPr/>
          <p:nvPr/>
        </p:nvGrpSpPr>
        <p:grpSpPr>
          <a:xfrm>
            <a:off x="1346650" y="3728302"/>
            <a:ext cx="7200000" cy="900000"/>
            <a:chOff x="1357092" y="5250464"/>
            <a:chExt cx="7200000" cy="900000"/>
          </a:xfrm>
        </p:grpSpPr>
        <p:sp>
          <p:nvSpPr>
            <p:cNvPr id="12" name="楕円 11">
              <a:extLst>
                <a:ext uri="{FF2B5EF4-FFF2-40B4-BE49-F238E27FC236}">
                  <a16:creationId xmlns:a16="http://schemas.microsoft.com/office/drawing/2014/main" id="{9CF40AC4-826C-48F3-B1DF-AE2BECED86DD}"/>
                </a:ext>
              </a:extLst>
            </p:cNvPr>
            <p:cNvSpPr/>
            <p:nvPr/>
          </p:nvSpPr>
          <p:spPr>
            <a:xfrm>
              <a:off x="1357092" y="5250464"/>
              <a:ext cx="7200000" cy="90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C879FDF-318D-4E3B-BCF1-BDF69E95478F}"/>
                </a:ext>
              </a:extLst>
            </p:cNvPr>
            <p:cNvSpPr/>
            <p:nvPr/>
          </p:nvSpPr>
          <p:spPr>
            <a:xfrm>
              <a:off x="1912027" y="5311093"/>
              <a:ext cx="6090130" cy="830997"/>
            </a:xfrm>
            <a:prstGeom prst="rect">
              <a:avLst/>
            </a:prstGeom>
          </p:spPr>
          <p:txBody>
            <a:bodyPr wrap="square">
              <a:spAutoFit/>
            </a:bodyPr>
            <a:lstStyle/>
            <a:p>
              <a:pPr algn="ctr"/>
              <a:r>
                <a:rPr lang="ja-JP" altLang="en-US" sz="2400" b="1" spc="200" dirty="0">
                  <a:solidFill>
                    <a:schemeClr val="tx1">
                      <a:lumMod val="75000"/>
                      <a:lumOff val="25000"/>
                    </a:schemeClr>
                  </a:solidFill>
                  <a:latin typeface="メイリオ" panose="020B0604030504040204" pitchFamily="50" charset="-128"/>
                  <a:ea typeface="メイリオ" panose="020B0604030504040204" pitchFamily="50" charset="-128"/>
                </a:rPr>
                <a:t>自分たちだけで解決しようとしないで</a:t>
              </a:r>
            </a:p>
            <a:p>
              <a:pPr algn="ctr"/>
              <a:r>
                <a:rPr lang="ja-JP" altLang="en-US" sz="2400" b="1" spc="200" dirty="0">
                  <a:solidFill>
                    <a:schemeClr val="tx1">
                      <a:lumMod val="75000"/>
                      <a:lumOff val="25000"/>
                    </a:schemeClr>
                  </a:solidFill>
                  <a:latin typeface="メイリオ" panose="020B0604030504040204" pitchFamily="50" charset="-128"/>
                  <a:ea typeface="メイリオ" panose="020B0604030504040204" pitchFamily="50" charset="-128"/>
                </a:rPr>
                <a:t>信頼できる大人に助けを求めましょう。</a:t>
              </a:r>
            </a:p>
          </p:txBody>
        </p:sp>
      </p:grpSp>
    </p:spTree>
    <p:extLst>
      <p:ext uri="{BB962C8B-B14F-4D97-AF65-F5344CB8AC3E}">
        <p14:creationId xmlns:p14="http://schemas.microsoft.com/office/powerpoint/2010/main" val="271479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 name="四角形 81"/>
          <p:cNvSpPr>
            <a:spLocks noGrp="1"/>
          </p:cNvSpPr>
          <p:nvPr>
            <p:ph type="title"/>
          </p:nvPr>
        </p:nvSpPr>
        <p:spPr>
          <a:xfrm>
            <a:off x="683453" y="800044"/>
            <a:ext cx="8543925" cy="745951"/>
          </a:xfrm>
          <a:prstGeom prst="rect">
            <a:avLst/>
          </a:prstGeom>
          <a:solidFill>
            <a:srgbClr val="FFA0FF"/>
          </a:solidFill>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子どもの性犯罪被害が急増</a:t>
            </a:r>
          </a:p>
        </p:txBody>
      </p:sp>
      <p:sp>
        <p:nvSpPr>
          <p:cNvPr id="1368" name="四角形 83"/>
          <p:cNvSpPr>
            <a:spLocks noGrp="1"/>
          </p:cNvSpPr>
          <p:nvPr>
            <p:ph type="sldNum" sz="quarter" idx="12"/>
          </p:nvPr>
        </p:nvSpPr>
        <p:spPr>
          <a:prstGeom prst="rect">
            <a:avLst/>
          </a:prstGeom>
        </p:spPr>
        <p:txBody>
          <a:bodyPr/>
          <a:lstStyle/>
          <a:p>
            <a:fld id="{F8D8928E-AA9A-4D89-BC1F-A2C05AB4BD92}" type="slidenum">
              <a:rPr kumimoji="1" lang="ja-JP" altLang="en-US" smtClean="0"/>
              <a:t>6</a:t>
            </a:fld>
            <a:endParaRPr kumimoji="1" lang="ja-JP" altLang="en-US"/>
          </a:p>
        </p:txBody>
      </p:sp>
      <p:sp>
        <p:nvSpPr>
          <p:cNvPr id="1369" name="テキスト 87"/>
          <p:cNvSpPr txBox="1"/>
          <p:nvPr/>
        </p:nvSpPr>
        <p:spPr>
          <a:xfrm>
            <a:off x="683453" y="217714"/>
            <a:ext cx="1931080" cy="522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lang="ja-JP" altLang="en-US"/>
            </a:pPr>
            <a:r>
              <a:rPr lang="ja-JP" altLang="en-US" sz="2800" dirty="0">
                <a:latin typeface="UD デジタル 教科書体 NP-B" panose="02020700000000000000" pitchFamily="18" charset="-128"/>
                <a:ea typeface="UD デジタル 教科書体 NP-B" panose="02020700000000000000" pitchFamily="18" charset="-128"/>
              </a:rPr>
              <a:t>現　状</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 name="四角形 82">
            <a:extLst>
              <a:ext uri="{FF2B5EF4-FFF2-40B4-BE49-F238E27FC236}">
                <a16:creationId xmlns:a16="http://schemas.microsoft.com/office/drawing/2014/main" id="{AD47B903-344D-EA92-E50D-744AE2FBC312}"/>
              </a:ext>
            </a:extLst>
          </p:cNvPr>
          <p:cNvSpPr txBox="1">
            <a:spLocks noChangeArrowheads="1"/>
          </p:cNvSpPr>
          <p:nvPr/>
        </p:nvSpPr>
        <p:spPr>
          <a:xfrm>
            <a:off x="903152" y="2163388"/>
            <a:ext cx="8099695" cy="3499614"/>
          </a:xfrm>
          <a:prstGeom prst="rect">
            <a:avLst/>
          </a:prstGeom>
        </p:spPr>
        <p:txBody>
          <a:bodyPr vert="horz" wrap="square"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Aft>
                <a:spcPts val="0"/>
              </a:spcAft>
            </a:pPr>
            <a:r>
              <a:rPr lang="ja-JP" altLang="en-US" sz="3600" dirty="0">
                <a:latin typeface="UD デジタル 教科書体 NK-B" pitchFamily="23" charset="-128"/>
                <a:ea typeface="UD デジタル 教科書体 NK-B" pitchFamily="23" charset="-128"/>
              </a:rPr>
              <a:t>児童ポルノ事件</a:t>
            </a:r>
            <a:r>
              <a:rPr lang="ja-JP" altLang="en-US" dirty="0">
                <a:latin typeface="UD デジタル 教科書体 NK-B" pitchFamily="23" charset="-128"/>
                <a:ea typeface="UD デジタル 教科書体 NK-B" pitchFamily="23" charset="-128"/>
              </a:rPr>
              <a:t>　</a:t>
            </a:r>
          </a:p>
          <a:p>
            <a:pPr fontAlgn="base">
              <a:spcAft>
                <a:spcPts val="0"/>
              </a:spcAft>
              <a:buFont typeface="Arial" panose="020B0604020202020204" pitchFamily="34" charset="0"/>
              <a:buNone/>
            </a:pPr>
            <a:r>
              <a:rPr lang="ja-JP" altLang="en-US" dirty="0">
                <a:latin typeface="UD デジタル 教科書体 NK-B" pitchFamily="23" charset="-128"/>
                <a:ea typeface="UD デジタル 教科書体 NK-B" pitchFamily="23" charset="-128"/>
              </a:rPr>
              <a:t>　　　　　（H25:1，644件　→　R4:　　　　　　　　）</a:t>
            </a:r>
            <a:endParaRPr lang="ja-JP" altLang="en-US" sz="1000" dirty="0">
              <a:latin typeface="UD デジタル 教科書体 NK-B" pitchFamily="23" charset="-128"/>
              <a:ea typeface="UD デジタル 教科書体 NK-B" pitchFamily="23" charset="-128"/>
            </a:endParaRPr>
          </a:p>
          <a:p>
            <a:pPr fontAlgn="base">
              <a:spcAft>
                <a:spcPts val="0"/>
              </a:spcAft>
            </a:pPr>
            <a:r>
              <a:rPr lang="ja-JP" altLang="en-US" sz="3600" dirty="0">
                <a:latin typeface="UD デジタル 教科書体 NK-B" pitchFamily="23" charset="-128"/>
                <a:ea typeface="UD デジタル 教科書体 NK-B" pitchFamily="23" charset="-128"/>
              </a:rPr>
              <a:t>SNSに起因する児童買春・ポルノ被害</a:t>
            </a:r>
            <a:r>
              <a:rPr lang="ja-JP" altLang="en-US" dirty="0">
                <a:latin typeface="UD デジタル 教科書体 NK-B" pitchFamily="23" charset="-128"/>
                <a:ea typeface="UD デジタル 教科書体 NK-B" pitchFamily="23" charset="-128"/>
              </a:rPr>
              <a:t>　</a:t>
            </a:r>
          </a:p>
          <a:p>
            <a:pPr fontAlgn="base">
              <a:spcAft>
                <a:spcPts val="0"/>
              </a:spcAft>
              <a:buFont typeface="Arial" panose="020B0604020202020204" pitchFamily="34" charset="0"/>
              <a:buNone/>
            </a:pPr>
            <a:r>
              <a:rPr lang="ja-JP" altLang="en-US" dirty="0">
                <a:latin typeface="UD デジタル 教科書体 NK-B" pitchFamily="23" charset="-128"/>
                <a:ea typeface="UD デジタル 教科書体 NK-B" pitchFamily="23" charset="-128"/>
              </a:rPr>
              <a:t>　　　　　（H25:　567件　→　R4:　　　　　　 ）</a:t>
            </a:r>
            <a:endParaRPr lang="ja-JP" altLang="en-US" sz="1000" dirty="0">
              <a:latin typeface="UD デジタル 教科書体 NK-B" pitchFamily="23" charset="-128"/>
              <a:ea typeface="UD デジタル 教科書体 NK-B" pitchFamily="23" charset="-128"/>
            </a:endParaRPr>
          </a:p>
          <a:p>
            <a:pPr fontAlgn="base">
              <a:spcAft>
                <a:spcPts val="0"/>
              </a:spcAft>
            </a:pPr>
            <a:r>
              <a:rPr lang="ja-JP" altLang="en-US" sz="3600" dirty="0">
                <a:latin typeface="UD デジタル 教科書体 NK-B" pitchFamily="23" charset="-128"/>
                <a:ea typeface="UD デジタル 教科書体 NK-B" pitchFamily="23" charset="-128"/>
              </a:rPr>
              <a:t>SNSに起因する強制わいせつ等重要犯罪</a:t>
            </a:r>
            <a:endParaRPr lang="ja-JP" altLang="en-US" dirty="0">
              <a:latin typeface="UD デジタル 教科書体 NK-B" pitchFamily="23" charset="-128"/>
              <a:ea typeface="UD デジタル 教科書体 NK-B" pitchFamily="23" charset="-128"/>
            </a:endParaRPr>
          </a:p>
          <a:p>
            <a:pPr fontAlgn="base">
              <a:spcAft>
                <a:spcPts val="0"/>
              </a:spcAft>
              <a:buFont typeface="Arial" panose="020B0604020202020204" pitchFamily="34" charset="0"/>
              <a:buNone/>
            </a:pPr>
            <a:r>
              <a:rPr lang="ja-JP" altLang="en-US" dirty="0">
                <a:latin typeface="UD デジタル 教科書体 NK-B" pitchFamily="23" charset="-128"/>
                <a:ea typeface="UD デジタル 教科書体 NK-B" pitchFamily="23" charset="-128"/>
              </a:rPr>
              <a:t>　　　　　（H25:　26件　→　R4:　　　　　　　）</a:t>
            </a:r>
          </a:p>
          <a:p>
            <a:pPr fontAlgn="base">
              <a:spcAft>
                <a:spcPts val="0"/>
              </a:spcAft>
              <a:buFont typeface="Arial" panose="020B0604020202020204" pitchFamily="34" charset="0"/>
              <a:buNone/>
            </a:pPr>
            <a:endParaRPr lang="ja-JP" altLang="en-US" sz="2400" dirty="0">
              <a:latin typeface="UD デジタル 教科書体 NK-B" pitchFamily="23" charset="-128"/>
              <a:ea typeface="UD デジタル 教科書体 NK-B" pitchFamily="23" charset="-128"/>
            </a:endParaRPr>
          </a:p>
          <a:p>
            <a:pPr fontAlgn="base">
              <a:spcAft>
                <a:spcPts val="0"/>
              </a:spcAft>
              <a:buFont typeface="Arial" panose="020B0604020202020204" pitchFamily="34" charset="0"/>
              <a:buNone/>
            </a:pPr>
            <a:r>
              <a:rPr lang="ja-JP" altLang="en-US" sz="2400" dirty="0">
                <a:latin typeface="UD デジタル 教科書体 NK-B" pitchFamily="23" charset="-128"/>
                <a:ea typeface="UD デジタル 教科書体 NK-B" pitchFamily="23" charset="-128"/>
              </a:rPr>
              <a:t>「令和４年における少年非行及び子供の性被害の状況」（警察庁）</a:t>
            </a:r>
          </a:p>
        </p:txBody>
      </p:sp>
      <p:sp>
        <p:nvSpPr>
          <p:cNvPr id="3" name="テキスト 296">
            <a:extLst>
              <a:ext uri="{FF2B5EF4-FFF2-40B4-BE49-F238E27FC236}">
                <a16:creationId xmlns:a16="http://schemas.microsoft.com/office/drawing/2014/main" id="{BFACB946-FDF0-F527-09B1-63B2B4F820BF}"/>
              </a:ext>
            </a:extLst>
          </p:cNvPr>
          <p:cNvSpPr txBox="1">
            <a:spLocks noChangeArrowheads="1"/>
          </p:cNvSpPr>
          <p:nvPr/>
        </p:nvSpPr>
        <p:spPr>
          <a:xfrm>
            <a:off x="5544344" y="3409247"/>
            <a:ext cx="2903538" cy="492443"/>
          </a:xfrm>
          <a:prstGeom prst="rect">
            <a:avLst/>
          </a:prstGeom>
          <a:noFill/>
          <a:ln>
            <a:miter/>
          </a:ln>
        </p:spPr>
        <p:txBody>
          <a:bodyPr vert="horz" wrap="square">
            <a:spAutoFit/>
          </a:bodyPr>
          <a:lstStyle/>
          <a:p>
            <a:pPr algn="l" fontAlgn="base" latinLnBrk="0"/>
            <a:r>
              <a:rPr kumimoji="1" lang="ja-JP" altLang="en-US" sz="2600" dirty="0">
                <a:solidFill>
                  <a:srgbClr val="FF0000"/>
                </a:solidFill>
                <a:effectLst/>
                <a:latin typeface="UD デジタル 教科書体 NK-B" pitchFamily="23" charset="-128"/>
                <a:ea typeface="UD デジタル 教科書体 NK-B" pitchFamily="23" charset="-128"/>
              </a:rPr>
              <a:t>979件　約1.7倍</a:t>
            </a:r>
            <a:endParaRPr sz="2600" dirty="0">
              <a:solidFill>
                <a:srgbClr val="FF0000"/>
              </a:solidFill>
            </a:endParaRPr>
          </a:p>
        </p:txBody>
      </p:sp>
      <p:sp>
        <p:nvSpPr>
          <p:cNvPr id="4" name="テキスト 297">
            <a:extLst>
              <a:ext uri="{FF2B5EF4-FFF2-40B4-BE49-F238E27FC236}">
                <a16:creationId xmlns:a16="http://schemas.microsoft.com/office/drawing/2014/main" id="{9E225144-9B4A-44F7-A2C2-5CDF0FA308AE}"/>
              </a:ext>
            </a:extLst>
          </p:cNvPr>
          <p:cNvSpPr txBox="1">
            <a:spLocks noChangeArrowheads="1"/>
          </p:cNvSpPr>
          <p:nvPr/>
        </p:nvSpPr>
        <p:spPr>
          <a:xfrm>
            <a:off x="5320130" y="4305307"/>
            <a:ext cx="4153808" cy="492443"/>
          </a:xfrm>
          <a:prstGeom prst="rect">
            <a:avLst/>
          </a:prstGeom>
          <a:noFill/>
          <a:ln>
            <a:miter/>
          </a:ln>
        </p:spPr>
        <p:txBody>
          <a:bodyPr vert="horz" wrap="square">
            <a:spAutoFit/>
          </a:bodyPr>
          <a:lstStyle/>
          <a:p>
            <a:pPr algn="l" fontAlgn="base" latinLnBrk="0"/>
            <a:r>
              <a:rPr kumimoji="1" lang="ja-JP" altLang="en-US" sz="2600" dirty="0">
                <a:solidFill>
                  <a:srgbClr val="FF0000"/>
                </a:solidFill>
                <a:effectLst/>
                <a:latin typeface="UD デジタル 教科書体 NK-B" pitchFamily="23" charset="-128"/>
                <a:ea typeface="UD デジタル 教科書体 NK-B" pitchFamily="23" charset="-128"/>
              </a:rPr>
              <a:t>158件 　約6倍　過去最多</a:t>
            </a:r>
            <a:endParaRPr sz="2600" dirty="0">
              <a:solidFill>
                <a:srgbClr val="FF0000"/>
              </a:solidFill>
            </a:endParaRPr>
          </a:p>
        </p:txBody>
      </p:sp>
      <p:sp>
        <p:nvSpPr>
          <p:cNvPr id="5" name="テキスト 554">
            <a:extLst>
              <a:ext uri="{FF2B5EF4-FFF2-40B4-BE49-F238E27FC236}">
                <a16:creationId xmlns:a16="http://schemas.microsoft.com/office/drawing/2014/main" id="{5B0628FC-9077-A951-DEBA-F84CE6989582}"/>
              </a:ext>
            </a:extLst>
          </p:cNvPr>
          <p:cNvSpPr txBox="1">
            <a:spLocks noChangeArrowheads="1"/>
          </p:cNvSpPr>
          <p:nvPr/>
        </p:nvSpPr>
        <p:spPr>
          <a:xfrm>
            <a:off x="5628398" y="2551750"/>
            <a:ext cx="3216759" cy="492443"/>
          </a:xfrm>
          <a:prstGeom prst="rect">
            <a:avLst/>
          </a:prstGeom>
          <a:noFill/>
          <a:ln>
            <a:miter/>
          </a:ln>
        </p:spPr>
        <p:txBody>
          <a:bodyPr vert="horz" wrap="square">
            <a:spAutoFit/>
          </a:bodyPr>
          <a:lstStyle/>
          <a:p>
            <a:pPr algn="l" fontAlgn="base" latinLnBrk="0"/>
            <a:r>
              <a:rPr kumimoji="1" lang="ja-JP" altLang="en-US" sz="2600" dirty="0">
                <a:solidFill>
                  <a:srgbClr val="FF0000"/>
                </a:solidFill>
                <a:effectLst/>
                <a:latin typeface="UD デジタル 教科書体 NK-B" pitchFamily="23" charset="-128"/>
                <a:ea typeface="UD デジタル 教科書体 NK-B" pitchFamily="23" charset="-128"/>
              </a:rPr>
              <a:t>3，035件　約1.8倍</a:t>
            </a:r>
            <a:endParaRPr sz="2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69</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8817" y="1855413"/>
            <a:ext cx="7451719" cy="4239101"/>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さんが、中学校の女友達と遊んでいるときに、彼氏の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さんから「今から会いたい」と連絡がきました。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さんはこのまま女友達と遊びたかったのですが、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さんから「今すぐ来ないと別れる！」と言われました。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さんは、「女性は素直に従わなければ」と思い、すぐに</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さんに会いに行ったのですが、「遅い」と怒られてなぐられそうになりました。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0492" y="226794"/>
            <a:ext cx="1066318" cy="646331"/>
          </a:xfrm>
          <a:prstGeom prst="rect">
            <a:avLst/>
          </a:prstGeom>
          <a:noFill/>
          <a:ln>
            <a:noFill/>
          </a:ln>
        </p:spPr>
        <p:txBody>
          <a:bodyPr wrap="none" rtlCol="0">
            <a:spAutoFit/>
          </a:bodyPr>
          <a:lstStyle/>
          <a:p>
            <a:pPr algn="ctr"/>
            <a:r>
              <a:rPr kumimoji="1" lang="ja-JP" altLang="en-US" dirty="0"/>
              <a:t>デート</a:t>
            </a:r>
            <a:r>
              <a:rPr kumimoji="1" lang="en-US" altLang="ja-JP" dirty="0"/>
              <a:t>DV</a:t>
            </a:r>
          </a:p>
          <a:p>
            <a:pPr algn="ctr"/>
            <a:r>
              <a:rPr kumimoji="1" lang="ja-JP" altLang="en-US" dirty="0"/>
              <a:t>事例①</a:t>
            </a:r>
          </a:p>
        </p:txBody>
      </p:sp>
      <p:sp>
        <p:nvSpPr>
          <p:cNvPr id="10" name="正方形/長方形 9">
            <a:extLst>
              <a:ext uri="{FF2B5EF4-FFF2-40B4-BE49-F238E27FC236}">
                <a16:creationId xmlns:a16="http://schemas.microsoft.com/office/drawing/2014/main" id="{2D0C0C70-5F7C-411A-BB55-08F52B102CCC}"/>
              </a:ext>
            </a:extLst>
          </p:cNvPr>
          <p:cNvSpPr/>
          <p:nvPr/>
        </p:nvSpPr>
        <p:spPr>
          <a:xfrm>
            <a:off x="779505" y="1097884"/>
            <a:ext cx="8350363" cy="369332"/>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さん（女子）と</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さん（男子）は同級生で、付き合って半年です。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12132735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70</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228817" y="1657074"/>
            <a:ext cx="7451719"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さんは、いつも部活の先輩でもある彼氏の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さんにスマホの履歴をチェックされたり、</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の返信をすぐに返さないと「遅い」と言われたりします。</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先日は、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さんがスマホに登録している男友達の連絡先を、全部</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さんに消されてしまいました。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357188"/>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さんを独占するのは、それだけ自分のことが好きなんだなぁと思いました。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5750" y="226794"/>
            <a:ext cx="1055802" cy="646331"/>
          </a:xfrm>
          <a:prstGeom prst="rect">
            <a:avLst/>
          </a:prstGeom>
          <a:noFill/>
          <a:ln>
            <a:noFill/>
          </a:ln>
        </p:spPr>
        <p:txBody>
          <a:bodyPr wrap="none" rtlCol="0">
            <a:spAutoFit/>
          </a:bodyPr>
          <a:lstStyle/>
          <a:p>
            <a:pPr algn="ctr"/>
            <a:r>
              <a:rPr kumimoji="1" lang="ja-JP" altLang="en-US" dirty="0"/>
              <a:t>デート</a:t>
            </a:r>
            <a:r>
              <a:rPr kumimoji="1" lang="en-US" altLang="ja-JP" dirty="0"/>
              <a:t>DV</a:t>
            </a:r>
          </a:p>
          <a:p>
            <a:pPr algn="ctr"/>
            <a:r>
              <a:rPr kumimoji="1" lang="ja-JP" altLang="en-US" dirty="0"/>
              <a:t>事例②</a:t>
            </a:r>
          </a:p>
        </p:txBody>
      </p:sp>
      <p:sp>
        <p:nvSpPr>
          <p:cNvPr id="8" name="正方形/長方形 7">
            <a:extLst>
              <a:ext uri="{FF2B5EF4-FFF2-40B4-BE49-F238E27FC236}">
                <a16:creationId xmlns:a16="http://schemas.microsoft.com/office/drawing/2014/main" id="{F08D9120-DC62-48C8-B283-24A428841585}"/>
              </a:ext>
            </a:extLst>
          </p:cNvPr>
          <p:cNvSpPr/>
          <p:nvPr/>
        </p:nvSpPr>
        <p:spPr>
          <a:xfrm>
            <a:off x="1741134" y="927786"/>
            <a:ext cx="6441187"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さん（女子）は、</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部活の先輩の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さん（男子）と付き合い始めて</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1</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カ月です。</a:t>
            </a:r>
            <a:endParaRPr lang="ja-JP" altLang="en-US" dirty="0">
              <a:solidFill>
                <a:schemeClr val="accent2">
                  <a:lumMod val="50000"/>
                </a:schemeClr>
              </a:solidFill>
            </a:endParaRPr>
          </a:p>
        </p:txBody>
      </p:sp>
    </p:spTree>
    <p:extLst>
      <p:ext uri="{BB962C8B-B14F-4D97-AF65-F5344CB8AC3E}">
        <p14:creationId xmlns:p14="http://schemas.microsoft.com/office/powerpoint/2010/main" val="1779437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71</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490012" y="198499"/>
            <a:ext cx="2943434" cy="707886"/>
          </a:xfrm>
          <a:prstGeom prst="rect">
            <a:avLst/>
          </a:prstGeom>
        </p:spPr>
        <p:txBody>
          <a:bodyPr wrap="none">
            <a:spAutoFit/>
          </a:bodyPr>
          <a:lstStyle/>
          <a:p>
            <a:pPr algn="ctr"/>
            <a:r>
              <a:rPr lang="ja-JP" altLang="en-US" sz="40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40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615721B0-E1CD-4206-8B43-C7739E8B36B1}"/>
              </a:ext>
            </a:extLst>
          </p:cNvPr>
          <p:cNvSpPr/>
          <p:nvPr/>
        </p:nvSpPr>
        <p:spPr>
          <a:xfrm>
            <a:off x="1353000" y="1851701"/>
            <a:ext cx="7200000" cy="450279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265113"/>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を通じて知り合った女友達の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B</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さんから、今度実際に会おうと誘われました。趣味も同じで同級生だと思っていたのに、会ってみたらかなり年上の男性でした。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最初は親切に食事をごちそうしてくれましたが、別れ際に強引に車に乗せられて、連れ去られそうになってしまいました。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5113"/>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でも、</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で知り合った人と会っていたことを親に知られたら怒られると思い、誰にも相談することができませんでした。</a:t>
            </a: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dirty="0"/>
              <a:t>SNS</a:t>
            </a:r>
            <a:r>
              <a:rPr kumimoji="1" lang="ja-JP" altLang="en-US" dirty="0"/>
              <a:t>の危険性</a:t>
            </a:r>
            <a:endParaRPr kumimoji="1" lang="en-US" altLang="ja-JP" dirty="0"/>
          </a:p>
          <a:p>
            <a:pPr algn="ctr"/>
            <a:r>
              <a:rPr kumimoji="1" lang="ja-JP" altLang="en-US" dirty="0"/>
              <a:t>事例①</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806148" y="1100138"/>
            <a:ext cx="6293711"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さん（男子）は最近、</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を通じて、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en-US" altLang="ja-JP" b="1" spc="200" dirty="0">
                <a:solidFill>
                  <a:schemeClr val="accent2">
                    <a:lumMod val="50000"/>
                  </a:schemeClr>
                </a:solidFill>
                <a:latin typeface="Meiryo UI" panose="020B0604030504040204" pitchFamily="50" charset="-128"/>
                <a:ea typeface="Meiryo UI" panose="020B0604030504040204" pitchFamily="50" charset="-128"/>
              </a:rPr>
              <a:t>B</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さんという同じ趣味をもつ同学年の女友達ができました。</a:t>
            </a:r>
            <a:endParaRPr lang="ja-JP" altLang="en-US" dirty="0">
              <a:solidFill>
                <a:schemeClr val="accent2">
                  <a:lumMod val="50000"/>
                </a:schemeClr>
              </a:solidFill>
            </a:endParaRPr>
          </a:p>
        </p:txBody>
      </p:sp>
    </p:spTree>
    <p:extLst>
      <p:ext uri="{BB962C8B-B14F-4D97-AF65-F5344CB8AC3E}">
        <p14:creationId xmlns:p14="http://schemas.microsoft.com/office/powerpoint/2010/main" val="1186750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72</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524954" y="198499"/>
            <a:ext cx="1107996" cy="369332"/>
          </a:xfrm>
          <a:prstGeom prst="rect">
            <a:avLst/>
          </a:prstGeom>
          <a:noFill/>
          <a:ln>
            <a:solidFill>
              <a:schemeClr val="tx1">
                <a:lumMod val="50000"/>
                <a:lumOff val="50000"/>
              </a:schemeClr>
            </a:solidFill>
          </a:ln>
        </p:spPr>
        <p:txBody>
          <a:bodyPr wrap="none" rtlCol="0">
            <a:spAutoFit/>
          </a:bodyPr>
          <a:lstStyle/>
          <a:p>
            <a:r>
              <a:rPr kumimoji="1" lang="ja-JP" altLang="en-US" dirty="0"/>
              <a:t>補足資料</a:t>
            </a:r>
          </a:p>
        </p:txBody>
      </p:sp>
      <p:sp>
        <p:nvSpPr>
          <p:cNvPr id="7" name="テキスト ボックス 6">
            <a:extLst>
              <a:ext uri="{FF2B5EF4-FFF2-40B4-BE49-F238E27FC236}">
                <a16:creationId xmlns:a16="http://schemas.microsoft.com/office/drawing/2014/main" id="{B2D86307-8C25-4235-884F-F4526413272F}"/>
              </a:ext>
            </a:extLst>
          </p:cNvPr>
          <p:cNvSpPr txBox="1"/>
          <p:nvPr/>
        </p:nvSpPr>
        <p:spPr>
          <a:xfrm>
            <a:off x="286603" y="226794"/>
            <a:ext cx="1529585" cy="646331"/>
          </a:xfrm>
          <a:prstGeom prst="rect">
            <a:avLst/>
          </a:prstGeom>
          <a:noFill/>
          <a:ln>
            <a:noFill/>
          </a:ln>
        </p:spPr>
        <p:txBody>
          <a:bodyPr wrap="none" rtlCol="0">
            <a:spAutoFit/>
          </a:bodyPr>
          <a:lstStyle/>
          <a:p>
            <a:pPr algn="ctr"/>
            <a:r>
              <a:rPr kumimoji="1" lang="en-US" altLang="ja-JP" dirty="0"/>
              <a:t>SNS</a:t>
            </a:r>
            <a:r>
              <a:rPr kumimoji="1" lang="ja-JP" altLang="en-US" dirty="0"/>
              <a:t>の危険性</a:t>
            </a:r>
            <a:endParaRPr kumimoji="1" lang="en-US" altLang="ja-JP" dirty="0"/>
          </a:p>
          <a:p>
            <a:pPr algn="ctr"/>
            <a:r>
              <a:rPr kumimoji="1" lang="ja-JP" altLang="en-US" dirty="0"/>
              <a:t>事例②</a:t>
            </a:r>
          </a:p>
        </p:txBody>
      </p:sp>
      <p:sp>
        <p:nvSpPr>
          <p:cNvPr id="4" name="正方形/長方形 3">
            <a:extLst>
              <a:ext uri="{FF2B5EF4-FFF2-40B4-BE49-F238E27FC236}">
                <a16:creationId xmlns:a16="http://schemas.microsoft.com/office/drawing/2014/main" id="{C960A1C3-A101-403C-B69D-64C5C2FC3F6A}"/>
              </a:ext>
            </a:extLst>
          </p:cNvPr>
          <p:cNvSpPr/>
          <p:nvPr/>
        </p:nvSpPr>
        <p:spPr>
          <a:xfrm>
            <a:off x="1308420" y="1100138"/>
            <a:ext cx="7289175" cy="646331"/>
          </a:xfrm>
          <a:prstGeom prst="rect">
            <a:avLst/>
          </a:prstGeom>
        </p:spPr>
        <p:txBody>
          <a:bodyPr wrap="none">
            <a:spAutoFit/>
          </a:bodyPr>
          <a:lstStyle/>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中学生の</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A</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さん（女子）は、</a:t>
            </a:r>
            <a:r>
              <a:rPr lang="en-US" altLang="ja-JP" b="1" spc="200" dirty="0">
                <a:solidFill>
                  <a:schemeClr val="accent2">
                    <a:lumMod val="50000"/>
                  </a:schemeClr>
                </a:solidFill>
                <a:latin typeface="Meiryo UI" panose="020B0604030504040204" pitchFamily="50" charset="-128"/>
                <a:ea typeface="Meiryo UI" panose="020B0604030504040204" pitchFamily="50" charset="-128"/>
              </a:rPr>
              <a:t>SNS</a:t>
            </a: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に自分が写った写真を投稿して、</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a:p>
            <a:pPr algn="ctr"/>
            <a:r>
              <a:rPr lang="ja-JP" altLang="en-US" b="1" spc="200" dirty="0">
                <a:solidFill>
                  <a:schemeClr val="accent2">
                    <a:lumMod val="50000"/>
                  </a:schemeClr>
                </a:solidFill>
                <a:latin typeface="Meiryo UI" panose="020B0604030504040204" pitchFamily="50" charset="-128"/>
                <a:ea typeface="Meiryo UI" panose="020B0604030504040204" pitchFamily="50" charset="-128"/>
              </a:rPr>
              <a:t>みんなから「いいね」されるのが好きです。</a:t>
            </a:r>
            <a:endParaRPr lang="en-US" altLang="ja-JP"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7417E6D4-8CD0-462D-9EA9-4F3E920737EB}"/>
              </a:ext>
            </a:extLst>
          </p:cNvPr>
          <p:cNvSpPr/>
          <p:nvPr/>
        </p:nvSpPr>
        <p:spPr>
          <a:xfrm>
            <a:off x="1362144" y="1785816"/>
            <a:ext cx="7200000" cy="4699159"/>
          </a:xfrm>
          <a:prstGeom prst="roundRect">
            <a:avLst>
              <a:gd name="adj" fmla="val 1149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女子中学生の</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さんは、よく</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に投稿しています。いつものように自分の写真を</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に投稿したところ、フォロワーから制服姿も見たいとメッセージがきました。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さっそく、自分の制服姿の写真を投稿したところ、学校が特定されてしまい、知らない男性が学校の前で待ち伏せしていて、自宅まであとをつけられてしまいました。</a:t>
            </a:r>
            <a:endPar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endParaRPr>
          </a:p>
          <a:p>
            <a:pPr indent="268288"/>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その後、</a:t>
            </a:r>
            <a:r>
              <a:rPr lang="en-US" altLang="ja-JP" sz="2800" b="1" spc="200" dirty="0">
                <a:solidFill>
                  <a:schemeClr val="tx1">
                    <a:lumMod val="75000"/>
                    <a:lumOff val="25000"/>
                  </a:schemeClr>
                </a:solidFill>
                <a:latin typeface="Meiryo UI" panose="020B0604030504040204" pitchFamily="50" charset="-128"/>
                <a:ea typeface="Meiryo UI" panose="020B0604030504040204" pitchFamily="50" charset="-128"/>
              </a:rPr>
              <a:t>A</a:t>
            </a:r>
            <a:r>
              <a:rPr lang="ja-JP" altLang="en-US" sz="2800" b="1" spc="200" dirty="0">
                <a:solidFill>
                  <a:schemeClr val="tx1">
                    <a:lumMod val="75000"/>
                    <a:lumOff val="25000"/>
                  </a:schemeClr>
                </a:solidFill>
                <a:latin typeface="Meiryo UI" panose="020B0604030504040204" pitchFamily="50" charset="-128"/>
                <a:ea typeface="Meiryo UI" panose="020B0604030504040204" pitchFamily="50" charset="-128"/>
              </a:rPr>
              <a:t>さんは外に出るのがこわくなり、学校を休みがちになってしまいました。</a:t>
            </a:r>
          </a:p>
        </p:txBody>
      </p:sp>
    </p:spTree>
    <p:extLst>
      <p:ext uri="{BB962C8B-B14F-4D97-AF65-F5344CB8AC3E}">
        <p14:creationId xmlns:p14="http://schemas.microsoft.com/office/powerpoint/2010/main" val="3024438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73</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3619855" y="198499"/>
            <a:ext cx="2683747"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考えてみよう</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378650" y="198499"/>
            <a:ext cx="1250663" cy="369332"/>
          </a:xfrm>
          <a:prstGeom prst="rect">
            <a:avLst/>
          </a:prstGeom>
          <a:noFill/>
          <a:ln>
            <a:solidFill>
              <a:schemeClr val="tx1">
                <a:lumMod val="50000"/>
                <a:lumOff val="50000"/>
              </a:schemeClr>
            </a:solidFill>
          </a:ln>
        </p:spPr>
        <p:txBody>
          <a:bodyPr wrap="none" rtlCol="0">
            <a:spAutoFit/>
          </a:bodyPr>
          <a:lstStyle/>
          <a:p>
            <a:r>
              <a:rPr kumimoji="1" lang="ja-JP" altLang="en-US" dirty="0"/>
              <a:t>ワークシート</a:t>
            </a:r>
          </a:p>
        </p:txBody>
      </p:sp>
      <p:sp>
        <p:nvSpPr>
          <p:cNvPr id="8" name="テキスト ボックス 7">
            <a:extLst>
              <a:ext uri="{FF2B5EF4-FFF2-40B4-BE49-F238E27FC236}">
                <a16:creationId xmlns:a16="http://schemas.microsoft.com/office/drawing/2014/main" id="{2F5A6642-7D76-4C4C-B3D2-AFDB7334B1AC}"/>
              </a:ext>
            </a:extLst>
          </p:cNvPr>
          <p:cNvSpPr txBox="1"/>
          <p:nvPr/>
        </p:nvSpPr>
        <p:spPr>
          <a:xfrm>
            <a:off x="2988285" y="1181973"/>
            <a:ext cx="3929430" cy="446276"/>
          </a:xfrm>
          <a:prstGeom prst="rect">
            <a:avLst/>
          </a:prstGeom>
          <a:noFill/>
        </p:spPr>
        <p:txBody>
          <a:bodyPr wrap="none" lIns="90000" rtlCol="0">
            <a:spAutoFit/>
          </a:bodyPr>
          <a:lstStyle/>
          <a:p>
            <a:pPr algn="l"/>
            <a:r>
              <a:rPr lang="ja-JP" altLang="en-US" sz="2300" b="1" dirty="0">
                <a:solidFill>
                  <a:schemeClr val="accent2">
                    <a:lumMod val="50000"/>
                  </a:schemeClr>
                </a:solidFill>
                <a:latin typeface="Meiryo UI" panose="020B0604030504040204" pitchFamily="50" charset="-128"/>
                <a:ea typeface="Meiryo UI" panose="020B0604030504040204" pitchFamily="50" charset="-128"/>
              </a:rPr>
              <a:t>事例を読んで考えてみましょう。</a:t>
            </a:r>
          </a:p>
        </p:txBody>
      </p:sp>
      <p:sp>
        <p:nvSpPr>
          <p:cNvPr id="13" name="正方形/長方形 12">
            <a:extLst>
              <a:ext uri="{FF2B5EF4-FFF2-40B4-BE49-F238E27FC236}">
                <a16:creationId xmlns:a16="http://schemas.microsoft.com/office/drawing/2014/main" id="{F2DA03C0-BEB9-456A-9429-A9132D43C4C5}"/>
              </a:ext>
            </a:extLst>
          </p:cNvPr>
          <p:cNvSpPr/>
          <p:nvPr/>
        </p:nvSpPr>
        <p:spPr>
          <a:xfrm>
            <a:off x="1722127" y="2544570"/>
            <a:ext cx="6480000" cy="25760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EF9D016-008A-4E2A-A08D-3DC01810452A}"/>
              </a:ext>
            </a:extLst>
          </p:cNvPr>
          <p:cNvSpPr txBox="1"/>
          <p:nvPr/>
        </p:nvSpPr>
        <p:spPr>
          <a:xfrm>
            <a:off x="1430547" y="2057809"/>
            <a:ext cx="7063160" cy="369332"/>
          </a:xfrm>
          <a:prstGeom prst="rect">
            <a:avLst/>
          </a:prstGeom>
          <a:noFill/>
        </p:spPr>
        <p:txBody>
          <a:bodyPr wrap="square" rtlCol="0">
            <a:spAutoFit/>
          </a:bodyP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rPr>
              <a:t>登場人物はそれぞれがどのように行動すればよかったのか考えてみましょう。</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D9EC108-88CF-40B4-AD97-FC4874568DDC}"/>
              </a:ext>
            </a:extLst>
          </p:cNvPr>
          <p:cNvSpPr txBox="1"/>
          <p:nvPr/>
        </p:nvSpPr>
        <p:spPr>
          <a:xfrm>
            <a:off x="282089" y="226794"/>
            <a:ext cx="1229824" cy="523220"/>
          </a:xfrm>
          <a:prstGeom prst="rect">
            <a:avLst/>
          </a:prstGeom>
          <a:noFill/>
          <a:ln>
            <a:noFill/>
          </a:ln>
        </p:spPr>
        <p:txBody>
          <a:bodyPr wrap="none" rtlCol="0">
            <a:spAutoFit/>
          </a:bodyPr>
          <a:lstStyle/>
          <a:p>
            <a:pPr algn="ctr"/>
            <a:r>
              <a:rPr kumimoji="1" lang="ja-JP" altLang="en-US" sz="1400" dirty="0"/>
              <a:t>デート</a:t>
            </a:r>
            <a:r>
              <a:rPr kumimoji="1" lang="en-US" altLang="ja-JP" sz="1400" dirty="0"/>
              <a:t>DV</a:t>
            </a:r>
          </a:p>
          <a:p>
            <a:pPr algn="ctr"/>
            <a:r>
              <a:rPr kumimoji="1" lang="en-US" altLang="ja-JP" sz="1400" dirty="0"/>
              <a:t>SNS</a:t>
            </a:r>
            <a:r>
              <a:rPr kumimoji="1" lang="ja-JP" altLang="en-US" sz="1400" dirty="0"/>
              <a:t>の危険性</a:t>
            </a:r>
            <a:endParaRPr kumimoji="1" lang="en-US" altLang="ja-JP" sz="1400" dirty="0"/>
          </a:p>
        </p:txBody>
      </p:sp>
    </p:spTree>
    <p:extLst>
      <p:ext uri="{BB962C8B-B14F-4D97-AF65-F5344CB8AC3E}">
        <p14:creationId xmlns:p14="http://schemas.microsoft.com/office/powerpoint/2010/main" val="3978323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8A0EB2D7-DE06-4DE8-9640-ABD3B9191709}"/>
              </a:ext>
            </a:extLst>
          </p:cNvPr>
          <p:cNvSpPr txBox="1">
            <a:spLocks/>
          </p:cNvSpPr>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74</a:t>
            </a:fld>
            <a:endParaRPr kumimoji="1" lang="en-US" altLang="ja-JP"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75AF037C-EFE0-45EF-BAFD-736FE0A40521}"/>
              </a:ext>
            </a:extLst>
          </p:cNvPr>
          <p:cNvSpPr/>
          <p:nvPr/>
        </p:nvSpPr>
        <p:spPr>
          <a:xfrm>
            <a:off x="1562404" y="198499"/>
            <a:ext cx="6798656" cy="646331"/>
          </a:xfrm>
          <a:prstGeom prst="rect">
            <a:avLst/>
          </a:prstGeom>
        </p:spPr>
        <p:txBody>
          <a:bodyPr wrap="none">
            <a:spAutoFit/>
          </a:bodyPr>
          <a:lstStyle/>
          <a:p>
            <a:pPr algn="ctr"/>
            <a:r>
              <a:rPr lang="ja-JP" altLang="en-US" sz="3600" b="1" spc="200" dirty="0">
                <a:solidFill>
                  <a:schemeClr val="accent2">
                    <a:lumMod val="50000"/>
                  </a:schemeClr>
                </a:solidFill>
                <a:latin typeface="Meiryo UI" panose="020B0604030504040204" pitchFamily="50" charset="-128"/>
                <a:ea typeface="Meiryo UI" panose="020B0604030504040204" pitchFamily="50" charset="-128"/>
              </a:rPr>
              <a:t>ひとりで抱え込まずに話してみよう</a:t>
            </a:r>
            <a:endParaRPr lang="en-US" altLang="ja-JP" sz="36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F541175-2C0F-4C1F-B69F-14385B8D8F0A}"/>
              </a:ext>
            </a:extLst>
          </p:cNvPr>
          <p:cNvSpPr txBox="1"/>
          <p:nvPr/>
        </p:nvSpPr>
        <p:spPr>
          <a:xfrm>
            <a:off x="8755787" y="198499"/>
            <a:ext cx="877163" cy="369332"/>
          </a:xfrm>
          <a:prstGeom prst="rect">
            <a:avLst/>
          </a:prstGeom>
          <a:noFill/>
          <a:ln>
            <a:solidFill>
              <a:schemeClr val="tx1">
                <a:lumMod val="50000"/>
                <a:lumOff val="50000"/>
              </a:schemeClr>
            </a:solidFill>
          </a:ln>
        </p:spPr>
        <p:txBody>
          <a:bodyPr wrap="none" rtlCol="0">
            <a:spAutoFit/>
          </a:bodyPr>
          <a:lstStyle/>
          <a:p>
            <a:r>
              <a:rPr kumimoji="1" lang="ja-JP" altLang="en-US" dirty="0"/>
              <a:t>相談先</a:t>
            </a:r>
          </a:p>
        </p:txBody>
      </p:sp>
      <p:sp>
        <p:nvSpPr>
          <p:cNvPr id="6" name="四角形: 角を丸くする 5">
            <a:extLst>
              <a:ext uri="{FF2B5EF4-FFF2-40B4-BE49-F238E27FC236}">
                <a16:creationId xmlns:a16="http://schemas.microsoft.com/office/drawing/2014/main" id="{AF9E6098-994B-454B-ABF3-10DF68DAB113}"/>
              </a:ext>
            </a:extLst>
          </p:cNvPr>
          <p:cNvSpPr/>
          <p:nvPr/>
        </p:nvSpPr>
        <p:spPr>
          <a:xfrm>
            <a:off x="273050" y="998462"/>
            <a:ext cx="9359900" cy="1085586"/>
          </a:xfrm>
          <a:prstGeom prst="roundRect">
            <a:avLst>
              <a:gd name="adj" fmla="val 1178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46800" rtlCol="0" anchor="t" anchorCtr="1">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もし、性暴力にあってしまったら、友達が性暴力にあったら、性暴力を目撃したら、ひとりで抱え込まないで、だれかに話してみましょう。もし、周りの人に話せないときは、あなたを助けてくれるところがあります。</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E3F2BBC3-60AA-40FA-B9D1-5BB66C6C08BB}"/>
              </a:ext>
            </a:extLst>
          </p:cNvPr>
          <p:cNvSpPr/>
          <p:nvPr/>
        </p:nvSpPr>
        <p:spPr>
          <a:xfrm>
            <a:off x="3230308" y="2155666"/>
            <a:ext cx="3462806" cy="461665"/>
          </a:xfrm>
          <a:prstGeom prst="rect">
            <a:avLst/>
          </a:prstGeom>
        </p:spPr>
        <p:txBody>
          <a:bodyPr wrap="none">
            <a:spAutoFit/>
          </a:bodyPr>
          <a:lstStyle/>
          <a:p>
            <a:pPr algn="ctr"/>
            <a:r>
              <a:rPr lang="ja-JP" altLang="en-US" sz="2400" b="1" spc="200">
                <a:solidFill>
                  <a:schemeClr val="accent2">
                    <a:lumMod val="50000"/>
                  </a:schemeClr>
                </a:solidFill>
                <a:latin typeface="Meiryo UI" panose="020B0604030504040204" pitchFamily="50" charset="-128"/>
                <a:ea typeface="Meiryo UI" panose="020B0604030504040204" pitchFamily="50" charset="-128"/>
              </a:rPr>
              <a:t>信頼できる大人に</a:t>
            </a: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話そう</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ECF74AE0-4D3C-4D7D-902A-3F0E4A500CC2}"/>
              </a:ext>
            </a:extLst>
          </p:cNvPr>
          <p:cNvSpPr/>
          <p:nvPr/>
        </p:nvSpPr>
        <p:spPr>
          <a:xfrm>
            <a:off x="3082152" y="4563725"/>
            <a:ext cx="3764172" cy="461665"/>
          </a:xfrm>
          <a:prstGeom prst="rect">
            <a:avLst/>
          </a:prstGeom>
        </p:spPr>
        <p:txBody>
          <a:bodyPr wrap="none">
            <a:spAutoFit/>
          </a:bodyPr>
          <a:lstStyle/>
          <a:p>
            <a:pPr algn="ctr"/>
            <a:r>
              <a:rPr lang="ja-JP" altLang="en-US" sz="2400" b="1" spc="200" dirty="0">
                <a:solidFill>
                  <a:schemeClr val="accent2">
                    <a:lumMod val="50000"/>
                  </a:schemeClr>
                </a:solidFill>
                <a:latin typeface="Meiryo UI" panose="020B0604030504040204" pitchFamily="50" charset="-128"/>
                <a:ea typeface="Meiryo UI" panose="020B0604030504040204" pitchFamily="50" charset="-128"/>
              </a:rPr>
              <a:t>あなたを助けてくれるところ</a:t>
            </a:r>
            <a:endParaRPr lang="en-US" altLang="ja-JP" sz="2400" b="1" spc="200" dirty="0">
              <a:solidFill>
                <a:schemeClr val="accent2">
                  <a:lumMod val="50000"/>
                </a:schemeClr>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01E669EE-DCB0-4904-AD9A-41E36F5B1A06}"/>
              </a:ext>
            </a:extLst>
          </p:cNvPr>
          <p:cNvGrpSpPr/>
          <p:nvPr/>
        </p:nvGrpSpPr>
        <p:grpSpPr>
          <a:xfrm>
            <a:off x="1877420" y="5025514"/>
            <a:ext cx="2880000" cy="1440000"/>
            <a:chOff x="1831700" y="5025514"/>
            <a:chExt cx="2880000" cy="1440000"/>
          </a:xfrm>
        </p:grpSpPr>
        <p:sp>
          <p:nvSpPr>
            <p:cNvPr id="22" name="楕円 21">
              <a:extLst>
                <a:ext uri="{FF2B5EF4-FFF2-40B4-BE49-F238E27FC236}">
                  <a16:creationId xmlns:a16="http://schemas.microsoft.com/office/drawing/2014/main" id="{C10BCBB7-FF9A-45D7-B65D-D909545FBDC9}"/>
                </a:ext>
              </a:extLst>
            </p:cNvPr>
            <p:cNvSpPr/>
            <p:nvPr/>
          </p:nvSpPr>
          <p:spPr>
            <a:xfrm>
              <a:off x="1831700" y="5025514"/>
              <a:ext cx="2880000" cy="144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b="1" dirty="0">
                  <a:solidFill>
                    <a:schemeClr val="tx1">
                      <a:lumMod val="75000"/>
                      <a:lumOff val="25000"/>
                    </a:schemeClr>
                  </a:solidFill>
                </a:rPr>
                <a:t>性犯罪・性暴力被害者のための</a:t>
              </a:r>
            </a:p>
            <a:p>
              <a:pPr algn="ctr"/>
              <a:r>
                <a:rPr kumimoji="1" lang="ja-JP" altLang="en-US" sz="1200" b="1" dirty="0">
                  <a:solidFill>
                    <a:schemeClr val="tx1">
                      <a:lumMod val="75000"/>
                      <a:lumOff val="25000"/>
                    </a:schemeClr>
                  </a:solidFill>
                </a:rPr>
                <a:t>ワンストップ支援センター</a:t>
              </a:r>
              <a:endParaRPr kumimoji="1" lang="en-US" altLang="ja-JP" sz="1200" b="1" dirty="0">
                <a:solidFill>
                  <a:schemeClr val="tx1">
                    <a:lumMod val="75000"/>
                    <a:lumOff val="25000"/>
                  </a:schemeClr>
                </a:solidFill>
              </a:endParaRPr>
            </a:p>
            <a:p>
              <a:pPr algn="ctr"/>
              <a:r>
                <a:rPr kumimoji="1" lang="ja-JP" altLang="en-US" sz="1200" b="1" dirty="0">
                  <a:solidFill>
                    <a:schemeClr val="tx1">
                      <a:lumMod val="75000"/>
                      <a:lumOff val="25000"/>
                    </a:schemeClr>
                  </a:solidFill>
                </a:rPr>
                <a:t>（全国共通短縮番号）</a:t>
              </a:r>
              <a:endParaRPr kumimoji="1" lang="en-US" altLang="ja-JP" sz="1200" b="1" dirty="0">
                <a:solidFill>
                  <a:schemeClr val="tx1">
                    <a:lumMod val="75000"/>
                    <a:lumOff val="25000"/>
                  </a:schemeClr>
                </a:solidFill>
              </a:endParaRPr>
            </a:p>
            <a:p>
              <a:pPr marL="92075" algn="ctr"/>
              <a:r>
                <a:rPr kumimoji="1" lang="ja-JP" altLang="en-US" sz="1400" b="1" dirty="0">
                  <a:solidFill>
                    <a:schemeClr val="accent2">
                      <a:lumMod val="50000"/>
                    </a:schemeClr>
                  </a:solidFill>
                </a:rPr>
                <a:t>　　　　　</a:t>
              </a:r>
              <a:endParaRPr kumimoji="1" lang="en-US" altLang="ja-JP" sz="2400" b="1" dirty="0">
                <a:solidFill>
                  <a:schemeClr val="tx1">
                    <a:lumMod val="65000"/>
                    <a:lumOff val="35000"/>
                  </a:schemeClr>
                </a:solidFill>
              </a:endParaRPr>
            </a:p>
            <a:p>
              <a:pPr algn="ctr"/>
              <a:r>
                <a:rPr kumimoji="1" lang="ja-JP" altLang="en-US" sz="2400" b="1" dirty="0">
                  <a:solidFill>
                    <a:schemeClr val="accent2">
                      <a:lumMod val="50000"/>
                    </a:schemeClr>
                  </a:solidFill>
                </a:rPr>
                <a:t>♯８８９１</a:t>
              </a:r>
            </a:p>
          </p:txBody>
        </p:sp>
        <p:sp>
          <p:nvSpPr>
            <p:cNvPr id="4" name="正方形/長方形 3">
              <a:extLst>
                <a:ext uri="{FF2B5EF4-FFF2-40B4-BE49-F238E27FC236}">
                  <a16:creationId xmlns:a16="http://schemas.microsoft.com/office/drawing/2014/main" id="{D1D51201-6B38-4BAD-AD71-5BBD11B19F3E}"/>
                </a:ext>
              </a:extLst>
            </p:cNvPr>
            <p:cNvSpPr/>
            <p:nvPr/>
          </p:nvSpPr>
          <p:spPr>
            <a:xfrm>
              <a:off x="2812624" y="5728733"/>
              <a:ext cx="1673856" cy="261610"/>
            </a:xfrm>
            <a:prstGeom prst="rect">
              <a:avLst/>
            </a:prstGeom>
          </p:spPr>
          <p:txBody>
            <a:bodyPr wrap="none">
              <a:spAutoFit/>
            </a:bodyPr>
            <a:lstStyle/>
            <a:p>
              <a:r>
                <a:rPr kumimoji="1" lang="ja-JP" altLang="en-US" sz="1100" b="1" dirty="0">
                  <a:solidFill>
                    <a:schemeClr val="accent2">
                      <a:lumMod val="50000"/>
                    </a:schemeClr>
                  </a:solidFill>
                </a:rPr>
                <a:t>は  　や  　く   ワンストップ</a:t>
              </a:r>
              <a:endParaRPr lang="ja-JP" altLang="en-US" sz="1100" dirty="0"/>
            </a:p>
          </p:txBody>
        </p:sp>
      </p:grpSp>
      <p:grpSp>
        <p:nvGrpSpPr>
          <p:cNvPr id="7" name="グループ化 6">
            <a:extLst>
              <a:ext uri="{FF2B5EF4-FFF2-40B4-BE49-F238E27FC236}">
                <a16:creationId xmlns:a16="http://schemas.microsoft.com/office/drawing/2014/main" id="{DDC29241-C915-4A3C-9C4E-8D47D1214C37}"/>
              </a:ext>
            </a:extLst>
          </p:cNvPr>
          <p:cNvGrpSpPr/>
          <p:nvPr/>
        </p:nvGrpSpPr>
        <p:grpSpPr>
          <a:xfrm>
            <a:off x="5152182" y="5025514"/>
            <a:ext cx="2880000" cy="1440000"/>
            <a:chOff x="5106462" y="5041073"/>
            <a:chExt cx="2880000" cy="1440000"/>
          </a:xfrm>
        </p:grpSpPr>
        <p:sp>
          <p:nvSpPr>
            <p:cNvPr id="24" name="楕円 23">
              <a:extLst>
                <a:ext uri="{FF2B5EF4-FFF2-40B4-BE49-F238E27FC236}">
                  <a16:creationId xmlns:a16="http://schemas.microsoft.com/office/drawing/2014/main" id="{88122CEF-3212-4D37-B8F4-7E8B992A27CE}"/>
                </a:ext>
              </a:extLst>
            </p:cNvPr>
            <p:cNvSpPr/>
            <p:nvPr/>
          </p:nvSpPr>
          <p:spPr>
            <a:xfrm>
              <a:off x="5106462" y="5041073"/>
              <a:ext cx="2880000" cy="1440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zh-TW" altLang="en-US" sz="1200" b="1" dirty="0">
                  <a:solidFill>
                    <a:schemeClr val="tx1">
                      <a:lumMod val="75000"/>
                      <a:lumOff val="25000"/>
                    </a:schemeClr>
                  </a:solidFill>
                </a:rPr>
                <a:t>性犯罪被害相談電話</a:t>
              </a:r>
              <a:endParaRPr kumimoji="1" lang="en-US" altLang="zh-TW" sz="1200" b="1" dirty="0">
                <a:solidFill>
                  <a:schemeClr val="tx1">
                    <a:lumMod val="75000"/>
                    <a:lumOff val="25000"/>
                  </a:schemeClr>
                </a:solidFill>
              </a:endParaRPr>
            </a:p>
            <a:p>
              <a:pPr algn="ctr"/>
              <a:r>
                <a:rPr kumimoji="1" lang="ja-JP" altLang="en-US" sz="1200" b="1" dirty="0">
                  <a:solidFill>
                    <a:schemeClr val="tx1">
                      <a:lumMod val="75000"/>
                      <a:lumOff val="25000"/>
                    </a:schemeClr>
                  </a:solidFill>
                </a:rPr>
                <a:t>ハートさん</a:t>
              </a:r>
              <a:endParaRPr kumimoji="1" lang="en-US" altLang="zh-TW" sz="1200" b="1" dirty="0">
                <a:solidFill>
                  <a:schemeClr val="tx1">
                    <a:lumMod val="75000"/>
                    <a:lumOff val="25000"/>
                  </a:schemeClr>
                </a:solidFill>
              </a:endParaRPr>
            </a:p>
            <a:p>
              <a:pPr algn="ctr"/>
              <a:r>
                <a:rPr kumimoji="1" lang="ja-JP" altLang="en-US" sz="1200" b="1" dirty="0">
                  <a:solidFill>
                    <a:schemeClr val="tx1">
                      <a:lumMod val="75000"/>
                      <a:lumOff val="25000"/>
                    </a:schemeClr>
                  </a:solidFill>
                </a:rPr>
                <a:t>（</a:t>
              </a:r>
              <a:r>
                <a:rPr kumimoji="1" lang="zh-TW" altLang="en-US" sz="1200" b="1" dirty="0">
                  <a:solidFill>
                    <a:schemeClr val="tx1">
                      <a:lumMod val="75000"/>
                      <a:lumOff val="25000"/>
                    </a:schemeClr>
                  </a:solidFill>
                </a:rPr>
                <a:t>全国共通</a:t>
              </a:r>
              <a:r>
                <a:rPr kumimoji="1" lang="ja-JP" altLang="en-US" sz="1200" b="1" dirty="0">
                  <a:solidFill>
                    <a:schemeClr val="tx1">
                      <a:lumMod val="75000"/>
                      <a:lumOff val="25000"/>
                    </a:schemeClr>
                  </a:solidFill>
                </a:rPr>
                <a:t>短縮</a:t>
              </a:r>
              <a:r>
                <a:rPr kumimoji="1" lang="zh-TW" altLang="en-US" sz="1200" b="1" dirty="0">
                  <a:solidFill>
                    <a:schemeClr val="tx1">
                      <a:lumMod val="75000"/>
                      <a:lumOff val="25000"/>
                    </a:schemeClr>
                  </a:solidFill>
                </a:rPr>
                <a:t>番号</a:t>
              </a:r>
              <a:r>
                <a:rPr kumimoji="1" lang="ja-JP" altLang="en-US" sz="1200" b="1" dirty="0">
                  <a:solidFill>
                    <a:schemeClr val="tx1">
                      <a:lumMod val="75000"/>
                      <a:lumOff val="25000"/>
                    </a:schemeClr>
                  </a:solidFill>
                </a:rPr>
                <a:t>）</a:t>
              </a:r>
              <a:endParaRPr kumimoji="1" lang="en-US" altLang="ja-JP" sz="1200" b="1" dirty="0">
                <a:solidFill>
                  <a:schemeClr val="tx1">
                    <a:lumMod val="75000"/>
                    <a:lumOff val="25000"/>
                  </a:schemeClr>
                </a:solidFill>
              </a:endParaRPr>
            </a:p>
            <a:p>
              <a:pPr algn="ctr"/>
              <a:br>
                <a:rPr kumimoji="1" lang="en-US" altLang="ja-JP" sz="1400" b="1" dirty="0">
                  <a:solidFill>
                    <a:schemeClr val="tx1">
                      <a:lumMod val="65000"/>
                      <a:lumOff val="35000"/>
                    </a:schemeClr>
                  </a:solidFill>
                </a:rPr>
              </a:br>
              <a:r>
                <a:rPr kumimoji="1" lang="ja-JP" altLang="en-US" sz="2400" b="1" dirty="0">
                  <a:solidFill>
                    <a:schemeClr val="accent2">
                      <a:lumMod val="50000"/>
                    </a:schemeClr>
                  </a:solidFill>
                </a:rPr>
                <a:t>♯８１０３</a:t>
              </a:r>
            </a:p>
          </p:txBody>
        </p:sp>
        <p:sp>
          <p:nvSpPr>
            <p:cNvPr id="23" name="正方形/長方形 22">
              <a:extLst>
                <a:ext uri="{FF2B5EF4-FFF2-40B4-BE49-F238E27FC236}">
                  <a16:creationId xmlns:a16="http://schemas.microsoft.com/office/drawing/2014/main" id="{730C65AD-BBF3-466A-919F-D904970B2D22}"/>
                </a:ext>
              </a:extLst>
            </p:cNvPr>
            <p:cNvSpPr/>
            <p:nvPr/>
          </p:nvSpPr>
          <p:spPr>
            <a:xfrm>
              <a:off x="6084758" y="5761073"/>
              <a:ext cx="1269899" cy="261610"/>
            </a:xfrm>
            <a:prstGeom prst="rect">
              <a:avLst/>
            </a:prstGeom>
          </p:spPr>
          <p:txBody>
            <a:bodyPr wrap="none">
              <a:spAutoFit/>
            </a:bodyPr>
            <a:lstStyle/>
            <a:p>
              <a:r>
                <a:rPr kumimoji="1" lang="ja-JP" altLang="en-US" sz="1100" b="1" dirty="0">
                  <a:solidFill>
                    <a:schemeClr val="accent2">
                      <a:lumMod val="50000"/>
                    </a:schemeClr>
                  </a:solidFill>
                </a:rPr>
                <a:t>は　　 ー　と　</a:t>
              </a:r>
              <a:r>
                <a:rPr kumimoji="1" lang="ja-JP" altLang="en-US" sz="1000" b="1" dirty="0">
                  <a:solidFill>
                    <a:schemeClr val="accent2">
                      <a:lumMod val="50000"/>
                    </a:schemeClr>
                  </a:solidFill>
                </a:rPr>
                <a:t>　</a:t>
              </a:r>
              <a:r>
                <a:rPr kumimoji="1" lang="ja-JP" altLang="en-US" sz="1100" b="1" dirty="0">
                  <a:solidFill>
                    <a:schemeClr val="accent2">
                      <a:lumMod val="50000"/>
                    </a:schemeClr>
                  </a:solidFill>
                </a:rPr>
                <a:t>さん</a:t>
              </a:r>
              <a:endParaRPr lang="ja-JP" altLang="en-US" sz="1100" dirty="0"/>
            </a:p>
          </p:txBody>
        </p:sp>
      </p:grpSp>
      <p:sp>
        <p:nvSpPr>
          <p:cNvPr id="15" name="四角形: 角を丸くする 14">
            <a:extLst>
              <a:ext uri="{FF2B5EF4-FFF2-40B4-BE49-F238E27FC236}">
                <a16:creationId xmlns:a16="http://schemas.microsoft.com/office/drawing/2014/main" id="{716470DD-FEDE-4A87-9F68-5116CA7ECDC6}"/>
              </a:ext>
            </a:extLst>
          </p:cNvPr>
          <p:cNvSpPr/>
          <p:nvPr/>
        </p:nvSpPr>
        <p:spPr>
          <a:xfrm>
            <a:off x="1721710" y="2673350"/>
            <a:ext cx="6480000" cy="1548000"/>
          </a:xfrm>
          <a:prstGeom prst="roundRect">
            <a:avLst>
              <a:gd name="adj" fmla="val 11497"/>
            </a:avLst>
          </a:prstGeom>
          <a:solidFill>
            <a:schemeClr val="accent5">
              <a:lumMod val="20000"/>
              <a:lumOff val="80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noAutofit/>
          </a:bodyPr>
          <a:lstStyle/>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担任の先生、養護の先生、スクールカウンセラー</a:t>
            </a:r>
          </a:p>
          <a:p>
            <a:pPr marL="449263" indent="-449263">
              <a:spcBef>
                <a:spcPts val="600"/>
              </a:spcBef>
              <a:buFont typeface="Wingdings" panose="05000000000000000000" pitchFamily="2" charset="2"/>
              <a:buChar char="l"/>
            </a:pPr>
            <a:r>
              <a:rPr lang="ja-JP" altLang="en-US" sz="2800" b="1" spc="200" dirty="0">
                <a:solidFill>
                  <a:schemeClr val="accent2">
                    <a:lumMod val="50000"/>
                  </a:schemeClr>
                </a:solidFill>
                <a:latin typeface="Meiryo UI" panose="020B0604030504040204" pitchFamily="50" charset="-128"/>
                <a:ea typeface="Meiryo UI" panose="020B0604030504040204" pitchFamily="50" charset="-128"/>
              </a:rPr>
              <a:t>保護者、そのほかの身近な人　など</a:t>
            </a:r>
          </a:p>
        </p:txBody>
      </p:sp>
    </p:spTree>
    <p:extLst>
      <p:ext uri="{BB962C8B-B14F-4D97-AF65-F5344CB8AC3E}">
        <p14:creationId xmlns:p14="http://schemas.microsoft.com/office/powerpoint/2010/main" val="48084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 name="四角形: 角を丸くする 8"/>
          <p:cNvSpPr/>
          <p:nvPr/>
        </p:nvSpPr>
        <p:spPr>
          <a:xfrm>
            <a:off x="495300" y="251732"/>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85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855" name="テキスト ボックス 4"/>
          <p:cNvSpPr txBox="1"/>
          <p:nvPr/>
        </p:nvSpPr>
        <p:spPr>
          <a:xfrm>
            <a:off x="1467202" y="579217"/>
            <a:ext cx="6971598" cy="1540555"/>
          </a:xfrm>
          <a:prstGeom prst="rect">
            <a:avLst/>
          </a:prstGeom>
          <a:noFill/>
        </p:spPr>
        <p:txBody>
          <a:bodyPr wrap="none" rtlCol="0">
            <a:spAutoFit/>
          </a:bodyPr>
          <a:lstStyle/>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ちょうどいいきょりって</a:t>
            </a:r>
            <a:endParaRPr lang="en-US" altLang="ja-JP" sz="45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どこまで？</a:t>
            </a:r>
          </a:p>
        </p:txBody>
      </p:sp>
      <p:sp>
        <p:nvSpPr>
          <p:cNvPr id="1856" name="テキスト ボックス 317"/>
          <p:cNvSpPr txBox="1"/>
          <p:nvPr/>
        </p:nvSpPr>
        <p:spPr>
          <a:xfrm>
            <a:off x="315508" y="180000"/>
            <a:ext cx="2039157" cy="46077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a:latin typeface="HG丸ｺﾞｼｯｸM-PRO"/>
                <a:ea typeface="HG丸ｺﾞｼｯｸM-PRO"/>
              </a:rPr>
              <a:t>かんがえよう</a:t>
            </a:r>
            <a:endParaRPr b="1">
              <a:latin typeface="HG丸ｺﾞｼｯｸM-PRO"/>
              <a:ea typeface="HG丸ｺﾞｼｯｸM-PRO"/>
            </a:endParaRPr>
          </a:p>
        </p:txBody>
      </p:sp>
      <p:grpSp>
        <p:nvGrpSpPr>
          <p:cNvPr id="1857" name="グループ 331"/>
          <p:cNvGrpSpPr/>
          <p:nvPr/>
        </p:nvGrpSpPr>
        <p:grpSpPr>
          <a:xfrm>
            <a:off x="1870890" y="2079262"/>
            <a:ext cx="7046783" cy="3328024"/>
            <a:chOff x="1870890" y="2079262"/>
            <a:chExt cx="7046783" cy="3328024"/>
          </a:xfrm>
        </p:grpSpPr>
        <p:sp>
          <p:nvSpPr>
            <p:cNvPr id="1858" name="楕円 321"/>
            <p:cNvSpPr/>
            <p:nvPr/>
          </p:nvSpPr>
          <p:spPr>
            <a:xfrm>
              <a:off x="1870890" y="2079262"/>
              <a:ext cx="7046783" cy="3328024"/>
            </a:xfrm>
            <a:prstGeom prst="ellipse">
              <a:avLst/>
            </a:prstGeom>
            <a:solidFill>
              <a:srgbClr val="90D7F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859" name="楕円 320"/>
            <p:cNvSpPr/>
            <p:nvPr/>
          </p:nvSpPr>
          <p:spPr>
            <a:xfrm>
              <a:off x="2024196" y="2138796"/>
              <a:ext cx="4946565" cy="3115176"/>
            </a:xfrm>
            <a:prstGeom prst="ellipse">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860" name="楕円 319"/>
            <p:cNvSpPr/>
            <p:nvPr/>
          </p:nvSpPr>
          <p:spPr>
            <a:xfrm>
              <a:off x="1871629" y="2373139"/>
              <a:ext cx="3799736" cy="2727510"/>
            </a:xfrm>
            <a:prstGeom prst="ellipse">
              <a:avLst/>
            </a:prstGeom>
            <a:solidFill>
              <a:srgbClr val="FFA6A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pic>
        <p:nvPicPr>
          <p:cNvPr id="1861" name="図 318" descr="アイコン_x000a__x000a_自動的に生成された説明"/>
          <p:cNvPicPr>
            <a:picLocks noChangeAspect="1"/>
          </p:cNvPicPr>
          <p:nvPr/>
        </p:nvPicPr>
        <p:blipFill>
          <a:blip r:embed="rId3"/>
          <a:stretch>
            <a:fillRect/>
          </a:stretch>
        </p:blipFill>
        <p:spPr>
          <a:xfrm>
            <a:off x="1766963" y="2682563"/>
            <a:ext cx="2004535" cy="2027642"/>
          </a:xfrm>
          <a:prstGeom prst="rect">
            <a:avLst/>
          </a:prstGeom>
        </p:spPr>
      </p:pic>
      <p:sp>
        <p:nvSpPr>
          <p:cNvPr id="1862" name="図形 324"/>
          <p:cNvSpPr/>
          <p:nvPr/>
        </p:nvSpPr>
        <p:spPr>
          <a:xfrm>
            <a:off x="3656869" y="3004246"/>
            <a:ext cx="1681220" cy="424754"/>
          </a:xfrm>
          <a:prstGeom prst="lef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ja-JP" altLang="en-US"/>
            </a:pPr>
            <a:endParaRPr lang="ja-JP" altLang="en-US"/>
          </a:p>
        </p:txBody>
      </p:sp>
      <p:sp>
        <p:nvSpPr>
          <p:cNvPr id="1863" name="図形 325"/>
          <p:cNvSpPr/>
          <p:nvPr/>
        </p:nvSpPr>
        <p:spPr>
          <a:xfrm>
            <a:off x="3656813" y="3484007"/>
            <a:ext cx="3306884" cy="424754"/>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lang="ja-JP" altLang="en-US"/>
            </a:pPr>
            <a:endParaRPr lang="ja-JP" altLang="en-US"/>
          </a:p>
        </p:txBody>
      </p:sp>
      <p:sp>
        <p:nvSpPr>
          <p:cNvPr id="1864" name="図形 326"/>
          <p:cNvSpPr/>
          <p:nvPr/>
        </p:nvSpPr>
        <p:spPr>
          <a:xfrm>
            <a:off x="3664759" y="3955651"/>
            <a:ext cx="5252980" cy="424754"/>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lang="ja-JP" altLang="en-US"/>
            </a:pPr>
            <a:endParaRPr lang="ja-JP" altLang="en-US"/>
          </a:p>
        </p:txBody>
      </p:sp>
      <p:sp>
        <p:nvSpPr>
          <p:cNvPr id="1865" name="テキスト 327"/>
          <p:cNvSpPr txBox="1"/>
          <p:nvPr/>
        </p:nvSpPr>
        <p:spPr>
          <a:xfrm>
            <a:off x="3368261" y="2682563"/>
            <a:ext cx="2029239" cy="460772"/>
          </a:xfrm>
          <a:prstGeom prst="rect">
            <a:avLst/>
          </a:prstGeom>
        </p:spPr>
        <p:txBody>
          <a:bodyPr>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50㎝</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6" name="テキスト 328"/>
          <p:cNvSpPr txBox="1"/>
          <p:nvPr/>
        </p:nvSpPr>
        <p:spPr>
          <a:xfrm>
            <a:off x="5179008" y="3143335"/>
            <a:ext cx="1844813" cy="460772"/>
          </a:xfrm>
          <a:prstGeom prst="rect">
            <a:avLst/>
          </a:prstGeom>
        </p:spPr>
        <p:txBody>
          <a:bodyPr wrap="square">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１ｍ</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7" name="テキスト 329"/>
          <p:cNvSpPr txBox="1"/>
          <p:nvPr/>
        </p:nvSpPr>
        <p:spPr>
          <a:xfrm>
            <a:off x="6970761" y="3678375"/>
            <a:ext cx="1844813" cy="460772"/>
          </a:xfrm>
          <a:prstGeom prst="rect">
            <a:avLst/>
          </a:prstGeom>
        </p:spPr>
        <p:txBody>
          <a:bodyPr wrap="square">
            <a:spAutoFit/>
          </a:bodyPr>
          <a:lstStyle/>
          <a:p>
            <a:pPr>
              <a:defRPr lang="ja-JP" altLang="en-US"/>
            </a:pPr>
            <a:r>
              <a:rPr lang="ja-JP" altLang="en-US" sz="2400" b="1" dirty="0">
                <a:latin typeface="UD デジタル 教科書体 NP-B" panose="02020700000000000000" pitchFamily="18" charset="-128"/>
                <a:ea typeface="UD デジタル 教科書体 NP-B" panose="02020700000000000000" pitchFamily="18" charset="-128"/>
              </a:rPr>
              <a:t>２ｍ</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868" name="テキスト 330"/>
          <p:cNvSpPr txBox="1"/>
          <p:nvPr/>
        </p:nvSpPr>
        <p:spPr>
          <a:xfrm>
            <a:off x="521939" y="5895657"/>
            <a:ext cx="8395802" cy="645438"/>
          </a:xfrm>
          <a:prstGeom prst="rect">
            <a:avLst/>
          </a:prstGeom>
        </p:spPr>
        <p:txBody>
          <a:bodyPr wrap="square">
            <a:spAutoFit/>
          </a:bodyPr>
          <a:lstStyle/>
          <a:p>
            <a:pPr>
              <a:defRPr lang="ja-JP" altLang="en-US"/>
            </a:pP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b="1" dirty="0">
                <a:latin typeface="HG丸ｺﾞｼｯｸM-PRO"/>
                <a:ea typeface="HG丸ｺﾞｼｯｸM-PRO"/>
              </a:rPr>
              <a:t>①知らない人　　②家族　　③友達</a:t>
            </a:r>
          </a:p>
        </p:txBody>
      </p:sp>
    </p:spTree>
    <p:extLst>
      <p:ext uri="{BB962C8B-B14F-4D97-AF65-F5344CB8AC3E}">
        <p14:creationId xmlns:p14="http://schemas.microsoft.com/office/powerpoint/2010/main" val="421984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 name="四角形 81"/>
          <p:cNvSpPr>
            <a:spLocks noGrp="1"/>
          </p:cNvSpPr>
          <p:nvPr>
            <p:ph type="title"/>
          </p:nvPr>
        </p:nvSpPr>
        <p:spPr>
          <a:xfrm>
            <a:off x="683453" y="998007"/>
            <a:ext cx="8543925" cy="745951"/>
          </a:xfrm>
          <a:prstGeom prst="rect">
            <a:avLst/>
          </a:prstGeom>
          <a:solidFill>
            <a:srgbClr val="FFA0FF"/>
          </a:solidFill>
        </p:spPr>
        <p:txBody>
          <a:bodyPr>
            <a:normAutofit/>
          </a:bodyPr>
          <a:lstStyle/>
          <a:p>
            <a:pPr algn="ctr"/>
            <a:r>
              <a:rPr kumimoji="1" lang="ja-JP" altLang="en-US" dirty="0">
                <a:latin typeface="UD デジタル 教科書体 NP-B" panose="02020700000000000000" pitchFamily="18" charset="-128"/>
                <a:ea typeface="UD デジタル 教科書体 NP-B" panose="02020700000000000000" pitchFamily="18" charset="-128"/>
              </a:rPr>
              <a:t>背景にある性差別意識</a:t>
            </a:r>
          </a:p>
        </p:txBody>
      </p:sp>
      <p:sp>
        <p:nvSpPr>
          <p:cNvPr id="1368" name="四角形 83"/>
          <p:cNvSpPr>
            <a:spLocks noGrp="1"/>
          </p:cNvSpPr>
          <p:nvPr>
            <p:ph type="sldNum" sz="quarter" idx="12"/>
          </p:nvPr>
        </p:nvSpPr>
        <p:spPr>
          <a:prstGeom prst="rect">
            <a:avLst/>
          </a:prstGeom>
        </p:spPr>
        <p:txBody>
          <a:bodyPr/>
          <a:lstStyle/>
          <a:p>
            <a:fld id="{F8D8928E-AA9A-4D89-BC1F-A2C05AB4BD92}" type="slidenum">
              <a:rPr kumimoji="1" lang="ja-JP" altLang="en-US" smtClean="0"/>
              <a:t>7</a:t>
            </a:fld>
            <a:endParaRPr kumimoji="1" lang="ja-JP" altLang="en-US"/>
          </a:p>
        </p:txBody>
      </p:sp>
      <p:sp>
        <p:nvSpPr>
          <p:cNvPr id="1369" name="テキスト 87"/>
          <p:cNvSpPr txBox="1"/>
          <p:nvPr/>
        </p:nvSpPr>
        <p:spPr>
          <a:xfrm>
            <a:off x="683453" y="217714"/>
            <a:ext cx="1931080" cy="522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lang="ja-JP" altLang="en-US"/>
            </a:pPr>
            <a:r>
              <a:rPr lang="ja-JP" altLang="en-US" sz="2800" dirty="0">
                <a:latin typeface="UD デジタル 教科書体 NP-B" panose="02020700000000000000" pitchFamily="18" charset="-128"/>
                <a:ea typeface="UD デジタル 教科書体 NP-B" panose="02020700000000000000" pitchFamily="18" charset="-128"/>
              </a:rPr>
              <a:t>現　状</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 name="四角形 82">
            <a:extLst>
              <a:ext uri="{FF2B5EF4-FFF2-40B4-BE49-F238E27FC236}">
                <a16:creationId xmlns:a16="http://schemas.microsoft.com/office/drawing/2014/main" id="{AD47B903-344D-EA92-E50D-744AE2FBC312}"/>
              </a:ext>
            </a:extLst>
          </p:cNvPr>
          <p:cNvSpPr txBox="1">
            <a:spLocks noChangeArrowheads="1"/>
          </p:cNvSpPr>
          <p:nvPr/>
        </p:nvSpPr>
        <p:spPr>
          <a:xfrm>
            <a:off x="903152" y="2163388"/>
            <a:ext cx="8099695" cy="2455746"/>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Aft>
                <a:spcPts val="0"/>
              </a:spcAft>
            </a:pPr>
            <a:r>
              <a:rPr lang="ja-JP" altLang="en-US" sz="3200" dirty="0">
                <a:latin typeface="UD デジタル 教科書体 NK-B" pitchFamily="23" charset="-128"/>
                <a:ea typeface="UD デジタル 教科書体 NK-B" pitchFamily="23" charset="-128"/>
              </a:rPr>
              <a:t>国民の７割が「男性が優遇」と回答</a:t>
            </a:r>
            <a:endParaRPr lang="en-US" altLang="ja-JP" sz="3200" dirty="0">
              <a:latin typeface="UD デジタル 教科書体 NK-B" pitchFamily="23" charset="-128"/>
              <a:ea typeface="UD デジタル 教科書体 NK-B" pitchFamily="23" charset="-128"/>
            </a:endParaRPr>
          </a:p>
          <a:p>
            <a:pPr marL="0" indent="0" algn="r" fontAlgn="base">
              <a:spcAft>
                <a:spcPts val="0"/>
              </a:spcAft>
              <a:buNone/>
            </a:pPr>
            <a:r>
              <a:rPr lang="ja-JP" altLang="en-US" sz="3200" dirty="0">
                <a:latin typeface="UD デジタル 教科書体 NK-B" pitchFamily="23" charset="-128"/>
                <a:ea typeface="UD デジタル 教科書体 NK-B" pitchFamily="23" charset="-128"/>
              </a:rPr>
              <a:t>（内閣府世論調査２０１９）</a:t>
            </a:r>
            <a:endParaRPr lang="en-US" altLang="ja-JP" sz="3200" dirty="0">
              <a:latin typeface="UD デジタル 教科書体 NK-B" pitchFamily="23" charset="-128"/>
              <a:ea typeface="UD デジタル 教科書体 NK-B" pitchFamily="23" charset="-128"/>
            </a:endParaRPr>
          </a:p>
          <a:p>
            <a:pPr fontAlgn="base">
              <a:spcAft>
                <a:spcPts val="0"/>
              </a:spcAft>
            </a:pPr>
            <a:endParaRPr lang="en-US" altLang="ja-JP" sz="3200" dirty="0">
              <a:latin typeface="UD デジタル 教科書体 NK-B" pitchFamily="23" charset="-128"/>
              <a:ea typeface="UD デジタル 教科書体 NK-B" pitchFamily="23" charset="-128"/>
            </a:endParaRPr>
          </a:p>
          <a:p>
            <a:pPr fontAlgn="base">
              <a:spcAft>
                <a:spcPts val="0"/>
              </a:spcAft>
            </a:pPr>
            <a:r>
              <a:rPr lang="ja-JP" altLang="en-US" sz="3200" dirty="0">
                <a:latin typeface="UD デジタル 教科書体 NK-B" pitchFamily="23" charset="-128"/>
                <a:ea typeface="UD デジタル 教科書体 NK-B" pitchFamily="23" charset="-128"/>
              </a:rPr>
              <a:t>被害者は女性であるという偏見</a:t>
            </a:r>
            <a:endParaRPr lang="en-US" altLang="ja-JP" sz="3200" dirty="0">
              <a:latin typeface="UD デジタル 教科書体 NK-B" pitchFamily="23" charset="-128"/>
              <a:ea typeface="UD デジタル 教科書体 NK-B" pitchFamily="23" charset="-128"/>
            </a:endParaRPr>
          </a:p>
          <a:p>
            <a:pPr marL="0" indent="0" fontAlgn="base">
              <a:spcAft>
                <a:spcPts val="0"/>
              </a:spcAft>
              <a:buNone/>
            </a:pPr>
            <a:endParaRPr lang="ja-JP" altLang="en-US" sz="3200" dirty="0">
              <a:latin typeface="UD デジタル 教科書体 NK-B" pitchFamily="23" charset="-128"/>
              <a:ea typeface="UD デジタル 教科書体 NK-B" pitchFamily="23" charset="-128"/>
            </a:endParaRPr>
          </a:p>
        </p:txBody>
      </p:sp>
    </p:spTree>
    <p:extLst>
      <p:ext uri="{BB962C8B-B14F-4D97-AF65-F5344CB8AC3E}">
        <p14:creationId xmlns:p14="http://schemas.microsoft.com/office/powerpoint/2010/main" val="39904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 name="四角形 169"/>
          <p:cNvSpPr>
            <a:spLocks noGrp="1"/>
          </p:cNvSpPr>
          <p:nvPr>
            <p:ph type="sldNum" sz="quarter" idx="12"/>
          </p:nvPr>
        </p:nvSpPr>
        <p:spPr>
          <a:prstGeom prst="rect">
            <a:avLst/>
          </a:prstGeom>
        </p:spPr>
        <p:txBody>
          <a:bodyPr/>
          <a:lstStyle/>
          <a:p>
            <a:fld id="{F8D8928E-AA9A-4D89-BC1F-A2C05AB4BD92}" type="slidenum">
              <a:rPr kumimoji="1" lang="ja-JP" altLang="en-US" smtClean="0"/>
              <a:t>8</a:t>
            </a:fld>
            <a:endParaRPr kumimoji="1" lang="ja-JP" altLang="en-US"/>
          </a:p>
        </p:txBody>
      </p:sp>
      <p:sp>
        <p:nvSpPr>
          <p:cNvPr id="1387" name="テキスト 173"/>
          <p:cNvSpPr txBox="1"/>
          <p:nvPr/>
        </p:nvSpPr>
        <p:spPr>
          <a:xfrm>
            <a:off x="687282" y="1698262"/>
            <a:ext cx="8874124" cy="1445657"/>
          </a:xfrm>
          <a:prstGeom prst="rect">
            <a:avLst/>
          </a:prstGeom>
          <a:solidFill>
            <a:srgbClr val="FFA0FF"/>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wrap="square">
            <a:spAutoFit/>
          </a:bodyPr>
          <a:lstStyle/>
          <a:p>
            <a:pPr algn="l">
              <a:defRPr lang="ja-JP" altLang="en-US"/>
            </a:pPr>
            <a:r>
              <a:rPr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性被害・加害を防ぐための</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年齢に応じた適切な教育・指導の充実</a:t>
            </a:r>
            <a:endParaRPr lang="ja-JP" altLang="en-US" sz="4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388" name="テキスト 174"/>
          <p:cNvSpPr txBox="1"/>
          <p:nvPr/>
        </p:nvSpPr>
        <p:spPr>
          <a:xfrm>
            <a:off x="683563" y="462624"/>
            <a:ext cx="1931080" cy="5223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lang="ja-JP" altLang="en-US"/>
            </a:pPr>
            <a:r>
              <a:rPr lang="ja-JP" altLang="en-US" sz="2800" dirty="0">
                <a:latin typeface="UD デジタル 教科書体 NP-B" panose="02020700000000000000" pitchFamily="18" charset="-128"/>
                <a:ea typeface="UD デジタル 教科書体 NP-B" panose="02020700000000000000" pitchFamily="18" charset="-128"/>
              </a:rPr>
              <a:t>課　題</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389" name="テキスト 175"/>
          <p:cNvSpPr txBox="1"/>
          <p:nvPr/>
        </p:nvSpPr>
        <p:spPr>
          <a:xfrm>
            <a:off x="683563" y="4048215"/>
            <a:ext cx="8877841" cy="1445657"/>
          </a:xfrm>
          <a:prstGeom prst="rect">
            <a:avLst/>
          </a:prstGeom>
          <a:solidFill>
            <a:srgbClr val="FFA0FF"/>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wrap="square">
            <a:spAutoFit/>
          </a:bodyPr>
          <a:lstStyle/>
          <a:p>
            <a:pPr algn="l">
              <a:defRPr lang="ja-JP" altLang="en-US"/>
            </a:pPr>
            <a:r>
              <a:rPr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性被害・性暴力の背景にある</a:t>
            </a:r>
            <a:r>
              <a:rPr lang="ja-JP" altLang="en-US" sz="4400" dirty="0">
                <a:solidFill>
                  <a:srgbClr val="FF0000"/>
                </a:solidFill>
                <a:latin typeface="UD デジタル 教科書体 NP-B" panose="02020700000000000000" pitchFamily="18" charset="-128"/>
                <a:ea typeface="UD デジタル 教科書体 NP-B" panose="02020700000000000000" pitchFamily="18" charset="-128"/>
              </a:rPr>
              <a:t>性差別意識の解消</a:t>
            </a:r>
            <a:endParaRPr lang="ja-JP" altLang="en-US"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_GROUP" val="mra"/>
</p:tagLst>
</file>

<file path=ppt/theme/theme1.xml><?xml version="1.0" encoding="utf-8"?>
<a:theme xmlns:a="http://schemas.openxmlformats.org/drawingml/2006/main" name="B-01MRA_A4J_MRA">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B-01MRA_A4J">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spDef>
    <a:ln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lnDef>
  </a:objectDefaults>
  <a:extraClrSchemeLst/>
</a:theme>
</file>

<file path=ppt/theme/theme2.xml><?xml version="1.0" encoding="utf-8"?>
<a:theme xmlns:a="http://schemas.openxmlformats.org/drawingml/2006/main" name="1_B-01MRA_A4JG">
  <a:themeElements>
    <a:clrScheme name="1_B-01MRA_A4JG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1_B-01MRA_A4JG">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spDef>
    <a:ln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lnDef>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B-01MRA_A4J_MRA</Template>
  <TotalTime>2866</TotalTime>
  <Words>7504</Words>
  <Application>Microsoft Office PowerPoint</Application>
  <PresentationFormat>A4 210 x 297 mm</PresentationFormat>
  <Paragraphs>945</Paragraphs>
  <Slides>76</Slides>
  <Notes>76</Notes>
  <HiddenSlides>0</HiddenSlides>
  <MMClips>0</MMClips>
  <ScaleCrop>false</ScaleCrop>
  <HeadingPairs>
    <vt:vector size="6" baseType="variant">
      <vt:variant>
        <vt:lpstr>使用されているフォント</vt:lpstr>
      </vt:variant>
      <vt:variant>
        <vt:i4>15</vt:i4>
      </vt:variant>
      <vt:variant>
        <vt:lpstr>テーマ</vt:lpstr>
      </vt:variant>
      <vt:variant>
        <vt:i4>3</vt:i4>
      </vt:variant>
      <vt:variant>
        <vt:lpstr>スライド タイトル</vt:lpstr>
      </vt:variant>
      <vt:variant>
        <vt:i4>76</vt:i4>
      </vt:variant>
    </vt:vector>
  </HeadingPairs>
  <TitlesOfParts>
    <vt:vector size="94" baseType="lpstr">
      <vt:lpstr>HG丸ｺﾞｼｯｸM-PRO</vt:lpstr>
      <vt:lpstr>Meiryo UI</vt:lpstr>
      <vt:lpstr>ＭＳ Ｐゴシック</vt:lpstr>
      <vt:lpstr>UD デジタル 教科書体 N-B</vt:lpstr>
      <vt:lpstr>UD デジタル 教科書体 NK-B</vt:lpstr>
      <vt:lpstr>UD デジタル 教科書体 NP-B</vt:lpstr>
      <vt:lpstr>UD デジタル 教科書体 NP-R</vt:lpstr>
      <vt:lpstr>メイリオ</vt:lpstr>
      <vt:lpstr>游ゴシック Light</vt:lpstr>
      <vt:lpstr>Arial</vt:lpstr>
      <vt:lpstr>Arial Black</vt:lpstr>
      <vt:lpstr>Calibri</vt:lpstr>
      <vt:lpstr>Calibri Light</vt:lpstr>
      <vt:lpstr>Times New Roman</vt:lpstr>
      <vt:lpstr>Wingdings</vt:lpstr>
      <vt:lpstr>B-01MRA_A4J_MRA</vt:lpstr>
      <vt:lpstr>1_B-01MRA_A4JG</vt:lpstr>
      <vt:lpstr>Office テーマ</vt:lpstr>
      <vt:lpstr>PowerPoint プレゼンテーション</vt:lpstr>
      <vt:lpstr>犯罪被害者等(その家族や遺族を含む)</vt:lpstr>
      <vt:lpstr>PowerPoint プレゼンテーション</vt:lpstr>
      <vt:lpstr>犯罪被害者等基本法</vt:lpstr>
      <vt:lpstr>徳島県犯罪被害者等支援条例</vt:lpstr>
      <vt:lpstr>PowerPoint プレゼンテーション</vt:lpstr>
      <vt:lpstr>子どもの性犯罪被害が急増</vt:lpstr>
      <vt:lpstr>背景にある性差別意識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実際の教材を見てみましょう （一部編集しています）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人権教育課</dc:creator>
  <cp:lastModifiedBy>tanaka takayuki</cp:lastModifiedBy>
  <cp:revision>102</cp:revision>
  <cp:lastPrinted>2023-11-21T06:38:44Z</cp:lastPrinted>
  <dcterms:created xsi:type="dcterms:W3CDTF">2016-10-04T09:11:09Z</dcterms:created>
  <dcterms:modified xsi:type="dcterms:W3CDTF">2024-02-21T04:20:47Z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0x010100EA7D6409A9D90B43AB927FDA8279817D</vt:lpwstr>
  </property>
</Properties>
</file>