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2"/>
    <p:sldMasterId id="2147483685" r:id="rId3"/>
  </p:sldMasterIdLst>
  <p:notesMasterIdLst>
    <p:notesMasterId r:id="rId4"/>
  </p:notesMasterIdLst>
  <p:handoutMasterIdLst>
    <p:handoutMasterId r:id="rId5"/>
  </p:handoutMasterIdLst>
  <p:sldIdLst>
    <p:sldId id="256" r:id="rId6"/>
    <p:sldId id="1092" r:id="rId7"/>
    <p:sldId id="1093" r:id="rId8"/>
    <p:sldId id="1143" r:id="rId9"/>
    <p:sldId id="1098" r:id="rId10"/>
    <p:sldId id="1145" r:id="rId11"/>
    <p:sldId id="263" r:id="rId12"/>
    <p:sldId id="1140" r:id="rId13"/>
    <p:sldId id="1141" r:id="rId14"/>
    <p:sldId id="1150" r:id="rId15"/>
    <p:sldId id="1151" r:id="rId16"/>
    <p:sldId id="1152" r:id="rId17"/>
    <p:sldId id="323" r:id="rId1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徳島県 消費者情報センター" initials="徳島県" lastIdx="6" clrIdx="0">
    <p:extLst>
      <p:ext uri="{19B8F6BF-5375-455C-9EA6-DF929625EA0E}">
        <p15:presenceInfo xmlns:p15="http://schemas.microsoft.com/office/powerpoint/2012/main" userId="1fcded4a4e699f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FFEBFF"/>
    <a:srgbClr val="FFB7FF"/>
    <a:srgbClr val="FFFFCC"/>
    <a:srgbClr val="FFE1FF"/>
    <a:srgbClr val="FFFF99"/>
    <a:srgbClr val="FFCCFF"/>
    <a:srgbClr val="66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9"/>
    <p:restoredTop sz="83479" autoAdjust="0"/>
  </p:normalViewPr>
  <p:slideViewPr>
    <p:cSldViewPr>
      <p:cViewPr varScale="1">
        <p:scale>
          <a:sx n="71" d="100"/>
          <a:sy n="71" d="100"/>
        </p:scale>
        <p:origin x="-11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54" y="-8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slideMaster" Target="slideMasters/slideMaster2.xml" /><Relationship Id="rId4" Type="http://schemas.openxmlformats.org/officeDocument/2006/relationships/notesMaster" Target="notesMasters/notesMaster1.xml" /><Relationship Id="rId5" Type="http://schemas.openxmlformats.org/officeDocument/2006/relationships/handoutMaster" Target="handoutMasters/handout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presProps" Target="presProps.xml" /><Relationship Id="rId20" Type="http://schemas.openxmlformats.org/officeDocument/2006/relationships/viewProps" Target="viewProps.xml" /><Relationship Id="rId21" Type="http://schemas.openxmlformats.org/officeDocument/2006/relationships/tableStyles" Target="tableStyles.xml" /><Relationship Id="rId22" Type="http://schemas.openxmlformats.org/officeDocument/2006/relationships/commentAuthors" Target="commentAuthors.xml" /></Relationship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88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B42E3-A19A-4A16-A02C-017B1C639FA0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89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5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5B3B-EAAE-43F8-83A0-AF4272F805E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90" name="フッター プレースホルダ 5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81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6C28-4A2A-479B-83B9-139544D54435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82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83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84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85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3668E-D847-4D64-B278-F5B96A1840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<?xml version="1.0" encoding="UTF-8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<?xml version="1.0" encoding="UTF-8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<?xml version="1.0" encoding="UTF-8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<?xml version="1.0" encoding="UTF-8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97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消費者トラブルについて　特にお話しします。　知っていれば，知識があればトラブルを避けることができます。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こども園　小学校　中学校？　皆さん自身のことであり，皆さんが関わる園児　児童　生徒　のことです。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1198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68E-D847-4D64-B278-F5B96A18406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B4C1B-9A70-4BAD-B794-15C1C838AC3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4" name="Rectangle 7"/>
          <p:cNvSpPr txBox="1">
            <a:spLocks noGrp="1" noChangeArrowheads="1"/>
          </p:cNvSpPr>
          <p:nvPr/>
        </p:nvSpPr>
        <p:spPr>
          <a:xfrm>
            <a:off x="3814763" y="9371014"/>
            <a:ext cx="2919412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CD44C-1FD4-4211-95E5-569F7976326C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694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B4C1B-9A70-4BAD-B794-15C1C838AC3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5" name="Rectangle 7"/>
          <p:cNvSpPr txBox="1">
            <a:spLocks noGrp="1" noChangeArrowheads="1"/>
          </p:cNvSpPr>
          <p:nvPr/>
        </p:nvSpPr>
        <p:spPr>
          <a:xfrm>
            <a:off x="3814763" y="9371014"/>
            <a:ext cx="2919412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CD44C-1FD4-4211-95E5-569F7976326C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171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E28B4C1B-9A70-4BAD-B794-15C1C838AC3E}" type="slidenum">
              <a:rPr lang="en-US" altLang="ja-JP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1443" name="Rectangle 7"/>
          <p:cNvSpPr txBox="1">
            <a:spLocks noGrp="1" noChangeArrowheads="1"/>
          </p:cNvSpPr>
          <p:nvPr/>
        </p:nvSpPr>
        <p:spPr>
          <a:xfrm>
            <a:off x="3814763" y="9371014"/>
            <a:ext cx="2919412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6BCD44C-1FD4-4211-95E5-569F7976326C}" type="slidenum">
              <a:rPr kumimoji="0" lang="en-US" altLang="ja-JP" sz="1200">
                <a:ea typeface="+mn-ea"/>
              </a:rPr>
              <a:pPr algn="r">
                <a:defRPr/>
              </a:pPr>
              <a:t>13</a:t>
            </a:fld>
            <a:endParaRPr kumimoji="0" lang="en-US" altLang="ja-JP" sz="1200">
              <a:ea typeface="+mn-ea"/>
            </a:endParaRPr>
          </a:p>
        </p:txBody>
      </p:sp>
      <p:sp>
        <p:nvSpPr>
          <p:cNvPr id="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0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ネット　便利ですよね。　口コミやレビューにはじまって相手の情報を集めてみてください。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みんなはどんな契約をしたことがありますか。　高額で長期にわたるものはありますか。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スマホを持っている人は一番身近かもしれませんね。</a:t>
            </a:r>
          </a:p>
        </p:txBody>
      </p:sp>
      <p:sp>
        <p:nvSpPr>
          <p:cNvPr id="120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668E-D847-4D64-B278-F5B96A18406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90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1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売買契約　雇用契約　賃貸借契約　請負契約</a:t>
            </a:r>
          </a:p>
        </p:txBody>
      </p:sp>
      <p:sp>
        <p:nvSpPr>
          <p:cNvPr id="121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668E-D847-4D64-B278-F5B96A18406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88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37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kumimoji="1" lang="ja-JP" altLang="en-US" dirty="0"/>
              <a:t>「契約」とは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例えば，お店のやりとりですが，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お店で何を買うか選んで，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靴をレジまでもってきました。または店員さんに</a:t>
            </a:r>
            <a:r>
              <a:rPr lang="ja-JP" altLang="en-US" b="1" dirty="0"/>
              <a:t>「これをください」</a:t>
            </a:r>
            <a:endParaRPr lang="en-US" altLang="ja-JP" b="1" dirty="0"/>
          </a:p>
          <a:p>
            <a:endParaRPr kumimoji="1" lang="en-US" altLang="ja-JP" dirty="0"/>
          </a:p>
          <a:p>
            <a:r>
              <a:rPr lang="ja-JP" altLang="en-US" dirty="0"/>
              <a:t>と言いました。　つまり物品を買うための</a:t>
            </a:r>
            <a:r>
              <a:rPr lang="ja-JP" altLang="en-US" b="1" dirty="0"/>
              <a:t>「申し込み」</a:t>
            </a:r>
            <a:r>
              <a:rPr lang="ja-JP" altLang="en-US" dirty="0"/>
              <a:t>をしたことになります。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店員さんが</a:t>
            </a:r>
            <a:r>
              <a:rPr lang="ja-JP" altLang="en-US" b="1" dirty="0"/>
              <a:t>「はい，かしこまりました。１</a:t>
            </a:r>
            <a:r>
              <a:rPr lang="en-US" altLang="ja-JP" b="1" dirty="0"/>
              <a:t>5400</a:t>
            </a:r>
            <a:r>
              <a:rPr lang="ja-JP" altLang="en-US" b="1" dirty="0"/>
              <a:t>円になります」</a:t>
            </a:r>
            <a:r>
              <a:rPr lang="ja-JP" altLang="en-US" dirty="0"/>
              <a:t>との値段をいい，「申し込み」を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/>
              <a:t>「承諾」</a:t>
            </a:r>
            <a:r>
              <a:rPr kumimoji="1" lang="ja-JP" altLang="en-US" dirty="0"/>
              <a:t>しました。代金の支払い方は，その場で渡す，品物が届き次第渡す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などがありますが，「申し込み」と「承諾」にて「契約」は成立しました。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つまり「契約とは」　→</a:t>
            </a:r>
            <a:r>
              <a:rPr kumimoji="1" lang="ja-JP" altLang="en-US" b="1" dirty="0"/>
              <a:t>　「法的な責任が生じる約束」</a:t>
            </a:r>
            <a:r>
              <a:rPr kumimoji="1" lang="ja-JP" altLang="en-US" dirty="0"/>
              <a:t>のことなんです。</a:t>
            </a:r>
          </a:p>
        </p:txBody>
      </p:sp>
      <p:sp>
        <p:nvSpPr>
          <p:cNvPr id="1238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668E-D847-4D64-B278-F5B96A18406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87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4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kumimoji="1" lang="ja-JP" altLang="en-US" dirty="0"/>
              <a:t>「契約」とは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例えば，お店のやりとりですが，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お店で何を買うか選んで，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靴をレジまでもってきました。または店員さんに</a:t>
            </a:r>
            <a:r>
              <a:rPr lang="ja-JP" altLang="en-US" b="1" dirty="0"/>
              <a:t>「これをください」</a:t>
            </a:r>
            <a:endParaRPr lang="en-US" altLang="ja-JP" b="1" dirty="0"/>
          </a:p>
          <a:p>
            <a:endParaRPr kumimoji="1" lang="en-US" altLang="ja-JP" dirty="0"/>
          </a:p>
          <a:p>
            <a:r>
              <a:rPr lang="ja-JP" altLang="en-US" dirty="0"/>
              <a:t>と言いました。　つまり物品を買うための</a:t>
            </a:r>
            <a:r>
              <a:rPr lang="ja-JP" altLang="en-US" b="1" dirty="0"/>
              <a:t>「申し込み」</a:t>
            </a:r>
            <a:r>
              <a:rPr lang="ja-JP" altLang="en-US" dirty="0"/>
              <a:t>をしたことになります。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店員さんが</a:t>
            </a:r>
            <a:r>
              <a:rPr lang="ja-JP" altLang="en-US" b="1" dirty="0"/>
              <a:t>「はい，かしこまりました。１</a:t>
            </a:r>
            <a:r>
              <a:rPr lang="en-US" altLang="ja-JP" b="1" dirty="0"/>
              <a:t>5400</a:t>
            </a:r>
            <a:r>
              <a:rPr lang="ja-JP" altLang="en-US" b="1" dirty="0"/>
              <a:t>円になります」</a:t>
            </a:r>
            <a:r>
              <a:rPr lang="ja-JP" altLang="en-US" dirty="0"/>
              <a:t>との値段をいい，「申し込み」を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/>
              <a:t>「承諾」</a:t>
            </a:r>
            <a:r>
              <a:rPr kumimoji="1" lang="ja-JP" altLang="en-US" dirty="0"/>
              <a:t>しました。代金の支払い方は，その場で渡す，品物が届き次第渡す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などがありますが，「申し込み」と「承諾」にて「契約」は成立しました。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つまり「契約とは」　→</a:t>
            </a:r>
            <a:r>
              <a:rPr kumimoji="1" lang="ja-JP" altLang="en-US" b="1" dirty="0"/>
              <a:t>　「法的な責任が生じる約束」</a:t>
            </a:r>
            <a:r>
              <a:rPr kumimoji="1" lang="ja-JP" altLang="en-US" dirty="0"/>
              <a:t>のことなんです。</a:t>
            </a:r>
          </a:p>
        </p:txBody>
      </p:sp>
      <p:sp>
        <p:nvSpPr>
          <p:cNvPr id="1249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668E-D847-4D64-B278-F5B96A18406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106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62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kumimoji="1" lang="ja-JP" altLang="en-US" dirty="0"/>
              <a:t>「契約」とは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例えば，お店のやりとりですが，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お店で何を買うか選んで，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靴をレジまでもってきました。または店員さんに</a:t>
            </a:r>
            <a:r>
              <a:rPr lang="ja-JP" altLang="en-US" b="1" dirty="0"/>
              <a:t>「これをください」</a:t>
            </a:r>
            <a:endParaRPr lang="en-US" altLang="ja-JP" b="1" dirty="0"/>
          </a:p>
          <a:p>
            <a:endParaRPr kumimoji="1" lang="en-US" altLang="ja-JP" dirty="0"/>
          </a:p>
          <a:p>
            <a:r>
              <a:rPr lang="ja-JP" altLang="en-US" dirty="0"/>
              <a:t>と言いました。　つまり物品を買うための</a:t>
            </a:r>
            <a:r>
              <a:rPr lang="ja-JP" altLang="en-US" b="1" dirty="0"/>
              <a:t>「申し込み」</a:t>
            </a:r>
            <a:r>
              <a:rPr lang="ja-JP" altLang="en-US" dirty="0"/>
              <a:t>をしたことになります。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店員さんが</a:t>
            </a:r>
            <a:r>
              <a:rPr lang="ja-JP" altLang="en-US" b="1" dirty="0"/>
              <a:t>「はい，かしこまりました。１</a:t>
            </a:r>
            <a:r>
              <a:rPr lang="en-US" altLang="ja-JP" b="1" dirty="0"/>
              <a:t>5400</a:t>
            </a:r>
            <a:r>
              <a:rPr lang="ja-JP" altLang="en-US" b="1" dirty="0"/>
              <a:t>円になります」</a:t>
            </a:r>
            <a:r>
              <a:rPr lang="ja-JP" altLang="en-US" dirty="0"/>
              <a:t>との値段をいい，「申し込み」を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/>
              <a:t>「承諾」</a:t>
            </a:r>
            <a:r>
              <a:rPr kumimoji="1" lang="ja-JP" altLang="en-US" dirty="0"/>
              <a:t>しました。代金の支払い方は，その場で渡す，品物が届き次第渡す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などがありますが，「申し込み」と「承諾」にて「契約」は成立しました。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つまり「契約とは」　→</a:t>
            </a:r>
            <a:r>
              <a:rPr kumimoji="1" lang="ja-JP" altLang="en-US" b="1" dirty="0"/>
              <a:t>　「法的な責任が生じる約束」</a:t>
            </a:r>
            <a:r>
              <a:rPr kumimoji="1" lang="ja-JP" altLang="en-US" dirty="0"/>
              <a:t>のことなんです。</a:t>
            </a:r>
          </a:p>
        </p:txBody>
      </p:sp>
      <p:sp>
        <p:nvSpPr>
          <p:cNvPr id="1263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668E-D847-4D64-B278-F5B96A18406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76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kumimoji="1" lang="ja-JP" altLang="en-US" dirty="0"/>
              <a:t>「契約」とは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例えば，お店のやりとりですが，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お店で何を買うか選んで，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靴をレジまでもってきました。または店員さんに</a:t>
            </a:r>
            <a:r>
              <a:rPr lang="ja-JP" altLang="en-US" b="1" dirty="0"/>
              <a:t>「これをください」</a:t>
            </a:r>
            <a:endParaRPr lang="en-US" altLang="ja-JP" b="1" dirty="0"/>
          </a:p>
          <a:p>
            <a:endParaRPr kumimoji="1" lang="en-US" altLang="ja-JP" dirty="0"/>
          </a:p>
          <a:p>
            <a:r>
              <a:rPr lang="ja-JP" altLang="en-US" dirty="0"/>
              <a:t>と言いました。　つまり物品を買うための</a:t>
            </a:r>
            <a:r>
              <a:rPr lang="ja-JP" altLang="en-US" b="1" dirty="0"/>
              <a:t>「申し込み」</a:t>
            </a:r>
            <a:r>
              <a:rPr lang="ja-JP" altLang="en-US" dirty="0"/>
              <a:t>をしたことになります。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店員さんが</a:t>
            </a:r>
            <a:r>
              <a:rPr lang="ja-JP" altLang="en-US" b="1" dirty="0"/>
              <a:t>「はい，かしこまりました。１</a:t>
            </a:r>
            <a:r>
              <a:rPr lang="en-US" altLang="ja-JP" b="1" dirty="0"/>
              <a:t>5400</a:t>
            </a:r>
            <a:r>
              <a:rPr lang="ja-JP" altLang="en-US" b="1" dirty="0"/>
              <a:t>円になります」</a:t>
            </a:r>
            <a:r>
              <a:rPr lang="ja-JP" altLang="en-US" dirty="0"/>
              <a:t>との値段をいい，「申し込み」を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/>
              <a:t>「承諾」</a:t>
            </a:r>
            <a:r>
              <a:rPr kumimoji="1" lang="ja-JP" altLang="en-US" dirty="0"/>
              <a:t>しました。代金の支払い方は，その場で渡す，品物が届き次第渡す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などがありますが，「申し込み」と「承諾」にて「契約」は成立しました。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つまり「契約とは」　→</a:t>
            </a:r>
            <a:r>
              <a:rPr kumimoji="1" lang="ja-JP" altLang="en-US" b="1" dirty="0"/>
              <a:t>　「法的な責任が生じる約束」</a:t>
            </a:r>
            <a:r>
              <a:rPr kumimoji="1" lang="ja-JP" altLang="en-US" dirty="0"/>
              <a:t>のことなんです。</a:t>
            </a:r>
          </a:p>
        </p:txBody>
      </p:sp>
      <p:sp>
        <p:nvSpPr>
          <p:cNvPr id="1277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668E-D847-4D64-B278-F5B96A18406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590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91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kumimoji="1" lang="ja-JP" altLang="en-US" dirty="0"/>
              <a:t>「契約」とは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例えば，お店のやりとりですが，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お店で何を買うか選んで，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靴をレジまでもってきました。または店員さんに</a:t>
            </a:r>
            <a:r>
              <a:rPr lang="ja-JP" altLang="en-US" b="1" dirty="0"/>
              <a:t>「これをください」</a:t>
            </a:r>
            <a:endParaRPr lang="en-US" altLang="ja-JP" b="1" dirty="0"/>
          </a:p>
          <a:p>
            <a:endParaRPr kumimoji="1" lang="en-US" altLang="ja-JP" dirty="0"/>
          </a:p>
          <a:p>
            <a:r>
              <a:rPr lang="ja-JP" altLang="en-US" dirty="0"/>
              <a:t>と言いました。　つまり物品を買うための</a:t>
            </a:r>
            <a:r>
              <a:rPr lang="ja-JP" altLang="en-US" b="1" dirty="0"/>
              <a:t>「申し込み」</a:t>
            </a:r>
            <a:r>
              <a:rPr lang="ja-JP" altLang="en-US" dirty="0"/>
              <a:t>をしたことになります。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店員さんが</a:t>
            </a:r>
            <a:r>
              <a:rPr lang="ja-JP" altLang="en-US" b="1" dirty="0"/>
              <a:t>「はい，かしこまりました。１</a:t>
            </a:r>
            <a:r>
              <a:rPr lang="en-US" altLang="ja-JP" b="1" dirty="0"/>
              <a:t>5400</a:t>
            </a:r>
            <a:r>
              <a:rPr lang="ja-JP" altLang="en-US" b="1" dirty="0"/>
              <a:t>円になります」</a:t>
            </a:r>
            <a:r>
              <a:rPr lang="ja-JP" altLang="en-US" dirty="0"/>
              <a:t>との値段をいい，「申し込み」を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/>
              <a:t>「承諾」</a:t>
            </a:r>
            <a:r>
              <a:rPr kumimoji="1" lang="ja-JP" altLang="en-US" dirty="0"/>
              <a:t>しました。代金の支払い方は，その場で渡す，品物が届き次第渡す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などがありますが，「申し込み」と「承諾」にて「契約」は成立しました。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つまり「契約とは」　→</a:t>
            </a:r>
            <a:r>
              <a:rPr kumimoji="1" lang="ja-JP" altLang="en-US" b="1" dirty="0"/>
              <a:t>　「法的な責任が生じる約束」</a:t>
            </a:r>
            <a:r>
              <a:rPr kumimoji="1" lang="ja-JP" altLang="en-US" dirty="0"/>
              <a:t>のことなんです。</a:t>
            </a:r>
          </a:p>
        </p:txBody>
      </p:sp>
      <p:sp>
        <p:nvSpPr>
          <p:cNvPr id="1292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3668E-D847-4D64-B278-F5B96A18406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003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E28B4C1B-9A70-4BAD-B794-15C1C838AC3E}" type="slidenum">
              <a:rPr lang="en-US" altLang="ja-JP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1328" name="Rectangle 7"/>
          <p:cNvSpPr txBox="1">
            <a:spLocks noGrp="1" noChangeArrowheads="1"/>
          </p:cNvSpPr>
          <p:nvPr/>
        </p:nvSpPr>
        <p:spPr>
          <a:xfrm>
            <a:off x="3814763" y="9371014"/>
            <a:ext cx="2919412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6BCD44C-1FD4-4211-95E5-569F7976326C}" type="slidenum">
              <a:rPr kumimoji="0" lang="en-US" altLang="ja-JP" sz="1200">
                <a:ea typeface="+mn-ea"/>
              </a:rPr>
              <a:pPr algn="r">
                <a:defRPr/>
              </a:pPr>
              <a:t>10</a:t>
            </a:fld>
            <a:endParaRPr kumimoji="0" lang="en-US" altLang="ja-JP" sz="1200">
              <a:ea typeface="+mn-ea"/>
            </a:endParaRPr>
          </a:p>
        </p:txBody>
      </p:sp>
      <p:sp>
        <p:nvSpPr>
          <p:cNvPr id="1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103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807-9321-4127-9DD7-3117E4CB78F5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03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881-5D1D-4116-8D7B-C0CF914E6D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807-9321-4127-9DD7-3117E4CB78F5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09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881-5D1D-4116-8D7B-C0CF914E6D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807-9321-4127-9DD7-3117E4CB78F5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09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881-5D1D-4116-8D7B-C0CF914E6D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101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807-9321-4127-9DD7-3117E4CB78F5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02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03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881-5D1D-4116-8D7B-C0CF914E6D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12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111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2F04-A76B-404D-90CB-63329379E848}" type="datetime1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1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1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0C6A-A9FA-46D0-8325-72B81E8CBE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387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1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1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BBB7-B4DA-4F1A-A5F1-5C3D79D8A7E3}" type="datetime1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2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2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0C6A-A9FA-46D0-8325-72B81E8CBE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74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2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2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84BF-9AA2-42E2-9C95-12D799FA9689}" type="datetime1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2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2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0C6A-A9FA-46D0-8325-72B81E8CBE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749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3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3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3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CEBD-8911-4D8C-8C01-93547720776F}" type="datetime1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3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3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0C6A-A9FA-46D0-8325-72B81E8CBE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675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3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3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3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4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4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FD5C-3F13-47D0-9AD6-B987E80BB19A}" type="datetime1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4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0C6A-A9FA-46D0-8325-72B81E8CBE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248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4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869A-AA79-4C14-8AEF-984ABDF100F3}" type="datetime1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4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0C6A-A9FA-46D0-8325-72B81E8CBE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312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AF9D-3838-4BA6-8971-34EF943829B4}" type="datetime1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5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5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0C6A-A9FA-46D0-8325-72B81E8CBE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46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807-9321-4127-9DD7-3117E4CB78F5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040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881-5D1D-4116-8D7B-C0CF914E6D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5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5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5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9651-9824-4740-8A59-599FAC50EB7C}" type="datetime1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5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5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0C6A-A9FA-46D0-8325-72B81E8CBE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54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62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116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6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94E6-B6CB-46B5-8A03-52EBFA218035}" type="datetime1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6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6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0C6A-A9FA-46D0-8325-72B81E8CBE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5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6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7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2119-3F42-450E-913E-430EAE6E44D4}" type="datetime1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7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7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0C6A-A9FA-46D0-8325-72B81E8CBE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58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7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7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F859-F44E-4D1C-9694-2CA51FC05FBB}" type="datetime1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7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7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0C6A-A9FA-46D0-8325-72B81E8CBE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7085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4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807-9321-4127-9DD7-3117E4CB78F5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04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881-5D1D-4116-8D7B-C0CF914E6D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807-9321-4127-9DD7-3117E4CB78F5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053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881-5D1D-4116-8D7B-C0CF914E6D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807-9321-4127-9DD7-3117E4CB78F5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062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881-5D1D-4116-8D7B-C0CF914E6D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66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807-9321-4127-9DD7-3117E4CB78F5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067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881-5D1D-4116-8D7B-C0CF914E6D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807-9321-4127-9DD7-3117E4CB78F5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071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881-5D1D-4116-8D7B-C0CF914E6D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77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807-9321-4127-9DD7-3117E4CB78F5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078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881-5D1D-4116-8D7B-C0CF914E6D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1084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807-9321-4127-9DD7-3117E4CB78F5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085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F881-5D1D-4116-8D7B-C0CF914E6D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/Relationships>
</file>

<file path=ppt/slideMasters/_rels/slideMaster2.xml.rels><?xml version="1.0" encoding="UTF-8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1026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80807-9321-4127-9DD7-3117E4CB78F5}" type="datetimeFigureOut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02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F881-5D1D-4116-8D7B-C0CF914E6D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0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3F859-F44E-4D1C-9694-2CA51FC05FBB}" type="datetime1">
              <a:rPr kumimoji="1" lang="ja-JP" altLang="en-US" smtClean="0"/>
              <a:pPr/>
              <a:t>2021/10/12</a:t>
            </a:fld>
            <a:endParaRPr kumimoji="1" lang="ja-JP" altLang="en-US"/>
          </a:p>
        </p:txBody>
      </p:sp>
      <p:sp>
        <p:nvSpPr>
          <p:cNvPr id="110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0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70C6A-A9FA-46D0-8325-72B81E8CBE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3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Layout" Target="../slideLayouts/slideLayout13.xml" /><Relationship Id="rId3" Type="http://schemas.openxmlformats.org/officeDocument/2006/relationships/notesSlide" Target="../notesSlides/notesSlide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image" Target="../media/image19.png" /><Relationship Id="rId2" Type="http://schemas.openxmlformats.org/officeDocument/2006/relationships/image" Target="../media/image20.png" /><Relationship Id="rId3" Type="http://schemas.openxmlformats.org/officeDocument/2006/relationships/image" Target="../media/image21.png" /><Relationship Id="rId4" Type="http://schemas.openxmlformats.org/officeDocument/2006/relationships/image" Target="../media/image22.png" /><Relationship Id="rId5" Type="http://schemas.openxmlformats.org/officeDocument/2006/relationships/image" Target="../media/image23.png" /><Relationship Id="rId6" Type="http://schemas.openxmlformats.org/officeDocument/2006/relationships/image" Target="../media/image24.png" /><Relationship Id="rId7" Type="http://schemas.openxmlformats.org/officeDocument/2006/relationships/slideLayout" Target="../slideLayouts/slideLayout14.xml" /><Relationship Id="rId8" Type="http://schemas.openxmlformats.org/officeDocument/2006/relationships/notesSlide" Target="../notesSlides/notesSlide9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image" Target="../media/image25.png" /><Relationship Id="rId2" Type="http://schemas.openxmlformats.org/officeDocument/2006/relationships/image" Target="../media/image26.png" /><Relationship Id="rId3" Type="http://schemas.openxmlformats.org/officeDocument/2006/relationships/image" Target="../media/image27.png" /><Relationship Id="rId4" Type="http://schemas.openxmlformats.org/officeDocument/2006/relationships/image" Target="../media/image28.png" /><Relationship Id="rId5" Type="http://schemas.openxmlformats.org/officeDocument/2006/relationships/image" Target="../media/image29.png" /><Relationship Id="rId6" Type="http://schemas.openxmlformats.org/officeDocument/2006/relationships/image" Target="../media/image30.png" /><Relationship Id="rId7" Type="http://schemas.openxmlformats.org/officeDocument/2006/relationships/image" Target="../media/image31.png" /><Relationship Id="rId8" Type="http://schemas.openxmlformats.org/officeDocument/2006/relationships/slideLayout" Target="../slideLayouts/slideLayout14.xml" /><Relationship Id="rId9" Type="http://schemas.openxmlformats.org/officeDocument/2006/relationships/notesSlide" Target="../notesSlides/notesSlide10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image" Target="../media/image32.png" /><Relationship Id="rId2" Type="http://schemas.openxmlformats.org/officeDocument/2006/relationships/image" Target="../media/image33.png" /><Relationship Id="rId3" Type="http://schemas.openxmlformats.org/officeDocument/2006/relationships/image" Target="../media/image34.png" /><Relationship Id="rId4" Type="http://schemas.openxmlformats.org/officeDocument/2006/relationships/image" Target="../media/image35.png" /><Relationship Id="rId5" Type="http://schemas.openxmlformats.org/officeDocument/2006/relationships/slideLayout" Target="../slideLayouts/slideLayout14.xml" /><Relationship Id="rId6" Type="http://schemas.openxmlformats.org/officeDocument/2006/relationships/notesSlide" Target="../notesSlides/notesSlide11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3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slideLayout" Target="../slideLayouts/slideLayout14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7.png" /><Relationship Id="rId3" Type="http://schemas.openxmlformats.org/officeDocument/2006/relationships/slideLayout" Target="../slideLayouts/slideLayout19.xml" /><Relationship Id="rId4" Type="http://schemas.openxmlformats.org/officeDocument/2006/relationships/notesSlide" Target="../notesSlides/notesSlide4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5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slideLayout" Target="../slideLayouts/slideLayout19.xml" /><Relationship Id="rId5" Type="http://schemas.openxmlformats.org/officeDocument/2006/relationships/notesSlide" Target="../notesSlides/notesSlide6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slideLayout" Target="../slideLayouts/slideLayout19.xml" /><Relationship Id="rId5" Type="http://schemas.openxmlformats.org/officeDocument/2006/relationships/notesSlide" Target="../notesSlides/notesSlide7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slideLayout" Target="../slideLayouts/slideLayout19.xml" /><Relationship Id="rId7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タイトル 1"/>
          <p:cNvSpPr>
            <a:spLocks noGrp="1"/>
          </p:cNvSpPr>
          <p:nvPr>
            <p:ph type="ctrTitle"/>
          </p:nvPr>
        </p:nvSpPr>
        <p:spPr>
          <a:xfrm>
            <a:off x="251520" y="2810761"/>
            <a:ext cx="8640960" cy="801942"/>
          </a:xfrm>
        </p:spPr>
        <p:txBody>
          <a:bodyPr>
            <a:noAutofit/>
          </a:bodyPr>
          <a:lstStyle/>
          <a:p>
            <a:r>
              <a:rPr kumimoji="1" lang="ja-JP" altLang="en-US" sz="80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成年とは？</a:t>
            </a:r>
            <a:br>
              <a:rPr kumimoji="1" lang="en-US" altLang="ja-JP" sz="66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</a:br>
            <a:br>
              <a:rPr kumimoji="1" lang="en-US" altLang="ja-JP" sz="66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</a:br>
            <a:r>
              <a:rPr kumimoji="1" lang="ja-JP" altLang="en-US" sz="44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～契約とは？～</a:t>
            </a:r>
          </a:p>
        </p:txBody>
      </p:sp>
      <p:sp>
        <p:nvSpPr>
          <p:cNvPr id="119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4725144"/>
            <a:ext cx="6696744" cy="80194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>
                <a:solidFill>
                  <a:schemeClr val="tx1"/>
                </a:solidFill>
                <a:latin typeface="ＤＦ平成ゴシック体W5" pitchFamily="49" charset="-128"/>
                <a:ea typeface="ＤＦ平成ゴシック体W5" pitchFamily="49" charset="-128"/>
              </a:rPr>
              <a:t>徳島県消費者情報センター</a:t>
            </a:r>
            <a:endParaRPr kumimoji="1" lang="en-US" altLang="ja-JP" sz="3600" dirty="0">
              <a:solidFill>
                <a:schemeClr val="tx1"/>
              </a:solidFill>
              <a:latin typeface="ＤＦ平成ゴシック体W5" pitchFamily="49" charset="-128"/>
              <a:ea typeface="ＤＦ平成ゴシック体W5" pitchFamily="49" charset="-128"/>
            </a:endParaRPr>
          </a:p>
          <a:p>
            <a:pPr algn="l"/>
            <a:endParaRPr kumimoji="1" lang="ja-JP" altLang="en-US" sz="3600" dirty="0">
              <a:solidFill>
                <a:schemeClr val="tx1"/>
              </a:solidFill>
              <a:latin typeface="ＤＦ平成ゴシック体W5" pitchFamily="49" charset="-128"/>
              <a:ea typeface="ＤＦ平成ゴシック体W5" pitchFamily="49" charset="-128"/>
            </a:endParaRPr>
          </a:p>
        </p:txBody>
      </p:sp>
      <p:pic>
        <p:nvPicPr>
          <p:cNvPr id="1194" name="Picture 2" descr="C:\Users\消費者情報センター\Desktop\２６年度研修生\イラスト・画像h26\すだちくん\展開07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248" y="4077072"/>
            <a:ext cx="2182252" cy="2449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roup 6"/>
          <p:cNvGrpSpPr/>
          <p:nvPr/>
        </p:nvGrpSpPr>
        <p:grpSpPr>
          <a:xfrm rot="-3733502" flipH="1" flipV="1">
            <a:off x="4842670" y="4409281"/>
            <a:ext cx="2005012" cy="485775"/>
            <a:chOff x="2532" y="1051"/>
            <a:chExt cx="893" cy="246"/>
          </a:xfrm>
        </p:grpSpPr>
        <p:grpSp>
          <p:nvGrpSpPr>
            <p:cNvPr id="1295" name="Group 7"/>
            <p:cNvGrpSpPr/>
            <p:nvPr/>
          </p:nvGrpSpPr>
          <p:grpSpPr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296" name="AutoShape 8"/>
              <p:cNvSpPr>
                <a:spLocks noChangeArrowheads="1"/>
              </p:cNvSpPr>
              <p:nvPr/>
            </p:nvSpPr>
            <p:spPr bwMode="white">
              <a:xfrm rot="5263130">
                <a:off x="1860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97" name="AutoShape 9"/>
              <p:cNvSpPr>
                <a:spLocks noChangeArrowheads="1"/>
              </p:cNvSpPr>
              <p:nvPr/>
            </p:nvSpPr>
            <p:spPr bwMode="white">
              <a:xfrm rot="6078280">
                <a:off x="1996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98" name="AutoShape 10"/>
              <p:cNvSpPr>
                <a:spLocks noChangeArrowheads="1"/>
              </p:cNvSpPr>
              <p:nvPr/>
            </p:nvSpPr>
            <p:spPr bwMode="white">
              <a:xfrm rot="6373926">
                <a:off x="2072" y="229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99" name="AutoShape 11"/>
              <p:cNvSpPr>
                <a:spLocks noChangeArrowheads="1"/>
              </p:cNvSpPr>
              <p:nvPr/>
            </p:nvSpPr>
            <p:spPr bwMode="white">
              <a:xfrm rot="6906312">
                <a:off x="2162" y="232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300" name="Group 12"/>
            <p:cNvGrpSpPr/>
            <p:nvPr/>
          </p:nvGrpSpPr>
          <p:grpSpPr>
            <a:xfrm rot="1353539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301" name="AutoShape 13"/>
              <p:cNvSpPr>
                <a:spLocks noChangeArrowheads="1"/>
              </p:cNvSpPr>
              <p:nvPr/>
            </p:nvSpPr>
            <p:spPr bwMode="white">
              <a:xfrm rot="5263130">
                <a:off x="1860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02" name="AutoShape 14"/>
              <p:cNvSpPr>
                <a:spLocks noChangeArrowheads="1"/>
              </p:cNvSpPr>
              <p:nvPr/>
            </p:nvSpPr>
            <p:spPr bwMode="white">
              <a:xfrm rot="6078280">
                <a:off x="1996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03" name="AutoShape 15"/>
              <p:cNvSpPr>
                <a:spLocks noChangeArrowheads="1"/>
              </p:cNvSpPr>
              <p:nvPr/>
            </p:nvSpPr>
            <p:spPr bwMode="white">
              <a:xfrm rot="6373926">
                <a:off x="2072" y="229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04" name="AutoShape 16"/>
              <p:cNvSpPr>
                <a:spLocks noChangeArrowheads="1"/>
              </p:cNvSpPr>
              <p:nvPr/>
            </p:nvSpPr>
            <p:spPr bwMode="white">
              <a:xfrm rot="6906312">
                <a:off x="2162" y="232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305" name="AutoShape 33"/>
          <p:cNvSpPr>
            <a:spLocks noChangeArrowheads="1"/>
          </p:cNvSpPr>
          <p:nvPr/>
        </p:nvSpPr>
        <p:spPr bwMode="gray">
          <a:xfrm>
            <a:off x="115446" y="2688288"/>
            <a:ext cx="4128700" cy="72821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 sz="2800" dirty="0"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バスに乗る</a:t>
            </a:r>
          </a:p>
        </p:txBody>
      </p:sp>
      <p:sp>
        <p:nvSpPr>
          <p:cNvPr id="1306" name="AutoShape 39"/>
          <p:cNvSpPr>
            <a:spLocks noChangeArrowheads="1"/>
          </p:cNvSpPr>
          <p:nvPr/>
        </p:nvSpPr>
        <p:spPr bwMode="gray">
          <a:xfrm>
            <a:off x="36683" y="1129829"/>
            <a:ext cx="4128699" cy="757267"/>
          </a:xfrm>
          <a:prstGeom prst="roundRect">
            <a:avLst>
              <a:gd name="adj" fmla="val 50000"/>
            </a:avLst>
          </a:prstGeom>
          <a:solidFill>
            <a:srgbClr val="FFC000">
              <a:alpha val="96077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kumimoji="0" lang="ja-JP" altLang="en-US" sz="2800" dirty="0"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食品を買う</a:t>
            </a:r>
          </a:p>
        </p:txBody>
      </p:sp>
      <p:sp>
        <p:nvSpPr>
          <p:cNvPr id="1307" name="AutoShape 30"/>
          <p:cNvSpPr>
            <a:spLocks noChangeArrowheads="1"/>
          </p:cNvSpPr>
          <p:nvPr/>
        </p:nvSpPr>
        <p:spPr bwMode="gray">
          <a:xfrm>
            <a:off x="163852" y="5929690"/>
            <a:ext cx="4001530" cy="728210"/>
          </a:xfrm>
          <a:prstGeom prst="roundRect">
            <a:avLst>
              <a:gd name="adj" fmla="val 50000"/>
            </a:avLst>
          </a:prstGeom>
          <a:solidFill>
            <a:srgbClr val="FFFF00">
              <a:alpha val="96077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kumimoji="0" lang="ja-JP" altLang="en-US" sz="28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服を買う</a:t>
            </a:r>
          </a:p>
        </p:txBody>
      </p:sp>
      <p:sp>
        <p:nvSpPr>
          <p:cNvPr id="1308" name="AutoShape 47"/>
          <p:cNvSpPr>
            <a:spLocks noChangeArrowheads="1"/>
          </p:cNvSpPr>
          <p:nvPr/>
        </p:nvSpPr>
        <p:spPr bwMode="ltGray">
          <a:xfrm flipH="1">
            <a:off x="98951" y="3914706"/>
            <a:ext cx="4128698" cy="651149"/>
          </a:xfrm>
          <a:prstGeom prst="roundRect">
            <a:avLst>
              <a:gd name="adj" fmla="val 50000"/>
            </a:avLst>
          </a:prstGeom>
          <a:solidFill>
            <a:srgbClr val="FF00FF">
              <a:alpha val="70195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kumimoji="0" lang="ja-JP" altLang="en-US" sz="28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オンラインゲームをする</a:t>
            </a:r>
          </a:p>
        </p:txBody>
      </p:sp>
      <p:sp>
        <p:nvSpPr>
          <p:cNvPr id="1309" name="AutoShape 35"/>
          <p:cNvSpPr>
            <a:spLocks noChangeArrowheads="1"/>
          </p:cNvSpPr>
          <p:nvPr/>
        </p:nvSpPr>
        <p:spPr bwMode="gray">
          <a:xfrm>
            <a:off x="159390" y="4848790"/>
            <a:ext cx="3996361" cy="677862"/>
          </a:xfrm>
          <a:prstGeom prst="roundRect">
            <a:avLst>
              <a:gd name="adj" fmla="val 50000"/>
            </a:avLst>
          </a:prstGeom>
          <a:solidFill>
            <a:srgbClr val="66FF66"/>
          </a:solidFill>
          <a:ln w="571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 sz="28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スマホを使う</a:t>
            </a:r>
          </a:p>
        </p:txBody>
      </p:sp>
      <p:pic>
        <p:nvPicPr>
          <p:cNvPr id="1310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60" y="908720"/>
            <a:ext cx="1299808" cy="1299808"/>
          </a:xfrm>
          <a:prstGeom prst="rect">
            <a:avLst/>
          </a:prstGeom>
          <a:noFill/>
        </p:spPr>
      </p:pic>
      <p:pic>
        <p:nvPicPr>
          <p:cNvPr id="1311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298" y="2466541"/>
            <a:ext cx="1780025" cy="993187"/>
          </a:xfrm>
          <a:prstGeom prst="rect">
            <a:avLst/>
          </a:prstGeom>
          <a:noFill/>
        </p:spPr>
      </p:pic>
      <p:pic>
        <p:nvPicPr>
          <p:cNvPr id="1312" name="Picture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738" y="4548105"/>
            <a:ext cx="1381585" cy="1381585"/>
          </a:xfrm>
          <a:prstGeom prst="rect">
            <a:avLst/>
          </a:prstGeom>
          <a:noFill/>
        </p:spPr>
      </p:pic>
      <p:pic>
        <p:nvPicPr>
          <p:cNvPr id="1313" name="Picture 1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724" y="5731141"/>
            <a:ext cx="1205581" cy="1140878"/>
          </a:xfrm>
          <a:prstGeom prst="rect">
            <a:avLst/>
          </a:prstGeom>
          <a:noFill/>
        </p:spPr>
      </p:pic>
      <p:pic>
        <p:nvPicPr>
          <p:cNvPr id="131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941" y="3459729"/>
            <a:ext cx="1178459" cy="1183650"/>
          </a:xfrm>
          <a:prstGeom prst="rect">
            <a:avLst/>
          </a:prstGeom>
        </p:spPr>
      </p:pic>
      <p:sp>
        <p:nvSpPr>
          <p:cNvPr id="1315" name="矢印: 右 5"/>
          <p:cNvSpPr/>
          <p:nvPr/>
        </p:nvSpPr>
        <p:spPr>
          <a:xfrm>
            <a:off x="4340357" y="1253767"/>
            <a:ext cx="551986" cy="4846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316" name="矢印: 右 46"/>
          <p:cNvSpPr/>
          <p:nvPr/>
        </p:nvSpPr>
        <p:spPr>
          <a:xfrm>
            <a:off x="4714474" y="2705355"/>
            <a:ext cx="551986" cy="4846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317" name="四角形: 角を丸くする 47"/>
          <p:cNvSpPr/>
          <p:nvPr/>
        </p:nvSpPr>
        <p:spPr>
          <a:xfrm>
            <a:off x="5282952" y="1051695"/>
            <a:ext cx="3060959" cy="86281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bg2">
                    <a:lumMod val="10000"/>
                  </a:schemeClr>
                </a:solidFill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商品代金</a:t>
            </a:r>
          </a:p>
        </p:txBody>
      </p:sp>
      <p:sp>
        <p:nvSpPr>
          <p:cNvPr id="1318" name="四角形: 角を丸くする 48"/>
          <p:cNvSpPr/>
          <p:nvPr/>
        </p:nvSpPr>
        <p:spPr>
          <a:xfrm>
            <a:off x="5647738" y="2476861"/>
            <a:ext cx="3060959" cy="86281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bg2">
                    <a:lumMod val="10000"/>
                  </a:schemeClr>
                </a:solidFill>
                <a:latin typeface="Wingdings 3" panose="05040102010807070707" pitchFamily="18" charset="2"/>
                <a:ea typeface="ＤＨＰ平成明朝体W7" panose="02020700000000000000" pitchFamily="18" charset="-128"/>
              </a:rPr>
              <a:t>運賃</a:t>
            </a:r>
          </a:p>
        </p:txBody>
      </p:sp>
      <p:sp>
        <p:nvSpPr>
          <p:cNvPr id="1319" name="四角形: 角を丸くする 49"/>
          <p:cNvSpPr/>
          <p:nvPr/>
        </p:nvSpPr>
        <p:spPr>
          <a:xfrm>
            <a:off x="5715643" y="3637570"/>
            <a:ext cx="3060959" cy="86281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bg2">
                    <a:lumMod val="10000"/>
                  </a:schemeClr>
                </a:solidFill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通信料</a:t>
            </a:r>
          </a:p>
        </p:txBody>
      </p:sp>
      <p:sp>
        <p:nvSpPr>
          <p:cNvPr id="1320" name="四角形: 角を丸くする 50"/>
          <p:cNvSpPr/>
          <p:nvPr/>
        </p:nvSpPr>
        <p:spPr>
          <a:xfrm>
            <a:off x="4531857" y="4725800"/>
            <a:ext cx="4514183" cy="86281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2">
                    <a:lumMod val="10000"/>
                  </a:schemeClr>
                </a:solidFill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機器購入・通信契約</a:t>
            </a:r>
          </a:p>
        </p:txBody>
      </p:sp>
      <p:sp>
        <p:nvSpPr>
          <p:cNvPr id="1321" name="四角形: 角を丸くする 51"/>
          <p:cNvSpPr/>
          <p:nvPr/>
        </p:nvSpPr>
        <p:spPr>
          <a:xfrm>
            <a:off x="5357055" y="5897414"/>
            <a:ext cx="3060959" cy="86281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bg2">
                    <a:lumMod val="10000"/>
                  </a:schemeClr>
                </a:solidFill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商品代金</a:t>
            </a:r>
          </a:p>
        </p:txBody>
      </p:sp>
      <p:sp>
        <p:nvSpPr>
          <p:cNvPr id="1322" name="矢印: 右 32"/>
          <p:cNvSpPr/>
          <p:nvPr/>
        </p:nvSpPr>
        <p:spPr>
          <a:xfrm>
            <a:off x="4572000" y="6059264"/>
            <a:ext cx="551986" cy="4846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323" name="矢印: 右 33"/>
          <p:cNvSpPr/>
          <p:nvPr/>
        </p:nvSpPr>
        <p:spPr>
          <a:xfrm>
            <a:off x="4137569" y="5144265"/>
            <a:ext cx="551986" cy="4846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324" name="矢印: 右 34"/>
          <p:cNvSpPr/>
          <p:nvPr/>
        </p:nvSpPr>
        <p:spPr>
          <a:xfrm>
            <a:off x="4847993" y="3852228"/>
            <a:ext cx="551986" cy="4846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pic>
        <p:nvPicPr>
          <p:cNvPr id="1325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024" y="2394543"/>
            <a:ext cx="918829" cy="1039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5" grpId="0" animBg="1"/>
      <p:bldP spid="1306" grpId="0" animBg="1"/>
      <p:bldP spid="1307" grpId="0" animBg="1"/>
      <p:bldP spid="1308" grpId="0" animBg="1"/>
      <p:bldP spid="1309" grpId="0" animBg="1"/>
      <p:bldP spid="1317" grpId="0" animBg="1"/>
      <p:bldP spid="1318" grpId="0" animBg="1"/>
      <p:bldP spid="1319" grpId="0" animBg="1"/>
      <p:bldP spid="1320" grpId="0" animBg="1"/>
      <p:bldP spid="13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roup 6"/>
          <p:cNvGrpSpPr/>
          <p:nvPr/>
        </p:nvGrpSpPr>
        <p:grpSpPr>
          <a:xfrm rot="-3733502" flipH="1" flipV="1">
            <a:off x="4842670" y="4409281"/>
            <a:ext cx="2005012" cy="485775"/>
            <a:chOff x="2532" y="1051"/>
            <a:chExt cx="893" cy="246"/>
          </a:xfrm>
        </p:grpSpPr>
        <p:grpSp>
          <p:nvGrpSpPr>
            <p:cNvPr id="1333" name="Group 7"/>
            <p:cNvGrpSpPr/>
            <p:nvPr/>
          </p:nvGrpSpPr>
          <p:grpSpPr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334" name="AutoShape 8"/>
              <p:cNvSpPr>
                <a:spLocks noChangeArrowheads="1"/>
              </p:cNvSpPr>
              <p:nvPr/>
            </p:nvSpPr>
            <p:spPr bwMode="white">
              <a:xfrm rot="5263130">
                <a:off x="1860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35" name="AutoShape 9"/>
              <p:cNvSpPr>
                <a:spLocks noChangeArrowheads="1"/>
              </p:cNvSpPr>
              <p:nvPr/>
            </p:nvSpPr>
            <p:spPr bwMode="white">
              <a:xfrm rot="6078280">
                <a:off x="1996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36" name="AutoShape 10"/>
              <p:cNvSpPr>
                <a:spLocks noChangeArrowheads="1"/>
              </p:cNvSpPr>
              <p:nvPr/>
            </p:nvSpPr>
            <p:spPr bwMode="white">
              <a:xfrm rot="6373926">
                <a:off x="2072" y="229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37" name="AutoShape 11"/>
              <p:cNvSpPr>
                <a:spLocks noChangeArrowheads="1"/>
              </p:cNvSpPr>
              <p:nvPr/>
            </p:nvSpPr>
            <p:spPr bwMode="white">
              <a:xfrm rot="6906312">
                <a:off x="2162" y="232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338" name="Group 12"/>
            <p:cNvGrpSpPr/>
            <p:nvPr/>
          </p:nvGrpSpPr>
          <p:grpSpPr>
            <a:xfrm rot="1353539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339" name="AutoShape 13"/>
              <p:cNvSpPr>
                <a:spLocks noChangeArrowheads="1"/>
              </p:cNvSpPr>
              <p:nvPr/>
            </p:nvSpPr>
            <p:spPr bwMode="white">
              <a:xfrm rot="5263130">
                <a:off x="1860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40" name="AutoShape 14"/>
              <p:cNvSpPr>
                <a:spLocks noChangeArrowheads="1"/>
              </p:cNvSpPr>
              <p:nvPr/>
            </p:nvSpPr>
            <p:spPr bwMode="white">
              <a:xfrm rot="6078280">
                <a:off x="1996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41" name="AutoShape 15"/>
              <p:cNvSpPr>
                <a:spLocks noChangeArrowheads="1"/>
              </p:cNvSpPr>
              <p:nvPr/>
            </p:nvSpPr>
            <p:spPr bwMode="white">
              <a:xfrm rot="6373926">
                <a:off x="2072" y="229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42" name="AutoShape 16"/>
              <p:cNvSpPr>
                <a:spLocks noChangeArrowheads="1"/>
              </p:cNvSpPr>
              <p:nvPr/>
            </p:nvSpPr>
            <p:spPr bwMode="white">
              <a:xfrm rot="6906312">
                <a:off x="2162" y="232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1343" name="AutoShape 33"/>
          <p:cNvSpPr>
            <a:spLocks noChangeArrowheads="1"/>
          </p:cNvSpPr>
          <p:nvPr/>
        </p:nvSpPr>
        <p:spPr bwMode="gray">
          <a:xfrm>
            <a:off x="115446" y="2688288"/>
            <a:ext cx="4128700" cy="72821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バスツアーに参加する</a:t>
            </a:r>
          </a:p>
        </p:txBody>
      </p:sp>
      <p:sp>
        <p:nvSpPr>
          <p:cNvPr id="1344" name="AutoShape 39"/>
          <p:cNvSpPr>
            <a:spLocks noChangeArrowheads="1"/>
          </p:cNvSpPr>
          <p:nvPr/>
        </p:nvSpPr>
        <p:spPr bwMode="gray">
          <a:xfrm>
            <a:off x="36683" y="1129829"/>
            <a:ext cx="4128699" cy="757267"/>
          </a:xfrm>
          <a:prstGeom prst="roundRect">
            <a:avLst>
              <a:gd name="adj" fmla="val 50000"/>
            </a:avLst>
          </a:prstGeom>
          <a:solidFill>
            <a:srgbClr val="FFC000">
              <a:alpha val="96077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成人式の着物を借りる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ＤＦ平成明朝体W7" panose="02020709000000000000" pitchFamily="17" charset="-128"/>
              <a:ea typeface="ＤＦ平成明朝体W7" panose="02020709000000000000" pitchFamily="17" charset="-128"/>
              <a:cs typeface="+mn-cs"/>
            </a:endParaRPr>
          </a:p>
        </p:txBody>
      </p:sp>
      <p:sp>
        <p:nvSpPr>
          <p:cNvPr id="1345" name="AutoShape 30"/>
          <p:cNvSpPr>
            <a:spLocks noChangeArrowheads="1"/>
          </p:cNvSpPr>
          <p:nvPr/>
        </p:nvSpPr>
        <p:spPr bwMode="gray">
          <a:xfrm>
            <a:off x="163852" y="5929690"/>
            <a:ext cx="4001530" cy="728210"/>
          </a:xfrm>
          <a:prstGeom prst="roundRect">
            <a:avLst>
              <a:gd name="adj" fmla="val 50000"/>
            </a:avLst>
          </a:prstGeom>
          <a:solidFill>
            <a:srgbClr val="FFFF00">
              <a:alpha val="96077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英会話を習う</a:t>
            </a:r>
          </a:p>
        </p:txBody>
      </p:sp>
      <p:sp>
        <p:nvSpPr>
          <p:cNvPr id="1346" name="AutoShape 47"/>
          <p:cNvSpPr>
            <a:spLocks noChangeArrowheads="1"/>
          </p:cNvSpPr>
          <p:nvPr/>
        </p:nvSpPr>
        <p:spPr bwMode="ltGray">
          <a:xfrm flipH="1">
            <a:off x="98951" y="3914706"/>
            <a:ext cx="4128698" cy="651149"/>
          </a:xfrm>
          <a:prstGeom prst="roundRect">
            <a:avLst>
              <a:gd name="adj" fmla="val 50000"/>
            </a:avLst>
          </a:prstGeom>
          <a:solidFill>
            <a:srgbClr val="FF00FF">
              <a:alpha val="70195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アパートを借りる</a:t>
            </a:r>
          </a:p>
        </p:txBody>
      </p:sp>
      <p:sp>
        <p:nvSpPr>
          <p:cNvPr id="1347" name="AutoShape 35"/>
          <p:cNvSpPr>
            <a:spLocks noChangeArrowheads="1"/>
          </p:cNvSpPr>
          <p:nvPr/>
        </p:nvSpPr>
        <p:spPr bwMode="gray">
          <a:xfrm>
            <a:off x="159390" y="4848790"/>
            <a:ext cx="3996361" cy="677862"/>
          </a:xfrm>
          <a:prstGeom prst="roundRect">
            <a:avLst>
              <a:gd name="adj" fmla="val 50000"/>
            </a:avLst>
          </a:prstGeom>
          <a:solidFill>
            <a:srgbClr val="66FF66"/>
          </a:solidFill>
          <a:ln w="571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引っ越しをする</a:t>
            </a:r>
          </a:p>
        </p:txBody>
      </p:sp>
      <p:sp>
        <p:nvSpPr>
          <p:cNvPr id="1348" name="矢印: 右 5"/>
          <p:cNvSpPr/>
          <p:nvPr/>
        </p:nvSpPr>
        <p:spPr>
          <a:xfrm>
            <a:off x="5212275" y="1293189"/>
            <a:ext cx="551986" cy="4846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400" b="1" i="0" u="none" strike="noStrike" kern="1200" cap="none" spc="-300" normalizeH="0" baseline="0" noProof="0" dirty="0">
              <a:ln w="900" cmpd="sng">
                <a:solidFill>
                  <a:srgbClr val="4472C4">
                    <a:satMod val="190000"/>
                    <a:alpha val="55000"/>
                  </a:srgbClr>
                </a:solidFill>
                <a:prstDash val="solid"/>
              </a:ln>
              <a:solidFill>
                <a:srgbClr val="4472C4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472C4">
                    <a:satMod val="190000"/>
                    <a:alpha val="74000"/>
                  </a:srgbClr>
                </a:innerShdw>
              </a:effectLst>
              <a:uLnTx/>
              <a:uFillTx/>
              <a:latin typeface="游ゴシック" panose="020F0502020204030204"/>
              <a:ea typeface="ＤＦ特太ゴシック体" pitchFamily="1" charset="-128"/>
              <a:cs typeface="+mn-cs"/>
            </a:endParaRPr>
          </a:p>
        </p:txBody>
      </p:sp>
      <p:sp>
        <p:nvSpPr>
          <p:cNvPr id="1349" name="矢印: 右 46"/>
          <p:cNvSpPr/>
          <p:nvPr/>
        </p:nvSpPr>
        <p:spPr>
          <a:xfrm>
            <a:off x="5835830" y="2638746"/>
            <a:ext cx="551986" cy="4846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400" b="1" i="0" u="none" strike="noStrike" kern="1200" cap="none" spc="-300" normalizeH="0" baseline="0" noProof="0" dirty="0">
              <a:ln w="900" cmpd="sng">
                <a:solidFill>
                  <a:srgbClr val="4472C4">
                    <a:satMod val="190000"/>
                    <a:alpha val="55000"/>
                  </a:srgbClr>
                </a:solidFill>
                <a:prstDash val="solid"/>
              </a:ln>
              <a:solidFill>
                <a:srgbClr val="4472C4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472C4">
                    <a:satMod val="190000"/>
                    <a:alpha val="74000"/>
                  </a:srgbClr>
                </a:innerShdw>
              </a:effectLst>
              <a:uLnTx/>
              <a:uFillTx/>
              <a:latin typeface="游ゴシック" panose="020F0502020204030204"/>
              <a:ea typeface="ＤＦ特太ゴシック体" pitchFamily="1" charset="-128"/>
              <a:cs typeface="+mn-cs"/>
            </a:endParaRPr>
          </a:p>
        </p:txBody>
      </p:sp>
      <p:sp>
        <p:nvSpPr>
          <p:cNvPr id="1350" name="四角形: 角を丸くする 47"/>
          <p:cNvSpPr/>
          <p:nvPr/>
        </p:nvSpPr>
        <p:spPr>
          <a:xfrm>
            <a:off x="5909733" y="1046182"/>
            <a:ext cx="3060959" cy="86281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レンタル料</a:t>
            </a:r>
          </a:p>
        </p:txBody>
      </p:sp>
      <p:sp>
        <p:nvSpPr>
          <p:cNvPr id="1351" name="四角形: 角を丸くする 48"/>
          <p:cNvSpPr/>
          <p:nvPr/>
        </p:nvSpPr>
        <p:spPr>
          <a:xfrm>
            <a:off x="6537758" y="2451541"/>
            <a:ext cx="2508282" cy="86281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Wingdings 3" panose="05040102010807070707" pitchFamily="18" charset="2"/>
                <a:ea typeface="ＤＨＰ平成明朝体W7" panose="02020700000000000000" pitchFamily="18" charset="-128"/>
                <a:cs typeface="+mn-cs"/>
              </a:rPr>
              <a:t>旅行代金</a:t>
            </a:r>
          </a:p>
        </p:txBody>
      </p:sp>
      <p:sp>
        <p:nvSpPr>
          <p:cNvPr id="1352" name="四角形: 角を丸くする 49"/>
          <p:cNvSpPr/>
          <p:nvPr/>
        </p:nvSpPr>
        <p:spPr>
          <a:xfrm>
            <a:off x="4702274" y="3648687"/>
            <a:ext cx="4393402" cy="86281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家賃・賃貸契約</a:t>
            </a:r>
          </a:p>
        </p:txBody>
      </p:sp>
      <p:sp>
        <p:nvSpPr>
          <p:cNvPr id="1353" name="四角形: 角を丸くする 50"/>
          <p:cNvSpPr/>
          <p:nvPr/>
        </p:nvSpPr>
        <p:spPr>
          <a:xfrm>
            <a:off x="5976731" y="4715008"/>
            <a:ext cx="2793719" cy="86281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契約料</a:t>
            </a:r>
          </a:p>
        </p:txBody>
      </p:sp>
      <p:sp>
        <p:nvSpPr>
          <p:cNvPr id="1354" name="四角形: 角を丸くする 51"/>
          <p:cNvSpPr/>
          <p:nvPr/>
        </p:nvSpPr>
        <p:spPr>
          <a:xfrm>
            <a:off x="5357055" y="5897414"/>
            <a:ext cx="3060959" cy="86281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授業料</a:t>
            </a:r>
          </a:p>
        </p:txBody>
      </p:sp>
      <p:pic>
        <p:nvPicPr>
          <p:cNvPr id="1355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9639" y="772745"/>
            <a:ext cx="1092704" cy="1645801"/>
          </a:xfrm>
          <a:prstGeom prst="rect">
            <a:avLst/>
          </a:prstGeom>
        </p:spPr>
      </p:pic>
      <p:pic>
        <p:nvPicPr>
          <p:cNvPr id="135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99394" y="2898705"/>
            <a:ext cx="936512" cy="572891"/>
          </a:xfrm>
          <a:prstGeom prst="rect">
            <a:avLst/>
          </a:prstGeom>
          <a:noFill/>
        </p:spPr>
      </p:pic>
      <p:pic>
        <p:nvPicPr>
          <p:cNvPr id="135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43" y="2251080"/>
            <a:ext cx="838873" cy="1331348"/>
          </a:xfrm>
          <a:prstGeom prst="rect">
            <a:avLst/>
          </a:prstGeom>
          <a:noFill/>
        </p:spPr>
      </p:pic>
      <p:pic>
        <p:nvPicPr>
          <p:cNvPr id="1358" name="Picture 1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420" y="4909078"/>
            <a:ext cx="961542" cy="806493"/>
          </a:xfrm>
          <a:prstGeom prst="rect">
            <a:avLst/>
          </a:prstGeom>
          <a:noFill/>
        </p:spPr>
      </p:pic>
      <p:pic>
        <p:nvPicPr>
          <p:cNvPr id="1359" name="Picture 1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758004" y="4769847"/>
            <a:ext cx="793968" cy="998818"/>
          </a:xfrm>
          <a:prstGeom prst="rect">
            <a:avLst/>
          </a:prstGeom>
          <a:noFill/>
        </p:spPr>
      </p:pic>
      <p:pic>
        <p:nvPicPr>
          <p:cNvPr id="1360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9431" y="5828953"/>
            <a:ext cx="1127858" cy="847417"/>
          </a:xfrm>
          <a:prstGeom prst="rect">
            <a:avLst/>
          </a:prstGeom>
        </p:spPr>
      </p:pic>
      <p:pic>
        <p:nvPicPr>
          <p:cNvPr id="1361" name="Picture 18"/>
          <p:cNvPicPr>
            <a:picLocks noChangeAspect="1" noChangeArrowheads="1"/>
          </p:cNvPicPr>
          <p:nvPr/>
        </p:nvPicPr>
        <p:blipFill>
          <a:blip r:embed="rId7"/>
          <a:srcRect r="18980"/>
          <a:stretch>
            <a:fillRect/>
          </a:stretch>
        </p:blipFill>
        <p:spPr>
          <a:xfrm>
            <a:off x="2843167" y="3642287"/>
            <a:ext cx="1647719" cy="1093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39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" grpId="0" animBg="1"/>
      <p:bldP spid="1344" grpId="0" animBg="1"/>
      <p:bldP spid="1345" grpId="0" animBg="1"/>
      <p:bldP spid="1346" grpId="0" animBg="1"/>
      <p:bldP spid="1347" grpId="0" animBg="1"/>
      <p:bldP spid="1350" grpId="0" animBg="1"/>
      <p:bldP spid="1351" grpId="0" animBg="1"/>
      <p:bldP spid="1352" grpId="0" animBg="1"/>
      <p:bldP spid="1353" grpId="0" animBg="1"/>
      <p:bldP spid="13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8" name="Group 6"/>
          <p:cNvGrpSpPr/>
          <p:nvPr/>
        </p:nvGrpSpPr>
        <p:grpSpPr>
          <a:xfrm rot="-3733502" flipH="1" flipV="1">
            <a:off x="4842670" y="4409281"/>
            <a:ext cx="2005012" cy="485775"/>
            <a:chOff x="2532" y="1051"/>
            <a:chExt cx="893" cy="246"/>
          </a:xfrm>
        </p:grpSpPr>
        <p:grpSp>
          <p:nvGrpSpPr>
            <p:cNvPr id="1369" name="Group 7"/>
            <p:cNvGrpSpPr/>
            <p:nvPr/>
          </p:nvGrpSpPr>
          <p:grpSpPr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370" name="AutoShape 8"/>
              <p:cNvSpPr>
                <a:spLocks noChangeArrowheads="1"/>
              </p:cNvSpPr>
              <p:nvPr/>
            </p:nvSpPr>
            <p:spPr bwMode="white">
              <a:xfrm rot="5263130">
                <a:off x="1860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71" name="AutoShape 9"/>
              <p:cNvSpPr>
                <a:spLocks noChangeArrowheads="1"/>
              </p:cNvSpPr>
              <p:nvPr/>
            </p:nvSpPr>
            <p:spPr bwMode="white">
              <a:xfrm rot="6078280">
                <a:off x="1996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72" name="AutoShape 10"/>
              <p:cNvSpPr>
                <a:spLocks noChangeArrowheads="1"/>
              </p:cNvSpPr>
              <p:nvPr/>
            </p:nvSpPr>
            <p:spPr bwMode="white">
              <a:xfrm rot="6373926">
                <a:off x="2072" y="229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73" name="AutoShape 11"/>
              <p:cNvSpPr>
                <a:spLocks noChangeArrowheads="1"/>
              </p:cNvSpPr>
              <p:nvPr/>
            </p:nvSpPr>
            <p:spPr bwMode="white">
              <a:xfrm rot="6906312">
                <a:off x="2162" y="232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374" name="Group 12"/>
            <p:cNvGrpSpPr/>
            <p:nvPr/>
          </p:nvGrpSpPr>
          <p:grpSpPr>
            <a:xfrm rot="1353539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375" name="AutoShape 13"/>
              <p:cNvSpPr>
                <a:spLocks noChangeArrowheads="1"/>
              </p:cNvSpPr>
              <p:nvPr/>
            </p:nvSpPr>
            <p:spPr bwMode="white">
              <a:xfrm rot="5263130">
                <a:off x="1860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76" name="AutoShape 14"/>
              <p:cNvSpPr>
                <a:spLocks noChangeArrowheads="1"/>
              </p:cNvSpPr>
              <p:nvPr/>
            </p:nvSpPr>
            <p:spPr bwMode="white">
              <a:xfrm rot="6078280">
                <a:off x="1996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77" name="AutoShape 15"/>
              <p:cNvSpPr>
                <a:spLocks noChangeArrowheads="1"/>
              </p:cNvSpPr>
              <p:nvPr/>
            </p:nvSpPr>
            <p:spPr bwMode="white">
              <a:xfrm rot="6373926">
                <a:off x="2072" y="229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78" name="AutoShape 16"/>
              <p:cNvSpPr>
                <a:spLocks noChangeArrowheads="1"/>
              </p:cNvSpPr>
              <p:nvPr/>
            </p:nvSpPr>
            <p:spPr bwMode="white">
              <a:xfrm rot="6906312">
                <a:off x="2162" y="232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1379" name="AutoShape 33"/>
          <p:cNvSpPr>
            <a:spLocks noChangeArrowheads="1"/>
          </p:cNvSpPr>
          <p:nvPr/>
        </p:nvSpPr>
        <p:spPr bwMode="gray">
          <a:xfrm>
            <a:off x="115446" y="2688288"/>
            <a:ext cx="4128700" cy="72821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保険に入る</a:t>
            </a:r>
          </a:p>
        </p:txBody>
      </p:sp>
      <p:sp>
        <p:nvSpPr>
          <p:cNvPr id="1380" name="AutoShape 39"/>
          <p:cNvSpPr>
            <a:spLocks noChangeArrowheads="1"/>
          </p:cNvSpPr>
          <p:nvPr/>
        </p:nvSpPr>
        <p:spPr bwMode="gray">
          <a:xfrm>
            <a:off x="36683" y="1129829"/>
            <a:ext cx="4128699" cy="757267"/>
          </a:xfrm>
          <a:prstGeom prst="roundRect">
            <a:avLst>
              <a:gd name="adj" fmla="val 50000"/>
            </a:avLst>
          </a:prstGeom>
          <a:solidFill>
            <a:srgbClr val="FFC000">
              <a:alpha val="96077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車を買う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ＤＦ平成明朝体W7" panose="02020709000000000000" pitchFamily="17" charset="-128"/>
              <a:ea typeface="ＤＦ平成明朝体W7" panose="02020709000000000000" pitchFamily="17" charset="-128"/>
              <a:cs typeface="+mn-cs"/>
            </a:endParaRPr>
          </a:p>
        </p:txBody>
      </p:sp>
      <p:sp>
        <p:nvSpPr>
          <p:cNvPr id="1381" name="AutoShape 47"/>
          <p:cNvSpPr>
            <a:spLocks noChangeArrowheads="1"/>
          </p:cNvSpPr>
          <p:nvPr/>
        </p:nvSpPr>
        <p:spPr bwMode="ltGray">
          <a:xfrm flipH="1">
            <a:off x="98951" y="3914706"/>
            <a:ext cx="4128698" cy="651149"/>
          </a:xfrm>
          <a:prstGeom prst="roundRect">
            <a:avLst>
              <a:gd name="adj" fmla="val 50000"/>
            </a:avLst>
          </a:prstGeom>
          <a:solidFill>
            <a:srgbClr val="FF00FF">
              <a:alpha val="70195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住宅ローンを組む</a:t>
            </a:r>
          </a:p>
        </p:txBody>
      </p:sp>
      <p:sp>
        <p:nvSpPr>
          <p:cNvPr id="1382" name="AutoShape 35"/>
          <p:cNvSpPr>
            <a:spLocks noChangeArrowheads="1"/>
          </p:cNvSpPr>
          <p:nvPr/>
        </p:nvSpPr>
        <p:spPr bwMode="gray">
          <a:xfrm>
            <a:off x="141171" y="4875503"/>
            <a:ext cx="3996361" cy="677862"/>
          </a:xfrm>
          <a:prstGeom prst="roundRect">
            <a:avLst>
              <a:gd name="adj" fmla="val 50000"/>
            </a:avLst>
          </a:prstGeom>
          <a:solidFill>
            <a:srgbClr val="66FF66"/>
          </a:solidFill>
          <a:ln w="571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有料老人ホームに入る</a:t>
            </a:r>
          </a:p>
        </p:txBody>
      </p:sp>
      <p:sp>
        <p:nvSpPr>
          <p:cNvPr id="1383" name="矢印: 右 5"/>
          <p:cNvSpPr/>
          <p:nvPr/>
        </p:nvSpPr>
        <p:spPr>
          <a:xfrm>
            <a:off x="4296007" y="1379945"/>
            <a:ext cx="551986" cy="4846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400" b="1" i="0" u="none" strike="noStrike" kern="1200" cap="none" spc="-300" normalizeH="0" baseline="0" noProof="0" dirty="0">
              <a:ln w="900" cmpd="sng">
                <a:solidFill>
                  <a:srgbClr val="4472C4">
                    <a:satMod val="190000"/>
                    <a:alpha val="55000"/>
                  </a:srgbClr>
                </a:solidFill>
                <a:prstDash val="solid"/>
              </a:ln>
              <a:solidFill>
                <a:srgbClr val="4472C4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472C4">
                    <a:satMod val="190000"/>
                    <a:alpha val="74000"/>
                  </a:srgbClr>
                </a:innerShdw>
              </a:effectLst>
              <a:uLnTx/>
              <a:uFillTx/>
              <a:latin typeface="游ゴシック" panose="020F0502020204030204"/>
              <a:ea typeface="ＤＦ特太ゴシック体" pitchFamily="1" charset="-128"/>
              <a:cs typeface="+mn-cs"/>
            </a:endParaRPr>
          </a:p>
        </p:txBody>
      </p:sp>
      <p:sp>
        <p:nvSpPr>
          <p:cNvPr id="1384" name="矢印: 右 46"/>
          <p:cNvSpPr/>
          <p:nvPr/>
        </p:nvSpPr>
        <p:spPr>
          <a:xfrm>
            <a:off x="4870826" y="2770486"/>
            <a:ext cx="551986" cy="4846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400" b="1" i="0" u="none" strike="noStrike" kern="1200" cap="none" spc="-300" normalizeH="0" baseline="0" noProof="0" dirty="0">
              <a:ln w="900" cmpd="sng">
                <a:solidFill>
                  <a:srgbClr val="4472C4">
                    <a:satMod val="190000"/>
                    <a:alpha val="55000"/>
                  </a:srgbClr>
                </a:solidFill>
                <a:prstDash val="solid"/>
              </a:ln>
              <a:solidFill>
                <a:srgbClr val="4472C4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472C4">
                    <a:satMod val="190000"/>
                    <a:alpha val="74000"/>
                  </a:srgbClr>
                </a:innerShdw>
              </a:effectLst>
              <a:uLnTx/>
              <a:uFillTx/>
              <a:latin typeface="游ゴシック" panose="020F0502020204030204"/>
              <a:ea typeface="ＤＦ特太ゴシック体" pitchFamily="1" charset="-128"/>
              <a:cs typeface="+mn-cs"/>
            </a:endParaRPr>
          </a:p>
        </p:txBody>
      </p:sp>
      <p:sp>
        <p:nvSpPr>
          <p:cNvPr id="1385" name="四角形: 角を丸くする 47"/>
          <p:cNvSpPr/>
          <p:nvPr/>
        </p:nvSpPr>
        <p:spPr>
          <a:xfrm>
            <a:off x="4978619" y="1046182"/>
            <a:ext cx="3992074" cy="86281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代金・手続手数料</a:t>
            </a:r>
          </a:p>
        </p:txBody>
      </p:sp>
      <p:sp>
        <p:nvSpPr>
          <p:cNvPr id="1386" name="四角形: 角を丸くする 48"/>
          <p:cNvSpPr/>
          <p:nvPr/>
        </p:nvSpPr>
        <p:spPr>
          <a:xfrm>
            <a:off x="5644834" y="2516843"/>
            <a:ext cx="2508282" cy="86281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Wingdings 3" panose="05040102010807070707" pitchFamily="18" charset="2"/>
                <a:ea typeface="ＤＨＰ平成明朝体W7" panose="02020700000000000000" pitchFamily="18" charset="-128"/>
                <a:cs typeface="+mn-cs"/>
              </a:rPr>
              <a:t>保険料</a:t>
            </a:r>
          </a:p>
        </p:txBody>
      </p:sp>
      <p:sp>
        <p:nvSpPr>
          <p:cNvPr id="1387" name="四角形: 角を丸くする 49"/>
          <p:cNvSpPr/>
          <p:nvPr/>
        </p:nvSpPr>
        <p:spPr>
          <a:xfrm>
            <a:off x="4702274" y="3648687"/>
            <a:ext cx="4393402" cy="86281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ローン契約</a:t>
            </a:r>
          </a:p>
        </p:txBody>
      </p:sp>
      <p:sp>
        <p:nvSpPr>
          <p:cNvPr id="1388" name="四角形: 角を丸くする 50"/>
          <p:cNvSpPr/>
          <p:nvPr/>
        </p:nvSpPr>
        <p:spPr>
          <a:xfrm>
            <a:off x="4531857" y="4725800"/>
            <a:ext cx="4514183" cy="86281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契約</a:t>
            </a:r>
          </a:p>
        </p:txBody>
      </p:sp>
      <p:pic>
        <p:nvPicPr>
          <p:cNvPr id="1389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555775" y="772235"/>
            <a:ext cx="1608687" cy="1491955"/>
          </a:xfrm>
          <a:prstGeom prst="rect">
            <a:avLst/>
          </a:prstGeom>
          <a:noFill/>
        </p:spPr>
      </p:pic>
      <p:pic>
        <p:nvPicPr>
          <p:cNvPr id="139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83" y="2442825"/>
            <a:ext cx="1358566" cy="1183650"/>
          </a:xfrm>
          <a:prstGeom prst="rect">
            <a:avLst/>
          </a:prstGeom>
          <a:noFill/>
        </p:spPr>
      </p:pic>
      <p:pic>
        <p:nvPicPr>
          <p:cNvPr id="1391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021" y="3490953"/>
            <a:ext cx="1550795" cy="1288113"/>
          </a:xfrm>
          <a:prstGeom prst="rect">
            <a:avLst/>
          </a:prstGeom>
          <a:noFill/>
        </p:spPr>
      </p:pic>
      <p:pic>
        <p:nvPicPr>
          <p:cNvPr id="1392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569" y="4741988"/>
            <a:ext cx="1495664" cy="1200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6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9" grpId="0" animBg="1"/>
      <p:bldP spid="1380" grpId="0" animBg="1"/>
      <p:bldP spid="1381" grpId="0" animBg="1"/>
      <p:bldP spid="1382" grpId="0" animBg="1"/>
      <p:bldP spid="1385" grpId="0" animBg="1"/>
      <p:bldP spid="1386" grpId="0" animBg="1"/>
      <p:bldP spid="1387" grpId="0" animBg="1"/>
      <p:bldP spid="13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roup 6"/>
          <p:cNvGrpSpPr/>
          <p:nvPr/>
        </p:nvGrpSpPr>
        <p:grpSpPr>
          <a:xfrm rot="-3733502" flipH="1" flipV="1">
            <a:off x="4842670" y="4409281"/>
            <a:ext cx="2005012" cy="485775"/>
            <a:chOff x="2532" y="1051"/>
            <a:chExt cx="893" cy="246"/>
          </a:xfrm>
        </p:grpSpPr>
        <p:grpSp>
          <p:nvGrpSpPr>
            <p:cNvPr id="1400" name="Group 7"/>
            <p:cNvGrpSpPr/>
            <p:nvPr/>
          </p:nvGrpSpPr>
          <p:grpSpPr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401" name="AutoShape 8"/>
              <p:cNvSpPr>
                <a:spLocks noChangeArrowheads="1"/>
              </p:cNvSpPr>
              <p:nvPr/>
            </p:nvSpPr>
            <p:spPr bwMode="white">
              <a:xfrm rot="5263130">
                <a:off x="1860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02" name="AutoShape 9"/>
              <p:cNvSpPr>
                <a:spLocks noChangeArrowheads="1"/>
              </p:cNvSpPr>
              <p:nvPr/>
            </p:nvSpPr>
            <p:spPr bwMode="white">
              <a:xfrm rot="6078280">
                <a:off x="1996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03" name="AutoShape 10"/>
              <p:cNvSpPr>
                <a:spLocks noChangeArrowheads="1"/>
              </p:cNvSpPr>
              <p:nvPr/>
            </p:nvSpPr>
            <p:spPr bwMode="white">
              <a:xfrm rot="6373926">
                <a:off x="2072" y="229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04" name="AutoShape 11"/>
              <p:cNvSpPr>
                <a:spLocks noChangeArrowheads="1"/>
              </p:cNvSpPr>
              <p:nvPr/>
            </p:nvSpPr>
            <p:spPr bwMode="white">
              <a:xfrm rot="6906312">
                <a:off x="2162" y="232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405" name="Group 12"/>
            <p:cNvGrpSpPr/>
            <p:nvPr/>
          </p:nvGrpSpPr>
          <p:grpSpPr>
            <a:xfrm rot="1353539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406" name="AutoShape 13"/>
              <p:cNvSpPr>
                <a:spLocks noChangeArrowheads="1"/>
              </p:cNvSpPr>
              <p:nvPr/>
            </p:nvSpPr>
            <p:spPr bwMode="white">
              <a:xfrm rot="5263130">
                <a:off x="1860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07" name="AutoShape 14"/>
              <p:cNvSpPr>
                <a:spLocks noChangeArrowheads="1"/>
              </p:cNvSpPr>
              <p:nvPr/>
            </p:nvSpPr>
            <p:spPr bwMode="white">
              <a:xfrm rot="6078280">
                <a:off x="1996" y="2275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08" name="AutoShape 15"/>
              <p:cNvSpPr>
                <a:spLocks noChangeArrowheads="1"/>
              </p:cNvSpPr>
              <p:nvPr/>
            </p:nvSpPr>
            <p:spPr bwMode="white">
              <a:xfrm rot="6373926">
                <a:off x="2072" y="229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09" name="AutoShape 16"/>
              <p:cNvSpPr>
                <a:spLocks noChangeArrowheads="1"/>
              </p:cNvSpPr>
              <p:nvPr/>
            </p:nvSpPr>
            <p:spPr bwMode="white">
              <a:xfrm rot="6906312">
                <a:off x="2162" y="2327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1410" name="グループ化 11"/>
          <p:cNvGrpSpPr>
            <a:grpSpLocks noChangeAspect="1"/>
          </p:cNvGrpSpPr>
          <p:nvPr/>
        </p:nvGrpSpPr>
        <p:grpSpPr>
          <a:xfrm>
            <a:off x="3171896" y="1913475"/>
            <a:ext cx="3004046" cy="2924995"/>
            <a:chOff x="4168775" y="2769879"/>
            <a:chExt cx="2292350" cy="2232287"/>
          </a:xfrm>
        </p:grpSpPr>
        <p:sp>
          <p:nvSpPr>
            <p:cNvPr id="1411" name="円/楕円 1"/>
            <p:cNvSpPr/>
            <p:nvPr/>
          </p:nvSpPr>
          <p:spPr>
            <a:xfrm>
              <a:off x="4168775" y="2769879"/>
              <a:ext cx="2292350" cy="2232287"/>
            </a:xfrm>
            <a:prstGeom prst="ellipse">
              <a:avLst/>
            </a:prstGeom>
            <a:gradFill>
              <a:gsLst>
                <a:gs pos="48000">
                  <a:srgbClr val="FF0000"/>
                </a:gs>
                <a:gs pos="8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defRPr/>
              </a:pPr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412" name="Text Box 17"/>
            <p:cNvSpPr txBox="1">
              <a:spLocks noChangeArrowheads="1"/>
            </p:cNvSpPr>
            <p:nvPr/>
          </p:nvSpPr>
          <p:spPr bwMode="black">
            <a:xfrm>
              <a:off x="4198937" y="3314437"/>
              <a:ext cx="2232025" cy="14159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kumimoji="0" lang="ja-JP" altLang="en-US" sz="7200" b="1" dirty="0">
                  <a:solidFill>
                    <a:srgbClr val="FFFF00"/>
                  </a:solidFill>
                  <a:cs typeface="Arial" charset="0"/>
                </a:rPr>
                <a:t>契約</a:t>
              </a:r>
            </a:p>
            <a:p>
              <a:pPr algn="ctr"/>
              <a:endParaRPr kumimoji="0" lang="ja-JP" altLang="en-US" sz="1400" b="1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sp>
        <p:nvSpPr>
          <p:cNvPr id="1413" name="AutoShape 39"/>
          <p:cNvSpPr>
            <a:spLocks noChangeArrowheads="1"/>
          </p:cNvSpPr>
          <p:nvPr/>
        </p:nvSpPr>
        <p:spPr bwMode="gray">
          <a:xfrm>
            <a:off x="502924" y="2700035"/>
            <a:ext cx="2073829" cy="523322"/>
          </a:xfrm>
          <a:prstGeom prst="roundRect">
            <a:avLst>
              <a:gd name="adj" fmla="val 50000"/>
            </a:avLst>
          </a:prstGeom>
          <a:solidFill>
            <a:srgbClr val="FFC000">
              <a:alpha val="96077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kumimoji="0" lang="ja-JP" altLang="en-US" sz="2800" dirty="0"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食品を買う</a:t>
            </a:r>
          </a:p>
        </p:txBody>
      </p:sp>
      <p:sp>
        <p:nvSpPr>
          <p:cNvPr id="1414" name="AutoShape 33"/>
          <p:cNvSpPr>
            <a:spLocks noChangeArrowheads="1"/>
          </p:cNvSpPr>
          <p:nvPr/>
        </p:nvSpPr>
        <p:spPr bwMode="gray">
          <a:xfrm>
            <a:off x="6520224" y="1845551"/>
            <a:ext cx="2109439" cy="523322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 sz="2800" dirty="0"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バスに乗る</a:t>
            </a:r>
          </a:p>
        </p:txBody>
      </p:sp>
      <p:sp>
        <p:nvSpPr>
          <p:cNvPr id="1415" name="AutoShape 47"/>
          <p:cNvSpPr>
            <a:spLocks noChangeArrowheads="1"/>
          </p:cNvSpPr>
          <p:nvPr/>
        </p:nvSpPr>
        <p:spPr bwMode="ltGray">
          <a:xfrm flipH="1">
            <a:off x="0" y="1115370"/>
            <a:ext cx="3851920" cy="523322"/>
          </a:xfrm>
          <a:prstGeom prst="roundRect">
            <a:avLst>
              <a:gd name="adj" fmla="val 50000"/>
            </a:avLst>
          </a:prstGeom>
          <a:solidFill>
            <a:srgbClr val="FF00FF">
              <a:alpha val="70195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>
              <a:spcBef>
                <a:spcPct val="50000"/>
              </a:spcBef>
              <a:defRPr/>
            </a:pPr>
            <a:r>
              <a:rPr kumimoji="0" lang="ja-JP" altLang="en-US" sz="28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オンラインゲームをする</a:t>
            </a:r>
          </a:p>
        </p:txBody>
      </p:sp>
      <p:sp>
        <p:nvSpPr>
          <p:cNvPr id="1416" name="AutoShape 35"/>
          <p:cNvSpPr>
            <a:spLocks noChangeArrowheads="1"/>
          </p:cNvSpPr>
          <p:nvPr/>
        </p:nvSpPr>
        <p:spPr bwMode="gray">
          <a:xfrm>
            <a:off x="472362" y="1903495"/>
            <a:ext cx="2292350" cy="523322"/>
          </a:xfrm>
          <a:prstGeom prst="roundRect">
            <a:avLst>
              <a:gd name="adj" fmla="val 50000"/>
            </a:avLst>
          </a:prstGeom>
          <a:solidFill>
            <a:srgbClr val="66FF66"/>
          </a:solidFill>
          <a:ln w="571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 sz="28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スマホを使う</a:t>
            </a:r>
          </a:p>
        </p:txBody>
      </p:sp>
      <p:sp>
        <p:nvSpPr>
          <p:cNvPr id="1417" name="AutoShape 30"/>
          <p:cNvSpPr>
            <a:spLocks noChangeArrowheads="1"/>
          </p:cNvSpPr>
          <p:nvPr/>
        </p:nvSpPr>
        <p:spPr bwMode="gray">
          <a:xfrm>
            <a:off x="6993031" y="2616666"/>
            <a:ext cx="1671844" cy="527490"/>
          </a:xfrm>
          <a:prstGeom prst="roundRect">
            <a:avLst>
              <a:gd name="adj" fmla="val 50000"/>
            </a:avLst>
          </a:prstGeom>
          <a:solidFill>
            <a:srgbClr val="FFFF00">
              <a:alpha val="96077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kumimoji="0" lang="ja-JP" altLang="en-US" sz="28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服を買う</a:t>
            </a:r>
          </a:p>
        </p:txBody>
      </p:sp>
      <p:sp>
        <p:nvSpPr>
          <p:cNvPr id="1418" name="AutoShape 39"/>
          <p:cNvSpPr>
            <a:spLocks noChangeArrowheads="1"/>
          </p:cNvSpPr>
          <p:nvPr/>
        </p:nvSpPr>
        <p:spPr bwMode="gray">
          <a:xfrm>
            <a:off x="2719627" y="503589"/>
            <a:ext cx="3851920" cy="523323"/>
          </a:xfrm>
          <a:prstGeom prst="roundRect">
            <a:avLst>
              <a:gd name="adj" fmla="val 50000"/>
            </a:avLst>
          </a:prstGeom>
          <a:solidFill>
            <a:srgbClr val="FFC000">
              <a:alpha val="96077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成人式の着物を借りる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ＤＦ平成明朝体W7" panose="02020709000000000000" pitchFamily="17" charset="-128"/>
              <a:ea typeface="ＤＦ平成明朝体W7" panose="02020709000000000000" pitchFamily="17" charset="-128"/>
              <a:cs typeface="+mn-cs"/>
            </a:endParaRPr>
          </a:p>
        </p:txBody>
      </p:sp>
      <p:sp>
        <p:nvSpPr>
          <p:cNvPr id="1419" name="AutoShape 33"/>
          <p:cNvSpPr>
            <a:spLocks noChangeArrowheads="1"/>
          </p:cNvSpPr>
          <p:nvPr/>
        </p:nvSpPr>
        <p:spPr bwMode="gray">
          <a:xfrm>
            <a:off x="2713307" y="5561349"/>
            <a:ext cx="3829324" cy="523323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バスツアーに参加する</a:t>
            </a:r>
          </a:p>
        </p:txBody>
      </p:sp>
      <p:sp>
        <p:nvSpPr>
          <p:cNvPr id="1420" name="AutoShape 47"/>
          <p:cNvSpPr>
            <a:spLocks noChangeArrowheads="1"/>
          </p:cNvSpPr>
          <p:nvPr/>
        </p:nvSpPr>
        <p:spPr bwMode="ltGray">
          <a:xfrm flipH="1">
            <a:off x="5806014" y="4920506"/>
            <a:ext cx="2928478" cy="523323"/>
          </a:xfrm>
          <a:prstGeom prst="roundRect">
            <a:avLst>
              <a:gd name="adj" fmla="val 50000"/>
            </a:avLst>
          </a:prstGeom>
          <a:solidFill>
            <a:srgbClr val="FF00FF">
              <a:alpha val="70195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アパートを借りる</a:t>
            </a:r>
          </a:p>
        </p:txBody>
      </p:sp>
      <p:sp>
        <p:nvSpPr>
          <p:cNvPr id="1421" name="AutoShape 35"/>
          <p:cNvSpPr>
            <a:spLocks noChangeArrowheads="1"/>
          </p:cNvSpPr>
          <p:nvPr/>
        </p:nvSpPr>
        <p:spPr bwMode="gray">
          <a:xfrm>
            <a:off x="6501252" y="4183282"/>
            <a:ext cx="2519379" cy="523323"/>
          </a:xfrm>
          <a:prstGeom prst="roundRect">
            <a:avLst>
              <a:gd name="adj" fmla="val 50000"/>
            </a:avLst>
          </a:prstGeom>
          <a:solidFill>
            <a:srgbClr val="66FF66"/>
          </a:solidFill>
          <a:ln w="571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引っ越しをする</a:t>
            </a:r>
          </a:p>
        </p:txBody>
      </p:sp>
      <p:sp>
        <p:nvSpPr>
          <p:cNvPr id="1422" name="AutoShape 30"/>
          <p:cNvSpPr>
            <a:spLocks noChangeArrowheads="1"/>
          </p:cNvSpPr>
          <p:nvPr/>
        </p:nvSpPr>
        <p:spPr bwMode="gray">
          <a:xfrm>
            <a:off x="465354" y="4157875"/>
            <a:ext cx="2292351" cy="523323"/>
          </a:xfrm>
          <a:prstGeom prst="roundRect">
            <a:avLst>
              <a:gd name="adj" fmla="val 50000"/>
            </a:avLst>
          </a:prstGeom>
          <a:solidFill>
            <a:srgbClr val="FFFF00">
              <a:alpha val="96077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英会話を習う</a:t>
            </a:r>
          </a:p>
        </p:txBody>
      </p:sp>
      <p:sp>
        <p:nvSpPr>
          <p:cNvPr id="1423" name="AutoShape 39"/>
          <p:cNvSpPr>
            <a:spLocks noChangeArrowheads="1"/>
          </p:cNvSpPr>
          <p:nvPr/>
        </p:nvSpPr>
        <p:spPr bwMode="gray">
          <a:xfrm>
            <a:off x="7001172" y="3380694"/>
            <a:ext cx="1732231" cy="523323"/>
          </a:xfrm>
          <a:prstGeom prst="roundRect">
            <a:avLst>
              <a:gd name="adj" fmla="val 50000"/>
            </a:avLst>
          </a:prstGeom>
          <a:solidFill>
            <a:srgbClr val="FFC000">
              <a:alpha val="96077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車を買う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ＤＦ平成明朝体W7" panose="02020709000000000000" pitchFamily="17" charset="-128"/>
              <a:ea typeface="ＤＦ平成明朝体W7" panose="02020709000000000000" pitchFamily="17" charset="-128"/>
              <a:cs typeface="+mn-cs"/>
            </a:endParaRPr>
          </a:p>
        </p:txBody>
      </p:sp>
      <p:sp>
        <p:nvSpPr>
          <p:cNvPr id="1424" name="AutoShape 33"/>
          <p:cNvSpPr>
            <a:spLocks noChangeArrowheads="1"/>
          </p:cNvSpPr>
          <p:nvPr/>
        </p:nvSpPr>
        <p:spPr bwMode="gray">
          <a:xfrm>
            <a:off x="452415" y="3548799"/>
            <a:ext cx="2126441" cy="523323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保険に入る</a:t>
            </a:r>
          </a:p>
        </p:txBody>
      </p:sp>
      <p:sp>
        <p:nvSpPr>
          <p:cNvPr id="1425" name="AutoShape 47"/>
          <p:cNvSpPr>
            <a:spLocks noChangeArrowheads="1"/>
          </p:cNvSpPr>
          <p:nvPr/>
        </p:nvSpPr>
        <p:spPr bwMode="ltGray">
          <a:xfrm flipH="1">
            <a:off x="354584" y="4866700"/>
            <a:ext cx="3149926" cy="523323"/>
          </a:xfrm>
          <a:prstGeom prst="roundRect">
            <a:avLst>
              <a:gd name="adj" fmla="val 50000"/>
            </a:avLst>
          </a:prstGeom>
          <a:solidFill>
            <a:srgbClr val="FF00FF">
              <a:alpha val="70195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住宅ローンを組む</a:t>
            </a:r>
          </a:p>
        </p:txBody>
      </p:sp>
      <p:sp>
        <p:nvSpPr>
          <p:cNvPr id="1426" name="AutoShape 35"/>
          <p:cNvSpPr>
            <a:spLocks noChangeArrowheads="1"/>
          </p:cNvSpPr>
          <p:nvPr/>
        </p:nvSpPr>
        <p:spPr bwMode="gray">
          <a:xfrm>
            <a:off x="5553601" y="1130049"/>
            <a:ext cx="3590399" cy="523322"/>
          </a:xfrm>
          <a:prstGeom prst="roundRect">
            <a:avLst>
              <a:gd name="adj" fmla="val 50000"/>
            </a:avLst>
          </a:prstGeom>
          <a:solidFill>
            <a:srgbClr val="66FF66"/>
          </a:solidFill>
          <a:ln w="571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有料老人ホームに入る</a:t>
            </a:r>
          </a:p>
        </p:txBody>
      </p:sp>
      <p:sp>
        <p:nvSpPr>
          <p:cNvPr id="1427" name="矢印: 下 2"/>
          <p:cNvSpPr/>
          <p:nvPr/>
        </p:nvSpPr>
        <p:spPr>
          <a:xfrm>
            <a:off x="4452582" y="1387330"/>
            <a:ext cx="338328" cy="523323"/>
          </a:xfrm>
          <a:prstGeom prst="downArrow">
            <a:avLst>
              <a:gd name="adj1" fmla="val 35899"/>
              <a:gd name="adj2" fmla="val 6645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428" name="矢印: 下 61"/>
          <p:cNvSpPr/>
          <p:nvPr/>
        </p:nvSpPr>
        <p:spPr>
          <a:xfrm rot="1863579">
            <a:off x="5337348" y="1601476"/>
            <a:ext cx="338328" cy="523323"/>
          </a:xfrm>
          <a:prstGeom prst="downArrow">
            <a:avLst>
              <a:gd name="adj1" fmla="val 35899"/>
              <a:gd name="adj2" fmla="val 6645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429" name="矢印: 下 62"/>
          <p:cNvSpPr/>
          <p:nvPr/>
        </p:nvSpPr>
        <p:spPr>
          <a:xfrm rot="3446037">
            <a:off x="5925656" y="2086238"/>
            <a:ext cx="338328" cy="523323"/>
          </a:xfrm>
          <a:prstGeom prst="downArrow">
            <a:avLst>
              <a:gd name="adj1" fmla="val 35899"/>
              <a:gd name="adj2" fmla="val 6645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430" name="矢印: 下 63"/>
          <p:cNvSpPr/>
          <p:nvPr/>
        </p:nvSpPr>
        <p:spPr>
          <a:xfrm rot="10800000">
            <a:off x="4499498" y="4857835"/>
            <a:ext cx="338328" cy="523323"/>
          </a:xfrm>
          <a:prstGeom prst="downArrow">
            <a:avLst>
              <a:gd name="adj1" fmla="val 35899"/>
              <a:gd name="adj2" fmla="val 6645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431" name="矢印: 下 64"/>
          <p:cNvSpPr/>
          <p:nvPr/>
        </p:nvSpPr>
        <p:spPr>
          <a:xfrm rot="5899848">
            <a:off x="6273111" y="3315727"/>
            <a:ext cx="338328" cy="523323"/>
          </a:xfrm>
          <a:prstGeom prst="downArrow">
            <a:avLst>
              <a:gd name="adj1" fmla="val 35899"/>
              <a:gd name="adj2" fmla="val 6645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432" name="矢印: 下 67"/>
          <p:cNvSpPr/>
          <p:nvPr/>
        </p:nvSpPr>
        <p:spPr>
          <a:xfrm rot="7032632">
            <a:off x="6059723" y="3953408"/>
            <a:ext cx="338328" cy="523323"/>
          </a:xfrm>
          <a:prstGeom prst="downArrow">
            <a:avLst>
              <a:gd name="adj1" fmla="val 35899"/>
              <a:gd name="adj2" fmla="val 6645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433" name="矢印: 下 68"/>
          <p:cNvSpPr/>
          <p:nvPr/>
        </p:nvSpPr>
        <p:spPr>
          <a:xfrm rot="8396396">
            <a:off x="5523944" y="4522452"/>
            <a:ext cx="338328" cy="523323"/>
          </a:xfrm>
          <a:prstGeom prst="downArrow">
            <a:avLst>
              <a:gd name="adj1" fmla="val 35899"/>
              <a:gd name="adj2" fmla="val 6645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434" name="矢印: 下 69"/>
          <p:cNvSpPr/>
          <p:nvPr/>
        </p:nvSpPr>
        <p:spPr>
          <a:xfrm rot="4881053">
            <a:off x="6228206" y="2696667"/>
            <a:ext cx="338328" cy="523323"/>
          </a:xfrm>
          <a:prstGeom prst="downArrow">
            <a:avLst>
              <a:gd name="adj1" fmla="val 35899"/>
              <a:gd name="adj2" fmla="val 6645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435" name="矢印: 下 70"/>
          <p:cNvSpPr/>
          <p:nvPr/>
        </p:nvSpPr>
        <p:spPr>
          <a:xfrm rot="13131107">
            <a:off x="3485405" y="4521065"/>
            <a:ext cx="338328" cy="523323"/>
          </a:xfrm>
          <a:prstGeom prst="downArrow">
            <a:avLst>
              <a:gd name="adj1" fmla="val 35899"/>
              <a:gd name="adj2" fmla="val 6645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436" name="矢印: 下 71"/>
          <p:cNvSpPr/>
          <p:nvPr/>
        </p:nvSpPr>
        <p:spPr>
          <a:xfrm rot="14413345">
            <a:off x="2948674" y="3944682"/>
            <a:ext cx="338328" cy="523323"/>
          </a:xfrm>
          <a:prstGeom prst="downArrow">
            <a:avLst>
              <a:gd name="adj1" fmla="val 35899"/>
              <a:gd name="adj2" fmla="val 6645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437" name="矢印: 下 72"/>
          <p:cNvSpPr/>
          <p:nvPr/>
        </p:nvSpPr>
        <p:spPr>
          <a:xfrm rot="15823275">
            <a:off x="2770266" y="3405849"/>
            <a:ext cx="338328" cy="523323"/>
          </a:xfrm>
          <a:prstGeom prst="downArrow">
            <a:avLst>
              <a:gd name="adj1" fmla="val 35899"/>
              <a:gd name="adj2" fmla="val 6645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438" name="矢印: 下 73"/>
          <p:cNvSpPr/>
          <p:nvPr/>
        </p:nvSpPr>
        <p:spPr>
          <a:xfrm rot="17022996">
            <a:off x="2788339" y="2812585"/>
            <a:ext cx="338328" cy="516832"/>
          </a:xfrm>
          <a:prstGeom prst="downArrow">
            <a:avLst>
              <a:gd name="adj1" fmla="val 35899"/>
              <a:gd name="adj2" fmla="val 6645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439" name="矢印: 下 74"/>
          <p:cNvSpPr/>
          <p:nvPr/>
        </p:nvSpPr>
        <p:spPr>
          <a:xfrm rot="18337034">
            <a:off x="2991323" y="2212621"/>
            <a:ext cx="338328" cy="523323"/>
          </a:xfrm>
          <a:prstGeom prst="downArrow">
            <a:avLst>
              <a:gd name="adj1" fmla="val 35899"/>
              <a:gd name="adj2" fmla="val 6645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440" name="矢印: 下 75"/>
          <p:cNvSpPr/>
          <p:nvPr/>
        </p:nvSpPr>
        <p:spPr>
          <a:xfrm rot="19668462">
            <a:off x="3537308" y="1669435"/>
            <a:ext cx="338328" cy="523323"/>
          </a:xfrm>
          <a:prstGeom prst="downArrow">
            <a:avLst>
              <a:gd name="adj1" fmla="val 35899"/>
              <a:gd name="adj2" fmla="val 66451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" grpId="0" animBg="1"/>
      <p:bldP spid="1414" grpId="0" animBg="1"/>
      <p:bldP spid="1415" grpId="0" animBg="1"/>
      <p:bldP spid="1416" grpId="0" animBg="1"/>
      <p:bldP spid="1417" grpId="0" animBg="1"/>
      <p:bldP spid="1418" grpId="0" animBg="1"/>
      <p:bldP spid="1419" grpId="0" animBg="1"/>
      <p:bldP spid="1420" grpId="0" animBg="1"/>
      <p:bldP spid="1421" grpId="0" animBg="1"/>
      <p:bldP spid="1422" grpId="0" animBg="1"/>
      <p:bldP spid="1423" grpId="0" animBg="1"/>
      <p:bldP spid="1424" grpId="0" animBg="1"/>
      <p:bldP spid="1425" grpId="0" animBg="1"/>
      <p:bldP spid="14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角丸四角形 21"/>
          <p:cNvSpPr/>
          <p:nvPr/>
        </p:nvSpPr>
        <p:spPr>
          <a:xfrm>
            <a:off x="247349" y="188640"/>
            <a:ext cx="8649301" cy="129614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成年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になると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ＤＨＰ特太ゴシック体" panose="020B0500000000000000" pitchFamily="50" charset="-128"/>
              <a:ea typeface="ＤＨＰ特太ゴシック体" panose="020B0500000000000000" pitchFamily="50" charset="-128"/>
              <a:cs typeface="+mn-cs"/>
            </a:endParaRPr>
          </a:p>
        </p:txBody>
      </p:sp>
      <p:sp>
        <p:nvSpPr>
          <p:cNvPr id="1201" name="角丸四角形 21"/>
          <p:cNvSpPr/>
          <p:nvPr/>
        </p:nvSpPr>
        <p:spPr>
          <a:xfrm>
            <a:off x="247349" y="1700808"/>
            <a:ext cx="8649301" cy="2160240"/>
          </a:xfrm>
          <a:prstGeom prst="roundRect">
            <a:avLst>
              <a:gd name="adj" fmla="val 1227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親権者の同意がなくても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ひとり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で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契約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ができます</a:t>
            </a:r>
          </a:p>
        </p:txBody>
      </p:sp>
      <p:sp>
        <p:nvSpPr>
          <p:cNvPr id="1202" name="タイトル 10"/>
          <p:cNvSpPr>
            <a:spLocks noGrp="1"/>
          </p:cNvSpPr>
          <p:nvPr>
            <p:ph type="title"/>
          </p:nvPr>
        </p:nvSpPr>
        <p:spPr>
          <a:xfrm>
            <a:off x="1475656" y="4221088"/>
            <a:ext cx="5760640" cy="2088232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kumimoji="1" lang="ja-JP" altLang="en-US" sz="133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契約</a:t>
            </a:r>
            <a:r>
              <a:rPr kumimoji="1" lang="ja-JP" altLang="en-US" sz="7200" dirty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とは？</a:t>
            </a:r>
            <a:endParaRPr kumimoji="1" lang="ja-JP" altLang="en-US" sz="3600" dirty="0">
              <a:solidFill>
                <a:schemeClr val="tx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73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" grpId="0" animBg="1"/>
      <p:bldP spid="12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70C6A-A9FA-46D0-8325-72B81E8CBEA0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9" name="コンテンツ プレースホルダー 2"/>
          <p:cNvSpPr txBox="1"/>
          <p:nvPr/>
        </p:nvSpPr>
        <p:spPr>
          <a:xfrm>
            <a:off x="628650" y="182515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0" name="角丸四角形 28"/>
          <p:cNvSpPr/>
          <p:nvPr/>
        </p:nvSpPr>
        <p:spPr>
          <a:xfrm>
            <a:off x="1225483" y="218812"/>
            <a:ext cx="6693033" cy="1889676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契約とは？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　</a:t>
            </a:r>
          </a:p>
        </p:txBody>
      </p:sp>
      <p:sp>
        <p:nvSpPr>
          <p:cNvPr id="1211" name="テキスト ボックス 19"/>
          <p:cNvSpPr txBox="1"/>
          <p:nvPr/>
        </p:nvSpPr>
        <p:spPr>
          <a:xfrm>
            <a:off x="122243" y="2288351"/>
            <a:ext cx="8698228" cy="2122881"/>
          </a:xfrm>
          <a:prstGeom prst="rect">
            <a:avLst/>
          </a:prstGeom>
          <a:solidFill>
            <a:sysClr val="window" lastClr="FFFFFF"/>
          </a:solidFill>
          <a:effectLst>
            <a:glow rad="127000">
              <a:srgbClr val="FF0000"/>
            </a:glow>
          </a:effectLst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意思表示の合致によって成立する</a:t>
            </a:r>
            <a:endParaRPr kumimoji="0" lang="en-US" altLang="ja-JP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法的な約束</a:t>
            </a:r>
            <a:r>
              <a:rPr kumimoji="0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です</a:t>
            </a:r>
          </a:p>
        </p:txBody>
      </p:sp>
      <p:sp>
        <p:nvSpPr>
          <p:cNvPr id="1212" name="テキスト ボックス 5"/>
          <p:cNvSpPr txBox="1"/>
          <p:nvPr/>
        </p:nvSpPr>
        <p:spPr>
          <a:xfrm>
            <a:off x="0" y="4598595"/>
            <a:ext cx="9144000" cy="2122881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民法における典型契約は</a:t>
            </a:r>
            <a:endParaRPr kumimoji="0" lang="en-US" altLang="ja-JP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売買契約，賃貸借契約，雇用契約など</a:t>
            </a:r>
            <a:endParaRPr kumimoji="0" lang="en-US" altLang="ja-JP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１３種類</a:t>
            </a:r>
          </a:p>
        </p:txBody>
      </p:sp>
    </p:spTree>
    <p:extLst>
      <p:ext uri="{BB962C8B-B14F-4D97-AF65-F5344CB8AC3E}">
        <p14:creationId xmlns:p14="http://schemas.microsoft.com/office/powerpoint/2010/main" val="324831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タイトル 1"/>
          <p:cNvSpPr>
            <a:spLocks noGrp="1"/>
          </p:cNvSpPr>
          <p:nvPr>
            <p:ph type="title"/>
          </p:nvPr>
        </p:nvSpPr>
        <p:spPr>
          <a:xfrm>
            <a:off x="622226" y="-1285912"/>
            <a:ext cx="4166935" cy="81636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1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0C6A-A9FA-46D0-8325-72B81E8CBEA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12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47966" y="4292005"/>
            <a:ext cx="3737937" cy="2439005"/>
          </a:xfrm>
          <a:prstGeom prst="rect">
            <a:avLst/>
          </a:prstGeom>
          <a:noFill/>
        </p:spPr>
      </p:pic>
      <p:pic>
        <p:nvPicPr>
          <p:cNvPr id="1221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67" y="1772816"/>
            <a:ext cx="3654036" cy="2384259"/>
          </a:xfrm>
          <a:prstGeom prst="rect">
            <a:avLst/>
          </a:prstGeom>
          <a:noFill/>
        </p:spPr>
      </p:pic>
      <p:pic>
        <p:nvPicPr>
          <p:cNvPr id="1222" name="Picture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843" y="1422380"/>
            <a:ext cx="1942938" cy="2805311"/>
          </a:xfrm>
          <a:prstGeom prst="rect">
            <a:avLst/>
          </a:prstGeom>
          <a:noFill/>
        </p:spPr>
      </p:pic>
      <p:pic>
        <p:nvPicPr>
          <p:cNvPr id="1223" name="Picture 1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149094"/>
            <a:ext cx="2016224" cy="2662007"/>
          </a:xfrm>
          <a:prstGeom prst="rect">
            <a:avLst/>
          </a:prstGeom>
          <a:noFill/>
        </p:spPr>
      </p:pic>
      <p:sp>
        <p:nvSpPr>
          <p:cNvPr id="1224" name="吹き出し: 角を丸めた四角形 5"/>
          <p:cNvSpPr/>
          <p:nvPr/>
        </p:nvSpPr>
        <p:spPr>
          <a:xfrm>
            <a:off x="755576" y="1484784"/>
            <a:ext cx="3744578" cy="2537360"/>
          </a:xfrm>
          <a:prstGeom prst="wedgeRoundRectCallout">
            <a:avLst>
              <a:gd name="adj1" fmla="val 99312"/>
              <a:gd name="adj2" fmla="val -6062"/>
              <a:gd name="adj3" fmla="val 1666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225" name="吹き出し: 角を丸めた四角形 13"/>
          <p:cNvSpPr/>
          <p:nvPr/>
        </p:nvSpPr>
        <p:spPr>
          <a:xfrm>
            <a:off x="755576" y="4182360"/>
            <a:ext cx="3744578" cy="2504080"/>
          </a:xfrm>
          <a:prstGeom prst="wedgeRoundRectCallout">
            <a:avLst>
              <a:gd name="adj1" fmla="val 96272"/>
              <a:gd name="adj2" fmla="val 786"/>
              <a:gd name="adj3" fmla="val 1666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4400" b="1" spc="-3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alpha val="74000"/>
                  </a:schemeClr>
                </a:innerShdw>
              </a:effectLst>
              <a:ea typeface="ＤＦ特太ゴシック体" pitchFamily="1" charset="-128"/>
            </a:endParaRPr>
          </a:p>
        </p:txBody>
      </p:sp>
      <p:sp>
        <p:nvSpPr>
          <p:cNvPr id="1226" name="角丸四角形 21"/>
          <p:cNvSpPr/>
          <p:nvPr/>
        </p:nvSpPr>
        <p:spPr>
          <a:xfrm>
            <a:off x="0" y="159374"/>
            <a:ext cx="8964488" cy="1178379"/>
          </a:xfrm>
          <a:prstGeom prst="roundRect">
            <a:avLst>
              <a:gd name="adj" fmla="val 1227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契約書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にサインしたり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,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印を押す？</a:t>
            </a:r>
          </a:p>
        </p:txBody>
      </p:sp>
    </p:spTree>
    <p:extLst>
      <p:ext uri="{BB962C8B-B14F-4D97-AF65-F5344CB8AC3E}">
        <p14:creationId xmlns:p14="http://schemas.microsoft.com/office/powerpoint/2010/main" val="9430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70C6A-A9FA-46D0-8325-72B81E8CBEA0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29" name="図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9717" y="3238068"/>
            <a:ext cx="1712323" cy="2495188"/>
          </a:xfrm>
          <a:prstGeom prst="rect">
            <a:avLst/>
          </a:prstGeom>
        </p:spPr>
      </p:pic>
      <p:pic>
        <p:nvPicPr>
          <p:cNvPr id="1230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790" y="3077933"/>
            <a:ext cx="3024336" cy="3506477"/>
          </a:xfrm>
          <a:prstGeom prst="rect">
            <a:avLst/>
          </a:prstGeom>
        </p:spPr>
      </p:pic>
      <p:sp>
        <p:nvSpPr>
          <p:cNvPr id="1231" name="正方形/長方形 9"/>
          <p:cNvSpPr/>
          <p:nvPr/>
        </p:nvSpPr>
        <p:spPr>
          <a:xfrm>
            <a:off x="3203848" y="3429000"/>
            <a:ext cx="2445716" cy="1654266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契約の成立</a:t>
            </a:r>
          </a:p>
        </p:txBody>
      </p:sp>
      <p:sp>
        <p:nvSpPr>
          <p:cNvPr id="1232" name="角丸四角形 21"/>
          <p:cNvSpPr/>
          <p:nvPr/>
        </p:nvSpPr>
        <p:spPr>
          <a:xfrm>
            <a:off x="0" y="159374"/>
            <a:ext cx="8964488" cy="1178379"/>
          </a:xfrm>
          <a:prstGeom prst="roundRect">
            <a:avLst>
              <a:gd name="adj" fmla="val 1227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口約束でも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契約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は成立する？</a:t>
            </a:r>
          </a:p>
        </p:txBody>
      </p:sp>
      <p:sp>
        <p:nvSpPr>
          <p:cNvPr id="1233" name="角丸四角形 10"/>
          <p:cNvSpPr/>
          <p:nvPr/>
        </p:nvSpPr>
        <p:spPr>
          <a:xfrm>
            <a:off x="1336133" y="1954019"/>
            <a:ext cx="2021375" cy="892928"/>
          </a:xfrm>
          <a:prstGeom prst="roundRect">
            <a:avLst/>
          </a:prstGeom>
          <a:solidFill>
            <a:srgbClr val="FFEB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申し込み</a:t>
            </a:r>
          </a:p>
        </p:txBody>
      </p:sp>
      <p:sp>
        <p:nvSpPr>
          <p:cNvPr id="1234" name="角丸四角形 13"/>
          <p:cNvSpPr/>
          <p:nvPr/>
        </p:nvSpPr>
        <p:spPr>
          <a:xfrm>
            <a:off x="5148064" y="2009472"/>
            <a:ext cx="1450924" cy="892928"/>
          </a:xfrm>
          <a:prstGeom prst="round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承諾</a:t>
            </a:r>
            <a:endParaRPr kumimoji="1" lang="ja-JP" altLang="en-US" sz="3200" dirty="0">
              <a:solidFill>
                <a:schemeClr val="tx1"/>
              </a:solidFill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3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" grpId="0" animBg="1"/>
      <p:bldP spid="1232" grpId="0" animBg="1"/>
      <p:bldP spid="1233" grpId="0" animBg="1"/>
      <p:bldP spid="12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70C6A-A9FA-46D0-8325-72B81E8CBEA0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1" name="四角形: 角を丸くする 1"/>
          <p:cNvSpPr/>
          <p:nvPr/>
        </p:nvSpPr>
        <p:spPr>
          <a:xfrm>
            <a:off x="1" y="296722"/>
            <a:ext cx="8604447" cy="2124165"/>
          </a:xfrm>
          <a:prstGeom prst="roundRect">
            <a:avLst/>
          </a:prstGeom>
          <a:solidFill>
            <a:srgbClr val="00FFFF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n-cs"/>
              </a:rPr>
              <a:t>口約束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n-cs"/>
              </a:rPr>
              <a:t>でも契約は成立するのにどうして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n-cs"/>
              </a:rPr>
              <a:t>契約書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n-cs"/>
              </a:rPr>
              <a:t>を作るの？</a:t>
            </a:r>
          </a:p>
        </p:txBody>
      </p:sp>
      <p:sp>
        <p:nvSpPr>
          <p:cNvPr id="1242" name="テキスト ボックス 11"/>
          <p:cNvSpPr txBox="1"/>
          <p:nvPr/>
        </p:nvSpPr>
        <p:spPr>
          <a:xfrm>
            <a:off x="611559" y="2564904"/>
            <a:ext cx="8352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★契約内容を明確にし，合意した内容を確認できるようにするため</a:t>
            </a:r>
          </a:p>
        </p:txBody>
      </p:sp>
      <p:sp>
        <p:nvSpPr>
          <p:cNvPr id="1243" name="テキスト ボックス 12"/>
          <p:cNvSpPr txBox="1"/>
          <p:nvPr/>
        </p:nvSpPr>
        <p:spPr>
          <a:xfrm>
            <a:off x="611558" y="3664440"/>
            <a:ext cx="8352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★書いてある通りの契約をしたことを示す大きな証拠になる</a:t>
            </a:r>
          </a:p>
        </p:txBody>
      </p:sp>
      <p:sp>
        <p:nvSpPr>
          <p:cNvPr id="1244" name="テキスト ボックス 15"/>
          <p:cNvSpPr txBox="1"/>
          <p:nvPr/>
        </p:nvSpPr>
        <p:spPr>
          <a:xfrm>
            <a:off x="611557" y="4763976"/>
            <a:ext cx="8352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★契約書の内容を確認し，掲載内容に納得できるかよく考えること</a:t>
            </a:r>
          </a:p>
        </p:txBody>
      </p:sp>
      <p:sp>
        <p:nvSpPr>
          <p:cNvPr id="1245" name="テキスト ボックス 16"/>
          <p:cNvSpPr txBox="1"/>
          <p:nvPr/>
        </p:nvSpPr>
        <p:spPr>
          <a:xfrm>
            <a:off x="577277" y="5961113"/>
            <a:ext cx="835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★契約書は必ず保管しておくこと</a:t>
            </a:r>
          </a:p>
        </p:txBody>
      </p:sp>
    </p:spTree>
    <p:extLst>
      <p:ext uri="{BB962C8B-B14F-4D97-AF65-F5344CB8AC3E}">
        <p14:creationId xmlns:p14="http://schemas.microsoft.com/office/powerpoint/2010/main" val="277237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1" name="Picture 8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059" y="3238930"/>
            <a:ext cx="2821149" cy="278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2" name="角丸四角形 10"/>
          <p:cNvSpPr/>
          <p:nvPr/>
        </p:nvSpPr>
        <p:spPr>
          <a:xfrm>
            <a:off x="2409539" y="3147948"/>
            <a:ext cx="2021375" cy="892928"/>
          </a:xfrm>
          <a:prstGeom prst="roundRect">
            <a:avLst/>
          </a:prstGeom>
          <a:solidFill>
            <a:srgbClr val="FFEB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申し込み</a:t>
            </a:r>
          </a:p>
        </p:txBody>
      </p:sp>
      <p:pic>
        <p:nvPicPr>
          <p:cNvPr id="1253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447" y="3147693"/>
            <a:ext cx="1911286" cy="3539418"/>
          </a:xfrm>
          <a:prstGeom prst="rect">
            <a:avLst/>
          </a:prstGeom>
        </p:spPr>
      </p:pic>
      <p:sp>
        <p:nvSpPr>
          <p:cNvPr id="1254" name="角丸四角形 13"/>
          <p:cNvSpPr/>
          <p:nvPr/>
        </p:nvSpPr>
        <p:spPr>
          <a:xfrm>
            <a:off x="4888640" y="3147948"/>
            <a:ext cx="1450924" cy="892928"/>
          </a:xfrm>
          <a:prstGeom prst="round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承諾</a:t>
            </a:r>
            <a:endParaRPr kumimoji="1" lang="ja-JP" altLang="en-US" sz="3200" dirty="0">
              <a:solidFill>
                <a:schemeClr val="tx1"/>
              </a:solidFill>
              <a:latin typeface="ＤＦ特太ゴシック体" pitchFamily="49" charset="-128"/>
              <a:ea typeface="ＤＦ特太ゴシック体" pitchFamily="49" charset="-128"/>
            </a:endParaRPr>
          </a:p>
        </p:txBody>
      </p:sp>
      <p:sp>
        <p:nvSpPr>
          <p:cNvPr id="125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0C6A-A9FA-46D0-8325-72B81E8CBEA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25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60" y="3935587"/>
            <a:ext cx="2565450" cy="2608600"/>
          </a:xfrm>
          <a:prstGeom prst="rect">
            <a:avLst/>
          </a:prstGeom>
          <a:noFill/>
        </p:spPr>
      </p:pic>
      <p:sp>
        <p:nvSpPr>
          <p:cNvPr id="1257" name="吹き出し: 円形 16"/>
          <p:cNvSpPr/>
          <p:nvPr/>
        </p:nvSpPr>
        <p:spPr>
          <a:xfrm>
            <a:off x="99184" y="1484784"/>
            <a:ext cx="3087526" cy="1245392"/>
          </a:xfrm>
          <a:prstGeom prst="wedgeEllipseCallout">
            <a:avLst>
              <a:gd name="adj1" fmla="val -1015"/>
              <a:gd name="adj2" fmla="val 7244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4400" b="1" spc="-300" dirty="0">
                <a:ln w="900" cmpd="sng">
                  <a:noFill/>
                  <a:prstDash val="solid"/>
                </a:ln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買います</a:t>
            </a:r>
          </a:p>
        </p:txBody>
      </p:sp>
      <p:sp>
        <p:nvSpPr>
          <p:cNvPr id="1258" name="吹き出し: 円形 17"/>
          <p:cNvSpPr/>
          <p:nvPr/>
        </p:nvSpPr>
        <p:spPr>
          <a:xfrm>
            <a:off x="6142586" y="1530340"/>
            <a:ext cx="2902230" cy="1245392"/>
          </a:xfrm>
          <a:prstGeom prst="wedgeEllipseCallout">
            <a:avLst>
              <a:gd name="adj1" fmla="val -1015"/>
              <a:gd name="adj2" fmla="val 72440"/>
            </a:avLst>
          </a:prstGeom>
          <a:solidFill>
            <a:schemeClr val="bg1"/>
          </a:solidFill>
          <a:ln w="7620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4400" b="1" spc="-300" dirty="0">
                <a:ln w="900" cmpd="sng">
                  <a:noFill/>
                  <a:prstDash val="solid"/>
                </a:ln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売ります</a:t>
            </a:r>
          </a:p>
        </p:txBody>
      </p:sp>
      <p:sp>
        <p:nvSpPr>
          <p:cNvPr id="1259" name="角丸四角形 28"/>
          <p:cNvSpPr/>
          <p:nvPr/>
        </p:nvSpPr>
        <p:spPr>
          <a:xfrm>
            <a:off x="3001415" y="829434"/>
            <a:ext cx="3321888" cy="892928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売買契約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" grpId="0" animBg="1"/>
      <p:bldP spid="12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70C6A-A9FA-46D0-8325-72B81E8CBEA0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66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3767" y="3804587"/>
            <a:ext cx="2160091" cy="2163493"/>
          </a:xfrm>
          <a:prstGeom prst="rect">
            <a:avLst/>
          </a:prstGeom>
          <a:noFill/>
        </p:spPr>
      </p:pic>
      <p:pic>
        <p:nvPicPr>
          <p:cNvPr id="1267" name="Picture 1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523" y="3684742"/>
            <a:ext cx="1884250" cy="2196745"/>
          </a:xfrm>
          <a:prstGeom prst="rect">
            <a:avLst/>
          </a:prstGeom>
          <a:noFill/>
        </p:spPr>
      </p:pic>
      <p:pic>
        <p:nvPicPr>
          <p:cNvPr id="1268" name="Picture 1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96" y="2981647"/>
            <a:ext cx="2000816" cy="2927351"/>
          </a:xfrm>
          <a:prstGeom prst="rect">
            <a:avLst/>
          </a:prstGeom>
          <a:noFill/>
        </p:spPr>
      </p:pic>
      <p:sp>
        <p:nvSpPr>
          <p:cNvPr id="1269" name="吹き出し: 円形 1"/>
          <p:cNvSpPr/>
          <p:nvPr/>
        </p:nvSpPr>
        <p:spPr>
          <a:xfrm>
            <a:off x="191934" y="1333285"/>
            <a:ext cx="2916969" cy="1245392"/>
          </a:xfrm>
          <a:prstGeom prst="wedgeEllipseCallout">
            <a:avLst>
              <a:gd name="adj1" fmla="val -2306"/>
              <a:gd name="adj2" fmla="val 90485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4400" b="1" spc="-300" dirty="0">
                <a:ln w="900" cmpd="sng">
                  <a:noFill/>
                  <a:prstDash val="solid"/>
                </a:ln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借ります</a:t>
            </a:r>
          </a:p>
        </p:txBody>
      </p:sp>
      <p:sp>
        <p:nvSpPr>
          <p:cNvPr id="1270" name="吹き出し: 円形 11"/>
          <p:cNvSpPr/>
          <p:nvPr/>
        </p:nvSpPr>
        <p:spPr>
          <a:xfrm>
            <a:off x="6204218" y="1628202"/>
            <a:ext cx="2916969" cy="1245392"/>
          </a:xfrm>
          <a:prstGeom prst="wedgeEllipseCallout">
            <a:avLst>
              <a:gd name="adj1" fmla="val -2306"/>
              <a:gd name="adj2" fmla="val 90485"/>
            </a:avLst>
          </a:prstGeom>
          <a:solidFill>
            <a:schemeClr val="bg1"/>
          </a:solidFill>
          <a:ln w="7620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4400" b="1" spc="-300" dirty="0">
                <a:ln w="900" cmpd="sng">
                  <a:noFill/>
                  <a:prstDash val="solid"/>
                </a:ln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貸します</a:t>
            </a:r>
          </a:p>
        </p:txBody>
      </p:sp>
      <p:sp>
        <p:nvSpPr>
          <p:cNvPr id="1271" name="角丸四角形 28"/>
          <p:cNvSpPr/>
          <p:nvPr/>
        </p:nvSpPr>
        <p:spPr>
          <a:xfrm>
            <a:off x="3001414" y="829434"/>
            <a:ext cx="3874841" cy="892928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賃貸借契約　</a:t>
            </a:r>
          </a:p>
        </p:txBody>
      </p:sp>
      <p:sp>
        <p:nvSpPr>
          <p:cNvPr id="1272" name="角丸四角形 10"/>
          <p:cNvSpPr/>
          <p:nvPr/>
        </p:nvSpPr>
        <p:spPr>
          <a:xfrm>
            <a:off x="2437254" y="2738376"/>
            <a:ext cx="2021375" cy="892928"/>
          </a:xfrm>
          <a:prstGeom prst="roundRect">
            <a:avLst/>
          </a:prstGeom>
          <a:solidFill>
            <a:srgbClr val="FFEB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申し込み</a:t>
            </a:r>
          </a:p>
        </p:txBody>
      </p:sp>
      <p:sp>
        <p:nvSpPr>
          <p:cNvPr id="1273" name="角丸四角形 13"/>
          <p:cNvSpPr/>
          <p:nvPr/>
        </p:nvSpPr>
        <p:spPr>
          <a:xfrm>
            <a:off x="4995599" y="2763414"/>
            <a:ext cx="1450924" cy="892928"/>
          </a:xfrm>
          <a:prstGeom prst="round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承諾</a:t>
            </a:r>
            <a:endParaRPr kumimoji="1" lang="ja-JP" altLang="en-US" sz="3200" dirty="0">
              <a:solidFill>
                <a:schemeClr val="tx1"/>
              </a:solidFill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9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" grpId="0" animBg="1"/>
      <p:bldP spid="12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70C6A-A9FA-46D0-8325-72B81E8CBEA0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80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883" y="3604878"/>
            <a:ext cx="2160091" cy="2860698"/>
          </a:xfrm>
          <a:prstGeom prst="rect">
            <a:avLst/>
          </a:prstGeom>
          <a:noFill/>
        </p:spPr>
      </p:pic>
      <p:pic>
        <p:nvPicPr>
          <p:cNvPr id="1281" name="Picture 4"/>
          <p:cNvPicPr>
            <a:picLocks noChangeAspect="1" noChangeArrowheads="1"/>
          </p:cNvPicPr>
          <p:nvPr/>
        </p:nvPicPr>
        <p:blipFill>
          <a:blip r:embed="rId2"/>
          <a:srcRect l="47987" r="-2"/>
          <a:stretch>
            <a:fillRect/>
          </a:stretch>
        </p:blipFill>
        <p:spPr>
          <a:xfrm>
            <a:off x="7462282" y="3604878"/>
            <a:ext cx="1386272" cy="2488417"/>
          </a:xfrm>
          <a:prstGeom prst="rect">
            <a:avLst/>
          </a:prstGeom>
          <a:noFill/>
        </p:spPr>
      </p:pic>
      <p:pic>
        <p:nvPicPr>
          <p:cNvPr id="1282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309" y="3651364"/>
            <a:ext cx="1914393" cy="2968477"/>
          </a:xfrm>
          <a:prstGeom prst="rect">
            <a:avLst/>
          </a:prstGeom>
          <a:noFill/>
        </p:spPr>
      </p:pic>
      <p:pic>
        <p:nvPicPr>
          <p:cNvPr id="1283" name="Picture 1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79" y="4040621"/>
            <a:ext cx="3118909" cy="2704780"/>
          </a:xfrm>
          <a:prstGeom prst="rect">
            <a:avLst/>
          </a:prstGeom>
          <a:noFill/>
        </p:spPr>
      </p:pic>
      <p:sp>
        <p:nvSpPr>
          <p:cNvPr id="1284" name="吹き出し: 円形 11"/>
          <p:cNvSpPr/>
          <p:nvPr/>
        </p:nvSpPr>
        <p:spPr>
          <a:xfrm>
            <a:off x="176291" y="1542162"/>
            <a:ext cx="2916969" cy="1245392"/>
          </a:xfrm>
          <a:prstGeom prst="wedgeEllipseCallout">
            <a:avLst>
              <a:gd name="adj1" fmla="val -2306"/>
              <a:gd name="adj2" fmla="val 90485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4400" b="1" spc="-300" dirty="0">
                <a:ln w="900" cmpd="sng">
                  <a:noFill/>
                  <a:prstDash val="solid"/>
                </a:ln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働きます</a:t>
            </a:r>
          </a:p>
        </p:txBody>
      </p:sp>
      <p:sp>
        <p:nvSpPr>
          <p:cNvPr id="1285" name="吹き出し: 円形 16"/>
          <p:cNvSpPr/>
          <p:nvPr/>
        </p:nvSpPr>
        <p:spPr>
          <a:xfrm>
            <a:off x="5614102" y="1564252"/>
            <a:ext cx="3095593" cy="1245392"/>
          </a:xfrm>
          <a:prstGeom prst="wedgeEllipseCallout">
            <a:avLst>
              <a:gd name="adj1" fmla="val -2306"/>
              <a:gd name="adj2" fmla="val 90485"/>
            </a:avLst>
          </a:prstGeom>
          <a:solidFill>
            <a:schemeClr val="bg1"/>
          </a:solidFill>
          <a:ln w="7620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4400" b="1" spc="-300" dirty="0">
                <a:ln w="900" cmpd="sng">
                  <a:noFill/>
                  <a:prstDash val="solid"/>
                </a:ln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雇います</a:t>
            </a:r>
          </a:p>
        </p:txBody>
      </p:sp>
      <p:sp>
        <p:nvSpPr>
          <p:cNvPr id="1286" name="角丸四角形 28"/>
          <p:cNvSpPr/>
          <p:nvPr/>
        </p:nvSpPr>
        <p:spPr>
          <a:xfrm>
            <a:off x="2728854" y="843990"/>
            <a:ext cx="3321888" cy="892928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雇用契約　</a:t>
            </a:r>
          </a:p>
        </p:txBody>
      </p:sp>
      <p:pic>
        <p:nvPicPr>
          <p:cNvPr id="1287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825" y="3178883"/>
            <a:ext cx="2121592" cy="944962"/>
          </a:xfrm>
          <a:prstGeom prst="rect">
            <a:avLst/>
          </a:prstGeom>
        </p:spPr>
      </p:pic>
      <p:sp>
        <p:nvSpPr>
          <p:cNvPr id="1288" name="角丸四角形 13"/>
          <p:cNvSpPr/>
          <p:nvPr/>
        </p:nvSpPr>
        <p:spPr>
          <a:xfrm>
            <a:off x="4671585" y="3124450"/>
            <a:ext cx="1450924" cy="892928"/>
          </a:xfrm>
          <a:prstGeom prst="round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ＤＦ特太ゴシック体" pitchFamily="49" charset="-128"/>
                <a:ea typeface="ＤＦ特太ゴシック体" pitchFamily="49" charset="-128"/>
              </a:rPr>
              <a:t>承諾</a:t>
            </a:r>
            <a:endParaRPr kumimoji="1" lang="ja-JP" altLang="en-US" sz="3200" dirty="0">
              <a:solidFill>
                <a:schemeClr val="tx1"/>
              </a:solidFill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6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8" grpId="0" animBg="1"/>
    </p:bld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  <a:solidFill>
          <a:srgbClr val="FF0066"/>
        </a:solidFill>
      </a:spPr>
      <a:bodyPr vertOverflow="overflow" horzOverflow="overflow" anchor="ctr"/>
      <a:lstStyle>
        <a:defPPr algn="ctr" fontAlgn="auto">
          <a:spcBef>
            <a:spcPts val="0"/>
          </a:spcBef>
          <a:spcAft>
            <a:spcPts val="0"/>
          </a:spcAft>
          <a:defRPr kumimoji="0" sz="4400" b="1" spc="-3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alpha val="74000"/>
                </a:schemeClr>
              </a:innerShdw>
            </a:effectLst>
            <a:ea typeface="ＤＦ特太ゴシック体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14391</TotalTime>
  <Words>1122</Words>
  <Application>JUST Focus</Application>
  <Paragraphs>200</Paragraph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26" baseType="lpstr">
      <vt:lpstr>ＤＦ特太ゴシック体</vt:lpstr>
      <vt:lpstr>ＤＦ平成ゴシック体W5</vt:lpstr>
      <vt:lpstr>ＤＦ平成明朝体W7</vt:lpstr>
      <vt:lpstr>ＤＨＰ特太ゴシック体</vt:lpstr>
      <vt:lpstr>ＤＨＰ平成明朝体W7</vt:lpstr>
      <vt:lpstr>UD デジタル 教科書体 NK-B</vt:lpstr>
      <vt:lpstr>游ゴシック</vt:lpstr>
      <vt:lpstr>游ゴシック Light</vt:lpstr>
      <vt:lpstr>Arial</vt:lpstr>
      <vt:lpstr>Calibri</vt:lpstr>
      <vt:lpstr>Wingdings 3</vt:lpstr>
      <vt:lpstr>デザインの設定</vt:lpstr>
      <vt:lpstr>Office テーマ</vt:lpstr>
      <vt:lpstr>成年とは？  ～契約とは？～</vt:lpstr>
      <vt:lpstr>契約とは？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4.1.7</AppVersion>
  <PresentationFormat>ユーザー設定</PresentationFormat>
  <Slides>13</Slides>
  <Notes>12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若者に多い消費者被害について 　　　　　　～傾向と対策～</dc:title>
  <dc:creator>消費者情報センター</dc:creator>
  <cp:lastModifiedBy>1610201</cp:lastModifiedBy>
  <cp:lastPrinted>2021-10-12T06:23:19Z</cp:lastPrinted>
  <dcterms:created xsi:type="dcterms:W3CDTF">2015-05-07T05:13:12Z</dcterms:created>
  <dcterms:modified xsi:type="dcterms:W3CDTF">2023-09-15T02:20:07Z</dcterms:modified>
  <cp:revision>920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