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9" r:id="rId3"/>
    <p:sldId id="307" r:id="rId4"/>
    <p:sldId id="301" r:id="rId5"/>
    <p:sldId id="258" r:id="rId6"/>
    <p:sldId id="308" r:id="rId7"/>
    <p:sldId id="311" r:id="rId8"/>
    <p:sldId id="309" r:id="rId9"/>
    <p:sldId id="259" r:id="rId10"/>
    <p:sldId id="314" r:id="rId11"/>
    <p:sldId id="315" r:id="rId12"/>
    <p:sldId id="316" r:id="rId13"/>
    <p:sldId id="317" r:id="rId14"/>
    <p:sldId id="312" r:id="rId15"/>
    <p:sldId id="320" r:id="rId16"/>
    <p:sldId id="304" r:id="rId17"/>
    <p:sldId id="322" r:id="rId18"/>
    <p:sldId id="266" r:id="rId19"/>
    <p:sldId id="324" r:id="rId20"/>
    <p:sldId id="326" r:id="rId21"/>
    <p:sldId id="270" r:id="rId22"/>
    <p:sldId id="327" r:id="rId23"/>
    <p:sldId id="328" r:id="rId24"/>
    <p:sldId id="303" r:id="rId25"/>
    <p:sldId id="302" r:id="rId26"/>
    <p:sldId id="331" r:id="rId27"/>
    <p:sldId id="330" r:id="rId28"/>
    <p:sldId id="332" r:id="rId29"/>
    <p:sldId id="267" r:id="rId30"/>
    <p:sldId id="333" r:id="rId31"/>
    <p:sldId id="268" r:id="rId32"/>
    <p:sldId id="269" r:id="rId33"/>
    <p:sldId id="284" r:id="rId34"/>
    <p:sldId id="334" r:id="rId35"/>
  </p:sldIdLst>
  <p:sldSz cx="9906000" cy="6858000" type="A4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1351" userDrawn="1">
          <p15:clr>
            <a:srgbClr val="A4A3A4"/>
          </p15:clr>
        </p15:guide>
        <p15:guide id="4" pos="6046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119" userDrawn="1">
          <p15:clr>
            <a:srgbClr val="A4A3A4"/>
          </p15:clr>
        </p15:guide>
        <p15:guide id="8" orient="horz" pos="550" userDrawn="1">
          <p15:clr>
            <a:srgbClr val="A4A3A4"/>
          </p15:clr>
        </p15:guide>
        <p15:guide id="9" orient="horz" pos="2636" userDrawn="1">
          <p15:clr>
            <a:srgbClr val="A4A3A4"/>
          </p15:clr>
        </p15:guide>
        <p15:guide id="10" pos="126" userDrawn="1">
          <p15:clr>
            <a:srgbClr val="A4A3A4"/>
          </p15:clr>
        </p15:guide>
        <p15:guide id="11" pos="4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D05"/>
    <a:srgbClr val="F5F5F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5"/>
    <p:restoredTop sz="68508"/>
  </p:normalViewPr>
  <p:slideViewPr>
    <p:cSldViewPr snapToGrid="0">
      <p:cViewPr varScale="1">
        <p:scale>
          <a:sx n="50" d="100"/>
          <a:sy n="50" d="100"/>
        </p:scale>
        <p:origin x="1992" y="48"/>
      </p:cViewPr>
      <p:guideLst>
        <p:guide orient="horz" pos="5"/>
        <p:guide pos="3120"/>
        <p:guide pos="1351"/>
        <p:guide pos="6046"/>
        <p:guide orient="horz" pos="1026"/>
        <p:guide orient="horz" pos="119"/>
        <p:guide orient="horz" pos="550"/>
        <p:guide orient="horz" pos="2636"/>
        <p:guide pos="126"/>
        <p:guide pos="4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77DFC-A781-4023-B35F-A20B7C2F0698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5F38-932C-44E8-9D8D-8DB335BE1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30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1432-7196-4C05-A776-0B5445928949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5F5C-9FD6-407E-BF06-1FA795BE5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70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39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5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生徒の発表後に説明する。</a:t>
            </a:r>
          </a:p>
        </p:txBody>
      </p:sp>
      <p:sp>
        <p:nvSpPr>
          <p:cNvPr id="125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6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8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9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0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0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2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392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2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2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151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5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5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15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5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6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7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8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38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7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39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0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0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7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1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1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570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2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2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57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3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442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5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5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442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7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8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19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9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49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19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2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2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143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2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838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4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54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27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5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では，自分を大切にする生き方ってどんな生き方だと思いますか。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115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11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6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156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596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7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157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28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7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7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32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（先の意見を全肯定し）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なるほど。自分を大切に生きようとしたら，自分だけじゃなくて，周りの人も大切にすることにつながっているんですね。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117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6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8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4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9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9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実際に教室で体験することも可能である。</a:t>
            </a:r>
          </a:p>
        </p:txBody>
      </p:sp>
      <p:sp>
        <p:nvSpPr>
          <p:cNvPr id="120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4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3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4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6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1800" baseline="0"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80B1-FDFE-43A7-9E75-29B588C452EF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BDF9-920A-4416-A726-8DC0019C88A6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29F0-D43C-4075-A452-1CBCFDD81ED9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5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C971-5219-48FA-93FC-318B38479292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1297-0F3D-453E-B917-280AFD095874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7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756D-039C-405A-A772-69A8ACF2C834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77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C861-20EF-4C35-A3D7-5DAD335EA5AB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8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>
          <a:xfrm>
            <a:off x="681038" y="244616"/>
            <a:ext cx="8543925" cy="3416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811-2158-4C59-B6C6-CE2DEEE998D9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D0B2-8F66-4BDA-97C8-958E791445BC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2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94F-DF07-4750-BF7E-E850728A0526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40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0DA9-AFB7-4C87-89E8-F73570BEE0E2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7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681038" y="857092"/>
            <a:ext cx="8543925" cy="3416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F43D-8198-4599-B6B2-DF65BD9009AD}" type="datetime1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9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3" name="テキスト ボックス 3"/>
          <p:cNvSpPr txBox="1"/>
          <p:nvPr/>
        </p:nvSpPr>
        <p:spPr>
          <a:xfrm>
            <a:off x="574331" y="946077"/>
            <a:ext cx="8757343" cy="1014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大切な心と体を守るために</a:t>
            </a:r>
            <a:endParaRPr lang="en-US" altLang="ja-JP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4" name="四角形: 角を丸くする 5"/>
          <p:cNvSpPr/>
          <p:nvPr/>
        </p:nvSpPr>
        <p:spPr>
          <a:xfrm>
            <a:off x="450162" y="2915576"/>
            <a:ext cx="9005681" cy="2771744"/>
          </a:xfrm>
          <a:prstGeom prst="roundRect">
            <a:avLst>
              <a:gd name="adj" fmla="val 1178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pPr marL="0" indent="0">
              <a:spcBef>
                <a:spcPts val="6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 よりよい人間関係をつくるために</a:t>
            </a:r>
            <a:endParaRPr lang="en-US" altLang="ja-JP" sz="4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 性暴力とは？</a:t>
            </a:r>
            <a:endParaRPr lang="en-US" altLang="ja-JP" sz="4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l">
              <a:spcBef>
                <a:spcPts val="6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 もし性暴力の被害にあったら・・・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5" name="テキスト ボックス 4"/>
          <p:cNvSpPr/>
          <p:nvPr/>
        </p:nvSpPr>
        <p:spPr>
          <a:xfrm>
            <a:off x="3383928" y="2155659"/>
            <a:ext cx="3125445" cy="577803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t" anchorCtr="1">
            <a:noAutofit/>
          </a:bodyPr>
          <a:lstStyle/>
          <a:p>
            <a:pPr algn="ctr">
              <a:lnSpc>
                <a:spcPts val="3840"/>
              </a:lnSpc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授業の内容</a:t>
            </a:r>
          </a:p>
        </p:txBody>
      </p:sp>
    </p:spTree>
    <p:extLst>
      <p:ext uri="{BB962C8B-B14F-4D97-AF65-F5344CB8AC3E}">
        <p14:creationId xmlns:p14="http://schemas.microsoft.com/office/powerpoint/2010/main" val="246220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4" name="四角形: 角を丸くする 481"/>
          <p:cNvSpPr/>
          <p:nvPr/>
        </p:nvSpPr>
        <p:spPr>
          <a:xfrm>
            <a:off x="273050" y="678025"/>
            <a:ext cx="9359900" cy="1720677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45" name="図 4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36" y="3649880"/>
            <a:ext cx="1617315" cy="2267087"/>
          </a:xfrm>
          <a:prstGeom prst="rect">
            <a:avLst/>
          </a:prstGeom>
        </p:spPr>
      </p:pic>
      <p:pic>
        <p:nvPicPr>
          <p:cNvPr id="1246" name="図 4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236" y="3503050"/>
            <a:ext cx="2047805" cy="2414079"/>
          </a:xfrm>
          <a:prstGeom prst="rect">
            <a:avLst/>
          </a:prstGeom>
        </p:spPr>
      </p:pic>
      <p:sp>
        <p:nvSpPr>
          <p:cNvPr id="1247" name="図形 487"/>
          <p:cNvSpPr/>
          <p:nvPr/>
        </p:nvSpPr>
        <p:spPr>
          <a:xfrm>
            <a:off x="3444057" y="3240518"/>
            <a:ext cx="2245179" cy="1469571"/>
          </a:xfrm>
          <a:prstGeom prst="wedgeEllipseCallout">
            <a:avLst>
              <a:gd name="adj1" fmla="val -54667"/>
              <a:gd name="adj2" fmla="val 527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48" name="テキスト 488"/>
          <p:cNvSpPr txBox="1"/>
          <p:nvPr/>
        </p:nvSpPr>
        <p:spPr>
          <a:xfrm>
            <a:off x="3791150" y="3652585"/>
            <a:ext cx="1628670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3600" b="1">
                <a:solidFill>
                  <a:schemeClr val="accent6"/>
                </a:solidFill>
              </a:rPr>
              <a:t>やめて</a:t>
            </a:r>
          </a:p>
        </p:txBody>
      </p:sp>
      <p:sp>
        <p:nvSpPr>
          <p:cNvPr id="1249" name="テキスト 534"/>
          <p:cNvSpPr txBox="1"/>
          <p:nvPr/>
        </p:nvSpPr>
        <p:spPr>
          <a:xfrm>
            <a:off x="870857" y="2748643"/>
            <a:ext cx="7551964" cy="368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250" name="テキスト 535"/>
          <p:cNvSpPr txBox="1"/>
          <p:nvPr/>
        </p:nvSpPr>
        <p:spPr>
          <a:xfrm>
            <a:off x="496979" y="877091"/>
            <a:ext cx="8933535" cy="139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あなたがいやだなぁと感じたなことは</a:t>
            </a:r>
            <a:endParaRPr lang="ja-JP" altLang="en-US" sz="4000"/>
          </a:p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40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「いやだ」「やめて」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と言うことができます。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57" name="グループ化 500"/>
          <p:cNvGrpSpPr/>
          <p:nvPr/>
        </p:nvGrpSpPr>
        <p:grpSpPr>
          <a:xfrm>
            <a:off x="2721429" y="3851468"/>
            <a:ext cx="4173509" cy="2225156"/>
            <a:chOff x="1061214" y="4546111"/>
            <a:chExt cx="3713692" cy="1980000"/>
          </a:xfrm>
        </p:grpSpPr>
        <p:pic>
          <p:nvPicPr>
            <p:cNvPr id="1258" name="図 17" descr="抽象, 挿絵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214" y="4546111"/>
              <a:ext cx="1604876" cy="1980000"/>
            </a:xfrm>
            <a:prstGeom prst="rect">
              <a:avLst/>
            </a:prstGeom>
          </p:spPr>
        </p:pic>
        <p:pic>
          <p:nvPicPr>
            <p:cNvPr id="1259" name="図 3" descr="アイコ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3285" y="4546111"/>
              <a:ext cx="1471621" cy="1980000"/>
            </a:xfrm>
            <a:prstGeom prst="rect">
              <a:avLst/>
            </a:prstGeom>
          </p:spPr>
        </p:pic>
      </p:grpSp>
      <p:sp>
        <p:nvSpPr>
          <p:cNvPr id="1260" name="図形 503"/>
          <p:cNvSpPr/>
          <p:nvPr/>
        </p:nvSpPr>
        <p:spPr>
          <a:xfrm>
            <a:off x="938893" y="3197679"/>
            <a:ext cx="1782536" cy="1156607"/>
          </a:xfrm>
          <a:prstGeom prst="wedgeEllipseCallout">
            <a:avLst>
              <a:gd name="adj1" fmla="val 48316"/>
              <a:gd name="adj2" fmla="val 747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1" name="図形 504"/>
          <p:cNvSpPr/>
          <p:nvPr/>
        </p:nvSpPr>
        <p:spPr>
          <a:xfrm>
            <a:off x="7105651" y="3453264"/>
            <a:ext cx="2272393" cy="1156607"/>
          </a:xfrm>
          <a:prstGeom prst="wedgeEllipseCallout">
            <a:avLst>
              <a:gd name="adj1" fmla="val -54215"/>
              <a:gd name="adj2" fmla="val 584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2" name="テキスト 505"/>
          <p:cNvSpPr txBox="1"/>
          <p:nvPr/>
        </p:nvSpPr>
        <p:spPr>
          <a:xfrm>
            <a:off x="1015826" y="3453264"/>
            <a:ext cx="1628670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3600" b="1">
                <a:solidFill>
                  <a:schemeClr val="accent1">
                    <a:lumMod val="50000"/>
                  </a:schemeClr>
                </a:solidFill>
              </a:rPr>
              <a:t>ごめん</a:t>
            </a:r>
          </a:p>
        </p:txBody>
      </p:sp>
      <p:sp>
        <p:nvSpPr>
          <p:cNvPr id="1263" name="テキスト 506"/>
          <p:cNvSpPr txBox="1"/>
          <p:nvPr/>
        </p:nvSpPr>
        <p:spPr>
          <a:xfrm>
            <a:off x="7284245" y="3708849"/>
            <a:ext cx="1951689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3600" b="1">
                <a:solidFill>
                  <a:schemeClr val="accent1">
                    <a:lumMod val="50000"/>
                  </a:schemeClr>
                </a:solidFill>
              </a:rPr>
              <a:t>わかった</a:t>
            </a:r>
          </a:p>
        </p:txBody>
      </p:sp>
      <p:sp>
        <p:nvSpPr>
          <p:cNvPr id="1264" name="四角形: 角を丸くする 537"/>
          <p:cNvSpPr/>
          <p:nvPr/>
        </p:nvSpPr>
        <p:spPr>
          <a:xfrm>
            <a:off x="273050" y="678025"/>
            <a:ext cx="9359900" cy="1720677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5" name="テキスト 538"/>
          <p:cNvSpPr txBox="1"/>
          <p:nvPr/>
        </p:nvSpPr>
        <p:spPr>
          <a:xfrm>
            <a:off x="830038" y="877091"/>
            <a:ext cx="8548009" cy="13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相手がいやだと言ったら、</a:t>
            </a:r>
          </a:p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相手の気持ちを受け入れましょう。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72" name="グループ 543"/>
          <p:cNvGrpSpPr/>
          <p:nvPr/>
        </p:nvGrpSpPr>
        <p:grpSpPr>
          <a:xfrm>
            <a:off x="1908010" y="2746094"/>
            <a:ext cx="6018908" cy="2166560"/>
            <a:chOff x="1911804" y="2474690"/>
            <a:chExt cx="6018908" cy="2166560"/>
          </a:xfrm>
        </p:grpSpPr>
        <p:sp>
          <p:nvSpPr>
            <p:cNvPr id="1273" name="矢印: 左右 517"/>
            <p:cNvSpPr/>
            <p:nvPr/>
          </p:nvSpPr>
          <p:spPr>
            <a:xfrm>
              <a:off x="3490551" y="3660934"/>
              <a:ext cx="2924898" cy="48463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74" name="グループ化 518"/>
            <p:cNvGrpSpPr/>
            <p:nvPr/>
          </p:nvGrpSpPr>
          <p:grpSpPr>
            <a:xfrm>
              <a:off x="1911804" y="2474691"/>
              <a:ext cx="1756089" cy="2166559"/>
              <a:chOff x="2569278" y="3298869"/>
              <a:chExt cx="1196361" cy="1476000"/>
            </a:xfrm>
          </p:grpSpPr>
          <p:pic>
            <p:nvPicPr>
              <p:cNvPr id="1275" name="図 14" descr="抽象, 挿絵 が含まれている画像_x000a__x000a_自動的に生成された説明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9278" y="3298869"/>
                <a:ext cx="1196361" cy="1476000"/>
              </a:xfrm>
              <a:prstGeom prst="rect">
                <a:avLst/>
              </a:prstGeom>
            </p:spPr>
          </p:pic>
        </p:grpSp>
        <p:grpSp>
          <p:nvGrpSpPr>
            <p:cNvPr id="1276" name="グループ化 520"/>
            <p:cNvGrpSpPr/>
            <p:nvPr/>
          </p:nvGrpSpPr>
          <p:grpSpPr>
            <a:xfrm>
              <a:off x="6316773" y="2474690"/>
              <a:ext cx="1613939" cy="2166560"/>
              <a:chOff x="6163138" y="3298869"/>
              <a:chExt cx="1099519" cy="1476000"/>
            </a:xfrm>
          </p:grpSpPr>
          <p:pic>
            <p:nvPicPr>
              <p:cNvPr id="1277" name="図 15" descr="アイコン_x000a__x000a_自動的に生成された説明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3138" y="3298869"/>
                <a:ext cx="1099519" cy="1476000"/>
              </a:xfrm>
              <a:prstGeom prst="rect">
                <a:avLst/>
              </a:prstGeom>
            </p:spPr>
          </p:pic>
        </p:grpSp>
      </p:grpSp>
      <p:sp>
        <p:nvSpPr>
          <p:cNvPr id="1278" name="テキスト 522"/>
          <p:cNvSpPr txBox="1"/>
          <p:nvPr/>
        </p:nvSpPr>
        <p:spPr>
          <a:xfrm>
            <a:off x="1911804" y="5157107"/>
            <a:ext cx="6082393" cy="9532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</a:rPr>
              <a:t>相手と会う回数を減らしたり、</a:t>
            </a:r>
          </a:p>
          <a:p>
            <a:pPr>
              <a:defRPr lang="ja-JP" altLang="en-US"/>
            </a:pP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</a:rPr>
              <a:t>SNSや電話のやりとりを減らしたりしましょう。</a:t>
            </a:r>
          </a:p>
        </p:txBody>
      </p:sp>
      <p:sp>
        <p:nvSpPr>
          <p:cNvPr id="1279" name="四角形: 角を丸くする 539"/>
          <p:cNvSpPr/>
          <p:nvPr/>
        </p:nvSpPr>
        <p:spPr>
          <a:xfrm>
            <a:off x="273050" y="678025"/>
            <a:ext cx="9359900" cy="1720677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0" name="テキスト 540"/>
          <p:cNvSpPr txBox="1"/>
          <p:nvPr/>
        </p:nvSpPr>
        <p:spPr>
          <a:xfrm>
            <a:off x="830038" y="877091"/>
            <a:ext cx="8548009" cy="13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いやなときは、</a:t>
            </a:r>
          </a:p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相手との距離を置いてみましょう。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87" name="図 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94" y="2860221"/>
            <a:ext cx="3643313" cy="3409950"/>
          </a:xfrm>
          <a:prstGeom prst="rect">
            <a:avLst/>
          </a:prstGeom>
        </p:spPr>
      </p:pic>
      <p:sp>
        <p:nvSpPr>
          <p:cNvPr id="1288" name="四角形: 角を丸くする 541"/>
          <p:cNvSpPr/>
          <p:nvPr/>
        </p:nvSpPr>
        <p:spPr>
          <a:xfrm>
            <a:off x="273050" y="678025"/>
            <a:ext cx="9359900" cy="1720677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9" name="テキスト 542"/>
          <p:cNvSpPr txBox="1"/>
          <p:nvPr/>
        </p:nvSpPr>
        <p:spPr>
          <a:xfrm>
            <a:off x="830038" y="877091"/>
            <a:ext cx="8548009" cy="13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距離感が守られていないときは、</a:t>
            </a:r>
          </a:p>
          <a:p>
            <a:pPr>
              <a:defRPr lang="ja-JP" altLang="en-US"/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信頼できる大人に相談しましょう。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6" name="四角形: 角を丸くする 30"/>
          <p:cNvSpPr/>
          <p:nvPr/>
        </p:nvSpPr>
        <p:spPr>
          <a:xfrm>
            <a:off x="315508" y="2499848"/>
            <a:ext cx="9383769" cy="3157713"/>
          </a:xfrm>
          <a:prstGeom prst="roundRect">
            <a:avLst>
              <a:gd name="adj" fmla="val 6072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いやだと感じたことは、「いやだ」と言ってよい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endParaRPr lang="ja-JP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相手の「いやだ」という気持ちを受け入れる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endParaRPr lang="ja-JP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いやなときは、相手と距離を置く</a:t>
            </a:r>
            <a:endParaRPr sz="3600"/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endParaRPr lang="ja-JP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spcBef>
                <a:spcPts val="3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信頼できる大人に相談する</a:t>
            </a:r>
            <a:endParaRPr lang="en-US" altLang="ja-JP" sz="4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7" name="四角形: 角を丸くする 38"/>
          <p:cNvSpPr/>
          <p:nvPr/>
        </p:nvSpPr>
        <p:spPr>
          <a:xfrm>
            <a:off x="181723" y="944870"/>
            <a:ext cx="9516913" cy="765505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000" b="1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あなたが「距離感」を守るためにできること</a:t>
            </a:r>
          </a:p>
        </p:txBody>
      </p:sp>
      <p:sp>
        <p:nvSpPr>
          <p:cNvPr id="1298" name="テキスト ボックス 545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振り返り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6" name="テキスト ボックス 3"/>
          <p:cNvSpPr txBox="1"/>
          <p:nvPr/>
        </p:nvSpPr>
        <p:spPr>
          <a:xfrm>
            <a:off x="1956979" y="2957845"/>
            <a:ext cx="5979339" cy="1014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性暴力とは？</a:t>
            </a:r>
            <a:endParaRPr lang="ja-JP" altLang="en-US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20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3" name="正方形/長方形 10"/>
          <p:cNvSpPr/>
          <p:nvPr/>
        </p:nvSpPr>
        <p:spPr>
          <a:xfrm>
            <a:off x="2638096" y="705884"/>
            <a:ext cx="4647244" cy="1014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性暴力とは？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4" name="四角形: 角を丸くする 42"/>
          <p:cNvSpPr/>
          <p:nvPr/>
        </p:nvSpPr>
        <p:spPr>
          <a:xfrm>
            <a:off x="653245" y="2222688"/>
            <a:ext cx="8586811" cy="2744192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あなたが望まない性的な行為のことです。</a:t>
            </a:r>
            <a:endParaRPr lang="en-US" altLang="ja-JP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相手が恋人や家族、顔見知りの場合も含まれます。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86870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1" name="正方形/長方形 10"/>
          <p:cNvSpPr/>
          <p:nvPr/>
        </p:nvSpPr>
        <p:spPr>
          <a:xfrm>
            <a:off x="2025748" y="352388"/>
            <a:ext cx="5871938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相手がいやがっているのに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32" name="グループ化 539"/>
          <p:cNvGrpSpPr/>
          <p:nvPr/>
        </p:nvGrpSpPr>
        <p:grpSpPr>
          <a:xfrm>
            <a:off x="861295" y="1460598"/>
            <a:ext cx="8381245" cy="2557986"/>
            <a:chOff x="974625" y="3258417"/>
            <a:chExt cx="7401136" cy="2033420"/>
          </a:xfrm>
        </p:grpSpPr>
        <p:grpSp>
          <p:nvGrpSpPr>
            <p:cNvPr id="1333" name="グループ化 8"/>
            <p:cNvGrpSpPr/>
            <p:nvPr/>
          </p:nvGrpSpPr>
          <p:grpSpPr>
            <a:xfrm>
              <a:off x="4789711" y="3258417"/>
              <a:ext cx="3586050" cy="2033420"/>
              <a:chOff x="4789711" y="3258417"/>
              <a:chExt cx="3586050" cy="2033420"/>
            </a:xfrm>
          </p:grpSpPr>
          <p:sp>
            <p:nvSpPr>
              <p:cNvPr id="1334" name="四角形: 角を丸くする 19"/>
              <p:cNvSpPr/>
              <p:nvPr/>
            </p:nvSpPr>
            <p:spPr>
              <a:xfrm>
                <a:off x="5124736" y="3258417"/>
                <a:ext cx="2916000" cy="396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2400" b="1" spc="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体に触らない性暴力</a:t>
                </a:r>
              </a:p>
            </p:txBody>
          </p:sp>
          <p:grpSp>
            <p:nvGrpSpPr>
              <p:cNvPr id="1335" name="グループ化 7"/>
              <p:cNvGrpSpPr/>
              <p:nvPr/>
            </p:nvGrpSpPr>
            <p:grpSpPr>
              <a:xfrm>
                <a:off x="4789711" y="3743837"/>
                <a:ext cx="3586050" cy="1548000"/>
                <a:chOff x="4789711" y="3743837"/>
                <a:chExt cx="3586050" cy="1548000"/>
              </a:xfrm>
            </p:grpSpPr>
            <p:pic>
              <p:nvPicPr>
                <p:cNvPr id="1336" name="図 4" descr="おもちゃ, 人形, 時計 が含まれている画像_x000a__x000a_自動的に生成された説明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89711" y="3743837"/>
                  <a:ext cx="1616870" cy="1476000"/>
                </a:xfrm>
                <a:prstGeom prst="rect">
                  <a:avLst/>
                </a:prstGeom>
              </p:spPr>
            </p:pic>
            <p:pic>
              <p:nvPicPr>
                <p:cNvPr id="1337" name="図 23" descr="グラフィカル ユーザー インターフェイス, アプリケーション_x000a__x000a_自動的に生成された説明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60370" y="3743837"/>
                  <a:ext cx="1615391" cy="154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38" name="グループ化 6"/>
            <p:cNvGrpSpPr/>
            <p:nvPr/>
          </p:nvGrpSpPr>
          <p:grpSpPr>
            <a:xfrm>
              <a:off x="974625" y="3258417"/>
              <a:ext cx="3194887" cy="2006685"/>
              <a:chOff x="974625" y="3258417"/>
              <a:chExt cx="3194887" cy="2006685"/>
            </a:xfrm>
          </p:grpSpPr>
          <p:sp>
            <p:nvSpPr>
              <p:cNvPr id="1339" name="四角形: 角を丸くする 18"/>
              <p:cNvSpPr/>
              <p:nvPr/>
            </p:nvSpPr>
            <p:spPr>
              <a:xfrm>
                <a:off x="1114068" y="3258417"/>
                <a:ext cx="2916000" cy="396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2400" b="1" spc="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体に触る性暴力</a:t>
                </a:r>
              </a:p>
            </p:txBody>
          </p:sp>
          <p:grpSp>
            <p:nvGrpSpPr>
              <p:cNvPr id="1340" name="グループ化 5"/>
              <p:cNvGrpSpPr/>
              <p:nvPr/>
            </p:nvGrpSpPr>
            <p:grpSpPr>
              <a:xfrm>
                <a:off x="974625" y="3699682"/>
                <a:ext cx="3194887" cy="1565420"/>
                <a:chOff x="974625" y="3699682"/>
                <a:chExt cx="3194887" cy="1565420"/>
              </a:xfrm>
            </p:grpSpPr>
            <p:pic>
              <p:nvPicPr>
                <p:cNvPr id="1341" name="図 14" descr="ロゴ_x000a__x000a_自動的に生成された説明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625" y="3789102"/>
                  <a:ext cx="1392777" cy="1476000"/>
                </a:xfrm>
                <a:prstGeom prst="rect">
                  <a:avLst/>
                </a:prstGeom>
              </p:spPr>
            </p:pic>
            <p:pic>
              <p:nvPicPr>
                <p:cNvPr id="1342" name="図 3" descr="抽象 が含まれている画像_x000a__x000a_自動的に生成された説明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50827" y="3699682"/>
                  <a:ext cx="1618685" cy="154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43" name="テキスト 551"/>
          <p:cNvSpPr txBox="1"/>
          <p:nvPr/>
        </p:nvSpPr>
        <p:spPr>
          <a:xfrm>
            <a:off x="731008" y="3984952"/>
            <a:ext cx="1837792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/>
              <a:t>強引に迫る</a:t>
            </a:r>
          </a:p>
        </p:txBody>
      </p:sp>
      <p:sp>
        <p:nvSpPr>
          <p:cNvPr id="1344" name="テキスト 552"/>
          <p:cNvSpPr txBox="1"/>
          <p:nvPr/>
        </p:nvSpPr>
        <p:spPr>
          <a:xfrm>
            <a:off x="2641479" y="3984952"/>
            <a:ext cx="1837792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/>
              <a:t>痴漢</a:t>
            </a:r>
          </a:p>
        </p:txBody>
      </p:sp>
      <p:sp>
        <p:nvSpPr>
          <p:cNvPr id="1345" name="テキスト 553"/>
          <p:cNvSpPr txBox="1"/>
          <p:nvPr/>
        </p:nvSpPr>
        <p:spPr>
          <a:xfrm>
            <a:off x="5174796" y="3984952"/>
            <a:ext cx="1837792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/>
              <a:t>性的な</a:t>
            </a:r>
          </a:p>
          <a:p>
            <a:pPr algn="ctr">
              <a:defRPr lang="ja-JP" altLang="en-US"/>
            </a:pPr>
            <a:r>
              <a:rPr lang="ja-JP" altLang="en-US"/>
              <a:t>言葉や行動</a:t>
            </a:r>
          </a:p>
        </p:txBody>
      </p:sp>
      <p:sp>
        <p:nvSpPr>
          <p:cNvPr id="1346" name="テキスト 554"/>
          <p:cNvSpPr txBox="1"/>
          <p:nvPr/>
        </p:nvSpPr>
        <p:spPr>
          <a:xfrm>
            <a:off x="7404749" y="3984952"/>
            <a:ext cx="1837792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/>
              <a:t>裸の写真を</a:t>
            </a:r>
          </a:p>
          <a:p>
            <a:pPr algn="ctr">
              <a:defRPr lang="ja-JP" altLang="en-US"/>
            </a:pPr>
            <a:r>
              <a:rPr lang="ja-JP" altLang="en-US"/>
              <a:t>要求する・送る</a:t>
            </a:r>
          </a:p>
        </p:txBody>
      </p:sp>
      <p:sp>
        <p:nvSpPr>
          <p:cNvPr id="1347" name="四角形: 角を丸くする 555"/>
          <p:cNvSpPr/>
          <p:nvPr/>
        </p:nvSpPr>
        <p:spPr>
          <a:xfrm>
            <a:off x="1019859" y="4829445"/>
            <a:ext cx="8219478" cy="1403694"/>
          </a:xfrm>
          <a:prstGeom prst="roundRect">
            <a:avLst>
              <a:gd name="adj" fmla="val 6072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400" b="1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悪いのは加害者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です。被害にあった人は悪くありません。</a:t>
            </a:r>
            <a:endParaRPr sz="2000"/>
          </a:p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性別にかかわらず被害にあいます。</a:t>
            </a:r>
          </a:p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どんな理由があっても性暴力は決して許されません。</a:t>
            </a:r>
          </a:p>
        </p:txBody>
      </p:sp>
    </p:spTree>
    <p:extLst>
      <p:ext uri="{BB962C8B-B14F-4D97-AF65-F5344CB8AC3E}">
        <p14:creationId xmlns:p14="http://schemas.microsoft.com/office/powerpoint/2010/main" val="86870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4" name="正方形/長方形 10"/>
          <p:cNvSpPr/>
          <p:nvPr/>
        </p:nvSpPr>
        <p:spPr>
          <a:xfrm>
            <a:off x="819709" y="1512883"/>
            <a:ext cx="8284008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DV(ドメスティック・バイオレンス)とは</a:t>
            </a:r>
          </a:p>
        </p:txBody>
      </p:sp>
      <p:sp>
        <p:nvSpPr>
          <p:cNvPr id="1355" name="四角形: 角を丸くする 42"/>
          <p:cNvSpPr/>
          <p:nvPr/>
        </p:nvSpPr>
        <p:spPr>
          <a:xfrm>
            <a:off x="875386" y="2485342"/>
            <a:ext cx="8172656" cy="2743581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一緒に生活しているパートナーなど親密な間柄の相手からふるわれる暴力のことです。恋人同士の間に起こる暴力のことを「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デート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DV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」と言います。</a:t>
            </a:r>
            <a:endParaRPr sz="4000"/>
          </a:p>
        </p:txBody>
      </p:sp>
      <p:sp>
        <p:nvSpPr>
          <p:cNvPr id="1356" name="テキスト ボックス 457"/>
          <p:cNvSpPr txBox="1"/>
          <p:nvPr/>
        </p:nvSpPr>
        <p:spPr>
          <a:xfrm>
            <a:off x="315508" y="180000"/>
            <a:ext cx="3731928" cy="706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性暴力の事例１</a:t>
            </a:r>
            <a:endParaRPr sz="4000" b="1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358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3" name="正方形/長方形 59"/>
          <p:cNvSpPr/>
          <p:nvPr/>
        </p:nvSpPr>
        <p:spPr>
          <a:xfrm>
            <a:off x="1271754" y="300037"/>
            <a:ext cx="7379915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どんなことがデート</a:t>
            </a:r>
            <a:r>
              <a:rPr lang="en-US" altLang="ja-JP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DV</a:t>
            </a:r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になるの？</a:t>
            </a:r>
            <a:endParaRPr lang="en-US" altLang="ja-JP" sz="4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64" name="グループ化 8"/>
          <p:cNvGrpSpPr/>
          <p:nvPr/>
        </p:nvGrpSpPr>
        <p:grpSpPr>
          <a:xfrm>
            <a:off x="639526" y="4276168"/>
            <a:ext cx="2248452" cy="2106275"/>
            <a:chOff x="2657270" y="2143657"/>
            <a:chExt cx="2248452" cy="2106275"/>
          </a:xfrm>
        </p:grpSpPr>
        <p:sp>
          <p:nvSpPr>
            <p:cNvPr id="1365" name="四角形: 角を丸くする 26"/>
            <p:cNvSpPr/>
            <p:nvPr/>
          </p:nvSpPr>
          <p:spPr>
            <a:xfrm>
              <a:off x="2657270" y="2143657"/>
              <a:ext cx="2248452" cy="46166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b="0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精神的暴力</a:t>
              </a:r>
              <a:endParaRPr b="0"/>
            </a:p>
          </p:txBody>
        </p:sp>
        <p:pic>
          <p:nvPicPr>
            <p:cNvPr id="1366" name="図 5" descr="ロゴ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268" y="2629932"/>
              <a:ext cx="1323268" cy="1620000"/>
            </a:xfrm>
            <a:prstGeom prst="rect">
              <a:avLst/>
            </a:prstGeom>
          </p:spPr>
        </p:pic>
      </p:grpSp>
      <p:grpSp>
        <p:nvGrpSpPr>
          <p:cNvPr id="1367" name="グループ化 9"/>
          <p:cNvGrpSpPr/>
          <p:nvPr/>
        </p:nvGrpSpPr>
        <p:grpSpPr>
          <a:xfrm>
            <a:off x="639526" y="1620084"/>
            <a:ext cx="2248452" cy="2051957"/>
            <a:chOff x="325653" y="2143657"/>
            <a:chExt cx="2248452" cy="2051957"/>
          </a:xfrm>
        </p:grpSpPr>
        <p:sp>
          <p:nvSpPr>
            <p:cNvPr id="1368" name="四角形: 角を丸くする 25"/>
            <p:cNvSpPr/>
            <p:nvPr/>
          </p:nvSpPr>
          <p:spPr>
            <a:xfrm>
              <a:off x="325653" y="2143657"/>
              <a:ext cx="2248452" cy="46166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b="0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身体的暴力</a:t>
              </a:r>
              <a:endParaRPr b="0"/>
            </a:p>
          </p:txBody>
        </p:sp>
        <p:pic>
          <p:nvPicPr>
            <p:cNvPr id="1369" name="図 3" descr="マグカップ, 部屋, シャツ が含まれている画像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308" y="2647614"/>
              <a:ext cx="1623142" cy="1548000"/>
            </a:xfrm>
            <a:prstGeom prst="rect">
              <a:avLst/>
            </a:prstGeom>
          </p:spPr>
        </p:pic>
      </p:grpSp>
      <p:grpSp>
        <p:nvGrpSpPr>
          <p:cNvPr id="1370" name="グループ化 1"/>
          <p:cNvGrpSpPr/>
          <p:nvPr/>
        </p:nvGrpSpPr>
        <p:grpSpPr>
          <a:xfrm>
            <a:off x="5210561" y="4276168"/>
            <a:ext cx="2248452" cy="2097222"/>
            <a:chOff x="7427188" y="2143657"/>
            <a:chExt cx="2248452" cy="2097222"/>
          </a:xfrm>
        </p:grpSpPr>
        <p:sp>
          <p:nvSpPr>
            <p:cNvPr id="1371" name="四角形: 角を丸くする 28"/>
            <p:cNvSpPr/>
            <p:nvPr/>
          </p:nvSpPr>
          <p:spPr>
            <a:xfrm>
              <a:off x="7427188" y="2143657"/>
              <a:ext cx="2248452" cy="46166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b="0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経済的暴力</a:t>
              </a:r>
              <a:endParaRPr b="0"/>
            </a:p>
          </p:txBody>
        </p:sp>
        <p:pic>
          <p:nvPicPr>
            <p:cNvPr id="1372" name="図 24" descr="時計, らくがき, 部屋 が含まれている画像_x000a__x000a_自動的に生成された説明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6148" y="2692879"/>
              <a:ext cx="2190533" cy="1548000"/>
            </a:xfrm>
            <a:prstGeom prst="rect">
              <a:avLst/>
            </a:prstGeom>
          </p:spPr>
        </p:pic>
      </p:grpSp>
      <p:grpSp>
        <p:nvGrpSpPr>
          <p:cNvPr id="1373" name="グループ化 4"/>
          <p:cNvGrpSpPr/>
          <p:nvPr/>
        </p:nvGrpSpPr>
        <p:grpSpPr>
          <a:xfrm>
            <a:off x="5210560" y="1620084"/>
            <a:ext cx="2248452" cy="2115328"/>
            <a:chOff x="5019163" y="2143657"/>
            <a:chExt cx="2248452" cy="2115328"/>
          </a:xfrm>
        </p:grpSpPr>
        <p:sp>
          <p:nvSpPr>
            <p:cNvPr id="1374" name="四角形: 角を丸くする 27"/>
            <p:cNvSpPr/>
            <p:nvPr/>
          </p:nvSpPr>
          <p:spPr>
            <a:xfrm>
              <a:off x="5019163" y="2143657"/>
              <a:ext cx="2248452" cy="46166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b="0" spc="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性的暴力</a:t>
              </a:r>
              <a:endParaRPr b="0"/>
            </a:p>
          </p:txBody>
        </p:sp>
        <p:pic>
          <p:nvPicPr>
            <p:cNvPr id="1375" name="図 7" descr="ロゴ_x000a__x000a_自動的に生成された説明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9061" y="2638985"/>
              <a:ext cx="1528657" cy="1620000"/>
            </a:xfrm>
            <a:prstGeom prst="rect">
              <a:avLst/>
            </a:prstGeom>
          </p:spPr>
        </p:pic>
      </p:grpSp>
      <p:sp>
        <p:nvSpPr>
          <p:cNvPr id="1376" name="テキスト 501"/>
          <p:cNvSpPr txBox="1"/>
          <p:nvPr/>
        </p:nvSpPr>
        <p:spPr>
          <a:xfrm>
            <a:off x="2778206" y="2602693"/>
            <a:ext cx="1933494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/>
              <a:t>殴る、蹴る、</a:t>
            </a:r>
          </a:p>
          <a:p>
            <a:pPr>
              <a:defRPr lang="ja-JP" altLang="en-US"/>
            </a:pPr>
            <a:r>
              <a:rPr lang="ja-JP" altLang="en-US"/>
              <a:t>ものを投げる　</a:t>
            </a:r>
          </a:p>
        </p:txBody>
      </p:sp>
      <p:sp>
        <p:nvSpPr>
          <p:cNvPr id="1377" name="テキスト 502"/>
          <p:cNvSpPr txBox="1"/>
          <p:nvPr/>
        </p:nvSpPr>
        <p:spPr>
          <a:xfrm>
            <a:off x="2574700" y="5276671"/>
            <a:ext cx="2131263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/>
              <a:t>暴言、過剰な束縛、</a:t>
            </a:r>
          </a:p>
          <a:p>
            <a:pPr>
              <a:defRPr lang="ja-JP" altLang="en-US"/>
            </a:pPr>
            <a:r>
              <a:rPr lang="ja-JP" altLang="en-US"/>
              <a:t>人前で侮辱する</a:t>
            </a:r>
          </a:p>
        </p:txBody>
      </p:sp>
      <p:sp>
        <p:nvSpPr>
          <p:cNvPr id="1378" name="テキスト 503"/>
          <p:cNvSpPr txBox="1"/>
          <p:nvPr/>
        </p:nvSpPr>
        <p:spPr>
          <a:xfrm>
            <a:off x="7458580" y="2602693"/>
            <a:ext cx="1753955" cy="64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/>
              <a:t>相手の気持ちに関係なく強く迫る　</a:t>
            </a:r>
          </a:p>
        </p:txBody>
      </p:sp>
      <p:sp>
        <p:nvSpPr>
          <p:cNvPr id="1379" name="テキスト 504"/>
          <p:cNvSpPr txBox="1"/>
          <p:nvPr/>
        </p:nvSpPr>
        <p:spPr>
          <a:xfrm>
            <a:off x="7459013" y="5415170"/>
            <a:ext cx="1933494" cy="36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/>
              <a:t>おごらせる　</a:t>
            </a:r>
          </a:p>
        </p:txBody>
      </p:sp>
    </p:spTree>
    <p:extLst>
      <p:ext uri="{BB962C8B-B14F-4D97-AF65-F5344CB8AC3E}">
        <p14:creationId xmlns:p14="http://schemas.microsoft.com/office/powerpoint/2010/main" val="379358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3" name="テキスト ボックス 3"/>
          <p:cNvSpPr txBox="1"/>
          <p:nvPr/>
        </p:nvSpPr>
        <p:spPr>
          <a:xfrm>
            <a:off x="1300552" y="2115780"/>
            <a:ext cx="7292198" cy="1938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よりよい人間関係</a:t>
            </a:r>
            <a:endParaRPr lang="en-US" altLang="ja-JP" sz="6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をつくるために</a:t>
            </a:r>
            <a:endParaRPr lang="ja-JP" altLang="en-US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20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6" name="正方形/長方形 59"/>
          <p:cNvSpPr/>
          <p:nvPr/>
        </p:nvSpPr>
        <p:spPr>
          <a:xfrm>
            <a:off x="1115233" y="300037"/>
            <a:ext cx="7692949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こんな思い込みをしていませんか？</a:t>
            </a:r>
            <a:endParaRPr lang="en-US" altLang="ja-JP" sz="4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87" name="グループ 530"/>
          <p:cNvGrpSpPr/>
          <p:nvPr/>
        </p:nvGrpSpPr>
        <p:grpSpPr>
          <a:xfrm>
            <a:off x="520454" y="1653630"/>
            <a:ext cx="8723691" cy="4047994"/>
            <a:chOff x="317015" y="1963313"/>
            <a:chExt cx="8723691" cy="4047994"/>
          </a:xfrm>
        </p:grpSpPr>
        <p:grpSp>
          <p:nvGrpSpPr>
            <p:cNvPr id="1388" name="グループ 524"/>
            <p:cNvGrpSpPr/>
            <p:nvPr/>
          </p:nvGrpSpPr>
          <p:grpSpPr>
            <a:xfrm>
              <a:off x="1015544" y="3924210"/>
              <a:ext cx="8025162" cy="2087097"/>
              <a:chOff x="1131524" y="4690443"/>
              <a:chExt cx="6505961" cy="1692000"/>
            </a:xfrm>
          </p:grpSpPr>
          <p:grpSp>
            <p:nvGrpSpPr>
              <p:cNvPr id="1389" name="グループ化 8"/>
              <p:cNvGrpSpPr/>
              <p:nvPr/>
            </p:nvGrpSpPr>
            <p:grpSpPr>
              <a:xfrm>
                <a:off x="1131524" y="4762443"/>
                <a:ext cx="1323268" cy="1620000"/>
                <a:chOff x="3149268" y="2629932"/>
                <a:chExt cx="1323268" cy="1620000"/>
              </a:xfrm>
            </p:grpSpPr>
            <p:pic>
              <p:nvPicPr>
                <p:cNvPr id="1390" name="図 5" descr="ロゴ_x000a__x000a_自動的に生成された説明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9268" y="2629932"/>
                  <a:ext cx="1323268" cy="1620000"/>
                </a:xfrm>
                <a:prstGeom prst="rect">
                  <a:avLst/>
                </a:prstGeom>
              </p:spPr>
            </p:pic>
          </p:grpSp>
          <p:grpSp>
            <p:nvGrpSpPr>
              <p:cNvPr id="1391" name="グループ化 9"/>
              <p:cNvGrpSpPr/>
              <p:nvPr/>
            </p:nvGrpSpPr>
            <p:grpSpPr>
              <a:xfrm>
                <a:off x="3634661" y="4762443"/>
                <a:ext cx="1623142" cy="1548000"/>
                <a:chOff x="638308" y="2647614"/>
                <a:chExt cx="1623142" cy="1548000"/>
              </a:xfrm>
            </p:grpSpPr>
            <p:pic>
              <p:nvPicPr>
                <p:cNvPr id="1392" name="図 3" descr="マグカップ, 部屋, シャツ が含まれている画像_x000a__x000a_自動的に生成された説明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8308" y="2647614"/>
                  <a:ext cx="1623142" cy="1548000"/>
                </a:xfrm>
                <a:prstGeom prst="rect">
                  <a:avLst/>
                </a:prstGeom>
              </p:spPr>
            </p:pic>
          </p:grpSp>
          <p:grpSp>
            <p:nvGrpSpPr>
              <p:cNvPr id="1393" name="グループ化 4"/>
              <p:cNvGrpSpPr/>
              <p:nvPr/>
            </p:nvGrpSpPr>
            <p:grpSpPr>
              <a:xfrm>
                <a:off x="6108828" y="4690443"/>
                <a:ext cx="1528657" cy="1620000"/>
                <a:chOff x="5379061" y="2638985"/>
                <a:chExt cx="1528657" cy="1620000"/>
              </a:xfrm>
            </p:grpSpPr>
            <p:pic>
              <p:nvPicPr>
                <p:cNvPr id="1394" name="図 7" descr="ロゴ_x000a__x000a_自動的に生成された説明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79061" y="2638985"/>
                  <a:ext cx="1528657" cy="162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1395" name="思考の吹き出し: 雲形 526"/>
            <p:cNvSpPr/>
            <p:nvPr/>
          </p:nvSpPr>
          <p:spPr>
            <a:xfrm>
              <a:off x="317015" y="1963313"/>
              <a:ext cx="2492108" cy="1960897"/>
            </a:xfrm>
            <a:prstGeom prst="cloudCallout">
              <a:avLst>
                <a:gd name="adj1" fmla="val 30945"/>
                <a:gd name="adj2" fmla="val 6283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独占や束縛は</a:t>
              </a:r>
              <a:endPara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愛情表現</a:t>
              </a:r>
              <a:endParaRPr b="1"/>
            </a:p>
          </p:txBody>
        </p:sp>
        <p:sp>
          <p:nvSpPr>
            <p:cNvPr id="1396" name="思考の吹き出し: 雲形 527"/>
            <p:cNvSpPr/>
            <p:nvPr/>
          </p:nvSpPr>
          <p:spPr>
            <a:xfrm>
              <a:off x="3352100" y="2050597"/>
              <a:ext cx="2464500" cy="1873613"/>
            </a:xfrm>
            <a:prstGeom prst="cloudCallout">
              <a:avLst>
                <a:gd name="adj1" fmla="val 43298"/>
                <a:gd name="adj2" fmla="val 610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自分が言うことに</a:t>
              </a:r>
              <a:endParaRPr b="1"/>
            </a:p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従えばいいんだ</a:t>
              </a:r>
            </a:p>
          </p:txBody>
        </p:sp>
        <p:sp>
          <p:nvSpPr>
            <p:cNvPr id="1397" name="思考の吹き出し: 雲形 528"/>
            <p:cNvSpPr/>
            <p:nvPr/>
          </p:nvSpPr>
          <p:spPr>
            <a:xfrm>
              <a:off x="6400566" y="2050597"/>
              <a:ext cx="2407616" cy="1873613"/>
            </a:xfrm>
            <a:prstGeom prst="cloudCallout">
              <a:avLst>
                <a:gd name="adj1" fmla="val 33334"/>
                <a:gd name="adj2" fmla="val 529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強引なほうが</a:t>
              </a:r>
            </a:p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相手はときめく</a:t>
              </a:r>
            </a:p>
            <a:p>
              <a:pPr algn="ctr"/>
              <a:r>
                <a:rPr kumimoji="1"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はず</a:t>
              </a:r>
            </a:p>
          </p:txBody>
        </p:sp>
      </p:grpSp>
      <p:sp>
        <p:nvSpPr>
          <p:cNvPr id="1398" name="正方形/長方形 529"/>
          <p:cNvSpPr/>
          <p:nvPr/>
        </p:nvSpPr>
        <p:spPr>
          <a:xfrm>
            <a:off x="2646322" y="6011307"/>
            <a:ext cx="4630764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それ、全部DVです。</a:t>
            </a:r>
            <a:endParaRPr lang="en-US" altLang="ja-JP" sz="4000" b="1" spc="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58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5" name="正方形/長方形 10"/>
          <p:cNvSpPr/>
          <p:nvPr/>
        </p:nvSpPr>
        <p:spPr>
          <a:xfrm>
            <a:off x="2549132" y="1634151"/>
            <a:ext cx="4825176" cy="70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等を通じた被害</a:t>
            </a:r>
          </a:p>
        </p:txBody>
      </p:sp>
      <p:sp>
        <p:nvSpPr>
          <p:cNvPr id="1406" name="四角形: 角を丸くする 42"/>
          <p:cNvSpPr/>
          <p:nvPr/>
        </p:nvSpPr>
        <p:spPr>
          <a:xfrm>
            <a:off x="523361" y="2502230"/>
            <a:ext cx="8876720" cy="2744192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ctr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インターネットやスマートフォンは、性暴力に巻き込まれてしまうきっかけになることもあります。加害者や被害者にならないためにはどうすればよいでしょうか。</a:t>
            </a:r>
            <a:endParaRPr sz="4000"/>
          </a:p>
        </p:txBody>
      </p:sp>
      <p:sp>
        <p:nvSpPr>
          <p:cNvPr id="1407" name="テキスト ボックス 471"/>
          <p:cNvSpPr txBox="1"/>
          <p:nvPr/>
        </p:nvSpPr>
        <p:spPr>
          <a:xfrm>
            <a:off x="315508" y="180000"/>
            <a:ext cx="3731928" cy="706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性暴力の事例２</a:t>
            </a:r>
            <a:endParaRPr sz="4000" b="1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387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4" name="四角形: 角を丸くする 8"/>
          <p:cNvSpPr/>
          <p:nvPr/>
        </p:nvSpPr>
        <p:spPr>
          <a:xfrm>
            <a:off x="550973" y="856913"/>
            <a:ext cx="6350076" cy="1435976"/>
          </a:xfrm>
          <a:prstGeom prst="roundRect">
            <a:avLst>
              <a:gd name="adj" fmla="val 1149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インターネット上で知り合った相手を簡単に信用しない。</a:t>
            </a:r>
            <a:endParaRPr lang="en-US" altLang="ja-JP" sz="2000" b="1" spc="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5" name="四角形: 角を丸くする 9"/>
          <p:cNvSpPr/>
          <p:nvPr/>
        </p:nvSpPr>
        <p:spPr>
          <a:xfrm>
            <a:off x="534300" y="2938432"/>
            <a:ext cx="6366749" cy="1638039"/>
          </a:xfrm>
          <a:prstGeom prst="roundRect">
            <a:avLst>
              <a:gd name="adj" fmla="val 1149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交際相手や友達であっても下着姿や裸の写真を撮ったり、撮らせたり、送ったり、送らせたりしない。</a:t>
            </a:r>
            <a:endParaRPr lang="en-US" altLang="ja-JP" sz="3200" b="1" spc="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16" name="グループ 477"/>
          <p:cNvGrpSpPr/>
          <p:nvPr/>
        </p:nvGrpSpPr>
        <p:grpSpPr>
          <a:xfrm>
            <a:off x="6843764" y="3009188"/>
            <a:ext cx="2821614" cy="1496527"/>
            <a:chOff x="7088843" y="2585265"/>
            <a:chExt cx="2576535" cy="1366542"/>
          </a:xfrm>
        </p:grpSpPr>
        <p:pic>
          <p:nvPicPr>
            <p:cNvPr id="1417" name="図 12" descr="アイコン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8843" y="2787330"/>
              <a:ext cx="942257" cy="1155339"/>
            </a:xfrm>
            <a:prstGeom prst="rect">
              <a:avLst/>
            </a:prstGeom>
          </p:spPr>
        </p:pic>
        <p:pic>
          <p:nvPicPr>
            <p:cNvPr id="1418" name="図 16" descr="グラフィカル ユーザー インターフェイス, アプリケーショ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9346" y="2585265"/>
              <a:ext cx="1426032" cy="1366542"/>
            </a:xfrm>
            <a:prstGeom prst="rect">
              <a:avLst/>
            </a:prstGeom>
          </p:spPr>
        </p:pic>
        <p:sp>
          <p:nvSpPr>
            <p:cNvPr id="1419" name="矢印: 右 14"/>
            <p:cNvSpPr/>
            <p:nvPr/>
          </p:nvSpPr>
          <p:spPr>
            <a:xfrm>
              <a:off x="8021609" y="3226406"/>
              <a:ext cx="303604" cy="23454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20" name="図 3" descr="挿絵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480" y="964505"/>
            <a:ext cx="2691466" cy="1220792"/>
          </a:xfrm>
          <a:prstGeom prst="rect">
            <a:avLst/>
          </a:prstGeom>
        </p:spPr>
      </p:pic>
      <p:sp>
        <p:nvSpPr>
          <p:cNvPr id="1421" name="テキスト 476"/>
          <p:cNvSpPr txBox="1"/>
          <p:nvPr/>
        </p:nvSpPr>
        <p:spPr>
          <a:xfrm>
            <a:off x="659800" y="5121412"/>
            <a:ext cx="8573701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3200" b="1" spc="2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別れた交際相手への報復として、写真を無断でインターネット上に投稿することは犯罪です。</a:t>
            </a:r>
          </a:p>
        </p:txBody>
      </p:sp>
    </p:spTree>
    <p:extLst>
      <p:ext uri="{BB962C8B-B14F-4D97-AF65-F5344CB8AC3E}">
        <p14:creationId xmlns:p14="http://schemas.microsoft.com/office/powerpoint/2010/main" val="157387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8" name="正方形/長方形 21"/>
          <p:cNvSpPr/>
          <p:nvPr/>
        </p:nvSpPr>
        <p:spPr>
          <a:xfrm>
            <a:off x="691249" y="821942"/>
            <a:ext cx="8540937" cy="768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性暴力の被害にあうとどうなるの？</a:t>
            </a:r>
          </a:p>
        </p:txBody>
      </p:sp>
      <p:sp>
        <p:nvSpPr>
          <p:cNvPr id="1429" name="四角形: 角を丸くする 22"/>
          <p:cNvSpPr/>
          <p:nvPr/>
        </p:nvSpPr>
        <p:spPr>
          <a:xfrm>
            <a:off x="307975" y="2317226"/>
            <a:ext cx="9361488" cy="1421786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心と体に</a:t>
            </a:r>
            <a:r>
              <a:rPr lang="ja-JP" altLang="en-US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深刻な影響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長く続く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場合がある。</a:t>
            </a:r>
            <a:endParaRPr sz="4000" dirty="0"/>
          </a:p>
          <a:p>
            <a:r>
              <a:rPr lang="ja-JP" altLang="en-US" sz="4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何年も先に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影響が出ることもある。</a:t>
            </a:r>
          </a:p>
        </p:txBody>
      </p:sp>
      <p:grpSp>
        <p:nvGrpSpPr>
          <p:cNvPr id="1430" name="グループ化 512"/>
          <p:cNvGrpSpPr/>
          <p:nvPr/>
        </p:nvGrpSpPr>
        <p:grpSpPr>
          <a:xfrm>
            <a:off x="3324019" y="4392260"/>
            <a:ext cx="3148042" cy="1970114"/>
            <a:chOff x="1061214" y="4546111"/>
            <a:chExt cx="3163839" cy="1980000"/>
          </a:xfrm>
        </p:grpSpPr>
        <p:pic>
          <p:nvPicPr>
            <p:cNvPr id="1431" name="図 17" descr="抽象, 挿絵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214" y="4546111"/>
              <a:ext cx="1604876" cy="1980000"/>
            </a:xfrm>
            <a:prstGeom prst="rect">
              <a:avLst/>
            </a:prstGeom>
          </p:spPr>
        </p:pic>
        <p:pic>
          <p:nvPicPr>
            <p:cNvPr id="1432" name="図 3" descr="アイコ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432" y="4546111"/>
              <a:ext cx="1471621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95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39" name="グループ 502"/>
          <p:cNvGrpSpPr/>
          <p:nvPr/>
        </p:nvGrpSpPr>
        <p:grpSpPr>
          <a:xfrm>
            <a:off x="233575" y="345113"/>
            <a:ext cx="4602365" cy="5222268"/>
            <a:chOff x="474609" y="496958"/>
            <a:chExt cx="4478126" cy="5070420"/>
          </a:xfrm>
        </p:grpSpPr>
        <p:sp>
          <p:nvSpPr>
            <p:cNvPr id="1440" name="図形 498"/>
            <p:cNvSpPr/>
            <p:nvPr/>
          </p:nvSpPr>
          <p:spPr>
            <a:xfrm>
              <a:off x="474609" y="496958"/>
              <a:ext cx="4478126" cy="5070420"/>
            </a:xfrm>
            <a:prstGeom prst="roundRect">
              <a:avLst>
                <a:gd name="adj" fmla="val 12000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441" name="テキスト 499"/>
            <p:cNvSpPr txBox="1"/>
            <p:nvPr/>
          </p:nvSpPr>
          <p:spPr>
            <a:xfrm>
              <a:off x="868487" y="648806"/>
              <a:ext cx="3842026" cy="5669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 sz="3200" b="1">
                  <a:solidFill>
                    <a:schemeClr val="accent1">
                      <a:lumMod val="50000"/>
                    </a:schemeClr>
                  </a:solidFill>
                </a:rPr>
                <a:t>体への影響</a:t>
              </a:r>
            </a:p>
          </p:txBody>
        </p:sp>
      </p:grpSp>
      <p:grpSp>
        <p:nvGrpSpPr>
          <p:cNvPr id="1442" name="グループ 504"/>
          <p:cNvGrpSpPr/>
          <p:nvPr/>
        </p:nvGrpSpPr>
        <p:grpSpPr>
          <a:xfrm>
            <a:off x="4960911" y="345112"/>
            <a:ext cx="4698815" cy="5222268"/>
            <a:chOff x="474609" y="496958"/>
            <a:chExt cx="4478126" cy="5070420"/>
          </a:xfrm>
        </p:grpSpPr>
        <p:sp>
          <p:nvSpPr>
            <p:cNvPr id="1443" name="図形 498"/>
            <p:cNvSpPr/>
            <p:nvPr/>
          </p:nvSpPr>
          <p:spPr>
            <a:xfrm>
              <a:off x="474609" y="496958"/>
              <a:ext cx="4478126" cy="5070420"/>
            </a:xfrm>
            <a:prstGeom prst="roundRect">
              <a:avLst>
                <a:gd name="adj" fmla="val 12000"/>
              </a:avLst>
            </a:prstGeom>
            <a:noFill/>
            <a:ln w="38100" cap="flat" cmpd="sng" algn="ctr">
              <a:solidFill>
                <a:srgbClr val="D4A0FF"/>
              </a:solidFill>
              <a:prstDash val="solid"/>
              <a:miter lim="800000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444" name="テキスト 499"/>
            <p:cNvSpPr txBox="1"/>
            <p:nvPr/>
          </p:nvSpPr>
          <p:spPr>
            <a:xfrm>
              <a:off x="868487" y="648806"/>
              <a:ext cx="3842026" cy="56690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 sz="3200" b="1">
                  <a:solidFill>
                    <a:srgbClr val="7030A0"/>
                  </a:solidFill>
                </a:rPr>
                <a:t>心への影響</a:t>
              </a:r>
            </a:p>
          </p:txBody>
        </p:sp>
      </p:grpSp>
      <p:sp>
        <p:nvSpPr>
          <p:cNvPr id="1445" name="テキスト 507"/>
          <p:cNvSpPr txBox="1"/>
          <p:nvPr/>
        </p:nvSpPr>
        <p:spPr>
          <a:xfrm>
            <a:off x="786848" y="1232692"/>
            <a:ext cx="3340652" cy="2861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</a:rPr>
              <a:t>●　吐き気や頭痛</a:t>
            </a:r>
            <a:endParaRPr lang="ja-JP" altLang="en-US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 lang="ja-JP" altLang="en-US"/>
            </a:pPr>
            <a:endParaRPr lang="ja-JP" altLang="en-US" sz="10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</a:rPr>
              <a:t>●　よく眠れない</a:t>
            </a:r>
          </a:p>
          <a:p>
            <a:pPr>
              <a:defRPr lang="ja-JP" altLang="en-US"/>
            </a:pPr>
            <a:endParaRPr lang="ja-JP" altLang="en-US" sz="10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</a:rPr>
              <a:t>●　起きられない</a:t>
            </a:r>
          </a:p>
          <a:p>
            <a:pPr>
              <a:defRPr lang="ja-JP" altLang="en-US"/>
            </a:pPr>
            <a:endParaRPr lang="ja-JP" altLang="en-US" sz="10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</a:rPr>
              <a:t>●　拒食症や過食症</a:t>
            </a:r>
            <a:endParaRPr lang="ja-JP" altLang="en-US" sz="10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 lang="ja-JP" altLang="en-US"/>
            </a:pPr>
            <a:endParaRPr lang="ja-JP" altLang="en-US" sz="1000" b="1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defRPr lang="ja-JP" altLang="en-US"/>
            </a:pP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</a:rPr>
              <a:t>など</a:t>
            </a:r>
          </a:p>
        </p:txBody>
      </p:sp>
      <p:sp>
        <p:nvSpPr>
          <p:cNvPr id="1446" name="テキスト 508"/>
          <p:cNvSpPr txBox="1"/>
          <p:nvPr/>
        </p:nvSpPr>
        <p:spPr>
          <a:xfrm>
            <a:off x="5639242" y="1232692"/>
            <a:ext cx="3759588" cy="387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●　いやだった出来事を</a:t>
            </a:r>
          </a:p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　　 思い出し、落ち込む</a:t>
            </a:r>
          </a:p>
          <a:p>
            <a:pPr>
              <a:defRPr lang="ja-JP" altLang="en-US"/>
            </a:pPr>
            <a:endParaRPr lang="ja-JP" altLang="en-US" sz="1000" b="1">
              <a:solidFill>
                <a:srgbClr val="7030A0"/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●　外出がこわくなる</a:t>
            </a:r>
          </a:p>
          <a:p>
            <a:pPr>
              <a:defRPr lang="ja-JP" altLang="en-US"/>
            </a:pPr>
            <a:endParaRPr lang="ja-JP" altLang="en-US" sz="1000" b="1">
              <a:solidFill>
                <a:srgbClr val="7030A0"/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●　自分を責めてしまう</a:t>
            </a:r>
          </a:p>
          <a:p>
            <a:pPr>
              <a:defRPr lang="ja-JP" altLang="en-US"/>
            </a:pPr>
            <a:endParaRPr lang="ja-JP" altLang="en-US" sz="1000" b="1">
              <a:solidFill>
                <a:srgbClr val="7030A0"/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●　対人恐怖症</a:t>
            </a:r>
          </a:p>
          <a:p>
            <a:pPr>
              <a:defRPr lang="ja-JP" altLang="en-US"/>
            </a:pPr>
            <a:endParaRPr lang="ja-JP" altLang="en-US" sz="1000" b="1">
              <a:solidFill>
                <a:srgbClr val="7030A0"/>
              </a:solidFill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●　人を信じられない</a:t>
            </a:r>
          </a:p>
          <a:p>
            <a:pPr>
              <a:defRPr lang="ja-JP" altLang="en-US"/>
            </a:pPr>
            <a:endParaRPr lang="ja-JP" altLang="en-US" sz="1000" b="1">
              <a:solidFill>
                <a:srgbClr val="7030A0"/>
              </a:solidFill>
            </a:endParaRPr>
          </a:p>
          <a:p>
            <a:pPr algn="r">
              <a:defRPr lang="ja-JP" altLang="en-US"/>
            </a:pPr>
            <a:r>
              <a:rPr lang="ja-JP" altLang="en-US" sz="2800" b="1">
                <a:solidFill>
                  <a:srgbClr val="7030A0"/>
                </a:solidFill>
              </a:rPr>
              <a:t>など</a:t>
            </a:r>
          </a:p>
        </p:txBody>
      </p:sp>
      <p:grpSp>
        <p:nvGrpSpPr>
          <p:cNvPr id="1447" name="グループ化 509"/>
          <p:cNvGrpSpPr/>
          <p:nvPr/>
        </p:nvGrpSpPr>
        <p:grpSpPr>
          <a:xfrm>
            <a:off x="3324019" y="4392260"/>
            <a:ext cx="3148042" cy="1970114"/>
            <a:chOff x="1061214" y="4546111"/>
            <a:chExt cx="3163839" cy="1980000"/>
          </a:xfrm>
        </p:grpSpPr>
        <p:pic>
          <p:nvPicPr>
            <p:cNvPr id="1448" name="図 17" descr="抽象, 挿絵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214" y="4546111"/>
              <a:ext cx="1604876" cy="1980000"/>
            </a:xfrm>
            <a:prstGeom prst="rect">
              <a:avLst/>
            </a:prstGeom>
          </p:spPr>
        </p:pic>
        <p:pic>
          <p:nvPicPr>
            <p:cNvPr id="1449" name="図 3" descr="アイコ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432" y="4546111"/>
              <a:ext cx="1471621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95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四角形: 角を丸くする 30"/>
          <p:cNvSpPr/>
          <p:nvPr/>
        </p:nvSpPr>
        <p:spPr>
          <a:xfrm>
            <a:off x="8149301" y="4362025"/>
            <a:ext cx="1436970" cy="1330673"/>
          </a:xfrm>
          <a:prstGeom prst="roundRect">
            <a:avLst>
              <a:gd name="adj" fmla="val 1522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6" name="四角形: 角を丸くする 34"/>
          <p:cNvSpPr/>
          <p:nvPr/>
        </p:nvSpPr>
        <p:spPr>
          <a:xfrm>
            <a:off x="8150742" y="2857950"/>
            <a:ext cx="1436970" cy="1330673"/>
          </a:xfrm>
          <a:prstGeom prst="roundRect">
            <a:avLst>
              <a:gd name="adj" fmla="val 1522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algn="ctr"/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8" name="正方形/長方形 3"/>
          <p:cNvSpPr/>
          <p:nvPr/>
        </p:nvSpPr>
        <p:spPr>
          <a:xfrm>
            <a:off x="1517602" y="198499"/>
            <a:ext cx="6888242" cy="768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性暴力はどうして起こるの？</a:t>
            </a:r>
          </a:p>
        </p:txBody>
      </p:sp>
      <p:sp>
        <p:nvSpPr>
          <p:cNvPr id="1459" name="四角形: 角を丸くする 4"/>
          <p:cNvSpPr/>
          <p:nvPr/>
        </p:nvSpPr>
        <p:spPr>
          <a:xfrm>
            <a:off x="287147" y="1344808"/>
            <a:ext cx="9359900" cy="630865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互いの関係が対等でない場面で起こりやすくなります。</a:t>
            </a:r>
          </a:p>
        </p:txBody>
      </p:sp>
      <p:sp>
        <p:nvSpPr>
          <p:cNvPr id="1460" name="矢印: 右 26"/>
          <p:cNvSpPr/>
          <p:nvPr/>
        </p:nvSpPr>
        <p:spPr>
          <a:xfrm>
            <a:off x="3079448" y="4064824"/>
            <a:ext cx="186265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正方形/長方形 35"/>
          <p:cNvSpPr/>
          <p:nvPr/>
        </p:nvSpPr>
        <p:spPr>
          <a:xfrm>
            <a:off x="3100110" y="3110278"/>
            <a:ext cx="1833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spc="20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相手と</a:t>
            </a:r>
            <a:endParaRPr lang="en-US" altLang="ja-JP" sz="2000" b="1" spc="200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spc="20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対等な関係で</a:t>
            </a:r>
            <a:endParaRPr lang="en-US" altLang="ja-JP" sz="2000" b="1" spc="200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spc="20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なくなると</a:t>
            </a:r>
            <a:endParaRPr lang="en-US" altLang="ja-JP" sz="2000" b="1" spc="200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2" name="テキスト ボックス 5"/>
          <p:cNvSpPr txBox="1"/>
          <p:nvPr/>
        </p:nvSpPr>
        <p:spPr>
          <a:xfrm>
            <a:off x="1132431" y="3658779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solidFill>
                  <a:schemeClr val="accent3">
                    <a:lumMod val="50000"/>
                  </a:schemeClr>
                </a:solidFill>
              </a:rPr>
              <a:t>＝</a:t>
            </a:r>
          </a:p>
        </p:txBody>
      </p:sp>
      <p:sp>
        <p:nvSpPr>
          <p:cNvPr id="1463" name="四角形: 角を丸くする 7"/>
          <p:cNvSpPr/>
          <p:nvPr/>
        </p:nvSpPr>
        <p:spPr>
          <a:xfrm>
            <a:off x="337367" y="3311909"/>
            <a:ext cx="2674569" cy="1894069"/>
          </a:xfrm>
          <a:prstGeom prst="round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1464" name="図 21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4" y="3538943"/>
            <a:ext cx="1167181" cy="1440000"/>
          </a:xfrm>
          <a:prstGeom prst="rect">
            <a:avLst/>
          </a:prstGeom>
        </p:spPr>
      </p:pic>
      <p:pic>
        <p:nvPicPr>
          <p:cNvPr id="1465" name="図 22" descr="アイコン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30" y="3538943"/>
            <a:ext cx="1072701" cy="1440000"/>
          </a:xfrm>
          <a:prstGeom prst="rect">
            <a:avLst/>
          </a:prstGeom>
        </p:spPr>
      </p:pic>
      <p:sp>
        <p:nvSpPr>
          <p:cNvPr id="1466" name="四角形: 角を丸くする 20"/>
          <p:cNvSpPr/>
          <p:nvPr/>
        </p:nvSpPr>
        <p:spPr>
          <a:xfrm>
            <a:off x="5030420" y="2839485"/>
            <a:ext cx="2824990" cy="2873335"/>
          </a:xfrm>
          <a:prstGeom prst="roundRect">
            <a:avLst>
              <a:gd name="adj" fmla="val 1225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467" name="テキスト ボックス 28"/>
          <p:cNvSpPr txBox="1"/>
          <p:nvPr/>
        </p:nvSpPr>
        <p:spPr>
          <a:xfrm>
            <a:off x="6005906" y="4228439"/>
            <a:ext cx="1039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solidFill>
                  <a:schemeClr val="accent3">
                    <a:lumMod val="50000"/>
                  </a:schemeClr>
                </a:solidFill>
              </a:rPr>
              <a:t>&gt;</a:t>
            </a:r>
            <a:endParaRPr kumimoji="1" lang="ja-JP" altLang="en-US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68" name="図 10" descr="アイコン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06" y="4404158"/>
            <a:ext cx="722432" cy="972000"/>
          </a:xfrm>
          <a:prstGeom prst="rect">
            <a:avLst/>
          </a:prstGeom>
        </p:spPr>
      </p:pic>
      <p:pic>
        <p:nvPicPr>
          <p:cNvPr id="1469" name="図 27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885" y="4170158"/>
            <a:ext cx="1167182" cy="1440000"/>
          </a:xfrm>
          <a:prstGeom prst="rect">
            <a:avLst/>
          </a:prstGeom>
        </p:spPr>
      </p:pic>
      <p:sp>
        <p:nvSpPr>
          <p:cNvPr id="1470" name="テキスト ボックス 24"/>
          <p:cNvSpPr txBox="1"/>
          <p:nvPr/>
        </p:nvSpPr>
        <p:spPr>
          <a:xfrm>
            <a:off x="5867484" y="2935867"/>
            <a:ext cx="10390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solidFill>
                  <a:schemeClr val="accent3">
                    <a:lumMod val="50000"/>
                  </a:schemeClr>
                </a:solidFill>
              </a:rPr>
              <a:t>&lt;</a:t>
            </a:r>
            <a:endParaRPr kumimoji="1" lang="ja-JP" altLang="en-US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71" name="図 8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959" y="3111586"/>
            <a:ext cx="787847" cy="972000"/>
          </a:xfrm>
          <a:prstGeom prst="rect">
            <a:avLst/>
          </a:prstGeom>
        </p:spPr>
      </p:pic>
      <p:pic>
        <p:nvPicPr>
          <p:cNvPr id="1472" name="図 31" descr="アイコン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382" y="2877586"/>
            <a:ext cx="1072699" cy="1440000"/>
          </a:xfrm>
          <a:prstGeom prst="rect">
            <a:avLst/>
          </a:prstGeom>
        </p:spPr>
      </p:pic>
      <p:sp>
        <p:nvSpPr>
          <p:cNvPr id="1473" name="二等辺三角形 41"/>
          <p:cNvSpPr/>
          <p:nvPr/>
        </p:nvSpPr>
        <p:spPr>
          <a:xfrm rot="5400000" flipV="1">
            <a:off x="7828037" y="3127285"/>
            <a:ext cx="383982" cy="792003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74" name="図 23" descr="ロゴ_x000a__x000a_自動的に生成された説明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690" y="2937986"/>
            <a:ext cx="1026340" cy="1170600"/>
          </a:xfrm>
          <a:prstGeom prst="rect">
            <a:avLst/>
          </a:prstGeom>
        </p:spPr>
      </p:pic>
      <p:sp>
        <p:nvSpPr>
          <p:cNvPr id="1475" name="二等辺三角形 32"/>
          <p:cNvSpPr/>
          <p:nvPr/>
        </p:nvSpPr>
        <p:spPr>
          <a:xfrm rot="5400000" flipV="1">
            <a:off x="7850998" y="4631360"/>
            <a:ext cx="383982" cy="792003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76" name="図 25" descr="マグカップ, 部屋, シャツ が含まれている画像_x000a__x000a_自動的に生成された説明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3811" y="4460942"/>
            <a:ext cx="1248097" cy="11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3" name="正方形/長方形 3"/>
          <p:cNvSpPr/>
          <p:nvPr/>
        </p:nvSpPr>
        <p:spPr>
          <a:xfrm>
            <a:off x="439575" y="890961"/>
            <a:ext cx="9044280" cy="144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互いが対等な関係であるためには、</a:t>
            </a:r>
          </a:p>
          <a:p>
            <a:pPr algn="ctr"/>
            <a:r>
              <a:rPr lang="ja-JP" altLang="en-US" sz="4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どんなことに気をつけたらいいだろう？</a:t>
            </a:r>
          </a:p>
        </p:txBody>
      </p:sp>
      <p:sp>
        <p:nvSpPr>
          <p:cNvPr id="1484" name="テキスト ボックス 5"/>
          <p:cNvSpPr txBox="1"/>
          <p:nvPr/>
        </p:nvSpPr>
        <p:spPr>
          <a:xfrm>
            <a:off x="4426884" y="3609487"/>
            <a:ext cx="1106210" cy="119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solidFill>
                  <a:schemeClr val="accent3">
                    <a:lumMod val="50000"/>
                  </a:schemeClr>
                </a:solidFill>
              </a:rPr>
              <a:t>＝</a:t>
            </a:r>
          </a:p>
        </p:txBody>
      </p:sp>
      <p:pic>
        <p:nvPicPr>
          <p:cNvPr id="1485" name="図 21" descr="抽象, 挿絵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26" y="2764553"/>
            <a:ext cx="2341903" cy="2889303"/>
          </a:xfrm>
          <a:prstGeom prst="rect">
            <a:avLst/>
          </a:prstGeom>
        </p:spPr>
      </p:pic>
      <p:pic>
        <p:nvPicPr>
          <p:cNvPr id="1486" name="図 22" descr="アイコン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157" y="2764553"/>
            <a:ext cx="2152332" cy="2889303"/>
          </a:xfrm>
          <a:prstGeom prst="rect">
            <a:avLst/>
          </a:prstGeom>
        </p:spPr>
      </p:pic>
      <p:sp>
        <p:nvSpPr>
          <p:cNvPr id="1487" name="テキスト ボックス 590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180788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7" name="正方形/長方形 10"/>
          <p:cNvSpPr/>
          <p:nvPr/>
        </p:nvSpPr>
        <p:spPr>
          <a:xfrm>
            <a:off x="1211339" y="198499"/>
            <a:ext cx="7500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性暴力が起きないようにするためには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8" name="四角形: 角を丸くする 42"/>
          <p:cNvSpPr/>
          <p:nvPr/>
        </p:nvSpPr>
        <p:spPr>
          <a:xfrm>
            <a:off x="273050" y="1070090"/>
            <a:ext cx="9359900" cy="756973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性暴力の被害者と加害者を生まないためには、自分を大切にし、相手も大切にして、</a:t>
            </a:r>
            <a:b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相手とよりよい人間関係をつくっていくことがとても大事です。</a:t>
            </a:r>
          </a:p>
        </p:txBody>
      </p:sp>
      <p:pic>
        <p:nvPicPr>
          <p:cNvPr id="1509" name="図 22" descr="グラフィカル ユーザー インターフェイス, アプリケーション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52" y="4566079"/>
            <a:ext cx="1420964" cy="1800000"/>
          </a:xfrm>
          <a:prstGeom prst="rect">
            <a:avLst/>
          </a:prstGeom>
        </p:spPr>
      </p:pic>
      <p:pic>
        <p:nvPicPr>
          <p:cNvPr id="1510" name="図 25" descr="グラフィカル ユーザー インターフェイス, アプリケーション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26" y="4566079"/>
            <a:ext cx="1878358" cy="1800000"/>
          </a:xfrm>
          <a:prstGeom prst="rect">
            <a:avLst/>
          </a:prstGeom>
        </p:spPr>
      </p:pic>
      <p:pic>
        <p:nvPicPr>
          <p:cNvPr id="1511" name="図 28" descr="アイコン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727" y="4680965"/>
            <a:ext cx="1315602" cy="1613114"/>
          </a:xfrm>
          <a:prstGeom prst="rect">
            <a:avLst/>
          </a:prstGeom>
        </p:spPr>
      </p:pic>
      <p:sp>
        <p:nvSpPr>
          <p:cNvPr id="1512" name="正方形/長方形 30"/>
          <p:cNvSpPr/>
          <p:nvPr/>
        </p:nvSpPr>
        <p:spPr>
          <a:xfrm>
            <a:off x="681185" y="1913184"/>
            <a:ext cx="856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よりよい人間関係をつくることは、性暴力を防ぐことにつながっていきます。</a:t>
            </a:r>
            <a:endParaRPr lang="en-US" altLang="ja-JP" sz="2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3" name="楕円 31"/>
          <p:cNvSpPr/>
          <p:nvPr/>
        </p:nvSpPr>
        <p:spPr>
          <a:xfrm>
            <a:off x="6806534" y="2329591"/>
            <a:ext cx="1980000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暴力を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ゆるさない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4" name="楕円 32"/>
          <p:cNvSpPr/>
          <p:nvPr/>
        </p:nvSpPr>
        <p:spPr>
          <a:xfrm>
            <a:off x="7256534" y="5986475"/>
            <a:ext cx="1080000" cy="540000"/>
          </a:xfrm>
          <a:prstGeom prst="ellipse">
            <a:avLst/>
          </a:prstGeom>
          <a:solidFill>
            <a:srgbClr val="AF5A7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STOP!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15" name="楕円 33"/>
          <p:cNvSpPr/>
          <p:nvPr/>
        </p:nvSpPr>
        <p:spPr>
          <a:xfrm>
            <a:off x="3951605" y="2329712"/>
            <a:ext cx="1980000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相手を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大切にする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6" name="楕円 38"/>
          <p:cNvSpPr/>
          <p:nvPr/>
        </p:nvSpPr>
        <p:spPr>
          <a:xfrm>
            <a:off x="4401605" y="5986475"/>
            <a:ext cx="1080000" cy="540000"/>
          </a:xfrm>
          <a:prstGeom prst="ellipse">
            <a:avLst/>
          </a:prstGeom>
          <a:solidFill>
            <a:srgbClr val="AF5A7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STOP!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517" name="楕円 39"/>
          <p:cNvSpPr/>
          <p:nvPr/>
        </p:nvSpPr>
        <p:spPr>
          <a:xfrm>
            <a:off x="1156528" y="2329591"/>
            <a:ext cx="1980000" cy="108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自分を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大切にする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8" name="楕円 40"/>
          <p:cNvSpPr/>
          <p:nvPr/>
        </p:nvSpPr>
        <p:spPr>
          <a:xfrm>
            <a:off x="1606528" y="5986475"/>
            <a:ext cx="1080000" cy="540000"/>
          </a:xfrm>
          <a:prstGeom prst="ellipse">
            <a:avLst/>
          </a:prstGeom>
          <a:solidFill>
            <a:srgbClr val="AF5A7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STOP!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1519" name="直線コネクタ 44"/>
          <p:cNvCxnSpPr/>
          <p:nvPr/>
        </p:nvCxnSpPr>
        <p:spPr>
          <a:xfrm flipV="1">
            <a:off x="392506" y="3674810"/>
            <a:ext cx="912098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0" name="正方形/長方形 45"/>
          <p:cNvSpPr/>
          <p:nvPr/>
        </p:nvSpPr>
        <p:spPr>
          <a:xfrm>
            <a:off x="2679786" y="3520922"/>
            <a:ext cx="4546436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US" altLang="ja-JP" sz="20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20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等を通じた被害を例にすると・・・</a:t>
            </a:r>
            <a:endParaRPr lang="en-US" altLang="ja-JP" sz="2000" b="1" spc="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1" name="正方形/長方形 46"/>
          <p:cNvSpPr/>
          <p:nvPr/>
        </p:nvSpPr>
        <p:spPr>
          <a:xfrm>
            <a:off x="1023464" y="3966572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自分の下着姿や裸の写真を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撮ったり、送ったりしない</a:t>
            </a: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2" name="正方形/長方形 47"/>
          <p:cNvSpPr/>
          <p:nvPr/>
        </p:nvSpPr>
        <p:spPr>
          <a:xfrm>
            <a:off x="3564546" y="3966572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相手の下着姿や裸の写真を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送らせたり、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に投稿したりしない</a:t>
            </a: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3" name="正方形/長方形 48"/>
          <p:cNvSpPr/>
          <p:nvPr/>
        </p:nvSpPr>
        <p:spPr>
          <a:xfrm>
            <a:off x="6403909" y="3858850"/>
            <a:ext cx="28841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誰かの性的な写真が送られてきたら、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そのままにしないで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信頼できる大人に相談しましょう</a:t>
            </a:r>
            <a:endPara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6" name="テキスト ボックス 3"/>
          <p:cNvSpPr txBox="1"/>
          <p:nvPr/>
        </p:nvSpPr>
        <p:spPr>
          <a:xfrm>
            <a:off x="716966" y="2386345"/>
            <a:ext cx="8459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　もし性暴力の</a:t>
            </a:r>
            <a:endParaRPr lang="en-US" altLang="ja-JP" sz="6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被害にあったら</a:t>
            </a:r>
            <a:r>
              <a:rPr lang="en-US" altLang="ja-JP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ja-JP" altLang="en-US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86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0" name="正方形/長方形 10"/>
          <p:cNvSpPr/>
          <p:nvPr/>
        </p:nvSpPr>
        <p:spPr>
          <a:xfrm>
            <a:off x="2197184" y="198499"/>
            <a:ext cx="5529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性暴力の被害にあったら？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1" name="四角形: 角を丸くする 3"/>
          <p:cNvSpPr/>
          <p:nvPr/>
        </p:nvSpPr>
        <p:spPr>
          <a:xfrm>
            <a:off x="453000" y="914168"/>
            <a:ext cx="9000000" cy="2700000"/>
          </a:xfrm>
          <a:prstGeom prst="roundRect">
            <a:avLst>
              <a:gd name="adj" fmla="val 1149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08000" bIns="108000" rtlCol="0" anchor="ctr">
            <a:noAutofit/>
          </a:bodyPr>
          <a:lstStyle/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いやだと声を出す</a:t>
            </a:r>
            <a:endParaRPr lang="en-US" altLang="ja-JP" sz="2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その場から逃げる・距離をとる</a:t>
            </a:r>
            <a:endParaRPr lang="en-US" altLang="ja-JP" sz="2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相手からの連絡に返信しない</a:t>
            </a:r>
            <a:endParaRPr lang="en-US" altLang="ja-JP" sz="2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信頼できる大人に相談する</a:t>
            </a:r>
            <a:br>
              <a:rPr lang="en-US" altLang="ja-JP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（担任の先生、養護の先生、スクールカウンセラー、保護者など）</a:t>
            </a:r>
            <a:endParaRPr lang="ja-JP" altLang="en-US" sz="28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32" name="グループ化 1"/>
          <p:cNvGrpSpPr/>
          <p:nvPr/>
        </p:nvGrpSpPr>
        <p:grpSpPr>
          <a:xfrm>
            <a:off x="1357092" y="4553562"/>
            <a:ext cx="7200000" cy="909044"/>
            <a:chOff x="1357092" y="4570980"/>
            <a:chExt cx="7200000" cy="909044"/>
          </a:xfrm>
        </p:grpSpPr>
        <p:sp>
          <p:nvSpPr>
            <p:cNvPr id="1533" name="楕円 13"/>
            <p:cNvSpPr/>
            <p:nvPr/>
          </p:nvSpPr>
          <p:spPr>
            <a:xfrm>
              <a:off x="1357092" y="4570980"/>
              <a:ext cx="7200000" cy="90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正方形/長方形 9"/>
            <p:cNvSpPr/>
            <p:nvPr/>
          </p:nvSpPr>
          <p:spPr>
            <a:xfrm>
              <a:off x="1663092" y="4649027"/>
              <a:ext cx="658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被害にあった時に、体が固まる、声が出せないことはよくあります。</a:t>
              </a:r>
            </a:p>
          </p:txBody>
        </p:sp>
      </p:grpSp>
      <p:grpSp>
        <p:nvGrpSpPr>
          <p:cNvPr id="1535" name="グループ化 5"/>
          <p:cNvGrpSpPr/>
          <p:nvPr/>
        </p:nvGrpSpPr>
        <p:grpSpPr>
          <a:xfrm>
            <a:off x="1357092" y="5564753"/>
            <a:ext cx="7200000" cy="900335"/>
            <a:chOff x="1357092" y="5556044"/>
            <a:chExt cx="7200000" cy="900335"/>
          </a:xfrm>
        </p:grpSpPr>
        <p:sp>
          <p:nvSpPr>
            <p:cNvPr id="1536" name="楕円 14"/>
            <p:cNvSpPr/>
            <p:nvPr/>
          </p:nvSpPr>
          <p:spPr>
            <a:xfrm>
              <a:off x="1357092" y="5556044"/>
              <a:ext cx="7200000" cy="90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正方形/長方形 12"/>
            <p:cNvSpPr/>
            <p:nvPr/>
          </p:nvSpPr>
          <p:spPr>
            <a:xfrm>
              <a:off x="1786993" y="5625382"/>
              <a:ext cx="63401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ひとりで抱え込まないで、信頼できる大人に</a:t>
              </a:r>
              <a:endPara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助けを求めましょう。</a:t>
              </a:r>
              <a:endPara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538" name="図 6" descr="アイコン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77" y="4178302"/>
            <a:ext cx="1535176" cy="2187181"/>
          </a:xfrm>
          <a:prstGeom prst="rect">
            <a:avLst/>
          </a:prstGeom>
        </p:spPr>
      </p:pic>
      <p:grpSp>
        <p:nvGrpSpPr>
          <p:cNvPr id="1539" name="グループ化 16"/>
          <p:cNvGrpSpPr/>
          <p:nvPr/>
        </p:nvGrpSpPr>
        <p:grpSpPr>
          <a:xfrm>
            <a:off x="1357092" y="3776952"/>
            <a:ext cx="7200000" cy="648000"/>
            <a:chOff x="1357092" y="3776952"/>
            <a:chExt cx="7200000" cy="648000"/>
          </a:xfrm>
        </p:grpSpPr>
        <p:sp>
          <p:nvSpPr>
            <p:cNvPr id="1540" name="楕円 7"/>
            <p:cNvSpPr/>
            <p:nvPr/>
          </p:nvSpPr>
          <p:spPr>
            <a:xfrm>
              <a:off x="1357092" y="3776952"/>
              <a:ext cx="7200000" cy="648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正方形/長方形 4"/>
            <p:cNvSpPr/>
            <p:nvPr/>
          </p:nvSpPr>
          <p:spPr>
            <a:xfrm>
              <a:off x="1717092" y="3896247"/>
              <a:ext cx="6480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6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chemeClr val="accent6">
                        <a:lumMod val="60000"/>
                        <a:lumOff val="40000"/>
                      </a:schemeClr>
                    </a:solidFill>
                  </a:u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あなたは決して悪くありません</a:t>
              </a:r>
              <a:r>
                <a:rPr lang="ja-JP" altLang="en-US" sz="26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lang="en-US" altLang="ja-JP" sz="2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542" name="直線コネクタ 11"/>
            <p:cNvCxnSpPr>
              <a:cxnSpLocks/>
            </p:cNvCxnSpPr>
            <p:nvPr/>
          </p:nvCxnSpPr>
          <p:spPr>
            <a:xfrm>
              <a:off x="2251880" y="4299591"/>
              <a:ext cx="5187932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825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9" name="正方形/長方形 11"/>
          <p:cNvSpPr/>
          <p:nvPr/>
        </p:nvSpPr>
        <p:spPr>
          <a:xfrm>
            <a:off x="1553022" y="807240"/>
            <a:ext cx="6787252" cy="132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自分を大切する生き方って</a:t>
            </a:r>
          </a:p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どんな生き方だと思いますか？</a:t>
            </a:r>
            <a:endParaRPr lang="ja-JP" altLang="en-US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0" name="テキスト ボックス 347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sp>
        <p:nvSpPr>
          <p:cNvPr id="1151" name="四角形: 角を丸くする 359"/>
          <p:cNvSpPr/>
          <p:nvPr/>
        </p:nvSpPr>
        <p:spPr>
          <a:xfrm>
            <a:off x="432316" y="2147033"/>
            <a:ext cx="9041369" cy="4075471"/>
          </a:xfrm>
          <a:prstGeom prst="roundRect">
            <a:avLst>
              <a:gd name="adj" fmla="val 13513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tIns="144000">
            <a:noAutofit/>
          </a:bodyPr>
          <a:lstStyle/>
          <a:p>
            <a:pPr algn="ctr"/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0"/>
          <p:cNvSpPr/>
          <p:nvPr/>
        </p:nvSpPr>
        <p:spPr>
          <a:xfrm>
            <a:off x="147594" y="1536174"/>
            <a:ext cx="9610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「今付き合っている人から性暴力の被害を受けている」と友達から相談されました。</a:t>
            </a:r>
            <a:endParaRPr lang="en-US" altLang="ja-JP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4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①自分にできることはなんだろう？</a:t>
            </a:r>
            <a:endParaRPr lang="en-US" altLang="ja-JP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4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②どんなアドバイスや声かけをする？</a:t>
            </a:r>
            <a:endParaRPr lang="en-US" altLang="ja-JP" sz="4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90">
            <a:extLst>
              <a:ext uri="{FF2B5EF4-FFF2-40B4-BE49-F238E27FC236}">
                <a16:creationId xmlns:a16="http://schemas.microsoft.com/office/drawing/2014/main" id="{2EA9C5EB-3FC3-DA5C-246E-F8C3D3370771}"/>
              </a:ext>
            </a:extLst>
          </p:cNvPr>
          <p:cNvSpPr txBox="1"/>
          <p:nvPr/>
        </p:nvSpPr>
        <p:spPr>
          <a:xfrm>
            <a:off x="249277" y="212398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latin typeface="HG丸ｺﾞｼｯｸM-PRO"/>
                <a:ea typeface="HG丸ｺﾞｼｯｸM-PRO"/>
              </a:rPr>
              <a:t>かんがえよう</a:t>
            </a:r>
            <a:endParaRPr b="1" dirty="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057087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9" name="正方形/長方形 10"/>
          <p:cNvSpPr/>
          <p:nvPr/>
        </p:nvSpPr>
        <p:spPr>
          <a:xfrm>
            <a:off x="1479840" y="198499"/>
            <a:ext cx="6963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友達が性暴力の被害にあったら？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0" name="四角形: 角を丸くする 3"/>
          <p:cNvSpPr/>
          <p:nvPr/>
        </p:nvSpPr>
        <p:spPr>
          <a:xfrm>
            <a:off x="461723" y="1113023"/>
            <a:ext cx="9000000" cy="2160000"/>
          </a:xfrm>
          <a:prstGeom prst="roundRect">
            <a:avLst>
              <a:gd name="adj" fmla="val 1149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08000" bIns="108000" rtlCol="0" anchor="ctr">
            <a:noAutofit/>
          </a:bodyPr>
          <a:lstStyle/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あなたは悪くないということを伝える</a:t>
            </a: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気持ちを丁寧に聞き、そのまま受け止める</a:t>
            </a:r>
            <a:endParaRPr lang="en-US" altLang="ja-JP" sz="2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信頼できる大人への相談をすすめる</a:t>
            </a:r>
            <a:br>
              <a:rPr lang="en-US" altLang="ja-JP" sz="32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（担任の先生、養護の先生、スクールカウンセラー、保護者など）</a:t>
            </a:r>
            <a:endParaRPr lang="ja-JP" altLang="en-US" sz="32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51" name="グループ化 14"/>
          <p:cNvGrpSpPr/>
          <p:nvPr/>
        </p:nvGrpSpPr>
        <p:grpSpPr>
          <a:xfrm>
            <a:off x="993000" y="4714016"/>
            <a:ext cx="7920000" cy="900000"/>
            <a:chOff x="1357092" y="5250464"/>
            <a:chExt cx="7200000" cy="900000"/>
          </a:xfrm>
        </p:grpSpPr>
        <p:sp>
          <p:nvSpPr>
            <p:cNvPr id="1552" name="楕円 15"/>
            <p:cNvSpPr/>
            <p:nvPr/>
          </p:nvSpPr>
          <p:spPr>
            <a:xfrm>
              <a:off x="1357092" y="5250464"/>
              <a:ext cx="7200000" cy="90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正方形/長方形 16"/>
            <p:cNvSpPr/>
            <p:nvPr/>
          </p:nvSpPr>
          <p:spPr>
            <a:xfrm>
              <a:off x="1912027" y="5311093"/>
              <a:ext cx="60901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自分たちだけで解決しようとしないで</a:t>
              </a:r>
            </a:p>
            <a:p>
              <a:pPr algn="ctr"/>
              <a:r>
                <a:rPr lang="ja-JP" altLang="en-US" sz="24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信頼できる大人に助けを求めましょう。</a:t>
              </a:r>
            </a:p>
          </p:txBody>
        </p:sp>
      </p:grpSp>
      <p:grpSp>
        <p:nvGrpSpPr>
          <p:cNvPr id="1554" name="グループ化 17"/>
          <p:cNvGrpSpPr/>
          <p:nvPr/>
        </p:nvGrpSpPr>
        <p:grpSpPr>
          <a:xfrm>
            <a:off x="993000" y="3736303"/>
            <a:ext cx="7920000" cy="648000"/>
            <a:chOff x="993000" y="4272751"/>
            <a:chExt cx="7920000" cy="648000"/>
          </a:xfrm>
        </p:grpSpPr>
        <p:sp>
          <p:nvSpPr>
            <p:cNvPr id="1555" name="楕円 18"/>
            <p:cNvSpPr/>
            <p:nvPr/>
          </p:nvSpPr>
          <p:spPr>
            <a:xfrm>
              <a:off x="993000" y="4272751"/>
              <a:ext cx="7920000" cy="648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正方形/長方形 19"/>
            <p:cNvSpPr/>
            <p:nvPr/>
          </p:nvSpPr>
          <p:spPr>
            <a:xfrm>
              <a:off x="1274032" y="4383337"/>
              <a:ext cx="736612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6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被害にあった友達は決して悪くありません。</a:t>
              </a:r>
            </a:p>
          </p:txBody>
        </p:sp>
        <p:cxnSp>
          <p:nvCxnSpPr>
            <p:cNvPr id="1557" name="直線コネクタ 20"/>
            <p:cNvCxnSpPr>
              <a:cxnSpLocks/>
            </p:cNvCxnSpPr>
            <p:nvPr/>
          </p:nvCxnSpPr>
          <p:spPr>
            <a:xfrm>
              <a:off x="3486897" y="4797734"/>
              <a:ext cx="4822498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58" name="図 21" descr="アイコン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77" y="4178302"/>
            <a:ext cx="1535176" cy="21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5" name="正方形/長方形 10"/>
          <p:cNvSpPr/>
          <p:nvPr/>
        </p:nvSpPr>
        <p:spPr>
          <a:xfrm>
            <a:off x="914783" y="198499"/>
            <a:ext cx="8093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友達の性暴力（加害）に気付いたら？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66" name="図 6" descr="アイコン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77" y="4178302"/>
            <a:ext cx="1535176" cy="2187181"/>
          </a:xfrm>
          <a:prstGeom prst="rect">
            <a:avLst/>
          </a:prstGeom>
        </p:spPr>
      </p:pic>
      <p:sp>
        <p:nvSpPr>
          <p:cNvPr id="1567" name="四角形: 角を丸くする 18"/>
          <p:cNvSpPr/>
          <p:nvPr/>
        </p:nvSpPr>
        <p:spPr>
          <a:xfrm>
            <a:off x="446650" y="1999499"/>
            <a:ext cx="9000000" cy="1100674"/>
          </a:xfrm>
          <a:prstGeom prst="roundRect">
            <a:avLst>
              <a:gd name="adj" fmla="val 1149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08000" bIns="108000" rtlCol="0" anchor="ctr">
            <a:noAutofit/>
          </a:bodyPr>
          <a:lstStyle/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信頼できる大人に相談する</a:t>
            </a:r>
            <a:br>
              <a:rPr lang="en-US" altLang="ja-JP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（担任の先生、養護の先生、スクールカウンセラー、保護者など）</a:t>
            </a:r>
            <a:endParaRPr lang="en-US" altLang="ja-JP" sz="28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68" name="グループ化 9"/>
          <p:cNvGrpSpPr/>
          <p:nvPr/>
        </p:nvGrpSpPr>
        <p:grpSpPr>
          <a:xfrm>
            <a:off x="1346650" y="3728302"/>
            <a:ext cx="7200000" cy="900000"/>
            <a:chOff x="1357092" y="5250464"/>
            <a:chExt cx="7200000" cy="900000"/>
          </a:xfrm>
        </p:grpSpPr>
        <p:sp>
          <p:nvSpPr>
            <p:cNvPr id="1569" name="楕円 11"/>
            <p:cNvSpPr/>
            <p:nvPr/>
          </p:nvSpPr>
          <p:spPr>
            <a:xfrm>
              <a:off x="1357092" y="5250464"/>
              <a:ext cx="7200000" cy="90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正方形/長方形 12"/>
            <p:cNvSpPr/>
            <p:nvPr/>
          </p:nvSpPr>
          <p:spPr>
            <a:xfrm>
              <a:off x="1912027" y="5311093"/>
              <a:ext cx="60901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自分たちだけで解決しようとしないで</a:t>
              </a:r>
            </a:p>
            <a:p>
              <a:pPr algn="ctr"/>
              <a:r>
                <a:rPr lang="ja-JP" altLang="en-US" sz="24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信頼できる大人に助けを求めましょう。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79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7" name="正方形/長方形 10"/>
          <p:cNvSpPr/>
          <p:nvPr/>
        </p:nvSpPr>
        <p:spPr>
          <a:xfrm>
            <a:off x="1562404" y="198499"/>
            <a:ext cx="6798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ひとりで抱え込まずに話してみよう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8" name="テキスト ボックス 1"/>
          <p:cNvSpPr txBox="1"/>
          <p:nvPr/>
        </p:nvSpPr>
        <p:spPr>
          <a:xfrm>
            <a:off x="8755787" y="198499"/>
            <a:ext cx="87716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相談先</a:t>
            </a:r>
          </a:p>
        </p:txBody>
      </p:sp>
      <p:sp>
        <p:nvSpPr>
          <p:cNvPr id="1659" name="四角形: 角を丸くする 5"/>
          <p:cNvSpPr/>
          <p:nvPr/>
        </p:nvSpPr>
        <p:spPr>
          <a:xfrm>
            <a:off x="273050" y="998462"/>
            <a:ext cx="9359900" cy="1085586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、性暴力にあってしまったら、友達が性暴力にあったら、性暴力を目撃したら、ひとりで抱え込まないで、だれかに話してみましょう。もし、周りの人に話せないときは、あなたを助けてくれるところがあります。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0" name="正方形/長方形 8"/>
          <p:cNvSpPr/>
          <p:nvPr/>
        </p:nvSpPr>
        <p:spPr>
          <a:xfrm>
            <a:off x="3230308" y="2155666"/>
            <a:ext cx="3462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信頼できる大人に</a:t>
            </a:r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話そう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1" name="正方形/長方形 9"/>
          <p:cNvSpPr/>
          <p:nvPr/>
        </p:nvSpPr>
        <p:spPr>
          <a:xfrm>
            <a:off x="3082152" y="4563725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あなたを助けてくれるところ</a:t>
            </a:r>
            <a:endParaRPr lang="en-US" altLang="ja-JP" sz="24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62" name="グループ化 4"/>
          <p:cNvGrpSpPr/>
          <p:nvPr/>
        </p:nvGrpSpPr>
        <p:grpSpPr>
          <a:xfrm>
            <a:off x="1877420" y="5025514"/>
            <a:ext cx="2880000" cy="1440000"/>
            <a:chOff x="1831700" y="5025514"/>
            <a:chExt cx="2880000" cy="1440000"/>
          </a:xfrm>
        </p:grpSpPr>
        <p:sp>
          <p:nvSpPr>
            <p:cNvPr id="1663" name="楕円 21"/>
            <p:cNvSpPr/>
            <p:nvPr/>
          </p:nvSpPr>
          <p:spPr>
            <a:xfrm>
              <a:off x="1831700" y="5025514"/>
              <a:ext cx="2880000" cy="14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性犯罪・性暴力被害者のための</a:t>
              </a: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ワンストップ支援センター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（全国共通短縮番号）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92075" algn="ctr"/>
              <a:r>
                <a:rPr kumimoji="1" lang="ja-JP" alt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　　　　　</a:t>
              </a:r>
              <a:endPara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kumimoji="1" lang="ja-JP" alt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♯８８９１</a:t>
              </a:r>
            </a:p>
          </p:txBody>
        </p:sp>
        <p:sp>
          <p:nvSpPr>
            <p:cNvPr id="1664" name="正方形/長方形 3"/>
            <p:cNvSpPr/>
            <p:nvPr/>
          </p:nvSpPr>
          <p:spPr>
            <a:xfrm>
              <a:off x="2812624" y="5728733"/>
              <a:ext cx="16738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は  　や  　く   ワンストップ</a:t>
              </a:r>
              <a:endParaRPr lang="ja-JP" altLang="en-US" sz="1100" dirty="0"/>
            </a:p>
          </p:txBody>
        </p:sp>
      </p:grpSp>
      <p:grpSp>
        <p:nvGrpSpPr>
          <p:cNvPr id="1665" name="グループ化 6"/>
          <p:cNvGrpSpPr/>
          <p:nvPr/>
        </p:nvGrpSpPr>
        <p:grpSpPr>
          <a:xfrm>
            <a:off x="5152182" y="5025514"/>
            <a:ext cx="2880000" cy="1440000"/>
            <a:chOff x="5106462" y="5041073"/>
            <a:chExt cx="2880000" cy="1440000"/>
          </a:xfrm>
        </p:grpSpPr>
        <p:sp>
          <p:nvSpPr>
            <p:cNvPr id="1666" name="楕円 23"/>
            <p:cNvSpPr/>
            <p:nvPr/>
          </p:nvSpPr>
          <p:spPr>
            <a:xfrm>
              <a:off x="5106462" y="5041073"/>
              <a:ext cx="2880000" cy="14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zh-TW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性犯罪被害相談電話</a:t>
              </a:r>
              <a:endParaRPr kumimoji="1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ハートさん</a:t>
              </a:r>
              <a:endParaRPr kumimoji="1"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</a:t>
              </a:r>
              <a:r>
                <a:rPr kumimoji="1" lang="zh-TW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全国共通</a:t>
              </a:r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短縮</a:t>
              </a:r>
              <a:r>
                <a:rPr kumimoji="1" lang="zh-TW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番号</a:t>
              </a:r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）</a:t>
              </a:r>
              <a:endPara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br>
                <a:rPr kumimoji="1" lang="en-US" altLang="ja-JP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kumimoji="1" lang="ja-JP" alt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♯８１０３</a:t>
              </a:r>
            </a:p>
          </p:txBody>
        </p:sp>
        <p:sp>
          <p:nvSpPr>
            <p:cNvPr id="1667" name="正方形/長方形 22"/>
            <p:cNvSpPr/>
            <p:nvPr/>
          </p:nvSpPr>
          <p:spPr>
            <a:xfrm>
              <a:off x="6084758" y="5761073"/>
              <a:ext cx="12698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は　　 ー　と　</a:t>
              </a:r>
              <a:r>
                <a:rPr kumimoji="1" lang="ja-JP" altLang="en-US" sz="1000" b="1" dirty="0">
                  <a:solidFill>
                    <a:schemeClr val="accent2">
                      <a:lumMod val="50000"/>
                    </a:schemeClr>
                  </a:solidFill>
                </a:rPr>
                <a:t>　</a:t>
              </a:r>
              <a:r>
                <a:rPr kumimoji="1" lang="ja-JP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さん</a:t>
              </a:r>
              <a:endParaRPr lang="ja-JP" altLang="en-US" sz="1100" dirty="0"/>
            </a:p>
          </p:txBody>
        </p:sp>
      </p:grpSp>
      <p:sp>
        <p:nvSpPr>
          <p:cNvPr id="1668" name="四角形: 角を丸くする 14"/>
          <p:cNvSpPr/>
          <p:nvPr/>
        </p:nvSpPr>
        <p:spPr>
          <a:xfrm>
            <a:off x="1721710" y="2673350"/>
            <a:ext cx="6480000" cy="1548000"/>
          </a:xfrm>
          <a:prstGeom prst="roundRect">
            <a:avLst>
              <a:gd name="adj" fmla="val 1149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/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担任の先生、養護の先生、スクールカウンセラー</a:t>
            </a:r>
          </a:p>
          <a:p>
            <a:pPr marL="449263" indent="-449263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8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保護者、そのほかの身近な人　など</a:t>
            </a:r>
          </a:p>
        </p:txBody>
      </p:sp>
    </p:spTree>
    <p:extLst>
      <p:ext uri="{BB962C8B-B14F-4D97-AF65-F5344CB8AC3E}">
        <p14:creationId xmlns:p14="http://schemas.microsoft.com/office/powerpoint/2010/main" val="3938625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0"/>
          <p:cNvSpPr/>
          <p:nvPr/>
        </p:nvSpPr>
        <p:spPr>
          <a:xfrm>
            <a:off x="2247731" y="2332099"/>
            <a:ext cx="55803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授業のふり返り</a:t>
            </a:r>
            <a:endParaRPr lang="en-US" altLang="ja-JP" sz="6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03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8" name="正方形/長方形 27"/>
          <p:cNvSpPr/>
          <p:nvPr/>
        </p:nvSpPr>
        <p:spPr>
          <a:xfrm>
            <a:off x="408973" y="1298762"/>
            <a:ext cx="9075356" cy="13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自分を大切にし、相手も大切にすることで、よりよい人間関係をつくることができます。</a:t>
            </a:r>
          </a:p>
        </p:txBody>
      </p:sp>
      <p:grpSp>
        <p:nvGrpSpPr>
          <p:cNvPr id="1169" name="グループ化 356"/>
          <p:cNvGrpSpPr/>
          <p:nvPr/>
        </p:nvGrpSpPr>
        <p:grpSpPr>
          <a:xfrm>
            <a:off x="2366057" y="2972408"/>
            <a:ext cx="4993541" cy="3183782"/>
            <a:chOff x="1775512" y="3726238"/>
            <a:chExt cx="3627662" cy="2312925"/>
          </a:xfrm>
        </p:grpSpPr>
        <p:pic>
          <p:nvPicPr>
            <p:cNvPr id="1170" name="図 7" descr="抽象, 挿絵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512" y="3726238"/>
              <a:ext cx="1874727" cy="2312925"/>
            </a:xfrm>
            <a:prstGeom prst="rect">
              <a:avLst/>
            </a:prstGeom>
          </p:spPr>
        </p:pic>
        <p:pic>
          <p:nvPicPr>
            <p:cNvPr id="1171" name="図 9" descr="アイコ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436" y="3733266"/>
              <a:ext cx="1717738" cy="230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61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8" name="正方形/長方形 10"/>
          <p:cNvSpPr/>
          <p:nvPr/>
        </p:nvSpPr>
        <p:spPr>
          <a:xfrm>
            <a:off x="1573862" y="1079941"/>
            <a:ext cx="6745574" cy="1014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相手との距離感とは</a:t>
            </a:r>
            <a:endParaRPr lang="en-US" altLang="ja-JP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9" name="四角形: 角を丸くする 11"/>
          <p:cNvSpPr/>
          <p:nvPr/>
        </p:nvSpPr>
        <p:spPr>
          <a:xfrm>
            <a:off x="745267" y="2458138"/>
            <a:ext cx="8421986" cy="3653344"/>
          </a:xfrm>
          <a:prstGeom prst="roundRect">
            <a:avLst>
              <a:gd name="adj" fmla="val 117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46800" rtlCol="0" anchor="t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自分の心や体は自分だけのものです。</a:t>
            </a:r>
          </a:p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他人との距離は自分自身で決めることができます。</a:t>
            </a:r>
          </a:p>
          <a:p>
            <a:pPr>
              <a:spcBef>
                <a:spcPts val="600"/>
              </a:spcBef>
            </a:pP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【体の距離感】　と　【心の距離感】</a:t>
            </a:r>
          </a:p>
        </p:txBody>
      </p:sp>
    </p:spTree>
    <p:extLst>
      <p:ext uri="{BB962C8B-B14F-4D97-AF65-F5344CB8AC3E}">
        <p14:creationId xmlns:p14="http://schemas.microsoft.com/office/powerpoint/2010/main" val="126580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86" name="グループ化 4"/>
          <p:cNvGrpSpPr/>
          <p:nvPr/>
        </p:nvGrpSpPr>
        <p:grpSpPr>
          <a:xfrm>
            <a:off x="602885" y="290946"/>
            <a:ext cx="8687529" cy="5936488"/>
            <a:chOff x="485746" y="2578009"/>
            <a:chExt cx="4251600" cy="2099500"/>
          </a:xfrm>
        </p:grpSpPr>
        <p:sp>
          <p:nvSpPr>
            <p:cNvPr id="1187" name="四角形: 角を丸くする 66"/>
            <p:cNvSpPr/>
            <p:nvPr/>
          </p:nvSpPr>
          <p:spPr>
            <a:xfrm>
              <a:off x="486655" y="2578009"/>
              <a:ext cx="4249783" cy="2099500"/>
            </a:xfrm>
            <a:prstGeom prst="roundRect">
              <a:avLst>
                <a:gd name="adj" fmla="val 10445"/>
              </a:avLst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kumimoji="1" lang="ja-JP" altLang="en-US" sz="5400" b="1" dirty="0">
                  <a:solidFill>
                    <a:schemeClr val="bg1"/>
                  </a:solidFill>
                </a:rPr>
                <a:t>体の距離感</a:t>
              </a:r>
              <a:endParaRPr sz="5400"/>
            </a:p>
          </p:txBody>
        </p:sp>
        <p:sp>
          <p:nvSpPr>
            <p:cNvPr id="1188" name="四角形: 角を丸くする 67"/>
            <p:cNvSpPr/>
            <p:nvPr/>
          </p:nvSpPr>
          <p:spPr>
            <a:xfrm>
              <a:off x="486655" y="3100360"/>
              <a:ext cx="4249783" cy="1549987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正方形/長方形 68"/>
            <p:cNvSpPr/>
            <p:nvPr/>
          </p:nvSpPr>
          <p:spPr>
            <a:xfrm>
              <a:off x="485746" y="3100360"/>
              <a:ext cx="4251600" cy="378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四角形: 角を丸くする 69"/>
            <p:cNvSpPr/>
            <p:nvPr/>
          </p:nvSpPr>
          <p:spPr>
            <a:xfrm>
              <a:off x="486655" y="2578009"/>
              <a:ext cx="4249783" cy="2088000"/>
            </a:xfrm>
            <a:prstGeom prst="roundRect">
              <a:avLst>
                <a:gd name="adj" fmla="val 10445"/>
              </a:avLst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91" name="正方形/長方形 70"/>
          <p:cNvSpPr/>
          <p:nvPr/>
        </p:nvSpPr>
        <p:spPr>
          <a:xfrm>
            <a:off x="1250362" y="2302678"/>
            <a:ext cx="7392577" cy="193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spc="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心地よい距離は人によって違います。</a:t>
            </a:r>
            <a:r>
              <a:rPr lang="ja-JP" altLang="en-US" sz="40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近寄られるのをいやがる人もいます。</a:t>
            </a:r>
          </a:p>
        </p:txBody>
      </p:sp>
      <p:pic>
        <p:nvPicPr>
          <p:cNvPr id="1192" name="図 29" descr="ロゴ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60" y="3528513"/>
            <a:ext cx="2625233" cy="24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99" name="グループ化 4"/>
          <p:cNvGrpSpPr/>
          <p:nvPr/>
        </p:nvGrpSpPr>
        <p:grpSpPr>
          <a:xfrm>
            <a:off x="602885" y="290946"/>
            <a:ext cx="8687529" cy="5936488"/>
            <a:chOff x="485746" y="2578009"/>
            <a:chExt cx="4251600" cy="2099500"/>
          </a:xfrm>
        </p:grpSpPr>
        <p:sp>
          <p:nvSpPr>
            <p:cNvPr id="1200" name="四角形: 角を丸くする 66"/>
            <p:cNvSpPr/>
            <p:nvPr/>
          </p:nvSpPr>
          <p:spPr>
            <a:xfrm>
              <a:off x="486655" y="2578009"/>
              <a:ext cx="4249783" cy="2099500"/>
            </a:xfrm>
            <a:prstGeom prst="roundRect">
              <a:avLst>
                <a:gd name="adj" fmla="val 10445"/>
              </a:avLst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kumimoji="1" lang="ja-JP" altLang="en-US" sz="5400" b="1" dirty="0">
                  <a:solidFill>
                    <a:schemeClr val="bg1"/>
                  </a:solidFill>
                </a:rPr>
                <a:t>体の距離感</a:t>
              </a:r>
              <a:endParaRPr sz="5400"/>
            </a:p>
          </p:txBody>
        </p:sp>
        <p:sp>
          <p:nvSpPr>
            <p:cNvPr id="1201" name="四角形: 角を丸くする 67"/>
            <p:cNvSpPr/>
            <p:nvPr/>
          </p:nvSpPr>
          <p:spPr>
            <a:xfrm>
              <a:off x="486655" y="3100360"/>
              <a:ext cx="4249783" cy="1549987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正方形/長方形 68"/>
            <p:cNvSpPr/>
            <p:nvPr/>
          </p:nvSpPr>
          <p:spPr>
            <a:xfrm>
              <a:off x="485746" y="3100360"/>
              <a:ext cx="4251600" cy="378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四角形: 角を丸くする 69"/>
            <p:cNvSpPr/>
            <p:nvPr/>
          </p:nvSpPr>
          <p:spPr>
            <a:xfrm>
              <a:off x="486655" y="2578009"/>
              <a:ext cx="4249783" cy="2088000"/>
            </a:xfrm>
            <a:prstGeom prst="roundRect">
              <a:avLst>
                <a:gd name="adj" fmla="val 10445"/>
              </a:avLst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04" name="正方形/長方形 70"/>
          <p:cNvSpPr/>
          <p:nvPr/>
        </p:nvSpPr>
        <p:spPr>
          <a:xfrm>
            <a:off x="945105" y="2302678"/>
            <a:ext cx="8330442" cy="316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あなたが相手と接するときに心地よいと感じる距離はどこまでか、考えてみましょう。</a:t>
            </a:r>
          </a:p>
          <a:p>
            <a:endParaRPr lang="ja-JP" altLang="en-US" sz="4000" b="1" spc="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①家族　②友達　③知らない人</a:t>
            </a:r>
          </a:p>
        </p:txBody>
      </p:sp>
      <p:sp>
        <p:nvSpPr>
          <p:cNvPr id="1205" name="テキスト ボックス 438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26580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グループ化 441"/>
          <p:cNvGrpSpPr/>
          <p:nvPr/>
        </p:nvGrpSpPr>
        <p:grpSpPr>
          <a:xfrm>
            <a:off x="602885" y="290946"/>
            <a:ext cx="8687529" cy="5936488"/>
            <a:chOff x="485746" y="2578009"/>
            <a:chExt cx="4251600" cy="2099500"/>
          </a:xfrm>
        </p:grpSpPr>
        <p:sp>
          <p:nvSpPr>
            <p:cNvPr id="1212" name="四角形: 角を丸くする 66"/>
            <p:cNvSpPr/>
            <p:nvPr/>
          </p:nvSpPr>
          <p:spPr>
            <a:xfrm>
              <a:off x="486655" y="2578009"/>
              <a:ext cx="4249783" cy="2099500"/>
            </a:xfrm>
            <a:prstGeom prst="roundRect">
              <a:avLst>
                <a:gd name="adj" fmla="val 10445"/>
              </a:avLst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kumimoji="1" lang="ja-JP" altLang="en-US" sz="5400" b="1" dirty="0">
                  <a:solidFill>
                    <a:schemeClr val="bg1"/>
                  </a:solidFill>
                </a:rPr>
                <a:t>心の距離感</a:t>
              </a:r>
              <a:endParaRPr sz="5400"/>
            </a:p>
          </p:txBody>
        </p:sp>
        <p:sp>
          <p:nvSpPr>
            <p:cNvPr id="1213" name="四角形: 角を丸くする 67"/>
            <p:cNvSpPr/>
            <p:nvPr/>
          </p:nvSpPr>
          <p:spPr>
            <a:xfrm>
              <a:off x="486655" y="3100360"/>
              <a:ext cx="4249783" cy="1549987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正方形/長方形 68"/>
            <p:cNvSpPr/>
            <p:nvPr/>
          </p:nvSpPr>
          <p:spPr>
            <a:xfrm>
              <a:off x="485746" y="3100360"/>
              <a:ext cx="4251600" cy="378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四角形: 角を丸くする 69"/>
            <p:cNvSpPr/>
            <p:nvPr/>
          </p:nvSpPr>
          <p:spPr>
            <a:xfrm>
              <a:off x="486655" y="2578009"/>
              <a:ext cx="4249783" cy="2088000"/>
            </a:xfrm>
            <a:prstGeom prst="roundRect">
              <a:avLst>
                <a:gd name="adj" fmla="val 10445"/>
              </a:avLst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1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7" name="正方形/長方形 76"/>
          <p:cNvSpPr/>
          <p:nvPr/>
        </p:nvSpPr>
        <p:spPr>
          <a:xfrm>
            <a:off x="1003742" y="1982364"/>
            <a:ext cx="7982333" cy="193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どんなに仲のよい相手でも、</a:t>
            </a:r>
            <a:endParaRPr lang="en-US" altLang="ja-JP" sz="4000" b="1" spc="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spc="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いつも自分と同じ気持ちではない</a:t>
            </a:r>
            <a:r>
              <a:rPr lang="ja-JP" altLang="en-US" sz="40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ということを認め合いましょう。</a:t>
            </a:r>
          </a:p>
        </p:txBody>
      </p:sp>
      <p:grpSp>
        <p:nvGrpSpPr>
          <p:cNvPr id="1218" name="グループ 439"/>
          <p:cNvGrpSpPr/>
          <p:nvPr/>
        </p:nvGrpSpPr>
        <p:grpSpPr>
          <a:xfrm>
            <a:off x="2381159" y="4047492"/>
            <a:ext cx="5047695" cy="1930788"/>
            <a:chOff x="4768849" y="4418680"/>
            <a:chExt cx="4906623" cy="1876827"/>
          </a:xfrm>
        </p:grpSpPr>
        <p:grpSp>
          <p:nvGrpSpPr>
            <p:cNvPr id="1219" name="グループ化 6"/>
            <p:cNvGrpSpPr/>
            <p:nvPr/>
          </p:nvGrpSpPr>
          <p:grpSpPr>
            <a:xfrm>
              <a:off x="5708650" y="5618854"/>
              <a:ext cx="3111500" cy="676653"/>
              <a:chOff x="5708650" y="5671108"/>
              <a:chExt cx="3111500" cy="676653"/>
            </a:xfrm>
          </p:grpSpPr>
          <p:sp>
            <p:nvSpPr>
              <p:cNvPr id="1220" name="二等辺三角形 14"/>
              <p:cNvSpPr/>
              <p:nvPr/>
            </p:nvSpPr>
            <p:spPr>
              <a:xfrm rot="20315867">
                <a:off x="6682793" y="5671108"/>
                <a:ext cx="228646" cy="379509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四角形: 角を丸くする 1"/>
              <p:cNvSpPr/>
              <p:nvPr/>
            </p:nvSpPr>
            <p:spPr>
              <a:xfrm>
                <a:off x="5708650" y="5926418"/>
                <a:ext cx="3111500" cy="421343"/>
              </a:xfrm>
              <a:prstGeom prst="roundRect">
                <a:avLst>
                  <a:gd name="adj" fmla="val 2650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違う考えの人もいるんだね</a:t>
                </a:r>
              </a:p>
            </p:txBody>
          </p:sp>
          <p:sp>
            <p:nvSpPr>
              <p:cNvPr id="1222" name="二等辺三角形 62"/>
              <p:cNvSpPr/>
              <p:nvPr/>
            </p:nvSpPr>
            <p:spPr>
              <a:xfrm rot="1284133" flipH="1">
                <a:off x="7606469" y="5684326"/>
                <a:ext cx="228646" cy="379509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23" name="楕円 25"/>
            <p:cNvSpPr/>
            <p:nvPr/>
          </p:nvSpPr>
          <p:spPr>
            <a:xfrm flipH="1">
              <a:off x="4768849" y="4509288"/>
              <a:ext cx="1221065" cy="1008650"/>
            </a:xfrm>
            <a:prstGeom prst="wedgeEllipseCallout">
              <a:avLst>
                <a:gd name="adj1" fmla="val -63996"/>
                <a:gd name="adj2" fmla="val 3354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僕は</a:t>
              </a:r>
              <a:r>
                <a:rPr kumimoji="1" lang="en-US" altLang="ja-JP" sz="2000" b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</a:p>
            <a:p>
              <a:pPr algn="ctr"/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だと思う</a:t>
              </a:r>
            </a:p>
          </p:txBody>
        </p:sp>
        <p:sp>
          <p:nvSpPr>
            <p:cNvPr id="1224" name="楕円 42"/>
            <p:cNvSpPr/>
            <p:nvPr/>
          </p:nvSpPr>
          <p:spPr>
            <a:xfrm>
              <a:off x="8454407" y="4509288"/>
              <a:ext cx="1221065" cy="1008650"/>
            </a:xfrm>
            <a:prstGeom prst="wedgeEllipseCallout">
              <a:avLst>
                <a:gd name="adj1" fmla="val -61396"/>
                <a:gd name="adj2" fmla="val 3417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私は</a:t>
              </a:r>
              <a:r>
                <a:rPr kumimoji="1" lang="en-US" altLang="ja-JP" sz="2000" b="1" dirty="0">
                  <a:solidFill>
                    <a:schemeClr val="accent2">
                      <a:lumMod val="50000"/>
                    </a:schemeClr>
                  </a:solidFill>
                </a:rPr>
                <a:t>B</a:t>
              </a:r>
            </a:p>
            <a:p>
              <a:pPr algn="ctr"/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だと思う</a:t>
              </a:r>
            </a:p>
          </p:txBody>
        </p:sp>
        <p:pic>
          <p:nvPicPr>
            <p:cNvPr id="1225" name="図 30" descr="抽象, 挿絵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0141" y="4418680"/>
              <a:ext cx="1021285" cy="1260000"/>
            </a:xfrm>
            <a:prstGeom prst="rect">
              <a:avLst/>
            </a:prstGeom>
          </p:spPr>
        </p:pic>
        <p:pic>
          <p:nvPicPr>
            <p:cNvPr id="1226" name="図 31" descr="アイコン_x000a__x000a_自動的に生成された説明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9095" y="4418680"/>
              <a:ext cx="938615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80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3" name="正方形/長方形 10"/>
          <p:cNvSpPr/>
          <p:nvPr/>
        </p:nvSpPr>
        <p:spPr>
          <a:xfrm>
            <a:off x="1034278" y="878857"/>
            <a:ext cx="7854852" cy="132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体や心の距離が守られていないと</a:t>
            </a:r>
            <a:endParaRPr lang="en-US" altLang="ja-JP" sz="40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000" b="1" spc="2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感じたときはどうすればいいだろう？</a:t>
            </a:r>
            <a:endParaRPr lang="ja-JP" altLang="en-US" sz="3600" b="1" spc="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34" name="図 461" descr="ロゴ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9" y="3110771"/>
            <a:ext cx="2486694" cy="2635282"/>
          </a:xfrm>
          <a:prstGeom prst="rect">
            <a:avLst/>
          </a:prstGeom>
        </p:spPr>
      </p:pic>
      <p:pic>
        <p:nvPicPr>
          <p:cNvPr id="1235" name="図 463" descr="抽象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614" y="2950604"/>
            <a:ext cx="2923095" cy="2795449"/>
          </a:xfrm>
          <a:prstGeom prst="rect">
            <a:avLst/>
          </a:prstGeom>
        </p:spPr>
      </p:pic>
      <p:pic>
        <p:nvPicPr>
          <p:cNvPr id="1236" name="図 464" descr="おもちゃ, 人形, 時計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011" y="3221297"/>
            <a:ext cx="2644643" cy="24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90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1247</Words>
  <Application>Microsoft Office PowerPoint</Application>
  <PresentationFormat>A4 210 x 297 mm</PresentationFormat>
  <Paragraphs>274</Paragraphs>
  <Slides>34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Default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学校教育課iPad5690</cp:lastModifiedBy>
  <cp:revision>452</cp:revision>
  <cp:lastPrinted>2021-11-11T08:11:34Z</cp:lastPrinted>
  <dcterms:created xsi:type="dcterms:W3CDTF">2020-12-31T01:48:55Z</dcterms:created>
  <dcterms:modified xsi:type="dcterms:W3CDTF">2022-07-06T09:31:39Z</dcterms:modified>
</cp:coreProperties>
</file>