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19" y="182879"/>
            <a:ext cx="950976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59" y="882376"/>
            <a:ext cx="809815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4" y="3869636"/>
            <a:ext cx="7123886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07662" y="3733800"/>
            <a:ext cx="66865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6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71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762000"/>
            <a:ext cx="1888331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8" y="762000"/>
            <a:ext cx="6036469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47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9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70" y="1173575"/>
            <a:ext cx="809815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316" y="4154520"/>
            <a:ext cx="7124891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09726" y="4020408"/>
            <a:ext cx="66865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98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057399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435" y="2057400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6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01511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721483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703" y="1999032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703" y="2719322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60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14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05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424" y="1097280"/>
            <a:ext cx="449544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94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54033" y="1069848"/>
            <a:ext cx="4612512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08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" y="182880"/>
            <a:ext cx="950976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788" y="292100"/>
            <a:ext cx="937609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9" y="2057400"/>
            <a:ext cx="8021707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4" y="6223830"/>
            <a:ext cx="18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84D99C8-5122-4B6E-83C3-779E4BACDC9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683" y="6223830"/>
            <a:ext cx="383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244" y="6223830"/>
            <a:ext cx="1386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32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BFB22E-79CA-4D28-96C8-CFB3E8A9C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00" y="882376"/>
            <a:ext cx="9540000" cy="2926080"/>
          </a:xfrm>
        </p:spPr>
        <p:txBody>
          <a:bodyPr anchor="ctr" anchorCtr="0">
            <a:normAutofit/>
          </a:bodyPr>
          <a:lstStyle/>
          <a:p>
            <a:r>
              <a:rPr kumimoji="1" lang="ja-JP" altLang="en-US" sz="3200" dirty="0"/>
              <a:t>～安全に利用しよう、スマホ・インターネット～</a:t>
            </a:r>
            <a:br>
              <a:rPr kumimoji="1" lang="en-US" altLang="ja-JP" sz="4400" dirty="0"/>
            </a:br>
            <a:br>
              <a:rPr kumimoji="1" lang="en-US" altLang="ja-JP" sz="4400" dirty="0"/>
            </a:br>
            <a:r>
              <a:rPr kumimoji="1" lang="ja-JP" altLang="en-US" sz="4400"/>
              <a:t>無料</a:t>
            </a:r>
            <a:r>
              <a:rPr kumimoji="1" lang="ja-JP" altLang="en-US" sz="4400" dirty="0"/>
              <a:t>アプリに</a:t>
            </a:r>
            <a:r>
              <a:rPr kumimoji="1" lang="ja-JP" altLang="en-US" sz="4400"/>
              <a:t>注意しましょう</a:t>
            </a:r>
            <a:endParaRPr kumimoji="1" lang="ja-JP" altLang="en-US" sz="4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95287A-EFF2-4659-8559-B672A2D04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057" y="3808456"/>
            <a:ext cx="7123886" cy="1388165"/>
          </a:xfrm>
        </p:spPr>
        <p:txBody>
          <a:bodyPr>
            <a:normAutofit/>
          </a:bodyPr>
          <a:lstStyle/>
          <a:p>
            <a:r>
              <a:rPr kumimoji="1" lang="ja-JP" altLang="en-US" sz="3200" b="1" dirty="0"/>
              <a:t>徳島県高齢者向け消費者教育教材</a:t>
            </a:r>
          </a:p>
        </p:txBody>
      </p:sp>
    </p:spTree>
    <p:extLst>
      <p:ext uri="{BB962C8B-B14F-4D97-AF65-F5344CB8AC3E}">
        <p14:creationId xmlns:p14="http://schemas.microsoft.com/office/powerpoint/2010/main" val="22892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CC1B661-A12E-4072-B238-7FD50216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「無料アプリ」に注意しましょう！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132547-4EC6-48E4-970A-B2062D938D82}"/>
              </a:ext>
            </a:extLst>
          </p:cNvPr>
          <p:cNvSpPr txBox="1"/>
          <p:nvPr/>
        </p:nvSpPr>
        <p:spPr>
          <a:xfrm>
            <a:off x="477690" y="5504111"/>
            <a:ext cx="89501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u="sng" dirty="0">
                <a:solidFill>
                  <a:srgbClr val="FF0000"/>
                </a:solidFill>
                <a:latin typeface="+mn-ea"/>
              </a:rPr>
              <a:t>ダウンロードする前に</a:t>
            </a:r>
            <a:endParaRPr lang="en-US" altLang="ja-JP" sz="3200" b="1" u="sng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3200" b="1" u="sng" dirty="0">
                <a:solidFill>
                  <a:srgbClr val="FF0000"/>
                </a:solidFill>
                <a:latin typeface="+mn-ea"/>
              </a:rPr>
              <a:t>必ず料金についての説明を確認してください。</a:t>
            </a:r>
            <a:endParaRPr lang="en-US" altLang="ja-JP" sz="3200" b="1" u="sng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F777CA-EF74-4CEB-96D5-880F4969B85E}"/>
              </a:ext>
            </a:extLst>
          </p:cNvPr>
          <p:cNvSpPr txBox="1"/>
          <p:nvPr/>
        </p:nvSpPr>
        <p:spPr>
          <a:xfrm>
            <a:off x="4841880" y="1491506"/>
            <a:ext cx="486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スマホのアプリはとても便利ですが、中には最初は無料なのに、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途中から勝手に課金されるアプリがあります。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たとえ知人友人から勧められても、「無料アプリ」をいきなり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ダウンロードしてはいけません。</a:t>
            </a:r>
            <a:endParaRPr lang="en-US" altLang="ja-JP" sz="2400" b="1" u="sng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6AC6375D-CCD1-4EB6-AD5D-048BEDC79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8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446D0C-B58F-4BFD-88B9-1AA7AFF5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悪質なアプリは解約がむずかしい！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E415FA-7600-4D16-A60D-873970467F4A}"/>
              </a:ext>
            </a:extLst>
          </p:cNvPr>
          <p:cNvSpPr txBox="1"/>
          <p:nvPr/>
        </p:nvSpPr>
        <p:spPr>
          <a:xfrm>
            <a:off x="489769" y="5562261"/>
            <a:ext cx="89264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u="sng" dirty="0">
                <a:solidFill>
                  <a:srgbClr val="FF0000"/>
                </a:solidFill>
                <a:latin typeface="+mn-ea"/>
              </a:rPr>
              <a:t>スマホから削除しても</a:t>
            </a:r>
            <a:endParaRPr lang="en-US" altLang="ja-JP" sz="3200" b="1" u="sng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3200" b="1" u="sng" dirty="0">
                <a:solidFill>
                  <a:srgbClr val="FF0000"/>
                </a:solidFill>
                <a:latin typeface="+mn-ea"/>
              </a:rPr>
              <a:t>「課金契約」は解約できていません。</a:t>
            </a:r>
            <a:endParaRPr lang="ja-JP" altLang="en-US" sz="2400" dirty="0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E47158-7427-4822-AAE2-C55ED67E7308}"/>
              </a:ext>
            </a:extLst>
          </p:cNvPr>
          <p:cNvSpPr txBox="1"/>
          <p:nvPr/>
        </p:nvSpPr>
        <p:spPr>
          <a:xfrm>
            <a:off x="4953001" y="1310942"/>
            <a:ext cx="4593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悪質な「無料アプリ」は、解約方法を非常に分かりづらくしていることがあります。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またスマホからアプリを削除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したとしても、それだけでは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アプリの課金サービスが解約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されず、利用料金を請求され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続けます。</a:t>
            </a:r>
          </a:p>
        </p:txBody>
      </p:sp>
      <p:pic>
        <p:nvPicPr>
          <p:cNvPr id="6" name="図 5" descr="窓, 男, フロント, 座る が含まれている画像&#10;&#10;自動的に生成された説明">
            <a:extLst>
              <a:ext uri="{FF2B5EF4-FFF2-40B4-BE49-F238E27FC236}">
                <a16:creationId xmlns:a16="http://schemas.microsoft.com/office/drawing/2014/main" id="{2EE43A8F-FE62-484B-A7DE-6BE119EDE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76BD09-ED67-42B8-ABCB-82D85458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説明文やユーザーレビューを必ず読みましょう！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D83B69-C2B9-4E80-BC8E-755E990FEBAB}"/>
              </a:ext>
            </a:extLst>
          </p:cNvPr>
          <p:cNvSpPr txBox="1"/>
          <p:nvPr/>
        </p:nvSpPr>
        <p:spPr>
          <a:xfrm>
            <a:off x="485401" y="5077500"/>
            <a:ext cx="8935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u="sng" dirty="0">
                <a:solidFill>
                  <a:srgbClr val="FF0000"/>
                </a:solidFill>
                <a:latin typeface="+mn-ea"/>
              </a:rPr>
              <a:t>アプリストアにある</a:t>
            </a:r>
            <a:endParaRPr lang="en-US" altLang="ja-JP" sz="3200" b="1" u="sng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3200" b="1" u="sng" dirty="0">
                <a:solidFill>
                  <a:srgbClr val="FF0000"/>
                </a:solidFill>
                <a:latin typeface="+mn-ea"/>
              </a:rPr>
              <a:t>ユーザーレビュー（評価）も</a:t>
            </a:r>
            <a:endParaRPr lang="en-US" altLang="ja-JP" sz="3200" b="1" u="sng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3200" b="1" u="sng">
                <a:solidFill>
                  <a:srgbClr val="FF0000"/>
                </a:solidFill>
                <a:latin typeface="+mn-ea"/>
              </a:rPr>
              <a:t>必ず</a:t>
            </a:r>
            <a:r>
              <a:rPr lang="ja-JP" altLang="en-US" sz="3200" b="1" u="sng" dirty="0">
                <a:solidFill>
                  <a:srgbClr val="FF0000"/>
                </a:solidFill>
                <a:latin typeface="+mn-ea"/>
              </a:rPr>
              <a:t>確認しましょう。</a:t>
            </a:r>
            <a:endParaRPr lang="en-US" altLang="ja-JP" sz="3200" b="1" u="sng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9B03BE-97E4-4855-ADFD-9677C1FC7C08}"/>
              </a:ext>
            </a:extLst>
          </p:cNvPr>
          <p:cNvSpPr txBox="1"/>
          <p:nvPr/>
        </p:nvSpPr>
        <p:spPr>
          <a:xfrm>
            <a:off x="4941849" y="1404763"/>
            <a:ext cx="470608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悪質でないアプリでも、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「一定期間までは無料で、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それを過ぎたら有料」という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ことはよくあります。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ダウンロードする前に説明文（特に料金について）を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よく読みましょう。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8" name="図 7" descr="人, 屋内, 女性, 座る が含まれている画像&#10;&#10;自動的に生成された説明">
            <a:extLst>
              <a:ext uri="{FF2B5EF4-FFF2-40B4-BE49-F238E27FC236}">
                <a16:creationId xmlns:a16="http://schemas.microsoft.com/office/drawing/2014/main" id="{F313D249-6D15-4EE4-8197-655B3EB98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5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0ACD9B-AAF8-4A09-B6CD-DFEC29C3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困ったら、販売店や相談窓口に相談を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A31B76-136D-4CD6-A773-73B7A8D62C68}"/>
              </a:ext>
            </a:extLst>
          </p:cNvPr>
          <p:cNvSpPr txBox="1"/>
          <p:nvPr/>
        </p:nvSpPr>
        <p:spPr>
          <a:xfrm>
            <a:off x="265799" y="1612912"/>
            <a:ext cx="56802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電話の支払明細を定期的にチェックし、「無料」と思っているアプリの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利用料金が発生していないか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確認しましょう。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解約に困ったらスマホを購⼊した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ショップに相談してみましょう。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もし不安になったり被害に遭った場合は 消費者ホットラインや警察相談ダイヤル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に電話しましょう。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4030BC-1B3F-4F39-9629-234FC51C4A30}"/>
              </a:ext>
            </a:extLst>
          </p:cNvPr>
          <p:cNvSpPr txBox="1"/>
          <p:nvPr/>
        </p:nvSpPr>
        <p:spPr>
          <a:xfrm>
            <a:off x="6012000" y="1800000"/>
            <a:ext cx="36000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ja-JP" sz="36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■消費者ホットライン</a:t>
            </a:r>
            <a:endParaRPr lang="en-US" altLang="ja-JP" sz="24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+mn-ea"/>
              </a:rPr>
              <a:t>188</a:t>
            </a:r>
            <a:r>
              <a:rPr lang="en-US" altLang="ja-JP" sz="4000" b="1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endParaRPr lang="en-US" altLang="ja-JP" sz="36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■警察相談ダイヤル</a:t>
            </a:r>
            <a:endParaRPr lang="ja-JP" altLang="en-US" sz="28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+mn-ea"/>
              </a:rPr>
              <a:t>#9110</a:t>
            </a:r>
          </a:p>
          <a:p>
            <a:endParaRPr lang="ja-JP" altLang="en-US" sz="3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3073CAC-AD24-44E0-AC66-3302E5FB02D2}"/>
              </a:ext>
            </a:extLst>
          </p:cNvPr>
          <p:cNvSpPr txBox="1"/>
          <p:nvPr/>
        </p:nvSpPr>
        <p:spPr>
          <a:xfrm>
            <a:off x="6012000" y="1332000"/>
            <a:ext cx="36000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被害に遭ったら、即電話！</a:t>
            </a:r>
          </a:p>
        </p:txBody>
      </p:sp>
    </p:spTree>
    <p:extLst>
      <p:ext uri="{BB962C8B-B14F-4D97-AF65-F5344CB8AC3E}">
        <p14:creationId xmlns:p14="http://schemas.microsoft.com/office/powerpoint/2010/main" val="13711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1C1872-2F08-4111-BBF7-27B70875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292100"/>
            <a:ext cx="9376092" cy="1094248"/>
          </a:xfrm>
        </p:spPr>
        <p:txBody>
          <a:bodyPr>
            <a:noAutofit/>
          </a:bodyPr>
          <a:lstStyle/>
          <a:p>
            <a:r>
              <a:rPr kumimoji="1" lang="ja-JP" altLang="en-US" sz="2800" dirty="0">
                <a:latin typeface="+mn-ea"/>
                <a:ea typeface="+mn-ea"/>
              </a:rPr>
              <a:t>お友達に勧められた無料アプリが実は有料だった！</a:t>
            </a:r>
            <a:br>
              <a:rPr kumimoji="1" lang="en-US" altLang="ja-JP" sz="2800" dirty="0">
                <a:latin typeface="+mn-ea"/>
                <a:ea typeface="+mn-ea"/>
              </a:rPr>
            </a:br>
            <a:r>
              <a:rPr kumimoji="1" lang="ja-JP" altLang="en-US" sz="2800" dirty="0">
                <a:latin typeface="+mn-ea"/>
                <a:ea typeface="+mn-ea"/>
              </a:rPr>
              <a:t>あなたはどうすればよいですか？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51AC70-7A66-48FA-9301-CACE32F45250}"/>
              </a:ext>
            </a:extLst>
          </p:cNvPr>
          <p:cNvSpPr txBox="1"/>
          <p:nvPr/>
        </p:nvSpPr>
        <p:spPr>
          <a:xfrm>
            <a:off x="323477" y="2752173"/>
            <a:ext cx="9139308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①利用料金が少額なら、しかたないとあきらめる。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②スマホ画面からアプリを削除する。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③きちんと解約できる方法をショップに相談する。</a:t>
            </a:r>
            <a:endParaRPr kumimoji="1" lang="en-US" altLang="ja-JP" sz="2800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FA0459-B4EB-4425-B78F-F4155B931267}"/>
              </a:ext>
            </a:extLst>
          </p:cNvPr>
          <p:cNvSpPr txBox="1"/>
          <p:nvPr/>
        </p:nvSpPr>
        <p:spPr>
          <a:xfrm>
            <a:off x="530942" y="1526294"/>
            <a:ext cx="844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①②③のうち、正しいと思うもの一つをお選びください。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48356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52DBBD-08C9-484C-AF21-42B9B16D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回答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BF57A5-D632-4A61-A4D7-2FFF36233521}"/>
              </a:ext>
            </a:extLst>
          </p:cNvPr>
          <p:cNvSpPr txBox="1"/>
          <p:nvPr/>
        </p:nvSpPr>
        <p:spPr>
          <a:xfrm>
            <a:off x="543233" y="1405203"/>
            <a:ext cx="881953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③きちんと解約できる方法をショップに相談する。</a:t>
            </a:r>
            <a:endParaRPr kumimoji="1" lang="en-US" altLang="ja-JP" sz="2800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192254-2DB6-42ED-B7CD-695C4A0F2CDE}"/>
              </a:ext>
            </a:extLst>
          </p:cNvPr>
          <p:cNvSpPr txBox="1"/>
          <p:nvPr/>
        </p:nvSpPr>
        <p:spPr>
          <a:xfrm>
            <a:off x="535899" y="3100321"/>
            <a:ext cx="88195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無料と思っていても、途中から利用料金が発生するアプリが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多数あります。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b="1" u="sng" dirty="0">
                <a:solidFill>
                  <a:srgbClr val="FF0000"/>
                </a:solidFill>
                <a:latin typeface="+mn-ea"/>
              </a:rPr>
              <a:t>利用料金が引き落とされていないか明細書で確認しましょう</a:t>
            </a:r>
            <a:r>
              <a:rPr kumimoji="1" lang="ja-JP" altLang="en-US" sz="2400" dirty="0">
                <a:latin typeface="+mn-ea"/>
              </a:rPr>
              <a:t>。</a:t>
            </a:r>
            <a:endParaRPr kumimoji="1" lang="en-US" altLang="ja-JP" sz="2400" dirty="0">
              <a:latin typeface="+mn-ea"/>
            </a:endParaRPr>
          </a:p>
          <a:p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無料に⾒せかけ、使い始めた途端に課⾦されるような悪質な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アプリは、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+mn-ea"/>
              </a:rPr>
              <a:t>解約方法をあえてわかりづらくしています</a:t>
            </a:r>
            <a:r>
              <a:rPr kumimoji="1" lang="ja-JP" altLang="en-US" sz="2400" dirty="0">
                <a:latin typeface="+mn-ea"/>
              </a:rPr>
              <a:t>。</a:t>
            </a:r>
            <a:endParaRPr kumimoji="1" lang="en-US" altLang="ja-JP" sz="2400" dirty="0">
              <a:latin typeface="+mn-ea"/>
            </a:endParaRPr>
          </a:p>
          <a:p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解約方法が不明な場合や解約できたかどうかが不明な場合は、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b="1" u="sng" dirty="0">
                <a:solidFill>
                  <a:srgbClr val="FF0000"/>
                </a:solidFill>
                <a:latin typeface="+mn-ea"/>
              </a:rPr>
              <a:t>スマホを購入したショップにすぐに相談しましょう</a:t>
            </a:r>
            <a:r>
              <a:rPr kumimoji="1" lang="ja-JP" altLang="en-US" sz="2400" dirty="0"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2113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0583AA-41B5-4994-87E3-C912331ED0C9}"/>
              </a:ext>
            </a:extLst>
          </p:cNvPr>
          <p:cNvSpPr txBox="1"/>
          <p:nvPr/>
        </p:nvSpPr>
        <p:spPr>
          <a:xfrm>
            <a:off x="609599" y="4863329"/>
            <a:ext cx="87983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</a:rPr>
              <a:t>制作　　　　：徳島県</a:t>
            </a:r>
          </a:p>
          <a:p>
            <a:endParaRPr lang="ja-JP" altLang="en-US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アドバイザー：（公財）</a:t>
            </a:r>
            <a:r>
              <a:rPr lang="en-US" altLang="ja-JP" dirty="0">
                <a:latin typeface="+mn-ea"/>
              </a:rPr>
              <a:t>e</a:t>
            </a:r>
            <a:r>
              <a:rPr lang="ja-JP" altLang="en-US" dirty="0">
                <a:latin typeface="+mn-ea"/>
              </a:rPr>
              <a:t>－とくしま推進財団　シニアアドバイザー　籔内祥司</a:t>
            </a:r>
          </a:p>
          <a:p>
            <a:endParaRPr lang="ja-JP" altLang="en-US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協力　　　　：徳島県警察本部生活安全企画課</a:t>
            </a:r>
          </a:p>
        </p:txBody>
      </p:sp>
    </p:spTree>
    <p:extLst>
      <p:ext uri="{BB962C8B-B14F-4D97-AF65-F5344CB8AC3E}">
        <p14:creationId xmlns:p14="http://schemas.microsoft.com/office/powerpoint/2010/main" val="1929317083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赤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114</TotalTime>
  <Words>498</Words>
  <Application>Microsoft Office PowerPoint</Application>
  <PresentationFormat>A4 210 x 297 mm</PresentationFormat>
  <Paragraphs>70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メイリオ</vt:lpstr>
      <vt:lpstr>Calibri</vt:lpstr>
      <vt:lpstr>Corbel</vt:lpstr>
      <vt:lpstr>基礎</vt:lpstr>
      <vt:lpstr>～安全に利用しよう、スマホ・インターネット～  無料アプリに注意しましょう</vt:lpstr>
      <vt:lpstr>「無料アプリ」に注意しましょう！</vt:lpstr>
      <vt:lpstr>悪質なアプリは解約がむずかしい！</vt:lpstr>
      <vt:lpstr>説明文やユーザーレビューを必ず読みましょう！</vt:lpstr>
      <vt:lpstr>困ったら、販売店や相談窓口に相談を</vt:lpstr>
      <vt:lpstr>お友達に勧められた無料アプリが実は有料だった！ あなたはどうすればよいですか？</vt:lpstr>
      <vt:lpstr>回答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かしこく利用しよう、スマホ・インターネット  ～無料アプリに注意しよう～</dc:title>
  <dc:creator>八木 大</dc:creator>
  <cp:lastModifiedBy>八木 大</cp:lastModifiedBy>
  <cp:revision>26</cp:revision>
  <dcterms:created xsi:type="dcterms:W3CDTF">2022-02-22T01:33:56Z</dcterms:created>
  <dcterms:modified xsi:type="dcterms:W3CDTF">2022-03-25T02:42:29Z</dcterms:modified>
</cp:coreProperties>
</file>