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9" r:id="rId4"/>
    <p:sldId id="258" r:id="rId5"/>
    <p:sldId id="260" r:id="rId6"/>
    <p:sldId id="261" r:id="rId7"/>
    <p:sldId id="262" r:id="rId8"/>
    <p:sldId id="263"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60"/>
  </p:normalViewPr>
  <p:slideViewPr>
    <p:cSldViewPr snapToGrid="0">
      <p:cViewPr varScale="1">
        <p:scale>
          <a:sx n="99" d="100"/>
          <a:sy n="99" d="100"/>
        </p:scale>
        <p:origin x="10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98119" y="182879"/>
            <a:ext cx="950976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1859" y="882376"/>
            <a:ext cx="8098155" cy="2926080"/>
          </a:xfrm>
        </p:spPr>
        <p:txBody>
          <a:bodyPr anchor="b">
            <a:normAutofit/>
          </a:bodyPr>
          <a:lstStyle>
            <a:lvl1pPr algn="ctr">
              <a:lnSpc>
                <a:spcPct val="85000"/>
              </a:lnSpc>
              <a:defRPr sz="60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88994" y="3869636"/>
            <a:ext cx="7123886"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084D99C8-5122-4B6E-83C3-779E4BACDC9E}"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5FB7E04-9E7D-4E1F-A002-1EC00FA3CF0D}" type="slidenum">
              <a:rPr kumimoji="1" lang="ja-JP" altLang="en-US" smtClean="0"/>
              <a:t>‹#›</a:t>
            </a:fld>
            <a:endParaRPr kumimoji="1" lang="ja-JP" altLang="en-US"/>
          </a:p>
        </p:txBody>
      </p:sp>
      <p:cxnSp>
        <p:nvCxnSpPr>
          <p:cNvPr id="8" name="Straight Connector 7"/>
          <p:cNvCxnSpPr/>
          <p:nvPr/>
        </p:nvCxnSpPr>
        <p:spPr>
          <a:xfrm>
            <a:off x="1607662" y="3733800"/>
            <a:ext cx="668655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76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427471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762000"/>
            <a:ext cx="1888331"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28688" y="762000"/>
            <a:ext cx="6036469"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111647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301198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8970" y="1173575"/>
            <a:ext cx="8098155" cy="2926080"/>
          </a:xfrm>
        </p:spPr>
        <p:txBody>
          <a:bodyPr anchor="b">
            <a:noAutofit/>
          </a:bodyPr>
          <a:lstStyle>
            <a:lvl1pPr algn="ctr">
              <a:lnSpc>
                <a:spcPct val="85000"/>
              </a:lnSpc>
              <a:defRPr sz="60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89316" y="4154520"/>
            <a:ext cx="7124891"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cxnSp>
        <p:nvCxnSpPr>
          <p:cNvPr id="7" name="Straight Connector 6"/>
          <p:cNvCxnSpPr/>
          <p:nvPr/>
        </p:nvCxnSpPr>
        <p:spPr>
          <a:xfrm>
            <a:off x="1609726" y="4020408"/>
            <a:ext cx="668655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98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28688" y="2057399"/>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92435" y="2057400"/>
            <a:ext cx="386334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412868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688" y="2001511"/>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928688" y="2721483"/>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93703" y="1999032"/>
            <a:ext cx="386334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093703" y="2719322"/>
            <a:ext cx="386334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173160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179414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184405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473424" y="1097280"/>
            <a:ext cx="449544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8688" y="2834640"/>
            <a:ext cx="307086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401394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28688" y="1097280"/>
            <a:ext cx="3070860" cy="1737360"/>
          </a:xfrm>
        </p:spPr>
        <p:txBody>
          <a:bodyPr anchor="b">
            <a:noAutofit/>
          </a:bodyPr>
          <a:lstStyle>
            <a:lvl1pPr>
              <a:lnSpc>
                <a:spcPct val="90000"/>
              </a:lnSpc>
              <a:defRPr sz="3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54033" y="1069848"/>
            <a:ext cx="4612512"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28688" y="2834640"/>
            <a:ext cx="307086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4D99C8-5122-4B6E-83C3-779E4BACDC9E}"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105208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98120" y="182880"/>
            <a:ext cx="950976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31788" y="292100"/>
            <a:ext cx="9376092" cy="6604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28689" y="2057400"/>
            <a:ext cx="8021707"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28684" y="6223830"/>
            <a:ext cx="1892373" cy="365125"/>
          </a:xfrm>
          <a:prstGeom prst="rect">
            <a:avLst/>
          </a:prstGeom>
        </p:spPr>
        <p:txBody>
          <a:bodyPr vert="horz" lIns="91440" tIns="45720" rIns="91440" bIns="45720" rtlCol="0" anchor="ctr"/>
          <a:lstStyle>
            <a:lvl1pPr algn="l">
              <a:defRPr sz="1000">
                <a:solidFill>
                  <a:schemeClr val="accent1"/>
                </a:solidFill>
              </a:defRPr>
            </a:lvl1pPr>
          </a:lstStyle>
          <a:p>
            <a:fld id="{084D99C8-5122-4B6E-83C3-779E4BACDC9E}" type="datetimeFigureOut">
              <a:rPr kumimoji="1" lang="ja-JP" altLang="en-US" smtClean="0"/>
              <a:t>2022/3/25</a:t>
            </a:fld>
            <a:endParaRPr kumimoji="1" lang="ja-JP" altLang="en-US"/>
          </a:p>
        </p:txBody>
      </p:sp>
      <p:sp>
        <p:nvSpPr>
          <p:cNvPr id="5" name="Footer Placeholder 4"/>
          <p:cNvSpPr>
            <a:spLocks noGrp="1"/>
          </p:cNvSpPr>
          <p:nvPr>
            <p:ph type="ftr" sz="quarter" idx="3"/>
          </p:nvPr>
        </p:nvSpPr>
        <p:spPr>
          <a:xfrm>
            <a:off x="3208683" y="6223830"/>
            <a:ext cx="3833192" cy="365125"/>
          </a:xfrm>
          <a:prstGeom prst="rect">
            <a:avLst/>
          </a:prstGeom>
        </p:spPr>
        <p:txBody>
          <a:bodyPr vert="horz" lIns="91440" tIns="45720" rIns="91440" bIns="45720" rtlCol="0" anchor="ctr"/>
          <a:lstStyle>
            <a:lvl1pPr algn="ctr">
              <a:defRPr sz="10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7580244" y="6223830"/>
            <a:ext cx="1386302" cy="365125"/>
          </a:xfrm>
          <a:prstGeom prst="rect">
            <a:avLst/>
          </a:prstGeom>
        </p:spPr>
        <p:txBody>
          <a:bodyPr vert="horz" lIns="91440" tIns="45720" rIns="91440" bIns="45720" rtlCol="0" anchor="ctr"/>
          <a:lstStyle>
            <a:lvl1pPr algn="r">
              <a:defRPr sz="1000">
                <a:solidFill>
                  <a:schemeClr val="accent1"/>
                </a:solidFill>
              </a:defRPr>
            </a:lvl1pPr>
          </a:lstStyle>
          <a:p>
            <a:fld id="{25FB7E04-9E7D-4E1F-A002-1EC00FA3CF0D}" type="slidenum">
              <a:rPr kumimoji="1" lang="ja-JP" altLang="en-US" smtClean="0"/>
              <a:t>‹#›</a:t>
            </a:fld>
            <a:endParaRPr kumimoji="1" lang="ja-JP" altLang="en-US"/>
          </a:p>
        </p:txBody>
      </p:sp>
    </p:spTree>
    <p:extLst>
      <p:ext uri="{BB962C8B-B14F-4D97-AF65-F5344CB8AC3E}">
        <p14:creationId xmlns:p14="http://schemas.microsoft.com/office/powerpoint/2010/main" val="208632627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kumimoji="1" sz="36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kumimoji="1"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kumimoji="1" sz="1400" kern="1200">
          <a:solidFill>
            <a:schemeClr val="accent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BFB22E-79CA-4D28-96C8-CFB3E8A9C8F5}"/>
              </a:ext>
            </a:extLst>
          </p:cNvPr>
          <p:cNvSpPr>
            <a:spLocks noGrp="1"/>
          </p:cNvSpPr>
          <p:nvPr>
            <p:ph type="ctrTitle"/>
          </p:nvPr>
        </p:nvSpPr>
        <p:spPr>
          <a:xfrm>
            <a:off x="179109" y="882376"/>
            <a:ext cx="9539926" cy="2926080"/>
          </a:xfrm>
        </p:spPr>
        <p:txBody>
          <a:bodyPr anchor="ctr" anchorCtr="0">
            <a:normAutofit/>
          </a:bodyPr>
          <a:lstStyle/>
          <a:p>
            <a:r>
              <a:rPr kumimoji="1" lang="ja-JP" altLang="en-US" sz="3200" dirty="0"/>
              <a:t>～安全に利用しよう、スマホ・インターネット～</a:t>
            </a:r>
            <a:br>
              <a:rPr kumimoji="1" lang="en-US" altLang="ja-JP" sz="4400" dirty="0"/>
            </a:br>
            <a:br>
              <a:rPr kumimoji="1" lang="en-US" altLang="ja-JP" sz="4400" dirty="0"/>
            </a:br>
            <a:r>
              <a:rPr kumimoji="1" lang="ja-JP" altLang="en-US" sz="4400" dirty="0"/>
              <a:t>偽のショッピングサイトに</a:t>
            </a:r>
            <a:br>
              <a:rPr kumimoji="1" lang="en-US" altLang="ja-JP" sz="4400" dirty="0"/>
            </a:br>
            <a:r>
              <a:rPr kumimoji="1" lang="ja-JP" altLang="en-US" sz="4400" dirty="0"/>
              <a:t>気をつけよう</a:t>
            </a:r>
          </a:p>
        </p:txBody>
      </p:sp>
      <p:sp>
        <p:nvSpPr>
          <p:cNvPr id="3" name="字幕 2">
            <a:extLst>
              <a:ext uri="{FF2B5EF4-FFF2-40B4-BE49-F238E27FC236}">
                <a16:creationId xmlns:a16="http://schemas.microsoft.com/office/drawing/2014/main" id="{9595287A-EFF2-4659-8559-B672A2D0400E}"/>
              </a:ext>
            </a:extLst>
          </p:cNvPr>
          <p:cNvSpPr>
            <a:spLocks noGrp="1"/>
          </p:cNvSpPr>
          <p:nvPr>
            <p:ph type="subTitle" idx="1"/>
          </p:nvPr>
        </p:nvSpPr>
        <p:spPr>
          <a:xfrm>
            <a:off x="1391057" y="3808456"/>
            <a:ext cx="7123886" cy="1388165"/>
          </a:xfrm>
        </p:spPr>
        <p:txBody>
          <a:bodyPr>
            <a:normAutofit/>
          </a:bodyPr>
          <a:lstStyle/>
          <a:p>
            <a:r>
              <a:rPr kumimoji="1" lang="ja-JP" altLang="en-US" sz="3200" b="1" dirty="0"/>
              <a:t>徳島県高齢者向け消費者教育教材</a:t>
            </a:r>
          </a:p>
        </p:txBody>
      </p:sp>
    </p:spTree>
    <p:extLst>
      <p:ext uri="{BB962C8B-B14F-4D97-AF65-F5344CB8AC3E}">
        <p14:creationId xmlns:p14="http://schemas.microsoft.com/office/powerpoint/2010/main" val="22892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CC1B661-A12E-4072-B238-7FD5021605C3}"/>
              </a:ext>
            </a:extLst>
          </p:cNvPr>
          <p:cNvSpPr>
            <a:spLocks noGrp="1"/>
          </p:cNvSpPr>
          <p:nvPr>
            <p:ph type="title"/>
          </p:nvPr>
        </p:nvSpPr>
        <p:spPr/>
        <p:txBody>
          <a:bodyPr>
            <a:normAutofit fontScale="90000"/>
          </a:bodyPr>
          <a:lstStyle/>
          <a:p>
            <a:r>
              <a:rPr lang="ja-JP" altLang="en-US" dirty="0">
                <a:latin typeface="+mj-ea"/>
              </a:rPr>
              <a:t>安すぎるショッピングサイト、それ偽物かも</a:t>
            </a:r>
            <a:r>
              <a:rPr lang="en-US" altLang="ja-JP" dirty="0">
                <a:latin typeface="+mj-ea"/>
              </a:rPr>
              <a:t>?!</a:t>
            </a:r>
            <a:endParaRPr lang="ja-JP" altLang="en-US" dirty="0">
              <a:latin typeface="+mj-ea"/>
            </a:endParaRPr>
          </a:p>
        </p:txBody>
      </p:sp>
      <p:sp>
        <p:nvSpPr>
          <p:cNvPr id="5" name="テキスト ボックス 4">
            <a:extLst>
              <a:ext uri="{FF2B5EF4-FFF2-40B4-BE49-F238E27FC236}">
                <a16:creationId xmlns:a16="http://schemas.microsoft.com/office/drawing/2014/main" id="{52132547-4EC6-48E4-970A-B2062D938D82}"/>
              </a:ext>
            </a:extLst>
          </p:cNvPr>
          <p:cNvSpPr txBox="1"/>
          <p:nvPr/>
        </p:nvSpPr>
        <p:spPr>
          <a:xfrm>
            <a:off x="345954" y="5098139"/>
            <a:ext cx="9149737" cy="1446550"/>
          </a:xfrm>
          <a:prstGeom prst="rect">
            <a:avLst/>
          </a:prstGeom>
          <a:noFill/>
        </p:spPr>
        <p:txBody>
          <a:bodyPr wrap="square">
            <a:spAutoFit/>
          </a:bodyPr>
          <a:lstStyle/>
          <a:p>
            <a:pPr algn="ctr"/>
            <a:r>
              <a:rPr lang="ja-JP" altLang="en-US" sz="2400" dirty="0">
                <a:latin typeface="+mn-ea"/>
              </a:rPr>
              <a:t>「代金を支払ったのに違うものや偽物が届いた」は、まだ序の口。</a:t>
            </a:r>
            <a:endParaRPr lang="en-US" altLang="ja-JP" sz="2400" dirty="0">
              <a:latin typeface="+mn-ea"/>
            </a:endParaRPr>
          </a:p>
          <a:p>
            <a:pPr algn="ctr"/>
            <a:r>
              <a:rPr lang="ja-JP" altLang="en-US" sz="3200" b="1" u="sng" dirty="0">
                <a:solidFill>
                  <a:srgbClr val="FF0000"/>
                </a:solidFill>
                <a:latin typeface="+mn-ea"/>
              </a:rPr>
              <a:t>「代金を支払ったのに何も届かない」</a:t>
            </a:r>
            <a:endParaRPr lang="en-US" altLang="ja-JP" sz="3200" b="1" u="sng" dirty="0">
              <a:solidFill>
                <a:srgbClr val="FF0000"/>
              </a:solidFill>
              <a:latin typeface="+mn-ea"/>
            </a:endParaRPr>
          </a:p>
          <a:p>
            <a:pPr algn="ctr"/>
            <a:r>
              <a:rPr lang="ja-JP" altLang="en-US" sz="3200" b="1" u="sng" dirty="0">
                <a:solidFill>
                  <a:srgbClr val="FF0000"/>
                </a:solidFill>
                <a:latin typeface="+mn-ea"/>
              </a:rPr>
              <a:t>といった詐欺も実際に行われています。</a:t>
            </a:r>
          </a:p>
        </p:txBody>
      </p:sp>
      <p:sp>
        <p:nvSpPr>
          <p:cNvPr id="6" name="テキスト ボックス 5">
            <a:extLst>
              <a:ext uri="{FF2B5EF4-FFF2-40B4-BE49-F238E27FC236}">
                <a16:creationId xmlns:a16="http://schemas.microsoft.com/office/drawing/2014/main" id="{21E5AE00-F58B-4A8F-B3B8-5527579E83EB}"/>
              </a:ext>
            </a:extLst>
          </p:cNvPr>
          <p:cNvSpPr txBox="1"/>
          <p:nvPr/>
        </p:nvSpPr>
        <p:spPr>
          <a:xfrm>
            <a:off x="5137608" y="1350421"/>
            <a:ext cx="4320001" cy="3046988"/>
          </a:xfrm>
          <a:prstGeom prst="rect">
            <a:avLst/>
          </a:prstGeom>
          <a:noFill/>
        </p:spPr>
        <p:txBody>
          <a:bodyPr wrap="square">
            <a:spAutoFit/>
          </a:bodyPr>
          <a:lstStyle/>
          <a:p>
            <a:r>
              <a:rPr lang="ja-JP" altLang="en-US" sz="2400" dirty="0">
                <a:latin typeface="+mn-ea"/>
              </a:rPr>
              <a:t>有名ブランド品や人気商品を</a:t>
            </a:r>
            <a:endParaRPr lang="en-US" altLang="ja-JP" sz="2400" dirty="0">
              <a:latin typeface="+mn-ea"/>
            </a:endParaRPr>
          </a:p>
          <a:p>
            <a:r>
              <a:rPr lang="ja-JP" altLang="en-US" sz="2400" dirty="0">
                <a:latin typeface="+mn-ea"/>
              </a:rPr>
              <a:t>激安で販売する</a:t>
            </a:r>
            <a:endParaRPr lang="en-US" altLang="ja-JP" sz="2400" dirty="0">
              <a:latin typeface="+mn-ea"/>
            </a:endParaRPr>
          </a:p>
          <a:p>
            <a:r>
              <a:rPr lang="ja-JP" altLang="en-US" sz="2400" dirty="0">
                <a:latin typeface="+mn-ea"/>
              </a:rPr>
              <a:t>ショッピングサイトを</a:t>
            </a:r>
            <a:endParaRPr lang="en-US" altLang="ja-JP" sz="2400" dirty="0">
              <a:latin typeface="+mn-ea"/>
            </a:endParaRPr>
          </a:p>
          <a:p>
            <a:r>
              <a:rPr lang="ja-JP" altLang="en-US" sz="2400" dirty="0">
                <a:latin typeface="+mn-ea"/>
              </a:rPr>
              <a:t>見かけることがあります。</a:t>
            </a:r>
            <a:endParaRPr lang="en-US" altLang="ja-JP" sz="2400" dirty="0">
              <a:latin typeface="+mn-ea"/>
            </a:endParaRPr>
          </a:p>
          <a:p>
            <a:endParaRPr lang="en-US" altLang="ja-JP" sz="2400" dirty="0">
              <a:latin typeface="+mn-ea"/>
            </a:endParaRPr>
          </a:p>
          <a:p>
            <a:r>
              <a:rPr lang="ja-JP" altLang="en-US" sz="2400" dirty="0">
                <a:latin typeface="+mn-ea"/>
              </a:rPr>
              <a:t>でもそれは</a:t>
            </a:r>
            <a:endParaRPr lang="en-US" altLang="ja-JP" sz="2400" dirty="0">
              <a:latin typeface="+mn-ea"/>
            </a:endParaRPr>
          </a:p>
          <a:p>
            <a:r>
              <a:rPr lang="ja-JP" altLang="en-US" sz="2400" dirty="0">
                <a:latin typeface="+mn-ea"/>
              </a:rPr>
              <a:t>「偽ショッピングサイト」</a:t>
            </a:r>
            <a:endParaRPr lang="en-US" altLang="ja-JP" sz="2400" dirty="0">
              <a:latin typeface="+mn-ea"/>
            </a:endParaRPr>
          </a:p>
          <a:p>
            <a:r>
              <a:rPr lang="ja-JP" altLang="en-US" sz="2400" dirty="0">
                <a:latin typeface="+mn-ea"/>
              </a:rPr>
              <a:t>かもしれません。</a:t>
            </a:r>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58D27A30-5FD2-4912-956A-E05E2D6D7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800000"/>
            <a:ext cx="4320000" cy="2430000"/>
          </a:xfrm>
          <a:prstGeom prst="rect">
            <a:avLst/>
          </a:prstGeom>
        </p:spPr>
      </p:pic>
    </p:spTree>
    <p:extLst>
      <p:ext uri="{BB962C8B-B14F-4D97-AF65-F5344CB8AC3E}">
        <p14:creationId xmlns:p14="http://schemas.microsoft.com/office/powerpoint/2010/main" val="2562588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76BD09-ED67-42B8-ABCB-82D854588035}"/>
              </a:ext>
            </a:extLst>
          </p:cNvPr>
          <p:cNvSpPr>
            <a:spLocks noGrp="1"/>
          </p:cNvSpPr>
          <p:nvPr>
            <p:ph type="title"/>
          </p:nvPr>
        </p:nvSpPr>
        <p:spPr/>
        <p:txBody>
          <a:bodyPr>
            <a:normAutofit fontScale="90000"/>
          </a:bodyPr>
          <a:lstStyle/>
          <a:p>
            <a:r>
              <a:rPr kumimoji="1" lang="ja-JP" altLang="en-US" dirty="0"/>
              <a:t>「支払いが銀行振込のみ」は、あやしい証拠！</a:t>
            </a:r>
          </a:p>
        </p:txBody>
      </p:sp>
      <p:sp>
        <p:nvSpPr>
          <p:cNvPr id="4" name="テキスト ボックス 3">
            <a:extLst>
              <a:ext uri="{FF2B5EF4-FFF2-40B4-BE49-F238E27FC236}">
                <a16:creationId xmlns:a16="http://schemas.microsoft.com/office/drawing/2014/main" id="{01D83B69-C2B9-4E80-BC8E-755E990FEBAB}"/>
              </a:ext>
            </a:extLst>
          </p:cNvPr>
          <p:cNvSpPr txBox="1"/>
          <p:nvPr/>
        </p:nvSpPr>
        <p:spPr>
          <a:xfrm>
            <a:off x="458184" y="5637599"/>
            <a:ext cx="9036798" cy="1077218"/>
          </a:xfrm>
          <a:prstGeom prst="rect">
            <a:avLst/>
          </a:prstGeom>
          <a:noFill/>
        </p:spPr>
        <p:txBody>
          <a:bodyPr wrap="square">
            <a:spAutoFit/>
          </a:bodyPr>
          <a:lstStyle/>
          <a:p>
            <a:pPr algn="ctr"/>
            <a:r>
              <a:rPr lang="ja-JP" altLang="en-US" sz="3200" b="1" u="sng" dirty="0">
                <a:solidFill>
                  <a:srgbClr val="FF0000"/>
                </a:solidFill>
                <a:latin typeface="+mn-ea"/>
              </a:rPr>
              <a:t>支払いが銀行振込のみのショッピングサイトは</a:t>
            </a:r>
            <a:endParaRPr lang="en-US" altLang="ja-JP" sz="3200" b="1" u="sng" dirty="0">
              <a:solidFill>
                <a:srgbClr val="FF0000"/>
              </a:solidFill>
              <a:latin typeface="+mn-ea"/>
            </a:endParaRPr>
          </a:p>
          <a:p>
            <a:pPr algn="ctr"/>
            <a:r>
              <a:rPr lang="ja-JP" altLang="en-US" sz="3200" b="1" u="sng" dirty="0">
                <a:solidFill>
                  <a:srgbClr val="FF0000"/>
                </a:solidFill>
                <a:latin typeface="+mn-ea"/>
              </a:rPr>
              <a:t>利用してはいけません。</a:t>
            </a:r>
            <a:endParaRPr lang="en-US" altLang="ja-JP" sz="3200" b="1" u="sng" dirty="0">
              <a:solidFill>
                <a:srgbClr val="FF0000"/>
              </a:solidFill>
              <a:latin typeface="+mn-ea"/>
            </a:endParaRPr>
          </a:p>
        </p:txBody>
      </p:sp>
      <p:sp>
        <p:nvSpPr>
          <p:cNvPr id="6" name="テキスト ボックス 5">
            <a:extLst>
              <a:ext uri="{FF2B5EF4-FFF2-40B4-BE49-F238E27FC236}">
                <a16:creationId xmlns:a16="http://schemas.microsoft.com/office/drawing/2014/main" id="{A5ADFC8E-4AB1-4D87-B944-E39BC0DE907E}"/>
              </a:ext>
            </a:extLst>
          </p:cNvPr>
          <p:cNvSpPr txBox="1"/>
          <p:nvPr/>
        </p:nvSpPr>
        <p:spPr>
          <a:xfrm>
            <a:off x="4873658" y="1040717"/>
            <a:ext cx="4834222" cy="4524315"/>
          </a:xfrm>
          <a:prstGeom prst="rect">
            <a:avLst/>
          </a:prstGeom>
          <a:noFill/>
        </p:spPr>
        <p:txBody>
          <a:bodyPr wrap="square">
            <a:spAutoFit/>
          </a:bodyPr>
          <a:lstStyle/>
          <a:p>
            <a:r>
              <a:rPr lang="ja-JP" altLang="en-US" sz="2400" dirty="0">
                <a:latin typeface="+mn-ea"/>
              </a:rPr>
              <a:t>高齢者をターゲットにした</a:t>
            </a:r>
            <a:endParaRPr lang="en-US" altLang="ja-JP" sz="2400" dirty="0">
              <a:latin typeface="+mn-ea"/>
            </a:endParaRPr>
          </a:p>
          <a:p>
            <a:r>
              <a:rPr lang="ja-JP" altLang="en-US" sz="2400" dirty="0">
                <a:latin typeface="+mn-ea"/>
              </a:rPr>
              <a:t>偽サイトの多くは支払いが</a:t>
            </a:r>
            <a:endParaRPr lang="en-US" altLang="ja-JP" sz="2400" dirty="0">
              <a:latin typeface="+mn-ea"/>
            </a:endParaRPr>
          </a:p>
          <a:p>
            <a:r>
              <a:rPr lang="ja-JP" altLang="en-US" sz="2400" dirty="0">
                <a:latin typeface="+mn-ea"/>
              </a:rPr>
              <a:t>銀行振込のみで、一旦振り込むと取り返すことは不可能です。</a:t>
            </a:r>
            <a:endParaRPr lang="en-US" altLang="ja-JP" sz="2400" dirty="0">
              <a:latin typeface="+mn-ea"/>
            </a:endParaRPr>
          </a:p>
          <a:p>
            <a:endParaRPr lang="en-US" altLang="ja-JP" sz="2400" dirty="0">
              <a:latin typeface="+mn-ea"/>
            </a:endParaRPr>
          </a:p>
          <a:p>
            <a:r>
              <a:rPr lang="ja-JP" altLang="en-US" sz="2400" dirty="0">
                <a:latin typeface="+mn-ea"/>
              </a:rPr>
              <a:t>中にはクレジットカード情報を</a:t>
            </a:r>
            <a:endParaRPr lang="en-US" altLang="ja-JP" sz="2400" dirty="0">
              <a:latin typeface="+mn-ea"/>
            </a:endParaRPr>
          </a:p>
          <a:p>
            <a:r>
              <a:rPr lang="ja-JP" altLang="en-US" sz="2400" dirty="0">
                <a:latin typeface="+mn-ea"/>
              </a:rPr>
              <a:t>盗むことを目的とした</a:t>
            </a:r>
            <a:endParaRPr lang="en-US" altLang="ja-JP" sz="2400" dirty="0">
              <a:latin typeface="+mn-ea"/>
            </a:endParaRPr>
          </a:p>
          <a:p>
            <a:r>
              <a:rPr lang="ja-JP" altLang="en-US" sz="2400" dirty="0">
                <a:latin typeface="+mn-ea"/>
              </a:rPr>
              <a:t>偽ショッピングサイトもあります。</a:t>
            </a:r>
            <a:endParaRPr lang="en-US" altLang="ja-JP" sz="2400" dirty="0">
              <a:latin typeface="+mn-ea"/>
            </a:endParaRPr>
          </a:p>
          <a:p>
            <a:endParaRPr lang="en-US" altLang="ja-JP" sz="2400" dirty="0">
              <a:latin typeface="+mn-ea"/>
            </a:endParaRPr>
          </a:p>
          <a:p>
            <a:r>
              <a:rPr lang="ja-JP" altLang="en-US" sz="2400" dirty="0">
                <a:latin typeface="+mn-ea"/>
              </a:rPr>
              <a:t>少しでも怪しいと思ったら、そのショッピングサイトは利用しないようにしましょう。</a:t>
            </a:r>
          </a:p>
        </p:txBody>
      </p:sp>
      <p:pic>
        <p:nvPicPr>
          <p:cNvPr id="8" name="図 7" descr="黒い服を着ている男性&#10;&#10;低い精度で自動的に生成された説明">
            <a:extLst>
              <a:ext uri="{FF2B5EF4-FFF2-40B4-BE49-F238E27FC236}">
                <a16:creationId xmlns:a16="http://schemas.microsoft.com/office/drawing/2014/main" id="{8E5F5361-6884-4379-ABC3-892D95295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800000"/>
            <a:ext cx="4320000" cy="2430000"/>
          </a:xfrm>
          <a:prstGeom prst="rect">
            <a:avLst/>
          </a:prstGeom>
        </p:spPr>
      </p:pic>
    </p:spTree>
    <p:extLst>
      <p:ext uri="{BB962C8B-B14F-4D97-AF65-F5344CB8AC3E}">
        <p14:creationId xmlns:p14="http://schemas.microsoft.com/office/powerpoint/2010/main" val="157955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446D0C-B58F-4BFD-88B9-1AA7AFF50569}"/>
              </a:ext>
            </a:extLst>
          </p:cNvPr>
          <p:cNvSpPr>
            <a:spLocks noGrp="1"/>
          </p:cNvSpPr>
          <p:nvPr>
            <p:ph type="title"/>
          </p:nvPr>
        </p:nvSpPr>
        <p:spPr/>
        <p:txBody>
          <a:bodyPr>
            <a:normAutofit fontScale="90000"/>
          </a:bodyPr>
          <a:lstStyle/>
          <a:p>
            <a:r>
              <a:rPr kumimoji="1" lang="ja-JP" altLang="en-US" dirty="0"/>
              <a:t>おかしな日本語が書かれていないか要チェック！</a:t>
            </a:r>
          </a:p>
        </p:txBody>
      </p:sp>
      <p:sp>
        <p:nvSpPr>
          <p:cNvPr id="4" name="テキスト ボックス 3">
            <a:extLst>
              <a:ext uri="{FF2B5EF4-FFF2-40B4-BE49-F238E27FC236}">
                <a16:creationId xmlns:a16="http://schemas.microsoft.com/office/drawing/2014/main" id="{ADE415FA-7600-4D16-A60D-873970467F4A}"/>
              </a:ext>
            </a:extLst>
          </p:cNvPr>
          <p:cNvSpPr txBox="1"/>
          <p:nvPr/>
        </p:nvSpPr>
        <p:spPr>
          <a:xfrm>
            <a:off x="457036" y="5606543"/>
            <a:ext cx="8991927" cy="1077218"/>
          </a:xfrm>
          <a:prstGeom prst="rect">
            <a:avLst/>
          </a:prstGeom>
          <a:noFill/>
        </p:spPr>
        <p:txBody>
          <a:bodyPr wrap="square">
            <a:spAutoFit/>
          </a:bodyPr>
          <a:lstStyle/>
          <a:p>
            <a:pPr algn="ctr"/>
            <a:r>
              <a:rPr lang="ja-JP" altLang="en-US" sz="3200" b="1" u="sng" dirty="0">
                <a:solidFill>
                  <a:srgbClr val="FF0000"/>
                </a:solidFill>
                <a:latin typeface="+mn-ea"/>
              </a:rPr>
              <a:t>日本語がおかしかったら、</a:t>
            </a:r>
            <a:endParaRPr lang="en-US" altLang="ja-JP" sz="3200" b="1" u="sng" dirty="0">
              <a:solidFill>
                <a:srgbClr val="FF0000"/>
              </a:solidFill>
              <a:latin typeface="+mn-ea"/>
            </a:endParaRPr>
          </a:p>
          <a:p>
            <a:pPr algn="ctr"/>
            <a:r>
              <a:rPr lang="ja-JP" altLang="en-US" sz="3200" b="1" u="sng" dirty="0">
                <a:solidFill>
                  <a:srgbClr val="FF0000"/>
                </a:solidFill>
                <a:latin typeface="+mn-ea"/>
              </a:rPr>
              <a:t>偽ショッピングサイトかも！</a:t>
            </a:r>
            <a:endParaRPr lang="en-US" altLang="ja-JP" sz="3200" b="1" u="sng" dirty="0">
              <a:solidFill>
                <a:srgbClr val="FF0000"/>
              </a:solidFill>
              <a:latin typeface="+mn-ea"/>
            </a:endParaRPr>
          </a:p>
        </p:txBody>
      </p:sp>
      <p:sp>
        <p:nvSpPr>
          <p:cNvPr id="7" name="テキスト ボックス 6">
            <a:extLst>
              <a:ext uri="{FF2B5EF4-FFF2-40B4-BE49-F238E27FC236}">
                <a16:creationId xmlns:a16="http://schemas.microsoft.com/office/drawing/2014/main" id="{ADD85B78-42F4-44CD-AA73-EE8F837FF8CE}"/>
              </a:ext>
            </a:extLst>
          </p:cNvPr>
          <p:cNvSpPr txBox="1"/>
          <p:nvPr/>
        </p:nvSpPr>
        <p:spPr>
          <a:xfrm>
            <a:off x="4953000" y="1249836"/>
            <a:ext cx="4741486" cy="3785652"/>
          </a:xfrm>
          <a:prstGeom prst="rect">
            <a:avLst/>
          </a:prstGeom>
          <a:noFill/>
        </p:spPr>
        <p:txBody>
          <a:bodyPr wrap="square">
            <a:spAutoFit/>
          </a:bodyPr>
          <a:lstStyle/>
          <a:p>
            <a:r>
              <a:rPr lang="ja-JP" altLang="en-US" sz="2400" dirty="0">
                <a:latin typeface="+mn-ea"/>
              </a:rPr>
              <a:t>ひらがなやカタカナを間違える、漢字や文法が変など、</a:t>
            </a:r>
            <a:endParaRPr lang="en-US" altLang="ja-JP" sz="2400" dirty="0">
              <a:latin typeface="+mn-ea"/>
            </a:endParaRPr>
          </a:p>
          <a:p>
            <a:r>
              <a:rPr lang="ja-JP" altLang="en-US" sz="2400" dirty="0">
                <a:latin typeface="+mn-ea"/>
              </a:rPr>
              <a:t>偽ショッピングサイトでは</a:t>
            </a:r>
            <a:endParaRPr lang="en-US" altLang="ja-JP" sz="2400" dirty="0">
              <a:latin typeface="+mn-ea"/>
            </a:endParaRPr>
          </a:p>
          <a:p>
            <a:r>
              <a:rPr lang="ja-JP" altLang="en-US" sz="2400" dirty="0">
                <a:latin typeface="+mn-ea"/>
              </a:rPr>
              <a:t>「おかしな日本語」が使われている場合があります。</a:t>
            </a:r>
            <a:endParaRPr lang="en-US" altLang="ja-JP" sz="2400" dirty="0">
              <a:latin typeface="+mn-ea"/>
            </a:endParaRPr>
          </a:p>
          <a:p>
            <a:endParaRPr lang="en-US" altLang="ja-JP" sz="2400" dirty="0">
              <a:latin typeface="+mn-ea"/>
            </a:endParaRPr>
          </a:p>
          <a:p>
            <a:r>
              <a:rPr lang="ja-JP" altLang="en-US" sz="2400" dirty="0">
                <a:latin typeface="+mn-ea"/>
              </a:rPr>
              <a:t>これは詐欺の可能性大！</a:t>
            </a:r>
            <a:endParaRPr lang="en-US" altLang="ja-JP" sz="2400" dirty="0">
              <a:latin typeface="+mn-ea"/>
            </a:endParaRPr>
          </a:p>
          <a:p>
            <a:r>
              <a:rPr lang="ja-JP" altLang="en-US" sz="2400" dirty="0">
                <a:latin typeface="+mn-ea"/>
              </a:rPr>
              <a:t>たとえ魅力的な商品や価格だったとしても、購入しないように</a:t>
            </a:r>
            <a:endParaRPr lang="en-US" altLang="ja-JP" sz="2400" dirty="0">
              <a:latin typeface="+mn-ea"/>
            </a:endParaRPr>
          </a:p>
          <a:p>
            <a:r>
              <a:rPr lang="ja-JP" altLang="en-US" sz="2400" dirty="0">
                <a:latin typeface="+mn-ea"/>
              </a:rPr>
              <a:t>しましょう。</a:t>
            </a:r>
          </a:p>
        </p:txBody>
      </p:sp>
      <p:pic>
        <p:nvPicPr>
          <p:cNvPr id="3" name="図 2">
            <a:extLst>
              <a:ext uri="{FF2B5EF4-FFF2-40B4-BE49-F238E27FC236}">
                <a16:creationId xmlns:a16="http://schemas.microsoft.com/office/drawing/2014/main" id="{D452BBD6-1677-40F2-B5AB-4C173BC0C38F}"/>
              </a:ext>
            </a:extLst>
          </p:cNvPr>
          <p:cNvPicPr>
            <a:picLocks noChangeAspect="1"/>
          </p:cNvPicPr>
          <p:nvPr/>
        </p:nvPicPr>
        <p:blipFill>
          <a:blip r:embed="rId2"/>
          <a:stretch>
            <a:fillRect/>
          </a:stretch>
        </p:blipFill>
        <p:spPr>
          <a:xfrm>
            <a:off x="360000" y="1800000"/>
            <a:ext cx="4322439" cy="2432515"/>
          </a:xfrm>
          <a:prstGeom prst="rect">
            <a:avLst/>
          </a:prstGeom>
        </p:spPr>
      </p:pic>
    </p:spTree>
    <p:extLst>
      <p:ext uri="{BB962C8B-B14F-4D97-AF65-F5344CB8AC3E}">
        <p14:creationId xmlns:p14="http://schemas.microsoft.com/office/powerpoint/2010/main" val="292430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0ACD9B-AAF8-4A09-B6CD-DFEC29C3C786}"/>
              </a:ext>
            </a:extLst>
          </p:cNvPr>
          <p:cNvSpPr>
            <a:spLocks noGrp="1"/>
          </p:cNvSpPr>
          <p:nvPr>
            <p:ph type="title"/>
          </p:nvPr>
        </p:nvSpPr>
        <p:spPr>
          <a:xfrm>
            <a:off x="331788" y="292100"/>
            <a:ext cx="9574212" cy="660400"/>
          </a:xfrm>
        </p:spPr>
        <p:txBody>
          <a:bodyPr>
            <a:noAutofit/>
          </a:bodyPr>
          <a:lstStyle/>
          <a:p>
            <a:r>
              <a:rPr kumimoji="1" lang="ja-JP" altLang="en-US" sz="2800" dirty="0"/>
              <a:t>ショッピングサイトを利用する前に店舗情報を確認！</a:t>
            </a:r>
          </a:p>
        </p:txBody>
      </p:sp>
      <p:sp>
        <p:nvSpPr>
          <p:cNvPr id="4" name="テキスト ボックス 3">
            <a:extLst>
              <a:ext uri="{FF2B5EF4-FFF2-40B4-BE49-F238E27FC236}">
                <a16:creationId xmlns:a16="http://schemas.microsoft.com/office/drawing/2014/main" id="{1FA31B76-136D-4CD6-A773-73B7A8D62C68}"/>
              </a:ext>
            </a:extLst>
          </p:cNvPr>
          <p:cNvSpPr txBox="1"/>
          <p:nvPr/>
        </p:nvSpPr>
        <p:spPr>
          <a:xfrm>
            <a:off x="228095" y="1362653"/>
            <a:ext cx="5680211" cy="4524315"/>
          </a:xfrm>
          <a:prstGeom prst="rect">
            <a:avLst/>
          </a:prstGeom>
          <a:noFill/>
        </p:spPr>
        <p:txBody>
          <a:bodyPr wrap="square">
            <a:spAutoFit/>
          </a:bodyPr>
          <a:lstStyle/>
          <a:p>
            <a:r>
              <a:rPr lang="ja-JP" altLang="en-US" sz="2400" dirty="0">
                <a:latin typeface="+mn-ea"/>
              </a:rPr>
              <a:t>初めて利用するショッピングサイトでは、「店舗情報」がきちんと記載されているかを確認しましょう。</a:t>
            </a:r>
            <a:endParaRPr lang="en-US" altLang="ja-JP" sz="2400" dirty="0">
              <a:latin typeface="+mn-ea"/>
            </a:endParaRPr>
          </a:p>
          <a:p>
            <a:endParaRPr lang="en-US" altLang="ja-JP" sz="2400" dirty="0">
              <a:latin typeface="+mn-ea"/>
            </a:endParaRPr>
          </a:p>
          <a:p>
            <a:r>
              <a:rPr lang="ja-JP" altLang="en-US" sz="2400" dirty="0">
                <a:latin typeface="+mn-ea"/>
              </a:rPr>
              <a:t>記載されていても「メールアドレスが</a:t>
            </a:r>
            <a:endParaRPr lang="en-US" altLang="ja-JP" sz="2400" dirty="0">
              <a:latin typeface="+mn-ea"/>
            </a:endParaRPr>
          </a:p>
          <a:p>
            <a:r>
              <a:rPr lang="ja-JP" altLang="en-US" sz="2400" dirty="0">
                <a:latin typeface="+mn-ea"/>
              </a:rPr>
              <a:t>フリーメール」「電話番号が携帯電話</a:t>
            </a:r>
            <a:endParaRPr lang="en-US" altLang="ja-JP" sz="2400" dirty="0">
              <a:latin typeface="+mn-ea"/>
            </a:endParaRPr>
          </a:p>
          <a:p>
            <a:r>
              <a:rPr lang="ja-JP" altLang="en-US" sz="2400" dirty="0">
                <a:latin typeface="+mn-ea"/>
              </a:rPr>
              <a:t>番号」「住所が実際に存在しない」といった場合には注意が必要です。</a:t>
            </a:r>
            <a:endParaRPr lang="en-US" altLang="ja-JP" sz="2400" dirty="0">
              <a:latin typeface="+mn-ea"/>
            </a:endParaRPr>
          </a:p>
          <a:p>
            <a:endParaRPr lang="ja-JP" altLang="en-US" sz="2400" dirty="0">
              <a:latin typeface="+mn-ea"/>
            </a:endParaRPr>
          </a:p>
          <a:p>
            <a:r>
              <a:rPr lang="ja-JP" altLang="en-US" sz="2400" dirty="0">
                <a:latin typeface="+mn-ea"/>
              </a:rPr>
              <a:t>もし不安になったり被害に遭った場合は消費者ホットラインや警察相談ダイヤルに電話しましょう。</a:t>
            </a:r>
          </a:p>
        </p:txBody>
      </p:sp>
      <p:sp>
        <p:nvSpPr>
          <p:cNvPr id="7" name="テキスト ボックス 6">
            <a:extLst>
              <a:ext uri="{FF2B5EF4-FFF2-40B4-BE49-F238E27FC236}">
                <a16:creationId xmlns:a16="http://schemas.microsoft.com/office/drawing/2014/main" id="{6CA6B426-E49B-414F-8F18-67D7E552C610}"/>
              </a:ext>
            </a:extLst>
          </p:cNvPr>
          <p:cNvSpPr txBox="1"/>
          <p:nvPr/>
        </p:nvSpPr>
        <p:spPr>
          <a:xfrm>
            <a:off x="6012000" y="1800000"/>
            <a:ext cx="3600000" cy="39703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n-US" altLang="ja-JP" sz="3600" b="1" dirty="0">
              <a:solidFill>
                <a:srgbClr val="FF0000"/>
              </a:solidFill>
              <a:latin typeface="+mn-ea"/>
            </a:endParaRPr>
          </a:p>
          <a:p>
            <a:r>
              <a:rPr lang="ja-JP" altLang="en-US" sz="2400" b="1" dirty="0">
                <a:solidFill>
                  <a:srgbClr val="FF0000"/>
                </a:solidFill>
                <a:latin typeface="+mn-ea"/>
              </a:rPr>
              <a:t>■消費者ホットライン</a:t>
            </a:r>
            <a:endParaRPr lang="en-US" altLang="ja-JP" sz="2400" b="1" dirty="0">
              <a:solidFill>
                <a:srgbClr val="FF0000"/>
              </a:solidFill>
              <a:latin typeface="+mn-ea"/>
            </a:endParaRPr>
          </a:p>
          <a:p>
            <a:r>
              <a:rPr lang="ja-JP" altLang="en-US" sz="4400" b="1" dirty="0">
                <a:solidFill>
                  <a:srgbClr val="FF0000"/>
                </a:solidFill>
                <a:latin typeface="+mn-ea"/>
              </a:rPr>
              <a:t>　</a:t>
            </a:r>
            <a:r>
              <a:rPr lang="en-US" altLang="ja-JP" sz="4400" b="1" dirty="0">
                <a:solidFill>
                  <a:srgbClr val="FF0000"/>
                </a:solidFill>
                <a:latin typeface="+mn-ea"/>
              </a:rPr>
              <a:t>188</a:t>
            </a:r>
            <a:r>
              <a:rPr lang="en-US" altLang="ja-JP" sz="4000" b="1" dirty="0">
                <a:solidFill>
                  <a:srgbClr val="FF0000"/>
                </a:solidFill>
                <a:latin typeface="+mn-ea"/>
              </a:rPr>
              <a:t> </a:t>
            </a:r>
          </a:p>
          <a:p>
            <a:endParaRPr lang="en-US" altLang="ja-JP" sz="3600" b="1" dirty="0">
              <a:solidFill>
                <a:srgbClr val="FF0000"/>
              </a:solidFill>
              <a:latin typeface="+mn-ea"/>
            </a:endParaRPr>
          </a:p>
          <a:p>
            <a:r>
              <a:rPr lang="ja-JP" altLang="en-US" sz="2400" b="1" dirty="0">
                <a:solidFill>
                  <a:srgbClr val="FF0000"/>
                </a:solidFill>
                <a:latin typeface="+mn-ea"/>
              </a:rPr>
              <a:t>■警察相談ダイヤル</a:t>
            </a:r>
          </a:p>
          <a:p>
            <a:r>
              <a:rPr lang="ja-JP" altLang="en-US" sz="4400" b="1" dirty="0">
                <a:solidFill>
                  <a:srgbClr val="FF0000"/>
                </a:solidFill>
                <a:latin typeface="+mn-ea"/>
              </a:rPr>
              <a:t>　</a:t>
            </a:r>
            <a:r>
              <a:rPr lang="en-US" altLang="ja-JP" sz="4400" b="1" dirty="0">
                <a:solidFill>
                  <a:srgbClr val="FF0000"/>
                </a:solidFill>
                <a:latin typeface="+mn-ea"/>
              </a:rPr>
              <a:t>#9110</a:t>
            </a:r>
          </a:p>
          <a:p>
            <a:endParaRPr lang="ja-JP" altLang="en-US" sz="3600" b="1" dirty="0">
              <a:solidFill>
                <a:srgbClr val="FF0000"/>
              </a:solidFill>
              <a:latin typeface="+mn-ea"/>
            </a:endParaRPr>
          </a:p>
        </p:txBody>
      </p:sp>
      <p:sp>
        <p:nvSpPr>
          <p:cNvPr id="8" name="テキスト ボックス 7">
            <a:extLst>
              <a:ext uri="{FF2B5EF4-FFF2-40B4-BE49-F238E27FC236}">
                <a16:creationId xmlns:a16="http://schemas.microsoft.com/office/drawing/2014/main" id="{58CF8F65-9923-4AD1-805C-449F3594602E}"/>
              </a:ext>
            </a:extLst>
          </p:cNvPr>
          <p:cNvSpPr txBox="1"/>
          <p:nvPr/>
        </p:nvSpPr>
        <p:spPr>
          <a:xfrm>
            <a:off x="6012000" y="1388562"/>
            <a:ext cx="3600000" cy="40011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ja-JP" altLang="en-US" sz="2000" dirty="0">
                <a:solidFill>
                  <a:schemeClr val="bg1"/>
                </a:solidFill>
              </a:rPr>
              <a:t>被害に遭ったら、即電話！</a:t>
            </a:r>
          </a:p>
        </p:txBody>
      </p:sp>
    </p:spTree>
    <p:extLst>
      <p:ext uri="{BB962C8B-B14F-4D97-AF65-F5344CB8AC3E}">
        <p14:creationId xmlns:p14="http://schemas.microsoft.com/office/powerpoint/2010/main" val="13711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C1872-2F08-4111-BBF7-27B70875D57F}"/>
              </a:ext>
            </a:extLst>
          </p:cNvPr>
          <p:cNvSpPr>
            <a:spLocks noGrp="1"/>
          </p:cNvSpPr>
          <p:nvPr>
            <p:ph type="title"/>
          </p:nvPr>
        </p:nvSpPr>
        <p:spPr>
          <a:xfrm>
            <a:off x="331788" y="292100"/>
            <a:ext cx="9376092" cy="1094248"/>
          </a:xfrm>
        </p:spPr>
        <p:txBody>
          <a:bodyPr>
            <a:noAutofit/>
          </a:bodyPr>
          <a:lstStyle/>
          <a:p>
            <a:r>
              <a:rPr kumimoji="1" lang="ja-JP" altLang="en-US" sz="2800" dirty="0">
                <a:latin typeface="+mn-ea"/>
                <a:ea typeface="+mn-ea"/>
              </a:rPr>
              <a:t>初めてのショッピングサイトで、お買い得商品が！</a:t>
            </a:r>
            <a:br>
              <a:rPr kumimoji="1" lang="en-US" altLang="ja-JP" sz="2800" dirty="0">
                <a:latin typeface="+mn-ea"/>
                <a:ea typeface="+mn-ea"/>
              </a:rPr>
            </a:br>
            <a:r>
              <a:rPr kumimoji="1" lang="ja-JP" altLang="en-US" sz="2800" dirty="0">
                <a:latin typeface="+mn-ea"/>
                <a:ea typeface="+mn-ea"/>
              </a:rPr>
              <a:t>まずあなたがすべきことはどれでしょう？</a:t>
            </a:r>
          </a:p>
        </p:txBody>
      </p:sp>
      <p:sp>
        <p:nvSpPr>
          <p:cNvPr id="3" name="テキスト ボックス 2">
            <a:extLst>
              <a:ext uri="{FF2B5EF4-FFF2-40B4-BE49-F238E27FC236}">
                <a16:creationId xmlns:a16="http://schemas.microsoft.com/office/drawing/2014/main" id="{F651AC70-7A66-48FA-9301-CACE32F45250}"/>
              </a:ext>
            </a:extLst>
          </p:cNvPr>
          <p:cNvSpPr txBox="1"/>
          <p:nvPr/>
        </p:nvSpPr>
        <p:spPr>
          <a:xfrm>
            <a:off x="319192" y="2196827"/>
            <a:ext cx="9139308" cy="4562788"/>
          </a:xfrm>
          <a:prstGeom prst="rect">
            <a:avLst/>
          </a:prstGeom>
          <a:noFill/>
        </p:spPr>
        <p:txBody>
          <a:bodyPr wrap="square" rtlCol="0">
            <a:spAutoFit/>
          </a:bodyPr>
          <a:lstStyle/>
          <a:p>
            <a:pPr>
              <a:lnSpc>
                <a:spcPct val="150000"/>
              </a:lnSpc>
            </a:pPr>
            <a:r>
              <a:rPr kumimoji="1" lang="ja-JP" altLang="en-US" sz="2800" dirty="0">
                <a:latin typeface="+mn-ea"/>
              </a:rPr>
              <a:t>①店舗情報などを確認して</a:t>
            </a:r>
            <a:endParaRPr kumimoji="1" lang="en-US" altLang="ja-JP" sz="2800" dirty="0">
              <a:latin typeface="+mn-ea"/>
            </a:endParaRPr>
          </a:p>
          <a:p>
            <a:pPr>
              <a:lnSpc>
                <a:spcPct val="150000"/>
              </a:lnSpc>
            </a:pPr>
            <a:r>
              <a:rPr kumimoji="1" lang="ja-JP" altLang="en-US" sz="2800" dirty="0">
                <a:latin typeface="+mn-ea"/>
              </a:rPr>
              <a:t>　偽サイトかどうかをチェックする。</a:t>
            </a:r>
            <a:endParaRPr kumimoji="1" lang="en-US" altLang="ja-JP" sz="2800" dirty="0">
              <a:latin typeface="+mn-ea"/>
            </a:endParaRPr>
          </a:p>
          <a:p>
            <a:pPr>
              <a:lnSpc>
                <a:spcPct val="150000"/>
              </a:lnSpc>
            </a:pPr>
            <a:endParaRPr kumimoji="1" lang="en-US" altLang="ja-JP" sz="2800" dirty="0">
              <a:latin typeface="+mn-ea"/>
            </a:endParaRPr>
          </a:p>
          <a:p>
            <a:pPr>
              <a:lnSpc>
                <a:spcPct val="150000"/>
              </a:lnSpc>
            </a:pPr>
            <a:r>
              <a:rPr kumimoji="1" lang="ja-JP" altLang="en-US" sz="2800" dirty="0">
                <a:latin typeface="+mn-ea"/>
              </a:rPr>
              <a:t>②商品が売り切れる前に、すぐに購入する。</a:t>
            </a:r>
            <a:endParaRPr kumimoji="1" lang="en-US" altLang="ja-JP" sz="2800" dirty="0">
              <a:latin typeface="+mn-ea"/>
            </a:endParaRPr>
          </a:p>
          <a:p>
            <a:pPr>
              <a:lnSpc>
                <a:spcPct val="150000"/>
              </a:lnSpc>
            </a:pPr>
            <a:endParaRPr kumimoji="1" lang="en-US" altLang="ja-JP" sz="2800" dirty="0">
              <a:latin typeface="+mn-ea"/>
            </a:endParaRPr>
          </a:p>
          <a:p>
            <a:pPr>
              <a:lnSpc>
                <a:spcPct val="150000"/>
              </a:lnSpc>
            </a:pPr>
            <a:r>
              <a:rPr kumimoji="1" lang="ja-JP" altLang="en-US" sz="2800" dirty="0">
                <a:latin typeface="+mn-ea"/>
              </a:rPr>
              <a:t>③サイトの指示に従い、</a:t>
            </a:r>
            <a:endParaRPr kumimoji="1" lang="en-US" altLang="ja-JP" sz="2800" dirty="0">
              <a:latin typeface="+mn-ea"/>
            </a:endParaRPr>
          </a:p>
          <a:p>
            <a:pPr>
              <a:lnSpc>
                <a:spcPct val="150000"/>
              </a:lnSpc>
            </a:pPr>
            <a:r>
              <a:rPr kumimoji="1" lang="ja-JP" altLang="en-US" sz="2800" dirty="0">
                <a:latin typeface="+mn-ea"/>
              </a:rPr>
              <a:t>　クレジットカード情報を登録する。</a:t>
            </a:r>
            <a:endParaRPr kumimoji="1" lang="en-US" altLang="ja-JP" sz="2800" dirty="0">
              <a:latin typeface="+mn-ea"/>
            </a:endParaRPr>
          </a:p>
        </p:txBody>
      </p:sp>
      <p:sp>
        <p:nvSpPr>
          <p:cNvPr id="4" name="テキスト ボックス 3">
            <a:extLst>
              <a:ext uri="{FF2B5EF4-FFF2-40B4-BE49-F238E27FC236}">
                <a16:creationId xmlns:a16="http://schemas.microsoft.com/office/drawing/2014/main" id="{02FA0459-B4EB-4425-B78F-F4155B931267}"/>
              </a:ext>
            </a:extLst>
          </p:cNvPr>
          <p:cNvSpPr txBox="1"/>
          <p:nvPr/>
        </p:nvSpPr>
        <p:spPr>
          <a:xfrm>
            <a:off x="530941" y="1526294"/>
            <a:ext cx="8669619" cy="461665"/>
          </a:xfrm>
          <a:prstGeom prst="rect">
            <a:avLst/>
          </a:prstGeom>
          <a:noFill/>
        </p:spPr>
        <p:txBody>
          <a:bodyPr wrap="square" rtlCol="0">
            <a:spAutoFit/>
          </a:bodyPr>
          <a:lstStyle/>
          <a:p>
            <a:r>
              <a:rPr kumimoji="1" lang="ja-JP" altLang="en-US" sz="2400" dirty="0"/>
              <a:t>①②③のうち、正しいと思うもの一つをお選びください。</a:t>
            </a:r>
          </a:p>
        </p:txBody>
      </p:sp>
    </p:spTree>
    <p:extLst>
      <p:ext uri="{BB962C8B-B14F-4D97-AF65-F5344CB8AC3E}">
        <p14:creationId xmlns:p14="http://schemas.microsoft.com/office/powerpoint/2010/main" val="48356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2DBBD-08C9-484C-AF21-42B9B16DB780}"/>
              </a:ext>
            </a:extLst>
          </p:cNvPr>
          <p:cNvSpPr>
            <a:spLocks noGrp="1"/>
          </p:cNvSpPr>
          <p:nvPr>
            <p:ph type="title"/>
          </p:nvPr>
        </p:nvSpPr>
        <p:spPr/>
        <p:txBody>
          <a:bodyPr/>
          <a:lstStyle/>
          <a:p>
            <a:r>
              <a:rPr kumimoji="1" lang="ja-JP" altLang="en-US" dirty="0"/>
              <a:t>回答</a:t>
            </a:r>
          </a:p>
        </p:txBody>
      </p:sp>
      <p:sp>
        <p:nvSpPr>
          <p:cNvPr id="3" name="テキスト ボックス 2">
            <a:extLst>
              <a:ext uri="{FF2B5EF4-FFF2-40B4-BE49-F238E27FC236}">
                <a16:creationId xmlns:a16="http://schemas.microsoft.com/office/drawing/2014/main" id="{D4BF57A5-D632-4A61-A4D7-2FFF36233521}"/>
              </a:ext>
            </a:extLst>
          </p:cNvPr>
          <p:cNvSpPr txBox="1"/>
          <p:nvPr/>
        </p:nvSpPr>
        <p:spPr>
          <a:xfrm>
            <a:off x="429045" y="962141"/>
            <a:ext cx="9195245" cy="1331134"/>
          </a:xfrm>
          <a:prstGeom prst="rect">
            <a:avLst/>
          </a:prstGeom>
          <a:noFill/>
        </p:spPr>
        <p:txBody>
          <a:bodyPr wrap="square" rtlCol="0">
            <a:spAutoFit/>
          </a:bodyPr>
          <a:lstStyle/>
          <a:p>
            <a:pPr>
              <a:lnSpc>
                <a:spcPct val="150000"/>
              </a:lnSpc>
            </a:pPr>
            <a:r>
              <a:rPr kumimoji="1" lang="ja-JP" altLang="en-US" sz="2800" dirty="0">
                <a:latin typeface="+mn-ea"/>
              </a:rPr>
              <a:t>①店舗情報などを確認して</a:t>
            </a:r>
            <a:endParaRPr kumimoji="1" lang="en-US" altLang="ja-JP" sz="2800" dirty="0">
              <a:latin typeface="+mn-ea"/>
            </a:endParaRPr>
          </a:p>
          <a:p>
            <a:pPr>
              <a:lnSpc>
                <a:spcPct val="150000"/>
              </a:lnSpc>
            </a:pPr>
            <a:r>
              <a:rPr kumimoji="1" lang="ja-JP" altLang="en-US" sz="2800" dirty="0">
                <a:latin typeface="+mn-ea"/>
              </a:rPr>
              <a:t>　偽サイトかどうかをチェックする。</a:t>
            </a:r>
            <a:endParaRPr kumimoji="1" lang="en-US" altLang="ja-JP" sz="2800" dirty="0">
              <a:latin typeface="+mn-ea"/>
            </a:endParaRPr>
          </a:p>
        </p:txBody>
      </p:sp>
      <p:sp>
        <p:nvSpPr>
          <p:cNvPr id="4" name="テキスト ボックス 3">
            <a:extLst>
              <a:ext uri="{FF2B5EF4-FFF2-40B4-BE49-F238E27FC236}">
                <a16:creationId xmlns:a16="http://schemas.microsoft.com/office/drawing/2014/main" id="{0E192254-2DB6-42ED-B7CD-695C4A0F2CDE}"/>
              </a:ext>
            </a:extLst>
          </p:cNvPr>
          <p:cNvSpPr txBox="1"/>
          <p:nvPr/>
        </p:nvSpPr>
        <p:spPr>
          <a:xfrm>
            <a:off x="543232" y="2807884"/>
            <a:ext cx="8954728" cy="3785652"/>
          </a:xfrm>
          <a:prstGeom prst="rect">
            <a:avLst/>
          </a:prstGeom>
          <a:noFill/>
        </p:spPr>
        <p:txBody>
          <a:bodyPr wrap="square" rtlCol="0">
            <a:spAutoFit/>
          </a:bodyPr>
          <a:lstStyle/>
          <a:p>
            <a:r>
              <a:rPr kumimoji="1" lang="ja-JP" altLang="en-US" sz="2400" dirty="0">
                <a:latin typeface="+mn-ea"/>
              </a:rPr>
              <a:t>日本では法律によりネットショッピングサイトには店舗情報（事業者の氏名や名称、住所、電話番号など）を記載することが義務づけられています。偽ショッピングサイトでは</a:t>
            </a:r>
            <a:r>
              <a:rPr kumimoji="1" lang="ja-JP" altLang="en-US" sz="2400" b="1" u="sng" dirty="0">
                <a:solidFill>
                  <a:srgbClr val="FF0000"/>
                </a:solidFill>
                <a:latin typeface="+mn-ea"/>
              </a:rPr>
              <a:t>店舗情報が記載されていなかったり、されていても住所や電話番号、メールアドレスが不正なものだったりします。</a:t>
            </a:r>
            <a:endParaRPr kumimoji="1" lang="en-US" altLang="ja-JP" sz="2400" dirty="0">
              <a:latin typeface="+mn-ea"/>
            </a:endParaRPr>
          </a:p>
          <a:p>
            <a:endParaRPr kumimoji="1" lang="en-US" altLang="ja-JP" sz="2400" dirty="0">
              <a:latin typeface="+mn-ea"/>
            </a:endParaRPr>
          </a:p>
          <a:p>
            <a:r>
              <a:rPr kumimoji="1" lang="ja-JP" altLang="en-US" sz="2400" dirty="0">
                <a:latin typeface="+mn-ea"/>
              </a:rPr>
              <a:t>これはショッピングサイトだけでなく、オークションサイトやフリーマーケットサイトでも同じです。</a:t>
            </a:r>
            <a:endParaRPr kumimoji="1" lang="en-US" altLang="ja-JP" sz="2400" dirty="0">
              <a:latin typeface="+mn-ea"/>
            </a:endParaRPr>
          </a:p>
          <a:p>
            <a:r>
              <a:rPr kumimoji="1" lang="ja-JP" altLang="en-US" sz="2400" dirty="0">
                <a:latin typeface="+mn-ea"/>
              </a:rPr>
              <a:t>ネットでショッピングをする場合は、⽇頃から信頼できる店を決めて利⽤するようにしましょう。</a:t>
            </a:r>
            <a:endParaRPr kumimoji="1" lang="en-US" altLang="ja-JP" sz="2400" dirty="0">
              <a:latin typeface="+mn-ea"/>
            </a:endParaRPr>
          </a:p>
        </p:txBody>
      </p:sp>
    </p:spTree>
    <p:extLst>
      <p:ext uri="{BB962C8B-B14F-4D97-AF65-F5344CB8AC3E}">
        <p14:creationId xmlns:p14="http://schemas.microsoft.com/office/powerpoint/2010/main" val="182113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0583AA-41B5-4994-87E3-C912331ED0C9}"/>
              </a:ext>
            </a:extLst>
          </p:cNvPr>
          <p:cNvSpPr txBox="1"/>
          <p:nvPr/>
        </p:nvSpPr>
        <p:spPr>
          <a:xfrm>
            <a:off x="609599" y="4863329"/>
            <a:ext cx="8807778" cy="1477328"/>
          </a:xfrm>
          <a:prstGeom prst="rect">
            <a:avLst/>
          </a:prstGeom>
          <a:noFill/>
        </p:spPr>
        <p:txBody>
          <a:bodyPr wrap="square">
            <a:spAutoFit/>
          </a:bodyPr>
          <a:lstStyle/>
          <a:p>
            <a:r>
              <a:rPr lang="ja-JP" altLang="en-US" dirty="0">
                <a:latin typeface="+mn-ea"/>
              </a:rPr>
              <a:t>制作　　　　：徳島県</a:t>
            </a:r>
          </a:p>
          <a:p>
            <a:endParaRPr lang="ja-JP" altLang="en-US" dirty="0">
              <a:latin typeface="+mn-ea"/>
            </a:endParaRPr>
          </a:p>
          <a:p>
            <a:r>
              <a:rPr lang="ja-JP" altLang="en-US" dirty="0">
                <a:latin typeface="+mn-ea"/>
              </a:rPr>
              <a:t>アドバイザー：（公財）</a:t>
            </a:r>
            <a:r>
              <a:rPr lang="en-US" altLang="ja-JP" dirty="0">
                <a:latin typeface="+mn-ea"/>
              </a:rPr>
              <a:t>e</a:t>
            </a:r>
            <a:r>
              <a:rPr lang="ja-JP" altLang="en-US" dirty="0">
                <a:latin typeface="+mn-ea"/>
              </a:rPr>
              <a:t>－とくしま推進財団　シニアアドバイザー　籔内祥司</a:t>
            </a:r>
          </a:p>
          <a:p>
            <a:endParaRPr lang="ja-JP" altLang="en-US" dirty="0">
              <a:latin typeface="+mn-ea"/>
            </a:endParaRPr>
          </a:p>
          <a:p>
            <a:r>
              <a:rPr lang="ja-JP" altLang="en-US" dirty="0">
                <a:latin typeface="+mn-ea"/>
              </a:rPr>
              <a:t>協力　　　　：徳島県警察本部生活安全企画課</a:t>
            </a:r>
          </a:p>
        </p:txBody>
      </p:sp>
    </p:spTree>
    <p:extLst>
      <p:ext uri="{BB962C8B-B14F-4D97-AF65-F5344CB8AC3E}">
        <p14:creationId xmlns:p14="http://schemas.microsoft.com/office/powerpoint/2010/main" val="1929317083"/>
      </p:ext>
    </p:extLst>
  </p:cSld>
  <p:clrMapOvr>
    <a:masterClrMapping/>
  </p:clrMapOvr>
</p:sld>
</file>

<file path=ppt/theme/theme1.xml><?xml version="1.0" encoding="utf-8"?>
<a:theme xmlns:a="http://schemas.openxmlformats.org/drawingml/2006/main" name="基礎">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基礎</Template>
  <TotalTime>136</TotalTime>
  <Words>558</Words>
  <Application>Microsoft Office PowerPoint</Application>
  <PresentationFormat>A4 210 x 297 mm</PresentationFormat>
  <Paragraphs>72</Paragraphs>
  <Slides>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メイリオ</vt:lpstr>
      <vt:lpstr>Calibri</vt:lpstr>
      <vt:lpstr>Corbel</vt:lpstr>
      <vt:lpstr>基礎</vt:lpstr>
      <vt:lpstr>～安全に利用しよう、スマホ・インターネット～  偽のショッピングサイトに 気をつけよう</vt:lpstr>
      <vt:lpstr>安すぎるショッピングサイト、それ偽物かも?!</vt:lpstr>
      <vt:lpstr>「支払いが銀行振込のみ」は、あやしい証拠！</vt:lpstr>
      <vt:lpstr>おかしな日本語が書かれていないか要チェック！</vt:lpstr>
      <vt:lpstr>ショッピングサイトを利用する前に店舗情報を確認！</vt:lpstr>
      <vt:lpstr>初めてのショッピングサイトで、お買い得商品が！ まずあなたがすべきことはどれでしょう？</vt:lpstr>
      <vt:lpstr>回答</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かしこく利用しよう、スマホ・インターネット  ～無料アプリに注意しよう～</dc:title>
  <dc:creator>八木 大</dc:creator>
  <cp:lastModifiedBy>八木 大</cp:lastModifiedBy>
  <cp:revision>29</cp:revision>
  <dcterms:created xsi:type="dcterms:W3CDTF">2022-02-22T01:33:56Z</dcterms:created>
  <dcterms:modified xsi:type="dcterms:W3CDTF">2022-03-25T02:44:42Z</dcterms:modified>
</cp:coreProperties>
</file>