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2" autoAdjust="0"/>
    <p:restoredTop sz="94660"/>
  </p:normalViewPr>
  <p:slideViewPr>
    <p:cSldViewPr snapToGrid="0">
      <p:cViewPr varScale="1">
        <p:scale>
          <a:sx n="99" d="100"/>
          <a:sy n="99" d="100"/>
        </p:scale>
        <p:origin x="87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98119" y="182879"/>
            <a:ext cx="950976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1859" y="882376"/>
            <a:ext cx="8098155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8994" y="3869636"/>
            <a:ext cx="7123886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84D99C8-5122-4B6E-83C3-779E4BACDC9E}" type="datetimeFigureOut">
              <a:rPr kumimoji="1" lang="ja-JP" altLang="en-US" smtClean="0"/>
              <a:t>2022/3/26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5FB7E04-9E7D-4E1F-A002-1EC00FA3CF0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607662" y="3733800"/>
            <a:ext cx="668655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5760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99C8-5122-4B6E-83C3-779E4BACDC9E}" type="datetimeFigureOut">
              <a:rPr kumimoji="1" lang="ja-JP" altLang="en-US" smtClean="0"/>
              <a:t>2022/3/26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7E04-9E7D-4E1F-A002-1EC00FA3CF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4716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762000"/>
            <a:ext cx="1888331" cy="54102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8688" y="762000"/>
            <a:ext cx="6036469" cy="54102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99C8-5122-4B6E-83C3-779E4BACDC9E}" type="datetimeFigureOut">
              <a:rPr kumimoji="1" lang="ja-JP" altLang="en-US" smtClean="0"/>
              <a:t>2022/3/26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7E04-9E7D-4E1F-A002-1EC00FA3CF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6475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99C8-5122-4B6E-83C3-779E4BACDC9E}" type="datetimeFigureOut">
              <a:rPr kumimoji="1" lang="ja-JP" altLang="en-US" smtClean="0"/>
              <a:t>2022/3/26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7E04-9E7D-4E1F-A002-1EC00FA3CF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1986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8970" y="1173575"/>
            <a:ext cx="8098155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9316" y="4154520"/>
            <a:ext cx="7124891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99C8-5122-4B6E-83C3-779E4BACDC9E}" type="datetimeFigureOut">
              <a:rPr kumimoji="1" lang="ja-JP" altLang="en-US" smtClean="0"/>
              <a:t>2022/3/26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7E04-9E7D-4E1F-A002-1EC00FA3CF0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609726" y="4020408"/>
            <a:ext cx="668655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4981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8688" y="2057399"/>
            <a:ext cx="386334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435" y="2057400"/>
            <a:ext cx="386334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99C8-5122-4B6E-83C3-779E4BACDC9E}" type="datetimeFigureOut">
              <a:rPr kumimoji="1" lang="ja-JP" altLang="en-US" smtClean="0"/>
              <a:t>2022/3/26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7E04-9E7D-4E1F-A002-1EC00FA3CF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8687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8688" y="2001511"/>
            <a:ext cx="386334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8688" y="2721483"/>
            <a:ext cx="386334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703" y="1999032"/>
            <a:ext cx="386334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703" y="2719322"/>
            <a:ext cx="386334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99C8-5122-4B6E-83C3-779E4BACDC9E}" type="datetimeFigureOut">
              <a:rPr kumimoji="1" lang="ja-JP" altLang="en-US" smtClean="0"/>
              <a:t>2022/3/26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7E04-9E7D-4E1F-A002-1EC00FA3CF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1600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99C8-5122-4B6E-83C3-779E4BACDC9E}" type="datetimeFigureOut">
              <a:rPr kumimoji="1" lang="ja-JP" altLang="en-US" smtClean="0"/>
              <a:t>2022/3/26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7E04-9E7D-4E1F-A002-1EC00FA3CF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4149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99C8-5122-4B6E-83C3-779E4BACDC9E}" type="datetimeFigureOut">
              <a:rPr kumimoji="1" lang="ja-JP" altLang="en-US" smtClean="0"/>
              <a:t>2022/3/26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7E04-9E7D-4E1F-A002-1EC00FA3CF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4051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88" y="1097280"/>
            <a:ext cx="307086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3424" y="1097280"/>
            <a:ext cx="4495441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8688" y="2834640"/>
            <a:ext cx="307086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99C8-5122-4B6E-83C3-779E4BACDC9E}" type="datetimeFigureOut">
              <a:rPr kumimoji="1" lang="ja-JP" altLang="en-US" smtClean="0"/>
              <a:t>2022/3/26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7E04-9E7D-4E1F-A002-1EC00FA3CF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3942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88" y="1097280"/>
            <a:ext cx="307086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54033" y="1069848"/>
            <a:ext cx="4612512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8688" y="2834640"/>
            <a:ext cx="307086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99C8-5122-4B6E-83C3-779E4BACDC9E}" type="datetimeFigureOut">
              <a:rPr kumimoji="1" lang="ja-JP" altLang="en-US" smtClean="0"/>
              <a:t>2022/3/26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7E04-9E7D-4E1F-A002-1EC00FA3CF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2088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98120" y="182880"/>
            <a:ext cx="950976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1788" y="292100"/>
            <a:ext cx="9376092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8689" y="2057400"/>
            <a:ext cx="8021707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8684" y="6223830"/>
            <a:ext cx="1892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084D99C8-5122-4B6E-83C3-779E4BACDC9E}" type="datetimeFigureOut">
              <a:rPr kumimoji="1" lang="ja-JP" altLang="en-US" smtClean="0"/>
              <a:t>2022/3/26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08683" y="6223830"/>
            <a:ext cx="38331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244" y="6223830"/>
            <a:ext cx="13863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25FB7E04-9E7D-4E1F-A002-1EC00FA3CF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6326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kumimoji="1"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umimoji="1"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umimoji="1"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umimoji="1"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umimoji="1"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umimoji="1"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umimoji="1"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umimoji="1"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umimoji="1"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8BFB22E-79CA-4D28-96C8-CFB3E8A9C8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000" y="882376"/>
            <a:ext cx="9540000" cy="2926080"/>
          </a:xfrm>
        </p:spPr>
        <p:txBody>
          <a:bodyPr anchor="ctr" anchorCtr="0">
            <a:normAutofit/>
          </a:bodyPr>
          <a:lstStyle/>
          <a:p>
            <a:r>
              <a:rPr kumimoji="1" lang="ja-JP" altLang="en-US" sz="3200" dirty="0"/>
              <a:t>～安全に利用しよう、スマホ・インターネット～</a:t>
            </a:r>
            <a:br>
              <a:rPr kumimoji="1" lang="en-US" altLang="ja-JP" sz="4400" dirty="0"/>
            </a:br>
            <a:br>
              <a:rPr kumimoji="1" lang="en-US" altLang="ja-JP" sz="4400" dirty="0"/>
            </a:br>
            <a:r>
              <a:rPr kumimoji="1" lang="ja-JP" altLang="en-US" sz="4400"/>
              <a:t>架空</a:t>
            </a:r>
            <a:r>
              <a:rPr kumimoji="1" lang="ja-JP" altLang="en-US" sz="4400" dirty="0"/>
              <a:t>請求に気</a:t>
            </a:r>
            <a:r>
              <a:rPr kumimoji="1" lang="ja-JP" altLang="en-US" sz="4400"/>
              <a:t>をつけよう</a:t>
            </a:r>
            <a:endParaRPr kumimoji="1" lang="ja-JP" altLang="en-US" sz="4400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595287A-EFF2-4659-8559-B672A2D040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1057" y="3808456"/>
            <a:ext cx="7123886" cy="1388165"/>
          </a:xfrm>
        </p:spPr>
        <p:txBody>
          <a:bodyPr>
            <a:normAutofit/>
          </a:bodyPr>
          <a:lstStyle/>
          <a:p>
            <a:r>
              <a:rPr kumimoji="1" lang="ja-JP" altLang="en-US" sz="3200" b="1" dirty="0"/>
              <a:t>徳島県高齢者向け消費者教育教材</a:t>
            </a:r>
          </a:p>
        </p:txBody>
      </p:sp>
    </p:spTree>
    <p:extLst>
      <p:ext uri="{BB962C8B-B14F-4D97-AF65-F5344CB8AC3E}">
        <p14:creationId xmlns:p14="http://schemas.microsoft.com/office/powerpoint/2010/main" val="228929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5CC1B661-A12E-4072-B238-7FD502160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「未納の料金があります」は、ウソ！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2132547-4EC6-48E4-970A-B2062D938D82}"/>
              </a:ext>
            </a:extLst>
          </p:cNvPr>
          <p:cNvSpPr txBox="1"/>
          <p:nvPr/>
        </p:nvSpPr>
        <p:spPr>
          <a:xfrm>
            <a:off x="4745990" y="1218465"/>
            <a:ext cx="48660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dirty="0">
                <a:latin typeface="+mn-ea"/>
              </a:rPr>
              <a:t>ファイナンス会社から</a:t>
            </a:r>
            <a:endParaRPr lang="en-US" altLang="ja-JP" sz="2400" dirty="0">
              <a:latin typeface="+mn-ea"/>
            </a:endParaRPr>
          </a:p>
          <a:p>
            <a:r>
              <a:rPr lang="ja-JP" altLang="en-US" sz="2400" dirty="0">
                <a:latin typeface="+mn-ea"/>
              </a:rPr>
              <a:t>未納料金の支払請求のメールが</a:t>
            </a:r>
            <a:endParaRPr lang="en-US" altLang="ja-JP" sz="2400" dirty="0">
              <a:latin typeface="+mn-ea"/>
            </a:endParaRPr>
          </a:p>
          <a:p>
            <a:r>
              <a:rPr lang="ja-JP" altLang="en-US" sz="2400" dirty="0">
                <a:latin typeface="+mn-ea"/>
              </a:rPr>
              <a:t>突然届く</a:t>
            </a:r>
            <a:r>
              <a:rPr lang="en-US" altLang="ja-JP" sz="2400" dirty="0">
                <a:latin typeface="+mn-ea"/>
              </a:rPr>
              <a:t>…</a:t>
            </a:r>
          </a:p>
          <a:p>
            <a:r>
              <a:rPr lang="ja-JP" altLang="en-US" sz="2400" dirty="0">
                <a:latin typeface="+mn-ea"/>
              </a:rPr>
              <a:t>「すぐに支払わないと法的措置を</a:t>
            </a:r>
            <a:endParaRPr lang="en-US" altLang="ja-JP" sz="2400" dirty="0">
              <a:latin typeface="+mn-ea"/>
            </a:endParaRPr>
          </a:p>
          <a:p>
            <a:r>
              <a:rPr lang="ja-JP" altLang="en-US" sz="2400" dirty="0">
                <a:latin typeface="+mn-ea"/>
              </a:rPr>
              <a:t>とることになる」と、</a:t>
            </a:r>
            <a:endParaRPr lang="en-US" altLang="ja-JP" sz="2400" dirty="0">
              <a:latin typeface="+mn-ea"/>
            </a:endParaRPr>
          </a:p>
          <a:p>
            <a:r>
              <a:rPr lang="ja-JP" altLang="en-US" sz="2400" dirty="0">
                <a:latin typeface="+mn-ea"/>
              </a:rPr>
              <a:t>脅しのような文言も。</a:t>
            </a:r>
            <a:endParaRPr lang="en-US" altLang="ja-JP" sz="2400" dirty="0">
              <a:latin typeface="+mn-ea"/>
            </a:endParaRPr>
          </a:p>
          <a:p>
            <a:endParaRPr lang="en-US" altLang="ja-JP" sz="2400" dirty="0">
              <a:latin typeface="+mn-ea"/>
            </a:endParaRPr>
          </a:p>
          <a:p>
            <a:r>
              <a:rPr lang="ja-JP" altLang="en-US" sz="2400" dirty="0">
                <a:latin typeface="+mn-ea"/>
              </a:rPr>
              <a:t>でもそれは「架空請求」という</a:t>
            </a:r>
            <a:endParaRPr lang="en-US" altLang="ja-JP" sz="2400" dirty="0">
              <a:latin typeface="+mn-ea"/>
            </a:endParaRPr>
          </a:p>
          <a:p>
            <a:r>
              <a:rPr lang="ja-JP" altLang="en-US" sz="2400" dirty="0">
                <a:latin typeface="+mn-ea"/>
              </a:rPr>
              <a:t>詐欺です。</a:t>
            </a:r>
            <a:endParaRPr lang="en-US" altLang="ja-JP" sz="2400" dirty="0">
              <a:latin typeface="+mn-ea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233E969-6A0E-45FE-808E-BC54407AB95D}"/>
              </a:ext>
            </a:extLst>
          </p:cNvPr>
          <p:cNvSpPr txBox="1"/>
          <p:nvPr/>
        </p:nvSpPr>
        <p:spPr>
          <a:xfrm>
            <a:off x="173261" y="5239151"/>
            <a:ext cx="937609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2800" b="1" u="sng" dirty="0">
                <a:solidFill>
                  <a:srgbClr val="FF0000"/>
                </a:solidFill>
                <a:latin typeface="+mn-ea"/>
              </a:rPr>
              <a:t>ファイナンス会社は通常、</a:t>
            </a:r>
            <a:endParaRPr lang="en-US" altLang="ja-JP" sz="2800" b="1" u="sng" dirty="0">
              <a:solidFill>
                <a:srgbClr val="FF0000"/>
              </a:solidFill>
              <a:latin typeface="+mn-ea"/>
            </a:endParaRPr>
          </a:p>
          <a:p>
            <a:pPr algn="ctr"/>
            <a:r>
              <a:rPr lang="ja-JP" altLang="en-US" sz="2800" b="1" u="sng" dirty="0">
                <a:solidFill>
                  <a:srgbClr val="FF0000"/>
                </a:solidFill>
                <a:latin typeface="+mn-ea"/>
              </a:rPr>
              <a:t>未納料金の支払いをメールやショートメッセージで</a:t>
            </a:r>
            <a:endParaRPr lang="en-US" altLang="ja-JP" sz="2800" b="1" u="sng" dirty="0">
              <a:solidFill>
                <a:srgbClr val="FF0000"/>
              </a:solidFill>
              <a:latin typeface="+mn-ea"/>
            </a:endParaRPr>
          </a:p>
          <a:p>
            <a:pPr algn="ctr"/>
            <a:r>
              <a:rPr lang="ja-JP" altLang="en-US" sz="2800" b="1" u="sng" dirty="0">
                <a:solidFill>
                  <a:srgbClr val="FF0000"/>
                </a:solidFill>
                <a:latin typeface="+mn-ea"/>
              </a:rPr>
              <a:t>請求することはありません。</a:t>
            </a:r>
          </a:p>
        </p:txBody>
      </p:sp>
      <p:pic>
        <p:nvPicPr>
          <p:cNvPr id="7" name="図 6" descr="グラフィカル ユーザー インターフェイス, テキスト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C9714772-6121-4CF3-A8D2-4F143D1FD3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800000"/>
            <a:ext cx="4320000" cy="24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588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7446D0C-B58F-4BFD-88B9-1AA7AFF50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「プリペイドカードで支払って」はウソ！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DE415FA-7600-4D16-A60D-873970467F4A}"/>
              </a:ext>
            </a:extLst>
          </p:cNvPr>
          <p:cNvSpPr txBox="1"/>
          <p:nvPr/>
        </p:nvSpPr>
        <p:spPr>
          <a:xfrm>
            <a:off x="461654" y="5562001"/>
            <a:ext cx="898269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200" b="1" u="sng" dirty="0">
                <a:solidFill>
                  <a:srgbClr val="FF0000"/>
                </a:solidFill>
                <a:latin typeface="+mn-ea"/>
              </a:rPr>
              <a:t>プリペイドカード払いの要請に</a:t>
            </a:r>
            <a:endParaRPr lang="en-US" altLang="ja-JP" sz="3200" b="1" u="sng" dirty="0">
              <a:solidFill>
                <a:srgbClr val="FF0000"/>
              </a:solidFill>
              <a:latin typeface="+mn-ea"/>
            </a:endParaRPr>
          </a:p>
          <a:p>
            <a:pPr algn="ctr"/>
            <a:r>
              <a:rPr lang="ja-JP" altLang="en-US" sz="3200" b="1" u="sng" dirty="0">
                <a:solidFill>
                  <a:srgbClr val="FF0000"/>
                </a:solidFill>
                <a:latin typeface="+mn-ea"/>
              </a:rPr>
              <a:t>絶対に従ってはいけません。</a:t>
            </a:r>
            <a:endParaRPr lang="en-US" altLang="ja-JP" sz="3200" b="1" u="sng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9387CDD-3A91-4936-8E09-121A5E01E955}"/>
              </a:ext>
            </a:extLst>
          </p:cNvPr>
          <p:cNvSpPr txBox="1"/>
          <p:nvPr/>
        </p:nvSpPr>
        <p:spPr>
          <a:xfrm>
            <a:off x="4774270" y="1383937"/>
            <a:ext cx="48660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dirty="0">
                <a:latin typeface="+mn-ea"/>
              </a:rPr>
              <a:t>架空請求では、コンビニ等で購入</a:t>
            </a:r>
            <a:endParaRPr lang="en-US" altLang="ja-JP" sz="2400" dirty="0">
              <a:latin typeface="+mn-ea"/>
            </a:endParaRPr>
          </a:p>
          <a:p>
            <a:r>
              <a:rPr lang="ja-JP" altLang="en-US" sz="2400" dirty="0">
                <a:latin typeface="+mn-ea"/>
              </a:rPr>
              <a:t>できるプリペイドカードでの</a:t>
            </a:r>
            <a:endParaRPr lang="en-US" altLang="ja-JP" sz="2400" dirty="0">
              <a:latin typeface="+mn-ea"/>
            </a:endParaRPr>
          </a:p>
          <a:p>
            <a:r>
              <a:rPr lang="ja-JP" altLang="en-US" sz="2400" dirty="0">
                <a:latin typeface="+mn-ea"/>
              </a:rPr>
              <a:t>支払を求めてきます。</a:t>
            </a:r>
            <a:endParaRPr lang="en-US" altLang="ja-JP" sz="2400" dirty="0">
              <a:latin typeface="+mn-ea"/>
            </a:endParaRPr>
          </a:p>
          <a:p>
            <a:endParaRPr lang="en-US" altLang="ja-JP" sz="2400" dirty="0">
              <a:latin typeface="+mn-ea"/>
            </a:endParaRPr>
          </a:p>
          <a:p>
            <a:r>
              <a:rPr lang="ja-JP" altLang="en-US" sz="2400" dirty="0">
                <a:latin typeface="+mn-ea"/>
              </a:rPr>
              <a:t>しかしたとえあなたに本当に未納</a:t>
            </a:r>
            <a:endParaRPr lang="en-US" altLang="ja-JP" sz="2400" dirty="0">
              <a:latin typeface="+mn-ea"/>
            </a:endParaRPr>
          </a:p>
          <a:p>
            <a:r>
              <a:rPr lang="ja-JP" altLang="en-US" sz="2400" dirty="0">
                <a:latin typeface="+mn-ea"/>
              </a:rPr>
              <a:t>料金があったとしても、</a:t>
            </a:r>
            <a:endParaRPr lang="en-US" altLang="ja-JP" sz="2400" dirty="0">
              <a:latin typeface="+mn-ea"/>
            </a:endParaRPr>
          </a:p>
          <a:p>
            <a:r>
              <a:rPr lang="ja-JP" altLang="en-US" sz="2400" dirty="0">
                <a:latin typeface="+mn-ea"/>
              </a:rPr>
              <a:t>ファイナンス会社が</a:t>
            </a:r>
            <a:endParaRPr lang="en-US" altLang="ja-JP" sz="2400" dirty="0">
              <a:latin typeface="+mn-ea"/>
            </a:endParaRPr>
          </a:p>
          <a:p>
            <a:r>
              <a:rPr lang="ja-JP" altLang="en-US" sz="2400" dirty="0">
                <a:latin typeface="+mn-ea"/>
              </a:rPr>
              <a:t>プリペイドカードでの支払を</a:t>
            </a:r>
            <a:endParaRPr lang="en-US" altLang="ja-JP" sz="2400" dirty="0">
              <a:latin typeface="+mn-ea"/>
            </a:endParaRPr>
          </a:p>
          <a:p>
            <a:r>
              <a:rPr lang="ja-JP" altLang="en-US" sz="2400" dirty="0">
                <a:latin typeface="+mn-ea"/>
              </a:rPr>
              <a:t>求めてくることはありません。</a:t>
            </a:r>
          </a:p>
        </p:txBody>
      </p:sp>
      <p:pic>
        <p:nvPicPr>
          <p:cNvPr id="6" name="図 5" descr="男, 人, 窓, フロント が含まれている画像&#10;&#10;自動的に生成された説明">
            <a:extLst>
              <a:ext uri="{FF2B5EF4-FFF2-40B4-BE49-F238E27FC236}">
                <a16:creationId xmlns:a16="http://schemas.microsoft.com/office/drawing/2014/main" id="{A3EFA69E-03A7-4035-AD44-099C7CF365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800000"/>
            <a:ext cx="4320000" cy="24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306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876BD09-ED67-42B8-ABCB-82D854588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相手に電話してもいけません！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1D83B69-C2B9-4E80-BC8E-755E990FEBAB}"/>
              </a:ext>
            </a:extLst>
          </p:cNvPr>
          <p:cNvSpPr txBox="1"/>
          <p:nvPr/>
        </p:nvSpPr>
        <p:spPr>
          <a:xfrm>
            <a:off x="328152" y="5507590"/>
            <a:ext cx="924969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200" b="1" u="sng" dirty="0">
                <a:solidFill>
                  <a:srgbClr val="FF0000"/>
                </a:solidFill>
              </a:rPr>
              <a:t>電話番号を相手に知られると、</a:t>
            </a:r>
            <a:endParaRPr lang="en-US" altLang="ja-JP" sz="3200" b="1" u="sng" dirty="0">
              <a:solidFill>
                <a:srgbClr val="FF0000"/>
              </a:solidFill>
            </a:endParaRPr>
          </a:p>
          <a:p>
            <a:pPr algn="ctr"/>
            <a:r>
              <a:rPr lang="ja-JP" altLang="en-US" sz="3200" b="1" u="sng" dirty="0">
                <a:solidFill>
                  <a:srgbClr val="FF0000"/>
                </a:solidFill>
              </a:rPr>
              <a:t>繰り返し被害に遭う可能性があります。</a:t>
            </a:r>
            <a:endParaRPr lang="ja-JP" altLang="en-US" sz="4000" b="1" u="sng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8B6C911-9638-4650-A150-70039BB3AB06}"/>
              </a:ext>
            </a:extLst>
          </p:cNvPr>
          <p:cNvSpPr txBox="1"/>
          <p:nvPr/>
        </p:nvSpPr>
        <p:spPr>
          <a:xfrm>
            <a:off x="4917516" y="1850728"/>
            <a:ext cx="462848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dirty="0">
                <a:latin typeface="+mn-ea"/>
              </a:rPr>
              <a:t>メール等</a:t>
            </a:r>
            <a:r>
              <a:rPr lang="ja-JP" altLang="en-US" sz="2400">
                <a:latin typeface="+mn-ea"/>
              </a:rPr>
              <a:t>に問い合わせ先の</a:t>
            </a:r>
            <a:endParaRPr lang="en-US" altLang="ja-JP" sz="2400" dirty="0">
              <a:latin typeface="+mn-ea"/>
            </a:endParaRPr>
          </a:p>
          <a:p>
            <a:r>
              <a:rPr lang="ja-JP" altLang="en-US" sz="2400">
                <a:latin typeface="+mn-ea"/>
              </a:rPr>
              <a:t>電話番号</a:t>
            </a:r>
            <a:r>
              <a:rPr lang="ja-JP" altLang="en-US" sz="2400" dirty="0">
                <a:latin typeface="+mn-ea"/>
              </a:rPr>
              <a:t>があって</a:t>
            </a:r>
            <a:r>
              <a:rPr lang="ja-JP" altLang="en-US" sz="2400">
                <a:latin typeface="+mn-ea"/>
              </a:rPr>
              <a:t>も、</a:t>
            </a:r>
            <a:endParaRPr lang="en-US" altLang="ja-JP" sz="2400" dirty="0">
              <a:latin typeface="+mn-ea"/>
            </a:endParaRPr>
          </a:p>
          <a:p>
            <a:r>
              <a:rPr lang="ja-JP" altLang="en-US" sz="2400">
                <a:latin typeface="+mn-ea"/>
              </a:rPr>
              <a:t>絶対</a:t>
            </a:r>
            <a:r>
              <a:rPr lang="ja-JP" altLang="en-US" sz="2400" dirty="0">
                <a:latin typeface="+mn-ea"/>
              </a:rPr>
              <a:t>に電話しないでください。</a:t>
            </a:r>
            <a:endParaRPr lang="en-US" altLang="ja-JP" sz="2400" dirty="0">
              <a:latin typeface="+mn-ea"/>
            </a:endParaRPr>
          </a:p>
          <a:p>
            <a:endParaRPr lang="en-US" altLang="ja-JP" sz="2400" dirty="0">
              <a:latin typeface="+mn-ea"/>
            </a:endParaRPr>
          </a:p>
          <a:p>
            <a:r>
              <a:rPr lang="ja-JP" altLang="en-US" sz="2400" dirty="0">
                <a:latin typeface="+mn-ea"/>
              </a:rPr>
              <a:t>電話をすると、詐欺グループにあなたの電話番号を知られて</a:t>
            </a:r>
            <a:endParaRPr lang="en-US" altLang="ja-JP" sz="2400" dirty="0">
              <a:latin typeface="+mn-ea"/>
            </a:endParaRPr>
          </a:p>
          <a:p>
            <a:r>
              <a:rPr lang="ja-JP" altLang="en-US" sz="2400" dirty="0">
                <a:latin typeface="+mn-ea"/>
              </a:rPr>
              <a:t>しまいます。</a:t>
            </a:r>
          </a:p>
        </p:txBody>
      </p:sp>
      <p:pic>
        <p:nvPicPr>
          <p:cNvPr id="8" name="図 7" descr="カレンダー&#10;&#10;中程度の精度で自動的に生成された説明">
            <a:extLst>
              <a:ext uri="{FF2B5EF4-FFF2-40B4-BE49-F238E27FC236}">
                <a16:creationId xmlns:a16="http://schemas.microsoft.com/office/drawing/2014/main" id="{EC13B0DD-2A0C-4184-97F9-74CE5661D6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800000"/>
            <a:ext cx="4320000" cy="24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559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B0ACD9B-AAF8-4A09-B6CD-DFEC29C3C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心当たりのない請求メールは、無視しましょう。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FA31B76-136D-4CD6-A773-73B7A8D62C68}"/>
              </a:ext>
            </a:extLst>
          </p:cNvPr>
          <p:cNvSpPr txBox="1"/>
          <p:nvPr/>
        </p:nvSpPr>
        <p:spPr>
          <a:xfrm>
            <a:off x="331788" y="1587258"/>
            <a:ext cx="5428932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dirty="0">
                <a:latin typeface="+mn-ea"/>
              </a:rPr>
              <a:t>利用した覚えのないサービスや有料</a:t>
            </a:r>
            <a:endParaRPr lang="en-US" altLang="ja-JP" sz="2400" dirty="0">
              <a:latin typeface="+mn-ea"/>
            </a:endParaRPr>
          </a:p>
          <a:p>
            <a:r>
              <a:rPr lang="ja-JP" altLang="en-US" sz="2400" dirty="0">
                <a:latin typeface="+mn-ea"/>
              </a:rPr>
              <a:t>サイトの利用料など、メールや</a:t>
            </a:r>
            <a:endParaRPr lang="en-US" altLang="ja-JP" sz="2400" dirty="0">
              <a:latin typeface="+mn-ea"/>
            </a:endParaRPr>
          </a:p>
          <a:p>
            <a:r>
              <a:rPr lang="ja-JP" altLang="en-US" sz="2400" dirty="0">
                <a:latin typeface="+mn-ea"/>
              </a:rPr>
              <a:t>メッセージで届く、⼼当たりのない</a:t>
            </a:r>
            <a:endParaRPr lang="en-US" altLang="ja-JP" sz="2400" dirty="0">
              <a:latin typeface="+mn-ea"/>
            </a:endParaRPr>
          </a:p>
          <a:p>
            <a:r>
              <a:rPr lang="ja-JP" altLang="en-US" sz="2400" dirty="0">
                <a:latin typeface="+mn-ea"/>
              </a:rPr>
              <a:t>請求は無視するのが⼀番です。</a:t>
            </a:r>
          </a:p>
          <a:p>
            <a:endParaRPr lang="en-US" altLang="ja-JP" sz="2400" dirty="0">
              <a:latin typeface="+mn-ea"/>
            </a:endParaRPr>
          </a:p>
          <a:p>
            <a:r>
              <a:rPr lang="ja-JP" altLang="en-US" sz="2400" dirty="0">
                <a:latin typeface="+mn-ea"/>
              </a:rPr>
              <a:t>慌てて⼀⼈で解決しようとせず、</a:t>
            </a:r>
            <a:endParaRPr lang="en-US" altLang="ja-JP" sz="2400" dirty="0">
              <a:latin typeface="+mn-ea"/>
            </a:endParaRPr>
          </a:p>
          <a:p>
            <a:r>
              <a:rPr lang="ja-JP" altLang="en-US" sz="2400" dirty="0">
                <a:latin typeface="+mn-ea"/>
              </a:rPr>
              <a:t>周りの⼈に⾒てもらいましょう。</a:t>
            </a:r>
            <a:endParaRPr lang="en-US" altLang="ja-JP" sz="2400" dirty="0">
              <a:latin typeface="+mn-ea"/>
            </a:endParaRPr>
          </a:p>
          <a:p>
            <a:endParaRPr lang="ja-JP" altLang="en-US" sz="2400" dirty="0">
              <a:latin typeface="+mn-ea"/>
            </a:endParaRPr>
          </a:p>
          <a:p>
            <a:r>
              <a:rPr lang="en-US" altLang="ja-JP" sz="2400" dirty="0">
                <a:latin typeface="+mn-ea"/>
              </a:rPr>
              <a:t> </a:t>
            </a:r>
            <a:r>
              <a:rPr lang="ja-JP" altLang="en-US" sz="2400" dirty="0">
                <a:latin typeface="+mn-ea"/>
              </a:rPr>
              <a:t>不安になったり被害に遭った場合は、</a:t>
            </a:r>
            <a:endParaRPr lang="en-US" altLang="ja-JP" sz="2400" dirty="0">
              <a:latin typeface="+mn-ea"/>
            </a:endParaRPr>
          </a:p>
          <a:p>
            <a:r>
              <a:rPr lang="ja-JP" altLang="en-US" sz="2400" dirty="0">
                <a:latin typeface="+mn-ea"/>
              </a:rPr>
              <a:t>消費者ホットラインや</a:t>
            </a:r>
            <a:endParaRPr lang="en-US" altLang="ja-JP" sz="2400" dirty="0">
              <a:latin typeface="+mn-ea"/>
            </a:endParaRPr>
          </a:p>
          <a:p>
            <a:r>
              <a:rPr lang="ja-JP" altLang="en-US" sz="2400" dirty="0">
                <a:latin typeface="+mn-ea"/>
              </a:rPr>
              <a:t>警察相談ダイヤルに電話しましょう。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6A00760-3399-4100-AF36-F40067196134}"/>
              </a:ext>
            </a:extLst>
          </p:cNvPr>
          <p:cNvSpPr txBox="1"/>
          <p:nvPr/>
        </p:nvSpPr>
        <p:spPr>
          <a:xfrm>
            <a:off x="6012000" y="1800000"/>
            <a:ext cx="3600000" cy="39703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altLang="ja-JP" sz="3600" b="1" dirty="0">
              <a:solidFill>
                <a:srgbClr val="FF0000"/>
              </a:solidFill>
              <a:latin typeface="+mn-ea"/>
            </a:endParaRPr>
          </a:p>
          <a:p>
            <a:r>
              <a:rPr lang="ja-JP" altLang="en-US" sz="2400" b="1" dirty="0">
                <a:solidFill>
                  <a:srgbClr val="FF0000"/>
                </a:solidFill>
                <a:latin typeface="+mn-ea"/>
              </a:rPr>
              <a:t>■消費者ホットライン</a:t>
            </a:r>
            <a:endParaRPr lang="en-US" altLang="ja-JP" sz="2400" b="1" dirty="0">
              <a:solidFill>
                <a:srgbClr val="FF0000"/>
              </a:solidFill>
              <a:latin typeface="+mn-ea"/>
            </a:endParaRPr>
          </a:p>
          <a:p>
            <a:r>
              <a:rPr lang="ja-JP" altLang="en-US" sz="4400" b="1" dirty="0">
                <a:solidFill>
                  <a:srgbClr val="FF0000"/>
                </a:solidFill>
                <a:latin typeface="+mn-ea"/>
              </a:rPr>
              <a:t>　</a:t>
            </a:r>
            <a:r>
              <a:rPr lang="en-US" altLang="ja-JP" sz="4400" b="1" dirty="0">
                <a:solidFill>
                  <a:srgbClr val="FF0000"/>
                </a:solidFill>
                <a:latin typeface="+mn-ea"/>
              </a:rPr>
              <a:t>188</a:t>
            </a:r>
            <a:r>
              <a:rPr lang="en-US" altLang="ja-JP" sz="4000" b="1" dirty="0">
                <a:solidFill>
                  <a:srgbClr val="FF0000"/>
                </a:solidFill>
                <a:latin typeface="+mn-ea"/>
              </a:rPr>
              <a:t> </a:t>
            </a:r>
          </a:p>
          <a:p>
            <a:endParaRPr lang="en-US" altLang="ja-JP" sz="3600" b="1" dirty="0">
              <a:solidFill>
                <a:srgbClr val="FF0000"/>
              </a:solidFill>
              <a:latin typeface="+mn-ea"/>
            </a:endParaRPr>
          </a:p>
          <a:p>
            <a:r>
              <a:rPr lang="ja-JP" altLang="en-US" sz="2400" b="1" dirty="0">
                <a:solidFill>
                  <a:srgbClr val="FF0000"/>
                </a:solidFill>
                <a:latin typeface="+mn-ea"/>
              </a:rPr>
              <a:t>■警察相談ダイヤル</a:t>
            </a:r>
          </a:p>
          <a:p>
            <a:r>
              <a:rPr lang="ja-JP" altLang="en-US" sz="4400" b="1" dirty="0">
                <a:solidFill>
                  <a:srgbClr val="FF0000"/>
                </a:solidFill>
                <a:latin typeface="+mn-ea"/>
              </a:rPr>
              <a:t>　</a:t>
            </a:r>
            <a:r>
              <a:rPr lang="en-US" altLang="ja-JP" sz="4400" b="1" dirty="0">
                <a:solidFill>
                  <a:srgbClr val="FF0000"/>
                </a:solidFill>
                <a:latin typeface="+mn-ea"/>
              </a:rPr>
              <a:t>#9110</a:t>
            </a:r>
          </a:p>
          <a:p>
            <a:endParaRPr lang="ja-JP" altLang="en-US" sz="36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844038E-3ADE-4628-A0A1-D05C0A0BC6BF}"/>
              </a:ext>
            </a:extLst>
          </p:cNvPr>
          <p:cNvSpPr txBox="1"/>
          <p:nvPr/>
        </p:nvSpPr>
        <p:spPr>
          <a:xfrm>
            <a:off x="6012000" y="1379135"/>
            <a:ext cx="3600000" cy="40011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chemeClr val="bg1"/>
                </a:solidFill>
              </a:rPr>
              <a:t>被害に遭ったら、即電話！</a:t>
            </a:r>
          </a:p>
        </p:txBody>
      </p:sp>
    </p:spTree>
    <p:extLst>
      <p:ext uri="{BB962C8B-B14F-4D97-AF65-F5344CB8AC3E}">
        <p14:creationId xmlns:p14="http://schemas.microsoft.com/office/powerpoint/2010/main" val="137116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31C1872-2F08-4111-BBF7-27B70875D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788" y="292100"/>
            <a:ext cx="9376092" cy="1094248"/>
          </a:xfrm>
        </p:spPr>
        <p:txBody>
          <a:bodyPr>
            <a:noAutofit/>
          </a:bodyPr>
          <a:lstStyle/>
          <a:p>
            <a:r>
              <a:rPr kumimoji="1" lang="ja-JP" altLang="en-US" sz="2800" dirty="0"/>
              <a:t>「支払わないと法的措置をとる」といったメールが！</a:t>
            </a:r>
            <a:br>
              <a:rPr kumimoji="1" lang="en-US" altLang="ja-JP" sz="2800" dirty="0"/>
            </a:br>
            <a:r>
              <a:rPr kumimoji="1" lang="ja-JP" altLang="en-US" sz="2800" dirty="0"/>
              <a:t>あなたはどうすればよいですか？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651AC70-7A66-48FA-9301-CACE32F45250}"/>
              </a:ext>
            </a:extLst>
          </p:cNvPr>
          <p:cNvSpPr txBox="1"/>
          <p:nvPr/>
        </p:nvSpPr>
        <p:spPr>
          <a:xfrm>
            <a:off x="395852" y="2677596"/>
            <a:ext cx="9139308" cy="3916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800" dirty="0">
                <a:latin typeface="+mn-ea"/>
              </a:rPr>
              <a:t>①メールに記載されて</a:t>
            </a:r>
            <a:r>
              <a:rPr kumimoji="1" lang="ja-JP" altLang="en-US" sz="2800">
                <a:latin typeface="+mn-ea"/>
              </a:rPr>
              <a:t>いる問い合わせ電話番号</a:t>
            </a:r>
            <a:r>
              <a:rPr kumimoji="1" lang="ja-JP" altLang="en-US" sz="2800" dirty="0">
                <a:latin typeface="+mn-ea"/>
              </a:rPr>
              <a:t>に</a:t>
            </a:r>
            <a:endParaRPr kumimoji="1" lang="en-US" altLang="ja-JP" sz="28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800" dirty="0">
                <a:latin typeface="+mn-ea"/>
              </a:rPr>
              <a:t>　電話して確認する。</a:t>
            </a:r>
            <a:endParaRPr kumimoji="1" lang="en-US" altLang="ja-JP" sz="2800" dirty="0">
              <a:latin typeface="+mn-ea"/>
            </a:endParaRPr>
          </a:p>
          <a:p>
            <a:pPr>
              <a:lnSpc>
                <a:spcPct val="150000"/>
              </a:lnSpc>
            </a:pPr>
            <a:endParaRPr kumimoji="1" lang="en-US" altLang="ja-JP" sz="28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800" dirty="0">
                <a:latin typeface="+mn-ea"/>
              </a:rPr>
              <a:t>②メールの指示通りにプリペイドカードで支払う。</a:t>
            </a:r>
            <a:endParaRPr kumimoji="1" lang="en-US" altLang="ja-JP" sz="2800" dirty="0">
              <a:latin typeface="+mn-ea"/>
            </a:endParaRPr>
          </a:p>
          <a:p>
            <a:pPr>
              <a:lnSpc>
                <a:spcPct val="150000"/>
              </a:lnSpc>
            </a:pPr>
            <a:endParaRPr kumimoji="1" lang="en-US" altLang="ja-JP" sz="28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800" dirty="0">
                <a:latin typeface="+mn-ea"/>
              </a:rPr>
              <a:t>③身に覚えのない支払請求メールは無視する。</a:t>
            </a:r>
            <a:endParaRPr kumimoji="1" lang="en-US" altLang="ja-JP" sz="2800" dirty="0">
              <a:latin typeface="+mn-ea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2FA0459-B4EB-4425-B78F-F4155B931267}"/>
              </a:ext>
            </a:extLst>
          </p:cNvPr>
          <p:cNvSpPr txBox="1"/>
          <p:nvPr/>
        </p:nvSpPr>
        <p:spPr>
          <a:xfrm>
            <a:off x="530942" y="1526294"/>
            <a:ext cx="8679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①②③のうち、正しいと思うもの一つをお選びください。</a:t>
            </a:r>
          </a:p>
        </p:txBody>
      </p:sp>
    </p:spTree>
    <p:extLst>
      <p:ext uri="{BB962C8B-B14F-4D97-AF65-F5344CB8AC3E}">
        <p14:creationId xmlns:p14="http://schemas.microsoft.com/office/powerpoint/2010/main" val="483564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C52DBBD-08C9-484C-AF21-42B9B16DB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回答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4BF57A5-D632-4A61-A4D7-2FFF36233521}"/>
              </a:ext>
            </a:extLst>
          </p:cNvPr>
          <p:cNvSpPr txBox="1"/>
          <p:nvPr/>
        </p:nvSpPr>
        <p:spPr>
          <a:xfrm>
            <a:off x="470830" y="1217319"/>
            <a:ext cx="89643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3200" dirty="0">
                <a:latin typeface="+mn-ea"/>
              </a:rPr>
              <a:t>③身に覚えのない支払請求メールは無視する。</a:t>
            </a:r>
            <a:endParaRPr kumimoji="1" lang="en-US" altLang="ja-JP" sz="3200" dirty="0">
              <a:latin typeface="+mn-ea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E192254-2DB6-42ED-B7CD-695C4A0F2CDE}"/>
              </a:ext>
            </a:extLst>
          </p:cNvPr>
          <p:cNvSpPr txBox="1"/>
          <p:nvPr/>
        </p:nvSpPr>
        <p:spPr>
          <a:xfrm>
            <a:off x="467816" y="2652965"/>
            <a:ext cx="90579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+mn-ea"/>
              </a:rPr>
              <a:t>架空請求には多くの場合、実在のファイナンス会社名が使われています。たとえ自分が利用しているファイナンス会社名が記載</a:t>
            </a:r>
            <a:endParaRPr kumimoji="1" lang="en-US" altLang="ja-JP" sz="2400" dirty="0">
              <a:latin typeface="+mn-ea"/>
            </a:endParaRPr>
          </a:p>
          <a:p>
            <a:r>
              <a:rPr kumimoji="1" lang="ja-JP" altLang="en-US" sz="2400" dirty="0">
                <a:latin typeface="+mn-ea"/>
              </a:rPr>
              <a:t>されたメールだったとしても</a:t>
            </a:r>
            <a:r>
              <a:rPr kumimoji="1" lang="ja-JP" altLang="en-US" sz="2400" b="1" u="sng" dirty="0">
                <a:solidFill>
                  <a:srgbClr val="FF0000"/>
                </a:solidFill>
                <a:latin typeface="+mn-ea"/>
              </a:rPr>
              <a:t>身に覚えのない請求メールは、</a:t>
            </a:r>
            <a:endParaRPr kumimoji="1" lang="en-US" altLang="ja-JP" sz="2400" b="1" u="sng" dirty="0">
              <a:solidFill>
                <a:srgbClr val="FF0000"/>
              </a:solidFill>
              <a:latin typeface="+mn-ea"/>
            </a:endParaRPr>
          </a:p>
          <a:p>
            <a:r>
              <a:rPr kumimoji="1" lang="ja-JP" altLang="en-US" sz="2400" b="1" u="sng" dirty="0">
                <a:solidFill>
                  <a:srgbClr val="FF0000"/>
                </a:solidFill>
                <a:latin typeface="+mn-ea"/>
              </a:rPr>
              <a:t>まずは無視しましょう</a:t>
            </a:r>
            <a:r>
              <a:rPr kumimoji="1" lang="ja-JP" altLang="en-US" sz="2400" dirty="0">
                <a:latin typeface="+mn-ea"/>
              </a:rPr>
              <a:t>。こちらから電話してもいけません。</a:t>
            </a:r>
            <a:endParaRPr kumimoji="1" lang="en-US" altLang="ja-JP" sz="2400" dirty="0">
              <a:latin typeface="+mn-ea"/>
            </a:endParaRPr>
          </a:p>
          <a:p>
            <a:endParaRPr kumimoji="1" lang="en-US" altLang="ja-JP" sz="2400" dirty="0">
              <a:latin typeface="+mn-ea"/>
            </a:endParaRPr>
          </a:p>
          <a:p>
            <a:r>
              <a:rPr kumimoji="1" lang="ja-JP" altLang="en-US" sz="2400" dirty="0">
                <a:latin typeface="+mn-ea"/>
              </a:rPr>
              <a:t>「支払わないと法的措置をとる」との文言があっても慌てない</a:t>
            </a:r>
            <a:endParaRPr kumimoji="1" lang="en-US" altLang="ja-JP" sz="2400" dirty="0">
              <a:latin typeface="+mn-ea"/>
            </a:endParaRPr>
          </a:p>
          <a:p>
            <a:r>
              <a:rPr kumimoji="1" lang="ja-JP" altLang="en-US" sz="2400" dirty="0">
                <a:latin typeface="+mn-ea"/>
              </a:rPr>
              <a:t>ようにしましょう。決して一人で解決しようとせず、家族や友人等、周りの人にメールをみてもらいましょう。</a:t>
            </a:r>
            <a:endParaRPr kumimoji="1" lang="en-US" altLang="ja-JP" sz="2400" dirty="0">
              <a:latin typeface="+mn-ea"/>
            </a:endParaRPr>
          </a:p>
          <a:p>
            <a:r>
              <a:rPr kumimoji="1" lang="ja-JP" altLang="en-US" sz="2400" dirty="0">
                <a:latin typeface="+mn-ea"/>
              </a:rPr>
              <a:t>プリペイドカードでの未払料金支払いを要請してくる</a:t>
            </a:r>
            <a:endParaRPr kumimoji="1" lang="en-US" altLang="ja-JP" sz="2400" dirty="0">
              <a:latin typeface="+mn-ea"/>
            </a:endParaRPr>
          </a:p>
          <a:p>
            <a:r>
              <a:rPr kumimoji="1" lang="ja-JP" altLang="en-US" sz="2400" b="1" u="sng" dirty="0">
                <a:solidFill>
                  <a:srgbClr val="FF0000"/>
                </a:solidFill>
                <a:latin typeface="+mn-ea"/>
              </a:rPr>
              <a:t>ファイナンス会社は偽物です</a:t>
            </a:r>
            <a:r>
              <a:rPr kumimoji="1" lang="ja-JP" altLang="en-US" sz="2400" dirty="0">
                <a:latin typeface="+mn-ea"/>
              </a:rPr>
              <a:t>。</a:t>
            </a:r>
            <a:endParaRPr kumimoji="1" lang="en-US" altLang="ja-JP" sz="24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21139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20583AA-41B5-4994-87E3-C912331ED0C9}"/>
              </a:ext>
            </a:extLst>
          </p:cNvPr>
          <p:cNvSpPr txBox="1"/>
          <p:nvPr/>
        </p:nvSpPr>
        <p:spPr>
          <a:xfrm>
            <a:off x="609599" y="4863329"/>
            <a:ext cx="877949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>
                <a:latin typeface="+mn-ea"/>
              </a:rPr>
              <a:t>制作　　　　：徳島県</a:t>
            </a:r>
          </a:p>
          <a:p>
            <a:endParaRPr lang="ja-JP" altLang="en-US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アドバイザー：（公財）</a:t>
            </a:r>
            <a:r>
              <a:rPr lang="en-US" altLang="ja-JP" dirty="0">
                <a:latin typeface="+mn-ea"/>
              </a:rPr>
              <a:t>e</a:t>
            </a:r>
            <a:r>
              <a:rPr lang="ja-JP" altLang="en-US" dirty="0">
                <a:latin typeface="+mn-ea"/>
              </a:rPr>
              <a:t>－とくしま推進財団　シニアアドバイザー　籔内祥司</a:t>
            </a:r>
          </a:p>
          <a:p>
            <a:endParaRPr lang="ja-JP" altLang="en-US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協力　　　　：徳島県</a:t>
            </a:r>
            <a:r>
              <a:rPr lang="ja-JP" altLang="en-US">
                <a:latin typeface="+mn-ea"/>
              </a:rPr>
              <a:t>警察本部生活安全企画課</a:t>
            </a:r>
            <a:endParaRPr lang="ja-JP" altLang="en-US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29317083"/>
      </p:ext>
    </p:extLst>
  </p:cSld>
  <p:clrMapOvr>
    <a:masterClrMapping/>
  </p:clrMapOvr>
</p:sld>
</file>

<file path=ppt/theme/theme1.xml><?xml version="1.0" encoding="utf-8"?>
<a:theme xmlns:a="http://schemas.openxmlformats.org/drawingml/2006/main" name="基礎">
  <a:themeElements>
    <a:clrScheme name="紫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基礎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基礎</Template>
  <TotalTime>146</TotalTime>
  <Words>551</Words>
  <Application>Microsoft Macintosh PowerPoint</Application>
  <PresentationFormat>A4 210 x 297 mm</PresentationFormat>
  <Paragraphs>78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2" baseType="lpstr">
      <vt:lpstr>メイリオ</vt:lpstr>
      <vt:lpstr>Calibri</vt:lpstr>
      <vt:lpstr>Corbel</vt:lpstr>
      <vt:lpstr>基礎</vt:lpstr>
      <vt:lpstr>～安全に利用しよう、スマホ・インターネット～  架空請求に気をつけよう</vt:lpstr>
      <vt:lpstr>「未納の料金があります」は、ウソ！</vt:lpstr>
      <vt:lpstr>「プリペイドカードで支払って」はウソ！</vt:lpstr>
      <vt:lpstr>相手に電話してもいけません！</vt:lpstr>
      <vt:lpstr>心当たりのない請求メールは、無視しましょう。</vt:lpstr>
      <vt:lpstr>「支払わないと法的措置をとる」といったメールが！ あなたはどうすればよいですか？</vt:lpstr>
      <vt:lpstr>回答</vt:lpstr>
      <vt:lpstr>PowerPoint プレゼンテーション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かしこく利用しよう、スマホ・インターネット  ～無料アプリに注意しよう～</dc:title>
  <dc:creator>八木 大</dc:creator>
  <cp:lastModifiedBy>Microsoft Office User</cp:lastModifiedBy>
  <cp:revision>28</cp:revision>
  <dcterms:created xsi:type="dcterms:W3CDTF">2022-02-22T01:33:56Z</dcterms:created>
  <dcterms:modified xsi:type="dcterms:W3CDTF">2022-03-26T05:43:49Z</dcterms:modified>
</cp:coreProperties>
</file>