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6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7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9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60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1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08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2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FB22E-79CA-4D28-96C8-CFB3E8A9C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" y="882376"/>
            <a:ext cx="9540000" cy="2926080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sz="3200" dirty="0">
                <a:latin typeface="+mj-ea"/>
              </a:rPr>
              <a:t>～安全に利用しよう、スマホ・インターネット～</a:t>
            </a:r>
            <a:br>
              <a:rPr kumimoji="1" lang="en-US" altLang="ja-JP" sz="4400" dirty="0">
                <a:latin typeface="+mj-ea"/>
              </a:rPr>
            </a:br>
            <a:br>
              <a:rPr kumimoji="1" lang="en-US" altLang="ja-JP" sz="4400" dirty="0">
                <a:latin typeface="+mj-ea"/>
              </a:rPr>
            </a:br>
            <a:r>
              <a:rPr kumimoji="1" lang="ja-JP" altLang="en-US" sz="4000" dirty="0">
                <a:latin typeface="+mj-ea"/>
              </a:rPr>
              <a:t>フィッシング詐欺に</a:t>
            </a:r>
            <a:r>
              <a:rPr kumimoji="1" lang="ja-JP" altLang="en-US" sz="4000">
                <a:latin typeface="+mj-ea"/>
              </a:rPr>
              <a:t>気をつけよう</a:t>
            </a:r>
            <a:endParaRPr kumimoji="1" lang="ja-JP" altLang="en-US" sz="4400" dirty="0">
              <a:latin typeface="+mj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95287A-EFF2-4659-8559-B672A2D0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057" y="3808456"/>
            <a:ext cx="7123886" cy="1388165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徳島県高齢者向け消費者教育教材</a:t>
            </a:r>
          </a:p>
        </p:txBody>
      </p:sp>
    </p:spTree>
    <p:extLst>
      <p:ext uri="{BB962C8B-B14F-4D97-AF65-F5344CB8AC3E}">
        <p14:creationId xmlns:p14="http://schemas.microsoft.com/office/powerpoint/2010/main" val="22892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CC1B661-A12E-4072-B238-7FD50216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100" dirty="0"/>
              <a:t>クレジットカード情報を盗むのが、フィッシング詐欺</a:t>
            </a:r>
            <a:r>
              <a:rPr lang="ja-JP" altLang="en-US" dirty="0"/>
              <a:t>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32547-4EC6-48E4-970A-B2062D938D82}"/>
              </a:ext>
            </a:extLst>
          </p:cNvPr>
          <p:cNvSpPr txBox="1"/>
          <p:nvPr/>
        </p:nvSpPr>
        <p:spPr>
          <a:xfrm>
            <a:off x="477931" y="5470901"/>
            <a:ext cx="8950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クレジットカード会社がメールやメッセージ等で</a:t>
            </a:r>
            <a:endParaRPr lang="en-US" altLang="ja-JP" sz="28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カード情報の⼊⼒を求めてくることはありません！</a:t>
            </a:r>
            <a:endParaRPr lang="en-US" altLang="ja-JP" sz="2800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7C2580-47CA-47CC-8CA7-BCC34B02D2CC}"/>
              </a:ext>
            </a:extLst>
          </p:cNvPr>
          <p:cNvSpPr txBox="1"/>
          <p:nvPr/>
        </p:nvSpPr>
        <p:spPr>
          <a:xfrm>
            <a:off x="4858729" y="1260572"/>
            <a:ext cx="47548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カード会社から突然メールが届き、サイトでのカード情報の入力を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求められる。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それは間違いなく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「フィッシング詐欺」です。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メールもサイトも、偽物です。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これは携帯番号で送られてくるショートメッセージや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LINE</a:t>
            </a:r>
            <a:r>
              <a:rPr lang="ja-JP" altLang="en-US" sz="2400" dirty="0">
                <a:latin typeface="+mn-ea"/>
              </a:rPr>
              <a:t>なども同様です。</a:t>
            </a:r>
          </a:p>
        </p:txBody>
      </p:sp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AB0C4650-8DC0-497A-AE02-7B85F769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6BD09-ED67-42B8-ABCB-82D85458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URL</a:t>
            </a:r>
            <a:r>
              <a:rPr kumimoji="1" lang="ja-JP" altLang="en-US" dirty="0"/>
              <a:t>やリンクをクリックしてはいけません！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FBB8FC-EDA8-42C4-883C-66736B133434}"/>
              </a:ext>
            </a:extLst>
          </p:cNvPr>
          <p:cNvSpPr txBox="1"/>
          <p:nvPr/>
        </p:nvSpPr>
        <p:spPr>
          <a:xfrm>
            <a:off x="405355" y="5981125"/>
            <a:ext cx="9087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サイトも偽物です。アクセスしてはいけません。</a:t>
            </a:r>
            <a:endParaRPr lang="ja-JP" altLang="en-US" sz="24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B4DAF3-8EB0-45D2-8FC2-43C099128046}"/>
              </a:ext>
            </a:extLst>
          </p:cNvPr>
          <p:cNvSpPr txBox="1"/>
          <p:nvPr/>
        </p:nvSpPr>
        <p:spPr>
          <a:xfrm>
            <a:off x="4791121" y="1591333"/>
            <a:ext cx="47548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偽メール等には、カード情報の入力先として、サイトへの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リンクが貼られています。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しかし、この</a:t>
            </a:r>
            <a:r>
              <a:rPr lang="ja-JP" altLang="en-US" sz="2400" b="1" u="sng" dirty="0">
                <a:solidFill>
                  <a:srgbClr val="FF0000"/>
                </a:solidFill>
                <a:latin typeface="+mn-ea"/>
              </a:rPr>
              <a:t>サイトも偽物</a:t>
            </a:r>
            <a:r>
              <a:rPr lang="ja-JP" altLang="en-US" sz="2400" dirty="0">
                <a:latin typeface="+mn-ea"/>
              </a:rPr>
              <a:t>です。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URL</a:t>
            </a:r>
            <a:r>
              <a:rPr lang="ja-JP" altLang="en-US" sz="2400" dirty="0">
                <a:latin typeface="+mn-ea"/>
              </a:rPr>
              <a:t>やリンクをクリックしては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いけません。</a:t>
            </a:r>
          </a:p>
        </p:txBody>
      </p:sp>
      <p:pic>
        <p:nvPicPr>
          <p:cNvPr id="4" name="図 3" descr="グラフィカル ユーザー インターフェイス, テキスト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79B7622B-0607-4F7F-A6BF-DDA609370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5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46D0C-B58F-4BFD-88B9-1AA7AFF5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カード情報を入力してはいけません！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415FA-7600-4D16-A60D-873970467F4A}"/>
              </a:ext>
            </a:extLst>
          </p:cNvPr>
          <p:cNvSpPr txBox="1"/>
          <p:nvPr/>
        </p:nvSpPr>
        <p:spPr>
          <a:xfrm>
            <a:off x="331788" y="5413044"/>
            <a:ext cx="92175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クレジットカード会社が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カード情報の入力を求めることはありません。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023757-9076-43BB-8250-6742AF58B601}"/>
              </a:ext>
            </a:extLst>
          </p:cNvPr>
          <p:cNvSpPr txBox="1"/>
          <p:nvPr/>
        </p:nvSpPr>
        <p:spPr>
          <a:xfrm>
            <a:off x="4679999" y="1681925"/>
            <a:ext cx="51050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フィッシング詐欺ではリンク先の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偽サイトを公式サイトとそっくりに作っています。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たとえ本物の公式サイトとそっくりでも、カード情報の入力を求める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内容なら、それは偽物です。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5" name="図 4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51C6B493-9D69-4C27-8E60-B80CB0BC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ACD9B-AAF8-4A09-B6CD-DFEC29C3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迷ったらすぐにカード会社や相談窓口に相談を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A31B76-136D-4CD6-A773-73B7A8D62C68}"/>
              </a:ext>
            </a:extLst>
          </p:cNvPr>
          <p:cNvSpPr txBox="1"/>
          <p:nvPr/>
        </p:nvSpPr>
        <p:spPr>
          <a:xfrm>
            <a:off x="216818" y="1800000"/>
            <a:ext cx="58705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クレジットカード会社や銀⾏、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ショッピングサイト、宅配業者からの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決済情報や個⼈情報の確認</a:t>
            </a:r>
            <a:r>
              <a:rPr lang="ja-JP" altLang="en-US" sz="2400">
                <a:latin typeface="+mn-ea"/>
              </a:rPr>
              <a:t>を促すメール</a:t>
            </a:r>
            <a:r>
              <a:rPr lang="ja-JP" altLang="en-US" sz="2400" dirty="0">
                <a:latin typeface="+mn-ea"/>
              </a:rPr>
              <a:t>やメッセージには注意しましょう。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もし不安になったり被害に遭った場合は 消費者ホットラインや警察相談ダイヤルに電話しましょう。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C74B07-647E-42E9-B55B-EB404D3CE5BC}"/>
              </a:ext>
            </a:extLst>
          </p:cNvPr>
          <p:cNvSpPr txBox="1"/>
          <p:nvPr/>
        </p:nvSpPr>
        <p:spPr>
          <a:xfrm>
            <a:off x="6012000" y="1800000"/>
            <a:ext cx="3600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■消費者ホットライン</a:t>
            </a:r>
            <a:endParaRPr lang="en-US" altLang="ja-JP" sz="28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188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■警察相談ダイヤル</a:t>
            </a: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#9110</a:t>
            </a:r>
          </a:p>
          <a:p>
            <a:endParaRPr lang="ja-JP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38BBAB-CB19-48C8-A8C8-E50DEA47F45B}"/>
              </a:ext>
            </a:extLst>
          </p:cNvPr>
          <p:cNvSpPr txBox="1"/>
          <p:nvPr/>
        </p:nvSpPr>
        <p:spPr>
          <a:xfrm>
            <a:off x="6012000" y="1388562"/>
            <a:ext cx="3600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被害に遭ったら、即電話！</a:t>
            </a:r>
          </a:p>
        </p:txBody>
      </p:sp>
    </p:spTree>
    <p:extLst>
      <p:ext uri="{BB962C8B-B14F-4D97-AF65-F5344CB8AC3E}">
        <p14:creationId xmlns:p14="http://schemas.microsoft.com/office/powerpoint/2010/main" val="1371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C1872-2F08-4111-BBF7-27B70875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1094248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カード会社から「カードの不正利用」のメールが！</a:t>
            </a:r>
            <a:br>
              <a:rPr kumimoji="1" lang="en-US" altLang="ja-JP" sz="2800" dirty="0"/>
            </a:br>
            <a:r>
              <a:rPr kumimoji="1" lang="ja-JP" altLang="en-US" sz="2800" dirty="0"/>
              <a:t>あなたはどうすればよいですか？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51AC70-7A66-48FA-9301-CACE32F45250}"/>
              </a:ext>
            </a:extLst>
          </p:cNvPr>
          <p:cNvSpPr txBox="1"/>
          <p:nvPr/>
        </p:nvSpPr>
        <p:spPr>
          <a:xfrm>
            <a:off x="341215" y="2410709"/>
            <a:ext cx="9376092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①すぐにメールで指定されているサイトにアクセスする。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②メールの指示通りにカード情報を入力する。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③アドレスを確認し、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メール内のリンクはクリックしない。</a:t>
            </a:r>
            <a:endParaRPr kumimoji="1" lang="en-US" altLang="ja-JP" sz="28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FA0459-B4EB-4425-B78F-F4155B931267}"/>
              </a:ext>
            </a:extLst>
          </p:cNvPr>
          <p:cNvSpPr txBox="1"/>
          <p:nvPr/>
        </p:nvSpPr>
        <p:spPr>
          <a:xfrm>
            <a:off x="530942" y="1526294"/>
            <a:ext cx="880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①②③のうち、正しいと思うもの一つをお選びください。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835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52DBBD-08C9-484C-AF21-42B9B16D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回答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F57A5-D632-4A61-A4D7-2FFF36233521}"/>
              </a:ext>
            </a:extLst>
          </p:cNvPr>
          <p:cNvSpPr txBox="1"/>
          <p:nvPr/>
        </p:nvSpPr>
        <p:spPr>
          <a:xfrm>
            <a:off x="564929" y="990421"/>
            <a:ext cx="836225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③アドレスを確認し、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メール内のリンクはクリックしない。</a:t>
            </a:r>
            <a:endParaRPr kumimoji="1" lang="en-US" altLang="ja-JP" sz="28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192254-2DB6-42ED-B7CD-695C4A0F2CDE}"/>
              </a:ext>
            </a:extLst>
          </p:cNvPr>
          <p:cNvSpPr txBox="1"/>
          <p:nvPr/>
        </p:nvSpPr>
        <p:spPr>
          <a:xfrm>
            <a:off x="245098" y="2753525"/>
            <a:ext cx="9539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そもそもカード会社や銀行、ショッピングサイト、宅配業者が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メールやショートメッセージで個人情報を求めることはありません。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利用した覚えのないカード会社・宅配業者・ショッピングサイト・有料サイトなどからのメールは、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すべて偽物</a:t>
            </a:r>
            <a:r>
              <a:rPr kumimoji="1" lang="ja-JP" altLang="en-US" sz="2400" dirty="0">
                <a:latin typeface="+mn-ea"/>
              </a:rPr>
              <a:t>です。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たとえ本物とそっくりのアドレスでも無視しましょう。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偽サイトも本物とそっくりに作られており、見分けがつかない場合があります。メールやメッセージに貼り付けられている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リンクを</a:t>
            </a:r>
            <a:endParaRPr kumimoji="1" lang="en-US" altLang="ja-JP" sz="2400" b="1" u="sng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クリックしてはいけません</a:t>
            </a:r>
            <a:r>
              <a:rPr kumimoji="1" lang="ja-JP" altLang="en-US" sz="2400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211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0583AA-41B5-4994-87E3-C912331ED0C9}"/>
              </a:ext>
            </a:extLst>
          </p:cNvPr>
          <p:cNvSpPr txBox="1"/>
          <p:nvPr/>
        </p:nvSpPr>
        <p:spPr>
          <a:xfrm>
            <a:off x="609599" y="4863329"/>
            <a:ext cx="89114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制作　　　　：徳島県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アドバイザー：（公財）</a:t>
            </a:r>
            <a:r>
              <a:rPr lang="en-US" altLang="ja-JP" dirty="0">
                <a:latin typeface="+mn-ea"/>
              </a:rPr>
              <a:t>e</a:t>
            </a:r>
            <a:r>
              <a:rPr lang="ja-JP" altLang="en-US" dirty="0">
                <a:latin typeface="+mn-ea"/>
              </a:rPr>
              <a:t>－とくしま推進財団　シニアアドバイザー　籔内祥司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協力　　　　：徳島県警察本部生活安全企画課</a:t>
            </a:r>
          </a:p>
        </p:txBody>
      </p:sp>
    </p:spTree>
    <p:extLst>
      <p:ext uri="{BB962C8B-B14F-4D97-AF65-F5344CB8AC3E}">
        <p14:creationId xmlns:p14="http://schemas.microsoft.com/office/powerpoint/2010/main" val="1929317083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マーキー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216</TotalTime>
  <Words>499</Words>
  <Application>Microsoft Office PowerPoint</Application>
  <PresentationFormat>A4 210 x 297 mm</PresentationFormat>
  <Paragraphs>66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メイリオ</vt:lpstr>
      <vt:lpstr>Calibri</vt:lpstr>
      <vt:lpstr>Corbel</vt:lpstr>
      <vt:lpstr>基礎</vt:lpstr>
      <vt:lpstr>～安全に利用しよう、スマホ・インターネット～  フィッシング詐欺に気をつけよう</vt:lpstr>
      <vt:lpstr>クレジットカード情報を盗むのが、フィッシング詐欺！</vt:lpstr>
      <vt:lpstr>URLやリンクをクリックしてはいけません！</vt:lpstr>
      <vt:lpstr>カード情報を入力してはいけません！</vt:lpstr>
      <vt:lpstr>迷ったらすぐにカード会社や相談窓口に相談を</vt:lpstr>
      <vt:lpstr>カード会社から「カードの不正利用」のメールが！ あなたはどうすればよいですか？</vt:lpstr>
      <vt:lpstr>回答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かしこく利用しよう、スマホ・インターネット  ～無料アプリに注意しよう～</dc:title>
  <dc:creator>八木 大</dc:creator>
  <cp:lastModifiedBy>八木 大</cp:lastModifiedBy>
  <cp:revision>29</cp:revision>
  <dcterms:created xsi:type="dcterms:W3CDTF">2022-02-22T01:33:56Z</dcterms:created>
  <dcterms:modified xsi:type="dcterms:W3CDTF">2022-03-25T00:58:00Z</dcterms:modified>
</cp:coreProperties>
</file>