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78" r:id="rId2"/>
    <p:sldMasterId id="2147483791" r:id="rId3"/>
    <p:sldMasterId id="2147483803" r:id="rId4"/>
    <p:sldMasterId id="2147483821" r:id="rId5"/>
    <p:sldMasterId id="2147483833" r:id="rId6"/>
    <p:sldMasterId id="2147483845" r:id="rId7"/>
    <p:sldMasterId id="2147483869" r:id="rId8"/>
  </p:sldMasterIdLst>
  <p:notesMasterIdLst>
    <p:notesMasterId r:id="rId42"/>
  </p:notesMasterIdLst>
  <p:handoutMasterIdLst>
    <p:handoutMasterId r:id="rId43"/>
  </p:handoutMasterIdLst>
  <p:sldIdLst>
    <p:sldId id="1272" r:id="rId9"/>
    <p:sldId id="1232" r:id="rId10"/>
    <p:sldId id="1128" r:id="rId11"/>
    <p:sldId id="1170" r:id="rId12"/>
    <p:sldId id="1123" r:id="rId13"/>
    <p:sldId id="1146" r:id="rId14"/>
    <p:sldId id="1266" r:id="rId15"/>
    <p:sldId id="1205" r:id="rId16"/>
    <p:sldId id="1160" r:id="rId17"/>
    <p:sldId id="1217" r:id="rId18"/>
    <p:sldId id="1159" r:id="rId19"/>
    <p:sldId id="785" r:id="rId20"/>
    <p:sldId id="1274" r:id="rId21"/>
    <p:sldId id="1218" r:id="rId22"/>
    <p:sldId id="1169" r:id="rId23"/>
    <p:sldId id="1281" r:id="rId24"/>
    <p:sldId id="1279" r:id="rId25"/>
    <p:sldId id="1207" r:id="rId26"/>
    <p:sldId id="1273" r:id="rId27"/>
    <p:sldId id="446" r:id="rId28"/>
    <p:sldId id="781" r:id="rId29"/>
    <p:sldId id="1275" r:id="rId30"/>
    <p:sldId id="1238" r:id="rId31"/>
    <p:sldId id="1091" r:id="rId32"/>
    <p:sldId id="1263" r:id="rId33"/>
    <p:sldId id="1166" r:id="rId34"/>
    <p:sldId id="1167" r:id="rId35"/>
    <p:sldId id="1276" r:id="rId36"/>
    <p:sldId id="1220" r:id="rId37"/>
    <p:sldId id="1277" r:id="rId38"/>
    <p:sldId id="1240" r:id="rId39"/>
    <p:sldId id="1262" r:id="rId40"/>
    <p:sldId id="1198" r:id="rId4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徳島県 消費者情報センター" initials="徳島県" lastIdx="10" clrIdx="0">
    <p:extLst>
      <p:ext uri="{19B8F6BF-5375-455C-9EA6-DF929625EA0E}">
        <p15:presenceInfo xmlns:p15="http://schemas.microsoft.com/office/powerpoint/2012/main" userId="1fcded4a4e699f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66"/>
    <a:srgbClr val="0066CC"/>
    <a:srgbClr val="00FF00"/>
    <a:srgbClr val="99FFCC"/>
    <a:srgbClr val="FF00FF"/>
    <a:srgbClr val="CC00FF"/>
    <a:srgbClr val="CCECFF"/>
    <a:srgbClr val="FF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61" autoAdjust="0"/>
    <p:restoredTop sz="63705" autoAdjust="0"/>
  </p:normalViewPr>
  <p:slideViewPr>
    <p:cSldViewPr>
      <p:cViewPr varScale="1">
        <p:scale>
          <a:sx n="55" d="100"/>
          <a:sy n="55" d="100"/>
        </p:scale>
        <p:origin x="1138" y="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3269" y="34"/>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99BD2A-6A0B-448A-9022-DD0773F2B0AC}" type="doc">
      <dgm:prSet loTypeId="urn:microsoft.com/office/officeart/2005/8/layout/chevron1" loCatId="process" qsTypeId="urn:microsoft.com/office/officeart/2005/8/quickstyle/3d1" qsCatId="3D" csTypeId="urn:microsoft.com/office/officeart/2005/8/colors/colorful4" csCatId="colorful" phldr="1"/>
      <dgm:spPr/>
    </dgm:pt>
    <dgm:pt modelId="{E09FF965-9281-4314-91C2-94038D9A082B}">
      <dgm:prSet phldrT="[テキスト]" custT="1"/>
      <dgm:spPr/>
      <dgm:t>
        <a:bodyPr/>
        <a:lstStyle/>
        <a:p>
          <a:r>
            <a:rPr kumimoji="1" lang="ja-JP" altLang="en-US" sz="3600" b="1" dirty="0">
              <a:latin typeface="ＤＦ平成明朝体W7" panose="02020709000000000000" pitchFamily="17" charset="-128"/>
              <a:ea typeface="ＤＦ平成明朝体W7" panose="02020709000000000000" pitchFamily="17" charset="-128"/>
            </a:rPr>
            <a:t>前払い</a:t>
          </a:r>
        </a:p>
      </dgm:t>
    </dgm:pt>
    <dgm:pt modelId="{47C82E22-2DE1-4439-8B4C-B339CD91EF86}" type="parTrans" cxnId="{2C28E9D7-89D8-4BC7-8518-2373B7118D69}">
      <dgm:prSet/>
      <dgm:spPr/>
      <dgm:t>
        <a:bodyPr/>
        <a:lstStyle/>
        <a:p>
          <a:endParaRPr kumimoji="1" lang="ja-JP" altLang="en-US"/>
        </a:p>
      </dgm:t>
    </dgm:pt>
    <dgm:pt modelId="{83136134-FA70-4F5F-929B-AEAFD1546A91}" type="sibTrans" cxnId="{2C28E9D7-89D8-4BC7-8518-2373B7118D69}">
      <dgm:prSet/>
      <dgm:spPr/>
      <dgm:t>
        <a:bodyPr/>
        <a:lstStyle/>
        <a:p>
          <a:endParaRPr kumimoji="1" lang="ja-JP" altLang="en-US"/>
        </a:p>
      </dgm:t>
    </dgm:pt>
    <dgm:pt modelId="{E6652AB7-2D26-4AE2-BF32-412020F004F2}">
      <dgm:prSet phldrT="[テキスト]" custT="1"/>
      <dgm:spPr/>
      <dgm:t>
        <a:bodyPr/>
        <a:lstStyle/>
        <a:p>
          <a:r>
            <a:rPr kumimoji="1" lang="ja-JP" altLang="en-US" sz="3200" b="1" dirty="0">
              <a:latin typeface="ＤＦ平成明朝体W7" panose="02020709000000000000" pitchFamily="17" charset="-128"/>
              <a:ea typeface="ＤＦ平成明朝体W7" panose="02020709000000000000" pitchFamily="17" charset="-128"/>
            </a:rPr>
            <a:t>即時払い</a:t>
          </a:r>
        </a:p>
      </dgm:t>
    </dgm:pt>
    <dgm:pt modelId="{9BF6247B-D74A-4313-A266-AD435C935541}" type="parTrans" cxnId="{4C119911-39C3-4620-8045-C26FD2E344A4}">
      <dgm:prSet/>
      <dgm:spPr/>
      <dgm:t>
        <a:bodyPr/>
        <a:lstStyle/>
        <a:p>
          <a:endParaRPr kumimoji="1" lang="ja-JP" altLang="en-US"/>
        </a:p>
      </dgm:t>
    </dgm:pt>
    <dgm:pt modelId="{4A40D3D5-8373-4D57-84E0-05E6DDD56850}" type="sibTrans" cxnId="{4C119911-39C3-4620-8045-C26FD2E344A4}">
      <dgm:prSet/>
      <dgm:spPr/>
      <dgm:t>
        <a:bodyPr/>
        <a:lstStyle/>
        <a:p>
          <a:endParaRPr kumimoji="1" lang="ja-JP" altLang="en-US"/>
        </a:p>
      </dgm:t>
    </dgm:pt>
    <dgm:pt modelId="{5127A674-40CF-4DD0-A38A-5182948FB082}">
      <dgm:prSet phldrT="[テキスト]" custT="1"/>
      <dgm:spPr>
        <a:gradFill rotWithShape="0">
          <a:gsLst>
            <a:gs pos="100000">
              <a:srgbClr val="FF3300"/>
            </a:gs>
            <a:gs pos="32000">
              <a:srgbClr val="D60093"/>
            </a:gs>
          </a:gsLst>
        </a:gradFill>
      </dgm:spPr>
      <dgm:t>
        <a:bodyPr/>
        <a:lstStyle/>
        <a:p>
          <a:r>
            <a:rPr kumimoji="1" lang="ja-JP" altLang="en-US" sz="3600" b="1" dirty="0">
              <a:latin typeface="ＤＦ平成明朝体W7" panose="02020709000000000000" pitchFamily="17" charset="-128"/>
              <a:ea typeface="ＤＦ平成明朝体W7" panose="02020709000000000000" pitchFamily="17" charset="-128"/>
            </a:rPr>
            <a:t>後払い</a:t>
          </a:r>
        </a:p>
      </dgm:t>
    </dgm:pt>
    <dgm:pt modelId="{FFB0E9DF-2152-4B47-BDDC-EAC37D69DC27}" type="parTrans" cxnId="{D1D7055C-94ED-4FBA-B560-C954FC2055DB}">
      <dgm:prSet/>
      <dgm:spPr/>
      <dgm:t>
        <a:bodyPr/>
        <a:lstStyle/>
        <a:p>
          <a:endParaRPr kumimoji="1" lang="ja-JP" altLang="en-US"/>
        </a:p>
      </dgm:t>
    </dgm:pt>
    <dgm:pt modelId="{A080FFA5-B685-454A-B200-66AA0C42B0AE}" type="sibTrans" cxnId="{D1D7055C-94ED-4FBA-B560-C954FC2055DB}">
      <dgm:prSet/>
      <dgm:spPr/>
      <dgm:t>
        <a:bodyPr/>
        <a:lstStyle/>
        <a:p>
          <a:endParaRPr kumimoji="1" lang="ja-JP" altLang="en-US"/>
        </a:p>
      </dgm:t>
    </dgm:pt>
    <dgm:pt modelId="{11742116-C07A-40FB-902A-BB155D896237}" type="pres">
      <dgm:prSet presAssocID="{7599BD2A-6A0B-448A-9022-DD0773F2B0AC}" presName="Name0" presStyleCnt="0">
        <dgm:presLayoutVars>
          <dgm:dir/>
          <dgm:animLvl val="lvl"/>
          <dgm:resizeHandles val="exact"/>
        </dgm:presLayoutVars>
      </dgm:prSet>
      <dgm:spPr/>
    </dgm:pt>
    <dgm:pt modelId="{5D2B7525-12A5-4350-BBD0-64D4DFD677FA}" type="pres">
      <dgm:prSet presAssocID="{E09FF965-9281-4314-91C2-94038D9A082B}" presName="parTxOnly" presStyleLbl="node1" presStyleIdx="0" presStyleCnt="3" custScaleX="110424" custLinFactX="-9284" custLinFactNeighborX="-100000" custLinFactNeighborY="-3355">
        <dgm:presLayoutVars>
          <dgm:chMax val="0"/>
          <dgm:chPref val="0"/>
          <dgm:bulletEnabled val="1"/>
        </dgm:presLayoutVars>
      </dgm:prSet>
      <dgm:spPr/>
    </dgm:pt>
    <dgm:pt modelId="{172673DB-4B1C-4E26-BE36-EFA7EBB77DF9}" type="pres">
      <dgm:prSet presAssocID="{83136134-FA70-4F5F-929B-AEAFD1546A91}" presName="parTxOnlySpace" presStyleCnt="0"/>
      <dgm:spPr/>
    </dgm:pt>
    <dgm:pt modelId="{F070486B-6D88-49BB-AD8E-5E5CC5114B8B}" type="pres">
      <dgm:prSet presAssocID="{E6652AB7-2D26-4AE2-BF32-412020F004F2}" presName="parTxOnly" presStyleLbl="node1" presStyleIdx="1" presStyleCnt="3" custScaleX="139256" custLinFactY="-15045" custLinFactNeighborY="-100000">
        <dgm:presLayoutVars>
          <dgm:chMax val="0"/>
          <dgm:chPref val="0"/>
          <dgm:bulletEnabled val="1"/>
        </dgm:presLayoutVars>
      </dgm:prSet>
      <dgm:spPr/>
    </dgm:pt>
    <dgm:pt modelId="{28DD4B03-0B34-4D43-AAB9-73DDAE903C45}" type="pres">
      <dgm:prSet presAssocID="{4A40D3D5-8373-4D57-84E0-05E6DDD56850}" presName="parTxOnlySpace" presStyleCnt="0"/>
      <dgm:spPr/>
    </dgm:pt>
    <dgm:pt modelId="{CA24EF57-EE6D-43FA-B4BF-5039373426E3}" type="pres">
      <dgm:prSet presAssocID="{5127A674-40CF-4DD0-A38A-5182948FB082}" presName="parTxOnly" presStyleLbl="node1" presStyleIdx="2" presStyleCnt="3" custScaleX="121884" custLinFactNeighborX="-7827" custLinFactNeighborY="1527">
        <dgm:presLayoutVars>
          <dgm:chMax val="0"/>
          <dgm:chPref val="0"/>
          <dgm:bulletEnabled val="1"/>
        </dgm:presLayoutVars>
      </dgm:prSet>
      <dgm:spPr/>
    </dgm:pt>
  </dgm:ptLst>
  <dgm:cxnLst>
    <dgm:cxn modelId="{C61ED30B-AA91-4B5B-BF2E-4BD910D6513A}" type="presOf" srcId="{5127A674-40CF-4DD0-A38A-5182948FB082}" destId="{CA24EF57-EE6D-43FA-B4BF-5039373426E3}" srcOrd="0" destOrd="0" presId="urn:microsoft.com/office/officeart/2005/8/layout/chevron1"/>
    <dgm:cxn modelId="{4C119911-39C3-4620-8045-C26FD2E344A4}" srcId="{7599BD2A-6A0B-448A-9022-DD0773F2B0AC}" destId="{E6652AB7-2D26-4AE2-BF32-412020F004F2}" srcOrd="1" destOrd="0" parTransId="{9BF6247B-D74A-4313-A266-AD435C935541}" sibTransId="{4A40D3D5-8373-4D57-84E0-05E6DDD56850}"/>
    <dgm:cxn modelId="{1A15F738-4084-4128-B60E-630732B0C7E6}" type="presOf" srcId="{E09FF965-9281-4314-91C2-94038D9A082B}" destId="{5D2B7525-12A5-4350-BBD0-64D4DFD677FA}" srcOrd="0" destOrd="0" presId="urn:microsoft.com/office/officeart/2005/8/layout/chevron1"/>
    <dgm:cxn modelId="{D1D7055C-94ED-4FBA-B560-C954FC2055DB}" srcId="{7599BD2A-6A0B-448A-9022-DD0773F2B0AC}" destId="{5127A674-40CF-4DD0-A38A-5182948FB082}" srcOrd="2" destOrd="0" parTransId="{FFB0E9DF-2152-4B47-BDDC-EAC37D69DC27}" sibTransId="{A080FFA5-B685-454A-B200-66AA0C42B0AE}"/>
    <dgm:cxn modelId="{EF830CC3-057F-4091-A045-2B6B9E7C4538}" type="presOf" srcId="{E6652AB7-2D26-4AE2-BF32-412020F004F2}" destId="{F070486B-6D88-49BB-AD8E-5E5CC5114B8B}" srcOrd="0" destOrd="0" presId="urn:microsoft.com/office/officeart/2005/8/layout/chevron1"/>
    <dgm:cxn modelId="{2C28E9D7-89D8-4BC7-8518-2373B7118D69}" srcId="{7599BD2A-6A0B-448A-9022-DD0773F2B0AC}" destId="{E09FF965-9281-4314-91C2-94038D9A082B}" srcOrd="0" destOrd="0" parTransId="{47C82E22-2DE1-4439-8B4C-B339CD91EF86}" sibTransId="{83136134-FA70-4F5F-929B-AEAFD1546A91}"/>
    <dgm:cxn modelId="{2720DAF1-A3DC-4F4E-9FD7-3FB5D7D3E331}" type="presOf" srcId="{7599BD2A-6A0B-448A-9022-DD0773F2B0AC}" destId="{11742116-C07A-40FB-902A-BB155D896237}" srcOrd="0" destOrd="0" presId="urn:microsoft.com/office/officeart/2005/8/layout/chevron1"/>
    <dgm:cxn modelId="{74F1202F-8365-43B3-98D5-91D82C6997AF}" type="presParOf" srcId="{11742116-C07A-40FB-902A-BB155D896237}" destId="{5D2B7525-12A5-4350-BBD0-64D4DFD677FA}" srcOrd="0" destOrd="0" presId="urn:microsoft.com/office/officeart/2005/8/layout/chevron1"/>
    <dgm:cxn modelId="{833783DC-709A-4D24-9B4B-727D0604358E}" type="presParOf" srcId="{11742116-C07A-40FB-902A-BB155D896237}" destId="{172673DB-4B1C-4E26-BE36-EFA7EBB77DF9}" srcOrd="1" destOrd="0" presId="urn:microsoft.com/office/officeart/2005/8/layout/chevron1"/>
    <dgm:cxn modelId="{49735EC6-FEC9-403E-A3F3-237B74FC005E}" type="presParOf" srcId="{11742116-C07A-40FB-902A-BB155D896237}" destId="{F070486B-6D88-49BB-AD8E-5E5CC5114B8B}" srcOrd="2" destOrd="0" presId="urn:microsoft.com/office/officeart/2005/8/layout/chevron1"/>
    <dgm:cxn modelId="{E44F04ED-B1E3-4A6F-A431-EDDEB1919F71}" type="presParOf" srcId="{11742116-C07A-40FB-902A-BB155D896237}" destId="{28DD4B03-0B34-4D43-AAB9-73DDAE903C45}" srcOrd="3" destOrd="0" presId="urn:microsoft.com/office/officeart/2005/8/layout/chevron1"/>
    <dgm:cxn modelId="{576CC8E8-D4BB-4E49-8608-B0FA84C4CE8F}" type="presParOf" srcId="{11742116-C07A-40FB-902A-BB155D896237}" destId="{CA24EF57-EE6D-43FA-B4BF-5039373426E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B7525-12A5-4350-BBD0-64D4DFD677FA}">
      <dsp:nvSpPr>
        <dsp:cNvPr id="0" name=""/>
        <dsp:cNvSpPr/>
      </dsp:nvSpPr>
      <dsp:spPr>
        <a:xfrm>
          <a:off x="0" y="0"/>
          <a:ext cx="2313396" cy="690340"/>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dirty="0">
              <a:latin typeface="ＤＦ平成明朝体W7" panose="02020709000000000000" pitchFamily="17" charset="-128"/>
              <a:ea typeface="ＤＦ平成明朝体W7" panose="02020709000000000000" pitchFamily="17" charset="-128"/>
            </a:rPr>
            <a:t>前払い</a:t>
          </a:r>
        </a:p>
      </dsp:txBody>
      <dsp:txXfrm>
        <a:off x="345170" y="0"/>
        <a:ext cx="1623056" cy="690340"/>
      </dsp:txXfrm>
    </dsp:sp>
    <dsp:sp modelId="{F070486B-6D88-49BB-AD8E-5E5CC5114B8B}">
      <dsp:nvSpPr>
        <dsp:cNvPr id="0" name=""/>
        <dsp:cNvSpPr/>
      </dsp:nvSpPr>
      <dsp:spPr>
        <a:xfrm>
          <a:off x="2107310" y="0"/>
          <a:ext cx="2917430" cy="690340"/>
        </a:xfrm>
        <a:prstGeom prst="chevron">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dirty="0">
              <a:latin typeface="ＤＦ平成明朝体W7" panose="02020709000000000000" pitchFamily="17" charset="-128"/>
              <a:ea typeface="ＤＦ平成明朝体W7" panose="02020709000000000000" pitchFamily="17" charset="-128"/>
            </a:rPr>
            <a:t>即時払い</a:t>
          </a:r>
        </a:p>
      </dsp:txBody>
      <dsp:txXfrm>
        <a:off x="2452480" y="0"/>
        <a:ext cx="2227090" cy="690340"/>
      </dsp:txXfrm>
    </dsp:sp>
    <dsp:sp modelId="{CA24EF57-EE6D-43FA-B4BF-5039373426E3}">
      <dsp:nvSpPr>
        <dsp:cNvPr id="0" name=""/>
        <dsp:cNvSpPr/>
      </dsp:nvSpPr>
      <dsp:spPr>
        <a:xfrm>
          <a:off x="4798842" y="0"/>
          <a:ext cx="2553485" cy="690340"/>
        </a:xfrm>
        <a:prstGeom prst="chevron">
          <a:avLst/>
        </a:prstGeom>
        <a:gradFill rotWithShape="0">
          <a:gsLst>
            <a:gs pos="100000">
              <a:srgbClr val="FF3300"/>
            </a:gs>
            <a:gs pos="32000">
              <a:srgbClr val="D60093"/>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dirty="0">
              <a:latin typeface="ＤＦ平成明朝体W7" panose="02020709000000000000" pitchFamily="17" charset="-128"/>
              <a:ea typeface="ＤＦ平成明朝体W7" panose="02020709000000000000" pitchFamily="17" charset="-128"/>
            </a:rPr>
            <a:t>後払い</a:t>
          </a:r>
        </a:p>
      </dsp:txBody>
      <dsp:txXfrm>
        <a:off x="5144012" y="0"/>
        <a:ext cx="1863145" cy="6903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19413" cy="493712"/>
          </a:xfrm>
          <a:prstGeom prst="rect">
            <a:avLst/>
          </a:prstGeom>
        </p:spPr>
        <p:txBody>
          <a:bodyPr vert="horz" lIns="91440" tIns="45720" rIns="91440" bIns="45720" rtlCol="0"/>
          <a:lstStyle>
            <a:lvl1pPr algn="l">
              <a:defRPr sz="1200"/>
            </a:lvl1pPr>
          </a:lstStyle>
          <a:p>
            <a:endParaRPr kumimoji="1" lang="ja-JP" altLang="en-US" dirty="0"/>
          </a:p>
        </p:txBody>
      </p:sp>
      <p:sp>
        <p:nvSpPr>
          <p:cNvPr id="5" name="スライド番号プレースホルダ 4"/>
          <p:cNvSpPr>
            <a:spLocks noGrp="1"/>
          </p:cNvSpPr>
          <p:nvPr>
            <p:ph type="sldNum" sz="quarter" idx="3"/>
          </p:nvPr>
        </p:nvSpPr>
        <p:spPr>
          <a:xfrm>
            <a:off x="3814763" y="9371015"/>
            <a:ext cx="2919412" cy="493712"/>
          </a:xfrm>
          <a:prstGeom prst="rect">
            <a:avLst/>
          </a:prstGeom>
        </p:spPr>
        <p:txBody>
          <a:bodyPr vert="horz" lIns="91440" tIns="45720" rIns="91440" bIns="45720" rtlCol="0" anchor="b"/>
          <a:lstStyle>
            <a:lvl1pPr algn="r">
              <a:defRPr sz="1200"/>
            </a:lvl1pPr>
          </a:lstStyle>
          <a:p>
            <a:fld id="{B6BD5B3B-EAAE-43F8-83A0-AF4272F805E9}" type="slidenum">
              <a:rPr kumimoji="1" lang="ja-JP" altLang="en-US" smtClean="0"/>
              <a:pPr/>
              <a:t>‹#›</a:t>
            </a:fld>
            <a:endParaRPr kumimoji="1" lang="ja-JP" altLang="en-US"/>
          </a:p>
        </p:txBody>
      </p:sp>
      <p:sp>
        <p:nvSpPr>
          <p:cNvPr id="6" name="フッター プレースホルダ 5"/>
          <p:cNvSpPr>
            <a:spLocks noGrp="1"/>
          </p:cNvSpPr>
          <p:nvPr>
            <p:ph type="ftr" sz="quarter" idx="2"/>
          </p:nvPr>
        </p:nvSpPr>
        <p:spPr>
          <a:xfrm>
            <a:off x="1" y="9371014"/>
            <a:ext cx="2919413" cy="493712"/>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18831" cy="49331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5" y="0"/>
            <a:ext cx="2918831" cy="493315"/>
          </a:xfrm>
          <a:prstGeom prst="rect">
            <a:avLst/>
          </a:prstGeom>
        </p:spPr>
        <p:txBody>
          <a:bodyPr vert="horz" lIns="91440" tIns="45720" rIns="91440" bIns="45720" rtlCol="0"/>
          <a:lstStyle>
            <a:lvl1pPr algn="r">
              <a:defRPr sz="1200"/>
            </a:lvl1pPr>
          </a:lstStyle>
          <a:p>
            <a:fld id="{4D8529E7-AB22-4434-9150-85CC099FBBA7}" type="datetime1">
              <a:rPr kumimoji="1" lang="ja-JP" altLang="en-US" smtClean="0"/>
              <a:t>2022/3/6</a:t>
            </a:fld>
            <a:endParaRPr kumimoji="1" lang="ja-JP" altLang="en-US"/>
          </a:p>
        </p:txBody>
      </p:sp>
      <p:sp>
        <p:nvSpPr>
          <p:cNvPr id="4" name="スライド イメージ プレースホルダ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500"/>
            <a:ext cx="5388610" cy="443984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2" y="9371285"/>
            <a:ext cx="2918831" cy="49331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5" y="9371285"/>
            <a:ext cx="2918831" cy="493315"/>
          </a:xfrm>
          <a:prstGeom prst="rect">
            <a:avLst/>
          </a:prstGeom>
        </p:spPr>
        <p:txBody>
          <a:bodyPr vert="horz" lIns="91440" tIns="45720" rIns="91440" bIns="45720" rtlCol="0" anchor="b"/>
          <a:lstStyle>
            <a:lvl1pPr algn="r">
              <a:defRPr sz="1200"/>
            </a:lvl1pPr>
          </a:lstStyle>
          <a:p>
            <a:fld id="{27E3668E-D847-4D64-B278-F5B96A184061}"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成年年齢は１８歳へ</a:t>
            </a:r>
            <a:endParaRPr kumimoji="1" lang="en-US" altLang="ja-JP" dirty="0"/>
          </a:p>
          <a:p>
            <a:r>
              <a:rPr kumimoji="1" lang="ja-JP" altLang="en-US" dirty="0"/>
              <a:t>～消費生活から考える自立と責任～</a:t>
            </a:r>
            <a:endParaRPr kumimoji="1" lang="en-US" altLang="ja-JP" dirty="0"/>
          </a:p>
          <a:p>
            <a:endParaRPr kumimoji="1" lang="en-US" altLang="ja-JP" dirty="0"/>
          </a:p>
          <a:p>
            <a:r>
              <a:rPr kumimoji="1" lang="ja-JP" altLang="en-US" dirty="0"/>
              <a:t>民法改正ともなう成年年齢引下げについて</a:t>
            </a:r>
            <a:endParaRPr kumimoji="1" lang="en-US" altLang="ja-JP" dirty="0"/>
          </a:p>
          <a:p>
            <a:r>
              <a:rPr kumimoji="1" lang="ja-JP" altLang="en-US" dirty="0"/>
              <a:t>４つのポイントにそってお話しさせていただきます。</a:t>
            </a:r>
            <a:endParaRPr kumimoji="1" lang="en-US" altLang="ja-JP" dirty="0"/>
          </a:p>
          <a:p>
            <a:endParaRPr kumimoji="1" lang="en-US" altLang="ja-JP" dirty="0"/>
          </a:p>
          <a:p>
            <a:r>
              <a:rPr kumimoji="1" lang="ja-JP" altLang="en-US" dirty="0"/>
              <a:t>★</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dirty="0"/>
              <a:t>★</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900909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従来より，未成年者は契約についての知識や社会経験が不足していて未熟？な部分があり</a:t>
            </a:r>
            <a:endParaRPr kumimoji="1" lang="en-US" altLang="ja-JP" dirty="0"/>
          </a:p>
          <a:p>
            <a:r>
              <a:rPr kumimoji="1" lang="ja-JP" altLang="en-US" dirty="0"/>
              <a:t>これを保護するため</a:t>
            </a:r>
            <a:endParaRPr kumimoji="1" lang="en-US" altLang="ja-JP" dirty="0"/>
          </a:p>
          <a:p>
            <a:r>
              <a:rPr kumimoji="1" lang="ja-JP" altLang="en-US" dirty="0"/>
              <a:t>★未成年者が保護者等法定代理人の同意を得ずに行った契約を取り消すことができます</a:t>
            </a:r>
            <a:endParaRPr kumimoji="1" lang="en-US" altLang="ja-JP" dirty="0"/>
          </a:p>
          <a:p>
            <a:endParaRPr kumimoji="1" lang="en-US" altLang="ja-JP" dirty="0"/>
          </a:p>
          <a:p>
            <a:r>
              <a:rPr kumimoji="1" lang="ja-JP" altLang="en-US" dirty="0"/>
              <a:t>★これを未成年者取消権　といいます</a:t>
            </a:r>
            <a:endParaRPr kumimoji="1" lang="en-US" altLang="ja-JP" dirty="0"/>
          </a:p>
          <a:p>
            <a:r>
              <a:rPr kumimoji="1" lang="ja-JP" altLang="en-US" dirty="0"/>
              <a:t>★</a:t>
            </a:r>
            <a:endParaRPr kumimoji="1" lang="en-US" altLang="ja-JP" dirty="0"/>
          </a:p>
          <a:p>
            <a:endParaRPr kumimoji="1" lang="ja-JP" altLang="en-US" dirty="0"/>
          </a:p>
        </p:txBody>
      </p:sp>
    </p:spTree>
    <p:extLst>
      <p:ext uri="{BB962C8B-B14F-4D97-AF65-F5344CB8AC3E}">
        <p14:creationId xmlns:p14="http://schemas.microsoft.com/office/powerpoint/2010/main" val="66882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未成年者取消権のもつ大きな機能を２点紹介します</a:t>
            </a:r>
            <a:endParaRPr kumimoji="1" lang="en-US" altLang="ja-JP" dirty="0"/>
          </a:p>
          <a:p>
            <a:endParaRPr kumimoji="1" lang="en-US" altLang="ja-JP" dirty="0"/>
          </a:p>
          <a:p>
            <a:r>
              <a:rPr kumimoji="1" lang="ja-JP" altLang="en-US" dirty="0"/>
              <a:t>★１点目は　後戻りできる　ということです。　年齢が，未成年である　という　　誰が見ても明らかである　ことを　理由に　契約を　取り消すことができます</a:t>
            </a:r>
            <a:endParaRPr kumimoji="1" lang="en-US" altLang="ja-JP" dirty="0"/>
          </a:p>
          <a:p>
            <a:r>
              <a:rPr kumimoji="1" lang="ja-JP" altLang="en-US" dirty="0"/>
              <a:t>　</a:t>
            </a:r>
            <a:endParaRPr kumimoji="1" lang="en-US" altLang="ja-JP" dirty="0"/>
          </a:p>
          <a:p>
            <a:r>
              <a:rPr kumimoji="1" lang="ja-JP" altLang="en-US" dirty="0"/>
              <a:t>★また，未成年者取消し権　があるため　</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はじめから未成年者を勧誘のターゲットとしないという「</a:t>
            </a:r>
            <a:r>
              <a:rPr kumimoji="1" lang="ja-JP" altLang="en-US" dirty="0"/>
              <a:t>防波堤」　となって　いた側面があります　。★</a:t>
            </a:r>
            <a:endParaRPr kumimoji="1" lang="en-US" altLang="ja-JP" dirty="0"/>
          </a:p>
          <a:p>
            <a:r>
              <a:rPr kumimoji="1" lang="ja-JP" altLang="en-US" dirty="0"/>
              <a:t>　　　　　　　　　　　　　　　</a:t>
            </a:r>
            <a:endParaRPr kumimoji="1" lang="en-US" altLang="ja-JP" dirty="0"/>
          </a:p>
        </p:txBody>
      </p:sp>
    </p:spTree>
    <p:extLst>
      <p:ext uri="{BB962C8B-B14F-4D97-AF65-F5344CB8AC3E}">
        <p14:creationId xmlns:p14="http://schemas.microsoft.com/office/powerpoint/2010/main" val="1123522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しかし，未成年でなくなっても　あきらめずに消費生活センターに御相談ください</a:t>
            </a:r>
            <a:endParaRPr kumimoji="1" lang="en-US" altLang="ja-JP" dirty="0"/>
          </a:p>
          <a:p>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未成年者取消権以外にも契約の取消しや解約についてはできる場合もあります。</a:t>
            </a:r>
            <a:endParaRPr kumimoji="1" lang="en-US" altLang="ja-JP" dirty="0"/>
          </a:p>
          <a:p>
            <a:endParaRPr kumimoji="1" lang="en-US" altLang="ja-JP" dirty="0"/>
          </a:p>
          <a:p>
            <a:r>
              <a:rPr kumimoji="1" lang="ja-JP" altLang="en-US" dirty="0"/>
              <a:t>「契約には　相手がいます　交渉ができることもあります」</a:t>
            </a:r>
            <a:endParaRPr kumimoji="1" lang="en-US" altLang="ja-JP" dirty="0"/>
          </a:p>
          <a:p>
            <a:endParaRPr kumimoji="1" lang="en-US" altLang="ja-JP" dirty="0"/>
          </a:p>
          <a:p>
            <a:r>
              <a:rPr kumimoji="1" lang="ja-JP" altLang="en-US" dirty="0"/>
              <a:t>とはいえ</a:t>
            </a:r>
            <a:endParaRPr kumimoji="1" lang="en-US" altLang="ja-JP" dirty="0"/>
          </a:p>
          <a:p>
            <a:r>
              <a:rPr kumimoji="1" lang="ja-JP" altLang="en-US" dirty="0"/>
              <a:t>「契約よりも解約が大変」であることに気をつけていただき，慎重によく考えて契約をお願いします。</a:t>
            </a:r>
          </a:p>
        </p:txBody>
      </p:sp>
    </p:spTree>
    <p:extLst>
      <p:ext uri="{BB962C8B-B14F-4D97-AF65-F5344CB8AC3E}">
        <p14:creationId xmlns:p14="http://schemas.microsoft.com/office/powerpoint/2010/main" val="144423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それではより具体的に</a:t>
            </a:r>
            <a:r>
              <a:rPr kumimoji="1" lang="en-US" altLang="ja-JP" dirty="0"/>
              <a:t>18</a:t>
            </a:r>
            <a:r>
              <a:rPr kumimoji="1" lang="ja-JP" altLang="en-US" dirty="0"/>
              <a:t>歳からの消費生活についてお話していきます</a:t>
            </a:r>
          </a:p>
        </p:txBody>
      </p:sp>
    </p:spTree>
    <p:extLst>
      <p:ext uri="{BB962C8B-B14F-4D97-AF65-F5344CB8AC3E}">
        <p14:creationId xmlns:p14="http://schemas.microsoft.com/office/powerpoint/2010/main" val="348292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こちらは高価な化粧品・美容品セットを購入した高校</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年生を例にしていますが</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最近では，例えば脱毛やダイエットに関するトラブルは性別に関わらず相談があります。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また</a:t>
            </a:r>
          </a:p>
          <a:p>
            <a:r>
              <a:rPr kumimoji="1" lang="ja-JP" altLang="en-US" dirty="0"/>
              <a:t>★</a:t>
            </a:r>
            <a:r>
              <a:rPr kumimoji="1" lang="en-US" altLang="ja-JP" dirty="0"/>
              <a:t>2022</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日以降は同じ高校</a:t>
            </a:r>
            <a:r>
              <a:rPr kumimoji="1" lang="en-US" altLang="ja-JP" dirty="0"/>
              <a:t>3</a:t>
            </a:r>
            <a:r>
              <a:rPr kumimoji="1" lang="ja-JP" altLang="en-US" dirty="0"/>
              <a:t>年生でも，未成年者であることを理由に契約を取り消せる生徒とそうでない生徒が混在するようになります。</a:t>
            </a:r>
            <a:endParaRPr kumimoji="1" lang="en-US" altLang="ja-JP" dirty="0"/>
          </a:p>
        </p:txBody>
      </p:sp>
    </p:spTree>
    <p:extLst>
      <p:ext uri="{BB962C8B-B14F-4D97-AF65-F5344CB8AC3E}">
        <p14:creationId xmlns:p14="http://schemas.microsoft.com/office/powerpoint/2010/main" val="380343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a:t>18</a:t>
            </a:r>
            <a:r>
              <a:rPr kumimoji="1" lang="ja-JP" altLang="en-US" dirty="0"/>
              <a:t>歳という年齢が消費生活において，今まで以上に大きな節目になるということです。</a:t>
            </a:r>
            <a:endParaRPr kumimoji="1" lang="en-US" altLang="ja-JP" dirty="0"/>
          </a:p>
          <a:p>
            <a:r>
              <a:rPr kumimoji="1" lang="ja-JP" altLang="en-US" dirty="0"/>
              <a:t>ここでは，高校卒業後の徳島県外での一人暮らしに注目してデータを紹介したいと思います。</a:t>
            </a:r>
            <a:endParaRPr kumimoji="1" lang="en-US" altLang="ja-JP" dirty="0"/>
          </a:p>
          <a:p>
            <a:r>
              <a:rPr kumimoji="1" lang="ja-JP" altLang="en-US" dirty="0"/>
              <a:t>★高校卒業後，県外企業に就職する割合は，２４．８％，つまり４人に１人です。</a:t>
            </a:r>
            <a:endParaRPr kumimoji="1" lang="en-US" altLang="ja-JP" dirty="0"/>
          </a:p>
          <a:p>
            <a:r>
              <a:rPr kumimoji="1" lang="ja-JP" altLang="en-US" dirty="0"/>
              <a:t>★高校を卒業した後，県外の大学や短大等に進学している割合は，５９．３％　５人に３人にあたります。</a:t>
            </a:r>
            <a:endParaRPr kumimoji="1" lang="en-US" altLang="ja-JP" dirty="0"/>
          </a:p>
          <a:p>
            <a:r>
              <a:rPr kumimoji="1" lang="ja-JP" altLang="en-US" dirty="0"/>
              <a:t>★全国の高校卒の初任給の平均は</a:t>
            </a:r>
            <a:r>
              <a:rPr kumimoji="1" lang="en-US" altLang="ja-JP" dirty="0"/>
              <a:t>16.7400</a:t>
            </a:r>
            <a:r>
              <a:rPr kumimoji="1" lang="ja-JP" altLang="en-US" dirty="0"/>
              <a:t>円。</a:t>
            </a:r>
            <a:endParaRPr kumimoji="1" lang="en-US" altLang="ja-JP" dirty="0"/>
          </a:p>
          <a:p>
            <a:r>
              <a:rPr kumimoji="1" lang="ja-JP" altLang="en-US" dirty="0"/>
              <a:t>全国の大学生の生活費の平均は自宅生が</a:t>
            </a:r>
            <a:r>
              <a:rPr kumimoji="1" lang="en-US" altLang="ja-JP" dirty="0"/>
              <a:t>62</a:t>
            </a:r>
            <a:r>
              <a:rPr kumimoji="1" lang="ja-JP" altLang="en-US" dirty="0"/>
              <a:t>，</a:t>
            </a:r>
            <a:r>
              <a:rPr kumimoji="1" lang="en-US" altLang="ja-JP" dirty="0"/>
              <a:t>130</a:t>
            </a:r>
            <a:r>
              <a:rPr kumimoji="1" lang="ja-JP" altLang="en-US" dirty="0"/>
              <a:t>円　下宿生が</a:t>
            </a:r>
            <a:r>
              <a:rPr kumimoji="1" lang="en-US" altLang="ja-JP" dirty="0"/>
              <a:t>121</a:t>
            </a:r>
            <a:r>
              <a:rPr kumimoji="1" lang="ja-JP" altLang="en-US" dirty="0"/>
              <a:t>，</a:t>
            </a:r>
            <a:r>
              <a:rPr kumimoji="1" lang="en-US" altLang="ja-JP" dirty="0"/>
              <a:t>180</a:t>
            </a:r>
            <a:r>
              <a:rPr kumimoji="1" lang="ja-JP" altLang="en-US" dirty="0"/>
              <a:t>円となります。</a:t>
            </a:r>
            <a:endParaRPr kumimoji="1" lang="en-US" altLang="ja-JP" dirty="0"/>
          </a:p>
          <a:p>
            <a:endParaRPr kumimoji="1" lang="en-US" altLang="ja-JP" dirty="0"/>
          </a:p>
          <a:p>
            <a:r>
              <a:rPr kumimoji="1" lang="ja-JP" altLang="en-US" dirty="0"/>
              <a:t>「一人暮らし」をはじめるということは，これらを自分で管理するということです。</a:t>
            </a:r>
            <a:endParaRPr kumimoji="1" lang="en-US" altLang="ja-JP" dirty="0"/>
          </a:p>
          <a:p>
            <a:endParaRPr kumimoji="1" lang="en-US" altLang="ja-JP" dirty="0"/>
          </a:p>
          <a:p>
            <a:r>
              <a:rPr kumimoji="1" lang="ja-JP" altLang="en-US" dirty="0"/>
              <a:t>さらに，最近では，</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64605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現金を使わない「キャッシュレス決済」が浸透してきています。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★①前払いは、前もってﾌﾟﾘﾍﾟｲﾄﾞｶｰﾄﾞを購入したり、電子マネーでカードにくり返しチャージし、何度でも支払に利用するできるものなどがあります。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★②即時払いは、では　デビットカードといわれる銀行などのキャッシュカードを買い物に使用できるようにしたものがあります。支払時にカードを提示すると、即時に口座から代金が引き落とされるしくみです。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★③後払いでは、クレジットカードがあります。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次は、スマートフォンでの支払いです。いわゆる○○ペイ　なんとかペイという名称で普及していますがスマホにアプリでクレジットカード・電子マネー・銀行口座等を登録しておき、スマホを使って支払いが出来るものがあります。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★このうち特に注意が必要なクレジットカードの利用についてお話します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9195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normAutofit/>
          </a:bodyPr>
          <a:lstStyle/>
          <a:p>
            <a:r>
              <a:rPr kumimoji="1" lang="ja-JP" altLang="en-US" dirty="0"/>
              <a:t>ポイントは３点　，　信用　確認　個人情報です</a:t>
            </a:r>
            <a:endParaRPr kumimoji="1" lang="en-US" altLang="ja-JP" dirty="0"/>
          </a:p>
          <a:p>
            <a:r>
              <a:rPr kumimoji="1" lang="ja-JP" altLang="en-US" dirty="0"/>
              <a:t>クレジットカードは後払いです。と言うことは前借り，すなわち借金と同じという自覚を持って下さい。</a:t>
            </a:r>
            <a:endParaRPr kumimoji="1" lang="en-US" altLang="ja-JP" dirty="0"/>
          </a:p>
          <a:p>
            <a:r>
              <a:rPr kumimoji="1" lang="ja-JP" altLang="en-US" dirty="0"/>
              <a:t>延滞すると個人情報信用機関に延滞情報が登録され，延滞を放置したりくりかえすと　新規にクレジットカードが作れない。　住宅や自動車のローンが組めない，スマホの分割払いができないということにもなりかねません。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続いて　支払い方法の確認について，リボ払い・分割払いの場合は手数料が発生します。また，カードを作成したときに最初から支払い方法がリボ払いの設定になっていたということもありますので，支払いの方法や毎月の支払い金額について確認をお願いし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点目は，カードの管理は適切に，利用明細は必ず確認するということです。カードが不正利用されていたり，カードに関する個人情報をネット上で入力させ収集しようとするフィッシングサイト・フィッシングメールに御注意ください。</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endParaRPr kumimoji="1" lang="en-US" altLang="ja-JP" dirty="0"/>
          </a:p>
          <a:p>
            <a:r>
              <a:rPr kumimoji="1" lang="ja-JP" altLang="en-US" dirty="0"/>
              <a:t>それでは</a:t>
            </a:r>
            <a:endParaRPr kumimoji="1" lang="en-US" altLang="ja-JP" dirty="0"/>
          </a:p>
        </p:txBody>
      </p:sp>
    </p:spTree>
    <p:extLst>
      <p:ext uri="{BB962C8B-B14F-4D97-AF65-F5344CB8AC3E}">
        <p14:creationId xmlns:p14="http://schemas.microsoft.com/office/powerpoint/2010/main" val="162465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98832A41-D29C-4BE1-8D57-3EA440E10A37}"/>
              </a:ext>
            </a:extLst>
          </p:cNvPr>
          <p:cNvSpPr>
            <a:spLocks noGrp="1"/>
          </p:cNvSpPr>
          <p:nvPr>
            <p:ph type="body" idx="1"/>
          </p:nvPr>
        </p:nvSpPr>
        <p:spPr/>
        <p:txBody>
          <a:bodyPr>
            <a:normAutofit/>
          </a:bodyPr>
          <a:lstStyle/>
          <a:p>
            <a:r>
              <a:rPr kumimoji="1" lang="ja-JP" altLang="en-US" dirty="0"/>
              <a:t>特に一人暮らしをはじめる若者がお金と上手につきあうポイントについてお話します。</a:t>
            </a:r>
            <a:endParaRPr kumimoji="1" lang="en-US" altLang="ja-JP" dirty="0"/>
          </a:p>
          <a:p>
            <a:r>
              <a:rPr kumimoji="1" lang="ja-JP" altLang="en-US" dirty="0"/>
              <a:t>まずは　自分を　コントロールする力が　必要　ということです</a:t>
            </a:r>
            <a:endParaRPr kumimoji="1" lang="en-US" altLang="ja-JP" dirty="0"/>
          </a:p>
          <a:p>
            <a:r>
              <a:rPr kumimoji="1" lang="ja-JP" altLang="en-US" dirty="0"/>
              <a:t>★</a:t>
            </a:r>
            <a:endParaRPr kumimoji="1" lang="en-US" altLang="ja-JP" dirty="0"/>
          </a:p>
          <a:p>
            <a:r>
              <a:rPr kumimoji="1" lang="ja-JP" altLang="en-US" dirty="0"/>
              <a:t>私たちの生活のなかでは家賃・食費・交通費等　どうしても必要な支出があります。</a:t>
            </a:r>
            <a:endParaRPr kumimoji="1" lang="en-US" altLang="ja-JP" dirty="0"/>
          </a:p>
          <a:p>
            <a:r>
              <a:rPr kumimoji="1" lang="ja-JP" altLang="en-US" dirty="0"/>
              <a:t>まず　それらが収入に見合ったものであるかどうか　ということ　</a:t>
            </a:r>
            <a:endParaRPr kumimoji="1" lang="en-US" altLang="ja-JP" dirty="0"/>
          </a:p>
          <a:p>
            <a:r>
              <a:rPr kumimoji="1" lang="ja-JP" altLang="en-US" dirty="0"/>
              <a:t>★</a:t>
            </a:r>
            <a:endParaRPr kumimoji="1" lang="en-US" altLang="ja-JP" dirty="0"/>
          </a:p>
          <a:p>
            <a:r>
              <a:rPr kumimoji="1" lang="ja-JP" altLang="en-US" dirty="0"/>
              <a:t>そして，趣味・遊び・娯楽など　欲求を満たすための　欲しいものや　したいことを　コントロールすることです</a:t>
            </a:r>
            <a:endParaRPr kumimoji="1" lang="en-US" altLang="ja-JP" dirty="0"/>
          </a:p>
          <a:p>
            <a:endParaRPr kumimoji="1" lang="en-US" altLang="ja-JP" dirty="0"/>
          </a:p>
          <a:p>
            <a:r>
              <a:rPr kumimoji="1" lang="ja-JP" altLang="en-US" dirty="0"/>
              <a:t>つづいて</a:t>
            </a:r>
            <a:endParaRPr kumimoji="1" lang="en-US" altLang="ja-JP" dirty="0"/>
          </a:p>
          <a:p>
            <a:r>
              <a:rPr kumimoji="1" lang="ja-JP" altLang="en-US" dirty="0"/>
              <a:t>★</a:t>
            </a:r>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91797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98832A41-D29C-4BE1-8D57-3EA440E10A37}"/>
              </a:ext>
            </a:extLst>
          </p:cNvPr>
          <p:cNvSpPr>
            <a:spLocks noGrp="1"/>
          </p:cNvSpPr>
          <p:nvPr>
            <p:ph type="body" idx="1"/>
          </p:nvPr>
        </p:nvSpPr>
        <p:spPr/>
        <p:txBody>
          <a:bodyPr>
            <a:normAutofit/>
          </a:bodyPr>
          <a:lstStyle/>
          <a:p>
            <a:r>
              <a:rPr kumimoji="1" lang="ja-JP" altLang="en-US" dirty="0"/>
              <a:t>お金と上手につきあうためには「世の中に対応できる力」が必要ということです</a:t>
            </a:r>
            <a:endParaRPr kumimoji="1" lang="en-US" altLang="ja-JP" dirty="0"/>
          </a:p>
          <a:p>
            <a:endParaRPr kumimoji="1" lang="en-US" altLang="ja-JP" dirty="0"/>
          </a:p>
          <a:p>
            <a:r>
              <a:rPr kumimoji="1" lang="ja-JP" altLang="en-US" dirty="0"/>
              <a:t>　まず必要かどうか周囲に振り回されず自らの意思でお金の使い方をきめる「意思決定力」</a:t>
            </a:r>
            <a:endParaRPr kumimoji="1" lang="en-US" altLang="ja-JP" dirty="0"/>
          </a:p>
          <a:p>
            <a:endParaRPr kumimoji="1" lang="en-US" altLang="ja-JP" dirty="0"/>
          </a:p>
          <a:p>
            <a:r>
              <a:rPr kumimoji="1" lang="ja-JP" altLang="en-US" dirty="0"/>
              <a:t>　次に　他人に勧められても流されないで　商品やサービスについて見極め，衝動買いなど感情をコントロールすること　です</a:t>
            </a:r>
            <a:endParaRPr kumimoji="1" lang="en-US" altLang="ja-JP" dirty="0"/>
          </a:p>
          <a:p>
            <a:endParaRPr kumimoji="1" lang="en-US" altLang="ja-JP" dirty="0"/>
          </a:p>
          <a:p>
            <a:r>
              <a:rPr kumimoji="1" lang="ja-JP" altLang="en-US" dirty="0"/>
              <a:t>　３点目は，友達の誘いや頼まれ事に対して，場合によってはきちんと断ることができる対人関係スキル　です。</a:t>
            </a:r>
            <a:endParaRPr kumimoji="1" lang="en-US" altLang="ja-JP" dirty="0"/>
          </a:p>
          <a:p>
            <a:endParaRPr kumimoji="1" lang="en-US" altLang="ja-JP" dirty="0"/>
          </a:p>
          <a:p>
            <a:r>
              <a:rPr kumimoji="1" lang="ja-JP" altLang="en-US" dirty="0"/>
              <a:t>お金とのつきあいかたはその人そのものと世の中との関係そのものです。</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48496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　まずは，成年年齢と契約についてお話します。</a:t>
            </a:r>
            <a:endParaRPr kumimoji="1" lang="en-US" altLang="ja-JP" dirty="0"/>
          </a:p>
          <a:p>
            <a:r>
              <a:rPr kumimoji="1" lang="ja-JP" altLang="en-US" dirty="0"/>
              <a:t>★</a:t>
            </a:r>
          </a:p>
        </p:txBody>
      </p:sp>
    </p:spTree>
    <p:extLst>
      <p:ext uri="{BB962C8B-B14F-4D97-AF65-F5344CB8AC3E}">
        <p14:creationId xmlns:p14="http://schemas.microsoft.com/office/powerpoint/2010/main" val="3799084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そして一人暮らしをするということは，毎日顔を合わせ，日常的に変化に気付いてくれ相談できる家族ががそばにいません。</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生活のなかで　自立と自己管理が求められます。　そのひとつとして，</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郵便受けは開ける　郵便物も開ける　を心がけて下さい　クーリングオフでは契約書面が到着してからの日数が大切です</a:t>
            </a:r>
            <a:endParaRPr kumimoji="1" lang="ja-JP" altLang="en-US" dirty="0"/>
          </a:p>
        </p:txBody>
      </p:sp>
    </p:spTree>
    <p:extLst>
      <p:ext uri="{BB962C8B-B14F-4D97-AF65-F5344CB8AC3E}">
        <p14:creationId xmlns:p14="http://schemas.microsoft.com/office/powerpoint/2010/main" val="383500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そして，一人暮らしのドアは開けないで下さい。</a:t>
            </a:r>
            <a:endParaRPr kumimoji="1" lang="en-US" altLang="ja-JP" sz="2800" b="0" i="0" u="none" strike="noStrike" kern="120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強引な訪問業者や，マンションアパートの管理会社との関連を装う業者もいます。浄水器や新聞の勧誘，電力の契約・インターネットのプロバイダ契約，水回りや換気扇の維持管理等に関する契約は，訪問はもちろん電話勧誘でもすぐに契約せず，管理会社に確認する，賃貸契約時の契約書を確認する，などお気を付けください。なお訪問販売ではクーリングオフができます。</a:t>
            </a:r>
            <a:endParaRPr kumimoji="1" lang="ja-JP" altLang="en-US" sz="2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endParaRPr kumimoji="1" lang="ja-JP" altLang="en-US" dirty="0"/>
          </a:p>
        </p:txBody>
      </p:sp>
    </p:spTree>
    <p:extLst>
      <p:ext uri="{BB962C8B-B14F-4D97-AF65-F5344CB8AC3E}">
        <p14:creationId xmlns:p14="http://schemas.microsoft.com/office/powerpoint/2010/main" val="3127934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続いて実際の消費者トラブル事例から，マルチ商法的勧誘についての御注意をお願いします。</a:t>
            </a:r>
          </a:p>
        </p:txBody>
      </p:sp>
    </p:spTree>
    <p:extLst>
      <p:ext uri="{BB962C8B-B14F-4D97-AF65-F5344CB8AC3E}">
        <p14:creationId xmlns:p14="http://schemas.microsoft.com/office/powerpoint/2010/main" val="3932719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788" y="739775"/>
            <a:ext cx="6580187" cy="3702050"/>
          </a:xfrm>
        </p:spPr>
      </p:sp>
      <p:sp>
        <p:nvSpPr>
          <p:cNvPr id="3" name="ノート プレースホルダ 2"/>
          <p:cNvSpPr>
            <a:spLocks noGrp="1"/>
          </p:cNvSpPr>
          <p:nvPr>
            <p:ph type="body" idx="1"/>
          </p:nvPr>
        </p:nvSpPr>
        <p:spPr/>
        <p:txBody>
          <a:bodyPr>
            <a:normAutofit/>
          </a:bodyPr>
          <a:lstStyle/>
          <a:p>
            <a:r>
              <a:rPr kumimoji="1" lang="ja-JP" altLang="en-US" dirty="0"/>
              <a:t>マルチ商法，ネットワーキングビジネスとも言われますが，</a:t>
            </a:r>
            <a:endParaRPr kumimoji="1" lang="en-US" altLang="ja-JP" dirty="0"/>
          </a:p>
          <a:p>
            <a:r>
              <a:rPr lang="ja-JP" altLang="en-US" dirty="0"/>
              <a:t>友人や知人を加入させれば紹介料が入るなどと勧誘し，商品やサービスを契約させるものです。　</a:t>
            </a:r>
            <a:endParaRPr kumimoji="1" lang="en-US" altLang="ja-JP" dirty="0"/>
          </a:p>
          <a:p>
            <a:r>
              <a:rPr lang="ja-JP" altLang="en-US" dirty="0"/>
              <a:t>★健康食品や化粧品，浄水器などの販売で，★実際は大量の在庫を抱えたり，勧誘の際に人間関係のトラブルとなったりすることもあり，誰もがうまくいくとは限りません。</a:t>
            </a:r>
            <a:endParaRPr lang="en-US" altLang="ja-JP" dirty="0"/>
          </a:p>
          <a:p>
            <a:endParaRPr lang="en-US" altLang="ja-JP" dirty="0"/>
          </a:p>
          <a:p>
            <a:r>
              <a:rPr lang="ja-JP" altLang="en-US" dirty="0"/>
              <a:t>最近では，若者を中心に，暗号資産や投資情報への出資や，ビジネスのノウハウといった簡単に高額収入が得られるといった儲け話で勧誘される場合もあり，マルチ商法的勧誘には注意が必要です。</a:t>
            </a:r>
            <a:endParaRPr lang="en-US" altLang="ja-JP" dirty="0"/>
          </a:p>
          <a:p>
            <a:endParaRPr lang="en-US" altLang="ja-JP" dirty="0"/>
          </a:p>
          <a:p>
            <a:endParaRPr lang="en-US" altLang="ja-JP" dirty="0"/>
          </a:p>
          <a:p>
            <a:endParaRPr lang="en-US" altLang="ja-JP" dirty="0"/>
          </a:p>
          <a:p>
            <a:r>
              <a:rPr lang="ja-JP" altLang="en-US" dirty="0"/>
              <a:t>　</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4264568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久しぶりの幼なじみ</a:t>
            </a:r>
            <a:endParaRPr kumimoji="1" lang="en-US" altLang="ja-JP" dirty="0"/>
          </a:p>
          <a:p>
            <a:r>
              <a:rPr kumimoji="1" lang="ja-JP" altLang="en-US" dirty="0"/>
              <a:t>中学校の部活動の先輩</a:t>
            </a:r>
            <a:endParaRPr kumimoji="1" lang="en-US" altLang="ja-JP" dirty="0"/>
          </a:p>
          <a:p>
            <a:r>
              <a:rPr kumimoji="1" lang="ja-JP" altLang="en-US" dirty="0"/>
              <a:t>アルバイト先の仲間</a:t>
            </a:r>
            <a:endParaRPr kumimoji="1" lang="en-US" altLang="ja-JP" dirty="0"/>
          </a:p>
          <a:p>
            <a:r>
              <a:rPr kumimoji="1" lang="ja-JP" altLang="en-US" dirty="0"/>
              <a:t>ＳＮＳの広告から</a:t>
            </a:r>
            <a:endParaRPr kumimoji="1" lang="en-US" altLang="ja-JP" dirty="0"/>
          </a:p>
          <a:p>
            <a:r>
              <a:rPr kumimoji="1" lang="ja-JP" altLang="en-US" dirty="0"/>
              <a:t>ＳＮＳで知り合った人からも</a:t>
            </a:r>
            <a:endParaRPr kumimoji="1" lang="en-US" altLang="ja-JP" dirty="0"/>
          </a:p>
          <a:p>
            <a:r>
              <a:rPr kumimoji="1" lang="ja-JP" altLang="en-US" dirty="0"/>
              <a:t>副業で稼げる</a:t>
            </a:r>
            <a:endParaRPr kumimoji="1" lang="en-US" altLang="ja-JP" dirty="0"/>
          </a:p>
          <a:p>
            <a:r>
              <a:rPr kumimoji="1" lang="ja-JP" altLang="en-US" dirty="0"/>
              <a:t>暗号資産ってしってる</a:t>
            </a:r>
            <a:endParaRPr kumimoji="1" lang="en-US" altLang="ja-JP" dirty="0"/>
          </a:p>
          <a:p>
            <a:r>
              <a:rPr kumimoji="1" lang="ja-JP" altLang="en-US" dirty="0"/>
              <a:t>人工知能搭載の投資必勝法</a:t>
            </a:r>
          </a:p>
        </p:txBody>
      </p:sp>
    </p:spTree>
    <p:extLst>
      <p:ext uri="{BB962C8B-B14F-4D97-AF65-F5344CB8AC3E}">
        <p14:creationId xmlns:p14="http://schemas.microsoft.com/office/powerpoint/2010/main" val="2007476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メイリオ" panose="020B0604030504040204" pitchFamily="50" charset="-128"/>
                <a:ea typeface="メイリオ" panose="020B0604030504040204" pitchFamily="50" charset="-128"/>
              </a:rPr>
              <a:t>こちらは，全国の消費生活センターに寄せられる消費生活に関する苦情相談情報に基づいた</a:t>
            </a:r>
            <a:r>
              <a:rPr kumimoji="1" lang="en-US" altLang="ja-JP" dirty="0"/>
              <a:t>2020</a:t>
            </a:r>
            <a:r>
              <a:rPr kumimoji="1" lang="ja-JP" altLang="en-US" dirty="0"/>
              <a:t>年度の主な販売購入形態別に見た契約当事者割合です。</a:t>
            </a:r>
            <a:endParaRPr kumimoji="1" lang="en-US" altLang="ja-JP" dirty="0"/>
          </a:p>
          <a:p>
            <a:endParaRPr kumimoji="1" lang="en-US" altLang="ja-JP" dirty="0"/>
          </a:p>
          <a:p>
            <a:r>
              <a:rPr kumimoji="1" lang="ja-JP" altLang="en-US" dirty="0"/>
              <a:t>特にブルーの棒グラフで示される</a:t>
            </a:r>
            <a:r>
              <a:rPr kumimoji="1" lang="en-US" altLang="ja-JP" dirty="0"/>
              <a:t>70</a:t>
            </a:r>
            <a:r>
              <a:rPr kumimoji="1" lang="ja-JP" altLang="en-US" dirty="0"/>
              <a:t>歳以上が目立つなか，</a:t>
            </a:r>
            <a:endParaRPr kumimoji="1" lang="en-US" altLang="ja-JP" dirty="0"/>
          </a:p>
          <a:p>
            <a:r>
              <a:rPr kumimoji="1" lang="ja-JP" altLang="en-US" dirty="0"/>
              <a:t>★マルチ取引においては圧倒的に</a:t>
            </a:r>
            <a:r>
              <a:rPr kumimoji="1" lang="en-US" altLang="ja-JP" dirty="0"/>
              <a:t>20</a:t>
            </a:r>
            <a:r>
              <a:rPr kumimoji="1" lang="ja-JP" altLang="en-US" dirty="0"/>
              <a:t>歳代が突出しています。</a:t>
            </a:r>
            <a:endParaRPr kumimoji="1" lang="en-US" altLang="ja-JP" dirty="0"/>
          </a:p>
          <a:p>
            <a:endParaRPr kumimoji="1" lang="en-US" altLang="ja-JP" dirty="0"/>
          </a:p>
          <a:p>
            <a:r>
              <a:rPr kumimoji="1" lang="ja-JP" altLang="en-US" dirty="0"/>
              <a:t>成年年齢が</a:t>
            </a:r>
            <a:r>
              <a:rPr kumimoji="1" lang="en-US" altLang="ja-JP" dirty="0"/>
              <a:t>18</a:t>
            </a:r>
            <a:r>
              <a:rPr kumimoji="1" lang="ja-JP" altLang="en-US" dirty="0"/>
              <a:t>歳になるということは</a:t>
            </a:r>
            <a:endParaRPr kumimoji="1" lang="en-US" altLang="ja-JP" dirty="0"/>
          </a:p>
          <a:p>
            <a:r>
              <a:rPr kumimoji="1" lang="ja-JP" altLang="en-US" dirty="0"/>
              <a:t>こうした消費者トラブルが</a:t>
            </a:r>
            <a:endParaRPr kumimoji="1" lang="en-US" altLang="ja-JP" dirty="0"/>
          </a:p>
          <a:p>
            <a:r>
              <a:rPr kumimoji="1" lang="ja-JP" altLang="en-US" dirty="0"/>
              <a:t>★</a:t>
            </a:r>
          </a:p>
        </p:txBody>
      </p:sp>
    </p:spTree>
    <p:extLst>
      <p:ext uri="{BB962C8B-B14F-4D97-AF65-F5344CB8AC3E}">
        <p14:creationId xmlns:p14="http://schemas.microsoft.com/office/powerpoint/2010/main" val="2522639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18</a:t>
            </a:r>
            <a:r>
              <a:rPr kumimoji="1" lang="ja-JP" altLang="en-US" dirty="0"/>
              <a:t>歳の，つまり，高校</a:t>
            </a:r>
            <a:r>
              <a:rPr kumimoji="1" lang="en-US" altLang="ja-JP" dirty="0"/>
              <a:t>3</a:t>
            </a:r>
            <a:r>
              <a:rPr kumimoji="1" lang="ja-JP" altLang="en-US" dirty="0"/>
              <a:t>年生の教室まで下りてくる可能性もあります。</a:t>
            </a:r>
            <a:endParaRPr kumimoji="1" lang="en-US" altLang="ja-JP" dirty="0"/>
          </a:p>
          <a:p>
            <a:r>
              <a:rPr kumimoji="1" lang="ja-JP" altLang="en-US" dirty="0"/>
              <a:t>また，新生活をはじめたばかりの大学や短大，専門学校等の</a:t>
            </a:r>
            <a:r>
              <a:rPr kumimoji="1" lang="en-US" altLang="ja-JP" dirty="0"/>
              <a:t>18</a:t>
            </a:r>
            <a:r>
              <a:rPr kumimoji="1" lang="ja-JP" altLang="en-US" dirty="0"/>
              <a:t>歳・</a:t>
            </a:r>
            <a:r>
              <a:rPr kumimoji="1" lang="en-US" altLang="ja-JP" dirty="0"/>
              <a:t>19</a:t>
            </a:r>
            <a:r>
              <a:rPr kumimoji="1" lang="ja-JP" altLang="en-US" dirty="0"/>
              <a:t>歳では特に注意が必要になります。</a:t>
            </a:r>
            <a:endParaRPr kumimoji="1" lang="en-US" altLang="ja-JP" dirty="0"/>
          </a:p>
          <a:p>
            <a:r>
              <a:rPr kumimoji="1" lang="ja-JP" altLang="en-US" dirty="0"/>
              <a:t>★</a:t>
            </a:r>
            <a:endParaRPr kumimoji="1" lang="en-US" altLang="ja-JP" dirty="0"/>
          </a:p>
          <a:p>
            <a:r>
              <a:rPr kumimoji="1" lang="ja-JP" altLang="en-US" dirty="0"/>
              <a:t>副業のノウハウ</a:t>
            </a:r>
            <a:endParaRPr kumimoji="1" lang="en-US" altLang="ja-JP" dirty="0"/>
          </a:p>
          <a:p>
            <a:r>
              <a:rPr kumimoji="1" lang="ja-JP" altLang="en-US" dirty="0"/>
              <a:t>暗号資産などの投資情報</a:t>
            </a:r>
            <a:endParaRPr kumimoji="1" lang="en-US" altLang="ja-JP" dirty="0"/>
          </a:p>
          <a:p>
            <a:r>
              <a:rPr kumimoji="1" lang="ja-JP" altLang="en-US" dirty="0"/>
              <a:t>★</a:t>
            </a:r>
            <a:endParaRPr kumimoji="1" lang="en-US" altLang="ja-JP" dirty="0"/>
          </a:p>
          <a:p>
            <a:r>
              <a:rPr kumimoji="1" lang="ja-JP" altLang="en-US" dirty="0"/>
              <a:t>簡単にもうかるという話を鵜呑みにして</a:t>
            </a:r>
            <a:endParaRPr kumimoji="1" lang="en-US" altLang="ja-JP" dirty="0"/>
          </a:p>
          <a:p>
            <a:r>
              <a:rPr kumimoji="1" lang="ja-JP" altLang="en-US" dirty="0"/>
              <a:t>周囲を勧誘し，人間関係の破綻につながる可能性もあり</a:t>
            </a:r>
            <a:endParaRPr kumimoji="1" lang="en-US" altLang="ja-JP" dirty="0"/>
          </a:p>
          <a:p>
            <a:endParaRPr kumimoji="1" lang="ja-JP" altLang="en-US" dirty="0"/>
          </a:p>
        </p:txBody>
      </p:sp>
    </p:spTree>
    <p:extLst>
      <p:ext uri="{BB962C8B-B14F-4D97-AF65-F5344CB8AC3E}">
        <p14:creationId xmlns:p14="http://schemas.microsoft.com/office/powerpoint/2010/main" val="141082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お金がない，と断っても</a:t>
            </a:r>
            <a:endParaRPr kumimoji="1" lang="en-US" altLang="ja-JP" dirty="0"/>
          </a:p>
          <a:p>
            <a:r>
              <a:rPr kumimoji="1" lang="ja-JP" altLang="en-US" dirty="0"/>
              <a:t>クレジットや消費者金融の無人店舗等でキャッシングを指南され</a:t>
            </a:r>
            <a:endParaRPr kumimoji="1" lang="en-US" altLang="ja-JP" dirty="0"/>
          </a:p>
          <a:p>
            <a:r>
              <a:rPr kumimoji="1" lang="ja-JP" altLang="en-US" dirty="0"/>
              <a:t>これが，成年だと契約できてしまいます。</a:t>
            </a:r>
            <a:endParaRPr kumimoji="1" lang="en-US" altLang="ja-JP" dirty="0"/>
          </a:p>
          <a:p>
            <a:r>
              <a:rPr kumimoji="1" lang="ja-JP" altLang="en-US" dirty="0"/>
              <a:t>その場で，手渡しで契約書も領収書もなく現金を手渡しし</a:t>
            </a:r>
            <a:endParaRPr kumimoji="1" lang="en-US" altLang="ja-JP" dirty="0"/>
          </a:p>
          <a:p>
            <a:r>
              <a:rPr kumimoji="1" lang="ja-JP" altLang="en-US" dirty="0"/>
              <a:t>儲かるどころか，借金だけが残り，連絡先もＳＮＳだけ，それも音信不通といった事例もみられます</a:t>
            </a:r>
            <a:endParaRPr kumimoji="1" lang="en-US" altLang="ja-JP" dirty="0"/>
          </a:p>
          <a:p>
            <a:endParaRPr kumimoji="1" lang="en-US" altLang="ja-JP" dirty="0"/>
          </a:p>
          <a:p>
            <a:r>
              <a:rPr kumimoji="1" lang="ja-JP" altLang="en-US" dirty="0"/>
              <a:t>簡単に儲かる投資はないことを改めて注意喚起します</a:t>
            </a:r>
          </a:p>
        </p:txBody>
      </p:sp>
    </p:spTree>
    <p:extLst>
      <p:ext uri="{BB962C8B-B14F-4D97-AF65-F5344CB8AC3E}">
        <p14:creationId xmlns:p14="http://schemas.microsoft.com/office/powerpoint/2010/main" val="1991907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　それでは消費者トラブルを防ぐために★</a:t>
            </a:r>
          </a:p>
        </p:txBody>
      </p:sp>
    </p:spTree>
    <p:extLst>
      <p:ext uri="{BB962C8B-B14F-4D97-AF65-F5344CB8AC3E}">
        <p14:creationId xmlns:p14="http://schemas.microsoft.com/office/powerpoint/2010/main" val="3183339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自分自身や周りの人を守るために</a:t>
            </a:r>
            <a:endParaRPr kumimoji="1" lang="en-US" altLang="ja-JP" dirty="0"/>
          </a:p>
          <a:p>
            <a:endParaRPr kumimoji="1" lang="en-US" altLang="ja-JP" dirty="0"/>
          </a:p>
          <a:p>
            <a:r>
              <a:rPr kumimoji="1" lang="ja-JP" altLang="en-US" dirty="0"/>
              <a:t>契約をする　お金を振り込む　支払いをする　そのようなとき　一旦たちどまって考えるようにしてください</a:t>
            </a:r>
            <a:endParaRPr kumimoji="1" lang="en-US" altLang="ja-JP" dirty="0"/>
          </a:p>
          <a:p>
            <a:endParaRPr kumimoji="1" lang="en-US" altLang="ja-JP" dirty="0"/>
          </a:p>
          <a:p>
            <a:r>
              <a:rPr kumimoji="1" lang="ja-JP" altLang="en-US" dirty="0"/>
              <a:t>本日限り！とか先着何名！　急かされるけど本当に急ぐ必要ある？</a:t>
            </a:r>
            <a:endParaRPr kumimoji="1" lang="en-US" altLang="ja-JP" dirty="0"/>
          </a:p>
          <a:p>
            <a:r>
              <a:rPr kumimoji="1" lang="ja-JP" altLang="en-US" dirty="0"/>
              <a:t>リスクやデメリットも確認してる？　</a:t>
            </a:r>
            <a:endParaRPr kumimoji="1" lang="en-US" altLang="ja-JP" dirty="0"/>
          </a:p>
          <a:p>
            <a:endParaRPr kumimoji="1" lang="en-US" altLang="ja-JP" dirty="0"/>
          </a:p>
          <a:p>
            <a:r>
              <a:rPr kumimoji="1" lang="ja-JP" altLang="en-US" dirty="0"/>
              <a:t>落ち着いて判断すること　そして　分からない場合は　相談すること　が　大切です</a:t>
            </a:r>
            <a:endParaRPr kumimoji="1" lang="en-US" altLang="ja-JP" dirty="0"/>
          </a:p>
        </p:txBody>
      </p:sp>
    </p:spTree>
    <p:extLst>
      <p:ext uri="{BB962C8B-B14F-4D97-AF65-F5344CB8AC3E}">
        <p14:creationId xmlns:p14="http://schemas.microsoft.com/office/powerpoint/2010/main" val="191215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成年年齢とは　法律上の「大人」とになる年齢をさし，成人年齢ともいわれます。</a:t>
            </a:r>
            <a:endParaRPr kumimoji="1" lang="en-US" altLang="ja-JP" dirty="0"/>
          </a:p>
          <a:p>
            <a:endParaRPr kumimoji="1" lang="en-US" altLang="ja-JP" dirty="0"/>
          </a:p>
          <a:p>
            <a:r>
              <a:rPr kumimoji="1" lang="ja-JP" altLang="en-US" dirty="0"/>
              <a:t>明治以来，</a:t>
            </a:r>
            <a:r>
              <a:rPr kumimoji="1" lang="en-US" altLang="ja-JP" dirty="0"/>
              <a:t>146</a:t>
            </a:r>
            <a:r>
              <a:rPr kumimoji="1" lang="ja-JP" altLang="en-US" dirty="0"/>
              <a:t>年変わらなかった成年年齢が，</a:t>
            </a:r>
            <a:endParaRPr kumimoji="1" lang="en-US" altLang="ja-JP" dirty="0"/>
          </a:p>
          <a:p>
            <a:r>
              <a:rPr kumimoji="1" lang="en-US" altLang="ja-JP" dirty="0"/>
              <a:t>2022</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日に，</a:t>
            </a:r>
            <a:r>
              <a:rPr kumimoji="1" lang="en-US" altLang="ja-JP" dirty="0"/>
              <a:t>20</a:t>
            </a:r>
            <a:r>
              <a:rPr kumimoji="1" lang="ja-JP" altLang="en-US" dirty="0"/>
              <a:t>歳から</a:t>
            </a:r>
            <a:r>
              <a:rPr kumimoji="1" lang="en-US" altLang="ja-JP" dirty="0"/>
              <a:t>18</a:t>
            </a:r>
            <a:r>
              <a:rPr kumimoji="1" lang="ja-JP" altLang="en-US" dirty="0"/>
              <a:t>歳に引き下げられ</a:t>
            </a:r>
            <a:endParaRPr kumimoji="1" lang="en-US" altLang="ja-JP" dirty="0"/>
          </a:p>
          <a:p>
            <a:r>
              <a:rPr kumimoji="1" lang="ja-JP" altLang="en-US" dirty="0"/>
              <a:t>★</a:t>
            </a:r>
            <a:endParaRPr kumimoji="1" lang="en-US" altLang="ja-JP" dirty="0"/>
          </a:p>
          <a:p>
            <a:r>
              <a:rPr kumimoji="1" lang="en-US" altLang="ja-JP" dirty="0"/>
              <a:t>2022</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日で</a:t>
            </a:r>
            <a:r>
              <a:rPr kumimoji="1" lang="en-US" altLang="ja-JP" dirty="0"/>
              <a:t>18</a:t>
            </a:r>
            <a:r>
              <a:rPr kumimoji="1" lang="ja-JP" altLang="en-US" dirty="0"/>
              <a:t>歳以上の人，は全員が成年となり</a:t>
            </a:r>
            <a:endParaRPr kumimoji="1" lang="en-US" altLang="ja-JP" dirty="0"/>
          </a:p>
          <a:p>
            <a:r>
              <a:rPr kumimoji="1" lang="ja-JP" altLang="en-US" dirty="0"/>
              <a:t>★</a:t>
            </a:r>
            <a:endParaRPr kumimoji="1" lang="en-US" altLang="ja-JP" dirty="0"/>
          </a:p>
          <a:p>
            <a:r>
              <a:rPr kumimoji="1" lang="en-US" altLang="ja-JP" dirty="0"/>
              <a:t>2022</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日で</a:t>
            </a:r>
            <a:r>
              <a:rPr kumimoji="1" lang="en-US" altLang="ja-JP" dirty="0"/>
              <a:t>17</a:t>
            </a:r>
            <a:r>
              <a:rPr kumimoji="1" lang="ja-JP" altLang="en-US" dirty="0"/>
              <a:t>歳以下の人は，</a:t>
            </a:r>
            <a:r>
              <a:rPr kumimoji="1" lang="en-US" altLang="ja-JP" dirty="0"/>
              <a:t>18</a:t>
            </a:r>
            <a:r>
              <a:rPr kumimoji="1" lang="ja-JP" altLang="en-US" dirty="0"/>
              <a:t>歳の誕生日を迎えた時点で成年となります</a:t>
            </a:r>
            <a:endParaRPr kumimoji="1" lang="en-US" altLang="ja-JP" dirty="0"/>
          </a:p>
          <a:p>
            <a:endParaRPr kumimoji="1" lang="en-US" altLang="ja-JP" dirty="0"/>
          </a:p>
          <a:p>
            <a:r>
              <a:rPr kumimoji="1" lang="ja-JP" altLang="en-US" dirty="0"/>
              <a:t>もう少し詳しく見てみますと</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145082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消費生活の相談や，トラブル解決に向けてのお手伝い　を　徳島県消費者情報センターでは受け付けております</a:t>
            </a:r>
            <a:endParaRPr kumimoji="1" lang="en-US" altLang="ja-JP" dirty="0"/>
          </a:p>
          <a:p>
            <a:endParaRPr kumimoji="1" lang="en-US" altLang="ja-JP" dirty="0"/>
          </a:p>
          <a:p>
            <a:r>
              <a:rPr kumimoji="1" lang="ja-JP" altLang="en-US" dirty="0"/>
              <a:t>令和</a:t>
            </a:r>
            <a:r>
              <a:rPr kumimoji="1" lang="en-US" altLang="ja-JP" dirty="0"/>
              <a:t>3</a:t>
            </a:r>
            <a:r>
              <a:rPr kumimoji="1" lang="ja-JP" altLang="en-US" dirty="0"/>
              <a:t>年</a:t>
            </a:r>
            <a:r>
              <a:rPr kumimoji="1" lang="en-US" altLang="ja-JP" dirty="0"/>
              <a:t>11</a:t>
            </a:r>
            <a:r>
              <a:rPr kumimoji="1" lang="ja-JP" altLang="en-US" dirty="0"/>
              <a:t>月に　アミコビル　東館　</a:t>
            </a:r>
            <a:r>
              <a:rPr kumimoji="1" lang="en-US" altLang="ja-JP" dirty="0"/>
              <a:t>7</a:t>
            </a:r>
            <a:r>
              <a:rPr kumimoji="1" lang="ja-JP" altLang="en-US" dirty="0"/>
              <a:t>階に移転し</a:t>
            </a:r>
          </a:p>
        </p:txBody>
      </p:sp>
    </p:spTree>
    <p:extLst>
      <p:ext uri="{BB962C8B-B14F-4D97-AF65-F5344CB8AC3E}">
        <p14:creationId xmlns:p14="http://schemas.microsoft.com/office/powerpoint/2010/main" val="267982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リニューアルしたセンターは</a:t>
            </a:r>
            <a:endParaRPr kumimoji="1" lang="en-US" altLang="ja-JP" dirty="0"/>
          </a:p>
          <a:p>
            <a:endParaRPr kumimoji="1" lang="en-US" altLang="ja-JP" dirty="0"/>
          </a:p>
          <a:p>
            <a:r>
              <a:rPr kumimoji="1" lang="ja-JP" altLang="en-US" dirty="0"/>
              <a:t>あらたな情報拠点として</a:t>
            </a:r>
            <a:endParaRPr kumimoji="1" lang="en-US" altLang="ja-JP" dirty="0"/>
          </a:p>
          <a:p>
            <a:r>
              <a:rPr kumimoji="1" lang="ja-JP" altLang="en-US" dirty="0"/>
              <a:t>啓発・情報発信コーナーの充実をはかっています</a:t>
            </a:r>
            <a:endParaRPr kumimoji="1" lang="en-US" altLang="ja-JP" dirty="0"/>
          </a:p>
          <a:p>
            <a:r>
              <a:rPr kumimoji="1" lang="ja-JP" altLang="en-US" dirty="0"/>
              <a:t>★</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166653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また，消費生活に関する相談を電話・来所・メールで行っております。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加えて，通信アプリのＬＩＮＥによる相談受付を，リニューアルオープンとともに開始しました。</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続いて，啓発・情報提供・消費者活動　支援を　行っており</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★，メールマガジンの配信</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★徳島県内の消費者ネットワークの担い手である「くらしのサポーター」の活動支援。</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★四国放送ラジオの番組で消費者トラブル情報などを発信。そして，</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★消費生活　啓発講師　の派遣，いわゆる，出前授業を行っています。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01399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消費生活に関して，　何かおかしい　トラブルになりそう　トラブルになっている場合</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どうぞ，徳島県消費者情報センターにお気軽に御相談下さい。</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また全国共通の</a:t>
            </a:r>
            <a:r>
              <a:rPr lang="ja-JP" altLang="en-US" dirty="0"/>
              <a:t>消費者ホットライン　局番なしの</a:t>
            </a:r>
            <a:r>
              <a:rPr lang="en-US" altLang="ja-JP" dirty="0"/>
              <a:t>188</a:t>
            </a:r>
            <a:r>
              <a:rPr lang="ja-JP" altLang="en-US" dirty="0"/>
              <a:t>　局番なしのいやや　も　どうぞお知りおき下さい。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r>
              <a:rPr lang="ja-JP" altLang="en-US" dirty="0"/>
              <a:t>最後までご視聴ありがとうございました。</a:t>
            </a:r>
            <a:endParaRPr lang="en-US" altLang="ja-JP" dirty="0"/>
          </a:p>
          <a:p>
            <a:endParaRPr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00143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98832A41-D29C-4BE1-8D57-3EA440E10A37}"/>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家族や財産のことについて定めてある「民法」というに法律に成年年齢は定められており，</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r>
              <a:rPr kumimoji="1" lang="ja-JP" altLang="en-US" dirty="0"/>
              <a:t>消費生活に特に関連が深い</a:t>
            </a:r>
            <a:r>
              <a:rPr kumimoji="1" lang="en-US" altLang="ja-JP" dirty="0"/>
              <a:t>2</a:t>
            </a:r>
            <a:r>
              <a:rPr kumimoji="1" lang="ja-JP" altLang="en-US" dirty="0"/>
              <a:t>点についてお話しします。</a:t>
            </a:r>
            <a:endParaRPr kumimoji="1" lang="en-US" altLang="ja-JP" dirty="0"/>
          </a:p>
          <a:p>
            <a:r>
              <a:rPr kumimoji="1" lang="ja-JP" altLang="en-US" dirty="0"/>
              <a:t>★</a:t>
            </a:r>
            <a:endParaRPr kumimoji="1" lang="en-US" altLang="ja-JP" dirty="0"/>
          </a:p>
          <a:p>
            <a:r>
              <a:rPr kumimoji="1" lang="en-US" altLang="ja-JP" dirty="0"/>
              <a:t>1</a:t>
            </a:r>
            <a:r>
              <a:rPr kumimoji="1" lang="ja-JP" altLang="en-US" dirty="0"/>
              <a:t>点目は「一人で様々な契約をすることができる年齢」です</a:t>
            </a:r>
            <a:endParaRPr kumimoji="1" lang="en-US" altLang="ja-JP" dirty="0"/>
          </a:p>
          <a:p>
            <a:r>
              <a:rPr kumimoji="1" lang="ja-JP" altLang="en-US" dirty="0"/>
              <a:t>　成年として契約をする・しないを自分の意思で自由に決めることができ，高額な契約も長期に渡る契約もできるようになります。</a:t>
            </a:r>
            <a:endParaRPr kumimoji="1" lang="en-US" altLang="ja-JP" dirty="0"/>
          </a:p>
          <a:p>
            <a:r>
              <a:rPr kumimoji="1" lang="ja-JP" altLang="en-US" dirty="0"/>
              <a:t>　当然，契約を守る義務があり，契約を破ると法的責任を問われたり契約相手に与えた損害を賠償する義務を負うようになります</a:t>
            </a:r>
            <a:endParaRPr kumimoji="1" lang="en-US" altLang="ja-JP" dirty="0"/>
          </a:p>
          <a:p>
            <a:endParaRPr kumimoji="1" lang="en-US" altLang="ja-JP" dirty="0"/>
          </a:p>
          <a:p>
            <a:r>
              <a:rPr kumimoji="1" lang="ja-JP" altLang="en-US" dirty="0"/>
              <a:t>★</a:t>
            </a:r>
            <a:endParaRPr kumimoji="1" lang="en-US" altLang="ja-JP" dirty="0"/>
          </a:p>
          <a:p>
            <a:r>
              <a:rPr kumimoji="1" lang="en-US" altLang="ja-JP" dirty="0"/>
              <a:t>2</a:t>
            </a:r>
            <a:r>
              <a:rPr kumimoji="1" lang="ja-JP" altLang="en-US" dirty="0"/>
              <a:t>点目は「父母の親権に服することがなくなる年齢」です。親権とは，子どもの利益のために，監護つまり監督や保護といった身の回りの世話や，教育を行ったり，子の財産を管理したりする権限であり，また義務であると言われています。これに服することがなくなります。</a:t>
            </a:r>
            <a:endParaRPr kumimoji="1" lang="en-US" altLang="ja-JP" dirty="0"/>
          </a:p>
          <a:p>
            <a:endParaRPr kumimoji="1" lang="en-US" altLang="ja-JP" dirty="0"/>
          </a:p>
          <a:p>
            <a:endParaRPr kumimoji="1" lang="en-US" altLang="ja-JP" dirty="0"/>
          </a:p>
          <a:p>
            <a:endParaRPr kumimoji="1" lang="ja-JP"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民法における成年年齢は</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歳となりますが日本には，年齢についての定めのある法律が</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以上あるといわれており，法律ごとに異なります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r>
              <a:rPr kumimoji="1" lang="ja-JP" altLang="en-US" sz="8800" dirty="0"/>
              <a:t>２０２２年４月１日からの注意点について　もうすこし詳しくみていきますと★　飲酒や喫煙については，それについて定めてある法律があって，お酒やたばこは</a:t>
            </a:r>
            <a:r>
              <a:rPr kumimoji="1" lang="en-US" altLang="ja-JP" sz="8800" dirty="0"/>
              <a:t>20</a:t>
            </a:r>
            <a:r>
              <a:rPr kumimoji="1" lang="ja-JP" altLang="en-US" sz="8800" dirty="0"/>
              <a:t>歳からのままです</a:t>
            </a:r>
            <a:endParaRPr kumimoji="1" lang="en-US" altLang="ja-JP" sz="8800" dirty="0"/>
          </a:p>
          <a:p>
            <a:r>
              <a:rPr kumimoji="1" lang="ja-JP" altLang="en-US" sz="8800" dirty="0"/>
              <a:t>★公営ギャンブルといわれる競輪や競馬，競艇やオートレースも</a:t>
            </a:r>
            <a:r>
              <a:rPr kumimoji="1" lang="en-US" altLang="ja-JP" sz="8800" dirty="0"/>
              <a:t>20</a:t>
            </a:r>
            <a:r>
              <a:rPr kumimoji="1" lang="ja-JP" altLang="en-US" sz="8800" dirty="0"/>
              <a:t>歳からのままです。★婚姻開始年齢は男女とも</a:t>
            </a:r>
            <a:r>
              <a:rPr kumimoji="1" lang="en-US" altLang="ja-JP" sz="8800" dirty="0"/>
              <a:t>18</a:t>
            </a:r>
            <a:r>
              <a:rPr kumimoji="1" lang="ja-JP" altLang="en-US" sz="8800" dirty="0"/>
              <a:t>歳です。　（日本国憲法</a:t>
            </a:r>
            <a:r>
              <a:rPr kumimoji="1" lang="en-US" altLang="ja-JP" sz="8800" dirty="0"/>
              <a:t>24</a:t>
            </a:r>
            <a:r>
              <a:rPr kumimoji="1" lang="ja-JP" altLang="en-US" sz="8800" dirty="0"/>
              <a:t>条には</a:t>
            </a:r>
            <a:r>
              <a:rPr lang="ja-JP" altLang="en-US" sz="9600" b="1" i="0" dirty="0">
                <a:solidFill>
                  <a:srgbClr val="000000"/>
                </a:solidFill>
                <a:effectLst/>
                <a:latin typeface="Arial" panose="020B0604020202020204" pitchFamily="34" charset="0"/>
              </a:rPr>
              <a:t>婚姻</a:t>
            </a:r>
            <a:r>
              <a:rPr lang="ja-JP" altLang="en-US" sz="9600" b="0" i="0" dirty="0">
                <a:solidFill>
                  <a:srgbClr val="000000"/>
                </a:solidFill>
                <a:effectLst/>
                <a:latin typeface="Arial" panose="020B0604020202020204" pitchFamily="34" charset="0"/>
              </a:rPr>
              <a:t>は、</a:t>
            </a:r>
            <a:r>
              <a:rPr lang="ja-JP" altLang="en-US" sz="9600" b="1" i="0" dirty="0">
                <a:solidFill>
                  <a:srgbClr val="000000"/>
                </a:solidFill>
                <a:effectLst/>
                <a:latin typeface="Arial" panose="020B0604020202020204" pitchFamily="34" charset="0"/>
              </a:rPr>
              <a:t>両性の合意</a:t>
            </a:r>
            <a:r>
              <a:rPr lang="ja-JP" altLang="en-US" sz="9600" b="0" i="0" dirty="0">
                <a:solidFill>
                  <a:srgbClr val="000000"/>
                </a:solidFill>
                <a:effectLst/>
                <a:latin typeface="Arial" panose="020B0604020202020204" pitchFamily="34" charset="0"/>
              </a:rPr>
              <a:t>のみに基いて成立する</a:t>
            </a:r>
            <a:r>
              <a:rPr kumimoji="1" lang="ja-JP" altLang="en-US" sz="8800" dirty="0"/>
              <a:t>）とあります。　成年として，両性の合意のみに基づいて婚姻できるようになりますが，若者対象の出前講座等で私が話す機会があるときは，人生の節目の大事なことですから，基本的には親や家族ときちんと話をすることはすごく大切です。私の年になっても大事なことは家族に，親にも子どもにも相談する　と　お話すると　なるほどという反応があります。</a:t>
            </a:r>
            <a:endParaRPr kumimoji="1" lang="en-US" altLang="ja-JP" sz="8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800" dirty="0"/>
              <a:t>★成人式については，対象年齢や時期，あり方について法律による定めはなく，各自治体の判断で実施されています。多くの自治体では</a:t>
            </a:r>
            <a:r>
              <a:rPr kumimoji="1" lang="en-US" altLang="ja-JP" sz="8800" dirty="0"/>
              <a:t>1</a:t>
            </a:r>
            <a:r>
              <a:rPr kumimoji="1" lang="ja-JP" altLang="en-US" sz="8800" dirty="0"/>
              <a:t>月の成人の日前後にその年度に</a:t>
            </a:r>
            <a:r>
              <a:rPr kumimoji="1" lang="en-US" altLang="ja-JP" sz="8800" dirty="0"/>
              <a:t>20</a:t>
            </a:r>
            <a:r>
              <a:rPr kumimoji="1" lang="ja-JP" altLang="en-US" sz="8800" dirty="0"/>
              <a:t>歳になる方を対象として実施していますが</a:t>
            </a:r>
            <a:r>
              <a:rPr kumimoji="1" lang="ja-JP" altLang="en-US" sz="8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，成人式という名称も含めて検討がなされている自治体が多いようです。詳細については</a:t>
            </a:r>
            <a:r>
              <a:rPr kumimoji="1" lang="ja-JP" altLang="en-US" sz="8800" dirty="0"/>
              <a:t>各自治体にお問い合わせください。また★少年法改正に伴い</a:t>
            </a:r>
            <a:r>
              <a:rPr kumimoji="1" lang="en-US" altLang="ja-JP" sz="8800" dirty="0"/>
              <a:t>18</a:t>
            </a:r>
            <a:r>
              <a:rPr kumimoji="1" lang="ja-JP" altLang="en-US" sz="8800" dirty="0"/>
              <a:t>歳・</a:t>
            </a:r>
            <a:r>
              <a:rPr kumimoji="1" lang="en-US" altLang="ja-JP" sz="8800" dirty="0"/>
              <a:t>19</a:t>
            </a:r>
            <a:r>
              <a:rPr kumimoji="1" lang="ja-JP" altLang="en-US" sz="8800" dirty="0"/>
              <a:t>歳の刑事処分の範囲が拡大されたり，実名報道が一部解禁となります</a:t>
            </a:r>
            <a:endParaRPr kumimoji="1" lang="en-US" altLang="ja-JP" sz="8800" dirty="0"/>
          </a:p>
          <a:p>
            <a:endParaRPr kumimoji="1" lang="en-US" altLang="ja-JP" sz="8800" dirty="0"/>
          </a:p>
          <a:p>
            <a:endParaRPr kumimoji="1" lang="en-US" altLang="ja-JP" sz="8800" dirty="0"/>
          </a:p>
          <a:p>
            <a:endParaRPr kumimoji="1" lang="en-US" altLang="ja-JP" sz="8800" dirty="0"/>
          </a:p>
          <a:p>
            <a:endParaRPr kumimoji="1" lang="en-US" altLang="ja-JP" sz="8800" dirty="0"/>
          </a:p>
          <a:p>
            <a:endParaRPr kumimoji="1" lang="ja-JP" altLang="en-US" sz="8800" dirty="0"/>
          </a:p>
        </p:txBody>
      </p:sp>
    </p:spTree>
    <p:extLst>
      <p:ext uri="{BB962C8B-B14F-4D97-AF65-F5344CB8AC3E}">
        <p14:creationId xmlns:p14="http://schemas.microsoft.com/office/powerpoint/2010/main" val="332732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それではそもそも，なぜ成年年齢を引き下げるのかといいますと</a:t>
            </a:r>
            <a:endParaRPr kumimoji="1" lang="en-US" altLang="ja-JP" dirty="0"/>
          </a:p>
          <a:p>
            <a:r>
              <a:rPr kumimoji="1" lang="ja-JP" altLang="en-US" dirty="0"/>
              <a:t>★選挙権年齢は，</a:t>
            </a:r>
            <a:r>
              <a:rPr kumimoji="1" lang="en-US" altLang="ja-JP" dirty="0"/>
              <a:t>2016</a:t>
            </a:r>
            <a:r>
              <a:rPr kumimoji="1" lang="ja-JP" altLang="en-US" dirty="0"/>
              <a:t>年に</a:t>
            </a:r>
            <a:r>
              <a:rPr kumimoji="1" lang="en-US" altLang="ja-JP" dirty="0"/>
              <a:t>18</a:t>
            </a:r>
            <a:r>
              <a:rPr kumimoji="1" lang="ja-JP" altLang="en-US" dirty="0"/>
              <a:t>歳に引き下げになっています。</a:t>
            </a:r>
            <a:endParaRPr kumimoji="1" lang="en-US" altLang="ja-JP" dirty="0"/>
          </a:p>
          <a:p>
            <a:r>
              <a:rPr kumimoji="1" lang="ja-JP" altLang="en-US" dirty="0"/>
              <a:t>★また，憲法改正の国民投票の投票権年齢も</a:t>
            </a:r>
            <a:r>
              <a:rPr kumimoji="1" lang="en-US" altLang="ja-JP" dirty="0"/>
              <a:t>2018</a:t>
            </a:r>
            <a:r>
              <a:rPr kumimoji="1" lang="ja-JP" altLang="en-US" dirty="0"/>
              <a:t>年に</a:t>
            </a:r>
            <a:r>
              <a:rPr kumimoji="1" lang="en-US" altLang="ja-JP" dirty="0"/>
              <a:t>18</a:t>
            </a:r>
            <a:r>
              <a:rPr kumimoji="1" lang="ja-JP" altLang="en-US" dirty="0"/>
              <a:t>歳となっています。</a:t>
            </a:r>
            <a:endParaRPr kumimoji="1" lang="en-US" altLang="ja-JP" dirty="0"/>
          </a:p>
          <a:p>
            <a:r>
              <a:rPr kumimoji="1" lang="ja-JP" altLang="en-US" dirty="0"/>
              <a:t>★世界的にも成年年齢は</a:t>
            </a:r>
            <a:r>
              <a:rPr kumimoji="1" lang="en-US" altLang="ja-JP" dirty="0"/>
              <a:t>18</a:t>
            </a:r>
            <a:r>
              <a:rPr kumimoji="1" lang="ja-JP" altLang="en-US" dirty="0"/>
              <a:t>歳が主流となっているなか</a:t>
            </a:r>
            <a:endParaRPr kumimoji="1" lang="en-US" altLang="ja-JP" dirty="0"/>
          </a:p>
          <a:p>
            <a:r>
              <a:rPr kumimoji="1" lang="ja-JP" altLang="en-US" dirty="0"/>
              <a:t>★</a:t>
            </a:r>
            <a:r>
              <a:rPr kumimoji="1" lang="en-US" altLang="ja-JP" dirty="0"/>
              <a:t>18</a:t>
            </a:r>
            <a:r>
              <a:rPr kumimoji="1" lang="ja-JP" altLang="en-US" dirty="0"/>
              <a:t>・</a:t>
            </a:r>
            <a:r>
              <a:rPr kumimoji="1" lang="en-US" altLang="ja-JP" dirty="0"/>
              <a:t>19</a:t>
            </a:r>
            <a:r>
              <a:rPr kumimoji="1" lang="ja-JP" altLang="en-US" dirty="0"/>
              <a:t>歳の自己決定権を尊重すること　と　若者の積極的な社会参加を促す　こと　が　大きな意義があります。</a:t>
            </a:r>
            <a:endParaRPr kumimoji="1" lang="en-US" altLang="ja-JP" dirty="0"/>
          </a:p>
          <a:p>
            <a:r>
              <a:rPr kumimoji="1" lang="ja-JP" altLang="en-US" dirty="0"/>
              <a:t>★しかし，よいことばかりではなく引き下げたときの問題点もあります。</a:t>
            </a:r>
            <a:endParaRPr kumimoji="1" lang="en-US" altLang="ja-JP" dirty="0"/>
          </a:p>
        </p:txBody>
      </p:sp>
    </p:spTree>
    <p:extLst>
      <p:ext uri="{BB962C8B-B14F-4D97-AF65-F5344CB8AC3E}">
        <p14:creationId xmlns:p14="http://schemas.microsoft.com/office/powerpoint/2010/main" val="406625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2017</a:t>
            </a:r>
            <a:r>
              <a:rPr kumimoji="1" lang="ja-JP" altLang="en-US" dirty="0"/>
              <a:t>年から</a:t>
            </a:r>
            <a:r>
              <a:rPr kumimoji="1" lang="en-US" altLang="ja-JP" dirty="0"/>
              <a:t>2020</a:t>
            </a:r>
            <a:r>
              <a:rPr kumimoji="1" lang="ja-JP" altLang="en-US" dirty="0"/>
              <a:t>年の</a:t>
            </a:r>
            <a:r>
              <a:rPr kumimoji="1" lang="en-US" altLang="ja-JP" dirty="0"/>
              <a:t>4</a:t>
            </a:r>
            <a:r>
              <a:rPr kumimoji="1" lang="ja-JP" altLang="en-US" dirty="0"/>
              <a:t>カ年</a:t>
            </a:r>
            <a:endParaRPr kumimoji="1" lang="en-US" altLang="ja-JP" dirty="0"/>
          </a:p>
          <a:p>
            <a:r>
              <a:rPr kumimoji="1" lang="ja-JP" altLang="en-US" dirty="0"/>
              <a:t>全国の消費生活センター等への若者の相談件数について</a:t>
            </a:r>
            <a:endParaRPr kumimoji="1" lang="en-US" altLang="ja-JP" dirty="0"/>
          </a:p>
          <a:p>
            <a:r>
              <a:rPr kumimoji="1" lang="ja-JP" altLang="en-US" dirty="0"/>
              <a:t>２０歳から２４歳の平均は，１８歳・１９歳の平均の，</a:t>
            </a:r>
            <a:endParaRPr kumimoji="1" lang="en-US" altLang="ja-JP" dirty="0"/>
          </a:p>
          <a:p>
            <a:r>
              <a:rPr kumimoji="1" lang="ja-JP" altLang="en-US" dirty="0"/>
              <a:t>★１，７１倍になります。</a:t>
            </a:r>
            <a:endParaRPr kumimoji="1" lang="en-US" altLang="ja-JP" dirty="0"/>
          </a:p>
          <a:p>
            <a:r>
              <a:rPr kumimoji="1" lang="ja-JP" altLang="en-US" dirty="0"/>
              <a:t>その大きな要因として</a:t>
            </a:r>
          </a:p>
        </p:txBody>
      </p:sp>
    </p:spTree>
    <p:extLst>
      <p:ext uri="{BB962C8B-B14F-4D97-AF65-F5344CB8AC3E}">
        <p14:creationId xmlns:p14="http://schemas.microsoft.com/office/powerpoint/2010/main" val="191757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normAutofit/>
          </a:bodyPr>
          <a:lstStyle/>
          <a:p>
            <a:r>
              <a:rPr kumimoji="1" lang="ja-JP" altLang="en-US" dirty="0"/>
              <a:t>成年になると法定代理人（親などの保護者等）の同意がなくても様々な契約がひとりでできるということがあります。★例えば</a:t>
            </a:r>
            <a:endParaRPr kumimoji="1" lang="en-US" altLang="ja-JP" dirty="0"/>
          </a:p>
          <a:p>
            <a:r>
              <a:rPr kumimoji="1" lang="ja-JP" altLang="en-US" dirty="0"/>
              <a:t>★携帯電話を契約する</a:t>
            </a:r>
            <a:endParaRPr kumimoji="1" lang="en-US" altLang="ja-JP" dirty="0"/>
          </a:p>
          <a:p>
            <a:r>
              <a:rPr kumimoji="1" lang="ja-JP" altLang="en-US" dirty="0"/>
              <a:t>★一人暮らしの部屋を借りる</a:t>
            </a:r>
            <a:endParaRPr kumimoji="1" lang="en-US" altLang="ja-JP" dirty="0"/>
          </a:p>
          <a:p>
            <a:r>
              <a:rPr kumimoji="1" lang="ja-JP" altLang="en-US" dirty="0"/>
              <a:t>★自動車など高額商品のローンを組む</a:t>
            </a:r>
            <a:endParaRPr kumimoji="1" lang="en-US" altLang="ja-JP" dirty="0"/>
          </a:p>
          <a:p>
            <a:r>
              <a:rPr kumimoji="1" lang="ja-JP" altLang="en-US" dirty="0"/>
              <a:t>★クレジットカードを作る</a:t>
            </a:r>
            <a:endParaRPr kumimoji="1" lang="en-US" altLang="ja-JP" dirty="0"/>
          </a:p>
          <a:p>
            <a:r>
              <a:rPr kumimoji="1" lang="ja-JP" altLang="en-US" dirty="0"/>
              <a:t>こういった，長期間にわたる契約や高額な契約がひとりでできるようになります。</a:t>
            </a:r>
            <a:endParaRPr kumimoji="1" lang="en-US" altLang="ja-JP" dirty="0"/>
          </a:p>
          <a:p>
            <a:r>
              <a:rPr kumimoji="1" lang="ja-JP" altLang="en-US" dirty="0"/>
              <a:t>そして★</a:t>
            </a:r>
            <a:endParaRPr kumimoji="1" lang="en-US" altLang="ja-JP" dirty="0"/>
          </a:p>
        </p:txBody>
      </p:sp>
    </p:spTree>
    <p:extLst>
      <p:ext uri="{BB962C8B-B14F-4D97-AF65-F5344CB8AC3E}">
        <p14:creationId xmlns:p14="http://schemas.microsoft.com/office/powerpoint/2010/main" val="116386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739775"/>
            <a:ext cx="6580187" cy="3702050"/>
          </a:xfrm>
        </p:spPr>
      </p:sp>
      <p:sp>
        <p:nvSpPr>
          <p:cNvPr id="3" name="ノート プレースホルダー 2"/>
          <p:cNvSpPr>
            <a:spLocks noGrp="1"/>
          </p:cNvSpPr>
          <p:nvPr>
            <p:ph type="body" idx="1"/>
          </p:nvPr>
        </p:nvSpPr>
        <p:spPr/>
        <p:txBody>
          <a:bodyPr/>
          <a:lstStyle/>
          <a:p>
            <a:r>
              <a:rPr kumimoji="1" lang="ja-JP" altLang="en-US" dirty="0"/>
              <a:t>契約が関連する</a:t>
            </a:r>
            <a:r>
              <a:rPr kumimoji="1" lang="en-US" altLang="ja-JP" dirty="0"/>
              <a:t>20</a:t>
            </a:r>
            <a:r>
              <a:rPr kumimoji="1" lang="ja-JP" altLang="en-US" dirty="0"/>
              <a:t>歳代から増加する消費者トラブルが成年年齢引下げをうけて，</a:t>
            </a:r>
            <a:r>
              <a:rPr kumimoji="1" lang="en-US" altLang="ja-JP" dirty="0"/>
              <a:t>18</a:t>
            </a:r>
            <a:r>
              <a:rPr kumimoji="1" lang="ja-JP" altLang="en-US" dirty="0"/>
              <a:t>歳まで下りてくる可能性があります。</a:t>
            </a:r>
            <a:endParaRPr kumimoji="1" lang="en-US" altLang="ja-JP" dirty="0"/>
          </a:p>
          <a:p>
            <a:r>
              <a:rPr kumimoji="1" lang="ja-JP" altLang="en-US" dirty="0"/>
              <a:t>★</a:t>
            </a:r>
            <a:endParaRPr kumimoji="1" lang="en-US" altLang="ja-JP" dirty="0"/>
          </a:p>
          <a:p>
            <a:r>
              <a:rPr kumimoji="1" lang="ja-JP" altLang="en-US" dirty="0"/>
              <a:t>マルチ取引（ネットワークビジネスともいわれます）</a:t>
            </a:r>
            <a:endParaRPr kumimoji="1" lang="en-US" altLang="ja-JP" dirty="0"/>
          </a:p>
          <a:p>
            <a:r>
              <a:rPr kumimoji="1" lang="ja-JP" altLang="en-US" dirty="0"/>
              <a:t>美顔　痩身　脱毛　といった　エステティックサービス</a:t>
            </a:r>
            <a:endParaRPr kumimoji="1" lang="en-US" altLang="ja-JP" dirty="0"/>
          </a:p>
          <a:p>
            <a:r>
              <a:rPr kumimoji="1" lang="ja-JP" altLang="en-US" dirty="0"/>
              <a:t>医療脱毛　包茎手術　整形手術　といった美容医療</a:t>
            </a:r>
            <a:endParaRPr kumimoji="1" lang="en-US" altLang="ja-JP" dirty="0"/>
          </a:p>
          <a:p>
            <a:r>
              <a:rPr kumimoji="1" lang="ja-JP" altLang="en-US" dirty="0"/>
              <a:t>徳島では少ないですが，タレント・モデルの契約</a:t>
            </a:r>
            <a:endParaRPr kumimoji="1" lang="en-US" altLang="ja-JP" dirty="0"/>
          </a:p>
          <a:p>
            <a:r>
              <a:rPr kumimoji="1" lang="ja-JP" altLang="en-US" dirty="0"/>
              <a:t>副業やアルバイトの契約など　が</a:t>
            </a:r>
            <a:endParaRPr kumimoji="1" lang="en-US" altLang="ja-JP" dirty="0"/>
          </a:p>
          <a:p>
            <a:r>
              <a:rPr kumimoji="1" lang="ja-JP" altLang="en-US" dirty="0"/>
              <a:t>★　成年となる</a:t>
            </a:r>
            <a:r>
              <a:rPr kumimoji="1" lang="en-US" altLang="ja-JP" dirty="0"/>
              <a:t>18</a:t>
            </a:r>
            <a:r>
              <a:rPr kumimoji="1" lang="ja-JP" altLang="en-US" dirty="0"/>
              <a:t>歳で勧誘のターゲットになります</a:t>
            </a:r>
            <a:endParaRPr kumimoji="1" lang="en-US" altLang="ja-JP" dirty="0"/>
          </a:p>
          <a:p>
            <a:r>
              <a:rPr kumimoji="1" lang="ja-JP" altLang="en-US" dirty="0"/>
              <a:t>これは悪質な業者に注意　ということももちろんありますが　</a:t>
            </a:r>
            <a:endParaRPr kumimoji="1" lang="en-US" altLang="ja-JP" dirty="0"/>
          </a:p>
          <a:p>
            <a:r>
              <a:rPr kumimoji="1" lang="ja-JP" altLang="en-US" dirty="0"/>
              <a:t>通常の顧客，お客様としても勧誘されるということです</a:t>
            </a:r>
            <a:endParaRPr kumimoji="1" lang="en-US" altLang="ja-JP" dirty="0"/>
          </a:p>
          <a:p>
            <a:r>
              <a:rPr kumimoji="1" lang="ja-JP" altLang="en-US" dirty="0"/>
              <a:t>今後　若者の契約についてのよりいっそうの自覚と責任が求められるようになります</a:t>
            </a:r>
            <a:endParaRPr kumimoji="1" lang="en-US" altLang="ja-JP" dirty="0"/>
          </a:p>
          <a:p>
            <a:r>
              <a:rPr kumimoji="1" lang="ja-JP" altLang="en-US" dirty="0"/>
              <a:t>　</a:t>
            </a:r>
          </a:p>
        </p:txBody>
      </p:sp>
    </p:spTree>
    <p:extLst>
      <p:ext uri="{BB962C8B-B14F-4D97-AF65-F5344CB8AC3E}">
        <p14:creationId xmlns:p14="http://schemas.microsoft.com/office/powerpoint/2010/main" val="335572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1C4ACDB-0F6D-4C0E-99CC-F6CC48EF9683}"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14E3EEC-20B5-47A1-9C05-58A414342F10}"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7238E53-7525-40B3-8197-20FFD2D1B5B6}"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0931E4A-94B7-42DF-9CC0-2D8674CE36D1}" type="datetime1">
              <a:rPr kumimoji="1" lang="ja-JP" altLang="en-US" smtClean="0"/>
              <a:t>2022/3/6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39241C4A-6BE0-4F88-8B46-ECEA94307211}"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329129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E2481A5-09B9-4FA4-A3EA-BD76D059B88A}"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206763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2E681385-E7A0-4263-9E15-18A017D9D530}"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3107391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3B64B32-A5BD-486F-AC1C-5E55E846576D}" type="datetime1">
              <a:rPr kumimoji="1" lang="ja-JP" altLang="en-US" smtClean="0"/>
              <a:t>2022/3/6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1360178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56B9906-1DAB-41C6-9513-8797F778AB95}" type="datetime1">
              <a:rPr kumimoji="1" lang="ja-JP" altLang="en-US" smtClean="0"/>
              <a:t>2022/3/6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235280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BCFFBA4D-0989-4BD3-9527-F6655E02E156}" type="datetime1">
              <a:rPr kumimoji="1" lang="ja-JP" altLang="en-US" smtClean="0"/>
              <a:t>2022/3/6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3754083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13269FA-6BEB-4F3B-9CA9-992BC332F353}" type="datetime1">
              <a:rPr kumimoji="1" lang="ja-JP" altLang="en-US" smtClean="0"/>
              <a:t>2022/3/6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381884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5879F37-49A1-4DF4-8455-90B358A257C9}"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FF971B9-2695-4E52-BFFF-7BFD8641400F}" type="datetime1">
              <a:rPr kumimoji="1" lang="ja-JP" altLang="en-US" smtClean="0"/>
              <a:t>2022/3/6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1476422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C3EF393-3FE9-48D5-B077-88DBEA3868E6}" type="datetime1">
              <a:rPr kumimoji="1" lang="ja-JP" altLang="en-US" smtClean="0"/>
              <a:t>2022/3/6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2139311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21CC258-89B0-42BA-AB3D-5707246E4C3E}"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258773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C5271F7-8470-4B5A-B3AD-AD898D4615A5}"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787025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pic>
        <p:nvPicPr>
          <p:cNvPr id="2" name="図 6"/>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日付プレースホルダー 3"/>
          <p:cNvSpPr>
            <a:spLocks noGrp="1"/>
          </p:cNvSpPr>
          <p:nvPr>
            <p:ph type="dt" sz="half" idx="10"/>
          </p:nvPr>
        </p:nvSpPr>
        <p:spPr/>
        <p:txBody>
          <a:bodyPr/>
          <a:lstStyle>
            <a:lvl1pPr>
              <a:defRPr/>
            </a:lvl1pPr>
          </a:lstStyle>
          <a:p>
            <a:pPr>
              <a:defRPr/>
            </a:pPr>
            <a:fld id="{EB3F2B85-06AA-40FD-8763-D0B3110962E0}" type="datetime1">
              <a:rPr lang="ja-JP" altLang="en-US" smtClean="0"/>
              <a:t>2022/3/6</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121CBFC3-2B91-439F-B7EB-6CCCDDBA9C16}" type="slidenum">
              <a:rPr lang="ja-JP" altLang="en-US"/>
              <a:pPr>
                <a:defRPr/>
              </a:pPr>
              <a:t>‹#›</a:t>
            </a:fld>
            <a:endParaRPr lang="ja-JP" altLang="en-US"/>
          </a:p>
        </p:txBody>
      </p:sp>
    </p:spTree>
    <p:extLst>
      <p:ext uri="{BB962C8B-B14F-4D97-AF65-F5344CB8AC3E}">
        <p14:creationId xmlns:p14="http://schemas.microsoft.com/office/powerpoint/2010/main" val="3467192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FBAD14-2AF6-4979-8369-534F0CB22A3E}"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623296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2AE7F2-B041-4BEC-8250-177B6B101D24}"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908174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85CF6A-CD33-4F3A-822C-6F8B7FAF7F40}"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83797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13FE02D-5F14-4D99-A5B5-D17D01C63FC0}"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428660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C482A2E-CF35-4010-BF27-894D328E093E}" type="datetime1">
              <a:rPr kumimoji="1" lang="ja-JP" altLang="en-US" smtClean="0"/>
              <a:t>2022/3/6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76965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FE7101C7-8C52-4384-ABFB-ABA36C5E5D48}" type="datetime1">
              <a:rPr kumimoji="1" lang="ja-JP" altLang="en-US" smtClean="0"/>
              <a:t>2022/3/6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470BDAF-533C-4577-A22E-19548D8B319B}" type="datetime1">
              <a:rPr kumimoji="1" lang="ja-JP" altLang="en-US" smtClean="0"/>
              <a:t>2022/3/6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579581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6813F-8361-4035-90E9-7E225128BFA5}" type="datetime1">
              <a:rPr kumimoji="1" lang="ja-JP" altLang="en-US" smtClean="0"/>
              <a:t>2022/3/6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617573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1A3C0DA-E70A-4BE1-AAE8-0544B4B7C6BA}"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202586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99ED6C-9AE9-495C-BE4A-1D984FD979E3}"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782983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EE1ECF-029F-49FE-8362-59FB5EB6B575}"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305216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7B6D78A-A73B-4B36-841D-08CFBD06E097}"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722133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394086E-B311-416C-8336-9B9CE891B07C}" type="datetime1">
              <a:rPr kumimoji="1" lang="ja-JP" altLang="en-US" smtClean="0"/>
              <a:t>2022/3/6</a:t>
            </a:fld>
            <a:endParaRPr kumimoji="1" lang="ja-JP" altLang="en-US"/>
          </a:p>
        </p:txBody>
      </p:sp>
      <p:sp>
        <p:nvSpPr>
          <p:cNvPr id="5" name="Footer Placeholder 4"/>
          <p:cNvSpPr>
            <a:spLocks noGrp="1"/>
          </p:cNvSpPr>
          <p:nvPr>
            <p:ph type="ftr" sz="quarter" idx="11"/>
          </p:nvPr>
        </p:nvSpPr>
        <p:spPr>
          <a:xfrm>
            <a:off x="1371600" y="4323845"/>
            <a:ext cx="6400800" cy="365125"/>
          </a:xfrm>
        </p:spPr>
        <p:txBody>
          <a:bodyPr/>
          <a:lstStyle/>
          <a:p>
            <a:endParaRPr kumimoji="1" lang="ja-JP" altLang="en-US"/>
          </a:p>
        </p:txBody>
      </p:sp>
      <p:sp>
        <p:nvSpPr>
          <p:cNvPr id="6" name="Slide Number Placeholder 5"/>
          <p:cNvSpPr>
            <a:spLocks noGrp="1"/>
          </p:cNvSpPr>
          <p:nvPr>
            <p:ph type="sldNum" sz="quarter" idx="12"/>
          </p:nvPr>
        </p:nvSpPr>
        <p:spPr>
          <a:xfrm>
            <a:off x="8077200" y="1430866"/>
            <a:ext cx="2743200" cy="365125"/>
          </a:xfrm>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1419205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05D24D-1457-42C9-BE98-AE619B9D532E}"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321654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645DF6B-724B-44D3-B348-DF6EAA5AF574}" type="datetime1">
              <a:rPr kumimoji="1" lang="ja-JP" altLang="en-US" smtClean="0"/>
              <a:t>2022/3/6</a:t>
            </a:fld>
            <a:endParaRPr kumimoji="1" lang="ja-JP" altLang="en-US"/>
          </a:p>
        </p:txBody>
      </p:sp>
      <p:sp>
        <p:nvSpPr>
          <p:cNvPr id="5" name="Footer Placeholder 4"/>
          <p:cNvSpPr>
            <a:spLocks noGrp="1"/>
          </p:cNvSpPr>
          <p:nvPr>
            <p:ph type="ftr" sz="quarter" idx="11"/>
          </p:nvPr>
        </p:nvSpPr>
        <p:spPr>
          <a:xfrm>
            <a:off x="685800" y="381001"/>
            <a:ext cx="6991492" cy="36406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1366840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2BF99C-2EBA-4143-999A-2A6E8166E5ED}"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119646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77A427A-4FD3-495A-93B1-A393E44EBE48}" type="datetime1">
              <a:rPr kumimoji="1" lang="ja-JP" altLang="en-US" smtClean="0"/>
              <a:t>2022/3/6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3132666"/>
            <a:ext cx="5311775"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132666"/>
            <a:ext cx="5334000"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3F64D46-37FD-4170-A5ED-C3C36C26A928}" type="datetime1">
              <a:rPr kumimoji="1" lang="ja-JP" altLang="en-US" smtClean="0"/>
              <a:t>2022/3/6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4213589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E927573-9765-47C2-BA76-66A60F76C4D3}" type="datetime1">
              <a:rPr kumimoji="1" lang="ja-JP" altLang="en-US" smtClean="0"/>
              <a:t>2022/3/6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1275284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623193-731A-44A1-B486-5AF2DA4096C7}" type="datetime1">
              <a:rPr kumimoji="1" lang="ja-JP" altLang="en-US" smtClean="0"/>
              <a:t>2022/3/6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842739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31DBC8-2354-42E2-82C2-4FAFD94CFB1D}"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282498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3DB883-487B-4845-A0BB-8ED76F9AA6F2}"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202192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592B364-9BDB-41FD-8E4D-EE8B29F1BC47}"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3594951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07C41BF-21F1-44D6-8428-142A0733FAC9}" type="datetime1">
              <a:rPr kumimoji="1" lang="ja-JP" altLang="en-US" smtClean="0"/>
              <a:t>2022/3/6</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3610716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11AE055-B684-45E5-AA1E-6F803EA893A9}" type="datetime1">
              <a:rPr kumimoji="1" lang="ja-JP" altLang="en-US" smtClean="0"/>
              <a:t>2022/3/6</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D09AAFBC-A325-4BD7-AF1F-80564E3AB2E7}" type="slidenum">
              <a:rPr kumimoji="1" lang="ja-JP" altLang="en-US" smtClean="0"/>
              <a:t>‹#›</a:t>
            </a:fld>
            <a:endParaRPr kumimoji="1" lang="ja-JP"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91264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ABFFA20-B956-43AF-BF8C-F76416E33746}" type="datetime1">
              <a:rPr kumimoji="1" lang="ja-JP" altLang="en-US" smtClean="0"/>
              <a:t>2022/3/6</a:t>
            </a:fld>
            <a:endParaRPr kumimoji="1" lang="ja-JP" altLang="en-US"/>
          </a:p>
        </p:txBody>
      </p:sp>
      <p:sp>
        <p:nvSpPr>
          <p:cNvPr id="6" name="Footer Placeholder 5"/>
          <p:cNvSpPr>
            <a:spLocks noGrp="1"/>
          </p:cNvSpPr>
          <p:nvPr>
            <p:ph type="ftr" sz="quarter" idx="11"/>
          </p:nvPr>
        </p:nvSpPr>
        <p:spPr>
          <a:xfrm>
            <a:off x="685800" y="378883"/>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469762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95500308-BDA7-4292-90D5-F615A139F606}" type="datetime1">
              <a:rPr kumimoji="1" lang="ja-JP" altLang="en-US" smtClean="0"/>
              <a:t>2022/3/6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75417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13A751A-1C85-4D42-8A8F-B7DFE9C098C4}" type="datetime1">
              <a:rPr kumimoji="1" lang="ja-JP" altLang="en-US" smtClean="0"/>
              <a:t>2022/3/6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97A9C902-1F5C-4154-9595-806DED0D9D9D}" type="datetime1">
              <a:rPr kumimoji="1" lang="ja-JP" altLang="en-US" smtClean="0"/>
              <a:t>2022/3/6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324547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5229AA-DB79-49AD-A7D6-79D6A00D11C5}"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1132576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9A9E7DF8-1234-4B09-A6F1-D663BD677BA9}" type="datetime1">
              <a:rPr kumimoji="1" lang="ja-JP" altLang="en-US" smtClean="0"/>
              <a:t>2022/3/6</a:t>
            </a:fld>
            <a:endParaRPr kumimoji="1" lang="ja-JP" altLang="en-US"/>
          </a:p>
        </p:txBody>
      </p:sp>
      <p:sp>
        <p:nvSpPr>
          <p:cNvPr id="5" name="Footer Placeholder 4"/>
          <p:cNvSpPr>
            <a:spLocks noGrp="1"/>
          </p:cNvSpPr>
          <p:nvPr>
            <p:ph type="ftr" sz="quarter" idx="11"/>
          </p:nvPr>
        </p:nvSpPr>
        <p:spPr>
          <a:xfrm>
            <a:off x="685800" y="381000"/>
            <a:ext cx="6991492" cy="36512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D09AAFBC-A325-4BD7-AF1F-80564E3AB2E7}" type="slidenum">
              <a:rPr kumimoji="1" lang="ja-JP" altLang="en-US" smtClean="0"/>
              <a:t>‹#›</a:t>
            </a:fld>
            <a:endParaRPr kumimoji="1" lang="ja-JP" altLang="en-US"/>
          </a:p>
        </p:txBody>
      </p:sp>
    </p:spTree>
    <p:extLst>
      <p:ext uri="{BB962C8B-B14F-4D97-AF65-F5344CB8AC3E}">
        <p14:creationId xmlns:p14="http://schemas.microsoft.com/office/powerpoint/2010/main" val="3084737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DC8494B-A044-4441-BBF5-B278929DF608}"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529948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A91898-CF11-4219-B551-C1E9D600259E}"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392218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423A6A-1BB8-42B7-9506-BDAAB413D825}"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202524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7CDF3B-20F5-4D66-AEDF-CC0E954C05F4}"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653261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7EE5335-E1C3-42F9-B5F6-5D9815B30DF1}" type="datetime1">
              <a:rPr kumimoji="1" lang="ja-JP" altLang="en-US" smtClean="0"/>
              <a:t>2022/3/6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538196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F338B4E-0E60-4DF1-BA5A-825912FF4731}" type="datetime1">
              <a:rPr kumimoji="1" lang="ja-JP" altLang="en-US" smtClean="0"/>
              <a:t>2022/3/6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741486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6B560-7801-46AA-8C2C-0CC578D253CD}" type="datetime1">
              <a:rPr kumimoji="1" lang="ja-JP" altLang="en-US" smtClean="0"/>
              <a:t>2022/3/6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90194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FA765371-D1FC-4D3E-AD63-B04400A0F49E}" type="datetime1">
              <a:rPr kumimoji="1" lang="ja-JP" altLang="en-US" smtClean="0"/>
              <a:t>2022/3/6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066A807-90B3-4C89-9417-5BD14B45863C}"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402866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7BDB78-2FFB-434C-8110-E88845892484}"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477342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E1E300-9174-4EC0-841A-D3DD6C3646CE}"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372981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6C6531-52C4-4BBB-A40E-A4CF70057E2F}"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929629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E99E1A8-CF0A-4959-8CEF-18D03F7E0C79}"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897806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00A9F4D-F718-4822-9194-3EC3D5117F9E}"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86144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EB9F085-BBF3-48D5-ADCF-C9D67BC996BD}"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745798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821A0D7-E9E2-4211-AC1C-3B8E0E49BF6C}"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417054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779E23D-F052-4509-9C22-3EFDF69F19F2}" type="datetime1">
              <a:rPr kumimoji="1" lang="ja-JP" altLang="en-US" smtClean="0"/>
              <a:t>2022/3/6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270036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C7343C-C9C6-41EF-84D6-DDF23CD67468}" type="datetime1">
              <a:rPr kumimoji="1" lang="ja-JP" altLang="en-US" smtClean="0"/>
              <a:t>2022/3/6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793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8FD1BE6-ACD7-4658-87D2-A645019CFBFF}" type="datetime1">
              <a:rPr kumimoji="1" lang="ja-JP" altLang="en-US" smtClean="0"/>
              <a:t>2022/3/6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1B412-49CB-40DC-A8C3-566D89313177}" type="datetime1">
              <a:rPr kumimoji="1" lang="ja-JP" altLang="en-US" smtClean="0"/>
              <a:t>2022/3/6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213270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D33503B-1247-40AD-9F99-F120B50090BE}"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6747818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599FA6-C758-4355-8DA2-A1F065B5A4C2}" type="datetime1">
              <a:rPr kumimoji="1" lang="ja-JP" altLang="en-US" smtClean="0"/>
              <a:t>2022/3/6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186411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1066BC-52AE-4F52-BC7A-51C3EEC34812}"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704926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F803E60-2210-49FA-995C-EBE2233E81F3}" type="datetime1">
              <a:rPr kumimoji="1" lang="ja-JP" altLang="en-US" smtClean="0"/>
              <a:t>2022/3/6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668661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5FF793-24A6-497F-937F-82BBCE422092}"/>
              </a:ext>
            </a:extLst>
          </p:cNvPr>
          <p:cNvSpPr>
            <a:spLocks noGrp="1"/>
          </p:cNvSpPr>
          <p:nvPr>
            <p:ph type="ctrTitle"/>
          </p:nvPr>
        </p:nvSpPr>
        <p:spPr>
          <a:xfrm>
            <a:off x="1524000" y="1122363"/>
            <a:ext cx="9144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24F276B-44B8-46F1-BB94-1261240C0BC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D1129CF-51AC-4BAB-A723-DF377EC1EE3E}"/>
              </a:ext>
            </a:extLst>
          </p:cNvPr>
          <p:cNvSpPr>
            <a:spLocks noGrp="1"/>
          </p:cNvSpPr>
          <p:nvPr>
            <p:ph type="dt" sz="half" idx="10"/>
          </p:nvPr>
        </p:nvSpPr>
        <p:spPr/>
        <p:txBody>
          <a:bodyPr/>
          <a:lstStyle/>
          <a:p>
            <a:fld id="{5006DF6F-638A-4ADE-BF1E-20C0A5F6EC7D}"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976F5A45-EA08-4FCC-B5B3-155902C6C8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6CFF94-1C88-4DF6-802B-EA4D382E21E7}"/>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448814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FF841C-AB0A-4644-831F-A0BE958F3A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EA4ACC-F681-4A5A-A305-7D7F017522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6ECE58-E4AD-4CAD-9A86-BDB3B59857AC}"/>
              </a:ext>
            </a:extLst>
          </p:cNvPr>
          <p:cNvSpPr>
            <a:spLocks noGrp="1"/>
          </p:cNvSpPr>
          <p:nvPr>
            <p:ph type="dt" sz="half" idx="10"/>
          </p:nvPr>
        </p:nvSpPr>
        <p:spPr/>
        <p:txBody>
          <a:bodyPr/>
          <a:lstStyle/>
          <a:p>
            <a:fld id="{81CC68EB-5163-422F-AD3F-974F354D95D6}"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79C97632-C8B1-4C6E-A22E-4F3D83FA6A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499E0B-3266-442E-9C33-7760DEAB170B}"/>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153141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A0AD1-0067-4A21-BC4F-DA58A2AB6302}"/>
              </a:ext>
            </a:extLst>
          </p:cNvPr>
          <p:cNvSpPr>
            <a:spLocks noGrp="1"/>
          </p:cNvSpPr>
          <p:nvPr>
            <p:ph type="title"/>
          </p:nvPr>
        </p:nvSpPr>
        <p:spPr>
          <a:xfrm>
            <a:off x="831851" y="1709740"/>
            <a:ext cx="105156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BE08CD-6E5D-4191-913D-63BC40355BD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12F0E80-1041-4E46-92DA-AC236D627173}"/>
              </a:ext>
            </a:extLst>
          </p:cNvPr>
          <p:cNvSpPr>
            <a:spLocks noGrp="1"/>
          </p:cNvSpPr>
          <p:nvPr>
            <p:ph type="dt" sz="half" idx="10"/>
          </p:nvPr>
        </p:nvSpPr>
        <p:spPr/>
        <p:txBody>
          <a:bodyPr/>
          <a:lstStyle/>
          <a:p>
            <a:fld id="{F204B6F9-4877-4793-BB08-04BAB79A063A}"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81B20429-DCD8-4461-AECA-BF4E62F8CC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6050F3-AB3A-49EB-9727-652227E30F5B}"/>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235570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E862F7-507F-4394-879E-32A0D7A2D9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0AA781-0E38-4C90-A2C0-11182B1B366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B1A6354-8D6F-4956-A60C-5E7DA91845D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BD5F487-C3D5-4DFD-9D53-AD03DFD34898}"/>
              </a:ext>
            </a:extLst>
          </p:cNvPr>
          <p:cNvSpPr>
            <a:spLocks noGrp="1"/>
          </p:cNvSpPr>
          <p:nvPr>
            <p:ph type="dt" sz="half" idx="10"/>
          </p:nvPr>
        </p:nvSpPr>
        <p:spPr/>
        <p:txBody>
          <a:bodyPr/>
          <a:lstStyle/>
          <a:p>
            <a:fld id="{61D64DFD-44AA-4653-8063-E1DB5733E037}" type="datetime1">
              <a:rPr kumimoji="1" lang="ja-JP" altLang="en-US" smtClean="0"/>
              <a:t>2022/3/6</a:t>
            </a:fld>
            <a:endParaRPr kumimoji="1" lang="ja-JP" altLang="en-US"/>
          </a:p>
        </p:txBody>
      </p:sp>
      <p:sp>
        <p:nvSpPr>
          <p:cNvPr id="6" name="フッター プレースホルダー 5">
            <a:extLst>
              <a:ext uri="{FF2B5EF4-FFF2-40B4-BE49-F238E27FC236}">
                <a16:creationId xmlns:a16="http://schemas.microsoft.com/office/drawing/2014/main" id="{0D19689D-0D36-4455-BBAE-6599ED98C39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38312B-A28B-4022-99C0-2BD332C7218E}"/>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226065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1451E0-C4D9-4885-A005-FA7648180726}"/>
              </a:ext>
            </a:extLst>
          </p:cNvPr>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173053-A532-4775-90B4-F9B62AE8C97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C49B177-97F9-4C08-BC6C-90BE82F709B0}"/>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15B1567-5E5C-49A1-8F55-42E2535DA6E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AAE551E-3258-42F3-839E-FC1E94183F42}"/>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012AABB-D72A-4D5E-B81E-FDEBCCB7BD54}"/>
              </a:ext>
            </a:extLst>
          </p:cNvPr>
          <p:cNvSpPr>
            <a:spLocks noGrp="1"/>
          </p:cNvSpPr>
          <p:nvPr>
            <p:ph type="dt" sz="half" idx="10"/>
          </p:nvPr>
        </p:nvSpPr>
        <p:spPr/>
        <p:txBody>
          <a:bodyPr/>
          <a:lstStyle/>
          <a:p>
            <a:fld id="{D4B391B2-F906-4E6C-8AAF-67436AD6F9FE}" type="datetime1">
              <a:rPr kumimoji="1" lang="ja-JP" altLang="en-US" smtClean="0"/>
              <a:t>2022/3/6</a:t>
            </a:fld>
            <a:endParaRPr kumimoji="1" lang="ja-JP" altLang="en-US"/>
          </a:p>
        </p:txBody>
      </p:sp>
      <p:sp>
        <p:nvSpPr>
          <p:cNvPr id="8" name="フッター プレースホルダー 7">
            <a:extLst>
              <a:ext uri="{FF2B5EF4-FFF2-40B4-BE49-F238E27FC236}">
                <a16:creationId xmlns:a16="http://schemas.microsoft.com/office/drawing/2014/main" id="{B1F06404-FA6E-4A6C-A6D4-C6E5027DA2D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73C8FB5-E353-463C-8060-AC69D3669660}"/>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22966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D473CCC-5161-4987-9164-F2A45669BE0D}" type="datetime1">
              <a:rPr kumimoji="1" lang="ja-JP" altLang="en-US" smtClean="0"/>
              <a:t>2022/3/6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F33FBF-D389-4E95-88D3-9241693C0CB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0F0F7CB-247E-4F2B-8FA5-646BF573575F}"/>
              </a:ext>
            </a:extLst>
          </p:cNvPr>
          <p:cNvSpPr>
            <a:spLocks noGrp="1"/>
          </p:cNvSpPr>
          <p:nvPr>
            <p:ph type="dt" sz="half" idx="10"/>
          </p:nvPr>
        </p:nvSpPr>
        <p:spPr/>
        <p:txBody>
          <a:bodyPr/>
          <a:lstStyle/>
          <a:p>
            <a:fld id="{633B24C6-B808-49E3-8127-94BAF24C5C6C}" type="datetime1">
              <a:rPr kumimoji="1" lang="ja-JP" altLang="en-US" smtClean="0"/>
              <a:t>2022/3/6</a:t>
            </a:fld>
            <a:endParaRPr kumimoji="1" lang="ja-JP" altLang="en-US"/>
          </a:p>
        </p:txBody>
      </p:sp>
      <p:sp>
        <p:nvSpPr>
          <p:cNvPr id="4" name="フッター プレースホルダー 3">
            <a:extLst>
              <a:ext uri="{FF2B5EF4-FFF2-40B4-BE49-F238E27FC236}">
                <a16:creationId xmlns:a16="http://schemas.microsoft.com/office/drawing/2014/main" id="{0BDE53BC-C519-4C40-9D52-59B0DC36C9C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E8DDA7C-5D90-42CC-9002-48D8EF97A4C8}"/>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8975396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E2DF2E-E304-4A05-8FFF-5D8196275A18}"/>
              </a:ext>
            </a:extLst>
          </p:cNvPr>
          <p:cNvSpPr>
            <a:spLocks noGrp="1"/>
          </p:cNvSpPr>
          <p:nvPr>
            <p:ph type="dt" sz="half" idx="10"/>
          </p:nvPr>
        </p:nvSpPr>
        <p:spPr/>
        <p:txBody>
          <a:bodyPr/>
          <a:lstStyle/>
          <a:p>
            <a:fld id="{6B268BFE-40DB-45CD-A8AB-A54EDAAD3E87}" type="datetime1">
              <a:rPr kumimoji="1" lang="ja-JP" altLang="en-US" smtClean="0"/>
              <a:t>2022/3/6</a:t>
            </a:fld>
            <a:endParaRPr kumimoji="1" lang="ja-JP" altLang="en-US"/>
          </a:p>
        </p:txBody>
      </p:sp>
      <p:sp>
        <p:nvSpPr>
          <p:cNvPr id="3" name="フッター プレースホルダー 2">
            <a:extLst>
              <a:ext uri="{FF2B5EF4-FFF2-40B4-BE49-F238E27FC236}">
                <a16:creationId xmlns:a16="http://schemas.microsoft.com/office/drawing/2014/main" id="{C2E16A69-18EB-4FF5-A89E-8D38E9C0E56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D6813C-4246-4E33-85A3-BA1A7C4F124A}"/>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2488755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AC09C3-A1BD-4D52-A8A9-FB71A3298290}"/>
              </a:ext>
            </a:extLst>
          </p:cNvPr>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A2890A-D76E-4295-A3BB-B23B5895E52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7C17967-6608-4C35-9B5D-20343FDC865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CD2D671-2394-4C6F-9B59-A16F9BDB144C}"/>
              </a:ext>
            </a:extLst>
          </p:cNvPr>
          <p:cNvSpPr>
            <a:spLocks noGrp="1"/>
          </p:cNvSpPr>
          <p:nvPr>
            <p:ph type="dt" sz="half" idx="10"/>
          </p:nvPr>
        </p:nvSpPr>
        <p:spPr/>
        <p:txBody>
          <a:bodyPr/>
          <a:lstStyle/>
          <a:p>
            <a:fld id="{91DDADD5-B01F-415B-B54E-226570ED3D36}" type="datetime1">
              <a:rPr kumimoji="1" lang="ja-JP" altLang="en-US" smtClean="0"/>
              <a:t>2022/3/6</a:t>
            </a:fld>
            <a:endParaRPr kumimoji="1" lang="ja-JP" altLang="en-US"/>
          </a:p>
        </p:txBody>
      </p:sp>
      <p:sp>
        <p:nvSpPr>
          <p:cNvPr id="6" name="フッター プレースホルダー 5">
            <a:extLst>
              <a:ext uri="{FF2B5EF4-FFF2-40B4-BE49-F238E27FC236}">
                <a16:creationId xmlns:a16="http://schemas.microsoft.com/office/drawing/2014/main" id="{F7614C24-CDBC-4979-A589-EC23C5ACB5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BA4CEA-40A9-49D3-9B1B-5F1763A50CC8}"/>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267626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2F00F-337D-4824-BB01-ABD4EA186C96}"/>
              </a:ext>
            </a:extLst>
          </p:cNvPr>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3DC00D-DA7E-4867-903B-51FD5374C00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233B00F1-5AED-4881-9A0C-3ABB73D8689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BBCF65B-C007-4F66-B8ED-8FDAA9F0B426}"/>
              </a:ext>
            </a:extLst>
          </p:cNvPr>
          <p:cNvSpPr>
            <a:spLocks noGrp="1"/>
          </p:cNvSpPr>
          <p:nvPr>
            <p:ph type="dt" sz="half" idx="10"/>
          </p:nvPr>
        </p:nvSpPr>
        <p:spPr/>
        <p:txBody>
          <a:bodyPr/>
          <a:lstStyle/>
          <a:p>
            <a:fld id="{EB516304-B8ED-4063-8406-BE3146D7C9E0}" type="datetime1">
              <a:rPr kumimoji="1" lang="ja-JP" altLang="en-US" smtClean="0"/>
              <a:t>2022/3/6</a:t>
            </a:fld>
            <a:endParaRPr kumimoji="1" lang="ja-JP" altLang="en-US"/>
          </a:p>
        </p:txBody>
      </p:sp>
      <p:sp>
        <p:nvSpPr>
          <p:cNvPr id="6" name="フッター プレースホルダー 5">
            <a:extLst>
              <a:ext uri="{FF2B5EF4-FFF2-40B4-BE49-F238E27FC236}">
                <a16:creationId xmlns:a16="http://schemas.microsoft.com/office/drawing/2014/main" id="{D583101C-965B-4AAB-9DC7-AE46A7F3F0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946E3AF-A9A6-4EE7-9FA5-980DD5624EF3}"/>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886267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608FC4-E0A1-41AC-887D-EDAD59EB7BB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CD0C3C-1E5A-439F-A852-62B9A7C8C0C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78EB83-DF6B-40B8-9579-75228C235249}"/>
              </a:ext>
            </a:extLst>
          </p:cNvPr>
          <p:cNvSpPr>
            <a:spLocks noGrp="1"/>
          </p:cNvSpPr>
          <p:nvPr>
            <p:ph type="dt" sz="half" idx="10"/>
          </p:nvPr>
        </p:nvSpPr>
        <p:spPr/>
        <p:txBody>
          <a:bodyPr/>
          <a:lstStyle/>
          <a:p>
            <a:fld id="{F889B4A1-5DF5-4A5C-BD8B-143FEFD1B92E}"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EAF735A5-13B4-4B21-BBEE-3BB0B9D800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03E3EB-E738-41C8-88F4-8EED8C09ED51}"/>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158335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B96CAA9-F6A1-474E-BE6E-2609DDFE028B}"/>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6FD6552-FB01-4ACF-B630-F6336C3D6544}"/>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37057C-394D-48A6-803C-02C30B5CE765}"/>
              </a:ext>
            </a:extLst>
          </p:cNvPr>
          <p:cNvSpPr>
            <a:spLocks noGrp="1"/>
          </p:cNvSpPr>
          <p:nvPr>
            <p:ph type="dt" sz="half" idx="10"/>
          </p:nvPr>
        </p:nvSpPr>
        <p:spPr/>
        <p:txBody>
          <a:bodyPr/>
          <a:lstStyle/>
          <a:p>
            <a:fld id="{854B1145-8497-41F6-BAE4-EB3C0FCEC2C4}"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C186F502-F6CC-4A87-B976-6471DF619F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F21830-429B-4A3E-AB48-DDEB4199A3A2}"/>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5595019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5FF793-24A6-497F-937F-82BBCE422092}"/>
              </a:ext>
            </a:extLst>
          </p:cNvPr>
          <p:cNvSpPr>
            <a:spLocks noGrp="1"/>
          </p:cNvSpPr>
          <p:nvPr>
            <p:ph type="ctrTitle"/>
          </p:nvPr>
        </p:nvSpPr>
        <p:spPr>
          <a:xfrm>
            <a:off x="1524000" y="1122363"/>
            <a:ext cx="9144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24F276B-44B8-46F1-BB94-1261240C0BC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D1129CF-51AC-4BAB-A723-DF377EC1EE3E}"/>
              </a:ext>
            </a:extLst>
          </p:cNvPr>
          <p:cNvSpPr>
            <a:spLocks noGrp="1"/>
          </p:cNvSpPr>
          <p:nvPr>
            <p:ph type="dt" sz="half" idx="10"/>
          </p:nvPr>
        </p:nvSpPr>
        <p:spPr/>
        <p:txBody>
          <a:bodyPr/>
          <a:lstStyle/>
          <a:p>
            <a:fld id="{1CF14BD3-73E0-4D4D-831B-FF0071864943}"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976F5A45-EA08-4FCC-B5B3-155902C6C8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6CFF94-1C88-4DF6-802B-EA4D382E21E7}"/>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716888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FF841C-AB0A-4644-831F-A0BE958F3A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EA4ACC-F681-4A5A-A305-7D7F017522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6ECE58-E4AD-4CAD-9A86-BDB3B59857AC}"/>
              </a:ext>
            </a:extLst>
          </p:cNvPr>
          <p:cNvSpPr>
            <a:spLocks noGrp="1"/>
          </p:cNvSpPr>
          <p:nvPr>
            <p:ph type="dt" sz="half" idx="10"/>
          </p:nvPr>
        </p:nvSpPr>
        <p:spPr/>
        <p:txBody>
          <a:bodyPr/>
          <a:lstStyle/>
          <a:p>
            <a:fld id="{7B218D7A-382B-4CDF-BF48-254BFB36A7A4}"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79C97632-C8B1-4C6E-A22E-4F3D83FA6A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499E0B-3266-442E-9C33-7760DEAB170B}"/>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1532515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A0AD1-0067-4A21-BC4F-DA58A2AB6302}"/>
              </a:ext>
            </a:extLst>
          </p:cNvPr>
          <p:cNvSpPr>
            <a:spLocks noGrp="1"/>
          </p:cNvSpPr>
          <p:nvPr>
            <p:ph type="title"/>
          </p:nvPr>
        </p:nvSpPr>
        <p:spPr>
          <a:xfrm>
            <a:off x="831851" y="1709740"/>
            <a:ext cx="105156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BE08CD-6E5D-4191-913D-63BC40355BD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12F0E80-1041-4E46-92DA-AC236D627173}"/>
              </a:ext>
            </a:extLst>
          </p:cNvPr>
          <p:cNvSpPr>
            <a:spLocks noGrp="1"/>
          </p:cNvSpPr>
          <p:nvPr>
            <p:ph type="dt" sz="half" idx="10"/>
          </p:nvPr>
        </p:nvSpPr>
        <p:spPr/>
        <p:txBody>
          <a:bodyPr/>
          <a:lstStyle/>
          <a:p>
            <a:fld id="{F2881F75-65CD-433F-922E-819F5BD9ABEE}"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81B20429-DCD8-4461-AECA-BF4E62F8CC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6050F3-AB3A-49EB-9727-652227E30F5B}"/>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4096163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E862F7-507F-4394-879E-32A0D7A2D9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0AA781-0E38-4C90-A2C0-11182B1B366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B1A6354-8D6F-4956-A60C-5E7DA91845D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BD5F487-C3D5-4DFD-9D53-AD03DFD34898}"/>
              </a:ext>
            </a:extLst>
          </p:cNvPr>
          <p:cNvSpPr>
            <a:spLocks noGrp="1"/>
          </p:cNvSpPr>
          <p:nvPr>
            <p:ph type="dt" sz="half" idx="10"/>
          </p:nvPr>
        </p:nvSpPr>
        <p:spPr/>
        <p:txBody>
          <a:bodyPr/>
          <a:lstStyle/>
          <a:p>
            <a:fld id="{B4000B3E-729B-4C46-A796-186F4750924E}" type="datetime1">
              <a:rPr kumimoji="1" lang="ja-JP" altLang="en-US" smtClean="0"/>
              <a:t>2022/3/6</a:t>
            </a:fld>
            <a:endParaRPr kumimoji="1" lang="ja-JP" altLang="en-US"/>
          </a:p>
        </p:txBody>
      </p:sp>
      <p:sp>
        <p:nvSpPr>
          <p:cNvPr id="6" name="フッター プレースホルダー 5">
            <a:extLst>
              <a:ext uri="{FF2B5EF4-FFF2-40B4-BE49-F238E27FC236}">
                <a16:creationId xmlns:a16="http://schemas.microsoft.com/office/drawing/2014/main" id="{0D19689D-0D36-4455-BBAE-6599ED98C39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38312B-A28B-4022-99C0-2BD332C7218E}"/>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78785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A04C70B-2ED7-4E25-A24A-DF863E785453}" type="datetime1">
              <a:rPr kumimoji="1" lang="ja-JP" altLang="en-US" smtClean="0"/>
              <a:t>2022/3/6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AFCF881-5D1D-4116-8D7B-C0CF914E6D11}"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1451E0-C4D9-4885-A005-FA7648180726}"/>
              </a:ext>
            </a:extLst>
          </p:cNvPr>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173053-A532-4775-90B4-F9B62AE8C97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C49B177-97F9-4C08-BC6C-90BE82F709B0}"/>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15B1567-5E5C-49A1-8F55-42E2535DA6E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AAE551E-3258-42F3-839E-FC1E94183F42}"/>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012AABB-D72A-4D5E-B81E-FDEBCCB7BD54}"/>
              </a:ext>
            </a:extLst>
          </p:cNvPr>
          <p:cNvSpPr>
            <a:spLocks noGrp="1"/>
          </p:cNvSpPr>
          <p:nvPr>
            <p:ph type="dt" sz="half" idx="10"/>
          </p:nvPr>
        </p:nvSpPr>
        <p:spPr/>
        <p:txBody>
          <a:bodyPr/>
          <a:lstStyle/>
          <a:p>
            <a:fld id="{C56841CC-21BB-400F-9CF6-D0646F71161A}" type="datetime1">
              <a:rPr kumimoji="1" lang="ja-JP" altLang="en-US" smtClean="0"/>
              <a:t>2022/3/6</a:t>
            </a:fld>
            <a:endParaRPr kumimoji="1" lang="ja-JP" altLang="en-US"/>
          </a:p>
        </p:txBody>
      </p:sp>
      <p:sp>
        <p:nvSpPr>
          <p:cNvPr id="8" name="フッター プレースホルダー 7">
            <a:extLst>
              <a:ext uri="{FF2B5EF4-FFF2-40B4-BE49-F238E27FC236}">
                <a16:creationId xmlns:a16="http://schemas.microsoft.com/office/drawing/2014/main" id="{B1F06404-FA6E-4A6C-A6D4-C6E5027DA2D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73C8FB5-E353-463C-8060-AC69D3669660}"/>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4591716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F33FBF-D389-4E95-88D3-9241693C0CB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0F0F7CB-247E-4F2B-8FA5-646BF573575F}"/>
              </a:ext>
            </a:extLst>
          </p:cNvPr>
          <p:cNvSpPr>
            <a:spLocks noGrp="1"/>
          </p:cNvSpPr>
          <p:nvPr>
            <p:ph type="dt" sz="half" idx="10"/>
          </p:nvPr>
        </p:nvSpPr>
        <p:spPr/>
        <p:txBody>
          <a:bodyPr/>
          <a:lstStyle/>
          <a:p>
            <a:fld id="{1BDDA819-203D-4738-8108-BE3D7197089E}" type="datetime1">
              <a:rPr kumimoji="1" lang="ja-JP" altLang="en-US" smtClean="0"/>
              <a:t>2022/3/6</a:t>
            </a:fld>
            <a:endParaRPr kumimoji="1" lang="ja-JP" altLang="en-US"/>
          </a:p>
        </p:txBody>
      </p:sp>
      <p:sp>
        <p:nvSpPr>
          <p:cNvPr id="4" name="フッター プレースホルダー 3">
            <a:extLst>
              <a:ext uri="{FF2B5EF4-FFF2-40B4-BE49-F238E27FC236}">
                <a16:creationId xmlns:a16="http://schemas.microsoft.com/office/drawing/2014/main" id="{0BDE53BC-C519-4C40-9D52-59B0DC36C9C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E8DDA7C-5D90-42CC-9002-48D8EF97A4C8}"/>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660215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EE2DF2E-E304-4A05-8FFF-5D8196275A18}"/>
              </a:ext>
            </a:extLst>
          </p:cNvPr>
          <p:cNvSpPr>
            <a:spLocks noGrp="1"/>
          </p:cNvSpPr>
          <p:nvPr>
            <p:ph type="dt" sz="half" idx="10"/>
          </p:nvPr>
        </p:nvSpPr>
        <p:spPr/>
        <p:txBody>
          <a:bodyPr/>
          <a:lstStyle/>
          <a:p>
            <a:fld id="{42E38B96-C8B4-42A8-827F-260A1EBC128C}" type="datetime1">
              <a:rPr kumimoji="1" lang="ja-JP" altLang="en-US" smtClean="0"/>
              <a:t>2022/3/6</a:t>
            </a:fld>
            <a:endParaRPr kumimoji="1" lang="ja-JP" altLang="en-US"/>
          </a:p>
        </p:txBody>
      </p:sp>
      <p:sp>
        <p:nvSpPr>
          <p:cNvPr id="3" name="フッター プレースホルダー 2">
            <a:extLst>
              <a:ext uri="{FF2B5EF4-FFF2-40B4-BE49-F238E27FC236}">
                <a16:creationId xmlns:a16="http://schemas.microsoft.com/office/drawing/2014/main" id="{C2E16A69-18EB-4FF5-A89E-8D38E9C0E56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D6813C-4246-4E33-85A3-BA1A7C4F124A}"/>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461653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AC09C3-A1BD-4D52-A8A9-FB71A3298290}"/>
              </a:ext>
            </a:extLst>
          </p:cNvPr>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A2890A-D76E-4295-A3BB-B23B5895E52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7C17967-6608-4C35-9B5D-20343FDC865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CD2D671-2394-4C6F-9B59-A16F9BDB144C}"/>
              </a:ext>
            </a:extLst>
          </p:cNvPr>
          <p:cNvSpPr>
            <a:spLocks noGrp="1"/>
          </p:cNvSpPr>
          <p:nvPr>
            <p:ph type="dt" sz="half" idx="10"/>
          </p:nvPr>
        </p:nvSpPr>
        <p:spPr/>
        <p:txBody>
          <a:bodyPr/>
          <a:lstStyle/>
          <a:p>
            <a:fld id="{763EE35D-EE47-428E-99A4-903039E6561C}" type="datetime1">
              <a:rPr kumimoji="1" lang="ja-JP" altLang="en-US" smtClean="0"/>
              <a:t>2022/3/6</a:t>
            </a:fld>
            <a:endParaRPr kumimoji="1" lang="ja-JP" altLang="en-US"/>
          </a:p>
        </p:txBody>
      </p:sp>
      <p:sp>
        <p:nvSpPr>
          <p:cNvPr id="6" name="フッター プレースホルダー 5">
            <a:extLst>
              <a:ext uri="{FF2B5EF4-FFF2-40B4-BE49-F238E27FC236}">
                <a16:creationId xmlns:a16="http://schemas.microsoft.com/office/drawing/2014/main" id="{F7614C24-CDBC-4979-A589-EC23C5ACB5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BA4CEA-40A9-49D3-9B1B-5F1763A50CC8}"/>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202986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2F00F-337D-4824-BB01-ABD4EA186C96}"/>
              </a:ext>
            </a:extLst>
          </p:cNvPr>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3DC00D-DA7E-4867-903B-51FD5374C00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233B00F1-5AED-4881-9A0C-3ABB73D8689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BBCF65B-C007-4F66-B8ED-8FDAA9F0B426}"/>
              </a:ext>
            </a:extLst>
          </p:cNvPr>
          <p:cNvSpPr>
            <a:spLocks noGrp="1"/>
          </p:cNvSpPr>
          <p:nvPr>
            <p:ph type="dt" sz="half" idx="10"/>
          </p:nvPr>
        </p:nvSpPr>
        <p:spPr/>
        <p:txBody>
          <a:bodyPr/>
          <a:lstStyle/>
          <a:p>
            <a:fld id="{A67A983F-A638-4F2D-9EF4-E0F6CD3B3896}" type="datetime1">
              <a:rPr kumimoji="1" lang="ja-JP" altLang="en-US" smtClean="0"/>
              <a:t>2022/3/6</a:t>
            </a:fld>
            <a:endParaRPr kumimoji="1" lang="ja-JP" altLang="en-US"/>
          </a:p>
        </p:txBody>
      </p:sp>
      <p:sp>
        <p:nvSpPr>
          <p:cNvPr id="6" name="フッター プレースホルダー 5">
            <a:extLst>
              <a:ext uri="{FF2B5EF4-FFF2-40B4-BE49-F238E27FC236}">
                <a16:creationId xmlns:a16="http://schemas.microsoft.com/office/drawing/2014/main" id="{D583101C-965B-4AAB-9DC7-AE46A7F3F0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946E3AF-A9A6-4EE7-9FA5-980DD5624EF3}"/>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542459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608FC4-E0A1-41AC-887D-EDAD59EB7BB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CD0C3C-1E5A-439F-A852-62B9A7C8C0C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78EB83-DF6B-40B8-9579-75228C235249}"/>
              </a:ext>
            </a:extLst>
          </p:cNvPr>
          <p:cNvSpPr>
            <a:spLocks noGrp="1"/>
          </p:cNvSpPr>
          <p:nvPr>
            <p:ph type="dt" sz="half" idx="10"/>
          </p:nvPr>
        </p:nvSpPr>
        <p:spPr/>
        <p:txBody>
          <a:bodyPr/>
          <a:lstStyle/>
          <a:p>
            <a:fld id="{D425D3C3-ABB4-4095-883C-6F6515746597}"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EAF735A5-13B4-4B21-BBEE-3BB0B9D800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03E3EB-E738-41C8-88F4-8EED8C09ED51}"/>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38518568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B96CAA9-F6A1-474E-BE6E-2609DDFE028B}"/>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6FD6552-FB01-4ACF-B630-F6336C3D6544}"/>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37057C-394D-48A6-803C-02C30B5CE765}"/>
              </a:ext>
            </a:extLst>
          </p:cNvPr>
          <p:cNvSpPr>
            <a:spLocks noGrp="1"/>
          </p:cNvSpPr>
          <p:nvPr>
            <p:ph type="dt" sz="half" idx="10"/>
          </p:nvPr>
        </p:nvSpPr>
        <p:spPr/>
        <p:txBody>
          <a:bodyPr/>
          <a:lstStyle/>
          <a:p>
            <a:fld id="{CDDD4079-F928-4B32-8E05-56B3D3CB59CC}"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C186F502-F6CC-4A87-B976-6471DF619F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F21830-429B-4A3E-AB48-DDEB4199A3A2}"/>
              </a:ext>
            </a:extLst>
          </p:cNvPr>
          <p:cNvSpPr>
            <a:spLocks noGrp="1"/>
          </p:cNvSpPr>
          <p:nvPr>
            <p:ph type="sldNum" sz="quarter" idx="12"/>
          </p:nvPr>
        </p:nvSpPr>
        <p:spPr/>
        <p:txBody>
          <a:body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372349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FBEA1-8413-4797-8D4B-9575F789948B}" type="datetime1">
              <a:rPr kumimoji="1" lang="ja-JP" altLang="en-US" smtClean="0"/>
              <a:t>2022/3/6</a:t>
            </a:fld>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CF881-5D1D-4116-8D7B-C0CF914E6D11}"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08F9A-DF25-4587-B256-B2DA0CE9F07F}" type="datetime1">
              <a:rPr kumimoji="1" lang="ja-JP" altLang="en-US" smtClean="0"/>
              <a:t>2022/3/6</a:t>
            </a:fld>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C1747-B68E-4D57-A3E3-2958F4137469}" type="slidenum">
              <a:rPr kumimoji="1" lang="ja-JP" altLang="en-US" smtClean="0"/>
              <a:pPr/>
              <a:t>‹#›</a:t>
            </a:fld>
            <a:endParaRPr kumimoji="1" lang="ja-JP" altLang="en-US"/>
          </a:p>
        </p:txBody>
      </p:sp>
    </p:spTree>
    <p:extLst>
      <p:ext uri="{BB962C8B-B14F-4D97-AF65-F5344CB8AC3E}">
        <p14:creationId xmlns:p14="http://schemas.microsoft.com/office/powerpoint/2010/main" val="233267200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8D2A0-FA3D-45B1-923C-5BAB60BEB40A}" type="datetime1">
              <a:rPr kumimoji="1" lang="ja-JP" altLang="en-US" smtClean="0"/>
              <a:t>2022/3/6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CF881-5D1D-4116-8D7B-C0CF914E6D11}" type="slidenum">
              <a:rPr kumimoji="1" lang="ja-JP" altLang="en-US" smtClean="0"/>
              <a:pPr/>
              <a:t>‹#›</a:t>
            </a:fld>
            <a:endParaRPr kumimoji="1" lang="ja-JP" altLang="en-US"/>
          </a:p>
        </p:txBody>
      </p:sp>
    </p:spTree>
    <p:extLst>
      <p:ext uri="{BB962C8B-B14F-4D97-AF65-F5344CB8AC3E}">
        <p14:creationId xmlns:p14="http://schemas.microsoft.com/office/powerpoint/2010/main" val="12853215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BA2EDBB-C77B-4BFB-A5B2-0A05AE56A317}" type="datetime1">
              <a:rPr kumimoji="1" lang="ja-JP" altLang="en-US" smtClean="0"/>
              <a:t>2022/3/6</a:t>
            </a:fld>
            <a:endParaRPr kumimoji="1" lang="ja-JP"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AFCF881-5D1D-4116-8D7B-C0CF914E6D11}" type="slidenum">
              <a:rPr kumimoji="1" lang="ja-JP" altLang="en-US" smtClean="0"/>
              <a:pPr/>
              <a:t>‹#›</a:t>
            </a:fld>
            <a:endParaRPr kumimoji="1" lang="ja-JP" altLang="en-US"/>
          </a:p>
        </p:txBody>
      </p:sp>
    </p:spTree>
    <p:extLst>
      <p:ext uri="{BB962C8B-B14F-4D97-AF65-F5344CB8AC3E}">
        <p14:creationId xmlns:p14="http://schemas.microsoft.com/office/powerpoint/2010/main" val="2950297774"/>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hdr="0" ftr="0" dt="0"/>
  <p:txStyles>
    <p:title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3B7B2-5C14-4932-A47A-ED9AF84EBB92}" type="datetime1">
              <a:rPr kumimoji="1" lang="ja-JP" altLang="en-US" smtClean="0"/>
              <a:t>2022/3/6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CF881-5D1D-4116-8D7B-C0CF914E6D11}" type="slidenum">
              <a:rPr kumimoji="1" lang="ja-JP" altLang="en-US" smtClean="0"/>
              <a:pPr/>
              <a:t>‹#›</a:t>
            </a:fld>
            <a:endParaRPr kumimoji="1" lang="ja-JP" altLang="en-US"/>
          </a:p>
        </p:txBody>
      </p:sp>
    </p:spTree>
    <p:extLst>
      <p:ext uri="{BB962C8B-B14F-4D97-AF65-F5344CB8AC3E}">
        <p14:creationId xmlns:p14="http://schemas.microsoft.com/office/powerpoint/2010/main" val="208469614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060FA-04FA-43A0-A206-347D601B51CD}" type="datetime1">
              <a:rPr kumimoji="1" lang="ja-JP" altLang="en-US" smtClean="0"/>
              <a:t>2022/3/6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CF881-5D1D-4116-8D7B-C0CF914E6D11}" type="slidenum">
              <a:rPr kumimoji="1" lang="ja-JP" altLang="en-US" smtClean="0"/>
              <a:pPr/>
              <a:t>‹#›</a:t>
            </a:fld>
            <a:endParaRPr kumimoji="1" lang="ja-JP" altLang="en-US"/>
          </a:p>
        </p:txBody>
      </p:sp>
    </p:spTree>
    <p:extLst>
      <p:ext uri="{BB962C8B-B14F-4D97-AF65-F5344CB8AC3E}">
        <p14:creationId xmlns:p14="http://schemas.microsoft.com/office/powerpoint/2010/main" val="398832258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756D2DB-145D-46EE-8477-67B0532427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60EE64-1F1B-464C-9129-53C77F7FA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17140F-685C-44F9-B50E-F7E38D17276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3BF9A4-C0F1-4DB6-87C4-08F6E900FDAA}"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691918A4-1E30-4F41-892A-83F108735E3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775388-BC14-4782-B90A-02AC4CB1BEE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207333739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756D2DB-145D-46EE-8477-67B0532427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60EE64-1F1B-464C-9129-53C77F7FA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17140F-685C-44F9-B50E-F7E38D17276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CC9BC4-712F-43BF-83D6-234CE2E0109B}" type="datetime1">
              <a:rPr kumimoji="1" lang="ja-JP" altLang="en-US" smtClean="0"/>
              <a:t>2022/3/6</a:t>
            </a:fld>
            <a:endParaRPr kumimoji="1" lang="ja-JP" altLang="en-US"/>
          </a:p>
        </p:txBody>
      </p:sp>
      <p:sp>
        <p:nvSpPr>
          <p:cNvPr id="5" name="フッター プレースホルダー 4">
            <a:extLst>
              <a:ext uri="{FF2B5EF4-FFF2-40B4-BE49-F238E27FC236}">
                <a16:creationId xmlns:a16="http://schemas.microsoft.com/office/drawing/2014/main" id="{691918A4-1E30-4F41-892A-83F108735E3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775388-BC14-4782-B90A-02AC4CB1BEE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870C6A-A9FA-46D0-8325-72B81E8CBEA0}" type="slidenum">
              <a:rPr kumimoji="1" lang="ja-JP" altLang="en-US" smtClean="0"/>
              <a:pPr/>
              <a:t>‹#›</a:t>
            </a:fld>
            <a:endParaRPr kumimoji="1" lang="ja-JP" altLang="en-US"/>
          </a:p>
        </p:txBody>
      </p:sp>
    </p:spTree>
    <p:extLst>
      <p:ext uri="{BB962C8B-B14F-4D97-AF65-F5344CB8AC3E}">
        <p14:creationId xmlns:p14="http://schemas.microsoft.com/office/powerpoint/2010/main" val="105779589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image" Target="../media/image44.png"/><Relationship Id="rId5" Type="http://schemas.openxmlformats.org/officeDocument/2006/relationships/diagramQuickStyle" Target="../diagrams/quickStyle1.xml"/><Relationship Id="rId10" Type="http://schemas.openxmlformats.org/officeDocument/2006/relationships/image" Target="../media/image43.png"/><Relationship Id="rId4" Type="http://schemas.openxmlformats.org/officeDocument/2006/relationships/diagramLayout" Target="../diagrams/layout1.xml"/><Relationship Id="rId9" Type="http://schemas.openxmlformats.org/officeDocument/2006/relationships/image" Target="../media/image42.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8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87.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notesSlide" Target="../notesSlides/notesSlide23.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slideLayout" Target="../slideLayouts/slideLayout31.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7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76.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F0A78CA-E0D8-464D-85EC-BB2B66899E42}"/>
              </a:ext>
            </a:extLst>
          </p:cNvPr>
          <p:cNvSpPr txBox="1">
            <a:spLocks/>
          </p:cNvSpPr>
          <p:nvPr/>
        </p:nvSpPr>
        <p:spPr>
          <a:xfrm>
            <a:off x="-384720" y="1827964"/>
            <a:ext cx="9396535" cy="8019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6600" dirty="0">
                <a:latin typeface="ＤＦ平成明朝体W7" panose="02020709000000000000" pitchFamily="17" charset="-128"/>
                <a:ea typeface="ＤＦ平成明朝体W7" panose="02020709000000000000" pitchFamily="17" charset="-128"/>
              </a:rPr>
              <a:t>　</a:t>
            </a:r>
            <a:r>
              <a:rPr lang="ja-JP" altLang="en-US" sz="8000" dirty="0">
                <a:solidFill>
                  <a:schemeClr val="bg1"/>
                </a:solidFill>
                <a:latin typeface="ＤＦ平成明朝体W7" panose="02020709000000000000" pitchFamily="17" charset="-128"/>
                <a:ea typeface="ＤＦ平成明朝体W7" panose="02020709000000000000" pitchFamily="17" charset="-128"/>
              </a:rPr>
              <a:t>成年年齢</a:t>
            </a:r>
            <a:r>
              <a:rPr lang="ja-JP" altLang="en-US" sz="5400" dirty="0">
                <a:solidFill>
                  <a:schemeClr val="bg1"/>
                </a:solidFill>
                <a:latin typeface="ＤＦ平成明朝体W7" panose="02020709000000000000" pitchFamily="17" charset="-128"/>
                <a:ea typeface="ＤＦ平成明朝体W7" panose="02020709000000000000" pitchFamily="17" charset="-128"/>
              </a:rPr>
              <a:t>は</a:t>
            </a:r>
            <a:r>
              <a:rPr lang="en-US" altLang="ja-JP" sz="9600" b="1" dirty="0">
                <a:solidFill>
                  <a:srgbClr val="FF0000"/>
                </a:solidFill>
                <a:latin typeface="ＤＦ平成明朝体W7" panose="02020709000000000000" pitchFamily="17" charset="-128"/>
                <a:ea typeface="ＤＦ平成明朝体W7" panose="02020709000000000000" pitchFamily="17" charset="-128"/>
              </a:rPr>
              <a:t>18</a:t>
            </a:r>
            <a:r>
              <a:rPr lang="ja-JP" altLang="en-US" sz="8000" dirty="0">
                <a:solidFill>
                  <a:schemeClr val="bg1"/>
                </a:solidFill>
                <a:latin typeface="ＤＦ平成明朝体W7" panose="02020709000000000000" pitchFamily="17" charset="-128"/>
                <a:ea typeface="ＤＦ平成明朝体W7" panose="02020709000000000000" pitchFamily="17" charset="-128"/>
              </a:rPr>
              <a:t>歳</a:t>
            </a:r>
            <a:r>
              <a:rPr lang="ja-JP" altLang="en-US" sz="5400" dirty="0">
                <a:solidFill>
                  <a:schemeClr val="bg1"/>
                </a:solidFill>
                <a:latin typeface="ＤＦ平成明朝体W7" panose="02020709000000000000" pitchFamily="17" charset="-128"/>
                <a:ea typeface="ＤＦ平成明朝体W7" panose="02020709000000000000" pitchFamily="17" charset="-128"/>
              </a:rPr>
              <a:t>へ</a:t>
            </a:r>
            <a:r>
              <a:rPr lang="ja-JP" altLang="en-US" sz="8000" dirty="0">
                <a:solidFill>
                  <a:schemeClr val="bg1"/>
                </a:solidFill>
                <a:latin typeface="ＤＦ平成明朝体W7" panose="02020709000000000000" pitchFamily="17" charset="-128"/>
                <a:ea typeface="ＤＦ平成明朝体W7" panose="02020709000000000000" pitchFamily="17" charset="-128"/>
              </a:rPr>
              <a:t>　　</a:t>
            </a:r>
          </a:p>
        </p:txBody>
      </p:sp>
      <p:sp>
        <p:nvSpPr>
          <p:cNvPr id="8" name="タイトル 1">
            <a:extLst>
              <a:ext uri="{FF2B5EF4-FFF2-40B4-BE49-F238E27FC236}">
                <a16:creationId xmlns:a16="http://schemas.microsoft.com/office/drawing/2014/main" id="{E2FC574C-FB98-403C-8248-EA8DFD85B5FE}"/>
              </a:ext>
            </a:extLst>
          </p:cNvPr>
          <p:cNvSpPr txBox="1">
            <a:spLocks/>
          </p:cNvSpPr>
          <p:nvPr/>
        </p:nvSpPr>
        <p:spPr>
          <a:xfrm>
            <a:off x="-118906" y="2695563"/>
            <a:ext cx="9396535" cy="8019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6600" dirty="0">
                <a:latin typeface="ＤＦ平成明朝体W7" panose="02020709000000000000" pitchFamily="17" charset="-128"/>
                <a:ea typeface="ＤＦ平成明朝体W7" panose="02020709000000000000" pitchFamily="17" charset="-128"/>
              </a:rPr>
              <a:t>　</a:t>
            </a:r>
            <a:br>
              <a:rPr lang="en-US" altLang="ja-JP" sz="6600" dirty="0">
                <a:solidFill>
                  <a:schemeClr val="bg1"/>
                </a:solidFill>
                <a:latin typeface="ＤＦ特太ゴシック体" pitchFamily="49" charset="-128"/>
                <a:ea typeface="ＤＦ特太ゴシック体" pitchFamily="49" charset="-128"/>
              </a:rPr>
            </a:br>
            <a:r>
              <a:rPr lang="ja-JP" altLang="en-US" sz="4400" dirty="0">
                <a:solidFill>
                  <a:schemeClr val="bg1"/>
                </a:solidFill>
                <a:latin typeface="ＤＦ平成明朝体W7" panose="02020709000000000000" pitchFamily="17" charset="-128"/>
                <a:ea typeface="ＤＦ平成明朝体W7" panose="02020709000000000000" pitchFamily="17" charset="-128"/>
              </a:rPr>
              <a:t>～消費生活から考える自立と責任～</a:t>
            </a:r>
          </a:p>
        </p:txBody>
      </p:sp>
      <p:pic>
        <p:nvPicPr>
          <p:cNvPr id="3" name="図 2">
            <a:extLst>
              <a:ext uri="{FF2B5EF4-FFF2-40B4-BE49-F238E27FC236}">
                <a16:creationId xmlns:a16="http://schemas.microsoft.com/office/drawing/2014/main" id="{75F8A10A-9185-4CB6-B2E1-E03CB64BFFDA}"/>
              </a:ext>
            </a:extLst>
          </p:cNvPr>
          <p:cNvPicPr>
            <a:picLocks noChangeAspect="1"/>
          </p:cNvPicPr>
          <p:nvPr/>
        </p:nvPicPr>
        <p:blipFill>
          <a:blip r:embed="rId3"/>
          <a:stretch>
            <a:fillRect/>
          </a:stretch>
        </p:blipFill>
        <p:spPr>
          <a:xfrm>
            <a:off x="8472264" y="4029799"/>
            <a:ext cx="2536156" cy="2847079"/>
          </a:xfrm>
          <a:prstGeom prst="rect">
            <a:avLst/>
          </a:prstGeom>
          <a:effectLst>
            <a:glow rad="1485900">
              <a:schemeClr val="tx1"/>
            </a:glow>
            <a:softEdge rad="152400"/>
          </a:effectLst>
        </p:spPr>
      </p:pic>
      <p:sp>
        <p:nvSpPr>
          <p:cNvPr id="9" name="サブタイトル 2">
            <a:extLst>
              <a:ext uri="{FF2B5EF4-FFF2-40B4-BE49-F238E27FC236}">
                <a16:creationId xmlns:a16="http://schemas.microsoft.com/office/drawing/2014/main" id="{76EA6EC8-3F55-498A-8716-2381A93BC583}"/>
              </a:ext>
            </a:extLst>
          </p:cNvPr>
          <p:cNvSpPr txBox="1">
            <a:spLocks/>
          </p:cNvSpPr>
          <p:nvPr/>
        </p:nvSpPr>
        <p:spPr>
          <a:xfrm>
            <a:off x="1991544" y="4563169"/>
            <a:ext cx="5832648" cy="8019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600" dirty="0">
                <a:solidFill>
                  <a:schemeClr val="bg1"/>
                </a:solidFill>
                <a:latin typeface="ＤＦ平成明朝体W7" panose="02020709000000000000" pitchFamily="17" charset="-128"/>
                <a:ea typeface="ＤＦ平成明朝体W7" panose="02020709000000000000" pitchFamily="17" charset="-128"/>
              </a:rPr>
              <a:t>徳島県消費者情報センター</a:t>
            </a:r>
            <a:endParaRPr lang="en-US" altLang="ja-JP" sz="3600" dirty="0">
              <a:solidFill>
                <a:schemeClr val="bg1"/>
              </a:solidFill>
              <a:latin typeface="ＤＦ平成明朝体W7" panose="02020709000000000000" pitchFamily="17" charset="-128"/>
              <a:ea typeface="ＤＦ平成明朝体W7" panose="02020709000000000000" pitchFamily="17" charset="-128"/>
            </a:endParaRPr>
          </a:p>
          <a:p>
            <a:pPr algn="l"/>
            <a:r>
              <a:rPr lang="ja-JP" altLang="en-US" sz="3600" dirty="0">
                <a:solidFill>
                  <a:schemeClr val="bg1"/>
                </a:solidFill>
                <a:latin typeface="ＤＦ平成明朝体W7" panose="02020709000000000000" pitchFamily="17" charset="-128"/>
                <a:ea typeface="ＤＦ平成明朝体W7" panose="02020709000000000000" pitchFamily="17" charset="-128"/>
              </a:rPr>
              <a:t>　</a:t>
            </a:r>
            <a:endParaRPr lang="en-US" altLang="ja-JP" sz="3600" dirty="0">
              <a:solidFill>
                <a:schemeClr val="bg1"/>
              </a:solidFill>
              <a:latin typeface="ＤＦ平成明朝体W7" panose="02020709000000000000" pitchFamily="17" charset="-128"/>
              <a:ea typeface="ＤＦ平成明朝体W7" panose="02020709000000000000" pitchFamily="17" charset="-128"/>
            </a:endParaRPr>
          </a:p>
          <a:p>
            <a:pPr algn="l"/>
            <a:endParaRPr lang="ja-JP" altLang="en-US" sz="3600" dirty="0">
              <a:latin typeface="ＤＦ平成明朝体W7" panose="02020709000000000000" pitchFamily="17" charset="-128"/>
              <a:ea typeface="ＤＦ平成明朝体W7" panose="02020709000000000000" pitchFamily="17" charset="-128"/>
            </a:endParaRPr>
          </a:p>
        </p:txBody>
      </p:sp>
      <p:sp>
        <p:nvSpPr>
          <p:cNvPr id="4" name="スライド番号プレースホルダー 3">
            <a:extLst>
              <a:ext uri="{FF2B5EF4-FFF2-40B4-BE49-F238E27FC236}">
                <a16:creationId xmlns:a16="http://schemas.microsoft.com/office/drawing/2014/main" id="{7291A8C7-F1C8-47B8-877F-5AC7C3DA1FD5}"/>
              </a:ext>
            </a:extLst>
          </p:cNvPr>
          <p:cNvSpPr>
            <a:spLocks noGrp="1"/>
          </p:cNvSpPr>
          <p:nvPr>
            <p:ph type="sldNum" sz="quarter" idx="12"/>
          </p:nvPr>
        </p:nvSpPr>
        <p:spPr/>
        <p:txBody>
          <a:bodyPr/>
          <a:lstStyle/>
          <a:p>
            <a:fld id="{D09AAFBC-A325-4BD7-AF1F-80564E3AB2E7}" type="slidenum">
              <a:rPr kumimoji="1" lang="ja-JP" altLang="en-US" smtClean="0"/>
              <a:t>1</a:t>
            </a:fld>
            <a:endParaRPr kumimoji="1" lang="ja-JP" altLang="en-US"/>
          </a:p>
        </p:txBody>
      </p:sp>
    </p:spTree>
    <p:extLst>
      <p:ext uri="{BB962C8B-B14F-4D97-AF65-F5344CB8AC3E}">
        <p14:creationId xmlns:p14="http://schemas.microsoft.com/office/powerpoint/2010/main" val="424338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C4199D14-3257-495B-864A-CB235172EF5C}"/>
              </a:ext>
            </a:extLst>
          </p:cNvPr>
          <p:cNvSpPr txBox="1">
            <a:spLocks/>
          </p:cNvSpPr>
          <p:nvPr/>
        </p:nvSpPr>
        <p:spPr>
          <a:xfrm>
            <a:off x="3071664" y="2420888"/>
            <a:ext cx="7992888" cy="1548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en-US" altLang="ja-JP" sz="2000" dirty="0">
                <a:solidFill>
                  <a:prstClr val="white"/>
                </a:solidFill>
                <a:latin typeface="HGP教科書体" panose="02020600000000000000" pitchFamily="18" charset="-128"/>
                <a:ea typeface="HGP教科書体" panose="02020600000000000000" pitchFamily="18" charset="-128"/>
              </a:rPr>
              <a:t>   </a:t>
            </a:r>
          </a:p>
          <a:p>
            <a:pPr>
              <a:defRPr/>
            </a:pPr>
            <a:endParaRPr lang="ja-JP" altLang="en-US" sz="8000" dirty="0">
              <a:solidFill>
                <a:prstClr val="white"/>
              </a:solidFill>
              <a:latin typeface="HGP教科書体" panose="02020600000000000000" pitchFamily="18" charset="-128"/>
              <a:ea typeface="HGP教科書体" panose="02020600000000000000" pitchFamily="18" charset="-128"/>
            </a:endParaRPr>
          </a:p>
        </p:txBody>
      </p:sp>
      <p:sp>
        <p:nvSpPr>
          <p:cNvPr id="13" name="タイトル 1">
            <a:extLst>
              <a:ext uri="{FF2B5EF4-FFF2-40B4-BE49-F238E27FC236}">
                <a16:creationId xmlns:a16="http://schemas.microsoft.com/office/drawing/2014/main" id="{A6D10194-4E98-41C7-BF2C-6B96819F244B}"/>
              </a:ext>
            </a:extLst>
          </p:cNvPr>
          <p:cNvSpPr txBox="1">
            <a:spLocks/>
          </p:cNvSpPr>
          <p:nvPr/>
        </p:nvSpPr>
        <p:spPr>
          <a:xfrm>
            <a:off x="165865" y="5445224"/>
            <a:ext cx="8485766" cy="1212835"/>
          </a:xfrm>
          <a:prstGeom prst="rect">
            <a:avLst/>
          </a:prstGeom>
          <a:solidFill>
            <a:srgbClr val="0066FF"/>
          </a:solidFill>
        </p:spPr>
        <p:txBody>
          <a:bodyPr vert="horz" lIns="91440" tIns="45720" rIns="91440" bIns="45720" rtlCol="0" anchor="ctr" anchorCtr="1">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en-US" altLang="ja-JP" sz="2000" dirty="0">
                <a:solidFill>
                  <a:prstClr val="white"/>
                </a:solidFill>
                <a:latin typeface="HGP教科書体" panose="02020600000000000000" pitchFamily="18" charset="-128"/>
                <a:ea typeface="HGP教科書体" panose="02020600000000000000" pitchFamily="18" charset="-128"/>
              </a:rPr>
              <a:t>   </a:t>
            </a:r>
            <a:r>
              <a:rPr lang="ja-JP" altLang="en-US" sz="8800" b="1" dirty="0">
                <a:ln>
                  <a:solidFill>
                    <a:schemeClr val="accent1"/>
                  </a:solidFill>
                </a:ln>
                <a:solidFill>
                  <a:srgbClr val="FFFF00"/>
                </a:solidFill>
                <a:latin typeface="ＭＳ Ｐゴシック" panose="020B0600070205080204" pitchFamily="50" charset="-128"/>
                <a:ea typeface="ＭＳ Ｐゴシック" panose="020B0600070205080204" pitchFamily="50" charset="-128"/>
              </a:rPr>
              <a:t>未成年者取消権</a:t>
            </a:r>
          </a:p>
        </p:txBody>
      </p:sp>
      <p:sp>
        <p:nvSpPr>
          <p:cNvPr id="6" name="テキスト ボックス 5">
            <a:extLst>
              <a:ext uri="{FF2B5EF4-FFF2-40B4-BE49-F238E27FC236}">
                <a16:creationId xmlns:a16="http://schemas.microsoft.com/office/drawing/2014/main" id="{16721110-2F38-43E4-9848-18D2D7B913E5}"/>
              </a:ext>
            </a:extLst>
          </p:cNvPr>
          <p:cNvSpPr txBox="1"/>
          <p:nvPr/>
        </p:nvSpPr>
        <p:spPr>
          <a:xfrm>
            <a:off x="220887" y="3047263"/>
            <a:ext cx="9344272" cy="2122881"/>
          </a:xfrm>
          <a:prstGeom prst="rect">
            <a:avLst/>
          </a:prstGeom>
          <a:noFill/>
          <a:effectLst/>
        </p:spPr>
        <p:txBody>
          <a:bodyPr wrap="square" rtlCol="0">
            <a:noAutofit/>
          </a:bodyPr>
          <a:lstStyle/>
          <a:p>
            <a:pPr>
              <a:defRPr/>
            </a:pPr>
            <a:r>
              <a:rPr lang="ja-JP" altLang="en-US" sz="4800" dirty="0">
                <a:latin typeface="ＤＦ平成明朝体W7" panose="02020709000000000000" pitchFamily="17" charset="-128"/>
                <a:ea typeface="ＤＦ平成明朝体W7" panose="02020709000000000000" pitchFamily="17" charset="-128"/>
              </a:rPr>
              <a:t>未成年者が法定代理人</a:t>
            </a:r>
            <a:r>
              <a:rPr lang="en-US" altLang="ja-JP" sz="4800" dirty="0">
                <a:latin typeface="ＤＦ平成明朝体W7" panose="02020709000000000000" pitchFamily="17" charset="-128"/>
                <a:ea typeface="ＤＦ平成明朝体W7" panose="02020709000000000000" pitchFamily="17" charset="-128"/>
              </a:rPr>
              <a:t>(</a:t>
            </a:r>
            <a:r>
              <a:rPr lang="ja-JP" altLang="en-US" sz="4800" dirty="0">
                <a:latin typeface="ＤＦ平成明朝体W7" panose="02020709000000000000" pitchFamily="17" charset="-128"/>
                <a:ea typeface="ＤＦ平成明朝体W7" panose="02020709000000000000" pitchFamily="17" charset="-128"/>
              </a:rPr>
              <a:t>保護者等</a:t>
            </a:r>
            <a:r>
              <a:rPr lang="en-US" altLang="ja-JP" sz="4800" dirty="0">
                <a:latin typeface="ＤＦ平成明朝体W7" panose="02020709000000000000" pitchFamily="17" charset="-128"/>
                <a:ea typeface="ＤＦ平成明朝体W7" panose="02020709000000000000" pitchFamily="17" charset="-128"/>
              </a:rPr>
              <a:t>)</a:t>
            </a:r>
            <a:r>
              <a:rPr lang="ja-JP" altLang="en-US" sz="4800" dirty="0">
                <a:latin typeface="ＤＦ平成明朝体W7" panose="02020709000000000000" pitchFamily="17" charset="-128"/>
                <a:ea typeface="ＤＦ平成明朝体W7" panose="02020709000000000000" pitchFamily="17" charset="-128"/>
              </a:rPr>
              <a:t>の同意を得ずに行った契約は</a:t>
            </a:r>
            <a:endParaRPr lang="en-US" altLang="ja-JP" sz="4800" dirty="0">
              <a:latin typeface="ＤＦ平成明朝体W7" panose="02020709000000000000" pitchFamily="17" charset="-128"/>
              <a:ea typeface="ＤＦ平成明朝体W7" panose="02020709000000000000" pitchFamily="17" charset="-128"/>
            </a:endParaRPr>
          </a:p>
          <a:p>
            <a:pPr>
              <a:defRPr/>
            </a:pPr>
            <a:r>
              <a:rPr lang="ja-JP" altLang="en-US" sz="4800" dirty="0">
                <a:latin typeface="ＤＦ平成明朝体W7" panose="02020709000000000000" pitchFamily="17" charset="-128"/>
                <a:ea typeface="ＤＦ平成明朝体W7" panose="02020709000000000000" pitchFamily="17" charset="-128"/>
              </a:rPr>
              <a:t>取り消すことができます</a:t>
            </a:r>
            <a:endParaRPr kumimoji="0" lang="ja-JP" altLang="en-US" sz="4800" kern="0" dirty="0">
              <a:latin typeface="ＤＦ平成明朝体W7" panose="02020709000000000000" pitchFamily="17" charset="-128"/>
              <a:ea typeface="ＤＦ平成明朝体W7" panose="02020709000000000000" pitchFamily="17" charset="-128"/>
            </a:endParaRPr>
          </a:p>
        </p:txBody>
      </p:sp>
      <p:sp>
        <p:nvSpPr>
          <p:cNvPr id="5" name="タイトル 1">
            <a:extLst>
              <a:ext uri="{FF2B5EF4-FFF2-40B4-BE49-F238E27FC236}">
                <a16:creationId xmlns:a16="http://schemas.microsoft.com/office/drawing/2014/main" id="{94AE47DD-9363-4244-BC05-86DC0EC9AC9C}"/>
              </a:ext>
            </a:extLst>
          </p:cNvPr>
          <p:cNvSpPr>
            <a:spLocks noGrp="1"/>
          </p:cNvSpPr>
          <p:nvPr>
            <p:ph type="title"/>
          </p:nvPr>
        </p:nvSpPr>
        <p:spPr>
          <a:xfrm>
            <a:off x="310026" y="615254"/>
            <a:ext cx="9275458" cy="1968154"/>
          </a:xfrm>
        </p:spPr>
        <p:txBody>
          <a:bodyPr>
            <a:noAutofit/>
          </a:bodyPr>
          <a:lstStyle/>
          <a:p>
            <a:r>
              <a:rPr lang="ja-JP" altLang="en-US" sz="4800" dirty="0">
                <a:latin typeface="ＤＨＰ平成明朝体W7" panose="02020700000000000000" pitchFamily="18" charset="-128"/>
                <a:ea typeface="ＤＨＰ平成明朝体W7" panose="02020700000000000000" pitchFamily="18" charset="-128"/>
              </a:rPr>
              <a:t>未成年者は</a:t>
            </a:r>
            <a:br>
              <a:rPr lang="en-US" altLang="ja-JP" sz="4800" dirty="0">
                <a:latin typeface="ＤＨＰ平成明朝体W7" panose="02020700000000000000" pitchFamily="18" charset="-128"/>
                <a:ea typeface="ＤＨＰ平成明朝体W7" panose="02020700000000000000" pitchFamily="18" charset="-128"/>
              </a:rPr>
            </a:br>
            <a:r>
              <a:rPr lang="ja-JP" altLang="en-US" sz="4800" dirty="0">
                <a:latin typeface="ＤＨＰ平成明朝体W7" panose="02020700000000000000" pitchFamily="18" charset="-128"/>
                <a:ea typeface="ＤＨＰ平成明朝体W7" panose="02020700000000000000" pitchFamily="18" charset="-128"/>
              </a:rPr>
              <a:t>契約についての知識や</a:t>
            </a:r>
            <a:br>
              <a:rPr lang="en-US" altLang="ja-JP" sz="4800" dirty="0">
                <a:latin typeface="ＤＨＰ平成明朝体W7" panose="02020700000000000000" pitchFamily="18" charset="-128"/>
                <a:ea typeface="ＤＨＰ平成明朝体W7" panose="02020700000000000000" pitchFamily="18" charset="-128"/>
              </a:rPr>
            </a:br>
            <a:r>
              <a:rPr lang="ja-JP" altLang="en-US" sz="4800" dirty="0">
                <a:latin typeface="ＤＨＰ平成明朝体W7" panose="02020700000000000000" pitchFamily="18" charset="-128"/>
                <a:ea typeface="ＤＨＰ平成明朝体W7" panose="02020700000000000000" pitchFamily="18" charset="-128"/>
              </a:rPr>
              <a:t>社会経験が不足していて</a:t>
            </a:r>
            <a:br>
              <a:rPr lang="en-US" altLang="ja-JP" sz="4800" dirty="0">
                <a:latin typeface="ＤＨＰ平成明朝体W7" panose="02020700000000000000" pitchFamily="18" charset="-128"/>
                <a:ea typeface="ＤＨＰ平成明朝体W7" panose="02020700000000000000" pitchFamily="18" charset="-128"/>
              </a:rPr>
            </a:br>
            <a:r>
              <a:rPr lang="ja-JP" altLang="en-US" sz="4800" dirty="0">
                <a:latin typeface="ＤＨＰ平成明朝体W7" panose="02020700000000000000" pitchFamily="18" charset="-128"/>
                <a:ea typeface="ＤＨＰ平成明朝体W7" panose="02020700000000000000" pitchFamily="18" charset="-128"/>
              </a:rPr>
              <a:t>未熟？</a:t>
            </a:r>
          </a:p>
        </p:txBody>
      </p:sp>
      <p:sp>
        <p:nvSpPr>
          <p:cNvPr id="2" name="スライド番号プレースホルダー 1">
            <a:extLst>
              <a:ext uri="{FF2B5EF4-FFF2-40B4-BE49-F238E27FC236}">
                <a16:creationId xmlns:a16="http://schemas.microsoft.com/office/drawing/2014/main" id="{4193EB41-A550-4BC5-B0C7-FE39B631FB5A}"/>
              </a:ext>
            </a:extLst>
          </p:cNvPr>
          <p:cNvSpPr>
            <a:spLocks noGrp="1"/>
          </p:cNvSpPr>
          <p:nvPr>
            <p:ph type="sldNum" sz="quarter" idx="12"/>
          </p:nvPr>
        </p:nvSpPr>
        <p:spPr/>
        <p:txBody>
          <a:bodyPr/>
          <a:lstStyle/>
          <a:p>
            <a:fld id="{A5870C6A-A9FA-46D0-8325-72B81E8CBEA0}" type="slidenum">
              <a:rPr kumimoji="1" lang="ja-JP" altLang="en-US" smtClean="0"/>
              <a:pPr/>
              <a:t>10</a:t>
            </a:fld>
            <a:endParaRPr kumimoji="1" lang="ja-JP" altLang="en-US"/>
          </a:p>
        </p:txBody>
      </p:sp>
    </p:spTree>
    <p:extLst>
      <p:ext uri="{BB962C8B-B14F-4D97-AF65-F5344CB8AC3E}">
        <p14:creationId xmlns:p14="http://schemas.microsoft.com/office/powerpoint/2010/main" val="30093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9DC200BB-48EA-4528-9A93-B5CE063ADF7C}"/>
              </a:ext>
            </a:extLst>
          </p:cNvPr>
          <p:cNvSpPr txBox="1">
            <a:spLocks/>
          </p:cNvSpPr>
          <p:nvPr/>
        </p:nvSpPr>
        <p:spPr>
          <a:xfrm>
            <a:off x="2152650" y="1825150"/>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defRPr/>
            </a:pPr>
            <a:endParaRPr lang="ja-JP" altLang="en-US">
              <a:solidFill>
                <a:prstClr val="black"/>
              </a:solidFill>
              <a:latin typeface="游ゴシック" panose="020F0502020204030204"/>
              <a:ea typeface="游ゴシック" panose="020B0400000000000000" pitchFamily="50" charset="-128"/>
            </a:endParaRPr>
          </a:p>
        </p:txBody>
      </p:sp>
      <p:sp>
        <p:nvSpPr>
          <p:cNvPr id="19" name="角丸四角形 28">
            <a:extLst>
              <a:ext uri="{FF2B5EF4-FFF2-40B4-BE49-F238E27FC236}">
                <a16:creationId xmlns:a16="http://schemas.microsoft.com/office/drawing/2014/main" id="{44FFB250-17EE-413B-B3AF-761F3C3E2045}"/>
              </a:ext>
            </a:extLst>
          </p:cNvPr>
          <p:cNvSpPr/>
          <p:nvPr/>
        </p:nvSpPr>
        <p:spPr>
          <a:xfrm>
            <a:off x="177556" y="70896"/>
            <a:ext cx="7668344" cy="1645287"/>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5400" dirty="0">
                <a:solidFill>
                  <a:prstClr val="white"/>
                </a:solidFill>
                <a:latin typeface="ＤＦ平成明朝体W7" panose="02020709000000000000" pitchFamily="17" charset="-128"/>
                <a:ea typeface="ＤＦ平成明朝体W7" panose="02020709000000000000" pitchFamily="17" charset="-128"/>
              </a:rPr>
              <a:t>未成年者取消権の持つ</a:t>
            </a:r>
            <a:endParaRPr lang="en-US" altLang="ja-JP" sz="5400" dirty="0">
              <a:solidFill>
                <a:prstClr val="white"/>
              </a:solidFill>
              <a:latin typeface="ＤＦ平成明朝体W7" panose="02020709000000000000" pitchFamily="17" charset="-128"/>
              <a:ea typeface="ＤＦ平成明朝体W7" panose="02020709000000000000" pitchFamily="17" charset="-128"/>
            </a:endParaRPr>
          </a:p>
          <a:p>
            <a:pPr algn="ctr">
              <a:defRPr/>
            </a:pPr>
            <a:r>
              <a:rPr lang="ja-JP" altLang="en-US" sz="5400" dirty="0">
                <a:solidFill>
                  <a:prstClr val="white"/>
                </a:solidFill>
                <a:latin typeface="ＤＦ平成明朝体W7" panose="02020709000000000000" pitchFamily="17" charset="-128"/>
                <a:ea typeface="ＤＦ平成明朝体W7" panose="02020709000000000000" pitchFamily="17" charset="-128"/>
              </a:rPr>
              <a:t>２つの機能とは？　</a:t>
            </a:r>
          </a:p>
        </p:txBody>
      </p:sp>
      <p:sp>
        <p:nvSpPr>
          <p:cNvPr id="6" name="テキスト ボックス 5">
            <a:extLst>
              <a:ext uri="{FF2B5EF4-FFF2-40B4-BE49-F238E27FC236}">
                <a16:creationId xmlns:a16="http://schemas.microsoft.com/office/drawing/2014/main" id="{E7F7C918-0C6A-46C8-AC5F-5F2720D5B963}"/>
              </a:ext>
            </a:extLst>
          </p:cNvPr>
          <p:cNvSpPr txBox="1"/>
          <p:nvPr/>
        </p:nvSpPr>
        <p:spPr>
          <a:xfrm>
            <a:off x="259650" y="2823119"/>
            <a:ext cx="6379206" cy="889002"/>
          </a:xfrm>
          <a:prstGeom prst="rect">
            <a:avLst/>
          </a:prstGeom>
          <a:noFill/>
          <a:effectLst/>
        </p:spPr>
        <p:txBody>
          <a:bodyPr wrap="square" rtlCol="0">
            <a:noAutofit/>
          </a:bodyPr>
          <a:lstStyle/>
          <a:p>
            <a:pPr>
              <a:defRPr/>
            </a:pPr>
            <a:r>
              <a:rPr lang="ja-JP" altLang="en-US" sz="2800" dirty="0">
                <a:solidFill>
                  <a:srgbClr val="000000"/>
                </a:solidFill>
                <a:latin typeface="ＤＦ平成明朝体W7" panose="02020709000000000000" pitchFamily="17" charset="-128"/>
                <a:ea typeface="ＤＦ平成明朝体W7" panose="02020709000000000000" pitchFamily="17" charset="-128"/>
              </a:rPr>
              <a:t>契約当時未成年であったことさえ立証できれば，勧誘の態様を問題にすることなく取り消すことができる</a:t>
            </a:r>
            <a:endParaRPr kumimoji="0" lang="ja-JP" altLang="en-US" sz="2800" kern="0" dirty="0">
              <a:solidFill>
                <a:prstClr val="black"/>
              </a:solidFill>
              <a:latin typeface="ＤＦ平成明朝体W7" panose="02020709000000000000" pitchFamily="17" charset="-128"/>
              <a:ea typeface="ＤＦ平成明朝体W7" panose="02020709000000000000" pitchFamily="17" charset="-128"/>
            </a:endParaRPr>
          </a:p>
        </p:txBody>
      </p:sp>
      <p:sp>
        <p:nvSpPr>
          <p:cNvPr id="7" name="テキスト ボックス 6">
            <a:extLst>
              <a:ext uri="{FF2B5EF4-FFF2-40B4-BE49-F238E27FC236}">
                <a16:creationId xmlns:a16="http://schemas.microsoft.com/office/drawing/2014/main" id="{1E4B0EE1-33D7-4474-8E13-9EC601E78930}"/>
              </a:ext>
            </a:extLst>
          </p:cNvPr>
          <p:cNvSpPr txBox="1"/>
          <p:nvPr/>
        </p:nvSpPr>
        <p:spPr>
          <a:xfrm>
            <a:off x="247201" y="1825150"/>
            <a:ext cx="5632775" cy="889002"/>
          </a:xfrm>
          <a:prstGeom prst="rect">
            <a:avLst/>
          </a:prstGeom>
          <a:solidFill>
            <a:sysClr val="window" lastClr="FFFFFF"/>
          </a:solidFill>
          <a:effectLst>
            <a:glow rad="127000">
              <a:srgbClr val="FF0000"/>
            </a:glow>
          </a:effectLst>
        </p:spPr>
        <p:txBody>
          <a:bodyPr wrap="square" rtlCol="0" anchor="ctr" anchorCtr="1">
            <a:noAutofit/>
          </a:bodyPr>
          <a:lstStyle/>
          <a:p>
            <a:pPr algn="ctr">
              <a:defRPr/>
            </a:pPr>
            <a:r>
              <a:rPr kumimoji="0" lang="ja-JP" altLang="en-US" sz="8000" kern="0" dirty="0">
                <a:solidFill>
                  <a:prstClr val="black"/>
                </a:solidFill>
                <a:latin typeface="ＤＨＰ平成明朝体W7" panose="02020700000000000000" pitchFamily="18" charset="-128"/>
                <a:ea typeface="ＤＨＰ平成明朝体W7" panose="02020700000000000000" pitchFamily="18" charset="-128"/>
              </a:rPr>
              <a:t>後戻り</a:t>
            </a:r>
            <a:r>
              <a:rPr kumimoji="0" lang="ja-JP" altLang="en-US" sz="4400" kern="0" dirty="0">
                <a:solidFill>
                  <a:prstClr val="black"/>
                </a:solidFill>
                <a:latin typeface="ＤＨＰ平成明朝体W7" panose="02020700000000000000" pitchFamily="18" charset="-128"/>
                <a:ea typeface="ＤＨＰ平成明朝体W7" panose="02020700000000000000" pitchFamily="18" charset="-128"/>
              </a:rPr>
              <a:t>できる</a:t>
            </a:r>
          </a:p>
        </p:txBody>
      </p:sp>
      <p:sp>
        <p:nvSpPr>
          <p:cNvPr id="8" name="テキスト ボックス 7">
            <a:extLst>
              <a:ext uri="{FF2B5EF4-FFF2-40B4-BE49-F238E27FC236}">
                <a16:creationId xmlns:a16="http://schemas.microsoft.com/office/drawing/2014/main" id="{41E403DB-6940-490C-9E70-472E2A9C4ABB}"/>
              </a:ext>
            </a:extLst>
          </p:cNvPr>
          <p:cNvSpPr txBox="1"/>
          <p:nvPr/>
        </p:nvSpPr>
        <p:spPr>
          <a:xfrm>
            <a:off x="359297" y="4284609"/>
            <a:ext cx="5592687" cy="1085866"/>
          </a:xfrm>
          <a:prstGeom prst="rect">
            <a:avLst/>
          </a:prstGeom>
          <a:solidFill>
            <a:sysClr val="window" lastClr="FFFFFF"/>
          </a:solidFill>
          <a:effectLst>
            <a:glow rad="127000">
              <a:srgbClr val="FF0000"/>
            </a:glow>
          </a:effectLst>
        </p:spPr>
        <p:txBody>
          <a:bodyPr wrap="square" rtlCol="0" anchor="ctr" anchorCtr="1">
            <a:noAutofit/>
          </a:bodyPr>
          <a:lstStyle/>
          <a:p>
            <a:pPr>
              <a:defRPr/>
            </a:pPr>
            <a:r>
              <a:rPr kumimoji="0" lang="ja-JP" altLang="en-US" sz="8000" kern="0" dirty="0">
                <a:solidFill>
                  <a:prstClr val="black"/>
                </a:solidFill>
                <a:latin typeface="ＤＨＰ平成明朝体W7" panose="02020700000000000000" pitchFamily="18" charset="-128"/>
                <a:ea typeface="ＤＨＰ平成明朝体W7" panose="02020700000000000000" pitchFamily="18" charset="-128"/>
              </a:rPr>
              <a:t>防波堤</a:t>
            </a:r>
            <a:r>
              <a:rPr kumimoji="0" lang="ja-JP" altLang="en-US" sz="4400" kern="0" dirty="0">
                <a:solidFill>
                  <a:prstClr val="black"/>
                </a:solidFill>
                <a:latin typeface="ＤＨＰ平成明朝体W7" panose="02020700000000000000" pitchFamily="18" charset="-128"/>
                <a:ea typeface="ＤＨＰ平成明朝体W7" panose="02020700000000000000" pitchFamily="18" charset="-128"/>
              </a:rPr>
              <a:t>となる</a:t>
            </a:r>
          </a:p>
        </p:txBody>
      </p:sp>
      <p:sp>
        <p:nvSpPr>
          <p:cNvPr id="9" name="テキスト ボックス 8">
            <a:extLst>
              <a:ext uri="{FF2B5EF4-FFF2-40B4-BE49-F238E27FC236}">
                <a16:creationId xmlns:a16="http://schemas.microsoft.com/office/drawing/2014/main" id="{7D3BE1FF-D47E-4F30-A081-CD613D227A2E}"/>
              </a:ext>
            </a:extLst>
          </p:cNvPr>
          <p:cNvSpPr txBox="1"/>
          <p:nvPr/>
        </p:nvSpPr>
        <p:spPr>
          <a:xfrm>
            <a:off x="227137" y="5456183"/>
            <a:ext cx="6394004" cy="889002"/>
          </a:xfrm>
          <a:prstGeom prst="rect">
            <a:avLst/>
          </a:prstGeom>
          <a:solidFill>
            <a:sysClr val="window" lastClr="FFFFFF"/>
          </a:solidFill>
          <a:effectLst/>
        </p:spPr>
        <p:txBody>
          <a:bodyPr wrap="square" rtlCol="0">
            <a:noAutofit/>
          </a:bodyPr>
          <a:lstStyle/>
          <a:p>
            <a:pPr>
              <a:defRPr/>
            </a:pPr>
            <a:r>
              <a:rPr kumimoji="0" lang="ja-JP" altLang="en-US" sz="2800" kern="0" dirty="0">
                <a:solidFill>
                  <a:prstClr val="black"/>
                </a:solidFill>
                <a:latin typeface="ＤＦ平成明朝体W7" panose="02020709000000000000" pitchFamily="17" charset="-128"/>
                <a:ea typeface="ＤＦ平成明朝体W7" panose="02020709000000000000" pitchFamily="17" charset="-128"/>
              </a:rPr>
              <a:t>どんな契約を締結しても取り消される可能性があるので，はじめから未成年者を勧誘のターゲットにしない</a:t>
            </a:r>
          </a:p>
        </p:txBody>
      </p:sp>
      <p:pic>
        <p:nvPicPr>
          <p:cNvPr id="2" name="図 1">
            <a:extLst>
              <a:ext uri="{FF2B5EF4-FFF2-40B4-BE49-F238E27FC236}">
                <a16:creationId xmlns:a16="http://schemas.microsoft.com/office/drawing/2014/main" id="{1594668E-10A0-4007-B904-70A1749F8FF3}"/>
              </a:ext>
            </a:extLst>
          </p:cNvPr>
          <p:cNvPicPr>
            <a:picLocks noChangeAspect="1"/>
          </p:cNvPicPr>
          <p:nvPr/>
        </p:nvPicPr>
        <p:blipFill>
          <a:blip r:embed="rId3"/>
          <a:stretch>
            <a:fillRect/>
          </a:stretch>
        </p:blipFill>
        <p:spPr>
          <a:xfrm flipH="1">
            <a:off x="5959736" y="5021713"/>
            <a:ext cx="3571201" cy="1692235"/>
          </a:xfrm>
          <a:prstGeom prst="rect">
            <a:avLst/>
          </a:prstGeom>
        </p:spPr>
      </p:pic>
      <p:pic>
        <p:nvPicPr>
          <p:cNvPr id="3" name="図 2">
            <a:extLst>
              <a:ext uri="{FF2B5EF4-FFF2-40B4-BE49-F238E27FC236}">
                <a16:creationId xmlns:a16="http://schemas.microsoft.com/office/drawing/2014/main" id="{7ABD3BF0-C2A6-4117-AAEF-6EEFD5642441}"/>
              </a:ext>
            </a:extLst>
          </p:cNvPr>
          <p:cNvPicPr>
            <a:picLocks noChangeAspect="1"/>
          </p:cNvPicPr>
          <p:nvPr/>
        </p:nvPicPr>
        <p:blipFill>
          <a:blip r:embed="rId4"/>
          <a:stretch>
            <a:fillRect/>
          </a:stretch>
        </p:blipFill>
        <p:spPr>
          <a:xfrm>
            <a:off x="6250909" y="1952180"/>
            <a:ext cx="2313460" cy="2044520"/>
          </a:xfrm>
          <a:prstGeom prst="rect">
            <a:avLst/>
          </a:prstGeom>
        </p:spPr>
      </p:pic>
      <p:pic>
        <p:nvPicPr>
          <p:cNvPr id="11" name="図 10">
            <a:extLst>
              <a:ext uri="{FF2B5EF4-FFF2-40B4-BE49-F238E27FC236}">
                <a16:creationId xmlns:a16="http://schemas.microsoft.com/office/drawing/2014/main" id="{A7570EB9-095F-439D-B7BB-30CE44E9BBD0}"/>
              </a:ext>
            </a:extLst>
          </p:cNvPr>
          <p:cNvPicPr>
            <a:picLocks noChangeAspect="1"/>
          </p:cNvPicPr>
          <p:nvPr/>
        </p:nvPicPr>
        <p:blipFill>
          <a:blip r:embed="rId5"/>
          <a:stretch>
            <a:fillRect/>
          </a:stretch>
        </p:blipFill>
        <p:spPr>
          <a:xfrm flipH="1">
            <a:off x="9320875" y="5289745"/>
            <a:ext cx="1190125" cy="1431730"/>
          </a:xfrm>
          <a:prstGeom prst="rect">
            <a:avLst/>
          </a:prstGeom>
        </p:spPr>
      </p:pic>
      <p:pic>
        <p:nvPicPr>
          <p:cNvPr id="12" name="図 11">
            <a:extLst>
              <a:ext uri="{FF2B5EF4-FFF2-40B4-BE49-F238E27FC236}">
                <a16:creationId xmlns:a16="http://schemas.microsoft.com/office/drawing/2014/main" id="{6CC24345-568D-4983-9D1F-7DCE3F6283A6}"/>
              </a:ext>
            </a:extLst>
          </p:cNvPr>
          <p:cNvPicPr>
            <a:picLocks noChangeAspect="1"/>
          </p:cNvPicPr>
          <p:nvPr/>
        </p:nvPicPr>
        <p:blipFill>
          <a:blip r:embed="rId6"/>
          <a:stretch>
            <a:fillRect/>
          </a:stretch>
        </p:blipFill>
        <p:spPr>
          <a:xfrm>
            <a:off x="9948020" y="4387237"/>
            <a:ext cx="2116056" cy="2334238"/>
          </a:xfrm>
          <a:prstGeom prst="rect">
            <a:avLst/>
          </a:prstGeom>
        </p:spPr>
      </p:pic>
      <p:pic>
        <p:nvPicPr>
          <p:cNvPr id="1028" name="Picture 4">
            <a:extLst>
              <a:ext uri="{FF2B5EF4-FFF2-40B4-BE49-F238E27FC236}">
                <a16:creationId xmlns:a16="http://schemas.microsoft.com/office/drawing/2014/main" id="{A9C0EB58-8932-4A1E-BC21-3F2B5FDC74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0216" y="2444677"/>
            <a:ext cx="2115943" cy="2334238"/>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CE46D499-5FEB-4B5E-A9C7-27AD8B2E2868}"/>
              </a:ext>
            </a:extLst>
          </p:cNvPr>
          <p:cNvSpPr>
            <a:spLocks noGrp="1"/>
          </p:cNvSpPr>
          <p:nvPr>
            <p:ph type="sldNum" sz="quarter" idx="12"/>
          </p:nvPr>
        </p:nvSpPr>
        <p:spPr/>
        <p:txBody>
          <a:bodyPr/>
          <a:lstStyle/>
          <a:p>
            <a:fld id="{A5870C6A-A9FA-46D0-8325-72B81E8CBEA0}" type="slidenum">
              <a:rPr kumimoji="1" lang="ja-JP" altLang="en-US" smtClean="0"/>
              <a:pPr/>
              <a:t>11</a:t>
            </a:fld>
            <a:endParaRPr kumimoji="1" lang="ja-JP" altLang="en-US"/>
          </a:p>
        </p:txBody>
      </p:sp>
    </p:spTree>
    <p:extLst>
      <p:ext uri="{BB962C8B-B14F-4D97-AF65-F5344CB8AC3E}">
        <p14:creationId xmlns:p14="http://schemas.microsoft.com/office/powerpoint/2010/main" val="362196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84600">
              <a:srgbClr val="FFFF00"/>
            </a:gs>
            <a:gs pos="100000">
              <a:srgbClr val="FF0000"/>
            </a:gs>
          </a:gsLst>
          <a:path path="circle">
            <a:fillToRect l="50000" t="50000" r="50000" b="50000"/>
          </a:path>
        </a:gradFill>
        <a:effectLst/>
      </p:bgPr>
    </p:bg>
    <p:spTree>
      <p:nvGrpSpPr>
        <p:cNvPr id="1" name=""/>
        <p:cNvGrpSpPr/>
        <p:nvPr/>
      </p:nvGrpSpPr>
      <p:grpSpPr>
        <a:xfrm>
          <a:off x="0" y="0"/>
          <a:ext cx="0" cy="0"/>
          <a:chOff x="0" y="0"/>
          <a:chExt cx="0" cy="0"/>
        </a:xfrm>
      </p:grpSpPr>
      <p:sp>
        <p:nvSpPr>
          <p:cNvPr id="22" name="角丸四角形 21"/>
          <p:cNvSpPr/>
          <p:nvPr/>
        </p:nvSpPr>
        <p:spPr>
          <a:xfrm>
            <a:off x="41083" y="2823087"/>
            <a:ext cx="8649301" cy="1964105"/>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6600" dirty="0">
                <a:solidFill>
                  <a:prstClr val="black"/>
                </a:solidFill>
                <a:latin typeface="ＤＨＰ平成明朝体W7" panose="02020700000000000000" pitchFamily="18" charset="-128"/>
                <a:ea typeface="ＤＨＰ平成明朝体W7" panose="02020700000000000000" pitchFamily="18" charset="-128"/>
              </a:rPr>
              <a:t>契約</a:t>
            </a:r>
            <a:r>
              <a:rPr lang="ja-JP" altLang="en-US" sz="3600" dirty="0">
                <a:solidFill>
                  <a:prstClr val="black"/>
                </a:solidFill>
                <a:latin typeface="ＤＨＰ平成明朝体W7" panose="02020700000000000000" pitchFamily="18" charset="-128"/>
                <a:ea typeface="ＤＨＰ平成明朝体W7" panose="02020700000000000000" pitchFamily="18" charset="-128"/>
              </a:rPr>
              <a:t>には　</a:t>
            </a:r>
            <a:r>
              <a:rPr lang="ja-JP" altLang="en-US" sz="6600" dirty="0">
                <a:solidFill>
                  <a:srgbClr val="FF0000"/>
                </a:solidFill>
                <a:latin typeface="ＤＨＰ平成明朝体W7" panose="02020700000000000000" pitchFamily="18" charset="-128"/>
                <a:ea typeface="ＤＨＰ平成明朝体W7" panose="02020700000000000000" pitchFamily="18" charset="-128"/>
              </a:rPr>
              <a:t>相手</a:t>
            </a:r>
            <a:r>
              <a:rPr lang="ja-JP" altLang="en-US" sz="3600" dirty="0">
                <a:solidFill>
                  <a:prstClr val="black"/>
                </a:solidFill>
                <a:latin typeface="ＤＨＰ平成明朝体W7" panose="02020700000000000000" pitchFamily="18" charset="-128"/>
                <a:ea typeface="ＤＨＰ平成明朝体W7" panose="02020700000000000000" pitchFamily="18" charset="-128"/>
              </a:rPr>
              <a:t>がいます</a:t>
            </a:r>
            <a:endParaRPr lang="en-US" altLang="ja-JP" sz="3600" dirty="0">
              <a:solidFill>
                <a:prstClr val="black"/>
              </a:solidFill>
              <a:latin typeface="ＤＨＰ平成明朝体W7" panose="02020700000000000000" pitchFamily="18" charset="-128"/>
              <a:ea typeface="ＤＨＰ平成明朝体W7" panose="02020700000000000000" pitchFamily="18" charset="-128"/>
            </a:endParaRPr>
          </a:p>
          <a:p>
            <a:pPr>
              <a:defRPr/>
            </a:pPr>
            <a:r>
              <a:rPr lang="ja-JP" altLang="en-US" sz="6600" dirty="0">
                <a:solidFill>
                  <a:prstClr val="black"/>
                </a:solidFill>
                <a:latin typeface="ＤＨＰ平成明朝体W7" panose="02020700000000000000" pitchFamily="18" charset="-128"/>
                <a:ea typeface="ＤＨＰ平成明朝体W7" panose="02020700000000000000" pitchFamily="18" charset="-128"/>
              </a:rPr>
              <a:t>交渉</a:t>
            </a:r>
            <a:r>
              <a:rPr lang="ja-JP" altLang="en-US" sz="3600" dirty="0">
                <a:solidFill>
                  <a:prstClr val="black"/>
                </a:solidFill>
                <a:latin typeface="ＤＨＰ平成明朝体W7" panose="02020700000000000000" pitchFamily="18" charset="-128"/>
                <a:ea typeface="ＤＨＰ平成明朝体W7" panose="02020700000000000000" pitchFamily="18" charset="-128"/>
              </a:rPr>
              <a:t>ができることもあります</a:t>
            </a:r>
          </a:p>
        </p:txBody>
      </p:sp>
      <p:sp>
        <p:nvSpPr>
          <p:cNvPr id="5" name="テキスト ボックス 4">
            <a:extLst>
              <a:ext uri="{FF2B5EF4-FFF2-40B4-BE49-F238E27FC236}">
                <a16:creationId xmlns:a16="http://schemas.microsoft.com/office/drawing/2014/main" id="{FFE56000-07EC-47B4-A50C-E19A8DBD3353}"/>
              </a:ext>
            </a:extLst>
          </p:cNvPr>
          <p:cNvSpPr txBox="1"/>
          <p:nvPr/>
        </p:nvSpPr>
        <p:spPr>
          <a:xfrm>
            <a:off x="26164" y="22994"/>
            <a:ext cx="8878148" cy="2431435"/>
          </a:xfrm>
          <a:prstGeom prst="rect">
            <a:avLst/>
          </a:prstGeom>
          <a:solidFill>
            <a:srgbClr val="0000FF"/>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ja-JP" altLang="en-US" sz="4000" b="1" dirty="0">
                <a:solidFill>
                  <a:prstClr val="white"/>
                </a:solidFill>
                <a:latin typeface="ＤＦ平成明朝体W7" panose="02020709000000000000" pitchFamily="17" charset="-128"/>
                <a:ea typeface="ＤＦ平成明朝体W7" panose="02020709000000000000" pitchFamily="17" charset="-128"/>
              </a:rPr>
              <a:t>未成年でなくなっても</a:t>
            </a:r>
            <a:endParaRPr lang="en-US" altLang="ja-JP" sz="4000" b="1" dirty="0">
              <a:solidFill>
                <a:prstClr val="white"/>
              </a:solidFill>
              <a:latin typeface="ＤＦ平成明朝体W7" panose="02020709000000000000" pitchFamily="17" charset="-128"/>
              <a:ea typeface="ＤＦ平成明朝体W7" panose="02020709000000000000" pitchFamily="17" charset="-128"/>
            </a:endParaRPr>
          </a:p>
          <a:p>
            <a:pPr>
              <a:defRPr/>
            </a:pPr>
            <a:r>
              <a:rPr lang="ja-JP" altLang="en-US" sz="7200" b="1" dirty="0">
                <a:solidFill>
                  <a:srgbClr val="FFFF00"/>
                </a:solidFill>
                <a:latin typeface="ＤＦ平成明朝体W7" panose="02020709000000000000" pitchFamily="17" charset="-128"/>
                <a:ea typeface="ＤＦ平成明朝体W7" panose="02020709000000000000" pitchFamily="17" charset="-128"/>
              </a:rPr>
              <a:t>あきらめずに</a:t>
            </a:r>
            <a:endParaRPr lang="en-US" altLang="ja-JP" sz="7200" b="1" dirty="0">
              <a:solidFill>
                <a:srgbClr val="FFFF00"/>
              </a:solidFill>
              <a:latin typeface="ＤＦ平成明朝体W7" panose="02020709000000000000" pitchFamily="17" charset="-128"/>
              <a:ea typeface="ＤＦ平成明朝体W7" panose="02020709000000000000" pitchFamily="17" charset="-128"/>
            </a:endParaRPr>
          </a:p>
          <a:p>
            <a:pPr>
              <a:defRPr/>
            </a:pPr>
            <a:r>
              <a:rPr lang="ja-JP" altLang="en-US" sz="4000" b="1" dirty="0">
                <a:solidFill>
                  <a:prstClr val="white"/>
                </a:solidFill>
                <a:latin typeface="ＤＦ平成明朝体W7" panose="02020709000000000000" pitchFamily="17" charset="-128"/>
                <a:ea typeface="ＤＦ平成明朝体W7" panose="02020709000000000000" pitchFamily="17" charset="-128"/>
              </a:rPr>
              <a:t>消費生活センターに御相談ください！</a:t>
            </a:r>
          </a:p>
        </p:txBody>
      </p:sp>
      <p:sp>
        <p:nvSpPr>
          <p:cNvPr id="8" name="角丸四角形 21">
            <a:extLst>
              <a:ext uri="{FF2B5EF4-FFF2-40B4-BE49-F238E27FC236}">
                <a16:creationId xmlns:a16="http://schemas.microsoft.com/office/drawing/2014/main" id="{DE063443-E10C-40EA-9D74-3FFDCC24E1B1}"/>
              </a:ext>
            </a:extLst>
          </p:cNvPr>
          <p:cNvSpPr/>
          <p:nvPr/>
        </p:nvSpPr>
        <p:spPr>
          <a:xfrm>
            <a:off x="26164" y="4844093"/>
            <a:ext cx="8649301" cy="1964105"/>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6600" dirty="0">
                <a:solidFill>
                  <a:prstClr val="black"/>
                </a:solidFill>
                <a:latin typeface="ＤＦ平成明朝体W7" panose="02020709000000000000" pitchFamily="17" charset="-128"/>
                <a:ea typeface="ＤＦ平成明朝体W7" panose="02020709000000000000" pitchFamily="17" charset="-128"/>
              </a:rPr>
              <a:t>契約</a:t>
            </a:r>
            <a:r>
              <a:rPr lang="ja-JP" altLang="en-US" sz="3600" dirty="0">
                <a:solidFill>
                  <a:prstClr val="black"/>
                </a:solidFill>
                <a:latin typeface="ＤＦ平成明朝体W7" panose="02020709000000000000" pitchFamily="17" charset="-128"/>
                <a:ea typeface="ＤＦ平成明朝体W7" panose="02020709000000000000" pitchFamily="17" charset="-128"/>
              </a:rPr>
              <a:t>よりも　</a:t>
            </a:r>
            <a:r>
              <a:rPr lang="ja-JP" altLang="en-US" sz="6600" dirty="0">
                <a:solidFill>
                  <a:srgbClr val="FF0000"/>
                </a:solidFill>
                <a:latin typeface="ＤＦ平成明朝体W7" panose="02020709000000000000" pitchFamily="17" charset="-128"/>
                <a:ea typeface="ＤＦ平成明朝体W7" panose="02020709000000000000" pitchFamily="17" charset="-128"/>
              </a:rPr>
              <a:t>解約</a:t>
            </a:r>
            <a:r>
              <a:rPr lang="ja-JP" altLang="en-US" sz="3600" dirty="0">
                <a:solidFill>
                  <a:prstClr val="black"/>
                </a:solidFill>
                <a:latin typeface="ＤＦ平成明朝体W7" panose="02020709000000000000" pitchFamily="17" charset="-128"/>
                <a:ea typeface="ＤＦ平成明朝体W7" panose="02020709000000000000" pitchFamily="17" charset="-128"/>
              </a:rPr>
              <a:t>が大変です</a:t>
            </a:r>
            <a:endParaRPr lang="en-US" altLang="ja-JP" sz="36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3600" dirty="0">
                <a:solidFill>
                  <a:prstClr val="black"/>
                </a:solidFill>
                <a:latin typeface="ＤＦ平成明朝体W7" panose="02020709000000000000" pitchFamily="17" charset="-128"/>
                <a:ea typeface="ＤＦ平成明朝体W7" panose="02020709000000000000" pitchFamily="17" charset="-128"/>
              </a:rPr>
              <a:t>慎重に　よく考えて　契約を</a:t>
            </a:r>
          </a:p>
        </p:txBody>
      </p:sp>
      <p:pic>
        <p:nvPicPr>
          <p:cNvPr id="6" name="図 5">
            <a:extLst>
              <a:ext uri="{FF2B5EF4-FFF2-40B4-BE49-F238E27FC236}">
                <a16:creationId xmlns:a16="http://schemas.microsoft.com/office/drawing/2014/main" id="{38D0B57D-5366-47B6-8174-393FC6957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511" y="4564773"/>
            <a:ext cx="2079555" cy="2307412"/>
          </a:xfrm>
          <a:prstGeom prst="rect">
            <a:avLst/>
          </a:prstGeom>
        </p:spPr>
      </p:pic>
      <p:sp>
        <p:nvSpPr>
          <p:cNvPr id="7" name="テキスト ボックス 6">
            <a:extLst>
              <a:ext uri="{FF2B5EF4-FFF2-40B4-BE49-F238E27FC236}">
                <a16:creationId xmlns:a16="http://schemas.microsoft.com/office/drawing/2014/main" id="{2306F491-AEE1-4D2E-9EBB-6F72F675775B}"/>
              </a:ext>
            </a:extLst>
          </p:cNvPr>
          <p:cNvSpPr txBox="1"/>
          <p:nvPr/>
        </p:nvSpPr>
        <p:spPr>
          <a:xfrm>
            <a:off x="3306411" y="2442485"/>
            <a:ext cx="4610381" cy="400110"/>
          </a:xfrm>
          <a:prstGeom prst="rect">
            <a:avLst/>
          </a:prstGeom>
          <a:noFill/>
        </p:spPr>
        <p:txBody>
          <a:bodyPr wrap="square" rtlCol="0">
            <a:spAutoFit/>
          </a:bodyPr>
          <a:lstStyle/>
          <a:p>
            <a:pPr>
              <a:defRPr/>
            </a:pPr>
            <a:r>
              <a:rPr lang="ja-JP" altLang="en-US" sz="2000" dirty="0">
                <a:solidFill>
                  <a:prstClr val="black"/>
                </a:solidFill>
                <a:latin typeface="游ゴシック" panose="020F0502020204030204"/>
                <a:ea typeface="游ゴシック" panose="020B0400000000000000" pitchFamily="50" charset="-128"/>
              </a:rPr>
              <a:t>消費生活相談員からの一言アドバイス</a:t>
            </a:r>
          </a:p>
        </p:txBody>
      </p:sp>
      <p:pic>
        <p:nvPicPr>
          <p:cNvPr id="1026" name="Picture 2">
            <a:extLst>
              <a:ext uri="{FF2B5EF4-FFF2-40B4-BE49-F238E27FC236}">
                <a16:creationId xmlns:a16="http://schemas.microsoft.com/office/drawing/2014/main" id="{C7BD00AE-4737-43B5-AAC9-4F79E67CD4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0399" y="2679359"/>
            <a:ext cx="2016224" cy="222479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F0BB9A3F-F42D-4F2F-AC11-31BC4DD1A2CA}"/>
              </a:ext>
            </a:extLst>
          </p:cNvPr>
          <p:cNvSpPr>
            <a:spLocks noGrp="1"/>
          </p:cNvSpPr>
          <p:nvPr>
            <p:ph type="sldNum" sz="quarter" idx="12"/>
          </p:nvPr>
        </p:nvSpPr>
        <p:spPr/>
        <p:txBody>
          <a:bodyPr/>
          <a:lstStyle/>
          <a:p>
            <a:fld id="{A5870C6A-A9FA-46D0-8325-72B81E8CBEA0}" type="slidenum">
              <a:rPr kumimoji="1" lang="ja-JP" altLang="en-US" smtClean="0"/>
              <a:pPr/>
              <a:t>12</a:t>
            </a:fld>
            <a:endParaRPr kumimoji="1" lang="ja-JP" altLang="en-US"/>
          </a:p>
        </p:txBody>
      </p:sp>
    </p:spTree>
    <p:extLst>
      <p:ext uri="{BB962C8B-B14F-4D97-AF65-F5344CB8AC3E}">
        <p14:creationId xmlns:p14="http://schemas.microsoft.com/office/powerpoint/2010/main" val="211782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DCC12AC3-3671-4041-8CB5-344C3E96F346}"/>
              </a:ext>
            </a:extLst>
          </p:cNvPr>
          <p:cNvSpPr txBox="1">
            <a:spLocks/>
          </p:cNvSpPr>
          <p:nvPr/>
        </p:nvSpPr>
        <p:spPr>
          <a:xfrm>
            <a:off x="119336" y="764704"/>
            <a:ext cx="9691246" cy="59046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br>
              <a:rPr kumimoji="1" lang="en-US" altLang="ja-JP" sz="4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br>
            <a:endParaRPr kumimoji="1" lang="en-US" altLang="ja-JP" sz="3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１</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成年年齢</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と</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契約</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について</a:t>
            </a:r>
            <a:endPar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２</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en-US" altLang="ja-JP"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18</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歳から</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の消費生活</a:t>
            </a:r>
            <a:endPar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３</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実際の消費者</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トラブル事例</a:t>
            </a:r>
            <a:r>
              <a:rPr kumimoji="1" lang="ja-JP" altLang="en-US" sz="32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から</a:t>
            </a:r>
            <a:endParaRPr kumimoji="1" lang="en-US" altLang="ja-JP" sz="32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４</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消費者トラブルを</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防ぐために</a:t>
            </a:r>
            <a:endParaRPr kumimoji="1" lang="en-US" altLang="ja-JP"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p:txBody>
      </p:sp>
      <p:sp>
        <p:nvSpPr>
          <p:cNvPr id="3" name="四角形: 角を丸くする 2">
            <a:extLst>
              <a:ext uri="{FF2B5EF4-FFF2-40B4-BE49-F238E27FC236}">
                <a16:creationId xmlns:a16="http://schemas.microsoft.com/office/drawing/2014/main" id="{5774B546-4FAC-4A81-8591-AE38F9E6C7A3}"/>
              </a:ext>
            </a:extLst>
          </p:cNvPr>
          <p:cNvSpPr/>
          <p:nvPr/>
        </p:nvSpPr>
        <p:spPr>
          <a:xfrm>
            <a:off x="191344" y="2971800"/>
            <a:ext cx="6912768" cy="914400"/>
          </a:xfrm>
          <a:prstGeom prst="roundRect">
            <a:avLst/>
          </a:prstGeom>
          <a:solidFill>
            <a:srgbClr val="00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F9F02A68-446F-44F8-9719-683966E3F939}"/>
              </a:ext>
            </a:extLst>
          </p:cNvPr>
          <p:cNvSpPr>
            <a:spLocks noGrp="1"/>
          </p:cNvSpPr>
          <p:nvPr>
            <p:ph type="sldNum" sz="quarter" idx="12"/>
          </p:nvPr>
        </p:nvSpPr>
        <p:spPr/>
        <p:txBody>
          <a:bodyPr/>
          <a:lstStyle/>
          <a:p>
            <a:fld id="{D09AAFBC-A325-4BD7-AF1F-80564E3AB2E7}" type="slidenum">
              <a:rPr kumimoji="1" lang="ja-JP" altLang="en-US" smtClean="0"/>
              <a:t>13</a:t>
            </a:fld>
            <a:endParaRPr kumimoji="1" lang="ja-JP" altLang="en-US"/>
          </a:p>
        </p:txBody>
      </p:sp>
    </p:spTree>
    <p:extLst>
      <p:ext uri="{BB962C8B-B14F-4D97-AF65-F5344CB8AC3E}">
        <p14:creationId xmlns:p14="http://schemas.microsoft.com/office/powerpoint/2010/main" val="426686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F38C61E5-8631-4CF6-8891-ABC6ED9AFF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151" y="899032"/>
            <a:ext cx="1703142" cy="31322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FFEE626-25B1-4EA5-9B5B-B28B60C342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462" y="1035450"/>
            <a:ext cx="1657995" cy="3049187"/>
          </a:xfrm>
          <a:prstGeom prst="rect">
            <a:avLst/>
          </a:prstGeom>
          <a:noFill/>
          <a:extLst>
            <a:ext uri="{909E8E84-426E-40DD-AFC4-6F175D3DCCD1}">
              <a14:hiddenFill xmlns:a14="http://schemas.microsoft.com/office/drawing/2010/main">
                <a:solidFill>
                  <a:srgbClr val="FFFFFF"/>
                </a:solidFill>
              </a14:hiddenFill>
            </a:ext>
          </a:extLst>
        </p:spPr>
      </p:pic>
      <p:sp>
        <p:nvSpPr>
          <p:cNvPr id="18" name="思考の吹き出し: 雲形 17">
            <a:extLst>
              <a:ext uri="{FF2B5EF4-FFF2-40B4-BE49-F238E27FC236}">
                <a16:creationId xmlns:a16="http://schemas.microsoft.com/office/drawing/2014/main" id="{F0766838-3F44-4A84-A6BF-B97FDC1E3E84}"/>
              </a:ext>
            </a:extLst>
          </p:cNvPr>
          <p:cNvSpPr/>
          <p:nvPr/>
        </p:nvSpPr>
        <p:spPr>
          <a:xfrm>
            <a:off x="-225386" y="940447"/>
            <a:ext cx="2154127" cy="2659485"/>
          </a:xfrm>
          <a:prstGeom prst="cloudCallout">
            <a:avLst>
              <a:gd name="adj1" fmla="val 73098"/>
              <a:gd name="adj2" fmla="val -183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ja-JP" altLang="en-US" sz="3600" spc="-300" dirty="0">
              <a:ln w="900" cmpd="sng">
                <a:noFill/>
                <a:prstDash val="solid"/>
              </a:ln>
              <a:solidFill>
                <a:prstClr val="black"/>
              </a:solidFill>
              <a:effectLst>
                <a:innerShdw blurRad="101600" dist="76200" dir="5400000">
                  <a:srgbClr val="4472C4">
                    <a:satMod val="190000"/>
                    <a:tint val="100000"/>
                    <a:alpha val="74000"/>
                  </a:srgbClr>
                </a:innerShdw>
              </a:effectLst>
              <a:latin typeface="ＤＦ平成明朝体W7" panose="02020709000000000000" pitchFamily="17" charset="-128"/>
              <a:ea typeface="ＤＦ平成明朝体W7" panose="02020709000000000000" pitchFamily="17" charset="-128"/>
            </a:endParaRPr>
          </a:p>
        </p:txBody>
      </p:sp>
      <p:sp>
        <p:nvSpPr>
          <p:cNvPr id="12" name="思考の吹き出し: 雲形 11">
            <a:extLst>
              <a:ext uri="{FF2B5EF4-FFF2-40B4-BE49-F238E27FC236}">
                <a16:creationId xmlns:a16="http://schemas.microsoft.com/office/drawing/2014/main" id="{EB08EC94-5F90-4CEC-A057-13675E7D893B}"/>
              </a:ext>
            </a:extLst>
          </p:cNvPr>
          <p:cNvSpPr/>
          <p:nvPr/>
        </p:nvSpPr>
        <p:spPr>
          <a:xfrm>
            <a:off x="5964484" y="899032"/>
            <a:ext cx="2015737" cy="2529968"/>
          </a:xfrm>
          <a:prstGeom prst="cloudCallout">
            <a:avLst>
              <a:gd name="adj1" fmla="val -64478"/>
              <a:gd name="adj2" fmla="val -1193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ja-JP" altLang="en-US" sz="3600" spc="-300" dirty="0">
              <a:ln w="900" cmpd="sng">
                <a:noFill/>
                <a:prstDash val="solid"/>
              </a:ln>
              <a:solidFill>
                <a:prstClr val="black"/>
              </a:solidFill>
              <a:effectLst>
                <a:innerShdw blurRad="101600" dist="76200" dir="5400000">
                  <a:srgbClr val="4472C4">
                    <a:satMod val="190000"/>
                    <a:tint val="100000"/>
                    <a:alpha val="74000"/>
                  </a:srgbClr>
                </a:innerShdw>
              </a:effectLst>
              <a:latin typeface="ＤＦ平成明朝体W7" panose="02020709000000000000" pitchFamily="17" charset="-128"/>
              <a:ea typeface="ＤＦ平成明朝体W7" panose="02020709000000000000" pitchFamily="17" charset="-128"/>
            </a:endParaRPr>
          </a:p>
        </p:txBody>
      </p:sp>
      <p:sp>
        <p:nvSpPr>
          <p:cNvPr id="7" name="角丸四角形 21">
            <a:extLst>
              <a:ext uri="{FF2B5EF4-FFF2-40B4-BE49-F238E27FC236}">
                <a16:creationId xmlns:a16="http://schemas.microsoft.com/office/drawing/2014/main" id="{343CB4E8-10CA-4E8E-BF05-F68FD9B2EDE8}"/>
              </a:ext>
            </a:extLst>
          </p:cNvPr>
          <p:cNvSpPr/>
          <p:nvPr/>
        </p:nvSpPr>
        <p:spPr>
          <a:xfrm>
            <a:off x="87304" y="4312213"/>
            <a:ext cx="3236939" cy="1536199"/>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3600" dirty="0">
                <a:solidFill>
                  <a:prstClr val="black"/>
                </a:solidFill>
                <a:latin typeface="ＤＦ平成明朝体W7" panose="02020709000000000000" pitchFamily="17" charset="-128"/>
                <a:ea typeface="ＤＦ平成明朝体W7" panose="02020709000000000000" pitchFamily="17" charset="-128"/>
              </a:rPr>
              <a:t>誕生日がまだ</a:t>
            </a:r>
            <a:endParaRPr lang="en-US" altLang="ja-JP" sz="3600" dirty="0">
              <a:solidFill>
                <a:prstClr val="black"/>
              </a:solidFill>
              <a:latin typeface="ＤＦ平成明朝体W7" panose="02020709000000000000" pitchFamily="17" charset="-128"/>
              <a:ea typeface="ＤＦ平成明朝体W7" panose="02020709000000000000" pitchFamily="17" charset="-128"/>
            </a:endParaRPr>
          </a:p>
          <a:p>
            <a:pPr>
              <a:defRPr/>
            </a:pPr>
            <a:r>
              <a:rPr lang="en-US" altLang="ja-JP" sz="6600" dirty="0">
                <a:solidFill>
                  <a:srgbClr val="FF0000"/>
                </a:solidFill>
                <a:latin typeface="ＤＦ平成明朝体W7" panose="02020709000000000000" pitchFamily="17" charset="-128"/>
                <a:ea typeface="ＤＦ平成明朝体W7" panose="02020709000000000000" pitchFamily="17" charset="-128"/>
              </a:rPr>
              <a:t>17</a:t>
            </a:r>
            <a:r>
              <a:rPr lang="ja-JP" altLang="en-US" sz="3600" dirty="0">
                <a:solidFill>
                  <a:prstClr val="black"/>
                </a:solidFill>
                <a:latin typeface="ＤＦ平成明朝体W7" panose="02020709000000000000" pitchFamily="17" charset="-128"/>
                <a:ea typeface="ＤＦ平成明朝体W7" panose="02020709000000000000" pitchFamily="17" charset="-128"/>
              </a:rPr>
              <a:t>歳</a:t>
            </a:r>
            <a:endParaRPr lang="en-US" altLang="ja-JP" sz="3600" dirty="0">
              <a:solidFill>
                <a:prstClr val="black"/>
              </a:solidFill>
              <a:latin typeface="ＤＦ平成明朝体W7" panose="02020709000000000000" pitchFamily="17" charset="-128"/>
              <a:ea typeface="ＤＦ平成明朝体W7" panose="02020709000000000000" pitchFamily="17" charset="-128"/>
            </a:endParaRPr>
          </a:p>
        </p:txBody>
      </p:sp>
      <p:sp>
        <p:nvSpPr>
          <p:cNvPr id="8" name="角丸四角形 21">
            <a:extLst>
              <a:ext uri="{FF2B5EF4-FFF2-40B4-BE49-F238E27FC236}">
                <a16:creationId xmlns:a16="http://schemas.microsoft.com/office/drawing/2014/main" id="{693CE25C-ADCE-4DE5-9AB6-3D4750237540}"/>
              </a:ext>
            </a:extLst>
          </p:cNvPr>
          <p:cNvSpPr/>
          <p:nvPr/>
        </p:nvSpPr>
        <p:spPr>
          <a:xfrm>
            <a:off x="4228227" y="4374716"/>
            <a:ext cx="3539184" cy="1536199"/>
          </a:xfrm>
          <a:prstGeom prst="roundRect">
            <a:avLst/>
          </a:prstGeom>
          <a:solidFill>
            <a:srgbClr val="FFEB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defRPr/>
            </a:pPr>
            <a:r>
              <a:rPr lang="ja-JP" altLang="en-US" sz="3600" dirty="0">
                <a:solidFill>
                  <a:prstClr val="black"/>
                </a:solidFill>
                <a:latin typeface="ＤＦ平成明朝体W7" panose="02020709000000000000" pitchFamily="17" charset="-128"/>
                <a:ea typeface="ＤＦ平成明朝体W7" panose="02020709000000000000" pitchFamily="17" charset="-128"/>
              </a:rPr>
              <a:t>誕生日を迎えた</a:t>
            </a:r>
            <a:endParaRPr lang="en-US" altLang="ja-JP" sz="36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6600" dirty="0">
                <a:solidFill>
                  <a:srgbClr val="FF0000"/>
                </a:solidFill>
                <a:latin typeface="ＤＦ平成明朝体W7" panose="02020709000000000000" pitchFamily="17" charset="-128"/>
                <a:ea typeface="ＤＦ平成明朝体W7" panose="02020709000000000000" pitchFamily="17" charset="-128"/>
              </a:rPr>
              <a:t>　　</a:t>
            </a:r>
            <a:r>
              <a:rPr lang="ja-JP" altLang="en-US" sz="3200" dirty="0">
                <a:solidFill>
                  <a:srgbClr val="FF0000"/>
                </a:solidFill>
                <a:latin typeface="ＤＦ平成明朝体W7" panose="02020709000000000000" pitchFamily="17" charset="-128"/>
                <a:ea typeface="ＤＦ平成明朝体W7" panose="02020709000000000000" pitchFamily="17" charset="-128"/>
              </a:rPr>
              <a:t>　</a:t>
            </a:r>
            <a:r>
              <a:rPr lang="en-US" altLang="ja-JP" sz="6600" dirty="0">
                <a:solidFill>
                  <a:srgbClr val="FF0000"/>
                </a:solidFill>
                <a:latin typeface="ＤＦ平成明朝体W7" panose="02020709000000000000" pitchFamily="17" charset="-128"/>
                <a:ea typeface="ＤＦ平成明朝体W7" panose="02020709000000000000" pitchFamily="17" charset="-128"/>
              </a:rPr>
              <a:t>18</a:t>
            </a:r>
            <a:r>
              <a:rPr lang="ja-JP" altLang="en-US" sz="3600" dirty="0">
                <a:solidFill>
                  <a:prstClr val="black"/>
                </a:solidFill>
                <a:latin typeface="ＤＦ平成明朝体W7" panose="02020709000000000000" pitchFamily="17" charset="-128"/>
                <a:ea typeface="ＤＦ平成明朝体W7" panose="02020709000000000000" pitchFamily="17" charset="-128"/>
              </a:rPr>
              <a:t>歳</a:t>
            </a:r>
            <a:endParaRPr lang="en-US" altLang="ja-JP" sz="3600" dirty="0">
              <a:solidFill>
                <a:prstClr val="black"/>
              </a:solidFill>
              <a:latin typeface="ＤＦ平成明朝体W7" panose="02020709000000000000" pitchFamily="17" charset="-128"/>
              <a:ea typeface="ＤＦ平成明朝体W7" panose="02020709000000000000" pitchFamily="17" charset="-128"/>
            </a:endParaRPr>
          </a:p>
        </p:txBody>
      </p:sp>
      <p:sp>
        <p:nvSpPr>
          <p:cNvPr id="13" name="角丸四角形 21">
            <a:extLst>
              <a:ext uri="{FF2B5EF4-FFF2-40B4-BE49-F238E27FC236}">
                <a16:creationId xmlns:a16="http://schemas.microsoft.com/office/drawing/2014/main" id="{AF45017B-2601-4BD2-8AD9-47384E0DE53B}"/>
              </a:ext>
            </a:extLst>
          </p:cNvPr>
          <p:cNvSpPr/>
          <p:nvPr/>
        </p:nvSpPr>
        <p:spPr>
          <a:xfrm>
            <a:off x="87304" y="2968153"/>
            <a:ext cx="3203738" cy="1296144"/>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契約を</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取り消せた！</a:t>
            </a:r>
            <a:endParaRPr lang="en-US" altLang="ja-JP" sz="4000" dirty="0">
              <a:solidFill>
                <a:prstClr val="black"/>
              </a:solidFill>
              <a:latin typeface="ＤＦ平成明朝体W7" panose="02020709000000000000" pitchFamily="17" charset="-128"/>
              <a:ea typeface="ＤＦ平成明朝体W7" panose="02020709000000000000" pitchFamily="17" charset="-128"/>
            </a:endParaRPr>
          </a:p>
        </p:txBody>
      </p:sp>
      <p:sp>
        <p:nvSpPr>
          <p:cNvPr id="14" name="角丸四角形 21">
            <a:extLst>
              <a:ext uri="{FF2B5EF4-FFF2-40B4-BE49-F238E27FC236}">
                <a16:creationId xmlns:a16="http://schemas.microsoft.com/office/drawing/2014/main" id="{78E49DFF-70F8-4929-976A-0809E6D29DD6}"/>
              </a:ext>
            </a:extLst>
          </p:cNvPr>
          <p:cNvSpPr/>
          <p:nvPr/>
        </p:nvSpPr>
        <p:spPr>
          <a:xfrm>
            <a:off x="3324243" y="2950720"/>
            <a:ext cx="4472260" cy="1313577"/>
          </a:xfrm>
          <a:prstGeom prst="roundRect">
            <a:avLst/>
          </a:prstGeom>
          <a:solidFill>
            <a:srgbClr val="FFEB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契約を</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3800" dirty="0">
                <a:solidFill>
                  <a:prstClr val="black"/>
                </a:solidFill>
                <a:latin typeface="ＤＦ平成明朝体W7" panose="02020709000000000000" pitchFamily="17" charset="-128"/>
                <a:ea typeface="ＤＦ平成明朝体W7" panose="02020709000000000000" pitchFamily="17" charset="-128"/>
              </a:rPr>
              <a:t>取り消せなかった</a:t>
            </a:r>
            <a:r>
              <a:rPr lang="en-US" altLang="ja-JP" sz="3800" dirty="0">
                <a:solidFill>
                  <a:prstClr val="black"/>
                </a:solidFill>
                <a:latin typeface="ＤＦ平成明朝体W7" panose="02020709000000000000" pitchFamily="17" charset="-128"/>
                <a:ea typeface="ＤＦ平成明朝体W7" panose="02020709000000000000" pitchFamily="17" charset="-128"/>
              </a:rPr>
              <a:t>…</a:t>
            </a:r>
          </a:p>
        </p:txBody>
      </p:sp>
      <p:sp>
        <p:nvSpPr>
          <p:cNvPr id="4" name="楕円 3">
            <a:extLst>
              <a:ext uri="{FF2B5EF4-FFF2-40B4-BE49-F238E27FC236}">
                <a16:creationId xmlns:a16="http://schemas.microsoft.com/office/drawing/2014/main" id="{88C51B92-40C1-4FA0-ACE4-786A2442D143}"/>
              </a:ext>
            </a:extLst>
          </p:cNvPr>
          <p:cNvSpPr/>
          <p:nvPr/>
        </p:nvSpPr>
        <p:spPr>
          <a:xfrm>
            <a:off x="1635304" y="5008959"/>
            <a:ext cx="2530992" cy="829003"/>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ja-JP" altLang="en-US" sz="4800" spc="-300" dirty="0">
                <a:ln w="900" cmpd="sng">
                  <a:noFill/>
                  <a:prstDash val="solid"/>
                </a:ln>
                <a:solidFill>
                  <a:srgbClr val="FFFF00"/>
                </a:solidFill>
                <a:effectLst>
                  <a:innerShdw blurRad="101600" dist="76200" dir="5400000">
                    <a:srgbClr val="4472C4">
                      <a:satMod val="190000"/>
                      <a:tint val="100000"/>
                      <a:alpha val="74000"/>
                    </a:srgbClr>
                  </a:innerShdw>
                </a:effectLst>
                <a:latin typeface="游ゴシック" panose="020F0502020204030204"/>
                <a:ea typeface="ＤＦ特太ゴシック体" pitchFamily="1" charset="-128"/>
              </a:rPr>
              <a:t>未成年</a:t>
            </a:r>
          </a:p>
        </p:txBody>
      </p:sp>
      <p:sp>
        <p:nvSpPr>
          <p:cNvPr id="6" name="星: 32 pt 5">
            <a:extLst>
              <a:ext uri="{FF2B5EF4-FFF2-40B4-BE49-F238E27FC236}">
                <a16:creationId xmlns:a16="http://schemas.microsoft.com/office/drawing/2014/main" id="{ABCC5850-CC05-45EE-841A-A590723B6708}"/>
              </a:ext>
            </a:extLst>
          </p:cNvPr>
          <p:cNvSpPr/>
          <p:nvPr/>
        </p:nvSpPr>
        <p:spPr>
          <a:xfrm>
            <a:off x="3996272" y="4874617"/>
            <a:ext cx="2546610" cy="1108280"/>
          </a:xfrm>
          <a:prstGeom prst="star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4800" spc="-300" dirty="0">
                <a:ln w="900" cmpd="sng">
                  <a:solidFill>
                    <a:srgbClr val="4472C4">
                      <a:satMod val="190000"/>
                      <a:alpha val="55000"/>
                    </a:srgbClr>
                  </a:solidFill>
                  <a:prstDash val="solid"/>
                </a:ln>
                <a:solidFill>
                  <a:srgbClr val="FFFF00"/>
                </a:solidFill>
                <a:effectLst>
                  <a:innerShdw blurRad="101600" dist="76200" dir="5400000">
                    <a:srgbClr val="4472C4">
                      <a:satMod val="190000"/>
                      <a:tint val="100000"/>
                      <a:alpha val="74000"/>
                    </a:srgbClr>
                  </a:innerShdw>
                </a:effectLst>
                <a:latin typeface="游ゴシック" panose="020F0502020204030204"/>
                <a:ea typeface="ＤＦ特太ゴシック体" pitchFamily="1" charset="-128"/>
              </a:rPr>
              <a:t>成年</a:t>
            </a:r>
          </a:p>
        </p:txBody>
      </p:sp>
      <p:sp>
        <p:nvSpPr>
          <p:cNvPr id="17" name="角丸四角形 21">
            <a:extLst>
              <a:ext uri="{FF2B5EF4-FFF2-40B4-BE49-F238E27FC236}">
                <a16:creationId xmlns:a16="http://schemas.microsoft.com/office/drawing/2014/main" id="{8E88E9B3-D26B-448F-9723-9E7FB0AF9F1D}"/>
              </a:ext>
            </a:extLst>
          </p:cNvPr>
          <p:cNvSpPr/>
          <p:nvPr/>
        </p:nvSpPr>
        <p:spPr>
          <a:xfrm>
            <a:off x="-99339" y="1411250"/>
            <a:ext cx="1987562" cy="13135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高価な</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化粧品は</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やっぱり</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いらない</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p:txBody>
      </p:sp>
      <p:sp>
        <p:nvSpPr>
          <p:cNvPr id="20" name="角丸四角形 21">
            <a:extLst>
              <a:ext uri="{FF2B5EF4-FFF2-40B4-BE49-F238E27FC236}">
                <a16:creationId xmlns:a16="http://schemas.microsoft.com/office/drawing/2014/main" id="{9D1844D6-A74C-4E5B-BC6A-6ED09962A85D}"/>
              </a:ext>
            </a:extLst>
          </p:cNvPr>
          <p:cNvSpPr/>
          <p:nvPr/>
        </p:nvSpPr>
        <p:spPr>
          <a:xfrm>
            <a:off x="5956154" y="1085813"/>
            <a:ext cx="1811257" cy="1788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高価な</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化粧品は</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やっぱり</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2800" dirty="0">
                <a:solidFill>
                  <a:prstClr val="black"/>
                </a:solidFill>
                <a:latin typeface="ＤＦ平成明朝体W7" panose="02020709000000000000" pitchFamily="17" charset="-128"/>
                <a:ea typeface="ＤＦ平成明朝体W7" panose="02020709000000000000" pitchFamily="17" charset="-128"/>
              </a:rPr>
              <a:t>いらない</a:t>
            </a:r>
            <a:endParaRPr lang="en-US" altLang="ja-JP" sz="2800" dirty="0">
              <a:solidFill>
                <a:prstClr val="black"/>
              </a:solidFill>
              <a:latin typeface="ＤＦ平成明朝体W7" panose="02020709000000000000" pitchFamily="17" charset="-128"/>
              <a:ea typeface="ＤＦ平成明朝体W7" panose="02020709000000000000" pitchFamily="17" charset="-128"/>
            </a:endParaRPr>
          </a:p>
        </p:txBody>
      </p:sp>
      <p:sp>
        <p:nvSpPr>
          <p:cNvPr id="19" name="テキスト ボックス 18">
            <a:extLst>
              <a:ext uri="{FF2B5EF4-FFF2-40B4-BE49-F238E27FC236}">
                <a16:creationId xmlns:a16="http://schemas.microsoft.com/office/drawing/2014/main" id="{DFB97220-064E-4781-976E-3E4B1364CDBF}"/>
              </a:ext>
            </a:extLst>
          </p:cNvPr>
          <p:cNvSpPr txBox="1"/>
          <p:nvPr/>
        </p:nvSpPr>
        <p:spPr>
          <a:xfrm>
            <a:off x="1001462" y="6030465"/>
            <a:ext cx="5714389" cy="771871"/>
          </a:xfrm>
          <a:prstGeom prst="rect">
            <a:avLst/>
          </a:prstGeom>
          <a:solidFill>
            <a:sysClr val="window" lastClr="FFFFFF"/>
          </a:solidFill>
          <a:effectLst>
            <a:glow rad="127000">
              <a:srgbClr val="FF0000"/>
            </a:glow>
          </a:effectLst>
        </p:spPr>
        <p:txBody>
          <a:bodyPr wrap="square" rtlCol="0" anchor="ctr" anchorCtr="1">
            <a:noAutofit/>
          </a:bodyPr>
          <a:lstStyle/>
          <a:p>
            <a:pPr algn="ctr">
              <a:defRPr/>
            </a:pPr>
            <a:r>
              <a:rPr kumimoji="0" lang="ja-JP" altLang="en-US" sz="6000" kern="0" dirty="0">
                <a:solidFill>
                  <a:srgbClr val="FF0000"/>
                </a:solidFill>
                <a:latin typeface="ＤＨＰ平成明朝体W7" panose="02020700000000000000" pitchFamily="18" charset="-128"/>
                <a:ea typeface="ＤＨＰ平成明朝体W7" panose="02020700000000000000" pitchFamily="18" charset="-128"/>
              </a:rPr>
              <a:t>未成年者取消権</a:t>
            </a:r>
            <a:endParaRPr kumimoji="0" lang="en-US" altLang="ja-JP" sz="6000" b="1" kern="0" dirty="0">
              <a:solidFill>
                <a:prstClr val="black"/>
              </a:solidFill>
              <a:latin typeface="ＤＨＰ平成明朝体W7" panose="02020700000000000000" pitchFamily="18" charset="-128"/>
              <a:ea typeface="ＤＨＰ平成明朝体W7" panose="02020700000000000000" pitchFamily="18" charset="-128"/>
            </a:endParaRPr>
          </a:p>
        </p:txBody>
      </p:sp>
      <p:pic>
        <p:nvPicPr>
          <p:cNvPr id="3082" name="Picture 10">
            <a:extLst>
              <a:ext uri="{FF2B5EF4-FFF2-40B4-BE49-F238E27FC236}">
                <a16:creationId xmlns:a16="http://schemas.microsoft.com/office/drawing/2014/main" id="{8DE87CBB-5745-44A8-8DFC-6FF5E7FCB1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5724" y="940447"/>
            <a:ext cx="1209256" cy="11648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91D2BAA-ED26-4E5F-A0D4-3F630A14C5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2193" y="1915727"/>
            <a:ext cx="1004103" cy="9616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B7CCFD6-237B-4C4D-A50A-FBF988DA14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8657" y="2121164"/>
            <a:ext cx="923134" cy="8942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0F3C35B-6ED8-454B-AB14-C6073EB737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1202" y="1226876"/>
            <a:ext cx="862406" cy="894287"/>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 28">
            <a:extLst>
              <a:ext uri="{FF2B5EF4-FFF2-40B4-BE49-F238E27FC236}">
                <a16:creationId xmlns:a16="http://schemas.microsoft.com/office/drawing/2014/main" id="{CA14F841-18B0-416B-A1FB-8D0152C91DB3}"/>
              </a:ext>
            </a:extLst>
          </p:cNvPr>
          <p:cNvSpPr/>
          <p:nvPr/>
        </p:nvSpPr>
        <p:spPr>
          <a:xfrm>
            <a:off x="0" y="55664"/>
            <a:ext cx="8112224" cy="886697"/>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5400" dirty="0">
                <a:solidFill>
                  <a:prstClr val="white"/>
                </a:solidFill>
                <a:latin typeface="ＤＦ平成明朝体W7" panose="02020709000000000000" pitchFamily="17" charset="-128"/>
                <a:ea typeface="ＤＦ平成明朝体W7" panose="02020709000000000000" pitchFamily="17" charset="-128"/>
              </a:rPr>
              <a:t>新高校３年生の教室で</a:t>
            </a:r>
            <a:r>
              <a:rPr lang="en-US" altLang="ja-JP" sz="5400" dirty="0">
                <a:solidFill>
                  <a:prstClr val="white"/>
                </a:solidFill>
                <a:latin typeface="ＤＦ平成明朝体W7" panose="02020709000000000000" pitchFamily="17" charset="-128"/>
                <a:ea typeface="ＤＦ平成明朝体W7" panose="02020709000000000000" pitchFamily="17" charset="-128"/>
              </a:rPr>
              <a:t>…</a:t>
            </a:r>
            <a:r>
              <a:rPr lang="ja-JP" altLang="en-US" sz="5400" dirty="0">
                <a:solidFill>
                  <a:prstClr val="white"/>
                </a:solidFill>
                <a:latin typeface="ＤＦ平成明朝体W7" panose="02020709000000000000" pitchFamily="17" charset="-128"/>
                <a:ea typeface="ＤＦ平成明朝体W7" panose="02020709000000000000" pitchFamily="17" charset="-128"/>
              </a:rPr>
              <a:t>　</a:t>
            </a:r>
          </a:p>
        </p:txBody>
      </p:sp>
      <p:sp>
        <p:nvSpPr>
          <p:cNvPr id="2" name="スライド番号プレースホルダー 1">
            <a:extLst>
              <a:ext uri="{FF2B5EF4-FFF2-40B4-BE49-F238E27FC236}">
                <a16:creationId xmlns:a16="http://schemas.microsoft.com/office/drawing/2014/main" id="{D3167088-546D-4E0A-8D1F-476A5DE54C7E}"/>
              </a:ext>
            </a:extLst>
          </p:cNvPr>
          <p:cNvSpPr>
            <a:spLocks noGrp="1"/>
          </p:cNvSpPr>
          <p:nvPr>
            <p:ph type="sldNum" sz="quarter" idx="12"/>
          </p:nvPr>
        </p:nvSpPr>
        <p:spPr/>
        <p:txBody>
          <a:bodyPr/>
          <a:lstStyle/>
          <a:p>
            <a:fld id="{A5870C6A-A9FA-46D0-8325-72B81E8CBEA0}" type="slidenum">
              <a:rPr kumimoji="1" lang="ja-JP" altLang="en-US" smtClean="0"/>
              <a:pPr/>
              <a:t>14</a:t>
            </a:fld>
            <a:endParaRPr kumimoji="1" lang="ja-JP" altLang="en-US"/>
          </a:p>
        </p:txBody>
      </p:sp>
    </p:spTree>
    <p:extLst>
      <p:ext uri="{BB962C8B-B14F-4D97-AF65-F5344CB8AC3E}">
        <p14:creationId xmlns:p14="http://schemas.microsoft.com/office/powerpoint/2010/main" val="11009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7" grpId="0" animBg="1"/>
      <p:bldP spid="8" grpId="0" animBg="1"/>
      <p:bldP spid="13" grpId="0" animBg="1"/>
      <p:bldP spid="14" grpId="0" animBg="1"/>
      <p:bldP spid="4" grpId="0" animBg="1"/>
      <p:bldP spid="6" grpId="0" animBg="1"/>
      <p:bldP spid="17" grpId="0"/>
      <p:bldP spid="20"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1F7152B1-D494-42B6-B945-0DEB7219E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5940" y="5142129"/>
            <a:ext cx="892625" cy="1196075"/>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a:extLst>
              <a:ext uri="{FF2B5EF4-FFF2-40B4-BE49-F238E27FC236}">
                <a16:creationId xmlns:a16="http://schemas.microsoft.com/office/drawing/2014/main" id="{9DC200BB-48EA-4528-9A93-B5CE063ADF7C}"/>
              </a:ext>
            </a:extLst>
          </p:cNvPr>
          <p:cNvSpPr txBox="1">
            <a:spLocks/>
          </p:cNvSpPr>
          <p:nvPr/>
        </p:nvSpPr>
        <p:spPr>
          <a:xfrm>
            <a:off x="2152650" y="1825150"/>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defRPr/>
            </a:pPr>
            <a:endParaRPr lang="ja-JP" altLang="en-US">
              <a:solidFill>
                <a:prstClr val="black"/>
              </a:solidFill>
              <a:latin typeface="游ゴシック" panose="020F0502020204030204"/>
              <a:ea typeface="游ゴシック" panose="020B0400000000000000" pitchFamily="50" charset="-128"/>
            </a:endParaRPr>
          </a:p>
        </p:txBody>
      </p:sp>
      <p:sp>
        <p:nvSpPr>
          <p:cNvPr id="19" name="角丸四角形 28">
            <a:extLst>
              <a:ext uri="{FF2B5EF4-FFF2-40B4-BE49-F238E27FC236}">
                <a16:creationId xmlns:a16="http://schemas.microsoft.com/office/drawing/2014/main" id="{44FFB250-17EE-413B-B3AF-761F3C3E2045}"/>
              </a:ext>
            </a:extLst>
          </p:cNvPr>
          <p:cNvSpPr/>
          <p:nvPr/>
        </p:nvSpPr>
        <p:spPr>
          <a:xfrm>
            <a:off x="119336" y="21069"/>
            <a:ext cx="7388822" cy="1168369"/>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4800" dirty="0">
                <a:solidFill>
                  <a:prstClr val="white"/>
                </a:solidFill>
                <a:latin typeface="ＤＦ平成明朝体W7" panose="02020709000000000000" pitchFamily="17" charset="-128"/>
                <a:ea typeface="ＤＦ平成明朝体W7" panose="02020709000000000000" pitchFamily="17" charset="-128"/>
              </a:rPr>
              <a:t>18</a:t>
            </a:r>
            <a:r>
              <a:rPr lang="ja-JP" altLang="en-US" sz="4800" dirty="0">
                <a:solidFill>
                  <a:prstClr val="white"/>
                </a:solidFill>
                <a:latin typeface="ＤＦ平成明朝体W7" panose="02020709000000000000" pitchFamily="17" charset="-128"/>
                <a:ea typeface="ＤＦ平成明朝体W7" panose="02020709000000000000" pitchFamily="17" charset="-128"/>
              </a:rPr>
              <a:t>歳</a:t>
            </a:r>
            <a:r>
              <a:rPr lang="ja-JP" altLang="en-US" sz="2800" dirty="0">
                <a:solidFill>
                  <a:prstClr val="white"/>
                </a:solidFill>
                <a:latin typeface="ＤＦ平成明朝体W7" panose="02020709000000000000" pitchFamily="17" charset="-128"/>
                <a:ea typeface="ＤＦ平成明朝体W7" panose="02020709000000000000" pitchFamily="17" charset="-128"/>
              </a:rPr>
              <a:t>が消費生活の</a:t>
            </a:r>
            <a:r>
              <a:rPr lang="ja-JP" altLang="en-US" sz="4800" dirty="0">
                <a:solidFill>
                  <a:prstClr val="white"/>
                </a:solidFill>
                <a:latin typeface="ＤＦ平成明朝体W7" panose="02020709000000000000" pitchFamily="17" charset="-128"/>
                <a:ea typeface="ＤＦ平成明朝体W7" panose="02020709000000000000" pitchFamily="17" charset="-128"/>
              </a:rPr>
              <a:t>大きな節目</a:t>
            </a:r>
            <a:r>
              <a:rPr lang="ja-JP" altLang="en-US" sz="2800" dirty="0">
                <a:solidFill>
                  <a:prstClr val="white"/>
                </a:solidFill>
                <a:latin typeface="ＤＦ平成明朝体W7" panose="02020709000000000000" pitchFamily="17" charset="-128"/>
                <a:ea typeface="ＤＦ平成明朝体W7" panose="02020709000000000000" pitchFamily="17" charset="-128"/>
              </a:rPr>
              <a:t>に（今まで以上に）</a:t>
            </a:r>
          </a:p>
        </p:txBody>
      </p:sp>
      <p:pic>
        <p:nvPicPr>
          <p:cNvPr id="2050" name="Picture 2">
            <a:extLst>
              <a:ext uri="{FF2B5EF4-FFF2-40B4-BE49-F238E27FC236}">
                <a16:creationId xmlns:a16="http://schemas.microsoft.com/office/drawing/2014/main" id="{D8B0E580-953A-43AF-B513-91A90900C4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1924" y="5187812"/>
            <a:ext cx="1274368" cy="1142152"/>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31BC6158-4DBD-4AFB-853C-B2A28DFEA418}"/>
              </a:ext>
            </a:extLst>
          </p:cNvPr>
          <p:cNvPicPr>
            <a:picLocks noChangeAspect="1"/>
          </p:cNvPicPr>
          <p:nvPr/>
        </p:nvPicPr>
        <p:blipFill>
          <a:blip r:embed="rId5"/>
          <a:stretch>
            <a:fillRect/>
          </a:stretch>
        </p:blipFill>
        <p:spPr>
          <a:xfrm>
            <a:off x="10381140" y="5289247"/>
            <a:ext cx="892624" cy="1528887"/>
          </a:xfrm>
          <a:prstGeom prst="rect">
            <a:avLst/>
          </a:prstGeom>
        </p:spPr>
      </p:pic>
      <p:pic>
        <p:nvPicPr>
          <p:cNvPr id="2054" name="Picture 6">
            <a:extLst>
              <a:ext uri="{FF2B5EF4-FFF2-40B4-BE49-F238E27FC236}">
                <a16:creationId xmlns:a16="http://schemas.microsoft.com/office/drawing/2014/main" id="{0CFE559C-F13D-40BC-9137-96724B43D6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5426" y="5333374"/>
            <a:ext cx="913315" cy="1515760"/>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 28">
            <a:extLst>
              <a:ext uri="{FF2B5EF4-FFF2-40B4-BE49-F238E27FC236}">
                <a16:creationId xmlns:a16="http://schemas.microsoft.com/office/drawing/2014/main" id="{D99BD207-5181-40FF-9895-035E7DC7A645}"/>
              </a:ext>
            </a:extLst>
          </p:cNvPr>
          <p:cNvSpPr/>
          <p:nvPr/>
        </p:nvSpPr>
        <p:spPr>
          <a:xfrm>
            <a:off x="176280" y="3745382"/>
            <a:ext cx="3594976" cy="1185625"/>
          </a:xfrm>
          <a:prstGeom prst="roundRect">
            <a:avLst>
              <a:gd name="adj" fmla="val 1043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全国</a:t>
            </a:r>
            <a:r>
              <a:rPr lang="ja-JP" altLang="en-US" sz="2800" dirty="0">
                <a:solidFill>
                  <a:prstClr val="white"/>
                </a:solidFill>
                <a:latin typeface="ＤＦ平成明朝体W7" panose="02020709000000000000" pitchFamily="17" charset="-128"/>
                <a:ea typeface="ＤＦ平成明朝体W7" panose="02020709000000000000" pitchFamily="17" charset="-128"/>
              </a:rPr>
              <a:t>の</a:t>
            </a:r>
            <a:r>
              <a:rPr lang="ja-JP" altLang="en-US" sz="4400" dirty="0">
                <a:solidFill>
                  <a:prstClr val="white"/>
                </a:solidFill>
                <a:latin typeface="ＤＦ平成明朝体W7" panose="02020709000000000000" pitchFamily="17" charset="-128"/>
                <a:ea typeface="ＤＦ平成明朝体W7" panose="02020709000000000000" pitchFamily="17" charset="-128"/>
              </a:rPr>
              <a:t>高校卒</a:t>
            </a:r>
            <a:r>
              <a:rPr lang="ja-JP" altLang="en-US" sz="2800" dirty="0">
                <a:solidFill>
                  <a:prstClr val="white"/>
                </a:solidFill>
                <a:latin typeface="ＤＦ平成明朝体W7" panose="02020709000000000000" pitchFamily="17" charset="-128"/>
                <a:ea typeface="ＤＦ平成明朝体W7" panose="02020709000000000000" pitchFamily="17" charset="-128"/>
              </a:rPr>
              <a:t>の</a:t>
            </a:r>
            <a:endParaRPr lang="en-US" altLang="ja-JP" sz="2800" dirty="0">
              <a:solidFill>
                <a:prstClr val="white"/>
              </a:solidFill>
              <a:latin typeface="ＤＦ平成明朝体W7" panose="02020709000000000000" pitchFamily="17" charset="-128"/>
              <a:ea typeface="ＤＦ平成明朝体W7" panose="02020709000000000000" pitchFamily="17" charset="-128"/>
            </a:endParaRPr>
          </a:p>
          <a:p>
            <a:pP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初任給</a:t>
            </a:r>
            <a:r>
              <a:rPr lang="ja-JP" altLang="en-US" sz="2800" dirty="0">
                <a:solidFill>
                  <a:prstClr val="white"/>
                </a:solidFill>
                <a:latin typeface="ＤＦ平成明朝体W7" panose="02020709000000000000" pitchFamily="17" charset="-128"/>
                <a:ea typeface="ＤＦ平成明朝体W7" panose="02020709000000000000" pitchFamily="17" charset="-128"/>
              </a:rPr>
              <a:t>の平均は？</a:t>
            </a:r>
            <a:r>
              <a:rPr lang="ja-JP" altLang="en-US" sz="2800" dirty="0">
                <a:solidFill>
                  <a:prstClr val="white"/>
                </a:solidFill>
                <a:latin typeface="ＤＨＰ特太ゴシック体" pitchFamily="50" charset="-128"/>
                <a:ea typeface="ＤＨＰ特太ゴシック体" pitchFamily="50" charset="-128"/>
              </a:rPr>
              <a:t>　</a:t>
            </a:r>
          </a:p>
        </p:txBody>
      </p:sp>
      <p:sp>
        <p:nvSpPr>
          <p:cNvPr id="13" name="テキスト ボックス 12">
            <a:extLst>
              <a:ext uri="{FF2B5EF4-FFF2-40B4-BE49-F238E27FC236}">
                <a16:creationId xmlns:a16="http://schemas.microsoft.com/office/drawing/2014/main" id="{3A24C023-DF5B-440C-BB3D-B64037C1D8F2}"/>
              </a:ext>
            </a:extLst>
          </p:cNvPr>
          <p:cNvSpPr txBox="1"/>
          <p:nvPr/>
        </p:nvSpPr>
        <p:spPr>
          <a:xfrm>
            <a:off x="217485" y="5026424"/>
            <a:ext cx="3451703" cy="601486"/>
          </a:xfrm>
          <a:prstGeom prst="rect">
            <a:avLst/>
          </a:prstGeom>
          <a:solidFill>
            <a:schemeClr val="bg1"/>
          </a:solidFill>
          <a:effectLst>
            <a:glow rad="127000">
              <a:srgbClr val="FF0000"/>
            </a:glow>
          </a:effectLst>
        </p:spPr>
        <p:txBody>
          <a:bodyPr wrap="square" rtlCol="0" anchor="ctr" anchorCtr="0">
            <a:noAutofit/>
          </a:bodyPr>
          <a:lstStyle/>
          <a:p>
            <a:pPr algn="ctr">
              <a:defRPr/>
            </a:pPr>
            <a:r>
              <a:rPr lang="en-US" altLang="ja-JP" sz="5400" dirty="0">
                <a:solidFill>
                  <a:prstClr val="black"/>
                </a:solidFill>
                <a:latin typeface="ＤＨＰ平成明朝体W7" panose="02020700000000000000" pitchFamily="18" charset="-128"/>
                <a:ea typeface="ＤＨＰ平成明朝体W7" panose="02020700000000000000" pitchFamily="18" charset="-128"/>
              </a:rPr>
              <a:t>167,400</a:t>
            </a:r>
            <a:r>
              <a:rPr lang="ja-JP" altLang="en-US" sz="2800" dirty="0">
                <a:solidFill>
                  <a:prstClr val="black"/>
                </a:solidFill>
                <a:latin typeface="ＤＨＰ平成明朝体W7" panose="02020700000000000000" pitchFamily="18" charset="-128"/>
                <a:ea typeface="ＤＨＰ平成明朝体W7" panose="02020700000000000000" pitchFamily="18" charset="-128"/>
              </a:rPr>
              <a:t>円</a:t>
            </a:r>
          </a:p>
        </p:txBody>
      </p:sp>
      <p:sp>
        <p:nvSpPr>
          <p:cNvPr id="14" name="角丸四角形 21">
            <a:extLst>
              <a:ext uri="{FF2B5EF4-FFF2-40B4-BE49-F238E27FC236}">
                <a16:creationId xmlns:a16="http://schemas.microsoft.com/office/drawing/2014/main" id="{71CCE9FF-9827-4D38-8468-F9BA0FB3466F}"/>
              </a:ext>
            </a:extLst>
          </p:cNvPr>
          <p:cNvSpPr/>
          <p:nvPr/>
        </p:nvSpPr>
        <p:spPr>
          <a:xfrm>
            <a:off x="16174" y="5918136"/>
            <a:ext cx="1479408" cy="635146"/>
          </a:xfrm>
          <a:prstGeom prst="roundRect">
            <a:avLst/>
          </a:prstGeom>
          <a:noFill/>
          <a:ln w="12700" cap="flat" cmpd="sng" algn="ctr">
            <a:noFill/>
            <a:prstDash val="solid"/>
            <a:miter lim="800000"/>
          </a:ln>
          <a:effectLst/>
        </p:spPr>
        <p:txBody>
          <a:bodyPr rtlCol="0" anchor="ctr"/>
          <a:lstStyle/>
          <a:p>
            <a:pPr algn="ctr">
              <a:defRPr/>
            </a:pPr>
            <a:r>
              <a:rPr kumimoji="0" lang="ja-JP" altLang="en-US" sz="1400" kern="0" dirty="0">
                <a:solidFill>
                  <a:prstClr val="black"/>
                </a:solidFill>
                <a:latin typeface="ＤＦ平成明朝体W7" panose="02020709000000000000" pitchFamily="17" charset="-128"/>
                <a:ea typeface="ＤＦ平成明朝体W7" panose="02020709000000000000" pitchFamily="17" charset="-128"/>
              </a:rPr>
              <a:t>社会保険料や</a:t>
            </a:r>
            <a:endParaRPr kumimoji="0" lang="en-US" altLang="ja-JP" sz="1400" kern="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kumimoji="0" lang="ja-JP" altLang="en-US" sz="1400" kern="0" dirty="0">
                <a:solidFill>
                  <a:prstClr val="black"/>
                </a:solidFill>
                <a:latin typeface="ＤＦ平成明朝体W7" panose="02020709000000000000" pitchFamily="17" charset="-128"/>
                <a:ea typeface="ＤＦ平成明朝体W7" panose="02020709000000000000" pitchFamily="17" charset="-128"/>
              </a:rPr>
              <a:t>税金等を</a:t>
            </a:r>
            <a:endParaRPr kumimoji="0" lang="en-US" altLang="ja-JP" sz="1400" kern="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kumimoji="0" lang="ja-JP" altLang="en-US" sz="1400" kern="0" dirty="0">
                <a:solidFill>
                  <a:prstClr val="black"/>
                </a:solidFill>
                <a:latin typeface="ＤＦ平成明朝体W7" panose="02020709000000000000" pitchFamily="17" charset="-128"/>
                <a:ea typeface="ＤＦ平成明朝体W7" panose="02020709000000000000" pitchFamily="17" charset="-128"/>
              </a:rPr>
              <a:t>差し引いた額</a:t>
            </a:r>
            <a:endParaRPr kumimoji="0" lang="en-US" altLang="ja-JP" sz="1400" kern="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kumimoji="0" lang="ja-JP" altLang="en-US" sz="1400" kern="0" dirty="0">
                <a:solidFill>
                  <a:prstClr val="black"/>
                </a:solidFill>
                <a:latin typeface="ＤＦ平成明朝体W7" panose="02020709000000000000" pitchFamily="17" charset="-128"/>
                <a:ea typeface="ＤＦ平成明朝体W7" panose="02020709000000000000" pitchFamily="17" charset="-128"/>
              </a:rPr>
              <a:t>が手取りです</a:t>
            </a:r>
          </a:p>
        </p:txBody>
      </p:sp>
      <p:sp>
        <p:nvSpPr>
          <p:cNvPr id="15" name="四角形: 角を丸くする 14">
            <a:extLst>
              <a:ext uri="{FF2B5EF4-FFF2-40B4-BE49-F238E27FC236}">
                <a16:creationId xmlns:a16="http://schemas.microsoft.com/office/drawing/2014/main" id="{0161F164-B60A-4A3E-AEB9-104B9EBA8C4C}"/>
              </a:ext>
            </a:extLst>
          </p:cNvPr>
          <p:cNvSpPr/>
          <p:nvPr/>
        </p:nvSpPr>
        <p:spPr>
          <a:xfrm>
            <a:off x="985570" y="6532326"/>
            <a:ext cx="2888747" cy="355846"/>
          </a:xfrm>
          <a:prstGeom prst="roundRect">
            <a:avLst/>
          </a:prstGeom>
          <a:noFill/>
          <a:ln w="12700" cap="flat" cmpd="sng" algn="ctr">
            <a:solidFill>
              <a:sysClr val="window" lastClr="FFFFFF"/>
            </a:solidFill>
            <a:prstDash val="solid"/>
            <a:miter lim="800000"/>
          </a:ln>
          <a:effectLst>
            <a:innerShdw blurRad="114300">
              <a:prstClr val="black"/>
            </a:innerShdw>
          </a:effectLst>
        </p:spPr>
        <p:txBody>
          <a:bodyPr lIns="0" rIns="0" rtlCol="0" anchor="ctr"/>
          <a:lstStyle/>
          <a:p>
            <a:pPr algn="ctr">
              <a:defRPr/>
            </a:pP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令和元年賃金構造基本統計調査</a:t>
            </a:r>
            <a:r>
              <a:rPr kumimoji="0" lang="en-US" altLang="ja-JP" sz="1050" kern="0" dirty="0">
                <a:solidFill>
                  <a:prstClr val="black"/>
                </a:solidFill>
                <a:latin typeface="ＤＨＰ平成明朝体W7" panose="02020700000000000000" pitchFamily="18" charset="-128"/>
                <a:ea typeface="ＤＨＰ平成明朝体W7" panose="02020700000000000000" pitchFamily="18" charset="-128"/>
              </a:rPr>
              <a:t>(</a:t>
            </a: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厚生労働省</a:t>
            </a:r>
            <a:r>
              <a:rPr kumimoji="0" lang="en-US" altLang="ja-JP" sz="1050" kern="0" dirty="0">
                <a:solidFill>
                  <a:prstClr val="black"/>
                </a:solidFill>
                <a:latin typeface="ＤＨＰ平成明朝体W7" panose="02020700000000000000" pitchFamily="18" charset="-128"/>
                <a:ea typeface="ＤＨＰ平成明朝体W7" panose="02020700000000000000" pitchFamily="18" charset="-128"/>
              </a:rPr>
              <a:t>)</a:t>
            </a:r>
            <a:endPar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16" name="角丸四角形 28">
            <a:extLst>
              <a:ext uri="{FF2B5EF4-FFF2-40B4-BE49-F238E27FC236}">
                <a16:creationId xmlns:a16="http://schemas.microsoft.com/office/drawing/2014/main" id="{D34E7A37-7DC4-4679-9B4D-AA83FCB4070C}"/>
              </a:ext>
            </a:extLst>
          </p:cNvPr>
          <p:cNvSpPr/>
          <p:nvPr/>
        </p:nvSpPr>
        <p:spPr>
          <a:xfrm>
            <a:off x="3990471" y="3742075"/>
            <a:ext cx="4985849" cy="1188932"/>
          </a:xfrm>
          <a:prstGeom prst="roundRect">
            <a:avLst>
              <a:gd name="adj" fmla="val 9771"/>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全国</a:t>
            </a:r>
            <a:r>
              <a:rPr lang="ja-JP" altLang="en-US" sz="2800" dirty="0">
                <a:solidFill>
                  <a:prstClr val="white"/>
                </a:solidFill>
                <a:latin typeface="ＤＦ平成明朝体W7" panose="02020709000000000000" pitchFamily="17" charset="-128"/>
                <a:ea typeface="ＤＦ平成明朝体W7" panose="02020709000000000000" pitchFamily="17" charset="-128"/>
              </a:rPr>
              <a:t>の</a:t>
            </a:r>
            <a:r>
              <a:rPr lang="ja-JP" altLang="en-US" sz="4400" dirty="0">
                <a:solidFill>
                  <a:prstClr val="white"/>
                </a:solidFill>
                <a:latin typeface="ＤＦ平成明朝体W7" panose="02020709000000000000" pitchFamily="17" charset="-128"/>
                <a:ea typeface="ＤＦ平成明朝体W7" panose="02020709000000000000" pitchFamily="17" charset="-128"/>
              </a:rPr>
              <a:t>大学生</a:t>
            </a:r>
            <a:r>
              <a:rPr lang="ja-JP" altLang="en-US" sz="2800" dirty="0">
                <a:solidFill>
                  <a:prstClr val="white"/>
                </a:solidFill>
                <a:latin typeface="ＤＦ平成明朝体W7" panose="02020709000000000000" pitchFamily="17" charset="-128"/>
                <a:ea typeface="ＤＦ平成明朝体W7" panose="02020709000000000000" pitchFamily="17" charset="-128"/>
              </a:rPr>
              <a:t>の</a:t>
            </a:r>
            <a:endParaRPr lang="en-US" altLang="ja-JP" sz="2800" dirty="0">
              <a:solidFill>
                <a:prstClr val="white"/>
              </a:solidFill>
              <a:latin typeface="ＤＦ平成明朝体W7" panose="02020709000000000000" pitchFamily="17" charset="-128"/>
              <a:ea typeface="ＤＦ平成明朝体W7" panose="02020709000000000000" pitchFamily="17" charset="-128"/>
            </a:endParaRPr>
          </a:p>
          <a:p>
            <a:pP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生活費</a:t>
            </a:r>
            <a:r>
              <a:rPr lang="en-US" altLang="ja-JP" sz="2800" dirty="0">
                <a:solidFill>
                  <a:prstClr val="white"/>
                </a:solidFill>
                <a:latin typeface="ＤＦ平成明朝体W7" panose="02020709000000000000" pitchFamily="17" charset="-128"/>
                <a:ea typeface="ＤＦ平成明朝体W7" panose="02020709000000000000" pitchFamily="17" charset="-128"/>
              </a:rPr>
              <a:t>(</a:t>
            </a:r>
            <a:r>
              <a:rPr lang="ja-JP" altLang="en-US" sz="2800" dirty="0">
                <a:solidFill>
                  <a:prstClr val="white"/>
                </a:solidFill>
                <a:latin typeface="ＤＦ平成明朝体W7" panose="02020709000000000000" pitchFamily="17" charset="-128"/>
                <a:ea typeface="ＤＦ平成明朝体W7" panose="02020709000000000000" pitchFamily="17" charset="-128"/>
              </a:rPr>
              <a:t>支出合計</a:t>
            </a:r>
            <a:r>
              <a:rPr lang="en-US" altLang="ja-JP" sz="2800" dirty="0">
                <a:solidFill>
                  <a:prstClr val="white"/>
                </a:solidFill>
                <a:latin typeface="ＤＦ平成明朝体W7" panose="02020709000000000000" pitchFamily="17" charset="-128"/>
                <a:ea typeface="ＤＦ平成明朝体W7" panose="02020709000000000000" pitchFamily="17" charset="-128"/>
              </a:rPr>
              <a:t>)</a:t>
            </a:r>
            <a:r>
              <a:rPr lang="ja-JP" altLang="en-US" sz="2800" dirty="0">
                <a:solidFill>
                  <a:prstClr val="white"/>
                </a:solidFill>
                <a:latin typeface="ＤＦ平成明朝体W7" panose="02020709000000000000" pitchFamily="17" charset="-128"/>
                <a:ea typeface="ＤＦ平成明朝体W7" panose="02020709000000000000" pitchFamily="17" charset="-128"/>
              </a:rPr>
              <a:t>平均は？</a:t>
            </a:r>
            <a:r>
              <a:rPr lang="ja-JP" altLang="en-US" sz="2800" dirty="0">
                <a:solidFill>
                  <a:prstClr val="white"/>
                </a:solidFill>
                <a:latin typeface="ＤＨＰ特太ゴシック体" pitchFamily="50" charset="-128"/>
                <a:ea typeface="ＤＨＰ特太ゴシック体" pitchFamily="50" charset="-128"/>
              </a:rPr>
              <a:t>　</a:t>
            </a:r>
          </a:p>
        </p:txBody>
      </p:sp>
      <p:sp>
        <p:nvSpPr>
          <p:cNvPr id="17" name="テキスト ボックス 16">
            <a:extLst>
              <a:ext uri="{FF2B5EF4-FFF2-40B4-BE49-F238E27FC236}">
                <a16:creationId xmlns:a16="http://schemas.microsoft.com/office/drawing/2014/main" id="{D419E0B7-2907-42BC-BF8E-D6D79DCD4C30}"/>
              </a:ext>
            </a:extLst>
          </p:cNvPr>
          <p:cNvSpPr txBox="1"/>
          <p:nvPr/>
        </p:nvSpPr>
        <p:spPr>
          <a:xfrm>
            <a:off x="4023233" y="5016961"/>
            <a:ext cx="4366116" cy="601486"/>
          </a:xfrm>
          <a:prstGeom prst="rect">
            <a:avLst/>
          </a:prstGeom>
          <a:solidFill>
            <a:schemeClr val="bg1"/>
          </a:solidFill>
          <a:effectLst>
            <a:glow rad="127000">
              <a:srgbClr val="FF00FF"/>
            </a:glow>
          </a:effectLst>
        </p:spPr>
        <p:txBody>
          <a:bodyPr wrap="square" rtlCol="0" anchor="ctr" anchorCtr="0">
            <a:noAutofit/>
          </a:bodyPr>
          <a:lstStyle/>
          <a:p>
            <a:pPr>
              <a:defRPr/>
            </a:pPr>
            <a:r>
              <a:rPr lang="ja-JP" altLang="en-US" sz="3200" dirty="0">
                <a:solidFill>
                  <a:prstClr val="black"/>
                </a:solidFill>
                <a:latin typeface="ＤＨＰ平成明朝体W7" panose="02020700000000000000" pitchFamily="18" charset="-128"/>
                <a:ea typeface="ＤＨＰ平成明朝体W7" panose="02020700000000000000" pitchFamily="18" charset="-128"/>
              </a:rPr>
              <a:t>自宅生</a:t>
            </a:r>
            <a:r>
              <a:rPr lang="ja-JP" altLang="en-US" sz="4000" dirty="0">
                <a:solidFill>
                  <a:prstClr val="black"/>
                </a:solidFill>
                <a:latin typeface="ＤＨＰ平成明朝体W7" panose="02020700000000000000" pitchFamily="18" charset="-128"/>
                <a:ea typeface="ＤＨＰ平成明朝体W7" panose="02020700000000000000" pitchFamily="18" charset="-128"/>
              </a:rPr>
              <a:t>  </a:t>
            </a:r>
            <a:r>
              <a:rPr lang="en-US" altLang="ja-JP" sz="5400" dirty="0">
                <a:solidFill>
                  <a:prstClr val="black"/>
                </a:solidFill>
                <a:latin typeface="ＤＨＰ平成明朝体W7" panose="02020700000000000000" pitchFamily="18" charset="-128"/>
                <a:ea typeface="ＤＨＰ平成明朝体W7" panose="02020700000000000000" pitchFamily="18" charset="-128"/>
              </a:rPr>
              <a:t>62,130</a:t>
            </a:r>
            <a:r>
              <a:rPr lang="ja-JP" altLang="en-US" sz="2800" dirty="0">
                <a:solidFill>
                  <a:prstClr val="black"/>
                </a:solidFill>
                <a:latin typeface="ＤＨＰ平成明朝体W7" panose="02020700000000000000" pitchFamily="18" charset="-128"/>
                <a:ea typeface="ＤＨＰ平成明朝体W7" panose="02020700000000000000" pitchFamily="18" charset="-128"/>
              </a:rPr>
              <a:t>円</a:t>
            </a:r>
          </a:p>
        </p:txBody>
      </p:sp>
      <p:sp>
        <p:nvSpPr>
          <p:cNvPr id="18" name="テキスト ボックス 17">
            <a:extLst>
              <a:ext uri="{FF2B5EF4-FFF2-40B4-BE49-F238E27FC236}">
                <a16:creationId xmlns:a16="http://schemas.microsoft.com/office/drawing/2014/main" id="{43946CE4-8EAB-44A4-99E0-12119895A84D}"/>
              </a:ext>
            </a:extLst>
          </p:cNvPr>
          <p:cNvSpPr txBox="1"/>
          <p:nvPr/>
        </p:nvSpPr>
        <p:spPr>
          <a:xfrm>
            <a:off x="4044427" y="5761594"/>
            <a:ext cx="4366116" cy="601486"/>
          </a:xfrm>
          <a:prstGeom prst="rect">
            <a:avLst/>
          </a:prstGeom>
          <a:solidFill>
            <a:schemeClr val="bg1"/>
          </a:solidFill>
          <a:effectLst>
            <a:glow rad="127000">
              <a:srgbClr val="FF00FF"/>
            </a:glow>
          </a:effectLst>
        </p:spPr>
        <p:txBody>
          <a:bodyPr wrap="square" lIns="0" rIns="0" rtlCol="0" anchor="ctr" anchorCtr="0">
            <a:noAutofit/>
          </a:bodyPr>
          <a:lstStyle/>
          <a:p>
            <a:pPr>
              <a:defRPr/>
            </a:pPr>
            <a:r>
              <a:rPr lang="ja-JP" altLang="en-US" sz="3200" dirty="0">
                <a:solidFill>
                  <a:prstClr val="black"/>
                </a:solidFill>
                <a:latin typeface="ＤＨＰ平成明朝体W7" panose="02020700000000000000" pitchFamily="18" charset="-128"/>
                <a:ea typeface="ＤＨＰ平成明朝体W7" panose="02020700000000000000" pitchFamily="18" charset="-128"/>
              </a:rPr>
              <a:t>下宿生</a:t>
            </a:r>
            <a:r>
              <a:rPr lang="en-US" altLang="ja-JP" sz="5400" dirty="0">
                <a:solidFill>
                  <a:prstClr val="black"/>
                </a:solidFill>
                <a:latin typeface="ＤＨＰ平成明朝体W7" panose="02020700000000000000" pitchFamily="18" charset="-128"/>
                <a:ea typeface="ＤＨＰ平成明朝体W7" panose="02020700000000000000" pitchFamily="18" charset="-128"/>
              </a:rPr>
              <a:t>121,180</a:t>
            </a:r>
            <a:r>
              <a:rPr lang="ja-JP" altLang="en-US" sz="2800" dirty="0">
                <a:solidFill>
                  <a:prstClr val="black"/>
                </a:solidFill>
                <a:latin typeface="ＤＨＰ平成明朝体W7" panose="02020700000000000000" pitchFamily="18" charset="-128"/>
                <a:ea typeface="ＤＨＰ平成明朝体W7" panose="02020700000000000000" pitchFamily="18" charset="-128"/>
              </a:rPr>
              <a:t>円</a:t>
            </a:r>
            <a:endParaRPr lang="ja-JP" altLang="en-US" sz="540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20" name="四角形: 角を丸くする 19">
            <a:extLst>
              <a:ext uri="{FF2B5EF4-FFF2-40B4-BE49-F238E27FC236}">
                <a16:creationId xmlns:a16="http://schemas.microsoft.com/office/drawing/2014/main" id="{DFA32A5B-6109-4C09-B693-831CB6C27B08}"/>
              </a:ext>
            </a:extLst>
          </p:cNvPr>
          <p:cNvSpPr/>
          <p:nvPr/>
        </p:nvSpPr>
        <p:spPr>
          <a:xfrm>
            <a:off x="4823462" y="6627766"/>
            <a:ext cx="4337494" cy="260406"/>
          </a:xfrm>
          <a:prstGeom prst="roundRect">
            <a:avLst/>
          </a:prstGeom>
          <a:noFill/>
          <a:ln w="12700" cap="flat" cmpd="sng" algn="ctr">
            <a:solidFill>
              <a:sysClr val="window" lastClr="FFFFFF"/>
            </a:solidFill>
            <a:prstDash val="solid"/>
            <a:miter lim="800000"/>
          </a:ln>
          <a:effectLst>
            <a:innerShdw blurRad="114300">
              <a:prstClr val="black"/>
            </a:innerShdw>
          </a:effectLst>
        </p:spPr>
        <p:txBody>
          <a:bodyPr lIns="0" rIns="0" rtlCol="0" anchor="ctr"/>
          <a:lstStyle/>
          <a:p>
            <a:pPr algn="ctr">
              <a:defRPr/>
            </a:pPr>
            <a:r>
              <a:rPr kumimoji="0" lang="zh-TW" altLang="en-US" sz="1050" kern="0" dirty="0">
                <a:solidFill>
                  <a:prstClr val="black"/>
                </a:solidFill>
                <a:latin typeface="ＤＨＰ平成明朝体W7" panose="02020700000000000000" pitchFamily="18" charset="-128"/>
                <a:ea typeface="ＤＨＰ平成明朝体W7" panose="02020700000000000000" pitchFamily="18" charset="-128"/>
              </a:rPr>
              <a:t>第</a:t>
            </a:r>
            <a:r>
              <a:rPr kumimoji="0" lang="en-US" altLang="zh-TW" sz="1050" kern="0" dirty="0">
                <a:solidFill>
                  <a:prstClr val="black"/>
                </a:solidFill>
                <a:latin typeface="ＤＨＰ平成明朝体W7" panose="02020700000000000000" pitchFamily="18" charset="-128"/>
                <a:ea typeface="ＤＨＰ平成明朝体W7" panose="02020700000000000000" pitchFamily="18" charset="-128"/>
              </a:rPr>
              <a:t>56</a:t>
            </a:r>
            <a:r>
              <a:rPr kumimoji="0" lang="zh-TW" altLang="en-US" sz="1050" kern="0" dirty="0">
                <a:solidFill>
                  <a:prstClr val="black"/>
                </a:solidFill>
                <a:latin typeface="ＤＨＰ平成明朝体W7" panose="02020700000000000000" pitchFamily="18" charset="-128"/>
                <a:ea typeface="ＤＨＰ平成明朝体W7" panose="02020700000000000000" pitchFamily="18" charset="-128"/>
              </a:rPr>
              <a:t>回学生生活実態調査</a:t>
            </a:r>
            <a:r>
              <a:rPr kumimoji="0" lang="en-US" altLang="zh-TW" sz="1050" kern="0" dirty="0">
                <a:solidFill>
                  <a:prstClr val="black"/>
                </a:solidFill>
                <a:latin typeface="ＤＨＰ平成明朝体W7" panose="02020700000000000000" pitchFamily="18" charset="-128"/>
                <a:ea typeface="ＤＨＰ平成明朝体W7" panose="02020700000000000000" pitchFamily="18" charset="-128"/>
              </a:rPr>
              <a:t>(</a:t>
            </a:r>
            <a:r>
              <a:rPr kumimoji="0" lang="zh-TW" altLang="en-US" sz="1050" kern="0" dirty="0">
                <a:solidFill>
                  <a:prstClr val="black"/>
                </a:solidFill>
                <a:latin typeface="ＤＨＰ平成明朝体W7" panose="02020700000000000000" pitchFamily="18" charset="-128"/>
                <a:ea typeface="ＤＨＰ平成明朝体W7" panose="02020700000000000000" pitchFamily="18" charset="-128"/>
              </a:rPr>
              <a:t>全国大学生協連</a:t>
            </a:r>
            <a:r>
              <a:rPr kumimoji="0" lang="en-US" altLang="zh-TW" sz="1050" kern="0" dirty="0">
                <a:solidFill>
                  <a:prstClr val="black"/>
                </a:solidFill>
                <a:latin typeface="ＤＨＰ平成明朝体W7" panose="02020700000000000000" pitchFamily="18" charset="-128"/>
                <a:ea typeface="ＤＨＰ平成明朝体W7" panose="02020700000000000000" pitchFamily="18" charset="-128"/>
              </a:rPr>
              <a:t>2021.3.8</a:t>
            </a:r>
            <a:r>
              <a:rPr kumimoji="0" lang="zh-TW" altLang="en-US" sz="1050" kern="0" dirty="0">
                <a:solidFill>
                  <a:prstClr val="black"/>
                </a:solidFill>
                <a:latin typeface="ＤＨＰ平成明朝体W7" panose="02020700000000000000" pitchFamily="18" charset="-128"/>
                <a:ea typeface="ＤＨＰ平成明朝体W7" panose="02020700000000000000" pitchFamily="18" charset="-128"/>
              </a:rPr>
              <a:t>公表</a:t>
            </a:r>
            <a:r>
              <a:rPr kumimoji="0" lang="en-US" altLang="zh-TW" sz="1050" kern="0" dirty="0">
                <a:solidFill>
                  <a:prstClr val="black"/>
                </a:solidFill>
                <a:latin typeface="ＤＨＰ平成明朝体W7" panose="02020700000000000000" pitchFamily="18" charset="-128"/>
                <a:ea typeface="ＤＨＰ平成明朝体W7" panose="02020700000000000000" pitchFamily="18" charset="-128"/>
              </a:rPr>
              <a:t>)</a:t>
            </a:r>
            <a:endPar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21" name="角丸四角形 21">
            <a:extLst>
              <a:ext uri="{FF2B5EF4-FFF2-40B4-BE49-F238E27FC236}">
                <a16:creationId xmlns:a16="http://schemas.microsoft.com/office/drawing/2014/main" id="{7CF952D1-B433-42D6-B306-69B8CC9C5768}"/>
              </a:ext>
            </a:extLst>
          </p:cNvPr>
          <p:cNvSpPr/>
          <p:nvPr/>
        </p:nvSpPr>
        <p:spPr>
          <a:xfrm>
            <a:off x="3840958" y="6394152"/>
            <a:ext cx="4893917" cy="291650"/>
          </a:xfrm>
          <a:prstGeom prst="roundRect">
            <a:avLst/>
          </a:prstGeom>
          <a:noFill/>
          <a:ln w="12700" cap="flat" cmpd="sng" algn="ctr">
            <a:noFill/>
            <a:prstDash val="solid"/>
            <a:miter lim="800000"/>
          </a:ln>
          <a:effectLst/>
        </p:spPr>
        <p:txBody>
          <a:bodyPr rtlCol="0" anchor="ctr"/>
          <a:lstStyle/>
          <a:p>
            <a:pPr algn="ctr">
              <a:defRPr/>
            </a:pPr>
            <a:r>
              <a:rPr kumimoji="0" lang="ja-JP" altLang="en-US" sz="1400" kern="0" dirty="0">
                <a:solidFill>
                  <a:prstClr val="black"/>
                </a:solidFill>
                <a:latin typeface="ＤＦ平成明朝体W7" panose="02020709000000000000" pitchFamily="17" charset="-128"/>
                <a:ea typeface="ＤＦ平成明朝体W7" panose="02020709000000000000" pitchFamily="17" charset="-128"/>
              </a:rPr>
              <a:t>食費・住居費・教養娯楽費・交通費・書籍費・電話代等</a:t>
            </a:r>
            <a:r>
              <a:rPr kumimoji="0" lang="en-US" altLang="ja-JP" sz="1400" kern="0" dirty="0">
                <a:solidFill>
                  <a:prstClr val="black"/>
                </a:solidFill>
                <a:latin typeface="ＤＦ平成明朝体W7" panose="02020709000000000000" pitchFamily="17" charset="-128"/>
                <a:ea typeface="ＤＦ平成明朝体W7" panose="02020709000000000000" pitchFamily="17" charset="-128"/>
              </a:rPr>
              <a:t>…</a:t>
            </a:r>
            <a:endParaRPr kumimoji="0" lang="ja-JP" altLang="en-US" sz="1400" kern="0" dirty="0">
              <a:solidFill>
                <a:prstClr val="black"/>
              </a:solidFill>
              <a:latin typeface="ＤＦ平成明朝体W7" panose="02020709000000000000" pitchFamily="17" charset="-128"/>
              <a:ea typeface="ＤＦ平成明朝体W7" panose="02020709000000000000" pitchFamily="17" charset="-128"/>
            </a:endParaRPr>
          </a:p>
        </p:txBody>
      </p:sp>
      <p:pic>
        <p:nvPicPr>
          <p:cNvPr id="3" name="図 2">
            <a:extLst>
              <a:ext uri="{FF2B5EF4-FFF2-40B4-BE49-F238E27FC236}">
                <a16:creationId xmlns:a16="http://schemas.microsoft.com/office/drawing/2014/main" id="{05AB4EFE-3AB2-4FDD-B40A-BC2EBEB90E70}"/>
              </a:ext>
            </a:extLst>
          </p:cNvPr>
          <p:cNvPicPr>
            <a:picLocks noChangeAspect="1"/>
          </p:cNvPicPr>
          <p:nvPr/>
        </p:nvPicPr>
        <p:blipFill>
          <a:blip r:embed="rId7"/>
          <a:stretch>
            <a:fillRect/>
          </a:stretch>
        </p:blipFill>
        <p:spPr>
          <a:xfrm>
            <a:off x="1554547" y="5543822"/>
            <a:ext cx="1787037" cy="1195081"/>
          </a:xfrm>
          <a:prstGeom prst="rect">
            <a:avLst/>
          </a:prstGeom>
        </p:spPr>
      </p:pic>
      <p:sp>
        <p:nvSpPr>
          <p:cNvPr id="22" name="角丸四角形 28">
            <a:extLst>
              <a:ext uri="{FF2B5EF4-FFF2-40B4-BE49-F238E27FC236}">
                <a16:creationId xmlns:a16="http://schemas.microsoft.com/office/drawing/2014/main" id="{FCDE70FD-ABBD-4576-AA70-46E860338D9E}"/>
              </a:ext>
            </a:extLst>
          </p:cNvPr>
          <p:cNvSpPr/>
          <p:nvPr/>
        </p:nvSpPr>
        <p:spPr>
          <a:xfrm>
            <a:off x="125681" y="1208137"/>
            <a:ext cx="3635310" cy="1180419"/>
          </a:xfrm>
          <a:prstGeom prst="roundRect">
            <a:avLst>
              <a:gd name="adj" fmla="val 1043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高校卒業者</a:t>
            </a:r>
            <a:r>
              <a:rPr lang="ja-JP" altLang="en-US" sz="2800" dirty="0">
                <a:solidFill>
                  <a:prstClr val="white"/>
                </a:solidFill>
                <a:latin typeface="ＤＦ平成明朝体W7" panose="02020709000000000000" pitchFamily="17" charset="-128"/>
                <a:ea typeface="ＤＦ平成明朝体W7" panose="02020709000000000000" pitchFamily="17" charset="-128"/>
              </a:rPr>
              <a:t>の</a:t>
            </a:r>
            <a:endParaRPr lang="en-US" altLang="ja-JP" sz="2800" dirty="0">
              <a:solidFill>
                <a:prstClr val="white"/>
              </a:solidFill>
              <a:latin typeface="ＤＦ平成明朝体W7" panose="02020709000000000000" pitchFamily="17" charset="-128"/>
              <a:ea typeface="ＤＦ平成明朝体W7" panose="02020709000000000000" pitchFamily="17" charset="-128"/>
            </a:endParaRPr>
          </a:p>
          <a:p>
            <a:pP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就職先</a:t>
            </a:r>
            <a:r>
              <a:rPr lang="en-US" altLang="ja-JP" sz="4000" dirty="0">
                <a:solidFill>
                  <a:prstClr val="white"/>
                </a:solidFill>
                <a:latin typeface="ＤＦ平成明朝体W7" panose="02020709000000000000" pitchFamily="17" charset="-128"/>
                <a:ea typeface="ＤＦ平成明朝体W7" panose="02020709000000000000" pitchFamily="17" charset="-128"/>
              </a:rPr>
              <a:t>(</a:t>
            </a:r>
            <a:r>
              <a:rPr lang="ja-JP" altLang="en-US" sz="3600" dirty="0">
                <a:solidFill>
                  <a:prstClr val="white"/>
                </a:solidFill>
                <a:latin typeface="ＤＦ平成明朝体W7" panose="02020709000000000000" pitchFamily="17" charset="-128"/>
                <a:ea typeface="ＤＦ平成明朝体W7" panose="02020709000000000000" pitchFamily="17" charset="-128"/>
              </a:rPr>
              <a:t>徳島県</a:t>
            </a:r>
            <a:r>
              <a:rPr lang="en-US" altLang="ja-JP" sz="3600" dirty="0">
                <a:solidFill>
                  <a:prstClr val="white"/>
                </a:solidFill>
                <a:latin typeface="ＤＦ平成明朝体W7" panose="02020709000000000000" pitchFamily="17" charset="-128"/>
                <a:ea typeface="ＤＦ平成明朝体W7" panose="02020709000000000000" pitchFamily="17" charset="-128"/>
              </a:rPr>
              <a:t>)</a:t>
            </a:r>
            <a:endParaRPr lang="ja-JP" altLang="en-US" sz="3600" dirty="0">
              <a:solidFill>
                <a:prstClr val="white"/>
              </a:solidFill>
              <a:latin typeface="ＤＨＰ特太ゴシック体" pitchFamily="50" charset="-128"/>
              <a:ea typeface="ＤＨＰ特太ゴシック体" pitchFamily="50" charset="-128"/>
            </a:endParaRPr>
          </a:p>
        </p:txBody>
      </p:sp>
      <p:sp>
        <p:nvSpPr>
          <p:cNvPr id="23" name="テキスト ボックス 22">
            <a:extLst>
              <a:ext uri="{FF2B5EF4-FFF2-40B4-BE49-F238E27FC236}">
                <a16:creationId xmlns:a16="http://schemas.microsoft.com/office/drawing/2014/main" id="{5BC31CA3-9F66-4909-89AF-BFF2B4BD16C5}"/>
              </a:ext>
            </a:extLst>
          </p:cNvPr>
          <p:cNvSpPr txBox="1"/>
          <p:nvPr/>
        </p:nvSpPr>
        <p:spPr>
          <a:xfrm>
            <a:off x="74144" y="2497970"/>
            <a:ext cx="3800173" cy="897805"/>
          </a:xfrm>
          <a:prstGeom prst="rect">
            <a:avLst/>
          </a:prstGeom>
          <a:solidFill>
            <a:schemeClr val="bg1"/>
          </a:solidFill>
          <a:effectLst>
            <a:glow rad="127000">
              <a:srgbClr val="FF0000"/>
            </a:glow>
          </a:effectLst>
        </p:spPr>
        <p:txBody>
          <a:bodyPr wrap="square" rtlCol="0" anchor="ctr" anchorCtr="0">
            <a:noAutofit/>
          </a:bodyPr>
          <a:lstStyle/>
          <a:p>
            <a:pPr algn="ctr">
              <a:lnSpc>
                <a:spcPts val="5500"/>
              </a:lnSpc>
              <a:defRPr/>
            </a:pPr>
            <a:r>
              <a:rPr lang="ja-JP" altLang="en-US" sz="2000" dirty="0">
                <a:solidFill>
                  <a:prstClr val="black"/>
                </a:solidFill>
                <a:latin typeface="ＤＨＰ平成明朝体W7" panose="02020700000000000000" pitchFamily="18" charset="-128"/>
                <a:ea typeface="ＤＨＰ平成明朝体W7" panose="02020700000000000000" pitchFamily="18" charset="-128"/>
              </a:rPr>
              <a:t>県外への就職割合</a:t>
            </a:r>
            <a:r>
              <a:rPr lang="en-US" altLang="ja-JP" sz="5400" dirty="0">
                <a:solidFill>
                  <a:prstClr val="black"/>
                </a:solidFill>
                <a:latin typeface="ＤＨＰ平成明朝体W7" panose="02020700000000000000" pitchFamily="18" charset="-128"/>
                <a:ea typeface="ＤＨＰ平成明朝体W7" panose="02020700000000000000" pitchFamily="18" charset="-128"/>
              </a:rPr>
              <a:t>24.8</a:t>
            </a:r>
            <a:r>
              <a:rPr lang="ja-JP" altLang="en-US" sz="2800" dirty="0">
                <a:solidFill>
                  <a:prstClr val="black"/>
                </a:solidFill>
                <a:latin typeface="ＤＨＰ平成明朝体W7" panose="02020700000000000000" pitchFamily="18" charset="-128"/>
                <a:ea typeface="ＤＨＰ平成明朝体W7" panose="02020700000000000000" pitchFamily="18" charset="-128"/>
              </a:rPr>
              <a:t>％</a:t>
            </a:r>
            <a:endParaRPr lang="en-US" altLang="ja-JP" sz="2800" dirty="0">
              <a:solidFill>
                <a:prstClr val="black"/>
              </a:solidFill>
              <a:latin typeface="ＤＨＰ平成明朝体W7" panose="02020700000000000000" pitchFamily="18" charset="-128"/>
              <a:ea typeface="ＤＨＰ平成明朝体W7" panose="02020700000000000000" pitchFamily="18" charset="-128"/>
            </a:endParaRPr>
          </a:p>
          <a:p>
            <a:pPr algn="ctr">
              <a:lnSpc>
                <a:spcPts val="2000"/>
              </a:lnSpc>
              <a:defRPr/>
            </a:pPr>
            <a:r>
              <a:rPr lang="en-US" altLang="ja-JP" sz="2000" dirty="0">
                <a:solidFill>
                  <a:prstClr val="black"/>
                </a:solidFill>
                <a:latin typeface="ＤＨＰ平成明朝体W7" panose="02020700000000000000" pitchFamily="18" charset="-128"/>
                <a:ea typeface="ＤＨＰ平成明朝体W7" panose="02020700000000000000" pitchFamily="18" charset="-128"/>
              </a:rPr>
              <a:t>(1,199</a:t>
            </a:r>
            <a:r>
              <a:rPr lang="ja-JP" altLang="en-US" sz="2000" dirty="0">
                <a:solidFill>
                  <a:prstClr val="black"/>
                </a:solidFill>
                <a:latin typeface="ＤＨＰ平成明朝体W7" panose="02020700000000000000" pitchFamily="18" charset="-128"/>
                <a:ea typeface="ＤＨＰ平成明朝体W7" panose="02020700000000000000" pitchFamily="18" charset="-128"/>
              </a:rPr>
              <a:t>人中</a:t>
            </a:r>
            <a:r>
              <a:rPr lang="en-US" altLang="ja-JP" sz="2000" dirty="0">
                <a:solidFill>
                  <a:prstClr val="black"/>
                </a:solidFill>
                <a:latin typeface="ＤＨＰ平成明朝体W7" panose="02020700000000000000" pitchFamily="18" charset="-128"/>
                <a:ea typeface="ＤＨＰ平成明朝体W7" panose="02020700000000000000" pitchFamily="18" charset="-128"/>
              </a:rPr>
              <a:t>297</a:t>
            </a:r>
            <a:r>
              <a:rPr lang="ja-JP" altLang="en-US" sz="2000" dirty="0">
                <a:solidFill>
                  <a:prstClr val="black"/>
                </a:solidFill>
                <a:latin typeface="ＤＨＰ平成明朝体W7" panose="02020700000000000000" pitchFamily="18" charset="-128"/>
                <a:ea typeface="ＤＨＰ平成明朝体W7" panose="02020700000000000000" pitchFamily="18" charset="-128"/>
              </a:rPr>
              <a:t>人</a:t>
            </a:r>
            <a:r>
              <a:rPr lang="en-US" altLang="ja-JP" sz="2000" dirty="0">
                <a:solidFill>
                  <a:prstClr val="black"/>
                </a:solidFill>
                <a:latin typeface="ＤＨＰ平成明朝体W7" panose="02020700000000000000" pitchFamily="18" charset="-128"/>
                <a:ea typeface="ＤＨＰ平成明朝体W7" panose="02020700000000000000" pitchFamily="18" charset="-128"/>
              </a:rPr>
              <a:t>)</a:t>
            </a:r>
            <a:r>
              <a:rPr lang="ja-JP" altLang="en-US" sz="1600" dirty="0">
                <a:solidFill>
                  <a:prstClr val="black"/>
                </a:solidFill>
                <a:latin typeface="ＤＨＰ平成明朝体W7" panose="02020700000000000000" pitchFamily="18" charset="-128"/>
                <a:ea typeface="ＤＨＰ平成明朝体W7" panose="02020700000000000000" pitchFamily="18" charset="-128"/>
              </a:rPr>
              <a:t>　</a:t>
            </a:r>
          </a:p>
        </p:txBody>
      </p:sp>
      <p:sp>
        <p:nvSpPr>
          <p:cNvPr id="24" name="角丸四角形 28">
            <a:extLst>
              <a:ext uri="{FF2B5EF4-FFF2-40B4-BE49-F238E27FC236}">
                <a16:creationId xmlns:a16="http://schemas.microsoft.com/office/drawing/2014/main" id="{AD3CDD41-6751-474D-B246-4365BFC328CC}"/>
              </a:ext>
            </a:extLst>
          </p:cNvPr>
          <p:cNvSpPr/>
          <p:nvPr/>
        </p:nvSpPr>
        <p:spPr>
          <a:xfrm>
            <a:off x="3973998" y="1210802"/>
            <a:ext cx="3977737" cy="1188932"/>
          </a:xfrm>
          <a:prstGeom prst="roundRect">
            <a:avLst>
              <a:gd name="adj" fmla="val 9771"/>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大学・短大</a:t>
            </a:r>
            <a:r>
              <a:rPr lang="ja-JP" altLang="en-US" sz="2800" dirty="0">
                <a:solidFill>
                  <a:prstClr val="white"/>
                </a:solidFill>
                <a:latin typeface="ＤＦ平成明朝体W7" panose="02020709000000000000" pitchFamily="17" charset="-128"/>
                <a:ea typeface="ＤＦ平成明朝体W7" panose="02020709000000000000" pitchFamily="17" charset="-128"/>
              </a:rPr>
              <a:t>の</a:t>
            </a:r>
            <a:endParaRPr lang="en-US" altLang="ja-JP" sz="2800" dirty="0">
              <a:solidFill>
                <a:prstClr val="white"/>
              </a:solidFill>
              <a:latin typeface="ＤＦ平成明朝体W7" panose="02020709000000000000" pitchFamily="17" charset="-128"/>
              <a:ea typeface="ＤＦ平成明朝体W7" panose="02020709000000000000" pitchFamily="17" charset="-128"/>
            </a:endParaRPr>
          </a:p>
          <a:p>
            <a:pPr algn="ctr">
              <a:lnSpc>
                <a:spcPts val="5000"/>
              </a:lnSpc>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進学者</a:t>
            </a:r>
            <a:r>
              <a:rPr lang="en-US" altLang="ja-JP" sz="3600" dirty="0">
                <a:solidFill>
                  <a:prstClr val="white"/>
                </a:solidFill>
                <a:latin typeface="ＤＦ平成明朝体W7" panose="02020709000000000000" pitchFamily="17" charset="-128"/>
                <a:ea typeface="ＤＦ平成明朝体W7" panose="02020709000000000000" pitchFamily="17" charset="-128"/>
              </a:rPr>
              <a:t>(</a:t>
            </a:r>
            <a:r>
              <a:rPr lang="ja-JP" altLang="en-US" sz="3600" dirty="0">
                <a:solidFill>
                  <a:prstClr val="white"/>
                </a:solidFill>
                <a:latin typeface="ＤＦ平成明朝体W7" panose="02020709000000000000" pitchFamily="17" charset="-128"/>
                <a:ea typeface="ＤＦ平成明朝体W7" panose="02020709000000000000" pitchFamily="17" charset="-128"/>
              </a:rPr>
              <a:t>徳島県</a:t>
            </a:r>
            <a:r>
              <a:rPr lang="en-US" altLang="ja-JP" sz="3600" dirty="0">
                <a:solidFill>
                  <a:prstClr val="white"/>
                </a:solidFill>
                <a:latin typeface="ＤＦ平成明朝体W7" panose="02020709000000000000" pitchFamily="17" charset="-128"/>
                <a:ea typeface="ＤＦ平成明朝体W7" panose="02020709000000000000" pitchFamily="17" charset="-128"/>
              </a:rPr>
              <a:t>)</a:t>
            </a:r>
            <a:r>
              <a:rPr lang="ja-JP" altLang="en-US" sz="3600" dirty="0">
                <a:solidFill>
                  <a:prstClr val="white"/>
                </a:solidFill>
                <a:latin typeface="ＤＨＰ特太ゴシック体" pitchFamily="50" charset="-128"/>
                <a:ea typeface="ＤＨＰ特太ゴシック体" pitchFamily="50" charset="-128"/>
              </a:rPr>
              <a:t>　</a:t>
            </a:r>
          </a:p>
        </p:txBody>
      </p:sp>
      <p:sp>
        <p:nvSpPr>
          <p:cNvPr id="25" name="テキスト ボックス 24">
            <a:extLst>
              <a:ext uri="{FF2B5EF4-FFF2-40B4-BE49-F238E27FC236}">
                <a16:creationId xmlns:a16="http://schemas.microsoft.com/office/drawing/2014/main" id="{E6CAF825-9A43-4145-B740-9CEC029E1401}"/>
              </a:ext>
            </a:extLst>
          </p:cNvPr>
          <p:cNvSpPr txBox="1"/>
          <p:nvPr/>
        </p:nvSpPr>
        <p:spPr>
          <a:xfrm>
            <a:off x="4006942" y="2508566"/>
            <a:ext cx="3944793" cy="897805"/>
          </a:xfrm>
          <a:prstGeom prst="rect">
            <a:avLst/>
          </a:prstGeom>
          <a:solidFill>
            <a:schemeClr val="bg1"/>
          </a:solidFill>
          <a:effectLst>
            <a:glow rad="127000">
              <a:srgbClr val="FF00FF"/>
            </a:glow>
          </a:effectLst>
        </p:spPr>
        <p:txBody>
          <a:bodyPr wrap="square" rtlCol="0" anchor="ctr" anchorCtr="0">
            <a:noAutofit/>
          </a:bodyPr>
          <a:lstStyle/>
          <a:p>
            <a:pPr algn="ctr">
              <a:lnSpc>
                <a:spcPts val="5500"/>
              </a:lnSpc>
              <a:defRPr/>
            </a:pPr>
            <a:r>
              <a:rPr lang="ja-JP" altLang="en-US" sz="2000" dirty="0">
                <a:solidFill>
                  <a:prstClr val="black"/>
                </a:solidFill>
                <a:latin typeface="ＤＨＰ平成明朝体W7" panose="02020700000000000000" pitchFamily="18" charset="-128"/>
                <a:ea typeface="ＤＨＰ平成明朝体W7" panose="02020700000000000000" pitchFamily="18" charset="-128"/>
              </a:rPr>
              <a:t>県外への進学割合</a:t>
            </a:r>
            <a:r>
              <a:rPr lang="en-US" altLang="ja-JP" sz="5400" dirty="0">
                <a:solidFill>
                  <a:prstClr val="black"/>
                </a:solidFill>
                <a:latin typeface="ＤＨＰ平成明朝体W7" panose="02020700000000000000" pitchFamily="18" charset="-128"/>
                <a:ea typeface="ＤＨＰ平成明朝体W7" panose="02020700000000000000" pitchFamily="18" charset="-128"/>
              </a:rPr>
              <a:t>59.3</a:t>
            </a:r>
            <a:r>
              <a:rPr lang="ja-JP" altLang="en-US" sz="2800" dirty="0">
                <a:solidFill>
                  <a:prstClr val="black"/>
                </a:solidFill>
                <a:latin typeface="ＤＨＰ平成明朝体W7" panose="02020700000000000000" pitchFamily="18" charset="-128"/>
                <a:ea typeface="ＤＨＰ平成明朝体W7" panose="02020700000000000000" pitchFamily="18" charset="-128"/>
              </a:rPr>
              <a:t>％</a:t>
            </a:r>
            <a:endParaRPr lang="en-US" altLang="ja-JP" sz="2800" dirty="0">
              <a:solidFill>
                <a:prstClr val="black"/>
              </a:solidFill>
              <a:latin typeface="ＤＨＰ平成明朝体W7" panose="02020700000000000000" pitchFamily="18" charset="-128"/>
              <a:ea typeface="ＤＨＰ平成明朝体W7" panose="02020700000000000000" pitchFamily="18" charset="-128"/>
            </a:endParaRPr>
          </a:p>
          <a:p>
            <a:pPr algn="ctr">
              <a:lnSpc>
                <a:spcPts val="2000"/>
              </a:lnSpc>
              <a:defRPr/>
            </a:pPr>
            <a:r>
              <a:rPr lang="en-US" altLang="ja-JP" sz="2000" dirty="0">
                <a:solidFill>
                  <a:prstClr val="black"/>
                </a:solidFill>
                <a:latin typeface="ＤＨＰ平成明朝体W7" panose="02020700000000000000" pitchFamily="18" charset="-128"/>
                <a:ea typeface="ＤＨＰ平成明朝体W7" panose="02020700000000000000" pitchFamily="18" charset="-128"/>
              </a:rPr>
              <a:t>(3,287</a:t>
            </a:r>
            <a:r>
              <a:rPr lang="ja-JP" altLang="en-US" sz="2000" dirty="0">
                <a:solidFill>
                  <a:prstClr val="black"/>
                </a:solidFill>
                <a:latin typeface="ＤＨＰ平成明朝体W7" panose="02020700000000000000" pitchFamily="18" charset="-128"/>
                <a:ea typeface="ＤＨＰ平成明朝体W7" panose="02020700000000000000" pitchFamily="18" charset="-128"/>
              </a:rPr>
              <a:t>人中</a:t>
            </a:r>
            <a:r>
              <a:rPr lang="en-US" altLang="ja-JP" sz="2000" dirty="0">
                <a:solidFill>
                  <a:prstClr val="black"/>
                </a:solidFill>
                <a:latin typeface="ＤＨＰ平成明朝体W7" panose="02020700000000000000" pitchFamily="18" charset="-128"/>
                <a:ea typeface="ＤＨＰ平成明朝体W7" panose="02020700000000000000" pitchFamily="18" charset="-128"/>
              </a:rPr>
              <a:t>1,948</a:t>
            </a:r>
            <a:r>
              <a:rPr lang="ja-JP" altLang="en-US" sz="2000" dirty="0">
                <a:solidFill>
                  <a:prstClr val="black"/>
                </a:solidFill>
                <a:latin typeface="ＤＨＰ平成明朝体W7" panose="02020700000000000000" pitchFamily="18" charset="-128"/>
                <a:ea typeface="ＤＨＰ平成明朝体W7" panose="02020700000000000000" pitchFamily="18" charset="-128"/>
              </a:rPr>
              <a:t>人</a:t>
            </a:r>
            <a:r>
              <a:rPr lang="en-US" altLang="ja-JP" sz="2000" dirty="0">
                <a:solidFill>
                  <a:prstClr val="black"/>
                </a:solidFill>
                <a:latin typeface="ＤＨＰ平成明朝体W7" panose="02020700000000000000" pitchFamily="18" charset="-128"/>
                <a:ea typeface="ＤＨＰ平成明朝体W7" panose="02020700000000000000" pitchFamily="18" charset="-128"/>
              </a:rPr>
              <a:t>)</a:t>
            </a:r>
            <a:r>
              <a:rPr lang="ja-JP" altLang="en-US" sz="1600" dirty="0">
                <a:solidFill>
                  <a:prstClr val="black"/>
                </a:solidFill>
                <a:latin typeface="ＤＨＰ平成明朝体W7" panose="02020700000000000000" pitchFamily="18" charset="-128"/>
                <a:ea typeface="ＤＨＰ平成明朝体W7" panose="02020700000000000000" pitchFamily="18" charset="-128"/>
              </a:rPr>
              <a:t>　</a:t>
            </a:r>
          </a:p>
        </p:txBody>
      </p:sp>
      <p:sp>
        <p:nvSpPr>
          <p:cNvPr id="26" name="四角形: 角を丸くする 25">
            <a:extLst>
              <a:ext uri="{FF2B5EF4-FFF2-40B4-BE49-F238E27FC236}">
                <a16:creationId xmlns:a16="http://schemas.microsoft.com/office/drawing/2014/main" id="{CCCBF720-47C5-471F-9D7A-9A35181955B9}"/>
              </a:ext>
            </a:extLst>
          </p:cNvPr>
          <p:cNvSpPr/>
          <p:nvPr/>
        </p:nvSpPr>
        <p:spPr>
          <a:xfrm>
            <a:off x="5093372" y="3570854"/>
            <a:ext cx="3680130" cy="128369"/>
          </a:xfrm>
          <a:prstGeom prst="roundRect">
            <a:avLst/>
          </a:prstGeom>
          <a:noFill/>
          <a:ln w="12700" cap="flat" cmpd="sng" algn="ctr">
            <a:solidFill>
              <a:sysClr val="window" lastClr="FFFFFF"/>
            </a:solidFill>
            <a:prstDash val="solid"/>
            <a:miter lim="800000"/>
          </a:ln>
          <a:effectLst>
            <a:innerShdw blurRad="114300">
              <a:prstClr val="black"/>
            </a:innerShdw>
          </a:effectLst>
        </p:spPr>
        <p:txBody>
          <a:bodyPr lIns="0" rIns="0" rtlCol="0" anchor="ctr"/>
          <a:lstStyle/>
          <a:p>
            <a:pPr algn="ctr">
              <a:defRPr/>
            </a:pP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令和３年度　教育便覧　（徳島県）</a:t>
            </a:r>
          </a:p>
        </p:txBody>
      </p:sp>
      <p:sp>
        <p:nvSpPr>
          <p:cNvPr id="27" name="四角形: 角を丸くする 26">
            <a:extLst>
              <a:ext uri="{FF2B5EF4-FFF2-40B4-BE49-F238E27FC236}">
                <a16:creationId xmlns:a16="http://schemas.microsoft.com/office/drawing/2014/main" id="{3AFAB0FF-9C86-452B-A07E-1D1E04487ECA}"/>
              </a:ext>
            </a:extLst>
          </p:cNvPr>
          <p:cNvSpPr/>
          <p:nvPr/>
        </p:nvSpPr>
        <p:spPr>
          <a:xfrm>
            <a:off x="755878" y="3495572"/>
            <a:ext cx="4337494" cy="260406"/>
          </a:xfrm>
          <a:prstGeom prst="roundRect">
            <a:avLst/>
          </a:prstGeom>
          <a:noFill/>
          <a:ln w="12700" cap="flat" cmpd="sng" algn="ctr">
            <a:solidFill>
              <a:sysClr val="window" lastClr="FFFFFF"/>
            </a:solidFill>
            <a:prstDash val="solid"/>
            <a:miter lim="800000"/>
          </a:ln>
          <a:effectLst>
            <a:innerShdw blurRad="114300">
              <a:prstClr val="black"/>
            </a:innerShdw>
          </a:effectLst>
        </p:spPr>
        <p:txBody>
          <a:bodyPr lIns="0" rIns="0" rtlCol="0" anchor="ctr"/>
          <a:lstStyle/>
          <a:p>
            <a:pPr algn="ctr">
              <a:defRPr/>
            </a:pP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令和３年度　教育便覧　（徳島県）</a:t>
            </a:r>
          </a:p>
        </p:txBody>
      </p:sp>
      <p:sp>
        <p:nvSpPr>
          <p:cNvPr id="4" name="スライド番号プレースホルダー 3">
            <a:extLst>
              <a:ext uri="{FF2B5EF4-FFF2-40B4-BE49-F238E27FC236}">
                <a16:creationId xmlns:a16="http://schemas.microsoft.com/office/drawing/2014/main" id="{A1A09CA6-E907-4372-AFDA-B0E90EE67F65}"/>
              </a:ext>
            </a:extLst>
          </p:cNvPr>
          <p:cNvSpPr>
            <a:spLocks noGrp="1"/>
          </p:cNvSpPr>
          <p:nvPr>
            <p:ph type="sldNum" sz="quarter" idx="12"/>
          </p:nvPr>
        </p:nvSpPr>
        <p:spPr/>
        <p:txBody>
          <a:bodyPr/>
          <a:lstStyle/>
          <a:p>
            <a:fld id="{8AFCF881-5D1D-4116-8D7B-C0CF914E6D11}" type="slidenum">
              <a:rPr kumimoji="1" lang="ja-JP" altLang="en-US" smtClean="0"/>
              <a:pPr/>
              <a:t>15</a:t>
            </a:fld>
            <a:endParaRPr kumimoji="1" lang="ja-JP" altLang="en-US"/>
          </a:p>
        </p:txBody>
      </p:sp>
    </p:spTree>
    <p:extLst>
      <p:ext uri="{BB962C8B-B14F-4D97-AF65-F5344CB8AC3E}">
        <p14:creationId xmlns:p14="http://schemas.microsoft.com/office/powerpoint/2010/main" val="112283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fade">
                                      <p:cBhvr>
                                        <p:cTn id="61" dur="500"/>
                                        <p:tgtEl>
                                          <p:spTgt spid="2050"/>
                                        </p:tgtEl>
                                      </p:cBhvr>
                                    </p:animEffect>
                                  </p:childTnLst>
                                </p:cTn>
                              </p:par>
                              <p:par>
                                <p:cTn id="62" presetID="10"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nodeType="withEffect">
                                  <p:stCondLst>
                                    <p:cond delay="0"/>
                                  </p:stCondLst>
                                  <p:childTnLst>
                                    <p:set>
                                      <p:cBhvr>
                                        <p:cTn id="66" dur="1" fill="hold">
                                          <p:stCondLst>
                                            <p:cond delay="0"/>
                                          </p:stCondLst>
                                        </p:cTn>
                                        <p:tgtEl>
                                          <p:spTgt spid="2054"/>
                                        </p:tgtEl>
                                        <p:attrNameLst>
                                          <p:attrName>style.visibility</p:attrName>
                                        </p:attrNameLst>
                                      </p:cBhvr>
                                      <p:to>
                                        <p:strVal val="visible"/>
                                      </p:to>
                                    </p:set>
                                    <p:animEffect transition="in" filter="fade">
                                      <p:cBhvr>
                                        <p:cTn id="67" dur="500"/>
                                        <p:tgtEl>
                                          <p:spTgt spid="2054"/>
                                        </p:tgtEl>
                                      </p:cBhvr>
                                    </p:animEffect>
                                  </p:childTnLst>
                                </p:cTn>
                              </p:par>
                              <p:par>
                                <p:cTn id="68" presetID="10" presetClass="entr" presetSubtype="0" fill="hold" nodeType="withEffect">
                                  <p:stCondLst>
                                    <p:cond delay="0"/>
                                  </p:stCondLst>
                                  <p:childTnLst>
                                    <p:set>
                                      <p:cBhvr>
                                        <p:cTn id="69" dur="1" fill="hold">
                                          <p:stCondLst>
                                            <p:cond delay="0"/>
                                          </p:stCondLst>
                                        </p:cTn>
                                        <p:tgtEl>
                                          <p:spTgt spid="2052"/>
                                        </p:tgtEl>
                                        <p:attrNameLst>
                                          <p:attrName>style.visibility</p:attrName>
                                        </p:attrNameLst>
                                      </p:cBhvr>
                                      <p:to>
                                        <p:strVal val="visible"/>
                                      </p:to>
                                    </p:set>
                                    <p:animEffect transition="in" filter="fade">
                                      <p:cBhvr>
                                        <p:cTn id="7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P spid="17" grpId="0" animBg="1"/>
      <p:bldP spid="18" grpId="0" animBg="1"/>
      <p:bldP spid="20" grpId="0" animBg="1"/>
      <p:bldP spid="21" grpId="0"/>
      <p:bldP spid="22" grpId="0" animBg="1"/>
      <p:bldP spid="23" grpId="0" animBg="1"/>
      <p:bldP spid="2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28">
            <a:extLst>
              <a:ext uri="{FF2B5EF4-FFF2-40B4-BE49-F238E27FC236}">
                <a16:creationId xmlns:a16="http://schemas.microsoft.com/office/drawing/2014/main" id="{44FFB250-17EE-413B-B3AF-761F3C3E2045}"/>
              </a:ext>
            </a:extLst>
          </p:cNvPr>
          <p:cNvSpPr/>
          <p:nvPr/>
        </p:nvSpPr>
        <p:spPr>
          <a:xfrm>
            <a:off x="-8457" y="-5832"/>
            <a:ext cx="7850092" cy="1283774"/>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現金を使わずに支払いできる</a:t>
            </a:r>
            <a:endParaRPr kumimoji="1" lang="en-US" altLang="ja-JP" sz="44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「キャッシュレス決済」</a:t>
            </a:r>
          </a:p>
        </p:txBody>
      </p:sp>
      <p:graphicFrame>
        <p:nvGraphicFramePr>
          <p:cNvPr id="2" name="図表 1">
            <a:extLst>
              <a:ext uri="{FF2B5EF4-FFF2-40B4-BE49-F238E27FC236}">
                <a16:creationId xmlns:a16="http://schemas.microsoft.com/office/drawing/2014/main" id="{213FC278-BBA4-498A-B1B4-051FAC4B81F9}"/>
              </a:ext>
            </a:extLst>
          </p:cNvPr>
          <p:cNvGraphicFramePr/>
          <p:nvPr/>
        </p:nvGraphicFramePr>
        <p:xfrm>
          <a:off x="5458" y="1363732"/>
          <a:ext cx="7372141" cy="690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四角形: 角を丸くする 2">
            <a:extLst>
              <a:ext uri="{FF2B5EF4-FFF2-40B4-BE49-F238E27FC236}">
                <a16:creationId xmlns:a16="http://schemas.microsoft.com/office/drawing/2014/main" id="{23761DEE-4AEF-4815-A023-9C3F9C0D0530}"/>
              </a:ext>
            </a:extLst>
          </p:cNvPr>
          <p:cNvSpPr/>
          <p:nvPr/>
        </p:nvSpPr>
        <p:spPr>
          <a:xfrm>
            <a:off x="39067" y="2118221"/>
            <a:ext cx="2480911" cy="102322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300" normalizeH="0" baseline="0" noProof="0" dirty="0">
                <a:ln w="900" cmpd="sng">
                  <a:solidFill>
                    <a:srgbClr val="4472C4">
                      <a:satMod val="190000"/>
                      <a:alpha val="55000"/>
                    </a:srgbClr>
                  </a:solidFill>
                  <a:prstDash val="solid"/>
                </a:ln>
                <a:solidFill>
                  <a:srgbClr val="FFC000"/>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プリペイド</a:t>
            </a:r>
            <a:r>
              <a:rPr kumimoji="0" lang="ja-JP" altLang="en-US" sz="2800" b="1" i="0" u="none" strike="noStrike" kern="1200" cap="none" spc="-300" normalizeH="0" baseline="0" noProof="0" dirty="0">
                <a:ln w="900" cmpd="sng">
                  <a:solidFill>
                    <a:srgbClr val="4472C4">
                      <a:satMod val="190000"/>
                      <a:alpha val="55000"/>
                    </a:srgbClr>
                  </a:solidFill>
                  <a:prstDash val="solid"/>
                </a:ln>
                <a:solidFill>
                  <a:srgbClr val="FFC000"/>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カード</a:t>
            </a:r>
          </a:p>
        </p:txBody>
      </p:sp>
      <p:sp>
        <p:nvSpPr>
          <p:cNvPr id="9" name="四角形: 角を丸くする 8">
            <a:extLst>
              <a:ext uri="{FF2B5EF4-FFF2-40B4-BE49-F238E27FC236}">
                <a16:creationId xmlns:a16="http://schemas.microsoft.com/office/drawing/2014/main" id="{17EFF6CF-8938-4BA9-B699-E7469EE73986}"/>
              </a:ext>
            </a:extLst>
          </p:cNvPr>
          <p:cNvSpPr/>
          <p:nvPr/>
        </p:nvSpPr>
        <p:spPr>
          <a:xfrm>
            <a:off x="2600261" y="2107432"/>
            <a:ext cx="2033162" cy="105320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300" normalizeH="0" baseline="0" noProof="0" dirty="0">
                <a:ln w="900" cmpd="sng">
                  <a:solidFill>
                    <a:srgbClr val="4472C4">
                      <a:satMod val="190000"/>
                      <a:alpha val="55000"/>
                    </a:srgbClr>
                  </a:solidFill>
                  <a:prstDash val="solid"/>
                </a:ln>
                <a:solidFill>
                  <a:srgbClr val="66FF66"/>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デビット</a:t>
            </a:r>
            <a:r>
              <a:rPr kumimoji="0" lang="ja-JP" altLang="en-US" sz="2800" b="1" i="0" u="none" strike="noStrike" kern="1200" cap="none" spc="-300" normalizeH="0" baseline="0" noProof="0" dirty="0">
                <a:ln w="900" cmpd="sng">
                  <a:solidFill>
                    <a:srgbClr val="4472C4">
                      <a:satMod val="190000"/>
                      <a:alpha val="55000"/>
                    </a:srgbClr>
                  </a:solidFill>
                  <a:prstDash val="solid"/>
                </a:ln>
                <a:solidFill>
                  <a:srgbClr val="66FF66"/>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カード</a:t>
            </a:r>
          </a:p>
        </p:txBody>
      </p:sp>
      <p:sp>
        <p:nvSpPr>
          <p:cNvPr id="10" name="四角形: 角を丸くする 9">
            <a:extLst>
              <a:ext uri="{FF2B5EF4-FFF2-40B4-BE49-F238E27FC236}">
                <a16:creationId xmlns:a16="http://schemas.microsoft.com/office/drawing/2014/main" id="{1C30EB51-31EA-4132-8054-3DE23A8B991C}"/>
              </a:ext>
            </a:extLst>
          </p:cNvPr>
          <p:cNvSpPr/>
          <p:nvPr/>
        </p:nvSpPr>
        <p:spPr>
          <a:xfrm>
            <a:off x="4751209" y="2101937"/>
            <a:ext cx="2723662" cy="111819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w="900" cmpd="sng">
                  <a:solidFill>
                    <a:srgbClr val="4472C4">
                      <a:satMod val="190000"/>
                      <a:alpha val="55000"/>
                    </a:srgbClr>
                  </a:solidFill>
                  <a:prstDash val="solid"/>
                </a:ln>
                <a:solidFill>
                  <a:srgbClr val="FF0000"/>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クレジット       </a:t>
            </a:r>
            <a:r>
              <a:rPr kumimoji="0" lang="ja-JP" altLang="en-US" sz="2800" b="1" i="0" u="none" strike="noStrike" kern="1200" cap="none" spc="-300" normalizeH="0" baseline="0" noProof="0" dirty="0">
                <a:ln w="900" cmpd="sng">
                  <a:solidFill>
                    <a:srgbClr val="4472C4">
                      <a:satMod val="190000"/>
                      <a:alpha val="55000"/>
                    </a:srgbClr>
                  </a:solidFill>
                  <a:prstDash val="solid"/>
                </a:ln>
                <a:solidFill>
                  <a:srgbClr val="FF0000"/>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カード</a:t>
            </a:r>
          </a:p>
        </p:txBody>
      </p:sp>
      <p:pic>
        <p:nvPicPr>
          <p:cNvPr id="11" name="図 10">
            <a:extLst>
              <a:ext uri="{FF2B5EF4-FFF2-40B4-BE49-F238E27FC236}">
                <a16:creationId xmlns:a16="http://schemas.microsoft.com/office/drawing/2014/main" id="{CD5EE82C-1764-42D7-BFBA-6A1A6E449D5B}"/>
              </a:ext>
            </a:extLst>
          </p:cNvPr>
          <p:cNvPicPr>
            <a:picLocks noChangeAspect="1"/>
          </p:cNvPicPr>
          <p:nvPr/>
        </p:nvPicPr>
        <p:blipFill>
          <a:blip r:embed="rId8"/>
          <a:stretch>
            <a:fillRect/>
          </a:stretch>
        </p:blipFill>
        <p:spPr>
          <a:xfrm rot="20426385">
            <a:off x="1222845" y="2790913"/>
            <a:ext cx="495247" cy="599556"/>
          </a:xfrm>
          <a:prstGeom prst="rect">
            <a:avLst/>
          </a:prstGeom>
        </p:spPr>
      </p:pic>
      <p:pic>
        <p:nvPicPr>
          <p:cNvPr id="6" name="図 5">
            <a:extLst>
              <a:ext uri="{FF2B5EF4-FFF2-40B4-BE49-F238E27FC236}">
                <a16:creationId xmlns:a16="http://schemas.microsoft.com/office/drawing/2014/main" id="{F4A09748-072D-4944-BAB3-DB6BD7316C6F}"/>
              </a:ext>
            </a:extLst>
          </p:cNvPr>
          <p:cNvPicPr>
            <a:picLocks noChangeAspect="1"/>
          </p:cNvPicPr>
          <p:nvPr/>
        </p:nvPicPr>
        <p:blipFill>
          <a:blip r:embed="rId9"/>
          <a:stretch>
            <a:fillRect/>
          </a:stretch>
        </p:blipFill>
        <p:spPr>
          <a:xfrm rot="1406086">
            <a:off x="1747964" y="2736418"/>
            <a:ext cx="506189" cy="612802"/>
          </a:xfrm>
          <a:prstGeom prst="rect">
            <a:avLst/>
          </a:prstGeom>
        </p:spPr>
      </p:pic>
      <p:pic>
        <p:nvPicPr>
          <p:cNvPr id="1026" name="Picture 2">
            <a:extLst>
              <a:ext uri="{FF2B5EF4-FFF2-40B4-BE49-F238E27FC236}">
                <a16:creationId xmlns:a16="http://schemas.microsoft.com/office/drawing/2014/main" id="{2EB2C516-55C5-4687-B748-DB80FA2889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05376" y="2681837"/>
            <a:ext cx="998237" cy="692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C10E39-E8C3-48A0-9E03-9B725FCE81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2310" y="2752671"/>
            <a:ext cx="949895" cy="59487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B582E695-D834-4BF1-B9D5-885335AF3FD9}"/>
              </a:ext>
            </a:extLst>
          </p:cNvPr>
          <p:cNvPicPr>
            <a:picLocks noChangeAspect="1"/>
          </p:cNvPicPr>
          <p:nvPr/>
        </p:nvPicPr>
        <p:blipFill>
          <a:blip r:embed="rId12"/>
          <a:stretch>
            <a:fillRect/>
          </a:stretch>
        </p:blipFill>
        <p:spPr>
          <a:xfrm>
            <a:off x="6796967" y="2767452"/>
            <a:ext cx="949895" cy="594871"/>
          </a:xfrm>
          <a:prstGeom prst="rect">
            <a:avLst/>
          </a:prstGeom>
        </p:spPr>
      </p:pic>
      <p:sp>
        <p:nvSpPr>
          <p:cNvPr id="16" name="四角形: 角を丸くする 15">
            <a:extLst>
              <a:ext uri="{FF2B5EF4-FFF2-40B4-BE49-F238E27FC236}">
                <a16:creationId xmlns:a16="http://schemas.microsoft.com/office/drawing/2014/main" id="{1138E1AD-32D3-488E-8C74-9EB6033FDB52}"/>
              </a:ext>
            </a:extLst>
          </p:cNvPr>
          <p:cNvSpPr/>
          <p:nvPr/>
        </p:nvSpPr>
        <p:spPr>
          <a:xfrm>
            <a:off x="45611" y="3395922"/>
            <a:ext cx="2710966" cy="79425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w="900" cmpd="sng">
                  <a:solidFill>
                    <a:srgbClr val="4472C4">
                      <a:satMod val="190000"/>
                      <a:alpha val="55000"/>
                    </a:srgbClr>
                  </a:solidFill>
                  <a:prstDash val="solid"/>
                </a:ln>
                <a:solidFill>
                  <a:srgbClr val="FFC000"/>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電子</a:t>
            </a:r>
            <a:r>
              <a:rPr kumimoji="0" lang="ja-JP" altLang="en-US" sz="2800" b="1" i="0" u="none" strike="noStrike" kern="1200" cap="none" spc="-300" normalizeH="0" baseline="0" noProof="0" dirty="0">
                <a:ln w="900" cmpd="sng">
                  <a:solidFill>
                    <a:srgbClr val="4472C4">
                      <a:satMod val="190000"/>
                      <a:alpha val="55000"/>
                    </a:srgbClr>
                  </a:solidFill>
                  <a:prstDash val="solid"/>
                </a:ln>
                <a:solidFill>
                  <a:srgbClr val="FFC000"/>
                </a:solidFill>
                <a:effectLst>
                  <a:innerShdw blurRad="101600" dist="76200" dir="5400000">
                    <a:srgbClr val="4472C4">
                      <a:satMod val="190000"/>
                      <a:tint val="100000"/>
                      <a:alpha val="74000"/>
                    </a:srgbClr>
                  </a:innerShdw>
                </a:effectLst>
                <a:uLnTx/>
                <a:uFillTx/>
                <a:latin typeface="ＤＦ平成明朝体W7" panose="02020709000000000000" pitchFamily="17" charset="-128"/>
                <a:ea typeface="ＤＦ平成明朝体W7" panose="02020709000000000000" pitchFamily="17" charset="-128"/>
                <a:cs typeface="+mn-cs"/>
              </a:rPr>
              <a:t>マネー</a:t>
            </a:r>
          </a:p>
        </p:txBody>
      </p:sp>
      <p:pic>
        <p:nvPicPr>
          <p:cNvPr id="13" name="図 12">
            <a:extLst>
              <a:ext uri="{FF2B5EF4-FFF2-40B4-BE49-F238E27FC236}">
                <a16:creationId xmlns:a16="http://schemas.microsoft.com/office/drawing/2014/main" id="{024C71B1-68D5-42C5-B8DB-AC60318746C8}"/>
              </a:ext>
            </a:extLst>
          </p:cNvPr>
          <p:cNvPicPr>
            <a:picLocks noChangeAspect="1"/>
          </p:cNvPicPr>
          <p:nvPr/>
        </p:nvPicPr>
        <p:blipFill>
          <a:blip r:embed="rId13"/>
          <a:stretch>
            <a:fillRect/>
          </a:stretch>
        </p:blipFill>
        <p:spPr>
          <a:xfrm>
            <a:off x="1896942" y="3182676"/>
            <a:ext cx="1164704" cy="1067768"/>
          </a:xfrm>
          <a:prstGeom prst="rect">
            <a:avLst/>
          </a:prstGeom>
        </p:spPr>
      </p:pic>
      <p:sp>
        <p:nvSpPr>
          <p:cNvPr id="18" name="タイトル 1">
            <a:extLst>
              <a:ext uri="{FF2B5EF4-FFF2-40B4-BE49-F238E27FC236}">
                <a16:creationId xmlns:a16="http://schemas.microsoft.com/office/drawing/2014/main" id="{0E9A2E11-4A2D-4B5D-B465-9F552E4F874C}"/>
              </a:ext>
            </a:extLst>
          </p:cNvPr>
          <p:cNvSpPr txBox="1">
            <a:spLocks/>
          </p:cNvSpPr>
          <p:nvPr/>
        </p:nvSpPr>
        <p:spPr>
          <a:xfrm>
            <a:off x="210804" y="4281768"/>
            <a:ext cx="2371125" cy="69033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あらかじめお金を</a:t>
            </a:r>
            <a:endParaRPr kumimoji="1" lang="en-US" altLang="ja-JP" sz="2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チャージ・入金</a:t>
            </a:r>
            <a:endParaRPr kumimoji="1" lang="en-US" altLang="ja-JP" sz="2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p:txBody>
      </p:sp>
      <p:sp>
        <p:nvSpPr>
          <p:cNvPr id="20" name="タイトル 1">
            <a:extLst>
              <a:ext uri="{FF2B5EF4-FFF2-40B4-BE49-F238E27FC236}">
                <a16:creationId xmlns:a16="http://schemas.microsoft.com/office/drawing/2014/main" id="{DA6EF283-EE2C-4B81-87AF-D8840203649E}"/>
              </a:ext>
            </a:extLst>
          </p:cNvPr>
          <p:cNvSpPr txBox="1">
            <a:spLocks/>
          </p:cNvSpPr>
          <p:nvPr/>
        </p:nvSpPr>
        <p:spPr>
          <a:xfrm>
            <a:off x="2806336" y="3333208"/>
            <a:ext cx="1862040" cy="884062"/>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支払代金を</a:t>
            </a:r>
            <a:endParaRPr kumimoji="1" lang="en-US" altLang="ja-JP" sz="1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銀行口座から</a:t>
            </a:r>
            <a:endParaRPr kumimoji="1" lang="en-US" altLang="ja-JP" sz="1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即座に引き落とし</a:t>
            </a:r>
            <a:endParaRPr kumimoji="1" lang="en-US" altLang="ja-JP" sz="1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p:txBody>
      </p:sp>
      <p:sp>
        <p:nvSpPr>
          <p:cNvPr id="21" name="タイトル 1">
            <a:extLst>
              <a:ext uri="{FF2B5EF4-FFF2-40B4-BE49-F238E27FC236}">
                <a16:creationId xmlns:a16="http://schemas.microsoft.com/office/drawing/2014/main" id="{7C1C2B31-65FD-491A-A22E-32B6B082CA51}"/>
              </a:ext>
            </a:extLst>
          </p:cNvPr>
          <p:cNvSpPr txBox="1">
            <a:spLocks/>
          </p:cNvSpPr>
          <p:nvPr/>
        </p:nvSpPr>
        <p:spPr>
          <a:xfrm>
            <a:off x="4453687" y="3373653"/>
            <a:ext cx="3830515" cy="884063"/>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後日</a:t>
            </a:r>
            <a:r>
              <a:rPr kumimoji="1" lang="en-US" altLang="ja-JP" sz="19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19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支払代金を</a:t>
            </a:r>
            <a:endParaRPr kumimoji="1" lang="en-US" altLang="ja-JP" sz="19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金融機関口座から</a:t>
            </a:r>
            <a:r>
              <a:rPr kumimoji="1" lang="ja-JP" altLang="en-US" sz="2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引き落とし</a:t>
            </a:r>
            <a:endParaRPr kumimoji="1" lang="en-US" altLang="ja-JP" sz="2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p:txBody>
      </p:sp>
      <p:sp>
        <p:nvSpPr>
          <p:cNvPr id="23" name="テキスト ボックス 22">
            <a:extLst>
              <a:ext uri="{FF2B5EF4-FFF2-40B4-BE49-F238E27FC236}">
                <a16:creationId xmlns:a16="http://schemas.microsoft.com/office/drawing/2014/main" id="{31697130-F737-4662-9B9D-118E48D36BB1}"/>
              </a:ext>
            </a:extLst>
          </p:cNvPr>
          <p:cNvSpPr txBox="1"/>
          <p:nvPr/>
        </p:nvSpPr>
        <p:spPr>
          <a:xfrm>
            <a:off x="737269" y="5102571"/>
            <a:ext cx="3689320" cy="1618904"/>
          </a:xfrm>
          <a:prstGeom prst="rect">
            <a:avLst/>
          </a:prstGeom>
          <a:solidFill>
            <a:sysClr val="window" lastClr="FFFFFF"/>
          </a:solidFill>
          <a:effectLst>
            <a:glow rad="127000">
              <a:srgbClr val="FF0000"/>
            </a:glow>
          </a:effectLst>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QR</a:t>
            </a:r>
            <a:r>
              <a:rPr kumimoji="0" lang="ja-JP" altLang="en-US" sz="2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ｺｰﾄﾞ･ﾊﾞｰｺｰﾄﾞを読み取って支払いができるモバイル決済機能付きのアプリ</a:t>
            </a:r>
          </a:p>
        </p:txBody>
      </p:sp>
      <p:pic>
        <p:nvPicPr>
          <p:cNvPr id="14" name="図 13">
            <a:extLst>
              <a:ext uri="{FF2B5EF4-FFF2-40B4-BE49-F238E27FC236}">
                <a16:creationId xmlns:a16="http://schemas.microsoft.com/office/drawing/2014/main" id="{1631A3D2-9351-40B8-B6D5-C573A94A409D}"/>
              </a:ext>
            </a:extLst>
          </p:cNvPr>
          <p:cNvPicPr>
            <a:picLocks noChangeAspect="1"/>
          </p:cNvPicPr>
          <p:nvPr/>
        </p:nvPicPr>
        <p:blipFill>
          <a:blip r:embed="rId14"/>
          <a:stretch>
            <a:fillRect/>
          </a:stretch>
        </p:blipFill>
        <p:spPr>
          <a:xfrm>
            <a:off x="4426589" y="4499269"/>
            <a:ext cx="2515570" cy="2245147"/>
          </a:xfrm>
          <a:prstGeom prst="rect">
            <a:avLst/>
          </a:prstGeom>
        </p:spPr>
      </p:pic>
      <p:sp>
        <p:nvSpPr>
          <p:cNvPr id="30" name="四角形: 角を丸くする 29">
            <a:extLst>
              <a:ext uri="{FF2B5EF4-FFF2-40B4-BE49-F238E27FC236}">
                <a16:creationId xmlns:a16="http://schemas.microsoft.com/office/drawing/2014/main" id="{BBBE3999-7879-4FD5-B7A1-70E2A7B408F7}"/>
              </a:ext>
            </a:extLst>
          </p:cNvPr>
          <p:cNvSpPr/>
          <p:nvPr/>
        </p:nvSpPr>
        <p:spPr>
          <a:xfrm>
            <a:off x="4703827" y="1301978"/>
            <a:ext cx="3230583" cy="2655705"/>
          </a:xfrm>
          <a:prstGeom prst="roundRect">
            <a:avLst>
              <a:gd name="adj" fmla="val 7261"/>
            </a:avLst>
          </a:prstGeom>
          <a:noFill/>
          <a:ln w="571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4400" b="1" i="0" u="none" strike="noStrike" kern="0" cap="none" spc="-300" normalizeH="0" baseline="0" noProof="0" dirty="0">
              <a:ln w="900" cmpd="sng">
                <a:solidFill>
                  <a:srgbClr val="4472C4">
                    <a:satMod val="190000"/>
                    <a:alpha val="55000"/>
                  </a:srgbClr>
                </a:solidFill>
                <a:prstDash val="solid"/>
              </a:ln>
              <a:solidFill>
                <a:srgbClr val="4472C4">
                  <a:satMod val="200000"/>
                  <a:tint val="3000"/>
                </a:srgbClr>
              </a:solidFill>
              <a:effectLst>
                <a:innerShdw blurRad="101600" dist="76200" dir="5400000">
                  <a:srgbClr val="4472C4">
                    <a:satMod val="190000"/>
                    <a:tint val="100000"/>
                    <a:alpha val="74000"/>
                  </a:srgbClr>
                </a:innerShdw>
              </a:effectLst>
              <a:uLnTx/>
              <a:uFillTx/>
              <a:latin typeface="游ゴシック" panose="020F0502020204030204"/>
              <a:ea typeface="ＤＦ特太ゴシック体" pitchFamily="1" charset="-128"/>
              <a:cs typeface="+mn-cs"/>
            </a:endParaRPr>
          </a:p>
        </p:txBody>
      </p:sp>
      <p:sp>
        <p:nvSpPr>
          <p:cNvPr id="4" name="スライド番号プレースホルダー 3">
            <a:extLst>
              <a:ext uri="{FF2B5EF4-FFF2-40B4-BE49-F238E27FC236}">
                <a16:creationId xmlns:a16="http://schemas.microsoft.com/office/drawing/2014/main" id="{97C2DC83-6F83-4BE9-BF8D-9F72EF4898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0C6A-A9FA-46D0-8325-72B81E8CBEA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56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6" grpId="0" animBg="1"/>
      <p:bldP spid="18" grpId="0"/>
      <p:bldP spid="20" grpId="0"/>
      <p:bldP spid="21" grpId="0"/>
      <p:bldP spid="23"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28">
            <a:extLst>
              <a:ext uri="{FF2B5EF4-FFF2-40B4-BE49-F238E27FC236}">
                <a16:creationId xmlns:a16="http://schemas.microsoft.com/office/drawing/2014/main" id="{44FFB250-17EE-413B-B3AF-761F3C3E2045}"/>
              </a:ext>
            </a:extLst>
          </p:cNvPr>
          <p:cNvSpPr/>
          <p:nvPr/>
        </p:nvSpPr>
        <p:spPr>
          <a:xfrm>
            <a:off x="1" y="107219"/>
            <a:ext cx="8904312" cy="915051"/>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クレジットカードの注意点</a:t>
            </a:r>
          </a:p>
        </p:txBody>
      </p:sp>
      <p:sp>
        <p:nvSpPr>
          <p:cNvPr id="24" name="タイトル 1">
            <a:extLst>
              <a:ext uri="{FF2B5EF4-FFF2-40B4-BE49-F238E27FC236}">
                <a16:creationId xmlns:a16="http://schemas.microsoft.com/office/drawing/2014/main" id="{3AEDB7A6-9806-4884-8AAA-650B8F3255F0}"/>
              </a:ext>
            </a:extLst>
          </p:cNvPr>
          <p:cNvSpPr txBox="1">
            <a:spLocks/>
          </p:cNvSpPr>
          <p:nvPr/>
        </p:nvSpPr>
        <p:spPr>
          <a:xfrm>
            <a:off x="2207568" y="1255013"/>
            <a:ext cx="5805140" cy="1444122"/>
          </a:xfrm>
          <a:prstGeom prst="rect">
            <a:avLst/>
          </a:prstGeom>
          <a:gradFill>
            <a:gsLst>
              <a:gs pos="2000">
                <a:srgbClr val="FFFF00"/>
              </a:gs>
              <a:gs pos="0">
                <a:srgbClr val="FFFFFF"/>
              </a:gs>
            </a:gsLst>
            <a:lin ang="5400000" scaled="1"/>
          </a:gradFill>
          <a:ln>
            <a:solidFill>
              <a:sysClr val="windowText" lastClr="000000"/>
            </a:solidFill>
          </a:ln>
        </p:spPr>
        <p:txBody>
          <a:bodyPr vert="horz" lIns="0" tIns="45720" rIns="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延滞</a:t>
            </a:r>
            <a:r>
              <a:rPr kumimoji="1" lang="ja-JP" altLang="en-US" sz="6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に注意</a:t>
            </a:r>
            <a:r>
              <a:rPr kumimoji="1" lang="en-US" altLang="ja-JP" sz="6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a:t>
            </a:r>
            <a:r>
              <a:rPr kumimoji="1" lang="ja-JP" altLang="en-US" sz="6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 </a:t>
            </a:r>
            <a:endParaRPr kumimoji="1" lang="en-US" altLang="ja-JP" sz="6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支払計画を立てて利用する　</a:t>
            </a:r>
          </a:p>
        </p:txBody>
      </p:sp>
      <p:sp>
        <p:nvSpPr>
          <p:cNvPr id="25" name="タイトル 1">
            <a:extLst>
              <a:ext uri="{FF2B5EF4-FFF2-40B4-BE49-F238E27FC236}">
                <a16:creationId xmlns:a16="http://schemas.microsoft.com/office/drawing/2014/main" id="{13C157B0-6D55-48DF-AAA3-C442A85CC940}"/>
              </a:ext>
            </a:extLst>
          </p:cNvPr>
          <p:cNvSpPr txBox="1">
            <a:spLocks/>
          </p:cNvSpPr>
          <p:nvPr/>
        </p:nvSpPr>
        <p:spPr>
          <a:xfrm>
            <a:off x="2207568" y="3133636"/>
            <a:ext cx="8352929" cy="1444122"/>
          </a:xfrm>
          <a:prstGeom prst="rect">
            <a:avLst/>
          </a:prstGeom>
          <a:gradFill>
            <a:gsLst>
              <a:gs pos="2000">
                <a:srgbClr val="FFFF00"/>
              </a:gs>
              <a:gs pos="0">
                <a:srgbClr val="FFFFFF"/>
              </a:gs>
            </a:gsLst>
            <a:lin ang="5400000" scaled="1"/>
          </a:gradFill>
          <a:ln>
            <a:solidFill>
              <a:sysClr val="windowText" lastClr="000000"/>
            </a:solidFill>
          </a:ln>
        </p:spPr>
        <p:txBody>
          <a:bodyPr vert="horz" lIns="0" tIns="45720" rIns="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分割払い･リボ払いに注意</a:t>
            </a:r>
            <a:r>
              <a:rPr kumimoji="1" lang="en-US" altLang="ja-JP"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a:t>
            </a:r>
            <a:r>
              <a:rPr kumimoji="1" lang="ja-JP" altLang="en-US"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 </a:t>
            </a:r>
            <a:endParaRPr kumimoji="1" lang="en-US" altLang="ja-JP"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手数料が発生します　</a:t>
            </a:r>
          </a:p>
        </p:txBody>
      </p:sp>
      <p:sp>
        <p:nvSpPr>
          <p:cNvPr id="26" name="タイトル 1">
            <a:extLst>
              <a:ext uri="{FF2B5EF4-FFF2-40B4-BE49-F238E27FC236}">
                <a16:creationId xmlns:a16="http://schemas.microsoft.com/office/drawing/2014/main" id="{7E991100-AFE6-4C44-BC4B-686999F45065}"/>
              </a:ext>
            </a:extLst>
          </p:cNvPr>
          <p:cNvSpPr txBox="1">
            <a:spLocks/>
          </p:cNvSpPr>
          <p:nvPr/>
        </p:nvSpPr>
        <p:spPr>
          <a:xfrm>
            <a:off x="3581401" y="5003922"/>
            <a:ext cx="8146381" cy="1444121"/>
          </a:xfrm>
          <a:prstGeom prst="rect">
            <a:avLst/>
          </a:prstGeom>
          <a:gradFill>
            <a:gsLst>
              <a:gs pos="2000">
                <a:srgbClr val="FFFF00"/>
              </a:gs>
              <a:gs pos="0">
                <a:srgbClr val="FFFFFF"/>
              </a:gs>
            </a:gsLst>
            <a:lin ang="5400000" scaled="1"/>
          </a:gradFill>
          <a:ln>
            <a:solidFill>
              <a:sysClr val="windowText" lastClr="000000"/>
            </a:solidFill>
          </a:ln>
        </p:spPr>
        <p:txBody>
          <a:bodyPr vert="horz" lIns="0" tIns="45720" rIns="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カードの管理は適切に</a:t>
            </a:r>
            <a:r>
              <a:rPr kumimoji="1" lang="en-US" altLang="ja-JP"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a:t>
            </a:r>
            <a:r>
              <a:rPr kumimoji="1" lang="ja-JP" altLang="en-US"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 </a:t>
            </a:r>
            <a:endParaRPr kumimoji="1" lang="en-US" altLang="ja-JP" sz="54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50800" dist="50800" dir="5400000" algn="ctr" rotWithShape="0">
                    <a:srgbClr val="FFFF00"/>
                  </a:outerShdw>
                </a:effectLst>
                <a:uLnTx/>
                <a:uFillTx/>
                <a:latin typeface="ＤＦ平成明朝体W7" panose="02020709000000000000" pitchFamily="17" charset="-128"/>
                <a:ea typeface="ＤＦ平成明朝体W7" panose="02020709000000000000" pitchFamily="17" charset="-128"/>
                <a:cs typeface="+mj-cs"/>
              </a:rPr>
              <a:t>利用明細は必ず確認する　</a:t>
            </a:r>
          </a:p>
        </p:txBody>
      </p:sp>
      <p:sp>
        <p:nvSpPr>
          <p:cNvPr id="27" name="星: 16 pt 26">
            <a:extLst>
              <a:ext uri="{FF2B5EF4-FFF2-40B4-BE49-F238E27FC236}">
                <a16:creationId xmlns:a16="http://schemas.microsoft.com/office/drawing/2014/main" id="{BC11B722-768A-4021-9541-C87CD18CD867}"/>
              </a:ext>
            </a:extLst>
          </p:cNvPr>
          <p:cNvSpPr/>
          <p:nvPr/>
        </p:nvSpPr>
        <p:spPr>
          <a:xfrm>
            <a:off x="23460" y="1236480"/>
            <a:ext cx="2184108" cy="1481189"/>
          </a:xfrm>
          <a:prstGeom prst="star16">
            <a:avLst>
              <a:gd name="adj" fmla="val 50000"/>
            </a:avLst>
          </a:prstGeom>
          <a:gradFill flip="none" rotWithShape="1">
            <a:gsLst>
              <a:gs pos="27000">
                <a:srgbClr val="FF0000"/>
              </a:gs>
              <a:gs pos="100000">
                <a:srgbClr val="FF00FF"/>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信用</a:t>
            </a:r>
          </a:p>
        </p:txBody>
      </p:sp>
      <p:sp>
        <p:nvSpPr>
          <p:cNvPr id="28" name="星: 16 pt 27">
            <a:extLst>
              <a:ext uri="{FF2B5EF4-FFF2-40B4-BE49-F238E27FC236}">
                <a16:creationId xmlns:a16="http://schemas.microsoft.com/office/drawing/2014/main" id="{99F152A5-8704-4204-AD9E-13A8CDF6B135}"/>
              </a:ext>
            </a:extLst>
          </p:cNvPr>
          <p:cNvSpPr/>
          <p:nvPr/>
        </p:nvSpPr>
        <p:spPr>
          <a:xfrm>
            <a:off x="-1544" y="3096569"/>
            <a:ext cx="2184108" cy="1481189"/>
          </a:xfrm>
          <a:prstGeom prst="star16">
            <a:avLst>
              <a:gd name="adj" fmla="val 50000"/>
            </a:avLst>
          </a:prstGeom>
          <a:gradFill flip="none" rotWithShape="1">
            <a:gsLst>
              <a:gs pos="27000">
                <a:srgbClr val="FF0000"/>
              </a:gs>
              <a:gs pos="100000">
                <a:srgbClr val="FF00FF"/>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確認</a:t>
            </a:r>
          </a:p>
        </p:txBody>
      </p:sp>
      <p:sp>
        <p:nvSpPr>
          <p:cNvPr id="29" name="星: 16 pt 28">
            <a:extLst>
              <a:ext uri="{FF2B5EF4-FFF2-40B4-BE49-F238E27FC236}">
                <a16:creationId xmlns:a16="http://schemas.microsoft.com/office/drawing/2014/main" id="{1C9A02B0-19C1-4865-9C2B-CDAE95EAE8EA}"/>
              </a:ext>
            </a:extLst>
          </p:cNvPr>
          <p:cNvSpPr/>
          <p:nvPr/>
        </p:nvSpPr>
        <p:spPr>
          <a:xfrm>
            <a:off x="0" y="4773435"/>
            <a:ext cx="3581401" cy="1838552"/>
          </a:xfrm>
          <a:prstGeom prst="star16">
            <a:avLst>
              <a:gd name="adj" fmla="val 50000"/>
            </a:avLst>
          </a:prstGeom>
          <a:gradFill flip="none" rotWithShape="1">
            <a:gsLst>
              <a:gs pos="27000">
                <a:srgbClr val="FF0000"/>
              </a:gs>
              <a:gs pos="100000">
                <a:srgbClr val="FF00FF"/>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個人情報</a:t>
            </a:r>
          </a:p>
        </p:txBody>
      </p:sp>
      <p:sp>
        <p:nvSpPr>
          <p:cNvPr id="4" name="スライド番号プレースホルダー 3">
            <a:extLst>
              <a:ext uri="{FF2B5EF4-FFF2-40B4-BE49-F238E27FC236}">
                <a16:creationId xmlns:a16="http://schemas.microsoft.com/office/drawing/2014/main" id="{97C2DC83-6F83-4BE9-BF8D-9F72EF4898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0C6A-A9FA-46D0-8325-72B81E8CBEA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117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AE3A5F2-06D3-4A4E-B665-C28C2470B1AE}"/>
              </a:ext>
            </a:extLst>
          </p:cNvPr>
          <p:cNvSpPr txBox="1"/>
          <p:nvPr/>
        </p:nvSpPr>
        <p:spPr>
          <a:xfrm>
            <a:off x="341533" y="1002570"/>
            <a:ext cx="8274747" cy="933748"/>
          </a:xfrm>
          <a:prstGeom prst="rect">
            <a:avLst/>
          </a:prstGeom>
          <a:solidFill>
            <a:srgbClr val="FFFF00"/>
          </a:solidFill>
          <a:effectLst>
            <a:glow rad="127000">
              <a:srgbClr val="FF0000"/>
            </a:glow>
          </a:effectLst>
        </p:spPr>
        <p:txBody>
          <a:bodyPr wrap="square" rtlCol="0">
            <a:noAutofit/>
          </a:bodyPr>
          <a:lstStyle/>
          <a:p>
            <a:pPr>
              <a:defRPr/>
            </a:pPr>
            <a:r>
              <a:rPr kumimoji="0" lang="ja-JP" altLang="en-US" sz="4800" kern="0" dirty="0">
                <a:solidFill>
                  <a:srgbClr val="FF0000"/>
                </a:solidFill>
                <a:latin typeface="ＤＨＰ平成明朝体W7" panose="02020700000000000000" pitchFamily="18" charset="-128"/>
                <a:ea typeface="ＤＨＰ平成明朝体W7" panose="02020700000000000000" pitchFamily="18" charset="-128"/>
              </a:rPr>
              <a:t> </a:t>
            </a:r>
            <a:r>
              <a:rPr kumimoji="0" lang="ja-JP" altLang="en-US" sz="6000" kern="0" dirty="0">
                <a:solidFill>
                  <a:srgbClr val="FF0000"/>
                </a:solidFill>
                <a:latin typeface="ＤＨＰ平成明朝体W7" panose="02020700000000000000" pitchFamily="18" charset="-128"/>
                <a:ea typeface="ＤＨＰ平成明朝体W7" panose="02020700000000000000" pitchFamily="18" charset="-128"/>
              </a:rPr>
              <a:t>自分</a:t>
            </a:r>
            <a:r>
              <a:rPr kumimoji="0" lang="ja-JP" altLang="en-US" sz="4000" kern="0" dirty="0">
                <a:solidFill>
                  <a:srgbClr val="FF0000"/>
                </a:solidFill>
                <a:latin typeface="ＤＨＰ平成明朝体W7" panose="02020700000000000000" pitchFamily="18" charset="-128"/>
                <a:ea typeface="ＤＨＰ平成明朝体W7" panose="02020700000000000000" pitchFamily="18" charset="-128"/>
              </a:rPr>
              <a:t>をコントロールする力が必要</a:t>
            </a:r>
            <a:endParaRPr kumimoji="0" lang="en-US" altLang="ja-JP" sz="4000" kern="0" dirty="0">
              <a:solidFill>
                <a:srgbClr val="FF0000"/>
              </a:solidFill>
              <a:latin typeface="ＤＨＰ平成明朝体W7" panose="02020700000000000000" pitchFamily="18" charset="-128"/>
              <a:ea typeface="ＤＨＰ平成明朝体W7" panose="02020700000000000000" pitchFamily="18" charset="-128"/>
            </a:endParaRPr>
          </a:p>
          <a:p>
            <a:pPr algn="ctr">
              <a:defRPr/>
            </a:pPr>
            <a:endParaRPr kumimoji="0" lang="ja-JP" altLang="en-US" sz="540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10" name="角丸四角形 28">
            <a:extLst>
              <a:ext uri="{FF2B5EF4-FFF2-40B4-BE49-F238E27FC236}">
                <a16:creationId xmlns:a16="http://schemas.microsoft.com/office/drawing/2014/main" id="{3E8C517A-A88F-4170-88A5-5BC8AB008CD0}"/>
              </a:ext>
            </a:extLst>
          </p:cNvPr>
          <p:cNvSpPr/>
          <p:nvPr/>
        </p:nvSpPr>
        <p:spPr>
          <a:xfrm>
            <a:off x="28952" y="84581"/>
            <a:ext cx="7651224" cy="763520"/>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000" dirty="0">
                <a:solidFill>
                  <a:prstClr val="white"/>
                </a:solidFill>
                <a:latin typeface="ＤＦ平成明朝体W7" panose="02020709000000000000" pitchFamily="17" charset="-128"/>
                <a:ea typeface="ＤＦ平成明朝体W7" panose="02020709000000000000" pitchFamily="17" charset="-128"/>
              </a:rPr>
              <a:t>お金と上手につきあうには？①</a:t>
            </a:r>
            <a:r>
              <a:rPr lang="ja-JP" altLang="en-US" sz="4000" dirty="0">
                <a:solidFill>
                  <a:prstClr val="white"/>
                </a:solidFill>
                <a:latin typeface="ＤＨＰ特太ゴシック体" pitchFamily="50" charset="-128"/>
                <a:ea typeface="ＤＨＰ特太ゴシック体" pitchFamily="50" charset="-128"/>
              </a:rPr>
              <a:t>　</a:t>
            </a:r>
          </a:p>
        </p:txBody>
      </p:sp>
      <p:sp>
        <p:nvSpPr>
          <p:cNvPr id="11" name="角丸四角形 21">
            <a:extLst>
              <a:ext uri="{FF2B5EF4-FFF2-40B4-BE49-F238E27FC236}">
                <a16:creationId xmlns:a16="http://schemas.microsoft.com/office/drawing/2014/main" id="{39156B94-720E-43CD-A994-D5C64F058981}"/>
              </a:ext>
            </a:extLst>
          </p:cNvPr>
          <p:cNvSpPr/>
          <p:nvPr/>
        </p:nvSpPr>
        <p:spPr>
          <a:xfrm>
            <a:off x="192905" y="2122448"/>
            <a:ext cx="8135343" cy="2293905"/>
          </a:xfrm>
          <a:prstGeom prst="roundRect">
            <a:avLst/>
          </a:prstGeom>
          <a:solidFill>
            <a:srgbClr val="CCFFFF"/>
          </a:solidFill>
          <a:ln w="12700" cap="flat" cmpd="sng" algn="ctr">
            <a:solidFill>
              <a:srgbClr val="4472C4">
                <a:shade val="50000"/>
              </a:srgbClr>
            </a:solidFill>
            <a:prstDash val="solid"/>
            <a:miter lim="800000"/>
          </a:ln>
          <a:effectLst/>
        </p:spPr>
        <p:txBody>
          <a:bodyPr rtlCol="0" anchor="ctr"/>
          <a:lstStyle/>
          <a:p>
            <a:pPr>
              <a:defRPr/>
            </a:pPr>
            <a:r>
              <a:rPr kumimoji="0" lang="ja-JP" altLang="en-US" sz="6000" b="1" kern="0" dirty="0">
                <a:solidFill>
                  <a:srgbClr val="FF0000"/>
                </a:solidFill>
                <a:latin typeface="ＤＦ平成明朝体W7" panose="02020709000000000000" pitchFamily="17" charset="-128"/>
                <a:ea typeface="ＤＦ平成明朝体W7" panose="02020709000000000000" pitchFamily="17" charset="-128"/>
              </a:rPr>
              <a:t>生活で</a:t>
            </a:r>
            <a:r>
              <a:rPr kumimoji="0" lang="ja-JP" altLang="en-US" sz="3200" b="1" kern="0" dirty="0">
                <a:solidFill>
                  <a:srgbClr val="FF0000"/>
                </a:solidFill>
                <a:latin typeface="ＤＦ平成明朝体W7" panose="02020709000000000000" pitchFamily="17" charset="-128"/>
                <a:ea typeface="ＤＦ平成明朝体W7" panose="02020709000000000000" pitchFamily="17" charset="-128"/>
              </a:rPr>
              <a:t>どうしても</a:t>
            </a:r>
            <a:r>
              <a:rPr kumimoji="0" lang="ja-JP" altLang="en-US" sz="6000" b="1" kern="0" dirty="0">
                <a:solidFill>
                  <a:srgbClr val="FF0000"/>
                </a:solidFill>
                <a:latin typeface="ＤＦ平成明朝体W7" panose="02020709000000000000" pitchFamily="17" charset="-128"/>
                <a:ea typeface="ＤＦ平成明朝体W7" panose="02020709000000000000" pitchFamily="17" charset="-128"/>
              </a:rPr>
              <a:t>必要</a:t>
            </a:r>
            <a:endParaRPr kumimoji="0" lang="en-US" altLang="ja-JP" sz="6000" b="1" kern="0" dirty="0">
              <a:solidFill>
                <a:srgbClr val="FF0000"/>
              </a:solidFill>
              <a:latin typeface="ＤＦ平成明朝体W7" panose="02020709000000000000" pitchFamily="17" charset="-128"/>
              <a:ea typeface="ＤＦ平成明朝体W7" panose="02020709000000000000" pitchFamily="17" charset="-128"/>
            </a:endParaRPr>
          </a:p>
          <a:p>
            <a:pPr>
              <a:defRPr/>
            </a:pPr>
            <a:r>
              <a:rPr kumimoji="0" lang="ja-JP" altLang="en-US" sz="4000" kern="0" dirty="0">
                <a:solidFill>
                  <a:prstClr val="black"/>
                </a:solidFill>
                <a:latin typeface="ＤＦ平成明朝体W7" panose="02020709000000000000" pitchFamily="17" charset="-128"/>
                <a:ea typeface="ＤＦ平成明朝体W7" panose="02020709000000000000" pitchFamily="17" charset="-128"/>
              </a:rPr>
              <a:t>家賃・食費</a:t>
            </a:r>
            <a:endParaRPr kumimoji="0" lang="en-US" altLang="ja-JP" sz="4000" kern="0" dirty="0">
              <a:solidFill>
                <a:prstClr val="black"/>
              </a:solidFill>
              <a:latin typeface="ＤＦ平成明朝体W7" panose="02020709000000000000" pitchFamily="17" charset="-128"/>
              <a:ea typeface="ＤＦ平成明朝体W7" panose="02020709000000000000" pitchFamily="17" charset="-128"/>
            </a:endParaRPr>
          </a:p>
          <a:p>
            <a:pPr>
              <a:defRPr/>
            </a:pPr>
            <a:r>
              <a:rPr kumimoji="0" lang="ja-JP" altLang="en-US" sz="4000" kern="0" dirty="0">
                <a:solidFill>
                  <a:prstClr val="black"/>
                </a:solidFill>
                <a:latin typeface="ＤＦ平成明朝体W7" panose="02020709000000000000" pitchFamily="17" charset="-128"/>
                <a:ea typeface="ＤＦ平成明朝体W7" panose="02020709000000000000" pitchFamily="17" charset="-128"/>
              </a:rPr>
              <a:t>交通費など</a:t>
            </a:r>
          </a:p>
        </p:txBody>
      </p:sp>
      <p:sp>
        <p:nvSpPr>
          <p:cNvPr id="15" name="角丸四角形 21">
            <a:extLst>
              <a:ext uri="{FF2B5EF4-FFF2-40B4-BE49-F238E27FC236}">
                <a16:creationId xmlns:a16="http://schemas.microsoft.com/office/drawing/2014/main" id="{4ADBAF2B-BFA8-4FF4-B22E-26FC0AF6B92F}"/>
              </a:ext>
            </a:extLst>
          </p:cNvPr>
          <p:cNvSpPr/>
          <p:nvPr/>
        </p:nvSpPr>
        <p:spPr>
          <a:xfrm>
            <a:off x="182561" y="4666217"/>
            <a:ext cx="8145687" cy="2136752"/>
          </a:xfrm>
          <a:prstGeom prst="roundRect">
            <a:avLst/>
          </a:prstGeom>
          <a:solidFill>
            <a:srgbClr val="CCFFFF"/>
          </a:solidFill>
          <a:ln w="12700" cap="flat" cmpd="sng" algn="ctr">
            <a:solidFill>
              <a:srgbClr val="4472C4">
                <a:shade val="50000"/>
              </a:srgbClr>
            </a:solidFill>
            <a:prstDash val="solid"/>
            <a:miter lim="800000"/>
          </a:ln>
          <a:effectLst/>
        </p:spPr>
        <p:txBody>
          <a:bodyPr rtlCol="0" anchor="ctr"/>
          <a:lstStyle/>
          <a:p>
            <a:pPr>
              <a:defRPr/>
            </a:pPr>
            <a:r>
              <a:rPr kumimoji="0" lang="ja-JP" altLang="en-US" sz="6000" b="1" kern="0" dirty="0">
                <a:solidFill>
                  <a:srgbClr val="FF0000"/>
                </a:solidFill>
                <a:latin typeface="ＤＦ平成明朝体W7" panose="02020709000000000000" pitchFamily="17" charset="-128"/>
                <a:ea typeface="ＤＦ平成明朝体W7" panose="02020709000000000000" pitchFamily="17" charset="-128"/>
              </a:rPr>
              <a:t>欲しい</a:t>
            </a:r>
            <a:r>
              <a:rPr kumimoji="0" lang="ja-JP" altLang="en-US" sz="3200" b="1" kern="0" dirty="0">
                <a:solidFill>
                  <a:srgbClr val="FF0000"/>
                </a:solidFill>
                <a:latin typeface="ＤＦ平成明朝体W7" panose="02020709000000000000" pitchFamily="17" charset="-128"/>
                <a:ea typeface="ＤＦ平成明朝体W7" panose="02020709000000000000" pitchFamily="17" charset="-128"/>
              </a:rPr>
              <a:t>もの・</a:t>
            </a:r>
            <a:r>
              <a:rPr kumimoji="0" lang="ja-JP" altLang="en-US" sz="6000" b="1" kern="0" dirty="0">
                <a:solidFill>
                  <a:srgbClr val="FF0000"/>
                </a:solidFill>
                <a:latin typeface="ＤＦ平成明朝体W7" panose="02020709000000000000" pitchFamily="17" charset="-128"/>
                <a:ea typeface="ＤＦ平成明朝体W7" panose="02020709000000000000" pitchFamily="17" charset="-128"/>
              </a:rPr>
              <a:t>したい</a:t>
            </a:r>
            <a:r>
              <a:rPr kumimoji="0" lang="ja-JP" altLang="en-US" sz="2800" b="1" kern="0" dirty="0">
                <a:solidFill>
                  <a:srgbClr val="FF0000"/>
                </a:solidFill>
                <a:latin typeface="ＤＦ平成明朝体W7" panose="02020709000000000000" pitchFamily="17" charset="-128"/>
                <a:ea typeface="ＤＦ平成明朝体W7" panose="02020709000000000000" pitchFamily="17" charset="-128"/>
              </a:rPr>
              <a:t>こと</a:t>
            </a:r>
            <a:endParaRPr kumimoji="0" lang="en-US" altLang="ja-JP" sz="2800" b="1" kern="0" dirty="0">
              <a:solidFill>
                <a:srgbClr val="FF0000"/>
              </a:solidFill>
              <a:latin typeface="ＤＦ平成明朝体W7" panose="02020709000000000000" pitchFamily="17" charset="-128"/>
              <a:ea typeface="ＤＦ平成明朝体W7" panose="02020709000000000000" pitchFamily="17" charset="-128"/>
            </a:endParaRPr>
          </a:p>
          <a:p>
            <a:pPr>
              <a:defRPr/>
            </a:pPr>
            <a:r>
              <a:rPr kumimoji="0" lang="ja-JP" altLang="en-US" sz="4000" kern="0" dirty="0">
                <a:solidFill>
                  <a:prstClr val="black"/>
                </a:solidFill>
                <a:latin typeface="ＤＦ平成明朝体W7" panose="02020709000000000000" pitchFamily="17" charset="-128"/>
                <a:ea typeface="ＤＦ平成明朝体W7" panose="02020709000000000000" pitchFamily="17" charset="-128"/>
              </a:rPr>
              <a:t>趣味・遊び・娯楽など</a:t>
            </a:r>
            <a:endParaRPr kumimoji="0" lang="en-US" altLang="ja-JP" sz="4000" kern="0" dirty="0">
              <a:solidFill>
                <a:prstClr val="black"/>
              </a:solidFill>
              <a:latin typeface="ＤＦ平成明朝体W7" panose="02020709000000000000" pitchFamily="17" charset="-128"/>
              <a:ea typeface="ＤＦ平成明朝体W7" panose="02020709000000000000" pitchFamily="17" charset="-128"/>
            </a:endParaRPr>
          </a:p>
          <a:p>
            <a:pPr>
              <a:defRPr/>
            </a:pPr>
            <a:r>
              <a:rPr kumimoji="0" lang="ja-JP" altLang="en-US" sz="4000" kern="0" dirty="0">
                <a:solidFill>
                  <a:prstClr val="black"/>
                </a:solidFill>
                <a:latin typeface="ＤＦ平成明朝体W7" panose="02020709000000000000" pitchFamily="17" charset="-128"/>
                <a:ea typeface="ＤＦ平成明朝体W7" panose="02020709000000000000" pitchFamily="17" charset="-128"/>
              </a:rPr>
              <a:t>欲求を満たすためのもの</a:t>
            </a:r>
            <a:endParaRPr kumimoji="0" lang="en-US" altLang="ja-JP" sz="4000" kern="0" dirty="0">
              <a:solidFill>
                <a:prstClr val="black"/>
              </a:solidFill>
              <a:latin typeface="ＤＦ平成明朝体W7" panose="02020709000000000000" pitchFamily="17" charset="-128"/>
              <a:ea typeface="ＤＦ平成明朝体W7" panose="02020709000000000000" pitchFamily="17" charset="-128"/>
            </a:endParaRPr>
          </a:p>
        </p:txBody>
      </p:sp>
      <p:pic>
        <p:nvPicPr>
          <p:cNvPr id="2" name="図 1">
            <a:extLst>
              <a:ext uri="{FF2B5EF4-FFF2-40B4-BE49-F238E27FC236}">
                <a16:creationId xmlns:a16="http://schemas.microsoft.com/office/drawing/2014/main" id="{A5259C46-4F51-4996-BAFD-AE5BBF45CF65}"/>
              </a:ext>
            </a:extLst>
          </p:cNvPr>
          <p:cNvPicPr>
            <a:picLocks noChangeAspect="1"/>
          </p:cNvPicPr>
          <p:nvPr/>
        </p:nvPicPr>
        <p:blipFill>
          <a:blip r:embed="rId3"/>
          <a:stretch>
            <a:fillRect/>
          </a:stretch>
        </p:blipFill>
        <p:spPr>
          <a:xfrm>
            <a:off x="2869446" y="3473166"/>
            <a:ext cx="1291671" cy="959066"/>
          </a:xfrm>
          <a:prstGeom prst="rect">
            <a:avLst/>
          </a:prstGeom>
        </p:spPr>
      </p:pic>
      <p:pic>
        <p:nvPicPr>
          <p:cNvPr id="3" name="図 2">
            <a:extLst>
              <a:ext uri="{FF2B5EF4-FFF2-40B4-BE49-F238E27FC236}">
                <a16:creationId xmlns:a16="http://schemas.microsoft.com/office/drawing/2014/main" id="{6385E0B2-DDE3-4D41-8909-6555E939028A}"/>
              </a:ext>
            </a:extLst>
          </p:cNvPr>
          <p:cNvPicPr>
            <a:picLocks noChangeAspect="1"/>
          </p:cNvPicPr>
          <p:nvPr/>
        </p:nvPicPr>
        <p:blipFill>
          <a:blip r:embed="rId4"/>
          <a:stretch>
            <a:fillRect/>
          </a:stretch>
        </p:blipFill>
        <p:spPr>
          <a:xfrm>
            <a:off x="4085980" y="3190425"/>
            <a:ext cx="1974550" cy="1276053"/>
          </a:xfrm>
          <a:prstGeom prst="rect">
            <a:avLst/>
          </a:prstGeom>
        </p:spPr>
      </p:pic>
      <p:pic>
        <p:nvPicPr>
          <p:cNvPr id="4" name="図 3">
            <a:extLst>
              <a:ext uri="{FF2B5EF4-FFF2-40B4-BE49-F238E27FC236}">
                <a16:creationId xmlns:a16="http://schemas.microsoft.com/office/drawing/2014/main" id="{6E38EB52-623B-4A0A-9411-216352E0D9F5}"/>
              </a:ext>
            </a:extLst>
          </p:cNvPr>
          <p:cNvPicPr>
            <a:picLocks noChangeAspect="1"/>
          </p:cNvPicPr>
          <p:nvPr/>
        </p:nvPicPr>
        <p:blipFill>
          <a:blip r:embed="rId5"/>
          <a:stretch>
            <a:fillRect/>
          </a:stretch>
        </p:blipFill>
        <p:spPr>
          <a:xfrm>
            <a:off x="5839409" y="2091362"/>
            <a:ext cx="2187992" cy="2218497"/>
          </a:xfrm>
          <a:prstGeom prst="rect">
            <a:avLst/>
          </a:prstGeom>
        </p:spPr>
      </p:pic>
      <p:pic>
        <p:nvPicPr>
          <p:cNvPr id="1026" name="Picture 2">
            <a:extLst>
              <a:ext uri="{FF2B5EF4-FFF2-40B4-BE49-F238E27FC236}">
                <a16:creationId xmlns:a16="http://schemas.microsoft.com/office/drawing/2014/main" id="{7F2D9384-DC15-4865-84BA-4ED0C54E77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9176" y="4309859"/>
            <a:ext cx="1472145" cy="14721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54816D1-17E0-4E36-907D-1DF7AE6222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0899" y="5396789"/>
            <a:ext cx="2468698" cy="1592310"/>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a:extLst>
              <a:ext uri="{FF2B5EF4-FFF2-40B4-BE49-F238E27FC236}">
                <a16:creationId xmlns:a16="http://schemas.microsoft.com/office/drawing/2014/main" id="{59632147-ECA4-46D8-8AD9-F8F2D65AFC43}"/>
              </a:ext>
            </a:extLst>
          </p:cNvPr>
          <p:cNvSpPr>
            <a:spLocks noGrp="1"/>
          </p:cNvSpPr>
          <p:nvPr>
            <p:ph type="sldNum" sz="quarter" idx="12"/>
          </p:nvPr>
        </p:nvSpPr>
        <p:spPr/>
        <p:txBody>
          <a:bodyPr/>
          <a:lstStyle/>
          <a:p>
            <a:fld id="{8AFCF881-5D1D-4116-8D7B-C0CF914E6D11}" type="slidenum">
              <a:rPr kumimoji="1" lang="ja-JP" altLang="en-US" smtClean="0"/>
              <a:pPr/>
              <a:t>18</a:t>
            </a:fld>
            <a:endParaRPr kumimoji="1" lang="ja-JP" altLang="en-US"/>
          </a:p>
        </p:txBody>
      </p:sp>
    </p:spTree>
    <p:extLst>
      <p:ext uri="{BB962C8B-B14F-4D97-AF65-F5344CB8AC3E}">
        <p14:creationId xmlns:p14="http://schemas.microsoft.com/office/powerpoint/2010/main" val="23335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nodeType="withEffect">
                                  <p:stCondLst>
                                    <p:cond delay="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4791838C-1970-44DA-B445-DFF271C03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456" y="2063040"/>
            <a:ext cx="1380620" cy="147667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014D40D-43F4-432E-AA1D-D74CDB52C4F7}"/>
              </a:ext>
            </a:extLst>
          </p:cNvPr>
          <p:cNvSpPr txBox="1"/>
          <p:nvPr/>
        </p:nvSpPr>
        <p:spPr>
          <a:xfrm>
            <a:off x="225465" y="2129012"/>
            <a:ext cx="4565715" cy="1394212"/>
          </a:xfrm>
          <a:prstGeom prst="rect">
            <a:avLst/>
          </a:prstGeom>
          <a:solidFill>
            <a:sysClr val="window" lastClr="FFFFFF"/>
          </a:solidFill>
          <a:effectLst>
            <a:glow rad="127000">
              <a:srgbClr val="FF0000"/>
            </a:glow>
          </a:effectLst>
        </p:spPr>
        <p:txBody>
          <a:bodyPr wrap="square" lIns="0" rIns="0" rtlCol="0" anchor="ctr" anchorCtr="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cs typeface="+mn-cs"/>
              </a:rPr>
              <a:t>必要か不必要かお金の</a:t>
            </a:r>
            <a:endParaRPr kumimoji="0" lang="en-US" altLang="ja-JP" sz="32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cs typeface="+mn-cs"/>
              </a:rPr>
              <a:t>使い方を</a:t>
            </a:r>
            <a:r>
              <a:rPr kumimoji="0" lang="ja-JP" altLang="en-US" sz="54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決める</a:t>
            </a:r>
          </a:p>
        </p:txBody>
      </p:sp>
      <p:sp>
        <p:nvSpPr>
          <p:cNvPr id="9" name="テキスト ボックス 8">
            <a:extLst>
              <a:ext uri="{FF2B5EF4-FFF2-40B4-BE49-F238E27FC236}">
                <a16:creationId xmlns:a16="http://schemas.microsoft.com/office/drawing/2014/main" id="{EF89C624-53CB-484E-8FE3-BF0CF5F400FF}"/>
              </a:ext>
            </a:extLst>
          </p:cNvPr>
          <p:cNvSpPr txBox="1"/>
          <p:nvPr/>
        </p:nvSpPr>
        <p:spPr>
          <a:xfrm>
            <a:off x="237515" y="985751"/>
            <a:ext cx="7802701" cy="889907"/>
          </a:xfrm>
          <a:prstGeom prst="rect">
            <a:avLst/>
          </a:prstGeom>
          <a:solidFill>
            <a:srgbClr val="FFFF00"/>
          </a:solidFill>
          <a:effectLst>
            <a:glow rad="127000">
              <a:srgbClr val="FF0000"/>
            </a:glow>
          </a:effec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8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 </a:t>
            </a:r>
            <a:r>
              <a:rPr kumimoji="0" lang="ja-JP" altLang="en-US" sz="60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世の中</a:t>
            </a:r>
            <a:r>
              <a:rPr kumimoji="0" lang="ja-JP" altLang="en-US" sz="40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に対応できる力が必要</a:t>
            </a:r>
            <a:endParaRPr kumimoji="0" lang="ja-JP" altLang="en-US" sz="40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p:txBody>
      </p:sp>
      <p:sp>
        <p:nvSpPr>
          <p:cNvPr id="10" name="角丸四角形 28">
            <a:extLst>
              <a:ext uri="{FF2B5EF4-FFF2-40B4-BE49-F238E27FC236}">
                <a16:creationId xmlns:a16="http://schemas.microsoft.com/office/drawing/2014/main" id="{3E8C517A-A88F-4170-88A5-5BC8AB008CD0}"/>
              </a:ext>
            </a:extLst>
          </p:cNvPr>
          <p:cNvSpPr/>
          <p:nvPr/>
        </p:nvSpPr>
        <p:spPr>
          <a:xfrm>
            <a:off x="64956" y="106007"/>
            <a:ext cx="7615220" cy="763520"/>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お金と上手につきあうには？②</a:t>
            </a:r>
            <a:r>
              <a:rPr kumimoji="1" lang="ja-JP" altLang="en-US" sz="4000" b="0" i="0" u="none" strike="noStrike" kern="1200" cap="none" spc="0" normalizeH="0" baseline="0" noProof="0" dirty="0">
                <a:ln>
                  <a:noFill/>
                </a:ln>
                <a:solidFill>
                  <a:prstClr val="white"/>
                </a:solidFill>
                <a:effectLst/>
                <a:uLnTx/>
                <a:uFillTx/>
                <a:latin typeface="ＤＨＰ特太ゴシック体" pitchFamily="50" charset="-128"/>
                <a:ea typeface="ＤＨＰ特太ゴシック体" pitchFamily="50" charset="-128"/>
                <a:cs typeface="+mn-cs"/>
              </a:rPr>
              <a:t>　</a:t>
            </a:r>
          </a:p>
        </p:txBody>
      </p:sp>
      <p:sp>
        <p:nvSpPr>
          <p:cNvPr id="14" name="テキスト ボックス 13">
            <a:extLst>
              <a:ext uri="{FF2B5EF4-FFF2-40B4-BE49-F238E27FC236}">
                <a16:creationId xmlns:a16="http://schemas.microsoft.com/office/drawing/2014/main" id="{79D5A2C6-80CB-482C-9810-26363FF6173B}"/>
              </a:ext>
            </a:extLst>
          </p:cNvPr>
          <p:cNvSpPr txBox="1"/>
          <p:nvPr/>
        </p:nvSpPr>
        <p:spPr>
          <a:xfrm>
            <a:off x="237515" y="3737408"/>
            <a:ext cx="4565715" cy="1367054"/>
          </a:xfrm>
          <a:prstGeom prst="rect">
            <a:avLst/>
          </a:prstGeom>
          <a:solidFill>
            <a:sysClr val="window" lastClr="FFFFFF"/>
          </a:solidFill>
          <a:effectLst>
            <a:glow rad="127000">
              <a:srgbClr val="FF0000"/>
            </a:glow>
          </a:effectLst>
        </p:spPr>
        <p:txBody>
          <a:bodyPr wrap="square" lIns="0" r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54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衝動買い</a:t>
            </a:r>
            <a:r>
              <a:rPr kumimoji="0" lang="ja-JP" altLang="en-US" sz="36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など</a:t>
            </a:r>
            <a:endParaRPr kumimoji="0" lang="en-US" altLang="ja-JP" sz="36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0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感情をコントロールする</a:t>
            </a:r>
            <a:endParaRPr kumimoji="0" lang="ja-JP" altLang="en-US" sz="30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endParaRPr>
          </a:p>
        </p:txBody>
      </p:sp>
      <p:pic>
        <p:nvPicPr>
          <p:cNvPr id="2" name="図 1">
            <a:extLst>
              <a:ext uri="{FF2B5EF4-FFF2-40B4-BE49-F238E27FC236}">
                <a16:creationId xmlns:a16="http://schemas.microsoft.com/office/drawing/2014/main" id="{0CB559C7-40D6-429B-8977-D875C1CF458D}"/>
              </a:ext>
            </a:extLst>
          </p:cNvPr>
          <p:cNvPicPr>
            <a:picLocks noChangeAspect="1"/>
          </p:cNvPicPr>
          <p:nvPr/>
        </p:nvPicPr>
        <p:blipFill>
          <a:blip r:embed="rId4"/>
          <a:stretch>
            <a:fillRect/>
          </a:stretch>
        </p:blipFill>
        <p:spPr>
          <a:xfrm flipH="1">
            <a:off x="9155338" y="3225566"/>
            <a:ext cx="1275877" cy="1816194"/>
          </a:xfrm>
          <a:prstGeom prst="rect">
            <a:avLst/>
          </a:prstGeom>
        </p:spPr>
      </p:pic>
      <p:sp>
        <p:nvSpPr>
          <p:cNvPr id="11" name="テキスト ボックス 10">
            <a:extLst>
              <a:ext uri="{FF2B5EF4-FFF2-40B4-BE49-F238E27FC236}">
                <a16:creationId xmlns:a16="http://schemas.microsoft.com/office/drawing/2014/main" id="{D1FD96FB-1E29-474D-B242-EA932B2ED445}"/>
              </a:ext>
            </a:extLst>
          </p:cNvPr>
          <p:cNvSpPr txBox="1"/>
          <p:nvPr/>
        </p:nvSpPr>
        <p:spPr>
          <a:xfrm>
            <a:off x="220141" y="5327119"/>
            <a:ext cx="4565715" cy="1367055"/>
          </a:xfrm>
          <a:prstGeom prst="rect">
            <a:avLst/>
          </a:prstGeom>
          <a:solidFill>
            <a:sysClr val="window" lastClr="FFFFFF"/>
          </a:solidFill>
          <a:effectLst>
            <a:glow rad="127000">
              <a:srgbClr val="FF0000"/>
            </a:glow>
          </a:effectLst>
        </p:spPr>
        <p:txBody>
          <a:bodyPr wrap="square" lIns="0" r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54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誘い</a:t>
            </a:r>
            <a:r>
              <a:rPr kumimoji="0" lang="ja-JP" altLang="en-US" sz="40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や</a:t>
            </a:r>
            <a:r>
              <a:rPr kumimoji="0" lang="ja-JP" altLang="en-US" sz="54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依頼</a:t>
            </a:r>
            <a:r>
              <a:rPr kumimoji="0" lang="ja-JP" altLang="en-US" sz="36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に</a:t>
            </a:r>
            <a:endParaRPr kumimoji="0" lang="en-US" altLang="ja-JP" sz="36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ＮＯといえる</a:t>
            </a:r>
            <a:endParaRPr kumimoji="0" lang="ja-JP" altLang="en-US" sz="36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endParaRPr>
          </a:p>
        </p:txBody>
      </p:sp>
      <p:pic>
        <p:nvPicPr>
          <p:cNvPr id="4" name="図 3">
            <a:extLst>
              <a:ext uri="{FF2B5EF4-FFF2-40B4-BE49-F238E27FC236}">
                <a16:creationId xmlns:a16="http://schemas.microsoft.com/office/drawing/2014/main" id="{A5F3A476-5AF8-47C8-86FC-690E9E5A3791}"/>
              </a:ext>
            </a:extLst>
          </p:cNvPr>
          <p:cNvPicPr>
            <a:picLocks noChangeAspect="1"/>
          </p:cNvPicPr>
          <p:nvPr/>
        </p:nvPicPr>
        <p:blipFill>
          <a:blip r:embed="rId5"/>
          <a:stretch>
            <a:fillRect/>
          </a:stretch>
        </p:blipFill>
        <p:spPr>
          <a:xfrm>
            <a:off x="5277451" y="5189264"/>
            <a:ext cx="2441941" cy="1816194"/>
          </a:xfrm>
          <a:prstGeom prst="rect">
            <a:avLst/>
          </a:prstGeom>
        </p:spPr>
      </p:pic>
      <p:sp>
        <p:nvSpPr>
          <p:cNvPr id="15" name="吹き出し: 円形 14">
            <a:extLst>
              <a:ext uri="{FF2B5EF4-FFF2-40B4-BE49-F238E27FC236}">
                <a16:creationId xmlns:a16="http://schemas.microsoft.com/office/drawing/2014/main" id="{91857C31-578C-4EEA-8371-911D17E22EB8}"/>
              </a:ext>
            </a:extLst>
          </p:cNvPr>
          <p:cNvSpPr/>
          <p:nvPr/>
        </p:nvSpPr>
        <p:spPr>
          <a:xfrm>
            <a:off x="7280255" y="5119678"/>
            <a:ext cx="1519922" cy="908007"/>
          </a:xfrm>
          <a:prstGeom prst="wedgeEllipseCallout">
            <a:avLst>
              <a:gd name="adj1" fmla="val 52156"/>
              <a:gd name="adj2" fmla="val 539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また</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今度ね</a:t>
            </a:r>
          </a:p>
        </p:txBody>
      </p:sp>
      <p:pic>
        <p:nvPicPr>
          <p:cNvPr id="1026" name="Picture 2">
            <a:extLst>
              <a:ext uri="{FF2B5EF4-FFF2-40B4-BE49-F238E27FC236}">
                <a16:creationId xmlns:a16="http://schemas.microsoft.com/office/drawing/2014/main" id="{7CB67FDF-F765-424C-8422-582AB5E214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823105" y="3847968"/>
            <a:ext cx="1135722" cy="185074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7D1CDB34-CFA5-4491-9FE2-D79BA8518D90}"/>
              </a:ext>
            </a:extLst>
          </p:cNvPr>
          <p:cNvPicPr>
            <a:picLocks noChangeAspect="1"/>
          </p:cNvPicPr>
          <p:nvPr/>
        </p:nvPicPr>
        <p:blipFill>
          <a:blip r:embed="rId7"/>
          <a:stretch>
            <a:fillRect/>
          </a:stretch>
        </p:blipFill>
        <p:spPr>
          <a:xfrm>
            <a:off x="7994704" y="3360640"/>
            <a:ext cx="1380620" cy="1681120"/>
          </a:xfrm>
          <a:prstGeom prst="rect">
            <a:avLst/>
          </a:prstGeom>
        </p:spPr>
      </p:pic>
      <p:sp>
        <p:nvSpPr>
          <p:cNvPr id="16" name="吹き出し: 円形 15">
            <a:extLst>
              <a:ext uri="{FF2B5EF4-FFF2-40B4-BE49-F238E27FC236}">
                <a16:creationId xmlns:a16="http://schemas.microsoft.com/office/drawing/2014/main" id="{728158D7-7AD7-4762-A33D-1D88E99E1489}"/>
              </a:ext>
            </a:extLst>
          </p:cNvPr>
          <p:cNvSpPr/>
          <p:nvPr/>
        </p:nvSpPr>
        <p:spPr>
          <a:xfrm>
            <a:off x="7019389" y="4402696"/>
            <a:ext cx="1135722" cy="656029"/>
          </a:xfrm>
          <a:prstGeom prst="wedgeEllipseCallout">
            <a:avLst>
              <a:gd name="adj1" fmla="val 56641"/>
              <a:gd name="adj2" fmla="val -839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頂くわ</a:t>
            </a:r>
          </a:p>
        </p:txBody>
      </p:sp>
      <p:sp>
        <p:nvSpPr>
          <p:cNvPr id="17" name="吹き出し: 円形 16">
            <a:extLst>
              <a:ext uri="{FF2B5EF4-FFF2-40B4-BE49-F238E27FC236}">
                <a16:creationId xmlns:a16="http://schemas.microsoft.com/office/drawing/2014/main" id="{1617EEA5-9FEA-4CC4-BF89-3167F75814FD}"/>
              </a:ext>
            </a:extLst>
          </p:cNvPr>
          <p:cNvSpPr/>
          <p:nvPr/>
        </p:nvSpPr>
        <p:spPr>
          <a:xfrm>
            <a:off x="5990494" y="3556673"/>
            <a:ext cx="1728898" cy="819359"/>
          </a:xfrm>
          <a:prstGeom prst="wedgeEllipseCallout">
            <a:avLst>
              <a:gd name="adj1" fmla="val -67859"/>
              <a:gd name="adj2" fmla="val 189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お似合いですよ</a:t>
            </a:r>
          </a:p>
        </p:txBody>
      </p:sp>
      <p:sp>
        <p:nvSpPr>
          <p:cNvPr id="6" name="スライド番号プレースホルダー 5">
            <a:extLst>
              <a:ext uri="{FF2B5EF4-FFF2-40B4-BE49-F238E27FC236}">
                <a16:creationId xmlns:a16="http://schemas.microsoft.com/office/drawing/2014/main" id="{554E6483-D3BD-4991-8904-6DDF541A9B83}"/>
              </a:ext>
            </a:extLst>
          </p:cNvPr>
          <p:cNvSpPr>
            <a:spLocks noGrp="1"/>
          </p:cNvSpPr>
          <p:nvPr>
            <p:ph type="sldNum" sz="quarter" idx="12"/>
          </p:nvPr>
        </p:nvSpPr>
        <p:spPr/>
        <p:txBody>
          <a:bodyPr/>
          <a:lstStyle/>
          <a:p>
            <a:fld id="{8AFCF881-5D1D-4116-8D7B-C0CF914E6D11}" type="slidenum">
              <a:rPr kumimoji="1" lang="ja-JP" altLang="en-US" smtClean="0"/>
              <a:pPr/>
              <a:t>19</a:t>
            </a:fld>
            <a:endParaRPr kumimoji="1" lang="ja-JP" altLang="en-US"/>
          </a:p>
        </p:txBody>
      </p:sp>
      <p:pic>
        <p:nvPicPr>
          <p:cNvPr id="7" name="図 6">
            <a:extLst>
              <a:ext uri="{FF2B5EF4-FFF2-40B4-BE49-F238E27FC236}">
                <a16:creationId xmlns:a16="http://schemas.microsoft.com/office/drawing/2014/main" id="{1A82B6D5-1FBC-4A20-9D3B-603CC7E3C1B1}"/>
              </a:ext>
            </a:extLst>
          </p:cNvPr>
          <p:cNvPicPr>
            <a:picLocks noChangeAspect="1"/>
          </p:cNvPicPr>
          <p:nvPr/>
        </p:nvPicPr>
        <p:blipFill>
          <a:blip r:embed="rId8"/>
          <a:stretch>
            <a:fillRect/>
          </a:stretch>
        </p:blipFill>
        <p:spPr>
          <a:xfrm>
            <a:off x="5271345" y="2153302"/>
            <a:ext cx="1261149" cy="1417021"/>
          </a:xfrm>
          <a:prstGeom prst="rect">
            <a:avLst/>
          </a:prstGeom>
        </p:spPr>
      </p:pic>
      <p:pic>
        <p:nvPicPr>
          <p:cNvPr id="8" name="図 7">
            <a:extLst>
              <a:ext uri="{FF2B5EF4-FFF2-40B4-BE49-F238E27FC236}">
                <a16:creationId xmlns:a16="http://schemas.microsoft.com/office/drawing/2014/main" id="{F795BE8D-A808-4660-81BD-6FEB87194270}"/>
              </a:ext>
            </a:extLst>
          </p:cNvPr>
          <p:cNvPicPr>
            <a:picLocks noChangeAspect="1"/>
          </p:cNvPicPr>
          <p:nvPr/>
        </p:nvPicPr>
        <p:blipFill>
          <a:blip r:embed="rId9"/>
          <a:stretch>
            <a:fillRect/>
          </a:stretch>
        </p:blipFill>
        <p:spPr>
          <a:xfrm>
            <a:off x="8696981" y="5381384"/>
            <a:ext cx="990156" cy="1414508"/>
          </a:xfrm>
          <a:prstGeom prst="rect">
            <a:avLst/>
          </a:prstGeom>
        </p:spPr>
      </p:pic>
    </p:spTree>
    <p:extLst>
      <p:ext uri="{BB962C8B-B14F-4D97-AF65-F5344CB8AC3E}">
        <p14:creationId xmlns:p14="http://schemas.microsoft.com/office/powerpoint/2010/main" val="2880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4" grpId="0" animBg="1"/>
      <p:bldP spid="11"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DCC12AC3-3671-4041-8CB5-344C3E96F346}"/>
              </a:ext>
            </a:extLst>
          </p:cNvPr>
          <p:cNvSpPr txBox="1">
            <a:spLocks/>
          </p:cNvSpPr>
          <p:nvPr/>
        </p:nvSpPr>
        <p:spPr>
          <a:xfrm>
            <a:off x="119336" y="764704"/>
            <a:ext cx="9691246" cy="59046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defRPr/>
            </a:pPr>
            <a:br>
              <a:rPr lang="en-US" altLang="ja-JP" sz="4800" dirty="0">
                <a:solidFill>
                  <a:prstClr val="black"/>
                </a:solidFill>
                <a:latin typeface="ＤＦ平成明朝体W7" panose="02020709000000000000" pitchFamily="17" charset="-128"/>
                <a:ea typeface="ＤＦ平成明朝体W7" panose="02020709000000000000" pitchFamily="17" charset="-128"/>
              </a:rPr>
            </a:br>
            <a:endParaRPr lang="en-US" altLang="ja-JP" sz="3600" dirty="0">
              <a:solidFill>
                <a:prstClr val="black"/>
              </a:solidFill>
              <a:latin typeface="ＤＦ平成明朝体W7" panose="02020709000000000000" pitchFamily="17" charset="-128"/>
              <a:ea typeface="ＤＦ平成明朝体W7" panose="02020709000000000000" pitchFamily="17" charset="-128"/>
            </a:endParaRPr>
          </a:p>
          <a:p>
            <a:pPr algn="l">
              <a:defRPr/>
            </a:pPr>
            <a:r>
              <a:rPr lang="en-US" altLang="ja-JP" sz="1600" dirty="0">
                <a:solidFill>
                  <a:prstClr val="black"/>
                </a:solidFill>
                <a:latin typeface="ＤＦ平成明朝体W7" panose="02020709000000000000" pitchFamily="17" charset="-128"/>
                <a:ea typeface="ＤＦ平成明朝体W7" panose="02020709000000000000" pitchFamily="17" charset="-128"/>
              </a:rPr>
              <a:t> </a:t>
            </a:r>
          </a:p>
          <a:p>
            <a:pPr algn="l">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１</a:t>
            </a:r>
            <a:r>
              <a:rPr lang="en-US" altLang="ja-JP" sz="4000" dirty="0">
                <a:solidFill>
                  <a:prstClr val="black"/>
                </a:solidFill>
                <a:latin typeface="ＤＦ平成明朝体W7" panose="02020709000000000000" pitchFamily="17" charset="-128"/>
                <a:ea typeface="ＤＦ平成明朝体W7" panose="02020709000000000000" pitchFamily="17" charset="-128"/>
              </a:rPr>
              <a:t>,</a:t>
            </a:r>
            <a:r>
              <a:rPr lang="ja-JP" altLang="en-US" sz="6000" dirty="0">
                <a:solidFill>
                  <a:prstClr val="black"/>
                </a:solidFill>
                <a:latin typeface="ＤＦ平成明朝体W7" panose="02020709000000000000" pitchFamily="17" charset="-128"/>
                <a:ea typeface="ＤＦ平成明朝体W7" panose="02020709000000000000" pitchFamily="17" charset="-128"/>
              </a:rPr>
              <a:t>成年年齢</a:t>
            </a:r>
            <a:r>
              <a:rPr lang="ja-JP" altLang="en-US" sz="4000" dirty="0">
                <a:solidFill>
                  <a:prstClr val="black"/>
                </a:solidFill>
                <a:latin typeface="ＤＦ平成明朝体W7" panose="02020709000000000000" pitchFamily="17" charset="-128"/>
                <a:ea typeface="ＤＦ平成明朝体W7" panose="02020709000000000000" pitchFamily="17" charset="-128"/>
              </a:rPr>
              <a:t>と</a:t>
            </a:r>
            <a:r>
              <a:rPr lang="ja-JP" altLang="en-US" sz="6000" dirty="0">
                <a:solidFill>
                  <a:prstClr val="black"/>
                </a:solidFill>
                <a:latin typeface="ＤＦ平成明朝体W7" panose="02020709000000000000" pitchFamily="17" charset="-128"/>
                <a:ea typeface="ＤＦ平成明朝体W7" panose="02020709000000000000" pitchFamily="17" charset="-128"/>
              </a:rPr>
              <a:t>契約</a:t>
            </a:r>
            <a:r>
              <a:rPr lang="ja-JP" altLang="en-US" sz="4000" dirty="0">
                <a:solidFill>
                  <a:prstClr val="black"/>
                </a:solidFill>
                <a:latin typeface="ＤＦ平成明朝体W7" panose="02020709000000000000" pitchFamily="17" charset="-128"/>
                <a:ea typeface="ＤＦ平成明朝体W7" panose="02020709000000000000" pitchFamily="17" charset="-128"/>
              </a:rPr>
              <a:t>について</a:t>
            </a:r>
            <a:endParaRPr lang="en-US" altLang="ja-JP" sz="4000" dirty="0">
              <a:solidFill>
                <a:prstClr val="black"/>
              </a:solidFill>
              <a:latin typeface="ＤＦ平成明朝体W7" panose="02020709000000000000" pitchFamily="17" charset="-128"/>
              <a:ea typeface="ＤＦ平成明朝体W7" panose="02020709000000000000" pitchFamily="17" charset="-128"/>
            </a:endParaRPr>
          </a:p>
          <a:p>
            <a:pPr algn="l">
              <a:defRPr/>
            </a:pPr>
            <a:endParaRPr lang="en-US" altLang="ja-JP" sz="1600" dirty="0">
              <a:solidFill>
                <a:prstClr val="black"/>
              </a:solidFill>
              <a:latin typeface="ＤＦ平成明朝体W7" panose="02020709000000000000" pitchFamily="17" charset="-128"/>
              <a:ea typeface="ＤＦ平成明朝体W7" panose="02020709000000000000" pitchFamily="17" charset="-128"/>
            </a:endParaRPr>
          </a:p>
          <a:p>
            <a:pPr algn="l">
              <a:defRPr/>
            </a:pPr>
            <a:r>
              <a:rPr lang="en-US" altLang="ja-JP" sz="1600" dirty="0">
                <a:solidFill>
                  <a:prstClr val="black"/>
                </a:solidFill>
                <a:latin typeface="ＤＦ平成明朝体W7" panose="02020709000000000000" pitchFamily="17" charset="-128"/>
                <a:ea typeface="ＤＦ平成明朝体W7" panose="02020709000000000000" pitchFamily="17" charset="-128"/>
              </a:rPr>
              <a:t> </a:t>
            </a:r>
          </a:p>
          <a:p>
            <a:pPr algn="l">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２</a:t>
            </a:r>
            <a:r>
              <a:rPr lang="en-US" altLang="ja-JP" sz="4000" dirty="0">
                <a:solidFill>
                  <a:prstClr val="black"/>
                </a:solidFill>
                <a:latin typeface="ＤＦ平成明朝体W7" panose="02020709000000000000" pitchFamily="17" charset="-128"/>
                <a:ea typeface="ＤＦ平成明朝体W7" panose="02020709000000000000" pitchFamily="17" charset="-128"/>
              </a:rPr>
              <a:t>,</a:t>
            </a:r>
            <a:r>
              <a:rPr lang="en-US" altLang="ja-JP" sz="6000" dirty="0">
                <a:solidFill>
                  <a:prstClr val="black"/>
                </a:solidFill>
                <a:latin typeface="ＤＦ平成明朝体W7" panose="02020709000000000000" pitchFamily="17" charset="-128"/>
                <a:ea typeface="ＤＦ平成明朝体W7" panose="02020709000000000000" pitchFamily="17" charset="-128"/>
              </a:rPr>
              <a:t>18</a:t>
            </a:r>
            <a:r>
              <a:rPr lang="ja-JP" altLang="en-US" sz="6000" dirty="0">
                <a:solidFill>
                  <a:prstClr val="black"/>
                </a:solidFill>
                <a:latin typeface="ＤＦ平成明朝体W7" panose="02020709000000000000" pitchFamily="17" charset="-128"/>
                <a:ea typeface="ＤＦ平成明朝体W7" panose="02020709000000000000" pitchFamily="17" charset="-128"/>
              </a:rPr>
              <a:t>歳から</a:t>
            </a:r>
            <a:r>
              <a:rPr lang="ja-JP" altLang="en-US" sz="4000" dirty="0">
                <a:solidFill>
                  <a:prstClr val="black"/>
                </a:solidFill>
                <a:latin typeface="ＤＦ平成明朝体W7" panose="02020709000000000000" pitchFamily="17" charset="-128"/>
                <a:ea typeface="ＤＦ平成明朝体W7" panose="02020709000000000000" pitchFamily="17" charset="-128"/>
              </a:rPr>
              <a:t>の消費生活</a:t>
            </a:r>
            <a:endParaRPr lang="en-US" altLang="ja-JP" sz="4000" dirty="0">
              <a:solidFill>
                <a:prstClr val="black"/>
              </a:solidFill>
              <a:latin typeface="ＤＦ平成明朝体W7" panose="02020709000000000000" pitchFamily="17" charset="-128"/>
              <a:ea typeface="ＤＦ平成明朝体W7" panose="02020709000000000000" pitchFamily="17" charset="-128"/>
            </a:endParaRPr>
          </a:p>
          <a:p>
            <a:pPr algn="l">
              <a:defRPr/>
            </a:pPr>
            <a:r>
              <a:rPr lang="en-US" altLang="ja-JP" sz="1600" dirty="0">
                <a:solidFill>
                  <a:prstClr val="black"/>
                </a:solidFill>
                <a:latin typeface="ＤＦ平成明朝体W7" panose="02020709000000000000" pitchFamily="17" charset="-128"/>
                <a:ea typeface="ＤＦ平成明朝体W7" panose="02020709000000000000" pitchFamily="17" charset="-128"/>
              </a:rPr>
              <a:t> </a:t>
            </a:r>
          </a:p>
          <a:p>
            <a:pPr algn="l">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３</a:t>
            </a:r>
            <a:r>
              <a:rPr lang="en-US" altLang="ja-JP" sz="4000" dirty="0">
                <a:solidFill>
                  <a:prstClr val="black"/>
                </a:solidFill>
                <a:latin typeface="ＤＦ平成明朝体W7" panose="02020709000000000000" pitchFamily="17" charset="-128"/>
                <a:ea typeface="ＤＦ平成明朝体W7" panose="02020709000000000000" pitchFamily="17" charset="-128"/>
              </a:rPr>
              <a:t>,</a:t>
            </a:r>
            <a:r>
              <a:rPr lang="ja-JP" altLang="en-US" sz="4000" dirty="0">
                <a:solidFill>
                  <a:prstClr val="black"/>
                </a:solidFill>
                <a:latin typeface="ＤＦ平成明朝体W7" panose="02020709000000000000" pitchFamily="17" charset="-128"/>
                <a:ea typeface="ＤＦ平成明朝体W7" panose="02020709000000000000" pitchFamily="17" charset="-128"/>
              </a:rPr>
              <a:t>実際の消費者</a:t>
            </a:r>
            <a:r>
              <a:rPr lang="ja-JP" altLang="en-US" sz="6000" dirty="0">
                <a:solidFill>
                  <a:prstClr val="black"/>
                </a:solidFill>
                <a:latin typeface="ＤＦ平成明朝体W7" panose="02020709000000000000" pitchFamily="17" charset="-128"/>
                <a:ea typeface="ＤＦ平成明朝体W7" panose="02020709000000000000" pitchFamily="17" charset="-128"/>
              </a:rPr>
              <a:t>トラブル事例</a:t>
            </a:r>
            <a:r>
              <a:rPr lang="ja-JP" altLang="en-US" sz="3200" dirty="0">
                <a:solidFill>
                  <a:prstClr val="black"/>
                </a:solidFill>
                <a:latin typeface="ＤＦ平成明朝体W7" panose="02020709000000000000" pitchFamily="17" charset="-128"/>
                <a:ea typeface="ＤＦ平成明朝体W7" panose="02020709000000000000" pitchFamily="17" charset="-128"/>
              </a:rPr>
              <a:t>から</a:t>
            </a:r>
            <a:endParaRPr lang="en-US" altLang="ja-JP" sz="3200" dirty="0">
              <a:solidFill>
                <a:prstClr val="black"/>
              </a:solidFill>
              <a:latin typeface="ＤＦ平成明朝体W7" panose="02020709000000000000" pitchFamily="17" charset="-128"/>
              <a:ea typeface="ＤＦ平成明朝体W7" panose="02020709000000000000" pitchFamily="17" charset="-128"/>
            </a:endParaRPr>
          </a:p>
          <a:p>
            <a:pPr algn="l">
              <a:defRPr/>
            </a:pPr>
            <a:r>
              <a:rPr lang="en-US" altLang="ja-JP" sz="1600" dirty="0">
                <a:solidFill>
                  <a:prstClr val="black"/>
                </a:solidFill>
                <a:latin typeface="ＤＦ平成明朝体W7" panose="02020709000000000000" pitchFamily="17" charset="-128"/>
                <a:ea typeface="ＤＦ平成明朝体W7" panose="02020709000000000000" pitchFamily="17" charset="-128"/>
              </a:rPr>
              <a:t>  </a:t>
            </a:r>
          </a:p>
          <a:p>
            <a:pPr algn="l">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４</a:t>
            </a:r>
            <a:r>
              <a:rPr lang="en-US" altLang="ja-JP" sz="4000" dirty="0">
                <a:solidFill>
                  <a:prstClr val="black"/>
                </a:solidFill>
                <a:latin typeface="ＤＦ平成明朝体W7" panose="02020709000000000000" pitchFamily="17" charset="-128"/>
                <a:ea typeface="ＤＦ平成明朝体W7" panose="02020709000000000000" pitchFamily="17" charset="-128"/>
              </a:rPr>
              <a:t>,</a:t>
            </a:r>
            <a:r>
              <a:rPr lang="ja-JP" altLang="en-US" sz="4000" dirty="0">
                <a:solidFill>
                  <a:prstClr val="black"/>
                </a:solidFill>
                <a:latin typeface="ＤＦ平成明朝体W7" panose="02020709000000000000" pitchFamily="17" charset="-128"/>
                <a:ea typeface="ＤＦ平成明朝体W7" panose="02020709000000000000" pitchFamily="17" charset="-128"/>
              </a:rPr>
              <a:t>消費者トラブルを</a:t>
            </a:r>
            <a:r>
              <a:rPr lang="ja-JP" altLang="en-US" sz="6000" dirty="0">
                <a:solidFill>
                  <a:prstClr val="black"/>
                </a:solidFill>
                <a:latin typeface="ＤＦ平成明朝体W7" panose="02020709000000000000" pitchFamily="17" charset="-128"/>
                <a:ea typeface="ＤＦ平成明朝体W7" panose="02020709000000000000" pitchFamily="17" charset="-128"/>
              </a:rPr>
              <a:t>防ぐために</a:t>
            </a:r>
            <a:endParaRPr lang="en-US" altLang="ja-JP" sz="6000" dirty="0">
              <a:solidFill>
                <a:prstClr val="black"/>
              </a:solidFill>
              <a:latin typeface="ＤＦ平成明朝体W7" panose="02020709000000000000" pitchFamily="17" charset="-128"/>
              <a:ea typeface="ＤＦ平成明朝体W7" panose="02020709000000000000" pitchFamily="17" charset="-128"/>
            </a:endParaRPr>
          </a:p>
          <a:p>
            <a:pPr algn="l">
              <a:defRPr/>
            </a:pPr>
            <a:endParaRPr lang="ja-JP" altLang="en-US" sz="4800" dirty="0">
              <a:solidFill>
                <a:prstClr val="black"/>
              </a:solidFill>
              <a:latin typeface="ＤＦ平成明朝体W7" panose="02020709000000000000" pitchFamily="17" charset="-128"/>
              <a:ea typeface="ＤＦ平成明朝体W7" panose="02020709000000000000" pitchFamily="17" charset="-128"/>
            </a:endParaRPr>
          </a:p>
        </p:txBody>
      </p:sp>
      <p:sp>
        <p:nvSpPr>
          <p:cNvPr id="3" name="四角形: 角を丸くする 2">
            <a:extLst>
              <a:ext uri="{FF2B5EF4-FFF2-40B4-BE49-F238E27FC236}">
                <a16:creationId xmlns:a16="http://schemas.microsoft.com/office/drawing/2014/main" id="{5774B546-4FAC-4A81-8591-AE38F9E6C7A3}"/>
              </a:ext>
            </a:extLst>
          </p:cNvPr>
          <p:cNvSpPr/>
          <p:nvPr/>
        </p:nvSpPr>
        <p:spPr>
          <a:xfrm>
            <a:off x="119336" y="1700808"/>
            <a:ext cx="8208912" cy="914400"/>
          </a:xfrm>
          <a:prstGeom prst="roundRect">
            <a:avLst/>
          </a:prstGeom>
          <a:solidFill>
            <a:srgbClr val="00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0A47A1B8-8257-4291-8F7F-29B8C614F0EB}"/>
              </a:ext>
            </a:extLst>
          </p:cNvPr>
          <p:cNvSpPr>
            <a:spLocks noGrp="1"/>
          </p:cNvSpPr>
          <p:nvPr>
            <p:ph type="sldNum" sz="quarter" idx="12"/>
          </p:nvPr>
        </p:nvSpPr>
        <p:spPr/>
        <p:txBody>
          <a:bodyPr/>
          <a:lstStyle/>
          <a:p>
            <a:fld id="{D09AAFBC-A325-4BD7-AF1F-80564E3AB2E7}" type="slidenum">
              <a:rPr kumimoji="1" lang="ja-JP" altLang="en-US" smtClean="0"/>
              <a:t>2</a:t>
            </a:fld>
            <a:endParaRPr kumimoji="1" lang="ja-JP" altLang="en-US"/>
          </a:p>
        </p:txBody>
      </p:sp>
    </p:spTree>
    <p:extLst>
      <p:ext uri="{BB962C8B-B14F-4D97-AF65-F5344CB8AC3E}">
        <p14:creationId xmlns:p14="http://schemas.microsoft.com/office/powerpoint/2010/main" val="3325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75000">
              <a:schemeClr val="bg1"/>
            </a:gs>
            <a:gs pos="85000">
              <a:srgbClr val="FFFF00"/>
            </a:gs>
            <a:gs pos="100000">
              <a:srgbClr val="FF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2" name="角丸四角形 21"/>
          <p:cNvSpPr/>
          <p:nvPr/>
        </p:nvSpPr>
        <p:spPr>
          <a:xfrm>
            <a:off x="1671334" y="4585990"/>
            <a:ext cx="8380616" cy="2223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prstClr val="black"/>
                </a:solidFill>
                <a:latin typeface="ＤＨＰ平成明朝体W7" panose="02020700000000000000" pitchFamily="18" charset="-128"/>
                <a:ea typeface="ＤＨＰ平成明朝体W7" panose="02020700000000000000" pitchFamily="18" charset="-128"/>
              </a:rPr>
              <a:t>クーリング・オフでは契約書面が</a:t>
            </a:r>
            <a:endParaRPr lang="en-US" altLang="ja-JP" sz="3600" dirty="0">
              <a:solidFill>
                <a:prstClr val="black"/>
              </a:solidFill>
              <a:latin typeface="ＤＨＰ平成明朝体W7" panose="02020700000000000000" pitchFamily="18" charset="-128"/>
              <a:ea typeface="ＤＨＰ平成明朝体W7" panose="02020700000000000000" pitchFamily="18" charset="-128"/>
            </a:endParaRPr>
          </a:p>
          <a:p>
            <a:r>
              <a:rPr lang="ja-JP" altLang="en-US" sz="4800" dirty="0">
                <a:solidFill>
                  <a:srgbClr val="FF0000"/>
                </a:solidFill>
                <a:latin typeface="ＤＨＰ平成明朝体W7" panose="02020700000000000000" pitchFamily="18" charset="-128"/>
                <a:ea typeface="ＤＨＰ平成明朝体W7" panose="02020700000000000000" pitchFamily="18" charset="-128"/>
              </a:rPr>
              <a:t>到着してからの日数</a:t>
            </a:r>
            <a:r>
              <a:rPr lang="ja-JP" altLang="en-US" sz="3600" dirty="0">
                <a:solidFill>
                  <a:prstClr val="black"/>
                </a:solidFill>
                <a:latin typeface="ＤＨＰ平成明朝体W7" panose="02020700000000000000" pitchFamily="18" charset="-128"/>
                <a:ea typeface="ＤＨＰ平成明朝体W7" panose="02020700000000000000" pitchFamily="18" charset="-128"/>
              </a:rPr>
              <a:t>が大切です</a:t>
            </a:r>
            <a:endParaRPr lang="en-US" altLang="ja-JP" sz="3600" dirty="0">
              <a:solidFill>
                <a:prstClr val="black"/>
              </a:solidFill>
              <a:latin typeface="ＤＨＰ平成明朝体W7" panose="02020700000000000000" pitchFamily="18" charset="-128"/>
              <a:ea typeface="ＤＨＰ平成明朝体W7" panose="02020700000000000000" pitchFamily="18" charset="-128"/>
            </a:endParaRPr>
          </a:p>
          <a:p>
            <a:r>
              <a:rPr lang="en-US" altLang="ja-JP" sz="3600" dirty="0">
                <a:solidFill>
                  <a:prstClr val="black"/>
                </a:solidFill>
                <a:latin typeface="ＤＨＰ平成明朝体W7" panose="02020700000000000000" pitchFamily="18" charset="-128"/>
                <a:ea typeface="ＤＨＰ平成明朝体W7" panose="02020700000000000000" pitchFamily="18" charset="-128"/>
              </a:rPr>
              <a:t>｢</a:t>
            </a:r>
            <a:r>
              <a:rPr lang="ja-JP" altLang="en-US" sz="3600" dirty="0">
                <a:solidFill>
                  <a:prstClr val="black"/>
                </a:solidFill>
                <a:latin typeface="ＤＨＰ平成明朝体W7" panose="02020700000000000000" pitchFamily="18" charset="-128"/>
                <a:ea typeface="ＤＨＰ平成明朝体W7" panose="02020700000000000000" pitchFamily="18" charset="-128"/>
              </a:rPr>
              <a:t>見ていない</a:t>
            </a:r>
            <a:r>
              <a:rPr lang="en-US" altLang="ja-JP" sz="3600" dirty="0">
                <a:solidFill>
                  <a:prstClr val="black"/>
                </a:solidFill>
                <a:latin typeface="ＤＨＰ平成明朝体W7" panose="02020700000000000000" pitchFamily="18" charset="-128"/>
                <a:ea typeface="ＤＨＰ平成明朝体W7" panose="02020700000000000000" pitchFamily="18" charset="-128"/>
              </a:rPr>
              <a:t>｣</a:t>
            </a:r>
            <a:r>
              <a:rPr lang="ja-JP" altLang="en-US" sz="3600" dirty="0">
                <a:solidFill>
                  <a:prstClr val="black"/>
                </a:solidFill>
                <a:latin typeface="ＤＨＰ平成明朝体W7" panose="02020700000000000000" pitchFamily="18" charset="-128"/>
                <a:ea typeface="ＤＨＰ平成明朝体W7" panose="02020700000000000000" pitchFamily="18" charset="-128"/>
              </a:rPr>
              <a:t>と過ぎてしまいます</a:t>
            </a:r>
          </a:p>
        </p:txBody>
      </p:sp>
      <p:sp>
        <p:nvSpPr>
          <p:cNvPr id="16" name="角丸四角形 15"/>
          <p:cNvSpPr/>
          <p:nvPr/>
        </p:nvSpPr>
        <p:spPr>
          <a:xfrm>
            <a:off x="4889267" y="1903636"/>
            <a:ext cx="3096344" cy="1238931"/>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b="1" dirty="0">
                <a:solidFill>
                  <a:srgbClr val="FF0000"/>
                </a:solidFill>
                <a:latin typeface="ＤＨＰ平成明朝体W7" panose="02020700000000000000" pitchFamily="18" charset="-128"/>
                <a:ea typeface="ＤＨＰ平成明朝体W7" panose="02020700000000000000" pitchFamily="18" charset="-128"/>
              </a:rPr>
              <a:t>開ける</a:t>
            </a:r>
          </a:p>
        </p:txBody>
      </p:sp>
      <p:sp>
        <p:nvSpPr>
          <p:cNvPr id="8" name="テキスト ボックス 7"/>
          <p:cNvSpPr txBox="1"/>
          <p:nvPr/>
        </p:nvSpPr>
        <p:spPr>
          <a:xfrm>
            <a:off x="1643500" y="2137972"/>
            <a:ext cx="3644910" cy="830997"/>
          </a:xfrm>
          <a:prstGeom prst="rect">
            <a:avLst/>
          </a:prstGeom>
          <a:noFill/>
        </p:spPr>
        <p:txBody>
          <a:bodyPr wrap="square" rtlCol="0">
            <a:spAutoFit/>
          </a:bodyPr>
          <a:lstStyle/>
          <a:p>
            <a:r>
              <a:rPr lang="ja-JP" altLang="en-US" sz="4800" dirty="0">
                <a:solidFill>
                  <a:prstClr val="black"/>
                </a:solidFill>
                <a:latin typeface="ＤＨＰ平成明朝体W7" panose="02020700000000000000" pitchFamily="18" charset="-128"/>
                <a:ea typeface="ＤＨＰ平成明朝体W7" panose="02020700000000000000" pitchFamily="18" charset="-128"/>
              </a:rPr>
              <a:t>郵便受けは</a:t>
            </a:r>
          </a:p>
        </p:txBody>
      </p:sp>
      <p:sp>
        <p:nvSpPr>
          <p:cNvPr id="9" name="テキスト ボックス 8"/>
          <p:cNvSpPr txBox="1"/>
          <p:nvPr/>
        </p:nvSpPr>
        <p:spPr>
          <a:xfrm>
            <a:off x="2207319" y="3479245"/>
            <a:ext cx="2681948" cy="830997"/>
          </a:xfrm>
          <a:prstGeom prst="rect">
            <a:avLst/>
          </a:prstGeom>
          <a:noFill/>
        </p:spPr>
        <p:txBody>
          <a:bodyPr wrap="square" rtlCol="0">
            <a:spAutoFit/>
          </a:bodyPr>
          <a:lstStyle/>
          <a:p>
            <a:r>
              <a:rPr lang="ja-JP" altLang="en-US" sz="4800" dirty="0">
                <a:solidFill>
                  <a:prstClr val="black"/>
                </a:solidFill>
                <a:latin typeface="ＤＨＰ平成明朝体W7" panose="02020700000000000000" pitchFamily="18" charset="-128"/>
                <a:ea typeface="ＤＨＰ平成明朝体W7" panose="02020700000000000000" pitchFamily="18" charset="-128"/>
              </a:rPr>
              <a:t>郵便物も</a:t>
            </a:r>
          </a:p>
        </p:txBody>
      </p:sp>
      <p:sp>
        <p:nvSpPr>
          <p:cNvPr id="28" name="角丸四角形 15">
            <a:extLst>
              <a:ext uri="{FF2B5EF4-FFF2-40B4-BE49-F238E27FC236}">
                <a16:creationId xmlns:a16="http://schemas.microsoft.com/office/drawing/2014/main" id="{C2176636-A4BE-4C8E-BB06-065FA413FB34}"/>
              </a:ext>
            </a:extLst>
          </p:cNvPr>
          <p:cNvSpPr/>
          <p:nvPr/>
        </p:nvSpPr>
        <p:spPr>
          <a:xfrm>
            <a:off x="4889267" y="3296719"/>
            <a:ext cx="3096344" cy="1238931"/>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b="1" dirty="0">
                <a:solidFill>
                  <a:srgbClr val="FF0000"/>
                </a:solidFill>
                <a:latin typeface="ＤＨＰ平成明朝体W7" panose="02020700000000000000" pitchFamily="18" charset="-128"/>
                <a:ea typeface="ＤＨＰ平成明朝体W7" panose="02020700000000000000" pitchFamily="18" charset="-128"/>
              </a:rPr>
              <a:t>開ける</a:t>
            </a:r>
          </a:p>
        </p:txBody>
      </p:sp>
      <p:sp>
        <p:nvSpPr>
          <p:cNvPr id="11" name="テキスト ボックス 10">
            <a:extLst>
              <a:ext uri="{FF2B5EF4-FFF2-40B4-BE49-F238E27FC236}">
                <a16:creationId xmlns:a16="http://schemas.microsoft.com/office/drawing/2014/main" id="{6B4C0C21-2249-4251-9884-7720C9EA3887}"/>
              </a:ext>
            </a:extLst>
          </p:cNvPr>
          <p:cNvSpPr txBox="1"/>
          <p:nvPr/>
        </p:nvSpPr>
        <p:spPr>
          <a:xfrm>
            <a:off x="2504197" y="1200988"/>
            <a:ext cx="5568425" cy="461665"/>
          </a:xfrm>
          <a:prstGeom prst="rect">
            <a:avLst/>
          </a:prstGeom>
          <a:noFill/>
        </p:spPr>
        <p:txBody>
          <a:bodyPr wrap="square" rtlCol="0">
            <a:spAutoFit/>
          </a:bodyPr>
          <a:lstStyle/>
          <a:p>
            <a:r>
              <a:rPr lang="ja-JP" altLang="en-US" sz="2400" dirty="0">
                <a:solidFill>
                  <a:prstClr val="black"/>
                </a:solidFill>
                <a:latin typeface="游ゴシック" panose="020F0502020204030204"/>
                <a:ea typeface="游ゴシック" panose="020B0400000000000000" pitchFamily="50" charset="-128"/>
              </a:rPr>
              <a:t>消費生活相談員からの一言アドバイス</a:t>
            </a:r>
          </a:p>
        </p:txBody>
      </p:sp>
      <p:pic>
        <p:nvPicPr>
          <p:cNvPr id="3" name="図 2">
            <a:extLst>
              <a:ext uri="{FF2B5EF4-FFF2-40B4-BE49-F238E27FC236}">
                <a16:creationId xmlns:a16="http://schemas.microsoft.com/office/drawing/2014/main" id="{F6668001-0111-4E2C-9416-869565ACD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93" y="1791195"/>
            <a:ext cx="1527998" cy="1412301"/>
          </a:xfrm>
          <a:prstGeom prst="rect">
            <a:avLst/>
          </a:prstGeom>
        </p:spPr>
      </p:pic>
      <p:pic>
        <p:nvPicPr>
          <p:cNvPr id="5" name="図 4">
            <a:extLst>
              <a:ext uri="{FF2B5EF4-FFF2-40B4-BE49-F238E27FC236}">
                <a16:creationId xmlns:a16="http://schemas.microsoft.com/office/drawing/2014/main" id="{5F8DCE8C-C0E6-4B16-8688-915613C95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941" y="3279523"/>
            <a:ext cx="1197118" cy="1238931"/>
          </a:xfrm>
          <a:prstGeom prst="rect">
            <a:avLst/>
          </a:prstGeom>
        </p:spPr>
      </p:pic>
      <p:pic>
        <p:nvPicPr>
          <p:cNvPr id="13" name="図 12">
            <a:extLst>
              <a:ext uri="{FF2B5EF4-FFF2-40B4-BE49-F238E27FC236}">
                <a16:creationId xmlns:a16="http://schemas.microsoft.com/office/drawing/2014/main" id="{BD974E96-4DB4-469A-9223-9C259CA39D0D}"/>
              </a:ext>
            </a:extLst>
          </p:cNvPr>
          <p:cNvPicPr>
            <a:picLocks noChangeAspect="1"/>
          </p:cNvPicPr>
          <p:nvPr/>
        </p:nvPicPr>
        <p:blipFill>
          <a:blip r:embed="rId5"/>
          <a:stretch>
            <a:fillRect/>
          </a:stretch>
        </p:blipFill>
        <p:spPr>
          <a:xfrm>
            <a:off x="8450916" y="2890191"/>
            <a:ext cx="2181903" cy="2387854"/>
          </a:xfrm>
          <a:prstGeom prst="rect">
            <a:avLst/>
          </a:prstGeom>
        </p:spPr>
      </p:pic>
      <p:sp>
        <p:nvSpPr>
          <p:cNvPr id="14" name="角丸四角形 28">
            <a:extLst>
              <a:ext uri="{FF2B5EF4-FFF2-40B4-BE49-F238E27FC236}">
                <a16:creationId xmlns:a16="http://schemas.microsoft.com/office/drawing/2014/main" id="{7976AC74-7D35-4001-8B76-702E284F519F}"/>
              </a:ext>
            </a:extLst>
          </p:cNvPr>
          <p:cNvSpPr/>
          <p:nvPr/>
        </p:nvSpPr>
        <p:spPr>
          <a:xfrm>
            <a:off x="141993" y="199929"/>
            <a:ext cx="8380616" cy="895773"/>
          </a:xfrm>
          <a:prstGeom prst="roundRect">
            <a:avLst>
              <a:gd name="adj" fmla="val 50000"/>
            </a:avLst>
          </a:prstGeom>
          <a:solidFill>
            <a:srgbClr val="0000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一人暮らしで気をつけること</a:t>
            </a:r>
            <a:r>
              <a:rPr kumimoji="0" lang="ja-JP" altLang="en-US" sz="4800" b="0" i="0" u="none" strike="noStrike" kern="0" cap="none" spc="0" normalizeH="0" baseline="0" noProof="0" dirty="0">
                <a:ln>
                  <a:noFill/>
                </a:ln>
                <a:solidFill>
                  <a:prstClr val="white"/>
                </a:solidFill>
                <a:effectLst/>
                <a:uLnTx/>
                <a:uFillTx/>
                <a:latin typeface="ＤＨＰ特太ゴシック体" pitchFamily="50" charset="-128"/>
                <a:ea typeface="ＤＨＰ特太ゴシック体" pitchFamily="50" charset="-128"/>
                <a:cs typeface="+mn-cs"/>
              </a:rPr>
              <a:t>　</a:t>
            </a:r>
          </a:p>
        </p:txBody>
      </p:sp>
      <p:sp>
        <p:nvSpPr>
          <p:cNvPr id="2" name="スライド番号プレースホルダー 1">
            <a:extLst>
              <a:ext uri="{FF2B5EF4-FFF2-40B4-BE49-F238E27FC236}">
                <a16:creationId xmlns:a16="http://schemas.microsoft.com/office/drawing/2014/main" id="{C1DD1FA7-AE7E-45E4-82C5-D374DFD26871}"/>
              </a:ext>
            </a:extLst>
          </p:cNvPr>
          <p:cNvSpPr>
            <a:spLocks noGrp="1"/>
          </p:cNvSpPr>
          <p:nvPr>
            <p:ph type="sldNum" sz="quarter" idx="12"/>
          </p:nvPr>
        </p:nvSpPr>
        <p:spPr/>
        <p:txBody>
          <a:bodyPr/>
          <a:lstStyle/>
          <a:p>
            <a:fld id="{A5870C6A-A9FA-46D0-8325-72B81E8CBEA0}" type="slidenum">
              <a:rPr kumimoji="1" lang="ja-JP" altLang="en-US" smtClean="0"/>
              <a:pPr/>
              <a:t>20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85000">
              <a:srgbClr val="FFFF00"/>
            </a:gs>
            <a:gs pos="100000">
              <a:srgbClr val="FF0000"/>
            </a:gs>
          </a:gsLst>
          <a:path path="circle">
            <a:fillToRect l="50000" t="50000" r="50000" b="50000"/>
          </a:path>
        </a:gradFill>
        <a:effectLst/>
      </p:bgPr>
    </p:bg>
    <p:spTree>
      <p:nvGrpSpPr>
        <p:cNvPr id="1" name=""/>
        <p:cNvGrpSpPr/>
        <p:nvPr/>
      </p:nvGrpSpPr>
      <p:grpSpPr>
        <a:xfrm>
          <a:off x="0" y="0"/>
          <a:ext cx="0" cy="0"/>
          <a:chOff x="0" y="0"/>
          <a:chExt cx="0" cy="0"/>
        </a:xfrm>
      </p:grpSpPr>
      <p:sp>
        <p:nvSpPr>
          <p:cNvPr id="23" name="角丸四角形 22"/>
          <p:cNvSpPr/>
          <p:nvPr/>
        </p:nvSpPr>
        <p:spPr>
          <a:xfrm>
            <a:off x="1487488" y="3895978"/>
            <a:ext cx="10888788" cy="8329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dirty="0">
                <a:solidFill>
                  <a:prstClr val="black"/>
                </a:solidFill>
                <a:latin typeface="ＤＨＰ平成明朝体W7" panose="02020700000000000000" pitchFamily="18" charset="-128"/>
                <a:ea typeface="ＤＨＰ平成明朝体W7" panose="02020700000000000000" pitchFamily="18" charset="-128"/>
              </a:rPr>
              <a:t>強引な訪問業者がいるかもしれません。</a:t>
            </a:r>
            <a:endParaRPr lang="en-US" altLang="ja-JP" sz="400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19" name="角丸四角形 18"/>
          <p:cNvSpPr/>
          <p:nvPr/>
        </p:nvSpPr>
        <p:spPr>
          <a:xfrm>
            <a:off x="3432081" y="2519037"/>
            <a:ext cx="4382870" cy="115085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b="1" dirty="0">
                <a:solidFill>
                  <a:srgbClr val="FF0000"/>
                </a:solidFill>
                <a:latin typeface="ＤＨＰ平成明朝体W7" panose="02020700000000000000" pitchFamily="18" charset="-128"/>
                <a:ea typeface="ＤＨＰ平成明朝体W7" panose="02020700000000000000" pitchFamily="18" charset="-128"/>
              </a:rPr>
              <a:t>開けるな！</a:t>
            </a:r>
          </a:p>
        </p:txBody>
      </p:sp>
      <p:sp>
        <p:nvSpPr>
          <p:cNvPr id="10" name="テキスト ボックス 9"/>
          <p:cNvSpPr txBox="1"/>
          <p:nvPr/>
        </p:nvSpPr>
        <p:spPr>
          <a:xfrm>
            <a:off x="3239532" y="1482542"/>
            <a:ext cx="2822713" cy="1015663"/>
          </a:xfrm>
          <a:prstGeom prst="rect">
            <a:avLst/>
          </a:prstGeom>
          <a:noFill/>
        </p:spPr>
        <p:txBody>
          <a:bodyPr wrap="square" rtlCol="0">
            <a:spAutoFit/>
          </a:bodyPr>
          <a:lstStyle/>
          <a:p>
            <a:r>
              <a:rPr lang="ja-JP" altLang="en-US" sz="6000" dirty="0">
                <a:solidFill>
                  <a:prstClr val="black"/>
                </a:solidFill>
                <a:latin typeface="ＤＦ平成明朝体W7" panose="02020709000000000000" pitchFamily="17" charset="-128"/>
                <a:ea typeface="ＤＦ平成明朝体W7" panose="02020709000000000000" pitchFamily="17" charset="-128"/>
              </a:rPr>
              <a:t>ドアは</a:t>
            </a:r>
          </a:p>
        </p:txBody>
      </p:sp>
      <p:sp>
        <p:nvSpPr>
          <p:cNvPr id="24" name="テキスト ボックス 23"/>
          <p:cNvSpPr txBox="1"/>
          <p:nvPr/>
        </p:nvSpPr>
        <p:spPr>
          <a:xfrm>
            <a:off x="2939622" y="1178361"/>
            <a:ext cx="5367788" cy="461665"/>
          </a:xfrm>
          <a:prstGeom prst="rect">
            <a:avLst/>
          </a:prstGeom>
          <a:noFill/>
        </p:spPr>
        <p:txBody>
          <a:bodyPr wrap="square" rtlCol="0">
            <a:spAutoFit/>
          </a:bodyPr>
          <a:lstStyle/>
          <a:p>
            <a:r>
              <a:rPr lang="ja-JP" altLang="en-US" sz="2400" dirty="0">
                <a:solidFill>
                  <a:prstClr val="black"/>
                </a:solidFill>
                <a:latin typeface="游ゴシック" panose="020F0502020204030204"/>
                <a:ea typeface="游ゴシック" panose="020B0400000000000000" pitchFamily="50" charset="-128"/>
              </a:rPr>
              <a:t>消費生活相談員からの一言アドバイス</a:t>
            </a:r>
          </a:p>
        </p:txBody>
      </p:sp>
      <p:pic>
        <p:nvPicPr>
          <p:cNvPr id="11" name="図 10">
            <a:extLst>
              <a:ext uri="{FF2B5EF4-FFF2-40B4-BE49-F238E27FC236}">
                <a16:creationId xmlns:a16="http://schemas.microsoft.com/office/drawing/2014/main" id="{3F3DAB29-167B-4ED9-AF18-E18BAB9BD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44" y="1193233"/>
            <a:ext cx="2432804" cy="2651722"/>
          </a:xfrm>
          <a:prstGeom prst="rect">
            <a:avLst/>
          </a:prstGeom>
        </p:spPr>
      </p:pic>
      <p:pic>
        <p:nvPicPr>
          <p:cNvPr id="3" name="図 2">
            <a:extLst>
              <a:ext uri="{FF2B5EF4-FFF2-40B4-BE49-F238E27FC236}">
                <a16:creationId xmlns:a16="http://schemas.microsoft.com/office/drawing/2014/main" id="{939BD356-349E-4F10-ACA7-551F2E18E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407" y="1372545"/>
            <a:ext cx="2047135" cy="2523433"/>
          </a:xfrm>
          <a:prstGeom prst="rect">
            <a:avLst/>
          </a:prstGeom>
        </p:spPr>
      </p:pic>
      <p:sp>
        <p:nvSpPr>
          <p:cNvPr id="12" name="タイトル 1">
            <a:extLst>
              <a:ext uri="{FF2B5EF4-FFF2-40B4-BE49-F238E27FC236}">
                <a16:creationId xmlns:a16="http://schemas.microsoft.com/office/drawing/2014/main" id="{9A9F8D45-0158-4B4E-B7D0-26A5597B38D4}"/>
              </a:ext>
            </a:extLst>
          </p:cNvPr>
          <p:cNvSpPr txBox="1">
            <a:spLocks/>
          </p:cNvSpPr>
          <p:nvPr/>
        </p:nvSpPr>
        <p:spPr>
          <a:xfrm>
            <a:off x="480789" y="4723966"/>
            <a:ext cx="11064740" cy="736707"/>
          </a:xfrm>
          <a:prstGeom prst="rect">
            <a:avLst/>
          </a:prstGeom>
          <a:noFill/>
          <a:ln>
            <a:noFill/>
          </a:ln>
        </p:spPr>
        <p:txBody>
          <a:bodyPr vert="horz" lIns="0" tIns="45720" rIns="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defRPr/>
            </a:pPr>
            <a:r>
              <a:rPr lang="ja-JP" altLang="en-US" sz="3500" dirty="0">
                <a:latin typeface="ＤＦ平成明朝体W7" panose="02020709000000000000" pitchFamily="17" charset="-128"/>
                <a:ea typeface="ＤＦ平成明朝体W7" panose="02020709000000000000" pitchFamily="17" charset="-128"/>
              </a:rPr>
              <a:t>その場ですぐ契約せず，</a:t>
            </a:r>
            <a:r>
              <a:rPr lang="ja-JP" altLang="en-US" sz="5400" dirty="0">
                <a:solidFill>
                  <a:srgbClr val="FF0000"/>
                </a:solidFill>
                <a:latin typeface="ＤＦ平成明朝体W7" panose="02020709000000000000" pitchFamily="17" charset="-128"/>
                <a:ea typeface="ＤＦ平成明朝体W7" panose="02020709000000000000" pitchFamily="17" charset="-128"/>
              </a:rPr>
              <a:t>管理会社に確認！　</a:t>
            </a:r>
          </a:p>
        </p:txBody>
      </p:sp>
      <p:sp>
        <p:nvSpPr>
          <p:cNvPr id="13" name="タイトル 1">
            <a:extLst>
              <a:ext uri="{FF2B5EF4-FFF2-40B4-BE49-F238E27FC236}">
                <a16:creationId xmlns:a16="http://schemas.microsoft.com/office/drawing/2014/main" id="{B2412A7B-7B7F-4A08-B0EA-929CE5B95337}"/>
              </a:ext>
            </a:extLst>
          </p:cNvPr>
          <p:cNvSpPr txBox="1">
            <a:spLocks/>
          </p:cNvSpPr>
          <p:nvPr/>
        </p:nvSpPr>
        <p:spPr>
          <a:xfrm>
            <a:off x="546607" y="5920353"/>
            <a:ext cx="11064740" cy="736707"/>
          </a:xfrm>
          <a:prstGeom prst="rect">
            <a:avLst/>
          </a:prstGeom>
          <a:noFill/>
          <a:ln>
            <a:noFill/>
          </a:ln>
        </p:spPr>
        <p:txBody>
          <a:bodyPr vert="horz" lIns="0" tIns="45720" rIns="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defRPr/>
            </a:pPr>
            <a:r>
              <a:rPr lang="ja-JP" altLang="en-US" sz="3600" dirty="0">
                <a:latin typeface="ＤＦ平成明朝体W7" panose="02020709000000000000" pitchFamily="17" charset="-128"/>
                <a:ea typeface="ＤＦ平成明朝体W7" panose="02020709000000000000" pitchFamily="17" charset="-128"/>
              </a:rPr>
              <a:t>訪問販売で契約した場合，</a:t>
            </a:r>
            <a:endParaRPr lang="en-US" altLang="ja-JP" sz="3600" dirty="0">
              <a:latin typeface="ＤＦ平成明朝体W7" panose="02020709000000000000" pitchFamily="17" charset="-128"/>
              <a:ea typeface="ＤＦ平成明朝体W7" panose="02020709000000000000" pitchFamily="17" charset="-128"/>
            </a:endParaRPr>
          </a:p>
          <a:p>
            <a:pPr algn="ctr">
              <a:defRPr/>
            </a:pPr>
            <a:r>
              <a:rPr lang="ja-JP" altLang="en-US" sz="3600" dirty="0">
                <a:latin typeface="ＤＦ平成明朝体W7" panose="02020709000000000000" pitchFamily="17" charset="-128"/>
                <a:ea typeface="ＤＦ平成明朝体W7" panose="02020709000000000000" pitchFamily="17" charset="-128"/>
              </a:rPr>
              <a:t>クーリング・オフができます　</a:t>
            </a:r>
          </a:p>
        </p:txBody>
      </p:sp>
      <p:sp>
        <p:nvSpPr>
          <p:cNvPr id="14" name="角丸四角形 28">
            <a:extLst>
              <a:ext uri="{FF2B5EF4-FFF2-40B4-BE49-F238E27FC236}">
                <a16:creationId xmlns:a16="http://schemas.microsoft.com/office/drawing/2014/main" id="{A16C0E87-B552-4101-A856-233F26F8323E}"/>
              </a:ext>
            </a:extLst>
          </p:cNvPr>
          <p:cNvSpPr/>
          <p:nvPr/>
        </p:nvSpPr>
        <p:spPr>
          <a:xfrm>
            <a:off x="124744" y="107526"/>
            <a:ext cx="8380616" cy="895773"/>
          </a:xfrm>
          <a:prstGeom prst="roundRect">
            <a:avLst>
              <a:gd name="adj" fmla="val 50000"/>
            </a:avLst>
          </a:prstGeom>
          <a:solidFill>
            <a:srgbClr val="0000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一人暮らしで気をつけること</a:t>
            </a:r>
            <a:r>
              <a:rPr kumimoji="0" lang="ja-JP" altLang="en-US" sz="4800" b="0" i="0" u="none" strike="noStrike" kern="0" cap="none" spc="0" normalizeH="0" baseline="0" noProof="0" dirty="0">
                <a:ln>
                  <a:noFill/>
                </a:ln>
                <a:solidFill>
                  <a:prstClr val="white"/>
                </a:solidFill>
                <a:effectLst/>
                <a:uLnTx/>
                <a:uFillTx/>
                <a:latin typeface="ＤＨＰ特太ゴシック体" pitchFamily="50" charset="-128"/>
                <a:ea typeface="ＤＨＰ特太ゴシック体" pitchFamily="50" charset="-128"/>
                <a:cs typeface="+mn-cs"/>
              </a:rPr>
              <a:t>　</a:t>
            </a:r>
          </a:p>
        </p:txBody>
      </p:sp>
      <p:sp>
        <p:nvSpPr>
          <p:cNvPr id="2" name="スライド番号プレースホルダー 1">
            <a:extLst>
              <a:ext uri="{FF2B5EF4-FFF2-40B4-BE49-F238E27FC236}">
                <a16:creationId xmlns:a16="http://schemas.microsoft.com/office/drawing/2014/main" id="{F1A39BD3-804C-4CFD-9A0C-B0031EEEF8E7}"/>
              </a:ext>
            </a:extLst>
          </p:cNvPr>
          <p:cNvSpPr>
            <a:spLocks noGrp="1"/>
          </p:cNvSpPr>
          <p:nvPr>
            <p:ph type="sldNum" sz="quarter" idx="12"/>
          </p:nvPr>
        </p:nvSpPr>
        <p:spPr/>
        <p:txBody>
          <a:bodyPr/>
          <a:lstStyle/>
          <a:p>
            <a:fld id="{A5870C6A-A9FA-46D0-8325-72B81E8CBEA0}" type="slidenum">
              <a:rPr kumimoji="1" lang="ja-JP" altLang="en-US" smtClean="0"/>
              <a:pPr/>
              <a:t>21</a:t>
            </a:fld>
            <a:endParaRPr kumimoji="1" lang="ja-JP" altLang="en-US"/>
          </a:p>
        </p:txBody>
      </p:sp>
    </p:spTree>
    <p:extLst>
      <p:ext uri="{BB962C8B-B14F-4D97-AF65-F5344CB8AC3E}">
        <p14:creationId xmlns:p14="http://schemas.microsoft.com/office/powerpoint/2010/main" val="79941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DCC12AC3-3671-4041-8CB5-344C3E96F346}"/>
              </a:ext>
            </a:extLst>
          </p:cNvPr>
          <p:cNvSpPr txBox="1">
            <a:spLocks/>
          </p:cNvSpPr>
          <p:nvPr/>
        </p:nvSpPr>
        <p:spPr>
          <a:xfrm>
            <a:off x="119336" y="764704"/>
            <a:ext cx="9691246" cy="59046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br>
              <a:rPr kumimoji="1" lang="en-US" altLang="ja-JP" sz="4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br>
            <a:endParaRPr kumimoji="1" lang="en-US" altLang="ja-JP" sz="3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１</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成年年齢</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と</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契約</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について</a:t>
            </a:r>
            <a:endPar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２</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en-US" altLang="ja-JP"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18</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歳から</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の消費生活</a:t>
            </a:r>
            <a:endPar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３</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実際の消費者</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トラブル事例</a:t>
            </a:r>
            <a:r>
              <a:rPr kumimoji="1" lang="ja-JP" altLang="en-US" sz="32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から</a:t>
            </a:r>
            <a:endParaRPr kumimoji="1" lang="en-US" altLang="ja-JP" sz="32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４</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消費者トラブルを</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防ぐために</a:t>
            </a:r>
            <a:endParaRPr kumimoji="1" lang="en-US" altLang="ja-JP"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p:txBody>
      </p:sp>
      <p:sp>
        <p:nvSpPr>
          <p:cNvPr id="3" name="四角形: 角を丸くする 2">
            <a:extLst>
              <a:ext uri="{FF2B5EF4-FFF2-40B4-BE49-F238E27FC236}">
                <a16:creationId xmlns:a16="http://schemas.microsoft.com/office/drawing/2014/main" id="{5774B546-4FAC-4A81-8591-AE38F9E6C7A3}"/>
              </a:ext>
            </a:extLst>
          </p:cNvPr>
          <p:cNvSpPr/>
          <p:nvPr/>
        </p:nvSpPr>
        <p:spPr>
          <a:xfrm>
            <a:off x="120860" y="4077072"/>
            <a:ext cx="9503532" cy="914400"/>
          </a:xfrm>
          <a:prstGeom prst="roundRect">
            <a:avLst/>
          </a:prstGeom>
          <a:solidFill>
            <a:srgbClr val="00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78A550F3-6BAD-41DF-8286-8D9E1F4F5EA3}"/>
              </a:ext>
            </a:extLst>
          </p:cNvPr>
          <p:cNvSpPr>
            <a:spLocks noGrp="1"/>
          </p:cNvSpPr>
          <p:nvPr>
            <p:ph type="sldNum" sz="quarter" idx="12"/>
          </p:nvPr>
        </p:nvSpPr>
        <p:spPr/>
        <p:txBody>
          <a:bodyPr/>
          <a:lstStyle/>
          <a:p>
            <a:fld id="{D09AAFBC-A325-4BD7-AF1F-80564E3AB2E7}" type="slidenum">
              <a:rPr kumimoji="1" lang="ja-JP" altLang="en-US" smtClean="0"/>
              <a:t>22</a:t>
            </a:fld>
            <a:endParaRPr kumimoji="1" lang="ja-JP" altLang="en-US"/>
          </a:p>
        </p:txBody>
      </p:sp>
    </p:spTree>
    <p:extLst>
      <p:ext uri="{BB962C8B-B14F-4D97-AF65-F5344CB8AC3E}">
        <p14:creationId xmlns:p14="http://schemas.microsoft.com/office/powerpoint/2010/main" val="20620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8">
            <a:extLst>
              <a:ext uri="{FF2B5EF4-FFF2-40B4-BE49-F238E27FC236}">
                <a16:creationId xmlns:a16="http://schemas.microsoft.com/office/drawing/2014/main" id="{DC8E39F0-20E8-430B-A323-344EF64C6057}"/>
              </a:ext>
            </a:extLst>
          </p:cNvPr>
          <p:cNvSpPr/>
          <p:nvPr/>
        </p:nvSpPr>
        <p:spPr>
          <a:xfrm>
            <a:off x="177266" y="93281"/>
            <a:ext cx="7895816" cy="853453"/>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dirty="0">
                <a:solidFill>
                  <a:prstClr val="white"/>
                </a:solidFill>
                <a:latin typeface="ＤＦ平成明朝体W7" panose="02020709000000000000" pitchFamily="17" charset="-128"/>
                <a:ea typeface="ＤＦ平成明朝体W7" panose="02020709000000000000" pitchFamily="17" charset="-128"/>
              </a:rPr>
              <a:t>マルチ商法的勧誘に注意！　</a:t>
            </a:r>
          </a:p>
        </p:txBody>
      </p:sp>
      <p:sp>
        <p:nvSpPr>
          <p:cNvPr id="30" name="角丸四角形 21">
            <a:extLst>
              <a:ext uri="{FF2B5EF4-FFF2-40B4-BE49-F238E27FC236}">
                <a16:creationId xmlns:a16="http://schemas.microsoft.com/office/drawing/2014/main" id="{E936F249-BABB-43FC-942A-41521811DD7A}"/>
              </a:ext>
            </a:extLst>
          </p:cNvPr>
          <p:cNvSpPr/>
          <p:nvPr/>
        </p:nvSpPr>
        <p:spPr>
          <a:xfrm>
            <a:off x="92769" y="1313766"/>
            <a:ext cx="2586611" cy="2128748"/>
          </a:xfrm>
          <a:prstGeom prst="roundRect">
            <a:avLst>
              <a:gd name="adj" fmla="val 10940"/>
            </a:avLst>
          </a:prstGeom>
          <a:solidFill>
            <a:srgbClr val="FFEB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健康食品</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化粧品</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lgn="ct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浄水器</a:t>
            </a:r>
            <a:r>
              <a:rPr lang="ja-JP" altLang="en-US" sz="2400" dirty="0">
                <a:solidFill>
                  <a:prstClr val="black"/>
                </a:solidFill>
                <a:latin typeface="ＤＦ平成明朝体W7" panose="02020709000000000000" pitchFamily="17" charset="-128"/>
                <a:ea typeface="ＤＦ平成明朝体W7" panose="02020709000000000000" pitchFamily="17" charset="-128"/>
              </a:rPr>
              <a:t>など</a:t>
            </a:r>
            <a:endParaRPr lang="en-US" altLang="ja-JP" sz="2400" dirty="0">
              <a:solidFill>
                <a:prstClr val="black"/>
              </a:solidFill>
              <a:latin typeface="ＤＦ平成明朝体W7" panose="02020709000000000000" pitchFamily="17" charset="-128"/>
              <a:ea typeface="ＤＦ平成明朝体W7" panose="02020709000000000000" pitchFamily="17" charset="-128"/>
            </a:endParaRPr>
          </a:p>
        </p:txBody>
      </p:sp>
      <p:sp>
        <p:nvSpPr>
          <p:cNvPr id="37" name="角丸四角形 21">
            <a:extLst>
              <a:ext uri="{FF2B5EF4-FFF2-40B4-BE49-F238E27FC236}">
                <a16:creationId xmlns:a16="http://schemas.microsoft.com/office/drawing/2014/main" id="{E69CC126-C07D-42CC-9797-8B16470A69F1}"/>
              </a:ext>
            </a:extLst>
          </p:cNvPr>
          <p:cNvSpPr/>
          <p:nvPr/>
        </p:nvSpPr>
        <p:spPr>
          <a:xfrm>
            <a:off x="80316" y="1297706"/>
            <a:ext cx="2641706" cy="2128748"/>
          </a:xfrm>
          <a:prstGeom prst="roundRect">
            <a:avLst>
              <a:gd name="adj" fmla="val 87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defRPr/>
            </a:pPr>
            <a:endParaRPr lang="en-US" altLang="ja-JP" sz="4800" dirty="0">
              <a:solidFill>
                <a:srgbClr val="FF0000"/>
              </a:solidFill>
              <a:latin typeface="ＤＦ平成明朝体W7" panose="02020709000000000000" pitchFamily="17" charset="-128"/>
              <a:ea typeface="ＤＦ平成明朝体W7" panose="02020709000000000000" pitchFamily="17" charset="-128"/>
            </a:endParaRPr>
          </a:p>
          <a:p>
            <a:pPr algn="ctr">
              <a:defRPr/>
            </a:pPr>
            <a:r>
              <a:rPr lang="ja-JP" altLang="en-US" sz="4800" dirty="0">
                <a:solidFill>
                  <a:srgbClr val="FF0000"/>
                </a:solidFill>
                <a:latin typeface="ＤＦ平成明朝体W7" panose="02020709000000000000" pitchFamily="17" charset="-128"/>
                <a:ea typeface="ＤＦ平成明朝体W7" panose="02020709000000000000" pitchFamily="17" charset="-128"/>
              </a:rPr>
              <a:t>暗号資産</a:t>
            </a:r>
            <a:endParaRPr lang="en-US" altLang="ja-JP" sz="4800" dirty="0">
              <a:solidFill>
                <a:srgbClr val="FF0000"/>
              </a:solidFill>
              <a:latin typeface="ＤＦ平成明朝体W7" panose="02020709000000000000" pitchFamily="17" charset="-128"/>
              <a:ea typeface="ＤＦ平成明朝体W7" panose="02020709000000000000" pitchFamily="17" charset="-128"/>
            </a:endParaRPr>
          </a:p>
          <a:p>
            <a:pPr algn="ctr">
              <a:defRPr/>
            </a:pPr>
            <a:r>
              <a:rPr lang="ja-JP" altLang="en-US" sz="4800" dirty="0">
                <a:solidFill>
                  <a:srgbClr val="FF0000"/>
                </a:solidFill>
                <a:latin typeface="ＤＦ平成明朝体W7" panose="02020709000000000000" pitchFamily="17" charset="-128"/>
                <a:ea typeface="ＤＦ平成明朝体W7" panose="02020709000000000000" pitchFamily="17" charset="-128"/>
              </a:rPr>
              <a:t>投資情報</a:t>
            </a:r>
            <a:endParaRPr lang="en-US" altLang="ja-JP" sz="4800" dirty="0">
              <a:solidFill>
                <a:srgbClr val="FF0000"/>
              </a:solidFill>
              <a:latin typeface="ＤＦ平成明朝体W7" panose="02020709000000000000" pitchFamily="17" charset="-128"/>
              <a:ea typeface="ＤＦ平成明朝体W7" panose="02020709000000000000" pitchFamily="17" charset="-128"/>
            </a:endParaRPr>
          </a:p>
          <a:p>
            <a:pPr algn="ctr">
              <a:defRPr/>
            </a:pPr>
            <a:endParaRPr lang="en-US" altLang="ja-JP" sz="4800" dirty="0">
              <a:solidFill>
                <a:srgbClr val="FF0000"/>
              </a:solidFill>
              <a:latin typeface="ＤＦ平成明朝体W7" panose="02020709000000000000" pitchFamily="17" charset="-128"/>
              <a:ea typeface="ＤＦ平成明朝体W7" panose="02020709000000000000" pitchFamily="17" charset="-128"/>
            </a:endParaRPr>
          </a:p>
        </p:txBody>
      </p:sp>
      <p:pic>
        <p:nvPicPr>
          <p:cNvPr id="3" name="図 2">
            <a:extLst>
              <a:ext uri="{FF2B5EF4-FFF2-40B4-BE49-F238E27FC236}">
                <a16:creationId xmlns:a16="http://schemas.microsoft.com/office/drawing/2014/main" id="{76EDFDFF-F707-4A78-86A0-AD772F76D502}"/>
              </a:ext>
            </a:extLst>
          </p:cNvPr>
          <p:cNvPicPr>
            <a:picLocks noChangeAspect="1"/>
          </p:cNvPicPr>
          <p:nvPr/>
        </p:nvPicPr>
        <p:blipFill>
          <a:blip r:embed="rId3"/>
          <a:stretch>
            <a:fillRect/>
          </a:stretch>
        </p:blipFill>
        <p:spPr>
          <a:xfrm>
            <a:off x="4235720" y="1467954"/>
            <a:ext cx="1349375" cy="1426024"/>
          </a:xfrm>
          <a:prstGeom prst="rect">
            <a:avLst/>
          </a:prstGeom>
        </p:spPr>
      </p:pic>
      <p:pic>
        <p:nvPicPr>
          <p:cNvPr id="1028" name="Picture 4">
            <a:extLst>
              <a:ext uri="{FF2B5EF4-FFF2-40B4-BE49-F238E27FC236}">
                <a16:creationId xmlns:a16="http://schemas.microsoft.com/office/drawing/2014/main" id="{1CEDC95A-936A-46BF-A3DA-F713DBA8D3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5897" y="5754776"/>
            <a:ext cx="936531" cy="938176"/>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7815C075-E860-4E2E-8A8C-D3B7D0968B8E}"/>
              </a:ext>
            </a:extLst>
          </p:cNvPr>
          <p:cNvPicPr>
            <a:picLocks noChangeAspect="1"/>
          </p:cNvPicPr>
          <p:nvPr/>
        </p:nvPicPr>
        <p:blipFill>
          <a:blip r:embed="rId5"/>
          <a:stretch>
            <a:fillRect/>
          </a:stretch>
        </p:blipFill>
        <p:spPr>
          <a:xfrm rot="11154159">
            <a:off x="5387950" y="2713551"/>
            <a:ext cx="1012225" cy="708318"/>
          </a:xfrm>
          <a:prstGeom prst="rect">
            <a:avLst/>
          </a:prstGeom>
        </p:spPr>
      </p:pic>
      <p:pic>
        <p:nvPicPr>
          <p:cNvPr id="14" name="図 13">
            <a:extLst>
              <a:ext uri="{FF2B5EF4-FFF2-40B4-BE49-F238E27FC236}">
                <a16:creationId xmlns:a16="http://schemas.microsoft.com/office/drawing/2014/main" id="{42E6FCA6-77F2-44C7-AB7E-3DA92F42890E}"/>
              </a:ext>
            </a:extLst>
          </p:cNvPr>
          <p:cNvPicPr>
            <a:picLocks noChangeAspect="1"/>
          </p:cNvPicPr>
          <p:nvPr/>
        </p:nvPicPr>
        <p:blipFill>
          <a:blip r:embed="rId6"/>
          <a:stretch>
            <a:fillRect/>
          </a:stretch>
        </p:blipFill>
        <p:spPr>
          <a:xfrm>
            <a:off x="4930285" y="2950447"/>
            <a:ext cx="1006425" cy="704260"/>
          </a:xfrm>
          <a:prstGeom prst="rect">
            <a:avLst/>
          </a:prstGeom>
        </p:spPr>
      </p:pic>
      <p:pic>
        <p:nvPicPr>
          <p:cNvPr id="15" name="図 14">
            <a:extLst>
              <a:ext uri="{FF2B5EF4-FFF2-40B4-BE49-F238E27FC236}">
                <a16:creationId xmlns:a16="http://schemas.microsoft.com/office/drawing/2014/main" id="{7953A83B-E8C9-4095-96E7-A98640A06733}"/>
              </a:ext>
            </a:extLst>
          </p:cNvPr>
          <p:cNvPicPr>
            <a:picLocks noChangeAspect="1"/>
          </p:cNvPicPr>
          <p:nvPr/>
        </p:nvPicPr>
        <p:blipFill>
          <a:blip r:embed="rId7"/>
          <a:stretch>
            <a:fillRect/>
          </a:stretch>
        </p:blipFill>
        <p:spPr>
          <a:xfrm flipH="1">
            <a:off x="3149919" y="2690735"/>
            <a:ext cx="1108012" cy="834121"/>
          </a:xfrm>
          <a:prstGeom prst="rect">
            <a:avLst/>
          </a:prstGeom>
        </p:spPr>
      </p:pic>
      <p:pic>
        <p:nvPicPr>
          <p:cNvPr id="40" name="図 39">
            <a:extLst>
              <a:ext uri="{FF2B5EF4-FFF2-40B4-BE49-F238E27FC236}">
                <a16:creationId xmlns:a16="http://schemas.microsoft.com/office/drawing/2014/main" id="{DC2CE4FA-1587-4FEA-A053-30830FA8C265}"/>
              </a:ext>
            </a:extLst>
          </p:cNvPr>
          <p:cNvPicPr>
            <a:picLocks noChangeAspect="1"/>
          </p:cNvPicPr>
          <p:nvPr/>
        </p:nvPicPr>
        <p:blipFill>
          <a:blip r:embed="rId6"/>
          <a:stretch>
            <a:fillRect/>
          </a:stretch>
        </p:blipFill>
        <p:spPr>
          <a:xfrm rot="21084298" flipH="1">
            <a:off x="3528130" y="2959234"/>
            <a:ext cx="1006426" cy="704261"/>
          </a:xfrm>
          <a:prstGeom prst="rect">
            <a:avLst/>
          </a:prstGeom>
        </p:spPr>
      </p:pic>
      <p:pic>
        <p:nvPicPr>
          <p:cNvPr id="17" name="図 16">
            <a:extLst>
              <a:ext uri="{FF2B5EF4-FFF2-40B4-BE49-F238E27FC236}">
                <a16:creationId xmlns:a16="http://schemas.microsoft.com/office/drawing/2014/main" id="{3A6A7767-84B7-4751-A739-52F617D25D30}"/>
              </a:ext>
            </a:extLst>
          </p:cNvPr>
          <p:cNvPicPr>
            <a:picLocks noChangeAspect="1"/>
          </p:cNvPicPr>
          <p:nvPr/>
        </p:nvPicPr>
        <p:blipFill>
          <a:blip r:embed="rId7"/>
          <a:stretch>
            <a:fillRect/>
          </a:stretch>
        </p:blipFill>
        <p:spPr>
          <a:xfrm>
            <a:off x="6851413" y="4619579"/>
            <a:ext cx="1221669" cy="919684"/>
          </a:xfrm>
          <a:prstGeom prst="rect">
            <a:avLst/>
          </a:prstGeom>
        </p:spPr>
      </p:pic>
      <p:pic>
        <p:nvPicPr>
          <p:cNvPr id="18" name="図 17">
            <a:extLst>
              <a:ext uri="{FF2B5EF4-FFF2-40B4-BE49-F238E27FC236}">
                <a16:creationId xmlns:a16="http://schemas.microsoft.com/office/drawing/2014/main" id="{8AECDCFE-666E-4E18-8A3D-0FE2845FCF7A}"/>
              </a:ext>
            </a:extLst>
          </p:cNvPr>
          <p:cNvPicPr>
            <a:picLocks noChangeAspect="1"/>
          </p:cNvPicPr>
          <p:nvPr/>
        </p:nvPicPr>
        <p:blipFill>
          <a:blip r:embed="rId8"/>
          <a:stretch>
            <a:fillRect/>
          </a:stretch>
        </p:blipFill>
        <p:spPr>
          <a:xfrm>
            <a:off x="1662702" y="4756457"/>
            <a:ext cx="1103472" cy="835224"/>
          </a:xfrm>
          <a:prstGeom prst="rect">
            <a:avLst/>
          </a:prstGeom>
        </p:spPr>
      </p:pic>
      <p:pic>
        <p:nvPicPr>
          <p:cNvPr id="19" name="図 18">
            <a:extLst>
              <a:ext uri="{FF2B5EF4-FFF2-40B4-BE49-F238E27FC236}">
                <a16:creationId xmlns:a16="http://schemas.microsoft.com/office/drawing/2014/main" id="{44321530-49DD-423E-9E2B-EEF8445A266F}"/>
              </a:ext>
            </a:extLst>
          </p:cNvPr>
          <p:cNvPicPr>
            <a:picLocks noChangeAspect="1"/>
          </p:cNvPicPr>
          <p:nvPr/>
        </p:nvPicPr>
        <p:blipFill>
          <a:blip r:embed="rId7"/>
          <a:stretch>
            <a:fillRect/>
          </a:stretch>
        </p:blipFill>
        <p:spPr>
          <a:xfrm>
            <a:off x="3585879" y="4648379"/>
            <a:ext cx="1085182" cy="816935"/>
          </a:xfrm>
          <a:prstGeom prst="rect">
            <a:avLst/>
          </a:prstGeom>
        </p:spPr>
      </p:pic>
      <p:pic>
        <p:nvPicPr>
          <p:cNvPr id="41" name="図 40">
            <a:extLst>
              <a:ext uri="{FF2B5EF4-FFF2-40B4-BE49-F238E27FC236}">
                <a16:creationId xmlns:a16="http://schemas.microsoft.com/office/drawing/2014/main" id="{23001442-6D48-4592-B220-7533889D23F0}"/>
              </a:ext>
            </a:extLst>
          </p:cNvPr>
          <p:cNvPicPr>
            <a:picLocks noChangeAspect="1"/>
          </p:cNvPicPr>
          <p:nvPr/>
        </p:nvPicPr>
        <p:blipFill>
          <a:blip r:embed="rId7"/>
          <a:stretch>
            <a:fillRect/>
          </a:stretch>
        </p:blipFill>
        <p:spPr>
          <a:xfrm rot="20502409" flipH="1">
            <a:off x="5103743" y="4695053"/>
            <a:ext cx="1162512" cy="875149"/>
          </a:xfrm>
          <a:prstGeom prst="rect">
            <a:avLst/>
          </a:prstGeom>
        </p:spPr>
      </p:pic>
      <p:pic>
        <p:nvPicPr>
          <p:cNvPr id="25" name="図 24">
            <a:extLst>
              <a:ext uri="{FF2B5EF4-FFF2-40B4-BE49-F238E27FC236}">
                <a16:creationId xmlns:a16="http://schemas.microsoft.com/office/drawing/2014/main" id="{A6BB7486-85C5-48C6-A200-0E581C233B5C}"/>
              </a:ext>
            </a:extLst>
          </p:cNvPr>
          <p:cNvPicPr>
            <a:picLocks noChangeAspect="1"/>
          </p:cNvPicPr>
          <p:nvPr/>
        </p:nvPicPr>
        <p:blipFill>
          <a:blip r:embed="rId9"/>
          <a:stretch>
            <a:fillRect/>
          </a:stretch>
        </p:blipFill>
        <p:spPr>
          <a:xfrm rot="20723787">
            <a:off x="2221555" y="4858381"/>
            <a:ext cx="1109568" cy="853514"/>
          </a:xfrm>
          <a:prstGeom prst="rect">
            <a:avLst/>
          </a:prstGeom>
        </p:spPr>
      </p:pic>
      <p:pic>
        <p:nvPicPr>
          <p:cNvPr id="26" name="図 25">
            <a:extLst>
              <a:ext uri="{FF2B5EF4-FFF2-40B4-BE49-F238E27FC236}">
                <a16:creationId xmlns:a16="http://schemas.microsoft.com/office/drawing/2014/main" id="{0A9214AD-1E46-40AA-8EAD-64C7871288D5}"/>
              </a:ext>
            </a:extLst>
          </p:cNvPr>
          <p:cNvPicPr>
            <a:picLocks noChangeAspect="1"/>
          </p:cNvPicPr>
          <p:nvPr/>
        </p:nvPicPr>
        <p:blipFill>
          <a:blip r:embed="rId9"/>
          <a:stretch>
            <a:fillRect/>
          </a:stretch>
        </p:blipFill>
        <p:spPr>
          <a:xfrm rot="20632875">
            <a:off x="5575040" y="4785626"/>
            <a:ext cx="1109568" cy="853514"/>
          </a:xfrm>
          <a:prstGeom prst="rect">
            <a:avLst/>
          </a:prstGeom>
        </p:spPr>
      </p:pic>
      <p:pic>
        <p:nvPicPr>
          <p:cNvPr id="27" name="図 26">
            <a:extLst>
              <a:ext uri="{FF2B5EF4-FFF2-40B4-BE49-F238E27FC236}">
                <a16:creationId xmlns:a16="http://schemas.microsoft.com/office/drawing/2014/main" id="{B2187735-9347-485F-AE24-B3B94315C48C}"/>
              </a:ext>
            </a:extLst>
          </p:cNvPr>
          <p:cNvPicPr>
            <a:picLocks noChangeAspect="1"/>
          </p:cNvPicPr>
          <p:nvPr/>
        </p:nvPicPr>
        <p:blipFill>
          <a:blip r:embed="rId10"/>
          <a:stretch>
            <a:fillRect/>
          </a:stretch>
        </p:blipFill>
        <p:spPr>
          <a:xfrm rot="1223177">
            <a:off x="6437461" y="4855260"/>
            <a:ext cx="1135371" cy="798200"/>
          </a:xfrm>
          <a:prstGeom prst="rect">
            <a:avLst/>
          </a:prstGeom>
        </p:spPr>
      </p:pic>
      <p:pic>
        <p:nvPicPr>
          <p:cNvPr id="28" name="図 27">
            <a:extLst>
              <a:ext uri="{FF2B5EF4-FFF2-40B4-BE49-F238E27FC236}">
                <a16:creationId xmlns:a16="http://schemas.microsoft.com/office/drawing/2014/main" id="{0B78B0E9-0BC1-4193-AD48-A1C21BAB7EA2}"/>
              </a:ext>
            </a:extLst>
          </p:cNvPr>
          <p:cNvPicPr>
            <a:picLocks noChangeAspect="1"/>
          </p:cNvPicPr>
          <p:nvPr/>
        </p:nvPicPr>
        <p:blipFill>
          <a:blip r:embed="rId10"/>
          <a:stretch>
            <a:fillRect/>
          </a:stretch>
        </p:blipFill>
        <p:spPr>
          <a:xfrm rot="1072583">
            <a:off x="3075570" y="4945267"/>
            <a:ext cx="1005927" cy="707197"/>
          </a:xfrm>
          <a:prstGeom prst="rect">
            <a:avLst/>
          </a:prstGeom>
        </p:spPr>
      </p:pic>
      <p:pic>
        <p:nvPicPr>
          <p:cNvPr id="42" name="図 41">
            <a:extLst>
              <a:ext uri="{FF2B5EF4-FFF2-40B4-BE49-F238E27FC236}">
                <a16:creationId xmlns:a16="http://schemas.microsoft.com/office/drawing/2014/main" id="{81D8AEEB-B68D-4AF5-B0BF-F051C33A2838}"/>
              </a:ext>
            </a:extLst>
          </p:cNvPr>
          <p:cNvPicPr>
            <a:picLocks noChangeAspect="1"/>
          </p:cNvPicPr>
          <p:nvPr/>
        </p:nvPicPr>
        <p:blipFill>
          <a:blip r:embed="rId11"/>
          <a:stretch>
            <a:fillRect/>
          </a:stretch>
        </p:blipFill>
        <p:spPr>
          <a:xfrm>
            <a:off x="3812601" y="3390691"/>
            <a:ext cx="787552" cy="391425"/>
          </a:xfrm>
          <a:prstGeom prst="rect">
            <a:avLst/>
          </a:prstGeom>
        </p:spPr>
      </p:pic>
      <p:pic>
        <p:nvPicPr>
          <p:cNvPr id="43" name="図 42">
            <a:extLst>
              <a:ext uri="{FF2B5EF4-FFF2-40B4-BE49-F238E27FC236}">
                <a16:creationId xmlns:a16="http://schemas.microsoft.com/office/drawing/2014/main" id="{95F9A010-D58F-459F-81B6-924D793F24B4}"/>
              </a:ext>
            </a:extLst>
          </p:cNvPr>
          <p:cNvPicPr>
            <a:picLocks noChangeAspect="1"/>
          </p:cNvPicPr>
          <p:nvPr/>
        </p:nvPicPr>
        <p:blipFill>
          <a:blip r:embed="rId12"/>
          <a:stretch>
            <a:fillRect/>
          </a:stretch>
        </p:blipFill>
        <p:spPr>
          <a:xfrm>
            <a:off x="4890728" y="3314683"/>
            <a:ext cx="785476" cy="390029"/>
          </a:xfrm>
          <a:prstGeom prst="rect">
            <a:avLst/>
          </a:prstGeom>
        </p:spPr>
      </p:pic>
      <p:pic>
        <p:nvPicPr>
          <p:cNvPr id="44" name="図 43">
            <a:extLst>
              <a:ext uri="{FF2B5EF4-FFF2-40B4-BE49-F238E27FC236}">
                <a16:creationId xmlns:a16="http://schemas.microsoft.com/office/drawing/2014/main" id="{41CB2440-01F9-4651-B0C9-3ADB221B87BE}"/>
              </a:ext>
            </a:extLst>
          </p:cNvPr>
          <p:cNvPicPr>
            <a:picLocks noChangeAspect="1"/>
          </p:cNvPicPr>
          <p:nvPr/>
        </p:nvPicPr>
        <p:blipFill>
          <a:blip r:embed="rId12"/>
          <a:stretch>
            <a:fillRect/>
          </a:stretch>
        </p:blipFill>
        <p:spPr>
          <a:xfrm>
            <a:off x="2425218" y="5237908"/>
            <a:ext cx="778785" cy="386707"/>
          </a:xfrm>
          <a:prstGeom prst="rect">
            <a:avLst/>
          </a:prstGeom>
        </p:spPr>
      </p:pic>
      <p:pic>
        <p:nvPicPr>
          <p:cNvPr id="45" name="図 44">
            <a:extLst>
              <a:ext uri="{FF2B5EF4-FFF2-40B4-BE49-F238E27FC236}">
                <a16:creationId xmlns:a16="http://schemas.microsoft.com/office/drawing/2014/main" id="{5F720A9D-4F7B-4C38-881C-57C6D3D78B0E}"/>
              </a:ext>
            </a:extLst>
          </p:cNvPr>
          <p:cNvPicPr>
            <a:picLocks noChangeAspect="1"/>
          </p:cNvPicPr>
          <p:nvPr/>
        </p:nvPicPr>
        <p:blipFill>
          <a:blip r:embed="rId12"/>
          <a:stretch>
            <a:fillRect/>
          </a:stretch>
        </p:blipFill>
        <p:spPr>
          <a:xfrm>
            <a:off x="3247272" y="5208619"/>
            <a:ext cx="771445" cy="383062"/>
          </a:xfrm>
          <a:prstGeom prst="rect">
            <a:avLst/>
          </a:prstGeom>
        </p:spPr>
      </p:pic>
      <p:pic>
        <p:nvPicPr>
          <p:cNvPr id="46" name="図 45">
            <a:extLst>
              <a:ext uri="{FF2B5EF4-FFF2-40B4-BE49-F238E27FC236}">
                <a16:creationId xmlns:a16="http://schemas.microsoft.com/office/drawing/2014/main" id="{000B85A8-B73A-43A8-9F53-19C5D74C67D0}"/>
              </a:ext>
            </a:extLst>
          </p:cNvPr>
          <p:cNvPicPr>
            <a:picLocks noChangeAspect="1"/>
          </p:cNvPicPr>
          <p:nvPr/>
        </p:nvPicPr>
        <p:blipFill>
          <a:blip r:embed="rId12"/>
          <a:stretch>
            <a:fillRect/>
          </a:stretch>
        </p:blipFill>
        <p:spPr>
          <a:xfrm>
            <a:off x="5808182" y="5108775"/>
            <a:ext cx="779911" cy="387266"/>
          </a:xfrm>
          <a:prstGeom prst="rect">
            <a:avLst/>
          </a:prstGeom>
        </p:spPr>
      </p:pic>
      <p:pic>
        <p:nvPicPr>
          <p:cNvPr id="47" name="図 46">
            <a:extLst>
              <a:ext uri="{FF2B5EF4-FFF2-40B4-BE49-F238E27FC236}">
                <a16:creationId xmlns:a16="http://schemas.microsoft.com/office/drawing/2014/main" id="{DDFE3F29-3279-42DC-951C-E9A49BE99D26}"/>
              </a:ext>
            </a:extLst>
          </p:cNvPr>
          <p:cNvPicPr>
            <a:picLocks noChangeAspect="1"/>
          </p:cNvPicPr>
          <p:nvPr/>
        </p:nvPicPr>
        <p:blipFill>
          <a:blip r:embed="rId13"/>
          <a:stretch>
            <a:fillRect/>
          </a:stretch>
        </p:blipFill>
        <p:spPr>
          <a:xfrm>
            <a:off x="6712397" y="5132627"/>
            <a:ext cx="786452" cy="390178"/>
          </a:xfrm>
          <a:prstGeom prst="rect">
            <a:avLst/>
          </a:prstGeom>
        </p:spPr>
      </p:pic>
      <p:pic>
        <p:nvPicPr>
          <p:cNvPr id="57" name="図 56">
            <a:extLst>
              <a:ext uri="{FF2B5EF4-FFF2-40B4-BE49-F238E27FC236}">
                <a16:creationId xmlns:a16="http://schemas.microsoft.com/office/drawing/2014/main" id="{A39959BB-45B9-4C54-A5A2-17497786D14D}"/>
              </a:ext>
            </a:extLst>
          </p:cNvPr>
          <p:cNvPicPr>
            <a:picLocks noChangeAspect="1"/>
          </p:cNvPicPr>
          <p:nvPr/>
        </p:nvPicPr>
        <p:blipFill>
          <a:blip r:embed="rId14"/>
          <a:stretch>
            <a:fillRect/>
          </a:stretch>
        </p:blipFill>
        <p:spPr>
          <a:xfrm>
            <a:off x="5629897" y="2034215"/>
            <a:ext cx="798645" cy="1146147"/>
          </a:xfrm>
          <a:prstGeom prst="rect">
            <a:avLst/>
          </a:prstGeom>
        </p:spPr>
      </p:pic>
      <p:pic>
        <p:nvPicPr>
          <p:cNvPr id="58" name="図 57">
            <a:extLst>
              <a:ext uri="{FF2B5EF4-FFF2-40B4-BE49-F238E27FC236}">
                <a16:creationId xmlns:a16="http://schemas.microsoft.com/office/drawing/2014/main" id="{6B046527-1DC5-4A12-B0B6-796F58E6A866}"/>
              </a:ext>
            </a:extLst>
          </p:cNvPr>
          <p:cNvPicPr>
            <a:picLocks noChangeAspect="1"/>
          </p:cNvPicPr>
          <p:nvPr/>
        </p:nvPicPr>
        <p:blipFill>
          <a:blip r:embed="rId14"/>
          <a:stretch>
            <a:fillRect/>
          </a:stretch>
        </p:blipFill>
        <p:spPr>
          <a:xfrm>
            <a:off x="7117336" y="3961648"/>
            <a:ext cx="798645" cy="1146147"/>
          </a:xfrm>
          <a:prstGeom prst="rect">
            <a:avLst/>
          </a:prstGeom>
        </p:spPr>
      </p:pic>
      <p:pic>
        <p:nvPicPr>
          <p:cNvPr id="59" name="図 58">
            <a:extLst>
              <a:ext uri="{FF2B5EF4-FFF2-40B4-BE49-F238E27FC236}">
                <a16:creationId xmlns:a16="http://schemas.microsoft.com/office/drawing/2014/main" id="{666558CA-25FB-45C8-9116-EBFE2CA71B00}"/>
              </a:ext>
            </a:extLst>
          </p:cNvPr>
          <p:cNvPicPr>
            <a:picLocks noChangeAspect="1"/>
          </p:cNvPicPr>
          <p:nvPr/>
        </p:nvPicPr>
        <p:blipFill>
          <a:blip r:embed="rId14"/>
          <a:stretch>
            <a:fillRect/>
          </a:stretch>
        </p:blipFill>
        <p:spPr>
          <a:xfrm>
            <a:off x="1793709" y="4046506"/>
            <a:ext cx="798645" cy="1146147"/>
          </a:xfrm>
          <a:prstGeom prst="rect">
            <a:avLst/>
          </a:prstGeom>
        </p:spPr>
      </p:pic>
      <p:pic>
        <p:nvPicPr>
          <p:cNvPr id="60" name="図 59">
            <a:extLst>
              <a:ext uri="{FF2B5EF4-FFF2-40B4-BE49-F238E27FC236}">
                <a16:creationId xmlns:a16="http://schemas.microsoft.com/office/drawing/2014/main" id="{5DCF9B01-73A4-49B3-ACC2-32125A12D1B1}"/>
              </a:ext>
            </a:extLst>
          </p:cNvPr>
          <p:cNvPicPr>
            <a:picLocks noChangeAspect="1"/>
          </p:cNvPicPr>
          <p:nvPr/>
        </p:nvPicPr>
        <p:blipFill>
          <a:blip r:embed="rId14"/>
          <a:stretch>
            <a:fillRect/>
          </a:stretch>
        </p:blipFill>
        <p:spPr>
          <a:xfrm>
            <a:off x="3928790" y="3989895"/>
            <a:ext cx="798645" cy="1146147"/>
          </a:xfrm>
          <a:prstGeom prst="rect">
            <a:avLst/>
          </a:prstGeom>
        </p:spPr>
      </p:pic>
      <p:pic>
        <p:nvPicPr>
          <p:cNvPr id="61" name="図 60">
            <a:extLst>
              <a:ext uri="{FF2B5EF4-FFF2-40B4-BE49-F238E27FC236}">
                <a16:creationId xmlns:a16="http://schemas.microsoft.com/office/drawing/2014/main" id="{C9DE1C27-D51B-41B7-92EE-F339454A07E5}"/>
              </a:ext>
            </a:extLst>
          </p:cNvPr>
          <p:cNvPicPr>
            <a:picLocks noChangeAspect="1"/>
          </p:cNvPicPr>
          <p:nvPr/>
        </p:nvPicPr>
        <p:blipFill>
          <a:blip r:embed="rId14"/>
          <a:stretch>
            <a:fillRect/>
          </a:stretch>
        </p:blipFill>
        <p:spPr>
          <a:xfrm>
            <a:off x="5263139" y="4174636"/>
            <a:ext cx="798645" cy="1146147"/>
          </a:xfrm>
          <a:prstGeom prst="rect">
            <a:avLst/>
          </a:prstGeom>
        </p:spPr>
      </p:pic>
      <p:pic>
        <p:nvPicPr>
          <p:cNvPr id="62" name="図 61">
            <a:extLst>
              <a:ext uri="{FF2B5EF4-FFF2-40B4-BE49-F238E27FC236}">
                <a16:creationId xmlns:a16="http://schemas.microsoft.com/office/drawing/2014/main" id="{AB1AD213-A399-431B-98CB-A7CFA8263C88}"/>
              </a:ext>
            </a:extLst>
          </p:cNvPr>
          <p:cNvPicPr>
            <a:picLocks noChangeAspect="1"/>
          </p:cNvPicPr>
          <p:nvPr/>
        </p:nvPicPr>
        <p:blipFill>
          <a:blip r:embed="rId15"/>
          <a:stretch>
            <a:fillRect/>
          </a:stretch>
        </p:blipFill>
        <p:spPr>
          <a:xfrm>
            <a:off x="3299037" y="1952423"/>
            <a:ext cx="798645" cy="1146147"/>
          </a:xfrm>
          <a:prstGeom prst="rect">
            <a:avLst/>
          </a:prstGeom>
        </p:spPr>
      </p:pic>
      <p:pic>
        <p:nvPicPr>
          <p:cNvPr id="1030" name="図 1029">
            <a:extLst>
              <a:ext uri="{FF2B5EF4-FFF2-40B4-BE49-F238E27FC236}">
                <a16:creationId xmlns:a16="http://schemas.microsoft.com/office/drawing/2014/main" id="{84983452-A915-423A-8F3A-75E7A6EB4991}"/>
              </a:ext>
            </a:extLst>
          </p:cNvPr>
          <p:cNvPicPr>
            <a:picLocks noChangeAspect="1"/>
          </p:cNvPicPr>
          <p:nvPr/>
        </p:nvPicPr>
        <p:blipFill rotWithShape="1">
          <a:blip r:embed="rId16"/>
          <a:srcRect b="26450"/>
          <a:stretch/>
        </p:blipFill>
        <p:spPr>
          <a:xfrm>
            <a:off x="3672106" y="1139089"/>
            <a:ext cx="2040684" cy="1822049"/>
          </a:xfrm>
          <a:prstGeom prst="rect">
            <a:avLst/>
          </a:prstGeom>
        </p:spPr>
      </p:pic>
      <p:pic>
        <p:nvPicPr>
          <p:cNvPr id="1032" name="図 1031">
            <a:extLst>
              <a:ext uri="{FF2B5EF4-FFF2-40B4-BE49-F238E27FC236}">
                <a16:creationId xmlns:a16="http://schemas.microsoft.com/office/drawing/2014/main" id="{336083E1-F9E5-4B98-90BF-0825801A42B3}"/>
              </a:ext>
            </a:extLst>
          </p:cNvPr>
          <p:cNvPicPr>
            <a:picLocks noChangeAspect="1"/>
          </p:cNvPicPr>
          <p:nvPr/>
        </p:nvPicPr>
        <p:blipFill rotWithShape="1">
          <a:blip r:embed="rId17"/>
          <a:srcRect b="29856"/>
          <a:stretch/>
        </p:blipFill>
        <p:spPr>
          <a:xfrm>
            <a:off x="1380464" y="5539264"/>
            <a:ext cx="1772724" cy="1243461"/>
          </a:xfrm>
          <a:prstGeom prst="rect">
            <a:avLst/>
          </a:prstGeom>
        </p:spPr>
      </p:pic>
      <p:pic>
        <p:nvPicPr>
          <p:cNvPr id="1034" name="図 1033">
            <a:extLst>
              <a:ext uri="{FF2B5EF4-FFF2-40B4-BE49-F238E27FC236}">
                <a16:creationId xmlns:a16="http://schemas.microsoft.com/office/drawing/2014/main" id="{01302C5D-B040-4260-891A-A925B66B4AFB}"/>
              </a:ext>
            </a:extLst>
          </p:cNvPr>
          <p:cNvPicPr>
            <a:picLocks noChangeAspect="1"/>
          </p:cNvPicPr>
          <p:nvPr/>
        </p:nvPicPr>
        <p:blipFill rotWithShape="1">
          <a:blip r:embed="rId18"/>
          <a:srcRect b="38141"/>
          <a:stretch/>
        </p:blipFill>
        <p:spPr>
          <a:xfrm>
            <a:off x="5951304" y="3424399"/>
            <a:ext cx="1186680" cy="1067736"/>
          </a:xfrm>
          <a:prstGeom prst="rect">
            <a:avLst/>
          </a:prstGeom>
        </p:spPr>
      </p:pic>
      <p:pic>
        <p:nvPicPr>
          <p:cNvPr id="1029" name="図 1028">
            <a:extLst>
              <a:ext uri="{FF2B5EF4-FFF2-40B4-BE49-F238E27FC236}">
                <a16:creationId xmlns:a16="http://schemas.microsoft.com/office/drawing/2014/main" id="{04CCC145-62B8-4BD4-BFE9-7F46D91144EC}"/>
              </a:ext>
            </a:extLst>
          </p:cNvPr>
          <p:cNvPicPr>
            <a:picLocks noChangeAspect="1"/>
          </p:cNvPicPr>
          <p:nvPr/>
        </p:nvPicPr>
        <p:blipFill rotWithShape="1">
          <a:blip r:embed="rId19"/>
          <a:srcRect b="28563"/>
          <a:stretch/>
        </p:blipFill>
        <p:spPr>
          <a:xfrm>
            <a:off x="5712790" y="3183936"/>
            <a:ext cx="2025699" cy="1610108"/>
          </a:xfrm>
          <a:prstGeom prst="rect">
            <a:avLst/>
          </a:prstGeom>
        </p:spPr>
      </p:pic>
      <p:pic>
        <p:nvPicPr>
          <p:cNvPr id="1035" name="図 1034">
            <a:extLst>
              <a:ext uri="{FF2B5EF4-FFF2-40B4-BE49-F238E27FC236}">
                <a16:creationId xmlns:a16="http://schemas.microsoft.com/office/drawing/2014/main" id="{1F4F4A56-32B9-432E-A723-5E476CF61C93}"/>
              </a:ext>
            </a:extLst>
          </p:cNvPr>
          <p:cNvPicPr>
            <a:picLocks noChangeAspect="1"/>
          </p:cNvPicPr>
          <p:nvPr/>
        </p:nvPicPr>
        <p:blipFill rotWithShape="1">
          <a:blip r:embed="rId20"/>
          <a:srcRect b="38825"/>
          <a:stretch/>
        </p:blipFill>
        <p:spPr>
          <a:xfrm>
            <a:off x="2605823" y="3548902"/>
            <a:ext cx="1192307" cy="1060940"/>
          </a:xfrm>
          <a:prstGeom prst="rect">
            <a:avLst/>
          </a:prstGeom>
        </p:spPr>
      </p:pic>
      <p:pic>
        <p:nvPicPr>
          <p:cNvPr id="1027" name="図 1026">
            <a:extLst>
              <a:ext uri="{FF2B5EF4-FFF2-40B4-BE49-F238E27FC236}">
                <a16:creationId xmlns:a16="http://schemas.microsoft.com/office/drawing/2014/main" id="{B47D0D35-4F99-4B1B-A253-4E160329FEAD}"/>
              </a:ext>
            </a:extLst>
          </p:cNvPr>
          <p:cNvPicPr>
            <a:picLocks noChangeAspect="1"/>
          </p:cNvPicPr>
          <p:nvPr/>
        </p:nvPicPr>
        <p:blipFill rotWithShape="1">
          <a:blip r:embed="rId21"/>
          <a:srcRect b="23548"/>
          <a:stretch/>
        </p:blipFill>
        <p:spPr>
          <a:xfrm>
            <a:off x="1962888" y="3133789"/>
            <a:ext cx="1918042" cy="1631575"/>
          </a:xfrm>
          <a:prstGeom prst="rect">
            <a:avLst/>
          </a:prstGeom>
        </p:spPr>
      </p:pic>
      <p:pic>
        <p:nvPicPr>
          <p:cNvPr id="1037" name="図 1036">
            <a:extLst>
              <a:ext uri="{FF2B5EF4-FFF2-40B4-BE49-F238E27FC236}">
                <a16:creationId xmlns:a16="http://schemas.microsoft.com/office/drawing/2014/main" id="{D42ED881-DC76-4EDF-BB3F-491509795D94}"/>
              </a:ext>
            </a:extLst>
          </p:cNvPr>
          <p:cNvPicPr>
            <a:picLocks noChangeAspect="1"/>
          </p:cNvPicPr>
          <p:nvPr/>
        </p:nvPicPr>
        <p:blipFill rotWithShape="1">
          <a:blip r:embed="rId22"/>
          <a:srcRect b="5439"/>
          <a:stretch/>
        </p:blipFill>
        <p:spPr>
          <a:xfrm>
            <a:off x="7263877" y="5709487"/>
            <a:ext cx="947741" cy="894620"/>
          </a:xfrm>
          <a:prstGeom prst="rect">
            <a:avLst/>
          </a:prstGeom>
        </p:spPr>
      </p:pic>
      <p:pic>
        <p:nvPicPr>
          <p:cNvPr id="1036" name="図 1035">
            <a:extLst>
              <a:ext uri="{FF2B5EF4-FFF2-40B4-BE49-F238E27FC236}">
                <a16:creationId xmlns:a16="http://schemas.microsoft.com/office/drawing/2014/main" id="{9731F277-7AEC-4F5C-A841-7F24093BE42B}"/>
              </a:ext>
            </a:extLst>
          </p:cNvPr>
          <p:cNvPicPr>
            <a:picLocks noChangeAspect="1"/>
          </p:cNvPicPr>
          <p:nvPr/>
        </p:nvPicPr>
        <p:blipFill rotWithShape="1">
          <a:blip r:embed="rId23"/>
          <a:srcRect b="26798"/>
          <a:stretch/>
        </p:blipFill>
        <p:spPr>
          <a:xfrm flipH="1">
            <a:off x="6781280" y="5493159"/>
            <a:ext cx="1763469" cy="1290887"/>
          </a:xfrm>
          <a:prstGeom prst="rect">
            <a:avLst/>
          </a:prstGeom>
        </p:spPr>
      </p:pic>
      <p:pic>
        <p:nvPicPr>
          <p:cNvPr id="1039" name="図 1038">
            <a:extLst>
              <a:ext uri="{FF2B5EF4-FFF2-40B4-BE49-F238E27FC236}">
                <a16:creationId xmlns:a16="http://schemas.microsoft.com/office/drawing/2014/main" id="{A8E92ABC-E0C1-4C90-B775-F0912E852770}"/>
              </a:ext>
            </a:extLst>
          </p:cNvPr>
          <p:cNvPicPr>
            <a:picLocks noChangeAspect="1"/>
          </p:cNvPicPr>
          <p:nvPr/>
        </p:nvPicPr>
        <p:blipFill rotWithShape="1">
          <a:blip r:embed="rId24"/>
          <a:srcRect b="27786"/>
          <a:stretch/>
        </p:blipFill>
        <p:spPr>
          <a:xfrm>
            <a:off x="3973798" y="5657432"/>
            <a:ext cx="959068" cy="940887"/>
          </a:xfrm>
          <a:prstGeom prst="rect">
            <a:avLst/>
          </a:prstGeom>
        </p:spPr>
      </p:pic>
      <p:pic>
        <p:nvPicPr>
          <p:cNvPr id="1038" name="図 1037">
            <a:extLst>
              <a:ext uri="{FF2B5EF4-FFF2-40B4-BE49-F238E27FC236}">
                <a16:creationId xmlns:a16="http://schemas.microsoft.com/office/drawing/2014/main" id="{A8CC434C-2B4A-4D24-A3D7-0CBB9562D322}"/>
              </a:ext>
            </a:extLst>
          </p:cNvPr>
          <p:cNvPicPr>
            <a:picLocks noChangeAspect="1"/>
          </p:cNvPicPr>
          <p:nvPr/>
        </p:nvPicPr>
        <p:blipFill rotWithShape="1">
          <a:blip r:embed="rId25"/>
          <a:srcRect b="29594"/>
          <a:stretch/>
        </p:blipFill>
        <p:spPr>
          <a:xfrm>
            <a:off x="3645934" y="5503074"/>
            <a:ext cx="1349375" cy="1290649"/>
          </a:xfrm>
          <a:prstGeom prst="rect">
            <a:avLst/>
          </a:prstGeom>
        </p:spPr>
      </p:pic>
      <p:pic>
        <p:nvPicPr>
          <p:cNvPr id="6" name="図 5">
            <a:extLst>
              <a:ext uri="{FF2B5EF4-FFF2-40B4-BE49-F238E27FC236}">
                <a16:creationId xmlns:a16="http://schemas.microsoft.com/office/drawing/2014/main" id="{BD096D15-75A1-4D8F-9266-0E915D7CF9A9}"/>
              </a:ext>
            </a:extLst>
          </p:cNvPr>
          <p:cNvPicPr>
            <a:picLocks noChangeAspect="1"/>
          </p:cNvPicPr>
          <p:nvPr/>
        </p:nvPicPr>
        <p:blipFill rotWithShape="1">
          <a:blip r:embed="rId26"/>
          <a:srcRect b="40186"/>
          <a:stretch/>
        </p:blipFill>
        <p:spPr>
          <a:xfrm>
            <a:off x="5219295" y="5736078"/>
            <a:ext cx="964434" cy="889200"/>
          </a:xfrm>
          <a:prstGeom prst="rect">
            <a:avLst/>
          </a:prstGeom>
        </p:spPr>
      </p:pic>
      <p:pic>
        <p:nvPicPr>
          <p:cNvPr id="8" name="図 7">
            <a:extLst>
              <a:ext uri="{FF2B5EF4-FFF2-40B4-BE49-F238E27FC236}">
                <a16:creationId xmlns:a16="http://schemas.microsoft.com/office/drawing/2014/main" id="{2925F5BE-2D6E-42CF-B03D-A4BD38556ADC}"/>
              </a:ext>
            </a:extLst>
          </p:cNvPr>
          <p:cNvPicPr>
            <a:picLocks noChangeAspect="1"/>
          </p:cNvPicPr>
          <p:nvPr/>
        </p:nvPicPr>
        <p:blipFill rotWithShape="1">
          <a:blip r:embed="rId27"/>
          <a:srcRect b="39437"/>
          <a:stretch/>
        </p:blipFill>
        <p:spPr>
          <a:xfrm>
            <a:off x="4945280" y="5511709"/>
            <a:ext cx="1329542" cy="1241164"/>
          </a:xfrm>
          <a:prstGeom prst="rect">
            <a:avLst/>
          </a:prstGeom>
        </p:spPr>
      </p:pic>
      <p:pic>
        <p:nvPicPr>
          <p:cNvPr id="48" name="図 47">
            <a:extLst>
              <a:ext uri="{FF2B5EF4-FFF2-40B4-BE49-F238E27FC236}">
                <a16:creationId xmlns:a16="http://schemas.microsoft.com/office/drawing/2014/main" id="{28F3C39D-744D-4A46-BC2A-B2FDF98EED8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654929" y="3187348"/>
            <a:ext cx="2327271" cy="2574415"/>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7943B881-0628-4216-94E4-FC8EC10EAF1F}"/>
              </a:ext>
            </a:extLst>
          </p:cNvPr>
          <p:cNvPicPr>
            <a:picLocks noChangeAspect="1"/>
          </p:cNvPicPr>
          <p:nvPr/>
        </p:nvPicPr>
        <p:blipFill>
          <a:blip r:embed="rId29"/>
          <a:stretch>
            <a:fillRect/>
          </a:stretch>
        </p:blipFill>
        <p:spPr>
          <a:xfrm>
            <a:off x="9590447" y="3275511"/>
            <a:ext cx="2544714" cy="2381921"/>
          </a:xfrm>
          <a:prstGeom prst="rect">
            <a:avLst/>
          </a:prstGeom>
        </p:spPr>
      </p:pic>
      <p:sp>
        <p:nvSpPr>
          <p:cNvPr id="4" name="スライド番号プレースホルダー 3">
            <a:extLst>
              <a:ext uri="{FF2B5EF4-FFF2-40B4-BE49-F238E27FC236}">
                <a16:creationId xmlns:a16="http://schemas.microsoft.com/office/drawing/2014/main" id="{3DC02729-BC3E-44BB-8351-F2811A83D71E}"/>
              </a:ext>
            </a:extLst>
          </p:cNvPr>
          <p:cNvSpPr>
            <a:spLocks noGrp="1"/>
          </p:cNvSpPr>
          <p:nvPr>
            <p:ph type="sldNum" sz="quarter" idx="12"/>
          </p:nvPr>
        </p:nvSpPr>
        <p:spPr/>
        <p:txBody>
          <a:bodyPr/>
          <a:lstStyle/>
          <a:p>
            <a:fld id="{A5870C6A-A9FA-46D0-8325-72B81E8CBEA0}" type="slidenum">
              <a:rPr kumimoji="1" lang="ja-JP" altLang="en-US" smtClean="0"/>
              <a:pPr/>
              <a:t>23</a:t>
            </a:fld>
            <a:endParaRPr kumimoji="1" lang="ja-JP" altLang="en-US"/>
          </a:p>
        </p:txBody>
      </p:sp>
    </p:spTree>
    <p:extLst>
      <p:ext uri="{BB962C8B-B14F-4D97-AF65-F5344CB8AC3E}">
        <p14:creationId xmlns:p14="http://schemas.microsoft.com/office/powerpoint/2010/main" val="61522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1030"/>
                                        </p:tgtEl>
                                        <p:attrNameLst>
                                          <p:attrName>style.visibility</p:attrName>
                                        </p:attrNameLst>
                                      </p:cBhvr>
                                      <p:to>
                                        <p:strVal val="visible"/>
                                      </p:to>
                                    </p:set>
                                    <p:animEffect transition="in" filter="fade">
                                      <p:cBhvr>
                                        <p:cTn id="62" dur="1000"/>
                                        <p:tgtEl>
                                          <p:spTgt spid="1030"/>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1027"/>
                                        </p:tgtEl>
                                        <p:attrNameLst>
                                          <p:attrName>style.visibility</p:attrName>
                                        </p:attrNameLst>
                                      </p:cBhvr>
                                      <p:to>
                                        <p:strVal val="visible"/>
                                      </p:to>
                                    </p:set>
                                    <p:animEffect transition="in" filter="fade">
                                      <p:cBhvr>
                                        <p:cTn id="66" dur="1000"/>
                                        <p:tgtEl>
                                          <p:spTgt spid="1027"/>
                                        </p:tgtEl>
                                      </p:cBhvr>
                                    </p:animEffect>
                                  </p:childTnLst>
                                </p:cTn>
                              </p:par>
                            </p:childTnLst>
                          </p:cTn>
                        </p:par>
                        <p:par>
                          <p:cTn id="67" fill="hold">
                            <p:stCondLst>
                              <p:cond delay="4000"/>
                            </p:stCondLst>
                            <p:childTnLst>
                              <p:par>
                                <p:cTn id="68" presetID="10" presetClass="entr" presetSubtype="0" fill="hold" nodeType="afterEffect">
                                  <p:stCondLst>
                                    <p:cond delay="0"/>
                                  </p:stCondLst>
                                  <p:childTnLst>
                                    <p:set>
                                      <p:cBhvr>
                                        <p:cTn id="69" dur="1" fill="hold">
                                          <p:stCondLst>
                                            <p:cond delay="0"/>
                                          </p:stCondLst>
                                        </p:cTn>
                                        <p:tgtEl>
                                          <p:spTgt spid="1029"/>
                                        </p:tgtEl>
                                        <p:attrNameLst>
                                          <p:attrName>style.visibility</p:attrName>
                                        </p:attrNameLst>
                                      </p:cBhvr>
                                      <p:to>
                                        <p:strVal val="visible"/>
                                      </p:to>
                                    </p:set>
                                    <p:animEffect transition="in" filter="fade">
                                      <p:cBhvr>
                                        <p:cTn id="70" dur="1000"/>
                                        <p:tgtEl>
                                          <p:spTgt spid="1029"/>
                                        </p:tgtEl>
                                      </p:cBhvr>
                                    </p:animEffect>
                                  </p:childTnLst>
                                </p:cTn>
                              </p:par>
                            </p:childTnLst>
                          </p:cTn>
                        </p:par>
                        <p:par>
                          <p:cTn id="71" fill="hold">
                            <p:stCondLst>
                              <p:cond delay="5000"/>
                            </p:stCondLst>
                            <p:childTnLst>
                              <p:par>
                                <p:cTn id="72" presetID="10" presetClass="entr" presetSubtype="0" fill="hold" nodeType="afterEffect">
                                  <p:stCondLst>
                                    <p:cond delay="0"/>
                                  </p:stCondLst>
                                  <p:childTnLst>
                                    <p:set>
                                      <p:cBhvr>
                                        <p:cTn id="73" dur="1" fill="hold">
                                          <p:stCondLst>
                                            <p:cond delay="0"/>
                                          </p:stCondLst>
                                        </p:cTn>
                                        <p:tgtEl>
                                          <p:spTgt spid="1032"/>
                                        </p:tgtEl>
                                        <p:attrNameLst>
                                          <p:attrName>style.visibility</p:attrName>
                                        </p:attrNameLst>
                                      </p:cBhvr>
                                      <p:to>
                                        <p:strVal val="visible"/>
                                      </p:to>
                                    </p:set>
                                    <p:animEffect transition="in" filter="fade">
                                      <p:cBhvr>
                                        <p:cTn id="74" dur="500"/>
                                        <p:tgtEl>
                                          <p:spTgt spid="1032"/>
                                        </p:tgtEl>
                                      </p:cBhvr>
                                    </p:animEffect>
                                  </p:childTnLst>
                                </p:cTn>
                              </p:par>
                            </p:childTnLst>
                          </p:cTn>
                        </p:par>
                        <p:par>
                          <p:cTn id="75" fill="hold">
                            <p:stCondLst>
                              <p:cond delay="5500"/>
                            </p:stCondLst>
                            <p:childTnLst>
                              <p:par>
                                <p:cTn id="76" presetID="10" presetClass="entr" presetSubtype="0" fill="hold" nodeType="afterEffect">
                                  <p:stCondLst>
                                    <p:cond delay="0"/>
                                  </p:stCondLst>
                                  <p:childTnLst>
                                    <p:set>
                                      <p:cBhvr>
                                        <p:cTn id="77" dur="1" fill="hold">
                                          <p:stCondLst>
                                            <p:cond delay="0"/>
                                          </p:stCondLst>
                                        </p:cTn>
                                        <p:tgtEl>
                                          <p:spTgt spid="1038"/>
                                        </p:tgtEl>
                                        <p:attrNameLst>
                                          <p:attrName>style.visibility</p:attrName>
                                        </p:attrNameLst>
                                      </p:cBhvr>
                                      <p:to>
                                        <p:strVal val="visible"/>
                                      </p:to>
                                    </p:set>
                                    <p:animEffect transition="in" filter="fade">
                                      <p:cBhvr>
                                        <p:cTn id="78" dur="500"/>
                                        <p:tgtEl>
                                          <p:spTgt spid="1038"/>
                                        </p:tgtEl>
                                      </p:cBhvr>
                                    </p:animEffect>
                                  </p:childTnLst>
                                </p:cTn>
                              </p:par>
                            </p:childTnLst>
                          </p:cTn>
                        </p:par>
                        <p:par>
                          <p:cTn id="79" fill="hold">
                            <p:stCondLst>
                              <p:cond delay="6000"/>
                            </p:stCondLst>
                            <p:childTnLst>
                              <p:par>
                                <p:cTn id="80" presetID="10" presetClass="entr" presetSubtype="0" fill="hold" nodeType="after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childTnLst>
                                </p:cTn>
                              </p:par>
                            </p:childTnLst>
                          </p:cTn>
                        </p:par>
                        <p:par>
                          <p:cTn id="83" fill="hold">
                            <p:stCondLst>
                              <p:cond delay="6500"/>
                            </p:stCondLst>
                            <p:childTnLst>
                              <p:par>
                                <p:cTn id="84" presetID="10" presetClass="entr" presetSubtype="0" fill="hold" nodeType="afterEffect">
                                  <p:stCondLst>
                                    <p:cond delay="0"/>
                                  </p:stCondLst>
                                  <p:childTnLst>
                                    <p:set>
                                      <p:cBhvr>
                                        <p:cTn id="85" dur="1" fill="hold">
                                          <p:stCondLst>
                                            <p:cond delay="0"/>
                                          </p:stCondLst>
                                        </p:cTn>
                                        <p:tgtEl>
                                          <p:spTgt spid="1036"/>
                                        </p:tgtEl>
                                        <p:attrNameLst>
                                          <p:attrName>style.visibility</p:attrName>
                                        </p:attrNameLst>
                                      </p:cBhvr>
                                      <p:to>
                                        <p:strVal val="visible"/>
                                      </p:to>
                                    </p:set>
                                    <p:animEffect transition="in" filter="fade">
                                      <p:cBhvr>
                                        <p:cTn id="86" dur="500"/>
                                        <p:tgtEl>
                                          <p:spTgt spid="10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9658D93A-0ED3-40F8-9DC1-54544D77C624}"/>
              </a:ext>
            </a:extLst>
          </p:cNvPr>
          <p:cNvSpPr txBox="1">
            <a:spLocks/>
          </p:cNvSpPr>
          <p:nvPr/>
        </p:nvSpPr>
        <p:spPr>
          <a:xfrm>
            <a:off x="197379" y="5794137"/>
            <a:ext cx="9390465" cy="1066897"/>
          </a:xfrm>
          <a:prstGeom prst="rect">
            <a:avLst/>
          </a:prstGeom>
        </p:spPr>
        <p:txBody>
          <a:bodyPr vert="horz" lIns="91440" tIns="45720" rIns="91440" bIns="45720" rtlCol="0" anchor="ctr">
            <a:normAutofit fontScale="9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ja-JP" altLang="en-US" sz="6000" b="1" dirty="0">
                <a:solidFill>
                  <a:srgbClr val="FFFF00"/>
                </a:solidFill>
                <a:latin typeface="HGP教科書体" panose="02020600000000000000" pitchFamily="18" charset="-128"/>
                <a:ea typeface="HGP教科書体" panose="02020600000000000000" pitchFamily="18" charset="-128"/>
              </a:rPr>
              <a:t>人工知能搭載の投資必勝法！</a:t>
            </a:r>
          </a:p>
        </p:txBody>
      </p:sp>
      <p:sp>
        <p:nvSpPr>
          <p:cNvPr id="11" name="タイトル 1">
            <a:extLst>
              <a:ext uri="{FF2B5EF4-FFF2-40B4-BE49-F238E27FC236}">
                <a16:creationId xmlns:a16="http://schemas.microsoft.com/office/drawing/2014/main" id="{3D735C11-2B8C-4B7D-A849-98B105CBEEA0}"/>
              </a:ext>
            </a:extLst>
          </p:cNvPr>
          <p:cNvSpPr txBox="1">
            <a:spLocks/>
          </p:cNvSpPr>
          <p:nvPr/>
        </p:nvSpPr>
        <p:spPr>
          <a:xfrm>
            <a:off x="197379" y="1054172"/>
            <a:ext cx="7416824" cy="84919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defRPr/>
            </a:pPr>
            <a:r>
              <a:rPr lang="ja-JP" altLang="en-US" sz="5400" b="1" dirty="0">
                <a:solidFill>
                  <a:prstClr val="white"/>
                </a:solidFill>
                <a:latin typeface="HGP教科書体" panose="02020600000000000000" pitchFamily="18" charset="-128"/>
                <a:ea typeface="HGP教科書体" panose="02020600000000000000" pitchFamily="18" charset="-128"/>
              </a:rPr>
              <a:t>中学の部活動の先輩？</a:t>
            </a:r>
            <a:endParaRPr lang="ja-JP" altLang="en-US" sz="5400" b="1" dirty="0">
              <a:solidFill>
                <a:srgbClr val="FFFF00"/>
              </a:solidFill>
              <a:latin typeface="HGP教科書体" panose="02020600000000000000" pitchFamily="18" charset="-128"/>
              <a:ea typeface="HGP教科書体" panose="02020600000000000000" pitchFamily="18" charset="-128"/>
            </a:endParaRPr>
          </a:p>
        </p:txBody>
      </p:sp>
      <p:sp>
        <p:nvSpPr>
          <p:cNvPr id="13" name="タイトル 1">
            <a:extLst>
              <a:ext uri="{FF2B5EF4-FFF2-40B4-BE49-F238E27FC236}">
                <a16:creationId xmlns:a16="http://schemas.microsoft.com/office/drawing/2014/main" id="{43401CBD-826E-42B9-98EC-2436AA550FA8}"/>
              </a:ext>
            </a:extLst>
          </p:cNvPr>
          <p:cNvSpPr txBox="1">
            <a:spLocks/>
          </p:cNvSpPr>
          <p:nvPr/>
        </p:nvSpPr>
        <p:spPr>
          <a:xfrm>
            <a:off x="277800" y="4247958"/>
            <a:ext cx="5442498" cy="95499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ja-JP" altLang="en-US" sz="5400" b="1" dirty="0">
                <a:solidFill>
                  <a:srgbClr val="FFFF00"/>
                </a:solidFill>
                <a:latin typeface="HGP教科書体" panose="02020600000000000000" pitchFamily="18" charset="-128"/>
                <a:ea typeface="HGP教科書体" panose="02020600000000000000" pitchFamily="18" charset="-128"/>
              </a:rPr>
              <a:t>副業で稼げる！</a:t>
            </a:r>
          </a:p>
        </p:txBody>
      </p:sp>
      <p:sp>
        <p:nvSpPr>
          <p:cNvPr id="10" name="タイトル 1">
            <a:extLst>
              <a:ext uri="{FF2B5EF4-FFF2-40B4-BE49-F238E27FC236}">
                <a16:creationId xmlns:a16="http://schemas.microsoft.com/office/drawing/2014/main" id="{42C6DA8B-7D17-4FB0-8A6D-AD7A19B36ACC}"/>
              </a:ext>
            </a:extLst>
          </p:cNvPr>
          <p:cNvSpPr txBox="1">
            <a:spLocks/>
          </p:cNvSpPr>
          <p:nvPr/>
        </p:nvSpPr>
        <p:spPr>
          <a:xfrm>
            <a:off x="536127" y="2754056"/>
            <a:ext cx="8712968" cy="89083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ja-JP" altLang="en-US" sz="6000" dirty="0">
                <a:solidFill>
                  <a:prstClr val="white"/>
                </a:solidFill>
                <a:latin typeface="HGP教科書体" panose="02020600000000000000" pitchFamily="18" charset="-128"/>
                <a:ea typeface="HGP教科書体" panose="02020600000000000000" pitchFamily="18" charset="-128"/>
              </a:rPr>
              <a:t>ＳＮＳの広告から！</a:t>
            </a:r>
            <a:endParaRPr lang="ja-JP" altLang="en-US" sz="6000" dirty="0">
              <a:solidFill>
                <a:srgbClr val="FFFF00"/>
              </a:solidFill>
              <a:latin typeface="HGP教科書体" panose="02020600000000000000" pitchFamily="18" charset="-128"/>
              <a:ea typeface="HGP教科書体" panose="02020600000000000000" pitchFamily="18" charset="-128"/>
            </a:endParaRPr>
          </a:p>
        </p:txBody>
      </p:sp>
      <p:sp>
        <p:nvSpPr>
          <p:cNvPr id="12" name="タイトル 1">
            <a:extLst>
              <a:ext uri="{FF2B5EF4-FFF2-40B4-BE49-F238E27FC236}">
                <a16:creationId xmlns:a16="http://schemas.microsoft.com/office/drawing/2014/main" id="{0C94AF2D-26A7-4A2D-AF08-7A48F6792A3B}"/>
              </a:ext>
            </a:extLst>
          </p:cNvPr>
          <p:cNvSpPr txBox="1">
            <a:spLocks/>
          </p:cNvSpPr>
          <p:nvPr/>
        </p:nvSpPr>
        <p:spPr>
          <a:xfrm>
            <a:off x="504257" y="3506169"/>
            <a:ext cx="11002776" cy="8923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ja-JP" altLang="en-US" sz="6000" dirty="0">
                <a:solidFill>
                  <a:prstClr val="white"/>
                </a:solidFill>
                <a:latin typeface="HGP教科書体" panose="02020600000000000000" pitchFamily="18" charset="-128"/>
                <a:ea typeface="HGP教科書体" panose="02020600000000000000" pitchFamily="18" charset="-128"/>
              </a:rPr>
              <a:t>ＳＮＳで知り合った人からも！</a:t>
            </a:r>
            <a:endParaRPr lang="ja-JP" altLang="en-US" sz="6000" dirty="0">
              <a:solidFill>
                <a:srgbClr val="FFFF00"/>
              </a:solidFill>
              <a:latin typeface="HGP教科書体" panose="02020600000000000000" pitchFamily="18" charset="-128"/>
              <a:ea typeface="HGP教科書体" panose="02020600000000000000" pitchFamily="18" charset="-128"/>
            </a:endParaRPr>
          </a:p>
        </p:txBody>
      </p:sp>
      <p:sp>
        <p:nvSpPr>
          <p:cNvPr id="14" name="タイトル 1">
            <a:extLst>
              <a:ext uri="{FF2B5EF4-FFF2-40B4-BE49-F238E27FC236}">
                <a16:creationId xmlns:a16="http://schemas.microsoft.com/office/drawing/2014/main" id="{0F290FF4-1027-4BA3-946A-9464299B5A30}"/>
              </a:ext>
            </a:extLst>
          </p:cNvPr>
          <p:cNvSpPr txBox="1">
            <a:spLocks/>
          </p:cNvSpPr>
          <p:nvPr/>
        </p:nvSpPr>
        <p:spPr>
          <a:xfrm>
            <a:off x="-391532" y="264944"/>
            <a:ext cx="7704856" cy="7434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defRPr/>
            </a:pPr>
            <a:r>
              <a:rPr lang="ja-JP" altLang="en-US" sz="5400" b="1" dirty="0">
                <a:solidFill>
                  <a:prstClr val="white"/>
                </a:solidFill>
                <a:latin typeface="HGP教科書体" panose="02020600000000000000" pitchFamily="18" charset="-128"/>
                <a:ea typeface="HGP教科書体" panose="02020600000000000000" pitchFamily="18" charset="-128"/>
              </a:rPr>
              <a:t>久しぶりの幼なじみ？</a:t>
            </a:r>
            <a:endParaRPr lang="ja-JP" altLang="en-US" sz="5400" b="1" dirty="0">
              <a:solidFill>
                <a:srgbClr val="FFFF00"/>
              </a:solidFill>
              <a:latin typeface="HGP教科書体" panose="02020600000000000000" pitchFamily="18" charset="-128"/>
              <a:ea typeface="HGP教科書体" panose="02020600000000000000" pitchFamily="18" charset="-128"/>
            </a:endParaRPr>
          </a:p>
        </p:txBody>
      </p:sp>
      <p:sp>
        <p:nvSpPr>
          <p:cNvPr id="15" name="タイトル 1">
            <a:extLst>
              <a:ext uri="{FF2B5EF4-FFF2-40B4-BE49-F238E27FC236}">
                <a16:creationId xmlns:a16="http://schemas.microsoft.com/office/drawing/2014/main" id="{FBAB8D27-7F72-4518-B93F-6665F4C05EBF}"/>
              </a:ext>
            </a:extLst>
          </p:cNvPr>
          <p:cNvSpPr txBox="1">
            <a:spLocks/>
          </p:cNvSpPr>
          <p:nvPr/>
        </p:nvSpPr>
        <p:spPr>
          <a:xfrm>
            <a:off x="-909400" y="1913332"/>
            <a:ext cx="8941323" cy="95499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defRPr/>
            </a:pPr>
            <a:r>
              <a:rPr lang="ja-JP" altLang="en-US" sz="5400" b="1" dirty="0">
                <a:solidFill>
                  <a:prstClr val="white"/>
                </a:solidFill>
                <a:latin typeface="HGP教科書体" panose="02020600000000000000" pitchFamily="18" charset="-128"/>
                <a:ea typeface="HGP教科書体" panose="02020600000000000000" pitchFamily="18" charset="-128"/>
              </a:rPr>
              <a:t>アルバイト先の仲間？</a:t>
            </a:r>
            <a:r>
              <a:rPr lang="en-US" altLang="ja-JP" sz="5400" b="1" dirty="0">
                <a:solidFill>
                  <a:prstClr val="white"/>
                </a:solidFill>
                <a:latin typeface="HGP教科書体" panose="02020600000000000000" pitchFamily="18" charset="-128"/>
                <a:ea typeface="HGP教科書体" panose="02020600000000000000" pitchFamily="18" charset="-128"/>
              </a:rPr>
              <a:t> </a:t>
            </a:r>
            <a:endParaRPr lang="ja-JP" altLang="en-US" sz="5400" b="1" dirty="0">
              <a:solidFill>
                <a:srgbClr val="FFFF00"/>
              </a:solidFill>
              <a:latin typeface="HGP教科書体" panose="02020600000000000000" pitchFamily="18" charset="-128"/>
              <a:ea typeface="HGP教科書体" panose="02020600000000000000" pitchFamily="18" charset="-128"/>
            </a:endParaRPr>
          </a:p>
        </p:txBody>
      </p:sp>
      <p:sp>
        <p:nvSpPr>
          <p:cNvPr id="16" name="タイトル 1">
            <a:extLst>
              <a:ext uri="{FF2B5EF4-FFF2-40B4-BE49-F238E27FC236}">
                <a16:creationId xmlns:a16="http://schemas.microsoft.com/office/drawing/2014/main" id="{AA05C0BD-3541-41F6-96BD-77D910DFCA6E}"/>
              </a:ext>
            </a:extLst>
          </p:cNvPr>
          <p:cNvSpPr txBox="1">
            <a:spLocks/>
          </p:cNvSpPr>
          <p:nvPr/>
        </p:nvSpPr>
        <p:spPr>
          <a:xfrm>
            <a:off x="280808" y="5258402"/>
            <a:ext cx="7032516" cy="743472"/>
          </a:xfrm>
          <a:prstGeom prst="rect">
            <a:avLst/>
          </a:prstGeom>
        </p:spPr>
        <p:txBody>
          <a:bodyPr vert="horz" lIns="91440" tIns="45720" rIns="91440" bIns="45720" rtlCol="0" anchor="ctr">
            <a:normAutofit fontScale="90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ja-JP" altLang="en-US" sz="6000" b="1" dirty="0">
                <a:solidFill>
                  <a:srgbClr val="FFFF00"/>
                </a:solidFill>
                <a:latin typeface="HGP教科書体" panose="02020600000000000000" pitchFamily="18" charset="-128"/>
                <a:ea typeface="HGP教科書体" panose="02020600000000000000" pitchFamily="18" charset="-128"/>
              </a:rPr>
              <a:t>暗号資産って知ってる？</a:t>
            </a:r>
          </a:p>
        </p:txBody>
      </p:sp>
      <p:sp>
        <p:nvSpPr>
          <p:cNvPr id="2" name="スライド番号プレースホルダー 1">
            <a:extLst>
              <a:ext uri="{FF2B5EF4-FFF2-40B4-BE49-F238E27FC236}">
                <a16:creationId xmlns:a16="http://schemas.microsoft.com/office/drawing/2014/main" id="{16778895-1863-4639-B13E-766C150325F3}"/>
              </a:ext>
            </a:extLst>
          </p:cNvPr>
          <p:cNvSpPr>
            <a:spLocks noGrp="1"/>
          </p:cNvSpPr>
          <p:nvPr>
            <p:ph type="sldNum" sz="quarter" idx="12"/>
          </p:nvPr>
        </p:nvSpPr>
        <p:spPr/>
        <p:txBody>
          <a:bodyPr/>
          <a:lstStyle/>
          <a:p>
            <a:fld id="{A5870C6A-A9FA-46D0-8325-72B81E8CBEA0}" type="slidenum">
              <a:rPr kumimoji="1" lang="ja-JP" altLang="en-US" smtClean="0"/>
              <a:pPr/>
              <a:t>24</a:t>
            </a:fld>
            <a:endParaRPr kumimoji="1" lang="ja-JP" altLang="en-US"/>
          </a:p>
        </p:txBody>
      </p:sp>
    </p:spTree>
    <p:extLst>
      <p:ext uri="{BB962C8B-B14F-4D97-AF65-F5344CB8AC3E}">
        <p14:creationId xmlns:p14="http://schemas.microsoft.com/office/powerpoint/2010/main" val="393303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0" grpId="0"/>
      <p:bldP spid="12"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69B8A6A-C9BB-45AE-BEC3-8EAE7E77D3B4}"/>
              </a:ext>
            </a:extLst>
          </p:cNvPr>
          <p:cNvPicPr>
            <a:picLocks noChangeAspect="1"/>
          </p:cNvPicPr>
          <p:nvPr/>
        </p:nvPicPr>
        <p:blipFill rotWithShape="1">
          <a:blip r:embed="rId3"/>
          <a:srcRect l="1768"/>
          <a:stretch/>
        </p:blipFill>
        <p:spPr>
          <a:xfrm>
            <a:off x="249141" y="1016497"/>
            <a:ext cx="8982277" cy="5609277"/>
          </a:xfrm>
          <a:prstGeom prst="rect">
            <a:avLst/>
          </a:prstGeom>
        </p:spPr>
      </p:pic>
      <p:sp>
        <p:nvSpPr>
          <p:cNvPr id="7" name="角丸四角形 28">
            <a:extLst>
              <a:ext uri="{FF2B5EF4-FFF2-40B4-BE49-F238E27FC236}">
                <a16:creationId xmlns:a16="http://schemas.microsoft.com/office/drawing/2014/main" id="{B1CB4BCC-152D-4A97-B0BB-1A2B872D7D80}"/>
              </a:ext>
            </a:extLst>
          </p:cNvPr>
          <p:cNvSpPr/>
          <p:nvPr/>
        </p:nvSpPr>
        <p:spPr>
          <a:xfrm>
            <a:off x="0" y="55664"/>
            <a:ext cx="8112224" cy="886697"/>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5400" dirty="0">
                <a:solidFill>
                  <a:prstClr val="white"/>
                </a:solidFill>
                <a:latin typeface="ＤＦ平成明朝体W7" panose="02020709000000000000" pitchFamily="17" charset="-128"/>
                <a:ea typeface="ＤＦ平成明朝体W7" panose="02020709000000000000" pitchFamily="17" charset="-128"/>
              </a:rPr>
              <a:t>マルチ取引の契約当事者　</a:t>
            </a:r>
          </a:p>
        </p:txBody>
      </p:sp>
      <p:sp>
        <p:nvSpPr>
          <p:cNvPr id="8" name="四角形: 角を丸くする 7">
            <a:extLst>
              <a:ext uri="{FF2B5EF4-FFF2-40B4-BE49-F238E27FC236}">
                <a16:creationId xmlns:a16="http://schemas.microsoft.com/office/drawing/2014/main" id="{A8B1F2A5-DA11-4954-AD30-B02D4BF29FA2}"/>
              </a:ext>
            </a:extLst>
          </p:cNvPr>
          <p:cNvSpPr/>
          <p:nvPr/>
        </p:nvSpPr>
        <p:spPr>
          <a:xfrm>
            <a:off x="6171586" y="6084277"/>
            <a:ext cx="3059832" cy="773723"/>
          </a:xfrm>
          <a:prstGeom prst="round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ja-JP" altLang="en-US" sz="1050" dirty="0">
                <a:solidFill>
                  <a:schemeClr val="tx1"/>
                </a:solidFill>
                <a:latin typeface="ＤＨＰ平成明朝体W7" panose="02020700000000000000" pitchFamily="18" charset="-128"/>
                <a:ea typeface="ＤＨＰ平成明朝体W7" panose="02020700000000000000" pitchFamily="18" charset="-128"/>
              </a:rPr>
              <a:t>独立行政法人国民生活センター</a:t>
            </a:r>
            <a:endParaRPr lang="en-US" altLang="ja-JP" sz="1050" dirty="0">
              <a:solidFill>
                <a:schemeClr val="tx1"/>
              </a:solidFill>
              <a:latin typeface="ＤＨＰ平成明朝体W7" panose="02020700000000000000" pitchFamily="18" charset="-128"/>
              <a:ea typeface="ＤＨＰ平成明朝体W7" panose="02020700000000000000" pitchFamily="18" charset="-128"/>
            </a:endParaRPr>
          </a:p>
          <a:p>
            <a:pPr lvl="0" algn="ctr">
              <a:defRPr/>
            </a:pPr>
            <a:r>
              <a:rPr lang="en-US" altLang="ja-JP" sz="1050" dirty="0">
                <a:solidFill>
                  <a:schemeClr val="tx1"/>
                </a:solidFill>
                <a:latin typeface="ＤＨＰ平成明朝体W7" panose="02020700000000000000" pitchFamily="18" charset="-128"/>
                <a:ea typeface="ＤＨＰ平成明朝体W7" panose="02020700000000000000" pitchFamily="18" charset="-128"/>
              </a:rPr>
              <a:t>PIO-NET </a:t>
            </a:r>
            <a:r>
              <a:rPr lang="ja-JP" altLang="en-US" sz="1050" dirty="0">
                <a:solidFill>
                  <a:schemeClr val="tx1"/>
                </a:solidFill>
                <a:latin typeface="ＤＨＰ平成明朝体W7" panose="02020700000000000000" pitchFamily="18" charset="-128"/>
                <a:ea typeface="ＤＨＰ平成明朝体W7" panose="02020700000000000000" pitchFamily="18" charset="-128"/>
              </a:rPr>
              <a:t>にみる </a:t>
            </a:r>
            <a:r>
              <a:rPr lang="en-US" altLang="ja-JP" sz="1050" dirty="0">
                <a:solidFill>
                  <a:schemeClr val="tx1"/>
                </a:solidFill>
                <a:latin typeface="ＤＨＰ平成明朝体W7" panose="02020700000000000000" pitchFamily="18" charset="-128"/>
                <a:ea typeface="ＤＨＰ平成明朝体W7" panose="02020700000000000000" pitchFamily="18" charset="-128"/>
              </a:rPr>
              <a:t>2020 </a:t>
            </a:r>
            <a:r>
              <a:rPr lang="ja-JP" altLang="en-US" sz="1050" dirty="0">
                <a:solidFill>
                  <a:schemeClr val="tx1"/>
                </a:solidFill>
                <a:latin typeface="ＤＨＰ平成明朝体W7" panose="02020700000000000000" pitchFamily="18" charset="-128"/>
                <a:ea typeface="ＤＨＰ平成明朝体W7" panose="02020700000000000000" pitchFamily="18" charset="-128"/>
              </a:rPr>
              <a:t>年度の消費生活相談の概要</a:t>
            </a:r>
            <a:endParaRPr lang="en-US" altLang="ja-JP" sz="1050" dirty="0">
              <a:solidFill>
                <a:schemeClr val="tx1"/>
              </a:solidFill>
              <a:latin typeface="ＤＨＰ平成明朝体W7" panose="02020700000000000000" pitchFamily="18" charset="-128"/>
              <a:ea typeface="ＤＨＰ平成明朝体W7" panose="02020700000000000000" pitchFamily="18" charset="-128"/>
            </a:endParaRPr>
          </a:p>
          <a:p>
            <a:pPr lvl="0" algn="ctr">
              <a:defRPr/>
            </a:pPr>
            <a:r>
              <a:rPr lang="en-US" altLang="ja-JP" sz="1050" dirty="0">
                <a:solidFill>
                  <a:schemeClr val="tx1"/>
                </a:solidFill>
                <a:latin typeface="ＤＨＰ平成明朝体W7" panose="02020700000000000000" pitchFamily="18" charset="-128"/>
                <a:ea typeface="ＤＨＰ平成明朝体W7" panose="02020700000000000000" pitchFamily="18" charset="-128"/>
              </a:rPr>
              <a:t>(</a:t>
            </a:r>
            <a:r>
              <a:rPr lang="ja-JP" altLang="en-US" sz="1050" dirty="0">
                <a:solidFill>
                  <a:schemeClr val="tx1"/>
                </a:solidFill>
                <a:latin typeface="ＤＨＰ平成明朝体W7" panose="02020700000000000000" pitchFamily="18" charset="-128"/>
                <a:ea typeface="ＤＨＰ平成明朝体W7" panose="02020700000000000000" pitchFamily="18" charset="-128"/>
              </a:rPr>
              <a:t>令和３年８月５日</a:t>
            </a:r>
            <a:r>
              <a:rPr lang="en-US" altLang="ja-JP" sz="1050" dirty="0">
                <a:solidFill>
                  <a:schemeClr val="tx1"/>
                </a:solidFill>
                <a:latin typeface="ＤＨＰ平成明朝体W7" panose="02020700000000000000" pitchFamily="18" charset="-128"/>
                <a:ea typeface="ＤＨＰ平成明朝体W7" panose="02020700000000000000" pitchFamily="18" charset="-128"/>
              </a:rPr>
              <a:t>)</a:t>
            </a:r>
            <a:r>
              <a:rPr lang="ja-JP" altLang="en-US" sz="1050" dirty="0">
                <a:solidFill>
                  <a:schemeClr val="tx1"/>
                </a:solidFill>
                <a:latin typeface="ＤＨＰ平成明朝体W7" panose="02020700000000000000" pitchFamily="18" charset="-128"/>
                <a:ea typeface="ＤＨＰ平成明朝体W7" panose="02020700000000000000" pitchFamily="18" charset="-128"/>
              </a:rPr>
              <a:t>より引用</a:t>
            </a:r>
          </a:p>
        </p:txBody>
      </p:sp>
      <p:sp>
        <p:nvSpPr>
          <p:cNvPr id="2" name="楕円 1">
            <a:extLst>
              <a:ext uri="{FF2B5EF4-FFF2-40B4-BE49-F238E27FC236}">
                <a16:creationId xmlns:a16="http://schemas.microsoft.com/office/drawing/2014/main" id="{28C4C0EF-9A0F-4E11-83EF-0E46405B12B1}"/>
              </a:ext>
            </a:extLst>
          </p:cNvPr>
          <p:cNvSpPr/>
          <p:nvPr/>
        </p:nvSpPr>
        <p:spPr>
          <a:xfrm>
            <a:off x="479376" y="3284984"/>
            <a:ext cx="1440160" cy="648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吹き出し: 左矢印 2">
            <a:extLst>
              <a:ext uri="{FF2B5EF4-FFF2-40B4-BE49-F238E27FC236}">
                <a16:creationId xmlns:a16="http://schemas.microsoft.com/office/drawing/2014/main" id="{C399E96F-E18C-4977-ACFF-F4C9C115F96E}"/>
              </a:ext>
            </a:extLst>
          </p:cNvPr>
          <p:cNvSpPr/>
          <p:nvPr/>
        </p:nvSpPr>
        <p:spPr>
          <a:xfrm>
            <a:off x="7102551" y="2726922"/>
            <a:ext cx="1009673" cy="1404156"/>
          </a:xfrm>
          <a:prstGeom prst="leftArrowCallou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FF0000"/>
                </a:solidFill>
              </a:rPr>
              <a:t>20</a:t>
            </a:r>
          </a:p>
          <a:p>
            <a:pPr algn="ctr"/>
            <a:r>
              <a:rPr kumimoji="1" lang="ja-JP" altLang="en-US" sz="2800" b="1" dirty="0">
                <a:solidFill>
                  <a:srgbClr val="FF0000"/>
                </a:solidFill>
              </a:rPr>
              <a:t>歳代</a:t>
            </a:r>
          </a:p>
        </p:txBody>
      </p:sp>
      <p:sp>
        <p:nvSpPr>
          <p:cNvPr id="5" name="スライド番号プレースホルダー 4">
            <a:extLst>
              <a:ext uri="{FF2B5EF4-FFF2-40B4-BE49-F238E27FC236}">
                <a16:creationId xmlns:a16="http://schemas.microsoft.com/office/drawing/2014/main" id="{84EA812E-29CE-4B5F-A546-BCB11F2EC97D}"/>
              </a:ext>
            </a:extLst>
          </p:cNvPr>
          <p:cNvSpPr>
            <a:spLocks noGrp="1"/>
          </p:cNvSpPr>
          <p:nvPr>
            <p:ph type="sldNum" sz="quarter" idx="12"/>
          </p:nvPr>
        </p:nvSpPr>
        <p:spPr/>
        <p:txBody>
          <a:bodyPr/>
          <a:lstStyle/>
          <a:p>
            <a:fld id="{A5870C6A-A9FA-46D0-8325-72B81E8CBEA0}" type="slidenum">
              <a:rPr kumimoji="1" lang="ja-JP" altLang="en-US" smtClean="0"/>
              <a:pPr/>
              <a:t>25</a:t>
            </a:fld>
            <a:endParaRPr kumimoji="1" lang="ja-JP" altLang="en-US"/>
          </a:p>
        </p:txBody>
      </p:sp>
    </p:spTree>
    <p:extLst>
      <p:ext uri="{BB962C8B-B14F-4D97-AF65-F5344CB8AC3E}">
        <p14:creationId xmlns:p14="http://schemas.microsoft.com/office/powerpoint/2010/main" val="2594761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AA8D78-7BC8-41F5-A25C-D9AEAD2277ED}"/>
              </a:ext>
            </a:extLst>
          </p:cNvPr>
          <p:cNvPicPr>
            <a:picLocks noChangeAspect="1"/>
          </p:cNvPicPr>
          <p:nvPr/>
        </p:nvPicPr>
        <p:blipFill>
          <a:blip r:embed="rId3"/>
          <a:stretch>
            <a:fillRect/>
          </a:stretch>
        </p:blipFill>
        <p:spPr>
          <a:xfrm>
            <a:off x="5945094" y="3167091"/>
            <a:ext cx="3662020" cy="3924105"/>
          </a:xfrm>
          <a:prstGeom prst="rect">
            <a:avLst/>
          </a:prstGeom>
        </p:spPr>
      </p:pic>
      <p:pic>
        <p:nvPicPr>
          <p:cNvPr id="2" name="図 1">
            <a:extLst>
              <a:ext uri="{FF2B5EF4-FFF2-40B4-BE49-F238E27FC236}">
                <a16:creationId xmlns:a16="http://schemas.microsoft.com/office/drawing/2014/main" id="{A8DA4ACB-2AF4-4151-8BC3-957807EFB15A}"/>
              </a:ext>
            </a:extLst>
          </p:cNvPr>
          <p:cNvPicPr>
            <a:picLocks noChangeAspect="1"/>
          </p:cNvPicPr>
          <p:nvPr/>
        </p:nvPicPr>
        <p:blipFill>
          <a:blip r:embed="rId4"/>
          <a:stretch>
            <a:fillRect/>
          </a:stretch>
        </p:blipFill>
        <p:spPr>
          <a:xfrm>
            <a:off x="4988851" y="1002056"/>
            <a:ext cx="3496969" cy="3496969"/>
          </a:xfrm>
          <a:prstGeom prst="rect">
            <a:avLst/>
          </a:prstGeom>
        </p:spPr>
      </p:pic>
      <p:pic>
        <p:nvPicPr>
          <p:cNvPr id="14" name="図 13">
            <a:extLst>
              <a:ext uri="{FF2B5EF4-FFF2-40B4-BE49-F238E27FC236}">
                <a16:creationId xmlns:a16="http://schemas.microsoft.com/office/drawing/2014/main" id="{5D1F6EBD-4EE8-41EA-8995-7D6CA79122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20" y="143321"/>
            <a:ext cx="6801939" cy="6801939"/>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a:extLst>
              <a:ext uri="{FF2B5EF4-FFF2-40B4-BE49-F238E27FC236}">
                <a16:creationId xmlns:a16="http://schemas.microsoft.com/office/drawing/2014/main" id="{9DC200BB-48EA-4528-9A93-B5CE063ADF7C}"/>
              </a:ext>
            </a:extLst>
          </p:cNvPr>
          <p:cNvSpPr txBox="1">
            <a:spLocks/>
          </p:cNvSpPr>
          <p:nvPr/>
        </p:nvSpPr>
        <p:spPr>
          <a:xfrm>
            <a:off x="2162898" y="1435598"/>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defRPr/>
            </a:pPr>
            <a:endParaRPr lang="ja-JP" altLang="en-US">
              <a:solidFill>
                <a:prstClr val="black"/>
              </a:solidFill>
              <a:latin typeface="游ゴシック" panose="020F0502020204030204"/>
              <a:ea typeface="游ゴシック" panose="020B0400000000000000" pitchFamily="50" charset="-128"/>
            </a:endParaRPr>
          </a:p>
        </p:txBody>
      </p:sp>
      <p:sp>
        <p:nvSpPr>
          <p:cNvPr id="19" name="角丸四角形 28">
            <a:extLst>
              <a:ext uri="{FF2B5EF4-FFF2-40B4-BE49-F238E27FC236}">
                <a16:creationId xmlns:a16="http://schemas.microsoft.com/office/drawing/2014/main" id="{44FFB250-17EE-413B-B3AF-761F3C3E2045}"/>
              </a:ext>
            </a:extLst>
          </p:cNvPr>
          <p:cNvSpPr/>
          <p:nvPr/>
        </p:nvSpPr>
        <p:spPr>
          <a:xfrm>
            <a:off x="191344" y="138387"/>
            <a:ext cx="8064896" cy="953010"/>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b="1" dirty="0">
                <a:solidFill>
                  <a:prstClr val="white"/>
                </a:solidFill>
                <a:latin typeface="ＭＳ Ｐ明朝" panose="02020600040205080304" pitchFamily="18" charset="-128"/>
                <a:ea typeface="ＭＳ Ｐ明朝" panose="02020600040205080304" pitchFamily="18" charset="-128"/>
              </a:rPr>
              <a:t>教室に</a:t>
            </a:r>
            <a:r>
              <a:rPr lang="ja-JP" altLang="en-US" sz="5400" b="1" dirty="0">
                <a:solidFill>
                  <a:prstClr val="white"/>
                </a:solidFill>
                <a:latin typeface="ＭＳ Ｐ明朝" panose="02020600040205080304" pitchFamily="18" charset="-128"/>
                <a:ea typeface="ＭＳ Ｐ明朝" panose="02020600040205080304" pitchFamily="18" charset="-128"/>
              </a:rPr>
              <a:t>加害者</a:t>
            </a:r>
            <a:r>
              <a:rPr lang="ja-JP" altLang="en-US" sz="4800" b="1" dirty="0">
                <a:solidFill>
                  <a:prstClr val="white"/>
                </a:solidFill>
                <a:latin typeface="ＭＳ Ｐ明朝" panose="02020600040205080304" pitchFamily="18" charset="-128"/>
                <a:ea typeface="ＭＳ Ｐ明朝" panose="02020600040205080304" pitchFamily="18" charset="-128"/>
              </a:rPr>
              <a:t>と</a:t>
            </a:r>
            <a:r>
              <a:rPr lang="ja-JP" altLang="en-US" sz="5400" b="1" dirty="0">
                <a:solidFill>
                  <a:prstClr val="white"/>
                </a:solidFill>
                <a:latin typeface="ＭＳ Ｐ明朝" panose="02020600040205080304" pitchFamily="18" charset="-128"/>
                <a:ea typeface="ＭＳ Ｐ明朝" panose="02020600040205080304" pitchFamily="18" charset="-128"/>
              </a:rPr>
              <a:t>被害者</a:t>
            </a:r>
            <a:r>
              <a:rPr lang="ja-JP" altLang="en-US" sz="4800" b="1" dirty="0">
                <a:solidFill>
                  <a:prstClr val="white"/>
                </a:solidFill>
                <a:latin typeface="ＭＳ Ｐ明朝" panose="02020600040205080304" pitchFamily="18" charset="-128"/>
                <a:ea typeface="ＭＳ Ｐ明朝" panose="02020600040205080304" pitchFamily="18" charset="-128"/>
              </a:rPr>
              <a:t>が？</a:t>
            </a:r>
            <a:r>
              <a:rPr lang="ja-JP" altLang="en-US" sz="4800" dirty="0">
                <a:solidFill>
                  <a:prstClr val="white"/>
                </a:solidFill>
                <a:latin typeface="ＤＦ平成明朝体W7" panose="02020709000000000000" pitchFamily="17" charset="-128"/>
                <a:ea typeface="ＤＦ平成明朝体W7" panose="02020709000000000000" pitchFamily="17" charset="-128"/>
              </a:rPr>
              <a:t>　</a:t>
            </a:r>
          </a:p>
        </p:txBody>
      </p:sp>
      <p:sp>
        <p:nvSpPr>
          <p:cNvPr id="20" name="思考の吹き出し: 雲形 19">
            <a:extLst>
              <a:ext uri="{FF2B5EF4-FFF2-40B4-BE49-F238E27FC236}">
                <a16:creationId xmlns:a16="http://schemas.microsoft.com/office/drawing/2014/main" id="{5775D72F-1E5C-409C-9F8E-385C51FB2F29}"/>
              </a:ext>
            </a:extLst>
          </p:cNvPr>
          <p:cNvSpPr/>
          <p:nvPr/>
        </p:nvSpPr>
        <p:spPr>
          <a:xfrm>
            <a:off x="2541370" y="4234957"/>
            <a:ext cx="4383908" cy="2426809"/>
          </a:xfrm>
          <a:prstGeom prst="cloudCallout">
            <a:avLst>
              <a:gd name="adj1" fmla="val -73577"/>
              <a:gd name="adj2" fmla="val -12730"/>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kern="0" dirty="0">
                <a:solidFill>
                  <a:sysClr val="windowText" lastClr="000000"/>
                </a:solidFill>
                <a:latin typeface="ＭＳ Ｐゴシック" panose="020B0600070205080204" pitchFamily="50" charset="-128"/>
                <a:ea typeface="ＭＳ Ｐゴシック" panose="020B0600070205080204" pitchFamily="50" charset="-128"/>
              </a:rPr>
              <a:t> 　</a:t>
            </a:r>
            <a:r>
              <a:rPr lang="ja-JP" altLang="en-US" sz="2800" b="1" kern="0" dirty="0">
                <a:solidFill>
                  <a:sysClr val="windowText" lastClr="000000"/>
                </a:solidFill>
                <a:latin typeface="ＭＳ Ｐゴシック" panose="020B0600070205080204" pitchFamily="50" charset="-128"/>
                <a:ea typeface="ＭＳ Ｐゴシック" panose="020B0600070205080204" pitchFamily="50" charset="-128"/>
              </a:rPr>
              <a:t>新たに誘うのも</a:t>
            </a:r>
            <a:endParaRPr lang="en-US" altLang="ja-JP" sz="2800" b="1" kern="0" dirty="0">
              <a:solidFill>
                <a:sysClr val="windowText" lastClr="000000"/>
              </a:solidFill>
              <a:latin typeface="ＭＳ Ｐゴシック" panose="020B0600070205080204" pitchFamily="50" charset="-128"/>
              <a:ea typeface="ＭＳ Ｐゴシック" panose="020B0600070205080204" pitchFamily="50" charset="-128"/>
            </a:endParaRPr>
          </a:p>
          <a:p>
            <a:pPr algn="ctr">
              <a:defRPr/>
            </a:pPr>
            <a:r>
              <a:rPr lang="ja-JP" altLang="en-US" sz="2800" b="1" kern="0" dirty="0">
                <a:solidFill>
                  <a:sysClr val="windowText" lastClr="000000"/>
                </a:solidFill>
                <a:latin typeface="ＭＳ Ｐゴシック" panose="020B0600070205080204" pitchFamily="50" charset="-128"/>
                <a:ea typeface="ＭＳ Ｐゴシック" panose="020B0600070205080204" pitchFamily="50" charset="-128"/>
              </a:rPr>
              <a:t>限界が</a:t>
            </a:r>
            <a:r>
              <a:rPr lang="en-US" altLang="ja-JP" sz="2800" b="1" kern="0" dirty="0">
                <a:solidFill>
                  <a:sysClr val="windowText" lastClr="000000"/>
                </a:solidFill>
                <a:latin typeface="ＭＳ Ｐゴシック" panose="020B0600070205080204" pitchFamily="50" charset="-128"/>
                <a:ea typeface="ＭＳ Ｐゴシック" panose="020B0600070205080204" pitchFamily="50" charset="-128"/>
              </a:rPr>
              <a:t>…</a:t>
            </a:r>
          </a:p>
          <a:p>
            <a:pPr algn="ctr">
              <a:defRPr/>
            </a:pPr>
            <a:r>
              <a:rPr lang="ja-JP" altLang="en-US" sz="2800" b="1" kern="0" dirty="0">
                <a:solidFill>
                  <a:sysClr val="windowText" lastClr="000000"/>
                </a:solidFill>
                <a:latin typeface="ＭＳ Ｐゴシック" panose="020B0600070205080204" pitchFamily="50" charset="-128"/>
                <a:ea typeface="ＭＳ Ｐゴシック" panose="020B0600070205080204" pitchFamily="50" charset="-128"/>
              </a:rPr>
              <a:t>誘った人からも</a:t>
            </a:r>
            <a:endParaRPr lang="en-US" altLang="ja-JP" sz="2800" b="1" kern="0" dirty="0">
              <a:solidFill>
                <a:sysClr val="windowText" lastClr="000000"/>
              </a:solidFill>
              <a:latin typeface="ＭＳ Ｐゴシック" panose="020B0600070205080204" pitchFamily="50" charset="-128"/>
              <a:ea typeface="ＭＳ Ｐゴシック" panose="020B0600070205080204" pitchFamily="50" charset="-128"/>
            </a:endParaRPr>
          </a:p>
          <a:p>
            <a:pPr algn="ctr">
              <a:defRPr/>
            </a:pPr>
            <a:r>
              <a:rPr lang="ja-JP" altLang="en-US" sz="2800" b="1" kern="0" dirty="0">
                <a:solidFill>
                  <a:sysClr val="windowText" lastClr="000000"/>
                </a:solidFill>
                <a:latin typeface="ＭＳ Ｐゴシック" panose="020B0600070205080204" pitchFamily="50" charset="-128"/>
                <a:ea typeface="ＭＳ Ｐゴシック" panose="020B0600070205080204" pitchFamily="50" charset="-128"/>
              </a:rPr>
              <a:t>苦情が</a:t>
            </a:r>
            <a:r>
              <a:rPr lang="en-US" altLang="ja-JP" sz="2800" b="1" kern="0" dirty="0">
                <a:solidFill>
                  <a:sysClr val="windowText" lastClr="000000"/>
                </a:solidFill>
                <a:latin typeface="ＭＳ Ｐゴシック" panose="020B0600070205080204" pitchFamily="50" charset="-128"/>
                <a:ea typeface="ＭＳ Ｐゴシック" panose="020B0600070205080204" pitchFamily="50" charset="-128"/>
              </a:rPr>
              <a:t>…</a:t>
            </a:r>
            <a:endParaRPr lang="ja-JP" altLang="en-US" sz="2800" b="1" kern="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1026" name="Picture 2">
            <a:extLst>
              <a:ext uri="{FF2B5EF4-FFF2-40B4-BE49-F238E27FC236}">
                <a16:creationId xmlns:a16="http://schemas.microsoft.com/office/drawing/2014/main" id="{E93ED03E-707E-4280-98AC-BD136A071F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22" y="4822036"/>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8" name="四角形: 角を丸くする 17">
            <a:extLst>
              <a:ext uri="{FF2B5EF4-FFF2-40B4-BE49-F238E27FC236}">
                <a16:creationId xmlns:a16="http://schemas.microsoft.com/office/drawing/2014/main" id="{38630D57-40D5-40F5-B872-FF21855F7409}"/>
              </a:ext>
            </a:extLst>
          </p:cNvPr>
          <p:cNvSpPr/>
          <p:nvPr/>
        </p:nvSpPr>
        <p:spPr>
          <a:xfrm>
            <a:off x="220851" y="3251457"/>
            <a:ext cx="7073839" cy="983500"/>
          </a:xfrm>
          <a:prstGeom prst="roundRect">
            <a:avLst/>
          </a:prstGeom>
          <a:gradFill flip="none" rotWithShape="1">
            <a:gsLst>
              <a:gs pos="99000">
                <a:srgbClr val="FFFF80"/>
              </a:gs>
              <a:gs pos="92000">
                <a:srgbClr val="7030A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6600" dirty="0">
                <a:ln>
                  <a:solidFill>
                    <a:srgbClr val="FFFF00"/>
                  </a:solidFill>
                </a:ln>
                <a:solidFill>
                  <a:srgbClr val="FF0000"/>
                </a:solidFill>
                <a:latin typeface="ＭＳ Ｐゴシック" panose="020B0600070205080204" pitchFamily="50" charset="-128"/>
                <a:ea typeface="ＭＳ Ｐゴシック" panose="020B0600070205080204" pitchFamily="50" charset="-128"/>
              </a:rPr>
              <a:t>簡単にもうかる</a:t>
            </a:r>
          </a:p>
        </p:txBody>
      </p:sp>
      <p:sp>
        <p:nvSpPr>
          <p:cNvPr id="21" name="四角形: 角を丸くする 20">
            <a:extLst>
              <a:ext uri="{FF2B5EF4-FFF2-40B4-BE49-F238E27FC236}">
                <a16:creationId xmlns:a16="http://schemas.microsoft.com/office/drawing/2014/main" id="{6BDB255D-1CFB-4E9C-80D6-81DA63629429}"/>
              </a:ext>
            </a:extLst>
          </p:cNvPr>
          <p:cNvSpPr/>
          <p:nvPr/>
        </p:nvSpPr>
        <p:spPr>
          <a:xfrm>
            <a:off x="211052" y="2276752"/>
            <a:ext cx="8923905" cy="871197"/>
          </a:xfrm>
          <a:prstGeom prst="roundRect">
            <a:avLst/>
          </a:prstGeom>
          <a:gradFill flip="none" rotWithShape="1">
            <a:gsLst>
              <a:gs pos="99000">
                <a:srgbClr val="FFFF80"/>
              </a:gs>
              <a:gs pos="92000">
                <a:srgbClr val="7030A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6000" b="1" dirty="0">
                <a:ln>
                  <a:solidFill>
                    <a:srgbClr val="FF0000"/>
                  </a:solidFill>
                </a:ln>
                <a:solidFill>
                  <a:srgbClr val="FFFF00"/>
                </a:solidFill>
                <a:latin typeface="ＭＳ Ｐゴシック" panose="020B0600070205080204" pitchFamily="50" charset="-128"/>
                <a:ea typeface="ＭＳ Ｐゴシック" panose="020B0600070205080204" pitchFamily="50" charset="-128"/>
              </a:rPr>
              <a:t>暗号資産などの投資情報</a:t>
            </a:r>
          </a:p>
        </p:txBody>
      </p:sp>
      <p:sp>
        <p:nvSpPr>
          <p:cNvPr id="22" name="四角形: 角を丸くする 21">
            <a:extLst>
              <a:ext uri="{FF2B5EF4-FFF2-40B4-BE49-F238E27FC236}">
                <a16:creationId xmlns:a16="http://schemas.microsoft.com/office/drawing/2014/main" id="{724E6589-0D4A-400D-98F8-200FFF21A813}"/>
              </a:ext>
            </a:extLst>
          </p:cNvPr>
          <p:cNvSpPr/>
          <p:nvPr/>
        </p:nvSpPr>
        <p:spPr>
          <a:xfrm>
            <a:off x="191344" y="1194906"/>
            <a:ext cx="7488832" cy="935910"/>
          </a:xfrm>
          <a:prstGeom prst="roundRect">
            <a:avLst/>
          </a:prstGeom>
          <a:gradFill flip="none" rotWithShape="1">
            <a:gsLst>
              <a:gs pos="99000">
                <a:srgbClr val="FFFF80"/>
              </a:gs>
              <a:gs pos="92000">
                <a:srgbClr val="7030A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6600" b="1" dirty="0">
                <a:ln>
                  <a:solidFill>
                    <a:srgbClr val="FF0000"/>
                  </a:solidFill>
                </a:ln>
                <a:solidFill>
                  <a:srgbClr val="FFFF00"/>
                </a:solidFill>
                <a:latin typeface="ＭＳ Ｐゴシック" panose="020B0600070205080204" pitchFamily="50" charset="-128"/>
                <a:ea typeface="ＭＳ Ｐゴシック" panose="020B0600070205080204" pitchFamily="50" charset="-128"/>
              </a:rPr>
              <a:t>副業のノウハウ</a:t>
            </a:r>
          </a:p>
        </p:txBody>
      </p:sp>
      <p:sp>
        <p:nvSpPr>
          <p:cNvPr id="17" name="星: 16 pt 16">
            <a:extLst>
              <a:ext uri="{FF2B5EF4-FFF2-40B4-BE49-F238E27FC236}">
                <a16:creationId xmlns:a16="http://schemas.microsoft.com/office/drawing/2014/main" id="{3C38A1FE-18F9-4A0C-801B-F13C2223A547}"/>
              </a:ext>
            </a:extLst>
          </p:cNvPr>
          <p:cNvSpPr/>
          <p:nvPr/>
        </p:nvSpPr>
        <p:spPr>
          <a:xfrm>
            <a:off x="5653677" y="4178480"/>
            <a:ext cx="3508792" cy="2700956"/>
          </a:xfrm>
          <a:prstGeom prst="star16">
            <a:avLst>
              <a:gd name="adj" fmla="val 37245"/>
            </a:avLst>
          </a:prstGeom>
          <a:gradFill flip="none" rotWithShape="1">
            <a:gsLst>
              <a:gs pos="27000">
                <a:srgbClr val="FF0000"/>
              </a:gs>
              <a:gs pos="100000">
                <a:srgbClr val="FF00FF"/>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800" b="1" dirty="0">
                <a:solidFill>
                  <a:srgbClr val="FFFF00"/>
                </a:solidFill>
                <a:latin typeface="ＭＳ Ｐゴシック" panose="020B0600070205080204" pitchFamily="50" charset="-128"/>
                <a:ea typeface="ＭＳ Ｐゴシック" panose="020B0600070205080204" pitchFamily="50" charset="-128"/>
              </a:rPr>
              <a:t>破綻</a:t>
            </a:r>
          </a:p>
        </p:txBody>
      </p:sp>
      <p:sp>
        <p:nvSpPr>
          <p:cNvPr id="4" name="スライド番号プレースホルダー 3">
            <a:extLst>
              <a:ext uri="{FF2B5EF4-FFF2-40B4-BE49-F238E27FC236}">
                <a16:creationId xmlns:a16="http://schemas.microsoft.com/office/drawing/2014/main" id="{2C9C5C03-7BAB-4700-B49F-2B900F866566}"/>
              </a:ext>
            </a:extLst>
          </p:cNvPr>
          <p:cNvSpPr>
            <a:spLocks noGrp="1"/>
          </p:cNvSpPr>
          <p:nvPr>
            <p:ph type="sldNum" sz="quarter" idx="12"/>
          </p:nvPr>
        </p:nvSpPr>
        <p:spPr/>
        <p:txBody>
          <a:bodyPr/>
          <a:lstStyle/>
          <a:p>
            <a:fld id="{A5870C6A-A9FA-46D0-8325-72B81E8CBEA0}" type="slidenum">
              <a:rPr kumimoji="1" lang="ja-JP" altLang="en-US" smtClean="0"/>
              <a:pPr/>
              <a:t>26</a:t>
            </a:fld>
            <a:endParaRPr kumimoji="1" lang="ja-JP" altLang="en-US"/>
          </a:p>
        </p:txBody>
      </p:sp>
    </p:spTree>
    <p:extLst>
      <p:ext uri="{BB962C8B-B14F-4D97-AF65-F5344CB8AC3E}">
        <p14:creationId xmlns:p14="http://schemas.microsoft.com/office/powerpoint/2010/main" val="12399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22"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9DC200BB-48EA-4528-9A93-B5CE063ADF7C}"/>
              </a:ext>
            </a:extLst>
          </p:cNvPr>
          <p:cNvSpPr txBox="1">
            <a:spLocks/>
          </p:cNvSpPr>
          <p:nvPr/>
        </p:nvSpPr>
        <p:spPr>
          <a:xfrm>
            <a:off x="2152650" y="1825150"/>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defRPr/>
            </a:pPr>
            <a:endParaRPr lang="ja-JP" altLang="en-US">
              <a:solidFill>
                <a:prstClr val="black"/>
              </a:solidFill>
              <a:latin typeface="游ゴシック" panose="020F0502020204030204"/>
              <a:ea typeface="游ゴシック" panose="020B0400000000000000" pitchFamily="50" charset="-128"/>
            </a:endParaRPr>
          </a:p>
        </p:txBody>
      </p:sp>
      <p:sp>
        <p:nvSpPr>
          <p:cNvPr id="19" name="角丸四角形 28">
            <a:extLst>
              <a:ext uri="{FF2B5EF4-FFF2-40B4-BE49-F238E27FC236}">
                <a16:creationId xmlns:a16="http://schemas.microsoft.com/office/drawing/2014/main" id="{44FFB250-17EE-413B-B3AF-761F3C3E2045}"/>
              </a:ext>
            </a:extLst>
          </p:cNvPr>
          <p:cNvSpPr/>
          <p:nvPr/>
        </p:nvSpPr>
        <p:spPr>
          <a:xfrm>
            <a:off x="142319" y="54088"/>
            <a:ext cx="7753881" cy="899834"/>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5400" b="1" dirty="0">
                <a:solidFill>
                  <a:prstClr val="white"/>
                </a:solidFill>
                <a:latin typeface="ＭＳ Ｐ明朝" panose="02020600040205080304" pitchFamily="18" charset="-128"/>
                <a:ea typeface="ＭＳ Ｐ明朝" panose="02020600040205080304" pitchFamily="18" charset="-128"/>
              </a:rPr>
              <a:t>お金がないと断っても</a:t>
            </a:r>
            <a:r>
              <a:rPr lang="en-US" altLang="ja-JP" sz="5400" b="1" dirty="0">
                <a:solidFill>
                  <a:prstClr val="white"/>
                </a:solidFill>
                <a:latin typeface="ＭＳ Ｐ明朝" panose="02020600040205080304" pitchFamily="18" charset="-128"/>
                <a:ea typeface="ＭＳ Ｐ明朝" panose="02020600040205080304" pitchFamily="18" charset="-128"/>
              </a:rPr>
              <a:t>…</a:t>
            </a:r>
            <a:r>
              <a:rPr lang="ja-JP" altLang="en-US" sz="4800" b="1" dirty="0">
                <a:solidFill>
                  <a:prstClr val="white"/>
                </a:solidFill>
                <a:latin typeface="ＭＳ Ｐ明朝" panose="02020600040205080304" pitchFamily="18" charset="-128"/>
                <a:ea typeface="ＭＳ Ｐ明朝" panose="02020600040205080304" pitchFamily="18" charset="-128"/>
              </a:rPr>
              <a:t>　</a:t>
            </a:r>
          </a:p>
        </p:txBody>
      </p:sp>
      <p:pic>
        <p:nvPicPr>
          <p:cNvPr id="18" name="図 17">
            <a:extLst>
              <a:ext uri="{FF2B5EF4-FFF2-40B4-BE49-F238E27FC236}">
                <a16:creationId xmlns:a16="http://schemas.microsoft.com/office/drawing/2014/main" id="{D4516E3D-8482-4B9B-AE61-9B899768204E}"/>
              </a:ext>
            </a:extLst>
          </p:cNvPr>
          <p:cNvPicPr>
            <a:picLocks noChangeAspect="1"/>
          </p:cNvPicPr>
          <p:nvPr/>
        </p:nvPicPr>
        <p:blipFill rotWithShape="1">
          <a:blip r:embed="rId3"/>
          <a:srcRect t="10340" r="23549" b="18143"/>
          <a:stretch/>
        </p:blipFill>
        <p:spPr>
          <a:xfrm>
            <a:off x="-101204" y="3896261"/>
            <a:ext cx="1958485" cy="1983275"/>
          </a:xfrm>
          <a:prstGeom prst="rect">
            <a:avLst/>
          </a:prstGeom>
        </p:spPr>
      </p:pic>
      <p:sp>
        <p:nvSpPr>
          <p:cNvPr id="24" name="思考の吹き出し: 雲形 23">
            <a:extLst>
              <a:ext uri="{FF2B5EF4-FFF2-40B4-BE49-F238E27FC236}">
                <a16:creationId xmlns:a16="http://schemas.microsoft.com/office/drawing/2014/main" id="{2BA04B47-A7FA-4939-BB6B-49E199BFE58F}"/>
              </a:ext>
            </a:extLst>
          </p:cNvPr>
          <p:cNvSpPr/>
          <p:nvPr/>
        </p:nvSpPr>
        <p:spPr>
          <a:xfrm>
            <a:off x="253531" y="2670610"/>
            <a:ext cx="6361891" cy="2163347"/>
          </a:xfrm>
          <a:prstGeom prst="cloudCallout">
            <a:avLst>
              <a:gd name="adj1" fmla="val -29714"/>
              <a:gd name="adj2" fmla="val 53864"/>
            </a:avLst>
          </a:prstGeom>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3200" b="1" kern="0" dirty="0">
                <a:solidFill>
                  <a:sysClr val="windowText" lastClr="000000"/>
                </a:solidFill>
                <a:latin typeface="ＭＳ Ｐゴシック" panose="020B0600070205080204" pitchFamily="50" charset="-128"/>
                <a:ea typeface="ＭＳ Ｐゴシック" panose="020B0600070205080204" pitchFamily="50" charset="-128"/>
              </a:rPr>
              <a:t>　　　儲かるどころか支払った</a:t>
            </a:r>
            <a:endParaRPr lang="en-US" altLang="ja-JP" sz="3200" b="1" kern="0" dirty="0">
              <a:solidFill>
                <a:sysClr val="windowText" lastClr="000000"/>
              </a:solidFill>
              <a:latin typeface="ＭＳ Ｐゴシック" panose="020B0600070205080204" pitchFamily="50" charset="-128"/>
              <a:ea typeface="ＭＳ Ｐゴシック" panose="020B0600070205080204" pitchFamily="50" charset="-128"/>
            </a:endParaRPr>
          </a:p>
          <a:p>
            <a:pPr algn="ctr">
              <a:defRPr/>
            </a:pPr>
            <a:r>
              <a:rPr lang="ja-JP" altLang="en-US" sz="3200" b="1" kern="0" dirty="0">
                <a:solidFill>
                  <a:sysClr val="windowText" lastClr="000000"/>
                </a:solidFill>
                <a:latin typeface="ＭＳ Ｐゴシック" panose="020B0600070205080204" pitchFamily="50" charset="-128"/>
                <a:ea typeface="ＭＳ Ｐゴシック" panose="020B0600070205080204" pitchFamily="50" charset="-128"/>
              </a:rPr>
              <a:t>　　　お金も戻らない</a:t>
            </a:r>
            <a:endParaRPr lang="en-US" altLang="ja-JP" sz="3200" b="1" kern="0" dirty="0">
              <a:solidFill>
                <a:sysClr val="windowText" lastClr="000000"/>
              </a:solidFill>
              <a:latin typeface="ＭＳ Ｐゴシック" panose="020B0600070205080204" pitchFamily="50" charset="-128"/>
              <a:ea typeface="ＭＳ Ｐゴシック" panose="020B0600070205080204" pitchFamily="50" charset="-128"/>
            </a:endParaRPr>
          </a:p>
          <a:p>
            <a:pPr algn="ctr">
              <a:lnSpc>
                <a:spcPts val="6000"/>
              </a:lnSpc>
              <a:defRPr/>
            </a:pPr>
            <a:r>
              <a:rPr lang="ja-JP" altLang="en-US" sz="6000" b="1" kern="0" dirty="0">
                <a:solidFill>
                  <a:srgbClr val="FF0000"/>
                </a:solidFill>
                <a:latin typeface="ＭＳ Ｐゴシック" panose="020B0600070205080204" pitchFamily="50" charset="-128"/>
                <a:ea typeface="ＭＳ Ｐゴシック" panose="020B0600070205080204" pitchFamily="50" charset="-128"/>
              </a:rPr>
              <a:t>借金</a:t>
            </a:r>
            <a:r>
              <a:rPr lang="ja-JP" altLang="en-US" sz="3200" b="1" kern="0" dirty="0">
                <a:solidFill>
                  <a:sysClr val="windowText" lastClr="000000"/>
                </a:solidFill>
                <a:latin typeface="ＭＳ Ｐゴシック" panose="020B0600070205080204" pitchFamily="50" charset="-128"/>
                <a:ea typeface="ＭＳ Ｐゴシック" panose="020B0600070205080204" pitchFamily="50" charset="-128"/>
              </a:rPr>
              <a:t>が返せない</a:t>
            </a:r>
          </a:p>
        </p:txBody>
      </p:sp>
      <p:sp>
        <p:nvSpPr>
          <p:cNvPr id="11" name="四角形: 角を丸くする 10">
            <a:extLst>
              <a:ext uri="{FF2B5EF4-FFF2-40B4-BE49-F238E27FC236}">
                <a16:creationId xmlns:a16="http://schemas.microsoft.com/office/drawing/2014/main" id="{6437E261-D055-41AC-9804-7266ED885235}"/>
              </a:ext>
            </a:extLst>
          </p:cNvPr>
          <p:cNvSpPr/>
          <p:nvPr/>
        </p:nvSpPr>
        <p:spPr>
          <a:xfrm>
            <a:off x="142318" y="1916480"/>
            <a:ext cx="8127531" cy="850182"/>
          </a:xfrm>
          <a:prstGeom prst="roundRect">
            <a:avLst/>
          </a:prstGeom>
          <a:gradFill flip="none" rotWithShape="1">
            <a:gsLst>
              <a:gs pos="99000">
                <a:srgbClr val="FFFF80"/>
              </a:gs>
              <a:gs pos="93000">
                <a:schemeClr val="tx1"/>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ja-JP" altLang="en-US" sz="5400" b="1" dirty="0">
                <a:ln>
                  <a:solidFill>
                    <a:srgbClr val="FFFF99"/>
                  </a:solidFill>
                </a:ln>
                <a:solidFill>
                  <a:srgbClr val="FFFF00"/>
                </a:solidFill>
                <a:latin typeface="ＭＳ Ｐ明朝" panose="02020600040205080304" pitchFamily="18" charset="-128"/>
                <a:ea typeface="ＭＳ Ｐ明朝" panose="02020600040205080304" pitchFamily="18" charset="-128"/>
              </a:rPr>
              <a:t>成年だと契約できてしまう</a:t>
            </a:r>
            <a:r>
              <a:rPr lang="en-US" altLang="ja-JP" sz="5400" b="1" dirty="0">
                <a:ln>
                  <a:solidFill>
                    <a:srgbClr val="FFFF99"/>
                  </a:solidFill>
                </a:ln>
                <a:solidFill>
                  <a:srgbClr val="FFFF00"/>
                </a:solidFill>
                <a:latin typeface="ＭＳ Ｐ明朝" panose="02020600040205080304" pitchFamily="18" charset="-128"/>
                <a:ea typeface="ＭＳ Ｐ明朝" panose="02020600040205080304" pitchFamily="18" charset="-128"/>
              </a:rPr>
              <a:t>!</a:t>
            </a:r>
            <a:endParaRPr lang="ja-JP" altLang="en-US" sz="5400" b="1" dirty="0">
              <a:ln>
                <a:solidFill>
                  <a:srgbClr val="FFFF99"/>
                </a:solidFill>
              </a:ln>
              <a:solidFill>
                <a:srgbClr val="FFFF00"/>
              </a:solidFill>
              <a:latin typeface="ＭＳ Ｐ明朝" panose="02020600040205080304" pitchFamily="18" charset="-128"/>
              <a:ea typeface="ＭＳ Ｐ明朝" panose="02020600040205080304" pitchFamily="18" charset="-128"/>
            </a:endParaRPr>
          </a:p>
        </p:txBody>
      </p:sp>
      <p:sp>
        <p:nvSpPr>
          <p:cNvPr id="12" name="四角形: 角を丸くする 11">
            <a:extLst>
              <a:ext uri="{FF2B5EF4-FFF2-40B4-BE49-F238E27FC236}">
                <a16:creationId xmlns:a16="http://schemas.microsoft.com/office/drawing/2014/main" id="{52C5AD02-431B-419F-BD0E-A7F798B48AE0}"/>
              </a:ext>
            </a:extLst>
          </p:cNvPr>
          <p:cNvSpPr/>
          <p:nvPr/>
        </p:nvSpPr>
        <p:spPr>
          <a:xfrm>
            <a:off x="142318" y="1017068"/>
            <a:ext cx="8113921" cy="852498"/>
          </a:xfrm>
          <a:prstGeom prst="roundRect">
            <a:avLst/>
          </a:prstGeom>
          <a:gradFill flip="none" rotWithShape="1">
            <a:gsLst>
              <a:gs pos="99000">
                <a:srgbClr val="FFFF80"/>
              </a:gs>
              <a:gs pos="93000">
                <a:schemeClr val="tx1"/>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ja-JP" altLang="en-US" sz="5400" b="1" dirty="0">
                <a:ln>
                  <a:solidFill>
                    <a:srgbClr val="FFFF99"/>
                  </a:solidFill>
                </a:ln>
                <a:solidFill>
                  <a:srgbClr val="FFFF00"/>
                </a:solidFill>
                <a:latin typeface="ＭＳ Ｐ明朝" panose="02020600040205080304" pitchFamily="18" charset="-128"/>
                <a:ea typeface="ＭＳ Ｐ明朝" panose="02020600040205080304" pitchFamily="18" charset="-128"/>
              </a:rPr>
              <a:t>クレジット・サラ金を強要</a:t>
            </a:r>
            <a:r>
              <a:rPr lang="en-US" altLang="ja-JP" sz="5400" b="1" dirty="0">
                <a:ln>
                  <a:solidFill>
                    <a:srgbClr val="FFFF99"/>
                  </a:solidFill>
                </a:ln>
                <a:solidFill>
                  <a:srgbClr val="FFFF00"/>
                </a:solidFill>
                <a:latin typeface="ＭＳ Ｐ明朝" panose="02020600040205080304" pitchFamily="18" charset="-128"/>
                <a:ea typeface="ＭＳ Ｐ明朝" panose="02020600040205080304" pitchFamily="18" charset="-128"/>
              </a:rPr>
              <a:t>!</a:t>
            </a:r>
            <a:endParaRPr lang="ja-JP" altLang="en-US" sz="5400" b="1" dirty="0">
              <a:ln>
                <a:solidFill>
                  <a:srgbClr val="FFFF99"/>
                </a:solidFill>
              </a:ln>
              <a:solidFill>
                <a:srgbClr val="FFFF00"/>
              </a:solidFill>
              <a:latin typeface="ＭＳ Ｐ明朝" panose="02020600040205080304" pitchFamily="18" charset="-128"/>
              <a:ea typeface="ＭＳ Ｐ明朝" panose="02020600040205080304" pitchFamily="18" charset="-128"/>
            </a:endParaRPr>
          </a:p>
        </p:txBody>
      </p:sp>
      <p:pic>
        <p:nvPicPr>
          <p:cNvPr id="16" name="図 15">
            <a:extLst>
              <a:ext uri="{FF2B5EF4-FFF2-40B4-BE49-F238E27FC236}">
                <a16:creationId xmlns:a16="http://schemas.microsoft.com/office/drawing/2014/main" id="{0DF1A6ED-549C-4688-82D9-0FFEAC740E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1964" y="2389116"/>
            <a:ext cx="3320379" cy="3014289"/>
          </a:xfrm>
          <a:prstGeom prst="rect">
            <a:avLst/>
          </a:prstGeom>
          <a:noFill/>
          <a:extLst>
            <a:ext uri="{909E8E84-426E-40DD-AFC4-6F175D3DCCD1}">
              <a14:hiddenFill xmlns:a14="http://schemas.microsoft.com/office/drawing/2010/main">
                <a:solidFill>
                  <a:srgbClr val="FFFFFF"/>
                </a:solidFill>
              </a14:hiddenFill>
            </a:ext>
          </a:extLst>
        </p:spPr>
      </p:pic>
      <p:sp>
        <p:nvSpPr>
          <p:cNvPr id="22" name="思考の吹き出し: 雲形 21">
            <a:extLst>
              <a:ext uri="{FF2B5EF4-FFF2-40B4-BE49-F238E27FC236}">
                <a16:creationId xmlns:a16="http://schemas.microsoft.com/office/drawing/2014/main" id="{B0DE1695-0EE8-4E60-833B-ECC17DC15C4F}"/>
              </a:ext>
            </a:extLst>
          </p:cNvPr>
          <p:cNvSpPr/>
          <p:nvPr/>
        </p:nvSpPr>
        <p:spPr>
          <a:xfrm>
            <a:off x="2275907" y="4621669"/>
            <a:ext cx="6696745" cy="1385629"/>
          </a:xfrm>
          <a:prstGeom prst="cloudCallout">
            <a:avLst>
              <a:gd name="adj1" fmla="val -63754"/>
              <a:gd name="adj2" fmla="val -8143"/>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3200" kern="0" dirty="0">
                <a:solidFill>
                  <a:sysClr val="windowText" lastClr="000000"/>
                </a:solidFill>
                <a:latin typeface="ＭＳ Ｐゴシック" panose="020B0600070205080204" pitchFamily="50" charset="-128"/>
                <a:ea typeface="ＭＳ Ｐゴシック" panose="020B0600070205080204" pitchFamily="50" charset="-128"/>
              </a:rPr>
              <a:t>     </a:t>
            </a:r>
            <a:r>
              <a:rPr lang="ja-JP" altLang="en-US" sz="6000" kern="0" dirty="0">
                <a:solidFill>
                  <a:srgbClr val="FF0000"/>
                </a:solidFill>
                <a:latin typeface="ＭＳ Ｐゴシック" panose="020B0600070205080204" pitchFamily="50" charset="-128"/>
                <a:ea typeface="ＭＳ Ｐゴシック" panose="020B0600070205080204" pitchFamily="50" charset="-128"/>
              </a:rPr>
              <a:t>ＳＮＳ</a:t>
            </a:r>
            <a:r>
              <a:rPr lang="ja-JP" altLang="en-US" sz="3200" kern="0" dirty="0">
                <a:solidFill>
                  <a:sysClr val="windowText" lastClr="000000"/>
                </a:solidFill>
                <a:latin typeface="ＭＳ Ｐゴシック" panose="020B0600070205080204" pitchFamily="50" charset="-128"/>
                <a:ea typeface="ＭＳ Ｐゴシック" panose="020B0600070205080204" pitchFamily="50" charset="-128"/>
              </a:rPr>
              <a:t>しか連絡先を知らない</a:t>
            </a:r>
            <a:endParaRPr lang="en-US" altLang="ja-JP" sz="3200" kern="0" dirty="0">
              <a:solidFill>
                <a:sysClr val="windowText" lastClr="000000"/>
              </a:solidFill>
              <a:latin typeface="ＭＳ Ｐゴシック" panose="020B0600070205080204" pitchFamily="50" charset="-128"/>
              <a:ea typeface="ＭＳ Ｐゴシック" panose="020B0600070205080204" pitchFamily="50" charset="-128"/>
            </a:endParaRPr>
          </a:p>
          <a:p>
            <a:pPr>
              <a:defRPr/>
            </a:pPr>
            <a:r>
              <a:rPr lang="ja-JP" altLang="en-US" sz="3200" kern="0" dirty="0">
                <a:solidFill>
                  <a:sysClr val="windowText" lastClr="000000"/>
                </a:solidFill>
                <a:latin typeface="ＭＳ Ｐゴシック" panose="020B0600070205080204" pitchFamily="50" charset="-128"/>
                <a:ea typeface="ＭＳ Ｐゴシック" panose="020B0600070205080204" pitchFamily="50" charset="-128"/>
              </a:rPr>
              <a:t>     </a:t>
            </a:r>
          </a:p>
        </p:txBody>
      </p:sp>
      <p:sp>
        <p:nvSpPr>
          <p:cNvPr id="10" name="星 32 9">
            <a:extLst>
              <a:ext uri="{FF2B5EF4-FFF2-40B4-BE49-F238E27FC236}">
                <a16:creationId xmlns:a16="http://schemas.microsoft.com/office/drawing/2014/main" id="{C40EFFD0-70E2-4F77-A4DA-25735E10CD5F}"/>
              </a:ext>
            </a:extLst>
          </p:cNvPr>
          <p:cNvSpPr/>
          <p:nvPr/>
        </p:nvSpPr>
        <p:spPr>
          <a:xfrm>
            <a:off x="-2832992" y="5572940"/>
            <a:ext cx="16633848" cy="1247703"/>
          </a:xfrm>
          <a:prstGeom prst="star32">
            <a:avLst>
              <a:gd name="adj" fmla="val 40302"/>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5000" b="1" i="0" u="none" strike="noStrike" kern="0" cap="none" spc="0" normalizeH="0" baseline="0" noProof="0" dirty="0">
                <a:ln>
                  <a:noFill/>
                </a:ln>
                <a:solidFill>
                  <a:srgbClr val="FFFF00"/>
                </a:solidFill>
                <a:effectLst/>
                <a:uLnTx/>
                <a:uFillTx/>
                <a:latin typeface="ＤＨＰ平成明朝体W7" panose="02020700000000000000" pitchFamily="18" charset="-128"/>
                <a:ea typeface="ＤＨＰ平成明朝体W7" panose="02020700000000000000" pitchFamily="18" charset="-128"/>
                <a:cs typeface="+mn-cs"/>
              </a:rPr>
              <a:t>簡単にもうかる投資はありません！</a:t>
            </a:r>
          </a:p>
        </p:txBody>
      </p:sp>
      <p:sp>
        <p:nvSpPr>
          <p:cNvPr id="2" name="スライド番号プレースホルダー 1">
            <a:extLst>
              <a:ext uri="{FF2B5EF4-FFF2-40B4-BE49-F238E27FC236}">
                <a16:creationId xmlns:a16="http://schemas.microsoft.com/office/drawing/2014/main" id="{1B7DC56F-72C8-4BD2-9C8A-AAEA84886CEE}"/>
              </a:ext>
            </a:extLst>
          </p:cNvPr>
          <p:cNvSpPr>
            <a:spLocks noGrp="1"/>
          </p:cNvSpPr>
          <p:nvPr>
            <p:ph type="sldNum" sz="quarter" idx="12"/>
          </p:nvPr>
        </p:nvSpPr>
        <p:spPr/>
        <p:txBody>
          <a:bodyPr/>
          <a:lstStyle/>
          <a:p>
            <a:fld id="{A5870C6A-A9FA-46D0-8325-72B81E8CBEA0}" type="slidenum">
              <a:rPr kumimoji="1" lang="ja-JP" altLang="en-US" smtClean="0"/>
              <a:pPr/>
              <a:t>27</a:t>
            </a:fld>
            <a:endParaRPr kumimoji="1" lang="ja-JP" altLang="en-US"/>
          </a:p>
        </p:txBody>
      </p:sp>
    </p:spTree>
    <p:extLst>
      <p:ext uri="{BB962C8B-B14F-4D97-AF65-F5344CB8AC3E}">
        <p14:creationId xmlns:p14="http://schemas.microsoft.com/office/powerpoint/2010/main" val="29947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animBg="1"/>
      <p:bldP spid="22"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DCC12AC3-3671-4041-8CB5-344C3E96F346}"/>
              </a:ext>
            </a:extLst>
          </p:cNvPr>
          <p:cNvSpPr txBox="1">
            <a:spLocks/>
          </p:cNvSpPr>
          <p:nvPr/>
        </p:nvSpPr>
        <p:spPr>
          <a:xfrm>
            <a:off x="119336" y="764704"/>
            <a:ext cx="9691246" cy="59046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br>
              <a:rPr kumimoji="1" lang="en-US" altLang="ja-JP" sz="4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br>
            <a:endParaRPr kumimoji="1" lang="en-US" altLang="ja-JP" sz="3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１</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成年年齢</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と</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契約</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について</a:t>
            </a:r>
            <a:endPar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２</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en-US" altLang="ja-JP"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18</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歳から</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の消費生活</a:t>
            </a:r>
            <a:endPar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３</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実際の消費者</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トラブル事例</a:t>
            </a:r>
            <a:r>
              <a:rPr kumimoji="1" lang="ja-JP" altLang="en-US" sz="32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から</a:t>
            </a:r>
            <a:endParaRPr kumimoji="1" lang="en-US" altLang="ja-JP" sz="32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  </a:t>
            </a: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４</a:t>
            </a:r>
            <a:r>
              <a:rPr kumimoji="1" lang="en-US" altLang="ja-JP"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a:t>
            </a:r>
            <a:r>
              <a:rPr kumimoji="1" lang="ja-JP" altLang="en-US" sz="4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消費者トラブルを</a:t>
            </a:r>
            <a:r>
              <a:rPr kumimoji="1" lang="ja-JP" altLang="en-US"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rPr>
              <a:t>防ぐために</a:t>
            </a:r>
            <a:endParaRPr kumimoji="1" lang="en-US" altLang="ja-JP" sz="60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ＤＦ平成明朝体W7" panose="02020709000000000000" pitchFamily="17" charset="-128"/>
              <a:ea typeface="ＤＦ平成明朝体W7" panose="02020709000000000000" pitchFamily="17" charset="-128"/>
              <a:cs typeface="+mj-cs"/>
            </a:endParaRPr>
          </a:p>
        </p:txBody>
      </p:sp>
      <p:sp>
        <p:nvSpPr>
          <p:cNvPr id="3" name="四角形: 角を丸くする 2">
            <a:extLst>
              <a:ext uri="{FF2B5EF4-FFF2-40B4-BE49-F238E27FC236}">
                <a16:creationId xmlns:a16="http://schemas.microsoft.com/office/drawing/2014/main" id="{5774B546-4FAC-4A81-8591-AE38F9E6C7A3}"/>
              </a:ext>
            </a:extLst>
          </p:cNvPr>
          <p:cNvSpPr/>
          <p:nvPr/>
        </p:nvSpPr>
        <p:spPr>
          <a:xfrm>
            <a:off x="144306" y="5085184"/>
            <a:ext cx="8976030" cy="914400"/>
          </a:xfrm>
          <a:prstGeom prst="roundRect">
            <a:avLst/>
          </a:prstGeom>
          <a:solidFill>
            <a:srgbClr val="00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ＭＳ Ｐゴシック" panose="020B0600070205080204" pitchFamily="50" charset="-128"/>
              <a:cs typeface="+mn-cs"/>
            </a:endParaRPr>
          </a:p>
        </p:txBody>
      </p:sp>
      <p:sp>
        <p:nvSpPr>
          <p:cNvPr id="2" name="スライド番号プレースホルダー 1">
            <a:extLst>
              <a:ext uri="{FF2B5EF4-FFF2-40B4-BE49-F238E27FC236}">
                <a16:creationId xmlns:a16="http://schemas.microsoft.com/office/drawing/2014/main" id="{0BA30D2B-0390-4D98-B335-6B94379DF3A4}"/>
              </a:ext>
            </a:extLst>
          </p:cNvPr>
          <p:cNvSpPr>
            <a:spLocks noGrp="1"/>
          </p:cNvSpPr>
          <p:nvPr>
            <p:ph type="sldNum" sz="quarter" idx="12"/>
          </p:nvPr>
        </p:nvSpPr>
        <p:spPr/>
        <p:txBody>
          <a:bodyPr/>
          <a:lstStyle/>
          <a:p>
            <a:fld id="{D09AAFBC-A325-4BD7-AF1F-80564E3AB2E7}" type="slidenum">
              <a:rPr kumimoji="1" lang="ja-JP" altLang="en-US" smtClean="0"/>
              <a:t>28</a:t>
            </a:fld>
            <a:endParaRPr kumimoji="1" lang="ja-JP" altLang="en-US"/>
          </a:p>
        </p:txBody>
      </p:sp>
    </p:spTree>
    <p:extLst>
      <p:ext uri="{BB962C8B-B14F-4D97-AF65-F5344CB8AC3E}">
        <p14:creationId xmlns:p14="http://schemas.microsoft.com/office/powerpoint/2010/main" val="289622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7368" y="4812438"/>
            <a:ext cx="10168168" cy="1892826"/>
          </a:xfrm>
          <a:prstGeom prst="rect">
            <a:avLst/>
          </a:prstGeom>
          <a:solidFill>
            <a:srgbClr val="FFFF00"/>
          </a:solidFill>
          <a:effectLst>
            <a:glow rad="127000">
              <a:srgbClr val="FF0000"/>
            </a:glow>
          </a:effectLst>
        </p:spPr>
        <p:txBody>
          <a:bodyPr wrap="none" tIns="0" rtlCol="0">
            <a:spAutoFit/>
          </a:bodyPr>
          <a:lstStyle/>
          <a:p>
            <a:pPr>
              <a:defRPr/>
            </a:pPr>
            <a:r>
              <a:rPr lang="ja-JP" altLang="en-US" sz="12000" b="1" dirty="0">
                <a:ln w="19050">
                  <a:solidFill>
                    <a:schemeClr val="accent1">
                      <a:shade val="50000"/>
                    </a:schemeClr>
                  </a:solidFill>
                </a:ln>
                <a:solidFill>
                  <a:srgbClr val="FF0000"/>
                </a:solidFill>
                <a:latin typeface="ＤＦ平成明朝体W7" panose="02020709000000000000" pitchFamily="17" charset="-128"/>
                <a:ea typeface="ＤＦ平成明朝体W7" panose="02020709000000000000" pitchFamily="17" charset="-128"/>
              </a:rPr>
              <a:t>判断</a:t>
            </a:r>
            <a:r>
              <a:rPr lang="ja-JP" altLang="en-US" sz="7200" dirty="0">
                <a:ln w="19050">
                  <a:solidFill>
                    <a:schemeClr val="accent1">
                      <a:shade val="50000"/>
                    </a:schemeClr>
                  </a:solidFill>
                </a:ln>
                <a:solidFill>
                  <a:srgbClr val="FF0000"/>
                </a:solidFill>
                <a:latin typeface="ＤＦ平成明朝体W7" panose="02020709000000000000" pitchFamily="17" charset="-128"/>
                <a:ea typeface="ＤＦ平成明朝体W7" panose="02020709000000000000" pitchFamily="17" charset="-128"/>
              </a:rPr>
              <a:t>と</a:t>
            </a:r>
            <a:r>
              <a:rPr lang="ja-JP" altLang="en-US" sz="12000" b="1" dirty="0">
                <a:ln w="19050">
                  <a:solidFill>
                    <a:schemeClr val="accent1">
                      <a:shade val="50000"/>
                    </a:schemeClr>
                  </a:solidFill>
                </a:ln>
                <a:solidFill>
                  <a:srgbClr val="FF0000"/>
                </a:solidFill>
                <a:latin typeface="ＤＦ平成明朝体W7" panose="02020709000000000000" pitchFamily="17" charset="-128"/>
                <a:ea typeface="ＤＦ平成明朝体W7" panose="02020709000000000000" pitchFamily="17" charset="-128"/>
              </a:rPr>
              <a:t>相談</a:t>
            </a:r>
            <a:r>
              <a:rPr lang="ja-JP" altLang="en-US" sz="2000" dirty="0">
                <a:ln w="19050">
                  <a:solidFill>
                    <a:schemeClr val="accent1">
                      <a:shade val="50000"/>
                    </a:schemeClr>
                  </a:solidFill>
                </a:ln>
                <a:solidFill>
                  <a:srgbClr val="FF0000"/>
                </a:solidFill>
                <a:latin typeface="ＤＦ平成明朝体W7" panose="02020709000000000000" pitchFamily="17" charset="-128"/>
                <a:ea typeface="ＤＦ平成明朝体W7" panose="02020709000000000000" pitchFamily="17" charset="-128"/>
              </a:rPr>
              <a:t> </a:t>
            </a:r>
            <a:r>
              <a:rPr lang="ja-JP" altLang="en-US" sz="7200" dirty="0">
                <a:ln w="19050">
                  <a:solidFill>
                    <a:schemeClr val="accent1">
                      <a:shade val="50000"/>
                    </a:schemeClr>
                  </a:solidFill>
                </a:ln>
                <a:solidFill>
                  <a:srgbClr val="FF0000"/>
                </a:solidFill>
                <a:latin typeface="ＤＦ平成明朝体W7" panose="02020709000000000000" pitchFamily="17" charset="-128"/>
                <a:ea typeface="ＤＦ平成明朝体W7" panose="02020709000000000000" pitchFamily="17" charset="-128"/>
              </a:rPr>
              <a:t>が大切</a:t>
            </a:r>
            <a:endParaRPr lang="en-US" altLang="ja-JP" sz="7200" dirty="0">
              <a:ln w="19050">
                <a:solidFill>
                  <a:schemeClr val="accent1">
                    <a:shade val="50000"/>
                  </a:schemeClr>
                </a:solidFill>
              </a:ln>
              <a:solidFill>
                <a:srgbClr val="FF0000"/>
              </a:solidFill>
              <a:latin typeface="ＤＦ平成明朝体W7" panose="02020709000000000000" pitchFamily="17" charset="-128"/>
              <a:ea typeface="ＤＦ平成明朝体W7" panose="02020709000000000000" pitchFamily="17" charset="-128"/>
            </a:endParaRPr>
          </a:p>
        </p:txBody>
      </p:sp>
      <p:sp>
        <p:nvSpPr>
          <p:cNvPr id="14" name="テキスト ボックス 13"/>
          <p:cNvSpPr txBox="1"/>
          <p:nvPr/>
        </p:nvSpPr>
        <p:spPr>
          <a:xfrm>
            <a:off x="154379" y="1754505"/>
            <a:ext cx="9318031" cy="3539430"/>
          </a:xfrm>
          <a:prstGeom prst="rect">
            <a:avLst/>
          </a:prstGeom>
          <a:noFill/>
        </p:spPr>
        <p:txBody>
          <a:bodyPr wrap="square" rtlCol="0">
            <a:spAutoFit/>
          </a:bodyPr>
          <a:lstStyle/>
          <a:p>
            <a:pP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「契約をする」</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「お金を振り込む」</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「支払いをする」</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4400" dirty="0">
                <a:solidFill>
                  <a:prstClr val="black"/>
                </a:solidFill>
                <a:latin typeface="ＤＦ平成明朝体W7" panose="02020709000000000000" pitchFamily="17" charset="-128"/>
                <a:ea typeface="ＤＦ平成明朝体W7" panose="02020709000000000000" pitchFamily="17" charset="-128"/>
              </a:rPr>
              <a:t>　いったん立ち止まって考える</a:t>
            </a:r>
            <a:endParaRPr lang="en-US" altLang="ja-JP" sz="44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4800" dirty="0">
                <a:solidFill>
                  <a:srgbClr val="FF0000"/>
                </a:solidFill>
                <a:latin typeface="ＤＦ平成明朝体W7" panose="02020709000000000000" pitchFamily="17" charset="-128"/>
                <a:ea typeface="ＤＦ平成明朝体W7" panose="02020709000000000000" pitchFamily="17" charset="-128"/>
              </a:rPr>
              <a:t>　</a:t>
            </a:r>
            <a:r>
              <a:rPr lang="ja-JP" altLang="en-US" sz="2000" dirty="0">
                <a:solidFill>
                  <a:prstClr val="black"/>
                </a:solidFill>
                <a:latin typeface="Calibri"/>
                <a:ea typeface="ＭＳ Ｐゴシック" panose="020B0600070205080204" pitchFamily="50" charset="-128"/>
              </a:rPr>
              <a:t>　</a:t>
            </a:r>
          </a:p>
        </p:txBody>
      </p:sp>
      <p:sp>
        <p:nvSpPr>
          <p:cNvPr id="5" name="角丸四角形 28">
            <a:extLst>
              <a:ext uri="{FF2B5EF4-FFF2-40B4-BE49-F238E27FC236}">
                <a16:creationId xmlns:a16="http://schemas.microsoft.com/office/drawing/2014/main" id="{B247606A-B993-4010-B46E-EA2A6D691A42}"/>
              </a:ext>
            </a:extLst>
          </p:cNvPr>
          <p:cNvSpPr/>
          <p:nvPr/>
        </p:nvSpPr>
        <p:spPr>
          <a:xfrm>
            <a:off x="-61738" y="59721"/>
            <a:ext cx="9145016" cy="1728745"/>
          </a:xfrm>
          <a:prstGeom prst="roundRect">
            <a:avLst>
              <a:gd name="adj" fmla="val 50000"/>
            </a:avLst>
          </a:prstGeom>
          <a:solidFill>
            <a:srgbClr val="0000FF"/>
          </a:solidFill>
          <a:ln w="12700" cap="flat" cmpd="sng" algn="ctr">
            <a:solidFill>
              <a:sysClr val="window" lastClr="FFFFFF"/>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800" b="1" i="0" u="none" strike="noStrike" kern="0" cap="none" spc="0"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mn-cs"/>
              </a:rPr>
              <a:t>消費者トラブルを防ぐため</a:t>
            </a:r>
            <a:endParaRPr kumimoji="0" lang="en-US" altLang="ja-JP" sz="4800" b="1" i="0" u="none" strike="noStrike" kern="0" cap="none" spc="0"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800" b="1" i="0" u="none" strike="noStrike" kern="0" cap="none" spc="0"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mn-cs"/>
              </a:rPr>
              <a:t>自分自身とまわりの人を守るため　</a:t>
            </a:r>
          </a:p>
        </p:txBody>
      </p:sp>
      <p:sp>
        <p:nvSpPr>
          <p:cNvPr id="2" name="スライド番号プレースホルダー 1">
            <a:extLst>
              <a:ext uri="{FF2B5EF4-FFF2-40B4-BE49-F238E27FC236}">
                <a16:creationId xmlns:a16="http://schemas.microsoft.com/office/drawing/2014/main" id="{4FEBBC9F-F2D5-4BA3-968E-5EB4DE65AB35}"/>
              </a:ext>
            </a:extLst>
          </p:cNvPr>
          <p:cNvSpPr>
            <a:spLocks noGrp="1"/>
          </p:cNvSpPr>
          <p:nvPr>
            <p:ph type="sldNum" sz="quarter" idx="12"/>
          </p:nvPr>
        </p:nvSpPr>
        <p:spPr/>
        <p:txBody>
          <a:bodyPr/>
          <a:lstStyle/>
          <a:p>
            <a:fld id="{A5870C6A-A9FA-46D0-8325-72B81E8CBEA0}" type="slidenum">
              <a:rPr kumimoji="1" lang="ja-JP" altLang="en-US" smtClean="0"/>
              <a:pPr/>
              <a:t>29</a:t>
            </a:fld>
            <a:endParaRPr kumimoji="1" lang="ja-JP" altLang="en-US"/>
          </a:p>
        </p:txBody>
      </p:sp>
    </p:spTree>
    <p:extLst>
      <p:ext uri="{BB962C8B-B14F-4D97-AF65-F5344CB8AC3E}">
        <p14:creationId xmlns:p14="http://schemas.microsoft.com/office/powerpoint/2010/main" val="41379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42584C6-FD31-4669-9656-3D5087F9CB34}"/>
              </a:ext>
            </a:extLst>
          </p:cNvPr>
          <p:cNvSpPr txBox="1"/>
          <p:nvPr/>
        </p:nvSpPr>
        <p:spPr>
          <a:xfrm>
            <a:off x="46364" y="1585145"/>
            <a:ext cx="7898958" cy="504055"/>
          </a:xfrm>
          <a:prstGeom prst="rect">
            <a:avLst/>
          </a:prstGeom>
          <a:solidFill>
            <a:schemeClr val="bg1"/>
          </a:solidFill>
          <a:effectLst>
            <a:glow>
              <a:srgbClr val="FF0000"/>
            </a:glow>
          </a:effectLst>
        </p:spPr>
        <p:txBody>
          <a:bodyPr wrap="square" rtlCol="0" anchor="ctr" anchorCtr="0">
            <a:noAutofit/>
          </a:bodyPr>
          <a:lstStyle/>
          <a:p>
            <a:pPr algn="ctr">
              <a:defRPr/>
            </a:pPr>
            <a:r>
              <a:rPr lang="ja-JP" altLang="en-US" sz="4400" dirty="0">
                <a:solidFill>
                  <a:prstClr val="black"/>
                </a:solidFill>
                <a:latin typeface="ＤＨＰ平成明朝体W7" panose="02020700000000000000" pitchFamily="18" charset="-128"/>
                <a:ea typeface="ＤＨＰ平成明朝体W7" panose="02020700000000000000" pitchFamily="18" charset="-128"/>
              </a:rPr>
              <a:t>成年年齢は</a:t>
            </a:r>
            <a:r>
              <a:rPr lang="en-US" altLang="ja-JP" sz="4400" dirty="0">
                <a:solidFill>
                  <a:prstClr val="black"/>
                </a:solidFill>
                <a:latin typeface="ＤＨＰ平成明朝体W7" panose="02020700000000000000" pitchFamily="18" charset="-128"/>
                <a:ea typeface="ＤＨＰ平成明朝体W7" panose="02020700000000000000" pitchFamily="18" charset="-128"/>
              </a:rPr>
              <a:t>20</a:t>
            </a:r>
            <a:r>
              <a:rPr lang="ja-JP" altLang="en-US" sz="4400" dirty="0">
                <a:solidFill>
                  <a:prstClr val="black"/>
                </a:solidFill>
                <a:latin typeface="ＤＨＰ平成明朝体W7" panose="02020700000000000000" pitchFamily="18" charset="-128"/>
                <a:ea typeface="ＤＨＰ平成明朝体W7" panose="02020700000000000000" pitchFamily="18" charset="-128"/>
              </a:rPr>
              <a:t>歳から</a:t>
            </a:r>
            <a:r>
              <a:rPr lang="en-US" altLang="ja-JP" sz="8000" dirty="0">
                <a:latin typeface="ＤＨＰ平成明朝体W7" panose="02020700000000000000" pitchFamily="18" charset="-128"/>
                <a:ea typeface="ＤＨＰ平成明朝体W7" panose="02020700000000000000" pitchFamily="18" charset="-128"/>
              </a:rPr>
              <a:t>18</a:t>
            </a:r>
            <a:r>
              <a:rPr lang="ja-JP" altLang="en-US" sz="4400" dirty="0">
                <a:solidFill>
                  <a:prstClr val="black"/>
                </a:solidFill>
                <a:latin typeface="ＤＨＰ平成明朝体W7" panose="02020700000000000000" pitchFamily="18" charset="-128"/>
                <a:ea typeface="ＤＨＰ平成明朝体W7" panose="02020700000000000000" pitchFamily="18" charset="-128"/>
              </a:rPr>
              <a:t>歳へ</a:t>
            </a:r>
          </a:p>
        </p:txBody>
      </p:sp>
      <p:sp>
        <p:nvSpPr>
          <p:cNvPr id="10" name="テキスト ボックス 9">
            <a:extLst>
              <a:ext uri="{FF2B5EF4-FFF2-40B4-BE49-F238E27FC236}">
                <a16:creationId xmlns:a16="http://schemas.microsoft.com/office/drawing/2014/main" id="{B9C8A192-1A94-441C-A6E8-3409ABE26F8E}"/>
              </a:ext>
            </a:extLst>
          </p:cNvPr>
          <p:cNvSpPr txBox="1"/>
          <p:nvPr/>
        </p:nvSpPr>
        <p:spPr>
          <a:xfrm>
            <a:off x="-96688" y="1057194"/>
            <a:ext cx="4464496" cy="504055"/>
          </a:xfrm>
          <a:prstGeom prst="rect">
            <a:avLst/>
          </a:prstGeom>
          <a:solidFill>
            <a:schemeClr val="bg1"/>
          </a:solidFill>
          <a:effectLst>
            <a:glow>
              <a:srgbClr val="FF0000"/>
            </a:glow>
          </a:effectLst>
        </p:spPr>
        <p:txBody>
          <a:bodyPr wrap="square" rtlCol="0" anchor="ctr" anchorCtr="0">
            <a:noAutofit/>
          </a:bodyPr>
          <a:lstStyle/>
          <a:p>
            <a:pPr algn="ctr">
              <a:defRPr/>
            </a:pPr>
            <a:r>
              <a:rPr lang="en-US" altLang="ja-JP" sz="4400" dirty="0">
                <a:solidFill>
                  <a:prstClr val="black"/>
                </a:solidFill>
                <a:latin typeface="ＤＨＰ平成明朝体W7" panose="02020700000000000000" pitchFamily="18" charset="-128"/>
                <a:ea typeface="ＤＨＰ平成明朝体W7" panose="02020700000000000000" pitchFamily="18" charset="-128"/>
              </a:rPr>
              <a:t>2022</a:t>
            </a:r>
            <a:r>
              <a:rPr lang="ja-JP" altLang="en-US" sz="4400" dirty="0">
                <a:solidFill>
                  <a:prstClr val="black"/>
                </a:solidFill>
                <a:latin typeface="ＤＨＰ平成明朝体W7" panose="02020700000000000000" pitchFamily="18" charset="-128"/>
                <a:ea typeface="ＤＨＰ平成明朝体W7" panose="02020700000000000000" pitchFamily="18" charset="-128"/>
              </a:rPr>
              <a:t>年４月１日</a:t>
            </a:r>
          </a:p>
        </p:txBody>
      </p:sp>
      <p:sp>
        <p:nvSpPr>
          <p:cNvPr id="6" name="角丸四角形 28">
            <a:extLst>
              <a:ext uri="{FF2B5EF4-FFF2-40B4-BE49-F238E27FC236}">
                <a16:creationId xmlns:a16="http://schemas.microsoft.com/office/drawing/2014/main" id="{AD2B6757-77E2-44D2-9821-015346BF6B15}"/>
              </a:ext>
            </a:extLst>
          </p:cNvPr>
          <p:cNvSpPr/>
          <p:nvPr/>
        </p:nvSpPr>
        <p:spPr>
          <a:xfrm>
            <a:off x="119336" y="60944"/>
            <a:ext cx="6444208" cy="847776"/>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5200" dirty="0">
                <a:solidFill>
                  <a:prstClr val="white"/>
                </a:solidFill>
                <a:latin typeface="ＤＦ平成明朝体W7" panose="02020709000000000000" pitchFamily="17" charset="-128"/>
                <a:ea typeface="ＤＦ平成明朝体W7" panose="02020709000000000000" pitchFamily="17" charset="-128"/>
              </a:rPr>
              <a:t>成年年齢とは？</a:t>
            </a:r>
            <a:r>
              <a:rPr lang="ja-JP" altLang="en-US" sz="5200" dirty="0">
                <a:solidFill>
                  <a:prstClr val="white"/>
                </a:solidFill>
                <a:latin typeface="ＤＨＰ特太ゴシック体" pitchFamily="50" charset="-128"/>
                <a:ea typeface="ＤＨＰ特太ゴシック体" pitchFamily="50" charset="-128"/>
              </a:rPr>
              <a:t>　</a:t>
            </a:r>
          </a:p>
        </p:txBody>
      </p:sp>
      <p:sp>
        <p:nvSpPr>
          <p:cNvPr id="2" name="スライド番号プレースホルダー 1">
            <a:extLst>
              <a:ext uri="{FF2B5EF4-FFF2-40B4-BE49-F238E27FC236}">
                <a16:creationId xmlns:a16="http://schemas.microsoft.com/office/drawing/2014/main" id="{764E25E5-70B5-41EA-959E-F0DA45721BEB}"/>
              </a:ext>
            </a:extLst>
          </p:cNvPr>
          <p:cNvSpPr>
            <a:spLocks noGrp="1"/>
          </p:cNvSpPr>
          <p:nvPr>
            <p:ph type="sldNum" sz="quarter" idx="12"/>
          </p:nvPr>
        </p:nvSpPr>
        <p:spPr/>
        <p:txBody>
          <a:bodyPr/>
          <a:lstStyle/>
          <a:p>
            <a:fld id="{8AFCF881-5D1D-4116-8D7B-C0CF914E6D11}" type="slidenum">
              <a:rPr kumimoji="1" lang="ja-JP" altLang="en-US" smtClean="0"/>
              <a:pPr/>
              <a:t>3</a:t>
            </a:fld>
            <a:endParaRPr kumimoji="1" lang="ja-JP" altLang="en-US"/>
          </a:p>
        </p:txBody>
      </p:sp>
      <p:sp>
        <p:nvSpPr>
          <p:cNvPr id="11" name="四角形: 角を丸くする 10">
            <a:extLst>
              <a:ext uri="{FF2B5EF4-FFF2-40B4-BE49-F238E27FC236}">
                <a16:creationId xmlns:a16="http://schemas.microsoft.com/office/drawing/2014/main" id="{B41D1C27-3207-4929-82FC-D6EEDE46911F}"/>
              </a:ext>
            </a:extLst>
          </p:cNvPr>
          <p:cNvSpPr/>
          <p:nvPr/>
        </p:nvSpPr>
        <p:spPr>
          <a:xfrm>
            <a:off x="-33211" y="2607615"/>
            <a:ext cx="9192570" cy="1699296"/>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p:spPr>
        <p:txBody>
          <a:bodyPr rtlCol="0" anchor="ctr"/>
          <a:lstStyle/>
          <a:p>
            <a:pPr marL="0" marR="0" lvl="0" indent="0" algn="ctr" defTabSz="914400" eaLnBrk="1" fontAlgn="auto" latinLnBrk="0" hangingPunct="1">
              <a:lnSpc>
                <a:spcPts val="8000"/>
              </a:lnSpc>
              <a:spcBef>
                <a:spcPts val="0"/>
              </a:spcBef>
              <a:spcAft>
                <a:spcPts val="0"/>
              </a:spcAft>
              <a:buClrTx/>
              <a:buSzTx/>
              <a:buFontTx/>
              <a:buNone/>
              <a:tabLst/>
              <a:defRPr/>
            </a:pPr>
            <a:r>
              <a:rPr kumimoji="0" lang="en-US" altLang="ja-JP"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2022</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年４月１日で</a:t>
            </a:r>
            <a:r>
              <a:rPr kumimoji="0" lang="en-US" altLang="ja-JP" sz="8000" b="1" i="0" u="none" strike="noStrike" kern="0" cap="none" spc="0" normalizeH="0" baseline="0" noProof="0" dirty="0">
                <a:ln>
                  <a:solidFill>
                    <a:schemeClr val="accent1"/>
                  </a:solidFill>
                </a:ln>
                <a:solidFill>
                  <a:srgbClr val="FFFF00"/>
                </a:solidFill>
                <a:effectLst/>
                <a:uLnTx/>
                <a:uFillTx/>
                <a:latin typeface="ＤＨＰ平成明朝体W7" panose="02020700000000000000" pitchFamily="18" charset="-128"/>
                <a:ea typeface="ＤＨＰ平成明朝体W7" panose="02020700000000000000" pitchFamily="18" charset="-128"/>
              </a:rPr>
              <a:t>18</a:t>
            </a:r>
            <a:r>
              <a:rPr kumimoji="0" lang="ja-JP" altLang="en-US" sz="4400" b="1" i="0" u="none" strike="noStrike" kern="0" cap="none" spc="0" normalizeH="0" baseline="0" noProof="0" dirty="0">
                <a:ln>
                  <a:solidFill>
                    <a:schemeClr val="accent1"/>
                  </a:solidFill>
                </a:ln>
                <a:solidFill>
                  <a:srgbClr val="FFFF00"/>
                </a:solidFill>
                <a:effectLst/>
                <a:uLnTx/>
                <a:uFillTx/>
                <a:latin typeface="ＤＨＰ平成明朝体W7" panose="02020700000000000000" pitchFamily="18" charset="-128"/>
                <a:ea typeface="ＤＨＰ平成明朝体W7" panose="02020700000000000000" pitchFamily="18" charset="-128"/>
              </a:rPr>
              <a:t>歳以上</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の人は</a:t>
            </a:r>
            <a:endParaRPr kumimoji="0" lang="en-US" altLang="ja-JP"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endParaRPr>
          </a:p>
          <a:p>
            <a:pPr marL="0" marR="0" lvl="0" indent="0" algn="ctr" defTabSz="914400" eaLnBrk="1" fontAlgn="auto" latinLnBrk="0" hangingPunct="1">
              <a:lnSpc>
                <a:spcPts val="8000"/>
              </a:lnSpc>
              <a:spcBef>
                <a:spcPts val="0"/>
              </a:spcBef>
              <a:spcAft>
                <a:spcPts val="0"/>
              </a:spcAft>
              <a:buClrTx/>
              <a:buSzTx/>
              <a:buFontTx/>
              <a:buNone/>
              <a:tabLst/>
              <a:defRPr/>
            </a:pPr>
            <a:r>
              <a:rPr kumimoji="0" lang="ja-JP" altLang="en-US" sz="8000" b="1" i="0" u="none" strike="noStrike" kern="0" cap="none" spc="0" normalizeH="0" baseline="0" noProof="0" dirty="0">
                <a:ln>
                  <a:solidFill>
                    <a:schemeClr val="accent1"/>
                  </a:solidFill>
                </a:ln>
                <a:solidFill>
                  <a:srgbClr val="FFFF00"/>
                </a:solidFill>
                <a:effectLst/>
                <a:uLnTx/>
                <a:uFillTx/>
                <a:latin typeface="ＤＨＰ平成明朝体W7" panose="02020700000000000000" pitchFamily="18" charset="-128"/>
                <a:ea typeface="ＤＨＰ平成明朝体W7" panose="02020700000000000000" pitchFamily="18" charset="-128"/>
              </a:rPr>
              <a:t>全員</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が成年です</a:t>
            </a:r>
          </a:p>
        </p:txBody>
      </p:sp>
      <p:sp>
        <p:nvSpPr>
          <p:cNvPr id="13" name="四角形: 角を丸くする 12">
            <a:extLst>
              <a:ext uri="{FF2B5EF4-FFF2-40B4-BE49-F238E27FC236}">
                <a16:creationId xmlns:a16="http://schemas.microsoft.com/office/drawing/2014/main" id="{1FBB3689-15A6-4907-84E6-A397BA9C11FF}"/>
              </a:ext>
            </a:extLst>
          </p:cNvPr>
          <p:cNvSpPr/>
          <p:nvPr/>
        </p:nvSpPr>
        <p:spPr>
          <a:xfrm>
            <a:off x="28414" y="4825327"/>
            <a:ext cx="10748106" cy="1699296"/>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p:spPr>
        <p:txBody>
          <a:bodyPr rtlCol="0" anchor="ctr"/>
          <a:lstStyle/>
          <a:p>
            <a:pPr marL="0" marR="0" lvl="0" indent="0" defTabSz="914400" eaLnBrk="1" fontAlgn="auto" latinLnBrk="0" hangingPunct="1">
              <a:lnSpc>
                <a:spcPts val="8000"/>
              </a:lnSpc>
              <a:spcBef>
                <a:spcPts val="0"/>
              </a:spcBef>
              <a:spcAft>
                <a:spcPts val="0"/>
              </a:spcAft>
              <a:buClrTx/>
              <a:buSzTx/>
              <a:buFontTx/>
              <a:buNone/>
              <a:tabLst/>
              <a:defRPr/>
            </a:pPr>
            <a:r>
              <a:rPr kumimoji="0" lang="en-US" altLang="ja-JP"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2022</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年４月１日で</a:t>
            </a:r>
            <a:r>
              <a:rPr kumimoji="0" lang="en-US" altLang="ja-JP" sz="80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17</a:t>
            </a:r>
            <a:r>
              <a:rPr kumimoji="0" lang="ja-JP" altLang="en-US" sz="4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歳以下</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の人は</a:t>
            </a:r>
            <a:endParaRPr kumimoji="0" lang="en-US" altLang="ja-JP"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ts val="8000"/>
              </a:lnSpc>
              <a:spcBef>
                <a:spcPts val="0"/>
              </a:spcBef>
              <a:spcAft>
                <a:spcPts val="0"/>
              </a:spcAft>
              <a:buClrTx/>
              <a:buSzTx/>
              <a:buFontTx/>
              <a:buNone/>
              <a:tabLst/>
              <a:defRPr/>
            </a:pPr>
            <a:r>
              <a:rPr kumimoji="0" lang="en-US" altLang="ja-JP" sz="80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18</a:t>
            </a:r>
            <a:r>
              <a:rPr kumimoji="0" lang="ja-JP" altLang="en-US" sz="4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歳の</a:t>
            </a:r>
            <a:r>
              <a:rPr kumimoji="0" lang="ja-JP" altLang="en-US" sz="80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誕生日</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を迎えたら成年です</a:t>
            </a:r>
          </a:p>
        </p:txBody>
      </p:sp>
    </p:spTree>
    <p:extLst>
      <p:ext uri="{BB962C8B-B14F-4D97-AF65-F5344CB8AC3E}">
        <p14:creationId xmlns:p14="http://schemas.microsoft.com/office/powerpoint/2010/main" val="190352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8000">
              <a:schemeClr val="bg1"/>
            </a:gs>
            <a:gs pos="33566">
              <a:schemeClr val="bg1"/>
            </a:gs>
          </a:gsLst>
          <a:lin ang="5400000" scaled="0"/>
        </a:gra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1267068-0FA5-489C-9617-6A0B1DF81271}"/>
              </a:ext>
            </a:extLst>
          </p:cNvPr>
          <p:cNvPicPr>
            <a:picLocks noChangeAspect="1"/>
          </p:cNvPicPr>
          <p:nvPr/>
        </p:nvPicPr>
        <p:blipFill rotWithShape="1">
          <a:blip r:embed="rId3"/>
          <a:srcRect l="3113" t="3524" r="3626" b="17194"/>
          <a:stretch/>
        </p:blipFill>
        <p:spPr>
          <a:xfrm>
            <a:off x="106078" y="129036"/>
            <a:ext cx="5381677" cy="6599928"/>
          </a:xfrm>
          <a:prstGeom prst="rect">
            <a:avLst/>
          </a:prstGeom>
          <a:effectLst>
            <a:softEdge rad="63500"/>
          </a:effectLst>
        </p:spPr>
      </p:pic>
      <p:cxnSp>
        <p:nvCxnSpPr>
          <p:cNvPr id="12" name="直線コネクタ 11">
            <a:extLst>
              <a:ext uri="{FF2B5EF4-FFF2-40B4-BE49-F238E27FC236}">
                <a16:creationId xmlns:a16="http://schemas.microsoft.com/office/drawing/2014/main" id="{401235AB-4075-43FD-811C-CCE1C22E6AB4}"/>
              </a:ext>
            </a:extLst>
          </p:cNvPr>
          <p:cNvCxnSpPr/>
          <p:nvPr/>
        </p:nvCxnSpPr>
        <p:spPr bwMode="auto">
          <a:xfrm>
            <a:off x="263352" y="3573016"/>
            <a:ext cx="3038894" cy="0"/>
          </a:xfrm>
          <a:prstGeom prst="line">
            <a:avLst/>
          </a:prstGeom>
          <a:solidFill>
            <a:srgbClr val="FFFFFF"/>
          </a:solidFill>
          <a:ln w="889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a:extLst>
              <a:ext uri="{FF2B5EF4-FFF2-40B4-BE49-F238E27FC236}">
                <a16:creationId xmlns:a16="http://schemas.microsoft.com/office/drawing/2014/main" id="{B88C417E-D6DB-4E8F-AAA7-6909F0E00920}"/>
              </a:ext>
            </a:extLst>
          </p:cNvPr>
          <p:cNvCxnSpPr/>
          <p:nvPr/>
        </p:nvCxnSpPr>
        <p:spPr bwMode="auto">
          <a:xfrm>
            <a:off x="1357160" y="4509120"/>
            <a:ext cx="4130595" cy="0"/>
          </a:xfrm>
          <a:prstGeom prst="line">
            <a:avLst/>
          </a:prstGeom>
          <a:solidFill>
            <a:srgbClr val="FFFFFF"/>
          </a:solidFill>
          <a:ln w="889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四角形: 角を丸くする 17">
            <a:extLst>
              <a:ext uri="{FF2B5EF4-FFF2-40B4-BE49-F238E27FC236}">
                <a16:creationId xmlns:a16="http://schemas.microsoft.com/office/drawing/2014/main" id="{19B1468E-7BDB-4AB3-9003-30F80BA5ED89}"/>
              </a:ext>
            </a:extLst>
          </p:cNvPr>
          <p:cNvSpPr/>
          <p:nvPr/>
        </p:nvSpPr>
        <p:spPr>
          <a:xfrm>
            <a:off x="2593012" y="176011"/>
            <a:ext cx="2985705" cy="1208263"/>
          </a:xfrm>
          <a:prstGeom prst="roundRect">
            <a:avLst>
              <a:gd name="adj" fmla="val 31221"/>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4400" b="1" i="0" u="none" strike="noStrike" kern="1200" cap="none" spc="-300" normalizeH="0" baseline="0" noProof="0" dirty="0">
              <a:ln w="900" cmpd="sng">
                <a:solidFill>
                  <a:srgbClr val="4472C4">
                    <a:satMod val="190000"/>
                    <a:alpha val="55000"/>
                  </a:srgbClr>
                </a:solidFill>
                <a:prstDash val="solid"/>
              </a:ln>
              <a:solidFill>
                <a:srgbClr val="4472C4">
                  <a:satMod val="200000"/>
                  <a:tint val="3000"/>
                </a:srgbClr>
              </a:solidFill>
              <a:effectLst>
                <a:innerShdw blurRad="101600" dist="76200" dir="5400000">
                  <a:srgbClr val="4472C4">
                    <a:satMod val="190000"/>
                    <a:tint val="100000"/>
                    <a:alpha val="74000"/>
                  </a:srgbClr>
                </a:innerShdw>
              </a:effectLst>
              <a:uLnTx/>
              <a:uFillTx/>
              <a:latin typeface="Calibri" panose="020F0502020204030204"/>
              <a:ea typeface="ＤＦ特太ゴシック体" pitchFamily="1" charset="-128"/>
              <a:cs typeface="+mn-cs"/>
            </a:endParaRPr>
          </a:p>
        </p:txBody>
      </p:sp>
      <p:sp>
        <p:nvSpPr>
          <p:cNvPr id="13" name="テキスト ボックス 12">
            <a:extLst>
              <a:ext uri="{FF2B5EF4-FFF2-40B4-BE49-F238E27FC236}">
                <a16:creationId xmlns:a16="http://schemas.microsoft.com/office/drawing/2014/main" id="{576BA73F-E34E-40DA-9DB9-34772798E124}"/>
              </a:ext>
            </a:extLst>
          </p:cNvPr>
          <p:cNvSpPr txBox="1"/>
          <p:nvPr/>
        </p:nvSpPr>
        <p:spPr>
          <a:xfrm>
            <a:off x="5182388" y="3403410"/>
            <a:ext cx="7414735" cy="2540731"/>
          </a:xfrm>
          <a:prstGeom prst="rect">
            <a:avLst/>
          </a:prstGeom>
          <a:noFill/>
          <a:effectLst>
            <a:glow rad="127000">
              <a:sysClr val="window" lastClr="FFFFFF"/>
            </a:glow>
            <a:outerShdw blurRad="50800" dist="50800" dir="5400000" algn="ctr" rotWithShape="0">
              <a:sysClr val="window" lastClr="FFFFFF"/>
            </a:outerShdw>
          </a:effectLst>
        </p:spPr>
        <p:txBody>
          <a:bodyPr wrap="square" rtlCol="0" anchor="ctr" anchorCtr="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rPr>
              <a:t>徳島県</a:t>
            </a:r>
            <a:endParaRPr kumimoji="0" lang="en-US" altLang="ja-JP"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rPr>
              <a:t>消費者情報センターは</a:t>
            </a:r>
            <a:endParaRPr kumimoji="0" lang="en-US" altLang="ja-JP"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rPr>
              <a:t>令和３年１１月に</a:t>
            </a:r>
            <a:endParaRPr kumimoji="0" lang="en-US" altLang="ja-JP"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rPr>
              <a:t>アミコビル東館７階に</a:t>
            </a:r>
            <a:endParaRPr kumimoji="0" lang="en-US" altLang="ja-JP"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66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rPr>
              <a:t>移転</a:t>
            </a:r>
            <a:r>
              <a:rPr kumimoji="0" lang="ja-JP" altLang="en-US" sz="48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rPr>
              <a:t>しました</a:t>
            </a:r>
          </a:p>
        </p:txBody>
      </p:sp>
      <p:sp>
        <p:nvSpPr>
          <p:cNvPr id="3" name="スライド番号プレースホルダー 2">
            <a:extLst>
              <a:ext uri="{FF2B5EF4-FFF2-40B4-BE49-F238E27FC236}">
                <a16:creationId xmlns:a16="http://schemas.microsoft.com/office/drawing/2014/main" id="{25BCAE07-B7C4-44BA-AAA7-5A09D63C0274}"/>
              </a:ext>
            </a:extLst>
          </p:cNvPr>
          <p:cNvSpPr>
            <a:spLocks noGrp="1"/>
          </p:cNvSpPr>
          <p:nvPr>
            <p:ph type="sldNum" sz="quarter" idx="12"/>
          </p:nvPr>
        </p:nvSpPr>
        <p:spPr/>
        <p:txBody>
          <a:bodyPr/>
          <a:lstStyle/>
          <a:p>
            <a:fld id="{A5870C6A-A9FA-46D0-8325-72B81E8CBEA0}" type="slidenum">
              <a:rPr kumimoji="1" lang="ja-JP" altLang="en-US" smtClean="0"/>
              <a:pPr/>
              <a:t>30</a:t>
            </a:fld>
            <a:endParaRPr kumimoji="1" lang="ja-JP" altLang="en-US"/>
          </a:p>
        </p:txBody>
      </p:sp>
    </p:spTree>
    <p:extLst>
      <p:ext uri="{BB962C8B-B14F-4D97-AF65-F5344CB8AC3E}">
        <p14:creationId xmlns:p14="http://schemas.microsoft.com/office/powerpoint/2010/main" val="13920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A370C2-1D91-475F-A050-7CE53DD0936C}"/>
              </a:ext>
            </a:extLst>
          </p:cNvPr>
          <p:cNvSpPr>
            <a:spLocks noGrp="1"/>
          </p:cNvSpPr>
          <p:nvPr>
            <p:ph type="title"/>
          </p:nvPr>
        </p:nvSpPr>
        <p:spPr/>
        <p:txBody>
          <a:bodyPr/>
          <a:lstStyle/>
          <a:p>
            <a:endParaRPr kumimoji="1" lang="ja-JP" altLang="en-US" dirty="0"/>
          </a:p>
        </p:txBody>
      </p:sp>
      <p:pic>
        <p:nvPicPr>
          <p:cNvPr id="4" name="コンテンツ プレースホルダー 3">
            <a:extLst>
              <a:ext uri="{FF2B5EF4-FFF2-40B4-BE49-F238E27FC236}">
                <a16:creationId xmlns:a16="http://schemas.microsoft.com/office/drawing/2014/main" id="{6CCCA4A3-29B9-474B-A09A-6286F28E0E14}"/>
              </a:ext>
            </a:extLst>
          </p:cNvPr>
          <p:cNvPicPr>
            <a:picLocks noGrp="1" noChangeAspect="1"/>
          </p:cNvPicPr>
          <p:nvPr>
            <p:ph idx="1"/>
          </p:nvPr>
        </p:nvPicPr>
        <p:blipFill>
          <a:blip r:embed="rId3"/>
          <a:stretch>
            <a:fillRect/>
          </a:stretch>
        </p:blipFill>
        <p:spPr>
          <a:xfrm>
            <a:off x="0" y="-4509"/>
            <a:ext cx="9150012" cy="6862509"/>
          </a:xfrm>
          <a:prstGeom prst="rect">
            <a:avLst/>
          </a:prstGeom>
        </p:spPr>
      </p:pic>
      <p:sp>
        <p:nvSpPr>
          <p:cNvPr id="5" name="テキスト ボックス 4">
            <a:extLst>
              <a:ext uri="{FF2B5EF4-FFF2-40B4-BE49-F238E27FC236}">
                <a16:creationId xmlns:a16="http://schemas.microsoft.com/office/drawing/2014/main" id="{89F40DCD-F783-4351-A39B-957C5BA6F568}"/>
              </a:ext>
            </a:extLst>
          </p:cNvPr>
          <p:cNvSpPr txBox="1"/>
          <p:nvPr/>
        </p:nvSpPr>
        <p:spPr>
          <a:xfrm>
            <a:off x="79026" y="50248"/>
            <a:ext cx="5167966" cy="2880651"/>
          </a:xfrm>
          <a:prstGeom prst="rect">
            <a:avLst/>
          </a:prstGeom>
          <a:noFill/>
          <a:effectLst>
            <a:glow rad="127000">
              <a:srgbClr val="FF0000"/>
            </a:glow>
          </a:effectLst>
        </p:spPr>
        <p:txBody>
          <a:bodyPr wrap="square" rtlCol="0" anchor="t"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6000" b="1" i="0" u="none" strike="noStrike" kern="0" cap="none" spc="0" normalizeH="0" baseline="0" noProof="0" dirty="0">
                <a:ln>
                  <a:solidFill>
                    <a:prstClr val="black"/>
                  </a:solidFill>
                </a:ln>
                <a:solidFill>
                  <a:srgbClr val="FFFF00"/>
                </a:solidFill>
                <a:effectLst/>
                <a:uLnTx/>
                <a:uFillTx/>
                <a:latin typeface="ＭＳ Ｐゴシック" panose="020B0600070205080204" pitchFamily="50" charset="-128"/>
                <a:ea typeface="ＭＳ Ｐゴシック" panose="020B0600070205080204" pitchFamily="50" charset="-128"/>
                <a:cs typeface="+mn-cs"/>
              </a:rPr>
              <a:t>徳島県消費者</a:t>
            </a:r>
            <a:endParaRPr kumimoji="0" lang="en-US" altLang="ja-JP" sz="6000" b="1" i="0" u="none" strike="noStrike" kern="0" cap="none" spc="0" normalizeH="0" baseline="0" noProof="0" dirty="0">
              <a:ln>
                <a:solidFill>
                  <a:prstClr val="black"/>
                </a:solidFill>
              </a:ln>
              <a:solidFill>
                <a:srgbClr val="FFFF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6000" b="1" i="0" u="none" strike="noStrike" kern="0" cap="none" spc="0" normalizeH="0" baseline="0" noProof="0" dirty="0">
                <a:ln>
                  <a:solidFill>
                    <a:prstClr val="black"/>
                  </a:solidFill>
                </a:ln>
                <a:solidFill>
                  <a:srgbClr val="FFFF00"/>
                </a:solidFill>
                <a:effectLst/>
                <a:uLnTx/>
                <a:uFillTx/>
                <a:latin typeface="ＭＳ Ｐゴシック" panose="020B0600070205080204" pitchFamily="50" charset="-128"/>
                <a:ea typeface="ＭＳ Ｐゴシック" panose="020B0600070205080204" pitchFamily="50" charset="-128"/>
                <a:cs typeface="+mn-cs"/>
              </a:rPr>
              <a:t>情報センター</a:t>
            </a:r>
            <a:endParaRPr kumimoji="0" lang="ja-JP" altLang="en-US" sz="6000" b="1" i="0" u="none" strike="noStrike" kern="0" cap="none" spc="0" normalizeH="0" baseline="0" noProof="0" dirty="0">
              <a:ln>
                <a:solidFill>
                  <a:prstClr val="black"/>
                </a:solid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吹き出し: 角を丸めた四角形 7">
            <a:extLst>
              <a:ext uri="{FF2B5EF4-FFF2-40B4-BE49-F238E27FC236}">
                <a16:creationId xmlns:a16="http://schemas.microsoft.com/office/drawing/2014/main" id="{2754AFCB-641D-42D4-8D67-87A774E09F6B}"/>
              </a:ext>
            </a:extLst>
          </p:cNvPr>
          <p:cNvSpPr/>
          <p:nvPr/>
        </p:nvSpPr>
        <p:spPr>
          <a:xfrm>
            <a:off x="6083617" y="3269568"/>
            <a:ext cx="3744416" cy="2376264"/>
          </a:xfrm>
          <a:prstGeom prst="wedgeRoundRectCallout">
            <a:avLst>
              <a:gd name="adj1" fmla="val -79322"/>
              <a:gd name="adj2" fmla="val -432"/>
              <a:gd name="adj3" fmla="val 16667"/>
            </a:avLst>
          </a:prstGeom>
          <a:solidFill>
            <a:srgbClr val="99FF33">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rPr>
              <a:t>あらたな</a:t>
            </a:r>
            <a:endParaRPr kumimoji="1" lang="en-US" altLang="ja-JP" sz="3600" b="0" i="0" u="none" strike="noStrike" kern="120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rPr>
              <a:t>情報拠点として</a:t>
            </a:r>
            <a:endParaRPr kumimoji="1" lang="en-US" altLang="ja-JP" sz="3600" b="0" i="0" u="none" strike="noStrike" kern="120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rPr>
              <a:t>啓発・情報発信コーナーが充実！</a:t>
            </a:r>
            <a:endParaRPr kumimoji="1" lang="ja-JP" altLang="en-US" sz="2800" b="0" i="0" u="none" strike="noStrike" kern="120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58F253D7-C5B5-4D6E-AE56-DFEDD484027C}"/>
              </a:ext>
            </a:extLst>
          </p:cNvPr>
          <p:cNvSpPr>
            <a:spLocks noGrp="1"/>
          </p:cNvSpPr>
          <p:nvPr>
            <p:ph type="sldNum" sz="quarter" idx="12"/>
          </p:nvPr>
        </p:nvSpPr>
        <p:spPr/>
        <p:txBody>
          <a:bodyPr/>
          <a:lstStyle/>
          <a:p>
            <a:fld id="{D09AAFBC-A325-4BD7-AF1F-80564E3AB2E7}" type="slidenum">
              <a:rPr kumimoji="1" lang="ja-JP" altLang="en-US" smtClean="0"/>
              <a:t>31</a:t>
            </a:fld>
            <a:endParaRPr kumimoji="1" lang="ja-JP" altLang="en-US"/>
          </a:p>
        </p:txBody>
      </p:sp>
    </p:spTree>
    <p:extLst>
      <p:ext uri="{BB962C8B-B14F-4D97-AF65-F5344CB8AC3E}">
        <p14:creationId xmlns:p14="http://schemas.microsoft.com/office/powerpoint/2010/main" val="9105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4C6430C4-A3A4-432D-AD1B-0CE8ACF9084D}"/>
              </a:ext>
            </a:extLst>
          </p:cNvPr>
          <p:cNvSpPr txBox="1"/>
          <p:nvPr/>
        </p:nvSpPr>
        <p:spPr>
          <a:xfrm>
            <a:off x="257588" y="3348194"/>
            <a:ext cx="6581327" cy="774976"/>
          </a:xfrm>
          <a:prstGeom prst="rect">
            <a:avLst/>
          </a:prstGeom>
          <a:solidFill>
            <a:sysClr val="window" lastClr="FFFFFF"/>
          </a:solidFill>
          <a:effectLst>
            <a:glow rad="63500">
              <a:srgbClr val="FF0000"/>
            </a:glow>
          </a:effectLst>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最新の消費者トラブル情報などを毎週火曜に</a:t>
            </a:r>
            <a:r>
              <a:rPr kumimoji="0" lang="ja-JP" altLang="en-US" sz="3200" b="1"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メールマガジン</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で配信</a:t>
            </a:r>
            <a:endPar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p:txBody>
      </p:sp>
      <p:sp>
        <p:nvSpPr>
          <p:cNvPr id="5" name="四角形: 角を丸くする 4">
            <a:extLst>
              <a:ext uri="{FF2B5EF4-FFF2-40B4-BE49-F238E27FC236}">
                <a16:creationId xmlns:a16="http://schemas.microsoft.com/office/drawing/2014/main" id="{D17B8241-77A0-464D-9928-CF69B183ECAB}"/>
              </a:ext>
            </a:extLst>
          </p:cNvPr>
          <p:cNvSpPr/>
          <p:nvPr/>
        </p:nvSpPr>
        <p:spPr>
          <a:xfrm>
            <a:off x="191344" y="680499"/>
            <a:ext cx="3417702" cy="571874"/>
          </a:xfrm>
          <a:prstGeom prst="roundRect">
            <a:avLst/>
          </a:prstGeom>
          <a:gradFill flip="none" rotWithShape="1">
            <a:gsLst>
              <a:gs pos="82000">
                <a:srgbClr val="990000"/>
              </a:gs>
              <a:gs pos="13000">
                <a:srgbClr val="990000"/>
              </a:gs>
              <a:gs pos="0">
                <a:srgbClr val="FF0000"/>
              </a:gs>
              <a:gs pos="100000">
                <a:srgbClr val="FF0000"/>
              </a:gs>
            </a:gsLst>
            <a:lin ang="5400000" scaled="1"/>
            <a:tileRect/>
          </a:gradFill>
          <a:ln>
            <a:gradFill flip="none" rotWithShape="1">
              <a:gsLst>
                <a:gs pos="0">
                  <a:schemeClr val="accent1">
                    <a:lumMod val="5000"/>
                    <a:lumOff val="95000"/>
                  </a:schemeClr>
                </a:gs>
                <a:gs pos="74000">
                  <a:schemeClr val="accent1">
                    <a:lumMod val="45000"/>
                    <a:lumOff val="55000"/>
                  </a:schemeClr>
                </a:gs>
                <a:gs pos="42000">
                  <a:schemeClr val="accent1">
                    <a:lumMod val="45000"/>
                    <a:lumOff val="55000"/>
                  </a:schemeClr>
                </a:gs>
                <a:gs pos="100000">
                  <a:schemeClr val="accent1">
                    <a:lumMod val="30000"/>
                    <a:lumOff val="7000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消費生活相談</a:t>
            </a:r>
          </a:p>
        </p:txBody>
      </p:sp>
      <p:sp>
        <p:nvSpPr>
          <p:cNvPr id="25" name="テキスト ボックス 24">
            <a:extLst>
              <a:ext uri="{FF2B5EF4-FFF2-40B4-BE49-F238E27FC236}">
                <a16:creationId xmlns:a16="http://schemas.microsoft.com/office/drawing/2014/main" id="{5280E1B4-9AD1-4F46-BCB6-8C71CDDEF6FB}"/>
              </a:ext>
            </a:extLst>
          </p:cNvPr>
          <p:cNvSpPr txBox="1"/>
          <p:nvPr/>
        </p:nvSpPr>
        <p:spPr>
          <a:xfrm>
            <a:off x="257588" y="5071660"/>
            <a:ext cx="7838804" cy="774976"/>
          </a:xfrm>
          <a:prstGeom prst="rect">
            <a:avLst/>
          </a:prstGeom>
          <a:solidFill>
            <a:sysClr val="window" lastClr="FFFFFF"/>
          </a:solidFill>
          <a:effectLst>
            <a:glow rad="63500">
              <a:srgbClr val="FF0000"/>
            </a:glow>
          </a:effectLst>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毎週木曜に四国放送</a:t>
            </a:r>
            <a:r>
              <a:rPr kumimoji="0" lang="ja-JP" altLang="en-US" sz="32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ラジオ大福消費者相談室</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のコーナーで</a:t>
            </a:r>
            <a:r>
              <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悪質商法の手口や対処方法等について放送</a:t>
            </a:r>
            <a:endPar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p:txBody>
      </p:sp>
      <p:sp>
        <p:nvSpPr>
          <p:cNvPr id="26" name="テキスト ボックス 25">
            <a:extLst>
              <a:ext uri="{FF2B5EF4-FFF2-40B4-BE49-F238E27FC236}">
                <a16:creationId xmlns:a16="http://schemas.microsoft.com/office/drawing/2014/main" id="{7D027B26-8DB6-4891-A57A-95748C615D71}"/>
              </a:ext>
            </a:extLst>
          </p:cNvPr>
          <p:cNvSpPr txBox="1"/>
          <p:nvPr/>
        </p:nvSpPr>
        <p:spPr>
          <a:xfrm>
            <a:off x="265790" y="5946756"/>
            <a:ext cx="7838804" cy="784452"/>
          </a:xfrm>
          <a:prstGeom prst="rect">
            <a:avLst/>
          </a:prstGeom>
          <a:solidFill>
            <a:sysClr val="window" lastClr="FFFFFF"/>
          </a:solidFill>
          <a:effectLst>
            <a:glow rad="63500">
              <a:srgbClr val="FF0000"/>
            </a:glow>
          </a:effectLst>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消費者トラブル・金融経済・環境問題・食品などの日常生活に密接な消費者問題について</a:t>
            </a:r>
            <a:r>
              <a:rPr kumimoji="0" lang="ja-JP" altLang="en-US" sz="3200" b="0"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消費生活啓発講師</a:t>
            </a:r>
            <a:r>
              <a:rPr kumimoji="0" lang="ja-JP" altLang="en-US"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を派遣</a:t>
            </a:r>
            <a:endParaRPr kumimoji="0" lang="en-US" altLang="ja-JP"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p:txBody>
      </p:sp>
      <p:pic>
        <p:nvPicPr>
          <p:cNvPr id="2" name="図 1">
            <a:extLst>
              <a:ext uri="{FF2B5EF4-FFF2-40B4-BE49-F238E27FC236}">
                <a16:creationId xmlns:a16="http://schemas.microsoft.com/office/drawing/2014/main" id="{3DB19615-41ED-4447-B810-C42225BDE74C}"/>
              </a:ext>
            </a:extLst>
          </p:cNvPr>
          <p:cNvPicPr>
            <a:picLocks noChangeAspect="1"/>
          </p:cNvPicPr>
          <p:nvPr/>
        </p:nvPicPr>
        <p:blipFill>
          <a:blip r:embed="rId3"/>
          <a:stretch>
            <a:fillRect/>
          </a:stretch>
        </p:blipFill>
        <p:spPr>
          <a:xfrm rot="1831193">
            <a:off x="6797076" y="3261852"/>
            <a:ext cx="920961" cy="907924"/>
          </a:xfrm>
          <a:prstGeom prst="rect">
            <a:avLst/>
          </a:prstGeom>
        </p:spPr>
      </p:pic>
      <p:pic>
        <p:nvPicPr>
          <p:cNvPr id="3" name="図 2">
            <a:extLst>
              <a:ext uri="{FF2B5EF4-FFF2-40B4-BE49-F238E27FC236}">
                <a16:creationId xmlns:a16="http://schemas.microsoft.com/office/drawing/2014/main" id="{7AF96227-2771-4C11-8F9B-48ECC04850DC}"/>
              </a:ext>
            </a:extLst>
          </p:cNvPr>
          <p:cNvPicPr>
            <a:picLocks noChangeAspect="1"/>
          </p:cNvPicPr>
          <p:nvPr/>
        </p:nvPicPr>
        <p:blipFill>
          <a:blip r:embed="rId4"/>
          <a:stretch>
            <a:fillRect/>
          </a:stretch>
        </p:blipFill>
        <p:spPr>
          <a:xfrm>
            <a:off x="8756010" y="4691686"/>
            <a:ext cx="1250493" cy="564285"/>
          </a:xfrm>
          <a:prstGeom prst="rect">
            <a:avLst/>
          </a:prstGeom>
        </p:spPr>
      </p:pic>
      <p:sp>
        <p:nvSpPr>
          <p:cNvPr id="14" name="角丸四角形 28">
            <a:extLst>
              <a:ext uri="{FF2B5EF4-FFF2-40B4-BE49-F238E27FC236}">
                <a16:creationId xmlns:a16="http://schemas.microsoft.com/office/drawing/2014/main" id="{5B6DBBFC-8F65-404E-AD53-0FEED0C59074}"/>
              </a:ext>
            </a:extLst>
          </p:cNvPr>
          <p:cNvSpPr/>
          <p:nvPr/>
        </p:nvSpPr>
        <p:spPr>
          <a:xfrm>
            <a:off x="21559" y="69249"/>
            <a:ext cx="7714627" cy="619746"/>
          </a:xfrm>
          <a:prstGeom prst="roundRect">
            <a:avLst>
              <a:gd name="adj" fmla="val 50000"/>
            </a:avLst>
          </a:prstGeom>
          <a:solidFill>
            <a:srgbClr val="0000FF"/>
          </a:solidFill>
          <a:ln w="25400" cap="flat" cmpd="sng" algn="ctr">
            <a:solidFill>
              <a:sysClr val="window" lastClr="FFFFFF"/>
            </a:solidFill>
            <a:prstDash val="solid"/>
          </a:ln>
          <a:effectLst/>
        </p:spPr>
        <p:txBody>
          <a:bodyPr t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000" b="0" i="0" u="none" strike="noStrike" kern="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徳島県消費者情報センターの主な業務から　</a:t>
            </a:r>
          </a:p>
        </p:txBody>
      </p:sp>
      <p:sp>
        <p:nvSpPr>
          <p:cNvPr id="15" name="四角形: 角を丸くする 14">
            <a:extLst>
              <a:ext uri="{FF2B5EF4-FFF2-40B4-BE49-F238E27FC236}">
                <a16:creationId xmlns:a16="http://schemas.microsoft.com/office/drawing/2014/main" id="{3673491E-91FD-45F9-A917-AF8881EA90E1}"/>
              </a:ext>
            </a:extLst>
          </p:cNvPr>
          <p:cNvSpPr/>
          <p:nvPr/>
        </p:nvSpPr>
        <p:spPr>
          <a:xfrm>
            <a:off x="40262" y="2730884"/>
            <a:ext cx="7913250" cy="564285"/>
          </a:xfrm>
          <a:prstGeom prst="roundRect">
            <a:avLst/>
          </a:prstGeom>
          <a:gradFill flip="none" rotWithShape="1">
            <a:gsLst>
              <a:gs pos="82000">
                <a:srgbClr val="990000"/>
              </a:gs>
              <a:gs pos="13000">
                <a:srgbClr val="990000"/>
              </a:gs>
              <a:gs pos="0">
                <a:srgbClr val="FF0000"/>
              </a:gs>
              <a:gs pos="100000">
                <a:srgbClr val="FF0000"/>
              </a:gs>
            </a:gsLst>
            <a:lin ang="5400000" scaled="1"/>
            <a:tileRect/>
          </a:gradFill>
          <a:ln>
            <a:gradFill flip="none" rotWithShape="1">
              <a:gsLst>
                <a:gs pos="0">
                  <a:schemeClr val="accent1">
                    <a:lumMod val="5000"/>
                    <a:lumOff val="95000"/>
                  </a:schemeClr>
                </a:gs>
                <a:gs pos="74000">
                  <a:schemeClr val="accent1">
                    <a:lumMod val="45000"/>
                    <a:lumOff val="55000"/>
                  </a:schemeClr>
                </a:gs>
                <a:gs pos="42000">
                  <a:schemeClr val="accent1">
                    <a:lumMod val="45000"/>
                    <a:lumOff val="55000"/>
                  </a:schemeClr>
                </a:gs>
                <a:gs pos="100000">
                  <a:schemeClr val="accent1">
                    <a:lumMod val="30000"/>
                    <a:lumOff val="7000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ＤＦ平成明朝体W7" panose="02020709000000000000" pitchFamily="17" charset="-128"/>
                <a:ea typeface="ＤＦ平成明朝体W7" panose="02020709000000000000" pitchFamily="17" charset="-128"/>
                <a:cs typeface="+mn-cs"/>
              </a:rPr>
              <a:t>啓発・情報提供・消費者活動支援</a:t>
            </a:r>
          </a:p>
        </p:txBody>
      </p:sp>
      <p:sp>
        <p:nvSpPr>
          <p:cNvPr id="16" name="テキスト ボックス 15">
            <a:extLst>
              <a:ext uri="{FF2B5EF4-FFF2-40B4-BE49-F238E27FC236}">
                <a16:creationId xmlns:a16="http://schemas.microsoft.com/office/drawing/2014/main" id="{108135ED-9D3E-44F1-9C85-D9A0D6470717}"/>
              </a:ext>
            </a:extLst>
          </p:cNvPr>
          <p:cNvSpPr txBox="1"/>
          <p:nvPr/>
        </p:nvSpPr>
        <p:spPr>
          <a:xfrm>
            <a:off x="257588" y="1979611"/>
            <a:ext cx="7478598" cy="604506"/>
          </a:xfrm>
          <a:prstGeom prst="rect">
            <a:avLst/>
          </a:prstGeom>
          <a:solidFill>
            <a:srgbClr val="CCFFCC"/>
          </a:solidFill>
          <a:effectLst>
            <a:glow rad="63500">
              <a:srgbClr val="FF0000"/>
            </a:glow>
          </a:effectLst>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800" b="1" i="0" u="none" strike="noStrike" kern="0" cap="none" spc="0" normalizeH="0" baseline="0" noProof="0" dirty="0">
                <a:ln>
                  <a:solidFill>
                    <a:prstClr val="black"/>
                  </a:solidFill>
                </a:ln>
                <a:solidFill>
                  <a:srgbClr val="00B050"/>
                </a:solidFill>
                <a:effectLst/>
                <a:uLnTx/>
                <a:uFillTx/>
                <a:latin typeface="HGPｺﾞｼｯｸE" panose="020B0900000000000000" pitchFamily="50" charset="-128"/>
                <a:ea typeface="HGPｺﾞｼｯｸE" panose="020B0900000000000000" pitchFamily="50" charset="-128"/>
                <a:cs typeface="+mn-cs"/>
              </a:rPr>
              <a:t>LINE</a:t>
            </a:r>
            <a:r>
              <a:rPr kumimoji="0" lang="ja-JP" altLang="en-US" sz="4800" b="0" i="0" u="none" strike="noStrike" kern="0" cap="none" spc="0" normalizeH="0" baseline="0" noProof="0" dirty="0">
                <a:ln>
                  <a:solidFill>
                    <a:prstClr val="black"/>
                  </a:solidFill>
                </a:ln>
                <a:solidFill>
                  <a:prstClr val="black"/>
                </a:solidFill>
                <a:effectLst/>
                <a:uLnTx/>
                <a:uFillTx/>
                <a:latin typeface="HGPｺﾞｼｯｸE" panose="020B0900000000000000" pitchFamily="50" charset="-128"/>
                <a:ea typeface="HGPｺﾞｼｯｸE" panose="020B0900000000000000" pitchFamily="50" charset="-128"/>
                <a:cs typeface="+mn-cs"/>
              </a:rPr>
              <a:t>相談</a:t>
            </a:r>
            <a:r>
              <a:rPr kumimoji="0" lang="ja-JP" altLang="en-US" sz="23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を</a:t>
            </a:r>
            <a:r>
              <a:rPr kumimoji="0" lang="en-US" altLang="ja-JP" sz="4400" b="0" i="0" u="none" strike="noStrike" kern="0" cap="none" spc="0" normalizeH="0" baseline="0" noProof="0" dirty="0">
                <a:ln>
                  <a:solidFill>
                    <a:prstClr val="black"/>
                  </a:solidFill>
                </a:ln>
                <a:solidFill>
                  <a:srgbClr val="FFFF00"/>
                </a:solidFill>
                <a:effectLst/>
                <a:uLnTx/>
                <a:uFillTx/>
                <a:latin typeface="HGPｺﾞｼｯｸE" panose="020B0900000000000000" pitchFamily="50" charset="-128"/>
                <a:ea typeface="HGPｺﾞｼｯｸE" panose="020B0900000000000000" pitchFamily="50" charset="-128"/>
                <a:cs typeface="+mn-cs"/>
              </a:rPr>
              <a:t>R3.11.27</a:t>
            </a:r>
            <a:r>
              <a:rPr kumimoji="0" lang="ja-JP" altLang="en-US" sz="23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より，行っています</a:t>
            </a:r>
          </a:p>
        </p:txBody>
      </p:sp>
      <p:sp>
        <p:nvSpPr>
          <p:cNvPr id="17" name="テキスト ボックス 16">
            <a:extLst>
              <a:ext uri="{FF2B5EF4-FFF2-40B4-BE49-F238E27FC236}">
                <a16:creationId xmlns:a16="http://schemas.microsoft.com/office/drawing/2014/main" id="{E630CD6A-59D2-432D-8B0A-B79A5BC58DC7}"/>
              </a:ext>
            </a:extLst>
          </p:cNvPr>
          <p:cNvSpPr txBox="1"/>
          <p:nvPr/>
        </p:nvSpPr>
        <p:spPr>
          <a:xfrm>
            <a:off x="257588" y="4209927"/>
            <a:ext cx="7777634" cy="774976"/>
          </a:xfrm>
          <a:prstGeom prst="rect">
            <a:avLst/>
          </a:prstGeom>
          <a:solidFill>
            <a:sysClr val="window" lastClr="FFFFFF"/>
          </a:solidFill>
          <a:effectLst>
            <a:glow rad="63500">
              <a:srgbClr val="FF0000"/>
            </a:glow>
          </a:effectLst>
        </p:spPr>
        <p:txBody>
          <a:bodyPr wrap="square" lIns="0" r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くらしのサポーター</a:t>
            </a:r>
            <a:r>
              <a:rPr kumimoji="0" lang="ja-JP" altLang="en-US" sz="2400" b="1" i="0" u="none" strike="noStrike" kern="0" cap="none" spc="0" normalizeH="0" baseline="0" noProof="0" dirty="0">
                <a:ln>
                  <a:noFill/>
                </a:ln>
                <a:solidFill>
                  <a:srgbClr val="FF0000"/>
                </a:solidFill>
                <a:effectLst/>
                <a:uLnTx/>
                <a:uFillTx/>
                <a:latin typeface="ＤＨＰ平成明朝体W7" panose="02020700000000000000" pitchFamily="18" charset="-128"/>
                <a:ea typeface="ＤＨＰ平成明朝体W7" panose="02020700000000000000" pitchFamily="18" charset="-128"/>
                <a:cs typeface="+mn-cs"/>
              </a:rPr>
              <a:t>（愛称：阿波の助っ人）制度</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で</a:t>
            </a:r>
            <a:endPar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消費者の</a:t>
            </a:r>
            <a:r>
              <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伝える</a:t>
            </a:r>
            <a:r>
              <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学ぶ</a:t>
            </a:r>
            <a:r>
              <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活動する</a:t>
            </a:r>
            <a:r>
              <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教える</a:t>
            </a:r>
            <a:r>
              <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を支援する</a:t>
            </a:r>
            <a:endParaRPr kumimoji="0" lang="en-US" altLang="ja-JP" sz="24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p:txBody>
      </p:sp>
      <p:pic>
        <p:nvPicPr>
          <p:cNvPr id="4" name="図 3">
            <a:extLst>
              <a:ext uri="{FF2B5EF4-FFF2-40B4-BE49-F238E27FC236}">
                <a16:creationId xmlns:a16="http://schemas.microsoft.com/office/drawing/2014/main" id="{600ADED6-852B-4AB1-A63D-59D4D09FED5E}"/>
              </a:ext>
            </a:extLst>
          </p:cNvPr>
          <p:cNvPicPr>
            <a:picLocks noChangeAspect="1"/>
          </p:cNvPicPr>
          <p:nvPr/>
        </p:nvPicPr>
        <p:blipFill>
          <a:blip r:embed="rId5"/>
          <a:stretch>
            <a:fillRect/>
          </a:stretch>
        </p:blipFill>
        <p:spPr>
          <a:xfrm>
            <a:off x="7819637" y="4836620"/>
            <a:ext cx="1736359" cy="1736359"/>
          </a:xfrm>
          <a:prstGeom prst="rect">
            <a:avLst/>
          </a:prstGeom>
        </p:spPr>
      </p:pic>
      <p:pic>
        <p:nvPicPr>
          <p:cNvPr id="1032" name="Picture 8">
            <a:extLst>
              <a:ext uri="{FF2B5EF4-FFF2-40B4-BE49-F238E27FC236}">
                <a16:creationId xmlns:a16="http://schemas.microsoft.com/office/drawing/2014/main" id="{62259C99-2D28-4265-9549-F0F37306B5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0866" y="4311712"/>
            <a:ext cx="1975964" cy="257890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2107695-13FB-4E29-8636-FB834FFFFCD0}"/>
              </a:ext>
            </a:extLst>
          </p:cNvPr>
          <p:cNvSpPr txBox="1"/>
          <p:nvPr/>
        </p:nvSpPr>
        <p:spPr>
          <a:xfrm>
            <a:off x="240170" y="1282861"/>
            <a:ext cx="6592707" cy="615616"/>
          </a:xfrm>
          <a:prstGeom prst="rect">
            <a:avLst/>
          </a:prstGeom>
          <a:solidFill>
            <a:sysClr val="window" lastClr="FFFFFF"/>
          </a:solidFill>
          <a:effectLst>
            <a:glow rad="63500">
              <a:srgbClr val="FF0000"/>
            </a:glow>
          </a:effectLst>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商品やサービスの契約・安全性等についての相談を</a:t>
            </a:r>
            <a:endParaRPr kumimoji="0" lang="en-US" altLang="ja-JP"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お受けし</a:t>
            </a:r>
            <a:r>
              <a:rPr kumimoji="0" lang="en-US" altLang="ja-JP"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220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公平な立場に立って問題解決のお手伝い</a:t>
            </a:r>
          </a:p>
        </p:txBody>
      </p:sp>
      <p:pic>
        <p:nvPicPr>
          <p:cNvPr id="1026" name="Picture 2">
            <a:extLst>
              <a:ext uri="{FF2B5EF4-FFF2-40B4-BE49-F238E27FC236}">
                <a16:creationId xmlns:a16="http://schemas.microsoft.com/office/drawing/2014/main" id="{4813B044-9236-4196-9011-9D3CAF8106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1328" y="635475"/>
            <a:ext cx="1509226" cy="167476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0EB465F6-5989-43A3-A1C2-AF44C89BE7BD}"/>
              </a:ext>
            </a:extLst>
          </p:cNvPr>
          <p:cNvPicPr>
            <a:picLocks noChangeAspect="1"/>
          </p:cNvPicPr>
          <p:nvPr/>
        </p:nvPicPr>
        <p:blipFill>
          <a:blip r:embed="rId8"/>
          <a:stretch>
            <a:fillRect/>
          </a:stretch>
        </p:blipFill>
        <p:spPr>
          <a:xfrm>
            <a:off x="8260350" y="3429000"/>
            <a:ext cx="991319" cy="1262827"/>
          </a:xfrm>
          <a:prstGeom prst="rect">
            <a:avLst/>
          </a:prstGeom>
        </p:spPr>
      </p:pic>
      <p:pic>
        <p:nvPicPr>
          <p:cNvPr id="8" name="図 7">
            <a:extLst>
              <a:ext uri="{FF2B5EF4-FFF2-40B4-BE49-F238E27FC236}">
                <a16:creationId xmlns:a16="http://schemas.microsoft.com/office/drawing/2014/main" id="{136659E3-6C07-4EFF-924B-55D7B71CD7F4}"/>
              </a:ext>
            </a:extLst>
          </p:cNvPr>
          <p:cNvPicPr>
            <a:picLocks noChangeAspect="1"/>
          </p:cNvPicPr>
          <p:nvPr/>
        </p:nvPicPr>
        <p:blipFill>
          <a:blip r:embed="rId9"/>
          <a:stretch>
            <a:fillRect/>
          </a:stretch>
        </p:blipFill>
        <p:spPr>
          <a:xfrm flipH="1">
            <a:off x="7680085" y="3431108"/>
            <a:ext cx="935403" cy="1257683"/>
          </a:xfrm>
          <a:prstGeom prst="rect">
            <a:avLst/>
          </a:prstGeom>
        </p:spPr>
      </p:pic>
      <p:sp>
        <p:nvSpPr>
          <p:cNvPr id="10" name="スライド番号プレースホルダー 9">
            <a:extLst>
              <a:ext uri="{FF2B5EF4-FFF2-40B4-BE49-F238E27FC236}">
                <a16:creationId xmlns:a16="http://schemas.microsoft.com/office/drawing/2014/main" id="{A2B83481-46A2-47B9-A1DF-24B37A733F29}"/>
              </a:ext>
            </a:extLst>
          </p:cNvPr>
          <p:cNvSpPr>
            <a:spLocks noGrp="1"/>
          </p:cNvSpPr>
          <p:nvPr>
            <p:ph type="sldNum" sz="quarter" idx="12"/>
          </p:nvPr>
        </p:nvSpPr>
        <p:spPr/>
        <p:txBody>
          <a:bodyPr/>
          <a:lstStyle/>
          <a:p>
            <a:fld id="{D09AAFBC-A325-4BD7-AF1F-80564E3AB2E7}" type="slidenum">
              <a:rPr kumimoji="1" lang="ja-JP" altLang="en-US" smtClean="0"/>
              <a:t>32</a:t>
            </a:fld>
            <a:endParaRPr kumimoji="1" lang="ja-JP" altLang="en-US"/>
          </a:p>
        </p:txBody>
      </p:sp>
    </p:spTree>
    <p:extLst>
      <p:ext uri="{BB962C8B-B14F-4D97-AF65-F5344CB8AC3E}">
        <p14:creationId xmlns:p14="http://schemas.microsoft.com/office/powerpoint/2010/main" val="25588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nodeType="withEffect">
                                  <p:stCondLst>
                                    <p:cond delay="0"/>
                                  </p:stCondLst>
                                  <p:childTnLst>
                                    <p:set>
                                      <p:cBhvr>
                                        <p:cTn id="61" dur="1" fill="hold">
                                          <p:stCondLst>
                                            <p:cond delay="0"/>
                                          </p:stCondLst>
                                        </p:cTn>
                                        <p:tgtEl>
                                          <p:spTgt spid="1032"/>
                                        </p:tgtEl>
                                        <p:attrNameLst>
                                          <p:attrName>style.visibility</p:attrName>
                                        </p:attrNameLst>
                                      </p:cBhvr>
                                      <p:to>
                                        <p:strVal val="visible"/>
                                      </p:to>
                                    </p:set>
                                    <p:animEffect transition="in" filter="fade">
                                      <p:cBhvr>
                                        <p:cTn id="6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25" grpId="0" animBg="1"/>
      <p:bldP spid="26" grpId="0" animBg="1"/>
      <p:bldP spid="15" grpId="0" animBg="1"/>
      <p:bldP spid="16" grpId="0" animBg="1"/>
      <p:bldP spid="1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BEC1DE-7E9B-42AC-989E-84533BEE79B5}"/>
              </a:ext>
            </a:extLst>
          </p:cNvPr>
          <p:cNvSpPr>
            <a:spLocks noGrp="1"/>
          </p:cNvSpPr>
          <p:nvPr>
            <p:ph type="ctrTitle"/>
          </p:nvPr>
        </p:nvSpPr>
        <p:spPr>
          <a:xfrm>
            <a:off x="7867515" y="5422851"/>
            <a:ext cx="3096344" cy="1104032"/>
          </a:xfrm>
        </p:spPr>
        <p:txBody>
          <a:bodyPr>
            <a:noAutofit/>
          </a:bodyPr>
          <a:lstStyle/>
          <a:p>
            <a:pPr algn="l"/>
            <a:r>
              <a:rPr lang="en-US" altLang="ja-JP" sz="12000" b="1" dirty="0">
                <a:solidFill>
                  <a:srgbClr val="FF0000"/>
                </a:solidFill>
                <a:latin typeface="ＭＳ Ｐゴシック" panose="020B0600070205080204" pitchFamily="50" charset="-128"/>
                <a:ea typeface="ＭＳ Ｐゴシック" panose="020B0600070205080204" pitchFamily="50" charset="-128"/>
              </a:rPr>
              <a:t>188</a:t>
            </a:r>
            <a:endParaRPr lang="ja-JP" altLang="en-US" sz="12000" b="1" dirty="0">
              <a:latin typeface="ＭＳ Ｐゴシック" panose="020B0600070205080204" pitchFamily="50" charset="-128"/>
              <a:ea typeface="ＭＳ Ｐゴシック" panose="020B0600070205080204" pitchFamily="50" charset="-128"/>
            </a:endParaRPr>
          </a:p>
        </p:txBody>
      </p:sp>
      <p:sp>
        <p:nvSpPr>
          <p:cNvPr id="5" name="タイトル 1">
            <a:extLst>
              <a:ext uri="{FF2B5EF4-FFF2-40B4-BE49-F238E27FC236}">
                <a16:creationId xmlns:a16="http://schemas.microsoft.com/office/drawing/2014/main" id="{0140B9E2-500C-4BF2-92B8-FC8E683245C9}"/>
              </a:ext>
            </a:extLst>
          </p:cNvPr>
          <p:cNvSpPr txBox="1">
            <a:spLocks/>
          </p:cNvSpPr>
          <p:nvPr/>
        </p:nvSpPr>
        <p:spPr>
          <a:xfrm>
            <a:off x="8022053" y="4770018"/>
            <a:ext cx="2700411" cy="829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j-cs"/>
              </a:rPr>
              <a:t>い や や </a:t>
            </a:r>
            <a:endParaRPr lang="en-US" altLang="ja-JP" sz="4000" b="1"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a:extLst>
              <a:ext uri="{FF2B5EF4-FFF2-40B4-BE49-F238E27FC236}">
                <a16:creationId xmlns:a16="http://schemas.microsoft.com/office/drawing/2014/main" id="{E1E878BB-46FE-42EE-B7F9-21D9455BF995}"/>
              </a:ext>
            </a:extLst>
          </p:cNvPr>
          <p:cNvSpPr txBox="1">
            <a:spLocks/>
          </p:cNvSpPr>
          <p:nvPr/>
        </p:nvSpPr>
        <p:spPr>
          <a:xfrm>
            <a:off x="-137930" y="5692583"/>
            <a:ext cx="6215408" cy="864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消費者</a:t>
            </a:r>
            <a:r>
              <a:rPr lang="ja-JP" altLang="en-US" sz="2400" b="1" dirty="0">
                <a:solidFill>
                  <a:srgbClr val="FF0000"/>
                </a:solidFill>
                <a:latin typeface="ＭＳ Ｐゴシック" panose="020B0600070205080204" pitchFamily="50" charset="-128"/>
                <a:ea typeface="ＭＳ Ｐゴシック" panose="020B0600070205080204" pitchFamily="50" charset="-128"/>
              </a:rPr>
              <a:t>ホットラインも御活用ください</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b="1" dirty="0">
                <a:solidFill>
                  <a:srgbClr val="FF0000"/>
                </a:solidFill>
                <a:latin typeface="ＭＳ Ｐゴシック" panose="020B0600070205080204" pitchFamily="50" charset="-128"/>
                <a:ea typeface="ＭＳ Ｐゴシック" panose="020B0600070205080204" pitchFamily="50" charset="-128"/>
              </a:rPr>
              <a:t>お住まいの地域の消費生活センター等の</a:t>
            </a:r>
            <a:endParaRPr lang="en-US" altLang="ja-JP" sz="24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2400" b="1" dirty="0">
                <a:solidFill>
                  <a:srgbClr val="FF0000"/>
                </a:solidFill>
                <a:latin typeface="ＭＳ Ｐゴシック" panose="020B0600070205080204" pitchFamily="50" charset="-128"/>
                <a:ea typeface="ＭＳ Ｐゴシック" panose="020B0600070205080204" pitchFamily="50" charset="-128"/>
              </a:rPr>
              <a:t>相談窓口を御案内します</a:t>
            </a:r>
          </a:p>
        </p:txBody>
      </p:sp>
      <p:sp>
        <p:nvSpPr>
          <p:cNvPr id="9" name="角丸四角形 28">
            <a:extLst>
              <a:ext uri="{FF2B5EF4-FFF2-40B4-BE49-F238E27FC236}">
                <a16:creationId xmlns:a16="http://schemas.microsoft.com/office/drawing/2014/main" id="{EB967B16-030A-4D59-A26B-A3FCBF8796C2}"/>
              </a:ext>
            </a:extLst>
          </p:cNvPr>
          <p:cNvSpPr/>
          <p:nvPr/>
        </p:nvSpPr>
        <p:spPr>
          <a:xfrm>
            <a:off x="-26275" y="73109"/>
            <a:ext cx="8354523" cy="1406800"/>
          </a:xfrm>
          <a:prstGeom prst="roundRect">
            <a:avLst>
              <a:gd name="adj" fmla="val 50000"/>
            </a:avLst>
          </a:prstGeom>
          <a:solidFill>
            <a:srgbClr val="0000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4800" b="1" i="0" u="none" strike="noStrike" kern="0" cap="none" spc="0" normalizeH="0" baseline="0" noProof="0" dirty="0">
                <a:ln>
                  <a:noFill/>
                </a:ln>
                <a:solidFill>
                  <a:prstClr val="white"/>
                </a:solidFill>
                <a:effectLst/>
                <a:uLnTx/>
                <a:uFillTx/>
                <a:latin typeface="ＭＳ Ｐ明朝" panose="02020600040205080304" pitchFamily="18" charset="-128"/>
                <a:ea typeface="ＭＳ Ｐ明朝" panose="02020600040205080304" pitchFamily="18" charset="-128"/>
                <a:cs typeface="+mn-cs"/>
              </a:rPr>
              <a:t>徳島県消費者情報センターへお気軽に御相談下さい　</a:t>
            </a:r>
          </a:p>
        </p:txBody>
      </p:sp>
      <p:sp>
        <p:nvSpPr>
          <p:cNvPr id="10" name="吹き出し: 角を丸めた四角形 9">
            <a:extLst>
              <a:ext uri="{FF2B5EF4-FFF2-40B4-BE49-F238E27FC236}">
                <a16:creationId xmlns:a16="http://schemas.microsoft.com/office/drawing/2014/main" id="{7CCD8CCE-37A6-45AF-93A5-A9CD08ED32F3}"/>
              </a:ext>
            </a:extLst>
          </p:cNvPr>
          <p:cNvSpPr/>
          <p:nvPr/>
        </p:nvSpPr>
        <p:spPr>
          <a:xfrm>
            <a:off x="41940" y="1553115"/>
            <a:ext cx="2160240" cy="742578"/>
          </a:xfrm>
          <a:prstGeom prst="wedgeRoundRectCallout">
            <a:avLst>
              <a:gd name="adj1" fmla="val -49387"/>
              <a:gd name="adj2" fmla="val -9742"/>
              <a:gd name="adj3" fmla="val 16667"/>
            </a:avLst>
          </a:prstGeom>
          <a:solidFill>
            <a:srgbClr val="99FF33">
              <a:alpha val="70000"/>
            </a:srgbClr>
          </a:solidFill>
          <a:ln w="12700" cap="flat" cmpd="sng" algn="ctr">
            <a:solidFill>
              <a:srgbClr val="DF2E28">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相談方法</a:t>
            </a:r>
            <a:endParaRPr kumimoji="0" lang="ja-JP" altLang="en-US" sz="2800" b="0"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p:txBody>
      </p:sp>
      <p:sp>
        <p:nvSpPr>
          <p:cNvPr id="11" name="吹き出し: 角を丸めた四角形 10">
            <a:extLst>
              <a:ext uri="{FF2B5EF4-FFF2-40B4-BE49-F238E27FC236}">
                <a16:creationId xmlns:a16="http://schemas.microsoft.com/office/drawing/2014/main" id="{4077C9BC-DBC3-4F40-AFB3-B514929F80D3}"/>
              </a:ext>
            </a:extLst>
          </p:cNvPr>
          <p:cNvSpPr/>
          <p:nvPr/>
        </p:nvSpPr>
        <p:spPr>
          <a:xfrm>
            <a:off x="26280" y="2352946"/>
            <a:ext cx="2160240" cy="772335"/>
          </a:xfrm>
          <a:prstGeom prst="wedgeRoundRectCallout">
            <a:avLst>
              <a:gd name="adj1" fmla="val -49387"/>
              <a:gd name="adj2" fmla="val -9742"/>
              <a:gd name="adj3" fmla="val 16667"/>
            </a:avLst>
          </a:prstGeom>
          <a:solidFill>
            <a:srgbClr val="99FF33">
              <a:alpha val="70000"/>
            </a:srgbClr>
          </a:solidFill>
          <a:ln w="12700" cap="flat" cmpd="sng" algn="ctr">
            <a:solidFill>
              <a:srgbClr val="DF2E28">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相談窓口</a:t>
            </a:r>
            <a:endParaRPr kumimoji="0" lang="ja-JP" altLang="en-US" sz="2800" b="0"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p:txBody>
      </p:sp>
      <p:sp>
        <p:nvSpPr>
          <p:cNvPr id="12" name="吹き出し: 角を丸めた四角形 11">
            <a:extLst>
              <a:ext uri="{FF2B5EF4-FFF2-40B4-BE49-F238E27FC236}">
                <a16:creationId xmlns:a16="http://schemas.microsoft.com/office/drawing/2014/main" id="{EE7321B1-8571-40E8-8473-8D6A7E001F93}"/>
              </a:ext>
            </a:extLst>
          </p:cNvPr>
          <p:cNvSpPr/>
          <p:nvPr/>
        </p:nvSpPr>
        <p:spPr>
          <a:xfrm>
            <a:off x="48329" y="3184683"/>
            <a:ext cx="2160240" cy="772335"/>
          </a:xfrm>
          <a:prstGeom prst="wedgeRoundRectCallout">
            <a:avLst>
              <a:gd name="adj1" fmla="val -49387"/>
              <a:gd name="adj2" fmla="val -9742"/>
              <a:gd name="adj3" fmla="val 16667"/>
            </a:avLst>
          </a:prstGeom>
          <a:solidFill>
            <a:srgbClr val="99FF33">
              <a:alpha val="70000"/>
            </a:srgbClr>
          </a:solidFill>
          <a:ln w="12700" cap="flat" cmpd="sng" algn="ctr">
            <a:solidFill>
              <a:srgbClr val="DF2E28">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相談時間</a:t>
            </a:r>
            <a:endParaRPr kumimoji="0" lang="ja-JP" altLang="en-US" sz="2800" b="0"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p:txBody>
      </p:sp>
      <p:sp>
        <p:nvSpPr>
          <p:cNvPr id="13" name="吹き出し: 角を丸めた四角形 12">
            <a:extLst>
              <a:ext uri="{FF2B5EF4-FFF2-40B4-BE49-F238E27FC236}">
                <a16:creationId xmlns:a16="http://schemas.microsoft.com/office/drawing/2014/main" id="{EFF7D558-5D8F-4C78-A5E3-ACCA4AA5A47E}"/>
              </a:ext>
            </a:extLst>
          </p:cNvPr>
          <p:cNvSpPr/>
          <p:nvPr/>
        </p:nvSpPr>
        <p:spPr>
          <a:xfrm>
            <a:off x="2327788" y="2292468"/>
            <a:ext cx="9802973" cy="772335"/>
          </a:xfrm>
          <a:prstGeom prst="wedgeRoundRectCallout">
            <a:avLst>
              <a:gd name="adj1" fmla="val -49387"/>
              <a:gd name="adj2" fmla="val -9742"/>
              <a:gd name="adj3" fmla="val 16667"/>
            </a:avLst>
          </a:prstGeom>
          <a:noFill/>
          <a:ln w="127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4400" b="1"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rPr>
              <a:t>電話：</a:t>
            </a:r>
            <a:r>
              <a:rPr kumimoji="0" lang="en-US" altLang="ja-JP" sz="4400" b="1"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rPr>
              <a:t>088-623-0110</a:t>
            </a:r>
            <a:r>
              <a:rPr kumimoji="0" lang="ja-JP" altLang="en-US" sz="3600" b="0"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rPr>
              <a:t> </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 ＦＡＸ：</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088-623-0174</a:t>
            </a:r>
          </a:p>
        </p:txBody>
      </p:sp>
      <p:sp>
        <p:nvSpPr>
          <p:cNvPr id="14" name="吹き出し: 角を丸めた四角形 13">
            <a:extLst>
              <a:ext uri="{FF2B5EF4-FFF2-40B4-BE49-F238E27FC236}">
                <a16:creationId xmlns:a16="http://schemas.microsoft.com/office/drawing/2014/main" id="{AF1F1695-B136-4952-AA79-C8B29545EC7D}"/>
              </a:ext>
            </a:extLst>
          </p:cNvPr>
          <p:cNvSpPr/>
          <p:nvPr/>
        </p:nvSpPr>
        <p:spPr>
          <a:xfrm>
            <a:off x="2372258" y="1500021"/>
            <a:ext cx="7468158" cy="772335"/>
          </a:xfrm>
          <a:prstGeom prst="wedgeRoundRectCallout">
            <a:avLst>
              <a:gd name="adj1" fmla="val -49387"/>
              <a:gd name="adj2" fmla="val -9742"/>
              <a:gd name="adj3" fmla="val 16667"/>
            </a:avLst>
          </a:prstGeom>
          <a:noFill/>
          <a:ln w="127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電話</a:t>
            </a:r>
            <a:r>
              <a:rPr kumimoji="0" lang="ja-JP" altLang="en-US" sz="20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 </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来所</a:t>
            </a:r>
            <a:r>
              <a:rPr kumimoji="0" lang="ja-JP" altLang="en-US" sz="20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 </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メール</a:t>
            </a:r>
            <a:r>
              <a:rPr kumimoji="0" lang="ja-JP" altLang="en-US" sz="20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 </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ＬＩＮＥ</a:t>
            </a:r>
            <a:r>
              <a:rPr kumimoji="0" lang="ja-JP" altLang="en-US" sz="20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相談</a:t>
            </a:r>
            <a:endParaRPr kumimoji="0" lang="ja-JP" altLang="en-US" sz="2000" b="0" i="0" u="none" strike="noStrike" kern="0" cap="none" spc="0" normalizeH="0" baseline="0" noProof="0" dirty="0">
              <a:ln>
                <a:noFill/>
              </a:ln>
              <a:solidFill>
                <a:srgbClr val="FF0000"/>
              </a:solidFill>
              <a:effectLst/>
              <a:uLnTx/>
              <a:uFillTx/>
              <a:latin typeface="Century Gothic" panose="020B0502020202020204"/>
              <a:ea typeface="ＭＳ Ｐゴシック" panose="020B0600070205080204" pitchFamily="50" charset="-128"/>
              <a:cs typeface="+mn-cs"/>
            </a:endParaRPr>
          </a:p>
        </p:txBody>
      </p:sp>
      <p:sp>
        <p:nvSpPr>
          <p:cNvPr id="15" name="吹き出し: 角を丸めた四角形 14">
            <a:extLst>
              <a:ext uri="{FF2B5EF4-FFF2-40B4-BE49-F238E27FC236}">
                <a16:creationId xmlns:a16="http://schemas.microsoft.com/office/drawing/2014/main" id="{022CE9C0-DBE7-4806-9606-F48BD26BD410}"/>
              </a:ext>
            </a:extLst>
          </p:cNvPr>
          <p:cNvSpPr/>
          <p:nvPr/>
        </p:nvSpPr>
        <p:spPr>
          <a:xfrm>
            <a:off x="623392" y="3821448"/>
            <a:ext cx="13765614" cy="772335"/>
          </a:xfrm>
          <a:prstGeom prst="wedgeRoundRectCallout">
            <a:avLst>
              <a:gd name="adj1" fmla="val -49387"/>
              <a:gd name="adj2" fmla="val -9742"/>
              <a:gd name="adj3" fmla="val 16667"/>
            </a:avLst>
          </a:prstGeom>
          <a:noFill/>
          <a:ln w="127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ホームページ　</a:t>
            </a:r>
            <a:r>
              <a:rPr kumimoji="0" lang="en-US" altLang="ja-JP" sz="3200" kern="0" dirty="0">
                <a:latin typeface="ＤＨＰ平成明朝体W7" panose="02020700000000000000" pitchFamily="18" charset="-128"/>
                <a:ea typeface="ＤＨＰ平成明朝体W7" panose="02020700000000000000" pitchFamily="18" charset="-128"/>
              </a:rPr>
              <a:t>https://www.pref.tokushima.lg.jp/shohi/</a:t>
            </a:r>
            <a:endParaRPr kumimoji="0" lang="en-US" altLang="ja-JP" sz="32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endParaRPr>
          </a:p>
        </p:txBody>
      </p:sp>
      <p:sp>
        <p:nvSpPr>
          <p:cNvPr id="3" name="矢印: 山形 2">
            <a:extLst>
              <a:ext uri="{FF2B5EF4-FFF2-40B4-BE49-F238E27FC236}">
                <a16:creationId xmlns:a16="http://schemas.microsoft.com/office/drawing/2014/main" id="{6724F01C-A1B2-4824-8C84-6481D182BA6B}"/>
              </a:ext>
            </a:extLst>
          </p:cNvPr>
          <p:cNvSpPr/>
          <p:nvPr/>
        </p:nvSpPr>
        <p:spPr>
          <a:xfrm>
            <a:off x="5556524" y="5640181"/>
            <a:ext cx="2465529" cy="969452"/>
          </a:xfrm>
          <a:prstGeom prst="chevron">
            <a:avLst>
              <a:gd name="adj" fmla="val 328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3200" b="1" dirty="0">
                <a:solidFill>
                  <a:schemeClr val="bg1"/>
                </a:solidFill>
              </a:rPr>
              <a:t>全国共通</a:t>
            </a:r>
            <a:endParaRPr kumimoji="1" lang="en-US" altLang="ja-JP" sz="3200" b="1" dirty="0">
              <a:solidFill>
                <a:schemeClr val="bg1"/>
              </a:solidFill>
            </a:endParaRPr>
          </a:p>
          <a:p>
            <a:pPr algn="ctr"/>
            <a:r>
              <a:rPr kumimoji="1" lang="ja-JP" altLang="en-US" sz="3200" b="1" dirty="0">
                <a:solidFill>
                  <a:schemeClr val="bg1"/>
                </a:solidFill>
              </a:rPr>
              <a:t>局番なし</a:t>
            </a:r>
          </a:p>
        </p:txBody>
      </p:sp>
      <p:sp>
        <p:nvSpPr>
          <p:cNvPr id="18" name="吹き出し: 角を丸めた四角形 17">
            <a:extLst>
              <a:ext uri="{FF2B5EF4-FFF2-40B4-BE49-F238E27FC236}">
                <a16:creationId xmlns:a16="http://schemas.microsoft.com/office/drawing/2014/main" id="{653D2F35-19D2-4547-BC53-A352D1DBDF9B}"/>
              </a:ext>
            </a:extLst>
          </p:cNvPr>
          <p:cNvSpPr/>
          <p:nvPr/>
        </p:nvSpPr>
        <p:spPr>
          <a:xfrm>
            <a:off x="2489085" y="3161788"/>
            <a:ext cx="9480377" cy="772335"/>
          </a:xfrm>
          <a:prstGeom prst="wedgeRoundRectCallout">
            <a:avLst>
              <a:gd name="adj1" fmla="val -49387"/>
              <a:gd name="adj2" fmla="val -9742"/>
              <a:gd name="adj3" fmla="val 16667"/>
            </a:avLst>
          </a:prstGeom>
          <a:noFill/>
          <a:ln w="127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&lt;</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平日</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&gt;</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　</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9</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00</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18</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00</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　</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&lt;</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土日</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&gt;</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　</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9</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00</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16</a:t>
            </a:r>
            <a:r>
              <a:rPr kumimoji="0" lang="ja-JP" altLang="en-US"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36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ja-JP" altLang="en-US"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水曜・祝日・年末年始を除く　</a:t>
            </a:r>
            <a:r>
              <a:rPr kumimoji="0" lang="en-US" altLang="ja-JP"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ja-JP" altLang="en-US"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来所相談は</a:t>
            </a:r>
            <a:r>
              <a:rPr kumimoji="0" lang="en-US" altLang="ja-JP"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10</a:t>
            </a:r>
            <a:r>
              <a:rPr kumimoji="0" lang="ja-JP" altLang="en-US"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a:t>
            </a:r>
            <a:r>
              <a:rPr kumimoji="0" lang="en-US" altLang="ja-JP"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00</a:t>
            </a:r>
            <a:r>
              <a:rPr kumimoji="0" lang="ja-JP" altLang="en-US"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rPr>
              <a:t>から</a:t>
            </a:r>
            <a:endParaRPr kumimoji="0" lang="en-US" altLang="ja-JP" sz="2800" b="0" i="0" u="none" strike="noStrike" kern="0" cap="none" spc="0" normalizeH="0" baseline="0" noProof="0" dirty="0">
              <a:ln>
                <a:noFill/>
              </a:ln>
              <a:effectLst/>
              <a:uLnTx/>
              <a:uFillTx/>
              <a:latin typeface="Century Gothic" panose="020B0502020202020204"/>
              <a:ea typeface="ＭＳ Ｐゴシック" panose="020B0600070205080204" pitchFamily="50" charset="-128"/>
              <a:cs typeface="+mn-cs"/>
            </a:endParaRPr>
          </a:p>
        </p:txBody>
      </p:sp>
      <p:pic>
        <p:nvPicPr>
          <p:cNvPr id="20" name="図 19">
            <a:extLst>
              <a:ext uri="{FF2B5EF4-FFF2-40B4-BE49-F238E27FC236}">
                <a16:creationId xmlns:a16="http://schemas.microsoft.com/office/drawing/2014/main" id="{47900F70-C011-43AE-B3DA-7122785740B7}"/>
              </a:ext>
            </a:extLst>
          </p:cNvPr>
          <p:cNvPicPr>
            <a:picLocks noChangeAspect="1"/>
          </p:cNvPicPr>
          <p:nvPr/>
        </p:nvPicPr>
        <p:blipFill>
          <a:blip r:embed="rId3"/>
          <a:stretch>
            <a:fillRect/>
          </a:stretch>
        </p:blipFill>
        <p:spPr>
          <a:xfrm>
            <a:off x="10722464" y="4098386"/>
            <a:ext cx="1259058" cy="1283990"/>
          </a:xfrm>
          <a:prstGeom prst="rect">
            <a:avLst/>
          </a:prstGeom>
        </p:spPr>
      </p:pic>
      <p:sp>
        <p:nvSpPr>
          <p:cNvPr id="22" name="スライド番号プレースホルダー 21">
            <a:extLst>
              <a:ext uri="{FF2B5EF4-FFF2-40B4-BE49-F238E27FC236}">
                <a16:creationId xmlns:a16="http://schemas.microsoft.com/office/drawing/2014/main" id="{B5AB6C95-A355-498C-AAAF-4011DDAA154F}"/>
              </a:ext>
            </a:extLst>
          </p:cNvPr>
          <p:cNvSpPr>
            <a:spLocks noGrp="1"/>
          </p:cNvSpPr>
          <p:nvPr>
            <p:ph type="sldNum" sz="quarter" idx="12"/>
          </p:nvPr>
        </p:nvSpPr>
        <p:spPr/>
        <p:txBody>
          <a:bodyPr/>
          <a:lstStyle/>
          <a:p>
            <a:fld id="{8AFCF881-5D1D-4116-8D7B-C0CF914E6D11}" type="slidenum">
              <a:rPr kumimoji="1" lang="ja-JP" altLang="en-US" smtClean="0"/>
              <a:pPr/>
              <a:t>33</a:t>
            </a:fld>
            <a:endParaRPr kumimoji="1" lang="ja-JP" altLang="en-US" dirty="0"/>
          </a:p>
        </p:txBody>
      </p:sp>
    </p:spTree>
    <p:extLst>
      <p:ext uri="{BB962C8B-B14F-4D97-AF65-F5344CB8AC3E}">
        <p14:creationId xmlns:p14="http://schemas.microsoft.com/office/powerpoint/2010/main" val="228070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2107DB5E-B61B-404D-9F54-27C1C23B074B}"/>
              </a:ext>
            </a:extLst>
          </p:cNvPr>
          <p:cNvSpPr txBox="1"/>
          <p:nvPr/>
        </p:nvSpPr>
        <p:spPr>
          <a:xfrm>
            <a:off x="167314" y="3110756"/>
            <a:ext cx="9371202" cy="1085204"/>
          </a:xfrm>
          <a:prstGeom prst="rect">
            <a:avLst/>
          </a:prstGeom>
          <a:solidFill>
            <a:sysClr val="window" lastClr="FFFFFF"/>
          </a:solidFill>
          <a:effectLst>
            <a:glow rad="127000">
              <a:srgbClr val="FF0000"/>
            </a:glow>
          </a:effectLst>
        </p:spPr>
        <p:txBody>
          <a:bodyPr wrap="square" rtlCol="0" anchor="ctr" anchorCtr="1">
            <a:noAutofit/>
          </a:bodyPr>
          <a:lstStyle/>
          <a:p>
            <a:pPr algn="ctr">
              <a:defRPr/>
            </a:pP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一人で様々な</a:t>
            </a:r>
            <a:r>
              <a:rPr kumimoji="0" lang="ja-JP" altLang="en-US" sz="6600" b="1" kern="0" dirty="0">
                <a:solidFill>
                  <a:srgbClr val="FF0000"/>
                </a:solidFill>
                <a:latin typeface="ＤＨＰ平成明朝体W7" panose="02020700000000000000" pitchFamily="18" charset="-128"/>
                <a:ea typeface="ＤＨＰ平成明朝体W7" panose="02020700000000000000" pitchFamily="18" charset="-128"/>
              </a:rPr>
              <a:t>契約</a:t>
            </a: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をすることができる年齢</a:t>
            </a:r>
          </a:p>
        </p:txBody>
      </p:sp>
      <p:sp>
        <p:nvSpPr>
          <p:cNvPr id="12" name="テキスト ボックス 11">
            <a:extLst>
              <a:ext uri="{FF2B5EF4-FFF2-40B4-BE49-F238E27FC236}">
                <a16:creationId xmlns:a16="http://schemas.microsoft.com/office/drawing/2014/main" id="{E014D40D-43F4-432E-AA1D-D74CDB52C4F7}"/>
              </a:ext>
            </a:extLst>
          </p:cNvPr>
          <p:cNvSpPr txBox="1"/>
          <p:nvPr/>
        </p:nvSpPr>
        <p:spPr>
          <a:xfrm>
            <a:off x="154324" y="4504035"/>
            <a:ext cx="9371202" cy="1085205"/>
          </a:xfrm>
          <a:prstGeom prst="rect">
            <a:avLst/>
          </a:prstGeom>
          <a:solidFill>
            <a:sysClr val="window" lastClr="FFFFFF"/>
          </a:solidFill>
          <a:effectLst>
            <a:glow rad="127000">
              <a:srgbClr val="FF0000"/>
            </a:glow>
          </a:effectLst>
        </p:spPr>
        <p:txBody>
          <a:bodyPr wrap="square" rtlCol="0" anchor="ctr" anchorCtr="1">
            <a:noAutofit/>
          </a:bodyPr>
          <a:lstStyle/>
          <a:p>
            <a:pPr algn="ctr">
              <a:defRPr/>
            </a:pP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父母の</a:t>
            </a:r>
            <a:r>
              <a:rPr kumimoji="0" lang="ja-JP" altLang="en-US" sz="6000" kern="0" dirty="0">
                <a:solidFill>
                  <a:prstClr val="black"/>
                </a:solidFill>
                <a:latin typeface="ＤＨＰ平成明朝体W7" panose="02020700000000000000" pitchFamily="18" charset="-128"/>
                <a:ea typeface="ＤＨＰ平成明朝体W7" panose="02020700000000000000" pitchFamily="18" charset="-128"/>
              </a:rPr>
              <a:t>親権</a:t>
            </a: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に服することがなくなる年齢</a:t>
            </a:r>
          </a:p>
        </p:txBody>
      </p:sp>
      <p:sp>
        <p:nvSpPr>
          <p:cNvPr id="15" name="テキスト ボックス 14">
            <a:extLst>
              <a:ext uri="{FF2B5EF4-FFF2-40B4-BE49-F238E27FC236}">
                <a16:creationId xmlns:a16="http://schemas.microsoft.com/office/drawing/2014/main" id="{17ECB7CB-3EE2-4082-800F-A83FFD9C6284}"/>
              </a:ext>
            </a:extLst>
          </p:cNvPr>
          <p:cNvSpPr txBox="1"/>
          <p:nvPr/>
        </p:nvSpPr>
        <p:spPr>
          <a:xfrm>
            <a:off x="480134" y="5799621"/>
            <a:ext cx="8289268" cy="649744"/>
          </a:xfrm>
          <a:prstGeom prst="rect">
            <a:avLst/>
          </a:prstGeom>
          <a:noFill/>
          <a:effectLst>
            <a:glow rad="127000">
              <a:srgbClr val="FF0000"/>
            </a:glow>
          </a:effectLst>
        </p:spPr>
        <p:txBody>
          <a:bodyPr wrap="square" rtlCol="0">
            <a:noAutofit/>
          </a:bodyPr>
          <a:lstStyle/>
          <a:p>
            <a:pPr>
              <a:defRPr/>
            </a:pPr>
            <a:r>
              <a:rPr lang="ja-JP" altLang="en-US" dirty="0">
                <a:solidFill>
                  <a:srgbClr val="222222"/>
                </a:solidFill>
                <a:latin typeface="ＤＨＰ平成明朝体W7" panose="02020700000000000000" pitchFamily="18" charset="-128"/>
                <a:ea typeface="ＤＨＰ平成明朝体W7" panose="02020700000000000000" pitchFamily="18" charset="-128"/>
              </a:rPr>
              <a:t>「親権」とは，子どもの利益のために，監護・教育を行ったり，子の財産を管理したりする権限であり義務であるといわれています。（法務省ＨＰより）</a:t>
            </a:r>
            <a:endParaRPr kumimoji="0" lang="ja-JP" altLang="en-US"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5" name="角丸四角形 28">
            <a:extLst>
              <a:ext uri="{FF2B5EF4-FFF2-40B4-BE49-F238E27FC236}">
                <a16:creationId xmlns:a16="http://schemas.microsoft.com/office/drawing/2014/main" id="{1FBFCB45-0A6F-4B5A-84ED-06DBF3E395B6}"/>
              </a:ext>
            </a:extLst>
          </p:cNvPr>
          <p:cNvSpPr/>
          <p:nvPr/>
        </p:nvSpPr>
        <p:spPr>
          <a:xfrm>
            <a:off x="154324" y="116632"/>
            <a:ext cx="6984776" cy="2783742"/>
          </a:xfrm>
          <a:prstGeom prst="roundRect">
            <a:avLst>
              <a:gd name="adj" fmla="val 46251"/>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8000" dirty="0">
                <a:solidFill>
                  <a:srgbClr val="FFFF00"/>
                </a:solidFill>
                <a:latin typeface="ＤＦ平成明朝体W7" panose="02020709000000000000" pitchFamily="17" charset="-128"/>
                <a:ea typeface="ＤＦ平成明朝体W7" panose="02020709000000000000" pitchFamily="17" charset="-128"/>
              </a:rPr>
              <a:t>民法</a:t>
            </a:r>
            <a:r>
              <a:rPr lang="ja-JP" altLang="en-US" sz="4400" dirty="0">
                <a:solidFill>
                  <a:prstClr val="white"/>
                </a:solidFill>
                <a:latin typeface="ＤＦ平成明朝体W7" panose="02020709000000000000" pitchFamily="17" charset="-128"/>
                <a:ea typeface="ＤＦ平成明朝体W7" panose="02020709000000000000" pitchFamily="17" charset="-128"/>
              </a:rPr>
              <a:t>の定める</a:t>
            </a:r>
            <a:endParaRPr lang="en-US" altLang="ja-JP" sz="4400" dirty="0">
              <a:solidFill>
                <a:prstClr val="white"/>
              </a:solidFill>
              <a:latin typeface="ＤＦ平成明朝体W7" panose="02020709000000000000" pitchFamily="17" charset="-128"/>
              <a:ea typeface="ＤＦ平成明朝体W7" panose="02020709000000000000" pitchFamily="17" charset="-128"/>
            </a:endParaRPr>
          </a:p>
          <a:p>
            <a:pPr algn="ctr">
              <a:defRPr/>
            </a:pPr>
            <a:r>
              <a:rPr lang="ja-JP" altLang="en-US" sz="4400" dirty="0">
                <a:solidFill>
                  <a:prstClr val="white"/>
                </a:solidFill>
                <a:latin typeface="ＤＦ平成明朝体W7" panose="02020709000000000000" pitchFamily="17" charset="-128"/>
                <a:ea typeface="ＤＦ平成明朝体W7" panose="02020709000000000000" pitchFamily="17" charset="-128"/>
              </a:rPr>
              <a:t>成年年齢とは？</a:t>
            </a:r>
            <a:endParaRPr lang="en-US" altLang="ja-JP" sz="4400" dirty="0">
              <a:solidFill>
                <a:prstClr val="white"/>
              </a:solidFill>
              <a:latin typeface="ＤＦ平成明朝体W7" panose="02020709000000000000" pitchFamily="17" charset="-128"/>
              <a:ea typeface="ＤＦ平成明朝体W7" panose="02020709000000000000" pitchFamily="17" charset="-128"/>
            </a:endParaRPr>
          </a:p>
          <a:p>
            <a:pPr algn="ctr">
              <a:defRPr/>
            </a:pPr>
            <a:r>
              <a:rPr lang="en-US" altLang="ja-JP" sz="3600" dirty="0">
                <a:solidFill>
                  <a:prstClr val="white"/>
                </a:solidFill>
                <a:latin typeface="ＤＦ平成明朝体W7" panose="02020709000000000000" pitchFamily="17" charset="-128"/>
                <a:ea typeface="ＤＦ平成明朝体W7" panose="02020709000000000000" pitchFamily="17" charset="-128"/>
              </a:rPr>
              <a:t>(</a:t>
            </a:r>
            <a:r>
              <a:rPr lang="ja-JP" altLang="en-US" sz="3600" dirty="0">
                <a:solidFill>
                  <a:prstClr val="white"/>
                </a:solidFill>
                <a:latin typeface="ＤＦ平成明朝体W7" panose="02020709000000000000" pitchFamily="17" charset="-128"/>
                <a:ea typeface="ＤＦ平成明朝体W7" panose="02020709000000000000" pitchFamily="17" charset="-128"/>
              </a:rPr>
              <a:t>消費生活に関連が深いもの</a:t>
            </a:r>
            <a:r>
              <a:rPr lang="en-US" altLang="ja-JP" sz="4400" dirty="0">
                <a:solidFill>
                  <a:prstClr val="white"/>
                </a:solidFill>
                <a:latin typeface="ＤＦ平成明朝体W7" panose="02020709000000000000" pitchFamily="17" charset="-128"/>
                <a:ea typeface="ＤＦ平成明朝体W7" panose="02020709000000000000" pitchFamily="17" charset="-128"/>
              </a:rPr>
              <a:t>)</a:t>
            </a:r>
            <a:r>
              <a:rPr lang="ja-JP" altLang="en-US" sz="4400" dirty="0">
                <a:solidFill>
                  <a:prstClr val="white"/>
                </a:solidFill>
                <a:latin typeface="ＤＦ平成明朝体W7" panose="02020709000000000000" pitchFamily="17" charset="-128"/>
                <a:ea typeface="ＤＦ平成明朝体W7" panose="02020709000000000000" pitchFamily="17" charset="-128"/>
              </a:rPr>
              <a:t>　</a:t>
            </a:r>
          </a:p>
        </p:txBody>
      </p:sp>
      <p:sp>
        <p:nvSpPr>
          <p:cNvPr id="2" name="スライド番号プレースホルダー 1">
            <a:extLst>
              <a:ext uri="{FF2B5EF4-FFF2-40B4-BE49-F238E27FC236}">
                <a16:creationId xmlns:a16="http://schemas.microsoft.com/office/drawing/2014/main" id="{CAF6343A-663C-42B7-A5B7-D2D0E63D1D68}"/>
              </a:ext>
            </a:extLst>
          </p:cNvPr>
          <p:cNvSpPr>
            <a:spLocks noGrp="1"/>
          </p:cNvSpPr>
          <p:nvPr>
            <p:ph type="sldNum" sz="quarter" idx="12"/>
          </p:nvPr>
        </p:nvSpPr>
        <p:spPr/>
        <p:txBody>
          <a:bodyPr/>
          <a:lstStyle/>
          <a:p>
            <a:fld id="{8AFCF881-5D1D-4116-8D7B-C0CF914E6D11}" type="slidenum">
              <a:rPr kumimoji="1" lang="ja-JP" altLang="en-US" smtClean="0"/>
              <a:pPr/>
              <a:t>4</a:t>
            </a:fld>
            <a:endParaRPr kumimoji="1" lang="ja-JP" altLang="en-US"/>
          </a:p>
        </p:txBody>
      </p:sp>
    </p:spTree>
    <p:extLst>
      <p:ext uri="{BB962C8B-B14F-4D97-AF65-F5344CB8AC3E}">
        <p14:creationId xmlns:p14="http://schemas.microsoft.com/office/powerpoint/2010/main" val="36140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28">
            <a:extLst>
              <a:ext uri="{FF2B5EF4-FFF2-40B4-BE49-F238E27FC236}">
                <a16:creationId xmlns:a16="http://schemas.microsoft.com/office/drawing/2014/main" id="{4F04FF07-47FF-44A4-B2BE-3954674E67B4}"/>
              </a:ext>
            </a:extLst>
          </p:cNvPr>
          <p:cNvSpPr/>
          <p:nvPr/>
        </p:nvSpPr>
        <p:spPr>
          <a:xfrm>
            <a:off x="47328" y="67427"/>
            <a:ext cx="7920880" cy="767448"/>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defRPr/>
            </a:pPr>
            <a:r>
              <a:rPr lang="en-US" altLang="ja-JP" sz="4800" dirty="0">
                <a:solidFill>
                  <a:prstClr val="white"/>
                </a:solidFill>
                <a:latin typeface="ＤＦ平成明朝体W7" panose="02020709000000000000" pitchFamily="17" charset="-128"/>
                <a:ea typeface="ＤＦ平成明朝体W7" panose="02020709000000000000" pitchFamily="17" charset="-128"/>
              </a:rPr>
              <a:t>2022</a:t>
            </a:r>
            <a:r>
              <a:rPr lang="ja-JP" altLang="en-US" sz="4800" dirty="0">
                <a:solidFill>
                  <a:prstClr val="white"/>
                </a:solidFill>
                <a:latin typeface="ＤＦ平成明朝体W7" panose="02020709000000000000" pitchFamily="17" charset="-128"/>
                <a:ea typeface="ＤＦ平成明朝体W7" panose="02020709000000000000" pitchFamily="17" charset="-128"/>
              </a:rPr>
              <a:t>年</a:t>
            </a:r>
            <a:r>
              <a:rPr lang="en-US" altLang="ja-JP" sz="4800" dirty="0">
                <a:solidFill>
                  <a:prstClr val="white"/>
                </a:solidFill>
                <a:latin typeface="ＤＦ平成明朝体W7" panose="02020709000000000000" pitchFamily="17" charset="-128"/>
                <a:ea typeface="ＤＦ平成明朝体W7" panose="02020709000000000000" pitchFamily="17" charset="-128"/>
              </a:rPr>
              <a:t>4</a:t>
            </a:r>
            <a:r>
              <a:rPr lang="ja-JP" altLang="en-US" sz="4800" dirty="0">
                <a:solidFill>
                  <a:prstClr val="white"/>
                </a:solidFill>
                <a:latin typeface="ＤＦ平成明朝体W7" panose="02020709000000000000" pitchFamily="17" charset="-128"/>
                <a:ea typeface="ＤＦ平成明朝体W7" panose="02020709000000000000" pitchFamily="17" charset="-128"/>
              </a:rPr>
              <a:t>月</a:t>
            </a:r>
            <a:r>
              <a:rPr lang="en-US" altLang="ja-JP" sz="4800" dirty="0">
                <a:solidFill>
                  <a:prstClr val="white"/>
                </a:solidFill>
                <a:latin typeface="ＤＦ平成明朝体W7" panose="02020709000000000000" pitchFamily="17" charset="-128"/>
                <a:ea typeface="ＤＦ平成明朝体W7" panose="02020709000000000000" pitchFamily="17" charset="-128"/>
              </a:rPr>
              <a:t>1</a:t>
            </a:r>
            <a:r>
              <a:rPr lang="ja-JP" altLang="en-US" sz="4800" dirty="0">
                <a:solidFill>
                  <a:prstClr val="white"/>
                </a:solidFill>
                <a:latin typeface="ＤＦ平成明朝体W7" panose="02020709000000000000" pitchFamily="17" charset="-128"/>
                <a:ea typeface="ＤＦ平成明朝体W7" panose="02020709000000000000" pitchFamily="17" charset="-128"/>
              </a:rPr>
              <a:t>日からの注意点　</a:t>
            </a:r>
          </a:p>
        </p:txBody>
      </p:sp>
      <p:sp>
        <p:nvSpPr>
          <p:cNvPr id="2" name="スライド番号プレースホルダー 1">
            <a:extLst>
              <a:ext uri="{FF2B5EF4-FFF2-40B4-BE49-F238E27FC236}">
                <a16:creationId xmlns:a16="http://schemas.microsoft.com/office/drawing/2014/main" id="{F757BF50-719C-44C5-A081-7C8A316DDB72}"/>
              </a:ext>
            </a:extLst>
          </p:cNvPr>
          <p:cNvSpPr>
            <a:spLocks noGrp="1"/>
          </p:cNvSpPr>
          <p:nvPr>
            <p:ph type="sldNum" sz="quarter" idx="12"/>
          </p:nvPr>
        </p:nvSpPr>
        <p:spPr>
          <a:xfrm>
            <a:off x="8472264" y="6021288"/>
            <a:ext cx="2844800" cy="365125"/>
          </a:xfrm>
        </p:spPr>
        <p:txBody>
          <a:bodyPr/>
          <a:lstStyle/>
          <a:p>
            <a:fld id="{5EFC1747-B68E-4D57-A3E3-2958F4137469}" type="slidenum">
              <a:rPr kumimoji="1" lang="ja-JP" altLang="en-US" smtClean="0"/>
              <a:pPr/>
              <a:t>5</a:t>
            </a:fld>
            <a:endParaRPr kumimoji="1" lang="ja-JP" altLang="en-US"/>
          </a:p>
        </p:txBody>
      </p:sp>
      <p:sp>
        <p:nvSpPr>
          <p:cNvPr id="18" name="四角形: 角を丸くする 17">
            <a:extLst>
              <a:ext uri="{FF2B5EF4-FFF2-40B4-BE49-F238E27FC236}">
                <a16:creationId xmlns:a16="http://schemas.microsoft.com/office/drawing/2014/main" id="{48B1D702-7021-426C-9D3E-85AA5276AB28}"/>
              </a:ext>
            </a:extLst>
          </p:cNvPr>
          <p:cNvSpPr/>
          <p:nvPr/>
        </p:nvSpPr>
        <p:spPr>
          <a:xfrm>
            <a:off x="116009" y="928358"/>
            <a:ext cx="6484047" cy="857903"/>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a:glow rad="63500">
              <a:srgbClr val="FF0000"/>
            </a:glow>
          </a:effectLst>
        </p:spPr>
        <p:txBody>
          <a:bodyPr lIns="0" rIns="0" rtlCol="0" anchor="ctr"/>
          <a:lstStyle/>
          <a:p>
            <a:pPr marL="0" marR="0" lvl="0" indent="0" defTabSz="914400" eaLnBrk="1" fontAlgn="auto" latinLnBrk="0" hangingPunct="1">
              <a:lnSpc>
                <a:spcPts val="8000"/>
              </a:lnSpc>
              <a:spcBef>
                <a:spcPts val="0"/>
              </a:spcBef>
              <a:spcAft>
                <a:spcPts val="0"/>
              </a:spcAft>
              <a:buClrTx/>
              <a:buSzTx/>
              <a:buFontTx/>
              <a:buNone/>
              <a:tabLst/>
              <a:defRPr/>
            </a:pPr>
            <a:r>
              <a:rPr kumimoji="0" lang="ja-JP" altLang="en-US" sz="5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飲酒・喫煙</a:t>
            </a:r>
            <a:r>
              <a:rPr kumimoji="0" lang="ja-JP" altLang="en-US" sz="4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は</a:t>
            </a:r>
            <a:r>
              <a:rPr kumimoji="0" lang="en-US" altLang="ja-JP" sz="5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20</a:t>
            </a:r>
            <a:r>
              <a:rPr kumimoji="0" lang="ja-JP" altLang="en-US" sz="5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歳</a:t>
            </a:r>
            <a:r>
              <a:rPr kumimoji="0" lang="ja-JP" altLang="en-US" sz="4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です</a:t>
            </a:r>
          </a:p>
        </p:txBody>
      </p:sp>
      <p:sp>
        <p:nvSpPr>
          <p:cNvPr id="19" name="四角形: 角を丸くする 18">
            <a:extLst>
              <a:ext uri="{FF2B5EF4-FFF2-40B4-BE49-F238E27FC236}">
                <a16:creationId xmlns:a16="http://schemas.microsoft.com/office/drawing/2014/main" id="{852A0321-AE88-412C-92F6-C98B5C602CF7}"/>
              </a:ext>
            </a:extLst>
          </p:cNvPr>
          <p:cNvSpPr/>
          <p:nvPr/>
        </p:nvSpPr>
        <p:spPr>
          <a:xfrm>
            <a:off x="116008" y="1903141"/>
            <a:ext cx="7753181" cy="1189900"/>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a:glow rad="63500">
              <a:srgbClr val="FF0000"/>
            </a:glow>
          </a:effectLst>
        </p:spPr>
        <p:txBody>
          <a:bodyPr lIns="0" rIns="0" rtlCol="0" anchor="ctr"/>
          <a:lstStyle/>
          <a:p>
            <a:pPr marL="0" marR="0" lvl="0" indent="0" defTabSz="914400" eaLnBrk="1" fontAlgn="auto" latinLnBrk="0" hangingPunct="1">
              <a:lnSpc>
                <a:spcPts val="8000"/>
              </a:lnSpc>
              <a:spcBef>
                <a:spcPts val="0"/>
              </a:spcBef>
              <a:spcAft>
                <a:spcPts val="0"/>
              </a:spcAft>
              <a:buClrTx/>
              <a:buSzTx/>
              <a:buFontTx/>
              <a:buNone/>
              <a:tabLst/>
              <a:defRPr/>
            </a:pPr>
            <a:r>
              <a:rPr kumimoji="0" lang="ja-JP" altLang="en-US" sz="5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公営ギャンブル</a:t>
            </a:r>
            <a:r>
              <a:rPr kumimoji="0" lang="ja-JP" altLang="en-US" sz="4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は</a:t>
            </a:r>
            <a:r>
              <a:rPr kumimoji="0" lang="en-US" altLang="ja-JP" sz="5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20</a:t>
            </a:r>
            <a:r>
              <a:rPr kumimoji="0" lang="ja-JP" altLang="en-US" sz="5400" b="1" i="0" u="none" strike="noStrike" kern="0" cap="none" spc="0" normalizeH="0" baseline="0" noProof="0" dirty="0">
                <a:ln>
                  <a:solidFill>
                    <a:srgbClr val="0070C0"/>
                  </a:solidFill>
                </a:ln>
                <a:solidFill>
                  <a:srgbClr val="FF0000"/>
                </a:solidFill>
                <a:effectLst/>
                <a:uLnTx/>
                <a:uFillTx/>
                <a:latin typeface="ＤＨＰ平成明朝体W7" panose="02020700000000000000" pitchFamily="18" charset="-128"/>
                <a:ea typeface="ＤＨＰ平成明朝体W7" panose="02020700000000000000" pitchFamily="18" charset="-128"/>
              </a:rPr>
              <a:t>歳</a:t>
            </a:r>
            <a:r>
              <a:rPr kumimoji="0" lang="ja-JP" altLang="en-US" sz="4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です</a:t>
            </a:r>
            <a:endParaRPr kumimoji="0" lang="en-US" altLang="ja-JP" sz="4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ts val="1500"/>
              </a:lnSpc>
              <a:spcBef>
                <a:spcPts val="0"/>
              </a:spcBef>
              <a:spcAft>
                <a:spcPts val="0"/>
              </a:spcAft>
              <a:buClrTx/>
              <a:buSzTx/>
              <a:buFontTx/>
              <a:buNone/>
              <a:tabLst/>
              <a:defRPr/>
            </a:pPr>
            <a:r>
              <a:rPr kumimoji="0" lang="ja-JP" altLang="en-US" sz="2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（競輪・競馬・競艇・オートレース）</a:t>
            </a:r>
          </a:p>
        </p:txBody>
      </p:sp>
      <p:sp>
        <p:nvSpPr>
          <p:cNvPr id="20" name="四角形: 角を丸くする 19">
            <a:extLst>
              <a:ext uri="{FF2B5EF4-FFF2-40B4-BE49-F238E27FC236}">
                <a16:creationId xmlns:a16="http://schemas.microsoft.com/office/drawing/2014/main" id="{3A9BC4B6-BC6D-4336-9FB0-681864B81BED}"/>
              </a:ext>
            </a:extLst>
          </p:cNvPr>
          <p:cNvSpPr/>
          <p:nvPr/>
        </p:nvSpPr>
        <p:spPr>
          <a:xfrm>
            <a:off x="90998" y="3218088"/>
            <a:ext cx="9838139" cy="767448"/>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a:glow rad="63500">
              <a:srgbClr val="FF0000"/>
            </a:glow>
          </a:effectLst>
        </p:spPr>
        <p:txBody>
          <a:bodyPr rtlCol="0" anchor="ctr"/>
          <a:lstStyle/>
          <a:p>
            <a:pPr lvl="0" algn="ctr">
              <a:lnSpc>
                <a:spcPts val="8000"/>
              </a:lnSpc>
              <a:defRPr/>
            </a:pPr>
            <a:r>
              <a:rPr kumimoji="0" lang="ja-JP" altLang="en-US" sz="5400" b="1" kern="0" dirty="0">
                <a:ln>
                  <a:solidFill>
                    <a:srgbClr val="4F81BD"/>
                  </a:solidFill>
                </a:ln>
                <a:solidFill>
                  <a:srgbClr val="FFFF00"/>
                </a:solidFill>
                <a:latin typeface="ＤＨＰ平成明朝体W7" panose="02020700000000000000" pitchFamily="18" charset="-128"/>
                <a:ea typeface="ＤＨＰ平成明朝体W7" panose="02020700000000000000" pitchFamily="18" charset="-128"/>
              </a:rPr>
              <a:t>婚姻開始年齢</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は男女とも</a:t>
            </a:r>
            <a:r>
              <a:rPr kumimoji="0" lang="en-US" altLang="ja-JP" sz="5400" b="1" i="0" u="none" strike="noStrike" kern="0" cap="none" spc="0" normalizeH="0" baseline="0" noProof="0" dirty="0">
                <a:ln>
                  <a:solidFill>
                    <a:schemeClr val="accent1"/>
                  </a:solidFill>
                </a:ln>
                <a:solidFill>
                  <a:srgbClr val="FFFF00"/>
                </a:solidFill>
                <a:effectLst/>
                <a:uLnTx/>
                <a:uFillTx/>
                <a:latin typeface="ＤＨＰ平成明朝体W7" panose="02020700000000000000" pitchFamily="18" charset="-128"/>
                <a:ea typeface="ＤＨＰ平成明朝体W7" panose="02020700000000000000" pitchFamily="18" charset="-128"/>
              </a:rPr>
              <a:t>18</a:t>
            </a:r>
            <a:r>
              <a:rPr kumimoji="0" lang="ja-JP" altLang="en-US" sz="5400" b="1" i="0" u="none" strike="noStrike" kern="0" cap="none" spc="0" normalizeH="0" baseline="0" noProof="0" dirty="0">
                <a:ln>
                  <a:solidFill>
                    <a:schemeClr val="accent1"/>
                  </a:solidFill>
                </a:ln>
                <a:solidFill>
                  <a:srgbClr val="FFFF00"/>
                </a:solidFill>
                <a:effectLst/>
                <a:uLnTx/>
                <a:uFillTx/>
                <a:latin typeface="ＤＨＰ平成明朝体W7" panose="02020700000000000000" pitchFamily="18" charset="-128"/>
                <a:ea typeface="ＤＨＰ平成明朝体W7" panose="02020700000000000000" pitchFamily="18" charset="-128"/>
              </a:rPr>
              <a:t>歳</a:t>
            </a:r>
            <a:r>
              <a:rPr kumimoji="0" lang="ja-JP" altLang="en-US" sz="44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です</a:t>
            </a:r>
          </a:p>
        </p:txBody>
      </p:sp>
      <p:sp>
        <p:nvSpPr>
          <p:cNvPr id="21" name="四角形: 角を丸くする 20">
            <a:extLst>
              <a:ext uri="{FF2B5EF4-FFF2-40B4-BE49-F238E27FC236}">
                <a16:creationId xmlns:a16="http://schemas.microsoft.com/office/drawing/2014/main" id="{96D15782-3202-4E53-97E5-80F432B1AE44}"/>
              </a:ext>
            </a:extLst>
          </p:cNvPr>
          <p:cNvSpPr/>
          <p:nvPr/>
        </p:nvSpPr>
        <p:spPr>
          <a:xfrm>
            <a:off x="73131" y="4125031"/>
            <a:ext cx="11881320" cy="767448"/>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a:glow rad="63500">
              <a:srgbClr val="FF0000"/>
            </a:glow>
          </a:effectLst>
        </p:spPr>
        <p:txBody>
          <a:bodyPr rtlCol="0" anchor="ctr"/>
          <a:lstStyle/>
          <a:p>
            <a:pPr lvl="0">
              <a:defRPr/>
            </a:pPr>
            <a:r>
              <a:rPr kumimoji="0" lang="ja-JP" altLang="en-US" sz="5400" b="1" i="0" u="none" strike="noStrike" kern="0" cap="none" spc="0" normalizeH="0" baseline="0" noProof="0" dirty="0">
                <a:ln>
                  <a:solidFill>
                    <a:srgbClr val="FF0066"/>
                  </a:solidFill>
                </a:ln>
                <a:solidFill>
                  <a:srgbClr val="FF00FF"/>
                </a:solidFill>
                <a:effectLst/>
                <a:uLnTx/>
                <a:uFillTx/>
                <a:latin typeface="ＤＨＰ平成明朝体W7" panose="02020700000000000000" pitchFamily="18" charset="-128"/>
                <a:ea typeface="ＤＨＰ平成明朝体W7" panose="02020700000000000000" pitchFamily="18" charset="-128"/>
              </a:rPr>
              <a:t>成人式</a:t>
            </a:r>
            <a:r>
              <a:rPr kumimoji="0" lang="ja-JP" altLang="en-US" sz="4000" b="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については各自治体にお問い合わせ下さい</a:t>
            </a:r>
          </a:p>
        </p:txBody>
      </p:sp>
      <p:sp>
        <p:nvSpPr>
          <p:cNvPr id="25" name="四角形: 角を丸くする 24">
            <a:extLst>
              <a:ext uri="{FF2B5EF4-FFF2-40B4-BE49-F238E27FC236}">
                <a16:creationId xmlns:a16="http://schemas.microsoft.com/office/drawing/2014/main" id="{C64228EC-194C-4C1D-9281-BFB846EDDBF4}"/>
              </a:ext>
            </a:extLst>
          </p:cNvPr>
          <p:cNvSpPr/>
          <p:nvPr/>
        </p:nvSpPr>
        <p:spPr>
          <a:xfrm>
            <a:off x="116008" y="5031974"/>
            <a:ext cx="11838443" cy="1565378"/>
          </a:xfrm>
          <a:prstGeom prst="roundRect">
            <a:avLst/>
          </a:prstGeom>
          <a:gradFill flip="none" rotWithShape="1">
            <a:gsLst>
              <a:gs pos="13000">
                <a:schemeClr val="bg1"/>
              </a:gs>
              <a:gs pos="0">
                <a:schemeClr val="bg1"/>
              </a:gs>
            </a:gsLst>
            <a:lin ang="5400000" scaled="1"/>
            <a:tileRect/>
          </a:gradFill>
          <a:ln w="12700" cap="flat" cmpd="sng" algn="ctr">
            <a:noFill/>
            <a:prstDash val="solid"/>
          </a:ln>
          <a:effectLst>
            <a:glow rad="63500">
              <a:srgbClr val="FF0000"/>
            </a:glow>
          </a:effectLst>
        </p:spPr>
        <p:txBody>
          <a:bodyPr rtlCol="0" anchor="ctr"/>
          <a:lstStyle/>
          <a:p>
            <a:pPr lvl="0">
              <a:defRPr/>
            </a:pPr>
            <a:r>
              <a:rPr kumimoji="0" lang="ja-JP" altLang="en-US" sz="4400" kern="0" dirty="0">
                <a:solidFill>
                  <a:prstClr val="black"/>
                </a:solidFill>
                <a:latin typeface="ＤＨＰ平成明朝体W7" panose="02020700000000000000" pitchFamily="18" charset="-128"/>
                <a:ea typeface="ＤＨＰ平成明朝体W7" panose="02020700000000000000" pitchFamily="18" charset="-128"/>
              </a:rPr>
              <a:t>少年法改正に伴い</a:t>
            </a:r>
            <a:r>
              <a:rPr kumimoji="0" lang="en-US" altLang="ja-JP" sz="5400" kern="0" dirty="0">
                <a:ln>
                  <a:solidFill>
                    <a:srgbClr val="0066CC"/>
                  </a:solidFill>
                </a:ln>
                <a:solidFill>
                  <a:srgbClr val="00FF00"/>
                </a:solidFill>
                <a:latin typeface="ＤＨＰ平成明朝体W7" panose="02020700000000000000" pitchFamily="18" charset="-128"/>
                <a:ea typeface="ＤＨＰ平成明朝体W7" panose="02020700000000000000" pitchFamily="18" charset="-128"/>
              </a:rPr>
              <a:t>18</a:t>
            </a:r>
            <a:r>
              <a:rPr kumimoji="0" lang="ja-JP" altLang="en-US" sz="5400" kern="0" dirty="0">
                <a:ln>
                  <a:solidFill>
                    <a:srgbClr val="0066CC"/>
                  </a:solidFill>
                </a:ln>
                <a:solidFill>
                  <a:srgbClr val="00FF00"/>
                </a:solidFill>
                <a:latin typeface="ＤＨＰ平成明朝体W7" panose="02020700000000000000" pitchFamily="18" charset="-128"/>
                <a:ea typeface="ＤＨＰ平成明朝体W7" panose="02020700000000000000" pitchFamily="18" charset="-128"/>
              </a:rPr>
              <a:t>歳・</a:t>
            </a:r>
            <a:r>
              <a:rPr kumimoji="0" lang="en-US" altLang="ja-JP" sz="5400" kern="0" dirty="0">
                <a:ln>
                  <a:solidFill>
                    <a:srgbClr val="0066CC"/>
                  </a:solidFill>
                </a:ln>
                <a:solidFill>
                  <a:srgbClr val="00FF00"/>
                </a:solidFill>
                <a:latin typeface="ＤＨＰ平成明朝体W7" panose="02020700000000000000" pitchFamily="18" charset="-128"/>
                <a:ea typeface="ＤＨＰ平成明朝体W7" panose="02020700000000000000" pitchFamily="18" charset="-128"/>
              </a:rPr>
              <a:t>19</a:t>
            </a:r>
            <a:r>
              <a:rPr kumimoji="0" lang="ja-JP" altLang="en-US" sz="5400" kern="0" dirty="0">
                <a:ln>
                  <a:solidFill>
                    <a:srgbClr val="0066CC"/>
                  </a:solidFill>
                </a:ln>
                <a:solidFill>
                  <a:srgbClr val="00FF00"/>
                </a:solidFill>
                <a:latin typeface="ＤＨＰ平成明朝体W7" panose="02020700000000000000" pitchFamily="18" charset="-128"/>
                <a:ea typeface="ＤＨＰ平成明朝体W7" panose="02020700000000000000" pitchFamily="18" charset="-128"/>
              </a:rPr>
              <a:t>歳</a:t>
            </a:r>
            <a:r>
              <a:rPr kumimoji="0" lang="ja-JP" altLang="en-US" sz="4400" kern="0" dirty="0">
                <a:solidFill>
                  <a:prstClr val="black"/>
                </a:solidFill>
                <a:latin typeface="ＤＨＰ平成明朝体W7" panose="02020700000000000000" pitchFamily="18" charset="-128"/>
                <a:ea typeface="ＤＨＰ平成明朝体W7" panose="02020700000000000000" pitchFamily="18" charset="-128"/>
              </a:rPr>
              <a:t>の</a:t>
            </a:r>
            <a:endParaRPr kumimoji="0" lang="en-US" altLang="ja-JP" sz="4400" kern="0" dirty="0">
              <a:solidFill>
                <a:prstClr val="black"/>
              </a:solidFill>
              <a:latin typeface="ＤＨＰ平成明朝体W7" panose="02020700000000000000" pitchFamily="18" charset="-128"/>
              <a:ea typeface="ＤＨＰ平成明朝体W7" panose="02020700000000000000" pitchFamily="18" charset="-128"/>
            </a:endParaRPr>
          </a:p>
          <a:p>
            <a:pPr lvl="0">
              <a:defRPr/>
            </a:pPr>
            <a:r>
              <a:rPr kumimoji="0" lang="ja-JP" altLang="en-US" sz="5400" i="0" u="none" strike="noStrike" kern="0" cap="none" spc="0" normalizeH="0" baseline="0" noProof="0" dirty="0">
                <a:ln>
                  <a:solidFill>
                    <a:srgbClr val="0066CC"/>
                  </a:solidFill>
                </a:ln>
                <a:solidFill>
                  <a:srgbClr val="00FF00"/>
                </a:solidFill>
                <a:effectLst/>
                <a:uLnTx/>
                <a:uFillTx/>
                <a:latin typeface="ＤＨＰ平成明朝体W7" panose="02020700000000000000" pitchFamily="18" charset="-128"/>
                <a:ea typeface="ＤＨＰ平成明朝体W7" panose="02020700000000000000" pitchFamily="18" charset="-128"/>
              </a:rPr>
              <a:t>刑事処分</a:t>
            </a:r>
            <a:r>
              <a:rPr kumimoji="0" lang="ja-JP" altLang="en-US" sz="440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の範囲拡大･</a:t>
            </a:r>
            <a:r>
              <a:rPr kumimoji="0" lang="ja-JP" altLang="en-US" sz="5400" i="0" u="none" strike="noStrike" kern="0" cap="none" spc="0" normalizeH="0" baseline="0" noProof="0" dirty="0">
                <a:ln>
                  <a:solidFill>
                    <a:srgbClr val="0066CC"/>
                  </a:solidFill>
                </a:ln>
                <a:solidFill>
                  <a:srgbClr val="00FF00"/>
                </a:solidFill>
                <a:effectLst/>
                <a:uLnTx/>
                <a:uFillTx/>
                <a:latin typeface="ＤＨＰ平成明朝体W7" panose="02020700000000000000" pitchFamily="18" charset="-128"/>
                <a:ea typeface="ＤＨＰ平成明朝体W7" panose="02020700000000000000" pitchFamily="18" charset="-128"/>
              </a:rPr>
              <a:t>実名報道</a:t>
            </a:r>
            <a:r>
              <a:rPr kumimoji="0" lang="ja-JP" altLang="en-US" sz="4400" i="0" u="none" strike="noStrike" kern="0" cap="none" spc="0" normalizeH="0" baseline="0" noProof="0" dirty="0">
                <a:ln>
                  <a:noFill/>
                </a:ln>
                <a:effectLst/>
                <a:uLnTx/>
                <a:uFillTx/>
                <a:latin typeface="ＤＨＰ平成明朝体W7" panose="02020700000000000000" pitchFamily="18" charset="-128"/>
                <a:ea typeface="ＤＨＰ平成明朝体W7" panose="02020700000000000000" pitchFamily="18" charset="-128"/>
              </a:rPr>
              <a:t>が一部解禁</a:t>
            </a:r>
          </a:p>
        </p:txBody>
      </p:sp>
      <p:pic>
        <p:nvPicPr>
          <p:cNvPr id="3" name="図 2">
            <a:extLst>
              <a:ext uri="{FF2B5EF4-FFF2-40B4-BE49-F238E27FC236}">
                <a16:creationId xmlns:a16="http://schemas.microsoft.com/office/drawing/2014/main" id="{2729D43C-A4E0-4B7E-91A0-1DFD11087A36}"/>
              </a:ext>
            </a:extLst>
          </p:cNvPr>
          <p:cNvPicPr>
            <a:picLocks noChangeAspect="1"/>
          </p:cNvPicPr>
          <p:nvPr/>
        </p:nvPicPr>
        <p:blipFill>
          <a:blip r:embed="rId3"/>
          <a:stretch>
            <a:fillRect/>
          </a:stretch>
        </p:blipFill>
        <p:spPr>
          <a:xfrm>
            <a:off x="6600056" y="807071"/>
            <a:ext cx="1081243" cy="1081243"/>
          </a:xfrm>
          <a:prstGeom prst="rect">
            <a:avLst/>
          </a:prstGeom>
        </p:spPr>
      </p:pic>
      <p:pic>
        <p:nvPicPr>
          <p:cNvPr id="4" name="図 3">
            <a:extLst>
              <a:ext uri="{FF2B5EF4-FFF2-40B4-BE49-F238E27FC236}">
                <a16:creationId xmlns:a16="http://schemas.microsoft.com/office/drawing/2014/main" id="{07DDF889-B4C8-465D-BC30-6470817A0261}"/>
              </a:ext>
            </a:extLst>
          </p:cNvPr>
          <p:cNvPicPr>
            <a:picLocks noChangeAspect="1"/>
          </p:cNvPicPr>
          <p:nvPr/>
        </p:nvPicPr>
        <p:blipFill>
          <a:blip r:embed="rId4"/>
          <a:stretch>
            <a:fillRect/>
          </a:stretch>
        </p:blipFill>
        <p:spPr>
          <a:xfrm>
            <a:off x="7650323" y="853946"/>
            <a:ext cx="1081918" cy="1056757"/>
          </a:xfrm>
          <a:prstGeom prst="rect">
            <a:avLst/>
          </a:prstGeom>
        </p:spPr>
      </p:pic>
      <p:pic>
        <p:nvPicPr>
          <p:cNvPr id="5" name="図 4">
            <a:extLst>
              <a:ext uri="{FF2B5EF4-FFF2-40B4-BE49-F238E27FC236}">
                <a16:creationId xmlns:a16="http://schemas.microsoft.com/office/drawing/2014/main" id="{4C754BB5-0897-469A-8777-C0B934E4A365}"/>
              </a:ext>
            </a:extLst>
          </p:cNvPr>
          <p:cNvPicPr>
            <a:picLocks noChangeAspect="1"/>
          </p:cNvPicPr>
          <p:nvPr/>
        </p:nvPicPr>
        <p:blipFill rotWithShape="1">
          <a:blip r:embed="rId5"/>
          <a:srcRect r="19711" b="3332"/>
          <a:stretch/>
        </p:blipFill>
        <p:spPr>
          <a:xfrm>
            <a:off x="11164349" y="2181640"/>
            <a:ext cx="814739" cy="885305"/>
          </a:xfrm>
          <a:prstGeom prst="rect">
            <a:avLst/>
          </a:prstGeom>
        </p:spPr>
      </p:pic>
      <p:pic>
        <p:nvPicPr>
          <p:cNvPr id="7" name="図 6">
            <a:extLst>
              <a:ext uri="{FF2B5EF4-FFF2-40B4-BE49-F238E27FC236}">
                <a16:creationId xmlns:a16="http://schemas.microsoft.com/office/drawing/2014/main" id="{F902AFAF-C1F7-495C-818A-037BF82E66CE}"/>
              </a:ext>
            </a:extLst>
          </p:cNvPr>
          <p:cNvPicPr>
            <a:picLocks noChangeAspect="1"/>
          </p:cNvPicPr>
          <p:nvPr/>
        </p:nvPicPr>
        <p:blipFill rotWithShape="1">
          <a:blip r:embed="rId6"/>
          <a:srcRect r="61773"/>
          <a:stretch/>
        </p:blipFill>
        <p:spPr>
          <a:xfrm>
            <a:off x="9290763" y="1903141"/>
            <a:ext cx="423925" cy="1189900"/>
          </a:xfrm>
          <a:prstGeom prst="rect">
            <a:avLst/>
          </a:prstGeom>
        </p:spPr>
      </p:pic>
      <p:pic>
        <p:nvPicPr>
          <p:cNvPr id="11" name="図 10">
            <a:extLst>
              <a:ext uri="{FF2B5EF4-FFF2-40B4-BE49-F238E27FC236}">
                <a16:creationId xmlns:a16="http://schemas.microsoft.com/office/drawing/2014/main" id="{1F359E62-ED7E-420B-BE51-AB3FD894935E}"/>
              </a:ext>
            </a:extLst>
          </p:cNvPr>
          <p:cNvPicPr>
            <a:picLocks noChangeAspect="1"/>
          </p:cNvPicPr>
          <p:nvPr/>
        </p:nvPicPr>
        <p:blipFill>
          <a:blip r:embed="rId7"/>
          <a:stretch>
            <a:fillRect/>
          </a:stretch>
        </p:blipFill>
        <p:spPr>
          <a:xfrm>
            <a:off x="7932340" y="2199434"/>
            <a:ext cx="958392" cy="741556"/>
          </a:xfrm>
          <a:prstGeom prst="rect">
            <a:avLst/>
          </a:prstGeom>
        </p:spPr>
      </p:pic>
      <p:pic>
        <p:nvPicPr>
          <p:cNvPr id="12" name="図 11">
            <a:extLst>
              <a:ext uri="{FF2B5EF4-FFF2-40B4-BE49-F238E27FC236}">
                <a16:creationId xmlns:a16="http://schemas.microsoft.com/office/drawing/2014/main" id="{F3D71EAA-A803-47BE-B910-9208FDE3B26D}"/>
              </a:ext>
            </a:extLst>
          </p:cNvPr>
          <p:cNvPicPr>
            <a:picLocks noChangeAspect="1"/>
          </p:cNvPicPr>
          <p:nvPr/>
        </p:nvPicPr>
        <p:blipFill>
          <a:blip r:embed="rId8"/>
          <a:stretch>
            <a:fillRect/>
          </a:stretch>
        </p:blipFill>
        <p:spPr>
          <a:xfrm>
            <a:off x="10188724" y="2181640"/>
            <a:ext cx="699716" cy="933798"/>
          </a:xfrm>
          <a:prstGeom prst="rect">
            <a:avLst/>
          </a:prstGeom>
        </p:spPr>
      </p:pic>
      <p:pic>
        <p:nvPicPr>
          <p:cNvPr id="13" name="図 12">
            <a:extLst>
              <a:ext uri="{FF2B5EF4-FFF2-40B4-BE49-F238E27FC236}">
                <a16:creationId xmlns:a16="http://schemas.microsoft.com/office/drawing/2014/main" id="{060FB7C1-F2EA-41C6-A312-AFD7014F24C5}"/>
              </a:ext>
            </a:extLst>
          </p:cNvPr>
          <p:cNvPicPr>
            <a:picLocks noChangeAspect="1"/>
          </p:cNvPicPr>
          <p:nvPr/>
        </p:nvPicPr>
        <p:blipFill>
          <a:blip r:embed="rId9"/>
          <a:stretch>
            <a:fillRect/>
          </a:stretch>
        </p:blipFill>
        <p:spPr>
          <a:xfrm>
            <a:off x="7919610" y="2066031"/>
            <a:ext cx="1081918" cy="1056757"/>
          </a:xfrm>
          <a:prstGeom prst="rect">
            <a:avLst/>
          </a:prstGeom>
        </p:spPr>
      </p:pic>
      <p:pic>
        <p:nvPicPr>
          <p:cNvPr id="14" name="図 13">
            <a:extLst>
              <a:ext uri="{FF2B5EF4-FFF2-40B4-BE49-F238E27FC236}">
                <a16:creationId xmlns:a16="http://schemas.microsoft.com/office/drawing/2014/main" id="{CD0A906A-210F-49C0-85D8-884D19CC45B8}"/>
              </a:ext>
            </a:extLst>
          </p:cNvPr>
          <p:cNvPicPr>
            <a:picLocks noChangeAspect="1"/>
          </p:cNvPicPr>
          <p:nvPr/>
        </p:nvPicPr>
        <p:blipFill>
          <a:blip r:embed="rId9"/>
          <a:stretch>
            <a:fillRect/>
          </a:stretch>
        </p:blipFill>
        <p:spPr>
          <a:xfrm>
            <a:off x="11073243" y="2079158"/>
            <a:ext cx="1116227" cy="1090267"/>
          </a:xfrm>
          <a:prstGeom prst="rect">
            <a:avLst/>
          </a:prstGeom>
        </p:spPr>
      </p:pic>
      <p:pic>
        <p:nvPicPr>
          <p:cNvPr id="1026" name="Picture 2">
            <a:extLst>
              <a:ext uri="{FF2B5EF4-FFF2-40B4-BE49-F238E27FC236}">
                <a16:creationId xmlns:a16="http://schemas.microsoft.com/office/drawing/2014/main" id="{9848F5CB-25D2-4C94-A42A-06DCE97822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02570" y="2036080"/>
            <a:ext cx="1116226" cy="1090267"/>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BF3D47D0-23CC-42BC-85B2-E2762B19693C}"/>
              </a:ext>
            </a:extLst>
          </p:cNvPr>
          <p:cNvPicPr>
            <a:picLocks noChangeAspect="1"/>
          </p:cNvPicPr>
          <p:nvPr/>
        </p:nvPicPr>
        <p:blipFill>
          <a:blip r:embed="rId11"/>
          <a:stretch>
            <a:fillRect/>
          </a:stretch>
        </p:blipFill>
        <p:spPr>
          <a:xfrm>
            <a:off x="8961766" y="2072734"/>
            <a:ext cx="1081917" cy="1067957"/>
          </a:xfrm>
          <a:prstGeom prst="rect">
            <a:avLst/>
          </a:prstGeom>
        </p:spPr>
      </p:pic>
    </p:spTree>
    <p:extLst>
      <p:ext uri="{BB962C8B-B14F-4D97-AF65-F5344CB8AC3E}">
        <p14:creationId xmlns:p14="http://schemas.microsoft.com/office/powerpoint/2010/main" val="239371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19336" y="50019"/>
            <a:ext cx="6120680" cy="1437399"/>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4800" dirty="0">
                <a:solidFill>
                  <a:prstClr val="white"/>
                </a:solidFill>
                <a:latin typeface="ＤＦ平成明朝体W7" panose="02020709000000000000" pitchFamily="17" charset="-128"/>
                <a:ea typeface="ＤＦ平成明朝体W7" panose="02020709000000000000" pitchFamily="17" charset="-128"/>
              </a:rPr>
              <a:t>なぜ成年年齢を</a:t>
            </a:r>
            <a:endParaRPr lang="en-US" altLang="ja-JP" sz="4800" dirty="0">
              <a:solidFill>
                <a:prstClr val="white"/>
              </a:solidFill>
              <a:latin typeface="ＤＦ平成明朝体W7" panose="02020709000000000000" pitchFamily="17" charset="-128"/>
              <a:ea typeface="ＤＦ平成明朝体W7" panose="02020709000000000000" pitchFamily="17" charset="-128"/>
            </a:endParaRPr>
          </a:p>
          <a:p>
            <a:pPr algn="ctr">
              <a:defRPr/>
            </a:pPr>
            <a:r>
              <a:rPr lang="ja-JP" altLang="en-US" sz="4800" dirty="0">
                <a:solidFill>
                  <a:prstClr val="white"/>
                </a:solidFill>
                <a:latin typeface="ＤＦ平成明朝体W7" panose="02020709000000000000" pitchFamily="17" charset="-128"/>
                <a:ea typeface="ＤＦ平成明朝体W7" panose="02020709000000000000" pitchFamily="17" charset="-128"/>
              </a:rPr>
              <a:t>引き下げるの？　</a:t>
            </a:r>
          </a:p>
        </p:txBody>
      </p:sp>
      <p:sp>
        <p:nvSpPr>
          <p:cNvPr id="20" name="四角形: 角を丸くする 19">
            <a:extLst>
              <a:ext uri="{FF2B5EF4-FFF2-40B4-BE49-F238E27FC236}">
                <a16:creationId xmlns:a16="http://schemas.microsoft.com/office/drawing/2014/main" id="{386EC85B-90D3-47F3-8865-96246936E5F8}"/>
              </a:ext>
            </a:extLst>
          </p:cNvPr>
          <p:cNvSpPr/>
          <p:nvPr/>
        </p:nvSpPr>
        <p:spPr>
          <a:xfrm>
            <a:off x="2423592" y="1521328"/>
            <a:ext cx="3168352" cy="2163624"/>
          </a:xfrm>
          <a:prstGeom prst="roundRect">
            <a:avLst>
              <a:gd name="adj" fmla="val 773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憲法改正国民投票の</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投票権年齢</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１８歳へ引下げ</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(2018</a:t>
            </a: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年６月</a:t>
            </a:r>
            <a:r>
              <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a:t>
            </a:r>
            <a:endPar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p:txBody>
      </p:sp>
      <p:sp>
        <p:nvSpPr>
          <p:cNvPr id="12" name="四角形: 角を丸くする 11">
            <a:extLst>
              <a:ext uri="{FF2B5EF4-FFF2-40B4-BE49-F238E27FC236}">
                <a16:creationId xmlns:a16="http://schemas.microsoft.com/office/drawing/2014/main" id="{0269165E-7239-4623-83FD-FE5B3DD78B7D}"/>
              </a:ext>
            </a:extLst>
          </p:cNvPr>
          <p:cNvSpPr/>
          <p:nvPr/>
        </p:nvSpPr>
        <p:spPr>
          <a:xfrm>
            <a:off x="101189" y="1510120"/>
            <a:ext cx="2222158" cy="2163624"/>
          </a:xfrm>
          <a:prstGeom prst="roundRect">
            <a:avLst>
              <a:gd name="adj" fmla="val 694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公職選挙法の</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選挙権年齢</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１８歳へ引下げ</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(2016</a:t>
            </a: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年６月</a:t>
            </a:r>
            <a:r>
              <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a:t>
            </a:r>
            <a:endPar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p:txBody>
      </p:sp>
      <p:sp>
        <p:nvSpPr>
          <p:cNvPr id="13" name="四角形: 角を丸くする 12">
            <a:extLst>
              <a:ext uri="{FF2B5EF4-FFF2-40B4-BE49-F238E27FC236}">
                <a16:creationId xmlns:a16="http://schemas.microsoft.com/office/drawing/2014/main" id="{25E5B8B4-80BB-4F19-A7F6-46A5C458447E}"/>
              </a:ext>
            </a:extLst>
          </p:cNvPr>
          <p:cNvSpPr/>
          <p:nvPr/>
        </p:nvSpPr>
        <p:spPr>
          <a:xfrm>
            <a:off x="5692189" y="1510120"/>
            <a:ext cx="1915979" cy="2174832"/>
          </a:xfrm>
          <a:prstGeom prst="roundRect">
            <a:avLst>
              <a:gd name="adj" fmla="val 785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世界的にも</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成年年齢は</a:t>
            </a:r>
            <a:endParaRPr kumimoji="0" lang="en-US" altLang="ja-JP"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endParaRPr>
          </a:p>
          <a:p>
            <a:pPr algn="ctr">
              <a:defRPr/>
            </a:pPr>
            <a:r>
              <a:rPr kumimoji="0" lang="ja-JP" altLang="en-US" sz="2800" spc="-300" dirty="0">
                <a:ln w="900" cmpd="sng">
                  <a:solidFill>
                    <a:srgbClr val="4472C4">
                      <a:satMod val="190000"/>
                      <a:alpha val="55000"/>
                    </a:srgbClr>
                  </a:solidFill>
                  <a:prstDash val="solid"/>
                </a:ln>
                <a:solidFill>
                  <a:prstClr val="black"/>
                </a:solidFill>
                <a:effectLst>
                  <a:innerShdw blurRad="101600" dist="76200" dir="5400000">
                    <a:srgbClr val="4472C4">
                      <a:satMod val="190000"/>
                      <a:tint val="100000"/>
                      <a:alpha val="74000"/>
                    </a:srgbClr>
                  </a:innerShdw>
                </a:effectLst>
                <a:latin typeface="ＤＨＰ平成明朝体W7" panose="02020700000000000000" pitchFamily="18" charset="-128"/>
                <a:ea typeface="ＤＨＰ平成明朝体W7" panose="02020700000000000000" pitchFamily="18" charset="-128"/>
              </a:rPr>
              <a:t>１８歳が主流</a:t>
            </a:r>
          </a:p>
        </p:txBody>
      </p:sp>
      <p:sp>
        <p:nvSpPr>
          <p:cNvPr id="14" name="テキスト ボックス 13">
            <a:extLst>
              <a:ext uri="{FF2B5EF4-FFF2-40B4-BE49-F238E27FC236}">
                <a16:creationId xmlns:a16="http://schemas.microsoft.com/office/drawing/2014/main" id="{7F8D7503-617E-4323-A04C-EEAF974D665A}"/>
              </a:ext>
            </a:extLst>
          </p:cNvPr>
          <p:cNvSpPr txBox="1"/>
          <p:nvPr/>
        </p:nvSpPr>
        <p:spPr>
          <a:xfrm>
            <a:off x="220538" y="3823168"/>
            <a:ext cx="8678515" cy="813877"/>
          </a:xfrm>
          <a:prstGeom prst="rect">
            <a:avLst/>
          </a:prstGeom>
          <a:solidFill>
            <a:sysClr val="window" lastClr="FFFFFF"/>
          </a:solidFill>
          <a:effectLst>
            <a:glow rad="127000">
              <a:srgbClr val="FF0000"/>
            </a:glow>
          </a:effectLst>
        </p:spPr>
        <p:txBody>
          <a:bodyPr wrap="square" rtlCol="0">
            <a:noAutofit/>
          </a:bodyPr>
          <a:lstStyle/>
          <a:p>
            <a:pPr algn="ctr">
              <a:defRPr/>
            </a:pPr>
            <a:r>
              <a:rPr kumimoji="0" lang="ja-JP" altLang="en-US" sz="4800" kern="0" dirty="0">
                <a:solidFill>
                  <a:prstClr val="black"/>
                </a:solidFill>
                <a:latin typeface="ＤＨＰ平成明朝体W7" panose="02020700000000000000" pitchFamily="18" charset="-128"/>
                <a:ea typeface="ＤＨＰ平成明朝体W7" panose="02020700000000000000" pitchFamily="18" charset="-128"/>
              </a:rPr>
              <a:t>１８･１９歳の自己決定権を尊重</a:t>
            </a:r>
          </a:p>
        </p:txBody>
      </p:sp>
      <p:sp>
        <p:nvSpPr>
          <p:cNvPr id="15" name="テキスト ボックス 14">
            <a:extLst>
              <a:ext uri="{FF2B5EF4-FFF2-40B4-BE49-F238E27FC236}">
                <a16:creationId xmlns:a16="http://schemas.microsoft.com/office/drawing/2014/main" id="{3F952D90-188C-4759-9430-D000233EB4BC}"/>
              </a:ext>
            </a:extLst>
          </p:cNvPr>
          <p:cNvSpPr txBox="1"/>
          <p:nvPr/>
        </p:nvSpPr>
        <p:spPr>
          <a:xfrm>
            <a:off x="220537" y="4786469"/>
            <a:ext cx="8678517" cy="813877"/>
          </a:xfrm>
          <a:prstGeom prst="rect">
            <a:avLst/>
          </a:prstGeom>
          <a:solidFill>
            <a:sysClr val="window" lastClr="FFFFFF"/>
          </a:solidFill>
          <a:effectLst>
            <a:glow rad="127000">
              <a:srgbClr val="FF0000"/>
            </a:glow>
          </a:effectLst>
        </p:spPr>
        <p:txBody>
          <a:bodyPr wrap="square" rtlCol="0">
            <a:noAutofit/>
          </a:bodyPr>
          <a:lstStyle/>
          <a:p>
            <a:pPr algn="ctr">
              <a:defRPr/>
            </a:pPr>
            <a:r>
              <a:rPr kumimoji="0" lang="ja-JP" altLang="en-US" sz="4800" kern="0" dirty="0">
                <a:solidFill>
                  <a:prstClr val="black"/>
                </a:solidFill>
                <a:latin typeface="ＤＨＰ平成明朝体W7" panose="02020700000000000000" pitchFamily="18" charset="-128"/>
                <a:ea typeface="ＤＨＰ平成明朝体W7" panose="02020700000000000000" pitchFamily="18" charset="-128"/>
              </a:rPr>
              <a:t>若者の積極的な社会参加を促す</a:t>
            </a:r>
            <a:endParaRPr kumimoji="0" lang="en-US" altLang="ja-JP" sz="4800" kern="0" dirty="0">
              <a:solidFill>
                <a:prstClr val="black"/>
              </a:solidFill>
              <a:latin typeface="ＤＨＰ平成明朝体W7" panose="02020700000000000000" pitchFamily="18" charset="-128"/>
              <a:ea typeface="ＤＨＰ平成明朝体W7" panose="02020700000000000000" pitchFamily="18" charset="-128"/>
            </a:endParaRPr>
          </a:p>
          <a:p>
            <a:pPr algn="ctr">
              <a:defRPr/>
            </a:pPr>
            <a:endParaRPr kumimoji="0" lang="ja-JP" altLang="en-US" sz="540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8" name="テキスト ボックス 7">
            <a:extLst>
              <a:ext uri="{FF2B5EF4-FFF2-40B4-BE49-F238E27FC236}">
                <a16:creationId xmlns:a16="http://schemas.microsoft.com/office/drawing/2014/main" id="{7D31FEBF-E6EC-48CA-9CC1-26398CF8CC76}"/>
              </a:ext>
            </a:extLst>
          </p:cNvPr>
          <p:cNvSpPr txBox="1"/>
          <p:nvPr/>
        </p:nvSpPr>
        <p:spPr>
          <a:xfrm>
            <a:off x="222025" y="5805264"/>
            <a:ext cx="8678517" cy="859679"/>
          </a:xfrm>
          <a:prstGeom prst="rect">
            <a:avLst/>
          </a:prstGeom>
          <a:solidFill>
            <a:srgbClr val="FFFF00"/>
          </a:solidFill>
          <a:effectLst>
            <a:glow rad="127000">
              <a:srgbClr val="FF0000"/>
            </a:glow>
          </a:effectLst>
        </p:spPr>
        <p:txBody>
          <a:bodyPr wrap="square" rtlCol="0">
            <a:noAutofit/>
          </a:bodyPr>
          <a:lstStyle/>
          <a:p>
            <a:pPr algn="ctr">
              <a:defRPr/>
            </a:pPr>
            <a:r>
              <a:rPr kumimoji="0" lang="ja-JP" altLang="en-US" sz="4800" kern="0" dirty="0">
                <a:solidFill>
                  <a:srgbClr val="FF0000"/>
                </a:solidFill>
                <a:latin typeface="ＤＦ平成明朝体W7" panose="02020709000000000000" pitchFamily="17" charset="-128"/>
                <a:ea typeface="ＤＦ平成明朝体W7" panose="02020709000000000000" pitchFamily="17" charset="-128"/>
              </a:rPr>
              <a:t>引き下げた時の問題点は？</a:t>
            </a:r>
            <a:endParaRPr kumimoji="0" lang="ja-JP" altLang="en-US" sz="5400" kern="0" dirty="0">
              <a:solidFill>
                <a:prstClr val="black"/>
              </a:solidFill>
              <a:latin typeface="ＤＦ平成明朝体W7" panose="02020709000000000000" pitchFamily="17" charset="-128"/>
              <a:ea typeface="ＤＦ平成明朝体W7" panose="02020709000000000000" pitchFamily="17" charset="-128"/>
            </a:endParaRPr>
          </a:p>
        </p:txBody>
      </p:sp>
      <p:sp>
        <p:nvSpPr>
          <p:cNvPr id="2" name="スライド番号プレースホルダー 1">
            <a:extLst>
              <a:ext uri="{FF2B5EF4-FFF2-40B4-BE49-F238E27FC236}">
                <a16:creationId xmlns:a16="http://schemas.microsoft.com/office/drawing/2014/main" id="{EDA1E123-4C44-4F1F-99B2-7484318D2F6B}"/>
              </a:ext>
            </a:extLst>
          </p:cNvPr>
          <p:cNvSpPr>
            <a:spLocks noGrp="1"/>
          </p:cNvSpPr>
          <p:nvPr>
            <p:ph type="sldNum" sz="quarter" idx="12"/>
          </p:nvPr>
        </p:nvSpPr>
        <p:spPr/>
        <p:txBody>
          <a:bodyPr/>
          <a:lstStyle/>
          <a:p>
            <a:fld id="{8AFCF881-5D1D-4116-8D7B-C0CF914E6D11}" type="slidenum">
              <a:rPr kumimoji="1" lang="ja-JP" altLang="en-US" smtClean="0"/>
              <a:pPr/>
              <a:t>6</a:t>
            </a:fld>
            <a:endParaRPr kumimoji="1" lang="ja-JP" altLang="en-US"/>
          </a:p>
        </p:txBody>
      </p:sp>
    </p:spTree>
    <p:extLst>
      <p:ext uri="{BB962C8B-B14F-4D97-AF65-F5344CB8AC3E}">
        <p14:creationId xmlns:p14="http://schemas.microsoft.com/office/powerpoint/2010/main" val="3197382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8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P spid="13" grpId="0" animBg="1"/>
      <p:bldP spid="14" grpId="0" animBg="1"/>
      <p:bldP spid="1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5F1741-D618-47A6-91B4-78673F09C90C}"/>
              </a:ext>
            </a:extLst>
          </p:cNvPr>
          <p:cNvSpPr>
            <a:spLocks noGrp="1"/>
          </p:cNvSpPr>
          <p:nvPr>
            <p:ph type="title"/>
          </p:nvPr>
        </p:nvSpPr>
        <p:spPr>
          <a:xfrm>
            <a:off x="198398" y="139470"/>
            <a:ext cx="9454643" cy="3115326"/>
          </a:xfrm>
        </p:spPr>
        <p:txBody>
          <a:bodyPr>
            <a:normAutofit/>
          </a:bodyPr>
          <a:lstStyle/>
          <a:p>
            <a:r>
              <a:rPr lang="ja-JP" altLang="en-US" sz="6000" b="1" dirty="0">
                <a:solidFill>
                  <a:schemeClr val="bg1"/>
                </a:solidFill>
                <a:latin typeface="ＭＳ Ｐ明朝" panose="02020600040205080304" pitchFamily="18" charset="-128"/>
                <a:ea typeface="ＭＳ Ｐ明朝" panose="02020600040205080304" pitchFamily="18" charset="-128"/>
              </a:rPr>
              <a:t>過去４ヵ年</a:t>
            </a:r>
            <a:r>
              <a:rPr lang="ja-JP" altLang="en-US" sz="4800" b="1" dirty="0">
                <a:solidFill>
                  <a:schemeClr val="bg1"/>
                </a:solidFill>
                <a:latin typeface="ＭＳ Ｐ明朝" panose="02020600040205080304" pitchFamily="18" charset="-128"/>
                <a:ea typeface="ＭＳ Ｐ明朝" panose="02020600040205080304" pitchFamily="18" charset="-128"/>
              </a:rPr>
              <a:t>（</a:t>
            </a:r>
            <a:r>
              <a:rPr lang="en-US" altLang="ja-JP" sz="4800" b="1" dirty="0">
                <a:solidFill>
                  <a:schemeClr val="bg1"/>
                </a:solidFill>
                <a:latin typeface="ＭＳ Ｐ明朝" panose="02020600040205080304" pitchFamily="18" charset="-128"/>
                <a:ea typeface="ＭＳ Ｐ明朝" panose="02020600040205080304" pitchFamily="18" charset="-128"/>
              </a:rPr>
              <a:t>2017</a:t>
            </a:r>
            <a:r>
              <a:rPr lang="ja-JP" altLang="en-US" sz="4800" b="1" dirty="0">
                <a:solidFill>
                  <a:schemeClr val="bg1"/>
                </a:solidFill>
                <a:latin typeface="ＭＳ Ｐ明朝" panose="02020600040205080304" pitchFamily="18" charset="-128"/>
                <a:ea typeface="ＭＳ Ｐ明朝" panose="02020600040205080304" pitchFamily="18" charset="-128"/>
              </a:rPr>
              <a:t>～</a:t>
            </a:r>
            <a:r>
              <a:rPr lang="en-US" altLang="ja-JP" sz="4800" b="1" dirty="0">
                <a:solidFill>
                  <a:schemeClr val="bg1"/>
                </a:solidFill>
                <a:latin typeface="ＭＳ Ｐ明朝" panose="02020600040205080304" pitchFamily="18" charset="-128"/>
                <a:ea typeface="ＭＳ Ｐ明朝" panose="02020600040205080304" pitchFamily="18" charset="-128"/>
              </a:rPr>
              <a:t>2020)</a:t>
            </a:r>
            <a:br>
              <a:rPr lang="en-US" altLang="ja-JP" sz="4800" b="1" dirty="0">
                <a:solidFill>
                  <a:schemeClr val="bg1"/>
                </a:solidFill>
                <a:latin typeface="ＭＳ Ｐ明朝" panose="02020600040205080304" pitchFamily="18" charset="-128"/>
                <a:ea typeface="ＭＳ Ｐ明朝" panose="02020600040205080304" pitchFamily="18" charset="-128"/>
              </a:rPr>
            </a:br>
            <a:r>
              <a:rPr lang="ja-JP" altLang="en-US" sz="6600" b="1" dirty="0">
                <a:solidFill>
                  <a:schemeClr val="bg1"/>
                </a:solidFill>
                <a:latin typeface="ＭＳ Ｐ明朝" panose="02020600040205080304" pitchFamily="18" charset="-128"/>
                <a:ea typeface="ＭＳ Ｐ明朝" panose="02020600040205080304" pitchFamily="18" charset="-128"/>
              </a:rPr>
              <a:t>全国</a:t>
            </a:r>
            <a:r>
              <a:rPr lang="ja-JP" altLang="en-US" sz="4000" b="1" dirty="0">
                <a:solidFill>
                  <a:schemeClr val="bg1"/>
                </a:solidFill>
                <a:latin typeface="ＭＳ Ｐ明朝" panose="02020600040205080304" pitchFamily="18" charset="-128"/>
                <a:ea typeface="ＭＳ Ｐ明朝" panose="02020600040205080304" pitchFamily="18" charset="-128"/>
              </a:rPr>
              <a:t>の消費生活センター等への</a:t>
            </a:r>
            <a:br>
              <a:rPr lang="en-US" altLang="ja-JP" sz="4000" b="1" dirty="0">
                <a:solidFill>
                  <a:schemeClr val="bg1"/>
                </a:solidFill>
                <a:latin typeface="ＭＳ Ｐ明朝" panose="02020600040205080304" pitchFamily="18" charset="-128"/>
                <a:ea typeface="ＭＳ Ｐ明朝" panose="02020600040205080304" pitchFamily="18" charset="-128"/>
              </a:rPr>
            </a:br>
            <a:r>
              <a:rPr lang="ja-JP" altLang="en-US" sz="6600" b="1" dirty="0">
                <a:solidFill>
                  <a:schemeClr val="bg1"/>
                </a:solidFill>
                <a:latin typeface="ＭＳ Ｐ明朝" panose="02020600040205080304" pitchFamily="18" charset="-128"/>
                <a:ea typeface="ＭＳ Ｐ明朝" panose="02020600040205080304" pitchFamily="18" charset="-128"/>
              </a:rPr>
              <a:t>若者</a:t>
            </a:r>
            <a:r>
              <a:rPr lang="ja-JP" altLang="en-US" sz="4400" b="1" dirty="0">
                <a:solidFill>
                  <a:schemeClr val="bg1"/>
                </a:solidFill>
                <a:latin typeface="ＭＳ Ｐ明朝" panose="02020600040205080304" pitchFamily="18" charset="-128"/>
                <a:ea typeface="ＭＳ Ｐ明朝" panose="02020600040205080304" pitchFamily="18" charset="-128"/>
              </a:rPr>
              <a:t>の相談件数</a:t>
            </a:r>
          </a:p>
        </p:txBody>
      </p:sp>
      <p:sp>
        <p:nvSpPr>
          <p:cNvPr id="4" name="タイトル 1">
            <a:extLst>
              <a:ext uri="{FF2B5EF4-FFF2-40B4-BE49-F238E27FC236}">
                <a16:creationId xmlns:a16="http://schemas.microsoft.com/office/drawing/2014/main" id="{26CFBEA0-CD17-4B34-A30F-A188B9CDA6C3}"/>
              </a:ext>
            </a:extLst>
          </p:cNvPr>
          <p:cNvSpPr txBox="1">
            <a:spLocks/>
          </p:cNvSpPr>
          <p:nvPr/>
        </p:nvSpPr>
        <p:spPr>
          <a:xfrm>
            <a:off x="198398" y="2780928"/>
            <a:ext cx="7560840" cy="18962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4800" b="1" dirty="0">
                <a:solidFill>
                  <a:prstClr val="white"/>
                </a:solidFill>
                <a:latin typeface="ＭＳ Ｐ明朝" panose="02020600040205080304" pitchFamily="18" charset="-128"/>
                <a:ea typeface="ＭＳ Ｐ明朝" panose="02020600040205080304" pitchFamily="18" charset="-128"/>
              </a:rPr>
              <a:t>『20</a:t>
            </a:r>
            <a:r>
              <a:rPr lang="ja-JP" altLang="en-US" sz="4800" b="1" dirty="0">
                <a:solidFill>
                  <a:prstClr val="white"/>
                </a:solidFill>
                <a:latin typeface="ＭＳ Ｐ明朝" panose="02020600040205080304" pitchFamily="18" charset="-128"/>
                <a:ea typeface="ＭＳ Ｐ明朝" panose="02020600040205080304" pitchFamily="18" charset="-128"/>
              </a:rPr>
              <a:t>～</a:t>
            </a:r>
            <a:r>
              <a:rPr lang="en-US" altLang="ja-JP" sz="4800" b="1" dirty="0">
                <a:solidFill>
                  <a:prstClr val="white"/>
                </a:solidFill>
                <a:latin typeface="ＭＳ Ｐ明朝" panose="02020600040205080304" pitchFamily="18" charset="-128"/>
                <a:ea typeface="ＭＳ Ｐ明朝" panose="02020600040205080304" pitchFamily="18" charset="-128"/>
              </a:rPr>
              <a:t>24</a:t>
            </a:r>
            <a:r>
              <a:rPr lang="ja-JP" altLang="en-US" sz="4800" b="1" dirty="0">
                <a:solidFill>
                  <a:prstClr val="white"/>
                </a:solidFill>
                <a:latin typeface="ＭＳ Ｐ明朝" panose="02020600040205080304" pitchFamily="18" charset="-128"/>
                <a:ea typeface="ＭＳ Ｐ明朝" panose="02020600040205080304" pitchFamily="18" charset="-128"/>
              </a:rPr>
              <a:t>歳</a:t>
            </a:r>
            <a:r>
              <a:rPr lang="en-US" altLang="ja-JP" sz="4800" b="1" dirty="0">
                <a:solidFill>
                  <a:prstClr val="white"/>
                </a:solidFill>
                <a:latin typeface="ＭＳ Ｐ明朝" panose="02020600040205080304" pitchFamily="18" charset="-128"/>
                <a:ea typeface="ＭＳ Ｐ明朝" panose="02020600040205080304" pitchFamily="18" charset="-128"/>
              </a:rPr>
              <a:t>』</a:t>
            </a:r>
            <a:r>
              <a:rPr lang="ja-JP" altLang="en-US" sz="4800" b="1" dirty="0">
                <a:solidFill>
                  <a:prstClr val="white"/>
                </a:solidFill>
                <a:latin typeface="ＭＳ Ｐ明朝" panose="02020600040205080304" pitchFamily="18" charset="-128"/>
                <a:ea typeface="ＭＳ Ｐ明朝" panose="02020600040205080304" pitchFamily="18" charset="-128"/>
              </a:rPr>
              <a:t>の平均は</a:t>
            </a:r>
            <a:br>
              <a:rPr lang="en-US" altLang="ja-JP" sz="4800" b="1" dirty="0">
                <a:solidFill>
                  <a:prstClr val="white"/>
                </a:solidFill>
                <a:latin typeface="ＭＳ Ｐ明朝" panose="02020600040205080304" pitchFamily="18" charset="-128"/>
                <a:ea typeface="ＭＳ Ｐ明朝" panose="02020600040205080304" pitchFamily="18" charset="-128"/>
              </a:rPr>
            </a:br>
            <a:r>
              <a:rPr lang="en-US" altLang="ja-JP" sz="4800" b="1" dirty="0">
                <a:solidFill>
                  <a:prstClr val="white"/>
                </a:solidFill>
                <a:latin typeface="ＭＳ Ｐ明朝" panose="02020600040205080304" pitchFamily="18" charset="-128"/>
                <a:ea typeface="ＭＳ Ｐ明朝" panose="02020600040205080304" pitchFamily="18" charset="-128"/>
              </a:rPr>
              <a:t>『18</a:t>
            </a:r>
            <a:r>
              <a:rPr lang="ja-JP" altLang="en-US" sz="4800" b="1" dirty="0">
                <a:solidFill>
                  <a:prstClr val="white"/>
                </a:solidFill>
                <a:latin typeface="ＭＳ Ｐ明朝" panose="02020600040205080304" pitchFamily="18" charset="-128"/>
                <a:ea typeface="ＭＳ Ｐ明朝" panose="02020600040205080304" pitchFamily="18" charset="-128"/>
              </a:rPr>
              <a:t>･</a:t>
            </a:r>
            <a:r>
              <a:rPr lang="en-US" altLang="ja-JP" sz="4800" b="1" dirty="0">
                <a:solidFill>
                  <a:prstClr val="white"/>
                </a:solidFill>
                <a:latin typeface="ＭＳ Ｐ明朝" panose="02020600040205080304" pitchFamily="18" charset="-128"/>
                <a:ea typeface="ＭＳ Ｐ明朝" panose="02020600040205080304" pitchFamily="18" charset="-128"/>
              </a:rPr>
              <a:t>19</a:t>
            </a:r>
            <a:r>
              <a:rPr lang="ja-JP" altLang="en-US" sz="4800" b="1" dirty="0">
                <a:solidFill>
                  <a:prstClr val="white"/>
                </a:solidFill>
                <a:latin typeface="ＭＳ Ｐ明朝" panose="02020600040205080304" pitchFamily="18" charset="-128"/>
                <a:ea typeface="ＭＳ Ｐ明朝" panose="02020600040205080304" pitchFamily="18" charset="-128"/>
              </a:rPr>
              <a:t>歳</a:t>
            </a:r>
            <a:r>
              <a:rPr lang="en-US" altLang="ja-JP" sz="4800" b="1" dirty="0">
                <a:solidFill>
                  <a:prstClr val="white"/>
                </a:solidFill>
                <a:latin typeface="ＭＳ Ｐ明朝" panose="02020600040205080304" pitchFamily="18" charset="-128"/>
                <a:ea typeface="ＭＳ Ｐ明朝" panose="02020600040205080304" pitchFamily="18" charset="-128"/>
              </a:rPr>
              <a:t>』</a:t>
            </a:r>
            <a:r>
              <a:rPr lang="ja-JP" altLang="en-US" sz="4800" b="1" dirty="0">
                <a:solidFill>
                  <a:prstClr val="white"/>
                </a:solidFill>
                <a:latin typeface="ＭＳ Ｐ明朝" panose="02020600040205080304" pitchFamily="18" charset="-128"/>
                <a:ea typeface="ＭＳ Ｐ明朝" panose="02020600040205080304" pitchFamily="18" charset="-128"/>
              </a:rPr>
              <a:t>の平均の</a:t>
            </a:r>
          </a:p>
        </p:txBody>
      </p:sp>
      <p:sp>
        <p:nvSpPr>
          <p:cNvPr id="6" name="タイトル 1">
            <a:extLst>
              <a:ext uri="{FF2B5EF4-FFF2-40B4-BE49-F238E27FC236}">
                <a16:creationId xmlns:a16="http://schemas.microsoft.com/office/drawing/2014/main" id="{174CB862-37CA-4CB8-8123-A142D5248049}"/>
              </a:ext>
            </a:extLst>
          </p:cNvPr>
          <p:cNvSpPr txBox="1">
            <a:spLocks/>
          </p:cNvSpPr>
          <p:nvPr/>
        </p:nvSpPr>
        <p:spPr>
          <a:xfrm>
            <a:off x="4151784" y="5509224"/>
            <a:ext cx="1325094" cy="116101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ja-JP" altLang="en-US" sz="8000" b="1" dirty="0">
                <a:solidFill>
                  <a:prstClr val="white"/>
                </a:solidFill>
                <a:latin typeface="ＭＳ Ｐ明朝" panose="02020600040205080304" pitchFamily="18" charset="-128"/>
                <a:ea typeface="ＭＳ Ｐ明朝" panose="02020600040205080304" pitchFamily="18" charset="-128"/>
              </a:rPr>
              <a:t>倍</a:t>
            </a:r>
          </a:p>
        </p:txBody>
      </p:sp>
      <p:sp>
        <p:nvSpPr>
          <p:cNvPr id="7" name="タイトル 1">
            <a:extLst>
              <a:ext uri="{FF2B5EF4-FFF2-40B4-BE49-F238E27FC236}">
                <a16:creationId xmlns:a16="http://schemas.microsoft.com/office/drawing/2014/main" id="{332A1533-D57D-43A0-898E-4988E27A1D32}"/>
              </a:ext>
            </a:extLst>
          </p:cNvPr>
          <p:cNvSpPr txBox="1">
            <a:spLocks/>
          </p:cNvSpPr>
          <p:nvPr/>
        </p:nvSpPr>
        <p:spPr>
          <a:xfrm>
            <a:off x="-24680" y="4933839"/>
            <a:ext cx="4464496" cy="151216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en-US" altLang="ja-JP" sz="18000" b="1" dirty="0">
                <a:solidFill>
                  <a:srgbClr val="FF0000"/>
                </a:solidFill>
                <a:latin typeface="ＭＳ Ｐ明朝" panose="02020600040205080304" pitchFamily="18" charset="-128"/>
                <a:ea typeface="ＭＳ Ｐ明朝" panose="02020600040205080304" pitchFamily="18" charset="-128"/>
              </a:rPr>
              <a:t>1.71</a:t>
            </a:r>
            <a:endParaRPr lang="ja-JP" altLang="en-US" sz="18000" b="1" dirty="0">
              <a:solidFill>
                <a:srgbClr val="FF0000"/>
              </a:solidFill>
              <a:latin typeface="ＭＳ Ｐ明朝" panose="02020600040205080304" pitchFamily="18" charset="-128"/>
              <a:ea typeface="ＭＳ Ｐ明朝" panose="02020600040205080304" pitchFamily="18" charset="-128"/>
            </a:endParaRPr>
          </a:p>
        </p:txBody>
      </p:sp>
      <p:pic>
        <p:nvPicPr>
          <p:cNvPr id="11" name="図 10">
            <a:extLst>
              <a:ext uri="{FF2B5EF4-FFF2-40B4-BE49-F238E27FC236}">
                <a16:creationId xmlns:a16="http://schemas.microsoft.com/office/drawing/2014/main" id="{338C314A-3993-4DC0-A996-3770D0993B96}"/>
              </a:ext>
            </a:extLst>
          </p:cNvPr>
          <p:cNvPicPr>
            <a:picLocks noChangeAspect="1"/>
          </p:cNvPicPr>
          <p:nvPr/>
        </p:nvPicPr>
        <p:blipFill>
          <a:blip r:embed="rId3"/>
          <a:stretch>
            <a:fillRect/>
          </a:stretch>
        </p:blipFill>
        <p:spPr>
          <a:xfrm>
            <a:off x="6002388" y="3090948"/>
            <a:ext cx="4974494" cy="3175039"/>
          </a:xfrm>
          <a:prstGeom prst="rect">
            <a:avLst/>
          </a:prstGeom>
        </p:spPr>
      </p:pic>
      <p:sp>
        <p:nvSpPr>
          <p:cNvPr id="12" name="四角形: 角を丸くする 11">
            <a:extLst>
              <a:ext uri="{FF2B5EF4-FFF2-40B4-BE49-F238E27FC236}">
                <a16:creationId xmlns:a16="http://schemas.microsoft.com/office/drawing/2014/main" id="{C16F8F51-42E7-423D-A383-9998C066685E}"/>
              </a:ext>
            </a:extLst>
          </p:cNvPr>
          <p:cNvSpPr/>
          <p:nvPr/>
        </p:nvSpPr>
        <p:spPr>
          <a:xfrm>
            <a:off x="9120336" y="3388702"/>
            <a:ext cx="1512168" cy="2664296"/>
          </a:xfrm>
          <a:prstGeom prst="roundRect">
            <a:avLst>
              <a:gd name="adj" fmla="val 726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ja-JP" altLang="en-US" sz="4400" b="1" spc="-3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ＤＦ特太ゴシック体" pitchFamily="1" charset="-128"/>
            </a:endParaRPr>
          </a:p>
        </p:txBody>
      </p:sp>
      <p:sp>
        <p:nvSpPr>
          <p:cNvPr id="13" name="四角形: 角を丸くする 12">
            <a:extLst>
              <a:ext uri="{FF2B5EF4-FFF2-40B4-BE49-F238E27FC236}">
                <a16:creationId xmlns:a16="http://schemas.microsoft.com/office/drawing/2014/main" id="{2C98D8E0-EB97-4D7D-AFAD-9A0426B0D723}"/>
              </a:ext>
            </a:extLst>
          </p:cNvPr>
          <p:cNvSpPr/>
          <p:nvPr/>
        </p:nvSpPr>
        <p:spPr>
          <a:xfrm>
            <a:off x="5879976" y="6399893"/>
            <a:ext cx="5508612" cy="396248"/>
          </a:xfrm>
          <a:prstGeom prst="roundRect">
            <a:avLst/>
          </a:prstGeom>
          <a:solidFill>
            <a:sysClr val="window" lastClr="FFFFFF"/>
          </a:solidFill>
          <a:ln w="12700" cap="flat" cmpd="sng" algn="ctr">
            <a:solidFill>
              <a:sysClr val="window" lastClr="FFFFFF"/>
            </a:solidFill>
            <a:prstDash val="solid"/>
            <a:miter lim="800000"/>
          </a:ln>
          <a:effectLst>
            <a:innerShdw blurRad="114300">
              <a:prstClr val="black"/>
            </a:innerShdw>
          </a:effectLst>
        </p:spPr>
        <p:txBody>
          <a:bodyPr lIns="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独立行政法人国民生活センター</a:t>
            </a:r>
            <a:r>
              <a:rPr kumimoji="0" lang="en-US" altLang="ja-JP" sz="105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狙われる！？</a:t>
            </a:r>
            <a:r>
              <a:rPr kumimoji="0" lang="en-US" altLang="ja-JP" sz="1050" kern="0" dirty="0">
                <a:solidFill>
                  <a:prstClr val="black"/>
                </a:solidFill>
                <a:latin typeface="ＤＨＰ平成明朝体W7" panose="02020700000000000000" pitchFamily="18" charset="-128"/>
                <a:ea typeface="ＤＨＰ平成明朝体W7" panose="02020700000000000000" pitchFamily="18" charset="-128"/>
              </a:rPr>
              <a:t>18</a:t>
            </a: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歳・</a:t>
            </a:r>
            <a:r>
              <a:rPr kumimoji="0" lang="en-US" altLang="ja-JP" sz="1050" kern="0" dirty="0">
                <a:solidFill>
                  <a:prstClr val="black"/>
                </a:solidFill>
                <a:latin typeface="ＤＨＰ平成明朝体W7" panose="02020700000000000000" pitchFamily="18" charset="-128"/>
                <a:ea typeface="ＤＨＰ平成明朝体W7" panose="02020700000000000000" pitchFamily="18" charset="-128"/>
              </a:rPr>
              <a:t>19</a:t>
            </a: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歳「金（かね）」と「美（び）」の</a:t>
            </a:r>
            <a:endParaRPr kumimoji="0" lang="en-US" altLang="ja-JP" sz="1050" kern="0" dirty="0">
              <a:solidFill>
                <a:prstClr val="black"/>
              </a:solidFill>
              <a:latin typeface="ＤＨＰ平成明朝体W7" panose="02020700000000000000" pitchFamily="18" charset="-128"/>
              <a:ea typeface="ＤＨＰ平成明朝体W7" panose="02020700000000000000"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kern="0" dirty="0">
                <a:solidFill>
                  <a:prstClr val="black"/>
                </a:solidFill>
                <a:latin typeface="ＤＨＰ平成明朝体W7" panose="02020700000000000000" pitchFamily="18" charset="-128"/>
                <a:ea typeface="ＤＨＰ平成明朝体W7" panose="02020700000000000000" pitchFamily="18" charset="-128"/>
              </a:rPr>
              <a:t>消費者トラブルに気をつけて！</a:t>
            </a:r>
            <a:r>
              <a:rPr kumimoji="0" lang="en-US" altLang="ja-JP" sz="1050" kern="0" dirty="0">
                <a:solidFill>
                  <a:prstClr val="black"/>
                </a:solidFill>
                <a:latin typeface="ＤＨＰ平成明朝体W7" panose="02020700000000000000" pitchFamily="18" charset="-128"/>
                <a:ea typeface="ＤＨＰ平成明朝体W7" panose="02020700000000000000" pitchFamily="18" charset="-128"/>
              </a:rPr>
              <a:t>』</a:t>
            </a:r>
            <a:r>
              <a:rPr kumimoji="0" lang="en-US" altLang="ja-JP" sz="105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105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令和３年４月８日</a:t>
            </a:r>
            <a:r>
              <a:rPr kumimoji="0" lang="en-US" altLang="ja-JP" sz="105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a:t>
            </a:r>
            <a:r>
              <a:rPr kumimoji="0" lang="ja-JP" altLang="en-US" sz="1050" b="0" i="0" u="none" strike="noStrike" kern="0" cap="none" spc="0" normalizeH="0" baseline="0" noProof="0" dirty="0">
                <a:ln>
                  <a:noFill/>
                </a:ln>
                <a:solidFill>
                  <a:prstClr val="black"/>
                </a:solidFill>
                <a:effectLst/>
                <a:uLnTx/>
                <a:uFillTx/>
                <a:latin typeface="ＤＨＰ平成明朝体W7" panose="02020700000000000000" pitchFamily="18" charset="-128"/>
                <a:ea typeface="ＤＨＰ平成明朝体W7" panose="02020700000000000000" pitchFamily="18" charset="-128"/>
                <a:cs typeface="+mn-cs"/>
              </a:rPr>
              <a:t>より引用</a:t>
            </a:r>
          </a:p>
        </p:txBody>
      </p:sp>
      <p:sp>
        <p:nvSpPr>
          <p:cNvPr id="3" name="スライド番号プレースホルダー 2">
            <a:extLst>
              <a:ext uri="{FF2B5EF4-FFF2-40B4-BE49-F238E27FC236}">
                <a16:creationId xmlns:a16="http://schemas.microsoft.com/office/drawing/2014/main" id="{9EAC2B83-FBED-4921-98B0-B480594B0F81}"/>
              </a:ext>
            </a:extLst>
          </p:cNvPr>
          <p:cNvSpPr>
            <a:spLocks noGrp="1"/>
          </p:cNvSpPr>
          <p:nvPr>
            <p:ph type="sldNum" sz="quarter" idx="12"/>
          </p:nvPr>
        </p:nvSpPr>
        <p:spPr/>
        <p:txBody>
          <a:bodyPr/>
          <a:lstStyle/>
          <a:p>
            <a:fld id="{A5870C6A-A9FA-46D0-8325-72B81E8CBEA0}" type="slidenum">
              <a:rPr kumimoji="1" lang="ja-JP" altLang="en-US" smtClean="0"/>
              <a:pPr/>
              <a:t>7</a:t>
            </a:fld>
            <a:endParaRPr kumimoji="1" lang="ja-JP" altLang="en-US"/>
          </a:p>
        </p:txBody>
      </p:sp>
    </p:spTree>
    <p:extLst>
      <p:ext uri="{BB962C8B-B14F-4D97-AF65-F5344CB8AC3E}">
        <p14:creationId xmlns:p14="http://schemas.microsoft.com/office/powerpoint/2010/main" val="176226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7A20054-13C0-45C1-A1B7-1AD583986F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469" y="5711068"/>
            <a:ext cx="1584176" cy="1234931"/>
          </a:xfrm>
          <a:prstGeom prst="rect">
            <a:avLst/>
          </a:prstGeom>
          <a:noFill/>
          <a:ln>
            <a:noFill/>
          </a:ln>
        </p:spPr>
      </p:pic>
      <p:pic>
        <p:nvPicPr>
          <p:cNvPr id="11" name="図 10">
            <a:extLst>
              <a:ext uri="{FF2B5EF4-FFF2-40B4-BE49-F238E27FC236}">
                <a16:creationId xmlns:a16="http://schemas.microsoft.com/office/drawing/2014/main" id="{4E8DD7D3-AEB2-483E-A46F-F2DC90C5489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2639" y="5004601"/>
            <a:ext cx="1209330" cy="916093"/>
          </a:xfrm>
          <a:prstGeom prst="rect">
            <a:avLst/>
          </a:prstGeom>
          <a:noFill/>
          <a:ln>
            <a:noFill/>
          </a:ln>
        </p:spPr>
      </p:pic>
      <p:pic>
        <p:nvPicPr>
          <p:cNvPr id="13" name="図 12">
            <a:extLst>
              <a:ext uri="{FF2B5EF4-FFF2-40B4-BE49-F238E27FC236}">
                <a16:creationId xmlns:a16="http://schemas.microsoft.com/office/drawing/2014/main" id="{1459AADB-1D65-4240-9EBB-BC0E00E4F68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9171" y="5877246"/>
            <a:ext cx="890091" cy="580721"/>
          </a:xfrm>
          <a:prstGeom prst="rect">
            <a:avLst/>
          </a:prstGeom>
          <a:noFill/>
          <a:ln>
            <a:noFill/>
          </a:ln>
        </p:spPr>
      </p:pic>
      <p:pic>
        <p:nvPicPr>
          <p:cNvPr id="14" name="図 13">
            <a:extLst>
              <a:ext uri="{FF2B5EF4-FFF2-40B4-BE49-F238E27FC236}">
                <a16:creationId xmlns:a16="http://schemas.microsoft.com/office/drawing/2014/main" id="{836E75F8-204D-45BD-9F16-B6BBB8BDEAF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4126" y="6047243"/>
            <a:ext cx="890091" cy="562582"/>
          </a:xfrm>
          <a:prstGeom prst="rect">
            <a:avLst/>
          </a:prstGeom>
          <a:noFill/>
          <a:ln>
            <a:noFill/>
          </a:ln>
        </p:spPr>
      </p:pic>
      <p:pic>
        <p:nvPicPr>
          <p:cNvPr id="15" name="図 14">
            <a:extLst>
              <a:ext uri="{FF2B5EF4-FFF2-40B4-BE49-F238E27FC236}">
                <a16:creationId xmlns:a16="http://schemas.microsoft.com/office/drawing/2014/main" id="{6C5F55AF-0192-43C6-A141-3263EB70D13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2546" y="6247513"/>
            <a:ext cx="890091" cy="562583"/>
          </a:xfrm>
          <a:prstGeom prst="rect">
            <a:avLst/>
          </a:prstGeom>
          <a:noFill/>
          <a:ln>
            <a:noFill/>
          </a:ln>
        </p:spPr>
      </p:pic>
      <p:sp>
        <p:nvSpPr>
          <p:cNvPr id="16" name="角丸四角形 21">
            <a:extLst>
              <a:ext uri="{FF2B5EF4-FFF2-40B4-BE49-F238E27FC236}">
                <a16:creationId xmlns:a16="http://schemas.microsoft.com/office/drawing/2014/main" id="{FA4FA4A2-6ACD-4B90-A114-F51241EDBB2A}"/>
              </a:ext>
            </a:extLst>
          </p:cNvPr>
          <p:cNvSpPr/>
          <p:nvPr/>
        </p:nvSpPr>
        <p:spPr>
          <a:xfrm>
            <a:off x="41451" y="97536"/>
            <a:ext cx="8105045" cy="3376815"/>
          </a:xfrm>
          <a:prstGeom prst="roundRect">
            <a:avLst>
              <a:gd name="adj" fmla="val 7521"/>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defRPr/>
            </a:pPr>
            <a:r>
              <a:rPr lang="ja-JP" altLang="en-US" sz="6000" dirty="0">
                <a:solidFill>
                  <a:srgbClr val="FF0000"/>
                </a:solidFill>
                <a:latin typeface="ＤＦ平成明朝体W7" panose="02020709000000000000" pitchFamily="17" charset="-128"/>
                <a:ea typeface="ＤＦ平成明朝体W7" panose="02020709000000000000" pitchFamily="17" charset="-128"/>
              </a:rPr>
              <a:t>成年</a:t>
            </a:r>
            <a:r>
              <a:rPr lang="ja-JP" altLang="en-US" sz="3600" dirty="0">
                <a:solidFill>
                  <a:prstClr val="black"/>
                </a:solidFill>
                <a:latin typeface="ＤＦ平成明朝体W7" panose="02020709000000000000" pitchFamily="17" charset="-128"/>
                <a:ea typeface="ＤＦ平成明朝体W7" panose="02020709000000000000" pitchFamily="17" charset="-128"/>
              </a:rPr>
              <a:t>になると</a:t>
            </a:r>
            <a:r>
              <a:rPr lang="ja-JP" altLang="en-US" sz="4000" dirty="0">
                <a:solidFill>
                  <a:prstClr val="black"/>
                </a:solidFill>
                <a:latin typeface="ＤＦ平成明朝体W7" panose="02020709000000000000" pitchFamily="17" charset="-128"/>
                <a:ea typeface="ＤＦ平成明朝体W7" panose="02020709000000000000" pitchFamily="17" charset="-128"/>
              </a:rPr>
              <a:t>法定代理人</a:t>
            </a:r>
            <a:r>
              <a:rPr lang="en-US" altLang="ja-JP" sz="3200" dirty="0">
                <a:solidFill>
                  <a:prstClr val="black"/>
                </a:solidFill>
                <a:latin typeface="ＤＦ平成明朝体W7" panose="02020709000000000000" pitchFamily="17" charset="-128"/>
                <a:ea typeface="ＤＦ平成明朝体W7" panose="02020709000000000000" pitchFamily="17" charset="-128"/>
              </a:rPr>
              <a:t>(</a:t>
            </a:r>
            <a:r>
              <a:rPr lang="ja-JP" altLang="en-US" sz="3200" dirty="0">
                <a:solidFill>
                  <a:prstClr val="black"/>
                </a:solidFill>
                <a:latin typeface="ＤＦ平成明朝体W7" panose="02020709000000000000" pitchFamily="17" charset="-128"/>
                <a:ea typeface="ＤＦ平成明朝体W7" panose="02020709000000000000" pitchFamily="17" charset="-128"/>
              </a:rPr>
              <a:t>保護者等</a:t>
            </a:r>
            <a:r>
              <a:rPr lang="en-US" altLang="ja-JP" sz="3200" dirty="0">
                <a:solidFill>
                  <a:prstClr val="black"/>
                </a:solidFill>
                <a:latin typeface="ＤＦ平成明朝体W7" panose="02020709000000000000" pitchFamily="17" charset="-128"/>
                <a:ea typeface="ＤＦ平成明朝体W7" panose="02020709000000000000" pitchFamily="17" charset="-128"/>
              </a:rPr>
              <a:t>)</a:t>
            </a:r>
          </a:p>
          <a:p>
            <a:pPr>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の同意がなくても</a:t>
            </a:r>
            <a:endParaRPr lang="en-US" altLang="ja-JP" sz="40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6000" dirty="0">
                <a:solidFill>
                  <a:prstClr val="black"/>
                </a:solidFill>
                <a:latin typeface="ＤＦ平成明朝体W7" panose="02020709000000000000" pitchFamily="17" charset="-128"/>
                <a:ea typeface="ＤＦ平成明朝体W7" panose="02020709000000000000" pitchFamily="17" charset="-128"/>
              </a:rPr>
              <a:t>様々</a:t>
            </a:r>
            <a:r>
              <a:rPr lang="ja-JP" altLang="en-US" sz="4000" dirty="0">
                <a:solidFill>
                  <a:prstClr val="black"/>
                </a:solidFill>
                <a:latin typeface="ＤＦ平成明朝体W7" panose="02020709000000000000" pitchFamily="17" charset="-128"/>
                <a:ea typeface="ＤＦ平成明朝体W7" panose="02020709000000000000" pitchFamily="17" charset="-128"/>
              </a:rPr>
              <a:t>な</a:t>
            </a:r>
            <a:r>
              <a:rPr lang="ja-JP" altLang="en-US" sz="6000" dirty="0">
                <a:solidFill>
                  <a:srgbClr val="FF0000"/>
                </a:solidFill>
                <a:latin typeface="ＤＦ平成明朝体W7" panose="02020709000000000000" pitchFamily="17" charset="-128"/>
                <a:ea typeface="ＤＦ平成明朝体W7" panose="02020709000000000000" pitchFamily="17" charset="-128"/>
              </a:rPr>
              <a:t>契約</a:t>
            </a:r>
            <a:r>
              <a:rPr lang="ja-JP" altLang="en-US" sz="4000" dirty="0">
                <a:solidFill>
                  <a:prstClr val="black"/>
                </a:solidFill>
                <a:latin typeface="ＤＦ平成明朝体W7" panose="02020709000000000000" pitchFamily="17" charset="-128"/>
                <a:ea typeface="ＤＦ平成明朝体W7" panose="02020709000000000000" pitchFamily="17" charset="-128"/>
              </a:rPr>
              <a:t>が</a:t>
            </a:r>
            <a:r>
              <a:rPr lang="ja-JP" altLang="en-US" sz="6000" dirty="0">
                <a:solidFill>
                  <a:srgbClr val="FF0000"/>
                </a:solidFill>
                <a:latin typeface="ＤＦ平成明朝体W7" panose="02020709000000000000" pitchFamily="17" charset="-128"/>
                <a:ea typeface="ＤＦ平成明朝体W7" panose="02020709000000000000" pitchFamily="17" charset="-128"/>
              </a:rPr>
              <a:t>ひとり</a:t>
            </a:r>
            <a:r>
              <a:rPr lang="ja-JP" altLang="en-US" sz="4000" dirty="0">
                <a:solidFill>
                  <a:prstClr val="black"/>
                </a:solidFill>
                <a:latin typeface="ＤＦ平成明朝体W7" panose="02020709000000000000" pitchFamily="17" charset="-128"/>
                <a:ea typeface="ＤＦ平成明朝体W7" panose="02020709000000000000" pitchFamily="17" charset="-128"/>
              </a:rPr>
              <a:t>で</a:t>
            </a:r>
            <a:endParaRPr lang="en-US" altLang="ja-JP" sz="4000" dirty="0">
              <a:solidFill>
                <a:prstClr val="black"/>
              </a:solidFill>
              <a:latin typeface="ＤＦ平成明朝体W7" panose="02020709000000000000" pitchFamily="17" charset="-128"/>
              <a:ea typeface="ＤＦ平成明朝体W7" panose="02020709000000000000" pitchFamily="17" charset="-128"/>
            </a:endParaRPr>
          </a:p>
          <a:p>
            <a:pPr>
              <a:defRPr/>
            </a:pPr>
            <a:r>
              <a:rPr lang="ja-JP" altLang="en-US" sz="4000" dirty="0">
                <a:solidFill>
                  <a:prstClr val="black"/>
                </a:solidFill>
                <a:latin typeface="ＤＦ平成明朝体W7" panose="02020709000000000000" pitchFamily="17" charset="-128"/>
                <a:ea typeface="ＤＦ平成明朝体W7" panose="02020709000000000000" pitchFamily="17" charset="-128"/>
              </a:rPr>
              <a:t>できるようになります</a:t>
            </a:r>
          </a:p>
        </p:txBody>
      </p:sp>
      <p:sp>
        <p:nvSpPr>
          <p:cNvPr id="17" name="思考の吹き出し: 雲形 16">
            <a:extLst>
              <a:ext uri="{FF2B5EF4-FFF2-40B4-BE49-F238E27FC236}">
                <a16:creationId xmlns:a16="http://schemas.microsoft.com/office/drawing/2014/main" id="{F89D62DC-7CC9-4051-80E2-23E9AD26561C}"/>
              </a:ext>
            </a:extLst>
          </p:cNvPr>
          <p:cNvSpPr/>
          <p:nvPr/>
        </p:nvSpPr>
        <p:spPr>
          <a:xfrm>
            <a:off x="5640199" y="2605809"/>
            <a:ext cx="2775863" cy="925794"/>
          </a:xfrm>
          <a:prstGeom prst="cloudCallout">
            <a:avLst>
              <a:gd name="adj1" fmla="val -70859"/>
              <a:gd name="adj2" fmla="val 39301"/>
            </a:avLst>
          </a:prstGeom>
          <a:solidFill>
            <a:srgbClr val="0033CC"/>
          </a:solidFill>
          <a:ln w="12700" cap="flat" cmpd="sng" algn="ctr">
            <a:noFill/>
            <a:prstDash val="solid"/>
            <a:miter lim="800000"/>
          </a:ln>
          <a:effectLst/>
        </p:spPr>
        <p:txBody>
          <a:bodyPr wrap="none" lIns="0" tIns="0" rIns="0" bIns="0"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3600" b="1" kern="0" dirty="0">
                <a:solidFill>
                  <a:sysClr val="window" lastClr="FFFFFF"/>
                </a:solidFill>
                <a:latin typeface="ＤＦ平成明朝体W7" panose="02020709000000000000" pitchFamily="17" charset="-128"/>
                <a:ea typeface="ＤＦ平成明朝体W7" panose="02020709000000000000" pitchFamily="17" charset="-128"/>
              </a:rPr>
              <a:t>たとえば</a:t>
            </a:r>
            <a:r>
              <a:rPr lang="en-US" altLang="ja-JP" sz="3600" b="1" kern="0" dirty="0">
                <a:solidFill>
                  <a:sysClr val="window" lastClr="FFFFFF"/>
                </a:solidFill>
                <a:latin typeface="ＤＦ平成明朝体W7" panose="02020709000000000000" pitchFamily="17" charset="-128"/>
                <a:ea typeface="ＤＦ平成明朝体W7" panose="02020709000000000000" pitchFamily="17" charset="-128"/>
              </a:rPr>
              <a:t>…</a:t>
            </a:r>
            <a:endParaRPr lang="ja-JP" altLang="en-US" sz="3600" b="1" kern="0" dirty="0">
              <a:solidFill>
                <a:sysClr val="window" lastClr="FFFFFF"/>
              </a:solidFill>
              <a:latin typeface="ＤＦ平成明朝体W7" panose="02020709000000000000" pitchFamily="17" charset="-128"/>
              <a:ea typeface="ＤＦ平成明朝体W7" panose="02020709000000000000" pitchFamily="17" charset="-128"/>
            </a:endParaRPr>
          </a:p>
        </p:txBody>
      </p:sp>
      <p:sp>
        <p:nvSpPr>
          <p:cNvPr id="18" name="テキスト ボックス 17">
            <a:extLst>
              <a:ext uri="{FF2B5EF4-FFF2-40B4-BE49-F238E27FC236}">
                <a16:creationId xmlns:a16="http://schemas.microsoft.com/office/drawing/2014/main" id="{1087EEB1-E678-4B57-9D7D-820D64141434}"/>
              </a:ext>
            </a:extLst>
          </p:cNvPr>
          <p:cNvSpPr txBox="1"/>
          <p:nvPr/>
        </p:nvSpPr>
        <p:spPr>
          <a:xfrm>
            <a:off x="261004" y="3682306"/>
            <a:ext cx="4610860" cy="593141"/>
          </a:xfrm>
          <a:prstGeom prst="rect">
            <a:avLst/>
          </a:prstGeom>
          <a:solidFill>
            <a:sysClr val="window" lastClr="FFFFFF"/>
          </a:solidFill>
          <a:effectLst>
            <a:glow rad="127000">
              <a:srgbClr val="FF0000"/>
            </a:glow>
          </a:effectLst>
        </p:spPr>
        <p:txBody>
          <a:bodyPr wrap="square" rtlCol="0" anchor="ctr" anchorCtr="1">
            <a:noAutofit/>
          </a:bodyPr>
          <a:lstStyle/>
          <a:p>
            <a:pPr>
              <a:defRPr/>
            </a:pP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携帯電話を契約する</a:t>
            </a:r>
            <a:endParaRPr kumimoji="0" lang="en-US" altLang="ja-JP" sz="360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19" name="テキスト ボックス 18">
            <a:extLst>
              <a:ext uri="{FF2B5EF4-FFF2-40B4-BE49-F238E27FC236}">
                <a16:creationId xmlns:a16="http://schemas.microsoft.com/office/drawing/2014/main" id="{F8A03B04-AA6E-4FEE-A4A9-E7FD841F911C}"/>
              </a:ext>
            </a:extLst>
          </p:cNvPr>
          <p:cNvSpPr txBox="1"/>
          <p:nvPr/>
        </p:nvSpPr>
        <p:spPr>
          <a:xfrm>
            <a:off x="261004" y="4473151"/>
            <a:ext cx="5739745" cy="641077"/>
          </a:xfrm>
          <a:prstGeom prst="rect">
            <a:avLst/>
          </a:prstGeom>
          <a:solidFill>
            <a:sysClr val="window" lastClr="FFFFFF"/>
          </a:solidFill>
          <a:effectLst>
            <a:glow rad="127000">
              <a:srgbClr val="FF0000"/>
            </a:glow>
          </a:effectLst>
        </p:spPr>
        <p:txBody>
          <a:bodyPr wrap="square" rtlCol="0" anchor="ctr" anchorCtr="1">
            <a:noAutofit/>
          </a:bodyPr>
          <a:lstStyle/>
          <a:p>
            <a:pPr>
              <a:defRPr/>
            </a:pP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一人暮らしの部屋を借りる</a:t>
            </a:r>
            <a:endParaRPr kumimoji="0" lang="en-US" altLang="ja-JP" sz="360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20" name="テキスト ボックス 19">
            <a:extLst>
              <a:ext uri="{FF2B5EF4-FFF2-40B4-BE49-F238E27FC236}">
                <a16:creationId xmlns:a16="http://schemas.microsoft.com/office/drawing/2014/main" id="{FA3995A5-5164-4461-8970-FE2A204150E7}"/>
              </a:ext>
            </a:extLst>
          </p:cNvPr>
          <p:cNvSpPr txBox="1"/>
          <p:nvPr/>
        </p:nvSpPr>
        <p:spPr>
          <a:xfrm>
            <a:off x="285465" y="5328826"/>
            <a:ext cx="5890274" cy="637186"/>
          </a:xfrm>
          <a:prstGeom prst="rect">
            <a:avLst/>
          </a:prstGeom>
          <a:solidFill>
            <a:sysClr val="window" lastClr="FFFFFF"/>
          </a:solidFill>
          <a:effectLst>
            <a:glow rad="127000">
              <a:srgbClr val="FF0000"/>
            </a:glow>
          </a:effectLst>
        </p:spPr>
        <p:txBody>
          <a:bodyPr wrap="square" rtlCol="0" anchor="ctr" anchorCtr="1">
            <a:noAutofit/>
          </a:bodyPr>
          <a:lstStyle/>
          <a:p>
            <a:pPr>
              <a:defRPr/>
            </a:pP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自動車などのローンを組む</a:t>
            </a:r>
            <a:endParaRPr kumimoji="0" lang="en-US" altLang="ja-JP" sz="3600" kern="0" dirty="0">
              <a:solidFill>
                <a:prstClr val="black"/>
              </a:solidFill>
              <a:latin typeface="ＤＨＰ平成明朝体W7" panose="02020700000000000000" pitchFamily="18" charset="-128"/>
              <a:ea typeface="ＤＨＰ平成明朝体W7" panose="02020700000000000000" pitchFamily="18" charset="-128"/>
            </a:endParaRPr>
          </a:p>
        </p:txBody>
      </p:sp>
      <p:sp>
        <p:nvSpPr>
          <p:cNvPr id="21" name="テキスト ボックス 20">
            <a:extLst>
              <a:ext uri="{FF2B5EF4-FFF2-40B4-BE49-F238E27FC236}">
                <a16:creationId xmlns:a16="http://schemas.microsoft.com/office/drawing/2014/main" id="{66AE357A-1666-45CF-96C3-75534258961F}"/>
              </a:ext>
            </a:extLst>
          </p:cNvPr>
          <p:cNvSpPr txBox="1"/>
          <p:nvPr/>
        </p:nvSpPr>
        <p:spPr>
          <a:xfrm>
            <a:off x="285464" y="6167607"/>
            <a:ext cx="4935502" cy="582606"/>
          </a:xfrm>
          <a:prstGeom prst="rect">
            <a:avLst/>
          </a:prstGeom>
          <a:solidFill>
            <a:sysClr val="window" lastClr="FFFFFF"/>
          </a:solidFill>
          <a:effectLst>
            <a:glow rad="127000">
              <a:srgbClr val="FF0000"/>
            </a:glow>
          </a:effectLst>
        </p:spPr>
        <p:txBody>
          <a:bodyPr wrap="square" rtlCol="0" anchor="ctr" anchorCtr="1">
            <a:noAutofit/>
          </a:bodyPr>
          <a:lstStyle/>
          <a:p>
            <a:pPr>
              <a:defRPr/>
            </a:pPr>
            <a:r>
              <a:rPr kumimoji="0" lang="ja-JP" altLang="en-US" sz="3600" kern="0" dirty="0">
                <a:solidFill>
                  <a:prstClr val="black"/>
                </a:solidFill>
                <a:latin typeface="ＤＨＰ平成明朝体W7" panose="02020700000000000000" pitchFamily="18" charset="-128"/>
                <a:ea typeface="ＤＨＰ平成明朝体W7" panose="02020700000000000000" pitchFamily="18" charset="-128"/>
              </a:rPr>
              <a:t>クレジットカードを作る</a:t>
            </a:r>
            <a:endParaRPr kumimoji="0" lang="en-US" altLang="ja-JP" sz="3600" kern="0" dirty="0">
              <a:solidFill>
                <a:prstClr val="black"/>
              </a:solidFill>
              <a:latin typeface="ＤＨＰ平成明朝体W7" panose="02020700000000000000" pitchFamily="18" charset="-128"/>
              <a:ea typeface="ＤＨＰ平成明朝体W7" panose="02020700000000000000" pitchFamily="18" charset="-128"/>
            </a:endParaRPr>
          </a:p>
        </p:txBody>
      </p:sp>
      <p:pic>
        <p:nvPicPr>
          <p:cNvPr id="10" name="図 9">
            <a:extLst>
              <a:ext uri="{FF2B5EF4-FFF2-40B4-BE49-F238E27FC236}">
                <a16:creationId xmlns:a16="http://schemas.microsoft.com/office/drawing/2014/main" id="{469E5CD7-0393-43C2-A2FE-AB812E59CD6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6600" y="3468914"/>
            <a:ext cx="947826" cy="998800"/>
          </a:xfrm>
          <a:prstGeom prst="rect">
            <a:avLst/>
          </a:prstGeom>
          <a:noFill/>
          <a:ln>
            <a:noFill/>
          </a:ln>
        </p:spPr>
      </p:pic>
      <p:pic>
        <p:nvPicPr>
          <p:cNvPr id="9" name="図 8">
            <a:extLst>
              <a:ext uri="{FF2B5EF4-FFF2-40B4-BE49-F238E27FC236}">
                <a16:creationId xmlns:a16="http://schemas.microsoft.com/office/drawing/2014/main" id="{D75A7686-C5F7-4612-BEE5-61D6170D0A62}"/>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6245" y="4961152"/>
            <a:ext cx="1368152" cy="916093"/>
          </a:xfrm>
          <a:prstGeom prst="rect">
            <a:avLst/>
          </a:prstGeom>
          <a:noFill/>
          <a:ln>
            <a:noFill/>
          </a:ln>
        </p:spPr>
      </p:pic>
      <p:pic>
        <p:nvPicPr>
          <p:cNvPr id="4" name="図 3">
            <a:extLst>
              <a:ext uri="{FF2B5EF4-FFF2-40B4-BE49-F238E27FC236}">
                <a16:creationId xmlns:a16="http://schemas.microsoft.com/office/drawing/2014/main" id="{9D2DD37C-F921-47E0-9CD1-43364EBDBF39}"/>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2725" y="3575182"/>
            <a:ext cx="1829014" cy="1400530"/>
          </a:xfrm>
          <a:prstGeom prst="rect">
            <a:avLst/>
          </a:prstGeom>
          <a:noFill/>
          <a:ln>
            <a:noFill/>
          </a:ln>
        </p:spPr>
      </p:pic>
      <p:sp>
        <p:nvSpPr>
          <p:cNvPr id="3" name="スライド番号プレースホルダー 2">
            <a:extLst>
              <a:ext uri="{FF2B5EF4-FFF2-40B4-BE49-F238E27FC236}">
                <a16:creationId xmlns:a16="http://schemas.microsoft.com/office/drawing/2014/main" id="{5A215059-8342-49DB-A112-3B4B1BBAC18F}"/>
              </a:ext>
            </a:extLst>
          </p:cNvPr>
          <p:cNvSpPr>
            <a:spLocks noGrp="1"/>
          </p:cNvSpPr>
          <p:nvPr>
            <p:ph type="sldNum" sz="quarter" idx="12"/>
          </p:nvPr>
        </p:nvSpPr>
        <p:spPr/>
        <p:txBody>
          <a:bodyPr/>
          <a:lstStyle/>
          <a:p>
            <a:fld id="{A5870C6A-A9FA-46D0-8325-72B81E8CBEA0}" type="slidenum">
              <a:rPr kumimoji="1" lang="ja-JP" altLang="en-US" smtClean="0"/>
              <a:pPr/>
              <a:t>8</a:t>
            </a:fld>
            <a:endParaRPr kumimoji="1" lang="ja-JP" altLang="en-US"/>
          </a:p>
        </p:txBody>
      </p:sp>
    </p:spTree>
    <p:extLst>
      <p:ext uri="{BB962C8B-B14F-4D97-AF65-F5344CB8AC3E}">
        <p14:creationId xmlns:p14="http://schemas.microsoft.com/office/powerpoint/2010/main" val="402144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9DC200BB-48EA-4528-9A93-B5CE063ADF7C}"/>
              </a:ext>
            </a:extLst>
          </p:cNvPr>
          <p:cNvSpPr txBox="1">
            <a:spLocks/>
          </p:cNvSpPr>
          <p:nvPr/>
        </p:nvSpPr>
        <p:spPr>
          <a:xfrm>
            <a:off x="2152650" y="1825150"/>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defRPr/>
            </a:pPr>
            <a:endParaRPr lang="ja-JP" altLang="en-US">
              <a:solidFill>
                <a:prstClr val="black"/>
              </a:solidFill>
              <a:latin typeface="游ゴシック" panose="020F0502020204030204"/>
              <a:ea typeface="游ゴシック" panose="020B0400000000000000" pitchFamily="50" charset="-128"/>
            </a:endParaRPr>
          </a:p>
        </p:txBody>
      </p:sp>
      <p:sp>
        <p:nvSpPr>
          <p:cNvPr id="19" name="角丸四角形 28">
            <a:extLst>
              <a:ext uri="{FF2B5EF4-FFF2-40B4-BE49-F238E27FC236}">
                <a16:creationId xmlns:a16="http://schemas.microsoft.com/office/drawing/2014/main" id="{44FFB250-17EE-413B-B3AF-761F3C3E2045}"/>
              </a:ext>
            </a:extLst>
          </p:cNvPr>
          <p:cNvSpPr/>
          <p:nvPr/>
        </p:nvSpPr>
        <p:spPr>
          <a:xfrm>
            <a:off x="21522" y="28004"/>
            <a:ext cx="8450742" cy="2204864"/>
          </a:xfrm>
          <a:prstGeom prst="roundRect">
            <a:avLst>
              <a:gd name="adj" fmla="val 50000"/>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4800" dirty="0">
                <a:solidFill>
                  <a:prstClr val="white"/>
                </a:solidFill>
                <a:latin typeface="ＤＦ平成明朝体W7" panose="02020709000000000000" pitchFamily="17" charset="-128"/>
                <a:ea typeface="ＤＦ平成明朝体W7" panose="02020709000000000000" pitchFamily="17" charset="-128"/>
              </a:rPr>
              <a:t>20</a:t>
            </a:r>
            <a:r>
              <a:rPr lang="ja-JP" altLang="en-US" sz="4800" dirty="0">
                <a:solidFill>
                  <a:prstClr val="white"/>
                </a:solidFill>
                <a:latin typeface="ＤＦ平成明朝体W7" panose="02020709000000000000" pitchFamily="17" charset="-128"/>
                <a:ea typeface="ＤＦ平成明朝体W7" panose="02020709000000000000" pitchFamily="17" charset="-128"/>
              </a:rPr>
              <a:t>歳代から増加する</a:t>
            </a:r>
            <a:endParaRPr lang="en-US" altLang="ja-JP" sz="4800" dirty="0">
              <a:solidFill>
                <a:prstClr val="white"/>
              </a:solidFill>
              <a:latin typeface="ＤＦ平成明朝体W7" panose="02020709000000000000" pitchFamily="17" charset="-128"/>
              <a:ea typeface="ＤＦ平成明朝体W7" panose="02020709000000000000" pitchFamily="17" charset="-128"/>
            </a:endParaRPr>
          </a:p>
          <a:p>
            <a:pPr algn="ctr">
              <a:defRPr/>
            </a:pPr>
            <a:r>
              <a:rPr lang="ja-JP" altLang="en-US" sz="4800" dirty="0">
                <a:solidFill>
                  <a:prstClr val="white"/>
                </a:solidFill>
                <a:latin typeface="ＤＦ平成明朝体W7" panose="02020709000000000000" pitchFamily="17" charset="-128"/>
                <a:ea typeface="ＤＦ平成明朝体W7" panose="02020709000000000000" pitchFamily="17" charset="-128"/>
              </a:rPr>
              <a:t>消費者トラブルが</a:t>
            </a:r>
            <a:endParaRPr lang="en-US" altLang="ja-JP" sz="4800" dirty="0">
              <a:solidFill>
                <a:prstClr val="white"/>
              </a:solidFill>
              <a:latin typeface="ＤＦ平成明朝体W7" panose="02020709000000000000" pitchFamily="17" charset="-128"/>
              <a:ea typeface="ＤＦ平成明朝体W7" panose="02020709000000000000" pitchFamily="17" charset="-128"/>
            </a:endParaRPr>
          </a:p>
          <a:p>
            <a:pPr algn="ctr">
              <a:defRPr/>
            </a:pPr>
            <a:r>
              <a:rPr lang="en-US" altLang="ja-JP" sz="4800" dirty="0">
                <a:solidFill>
                  <a:prstClr val="white"/>
                </a:solidFill>
                <a:latin typeface="ＤＦ平成明朝体W7" panose="02020709000000000000" pitchFamily="17" charset="-128"/>
                <a:ea typeface="ＤＦ平成明朝体W7" panose="02020709000000000000" pitchFamily="17" charset="-128"/>
              </a:rPr>
              <a:t>18</a:t>
            </a:r>
            <a:r>
              <a:rPr lang="ja-JP" altLang="en-US" sz="4800" dirty="0">
                <a:solidFill>
                  <a:prstClr val="white"/>
                </a:solidFill>
                <a:latin typeface="ＤＦ平成明朝体W7" panose="02020709000000000000" pitchFamily="17" charset="-128"/>
                <a:ea typeface="ＤＦ平成明朝体W7" panose="02020709000000000000" pitchFamily="17" charset="-128"/>
              </a:rPr>
              <a:t>歳まで下りてくる可能性</a:t>
            </a:r>
          </a:p>
        </p:txBody>
      </p:sp>
      <p:sp>
        <p:nvSpPr>
          <p:cNvPr id="7" name="テキスト ボックス 6">
            <a:extLst>
              <a:ext uri="{FF2B5EF4-FFF2-40B4-BE49-F238E27FC236}">
                <a16:creationId xmlns:a16="http://schemas.microsoft.com/office/drawing/2014/main" id="{1E4B0EE1-33D7-4474-8E13-9EC601E78930}"/>
              </a:ext>
            </a:extLst>
          </p:cNvPr>
          <p:cNvSpPr txBox="1"/>
          <p:nvPr/>
        </p:nvSpPr>
        <p:spPr>
          <a:xfrm>
            <a:off x="213331" y="2336524"/>
            <a:ext cx="7672908" cy="3055095"/>
          </a:xfrm>
          <a:prstGeom prst="rect">
            <a:avLst/>
          </a:prstGeom>
          <a:solidFill>
            <a:sysClr val="window" lastClr="FFFFFF"/>
          </a:solidFill>
          <a:effectLst>
            <a:glow rad="127000">
              <a:srgbClr val="FF0000"/>
            </a:glow>
          </a:effectLst>
        </p:spPr>
        <p:txBody>
          <a:bodyPr wrap="square" rtlCol="0" anchor="ctr" anchorCtr="1">
            <a:noAutofit/>
          </a:bodyPr>
          <a:lstStyle/>
          <a:p>
            <a:pPr algn="ctr">
              <a:defRPr/>
            </a:pPr>
            <a:r>
              <a:rPr kumimoji="0" lang="ja-JP" altLang="en-US" sz="4000" kern="0" dirty="0">
                <a:solidFill>
                  <a:prstClr val="black"/>
                </a:solidFill>
                <a:latin typeface="ＤＨＰ平成明朝体W7" panose="02020700000000000000" pitchFamily="18" charset="-128"/>
                <a:ea typeface="ＤＨＰ平成明朝体W7" panose="02020700000000000000" pitchFamily="18" charset="-128"/>
              </a:rPr>
              <a:t>マルチ取引</a:t>
            </a:r>
            <a:r>
              <a:rPr kumimoji="0" lang="en-US" altLang="ja-JP" sz="4000" kern="0" dirty="0">
                <a:solidFill>
                  <a:prstClr val="black"/>
                </a:solidFill>
                <a:latin typeface="ＤＨＰ平成明朝体W7" panose="02020700000000000000" pitchFamily="18" charset="-128"/>
                <a:ea typeface="ＤＨＰ平成明朝体W7" panose="02020700000000000000" pitchFamily="18" charset="-128"/>
              </a:rPr>
              <a:t>(</a:t>
            </a:r>
            <a:r>
              <a:rPr kumimoji="0" lang="ja-JP" altLang="en-US" sz="4000" kern="0" dirty="0">
                <a:solidFill>
                  <a:prstClr val="black"/>
                </a:solidFill>
                <a:latin typeface="ＤＨＰ平成明朝体W7" panose="02020700000000000000" pitchFamily="18" charset="-128"/>
                <a:ea typeface="ＤＨＰ平成明朝体W7" panose="02020700000000000000" pitchFamily="18" charset="-128"/>
              </a:rPr>
              <a:t>ネットワークビジネス</a:t>
            </a:r>
            <a:r>
              <a:rPr kumimoji="0" lang="en-US" altLang="ja-JP" sz="4000" kern="0" dirty="0">
                <a:solidFill>
                  <a:prstClr val="black"/>
                </a:solidFill>
                <a:latin typeface="ＤＨＰ平成明朝体W7" panose="02020700000000000000" pitchFamily="18" charset="-128"/>
                <a:ea typeface="ＤＨＰ平成明朝体W7" panose="02020700000000000000" pitchFamily="18" charset="-128"/>
              </a:rPr>
              <a:t>)</a:t>
            </a:r>
          </a:p>
          <a:p>
            <a:pPr algn="ctr">
              <a:defRPr/>
            </a:pPr>
            <a:r>
              <a:rPr kumimoji="0" lang="ja-JP" altLang="en-US" sz="4000" kern="0" dirty="0">
                <a:solidFill>
                  <a:prstClr val="black"/>
                </a:solidFill>
                <a:latin typeface="ＤＨＰ平成明朝体W7" panose="02020700000000000000" pitchFamily="18" charset="-128"/>
                <a:ea typeface="ＤＨＰ平成明朝体W7" panose="02020700000000000000" pitchFamily="18" charset="-128"/>
              </a:rPr>
              <a:t>エステティックサービス</a:t>
            </a:r>
            <a:endParaRPr kumimoji="0" lang="en-US" altLang="ja-JP" sz="4000" kern="0" dirty="0">
              <a:solidFill>
                <a:prstClr val="black"/>
              </a:solidFill>
              <a:latin typeface="ＤＨＰ平成明朝体W7" panose="02020700000000000000" pitchFamily="18" charset="-128"/>
              <a:ea typeface="ＤＨＰ平成明朝体W7" panose="02020700000000000000" pitchFamily="18" charset="-128"/>
            </a:endParaRPr>
          </a:p>
          <a:p>
            <a:pPr algn="ctr">
              <a:defRPr/>
            </a:pPr>
            <a:r>
              <a:rPr kumimoji="0" lang="ja-JP" altLang="en-US" sz="4000" kern="0" dirty="0">
                <a:solidFill>
                  <a:prstClr val="black"/>
                </a:solidFill>
                <a:latin typeface="ＤＨＰ平成明朝体W7" panose="02020700000000000000" pitchFamily="18" charset="-128"/>
                <a:ea typeface="ＤＨＰ平成明朝体W7" panose="02020700000000000000" pitchFamily="18" charset="-128"/>
              </a:rPr>
              <a:t>美容医療</a:t>
            </a:r>
            <a:endParaRPr kumimoji="0" lang="en-US" altLang="ja-JP" sz="4000" kern="0" dirty="0">
              <a:solidFill>
                <a:prstClr val="black"/>
              </a:solidFill>
              <a:latin typeface="ＤＨＰ平成明朝体W7" panose="02020700000000000000" pitchFamily="18" charset="-128"/>
              <a:ea typeface="ＤＨＰ平成明朝体W7" panose="02020700000000000000" pitchFamily="18" charset="-128"/>
            </a:endParaRPr>
          </a:p>
          <a:p>
            <a:pPr algn="ctr">
              <a:defRPr/>
            </a:pPr>
            <a:r>
              <a:rPr kumimoji="0" lang="ja-JP" altLang="en-US" sz="4000" kern="0" dirty="0">
                <a:solidFill>
                  <a:prstClr val="black"/>
                </a:solidFill>
                <a:latin typeface="ＤＨＰ平成明朝体W7" panose="02020700000000000000" pitchFamily="18" charset="-128"/>
                <a:ea typeface="ＤＨＰ平成明朝体W7" panose="02020700000000000000" pitchFamily="18" charset="-128"/>
              </a:rPr>
              <a:t>タレント・モデル契約</a:t>
            </a:r>
            <a:endParaRPr kumimoji="0" lang="en-US" altLang="ja-JP" sz="4000" kern="0" dirty="0">
              <a:solidFill>
                <a:prstClr val="black"/>
              </a:solidFill>
              <a:latin typeface="ＤＨＰ平成明朝体W7" panose="02020700000000000000" pitchFamily="18" charset="-128"/>
              <a:ea typeface="ＤＨＰ平成明朝体W7" panose="02020700000000000000" pitchFamily="18" charset="-128"/>
            </a:endParaRPr>
          </a:p>
          <a:p>
            <a:pPr algn="ctr">
              <a:defRPr/>
            </a:pPr>
            <a:r>
              <a:rPr kumimoji="0" lang="ja-JP" altLang="en-US" sz="4000" kern="0" dirty="0">
                <a:solidFill>
                  <a:prstClr val="black"/>
                </a:solidFill>
                <a:latin typeface="ＤＨＰ平成明朝体W7" panose="02020700000000000000" pitchFamily="18" charset="-128"/>
                <a:ea typeface="ＤＨＰ平成明朝体W7" panose="02020700000000000000" pitchFamily="18" charset="-128"/>
              </a:rPr>
              <a:t>副業やアルバイトの契約　など</a:t>
            </a:r>
          </a:p>
        </p:txBody>
      </p:sp>
      <p:sp>
        <p:nvSpPr>
          <p:cNvPr id="8" name="星 24 7">
            <a:extLst>
              <a:ext uri="{FF2B5EF4-FFF2-40B4-BE49-F238E27FC236}">
                <a16:creationId xmlns:a16="http://schemas.microsoft.com/office/drawing/2014/main" id="{015691DA-3232-4DBE-8D70-D1A5603D09AA}"/>
              </a:ext>
            </a:extLst>
          </p:cNvPr>
          <p:cNvSpPr/>
          <p:nvPr/>
        </p:nvSpPr>
        <p:spPr>
          <a:xfrm>
            <a:off x="-1175592" y="5391620"/>
            <a:ext cx="12529392" cy="1466380"/>
          </a:xfrm>
          <a:prstGeom prst="star24">
            <a:avLst>
              <a:gd name="adj" fmla="val 40120"/>
            </a:avLst>
          </a:prstGeom>
          <a:solidFill>
            <a:srgbClr val="FF0000"/>
          </a:solidFill>
          <a:ln w="25400" cap="flat" cmpd="sng" algn="ctr">
            <a:solidFill>
              <a:srgbClr val="4F81BD">
                <a:shade val="50000"/>
              </a:srgbClr>
            </a:solidFill>
            <a:prstDash val="solid"/>
          </a:ln>
          <a:effectLst/>
        </p:spPr>
        <p:txBody>
          <a:bodyPr wrap="none" rtlCol="0" anchor="ctr">
            <a:noAutofit/>
          </a:bodyPr>
          <a:lstStyle/>
          <a:p>
            <a:pPr algn="ctr">
              <a:defRPr/>
            </a:pPr>
            <a:r>
              <a:rPr kumimoji="0" lang="en-US" altLang="ja-JP" sz="6000" b="1" kern="0" dirty="0">
                <a:solidFill>
                  <a:srgbClr val="FFFF00"/>
                </a:solidFill>
                <a:latin typeface="ＭＳ Ｐ明朝" panose="02020600040205080304" pitchFamily="18" charset="-128"/>
                <a:ea typeface="ＭＳ Ｐ明朝" panose="02020600040205080304" pitchFamily="18" charset="-128"/>
              </a:rPr>
              <a:t>18</a:t>
            </a:r>
            <a:r>
              <a:rPr kumimoji="0" lang="ja-JP" altLang="en-US" sz="6000" b="1" kern="0" dirty="0">
                <a:solidFill>
                  <a:srgbClr val="FFFF00"/>
                </a:solidFill>
                <a:latin typeface="ＭＳ Ｐ明朝" panose="02020600040205080304" pitchFamily="18" charset="-128"/>
                <a:ea typeface="ＭＳ Ｐ明朝" panose="02020600040205080304" pitchFamily="18" charset="-128"/>
              </a:rPr>
              <a:t>歳で勧誘のターゲットに！</a:t>
            </a:r>
          </a:p>
        </p:txBody>
      </p:sp>
      <p:sp>
        <p:nvSpPr>
          <p:cNvPr id="2" name="スライド番号プレースホルダー 1">
            <a:extLst>
              <a:ext uri="{FF2B5EF4-FFF2-40B4-BE49-F238E27FC236}">
                <a16:creationId xmlns:a16="http://schemas.microsoft.com/office/drawing/2014/main" id="{3D8B7F04-DADA-457E-865E-E7501956499A}"/>
              </a:ext>
            </a:extLst>
          </p:cNvPr>
          <p:cNvSpPr>
            <a:spLocks noGrp="1"/>
          </p:cNvSpPr>
          <p:nvPr>
            <p:ph type="sldNum" sz="quarter" idx="12"/>
          </p:nvPr>
        </p:nvSpPr>
        <p:spPr/>
        <p:txBody>
          <a:bodyPr/>
          <a:lstStyle/>
          <a:p>
            <a:fld id="{A5870C6A-A9FA-46D0-8325-72B81E8CBEA0}" type="slidenum">
              <a:rPr kumimoji="1" lang="ja-JP" altLang="en-US" smtClean="0"/>
              <a:pPr/>
              <a:t>9</a:t>
            </a:fld>
            <a:endParaRPr kumimoji="1" lang="ja-JP" altLang="en-US"/>
          </a:p>
        </p:txBody>
      </p:sp>
    </p:spTree>
    <p:extLst>
      <p:ext uri="{BB962C8B-B14F-4D97-AF65-F5344CB8AC3E}">
        <p14:creationId xmlns:p14="http://schemas.microsoft.com/office/powerpoint/2010/main" val="153849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飛行機雲">
  <a:themeElements>
    <a:clrScheme name="飛行機雲">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飛行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行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5.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66"/>
        </a:solidFill>
      </a:spPr>
      <a:bodyPr anchor="ctr"/>
      <a:lstStyle>
        <a:defPPr algn="ctr" fontAlgn="auto">
          <a:spcBef>
            <a:spcPts val="0"/>
          </a:spcBef>
          <a:spcAft>
            <a:spcPts val="0"/>
          </a:spcAft>
          <a:defRPr kumimoji="0" sz="4400" b="1" spc="-3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ＤＦ特太ゴシック体" pitchFamily="1"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66"/>
        </a:solidFill>
      </a:spPr>
      <a:bodyPr anchor="ctr"/>
      <a:lstStyle>
        <a:defPPr algn="ctr" fontAlgn="auto">
          <a:spcBef>
            <a:spcPts val="0"/>
          </a:spcBef>
          <a:spcAft>
            <a:spcPts val="0"/>
          </a:spcAft>
          <a:defRPr kumimoji="0" sz="4400" b="1" spc="-3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ＤＦ特太ゴシック体" pitchFamily="1"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25584</TotalTime>
  <Words>4708</Words>
  <Application>Microsoft Office PowerPoint</Application>
  <PresentationFormat>ワイド画面</PresentationFormat>
  <Paragraphs>591</Paragraphs>
  <Slides>33</Slides>
  <Notes>33</Notes>
  <HiddenSlides>0</HiddenSlides>
  <MMClips>0</MMClips>
  <ScaleCrop>false</ScaleCrop>
  <HeadingPairs>
    <vt:vector size="6" baseType="variant">
      <vt:variant>
        <vt:lpstr>使用されているフォント</vt:lpstr>
      </vt:variant>
      <vt:variant>
        <vt:i4>15</vt:i4>
      </vt:variant>
      <vt:variant>
        <vt:lpstr>テーマ</vt:lpstr>
      </vt:variant>
      <vt:variant>
        <vt:i4>8</vt:i4>
      </vt:variant>
      <vt:variant>
        <vt:lpstr>スライド タイトル</vt:lpstr>
      </vt:variant>
      <vt:variant>
        <vt:i4>33</vt:i4>
      </vt:variant>
    </vt:vector>
  </HeadingPairs>
  <TitlesOfParts>
    <vt:vector size="56" baseType="lpstr">
      <vt:lpstr>ＤＦ特太ゴシック体</vt:lpstr>
      <vt:lpstr>ＤＦ平成明朝体W7</vt:lpstr>
      <vt:lpstr>ＤＨＰ特太ゴシック体</vt:lpstr>
      <vt:lpstr>ＤＨＰ平成明朝体W7</vt:lpstr>
      <vt:lpstr>HGPｺﾞｼｯｸE</vt:lpstr>
      <vt:lpstr>HGP教科書体</vt:lpstr>
      <vt:lpstr>ＭＳ Ｐゴシック</vt:lpstr>
      <vt:lpstr>ＭＳ Ｐ明朝</vt:lpstr>
      <vt:lpstr>メイリオ</vt:lpstr>
      <vt:lpstr>游ゴシック</vt:lpstr>
      <vt:lpstr>游ゴシック Light</vt:lpstr>
      <vt:lpstr>Arial</vt:lpstr>
      <vt:lpstr>Calibri</vt:lpstr>
      <vt:lpstr>Calibri Light</vt:lpstr>
      <vt:lpstr>Century Gothic</vt:lpstr>
      <vt:lpstr>デザインの設定</vt:lpstr>
      <vt:lpstr>1_Office テーマ</vt:lpstr>
      <vt:lpstr>Office テーマ</vt:lpstr>
      <vt:lpstr>飛行機雲</vt:lpstr>
      <vt:lpstr>4_Office テーマ</vt:lpstr>
      <vt:lpstr>3_Office テーマ</vt:lpstr>
      <vt:lpstr>2_Office テーマ</vt:lpstr>
      <vt:lpstr>6_Office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過去４ヵ年（2017～2020) 全国の消費生活センター等への 若者の相談件数</vt:lpstr>
      <vt:lpstr>PowerPoint プレゼンテーション</vt:lpstr>
      <vt:lpstr>PowerPoint プレゼンテーション</vt:lpstr>
      <vt:lpstr>未成年者は 契約についての知識や 社会経験が不足していて 未熟？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188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若者に多い消費者被害について 　　　　　　～傾向と対策～</dc:title>
  <dc:creator>消費者情報センター</dc:creator>
  <cp:lastModifiedBy>徳島県 消費者情報センター</cp:lastModifiedBy>
  <cp:revision>1072</cp:revision>
  <cp:lastPrinted>2022-02-21T01:17:51Z</cp:lastPrinted>
  <dcterms:created xsi:type="dcterms:W3CDTF">2015-05-07T05:13:12Z</dcterms:created>
  <dcterms:modified xsi:type="dcterms:W3CDTF">2022-03-06T03:28:40Z</dcterms:modified>
</cp:coreProperties>
</file>