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5" r:id="rId2"/>
  </p:sldMasterIdLst>
  <p:notesMasterIdLst>
    <p:notesMasterId r:id="rId14"/>
  </p:notesMasterIdLst>
  <p:handoutMasterIdLst>
    <p:handoutMasterId r:id="rId15"/>
  </p:handoutMasterIdLst>
  <p:sldIdLst>
    <p:sldId id="256" r:id="rId3"/>
    <p:sldId id="1153" r:id="rId4"/>
    <p:sldId id="1144" r:id="rId5"/>
    <p:sldId id="750" r:id="rId6"/>
    <p:sldId id="684" r:id="rId7"/>
    <p:sldId id="769" r:id="rId8"/>
    <p:sldId id="770" r:id="rId9"/>
    <p:sldId id="771" r:id="rId10"/>
    <p:sldId id="1154" r:id="rId11"/>
    <p:sldId id="1164" r:id="rId12"/>
    <p:sldId id="1159" r:id="rId1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徳島県 消費者情報センター" initials="徳島県" lastIdx="6" clrIdx="0">
    <p:extLst>
      <p:ext uri="{19B8F6BF-5375-455C-9EA6-DF929625EA0E}">
        <p15:presenceInfo xmlns:p15="http://schemas.microsoft.com/office/powerpoint/2012/main" userId="1fcded4a4e699f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FFEBFF"/>
    <a:srgbClr val="FFB7FF"/>
    <a:srgbClr val="FFFFCC"/>
    <a:srgbClr val="FFE1FF"/>
    <a:srgbClr val="FFFF99"/>
    <a:srgbClr val="FFCCFF"/>
    <a:srgbClr val="66FF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83479" autoAdjust="0"/>
  </p:normalViewPr>
  <p:slideViewPr>
    <p:cSldViewPr>
      <p:cViewPr varScale="1">
        <p:scale>
          <a:sx n="86" d="100"/>
          <a:sy n="86" d="100"/>
        </p:scale>
        <p:origin x="115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254" y="-8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2919413" cy="4937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2"/>
            <a:ext cx="2919412" cy="493712"/>
          </a:xfrm>
          <a:prstGeom prst="rect">
            <a:avLst/>
          </a:prstGeom>
        </p:spPr>
        <p:txBody>
          <a:bodyPr vert="horz" lIns="91440" tIns="45720" rIns="91440" bIns="45720" rtlCol="0"/>
          <a:lstStyle>
            <a:lvl1pPr algn="r">
              <a:defRPr sz="1200"/>
            </a:lvl1pPr>
          </a:lstStyle>
          <a:p>
            <a:fld id="{225B42E3-A19A-4A16-A02C-017B1C639FA0}" type="datetimeFigureOut">
              <a:rPr kumimoji="1" lang="ja-JP" altLang="en-US" smtClean="0"/>
              <a:pPr/>
              <a:t>2021/10/12</a:t>
            </a:fld>
            <a:endParaRPr kumimoji="1" lang="ja-JP" altLang="en-US"/>
          </a:p>
        </p:txBody>
      </p:sp>
      <p:sp>
        <p:nvSpPr>
          <p:cNvPr id="5" name="スライド番号プレースホルダ 4"/>
          <p:cNvSpPr>
            <a:spLocks noGrp="1"/>
          </p:cNvSpPr>
          <p:nvPr>
            <p:ph type="sldNum" sz="quarter" idx="3"/>
          </p:nvPr>
        </p:nvSpPr>
        <p:spPr>
          <a:xfrm>
            <a:off x="3814763" y="9371015"/>
            <a:ext cx="2919412" cy="493712"/>
          </a:xfrm>
          <a:prstGeom prst="rect">
            <a:avLst/>
          </a:prstGeom>
        </p:spPr>
        <p:txBody>
          <a:bodyPr vert="horz" lIns="91440" tIns="45720" rIns="91440" bIns="45720" rtlCol="0" anchor="b"/>
          <a:lstStyle>
            <a:lvl1pPr algn="r">
              <a:defRPr sz="1200"/>
            </a:lvl1pPr>
          </a:lstStyle>
          <a:p>
            <a:fld id="{B6BD5B3B-EAAE-43F8-83A0-AF4272F805E9}" type="slidenum">
              <a:rPr kumimoji="1" lang="ja-JP" altLang="en-US" smtClean="0"/>
              <a:pPr/>
              <a:t>‹#›</a:t>
            </a:fld>
            <a:endParaRPr kumimoji="1" lang="ja-JP" altLang="en-US"/>
          </a:p>
        </p:txBody>
      </p:sp>
      <p:sp>
        <p:nvSpPr>
          <p:cNvPr id="6" name="フッター プレースホルダ 5"/>
          <p:cNvSpPr>
            <a:spLocks noGrp="1"/>
          </p:cNvSpPr>
          <p:nvPr>
            <p:ph type="ftr" sz="quarter" idx="2"/>
          </p:nvPr>
        </p:nvSpPr>
        <p:spPr>
          <a:xfrm>
            <a:off x="1" y="9371014"/>
            <a:ext cx="2919413" cy="493712"/>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18831" cy="49331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5" y="0"/>
            <a:ext cx="2918831" cy="493315"/>
          </a:xfrm>
          <a:prstGeom prst="rect">
            <a:avLst/>
          </a:prstGeom>
        </p:spPr>
        <p:txBody>
          <a:bodyPr vert="horz" lIns="91440" tIns="45720" rIns="91440" bIns="45720" rtlCol="0"/>
          <a:lstStyle>
            <a:lvl1pPr algn="r">
              <a:defRPr sz="1200"/>
            </a:lvl1pPr>
          </a:lstStyle>
          <a:p>
            <a:fld id="{F2926C28-4A2A-479B-83B9-139544D54435}" type="datetimeFigureOut">
              <a:rPr kumimoji="1" lang="ja-JP" altLang="en-US" smtClean="0"/>
              <a:pPr/>
              <a:t>2021/10/12</a:t>
            </a:fld>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500"/>
            <a:ext cx="5388610" cy="443984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9371285"/>
            <a:ext cx="2918831" cy="49331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5" y="9371285"/>
            <a:ext cx="2918831" cy="493315"/>
          </a:xfrm>
          <a:prstGeom prst="rect">
            <a:avLst/>
          </a:prstGeom>
        </p:spPr>
        <p:txBody>
          <a:bodyPr vert="horz" lIns="91440" tIns="45720" rIns="91440" bIns="45720" rtlCol="0" anchor="b"/>
          <a:lstStyle>
            <a:lvl1pPr algn="r">
              <a:defRPr sz="1200"/>
            </a:lvl1pPr>
          </a:lstStyle>
          <a:p>
            <a:fld id="{27E3668E-D847-4D64-B278-F5B96A18406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消費者トラブルについて　特にお話しします。　知っていれば，知識があればトラブルを避けることができます。</a:t>
            </a:r>
            <a:endParaRPr kumimoji="1" lang="en-US" altLang="ja-JP" dirty="0"/>
          </a:p>
          <a:p>
            <a:endParaRPr kumimoji="1" lang="en-US" altLang="ja-JP" dirty="0"/>
          </a:p>
          <a:p>
            <a:r>
              <a:rPr kumimoji="1" lang="ja-JP" altLang="en-US" dirty="0"/>
              <a:t>こども園　小学校　中学校？　皆さん自身のことであり，皆さんが関わる園児　児童　生徒　のことです。</a:t>
            </a:r>
            <a:endParaRPr kumimoji="1" lang="en-US" altLang="ja-JP" dirty="0"/>
          </a:p>
          <a:p>
            <a:endParaRPr kumimoji="1" lang="en-US" altLang="ja-JP" dirty="0"/>
          </a:p>
        </p:txBody>
      </p:sp>
      <p:sp>
        <p:nvSpPr>
          <p:cNvPr id="4" name="スライド番号プレースホルダ 3"/>
          <p:cNvSpPr>
            <a:spLocks noGrp="1"/>
          </p:cNvSpPr>
          <p:nvPr>
            <p:ph type="sldNum" sz="quarter" idx="10"/>
          </p:nvPr>
        </p:nvSpPr>
        <p:spPr/>
        <p:txBody>
          <a:bodyPr/>
          <a:lstStyle/>
          <a:p>
            <a:fld id="{27E3668E-D847-4D64-B278-F5B96A184061}"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それでは，未成年者取消権とは何なのか。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endParaRPr kumimoji="1" lang="en-US" altLang="ja-JP" sz="3600" b="0" i="0" u="none" strike="noStrike" kern="1200" cap="none" spc="0" normalizeH="0" baseline="0" noProof="0" dirty="0">
              <a:ln>
                <a:noFill/>
              </a:ln>
              <a:solidFill>
                <a:srgbClr val="000000"/>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ＤＦ平成明朝体W7" panose="02020709000000000000" pitchFamily="17" charset="-128"/>
                <a:ea typeface="ＤＦ平成明朝体W7" panose="02020709000000000000" pitchFamily="17" charset="-128"/>
                <a:cs typeface="+mn-cs"/>
              </a:rPr>
              <a:t>未成年者が法定代理人（親などの保護者もそうです）の同意を得ずに行った契約は，未成年者本人や法定代理人が取り消すことができます。</a:t>
            </a:r>
            <a:endParaRPr kumimoji="1" lang="en-US" altLang="ja-JP" sz="3600" b="0" i="0" u="none" strike="noStrike" kern="1200" cap="none" spc="0" normalizeH="0" baseline="0" noProof="0" dirty="0">
              <a:ln>
                <a:noFill/>
              </a:ln>
              <a:solidFill>
                <a:srgbClr val="000000"/>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ＤＦ平成明朝体W7" panose="02020709000000000000" pitchFamily="17" charset="-128"/>
                <a:ea typeface="ＤＦ平成明朝体W7" panose="02020709000000000000" pitchFamily="17" charset="-128"/>
                <a:cs typeface="+mn-cs"/>
              </a:rPr>
              <a:t>★</a:t>
            </a:r>
            <a:endParaRPr kumimoji="1" lang="en-US" altLang="ja-JP" sz="3600" b="0" i="0" u="none" strike="noStrike" kern="1200" cap="none" spc="0" normalizeH="0" baseline="0" noProof="0" dirty="0">
              <a:ln>
                <a:noFill/>
              </a:ln>
              <a:solidFill>
                <a:srgbClr val="000000"/>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36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cs typeface="+mn-cs"/>
              </a:rPr>
              <a:t>ただし，</a:t>
            </a:r>
            <a:r>
              <a:rPr kumimoji="1" lang="ja-JP" altLang="en-US" sz="3600" b="0" i="0" u="none" strike="noStrike" kern="1200" cap="none" spc="0" normalizeH="0" baseline="0" noProof="0" dirty="0">
                <a:ln>
                  <a:noFill/>
                </a:ln>
                <a:solidFill>
                  <a:srgbClr val="000000"/>
                </a:solidFill>
                <a:effectLst/>
                <a:uLnTx/>
                <a:uFillTx/>
                <a:latin typeface="ＤＦ平成明朝体W7" panose="02020709000000000000" pitchFamily="17" charset="-128"/>
                <a:ea typeface="ＤＦ平成明朝体W7" panose="02020709000000000000" pitchFamily="17" charset="-128"/>
                <a:cs typeface="+mn-cs"/>
              </a:rPr>
              <a:t>親から渡された小遣いの範囲で契約した場合，自ら成年だと嘘をついた場合，など取り消せない例外もあります。</a:t>
            </a:r>
            <a:endParaRPr kumimoji="0" lang="ja-JP" altLang="en-US" sz="36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cs typeface="+mn-cs"/>
            </a:endParaRPr>
          </a:p>
          <a:p>
            <a:r>
              <a:rPr kumimoji="1" lang="ja-JP" altLang="en-US" dirty="0"/>
              <a:t>★</a:t>
            </a:r>
            <a:endParaRPr kumimoji="1" lang="en-US" altLang="ja-JP" dirty="0"/>
          </a:p>
          <a:p>
            <a:endParaRPr kumimoji="1" lang="ja-JP" altLang="en-US" dirty="0"/>
          </a:p>
        </p:txBody>
      </p:sp>
    </p:spTree>
    <p:extLst>
      <p:ext uri="{BB962C8B-B14F-4D97-AF65-F5344CB8AC3E}">
        <p14:creationId xmlns:p14="http://schemas.microsoft.com/office/powerpoint/2010/main" val="4083180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55000" lnSpcReduction="20000"/>
          </a:bodyPr>
          <a:lstStyle/>
          <a:p>
            <a:r>
              <a:rPr kumimoji="1" lang="ja-JP" altLang="en-US" dirty="0"/>
              <a:t>この「未成年者取消権」ですが，　大きな　２つの機能　を　，持っています。</a:t>
            </a:r>
            <a:endParaRPr kumimoji="1" lang="en-US" altLang="ja-JP" dirty="0"/>
          </a:p>
          <a:p>
            <a:r>
              <a:rPr kumimoji="1" lang="ja-JP" altLang="en-US" dirty="0"/>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一つ目は，法学の用語では，「後戻りのための黄金の橋」といわれる機能があります。つまり，後戻りして契約を取り消すことができる「特効薬」です。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ＤＦ平成明朝体W7" panose="02020709000000000000" pitchFamily="17" charset="-128"/>
                <a:ea typeface="ＤＦ平成明朝体W7" panose="02020709000000000000" pitchFamily="17" charset="-128"/>
                <a:cs typeface="+mn-cs"/>
              </a:rPr>
              <a:t>契約当時未成年であったことさえ立証できれば，勧誘の形を問題にすることなく取り消すことができます。</a:t>
            </a:r>
            <a:endParaRPr kumimoji="1" lang="en-US" altLang="ja-JP" sz="2800" b="0" i="0" u="none" strike="noStrike" kern="1200" cap="none" spc="0" normalizeH="0" baseline="0" noProof="0" dirty="0">
              <a:ln>
                <a:noFill/>
              </a:ln>
              <a:solidFill>
                <a:srgbClr val="000000"/>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勧誘が強引だった　とか，誤解を招くようなものだったとか，不適切なものであったことを立証しなくてもよいのです。</a:t>
            </a:r>
            <a:endParaRPr kumimoji="0" lang="en-US" altLang="ja-JP"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なぜなら，未成年というのは明らかなものだからです。</a:t>
            </a:r>
            <a:endParaRPr kumimoji="0" lang="en-US" altLang="ja-JP"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二つ目は，防波堤として，トラブルを未然に防ぐ「予防薬」としての役割です。</a:t>
            </a:r>
            <a:endParaRPr kumimoji="0" lang="en-US" altLang="ja-JP"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a:t>
            </a:r>
            <a:endParaRPr kumimoji="0" lang="en-US" altLang="ja-JP"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どんな契約をしても「未成年者取消権」で取り消される可能性があるので，業者が，はじめから未成年者を勧誘のターゲットにしない，ということがいえます。</a:t>
            </a:r>
            <a:endParaRPr kumimoji="0" lang="en-US" altLang="ja-JP"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この，「特効薬」と「予防薬」の両方が，成年年齢引下げ後は，</a:t>
            </a:r>
            <a:r>
              <a:rPr kumimoji="0" lang="en-US" altLang="ja-JP"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18</a:t>
            </a:r>
            <a:r>
              <a:rPr kumimoji="0" lang="ja-JP" altLang="en-US"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歳・</a:t>
            </a:r>
            <a:r>
              <a:rPr kumimoji="0" lang="en-US" altLang="ja-JP"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19</a:t>
            </a:r>
            <a:r>
              <a:rPr kumimoji="0" lang="ja-JP" altLang="en-US"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歳では失われるということです。</a:t>
            </a:r>
            <a:endParaRPr kumimoji="0" lang="en-US" altLang="ja-JP"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そうなると　次のような事例が予想されます。★</a:t>
            </a:r>
            <a:endParaRPr kumimoji="0" lang="en-US" altLang="ja-JP"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endParaRPr kumimoji="1" lang="ja-JP" altLang="en-US" dirty="0"/>
          </a:p>
        </p:txBody>
      </p:sp>
    </p:spTree>
    <p:extLst>
      <p:ext uri="{BB962C8B-B14F-4D97-AF65-F5344CB8AC3E}">
        <p14:creationId xmlns:p14="http://schemas.microsoft.com/office/powerpoint/2010/main" val="112352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ネット　便利ですよね。　口コミやレビューにはじまって相手の情報を集めてみてください。</a:t>
            </a:r>
            <a:endParaRPr kumimoji="1" lang="en-US" altLang="ja-JP" dirty="0"/>
          </a:p>
          <a:p>
            <a:endParaRPr kumimoji="1" lang="en-US" altLang="ja-JP" dirty="0"/>
          </a:p>
          <a:p>
            <a:r>
              <a:rPr kumimoji="1" lang="ja-JP" altLang="en-US" dirty="0"/>
              <a:t>みんなはどんな契約をしたことがありますか。　高額で長期にわたるものはありますか。</a:t>
            </a:r>
            <a:endParaRPr kumimoji="1" lang="en-US" altLang="ja-JP" dirty="0"/>
          </a:p>
          <a:p>
            <a:endParaRPr kumimoji="1" lang="en-US" altLang="ja-JP" dirty="0"/>
          </a:p>
          <a:p>
            <a:r>
              <a:rPr kumimoji="1" lang="ja-JP" altLang="en-US" dirty="0"/>
              <a:t>スマホを持っている人は一番身近かもしれませんね。</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3668E-D847-4D64-B278-F5B96A18406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0882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ネット　便利ですよね。　口コミやレビューにはじまって相手の情報を集めてみてください。</a:t>
            </a:r>
            <a:endParaRPr kumimoji="1" lang="en-US" altLang="ja-JP" dirty="0"/>
          </a:p>
          <a:p>
            <a:endParaRPr kumimoji="1" lang="en-US" altLang="ja-JP" dirty="0"/>
          </a:p>
          <a:p>
            <a:r>
              <a:rPr kumimoji="1" lang="ja-JP" altLang="en-US" dirty="0"/>
              <a:t>みんなはどんな契約をしたことがありますか。　高額で長期にわたるものはありますか。</a:t>
            </a:r>
            <a:endParaRPr kumimoji="1" lang="en-US" altLang="ja-JP" dirty="0"/>
          </a:p>
          <a:p>
            <a:endParaRPr kumimoji="1" lang="en-US" altLang="ja-JP" dirty="0"/>
          </a:p>
          <a:p>
            <a:r>
              <a:rPr kumimoji="1" lang="ja-JP" altLang="en-US" dirty="0"/>
              <a:t>スマホを持っている人は一番身近かもしれませんね。</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E3668E-D847-4D64-B278-F5B96A18406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5169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店が任意に消費者の求めに応じている顧客サービスの一環なので，返品に応じてくれなくても違法とは言えない。</a:t>
            </a:r>
            <a:endParaRPr kumimoji="1" lang="en-US" altLang="ja-JP" dirty="0"/>
          </a:p>
          <a:p>
            <a:endParaRPr kumimoji="1" lang="en-US" altLang="ja-JP" dirty="0"/>
          </a:p>
          <a:p>
            <a:r>
              <a:rPr kumimoji="1" lang="ja-JP" altLang="en-US" dirty="0"/>
              <a:t>セールやバーゲンの時は無理なところが多いでしょ</a:t>
            </a:r>
          </a:p>
        </p:txBody>
      </p:sp>
      <p:sp>
        <p:nvSpPr>
          <p:cNvPr id="4" name="スライド番号プレースホルダー 3"/>
          <p:cNvSpPr>
            <a:spLocks noGrp="1"/>
          </p:cNvSpPr>
          <p:nvPr>
            <p:ph type="sldNum" sz="quarter" idx="5"/>
          </p:nvPr>
        </p:nvSpPr>
        <p:spPr/>
        <p:txBody>
          <a:bodyPr/>
          <a:lstStyle/>
          <a:p>
            <a:fld id="{9F69E9DB-56B2-4A87-8651-75D34C6D5577}" type="slidenum">
              <a:rPr kumimoji="1" lang="ja-JP" altLang="en-US" smtClean="0"/>
              <a:pPr/>
              <a:t>4</a:t>
            </a:fld>
            <a:endParaRPr kumimoji="1" lang="ja-JP" altLang="en-US"/>
          </a:p>
        </p:txBody>
      </p:sp>
    </p:spTree>
    <p:extLst>
      <p:ext uri="{BB962C8B-B14F-4D97-AF65-F5344CB8AC3E}">
        <p14:creationId xmlns:p14="http://schemas.microsoft.com/office/powerpoint/2010/main" val="395473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F69E9DB-56B2-4A87-8651-75D34C6D5577}" type="slidenum">
              <a:rPr kumimoji="1" lang="ja-JP" altLang="en-US" smtClean="0"/>
              <a:pPr/>
              <a:t>5</a:t>
            </a:fld>
            <a:endParaRPr kumimoji="1" lang="ja-JP" altLang="en-US"/>
          </a:p>
        </p:txBody>
      </p:sp>
    </p:spTree>
    <p:extLst>
      <p:ext uri="{BB962C8B-B14F-4D97-AF65-F5344CB8AC3E}">
        <p14:creationId xmlns:p14="http://schemas.microsoft.com/office/powerpoint/2010/main" val="2850185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F69E9DB-56B2-4A87-8651-75D34C6D5577}" type="slidenum">
              <a:rPr kumimoji="1" lang="ja-JP" altLang="en-US" smtClean="0"/>
              <a:pPr/>
              <a:t>6</a:t>
            </a:fld>
            <a:endParaRPr kumimoji="1" lang="ja-JP" altLang="en-US"/>
          </a:p>
        </p:txBody>
      </p:sp>
    </p:spTree>
    <p:extLst>
      <p:ext uri="{BB962C8B-B14F-4D97-AF65-F5344CB8AC3E}">
        <p14:creationId xmlns:p14="http://schemas.microsoft.com/office/powerpoint/2010/main" val="3265098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F69E9DB-56B2-4A87-8651-75D34C6D5577}" type="slidenum">
              <a:rPr kumimoji="1" lang="ja-JP" altLang="en-US" smtClean="0"/>
              <a:pPr/>
              <a:t>7</a:t>
            </a:fld>
            <a:endParaRPr kumimoji="1" lang="ja-JP" altLang="en-US"/>
          </a:p>
        </p:txBody>
      </p:sp>
    </p:spTree>
    <p:extLst>
      <p:ext uri="{BB962C8B-B14F-4D97-AF65-F5344CB8AC3E}">
        <p14:creationId xmlns:p14="http://schemas.microsoft.com/office/powerpoint/2010/main" val="1294182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F69E9DB-56B2-4A87-8651-75D34C6D5577}" type="slidenum">
              <a:rPr kumimoji="1" lang="ja-JP" altLang="en-US" smtClean="0"/>
              <a:pPr/>
              <a:t>8</a:t>
            </a:fld>
            <a:endParaRPr kumimoji="1" lang="ja-JP" altLang="en-US"/>
          </a:p>
        </p:txBody>
      </p:sp>
    </p:spTree>
    <p:extLst>
      <p:ext uri="{BB962C8B-B14F-4D97-AF65-F5344CB8AC3E}">
        <p14:creationId xmlns:p14="http://schemas.microsoft.com/office/powerpoint/2010/main" val="2170543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dirty="0"/>
              <a:t>救われる子と救われない子がいる，ということはどういうことかといいますと，</a:t>
            </a:r>
            <a:endParaRPr kumimoji="1" lang="en-US" altLang="ja-JP" dirty="0"/>
          </a:p>
          <a:p>
            <a:r>
              <a:rPr kumimoji="1" lang="ja-JP" altLang="en-US" dirty="0"/>
              <a:t>例えば，高校生で，文化祭でバンドを組みたい。</a:t>
            </a:r>
            <a:endParaRPr kumimoji="1" lang="en-US" altLang="ja-JP" dirty="0"/>
          </a:p>
          <a:p>
            <a:r>
              <a:rPr kumimoji="1" lang="ja-JP" altLang="en-US" dirty="0"/>
              <a:t>憧れのミュージシャンと同じ，ちょっと小遣いでは買えないような楽器を購入したとしましょう。</a:t>
            </a:r>
            <a:endParaRPr kumimoji="1" lang="en-US" altLang="ja-JP" dirty="0"/>
          </a:p>
          <a:p>
            <a:r>
              <a:rPr kumimoji="1" lang="ja-JP" altLang="en-US" dirty="0"/>
              <a:t>★</a:t>
            </a:r>
            <a:endParaRPr kumimoji="1" lang="en-US" altLang="ja-JP" dirty="0"/>
          </a:p>
          <a:p>
            <a:r>
              <a:rPr kumimoji="1" lang="ja-JP" altLang="en-US" dirty="0"/>
              <a:t>でも，メンバーがけんかして，やっぱり，高価な楽器はいらない。親もそんな高い楽器いらないでしょ！と，もうカンカンです。</a:t>
            </a:r>
            <a:endParaRPr kumimoji="1" lang="en-US" altLang="ja-JP" dirty="0"/>
          </a:p>
          <a:p>
            <a:r>
              <a:rPr kumimoji="1" lang="ja-JP" altLang="en-US" dirty="0"/>
              <a:t>★</a:t>
            </a:r>
            <a:endParaRPr kumimoji="1" lang="en-US" altLang="ja-JP" dirty="0"/>
          </a:p>
          <a:p>
            <a:r>
              <a:rPr kumimoji="1" lang="ja-JP" altLang="en-US" dirty="0"/>
              <a:t>この場合，「解約ができる」場合　と★　「解約ができない場合」，何が違うのか。</a:t>
            </a:r>
            <a:endParaRPr kumimoji="1" lang="en-US" altLang="ja-JP" dirty="0"/>
          </a:p>
          <a:p>
            <a:r>
              <a:rPr kumimoji="1" lang="ja-JP" altLang="en-US" dirty="0"/>
              <a:t>★</a:t>
            </a:r>
            <a:endParaRPr kumimoji="1" lang="en-US" altLang="ja-JP" dirty="0"/>
          </a:p>
          <a:p>
            <a:r>
              <a:rPr kumimoji="1" lang="ja-JP" altLang="en-US" dirty="0"/>
              <a:t>もう，おわかりかと思います。</a:t>
            </a:r>
            <a:r>
              <a:rPr kumimoji="1" lang="en-US" altLang="ja-JP" dirty="0"/>
              <a:t>17</a:t>
            </a:r>
            <a:r>
              <a:rPr kumimoji="1" lang="ja-JP" altLang="en-US" dirty="0"/>
              <a:t>歳と</a:t>
            </a:r>
            <a:r>
              <a:rPr kumimoji="1" lang="en-US" altLang="ja-JP" dirty="0"/>
              <a:t>18</a:t>
            </a:r>
            <a:r>
              <a:rPr kumimoji="1" lang="ja-JP" altLang="en-US" dirty="0"/>
              <a:t>歳，未成年と成年で大きな違いとなるのです。</a:t>
            </a:r>
            <a:endParaRPr kumimoji="1" lang="en-US" altLang="ja-JP" dirty="0"/>
          </a:p>
          <a:p>
            <a:r>
              <a:rPr kumimoji="1" lang="ja-JP" altLang="en-US" dirty="0"/>
              <a:t>小学生が，保護者の同意なく，付き添いもなく勝手に高価な楽器を購入をすることは考えにくいですね。</a:t>
            </a:r>
            <a:endParaRPr kumimoji="1" lang="en-US" altLang="ja-JP" dirty="0"/>
          </a:p>
          <a:p>
            <a:r>
              <a:rPr kumimoji="1" lang="ja-JP" altLang="en-US" dirty="0"/>
              <a:t>もし大人なら，高額な買い物も契約も自分で決めることができます。</a:t>
            </a:r>
            <a:endParaRPr kumimoji="1" lang="en-US" altLang="ja-JP" dirty="0"/>
          </a:p>
          <a:p>
            <a:r>
              <a:rPr kumimoji="1" lang="ja-JP" altLang="en-US" dirty="0"/>
              <a:t>この大人と子どもの境目が，</a:t>
            </a:r>
            <a:r>
              <a:rPr kumimoji="1" lang="en-US" altLang="ja-JP" dirty="0"/>
              <a:t>17</a:t>
            </a:r>
            <a:r>
              <a:rPr kumimoji="1" lang="ja-JP" altLang="en-US" dirty="0"/>
              <a:t>歳と</a:t>
            </a:r>
            <a:r>
              <a:rPr kumimoji="1" lang="en-US" altLang="ja-JP" dirty="0"/>
              <a:t>18</a:t>
            </a:r>
            <a:r>
              <a:rPr kumimoji="1" lang="ja-JP" altLang="en-US" dirty="0"/>
              <a:t>歳になるのです。</a:t>
            </a:r>
            <a:endParaRPr kumimoji="1" lang="en-US" altLang="ja-JP" dirty="0"/>
          </a:p>
          <a:p>
            <a:r>
              <a:rPr kumimoji="1" lang="ja-JP" altLang="en-US" dirty="0"/>
              <a:t>★</a:t>
            </a:r>
            <a:endParaRPr kumimoji="1" lang="en-US" altLang="ja-JP" dirty="0"/>
          </a:p>
          <a:p>
            <a:r>
              <a:rPr kumimoji="1" lang="ja-JP" altLang="en-US" dirty="0"/>
              <a:t>そして，未成年者が契約や買い物をした場合，社会経験も乏しく判断力も十分でないということで，「未成年者取消権」という，強い権限をもっているのです。</a:t>
            </a:r>
            <a:endParaRPr kumimoji="1" lang="en-US" altLang="ja-JP" dirty="0"/>
          </a:p>
          <a:p>
            <a:r>
              <a:rPr kumimoji="1" lang="ja-JP" altLang="en-US" dirty="0"/>
              <a:t>★</a:t>
            </a:r>
            <a:endParaRPr kumimoji="1" lang="en-US" altLang="ja-JP" dirty="0"/>
          </a:p>
          <a:p>
            <a:r>
              <a:rPr kumimoji="1" lang="ja-JP" altLang="en-US" dirty="0"/>
              <a:t>それでは，この未成年者取消権について詳しくみてみましょう。</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951690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FC280807-9321-4127-9DD7-3117E4CB78F5}" type="datetimeFigureOut">
              <a:rPr kumimoji="1" lang="ja-JP" altLang="en-US" smtClean="0"/>
              <a:pPr/>
              <a:t>2021/10/12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C280807-9321-4127-9DD7-3117E4CB78F5}" type="datetimeFigureOut">
              <a:rPr kumimoji="1" lang="ja-JP" altLang="en-US" smtClean="0"/>
              <a:pPr/>
              <a:t>2021/10/12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C280807-9321-4127-9DD7-3117E4CB78F5}" type="datetimeFigureOut">
              <a:rPr kumimoji="1" lang="ja-JP" altLang="en-US" smtClean="0"/>
              <a:pPr/>
              <a:t>2021/10/12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FC280807-9321-4127-9DD7-3117E4CB78F5}" type="datetimeFigureOut">
              <a:rPr kumimoji="1" lang="ja-JP" altLang="en-US" smtClean="0"/>
              <a:pPr/>
              <a:t>2021/10/12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5FF793-24A6-497F-937F-82BBCE422092}"/>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24F276B-44B8-46F1-BB94-1261240C0BC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D1129CF-51AC-4BAB-A723-DF377EC1EE3E}"/>
              </a:ext>
            </a:extLst>
          </p:cNvPr>
          <p:cNvSpPr>
            <a:spLocks noGrp="1"/>
          </p:cNvSpPr>
          <p:nvPr>
            <p:ph type="dt" sz="half" idx="10"/>
          </p:nvPr>
        </p:nvSpPr>
        <p:spPr/>
        <p:txBody>
          <a:bodyPr/>
          <a:lstStyle/>
          <a:p>
            <a:fld id="{33862F04-A76B-404D-90CB-63329379E848}" type="datetime1">
              <a:rPr kumimoji="1" lang="ja-JP" altLang="en-US" smtClean="0"/>
              <a:pPr/>
              <a:t>2021/10/12</a:t>
            </a:fld>
            <a:endParaRPr kumimoji="1" lang="ja-JP" altLang="en-US"/>
          </a:p>
        </p:txBody>
      </p:sp>
      <p:sp>
        <p:nvSpPr>
          <p:cNvPr id="5" name="フッター プレースホルダー 4">
            <a:extLst>
              <a:ext uri="{FF2B5EF4-FFF2-40B4-BE49-F238E27FC236}">
                <a16:creationId xmlns:a16="http://schemas.microsoft.com/office/drawing/2014/main" id="{976F5A45-EA08-4FCC-B5B3-155902C6C80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E6CFF94-1C88-4DF6-802B-EA4D382E21E7}"/>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4261387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FF841C-AB0A-4644-831F-A0BE958F3A0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AEA4ACC-F681-4A5A-A305-7D7F017522E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6ECE58-E4AD-4CAD-9A86-BDB3B59857AC}"/>
              </a:ext>
            </a:extLst>
          </p:cNvPr>
          <p:cNvSpPr>
            <a:spLocks noGrp="1"/>
          </p:cNvSpPr>
          <p:nvPr>
            <p:ph type="dt" sz="half" idx="10"/>
          </p:nvPr>
        </p:nvSpPr>
        <p:spPr/>
        <p:txBody>
          <a:bodyPr/>
          <a:lstStyle/>
          <a:p>
            <a:fld id="{6ACFBBB7-B4DA-4F1A-A5F1-5C3D79D8A7E3}" type="datetime1">
              <a:rPr kumimoji="1" lang="ja-JP" altLang="en-US" smtClean="0"/>
              <a:pPr/>
              <a:t>2021/10/12</a:t>
            </a:fld>
            <a:endParaRPr kumimoji="1" lang="ja-JP" altLang="en-US"/>
          </a:p>
        </p:txBody>
      </p:sp>
      <p:sp>
        <p:nvSpPr>
          <p:cNvPr id="5" name="フッター プレースホルダー 4">
            <a:extLst>
              <a:ext uri="{FF2B5EF4-FFF2-40B4-BE49-F238E27FC236}">
                <a16:creationId xmlns:a16="http://schemas.microsoft.com/office/drawing/2014/main" id="{79C97632-C8B1-4C6E-A22E-4F3D83FA6A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499E0B-3266-442E-9C33-7760DEAB170B}"/>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813749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2A0AD1-0067-4A21-BC4F-DA58A2AB630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FBE08CD-6E5D-4191-913D-63BC40355BD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12F0E80-1041-4E46-92DA-AC236D627173}"/>
              </a:ext>
            </a:extLst>
          </p:cNvPr>
          <p:cNvSpPr>
            <a:spLocks noGrp="1"/>
          </p:cNvSpPr>
          <p:nvPr>
            <p:ph type="dt" sz="half" idx="10"/>
          </p:nvPr>
        </p:nvSpPr>
        <p:spPr/>
        <p:txBody>
          <a:bodyPr/>
          <a:lstStyle/>
          <a:p>
            <a:fld id="{53A984BF-9AA2-42E2-9C95-12D799FA9689}" type="datetime1">
              <a:rPr kumimoji="1" lang="ja-JP" altLang="en-US" smtClean="0"/>
              <a:pPr/>
              <a:t>2021/10/12</a:t>
            </a:fld>
            <a:endParaRPr kumimoji="1" lang="ja-JP" altLang="en-US"/>
          </a:p>
        </p:txBody>
      </p:sp>
      <p:sp>
        <p:nvSpPr>
          <p:cNvPr id="5" name="フッター プレースホルダー 4">
            <a:extLst>
              <a:ext uri="{FF2B5EF4-FFF2-40B4-BE49-F238E27FC236}">
                <a16:creationId xmlns:a16="http://schemas.microsoft.com/office/drawing/2014/main" id="{81B20429-DCD8-4461-AECA-BF4E62F8CC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6050F3-AB3A-49EB-9727-652227E30F5B}"/>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1941749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E862F7-507F-4394-879E-32A0D7A2D97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F0AA781-0E38-4C90-A2C0-11182B1B366B}"/>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B1A6354-8D6F-4956-A60C-5E7DA91845D3}"/>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BD5F487-C3D5-4DFD-9D53-AD03DFD34898}"/>
              </a:ext>
            </a:extLst>
          </p:cNvPr>
          <p:cNvSpPr>
            <a:spLocks noGrp="1"/>
          </p:cNvSpPr>
          <p:nvPr>
            <p:ph type="dt" sz="half" idx="10"/>
          </p:nvPr>
        </p:nvSpPr>
        <p:spPr/>
        <p:txBody>
          <a:bodyPr/>
          <a:lstStyle/>
          <a:p>
            <a:fld id="{A7CACEBD-8911-4D8C-8C01-93547720776F}" type="datetime1">
              <a:rPr kumimoji="1" lang="ja-JP" altLang="en-US" smtClean="0"/>
              <a:pPr/>
              <a:t>2021/10/12</a:t>
            </a:fld>
            <a:endParaRPr kumimoji="1" lang="ja-JP" altLang="en-US"/>
          </a:p>
        </p:txBody>
      </p:sp>
      <p:sp>
        <p:nvSpPr>
          <p:cNvPr id="6" name="フッター プレースホルダー 5">
            <a:extLst>
              <a:ext uri="{FF2B5EF4-FFF2-40B4-BE49-F238E27FC236}">
                <a16:creationId xmlns:a16="http://schemas.microsoft.com/office/drawing/2014/main" id="{0D19689D-0D36-4455-BBAE-6599ED98C39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638312B-A28B-4022-99C0-2BD332C7218E}"/>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2173675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1451E0-C4D9-4885-A005-FA7648180726}"/>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B173053-A532-4775-90B4-F9B62AE8C97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C49B177-97F9-4C08-BC6C-90BE82F709B0}"/>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15B1567-5E5C-49A1-8F55-42E2535DA6E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AAE551E-3258-42F3-839E-FC1E94183F42}"/>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012AABB-D72A-4D5E-B81E-FDEBCCB7BD54}"/>
              </a:ext>
            </a:extLst>
          </p:cNvPr>
          <p:cNvSpPr>
            <a:spLocks noGrp="1"/>
          </p:cNvSpPr>
          <p:nvPr>
            <p:ph type="dt" sz="half" idx="10"/>
          </p:nvPr>
        </p:nvSpPr>
        <p:spPr/>
        <p:txBody>
          <a:bodyPr/>
          <a:lstStyle/>
          <a:p>
            <a:fld id="{8A54FD5C-3F13-47D0-9AD6-B987E80BB19A}" type="datetime1">
              <a:rPr kumimoji="1" lang="ja-JP" altLang="en-US" smtClean="0"/>
              <a:pPr/>
              <a:t>2021/10/12</a:t>
            </a:fld>
            <a:endParaRPr kumimoji="1" lang="ja-JP" altLang="en-US"/>
          </a:p>
        </p:txBody>
      </p:sp>
      <p:sp>
        <p:nvSpPr>
          <p:cNvPr id="8" name="フッター プレースホルダー 7">
            <a:extLst>
              <a:ext uri="{FF2B5EF4-FFF2-40B4-BE49-F238E27FC236}">
                <a16:creationId xmlns:a16="http://schemas.microsoft.com/office/drawing/2014/main" id="{B1F06404-FA6E-4A6C-A6D4-C6E5027DA2D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73C8FB5-E353-463C-8060-AC69D3669660}"/>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2082248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F33FBF-D389-4E95-88D3-9241693C0CB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0F0F7CB-247E-4F2B-8FA5-646BF573575F}"/>
              </a:ext>
            </a:extLst>
          </p:cNvPr>
          <p:cNvSpPr>
            <a:spLocks noGrp="1"/>
          </p:cNvSpPr>
          <p:nvPr>
            <p:ph type="dt" sz="half" idx="10"/>
          </p:nvPr>
        </p:nvSpPr>
        <p:spPr/>
        <p:txBody>
          <a:bodyPr/>
          <a:lstStyle/>
          <a:p>
            <a:fld id="{92DF869A-AA79-4C14-8AEF-984ABDF100F3}" type="datetime1">
              <a:rPr kumimoji="1" lang="ja-JP" altLang="en-US" smtClean="0"/>
              <a:pPr/>
              <a:t>2021/10/12</a:t>
            </a:fld>
            <a:endParaRPr kumimoji="1" lang="ja-JP" altLang="en-US"/>
          </a:p>
        </p:txBody>
      </p:sp>
      <p:sp>
        <p:nvSpPr>
          <p:cNvPr id="4" name="フッター プレースホルダー 3">
            <a:extLst>
              <a:ext uri="{FF2B5EF4-FFF2-40B4-BE49-F238E27FC236}">
                <a16:creationId xmlns:a16="http://schemas.microsoft.com/office/drawing/2014/main" id="{0BDE53BC-C519-4C40-9D52-59B0DC36C9C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E8DDA7C-5D90-42CC-9002-48D8EF97A4C8}"/>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4288312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EE2DF2E-E304-4A05-8FFF-5D8196275A18}"/>
              </a:ext>
            </a:extLst>
          </p:cNvPr>
          <p:cNvSpPr>
            <a:spLocks noGrp="1"/>
          </p:cNvSpPr>
          <p:nvPr>
            <p:ph type="dt" sz="half" idx="10"/>
          </p:nvPr>
        </p:nvSpPr>
        <p:spPr/>
        <p:txBody>
          <a:bodyPr/>
          <a:lstStyle/>
          <a:p>
            <a:fld id="{C641AF9D-3838-4BA6-8971-34EF943829B4}" type="datetime1">
              <a:rPr kumimoji="1" lang="ja-JP" altLang="en-US" smtClean="0"/>
              <a:pPr/>
              <a:t>2021/10/12</a:t>
            </a:fld>
            <a:endParaRPr kumimoji="1" lang="ja-JP" altLang="en-US"/>
          </a:p>
        </p:txBody>
      </p:sp>
      <p:sp>
        <p:nvSpPr>
          <p:cNvPr id="3" name="フッター プレースホルダー 2">
            <a:extLst>
              <a:ext uri="{FF2B5EF4-FFF2-40B4-BE49-F238E27FC236}">
                <a16:creationId xmlns:a16="http://schemas.microsoft.com/office/drawing/2014/main" id="{C2E16A69-18EB-4FF5-A89E-8D38E9C0E56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FD6813C-4246-4E33-85A3-BA1A7C4F124A}"/>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122446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C280807-9321-4127-9DD7-3117E4CB78F5}" type="datetimeFigureOut">
              <a:rPr kumimoji="1" lang="ja-JP" altLang="en-US" smtClean="0"/>
              <a:pPr/>
              <a:t>2021/10/12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AC09C3-A1BD-4D52-A8A9-FB71A329829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BA2890A-D76E-4295-A3BB-B23B5895E52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7C17967-6608-4C35-9B5D-20343FDC86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CD2D671-2394-4C6F-9B59-A16F9BDB144C}"/>
              </a:ext>
            </a:extLst>
          </p:cNvPr>
          <p:cNvSpPr>
            <a:spLocks noGrp="1"/>
          </p:cNvSpPr>
          <p:nvPr>
            <p:ph type="dt" sz="half" idx="10"/>
          </p:nvPr>
        </p:nvSpPr>
        <p:spPr/>
        <p:txBody>
          <a:bodyPr/>
          <a:lstStyle/>
          <a:p>
            <a:fld id="{12A99651-9824-4740-8A59-599FAC50EB7C}" type="datetime1">
              <a:rPr kumimoji="1" lang="ja-JP" altLang="en-US" smtClean="0"/>
              <a:pPr/>
              <a:t>2021/10/12</a:t>
            </a:fld>
            <a:endParaRPr kumimoji="1" lang="ja-JP" altLang="en-US"/>
          </a:p>
        </p:txBody>
      </p:sp>
      <p:sp>
        <p:nvSpPr>
          <p:cNvPr id="6" name="フッター プレースホルダー 5">
            <a:extLst>
              <a:ext uri="{FF2B5EF4-FFF2-40B4-BE49-F238E27FC236}">
                <a16:creationId xmlns:a16="http://schemas.microsoft.com/office/drawing/2014/main" id="{F7614C24-CDBC-4979-A589-EC23C5ACB58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EBA4CEA-40A9-49D3-9B1B-5F1763A50CC8}"/>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3126754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A2F00F-337D-4824-BB01-ABD4EA186C9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E3DC00D-DA7E-4867-903B-51FD5374C00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233B00F1-5AED-4881-9A0C-3ABB73D868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BBCF65B-C007-4F66-B8ED-8FDAA9F0B426}"/>
              </a:ext>
            </a:extLst>
          </p:cNvPr>
          <p:cNvSpPr>
            <a:spLocks noGrp="1"/>
          </p:cNvSpPr>
          <p:nvPr>
            <p:ph type="dt" sz="half" idx="10"/>
          </p:nvPr>
        </p:nvSpPr>
        <p:spPr/>
        <p:txBody>
          <a:bodyPr/>
          <a:lstStyle/>
          <a:p>
            <a:fld id="{62DE94E6-B6CB-46B5-8A03-52EBFA218035}" type="datetime1">
              <a:rPr kumimoji="1" lang="ja-JP" altLang="en-US" smtClean="0"/>
              <a:pPr/>
              <a:t>2021/10/12</a:t>
            </a:fld>
            <a:endParaRPr kumimoji="1" lang="ja-JP" altLang="en-US"/>
          </a:p>
        </p:txBody>
      </p:sp>
      <p:sp>
        <p:nvSpPr>
          <p:cNvPr id="6" name="フッター プレースホルダー 5">
            <a:extLst>
              <a:ext uri="{FF2B5EF4-FFF2-40B4-BE49-F238E27FC236}">
                <a16:creationId xmlns:a16="http://schemas.microsoft.com/office/drawing/2014/main" id="{D583101C-965B-4AAB-9DC7-AE46A7F3F0B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46E3AF-A9A6-4EE7-9FA5-980DD5624EF3}"/>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97952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608FC4-E0A1-41AC-887D-EDAD59EB7BB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ECD0C3C-1E5A-439F-A852-62B9A7C8C0C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78EB83-DF6B-40B8-9579-75228C235249}"/>
              </a:ext>
            </a:extLst>
          </p:cNvPr>
          <p:cNvSpPr>
            <a:spLocks noGrp="1"/>
          </p:cNvSpPr>
          <p:nvPr>
            <p:ph type="dt" sz="half" idx="10"/>
          </p:nvPr>
        </p:nvSpPr>
        <p:spPr/>
        <p:txBody>
          <a:bodyPr/>
          <a:lstStyle/>
          <a:p>
            <a:fld id="{A3F92119-3F42-450E-913E-430EAE6E44D4}" type="datetime1">
              <a:rPr kumimoji="1" lang="ja-JP" altLang="en-US" smtClean="0"/>
              <a:pPr/>
              <a:t>2021/10/12</a:t>
            </a:fld>
            <a:endParaRPr kumimoji="1" lang="ja-JP" altLang="en-US"/>
          </a:p>
        </p:txBody>
      </p:sp>
      <p:sp>
        <p:nvSpPr>
          <p:cNvPr id="5" name="フッター プレースホルダー 4">
            <a:extLst>
              <a:ext uri="{FF2B5EF4-FFF2-40B4-BE49-F238E27FC236}">
                <a16:creationId xmlns:a16="http://schemas.microsoft.com/office/drawing/2014/main" id="{EAF735A5-13B4-4B21-BBEE-3BB0B9D800C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A03E3EB-E738-41C8-88F4-8EED8C09ED51}"/>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183958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B96CAA9-F6A1-474E-BE6E-2609DDFE028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6FD6552-FB01-4ACF-B630-F6336C3D6544}"/>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437057C-394D-48A6-803C-02C30B5CE765}"/>
              </a:ext>
            </a:extLst>
          </p:cNvPr>
          <p:cNvSpPr>
            <a:spLocks noGrp="1"/>
          </p:cNvSpPr>
          <p:nvPr>
            <p:ph type="dt" sz="half" idx="10"/>
          </p:nvPr>
        </p:nvSpPr>
        <p:spPr/>
        <p:txBody>
          <a:bodyPr/>
          <a:lstStyle/>
          <a:p>
            <a:fld id="{06E3F859-F44E-4D1C-9694-2CA51FC05FBB}" type="datetime1">
              <a:rPr kumimoji="1" lang="ja-JP" altLang="en-US" smtClean="0"/>
              <a:pPr/>
              <a:t>2021/10/12</a:t>
            </a:fld>
            <a:endParaRPr kumimoji="1" lang="ja-JP" altLang="en-US"/>
          </a:p>
        </p:txBody>
      </p:sp>
      <p:sp>
        <p:nvSpPr>
          <p:cNvPr id="5" name="フッター プレースホルダー 4">
            <a:extLst>
              <a:ext uri="{FF2B5EF4-FFF2-40B4-BE49-F238E27FC236}">
                <a16:creationId xmlns:a16="http://schemas.microsoft.com/office/drawing/2014/main" id="{C186F502-F6CC-4A87-B976-6471DF619F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F21830-429B-4A3E-AB48-DDEB4199A3A2}"/>
              </a:ext>
            </a:extLst>
          </p:cNvPr>
          <p:cNvSpPr>
            <a:spLocks noGrp="1"/>
          </p:cNvSpPr>
          <p:nvPr>
            <p:ph type="sldNum" sz="quarter" idx="12"/>
          </p:nvPr>
        </p:nvSpPr>
        <p:spPr/>
        <p:txBody>
          <a:body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204970851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FC280807-9321-4127-9DD7-3117E4CB78F5}" type="datetimeFigureOut">
              <a:rPr kumimoji="1" lang="ja-JP" altLang="en-US" smtClean="0"/>
              <a:pPr/>
              <a:t>2021/10/12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FC280807-9321-4127-9DD7-3117E4CB78F5}" type="datetimeFigureOut">
              <a:rPr kumimoji="1" lang="ja-JP" altLang="en-US" smtClean="0"/>
              <a:pPr/>
              <a:t>2021/10/12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FC280807-9321-4127-9DD7-3117E4CB78F5}" type="datetimeFigureOut">
              <a:rPr kumimoji="1" lang="ja-JP" altLang="en-US" smtClean="0"/>
              <a:pPr/>
              <a:t>2021/10/12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FC280807-9321-4127-9DD7-3117E4CB78F5}" type="datetimeFigureOut">
              <a:rPr kumimoji="1" lang="ja-JP" altLang="en-US" smtClean="0"/>
              <a:pPr/>
              <a:t>2021/10/12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C280807-9321-4127-9DD7-3117E4CB78F5}" type="datetimeFigureOut">
              <a:rPr kumimoji="1" lang="ja-JP" altLang="en-US" smtClean="0"/>
              <a:pPr/>
              <a:t>2021/10/12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C280807-9321-4127-9DD7-3117E4CB78F5}" type="datetimeFigureOut">
              <a:rPr kumimoji="1" lang="ja-JP" altLang="en-US" smtClean="0"/>
              <a:pPr/>
              <a:t>2021/10/12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C280807-9321-4127-9DD7-3117E4CB78F5}" type="datetimeFigureOut">
              <a:rPr kumimoji="1" lang="ja-JP" altLang="en-US" smtClean="0"/>
              <a:pPr/>
              <a:t>2021/10/12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AFCF881-5D1D-4116-8D7B-C0CF914E6D1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280807-9321-4127-9DD7-3117E4CB78F5}" type="datetimeFigureOut">
              <a:rPr kumimoji="1" lang="ja-JP" altLang="en-US" smtClean="0"/>
              <a:pPr/>
              <a:t>2021/10/12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CF881-5D1D-4116-8D7B-C0CF914E6D1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756D2DB-145D-46EE-8477-67B05324278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60EE64-1F1B-464C-9129-53C77F7FA5D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717140F-685C-44F9-B50E-F7E38D17276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E3F859-F44E-4D1C-9694-2CA51FC05FBB}" type="datetime1">
              <a:rPr kumimoji="1" lang="ja-JP" altLang="en-US" smtClean="0"/>
              <a:pPr/>
              <a:t>2021/10/12</a:t>
            </a:fld>
            <a:endParaRPr kumimoji="1" lang="ja-JP" altLang="en-US"/>
          </a:p>
        </p:txBody>
      </p:sp>
      <p:sp>
        <p:nvSpPr>
          <p:cNvPr id="5" name="フッター プレースホルダー 4">
            <a:extLst>
              <a:ext uri="{FF2B5EF4-FFF2-40B4-BE49-F238E27FC236}">
                <a16:creationId xmlns:a16="http://schemas.microsoft.com/office/drawing/2014/main" id="{691918A4-1E30-4F41-892A-83F108735E3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D775388-BC14-4782-B90A-02AC4CB1BE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870C6A-A9FA-46D0-8325-72B81E8CBEA0}" type="slidenum">
              <a:rPr kumimoji="1" lang="ja-JP" altLang="en-US" smtClean="0"/>
              <a:pPr/>
              <a:t>‹#›</a:t>
            </a:fld>
            <a:endParaRPr kumimoji="1" lang="ja-JP" altLang="en-US"/>
          </a:p>
        </p:txBody>
      </p:sp>
    </p:spTree>
    <p:extLst>
      <p:ext uri="{BB962C8B-B14F-4D97-AF65-F5344CB8AC3E}">
        <p14:creationId xmlns:p14="http://schemas.microsoft.com/office/powerpoint/2010/main" val="13323181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2810761"/>
            <a:ext cx="8640960" cy="801942"/>
          </a:xfrm>
        </p:spPr>
        <p:txBody>
          <a:bodyPr>
            <a:noAutofit/>
          </a:bodyPr>
          <a:lstStyle/>
          <a:p>
            <a:r>
              <a:rPr kumimoji="1" lang="ja-JP" altLang="en-US" sz="8000" dirty="0">
                <a:solidFill>
                  <a:schemeClr val="tx1"/>
                </a:solidFill>
                <a:latin typeface="ＤＦ特太ゴシック体" pitchFamily="49" charset="-128"/>
                <a:ea typeface="ＤＦ特太ゴシック体" pitchFamily="49" charset="-128"/>
              </a:rPr>
              <a:t>成年とは？</a:t>
            </a:r>
            <a:br>
              <a:rPr kumimoji="1" lang="en-US" altLang="ja-JP" sz="6600" dirty="0">
                <a:solidFill>
                  <a:schemeClr val="tx1"/>
                </a:solidFill>
                <a:latin typeface="ＤＦ特太ゴシック体" pitchFamily="49" charset="-128"/>
                <a:ea typeface="ＤＦ特太ゴシック体" pitchFamily="49" charset="-128"/>
              </a:rPr>
            </a:br>
            <a:br>
              <a:rPr kumimoji="1" lang="en-US" altLang="ja-JP" sz="6600" dirty="0">
                <a:solidFill>
                  <a:schemeClr val="tx1"/>
                </a:solidFill>
                <a:latin typeface="ＤＦ特太ゴシック体" pitchFamily="49" charset="-128"/>
                <a:ea typeface="ＤＦ特太ゴシック体" pitchFamily="49" charset="-128"/>
              </a:rPr>
            </a:br>
            <a:r>
              <a:rPr kumimoji="1" lang="ja-JP" altLang="en-US" sz="4400" dirty="0">
                <a:solidFill>
                  <a:schemeClr val="tx1"/>
                </a:solidFill>
                <a:latin typeface="ＤＦ特太ゴシック体" pitchFamily="49" charset="-128"/>
                <a:ea typeface="ＤＦ特太ゴシック体" pitchFamily="49" charset="-128"/>
              </a:rPr>
              <a:t>～未成年者取消しとは？～</a:t>
            </a:r>
          </a:p>
        </p:txBody>
      </p:sp>
      <p:sp>
        <p:nvSpPr>
          <p:cNvPr id="3" name="サブタイトル 2"/>
          <p:cNvSpPr>
            <a:spLocks noGrp="1"/>
          </p:cNvSpPr>
          <p:nvPr>
            <p:ph type="subTitle" idx="1"/>
          </p:nvPr>
        </p:nvSpPr>
        <p:spPr>
          <a:xfrm>
            <a:off x="755576" y="4725144"/>
            <a:ext cx="6696744" cy="801942"/>
          </a:xfrm>
        </p:spPr>
        <p:txBody>
          <a:bodyPr>
            <a:noAutofit/>
          </a:bodyPr>
          <a:lstStyle/>
          <a:p>
            <a:pPr algn="l"/>
            <a:r>
              <a:rPr kumimoji="1" lang="ja-JP" altLang="en-US" sz="3600" dirty="0">
                <a:solidFill>
                  <a:schemeClr val="tx1"/>
                </a:solidFill>
                <a:latin typeface="ＤＦ平成ゴシック体W5" pitchFamily="49" charset="-128"/>
                <a:ea typeface="ＤＦ平成ゴシック体W5" pitchFamily="49" charset="-128"/>
              </a:rPr>
              <a:t>徳島県消費者情報センター</a:t>
            </a:r>
            <a:endParaRPr kumimoji="1" lang="en-US" altLang="ja-JP" sz="3600" dirty="0">
              <a:solidFill>
                <a:schemeClr val="tx1"/>
              </a:solidFill>
              <a:latin typeface="ＤＦ平成ゴシック体W5" pitchFamily="49" charset="-128"/>
              <a:ea typeface="ＤＦ平成ゴシック体W5" pitchFamily="49" charset="-128"/>
            </a:endParaRPr>
          </a:p>
          <a:p>
            <a:pPr algn="l"/>
            <a:endParaRPr kumimoji="1" lang="ja-JP" altLang="en-US" sz="3600" dirty="0">
              <a:solidFill>
                <a:schemeClr val="tx1"/>
              </a:solidFill>
              <a:latin typeface="ＤＦ平成ゴシック体W5" pitchFamily="49" charset="-128"/>
              <a:ea typeface="ＤＦ平成ゴシック体W5" pitchFamily="49" charset="-128"/>
            </a:endParaRPr>
          </a:p>
        </p:txBody>
      </p:sp>
      <p:pic>
        <p:nvPicPr>
          <p:cNvPr id="4" name="Picture 2" descr="C:\Users\消費者情報センター\Desktop\２６年度研修生\イラスト・画像h26\すだちくん\展開07.jpg">
            <a:extLst>
              <a:ext uri="{FF2B5EF4-FFF2-40B4-BE49-F238E27FC236}">
                <a16:creationId xmlns:a16="http://schemas.microsoft.com/office/drawing/2014/main" id="{AC9CE662-1D03-4DD2-8831-B03241BFA79D}"/>
              </a:ext>
            </a:extLst>
          </p:cNvPr>
          <p:cNvPicPr>
            <a:picLocks noChangeAspect="1" noChangeArrowheads="1"/>
          </p:cNvPicPr>
          <p:nvPr/>
        </p:nvPicPr>
        <p:blipFill>
          <a:blip r:embed="rId3" cstate="print"/>
          <a:srcRect/>
          <a:stretch>
            <a:fillRect/>
          </a:stretch>
        </p:blipFill>
        <p:spPr bwMode="auto">
          <a:xfrm>
            <a:off x="6804248" y="4077072"/>
            <a:ext cx="2182252" cy="244968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9DC200BB-48EA-4528-9A93-B5CE063ADF7C}"/>
              </a:ext>
            </a:extLst>
          </p:cNvPr>
          <p:cNvSpPr txBox="1">
            <a:spLocks/>
          </p:cNvSpPr>
          <p:nvPr/>
        </p:nvSpPr>
        <p:spPr>
          <a:xfrm>
            <a:off x="628650" y="1825150"/>
            <a:ext cx="78867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1" lang="ja-JP" altLang="en-US" sz="21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9" name="角丸四角形 28">
            <a:extLst>
              <a:ext uri="{FF2B5EF4-FFF2-40B4-BE49-F238E27FC236}">
                <a16:creationId xmlns:a16="http://schemas.microsoft.com/office/drawing/2014/main" id="{44FFB250-17EE-413B-B3AF-761F3C3E2045}"/>
              </a:ext>
            </a:extLst>
          </p:cNvPr>
          <p:cNvSpPr/>
          <p:nvPr/>
        </p:nvSpPr>
        <p:spPr>
          <a:xfrm>
            <a:off x="19050" y="332656"/>
            <a:ext cx="9036496" cy="1196752"/>
          </a:xfrm>
          <a:prstGeom prst="roundRect">
            <a:avLst>
              <a:gd name="adj" fmla="val 50000"/>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ＤＦ平成明朝体W7" panose="02020709000000000000" pitchFamily="17" charset="-128"/>
                <a:ea typeface="ＤＦ平成明朝体W7" panose="02020709000000000000" pitchFamily="17" charset="-128"/>
                <a:cs typeface="+mn-cs"/>
              </a:rPr>
              <a:t>未成年者取消権とは？　</a:t>
            </a:r>
          </a:p>
        </p:txBody>
      </p:sp>
      <p:sp>
        <p:nvSpPr>
          <p:cNvPr id="7" name="テキスト ボックス 6">
            <a:extLst>
              <a:ext uri="{FF2B5EF4-FFF2-40B4-BE49-F238E27FC236}">
                <a16:creationId xmlns:a16="http://schemas.microsoft.com/office/drawing/2014/main" id="{BD376453-8ACC-4EEF-BB53-46D24DFCD0DF}"/>
              </a:ext>
            </a:extLst>
          </p:cNvPr>
          <p:cNvSpPr txBox="1"/>
          <p:nvPr/>
        </p:nvSpPr>
        <p:spPr>
          <a:xfrm>
            <a:off x="500281" y="1752572"/>
            <a:ext cx="8143438" cy="1964460"/>
          </a:xfrm>
          <a:prstGeom prst="rect">
            <a:avLst/>
          </a:prstGeom>
          <a:solidFill>
            <a:sysClr val="window" lastClr="FFFFFF"/>
          </a:solidFill>
          <a:effectLst>
            <a:glow rad="127000">
              <a:srgbClr val="FF0000"/>
            </a:glow>
          </a:effectLst>
        </p:spPr>
        <p:txBody>
          <a:bodyPr wrap="squar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ＤＦ平成明朝体W7" panose="02020709000000000000" pitchFamily="17" charset="-128"/>
                <a:ea typeface="ＤＦ平成明朝体W7" panose="02020709000000000000" pitchFamily="17" charset="-128"/>
                <a:cs typeface="+mn-cs"/>
              </a:rPr>
              <a:t>未成年者が法定代理人の同意を得ずに行った契約は，未成年者本人や法定代理人が取り消すことができます。</a:t>
            </a:r>
            <a:endParaRPr kumimoji="0" lang="ja-JP" altLang="en-US" sz="36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cs typeface="+mn-cs"/>
            </a:endParaRPr>
          </a:p>
        </p:txBody>
      </p:sp>
      <p:sp>
        <p:nvSpPr>
          <p:cNvPr id="8" name="テキスト ボックス 7">
            <a:extLst>
              <a:ext uri="{FF2B5EF4-FFF2-40B4-BE49-F238E27FC236}">
                <a16:creationId xmlns:a16="http://schemas.microsoft.com/office/drawing/2014/main" id="{EE362A9F-6C54-4FF3-AF1B-C8B2BFBAF3F7}"/>
              </a:ext>
            </a:extLst>
          </p:cNvPr>
          <p:cNvSpPr txBox="1"/>
          <p:nvPr/>
        </p:nvSpPr>
        <p:spPr>
          <a:xfrm>
            <a:off x="465579" y="4000819"/>
            <a:ext cx="8143438" cy="2355532"/>
          </a:xfrm>
          <a:prstGeom prst="rect">
            <a:avLst/>
          </a:prstGeom>
          <a:solidFill>
            <a:sysClr val="window" lastClr="FFFFFF"/>
          </a:solidFill>
          <a:effectLst>
            <a:glow rad="127000">
              <a:srgbClr val="FF0000"/>
            </a:glow>
          </a:effectLst>
        </p:spPr>
        <p:txBody>
          <a:bodyPr wrap="squar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ＤＦ平成明朝体W7" panose="02020709000000000000" pitchFamily="17" charset="-128"/>
                <a:ea typeface="ＤＦ平成明朝体W7" panose="02020709000000000000" pitchFamily="17" charset="-128"/>
                <a:cs typeface="+mn-cs"/>
              </a:rPr>
              <a:t>親から渡された小遣いの範囲で契約した場合，自ら成年だと嘘をついた場合，</a:t>
            </a:r>
            <a:endParaRPr kumimoji="1" lang="en-US" altLang="ja-JP" sz="3600" b="0" i="0" u="none" strike="noStrike" kern="1200" cap="none" spc="0" normalizeH="0" baseline="0" noProof="0" dirty="0">
              <a:ln>
                <a:noFill/>
              </a:ln>
              <a:solidFill>
                <a:srgbClr val="000000"/>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36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cs typeface="+mn-cs"/>
              </a:rPr>
              <a:t>成人してから代金を支払った場合（追認した場合）は取り消せません。</a:t>
            </a:r>
          </a:p>
        </p:txBody>
      </p:sp>
    </p:spTree>
    <p:extLst>
      <p:ext uri="{BB962C8B-B14F-4D97-AF65-F5344CB8AC3E}">
        <p14:creationId xmlns:p14="http://schemas.microsoft.com/office/powerpoint/2010/main" val="143096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D103A0-298B-4E66-98A9-926B091D84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8854" y="2879720"/>
            <a:ext cx="2486238" cy="1744276"/>
          </a:xfrm>
          <a:prstGeom prst="rect">
            <a:avLst/>
          </a:prstGeom>
          <a:gradFill flip="none" rotWithShape="1">
            <a:gsLst>
              <a:gs pos="51000">
                <a:schemeClr val="bg1"/>
              </a:gs>
              <a:gs pos="2000">
                <a:srgbClr val="FFC000"/>
              </a:gs>
              <a:gs pos="26000">
                <a:srgbClr val="FFFF00"/>
              </a:gs>
            </a:gsLst>
            <a:path path="circle">
              <a:fillToRect l="50000" t="50000" r="50000" b="50000"/>
            </a:path>
            <a:tileRect/>
          </a:gradFill>
        </p:spPr>
      </p:pic>
      <p:sp>
        <p:nvSpPr>
          <p:cNvPr id="5" name="コンテンツ プレースホルダー 2">
            <a:extLst>
              <a:ext uri="{FF2B5EF4-FFF2-40B4-BE49-F238E27FC236}">
                <a16:creationId xmlns:a16="http://schemas.microsoft.com/office/drawing/2014/main" id="{9DC200BB-48EA-4528-9A93-B5CE063ADF7C}"/>
              </a:ext>
            </a:extLst>
          </p:cNvPr>
          <p:cNvSpPr txBox="1">
            <a:spLocks/>
          </p:cNvSpPr>
          <p:nvPr/>
        </p:nvSpPr>
        <p:spPr>
          <a:xfrm>
            <a:off x="628650" y="1825150"/>
            <a:ext cx="788670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1" lang="ja-JP" altLang="en-US" sz="21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9" name="角丸四角形 28">
            <a:extLst>
              <a:ext uri="{FF2B5EF4-FFF2-40B4-BE49-F238E27FC236}">
                <a16:creationId xmlns:a16="http://schemas.microsoft.com/office/drawing/2014/main" id="{44FFB250-17EE-413B-B3AF-761F3C3E2045}"/>
              </a:ext>
            </a:extLst>
          </p:cNvPr>
          <p:cNvSpPr/>
          <p:nvPr/>
        </p:nvSpPr>
        <p:spPr>
          <a:xfrm>
            <a:off x="0" y="0"/>
            <a:ext cx="9036496" cy="1645287"/>
          </a:xfrm>
          <a:prstGeom prst="roundRect">
            <a:avLst>
              <a:gd name="adj" fmla="val 50000"/>
            </a:avLst>
          </a:prstGeom>
          <a:solidFill>
            <a:srgbClr val="0000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ＤＦ平成明朝体W7" panose="02020709000000000000" pitchFamily="17" charset="-128"/>
                <a:ea typeface="ＤＦ平成明朝体W7" panose="02020709000000000000" pitchFamily="17" charset="-128"/>
                <a:cs typeface="+mn-cs"/>
              </a:rPr>
              <a:t>未成年者取消権の持つ</a:t>
            </a:r>
            <a:endParaRPr kumimoji="1" lang="en-US" altLang="ja-JP" sz="5400" b="0" i="0" u="none" strike="noStrike" kern="1200" cap="none" spc="0" normalizeH="0" baseline="0" noProof="0" dirty="0">
              <a:ln>
                <a:noFill/>
              </a:ln>
              <a:solidFill>
                <a:prstClr val="white"/>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white"/>
                </a:solidFill>
                <a:effectLst/>
                <a:uLnTx/>
                <a:uFillTx/>
                <a:latin typeface="ＤＦ平成明朝体W7" panose="02020709000000000000" pitchFamily="17" charset="-128"/>
                <a:ea typeface="ＤＦ平成明朝体W7" panose="02020709000000000000" pitchFamily="17" charset="-128"/>
                <a:cs typeface="+mn-cs"/>
              </a:rPr>
              <a:t>２つの機能とは？　</a:t>
            </a:r>
          </a:p>
        </p:txBody>
      </p:sp>
      <p:sp>
        <p:nvSpPr>
          <p:cNvPr id="6" name="テキスト ボックス 5">
            <a:extLst>
              <a:ext uri="{FF2B5EF4-FFF2-40B4-BE49-F238E27FC236}">
                <a16:creationId xmlns:a16="http://schemas.microsoft.com/office/drawing/2014/main" id="{E7F7C918-0C6A-46C8-AC5F-5F2720D5B963}"/>
              </a:ext>
            </a:extLst>
          </p:cNvPr>
          <p:cNvSpPr txBox="1"/>
          <p:nvPr/>
        </p:nvSpPr>
        <p:spPr>
          <a:xfrm>
            <a:off x="78744" y="2858550"/>
            <a:ext cx="6379206" cy="889002"/>
          </a:xfrm>
          <a:prstGeom prst="rect">
            <a:avLst/>
          </a:prstGeom>
          <a:noFill/>
          <a:effectLst/>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ＤＦ平成明朝体W7" panose="02020709000000000000" pitchFamily="17" charset="-128"/>
                <a:ea typeface="ＤＦ平成明朝体W7" panose="02020709000000000000" pitchFamily="17" charset="-128"/>
                <a:cs typeface="+mn-cs"/>
              </a:rPr>
              <a:t>契約当時未成年であったことさえ立証できれば，勧誘の態様を問題にすることなく取り消すことができる</a:t>
            </a:r>
            <a:endParaRPr kumimoji="0" lang="ja-JP" altLang="en-US"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p:txBody>
      </p:sp>
      <p:sp>
        <p:nvSpPr>
          <p:cNvPr id="7" name="テキスト ボックス 6">
            <a:extLst>
              <a:ext uri="{FF2B5EF4-FFF2-40B4-BE49-F238E27FC236}">
                <a16:creationId xmlns:a16="http://schemas.microsoft.com/office/drawing/2014/main" id="{1E4B0EE1-33D7-4474-8E13-9EC601E78930}"/>
              </a:ext>
            </a:extLst>
          </p:cNvPr>
          <p:cNvSpPr txBox="1"/>
          <p:nvPr/>
        </p:nvSpPr>
        <p:spPr>
          <a:xfrm>
            <a:off x="355315" y="1841023"/>
            <a:ext cx="8433369" cy="889002"/>
          </a:xfrm>
          <a:prstGeom prst="rect">
            <a:avLst/>
          </a:prstGeom>
          <a:solidFill>
            <a:sysClr val="window" lastClr="FFFFFF"/>
          </a:solidFill>
          <a:effectLst>
            <a:glow rad="127000">
              <a:srgbClr val="FF0000"/>
            </a:glow>
          </a:effectLst>
        </p:spPr>
        <p:txBody>
          <a:bodyPr wrap="squar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44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cs typeface="+mn-cs"/>
              </a:rPr>
              <a:t>後戻りのための黄金の橋</a:t>
            </a:r>
            <a:r>
              <a:rPr kumimoji="0" lang="en-US" altLang="ja-JP" sz="44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cs typeface="+mn-cs"/>
              </a:rPr>
              <a:t>(</a:t>
            </a:r>
            <a:r>
              <a:rPr kumimoji="0" lang="ja-JP" altLang="en-US" sz="44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cs typeface="+mn-cs"/>
              </a:rPr>
              <a:t>特効薬</a:t>
            </a:r>
            <a:r>
              <a:rPr kumimoji="0" lang="en-US" altLang="ja-JP" sz="44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cs typeface="+mn-cs"/>
              </a:rPr>
              <a:t>)</a:t>
            </a:r>
            <a:endParaRPr kumimoji="0" lang="ja-JP" altLang="en-US" sz="44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cs typeface="+mn-cs"/>
            </a:endParaRPr>
          </a:p>
        </p:txBody>
      </p:sp>
      <p:sp>
        <p:nvSpPr>
          <p:cNvPr id="8" name="テキスト ボックス 7">
            <a:extLst>
              <a:ext uri="{FF2B5EF4-FFF2-40B4-BE49-F238E27FC236}">
                <a16:creationId xmlns:a16="http://schemas.microsoft.com/office/drawing/2014/main" id="{41E403DB-6940-490C-9E70-472E2A9C4ABB}"/>
              </a:ext>
            </a:extLst>
          </p:cNvPr>
          <p:cNvSpPr txBox="1"/>
          <p:nvPr/>
        </p:nvSpPr>
        <p:spPr>
          <a:xfrm>
            <a:off x="133117" y="4359358"/>
            <a:ext cx="5208909" cy="797834"/>
          </a:xfrm>
          <a:prstGeom prst="rect">
            <a:avLst/>
          </a:prstGeom>
          <a:solidFill>
            <a:sysClr val="window" lastClr="FFFFFF"/>
          </a:solidFill>
          <a:effectLst>
            <a:glow rad="127000">
              <a:srgbClr val="FF0000"/>
            </a:glow>
          </a:effectLst>
        </p:spPr>
        <p:txBody>
          <a:bodyPr wrap="square" rtlCol="0" anchor="ctr"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54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cs typeface="+mn-cs"/>
              </a:rPr>
              <a:t>防波堤</a:t>
            </a:r>
            <a:r>
              <a:rPr kumimoji="0" lang="en-US" altLang="ja-JP" sz="54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cs typeface="+mn-cs"/>
              </a:rPr>
              <a:t>(</a:t>
            </a:r>
            <a:r>
              <a:rPr kumimoji="0" lang="ja-JP" altLang="en-US" sz="54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cs typeface="+mn-cs"/>
              </a:rPr>
              <a:t>予防薬</a:t>
            </a:r>
            <a:r>
              <a:rPr kumimoji="0" lang="en-US" altLang="ja-JP" sz="54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cs typeface="+mn-cs"/>
              </a:rPr>
              <a:t>)</a:t>
            </a:r>
            <a:endParaRPr kumimoji="0" lang="ja-JP" altLang="en-US" sz="54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cs typeface="+mn-cs"/>
            </a:endParaRPr>
          </a:p>
        </p:txBody>
      </p:sp>
      <p:sp>
        <p:nvSpPr>
          <p:cNvPr id="9" name="テキスト ボックス 8">
            <a:extLst>
              <a:ext uri="{FF2B5EF4-FFF2-40B4-BE49-F238E27FC236}">
                <a16:creationId xmlns:a16="http://schemas.microsoft.com/office/drawing/2014/main" id="{7D3BE1FF-D47E-4F30-A081-CD613D227A2E}"/>
              </a:ext>
            </a:extLst>
          </p:cNvPr>
          <p:cNvSpPr txBox="1"/>
          <p:nvPr/>
        </p:nvSpPr>
        <p:spPr>
          <a:xfrm>
            <a:off x="4850" y="5322951"/>
            <a:ext cx="6394004" cy="889002"/>
          </a:xfrm>
          <a:prstGeom prst="rect">
            <a:avLst/>
          </a:prstGeom>
          <a:solidFill>
            <a:sysClr val="window" lastClr="FFFFFF"/>
          </a:solidFill>
          <a:effectLst/>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どんな契約を締結しても取り消される可能性があるので，はじめから未成年者を勧誘のターゲットにしない</a:t>
            </a:r>
          </a:p>
        </p:txBody>
      </p:sp>
      <p:pic>
        <p:nvPicPr>
          <p:cNvPr id="2" name="図 1">
            <a:extLst>
              <a:ext uri="{FF2B5EF4-FFF2-40B4-BE49-F238E27FC236}">
                <a16:creationId xmlns:a16="http://schemas.microsoft.com/office/drawing/2014/main" id="{1594668E-10A0-4007-B904-70A1749F8FF3}"/>
              </a:ext>
            </a:extLst>
          </p:cNvPr>
          <p:cNvPicPr>
            <a:picLocks noChangeAspect="1"/>
          </p:cNvPicPr>
          <p:nvPr/>
        </p:nvPicPr>
        <p:blipFill>
          <a:blip r:embed="rId4"/>
          <a:stretch>
            <a:fillRect/>
          </a:stretch>
        </p:blipFill>
        <p:spPr>
          <a:xfrm>
            <a:off x="6228184" y="4887982"/>
            <a:ext cx="3024336" cy="1433100"/>
          </a:xfrm>
          <a:prstGeom prst="rect">
            <a:avLst/>
          </a:prstGeom>
        </p:spPr>
      </p:pic>
    </p:spTree>
    <p:extLst>
      <p:ext uri="{BB962C8B-B14F-4D97-AF65-F5344CB8AC3E}">
        <p14:creationId xmlns:p14="http://schemas.microsoft.com/office/powerpoint/2010/main" val="362196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247349" y="188640"/>
            <a:ext cx="8649301" cy="1296144"/>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800" b="0" i="0" u="none" strike="noStrike" kern="1200" cap="none" spc="0" normalizeH="0" baseline="0" noProof="0" dirty="0">
                <a:ln>
                  <a:noFill/>
                </a:ln>
                <a:solidFill>
                  <a:srgbClr val="FF0000"/>
                </a:solidFill>
                <a:effectLst/>
                <a:uLnTx/>
                <a:uFillTx/>
                <a:latin typeface="ＤＨＰ特太ゴシック体" panose="020B0500000000000000" pitchFamily="50" charset="-128"/>
                <a:ea typeface="ＤＨＰ特太ゴシック体" panose="020B0500000000000000" pitchFamily="50" charset="-128"/>
                <a:cs typeface="+mn-cs"/>
              </a:rPr>
              <a:t>成年</a:t>
            </a:r>
            <a:r>
              <a:rPr kumimoji="1" lang="ja-JP" altLang="en-US" sz="3600" b="0" i="0" u="none"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rPr>
              <a:t>になると</a:t>
            </a:r>
            <a:endParaRPr kumimoji="1" lang="en-US" altLang="ja-JP" sz="3600" b="0" i="0" u="none"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endParaRPr>
          </a:p>
        </p:txBody>
      </p:sp>
      <p:sp>
        <p:nvSpPr>
          <p:cNvPr id="6" name="角丸四角形 21">
            <a:extLst>
              <a:ext uri="{FF2B5EF4-FFF2-40B4-BE49-F238E27FC236}">
                <a16:creationId xmlns:a16="http://schemas.microsoft.com/office/drawing/2014/main" id="{B74276C7-AA25-495E-9E91-B8E18B3F2B4D}"/>
              </a:ext>
            </a:extLst>
          </p:cNvPr>
          <p:cNvSpPr/>
          <p:nvPr/>
        </p:nvSpPr>
        <p:spPr>
          <a:xfrm>
            <a:off x="247349" y="1700808"/>
            <a:ext cx="8649301" cy="2160240"/>
          </a:xfrm>
          <a:prstGeom prst="roundRect">
            <a:avLst>
              <a:gd name="adj" fmla="val 12272"/>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400" b="0" i="0" u="none"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rPr>
              <a:t>親権者の同意がなくても</a:t>
            </a:r>
            <a:r>
              <a:rPr kumimoji="1" lang="ja-JP" altLang="en-US" sz="8800" b="0" i="0" u="none" strike="noStrike" kern="1200" cap="none" spc="0" normalizeH="0" baseline="0" noProof="0" dirty="0">
                <a:ln>
                  <a:noFill/>
                </a:ln>
                <a:solidFill>
                  <a:srgbClr val="FF0000"/>
                </a:solidFill>
                <a:effectLst/>
                <a:uLnTx/>
                <a:uFillTx/>
                <a:latin typeface="ＤＨＰ特太ゴシック体" panose="020B0500000000000000" pitchFamily="50" charset="-128"/>
                <a:ea typeface="ＤＨＰ特太ゴシック体" panose="020B0500000000000000" pitchFamily="50" charset="-128"/>
                <a:cs typeface="+mn-cs"/>
              </a:rPr>
              <a:t>ひとり</a:t>
            </a:r>
            <a:r>
              <a:rPr kumimoji="1" lang="ja-JP" altLang="en-US" sz="3600" b="0" i="0" u="none"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rPr>
              <a:t>で</a:t>
            </a:r>
            <a:r>
              <a:rPr kumimoji="1" lang="ja-JP" altLang="en-US" sz="8800" b="0" i="0" u="none" strike="noStrike" kern="1200" cap="none" spc="0" normalizeH="0" baseline="0" noProof="0" dirty="0">
                <a:ln>
                  <a:noFill/>
                </a:ln>
                <a:solidFill>
                  <a:srgbClr val="FF0000"/>
                </a:solidFill>
                <a:effectLst/>
                <a:uLnTx/>
                <a:uFillTx/>
                <a:latin typeface="ＤＨＰ特太ゴシック体" panose="020B0500000000000000" pitchFamily="50" charset="-128"/>
                <a:ea typeface="ＤＨＰ特太ゴシック体" panose="020B0500000000000000" pitchFamily="50" charset="-128"/>
                <a:cs typeface="+mn-cs"/>
              </a:rPr>
              <a:t>契約</a:t>
            </a:r>
            <a:r>
              <a:rPr kumimoji="1" lang="ja-JP" altLang="en-US" sz="3600" b="0" i="0" u="none"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rPr>
              <a:t>ができます</a:t>
            </a:r>
          </a:p>
        </p:txBody>
      </p:sp>
      <p:sp>
        <p:nvSpPr>
          <p:cNvPr id="4" name="タイトル 10">
            <a:extLst>
              <a:ext uri="{FF2B5EF4-FFF2-40B4-BE49-F238E27FC236}">
                <a16:creationId xmlns:a16="http://schemas.microsoft.com/office/drawing/2014/main" id="{6A5B880A-C1C6-4382-AA83-9F5DBB55699F}"/>
              </a:ext>
            </a:extLst>
          </p:cNvPr>
          <p:cNvSpPr>
            <a:spLocks noGrp="1"/>
          </p:cNvSpPr>
          <p:nvPr>
            <p:ph type="title"/>
          </p:nvPr>
        </p:nvSpPr>
        <p:spPr>
          <a:xfrm>
            <a:off x="467544" y="4221088"/>
            <a:ext cx="8064896" cy="1512168"/>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kumimoji="1" lang="ja-JP" altLang="en-US" sz="9600" dirty="0">
                <a:solidFill>
                  <a:srgbClr val="FF0000"/>
                </a:solidFill>
                <a:latin typeface="ＤＨＰ特太ゴシック体" panose="020B0500000000000000" pitchFamily="50" charset="-128"/>
                <a:ea typeface="ＤＨＰ特太ゴシック体" panose="020B0500000000000000" pitchFamily="50" charset="-128"/>
              </a:rPr>
              <a:t>ということは？</a:t>
            </a:r>
            <a:endParaRPr kumimoji="1" lang="ja-JP" altLang="en-US" sz="9600" dirty="0">
              <a:solidFill>
                <a:schemeClr val="tx1"/>
              </a:solidFill>
              <a:latin typeface="ＤＨＰ特太ゴシック体" panose="020B0500000000000000" pitchFamily="50" charset="-128"/>
              <a:ea typeface="ＤＨＰ特太ゴシック体" panose="020B0500000000000000" pitchFamily="50" charset="-128"/>
            </a:endParaRPr>
          </a:p>
        </p:txBody>
      </p:sp>
    </p:spTree>
    <p:extLst>
      <p:ext uri="{BB962C8B-B14F-4D97-AF65-F5344CB8AC3E}">
        <p14:creationId xmlns:p14="http://schemas.microsoft.com/office/powerpoint/2010/main" val="215537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247349" y="188640"/>
            <a:ext cx="8649301" cy="1296144"/>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rPr>
              <a:t>同じ</a:t>
            </a:r>
            <a:r>
              <a:rPr kumimoji="1" lang="ja-JP" altLang="en-US" sz="6600" b="0" i="0" u="none" strike="noStrike" kern="1200" cap="none" spc="0" normalizeH="0" baseline="0" noProof="0" dirty="0">
                <a:ln>
                  <a:noFill/>
                </a:ln>
                <a:solidFill>
                  <a:srgbClr val="FF0000"/>
                </a:solidFill>
                <a:effectLst/>
                <a:uLnTx/>
                <a:uFillTx/>
                <a:latin typeface="ＤＨＰ特太ゴシック体" panose="020B0500000000000000" pitchFamily="50" charset="-128"/>
                <a:ea typeface="ＤＨＰ特太ゴシック体" panose="020B0500000000000000" pitchFamily="50" charset="-128"/>
                <a:cs typeface="+mn-cs"/>
              </a:rPr>
              <a:t>高校３年生</a:t>
            </a:r>
            <a:r>
              <a:rPr kumimoji="1" lang="ja-JP" altLang="en-US" sz="3600" b="0" i="0" u="none"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rPr>
              <a:t>でも</a:t>
            </a:r>
            <a:endParaRPr kumimoji="1" lang="en-US" altLang="ja-JP" sz="3600" b="0" i="0" u="none"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endParaRPr>
          </a:p>
        </p:txBody>
      </p:sp>
      <p:pic>
        <p:nvPicPr>
          <p:cNvPr id="4098" name="Picture 2">
            <a:extLst>
              <a:ext uri="{FF2B5EF4-FFF2-40B4-BE49-F238E27FC236}">
                <a16:creationId xmlns:a16="http://schemas.microsoft.com/office/drawing/2014/main" id="{9FFEE626-25B1-4EA5-9B5B-B28B60C34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164700"/>
            <a:ext cx="1917184" cy="35258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F38C61E5-8631-4CF6-8891-ABC6ED9AF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973524"/>
            <a:ext cx="2021135" cy="3717032"/>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21">
            <a:extLst>
              <a:ext uri="{FF2B5EF4-FFF2-40B4-BE49-F238E27FC236}">
                <a16:creationId xmlns:a16="http://schemas.microsoft.com/office/drawing/2014/main" id="{343CB4E8-10CA-4E8E-BF05-F68FD9B2EDE8}"/>
              </a:ext>
            </a:extLst>
          </p:cNvPr>
          <p:cNvSpPr/>
          <p:nvPr/>
        </p:nvSpPr>
        <p:spPr>
          <a:xfrm>
            <a:off x="247349" y="1556792"/>
            <a:ext cx="3604572" cy="1584176"/>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rPr>
              <a:t>誕生日がまだ</a:t>
            </a:r>
            <a:endParaRPr kumimoji="1" lang="en-US" altLang="ja-JP" sz="3600" b="0" i="0" u="none"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srgbClr val="FF0000"/>
                </a:solidFill>
                <a:effectLst/>
                <a:uLnTx/>
                <a:uFillTx/>
                <a:latin typeface="ＤＨＰ特太ゴシック体" panose="020B0500000000000000" pitchFamily="50" charset="-128"/>
                <a:ea typeface="ＤＨＰ特太ゴシック体" panose="020B0500000000000000" pitchFamily="50" charset="-128"/>
                <a:cs typeface="+mn-cs"/>
              </a:rPr>
              <a:t>１７歳</a:t>
            </a:r>
            <a:endParaRPr kumimoji="1" lang="en-US" altLang="ja-JP" sz="3600" b="0" i="0" u="none"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endParaRPr>
          </a:p>
        </p:txBody>
      </p:sp>
      <p:sp>
        <p:nvSpPr>
          <p:cNvPr id="8" name="角丸四角形 21">
            <a:extLst>
              <a:ext uri="{FF2B5EF4-FFF2-40B4-BE49-F238E27FC236}">
                <a16:creationId xmlns:a16="http://schemas.microsoft.com/office/drawing/2014/main" id="{693CE25C-ADCE-4DE5-9AB6-3D4750237540}"/>
              </a:ext>
            </a:extLst>
          </p:cNvPr>
          <p:cNvSpPr/>
          <p:nvPr/>
        </p:nvSpPr>
        <p:spPr>
          <a:xfrm>
            <a:off x="4932040" y="1579510"/>
            <a:ext cx="3604572" cy="1584176"/>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rPr>
              <a:t>誕生日を迎えた</a:t>
            </a:r>
            <a:endParaRPr kumimoji="1" lang="en-US" altLang="ja-JP" sz="3600" b="0" i="0" u="none"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600" b="0" i="0" u="none" strike="noStrike" kern="1200" cap="none" spc="0" normalizeH="0" baseline="0" noProof="0" dirty="0">
                <a:ln>
                  <a:noFill/>
                </a:ln>
                <a:solidFill>
                  <a:srgbClr val="FF0000"/>
                </a:solidFill>
                <a:effectLst/>
                <a:uLnTx/>
                <a:uFillTx/>
                <a:latin typeface="ＤＨＰ特太ゴシック体" panose="020B0500000000000000" pitchFamily="50" charset="-128"/>
                <a:ea typeface="ＤＨＰ特太ゴシック体" panose="020B0500000000000000" pitchFamily="50" charset="-128"/>
                <a:cs typeface="+mn-cs"/>
              </a:rPr>
              <a:t>１８歳</a:t>
            </a:r>
            <a:endParaRPr kumimoji="1" lang="en-US" altLang="ja-JP" sz="3600" b="0" i="0" u="none" strike="noStrike" kern="1200" cap="none" spc="0" normalizeH="0" baseline="0" noProof="0" dirty="0">
              <a:ln>
                <a:noFill/>
              </a:ln>
              <a:solidFill>
                <a:prstClr val="black"/>
              </a:solidFill>
              <a:effectLst/>
              <a:uLnTx/>
              <a:uFillTx/>
              <a:latin typeface="ＤＨＰ特太ゴシック体" panose="020B0500000000000000" pitchFamily="50" charset="-128"/>
              <a:ea typeface="ＤＨＰ特太ゴシック体" panose="020B0500000000000000" pitchFamily="50" charset="-128"/>
              <a:cs typeface="+mn-cs"/>
            </a:endParaRPr>
          </a:p>
        </p:txBody>
      </p:sp>
    </p:spTree>
    <p:extLst>
      <p:ext uri="{BB962C8B-B14F-4D97-AF65-F5344CB8AC3E}">
        <p14:creationId xmlns:p14="http://schemas.microsoft.com/office/powerpoint/2010/main" val="677214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68034DE-ADBE-4BB7-98E0-D6FFFF1343C3}"/>
              </a:ext>
            </a:extLst>
          </p:cNvPr>
          <p:cNvSpPr/>
          <p:nvPr/>
        </p:nvSpPr>
        <p:spPr>
          <a:xfrm>
            <a:off x="-100659" y="0"/>
            <a:ext cx="927326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dirty="0"/>
              <a:t>「</a:t>
            </a:r>
          </a:p>
        </p:txBody>
      </p:sp>
      <p:sp>
        <p:nvSpPr>
          <p:cNvPr id="2" name="タイトル 1">
            <a:extLst>
              <a:ext uri="{FF2B5EF4-FFF2-40B4-BE49-F238E27FC236}">
                <a16:creationId xmlns:a16="http://schemas.microsoft.com/office/drawing/2014/main" id="{3E5F1741-D618-47A6-91B4-78673F09C90C}"/>
              </a:ext>
            </a:extLst>
          </p:cNvPr>
          <p:cNvSpPr>
            <a:spLocks noGrp="1"/>
          </p:cNvSpPr>
          <p:nvPr>
            <p:ph type="title"/>
          </p:nvPr>
        </p:nvSpPr>
        <p:spPr>
          <a:xfrm>
            <a:off x="6694" y="332656"/>
            <a:ext cx="9217024" cy="4104456"/>
          </a:xfrm>
        </p:spPr>
        <p:txBody>
          <a:bodyPr>
            <a:normAutofit/>
          </a:bodyPr>
          <a:lstStyle/>
          <a:p>
            <a:r>
              <a:rPr kumimoji="1" lang="ja-JP" altLang="en-US" sz="5400" dirty="0">
                <a:solidFill>
                  <a:schemeClr val="bg1"/>
                </a:solidFill>
                <a:latin typeface="HGP教科書体" panose="02020600000000000000" pitchFamily="18" charset="-128"/>
                <a:ea typeface="HGP教科書体" panose="02020600000000000000" pitchFamily="18" charset="-128"/>
              </a:rPr>
              <a:t>通常は，購入後に客側の都合だけで返品はできません</a:t>
            </a:r>
            <a:br>
              <a:rPr kumimoji="1" lang="en-US" altLang="ja-JP" sz="5400" dirty="0">
                <a:solidFill>
                  <a:schemeClr val="bg1"/>
                </a:solidFill>
                <a:latin typeface="HGP教科書体" panose="02020600000000000000" pitchFamily="18" charset="-128"/>
                <a:ea typeface="HGP教科書体" panose="02020600000000000000" pitchFamily="18" charset="-128"/>
              </a:rPr>
            </a:br>
            <a:r>
              <a:rPr kumimoji="1" lang="ja-JP" altLang="en-US" sz="2000" dirty="0">
                <a:solidFill>
                  <a:schemeClr val="bg1"/>
                </a:solidFill>
                <a:latin typeface="HGP教科書体" panose="02020600000000000000" pitchFamily="18" charset="-128"/>
                <a:ea typeface="HGP教科書体" panose="02020600000000000000" pitchFamily="18" charset="-128"/>
              </a:rPr>
              <a:t>　　　　　</a:t>
            </a:r>
            <a:br>
              <a:rPr kumimoji="1" lang="en-US" altLang="ja-JP" sz="5400" dirty="0">
                <a:solidFill>
                  <a:schemeClr val="bg1"/>
                </a:solidFill>
                <a:latin typeface="HGP教科書体" panose="02020600000000000000" pitchFamily="18" charset="-128"/>
                <a:ea typeface="HGP教科書体" panose="02020600000000000000" pitchFamily="18" charset="-128"/>
              </a:rPr>
            </a:br>
            <a:r>
              <a:rPr kumimoji="1" lang="ja-JP" altLang="en-US" sz="7200" b="1" dirty="0">
                <a:solidFill>
                  <a:schemeClr val="bg1"/>
                </a:solidFill>
                <a:latin typeface="HGP教科書体" panose="02020600000000000000" pitchFamily="18" charset="-128"/>
                <a:ea typeface="HGP教科書体" panose="02020600000000000000" pitchFamily="18" charset="-128"/>
              </a:rPr>
              <a:t>契約</a:t>
            </a:r>
            <a:r>
              <a:rPr kumimoji="1" lang="ja-JP" altLang="en-US" sz="5400" b="1" dirty="0">
                <a:solidFill>
                  <a:schemeClr val="bg1"/>
                </a:solidFill>
                <a:latin typeface="HGP教科書体" panose="02020600000000000000" pitchFamily="18" charset="-128"/>
                <a:ea typeface="HGP教科書体" panose="02020600000000000000" pitchFamily="18" charset="-128"/>
              </a:rPr>
              <a:t>に基づく</a:t>
            </a:r>
            <a:r>
              <a:rPr kumimoji="1" lang="ja-JP" altLang="en-US" sz="7200" b="1" dirty="0">
                <a:solidFill>
                  <a:schemeClr val="bg1"/>
                </a:solidFill>
                <a:latin typeface="HGP教科書体" panose="02020600000000000000" pitchFamily="18" charset="-128"/>
                <a:ea typeface="HGP教科書体" panose="02020600000000000000" pitchFamily="18" charset="-128"/>
              </a:rPr>
              <a:t>義務</a:t>
            </a:r>
            <a:r>
              <a:rPr kumimoji="1" lang="ja-JP" altLang="en-US" sz="5400" dirty="0">
                <a:solidFill>
                  <a:schemeClr val="bg1"/>
                </a:solidFill>
                <a:latin typeface="HGP教科書体" panose="02020600000000000000" pitchFamily="18" charset="-128"/>
                <a:ea typeface="HGP教科書体" panose="02020600000000000000" pitchFamily="18" charset="-128"/>
              </a:rPr>
              <a:t>ではなく</a:t>
            </a:r>
            <a:br>
              <a:rPr kumimoji="1" lang="en-US" altLang="ja-JP" sz="5400" dirty="0">
                <a:solidFill>
                  <a:schemeClr val="bg1"/>
                </a:solidFill>
                <a:latin typeface="HGP教科書体" panose="02020600000000000000" pitchFamily="18" charset="-128"/>
                <a:ea typeface="HGP教科書体" panose="02020600000000000000" pitchFamily="18" charset="-128"/>
              </a:rPr>
            </a:br>
            <a:r>
              <a:rPr kumimoji="1" lang="ja-JP" altLang="en-US" sz="2000" dirty="0">
                <a:solidFill>
                  <a:schemeClr val="bg1"/>
                </a:solidFill>
                <a:latin typeface="HGP教科書体" panose="02020600000000000000" pitchFamily="18" charset="-128"/>
                <a:ea typeface="HGP教科書体" panose="02020600000000000000" pitchFamily="18" charset="-128"/>
              </a:rPr>
              <a:t>　　　　</a:t>
            </a:r>
            <a:br>
              <a:rPr kumimoji="1" lang="en-US" altLang="ja-JP" sz="5400" dirty="0">
                <a:solidFill>
                  <a:schemeClr val="bg1"/>
                </a:solidFill>
                <a:latin typeface="HGP教科書体" panose="02020600000000000000" pitchFamily="18" charset="-128"/>
                <a:ea typeface="HGP教科書体" panose="02020600000000000000" pitchFamily="18" charset="-128"/>
              </a:rPr>
            </a:br>
            <a:r>
              <a:rPr kumimoji="1" lang="ja-JP" altLang="en-US" sz="5400" dirty="0">
                <a:solidFill>
                  <a:schemeClr val="bg1"/>
                </a:solidFill>
                <a:latin typeface="HGP教科書体" panose="02020600000000000000" pitchFamily="18" charset="-128"/>
                <a:ea typeface="HGP教科書体" panose="02020600000000000000" pitchFamily="18" charset="-128"/>
              </a:rPr>
              <a:t>その店の</a:t>
            </a:r>
            <a:r>
              <a:rPr kumimoji="1" lang="ja-JP" altLang="en-US" sz="7200" b="1" dirty="0">
                <a:solidFill>
                  <a:schemeClr val="bg1"/>
                </a:solidFill>
                <a:latin typeface="HGP教科書体" panose="02020600000000000000" pitchFamily="18" charset="-128"/>
                <a:ea typeface="HGP教科書体" panose="02020600000000000000" pitchFamily="18" charset="-128"/>
              </a:rPr>
              <a:t>サービス</a:t>
            </a:r>
            <a:r>
              <a:rPr kumimoji="1" lang="ja-JP" altLang="en-US" sz="5400" b="1" dirty="0">
                <a:solidFill>
                  <a:schemeClr val="bg1"/>
                </a:solidFill>
                <a:latin typeface="HGP教科書体" panose="02020600000000000000" pitchFamily="18" charset="-128"/>
                <a:ea typeface="HGP教科書体" panose="02020600000000000000" pitchFamily="18" charset="-128"/>
              </a:rPr>
              <a:t>の一環</a:t>
            </a:r>
            <a:r>
              <a:rPr kumimoji="1" lang="ja-JP" altLang="en-US" sz="5400" dirty="0">
                <a:solidFill>
                  <a:schemeClr val="bg1"/>
                </a:solidFill>
                <a:latin typeface="HGP教科書体" panose="02020600000000000000" pitchFamily="18" charset="-128"/>
                <a:ea typeface="HGP教科書体" panose="02020600000000000000" pitchFamily="18" charset="-128"/>
              </a:rPr>
              <a:t>です。</a:t>
            </a:r>
          </a:p>
        </p:txBody>
      </p:sp>
      <p:sp>
        <p:nvSpPr>
          <p:cNvPr id="5" name="四角形: 角を丸くする 4">
            <a:extLst>
              <a:ext uri="{FF2B5EF4-FFF2-40B4-BE49-F238E27FC236}">
                <a16:creationId xmlns:a16="http://schemas.microsoft.com/office/drawing/2014/main" id="{C3E9F819-56B4-4855-8760-3BFECED33496}"/>
              </a:ext>
            </a:extLst>
          </p:cNvPr>
          <p:cNvSpPr/>
          <p:nvPr/>
        </p:nvSpPr>
        <p:spPr>
          <a:xfrm>
            <a:off x="395537" y="4509120"/>
            <a:ext cx="8352928" cy="2232248"/>
          </a:xfrm>
          <a:prstGeom prst="roundRect">
            <a:avLst/>
          </a:prstGeom>
          <a:solidFill>
            <a:srgbClr val="FFFF00"/>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bg2">
                    <a:lumMod val="10000"/>
                  </a:schemeClr>
                </a:solidFill>
                <a:latin typeface="ＤＦ特太ゴシック体" panose="020B0509000000000000" pitchFamily="49" charset="-128"/>
                <a:ea typeface="ＤＦ特太ゴシック体" panose="020B0509000000000000" pitchFamily="49" charset="-128"/>
              </a:rPr>
              <a:t>一度結んだ契約は原則として</a:t>
            </a:r>
            <a:endParaRPr kumimoji="1" lang="en-US" altLang="ja-JP" sz="4400" dirty="0">
              <a:solidFill>
                <a:schemeClr val="bg2">
                  <a:lumMod val="10000"/>
                </a:schemeClr>
              </a:solidFill>
              <a:latin typeface="ＤＦ特太ゴシック体" panose="020B0509000000000000" pitchFamily="49" charset="-128"/>
              <a:ea typeface="ＤＦ特太ゴシック体" panose="020B0509000000000000" pitchFamily="49" charset="-128"/>
            </a:endParaRPr>
          </a:p>
          <a:p>
            <a:pPr algn="ctr"/>
            <a:r>
              <a:rPr kumimoji="1" lang="ja-JP" altLang="en-US" sz="4400" dirty="0">
                <a:solidFill>
                  <a:schemeClr val="bg2">
                    <a:lumMod val="10000"/>
                  </a:schemeClr>
                </a:solidFill>
                <a:latin typeface="ＤＦ特太ゴシック体" panose="020B0509000000000000" pitchFamily="49" charset="-128"/>
                <a:ea typeface="ＤＦ特太ゴシック体" panose="020B0509000000000000" pitchFamily="49" charset="-128"/>
              </a:rPr>
              <a:t>どちらか一方の都合で</a:t>
            </a:r>
            <a:endParaRPr kumimoji="1" lang="en-US" altLang="ja-JP" sz="4400" dirty="0">
              <a:solidFill>
                <a:schemeClr val="bg2">
                  <a:lumMod val="10000"/>
                </a:schemeClr>
              </a:solidFill>
              <a:latin typeface="ＤＦ特太ゴシック体" panose="020B0509000000000000" pitchFamily="49" charset="-128"/>
              <a:ea typeface="ＤＦ特太ゴシック体" panose="020B0509000000000000" pitchFamily="49" charset="-128"/>
            </a:endParaRPr>
          </a:p>
          <a:p>
            <a:pPr algn="ctr"/>
            <a:r>
              <a:rPr kumimoji="1" lang="ja-JP" altLang="en-US" sz="4400" dirty="0">
                <a:solidFill>
                  <a:schemeClr val="bg2">
                    <a:lumMod val="10000"/>
                  </a:schemeClr>
                </a:solidFill>
                <a:latin typeface="ＤＦ特太ゴシック体" panose="020B0509000000000000" pitchFamily="49" charset="-128"/>
                <a:ea typeface="ＤＦ特太ゴシック体" panose="020B0509000000000000" pitchFamily="49" charset="-128"/>
              </a:rPr>
              <a:t>解除できません</a:t>
            </a:r>
          </a:p>
        </p:txBody>
      </p:sp>
    </p:spTree>
    <p:extLst>
      <p:ext uri="{BB962C8B-B14F-4D97-AF65-F5344CB8AC3E}">
        <p14:creationId xmlns:p14="http://schemas.microsoft.com/office/powerpoint/2010/main" val="3817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68034DE-ADBE-4BB7-98E0-D6FFFF1343C3}"/>
              </a:ext>
            </a:extLst>
          </p:cNvPr>
          <p:cNvSpPr/>
          <p:nvPr/>
        </p:nvSpPr>
        <p:spPr>
          <a:xfrm>
            <a:off x="-1" y="-145638"/>
            <a:ext cx="9144001" cy="70036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3E5F1741-D618-47A6-91B4-78673F09C90C}"/>
              </a:ext>
            </a:extLst>
          </p:cNvPr>
          <p:cNvSpPr>
            <a:spLocks noGrp="1"/>
          </p:cNvSpPr>
          <p:nvPr>
            <p:ph type="title"/>
          </p:nvPr>
        </p:nvSpPr>
        <p:spPr>
          <a:xfrm>
            <a:off x="390363" y="692696"/>
            <a:ext cx="8363272" cy="5184576"/>
          </a:xfrm>
        </p:spPr>
        <p:txBody>
          <a:bodyPr>
            <a:normAutofit/>
          </a:bodyPr>
          <a:lstStyle/>
          <a:p>
            <a:r>
              <a:rPr kumimoji="1" lang="ja-JP" altLang="en-US" sz="7200" dirty="0">
                <a:solidFill>
                  <a:schemeClr val="bg1"/>
                </a:solidFill>
                <a:latin typeface="HGP教科書体" panose="02020600000000000000" pitchFamily="18" charset="-128"/>
                <a:ea typeface="HGP教科書体" panose="02020600000000000000" pitchFamily="18" charset="-128"/>
              </a:rPr>
              <a:t>契約を取り消すことが</a:t>
            </a:r>
            <a:br>
              <a:rPr kumimoji="1" lang="en-US" altLang="ja-JP" sz="7200" dirty="0">
                <a:solidFill>
                  <a:schemeClr val="bg1"/>
                </a:solidFill>
                <a:latin typeface="HGP教科書体" panose="02020600000000000000" pitchFamily="18" charset="-128"/>
                <a:ea typeface="HGP教科書体" panose="02020600000000000000" pitchFamily="18" charset="-128"/>
              </a:rPr>
            </a:br>
            <a:r>
              <a:rPr kumimoji="1" lang="ja-JP" altLang="en-US" sz="7200" dirty="0">
                <a:solidFill>
                  <a:schemeClr val="bg1"/>
                </a:solidFill>
                <a:latin typeface="HGP教科書体" panose="02020600000000000000" pitchFamily="18" charset="-128"/>
                <a:ea typeface="HGP教科書体" panose="02020600000000000000" pitchFamily="18" charset="-128"/>
              </a:rPr>
              <a:t>できる場合があります</a:t>
            </a:r>
            <a:br>
              <a:rPr kumimoji="1" lang="en-US" altLang="ja-JP" sz="7200" dirty="0">
                <a:solidFill>
                  <a:schemeClr val="bg1"/>
                </a:solidFill>
                <a:latin typeface="HGP教科書体" panose="02020600000000000000" pitchFamily="18" charset="-128"/>
                <a:ea typeface="HGP教科書体" panose="02020600000000000000" pitchFamily="18" charset="-128"/>
              </a:rPr>
            </a:br>
            <a:r>
              <a:rPr kumimoji="1" lang="ja-JP" altLang="en-US" sz="7200" dirty="0">
                <a:solidFill>
                  <a:schemeClr val="bg1"/>
                </a:solidFill>
                <a:latin typeface="HGP教科書体" panose="02020600000000000000" pitchFamily="18" charset="-128"/>
                <a:ea typeface="HGP教科書体" panose="02020600000000000000" pitchFamily="18" charset="-128"/>
              </a:rPr>
              <a:t>　　　　　　　　</a:t>
            </a:r>
            <a:br>
              <a:rPr kumimoji="1" lang="en-US" altLang="ja-JP" sz="7200" dirty="0">
                <a:solidFill>
                  <a:schemeClr val="bg1"/>
                </a:solidFill>
                <a:latin typeface="HGP教科書体" panose="02020600000000000000" pitchFamily="18" charset="-128"/>
                <a:ea typeface="HGP教科書体" panose="02020600000000000000" pitchFamily="18" charset="-128"/>
              </a:rPr>
            </a:br>
            <a:r>
              <a:rPr kumimoji="1" lang="ja-JP" altLang="en-US" sz="7200" dirty="0">
                <a:solidFill>
                  <a:schemeClr val="bg1"/>
                </a:solidFill>
                <a:latin typeface="HGP教科書体" panose="02020600000000000000" pitchFamily="18" charset="-128"/>
                <a:ea typeface="HGP教科書体" panose="02020600000000000000" pitchFamily="18" charset="-128"/>
              </a:rPr>
              <a:t>　　　</a:t>
            </a:r>
            <a:r>
              <a:rPr kumimoji="1" lang="ja-JP" altLang="en-US" sz="12000" dirty="0">
                <a:solidFill>
                  <a:schemeClr val="bg1"/>
                </a:solidFill>
                <a:latin typeface="HGP教科書体" panose="02020600000000000000" pitchFamily="18" charset="-128"/>
                <a:ea typeface="HGP教科書体" panose="02020600000000000000" pitchFamily="18" charset="-128"/>
              </a:rPr>
              <a:t>その①</a:t>
            </a:r>
          </a:p>
        </p:txBody>
      </p:sp>
      <p:sp>
        <p:nvSpPr>
          <p:cNvPr id="5" name="タイトル 1">
            <a:extLst>
              <a:ext uri="{FF2B5EF4-FFF2-40B4-BE49-F238E27FC236}">
                <a16:creationId xmlns:a16="http://schemas.microsoft.com/office/drawing/2014/main" id="{6646FF3E-9102-411C-BBD0-7B34379A05DD}"/>
              </a:ext>
            </a:extLst>
          </p:cNvPr>
          <p:cNvSpPr txBox="1">
            <a:spLocks/>
          </p:cNvSpPr>
          <p:nvPr/>
        </p:nvSpPr>
        <p:spPr>
          <a:xfrm>
            <a:off x="899592" y="4051311"/>
            <a:ext cx="7160638" cy="108012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ja-JP" altLang="en-US" sz="7200" dirty="0">
              <a:solidFill>
                <a:schemeClr val="bg1"/>
              </a:solidFill>
              <a:latin typeface="HGP教科書体" panose="02020600000000000000" pitchFamily="18" charset="-128"/>
              <a:ea typeface="HGP教科書体" panose="02020600000000000000" pitchFamily="18" charset="-128"/>
            </a:endParaRPr>
          </a:p>
        </p:txBody>
      </p:sp>
    </p:spTree>
    <p:extLst>
      <p:ext uri="{BB962C8B-B14F-4D97-AF65-F5344CB8AC3E}">
        <p14:creationId xmlns:p14="http://schemas.microsoft.com/office/powerpoint/2010/main" val="254758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68034DE-ADBE-4BB7-98E0-D6FFFF1343C3}"/>
              </a:ext>
            </a:extLst>
          </p:cNvPr>
          <p:cNvSpPr/>
          <p:nvPr/>
        </p:nvSpPr>
        <p:spPr>
          <a:xfrm>
            <a:off x="-56998" y="-90009"/>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6646FF3E-9102-411C-BBD0-7B34379A05DD}"/>
              </a:ext>
            </a:extLst>
          </p:cNvPr>
          <p:cNvSpPr txBox="1">
            <a:spLocks/>
          </p:cNvSpPr>
          <p:nvPr/>
        </p:nvSpPr>
        <p:spPr>
          <a:xfrm>
            <a:off x="518558" y="4221088"/>
            <a:ext cx="7992888" cy="154817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000" dirty="0">
                <a:solidFill>
                  <a:schemeClr val="bg1"/>
                </a:solidFill>
                <a:latin typeface="HGP教科書体" panose="02020600000000000000" pitchFamily="18" charset="-128"/>
                <a:ea typeface="HGP教科書体" panose="02020600000000000000" pitchFamily="18" charset="-128"/>
              </a:rPr>
              <a:t>   </a:t>
            </a:r>
          </a:p>
          <a:p>
            <a:r>
              <a:rPr lang="ja-JP" altLang="en-US" sz="8000" dirty="0">
                <a:solidFill>
                  <a:schemeClr val="bg1"/>
                </a:solidFill>
                <a:latin typeface="HGP教科書体" panose="02020600000000000000" pitchFamily="18" charset="-128"/>
                <a:ea typeface="HGP教科書体" panose="02020600000000000000" pitchFamily="18" charset="-128"/>
              </a:rPr>
              <a:t>○○○○○・○○</a:t>
            </a:r>
          </a:p>
        </p:txBody>
      </p:sp>
      <p:sp>
        <p:nvSpPr>
          <p:cNvPr id="7" name="タイトル 1">
            <a:extLst>
              <a:ext uri="{FF2B5EF4-FFF2-40B4-BE49-F238E27FC236}">
                <a16:creationId xmlns:a16="http://schemas.microsoft.com/office/drawing/2014/main" id="{C4199D14-3257-495B-864A-CB235172EF5C}"/>
              </a:ext>
            </a:extLst>
          </p:cNvPr>
          <p:cNvSpPr txBox="1">
            <a:spLocks/>
          </p:cNvSpPr>
          <p:nvPr/>
        </p:nvSpPr>
        <p:spPr>
          <a:xfrm>
            <a:off x="547936" y="2429272"/>
            <a:ext cx="7992888" cy="154817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000" dirty="0">
                <a:solidFill>
                  <a:schemeClr val="bg1"/>
                </a:solidFill>
                <a:latin typeface="HGP教科書体" panose="02020600000000000000" pitchFamily="18" charset="-128"/>
                <a:ea typeface="HGP教科書体" panose="02020600000000000000" pitchFamily="18" charset="-128"/>
              </a:rPr>
              <a:t>   </a:t>
            </a:r>
          </a:p>
          <a:p>
            <a:endParaRPr lang="ja-JP" altLang="en-US" sz="8000" dirty="0">
              <a:solidFill>
                <a:schemeClr val="bg1"/>
              </a:solidFill>
              <a:latin typeface="HGP教科書体" panose="02020600000000000000" pitchFamily="18" charset="-128"/>
              <a:ea typeface="HGP教科書体" panose="02020600000000000000" pitchFamily="18" charset="-128"/>
            </a:endParaRPr>
          </a:p>
        </p:txBody>
      </p:sp>
      <p:sp>
        <p:nvSpPr>
          <p:cNvPr id="9" name="テキスト ボックス 8">
            <a:extLst>
              <a:ext uri="{FF2B5EF4-FFF2-40B4-BE49-F238E27FC236}">
                <a16:creationId xmlns:a16="http://schemas.microsoft.com/office/drawing/2014/main" id="{CB5FD55E-08A4-407E-A42E-21A0DD45779C}"/>
              </a:ext>
            </a:extLst>
          </p:cNvPr>
          <p:cNvSpPr txBox="1"/>
          <p:nvPr/>
        </p:nvSpPr>
        <p:spPr>
          <a:xfrm>
            <a:off x="755576" y="407652"/>
            <a:ext cx="8161396" cy="3693319"/>
          </a:xfrm>
          <a:prstGeom prst="rect">
            <a:avLst/>
          </a:prstGeom>
          <a:noFill/>
        </p:spPr>
        <p:txBody>
          <a:bodyPr wrap="square" rtlCol="0">
            <a:spAutoFit/>
          </a:bodyPr>
          <a:lstStyle/>
          <a:p>
            <a:r>
              <a:rPr lang="ja-JP" altLang="en-US" sz="5400" dirty="0">
                <a:solidFill>
                  <a:schemeClr val="bg1"/>
                </a:solidFill>
                <a:latin typeface="ＤＦ平成ゴシック体W5" pitchFamily="49" charset="-128"/>
                <a:ea typeface="ＤＦ平成ゴシック体W5" pitchFamily="49" charset="-128"/>
              </a:rPr>
              <a:t>消費者トラブル</a:t>
            </a:r>
            <a:r>
              <a:rPr lang="ja-JP" altLang="en-US" sz="3600" dirty="0">
                <a:solidFill>
                  <a:schemeClr val="bg1"/>
                </a:solidFill>
                <a:latin typeface="ＤＦ平成ゴシック体W5" pitchFamily="49" charset="-128"/>
                <a:ea typeface="ＤＦ平成ゴシック体W5" pitchFamily="49" charset="-128"/>
              </a:rPr>
              <a:t>になりやすい取引については，</a:t>
            </a:r>
            <a:endParaRPr lang="en-US" altLang="ja-JP" sz="3600" dirty="0">
              <a:solidFill>
                <a:schemeClr val="bg1"/>
              </a:solidFill>
              <a:latin typeface="ＤＦ平成ゴシック体W5" pitchFamily="49" charset="-128"/>
              <a:ea typeface="ＤＦ平成ゴシック体W5" pitchFamily="49" charset="-128"/>
            </a:endParaRPr>
          </a:p>
          <a:p>
            <a:r>
              <a:rPr lang="ja-JP" altLang="en-US" sz="5400" dirty="0">
                <a:solidFill>
                  <a:schemeClr val="bg1"/>
                </a:solidFill>
                <a:latin typeface="ＤＦ平成ゴシック体W5" pitchFamily="49" charset="-128"/>
                <a:ea typeface="ＤＦ平成ゴシック体W5" pitchFamily="49" charset="-128"/>
              </a:rPr>
              <a:t>一定期間内</a:t>
            </a:r>
            <a:r>
              <a:rPr lang="ja-JP" altLang="en-US" sz="3600" dirty="0">
                <a:solidFill>
                  <a:schemeClr val="bg1"/>
                </a:solidFill>
                <a:latin typeface="ＤＦ平成ゴシック体W5" pitchFamily="49" charset="-128"/>
                <a:ea typeface="ＤＦ平成ゴシック体W5" pitchFamily="49" charset="-128"/>
              </a:rPr>
              <a:t>であれば，</a:t>
            </a:r>
            <a:endParaRPr lang="en-US" altLang="ja-JP" sz="3600" dirty="0">
              <a:solidFill>
                <a:schemeClr val="bg1"/>
              </a:solidFill>
              <a:latin typeface="ＤＦ平成ゴシック体W5" pitchFamily="49" charset="-128"/>
              <a:ea typeface="ＤＦ平成ゴシック体W5" pitchFamily="49" charset="-128"/>
            </a:endParaRPr>
          </a:p>
          <a:p>
            <a:r>
              <a:rPr lang="ja-JP" altLang="en-US" sz="3600" dirty="0">
                <a:solidFill>
                  <a:schemeClr val="bg1"/>
                </a:solidFill>
                <a:latin typeface="ＤＦ平成ゴシック体W5" pitchFamily="49" charset="-128"/>
                <a:ea typeface="ＤＦ平成ゴシック体W5" pitchFamily="49" charset="-128"/>
              </a:rPr>
              <a:t>契約をやめることができる</a:t>
            </a:r>
            <a:endParaRPr lang="en-US" altLang="ja-JP" sz="3600" dirty="0">
              <a:solidFill>
                <a:schemeClr val="bg1"/>
              </a:solidFill>
              <a:latin typeface="ＤＦ平成ゴシック体W5" pitchFamily="49" charset="-128"/>
              <a:ea typeface="ＤＦ平成ゴシック体W5" pitchFamily="49" charset="-128"/>
            </a:endParaRPr>
          </a:p>
          <a:p>
            <a:r>
              <a:rPr lang="ja-JP" altLang="en-US" sz="5400" dirty="0">
                <a:solidFill>
                  <a:schemeClr val="bg1"/>
                </a:solidFill>
                <a:latin typeface="ＤＦ平成ゴシック体W5" pitchFamily="49" charset="-128"/>
                <a:ea typeface="ＤＦ平成ゴシック体W5" pitchFamily="49" charset="-128"/>
              </a:rPr>
              <a:t>特別</a:t>
            </a:r>
            <a:r>
              <a:rPr lang="ja-JP" altLang="en-US" sz="3600" dirty="0">
                <a:solidFill>
                  <a:schemeClr val="bg1"/>
                </a:solidFill>
                <a:latin typeface="ＤＦ平成ゴシック体W5" pitchFamily="49" charset="-128"/>
                <a:ea typeface="ＤＦ平成ゴシック体W5" pitchFamily="49" charset="-128"/>
              </a:rPr>
              <a:t>な制度</a:t>
            </a:r>
            <a:endParaRPr kumimoji="1" lang="en-US" altLang="ja-JP" sz="3600" dirty="0">
              <a:solidFill>
                <a:schemeClr val="bg1"/>
              </a:solidFill>
              <a:latin typeface="ＤＦ平成ゴシック体W5" pitchFamily="49" charset="-128"/>
              <a:ea typeface="ＤＦ平成ゴシック体W5" pitchFamily="49" charset="-128"/>
            </a:endParaRPr>
          </a:p>
        </p:txBody>
      </p:sp>
      <p:sp>
        <p:nvSpPr>
          <p:cNvPr id="13" name="タイトル 1">
            <a:extLst>
              <a:ext uri="{FF2B5EF4-FFF2-40B4-BE49-F238E27FC236}">
                <a16:creationId xmlns:a16="http://schemas.microsoft.com/office/drawing/2014/main" id="{A6D10194-4E98-41C7-BF2C-6B96819F244B}"/>
              </a:ext>
            </a:extLst>
          </p:cNvPr>
          <p:cNvSpPr txBox="1">
            <a:spLocks/>
          </p:cNvSpPr>
          <p:nvPr/>
        </p:nvSpPr>
        <p:spPr>
          <a:xfrm>
            <a:off x="670958" y="4373488"/>
            <a:ext cx="7992888" cy="1548172"/>
          </a:xfrm>
          <a:prstGeom prst="rect">
            <a:avLst/>
          </a:prstGeom>
          <a:solidFill>
            <a:schemeClr val="tx1"/>
          </a:solidFill>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2000" dirty="0">
                <a:solidFill>
                  <a:schemeClr val="bg1"/>
                </a:solidFill>
                <a:latin typeface="HGP教科書体" panose="02020600000000000000" pitchFamily="18" charset="-128"/>
                <a:ea typeface="HGP教科書体" panose="02020600000000000000" pitchFamily="18" charset="-128"/>
              </a:rPr>
              <a:t>   </a:t>
            </a:r>
          </a:p>
          <a:p>
            <a:r>
              <a:rPr lang="ja-JP" altLang="en-US" sz="8800" dirty="0">
                <a:solidFill>
                  <a:srgbClr val="FFFF00"/>
                </a:solidFill>
                <a:latin typeface="ＭＳ Ｐゴシック" panose="020B0600070205080204" pitchFamily="50" charset="-128"/>
                <a:ea typeface="ＭＳ Ｐゴシック" panose="020B0600070205080204" pitchFamily="50" charset="-128"/>
              </a:rPr>
              <a:t>クーリング・オフ</a:t>
            </a:r>
          </a:p>
        </p:txBody>
      </p:sp>
    </p:spTree>
    <p:extLst>
      <p:ext uri="{BB962C8B-B14F-4D97-AF65-F5344CB8AC3E}">
        <p14:creationId xmlns:p14="http://schemas.microsoft.com/office/powerpoint/2010/main" val="11696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68034DE-ADBE-4BB7-98E0-D6FFFF1343C3}"/>
              </a:ext>
            </a:extLst>
          </p:cNvPr>
          <p:cNvSpPr/>
          <p:nvPr/>
        </p:nvSpPr>
        <p:spPr>
          <a:xfrm>
            <a:off x="-92090" y="-145638"/>
            <a:ext cx="9344610" cy="70036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3E5F1741-D618-47A6-91B4-78673F09C90C}"/>
              </a:ext>
            </a:extLst>
          </p:cNvPr>
          <p:cNvSpPr>
            <a:spLocks noGrp="1"/>
          </p:cNvSpPr>
          <p:nvPr>
            <p:ph type="title"/>
          </p:nvPr>
        </p:nvSpPr>
        <p:spPr>
          <a:xfrm>
            <a:off x="539552" y="764704"/>
            <a:ext cx="8363272" cy="5328592"/>
          </a:xfrm>
        </p:spPr>
        <p:txBody>
          <a:bodyPr>
            <a:normAutofit/>
          </a:bodyPr>
          <a:lstStyle/>
          <a:p>
            <a:r>
              <a:rPr kumimoji="1" lang="ja-JP" altLang="en-US" sz="7200" dirty="0">
                <a:solidFill>
                  <a:schemeClr val="bg1"/>
                </a:solidFill>
                <a:latin typeface="HGP教科書体" panose="02020600000000000000" pitchFamily="18" charset="-128"/>
                <a:ea typeface="HGP教科書体" panose="02020600000000000000" pitchFamily="18" charset="-128"/>
              </a:rPr>
              <a:t>契約を取り消すことが</a:t>
            </a:r>
            <a:br>
              <a:rPr kumimoji="1" lang="en-US" altLang="ja-JP" sz="7200" dirty="0">
                <a:solidFill>
                  <a:schemeClr val="bg1"/>
                </a:solidFill>
                <a:latin typeface="HGP教科書体" panose="02020600000000000000" pitchFamily="18" charset="-128"/>
                <a:ea typeface="HGP教科書体" panose="02020600000000000000" pitchFamily="18" charset="-128"/>
              </a:rPr>
            </a:br>
            <a:r>
              <a:rPr kumimoji="1" lang="ja-JP" altLang="en-US" sz="7200" dirty="0">
                <a:solidFill>
                  <a:schemeClr val="bg1"/>
                </a:solidFill>
                <a:latin typeface="HGP教科書体" panose="02020600000000000000" pitchFamily="18" charset="-128"/>
                <a:ea typeface="HGP教科書体" panose="02020600000000000000" pitchFamily="18" charset="-128"/>
              </a:rPr>
              <a:t>できる場合があります</a:t>
            </a:r>
            <a:br>
              <a:rPr kumimoji="1" lang="en-US" altLang="ja-JP" sz="7200" dirty="0">
                <a:solidFill>
                  <a:schemeClr val="bg1"/>
                </a:solidFill>
                <a:latin typeface="HGP教科書体" panose="02020600000000000000" pitchFamily="18" charset="-128"/>
                <a:ea typeface="HGP教科書体" panose="02020600000000000000" pitchFamily="18" charset="-128"/>
              </a:rPr>
            </a:br>
            <a:r>
              <a:rPr kumimoji="1" lang="ja-JP" altLang="en-US" sz="7200" dirty="0">
                <a:solidFill>
                  <a:schemeClr val="bg1"/>
                </a:solidFill>
                <a:latin typeface="HGP教科書体" panose="02020600000000000000" pitchFamily="18" charset="-128"/>
                <a:ea typeface="HGP教科書体" panose="02020600000000000000" pitchFamily="18" charset="-128"/>
              </a:rPr>
              <a:t>　　</a:t>
            </a:r>
            <a:br>
              <a:rPr kumimoji="1" lang="en-US" altLang="ja-JP" sz="7200" dirty="0">
                <a:solidFill>
                  <a:schemeClr val="bg1"/>
                </a:solidFill>
                <a:latin typeface="HGP教科書体" panose="02020600000000000000" pitchFamily="18" charset="-128"/>
                <a:ea typeface="HGP教科書体" panose="02020600000000000000" pitchFamily="18" charset="-128"/>
              </a:rPr>
            </a:br>
            <a:r>
              <a:rPr kumimoji="1" lang="ja-JP" altLang="en-US" sz="7200" dirty="0">
                <a:solidFill>
                  <a:schemeClr val="bg1"/>
                </a:solidFill>
                <a:latin typeface="HGP教科書体" panose="02020600000000000000" pitchFamily="18" charset="-128"/>
                <a:ea typeface="HGP教科書体" panose="02020600000000000000" pitchFamily="18" charset="-128"/>
              </a:rPr>
              <a:t>　　　　</a:t>
            </a:r>
            <a:r>
              <a:rPr kumimoji="1" lang="ja-JP" altLang="en-US" sz="12000" dirty="0">
                <a:solidFill>
                  <a:schemeClr val="bg1"/>
                </a:solidFill>
                <a:latin typeface="HGP教科書体" panose="02020600000000000000" pitchFamily="18" charset="-128"/>
                <a:ea typeface="HGP教科書体" panose="02020600000000000000" pitchFamily="18" charset="-128"/>
              </a:rPr>
              <a:t>その②</a:t>
            </a:r>
          </a:p>
        </p:txBody>
      </p:sp>
      <p:sp>
        <p:nvSpPr>
          <p:cNvPr id="5" name="タイトル 1">
            <a:extLst>
              <a:ext uri="{FF2B5EF4-FFF2-40B4-BE49-F238E27FC236}">
                <a16:creationId xmlns:a16="http://schemas.microsoft.com/office/drawing/2014/main" id="{6646FF3E-9102-411C-BBD0-7B34379A05DD}"/>
              </a:ext>
            </a:extLst>
          </p:cNvPr>
          <p:cNvSpPr txBox="1">
            <a:spLocks/>
          </p:cNvSpPr>
          <p:nvPr/>
        </p:nvSpPr>
        <p:spPr>
          <a:xfrm>
            <a:off x="899592" y="4051311"/>
            <a:ext cx="7160638" cy="108012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ja-JP" altLang="en-US" sz="7200" dirty="0">
              <a:solidFill>
                <a:schemeClr val="bg1"/>
              </a:solidFill>
              <a:latin typeface="HGP教科書体" panose="02020600000000000000" pitchFamily="18" charset="-128"/>
              <a:ea typeface="HGP教科書体" panose="02020600000000000000" pitchFamily="18" charset="-128"/>
            </a:endParaRPr>
          </a:p>
        </p:txBody>
      </p:sp>
    </p:spTree>
    <p:extLst>
      <p:ext uri="{BB962C8B-B14F-4D97-AF65-F5344CB8AC3E}">
        <p14:creationId xmlns:p14="http://schemas.microsoft.com/office/powerpoint/2010/main" val="3762584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68034DE-ADBE-4BB7-98E0-D6FFFF1343C3}"/>
              </a:ext>
            </a:extLst>
          </p:cNvPr>
          <p:cNvSpPr/>
          <p:nvPr/>
        </p:nvSpPr>
        <p:spPr>
          <a:xfrm>
            <a:off x="19207" y="-30238"/>
            <a:ext cx="9200998" cy="7047401"/>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6646FF3E-9102-411C-BBD0-7B34379A05DD}"/>
              </a:ext>
            </a:extLst>
          </p:cNvPr>
          <p:cNvSpPr txBox="1">
            <a:spLocks/>
          </p:cNvSpPr>
          <p:nvPr/>
        </p:nvSpPr>
        <p:spPr>
          <a:xfrm>
            <a:off x="395536" y="836712"/>
            <a:ext cx="7992888" cy="154817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ja-JP" altLang="en-US" sz="8000" dirty="0">
              <a:solidFill>
                <a:schemeClr val="bg1"/>
              </a:solidFill>
              <a:latin typeface="HGP教科書体" panose="02020600000000000000" pitchFamily="18" charset="-128"/>
              <a:ea typeface="HGP教科書体" panose="02020600000000000000" pitchFamily="18" charset="-128"/>
            </a:endParaRPr>
          </a:p>
        </p:txBody>
      </p:sp>
      <p:sp>
        <p:nvSpPr>
          <p:cNvPr id="6" name="タイトル 1">
            <a:extLst>
              <a:ext uri="{FF2B5EF4-FFF2-40B4-BE49-F238E27FC236}">
                <a16:creationId xmlns:a16="http://schemas.microsoft.com/office/drawing/2014/main" id="{07CE0E05-747F-428A-91BF-E5D02104EACF}"/>
              </a:ext>
            </a:extLst>
          </p:cNvPr>
          <p:cNvSpPr txBox="1">
            <a:spLocks/>
          </p:cNvSpPr>
          <p:nvPr/>
        </p:nvSpPr>
        <p:spPr>
          <a:xfrm>
            <a:off x="555193" y="4005064"/>
            <a:ext cx="8578811" cy="154817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en-US" altLang="ja-JP" sz="2000" dirty="0">
              <a:solidFill>
                <a:schemeClr val="bg1"/>
              </a:solidFill>
              <a:latin typeface="HGP教科書体" panose="02020600000000000000" pitchFamily="18" charset="-128"/>
              <a:ea typeface="HGP教科書体" panose="02020600000000000000" pitchFamily="18" charset="-128"/>
            </a:endParaRPr>
          </a:p>
          <a:p>
            <a:r>
              <a:rPr lang="ja-JP" altLang="en-US" sz="8800" dirty="0">
                <a:solidFill>
                  <a:schemeClr val="bg1"/>
                </a:solidFill>
                <a:latin typeface="ＭＳ Ｐゴシック" panose="020B0600070205080204" pitchFamily="50" charset="-128"/>
                <a:ea typeface="ＭＳ Ｐゴシック" panose="020B0600070205080204" pitchFamily="50" charset="-128"/>
              </a:rPr>
              <a:t>未○○○○○し</a:t>
            </a:r>
          </a:p>
        </p:txBody>
      </p:sp>
      <p:sp>
        <p:nvSpPr>
          <p:cNvPr id="2" name="テキスト ボックス 1">
            <a:extLst>
              <a:ext uri="{FF2B5EF4-FFF2-40B4-BE49-F238E27FC236}">
                <a16:creationId xmlns:a16="http://schemas.microsoft.com/office/drawing/2014/main" id="{0F86692D-5871-4441-AD03-5AE6D2289892}"/>
              </a:ext>
            </a:extLst>
          </p:cNvPr>
          <p:cNvSpPr txBox="1"/>
          <p:nvPr/>
        </p:nvSpPr>
        <p:spPr>
          <a:xfrm>
            <a:off x="169652" y="692696"/>
            <a:ext cx="8804696" cy="2800767"/>
          </a:xfrm>
          <a:prstGeom prst="rect">
            <a:avLst/>
          </a:prstGeom>
          <a:noFill/>
        </p:spPr>
        <p:txBody>
          <a:bodyPr wrap="square" rtlCol="0">
            <a:spAutoFit/>
          </a:bodyPr>
          <a:lstStyle/>
          <a:p>
            <a:r>
              <a:rPr kumimoji="1" lang="ja-JP" altLang="en-US" sz="4400" dirty="0">
                <a:solidFill>
                  <a:schemeClr val="bg1"/>
                </a:solidFill>
                <a:latin typeface="ＤＦ平成ゴシック体W5" pitchFamily="49" charset="-128"/>
                <a:ea typeface="ＤＦ平成ゴシック体W5" pitchFamily="49" charset="-128"/>
              </a:rPr>
              <a:t>未成年者が法定代理人</a:t>
            </a:r>
            <a:r>
              <a:rPr kumimoji="1" lang="en-US" altLang="ja-JP" sz="4400" dirty="0">
                <a:solidFill>
                  <a:schemeClr val="bg1"/>
                </a:solidFill>
                <a:latin typeface="ＤＦ平成ゴシック体W5" pitchFamily="49" charset="-128"/>
                <a:ea typeface="ＤＦ平成ゴシック体W5" pitchFamily="49" charset="-128"/>
              </a:rPr>
              <a:t>(</a:t>
            </a:r>
            <a:r>
              <a:rPr kumimoji="1" lang="ja-JP" altLang="en-US" sz="4400" dirty="0">
                <a:solidFill>
                  <a:schemeClr val="bg1"/>
                </a:solidFill>
                <a:latin typeface="ＤＦ平成ゴシック体W5" pitchFamily="49" charset="-128"/>
                <a:ea typeface="ＤＦ平成ゴシック体W5" pitchFamily="49" charset="-128"/>
              </a:rPr>
              <a:t>親権者などの保護者</a:t>
            </a:r>
            <a:r>
              <a:rPr kumimoji="1" lang="en-US" altLang="ja-JP" sz="4400" dirty="0">
                <a:solidFill>
                  <a:schemeClr val="bg1"/>
                </a:solidFill>
                <a:latin typeface="ＤＦ平成ゴシック体W5" pitchFamily="49" charset="-128"/>
                <a:ea typeface="ＤＦ平成ゴシック体W5" pitchFamily="49" charset="-128"/>
              </a:rPr>
              <a:t>)</a:t>
            </a:r>
            <a:r>
              <a:rPr kumimoji="1" lang="ja-JP" altLang="en-US" sz="4400" dirty="0">
                <a:solidFill>
                  <a:schemeClr val="bg1"/>
                </a:solidFill>
                <a:latin typeface="ＤＦ平成ゴシック体W5" pitchFamily="49" charset="-128"/>
                <a:ea typeface="ＤＦ平成ゴシック体W5" pitchFamily="49" charset="-128"/>
              </a:rPr>
              <a:t>の同意を得ずに契約した場合，契約を取り消すことができる</a:t>
            </a:r>
            <a:endParaRPr kumimoji="1" lang="en-US" altLang="ja-JP" sz="3600" dirty="0">
              <a:latin typeface="ＤＦ平成ゴシック体W5" pitchFamily="49" charset="-128"/>
              <a:ea typeface="ＤＦ平成ゴシック体W5" pitchFamily="49" charset="-128"/>
            </a:endParaRPr>
          </a:p>
        </p:txBody>
      </p:sp>
      <p:sp>
        <p:nvSpPr>
          <p:cNvPr id="3" name="タイトル 1">
            <a:extLst>
              <a:ext uri="{FF2B5EF4-FFF2-40B4-BE49-F238E27FC236}">
                <a16:creationId xmlns:a16="http://schemas.microsoft.com/office/drawing/2014/main" id="{ABA017AB-F21E-4F4C-804A-3AA32DA3815D}"/>
              </a:ext>
            </a:extLst>
          </p:cNvPr>
          <p:cNvSpPr txBox="1">
            <a:spLocks/>
          </p:cNvSpPr>
          <p:nvPr/>
        </p:nvSpPr>
        <p:spPr>
          <a:xfrm>
            <a:off x="540757" y="3926232"/>
            <a:ext cx="7828791" cy="1548172"/>
          </a:xfrm>
          <a:prstGeom prst="rect">
            <a:avLst/>
          </a:prstGeom>
          <a:solidFill>
            <a:schemeClr val="tx1"/>
          </a:solidFill>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endParaRPr lang="en-US" altLang="ja-JP" sz="2000" dirty="0">
              <a:solidFill>
                <a:schemeClr val="bg1"/>
              </a:solidFill>
              <a:latin typeface="HGP教科書体" panose="02020600000000000000" pitchFamily="18" charset="-128"/>
              <a:ea typeface="HGP教科書体" panose="02020600000000000000" pitchFamily="18" charset="-128"/>
            </a:endParaRPr>
          </a:p>
          <a:p>
            <a:r>
              <a:rPr lang="ja-JP" altLang="en-US" sz="8800" dirty="0">
                <a:solidFill>
                  <a:srgbClr val="FFFF00"/>
                </a:solidFill>
                <a:latin typeface="ＭＳ Ｐゴシック" panose="020B0600070205080204" pitchFamily="50" charset="-128"/>
                <a:ea typeface="ＭＳ Ｐゴシック" panose="020B0600070205080204" pitchFamily="50" charset="-128"/>
              </a:rPr>
              <a:t>未成年者取消し</a:t>
            </a:r>
          </a:p>
        </p:txBody>
      </p:sp>
    </p:spTree>
    <p:extLst>
      <p:ext uri="{BB962C8B-B14F-4D97-AF65-F5344CB8AC3E}">
        <p14:creationId xmlns:p14="http://schemas.microsoft.com/office/powerpoint/2010/main" val="166719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思考の吹き出し: 雲形 17">
            <a:extLst>
              <a:ext uri="{FF2B5EF4-FFF2-40B4-BE49-F238E27FC236}">
                <a16:creationId xmlns:a16="http://schemas.microsoft.com/office/drawing/2014/main" id="{F0766838-3F44-4A84-A6BF-B97FDC1E3E84}"/>
              </a:ext>
            </a:extLst>
          </p:cNvPr>
          <p:cNvSpPr/>
          <p:nvPr/>
        </p:nvSpPr>
        <p:spPr>
          <a:xfrm>
            <a:off x="30573" y="1203374"/>
            <a:ext cx="2812398" cy="2086491"/>
          </a:xfrm>
          <a:prstGeom prst="cloudCallout">
            <a:avLst>
              <a:gd name="adj1" fmla="val 71471"/>
              <a:gd name="adj2" fmla="val 161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3600" b="0" i="0" u="none" strike="noStrike" kern="1200" cap="none" spc="-300" normalizeH="0" baseline="0" noProof="0" dirty="0">
              <a:ln w="900" cmpd="sng">
                <a:noFill/>
                <a:prstDash val="solid"/>
              </a:ln>
              <a:solidFill>
                <a:prstClr val="black"/>
              </a:solidFill>
              <a:effectLst>
                <a:innerShdw blurRad="101600" dist="76200" dir="5400000">
                  <a:srgbClr val="4F81BD">
                    <a:satMod val="190000"/>
                    <a:tint val="100000"/>
                    <a:alpha val="74000"/>
                  </a:srgbClr>
                </a:innerShdw>
              </a:effectLst>
              <a:uLnTx/>
              <a:uFillTx/>
              <a:latin typeface="ＤＦ平成明朝体W7" panose="02020709000000000000" pitchFamily="17" charset="-128"/>
              <a:ea typeface="ＤＦ平成明朝体W7" panose="02020709000000000000" pitchFamily="17" charset="-128"/>
              <a:cs typeface="+mn-cs"/>
            </a:endParaRPr>
          </a:p>
        </p:txBody>
      </p:sp>
      <p:sp>
        <p:nvSpPr>
          <p:cNvPr id="12" name="思考の吹き出し: 雲形 11">
            <a:extLst>
              <a:ext uri="{FF2B5EF4-FFF2-40B4-BE49-F238E27FC236}">
                <a16:creationId xmlns:a16="http://schemas.microsoft.com/office/drawing/2014/main" id="{EB08EC94-5F90-4CEC-A057-13675E7D893B}"/>
              </a:ext>
            </a:extLst>
          </p:cNvPr>
          <p:cNvSpPr/>
          <p:nvPr/>
        </p:nvSpPr>
        <p:spPr>
          <a:xfrm>
            <a:off x="6056850" y="1330177"/>
            <a:ext cx="3056577" cy="1959688"/>
          </a:xfrm>
          <a:prstGeom prst="cloudCallout">
            <a:avLst>
              <a:gd name="adj1" fmla="val -75616"/>
              <a:gd name="adj2" fmla="val 142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3600" b="0" i="0" u="none" strike="noStrike" kern="1200" cap="none" spc="-300" normalizeH="0" baseline="0" noProof="0" dirty="0">
              <a:ln w="900" cmpd="sng">
                <a:noFill/>
                <a:prstDash val="solid"/>
              </a:ln>
              <a:solidFill>
                <a:prstClr val="black"/>
              </a:solidFill>
              <a:effectLst>
                <a:innerShdw blurRad="101600" dist="76200" dir="5400000">
                  <a:srgbClr val="4F81BD">
                    <a:satMod val="190000"/>
                    <a:tint val="100000"/>
                    <a:alpha val="74000"/>
                  </a:srgbClr>
                </a:innerShdw>
              </a:effectLst>
              <a:uLnTx/>
              <a:uFillTx/>
              <a:latin typeface="ＤＦ平成明朝体W7" panose="02020709000000000000" pitchFamily="17" charset="-128"/>
              <a:ea typeface="ＤＦ平成明朝体W7" panose="02020709000000000000" pitchFamily="17" charset="-128"/>
              <a:cs typeface="+mn-cs"/>
            </a:endParaRPr>
          </a:p>
        </p:txBody>
      </p:sp>
      <p:sp>
        <p:nvSpPr>
          <p:cNvPr id="13" name="角丸四角形 21">
            <a:extLst>
              <a:ext uri="{FF2B5EF4-FFF2-40B4-BE49-F238E27FC236}">
                <a16:creationId xmlns:a16="http://schemas.microsoft.com/office/drawing/2014/main" id="{AF45017B-2601-4BD2-8AD9-47384E0DE53B}"/>
              </a:ext>
            </a:extLst>
          </p:cNvPr>
          <p:cNvSpPr/>
          <p:nvPr/>
        </p:nvSpPr>
        <p:spPr>
          <a:xfrm>
            <a:off x="389156" y="3476866"/>
            <a:ext cx="2715125" cy="1296144"/>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解約</a:t>
            </a:r>
            <a:endParaRPr kumimoji="1" lang="en-US" altLang="ja-JP" sz="44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できた！</a:t>
            </a:r>
            <a:endParaRPr kumimoji="1" lang="en-US" altLang="ja-JP" sz="44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p:txBody>
      </p:sp>
      <p:sp>
        <p:nvSpPr>
          <p:cNvPr id="14" name="角丸四角形 21">
            <a:extLst>
              <a:ext uri="{FF2B5EF4-FFF2-40B4-BE49-F238E27FC236}">
                <a16:creationId xmlns:a16="http://schemas.microsoft.com/office/drawing/2014/main" id="{78E49DFF-70F8-4929-976A-0809E6D29DD6}"/>
              </a:ext>
            </a:extLst>
          </p:cNvPr>
          <p:cNvSpPr/>
          <p:nvPr/>
        </p:nvSpPr>
        <p:spPr>
          <a:xfrm>
            <a:off x="4509155" y="3456694"/>
            <a:ext cx="4505271" cy="1313577"/>
          </a:xfrm>
          <a:prstGeom prst="roundRect">
            <a:avLst/>
          </a:prstGeom>
          <a:solidFill>
            <a:srgbClr val="FFEBFF"/>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解約</a:t>
            </a:r>
            <a:endParaRPr kumimoji="1" lang="en-US" altLang="ja-JP" sz="44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できなかった</a:t>
            </a:r>
            <a:r>
              <a:rPr kumimoji="1" lang="en-US" altLang="ja-JP" sz="44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a:t>
            </a:r>
          </a:p>
        </p:txBody>
      </p:sp>
      <p:sp>
        <p:nvSpPr>
          <p:cNvPr id="4" name="楕円 3">
            <a:extLst>
              <a:ext uri="{FF2B5EF4-FFF2-40B4-BE49-F238E27FC236}">
                <a16:creationId xmlns:a16="http://schemas.microsoft.com/office/drawing/2014/main" id="{88C51B92-40C1-4FA0-ACE4-786A2442D143}"/>
              </a:ext>
            </a:extLst>
          </p:cNvPr>
          <p:cNvSpPr/>
          <p:nvPr/>
        </p:nvSpPr>
        <p:spPr>
          <a:xfrm>
            <a:off x="40117" y="4839588"/>
            <a:ext cx="3985096" cy="1911338"/>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200" b="0" i="0" u="none" strike="noStrike" kern="1200" cap="none" spc="-300" normalizeH="0" baseline="0" noProof="0" dirty="0">
                <a:ln w="900" cmpd="sng">
                  <a:noFill/>
                  <a:prstDash val="solid"/>
                </a:ln>
                <a:solidFill>
                  <a:srgbClr val="FFFF00"/>
                </a:solidFill>
                <a:effectLst>
                  <a:innerShdw blurRad="101600" dist="76200" dir="5400000">
                    <a:srgbClr val="4F81BD">
                      <a:satMod val="190000"/>
                      <a:tint val="100000"/>
                      <a:alpha val="74000"/>
                    </a:srgbClr>
                  </a:innerShdw>
                </a:effectLst>
                <a:uLnTx/>
                <a:uFillTx/>
                <a:latin typeface="Calibri"/>
                <a:ea typeface="ＤＦ特太ゴシック体" pitchFamily="1" charset="-128"/>
                <a:cs typeface="+mn-cs"/>
              </a:rPr>
              <a:t>未成年</a:t>
            </a:r>
          </a:p>
        </p:txBody>
      </p:sp>
      <p:sp>
        <p:nvSpPr>
          <p:cNvPr id="6" name="星: 32 pt 5">
            <a:extLst>
              <a:ext uri="{FF2B5EF4-FFF2-40B4-BE49-F238E27FC236}">
                <a16:creationId xmlns:a16="http://schemas.microsoft.com/office/drawing/2014/main" id="{ABCC5850-CC05-45EE-841A-A590723B6708}"/>
              </a:ext>
            </a:extLst>
          </p:cNvPr>
          <p:cNvSpPr/>
          <p:nvPr/>
        </p:nvSpPr>
        <p:spPr>
          <a:xfrm>
            <a:off x="4603778" y="4770271"/>
            <a:ext cx="4455883" cy="2099598"/>
          </a:xfrm>
          <a:prstGeom prst="star3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0" b="0" i="0" u="none" strike="noStrike" kern="1200" cap="none" spc="-300" normalizeH="0" baseline="0" noProof="0" dirty="0">
                <a:ln w="900" cmpd="sng">
                  <a:solidFill>
                    <a:srgbClr val="4F81BD">
                      <a:satMod val="190000"/>
                      <a:alpha val="55000"/>
                    </a:srgbClr>
                  </a:solidFill>
                  <a:prstDash val="solid"/>
                </a:ln>
                <a:solidFill>
                  <a:srgbClr val="FFFF00"/>
                </a:solidFill>
                <a:effectLst>
                  <a:innerShdw blurRad="101600" dist="76200" dir="5400000">
                    <a:srgbClr val="4F81BD">
                      <a:satMod val="190000"/>
                      <a:tint val="100000"/>
                      <a:alpha val="74000"/>
                    </a:srgbClr>
                  </a:innerShdw>
                </a:effectLst>
                <a:uLnTx/>
                <a:uFillTx/>
                <a:latin typeface="Calibri"/>
                <a:ea typeface="ＤＦ特太ゴシック体" pitchFamily="1" charset="-128"/>
                <a:cs typeface="+mn-cs"/>
              </a:rPr>
              <a:t>成年</a:t>
            </a:r>
          </a:p>
        </p:txBody>
      </p:sp>
      <p:sp>
        <p:nvSpPr>
          <p:cNvPr id="15" name="テキスト ボックス 14">
            <a:extLst>
              <a:ext uri="{FF2B5EF4-FFF2-40B4-BE49-F238E27FC236}">
                <a16:creationId xmlns:a16="http://schemas.microsoft.com/office/drawing/2014/main" id="{1412DFBE-BD37-4DA7-8369-E95EABA1F052}"/>
              </a:ext>
            </a:extLst>
          </p:cNvPr>
          <p:cNvSpPr txBox="1"/>
          <p:nvPr/>
        </p:nvSpPr>
        <p:spPr>
          <a:xfrm>
            <a:off x="531719" y="107074"/>
            <a:ext cx="8214020" cy="987679"/>
          </a:xfrm>
          <a:prstGeom prst="rect">
            <a:avLst/>
          </a:prstGeom>
          <a:solidFill>
            <a:sysClr val="window" lastClr="FFFFFF"/>
          </a:solidFill>
          <a:effectLst>
            <a:glow rad="127000">
              <a:srgbClr val="FF0000"/>
            </a:glow>
          </a:effectLst>
        </p:spPr>
        <p:txBody>
          <a:bodyPr wrap="squar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200" b="0" i="0" u="none" strike="noStrike" kern="0" cap="none" spc="0" normalizeH="0" baseline="0" noProof="0" dirty="0">
                <a:ln>
                  <a:noFill/>
                </a:ln>
                <a:solidFill>
                  <a:srgbClr val="FF0000"/>
                </a:solidFill>
                <a:effectLst/>
                <a:uLnTx/>
                <a:uFillTx/>
                <a:latin typeface="ＤＨＰ平成明朝体W7" panose="02020700000000000000" pitchFamily="18" charset="-128"/>
                <a:ea typeface="ＤＨＰ平成明朝体W7" panose="02020700000000000000" pitchFamily="18" charset="-128"/>
                <a:cs typeface="+mn-cs"/>
              </a:rPr>
              <a:t>未成年者取消し権</a:t>
            </a:r>
            <a:endParaRPr kumimoji="0" lang="ja-JP" altLang="en-US" sz="7200" b="0" i="0" u="none" strike="noStrike" kern="0" cap="none" spc="0" normalizeH="0" baseline="0" noProof="0" dirty="0">
              <a:ln>
                <a:noFill/>
              </a:ln>
              <a:solidFill>
                <a:prstClr val="black"/>
              </a:solidFill>
              <a:effectLst/>
              <a:uLnTx/>
              <a:uFillTx/>
              <a:latin typeface="ＤＨＰ平成明朝体W7" panose="02020700000000000000" pitchFamily="18" charset="-128"/>
              <a:ea typeface="ＤＨＰ平成明朝体W7" panose="02020700000000000000" pitchFamily="18" charset="-128"/>
              <a:cs typeface="+mn-cs"/>
            </a:endParaRPr>
          </a:p>
        </p:txBody>
      </p:sp>
      <p:pic>
        <p:nvPicPr>
          <p:cNvPr id="4098" name="Picture 2">
            <a:extLst>
              <a:ext uri="{FF2B5EF4-FFF2-40B4-BE49-F238E27FC236}">
                <a16:creationId xmlns:a16="http://schemas.microsoft.com/office/drawing/2014/main" id="{9FFEE626-25B1-4EA5-9B5B-B28B60C342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1029" y="1220079"/>
            <a:ext cx="1445690" cy="2658741"/>
          </a:xfrm>
          <a:prstGeom prst="rect">
            <a:avLst/>
          </a:prstGeom>
          <a:noFill/>
          <a:extLst>
            <a:ext uri="{909E8E84-426E-40DD-AFC4-6F175D3DCCD1}">
              <a14:hiddenFill xmlns:a14="http://schemas.microsoft.com/office/drawing/2010/main">
                <a:solidFill>
                  <a:srgbClr val="FFFFFF"/>
                </a:solidFill>
              </a14:hiddenFill>
            </a:ext>
          </a:extLst>
        </p:spPr>
      </p:pic>
      <p:sp>
        <p:nvSpPr>
          <p:cNvPr id="17" name="角丸四角形 21">
            <a:extLst>
              <a:ext uri="{FF2B5EF4-FFF2-40B4-BE49-F238E27FC236}">
                <a16:creationId xmlns:a16="http://schemas.microsoft.com/office/drawing/2014/main" id="{8E88E9B3-D26B-448F-9723-9E7FB0AF9F1D}"/>
              </a:ext>
            </a:extLst>
          </p:cNvPr>
          <p:cNvSpPr/>
          <p:nvPr/>
        </p:nvSpPr>
        <p:spPr>
          <a:xfrm>
            <a:off x="144280" y="1484052"/>
            <a:ext cx="2812399" cy="13135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高価な楽器は</a:t>
            </a:r>
            <a:endParaRPr kumimoji="1" lang="en-US" altLang="ja-JP" sz="32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やっぱり</a:t>
            </a:r>
            <a:endParaRPr kumimoji="1" lang="en-US" altLang="ja-JP" sz="32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いらない</a:t>
            </a:r>
            <a:endParaRPr kumimoji="1" lang="en-US" altLang="ja-JP" sz="32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p:txBody>
      </p:sp>
      <p:sp>
        <p:nvSpPr>
          <p:cNvPr id="20" name="角丸四角形 21">
            <a:extLst>
              <a:ext uri="{FF2B5EF4-FFF2-40B4-BE49-F238E27FC236}">
                <a16:creationId xmlns:a16="http://schemas.microsoft.com/office/drawing/2014/main" id="{9D1844D6-A74C-4E5B-BC6A-6ED09962A85D}"/>
              </a:ext>
            </a:extLst>
          </p:cNvPr>
          <p:cNvSpPr/>
          <p:nvPr/>
        </p:nvSpPr>
        <p:spPr>
          <a:xfrm>
            <a:off x="6174102" y="1640919"/>
            <a:ext cx="2840324" cy="13135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高価な楽器は</a:t>
            </a:r>
            <a:endParaRPr kumimoji="1" lang="en-US" altLang="ja-JP" sz="32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やっぱり</a:t>
            </a:r>
            <a:endParaRPr kumimoji="1" lang="en-US" altLang="ja-JP" sz="32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rPr>
              <a:t>いらない</a:t>
            </a:r>
            <a:endParaRPr kumimoji="1" lang="en-US" altLang="ja-JP" sz="3200" b="0" i="0" u="none" strike="noStrike" kern="1200" cap="none" spc="0" normalizeH="0" baseline="0" noProof="0" dirty="0">
              <a:ln>
                <a:noFill/>
              </a:ln>
              <a:solidFill>
                <a:prstClr val="black"/>
              </a:solidFill>
              <a:effectLst/>
              <a:uLnTx/>
              <a:uFillTx/>
              <a:latin typeface="ＤＦ平成明朝体W7" panose="02020709000000000000" pitchFamily="17" charset="-128"/>
              <a:ea typeface="ＤＦ平成明朝体W7" panose="02020709000000000000" pitchFamily="17" charset="-128"/>
              <a:cs typeface="+mn-cs"/>
            </a:endParaRPr>
          </a:p>
        </p:txBody>
      </p:sp>
      <p:pic>
        <p:nvPicPr>
          <p:cNvPr id="4100" name="Picture 4">
            <a:extLst>
              <a:ext uri="{FF2B5EF4-FFF2-40B4-BE49-F238E27FC236}">
                <a16:creationId xmlns:a16="http://schemas.microsoft.com/office/drawing/2014/main" id="{F38C61E5-8631-4CF6-8891-ABC6ED9AFF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462" y="1115162"/>
            <a:ext cx="1525510" cy="28055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33C0E2F2-350F-43F7-AB2E-C9E759BE2D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19159">
            <a:off x="4502663" y="1520296"/>
            <a:ext cx="732154" cy="1805314"/>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17DC3B59-164F-4D0E-B249-6BD6F0C2F4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370757">
            <a:off x="2837524" y="1835238"/>
            <a:ext cx="1663086" cy="1663086"/>
          </a:xfrm>
          <a:prstGeom prst="rect">
            <a:avLst/>
          </a:prstGeom>
        </p:spPr>
      </p:pic>
    </p:spTree>
    <p:extLst>
      <p:ext uri="{BB962C8B-B14F-4D97-AF65-F5344CB8AC3E}">
        <p14:creationId xmlns:p14="http://schemas.microsoft.com/office/powerpoint/2010/main" val="219938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14" grpId="0" animBg="1"/>
      <p:bldP spid="4" grpId="0" animBg="1"/>
      <p:bldP spid="6" grpId="0" animBg="1"/>
      <p:bldP spid="15" grpId="0" animBg="1"/>
      <p:bldP spid="17" grpId="0"/>
      <p:bldP spid="20" grpId="0"/>
    </p:bld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66"/>
        </a:solidFill>
      </a:spPr>
      <a:bodyPr anchor="ctr"/>
      <a:lstStyle>
        <a:defPPr algn="ctr" fontAlgn="auto">
          <a:spcBef>
            <a:spcPts val="0"/>
          </a:spcBef>
          <a:spcAft>
            <a:spcPts val="0"/>
          </a:spcAft>
          <a:defRPr kumimoji="0" sz="4400" b="1" spc="-3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a typeface="ＤＦ特太ゴシック体" pitchFamily="1"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14401</TotalTime>
  <Words>1108</Words>
  <Application>Microsoft Office PowerPoint</Application>
  <PresentationFormat>画面に合わせる (4:3)</PresentationFormat>
  <Paragraphs>124</Paragraphs>
  <Slides>11</Slides>
  <Notes>11</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11</vt:i4>
      </vt:variant>
    </vt:vector>
  </HeadingPairs>
  <TitlesOfParts>
    <vt:vector size="24" baseType="lpstr">
      <vt:lpstr>ＤＦ特太ゴシック体</vt:lpstr>
      <vt:lpstr>ＤＦ平成ゴシック体W5</vt:lpstr>
      <vt:lpstr>ＤＦ平成明朝体W7</vt:lpstr>
      <vt:lpstr>ＤＨＰ特太ゴシック体</vt:lpstr>
      <vt:lpstr>ＤＨＰ平成明朝体W7</vt:lpstr>
      <vt:lpstr>HGP教科書体</vt:lpstr>
      <vt:lpstr>ＭＳ Ｐゴシック</vt:lpstr>
      <vt:lpstr>游ゴシック</vt:lpstr>
      <vt:lpstr>游ゴシック Light</vt:lpstr>
      <vt:lpstr>Arial</vt:lpstr>
      <vt:lpstr>Calibri</vt:lpstr>
      <vt:lpstr>デザインの設定</vt:lpstr>
      <vt:lpstr>Office テーマ</vt:lpstr>
      <vt:lpstr>成年とは？  ～未成年者取消しとは？～</vt:lpstr>
      <vt:lpstr>ということは？</vt:lpstr>
      <vt:lpstr>PowerPoint プレゼンテーション</vt:lpstr>
      <vt:lpstr>通常は，購入後に客側の都合だけで返品はできません 　　　　　 契約に基づく義務ではなく 　　　　 その店のサービスの一環です。</vt:lpstr>
      <vt:lpstr>契約を取り消すことが できる場合があります 　　　　　　　　 　　　その①</vt:lpstr>
      <vt:lpstr>PowerPoint プレゼンテーション</vt:lpstr>
      <vt:lpstr>契約を取り消すことが できる場合があります 　　 　　　　その②</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若者に多い消費者被害について 　　　　　　～傾向と対策～</dc:title>
  <dc:creator>消費者情報センター</dc:creator>
  <cp:lastModifiedBy>徳島県 消費者情報センター</cp:lastModifiedBy>
  <cp:revision>918</cp:revision>
  <cp:lastPrinted>2021-10-12T06:48:25Z</cp:lastPrinted>
  <dcterms:created xsi:type="dcterms:W3CDTF">2015-05-07T05:13:12Z</dcterms:created>
  <dcterms:modified xsi:type="dcterms:W3CDTF">2021-10-12T06:49:00Z</dcterms:modified>
</cp:coreProperties>
</file>