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94" r:id="rId2"/>
    <p:sldId id="284" r:id="rId3"/>
    <p:sldId id="285" r:id="rId4"/>
    <p:sldId id="296" r:id="rId5"/>
    <p:sldId id="257" r:id="rId6"/>
    <p:sldId id="288" r:id="rId7"/>
    <p:sldId id="295" r:id="rId8"/>
    <p:sldId id="289" r:id="rId9"/>
    <p:sldId id="291" r:id="rId10"/>
    <p:sldId id="292" r:id="rId11"/>
    <p:sldId id="290" r:id="rId12"/>
    <p:sldId id="293" r:id="rId1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66FF"/>
    <a:srgbClr val="00FF00"/>
    <a:srgbClr val="FF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2561" autoAdjust="0"/>
  </p:normalViewPr>
  <p:slideViewPr>
    <p:cSldViewPr snapToGrid="0">
      <p:cViewPr varScale="1">
        <p:scale>
          <a:sx n="48" d="100"/>
          <a:sy n="48" d="100"/>
        </p:scale>
        <p:origin x="1752" y="42"/>
      </p:cViewPr>
      <p:guideLst/>
    </p:cSldViewPr>
  </p:slideViewPr>
  <p:notesTextViewPr>
    <p:cViewPr>
      <p:scale>
        <a:sx n="1" d="1"/>
        <a:sy n="1" d="1"/>
      </p:scale>
      <p:origin x="0" y="0"/>
    </p:cViewPr>
  </p:notesTextViewPr>
  <p:notesViewPr>
    <p:cSldViewPr snapToGrid="0">
      <p:cViewPr varScale="1">
        <p:scale>
          <a:sx n="56" d="100"/>
          <a:sy n="56" d="100"/>
        </p:scale>
        <p:origin x="277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2B360-4C3A-4B1C-A00A-5C35E8B67A0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7890E906-6DB3-4BF2-B02A-9C598BCC7852}">
      <dgm:prSet phldrT="[テキスト]" custT="1"/>
      <dgm:spPr/>
      <dgm:t>
        <a:bodyPr/>
        <a:lstStyle/>
        <a:p>
          <a:r>
            <a:rPr kumimoji="1" lang="ja-JP" altLang="en-US" sz="2800" b="1" dirty="0" smtClean="0"/>
            <a:t>分量</a:t>
          </a:r>
          <a:endParaRPr kumimoji="1" lang="en-US" altLang="ja-JP" sz="2800" b="1" dirty="0"/>
        </a:p>
      </dgm:t>
    </dgm:pt>
    <dgm:pt modelId="{CADFB8FB-FAF5-444F-BAC2-D0FAB1217E22}" type="parTrans" cxnId="{B4F91E89-CE74-44C2-85D6-F3F0FFAAA064}">
      <dgm:prSet/>
      <dgm:spPr/>
      <dgm:t>
        <a:bodyPr/>
        <a:lstStyle/>
        <a:p>
          <a:endParaRPr kumimoji="1" lang="ja-JP" altLang="en-US"/>
        </a:p>
      </dgm:t>
    </dgm:pt>
    <dgm:pt modelId="{A7175ADD-C35D-427D-8825-973CAF7C2C1B}" type="sibTrans" cxnId="{B4F91E89-CE74-44C2-85D6-F3F0FFAAA064}">
      <dgm:prSet/>
      <dgm:spPr/>
      <dgm:t>
        <a:bodyPr/>
        <a:lstStyle/>
        <a:p>
          <a:endParaRPr kumimoji="1" lang="ja-JP" altLang="en-US"/>
        </a:p>
      </dgm:t>
    </dgm:pt>
    <dgm:pt modelId="{635728A4-C182-4EE2-9B95-BB6668985EB5}">
      <dgm:prSet phldrT="[テキスト]" custT="1"/>
      <dgm:spPr/>
      <dgm:t>
        <a:bodyPr/>
        <a:lstStyle/>
        <a:p>
          <a:r>
            <a:rPr kumimoji="1" lang="ja-JP" altLang="en-US" sz="2800" b="1" dirty="0" smtClean="0"/>
            <a:t>品質</a:t>
          </a:r>
          <a:endParaRPr kumimoji="1" lang="ja-JP" altLang="en-US" sz="2800" b="1" dirty="0"/>
        </a:p>
      </dgm:t>
    </dgm:pt>
    <dgm:pt modelId="{77CB1986-0FA2-44EF-B5E8-DA27B2E754C2}" type="parTrans" cxnId="{D36547AE-4702-4B8E-B7CD-13BE57B1E8C5}">
      <dgm:prSet/>
      <dgm:spPr/>
      <dgm:t>
        <a:bodyPr/>
        <a:lstStyle/>
        <a:p>
          <a:endParaRPr kumimoji="1" lang="ja-JP" altLang="en-US"/>
        </a:p>
      </dgm:t>
    </dgm:pt>
    <dgm:pt modelId="{F12AE777-70B9-4355-9103-D07B7523B430}" type="sibTrans" cxnId="{D36547AE-4702-4B8E-B7CD-13BE57B1E8C5}">
      <dgm:prSet/>
      <dgm:spPr/>
      <dgm:t>
        <a:bodyPr/>
        <a:lstStyle/>
        <a:p>
          <a:endParaRPr kumimoji="1" lang="ja-JP" altLang="en-US"/>
        </a:p>
      </dgm:t>
    </dgm:pt>
    <dgm:pt modelId="{E0CFE7BE-2EBA-481E-BDB7-B529592DF51C}">
      <dgm:prSet phldrT="[テキスト]" custT="1"/>
      <dgm:spPr/>
      <dgm:t>
        <a:bodyPr/>
        <a:lstStyle/>
        <a:p>
          <a:r>
            <a:rPr kumimoji="1" lang="ja-JP" altLang="en-US" sz="2800" b="1" dirty="0"/>
            <a:t>賞味</a:t>
          </a:r>
          <a:r>
            <a:rPr kumimoji="1" lang="ja-JP" altLang="en-US" sz="2800" b="1" dirty="0" smtClean="0"/>
            <a:t>期限</a:t>
          </a:r>
          <a:endParaRPr kumimoji="1" lang="en-US" altLang="ja-JP" sz="2800" b="1" dirty="0"/>
        </a:p>
      </dgm:t>
    </dgm:pt>
    <dgm:pt modelId="{EEDFF084-C25E-412B-B89E-C418A4582819}" type="parTrans" cxnId="{3EAE9991-69A7-4711-A18C-A3E235FF4E51}">
      <dgm:prSet/>
      <dgm:spPr/>
      <dgm:t>
        <a:bodyPr/>
        <a:lstStyle/>
        <a:p>
          <a:endParaRPr kumimoji="1" lang="ja-JP" altLang="en-US"/>
        </a:p>
      </dgm:t>
    </dgm:pt>
    <dgm:pt modelId="{6627E7F4-019E-4EF2-B880-699C40389942}" type="sibTrans" cxnId="{3EAE9991-69A7-4711-A18C-A3E235FF4E51}">
      <dgm:prSet/>
      <dgm:spPr/>
      <dgm:t>
        <a:bodyPr/>
        <a:lstStyle/>
        <a:p>
          <a:endParaRPr kumimoji="1" lang="ja-JP" altLang="en-US"/>
        </a:p>
      </dgm:t>
    </dgm:pt>
    <dgm:pt modelId="{5EED916F-C06E-480F-9718-158784855930}">
      <dgm:prSet phldrT="[テキスト]" custT="1"/>
      <dgm:spPr/>
      <dgm:t>
        <a:bodyPr/>
        <a:lstStyle/>
        <a:p>
          <a:r>
            <a:rPr kumimoji="1" lang="ja-JP" altLang="en-US" sz="2800" b="1" dirty="0"/>
            <a:t>環境への影響</a:t>
          </a:r>
        </a:p>
      </dgm:t>
    </dgm:pt>
    <dgm:pt modelId="{9753F98C-C06C-49E4-AC15-A7F4A6D80BBA}" type="parTrans" cxnId="{B7EF213F-368A-4250-B666-B6D7DD83E533}">
      <dgm:prSet/>
      <dgm:spPr/>
      <dgm:t>
        <a:bodyPr/>
        <a:lstStyle/>
        <a:p>
          <a:endParaRPr kumimoji="1" lang="ja-JP" altLang="en-US"/>
        </a:p>
      </dgm:t>
    </dgm:pt>
    <dgm:pt modelId="{442B6709-9BA8-4D85-8703-501DE8AE713F}" type="sibTrans" cxnId="{B7EF213F-368A-4250-B666-B6D7DD83E533}">
      <dgm:prSet/>
      <dgm:spPr/>
      <dgm:t>
        <a:bodyPr/>
        <a:lstStyle/>
        <a:p>
          <a:endParaRPr kumimoji="1" lang="ja-JP" altLang="en-US"/>
        </a:p>
      </dgm:t>
    </dgm:pt>
    <dgm:pt modelId="{7CC6DE40-C006-4F74-AAB9-90C4B2B91695}">
      <dgm:prSet phldrT="[テキスト]" custT="1"/>
      <dgm:spPr/>
      <dgm:t>
        <a:bodyPr/>
        <a:lstStyle/>
        <a:p>
          <a:r>
            <a:rPr kumimoji="1" lang="ja-JP" altLang="en-US" sz="2800" b="1" dirty="0"/>
            <a:t>値段</a:t>
          </a:r>
        </a:p>
      </dgm:t>
    </dgm:pt>
    <dgm:pt modelId="{E6BDBF30-EAFD-480B-B69C-73104E6C5559}" type="parTrans" cxnId="{8EFE4566-FC6C-4643-B70C-B60C5B09890F}">
      <dgm:prSet/>
      <dgm:spPr/>
      <dgm:t>
        <a:bodyPr/>
        <a:lstStyle/>
        <a:p>
          <a:endParaRPr kumimoji="1" lang="ja-JP" altLang="en-US"/>
        </a:p>
      </dgm:t>
    </dgm:pt>
    <dgm:pt modelId="{D7261A0A-331A-4B84-B0AE-99CCEF0CFF8F}" type="sibTrans" cxnId="{8EFE4566-FC6C-4643-B70C-B60C5B09890F}">
      <dgm:prSet/>
      <dgm:spPr/>
      <dgm:t>
        <a:bodyPr/>
        <a:lstStyle/>
        <a:p>
          <a:endParaRPr kumimoji="1" lang="ja-JP" altLang="en-US"/>
        </a:p>
      </dgm:t>
    </dgm:pt>
    <dgm:pt modelId="{87847CFA-3DD8-492B-B192-F3CDF66BC06D}" type="pres">
      <dgm:prSet presAssocID="{24A2B360-4C3A-4B1C-A00A-5C35E8B67A06}" presName="cycle" presStyleCnt="0">
        <dgm:presLayoutVars>
          <dgm:dir/>
          <dgm:resizeHandles val="exact"/>
        </dgm:presLayoutVars>
      </dgm:prSet>
      <dgm:spPr/>
      <dgm:t>
        <a:bodyPr/>
        <a:lstStyle/>
        <a:p>
          <a:endParaRPr kumimoji="1" lang="ja-JP" altLang="en-US"/>
        </a:p>
      </dgm:t>
    </dgm:pt>
    <dgm:pt modelId="{00666598-0BFC-42BF-894C-B08CD43BFF04}" type="pres">
      <dgm:prSet presAssocID="{7890E906-6DB3-4BF2-B02A-9C598BCC7852}" presName="node" presStyleLbl="node1" presStyleIdx="0" presStyleCnt="5" custScaleX="111991" custScaleY="95321" custRadScaleRad="97188" custRadScaleInc="0">
        <dgm:presLayoutVars>
          <dgm:bulletEnabled val="1"/>
        </dgm:presLayoutVars>
      </dgm:prSet>
      <dgm:spPr/>
      <dgm:t>
        <a:bodyPr/>
        <a:lstStyle/>
        <a:p>
          <a:endParaRPr kumimoji="1" lang="ja-JP" altLang="en-US"/>
        </a:p>
      </dgm:t>
    </dgm:pt>
    <dgm:pt modelId="{F533D445-07C2-4791-BB5F-A5C03A01321A}" type="pres">
      <dgm:prSet presAssocID="{7890E906-6DB3-4BF2-B02A-9C598BCC7852}" presName="spNode" presStyleCnt="0"/>
      <dgm:spPr/>
    </dgm:pt>
    <dgm:pt modelId="{1D452E49-051D-41AC-9C17-DBF248A00358}" type="pres">
      <dgm:prSet presAssocID="{A7175ADD-C35D-427D-8825-973CAF7C2C1B}" presName="sibTrans" presStyleLbl="sibTrans1D1" presStyleIdx="0" presStyleCnt="5"/>
      <dgm:spPr/>
      <dgm:t>
        <a:bodyPr/>
        <a:lstStyle/>
        <a:p>
          <a:endParaRPr kumimoji="1" lang="ja-JP" altLang="en-US"/>
        </a:p>
      </dgm:t>
    </dgm:pt>
    <dgm:pt modelId="{09EFCA07-7D9C-436B-A229-D29191D24D17}" type="pres">
      <dgm:prSet presAssocID="{635728A4-C182-4EE2-9B95-BB6668985EB5}" presName="node" presStyleLbl="node1" presStyleIdx="1" presStyleCnt="5">
        <dgm:presLayoutVars>
          <dgm:bulletEnabled val="1"/>
        </dgm:presLayoutVars>
      </dgm:prSet>
      <dgm:spPr/>
      <dgm:t>
        <a:bodyPr/>
        <a:lstStyle/>
        <a:p>
          <a:endParaRPr kumimoji="1" lang="ja-JP" altLang="en-US"/>
        </a:p>
      </dgm:t>
    </dgm:pt>
    <dgm:pt modelId="{5A6E9402-DAB3-47AB-801A-8CD56388B2BE}" type="pres">
      <dgm:prSet presAssocID="{635728A4-C182-4EE2-9B95-BB6668985EB5}" presName="spNode" presStyleCnt="0"/>
      <dgm:spPr/>
    </dgm:pt>
    <dgm:pt modelId="{6DAF5518-EFBC-461F-83A8-EB3E503495F9}" type="pres">
      <dgm:prSet presAssocID="{F12AE777-70B9-4355-9103-D07B7523B430}" presName="sibTrans" presStyleLbl="sibTrans1D1" presStyleIdx="1" presStyleCnt="5"/>
      <dgm:spPr/>
      <dgm:t>
        <a:bodyPr/>
        <a:lstStyle/>
        <a:p>
          <a:endParaRPr kumimoji="1" lang="ja-JP" altLang="en-US"/>
        </a:p>
      </dgm:t>
    </dgm:pt>
    <dgm:pt modelId="{306AB173-278D-40DC-AA89-6F214765BB15}" type="pres">
      <dgm:prSet presAssocID="{E0CFE7BE-2EBA-481E-BDB7-B529592DF51C}" presName="node" presStyleLbl="node1" presStyleIdx="2" presStyleCnt="5" custScaleX="117244" custScaleY="108612" custRadScaleRad="92182" custRadScaleInc="-27352">
        <dgm:presLayoutVars>
          <dgm:bulletEnabled val="1"/>
        </dgm:presLayoutVars>
      </dgm:prSet>
      <dgm:spPr/>
      <dgm:t>
        <a:bodyPr/>
        <a:lstStyle/>
        <a:p>
          <a:endParaRPr kumimoji="1" lang="ja-JP" altLang="en-US"/>
        </a:p>
      </dgm:t>
    </dgm:pt>
    <dgm:pt modelId="{6875AAC4-615E-4C9A-BFBF-7B9159646AB0}" type="pres">
      <dgm:prSet presAssocID="{E0CFE7BE-2EBA-481E-BDB7-B529592DF51C}" presName="spNode" presStyleCnt="0"/>
      <dgm:spPr/>
    </dgm:pt>
    <dgm:pt modelId="{E9993C57-FB99-4BB8-8B0A-E15CF22BA0A0}" type="pres">
      <dgm:prSet presAssocID="{6627E7F4-019E-4EF2-B880-699C40389942}" presName="sibTrans" presStyleLbl="sibTrans1D1" presStyleIdx="2" presStyleCnt="5"/>
      <dgm:spPr/>
      <dgm:t>
        <a:bodyPr/>
        <a:lstStyle/>
        <a:p>
          <a:endParaRPr kumimoji="1" lang="ja-JP" altLang="en-US"/>
        </a:p>
      </dgm:t>
    </dgm:pt>
    <dgm:pt modelId="{F0C2ABEE-9F34-4799-A970-37FE694355F0}" type="pres">
      <dgm:prSet presAssocID="{5EED916F-C06E-480F-9718-158784855930}" presName="node" presStyleLbl="node1" presStyleIdx="3" presStyleCnt="5" custScaleX="115827" custScaleY="108502" custRadScaleRad="94753" custRadScaleInc="34297">
        <dgm:presLayoutVars>
          <dgm:bulletEnabled val="1"/>
        </dgm:presLayoutVars>
      </dgm:prSet>
      <dgm:spPr/>
      <dgm:t>
        <a:bodyPr/>
        <a:lstStyle/>
        <a:p>
          <a:endParaRPr kumimoji="1" lang="ja-JP" altLang="en-US"/>
        </a:p>
      </dgm:t>
    </dgm:pt>
    <dgm:pt modelId="{8FEFF7B1-C297-41B9-A06B-E0683754A5D6}" type="pres">
      <dgm:prSet presAssocID="{5EED916F-C06E-480F-9718-158784855930}" presName="spNode" presStyleCnt="0"/>
      <dgm:spPr/>
    </dgm:pt>
    <dgm:pt modelId="{D469231E-30CA-48D6-ABAF-6387751456F5}" type="pres">
      <dgm:prSet presAssocID="{442B6709-9BA8-4D85-8703-501DE8AE713F}" presName="sibTrans" presStyleLbl="sibTrans1D1" presStyleIdx="3" presStyleCnt="5"/>
      <dgm:spPr/>
      <dgm:t>
        <a:bodyPr/>
        <a:lstStyle/>
        <a:p>
          <a:endParaRPr kumimoji="1" lang="ja-JP" altLang="en-US"/>
        </a:p>
      </dgm:t>
    </dgm:pt>
    <dgm:pt modelId="{F3C169E9-4526-4FF2-85C8-B1E8418BF0F4}" type="pres">
      <dgm:prSet presAssocID="{7CC6DE40-C006-4F74-AAB9-90C4B2B91695}" presName="node" presStyleLbl="node1" presStyleIdx="4" presStyleCnt="5">
        <dgm:presLayoutVars>
          <dgm:bulletEnabled val="1"/>
        </dgm:presLayoutVars>
      </dgm:prSet>
      <dgm:spPr/>
      <dgm:t>
        <a:bodyPr/>
        <a:lstStyle/>
        <a:p>
          <a:endParaRPr kumimoji="1" lang="ja-JP" altLang="en-US"/>
        </a:p>
      </dgm:t>
    </dgm:pt>
    <dgm:pt modelId="{D79F6845-46B1-45E1-B39C-AC258A5D0667}" type="pres">
      <dgm:prSet presAssocID="{7CC6DE40-C006-4F74-AAB9-90C4B2B91695}" presName="spNode" presStyleCnt="0"/>
      <dgm:spPr/>
    </dgm:pt>
    <dgm:pt modelId="{8A750155-7A9F-4451-9180-3F034223ECD7}" type="pres">
      <dgm:prSet presAssocID="{D7261A0A-331A-4B84-B0AE-99CCEF0CFF8F}" presName="sibTrans" presStyleLbl="sibTrans1D1" presStyleIdx="4" presStyleCnt="5"/>
      <dgm:spPr/>
      <dgm:t>
        <a:bodyPr/>
        <a:lstStyle/>
        <a:p>
          <a:endParaRPr kumimoji="1" lang="ja-JP" altLang="en-US"/>
        </a:p>
      </dgm:t>
    </dgm:pt>
  </dgm:ptLst>
  <dgm:cxnLst>
    <dgm:cxn modelId="{3B482152-B818-4F8F-BE06-91519365974D}" type="presOf" srcId="{A7175ADD-C35D-427D-8825-973CAF7C2C1B}" destId="{1D452E49-051D-41AC-9C17-DBF248A00358}" srcOrd="0" destOrd="0" presId="urn:microsoft.com/office/officeart/2005/8/layout/cycle6"/>
    <dgm:cxn modelId="{B7EF213F-368A-4250-B666-B6D7DD83E533}" srcId="{24A2B360-4C3A-4B1C-A00A-5C35E8B67A06}" destId="{5EED916F-C06E-480F-9718-158784855930}" srcOrd="3" destOrd="0" parTransId="{9753F98C-C06C-49E4-AC15-A7F4A6D80BBA}" sibTransId="{442B6709-9BA8-4D85-8703-501DE8AE713F}"/>
    <dgm:cxn modelId="{7986F979-1835-4F07-ACE1-846428BC8368}" type="presOf" srcId="{24A2B360-4C3A-4B1C-A00A-5C35E8B67A06}" destId="{87847CFA-3DD8-492B-B192-F3CDF66BC06D}" srcOrd="0" destOrd="0" presId="urn:microsoft.com/office/officeart/2005/8/layout/cycle6"/>
    <dgm:cxn modelId="{E50FA17E-7A90-4BC2-8493-985576706280}" type="presOf" srcId="{442B6709-9BA8-4D85-8703-501DE8AE713F}" destId="{D469231E-30CA-48D6-ABAF-6387751456F5}" srcOrd="0" destOrd="0" presId="urn:microsoft.com/office/officeart/2005/8/layout/cycle6"/>
    <dgm:cxn modelId="{FF77D2E9-DFFB-478A-A32F-F78D1A6CEFB7}" type="presOf" srcId="{6627E7F4-019E-4EF2-B880-699C40389942}" destId="{E9993C57-FB99-4BB8-8B0A-E15CF22BA0A0}" srcOrd="0" destOrd="0" presId="urn:microsoft.com/office/officeart/2005/8/layout/cycle6"/>
    <dgm:cxn modelId="{321EDD85-0C85-435E-9B13-12EF15BC6D00}" type="presOf" srcId="{5EED916F-C06E-480F-9718-158784855930}" destId="{F0C2ABEE-9F34-4799-A970-37FE694355F0}" srcOrd="0" destOrd="0" presId="urn:microsoft.com/office/officeart/2005/8/layout/cycle6"/>
    <dgm:cxn modelId="{5D77645F-0BD1-486E-B56D-589CCD9A65B2}" type="presOf" srcId="{F12AE777-70B9-4355-9103-D07B7523B430}" destId="{6DAF5518-EFBC-461F-83A8-EB3E503495F9}" srcOrd="0" destOrd="0" presId="urn:microsoft.com/office/officeart/2005/8/layout/cycle6"/>
    <dgm:cxn modelId="{E8F4F6B8-895E-48F2-B933-7B02820DB5B6}" type="presOf" srcId="{635728A4-C182-4EE2-9B95-BB6668985EB5}" destId="{09EFCA07-7D9C-436B-A229-D29191D24D17}" srcOrd="0" destOrd="0" presId="urn:microsoft.com/office/officeart/2005/8/layout/cycle6"/>
    <dgm:cxn modelId="{8EFE4566-FC6C-4643-B70C-B60C5B09890F}" srcId="{24A2B360-4C3A-4B1C-A00A-5C35E8B67A06}" destId="{7CC6DE40-C006-4F74-AAB9-90C4B2B91695}" srcOrd="4" destOrd="0" parTransId="{E6BDBF30-EAFD-480B-B69C-73104E6C5559}" sibTransId="{D7261A0A-331A-4B84-B0AE-99CCEF0CFF8F}"/>
    <dgm:cxn modelId="{54CC493D-EF4E-4675-931C-54E4F1C26660}" type="presOf" srcId="{D7261A0A-331A-4B84-B0AE-99CCEF0CFF8F}" destId="{8A750155-7A9F-4451-9180-3F034223ECD7}" srcOrd="0" destOrd="0" presId="urn:microsoft.com/office/officeart/2005/8/layout/cycle6"/>
    <dgm:cxn modelId="{DE7B9508-522A-4848-B058-2B6E858AD884}" type="presOf" srcId="{E0CFE7BE-2EBA-481E-BDB7-B529592DF51C}" destId="{306AB173-278D-40DC-AA89-6F214765BB15}" srcOrd="0" destOrd="0" presId="urn:microsoft.com/office/officeart/2005/8/layout/cycle6"/>
    <dgm:cxn modelId="{7D60BF73-2435-4D2F-AECA-D9151D91ECDC}" type="presOf" srcId="{7890E906-6DB3-4BF2-B02A-9C598BCC7852}" destId="{00666598-0BFC-42BF-894C-B08CD43BFF04}" srcOrd="0" destOrd="0" presId="urn:microsoft.com/office/officeart/2005/8/layout/cycle6"/>
    <dgm:cxn modelId="{B4F91E89-CE74-44C2-85D6-F3F0FFAAA064}" srcId="{24A2B360-4C3A-4B1C-A00A-5C35E8B67A06}" destId="{7890E906-6DB3-4BF2-B02A-9C598BCC7852}" srcOrd="0" destOrd="0" parTransId="{CADFB8FB-FAF5-444F-BAC2-D0FAB1217E22}" sibTransId="{A7175ADD-C35D-427D-8825-973CAF7C2C1B}"/>
    <dgm:cxn modelId="{AE0003E4-107D-469D-B708-D18814B307D7}" type="presOf" srcId="{7CC6DE40-C006-4F74-AAB9-90C4B2B91695}" destId="{F3C169E9-4526-4FF2-85C8-B1E8418BF0F4}" srcOrd="0" destOrd="0" presId="urn:microsoft.com/office/officeart/2005/8/layout/cycle6"/>
    <dgm:cxn modelId="{D36547AE-4702-4B8E-B7CD-13BE57B1E8C5}" srcId="{24A2B360-4C3A-4B1C-A00A-5C35E8B67A06}" destId="{635728A4-C182-4EE2-9B95-BB6668985EB5}" srcOrd="1" destOrd="0" parTransId="{77CB1986-0FA2-44EF-B5E8-DA27B2E754C2}" sibTransId="{F12AE777-70B9-4355-9103-D07B7523B430}"/>
    <dgm:cxn modelId="{3EAE9991-69A7-4711-A18C-A3E235FF4E51}" srcId="{24A2B360-4C3A-4B1C-A00A-5C35E8B67A06}" destId="{E0CFE7BE-2EBA-481E-BDB7-B529592DF51C}" srcOrd="2" destOrd="0" parTransId="{EEDFF084-C25E-412B-B89E-C418A4582819}" sibTransId="{6627E7F4-019E-4EF2-B880-699C40389942}"/>
    <dgm:cxn modelId="{46F71F58-7236-450C-805C-9FCE6278A5AE}" type="presParOf" srcId="{87847CFA-3DD8-492B-B192-F3CDF66BC06D}" destId="{00666598-0BFC-42BF-894C-B08CD43BFF04}" srcOrd="0" destOrd="0" presId="urn:microsoft.com/office/officeart/2005/8/layout/cycle6"/>
    <dgm:cxn modelId="{F6C9D4FD-FA7F-487C-90F3-C926FBFA798E}" type="presParOf" srcId="{87847CFA-3DD8-492B-B192-F3CDF66BC06D}" destId="{F533D445-07C2-4791-BB5F-A5C03A01321A}" srcOrd="1" destOrd="0" presId="urn:microsoft.com/office/officeart/2005/8/layout/cycle6"/>
    <dgm:cxn modelId="{62318FE1-7512-4843-BB1D-7D3C211D7EB3}" type="presParOf" srcId="{87847CFA-3DD8-492B-B192-F3CDF66BC06D}" destId="{1D452E49-051D-41AC-9C17-DBF248A00358}" srcOrd="2" destOrd="0" presId="urn:microsoft.com/office/officeart/2005/8/layout/cycle6"/>
    <dgm:cxn modelId="{44EF7C58-1F2E-492D-9B62-FEDB7A713CB4}" type="presParOf" srcId="{87847CFA-3DD8-492B-B192-F3CDF66BC06D}" destId="{09EFCA07-7D9C-436B-A229-D29191D24D17}" srcOrd="3" destOrd="0" presId="urn:microsoft.com/office/officeart/2005/8/layout/cycle6"/>
    <dgm:cxn modelId="{C13D2CC1-894C-4CA7-8E4E-6C267D74448B}" type="presParOf" srcId="{87847CFA-3DD8-492B-B192-F3CDF66BC06D}" destId="{5A6E9402-DAB3-47AB-801A-8CD56388B2BE}" srcOrd="4" destOrd="0" presId="urn:microsoft.com/office/officeart/2005/8/layout/cycle6"/>
    <dgm:cxn modelId="{DA8E6ECA-60A4-49CE-9434-06DC4FBBA52D}" type="presParOf" srcId="{87847CFA-3DD8-492B-B192-F3CDF66BC06D}" destId="{6DAF5518-EFBC-461F-83A8-EB3E503495F9}" srcOrd="5" destOrd="0" presId="urn:microsoft.com/office/officeart/2005/8/layout/cycle6"/>
    <dgm:cxn modelId="{FF3BA8A4-25A4-4AE9-8DEB-BF34E80CFA6C}" type="presParOf" srcId="{87847CFA-3DD8-492B-B192-F3CDF66BC06D}" destId="{306AB173-278D-40DC-AA89-6F214765BB15}" srcOrd="6" destOrd="0" presId="urn:microsoft.com/office/officeart/2005/8/layout/cycle6"/>
    <dgm:cxn modelId="{BB663616-1232-4A8D-945E-8231FFF480BD}" type="presParOf" srcId="{87847CFA-3DD8-492B-B192-F3CDF66BC06D}" destId="{6875AAC4-615E-4C9A-BFBF-7B9159646AB0}" srcOrd="7" destOrd="0" presId="urn:microsoft.com/office/officeart/2005/8/layout/cycle6"/>
    <dgm:cxn modelId="{41CC09C7-A090-460C-91CE-37FD28C99938}" type="presParOf" srcId="{87847CFA-3DD8-492B-B192-F3CDF66BC06D}" destId="{E9993C57-FB99-4BB8-8B0A-E15CF22BA0A0}" srcOrd="8" destOrd="0" presId="urn:microsoft.com/office/officeart/2005/8/layout/cycle6"/>
    <dgm:cxn modelId="{6B0978B6-F766-4752-8855-9E867BC7DCE5}" type="presParOf" srcId="{87847CFA-3DD8-492B-B192-F3CDF66BC06D}" destId="{F0C2ABEE-9F34-4799-A970-37FE694355F0}" srcOrd="9" destOrd="0" presId="urn:microsoft.com/office/officeart/2005/8/layout/cycle6"/>
    <dgm:cxn modelId="{14B19C96-B86A-4ED9-ACCB-7F5251ACE394}" type="presParOf" srcId="{87847CFA-3DD8-492B-B192-F3CDF66BC06D}" destId="{8FEFF7B1-C297-41B9-A06B-E0683754A5D6}" srcOrd="10" destOrd="0" presId="urn:microsoft.com/office/officeart/2005/8/layout/cycle6"/>
    <dgm:cxn modelId="{DF68D6C2-9231-4487-B9AF-6CD96ABD6B3C}" type="presParOf" srcId="{87847CFA-3DD8-492B-B192-F3CDF66BC06D}" destId="{D469231E-30CA-48D6-ABAF-6387751456F5}" srcOrd="11" destOrd="0" presId="urn:microsoft.com/office/officeart/2005/8/layout/cycle6"/>
    <dgm:cxn modelId="{EC971DB3-5524-487B-97BD-B4C9F82D1EDA}" type="presParOf" srcId="{87847CFA-3DD8-492B-B192-F3CDF66BC06D}" destId="{F3C169E9-4526-4FF2-85C8-B1E8418BF0F4}" srcOrd="12" destOrd="0" presId="urn:microsoft.com/office/officeart/2005/8/layout/cycle6"/>
    <dgm:cxn modelId="{7F566002-F826-49BD-90EA-F0693BFFE32E}" type="presParOf" srcId="{87847CFA-3DD8-492B-B192-F3CDF66BC06D}" destId="{D79F6845-46B1-45E1-B39C-AC258A5D0667}" srcOrd="13" destOrd="0" presId="urn:microsoft.com/office/officeart/2005/8/layout/cycle6"/>
    <dgm:cxn modelId="{7412B331-EAE9-49D1-A44C-C4743A1A761A}" type="presParOf" srcId="{87847CFA-3DD8-492B-B192-F3CDF66BC06D}" destId="{8A750155-7A9F-4451-9180-3F034223ECD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66598-0BFC-42BF-894C-B08CD43BFF04}">
      <dsp:nvSpPr>
        <dsp:cNvPr id="0" name=""/>
        <dsp:cNvSpPr/>
      </dsp:nvSpPr>
      <dsp:spPr>
        <a:xfrm>
          <a:off x="3700433" y="78552"/>
          <a:ext cx="1941253" cy="10739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分量</a:t>
          </a:r>
          <a:endParaRPr kumimoji="1" lang="en-US" altLang="ja-JP" sz="2800" b="1" kern="1200" dirty="0"/>
        </a:p>
      </dsp:txBody>
      <dsp:txXfrm>
        <a:off x="3752861" y="130980"/>
        <a:ext cx="1836397" cy="969135"/>
      </dsp:txXfrm>
    </dsp:sp>
    <dsp:sp modelId="{1D452E49-051D-41AC-9C17-DBF248A00358}">
      <dsp:nvSpPr>
        <dsp:cNvPr id="0" name=""/>
        <dsp:cNvSpPr/>
      </dsp:nvSpPr>
      <dsp:spPr>
        <a:xfrm>
          <a:off x="2496641" y="656851"/>
          <a:ext cx="4498866" cy="4498866"/>
        </a:xfrm>
        <a:custGeom>
          <a:avLst/>
          <a:gdLst/>
          <a:ahLst/>
          <a:cxnLst/>
          <a:rect l="0" t="0" r="0" b="0"/>
          <a:pathLst>
            <a:path>
              <a:moveTo>
                <a:pt x="3155450" y="190529"/>
              </a:moveTo>
              <a:arcTo wR="2249433" hR="2249433" stAng="17625109" swAng="171973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EFCA07-7D9C-436B-A229-D29191D24D17}">
      <dsp:nvSpPr>
        <dsp:cNvPr id="0" name=""/>
        <dsp:cNvSpPr/>
      </dsp:nvSpPr>
      <dsp:spPr>
        <a:xfrm>
          <a:off x="5943697" y="1543259"/>
          <a:ext cx="1733401" cy="1126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品質</a:t>
          </a:r>
          <a:endParaRPr kumimoji="1" lang="ja-JP" altLang="en-US" sz="2800" b="1" kern="1200" dirty="0"/>
        </a:p>
      </dsp:txBody>
      <dsp:txXfrm>
        <a:off x="5998698" y="1598260"/>
        <a:ext cx="1623399" cy="1016708"/>
      </dsp:txXfrm>
    </dsp:sp>
    <dsp:sp modelId="{6DAF5518-EFBC-461F-83A8-EB3E503495F9}">
      <dsp:nvSpPr>
        <dsp:cNvPr id="0" name=""/>
        <dsp:cNvSpPr/>
      </dsp:nvSpPr>
      <dsp:spPr>
        <a:xfrm>
          <a:off x="2429391" y="192126"/>
          <a:ext cx="4498866" cy="4498866"/>
        </a:xfrm>
        <a:custGeom>
          <a:avLst/>
          <a:gdLst/>
          <a:ahLst/>
          <a:cxnLst/>
          <a:rect l="0" t="0" r="0" b="0"/>
          <a:pathLst>
            <a:path>
              <a:moveTo>
                <a:pt x="4486080" y="2488939"/>
              </a:moveTo>
              <a:arcTo wR="2249433" hR="2249433" stAng="366726" swAng="168886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06AB173-278D-40DC-AA89-6F214765BB15}">
      <dsp:nvSpPr>
        <dsp:cNvPr id="0" name=""/>
        <dsp:cNvSpPr/>
      </dsp:nvSpPr>
      <dsp:spPr>
        <a:xfrm>
          <a:off x="5057510" y="3717077"/>
          <a:ext cx="2032308" cy="1223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kern="1200" dirty="0"/>
            <a:t>賞味</a:t>
          </a:r>
          <a:r>
            <a:rPr kumimoji="1" lang="ja-JP" altLang="en-US" sz="2800" b="1" kern="1200" dirty="0" smtClean="0"/>
            <a:t>期限</a:t>
          </a:r>
          <a:endParaRPr kumimoji="1" lang="en-US" altLang="ja-JP" sz="2800" b="1" kern="1200" dirty="0"/>
        </a:p>
      </dsp:txBody>
      <dsp:txXfrm>
        <a:off x="5117248" y="3776815"/>
        <a:ext cx="1912832" cy="1104267"/>
      </dsp:txXfrm>
    </dsp:sp>
    <dsp:sp modelId="{E9993C57-FB99-4BB8-8B0A-E15CF22BA0A0}">
      <dsp:nvSpPr>
        <dsp:cNvPr id="0" name=""/>
        <dsp:cNvSpPr/>
      </dsp:nvSpPr>
      <dsp:spPr>
        <a:xfrm>
          <a:off x="2275158" y="404143"/>
          <a:ext cx="4498866" cy="4498866"/>
        </a:xfrm>
        <a:custGeom>
          <a:avLst/>
          <a:gdLst/>
          <a:ahLst/>
          <a:cxnLst/>
          <a:rect l="0" t="0" r="0" b="0"/>
          <a:pathLst>
            <a:path>
              <a:moveTo>
                <a:pt x="2773893" y="4436873"/>
              </a:moveTo>
              <a:arcTo wR="2249433" hR="2249433" stAng="4591037" swAng="131176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C2ABEE-9F34-4799-A970-37FE694355F0}">
      <dsp:nvSpPr>
        <dsp:cNvPr id="0" name=""/>
        <dsp:cNvSpPr/>
      </dsp:nvSpPr>
      <dsp:spPr>
        <a:xfrm>
          <a:off x="2180411" y="3717691"/>
          <a:ext cx="2007746" cy="1222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kern="1200" dirty="0"/>
            <a:t>環境への影響</a:t>
          </a:r>
        </a:p>
      </dsp:txBody>
      <dsp:txXfrm>
        <a:off x="2240089" y="3777369"/>
        <a:ext cx="1888390" cy="1103147"/>
      </dsp:txXfrm>
    </dsp:sp>
    <dsp:sp modelId="{D469231E-30CA-48D6-ABAF-6387751456F5}">
      <dsp:nvSpPr>
        <dsp:cNvPr id="0" name=""/>
        <dsp:cNvSpPr/>
      </dsp:nvSpPr>
      <dsp:spPr>
        <a:xfrm>
          <a:off x="2422532" y="305261"/>
          <a:ext cx="4498866" cy="4498866"/>
        </a:xfrm>
        <a:custGeom>
          <a:avLst/>
          <a:gdLst/>
          <a:ahLst/>
          <a:cxnLst/>
          <a:rect l="0" t="0" r="0" b="0"/>
          <a:pathLst>
            <a:path>
              <a:moveTo>
                <a:pt x="318332" y="3403036"/>
              </a:moveTo>
              <a:arcTo wR="2249433" hR="2249433" stAng="8948802" swAng="16582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C169E9-4526-4FF2-85C8-B1E8418BF0F4}">
      <dsp:nvSpPr>
        <dsp:cNvPr id="0" name=""/>
        <dsp:cNvSpPr/>
      </dsp:nvSpPr>
      <dsp:spPr>
        <a:xfrm>
          <a:off x="1665021" y="1543259"/>
          <a:ext cx="1733401" cy="1126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kern="1200" dirty="0"/>
            <a:t>値段</a:t>
          </a:r>
        </a:p>
      </dsp:txBody>
      <dsp:txXfrm>
        <a:off x="1720022" y="1598260"/>
        <a:ext cx="1623399" cy="1016708"/>
      </dsp:txXfrm>
    </dsp:sp>
    <dsp:sp modelId="{8A750155-7A9F-4451-9180-3F034223ECD7}">
      <dsp:nvSpPr>
        <dsp:cNvPr id="0" name=""/>
        <dsp:cNvSpPr/>
      </dsp:nvSpPr>
      <dsp:spPr>
        <a:xfrm>
          <a:off x="2346611" y="656851"/>
          <a:ext cx="4498866" cy="4498866"/>
        </a:xfrm>
        <a:custGeom>
          <a:avLst/>
          <a:gdLst/>
          <a:ahLst/>
          <a:cxnLst/>
          <a:rect l="0" t="0" r="0" b="0"/>
          <a:pathLst>
            <a:path>
              <a:moveTo>
                <a:pt x="466892" y="877391"/>
              </a:moveTo>
              <a:arcTo wR="2249433" hR="2249433" stAng="13055154" swAng="171973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2C22D2D-4CC3-4DB4-B65A-FC13C4958BB4}" type="datetimeFigureOut">
              <a:rPr kumimoji="1" lang="ja-JP" altLang="en-US" smtClean="0"/>
              <a:t>2020/1/26</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801B7F83-89D1-4562-BEFE-F5CA709575E1}" type="slidenum">
              <a:rPr kumimoji="1" lang="ja-JP" altLang="en-US" smtClean="0"/>
              <a:t>‹#›</a:t>
            </a:fld>
            <a:endParaRPr kumimoji="1" lang="ja-JP" altLang="en-US"/>
          </a:p>
        </p:txBody>
      </p:sp>
    </p:spTree>
    <p:extLst>
      <p:ext uri="{BB962C8B-B14F-4D97-AF65-F5344CB8AC3E}">
        <p14:creationId xmlns:p14="http://schemas.microsoft.com/office/powerpoint/2010/main" val="29164487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26620D83-12AC-40DD-927E-125700811BBD}" type="datetimeFigureOut">
              <a:rPr kumimoji="1" lang="ja-JP" altLang="en-US" smtClean="0"/>
              <a:t>2020/1/26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C975F7C9-1131-4385-A153-FA84B1145518}" type="slidenum">
              <a:rPr kumimoji="1" lang="ja-JP" altLang="en-US" smtClean="0"/>
              <a:t>‹#›</a:t>
            </a:fld>
            <a:endParaRPr kumimoji="1" lang="ja-JP" altLang="en-US"/>
          </a:p>
        </p:txBody>
      </p:sp>
    </p:spTree>
    <p:extLst>
      <p:ext uri="{BB962C8B-B14F-4D97-AF65-F5344CB8AC3E}">
        <p14:creationId xmlns:p14="http://schemas.microsoft.com/office/powerpoint/2010/main" val="28181254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a:xfrm>
            <a:off x="439968" y="4752743"/>
            <a:ext cx="5785139" cy="3856319"/>
          </a:xfrm>
        </p:spPr>
        <p:txBody>
          <a:bodyPr/>
          <a:lstStyle/>
          <a:p>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ねらい</a:t>
            </a:r>
            <a:r>
              <a:rPr lang="en-US" altLang="ja-JP" dirty="0">
                <a:latin typeface="ＭＳ ゴシック" panose="020B0609070205080204" pitchFamily="49" charset="-128"/>
                <a:ea typeface="ＭＳ ゴシック" panose="020B0609070205080204" pitchFamily="49" charset="-128"/>
              </a:rPr>
              <a:t>〉</a:t>
            </a:r>
          </a:p>
          <a:p>
            <a:r>
              <a:rPr lang="ja-JP" altLang="en-US" dirty="0">
                <a:latin typeface="ＭＳ ゴシック" panose="020B0609070205080204" pitchFamily="49" charset="-128"/>
                <a:ea typeface="ＭＳ ゴシック" panose="020B0609070205080204" pitchFamily="49" charset="-128"/>
              </a:rPr>
              <a:t>　身近な物の</a:t>
            </a:r>
            <a:r>
              <a:rPr lang="ja-JP" altLang="en-US" dirty="0" smtClean="0">
                <a:latin typeface="ＭＳ ゴシック" panose="020B0609070205080204" pitchFamily="49" charset="-128"/>
                <a:ea typeface="ＭＳ ゴシック" panose="020B0609070205080204" pitchFamily="49" charset="-128"/>
              </a:rPr>
              <a:t>選び方，買い方</a:t>
            </a:r>
            <a:r>
              <a:rPr lang="ja-JP" altLang="en-US" dirty="0">
                <a:latin typeface="ＭＳ ゴシック" panose="020B0609070205080204" pitchFamily="49" charset="-128"/>
                <a:ea typeface="ＭＳ ゴシック" panose="020B0609070205080204" pitchFamily="49" charset="-128"/>
              </a:rPr>
              <a:t>を理解</a:t>
            </a:r>
            <a:r>
              <a:rPr lang="ja-JP" altLang="en-US" dirty="0" smtClean="0">
                <a:latin typeface="ＭＳ ゴシック" panose="020B0609070205080204" pitchFamily="49" charset="-128"/>
                <a:ea typeface="ＭＳ ゴシック" panose="020B0609070205080204" pitchFamily="49" charset="-128"/>
              </a:rPr>
              <a:t>し，目的</a:t>
            </a:r>
            <a:r>
              <a:rPr lang="ja-JP" altLang="en-US" dirty="0">
                <a:latin typeface="ＭＳ ゴシック" panose="020B0609070205080204" pitchFamily="49" charset="-128"/>
                <a:ea typeface="ＭＳ ゴシック" panose="020B0609070205080204" pitchFamily="49" charset="-128"/>
              </a:rPr>
              <a:t>に合った品質のよいものを選んで購入するために必要な情報を収集・整理が適切に</a:t>
            </a:r>
            <a:r>
              <a:rPr lang="ja-JP" altLang="en-US" dirty="0" smtClean="0">
                <a:latin typeface="ＭＳ ゴシック" panose="020B0609070205080204" pitchFamily="49" charset="-128"/>
                <a:ea typeface="ＭＳ ゴシック" panose="020B0609070205080204" pitchFamily="49" charset="-128"/>
              </a:rPr>
              <a:t>できる。</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進め方とポイント</a:t>
            </a:r>
            <a:r>
              <a:rPr lang="en-US" altLang="ja-JP" dirty="0" smtClean="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１</a:t>
            </a:r>
            <a:r>
              <a:rPr lang="ja-JP" altLang="en-US" dirty="0">
                <a:latin typeface="ＭＳ ゴシック" panose="020B0609070205080204" pitchFamily="49" charset="-128"/>
                <a:ea typeface="ＭＳ ゴシック" panose="020B0609070205080204" pitchFamily="49" charset="-128"/>
              </a:rPr>
              <a:t>　</a:t>
            </a:r>
            <a:r>
              <a:rPr lang="ja-JP" altLang="en-US" u="sng" dirty="0" smtClean="0">
                <a:latin typeface="ＭＳ ゴシック" panose="020B0609070205080204" pitchFamily="49" charset="-128"/>
                <a:ea typeface="ＭＳ ゴシック" panose="020B0609070205080204" pitchFamily="49" charset="-128"/>
              </a:rPr>
              <a:t>本資料を提示。</a:t>
            </a:r>
            <a:endParaRPr lang="en-US" altLang="ja-JP" u="sng" dirty="0" smtClean="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２　ワークシートに，今日のめあてを記入することを伝える。</a:t>
            </a:r>
            <a:endParaRPr lang="en-US"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50140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a:xfrm>
            <a:off x="621873" y="4774098"/>
            <a:ext cx="5388610" cy="3884860"/>
          </a:xfrm>
        </p:spPr>
        <p:txBody>
          <a:bodyPr/>
          <a:lstStyle/>
          <a:p>
            <a:r>
              <a:rPr lang="en-US" altLang="ja-JP" dirty="0" smtClean="0">
                <a:latin typeface="ＭＳ ゴシック" panose="020B0609070205080204" pitchFamily="49" charset="-128"/>
                <a:ea typeface="ＭＳ ゴシック" panose="020B0609070205080204" pitchFamily="49" charset="-128"/>
              </a:rPr>
              <a:t>16</a:t>
            </a:r>
            <a:r>
              <a:rPr lang="ja-JP" altLang="en-US"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本資料を</a:t>
            </a:r>
            <a:r>
              <a:rPr lang="ja-JP" altLang="en-US" u="sng" dirty="0" smtClean="0">
                <a:latin typeface="ＭＳ ゴシック" panose="020B0609070205080204" pitchFamily="49" charset="-128"/>
                <a:ea typeface="ＭＳ ゴシック" panose="020B0609070205080204" pitchFamily="49" charset="-128"/>
              </a:rPr>
              <a:t>提示。</a:t>
            </a:r>
            <a:endParaRPr lang="en-US" altLang="ja-JP" u="sng"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baseline="0"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徳島県産の大豆で製造</a:t>
            </a:r>
            <a:r>
              <a:rPr lang="ja-JP" altLang="en-US" dirty="0">
                <a:latin typeface="ＭＳ ゴシック" panose="020B0609070205080204" pitchFamily="49" charset="-128"/>
                <a:ea typeface="ＭＳ ゴシック" panose="020B0609070205080204" pitchFamily="49" charset="-128"/>
              </a:rPr>
              <a:t>・販売</a:t>
            </a:r>
            <a:r>
              <a:rPr lang="ja-JP" altLang="en-US" dirty="0" smtClean="0">
                <a:latin typeface="ＭＳ ゴシック" panose="020B0609070205080204" pitchFamily="49" charset="-128"/>
                <a:ea typeface="ＭＳ ゴシック" panose="020B0609070205080204" pitchFamily="49" charset="-128"/>
              </a:rPr>
              <a:t>されており，直接店で買うことができる。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容器がなければビニール袋に入れてくれる。</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endParaRPr lang="en-US" altLang="ja-JP" u="sng"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店頭</a:t>
            </a:r>
            <a:r>
              <a:rPr lang="ja-JP" altLang="en-US" dirty="0">
                <a:latin typeface="ＭＳ ゴシック" panose="020B0609070205080204" pitchFamily="49" charset="-128"/>
                <a:ea typeface="ＭＳ ゴシック" panose="020B0609070205080204" pitchFamily="49" charset="-128"/>
              </a:rPr>
              <a:t>での量り売りの場合は，食品ラベルがないので</a:t>
            </a:r>
            <a:r>
              <a:rPr lang="ja-JP" altLang="en-US" dirty="0" smtClean="0">
                <a:latin typeface="ＭＳ ゴシック" panose="020B0609070205080204" pitchFamily="49" charset="-128"/>
                <a:ea typeface="ＭＳ ゴシック" panose="020B0609070205080204" pitchFamily="49" charset="-128"/>
              </a:rPr>
              <a:t>，アレルギーも</a:t>
            </a:r>
            <a:endParaRPr lang="en-US" altLang="ja-JP" dirty="0" smtClean="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含め，店頭</a:t>
            </a:r>
            <a:r>
              <a:rPr lang="ja-JP" altLang="en-US" dirty="0">
                <a:latin typeface="ＭＳ ゴシック" panose="020B0609070205080204" pitchFamily="49" charset="-128"/>
                <a:ea typeface="ＭＳ ゴシック" panose="020B0609070205080204" pitchFamily="49" charset="-128"/>
              </a:rPr>
              <a:t>の表示を</a:t>
            </a:r>
            <a:r>
              <a:rPr lang="ja-JP" altLang="en-US" dirty="0" smtClean="0">
                <a:latin typeface="ＭＳ ゴシック" panose="020B0609070205080204" pitchFamily="49" charset="-128"/>
                <a:ea typeface="ＭＳ ゴシック" panose="020B0609070205080204" pitchFamily="49" charset="-128"/>
              </a:rPr>
              <a:t>見るか</a:t>
            </a:r>
            <a:r>
              <a:rPr lang="ja-JP" altLang="en-US" dirty="0">
                <a:latin typeface="ＭＳ ゴシック" panose="020B0609070205080204" pitchFamily="49" charset="-128"/>
                <a:ea typeface="ＭＳ ゴシック" panose="020B0609070205080204" pitchFamily="49" charset="-128"/>
              </a:rPr>
              <a:t>，お店の人に聞いて確認</a:t>
            </a:r>
            <a:r>
              <a:rPr lang="ja-JP" altLang="en-US" dirty="0" smtClean="0">
                <a:latin typeface="ＭＳ ゴシック" panose="020B0609070205080204" pitchFamily="49" charset="-128"/>
                <a:ea typeface="ＭＳ ゴシック" panose="020B0609070205080204" pitchFamily="49" charset="-128"/>
              </a:rPr>
              <a:t>することが大切で</a:t>
            </a:r>
            <a:r>
              <a:rPr lang="ja-JP" altLang="en-US" dirty="0" err="1" smtClean="0">
                <a:latin typeface="ＭＳ ゴシック" panose="020B0609070205080204" pitchFamily="49" charset="-128"/>
                <a:ea typeface="ＭＳ ゴシック" panose="020B0609070205080204" pitchFamily="49" charset="-128"/>
              </a:rPr>
              <a:t>あ</a:t>
            </a:r>
            <a:endParaRPr lang="en-US" altLang="ja-JP" dirty="0" smtClean="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る。</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0253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r>
              <a:rPr lang="en-US" altLang="ja-JP" dirty="0" smtClean="0">
                <a:latin typeface="ＭＳ ゴシック" panose="020B0609070205080204" pitchFamily="49" charset="-128"/>
                <a:ea typeface="ＭＳ ゴシック" panose="020B0609070205080204" pitchFamily="49" charset="-128"/>
              </a:rPr>
              <a:t>17</a:t>
            </a:r>
            <a:r>
              <a:rPr lang="ja-JP" altLang="en-US"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本資料を</a:t>
            </a:r>
            <a:r>
              <a:rPr lang="ja-JP" altLang="en-US" u="sng" dirty="0" smtClean="0">
                <a:latin typeface="ＭＳ ゴシック" panose="020B0609070205080204" pitchFamily="49" charset="-128"/>
                <a:ea typeface="ＭＳ ゴシック" panose="020B0609070205080204" pitchFamily="49" charset="-128"/>
              </a:rPr>
              <a:t>提示。</a:t>
            </a:r>
            <a:endParaRPr lang="en-US" altLang="ja-JP" u="sng" dirty="0" smtClean="0">
              <a:latin typeface="ＭＳ ゴシック" panose="020B0609070205080204" pitchFamily="49" charset="-128"/>
              <a:ea typeface="ＭＳ ゴシック" panose="020B0609070205080204" pitchFamily="49" charset="-128"/>
            </a:endParaRPr>
          </a:p>
          <a:p>
            <a:r>
              <a:rPr lang="ja-JP" altLang="en-US" u="none" dirty="0" smtClean="0">
                <a:latin typeface="ＭＳ ゴシック" panose="020B0609070205080204" pitchFamily="49" charset="-128"/>
                <a:ea typeface="ＭＳ ゴシック" panose="020B0609070205080204" pitchFamily="49" charset="-128"/>
              </a:rPr>
              <a:t>　　  この商品は，外国産米と大豆を使用している。無添加であるが価格は手ごろである。</a:t>
            </a:r>
            <a:endParaRPr lang="en-US" altLang="ja-JP" u="none" dirty="0" smtClean="0">
              <a:latin typeface="ＭＳ ゴシック" panose="020B0609070205080204" pitchFamily="49" charset="-128"/>
              <a:ea typeface="ＭＳ ゴシック" panose="020B0609070205080204" pitchFamily="49" charset="-128"/>
            </a:endParaRPr>
          </a:p>
          <a:p>
            <a:endParaRPr lang="en-US" altLang="ja-JP" u="none" dirty="0" smtClean="0">
              <a:latin typeface="ＭＳ ゴシック" panose="020B0609070205080204" pitchFamily="49" charset="-128"/>
              <a:ea typeface="ＭＳ ゴシック" panose="020B0609070205080204" pitchFamily="49" charset="-128"/>
            </a:endParaRPr>
          </a:p>
          <a:p>
            <a:r>
              <a:rPr lang="ja-JP" altLang="en-US" u="none" dirty="0" smtClean="0">
                <a:latin typeface="ＭＳ ゴシック" panose="020B0609070205080204" pitchFamily="49" charset="-128"/>
                <a:ea typeface="ＭＳ ゴシック" panose="020B0609070205080204" pitchFamily="49" charset="-128"/>
              </a:rPr>
              <a:t>　　　</a:t>
            </a:r>
            <a:endParaRPr lang="en-US" altLang="ja-JP" u="none" dirty="0" smtClean="0">
              <a:latin typeface="ＭＳ ゴシック" panose="020B0609070205080204" pitchFamily="49" charset="-128"/>
              <a:ea typeface="ＭＳ ゴシック" panose="020B0609070205080204" pitchFamily="49" charset="-128"/>
            </a:endParaRPr>
          </a:p>
          <a:p>
            <a:r>
              <a:rPr lang="ja-JP" altLang="en-US" u="none" dirty="0" smtClean="0">
                <a:latin typeface="ＭＳ ゴシック" panose="020B0609070205080204" pitchFamily="49" charset="-128"/>
                <a:ea typeface="ＭＳ ゴシック" panose="020B0609070205080204" pitchFamily="49" charset="-128"/>
              </a:rPr>
              <a:t>　　　</a:t>
            </a:r>
            <a:endParaRPr lang="ja-JP" altLang="en-US" u="none"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9986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a:xfrm>
            <a:off x="673576" y="4748164"/>
            <a:ext cx="5864913" cy="3884860"/>
          </a:xfrm>
        </p:spPr>
        <p:txBody>
          <a:bodyPr/>
          <a:lstStyle/>
          <a:p>
            <a:pPr defTabSz="906445">
              <a:defRPr/>
            </a:pPr>
            <a:r>
              <a:rPr kumimoji="1" lang="en-US" altLang="ja-JP" dirty="0" smtClean="0">
                <a:latin typeface="ＭＳ ゴシック" panose="020B0609070205080204" pitchFamily="49" charset="-128"/>
                <a:ea typeface="ＭＳ ゴシック" panose="020B0609070205080204" pitchFamily="49" charset="-128"/>
              </a:rPr>
              <a:t>18</a:t>
            </a:r>
            <a:r>
              <a:rPr kumimoji="1" lang="ja-JP" altLang="en-US" dirty="0">
                <a:latin typeface="ＭＳ ゴシック" panose="020B0609070205080204" pitchFamily="49" charset="-128"/>
                <a:ea typeface="ＭＳ ゴシック" panose="020B0609070205080204" pitchFamily="49" charset="-128"/>
              </a:rPr>
              <a:t>　</a:t>
            </a:r>
            <a:r>
              <a:rPr kumimoji="1" lang="ja-JP" altLang="en-US" u="sng" dirty="0">
                <a:latin typeface="ＭＳ ゴシック" panose="020B0609070205080204" pitchFamily="49" charset="-128"/>
                <a:ea typeface="ＭＳ ゴシック" panose="020B0609070205080204" pitchFamily="49" charset="-128"/>
              </a:rPr>
              <a:t>本資料を</a:t>
            </a:r>
            <a:r>
              <a:rPr kumimoji="1" lang="ja-JP" altLang="en-US" u="sng" dirty="0" smtClean="0">
                <a:latin typeface="ＭＳ ゴシック" panose="020B0609070205080204" pitchFamily="49" charset="-128"/>
                <a:ea typeface="ＭＳ ゴシック" panose="020B0609070205080204" pitchFamily="49" charset="-128"/>
              </a:rPr>
              <a:t>提示。</a:t>
            </a:r>
            <a:endParaRPr kumimoji="1" lang="en-US" altLang="ja-JP" dirty="0">
              <a:latin typeface="ＭＳ ゴシック" panose="020B0609070205080204" pitchFamily="49" charset="-128"/>
              <a:ea typeface="ＭＳ ゴシック" panose="020B0609070205080204" pitchFamily="49" charset="-128"/>
            </a:endParaRPr>
          </a:p>
          <a:p>
            <a:pPr defTabSz="906445">
              <a:defRPr/>
            </a:pPr>
            <a:endParaRPr kumimoji="1" lang="en-US" altLang="ja-JP" dirty="0">
              <a:latin typeface="ＭＳ ゴシック" panose="020B0609070205080204" pitchFamily="49" charset="-128"/>
              <a:ea typeface="ＭＳ ゴシック" panose="020B0609070205080204" pitchFamily="49" charset="-128"/>
            </a:endParaRPr>
          </a:p>
          <a:p>
            <a:pPr defTabSz="906445">
              <a:defRPr/>
            </a:pPr>
            <a:r>
              <a:rPr kumimoji="1" lang="en-US" altLang="ja-JP" dirty="0" smtClean="0">
                <a:latin typeface="ＭＳ ゴシック" panose="020B0609070205080204" pitchFamily="49" charset="-128"/>
                <a:ea typeface="ＭＳ ゴシック" panose="020B0609070205080204" pitchFamily="49" charset="-128"/>
              </a:rPr>
              <a:t>19</a:t>
            </a:r>
            <a:r>
              <a:rPr kumimoji="1" lang="ja-JP" altLang="en-US" dirty="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ワークシート４を使う。</a:t>
            </a:r>
            <a:endParaRPr kumimoji="1" lang="en-US" altLang="ja-JP" dirty="0" smtClean="0">
              <a:latin typeface="ＭＳ ゴシック" panose="020B0609070205080204" pitchFamily="49" charset="-128"/>
              <a:ea typeface="ＭＳ ゴシック" panose="020B0609070205080204" pitchFamily="49" charset="-128"/>
            </a:endParaRPr>
          </a:p>
          <a:p>
            <a:pPr defTabSz="906445">
              <a:defRPr/>
            </a:pPr>
            <a:r>
              <a:rPr kumimoji="1" lang="ja-JP" altLang="en-US" dirty="0" smtClean="0">
                <a:latin typeface="ＭＳ ゴシック" panose="020B0609070205080204" pitchFamily="49" charset="-128"/>
                <a:ea typeface="ＭＳ ゴシック" panose="020B0609070205080204" pitchFamily="49" charset="-128"/>
              </a:rPr>
              <a:t>　　　選択</a:t>
            </a:r>
            <a:r>
              <a:rPr kumimoji="1" lang="ja-JP" altLang="en-US" dirty="0">
                <a:latin typeface="ＭＳ ゴシック" panose="020B0609070205080204" pitchFamily="49" charset="-128"/>
                <a:ea typeface="ＭＳ ゴシック" panose="020B0609070205080204" pitchFamily="49" charset="-128"/>
              </a:rPr>
              <a:t>したみそと選んだ理由を</a:t>
            </a:r>
            <a:r>
              <a:rPr kumimoji="1" lang="ja-JP" altLang="en-US" dirty="0" smtClean="0">
                <a:latin typeface="ＭＳ ゴシック" panose="020B0609070205080204" pitchFamily="49" charset="-128"/>
                <a:ea typeface="ＭＳ ゴシック" panose="020B0609070205080204" pitchFamily="49" charset="-128"/>
              </a:rPr>
              <a:t>記入</a:t>
            </a:r>
            <a:r>
              <a:rPr lang="ja-JP" altLang="en-US" dirty="0" smtClean="0">
                <a:latin typeface="ＭＳ ゴシック" panose="020B0609070205080204" pitchFamily="49" charset="-128"/>
                <a:ea typeface="ＭＳ ゴシック" panose="020B0609070205080204" pitchFamily="49" charset="-128"/>
              </a:rPr>
              <a:t>できるようにする。</a:t>
            </a:r>
            <a:r>
              <a:rPr kumimoji="1" lang="ja-JP" altLang="en-US" dirty="0" smtClean="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pPr defTabSz="906445">
              <a:defRPr/>
            </a:pPr>
            <a:r>
              <a:rPr kumimoji="1" lang="ja-JP" altLang="en-US" dirty="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  グループ</a:t>
            </a:r>
            <a:r>
              <a:rPr kumimoji="1" lang="ja-JP" altLang="en-US" dirty="0">
                <a:latin typeface="ＭＳ ゴシック" panose="020B0609070205080204" pitchFamily="49" charset="-128"/>
                <a:ea typeface="ＭＳ ゴシック" panose="020B0609070205080204" pitchFamily="49" charset="-128"/>
              </a:rPr>
              <a:t>で自分の選んだみそとその理由を紹介</a:t>
            </a:r>
            <a:r>
              <a:rPr kumimoji="1" lang="ja-JP" altLang="en-US" dirty="0" smtClean="0">
                <a:latin typeface="ＭＳ ゴシック" panose="020B0609070205080204" pitchFamily="49" charset="-128"/>
                <a:ea typeface="ＭＳ ゴシック" panose="020B0609070205080204" pitchFamily="49" charset="-128"/>
              </a:rPr>
              <a:t>し合う</a:t>
            </a:r>
            <a:r>
              <a:rPr kumimoji="1" lang="ja-JP" altLang="en-US" dirty="0">
                <a:latin typeface="ＭＳ ゴシック" panose="020B0609070205080204" pitchFamily="49" charset="-128"/>
                <a:ea typeface="ＭＳ ゴシック" panose="020B0609070205080204" pitchFamily="49" charset="-128"/>
              </a:rPr>
              <a:t>。</a:t>
            </a:r>
            <a:endParaRPr kumimoji="1" lang="en-US" altLang="ja-JP" dirty="0">
              <a:latin typeface="ＭＳ ゴシック" panose="020B0609070205080204" pitchFamily="49" charset="-128"/>
              <a:ea typeface="ＭＳ ゴシック" panose="020B0609070205080204" pitchFamily="49" charset="-128"/>
            </a:endParaRPr>
          </a:p>
          <a:p>
            <a:pPr defTabSz="906445">
              <a:defRPr/>
            </a:pPr>
            <a:endParaRPr kumimoji="1" lang="en-US" altLang="ja-JP" dirty="0">
              <a:latin typeface="ＭＳ ゴシック" panose="020B0609070205080204" pitchFamily="49" charset="-128"/>
              <a:ea typeface="ＭＳ ゴシック" panose="020B0609070205080204" pitchFamily="49" charset="-128"/>
            </a:endParaRPr>
          </a:p>
          <a:p>
            <a:pPr defTabSz="906445">
              <a:defRPr/>
            </a:pPr>
            <a:r>
              <a:rPr kumimoji="1" lang="en-US" altLang="ja-JP" dirty="0" smtClean="0">
                <a:latin typeface="ＭＳ ゴシック" panose="020B0609070205080204" pitchFamily="49" charset="-128"/>
                <a:ea typeface="ＭＳ ゴシック" panose="020B0609070205080204" pitchFamily="49" charset="-128"/>
              </a:rPr>
              <a:t>20</a:t>
            </a:r>
            <a:r>
              <a:rPr kumimoji="1" lang="ja-JP" altLang="en-US" dirty="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商品を購入する場合には，店</a:t>
            </a:r>
            <a:r>
              <a:rPr kumimoji="1" lang="ja-JP" altLang="en-US" dirty="0">
                <a:latin typeface="ＭＳ ゴシック" panose="020B0609070205080204" pitchFamily="49" charset="-128"/>
                <a:ea typeface="ＭＳ ゴシック" panose="020B0609070205080204" pitchFamily="49" charset="-128"/>
              </a:rPr>
              <a:t>の人から話を</a:t>
            </a:r>
            <a:r>
              <a:rPr kumimoji="1" lang="ja-JP" altLang="en-US" dirty="0" smtClean="0">
                <a:latin typeface="ＭＳ ゴシック" panose="020B0609070205080204" pitchFamily="49" charset="-128"/>
                <a:ea typeface="ＭＳ ゴシック" panose="020B0609070205080204" pitchFamily="49" charset="-128"/>
              </a:rPr>
              <a:t>聞いたり</a:t>
            </a:r>
            <a:r>
              <a:rPr kumimoji="1" lang="ja-JP" altLang="en-US" dirty="0">
                <a:latin typeface="ＭＳ ゴシック" panose="020B0609070205080204" pitchFamily="49" charset="-128"/>
                <a:ea typeface="ＭＳ ゴシック" panose="020B0609070205080204" pitchFamily="49" charset="-128"/>
              </a:rPr>
              <a:t>，広告を活用したり</a:t>
            </a:r>
            <a:r>
              <a:rPr kumimoji="1" lang="ja-JP" altLang="en-US" dirty="0" smtClean="0">
                <a:latin typeface="ＭＳ ゴシック" panose="020B0609070205080204" pitchFamily="49" charset="-128"/>
                <a:ea typeface="ＭＳ ゴシック" panose="020B0609070205080204" pitchFamily="49" charset="-128"/>
              </a:rPr>
              <a:t>して情</a:t>
            </a:r>
            <a:endParaRPr kumimoji="1" lang="en-US" altLang="ja-JP" dirty="0" smtClean="0">
              <a:latin typeface="ＭＳ ゴシック" panose="020B0609070205080204" pitchFamily="49" charset="-128"/>
              <a:ea typeface="ＭＳ ゴシック" panose="020B0609070205080204" pitchFamily="49" charset="-128"/>
            </a:endParaRPr>
          </a:p>
          <a:p>
            <a:pPr defTabSz="906445">
              <a:defRPr/>
            </a:pPr>
            <a:r>
              <a:rPr lang="ja-JP" altLang="en-US" dirty="0" smtClean="0">
                <a:latin typeface="ＭＳ ゴシック" panose="020B0609070205080204" pitchFamily="49" charset="-128"/>
                <a:ea typeface="ＭＳ ゴシック" panose="020B0609070205080204" pitchFamily="49" charset="-128"/>
              </a:rPr>
              <a:t>　</a:t>
            </a:r>
            <a:r>
              <a:rPr lang="ja-JP" altLang="en-US" baseline="0" dirty="0" smtClean="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報を集め，値段や分量，品質など様々</a:t>
            </a:r>
            <a:r>
              <a:rPr kumimoji="1" lang="ja-JP" altLang="en-US" dirty="0">
                <a:latin typeface="ＭＳ ゴシック" panose="020B0609070205080204" pitchFamily="49" charset="-128"/>
                <a:ea typeface="ＭＳ ゴシック" panose="020B0609070205080204" pitchFamily="49" charset="-128"/>
              </a:rPr>
              <a:t>な視点から</a:t>
            </a:r>
            <a:r>
              <a:rPr kumimoji="1" lang="ja-JP" altLang="en-US" dirty="0" smtClean="0">
                <a:latin typeface="ＭＳ ゴシック" panose="020B0609070205080204" pitchFamily="49" charset="-128"/>
                <a:ea typeface="ＭＳ ゴシック" panose="020B0609070205080204" pitchFamily="49" charset="-128"/>
              </a:rPr>
              <a:t>情報</a:t>
            </a:r>
            <a:r>
              <a:rPr kumimoji="1" lang="ja-JP" altLang="en-US" dirty="0">
                <a:latin typeface="ＭＳ ゴシック" panose="020B0609070205080204" pitchFamily="49" charset="-128"/>
                <a:ea typeface="ＭＳ ゴシック" panose="020B0609070205080204" pitchFamily="49" charset="-128"/>
              </a:rPr>
              <a:t>を整理する</a:t>
            </a:r>
            <a:r>
              <a:rPr kumimoji="1" lang="ja-JP" altLang="en-US" dirty="0" smtClean="0">
                <a:latin typeface="ＭＳ ゴシック" panose="020B0609070205080204" pitchFamily="49" charset="-128"/>
                <a:ea typeface="ＭＳ ゴシック" panose="020B0609070205080204" pitchFamily="49" charset="-128"/>
              </a:rPr>
              <a:t>ことや，</a:t>
            </a:r>
            <a:endParaRPr kumimoji="1" lang="en-US" altLang="ja-JP" dirty="0" smtClean="0">
              <a:latin typeface="ＭＳ ゴシック" panose="020B0609070205080204" pitchFamily="49" charset="-128"/>
              <a:ea typeface="ＭＳ ゴシック" panose="020B0609070205080204" pitchFamily="49" charset="-128"/>
            </a:endParaRPr>
          </a:p>
          <a:p>
            <a:pPr defTabSz="906445">
              <a:defRPr/>
            </a:pPr>
            <a:r>
              <a:rPr kumimoji="1" lang="en-US" altLang="ja-JP" dirty="0" smtClean="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自分だけでなく，家族のことや環境のことも考えるとよい買い物ができることを伝える。</a:t>
            </a:r>
            <a:endParaRPr kumimoji="1" lang="en-US" altLang="ja-JP"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3448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a:xfrm>
            <a:off x="545710" y="4765290"/>
            <a:ext cx="5644343" cy="3884860"/>
          </a:xfrm>
        </p:spPr>
        <p:txBody>
          <a:bodyPr/>
          <a:lstStyle/>
          <a:p>
            <a:r>
              <a:rPr lang="ja-JP" altLang="en-US" dirty="0">
                <a:latin typeface="ＭＳ ゴシック" panose="020B0609070205080204" pitchFamily="49" charset="-128"/>
                <a:ea typeface="ＭＳ ゴシック" panose="020B0609070205080204" pitchFamily="49" charset="-128"/>
              </a:rPr>
              <a:t>３　</a:t>
            </a:r>
            <a:r>
              <a:rPr lang="ja-JP" altLang="en-US" u="sng" dirty="0">
                <a:latin typeface="ＭＳ ゴシック" panose="020B0609070205080204" pitchFamily="49" charset="-128"/>
                <a:ea typeface="ＭＳ ゴシック" panose="020B0609070205080204" pitchFamily="49" charset="-128"/>
              </a:rPr>
              <a:t>本資料を</a:t>
            </a:r>
            <a:r>
              <a:rPr lang="ja-JP" altLang="en-US" u="sng" dirty="0" smtClean="0">
                <a:latin typeface="ＭＳ ゴシック" panose="020B0609070205080204" pitchFamily="49" charset="-128"/>
                <a:ea typeface="ＭＳ ゴシック" panose="020B0609070205080204" pitchFamily="49" charset="-128"/>
              </a:rPr>
              <a:t>提示。</a:t>
            </a:r>
            <a:endParaRPr lang="en-US" altLang="ja-JP" u="sng"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４　既習内容を確認する。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賞味期限</a:t>
            </a:r>
            <a:r>
              <a:rPr lang="ja-JP" altLang="en-US" dirty="0">
                <a:latin typeface="ＭＳ ゴシック" panose="020B0609070205080204" pitchFamily="49" charset="-128"/>
                <a:ea typeface="ＭＳ ゴシック" panose="020B0609070205080204" pitchFamily="49" charset="-128"/>
              </a:rPr>
              <a:t>やチラシを見て</a:t>
            </a:r>
            <a:r>
              <a:rPr lang="ja-JP" altLang="en-US" dirty="0" smtClean="0">
                <a:latin typeface="ＭＳ ゴシック" panose="020B0609070205080204" pitchFamily="49" charset="-128"/>
                <a:ea typeface="ＭＳ ゴシック" panose="020B0609070205080204" pitchFamily="49" charset="-128"/>
              </a:rPr>
              <a:t>買い物していたことを確認</a:t>
            </a:r>
            <a:r>
              <a:rPr lang="ja-JP" altLang="en-US" dirty="0">
                <a:latin typeface="ＭＳ ゴシック" panose="020B0609070205080204" pitchFamily="49" charset="-128"/>
                <a:ea typeface="ＭＳ ゴシック" panose="020B0609070205080204" pitchFamily="49" charset="-128"/>
              </a:rPr>
              <a:t>する。</a:t>
            </a:r>
          </a:p>
        </p:txBody>
      </p:sp>
    </p:spTree>
    <p:extLst>
      <p:ext uri="{BB962C8B-B14F-4D97-AF65-F5344CB8AC3E}">
        <p14:creationId xmlns:p14="http://schemas.microsoft.com/office/powerpoint/2010/main" val="166858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a:xfrm>
            <a:off x="673576" y="4748164"/>
            <a:ext cx="5644343" cy="3884860"/>
          </a:xfrm>
        </p:spPr>
        <p:txBody>
          <a:bodyPr/>
          <a:lstStyle/>
          <a:p>
            <a:r>
              <a:rPr lang="ja-JP" altLang="en-US" dirty="0">
                <a:latin typeface="ＭＳ ゴシック" panose="020B0609070205080204" pitchFamily="49" charset="-128"/>
                <a:ea typeface="ＭＳ ゴシック" panose="020B0609070205080204" pitchFamily="49" charset="-128"/>
              </a:rPr>
              <a:t>５　</a:t>
            </a:r>
            <a:r>
              <a:rPr lang="ja-JP" altLang="en-US" u="sng" dirty="0">
                <a:latin typeface="ＭＳ ゴシック" panose="020B0609070205080204" pitchFamily="49" charset="-128"/>
                <a:ea typeface="ＭＳ ゴシック" panose="020B0609070205080204" pitchFamily="49" charset="-128"/>
              </a:rPr>
              <a:t>本資料を</a:t>
            </a:r>
            <a:r>
              <a:rPr lang="ja-JP" altLang="en-US" u="sng" dirty="0" smtClean="0">
                <a:latin typeface="ＭＳ ゴシック" panose="020B0609070205080204" pitchFamily="49" charset="-128"/>
                <a:ea typeface="ＭＳ ゴシック" panose="020B0609070205080204" pitchFamily="49" charset="-128"/>
              </a:rPr>
              <a:t>提示。</a:t>
            </a:r>
            <a:endParaRPr lang="en-US" altLang="ja-JP" u="sng"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６　</a:t>
            </a:r>
            <a:r>
              <a:rPr lang="ja-JP" altLang="en-US" dirty="0" smtClean="0">
                <a:latin typeface="ＭＳ ゴシック" panose="020B0609070205080204" pitchFamily="49" charset="-128"/>
                <a:ea typeface="ＭＳ ゴシック" panose="020B0609070205080204" pitchFamily="49" charset="-128"/>
              </a:rPr>
              <a:t>産地</a:t>
            </a:r>
            <a:r>
              <a:rPr lang="ja-JP" altLang="en-US" dirty="0">
                <a:latin typeface="ＭＳ ゴシック" panose="020B0609070205080204" pitchFamily="49" charset="-128"/>
                <a:ea typeface="ＭＳ ゴシック" panose="020B0609070205080204" pitchFamily="49" charset="-128"/>
              </a:rPr>
              <a:t>や鮮度，マークを確認</a:t>
            </a:r>
            <a:r>
              <a:rPr lang="ja-JP" altLang="en-US" dirty="0" smtClean="0">
                <a:latin typeface="ＭＳ ゴシック" panose="020B0609070205080204" pitchFamily="49" charset="-128"/>
                <a:ea typeface="ＭＳ ゴシック" panose="020B0609070205080204" pitchFamily="49" charset="-128"/>
              </a:rPr>
              <a:t>しながら買い物して</a:t>
            </a:r>
            <a:r>
              <a:rPr lang="ja-JP" altLang="en-US" dirty="0">
                <a:latin typeface="ＭＳ ゴシック" panose="020B0609070205080204" pitchFamily="49" charset="-128"/>
                <a:ea typeface="ＭＳ ゴシック" panose="020B0609070205080204" pitchFamily="49" charset="-128"/>
              </a:rPr>
              <a:t>いたこと</a:t>
            </a:r>
            <a:r>
              <a:rPr lang="ja-JP" altLang="en-US" dirty="0" smtClean="0">
                <a:latin typeface="ＭＳ ゴシック" panose="020B0609070205080204" pitchFamily="49" charset="-128"/>
                <a:ea typeface="ＭＳ ゴシック" panose="020B0609070205080204" pitchFamily="49" charset="-128"/>
              </a:rPr>
              <a:t>を確認する。</a:t>
            </a:r>
            <a:endParaRPr lang="en-US"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2595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ＭＳ ゴシック" panose="020B0609070205080204" pitchFamily="49" charset="-128"/>
                <a:ea typeface="ＭＳ ゴシック" panose="020B0609070205080204" pitchFamily="49" charset="-128"/>
              </a:rPr>
              <a:t>７　ワークシート１を使う。</a:t>
            </a:r>
            <a:endParaRPr lang="en-US" altLang="ja-JP" u="sng"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８　</a:t>
            </a:r>
            <a:r>
              <a:rPr lang="ja-JP" altLang="en-US" u="sng" dirty="0" smtClean="0">
                <a:latin typeface="ＭＳ ゴシック" panose="020B0609070205080204" pitchFamily="49" charset="-128"/>
                <a:ea typeface="ＭＳ ゴシック" panose="020B0609070205080204" pitchFamily="49" charset="-128"/>
              </a:rPr>
              <a:t>本資料を提示。</a:t>
            </a:r>
            <a:endParaRPr lang="en-US" altLang="ja-JP" u="sng"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ja-JP" altLang="en-US" baseline="0" dirty="0" smtClean="0">
                <a:latin typeface="ＭＳ ゴシック" panose="020B0609070205080204" pitchFamily="49" charset="-128"/>
                <a:ea typeface="ＭＳ ゴシック" panose="020B0609070205080204" pitchFamily="49" charset="-128"/>
              </a:rPr>
              <a:t>商品に付いているマークを確認する。</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t>　　</a:t>
            </a:r>
            <a:r>
              <a:rPr kumimoji="1" lang="ja-JP" altLang="en-US" baseline="0" dirty="0" smtClean="0"/>
              <a:t> </a:t>
            </a:r>
            <a:r>
              <a:rPr kumimoji="1" lang="en-US" altLang="ja-JP" dirty="0" smtClean="0"/>
              <a:t>※</a:t>
            </a:r>
            <a:r>
              <a:rPr kumimoji="1" lang="ja-JP" altLang="en-US" dirty="0" smtClean="0"/>
              <a:t>プラマークの説明の際に，ペットボトルについているマークについても触れるとよい。</a:t>
            </a:r>
            <a:endParaRPr kumimoji="1" lang="ja-JP" altLang="en-US" dirty="0"/>
          </a:p>
        </p:txBody>
      </p:sp>
    </p:spTree>
    <p:extLst>
      <p:ext uri="{BB962C8B-B14F-4D97-AF65-F5344CB8AC3E}">
        <p14:creationId xmlns:p14="http://schemas.microsoft.com/office/powerpoint/2010/main" val="425677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a:xfrm>
            <a:off x="417843" y="4748164"/>
            <a:ext cx="6069430" cy="3884860"/>
          </a:xfrm>
        </p:spPr>
        <p:txBody>
          <a:bodyPr/>
          <a:lstStyle/>
          <a:p>
            <a:r>
              <a:rPr lang="ja-JP" altLang="en-US" dirty="0" smtClean="0">
                <a:latin typeface="ＭＳ ゴシック" panose="020B0609070205080204" pitchFamily="49" charset="-128"/>
                <a:ea typeface="ＭＳ ゴシック" panose="020B0609070205080204" pitchFamily="49" charset="-128"/>
              </a:rPr>
              <a:t> ９</a:t>
            </a: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ワークシート２を使う。</a:t>
            </a:r>
            <a:endParaRPr lang="en-US" altLang="ja-JP" dirty="0" smtClean="0">
              <a:latin typeface="ＭＳ ゴシック" panose="020B0609070205080204" pitchFamily="49" charset="-128"/>
              <a:ea typeface="ＭＳ ゴシック" panose="020B0609070205080204" pitchFamily="49" charset="-128"/>
            </a:endParaRPr>
          </a:p>
          <a:p>
            <a:r>
              <a:rPr lang="ja-JP" altLang="en-US" u="none" dirty="0" smtClean="0">
                <a:latin typeface="ＭＳ ゴシック" panose="020B0609070205080204" pitchFamily="49" charset="-128"/>
                <a:ea typeface="ＭＳ ゴシック" panose="020B0609070205080204" pitchFamily="49" charset="-128"/>
              </a:rPr>
              <a:t>　</a:t>
            </a:r>
            <a:r>
              <a:rPr lang="en-US" altLang="ja-JP" u="none" baseline="0"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買い物</a:t>
            </a:r>
            <a:r>
              <a:rPr lang="ja-JP" altLang="en-US" dirty="0">
                <a:latin typeface="ＭＳ ゴシック" panose="020B0609070205080204" pitchFamily="49" charset="-128"/>
                <a:ea typeface="ＭＳ ゴシック" panose="020B0609070205080204" pitchFamily="49" charset="-128"/>
              </a:rPr>
              <a:t>の手順をワークシート</a:t>
            </a:r>
            <a:r>
              <a:rPr lang="ja-JP" altLang="en-US" dirty="0" smtClean="0">
                <a:latin typeface="ＭＳ ゴシック" panose="020B0609070205080204" pitchFamily="49" charset="-128"/>
                <a:ea typeface="ＭＳ ゴシック" panose="020B0609070205080204" pitchFamily="49" charset="-128"/>
              </a:rPr>
              <a:t>に考えて記入できるようにする。</a:t>
            </a:r>
            <a:endParaRPr lang="en-US" altLang="ja-JP" dirty="0" smtClean="0">
              <a:latin typeface="ＭＳ ゴシック" panose="020B0609070205080204" pitchFamily="49" charset="-128"/>
              <a:ea typeface="ＭＳ ゴシック" panose="020B0609070205080204" pitchFamily="49" charset="-128"/>
            </a:endParaRPr>
          </a:p>
          <a:p>
            <a:r>
              <a:rPr lang="en-US" altLang="ja-JP" u="none" dirty="0" smtClean="0">
                <a:latin typeface="ＭＳ ゴシック" panose="020B0609070205080204" pitchFamily="49" charset="-128"/>
                <a:ea typeface="ＭＳ ゴシック" panose="020B0609070205080204" pitchFamily="49" charset="-128"/>
              </a:rPr>
              <a:t> </a:t>
            </a:r>
          </a:p>
          <a:p>
            <a:r>
              <a:rPr lang="en-US" altLang="ja-JP" u="none" dirty="0" smtClean="0">
                <a:latin typeface="ＭＳ ゴシック" panose="020B0609070205080204" pitchFamily="49" charset="-128"/>
                <a:ea typeface="ＭＳ ゴシック" panose="020B0609070205080204" pitchFamily="49" charset="-128"/>
              </a:rPr>
              <a:t>10</a:t>
            </a:r>
            <a:r>
              <a:rPr lang="en-US" altLang="ja-JP" u="none" baseline="0" dirty="0" smtClean="0">
                <a:latin typeface="ＭＳ ゴシック" panose="020B0609070205080204" pitchFamily="49" charset="-128"/>
                <a:ea typeface="ＭＳ ゴシック" panose="020B0609070205080204" pitchFamily="49" charset="-128"/>
              </a:rPr>
              <a:t>  </a:t>
            </a:r>
            <a:r>
              <a:rPr lang="ja-JP" altLang="en-US" u="sng" dirty="0" smtClean="0">
                <a:latin typeface="ＭＳ ゴシック" panose="020B0609070205080204" pitchFamily="49" charset="-128"/>
                <a:ea typeface="ＭＳ ゴシック" panose="020B0609070205080204" pitchFamily="49" charset="-128"/>
              </a:rPr>
              <a:t>本資料を提示。</a:t>
            </a:r>
            <a:endParaRPr lang="en-US" altLang="ja-JP" u="sng"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買い物</a:t>
            </a:r>
            <a:r>
              <a:rPr lang="ja-JP" altLang="en-US" dirty="0">
                <a:latin typeface="ＭＳ ゴシック" panose="020B0609070205080204" pitchFamily="49" charset="-128"/>
                <a:ea typeface="ＭＳ ゴシック" panose="020B0609070205080204" pitchFamily="49" charset="-128"/>
              </a:rPr>
              <a:t>の流れを確認する。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この</a:t>
            </a:r>
            <a:r>
              <a:rPr lang="ja-JP" altLang="en-US" dirty="0">
                <a:latin typeface="ＭＳ ゴシック" panose="020B0609070205080204" pitchFamily="49" charset="-128"/>
                <a:ea typeface="ＭＳ ゴシック" panose="020B0609070205080204" pitchFamily="49" charset="-128"/>
              </a:rPr>
              <a:t>時，教師の買い物における失敗談を紹介したり，子供自身の失敗談について</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取り上げたり</a:t>
            </a:r>
            <a:r>
              <a:rPr lang="ja-JP" altLang="en-US" dirty="0">
                <a:latin typeface="ＭＳ ゴシック" panose="020B0609070205080204" pitchFamily="49" charset="-128"/>
                <a:ea typeface="ＭＳ ゴシック" panose="020B0609070205080204" pitchFamily="49" charset="-128"/>
              </a:rPr>
              <a:t>して，</a:t>
            </a:r>
            <a:r>
              <a:rPr lang="ja-JP" altLang="en-US" dirty="0" smtClean="0">
                <a:latin typeface="ＭＳ ゴシック" panose="020B0609070205080204" pitchFamily="49" charset="-128"/>
                <a:ea typeface="ＭＳ ゴシック" panose="020B0609070205080204" pitchFamily="49" charset="-128"/>
              </a:rPr>
              <a:t>買い物</a:t>
            </a:r>
            <a:r>
              <a:rPr lang="ja-JP" altLang="en-US" dirty="0">
                <a:latin typeface="ＭＳ ゴシック" panose="020B0609070205080204" pitchFamily="49" charset="-128"/>
                <a:ea typeface="ＭＳ ゴシック" panose="020B0609070205080204" pitchFamily="49" charset="-128"/>
              </a:rPr>
              <a:t>に関する興味や関心を引き付ける。</a:t>
            </a:r>
          </a:p>
        </p:txBody>
      </p:sp>
    </p:spTree>
    <p:extLst>
      <p:ext uri="{BB962C8B-B14F-4D97-AF65-F5344CB8AC3E}">
        <p14:creationId xmlns:p14="http://schemas.microsoft.com/office/powerpoint/2010/main" val="209820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a:xfrm>
            <a:off x="435934" y="4850920"/>
            <a:ext cx="6102555" cy="3884860"/>
          </a:xfrm>
        </p:spPr>
        <p:txBody>
          <a:bodyPr/>
          <a:lstStyle/>
          <a:p>
            <a:r>
              <a:rPr lang="en-US" altLang="ja-JP" dirty="0" smtClean="0">
                <a:latin typeface="ＭＳ ゴシック" panose="020B0609070205080204" pitchFamily="49" charset="-128"/>
                <a:ea typeface="ＭＳ ゴシック" panose="020B0609070205080204" pitchFamily="49" charset="-128"/>
              </a:rPr>
              <a:t>11</a:t>
            </a:r>
            <a:r>
              <a:rPr lang="ja-JP" altLang="en-US"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本資料を</a:t>
            </a:r>
            <a:r>
              <a:rPr lang="ja-JP" altLang="en-US" u="sng" dirty="0" smtClean="0">
                <a:latin typeface="ＭＳ ゴシック" panose="020B0609070205080204" pitchFamily="49" charset="-128"/>
                <a:ea typeface="ＭＳ ゴシック" panose="020B0609070205080204" pitchFamily="49" charset="-128"/>
              </a:rPr>
              <a:t>提示。</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en-US" altLang="ja-JP" dirty="0" smtClean="0">
                <a:latin typeface="ＭＳ ゴシック" panose="020B0609070205080204" pitchFamily="49" charset="-128"/>
                <a:ea typeface="ＭＳ ゴシック" panose="020B0609070205080204" pitchFamily="49" charset="-128"/>
              </a:rPr>
              <a:t>12</a:t>
            </a:r>
            <a:r>
              <a:rPr lang="ja-JP" altLang="en-US" dirty="0" smtClean="0">
                <a:latin typeface="ＭＳ ゴシック" panose="020B0609070205080204" pitchFamily="49" charset="-128"/>
                <a:ea typeface="ＭＳ ゴシック" panose="020B0609070205080204" pitchFamily="49" charset="-128"/>
              </a:rPr>
              <a:t>　調理実習</a:t>
            </a:r>
            <a:r>
              <a:rPr lang="ja-JP" altLang="en-US" dirty="0">
                <a:latin typeface="ＭＳ ゴシック" panose="020B0609070205080204" pitchFamily="49" charset="-128"/>
                <a:ea typeface="ＭＳ ゴシック" panose="020B0609070205080204" pitchFamily="49" charset="-128"/>
              </a:rPr>
              <a:t>で使用するみそを選択する活動を行うことを伝える。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この</a:t>
            </a:r>
            <a:r>
              <a:rPr lang="ja-JP" altLang="en-US" dirty="0">
                <a:latin typeface="ＭＳ ゴシック" panose="020B0609070205080204" pitchFamily="49" charset="-128"/>
                <a:ea typeface="ＭＳ ゴシック" panose="020B0609070205080204" pitchFamily="49" charset="-128"/>
              </a:rPr>
              <a:t>時，実際のグループの人数や実施日などを伝え，子供の意欲を</a:t>
            </a:r>
            <a:r>
              <a:rPr lang="ja-JP" altLang="en-US" dirty="0" smtClean="0">
                <a:latin typeface="ＭＳ ゴシック" panose="020B0609070205080204" pitchFamily="49" charset="-128"/>
                <a:ea typeface="ＭＳ ゴシック" panose="020B0609070205080204" pitchFamily="49" charset="-128"/>
              </a:rPr>
              <a:t>高めるとよい。</a:t>
            </a:r>
            <a:endParaRPr lang="en-US" altLang="ja-JP" dirty="0">
              <a:latin typeface="ＭＳ ゴシック" panose="020B0609070205080204" pitchFamily="49" charset="-128"/>
              <a:ea typeface="ＭＳ ゴシック" panose="020B0609070205080204" pitchFamily="49" charset="-128"/>
            </a:endParaRPr>
          </a:p>
          <a:p>
            <a:endParaRPr lang="en-US" altLang="ja-JP" sz="1800" dirty="0">
              <a:latin typeface="ＭＳ ゴシック" panose="020B0609070205080204" pitchFamily="49" charset="-128"/>
              <a:ea typeface="ＭＳ ゴシック" panose="020B0609070205080204" pitchFamily="49" charset="-128"/>
            </a:endParaRPr>
          </a:p>
          <a:p>
            <a:endParaRPr kumimoji="1" lang="ja-JP" altLang="en-US" dirty="0"/>
          </a:p>
        </p:txBody>
      </p:sp>
    </p:spTree>
    <p:extLst>
      <p:ext uri="{BB962C8B-B14F-4D97-AF65-F5344CB8AC3E}">
        <p14:creationId xmlns:p14="http://schemas.microsoft.com/office/powerpoint/2010/main" val="80862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r>
              <a:rPr lang="en-US" altLang="ja-JP" dirty="0" smtClean="0">
                <a:latin typeface="ＭＳ ゴシック" panose="020B0609070205080204" pitchFamily="49" charset="-128"/>
                <a:ea typeface="ＭＳ ゴシック" panose="020B0609070205080204" pitchFamily="49" charset="-128"/>
              </a:rPr>
              <a:t>13</a:t>
            </a:r>
            <a:r>
              <a:rPr lang="ja-JP" altLang="en-US" dirty="0" smtClean="0">
                <a:latin typeface="ＭＳ ゴシック" panose="020B0609070205080204" pitchFamily="49" charset="-128"/>
                <a:ea typeface="ＭＳ ゴシック" panose="020B0609070205080204" pitchFamily="49" charset="-128"/>
              </a:rPr>
              <a:t>　</a:t>
            </a:r>
            <a:r>
              <a:rPr lang="ja-JP" altLang="en-US" u="none" dirty="0" smtClean="0">
                <a:latin typeface="ＭＳ ゴシック" panose="020B0609070205080204" pitchFamily="49" charset="-128"/>
                <a:ea typeface="ＭＳ ゴシック" panose="020B0609070205080204" pitchFamily="49" charset="-128"/>
              </a:rPr>
              <a:t>ワークシート３を使う。</a:t>
            </a:r>
            <a:endParaRPr lang="en-US" altLang="ja-JP" u="none" dirty="0" smtClean="0">
              <a:latin typeface="ＭＳ ゴシック" panose="020B0609070205080204" pitchFamily="49" charset="-128"/>
              <a:ea typeface="ＭＳ ゴシック" panose="020B0609070205080204" pitchFamily="49" charset="-128"/>
            </a:endParaRPr>
          </a:p>
          <a:p>
            <a:r>
              <a:rPr lang="ja-JP" altLang="en-US" u="none" dirty="0" smtClean="0">
                <a:latin typeface="ＭＳ ゴシック" panose="020B0609070205080204" pitchFamily="49" charset="-128"/>
                <a:ea typeface="ＭＳ ゴシック" panose="020B0609070205080204" pitchFamily="49" charset="-128"/>
              </a:rPr>
              <a:t>　４種類のみそから，調理実習に使うみそを選択することを伝える。</a:t>
            </a:r>
            <a:endParaRPr lang="en-US" altLang="ja-JP" u="none" dirty="0" smtClean="0">
              <a:latin typeface="ＭＳ ゴシック" panose="020B0609070205080204" pitchFamily="49" charset="-128"/>
              <a:ea typeface="ＭＳ ゴシック" panose="020B0609070205080204" pitchFamily="49" charset="-128"/>
            </a:endParaRPr>
          </a:p>
          <a:p>
            <a:r>
              <a:rPr lang="ja-JP" altLang="en-US" u="none" dirty="0" smtClean="0">
                <a:latin typeface="ＭＳ ゴシック" panose="020B0609070205080204" pitchFamily="49" charset="-128"/>
                <a:ea typeface="ＭＳ ゴシック" panose="020B0609070205080204" pitchFamily="49" charset="-128"/>
              </a:rPr>
              <a:t>　ＡＢＣＤのみそに関する情報をワークシート３に記入できるようにする。</a:t>
            </a:r>
            <a:endParaRPr lang="en-US" altLang="ja-JP" u="none" dirty="0" smtClean="0">
              <a:latin typeface="ＭＳ ゴシック" panose="020B0609070205080204" pitchFamily="49" charset="-128"/>
              <a:ea typeface="ＭＳ ゴシック" panose="020B0609070205080204" pitchFamily="49" charset="-128"/>
            </a:endParaRPr>
          </a:p>
          <a:p>
            <a:r>
              <a:rPr lang="ja-JP" altLang="en-US" u="none" dirty="0" smtClean="0">
                <a:latin typeface="ＭＳ ゴシック" panose="020B0609070205080204" pitchFamily="49" charset="-128"/>
                <a:ea typeface="ＭＳ ゴシック" panose="020B0609070205080204" pitchFamily="49" charset="-128"/>
              </a:rPr>
              <a:t>　記入後は，それぞれのみその評価ができるようにする。　</a:t>
            </a:r>
            <a:endParaRPr kumimoji="1" lang="ja-JP" altLang="en-US" dirty="0"/>
          </a:p>
        </p:txBody>
      </p:sp>
    </p:spTree>
    <p:extLst>
      <p:ext uri="{BB962C8B-B14F-4D97-AF65-F5344CB8AC3E}">
        <p14:creationId xmlns:p14="http://schemas.microsoft.com/office/powerpoint/2010/main" val="79268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r>
              <a:rPr lang="en-US" altLang="ja-JP" dirty="0" smtClean="0">
                <a:latin typeface="ＭＳ ゴシック" panose="020B0609070205080204" pitchFamily="49" charset="-128"/>
                <a:ea typeface="ＭＳ ゴシック" panose="020B0609070205080204" pitchFamily="49" charset="-128"/>
              </a:rPr>
              <a:t>14</a:t>
            </a:r>
            <a:r>
              <a:rPr lang="ja-JP" altLang="en-US" dirty="0">
                <a:latin typeface="ＭＳ ゴシック" panose="020B0609070205080204" pitchFamily="49" charset="-128"/>
                <a:ea typeface="ＭＳ ゴシック" panose="020B0609070205080204" pitchFamily="49" charset="-128"/>
              </a:rPr>
              <a:t>　</a:t>
            </a:r>
            <a:r>
              <a:rPr lang="ja-JP" altLang="en-US" u="sng" dirty="0" smtClean="0">
                <a:latin typeface="ＭＳ ゴシック" panose="020B0609070205080204" pitchFamily="49" charset="-128"/>
                <a:ea typeface="ＭＳ ゴシック" panose="020B0609070205080204" pitchFamily="49" charset="-128"/>
              </a:rPr>
              <a:t>本資料</a:t>
            </a:r>
            <a:r>
              <a:rPr lang="ja-JP" altLang="en-US" u="sng" dirty="0">
                <a:latin typeface="ＭＳ ゴシック" panose="020B0609070205080204" pitchFamily="49" charset="-128"/>
                <a:ea typeface="ＭＳ ゴシック" panose="020B0609070205080204" pitchFamily="49" charset="-128"/>
              </a:rPr>
              <a:t>を</a:t>
            </a:r>
            <a:r>
              <a:rPr lang="ja-JP" altLang="en-US" u="sng" dirty="0" smtClean="0">
                <a:latin typeface="ＭＳ ゴシック" panose="020B0609070205080204" pitchFamily="49" charset="-128"/>
                <a:ea typeface="ＭＳ ゴシック" panose="020B0609070205080204" pitchFamily="49" charset="-128"/>
              </a:rPr>
              <a:t>提示。 </a:t>
            </a:r>
            <a:r>
              <a:rPr lang="en-US" altLang="ja-JP" u="none" dirty="0" smtClean="0">
                <a:latin typeface="ＭＳ ゴシック" panose="020B0609070205080204" pitchFamily="49" charset="-128"/>
                <a:ea typeface="ＭＳ ゴシック" panose="020B0609070205080204" pitchFamily="49" charset="-128"/>
              </a:rPr>
              <a:t>(</a:t>
            </a:r>
            <a:r>
              <a:rPr lang="ja-JP" altLang="en-US" u="none" dirty="0" smtClean="0">
                <a:latin typeface="ＭＳ ゴシック" panose="020B0609070205080204" pitchFamily="49" charset="-128"/>
                <a:ea typeface="ＭＳ ゴシック" panose="020B0609070205080204" pitchFamily="49" charset="-128"/>
              </a:rPr>
              <a:t>賞味期限は，授業日によって設定してください。）</a:t>
            </a:r>
            <a:endParaRPr lang="en-US" altLang="ja-JP" u="none"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この商品は添加物が多いが，だし入りで便利であり，価格も安い。</a:t>
            </a:r>
            <a:r>
              <a:rPr lang="en-US" altLang="ja-JP" dirty="0" smtClean="0">
                <a:latin typeface="ＭＳ ゴシック" panose="020B0609070205080204" pitchFamily="49" charset="-128"/>
                <a:ea typeface="ＭＳ ゴシック" panose="020B0609070205080204" pitchFamily="49" charset="-128"/>
              </a:rPr>
              <a:t/>
            </a:r>
            <a:br>
              <a:rPr lang="en-US" altLang="ja-JP" dirty="0" smtClean="0">
                <a:latin typeface="ＭＳ ゴシック" panose="020B0609070205080204" pitchFamily="49" charset="-128"/>
                <a:ea typeface="ＭＳ ゴシック" panose="020B0609070205080204" pitchFamily="49" charset="-128"/>
              </a:rPr>
            </a:br>
            <a:r>
              <a:rPr lang="ja-JP" altLang="en-US" dirty="0" smtClean="0">
                <a:latin typeface="ＭＳ ゴシック" panose="020B0609070205080204" pitchFamily="49" charset="-128"/>
                <a:ea typeface="ＭＳ ゴシック" panose="020B0609070205080204" pitchFamily="49" charset="-128"/>
              </a:rPr>
              <a:t>　　容器はビニール袋なので，容器包装に使われるプラスチックの量がプラ</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ケースのものより少ない。</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（酒精：アルコールが入っているので無添加ではない。アルコールは発</a:t>
            </a:r>
            <a:endParaRPr lang="en-US" altLang="ja-JP" dirty="0" smtClean="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酵による二酸化炭素発生を止めるために多くの味噌で使用されている）</a:t>
            </a:r>
          </a:p>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19817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a:xfrm>
            <a:off x="705710" y="4769064"/>
            <a:ext cx="5657269" cy="3884860"/>
          </a:xfrm>
        </p:spPr>
        <p:txBody>
          <a:bodyPr/>
          <a:lstStyle/>
          <a:p>
            <a:r>
              <a:rPr lang="en-US" altLang="ja-JP" dirty="0" smtClean="0">
                <a:latin typeface="ＭＳ ゴシック" panose="020B0609070205080204" pitchFamily="49" charset="-128"/>
                <a:ea typeface="ＭＳ ゴシック" panose="020B0609070205080204" pitchFamily="49" charset="-128"/>
              </a:rPr>
              <a:t>15</a:t>
            </a:r>
            <a:r>
              <a:rPr lang="ja-JP" altLang="en-US"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本資料を</a:t>
            </a:r>
            <a:r>
              <a:rPr lang="ja-JP" altLang="en-US" u="sng" dirty="0" smtClean="0">
                <a:latin typeface="ＭＳ ゴシック" panose="020B0609070205080204" pitchFamily="49" charset="-128"/>
                <a:ea typeface="ＭＳ ゴシック" panose="020B0609070205080204" pitchFamily="49" charset="-128"/>
              </a:rPr>
              <a:t>提示。</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この商品</a:t>
            </a:r>
            <a:r>
              <a:rPr lang="ja-JP" altLang="en-US" dirty="0">
                <a:latin typeface="ＭＳ ゴシック" panose="020B0609070205080204" pitchFamily="49" charset="-128"/>
                <a:ea typeface="ＭＳ ゴシック" panose="020B0609070205080204" pitchFamily="49" charset="-128"/>
              </a:rPr>
              <a:t>は大豆や</a:t>
            </a:r>
            <a:r>
              <a:rPr lang="ja-JP" altLang="en-US" dirty="0" smtClean="0">
                <a:latin typeface="ＭＳ ゴシック" panose="020B0609070205080204" pitchFamily="49" charset="-128"/>
                <a:ea typeface="ＭＳ ゴシック" panose="020B0609070205080204" pitchFamily="49" charset="-128"/>
              </a:rPr>
              <a:t>食塩</a:t>
            </a:r>
            <a:r>
              <a:rPr lang="ja-JP" altLang="en-US" dirty="0">
                <a:latin typeface="ＭＳ ゴシック" panose="020B0609070205080204" pitchFamily="49" charset="-128"/>
                <a:ea typeface="ＭＳ ゴシック" panose="020B0609070205080204" pitchFamily="49" charset="-128"/>
              </a:rPr>
              <a:t>まで</a:t>
            </a:r>
            <a:r>
              <a:rPr lang="ja-JP" altLang="en-US" dirty="0" smtClean="0">
                <a:latin typeface="ＭＳ ゴシック" panose="020B0609070205080204" pitchFamily="49" charset="-128"/>
                <a:ea typeface="ＭＳ ゴシック" panose="020B0609070205080204" pitchFamily="49" charset="-128"/>
              </a:rPr>
              <a:t>国産の有機栽培にこだわっており，</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有機</a:t>
            </a:r>
            <a:r>
              <a:rPr lang="en-US" altLang="ja-JP" dirty="0" smtClean="0">
                <a:latin typeface="ＭＳ ゴシック" panose="020B0609070205080204" pitchFamily="49" charset="-128"/>
                <a:ea typeface="ＭＳ ゴシック" panose="020B0609070205080204" pitchFamily="49" charset="-128"/>
              </a:rPr>
              <a:t>JAS</a:t>
            </a:r>
            <a:r>
              <a:rPr lang="ja-JP" altLang="en-US" dirty="0" smtClean="0">
                <a:latin typeface="ＭＳ ゴシック" panose="020B0609070205080204" pitchFamily="49" charset="-128"/>
                <a:ea typeface="ＭＳ ゴシック" panose="020B0609070205080204" pitchFamily="49" charset="-128"/>
              </a:rPr>
              <a:t>マークがついている。</a:t>
            </a:r>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価格</a:t>
            </a:r>
            <a:r>
              <a:rPr lang="ja-JP" altLang="en-US" dirty="0">
                <a:latin typeface="ＭＳ ゴシック" panose="020B0609070205080204" pitchFamily="49" charset="-128"/>
                <a:ea typeface="ＭＳ ゴシック" panose="020B0609070205080204" pitchFamily="49" charset="-128"/>
              </a:rPr>
              <a:t>は</a:t>
            </a:r>
            <a:r>
              <a:rPr lang="en-US" altLang="ja-JP" dirty="0">
                <a:latin typeface="ＭＳ ゴシック" panose="020B0609070205080204" pitchFamily="49" charset="-128"/>
                <a:ea typeface="ＭＳ ゴシック" panose="020B0609070205080204" pitchFamily="49" charset="-128"/>
              </a:rPr>
              <a:t>650</a:t>
            </a:r>
            <a:r>
              <a:rPr lang="ja-JP" altLang="en-US" dirty="0">
                <a:latin typeface="ＭＳ ゴシック" panose="020B0609070205080204" pitchFamily="49" charset="-128"/>
                <a:ea typeface="ＭＳ ゴシック" panose="020B0609070205080204" pitchFamily="49" charset="-128"/>
              </a:rPr>
              <a:t>円であるが，</a:t>
            </a:r>
            <a:r>
              <a:rPr lang="en-US" altLang="ja-JP" dirty="0">
                <a:latin typeface="ＭＳ ゴシック" panose="020B0609070205080204" pitchFamily="49" charset="-128"/>
                <a:ea typeface="ＭＳ ゴシック" panose="020B0609070205080204" pitchFamily="49" charset="-128"/>
              </a:rPr>
              <a:t>500g</a:t>
            </a:r>
            <a:r>
              <a:rPr lang="ja-JP" altLang="en-US" dirty="0">
                <a:latin typeface="ＭＳ ゴシック" panose="020B0609070205080204" pitchFamily="49" charset="-128"/>
                <a:ea typeface="ＭＳ ゴシック" panose="020B0609070205080204" pitchFamily="49" charset="-128"/>
              </a:rPr>
              <a:t>と量が少ない点に留意をうながす。</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酒精：アルコールが入っているので無添加ではない。アルコールは発酵</a:t>
            </a:r>
            <a:r>
              <a:rPr lang="ja-JP" altLang="en-US" dirty="0" smtClean="0">
                <a:latin typeface="ＭＳ ゴシック" panose="020B0609070205080204" pitchFamily="49" charset="-128"/>
                <a:ea typeface="ＭＳ ゴシック" panose="020B0609070205080204" pitchFamily="49" charset="-128"/>
              </a:rPr>
              <a:t>に</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よる二酸化炭素</a:t>
            </a:r>
            <a:r>
              <a:rPr lang="ja-JP" altLang="en-US" dirty="0">
                <a:latin typeface="ＭＳ ゴシック" panose="020B0609070205080204" pitchFamily="49" charset="-128"/>
                <a:ea typeface="ＭＳ ゴシック" panose="020B0609070205080204" pitchFamily="49" charset="-128"/>
              </a:rPr>
              <a:t>発生を止めるために多くの味噌で使用されている）</a:t>
            </a:r>
          </a:p>
        </p:txBody>
      </p:sp>
    </p:spTree>
    <p:extLst>
      <p:ext uri="{BB962C8B-B14F-4D97-AF65-F5344CB8AC3E}">
        <p14:creationId xmlns:p14="http://schemas.microsoft.com/office/powerpoint/2010/main" val="103905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79B88CD-ECD8-49CE-9C35-CA2CB39A6911}"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41201-A3C2-447D-BA49-4448A59C7E2E}" type="slidenum">
              <a:rPr kumimoji="1" lang="ja-JP" altLang="en-US" smtClean="0"/>
              <a:t>‹#›</a:t>
            </a:fld>
            <a:endParaRPr kumimoji="1" lang="ja-JP" altLang="en-US"/>
          </a:p>
        </p:txBody>
      </p:sp>
    </p:spTree>
    <p:extLst>
      <p:ext uri="{BB962C8B-B14F-4D97-AF65-F5344CB8AC3E}">
        <p14:creationId xmlns:p14="http://schemas.microsoft.com/office/powerpoint/2010/main" val="78710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79B88CD-ECD8-49CE-9C35-CA2CB39A6911}"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41201-A3C2-447D-BA49-4448A59C7E2E}" type="slidenum">
              <a:rPr kumimoji="1" lang="ja-JP" altLang="en-US" smtClean="0"/>
              <a:t>‹#›</a:t>
            </a:fld>
            <a:endParaRPr kumimoji="1" lang="ja-JP" altLang="en-US"/>
          </a:p>
        </p:txBody>
      </p:sp>
    </p:spTree>
    <p:extLst>
      <p:ext uri="{BB962C8B-B14F-4D97-AF65-F5344CB8AC3E}">
        <p14:creationId xmlns:p14="http://schemas.microsoft.com/office/powerpoint/2010/main" val="96161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79B88CD-ECD8-49CE-9C35-CA2CB39A6911}"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41201-A3C2-447D-BA49-4448A59C7E2E}" type="slidenum">
              <a:rPr kumimoji="1" lang="ja-JP" altLang="en-US" smtClean="0"/>
              <a:t>‹#›</a:t>
            </a:fld>
            <a:endParaRPr kumimoji="1" lang="ja-JP" altLang="en-US"/>
          </a:p>
        </p:txBody>
      </p:sp>
    </p:spTree>
    <p:extLst>
      <p:ext uri="{BB962C8B-B14F-4D97-AF65-F5344CB8AC3E}">
        <p14:creationId xmlns:p14="http://schemas.microsoft.com/office/powerpoint/2010/main" val="213670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79B88CD-ECD8-49CE-9C35-CA2CB39A6911}"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41201-A3C2-447D-BA49-4448A59C7E2E}" type="slidenum">
              <a:rPr kumimoji="1" lang="ja-JP" altLang="en-US" smtClean="0"/>
              <a:t>‹#›</a:t>
            </a:fld>
            <a:endParaRPr kumimoji="1" lang="ja-JP" altLang="en-US"/>
          </a:p>
        </p:txBody>
      </p:sp>
    </p:spTree>
    <p:extLst>
      <p:ext uri="{BB962C8B-B14F-4D97-AF65-F5344CB8AC3E}">
        <p14:creationId xmlns:p14="http://schemas.microsoft.com/office/powerpoint/2010/main" val="259732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79B88CD-ECD8-49CE-9C35-CA2CB39A6911}" type="datetimeFigureOut">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41201-A3C2-447D-BA49-4448A59C7E2E}" type="slidenum">
              <a:rPr kumimoji="1" lang="ja-JP" altLang="en-US" smtClean="0"/>
              <a:t>‹#›</a:t>
            </a:fld>
            <a:endParaRPr kumimoji="1" lang="ja-JP" altLang="en-US"/>
          </a:p>
        </p:txBody>
      </p:sp>
    </p:spTree>
    <p:extLst>
      <p:ext uri="{BB962C8B-B14F-4D97-AF65-F5344CB8AC3E}">
        <p14:creationId xmlns:p14="http://schemas.microsoft.com/office/powerpoint/2010/main" val="419663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79B88CD-ECD8-49CE-9C35-CA2CB39A6911}" type="datetimeFigureOut">
              <a:rPr kumimoji="1" lang="ja-JP" altLang="en-US" smtClean="0"/>
              <a:t>2020/1/26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F41201-A3C2-447D-BA49-4448A59C7E2E}" type="slidenum">
              <a:rPr kumimoji="1" lang="ja-JP" altLang="en-US" smtClean="0"/>
              <a:t>‹#›</a:t>
            </a:fld>
            <a:endParaRPr kumimoji="1" lang="ja-JP" altLang="en-US"/>
          </a:p>
        </p:txBody>
      </p:sp>
    </p:spTree>
    <p:extLst>
      <p:ext uri="{BB962C8B-B14F-4D97-AF65-F5344CB8AC3E}">
        <p14:creationId xmlns:p14="http://schemas.microsoft.com/office/powerpoint/2010/main" val="241072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79B88CD-ECD8-49CE-9C35-CA2CB39A6911}" type="datetimeFigureOut">
              <a:rPr kumimoji="1" lang="ja-JP" altLang="en-US" smtClean="0"/>
              <a:t>2020/1/26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F41201-A3C2-447D-BA49-4448A59C7E2E}" type="slidenum">
              <a:rPr kumimoji="1" lang="ja-JP" altLang="en-US" smtClean="0"/>
              <a:t>‹#›</a:t>
            </a:fld>
            <a:endParaRPr kumimoji="1" lang="ja-JP" altLang="en-US"/>
          </a:p>
        </p:txBody>
      </p:sp>
    </p:spTree>
    <p:extLst>
      <p:ext uri="{BB962C8B-B14F-4D97-AF65-F5344CB8AC3E}">
        <p14:creationId xmlns:p14="http://schemas.microsoft.com/office/powerpoint/2010/main" val="46795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79B88CD-ECD8-49CE-9C35-CA2CB39A6911}" type="datetimeFigureOut">
              <a:rPr kumimoji="1" lang="ja-JP" altLang="en-US" smtClean="0"/>
              <a:t>2020/1/26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F41201-A3C2-447D-BA49-4448A59C7E2E}" type="slidenum">
              <a:rPr kumimoji="1" lang="ja-JP" altLang="en-US" smtClean="0"/>
              <a:t>‹#›</a:t>
            </a:fld>
            <a:endParaRPr kumimoji="1" lang="ja-JP" altLang="en-US"/>
          </a:p>
        </p:txBody>
      </p:sp>
    </p:spTree>
    <p:extLst>
      <p:ext uri="{BB962C8B-B14F-4D97-AF65-F5344CB8AC3E}">
        <p14:creationId xmlns:p14="http://schemas.microsoft.com/office/powerpoint/2010/main" val="24513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B88CD-ECD8-49CE-9C35-CA2CB39A6911}" type="datetimeFigureOut">
              <a:rPr kumimoji="1" lang="ja-JP" altLang="en-US" smtClean="0"/>
              <a:t>2020/1/26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F41201-A3C2-447D-BA49-4448A59C7E2E}" type="slidenum">
              <a:rPr kumimoji="1" lang="ja-JP" altLang="en-US" smtClean="0"/>
              <a:t>‹#›</a:t>
            </a:fld>
            <a:endParaRPr kumimoji="1" lang="ja-JP" altLang="en-US"/>
          </a:p>
        </p:txBody>
      </p:sp>
    </p:spTree>
    <p:extLst>
      <p:ext uri="{BB962C8B-B14F-4D97-AF65-F5344CB8AC3E}">
        <p14:creationId xmlns:p14="http://schemas.microsoft.com/office/powerpoint/2010/main" val="308404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79B88CD-ECD8-49CE-9C35-CA2CB39A6911}" type="datetimeFigureOut">
              <a:rPr kumimoji="1" lang="ja-JP" altLang="en-US" smtClean="0"/>
              <a:t>2020/1/26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F41201-A3C2-447D-BA49-4448A59C7E2E}" type="slidenum">
              <a:rPr kumimoji="1" lang="ja-JP" altLang="en-US" smtClean="0"/>
              <a:t>‹#›</a:t>
            </a:fld>
            <a:endParaRPr kumimoji="1" lang="ja-JP" altLang="en-US"/>
          </a:p>
        </p:txBody>
      </p:sp>
    </p:spTree>
    <p:extLst>
      <p:ext uri="{BB962C8B-B14F-4D97-AF65-F5344CB8AC3E}">
        <p14:creationId xmlns:p14="http://schemas.microsoft.com/office/powerpoint/2010/main" val="140027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79B88CD-ECD8-49CE-9C35-CA2CB39A6911}" type="datetimeFigureOut">
              <a:rPr kumimoji="1" lang="ja-JP" altLang="en-US" smtClean="0"/>
              <a:t>2020/1/26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F41201-A3C2-447D-BA49-4448A59C7E2E}" type="slidenum">
              <a:rPr kumimoji="1" lang="ja-JP" altLang="en-US" smtClean="0"/>
              <a:t>‹#›</a:t>
            </a:fld>
            <a:endParaRPr kumimoji="1" lang="ja-JP" altLang="en-US"/>
          </a:p>
        </p:txBody>
      </p:sp>
    </p:spTree>
    <p:extLst>
      <p:ext uri="{BB962C8B-B14F-4D97-AF65-F5344CB8AC3E}">
        <p14:creationId xmlns:p14="http://schemas.microsoft.com/office/powerpoint/2010/main" val="233531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B88CD-ECD8-49CE-9C35-CA2CB39A6911}" type="datetimeFigureOut">
              <a:rPr kumimoji="1" lang="ja-JP" altLang="en-US" smtClean="0"/>
              <a:t>2020/1/26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41201-A3C2-447D-BA49-4448A59C7E2E}" type="slidenum">
              <a:rPr kumimoji="1" lang="ja-JP" altLang="en-US" smtClean="0"/>
              <a:t>‹#›</a:t>
            </a:fld>
            <a:endParaRPr kumimoji="1" lang="ja-JP" altLang="en-US"/>
          </a:p>
        </p:txBody>
      </p:sp>
    </p:spTree>
    <p:extLst>
      <p:ext uri="{BB962C8B-B14F-4D97-AF65-F5344CB8AC3E}">
        <p14:creationId xmlns:p14="http://schemas.microsoft.com/office/powerpoint/2010/main" val="21107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fA2xl0ka0y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75763" y="1058748"/>
            <a:ext cx="7283669" cy="1122334"/>
          </a:xfrm>
        </p:spPr>
        <p:txBody>
          <a:bodyPr>
            <a:normAutofit/>
          </a:bodyPr>
          <a:lstStyle/>
          <a:p>
            <a:r>
              <a:rPr kumimoji="1" lang="ja-JP" altLang="en-US" b="1" dirty="0" smtClean="0">
                <a:latin typeface="Meiryo UI" panose="020B0604030504040204" pitchFamily="50" charset="-128"/>
                <a:ea typeface="Meiryo UI" panose="020B0604030504040204" pitchFamily="50" charset="-128"/>
              </a:rPr>
              <a:t>買い物</a:t>
            </a:r>
            <a:r>
              <a:rPr kumimoji="1" lang="ja-JP" altLang="en-US" b="1" dirty="0">
                <a:latin typeface="Meiryo UI" panose="020B0604030504040204" pitchFamily="50" charset="-128"/>
                <a:ea typeface="Meiryo UI" panose="020B0604030504040204" pitchFamily="50" charset="-128"/>
              </a:rPr>
              <a:t>名人に</a:t>
            </a:r>
            <a:r>
              <a:rPr kumimoji="1" lang="ja-JP" altLang="en-US" b="1" dirty="0" smtClean="0">
                <a:latin typeface="Meiryo UI" panose="020B0604030504040204" pitchFamily="50" charset="-128"/>
                <a:ea typeface="Meiryo UI" panose="020B0604030504040204" pitchFamily="50" charset="-128"/>
              </a:rPr>
              <a:t>なろう</a:t>
            </a:r>
            <a:endParaRPr kumimoji="1" lang="ja-JP" altLang="en-US" b="1" dirty="0">
              <a:latin typeface="Meiryo UI" panose="020B0604030504040204" pitchFamily="50" charset="-128"/>
              <a:ea typeface="Meiryo UI" panose="020B0604030504040204" pitchFamily="50" charset="-128"/>
            </a:endParaRPr>
          </a:p>
        </p:txBody>
      </p:sp>
      <p:sp>
        <p:nvSpPr>
          <p:cNvPr id="4" name="角丸四角形 3">
            <a:hlinkClick r:id="rId3"/>
          </p:cNvPr>
          <p:cNvSpPr/>
          <p:nvPr/>
        </p:nvSpPr>
        <p:spPr>
          <a:xfrm>
            <a:off x="1253451" y="3634613"/>
            <a:ext cx="7115298" cy="2435655"/>
          </a:xfrm>
          <a:prstGeom prst="roundRect">
            <a:avLst>
              <a:gd name="adj" fmla="val 19788"/>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spcBef>
                <a:spcPts val="1800"/>
              </a:spcBef>
            </a:pPr>
            <a:r>
              <a:rPr lang="ja-JP" altLang="en-US" sz="3600" b="1" dirty="0" smtClean="0">
                <a:latin typeface="ＭＳ ゴシック" panose="020B0609070205080204" pitchFamily="49" charset="-128"/>
                <a:ea typeface="ＭＳ ゴシック" panose="020B0609070205080204" pitchFamily="49" charset="-128"/>
              </a:rPr>
              <a:t>買い物</a:t>
            </a:r>
            <a:r>
              <a:rPr lang="ja-JP" altLang="en-US" sz="3600" b="1" dirty="0">
                <a:latin typeface="ＭＳ ゴシック" panose="020B0609070205080204" pitchFamily="49" charset="-128"/>
                <a:ea typeface="ＭＳ ゴシック" panose="020B0609070205080204" pitchFamily="49" charset="-128"/>
              </a:rPr>
              <a:t>の前に必要な情報を</a:t>
            </a:r>
            <a:r>
              <a:rPr lang="ja-JP" altLang="en-US" sz="3600" b="1" dirty="0" smtClean="0">
                <a:latin typeface="ＭＳ ゴシック" panose="020B0609070205080204" pitchFamily="49" charset="-128"/>
                <a:ea typeface="ＭＳ ゴシック" panose="020B0609070205080204" pitchFamily="49" charset="-128"/>
              </a:rPr>
              <a:t>集め たり，整理したりできる</a:t>
            </a:r>
            <a:r>
              <a:rPr lang="ja-JP" altLang="en-US" sz="3600" b="1" dirty="0">
                <a:latin typeface="ＭＳ ゴシック" panose="020B0609070205080204" pitchFamily="49" charset="-128"/>
                <a:ea typeface="ＭＳ ゴシック" panose="020B0609070205080204" pitchFamily="49" charset="-128"/>
              </a:rPr>
              <a:t>ようになろう</a:t>
            </a:r>
          </a:p>
        </p:txBody>
      </p:sp>
      <p:sp>
        <p:nvSpPr>
          <p:cNvPr id="7" name="テキスト ボックス 6"/>
          <p:cNvSpPr txBox="1"/>
          <p:nvPr/>
        </p:nvSpPr>
        <p:spPr>
          <a:xfrm>
            <a:off x="875763" y="569098"/>
            <a:ext cx="1980220"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教師用手引き</a:t>
            </a:r>
            <a:endParaRPr kumimoji="1" lang="ja-JP" altLang="en-US" dirty="0">
              <a:latin typeface="ＭＳ ゴシック" panose="020B0609070205080204" pitchFamily="49" charset="-128"/>
              <a:ea typeface="ＭＳ ゴシック" panose="020B0609070205080204" pitchFamily="49" charset="-128"/>
            </a:endParaRPr>
          </a:p>
        </p:txBody>
      </p:sp>
      <p:sp>
        <p:nvSpPr>
          <p:cNvPr id="8" name="コンテンツ プレースホルダー 4"/>
          <p:cNvSpPr txBox="1">
            <a:spLocks/>
          </p:cNvSpPr>
          <p:nvPr/>
        </p:nvSpPr>
        <p:spPr>
          <a:xfrm>
            <a:off x="3872671" y="2971061"/>
            <a:ext cx="1692188" cy="51725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200" b="1" dirty="0">
                <a:latin typeface="ＭＳ ゴシック" panose="020B0609070205080204" pitchFamily="49" charset="-128"/>
                <a:ea typeface="ＭＳ ゴシック" panose="020B0609070205080204" pitchFamily="49" charset="-128"/>
              </a:rPr>
              <a:t>めあて</a:t>
            </a:r>
            <a:r>
              <a:rPr lang="ja-JP" altLang="en-US" sz="3200" dirty="0"/>
              <a:t>　</a:t>
            </a:r>
          </a:p>
        </p:txBody>
      </p:sp>
    </p:spTree>
    <p:extLst>
      <p:ext uri="{BB962C8B-B14F-4D97-AF65-F5344CB8AC3E}">
        <p14:creationId xmlns:p14="http://schemas.microsoft.com/office/powerpoint/2010/main" val="141192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02_miso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21" y="1634383"/>
            <a:ext cx="3112147" cy="2669984"/>
          </a:xfrm>
          <a:prstGeom prst="rect">
            <a:avLst/>
          </a:prstGeom>
          <a:noFill/>
          <a:extLst>
            <a:ext uri="{909E8E84-426E-40DD-AFC4-6F175D3DCCD1}">
              <a14:hiddenFill xmlns:a14="http://schemas.microsoft.com/office/drawing/2010/main">
                <a:solidFill>
                  <a:srgbClr val="FFFFFF"/>
                </a:solidFill>
              </a14:hiddenFill>
            </a:ext>
          </a:extLst>
        </p:spPr>
      </p:pic>
      <p:sp>
        <p:nvSpPr>
          <p:cNvPr id="23" name="四角形: 1 つの角を切り取り 1 つの角を丸める 22">
            <a:extLst>
              <a:ext uri="{FF2B5EF4-FFF2-40B4-BE49-F238E27FC236}">
                <a16:creationId xmlns:a16="http://schemas.microsoft.com/office/drawing/2014/main" xmlns="" id="{5CFB9438-7952-48CE-BE30-92853099B0D8}"/>
              </a:ext>
            </a:extLst>
          </p:cNvPr>
          <p:cNvSpPr/>
          <p:nvPr/>
        </p:nvSpPr>
        <p:spPr>
          <a:xfrm>
            <a:off x="5838044" y="280475"/>
            <a:ext cx="3226252" cy="830622"/>
          </a:xfrm>
          <a:prstGeom prst="snipRoundRect">
            <a:avLst/>
          </a:prstGeom>
          <a:solidFill>
            <a:srgbClr val="FF66FF"/>
          </a:solidFill>
          <a:ln w="762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タイトル 14">
            <a:extLst>
              <a:ext uri="{FF2B5EF4-FFF2-40B4-BE49-F238E27FC236}">
                <a16:creationId xmlns:a16="http://schemas.microsoft.com/office/drawing/2014/main" xmlns="" id="{711A3C74-E7FA-4F38-9655-F415A2789F43}"/>
              </a:ext>
            </a:extLst>
          </p:cNvPr>
          <p:cNvSpPr txBox="1">
            <a:spLocks noGrp="1"/>
          </p:cNvSpPr>
          <p:nvPr>
            <p:ph type="title"/>
          </p:nvPr>
        </p:nvSpPr>
        <p:spPr>
          <a:xfrm>
            <a:off x="5987494" y="352171"/>
            <a:ext cx="2927352" cy="594522"/>
          </a:xfrm>
          <a:prstGeom prst="rect">
            <a:avLst/>
          </a:prstGeom>
          <a:noFill/>
        </p:spPr>
        <p:txBody>
          <a:bodyPr wrap="square" rtlCol="0">
            <a:spAutoFit/>
          </a:bodyPr>
          <a:lstStyle/>
          <a:p>
            <a:r>
              <a:rPr lang="ja-JP" altLang="en-US" sz="3600" b="1" dirty="0">
                <a:latin typeface="+mn-ea"/>
                <a:ea typeface="+mn-ea"/>
              </a:rPr>
              <a:t>価格：７００円</a:t>
            </a:r>
          </a:p>
        </p:txBody>
      </p:sp>
      <p:sp>
        <p:nvSpPr>
          <p:cNvPr id="9" name="四角形: 角を丸くする 8">
            <a:extLst>
              <a:ext uri="{FF2B5EF4-FFF2-40B4-BE49-F238E27FC236}">
                <a16:creationId xmlns:a16="http://schemas.microsoft.com/office/drawing/2014/main" xmlns="" id="{5C0FDA81-F241-47DB-AFF7-5ECA627D1BD9}"/>
              </a:ext>
            </a:extLst>
          </p:cNvPr>
          <p:cNvSpPr/>
          <p:nvPr/>
        </p:nvSpPr>
        <p:spPr>
          <a:xfrm>
            <a:off x="282439" y="156998"/>
            <a:ext cx="2979738" cy="953030"/>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正方形/長方形 9">
            <a:extLst>
              <a:ext uri="{FF2B5EF4-FFF2-40B4-BE49-F238E27FC236}">
                <a16:creationId xmlns:a16="http://schemas.microsoft.com/office/drawing/2014/main" xmlns="" id="{4D1CB6EA-87B2-49EB-9771-BCD71530636D}"/>
              </a:ext>
            </a:extLst>
          </p:cNvPr>
          <p:cNvSpPr/>
          <p:nvPr/>
        </p:nvSpPr>
        <p:spPr>
          <a:xfrm>
            <a:off x="282439" y="171848"/>
            <a:ext cx="2979738"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b="1" dirty="0">
                <a:ln/>
                <a:solidFill>
                  <a:srgbClr val="FF0000"/>
                </a:solidFill>
              </a:rPr>
              <a:t>量り売り</a:t>
            </a:r>
          </a:p>
        </p:txBody>
      </p:sp>
      <p:sp>
        <p:nvSpPr>
          <p:cNvPr id="20" name="星: 5 pt 19">
            <a:extLst>
              <a:ext uri="{FF2B5EF4-FFF2-40B4-BE49-F238E27FC236}">
                <a16:creationId xmlns:a16="http://schemas.microsoft.com/office/drawing/2014/main" xmlns="" id="{9D929CF3-F291-4323-A7AD-42D39B6A2838}"/>
              </a:ext>
            </a:extLst>
          </p:cNvPr>
          <p:cNvSpPr/>
          <p:nvPr/>
        </p:nvSpPr>
        <p:spPr>
          <a:xfrm>
            <a:off x="3720287" y="-94090"/>
            <a:ext cx="1961063" cy="1916746"/>
          </a:xfrm>
          <a:prstGeom prst="star5">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タイトル 1">
            <a:extLst>
              <a:ext uri="{FF2B5EF4-FFF2-40B4-BE49-F238E27FC236}">
                <a16:creationId xmlns:a16="http://schemas.microsoft.com/office/drawing/2014/main" xmlns="" id="{0A99C4E4-AF38-4977-BA7B-B020E20BDA6C}"/>
              </a:ext>
            </a:extLst>
          </p:cNvPr>
          <p:cNvSpPr txBox="1">
            <a:spLocks/>
          </p:cNvSpPr>
          <p:nvPr/>
        </p:nvSpPr>
        <p:spPr>
          <a:xfrm>
            <a:off x="4257650" y="494125"/>
            <a:ext cx="11924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800" b="1" dirty="0"/>
              <a:t>C</a:t>
            </a:r>
            <a:endParaRPr lang="ja-JP" altLang="en-US" sz="8800" b="1" dirty="0"/>
          </a:p>
        </p:txBody>
      </p:sp>
      <p:sp>
        <p:nvSpPr>
          <p:cNvPr id="17" name="吹き出し: 角を丸めた四角形 16">
            <a:extLst>
              <a:ext uri="{FF2B5EF4-FFF2-40B4-BE49-F238E27FC236}">
                <a16:creationId xmlns:a16="http://schemas.microsoft.com/office/drawing/2014/main" xmlns="" id="{F6110B3F-3C14-43EE-BC28-8D472DBD84E8}"/>
              </a:ext>
            </a:extLst>
          </p:cNvPr>
          <p:cNvSpPr/>
          <p:nvPr/>
        </p:nvSpPr>
        <p:spPr>
          <a:xfrm>
            <a:off x="227373" y="4498351"/>
            <a:ext cx="3411242" cy="1342077"/>
          </a:xfrm>
          <a:prstGeom prst="wedgeRoundRectCallout">
            <a:avLst>
              <a:gd name="adj1" fmla="val 48984"/>
              <a:gd name="adj2" fmla="val 10177"/>
              <a:gd name="adj3" fmla="val 16667"/>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a:extLst>
              <a:ext uri="{FF2B5EF4-FFF2-40B4-BE49-F238E27FC236}">
                <a16:creationId xmlns:a16="http://schemas.microsoft.com/office/drawing/2014/main" xmlns="" id="{941D71B5-963C-439F-91A1-9DBB7E13A8CB}"/>
              </a:ext>
            </a:extLst>
          </p:cNvPr>
          <p:cNvSpPr txBox="1"/>
          <p:nvPr/>
        </p:nvSpPr>
        <p:spPr>
          <a:xfrm>
            <a:off x="227373" y="4692335"/>
            <a:ext cx="3305411" cy="954107"/>
          </a:xfrm>
          <a:prstGeom prst="rect">
            <a:avLst/>
          </a:prstGeom>
          <a:noFill/>
        </p:spPr>
        <p:txBody>
          <a:bodyPr wrap="square" rtlCol="0">
            <a:spAutoFit/>
          </a:bodyPr>
          <a:lstStyle/>
          <a:p>
            <a:pPr algn="ctr"/>
            <a:r>
              <a:rPr lang="ja-JP" altLang="en-US" sz="2800" b="1" dirty="0">
                <a:latin typeface="+mn-ea"/>
                <a:cs typeface="Ebrima" panose="02000000000000000000" pitchFamily="2" charset="0"/>
              </a:rPr>
              <a:t>容器を持参する</a:t>
            </a:r>
            <a:r>
              <a:rPr lang="ja-JP" altLang="en-US" sz="2800" b="1" dirty="0" smtClean="0">
                <a:latin typeface="+mn-ea"/>
                <a:cs typeface="Ebrima" panose="02000000000000000000" pitchFamily="2" charset="0"/>
              </a:rPr>
              <a:t>と</a:t>
            </a:r>
            <a:endParaRPr lang="en-US" altLang="ja-JP" sz="2800" b="1" dirty="0" smtClean="0">
              <a:latin typeface="+mn-ea"/>
              <a:cs typeface="Ebrima" panose="02000000000000000000" pitchFamily="2" charset="0"/>
            </a:endParaRPr>
          </a:p>
          <a:p>
            <a:r>
              <a:rPr lang="ja-JP" altLang="en-US" sz="2800" b="1" dirty="0" smtClean="0">
                <a:latin typeface="+mn-ea"/>
                <a:cs typeface="Ebrima" panose="02000000000000000000" pitchFamily="2" charset="0"/>
              </a:rPr>
              <a:t>量り売り</a:t>
            </a:r>
            <a:r>
              <a:rPr lang="ja-JP" altLang="en-US" sz="2800" b="1" dirty="0">
                <a:latin typeface="+mn-ea"/>
                <a:cs typeface="Ebrima" panose="02000000000000000000" pitchFamily="2" charset="0"/>
              </a:rPr>
              <a:t>してくれます</a:t>
            </a:r>
          </a:p>
        </p:txBody>
      </p:sp>
      <p:sp>
        <p:nvSpPr>
          <p:cNvPr id="3" name="メモ 2"/>
          <p:cNvSpPr/>
          <p:nvPr/>
        </p:nvSpPr>
        <p:spPr>
          <a:xfrm>
            <a:off x="4099995" y="2307327"/>
            <a:ext cx="4657196" cy="2322329"/>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3200" dirty="0" smtClean="0">
              <a:solidFill>
                <a:schemeClr val="tx1"/>
              </a:solidFill>
            </a:endParaRPr>
          </a:p>
          <a:p>
            <a:endParaRPr lang="en-US" altLang="ja-JP" sz="3200" dirty="0">
              <a:solidFill>
                <a:schemeClr val="tx1"/>
              </a:solidFill>
            </a:endParaRPr>
          </a:p>
          <a:p>
            <a:endParaRPr kumimoji="1" lang="en-US" altLang="ja-JP" sz="3200" dirty="0" smtClean="0">
              <a:solidFill>
                <a:schemeClr val="tx1"/>
              </a:solidFill>
            </a:endParaRPr>
          </a:p>
          <a:p>
            <a:r>
              <a:rPr kumimoji="1" lang="ja-JP" altLang="en-US" sz="3200" dirty="0" smtClean="0">
                <a:solidFill>
                  <a:schemeClr val="tx1"/>
                </a:solidFill>
                <a:latin typeface="+mn-ea"/>
              </a:rPr>
              <a:t>徳島県産</a:t>
            </a:r>
            <a:r>
              <a:rPr lang="ja-JP" altLang="en-US" sz="3200" dirty="0" smtClean="0">
                <a:solidFill>
                  <a:schemeClr val="tx1"/>
                </a:solidFill>
                <a:latin typeface="+mn-ea"/>
              </a:rPr>
              <a:t>の大豆を使用し，無添加で，長期熟成した手作りみそです。</a:t>
            </a:r>
            <a:endParaRPr lang="en-US" altLang="ja-JP" sz="3200" dirty="0">
              <a:solidFill>
                <a:schemeClr val="tx1"/>
              </a:solidFill>
              <a:latin typeface="+mn-ea"/>
            </a:endParaRPr>
          </a:p>
          <a:p>
            <a:r>
              <a:rPr kumimoji="1" lang="ja-JP" altLang="en-US" sz="3200" dirty="0" smtClean="0">
                <a:solidFill>
                  <a:schemeClr val="tx1"/>
                </a:solidFill>
                <a:latin typeface="+mn-ea"/>
              </a:rPr>
              <a:t>１ｋｇ</a:t>
            </a:r>
            <a:r>
              <a:rPr lang="ja-JP" altLang="en-US" sz="3200" dirty="0">
                <a:solidFill>
                  <a:schemeClr val="tx1"/>
                </a:solidFill>
                <a:latin typeface="+mn-ea"/>
              </a:rPr>
              <a:t>　</a:t>
            </a:r>
            <a:r>
              <a:rPr lang="ja-JP" altLang="en-US" sz="3200" dirty="0" smtClean="0">
                <a:solidFill>
                  <a:schemeClr val="tx1"/>
                </a:solidFill>
                <a:latin typeface="+mn-ea"/>
              </a:rPr>
              <a:t>７００円</a:t>
            </a:r>
            <a:endParaRPr kumimoji="1" lang="en-US" altLang="ja-JP" sz="3200" dirty="0" smtClean="0">
              <a:solidFill>
                <a:schemeClr val="tx1"/>
              </a:solidFill>
              <a:latin typeface="+mn-ea"/>
            </a:endParaRPr>
          </a:p>
          <a:p>
            <a:pPr algn="ctr"/>
            <a:endParaRPr lang="en-US" altLang="ja-JP" sz="3200" dirty="0">
              <a:solidFill>
                <a:schemeClr val="tx1"/>
              </a:solidFill>
            </a:endParaRPr>
          </a:p>
          <a:p>
            <a:pPr algn="ctr"/>
            <a:endParaRPr kumimoji="1" lang="ja-JP" altLang="en-US" sz="3200" dirty="0">
              <a:solidFill>
                <a:schemeClr val="tx1"/>
              </a:solidFill>
            </a:endParaRPr>
          </a:p>
        </p:txBody>
      </p:sp>
    </p:spTree>
    <p:extLst>
      <p:ext uri="{BB962C8B-B14F-4D97-AF65-F5344CB8AC3E}">
        <p14:creationId xmlns:p14="http://schemas.microsoft.com/office/powerpoint/2010/main" val="148235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7">
            <a:extLst>
              <a:ext uri="{FF2B5EF4-FFF2-40B4-BE49-F238E27FC236}">
                <a16:creationId xmlns:a16="http://schemas.microsoft.com/office/drawing/2014/main" xmlns="" id="{FC3B2795-468E-412F-A672-0F714C6C36A2}"/>
              </a:ext>
            </a:extLst>
          </p:cNvPr>
          <p:cNvGraphicFramePr>
            <a:graphicFrameLocks/>
          </p:cNvGraphicFramePr>
          <p:nvPr>
            <p:extLst>
              <p:ext uri="{D42A27DB-BD31-4B8C-83A1-F6EECF244321}">
                <p14:modId xmlns:p14="http://schemas.microsoft.com/office/powerpoint/2010/main" val="3780095802"/>
              </p:ext>
            </p:extLst>
          </p:nvPr>
        </p:nvGraphicFramePr>
        <p:xfrm>
          <a:off x="3519874" y="2117520"/>
          <a:ext cx="5214223" cy="3917520"/>
        </p:xfrm>
        <a:graphic>
          <a:graphicData uri="http://schemas.openxmlformats.org/drawingml/2006/table">
            <a:tbl>
              <a:tblPr firstRow="1" bandRow="1">
                <a:tableStyleId>{5940675A-B579-460E-94D1-54222C63F5DA}</a:tableStyleId>
              </a:tblPr>
              <a:tblGrid>
                <a:gridCol w="1691901">
                  <a:extLst>
                    <a:ext uri="{9D8B030D-6E8A-4147-A177-3AD203B41FA5}">
                      <a16:colId xmlns:a16="http://schemas.microsoft.com/office/drawing/2014/main" xmlns="" val="4186570409"/>
                    </a:ext>
                  </a:extLst>
                </a:gridCol>
                <a:gridCol w="3522322">
                  <a:extLst>
                    <a:ext uri="{9D8B030D-6E8A-4147-A177-3AD203B41FA5}">
                      <a16:colId xmlns:a16="http://schemas.microsoft.com/office/drawing/2014/main" xmlns="" val="3080799689"/>
                    </a:ext>
                  </a:extLst>
                </a:gridCol>
              </a:tblGrid>
              <a:tr h="446153">
                <a:tc>
                  <a:txBody>
                    <a:bodyPr/>
                    <a:lstStyle/>
                    <a:p>
                      <a:r>
                        <a:rPr kumimoji="1" lang="ja-JP" altLang="en-US" sz="2000" b="1" dirty="0">
                          <a:latin typeface="+mn-ea"/>
                          <a:ea typeface="+mn-ea"/>
                        </a:rPr>
                        <a:t>名称</a:t>
                      </a:r>
                    </a:p>
                  </a:txBody>
                  <a:tcPr/>
                </a:tc>
                <a:tc>
                  <a:txBody>
                    <a:bodyPr/>
                    <a:lstStyle/>
                    <a:p>
                      <a:r>
                        <a:rPr kumimoji="1" lang="ja-JP" altLang="en-US" sz="2000" b="1" dirty="0">
                          <a:latin typeface="+mn-ea"/>
                          <a:ea typeface="+mn-ea"/>
                        </a:rPr>
                        <a:t>米</a:t>
                      </a:r>
                      <a:r>
                        <a:rPr kumimoji="1" lang="ja-JP" altLang="en-US" sz="2000" b="1" dirty="0" err="1">
                          <a:latin typeface="+mn-ea"/>
                          <a:ea typeface="+mn-ea"/>
                        </a:rPr>
                        <a:t>みそ</a:t>
                      </a:r>
                      <a:endParaRPr kumimoji="1" lang="ja-JP" altLang="en-US" sz="2000" b="1" dirty="0">
                        <a:latin typeface="+mn-ea"/>
                        <a:ea typeface="+mn-ea"/>
                      </a:endParaRPr>
                    </a:p>
                  </a:txBody>
                  <a:tcPr/>
                </a:tc>
                <a:extLst>
                  <a:ext uri="{0D108BD9-81ED-4DB2-BD59-A6C34878D82A}">
                    <a16:rowId xmlns:a16="http://schemas.microsoft.com/office/drawing/2014/main" xmlns="" val="1385324988"/>
                  </a:ext>
                </a:extLst>
              </a:tr>
              <a:tr h="892403">
                <a:tc>
                  <a:txBody>
                    <a:bodyPr/>
                    <a:lstStyle/>
                    <a:p>
                      <a:r>
                        <a:rPr kumimoji="1" lang="ja-JP" altLang="en-US" sz="2000" b="1" dirty="0">
                          <a:latin typeface="+mn-ea"/>
                          <a:ea typeface="+mn-ea"/>
                        </a:rPr>
                        <a:t>原材料名</a:t>
                      </a:r>
                    </a:p>
                  </a:txBody>
                  <a:tcPr/>
                </a:tc>
                <a:tc>
                  <a:txBody>
                    <a:bodyPr/>
                    <a:lstStyle/>
                    <a:p>
                      <a:pPr marL="0" algn="l" defTabSz="914400" rtl="0" eaLnBrk="1" latinLnBrk="0" hangingPunct="1"/>
                      <a:r>
                        <a:rPr kumimoji="1" lang="ja-JP" altLang="en-US" sz="2000" b="1" kern="1200" dirty="0" smtClean="0">
                          <a:solidFill>
                            <a:schemeClr val="tx1"/>
                          </a:solidFill>
                          <a:latin typeface="+mn-ea"/>
                          <a:ea typeface="+mn-ea"/>
                          <a:cs typeface="+mn-cs"/>
                        </a:rPr>
                        <a:t>米（アメリカ），</a:t>
                      </a:r>
                      <a:endParaRPr kumimoji="1" lang="en-US" altLang="ja-JP" sz="2000" b="1" kern="1200" dirty="0" smtClean="0">
                        <a:solidFill>
                          <a:schemeClr val="tx1"/>
                        </a:solidFill>
                        <a:latin typeface="+mn-ea"/>
                        <a:ea typeface="+mn-ea"/>
                        <a:cs typeface="+mn-cs"/>
                      </a:endParaRPr>
                    </a:p>
                    <a:p>
                      <a:pPr marL="0" algn="l" defTabSz="914400" rtl="0" eaLnBrk="1" latinLnBrk="0" hangingPunct="1"/>
                      <a:r>
                        <a:rPr kumimoji="1" lang="ja-JP" altLang="en-US" sz="2000" b="1" kern="1200" dirty="0" smtClean="0">
                          <a:solidFill>
                            <a:schemeClr val="tx1"/>
                          </a:solidFill>
                          <a:latin typeface="+mn-ea"/>
                          <a:ea typeface="+mn-ea"/>
                          <a:cs typeface="+mn-cs"/>
                        </a:rPr>
                        <a:t>大豆（カナダ），食塩</a:t>
                      </a:r>
                      <a:endParaRPr kumimoji="1" lang="en-US" altLang="ja-JP" sz="2000" b="1" kern="1200" dirty="0">
                        <a:solidFill>
                          <a:schemeClr val="tx1"/>
                        </a:solidFill>
                        <a:latin typeface="+mn-ea"/>
                        <a:ea typeface="+mn-ea"/>
                        <a:cs typeface="+mn-cs"/>
                      </a:endParaRPr>
                    </a:p>
                  </a:txBody>
                  <a:tcPr/>
                </a:tc>
                <a:extLst>
                  <a:ext uri="{0D108BD9-81ED-4DB2-BD59-A6C34878D82A}">
                    <a16:rowId xmlns:a16="http://schemas.microsoft.com/office/drawing/2014/main" xmlns="" val="2918295832"/>
                  </a:ext>
                </a:extLst>
              </a:tr>
              <a:tr h="446153">
                <a:tc>
                  <a:txBody>
                    <a:bodyPr/>
                    <a:lstStyle/>
                    <a:p>
                      <a:r>
                        <a:rPr kumimoji="1" lang="ja-JP" altLang="en-US" sz="2000" b="1" dirty="0">
                          <a:latin typeface="+mn-ea"/>
                          <a:ea typeface="+mn-ea"/>
                        </a:rPr>
                        <a:t>内容量</a:t>
                      </a:r>
                    </a:p>
                  </a:txBody>
                  <a:tcPr/>
                </a:tc>
                <a:tc>
                  <a:txBody>
                    <a:bodyPr/>
                    <a:lstStyle/>
                    <a:p>
                      <a:pPr marL="0" algn="l" defTabSz="914400" rtl="0" eaLnBrk="1" latinLnBrk="0" hangingPunct="1"/>
                      <a:r>
                        <a:rPr kumimoji="1" lang="en-US" altLang="ja-JP" sz="2000" b="1" kern="1200" dirty="0" smtClean="0">
                          <a:solidFill>
                            <a:schemeClr val="tx1"/>
                          </a:solidFill>
                          <a:latin typeface="+mn-ea"/>
                          <a:ea typeface="+mn-ea"/>
                          <a:cs typeface="+mn-cs"/>
                        </a:rPr>
                        <a:t>750g</a:t>
                      </a:r>
                      <a:endParaRPr kumimoji="1" lang="ja-JP" altLang="en-US" sz="2000" b="1" kern="1200" dirty="0">
                        <a:solidFill>
                          <a:schemeClr val="tx1"/>
                        </a:solidFill>
                        <a:latin typeface="+mn-ea"/>
                        <a:ea typeface="+mn-ea"/>
                        <a:cs typeface="+mn-cs"/>
                      </a:endParaRPr>
                    </a:p>
                  </a:txBody>
                  <a:tcPr/>
                </a:tc>
                <a:extLst>
                  <a:ext uri="{0D108BD9-81ED-4DB2-BD59-A6C34878D82A}">
                    <a16:rowId xmlns:a16="http://schemas.microsoft.com/office/drawing/2014/main" xmlns="" val="847538653"/>
                  </a:ext>
                </a:extLst>
              </a:tr>
              <a:tr h="446153">
                <a:tc>
                  <a:txBody>
                    <a:bodyPr/>
                    <a:lstStyle/>
                    <a:p>
                      <a:r>
                        <a:rPr kumimoji="1" lang="ja-JP" altLang="en-US" sz="2000" b="1" dirty="0">
                          <a:latin typeface="+mn-ea"/>
                          <a:ea typeface="+mn-ea"/>
                        </a:rPr>
                        <a:t>賞味期限</a:t>
                      </a:r>
                    </a:p>
                  </a:txBody>
                  <a:tcPr/>
                </a:tc>
                <a:tc>
                  <a:txBody>
                    <a:bodyPr/>
                    <a:lstStyle/>
                    <a:p>
                      <a:r>
                        <a:rPr kumimoji="1" lang="ja-JP" altLang="en-US" sz="2000" b="1" dirty="0">
                          <a:latin typeface="+mn-ea"/>
                          <a:ea typeface="+mn-ea"/>
                        </a:rPr>
                        <a:t>令和</a:t>
                      </a:r>
                      <a:r>
                        <a:rPr kumimoji="1" lang="ja-JP" altLang="en-US" sz="2000" b="1" dirty="0" smtClean="0">
                          <a:latin typeface="+mn-ea"/>
                          <a:ea typeface="+mn-ea"/>
                        </a:rPr>
                        <a:t>２年８月</a:t>
                      </a:r>
                      <a:endParaRPr kumimoji="1" lang="ja-JP" altLang="en-US" sz="2000" b="1" dirty="0">
                        <a:latin typeface="+mn-ea"/>
                        <a:ea typeface="+mn-ea"/>
                      </a:endParaRPr>
                    </a:p>
                  </a:txBody>
                  <a:tcPr/>
                </a:tc>
                <a:extLst>
                  <a:ext uri="{0D108BD9-81ED-4DB2-BD59-A6C34878D82A}">
                    <a16:rowId xmlns:a16="http://schemas.microsoft.com/office/drawing/2014/main" xmlns="" val="374138200"/>
                  </a:ext>
                </a:extLst>
              </a:tr>
              <a:tr h="803076">
                <a:tc>
                  <a:txBody>
                    <a:bodyPr/>
                    <a:lstStyle/>
                    <a:p>
                      <a:r>
                        <a:rPr kumimoji="1" lang="ja-JP" altLang="en-US" sz="2000" b="1" dirty="0">
                          <a:latin typeface="+mn-ea"/>
                          <a:ea typeface="+mn-ea"/>
                        </a:rPr>
                        <a:t>保存方法</a:t>
                      </a:r>
                    </a:p>
                  </a:txBody>
                  <a:tcPr/>
                </a:tc>
                <a:tc>
                  <a:txBody>
                    <a:bodyPr/>
                    <a:lstStyle/>
                    <a:p>
                      <a:r>
                        <a:rPr kumimoji="1" lang="ja-JP" altLang="en-US" sz="2000" b="1" dirty="0">
                          <a:latin typeface="+mn-ea"/>
                          <a:ea typeface="+mn-ea"/>
                        </a:rPr>
                        <a:t>直射日光，高温を避け常温で保存</a:t>
                      </a:r>
                    </a:p>
                  </a:txBody>
                  <a:tcPr/>
                </a:tc>
                <a:extLst>
                  <a:ext uri="{0D108BD9-81ED-4DB2-BD59-A6C34878D82A}">
                    <a16:rowId xmlns:a16="http://schemas.microsoft.com/office/drawing/2014/main" xmlns="" val="221982433"/>
                  </a:ext>
                </a:extLst>
              </a:tr>
              <a:tr h="883582">
                <a:tc>
                  <a:txBody>
                    <a:bodyPr/>
                    <a:lstStyle/>
                    <a:p>
                      <a:r>
                        <a:rPr kumimoji="1" lang="ja-JP" altLang="en-US" sz="2000" b="1" dirty="0" smtClean="0">
                          <a:latin typeface="+mn-ea"/>
                          <a:ea typeface="+mn-ea"/>
                        </a:rPr>
                        <a:t>製造者</a:t>
                      </a:r>
                      <a:endParaRPr kumimoji="1" lang="ja-JP" altLang="en-US" sz="2000" b="1" dirty="0">
                        <a:latin typeface="+mn-ea"/>
                        <a:ea typeface="+mn-ea"/>
                      </a:endParaRPr>
                    </a:p>
                  </a:txBody>
                  <a:tcPr/>
                </a:tc>
                <a:tc>
                  <a:txBody>
                    <a:bodyPr/>
                    <a:lstStyle/>
                    <a:p>
                      <a:r>
                        <a:rPr kumimoji="1" lang="ja-JP" altLang="en-US" sz="2000" b="1" dirty="0" smtClean="0">
                          <a:latin typeface="+mn-ea"/>
                          <a:ea typeface="+mn-ea"/>
                        </a:rPr>
                        <a:t>〇〇みそ株式会社</a:t>
                      </a:r>
                      <a:endParaRPr kumimoji="1" lang="en-US" altLang="ja-JP" sz="2000" b="1" dirty="0" smtClean="0">
                        <a:latin typeface="+mn-ea"/>
                        <a:ea typeface="+mn-ea"/>
                      </a:endParaRPr>
                    </a:p>
                    <a:p>
                      <a:r>
                        <a:rPr kumimoji="1" lang="ja-JP" altLang="en-US" sz="2000" b="1" dirty="0" smtClean="0">
                          <a:latin typeface="+mn-ea"/>
                          <a:ea typeface="+mn-ea"/>
                        </a:rPr>
                        <a:t>　</a:t>
                      </a:r>
                      <a:r>
                        <a:rPr kumimoji="1" lang="ja-JP" altLang="en-US" sz="2000" b="1" baseline="0" dirty="0" smtClean="0">
                          <a:latin typeface="+mn-ea"/>
                          <a:ea typeface="+mn-ea"/>
                        </a:rPr>
                        <a:t> 　 </a:t>
                      </a:r>
                      <a:r>
                        <a:rPr kumimoji="1" lang="ja-JP" altLang="en-US" sz="2000" b="1" dirty="0" smtClean="0">
                          <a:latin typeface="+mn-ea"/>
                          <a:ea typeface="+mn-ea"/>
                        </a:rPr>
                        <a:t>徳島県△△市△△</a:t>
                      </a:r>
                      <a:endParaRPr kumimoji="1" lang="ja-JP" altLang="en-US" sz="2000" b="1" dirty="0">
                        <a:latin typeface="+mn-ea"/>
                        <a:ea typeface="+mn-ea"/>
                      </a:endParaRPr>
                    </a:p>
                  </a:txBody>
                  <a:tcPr/>
                </a:tc>
                <a:extLst>
                  <a:ext uri="{0D108BD9-81ED-4DB2-BD59-A6C34878D82A}">
                    <a16:rowId xmlns:a16="http://schemas.microsoft.com/office/drawing/2014/main" xmlns="" val="1849238521"/>
                  </a:ext>
                </a:extLst>
              </a:tr>
            </a:tbl>
          </a:graphicData>
        </a:graphic>
      </p:graphicFrame>
      <p:sp>
        <p:nvSpPr>
          <p:cNvPr id="7" name="四角形: 角を丸くする 6">
            <a:extLst>
              <a:ext uri="{FF2B5EF4-FFF2-40B4-BE49-F238E27FC236}">
                <a16:creationId xmlns:a16="http://schemas.microsoft.com/office/drawing/2014/main" xmlns="" id="{AD674F56-DAA8-4B46-94D4-2B609C287292}"/>
              </a:ext>
            </a:extLst>
          </p:cNvPr>
          <p:cNvSpPr/>
          <p:nvPr/>
        </p:nvSpPr>
        <p:spPr>
          <a:xfrm>
            <a:off x="263350" y="118999"/>
            <a:ext cx="2690651" cy="95303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9" name="正方形/長方形 8">
            <a:extLst>
              <a:ext uri="{FF2B5EF4-FFF2-40B4-BE49-F238E27FC236}">
                <a16:creationId xmlns:a16="http://schemas.microsoft.com/office/drawing/2014/main" xmlns="" id="{124E4231-1DFC-405E-82B1-4EAB7723D59D}"/>
              </a:ext>
            </a:extLst>
          </p:cNvPr>
          <p:cNvSpPr/>
          <p:nvPr/>
        </p:nvSpPr>
        <p:spPr>
          <a:xfrm>
            <a:off x="394419" y="187322"/>
            <a:ext cx="2262158" cy="923330"/>
          </a:xfrm>
          <a:prstGeom prst="rect">
            <a:avLst/>
          </a:prstGeom>
          <a:noFill/>
        </p:spPr>
        <p:txBody>
          <a:bodyPr wrap="none" lIns="91440" tIns="45720" rIns="91440" bIns="45720">
            <a:spAutoFit/>
          </a:bodyPr>
          <a:lstStyle/>
          <a:p>
            <a:pPr algn="ctr"/>
            <a:r>
              <a:rPr lang="ja-JP" altLang="en-US" sz="5400" b="1" dirty="0">
                <a:ln w="12700">
                  <a:solidFill>
                    <a:srgbClr val="002060"/>
                  </a:solidFill>
                  <a:prstDash val="solid"/>
                </a:ln>
                <a:solidFill>
                  <a:schemeClr val="accent1">
                    <a:lumMod val="75000"/>
                  </a:schemeClr>
                </a:solidFill>
              </a:rPr>
              <a:t>無添加</a:t>
            </a:r>
          </a:p>
        </p:txBody>
      </p:sp>
      <p:sp>
        <p:nvSpPr>
          <p:cNvPr id="10" name="テキスト ボックス 9">
            <a:extLst>
              <a:ext uri="{FF2B5EF4-FFF2-40B4-BE49-F238E27FC236}">
                <a16:creationId xmlns:a16="http://schemas.microsoft.com/office/drawing/2014/main" xmlns="" id="{A35216EA-FFC3-4C5A-B6A8-72F0768DDF4D}"/>
              </a:ext>
            </a:extLst>
          </p:cNvPr>
          <p:cNvSpPr txBox="1"/>
          <p:nvPr/>
        </p:nvSpPr>
        <p:spPr>
          <a:xfrm>
            <a:off x="5912557" y="471986"/>
            <a:ext cx="2932154" cy="646331"/>
          </a:xfrm>
          <a:prstGeom prst="rect">
            <a:avLst/>
          </a:prstGeom>
          <a:noFill/>
        </p:spPr>
        <p:txBody>
          <a:bodyPr wrap="square" rtlCol="0">
            <a:spAutoFit/>
          </a:bodyPr>
          <a:lstStyle/>
          <a:p>
            <a:r>
              <a:rPr lang="ja-JP" altLang="en-US" sz="3600" b="1" dirty="0"/>
              <a:t>価格：４２０円</a:t>
            </a:r>
          </a:p>
        </p:txBody>
      </p:sp>
      <p:sp>
        <p:nvSpPr>
          <p:cNvPr id="11" name="四角形: 1 つの角を切り取り 1 つの角を丸める 10">
            <a:extLst>
              <a:ext uri="{FF2B5EF4-FFF2-40B4-BE49-F238E27FC236}">
                <a16:creationId xmlns:a16="http://schemas.microsoft.com/office/drawing/2014/main" xmlns="" id="{88130028-2EE9-45A2-9702-1BECC3C0AEB6}"/>
              </a:ext>
            </a:extLst>
          </p:cNvPr>
          <p:cNvSpPr/>
          <p:nvPr/>
        </p:nvSpPr>
        <p:spPr>
          <a:xfrm>
            <a:off x="5731775" y="341854"/>
            <a:ext cx="3293718" cy="830622"/>
          </a:xfrm>
          <a:prstGeom prst="snip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星: 5 pt 12">
            <a:extLst>
              <a:ext uri="{FF2B5EF4-FFF2-40B4-BE49-F238E27FC236}">
                <a16:creationId xmlns:a16="http://schemas.microsoft.com/office/drawing/2014/main" xmlns="" id="{7DBB1115-6218-4967-B806-281EF4EB5E78}"/>
              </a:ext>
            </a:extLst>
          </p:cNvPr>
          <p:cNvSpPr/>
          <p:nvPr/>
        </p:nvSpPr>
        <p:spPr>
          <a:xfrm>
            <a:off x="3717679" y="48729"/>
            <a:ext cx="1896114" cy="1786454"/>
          </a:xfrm>
          <a:prstGeom prst="star5">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タイトル 1">
            <a:extLst>
              <a:ext uri="{FF2B5EF4-FFF2-40B4-BE49-F238E27FC236}">
                <a16:creationId xmlns:a16="http://schemas.microsoft.com/office/drawing/2014/main" xmlns="" id="{0DCB45FD-5EAB-40AD-B9A3-86486AC7F2F5}"/>
              </a:ext>
            </a:extLst>
          </p:cNvPr>
          <p:cNvSpPr>
            <a:spLocks noGrp="1"/>
          </p:cNvSpPr>
          <p:nvPr>
            <p:ph type="title"/>
          </p:nvPr>
        </p:nvSpPr>
        <p:spPr>
          <a:xfrm>
            <a:off x="4267632" y="732071"/>
            <a:ext cx="754105" cy="811975"/>
          </a:xfrm>
        </p:spPr>
        <p:txBody>
          <a:bodyPr>
            <a:noAutofit/>
          </a:bodyPr>
          <a:lstStyle/>
          <a:p>
            <a:r>
              <a:rPr lang="en-US" altLang="ja-JP" sz="8000" b="1" dirty="0"/>
              <a:t>D</a:t>
            </a:r>
            <a:endParaRPr lang="ja-JP" altLang="en-US" sz="8000" b="1" dirty="0"/>
          </a:p>
        </p:txBody>
      </p:sp>
      <p:sp>
        <p:nvSpPr>
          <p:cNvPr id="3" name="正方形/長方形 2"/>
          <p:cNvSpPr/>
          <p:nvPr/>
        </p:nvSpPr>
        <p:spPr>
          <a:xfrm>
            <a:off x="131380" y="3150359"/>
            <a:ext cx="740980" cy="1106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p:cNvSpPr/>
          <p:nvPr/>
        </p:nvSpPr>
        <p:spPr>
          <a:xfrm rot="3713861">
            <a:off x="-1113435" y="1170430"/>
            <a:ext cx="565955" cy="1287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rot="3713861">
            <a:off x="646702" y="1581527"/>
            <a:ext cx="216088" cy="1239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正方形/長方形 17"/>
          <p:cNvSpPr/>
          <p:nvPr/>
        </p:nvSpPr>
        <p:spPr>
          <a:xfrm rot="3713861">
            <a:off x="558045" y="1564111"/>
            <a:ext cx="216088" cy="1239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正方形/長方形 18"/>
          <p:cNvSpPr/>
          <p:nvPr/>
        </p:nvSpPr>
        <p:spPr>
          <a:xfrm>
            <a:off x="-1957440" y="2539667"/>
            <a:ext cx="750943" cy="787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0" name="Picture 4" descr="容器 マーク に対する画像結果"/>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4084" y="4802524"/>
            <a:ext cx="1637512" cy="1328756"/>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8255" y="4961127"/>
            <a:ext cx="1053688" cy="1053688"/>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146" y="2068579"/>
            <a:ext cx="2511521" cy="2511521"/>
          </a:xfrm>
          <a:prstGeom prst="rect">
            <a:avLst/>
          </a:prstGeom>
        </p:spPr>
      </p:pic>
    </p:spTree>
    <p:extLst>
      <p:ext uri="{BB962C8B-B14F-4D97-AF65-F5344CB8AC3E}">
        <p14:creationId xmlns:p14="http://schemas.microsoft.com/office/powerpoint/2010/main" val="241377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2800" y="0"/>
            <a:ext cx="5728280" cy="1325563"/>
          </a:xfrm>
        </p:spPr>
        <p:txBody>
          <a:bodyPr>
            <a:normAutofit/>
          </a:bodyPr>
          <a:lstStyle/>
          <a:p>
            <a:r>
              <a:rPr lang="ja-JP" altLang="en-US" sz="4000" dirty="0">
                <a:latin typeface="+mn-ea"/>
                <a:ea typeface="+mn-ea"/>
              </a:rPr>
              <a:t>選んだみそを紹介しよう</a:t>
            </a:r>
          </a:p>
        </p:txBody>
      </p:sp>
      <p:graphicFrame>
        <p:nvGraphicFramePr>
          <p:cNvPr id="4" name="コンテンツ プレースホルダー 3">
            <a:extLst>
              <a:ext uri="{FF2B5EF4-FFF2-40B4-BE49-F238E27FC236}">
                <a16:creationId xmlns:a16="http://schemas.microsoft.com/office/drawing/2014/main" xmlns="" id="{C279F77C-9F7E-46A9-BEBE-DDEB79C3FF32}"/>
              </a:ext>
            </a:extLst>
          </p:cNvPr>
          <p:cNvGraphicFramePr>
            <a:graphicFrameLocks noGrp="1"/>
          </p:cNvGraphicFramePr>
          <p:nvPr>
            <p:ph idx="1"/>
            <p:extLst>
              <p:ext uri="{D42A27DB-BD31-4B8C-83A1-F6EECF244321}">
                <p14:modId xmlns:p14="http://schemas.microsoft.com/office/powerpoint/2010/main" val="246159620"/>
              </p:ext>
            </p:extLst>
          </p:nvPr>
        </p:nvGraphicFramePr>
        <p:xfrm>
          <a:off x="1409765" y="1325563"/>
          <a:ext cx="9342120" cy="527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a:extLst>
              <a:ext uri="{FF2B5EF4-FFF2-40B4-BE49-F238E27FC236}">
                <a16:creationId xmlns:a16="http://schemas.microsoft.com/office/drawing/2014/main" xmlns="" id="{07E2D4EA-F79B-499F-B447-054FEB3F6BDE}"/>
              </a:ext>
            </a:extLst>
          </p:cNvPr>
          <p:cNvSpPr txBox="1"/>
          <p:nvPr/>
        </p:nvSpPr>
        <p:spPr>
          <a:xfrm>
            <a:off x="434712" y="2033434"/>
            <a:ext cx="3932336" cy="523220"/>
          </a:xfrm>
          <a:prstGeom prst="rect">
            <a:avLst/>
          </a:prstGeom>
          <a:noFill/>
        </p:spPr>
        <p:txBody>
          <a:bodyPr wrap="square" rtlCol="0">
            <a:spAutoFit/>
          </a:bodyPr>
          <a:lstStyle/>
          <a:p>
            <a:r>
              <a:rPr lang="ja-JP" altLang="en-US" sz="2800" b="1" dirty="0"/>
              <a:t>みそを選んだ理由は？</a:t>
            </a:r>
          </a:p>
        </p:txBody>
      </p:sp>
      <p:sp>
        <p:nvSpPr>
          <p:cNvPr id="9" name="雲 8">
            <a:extLst>
              <a:ext uri="{FF2B5EF4-FFF2-40B4-BE49-F238E27FC236}">
                <a16:creationId xmlns:a16="http://schemas.microsoft.com/office/drawing/2014/main" xmlns="" id="{9E582DF1-950F-4577-8144-234C6386BEFB}"/>
              </a:ext>
            </a:extLst>
          </p:cNvPr>
          <p:cNvSpPr/>
          <p:nvPr/>
        </p:nvSpPr>
        <p:spPr>
          <a:xfrm>
            <a:off x="0" y="1065684"/>
            <a:ext cx="4165600" cy="2829660"/>
          </a:xfrm>
          <a:prstGeom prst="cloud">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13553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0564" y="339979"/>
            <a:ext cx="7406821" cy="701589"/>
          </a:xfrm>
        </p:spPr>
        <p:txBody>
          <a:bodyPr>
            <a:noAutofit/>
          </a:bodyPr>
          <a:lstStyle/>
          <a:p>
            <a:r>
              <a:rPr lang="ja-JP" altLang="en-US" sz="4000" b="1" dirty="0">
                <a:latin typeface="+mn-ea"/>
                <a:ea typeface="+mn-ea"/>
              </a:rPr>
              <a:t>３年生の</a:t>
            </a:r>
            <a:r>
              <a:rPr lang="ja-JP" altLang="en-US" sz="4000" b="1" dirty="0" smtClean="0">
                <a:latin typeface="+mn-ea"/>
                <a:ea typeface="+mn-ea"/>
              </a:rPr>
              <a:t>社会科学習</a:t>
            </a:r>
            <a:r>
              <a:rPr lang="ja-JP" altLang="en-US" sz="4000" b="1" dirty="0">
                <a:latin typeface="+mn-ea"/>
                <a:ea typeface="+mn-ea"/>
              </a:rPr>
              <a:t>を思い出そう</a:t>
            </a:r>
          </a:p>
        </p:txBody>
      </p:sp>
      <p:sp>
        <p:nvSpPr>
          <p:cNvPr id="6" name="コンテンツ プレースホルダー 2">
            <a:extLst>
              <a:ext uri="{FF2B5EF4-FFF2-40B4-BE49-F238E27FC236}">
                <a16:creationId xmlns:a16="http://schemas.microsoft.com/office/drawing/2014/main" xmlns="" id="{418BC3E2-7D2B-4CC1-810F-1020E9F71EC8}"/>
              </a:ext>
            </a:extLst>
          </p:cNvPr>
          <p:cNvSpPr>
            <a:spLocks noGrp="1"/>
          </p:cNvSpPr>
          <p:nvPr>
            <p:ph idx="1"/>
          </p:nvPr>
        </p:nvSpPr>
        <p:spPr>
          <a:xfrm>
            <a:off x="392272" y="1185301"/>
            <a:ext cx="8602571" cy="382136"/>
          </a:xfrm>
        </p:spPr>
        <p:txBody>
          <a:bodyPr>
            <a:noAutofit/>
          </a:bodyPr>
          <a:lstStyle/>
          <a:p>
            <a:pPr marL="0" indent="0">
              <a:buNone/>
            </a:pPr>
            <a:r>
              <a:rPr lang="ja-JP" altLang="en-US" sz="2400" dirty="0">
                <a:latin typeface="+mn-ea"/>
              </a:rPr>
              <a:t>家の方は，どのようなことに気をつけて買い物をしていたかな？</a:t>
            </a:r>
          </a:p>
        </p:txBody>
      </p:sp>
      <p:sp>
        <p:nvSpPr>
          <p:cNvPr id="13" name="吹き出し: 角を丸めた四角形 12">
            <a:extLst>
              <a:ext uri="{FF2B5EF4-FFF2-40B4-BE49-F238E27FC236}">
                <a16:creationId xmlns:a16="http://schemas.microsoft.com/office/drawing/2014/main" xmlns="" id="{088DB7B2-69E4-4A6D-B228-BC69FE34B491}"/>
              </a:ext>
            </a:extLst>
          </p:cNvPr>
          <p:cNvSpPr/>
          <p:nvPr/>
        </p:nvSpPr>
        <p:spPr>
          <a:xfrm>
            <a:off x="757223" y="1872544"/>
            <a:ext cx="3726873" cy="1409546"/>
          </a:xfrm>
          <a:prstGeom prst="wedgeRoundRectCallout">
            <a:avLst>
              <a:gd name="adj1" fmla="val -37720"/>
              <a:gd name="adj2" fmla="val 8338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Meiryo UI" panose="020B0604030504040204" pitchFamily="50" charset="-128"/>
                <a:ea typeface="Meiryo UI" panose="020B0604030504040204" pitchFamily="50" charset="-128"/>
              </a:rPr>
              <a:t>賞味期限を確認して，買いすぎないようにしています。</a:t>
            </a:r>
            <a:endParaRPr lang="ja-JP" altLang="en-US" sz="24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xmlns="" id="{76D89FB9-3123-4C89-A33C-579665DA034A}"/>
              </a:ext>
            </a:extLst>
          </p:cNvPr>
          <p:cNvSpPr/>
          <p:nvPr/>
        </p:nvSpPr>
        <p:spPr>
          <a:xfrm>
            <a:off x="936219" y="2211483"/>
            <a:ext cx="550145" cy="355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吹き出し: 角を丸めた四角形 9">
            <a:extLst>
              <a:ext uri="{FF2B5EF4-FFF2-40B4-BE49-F238E27FC236}">
                <a16:creationId xmlns:a16="http://schemas.microsoft.com/office/drawing/2014/main" xmlns="" id="{CC3EC562-030A-4974-96B2-D4A1CE82326E}"/>
              </a:ext>
            </a:extLst>
          </p:cNvPr>
          <p:cNvSpPr/>
          <p:nvPr/>
        </p:nvSpPr>
        <p:spPr>
          <a:xfrm>
            <a:off x="5010314" y="1906960"/>
            <a:ext cx="3693293" cy="1402671"/>
          </a:xfrm>
          <a:prstGeom prst="wedgeRoundRectCallout">
            <a:avLst>
              <a:gd name="adj1" fmla="val 34525"/>
              <a:gd name="adj2" fmla="val 909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400" dirty="0">
                <a:solidFill>
                  <a:schemeClr val="tx1"/>
                </a:solidFill>
                <a:latin typeface="Meiryo UI" panose="020B0604030504040204" pitchFamily="50" charset="-128"/>
                <a:ea typeface="Meiryo UI" panose="020B0604030504040204" pitchFamily="50" charset="-128"/>
              </a:rPr>
              <a:t>ちらしを</a:t>
            </a:r>
            <a:r>
              <a:rPr lang="ja-JP" altLang="en-US" sz="2400" dirty="0" smtClean="0">
                <a:solidFill>
                  <a:schemeClr val="tx1"/>
                </a:solidFill>
                <a:latin typeface="Meiryo UI" panose="020B0604030504040204" pitchFamily="50" charset="-128"/>
                <a:ea typeface="Meiryo UI" panose="020B0604030504040204" pitchFamily="50" charset="-128"/>
              </a:rPr>
              <a:t>見</a:t>
            </a:r>
            <a:r>
              <a:rPr lang="ja-JP" altLang="en-US" sz="2400" dirty="0">
                <a:solidFill>
                  <a:schemeClr val="tx1"/>
                </a:solidFill>
                <a:latin typeface="Meiryo UI" panose="020B0604030504040204" pitchFamily="50" charset="-128"/>
                <a:ea typeface="Meiryo UI" panose="020B0604030504040204" pitchFamily="50" charset="-128"/>
              </a:rPr>
              <a:t>比</a:t>
            </a:r>
            <a:r>
              <a:rPr lang="ja-JP" altLang="en-US" sz="2400" dirty="0" smtClean="0">
                <a:solidFill>
                  <a:schemeClr val="tx1"/>
                </a:solidFill>
                <a:latin typeface="Meiryo UI" panose="020B0604030504040204" pitchFamily="50" charset="-128"/>
                <a:ea typeface="Meiryo UI" panose="020B0604030504040204" pitchFamily="50" charset="-128"/>
              </a:rPr>
              <a:t>べて，品質のよいものを買うようにしていま</a:t>
            </a:r>
            <a:endParaRPr lang="en-US" altLang="ja-JP" sz="2400" dirty="0" smtClean="0">
              <a:solidFill>
                <a:schemeClr val="tx1"/>
              </a:solidFill>
              <a:latin typeface="Meiryo UI" panose="020B0604030504040204" pitchFamily="50" charset="-128"/>
              <a:ea typeface="Meiryo UI" panose="020B0604030504040204" pitchFamily="50" charset="-128"/>
            </a:endParaRPr>
          </a:p>
          <a:p>
            <a:r>
              <a:rPr lang="ja-JP" altLang="en-US" sz="2400" dirty="0" smtClean="0">
                <a:solidFill>
                  <a:schemeClr val="tx1"/>
                </a:solidFill>
                <a:latin typeface="Meiryo UI" panose="020B0604030504040204" pitchFamily="50" charset="-128"/>
                <a:ea typeface="Meiryo UI" panose="020B0604030504040204" pitchFamily="50" charset="-128"/>
              </a:rPr>
              <a:t>す。</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xmlns="" id="{1D653235-B0D5-49F2-8848-EE89783A0274}"/>
              </a:ext>
            </a:extLst>
          </p:cNvPr>
          <p:cNvSpPr/>
          <p:nvPr/>
        </p:nvSpPr>
        <p:spPr>
          <a:xfrm>
            <a:off x="5130844" y="2059353"/>
            <a:ext cx="752727" cy="355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3" name="図 2"/>
          <p:cNvPicPr>
            <a:picLocks noChangeAspect="1"/>
          </p:cNvPicPr>
          <p:nvPr/>
        </p:nvPicPr>
        <p:blipFill rotWithShape="1">
          <a:blip r:embed="rId3"/>
          <a:srcRect l="60114" t="33931" r="15568" b="32517"/>
          <a:stretch/>
        </p:blipFill>
        <p:spPr>
          <a:xfrm>
            <a:off x="1580446" y="3921509"/>
            <a:ext cx="2964873" cy="2299854"/>
          </a:xfrm>
          <a:prstGeom prst="rect">
            <a:avLst/>
          </a:prstGeom>
        </p:spPr>
      </p:pic>
      <p:pic>
        <p:nvPicPr>
          <p:cNvPr id="4" name="図 3"/>
          <p:cNvPicPr>
            <a:picLocks noChangeAspect="1"/>
          </p:cNvPicPr>
          <p:nvPr/>
        </p:nvPicPr>
        <p:blipFill rotWithShape="1">
          <a:blip r:embed="rId4"/>
          <a:srcRect l="18750" t="42980" r="57614" b="22006"/>
          <a:stretch/>
        </p:blipFill>
        <p:spPr>
          <a:xfrm>
            <a:off x="4868085" y="3921509"/>
            <a:ext cx="2699740" cy="2248453"/>
          </a:xfrm>
          <a:prstGeom prst="rect">
            <a:avLst/>
          </a:prstGeom>
        </p:spPr>
      </p:pic>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l="50000"/>
          <a:stretch/>
        </p:blipFill>
        <p:spPr>
          <a:xfrm>
            <a:off x="114764" y="4080075"/>
            <a:ext cx="1371600" cy="2057400"/>
          </a:xfrm>
          <a:prstGeom prst="rect">
            <a:avLst/>
          </a:prstGeom>
        </p:spPr>
      </p:pic>
      <p:pic>
        <p:nvPicPr>
          <p:cNvPr id="15" name="図 14"/>
          <p:cNvPicPr>
            <a:picLocks noChangeAspect="1"/>
          </p:cNvPicPr>
          <p:nvPr/>
        </p:nvPicPr>
        <p:blipFill rotWithShape="1">
          <a:blip r:embed="rId5">
            <a:extLst>
              <a:ext uri="{28A0092B-C50C-407E-A947-70E740481C1C}">
                <a14:useLocalDpi xmlns:a14="http://schemas.microsoft.com/office/drawing/2010/main" val="0"/>
              </a:ext>
            </a:extLst>
          </a:blip>
          <a:srcRect r="47980"/>
          <a:stretch/>
        </p:blipFill>
        <p:spPr>
          <a:xfrm>
            <a:off x="7567825" y="4298687"/>
            <a:ext cx="1427018" cy="2057400"/>
          </a:xfrm>
          <a:prstGeom prst="rect">
            <a:avLst/>
          </a:prstGeom>
        </p:spPr>
      </p:pic>
    </p:spTree>
    <p:extLst>
      <p:ext uri="{BB962C8B-B14F-4D97-AF65-F5344CB8AC3E}">
        <p14:creationId xmlns:p14="http://schemas.microsoft.com/office/powerpoint/2010/main" val="39184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吹き出し: 角を丸めた四角形 12">
            <a:extLst>
              <a:ext uri="{FF2B5EF4-FFF2-40B4-BE49-F238E27FC236}">
                <a16:creationId xmlns:a16="http://schemas.microsoft.com/office/drawing/2014/main" xmlns="" id="{088DB7B2-69E4-4A6D-B228-BC69FE34B491}"/>
              </a:ext>
            </a:extLst>
          </p:cNvPr>
          <p:cNvSpPr/>
          <p:nvPr/>
        </p:nvSpPr>
        <p:spPr>
          <a:xfrm>
            <a:off x="277813" y="1950988"/>
            <a:ext cx="4155039" cy="1402671"/>
          </a:xfrm>
          <a:prstGeom prst="wedgeRoundRectCallout">
            <a:avLst>
              <a:gd name="adj1" fmla="val -27434"/>
              <a:gd name="adj2" fmla="val 710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Meiryo UI" panose="020B0604030504040204" pitchFamily="50" charset="-128"/>
                <a:ea typeface="Meiryo UI" panose="020B0604030504040204" pitchFamily="50" charset="-128"/>
              </a:rPr>
              <a:t>産地や鮮度をたしかめて，地元のものを買うようにしています。</a:t>
            </a:r>
            <a:endParaRPr lang="ja-JP" altLang="en-US" sz="24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xmlns="" id="{76D89FB9-3123-4C89-A33C-579665DA034A}"/>
              </a:ext>
            </a:extLst>
          </p:cNvPr>
          <p:cNvSpPr/>
          <p:nvPr/>
        </p:nvSpPr>
        <p:spPr>
          <a:xfrm>
            <a:off x="338195" y="2285117"/>
            <a:ext cx="709806" cy="30769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吹き出し: 角を丸めた四角形 9">
            <a:extLst>
              <a:ext uri="{FF2B5EF4-FFF2-40B4-BE49-F238E27FC236}">
                <a16:creationId xmlns:a16="http://schemas.microsoft.com/office/drawing/2014/main" xmlns="" id="{CC3EC562-030A-4974-96B2-D4A1CE82326E}"/>
              </a:ext>
            </a:extLst>
          </p:cNvPr>
          <p:cNvSpPr/>
          <p:nvPr/>
        </p:nvSpPr>
        <p:spPr>
          <a:xfrm>
            <a:off x="4631506" y="1950987"/>
            <a:ext cx="3997124" cy="1402671"/>
          </a:xfrm>
          <a:prstGeom prst="wedgeRoundRectCallout">
            <a:avLst>
              <a:gd name="adj1" fmla="val 34525"/>
              <a:gd name="adj2" fmla="val 909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Meiryo UI" panose="020B0604030504040204" pitchFamily="50" charset="-128"/>
                <a:ea typeface="Meiryo UI" panose="020B0604030504040204" pitchFamily="50" charset="-128"/>
              </a:rPr>
              <a:t>商品に付いているマークを確認して選ぶようにしています。</a:t>
            </a:r>
            <a:endParaRPr lang="en-US" altLang="ja-JP" sz="2400" dirty="0" smtClean="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xmlns="" id="{1D653235-B0D5-49F2-8848-EE89783A0274}"/>
              </a:ext>
            </a:extLst>
          </p:cNvPr>
          <p:cNvSpPr/>
          <p:nvPr/>
        </p:nvSpPr>
        <p:spPr>
          <a:xfrm>
            <a:off x="6908373" y="2285117"/>
            <a:ext cx="685123" cy="31893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ja-JP" altLang="en-US" dirty="0"/>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r="49135"/>
          <a:stretch/>
        </p:blipFill>
        <p:spPr>
          <a:xfrm>
            <a:off x="-46096" y="3970486"/>
            <a:ext cx="1651927" cy="2434978"/>
          </a:xfrm>
          <a:prstGeom prst="rect">
            <a:avLst/>
          </a:prstGeom>
        </p:spPr>
      </p:pic>
      <p:pic>
        <p:nvPicPr>
          <p:cNvPr id="5" name="図 4"/>
          <p:cNvPicPr>
            <a:picLocks noChangeAspect="1"/>
          </p:cNvPicPr>
          <p:nvPr/>
        </p:nvPicPr>
        <p:blipFill rotWithShape="1">
          <a:blip r:embed="rId4"/>
          <a:srcRect l="60114" t="36559" r="15909" b="29081"/>
          <a:stretch/>
        </p:blipFill>
        <p:spPr>
          <a:xfrm>
            <a:off x="1716649" y="4303985"/>
            <a:ext cx="2453074" cy="1976409"/>
          </a:xfrm>
          <a:prstGeom prst="rect">
            <a:avLst/>
          </a:prstGeom>
        </p:spPr>
      </p:pic>
      <p:pic>
        <p:nvPicPr>
          <p:cNvPr id="17" name="図 16"/>
          <p:cNvPicPr>
            <a:picLocks noChangeAspect="1"/>
          </p:cNvPicPr>
          <p:nvPr/>
        </p:nvPicPr>
        <p:blipFill rotWithShape="1">
          <a:blip r:embed="rId5" cstate="print">
            <a:extLst>
              <a:ext uri="{28A0092B-C50C-407E-A947-70E740481C1C}">
                <a14:useLocalDpi xmlns:a14="http://schemas.microsoft.com/office/drawing/2010/main" val="0"/>
              </a:ext>
            </a:extLst>
          </a:blip>
          <a:srcRect l="51834" r="814"/>
          <a:stretch/>
        </p:blipFill>
        <p:spPr>
          <a:xfrm>
            <a:off x="7456405" y="4034603"/>
            <a:ext cx="1537855" cy="2434978"/>
          </a:xfrm>
          <a:prstGeom prst="rect">
            <a:avLst/>
          </a:prstGeom>
        </p:spPr>
      </p:pic>
      <p:sp>
        <p:nvSpPr>
          <p:cNvPr id="15" name="タイトル 1"/>
          <p:cNvSpPr>
            <a:spLocks noGrp="1"/>
          </p:cNvSpPr>
          <p:nvPr>
            <p:ph type="title"/>
          </p:nvPr>
        </p:nvSpPr>
        <p:spPr>
          <a:xfrm>
            <a:off x="775252" y="232390"/>
            <a:ext cx="7501359" cy="860191"/>
          </a:xfrm>
        </p:spPr>
        <p:txBody>
          <a:bodyPr>
            <a:noAutofit/>
          </a:bodyPr>
          <a:lstStyle/>
          <a:p>
            <a:r>
              <a:rPr lang="ja-JP" altLang="en-US" sz="4000" b="1" dirty="0">
                <a:latin typeface="+mn-ea"/>
                <a:ea typeface="+mn-ea"/>
              </a:rPr>
              <a:t>３年生の</a:t>
            </a:r>
            <a:r>
              <a:rPr lang="ja-JP" altLang="en-US" sz="4000" b="1" dirty="0" smtClean="0">
                <a:latin typeface="+mn-ea"/>
                <a:ea typeface="+mn-ea"/>
              </a:rPr>
              <a:t>社会科学習</a:t>
            </a:r>
            <a:r>
              <a:rPr lang="ja-JP" altLang="en-US" sz="4000" b="1" dirty="0">
                <a:latin typeface="+mn-ea"/>
                <a:ea typeface="+mn-ea"/>
              </a:rPr>
              <a:t>を思い出そう</a:t>
            </a:r>
          </a:p>
        </p:txBody>
      </p:sp>
      <p:sp>
        <p:nvSpPr>
          <p:cNvPr id="18" name="コンテンツ プレースホルダー 2">
            <a:extLst>
              <a:ext uri="{FF2B5EF4-FFF2-40B4-BE49-F238E27FC236}">
                <a16:creationId xmlns:a16="http://schemas.microsoft.com/office/drawing/2014/main" xmlns="" id="{418BC3E2-7D2B-4CC1-810F-1020E9F71EC8}"/>
              </a:ext>
            </a:extLst>
          </p:cNvPr>
          <p:cNvSpPr>
            <a:spLocks noGrp="1"/>
          </p:cNvSpPr>
          <p:nvPr>
            <p:ph idx="1"/>
          </p:nvPr>
        </p:nvSpPr>
        <p:spPr>
          <a:xfrm>
            <a:off x="338194" y="1164733"/>
            <a:ext cx="8586624" cy="446778"/>
          </a:xfrm>
        </p:spPr>
        <p:txBody>
          <a:bodyPr>
            <a:noAutofit/>
          </a:bodyPr>
          <a:lstStyle/>
          <a:p>
            <a:pPr marL="0" indent="0" algn="ctr">
              <a:buNone/>
            </a:pPr>
            <a:r>
              <a:rPr lang="ja-JP" altLang="en-US" sz="2400" dirty="0">
                <a:latin typeface="+mn-ea"/>
              </a:rPr>
              <a:t>家の方は，どのようなことに気をつけて買い物をしていたかな？</a:t>
            </a:r>
          </a:p>
        </p:txBody>
      </p:sp>
      <p:pic>
        <p:nvPicPr>
          <p:cNvPr id="14" name="図 13">
            <a:extLst>
              <a:ext uri="{FF2B5EF4-FFF2-40B4-BE49-F238E27FC236}">
                <a16:creationId xmlns:a16="http://schemas.microsoft.com/office/drawing/2014/main" xmlns="" id="{35F2C3A2-7A7A-45C5-ADF5-F0CACD618A23}"/>
              </a:ext>
            </a:extLst>
          </p:cNvPr>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20670" t="68284" r="71449" b="20177"/>
          <a:stretch/>
        </p:blipFill>
        <p:spPr bwMode="auto">
          <a:xfrm>
            <a:off x="6076828" y="4053939"/>
            <a:ext cx="891179" cy="789435"/>
          </a:xfrm>
          <a:prstGeom prst="rect">
            <a:avLst/>
          </a:prstGeom>
          <a:ln>
            <a:noFill/>
          </a:ln>
          <a:extLst>
            <a:ext uri="{53640926-AAD7-44D8-BBD7-CCE9431645EC}">
              <a14:shadowObscured xmlns:a14="http://schemas.microsoft.com/office/drawing/2010/main"/>
            </a:ext>
          </a:extLst>
        </p:spPr>
      </p:pic>
      <p:pic>
        <p:nvPicPr>
          <p:cNvPr id="19" name="コンテンツ プレースホルダー 4" descr="テキスト が含まれている画像&#10;&#10;自動的に生成された説明">
            <a:extLst>
              <a:ext uri="{FF2B5EF4-FFF2-40B4-BE49-F238E27FC236}">
                <a16:creationId xmlns:a16="http://schemas.microsoft.com/office/drawing/2014/main" xmlns="" id="{ED4EC605-AB60-4222-AF8E-26953BB17A6C}"/>
              </a:ext>
            </a:extLst>
          </p:cNvPr>
          <p:cNvPicPr/>
          <p:nvPr/>
        </p:nvPicPr>
        <p:blipFill rotWithShape="1">
          <a:blip r:embed="rId8">
            <a:extLst>
              <a:ext uri="{28A0092B-C50C-407E-A947-70E740481C1C}">
                <a14:useLocalDpi xmlns:a14="http://schemas.microsoft.com/office/drawing/2010/main" val="0"/>
              </a:ext>
            </a:extLst>
          </a:blip>
          <a:srcRect l="11481" t="75282" r="80359" b="16456"/>
          <a:stretch/>
        </p:blipFill>
        <p:spPr bwMode="auto">
          <a:xfrm>
            <a:off x="4937987" y="4960996"/>
            <a:ext cx="956510" cy="741603"/>
          </a:xfrm>
          <a:prstGeom prst="rect">
            <a:avLst/>
          </a:prstGeom>
          <a:ln>
            <a:noFill/>
          </a:ln>
          <a:extLst>
            <a:ext uri="{53640926-AAD7-44D8-BBD7-CCE9431645EC}">
              <a14:shadowObscured xmlns:a14="http://schemas.microsoft.com/office/drawing/2010/main"/>
            </a:ext>
          </a:extLst>
        </p:spPr>
      </p:pic>
      <p:pic>
        <p:nvPicPr>
          <p:cNvPr id="20" name="コンテンツ プレースホルダー 4" descr="テキスト が含まれている画像&#10;&#10;自動的に生成された説明">
            <a:extLst>
              <a:ext uri="{FF2B5EF4-FFF2-40B4-BE49-F238E27FC236}">
                <a16:creationId xmlns:a16="http://schemas.microsoft.com/office/drawing/2014/main" xmlns="" id="{ED4EC605-AB60-4222-AF8E-26953BB17A6C}"/>
              </a:ext>
            </a:extLst>
          </p:cNvPr>
          <p:cNvPicPr/>
          <p:nvPr/>
        </p:nvPicPr>
        <p:blipFill rotWithShape="1">
          <a:blip r:embed="rId8">
            <a:extLst>
              <a:ext uri="{28A0092B-C50C-407E-A947-70E740481C1C}">
                <a14:useLocalDpi xmlns:a14="http://schemas.microsoft.com/office/drawing/2010/main" val="0"/>
              </a:ext>
            </a:extLst>
          </a:blip>
          <a:srcRect l="33909" t="75094" r="57443" b="16550"/>
          <a:stretch/>
        </p:blipFill>
        <p:spPr bwMode="auto">
          <a:xfrm>
            <a:off x="6116133" y="4971947"/>
            <a:ext cx="851874" cy="764633"/>
          </a:xfrm>
          <a:prstGeom prst="rect">
            <a:avLst/>
          </a:prstGeom>
          <a:ln>
            <a:noFill/>
          </a:ln>
          <a:extLst>
            <a:ext uri="{53640926-AAD7-44D8-BBD7-CCE9431645EC}">
              <a14:shadowObscured xmlns:a14="http://schemas.microsoft.com/office/drawing/2010/main"/>
            </a:ext>
          </a:extLst>
        </p:spPr>
      </p:pic>
      <p:pic>
        <p:nvPicPr>
          <p:cNvPr id="21" name="図 20" descr="C:\Users\9052160\Pictures\エコマーク (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4975622" y="4114309"/>
            <a:ext cx="918875" cy="769144"/>
          </a:xfrm>
          <a:prstGeom prst="rect">
            <a:avLst/>
          </a:prstGeom>
          <a:noFill/>
          <a:ln>
            <a:noFill/>
          </a:ln>
        </p:spPr>
      </p:pic>
      <p:sp>
        <p:nvSpPr>
          <p:cNvPr id="22" name="正方形/長方形 21">
            <a:extLst>
              <a:ext uri="{FF2B5EF4-FFF2-40B4-BE49-F238E27FC236}">
                <a16:creationId xmlns:a16="http://schemas.microsoft.com/office/drawing/2014/main" xmlns="" id="{76D89FB9-3123-4C89-A33C-579665DA034A}"/>
              </a:ext>
            </a:extLst>
          </p:cNvPr>
          <p:cNvSpPr/>
          <p:nvPr/>
        </p:nvSpPr>
        <p:spPr>
          <a:xfrm>
            <a:off x="1317819" y="2285118"/>
            <a:ext cx="610371" cy="3076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Tree>
    <p:extLst>
      <p:ext uri="{BB962C8B-B14F-4D97-AF65-F5344CB8AC3E}">
        <p14:creationId xmlns:p14="http://schemas.microsoft.com/office/powerpoint/2010/main" val="233848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1231869787"/>
              </p:ext>
            </p:extLst>
          </p:nvPr>
        </p:nvGraphicFramePr>
        <p:xfrm>
          <a:off x="292608" y="1719072"/>
          <a:ext cx="8631935" cy="4864336"/>
        </p:xfrm>
        <a:graphic>
          <a:graphicData uri="http://schemas.openxmlformats.org/drawingml/2006/table">
            <a:tbl>
              <a:tblPr firstRow="1" bandRow="1">
                <a:tableStyleId>{5940675A-B579-460E-94D1-54222C63F5DA}</a:tableStyleId>
              </a:tblPr>
              <a:tblGrid>
                <a:gridCol w="2131006">
                  <a:extLst>
                    <a:ext uri="{9D8B030D-6E8A-4147-A177-3AD203B41FA5}">
                      <a16:colId xmlns:a16="http://schemas.microsoft.com/office/drawing/2014/main" xmlns="" val="20000"/>
                    </a:ext>
                  </a:extLst>
                </a:gridCol>
                <a:gridCol w="2367842">
                  <a:extLst>
                    <a:ext uri="{9D8B030D-6E8A-4147-A177-3AD203B41FA5}">
                      <a16:colId xmlns:a16="http://schemas.microsoft.com/office/drawing/2014/main" xmlns="" val="20001"/>
                    </a:ext>
                  </a:extLst>
                </a:gridCol>
                <a:gridCol w="2121408">
                  <a:extLst>
                    <a:ext uri="{9D8B030D-6E8A-4147-A177-3AD203B41FA5}">
                      <a16:colId xmlns:a16="http://schemas.microsoft.com/office/drawing/2014/main" xmlns="" val="20002"/>
                    </a:ext>
                  </a:extLst>
                </a:gridCol>
                <a:gridCol w="2011679">
                  <a:extLst>
                    <a:ext uri="{9D8B030D-6E8A-4147-A177-3AD203B41FA5}">
                      <a16:colId xmlns:a16="http://schemas.microsoft.com/office/drawing/2014/main" xmlns="" val="20003"/>
                    </a:ext>
                  </a:extLst>
                </a:gridCol>
              </a:tblGrid>
              <a:tr h="1727621">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xmlns="" val="10000"/>
                  </a:ext>
                </a:extLst>
              </a:tr>
              <a:tr h="850715">
                <a:tc>
                  <a:txBody>
                    <a:bodyPr/>
                    <a:lstStyle/>
                    <a:p>
                      <a:pPr algn="ctr"/>
                      <a:r>
                        <a:rPr kumimoji="1" lang="ja-JP" altLang="en-US" sz="2400" dirty="0" smtClean="0">
                          <a:latin typeface="+mn-ea"/>
                          <a:ea typeface="+mn-ea"/>
                        </a:rPr>
                        <a:t>エコマーク</a:t>
                      </a:r>
                      <a:endParaRPr kumimoji="1" lang="ja-JP" altLang="en-US" sz="2400" dirty="0">
                        <a:latin typeface="+mn-ea"/>
                        <a:ea typeface="+mn-ea"/>
                      </a:endParaRPr>
                    </a:p>
                  </a:txBody>
                  <a:tcPr anchor="ctr"/>
                </a:tc>
                <a:tc>
                  <a:txBody>
                    <a:bodyPr/>
                    <a:lstStyle/>
                    <a:p>
                      <a:pPr algn="ctr"/>
                      <a:r>
                        <a:rPr kumimoji="1" lang="ja-JP" altLang="en-US" sz="2400" dirty="0" smtClean="0">
                          <a:latin typeface="+mn-ea"/>
                          <a:ea typeface="+mn-ea"/>
                        </a:rPr>
                        <a:t>グリーンマーク</a:t>
                      </a:r>
                      <a:endParaRPr kumimoji="1" lang="ja-JP" altLang="en-US" sz="2400" dirty="0">
                        <a:latin typeface="+mn-ea"/>
                        <a:ea typeface="+mn-ea"/>
                      </a:endParaRPr>
                    </a:p>
                  </a:txBody>
                  <a:tcPr anchor="ctr"/>
                </a:tc>
                <a:tc>
                  <a:txBody>
                    <a:bodyPr/>
                    <a:lstStyle/>
                    <a:p>
                      <a:pPr algn="ctr"/>
                      <a:r>
                        <a:rPr kumimoji="1" lang="ja-JP" altLang="en-US" sz="2400" dirty="0" smtClean="0">
                          <a:latin typeface="+mn-ea"/>
                          <a:ea typeface="+mn-ea"/>
                        </a:rPr>
                        <a:t>プラマーク</a:t>
                      </a:r>
                      <a:endParaRPr kumimoji="1" lang="ja-JP" altLang="en-US" sz="2400" dirty="0">
                        <a:latin typeface="+mn-ea"/>
                        <a:ea typeface="+mn-ea"/>
                      </a:endParaRPr>
                    </a:p>
                  </a:txBody>
                  <a:tcPr anchor="ctr"/>
                </a:tc>
                <a:tc>
                  <a:txBody>
                    <a:bodyPr/>
                    <a:lstStyle/>
                    <a:p>
                      <a:pPr algn="ctr"/>
                      <a:r>
                        <a:rPr kumimoji="1" lang="ja-JP" altLang="en-US" sz="2400" dirty="0" smtClean="0">
                          <a:latin typeface="+mn-ea"/>
                          <a:ea typeface="+mn-ea"/>
                        </a:rPr>
                        <a:t>紙マーク</a:t>
                      </a:r>
                      <a:endParaRPr kumimoji="1" lang="ja-JP" altLang="en-US" sz="2400" dirty="0">
                        <a:latin typeface="+mn-ea"/>
                        <a:ea typeface="+mn-ea"/>
                      </a:endParaRPr>
                    </a:p>
                  </a:txBody>
                  <a:tcPr anchor="ctr"/>
                </a:tc>
                <a:extLst>
                  <a:ext uri="{0D108BD9-81ED-4DB2-BD59-A6C34878D82A}">
                    <a16:rowId xmlns:a16="http://schemas.microsoft.com/office/drawing/2014/main" xmlns="" val="10001"/>
                  </a:ext>
                </a:extLst>
              </a:tr>
              <a:tr h="19205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smtClean="0">
                          <a:solidFill>
                            <a:schemeClr val="tx1"/>
                          </a:solidFill>
                          <a:effectLst/>
                          <a:latin typeface="+mn-ea"/>
                          <a:ea typeface="+mn-ea"/>
                          <a:cs typeface="+mn-cs"/>
                        </a:rPr>
                        <a:t> 環境保全に役</a:t>
                      </a:r>
                      <a:endParaRPr kumimoji="1" lang="en-US" altLang="ja-JP" sz="2400" kern="1200" dirty="0" smtClean="0">
                        <a:solidFill>
                          <a:schemeClr val="tx1"/>
                        </a:solidFill>
                        <a:effectLst/>
                        <a:latin typeface="+mn-ea"/>
                        <a:ea typeface="+mn-ea"/>
                        <a:cs typeface="+mn-cs"/>
                      </a:endParaRPr>
                    </a:p>
                    <a:p>
                      <a:pPr marL="0" marR="0" indent="0" algn="dist" defTabSz="941388" rtl="0" eaLnBrk="1" fontAlgn="auto" latinLnBrk="0" hangingPunct="1">
                        <a:lnSpc>
                          <a:spcPct val="100000"/>
                        </a:lnSpc>
                        <a:spcBef>
                          <a:spcPts val="0"/>
                        </a:spcBef>
                        <a:spcAft>
                          <a:spcPts val="0"/>
                        </a:spcAft>
                        <a:buClrTx/>
                        <a:buSzTx/>
                        <a:buFontTx/>
                        <a:buNone/>
                        <a:tabLst/>
                        <a:defRPr/>
                      </a:pPr>
                      <a:r>
                        <a:rPr kumimoji="1" lang="ja-JP" altLang="en-US" sz="2400" kern="1200" dirty="0" smtClean="0">
                          <a:solidFill>
                            <a:schemeClr val="tx1"/>
                          </a:solidFill>
                          <a:effectLst/>
                          <a:latin typeface="+mn-ea"/>
                          <a:ea typeface="+mn-ea"/>
                          <a:cs typeface="+mn-cs"/>
                        </a:rPr>
                        <a:t> </a:t>
                      </a:r>
                      <a:r>
                        <a:rPr kumimoji="1" lang="ja-JP" altLang="ja-JP" sz="2400" kern="1200" dirty="0" smtClean="0">
                          <a:solidFill>
                            <a:schemeClr val="tx1"/>
                          </a:solidFill>
                          <a:effectLst/>
                          <a:latin typeface="+mn-ea"/>
                          <a:ea typeface="+mn-ea"/>
                          <a:cs typeface="+mn-cs"/>
                        </a:rPr>
                        <a:t>立つと認めら</a:t>
                      </a:r>
                      <a:r>
                        <a:rPr kumimoji="1" lang="en-US" altLang="ja-JP" sz="2400" kern="1200" dirty="0" smtClean="0">
                          <a:solidFill>
                            <a:schemeClr val="tx1"/>
                          </a:solidFill>
                          <a:effectLst/>
                          <a:latin typeface="+mn-ea"/>
                          <a:ea typeface="+mn-ea"/>
                          <a:cs typeface="+mn-cs"/>
                        </a:rPr>
                        <a:t> </a:t>
                      </a:r>
                    </a:p>
                    <a:p>
                      <a:pPr marL="0" marR="0" indent="0" algn="l" defTabSz="941388" rtl="0" eaLnBrk="1" fontAlgn="auto" latinLnBrk="0" hangingPunct="1">
                        <a:lnSpc>
                          <a:spcPct val="100000"/>
                        </a:lnSpc>
                        <a:spcBef>
                          <a:spcPts val="0"/>
                        </a:spcBef>
                        <a:spcAft>
                          <a:spcPts val="0"/>
                        </a:spcAft>
                        <a:buClrTx/>
                        <a:buSzTx/>
                        <a:buFontTx/>
                        <a:buNone/>
                        <a:tabLst/>
                        <a:defRPr/>
                      </a:pPr>
                      <a:r>
                        <a:rPr kumimoji="1" lang="en-US" altLang="ja-JP" sz="2400" kern="1200" dirty="0" smtClean="0">
                          <a:solidFill>
                            <a:schemeClr val="tx1"/>
                          </a:solidFill>
                          <a:effectLst/>
                          <a:latin typeface="+mn-ea"/>
                          <a:ea typeface="+mn-ea"/>
                          <a:cs typeface="+mn-cs"/>
                        </a:rPr>
                        <a:t> </a:t>
                      </a:r>
                      <a:r>
                        <a:rPr kumimoji="1" lang="ja-JP" altLang="ja-JP" sz="2400" kern="1200" dirty="0" err="1" smtClean="0">
                          <a:solidFill>
                            <a:schemeClr val="tx1"/>
                          </a:solidFill>
                          <a:effectLst/>
                          <a:latin typeface="+mn-ea"/>
                          <a:ea typeface="+mn-ea"/>
                          <a:cs typeface="+mn-cs"/>
                        </a:rPr>
                        <a:t>れた</a:t>
                      </a:r>
                      <a:r>
                        <a:rPr kumimoji="1" lang="ja-JP" altLang="ja-JP" sz="2400" kern="1200" dirty="0" smtClean="0">
                          <a:solidFill>
                            <a:schemeClr val="tx1"/>
                          </a:solidFill>
                          <a:effectLst/>
                          <a:latin typeface="+mn-ea"/>
                          <a:ea typeface="+mn-ea"/>
                          <a:cs typeface="+mn-cs"/>
                        </a:rPr>
                        <a:t>商品</a:t>
                      </a:r>
                      <a:r>
                        <a:rPr kumimoji="1" lang="ja-JP" altLang="en-US" sz="2400" kern="1200" dirty="0" smtClean="0">
                          <a:solidFill>
                            <a:schemeClr val="tx1"/>
                          </a:solidFill>
                          <a:effectLst/>
                          <a:latin typeface="+mn-ea"/>
                          <a:ea typeface="+mn-ea"/>
                          <a:cs typeface="+mn-cs"/>
                        </a:rPr>
                        <a:t>つ</a:t>
                      </a:r>
                      <a:r>
                        <a:rPr kumimoji="1" lang="ja-JP" altLang="ja-JP" sz="2400" kern="1200" dirty="0" smtClean="0">
                          <a:solidFill>
                            <a:schemeClr val="tx1"/>
                          </a:solidFill>
                          <a:effectLst/>
                          <a:latin typeface="+mn-ea"/>
                          <a:ea typeface="+mn-ea"/>
                          <a:cs typeface="+mn-cs"/>
                        </a:rPr>
                        <a:t>け</a:t>
                      </a:r>
                      <a:endParaRPr kumimoji="1" lang="en-US" altLang="ja-JP" sz="2400" kern="1200" dirty="0" smtClean="0">
                        <a:solidFill>
                          <a:schemeClr val="tx1"/>
                        </a:solidFill>
                        <a:effectLst/>
                        <a:latin typeface="+mn-ea"/>
                        <a:ea typeface="+mn-ea"/>
                        <a:cs typeface="+mn-cs"/>
                      </a:endParaRPr>
                    </a:p>
                    <a:p>
                      <a:pPr marL="0" marR="0" indent="0" algn="l" defTabSz="941388" rtl="0" eaLnBrk="1" fontAlgn="auto" latinLnBrk="0" hangingPunct="1">
                        <a:lnSpc>
                          <a:spcPct val="100000"/>
                        </a:lnSpc>
                        <a:spcBef>
                          <a:spcPts val="0"/>
                        </a:spcBef>
                        <a:spcAft>
                          <a:spcPts val="0"/>
                        </a:spcAft>
                        <a:buClrTx/>
                        <a:buSzTx/>
                        <a:buFontTx/>
                        <a:buNone/>
                        <a:tabLst/>
                        <a:defRPr/>
                      </a:pPr>
                      <a:r>
                        <a:rPr kumimoji="1" lang="ja-JP" altLang="en-US" sz="2400" kern="1200" baseline="0" dirty="0" smtClean="0">
                          <a:solidFill>
                            <a:schemeClr val="tx1"/>
                          </a:solidFill>
                          <a:effectLst/>
                          <a:latin typeface="+mn-ea"/>
                          <a:ea typeface="+mn-ea"/>
                          <a:cs typeface="+mn-cs"/>
                        </a:rPr>
                        <a:t> </a:t>
                      </a:r>
                      <a:r>
                        <a:rPr kumimoji="1" lang="ja-JP" altLang="ja-JP" sz="2400" kern="1200" dirty="0" smtClean="0">
                          <a:solidFill>
                            <a:schemeClr val="tx1"/>
                          </a:solidFill>
                          <a:effectLst/>
                          <a:latin typeface="+mn-ea"/>
                          <a:ea typeface="+mn-ea"/>
                          <a:cs typeface="+mn-cs"/>
                        </a:rPr>
                        <a:t>られる</a:t>
                      </a:r>
                      <a:endParaRPr kumimoji="1" lang="ja-JP" altLang="en-US" sz="2400" dirty="0" smtClean="0">
                        <a:latin typeface="+mn-ea"/>
                        <a:ea typeface="+mn-ea"/>
                      </a:endParaRPr>
                    </a:p>
                  </a:txBody>
                  <a:tcPr anchor="ctr"/>
                </a:tc>
                <a:tc>
                  <a:txBody>
                    <a:bodyPr/>
                    <a:lstStyle/>
                    <a:p>
                      <a:pPr algn="just"/>
                      <a:r>
                        <a:rPr kumimoji="1" lang="ja-JP" altLang="ja-JP" sz="2400" kern="1200" dirty="0" smtClean="0">
                          <a:solidFill>
                            <a:schemeClr val="tx1"/>
                          </a:solidFill>
                          <a:effectLst/>
                          <a:latin typeface="+mn-ea"/>
                          <a:ea typeface="+mn-ea"/>
                          <a:cs typeface="+mn-cs"/>
                        </a:rPr>
                        <a:t>古紙を原料に再生利用した製品につけられる</a:t>
                      </a:r>
                      <a:endParaRPr kumimoji="1" lang="ja-JP" altLang="en-US" sz="240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kern="1200" dirty="0" smtClean="0">
                        <a:solidFill>
                          <a:schemeClr val="tx1"/>
                        </a:solidFill>
                        <a:effectLst/>
                        <a:latin typeface="+mn-ea"/>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ja-JP" sz="2400" kern="1200" dirty="0" smtClean="0">
                          <a:solidFill>
                            <a:schemeClr val="tx1"/>
                          </a:solidFill>
                          <a:effectLst/>
                          <a:latin typeface="+mn-ea"/>
                          <a:ea typeface="+mn-ea"/>
                          <a:cs typeface="+mn-cs"/>
                        </a:rPr>
                        <a:t>ペットボトル以外のプラスチック製容器につけられる</a:t>
                      </a:r>
                    </a:p>
                    <a:p>
                      <a:pPr algn="l"/>
                      <a:endParaRPr kumimoji="1" lang="ja-JP" altLang="en-US" sz="2400" dirty="0">
                        <a:latin typeface="+mn-ea"/>
                        <a:ea typeface="+mn-ea"/>
                      </a:endParaRPr>
                    </a:p>
                  </a:txBody>
                  <a:tcPr anchor="ctr"/>
                </a:tc>
                <a:tc>
                  <a:txBody>
                    <a:bodyPr/>
                    <a:lstStyle/>
                    <a:p>
                      <a:pPr marL="92075" indent="-92075" algn="dist"/>
                      <a:r>
                        <a:rPr kumimoji="1" lang="en-US" altLang="ja-JP" sz="2400" kern="1200" dirty="0" smtClean="0">
                          <a:solidFill>
                            <a:schemeClr val="tx1"/>
                          </a:solidFill>
                          <a:effectLst/>
                          <a:latin typeface="+mn-ea"/>
                          <a:ea typeface="+mn-ea"/>
                          <a:cs typeface="+mn-cs"/>
                        </a:rPr>
                        <a:t> </a:t>
                      </a:r>
                      <a:r>
                        <a:rPr kumimoji="1" lang="ja-JP" altLang="ja-JP" sz="2400" kern="1200" dirty="0" smtClean="0">
                          <a:solidFill>
                            <a:schemeClr val="tx1"/>
                          </a:solidFill>
                          <a:effectLst/>
                          <a:latin typeface="+mn-ea"/>
                          <a:ea typeface="+mn-ea"/>
                          <a:cs typeface="+mn-cs"/>
                        </a:rPr>
                        <a:t>紙製の容器</a:t>
                      </a:r>
                      <a:r>
                        <a:rPr kumimoji="1" lang="en-US" altLang="ja-JP" sz="2400" kern="1200" dirty="0" smtClean="0">
                          <a:solidFill>
                            <a:schemeClr val="tx1"/>
                          </a:solidFill>
                          <a:effectLst/>
                          <a:latin typeface="+mn-ea"/>
                          <a:ea typeface="+mn-ea"/>
                          <a:cs typeface="+mn-cs"/>
                        </a:rPr>
                        <a:t>  </a:t>
                      </a:r>
                      <a:r>
                        <a:rPr kumimoji="1" lang="ja-JP" altLang="ja-JP" sz="2400" kern="1200" dirty="0" smtClean="0">
                          <a:solidFill>
                            <a:schemeClr val="tx1"/>
                          </a:solidFill>
                          <a:effectLst/>
                          <a:latin typeface="+mn-ea"/>
                          <a:ea typeface="+mn-ea"/>
                          <a:cs typeface="+mn-cs"/>
                        </a:rPr>
                        <a:t>包装につけら</a:t>
                      </a:r>
                      <a:endParaRPr kumimoji="1" lang="en-US" altLang="ja-JP" sz="2400" kern="1200" dirty="0" smtClean="0">
                        <a:solidFill>
                          <a:schemeClr val="tx1"/>
                        </a:solidFill>
                        <a:effectLst/>
                        <a:latin typeface="+mn-ea"/>
                        <a:ea typeface="+mn-ea"/>
                        <a:cs typeface="+mn-cs"/>
                      </a:endParaRPr>
                    </a:p>
                    <a:p>
                      <a:pPr marL="92075" indent="-92075" algn="l"/>
                      <a:r>
                        <a:rPr kumimoji="1" lang="en-US" altLang="ja-JP" sz="2400" kern="1200" dirty="0" smtClean="0">
                          <a:solidFill>
                            <a:schemeClr val="tx1"/>
                          </a:solidFill>
                          <a:effectLst/>
                          <a:latin typeface="+mn-ea"/>
                          <a:ea typeface="+mn-ea"/>
                          <a:cs typeface="+mn-cs"/>
                        </a:rPr>
                        <a:t> </a:t>
                      </a:r>
                      <a:r>
                        <a:rPr kumimoji="1" lang="ja-JP" altLang="ja-JP" sz="2400" kern="1200" dirty="0" smtClean="0">
                          <a:solidFill>
                            <a:schemeClr val="tx1"/>
                          </a:solidFill>
                          <a:effectLst/>
                          <a:latin typeface="+mn-ea"/>
                          <a:ea typeface="+mn-ea"/>
                          <a:cs typeface="+mn-cs"/>
                        </a:rPr>
                        <a:t>れる</a:t>
                      </a:r>
                      <a:endParaRPr kumimoji="1" lang="ja-JP" altLang="en-US" sz="2400" dirty="0">
                        <a:latin typeface="+mn-ea"/>
                        <a:ea typeface="+mn-ea"/>
                      </a:endParaRPr>
                    </a:p>
                  </a:txBody>
                  <a:tcPr anchor="ctr"/>
                </a:tc>
                <a:extLst>
                  <a:ext uri="{0D108BD9-81ED-4DB2-BD59-A6C34878D82A}">
                    <a16:rowId xmlns:a16="http://schemas.microsoft.com/office/drawing/2014/main" xmlns="" val="10002"/>
                  </a:ext>
                </a:extLst>
              </a:tr>
            </a:tbl>
          </a:graphicData>
        </a:graphic>
      </p:graphicFrame>
      <p:pic>
        <p:nvPicPr>
          <p:cNvPr id="5" name="図 4">
            <a:extLst>
              <a:ext uri="{FF2B5EF4-FFF2-40B4-BE49-F238E27FC236}">
                <a16:creationId xmlns:a16="http://schemas.microsoft.com/office/drawing/2014/main" xmlns="" id="{35F2C3A2-7A7A-45C5-ADF5-F0CACD618A23}"/>
              </a:ext>
            </a:extLst>
          </p:cNvPr>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0670" t="68284" r="71449" b="20177"/>
          <a:stretch/>
        </p:blipFill>
        <p:spPr bwMode="auto">
          <a:xfrm>
            <a:off x="2936945" y="1848688"/>
            <a:ext cx="1389381" cy="1358264"/>
          </a:xfrm>
          <a:prstGeom prst="rect">
            <a:avLst/>
          </a:prstGeom>
          <a:ln>
            <a:noFill/>
          </a:ln>
          <a:extLst>
            <a:ext uri="{53640926-AAD7-44D8-BBD7-CCE9431645EC}">
              <a14:shadowObscured xmlns:a14="http://schemas.microsoft.com/office/drawing/2010/main"/>
            </a:ext>
          </a:extLst>
        </p:spPr>
      </p:pic>
      <p:pic>
        <p:nvPicPr>
          <p:cNvPr id="6" name="コンテンツ プレースホルダー 4" descr="テキスト が含まれている画像&#10;&#10;自動的に生成された説明">
            <a:extLst>
              <a:ext uri="{FF2B5EF4-FFF2-40B4-BE49-F238E27FC236}">
                <a16:creationId xmlns:a16="http://schemas.microsoft.com/office/drawing/2014/main" xmlns="" id="{ED4EC605-AB60-4222-AF8E-26953BB17A6C}"/>
              </a:ext>
            </a:extLst>
          </p:cNvPr>
          <p:cNvPicPr/>
          <p:nvPr/>
        </p:nvPicPr>
        <p:blipFill rotWithShape="1">
          <a:blip r:embed="rId5">
            <a:extLst>
              <a:ext uri="{28A0092B-C50C-407E-A947-70E740481C1C}">
                <a14:useLocalDpi xmlns:a14="http://schemas.microsoft.com/office/drawing/2010/main" val="0"/>
              </a:ext>
            </a:extLst>
          </a:blip>
          <a:srcRect l="11481" t="75282" r="80359" b="16456"/>
          <a:stretch/>
        </p:blipFill>
        <p:spPr bwMode="auto">
          <a:xfrm>
            <a:off x="5134481" y="1930986"/>
            <a:ext cx="1491234" cy="1275966"/>
          </a:xfrm>
          <a:prstGeom prst="rect">
            <a:avLst/>
          </a:prstGeom>
          <a:ln>
            <a:noFill/>
          </a:ln>
          <a:extLst>
            <a:ext uri="{53640926-AAD7-44D8-BBD7-CCE9431645EC}">
              <a14:shadowObscured xmlns:a14="http://schemas.microsoft.com/office/drawing/2010/main"/>
            </a:ext>
          </a:extLst>
        </p:spPr>
      </p:pic>
      <p:pic>
        <p:nvPicPr>
          <p:cNvPr id="7" name="コンテンツ プレースホルダー 4" descr="テキスト が含まれている画像&#10;&#10;自動的に生成された説明">
            <a:extLst>
              <a:ext uri="{FF2B5EF4-FFF2-40B4-BE49-F238E27FC236}">
                <a16:creationId xmlns:a16="http://schemas.microsoft.com/office/drawing/2014/main" xmlns="" id="{ED4EC605-AB60-4222-AF8E-26953BB17A6C}"/>
              </a:ext>
            </a:extLst>
          </p:cNvPr>
          <p:cNvPicPr/>
          <p:nvPr/>
        </p:nvPicPr>
        <p:blipFill rotWithShape="1">
          <a:blip r:embed="rId5">
            <a:extLst>
              <a:ext uri="{28A0092B-C50C-407E-A947-70E740481C1C}">
                <a14:useLocalDpi xmlns:a14="http://schemas.microsoft.com/office/drawing/2010/main" val="0"/>
              </a:ext>
            </a:extLst>
          </a:blip>
          <a:srcRect l="33909" t="75094" r="57443" b="16550"/>
          <a:stretch/>
        </p:blipFill>
        <p:spPr bwMode="auto">
          <a:xfrm>
            <a:off x="7283878" y="1930986"/>
            <a:ext cx="1328103" cy="1315591"/>
          </a:xfrm>
          <a:prstGeom prst="rect">
            <a:avLst/>
          </a:prstGeom>
          <a:ln>
            <a:noFill/>
          </a:ln>
          <a:extLst>
            <a:ext uri="{53640926-AAD7-44D8-BBD7-CCE9431645EC}">
              <a14:shadowObscured xmlns:a14="http://schemas.microsoft.com/office/drawing/2010/main"/>
            </a:ext>
          </a:extLst>
        </p:spPr>
      </p:pic>
      <p:pic>
        <p:nvPicPr>
          <p:cNvPr id="8" name="図 7" descr="C:\Users\9052160\Pictures\エコマーク (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96230" y="1963304"/>
            <a:ext cx="1432560" cy="1323352"/>
          </a:xfrm>
          <a:prstGeom prst="rect">
            <a:avLst/>
          </a:prstGeom>
          <a:noFill/>
          <a:ln>
            <a:noFill/>
          </a:ln>
        </p:spPr>
      </p:pic>
      <p:sp>
        <p:nvSpPr>
          <p:cNvPr id="9" name="タイトル 1"/>
          <p:cNvSpPr>
            <a:spLocks noGrp="1"/>
          </p:cNvSpPr>
          <p:nvPr>
            <p:ph type="title"/>
          </p:nvPr>
        </p:nvSpPr>
        <p:spPr>
          <a:xfrm>
            <a:off x="533158" y="166886"/>
            <a:ext cx="8078823" cy="1325563"/>
          </a:xfrm>
        </p:spPr>
        <p:txBody>
          <a:bodyPr>
            <a:normAutofit/>
          </a:bodyPr>
          <a:lstStyle/>
          <a:p>
            <a:r>
              <a:rPr lang="ja-JP" altLang="en-US" sz="4000" dirty="0" smtClean="0">
                <a:latin typeface="+mn-ea"/>
                <a:ea typeface="+mn-ea"/>
              </a:rPr>
              <a:t>商品に付いているマークを復習しよう</a:t>
            </a:r>
            <a:endParaRPr lang="ja-JP" altLang="en-US" sz="4000" dirty="0">
              <a:latin typeface="+mn-ea"/>
              <a:ea typeface="+mn-ea"/>
            </a:endParaRPr>
          </a:p>
        </p:txBody>
      </p:sp>
    </p:spTree>
    <p:extLst>
      <p:ext uri="{BB962C8B-B14F-4D97-AF65-F5344CB8AC3E}">
        <p14:creationId xmlns:p14="http://schemas.microsoft.com/office/powerpoint/2010/main" val="997003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3780" y="289823"/>
            <a:ext cx="6090202" cy="1325563"/>
          </a:xfrm>
        </p:spPr>
        <p:txBody>
          <a:bodyPr>
            <a:normAutofit/>
          </a:bodyPr>
          <a:lstStyle/>
          <a:p>
            <a:r>
              <a:rPr lang="ja-JP" altLang="en-US" sz="4000" dirty="0">
                <a:latin typeface="+mn-ea"/>
                <a:ea typeface="+mn-ea"/>
              </a:rPr>
              <a:t>買い物の手順を考えよう</a:t>
            </a:r>
          </a:p>
        </p:txBody>
      </p:sp>
      <p:sp>
        <p:nvSpPr>
          <p:cNvPr id="3" name="コンテンツ プレースホルダー 2"/>
          <p:cNvSpPr>
            <a:spLocks noGrp="1"/>
          </p:cNvSpPr>
          <p:nvPr>
            <p:ph idx="1"/>
          </p:nvPr>
        </p:nvSpPr>
        <p:spPr>
          <a:xfrm>
            <a:off x="357808" y="1825624"/>
            <a:ext cx="10515600" cy="4351338"/>
          </a:xfrm>
        </p:spPr>
        <p:txBody>
          <a:bodyPr>
            <a:noAutofit/>
          </a:bodyPr>
          <a:lstStyle/>
          <a:p>
            <a:pPr marL="0" indent="0">
              <a:buNone/>
            </a:pPr>
            <a:r>
              <a:rPr lang="ja-JP" altLang="en-US" sz="3600" b="1" dirty="0">
                <a:latin typeface="+mn-ea"/>
              </a:rPr>
              <a:t>①計画を</a:t>
            </a:r>
            <a:r>
              <a:rPr lang="ja-JP" altLang="en-US" sz="3600" b="1" dirty="0" smtClean="0">
                <a:latin typeface="+mn-ea"/>
              </a:rPr>
              <a:t>立てる</a:t>
            </a:r>
            <a:endParaRPr lang="en-US" altLang="ja-JP" sz="3600" b="1" dirty="0">
              <a:latin typeface="+mn-ea"/>
            </a:endParaRPr>
          </a:p>
          <a:p>
            <a:pPr marL="0" indent="0">
              <a:buNone/>
            </a:pPr>
            <a:r>
              <a:rPr lang="ja-JP" altLang="en-US" sz="3600" b="1" dirty="0">
                <a:latin typeface="+mn-ea"/>
              </a:rPr>
              <a:t>②情報を集めて，整理</a:t>
            </a:r>
            <a:r>
              <a:rPr lang="ja-JP" altLang="en-US" sz="3600" b="1" dirty="0" smtClean="0">
                <a:latin typeface="+mn-ea"/>
              </a:rPr>
              <a:t>する</a:t>
            </a:r>
            <a:endParaRPr lang="en-US" altLang="ja-JP" sz="3600" b="1" dirty="0">
              <a:latin typeface="+mn-ea"/>
            </a:endParaRPr>
          </a:p>
          <a:p>
            <a:pPr marL="0" indent="0">
              <a:buNone/>
            </a:pPr>
            <a:r>
              <a:rPr lang="ja-JP" altLang="en-US" sz="3600" b="1" dirty="0">
                <a:latin typeface="+mn-ea"/>
              </a:rPr>
              <a:t>③選ぶ，</a:t>
            </a:r>
            <a:r>
              <a:rPr lang="ja-JP" altLang="en-US" sz="3600" b="1" dirty="0" smtClean="0">
                <a:latin typeface="+mn-ea"/>
              </a:rPr>
              <a:t>買う</a:t>
            </a:r>
            <a:endParaRPr lang="en-US" altLang="ja-JP" sz="3600" b="1" dirty="0">
              <a:latin typeface="+mn-ea"/>
            </a:endParaRPr>
          </a:p>
          <a:p>
            <a:pPr marL="0" indent="0">
              <a:buNone/>
            </a:pPr>
            <a:r>
              <a:rPr lang="ja-JP" altLang="en-US" sz="3600" b="1" dirty="0">
                <a:latin typeface="+mn-ea"/>
              </a:rPr>
              <a:t>④</a:t>
            </a:r>
            <a:r>
              <a:rPr lang="ja-JP" altLang="en-US" sz="3600" b="1" dirty="0" smtClean="0">
                <a:latin typeface="+mn-ea"/>
              </a:rPr>
              <a:t>使う</a:t>
            </a:r>
            <a:endParaRPr lang="en-US" altLang="ja-JP" sz="3600" b="1" dirty="0">
              <a:latin typeface="+mn-ea"/>
            </a:endParaRPr>
          </a:p>
          <a:p>
            <a:pPr marL="0" indent="0">
              <a:buNone/>
            </a:pPr>
            <a:r>
              <a:rPr lang="ja-JP" altLang="en-US" sz="3600" b="1" dirty="0" smtClean="0">
                <a:latin typeface="+mn-ea"/>
              </a:rPr>
              <a:t>⑤ふり返る</a:t>
            </a:r>
            <a:endParaRPr lang="ja-JP" altLang="en-US" sz="3600" b="1" dirty="0">
              <a:latin typeface="+mn-ea"/>
            </a:endParaRPr>
          </a:p>
        </p:txBody>
      </p:sp>
      <p:pic>
        <p:nvPicPr>
          <p:cNvPr id="7" name="Picture 2" descr="ãç¡æ ã¤ã©ã¹ã è²·ãç©ãã®ç»åæ¤ç´¢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650" y="2730711"/>
            <a:ext cx="3608350" cy="391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1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82328" y="2765517"/>
            <a:ext cx="8051052" cy="1286237"/>
          </a:xfrm>
        </p:spPr>
        <p:txBody>
          <a:bodyPr>
            <a:normAutofit fontScale="92500" lnSpcReduction="10000"/>
          </a:bodyPr>
          <a:lstStyle/>
          <a:p>
            <a:pPr marL="0" indent="0">
              <a:buNone/>
            </a:pPr>
            <a:r>
              <a:rPr lang="ja-JP" altLang="en-US" sz="9600" b="1" dirty="0" smtClean="0"/>
              <a:t>みそ</a:t>
            </a:r>
            <a:r>
              <a:rPr lang="ja-JP" altLang="en-US" sz="9600" b="1" dirty="0"/>
              <a:t>を選ぼう！</a:t>
            </a:r>
          </a:p>
        </p:txBody>
      </p:sp>
      <p:sp>
        <p:nvSpPr>
          <p:cNvPr id="4" name="円形吹き出し 3"/>
          <p:cNvSpPr/>
          <p:nvPr/>
        </p:nvSpPr>
        <p:spPr>
          <a:xfrm>
            <a:off x="318741" y="210895"/>
            <a:ext cx="6103089" cy="2204069"/>
          </a:xfrm>
          <a:prstGeom prst="wedgeEllipseCallout">
            <a:avLst>
              <a:gd name="adj1" fmla="val 1564"/>
              <a:gd name="adj2" fmla="val 62278"/>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318741" y="710645"/>
            <a:ext cx="6336869" cy="1015663"/>
          </a:xfrm>
          <a:prstGeom prst="rect">
            <a:avLst/>
          </a:prstGeom>
          <a:noFill/>
        </p:spPr>
        <p:txBody>
          <a:bodyPr wrap="square" rtlCol="0">
            <a:spAutoFit/>
          </a:bodyPr>
          <a:lstStyle/>
          <a:p>
            <a:r>
              <a:rPr lang="ja-JP" altLang="en-US" sz="6000" b="1" dirty="0">
                <a:solidFill>
                  <a:srgbClr val="FF0000"/>
                </a:solidFill>
                <a:latin typeface="AR P丸ゴシック体M" panose="020B0600010101010101" pitchFamily="50" charset="-128"/>
                <a:ea typeface="AR P丸ゴシック体M" panose="020B0600010101010101" pitchFamily="50" charset="-128"/>
              </a:rPr>
              <a:t>情報を比べながら</a:t>
            </a:r>
          </a:p>
        </p:txBody>
      </p:sp>
      <p:pic>
        <p:nvPicPr>
          <p:cNvPr id="6" name="図 5">
            <a:extLst>
              <a:ext uri="{FF2B5EF4-FFF2-40B4-BE49-F238E27FC236}">
                <a16:creationId xmlns:a16="http://schemas.microsoft.com/office/drawing/2014/main" xmlns="" id="{2CCCB9B5-F68F-454C-B6C3-25BBCCB7F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498" y="4142834"/>
            <a:ext cx="3606224" cy="2401361"/>
          </a:xfrm>
          <a:prstGeom prst="rect">
            <a:avLst/>
          </a:prstGeom>
        </p:spPr>
      </p:pic>
      <p:pic>
        <p:nvPicPr>
          <p:cNvPr id="8" name="図 7" descr="人形, おもちゃ, テーブル, ケーキ が含まれている画像&#10;&#10;自動的に生成された説明">
            <a:extLst>
              <a:ext uri="{FF2B5EF4-FFF2-40B4-BE49-F238E27FC236}">
                <a16:creationId xmlns:a16="http://schemas.microsoft.com/office/drawing/2014/main" xmlns="" id="{7ED57A30-E79C-475D-8DB9-F8C1085A9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955" y="4142834"/>
            <a:ext cx="1714500" cy="1714500"/>
          </a:xfrm>
          <a:prstGeom prst="rect">
            <a:avLst/>
          </a:prstGeom>
        </p:spPr>
      </p:pic>
      <p:pic>
        <p:nvPicPr>
          <p:cNvPr id="10" name="図 9">
            <a:extLst>
              <a:ext uri="{FF2B5EF4-FFF2-40B4-BE49-F238E27FC236}">
                <a16:creationId xmlns:a16="http://schemas.microsoft.com/office/drawing/2014/main" xmlns="" id="{A2E9179E-8458-4719-9D3F-AEFC893A3E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458" y="4735761"/>
            <a:ext cx="1714500" cy="1714500"/>
          </a:xfrm>
          <a:prstGeom prst="rect">
            <a:avLst/>
          </a:prstGeom>
        </p:spPr>
      </p:pic>
      <p:pic>
        <p:nvPicPr>
          <p:cNvPr id="12" name="図 11" descr="白いバックグラウンドの前にあるボトル&#10;&#10;自動的に生成された説明">
            <a:extLst>
              <a:ext uri="{FF2B5EF4-FFF2-40B4-BE49-F238E27FC236}">
                <a16:creationId xmlns:a16="http://schemas.microsoft.com/office/drawing/2014/main" xmlns="" id="{17EBE8AC-5DCD-4C69-B572-7ECE033667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6933" y="4880930"/>
            <a:ext cx="1714500" cy="1714500"/>
          </a:xfrm>
          <a:prstGeom prst="rect">
            <a:avLst/>
          </a:prstGeom>
        </p:spPr>
      </p:pic>
    </p:spTree>
    <p:extLst>
      <p:ext uri="{BB962C8B-B14F-4D97-AF65-F5344CB8AC3E}">
        <p14:creationId xmlns:p14="http://schemas.microsoft.com/office/powerpoint/2010/main" val="422047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8261" y="-17298"/>
            <a:ext cx="5759093" cy="751024"/>
          </a:xfrm>
        </p:spPr>
        <p:txBody>
          <a:bodyPr>
            <a:normAutofit/>
          </a:bodyPr>
          <a:lstStyle/>
          <a:p>
            <a:pPr algn="ctr"/>
            <a:r>
              <a:rPr kumimoji="1" lang="ja-JP" altLang="en-US" sz="3200" b="1" dirty="0" smtClean="0">
                <a:latin typeface="+mn-ea"/>
                <a:ea typeface="+mn-ea"/>
              </a:rPr>
              <a:t>みその情報を表にまとめよう</a:t>
            </a:r>
            <a:endParaRPr kumimoji="1" lang="ja-JP" altLang="en-US" sz="3200" b="1" dirty="0">
              <a:latin typeface="+mn-ea"/>
              <a:ea typeface="+mn-ea"/>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623503331"/>
              </p:ext>
            </p:extLst>
          </p:nvPr>
        </p:nvGraphicFramePr>
        <p:xfrm>
          <a:off x="166599" y="702292"/>
          <a:ext cx="8812809" cy="6157388"/>
        </p:xfrm>
        <a:graphic>
          <a:graphicData uri="http://schemas.openxmlformats.org/drawingml/2006/table">
            <a:tbl>
              <a:tblPr firstRow="1" firstCol="1" bandRow="1">
                <a:tableStyleId>{5C22544A-7EE6-4342-B048-85BDC9FD1C3A}</a:tableStyleId>
              </a:tblPr>
              <a:tblGrid>
                <a:gridCol w="1440081">
                  <a:extLst>
                    <a:ext uri="{9D8B030D-6E8A-4147-A177-3AD203B41FA5}">
                      <a16:colId xmlns:a16="http://schemas.microsoft.com/office/drawing/2014/main" xmlns="" val="2960613527"/>
                    </a:ext>
                  </a:extLst>
                </a:gridCol>
                <a:gridCol w="1879350">
                  <a:extLst>
                    <a:ext uri="{9D8B030D-6E8A-4147-A177-3AD203B41FA5}">
                      <a16:colId xmlns:a16="http://schemas.microsoft.com/office/drawing/2014/main" xmlns="" val="2619406469"/>
                    </a:ext>
                  </a:extLst>
                </a:gridCol>
                <a:gridCol w="1880166">
                  <a:extLst>
                    <a:ext uri="{9D8B030D-6E8A-4147-A177-3AD203B41FA5}">
                      <a16:colId xmlns:a16="http://schemas.microsoft.com/office/drawing/2014/main" xmlns="" val="322934929"/>
                    </a:ext>
                  </a:extLst>
                </a:gridCol>
                <a:gridCol w="1879350">
                  <a:extLst>
                    <a:ext uri="{9D8B030D-6E8A-4147-A177-3AD203B41FA5}">
                      <a16:colId xmlns:a16="http://schemas.microsoft.com/office/drawing/2014/main" xmlns="" val="569469375"/>
                    </a:ext>
                  </a:extLst>
                </a:gridCol>
                <a:gridCol w="1733862">
                  <a:extLst>
                    <a:ext uri="{9D8B030D-6E8A-4147-A177-3AD203B41FA5}">
                      <a16:colId xmlns:a16="http://schemas.microsoft.com/office/drawing/2014/main" xmlns="" val="2108371226"/>
                    </a:ext>
                  </a:extLst>
                </a:gridCol>
              </a:tblGrid>
              <a:tr h="1139137">
                <a:tc>
                  <a:txBody>
                    <a:bodyPr/>
                    <a:lstStyle/>
                    <a:p>
                      <a:pPr algn="ctr">
                        <a:spcAft>
                          <a:spcPts val="0"/>
                        </a:spcAft>
                      </a:pPr>
                      <a:r>
                        <a:rPr lang="ja-JP" altLang="en-US" sz="2000" kern="100" dirty="0" smtClean="0">
                          <a:effectLst/>
                          <a:latin typeface="+mn-ea"/>
                          <a:ea typeface="+mn-ea"/>
                          <a:cs typeface="+mn-cs"/>
                        </a:rPr>
                        <a:t>観点</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just">
                        <a:spcAft>
                          <a:spcPts val="0"/>
                        </a:spcAft>
                      </a:pPr>
                      <a:endParaRPr lang="ja-JP" sz="2000" kern="100" dirty="0">
                        <a:effectLst/>
                        <a:latin typeface="+mn-ea"/>
                        <a:ea typeface="+mn-ea"/>
                      </a:endParaRPr>
                    </a:p>
                    <a:p>
                      <a:pPr algn="just">
                        <a:spcAft>
                          <a:spcPts val="0"/>
                        </a:spcAft>
                      </a:pPr>
                      <a:r>
                        <a:rPr lang="ja-JP" sz="2000" kern="100" dirty="0">
                          <a:effectLst/>
                          <a:latin typeface="+mn-ea"/>
                          <a:ea typeface="+mn-ea"/>
                        </a:rPr>
                        <a:t>Ａ</a:t>
                      </a:r>
                    </a:p>
                    <a:p>
                      <a:pPr algn="just">
                        <a:spcAft>
                          <a:spcPts val="0"/>
                        </a:spcAft>
                      </a:pPr>
                      <a:r>
                        <a:rPr lang="ja-JP" sz="2000" kern="100" dirty="0">
                          <a:effectLst/>
                          <a:latin typeface="+mn-ea"/>
                          <a:ea typeface="+mn-ea"/>
                        </a:rPr>
                        <a:t>商品</a:t>
                      </a:r>
                      <a:endParaRPr lang="ja-JP" sz="200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endParaRPr lang="ja-JP" sz="2000" kern="100" dirty="0">
                        <a:effectLst/>
                        <a:latin typeface="+mn-ea"/>
                        <a:ea typeface="+mn-ea"/>
                      </a:endParaRPr>
                    </a:p>
                    <a:p>
                      <a:pPr algn="just">
                        <a:spcAft>
                          <a:spcPts val="0"/>
                        </a:spcAft>
                      </a:pPr>
                      <a:r>
                        <a:rPr lang="ja-JP" sz="2000" kern="100" dirty="0" smtClean="0">
                          <a:effectLst/>
                          <a:latin typeface="+mn-ea"/>
                          <a:ea typeface="+mn-ea"/>
                        </a:rPr>
                        <a:t>Ｂ</a:t>
                      </a:r>
                      <a:endParaRPr lang="en-US" altLang="ja-JP" sz="2000" kern="100" dirty="0" smtClean="0">
                        <a:effectLst/>
                        <a:latin typeface="+mn-ea"/>
                        <a:ea typeface="+mn-ea"/>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2000" kern="100" dirty="0" smtClean="0">
                          <a:effectLst/>
                          <a:latin typeface="+mn-ea"/>
                          <a:ea typeface="+mn-ea"/>
                        </a:rPr>
                        <a:t>商品</a:t>
                      </a:r>
                      <a:endParaRPr lang="ja-JP" altLang="ja-JP" sz="2000" kern="100" dirty="0" smtClean="0">
                        <a:effectLst/>
                        <a:latin typeface="+mn-ea"/>
                        <a:ea typeface="+mn-ea"/>
                        <a:cs typeface="Times New Roman" panose="02020603050405020304" pitchFamily="18" charset="0"/>
                      </a:endParaRPr>
                    </a:p>
                    <a:p>
                      <a:pPr algn="just">
                        <a:spcAft>
                          <a:spcPts val="0"/>
                        </a:spcAft>
                      </a:pPr>
                      <a:endParaRPr lang="ja-JP" sz="200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endParaRPr lang="ja-JP" sz="2000" kern="100" dirty="0">
                        <a:effectLst/>
                        <a:latin typeface="+mn-ea"/>
                        <a:ea typeface="+mn-ea"/>
                      </a:endParaRPr>
                    </a:p>
                    <a:p>
                      <a:pPr algn="just">
                        <a:spcAft>
                          <a:spcPts val="0"/>
                        </a:spcAft>
                      </a:pPr>
                      <a:r>
                        <a:rPr lang="ja-JP" sz="2000" kern="100" dirty="0" smtClean="0">
                          <a:effectLst/>
                          <a:latin typeface="+mn-ea"/>
                          <a:ea typeface="+mn-ea"/>
                        </a:rPr>
                        <a:t>Ｃ</a:t>
                      </a:r>
                      <a:endParaRPr lang="en-US" altLang="ja-JP" sz="2000" kern="100" dirty="0" smtClean="0">
                        <a:effectLst/>
                        <a:latin typeface="+mn-ea"/>
                        <a:ea typeface="+mn-ea"/>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2000" kern="100" dirty="0" smtClean="0">
                          <a:effectLst/>
                          <a:latin typeface="+mn-ea"/>
                          <a:ea typeface="+mn-ea"/>
                        </a:rPr>
                        <a:t>商品</a:t>
                      </a:r>
                      <a:endParaRPr lang="ja-JP" altLang="ja-JP" sz="2000" kern="100" dirty="0" smtClean="0">
                        <a:effectLst/>
                        <a:latin typeface="+mn-ea"/>
                        <a:ea typeface="+mn-ea"/>
                        <a:cs typeface="Times New Roman" panose="02020603050405020304" pitchFamily="18" charset="0"/>
                      </a:endParaRPr>
                    </a:p>
                    <a:p>
                      <a:pPr algn="just">
                        <a:spcAft>
                          <a:spcPts val="0"/>
                        </a:spcAft>
                      </a:pPr>
                      <a:endParaRPr lang="ja-JP" sz="200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endParaRPr lang="ja-JP" sz="2000" kern="100" dirty="0">
                        <a:effectLst/>
                        <a:latin typeface="+mn-ea"/>
                        <a:ea typeface="+mn-ea"/>
                      </a:endParaRPr>
                    </a:p>
                    <a:p>
                      <a:pPr algn="just">
                        <a:spcAft>
                          <a:spcPts val="0"/>
                        </a:spcAft>
                      </a:pPr>
                      <a:r>
                        <a:rPr lang="ja-JP" sz="2000" kern="100" dirty="0" smtClean="0">
                          <a:effectLst/>
                          <a:latin typeface="+mn-ea"/>
                          <a:ea typeface="+mn-ea"/>
                        </a:rPr>
                        <a:t>Ｄ</a:t>
                      </a:r>
                      <a:endParaRPr lang="en-US" altLang="ja-JP" sz="2000" kern="100" dirty="0" smtClean="0">
                        <a:effectLst/>
                        <a:latin typeface="+mn-ea"/>
                        <a:ea typeface="+mn-ea"/>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2000" kern="100" dirty="0" smtClean="0">
                          <a:effectLst/>
                          <a:latin typeface="+mn-ea"/>
                          <a:ea typeface="+mn-ea"/>
                        </a:rPr>
                        <a:t>商品</a:t>
                      </a:r>
                      <a:endParaRPr lang="ja-JP" altLang="ja-JP" sz="2000" kern="100" dirty="0" smtClean="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xmlns="" val="2270048540"/>
                  </a:ext>
                </a:extLst>
              </a:tr>
              <a:tr h="606582">
                <a:tc>
                  <a:txBody>
                    <a:bodyPr/>
                    <a:lstStyle/>
                    <a:p>
                      <a:pPr algn="ctr">
                        <a:lnSpc>
                          <a:spcPts val="3000"/>
                        </a:lnSpc>
                        <a:spcAft>
                          <a:spcPts val="0"/>
                        </a:spcAft>
                      </a:pPr>
                      <a:r>
                        <a:rPr lang="ja-JP" altLang="en-US" sz="2000" kern="100" dirty="0" smtClean="0">
                          <a:effectLst/>
                          <a:latin typeface="+mn-ea"/>
                          <a:ea typeface="+mn-ea"/>
                          <a:cs typeface="Times New Roman" panose="02020603050405020304" pitchFamily="18" charset="0"/>
                        </a:rPr>
                        <a:t>値段</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xmlns="" val="941740419"/>
                  </a:ext>
                </a:extLst>
              </a:tr>
              <a:tr h="511382">
                <a:tc>
                  <a:txBody>
                    <a:bodyPr/>
                    <a:lstStyle/>
                    <a:p>
                      <a:pPr algn="ctr">
                        <a:lnSpc>
                          <a:spcPts val="3000"/>
                        </a:lnSpc>
                        <a:spcAft>
                          <a:spcPts val="0"/>
                        </a:spcAft>
                      </a:pPr>
                      <a:r>
                        <a:rPr lang="ja-JP" altLang="en-US" sz="2000" kern="100" dirty="0" smtClean="0">
                          <a:effectLst/>
                          <a:latin typeface="+mn-ea"/>
                          <a:ea typeface="+mn-ea"/>
                          <a:cs typeface="+mn-cs"/>
                        </a:rPr>
                        <a:t>分量</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xmlns="" val="565777808"/>
                  </a:ext>
                </a:extLst>
              </a:tr>
              <a:tr h="1214492">
                <a:tc>
                  <a:txBody>
                    <a:bodyPr/>
                    <a:lstStyle/>
                    <a:p>
                      <a:pPr algn="ctr">
                        <a:lnSpc>
                          <a:spcPts val="3000"/>
                        </a:lnSpc>
                        <a:spcAft>
                          <a:spcPts val="0"/>
                        </a:spcAft>
                      </a:pPr>
                      <a:r>
                        <a:rPr lang="ja-JP" altLang="en-US" sz="2000" kern="100" dirty="0" smtClean="0">
                          <a:effectLst/>
                          <a:latin typeface="+mn-ea"/>
                          <a:ea typeface="+mn-ea"/>
                          <a:cs typeface="Times New Roman" panose="02020603050405020304" pitchFamily="18" charset="0"/>
                        </a:rPr>
                        <a:t>品質</a:t>
                      </a:r>
                      <a:endParaRPr lang="en-US" altLang="ja-JP" sz="2000" kern="100" dirty="0" smtClean="0">
                        <a:effectLst/>
                        <a:latin typeface="+mn-ea"/>
                        <a:ea typeface="+mn-ea"/>
                        <a:cs typeface="Times New Roman" panose="02020603050405020304" pitchFamily="18" charset="0"/>
                      </a:endParaRPr>
                    </a:p>
                    <a:p>
                      <a:pPr algn="ctr">
                        <a:lnSpc>
                          <a:spcPts val="3000"/>
                        </a:lnSpc>
                        <a:spcAft>
                          <a:spcPts val="0"/>
                        </a:spcAft>
                      </a:pPr>
                      <a:r>
                        <a:rPr kumimoji="1" lang="en-US" altLang="ja-JP" sz="1800" b="1" kern="1200" dirty="0" smtClean="0">
                          <a:solidFill>
                            <a:schemeClr val="lt1"/>
                          </a:solidFill>
                          <a:effectLst/>
                          <a:latin typeface="+mn-ea"/>
                          <a:ea typeface="+mn-ea"/>
                          <a:cs typeface="+mn-cs"/>
                        </a:rPr>
                        <a:t>(</a:t>
                      </a:r>
                      <a:r>
                        <a:rPr kumimoji="1" lang="ja-JP" altLang="ja-JP" sz="1800" b="1" kern="1200" dirty="0" smtClean="0">
                          <a:solidFill>
                            <a:schemeClr val="lt1"/>
                          </a:solidFill>
                          <a:effectLst/>
                          <a:latin typeface="+mn-ea"/>
                          <a:ea typeface="+mn-ea"/>
                          <a:cs typeface="+mn-cs"/>
                        </a:rPr>
                        <a:t>原料，産地，添加物など</a:t>
                      </a:r>
                      <a:r>
                        <a:rPr kumimoji="1" lang="en-US" altLang="ja-JP" sz="1800" b="1" kern="1200" dirty="0" smtClean="0">
                          <a:solidFill>
                            <a:schemeClr val="lt1"/>
                          </a:solidFill>
                          <a:effectLst/>
                          <a:latin typeface="+mn-ea"/>
                          <a:ea typeface="+mn-ea"/>
                          <a:cs typeface="+mn-cs"/>
                        </a:rPr>
                        <a:t>)</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altLang="en-US" sz="2000" kern="100" dirty="0" smtClean="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altLang="en-US" sz="2000" kern="100" dirty="0" smtClean="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altLang="en-US" sz="2000" kern="100" dirty="0" smtClean="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xmlns="" val="151581885"/>
                  </a:ext>
                </a:extLst>
              </a:tr>
              <a:tr h="595548">
                <a:tc>
                  <a:txBody>
                    <a:bodyPr/>
                    <a:lstStyle/>
                    <a:p>
                      <a:pPr algn="ctr">
                        <a:lnSpc>
                          <a:spcPts val="3000"/>
                        </a:lnSpc>
                        <a:spcAft>
                          <a:spcPts val="0"/>
                        </a:spcAft>
                      </a:pPr>
                      <a:r>
                        <a:rPr lang="ja-JP" altLang="en-US" sz="2000" kern="100" dirty="0" smtClean="0">
                          <a:effectLst/>
                          <a:latin typeface="+mn-ea"/>
                          <a:ea typeface="+mn-ea"/>
                          <a:cs typeface="+mn-cs"/>
                        </a:rPr>
                        <a:t>賞味期限</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just">
                        <a:lnSpc>
                          <a:spcPts val="3000"/>
                        </a:lnSpc>
                        <a:spcAft>
                          <a:spcPts val="0"/>
                        </a:spcAft>
                      </a:pPr>
                      <a:endParaRPr lang="en-US" altLang="ja-JP" sz="2000" kern="100" dirty="0" smtClean="0">
                        <a:effectLst/>
                        <a:latin typeface="+mn-ea"/>
                        <a:ea typeface="+mn-ea"/>
                        <a:cs typeface="Times New Roman" panose="02020603050405020304" pitchFamily="18" charset="0"/>
                      </a:endParaRPr>
                    </a:p>
                  </a:txBody>
                  <a:tcPr marL="68580" marR="68580" marT="0" marB="0" anchor="ctr"/>
                </a:tc>
                <a:tc>
                  <a:txBody>
                    <a:bodyPr/>
                    <a:lstStyle/>
                    <a:p>
                      <a:pPr algn="just">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just">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xmlns="" val="2202462263"/>
                  </a:ext>
                </a:extLst>
              </a:tr>
              <a:tr h="1018994">
                <a:tc>
                  <a:txBody>
                    <a:bodyPr/>
                    <a:lstStyle/>
                    <a:p>
                      <a:pPr algn="l">
                        <a:lnSpc>
                          <a:spcPts val="3000"/>
                        </a:lnSpc>
                        <a:spcAft>
                          <a:spcPts val="0"/>
                        </a:spcAft>
                      </a:pPr>
                      <a:r>
                        <a:rPr lang="ja-JP" altLang="en-US" sz="2000" kern="100" dirty="0" smtClean="0">
                          <a:effectLst/>
                          <a:latin typeface="+mn-ea"/>
                          <a:ea typeface="+mn-ea"/>
                          <a:cs typeface="Times New Roman" panose="02020603050405020304" pitchFamily="18" charset="0"/>
                        </a:rPr>
                        <a:t>容器についているマーク</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just">
                        <a:lnSpc>
                          <a:spcPts val="3000"/>
                        </a:lnSpc>
                        <a:spcAft>
                          <a:spcPts val="0"/>
                        </a:spcAft>
                      </a:pPr>
                      <a:endParaRPr lang="en-US" altLang="ja-JP" sz="2000" kern="100" dirty="0" smtClean="0">
                        <a:effectLst/>
                        <a:latin typeface="+mn-ea"/>
                        <a:ea typeface="+mn-ea"/>
                        <a:cs typeface="Times New Roman" panose="02020603050405020304" pitchFamily="18" charset="0"/>
                      </a:endParaRPr>
                    </a:p>
                  </a:txBody>
                  <a:tcPr marL="68580" marR="68580" marT="0" marB="0" anchor="ctr"/>
                </a:tc>
                <a:tc>
                  <a:txBody>
                    <a:bodyPr/>
                    <a:lstStyle/>
                    <a:p>
                      <a:pPr algn="just">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just">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xmlns="" val="52764297"/>
                  </a:ext>
                </a:extLst>
              </a:tr>
              <a:tr h="867184">
                <a:tc>
                  <a:txBody>
                    <a:bodyPr/>
                    <a:lstStyle/>
                    <a:p>
                      <a:pPr algn="ctr">
                        <a:lnSpc>
                          <a:spcPts val="3000"/>
                        </a:lnSpc>
                        <a:spcAft>
                          <a:spcPts val="0"/>
                        </a:spcAft>
                      </a:pPr>
                      <a:r>
                        <a:rPr lang="ja-JP" altLang="en-US" sz="2000" kern="100" dirty="0" smtClean="0">
                          <a:effectLst/>
                          <a:latin typeface="+mn-ea"/>
                          <a:ea typeface="+mn-ea"/>
                          <a:cs typeface="Times New Roman" panose="02020603050405020304" pitchFamily="18" charset="0"/>
                        </a:rPr>
                        <a:t>評価</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just">
                        <a:lnSpc>
                          <a:spcPts val="3000"/>
                        </a:lnSpc>
                        <a:spcAft>
                          <a:spcPts val="0"/>
                        </a:spcAft>
                      </a:pPr>
                      <a:endParaRPr lang="en-US" altLang="ja-JP" sz="2000" kern="100" dirty="0" smtClean="0">
                        <a:effectLst/>
                        <a:latin typeface="+mn-ea"/>
                        <a:ea typeface="+mn-ea"/>
                        <a:cs typeface="Times New Roman" panose="02020603050405020304" pitchFamily="18" charset="0"/>
                      </a:endParaRPr>
                    </a:p>
                  </a:txBody>
                  <a:tcPr marL="68580" marR="68580" marT="0" marB="0" anchor="ctr"/>
                </a:tc>
                <a:tc>
                  <a:txBody>
                    <a:bodyPr/>
                    <a:lstStyle/>
                    <a:p>
                      <a:pPr algn="just">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just">
                        <a:lnSpc>
                          <a:spcPts val="3000"/>
                        </a:lnSpc>
                        <a:spcAft>
                          <a:spcPts val="0"/>
                        </a:spcAft>
                      </a:pPr>
                      <a:endParaRPr lang="ja-JP" sz="20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pic>
        <p:nvPicPr>
          <p:cNvPr id="14" name="Picture 2" descr="l-02_miso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500" y="813635"/>
            <a:ext cx="952173" cy="816892"/>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3010" y="856329"/>
            <a:ext cx="813718" cy="813718"/>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0106" y="856329"/>
            <a:ext cx="1002587" cy="774198"/>
          </a:xfrm>
          <a:prstGeom prst="rect">
            <a:avLst/>
          </a:prstGeom>
        </p:spPr>
      </p:pic>
      <p:sp>
        <p:nvSpPr>
          <p:cNvPr id="11" name="正方形/長方形 10"/>
          <p:cNvSpPr/>
          <p:nvPr/>
        </p:nvSpPr>
        <p:spPr>
          <a:xfrm>
            <a:off x="10710302" y="705191"/>
            <a:ext cx="190500" cy="376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 name="図 11" descr="C:\Users\9052160\Desktop\児童用\08713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9326" y="910836"/>
            <a:ext cx="719455" cy="719455"/>
          </a:xfrm>
          <a:prstGeom prst="rect">
            <a:avLst/>
          </a:prstGeom>
          <a:noFill/>
          <a:ln>
            <a:noFill/>
          </a:ln>
        </p:spPr>
      </p:pic>
    </p:spTree>
    <p:extLst>
      <p:ext uri="{BB962C8B-B14F-4D97-AF65-F5344CB8AC3E}">
        <p14:creationId xmlns:p14="http://schemas.microsoft.com/office/powerpoint/2010/main" val="2358464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星: 5 pt 16">
            <a:extLst>
              <a:ext uri="{FF2B5EF4-FFF2-40B4-BE49-F238E27FC236}">
                <a16:creationId xmlns:a16="http://schemas.microsoft.com/office/drawing/2014/main" xmlns="" id="{160D55A4-7BB7-44D7-BD15-7B5BCC1C789F}"/>
              </a:ext>
            </a:extLst>
          </p:cNvPr>
          <p:cNvSpPr/>
          <p:nvPr/>
        </p:nvSpPr>
        <p:spPr>
          <a:xfrm>
            <a:off x="3720287" y="-94090"/>
            <a:ext cx="1961063" cy="1916746"/>
          </a:xfrm>
          <a:prstGeom prst="star5">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4257650" y="494125"/>
            <a:ext cx="1192481" cy="1325563"/>
          </a:xfrm>
        </p:spPr>
        <p:txBody>
          <a:bodyPr>
            <a:noAutofit/>
          </a:bodyPr>
          <a:lstStyle/>
          <a:p>
            <a:r>
              <a:rPr lang="en-US" altLang="ja-JP" sz="9600" b="1" dirty="0"/>
              <a:t>A</a:t>
            </a:r>
            <a:endParaRPr lang="ja-JP" altLang="en-US" sz="9600" b="1" dirty="0"/>
          </a:p>
        </p:txBody>
      </p:sp>
      <p:graphicFrame>
        <p:nvGraphicFramePr>
          <p:cNvPr id="8" name="コンテンツ プレースホルダー 7">
            <a:extLst>
              <a:ext uri="{FF2B5EF4-FFF2-40B4-BE49-F238E27FC236}">
                <a16:creationId xmlns:a16="http://schemas.microsoft.com/office/drawing/2014/main" xmlns="" id="{C96F45FA-CCC2-46BA-B8D3-2E909A2FB881}"/>
              </a:ext>
            </a:extLst>
          </p:cNvPr>
          <p:cNvGraphicFramePr>
            <a:graphicFrameLocks/>
          </p:cNvGraphicFramePr>
          <p:nvPr>
            <p:extLst>
              <p:ext uri="{D42A27DB-BD31-4B8C-83A1-F6EECF244321}">
                <p14:modId xmlns:p14="http://schemas.microsoft.com/office/powerpoint/2010/main" val="1416743685"/>
              </p:ext>
            </p:extLst>
          </p:nvPr>
        </p:nvGraphicFramePr>
        <p:xfrm>
          <a:off x="3200400" y="2003980"/>
          <a:ext cx="5707117" cy="4305380"/>
        </p:xfrm>
        <a:graphic>
          <a:graphicData uri="http://schemas.openxmlformats.org/drawingml/2006/table">
            <a:tbl>
              <a:tblPr firstRow="1" bandRow="1">
                <a:tableStyleId>{5940675A-B579-460E-94D1-54222C63F5DA}</a:tableStyleId>
              </a:tblPr>
              <a:tblGrid>
                <a:gridCol w="1495357">
                  <a:extLst>
                    <a:ext uri="{9D8B030D-6E8A-4147-A177-3AD203B41FA5}">
                      <a16:colId xmlns:a16="http://schemas.microsoft.com/office/drawing/2014/main" xmlns="" val="4186570409"/>
                    </a:ext>
                  </a:extLst>
                </a:gridCol>
                <a:gridCol w="4211760">
                  <a:extLst>
                    <a:ext uri="{9D8B030D-6E8A-4147-A177-3AD203B41FA5}">
                      <a16:colId xmlns:a16="http://schemas.microsoft.com/office/drawing/2014/main" xmlns="" val="3080799689"/>
                    </a:ext>
                  </a:extLst>
                </a:gridCol>
              </a:tblGrid>
              <a:tr h="370840">
                <a:tc>
                  <a:txBody>
                    <a:bodyPr/>
                    <a:lstStyle/>
                    <a:p>
                      <a:r>
                        <a:rPr kumimoji="1" lang="ja-JP" altLang="en-US" sz="2000" b="1" dirty="0">
                          <a:latin typeface="+mn-ea"/>
                          <a:ea typeface="+mn-ea"/>
                        </a:rPr>
                        <a:t>名称</a:t>
                      </a:r>
                    </a:p>
                  </a:txBody>
                  <a:tcPr/>
                </a:tc>
                <a:tc>
                  <a:txBody>
                    <a:bodyPr/>
                    <a:lstStyle/>
                    <a:p>
                      <a:r>
                        <a:rPr kumimoji="1" lang="ja-JP" altLang="en-US" sz="2000" b="1" dirty="0" smtClean="0">
                          <a:latin typeface="+mn-ea"/>
                          <a:ea typeface="+mn-ea"/>
                        </a:rPr>
                        <a:t>米</a:t>
                      </a:r>
                      <a:r>
                        <a:rPr kumimoji="1" lang="ja-JP" altLang="en-US" sz="2000" b="1" dirty="0" err="1" smtClean="0">
                          <a:latin typeface="+mn-ea"/>
                          <a:ea typeface="+mn-ea"/>
                        </a:rPr>
                        <a:t>みそ</a:t>
                      </a:r>
                      <a:r>
                        <a:rPr kumimoji="1" lang="ja-JP" altLang="en-US" sz="2000" b="1" dirty="0" smtClean="0">
                          <a:latin typeface="+mn-ea"/>
                          <a:ea typeface="+mn-ea"/>
                        </a:rPr>
                        <a:t>（だし入り）</a:t>
                      </a:r>
                      <a:endParaRPr kumimoji="1" lang="ja-JP" altLang="en-US" sz="2000" b="1" dirty="0">
                        <a:latin typeface="+mn-ea"/>
                        <a:ea typeface="+mn-ea"/>
                      </a:endParaRPr>
                    </a:p>
                  </a:txBody>
                  <a:tcPr/>
                </a:tc>
                <a:extLst>
                  <a:ext uri="{0D108BD9-81ED-4DB2-BD59-A6C34878D82A}">
                    <a16:rowId xmlns:a16="http://schemas.microsoft.com/office/drawing/2014/main" xmlns="" val="1385324988"/>
                  </a:ext>
                </a:extLst>
              </a:tr>
              <a:tr h="1714580">
                <a:tc>
                  <a:txBody>
                    <a:bodyPr/>
                    <a:lstStyle/>
                    <a:p>
                      <a:r>
                        <a:rPr kumimoji="1" lang="ja-JP" altLang="en-US" sz="2000" b="1" dirty="0">
                          <a:latin typeface="+mn-ea"/>
                          <a:ea typeface="+mn-ea"/>
                        </a:rPr>
                        <a:t>原材料名</a:t>
                      </a:r>
                    </a:p>
                  </a:txBody>
                  <a:tcPr/>
                </a:tc>
                <a:tc>
                  <a:txBody>
                    <a:bodyPr/>
                    <a:lstStyle/>
                    <a:p>
                      <a:r>
                        <a:rPr kumimoji="1" lang="ja-JP" altLang="en-US" sz="2000" b="1" dirty="0" smtClean="0">
                          <a:latin typeface="+mn-ea"/>
                          <a:ea typeface="+mn-ea"/>
                        </a:rPr>
                        <a:t>米</a:t>
                      </a:r>
                      <a:r>
                        <a:rPr kumimoji="1" lang="ja-JP" altLang="en-US" sz="2000" b="1" dirty="0" err="1" smtClean="0">
                          <a:latin typeface="+mn-ea"/>
                          <a:ea typeface="+mn-ea"/>
                        </a:rPr>
                        <a:t>みそ</a:t>
                      </a:r>
                      <a:r>
                        <a:rPr kumimoji="1" lang="ja-JP" altLang="en-US" sz="2000" b="1" dirty="0" smtClean="0">
                          <a:latin typeface="+mn-ea"/>
                          <a:ea typeface="+mn-ea"/>
                        </a:rPr>
                        <a:t>（大豆</a:t>
                      </a:r>
                      <a:r>
                        <a:rPr kumimoji="1" lang="en-US" altLang="ja-JP" sz="2000" b="1" dirty="0" smtClean="0">
                          <a:latin typeface="+mn-ea"/>
                          <a:ea typeface="+mn-ea"/>
                        </a:rPr>
                        <a:t>(</a:t>
                      </a:r>
                      <a:r>
                        <a:rPr kumimoji="1" lang="ja-JP" altLang="en-US" sz="2000" b="1" dirty="0" smtClean="0">
                          <a:latin typeface="+mn-ea"/>
                          <a:ea typeface="+mn-ea"/>
                        </a:rPr>
                        <a:t>カナダ</a:t>
                      </a:r>
                      <a:r>
                        <a:rPr kumimoji="1" lang="en-US" altLang="ja-JP" sz="2000" b="1" dirty="0" smtClean="0">
                          <a:latin typeface="+mn-ea"/>
                          <a:ea typeface="+mn-ea"/>
                        </a:rPr>
                        <a:t>)</a:t>
                      </a:r>
                      <a:r>
                        <a:rPr kumimoji="1" lang="ja-JP" altLang="en-US" sz="2000" b="1" dirty="0" err="1" smtClean="0">
                          <a:latin typeface="+mn-ea"/>
                          <a:ea typeface="+mn-ea"/>
                        </a:rPr>
                        <a:t>，</a:t>
                      </a:r>
                      <a:r>
                        <a:rPr kumimoji="1" lang="ja-JP" altLang="en-US" sz="2000" b="1" dirty="0" smtClean="0">
                          <a:latin typeface="+mn-ea"/>
                          <a:ea typeface="+mn-ea"/>
                        </a:rPr>
                        <a:t>米，食塩），</a:t>
                      </a:r>
                      <a:endParaRPr kumimoji="1" lang="en-US" altLang="ja-JP" sz="2000" b="1" dirty="0" smtClean="0">
                        <a:latin typeface="+mn-ea"/>
                        <a:ea typeface="+mn-ea"/>
                      </a:endParaRPr>
                    </a:p>
                    <a:p>
                      <a:r>
                        <a:rPr kumimoji="1" lang="ja-JP" altLang="en-US" sz="2000" b="1" dirty="0" smtClean="0">
                          <a:latin typeface="+mn-ea"/>
                          <a:ea typeface="+mn-ea"/>
                        </a:rPr>
                        <a:t>こん</a:t>
                      </a:r>
                      <a:r>
                        <a:rPr kumimoji="1" lang="ja-JP" altLang="en-US" sz="2000" b="1" dirty="0" err="1" smtClean="0">
                          <a:latin typeface="+mn-ea"/>
                          <a:ea typeface="+mn-ea"/>
                        </a:rPr>
                        <a:t>ぶだ</a:t>
                      </a:r>
                      <a:r>
                        <a:rPr kumimoji="1" lang="ja-JP" altLang="en-US" sz="2000" b="1" dirty="0" smtClean="0">
                          <a:latin typeface="+mn-ea"/>
                          <a:ea typeface="+mn-ea"/>
                        </a:rPr>
                        <a:t>し，かつおぶし粉末，砂糖，酵母エキス，かつおぶしエキス，</a:t>
                      </a:r>
                      <a:endParaRPr kumimoji="1" lang="en-US" altLang="ja-JP" sz="2000" b="1" dirty="0" smtClean="0">
                        <a:latin typeface="+mn-ea"/>
                        <a:ea typeface="+mn-ea"/>
                      </a:endParaRPr>
                    </a:p>
                    <a:p>
                      <a:r>
                        <a:rPr kumimoji="1" lang="ja-JP" altLang="en-US" sz="2000" b="1" dirty="0" err="1" smtClean="0">
                          <a:latin typeface="+mn-ea"/>
                          <a:ea typeface="+mn-ea"/>
                        </a:rPr>
                        <a:t>むろあじ</a:t>
                      </a:r>
                      <a:r>
                        <a:rPr kumimoji="1" lang="ja-JP" altLang="en-US" sz="2000" b="1" dirty="0" smtClean="0">
                          <a:latin typeface="+mn-ea"/>
                          <a:ea typeface="+mn-ea"/>
                        </a:rPr>
                        <a:t>ぶし粉末，たんぱく加水分解物</a:t>
                      </a:r>
                      <a:r>
                        <a:rPr kumimoji="1" lang="en-US" altLang="ja-JP" sz="2000" b="1" dirty="0" smtClean="0">
                          <a:latin typeface="+mn-ea"/>
                          <a:ea typeface="+mn-ea"/>
                        </a:rPr>
                        <a:t>/</a:t>
                      </a:r>
                      <a:r>
                        <a:rPr kumimoji="1" lang="ja-JP" altLang="en-US" sz="2000" b="1" dirty="0" smtClean="0">
                          <a:latin typeface="+mn-ea"/>
                          <a:ea typeface="+mn-ea"/>
                        </a:rPr>
                        <a:t>酒精，調味料（アミノ酸等）</a:t>
                      </a:r>
                      <a:endParaRPr kumimoji="1" lang="en-US" altLang="ja-JP" sz="2000" b="1" dirty="0">
                        <a:latin typeface="+mn-ea"/>
                        <a:ea typeface="+mn-ea"/>
                      </a:endParaRPr>
                    </a:p>
                  </a:txBody>
                  <a:tcPr/>
                </a:tc>
                <a:extLst>
                  <a:ext uri="{0D108BD9-81ED-4DB2-BD59-A6C34878D82A}">
                    <a16:rowId xmlns:a16="http://schemas.microsoft.com/office/drawing/2014/main" xmlns="" val="2918295832"/>
                  </a:ext>
                </a:extLst>
              </a:tr>
              <a:tr h="370840">
                <a:tc>
                  <a:txBody>
                    <a:bodyPr/>
                    <a:lstStyle/>
                    <a:p>
                      <a:r>
                        <a:rPr kumimoji="1" lang="ja-JP" altLang="en-US" sz="2000" b="1" dirty="0">
                          <a:latin typeface="+mn-ea"/>
                          <a:ea typeface="+mn-ea"/>
                        </a:rPr>
                        <a:t>内容量</a:t>
                      </a:r>
                    </a:p>
                  </a:txBody>
                  <a:tcPr/>
                </a:tc>
                <a:tc>
                  <a:txBody>
                    <a:bodyPr/>
                    <a:lstStyle/>
                    <a:p>
                      <a:r>
                        <a:rPr kumimoji="1" lang="ja-JP" altLang="en-US" sz="2000" b="1" dirty="0">
                          <a:latin typeface="+mn-ea"/>
                          <a:ea typeface="+mn-ea"/>
                        </a:rPr>
                        <a:t>７５０</a:t>
                      </a:r>
                      <a:r>
                        <a:rPr kumimoji="1" lang="en-US" altLang="ja-JP" sz="2000" b="1" dirty="0">
                          <a:latin typeface="+mn-ea"/>
                          <a:ea typeface="+mn-ea"/>
                        </a:rPr>
                        <a:t>g</a:t>
                      </a:r>
                      <a:endParaRPr kumimoji="1" lang="ja-JP" altLang="en-US" sz="2000" b="1" dirty="0">
                        <a:latin typeface="+mn-ea"/>
                        <a:ea typeface="+mn-ea"/>
                      </a:endParaRPr>
                    </a:p>
                  </a:txBody>
                  <a:tcPr/>
                </a:tc>
                <a:extLst>
                  <a:ext uri="{0D108BD9-81ED-4DB2-BD59-A6C34878D82A}">
                    <a16:rowId xmlns:a16="http://schemas.microsoft.com/office/drawing/2014/main" xmlns="" val="847538653"/>
                  </a:ext>
                </a:extLst>
              </a:tr>
              <a:tr h="370840">
                <a:tc>
                  <a:txBody>
                    <a:bodyPr/>
                    <a:lstStyle/>
                    <a:p>
                      <a:r>
                        <a:rPr kumimoji="1" lang="ja-JP" altLang="en-US" sz="2000" b="1" dirty="0">
                          <a:latin typeface="+mn-ea"/>
                          <a:ea typeface="+mn-ea"/>
                        </a:rPr>
                        <a:t>賞味期限</a:t>
                      </a:r>
                    </a:p>
                  </a:txBody>
                  <a:tcPr/>
                </a:tc>
                <a:tc>
                  <a:txBody>
                    <a:bodyPr/>
                    <a:lstStyle/>
                    <a:p>
                      <a:r>
                        <a:rPr kumimoji="1" lang="ja-JP" altLang="en-US" sz="2000" b="1" dirty="0">
                          <a:latin typeface="+mn-ea"/>
                          <a:ea typeface="+mn-ea"/>
                        </a:rPr>
                        <a:t>令和２年５月</a:t>
                      </a:r>
                    </a:p>
                  </a:txBody>
                  <a:tcPr/>
                </a:tc>
                <a:extLst>
                  <a:ext uri="{0D108BD9-81ED-4DB2-BD59-A6C34878D82A}">
                    <a16:rowId xmlns:a16="http://schemas.microsoft.com/office/drawing/2014/main" xmlns="" val="374138200"/>
                  </a:ext>
                </a:extLst>
              </a:tr>
              <a:tr h="370840">
                <a:tc>
                  <a:txBody>
                    <a:bodyPr/>
                    <a:lstStyle/>
                    <a:p>
                      <a:r>
                        <a:rPr kumimoji="1" lang="ja-JP" altLang="en-US" sz="2000" b="1" dirty="0">
                          <a:latin typeface="+mn-ea"/>
                          <a:ea typeface="+mn-ea"/>
                        </a:rPr>
                        <a:t>保存方法</a:t>
                      </a:r>
                    </a:p>
                  </a:txBody>
                  <a:tcPr/>
                </a:tc>
                <a:tc>
                  <a:txBody>
                    <a:bodyPr/>
                    <a:lstStyle/>
                    <a:p>
                      <a:r>
                        <a:rPr kumimoji="1" lang="ja-JP" altLang="en-US" sz="2000" b="1" dirty="0">
                          <a:latin typeface="+mn-ea"/>
                          <a:ea typeface="+mn-ea"/>
                        </a:rPr>
                        <a:t>直射日光，高温を避け常温で保存</a:t>
                      </a:r>
                    </a:p>
                  </a:txBody>
                  <a:tcPr/>
                </a:tc>
                <a:extLst>
                  <a:ext uri="{0D108BD9-81ED-4DB2-BD59-A6C34878D82A}">
                    <a16:rowId xmlns:a16="http://schemas.microsoft.com/office/drawing/2014/main" xmlns="" val="221982433"/>
                  </a:ext>
                </a:extLst>
              </a:tr>
              <a:tr h="370840">
                <a:tc>
                  <a:txBody>
                    <a:bodyPr/>
                    <a:lstStyle/>
                    <a:p>
                      <a:r>
                        <a:rPr kumimoji="1" lang="ja-JP" altLang="en-US" sz="2000" b="1" dirty="0" smtClean="0">
                          <a:latin typeface="+mn-ea"/>
                          <a:ea typeface="+mn-ea"/>
                        </a:rPr>
                        <a:t>製造者</a:t>
                      </a:r>
                      <a:endParaRPr kumimoji="1" lang="ja-JP" altLang="en-US" sz="2000" b="1" dirty="0">
                        <a:latin typeface="+mn-ea"/>
                        <a:ea typeface="+mn-ea"/>
                      </a:endParaRPr>
                    </a:p>
                  </a:txBody>
                  <a:tcPr/>
                </a:tc>
                <a:tc>
                  <a:txBody>
                    <a:bodyPr/>
                    <a:lstStyle/>
                    <a:p>
                      <a:r>
                        <a:rPr kumimoji="1" lang="ja-JP" altLang="en-US" sz="2000" b="1" dirty="0" smtClean="0">
                          <a:latin typeface="+mn-ea"/>
                          <a:ea typeface="+mn-ea"/>
                        </a:rPr>
                        <a:t>〇〇〇〇株式会社</a:t>
                      </a:r>
                      <a:endParaRPr kumimoji="1" lang="en-US" altLang="ja-JP" sz="2000" b="1" dirty="0">
                        <a:latin typeface="+mn-ea"/>
                        <a:ea typeface="+mn-ea"/>
                      </a:endParaRPr>
                    </a:p>
                    <a:p>
                      <a:r>
                        <a:rPr kumimoji="1" lang="ja-JP" altLang="en-US" sz="2000" b="1" dirty="0">
                          <a:latin typeface="+mn-ea"/>
                          <a:ea typeface="+mn-ea"/>
                        </a:rPr>
                        <a:t>　　　△</a:t>
                      </a:r>
                      <a:r>
                        <a:rPr kumimoji="1" lang="ja-JP" altLang="en-US" sz="2000" b="1" dirty="0" smtClean="0">
                          <a:latin typeface="+mn-ea"/>
                          <a:ea typeface="+mn-ea"/>
                        </a:rPr>
                        <a:t>△県△△市△</a:t>
                      </a:r>
                      <a:r>
                        <a:rPr kumimoji="1" lang="ja-JP" altLang="en-US" sz="2000" b="1" dirty="0">
                          <a:latin typeface="+mn-ea"/>
                          <a:ea typeface="+mn-ea"/>
                        </a:rPr>
                        <a:t>△町</a:t>
                      </a:r>
                      <a:endParaRPr kumimoji="1" lang="en-US" altLang="ja-JP" sz="2000" b="1" dirty="0">
                        <a:latin typeface="+mn-ea"/>
                        <a:ea typeface="+mn-ea"/>
                      </a:endParaRPr>
                    </a:p>
                    <a:p>
                      <a:endParaRPr kumimoji="1" lang="ja-JP" altLang="en-US" sz="2000" b="1" dirty="0">
                        <a:latin typeface="+mn-ea"/>
                        <a:ea typeface="+mn-ea"/>
                      </a:endParaRPr>
                    </a:p>
                  </a:txBody>
                  <a:tcPr/>
                </a:tc>
                <a:extLst>
                  <a:ext uri="{0D108BD9-81ED-4DB2-BD59-A6C34878D82A}">
                    <a16:rowId xmlns:a16="http://schemas.microsoft.com/office/drawing/2014/main" xmlns="" val="1849238521"/>
                  </a:ext>
                </a:extLst>
              </a:tr>
            </a:tbl>
          </a:graphicData>
        </a:graphic>
      </p:graphicFrame>
      <p:sp>
        <p:nvSpPr>
          <p:cNvPr id="7" name="四角形: 角を丸くする 6">
            <a:extLst>
              <a:ext uri="{FF2B5EF4-FFF2-40B4-BE49-F238E27FC236}">
                <a16:creationId xmlns:a16="http://schemas.microsoft.com/office/drawing/2014/main" xmlns="" id="{3E330734-C1C0-40B9-9062-AD1B070AC650}"/>
              </a:ext>
            </a:extLst>
          </p:cNvPr>
          <p:cNvSpPr/>
          <p:nvPr/>
        </p:nvSpPr>
        <p:spPr>
          <a:xfrm>
            <a:off x="270744" y="215837"/>
            <a:ext cx="3260524" cy="95303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正方形/長方形 5">
            <a:extLst>
              <a:ext uri="{FF2B5EF4-FFF2-40B4-BE49-F238E27FC236}">
                <a16:creationId xmlns:a16="http://schemas.microsoft.com/office/drawing/2014/main" xmlns="" id="{AAD510E5-79E1-4F11-A4C4-E12A4D3264EC}"/>
              </a:ext>
            </a:extLst>
          </p:cNvPr>
          <p:cNvSpPr/>
          <p:nvPr/>
        </p:nvSpPr>
        <p:spPr>
          <a:xfrm>
            <a:off x="266175" y="489905"/>
            <a:ext cx="3057247" cy="584775"/>
          </a:xfrm>
          <a:prstGeom prst="rect">
            <a:avLst/>
          </a:prstGeom>
          <a:noFill/>
        </p:spPr>
        <p:txBody>
          <a:bodyPr wrap="none" lIns="91440" tIns="45720" rIns="91440" bIns="45720">
            <a:spAutoFit/>
          </a:bodyPr>
          <a:lstStyle/>
          <a:p>
            <a:pPr algn="ctr"/>
            <a:r>
              <a:rPr lang="ja-JP" altLang="en-US" sz="3200" b="1" dirty="0">
                <a:ln w="22225">
                  <a:solidFill>
                    <a:schemeClr val="accent2"/>
                  </a:solidFill>
                  <a:prstDash val="solid"/>
                </a:ln>
                <a:solidFill>
                  <a:schemeClr val="accent2">
                    <a:lumMod val="40000"/>
                    <a:lumOff val="60000"/>
                  </a:schemeClr>
                </a:solidFill>
              </a:rPr>
              <a:t>だし入りで便利</a:t>
            </a:r>
          </a:p>
        </p:txBody>
      </p:sp>
      <p:sp>
        <p:nvSpPr>
          <p:cNvPr id="15" name="四角形: 1 つの角を切り取り 1 つの角を丸める 14">
            <a:extLst>
              <a:ext uri="{FF2B5EF4-FFF2-40B4-BE49-F238E27FC236}">
                <a16:creationId xmlns:a16="http://schemas.microsoft.com/office/drawing/2014/main" xmlns="" id="{81598034-2013-42FB-B9B3-2FCDC2AE96EE}"/>
              </a:ext>
            </a:extLst>
          </p:cNvPr>
          <p:cNvSpPr/>
          <p:nvPr/>
        </p:nvSpPr>
        <p:spPr>
          <a:xfrm>
            <a:off x="5870369" y="753556"/>
            <a:ext cx="3084445" cy="830622"/>
          </a:xfrm>
          <a:prstGeom prst="snip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xmlns="" id="{1CA35C37-17C0-4728-814A-45107616EC2D}"/>
              </a:ext>
            </a:extLst>
          </p:cNvPr>
          <p:cNvSpPr txBox="1"/>
          <p:nvPr/>
        </p:nvSpPr>
        <p:spPr>
          <a:xfrm>
            <a:off x="5974291" y="879510"/>
            <a:ext cx="2876599" cy="646331"/>
          </a:xfrm>
          <a:prstGeom prst="rect">
            <a:avLst/>
          </a:prstGeom>
          <a:noFill/>
        </p:spPr>
        <p:txBody>
          <a:bodyPr wrap="square" rtlCol="0">
            <a:spAutoFit/>
          </a:bodyPr>
          <a:lstStyle/>
          <a:p>
            <a:r>
              <a:rPr lang="ja-JP" altLang="en-US" sz="3600" b="1" dirty="0"/>
              <a:t>価格：２２２円</a:t>
            </a:r>
          </a:p>
        </p:txBody>
      </p:sp>
      <p:pic>
        <p:nvPicPr>
          <p:cNvPr id="1028" name="Picture 4" descr="容器 マーク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877" y="5400454"/>
            <a:ext cx="1435099" cy="1166018"/>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descr="C:\Users\9052160\Desktop\児童用\087135.jpg"/>
          <p:cNvPicPr/>
          <p:nvPr/>
        </p:nvPicPr>
        <p:blipFill>
          <a:blip r:embed="rId4">
            <a:extLst>
              <a:ext uri="{28A0092B-C50C-407E-A947-70E740481C1C}">
                <a14:useLocalDpi xmlns:a14="http://schemas.microsoft.com/office/drawing/2010/main" val="0"/>
              </a:ext>
            </a:extLst>
          </a:blip>
          <a:srcRect/>
          <a:stretch>
            <a:fillRect/>
          </a:stretch>
        </p:blipFill>
        <p:spPr bwMode="auto">
          <a:xfrm>
            <a:off x="515811" y="1819688"/>
            <a:ext cx="2190813" cy="3172936"/>
          </a:xfrm>
          <a:prstGeom prst="rect">
            <a:avLst/>
          </a:prstGeom>
          <a:noFill/>
          <a:ln>
            <a:noFill/>
          </a:ln>
        </p:spPr>
      </p:pic>
    </p:spTree>
    <p:extLst>
      <p:ext uri="{BB962C8B-B14F-4D97-AF65-F5344CB8AC3E}">
        <p14:creationId xmlns:p14="http://schemas.microsoft.com/office/powerpoint/2010/main" val="187571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78" y="1819688"/>
            <a:ext cx="2819641" cy="2177329"/>
          </a:xfrm>
          <a:prstGeom prst="rect">
            <a:avLst/>
          </a:prstGeom>
        </p:spPr>
      </p:pic>
      <p:sp>
        <p:nvSpPr>
          <p:cNvPr id="15" name="タイトル 14">
            <a:extLst>
              <a:ext uri="{FF2B5EF4-FFF2-40B4-BE49-F238E27FC236}">
                <a16:creationId xmlns:a16="http://schemas.microsoft.com/office/drawing/2014/main" xmlns="" id="{F1D11F8B-4D48-4C2C-BACA-EBF71B5E7ED8}"/>
              </a:ext>
            </a:extLst>
          </p:cNvPr>
          <p:cNvSpPr txBox="1">
            <a:spLocks noGrp="1"/>
          </p:cNvSpPr>
          <p:nvPr>
            <p:ph type="title"/>
          </p:nvPr>
        </p:nvSpPr>
        <p:spPr>
          <a:xfrm>
            <a:off x="6074759" y="984858"/>
            <a:ext cx="2864290" cy="594522"/>
          </a:xfrm>
          <a:prstGeom prst="rect">
            <a:avLst/>
          </a:prstGeom>
          <a:noFill/>
        </p:spPr>
        <p:txBody>
          <a:bodyPr wrap="square" rtlCol="0">
            <a:spAutoFit/>
          </a:bodyPr>
          <a:lstStyle/>
          <a:p>
            <a:r>
              <a:rPr lang="ja-JP" altLang="en-US" sz="3600" b="1" dirty="0">
                <a:latin typeface="+mn-ea"/>
                <a:ea typeface="+mn-ea"/>
              </a:rPr>
              <a:t>価格：６５０円</a:t>
            </a:r>
          </a:p>
        </p:txBody>
      </p:sp>
      <p:graphicFrame>
        <p:nvGraphicFramePr>
          <p:cNvPr id="6" name="コンテンツ プレースホルダー 7">
            <a:extLst>
              <a:ext uri="{FF2B5EF4-FFF2-40B4-BE49-F238E27FC236}">
                <a16:creationId xmlns:a16="http://schemas.microsoft.com/office/drawing/2014/main" xmlns="" id="{4257FD16-8E74-4A99-B1E9-08B03C0C8729}"/>
              </a:ext>
            </a:extLst>
          </p:cNvPr>
          <p:cNvGraphicFramePr>
            <a:graphicFrameLocks/>
          </p:cNvGraphicFramePr>
          <p:nvPr>
            <p:extLst>
              <p:ext uri="{D42A27DB-BD31-4B8C-83A1-F6EECF244321}">
                <p14:modId xmlns:p14="http://schemas.microsoft.com/office/powerpoint/2010/main" val="1199265799"/>
              </p:ext>
            </p:extLst>
          </p:nvPr>
        </p:nvGraphicFramePr>
        <p:xfrm>
          <a:off x="3473227" y="2422177"/>
          <a:ext cx="5471677" cy="3596640"/>
        </p:xfrm>
        <a:graphic>
          <a:graphicData uri="http://schemas.openxmlformats.org/drawingml/2006/table">
            <a:tbl>
              <a:tblPr firstRow="1" bandRow="1">
                <a:tableStyleId>{5940675A-B579-460E-94D1-54222C63F5DA}</a:tableStyleId>
              </a:tblPr>
              <a:tblGrid>
                <a:gridCol w="2087185">
                  <a:extLst>
                    <a:ext uri="{9D8B030D-6E8A-4147-A177-3AD203B41FA5}">
                      <a16:colId xmlns:a16="http://schemas.microsoft.com/office/drawing/2014/main" xmlns="" val="4186570409"/>
                    </a:ext>
                  </a:extLst>
                </a:gridCol>
                <a:gridCol w="3384492">
                  <a:extLst>
                    <a:ext uri="{9D8B030D-6E8A-4147-A177-3AD203B41FA5}">
                      <a16:colId xmlns:a16="http://schemas.microsoft.com/office/drawing/2014/main" xmlns="" val="3080799689"/>
                    </a:ext>
                  </a:extLst>
                </a:gridCol>
              </a:tblGrid>
              <a:tr h="370840">
                <a:tc>
                  <a:txBody>
                    <a:bodyPr/>
                    <a:lstStyle/>
                    <a:p>
                      <a:r>
                        <a:rPr kumimoji="1" lang="ja-JP" altLang="en-US" sz="2000" b="1" dirty="0"/>
                        <a:t>名称</a:t>
                      </a:r>
                    </a:p>
                  </a:txBody>
                  <a:tcPr/>
                </a:tc>
                <a:tc>
                  <a:txBody>
                    <a:bodyPr/>
                    <a:lstStyle/>
                    <a:p>
                      <a:r>
                        <a:rPr kumimoji="1" lang="ja-JP" altLang="en-US" sz="2000" b="1" dirty="0"/>
                        <a:t>米</a:t>
                      </a:r>
                      <a:r>
                        <a:rPr kumimoji="1" lang="ja-JP" altLang="en-US" sz="2000" b="1" dirty="0" err="1"/>
                        <a:t>みそ</a:t>
                      </a:r>
                      <a:endParaRPr kumimoji="1" lang="ja-JP" altLang="en-US" sz="2000" b="1" dirty="0"/>
                    </a:p>
                  </a:txBody>
                  <a:tcPr/>
                </a:tc>
                <a:extLst>
                  <a:ext uri="{0D108BD9-81ED-4DB2-BD59-A6C34878D82A}">
                    <a16:rowId xmlns:a16="http://schemas.microsoft.com/office/drawing/2014/main" xmlns="" val="1385324988"/>
                  </a:ext>
                </a:extLst>
              </a:tr>
              <a:tr h="370840">
                <a:tc>
                  <a:txBody>
                    <a:bodyPr/>
                    <a:lstStyle/>
                    <a:p>
                      <a:r>
                        <a:rPr kumimoji="1" lang="ja-JP" altLang="en-US" sz="2000" b="1" dirty="0"/>
                        <a:t>原材料名</a:t>
                      </a:r>
                    </a:p>
                  </a:txBody>
                  <a:tcPr/>
                </a:tc>
                <a:tc>
                  <a:txBody>
                    <a:bodyPr/>
                    <a:lstStyle/>
                    <a:p>
                      <a:r>
                        <a:rPr kumimoji="1" lang="ja-JP" altLang="en-US" sz="2000" b="1" dirty="0"/>
                        <a:t>大豆（国産</a:t>
                      </a:r>
                      <a:r>
                        <a:rPr kumimoji="1" lang="ja-JP" altLang="en-US" sz="2000" b="1" dirty="0" smtClean="0"/>
                        <a:t>），米</a:t>
                      </a:r>
                      <a:r>
                        <a:rPr kumimoji="1" lang="ja-JP" altLang="en-US" sz="2000" b="1" dirty="0"/>
                        <a:t>（国産</a:t>
                      </a:r>
                      <a:r>
                        <a:rPr kumimoji="1" lang="ja-JP" altLang="en-US" sz="2000" b="1" dirty="0" smtClean="0"/>
                        <a:t>），食塩</a:t>
                      </a:r>
                      <a:r>
                        <a:rPr kumimoji="1" lang="ja-JP" altLang="en-US" sz="2000" b="1" dirty="0"/>
                        <a:t>（国産</a:t>
                      </a:r>
                      <a:r>
                        <a:rPr kumimoji="1" lang="ja-JP" altLang="en-US" sz="2000" b="1" dirty="0" smtClean="0"/>
                        <a:t>），酒精</a:t>
                      </a:r>
                      <a:endParaRPr kumimoji="1" lang="en-US" altLang="ja-JP" sz="2000" b="1" dirty="0"/>
                    </a:p>
                  </a:txBody>
                  <a:tcPr/>
                </a:tc>
                <a:extLst>
                  <a:ext uri="{0D108BD9-81ED-4DB2-BD59-A6C34878D82A}">
                    <a16:rowId xmlns:a16="http://schemas.microsoft.com/office/drawing/2014/main" xmlns="" val="2918295832"/>
                  </a:ext>
                </a:extLst>
              </a:tr>
              <a:tr h="370840">
                <a:tc>
                  <a:txBody>
                    <a:bodyPr/>
                    <a:lstStyle/>
                    <a:p>
                      <a:r>
                        <a:rPr kumimoji="1" lang="ja-JP" altLang="en-US" sz="2000" b="1" dirty="0"/>
                        <a:t>内容量</a:t>
                      </a:r>
                    </a:p>
                  </a:txBody>
                  <a:tcPr/>
                </a:tc>
                <a:tc>
                  <a:txBody>
                    <a:bodyPr/>
                    <a:lstStyle/>
                    <a:p>
                      <a:r>
                        <a:rPr kumimoji="1" lang="ja-JP" altLang="en-US" sz="2000" b="1" dirty="0" smtClean="0"/>
                        <a:t>５００</a:t>
                      </a:r>
                      <a:r>
                        <a:rPr kumimoji="1" lang="en-US" altLang="ja-JP" sz="2000" b="1" dirty="0" smtClean="0"/>
                        <a:t>g</a:t>
                      </a:r>
                      <a:endParaRPr kumimoji="1" lang="ja-JP" altLang="en-US" sz="2000" b="1" dirty="0"/>
                    </a:p>
                  </a:txBody>
                  <a:tcPr/>
                </a:tc>
                <a:extLst>
                  <a:ext uri="{0D108BD9-81ED-4DB2-BD59-A6C34878D82A}">
                    <a16:rowId xmlns:a16="http://schemas.microsoft.com/office/drawing/2014/main" xmlns="" val="847538653"/>
                  </a:ext>
                </a:extLst>
              </a:tr>
              <a:tr h="370840">
                <a:tc>
                  <a:txBody>
                    <a:bodyPr/>
                    <a:lstStyle/>
                    <a:p>
                      <a:r>
                        <a:rPr kumimoji="1" lang="ja-JP" altLang="en-US" sz="2000" b="1" dirty="0"/>
                        <a:t>賞味期限</a:t>
                      </a:r>
                    </a:p>
                  </a:txBody>
                  <a:tcPr/>
                </a:tc>
                <a:tc>
                  <a:txBody>
                    <a:bodyPr/>
                    <a:lstStyle/>
                    <a:p>
                      <a:r>
                        <a:rPr kumimoji="1" lang="ja-JP" altLang="en-US" sz="2000" b="1" dirty="0"/>
                        <a:t>令和</a:t>
                      </a:r>
                      <a:r>
                        <a:rPr kumimoji="1" lang="ja-JP" altLang="en-US" sz="2000" b="1" dirty="0" smtClean="0"/>
                        <a:t>２年１２月</a:t>
                      </a:r>
                      <a:endParaRPr kumimoji="1" lang="ja-JP" altLang="en-US" sz="2000" b="1" dirty="0"/>
                    </a:p>
                  </a:txBody>
                  <a:tcPr/>
                </a:tc>
                <a:extLst>
                  <a:ext uri="{0D108BD9-81ED-4DB2-BD59-A6C34878D82A}">
                    <a16:rowId xmlns:a16="http://schemas.microsoft.com/office/drawing/2014/main" xmlns="" val="374138200"/>
                  </a:ext>
                </a:extLst>
              </a:tr>
              <a:tr h="370840">
                <a:tc>
                  <a:txBody>
                    <a:bodyPr/>
                    <a:lstStyle/>
                    <a:p>
                      <a:r>
                        <a:rPr kumimoji="1" lang="ja-JP" altLang="en-US" sz="2000" b="1" dirty="0"/>
                        <a:t>保存方法</a:t>
                      </a:r>
                    </a:p>
                  </a:txBody>
                  <a:tcPr/>
                </a:tc>
                <a:tc>
                  <a:txBody>
                    <a:bodyPr/>
                    <a:lstStyle/>
                    <a:p>
                      <a:r>
                        <a:rPr kumimoji="1" lang="ja-JP" altLang="en-US" sz="2000" b="1" dirty="0"/>
                        <a:t>直射日光，高温を避け常温で保存</a:t>
                      </a:r>
                    </a:p>
                  </a:txBody>
                  <a:tcPr/>
                </a:tc>
                <a:extLst>
                  <a:ext uri="{0D108BD9-81ED-4DB2-BD59-A6C34878D82A}">
                    <a16:rowId xmlns:a16="http://schemas.microsoft.com/office/drawing/2014/main" xmlns="" val="221982433"/>
                  </a:ext>
                </a:extLst>
              </a:tr>
              <a:tr h="370840">
                <a:tc>
                  <a:txBody>
                    <a:bodyPr/>
                    <a:lstStyle/>
                    <a:p>
                      <a:r>
                        <a:rPr kumimoji="1" lang="ja-JP" altLang="en-US" sz="2000" b="1" dirty="0" smtClean="0"/>
                        <a:t>製造者</a:t>
                      </a:r>
                      <a:endParaRPr kumimoji="1" lang="ja-JP" altLang="en-US" sz="2000" b="1" dirty="0"/>
                    </a:p>
                  </a:txBody>
                  <a:tcPr/>
                </a:tc>
                <a:tc>
                  <a:txBody>
                    <a:bodyPr/>
                    <a:lstStyle/>
                    <a:p>
                      <a:r>
                        <a:rPr kumimoji="1" lang="ja-JP" altLang="en-US" sz="2000" b="1" dirty="0" smtClean="0"/>
                        <a:t>〇〇みそ株式会社</a:t>
                      </a:r>
                      <a:endParaRPr kumimoji="1" lang="en-US" altLang="ja-JP" sz="2000" b="1" dirty="0"/>
                    </a:p>
                    <a:p>
                      <a:r>
                        <a:rPr kumimoji="1" lang="ja-JP" altLang="en-US" sz="2000" b="1" dirty="0"/>
                        <a:t>　　　</a:t>
                      </a:r>
                      <a:r>
                        <a:rPr kumimoji="1" lang="ja-JP" altLang="en-US" sz="2000" b="1" dirty="0" smtClean="0"/>
                        <a:t>徳島県</a:t>
                      </a:r>
                      <a:r>
                        <a:rPr kumimoji="1" lang="ja-JP" altLang="en-US" sz="2000" b="1" dirty="0"/>
                        <a:t>△△市△△</a:t>
                      </a:r>
                      <a:endParaRPr kumimoji="1" lang="en-US" altLang="ja-JP" sz="2000" b="1" dirty="0"/>
                    </a:p>
                    <a:p>
                      <a:endParaRPr kumimoji="1" lang="ja-JP" altLang="en-US" sz="2000" b="1" dirty="0"/>
                    </a:p>
                  </a:txBody>
                  <a:tcPr/>
                </a:tc>
                <a:extLst>
                  <a:ext uri="{0D108BD9-81ED-4DB2-BD59-A6C34878D82A}">
                    <a16:rowId xmlns:a16="http://schemas.microsoft.com/office/drawing/2014/main" xmlns="" val="1849238521"/>
                  </a:ext>
                </a:extLst>
              </a:tr>
            </a:tbl>
          </a:graphicData>
        </a:graphic>
      </p:graphicFrame>
      <p:sp>
        <p:nvSpPr>
          <p:cNvPr id="7" name="四角形: 角を丸くする 6">
            <a:extLst>
              <a:ext uri="{FF2B5EF4-FFF2-40B4-BE49-F238E27FC236}">
                <a16:creationId xmlns:a16="http://schemas.microsoft.com/office/drawing/2014/main" xmlns="" id="{C540A76F-EF34-44D7-8355-844A0DF43A32}"/>
              </a:ext>
            </a:extLst>
          </p:cNvPr>
          <p:cNvSpPr/>
          <p:nvPr/>
        </p:nvSpPr>
        <p:spPr>
          <a:xfrm>
            <a:off x="133821" y="255437"/>
            <a:ext cx="3655791" cy="1133976"/>
          </a:xfrm>
          <a:prstGeom prst="round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正方形/長方形 7">
            <a:extLst>
              <a:ext uri="{FF2B5EF4-FFF2-40B4-BE49-F238E27FC236}">
                <a16:creationId xmlns:a16="http://schemas.microsoft.com/office/drawing/2014/main" xmlns="" id="{293035BB-2149-4E8F-9F1A-2104E4F1A909}"/>
              </a:ext>
            </a:extLst>
          </p:cNvPr>
          <p:cNvSpPr/>
          <p:nvPr/>
        </p:nvSpPr>
        <p:spPr>
          <a:xfrm>
            <a:off x="404758" y="316044"/>
            <a:ext cx="3068469" cy="1077218"/>
          </a:xfrm>
          <a:prstGeom prst="rect">
            <a:avLst/>
          </a:prstGeom>
          <a:noFill/>
        </p:spPr>
        <p:txBody>
          <a:bodyPr wrap="none" lIns="91440" tIns="45720" rIns="91440" bIns="45720">
            <a:spAutoFit/>
          </a:bodyPr>
          <a:lstStyle/>
          <a:p>
            <a:pPr algn="ctr"/>
            <a:r>
              <a:rPr lang="ja-JP" altLang="en-US" sz="3200" b="1" dirty="0">
                <a:ln w="0"/>
                <a:effectLst>
                  <a:outerShdw blurRad="38100" dist="19050" dir="2700000" algn="tl" rotWithShape="0">
                    <a:schemeClr val="dk1">
                      <a:alpha val="40000"/>
                    </a:schemeClr>
                  </a:outerShdw>
                </a:effectLst>
              </a:rPr>
              <a:t>こだわり</a:t>
            </a:r>
            <a:r>
              <a:rPr lang="ja-JP" altLang="en-US" sz="3200" b="1" dirty="0" smtClean="0">
                <a:ln w="0"/>
                <a:effectLst>
                  <a:outerShdw blurRad="38100" dist="19050" dir="2700000" algn="tl" rotWithShape="0">
                    <a:schemeClr val="dk1">
                      <a:alpha val="40000"/>
                    </a:schemeClr>
                  </a:outerShdw>
                </a:effectLst>
              </a:rPr>
              <a:t>の原料</a:t>
            </a:r>
            <a:endParaRPr lang="en-US" altLang="ja-JP" sz="3200" b="1" dirty="0" smtClean="0">
              <a:ln w="0"/>
              <a:effectLst>
                <a:outerShdw blurRad="38100" dist="19050" dir="2700000" algn="tl" rotWithShape="0">
                  <a:schemeClr val="dk1">
                    <a:alpha val="40000"/>
                  </a:schemeClr>
                </a:outerShdw>
              </a:effectLst>
            </a:endParaRPr>
          </a:p>
          <a:p>
            <a:pPr algn="ctr"/>
            <a:r>
              <a:rPr lang="ja-JP" altLang="en-US" sz="3200" b="1" dirty="0" smtClean="0">
                <a:ln w="0"/>
                <a:effectLst>
                  <a:outerShdw blurRad="38100" dist="19050" dir="2700000" algn="tl" rotWithShape="0">
                    <a:schemeClr val="dk1">
                      <a:alpha val="40000"/>
                    </a:schemeClr>
                  </a:outerShdw>
                </a:effectLst>
              </a:rPr>
              <a:t>国産の有機</a:t>
            </a:r>
            <a:r>
              <a:rPr lang="ja-JP" altLang="en-US" sz="3200" b="1" dirty="0">
                <a:ln w="0"/>
                <a:effectLst>
                  <a:outerShdw blurRad="38100" dist="19050" dir="2700000" algn="tl" rotWithShape="0">
                    <a:schemeClr val="dk1">
                      <a:alpha val="40000"/>
                    </a:schemeClr>
                  </a:outerShdw>
                </a:effectLst>
              </a:rPr>
              <a:t>栽培</a:t>
            </a:r>
          </a:p>
        </p:txBody>
      </p:sp>
      <p:sp>
        <p:nvSpPr>
          <p:cNvPr id="16" name="星: 5 pt 15">
            <a:extLst>
              <a:ext uri="{FF2B5EF4-FFF2-40B4-BE49-F238E27FC236}">
                <a16:creationId xmlns:a16="http://schemas.microsoft.com/office/drawing/2014/main" xmlns="" id="{89CA254B-0BB6-43D8-AFAB-4847C492DC71}"/>
              </a:ext>
            </a:extLst>
          </p:cNvPr>
          <p:cNvSpPr/>
          <p:nvPr/>
        </p:nvSpPr>
        <p:spPr>
          <a:xfrm>
            <a:off x="3789612" y="26485"/>
            <a:ext cx="1961063" cy="1916746"/>
          </a:xfrm>
          <a:prstGeom prst="star5">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タイトル 1">
            <a:extLst>
              <a:ext uri="{FF2B5EF4-FFF2-40B4-BE49-F238E27FC236}">
                <a16:creationId xmlns:a16="http://schemas.microsoft.com/office/drawing/2014/main" xmlns="" id="{E018C4B6-10F1-4D1D-9997-D6FAFB0F4A53}"/>
              </a:ext>
            </a:extLst>
          </p:cNvPr>
          <p:cNvSpPr txBox="1">
            <a:spLocks/>
          </p:cNvSpPr>
          <p:nvPr/>
        </p:nvSpPr>
        <p:spPr>
          <a:xfrm>
            <a:off x="4254078" y="578664"/>
            <a:ext cx="119248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8800" b="1" dirty="0"/>
              <a:t>B</a:t>
            </a:r>
            <a:endParaRPr lang="ja-JP" altLang="en-US" sz="8800" b="1" dirty="0"/>
          </a:p>
        </p:txBody>
      </p:sp>
      <p:sp>
        <p:nvSpPr>
          <p:cNvPr id="18" name="四角形: 1 つの角を切り取り 1 つの角を丸める 17">
            <a:extLst>
              <a:ext uri="{FF2B5EF4-FFF2-40B4-BE49-F238E27FC236}">
                <a16:creationId xmlns:a16="http://schemas.microsoft.com/office/drawing/2014/main" xmlns="" id="{917EB558-7BC5-4AEC-B8F8-64B787EE3521}"/>
              </a:ext>
            </a:extLst>
          </p:cNvPr>
          <p:cNvSpPr/>
          <p:nvPr/>
        </p:nvSpPr>
        <p:spPr>
          <a:xfrm>
            <a:off x="5775860" y="826135"/>
            <a:ext cx="3163190" cy="830622"/>
          </a:xfrm>
          <a:prstGeom prst="snip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9" name="Picture 4" descr="容器 マーク に対する画像結果"/>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4496" y="5027246"/>
            <a:ext cx="1637512" cy="1328756"/>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3476" y="5219459"/>
            <a:ext cx="1816620" cy="944329"/>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5164" y="4034387"/>
            <a:ext cx="1053688" cy="1053688"/>
          </a:xfrm>
          <a:prstGeom prst="rect">
            <a:avLst/>
          </a:prstGeom>
        </p:spPr>
      </p:pic>
    </p:spTree>
    <p:extLst>
      <p:ext uri="{BB962C8B-B14F-4D97-AF65-F5344CB8AC3E}">
        <p14:creationId xmlns:p14="http://schemas.microsoft.com/office/powerpoint/2010/main" val="420671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1409</TotalTime>
  <Words>502</Words>
  <Application>Microsoft Office PowerPoint</Application>
  <PresentationFormat>画面に合わせる (4:3)</PresentationFormat>
  <Paragraphs>194</Paragraphs>
  <Slides>12</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ector>
  </HeadingPairs>
  <TitlesOfParts>
    <vt:vector size="23" baseType="lpstr">
      <vt:lpstr>AR P丸ゴシック体M</vt:lpstr>
      <vt:lpstr>Meiryo UI</vt:lpstr>
      <vt:lpstr>ＭＳ Ｐゴシック</vt:lpstr>
      <vt:lpstr>ＭＳ ゴシック</vt:lpstr>
      <vt:lpstr>游ゴシック</vt:lpstr>
      <vt:lpstr>Arial</vt:lpstr>
      <vt:lpstr>Calibri</vt:lpstr>
      <vt:lpstr>Calibri Light</vt:lpstr>
      <vt:lpstr>Ebrima</vt:lpstr>
      <vt:lpstr>Times New Roman</vt:lpstr>
      <vt:lpstr>Office テーマ</vt:lpstr>
      <vt:lpstr>買い物名人になろう</vt:lpstr>
      <vt:lpstr>３年生の社会科学習を思い出そう</vt:lpstr>
      <vt:lpstr>３年生の社会科学習を思い出そう</vt:lpstr>
      <vt:lpstr>商品に付いているマークを復習しよう</vt:lpstr>
      <vt:lpstr>買い物の手順を考えよう</vt:lpstr>
      <vt:lpstr>PowerPoint プレゼンテーション</vt:lpstr>
      <vt:lpstr>みその情報を表にまとめよう</vt:lpstr>
      <vt:lpstr>A</vt:lpstr>
      <vt:lpstr>価格：６５０円</vt:lpstr>
      <vt:lpstr>価格：７００円</vt:lpstr>
      <vt:lpstr>D</vt:lpstr>
      <vt:lpstr>選んだみそを紹介しよう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買い物名人になろう</dc:title>
  <dc:creator>S.Ueda</dc:creator>
  <cp:lastModifiedBy>Kamo Naoko</cp:lastModifiedBy>
  <cp:revision>101</cp:revision>
  <cp:lastPrinted>2020-01-04T04:52:11Z</cp:lastPrinted>
  <dcterms:created xsi:type="dcterms:W3CDTF">2019-10-20T11:38:31Z</dcterms:created>
  <dcterms:modified xsi:type="dcterms:W3CDTF">2020-01-26T06:54:02Z</dcterms:modified>
</cp:coreProperties>
</file>