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0"/>
  </p:notesMasterIdLst>
  <p:handoutMasterIdLst>
    <p:handoutMasterId r:id="rId11"/>
  </p:handoutMasterIdLst>
  <p:sldIdLst>
    <p:sldId id="256" r:id="rId2"/>
    <p:sldId id="297" r:id="rId3"/>
    <p:sldId id="293" r:id="rId4"/>
    <p:sldId id="300" r:id="rId5"/>
    <p:sldId id="301" r:id="rId6"/>
    <p:sldId id="302" r:id="rId7"/>
    <p:sldId id="303" r:id="rId8"/>
    <p:sldId id="294" r:id="rId9"/>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434" autoAdjust="0"/>
  </p:normalViewPr>
  <p:slideViewPr>
    <p:cSldViewPr>
      <p:cViewPr varScale="1">
        <p:scale>
          <a:sx n="51" d="100"/>
          <a:sy n="51" d="100"/>
        </p:scale>
        <p:origin x="1926" y="54"/>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772" y="42"/>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9413" cy="495300"/>
          </a:xfrm>
          <a:prstGeom prst="rect">
            <a:avLst/>
          </a:prstGeom>
        </p:spPr>
        <p:txBody>
          <a:bodyPr vert="horz" lIns="91425" tIns="45713" rIns="91425" bIns="4571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25" tIns="45713" rIns="91425" bIns="45713" rtlCol="0"/>
          <a:lstStyle>
            <a:lvl1pPr algn="r">
              <a:defRPr sz="1200"/>
            </a:lvl1pPr>
          </a:lstStyle>
          <a:p>
            <a:fld id="{11BFF6C8-CA39-41DF-AC88-A3B0E6FC2D60}" type="datetimeFigureOut">
              <a:rPr kumimoji="1" lang="ja-JP" altLang="en-US" smtClean="0"/>
              <a:t>2021/4/9</a:t>
            </a:fld>
            <a:endParaRPr kumimoji="1" lang="ja-JP" altLang="en-US"/>
          </a:p>
        </p:txBody>
      </p:sp>
      <p:sp>
        <p:nvSpPr>
          <p:cNvPr id="4" name="フッター プレースホルダー 3"/>
          <p:cNvSpPr>
            <a:spLocks noGrp="1"/>
          </p:cNvSpPr>
          <p:nvPr>
            <p:ph type="ftr" sz="quarter" idx="2"/>
          </p:nvPr>
        </p:nvSpPr>
        <p:spPr>
          <a:xfrm>
            <a:off x="1" y="9371014"/>
            <a:ext cx="2919413" cy="495300"/>
          </a:xfrm>
          <a:prstGeom prst="rect">
            <a:avLst/>
          </a:prstGeom>
        </p:spPr>
        <p:txBody>
          <a:bodyPr vert="horz" lIns="91425" tIns="45713" rIns="91425" bIns="4571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4"/>
            <a:ext cx="2919412" cy="495300"/>
          </a:xfrm>
          <a:prstGeom prst="rect">
            <a:avLst/>
          </a:prstGeom>
        </p:spPr>
        <p:txBody>
          <a:bodyPr vert="horz" lIns="91425" tIns="45713" rIns="91425" bIns="45713" rtlCol="0" anchor="b"/>
          <a:lstStyle>
            <a:lvl1pPr algn="r">
              <a:defRPr sz="1200"/>
            </a:lvl1pPr>
          </a:lstStyle>
          <a:p>
            <a:fld id="{19887B5E-C7AC-4374-9B41-7B975AC2B045}" type="slidenum">
              <a:rPr kumimoji="1" lang="ja-JP" altLang="en-US" smtClean="0"/>
              <a:t>‹#›</a:t>
            </a:fld>
            <a:endParaRPr kumimoji="1" lang="ja-JP" altLang="en-US"/>
          </a:p>
        </p:txBody>
      </p:sp>
    </p:spTree>
    <p:extLst>
      <p:ext uri="{BB962C8B-B14F-4D97-AF65-F5344CB8AC3E}">
        <p14:creationId xmlns:p14="http://schemas.microsoft.com/office/powerpoint/2010/main" val="325728195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25" tIns="45713" rIns="91425"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3316"/>
          </a:xfrm>
          <a:prstGeom prst="rect">
            <a:avLst/>
          </a:prstGeom>
        </p:spPr>
        <p:txBody>
          <a:bodyPr vert="horz" lIns="91425" tIns="45713" rIns="91425" bIns="45713" rtlCol="0"/>
          <a:lstStyle>
            <a:lvl1pPr algn="r">
              <a:defRPr sz="1200"/>
            </a:lvl1pPr>
          </a:lstStyle>
          <a:p>
            <a:fld id="{1DFC648A-DCC9-4B95-A528-BF0738CD8DA7}" type="datetimeFigureOut">
              <a:rPr kumimoji="1" lang="ja-JP" altLang="en-US" smtClean="0"/>
              <a:t>2021/4/9</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25" tIns="45713" rIns="91425" bIns="45713"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25" tIns="45713" rIns="91425" bIns="4571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25" tIns="45713" rIns="91425"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1" cy="493316"/>
          </a:xfrm>
          <a:prstGeom prst="rect">
            <a:avLst/>
          </a:prstGeom>
        </p:spPr>
        <p:txBody>
          <a:bodyPr vert="horz" lIns="91425" tIns="45713" rIns="91425" bIns="45713" rtlCol="0" anchor="b"/>
          <a:lstStyle>
            <a:lvl1pPr algn="r">
              <a:defRPr sz="1200"/>
            </a:lvl1pPr>
          </a:lstStyle>
          <a:p>
            <a:fld id="{0C681D7A-6F1E-4A6D-A7F0-C54BD007AEAB}" type="slidenum">
              <a:rPr kumimoji="1" lang="ja-JP" altLang="en-US" smtClean="0"/>
              <a:t>‹#›</a:t>
            </a:fld>
            <a:endParaRPr kumimoji="1" lang="ja-JP" altLang="en-US"/>
          </a:p>
        </p:txBody>
      </p:sp>
    </p:spTree>
    <p:extLst>
      <p:ext uri="{BB962C8B-B14F-4D97-AF65-F5344CB8AC3E}">
        <p14:creationId xmlns:p14="http://schemas.microsoft.com/office/powerpoint/2010/main" val="51190263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1437"/>
              </a:spcBef>
            </a:pPr>
            <a:r>
              <a:rPr lang="ja-JP" altLang="en-US" dirty="0">
                <a:latin typeface="+mj-ea"/>
                <a:ea typeface="+mj-ea"/>
              </a:rPr>
              <a:t>＜ねらい＞</a:t>
            </a:r>
            <a:endParaRPr lang="en-US" altLang="ja-JP" dirty="0">
              <a:latin typeface="+mj-ea"/>
              <a:ea typeface="+mj-ea"/>
            </a:endParaRPr>
          </a:p>
          <a:p>
            <a:pPr>
              <a:spcBef>
                <a:spcPts val="1437"/>
              </a:spcBef>
            </a:pPr>
            <a:r>
              <a:rPr lang="ja-JP" altLang="en-US" dirty="0">
                <a:latin typeface="+mj-ea"/>
                <a:ea typeface="+mj-ea"/>
              </a:rPr>
              <a:t>　</a:t>
            </a:r>
            <a:r>
              <a:rPr lang="ja-JP" altLang="en-US" dirty="0" smtClean="0">
                <a:latin typeface="+mj-ea"/>
                <a:ea typeface="+mj-ea"/>
              </a:rPr>
              <a:t>いろいろな</a:t>
            </a:r>
            <a:r>
              <a:rPr kumimoji="1" lang="ja-JP" altLang="ja-JP" kern="1200" dirty="0" smtClean="0">
                <a:solidFill>
                  <a:schemeClr val="tx1"/>
                </a:solidFill>
                <a:effectLst/>
              </a:rPr>
              <a:t>買</a:t>
            </a:r>
            <a:r>
              <a:rPr kumimoji="1" lang="ja-JP" altLang="en-US" kern="1200" dirty="0" smtClean="0">
                <a:solidFill>
                  <a:schemeClr val="tx1"/>
                </a:solidFill>
                <a:effectLst/>
              </a:rPr>
              <a:t>い</a:t>
            </a:r>
            <a:r>
              <a:rPr kumimoji="1" lang="ja-JP" altLang="ja-JP" kern="1200" dirty="0" smtClean="0">
                <a:solidFill>
                  <a:schemeClr val="tx1"/>
                </a:solidFill>
                <a:effectLst/>
              </a:rPr>
              <a:t>物の</a:t>
            </a:r>
            <a:r>
              <a:rPr kumimoji="1" lang="ja-JP" altLang="en-US" kern="1200" dirty="0" smtClean="0">
                <a:solidFill>
                  <a:schemeClr val="tx1"/>
                </a:solidFill>
                <a:effectLst/>
              </a:rPr>
              <a:t>仕方や</a:t>
            </a:r>
            <a:r>
              <a:rPr kumimoji="1" lang="ja-JP" altLang="ja-JP" kern="1200" dirty="0" smtClean="0">
                <a:solidFill>
                  <a:schemeClr val="tx1"/>
                </a:solidFill>
                <a:effectLst/>
              </a:rPr>
              <a:t>身の回りにあるカード</a:t>
            </a:r>
            <a:r>
              <a:rPr kumimoji="1" lang="ja-JP" altLang="en-US" kern="1200" dirty="0" smtClean="0">
                <a:solidFill>
                  <a:schemeClr val="tx1"/>
                </a:solidFill>
                <a:effectLst/>
              </a:rPr>
              <a:t>，トラブルに遭った場合の対応を理解することができる。</a:t>
            </a:r>
            <a:endParaRPr kumimoji="1" lang="en-US" altLang="ja-JP" kern="1200" dirty="0" smtClean="0">
              <a:solidFill>
                <a:schemeClr val="tx1"/>
              </a:solidFill>
              <a:effectLst/>
            </a:endParaRPr>
          </a:p>
          <a:p>
            <a:pPr>
              <a:spcBef>
                <a:spcPts val="1437"/>
              </a:spcBef>
            </a:pPr>
            <a:r>
              <a:rPr lang="ja-JP" altLang="en-US" dirty="0" smtClean="0">
                <a:latin typeface="+mj-ea"/>
                <a:ea typeface="+mj-ea"/>
              </a:rPr>
              <a:t>＜</a:t>
            </a:r>
            <a:r>
              <a:rPr lang="ja-JP" altLang="en-US" dirty="0">
                <a:latin typeface="+mj-ea"/>
                <a:ea typeface="+mj-ea"/>
              </a:rPr>
              <a:t>進め方とポイント＞</a:t>
            </a:r>
            <a:endParaRPr lang="en-US" altLang="ja-JP" dirty="0">
              <a:latin typeface="+mj-ea"/>
              <a:ea typeface="+mj-ea"/>
            </a:endParaRPr>
          </a:p>
          <a:p>
            <a:pPr defTabSz="914253">
              <a:spcBef>
                <a:spcPts val="1437"/>
              </a:spcBef>
            </a:pPr>
            <a:r>
              <a:rPr lang="ja-JP" altLang="en-US" dirty="0">
                <a:latin typeface="+mj-ea"/>
                <a:ea typeface="+mj-ea"/>
              </a:rPr>
              <a:t>１　</a:t>
            </a:r>
            <a:r>
              <a:rPr lang="ja-JP" altLang="en-US" u="sng" dirty="0">
                <a:latin typeface="+mj-ea"/>
                <a:ea typeface="+mj-ea"/>
              </a:rPr>
              <a:t>本資料を</a:t>
            </a:r>
            <a:r>
              <a:rPr lang="ja-JP" altLang="en-US" u="sng" dirty="0" smtClean="0">
                <a:latin typeface="+mj-ea"/>
                <a:ea typeface="+mj-ea"/>
              </a:rPr>
              <a:t>提示。</a:t>
            </a:r>
            <a:endParaRPr lang="en-US" altLang="ja-JP" u="sng" dirty="0">
              <a:latin typeface="+mj-ea"/>
              <a:ea typeface="+mj-ea"/>
            </a:endParaRPr>
          </a:p>
          <a:p>
            <a:pPr defTabSz="914253">
              <a:spcBef>
                <a:spcPts val="1437"/>
              </a:spcBef>
            </a:pPr>
            <a:r>
              <a:rPr lang="ja-JP" altLang="en-US" dirty="0">
                <a:latin typeface="+mj-ea"/>
                <a:ea typeface="+mj-ea"/>
              </a:rPr>
              <a:t>２　</a:t>
            </a:r>
            <a:r>
              <a:rPr lang="ja-JP" altLang="ja-JP" dirty="0">
                <a:latin typeface="+mj-ea"/>
                <a:ea typeface="+mj-ea"/>
              </a:rPr>
              <a:t>ワークシート</a:t>
            </a:r>
            <a:r>
              <a:rPr lang="ja-JP" altLang="ja-JP" dirty="0" smtClean="0">
                <a:latin typeface="+mj-ea"/>
                <a:ea typeface="+mj-ea"/>
              </a:rPr>
              <a:t>に</a:t>
            </a:r>
            <a:r>
              <a:rPr lang="ja-JP" altLang="en-US" dirty="0" smtClean="0">
                <a:latin typeface="+mj-ea"/>
                <a:ea typeface="+mj-ea"/>
              </a:rPr>
              <a:t>，</a:t>
            </a:r>
            <a:r>
              <a:rPr lang="ja-JP" altLang="ja-JP" dirty="0" smtClean="0">
                <a:latin typeface="+mj-ea"/>
                <a:ea typeface="+mj-ea"/>
              </a:rPr>
              <a:t>今日</a:t>
            </a:r>
            <a:r>
              <a:rPr lang="ja-JP" altLang="ja-JP" dirty="0">
                <a:latin typeface="+mj-ea"/>
                <a:ea typeface="+mj-ea"/>
              </a:rPr>
              <a:t>のめあてを</a:t>
            </a:r>
            <a:r>
              <a:rPr lang="ja-JP" altLang="ja-JP" dirty="0" smtClean="0">
                <a:latin typeface="+mj-ea"/>
                <a:ea typeface="+mj-ea"/>
              </a:rPr>
              <a:t>記入</a:t>
            </a:r>
            <a:r>
              <a:rPr lang="ja-JP" altLang="en-US" dirty="0" smtClean="0">
                <a:latin typeface="+mj-ea"/>
                <a:ea typeface="+mj-ea"/>
              </a:rPr>
              <a:t>することを伝える</a:t>
            </a:r>
            <a:r>
              <a:rPr lang="ja-JP" altLang="ja-JP" dirty="0" smtClean="0">
                <a:latin typeface="+mj-ea"/>
                <a:ea typeface="+mj-ea"/>
              </a:rPr>
              <a:t>。</a:t>
            </a:r>
            <a:endParaRPr lang="ja-JP" altLang="ja-JP" dirty="0">
              <a:latin typeface="+mj-ea"/>
              <a:ea typeface="+mj-ea"/>
            </a:endParaRPr>
          </a:p>
        </p:txBody>
      </p:sp>
    </p:spTree>
    <p:extLst>
      <p:ext uri="{BB962C8B-B14F-4D97-AF65-F5344CB8AC3E}">
        <p14:creationId xmlns:p14="http://schemas.microsoft.com/office/powerpoint/2010/main" val="4105691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7" y="4686499"/>
            <a:ext cx="5610628" cy="4439841"/>
          </a:xfrm>
        </p:spPr>
        <p:txBody>
          <a:bodyPr/>
          <a:lstStyle/>
          <a:p>
            <a:pPr marL="0" algn="l" defTabSz="954634" rtl="0" eaLnBrk="1" latinLnBrk="0" hangingPunct="1">
              <a:lnSpc>
                <a:spcPct val="100000"/>
              </a:lnSpc>
              <a:spcBef>
                <a:spcPts val="1500"/>
              </a:spcBef>
              <a:defRPr/>
            </a:pPr>
            <a:r>
              <a:rPr kumimoji="1" lang="en-US" altLang="ja-JP" i="0" kern="1200" dirty="0" smtClean="0">
                <a:solidFill>
                  <a:schemeClr val="tx1"/>
                </a:solidFill>
                <a:latin typeface="+mj-ea"/>
                <a:ea typeface="+mn-ea"/>
                <a:cs typeface="+mn-cs"/>
              </a:rPr>
              <a:t>3</a:t>
            </a:r>
            <a:r>
              <a:rPr kumimoji="1" lang="ja-JP" altLang="en-US" i="0" kern="1200" dirty="0" smtClean="0">
                <a:solidFill>
                  <a:schemeClr val="tx1"/>
                </a:solidFill>
                <a:latin typeface="+mj-ea"/>
                <a:ea typeface="+mn-ea"/>
                <a:cs typeface="+mn-cs"/>
              </a:rPr>
              <a:t>　</a:t>
            </a:r>
            <a:r>
              <a:rPr kumimoji="1" lang="ja-JP" altLang="en-US" i="0" u="sng" kern="1200" dirty="0" smtClean="0">
                <a:solidFill>
                  <a:schemeClr val="tx1"/>
                </a:solidFill>
                <a:latin typeface="+mj-ea"/>
                <a:ea typeface="+mn-ea"/>
                <a:cs typeface="+mn-cs"/>
              </a:rPr>
              <a:t>本資料を提示。</a:t>
            </a:r>
            <a:endParaRPr kumimoji="1" lang="en-US" altLang="ja-JP" i="0" u="sng" kern="1200" dirty="0" smtClean="0">
              <a:solidFill>
                <a:schemeClr val="tx1"/>
              </a:solidFill>
              <a:latin typeface="+mj-ea"/>
              <a:ea typeface="+mn-ea"/>
              <a:cs typeface="+mn-cs"/>
            </a:endParaRPr>
          </a:p>
          <a:p>
            <a:pPr marL="0" algn="l" defTabSz="954634" rtl="0" eaLnBrk="1" latinLnBrk="0" hangingPunct="1">
              <a:lnSpc>
                <a:spcPct val="100000"/>
              </a:lnSpc>
              <a:spcBef>
                <a:spcPts val="1500"/>
              </a:spcBef>
              <a:defRPr/>
            </a:pPr>
            <a:r>
              <a:rPr kumimoji="1" lang="en-US" altLang="ja-JP" i="0" u="none" kern="1200" baseline="0" dirty="0" smtClean="0">
                <a:solidFill>
                  <a:schemeClr val="tx1"/>
                </a:solidFill>
                <a:latin typeface="+mj-ea"/>
                <a:ea typeface="+mn-ea"/>
                <a:cs typeface="+mn-cs"/>
              </a:rPr>
              <a:t>     </a:t>
            </a:r>
            <a:r>
              <a:rPr kumimoji="1" lang="ja-JP" altLang="en-US" i="0" kern="1200" dirty="0" smtClean="0">
                <a:solidFill>
                  <a:schemeClr val="tx1"/>
                </a:solidFill>
                <a:latin typeface="+mj-ea"/>
                <a:ea typeface="+mn-ea"/>
                <a:cs typeface="+mn-cs"/>
              </a:rPr>
              <a:t>ワークシート１を使う。各自で取り組むようにする。</a:t>
            </a:r>
            <a:endParaRPr kumimoji="1" lang="en-US" altLang="ja-JP" i="0" kern="1200" dirty="0" smtClean="0">
              <a:solidFill>
                <a:schemeClr val="tx1"/>
              </a:solidFill>
              <a:latin typeface="+mj-ea"/>
              <a:ea typeface="+mn-ea"/>
              <a:cs typeface="+mn-cs"/>
            </a:endParaRPr>
          </a:p>
          <a:p>
            <a:pPr marL="0" algn="l" defTabSz="954634" rtl="0" eaLnBrk="1" latinLnBrk="0" hangingPunct="1">
              <a:lnSpc>
                <a:spcPct val="100000"/>
              </a:lnSpc>
              <a:spcBef>
                <a:spcPts val="1500"/>
              </a:spcBef>
              <a:defRPr/>
            </a:pPr>
            <a:r>
              <a:rPr kumimoji="1" lang="en-US" altLang="ja-JP" i="0" kern="1200" dirty="0" smtClean="0">
                <a:solidFill>
                  <a:schemeClr val="tx1"/>
                </a:solidFill>
                <a:latin typeface="+mj-ea"/>
                <a:ea typeface="+mn-ea"/>
                <a:cs typeface="+mn-cs"/>
              </a:rPr>
              <a:t>4</a:t>
            </a:r>
            <a:r>
              <a:rPr kumimoji="1" lang="ja-JP" altLang="en-US" i="0" kern="1200" dirty="0" smtClean="0">
                <a:solidFill>
                  <a:schemeClr val="tx1"/>
                </a:solidFill>
                <a:latin typeface="+mj-ea"/>
                <a:ea typeface="+mn-ea"/>
                <a:cs typeface="+mn-cs"/>
              </a:rPr>
              <a:t>　</a:t>
            </a:r>
            <a:r>
              <a:rPr kumimoji="1" lang="ja-JP" altLang="en-US" i="0" u="none" kern="1200" dirty="0" smtClean="0">
                <a:solidFill>
                  <a:schemeClr val="tx1"/>
                </a:solidFill>
                <a:latin typeface="+mj-ea"/>
                <a:ea typeface="+mn-ea"/>
                <a:cs typeface="+mn-cs"/>
              </a:rPr>
              <a:t>どこで買いたいか，その理由についても考えることができるようにする。</a:t>
            </a:r>
            <a:endParaRPr kumimoji="1" lang="en-US" altLang="ja-JP" i="0" u="none" kern="1200" dirty="0" smtClean="0">
              <a:solidFill>
                <a:schemeClr val="tx1"/>
              </a:solidFill>
              <a:latin typeface="+mj-ea"/>
              <a:ea typeface="+mn-ea"/>
              <a:cs typeface="+mn-cs"/>
            </a:endParaRPr>
          </a:p>
          <a:p>
            <a:pPr marL="0" algn="l" defTabSz="954634" rtl="0" eaLnBrk="1" latinLnBrk="0" hangingPunct="1">
              <a:lnSpc>
                <a:spcPct val="100000"/>
              </a:lnSpc>
              <a:spcBef>
                <a:spcPts val="1500"/>
              </a:spcBef>
              <a:defRPr/>
            </a:pPr>
            <a:r>
              <a:rPr kumimoji="1" lang="ja-JP" altLang="en-US" i="0" kern="1200" dirty="0" smtClean="0">
                <a:solidFill>
                  <a:schemeClr val="tx1"/>
                </a:solidFill>
                <a:latin typeface="+mj-ea"/>
                <a:ea typeface="+mn-ea"/>
                <a:cs typeface="+mn-cs"/>
              </a:rPr>
              <a:t>　　</a:t>
            </a:r>
            <a:r>
              <a:rPr kumimoji="1" lang="en-US" altLang="ja-JP" i="0" kern="1200" dirty="0" smtClean="0">
                <a:solidFill>
                  <a:schemeClr val="tx1"/>
                </a:solidFill>
                <a:latin typeface="+mj-ea"/>
                <a:ea typeface="+mn-ea"/>
                <a:cs typeface="+mn-cs"/>
              </a:rPr>
              <a:t>※</a:t>
            </a:r>
            <a:r>
              <a:rPr kumimoji="1" lang="ja-JP" altLang="en-US" i="0" kern="1200" dirty="0" smtClean="0">
                <a:solidFill>
                  <a:schemeClr val="tx1"/>
                </a:solidFill>
                <a:latin typeface="+mj-ea"/>
                <a:ea typeface="+mn-ea"/>
                <a:cs typeface="+mn-cs"/>
              </a:rPr>
              <a:t>いろいろな買い方があることに気付き，</a:t>
            </a:r>
            <a:endParaRPr kumimoji="1" lang="en-US" altLang="ja-JP" i="0" kern="1200" dirty="0" smtClean="0">
              <a:solidFill>
                <a:schemeClr val="tx1"/>
              </a:solidFill>
              <a:latin typeface="+mj-ea"/>
              <a:ea typeface="+mn-ea"/>
              <a:cs typeface="+mn-cs"/>
            </a:endParaRPr>
          </a:p>
          <a:p>
            <a:pPr marL="0" algn="l" defTabSz="954634" rtl="0" eaLnBrk="1" latinLnBrk="0" hangingPunct="1">
              <a:lnSpc>
                <a:spcPct val="100000"/>
              </a:lnSpc>
              <a:spcBef>
                <a:spcPts val="1500"/>
              </a:spcBef>
              <a:defRPr/>
            </a:pPr>
            <a:r>
              <a:rPr kumimoji="1" lang="ja-JP" altLang="en-US" i="0" kern="1200" dirty="0" smtClean="0">
                <a:solidFill>
                  <a:schemeClr val="tx1"/>
                </a:solidFill>
                <a:latin typeface="+mj-ea"/>
                <a:ea typeface="+mn-ea"/>
                <a:cs typeface="+mn-cs"/>
              </a:rPr>
              <a:t>　　自分の生活に合った買い方を考えることができるようにする。</a:t>
            </a:r>
            <a:endParaRPr kumimoji="1" lang="en-US" altLang="ja-JP" i="0" kern="1200" dirty="0" smtClean="0">
              <a:solidFill>
                <a:schemeClr val="tx1"/>
              </a:solidFill>
              <a:latin typeface="+mj-ea"/>
              <a:ea typeface="+mn-ea"/>
              <a:cs typeface="+mn-cs"/>
            </a:endParaRPr>
          </a:p>
          <a:p>
            <a:endParaRPr kumimoji="1" lang="ja-JP" altLang="en-US" dirty="0"/>
          </a:p>
        </p:txBody>
      </p:sp>
    </p:spTree>
    <p:extLst>
      <p:ext uri="{BB962C8B-B14F-4D97-AF65-F5344CB8AC3E}">
        <p14:creationId xmlns:p14="http://schemas.microsoft.com/office/powerpoint/2010/main" val="465421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7" y="4686499"/>
            <a:ext cx="5574624" cy="4439841"/>
          </a:xfrm>
        </p:spPr>
        <p:txBody>
          <a:bodyPr/>
          <a:lstStyle/>
          <a:p>
            <a:pPr marL="84138" indent="-84138" algn="l" defTabSz="954634" rtl="0" eaLnBrk="1" latinLnBrk="0" hangingPunct="1">
              <a:lnSpc>
                <a:spcPct val="100000"/>
              </a:lnSpc>
              <a:spcBef>
                <a:spcPts val="1500"/>
              </a:spcBef>
              <a:defRPr/>
            </a:pPr>
            <a:r>
              <a:rPr kumimoji="1" lang="en-US" altLang="ja-JP" i="0" kern="1200" dirty="0" smtClean="0">
                <a:solidFill>
                  <a:schemeClr val="tx1"/>
                </a:solidFill>
                <a:latin typeface="+mj-ea"/>
              </a:rPr>
              <a:t>5</a:t>
            </a:r>
            <a:r>
              <a:rPr kumimoji="1" lang="ja-JP" altLang="en-US" i="0" kern="1200" dirty="0" smtClean="0">
                <a:solidFill>
                  <a:schemeClr val="tx1"/>
                </a:solidFill>
                <a:latin typeface="+mj-ea"/>
              </a:rPr>
              <a:t>　ワークシート２を使う。</a:t>
            </a:r>
            <a:endParaRPr kumimoji="1" lang="en-US" altLang="ja-JP" i="0" kern="1200" dirty="0" smtClean="0">
              <a:solidFill>
                <a:schemeClr val="tx1"/>
              </a:solidFill>
              <a:latin typeface="+mj-ea"/>
            </a:endParaRPr>
          </a:p>
          <a:p>
            <a:pPr marL="0" algn="l" defTabSz="954634" rtl="0" eaLnBrk="1" latinLnBrk="0" hangingPunct="1">
              <a:lnSpc>
                <a:spcPct val="100000"/>
              </a:lnSpc>
              <a:spcBef>
                <a:spcPts val="1500"/>
              </a:spcBef>
              <a:defRPr/>
            </a:pPr>
            <a:r>
              <a:rPr kumimoji="1" lang="en-US" altLang="ja-JP" i="0" kern="1200" dirty="0" smtClean="0">
                <a:solidFill>
                  <a:schemeClr val="tx1"/>
                </a:solidFill>
                <a:latin typeface="+mj-ea"/>
              </a:rPr>
              <a:t>※</a:t>
            </a:r>
            <a:r>
              <a:rPr kumimoji="1" lang="ja-JP" altLang="en-US" i="0" kern="1200" dirty="0" smtClean="0">
                <a:solidFill>
                  <a:schemeClr val="tx1"/>
                </a:solidFill>
                <a:latin typeface="+mj-ea"/>
              </a:rPr>
              <a:t>実際に使われているカードの実物を提示し，硬貨やお札でないのに，物が買えるカードがあることを理解できるようにする。</a:t>
            </a:r>
            <a:endParaRPr lang="en-US" altLang="ja-JP" dirty="0">
              <a:latin typeface="+mj-ea"/>
            </a:endParaRPr>
          </a:p>
          <a:p>
            <a:pPr marL="0" algn="l" defTabSz="954634" rtl="0" eaLnBrk="1" latinLnBrk="0" hangingPunct="1">
              <a:lnSpc>
                <a:spcPct val="100000"/>
              </a:lnSpc>
              <a:spcBef>
                <a:spcPts val="1500"/>
              </a:spcBef>
              <a:defRPr/>
            </a:pPr>
            <a:r>
              <a:rPr kumimoji="1" lang="en-US" altLang="ja-JP" i="0" kern="1200" baseline="0" dirty="0" smtClean="0">
                <a:solidFill>
                  <a:schemeClr val="tx1"/>
                </a:solidFill>
                <a:latin typeface="+mj-ea"/>
              </a:rPr>
              <a:t>※</a:t>
            </a:r>
            <a:r>
              <a:rPr kumimoji="1" lang="ja-JP" altLang="en-US" i="0" kern="1200" baseline="0" dirty="0" smtClean="0">
                <a:solidFill>
                  <a:schemeClr val="tx1"/>
                </a:solidFill>
                <a:latin typeface="+mj-ea"/>
              </a:rPr>
              <a:t>特徴を調べさせ，情報を収集する。（クレジットカードは中学生以降で扱う）</a:t>
            </a:r>
            <a:endParaRPr kumimoji="1" lang="en-US" altLang="ja-JP" i="0" kern="1200" baseline="0" dirty="0" smtClean="0">
              <a:solidFill>
                <a:schemeClr val="tx1"/>
              </a:solidFill>
              <a:latin typeface="+mj-ea"/>
            </a:endParaRPr>
          </a:p>
          <a:p>
            <a:pPr marL="84138" indent="-84138" algn="l" defTabSz="954634" rtl="0" eaLnBrk="1" latinLnBrk="0" hangingPunct="1">
              <a:lnSpc>
                <a:spcPct val="100000"/>
              </a:lnSpc>
              <a:spcBef>
                <a:spcPts val="1500"/>
              </a:spcBef>
              <a:defRPr/>
            </a:pPr>
            <a:r>
              <a:rPr kumimoji="1" lang="en-US" altLang="ja-JP" i="0" kern="1200" baseline="0" dirty="0" smtClean="0">
                <a:solidFill>
                  <a:schemeClr val="tx1"/>
                </a:solidFill>
                <a:latin typeface="+mj-ea"/>
              </a:rPr>
              <a:t>6</a:t>
            </a:r>
            <a:r>
              <a:rPr kumimoji="1" lang="ja-JP" altLang="en-US" i="0" kern="1200" baseline="0" dirty="0" smtClean="0">
                <a:solidFill>
                  <a:schemeClr val="tx1"/>
                </a:solidFill>
                <a:latin typeface="+mj-ea"/>
              </a:rPr>
              <a:t>　</a:t>
            </a:r>
            <a:r>
              <a:rPr kumimoji="1" lang="ja-JP" altLang="en-US" i="0" u="sng" kern="1200" dirty="0" smtClean="0">
                <a:solidFill>
                  <a:schemeClr val="tx1"/>
                </a:solidFill>
                <a:latin typeface="+mj-ea"/>
              </a:rPr>
              <a:t>本資料を提示。</a:t>
            </a:r>
            <a:endParaRPr kumimoji="1" lang="en-US" altLang="ja-JP" i="0" u="sng" kern="1200" dirty="0" smtClean="0">
              <a:solidFill>
                <a:schemeClr val="tx1"/>
              </a:solidFill>
              <a:latin typeface="+mj-ea"/>
            </a:endParaRPr>
          </a:p>
          <a:p>
            <a:pPr marL="84138" indent="-84138" algn="l" defTabSz="954634" rtl="0" eaLnBrk="1" latinLnBrk="0" hangingPunct="1">
              <a:lnSpc>
                <a:spcPct val="100000"/>
              </a:lnSpc>
              <a:spcBef>
                <a:spcPts val="1500"/>
              </a:spcBef>
              <a:defRPr/>
            </a:pPr>
            <a:r>
              <a:rPr kumimoji="1" lang="en-US" altLang="ja-JP" i="0" u="none" kern="1200" baseline="0" dirty="0" smtClean="0">
                <a:solidFill>
                  <a:schemeClr val="tx1"/>
                </a:solidFill>
                <a:latin typeface="+mj-ea"/>
              </a:rPr>
              <a:t>    </a:t>
            </a:r>
            <a:r>
              <a:rPr kumimoji="1" lang="ja-JP" altLang="en-US" i="0" u="none" kern="1200" dirty="0" smtClean="0">
                <a:solidFill>
                  <a:schemeClr val="tx1"/>
                </a:solidFill>
                <a:latin typeface="+mj-ea"/>
              </a:rPr>
              <a:t>お金以外の支払い方法について，説明し，カードはお金と同じで，かぎりあるものであり，いくら使って，いくら残っているか記録しておくことが大切であることを理解できるようにする。</a:t>
            </a:r>
            <a:endParaRPr kumimoji="1" lang="en-US" altLang="ja-JP" i="0" u="none" kern="1200" dirty="0" smtClean="0">
              <a:solidFill>
                <a:schemeClr val="tx1"/>
              </a:solidFill>
              <a:latin typeface="+mj-ea"/>
            </a:endParaRPr>
          </a:p>
        </p:txBody>
      </p:sp>
    </p:spTree>
    <p:extLst>
      <p:ext uri="{BB962C8B-B14F-4D97-AF65-F5344CB8AC3E}">
        <p14:creationId xmlns:p14="http://schemas.microsoft.com/office/powerpoint/2010/main" val="1298933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6" y="4686499"/>
            <a:ext cx="5768735" cy="4439841"/>
          </a:xfrm>
        </p:spPr>
        <p:txBody>
          <a:bodyPr/>
          <a:lstStyle/>
          <a:p>
            <a:r>
              <a:rPr lang="ja-JP" altLang="en-US" dirty="0">
                <a:latin typeface="+mn-ea"/>
              </a:rPr>
              <a:t>７　</a:t>
            </a:r>
            <a:r>
              <a:rPr lang="ja-JP" altLang="en-US" dirty="0" smtClean="0">
                <a:latin typeface="+mn-ea"/>
              </a:rPr>
              <a:t>ワークシート３</a:t>
            </a:r>
            <a:r>
              <a:rPr lang="en-US" altLang="ja-JP" dirty="0" smtClean="0">
                <a:latin typeface="+mn-ea"/>
              </a:rPr>
              <a:t>(1)</a:t>
            </a:r>
            <a:r>
              <a:rPr lang="ja-JP" altLang="en-US" dirty="0" smtClean="0">
                <a:latin typeface="+mn-ea"/>
              </a:rPr>
              <a:t>を</a:t>
            </a:r>
            <a:r>
              <a:rPr lang="ja-JP" altLang="en-US" dirty="0">
                <a:latin typeface="+mn-ea"/>
              </a:rPr>
              <a:t>使う。　</a:t>
            </a:r>
            <a:endParaRPr lang="en-US" altLang="ja-JP" dirty="0">
              <a:latin typeface="+mn-ea"/>
            </a:endParaRPr>
          </a:p>
          <a:p>
            <a:r>
              <a:rPr lang="ja-JP" altLang="en-US" dirty="0">
                <a:latin typeface="+mn-ea"/>
              </a:rPr>
              <a:t>　</a:t>
            </a:r>
            <a:r>
              <a:rPr lang="ja-JP" altLang="en-US" dirty="0" smtClean="0">
                <a:latin typeface="+mn-ea"/>
              </a:rPr>
              <a:t>　３つ</a:t>
            </a:r>
            <a:r>
              <a:rPr lang="ja-JP" altLang="en-US" dirty="0">
                <a:latin typeface="+mn-ea"/>
              </a:rPr>
              <a:t>の事例を</a:t>
            </a:r>
            <a:r>
              <a:rPr lang="ja-JP" altLang="en-US" dirty="0" smtClean="0">
                <a:latin typeface="+mn-ea"/>
              </a:rPr>
              <a:t>見て，①</a:t>
            </a:r>
            <a:r>
              <a:rPr lang="ja-JP" altLang="en-US" dirty="0">
                <a:latin typeface="+mn-ea"/>
              </a:rPr>
              <a:t>は製品の品質に問題がある</a:t>
            </a:r>
            <a:r>
              <a:rPr lang="ja-JP" altLang="en-US" dirty="0" smtClean="0">
                <a:latin typeface="+mn-ea"/>
              </a:rPr>
              <a:t>こと，②</a:t>
            </a:r>
            <a:r>
              <a:rPr lang="ja-JP" altLang="en-US" dirty="0">
                <a:latin typeface="+mn-ea"/>
              </a:rPr>
              <a:t>は表示に問題がある</a:t>
            </a:r>
            <a:r>
              <a:rPr lang="ja-JP" altLang="en-US" dirty="0" smtClean="0">
                <a:latin typeface="+mn-ea"/>
              </a:rPr>
              <a:t>こと，</a:t>
            </a:r>
            <a:endParaRPr lang="en-US" altLang="ja-JP" dirty="0" smtClean="0">
              <a:latin typeface="+mn-ea"/>
            </a:endParaRPr>
          </a:p>
          <a:p>
            <a:r>
              <a:rPr lang="en-US" altLang="ja-JP" dirty="0">
                <a:latin typeface="+mn-ea"/>
              </a:rPr>
              <a:t> </a:t>
            </a:r>
            <a:r>
              <a:rPr lang="ja-JP" altLang="en-US" dirty="0" smtClean="0">
                <a:latin typeface="+mn-ea"/>
              </a:rPr>
              <a:t> ③</a:t>
            </a:r>
            <a:r>
              <a:rPr lang="ja-JP" altLang="en-US" dirty="0">
                <a:latin typeface="+mn-ea"/>
              </a:rPr>
              <a:t>は製品の安全性に問題があることを伝える。　</a:t>
            </a:r>
            <a:endParaRPr lang="en-US" altLang="ja-JP" dirty="0" smtClean="0">
              <a:latin typeface="+mn-ea"/>
            </a:endParaRPr>
          </a:p>
          <a:p>
            <a:r>
              <a:rPr lang="ja-JP" altLang="en-US" dirty="0" smtClean="0">
                <a:latin typeface="+mn-ea"/>
              </a:rPr>
              <a:t>　</a:t>
            </a:r>
            <a:r>
              <a:rPr lang="en-US" altLang="ja-JP" dirty="0" smtClean="0">
                <a:latin typeface="+mn-ea"/>
              </a:rPr>
              <a:t>※</a:t>
            </a:r>
            <a:r>
              <a:rPr lang="ja-JP" altLang="en-US" dirty="0" smtClean="0">
                <a:latin typeface="+mn-ea"/>
              </a:rPr>
              <a:t>但し，注意書きにある使い方を確認して，使うことが大切であることを伝える。</a:t>
            </a:r>
            <a:endParaRPr lang="en-US" altLang="ja-JP" dirty="0">
              <a:latin typeface="+mn-ea"/>
            </a:endParaRPr>
          </a:p>
          <a:p>
            <a:endParaRPr lang="en-US" altLang="ja-JP" sz="1700" dirty="0">
              <a:latin typeface="+mn-ea"/>
            </a:endParaRPr>
          </a:p>
        </p:txBody>
      </p:sp>
    </p:spTree>
    <p:extLst>
      <p:ext uri="{BB962C8B-B14F-4D97-AF65-F5344CB8AC3E}">
        <p14:creationId xmlns:p14="http://schemas.microsoft.com/office/powerpoint/2010/main" val="677184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7" y="4686499"/>
            <a:ext cx="5666253" cy="4439841"/>
          </a:xfrm>
        </p:spPr>
        <p:txBody>
          <a:bodyPr/>
          <a:lstStyle/>
          <a:p>
            <a:r>
              <a:rPr lang="ja-JP" altLang="en-US" dirty="0">
                <a:latin typeface="+mj-ea"/>
                <a:ea typeface="+mj-ea"/>
              </a:rPr>
              <a:t>８　</a:t>
            </a:r>
            <a:r>
              <a:rPr lang="ja-JP" altLang="en-US" dirty="0" smtClean="0">
                <a:latin typeface="+mj-ea"/>
                <a:ea typeface="+mj-ea"/>
              </a:rPr>
              <a:t>ワークシート３</a:t>
            </a:r>
            <a:r>
              <a:rPr lang="en-US" altLang="ja-JP" dirty="0" smtClean="0">
                <a:latin typeface="+mj-ea"/>
                <a:ea typeface="+mj-ea"/>
              </a:rPr>
              <a:t>(2)</a:t>
            </a:r>
            <a:r>
              <a:rPr lang="ja-JP" altLang="en-US" dirty="0" smtClean="0">
                <a:latin typeface="+mj-ea"/>
                <a:ea typeface="+mj-ea"/>
              </a:rPr>
              <a:t>を使う。</a:t>
            </a:r>
            <a:endParaRPr lang="en-US" altLang="ja-JP" dirty="0" smtClean="0">
              <a:latin typeface="+mj-ea"/>
              <a:ea typeface="+mj-ea"/>
            </a:endParaRPr>
          </a:p>
          <a:p>
            <a:r>
              <a:rPr lang="ja-JP" altLang="en-US" dirty="0" smtClean="0">
                <a:latin typeface="+mj-ea"/>
                <a:ea typeface="+mj-ea"/>
              </a:rPr>
              <a:t>　　</a:t>
            </a:r>
            <a:r>
              <a:rPr lang="ja-JP" altLang="en-US" baseline="0" dirty="0" smtClean="0">
                <a:latin typeface="+mj-ea"/>
                <a:ea typeface="+mj-ea"/>
              </a:rPr>
              <a:t> </a:t>
            </a:r>
            <a:r>
              <a:rPr lang="ja-JP" altLang="en-US" dirty="0" smtClean="0">
                <a:latin typeface="+mj-ea"/>
                <a:ea typeface="+mj-ea"/>
              </a:rPr>
              <a:t>困ったことが起きたら，大人に相談することの大切さを理解できるようにする。</a:t>
            </a:r>
            <a:r>
              <a:rPr lang="en-US" altLang="ja-JP" dirty="0" smtClean="0">
                <a:latin typeface="+mj-ea"/>
                <a:ea typeface="+mj-ea"/>
              </a:rPr>
              <a:t/>
            </a:r>
            <a:br>
              <a:rPr lang="en-US" altLang="ja-JP" dirty="0" smtClean="0">
                <a:latin typeface="+mj-ea"/>
                <a:ea typeface="+mj-ea"/>
              </a:rPr>
            </a:br>
            <a:r>
              <a:rPr lang="ja-JP" altLang="en-US" dirty="0" smtClean="0">
                <a:latin typeface="+mj-ea"/>
                <a:ea typeface="+mj-ea"/>
              </a:rPr>
              <a:t>　</a:t>
            </a:r>
            <a:r>
              <a:rPr lang="en-US" altLang="ja-JP" dirty="0" smtClean="0">
                <a:latin typeface="+mj-ea"/>
                <a:ea typeface="+mj-ea"/>
              </a:rPr>
              <a:t>※</a:t>
            </a:r>
            <a:r>
              <a:rPr lang="ja-JP" altLang="en-US" dirty="0" smtClean="0">
                <a:latin typeface="+mj-ea"/>
                <a:ea typeface="+mj-ea"/>
              </a:rPr>
              <a:t>同じように困った思いをしている人がたくさんいる可能性がある。</a:t>
            </a:r>
            <a:endParaRPr lang="en-US" altLang="ja-JP" dirty="0" smtClean="0">
              <a:latin typeface="+mj-ea"/>
              <a:ea typeface="+mj-ea"/>
            </a:endParaRPr>
          </a:p>
          <a:p>
            <a:r>
              <a:rPr lang="en-US" altLang="ja-JP" dirty="0" smtClean="0">
                <a:latin typeface="+mj-ea"/>
                <a:ea typeface="+mj-ea"/>
              </a:rPr>
              <a:t> </a:t>
            </a:r>
            <a:r>
              <a:rPr lang="ja-JP" altLang="en-US" dirty="0" smtClean="0">
                <a:latin typeface="+mj-ea"/>
                <a:ea typeface="+mj-ea"/>
              </a:rPr>
              <a:t>「困っている人がいる」という情報が</a:t>
            </a:r>
            <a:r>
              <a:rPr kumimoji="1" lang="ja-JP" altLang="en-US" kern="1200" dirty="0" smtClean="0">
                <a:solidFill>
                  <a:schemeClr val="tx1"/>
                </a:solidFill>
                <a:latin typeface="+mj-ea"/>
              </a:rPr>
              <a:t>消費生活センターに</a:t>
            </a:r>
            <a:r>
              <a:rPr lang="ja-JP" altLang="en-US" dirty="0" smtClean="0">
                <a:latin typeface="+mj-ea"/>
                <a:ea typeface="+mj-ea"/>
              </a:rPr>
              <a:t>集まることで，対策を考えたり，</a:t>
            </a:r>
            <a:endParaRPr lang="en-US" altLang="ja-JP" dirty="0" smtClean="0">
              <a:latin typeface="+mj-ea"/>
              <a:ea typeface="+mj-ea"/>
            </a:endParaRPr>
          </a:p>
          <a:p>
            <a:r>
              <a:rPr lang="en-US" altLang="ja-JP" dirty="0" smtClean="0">
                <a:latin typeface="+mj-ea"/>
                <a:ea typeface="+mj-ea"/>
              </a:rPr>
              <a:t> </a:t>
            </a:r>
            <a:r>
              <a:rPr lang="ja-JP" altLang="en-US" dirty="0" smtClean="0">
                <a:latin typeface="+mj-ea"/>
                <a:ea typeface="+mj-ea"/>
              </a:rPr>
              <a:t>防止する方法を多くの人に知らせることとができるようになることを伝える。</a:t>
            </a:r>
          </a:p>
          <a:p>
            <a:r>
              <a:rPr lang="ja-JP" altLang="en-US" dirty="0" smtClean="0">
                <a:latin typeface="+mj-ea"/>
                <a:ea typeface="+mj-ea"/>
              </a:rPr>
              <a:t>　</a:t>
            </a:r>
            <a:endParaRPr lang="en-US" altLang="ja-JP" dirty="0" smtClean="0">
              <a:latin typeface="+mj-ea"/>
              <a:ea typeface="+mj-ea"/>
            </a:endParaRPr>
          </a:p>
          <a:p>
            <a:r>
              <a:rPr kumimoji="1" lang="ja-JP" altLang="en-US" kern="1200" dirty="0" smtClean="0">
                <a:solidFill>
                  <a:schemeClr val="tx1"/>
                </a:solidFill>
                <a:latin typeface="+mj-ea"/>
              </a:rPr>
              <a:t>９　ワークシート３</a:t>
            </a:r>
            <a:r>
              <a:rPr kumimoji="1" lang="en-US" altLang="ja-JP" kern="1200" dirty="0" smtClean="0">
                <a:solidFill>
                  <a:schemeClr val="tx1"/>
                </a:solidFill>
                <a:latin typeface="+mj-ea"/>
              </a:rPr>
              <a:t>(3)</a:t>
            </a:r>
            <a:r>
              <a:rPr kumimoji="1" lang="ja-JP" altLang="en-US" kern="1200" dirty="0" smtClean="0">
                <a:solidFill>
                  <a:schemeClr val="tx1"/>
                </a:solidFill>
                <a:latin typeface="+mj-ea"/>
              </a:rPr>
              <a:t>を使う。</a:t>
            </a:r>
            <a:endParaRPr kumimoji="1" lang="en-US" altLang="ja-JP" kern="1200" dirty="0" smtClean="0">
              <a:solidFill>
                <a:schemeClr val="tx1"/>
              </a:solidFill>
              <a:latin typeface="+mj-ea"/>
            </a:endParaRPr>
          </a:p>
          <a:p>
            <a:r>
              <a:rPr kumimoji="1" lang="ja-JP" altLang="en-US" kern="1200" dirty="0" smtClean="0">
                <a:solidFill>
                  <a:schemeClr val="tx1"/>
                </a:solidFill>
                <a:latin typeface="+mj-ea"/>
              </a:rPr>
              <a:t>　</a:t>
            </a:r>
            <a:r>
              <a:rPr lang="ja-JP" altLang="en-US" dirty="0" smtClean="0">
                <a:latin typeface="+mj-ea"/>
                <a:ea typeface="+mj-ea"/>
              </a:rPr>
              <a:t>　 消費生活センターでは，消費生活相談員が商品，サービスの契約や安全性等に</a:t>
            </a:r>
            <a:endParaRPr lang="en-US" altLang="ja-JP" dirty="0" smtClean="0">
              <a:latin typeface="+mj-ea"/>
              <a:ea typeface="+mj-ea"/>
            </a:endParaRPr>
          </a:p>
          <a:p>
            <a:r>
              <a:rPr lang="en-US" altLang="ja-JP" dirty="0">
                <a:latin typeface="+mj-ea"/>
                <a:ea typeface="+mj-ea"/>
              </a:rPr>
              <a:t> </a:t>
            </a:r>
            <a:r>
              <a:rPr lang="ja-JP" altLang="en-US" dirty="0" smtClean="0">
                <a:latin typeface="+mj-ea"/>
                <a:ea typeface="+mj-ea"/>
              </a:rPr>
              <a:t>  ついての相談を受け付け，公平な立場に立って，問題解決に向けての支援を行って</a:t>
            </a:r>
            <a:endParaRPr lang="en-US" altLang="ja-JP" dirty="0" smtClean="0">
              <a:latin typeface="+mj-ea"/>
              <a:ea typeface="+mj-ea"/>
            </a:endParaRPr>
          </a:p>
          <a:p>
            <a:r>
              <a:rPr lang="en-US" altLang="ja-JP" dirty="0">
                <a:latin typeface="+mj-ea"/>
                <a:ea typeface="+mj-ea"/>
              </a:rPr>
              <a:t> </a:t>
            </a:r>
            <a:r>
              <a:rPr lang="en-US" altLang="ja-JP" dirty="0" smtClean="0">
                <a:latin typeface="+mj-ea"/>
                <a:ea typeface="+mj-ea"/>
              </a:rPr>
              <a:t> </a:t>
            </a:r>
            <a:r>
              <a:rPr lang="ja-JP" altLang="en-US" dirty="0" smtClean="0">
                <a:latin typeface="+mj-ea"/>
                <a:ea typeface="+mj-ea"/>
              </a:rPr>
              <a:t> いることを伝える。</a:t>
            </a:r>
            <a:endParaRPr lang="en-US" altLang="ja-JP" dirty="0">
              <a:latin typeface="+mj-ea"/>
              <a:ea typeface="+mj-ea"/>
            </a:endParaRPr>
          </a:p>
        </p:txBody>
      </p:sp>
    </p:spTree>
    <p:extLst>
      <p:ext uri="{BB962C8B-B14F-4D97-AF65-F5344CB8AC3E}">
        <p14:creationId xmlns:p14="http://schemas.microsoft.com/office/powerpoint/2010/main" val="1349584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327612" y="4686499"/>
            <a:ext cx="6183019" cy="4439841"/>
          </a:xfrm>
        </p:spPr>
        <p:txBody>
          <a:bodyPr/>
          <a:lstStyle/>
          <a:p>
            <a:r>
              <a:rPr lang="ja-JP" altLang="en-US" sz="1700" dirty="0">
                <a:latin typeface="+mj-ea"/>
                <a:ea typeface="+mj-ea"/>
              </a:rPr>
              <a:t>　</a:t>
            </a:r>
            <a:r>
              <a:rPr lang="en-US" altLang="ja-JP" dirty="0" smtClean="0">
                <a:latin typeface="+mj-ea"/>
                <a:ea typeface="+mj-ea"/>
              </a:rPr>
              <a:t>10 </a:t>
            </a:r>
            <a:r>
              <a:rPr lang="ja-JP" altLang="en-US" u="sng" dirty="0" smtClean="0">
                <a:latin typeface="+mj-ea"/>
                <a:ea typeface="+mj-ea"/>
              </a:rPr>
              <a:t>本資料を提示。</a:t>
            </a:r>
            <a:r>
              <a:rPr lang="ja-JP" altLang="en-US" u="sng" dirty="0">
                <a:latin typeface="+mj-ea"/>
                <a:ea typeface="+mj-ea"/>
              </a:rPr>
              <a:t>　</a:t>
            </a:r>
            <a:endParaRPr lang="en-US" altLang="ja-JP" u="sng" dirty="0" smtClean="0">
              <a:latin typeface="+mj-ea"/>
              <a:ea typeface="+mj-ea"/>
            </a:endParaRPr>
          </a:p>
          <a:p>
            <a:r>
              <a:rPr lang="ja-JP" altLang="en-US" dirty="0" smtClean="0">
                <a:latin typeface="+mj-ea"/>
                <a:ea typeface="+mj-ea"/>
              </a:rPr>
              <a:t>　　　 徳島県にある消費生活センターである「徳島県消費者情報センター」を紹介する。</a:t>
            </a:r>
            <a:endParaRPr lang="en-US" altLang="ja-JP" dirty="0" smtClean="0">
              <a:latin typeface="+mj-ea"/>
              <a:ea typeface="+mj-ea"/>
            </a:endParaRPr>
          </a:p>
          <a:p>
            <a:r>
              <a:rPr lang="ja-JP" altLang="en-US" dirty="0" smtClean="0">
                <a:latin typeface="+mj-ea"/>
                <a:ea typeface="+mj-ea"/>
              </a:rPr>
              <a:t>　　</a:t>
            </a:r>
            <a:r>
              <a:rPr lang="ja-JP" altLang="en-US" u="none" dirty="0" smtClean="0">
                <a:latin typeface="+mj-ea"/>
                <a:ea typeface="+mj-ea"/>
              </a:rPr>
              <a:t>動画を視聴させると理解がしやすい。</a:t>
            </a:r>
            <a:endParaRPr lang="en-US" altLang="ja-JP" u="none" dirty="0" smtClean="0">
              <a:latin typeface="+mj-ea"/>
              <a:ea typeface="+mj-ea"/>
            </a:endParaRPr>
          </a:p>
          <a:p>
            <a:endParaRPr lang="en-US" altLang="ja-JP" dirty="0" smtClean="0">
              <a:latin typeface="+mj-ea"/>
              <a:ea typeface="+mj-ea"/>
            </a:endParaRPr>
          </a:p>
          <a:p>
            <a:r>
              <a:rPr lang="ja-JP" altLang="en-US" dirty="0" smtClean="0">
                <a:latin typeface="+mj-ea"/>
                <a:ea typeface="+mj-ea"/>
              </a:rPr>
              <a:t>　</a:t>
            </a:r>
            <a:r>
              <a:rPr lang="ja-JP" altLang="en-US" baseline="0" dirty="0" smtClean="0">
                <a:latin typeface="+mj-ea"/>
                <a:ea typeface="+mj-ea"/>
              </a:rPr>
              <a:t> </a:t>
            </a:r>
            <a:r>
              <a:rPr lang="ja-JP" altLang="en-US" dirty="0" smtClean="0">
                <a:latin typeface="+mj-ea"/>
                <a:ea typeface="+mj-ea"/>
              </a:rPr>
              <a:t>〇</a:t>
            </a:r>
            <a:r>
              <a:rPr lang="ja-JP" altLang="en-US" dirty="0">
                <a:latin typeface="+mj-ea"/>
                <a:ea typeface="+mj-ea"/>
              </a:rPr>
              <a:t>相談時間</a:t>
            </a:r>
            <a:endParaRPr lang="en-US" altLang="ja-JP" dirty="0">
              <a:latin typeface="+mj-ea"/>
              <a:ea typeface="+mj-ea"/>
            </a:endParaRPr>
          </a:p>
          <a:p>
            <a:r>
              <a:rPr lang="ja-JP" altLang="en-US" dirty="0">
                <a:latin typeface="+mj-ea"/>
                <a:ea typeface="+mj-ea"/>
              </a:rPr>
              <a:t>　　　 平日（水曜日を除く）　　９：００～１８：００</a:t>
            </a:r>
            <a:endParaRPr lang="en-US" altLang="ja-JP" dirty="0">
              <a:latin typeface="+mj-ea"/>
              <a:ea typeface="+mj-ea"/>
            </a:endParaRPr>
          </a:p>
          <a:p>
            <a:r>
              <a:rPr lang="ja-JP" altLang="en-US" dirty="0">
                <a:latin typeface="+mj-ea"/>
                <a:ea typeface="+mj-ea"/>
              </a:rPr>
              <a:t>　　　 土曜日・日曜日　　　　　</a:t>
            </a:r>
            <a:r>
              <a:rPr lang="ja-JP" altLang="en-US" dirty="0" smtClean="0">
                <a:latin typeface="+mj-ea"/>
                <a:ea typeface="+mj-ea"/>
              </a:rPr>
              <a:t>　９：００</a:t>
            </a:r>
            <a:r>
              <a:rPr lang="ja-JP" altLang="en-US" dirty="0">
                <a:latin typeface="+mj-ea"/>
                <a:ea typeface="+mj-ea"/>
              </a:rPr>
              <a:t>～１６：００</a:t>
            </a:r>
            <a:endParaRPr lang="en-US" altLang="ja-JP" dirty="0">
              <a:latin typeface="+mj-ea"/>
              <a:ea typeface="+mj-ea"/>
            </a:endParaRPr>
          </a:p>
          <a:p>
            <a:r>
              <a:rPr lang="ja-JP" altLang="en-US" dirty="0">
                <a:latin typeface="+mj-ea"/>
                <a:ea typeface="+mj-ea"/>
              </a:rPr>
              <a:t>　　　 休所日　　　　　　　　　　 </a:t>
            </a:r>
            <a:r>
              <a:rPr lang="ja-JP" altLang="en-US" dirty="0" smtClean="0">
                <a:latin typeface="+mj-ea"/>
                <a:ea typeface="+mj-ea"/>
              </a:rPr>
              <a:t>水曜日，祝日，年末</a:t>
            </a:r>
            <a:r>
              <a:rPr lang="ja-JP" altLang="en-US" dirty="0">
                <a:latin typeface="+mj-ea"/>
                <a:ea typeface="+mj-ea"/>
              </a:rPr>
              <a:t>年始</a:t>
            </a:r>
            <a:endParaRPr lang="en-US" altLang="ja-JP" dirty="0">
              <a:latin typeface="+mj-ea"/>
              <a:ea typeface="+mj-ea"/>
            </a:endParaRPr>
          </a:p>
          <a:p>
            <a:endParaRPr lang="en-US" altLang="ja-JP" dirty="0">
              <a:latin typeface="+mj-ea"/>
              <a:ea typeface="+mj-ea"/>
            </a:endParaRPr>
          </a:p>
          <a:p>
            <a:r>
              <a:rPr lang="ja-JP" altLang="en-US" dirty="0">
                <a:latin typeface="+mj-ea"/>
                <a:ea typeface="+mj-ea"/>
              </a:rPr>
              <a:t>　 〇相談窓口</a:t>
            </a:r>
            <a:endParaRPr lang="en-US" altLang="ja-JP" dirty="0">
              <a:latin typeface="+mj-ea"/>
              <a:ea typeface="+mj-ea"/>
            </a:endParaRPr>
          </a:p>
          <a:p>
            <a:r>
              <a:rPr lang="en-US" altLang="ja-JP" dirty="0">
                <a:latin typeface="+mj-ea"/>
                <a:ea typeface="+mj-ea"/>
              </a:rPr>
              <a:t>      </a:t>
            </a:r>
            <a:r>
              <a:rPr lang="ja-JP" altLang="en-US" dirty="0" smtClean="0">
                <a:latin typeface="+mj-ea"/>
                <a:ea typeface="+mj-ea"/>
              </a:rPr>
              <a:t>電話番号　　　　　　　　</a:t>
            </a:r>
            <a:r>
              <a:rPr lang="ja-JP" altLang="en-US" dirty="0">
                <a:latin typeface="+mj-ea"/>
                <a:ea typeface="+mj-ea"/>
              </a:rPr>
              <a:t>　０８８－６２３－０１１０</a:t>
            </a:r>
            <a:endParaRPr lang="en-US" altLang="ja-JP" dirty="0">
              <a:latin typeface="+mj-ea"/>
              <a:ea typeface="+mj-ea"/>
            </a:endParaRPr>
          </a:p>
          <a:p>
            <a:endParaRPr lang="en-US" altLang="ja-JP" sz="1700" dirty="0">
              <a:latin typeface="+mj-ea"/>
              <a:ea typeface="+mj-ea"/>
            </a:endParaRPr>
          </a:p>
          <a:p>
            <a:endParaRPr lang="en-US" altLang="ja-JP" sz="1700" dirty="0">
              <a:latin typeface="+mj-ea"/>
              <a:ea typeface="+mj-ea"/>
            </a:endParaRPr>
          </a:p>
        </p:txBody>
      </p:sp>
    </p:spTree>
    <p:extLst>
      <p:ext uri="{BB962C8B-B14F-4D97-AF65-F5344CB8AC3E}">
        <p14:creationId xmlns:p14="http://schemas.microsoft.com/office/powerpoint/2010/main" val="1464112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327612" y="4686499"/>
            <a:ext cx="6183019" cy="4439841"/>
          </a:xfrm>
        </p:spPr>
        <p:txBody>
          <a:bodyPr/>
          <a:lstStyle/>
          <a:p>
            <a:r>
              <a:rPr lang="en-US" altLang="ja-JP" dirty="0" smtClean="0">
                <a:latin typeface="+mj-ea"/>
                <a:ea typeface="+mj-ea"/>
              </a:rPr>
              <a:t>11</a:t>
            </a:r>
            <a:r>
              <a:rPr lang="ja-JP" altLang="en-US" dirty="0" smtClean="0">
                <a:latin typeface="+mj-ea"/>
                <a:ea typeface="+mj-ea"/>
              </a:rPr>
              <a:t>　</a:t>
            </a:r>
            <a:r>
              <a:rPr lang="ja-JP" altLang="en-US" u="sng" dirty="0" smtClean="0">
                <a:latin typeface="+mj-ea"/>
                <a:ea typeface="+mj-ea"/>
              </a:rPr>
              <a:t>本資料を提示。</a:t>
            </a:r>
            <a:r>
              <a:rPr lang="ja-JP" altLang="en-US" dirty="0">
                <a:latin typeface="+mj-ea"/>
                <a:ea typeface="+mj-ea"/>
              </a:rPr>
              <a:t>　</a:t>
            </a:r>
            <a:endParaRPr lang="en-US" altLang="ja-JP" dirty="0" smtClean="0">
              <a:latin typeface="+mj-ea"/>
              <a:ea typeface="+mj-ea"/>
            </a:endParaRPr>
          </a:p>
          <a:p>
            <a:r>
              <a:rPr lang="ja-JP" altLang="en-US" dirty="0" smtClean="0">
                <a:latin typeface="+mj-ea"/>
                <a:ea typeface="+mj-ea"/>
              </a:rPr>
              <a:t>　　　消費者ホットライン１８８を伝える。（全国共通）</a:t>
            </a:r>
            <a:endParaRPr lang="en-US" altLang="ja-JP" dirty="0" smtClean="0">
              <a:latin typeface="+mj-ea"/>
              <a:ea typeface="+mj-ea"/>
            </a:endParaRPr>
          </a:p>
          <a:p>
            <a:r>
              <a:rPr lang="ja-JP" altLang="en-US" dirty="0" smtClean="0">
                <a:latin typeface="+mj-ea"/>
                <a:ea typeface="+mj-ea"/>
              </a:rPr>
              <a:t>　 </a:t>
            </a:r>
            <a:r>
              <a:rPr kumimoji="1" lang="ja-JP" altLang="en-US" b="0" i="0" u="none" strike="noStrike" kern="1200" baseline="0" dirty="0" smtClean="0">
                <a:solidFill>
                  <a:schemeClr val="tx1"/>
                </a:solidFill>
              </a:rPr>
              <a:t>電話をして，郵便番号を伝えると，地域にある「消費生活センター」につながり，安心して相談できることを伝える。</a:t>
            </a:r>
            <a:endParaRPr kumimoji="1" lang="en-US" altLang="ja-JP" b="0" i="0" u="none" strike="noStrike" kern="1200" baseline="0" dirty="0" smtClean="0">
              <a:solidFill>
                <a:schemeClr val="tx1"/>
              </a:solidFill>
            </a:endParaRPr>
          </a:p>
          <a:p>
            <a:r>
              <a:rPr kumimoji="1" lang="ja-JP" altLang="en-US" b="0" i="0" u="none" strike="noStrike" kern="1200" baseline="0" dirty="0" smtClean="0">
                <a:solidFill>
                  <a:schemeClr val="tx1"/>
                </a:solidFill>
                <a:latin typeface="+mj-ea"/>
                <a:ea typeface="+mj-ea"/>
              </a:rPr>
              <a:t>　</a:t>
            </a:r>
            <a:endParaRPr lang="en-US" altLang="ja-JP" dirty="0">
              <a:latin typeface="+mj-ea"/>
              <a:ea typeface="+mj-ea"/>
            </a:endParaRPr>
          </a:p>
          <a:p>
            <a:endParaRPr lang="en-US" altLang="ja-JP" sz="1700" dirty="0">
              <a:latin typeface="+mj-ea"/>
              <a:ea typeface="+mj-ea"/>
            </a:endParaRPr>
          </a:p>
        </p:txBody>
      </p:sp>
    </p:spTree>
    <p:extLst>
      <p:ext uri="{BB962C8B-B14F-4D97-AF65-F5344CB8AC3E}">
        <p14:creationId xmlns:p14="http://schemas.microsoft.com/office/powerpoint/2010/main" val="4213698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7" y="4686499"/>
            <a:ext cx="5646632" cy="4439841"/>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i="0" kern="1200" dirty="0" smtClean="0">
                <a:solidFill>
                  <a:schemeClr val="tx1"/>
                </a:solidFill>
                <a:latin typeface="+mj-ea"/>
              </a:rPr>
              <a:t>12</a:t>
            </a:r>
            <a:r>
              <a:rPr kumimoji="1" lang="ja-JP" altLang="en-US" i="0" kern="1200" dirty="0" smtClean="0">
                <a:solidFill>
                  <a:schemeClr val="tx1"/>
                </a:solidFill>
                <a:latin typeface="+mj-ea"/>
              </a:rPr>
              <a:t>　</a:t>
            </a:r>
            <a:r>
              <a:rPr kumimoji="1" lang="ja-JP" altLang="en-US" i="0" u="sng" kern="1200" dirty="0" smtClean="0">
                <a:solidFill>
                  <a:schemeClr val="tx1"/>
                </a:solidFill>
                <a:latin typeface="+mj-ea"/>
              </a:rPr>
              <a:t>本資料を提示。</a:t>
            </a:r>
            <a:endParaRPr kumimoji="1" lang="en-US" altLang="ja-JP" i="0" u="sng" kern="1200" dirty="0" smtClean="0">
              <a:solidFill>
                <a:schemeClr val="tx1"/>
              </a:solidFill>
              <a:latin typeface="+mj-ea"/>
            </a:endParaRPr>
          </a:p>
          <a:p>
            <a:pPr marL="84138" marR="0" indent="14288" algn="l" defTabSz="914400" rtl="0" eaLnBrk="1" fontAlgn="auto" latinLnBrk="0" hangingPunct="1">
              <a:lnSpc>
                <a:spcPct val="100000"/>
              </a:lnSpc>
              <a:spcBef>
                <a:spcPts val="0"/>
              </a:spcBef>
              <a:spcAft>
                <a:spcPts val="0"/>
              </a:spcAft>
              <a:buClrTx/>
              <a:buSzTx/>
              <a:buFontTx/>
              <a:buNone/>
              <a:tabLst/>
              <a:defRPr/>
            </a:pPr>
            <a:r>
              <a:rPr kumimoji="1" lang="ja-JP" altLang="en-US" i="0" u="none" kern="1200" dirty="0" smtClean="0">
                <a:solidFill>
                  <a:schemeClr val="tx1"/>
                </a:solidFill>
                <a:latin typeface="+mj-ea"/>
              </a:rPr>
              <a:t>　</a:t>
            </a:r>
            <a:r>
              <a:rPr lang="ja-JP" altLang="en-US" dirty="0">
                <a:latin typeface="+mj-ea"/>
              </a:rPr>
              <a:t> </a:t>
            </a:r>
            <a:r>
              <a:rPr kumimoji="1" lang="ja-JP" altLang="en-US" i="0" u="none" kern="1200" dirty="0" smtClean="0">
                <a:solidFill>
                  <a:schemeClr val="tx1"/>
                </a:solidFill>
                <a:latin typeface="+mj-ea"/>
              </a:rPr>
              <a:t>買い物をするときには，目的に応じた買い物の仕方を考えるとともに，カードの仕組みも理解し，お金をいくら使ったのか，いくらお金が残っているのかを把握しながら，計画的に物やお金を使うことの大切さが理解できるようにするとともに，困ったときには一人で悩まずに相談することが大切であることを理解できるようにする。</a:t>
            </a:r>
            <a:endParaRPr kumimoji="1" lang="en-US" altLang="ja-JP" i="0" u="none" kern="1200" dirty="0" smtClean="0">
              <a:solidFill>
                <a:schemeClr val="tx1"/>
              </a:solidFill>
              <a:latin typeface="+mj-ea"/>
            </a:endParaRPr>
          </a:p>
        </p:txBody>
      </p:sp>
    </p:spTree>
    <p:extLst>
      <p:ext uri="{BB962C8B-B14F-4D97-AF65-F5344CB8AC3E}">
        <p14:creationId xmlns:p14="http://schemas.microsoft.com/office/powerpoint/2010/main" val="1351596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6600" spc="-80" baseline="0">
                <a:solidFill>
                  <a:schemeClr val="tx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457200" y="6172201"/>
            <a:ext cx="3429000" cy="304800"/>
          </a:xfrm>
          <a:prstGeom prst="rect">
            <a:avLst/>
          </a:prstGeom>
        </p:spPr>
        <p:txBody>
          <a:bodyPr/>
          <a:lstStyle/>
          <a:p>
            <a:fld id="{2B56ED69-A559-4B59-824E-923524071262}" type="datetime1">
              <a:rPr kumimoji="1" lang="ja-JP" altLang="en-US" smtClean="0"/>
              <a:t>2021/4/9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Rectangle 8"/>
          <p:cNvSpPr/>
          <p:nvPr/>
        </p:nvSpPr>
        <p:spPr>
          <a:xfrm>
            <a:off x="9001124" y="4846320"/>
            <a:ext cx="142876" cy="20116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rot="10800000" flipV="1">
            <a:off x="7756841" y="6477001"/>
            <a:ext cx="1315721" cy="365125"/>
          </a:xfrm>
        </p:spPr>
        <p:txBody>
          <a:bodyPr/>
          <a:lstStyle>
            <a:lvl1pPr algn="r">
              <a:defRPr>
                <a:solidFill>
                  <a:schemeClr val="tx1"/>
                </a:solidFill>
              </a:defRPr>
            </a:lvl1pPr>
          </a:lstStyle>
          <a:p>
            <a:fld id="{F9191A99-5B1F-4B24-B927-AAEB16ABA881}" type="slidenum">
              <a:rPr lang="ja-JP" altLang="en-US" smtClean="0"/>
              <a:pPr/>
              <a:t>‹#›</a:t>
            </a:fld>
            <a:endParaRPr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a:xfrm>
            <a:off x="457200" y="6172201"/>
            <a:ext cx="3429000" cy="304800"/>
          </a:xfrm>
          <a:prstGeom prst="rect">
            <a:avLst/>
          </a:prstGeom>
        </p:spPr>
        <p:txBody>
          <a:bodyPr/>
          <a:lstStyle/>
          <a:p>
            <a:fld id="{692C2EA7-F4FF-4208-A505-5CE0C4A5DB68}" type="datetime1">
              <a:rPr kumimoji="1" lang="ja-JP" altLang="en-US" smtClean="0"/>
              <a:t>2021/4/9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191A99-5B1F-4B24-B927-AAEB16ABA881}"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55260" cy="1004495"/>
          </a:xfrm>
        </p:spPr>
        <p:txBody>
          <a:bodyPr>
            <a:normAutofit/>
          </a:bodyPr>
          <a:lstStyle>
            <a:lvl1pPr>
              <a:defRPr sz="4000" b="1"/>
            </a:lvl1pPr>
          </a:lstStyle>
          <a:p>
            <a:r>
              <a:rPr lang="ja-JP" altLang="en-US" smtClean="0"/>
              <a:t>マスター タイトルの書式設定</a:t>
            </a:r>
            <a:endParaRPr lang="en-US"/>
          </a:p>
        </p:txBody>
      </p:sp>
      <p:sp>
        <p:nvSpPr>
          <p:cNvPr id="3" name="Content Placeholder 2"/>
          <p:cNvSpPr>
            <a:spLocks noGrp="1"/>
          </p:cNvSpPr>
          <p:nvPr>
            <p:ph idx="1"/>
          </p:nvPr>
        </p:nvSpPr>
        <p:spPr>
          <a:xfrm>
            <a:off x="457200" y="1232756"/>
            <a:ext cx="8255260" cy="5184576"/>
          </a:xfrm>
        </p:spPr>
        <p:txBody>
          <a:bodyPr>
            <a:normAutofit/>
          </a:bodyPr>
          <a:lstStyle>
            <a:lvl1pPr>
              <a:defRPr sz="2400"/>
            </a:lvl1pPr>
            <a:lvl2pPr>
              <a:defRPr sz="2400"/>
            </a:lvl2pPr>
            <a:lvl3pPr>
              <a:defRPr sz="2000"/>
            </a:lvl3pPr>
            <a:lvl4pPr>
              <a:defRPr sz="2000"/>
            </a:lvl4pPr>
            <a:lvl5pPr>
              <a:defRPr sz="20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136396" y="6421943"/>
            <a:ext cx="739657" cy="365125"/>
          </a:xfrm>
        </p:spPr>
        <p:txBody>
          <a:bodyPr/>
          <a:lstStyle>
            <a:lvl1pPr algn="r">
              <a:defRPr/>
            </a:lvl1pPr>
          </a:lstStyle>
          <a:p>
            <a:fld id="{F9191A99-5B1F-4B24-B927-AAEB16ABA881}" type="slidenum">
              <a:rPr lang="ja-JP" altLang="en-US" smtClean="0"/>
              <a:pPr/>
              <a:t>‹#›</a:t>
            </a:fld>
            <a:endParaRPr lang="ja-JP"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6600" b="0" cap="all" spc="-80" baseline="0">
                <a:solidFill>
                  <a:schemeClr val="tx1"/>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7" name="Date Placeholder 6"/>
          <p:cNvSpPr>
            <a:spLocks noGrp="1"/>
          </p:cNvSpPr>
          <p:nvPr>
            <p:ph type="dt" sz="half" idx="10"/>
          </p:nvPr>
        </p:nvSpPr>
        <p:spPr>
          <a:xfrm>
            <a:off x="457200" y="6172201"/>
            <a:ext cx="3429000" cy="304800"/>
          </a:xfrm>
          <a:prstGeom prst="rect">
            <a:avLst/>
          </a:prstGeom>
        </p:spPr>
        <p:txBody>
          <a:bodyPr/>
          <a:lstStyle/>
          <a:p>
            <a:fld id="{0B157822-A2B2-4F02-BD7B-BE8C2CF01FC8}" type="datetime1">
              <a:rPr kumimoji="1" lang="ja-JP" altLang="en-US" smtClean="0"/>
              <a:t>2021/4/9</a:t>
            </a:fld>
            <a:endParaRPr kumimoji="1" lang="ja-JP" altLang="en-US"/>
          </a:p>
        </p:txBody>
      </p:sp>
      <p:sp>
        <p:nvSpPr>
          <p:cNvPr id="8" name="Slide Number Placeholder 7"/>
          <p:cNvSpPr>
            <a:spLocks noGrp="1"/>
          </p:cNvSpPr>
          <p:nvPr>
            <p:ph type="sldNum" sz="quarter" idx="11"/>
          </p:nvPr>
        </p:nvSpPr>
        <p:spPr/>
        <p:txBody>
          <a:bodyPr/>
          <a:lstStyle/>
          <a:p>
            <a:fld id="{F9191A99-5B1F-4B24-B927-AAEB16ABA881}" type="slidenum">
              <a:rPr kumimoji="1" lang="ja-JP" altLang="en-US" smtClean="0"/>
              <a:t>‹#›</a:t>
            </a:fld>
            <a:endParaRPr kumimoji="1" lang="ja-JP" altLang="en-US"/>
          </a:p>
        </p:txBody>
      </p:sp>
      <p:sp>
        <p:nvSpPr>
          <p:cNvPr id="9" name="Footer Placeholder 8"/>
          <p:cNvSpPr>
            <a:spLocks noGrp="1"/>
          </p:cNvSpPr>
          <p:nvPr>
            <p:ph type="ftr" sz="quarter" idx="12"/>
          </p:nvPr>
        </p:nvSpPr>
        <p:spPr/>
        <p:txBody>
          <a:bodyPr/>
          <a:lstStyle/>
          <a:p>
            <a:endParaRPr kumimoji="1" lang="ja-JP"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67362" y="1304764"/>
            <a:ext cx="4032629" cy="50765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80012" y="1304763"/>
            <a:ext cx="4032629" cy="50765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191A99-5B1F-4B24-B927-AAEB16ABA881}"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443954" y="1302242"/>
            <a:ext cx="4010841"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43954" y="1988840"/>
            <a:ext cx="4010841" cy="43564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4008" y="1302242"/>
            <a:ext cx="4010841"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ja-JP" altLang="en-US" smtClean="0"/>
              <a:t>マスター テキストの書式設定</a:t>
            </a:r>
          </a:p>
        </p:txBody>
      </p:sp>
      <p:sp>
        <p:nvSpPr>
          <p:cNvPr id="6" name="Content Placeholder 5"/>
          <p:cNvSpPr>
            <a:spLocks noGrp="1"/>
          </p:cNvSpPr>
          <p:nvPr>
            <p:ph sz="quarter" idx="4"/>
          </p:nvPr>
        </p:nvSpPr>
        <p:spPr>
          <a:xfrm>
            <a:off x="4644008" y="1988840"/>
            <a:ext cx="4010841" cy="43564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9191A99-5B1F-4B24-B927-AAEB16ABA881}"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9191A99-5B1F-4B24-B927-AAEB16ABA881}"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9191A99-5B1F-4B24-B927-AAEB16ABA881}"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68760"/>
            <a:ext cx="5111750" cy="481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0" y="1268760"/>
            <a:ext cx="3008313" cy="48120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191A99-5B1F-4B24-B927-AAEB16ABA881}"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a:xfrm>
            <a:off x="457200" y="6172201"/>
            <a:ext cx="3429000" cy="304800"/>
          </a:xfrm>
          <a:prstGeom prst="rect">
            <a:avLst/>
          </a:prstGeom>
        </p:spPr>
        <p:txBody>
          <a:bodyPr/>
          <a:lstStyle/>
          <a:p>
            <a:fld id="{798A4D19-0932-438E-A1C2-D6D56DA801F7}" type="datetime1">
              <a:rPr kumimoji="1" lang="ja-JP" altLang="en-US" smtClean="0"/>
              <a:t>2021/4/9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191A99-5B1F-4B24-B927-AAEB16ABA881}"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8255260" cy="972026"/>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457200" y="1232756"/>
            <a:ext cx="8255260" cy="5184576"/>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latin typeface="メイリオ" panose="020B0604030504040204" pitchFamily="50" charset="-128"/>
                <a:ea typeface="メイリオ" panose="020B0604030504040204" pitchFamily="50" charset="-128"/>
              </a:defRPr>
            </a:lvl1pPr>
          </a:lstStyle>
          <a:p>
            <a:endParaRPr lang="ja-JP" altLang="en-US"/>
          </a:p>
        </p:txBody>
      </p:sp>
      <p:sp>
        <p:nvSpPr>
          <p:cNvPr id="6" name="Slide Number Placeholder 5"/>
          <p:cNvSpPr>
            <a:spLocks noGrp="1"/>
          </p:cNvSpPr>
          <p:nvPr>
            <p:ph type="sldNum" sz="quarter" idx="4"/>
          </p:nvPr>
        </p:nvSpPr>
        <p:spPr>
          <a:xfrm rot="10800000">
            <a:off x="7756841" y="6477001"/>
            <a:ext cx="1315721" cy="365125"/>
          </a:xfrm>
          <a:prstGeom prst="rect">
            <a:avLst/>
          </a:prstGeom>
        </p:spPr>
        <p:txBody>
          <a:bodyPr vert="horz" lIns="91440" tIns="45720" rIns="91440" bIns="45720" rtlCol="0" anchor="ctr"/>
          <a:lstStyle>
            <a:lvl1pPr algn="l">
              <a:defRPr sz="1800" b="0">
                <a:solidFill>
                  <a:schemeClr val="tx2"/>
                </a:solidFill>
                <a:latin typeface="メイリオ" panose="020B0604030504040204" pitchFamily="50" charset="-128"/>
                <a:ea typeface="メイリオ" panose="020B0604030504040204" pitchFamily="50" charset="-128"/>
              </a:defRPr>
            </a:lvl1pPr>
          </a:lstStyle>
          <a:p>
            <a:fld id="{F9191A99-5B1F-4B24-B927-AAEB16ABA881}" type="slidenum">
              <a:rPr lang="ja-JP" altLang="en-US" smtClean="0"/>
              <a:pPr/>
              <a:t>‹#›</a:t>
            </a:fld>
            <a:endParaRPr lang="ja-JP" altLang="en-US" dirty="0"/>
          </a:p>
        </p:txBody>
      </p:sp>
      <p:sp>
        <p:nvSpPr>
          <p:cNvPr id="7" name="Rectangle 6"/>
          <p:cNvSpPr/>
          <p:nvPr/>
        </p:nvSpPr>
        <p:spPr>
          <a:xfrm>
            <a:off x="9001124" y="0"/>
            <a:ext cx="142876" cy="137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メイリオ" panose="020B0604030504040204" pitchFamily="50" charset="-128"/>
              <a:ea typeface="メイリオ" panose="020B0604030504040204" pitchFamily="50" charset="-128"/>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4" r:id="rId9"/>
    <p:sldLayoutId id="2147483755" r:id="rId10"/>
  </p:sldLayoutIdLst>
  <p:timing>
    <p:tnLst>
      <p:par>
        <p:cTn id="1" dur="indefinite" restart="never" nodeType="tmRoot"/>
      </p:par>
    </p:tnLst>
  </p:timing>
  <p:hf hdr="0" ftr="0" dt="0"/>
  <p:txStyles>
    <p:titleStyle>
      <a:lvl1pPr algn="l" defTabSz="914400" rtl="0" eaLnBrk="1" latinLnBrk="0" hangingPunct="1">
        <a:spcBef>
          <a:spcPct val="0"/>
        </a:spcBef>
        <a:buNone/>
        <a:defRPr kumimoji="1" sz="3200" b="1" kern="1200" cap="all" spc="-60" baseline="0">
          <a:solidFill>
            <a:schemeClr val="tx2"/>
          </a:solidFill>
          <a:latin typeface="メイリオ" panose="020B0604030504040204" pitchFamily="50" charset="-128"/>
          <a:ea typeface="メイリオ" panose="020B0604030504040204" pitchFamily="50" charset="-128"/>
          <a:cs typeface="+mj-cs"/>
        </a:defRPr>
      </a:lvl1pPr>
    </p:titleStyle>
    <p:bodyStyle>
      <a:lvl1pPr marL="0" indent="0" algn="l" defTabSz="914400" rtl="0" eaLnBrk="1" latinLnBrk="0" hangingPunct="1">
        <a:spcBef>
          <a:spcPct val="20000"/>
        </a:spcBef>
        <a:spcAft>
          <a:spcPts val="600"/>
        </a:spcAft>
        <a:buFont typeface="Arial" pitchFamily="34" charset="0"/>
        <a:buNone/>
        <a:defRPr kumimoji="1" sz="2400" b="0" kern="1200">
          <a:solidFill>
            <a:schemeClr val="tx1"/>
          </a:solidFill>
          <a:latin typeface="メイリオ" panose="020B0604030504040204" pitchFamily="50" charset="-128"/>
          <a:ea typeface="メイリオ" panose="020B0604030504040204" pitchFamily="50" charset="-128"/>
          <a:cs typeface="+mn-cs"/>
        </a:defRPr>
      </a:lvl1pPr>
      <a:lvl2pPr marL="457200" indent="-182880" algn="l" defTabSz="914400" rtl="0" eaLnBrk="1" latinLnBrk="0" hangingPunct="1">
        <a:spcBef>
          <a:spcPct val="20000"/>
        </a:spcBef>
        <a:buClr>
          <a:schemeClr val="tx2"/>
        </a:buClr>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Clr>
          <a:schemeClr val="tx2"/>
        </a:buClr>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Clr>
          <a:schemeClr val="tx2"/>
        </a:buClr>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Clr>
          <a:schemeClr val="tx2"/>
        </a:buClr>
        <a:buFont typeface="Arial" pitchFamily="34" charset="0"/>
        <a:buChar char="•"/>
        <a:defRPr kumimoji="1" sz="2000" kern="1200" baseline="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fA2xl0ka0yI"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3.bp.blogspot.com/-8A-nrlbQn0Y/WerKrTRbEUI/AAAAAAABHp8/YA6-DgL18q8_DRqqLMhN4rm8I1f3US_LQCLcBGAs/s800/fashion_tshirt1_white.png" TargetMode="External"/><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6854" y="1223636"/>
            <a:ext cx="7419752" cy="1460009"/>
          </a:xfrm>
        </p:spPr>
        <p:txBody>
          <a:bodyPr>
            <a:noAutofit/>
          </a:bodyPr>
          <a:lstStyle/>
          <a:p>
            <a:r>
              <a:rPr kumimoji="1" lang="ja-JP" altLang="en-US" sz="6000" b="1" dirty="0" smtClean="0"/>
              <a:t>いろいろな買い物の</a:t>
            </a:r>
            <a:r>
              <a:rPr kumimoji="1" lang="en-US" altLang="ja-JP" sz="6000" b="1" dirty="0" smtClean="0"/>
              <a:t/>
            </a:r>
            <a:br>
              <a:rPr kumimoji="1" lang="en-US" altLang="ja-JP" sz="6000" b="1" dirty="0" smtClean="0"/>
            </a:br>
            <a:r>
              <a:rPr kumimoji="1" lang="ja-JP" altLang="en-US" sz="6000" b="1" dirty="0" smtClean="0"/>
              <a:t>仕方</a:t>
            </a:r>
            <a:r>
              <a:rPr lang="ja-JP" altLang="en-US" sz="6000" dirty="0"/>
              <a:t>を</a:t>
            </a:r>
            <a:r>
              <a:rPr kumimoji="1" lang="ja-JP" altLang="en-US" sz="6000" b="1" dirty="0" smtClean="0"/>
              <a:t>知ろう</a:t>
            </a:r>
            <a:endParaRPr kumimoji="1" lang="ja-JP" altLang="en-US" sz="6000" b="1" dirty="0"/>
          </a:p>
        </p:txBody>
      </p:sp>
      <p:sp>
        <p:nvSpPr>
          <p:cNvPr id="5" name="コンテンツ プレースホルダー 4"/>
          <p:cNvSpPr>
            <a:spLocks noGrp="1"/>
          </p:cNvSpPr>
          <p:nvPr>
            <p:ph idx="1"/>
          </p:nvPr>
        </p:nvSpPr>
        <p:spPr>
          <a:xfrm>
            <a:off x="3635896" y="3040109"/>
            <a:ext cx="1692188" cy="712927"/>
          </a:xfrm>
        </p:spPr>
        <p:txBody>
          <a:bodyPr>
            <a:normAutofit/>
          </a:bodyPr>
          <a:lstStyle/>
          <a:p>
            <a:pPr algn="ctr"/>
            <a:r>
              <a:rPr kumimoji="1" lang="ja-JP" altLang="en-US" sz="3200" dirty="0" smtClean="0">
                <a:latin typeface="ＭＳ ゴシック" panose="020B0609070205080204" pitchFamily="49" charset="-128"/>
                <a:ea typeface="ＭＳ ゴシック" panose="020B0609070205080204" pitchFamily="49" charset="-128"/>
              </a:rPr>
              <a:t>めあて</a:t>
            </a:r>
            <a:r>
              <a:rPr kumimoji="1" lang="ja-JP" altLang="en-US" sz="3200" dirty="0" smtClean="0"/>
              <a:t>　</a:t>
            </a:r>
            <a:endParaRPr kumimoji="1" lang="ja-JP" altLang="en-US" sz="3200" dirty="0"/>
          </a:p>
        </p:txBody>
      </p:sp>
      <p:sp>
        <p:nvSpPr>
          <p:cNvPr id="6" name="角丸四角形 5">
            <a:hlinkClick r:id="rId3"/>
          </p:cNvPr>
          <p:cNvSpPr/>
          <p:nvPr/>
        </p:nvSpPr>
        <p:spPr>
          <a:xfrm>
            <a:off x="683568" y="3753036"/>
            <a:ext cx="7813038" cy="2435655"/>
          </a:xfrm>
          <a:prstGeom prst="roundRect">
            <a:avLst>
              <a:gd name="adj" fmla="val 19788"/>
            </a:avLst>
          </a:prstGeom>
          <a:ln w="57150">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spcBef>
                <a:spcPts val="1800"/>
              </a:spcBef>
            </a:pPr>
            <a:r>
              <a:rPr lang="ja-JP" altLang="en-US" sz="3600" b="1" dirty="0">
                <a:latin typeface="ＭＳ ゴシック" panose="020B0609070205080204" pitchFamily="49" charset="-128"/>
                <a:ea typeface="ＭＳ ゴシック" panose="020B0609070205080204" pitchFamily="49" charset="-128"/>
              </a:rPr>
              <a:t>いろいろな買い物の仕方</a:t>
            </a:r>
            <a:r>
              <a:rPr lang="ja-JP" altLang="en-US" sz="3600" b="1" dirty="0" smtClean="0">
                <a:latin typeface="ＭＳ ゴシック" panose="020B0609070205080204" pitchFamily="49" charset="-128"/>
                <a:ea typeface="ＭＳ ゴシック" panose="020B0609070205080204" pitchFamily="49" charset="-128"/>
              </a:rPr>
              <a:t>や，困った</a:t>
            </a:r>
            <a:r>
              <a:rPr lang="ja-JP" altLang="en-US" sz="3600" b="1" dirty="0">
                <a:latin typeface="ＭＳ ゴシック" panose="020B0609070205080204" pitchFamily="49" charset="-128"/>
                <a:ea typeface="ＭＳ ゴシック" panose="020B0609070205080204" pitchFamily="49" charset="-128"/>
              </a:rPr>
              <a:t>ことが起きた場合の</a:t>
            </a:r>
            <a:r>
              <a:rPr lang="ja-JP" altLang="en-US" sz="3600" b="1" dirty="0" smtClean="0">
                <a:latin typeface="ＭＳ ゴシック" panose="020B0609070205080204" pitchFamily="49" charset="-128"/>
                <a:ea typeface="ＭＳ ゴシック" panose="020B0609070205080204" pitchFamily="49" charset="-128"/>
              </a:rPr>
              <a:t>対応を</a:t>
            </a:r>
            <a:r>
              <a:rPr lang="ja-JP" altLang="en-US" sz="3600" b="1" dirty="0">
                <a:latin typeface="ＭＳ ゴシック" panose="020B0609070205080204" pitchFamily="49" charset="-128"/>
                <a:ea typeface="ＭＳ ゴシック" panose="020B0609070205080204" pitchFamily="49" charset="-128"/>
              </a:rPr>
              <a:t>知ろう</a:t>
            </a:r>
            <a:endParaRPr lang="en-US" altLang="ja-JP" sz="3600" b="1" dirty="0" smtClean="0">
              <a:latin typeface="ＭＳ ゴシック" panose="020B0609070205080204" pitchFamily="49" charset="-128"/>
              <a:ea typeface="ＭＳ ゴシック" panose="020B0609070205080204" pitchFamily="49" charset="-128"/>
            </a:endParaRPr>
          </a:p>
        </p:txBody>
      </p:sp>
      <p:sp>
        <p:nvSpPr>
          <p:cNvPr id="3" name="テキスト ボックス 2"/>
          <p:cNvSpPr txBox="1"/>
          <p:nvPr/>
        </p:nvSpPr>
        <p:spPr>
          <a:xfrm>
            <a:off x="683568" y="286677"/>
            <a:ext cx="1980220" cy="369332"/>
          </a:xfrm>
          <a:prstGeom prst="rect">
            <a:avLst/>
          </a:prstGeom>
          <a:noFill/>
        </p:spPr>
        <p:txBody>
          <a:bodyPr wrap="square" rtlCol="0">
            <a:spAutoFit/>
          </a:bodyPr>
          <a:lstStyle/>
          <a:p>
            <a:r>
              <a:rPr kumimoji="1" lang="ja-JP" altLang="en-US" dirty="0" smtClean="0">
                <a:latin typeface="ＭＳ ゴシック" panose="020B0609070205080204" pitchFamily="49" charset="-128"/>
                <a:ea typeface="ＭＳ ゴシック" panose="020B0609070205080204" pitchFamily="49" charset="-128"/>
              </a:rPr>
              <a:t>教師用手引き</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34088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kumimoji="1" lang="ja-JP" altLang="en-US" dirty="0" smtClean="0">
                <a:latin typeface="ＭＳ Ｐゴシック" panose="020B0600070205080204" pitchFamily="50" charset="-128"/>
                <a:ea typeface="ＭＳ Ｐゴシック" panose="020B0600070205080204" pitchFamily="50" charset="-128"/>
              </a:rPr>
              <a:t>あなたはどこで商品を買いますか？</a:t>
            </a:r>
            <a:endParaRPr kumimoji="1" lang="ja-JP" altLang="en-US" dirty="0">
              <a:latin typeface="ＭＳ Ｐゴシック" panose="020B0600070205080204" pitchFamily="50" charset="-128"/>
              <a:ea typeface="ＭＳ Ｐゴシック" panose="020B0600070205080204" pitchFamily="50"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596" y="4294569"/>
            <a:ext cx="3060340" cy="2295255"/>
          </a:xfrm>
          <a:prstGeom prst="rect">
            <a:avLst/>
          </a:prstGeom>
        </p:spPr>
      </p:pic>
      <p:pic>
        <p:nvPicPr>
          <p:cNvPr id="7" name="図 6"/>
          <p:cNvPicPr>
            <a:picLocks noChangeAspect="1"/>
          </p:cNvPicPr>
          <p:nvPr/>
        </p:nvPicPr>
        <p:blipFill rotWithShape="1">
          <a:blip r:embed="rId4">
            <a:extLst>
              <a:ext uri="{28A0092B-C50C-407E-A947-70E740481C1C}">
                <a14:useLocalDpi xmlns:a14="http://schemas.microsoft.com/office/drawing/2010/main" val="0"/>
              </a:ext>
            </a:extLst>
          </a:blip>
          <a:srcRect t="14300" b="18500"/>
          <a:stretch/>
        </p:blipFill>
        <p:spPr>
          <a:xfrm>
            <a:off x="457200" y="1279757"/>
            <a:ext cx="4310928" cy="2892268"/>
          </a:xfrm>
          <a:prstGeom prst="rect">
            <a:avLst/>
          </a:prstGeom>
        </p:spPr>
      </p:pic>
      <p:pic>
        <p:nvPicPr>
          <p:cNvPr id="15" name="図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8759" y="5228870"/>
            <a:ext cx="1387637" cy="1120517"/>
          </a:xfrm>
          <a:prstGeom prst="rect">
            <a:avLst/>
          </a:prstGeom>
        </p:spPr>
      </p:pic>
      <p:pic>
        <p:nvPicPr>
          <p:cNvPr id="16" name="Picture 10" descr="白いTシャツのイラスト">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56076" y="4333922"/>
            <a:ext cx="1982722" cy="1665487"/>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91292" y="1510222"/>
            <a:ext cx="3514933" cy="2470691"/>
          </a:xfrm>
          <a:prstGeom prst="rect">
            <a:avLst/>
          </a:prstGeom>
        </p:spPr>
      </p:pic>
    </p:spTree>
    <p:extLst>
      <p:ext uri="{BB962C8B-B14F-4D97-AF65-F5344CB8AC3E}">
        <p14:creationId xmlns:p14="http://schemas.microsoft.com/office/powerpoint/2010/main" val="2542859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3723" y="184479"/>
            <a:ext cx="8255260" cy="757303"/>
          </a:xfrm>
        </p:spPr>
        <p:txBody>
          <a:bodyPr>
            <a:normAutofit/>
          </a:bodyPr>
          <a:lstStyle/>
          <a:p>
            <a:pPr algn="ctr"/>
            <a:r>
              <a:rPr lang="ja-JP" altLang="en-US" dirty="0">
                <a:latin typeface="ＭＳ Ｐゴシック" panose="020B0600070205080204" pitchFamily="50" charset="-128"/>
                <a:ea typeface="ＭＳ Ｐゴシック" panose="020B0600070205080204" pitchFamily="50" charset="-128"/>
              </a:rPr>
              <a:t>現金</a:t>
            </a:r>
            <a:r>
              <a:rPr kumimoji="1" lang="ja-JP" altLang="en-US" dirty="0" smtClean="0">
                <a:latin typeface="ＭＳ Ｐゴシック" panose="020B0600070205080204" pitchFamily="50" charset="-128"/>
                <a:ea typeface="ＭＳ Ｐゴシック" panose="020B0600070205080204" pitchFamily="50" charset="-128"/>
              </a:rPr>
              <a:t>以外の支払い方法も知ろう</a:t>
            </a:r>
            <a:endParaRPr kumimoji="1" lang="ja-JP" altLang="en-US" dirty="0">
              <a:latin typeface="ＭＳ Ｐゴシック" panose="020B0600070205080204" pitchFamily="50" charset="-128"/>
              <a:ea typeface="ＭＳ Ｐゴシック" panose="020B0600070205080204" pitchFamily="50" charset="-128"/>
            </a:endParaRPr>
          </a:p>
        </p:txBody>
      </p:sp>
      <p:pic>
        <p:nvPicPr>
          <p:cNvPr id="15" name="図 14"/>
          <p:cNvPicPr>
            <a:picLocks noChangeAspect="1"/>
          </p:cNvPicPr>
          <p:nvPr/>
        </p:nvPicPr>
        <p:blipFill rotWithShape="1">
          <a:blip r:embed="rId3" cstate="print">
            <a:extLst>
              <a:ext uri="{28A0092B-C50C-407E-A947-70E740481C1C}">
                <a14:useLocalDpi xmlns:a14="http://schemas.microsoft.com/office/drawing/2010/main" val="0"/>
              </a:ext>
            </a:extLst>
          </a:blip>
          <a:srcRect l="3268" t="28625" r="4858" b="24599"/>
          <a:stretch/>
        </p:blipFill>
        <p:spPr>
          <a:xfrm>
            <a:off x="265427" y="5430563"/>
            <a:ext cx="2170973" cy="1105313"/>
          </a:xfrm>
          <a:prstGeom prst="rect">
            <a:avLst/>
          </a:prstGeom>
        </p:spPr>
      </p:pic>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24" y="1649143"/>
            <a:ext cx="1802777" cy="1105905"/>
          </a:xfrm>
          <a:prstGeom prst="rect">
            <a:avLst/>
          </a:prstGeom>
        </p:spPr>
      </p:pic>
      <p:sp>
        <p:nvSpPr>
          <p:cNvPr id="20" name="角丸四角形 19"/>
          <p:cNvSpPr/>
          <p:nvPr/>
        </p:nvSpPr>
        <p:spPr>
          <a:xfrm>
            <a:off x="94970" y="4812930"/>
            <a:ext cx="2634551" cy="45428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latin typeface="+mj-ea"/>
                <a:ea typeface="+mj-ea"/>
              </a:rPr>
              <a:t>商品券</a:t>
            </a:r>
            <a:endParaRPr kumimoji="1" lang="ja-JP" altLang="en-US" sz="2000" b="1" dirty="0">
              <a:solidFill>
                <a:schemeClr val="tx1"/>
              </a:solidFill>
              <a:latin typeface="+mj-ea"/>
              <a:ea typeface="+mj-ea"/>
            </a:endParaRPr>
          </a:p>
        </p:txBody>
      </p:sp>
      <p:sp>
        <p:nvSpPr>
          <p:cNvPr id="21" name="角丸四角形 20"/>
          <p:cNvSpPr/>
          <p:nvPr/>
        </p:nvSpPr>
        <p:spPr>
          <a:xfrm>
            <a:off x="68456" y="985145"/>
            <a:ext cx="2661065" cy="45742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tx1"/>
                </a:solidFill>
                <a:latin typeface="+mj-ea"/>
                <a:ea typeface="+mj-ea"/>
              </a:rPr>
              <a:t>図書</a:t>
            </a:r>
            <a:r>
              <a:rPr lang="ja-JP" altLang="en-US" sz="2000" b="1" dirty="0">
                <a:solidFill>
                  <a:schemeClr val="tx1"/>
                </a:solidFill>
                <a:latin typeface="+mj-ea"/>
                <a:ea typeface="+mj-ea"/>
              </a:rPr>
              <a:t>カード</a:t>
            </a:r>
            <a:endParaRPr kumimoji="1" lang="ja-JP" altLang="en-US" sz="2000" b="1" dirty="0">
              <a:solidFill>
                <a:schemeClr val="tx1"/>
              </a:solidFill>
              <a:latin typeface="+mj-ea"/>
              <a:ea typeface="+mj-ea"/>
            </a:endParaRPr>
          </a:p>
        </p:txBody>
      </p:sp>
      <p:sp>
        <p:nvSpPr>
          <p:cNvPr id="26" name="テキスト ボックス 25"/>
          <p:cNvSpPr txBox="1"/>
          <p:nvPr/>
        </p:nvSpPr>
        <p:spPr>
          <a:xfrm>
            <a:off x="2688886" y="1377867"/>
            <a:ext cx="6439653" cy="1200329"/>
          </a:xfrm>
          <a:prstGeom prst="rect">
            <a:avLst/>
          </a:prstGeom>
          <a:noFill/>
        </p:spPr>
        <p:txBody>
          <a:bodyPr wrap="square" rtlCol="0">
            <a:spAutoFit/>
          </a:bodyPr>
          <a:lstStyle/>
          <a:p>
            <a:r>
              <a:rPr lang="ja-JP" altLang="en-US" sz="2400" dirty="0" smtClean="0"/>
              <a:t>前もって買うカード</a:t>
            </a:r>
            <a:r>
              <a:rPr kumimoji="1" lang="ja-JP" altLang="en-US" sz="2400" dirty="0" smtClean="0"/>
              <a:t>，現金の代わりに使える</a:t>
            </a:r>
            <a:endParaRPr kumimoji="1" lang="en-US" altLang="ja-JP" sz="2400" dirty="0" smtClean="0"/>
          </a:p>
          <a:p>
            <a:r>
              <a:rPr lang="ja-JP" altLang="en-US" sz="2400" dirty="0" smtClean="0"/>
              <a:t>購入できるのは，本や雑誌，チャージして使えない</a:t>
            </a:r>
            <a:endParaRPr kumimoji="1" lang="ja-JP" altLang="en-US" sz="2400" dirty="0"/>
          </a:p>
        </p:txBody>
      </p:sp>
      <p:sp>
        <p:nvSpPr>
          <p:cNvPr id="29" name="テキスト ボックス 28"/>
          <p:cNvSpPr txBox="1"/>
          <p:nvPr/>
        </p:nvSpPr>
        <p:spPr>
          <a:xfrm>
            <a:off x="2760589" y="5567720"/>
            <a:ext cx="6239903" cy="830997"/>
          </a:xfrm>
          <a:prstGeom prst="rect">
            <a:avLst/>
          </a:prstGeom>
          <a:noFill/>
        </p:spPr>
        <p:txBody>
          <a:bodyPr wrap="square" rtlCol="0">
            <a:spAutoFit/>
          </a:bodyPr>
          <a:lstStyle/>
          <a:p>
            <a:pPr algn="dist"/>
            <a:r>
              <a:rPr kumimoji="1" lang="ja-JP" altLang="en-US" sz="2400" dirty="0" smtClean="0"/>
              <a:t>前もって買う券</a:t>
            </a:r>
            <a:r>
              <a:rPr lang="ja-JP" altLang="en-US" sz="2400" dirty="0" smtClean="0"/>
              <a:t>で，おつりがもらえる券と</a:t>
            </a:r>
            <a:endParaRPr lang="en-US" altLang="ja-JP" sz="2400" dirty="0" smtClean="0"/>
          </a:p>
          <a:p>
            <a:r>
              <a:rPr lang="ja-JP" altLang="en-US" sz="2400" dirty="0" smtClean="0"/>
              <a:t>もらえない券がある</a:t>
            </a:r>
            <a:endParaRPr lang="en-US" altLang="ja-JP" sz="2400" dirty="0"/>
          </a:p>
        </p:txBody>
      </p:sp>
      <p:sp>
        <p:nvSpPr>
          <p:cNvPr id="16" name="角丸四角形 15"/>
          <p:cNvSpPr/>
          <p:nvPr/>
        </p:nvSpPr>
        <p:spPr>
          <a:xfrm>
            <a:off x="68456" y="2938653"/>
            <a:ext cx="2661065" cy="43402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tx1"/>
                </a:solidFill>
                <a:latin typeface="+mj-ea"/>
                <a:ea typeface="+mj-ea"/>
              </a:rPr>
              <a:t>交通系ＩＣカード</a:t>
            </a:r>
            <a:endParaRPr kumimoji="1" lang="ja-JP" altLang="en-US" sz="2000" b="1" dirty="0">
              <a:solidFill>
                <a:schemeClr val="tx1"/>
              </a:solidFill>
              <a:latin typeface="+mj-ea"/>
              <a:ea typeface="+mj-ea"/>
            </a:endParaRPr>
          </a:p>
        </p:txBody>
      </p:sp>
      <p:sp>
        <p:nvSpPr>
          <p:cNvPr id="17" name="テキスト ボックス 16"/>
          <p:cNvSpPr txBox="1"/>
          <p:nvPr/>
        </p:nvSpPr>
        <p:spPr>
          <a:xfrm>
            <a:off x="2760589" y="3217380"/>
            <a:ext cx="6383411" cy="1569660"/>
          </a:xfrm>
          <a:prstGeom prst="rect">
            <a:avLst/>
          </a:prstGeom>
          <a:noFill/>
        </p:spPr>
        <p:txBody>
          <a:bodyPr wrap="square" rtlCol="0">
            <a:spAutoFit/>
          </a:bodyPr>
          <a:lstStyle/>
          <a:p>
            <a:r>
              <a:rPr kumimoji="1" lang="ja-JP" altLang="en-US" sz="2400" dirty="0" smtClean="0"/>
              <a:t>お金を事前に入金することで，現金の代わりに使える</a:t>
            </a:r>
            <a:endParaRPr lang="en-US" altLang="ja-JP" sz="2400" dirty="0"/>
          </a:p>
          <a:p>
            <a:r>
              <a:rPr kumimoji="1" lang="ja-JP" altLang="en-US" sz="2400" dirty="0" smtClean="0"/>
              <a:t>乗り物，定期券としてチャージすると何回も使える</a:t>
            </a:r>
            <a:endParaRPr kumimoji="1" lang="ja-JP" altLang="en-US" sz="2400" dirty="0"/>
          </a:p>
        </p:txBody>
      </p:sp>
      <p:pic>
        <p:nvPicPr>
          <p:cNvPr id="1026" name="Picture 2" descr="160965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614" t="49282" b="3779"/>
          <a:stretch/>
        </p:blipFill>
        <p:spPr bwMode="auto">
          <a:xfrm rot="-611157">
            <a:off x="432391" y="3582542"/>
            <a:ext cx="1837042" cy="102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5167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6779" y="246242"/>
            <a:ext cx="8171454" cy="702381"/>
          </a:xfrm>
        </p:spPr>
        <p:txBody>
          <a:bodyPr>
            <a:normAutofit/>
          </a:bodyPr>
          <a:lstStyle/>
          <a:p>
            <a:r>
              <a:rPr kumimoji="1" lang="ja-JP" altLang="en-US" dirty="0" smtClean="0">
                <a:latin typeface="ＭＳ Ｐゴシック" panose="020B0600070205080204" pitchFamily="50" charset="-128"/>
                <a:ea typeface="ＭＳ Ｐゴシック" panose="020B0600070205080204" pitchFamily="50" charset="-128"/>
              </a:rPr>
              <a:t>買い物で困った事例をもとに考えよう</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6" name="コンテンツ プレースホルダー 5"/>
          <p:cNvSpPr>
            <a:spLocks noGrp="1"/>
          </p:cNvSpPr>
          <p:nvPr>
            <p:ph idx="1"/>
          </p:nvPr>
        </p:nvSpPr>
        <p:spPr>
          <a:xfrm>
            <a:off x="396779" y="1098478"/>
            <a:ext cx="8255260" cy="5184576"/>
          </a:xfrm>
        </p:spPr>
        <p:txBody>
          <a:bodyPr/>
          <a:lstStyle/>
          <a:p>
            <a:r>
              <a:rPr kumimoji="1" lang="ja-JP" altLang="en-US" dirty="0" smtClean="0"/>
              <a:t>＜①</a:t>
            </a:r>
            <a:r>
              <a:rPr kumimoji="1" lang="en-US" altLang="ja-JP" dirty="0" smtClean="0"/>
              <a:t>~</a:t>
            </a:r>
            <a:r>
              <a:rPr kumimoji="1" lang="ja-JP" altLang="en-US" dirty="0" smtClean="0"/>
              <a:t>③の商品にはどのような問題があるだろうか＞</a:t>
            </a:r>
            <a:endParaRPr kumimoji="1" lang="en-US" altLang="ja-JP" dirty="0" smtClean="0"/>
          </a:p>
          <a:p>
            <a:endParaRPr kumimoji="1" lang="ja-JP" altLang="en-US" dirty="0"/>
          </a:p>
        </p:txBody>
      </p:sp>
      <p:sp>
        <p:nvSpPr>
          <p:cNvPr id="7" name="角丸四角形吹き出し 6"/>
          <p:cNvSpPr/>
          <p:nvPr/>
        </p:nvSpPr>
        <p:spPr>
          <a:xfrm>
            <a:off x="4989612" y="1659542"/>
            <a:ext cx="2608947" cy="1254033"/>
          </a:xfrm>
          <a:prstGeom prst="wedgeRoundRectCallout">
            <a:avLst>
              <a:gd name="adj1" fmla="val -67718"/>
              <a:gd name="adj2" fmla="val 2890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tx1"/>
                </a:solidFill>
              </a:rPr>
              <a:t>①おもちゃを買って箱をあけたら，こわれていました。</a:t>
            </a:r>
            <a:endParaRPr kumimoji="1" lang="ja-JP" altLang="en-US" sz="2000" dirty="0">
              <a:solidFill>
                <a:schemeClr val="tx1"/>
              </a:solidFill>
            </a:endParaRPr>
          </a:p>
        </p:txBody>
      </p:sp>
      <p:sp>
        <p:nvSpPr>
          <p:cNvPr id="8" name="角丸四角形吹き出し 7"/>
          <p:cNvSpPr/>
          <p:nvPr/>
        </p:nvSpPr>
        <p:spPr>
          <a:xfrm>
            <a:off x="5520011" y="4473667"/>
            <a:ext cx="2808312" cy="1825398"/>
          </a:xfrm>
          <a:prstGeom prst="wedgeRoundRectCallout">
            <a:avLst>
              <a:gd name="adj1" fmla="val -59673"/>
              <a:gd name="adj2" fmla="val 1925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rPr>
              <a:t>③液体が入っている</a:t>
            </a:r>
            <a:r>
              <a:rPr lang="ja-JP" altLang="en-US" sz="2000" dirty="0" smtClean="0">
                <a:solidFill>
                  <a:schemeClr val="tx1"/>
                </a:solidFill>
              </a:rPr>
              <a:t>おもちゃがやぶれて</a:t>
            </a:r>
            <a:r>
              <a:rPr lang="ja-JP" altLang="en-US" sz="2000" dirty="0">
                <a:solidFill>
                  <a:schemeClr val="tx1"/>
                </a:solidFill>
              </a:rPr>
              <a:t>液が目に</a:t>
            </a:r>
            <a:r>
              <a:rPr lang="ja-JP" altLang="en-US" sz="2000" dirty="0" smtClean="0">
                <a:solidFill>
                  <a:schemeClr val="tx1"/>
                </a:solidFill>
              </a:rPr>
              <a:t>入り，目</a:t>
            </a:r>
            <a:r>
              <a:rPr lang="ja-JP" altLang="en-US" sz="2000" dirty="0">
                <a:solidFill>
                  <a:schemeClr val="tx1"/>
                </a:solidFill>
              </a:rPr>
              <a:t>が痛くなりました。</a:t>
            </a:r>
            <a:endParaRPr kumimoji="1" lang="ja-JP" altLang="en-US" sz="2000" dirty="0">
              <a:solidFill>
                <a:schemeClr val="tx1"/>
              </a:solidFill>
            </a:endParaRPr>
          </a:p>
        </p:txBody>
      </p:sp>
      <p:sp>
        <p:nvSpPr>
          <p:cNvPr id="9" name="角丸四角形吹き出し 8"/>
          <p:cNvSpPr/>
          <p:nvPr/>
        </p:nvSpPr>
        <p:spPr>
          <a:xfrm>
            <a:off x="589683" y="4074649"/>
            <a:ext cx="2461102" cy="1323719"/>
          </a:xfrm>
          <a:prstGeom prst="wedgeRoundRectCallout">
            <a:avLst>
              <a:gd name="adj1" fmla="val 47283"/>
              <a:gd name="adj2" fmla="val 6653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rPr>
              <a:t>②箱に書いてあるお菓子の絵と実際の中身</a:t>
            </a:r>
            <a:r>
              <a:rPr lang="ja-JP" altLang="en-US" sz="2000" dirty="0" smtClean="0">
                <a:solidFill>
                  <a:schemeClr val="tx1"/>
                </a:solidFill>
              </a:rPr>
              <a:t>が，かなり</a:t>
            </a:r>
            <a:r>
              <a:rPr lang="ja-JP" altLang="en-US" sz="2000" dirty="0">
                <a:solidFill>
                  <a:schemeClr val="tx1"/>
                </a:solidFill>
              </a:rPr>
              <a:t>違っていました。</a:t>
            </a:r>
            <a:endParaRPr kumimoji="1" lang="ja-JP" altLang="en-US" sz="2000" dirty="0">
              <a:solidFill>
                <a:schemeClr val="tx1"/>
              </a:solidFill>
            </a:endParaRPr>
          </a:p>
        </p:txBody>
      </p:sp>
      <p:pic>
        <p:nvPicPr>
          <p:cNvPr id="3" name="図 2"/>
          <p:cNvPicPr>
            <a:picLocks noChangeAspect="1"/>
          </p:cNvPicPr>
          <p:nvPr/>
        </p:nvPicPr>
        <p:blipFill>
          <a:blip r:embed="rId3"/>
          <a:stretch>
            <a:fillRect/>
          </a:stretch>
        </p:blipFill>
        <p:spPr>
          <a:xfrm>
            <a:off x="2697493" y="1690492"/>
            <a:ext cx="1851864" cy="1852171"/>
          </a:xfrm>
          <a:prstGeom prst="rect">
            <a:avLst/>
          </a:prstGeom>
        </p:spPr>
      </p:pic>
      <p:pic>
        <p:nvPicPr>
          <p:cNvPr id="5" name="図 4"/>
          <p:cNvPicPr>
            <a:picLocks noChangeAspect="1"/>
          </p:cNvPicPr>
          <p:nvPr/>
        </p:nvPicPr>
        <p:blipFill>
          <a:blip r:embed="rId4"/>
          <a:stretch>
            <a:fillRect/>
          </a:stretch>
        </p:blipFill>
        <p:spPr>
          <a:xfrm>
            <a:off x="3272750" y="4222223"/>
            <a:ext cx="1923545" cy="1923864"/>
          </a:xfrm>
          <a:prstGeom prst="rect">
            <a:avLst/>
          </a:prstGeom>
        </p:spPr>
      </p:pic>
      <p:sp>
        <p:nvSpPr>
          <p:cNvPr id="10" name="テキスト ボックス 9"/>
          <p:cNvSpPr txBox="1"/>
          <p:nvPr/>
        </p:nvSpPr>
        <p:spPr>
          <a:xfrm>
            <a:off x="5040602" y="2949893"/>
            <a:ext cx="2557958" cy="461665"/>
          </a:xfrm>
          <a:prstGeom prst="rect">
            <a:avLst/>
          </a:prstGeom>
          <a:solidFill>
            <a:schemeClr val="accent4">
              <a:lumMod val="40000"/>
              <a:lumOff val="60000"/>
            </a:schemeClr>
          </a:solidFill>
        </p:spPr>
        <p:txBody>
          <a:bodyPr wrap="square" rtlCol="0">
            <a:spAutoFit/>
          </a:bodyPr>
          <a:lstStyle/>
          <a:p>
            <a:pPr algn="ctr"/>
            <a:r>
              <a:rPr kumimoji="1" lang="ja-JP" altLang="en-US" sz="2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品質</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に問題がある</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426090" y="3612984"/>
            <a:ext cx="2557958" cy="461665"/>
          </a:xfrm>
          <a:prstGeom prst="rect">
            <a:avLst/>
          </a:prstGeom>
          <a:solidFill>
            <a:schemeClr val="accent4">
              <a:lumMod val="40000"/>
              <a:lumOff val="60000"/>
            </a:schemeClr>
          </a:solidFill>
        </p:spPr>
        <p:txBody>
          <a:bodyPr wrap="square" rtlCol="0">
            <a:spAutoFit/>
          </a:bodyPr>
          <a:lstStyle/>
          <a:p>
            <a:pPr algn="ctr"/>
            <a:r>
              <a:rPr kumimoji="1" lang="ja-JP" altLang="en-US" sz="2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表示</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に問題がある</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5520011" y="3996343"/>
            <a:ext cx="2678088" cy="461665"/>
          </a:xfrm>
          <a:prstGeom prst="rect">
            <a:avLst/>
          </a:prstGeom>
          <a:solidFill>
            <a:schemeClr val="accent4">
              <a:lumMod val="40000"/>
              <a:lumOff val="60000"/>
            </a:schemeClr>
          </a:solidFill>
        </p:spPr>
        <p:txBody>
          <a:bodyPr wrap="square" rtlCol="0">
            <a:spAutoFit/>
          </a:bodyPr>
          <a:lstStyle/>
          <a:p>
            <a:pPr algn="ctr"/>
            <a:r>
              <a:rPr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安全性</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に問題がある</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698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9459" y="2124784"/>
            <a:ext cx="6490483" cy="709216"/>
          </a:xfrm>
        </p:spPr>
        <p:txBody>
          <a:bodyPr>
            <a:noAutofit/>
          </a:bodyPr>
          <a:lstStyle/>
          <a:p>
            <a:r>
              <a:rPr kumimoji="1" lang="ja-JP" altLang="en-US" sz="3600" dirty="0" smtClean="0">
                <a:latin typeface="ＭＳ Ｐゴシック" panose="020B0600070205080204" pitchFamily="50" charset="-128"/>
                <a:ea typeface="ＭＳ Ｐゴシック" panose="020B0600070205080204" pitchFamily="50" charset="-128"/>
              </a:rPr>
              <a:t>消費生活センターって？</a:t>
            </a: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7" name="タイトル 1"/>
          <p:cNvSpPr txBox="1">
            <a:spLocks/>
          </p:cNvSpPr>
          <p:nvPr/>
        </p:nvSpPr>
        <p:spPr>
          <a:xfrm>
            <a:off x="379459" y="2834000"/>
            <a:ext cx="8477418" cy="955040"/>
          </a:xfrm>
          <a:prstGeom prst="roundRect">
            <a:avLst>
              <a:gd name="adj" fmla="val 34736"/>
            </a:avLst>
          </a:prstGeom>
          <a:ln w="38100">
            <a:solidFill>
              <a:srgbClr val="0070C0"/>
            </a:solidFill>
          </a:ln>
        </p:spPr>
        <p:txBody>
          <a:bodyPr vert="horz" lIns="91440" tIns="45720" rIns="91440" bIns="45720" rtlCol="0" anchor="ctr">
            <a:normAutofit fontScale="90000" lnSpcReduction="20000"/>
          </a:bodyPr>
          <a:lstStyle>
            <a:lvl1pPr algn="l" defTabSz="914400" rtl="0" eaLnBrk="1" latinLnBrk="0" hangingPunct="1">
              <a:spcBef>
                <a:spcPct val="0"/>
              </a:spcBef>
              <a:buNone/>
              <a:defRPr kumimoji="1" sz="4000" b="1" kern="1200" cap="all" spc="-60" baseline="0">
                <a:solidFill>
                  <a:schemeClr val="tx2"/>
                </a:solidFill>
                <a:latin typeface="メイリオ" panose="020B0604030504040204" pitchFamily="50" charset="-128"/>
                <a:ea typeface="メイリオ" panose="020B0604030504040204" pitchFamily="50" charset="-128"/>
                <a:cs typeface="+mj-cs"/>
              </a:defRPr>
            </a:lvl1pPr>
          </a:lstStyle>
          <a:p>
            <a:r>
              <a:rPr lang="ja-JP" altLang="en-US" sz="2800" dirty="0" smtClean="0">
                <a:solidFill>
                  <a:schemeClr val="tx1"/>
                </a:solidFill>
              </a:rPr>
              <a:t>消費生活センターは，消費者のくらしを守る</a:t>
            </a:r>
            <a:r>
              <a:rPr lang="ja-JP" altLang="en-US" sz="2800" dirty="0">
                <a:solidFill>
                  <a:schemeClr val="tx1"/>
                </a:solidFill>
              </a:rPr>
              <a:t>ために</a:t>
            </a:r>
            <a:r>
              <a:rPr lang="ja-JP" altLang="en-US" sz="2800" dirty="0" smtClean="0">
                <a:solidFill>
                  <a:schemeClr val="tx1"/>
                </a:solidFill>
              </a:rPr>
              <a:t>設けられて</a:t>
            </a:r>
            <a:r>
              <a:rPr lang="ja-JP" altLang="en-US" sz="2800" dirty="0">
                <a:solidFill>
                  <a:schemeClr val="tx1"/>
                </a:solidFill>
              </a:rPr>
              <a:t>いる地方公共団体の機関で</a:t>
            </a:r>
            <a:r>
              <a:rPr lang="ja-JP" altLang="en-US" sz="2800" dirty="0" smtClean="0">
                <a:solidFill>
                  <a:schemeClr val="tx1"/>
                </a:solidFill>
              </a:rPr>
              <a:t>ある</a:t>
            </a:r>
            <a:endParaRPr lang="ja-JP" altLang="en-US" sz="2800" dirty="0">
              <a:solidFill>
                <a:schemeClr val="tx1"/>
              </a:solidFill>
            </a:endParaRPr>
          </a:p>
        </p:txBody>
      </p:sp>
      <p:sp>
        <p:nvSpPr>
          <p:cNvPr id="8" name="タイトル 1"/>
          <p:cNvSpPr txBox="1">
            <a:spLocks/>
          </p:cNvSpPr>
          <p:nvPr/>
        </p:nvSpPr>
        <p:spPr>
          <a:xfrm>
            <a:off x="379459" y="3979254"/>
            <a:ext cx="8496594" cy="992976"/>
          </a:xfrm>
          <a:prstGeom prst="roundRect">
            <a:avLst>
              <a:gd name="adj" fmla="val 32394"/>
            </a:avLst>
          </a:prstGeom>
          <a:ln w="38100">
            <a:solidFill>
              <a:srgbClr val="0070C0"/>
            </a:solidFill>
          </a:ln>
        </p:spPr>
        <p:txBody>
          <a:bodyPr vert="horz" lIns="91440" tIns="45720" rIns="91440" bIns="45720" rtlCol="0" anchor="ctr">
            <a:normAutofit fontScale="90000" lnSpcReduction="10000"/>
          </a:bodyPr>
          <a:lstStyle>
            <a:defPPr>
              <a:defRPr lang="ja-JP"/>
            </a:defPPr>
            <a:lvl1pPr>
              <a:spcBef>
                <a:spcPct val="0"/>
              </a:spcBef>
              <a:buNone/>
              <a:defRPr sz="2800" b="1" cap="all" spc="-60" baseline="0">
                <a:solidFill>
                  <a:schemeClr val="tx2"/>
                </a:solidFill>
                <a:latin typeface="メイリオ" panose="020B0604030504040204" pitchFamily="50" charset="-128"/>
                <a:ea typeface="メイリオ" panose="020B0604030504040204" pitchFamily="50" charset="-128"/>
                <a:cs typeface="+mj-cs"/>
              </a:defRPr>
            </a:lvl1pPr>
          </a:lstStyle>
          <a:p>
            <a:r>
              <a:rPr lang="ja-JP" altLang="en-US" dirty="0">
                <a:solidFill>
                  <a:schemeClr val="tx1"/>
                </a:solidFill>
              </a:rPr>
              <a:t>消費者からの相談や苦情への</a:t>
            </a:r>
            <a:r>
              <a:rPr lang="ja-JP" altLang="en-US" dirty="0" smtClean="0">
                <a:solidFill>
                  <a:schemeClr val="tx1"/>
                </a:solidFill>
              </a:rPr>
              <a:t>対応や，</a:t>
            </a:r>
            <a:r>
              <a:rPr lang="ja-JP" altLang="en-US" dirty="0">
                <a:solidFill>
                  <a:schemeClr val="tx1"/>
                </a:solidFill>
              </a:rPr>
              <a:t>消費者への情報提供</a:t>
            </a:r>
            <a:r>
              <a:rPr lang="ja-JP" altLang="en-US" dirty="0" smtClean="0">
                <a:solidFill>
                  <a:schemeClr val="tx1"/>
                </a:solidFill>
              </a:rPr>
              <a:t>をしている</a:t>
            </a:r>
            <a:endParaRPr lang="ja-JP" altLang="en-US" dirty="0">
              <a:solidFill>
                <a:schemeClr val="tx1"/>
              </a:solidFill>
            </a:endParaRPr>
          </a:p>
        </p:txBody>
      </p:sp>
      <p:sp>
        <p:nvSpPr>
          <p:cNvPr id="6" name="フローチャート: 他ページ結合子 5"/>
          <p:cNvSpPr/>
          <p:nvPr/>
        </p:nvSpPr>
        <p:spPr>
          <a:xfrm rot="16200000">
            <a:off x="683197" y="205883"/>
            <a:ext cx="1400675" cy="2003714"/>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vert="vert" lIns="0" rIns="0" rtlCol="0" anchor="ctr"/>
          <a:lstStyle/>
          <a:p>
            <a:pPr algn="ctr"/>
            <a:r>
              <a:rPr kumimoji="1" lang="ja-JP" altLang="en-US" sz="2400" b="1" dirty="0" smtClean="0">
                <a:latin typeface="メイリオ" panose="020B0604030504040204" pitchFamily="50" charset="-128"/>
                <a:ea typeface="メイリオ" panose="020B0604030504040204" pitchFamily="50" charset="-128"/>
              </a:rPr>
              <a:t>困ったことが起きた場合</a:t>
            </a:r>
            <a:endParaRPr kumimoji="1" lang="ja-JP" altLang="en-US" sz="2400" b="1" dirty="0">
              <a:latin typeface="メイリオ" panose="020B0604030504040204" pitchFamily="50" charset="-128"/>
              <a:ea typeface="メイリオ" panose="020B0604030504040204" pitchFamily="50" charset="-128"/>
            </a:endParaRPr>
          </a:p>
        </p:txBody>
      </p:sp>
      <p:sp>
        <p:nvSpPr>
          <p:cNvPr id="9" name="正方形/長方形 8"/>
          <p:cNvSpPr/>
          <p:nvPr/>
        </p:nvSpPr>
        <p:spPr>
          <a:xfrm>
            <a:off x="2385392" y="397084"/>
            <a:ext cx="6295765" cy="1510994"/>
          </a:xfrm>
          <a:prstGeom prst="rect">
            <a:avLst/>
          </a:prstGeom>
          <a:ln w="50800" cmpd="dbl">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800" dirty="0">
                <a:solidFill>
                  <a:srgbClr val="FF0000"/>
                </a:solidFill>
                <a:latin typeface="メイリオ" panose="020B0604030504040204" pitchFamily="50" charset="-128"/>
                <a:ea typeface="メイリオ" panose="020B0604030504040204" pitchFamily="50" charset="-128"/>
              </a:rPr>
              <a:t>家族や先生などの大人に相談したり，保護者とともに消費生活センターなどの相談機関を利用</a:t>
            </a:r>
            <a:r>
              <a:rPr lang="ja-JP" altLang="en-US" sz="2800" dirty="0" smtClean="0">
                <a:solidFill>
                  <a:srgbClr val="FF0000"/>
                </a:solidFill>
                <a:latin typeface="メイリオ" panose="020B0604030504040204" pitchFamily="50" charset="-128"/>
                <a:ea typeface="メイリオ" panose="020B0604030504040204" pitchFamily="50" charset="-128"/>
              </a:rPr>
              <a:t>したりする。</a:t>
            </a: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95536" y="5158208"/>
            <a:ext cx="1388815" cy="1559013"/>
          </a:xfrm>
          <a:prstGeom prst="rect">
            <a:avLst/>
          </a:prstGeom>
        </p:spPr>
      </p:pic>
      <p:sp>
        <p:nvSpPr>
          <p:cNvPr id="3" name="角丸四角形吹き出し 2"/>
          <p:cNvSpPr/>
          <p:nvPr/>
        </p:nvSpPr>
        <p:spPr>
          <a:xfrm>
            <a:off x="2487332" y="5127256"/>
            <a:ext cx="5779299" cy="1559013"/>
          </a:xfrm>
          <a:prstGeom prst="wedgeRoundRectCallout">
            <a:avLst>
              <a:gd name="adj1" fmla="val -61655"/>
              <a:gd name="adj2" fmla="val -1377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smtClean="0">
                <a:latin typeface="メイリオ" panose="020B0604030504040204" pitchFamily="50" charset="-128"/>
                <a:ea typeface="メイリオ" panose="020B0604030504040204" pitchFamily="50" charset="-128"/>
              </a:rPr>
              <a:t>困ったことが起きたら，相談することが消費者の大切な役割だよ。</a:t>
            </a:r>
            <a:endParaRPr kumimoji="1" lang="en-US" altLang="ja-JP" sz="2400" dirty="0" smtClean="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ほかにも同じように困る人がいないように，情報を知らせることができるよ。</a:t>
            </a:r>
            <a:endParaRPr kumimoji="1" lang="ja-JP" altLang="en-US" sz="24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2483768" y="507402"/>
            <a:ext cx="6120680" cy="1301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6065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86228" y="44352"/>
            <a:ext cx="7457799" cy="1004495"/>
          </a:xfrm>
        </p:spPr>
        <p:txBody>
          <a:bodyPr>
            <a:normAutofit/>
          </a:bodyPr>
          <a:lstStyle/>
          <a:p>
            <a:r>
              <a:rPr kumimoji="1" lang="ja-JP" altLang="en-US" dirty="0" smtClean="0">
                <a:latin typeface="ＭＳ Ｐゴシック" panose="020B0600070205080204" pitchFamily="50" charset="-128"/>
                <a:ea typeface="ＭＳ Ｐゴシック" panose="020B0600070205080204" pitchFamily="50" charset="-128"/>
              </a:rPr>
              <a:t>徳島県消費者情報センター紹介</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7" name="タイトル 1"/>
          <p:cNvSpPr txBox="1">
            <a:spLocks/>
          </p:cNvSpPr>
          <p:nvPr/>
        </p:nvSpPr>
        <p:spPr>
          <a:xfrm>
            <a:off x="276419" y="1170479"/>
            <a:ext cx="8477418" cy="1664104"/>
          </a:xfrm>
          <a:prstGeom prst="rect">
            <a:avLst/>
          </a:prstGeom>
          <a:ln w="38100">
            <a:solidFill>
              <a:srgbClr val="0070C0"/>
            </a:solidFill>
          </a:ln>
        </p:spPr>
        <p:txBody>
          <a:bodyPr vert="horz" lIns="91440" tIns="45720" rIns="91440" bIns="45720" rtlCol="0" anchor="ctr">
            <a:normAutofit fontScale="75000" lnSpcReduction="20000"/>
          </a:bodyPr>
          <a:lstStyle>
            <a:lvl1pPr algn="l" defTabSz="914400" rtl="0" eaLnBrk="1" latinLnBrk="0" hangingPunct="1">
              <a:spcBef>
                <a:spcPct val="0"/>
              </a:spcBef>
              <a:buNone/>
              <a:defRPr kumimoji="1" sz="4000" b="1" kern="1200" cap="all" spc="-60" baseline="0">
                <a:solidFill>
                  <a:schemeClr val="tx2"/>
                </a:solidFill>
                <a:latin typeface="メイリオ" panose="020B0604030504040204" pitchFamily="50" charset="-128"/>
                <a:ea typeface="メイリオ" panose="020B0604030504040204" pitchFamily="50" charset="-128"/>
                <a:cs typeface="+mj-cs"/>
              </a:defRPr>
            </a:lvl1pPr>
          </a:lstStyle>
          <a:p>
            <a:r>
              <a:rPr lang="ja-JP" altLang="en-US" dirty="0" smtClean="0">
                <a:solidFill>
                  <a:schemeClr val="tx1"/>
                </a:solidFill>
              </a:rPr>
              <a:t>場所</a:t>
            </a:r>
            <a:endParaRPr lang="en-US" altLang="ja-JP" dirty="0" smtClean="0">
              <a:solidFill>
                <a:schemeClr val="tx1"/>
              </a:solidFill>
            </a:endParaRPr>
          </a:p>
          <a:p>
            <a:r>
              <a:rPr lang="ja-JP" altLang="en-US" dirty="0" smtClean="0">
                <a:solidFill>
                  <a:schemeClr val="tx1"/>
                </a:solidFill>
              </a:rPr>
              <a:t>徳島市徳島町城内２番地１</a:t>
            </a:r>
            <a:endParaRPr lang="en-US" altLang="ja-JP" dirty="0" smtClean="0">
              <a:solidFill>
                <a:schemeClr val="tx1"/>
              </a:solidFill>
            </a:endParaRPr>
          </a:p>
          <a:p>
            <a:r>
              <a:rPr lang="ja-JP" altLang="en-US" dirty="0" smtClean="0">
                <a:solidFill>
                  <a:schemeClr val="tx1"/>
                </a:solidFill>
              </a:rPr>
              <a:t>とく</a:t>
            </a:r>
            <a:r>
              <a:rPr lang="ja-JP" altLang="en-US" dirty="0" err="1" smtClean="0">
                <a:solidFill>
                  <a:schemeClr val="tx1"/>
                </a:solidFill>
              </a:rPr>
              <a:t>ぎん</a:t>
            </a:r>
            <a:r>
              <a:rPr lang="ja-JP" altLang="en-US" dirty="0" smtClean="0">
                <a:solidFill>
                  <a:schemeClr val="tx1"/>
                </a:solidFill>
              </a:rPr>
              <a:t>トモニプラザ（徳島県青少年センター）</a:t>
            </a:r>
            <a:endParaRPr lang="ja-JP" altLang="en-US" dirty="0">
              <a:solidFill>
                <a:schemeClr val="tx1"/>
              </a:solidFill>
            </a:endParaRP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1900" y="3645024"/>
            <a:ext cx="2362864" cy="2316684"/>
          </a:xfrm>
          <a:prstGeom prst="rect">
            <a:avLst/>
          </a:prstGeom>
        </p:spPr>
      </p:pic>
      <p:sp>
        <p:nvSpPr>
          <p:cNvPr id="3" name="円形吹き出し 2"/>
          <p:cNvSpPr/>
          <p:nvPr/>
        </p:nvSpPr>
        <p:spPr>
          <a:xfrm>
            <a:off x="5616116" y="3016996"/>
            <a:ext cx="3259937" cy="1384112"/>
          </a:xfrm>
          <a:prstGeom prst="wedgeEllipseCallout">
            <a:avLst>
              <a:gd name="adj1" fmla="val -40772"/>
              <a:gd name="adj2" fmla="val 564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p:cNvSpPr/>
          <p:nvPr/>
        </p:nvSpPr>
        <p:spPr>
          <a:xfrm>
            <a:off x="6026126" y="3247387"/>
            <a:ext cx="2809908" cy="923330"/>
          </a:xfrm>
          <a:prstGeom prst="rect">
            <a:avLst/>
          </a:prstGeom>
        </p:spPr>
        <p:txBody>
          <a:bodyPr wrap="square">
            <a:spAutoFit/>
          </a:bodyPr>
          <a:lstStyle/>
          <a:p>
            <a:r>
              <a:rPr lang="ja-JP" altLang="en-US" dirty="0"/>
              <a:t>相談は電話や</a:t>
            </a:r>
            <a:r>
              <a:rPr lang="ja-JP" altLang="en-US" dirty="0" smtClean="0"/>
              <a:t>メール，</a:t>
            </a:r>
            <a:endParaRPr lang="en-US" altLang="ja-JP" dirty="0"/>
          </a:p>
          <a:p>
            <a:r>
              <a:rPr lang="ja-JP" altLang="en-US" dirty="0" smtClean="0"/>
              <a:t>直接来ていただいても</a:t>
            </a:r>
            <a:endParaRPr lang="en-US" altLang="ja-JP" dirty="0" smtClean="0"/>
          </a:p>
          <a:p>
            <a:r>
              <a:rPr lang="ja-JP" altLang="en-US" dirty="0" smtClean="0"/>
              <a:t>受けることができます。</a:t>
            </a:r>
            <a:endParaRPr lang="en-US" altLang="ja-JP" dirty="0"/>
          </a:p>
        </p:txBody>
      </p:sp>
      <p:sp>
        <p:nvSpPr>
          <p:cNvPr id="13" name="円形吹き出し 12"/>
          <p:cNvSpPr/>
          <p:nvPr/>
        </p:nvSpPr>
        <p:spPr>
          <a:xfrm>
            <a:off x="670995" y="3401761"/>
            <a:ext cx="2960886" cy="972108"/>
          </a:xfrm>
          <a:prstGeom prst="wedgeEllipseCallout">
            <a:avLst>
              <a:gd name="adj1" fmla="val 50199"/>
              <a:gd name="adj2" fmla="val 6071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1112134" y="3716002"/>
            <a:ext cx="2295086" cy="369332"/>
          </a:xfrm>
          <a:prstGeom prst="rect">
            <a:avLst/>
          </a:prstGeom>
        </p:spPr>
        <p:txBody>
          <a:bodyPr wrap="square">
            <a:spAutoFit/>
          </a:bodyPr>
          <a:lstStyle/>
          <a:p>
            <a:r>
              <a:rPr lang="ja-JP" altLang="en-US" dirty="0" smtClean="0"/>
              <a:t>相談は無料です。</a:t>
            </a:r>
            <a:endParaRPr lang="en-US" altLang="ja-JP" dirty="0"/>
          </a:p>
        </p:txBody>
      </p:sp>
      <p:sp>
        <p:nvSpPr>
          <p:cNvPr id="15" name="円形吹き出し 14"/>
          <p:cNvSpPr/>
          <p:nvPr/>
        </p:nvSpPr>
        <p:spPr>
          <a:xfrm>
            <a:off x="276419" y="4617132"/>
            <a:ext cx="3181011" cy="1512168"/>
          </a:xfrm>
          <a:prstGeom prst="wedgeEllipseCallout">
            <a:avLst>
              <a:gd name="adj1" fmla="val 58677"/>
              <a:gd name="adj2" fmla="val 722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529761" y="5050050"/>
            <a:ext cx="2674326" cy="646331"/>
          </a:xfrm>
          <a:prstGeom prst="rect">
            <a:avLst/>
          </a:prstGeom>
        </p:spPr>
        <p:txBody>
          <a:bodyPr wrap="square">
            <a:spAutoFit/>
          </a:bodyPr>
          <a:lstStyle/>
          <a:p>
            <a:r>
              <a:rPr lang="ja-JP" altLang="en-US" dirty="0" smtClean="0"/>
              <a:t>平日，土曜日・日曜日も相談ができます。</a:t>
            </a:r>
            <a:endParaRPr lang="en-US" altLang="ja-JP" dirty="0"/>
          </a:p>
        </p:txBody>
      </p:sp>
      <p:sp>
        <p:nvSpPr>
          <p:cNvPr id="17" name="円形吹き出し 16"/>
          <p:cNvSpPr/>
          <p:nvPr/>
        </p:nvSpPr>
        <p:spPr>
          <a:xfrm>
            <a:off x="6304598" y="4906375"/>
            <a:ext cx="2751258" cy="930281"/>
          </a:xfrm>
          <a:prstGeom prst="wedgeEllipseCallout">
            <a:avLst>
              <a:gd name="adj1" fmla="val -59430"/>
              <a:gd name="adj2" fmla="val 16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p:cNvSpPr/>
          <p:nvPr/>
        </p:nvSpPr>
        <p:spPr>
          <a:xfrm>
            <a:off x="6501955" y="5186849"/>
            <a:ext cx="2412558" cy="369332"/>
          </a:xfrm>
          <a:prstGeom prst="rect">
            <a:avLst/>
          </a:prstGeom>
        </p:spPr>
        <p:txBody>
          <a:bodyPr wrap="square">
            <a:spAutoFit/>
          </a:bodyPr>
          <a:lstStyle/>
          <a:p>
            <a:r>
              <a:rPr lang="ja-JP" altLang="en-US" dirty="0" smtClean="0"/>
              <a:t>秘密は守られます。</a:t>
            </a:r>
            <a:endParaRPr lang="en-US" altLang="ja-JP" dirty="0"/>
          </a:p>
        </p:txBody>
      </p:sp>
    </p:spTree>
    <p:extLst>
      <p:ext uri="{BB962C8B-B14F-4D97-AF65-F5344CB8AC3E}">
        <p14:creationId xmlns:p14="http://schemas.microsoft.com/office/powerpoint/2010/main" val="3602179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5309" y="143066"/>
            <a:ext cx="8255260" cy="1004495"/>
          </a:xfrm>
        </p:spPr>
        <p:txBody>
          <a:bodyPr>
            <a:normAutofit/>
          </a:bodyPr>
          <a:lstStyle/>
          <a:p>
            <a:r>
              <a:rPr kumimoji="1" lang="ja-JP" altLang="en-US" dirty="0" smtClean="0">
                <a:latin typeface="ＭＳ Ｐゴシック" panose="020B0600070205080204" pitchFamily="50" charset="-128"/>
                <a:ea typeface="ＭＳ Ｐゴシック" panose="020B0600070205080204" pitchFamily="50" charset="-128"/>
              </a:rPr>
              <a:t>相談したいときにかける電話番号は</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7" name="タイトル 1"/>
          <p:cNvSpPr txBox="1">
            <a:spLocks/>
          </p:cNvSpPr>
          <p:nvPr/>
        </p:nvSpPr>
        <p:spPr>
          <a:xfrm>
            <a:off x="276419" y="1170479"/>
            <a:ext cx="8477418" cy="1664104"/>
          </a:xfrm>
          <a:prstGeom prst="rect">
            <a:avLst/>
          </a:prstGeom>
          <a:ln w="38100">
            <a:solidFill>
              <a:srgbClr val="0070C0"/>
            </a:solidFill>
          </a:ln>
        </p:spPr>
        <p:txBody>
          <a:bodyPr vert="horz" lIns="91440" tIns="45720" rIns="91440" bIns="45720" rtlCol="0" anchor="ctr">
            <a:normAutofit fontScale="97500"/>
          </a:bodyPr>
          <a:lstStyle>
            <a:lvl1pPr algn="l" defTabSz="914400" rtl="0" eaLnBrk="1" latinLnBrk="0" hangingPunct="1">
              <a:spcBef>
                <a:spcPct val="0"/>
              </a:spcBef>
              <a:buNone/>
              <a:defRPr kumimoji="1" sz="4000" b="1" kern="1200" cap="all" spc="-60" baseline="0">
                <a:solidFill>
                  <a:schemeClr val="tx2"/>
                </a:solidFill>
                <a:latin typeface="メイリオ" panose="020B0604030504040204" pitchFamily="50" charset="-128"/>
                <a:ea typeface="メイリオ" panose="020B0604030504040204" pitchFamily="50" charset="-128"/>
                <a:cs typeface="+mj-cs"/>
              </a:defRPr>
            </a:lvl1pPr>
          </a:lstStyle>
          <a:p>
            <a:pPr algn="ctr"/>
            <a:r>
              <a:rPr lang="ja-JP" altLang="en-US" dirty="0" smtClean="0">
                <a:solidFill>
                  <a:schemeClr val="tx1"/>
                </a:solidFill>
              </a:rPr>
              <a:t>消費者ホットライン　☎</a:t>
            </a:r>
            <a:r>
              <a:rPr lang="ja-JP" altLang="en-US" sz="4900" dirty="0" smtClean="0">
                <a:solidFill>
                  <a:srgbClr val="FF0000"/>
                </a:solidFill>
              </a:rPr>
              <a:t>１８８</a:t>
            </a:r>
            <a:endParaRPr lang="ja-JP" altLang="en-US" sz="4900" dirty="0">
              <a:solidFill>
                <a:srgbClr val="FF0000"/>
              </a:solidFill>
            </a:endParaRPr>
          </a:p>
        </p:txBody>
      </p:sp>
      <p:sp>
        <p:nvSpPr>
          <p:cNvPr id="3" name="円形吹き出し 2"/>
          <p:cNvSpPr/>
          <p:nvPr/>
        </p:nvSpPr>
        <p:spPr>
          <a:xfrm>
            <a:off x="276419" y="3171141"/>
            <a:ext cx="4792659" cy="2808433"/>
          </a:xfrm>
          <a:prstGeom prst="wedgeEllipseCallout">
            <a:avLst>
              <a:gd name="adj1" fmla="val 62226"/>
              <a:gd name="adj2" fmla="val 2058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p:cNvSpPr/>
          <p:nvPr/>
        </p:nvSpPr>
        <p:spPr>
          <a:xfrm>
            <a:off x="625309" y="4089654"/>
            <a:ext cx="4438833" cy="1077218"/>
          </a:xfrm>
          <a:prstGeom prst="rect">
            <a:avLst/>
          </a:prstGeom>
        </p:spPr>
        <p:txBody>
          <a:bodyPr wrap="square">
            <a:spAutoFit/>
          </a:bodyPr>
          <a:lstStyle/>
          <a:p>
            <a:r>
              <a:rPr lang="ja-JP" altLang="en-US" sz="3200" b="1" dirty="0" smtClean="0"/>
              <a:t>困ったときは</a:t>
            </a:r>
            <a:endParaRPr lang="en-US" altLang="ja-JP" sz="3200" b="1" dirty="0" smtClean="0"/>
          </a:p>
          <a:p>
            <a:r>
              <a:rPr lang="ja-JP" altLang="en-US" sz="3200" b="1" dirty="0" smtClean="0"/>
              <a:t>相談してください！</a:t>
            </a:r>
            <a:endParaRPr lang="en-US" altLang="ja-JP" sz="3200" b="1" dirty="0"/>
          </a:p>
        </p:txBody>
      </p:sp>
      <p:sp>
        <p:nvSpPr>
          <p:cNvPr id="6" name="テキスト ボックス 5"/>
          <p:cNvSpPr txBox="1"/>
          <p:nvPr/>
        </p:nvSpPr>
        <p:spPr>
          <a:xfrm>
            <a:off x="6444209" y="1216314"/>
            <a:ext cx="2031266" cy="523220"/>
          </a:xfrm>
          <a:prstGeom prst="rect">
            <a:avLst/>
          </a:prstGeom>
          <a:noFill/>
        </p:spPr>
        <p:txBody>
          <a:bodyPr wrap="square" rtlCol="0">
            <a:spAutoFit/>
          </a:bodyPr>
          <a:lstStyle/>
          <a:p>
            <a:r>
              <a:rPr kumimoji="1" lang="ja-JP" altLang="en-US" sz="2800" b="1" dirty="0" smtClean="0">
                <a:latin typeface="Meiryo UI" panose="020B0604030504040204" pitchFamily="50" charset="-128"/>
                <a:ea typeface="Meiryo UI" panose="020B0604030504040204" pitchFamily="50" charset="-128"/>
              </a:rPr>
              <a:t>い  や  や！</a:t>
            </a:r>
            <a:endParaRPr kumimoji="1" lang="ja-JP" altLang="en-US" sz="2800" b="1" dirty="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3027" y="3226160"/>
            <a:ext cx="2852448" cy="3202013"/>
          </a:xfrm>
          <a:prstGeom prst="rect">
            <a:avLst/>
          </a:prstGeom>
        </p:spPr>
      </p:pic>
    </p:spTree>
    <p:extLst>
      <p:ext uri="{BB962C8B-B14F-4D97-AF65-F5344CB8AC3E}">
        <p14:creationId xmlns:p14="http://schemas.microsoft.com/office/powerpoint/2010/main" val="856257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8056" y="721643"/>
            <a:ext cx="6147451" cy="757303"/>
          </a:xfrm>
          <a:prstGeom prst="rect">
            <a:avLst/>
          </a:prstGeom>
        </p:spPr>
        <p:txBody>
          <a:bodyPr vert="horz" lIns="91440" tIns="45720" rIns="91440" bIns="45720" rtlCol="0" anchor="ctr">
            <a:normAutofit fontScale="77500" lnSpcReduction="20000"/>
          </a:bodyPr>
          <a:lstStyle>
            <a:lvl1pPr algn="l" defTabSz="914400" rtl="0" eaLnBrk="1" latinLnBrk="0" hangingPunct="1">
              <a:spcBef>
                <a:spcPct val="0"/>
              </a:spcBef>
              <a:buNone/>
              <a:defRPr kumimoji="1" sz="4000" b="1" kern="1200" cap="all" spc="-60" baseline="0">
                <a:solidFill>
                  <a:schemeClr val="tx2"/>
                </a:solidFill>
                <a:latin typeface="メイリオ" panose="020B0604030504040204" pitchFamily="50" charset="-128"/>
                <a:ea typeface="メイリオ" panose="020B0604030504040204" pitchFamily="50" charset="-128"/>
                <a:cs typeface="+mj-cs"/>
              </a:defRPr>
            </a:lvl1pPr>
          </a:lstStyle>
          <a:p>
            <a:pPr algn="ctr"/>
            <a:r>
              <a:rPr lang="ja-JP" altLang="en-US" dirty="0" smtClean="0">
                <a:solidFill>
                  <a:srgbClr val="FF0000"/>
                </a:solidFill>
              </a:rPr>
              <a:t>  </a:t>
            </a:r>
            <a:r>
              <a:rPr lang="ja-JP" altLang="en-US" sz="4100" dirty="0" smtClean="0">
                <a:solidFill>
                  <a:srgbClr val="FF0000"/>
                </a:solidFill>
                <a:latin typeface="ＭＳ Ｐゴシック" panose="020B0600070205080204" pitchFamily="50" charset="-128"/>
                <a:ea typeface="ＭＳ Ｐゴシック" panose="020B0600070205080204" pitchFamily="50" charset="-128"/>
              </a:rPr>
              <a:t>買い物するときに気を付けること</a:t>
            </a:r>
            <a:endParaRPr lang="ja-JP" altLang="en-US" sz="4100" dirty="0">
              <a:latin typeface="ＭＳ Ｐゴシック" panose="020B0600070205080204" pitchFamily="50" charset="-128"/>
              <a:ea typeface="ＭＳ Ｐゴシック" panose="020B0600070205080204"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0750" y="152636"/>
            <a:ext cx="1491291" cy="1512119"/>
          </a:xfrm>
          <a:prstGeom prst="rect">
            <a:avLst/>
          </a:prstGeom>
        </p:spPr>
      </p:pic>
      <p:sp>
        <p:nvSpPr>
          <p:cNvPr id="7" name="タイトル 1"/>
          <p:cNvSpPr txBox="1">
            <a:spLocks/>
          </p:cNvSpPr>
          <p:nvPr/>
        </p:nvSpPr>
        <p:spPr>
          <a:xfrm>
            <a:off x="611560" y="1664755"/>
            <a:ext cx="7377721" cy="786348"/>
          </a:xfrm>
          <a:prstGeom prst="roundRect">
            <a:avLst>
              <a:gd name="adj" fmla="val 34736"/>
            </a:avLst>
          </a:prstGeom>
          <a:ln w="38100">
            <a:solidFill>
              <a:srgbClr val="0070C0"/>
            </a:solidFill>
          </a:ln>
        </p:spPr>
        <p:txBody>
          <a:bodyPr vert="horz" lIns="91440" tIns="45720" rIns="91440" bIns="45720" rtlCol="0" anchor="ctr">
            <a:normAutofit fontScale="97500"/>
          </a:bodyPr>
          <a:lstStyle>
            <a:lvl1pPr algn="l" defTabSz="914400" rtl="0" eaLnBrk="1" latinLnBrk="0" hangingPunct="1">
              <a:spcBef>
                <a:spcPct val="0"/>
              </a:spcBef>
              <a:buNone/>
              <a:defRPr kumimoji="1" sz="4000" b="1" kern="1200" cap="all" spc="-60" baseline="0">
                <a:solidFill>
                  <a:schemeClr val="tx2"/>
                </a:solidFill>
                <a:latin typeface="メイリオ" panose="020B0604030504040204" pitchFamily="50" charset="-128"/>
                <a:ea typeface="メイリオ" panose="020B0604030504040204" pitchFamily="50" charset="-128"/>
                <a:cs typeface="+mj-cs"/>
              </a:defRPr>
            </a:lvl1pPr>
          </a:lstStyle>
          <a:p>
            <a:r>
              <a:rPr lang="ja-JP" altLang="en-US" sz="2800" dirty="0" smtClean="0">
                <a:solidFill>
                  <a:schemeClr val="tx1"/>
                </a:solidFill>
              </a:rPr>
              <a:t>目的を考えて，買い物の仕方を考えよう</a:t>
            </a:r>
            <a:endParaRPr lang="ja-JP" altLang="en-US" sz="2800" dirty="0">
              <a:solidFill>
                <a:schemeClr val="tx1"/>
              </a:solidFill>
            </a:endParaRPr>
          </a:p>
        </p:txBody>
      </p:sp>
      <p:sp>
        <p:nvSpPr>
          <p:cNvPr id="8" name="タイトル 1"/>
          <p:cNvSpPr txBox="1">
            <a:spLocks/>
          </p:cNvSpPr>
          <p:nvPr/>
        </p:nvSpPr>
        <p:spPr>
          <a:xfrm>
            <a:off x="611559" y="2636912"/>
            <a:ext cx="7377721" cy="720080"/>
          </a:xfrm>
          <a:prstGeom prst="roundRect">
            <a:avLst>
              <a:gd name="adj" fmla="val 34736"/>
            </a:avLst>
          </a:prstGeom>
          <a:ln w="38100">
            <a:solidFill>
              <a:srgbClr val="0070C0"/>
            </a:solidFill>
          </a:ln>
        </p:spPr>
        <p:txBody>
          <a:bodyPr vert="horz" lIns="91440" tIns="45720" rIns="91440" bIns="45720" rtlCol="0" anchor="ctr">
            <a:normAutofit fontScale="97500"/>
          </a:bodyPr>
          <a:lstStyle>
            <a:lvl1pPr algn="l" defTabSz="914400" rtl="0" eaLnBrk="1" latinLnBrk="0" hangingPunct="1">
              <a:spcBef>
                <a:spcPct val="0"/>
              </a:spcBef>
              <a:buNone/>
              <a:defRPr kumimoji="1" sz="4000" b="1" kern="1200" cap="all" spc="-60" baseline="0">
                <a:solidFill>
                  <a:schemeClr val="tx2"/>
                </a:solidFill>
                <a:latin typeface="メイリオ" panose="020B0604030504040204" pitchFamily="50" charset="-128"/>
                <a:ea typeface="メイリオ" panose="020B0604030504040204" pitchFamily="50" charset="-128"/>
                <a:cs typeface="+mj-cs"/>
              </a:defRPr>
            </a:lvl1pPr>
          </a:lstStyle>
          <a:p>
            <a:r>
              <a:rPr lang="ja-JP" altLang="en-US" sz="2800" dirty="0" smtClean="0">
                <a:solidFill>
                  <a:schemeClr val="tx1"/>
                </a:solidFill>
              </a:rPr>
              <a:t>プリペイドカードや商品券はお金と同じである</a:t>
            </a:r>
            <a:endParaRPr lang="ja-JP" altLang="en-US" sz="2800" dirty="0">
              <a:solidFill>
                <a:schemeClr val="tx1"/>
              </a:solidFill>
            </a:endParaRPr>
          </a:p>
        </p:txBody>
      </p:sp>
      <p:sp>
        <p:nvSpPr>
          <p:cNvPr id="9" name="タイトル 1"/>
          <p:cNvSpPr txBox="1">
            <a:spLocks/>
          </p:cNvSpPr>
          <p:nvPr/>
        </p:nvSpPr>
        <p:spPr>
          <a:xfrm>
            <a:off x="611559" y="3542801"/>
            <a:ext cx="7377721" cy="720080"/>
          </a:xfrm>
          <a:prstGeom prst="roundRect">
            <a:avLst>
              <a:gd name="adj" fmla="val 34736"/>
            </a:avLst>
          </a:prstGeom>
          <a:ln w="38100">
            <a:solidFill>
              <a:srgbClr val="0070C0"/>
            </a:solidFill>
          </a:ln>
        </p:spPr>
        <p:txBody>
          <a:bodyPr vert="horz" lIns="91440" tIns="45720" rIns="91440" bIns="45720" rtlCol="0" anchor="ctr">
            <a:normAutofit fontScale="90000"/>
          </a:bodyPr>
          <a:lstStyle>
            <a:lvl1pPr algn="l" defTabSz="914400" rtl="0" eaLnBrk="1" latinLnBrk="0" hangingPunct="1">
              <a:spcBef>
                <a:spcPct val="0"/>
              </a:spcBef>
              <a:buNone/>
              <a:defRPr kumimoji="1" sz="4000" b="1" kern="1200" cap="all" spc="-60" baseline="0">
                <a:solidFill>
                  <a:schemeClr val="tx2"/>
                </a:solidFill>
                <a:latin typeface="メイリオ" panose="020B0604030504040204" pitchFamily="50" charset="-128"/>
                <a:ea typeface="メイリオ" panose="020B0604030504040204" pitchFamily="50" charset="-128"/>
                <a:cs typeface="+mj-cs"/>
              </a:defRPr>
            </a:lvl1pPr>
          </a:lstStyle>
          <a:p>
            <a:r>
              <a:rPr lang="ja-JP" altLang="en-US" sz="2800" dirty="0" smtClean="0">
                <a:solidFill>
                  <a:schemeClr val="tx1"/>
                </a:solidFill>
              </a:rPr>
              <a:t>自分の生活にあわせて計画的に物やお金を使おう</a:t>
            </a:r>
            <a:endParaRPr lang="ja-JP" altLang="en-US" sz="2800" dirty="0">
              <a:solidFill>
                <a:schemeClr val="tx1"/>
              </a:solidFill>
            </a:endParaRPr>
          </a:p>
        </p:txBody>
      </p:sp>
      <p:sp>
        <p:nvSpPr>
          <p:cNvPr id="10" name="タイトル 1"/>
          <p:cNvSpPr txBox="1">
            <a:spLocks/>
          </p:cNvSpPr>
          <p:nvPr/>
        </p:nvSpPr>
        <p:spPr>
          <a:xfrm>
            <a:off x="201796" y="4329149"/>
            <a:ext cx="5759972" cy="757303"/>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1" sz="4000" b="1" kern="1200" cap="all" spc="-60" baseline="0">
                <a:solidFill>
                  <a:schemeClr val="tx2"/>
                </a:solidFill>
                <a:latin typeface="メイリオ" panose="020B0604030504040204" pitchFamily="50" charset="-128"/>
                <a:ea typeface="メイリオ" panose="020B0604030504040204" pitchFamily="50" charset="-128"/>
                <a:cs typeface="+mj-cs"/>
              </a:defRPr>
            </a:lvl1pPr>
          </a:lstStyle>
          <a:p>
            <a:r>
              <a:rPr lang="ja-JP" altLang="en-US" dirty="0" smtClean="0">
                <a:solidFill>
                  <a:srgbClr val="FF0000"/>
                </a:solidFill>
              </a:rPr>
              <a:t>  </a:t>
            </a:r>
            <a:r>
              <a:rPr lang="ja-JP" altLang="en-US" sz="3200" dirty="0" smtClean="0">
                <a:solidFill>
                  <a:srgbClr val="FF0000"/>
                </a:solidFill>
                <a:latin typeface="ＭＳ Ｐゴシック" panose="020B0600070205080204" pitchFamily="50" charset="-128"/>
                <a:ea typeface="ＭＳ Ｐゴシック" panose="020B0600070205080204" pitchFamily="50" charset="-128"/>
              </a:rPr>
              <a:t>買い物をして困ったときには</a:t>
            </a:r>
            <a:endParaRPr lang="ja-JP" altLang="en-US" sz="3200" dirty="0">
              <a:latin typeface="ＭＳ Ｐゴシック" panose="020B0600070205080204" pitchFamily="50" charset="-128"/>
              <a:ea typeface="ＭＳ Ｐゴシック" panose="020B0600070205080204" pitchFamily="50" charset="-128"/>
            </a:endParaRPr>
          </a:p>
        </p:txBody>
      </p:sp>
      <p:sp>
        <p:nvSpPr>
          <p:cNvPr id="11" name="タイトル 1"/>
          <p:cNvSpPr txBox="1">
            <a:spLocks/>
          </p:cNvSpPr>
          <p:nvPr/>
        </p:nvSpPr>
        <p:spPr>
          <a:xfrm>
            <a:off x="611559" y="5181988"/>
            <a:ext cx="7377721" cy="786348"/>
          </a:xfrm>
          <a:prstGeom prst="roundRect">
            <a:avLst>
              <a:gd name="adj" fmla="val 34736"/>
            </a:avLst>
          </a:prstGeom>
          <a:ln w="38100">
            <a:solidFill>
              <a:srgbClr val="0070C0"/>
            </a:solidFill>
          </a:ln>
        </p:spPr>
        <p:txBody>
          <a:bodyPr vert="horz" lIns="91440" tIns="45720" rIns="91440" bIns="45720" rtlCol="0" anchor="ctr">
            <a:normAutofit fontScale="97500"/>
          </a:bodyPr>
          <a:lstStyle>
            <a:lvl1pPr algn="l" defTabSz="914400" rtl="0" eaLnBrk="1" latinLnBrk="0" hangingPunct="1">
              <a:spcBef>
                <a:spcPct val="0"/>
              </a:spcBef>
              <a:buNone/>
              <a:defRPr kumimoji="1" sz="4000" b="1" kern="1200" cap="all" spc="-60" baseline="0">
                <a:solidFill>
                  <a:schemeClr val="tx2"/>
                </a:solidFill>
                <a:latin typeface="メイリオ" panose="020B0604030504040204" pitchFamily="50" charset="-128"/>
                <a:ea typeface="メイリオ" panose="020B0604030504040204" pitchFamily="50" charset="-128"/>
                <a:cs typeface="+mj-cs"/>
              </a:defRPr>
            </a:lvl1pPr>
          </a:lstStyle>
          <a:p>
            <a:r>
              <a:rPr lang="ja-JP" altLang="en-US" sz="2800" dirty="0" smtClean="0">
                <a:solidFill>
                  <a:schemeClr val="tx1"/>
                </a:solidFill>
              </a:rPr>
              <a:t>家族や消費生活センターに相談しよう</a:t>
            </a:r>
            <a:endParaRPr lang="ja-JP" altLang="en-US" sz="2800" dirty="0">
              <a:solidFill>
                <a:schemeClr val="tx1"/>
              </a:solidFill>
            </a:endParaRPr>
          </a:p>
        </p:txBody>
      </p:sp>
    </p:spTree>
    <p:extLst>
      <p:ext uri="{BB962C8B-B14F-4D97-AF65-F5344CB8AC3E}">
        <p14:creationId xmlns:p14="http://schemas.microsoft.com/office/powerpoint/2010/main" val="11331787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エッセンシャル">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キュート">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エッセンシャル">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Essential</Template>
  <TotalTime>3373</TotalTime>
  <Words>448</Words>
  <Application>Microsoft Office PowerPoint</Application>
  <PresentationFormat>画面に合わせる (4:3)</PresentationFormat>
  <Paragraphs>96</Paragraphs>
  <Slides>8</Slides>
  <Notes>8</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8</vt:i4>
      </vt:variant>
    </vt:vector>
  </HeadingPairs>
  <TitlesOfParts>
    <vt:vector size="18" baseType="lpstr">
      <vt:lpstr>HG丸ｺﾞｼｯｸM-PRO</vt:lpstr>
      <vt:lpstr>Meiryo UI</vt:lpstr>
      <vt:lpstr>ＭＳ Ｐゴシック</vt:lpstr>
      <vt:lpstr>ＭＳ ゴシック</vt:lpstr>
      <vt:lpstr>メイリオ</vt:lpstr>
      <vt:lpstr>游ゴシック</vt:lpstr>
      <vt:lpstr>Arial</vt:lpstr>
      <vt:lpstr>Calibri</vt:lpstr>
      <vt:lpstr>Trebuchet MS</vt:lpstr>
      <vt:lpstr>エッセンシャル</vt:lpstr>
      <vt:lpstr>いろいろな買い物の 仕方を知ろう</vt:lpstr>
      <vt:lpstr>あなたはどこで商品を買いますか？</vt:lpstr>
      <vt:lpstr>現金以外の支払い方法も知ろう</vt:lpstr>
      <vt:lpstr>買い物で困った事例をもとに考えよう</vt:lpstr>
      <vt:lpstr>消費生活センターって？</vt:lpstr>
      <vt:lpstr>徳島県消費者情報センター紹介</vt:lpstr>
      <vt:lpstr>相談したいときにかける電話番号は</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考えよう！ ぼくのわたしのお小遣い</dc:title>
  <dc:creator>yuka</dc:creator>
  <cp:lastModifiedBy>Doctest Doctest</cp:lastModifiedBy>
  <cp:revision>231</cp:revision>
  <cp:lastPrinted>2020-01-04T04:50:24Z</cp:lastPrinted>
  <dcterms:created xsi:type="dcterms:W3CDTF">2016-12-09T13:20:06Z</dcterms:created>
  <dcterms:modified xsi:type="dcterms:W3CDTF">2021-04-09T05:17:17Z</dcterms:modified>
</cp:coreProperties>
</file>