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90" r:id="rId4"/>
    <p:sldId id="291" r:id="rId5"/>
    <p:sldId id="258" r:id="rId6"/>
    <p:sldId id="289" r:id="rId7"/>
    <p:sldId id="292" r:id="rId8"/>
    <p:sldId id="288" r:id="rId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100" autoAdjust="0"/>
  </p:normalViewPr>
  <p:slideViewPr>
    <p:cSldViewPr>
      <p:cViewPr varScale="1">
        <p:scale>
          <a:sx n="47" d="100"/>
          <a:sy n="47" d="100"/>
        </p:scale>
        <p:origin x="20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772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11BFF6C8-CA39-41DF-AC88-A3B0E6FC2D60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19887B5E-C7AC-4374-9B41-7B975AC2B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281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1DFC648A-DCC9-4B95-A528-BF0738CD8DA7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0C681D7A-6F1E-4A6D-A7F0-C54BD007A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90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437"/>
              </a:spcBef>
            </a:pPr>
            <a:r>
              <a:rPr lang="ja-JP" altLang="en-US" sz="1100" dirty="0">
                <a:latin typeface="+mj-ea"/>
                <a:ea typeface="+mj-ea"/>
              </a:rPr>
              <a:t>＜ねらい＞</a:t>
            </a:r>
            <a:endParaRPr lang="en-US" altLang="ja-JP" sz="1100" dirty="0">
              <a:latin typeface="+mj-ea"/>
              <a:ea typeface="+mj-ea"/>
            </a:endParaRPr>
          </a:p>
          <a:p>
            <a:pPr>
              <a:spcBef>
                <a:spcPts val="1437"/>
              </a:spcBef>
            </a:pPr>
            <a:r>
              <a:rPr lang="ja-JP" altLang="en-US" sz="1100" dirty="0">
                <a:latin typeface="+mj-ea"/>
                <a:ea typeface="+mj-ea"/>
              </a:rPr>
              <a:t>　金銭は家族が働くことによって得られた限りあるもので</a:t>
            </a:r>
            <a:r>
              <a:rPr lang="ja-JP" altLang="en-US" sz="1100" dirty="0" smtClean="0">
                <a:latin typeface="+mj-ea"/>
                <a:ea typeface="+mj-ea"/>
              </a:rPr>
              <a:t>あり，有効</a:t>
            </a:r>
            <a:r>
              <a:rPr lang="ja-JP" altLang="en-US" sz="1100" dirty="0">
                <a:latin typeface="+mj-ea"/>
                <a:ea typeface="+mj-ea"/>
              </a:rPr>
              <a:t>に使うことの重要性や計画的な使い方を理解できる。</a:t>
            </a:r>
            <a:endParaRPr lang="en-US" altLang="ja-JP" sz="1100" dirty="0">
              <a:latin typeface="+mj-ea"/>
              <a:ea typeface="+mj-ea"/>
            </a:endParaRPr>
          </a:p>
          <a:p>
            <a:pPr>
              <a:spcBef>
                <a:spcPts val="1437"/>
              </a:spcBef>
            </a:pPr>
            <a:r>
              <a:rPr lang="ja-JP" altLang="en-US" sz="1100" dirty="0">
                <a:latin typeface="+mj-ea"/>
                <a:ea typeface="+mj-ea"/>
              </a:rPr>
              <a:t>＜進め方とポイント＞</a:t>
            </a:r>
            <a:endParaRPr lang="en-US" altLang="ja-JP" sz="1100" dirty="0">
              <a:latin typeface="+mj-ea"/>
              <a:ea typeface="+mj-ea"/>
            </a:endParaRPr>
          </a:p>
          <a:p>
            <a:pPr defTabSz="914253">
              <a:spcBef>
                <a:spcPts val="1437"/>
              </a:spcBef>
            </a:pPr>
            <a:r>
              <a:rPr lang="ja-JP" altLang="en-US" sz="1100" dirty="0">
                <a:latin typeface="+mj-ea"/>
                <a:ea typeface="+mj-ea"/>
              </a:rPr>
              <a:t>１　</a:t>
            </a:r>
            <a:r>
              <a:rPr lang="ja-JP" altLang="en-US" sz="1100" u="sng" dirty="0">
                <a:latin typeface="+mj-ea"/>
                <a:ea typeface="+mj-ea"/>
              </a:rPr>
              <a:t>本資料を</a:t>
            </a:r>
            <a:r>
              <a:rPr lang="ja-JP" altLang="en-US" sz="1100" u="sng" dirty="0" smtClean="0">
                <a:latin typeface="+mj-ea"/>
                <a:ea typeface="+mj-ea"/>
              </a:rPr>
              <a:t>提示。</a:t>
            </a:r>
            <a:endParaRPr lang="en-US" altLang="ja-JP" sz="1100" u="sng" dirty="0">
              <a:latin typeface="+mj-ea"/>
              <a:ea typeface="+mj-ea"/>
            </a:endParaRPr>
          </a:p>
          <a:p>
            <a:pPr defTabSz="914253">
              <a:spcBef>
                <a:spcPts val="1437"/>
              </a:spcBef>
            </a:pPr>
            <a:r>
              <a:rPr lang="ja-JP" altLang="en-US" sz="1100" dirty="0">
                <a:latin typeface="+mj-ea"/>
                <a:ea typeface="+mj-ea"/>
              </a:rPr>
              <a:t>２　</a:t>
            </a:r>
            <a:r>
              <a:rPr lang="ja-JP" altLang="ja-JP" sz="1100" dirty="0">
                <a:latin typeface="+mj-ea"/>
                <a:ea typeface="+mj-ea"/>
              </a:rPr>
              <a:t>ワークシート</a:t>
            </a:r>
            <a:r>
              <a:rPr lang="ja-JP" altLang="ja-JP" sz="1100" dirty="0" smtClean="0">
                <a:latin typeface="+mj-ea"/>
                <a:ea typeface="+mj-ea"/>
              </a:rPr>
              <a:t>に</a:t>
            </a:r>
            <a:r>
              <a:rPr lang="ja-JP" altLang="en-US" sz="1100" dirty="0" smtClean="0">
                <a:latin typeface="+mj-ea"/>
                <a:ea typeface="+mj-ea"/>
              </a:rPr>
              <a:t>，</a:t>
            </a:r>
            <a:r>
              <a:rPr lang="ja-JP" altLang="ja-JP" sz="1100" dirty="0" smtClean="0">
                <a:latin typeface="+mj-ea"/>
                <a:ea typeface="+mj-ea"/>
              </a:rPr>
              <a:t>今日</a:t>
            </a:r>
            <a:r>
              <a:rPr lang="ja-JP" altLang="ja-JP" sz="1100" dirty="0">
                <a:latin typeface="+mj-ea"/>
                <a:ea typeface="+mj-ea"/>
              </a:rPr>
              <a:t>のめあてを記入</a:t>
            </a:r>
            <a:r>
              <a:rPr lang="ja-JP" altLang="en-US" sz="1100" dirty="0">
                <a:latin typeface="+mj-ea"/>
                <a:ea typeface="+mj-ea"/>
              </a:rPr>
              <a:t>することを伝える</a:t>
            </a:r>
            <a:r>
              <a:rPr lang="ja-JP" altLang="ja-JP" sz="1100" dirty="0">
                <a:latin typeface="+mj-ea"/>
                <a:ea typeface="+mj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0569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3">
              <a:spcBef>
                <a:spcPts val="1437"/>
              </a:spcBef>
              <a:defRPr/>
            </a:pPr>
            <a:r>
              <a:rPr lang="ja-JP" altLang="en-US" sz="1100" dirty="0">
                <a:latin typeface="+mj-ea"/>
                <a:ea typeface="+mj-ea"/>
              </a:rPr>
              <a:t>３　</a:t>
            </a:r>
            <a:r>
              <a:rPr lang="ja-JP" altLang="en-US" sz="1100" dirty="0" smtClean="0">
                <a:latin typeface="+mj-ea"/>
                <a:ea typeface="+mj-ea"/>
              </a:rPr>
              <a:t>ワークシート１を使う。</a:t>
            </a:r>
            <a:endParaRPr lang="en-US" altLang="ja-JP" sz="1100" dirty="0" smtClean="0">
              <a:latin typeface="+mj-ea"/>
              <a:ea typeface="+mj-ea"/>
            </a:endParaRPr>
          </a:p>
          <a:p>
            <a:pPr defTabSz="914253">
              <a:spcBef>
                <a:spcPts val="1437"/>
              </a:spcBef>
              <a:defRPr/>
            </a:pPr>
            <a:r>
              <a:rPr lang="ja-JP" altLang="en-US" sz="1100" dirty="0" smtClean="0">
                <a:latin typeface="+mj-ea"/>
                <a:ea typeface="+mj-ea"/>
              </a:rPr>
              <a:t>　　 各自</a:t>
            </a:r>
            <a:r>
              <a:rPr lang="ja-JP" altLang="en-US" sz="1100" dirty="0">
                <a:latin typeface="+mj-ea"/>
                <a:ea typeface="+mj-ea"/>
              </a:rPr>
              <a:t>取り組むことができるようにする。</a:t>
            </a:r>
            <a:endParaRPr lang="en-US" altLang="ja-JP" sz="1100" dirty="0">
              <a:latin typeface="+mj-ea"/>
              <a:ea typeface="+mj-ea"/>
            </a:endParaRPr>
          </a:p>
          <a:p>
            <a:pPr defTabSz="914253">
              <a:spcBef>
                <a:spcPts val="1437"/>
              </a:spcBef>
              <a:defRPr/>
            </a:pPr>
            <a:r>
              <a:rPr lang="ja-JP" altLang="en-US" sz="1100" dirty="0">
                <a:latin typeface="+mj-ea"/>
                <a:ea typeface="+mj-ea"/>
              </a:rPr>
              <a:t>４　</a:t>
            </a:r>
            <a:r>
              <a:rPr lang="ja-JP" altLang="en-US" sz="1100" u="sng" dirty="0">
                <a:latin typeface="+mj-ea"/>
                <a:ea typeface="+mj-ea"/>
              </a:rPr>
              <a:t>本資料を提示</a:t>
            </a:r>
            <a:r>
              <a:rPr lang="ja-JP" altLang="en-US" sz="1100" dirty="0">
                <a:latin typeface="+mj-ea"/>
                <a:ea typeface="+mj-ea"/>
              </a:rPr>
              <a:t>。</a:t>
            </a:r>
            <a:endParaRPr lang="en-US" altLang="ja-JP" sz="1100" dirty="0">
              <a:latin typeface="+mj-ea"/>
              <a:ea typeface="+mj-ea"/>
            </a:endParaRPr>
          </a:p>
          <a:p>
            <a:pPr defTabSz="914253">
              <a:spcBef>
                <a:spcPts val="1437"/>
              </a:spcBef>
              <a:defRPr/>
            </a:pPr>
            <a:r>
              <a:rPr lang="ja-JP" altLang="en-US" sz="1100" dirty="0">
                <a:latin typeface="+mj-ea"/>
                <a:ea typeface="+mj-ea"/>
              </a:rPr>
              <a:t>　　 順に</a:t>
            </a:r>
            <a:r>
              <a:rPr lang="en-US" altLang="ja-JP" sz="1100" dirty="0">
                <a:latin typeface="+mj-ea"/>
                <a:ea typeface="+mj-ea"/>
              </a:rPr>
              <a:t>1</a:t>
            </a:r>
            <a:r>
              <a:rPr lang="ja-JP" altLang="en-US" sz="1100" dirty="0">
                <a:latin typeface="+mj-ea"/>
                <a:ea typeface="+mj-ea"/>
              </a:rPr>
              <a:t>つ</a:t>
            </a:r>
            <a:r>
              <a:rPr lang="en-US" altLang="ja-JP" sz="1100" dirty="0">
                <a:latin typeface="+mj-ea"/>
                <a:ea typeface="+mj-ea"/>
              </a:rPr>
              <a:t>1</a:t>
            </a:r>
            <a:r>
              <a:rPr lang="ja-JP" altLang="en-US" sz="1100" dirty="0">
                <a:latin typeface="+mj-ea"/>
                <a:ea typeface="+mj-ea"/>
              </a:rPr>
              <a:t>つ確認</a:t>
            </a:r>
            <a:r>
              <a:rPr lang="ja-JP" altLang="en-US" sz="1100" dirty="0" smtClean="0">
                <a:latin typeface="+mj-ea"/>
                <a:ea typeface="+mj-ea"/>
              </a:rPr>
              <a:t>しながら，〇</a:t>
            </a:r>
            <a:r>
              <a:rPr lang="ja-JP" altLang="en-US" sz="1100" dirty="0">
                <a:latin typeface="+mj-ea"/>
                <a:ea typeface="+mj-ea"/>
              </a:rPr>
              <a:t>をつけたものに挙手できるようにする。</a:t>
            </a:r>
            <a:endParaRPr lang="en-US" altLang="ja-JP" sz="1100" dirty="0">
              <a:latin typeface="+mj-ea"/>
              <a:ea typeface="+mj-ea"/>
            </a:endParaRPr>
          </a:p>
          <a:p>
            <a:pPr marL="84138" indent="-84138" defTabSz="914253">
              <a:spcBef>
                <a:spcPts val="1437"/>
              </a:spcBef>
              <a:defRPr/>
            </a:pPr>
            <a:r>
              <a:rPr lang="ja-JP" altLang="en-US" sz="1100" dirty="0">
                <a:latin typeface="+mj-ea"/>
                <a:ea typeface="+mj-ea"/>
              </a:rPr>
              <a:t>５　ほとんどの児童が挙手したもの</a:t>
            </a:r>
            <a:r>
              <a:rPr lang="ja-JP" altLang="en-US" sz="1100" dirty="0" smtClean="0">
                <a:latin typeface="+mj-ea"/>
                <a:ea typeface="+mj-ea"/>
              </a:rPr>
              <a:t>に，〇</a:t>
            </a:r>
            <a:r>
              <a:rPr lang="ja-JP" altLang="en-US" sz="1100" dirty="0">
                <a:latin typeface="+mj-ea"/>
                <a:ea typeface="+mj-ea"/>
              </a:rPr>
              <a:t>をつける。（野菜以外はクリックすると〇が</a:t>
            </a:r>
            <a:r>
              <a:rPr lang="ja-JP" altLang="en-US" sz="1100" dirty="0" smtClean="0">
                <a:latin typeface="+mj-ea"/>
                <a:ea typeface="+mj-ea"/>
              </a:rPr>
              <a:t>出てく　る</a:t>
            </a:r>
            <a:r>
              <a:rPr lang="ja-JP" altLang="en-US" sz="1100" dirty="0">
                <a:latin typeface="+mj-ea"/>
                <a:ea typeface="+mj-ea"/>
              </a:rPr>
              <a:t>。）</a:t>
            </a:r>
            <a:endParaRPr lang="en-US" altLang="ja-JP" sz="11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1564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3">
              <a:spcBef>
                <a:spcPts val="1437"/>
              </a:spcBef>
              <a:defRPr/>
            </a:pPr>
            <a:r>
              <a:rPr lang="ja-JP" altLang="en-US" sz="1100" dirty="0">
                <a:latin typeface="+mj-ea"/>
                <a:ea typeface="+mj-ea"/>
              </a:rPr>
              <a:t>６　</a:t>
            </a:r>
            <a:r>
              <a:rPr lang="ja-JP" altLang="en-US" sz="1100" u="sng" dirty="0">
                <a:latin typeface="+mj-ea"/>
                <a:ea typeface="+mj-ea"/>
              </a:rPr>
              <a:t>本資料を提示</a:t>
            </a:r>
            <a:r>
              <a:rPr lang="ja-JP" altLang="en-US" sz="1100" dirty="0">
                <a:latin typeface="+mj-ea"/>
                <a:ea typeface="+mj-ea"/>
              </a:rPr>
              <a:t>。私たちの生活</a:t>
            </a:r>
            <a:r>
              <a:rPr lang="ja-JP" altLang="en-US" sz="1100" dirty="0" smtClean="0">
                <a:latin typeface="+mj-ea"/>
                <a:ea typeface="+mj-ea"/>
              </a:rPr>
              <a:t>は，多く</a:t>
            </a:r>
            <a:r>
              <a:rPr lang="ja-JP" altLang="en-US" sz="1100" dirty="0">
                <a:latin typeface="+mj-ea"/>
                <a:ea typeface="+mj-ea"/>
              </a:rPr>
              <a:t>の物によって支えられて</a:t>
            </a:r>
            <a:r>
              <a:rPr lang="ja-JP" altLang="en-US" sz="1100" dirty="0" smtClean="0">
                <a:latin typeface="+mj-ea"/>
                <a:ea typeface="+mj-ea"/>
              </a:rPr>
              <a:t>おり，その</a:t>
            </a:r>
            <a:r>
              <a:rPr lang="ja-JP" altLang="en-US" sz="1100" dirty="0">
                <a:latin typeface="+mj-ea"/>
                <a:ea typeface="+mj-ea"/>
              </a:rPr>
              <a:t>ほとんどがお金を払って買った物であることを説明する。</a:t>
            </a:r>
            <a:endParaRPr lang="en-US" altLang="ja-JP" sz="1100" dirty="0">
              <a:latin typeface="+mj-ea"/>
              <a:ea typeface="+mj-ea"/>
            </a:endParaRPr>
          </a:p>
          <a:p>
            <a:pPr defTabSz="914253">
              <a:spcBef>
                <a:spcPts val="1437"/>
              </a:spcBef>
              <a:defRPr/>
            </a:pPr>
            <a:r>
              <a:rPr lang="ja-JP" altLang="en-US" sz="1100" dirty="0">
                <a:latin typeface="+mj-ea"/>
                <a:ea typeface="+mj-ea"/>
              </a:rPr>
              <a:t>７　空欄に入る言葉を考えて発表できるようにする。</a:t>
            </a:r>
            <a:endParaRPr lang="en-US" altLang="ja-JP" sz="1100" dirty="0">
              <a:latin typeface="+mj-ea"/>
              <a:ea typeface="+mj-ea"/>
            </a:endParaRPr>
          </a:p>
          <a:p>
            <a:pPr defTabSz="914253">
              <a:spcBef>
                <a:spcPts val="1437"/>
              </a:spcBef>
              <a:defRPr/>
            </a:pPr>
            <a:r>
              <a:rPr lang="ja-JP" altLang="en-US" sz="1100" dirty="0">
                <a:latin typeface="+mj-ea"/>
                <a:ea typeface="+mj-ea"/>
              </a:rPr>
              <a:t>８　様々な意見が出てきたところ</a:t>
            </a:r>
            <a:r>
              <a:rPr lang="ja-JP" altLang="en-US" sz="1100" dirty="0" smtClean="0">
                <a:latin typeface="+mj-ea"/>
                <a:ea typeface="+mj-ea"/>
              </a:rPr>
              <a:t>で，以下</a:t>
            </a:r>
            <a:r>
              <a:rPr lang="ja-JP" altLang="en-US" sz="1100" dirty="0">
                <a:latin typeface="+mj-ea"/>
                <a:ea typeface="+mj-ea"/>
              </a:rPr>
              <a:t>を紹介する。</a:t>
            </a:r>
            <a:endParaRPr lang="en-US" altLang="ja-JP" sz="1100" dirty="0">
              <a:latin typeface="+mj-ea"/>
              <a:ea typeface="+mj-ea"/>
            </a:endParaRPr>
          </a:p>
          <a:p>
            <a:pPr defTabSz="914253">
              <a:spcBef>
                <a:spcPts val="1437"/>
              </a:spcBef>
              <a:defRPr/>
            </a:pPr>
            <a:r>
              <a:rPr lang="ja-JP" altLang="en-US" sz="1100" dirty="0">
                <a:latin typeface="+mj-ea"/>
                <a:ea typeface="+mj-ea"/>
              </a:rPr>
              <a:t>　</a:t>
            </a:r>
            <a:r>
              <a:rPr lang="ja-JP" altLang="en-US" sz="1100" baseline="0" dirty="0" smtClean="0">
                <a:latin typeface="+mj-ea"/>
                <a:ea typeface="+mj-ea"/>
              </a:rPr>
              <a:t> ・</a:t>
            </a:r>
            <a:r>
              <a:rPr lang="ja-JP" altLang="en-US" sz="1100" dirty="0" smtClean="0">
                <a:latin typeface="+mj-ea"/>
                <a:ea typeface="+mj-ea"/>
              </a:rPr>
              <a:t>どの</a:t>
            </a:r>
            <a:r>
              <a:rPr lang="ja-JP" altLang="en-US" sz="1100" dirty="0">
                <a:latin typeface="+mj-ea"/>
                <a:ea typeface="+mj-ea"/>
              </a:rPr>
              <a:t>意見も間違いでは</a:t>
            </a:r>
            <a:r>
              <a:rPr lang="ja-JP" altLang="en-US" sz="1100" dirty="0" smtClean="0">
                <a:latin typeface="+mj-ea"/>
                <a:ea typeface="+mj-ea"/>
              </a:rPr>
              <a:t>なく，大切</a:t>
            </a:r>
            <a:r>
              <a:rPr lang="ja-JP" altLang="en-US" sz="1100" dirty="0">
                <a:latin typeface="+mj-ea"/>
                <a:ea typeface="+mj-ea"/>
              </a:rPr>
              <a:t>な意見である。</a:t>
            </a:r>
            <a:endParaRPr lang="en-US" altLang="ja-JP" sz="1100" dirty="0">
              <a:latin typeface="+mj-ea"/>
              <a:ea typeface="+mj-ea"/>
            </a:endParaRPr>
          </a:p>
          <a:p>
            <a:pPr defTabSz="914253">
              <a:spcBef>
                <a:spcPts val="1437"/>
              </a:spcBef>
              <a:defRPr/>
            </a:pPr>
            <a:r>
              <a:rPr lang="ja-JP" altLang="en-US" sz="1100" dirty="0">
                <a:latin typeface="+mj-ea"/>
                <a:ea typeface="+mj-ea"/>
              </a:rPr>
              <a:t>　</a:t>
            </a:r>
            <a:r>
              <a:rPr lang="ja-JP" altLang="en-US" sz="1100" baseline="0" dirty="0" smtClean="0">
                <a:latin typeface="+mj-ea"/>
                <a:ea typeface="+mj-ea"/>
              </a:rPr>
              <a:t> ・</a:t>
            </a:r>
            <a:r>
              <a:rPr lang="ja-JP" altLang="en-US" sz="1100" dirty="0" smtClean="0">
                <a:latin typeface="+mj-ea"/>
                <a:ea typeface="+mj-ea"/>
              </a:rPr>
              <a:t>生活</a:t>
            </a:r>
            <a:r>
              <a:rPr lang="ja-JP" altLang="en-US" sz="1100" dirty="0">
                <a:latin typeface="+mj-ea"/>
                <a:ea typeface="+mj-ea"/>
              </a:rPr>
              <a:t>のために</a:t>
            </a:r>
            <a:r>
              <a:rPr lang="ja-JP" altLang="en-US" sz="1100" dirty="0" smtClean="0">
                <a:latin typeface="+mj-ea"/>
                <a:ea typeface="+mj-ea"/>
              </a:rPr>
              <a:t>は，「</a:t>
            </a:r>
            <a:r>
              <a:rPr lang="ja-JP" altLang="en-US" sz="1100" dirty="0">
                <a:latin typeface="+mj-ea"/>
                <a:ea typeface="+mj-ea"/>
              </a:rPr>
              <a:t>かぎりある」お金を「有効に」使うことがとても大切である。</a:t>
            </a:r>
            <a:endParaRPr lang="en-US" altLang="ja-JP" sz="1100" dirty="0">
              <a:latin typeface="+mj-ea"/>
              <a:ea typeface="+mj-ea"/>
            </a:endParaRP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260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 indent="-85725" defTabSz="914253">
              <a:spcBef>
                <a:spcPts val="1437"/>
              </a:spcBef>
              <a:defRPr/>
            </a:pPr>
            <a:r>
              <a:rPr lang="ja-JP" altLang="en-US" sz="1100" dirty="0">
                <a:latin typeface="+mj-ea"/>
                <a:ea typeface="+mj-ea"/>
              </a:rPr>
              <a:t> </a:t>
            </a:r>
            <a:r>
              <a:rPr lang="ja-JP" altLang="en-US" dirty="0">
                <a:latin typeface="+mj-ea"/>
                <a:ea typeface="+mj-ea"/>
              </a:rPr>
              <a:t>９　ワークシート</a:t>
            </a:r>
            <a:r>
              <a:rPr lang="ja-JP" altLang="en-US" dirty="0" smtClean="0">
                <a:latin typeface="+mj-ea"/>
                <a:ea typeface="+mj-ea"/>
              </a:rPr>
              <a:t>２</a:t>
            </a:r>
            <a:r>
              <a:rPr lang="en-US" altLang="ja-JP" dirty="0" smtClean="0">
                <a:latin typeface="+mj-ea"/>
                <a:ea typeface="+mj-ea"/>
              </a:rPr>
              <a:t>(</a:t>
            </a:r>
            <a:r>
              <a:rPr lang="ja-JP" altLang="en-US" dirty="0" smtClean="0">
                <a:latin typeface="+mj-ea"/>
                <a:ea typeface="+mj-ea"/>
              </a:rPr>
              <a:t>１）を使う</a:t>
            </a:r>
            <a:r>
              <a:rPr lang="ja-JP" altLang="en-US" dirty="0">
                <a:latin typeface="+mj-ea"/>
                <a:ea typeface="+mj-ea"/>
              </a:rPr>
              <a:t>。</a:t>
            </a:r>
            <a:r>
              <a:rPr lang="ja-JP" altLang="ja-JP" dirty="0" smtClean="0">
                <a:latin typeface="+mj-ea"/>
                <a:ea typeface="+mj-ea"/>
              </a:rPr>
              <a:t>収入</a:t>
            </a:r>
            <a:r>
              <a:rPr lang="ja-JP" altLang="en-US" dirty="0" smtClean="0">
                <a:latin typeface="+mj-ea"/>
                <a:ea typeface="+mj-ea"/>
              </a:rPr>
              <a:t>，</a:t>
            </a:r>
            <a:r>
              <a:rPr lang="ja-JP" altLang="ja-JP" dirty="0" smtClean="0">
                <a:latin typeface="+mj-ea"/>
                <a:ea typeface="+mj-ea"/>
              </a:rPr>
              <a:t>支出</a:t>
            </a:r>
            <a:r>
              <a:rPr lang="ja-JP" altLang="ja-JP" dirty="0">
                <a:latin typeface="+mj-ea"/>
                <a:ea typeface="+mj-ea"/>
              </a:rPr>
              <a:t>はどのようなお金</a:t>
            </a:r>
            <a:r>
              <a:rPr lang="ja-JP" altLang="en-US" dirty="0" smtClean="0">
                <a:latin typeface="+mj-ea"/>
                <a:ea typeface="+mj-ea"/>
              </a:rPr>
              <a:t>か，当てはまる</a:t>
            </a:r>
            <a:r>
              <a:rPr lang="ja-JP" altLang="en-US" dirty="0">
                <a:latin typeface="+mj-ea"/>
                <a:ea typeface="+mj-ea"/>
              </a:rPr>
              <a:t>言葉を記入</a:t>
            </a:r>
            <a:r>
              <a:rPr lang="ja-JP" altLang="en-US" dirty="0" smtClean="0">
                <a:latin typeface="+mj-ea"/>
                <a:ea typeface="+mj-ea"/>
              </a:rPr>
              <a:t>できる</a:t>
            </a:r>
            <a:r>
              <a:rPr lang="ja-JP" altLang="en-US" dirty="0">
                <a:latin typeface="+mj-ea"/>
                <a:ea typeface="+mj-ea"/>
              </a:rPr>
              <a:t>ようにする。</a:t>
            </a:r>
            <a:endParaRPr lang="en-US" altLang="ja-JP" dirty="0">
              <a:latin typeface="+mj-ea"/>
              <a:ea typeface="+mj-ea"/>
            </a:endParaRPr>
          </a:p>
          <a:p>
            <a:pPr defTabSz="914253">
              <a:spcBef>
                <a:spcPts val="1437"/>
              </a:spcBef>
              <a:defRPr/>
            </a:pPr>
            <a:r>
              <a:rPr lang="en-US" altLang="ja-JP" dirty="0">
                <a:latin typeface="+mj-ea"/>
                <a:ea typeface="+mj-ea"/>
              </a:rPr>
              <a:t>10</a:t>
            </a: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u="sng" dirty="0">
                <a:latin typeface="+mj-ea"/>
                <a:ea typeface="+mj-ea"/>
              </a:rPr>
              <a:t>本資料を</a:t>
            </a:r>
            <a:r>
              <a:rPr lang="ja-JP" altLang="en-US" u="sng" dirty="0" smtClean="0">
                <a:latin typeface="+mj-ea"/>
                <a:ea typeface="+mj-ea"/>
              </a:rPr>
              <a:t>提示。</a:t>
            </a:r>
            <a:endParaRPr lang="en-US" altLang="ja-JP" dirty="0">
              <a:latin typeface="+mj-ea"/>
              <a:ea typeface="+mj-ea"/>
            </a:endParaRPr>
          </a:p>
          <a:p>
            <a:pPr marL="84138" defTabSz="914253">
              <a:spcBef>
                <a:spcPts val="1437"/>
              </a:spcBef>
              <a:defRPr/>
            </a:pPr>
            <a:r>
              <a:rPr lang="ja-JP" altLang="en-US" dirty="0">
                <a:latin typeface="+mj-ea"/>
                <a:ea typeface="+mj-ea"/>
              </a:rPr>
              <a:t>　 </a:t>
            </a:r>
            <a:r>
              <a:rPr lang="ja-JP" altLang="en-US" dirty="0" smtClean="0">
                <a:latin typeface="+mj-ea"/>
                <a:ea typeface="+mj-ea"/>
              </a:rPr>
              <a:t>収入</a:t>
            </a:r>
            <a:r>
              <a:rPr lang="ja-JP" altLang="en-US" dirty="0">
                <a:latin typeface="+mj-ea"/>
                <a:ea typeface="+mj-ea"/>
              </a:rPr>
              <a:t>は「</a:t>
            </a:r>
            <a:r>
              <a:rPr lang="ja-JP" altLang="ja-JP" dirty="0">
                <a:latin typeface="+mj-ea"/>
                <a:ea typeface="+mj-ea"/>
              </a:rPr>
              <a:t>（家族が）働いて得る</a:t>
            </a:r>
            <a:r>
              <a:rPr lang="ja-JP" altLang="en-US" dirty="0" smtClean="0">
                <a:latin typeface="+mj-ea"/>
                <a:ea typeface="+mj-ea"/>
              </a:rPr>
              <a:t>」，支出</a:t>
            </a:r>
            <a:r>
              <a:rPr lang="ja-JP" altLang="en-US" dirty="0">
                <a:latin typeface="+mj-ea"/>
                <a:ea typeface="+mj-ea"/>
              </a:rPr>
              <a:t>は「生活のために使う」ものであること</a:t>
            </a:r>
            <a:r>
              <a:rPr lang="ja-JP" altLang="en-US" dirty="0" smtClean="0">
                <a:latin typeface="+mj-ea"/>
                <a:ea typeface="+mj-ea"/>
              </a:rPr>
              <a:t>を確認する。</a:t>
            </a:r>
            <a:endParaRPr lang="en-US" altLang="ja-JP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3468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4138" indent="-84138" defTabSz="914253">
              <a:spcBef>
                <a:spcPts val="1437"/>
              </a:spcBef>
              <a:defRPr/>
            </a:pPr>
            <a:r>
              <a:rPr kumimoji="1" lang="en-US" altLang="ja-JP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11</a:t>
            </a:r>
            <a:r>
              <a:rPr kumimoji="1" lang="ja-JP" altLang="en-US" i="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　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ワークシート２</a:t>
            </a:r>
            <a:r>
              <a:rPr kumimoji="1" lang="en-US" altLang="ja-JP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(2)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を使う。</a:t>
            </a:r>
            <a:endParaRPr kumimoji="1" lang="en-US" altLang="ja-JP" i="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  <a:p>
            <a:pPr marL="84138" indent="-84138" defTabSz="914253">
              <a:spcBef>
                <a:spcPts val="1437"/>
              </a:spcBef>
              <a:defRPr/>
            </a:pP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　　 </a:t>
            </a:r>
            <a:r>
              <a:rPr kumimoji="1" lang="ja-JP" altLang="ja-JP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収入</a:t>
            </a:r>
            <a:r>
              <a:rPr kumimoji="1" lang="ja-JP" altLang="ja-JP" i="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と支出のバランスについて</a:t>
            </a:r>
            <a:r>
              <a:rPr kumimoji="1" lang="ja-JP" altLang="en-US" i="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班で話し合うなどして</a:t>
            </a:r>
            <a:r>
              <a:rPr kumimoji="1" lang="ja-JP" altLang="ja-JP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考え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，発表できるようにする。</a:t>
            </a:r>
            <a:endParaRPr kumimoji="1" lang="en-US" altLang="ja-JP" i="0" kern="1200" dirty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13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3">
              <a:spcBef>
                <a:spcPts val="1437"/>
              </a:spcBef>
              <a:defRPr/>
            </a:pPr>
            <a:r>
              <a:rPr kumimoji="1" lang="en-US" altLang="ja-JP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12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　ワークシート３</a:t>
            </a:r>
            <a:r>
              <a:rPr kumimoji="1" lang="en-US" altLang="ja-JP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(1)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を使う。</a:t>
            </a:r>
            <a:endParaRPr kumimoji="1" lang="en-US" altLang="ja-JP" i="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  <a:p>
            <a:pPr defTabSz="914253">
              <a:spcBef>
                <a:spcPts val="1437"/>
              </a:spcBef>
              <a:defRPr/>
            </a:pPr>
            <a:r>
              <a:rPr kumimoji="1" lang="ja-JP" altLang="en-US" i="0" u="none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　　　</a:t>
            </a:r>
            <a:r>
              <a:rPr kumimoji="1" lang="ja-JP" altLang="en-US" i="0" u="sng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本資料</a:t>
            </a:r>
            <a:r>
              <a:rPr kumimoji="1" lang="ja-JP" altLang="en-US" i="0" u="sng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を</a:t>
            </a:r>
            <a:r>
              <a:rPr kumimoji="1" lang="ja-JP" altLang="en-US" i="0" u="sng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提示。</a:t>
            </a:r>
            <a:endParaRPr kumimoji="1" lang="en-US" altLang="ja-JP" i="0" u="none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  <a:p>
            <a:pPr marL="168759" defTabSz="914253">
              <a:spcBef>
                <a:spcPts val="1437"/>
              </a:spcBef>
              <a:defRPr/>
            </a:pP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　</a:t>
            </a:r>
            <a:r>
              <a:rPr kumimoji="1" lang="ja-JP" altLang="ja-JP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計画的</a:t>
            </a:r>
            <a:r>
              <a:rPr kumimoji="1" lang="ja-JP" altLang="ja-JP" i="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に使うため</a:t>
            </a:r>
            <a:r>
              <a:rPr kumimoji="1" lang="ja-JP" altLang="ja-JP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に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，</a:t>
            </a:r>
            <a:r>
              <a:rPr kumimoji="1" lang="ja-JP" altLang="ja-JP" i="0" kern="1200" dirty="0" err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こづ</a:t>
            </a:r>
            <a:r>
              <a:rPr kumimoji="1" lang="ja-JP" altLang="ja-JP" i="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かいをもらったときに何を考えるとよい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か記入し，発表ができるようにする。</a:t>
            </a:r>
            <a:endParaRPr kumimoji="1" lang="en-US" altLang="ja-JP" i="0" kern="1200" dirty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  <a:p>
            <a:pPr marL="168759" indent="-168759" defTabSz="914253">
              <a:spcBef>
                <a:spcPts val="1437"/>
              </a:spcBef>
              <a:defRPr/>
            </a:pPr>
            <a:r>
              <a:rPr lang="ja-JP" altLang="en-US" dirty="0" smtClean="0">
                <a:latin typeface="+mj-ea"/>
                <a:ea typeface="+mj-ea"/>
              </a:rPr>
              <a:t>１</a:t>
            </a:r>
            <a:r>
              <a:rPr kumimoji="1" lang="en-US" altLang="ja-JP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3</a:t>
            </a:r>
            <a:r>
              <a:rPr kumimoji="1" lang="ja-JP" altLang="en-US" i="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　ワークシート</a:t>
            </a:r>
            <a:r>
              <a:rPr kumimoji="1" lang="en-US" altLang="ja-JP" i="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3(2)</a:t>
            </a:r>
            <a:r>
              <a:rPr kumimoji="1" lang="ja-JP" altLang="en-US" i="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を使う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。出かける日（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cs typeface="+mn-cs"/>
              </a:rPr>
              <a:t>修学旅行，地域のお祭りなど具体例を出す</a:t>
            </a:r>
            <a:r>
              <a:rPr lang="en-US" altLang="ja-JP" dirty="0">
                <a:latin typeface="+mj-ea"/>
              </a:rPr>
              <a:t>)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を</a:t>
            </a:r>
            <a:r>
              <a:rPr kumimoji="1" lang="ja-JP" altLang="en-US" i="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設定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し，お金</a:t>
            </a:r>
            <a:r>
              <a:rPr kumimoji="1" lang="ja-JP" altLang="en-US" i="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の使い方を計画する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活動ができるようにする。</a:t>
            </a:r>
            <a:r>
              <a:rPr kumimoji="1" lang="en-US" altLang="ja-JP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/>
            </a:r>
            <a:br>
              <a:rPr kumimoji="1" lang="en-US" altLang="ja-JP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</a:b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　提示した３点</a:t>
            </a:r>
            <a:r>
              <a:rPr kumimoji="1" lang="ja-JP" altLang="en-US" i="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を考えるように伝える。限られた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予算内で考える</a:t>
            </a:r>
            <a:r>
              <a:rPr kumimoji="1" lang="ja-JP" altLang="en-US" i="0" kern="12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ことが大事なポイントである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。</a:t>
            </a:r>
            <a:endParaRPr kumimoji="1" lang="en-US" altLang="ja-JP" i="0" kern="1200" dirty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544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indent="-182563" defTabSz="875721">
              <a:defRPr/>
            </a:pPr>
            <a:r>
              <a:rPr lang="en-US" altLang="ja-JP" dirty="0"/>
              <a:t>14</a:t>
            </a:r>
            <a:r>
              <a:rPr lang="ja-JP" altLang="en-US" dirty="0"/>
              <a:t>　</a:t>
            </a:r>
            <a:r>
              <a:rPr lang="ja-JP" altLang="en-US" dirty="0" smtClean="0"/>
              <a:t> </a:t>
            </a:r>
            <a:r>
              <a:rPr lang="ja-JP" altLang="en-US" dirty="0" smtClean="0">
                <a:latin typeface="+mj-ea"/>
              </a:rPr>
              <a:t>修学旅行，地域</a:t>
            </a:r>
            <a:r>
              <a:rPr lang="ja-JP" altLang="en-US" dirty="0">
                <a:latin typeface="+mj-ea"/>
              </a:rPr>
              <a:t>のお祭りなどの</a:t>
            </a:r>
            <a:r>
              <a:rPr lang="ja-JP" altLang="en-US" dirty="0"/>
              <a:t>ケースを</a:t>
            </a:r>
            <a:r>
              <a:rPr lang="ja-JP" altLang="en-US" dirty="0" smtClean="0"/>
              <a:t>選んで，予算</a:t>
            </a:r>
            <a:r>
              <a:rPr lang="ja-JP" altLang="en-US" dirty="0"/>
              <a:t>を立てる活動を行う</a:t>
            </a:r>
            <a:r>
              <a:rPr lang="ja-JP" altLang="en-US" dirty="0" smtClean="0"/>
              <a:t>。   </a:t>
            </a:r>
            <a:r>
              <a:rPr lang="en-US" altLang="ja-JP" dirty="0" smtClean="0"/>
              <a:t>300</a:t>
            </a:r>
            <a:r>
              <a:rPr lang="ja-JP" altLang="en-US" dirty="0" smtClean="0"/>
              <a:t>円ずつ</a:t>
            </a:r>
            <a:r>
              <a:rPr lang="ja-JP" altLang="en-US" dirty="0"/>
              <a:t>集金して地域でお楽しみ会を開催する</a:t>
            </a:r>
            <a:r>
              <a:rPr lang="ja-JP" altLang="en-US" dirty="0" smtClean="0"/>
              <a:t>など，他</a:t>
            </a:r>
            <a:r>
              <a:rPr lang="ja-JP" altLang="en-US" dirty="0"/>
              <a:t>のケースを例に挙げて行っても</a:t>
            </a:r>
            <a:r>
              <a:rPr lang="ja-JP" altLang="en-US" dirty="0" smtClean="0"/>
              <a:t>よい</a:t>
            </a:r>
            <a:r>
              <a:rPr lang="ja-JP" altLang="en-US" dirty="0"/>
              <a:t>。</a:t>
            </a:r>
            <a:endParaRPr lang="en-US" altLang="ja-JP" dirty="0"/>
          </a:p>
          <a:p>
            <a:pPr marL="182563"/>
            <a:r>
              <a:rPr lang="ja-JP" altLang="en-US" dirty="0"/>
              <a:t>　</a:t>
            </a:r>
            <a:r>
              <a:rPr lang="ja-JP" altLang="en-US" dirty="0" smtClean="0"/>
              <a:t> 調理</a:t>
            </a:r>
            <a:r>
              <a:rPr lang="ja-JP" altLang="en-US" dirty="0"/>
              <a:t>や製作</a:t>
            </a:r>
            <a:r>
              <a:rPr lang="ja-JP" altLang="en-US" dirty="0" smtClean="0"/>
              <a:t>など，実習</a:t>
            </a:r>
            <a:r>
              <a:rPr lang="ja-JP" altLang="en-US" dirty="0"/>
              <a:t>の材料を買う場合を取り上げる</a:t>
            </a:r>
            <a:r>
              <a:rPr lang="ja-JP" altLang="en-US" dirty="0" smtClean="0"/>
              <a:t>など，できるだけ</a:t>
            </a:r>
            <a:r>
              <a:rPr lang="ja-JP" altLang="en-US" dirty="0"/>
              <a:t>実際</a:t>
            </a:r>
            <a:r>
              <a:rPr lang="ja-JP" altLang="en-US" dirty="0" smtClean="0"/>
              <a:t>に必要な</a:t>
            </a:r>
            <a:r>
              <a:rPr lang="ja-JP" altLang="en-US" dirty="0"/>
              <a:t>場面で実施するとよい。</a:t>
            </a:r>
            <a:endParaRPr lang="en-US" altLang="ja-JP" dirty="0"/>
          </a:p>
          <a:p>
            <a:pPr marL="182563" indent="-182563"/>
            <a:r>
              <a:rPr lang="ja-JP" altLang="en-US" dirty="0"/>
              <a:t>　</a:t>
            </a:r>
            <a:r>
              <a:rPr lang="ja-JP" altLang="en-US" dirty="0" smtClean="0"/>
              <a:t>　　（</a:t>
            </a:r>
            <a:r>
              <a:rPr lang="ja-JP" altLang="en-US" dirty="0"/>
              <a:t>家族</a:t>
            </a:r>
            <a:r>
              <a:rPr lang="ja-JP" altLang="en-US" dirty="0" smtClean="0"/>
              <a:t>旅行，友人</a:t>
            </a:r>
            <a:r>
              <a:rPr lang="ja-JP" altLang="en-US" dirty="0"/>
              <a:t>とテーマパークに行くなど多額の選択的支出をともなう</a:t>
            </a:r>
            <a:r>
              <a:rPr lang="ja-JP" altLang="en-US" dirty="0" smtClean="0"/>
              <a:t>ものは，家庭の</a:t>
            </a:r>
            <a:r>
              <a:rPr lang="ja-JP" altLang="en-US" dirty="0"/>
              <a:t>経済事情が異なることを配慮して取り扱わないようにする。）</a:t>
            </a:r>
          </a:p>
        </p:txBody>
      </p:sp>
    </p:spTree>
    <p:extLst>
      <p:ext uri="{BB962C8B-B14F-4D97-AF65-F5344CB8AC3E}">
        <p14:creationId xmlns:p14="http://schemas.microsoft.com/office/powerpoint/2010/main" val="140290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3">
              <a:spcBef>
                <a:spcPts val="1437"/>
              </a:spcBef>
              <a:defRPr/>
            </a:pPr>
            <a:r>
              <a:rPr kumimoji="1" lang="en-US" altLang="ja-JP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修学旅行について考えることを伝える。</a:t>
            </a:r>
            <a:endParaRPr kumimoji="1" lang="en-US" altLang="ja-JP" i="0" kern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52378" defTabSz="914253">
              <a:spcBef>
                <a:spcPts val="1437"/>
              </a:spcBef>
              <a:defRPr/>
            </a:pPr>
            <a:r>
              <a:rPr kumimoji="1" lang="en-US" altLang="ja-JP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金額</a:t>
            </a:r>
            <a:r>
              <a:rPr kumimoji="1" lang="ja-JP" altLang="en-US" i="0" kern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を考えるために必要な資料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を，教師</a:t>
            </a:r>
            <a:r>
              <a:rPr kumimoji="1" lang="ja-JP" altLang="en-US" i="0" kern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が用意して提示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したり，児童が事前に用意できるように伝えておくとよい。</a:t>
            </a:r>
            <a:endParaRPr kumimoji="1" lang="en-US" altLang="ja-JP" i="0" kern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914253">
              <a:spcBef>
                <a:spcPts val="1437"/>
              </a:spcBef>
              <a:defRPr/>
            </a:pPr>
            <a:r>
              <a:rPr kumimoji="1" lang="en-US" altLang="ja-JP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</a:t>
            </a:r>
            <a:r>
              <a:rPr kumimoji="1" lang="ja-JP" altLang="en-US" i="0" kern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しばらく取り組んだところで例</a:t>
            </a:r>
            <a:r>
              <a:rPr kumimoji="1" lang="ja-JP" altLang="en-US" i="0" kern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</a:t>
            </a:r>
            <a:endParaRPr kumimoji="1" lang="en-US" altLang="ja-JP" i="0" kern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914253">
              <a:spcBef>
                <a:spcPts val="1437"/>
              </a:spcBef>
              <a:defRPr/>
            </a:pPr>
            <a:r>
              <a:rPr kumimoji="1" lang="ja-JP" altLang="en-US" i="0" u="none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 </a:t>
            </a:r>
            <a:r>
              <a:rPr kumimoji="1" lang="ja-JP" altLang="en-US" i="0" u="sng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本資料</a:t>
            </a:r>
            <a:r>
              <a:rPr kumimoji="1" lang="ja-JP" altLang="en-US" i="0" u="sng" kern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kumimoji="1" lang="ja-JP" altLang="en-US" i="0" u="sng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提示。</a:t>
            </a:r>
            <a:endParaRPr kumimoji="1" lang="en-US" altLang="ja-JP" i="0" u="none" kern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68759" defTabSz="914253">
              <a:spcBef>
                <a:spcPts val="1437"/>
              </a:spcBef>
              <a:defRPr/>
            </a:pP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予算表</a:t>
            </a:r>
            <a:r>
              <a:rPr kumimoji="1" lang="ja-JP" altLang="en-US" i="0" kern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の記入が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終わったら，学習</a:t>
            </a:r>
            <a:r>
              <a:rPr kumimoji="1" lang="ja-JP" altLang="en-US" i="0" kern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振り返りを行う。</a:t>
            </a:r>
            <a:endParaRPr kumimoji="1" lang="en-US" altLang="ja-JP" i="0" kern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68759" indent="-168759" defTabSz="914253">
              <a:spcBef>
                <a:spcPts val="1437"/>
              </a:spcBef>
              <a:defRPr/>
            </a:pPr>
            <a:r>
              <a:rPr kumimoji="1" lang="en-US" altLang="ja-JP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</a:t>
            </a:r>
            <a:r>
              <a:rPr kumimoji="1" lang="ja-JP" altLang="en-US" i="0" kern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実際に使った後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に，確かめる</a:t>
            </a:r>
            <a:r>
              <a:rPr kumimoji="1" lang="ja-JP" altLang="en-US" i="0" kern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ことが重要であることを伝える。予定通りにならない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</a:t>
            </a:r>
            <a:r>
              <a:rPr kumimoji="1" lang="ja-JP" altLang="en-US" i="0" kern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も多い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ため，予定</a:t>
            </a:r>
            <a:r>
              <a:rPr kumimoji="1" lang="ja-JP" altLang="en-US" i="0" kern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と違った場合に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は，その</a:t>
            </a:r>
            <a:r>
              <a:rPr kumimoji="1" lang="ja-JP" altLang="en-US" i="0" kern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原因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を振り返り，次回</a:t>
            </a:r>
            <a:r>
              <a:rPr kumimoji="1" lang="ja-JP" altLang="en-US" i="0" kern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に活かすことが大事であることを伝える</a:t>
            </a: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i="0" kern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914253">
              <a:spcBef>
                <a:spcPts val="1437"/>
              </a:spcBef>
              <a:defRPr/>
            </a:pPr>
            <a:r>
              <a:rPr kumimoji="1" lang="ja-JP" altLang="en-US" i="0" kern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kumimoji="1" lang="en-US" altLang="ja-JP" i="0" kern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693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6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2B56ED69-A559-4B59-824E-923524071262}" type="datetime1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0800000" flipV="1">
            <a:off x="7756841" y="6477001"/>
            <a:ext cx="1315721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F9191A99-5B1F-4B24-B927-AAEB16ABA88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692C2EA7-F4FF-4208-A505-5CE0C4A5DB68}" type="datetime1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1A99-5B1F-4B24-B927-AAEB16ABA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55260" cy="100449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756"/>
            <a:ext cx="8255260" cy="51845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396" y="6421943"/>
            <a:ext cx="739657" cy="365125"/>
          </a:xfrm>
        </p:spPr>
        <p:txBody>
          <a:bodyPr/>
          <a:lstStyle>
            <a:lvl1pPr algn="r">
              <a:defRPr/>
            </a:lvl1pPr>
          </a:lstStyle>
          <a:p>
            <a:fld id="{F9191A99-5B1F-4B24-B927-AAEB16ABA88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6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B157822-A2B2-4F02-BD7B-BE8C2CF01FC8}" type="datetime1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91A99-5B1F-4B24-B927-AAEB16ABA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362" y="1304764"/>
            <a:ext cx="4032629" cy="5076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12" y="1304763"/>
            <a:ext cx="4032629" cy="5076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1A99-5B1F-4B24-B927-AAEB16ABA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954" y="1302242"/>
            <a:ext cx="4010841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954" y="1988840"/>
            <a:ext cx="4010841" cy="43564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302242"/>
            <a:ext cx="4010841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010841" cy="43564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1A99-5B1F-4B24-B927-AAEB16ABA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1A99-5B1F-4B24-B927-AAEB16ABA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1A99-5B1F-4B24-B927-AAEB16ABA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1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12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1A99-5B1F-4B24-B927-AAEB16ABA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798A4D19-0932-438E-A1C2-D6D56DA801F7}" type="datetime1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1A99-5B1F-4B24-B927-AAEB16ABA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55260" cy="972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2756"/>
            <a:ext cx="825526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0800000">
            <a:off x="7756841" y="6477001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F9191A99-5B1F-4B24-B927-AAEB16ABA88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4" r:id="rId9"/>
    <p:sldLayoutId id="214748375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200" b="1" kern="1200" cap="all" spc="-60" baseline="0">
          <a:solidFill>
            <a:schemeClr val="tx2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400" b="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 baseline="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2xl0ka0y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hyperlink" Target="https://3.bp.blogspot.com/-8A-nrlbQn0Y/WerKrTRbEUI/AAAAAAABHp8/YA6-DgL18q8_DRqqLMhN4rm8I1f3US_LQCLcBGAs/s800/fashion_tshirt1_white.png" TargetMode="External"/><Relationship Id="rId26" Type="http://schemas.openxmlformats.org/officeDocument/2006/relationships/image" Target="../media/image21.png"/><Relationship Id="rId3" Type="http://schemas.openxmlformats.org/officeDocument/2006/relationships/hyperlink" Target="https://4.bp.blogspot.com/-v5s7WoTrnfI/VGLLIakja2I/AAAAAAAAoug/cd9rjVVIVxQ/s800/food_gohan_ochawan.png" TargetMode="External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hyperlink" Target="https://3.bp.blogspot.com/-DEOjqDcbA40/WK7evsO1CPI/AAAAAAABB-c/6sYTfm7AdusltHQIy1F0sBD7BIQK9cYnwCLcB/s800/fashion_kutsushita_short.png" TargetMode="Externa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hyperlink" Target="https://3.bp.blogspot.com/-MGd0Z_T_fn4/VZt5DJ5IAGI/AAAAAAAAuyU/2EClnKUNgmo/s800/fuku_tatamu.png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31" Type="http://schemas.openxmlformats.org/officeDocument/2006/relationships/image" Target="../media/image26.gi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8740" y="1426884"/>
            <a:ext cx="8255260" cy="1004495"/>
          </a:xfrm>
        </p:spPr>
        <p:txBody>
          <a:bodyPr>
            <a:noAutofit/>
          </a:bodyPr>
          <a:lstStyle/>
          <a:p>
            <a:r>
              <a:rPr kumimoji="1" lang="ja-JP" altLang="en-US" sz="6000" b="1" dirty="0" smtClean="0"/>
              <a:t>お金の上手な使い方を</a:t>
            </a:r>
            <a:r>
              <a:rPr kumimoji="1" lang="en-US" altLang="ja-JP" sz="6000" b="1" dirty="0" smtClean="0"/>
              <a:t/>
            </a:r>
            <a:br>
              <a:rPr kumimoji="1" lang="en-US" altLang="ja-JP" sz="6000" b="1" dirty="0" smtClean="0"/>
            </a:br>
            <a:r>
              <a:rPr kumimoji="1" lang="ja-JP" altLang="en-US" sz="6000" b="1" dirty="0" smtClean="0"/>
              <a:t>考えよう</a:t>
            </a:r>
            <a:endParaRPr kumimoji="1" lang="ja-JP" altLang="en-US" sz="6000" b="1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635896" y="3112117"/>
            <a:ext cx="1692188" cy="71292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めあて</a:t>
            </a:r>
            <a:r>
              <a:rPr kumimoji="1" lang="ja-JP" altLang="en-US" sz="3200" dirty="0" smtClean="0"/>
              <a:t>　</a:t>
            </a:r>
            <a:endParaRPr kumimoji="1" lang="ja-JP" altLang="en-US" sz="3200" dirty="0"/>
          </a:p>
        </p:txBody>
      </p:sp>
      <p:sp>
        <p:nvSpPr>
          <p:cNvPr id="6" name="角丸四角形 5">
            <a:hlinkClick r:id="rId3"/>
          </p:cNvPr>
          <p:cNvSpPr/>
          <p:nvPr/>
        </p:nvSpPr>
        <p:spPr>
          <a:xfrm>
            <a:off x="907471" y="3825044"/>
            <a:ext cx="7149038" cy="2435655"/>
          </a:xfrm>
          <a:prstGeom prst="roundRect">
            <a:avLst>
              <a:gd name="adj" fmla="val 19788"/>
            </a:avLst>
          </a:prstGeom>
          <a:ln w="571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r>
              <a:rPr lang="ja-JP" altLang="en-US" sz="3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お金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の大切さと計画的</a:t>
            </a:r>
            <a:r>
              <a:rPr lang="ja-JP" altLang="en-US" sz="3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1800"/>
              </a:spcBef>
            </a:pPr>
            <a:r>
              <a:rPr lang="en-US" altLang="ja-JP" sz="3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ja-JP" altLang="en-US" sz="3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使い方を，くわしく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知ろう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9532" y="289670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教師用手引き</a:t>
            </a:r>
          </a:p>
        </p:txBody>
      </p:sp>
    </p:spTree>
    <p:extLst>
      <p:ext uri="{BB962C8B-B14F-4D97-AF65-F5344CB8AC3E}">
        <p14:creationId xmlns:p14="http://schemas.microsoft.com/office/powerpoint/2010/main" val="334088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生活に必要な物を確認しよう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5781"/>
            <a:ext cx="8255260" cy="432048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</a:pPr>
            <a:r>
              <a:rPr lang="ja-JP" altLang="en-US" sz="2400" dirty="0" smtClean="0"/>
              <a:t>お金で買ったもの？　家で作ったもの？</a:t>
            </a:r>
            <a:endParaRPr lang="en-US" altLang="ja-JP" sz="2400" dirty="0"/>
          </a:p>
        </p:txBody>
      </p:sp>
      <p:pic>
        <p:nvPicPr>
          <p:cNvPr id="4098" name="Picture 2" descr="お茶碗に入ったご飯のイラスト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0" y="1679054"/>
            <a:ext cx="973324" cy="9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3.bp.blogspot.com/-xpkABU32UmM/W5i2RU0J0sI/AAAAAAABO1s/TeQHblC92lsmJm0YQtkZdUzLSTGR-ayAACLcBGAs/s800/drink_milk_pa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29" y="1713514"/>
            <a:ext cx="859926" cy="10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09" y="1721789"/>
            <a:ext cx="1598029" cy="10427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31" y="1647989"/>
            <a:ext cx="1440705" cy="111654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25" y="1654827"/>
            <a:ext cx="1420542" cy="116129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0" t="50526" r="6175" b="3252"/>
          <a:stretch/>
        </p:blipFill>
        <p:spPr>
          <a:xfrm>
            <a:off x="146905" y="2837855"/>
            <a:ext cx="1238201" cy="105130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09" y="2829433"/>
            <a:ext cx="1489741" cy="126628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8" y="3190815"/>
            <a:ext cx="1044778" cy="104477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13" y="2987860"/>
            <a:ext cx="1010591" cy="112915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129" y="2846995"/>
            <a:ext cx="1664907" cy="183967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30" y="2940591"/>
            <a:ext cx="1368430" cy="1276061"/>
          </a:xfrm>
          <a:prstGeom prst="rect">
            <a:avLst/>
          </a:prstGeom>
        </p:spPr>
      </p:pic>
      <p:pic>
        <p:nvPicPr>
          <p:cNvPr id="4104" name="Picture 8" descr="綺麗にたたまれた服のイラスト">
            <a:hlinkClick r:id="rId15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13750"/>
          <a:stretch/>
        </p:blipFill>
        <p:spPr bwMode="auto">
          <a:xfrm>
            <a:off x="243037" y="4152257"/>
            <a:ext cx="1045936" cy="10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96" y="4299255"/>
            <a:ext cx="1387637" cy="1120517"/>
          </a:xfrm>
          <a:prstGeom prst="rect">
            <a:avLst/>
          </a:prstGeom>
        </p:spPr>
      </p:pic>
      <p:pic>
        <p:nvPicPr>
          <p:cNvPr id="4106" name="Picture 10" descr="白いTシャツのイラスト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02" y="4488175"/>
            <a:ext cx="1027133" cy="8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短い靴下のイラスト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19" y="5049123"/>
            <a:ext cx="500797" cy="50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03" y="4584632"/>
            <a:ext cx="927228" cy="88550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928" y="4626210"/>
            <a:ext cx="845825" cy="84582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4" y="5397441"/>
            <a:ext cx="651795" cy="127179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65" y="5602602"/>
            <a:ext cx="1127384" cy="110201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1" y="4488175"/>
            <a:ext cx="1692507" cy="155334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6" y="5602602"/>
            <a:ext cx="963808" cy="104477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42" y="5659842"/>
            <a:ext cx="953360" cy="104477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40" y="5597536"/>
            <a:ext cx="914657" cy="113075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56" y="5635007"/>
            <a:ext cx="975831" cy="11047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450192" y="1687485"/>
            <a:ext cx="1257300" cy="1000125"/>
          </a:xfrm>
          <a:prstGeom prst="rect">
            <a:avLst/>
          </a:prstGeom>
        </p:spPr>
      </p:pic>
      <p:sp>
        <p:nvSpPr>
          <p:cNvPr id="18" name="楕円 17"/>
          <p:cNvSpPr/>
          <p:nvPr/>
        </p:nvSpPr>
        <p:spPr>
          <a:xfrm>
            <a:off x="143508" y="1662976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/>
          <p:cNvSpPr/>
          <p:nvPr/>
        </p:nvSpPr>
        <p:spPr>
          <a:xfrm>
            <a:off x="1542256" y="1705999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/>
          <p:cNvSpPr/>
          <p:nvPr/>
        </p:nvSpPr>
        <p:spPr>
          <a:xfrm>
            <a:off x="2997275" y="1662976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5939827" y="1690864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/>
        </p:nvSpPr>
        <p:spPr>
          <a:xfrm>
            <a:off x="7607814" y="1705998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/>
        </p:nvSpPr>
        <p:spPr>
          <a:xfrm>
            <a:off x="215951" y="2895844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/>
        </p:nvSpPr>
        <p:spPr>
          <a:xfrm>
            <a:off x="2044308" y="2922156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/>
          <p:cNvSpPr/>
          <p:nvPr/>
        </p:nvSpPr>
        <p:spPr>
          <a:xfrm>
            <a:off x="3802323" y="3020773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楕円 58"/>
          <p:cNvSpPr/>
          <p:nvPr/>
        </p:nvSpPr>
        <p:spPr>
          <a:xfrm>
            <a:off x="5964940" y="3007137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/>
          <p:cNvSpPr/>
          <p:nvPr/>
        </p:nvSpPr>
        <p:spPr>
          <a:xfrm>
            <a:off x="7591549" y="3007137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/>
          <p:cNvSpPr/>
          <p:nvPr/>
        </p:nvSpPr>
        <p:spPr>
          <a:xfrm>
            <a:off x="201563" y="4117012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/>
          <p:cNvSpPr/>
          <p:nvPr/>
        </p:nvSpPr>
        <p:spPr>
          <a:xfrm>
            <a:off x="1928188" y="4330183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/>
          <p:cNvSpPr/>
          <p:nvPr/>
        </p:nvSpPr>
        <p:spPr>
          <a:xfrm>
            <a:off x="3586987" y="4369356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楕円 66"/>
          <p:cNvSpPr/>
          <p:nvPr/>
        </p:nvSpPr>
        <p:spPr>
          <a:xfrm>
            <a:off x="5087661" y="4497153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/>
          <p:cNvSpPr/>
          <p:nvPr/>
        </p:nvSpPr>
        <p:spPr>
          <a:xfrm>
            <a:off x="6443845" y="4544827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/>
          <p:cNvSpPr/>
          <p:nvPr/>
        </p:nvSpPr>
        <p:spPr>
          <a:xfrm>
            <a:off x="7811795" y="4698380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/>
          <p:cNvSpPr/>
          <p:nvPr/>
        </p:nvSpPr>
        <p:spPr>
          <a:xfrm>
            <a:off x="226406" y="5640858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/>
          <p:cNvSpPr/>
          <p:nvPr/>
        </p:nvSpPr>
        <p:spPr>
          <a:xfrm>
            <a:off x="1728287" y="5640858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71"/>
          <p:cNvSpPr/>
          <p:nvPr/>
        </p:nvSpPr>
        <p:spPr>
          <a:xfrm>
            <a:off x="3300325" y="5597043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/>
          <p:cNvSpPr/>
          <p:nvPr/>
        </p:nvSpPr>
        <p:spPr>
          <a:xfrm>
            <a:off x="4600642" y="5640857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3"/>
          <p:cNvSpPr/>
          <p:nvPr/>
        </p:nvSpPr>
        <p:spPr>
          <a:xfrm>
            <a:off x="6272040" y="5691425"/>
            <a:ext cx="1071990" cy="981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9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3068" y="108598"/>
            <a:ext cx="7662880" cy="1676198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私たちの生活は，多くの物によって支えられている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3068" y="2791756"/>
            <a:ext cx="7661194" cy="120700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ja-JP" altLang="en-US" sz="4000" b="1" cap="all" spc="-6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ほとんど</a:t>
            </a:r>
            <a:r>
              <a:rPr lang="ja-JP" altLang="en-US" sz="4000" b="1" cap="all" spc="-6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が，お金を</a:t>
            </a:r>
            <a:endParaRPr lang="en-US" altLang="ja-JP" sz="4000" b="1" cap="all" spc="-6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ja-JP" altLang="en-US" sz="4000" b="1" cap="all" spc="-6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払って</a:t>
            </a:r>
            <a:r>
              <a:rPr lang="ja-JP" altLang="en-US" sz="4000" b="1" cap="all" spc="-6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買ったもの</a:t>
            </a:r>
            <a:endParaRPr lang="en-US" altLang="ja-JP" sz="4000" b="1" cap="all" spc="-6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925613" y="4222939"/>
            <a:ext cx="936104" cy="691768"/>
          </a:xfrm>
          <a:prstGeom prst="downArrow">
            <a:avLst>
              <a:gd name="adj1" fmla="val 50000"/>
              <a:gd name="adj2" fmla="val 65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コンテンツ プレースホルダー 2"/>
          <p:cNvSpPr txBox="1">
            <a:spLocks/>
          </p:cNvSpPr>
          <p:nvPr/>
        </p:nvSpPr>
        <p:spPr>
          <a:xfrm>
            <a:off x="279421" y="4914707"/>
            <a:ext cx="8228489" cy="1624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400" b="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ja-JP" altLang="en-US" sz="4000" b="1" cap="all" spc="-60" dirty="0">
                <a:solidFill>
                  <a:schemeClr val="tx2"/>
                </a:solidFill>
                <a:cs typeface="+mj-cs"/>
              </a:rPr>
              <a:t>生活のために</a:t>
            </a:r>
            <a:r>
              <a:rPr lang="ja-JP" altLang="en-US" sz="4000" b="1" cap="all" spc="-60" dirty="0" smtClean="0">
                <a:solidFill>
                  <a:schemeClr val="tx2"/>
                </a:solidFill>
                <a:cs typeface="+mj-cs"/>
              </a:rPr>
              <a:t>は，</a:t>
            </a:r>
            <a:r>
              <a:rPr lang="ja-JP" altLang="en-US" sz="4000" b="1" cap="all" spc="-60" dirty="0" smtClean="0">
                <a:solidFill>
                  <a:srgbClr val="FF0000"/>
                </a:solidFill>
                <a:cs typeface="+mj-cs"/>
              </a:rPr>
              <a:t>かぎりある </a:t>
            </a:r>
            <a:r>
              <a:rPr lang="ja-JP" altLang="en-US" sz="4000" b="1" cap="all" spc="-60" dirty="0" smtClean="0">
                <a:solidFill>
                  <a:schemeClr val="tx2"/>
                </a:solidFill>
                <a:cs typeface="+mj-cs"/>
              </a:rPr>
              <a:t>お金を</a:t>
            </a:r>
            <a:endParaRPr lang="en-US" altLang="ja-JP" sz="4000" b="1" cap="all" spc="-60" dirty="0" smtClean="0">
              <a:solidFill>
                <a:schemeClr val="tx2"/>
              </a:solidFill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ja-JP" altLang="en-US" sz="4000" b="1" cap="all" spc="-60" dirty="0" smtClean="0">
                <a:solidFill>
                  <a:srgbClr val="FF0000"/>
                </a:solidFill>
                <a:cs typeface="+mj-cs"/>
              </a:rPr>
              <a:t>有効に</a:t>
            </a:r>
            <a:r>
              <a:rPr lang="ja-JP" altLang="en-US" sz="4000" b="1" cap="all" spc="-60" dirty="0" smtClean="0">
                <a:solidFill>
                  <a:schemeClr val="tx2"/>
                </a:solidFill>
                <a:cs typeface="+mj-cs"/>
              </a:rPr>
              <a:t> 使うことがとても大切</a:t>
            </a:r>
            <a:endParaRPr lang="en-US" altLang="ja-JP" sz="4000" b="1" cap="all" spc="-60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34" name="下矢印 33"/>
          <p:cNvSpPr/>
          <p:nvPr/>
        </p:nvSpPr>
        <p:spPr>
          <a:xfrm>
            <a:off x="3925613" y="1864086"/>
            <a:ext cx="936104" cy="691768"/>
          </a:xfrm>
          <a:prstGeom prst="downArrow">
            <a:avLst>
              <a:gd name="adj1" fmla="val 50000"/>
              <a:gd name="adj2" fmla="val 65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139951" y="4984706"/>
            <a:ext cx="2629977" cy="727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597610" y="5724473"/>
            <a:ext cx="2102182" cy="7796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8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18853" cy="1044034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生活のために使うお金を知ろう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 descr="https://data.ac-illust.com/data/thumbnails/6f/6f5b6ac6c4e2e368de3a5fe9dac535c9_t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37005" r="7627" b="20057"/>
          <a:stretch/>
        </p:blipFill>
        <p:spPr bwMode="auto">
          <a:xfrm>
            <a:off x="1508868" y="4291052"/>
            <a:ext cx="6043108" cy="1872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457199" y="2726955"/>
            <a:ext cx="4078796" cy="1692188"/>
          </a:xfrm>
          <a:prstGeom prst="roundRect">
            <a:avLst>
              <a:gd name="adj" fmla="val 3521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2000" b="1" kern="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収</a:t>
            </a:r>
            <a:r>
              <a:rPr lang="ja-JP" altLang="en-US" sz="2000" b="1" kern="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sz="2000" b="1" kern="1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入</a:t>
            </a:r>
            <a:endParaRPr lang="ja-JP" sz="2000" b="1" kern="100" dirty="0">
              <a:solidFill>
                <a:schemeClr val="tx1"/>
              </a:solidFill>
              <a:latin typeface="ＭＳ 明朝" panose="02020609040205080304" pitchFamily="17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788023" y="2726955"/>
            <a:ext cx="3815622" cy="1692187"/>
          </a:xfrm>
          <a:prstGeom prst="roundRect">
            <a:avLst>
              <a:gd name="adj" fmla="val 3163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000" b="1" kern="100" dirty="0" smtClean="0">
                <a:solidFill>
                  <a:schemeClr val="tx1"/>
                </a:solidFill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支</a:t>
            </a:r>
            <a:r>
              <a:rPr lang="ja-JP" altLang="en-US" sz="2000" b="1" kern="100" dirty="0" smtClean="0">
                <a:solidFill>
                  <a:schemeClr val="tx1"/>
                </a:solidFill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sz="2000" b="1" kern="100" dirty="0" smtClean="0">
                <a:solidFill>
                  <a:schemeClr val="tx1"/>
                </a:solidFill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出</a:t>
            </a:r>
            <a:endParaRPr lang="ja-JP" sz="2000" b="1" kern="100" dirty="0">
              <a:solidFill>
                <a:schemeClr val="tx1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16930" y="3519847"/>
            <a:ext cx="3159334" cy="5937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000" kern="100">
                <a:solidFill>
                  <a:srgbClr val="FF0000"/>
                </a:solidFill>
                <a:effectLst/>
                <a:latin typeface="ＭＳ 明朝" panose="02020609040205080304" pitchFamily="17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（家族が）働いて得る</a:t>
            </a:r>
            <a:endParaRPr lang="ja-JP" sz="2000" kern="10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03801" y="3587567"/>
            <a:ext cx="2975878" cy="526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000" kern="100">
                <a:solidFill>
                  <a:srgbClr val="FF0000"/>
                </a:solidFill>
                <a:effectLst/>
                <a:latin typeface="ＭＳ 明朝" panose="02020609040205080304" pitchFamily="17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生活のために使う</a:t>
            </a:r>
            <a:endParaRPr lang="ja-JP" sz="2000" kern="10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16930" y="3320988"/>
            <a:ext cx="3159334" cy="7926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ja-JP" sz="200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148063" y="3320988"/>
            <a:ext cx="3159334" cy="7926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ja-JP" sz="200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457199" y="1265999"/>
            <a:ext cx="8255260" cy="106451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収入，支出</a:t>
            </a:r>
            <a:r>
              <a:rPr lang="ja-JP" altLang="en-US" dirty="0"/>
              <a:t>はどのようなお金です</a:t>
            </a:r>
            <a:r>
              <a:rPr lang="ja-JP" altLang="en-US" dirty="0" smtClean="0"/>
              <a:t>か？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に入る内容を，記入しよう。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710555" y="1799144"/>
            <a:ext cx="798313" cy="460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091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18853" cy="1044034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生活のために使うお金を知ろう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4455" y="2186445"/>
            <a:ext cx="8337056" cy="9822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/>
              <a:t>・一ヶ月分</a:t>
            </a:r>
            <a:r>
              <a:rPr lang="ja-JP" altLang="en-US" sz="3200" dirty="0"/>
              <a:t>の収入</a:t>
            </a:r>
            <a:r>
              <a:rPr lang="ja-JP" altLang="en-US" sz="3200" dirty="0" smtClean="0"/>
              <a:t>を，最初</a:t>
            </a:r>
            <a:r>
              <a:rPr lang="ja-JP" altLang="en-US" sz="3200" dirty="0"/>
              <a:t>の一週間で支出して</a:t>
            </a:r>
            <a:r>
              <a:rPr lang="ja-JP" altLang="en-US" sz="3200" dirty="0" smtClean="0"/>
              <a:t>しまったらどう</a:t>
            </a:r>
            <a:r>
              <a:rPr lang="ja-JP" altLang="en-US" sz="3200" dirty="0"/>
              <a:t>なるだろう</a:t>
            </a:r>
            <a:r>
              <a:rPr lang="ja-JP" altLang="en-US" sz="3200" dirty="0" smtClean="0"/>
              <a:t>か</a:t>
            </a:r>
            <a:endParaRPr kumimoji="1" lang="ja-JP" altLang="en-US" sz="3200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56022" y="4081248"/>
            <a:ext cx="8364406" cy="1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400" b="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 smtClean="0"/>
              <a:t>・収入</a:t>
            </a:r>
            <a:r>
              <a:rPr lang="ja-JP" altLang="en-US" sz="3200" dirty="0"/>
              <a:t>と支出のバランスをとるため</a:t>
            </a:r>
            <a:r>
              <a:rPr lang="ja-JP" altLang="en-US" sz="3200" dirty="0" smtClean="0"/>
              <a:t>に，どの</a:t>
            </a:r>
            <a:r>
              <a:rPr lang="ja-JP" altLang="en-US" sz="3200" dirty="0"/>
              <a:t>ようにする</a:t>
            </a:r>
            <a:r>
              <a:rPr lang="ja-JP" altLang="en-US" sz="3200" dirty="0" smtClean="0"/>
              <a:t>とよい</a:t>
            </a:r>
            <a:r>
              <a:rPr lang="ja-JP" altLang="en-US" sz="3200" dirty="0"/>
              <a:t>だろう</a:t>
            </a:r>
            <a:r>
              <a:rPr lang="ja-JP" altLang="en-US" sz="3200" dirty="0" smtClean="0"/>
              <a:t>か</a:t>
            </a:r>
            <a:endParaRPr lang="ja-JP" altLang="en-US" sz="3200" dirty="0"/>
          </a:p>
        </p:txBody>
      </p:sp>
      <p:sp>
        <p:nvSpPr>
          <p:cNvPr id="19" name="コンテンツ プレースホルダー 13"/>
          <p:cNvSpPr txBox="1">
            <a:spLocks/>
          </p:cNvSpPr>
          <p:nvPr/>
        </p:nvSpPr>
        <p:spPr>
          <a:xfrm>
            <a:off x="538995" y="1196752"/>
            <a:ext cx="8255260" cy="71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400" b="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収入と支出のバランスについて</a:t>
            </a:r>
            <a:r>
              <a:rPr lang="ja-JP" altLang="en-US" b="1" dirty="0" smtClean="0"/>
              <a:t>考え，発表しよう。</a:t>
            </a:r>
            <a:endParaRPr lang="en-US" altLang="ja-JP" b="1" dirty="0" smtClean="0"/>
          </a:p>
          <a:p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799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18853" cy="1044034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こづかいの計画的な使い方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196753"/>
            <a:ext cx="8111245" cy="756084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計画的に使うため</a:t>
            </a:r>
            <a:r>
              <a:rPr lang="ja-JP" altLang="en-US" dirty="0" smtClean="0"/>
              <a:t>に，</a:t>
            </a:r>
            <a:r>
              <a:rPr lang="ja-JP" altLang="en-US" dirty="0" err="1" smtClean="0"/>
              <a:t>こづ</a:t>
            </a:r>
            <a:r>
              <a:rPr lang="ja-JP" altLang="en-US" dirty="0"/>
              <a:t>かいをもらったときに何を考えるとよいだろうか</a:t>
            </a:r>
            <a:r>
              <a:rPr lang="ja-JP" altLang="en-US" dirty="0" smtClean="0"/>
              <a:t>。</a:t>
            </a:r>
            <a:endParaRPr kumimoji="1" lang="en-US" altLang="ja-JP" sz="2400" dirty="0" smtClean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72590" y="4131667"/>
            <a:ext cx="7879830" cy="2311409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400" b="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出かける</a:t>
            </a:r>
            <a:r>
              <a:rPr lang="ja-JP" altLang="en-US" sz="2800" dirty="0" smtClean="0"/>
              <a:t>日の，お金の使い方を計画しよう</a:t>
            </a:r>
            <a:endParaRPr lang="en-US" altLang="ja-JP" sz="28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ja-JP" altLang="en-US" dirty="0" smtClean="0"/>
              <a:t>どこに行く予定ですか？</a:t>
            </a:r>
            <a:endParaRPr lang="en-US" altLang="ja-JP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ja-JP" altLang="en-US" dirty="0"/>
              <a:t>使う予定の</a:t>
            </a:r>
            <a:r>
              <a:rPr lang="ja-JP" altLang="en-US" u="sng" dirty="0"/>
              <a:t>合計額</a:t>
            </a:r>
            <a:r>
              <a:rPr lang="ja-JP" altLang="en-US" dirty="0"/>
              <a:t>はいくらですか？</a:t>
            </a:r>
            <a:endParaRPr lang="en-US" altLang="ja-JP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ja-JP" altLang="en-US" dirty="0" smtClean="0"/>
              <a:t>何をして，どのように過ごしたいですか？</a:t>
            </a:r>
            <a:endParaRPr lang="en-US" altLang="ja-JP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l"/>
            </a:pPr>
            <a:endParaRPr lang="ja-JP" altLang="en-US" dirty="0"/>
          </a:p>
        </p:txBody>
      </p:sp>
      <p:pic>
        <p:nvPicPr>
          <p:cNvPr id="5149" name="TextBox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044700"/>
            <a:ext cx="78105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2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金額を調べ，予算を立ててみよう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>
          <a:xfrm>
            <a:off x="4784101" y="1118639"/>
            <a:ext cx="4072375" cy="398428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kumimoji="1" lang="en-US" altLang="ja-JP" sz="2600" b="1" dirty="0" smtClean="0">
              <a:solidFill>
                <a:schemeClr val="accent6"/>
              </a:solidFill>
            </a:endParaRPr>
          </a:p>
          <a:p>
            <a:r>
              <a:rPr kumimoji="1" lang="ja-JP" altLang="en-US" sz="2600" b="1" dirty="0" smtClean="0">
                <a:solidFill>
                  <a:schemeClr val="accent6"/>
                </a:solidFill>
              </a:rPr>
              <a:t>お祭り・花火大会に行く</a:t>
            </a:r>
            <a:endParaRPr kumimoji="1" lang="en-US" altLang="ja-JP" sz="2600" b="1" dirty="0" smtClean="0">
              <a:solidFill>
                <a:schemeClr val="accent6"/>
              </a:solidFill>
            </a:endParaRPr>
          </a:p>
          <a:p>
            <a:r>
              <a:rPr lang="ja-JP" altLang="en-US" sz="2600" dirty="0" smtClean="0"/>
              <a:t>・交通費：電車，バス代</a:t>
            </a:r>
            <a:endParaRPr lang="en-US" altLang="ja-JP" sz="2600" dirty="0" smtClean="0"/>
          </a:p>
          <a:p>
            <a:r>
              <a:rPr kumimoji="1" lang="ja-JP" altLang="en-US" sz="2600" dirty="0" smtClean="0"/>
              <a:t>・入場料</a:t>
            </a:r>
            <a:endParaRPr kumimoji="1" lang="en-US" altLang="ja-JP" sz="2600" dirty="0" smtClean="0"/>
          </a:p>
          <a:p>
            <a:r>
              <a:rPr lang="ja-JP" altLang="en-US" sz="2600" dirty="0" smtClean="0"/>
              <a:t>・飲食</a:t>
            </a:r>
            <a:r>
              <a:rPr lang="ja-JP" altLang="en-US" sz="2600" dirty="0"/>
              <a:t>代</a:t>
            </a:r>
            <a:r>
              <a:rPr lang="ja-JP" altLang="en-US" sz="2600" dirty="0" smtClean="0"/>
              <a:t>：ジュース</a:t>
            </a:r>
            <a:endParaRPr lang="en-US" altLang="ja-JP" sz="2600" dirty="0" smtClean="0"/>
          </a:p>
          <a:p>
            <a:r>
              <a:rPr lang="ja-JP" altLang="en-US" sz="2600" dirty="0"/>
              <a:t>　</a:t>
            </a:r>
            <a:r>
              <a:rPr lang="ja-JP" altLang="en-US" sz="2600" dirty="0" smtClean="0"/>
              <a:t>かき氷，から揚げ</a:t>
            </a:r>
            <a:endParaRPr lang="en-US" altLang="ja-JP" sz="2600" dirty="0" smtClean="0"/>
          </a:p>
          <a:p>
            <a:r>
              <a:rPr lang="ja-JP" altLang="en-US" sz="2600" dirty="0"/>
              <a:t>　</a:t>
            </a:r>
            <a:r>
              <a:rPr lang="ja-JP" altLang="en-US" sz="2600" dirty="0" smtClean="0"/>
              <a:t>ポテト，焼きそば  など</a:t>
            </a:r>
            <a:endParaRPr lang="en-US" altLang="ja-JP" sz="2600" dirty="0" smtClean="0"/>
          </a:p>
          <a:p>
            <a:r>
              <a:rPr lang="ja-JP" altLang="en-US" sz="2600" dirty="0"/>
              <a:t>・</a:t>
            </a:r>
            <a:r>
              <a:rPr kumimoji="1" lang="ja-JP" altLang="en-US" sz="2600" dirty="0" smtClean="0"/>
              <a:t>ゲーム代</a:t>
            </a:r>
            <a:endParaRPr kumimoji="1" lang="ja-JP" altLang="en-US" sz="2400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>
          <a:xfrm>
            <a:off x="143508" y="1118639"/>
            <a:ext cx="4529577" cy="39842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altLang="ja-JP" sz="2600" b="1" dirty="0" smtClean="0">
              <a:solidFill>
                <a:schemeClr val="accent5"/>
              </a:solidFill>
            </a:endParaRPr>
          </a:p>
          <a:p>
            <a:r>
              <a:rPr lang="ja-JP" altLang="en-US" b="1" dirty="0" smtClean="0">
                <a:solidFill>
                  <a:schemeClr val="accent5"/>
                </a:solidFill>
              </a:rPr>
              <a:t>修学旅行で奈良と京都に行く</a:t>
            </a:r>
            <a:r>
              <a:rPr lang="en-US" altLang="ja-JP" b="1" dirty="0" smtClean="0">
                <a:solidFill>
                  <a:schemeClr val="accent5"/>
                </a:solidFill>
              </a:rPr>
              <a:t/>
            </a:r>
            <a:br>
              <a:rPr lang="en-US" altLang="ja-JP" b="1" dirty="0" smtClean="0">
                <a:solidFill>
                  <a:schemeClr val="accent5"/>
                </a:solidFill>
              </a:rPr>
            </a:br>
            <a:r>
              <a:rPr lang="ja-JP" altLang="en-US" b="1" dirty="0" smtClean="0">
                <a:solidFill>
                  <a:schemeClr val="accent5"/>
                </a:solidFill>
              </a:rPr>
              <a:t>（現地で支払うもの）</a:t>
            </a:r>
            <a:endParaRPr lang="en-US" altLang="ja-JP" b="1" dirty="0">
              <a:solidFill>
                <a:schemeClr val="accent5"/>
              </a:solidFill>
            </a:endParaRPr>
          </a:p>
          <a:p>
            <a:r>
              <a:rPr lang="ja-JP" altLang="en-US" b="1" dirty="0" smtClean="0"/>
              <a:t>・</a:t>
            </a:r>
            <a:r>
              <a:rPr lang="ja-JP" altLang="en-US" dirty="0" smtClean="0"/>
              <a:t>入場料</a:t>
            </a:r>
            <a:endParaRPr lang="en-US" altLang="ja-JP" dirty="0" smtClean="0"/>
          </a:p>
          <a:p>
            <a:r>
              <a:rPr kumimoji="1" lang="ja-JP" altLang="en-US" dirty="0" smtClean="0"/>
              <a:t>・飲食代：</a:t>
            </a:r>
            <a:r>
              <a:rPr lang="ja-JP" altLang="en-US" dirty="0"/>
              <a:t>ジュース</a:t>
            </a:r>
            <a:r>
              <a:rPr kumimoji="1" lang="ja-JP" altLang="en-US" dirty="0" smtClean="0"/>
              <a:t>，おやつ</a:t>
            </a:r>
            <a:endParaRPr kumimoji="1" lang="en-US" altLang="ja-JP" dirty="0" smtClean="0"/>
          </a:p>
          <a:p>
            <a:r>
              <a:rPr lang="ja-JP" altLang="en-US" dirty="0" smtClean="0"/>
              <a:t>・お土産代</a:t>
            </a:r>
            <a:endParaRPr lang="en-US" altLang="ja-JP" dirty="0" smtClean="0"/>
          </a:p>
          <a:p>
            <a:r>
              <a:rPr kumimoji="1" lang="ja-JP" altLang="en-US" dirty="0" smtClean="0"/>
              <a:t>・その他</a:t>
            </a:r>
            <a:endParaRPr kumimoji="1" lang="en-US" altLang="ja-JP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791580" y="5301206"/>
            <a:ext cx="7560840" cy="1342643"/>
          </a:xfrm>
          <a:prstGeom prst="roundRect">
            <a:avLst>
              <a:gd name="adj" fmla="val 3532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実際に行った場合を想像しながら，</a:t>
            </a:r>
            <a:endParaRPr lang="en-US" altLang="ja-JP" sz="2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2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何にいくらくらいお金が必要か，</a:t>
            </a:r>
            <a:endParaRPr lang="en-US" altLang="ja-JP" sz="2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2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使いたいかを考えてみよう</a:t>
            </a:r>
            <a:endParaRPr lang="ja-JP" sz="2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95120" cy="756002"/>
          </a:xfrm>
        </p:spPr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予算表を記入しよう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45159"/>
              </p:ext>
            </p:extLst>
          </p:nvPr>
        </p:nvGraphicFramePr>
        <p:xfrm>
          <a:off x="251520" y="1016732"/>
          <a:ext cx="8487160" cy="385322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718408">
                  <a:extLst>
                    <a:ext uri="{9D8B030D-6E8A-4147-A177-3AD203B41FA5}">
                      <a16:colId xmlns:a16="http://schemas.microsoft.com/office/drawing/2014/main" xmlns="" val="3071378502"/>
                    </a:ext>
                  </a:extLst>
                </a:gridCol>
                <a:gridCol w="4810176">
                  <a:extLst>
                    <a:ext uri="{9D8B030D-6E8A-4147-A177-3AD203B41FA5}">
                      <a16:colId xmlns:a16="http://schemas.microsoft.com/office/drawing/2014/main" xmlns="" val="899447861"/>
                    </a:ext>
                  </a:extLst>
                </a:gridCol>
                <a:gridCol w="1958576">
                  <a:extLst>
                    <a:ext uri="{9D8B030D-6E8A-4147-A177-3AD203B41FA5}">
                      <a16:colId xmlns:a16="http://schemas.microsoft.com/office/drawing/2014/main" xmlns="" val="3498535734"/>
                    </a:ext>
                  </a:extLst>
                </a:gridCol>
              </a:tblGrid>
              <a:tr h="52328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 smtClean="0">
                          <a:effectLst/>
                        </a:rPr>
                        <a:t>日付</a:t>
                      </a:r>
                      <a:endParaRPr lang="en-US" altLang="ja-JP" sz="18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 smtClean="0">
                          <a:effectLst/>
                        </a:rPr>
                        <a:t>何に</a:t>
                      </a:r>
                      <a:endParaRPr lang="ja-JP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 smtClean="0">
                          <a:effectLst/>
                        </a:rPr>
                        <a:t>いくら</a:t>
                      </a:r>
                      <a:endParaRPr lang="ja-JP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783426277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６／５</a:t>
                      </a:r>
                    </a:p>
                  </a:txBody>
                  <a:tcPr marL="36195" marR="0" marT="3619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おやつ（鹿せんべい１袋）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195" marR="0" marT="36195" marB="0" anchor="ctr"/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３００</a:t>
                      </a:r>
                      <a:r>
                        <a:rPr lang="ja-JP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円</a:t>
                      </a:r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</a:p>
                  </a:txBody>
                  <a:tcPr marL="36195" marR="0" marT="36195" marB="0" anchor="ctr"/>
                </a:tc>
                <a:extLst>
                  <a:ext uri="{0D108BD9-81ED-4DB2-BD59-A6C34878D82A}">
                    <a16:rowId xmlns:a16="http://schemas.microsoft.com/office/drawing/2014/main" xmlns="" val="2383363562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６／５</a:t>
                      </a:r>
                    </a:p>
                  </a:txBody>
                  <a:tcPr marL="36195" marR="0" marT="3619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お土産（</a:t>
                      </a: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クッキー</a:t>
                      </a:r>
                      <a:r>
                        <a:rPr lang="ja-JP" altLang="ja-JP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36195" marR="0" marT="36195" marB="0" anchor="ctr"/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６</a:t>
                      </a:r>
                      <a:r>
                        <a:rPr lang="ja-JP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００円</a:t>
                      </a:r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</a:p>
                  </a:txBody>
                  <a:tcPr marL="36195" marR="0" marT="36195" marB="0" anchor="ctr"/>
                </a:tc>
                <a:extLst>
                  <a:ext uri="{0D108BD9-81ED-4DB2-BD59-A6C34878D82A}">
                    <a16:rowId xmlns:a16="http://schemas.microsoft.com/office/drawing/2014/main" xmlns="" val="1275800444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６／５</a:t>
                      </a:r>
                    </a:p>
                  </a:txBody>
                  <a:tcPr marL="36195" marR="0" marT="3619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お土産（キーホルダー）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195" marR="0" marT="36195" marB="0" anchor="ctr"/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５００円　　</a:t>
                      </a:r>
                    </a:p>
                  </a:txBody>
                  <a:tcPr marL="36195" marR="0" marT="36195" marB="0" anchor="ctr"/>
                </a:tc>
                <a:extLst>
                  <a:ext uri="{0D108BD9-81ED-4DB2-BD59-A6C34878D82A}">
                    <a16:rowId xmlns:a16="http://schemas.microsoft.com/office/drawing/2014/main" xmlns="" val="2612535592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６／６</a:t>
                      </a:r>
                    </a:p>
                  </a:txBody>
                  <a:tcPr marL="36195" marR="0" marT="3619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ソフトクリーム</a:t>
                      </a:r>
                    </a:p>
                  </a:txBody>
                  <a:tcPr marL="36195" marR="0" marT="36195" marB="0" anchor="ctr"/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３００円　　</a:t>
                      </a:r>
                    </a:p>
                  </a:txBody>
                  <a:tcPr marL="36195" marR="0" marT="36195" marB="0" anchor="ctr"/>
                </a:tc>
                <a:extLst>
                  <a:ext uri="{0D108BD9-81ED-4DB2-BD59-A6C34878D82A}">
                    <a16:rowId xmlns:a16="http://schemas.microsoft.com/office/drawing/2014/main" xmlns="" val="775041056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６／６</a:t>
                      </a:r>
                    </a:p>
                  </a:txBody>
                  <a:tcPr marL="36195" marR="0" marT="3619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お土産</a:t>
                      </a:r>
                      <a:r>
                        <a:rPr lang="ja-JP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八つ橋２箱）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195" marR="0" marT="36195" marB="0" anchor="ctr"/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２</a:t>
                      </a:r>
                      <a:r>
                        <a:rPr lang="en-US" altLang="ja-JP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０</a:t>
                      </a:r>
                      <a:r>
                        <a:rPr lang="ja-JP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００円</a:t>
                      </a:r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</a:p>
                  </a:txBody>
                  <a:tcPr marL="36195" marR="0" marT="36195" marB="0" anchor="ctr"/>
                </a:tc>
                <a:extLst>
                  <a:ext uri="{0D108BD9-81ED-4DB2-BD59-A6C34878D82A}">
                    <a16:rowId xmlns:a16="http://schemas.microsoft.com/office/drawing/2014/main" xmlns="" val="3355262030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195" marR="0" marT="3619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合計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195" marR="0" marT="36195" marB="0" anchor="ctr"/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３</a:t>
                      </a:r>
                      <a:r>
                        <a:rPr lang="en-US" altLang="ja-JP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ja-JP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７００円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195" marR="0" marT="36195" marB="0" anchor="ctr"/>
                </a:tc>
                <a:extLst>
                  <a:ext uri="{0D108BD9-81ED-4DB2-BD59-A6C34878D82A}">
                    <a16:rowId xmlns:a16="http://schemas.microsoft.com/office/drawing/2014/main" xmlns="" val="1079762617"/>
                  </a:ext>
                </a:extLst>
              </a:tr>
            </a:tbl>
          </a:graphicData>
        </a:graphic>
      </p:graphicFrame>
      <p:sp>
        <p:nvSpPr>
          <p:cNvPr id="6" name="円形吹き出し 5"/>
          <p:cNvSpPr/>
          <p:nvPr/>
        </p:nvSpPr>
        <p:spPr>
          <a:xfrm>
            <a:off x="5837288" y="152718"/>
            <a:ext cx="2299108" cy="756002"/>
          </a:xfrm>
          <a:prstGeom prst="wedgeEllipseCallout">
            <a:avLst>
              <a:gd name="adj1" fmla="val -9664"/>
              <a:gd name="adj2" fmla="val 574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記入例です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41328" y="5532960"/>
            <a:ext cx="8064896" cy="123463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ja-JP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使ったら</a:t>
            </a:r>
            <a:r>
              <a:rPr lang="ja-JP" altLang="en-US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，</a:t>
            </a:r>
            <a:r>
              <a:rPr lang="ja-JP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予定</a:t>
            </a:r>
            <a:r>
              <a:rPr lang="ja-JP" sz="24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どおりだったかどうか確かめよう</a:t>
            </a:r>
            <a:r>
              <a:rPr lang="ja-JP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2400" b="1" kern="100" dirty="0" smtClean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ja-JP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予定</a:t>
            </a:r>
            <a:r>
              <a:rPr lang="ja-JP" sz="24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と違った場合</a:t>
            </a:r>
            <a:r>
              <a:rPr lang="ja-JP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は</a:t>
            </a:r>
            <a:r>
              <a:rPr lang="ja-JP" altLang="en-US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，</a:t>
            </a:r>
            <a:r>
              <a:rPr lang="ja-JP" sz="2400" b="1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原因</a:t>
            </a:r>
            <a:r>
              <a:rPr lang="ja-JP" sz="24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をふりかえってみよう！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21286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1616</TotalTime>
  <Words>355</Words>
  <Application>Microsoft Office PowerPoint</Application>
  <PresentationFormat>画面に合わせる (4:3)</PresentationFormat>
  <Paragraphs>105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0" baseType="lpstr">
      <vt:lpstr>HG丸ｺﾞｼｯｸM-PRO</vt:lpstr>
      <vt:lpstr>ＭＳ Ｐゴシック</vt:lpstr>
      <vt:lpstr>ＭＳ ゴシック</vt:lpstr>
      <vt:lpstr>ＭＳ 明朝</vt:lpstr>
      <vt:lpstr>メイリオ</vt:lpstr>
      <vt:lpstr>游ゴシック</vt:lpstr>
      <vt:lpstr>Arial</vt:lpstr>
      <vt:lpstr>Calibri</vt:lpstr>
      <vt:lpstr>Times New Roman</vt:lpstr>
      <vt:lpstr>Trebuchet MS</vt:lpstr>
      <vt:lpstr>Wingdings</vt:lpstr>
      <vt:lpstr>エッセンシャル</vt:lpstr>
      <vt:lpstr>お金の上手な使い方を 考えよう</vt:lpstr>
      <vt:lpstr>生活に必要な物を確認しよう</vt:lpstr>
      <vt:lpstr>私たちの生活は，多くの物によって支えられている</vt:lpstr>
      <vt:lpstr>生活のために使うお金を知ろう</vt:lpstr>
      <vt:lpstr>生活のために使うお金を知ろう</vt:lpstr>
      <vt:lpstr>こづかいの計画的な使い方</vt:lpstr>
      <vt:lpstr>金額を調べ，予算を立ててみよう</vt:lpstr>
      <vt:lpstr>予算表を記入しよう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考えよう！ ぼくのわたしのお小遣い</dc:title>
  <dc:creator>yuka</dc:creator>
  <cp:lastModifiedBy>Doctest Doctest</cp:lastModifiedBy>
  <cp:revision>121</cp:revision>
  <cp:lastPrinted>2020-01-04T04:48:42Z</cp:lastPrinted>
  <dcterms:created xsi:type="dcterms:W3CDTF">2016-12-09T13:20:06Z</dcterms:created>
  <dcterms:modified xsi:type="dcterms:W3CDTF">2021-04-09T05:16:25Z</dcterms:modified>
</cp:coreProperties>
</file>