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4"/>
  </p:notesMasterIdLst>
  <p:handoutMasterIdLst>
    <p:handoutMasterId r:id="rId15"/>
  </p:handoutMasterIdLst>
  <p:sldIdLst>
    <p:sldId id="256" r:id="rId2"/>
    <p:sldId id="292" r:id="rId3"/>
    <p:sldId id="293" r:id="rId4"/>
    <p:sldId id="294" r:id="rId5"/>
    <p:sldId id="303" r:id="rId6"/>
    <p:sldId id="304" r:id="rId7"/>
    <p:sldId id="305" r:id="rId8"/>
    <p:sldId id="306" r:id="rId9"/>
    <p:sldId id="307" r:id="rId10"/>
    <p:sldId id="308" r:id="rId11"/>
    <p:sldId id="309" r:id="rId12"/>
    <p:sldId id="302" r:id="rId1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282" autoAdjust="0"/>
  </p:normalViewPr>
  <p:slideViewPr>
    <p:cSldViewPr>
      <p:cViewPr varScale="1">
        <p:scale>
          <a:sx n="61" d="100"/>
          <a:sy n="61" d="100"/>
        </p:scale>
        <p:origin x="1542" y="42"/>
      </p:cViewPr>
      <p:guideLst>
        <p:guide orient="horz" pos="2160"/>
        <p:guide pos="2880"/>
      </p:guideLst>
    </p:cSldViewPr>
  </p:slideViewPr>
  <p:notesTextViewPr>
    <p:cViewPr>
      <p:scale>
        <a:sx n="1" d="1"/>
        <a:sy n="1" d="1"/>
      </p:scale>
      <p:origin x="0" y="0"/>
    </p:cViewPr>
  </p:notesTextViewPr>
  <p:notesViewPr>
    <p:cSldViewPr>
      <p:cViewPr varScale="1">
        <p:scale>
          <a:sx n="56" d="100"/>
          <a:sy n="56" d="100"/>
        </p:scale>
        <p:origin x="2772" y="42"/>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25" tIns="45713" rIns="91425" bIns="4571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25" tIns="45713" rIns="91425" bIns="45713" rtlCol="0"/>
          <a:lstStyle>
            <a:lvl1pPr algn="r">
              <a:defRPr sz="1200"/>
            </a:lvl1pPr>
          </a:lstStyle>
          <a:p>
            <a:fld id="{11BFF6C8-CA39-41DF-AC88-A3B0E6FC2D60}" type="datetimeFigureOut">
              <a:rPr kumimoji="1" lang="ja-JP" altLang="en-US" smtClean="0"/>
              <a:t>2020/1/26</a:t>
            </a:fld>
            <a:endParaRPr kumimoji="1" lang="ja-JP" altLang="en-US"/>
          </a:p>
        </p:txBody>
      </p:sp>
      <p:sp>
        <p:nvSpPr>
          <p:cNvPr id="4" name="フッター プレースホルダー 3"/>
          <p:cNvSpPr>
            <a:spLocks noGrp="1"/>
          </p:cNvSpPr>
          <p:nvPr>
            <p:ph type="ftr" sz="quarter" idx="2"/>
          </p:nvPr>
        </p:nvSpPr>
        <p:spPr>
          <a:xfrm>
            <a:off x="1" y="9371014"/>
            <a:ext cx="2919413" cy="495300"/>
          </a:xfrm>
          <a:prstGeom prst="rect">
            <a:avLst/>
          </a:prstGeom>
        </p:spPr>
        <p:txBody>
          <a:bodyPr vert="horz" lIns="91425" tIns="45713" rIns="91425" bIns="4571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4"/>
            <a:ext cx="2919412" cy="495300"/>
          </a:xfrm>
          <a:prstGeom prst="rect">
            <a:avLst/>
          </a:prstGeom>
        </p:spPr>
        <p:txBody>
          <a:bodyPr vert="horz" lIns="91425" tIns="45713" rIns="91425" bIns="45713" rtlCol="0" anchor="b"/>
          <a:lstStyle>
            <a:lvl1pPr algn="r">
              <a:defRPr sz="1200"/>
            </a:lvl1pPr>
          </a:lstStyle>
          <a:p>
            <a:fld id="{19887B5E-C7AC-4374-9B41-7B975AC2B045}" type="slidenum">
              <a:rPr kumimoji="1" lang="ja-JP" altLang="en-US" smtClean="0"/>
              <a:t>‹#›</a:t>
            </a:fld>
            <a:endParaRPr kumimoji="1" lang="ja-JP" altLang="en-US"/>
          </a:p>
        </p:txBody>
      </p:sp>
    </p:spTree>
    <p:extLst>
      <p:ext uri="{BB962C8B-B14F-4D97-AF65-F5344CB8AC3E}">
        <p14:creationId xmlns:p14="http://schemas.microsoft.com/office/powerpoint/2010/main" val="325728195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25" tIns="45713" rIns="91425"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1425" tIns="45713" rIns="91425" bIns="45713" rtlCol="0"/>
          <a:lstStyle>
            <a:lvl1pPr algn="r">
              <a:defRPr sz="1200"/>
            </a:lvl1pPr>
          </a:lstStyle>
          <a:p>
            <a:fld id="{1DFC648A-DCC9-4B95-A528-BF0738CD8DA7}" type="datetimeFigureOut">
              <a:rPr kumimoji="1" lang="ja-JP" altLang="en-US" smtClean="0"/>
              <a:t>2020/1/26</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25" tIns="45713" rIns="91425" bIns="45713"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25" tIns="45713" rIns="91425" bIns="4571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25" tIns="45713" rIns="91425"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1425" tIns="45713" rIns="91425" bIns="45713" rtlCol="0" anchor="b"/>
          <a:lstStyle>
            <a:lvl1pPr algn="r">
              <a:defRPr sz="1200"/>
            </a:lvl1pPr>
          </a:lstStyle>
          <a:p>
            <a:fld id="{0C681D7A-6F1E-4A6D-A7F0-C54BD007AEAB}" type="slidenum">
              <a:rPr kumimoji="1" lang="ja-JP" altLang="en-US" smtClean="0"/>
              <a:t>‹#›</a:t>
            </a:fld>
            <a:endParaRPr kumimoji="1" lang="ja-JP" altLang="en-US"/>
          </a:p>
        </p:txBody>
      </p:sp>
    </p:spTree>
    <p:extLst>
      <p:ext uri="{BB962C8B-B14F-4D97-AF65-F5344CB8AC3E}">
        <p14:creationId xmlns:p14="http://schemas.microsoft.com/office/powerpoint/2010/main" val="51190263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ts val="1437"/>
              </a:spcBef>
            </a:pPr>
            <a:r>
              <a:rPr lang="ja-JP" altLang="en-US" dirty="0">
                <a:latin typeface="+mj-ea"/>
                <a:ea typeface="+mj-ea"/>
              </a:rPr>
              <a:t>＜ねらい＞</a:t>
            </a:r>
            <a:endParaRPr lang="en-US" altLang="ja-JP" dirty="0">
              <a:latin typeface="+mj-ea"/>
              <a:ea typeface="+mj-ea"/>
            </a:endParaRPr>
          </a:p>
          <a:p>
            <a:pPr>
              <a:spcBef>
                <a:spcPts val="1437"/>
              </a:spcBef>
            </a:pPr>
            <a:r>
              <a:rPr lang="ja-JP" altLang="en-US" dirty="0">
                <a:latin typeface="+mj-ea"/>
                <a:ea typeface="+mj-ea"/>
              </a:rPr>
              <a:t>　</a:t>
            </a:r>
            <a:r>
              <a:rPr lang="ja-JP" altLang="en-US" dirty="0" smtClean="0">
                <a:latin typeface="+mj-ea"/>
                <a:ea typeface="+mj-ea"/>
              </a:rPr>
              <a:t> 私たち</a:t>
            </a:r>
            <a:r>
              <a:rPr lang="ja-JP" altLang="en-US" dirty="0">
                <a:latin typeface="+mj-ea"/>
                <a:ea typeface="+mj-ea"/>
              </a:rPr>
              <a:t>は</a:t>
            </a:r>
            <a:r>
              <a:rPr lang="ja-JP" altLang="en-US" dirty="0" smtClean="0">
                <a:latin typeface="+mj-ea"/>
                <a:ea typeface="+mj-ea"/>
              </a:rPr>
              <a:t>買い物</a:t>
            </a:r>
            <a:r>
              <a:rPr lang="ja-JP" altLang="en-US" dirty="0">
                <a:latin typeface="+mj-ea"/>
                <a:ea typeface="+mj-ea"/>
              </a:rPr>
              <a:t>するときに売買契約をして</a:t>
            </a:r>
            <a:r>
              <a:rPr lang="ja-JP" altLang="en-US" dirty="0" smtClean="0">
                <a:latin typeface="+mj-ea"/>
                <a:ea typeface="+mj-ea"/>
              </a:rPr>
              <a:t>おり，社会</a:t>
            </a:r>
            <a:r>
              <a:rPr lang="ja-JP" altLang="en-US" dirty="0">
                <a:latin typeface="+mj-ea"/>
                <a:ea typeface="+mj-ea"/>
              </a:rPr>
              <a:t>で決められたルールを守って</a:t>
            </a:r>
            <a:r>
              <a:rPr lang="ja-JP" altLang="en-US" dirty="0" smtClean="0">
                <a:latin typeface="+mj-ea"/>
                <a:ea typeface="+mj-ea"/>
              </a:rPr>
              <a:t>買い物</a:t>
            </a:r>
            <a:r>
              <a:rPr lang="ja-JP" altLang="en-US" dirty="0">
                <a:latin typeface="+mj-ea"/>
                <a:ea typeface="+mj-ea"/>
              </a:rPr>
              <a:t>する責任がある。ルールを守ることができる</a:t>
            </a:r>
            <a:r>
              <a:rPr lang="ja-JP" altLang="en-US" dirty="0" smtClean="0">
                <a:latin typeface="+mj-ea"/>
                <a:ea typeface="+mj-ea"/>
              </a:rPr>
              <a:t>よう，買い物</a:t>
            </a:r>
            <a:r>
              <a:rPr lang="ja-JP" altLang="en-US" dirty="0">
                <a:latin typeface="+mj-ea"/>
                <a:ea typeface="+mj-ea"/>
              </a:rPr>
              <a:t>のルールを</a:t>
            </a:r>
            <a:r>
              <a:rPr lang="ja-JP" altLang="en-US" dirty="0" smtClean="0">
                <a:latin typeface="+mj-ea"/>
                <a:ea typeface="+mj-ea"/>
              </a:rPr>
              <a:t>理解できる。</a:t>
            </a:r>
            <a:endParaRPr lang="en-US" altLang="ja-JP" dirty="0">
              <a:latin typeface="+mj-ea"/>
              <a:ea typeface="+mj-ea"/>
            </a:endParaRPr>
          </a:p>
          <a:p>
            <a:pPr>
              <a:spcBef>
                <a:spcPts val="1437"/>
              </a:spcBef>
            </a:pPr>
            <a:r>
              <a:rPr lang="ja-JP" altLang="en-US" dirty="0">
                <a:latin typeface="+mj-ea"/>
                <a:ea typeface="+mj-ea"/>
              </a:rPr>
              <a:t>＜進め方とポイント＞</a:t>
            </a:r>
            <a:endParaRPr lang="en-US" altLang="ja-JP" dirty="0">
              <a:latin typeface="+mj-ea"/>
              <a:ea typeface="+mj-ea"/>
            </a:endParaRPr>
          </a:p>
          <a:p>
            <a:pPr defTabSz="914253">
              <a:spcBef>
                <a:spcPts val="1437"/>
              </a:spcBef>
            </a:pPr>
            <a:r>
              <a:rPr lang="ja-JP" altLang="en-US" dirty="0">
                <a:latin typeface="+mj-ea"/>
                <a:ea typeface="+mj-ea"/>
              </a:rPr>
              <a:t>１　</a:t>
            </a:r>
            <a:r>
              <a:rPr lang="ja-JP" altLang="en-US" u="sng" dirty="0">
                <a:latin typeface="+mj-ea"/>
                <a:ea typeface="+mj-ea"/>
              </a:rPr>
              <a:t>本資料を</a:t>
            </a:r>
            <a:r>
              <a:rPr lang="ja-JP" altLang="en-US" u="sng" dirty="0" smtClean="0">
                <a:latin typeface="+mj-ea"/>
                <a:ea typeface="+mj-ea"/>
              </a:rPr>
              <a:t>提示。</a:t>
            </a:r>
            <a:endParaRPr lang="en-US" altLang="ja-JP" u="sng" dirty="0">
              <a:latin typeface="+mj-ea"/>
              <a:ea typeface="+mj-ea"/>
            </a:endParaRPr>
          </a:p>
          <a:p>
            <a:pPr defTabSz="914253">
              <a:spcBef>
                <a:spcPts val="1437"/>
              </a:spcBef>
            </a:pPr>
            <a:r>
              <a:rPr lang="ja-JP" altLang="en-US" dirty="0">
                <a:latin typeface="+mj-ea"/>
                <a:ea typeface="+mj-ea"/>
              </a:rPr>
              <a:t>２　</a:t>
            </a:r>
            <a:r>
              <a:rPr lang="ja-JP" altLang="ja-JP" dirty="0">
                <a:latin typeface="+mj-ea"/>
                <a:ea typeface="+mj-ea"/>
              </a:rPr>
              <a:t>ワークシート</a:t>
            </a:r>
            <a:r>
              <a:rPr lang="ja-JP" altLang="ja-JP" dirty="0" smtClean="0">
                <a:latin typeface="+mj-ea"/>
                <a:ea typeface="+mj-ea"/>
              </a:rPr>
              <a:t>に</a:t>
            </a:r>
            <a:r>
              <a:rPr lang="ja-JP" altLang="en-US" dirty="0" smtClean="0">
                <a:latin typeface="+mj-ea"/>
                <a:ea typeface="+mj-ea"/>
              </a:rPr>
              <a:t>，</a:t>
            </a:r>
            <a:r>
              <a:rPr lang="ja-JP" altLang="ja-JP" dirty="0" smtClean="0">
                <a:latin typeface="+mj-ea"/>
                <a:ea typeface="+mj-ea"/>
              </a:rPr>
              <a:t>今日</a:t>
            </a:r>
            <a:r>
              <a:rPr lang="ja-JP" altLang="ja-JP" dirty="0">
                <a:latin typeface="+mj-ea"/>
                <a:ea typeface="+mj-ea"/>
              </a:rPr>
              <a:t>のめあてを</a:t>
            </a:r>
            <a:r>
              <a:rPr lang="ja-JP" altLang="ja-JP" dirty="0" smtClean="0">
                <a:latin typeface="+mj-ea"/>
                <a:ea typeface="+mj-ea"/>
              </a:rPr>
              <a:t>記入</a:t>
            </a:r>
            <a:r>
              <a:rPr lang="ja-JP" altLang="en-US" dirty="0" smtClean="0">
                <a:latin typeface="+mj-ea"/>
                <a:ea typeface="+mj-ea"/>
              </a:rPr>
              <a:t>することを伝える</a:t>
            </a:r>
            <a:r>
              <a:rPr lang="ja-JP" altLang="ja-JP" dirty="0" smtClean="0">
                <a:latin typeface="+mj-ea"/>
                <a:ea typeface="+mj-ea"/>
              </a:rPr>
              <a:t>。</a:t>
            </a:r>
            <a:endParaRPr lang="ja-JP" altLang="ja-JP" dirty="0">
              <a:latin typeface="+mj-ea"/>
              <a:ea typeface="+mj-ea"/>
            </a:endParaRPr>
          </a:p>
        </p:txBody>
      </p:sp>
    </p:spTree>
    <p:extLst>
      <p:ext uri="{BB962C8B-B14F-4D97-AF65-F5344CB8AC3E}">
        <p14:creationId xmlns:p14="http://schemas.microsoft.com/office/powerpoint/2010/main" val="41056917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latin typeface="+mn-ea"/>
              </a:rPr>
              <a:t>20</a:t>
            </a:r>
            <a:r>
              <a:rPr kumimoji="1" lang="ja-JP" altLang="en-US" dirty="0" smtClean="0">
                <a:latin typeface="+mn-ea"/>
              </a:rPr>
              <a:t>　同じようにセリフを児童に考えてもらい，発表してもらう。</a:t>
            </a:r>
            <a:endParaRPr kumimoji="1" lang="en-US" altLang="ja-JP" dirty="0" smtClean="0">
              <a:latin typeface="+mn-ea"/>
            </a:endParaRPr>
          </a:p>
          <a:p>
            <a:endParaRPr kumimoji="1" lang="en-US" altLang="ja-JP" dirty="0" smtClean="0">
              <a:latin typeface="+mn-ea"/>
            </a:endParaRPr>
          </a:p>
          <a:p>
            <a:r>
              <a:rPr kumimoji="1" lang="en-US" altLang="ja-JP" dirty="0" smtClean="0">
                <a:latin typeface="+mn-ea"/>
              </a:rPr>
              <a:t>21</a:t>
            </a:r>
            <a:r>
              <a:rPr kumimoji="1" lang="ja-JP" altLang="en-US" dirty="0" smtClean="0">
                <a:latin typeface="+mn-ea"/>
              </a:rPr>
              <a:t>　児童が考え，発表した後に，</a:t>
            </a:r>
            <a:r>
              <a:rPr lang="ja-JP" altLang="en-US" dirty="0" smtClean="0">
                <a:latin typeface="+mn-ea"/>
              </a:rPr>
              <a:t>クリックして解答を表示する。</a:t>
            </a:r>
            <a:r>
              <a:rPr kumimoji="1" lang="ja-JP" altLang="en-US" dirty="0" smtClean="0">
                <a:latin typeface="+mn-ea"/>
              </a:rPr>
              <a:t>「</a:t>
            </a:r>
            <a:r>
              <a:rPr lang="ja-JP" altLang="en-US" dirty="0" smtClean="0">
                <a:latin typeface="+mn-ea"/>
              </a:rPr>
              <a:t>商品が不良品で，</a:t>
            </a:r>
            <a:endParaRPr lang="en-US" altLang="ja-JP" dirty="0" smtClean="0">
              <a:latin typeface="+mn-ea"/>
            </a:endParaRPr>
          </a:p>
          <a:p>
            <a:r>
              <a:rPr lang="ja-JP" altLang="en-US" dirty="0" smtClean="0">
                <a:latin typeface="+mn-ea"/>
              </a:rPr>
              <a:t>　 きちんと使える物ではない</a:t>
            </a:r>
            <a:r>
              <a:rPr kumimoji="1" lang="ja-JP" altLang="en-US" dirty="0" smtClean="0">
                <a:latin typeface="+mn-ea"/>
              </a:rPr>
              <a:t>場合は，店の人は返品・交換を受付けなければなら</a:t>
            </a:r>
            <a:endParaRPr kumimoji="1" lang="en-US" altLang="ja-JP" dirty="0" smtClean="0">
              <a:latin typeface="+mn-ea"/>
            </a:endParaRPr>
          </a:p>
          <a:p>
            <a:r>
              <a:rPr lang="en-US" altLang="ja-JP" dirty="0" smtClean="0">
                <a:latin typeface="+mn-ea"/>
              </a:rPr>
              <a:t>   </a:t>
            </a:r>
            <a:r>
              <a:rPr kumimoji="1" lang="ja-JP" altLang="en-US" dirty="0" smtClean="0">
                <a:latin typeface="+mn-ea"/>
              </a:rPr>
              <a:t>ない」ことを説明する。</a:t>
            </a:r>
            <a:endParaRPr kumimoji="1" lang="en-US" altLang="ja-JP" dirty="0" smtClean="0">
              <a:latin typeface="+mn-ea"/>
            </a:endParaRPr>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p:txBody>
      </p:sp>
    </p:spTree>
    <p:extLst>
      <p:ext uri="{BB962C8B-B14F-4D97-AF65-F5344CB8AC3E}">
        <p14:creationId xmlns:p14="http://schemas.microsoft.com/office/powerpoint/2010/main" val="3226742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latin typeface="+mn-ea"/>
              </a:rPr>
              <a:t>22</a:t>
            </a:r>
            <a:r>
              <a:rPr kumimoji="1" lang="ja-JP" altLang="en-US" dirty="0" smtClean="0">
                <a:latin typeface="+mn-ea"/>
              </a:rPr>
              <a:t>　同じようにセリフを児童に考えてもらい，発表してもらう。</a:t>
            </a:r>
            <a:endParaRPr kumimoji="1" lang="en-US" altLang="ja-JP" dirty="0" smtClean="0">
              <a:latin typeface="+mn-ea"/>
            </a:endParaRPr>
          </a:p>
          <a:p>
            <a:endParaRPr kumimoji="1" lang="en-US" altLang="ja-JP" dirty="0" smtClean="0">
              <a:latin typeface="+mn-ea"/>
            </a:endParaRPr>
          </a:p>
          <a:p>
            <a:pPr>
              <a:defRPr/>
            </a:pPr>
            <a:r>
              <a:rPr kumimoji="1" lang="en-US" altLang="ja-JP" dirty="0" smtClean="0">
                <a:latin typeface="+mn-ea"/>
              </a:rPr>
              <a:t>23</a:t>
            </a:r>
            <a:r>
              <a:rPr kumimoji="1" lang="ja-JP" altLang="en-US" dirty="0" smtClean="0">
                <a:latin typeface="+mn-ea"/>
              </a:rPr>
              <a:t>　児童が考え，発表した後に，</a:t>
            </a:r>
            <a:r>
              <a:rPr lang="ja-JP" altLang="en-US" dirty="0" smtClean="0">
                <a:latin typeface="+mn-ea"/>
              </a:rPr>
              <a:t>クリックして解答を表示する。</a:t>
            </a:r>
            <a:r>
              <a:rPr kumimoji="1" lang="ja-JP" altLang="en-US" dirty="0" smtClean="0">
                <a:latin typeface="+mn-ea"/>
              </a:rPr>
              <a:t>「</a:t>
            </a:r>
            <a:r>
              <a:rPr lang="ja-JP" altLang="en-US" dirty="0" smtClean="0">
                <a:latin typeface="+mn-ea"/>
              </a:rPr>
              <a:t>買った人の一方的</a:t>
            </a:r>
            <a:endParaRPr lang="en-US" altLang="ja-JP" dirty="0" smtClean="0">
              <a:latin typeface="+mn-ea"/>
            </a:endParaRPr>
          </a:p>
          <a:p>
            <a:pPr>
              <a:defRPr/>
            </a:pPr>
            <a:r>
              <a:rPr lang="en-US" altLang="ja-JP" dirty="0" smtClean="0">
                <a:latin typeface="+mn-ea"/>
              </a:rPr>
              <a:t>  </a:t>
            </a:r>
            <a:r>
              <a:rPr lang="ja-JP" altLang="en-US" dirty="0" smtClean="0">
                <a:latin typeface="+mn-ea"/>
              </a:rPr>
              <a:t>な都合で取りやめにする</a:t>
            </a:r>
            <a:r>
              <a:rPr kumimoji="1" lang="ja-JP" altLang="en-US" dirty="0" smtClean="0">
                <a:latin typeface="+mn-ea"/>
              </a:rPr>
              <a:t>場合は，店の人は返品・交換を受付けなくてもよい」こと</a:t>
            </a:r>
            <a:endParaRPr kumimoji="1" lang="en-US" altLang="ja-JP" dirty="0" smtClean="0">
              <a:latin typeface="+mn-ea"/>
            </a:endParaRPr>
          </a:p>
          <a:p>
            <a:pPr>
              <a:defRPr/>
            </a:pPr>
            <a:r>
              <a:rPr lang="en-US" altLang="ja-JP" dirty="0" smtClean="0">
                <a:latin typeface="+mn-ea"/>
              </a:rPr>
              <a:t>  </a:t>
            </a:r>
            <a:r>
              <a:rPr kumimoji="1" lang="ja-JP" altLang="en-US" dirty="0" smtClean="0">
                <a:latin typeface="+mn-ea"/>
              </a:rPr>
              <a:t>を説明する。</a:t>
            </a:r>
            <a:endParaRPr kumimoji="1" lang="en-US" altLang="ja-JP" dirty="0" smtClean="0">
              <a:latin typeface="+mn-ea"/>
            </a:endParaRPr>
          </a:p>
          <a:p>
            <a:pPr defTabSz="875721">
              <a:defRPr/>
            </a:pPr>
            <a:endParaRPr lang="en-US" altLang="ja-JP" dirty="0" smtClean="0">
              <a:latin typeface="+mn-ea"/>
            </a:endParaRPr>
          </a:p>
          <a:p>
            <a:pPr defTabSz="875721">
              <a:defRPr/>
            </a:pPr>
            <a:r>
              <a:rPr kumimoji="1" lang="en-US" altLang="ja-JP" dirty="0" smtClean="0">
                <a:latin typeface="+mn-ea"/>
              </a:rPr>
              <a:t>※</a:t>
            </a:r>
            <a:r>
              <a:rPr kumimoji="1" lang="ja-JP" altLang="en-US" dirty="0" smtClean="0">
                <a:latin typeface="+mn-ea"/>
              </a:rPr>
              <a:t>　レシートがあり，元どおりの状態ですぐ</a:t>
            </a:r>
            <a:r>
              <a:rPr kumimoji="1" lang="en-US" altLang="ja-JP" dirty="0" smtClean="0">
                <a:latin typeface="+mn-ea"/>
              </a:rPr>
              <a:t>(</a:t>
            </a:r>
            <a:r>
              <a:rPr kumimoji="1" lang="ja-JP" altLang="en-US" dirty="0" smtClean="0">
                <a:latin typeface="+mn-ea"/>
              </a:rPr>
              <a:t>一週間以内など</a:t>
            </a:r>
            <a:r>
              <a:rPr kumimoji="1" lang="en-US" altLang="ja-JP" dirty="0" smtClean="0">
                <a:latin typeface="+mn-ea"/>
              </a:rPr>
              <a:t>)</a:t>
            </a:r>
            <a:r>
              <a:rPr kumimoji="1" lang="ja-JP" altLang="en-US" dirty="0" smtClean="0">
                <a:latin typeface="+mn-ea"/>
              </a:rPr>
              <a:t>の場合は，</a:t>
            </a:r>
            <a:endParaRPr kumimoji="1" lang="en-US" altLang="ja-JP" dirty="0" smtClean="0">
              <a:latin typeface="+mn-ea"/>
            </a:endParaRPr>
          </a:p>
          <a:p>
            <a:pPr defTabSz="875721">
              <a:defRPr/>
            </a:pPr>
            <a:r>
              <a:rPr lang="en-US" altLang="ja-JP" dirty="0" smtClean="0">
                <a:latin typeface="+mn-ea"/>
              </a:rPr>
              <a:t>  </a:t>
            </a:r>
            <a:r>
              <a:rPr kumimoji="1" lang="ja-JP" altLang="en-US" dirty="0" smtClean="0">
                <a:latin typeface="+mn-ea"/>
              </a:rPr>
              <a:t>店のサービスで返品を受けてくれる場合も多いので，お店の聞いてみるとよい。</a:t>
            </a:r>
            <a:endParaRPr kumimoji="1" lang="en-US" altLang="ja-JP" dirty="0" smtClean="0">
              <a:latin typeface="+mn-ea"/>
            </a:endParaRPr>
          </a:p>
          <a:p>
            <a:pPr defTabSz="875721">
              <a:defRPr/>
            </a:pPr>
            <a:r>
              <a:rPr kumimoji="1" lang="ja-JP" altLang="en-US" dirty="0" smtClean="0">
                <a:latin typeface="+mn-ea"/>
              </a:rPr>
              <a:t>　ただし，問題ない商品に対して返品を受け付けてもらって当然と思うことは，</a:t>
            </a:r>
            <a:endParaRPr kumimoji="1" lang="en-US" altLang="ja-JP" dirty="0" smtClean="0">
              <a:latin typeface="+mn-ea"/>
            </a:endParaRPr>
          </a:p>
          <a:p>
            <a:pPr defTabSz="875721">
              <a:defRPr/>
            </a:pPr>
            <a:r>
              <a:rPr lang="en-US" altLang="ja-JP" dirty="0" smtClean="0">
                <a:latin typeface="+mn-ea"/>
              </a:rPr>
              <a:t>  </a:t>
            </a:r>
            <a:r>
              <a:rPr kumimoji="1" lang="ja-JP" altLang="en-US" dirty="0" smtClean="0">
                <a:latin typeface="+mn-ea"/>
              </a:rPr>
              <a:t>間違っていることを理解してもらう。</a:t>
            </a:r>
            <a:endParaRPr kumimoji="1" lang="en-US" altLang="ja-JP" dirty="0" smtClean="0">
              <a:latin typeface="+mn-ea"/>
            </a:endParaRPr>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ja-JP" altLang="en-US" dirty="0"/>
          </a:p>
        </p:txBody>
      </p:sp>
    </p:spTree>
    <p:extLst>
      <p:ext uri="{BB962C8B-B14F-4D97-AF65-F5344CB8AC3E}">
        <p14:creationId xmlns:p14="http://schemas.microsoft.com/office/powerpoint/2010/main" val="23592028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latin typeface="+mn-ea"/>
              </a:rPr>
              <a:t>24</a:t>
            </a:r>
            <a:r>
              <a:rPr kumimoji="1" lang="ja-JP" altLang="en-US" dirty="0" smtClean="0">
                <a:latin typeface="+mn-ea"/>
              </a:rPr>
              <a:t>　最後に，買い物のルールを確認する。契約は，代金を払う前に成立していること，</a:t>
            </a:r>
            <a:endParaRPr kumimoji="1" lang="en-US" altLang="ja-JP" dirty="0" smtClean="0">
              <a:latin typeface="+mn-ea"/>
            </a:endParaRPr>
          </a:p>
          <a:p>
            <a:r>
              <a:rPr lang="en-US" altLang="ja-JP" dirty="0">
                <a:latin typeface="+mn-ea"/>
              </a:rPr>
              <a:t> </a:t>
            </a:r>
            <a:r>
              <a:rPr kumimoji="1" lang="ja-JP" altLang="en-US" dirty="0" smtClean="0">
                <a:latin typeface="+mn-ea"/>
              </a:rPr>
              <a:t> 契約をどのような内容にするのかは自由だが，決まった契約は簡単に取りやめる</a:t>
            </a:r>
            <a:endParaRPr kumimoji="1" lang="en-US" altLang="ja-JP" dirty="0" smtClean="0">
              <a:latin typeface="+mn-ea"/>
            </a:endParaRPr>
          </a:p>
          <a:p>
            <a:r>
              <a:rPr lang="en-US" altLang="ja-JP" dirty="0">
                <a:latin typeface="+mn-ea"/>
              </a:rPr>
              <a:t> </a:t>
            </a:r>
            <a:r>
              <a:rPr lang="en-US" altLang="ja-JP" dirty="0" smtClean="0">
                <a:latin typeface="+mn-ea"/>
              </a:rPr>
              <a:t> </a:t>
            </a:r>
            <a:r>
              <a:rPr kumimoji="1" lang="ja-JP" altLang="en-US" dirty="0" smtClean="0">
                <a:latin typeface="+mn-ea"/>
              </a:rPr>
              <a:t>ことができないことを確認する。</a:t>
            </a:r>
            <a:endParaRPr kumimoji="1" lang="en-US" altLang="ja-JP" dirty="0" smtClean="0">
              <a:latin typeface="+mn-ea"/>
            </a:endParaRPr>
          </a:p>
          <a:p>
            <a:endParaRPr kumimoji="1" lang="en-US" altLang="ja-JP" dirty="0" smtClean="0">
              <a:latin typeface="+mn-ea"/>
            </a:endParaRPr>
          </a:p>
          <a:p>
            <a:r>
              <a:rPr kumimoji="1" lang="en-US" altLang="ja-JP" dirty="0" smtClean="0">
                <a:latin typeface="+mn-ea"/>
              </a:rPr>
              <a:t>25</a:t>
            </a:r>
            <a:r>
              <a:rPr kumimoji="1" lang="ja-JP" altLang="en-US" dirty="0" smtClean="0">
                <a:latin typeface="+mn-ea"/>
              </a:rPr>
              <a:t>　</a:t>
            </a:r>
            <a:r>
              <a:rPr lang="ja-JP" altLang="en-US" dirty="0" smtClean="0">
                <a:latin typeface="+mn-ea"/>
              </a:rPr>
              <a:t>矢印以下を表示する。</a:t>
            </a:r>
            <a:r>
              <a:rPr kumimoji="1" lang="ja-JP" altLang="en-US" dirty="0" smtClean="0">
                <a:latin typeface="+mn-ea"/>
              </a:rPr>
              <a:t>契約＝買い物の前に，よく確認したり，考える</a:t>
            </a:r>
            <a:endParaRPr kumimoji="1" lang="en-US" altLang="ja-JP" dirty="0" smtClean="0">
              <a:latin typeface="+mn-ea"/>
            </a:endParaRPr>
          </a:p>
          <a:p>
            <a:r>
              <a:rPr lang="en-US" altLang="ja-JP" dirty="0">
                <a:latin typeface="+mn-ea"/>
              </a:rPr>
              <a:t> </a:t>
            </a:r>
            <a:r>
              <a:rPr lang="en-US" altLang="ja-JP" dirty="0" smtClean="0">
                <a:latin typeface="+mn-ea"/>
              </a:rPr>
              <a:t> </a:t>
            </a:r>
            <a:r>
              <a:rPr kumimoji="1" lang="ja-JP" altLang="en-US" dirty="0" smtClean="0">
                <a:latin typeface="+mn-ea"/>
              </a:rPr>
              <a:t>ことが大切であることを伝える。</a:t>
            </a:r>
            <a:endParaRPr kumimoji="1" lang="ja-JP" altLang="en-US" dirty="0">
              <a:latin typeface="+mn-ea"/>
            </a:endParaRPr>
          </a:p>
        </p:txBody>
      </p:sp>
    </p:spTree>
    <p:extLst>
      <p:ext uri="{BB962C8B-B14F-4D97-AF65-F5344CB8AC3E}">
        <p14:creationId xmlns:p14="http://schemas.microsoft.com/office/powerpoint/2010/main" val="2550549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aseline="0" dirty="0" smtClean="0"/>
              <a:t>３　</a:t>
            </a:r>
            <a:r>
              <a:rPr lang="ja-JP" altLang="en-US" dirty="0" smtClean="0"/>
              <a:t>契約</a:t>
            </a:r>
            <a:r>
              <a:rPr lang="ja-JP" altLang="en-US" dirty="0"/>
              <a:t>という言葉を聞いたことがあるか</a:t>
            </a:r>
            <a:r>
              <a:rPr lang="ja-JP" altLang="en-US" dirty="0" smtClean="0"/>
              <a:t>どうか，どの</a:t>
            </a:r>
            <a:r>
              <a:rPr lang="ja-JP" altLang="en-US" dirty="0"/>
              <a:t>ようなときに使われている</a:t>
            </a:r>
            <a:r>
              <a:rPr lang="ja-JP" altLang="en-US" dirty="0" smtClean="0"/>
              <a:t>か</a:t>
            </a:r>
            <a:endParaRPr lang="en-US" altLang="ja-JP" dirty="0" smtClean="0"/>
          </a:p>
          <a:p>
            <a:r>
              <a:rPr lang="en-US" altLang="ja-JP" dirty="0"/>
              <a:t> </a:t>
            </a:r>
            <a:r>
              <a:rPr lang="en-US" altLang="ja-JP" dirty="0" smtClean="0"/>
              <a:t> </a:t>
            </a:r>
            <a:r>
              <a:rPr lang="ja-JP" altLang="en-US" dirty="0" smtClean="0"/>
              <a:t> をたずね，自由</a:t>
            </a:r>
            <a:r>
              <a:rPr lang="ja-JP" altLang="en-US" dirty="0"/>
              <a:t>に答えてもらう。</a:t>
            </a:r>
            <a:endParaRPr lang="en-US" altLang="ja-JP" dirty="0"/>
          </a:p>
          <a:p>
            <a:r>
              <a:rPr lang="en-US" altLang="ja-JP" baseline="0" dirty="0" smtClean="0"/>
              <a:t>    </a:t>
            </a:r>
            <a:r>
              <a:rPr lang="ja-JP" altLang="en-US" dirty="0" smtClean="0"/>
              <a:t>（</a:t>
            </a:r>
            <a:r>
              <a:rPr lang="ja-JP" altLang="ja-JP" dirty="0"/>
              <a:t>プロ野球やサッカー選手が入団したり別のチームに移ったりする</a:t>
            </a:r>
            <a:r>
              <a:rPr lang="ja-JP" altLang="ja-JP" dirty="0" smtClean="0"/>
              <a:t>とき</a:t>
            </a:r>
            <a:r>
              <a:rPr lang="ja-JP" altLang="en-US" dirty="0" smtClean="0"/>
              <a:t>，「</a:t>
            </a:r>
            <a:r>
              <a:rPr lang="ja-JP" altLang="ja-JP" dirty="0" smtClean="0"/>
              <a:t>芸能人</a:t>
            </a:r>
            <a:endParaRPr lang="en-US" altLang="ja-JP" dirty="0" smtClean="0"/>
          </a:p>
          <a:p>
            <a:r>
              <a:rPr lang="en-US" altLang="ja-JP" dirty="0"/>
              <a:t> </a:t>
            </a:r>
            <a:r>
              <a:rPr lang="en-US" altLang="ja-JP" dirty="0" smtClean="0"/>
              <a:t>  </a:t>
            </a:r>
            <a:r>
              <a:rPr lang="ja-JP" altLang="ja-JP" dirty="0" smtClean="0"/>
              <a:t>が〇〇</a:t>
            </a:r>
            <a:r>
              <a:rPr lang="en-US" altLang="ja-JP" dirty="0" smtClean="0"/>
              <a:t> </a:t>
            </a:r>
            <a:r>
              <a:rPr lang="ja-JP" altLang="ja-JP" dirty="0" smtClean="0"/>
              <a:t>事務所</a:t>
            </a:r>
            <a:r>
              <a:rPr lang="ja-JP" altLang="ja-JP" dirty="0"/>
              <a:t>と</a:t>
            </a:r>
            <a:r>
              <a:rPr lang="ja-JP" altLang="en-US" dirty="0"/>
              <a:t>の</a:t>
            </a:r>
            <a:r>
              <a:rPr lang="ja-JP" altLang="ja-JP" dirty="0"/>
              <a:t>契約をやめ</a:t>
            </a:r>
            <a:r>
              <a:rPr lang="ja-JP" altLang="en-US" dirty="0"/>
              <a:t>て独立し</a:t>
            </a:r>
            <a:r>
              <a:rPr lang="ja-JP" altLang="ja-JP" dirty="0"/>
              <a:t>た</a:t>
            </a:r>
            <a:r>
              <a:rPr lang="ja-JP" altLang="en-US" dirty="0"/>
              <a:t>」などのニュースで聞いたことがある</a:t>
            </a:r>
            <a:r>
              <a:rPr lang="ja-JP" altLang="en-US" dirty="0" smtClean="0"/>
              <a:t>児</a:t>
            </a:r>
            <a:endParaRPr lang="en-US" altLang="ja-JP" dirty="0" smtClean="0"/>
          </a:p>
          <a:p>
            <a:r>
              <a:rPr lang="en-US" altLang="ja-JP" dirty="0"/>
              <a:t> </a:t>
            </a:r>
            <a:r>
              <a:rPr lang="en-US" altLang="ja-JP" dirty="0" smtClean="0"/>
              <a:t>  </a:t>
            </a:r>
            <a:r>
              <a:rPr lang="ja-JP" altLang="en-US" dirty="0" smtClean="0"/>
              <a:t>童</a:t>
            </a:r>
            <a:r>
              <a:rPr lang="ja-JP" altLang="en-US" dirty="0"/>
              <a:t>がいると</a:t>
            </a:r>
            <a:r>
              <a:rPr lang="ja-JP" altLang="en-US" dirty="0" smtClean="0"/>
              <a:t>思われる。）</a:t>
            </a:r>
            <a:endParaRPr lang="en-US" altLang="ja-JP" dirty="0" smtClean="0"/>
          </a:p>
          <a:p>
            <a:endParaRPr lang="en-US" altLang="ja-JP" dirty="0" smtClean="0"/>
          </a:p>
          <a:p>
            <a:r>
              <a:rPr lang="ja-JP" altLang="en-US" dirty="0" smtClean="0"/>
              <a:t>４　契約には，様々なものがあるが，その中の１つである売買契約について</a:t>
            </a:r>
            <a:r>
              <a:rPr lang="ja-JP" altLang="en-US" dirty="0" err="1" smtClean="0"/>
              <a:t>学習す</a:t>
            </a:r>
            <a:endParaRPr lang="en-US" altLang="ja-JP" dirty="0" smtClean="0"/>
          </a:p>
          <a:p>
            <a:r>
              <a:rPr lang="ja-JP" altLang="en-US" dirty="0" smtClean="0"/>
              <a:t>　</a:t>
            </a:r>
            <a:r>
              <a:rPr lang="ja-JP" altLang="en-US" dirty="0" err="1" smtClean="0"/>
              <a:t>る</a:t>
            </a:r>
            <a:r>
              <a:rPr lang="ja-JP" altLang="en-US" dirty="0" smtClean="0"/>
              <a:t>ことを伝える。</a:t>
            </a:r>
            <a:endParaRPr lang="en-US" altLang="ja-JP" dirty="0"/>
          </a:p>
          <a:p>
            <a:endParaRPr lang="en-US" altLang="ja-JP" dirty="0"/>
          </a:p>
        </p:txBody>
      </p:sp>
    </p:spTree>
    <p:extLst>
      <p:ext uri="{BB962C8B-B14F-4D97-AF65-F5344CB8AC3E}">
        <p14:creationId xmlns:p14="http://schemas.microsoft.com/office/powerpoint/2010/main" val="2831531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75721">
              <a:defRPr/>
            </a:pPr>
            <a:r>
              <a:rPr lang="ja-JP" altLang="en-US" u="none" dirty="0" smtClean="0">
                <a:latin typeface="+mn-ea"/>
              </a:rPr>
              <a:t>５</a:t>
            </a:r>
            <a:r>
              <a:rPr lang="ja-JP" altLang="en-US" u="none" dirty="0">
                <a:latin typeface="+mn-ea"/>
              </a:rPr>
              <a:t>　ワークシートの１を使う</a:t>
            </a:r>
            <a:r>
              <a:rPr lang="ja-JP" altLang="en-US" dirty="0" smtClean="0">
                <a:latin typeface="+mn-ea"/>
              </a:rPr>
              <a:t>。</a:t>
            </a:r>
            <a:endParaRPr lang="en-US" altLang="ja-JP" dirty="0" smtClean="0">
              <a:latin typeface="+mn-ea"/>
            </a:endParaRPr>
          </a:p>
          <a:p>
            <a:pPr defTabSz="875721">
              <a:defRPr/>
            </a:pPr>
            <a:r>
              <a:rPr lang="ja-JP" altLang="en-US" dirty="0" smtClean="0">
                <a:latin typeface="+mn-ea"/>
              </a:rPr>
              <a:t>　　 自分</a:t>
            </a:r>
            <a:r>
              <a:rPr lang="ja-JP" altLang="en-US" dirty="0">
                <a:latin typeface="+mn-ea"/>
              </a:rPr>
              <a:t>で契約したことがあると思う人に</a:t>
            </a:r>
            <a:r>
              <a:rPr lang="ja-JP" altLang="en-US" dirty="0" smtClean="0">
                <a:latin typeface="+mn-ea"/>
              </a:rPr>
              <a:t>は，挙手</a:t>
            </a:r>
            <a:r>
              <a:rPr lang="ja-JP" altLang="en-US" dirty="0">
                <a:latin typeface="+mn-ea"/>
              </a:rPr>
              <a:t>して</a:t>
            </a:r>
            <a:r>
              <a:rPr lang="ja-JP" altLang="en-US" dirty="0" smtClean="0">
                <a:latin typeface="+mn-ea"/>
              </a:rPr>
              <a:t>もらう</a:t>
            </a:r>
            <a:r>
              <a:rPr lang="ja-JP" altLang="en-US" dirty="0">
                <a:latin typeface="+mn-ea"/>
              </a:rPr>
              <a:t>。</a:t>
            </a:r>
            <a:r>
              <a:rPr lang="ja-JP" altLang="en-US" dirty="0" smtClean="0">
                <a:latin typeface="+mn-ea"/>
              </a:rPr>
              <a:t>次いで，自分</a:t>
            </a:r>
            <a:r>
              <a:rPr lang="ja-JP" altLang="en-US" dirty="0">
                <a:latin typeface="+mn-ea"/>
              </a:rPr>
              <a:t>で</a:t>
            </a:r>
            <a:r>
              <a:rPr lang="ja-JP" altLang="en-US" dirty="0" smtClean="0">
                <a:latin typeface="+mn-ea"/>
              </a:rPr>
              <a:t>買物</a:t>
            </a:r>
            <a:endParaRPr lang="en-US" altLang="ja-JP" dirty="0" smtClean="0">
              <a:latin typeface="+mn-ea"/>
            </a:endParaRPr>
          </a:p>
          <a:p>
            <a:pPr defTabSz="875721">
              <a:defRPr/>
            </a:pPr>
            <a:r>
              <a:rPr lang="en-US" altLang="ja-JP" dirty="0">
                <a:latin typeface="+mn-ea"/>
              </a:rPr>
              <a:t> </a:t>
            </a:r>
            <a:r>
              <a:rPr lang="en-US" altLang="ja-JP" dirty="0" smtClean="0">
                <a:latin typeface="+mn-ea"/>
              </a:rPr>
              <a:t> </a:t>
            </a:r>
            <a:r>
              <a:rPr lang="ja-JP" altLang="en-US" dirty="0" smtClean="0">
                <a:latin typeface="+mn-ea"/>
              </a:rPr>
              <a:t> した</a:t>
            </a:r>
            <a:r>
              <a:rPr lang="ja-JP" altLang="en-US" dirty="0">
                <a:latin typeface="+mn-ea"/>
              </a:rPr>
              <a:t>ことがある人</a:t>
            </a:r>
            <a:r>
              <a:rPr lang="ja-JP" altLang="en-US" dirty="0" smtClean="0">
                <a:latin typeface="+mn-ea"/>
              </a:rPr>
              <a:t>に，手</a:t>
            </a:r>
            <a:r>
              <a:rPr lang="ja-JP" altLang="en-US" dirty="0">
                <a:latin typeface="+mn-ea"/>
              </a:rPr>
              <a:t>を挙げてもらう。</a:t>
            </a:r>
            <a:endParaRPr lang="en-US" altLang="ja-JP" dirty="0">
              <a:latin typeface="+mn-ea"/>
            </a:endParaRPr>
          </a:p>
          <a:p>
            <a:pPr defTabSz="875721">
              <a:defRPr/>
            </a:pPr>
            <a:endParaRPr lang="en-US" altLang="ja-JP" dirty="0">
              <a:latin typeface="+mn-ea"/>
            </a:endParaRPr>
          </a:p>
          <a:p>
            <a:pPr defTabSz="875721">
              <a:defRPr/>
            </a:pPr>
            <a:r>
              <a:rPr lang="ja-JP" altLang="en-US" dirty="0" smtClean="0">
                <a:latin typeface="+mn-ea"/>
              </a:rPr>
              <a:t>６</a:t>
            </a:r>
            <a:r>
              <a:rPr lang="ja-JP" altLang="en-US" dirty="0">
                <a:latin typeface="+mn-ea"/>
              </a:rPr>
              <a:t>　私たちは「</a:t>
            </a:r>
            <a:r>
              <a:rPr lang="ja-JP" altLang="en-US" dirty="0" smtClean="0">
                <a:latin typeface="+mn-ea"/>
              </a:rPr>
              <a:t>買い物</a:t>
            </a:r>
            <a:r>
              <a:rPr lang="ja-JP" altLang="en-US" dirty="0">
                <a:latin typeface="+mn-ea"/>
              </a:rPr>
              <a:t>」のときに</a:t>
            </a:r>
            <a:r>
              <a:rPr lang="ja-JP" altLang="en-US" dirty="0" smtClean="0">
                <a:latin typeface="+mn-ea"/>
              </a:rPr>
              <a:t>は，「</a:t>
            </a:r>
            <a:r>
              <a:rPr lang="ja-JP" altLang="en-US" dirty="0">
                <a:latin typeface="+mn-ea"/>
              </a:rPr>
              <a:t>契約」をしていることを説明する。</a:t>
            </a:r>
            <a:endParaRPr lang="en-US" altLang="ja-JP" dirty="0">
              <a:latin typeface="+mn-ea"/>
            </a:endParaRPr>
          </a:p>
          <a:p>
            <a:pPr defTabSz="875721">
              <a:defRPr/>
            </a:pPr>
            <a:endParaRPr lang="en-US" altLang="ja-JP" dirty="0">
              <a:latin typeface="+mn-ea"/>
            </a:endParaRPr>
          </a:p>
          <a:p>
            <a:pPr defTabSz="875721">
              <a:defRPr/>
            </a:pPr>
            <a:r>
              <a:rPr lang="ja-JP" altLang="en-US" dirty="0" smtClean="0">
                <a:latin typeface="+mn-ea"/>
              </a:rPr>
              <a:t>７</a:t>
            </a:r>
            <a:r>
              <a:rPr lang="ja-JP" altLang="en-US" dirty="0">
                <a:latin typeface="+mn-ea"/>
              </a:rPr>
              <a:t>　</a:t>
            </a:r>
            <a:r>
              <a:rPr lang="ja-JP" altLang="en-US" dirty="0" smtClean="0">
                <a:latin typeface="+mn-ea"/>
              </a:rPr>
              <a:t>買い物</a:t>
            </a:r>
            <a:r>
              <a:rPr lang="ja-JP" altLang="en-US" dirty="0">
                <a:latin typeface="+mn-ea"/>
              </a:rPr>
              <a:t>のときの契約を「売買契約」ということ</a:t>
            </a:r>
            <a:r>
              <a:rPr lang="ja-JP" altLang="en-US" dirty="0" smtClean="0">
                <a:latin typeface="+mn-ea"/>
              </a:rPr>
              <a:t>を理解できるようにする。</a:t>
            </a:r>
            <a:endParaRPr kumimoji="1" lang="ja-JP" altLang="en-US" dirty="0" smtClean="0">
              <a:latin typeface="+mn-ea"/>
            </a:endParaRPr>
          </a:p>
          <a:p>
            <a:endParaRPr kumimoji="1" lang="ja-JP" altLang="en-US" dirty="0">
              <a:latin typeface="+mn-ea"/>
            </a:endParaRPr>
          </a:p>
        </p:txBody>
      </p:sp>
    </p:spTree>
    <p:extLst>
      <p:ext uri="{BB962C8B-B14F-4D97-AF65-F5344CB8AC3E}">
        <p14:creationId xmlns:p14="http://schemas.microsoft.com/office/powerpoint/2010/main" val="2259116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rPr>
              <a:t>８　</a:t>
            </a:r>
            <a:r>
              <a:rPr lang="ja-JP" altLang="en-US" u="none" dirty="0">
                <a:latin typeface="+mn-ea"/>
              </a:rPr>
              <a:t>ワークシートの２を使う</a:t>
            </a:r>
            <a:r>
              <a:rPr lang="ja-JP" altLang="en-US" u="none" dirty="0" smtClean="0">
                <a:latin typeface="+mn-ea"/>
              </a:rPr>
              <a:t>。</a:t>
            </a:r>
            <a:endParaRPr lang="en-US" altLang="ja-JP" u="none" dirty="0" smtClean="0">
              <a:latin typeface="+mn-ea"/>
            </a:endParaRPr>
          </a:p>
          <a:p>
            <a:r>
              <a:rPr kumimoji="1" lang="en-US" altLang="ja-JP" u="none" baseline="0" dirty="0" smtClean="0">
                <a:latin typeface="+mn-ea"/>
              </a:rPr>
              <a:t>  </a:t>
            </a:r>
            <a:r>
              <a:rPr kumimoji="1" lang="ja-JP" altLang="en-US" u="none" baseline="0" dirty="0" smtClean="0">
                <a:latin typeface="+mn-ea"/>
              </a:rPr>
              <a:t>　</a:t>
            </a:r>
            <a:r>
              <a:rPr kumimoji="1" lang="ja-JP" altLang="en-US" dirty="0" smtClean="0">
                <a:latin typeface="+mn-ea"/>
              </a:rPr>
              <a:t>契約は約束ととても似ていることで，相手と何かの取り決めをすることである</a:t>
            </a:r>
            <a:r>
              <a:rPr kumimoji="1" lang="ja-JP" altLang="en-US" dirty="0" err="1" smtClean="0">
                <a:latin typeface="+mn-ea"/>
              </a:rPr>
              <a:t>こ</a:t>
            </a:r>
            <a:endParaRPr kumimoji="1" lang="en-US" altLang="ja-JP" dirty="0" smtClean="0">
              <a:latin typeface="+mn-ea"/>
            </a:endParaRPr>
          </a:p>
          <a:p>
            <a:r>
              <a:rPr lang="ja-JP" altLang="en-US" dirty="0">
                <a:latin typeface="+mn-ea"/>
              </a:rPr>
              <a:t> </a:t>
            </a:r>
            <a:r>
              <a:rPr kumimoji="1" lang="ja-JP" altLang="en-US" dirty="0" smtClean="0">
                <a:latin typeface="+mn-ea"/>
              </a:rPr>
              <a:t>とを説明する。</a:t>
            </a:r>
            <a:endParaRPr kumimoji="1" lang="en-US" altLang="ja-JP" dirty="0" smtClean="0">
              <a:latin typeface="+mn-ea"/>
            </a:endParaRPr>
          </a:p>
          <a:p>
            <a:endParaRPr kumimoji="1" lang="en-US" altLang="ja-JP" dirty="0" smtClean="0">
              <a:latin typeface="+mn-ea"/>
            </a:endParaRPr>
          </a:p>
          <a:p>
            <a:pPr lvl="0"/>
            <a:r>
              <a:rPr kumimoji="1" lang="ja-JP" altLang="en-US" dirty="0" smtClean="0">
                <a:latin typeface="+mn-ea"/>
              </a:rPr>
              <a:t>９　契約と約束とで，違う点もある。</a:t>
            </a:r>
            <a:r>
              <a:rPr kumimoji="0" lang="ja-JP" altLang="en-US" dirty="0">
                <a:latin typeface="+mn-ea"/>
                <a:cs typeface="ＭＳ 明朝" panose="02020609040205080304" pitchFamily="17" charset="-128"/>
              </a:rPr>
              <a:t>１～３は契約と</a:t>
            </a:r>
            <a:r>
              <a:rPr kumimoji="0" lang="ja-JP" altLang="en-US" dirty="0" smtClean="0">
                <a:latin typeface="+mn-ea"/>
                <a:cs typeface="ＭＳ 明朝" panose="02020609040205080304" pitchFamily="17" charset="-128"/>
              </a:rPr>
              <a:t>約束，それぞれ</a:t>
            </a:r>
            <a:r>
              <a:rPr kumimoji="0" lang="ja-JP" altLang="en-US" dirty="0">
                <a:latin typeface="+mn-ea"/>
                <a:cs typeface="ＭＳ 明朝" panose="02020609040205080304" pitchFamily="17" charset="-128"/>
              </a:rPr>
              <a:t>のどちらに</a:t>
            </a:r>
            <a:r>
              <a:rPr kumimoji="0" lang="ja-JP" altLang="en-US" dirty="0" smtClean="0">
                <a:latin typeface="+mn-ea"/>
                <a:cs typeface="ＭＳ 明朝" panose="02020609040205080304" pitchFamily="17" charset="-128"/>
              </a:rPr>
              <a:t>あて</a:t>
            </a:r>
            <a:endParaRPr kumimoji="0" lang="en-US" altLang="ja-JP" dirty="0" smtClean="0">
              <a:latin typeface="+mn-ea"/>
              <a:cs typeface="ＭＳ 明朝" panose="02020609040205080304" pitchFamily="17" charset="-128"/>
            </a:endParaRPr>
          </a:p>
          <a:p>
            <a:pPr lvl="0"/>
            <a:r>
              <a:rPr kumimoji="0" lang="en-US" altLang="ja-JP" dirty="0">
                <a:latin typeface="+mn-ea"/>
                <a:cs typeface="ＭＳ 明朝" panose="02020609040205080304" pitchFamily="17" charset="-128"/>
              </a:rPr>
              <a:t> </a:t>
            </a:r>
            <a:r>
              <a:rPr kumimoji="0" lang="en-US" altLang="ja-JP" dirty="0" smtClean="0">
                <a:latin typeface="+mn-ea"/>
                <a:cs typeface="ＭＳ 明朝" panose="02020609040205080304" pitchFamily="17" charset="-128"/>
              </a:rPr>
              <a:t> </a:t>
            </a:r>
            <a:r>
              <a:rPr kumimoji="0" lang="ja-JP" altLang="en-US" dirty="0" smtClean="0">
                <a:latin typeface="+mn-ea"/>
                <a:cs typeface="ＭＳ 明朝" panose="02020609040205080304" pitchFamily="17" charset="-128"/>
              </a:rPr>
              <a:t>はまる</a:t>
            </a:r>
            <a:r>
              <a:rPr kumimoji="0" lang="ja-JP" altLang="en-US" dirty="0">
                <a:latin typeface="+mn-ea"/>
                <a:cs typeface="ＭＳ 明朝" panose="02020609040205080304" pitchFamily="17" charset="-128"/>
              </a:rPr>
              <a:t>かを</a:t>
            </a:r>
            <a:r>
              <a:rPr kumimoji="0" lang="ja-JP" altLang="en-US" dirty="0" smtClean="0">
                <a:latin typeface="+mn-ea"/>
                <a:cs typeface="ＭＳ 明朝" panose="02020609040205080304" pitchFamily="17" charset="-128"/>
              </a:rPr>
              <a:t>たずね，挙手できるようにする。</a:t>
            </a:r>
            <a:endParaRPr kumimoji="0" lang="en-US" altLang="ja-JP" dirty="0">
              <a:latin typeface="+mn-ea"/>
              <a:cs typeface="ＭＳ 明朝" panose="02020609040205080304" pitchFamily="17" charset="-128"/>
            </a:endParaRPr>
          </a:p>
          <a:p>
            <a:pPr lvl="0"/>
            <a:endParaRPr kumimoji="0" lang="en-US" altLang="ja-JP" dirty="0">
              <a:latin typeface="+mn-ea"/>
            </a:endParaRPr>
          </a:p>
          <a:p>
            <a:pPr lvl="0"/>
            <a:r>
              <a:rPr kumimoji="0" lang="en-US" altLang="ja-JP" dirty="0" smtClean="0">
                <a:latin typeface="+mn-ea"/>
              </a:rPr>
              <a:t>10</a:t>
            </a:r>
            <a:r>
              <a:rPr kumimoji="0" lang="ja-JP" altLang="en-US" dirty="0">
                <a:latin typeface="+mn-ea"/>
              </a:rPr>
              <a:t>　契約</a:t>
            </a:r>
            <a:r>
              <a:rPr kumimoji="0" lang="ja-JP" altLang="en-US" dirty="0" smtClean="0">
                <a:latin typeface="+mn-ea"/>
              </a:rPr>
              <a:t>は，「</a:t>
            </a:r>
            <a:r>
              <a:rPr kumimoji="0" lang="ja-JP" altLang="en-US" dirty="0">
                <a:latin typeface="+mn-ea"/>
              </a:rPr>
              <a:t>自分と相手</a:t>
            </a:r>
            <a:r>
              <a:rPr kumimoji="0" lang="ja-JP" altLang="en-US" dirty="0" smtClean="0">
                <a:latin typeface="+mn-ea"/>
              </a:rPr>
              <a:t>と，</a:t>
            </a:r>
            <a:r>
              <a:rPr lang="ja-JP" altLang="ja-JP" kern="100" dirty="0" smtClean="0">
                <a:latin typeface="+mn-ea"/>
              </a:rPr>
              <a:t>おたがい</a:t>
            </a:r>
            <a:r>
              <a:rPr lang="ja-JP" altLang="ja-JP" kern="100" dirty="0">
                <a:latin typeface="+mn-ea"/>
              </a:rPr>
              <a:t>が同意できた内容で決める</a:t>
            </a:r>
            <a:r>
              <a:rPr lang="ja-JP" altLang="en-US" kern="100" dirty="0">
                <a:latin typeface="+mn-ea"/>
              </a:rPr>
              <a:t>」「</a:t>
            </a:r>
            <a:r>
              <a:rPr lang="ja-JP" altLang="ja-JP" kern="100" dirty="0">
                <a:latin typeface="+mn-ea"/>
              </a:rPr>
              <a:t>決めたこと</a:t>
            </a:r>
            <a:r>
              <a:rPr lang="ja-JP" altLang="ja-JP" kern="100" dirty="0" smtClean="0">
                <a:latin typeface="+mn-ea"/>
              </a:rPr>
              <a:t>を</a:t>
            </a:r>
            <a:endParaRPr lang="en-US" altLang="ja-JP" kern="100" dirty="0" smtClean="0">
              <a:latin typeface="+mn-ea"/>
            </a:endParaRPr>
          </a:p>
          <a:p>
            <a:pPr lvl="0"/>
            <a:r>
              <a:rPr lang="en-US" altLang="ja-JP" kern="100" dirty="0">
                <a:latin typeface="+mn-ea"/>
              </a:rPr>
              <a:t> </a:t>
            </a:r>
            <a:r>
              <a:rPr lang="en-US" altLang="ja-JP" kern="100" dirty="0" smtClean="0">
                <a:latin typeface="+mn-ea"/>
              </a:rPr>
              <a:t> </a:t>
            </a:r>
            <a:r>
              <a:rPr lang="ja-JP" altLang="ja-JP" kern="100" dirty="0" smtClean="0">
                <a:latin typeface="+mn-ea"/>
              </a:rPr>
              <a:t>守る</a:t>
            </a:r>
            <a:r>
              <a:rPr lang="ja-JP" altLang="ja-JP" kern="100" dirty="0">
                <a:latin typeface="+mn-ea"/>
              </a:rPr>
              <a:t>責任がある</a:t>
            </a:r>
            <a:r>
              <a:rPr lang="ja-JP" altLang="en-US" kern="100" dirty="0">
                <a:latin typeface="+mn-ea"/>
              </a:rPr>
              <a:t>」という点は約束と一緒</a:t>
            </a:r>
            <a:r>
              <a:rPr lang="ja-JP" altLang="en-US" kern="100" dirty="0" smtClean="0">
                <a:latin typeface="+mn-ea"/>
              </a:rPr>
              <a:t>だが，</a:t>
            </a:r>
            <a:endParaRPr lang="en-US" altLang="ja-JP" kern="100" dirty="0" smtClean="0">
              <a:latin typeface="+mn-ea"/>
            </a:endParaRPr>
          </a:p>
          <a:p>
            <a:pPr lvl="0"/>
            <a:r>
              <a:rPr lang="ja-JP" altLang="en-US" kern="100" dirty="0" smtClean="0">
                <a:latin typeface="+mn-ea"/>
              </a:rPr>
              <a:t>　「</a:t>
            </a:r>
            <a:r>
              <a:rPr lang="ja-JP" altLang="ja-JP" u="sng" kern="100" dirty="0">
                <a:latin typeface="+mn-ea"/>
              </a:rPr>
              <a:t>法律で決められた</a:t>
            </a:r>
            <a:r>
              <a:rPr lang="ja-JP" altLang="ja-JP" kern="100" dirty="0">
                <a:latin typeface="+mn-ea"/>
              </a:rPr>
              <a:t>ルール</a:t>
            </a:r>
            <a:r>
              <a:rPr lang="ja-JP" altLang="ja-JP" kern="100" dirty="0" smtClean="0">
                <a:latin typeface="+mn-ea"/>
              </a:rPr>
              <a:t>にしたがう必要</a:t>
            </a:r>
            <a:r>
              <a:rPr lang="ja-JP" altLang="ja-JP" kern="100" dirty="0">
                <a:latin typeface="+mn-ea"/>
              </a:rPr>
              <a:t>がある</a:t>
            </a:r>
            <a:r>
              <a:rPr lang="ja-JP" altLang="en-US" kern="100" dirty="0">
                <a:latin typeface="+mn-ea"/>
              </a:rPr>
              <a:t>」点が</a:t>
            </a:r>
            <a:r>
              <a:rPr lang="ja-JP" altLang="en-US" kern="100" dirty="0" smtClean="0">
                <a:latin typeface="+mn-ea"/>
              </a:rPr>
              <a:t>加わることを説明する</a:t>
            </a:r>
            <a:r>
              <a:rPr lang="ja-JP" altLang="en-US" kern="100" dirty="0">
                <a:latin typeface="+mn-ea"/>
              </a:rPr>
              <a:t>。</a:t>
            </a:r>
            <a:endParaRPr kumimoji="1" lang="ja-JP" altLang="en-US" dirty="0">
              <a:latin typeface="+mn-ea"/>
            </a:endParaRPr>
          </a:p>
        </p:txBody>
      </p:sp>
    </p:spTree>
    <p:extLst>
      <p:ext uri="{BB962C8B-B14F-4D97-AF65-F5344CB8AC3E}">
        <p14:creationId xmlns:p14="http://schemas.microsoft.com/office/powerpoint/2010/main" val="2613109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11</a:t>
            </a:r>
            <a:r>
              <a:rPr kumimoji="1" lang="ja-JP" altLang="en-US" dirty="0" smtClean="0"/>
              <a:t>　</a:t>
            </a:r>
            <a:r>
              <a:rPr kumimoji="1" lang="ja-JP" altLang="en-US" sz="1200" u="none" kern="1200" dirty="0" smtClean="0">
                <a:solidFill>
                  <a:schemeClr val="tx1"/>
                </a:solidFill>
                <a:effectLst/>
                <a:latin typeface="+mn-lt"/>
                <a:ea typeface="+mn-ea"/>
                <a:cs typeface="+mn-cs"/>
              </a:rPr>
              <a:t>ワーク</a:t>
            </a:r>
            <a:r>
              <a:rPr kumimoji="1" lang="ja-JP" altLang="ja-JP" sz="1200" u="none" kern="1200" dirty="0" smtClean="0">
                <a:solidFill>
                  <a:schemeClr val="tx1"/>
                </a:solidFill>
                <a:effectLst/>
                <a:latin typeface="+mn-lt"/>
                <a:ea typeface="+mn-ea"/>
                <a:cs typeface="+mn-cs"/>
              </a:rPr>
              <a:t>シート</a:t>
            </a:r>
            <a:r>
              <a:rPr kumimoji="1" lang="ja-JP" altLang="en-US" sz="1200" u="none" kern="1200" dirty="0" smtClean="0">
                <a:solidFill>
                  <a:schemeClr val="tx1"/>
                </a:solidFill>
                <a:effectLst/>
                <a:latin typeface="+mn-lt"/>
                <a:ea typeface="+mn-ea"/>
                <a:cs typeface="+mn-cs"/>
              </a:rPr>
              <a:t>３</a:t>
            </a:r>
            <a:r>
              <a:rPr kumimoji="1" lang="ja-JP" altLang="ja-JP" sz="1200" u="none" kern="1200" dirty="0" smtClean="0">
                <a:solidFill>
                  <a:schemeClr val="tx1"/>
                </a:solidFill>
                <a:effectLst/>
                <a:latin typeface="+mn-lt"/>
                <a:ea typeface="+mn-ea"/>
                <a:cs typeface="+mn-cs"/>
              </a:rPr>
              <a:t>を使う</a:t>
            </a:r>
            <a:r>
              <a:rPr kumimoji="1" lang="ja-JP" altLang="en-US" sz="1200" u="none" kern="1200" dirty="0" smtClean="0">
                <a:solidFill>
                  <a:schemeClr val="tx1"/>
                </a:solidFill>
                <a:effectLst/>
                <a:latin typeface="+mn-lt"/>
                <a:ea typeface="+mn-ea"/>
                <a:cs typeface="+mn-cs"/>
              </a:rPr>
              <a:t>。</a:t>
            </a:r>
            <a:endParaRPr kumimoji="1" lang="en-US" altLang="ja-JP" sz="1200" u="none" kern="1200" dirty="0" smtClean="0">
              <a:solidFill>
                <a:schemeClr val="tx1"/>
              </a:solidFill>
              <a:effectLst/>
              <a:latin typeface="+mn-lt"/>
              <a:ea typeface="+mn-ea"/>
              <a:cs typeface="+mn-cs"/>
            </a:endParaRPr>
          </a:p>
          <a:p>
            <a:r>
              <a:rPr kumimoji="1" lang="en-US" altLang="ja-JP" sz="1200" u="none" kern="1200" dirty="0" smtClean="0">
                <a:solidFill>
                  <a:schemeClr val="tx1"/>
                </a:solidFill>
                <a:effectLst/>
                <a:latin typeface="+mn-lt"/>
                <a:ea typeface="+mn-ea"/>
                <a:cs typeface="+mn-cs"/>
              </a:rPr>
              <a:t>     </a:t>
            </a:r>
            <a:r>
              <a:rPr kumimoji="1" lang="ja-JP" altLang="en-US" dirty="0" smtClean="0"/>
              <a:t>売買契約は「いつ」成り立つと思うか，①</a:t>
            </a:r>
            <a:r>
              <a:rPr kumimoji="1" lang="en-US" altLang="ja-JP" dirty="0" smtClean="0"/>
              <a:t>~④</a:t>
            </a:r>
            <a:r>
              <a:rPr kumimoji="1" lang="ja-JP" altLang="en-US" dirty="0" smtClean="0"/>
              <a:t>のうち１つを選んで挙手してもらう。</a:t>
            </a:r>
            <a:endParaRPr kumimoji="1" lang="en-US" altLang="ja-JP" dirty="0" smtClean="0"/>
          </a:p>
          <a:p>
            <a:endParaRPr kumimoji="1" lang="en-US" altLang="ja-JP" dirty="0" smtClean="0"/>
          </a:p>
          <a:p>
            <a:r>
              <a:rPr kumimoji="1" lang="en-US" altLang="ja-JP" dirty="0" smtClean="0"/>
              <a:t>12</a:t>
            </a:r>
            <a:r>
              <a:rPr kumimoji="1" lang="ja-JP" altLang="en-US" dirty="0" smtClean="0"/>
              <a:t>　クリックして解答を表示する。②の時点が正解であること，この時点が契約の</a:t>
            </a:r>
            <a:endParaRPr kumimoji="1" lang="en-US" altLang="ja-JP" dirty="0" smtClean="0"/>
          </a:p>
          <a:p>
            <a:r>
              <a:rPr lang="ja-JP" altLang="en-US" dirty="0"/>
              <a:t>　</a:t>
            </a:r>
            <a:r>
              <a:rPr kumimoji="1" lang="ja-JP" altLang="en-US" dirty="0" smtClean="0"/>
              <a:t>成立となることを伝える。</a:t>
            </a:r>
            <a:endParaRPr kumimoji="1" lang="en-US" altLang="ja-JP" dirty="0" smtClean="0"/>
          </a:p>
          <a:p>
            <a:r>
              <a:rPr kumimoji="1" lang="ja-JP" altLang="en-US" baseline="0" dirty="0" smtClean="0"/>
              <a:t>   </a:t>
            </a:r>
            <a:r>
              <a:rPr kumimoji="1" lang="ja-JP" altLang="en-US" dirty="0" smtClean="0"/>
              <a:t>ワークシート３</a:t>
            </a:r>
            <a:r>
              <a:rPr kumimoji="1" lang="en-US" altLang="ja-JP" dirty="0" smtClean="0"/>
              <a:t>(</a:t>
            </a:r>
            <a:r>
              <a:rPr kumimoji="1" lang="ja-JP" altLang="en-US" dirty="0" smtClean="0"/>
              <a:t>１</a:t>
            </a:r>
            <a:r>
              <a:rPr kumimoji="1" lang="en-US" altLang="ja-JP" dirty="0" smtClean="0"/>
              <a:t>)</a:t>
            </a:r>
            <a:r>
              <a:rPr kumimoji="1" lang="ja-JP" altLang="en-US" dirty="0" smtClean="0"/>
              <a:t>に「②」と記入できるようにする。</a:t>
            </a:r>
          </a:p>
          <a:p>
            <a:endParaRPr kumimoji="1" lang="ja-JP" altLang="en-US" dirty="0"/>
          </a:p>
        </p:txBody>
      </p:sp>
    </p:spTree>
    <p:extLst>
      <p:ext uri="{BB962C8B-B14F-4D97-AF65-F5344CB8AC3E}">
        <p14:creationId xmlns:p14="http://schemas.microsoft.com/office/powerpoint/2010/main" val="2392713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u="none" kern="1200" dirty="0" smtClean="0">
                <a:solidFill>
                  <a:schemeClr val="tx1"/>
                </a:solidFill>
                <a:effectLst/>
                <a:latin typeface="+mn-lt"/>
                <a:ea typeface="+mn-ea"/>
                <a:cs typeface="+mn-cs"/>
              </a:rPr>
              <a:t>13</a:t>
            </a:r>
            <a:r>
              <a:rPr kumimoji="1" lang="ja-JP" altLang="en-US" sz="1200" u="none" kern="1200" dirty="0" smtClean="0">
                <a:solidFill>
                  <a:schemeClr val="tx1"/>
                </a:solidFill>
                <a:effectLst/>
                <a:latin typeface="+mn-lt"/>
                <a:ea typeface="+mn-ea"/>
                <a:cs typeface="+mn-cs"/>
              </a:rPr>
              <a:t>　買いたいものがすぐには手に入らない場合や，この場面になったとしたら何と</a:t>
            </a:r>
            <a:endParaRPr kumimoji="1" lang="en-US" altLang="ja-JP" sz="1200" u="none" kern="1200" dirty="0" smtClean="0">
              <a:solidFill>
                <a:schemeClr val="tx1"/>
              </a:solidFill>
              <a:effectLst/>
              <a:latin typeface="+mn-lt"/>
              <a:ea typeface="+mn-ea"/>
              <a:cs typeface="+mn-cs"/>
            </a:endParaRPr>
          </a:p>
          <a:p>
            <a:r>
              <a:rPr lang="ja-JP" altLang="en-US" dirty="0"/>
              <a:t>　</a:t>
            </a:r>
            <a:r>
              <a:rPr kumimoji="1" lang="ja-JP" altLang="en-US" sz="1200" u="none" kern="1200" dirty="0" smtClean="0">
                <a:solidFill>
                  <a:schemeClr val="tx1"/>
                </a:solidFill>
                <a:effectLst/>
                <a:latin typeface="+mn-lt"/>
                <a:ea typeface="+mn-ea"/>
                <a:cs typeface="+mn-cs"/>
              </a:rPr>
              <a:t>言うか，セリフを児童各自が考えることができるようにする。</a:t>
            </a:r>
            <a:endParaRPr kumimoji="1" lang="en-US" altLang="ja-JP" sz="1200" u="none" kern="1200" dirty="0" smtClean="0">
              <a:solidFill>
                <a:schemeClr val="tx1"/>
              </a:solidFill>
              <a:effectLst/>
              <a:latin typeface="+mn-lt"/>
              <a:ea typeface="+mn-ea"/>
              <a:cs typeface="+mn-cs"/>
            </a:endParaRPr>
          </a:p>
          <a:p>
            <a:endParaRPr kumimoji="1" lang="ja-JP" altLang="en-US" u="none" dirty="0"/>
          </a:p>
        </p:txBody>
      </p:sp>
    </p:spTree>
    <p:extLst>
      <p:ext uri="{BB962C8B-B14F-4D97-AF65-F5344CB8AC3E}">
        <p14:creationId xmlns:p14="http://schemas.microsoft.com/office/powerpoint/2010/main" val="2191115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smtClean="0">
                <a:solidFill>
                  <a:schemeClr val="tx1"/>
                </a:solidFill>
                <a:effectLst/>
                <a:latin typeface="+mn-lt"/>
                <a:ea typeface="+mn-ea"/>
                <a:cs typeface="+mn-cs"/>
              </a:rPr>
              <a:t>14</a:t>
            </a:r>
            <a:r>
              <a:rPr kumimoji="1" lang="ja-JP" altLang="en-US" sz="1200" u="none" kern="1200" dirty="0" smtClean="0">
                <a:solidFill>
                  <a:schemeClr val="tx1"/>
                </a:solidFill>
                <a:effectLst/>
                <a:latin typeface="+mn-lt"/>
                <a:ea typeface="+mn-ea"/>
                <a:cs typeface="+mn-cs"/>
              </a:rPr>
              <a:t>　どのような内容を空欄に記入したか，児童が発表できるようにする。どのよう</a:t>
            </a:r>
            <a:endParaRPr kumimoji="1" lang="en-US" altLang="ja-JP" sz="1200" u="non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a:t>　</a:t>
            </a:r>
            <a:r>
              <a:rPr kumimoji="1" lang="ja-JP" altLang="en-US" sz="1200" u="none" kern="1200" dirty="0" smtClean="0">
                <a:solidFill>
                  <a:schemeClr val="tx1"/>
                </a:solidFill>
                <a:effectLst/>
                <a:latin typeface="+mn-lt"/>
                <a:ea typeface="+mn-ea"/>
                <a:cs typeface="+mn-cs"/>
              </a:rPr>
              <a:t>な内容でもよい。</a:t>
            </a:r>
            <a:endParaRPr kumimoji="1" lang="en-US" altLang="ja-JP" sz="1200" u="non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effectLst/>
                <a:latin typeface="+mn-lt"/>
                <a:ea typeface="+mn-ea"/>
                <a:cs typeface="+mn-cs"/>
              </a:rPr>
              <a:t>　　　例：あと２０分かかるんですね。では，やめておきます。</a:t>
            </a:r>
            <a:endParaRPr kumimoji="1" lang="en-US" altLang="ja-JP" sz="1200" u="non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effectLst/>
                <a:latin typeface="+mn-lt"/>
                <a:ea typeface="+mn-ea"/>
                <a:cs typeface="+mn-cs"/>
              </a:rPr>
              <a:t>　　　　　　では，塩味をお願いします。</a:t>
            </a:r>
            <a:endParaRPr kumimoji="1" lang="en-US" altLang="ja-JP" sz="1200" u="non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effectLst/>
                <a:latin typeface="+mn-lt"/>
                <a:ea typeface="+mn-ea"/>
                <a:cs typeface="+mn-cs"/>
              </a:rPr>
              <a:t>　　　　　　しょうゆ味１袋お願いします。後で取りにきます。</a:t>
            </a:r>
            <a:endParaRPr kumimoji="1" lang="en-US" altLang="ja-JP" sz="1200" u="non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non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smtClean="0">
                <a:solidFill>
                  <a:schemeClr val="tx1"/>
                </a:solidFill>
                <a:effectLst/>
                <a:latin typeface="+mn-lt"/>
                <a:ea typeface="+mn-ea"/>
                <a:cs typeface="+mn-cs"/>
              </a:rPr>
              <a:t>15</a:t>
            </a:r>
            <a:r>
              <a:rPr kumimoji="1" lang="ja-JP" altLang="en-US" sz="1200" u="none" kern="1200" dirty="0" smtClean="0">
                <a:solidFill>
                  <a:schemeClr val="tx1"/>
                </a:solidFill>
                <a:effectLst/>
                <a:latin typeface="+mn-lt"/>
                <a:ea typeface="+mn-ea"/>
                <a:cs typeface="+mn-cs"/>
              </a:rPr>
              <a:t>　売買契約が成立する前までは，やめたり，変更したりすることが自由に「でき</a:t>
            </a:r>
            <a:endParaRPr kumimoji="1" lang="en-US" altLang="ja-JP" sz="1200" u="non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a:t>　</a:t>
            </a:r>
            <a:r>
              <a:rPr kumimoji="1" lang="ja-JP" altLang="en-US" sz="1200" u="none" kern="1200" dirty="0" smtClean="0">
                <a:solidFill>
                  <a:schemeClr val="tx1"/>
                </a:solidFill>
                <a:effectLst/>
                <a:latin typeface="+mn-lt"/>
                <a:ea typeface="+mn-ea"/>
                <a:cs typeface="+mn-cs"/>
              </a:rPr>
              <a:t>る」ことを伝え，ワークシート３</a:t>
            </a:r>
            <a:r>
              <a:rPr kumimoji="1" lang="en-US" altLang="ja-JP" sz="1200" u="none" kern="1200" dirty="0" smtClean="0">
                <a:solidFill>
                  <a:schemeClr val="tx1"/>
                </a:solidFill>
                <a:effectLst/>
                <a:latin typeface="+mn-lt"/>
                <a:ea typeface="+mn-ea"/>
                <a:cs typeface="+mn-cs"/>
              </a:rPr>
              <a:t>(</a:t>
            </a:r>
            <a:r>
              <a:rPr kumimoji="1" lang="ja-JP" altLang="en-US" sz="1200" u="none" kern="1200" dirty="0" smtClean="0">
                <a:solidFill>
                  <a:schemeClr val="tx1"/>
                </a:solidFill>
                <a:effectLst/>
                <a:latin typeface="+mn-lt"/>
                <a:ea typeface="+mn-ea"/>
                <a:cs typeface="+mn-cs"/>
              </a:rPr>
              <a:t>２</a:t>
            </a:r>
            <a:r>
              <a:rPr kumimoji="1" lang="en-US" altLang="ja-JP" sz="1200" u="none" kern="1200" dirty="0" smtClean="0">
                <a:solidFill>
                  <a:schemeClr val="tx1"/>
                </a:solidFill>
                <a:effectLst/>
                <a:latin typeface="+mn-lt"/>
                <a:ea typeface="+mn-ea"/>
                <a:cs typeface="+mn-cs"/>
              </a:rPr>
              <a:t>)</a:t>
            </a:r>
            <a:r>
              <a:rPr kumimoji="1" lang="ja-JP" altLang="en-US" sz="1200" u="none" kern="1200" dirty="0" smtClean="0">
                <a:solidFill>
                  <a:schemeClr val="tx1"/>
                </a:solidFill>
                <a:effectLst/>
                <a:latin typeface="+mn-lt"/>
                <a:ea typeface="+mn-ea"/>
                <a:cs typeface="+mn-cs"/>
              </a:rPr>
              <a:t>に記入できるようにする。</a:t>
            </a:r>
            <a:r>
              <a:rPr kumimoji="1" lang="en-US" altLang="ja-JP" sz="1200" u="none" kern="1200" dirty="0" smtClean="0">
                <a:solidFill>
                  <a:schemeClr val="tx1"/>
                </a:solidFill>
                <a:effectLst/>
                <a:latin typeface="+mn-lt"/>
                <a:ea typeface="+mn-ea"/>
                <a:cs typeface="+mn-cs"/>
              </a:rPr>
              <a:t/>
            </a:r>
            <a:br>
              <a:rPr kumimoji="1" lang="en-US" altLang="ja-JP" sz="1200" u="none" kern="1200" dirty="0" smtClean="0">
                <a:solidFill>
                  <a:schemeClr val="tx1"/>
                </a:solidFill>
                <a:effectLst/>
                <a:latin typeface="+mn-lt"/>
                <a:ea typeface="+mn-ea"/>
                <a:cs typeface="+mn-cs"/>
              </a:rPr>
            </a:br>
            <a:r>
              <a:rPr kumimoji="1" lang="ja-JP" altLang="en-US" sz="1200" u="none" kern="1200" dirty="0" smtClean="0">
                <a:solidFill>
                  <a:schemeClr val="tx1"/>
                </a:solidFill>
                <a:effectLst/>
                <a:latin typeface="+mn-lt"/>
                <a:ea typeface="+mn-ea"/>
                <a:cs typeface="+mn-cs"/>
              </a:rPr>
              <a:t>　申し込みの時点では，買う人が申し込み，店の人が受付けた内容で，自由に決</a:t>
            </a:r>
            <a:endParaRPr kumimoji="1" lang="en-US" altLang="ja-JP" sz="1200" u="non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a:t>　</a:t>
            </a:r>
            <a:r>
              <a:rPr kumimoji="1" lang="ja-JP" altLang="en-US" sz="1200" u="none" kern="1200" dirty="0" err="1" smtClean="0">
                <a:solidFill>
                  <a:schemeClr val="tx1"/>
                </a:solidFill>
                <a:effectLst/>
                <a:latin typeface="+mn-lt"/>
                <a:ea typeface="+mn-ea"/>
                <a:cs typeface="+mn-cs"/>
              </a:rPr>
              <a:t>められる</a:t>
            </a:r>
            <a:r>
              <a:rPr kumimoji="1" lang="ja-JP" altLang="en-US" sz="1200" u="none" kern="1200" dirty="0" smtClean="0">
                <a:solidFill>
                  <a:schemeClr val="tx1"/>
                </a:solidFill>
                <a:effectLst/>
                <a:latin typeface="+mn-lt"/>
                <a:ea typeface="+mn-ea"/>
                <a:cs typeface="+mn-cs"/>
              </a:rPr>
              <a:t>ことを強調する。</a:t>
            </a:r>
            <a:endParaRPr kumimoji="1" lang="en-US" altLang="ja-JP" sz="1200" u="none" kern="1200" dirty="0" smtClean="0">
              <a:solidFill>
                <a:schemeClr val="tx1"/>
              </a:solidFill>
              <a:effectLst/>
              <a:latin typeface="+mn-lt"/>
              <a:ea typeface="+mn-ea"/>
              <a:cs typeface="+mn-cs"/>
            </a:endParaRPr>
          </a:p>
          <a:p>
            <a:endParaRPr kumimoji="1" lang="ja-JP" altLang="en-US" dirty="0"/>
          </a:p>
        </p:txBody>
      </p:sp>
    </p:spTree>
    <p:extLst>
      <p:ext uri="{BB962C8B-B14F-4D97-AF65-F5344CB8AC3E}">
        <p14:creationId xmlns:p14="http://schemas.microsoft.com/office/powerpoint/2010/main" val="37586911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16</a:t>
            </a:r>
            <a:r>
              <a:rPr kumimoji="1" lang="ja-JP" altLang="en-US" dirty="0" smtClean="0"/>
              <a:t>　ワークシート４</a:t>
            </a:r>
            <a:r>
              <a:rPr kumimoji="1" lang="en-US" altLang="ja-JP" dirty="0" smtClean="0"/>
              <a:t>(</a:t>
            </a:r>
            <a:r>
              <a:rPr kumimoji="1" lang="ja-JP" altLang="en-US" dirty="0" smtClean="0"/>
              <a:t>１</a:t>
            </a:r>
            <a:r>
              <a:rPr kumimoji="1" lang="en-US" altLang="ja-JP" dirty="0" smtClean="0"/>
              <a:t>)</a:t>
            </a:r>
            <a:r>
              <a:rPr kumimoji="1" lang="ja-JP" altLang="en-US" dirty="0" smtClean="0"/>
              <a:t>を使う。</a:t>
            </a:r>
            <a:endParaRPr kumimoji="1" lang="en-US" altLang="ja-JP" dirty="0" smtClean="0"/>
          </a:p>
          <a:p>
            <a:r>
              <a:rPr kumimoji="1" lang="ja-JP" altLang="en-US" dirty="0" smtClean="0"/>
              <a:t>　空欄に当てはまる内容を考えることができるようにする。</a:t>
            </a:r>
            <a:endParaRPr kumimoji="1" lang="en-US" altLang="ja-JP" dirty="0" smtClean="0"/>
          </a:p>
          <a:p>
            <a:endParaRPr kumimoji="1" lang="en-US" altLang="ja-JP" dirty="0" smtClean="0"/>
          </a:p>
          <a:p>
            <a:r>
              <a:rPr kumimoji="1" lang="en-US" altLang="ja-JP" dirty="0" smtClean="0"/>
              <a:t>17</a:t>
            </a:r>
            <a:r>
              <a:rPr kumimoji="1" lang="ja-JP" altLang="en-US" dirty="0" smtClean="0"/>
              <a:t>　以下の</a:t>
            </a:r>
            <a:r>
              <a:rPr kumimoji="1" lang="en-US" altLang="ja-JP" dirty="0" smtClean="0"/>
              <a:t>2</a:t>
            </a:r>
            <a:r>
              <a:rPr kumimoji="1" lang="ja-JP" altLang="en-US" dirty="0" smtClean="0"/>
              <a:t>点をしっかりと覚えることができるようにする。</a:t>
            </a:r>
            <a:endParaRPr kumimoji="1" lang="en-US" altLang="ja-JP" dirty="0" smtClean="0"/>
          </a:p>
          <a:p>
            <a:r>
              <a:rPr kumimoji="1" lang="ja-JP" altLang="en-US" dirty="0" smtClean="0"/>
              <a:t>　　　・消費者は「代金をはらう」義務があること。</a:t>
            </a:r>
            <a:endParaRPr kumimoji="1" lang="en-US" altLang="ja-JP" dirty="0" smtClean="0"/>
          </a:p>
          <a:p>
            <a:r>
              <a:rPr kumimoji="1" lang="ja-JP" altLang="en-US" dirty="0" smtClean="0"/>
              <a:t>　　　・店の人は「商品をわたす」義務があること。しかも，説明どおりで，問題がない</a:t>
            </a:r>
            <a:endParaRPr kumimoji="1" lang="en-US" altLang="ja-JP" dirty="0" smtClean="0"/>
          </a:p>
          <a:p>
            <a:r>
              <a:rPr lang="ja-JP" altLang="en-US" dirty="0"/>
              <a:t>　</a:t>
            </a:r>
            <a:r>
              <a:rPr lang="ja-JP" altLang="en-US" dirty="0" smtClean="0"/>
              <a:t>　</a:t>
            </a:r>
            <a:r>
              <a:rPr kumimoji="1" lang="ja-JP" altLang="en-US" dirty="0" smtClean="0"/>
              <a:t>物をわたす必要がある。</a:t>
            </a:r>
            <a:endParaRPr kumimoji="1" lang="en-US" altLang="ja-JP" dirty="0" smtClean="0"/>
          </a:p>
          <a:p>
            <a:endParaRPr kumimoji="1" lang="en-US" altLang="ja-JP" dirty="0" smtClean="0"/>
          </a:p>
          <a:p>
            <a:r>
              <a:rPr kumimoji="1" lang="en-US" altLang="ja-JP" dirty="0" smtClean="0"/>
              <a:t>※</a:t>
            </a:r>
            <a:r>
              <a:rPr kumimoji="1" lang="ja-JP" altLang="en-US" dirty="0" smtClean="0"/>
              <a:t>　契約が成立するまでは自由だが，成立した後は義務が生じる。このため，契</a:t>
            </a:r>
            <a:endParaRPr kumimoji="1" lang="en-US" altLang="ja-JP" dirty="0" smtClean="0"/>
          </a:p>
          <a:p>
            <a:r>
              <a:rPr lang="ja-JP" altLang="en-US" dirty="0"/>
              <a:t>　</a:t>
            </a:r>
            <a:r>
              <a:rPr kumimoji="1" lang="ja-JP" altLang="en-US" dirty="0" smtClean="0"/>
              <a:t>約前によく考えて決めることが大切であることを理解できるようにする。</a:t>
            </a:r>
            <a:endParaRPr kumimoji="1" lang="en-US" altLang="ja-JP" dirty="0" smtClean="0"/>
          </a:p>
          <a:p>
            <a:endParaRPr kumimoji="1" lang="en-US" altLang="ja-JP" dirty="0" smtClean="0"/>
          </a:p>
          <a:p>
            <a:endParaRPr kumimoji="1" lang="ja-JP" altLang="en-US" dirty="0"/>
          </a:p>
        </p:txBody>
      </p:sp>
    </p:spTree>
    <p:extLst>
      <p:ext uri="{BB962C8B-B14F-4D97-AF65-F5344CB8AC3E}">
        <p14:creationId xmlns:p14="http://schemas.microsoft.com/office/powerpoint/2010/main" val="30023790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latin typeface="+mn-ea"/>
              </a:rPr>
              <a:t>18</a:t>
            </a:r>
            <a:r>
              <a:rPr kumimoji="1" lang="ja-JP" altLang="en-US" dirty="0" smtClean="0">
                <a:latin typeface="+mn-ea"/>
              </a:rPr>
              <a:t>　ワークシート４</a:t>
            </a:r>
            <a:r>
              <a:rPr kumimoji="1" lang="en-US" altLang="ja-JP" dirty="0" smtClean="0">
                <a:latin typeface="+mn-ea"/>
              </a:rPr>
              <a:t>(</a:t>
            </a:r>
            <a:r>
              <a:rPr kumimoji="1" lang="ja-JP" altLang="en-US" dirty="0" smtClean="0">
                <a:latin typeface="+mn-ea"/>
              </a:rPr>
              <a:t>２</a:t>
            </a:r>
            <a:r>
              <a:rPr kumimoji="1" lang="en-US" altLang="ja-JP" dirty="0" smtClean="0">
                <a:latin typeface="+mn-ea"/>
              </a:rPr>
              <a:t>)</a:t>
            </a:r>
            <a:r>
              <a:rPr kumimoji="1" lang="ja-JP" altLang="en-US" dirty="0" smtClean="0">
                <a:latin typeface="+mn-ea"/>
              </a:rPr>
              <a:t>を使う。</a:t>
            </a:r>
            <a:endParaRPr kumimoji="1" lang="en-US" altLang="ja-JP" dirty="0" smtClean="0">
              <a:latin typeface="+mn-ea"/>
            </a:endParaRPr>
          </a:p>
          <a:p>
            <a:r>
              <a:rPr kumimoji="1" lang="ja-JP" altLang="en-US" dirty="0" smtClean="0">
                <a:latin typeface="+mn-ea"/>
              </a:rPr>
              <a:t>　　 店の人になったつもりで，空欄にあてはまるセリフを児童に考えてもらう。</a:t>
            </a:r>
            <a:endParaRPr kumimoji="1" lang="en-US" altLang="ja-JP" dirty="0" smtClean="0">
              <a:latin typeface="+mn-ea"/>
            </a:endParaRPr>
          </a:p>
          <a:p>
            <a:r>
              <a:rPr kumimoji="1" lang="ja-JP" altLang="en-US" dirty="0" smtClean="0">
                <a:latin typeface="+mn-ea"/>
              </a:rPr>
              <a:t>　ロールプレイイング形式でするとよい。班から</a:t>
            </a:r>
            <a:r>
              <a:rPr kumimoji="1" lang="en-US" altLang="ja-JP" dirty="0" smtClean="0">
                <a:latin typeface="+mn-ea"/>
              </a:rPr>
              <a:t>1</a:t>
            </a:r>
            <a:r>
              <a:rPr kumimoji="1" lang="ja-JP" altLang="en-US" dirty="0" smtClean="0">
                <a:latin typeface="+mn-ea"/>
              </a:rPr>
              <a:t>人代表者を選び，班で話し合って決めたセリフを演じても</a:t>
            </a:r>
            <a:endParaRPr kumimoji="1" lang="en-US" altLang="ja-JP" dirty="0" smtClean="0">
              <a:latin typeface="+mn-ea"/>
            </a:endParaRPr>
          </a:p>
          <a:p>
            <a:r>
              <a:rPr lang="en-US" altLang="ja-JP" dirty="0" smtClean="0">
                <a:latin typeface="+mn-ea"/>
              </a:rPr>
              <a:t>  </a:t>
            </a:r>
            <a:r>
              <a:rPr kumimoji="1" lang="ja-JP" altLang="en-US" dirty="0" err="1" smtClean="0">
                <a:latin typeface="+mn-ea"/>
              </a:rPr>
              <a:t>らう</a:t>
            </a:r>
            <a:r>
              <a:rPr kumimoji="1" lang="ja-JP" altLang="en-US" dirty="0" smtClean="0">
                <a:latin typeface="+mn-ea"/>
              </a:rPr>
              <a:t>などの方法が考えられる。全部で３つのケースを複数の班に割り振る。</a:t>
            </a:r>
            <a:endParaRPr kumimoji="1" lang="en-US" altLang="ja-JP" dirty="0" smtClean="0">
              <a:latin typeface="+mn-ea"/>
            </a:endParaRPr>
          </a:p>
          <a:p>
            <a:endParaRPr kumimoji="1" lang="en-US" altLang="ja-JP" dirty="0" smtClean="0">
              <a:latin typeface="+mn-ea"/>
            </a:endParaRPr>
          </a:p>
          <a:p>
            <a:r>
              <a:rPr kumimoji="1" lang="en-US" altLang="ja-JP" dirty="0" smtClean="0">
                <a:latin typeface="+mn-ea"/>
              </a:rPr>
              <a:t>19</a:t>
            </a:r>
            <a:r>
              <a:rPr kumimoji="1" lang="ja-JP" altLang="en-US" dirty="0" smtClean="0">
                <a:latin typeface="+mn-ea"/>
              </a:rPr>
              <a:t>　</a:t>
            </a:r>
            <a:r>
              <a:rPr lang="ja-JP" altLang="en-US" dirty="0" smtClean="0">
                <a:latin typeface="+mn-ea"/>
              </a:rPr>
              <a:t>児童</a:t>
            </a:r>
            <a:r>
              <a:rPr kumimoji="1" lang="ja-JP" altLang="en-US" dirty="0" smtClean="0">
                <a:latin typeface="+mn-ea"/>
              </a:rPr>
              <a:t>が考え，発表した後に</a:t>
            </a:r>
            <a:r>
              <a:rPr lang="ja-JP" altLang="en-US" dirty="0" smtClean="0">
                <a:latin typeface="+mn-ea"/>
              </a:rPr>
              <a:t>クリックして解答を表示する。</a:t>
            </a:r>
            <a:r>
              <a:rPr kumimoji="1" lang="ja-JP" altLang="en-US" dirty="0" smtClean="0">
                <a:latin typeface="+mn-ea"/>
              </a:rPr>
              <a:t>「買うときに見た説明</a:t>
            </a:r>
            <a:endParaRPr kumimoji="1" lang="en-US" altLang="ja-JP" dirty="0" smtClean="0">
              <a:latin typeface="+mn-ea"/>
            </a:endParaRPr>
          </a:p>
          <a:p>
            <a:r>
              <a:rPr kumimoji="1" lang="ja-JP" altLang="en-US" dirty="0" smtClean="0">
                <a:latin typeface="+mn-ea"/>
              </a:rPr>
              <a:t>　と，実際の内容が違う場合は，店の人は返品・交換を受付けなければならない」</a:t>
            </a:r>
            <a:endParaRPr kumimoji="1" lang="en-US" altLang="ja-JP" dirty="0" smtClean="0">
              <a:latin typeface="+mn-ea"/>
            </a:endParaRPr>
          </a:p>
          <a:p>
            <a:r>
              <a:rPr kumimoji="1" lang="ja-JP" altLang="en-US" dirty="0" smtClean="0">
                <a:latin typeface="+mn-ea"/>
              </a:rPr>
              <a:t>　ことを説明する。</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r>
              <a:rPr kumimoji="1" lang="ja-JP" altLang="en-US" dirty="0" smtClean="0"/>
              <a:t>　　　</a:t>
            </a:r>
            <a:endParaRPr kumimoji="1" lang="ja-JP" altLang="en-US" dirty="0"/>
          </a:p>
        </p:txBody>
      </p:sp>
    </p:spTree>
    <p:extLst>
      <p:ext uri="{BB962C8B-B14F-4D97-AF65-F5344CB8AC3E}">
        <p14:creationId xmlns:p14="http://schemas.microsoft.com/office/powerpoint/2010/main" val="71094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6600" spc="-80" baseline="0">
                <a:solidFill>
                  <a:schemeClr val="tx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2B56ED69-A559-4B59-824E-923524071262}" type="datetime1">
              <a:rPr kumimoji="1" lang="ja-JP" altLang="en-US" smtClean="0"/>
              <a:t>2020/1/26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Rectangle 8"/>
          <p:cNvSpPr/>
          <p:nvPr/>
        </p:nvSpPr>
        <p:spPr>
          <a:xfrm>
            <a:off x="9001124" y="4846320"/>
            <a:ext cx="142876" cy="201168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rot="10800000" flipV="1">
            <a:off x="7756841" y="6477001"/>
            <a:ext cx="1315721" cy="365125"/>
          </a:xfrm>
        </p:spPr>
        <p:txBody>
          <a:bodyPr/>
          <a:lstStyle>
            <a:lvl1pPr algn="r">
              <a:defRPr>
                <a:solidFill>
                  <a:schemeClr val="tx1"/>
                </a:solidFill>
              </a:defRPr>
            </a:lvl1pPr>
          </a:lstStyle>
          <a:p>
            <a:fld id="{F9191A99-5B1F-4B24-B927-AAEB16ABA881}" type="slidenum">
              <a:rPr lang="ja-JP" altLang="en-US" smtClean="0"/>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692C2EA7-F4FF-4208-A505-5CE0C4A5DB68}" type="datetime1">
              <a:rPr kumimoji="1" lang="ja-JP" altLang="en-US" smtClean="0"/>
              <a:t>2020/1/26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191A99-5B1F-4B24-B927-AAEB16ABA881}"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255260" cy="1004495"/>
          </a:xfrm>
        </p:spPr>
        <p:txBody>
          <a:bodyPr>
            <a:normAutofit/>
          </a:bodyPr>
          <a:lstStyle>
            <a:lvl1pPr>
              <a:defRPr sz="4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457200" y="1232756"/>
            <a:ext cx="8255260" cy="5184576"/>
          </a:xfrm>
        </p:spPr>
        <p:txBody>
          <a:bodyPr>
            <a:normAutofit/>
          </a:bodyPr>
          <a:lstStyle>
            <a:lvl1pPr>
              <a:defRPr sz="2400"/>
            </a:lvl1pPr>
            <a:lvl2pPr>
              <a:defRPr sz="2400"/>
            </a:lvl2pPr>
            <a:lvl3pPr>
              <a:defRPr sz="2000"/>
            </a:lvl3pPr>
            <a:lvl4pPr>
              <a:defRPr sz="2000"/>
            </a:lvl4pPr>
            <a:lvl5pPr>
              <a:defRPr sz="20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136396" y="6421943"/>
            <a:ext cx="739657" cy="365125"/>
          </a:xfrm>
        </p:spPr>
        <p:txBody>
          <a:bodyPr/>
          <a:lstStyle>
            <a:lvl1pPr algn="r">
              <a:defRPr/>
            </a:lvl1pPr>
          </a:lstStyle>
          <a:p>
            <a:fld id="{F9191A99-5B1F-4B24-B927-AAEB16ABA881}" type="slidenum">
              <a:rPr lang="ja-JP" altLang="en-US" smtClean="0"/>
              <a:pPr/>
              <a:t>‹#›</a:t>
            </a:fld>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6600" b="0" cap="all" spc="-80" baseline="0">
                <a:solidFill>
                  <a:schemeClr val="tx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7" name="Date Placeholder 6"/>
          <p:cNvSpPr>
            <a:spLocks noGrp="1"/>
          </p:cNvSpPr>
          <p:nvPr>
            <p:ph type="dt" sz="half" idx="10"/>
          </p:nvPr>
        </p:nvSpPr>
        <p:spPr>
          <a:xfrm>
            <a:off x="457200" y="6172201"/>
            <a:ext cx="3429000" cy="304800"/>
          </a:xfrm>
          <a:prstGeom prst="rect">
            <a:avLst/>
          </a:prstGeom>
        </p:spPr>
        <p:txBody>
          <a:bodyPr/>
          <a:lstStyle/>
          <a:p>
            <a:fld id="{0B157822-A2B2-4F02-BD7B-BE8C2CF01FC8}" type="datetime1">
              <a:rPr kumimoji="1" lang="ja-JP" altLang="en-US" smtClean="0"/>
              <a:t>2020/1/26</a:t>
            </a:fld>
            <a:endParaRPr kumimoji="1" lang="ja-JP" altLang="en-US"/>
          </a:p>
        </p:txBody>
      </p:sp>
      <p:sp>
        <p:nvSpPr>
          <p:cNvPr id="8" name="Slide Number Placeholder 7"/>
          <p:cNvSpPr>
            <a:spLocks noGrp="1"/>
          </p:cNvSpPr>
          <p:nvPr>
            <p:ph type="sldNum" sz="quarter" idx="11"/>
          </p:nvPr>
        </p:nvSpPr>
        <p:spPr/>
        <p:txBody>
          <a:bodyPr/>
          <a:lstStyle/>
          <a:p>
            <a:fld id="{F9191A99-5B1F-4B24-B927-AAEB16ABA881}" type="slidenum">
              <a:rPr kumimoji="1" lang="ja-JP" altLang="en-US" smtClean="0"/>
              <a:t>‹#›</a:t>
            </a:fld>
            <a:endParaRPr kumimoji="1" lang="ja-JP" altLang="en-US"/>
          </a:p>
        </p:txBody>
      </p:sp>
      <p:sp>
        <p:nvSpPr>
          <p:cNvPr id="9" name="Footer Placeholder 8"/>
          <p:cNvSpPr>
            <a:spLocks noGrp="1"/>
          </p:cNvSpPr>
          <p:nvPr>
            <p:ph type="ftr" sz="quarter" idx="12"/>
          </p:nvPr>
        </p:nvSpPr>
        <p:spPr/>
        <p:txBody>
          <a:bodyPr/>
          <a:lstStyle/>
          <a:p>
            <a:endParaRPr kumimoji="1"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467362" y="1304764"/>
            <a:ext cx="4032629" cy="50765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80012" y="1304763"/>
            <a:ext cx="4032629" cy="50765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191A99-5B1F-4B24-B927-AAEB16ABA881}"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43954" y="1302242"/>
            <a:ext cx="4010841"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43954" y="1988840"/>
            <a:ext cx="4010841" cy="43564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4008" y="1302242"/>
            <a:ext cx="4010841"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ja-JP" altLang="en-US" smtClean="0"/>
              <a:t>マスター テキストの書式設定</a:t>
            </a:r>
          </a:p>
        </p:txBody>
      </p:sp>
      <p:sp>
        <p:nvSpPr>
          <p:cNvPr id="6" name="Content Placeholder 5"/>
          <p:cNvSpPr>
            <a:spLocks noGrp="1"/>
          </p:cNvSpPr>
          <p:nvPr>
            <p:ph sz="quarter" idx="4"/>
          </p:nvPr>
        </p:nvSpPr>
        <p:spPr>
          <a:xfrm>
            <a:off x="4644008" y="1988840"/>
            <a:ext cx="4010841" cy="43564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9191A99-5B1F-4B24-B927-AAEB16ABA881}"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9191A99-5B1F-4B24-B927-AAEB16ABA881}"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9191A99-5B1F-4B24-B927-AAEB16ABA881}"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268760"/>
            <a:ext cx="5111750" cy="481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268760"/>
            <a:ext cx="3008313" cy="481200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191A99-5B1F-4B24-B927-AAEB16ABA881}"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798A4D19-0932-438E-A1C2-D6D56DA801F7}" type="datetime1">
              <a:rPr kumimoji="1" lang="ja-JP" altLang="en-US" smtClean="0"/>
              <a:t>2020/1/26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191A99-5B1F-4B24-B927-AAEB16ABA881}"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8255260" cy="972026"/>
          </a:xfrm>
          <a:prstGeom prst="rect">
            <a:avLst/>
          </a:prstGeom>
        </p:spPr>
        <p:txBody>
          <a:bodyPr vert="horz" lIns="91440" tIns="45720" rIns="91440" bIns="45720" rtlCol="0" anchor="ctr">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457200" y="1232756"/>
            <a:ext cx="8255260" cy="5184576"/>
          </a:xfrm>
          <a:prstGeom prst="rect">
            <a:avLst/>
          </a:prstGeom>
        </p:spPr>
        <p:txBody>
          <a:bodyPr vert="horz" lIns="91440" tIns="45720" rIns="91440" bIns="45720" rtlCol="0">
            <a:normAutofit/>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latin typeface="メイリオ" panose="020B0604030504040204" pitchFamily="50" charset="-128"/>
                <a:ea typeface="メイリオ" panose="020B0604030504040204" pitchFamily="50" charset="-128"/>
              </a:defRPr>
            </a:lvl1pPr>
          </a:lstStyle>
          <a:p>
            <a:endParaRPr lang="ja-JP" altLang="en-US"/>
          </a:p>
        </p:txBody>
      </p:sp>
      <p:sp>
        <p:nvSpPr>
          <p:cNvPr id="6" name="Slide Number Placeholder 5"/>
          <p:cNvSpPr>
            <a:spLocks noGrp="1"/>
          </p:cNvSpPr>
          <p:nvPr>
            <p:ph type="sldNum" sz="quarter" idx="4"/>
          </p:nvPr>
        </p:nvSpPr>
        <p:spPr>
          <a:xfrm rot="10800000">
            <a:off x="7756841" y="6477001"/>
            <a:ext cx="1315721" cy="365125"/>
          </a:xfrm>
          <a:prstGeom prst="rect">
            <a:avLst/>
          </a:prstGeom>
        </p:spPr>
        <p:txBody>
          <a:bodyPr vert="horz" lIns="91440" tIns="45720" rIns="91440" bIns="45720" rtlCol="0" anchor="ctr"/>
          <a:lstStyle>
            <a:lvl1pPr algn="l">
              <a:defRPr sz="1800" b="0">
                <a:solidFill>
                  <a:schemeClr val="tx2"/>
                </a:solidFill>
                <a:latin typeface="メイリオ" panose="020B0604030504040204" pitchFamily="50" charset="-128"/>
                <a:ea typeface="メイリオ" panose="020B0604030504040204" pitchFamily="50" charset="-128"/>
              </a:defRPr>
            </a:lvl1pPr>
          </a:lstStyle>
          <a:p>
            <a:fld id="{F9191A99-5B1F-4B24-B927-AAEB16ABA881}" type="slidenum">
              <a:rPr lang="ja-JP" altLang="en-US" smtClean="0"/>
              <a:pPr/>
              <a:t>‹#›</a:t>
            </a:fld>
            <a:endParaRPr lang="ja-JP" altLang="en-US" dirty="0"/>
          </a:p>
        </p:txBody>
      </p:sp>
      <p:sp>
        <p:nvSpPr>
          <p:cNvPr id="7" name="Rectangle 6"/>
          <p:cNvSpPr/>
          <p:nvPr/>
        </p:nvSpPr>
        <p:spPr>
          <a:xfrm>
            <a:off x="9001124" y="0"/>
            <a:ext cx="142876" cy="1371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メイリオ" panose="020B0604030504040204" pitchFamily="50" charset="-128"/>
              <a:ea typeface="メイリオ" panose="020B0604030504040204" pitchFamily="50" charset="-128"/>
            </a:endParaRP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4" r:id="rId9"/>
    <p:sldLayoutId id="2147483755" r:id="rId10"/>
  </p:sldLayoutIdLst>
  <p:timing>
    <p:tnLst>
      <p:par>
        <p:cTn id="1" dur="indefinite" restart="never" nodeType="tmRoot"/>
      </p:par>
    </p:tnLst>
  </p:timing>
  <p:hf hdr="0" ftr="0" dt="0"/>
  <p:txStyles>
    <p:titleStyle>
      <a:lvl1pPr algn="l" defTabSz="914400" rtl="0" eaLnBrk="1" latinLnBrk="0" hangingPunct="1">
        <a:spcBef>
          <a:spcPct val="0"/>
        </a:spcBef>
        <a:buNone/>
        <a:defRPr kumimoji="1" sz="3200" b="1" kern="1200" cap="all" spc="-60" baseline="0">
          <a:solidFill>
            <a:schemeClr val="tx2"/>
          </a:solidFill>
          <a:latin typeface="メイリオ" panose="020B0604030504040204" pitchFamily="50" charset="-128"/>
          <a:ea typeface="メイリオ" panose="020B0604030504040204" pitchFamily="50" charset="-128"/>
          <a:cs typeface="+mj-cs"/>
        </a:defRPr>
      </a:lvl1pPr>
    </p:titleStyle>
    <p:bodyStyle>
      <a:lvl1pPr marL="0" indent="0" algn="l" defTabSz="914400" rtl="0" eaLnBrk="1" latinLnBrk="0" hangingPunct="1">
        <a:spcBef>
          <a:spcPct val="20000"/>
        </a:spcBef>
        <a:spcAft>
          <a:spcPts val="600"/>
        </a:spcAft>
        <a:buFont typeface="Arial" pitchFamily="34" charset="0"/>
        <a:buNone/>
        <a:defRPr kumimoji="1" sz="2400" b="0" kern="1200">
          <a:solidFill>
            <a:schemeClr val="tx1"/>
          </a:solidFill>
          <a:latin typeface="メイリオ" panose="020B0604030504040204" pitchFamily="50" charset="-128"/>
          <a:ea typeface="メイリオ" panose="020B0604030504040204" pitchFamily="50" charset="-128"/>
          <a:cs typeface="+mn-cs"/>
        </a:defRPr>
      </a:lvl1pPr>
      <a:lvl2pPr marL="457200" indent="-182880" algn="l" defTabSz="914400" rtl="0" eaLnBrk="1" latinLnBrk="0" hangingPunct="1">
        <a:spcBef>
          <a:spcPct val="20000"/>
        </a:spcBef>
        <a:buClr>
          <a:schemeClr val="tx2"/>
        </a:buClr>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Clr>
          <a:schemeClr val="tx2"/>
        </a:buClr>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Clr>
          <a:schemeClr val="tx2"/>
        </a:buClr>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Clr>
          <a:schemeClr val="tx2"/>
        </a:buClr>
        <a:buFont typeface="Arial" pitchFamily="34" charset="0"/>
        <a:buChar char="•"/>
        <a:defRPr kumimoji="1" sz="2000" kern="1200" baseline="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fA2xl0ka0yI"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1540" y="1211098"/>
            <a:ext cx="8876053" cy="1004495"/>
          </a:xfrm>
        </p:spPr>
        <p:txBody>
          <a:bodyPr>
            <a:noAutofit/>
          </a:bodyPr>
          <a:lstStyle/>
          <a:p>
            <a:r>
              <a:rPr kumimoji="1" lang="ja-JP" altLang="en-US" sz="6000" b="1" dirty="0" smtClean="0"/>
              <a:t>買い物のルールを学ぼう</a:t>
            </a:r>
            <a:endParaRPr kumimoji="1" lang="ja-JP" altLang="en-US" sz="6000" b="1" dirty="0"/>
          </a:p>
        </p:txBody>
      </p:sp>
      <p:sp>
        <p:nvSpPr>
          <p:cNvPr id="5" name="コンテンツ プレースホルダー 4"/>
          <p:cNvSpPr>
            <a:spLocks noGrp="1"/>
          </p:cNvSpPr>
          <p:nvPr>
            <p:ph idx="1"/>
          </p:nvPr>
        </p:nvSpPr>
        <p:spPr>
          <a:xfrm>
            <a:off x="3635896" y="2572057"/>
            <a:ext cx="1692188" cy="712927"/>
          </a:xfrm>
        </p:spPr>
        <p:txBody>
          <a:bodyPr>
            <a:normAutofit/>
          </a:bodyPr>
          <a:lstStyle/>
          <a:p>
            <a:pPr algn="ctr"/>
            <a:r>
              <a:rPr kumimoji="1" lang="ja-JP" altLang="en-US" sz="3200" dirty="0" smtClean="0">
                <a:latin typeface="ＭＳ ゴシック" panose="020B0609070205080204" pitchFamily="49" charset="-128"/>
                <a:ea typeface="ＭＳ ゴシック" panose="020B0609070205080204" pitchFamily="49" charset="-128"/>
              </a:rPr>
              <a:t>めあて</a:t>
            </a:r>
            <a:r>
              <a:rPr kumimoji="1" lang="ja-JP" altLang="en-US" sz="3200" dirty="0" smtClean="0"/>
              <a:t>　</a:t>
            </a:r>
            <a:endParaRPr kumimoji="1" lang="ja-JP" altLang="en-US" sz="3200" dirty="0"/>
          </a:p>
        </p:txBody>
      </p:sp>
      <p:sp>
        <p:nvSpPr>
          <p:cNvPr id="7" name="テキスト ボックス 6"/>
          <p:cNvSpPr txBox="1"/>
          <p:nvPr/>
        </p:nvSpPr>
        <p:spPr>
          <a:xfrm>
            <a:off x="107504" y="669296"/>
            <a:ext cx="1980220" cy="369332"/>
          </a:xfrm>
          <a:prstGeom prst="rect">
            <a:avLst/>
          </a:prstGeom>
          <a:noFill/>
        </p:spPr>
        <p:txBody>
          <a:bodyPr wrap="square" rtlCol="0">
            <a:spAutoFit/>
          </a:bodyPr>
          <a:lstStyle/>
          <a:p>
            <a:r>
              <a:rPr lang="ja-JP" altLang="en-US" dirty="0">
                <a:latin typeface="ＭＳ ゴシック" panose="020B0609070205080204" pitchFamily="49" charset="-128"/>
                <a:ea typeface="ＭＳ ゴシック" panose="020B0609070205080204" pitchFamily="49" charset="-128"/>
              </a:rPr>
              <a:t>教師用手引き</a:t>
            </a:r>
          </a:p>
        </p:txBody>
      </p:sp>
      <p:sp>
        <p:nvSpPr>
          <p:cNvPr id="8" name="角丸四角形 7">
            <a:hlinkClick r:id="rId3"/>
          </p:cNvPr>
          <p:cNvSpPr/>
          <p:nvPr/>
        </p:nvSpPr>
        <p:spPr>
          <a:xfrm>
            <a:off x="1547664" y="3429000"/>
            <a:ext cx="6588732" cy="2435655"/>
          </a:xfrm>
          <a:prstGeom prst="roundRect">
            <a:avLst>
              <a:gd name="adj" fmla="val 19788"/>
            </a:avLst>
          </a:prstGeom>
          <a:ln w="57150">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spcBef>
                <a:spcPts val="1800"/>
              </a:spcBef>
            </a:pPr>
            <a:r>
              <a:rPr lang="ja-JP" altLang="en-US" sz="3600" b="1" dirty="0">
                <a:effectLst>
                  <a:outerShdw blurRad="38100" dist="38100" dir="2700000" algn="tl">
                    <a:srgbClr val="000000">
                      <a:alpha val="43137"/>
                    </a:srgbClr>
                  </a:outerShdw>
                </a:effectLst>
              </a:rPr>
              <a:t> </a:t>
            </a:r>
            <a:r>
              <a:rPr lang="ja-JP" altLang="en-US" sz="3600" b="1" dirty="0" smtClean="0">
                <a:latin typeface="ＭＳ ゴシック" panose="020B0609070205080204" pitchFamily="49" charset="-128"/>
                <a:ea typeface="ＭＳ ゴシック" panose="020B0609070205080204" pitchFamily="49" charset="-128"/>
              </a:rPr>
              <a:t>買い物をするときのルールを</a:t>
            </a:r>
            <a:endParaRPr lang="en-US" altLang="ja-JP" sz="3600" b="1" dirty="0" smtClean="0">
              <a:latin typeface="ＭＳ ゴシック" panose="020B0609070205080204" pitchFamily="49" charset="-128"/>
              <a:ea typeface="ＭＳ ゴシック" panose="020B0609070205080204" pitchFamily="49" charset="-128"/>
            </a:endParaRPr>
          </a:p>
          <a:p>
            <a:pPr>
              <a:spcBef>
                <a:spcPts val="1800"/>
              </a:spcBef>
            </a:pPr>
            <a:r>
              <a:rPr lang="ja-JP" altLang="en-US" sz="3600" b="1" dirty="0">
                <a:latin typeface="ＭＳ ゴシック" panose="020B0609070205080204" pitchFamily="49" charset="-128"/>
                <a:ea typeface="ＭＳ ゴシック" panose="020B0609070205080204" pitchFamily="49" charset="-128"/>
              </a:rPr>
              <a:t> </a:t>
            </a:r>
            <a:r>
              <a:rPr lang="ja-JP" altLang="en-US" sz="3600" b="1" dirty="0" smtClean="0">
                <a:latin typeface="ＭＳ ゴシック" panose="020B0609070205080204" pitchFamily="49" charset="-128"/>
                <a:ea typeface="ＭＳ ゴシック" panose="020B0609070205080204" pitchFamily="49" charset="-128"/>
              </a:rPr>
              <a:t>しっかり</a:t>
            </a:r>
            <a:r>
              <a:rPr lang="ja-JP" altLang="en-US" sz="3600" b="1" dirty="0" smtClean="0">
                <a:latin typeface="ＭＳ ゴシック" panose="020B0609070205080204" pitchFamily="49" charset="-128"/>
                <a:ea typeface="ＭＳ ゴシック" panose="020B0609070205080204" pitchFamily="49" charset="-128"/>
              </a:rPr>
              <a:t>覚えよう</a:t>
            </a:r>
            <a:endParaRPr lang="ja-JP" altLang="en-US" sz="36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40884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2718"/>
            <a:ext cx="8414822" cy="1004495"/>
          </a:xfrm>
        </p:spPr>
        <p:txBody>
          <a:bodyPr>
            <a:normAutofit/>
          </a:bodyPr>
          <a:lstStyle/>
          <a:p>
            <a:r>
              <a:rPr kumimoji="1" lang="ja-JP" altLang="en-US" dirty="0" smtClean="0">
                <a:latin typeface="ＭＳ Ｐゴシック" panose="020B0600070205080204" pitchFamily="50" charset="-128"/>
                <a:ea typeface="ＭＳ Ｐゴシック" panose="020B0600070205080204" pitchFamily="50" charset="-128"/>
              </a:rPr>
              <a:t>店の人になったつもりで考えてみよう②</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616762" y="5665859"/>
            <a:ext cx="8255260" cy="756084"/>
          </a:xfrm>
        </p:spPr>
        <p:txBody>
          <a:bodyPr>
            <a:noAutofit/>
          </a:bodyPr>
          <a:lstStyle/>
          <a:p>
            <a:pPr>
              <a:spcBef>
                <a:spcPts val="0"/>
              </a:spcBef>
              <a:spcAft>
                <a:spcPts val="0"/>
              </a:spcAft>
            </a:pPr>
            <a:r>
              <a:rPr lang="ja-JP" altLang="en-US" dirty="0" smtClean="0"/>
              <a:t>商品が不良品で，きちんと使える物ではない。</a:t>
            </a:r>
            <a:endParaRPr kumimoji="1" lang="en-US" altLang="ja-JP" dirty="0" smtClean="0"/>
          </a:p>
          <a:p>
            <a:pPr>
              <a:spcBef>
                <a:spcPts val="0"/>
              </a:spcBef>
              <a:spcAft>
                <a:spcPts val="0"/>
              </a:spcAft>
            </a:pPr>
            <a:r>
              <a:rPr lang="ja-JP" altLang="en-US" dirty="0" smtClean="0"/>
              <a:t>→ </a:t>
            </a:r>
            <a:r>
              <a:rPr lang="ja-JP" altLang="en-US" sz="3200" dirty="0" smtClean="0">
                <a:solidFill>
                  <a:srgbClr val="FF0000"/>
                </a:solidFill>
              </a:rPr>
              <a:t>〇</a:t>
            </a:r>
            <a:r>
              <a:rPr lang="ja-JP" altLang="en-US" dirty="0" smtClean="0"/>
              <a:t>　</a:t>
            </a:r>
            <a:r>
              <a:rPr kumimoji="1" lang="ja-JP" altLang="en-US" dirty="0" smtClean="0"/>
              <a:t>店の人は返品・交換を受付けなければならない。</a:t>
            </a:r>
            <a:endParaRPr kumimoji="1" lang="ja-JP" altLang="en-US" dirty="0"/>
          </a:p>
        </p:txBody>
      </p:sp>
      <p:pic>
        <p:nvPicPr>
          <p:cNvPr id="5" name="図 4"/>
          <p:cNvPicPr/>
          <p:nvPr/>
        </p:nvPicPr>
        <p:blipFill>
          <a:blip r:embed="rId3" cstate="print">
            <a:extLst>
              <a:ext uri="{28A0092B-C50C-407E-A947-70E740481C1C}">
                <a14:useLocalDpi xmlns:a14="http://schemas.microsoft.com/office/drawing/2010/main" val="0"/>
              </a:ext>
            </a:extLst>
          </a:blip>
          <a:stretch>
            <a:fillRect/>
          </a:stretch>
        </p:blipFill>
        <p:spPr bwMode="auto">
          <a:xfrm flipH="1">
            <a:off x="2563788" y="2903518"/>
            <a:ext cx="3274392" cy="2718194"/>
          </a:xfrm>
          <a:prstGeom prst="rect">
            <a:avLst/>
          </a:prstGeom>
          <a:noFill/>
          <a:ln>
            <a:noFill/>
          </a:ln>
          <a:extLst>
            <a:ext uri="{53640926-AAD7-44D8-BBD7-CCE9431645EC}">
              <a14:shadowObscured xmlns:a14="http://schemas.microsoft.com/office/drawing/2010/main"/>
            </a:ext>
          </a:extLst>
        </p:spPr>
      </p:pic>
      <p:sp>
        <p:nvSpPr>
          <p:cNvPr id="6" name="円形吹き出し 5"/>
          <p:cNvSpPr/>
          <p:nvPr/>
        </p:nvSpPr>
        <p:spPr>
          <a:xfrm>
            <a:off x="312552" y="1082018"/>
            <a:ext cx="3888432" cy="1834659"/>
          </a:xfrm>
          <a:prstGeom prst="wedgeEllipseCallout">
            <a:avLst>
              <a:gd name="adj1" fmla="val 29814"/>
              <a:gd name="adj2" fmla="val 54804"/>
            </a:avLst>
          </a:prstGeom>
          <a:noFill/>
          <a:ln w="3175" cap="flat" cmpd="sng" algn="ctr">
            <a:solidFill>
              <a:sysClr val="windowText" lastClr="000000"/>
            </a:solidFill>
            <a:prstDash val="solid"/>
            <a:miter lim="800000"/>
          </a:ln>
          <a:effectLst/>
        </p:spPr>
        <p:txBody>
          <a:bodyPr rot="0" spcFirstLastPara="0" vert="horz" wrap="square" lIns="0" tIns="45720" rIns="0" bIns="45720" numCol="1" spcCol="0" rtlCol="0" fromWordArt="0" anchor="ctr" anchorCtr="0" forceAA="0" compatLnSpc="1">
            <a:prstTxWarp prst="textNoShape">
              <a:avLst/>
            </a:prstTxWarp>
            <a:noAutofit/>
          </a:bodyPr>
          <a:lstStyle/>
          <a:p>
            <a:r>
              <a:rPr lang="ja-JP" altLang="en-US" sz="2000"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②買った</a:t>
            </a:r>
            <a:r>
              <a:rPr lang="ja-JP" altLang="en-US" sz="20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水筒を使って</a:t>
            </a:r>
            <a:r>
              <a:rPr lang="ja-JP" altLang="en-US" sz="2000"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みたら，キャップ</a:t>
            </a:r>
            <a:r>
              <a:rPr lang="ja-JP" altLang="en-US" sz="20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がきちんと</a:t>
            </a:r>
            <a:r>
              <a:rPr lang="ja-JP" altLang="en-US" sz="2000"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閉まらず，使えません</a:t>
            </a:r>
            <a:r>
              <a:rPr lang="ja-JP" altLang="en-US" sz="20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円形吹き出し 6"/>
          <p:cNvSpPr/>
          <p:nvPr/>
        </p:nvSpPr>
        <p:spPr>
          <a:xfrm>
            <a:off x="5436096" y="1181484"/>
            <a:ext cx="3276364" cy="1756911"/>
          </a:xfrm>
          <a:prstGeom prst="wedgeEllipseCallout">
            <a:avLst>
              <a:gd name="adj1" fmla="val -43322"/>
              <a:gd name="adj2" fmla="val 61813"/>
            </a:avLst>
          </a:prstGeom>
          <a:solidFill>
            <a:schemeClr val="bg1"/>
          </a:solidFill>
          <a:ln w="3175" cap="flat" cmpd="sng" algn="ctr">
            <a:solidFill>
              <a:sysClr val="windowText" lastClr="000000"/>
            </a:solidFill>
            <a:prstDash val="solid"/>
            <a:miter lim="800000"/>
          </a:ln>
          <a:effectLst/>
        </p:spPr>
        <p:txBody>
          <a:bodyPr rot="0" spcFirstLastPara="0" vert="horz" wrap="square" lIns="0" tIns="45720" rIns="0" bIns="45720" numCol="1" spcCol="0" rtlCol="0" fromWordArt="0" anchor="ctr" anchorCtr="0" forceAA="0" compatLnSpc="1">
            <a:prstTxWarp prst="textNoShape">
              <a:avLst/>
            </a:prstTxWarp>
            <a:noAutofit/>
          </a:bodyPr>
          <a:lstStyle/>
          <a:p>
            <a:pPr algn="l">
              <a:spcAft>
                <a:spcPts val="0"/>
              </a:spcAft>
            </a:pP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303731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2552" y="152718"/>
            <a:ext cx="8399908" cy="1004495"/>
          </a:xfrm>
        </p:spPr>
        <p:txBody>
          <a:bodyPr>
            <a:normAutofit/>
          </a:bodyPr>
          <a:lstStyle/>
          <a:p>
            <a:r>
              <a:rPr kumimoji="1" lang="ja-JP" altLang="en-US" dirty="0" smtClean="0">
                <a:latin typeface="ＭＳ Ｐゴシック" panose="020B0600070205080204" pitchFamily="50" charset="-128"/>
                <a:ea typeface="ＭＳ Ｐゴシック" panose="020B0600070205080204" pitchFamily="50" charset="-128"/>
              </a:rPr>
              <a:t>店の人になったつもりで考えてみよう③</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616762" y="5665859"/>
            <a:ext cx="8255260" cy="756084"/>
          </a:xfrm>
        </p:spPr>
        <p:txBody>
          <a:bodyPr>
            <a:noAutofit/>
          </a:bodyPr>
          <a:lstStyle/>
          <a:p>
            <a:pPr>
              <a:spcBef>
                <a:spcPts val="0"/>
              </a:spcBef>
              <a:spcAft>
                <a:spcPts val="0"/>
              </a:spcAft>
            </a:pPr>
            <a:r>
              <a:rPr lang="ja-JP" altLang="en-US" dirty="0" smtClean="0"/>
              <a:t>買った人の一方的な都合で取りやめにする</a:t>
            </a:r>
            <a:endParaRPr kumimoji="1" lang="en-US" altLang="ja-JP" dirty="0" smtClean="0"/>
          </a:p>
          <a:p>
            <a:pPr>
              <a:spcBef>
                <a:spcPts val="0"/>
              </a:spcBef>
              <a:spcAft>
                <a:spcPts val="0"/>
              </a:spcAft>
            </a:pPr>
            <a:r>
              <a:rPr lang="ja-JP" altLang="en-US" dirty="0" smtClean="0"/>
              <a:t>→ </a:t>
            </a:r>
            <a:r>
              <a:rPr lang="en-US" altLang="ja-JP" sz="3200" dirty="0" smtClean="0">
                <a:solidFill>
                  <a:srgbClr val="FF0000"/>
                </a:solidFill>
              </a:rPr>
              <a:t>×</a:t>
            </a:r>
            <a:r>
              <a:rPr lang="ja-JP" altLang="en-US" dirty="0" smtClean="0"/>
              <a:t>　</a:t>
            </a:r>
            <a:r>
              <a:rPr kumimoji="1" lang="ja-JP" altLang="en-US" dirty="0" smtClean="0"/>
              <a:t>店の人は返品・交換を受付けなくてもよい。</a:t>
            </a:r>
            <a:endParaRPr kumimoji="1" lang="ja-JP" altLang="en-US" dirty="0"/>
          </a:p>
        </p:txBody>
      </p:sp>
      <p:pic>
        <p:nvPicPr>
          <p:cNvPr id="5" name="図 4"/>
          <p:cNvPicPr/>
          <p:nvPr/>
        </p:nvPicPr>
        <p:blipFill>
          <a:blip r:embed="rId3" cstate="print">
            <a:extLst>
              <a:ext uri="{28A0092B-C50C-407E-A947-70E740481C1C}">
                <a14:useLocalDpi xmlns:a14="http://schemas.microsoft.com/office/drawing/2010/main" val="0"/>
              </a:ext>
            </a:extLst>
          </a:blip>
          <a:stretch>
            <a:fillRect/>
          </a:stretch>
        </p:blipFill>
        <p:spPr bwMode="auto">
          <a:xfrm flipH="1">
            <a:off x="2563788" y="2903518"/>
            <a:ext cx="3274392" cy="2718194"/>
          </a:xfrm>
          <a:prstGeom prst="rect">
            <a:avLst/>
          </a:prstGeom>
          <a:noFill/>
          <a:ln>
            <a:noFill/>
          </a:ln>
          <a:extLst>
            <a:ext uri="{53640926-AAD7-44D8-BBD7-CCE9431645EC}">
              <a14:shadowObscured xmlns:a14="http://schemas.microsoft.com/office/drawing/2010/main"/>
            </a:ext>
          </a:extLst>
        </p:spPr>
      </p:pic>
      <p:sp>
        <p:nvSpPr>
          <p:cNvPr id="6" name="円形吹き出し 5"/>
          <p:cNvSpPr/>
          <p:nvPr/>
        </p:nvSpPr>
        <p:spPr>
          <a:xfrm>
            <a:off x="312552" y="1082018"/>
            <a:ext cx="3888432" cy="1834659"/>
          </a:xfrm>
          <a:prstGeom prst="wedgeEllipseCallout">
            <a:avLst>
              <a:gd name="adj1" fmla="val 29814"/>
              <a:gd name="adj2" fmla="val 54804"/>
            </a:avLst>
          </a:prstGeom>
          <a:noFill/>
          <a:ln w="3175" cap="flat" cmpd="sng" algn="ctr">
            <a:solidFill>
              <a:sysClr val="windowText" lastClr="000000"/>
            </a:solidFill>
            <a:prstDash val="solid"/>
            <a:miter lim="800000"/>
          </a:ln>
          <a:effectLst/>
        </p:spPr>
        <p:txBody>
          <a:bodyPr rot="0" spcFirstLastPara="0" vert="horz" wrap="square" lIns="0" tIns="45720" rIns="0" bIns="45720" numCol="1" spcCol="0" rtlCol="0" fromWordArt="0" anchor="ctr" anchorCtr="0" forceAA="0" compatLnSpc="1">
            <a:prstTxWarp prst="textNoShape">
              <a:avLst/>
            </a:prstTxWarp>
            <a:noAutofit/>
          </a:bodyPr>
          <a:lstStyle/>
          <a:p>
            <a:r>
              <a:rPr lang="ja-JP" altLang="en-US" sz="2000"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新しく</a:t>
            </a:r>
            <a:r>
              <a:rPr lang="ja-JP" altLang="en-US" sz="20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買った</a:t>
            </a:r>
            <a:r>
              <a:rPr lang="ja-JP" altLang="en-US" sz="2000"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水筒，必要</a:t>
            </a:r>
            <a:r>
              <a:rPr lang="ja-JP" altLang="en-US" sz="20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なくなりました。まだ使ってないから返します。</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円形吹き出し 6"/>
          <p:cNvSpPr/>
          <p:nvPr/>
        </p:nvSpPr>
        <p:spPr>
          <a:xfrm>
            <a:off x="5436096" y="1181484"/>
            <a:ext cx="3276364" cy="1756911"/>
          </a:xfrm>
          <a:prstGeom prst="wedgeEllipseCallout">
            <a:avLst>
              <a:gd name="adj1" fmla="val -43322"/>
              <a:gd name="adj2" fmla="val 61813"/>
            </a:avLst>
          </a:prstGeom>
          <a:solidFill>
            <a:schemeClr val="bg1"/>
          </a:solidFill>
          <a:ln w="3175" cap="flat" cmpd="sng" algn="ctr">
            <a:solidFill>
              <a:sysClr val="windowText" lastClr="000000"/>
            </a:solidFill>
            <a:prstDash val="solid"/>
            <a:miter lim="800000"/>
          </a:ln>
          <a:effectLst/>
        </p:spPr>
        <p:txBody>
          <a:bodyPr rot="0" spcFirstLastPara="0" vert="horz" wrap="square" lIns="0" tIns="45720" rIns="0" bIns="45720" numCol="1" spcCol="0" rtlCol="0" fromWordArt="0" anchor="ctr" anchorCtr="0" forceAA="0" compatLnSpc="1">
            <a:prstTxWarp prst="textNoShape">
              <a:avLst/>
            </a:prstTxWarp>
            <a:noAutofit/>
          </a:bodyPr>
          <a:lstStyle/>
          <a:p>
            <a:pPr algn="l">
              <a:spcAft>
                <a:spcPts val="0"/>
              </a:spcAft>
            </a:pP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861160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84881" y="-96705"/>
            <a:ext cx="5646611" cy="1004495"/>
          </a:xfrm>
        </p:spPr>
        <p:txBody>
          <a:bodyPr/>
          <a:lstStyle/>
          <a:p>
            <a:r>
              <a:rPr kumimoji="1" lang="ja-JP" altLang="en-US" dirty="0" smtClean="0">
                <a:latin typeface="ＭＳ Ｐゴシック" panose="020B0600070205080204" pitchFamily="50" charset="-128"/>
                <a:ea typeface="ＭＳ Ｐゴシック" panose="020B0600070205080204" pitchFamily="50" charset="-128"/>
              </a:rPr>
              <a:t>買い物のルール：まとめ</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455559" y="1170797"/>
            <a:ext cx="8255260" cy="4392488"/>
          </a:xfrm>
        </p:spPr>
        <p:txBody>
          <a:bodyPr>
            <a:normAutofit/>
          </a:bodyPr>
          <a:lstStyle/>
          <a:p>
            <a:pPr marL="342900" indent="-342900">
              <a:buClr>
                <a:schemeClr val="accent5"/>
              </a:buClr>
              <a:buSzPct val="80000"/>
              <a:buFont typeface="Wingdings" panose="05000000000000000000" pitchFamily="2" charset="2"/>
              <a:buChar char="l"/>
            </a:pPr>
            <a:r>
              <a:rPr kumimoji="1" lang="ja-JP" altLang="en-US" dirty="0" smtClean="0"/>
              <a:t>私たちは買い物のときに売買契約をしています。</a:t>
            </a:r>
            <a:endParaRPr kumimoji="1" lang="en-US" altLang="ja-JP" dirty="0" smtClean="0"/>
          </a:p>
          <a:p>
            <a:pPr>
              <a:buClr>
                <a:schemeClr val="accent5"/>
              </a:buClr>
              <a:buSzPct val="80000"/>
            </a:pPr>
            <a:endParaRPr kumimoji="1" lang="en-US" altLang="ja-JP" dirty="0" smtClean="0"/>
          </a:p>
          <a:p>
            <a:pPr marL="342900" indent="-342900">
              <a:buClr>
                <a:schemeClr val="accent5"/>
              </a:buClr>
              <a:buSzPct val="80000"/>
              <a:buFont typeface="Wingdings" panose="05000000000000000000" pitchFamily="2" charset="2"/>
              <a:buChar char="l"/>
            </a:pPr>
            <a:r>
              <a:rPr lang="ja-JP" altLang="en-US" dirty="0" smtClean="0"/>
              <a:t>契約は，消費者（買う人）が買いたいことを伝え，店の人（売る人）が受付けたときに成り立ちます。</a:t>
            </a:r>
            <a:endParaRPr lang="en-US" altLang="ja-JP" dirty="0" smtClean="0"/>
          </a:p>
          <a:p>
            <a:pPr>
              <a:buClr>
                <a:schemeClr val="accent5"/>
              </a:buClr>
              <a:buSzPct val="80000"/>
            </a:pPr>
            <a:endParaRPr lang="en-US" altLang="ja-JP" dirty="0" smtClean="0"/>
          </a:p>
          <a:p>
            <a:pPr marL="342900" indent="-342900">
              <a:buClr>
                <a:schemeClr val="accent5"/>
              </a:buClr>
              <a:buSzPct val="80000"/>
              <a:buFont typeface="Wingdings" panose="05000000000000000000" pitchFamily="2" charset="2"/>
              <a:buChar char="l"/>
            </a:pPr>
            <a:r>
              <a:rPr kumimoji="1" lang="ja-JP" altLang="en-US" dirty="0" smtClean="0"/>
              <a:t>成立した契約は，守る責任があります。</a:t>
            </a:r>
            <a:endParaRPr kumimoji="1" lang="en-US" altLang="ja-JP" dirty="0" smtClean="0"/>
          </a:p>
          <a:p>
            <a:pPr>
              <a:buClr>
                <a:schemeClr val="accent5"/>
              </a:buClr>
              <a:buSzPct val="80000"/>
            </a:pPr>
            <a:endParaRPr kumimoji="1" lang="en-US" altLang="ja-JP" dirty="0" smtClean="0"/>
          </a:p>
          <a:p>
            <a:pPr marL="342900" indent="-342900">
              <a:buClr>
                <a:schemeClr val="accent5"/>
              </a:buClr>
              <a:buSzPct val="80000"/>
              <a:buFont typeface="Wingdings" panose="05000000000000000000" pitchFamily="2" charset="2"/>
              <a:buChar char="l"/>
            </a:pPr>
            <a:r>
              <a:rPr lang="ja-JP" altLang="en-US" dirty="0" smtClean="0"/>
              <a:t>どちらかの都合で，契約をやめることはできません。</a:t>
            </a:r>
            <a:endParaRPr kumimoji="1" lang="ja-JP" altLang="en-US" dirty="0"/>
          </a:p>
        </p:txBody>
      </p:sp>
      <p:grpSp>
        <p:nvGrpSpPr>
          <p:cNvPr id="7" name="グループ化 6"/>
          <p:cNvGrpSpPr/>
          <p:nvPr/>
        </p:nvGrpSpPr>
        <p:grpSpPr>
          <a:xfrm>
            <a:off x="663771" y="5147364"/>
            <a:ext cx="7488832" cy="1473806"/>
            <a:chOff x="663771" y="5147364"/>
            <a:chExt cx="7488832" cy="1473806"/>
          </a:xfrm>
        </p:grpSpPr>
        <p:sp>
          <p:nvSpPr>
            <p:cNvPr id="5" name="下矢印 4"/>
            <p:cNvSpPr/>
            <p:nvPr/>
          </p:nvSpPr>
          <p:spPr>
            <a:xfrm>
              <a:off x="4012143" y="5147364"/>
              <a:ext cx="792088" cy="40609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663771" y="5576869"/>
              <a:ext cx="7488832" cy="1044301"/>
            </a:xfrm>
            <a:prstGeom prst="roundRect">
              <a:avLst>
                <a:gd name="adj" fmla="val 28149"/>
              </a:avLst>
            </a:prstGeom>
            <a:ln w="38100"/>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2400" dirty="0" smtClean="0">
                  <a:solidFill>
                    <a:srgbClr val="FF0000"/>
                  </a:solidFill>
                  <a:latin typeface="メイリオ" panose="020B0604030504040204" pitchFamily="50" charset="-128"/>
                  <a:ea typeface="メイリオ" panose="020B0604030504040204" pitchFamily="50" charset="-128"/>
                </a:rPr>
                <a:t>契約（買い物）の前に，</a:t>
              </a:r>
              <a:r>
                <a:rPr kumimoji="1" lang="en-US" altLang="ja-JP" sz="2400" dirty="0" smtClean="0">
                  <a:solidFill>
                    <a:srgbClr val="FF0000"/>
                  </a:solidFill>
                  <a:latin typeface="メイリオ" panose="020B0604030504040204" pitchFamily="50" charset="-128"/>
                  <a:ea typeface="メイリオ" panose="020B0604030504040204" pitchFamily="50" charset="-128"/>
                </a:rPr>
                <a:t/>
              </a:r>
              <a:br>
                <a:rPr kumimoji="1" lang="en-US" altLang="ja-JP" sz="2400" dirty="0" smtClean="0">
                  <a:solidFill>
                    <a:srgbClr val="FF0000"/>
                  </a:solidFill>
                  <a:latin typeface="メイリオ" panose="020B0604030504040204" pitchFamily="50" charset="-128"/>
                  <a:ea typeface="メイリオ" panose="020B0604030504040204" pitchFamily="50" charset="-128"/>
                </a:rPr>
              </a:br>
              <a:r>
                <a:rPr kumimoji="1" lang="ja-JP" altLang="en-US" sz="2400" dirty="0" smtClean="0">
                  <a:solidFill>
                    <a:srgbClr val="FF0000"/>
                  </a:solidFill>
                  <a:latin typeface="メイリオ" panose="020B0604030504040204" pitchFamily="50" charset="-128"/>
                  <a:ea typeface="メイリオ" panose="020B0604030504040204" pitchFamily="50" charset="-128"/>
                </a:rPr>
                <a:t>よく確認したり，考えたりすることが大切</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grpSp>
      <p:sp>
        <p:nvSpPr>
          <p:cNvPr id="8" name="テキスト ボックス 7"/>
          <p:cNvSpPr txBox="1"/>
          <p:nvPr/>
        </p:nvSpPr>
        <p:spPr>
          <a:xfrm>
            <a:off x="4731662" y="864190"/>
            <a:ext cx="685496" cy="383346"/>
          </a:xfrm>
          <a:prstGeom prst="rect">
            <a:avLst/>
          </a:prstGeom>
          <a:noFill/>
        </p:spPr>
        <p:txBody>
          <a:bodyPr wrap="square" rtlCol="0">
            <a:spAutoFit/>
          </a:bodyPr>
          <a:lstStyle/>
          <a:p>
            <a:r>
              <a:rPr kumimoji="1" lang="ja-JP" altLang="en-US" dirty="0" smtClean="0"/>
              <a:t>けい</a:t>
            </a:r>
            <a:endParaRPr kumimoji="1" lang="ja-JP" altLang="en-US" dirty="0"/>
          </a:p>
        </p:txBody>
      </p:sp>
    </p:spTree>
    <p:extLst>
      <p:ext uri="{BB962C8B-B14F-4D97-AF65-F5344CB8AC3E}">
        <p14:creationId xmlns:p14="http://schemas.microsoft.com/office/powerpoint/2010/main" val="1319497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3640"/>
            <a:ext cx="8255260" cy="1368070"/>
          </a:xfrm>
        </p:spPr>
        <p:txBody>
          <a:bodyPr>
            <a:normAutofit/>
          </a:bodyPr>
          <a:lstStyle/>
          <a:p>
            <a:r>
              <a:rPr kumimoji="1" lang="ja-JP" altLang="en-US" sz="4400" dirty="0" smtClean="0">
                <a:latin typeface="ＭＳ Ｐゴシック" panose="020B0600070205080204" pitchFamily="50" charset="-128"/>
                <a:ea typeface="ＭＳ Ｐゴシック" panose="020B0600070205080204" pitchFamily="50" charset="-128"/>
              </a:rPr>
              <a:t>契約とは？</a:t>
            </a:r>
            <a:endParaRPr kumimoji="1" lang="ja-JP" altLang="en-US" sz="44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236559" y="2142137"/>
            <a:ext cx="8696541" cy="3434126"/>
          </a:xfrm>
        </p:spPr>
        <p:txBody>
          <a:bodyPr>
            <a:normAutofit/>
          </a:bodyPr>
          <a:lstStyle/>
          <a:p>
            <a:r>
              <a:rPr lang="ja-JP" altLang="en-US" sz="3600" dirty="0" smtClean="0"/>
              <a:t>・</a:t>
            </a:r>
            <a:r>
              <a:rPr lang="ja-JP" altLang="ja-JP" sz="3600" dirty="0" smtClean="0"/>
              <a:t>「</a:t>
            </a:r>
            <a:r>
              <a:rPr lang="ja-JP" altLang="ja-JP" sz="3600" dirty="0"/>
              <a:t>契約」という言葉</a:t>
            </a:r>
            <a:r>
              <a:rPr lang="ja-JP" altLang="ja-JP" sz="3600" dirty="0" smtClean="0"/>
              <a:t>を</a:t>
            </a:r>
            <a:r>
              <a:rPr lang="ja-JP" altLang="en-US" sz="3600" dirty="0" smtClean="0"/>
              <a:t>ニュースなどで</a:t>
            </a:r>
            <a:endParaRPr lang="en-US" altLang="ja-JP" sz="3600" dirty="0" smtClean="0"/>
          </a:p>
          <a:p>
            <a:r>
              <a:rPr lang="ja-JP" altLang="en-US" sz="3600" dirty="0"/>
              <a:t> </a:t>
            </a:r>
            <a:r>
              <a:rPr lang="ja-JP" altLang="en-US" sz="3600" dirty="0" smtClean="0"/>
              <a:t> </a:t>
            </a:r>
            <a:r>
              <a:rPr lang="ja-JP" altLang="ja-JP" sz="3600" dirty="0" smtClean="0"/>
              <a:t>聞いた</a:t>
            </a:r>
            <a:r>
              <a:rPr lang="ja-JP" altLang="ja-JP" sz="3600" dirty="0"/>
              <a:t>ことがあります</a:t>
            </a:r>
            <a:r>
              <a:rPr lang="ja-JP" altLang="ja-JP" sz="3600" dirty="0" smtClean="0"/>
              <a:t>か</a:t>
            </a:r>
            <a:r>
              <a:rPr lang="ja-JP" altLang="en-US" sz="3600" dirty="0" smtClean="0"/>
              <a:t>？</a:t>
            </a:r>
            <a:endParaRPr lang="en-US" altLang="ja-JP" sz="3600" dirty="0" smtClean="0"/>
          </a:p>
          <a:p>
            <a:endParaRPr lang="en-US" altLang="ja-JP" sz="3600" dirty="0" smtClean="0"/>
          </a:p>
          <a:p>
            <a:r>
              <a:rPr lang="ja-JP" altLang="en-US" sz="3600" dirty="0" smtClean="0"/>
              <a:t>・</a:t>
            </a:r>
            <a:r>
              <a:rPr lang="ja-JP" altLang="ja-JP" sz="3600" dirty="0" smtClean="0"/>
              <a:t>どの</a:t>
            </a:r>
            <a:r>
              <a:rPr lang="ja-JP" altLang="ja-JP" sz="3600" dirty="0"/>
              <a:t>ようなときに使われています</a:t>
            </a:r>
            <a:r>
              <a:rPr lang="ja-JP" altLang="ja-JP" sz="3600" dirty="0" smtClean="0"/>
              <a:t>か</a:t>
            </a:r>
            <a:r>
              <a:rPr lang="ja-JP" altLang="en-US" sz="3600" dirty="0" smtClean="0"/>
              <a:t>？</a:t>
            </a:r>
            <a:endParaRPr lang="en-US" altLang="ja-JP" sz="3600" dirty="0" smtClean="0"/>
          </a:p>
          <a:p>
            <a:endParaRPr lang="en-US" altLang="ja-JP" sz="4700" dirty="0"/>
          </a:p>
          <a:p>
            <a:pPr marL="457200" indent="-457200">
              <a:buFont typeface="Arial" panose="020B0604020202020204" pitchFamily="34" charset="0"/>
              <a:buChar char="•"/>
            </a:pPr>
            <a:endParaRPr lang="en-US" altLang="ja-JP" sz="4700" dirty="0" smtClean="0"/>
          </a:p>
          <a:p>
            <a:pPr marL="457200" indent="-457200">
              <a:buFont typeface="Arial" panose="020B0604020202020204" pitchFamily="34" charset="0"/>
              <a:buChar char="•"/>
            </a:pPr>
            <a:endParaRPr lang="en-US" altLang="ja-JP" sz="4700" dirty="0" smtClean="0"/>
          </a:p>
          <a:p>
            <a:pPr marL="457200" indent="-457200">
              <a:buFont typeface="Arial" panose="020B0604020202020204" pitchFamily="34" charset="0"/>
              <a:buChar char="•"/>
            </a:pPr>
            <a:endParaRPr lang="en-US" altLang="ja-JP" sz="4700" dirty="0"/>
          </a:p>
          <a:p>
            <a:endParaRPr lang="en-US" altLang="ja-JP" sz="4700" dirty="0" smtClean="0"/>
          </a:p>
        </p:txBody>
      </p:sp>
      <p:sp>
        <p:nvSpPr>
          <p:cNvPr id="5" name="テキスト ボックス 4"/>
          <p:cNvSpPr txBox="1"/>
          <p:nvPr/>
        </p:nvSpPr>
        <p:spPr>
          <a:xfrm>
            <a:off x="575556" y="264396"/>
            <a:ext cx="622412" cy="369332"/>
          </a:xfrm>
          <a:prstGeom prst="rect">
            <a:avLst/>
          </a:prstGeom>
          <a:noFill/>
        </p:spPr>
        <p:txBody>
          <a:bodyPr wrap="square" rtlCol="0">
            <a:spAutoFit/>
          </a:bodyPr>
          <a:lstStyle/>
          <a:p>
            <a:r>
              <a:rPr kumimoji="1" lang="ja-JP" altLang="en-US" dirty="0" smtClean="0">
                <a:latin typeface="ＭＳ Ｐゴシック" panose="020B0600070205080204" pitchFamily="50" charset="-128"/>
                <a:ea typeface="ＭＳ Ｐゴシック" panose="020B0600070205080204" pitchFamily="50" charset="-128"/>
              </a:rPr>
              <a:t>けい</a:t>
            </a:r>
            <a:endParaRPr kumimoji="1" lang="ja-JP" altLang="en-US"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713798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2081428" y="4617132"/>
            <a:ext cx="2202540" cy="93295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4000" dirty="0" smtClean="0">
                <a:solidFill>
                  <a:srgbClr val="FF0000"/>
                </a:solidFill>
              </a:rPr>
              <a:t>契 約</a:t>
            </a:r>
            <a:endParaRPr kumimoji="1" lang="ja-JP" altLang="en-US" sz="4000" dirty="0">
              <a:solidFill>
                <a:srgbClr val="FF0000"/>
              </a:solidFill>
            </a:endParaRPr>
          </a:p>
        </p:txBody>
      </p:sp>
      <p:sp>
        <p:nvSpPr>
          <p:cNvPr id="10" name="正方形/長方形 9"/>
          <p:cNvSpPr/>
          <p:nvPr/>
        </p:nvSpPr>
        <p:spPr>
          <a:xfrm>
            <a:off x="3115766" y="3510766"/>
            <a:ext cx="2212318" cy="100477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4000" dirty="0" smtClean="0">
                <a:solidFill>
                  <a:srgbClr val="FF0000"/>
                </a:solidFill>
              </a:rPr>
              <a:t>買い物</a:t>
            </a:r>
            <a:endParaRPr kumimoji="1" lang="ja-JP" altLang="en-US" sz="4000" dirty="0">
              <a:solidFill>
                <a:srgbClr val="FF0000"/>
              </a:solidFill>
            </a:endParaRPr>
          </a:p>
        </p:txBody>
      </p:sp>
      <p:sp>
        <p:nvSpPr>
          <p:cNvPr id="3" name="コンテンツ プレースホルダー 2"/>
          <p:cNvSpPr>
            <a:spLocks noGrp="1"/>
          </p:cNvSpPr>
          <p:nvPr>
            <p:ph idx="1"/>
          </p:nvPr>
        </p:nvSpPr>
        <p:spPr>
          <a:xfrm>
            <a:off x="431539" y="568568"/>
            <a:ext cx="8444513" cy="2464388"/>
          </a:xfrm>
        </p:spPr>
        <p:txBody>
          <a:bodyPr>
            <a:normAutofit fontScale="92500" lnSpcReduction="10000"/>
          </a:bodyPr>
          <a:lstStyle/>
          <a:p>
            <a:pPr marL="342900" indent="-342900">
              <a:buFont typeface="Arial" panose="020B0604020202020204" pitchFamily="34" charset="0"/>
              <a:buChar char="•"/>
            </a:pPr>
            <a:r>
              <a:rPr lang="ja-JP" altLang="en-US" sz="3900" b="1" dirty="0" smtClean="0"/>
              <a:t>あなたは契約したことがあると思いますか？</a:t>
            </a:r>
            <a:endParaRPr lang="en-US" altLang="ja-JP" sz="3900" b="1" dirty="0" smtClean="0"/>
          </a:p>
          <a:p>
            <a:pPr marL="342900" indent="-342900">
              <a:buFont typeface="Arial" panose="020B0604020202020204" pitchFamily="34" charset="0"/>
              <a:buChar char="•"/>
            </a:pPr>
            <a:r>
              <a:rPr lang="ja-JP" altLang="en-US" sz="3900" b="1" dirty="0" smtClean="0"/>
              <a:t>あなたは，自分で買い物したことがありますか？</a:t>
            </a:r>
            <a:endParaRPr lang="ja-JP" altLang="en-US" sz="3900" b="1" dirty="0"/>
          </a:p>
          <a:p>
            <a:endParaRPr kumimoji="1" lang="ja-JP" altLang="en-US" sz="3600" dirty="0"/>
          </a:p>
        </p:txBody>
      </p:sp>
      <p:sp>
        <p:nvSpPr>
          <p:cNvPr id="5" name="正方形/長方形 4"/>
          <p:cNvSpPr/>
          <p:nvPr/>
        </p:nvSpPr>
        <p:spPr>
          <a:xfrm>
            <a:off x="3115766" y="3513357"/>
            <a:ext cx="2212318" cy="100477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コンテンツ プレースホルダー 2"/>
          <p:cNvSpPr txBox="1">
            <a:spLocks/>
          </p:cNvSpPr>
          <p:nvPr/>
        </p:nvSpPr>
        <p:spPr>
          <a:xfrm>
            <a:off x="461248" y="3546784"/>
            <a:ext cx="7560840" cy="971352"/>
          </a:xfrm>
          <a:prstGeom prst="rect">
            <a:avLst/>
          </a:prstGeom>
        </p:spPr>
        <p:txBody>
          <a:bodyPr vert="horz" lIns="91440" tIns="45720" rIns="91440" bIns="45720" rtlCol="0" anchor="ctr">
            <a:normAutofit/>
          </a:bodyPr>
          <a:lstStyle>
            <a:lvl1pPr marL="0" indent="0" algn="l" defTabSz="914400" rtl="0" eaLnBrk="1" latinLnBrk="0" hangingPunct="1">
              <a:spcBef>
                <a:spcPct val="20000"/>
              </a:spcBef>
              <a:spcAft>
                <a:spcPts val="600"/>
              </a:spcAft>
              <a:buFont typeface="Arial" pitchFamily="34" charset="0"/>
              <a:buNone/>
              <a:defRPr kumimoji="1" sz="2400" b="0" kern="1200">
                <a:solidFill>
                  <a:schemeClr val="tx1"/>
                </a:solidFill>
                <a:latin typeface="メイリオ" panose="020B0604030504040204" pitchFamily="50" charset="-128"/>
                <a:ea typeface="メイリオ" panose="020B0604030504040204" pitchFamily="50" charset="-128"/>
                <a:cs typeface="+mn-cs"/>
              </a:defRPr>
            </a:lvl1pPr>
            <a:lvl2pPr marL="457200" indent="-182880" algn="l" defTabSz="914400" rtl="0" eaLnBrk="1" latinLnBrk="0" hangingPunct="1">
              <a:spcBef>
                <a:spcPct val="20000"/>
              </a:spcBef>
              <a:buClr>
                <a:schemeClr val="tx2"/>
              </a:buClr>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Clr>
                <a:schemeClr val="tx2"/>
              </a:buClr>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Clr>
                <a:schemeClr val="tx2"/>
              </a:buClr>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Clr>
                <a:schemeClr val="tx2"/>
              </a:buClr>
              <a:buFont typeface="Arial" pitchFamily="34" charset="0"/>
              <a:buChar char="•"/>
              <a:defRPr kumimoji="1" sz="2000" kern="1200" baseline="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9pPr>
          </a:lstStyle>
          <a:p>
            <a:pPr algn="ctr">
              <a:spcBef>
                <a:spcPct val="0"/>
              </a:spcBef>
            </a:pPr>
            <a:r>
              <a:rPr lang="ja-JP" altLang="en-US" sz="4000" b="1" cap="all" spc="-60" dirty="0" smtClean="0">
                <a:solidFill>
                  <a:schemeClr val="tx2"/>
                </a:solidFill>
                <a:cs typeface="+mj-cs"/>
              </a:rPr>
              <a:t>私たちは　　　　　　のときに</a:t>
            </a:r>
            <a:endParaRPr lang="en-US" altLang="ja-JP" sz="4000" b="1" cap="all" spc="-60" dirty="0">
              <a:solidFill>
                <a:schemeClr val="tx2"/>
              </a:solidFill>
              <a:cs typeface="+mj-cs"/>
            </a:endParaRPr>
          </a:p>
        </p:txBody>
      </p:sp>
      <p:sp>
        <p:nvSpPr>
          <p:cNvPr id="7" name="コンテンツ プレースホルダー 2"/>
          <p:cNvSpPr txBox="1">
            <a:spLocks/>
          </p:cNvSpPr>
          <p:nvPr/>
        </p:nvSpPr>
        <p:spPr>
          <a:xfrm>
            <a:off x="4241668" y="4686399"/>
            <a:ext cx="3989481" cy="792088"/>
          </a:xfrm>
          <a:prstGeom prst="rect">
            <a:avLst/>
          </a:prstGeom>
        </p:spPr>
        <p:txBody>
          <a:bodyPr vert="horz" lIns="91440" tIns="45720" rIns="91440" bIns="45720" rtlCol="0" anchor="ctr">
            <a:normAutofit/>
          </a:bodyPr>
          <a:lstStyle>
            <a:lvl1pPr marL="0" indent="0" algn="l" defTabSz="914400" rtl="0" eaLnBrk="1" latinLnBrk="0" hangingPunct="1">
              <a:spcBef>
                <a:spcPct val="20000"/>
              </a:spcBef>
              <a:spcAft>
                <a:spcPts val="600"/>
              </a:spcAft>
              <a:buFont typeface="Arial" pitchFamily="34" charset="0"/>
              <a:buNone/>
              <a:defRPr kumimoji="1" sz="2400" b="0" kern="1200">
                <a:solidFill>
                  <a:schemeClr val="tx1"/>
                </a:solidFill>
                <a:latin typeface="メイリオ" panose="020B0604030504040204" pitchFamily="50" charset="-128"/>
                <a:ea typeface="メイリオ" panose="020B0604030504040204" pitchFamily="50" charset="-128"/>
                <a:cs typeface="+mn-cs"/>
              </a:defRPr>
            </a:lvl1pPr>
            <a:lvl2pPr marL="457200" indent="-182880" algn="l" defTabSz="914400" rtl="0" eaLnBrk="1" latinLnBrk="0" hangingPunct="1">
              <a:spcBef>
                <a:spcPct val="20000"/>
              </a:spcBef>
              <a:buClr>
                <a:schemeClr val="tx2"/>
              </a:buClr>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Clr>
                <a:schemeClr val="tx2"/>
              </a:buClr>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Clr>
                <a:schemeClr val="tx2"/>
              </a:buClr>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Clr>
                <a:schemeClr val="tx2"/>
              </a:buClr>
              <a:buFont typeface="Arial" pitchFamily="34" charset="0"/>
              <a:buChar char="•"/>
              <a:defRPr kumimoji="1" sz="2000" kern="1200" baseline="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9pPr>
          </a:lstStyle>
          <a:p>
            <a:pPr algn="r">
              <a:spcBef>
                <a:spcPct val="0"/>
              </a:spcBef>
            </a:pPr>
            <a:r>
              <a:rPr lang="ja-JP" altLang="en-US" sz="4000" b="1" cap="all" spc="-60" dirty="0" smtClean="0">
                <a:solidFill>
                  <a:schemeClr val="tx2"/>
                </a:solidFill>
                <a:cs typeface="+mj-cs"/>
              </a:rPr>
              <a:t>をしています。</a:t>
            </a:r>
            <a:endParaRPr lang="en-US" altLang="ja-JP" sz="4000" b="1" cap="all" spc="-60" dirty="0">
              <a:solidFill>
                <a:schemeClr val="tx2"/>
              </a:solidFill>
              <a:cs typeface="+mj-cs"/>
            </a:endParaRPr>
          </a:p>
        </p:txBody>
      </p:sp>
      <p:sp>
        <p:nvSpPr>
          <p:cNvPr id="8" name="正方形/長方形 7"/>
          <p:cNvSpPr/>
          <p:nvPr/>
        </p:nvSpPr>
        <p:spPr>
          <a:xfrm>
            <a:off x="2081428" y="4620283"/>
            <a:ext cx="2202540" cy="93295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 name="テキスト ボックス 8"/>
          <p:cNvSpPr txBox="1"/>
          <p:nvPr/>
        </p:nvSpPr>
        <p:spPr>
          <a:xfrm>
            <a:off x="2591780" y="215639"/>
            <a:ext cx="756084" cy="369332"/>
          </a:xfrm>
          <a:prstGeom prst="rect">
            <a:avLst/>
          </a:prstGeom>
          <a:noFill/>
        </p:spPr>
        <p:txBody>
          <a:bodyPr wrap="square" rtlCol="0">
            <a:spAutoFit/>
          </a:bodyPr>
          <a:lstStyle/>
          <a:p>
            <a:r>
              <a:rPr kumimoji="1" lang="ja-JP" altLang="en-US" dirty="0" smtClean="0"/>
              <a:t>けい</a:t>
            </a:r>
            <a:endParaRPr kumimoji="1" lang="ja-JP" altLang="en-US" dirty="0"/>
          </a:p>
        </p:txBody>
      </p:sp>
      <p:sp>
        <p:nvSpPr>
          <p:cNvPr id="12" name="タイトル 11"/>
          <p:cNvSpPr>
            <a:spLocks noGrp="1"/>
          </p:cNvSpPr>
          <p:nvPr>
            <p:ph type="title"/>
          </p:nvPr>
        </p:nvSpPr>
        <p:spPr>
          <a:xfrm>
            <a:off x="431539" y="2880444"/>
            <a:ext cx="8255260" cy="862499"/>
          </a:xfrm>
        </p:spPr>
        <p:txBody>
          <a:bodyPr/>
          <a:lstStyle/>
          <a:p>
            <a:r>
              <a:rPr kumimoji="1" lang="ja-JP" altLang="en-US" dirty="0" smtClean="0">
                <a:solidFill>
                  <a:srgbClr val="FF0000"/>
                </a:solidFill>
              </a:rPr>
              <a:t>まとめよう</a:t>
            </a:r>
            <a:endParaRPr kumimoji="1" lang="ja-JP" altLang="en-US" dirty="0">
              <a:solidFill>
                <a:srgbClr val="FF0000"/>
              </a:solidFill>
            </a:endParaRPr>
          </a:p>
        </p:txBody>
      </p:sp>
      <p:sp>
        <p:nvSpPr>
          <p:cNvPr id="13" name="正方形/長方形 12"/>
          <p:cNvSpPr/>
          <p:nvPr/>
        </p:nvSpPr>
        <p:spPr>
          <a:xfrm>
            <a:off x="1367644" y="5697252"/>
            <a:ext cx="2952328" cy="93889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4000" dirty="0" smtClean="0">
                <a:solidFill>
                  <a:srgbClr val="FF0000"/>
                </a:solidFill>
              </a:rPr>
              <a:t>売 買 契 約</a:t>
            </a:r>
            <a:endParaRPr kumimoji="1" lang="ja-JP" altLang="en-US" sz="4000" dirty="0">
              <a:solidFill>
                <a:srgbClr val="FF0000"/>
              </a:solidFill>
            </a:endParaRPr>
          </a:p>
        </p:txBody>
      </p:sp>
      <p:sp>
        <p:nvSpPr>
          <p:cNvPr id="14" name="正方形/長方形 13"/>
          <p:cNvSpPr/>
          <p:nvPr/>
        </p:nvSpPr>
        <p:spPr>
          <a:xfrm>
            <a:off x="1367644" y="5678033"/>
            <a:ext cx="2952328" cy="9553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5" name="コンテンツ プレースホルダー 2"/>
          <p:cNvSpPr txBox="1">
            <a:spLocks/>
          </p:cNvSpPr>
          <p:nvPr/>
        </p:nvSpPr>
        <p:spPr>
          <a:xfrm>
            <a:off x="4535996" y="5741549"/>
            <a:ext cx="3703024" cy="680394"/>
          </a:xfrm>
          <a:prstGeom prst="rect">
            <a:avLst/>
          </a:prstGeom>
        </p:spPr>
        <p:txBody>
          <a:bodyPr vert="horz" lIns="91440" tIns="45720" rIns="91440" bIns="45720" rtlCol="0" anchor="ctr">
            <a:normAutofit lnSpcReduction="10000"/>
          </a:bodyPr>
          <a:lstStyle>
            <a:lvl1pPr marL="0" indent="0" algn="l" defTabSz="914400" rtl="0" eaLnBrk="1" latinLnBrk="0" hangingPunct="1">
              <a:spcBef>
                <a:spcPct val="20000"/>
              </a:spcBef>
              <a:spcAft>
                <a:spcPts val="600"/>
              </a:spcAft>
              <a:buFont typeface="Arial" pitchFamily="34" charset="0"/>
              <a:buNone/>
              <a:defRPr kumimoji="1" sz="2400" b="0" kern="1200">
                <a:solidFill>
                  <a:schemeClr val="tx1"/>
                </a:solidFill>
                <a:latin typeface="メイリオ" panose="020B0604030504040204" pitchFamily="50" charset="-128"/>
                <a:ea typeface="メイリオ" panose="020B0604030504040204" pitchFamily="50" charset="-128"/>
                <a:cs typeface="+mn-cs"/>
              </a:defRPr>
            </a:lvl1pPr>
            <a:lvl2pPr marL="457200" indent="-182880" algn="l" defTabSz="914400" rtl="0" eaLnBrk="1" latinLnBrk="0" hangingPunct="1">
              <a:spcBef>
                <a:spcPct val="20000"/>
              </a:spcBef>
              <a:buClr>
                <a:schemeClr val="tx2"/>
              </a:buClr>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Clr>
                <a:schemeClr val="tx2"/>
              </a:buClr>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Clr>
                <a:schemeClr val="tx2"/>
              </a:buClr>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Clr>
                <a:schemeClr val="tx2"/>
              </a:buClr>
              <a:buFont typeface="Arial" pitchFamily="34" charset="0"/>
              <a:buChar char="•"/>
              <a:defRPr kumimoji="1" sz="2000" kern="1200" baseline="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9pPr>
          </a:lstStyle>
          <a:p>
            <a:pPr>
              <a:spcBef>
                <a:spcPct val="0"/>
              </a:spcBef>
            </a:pPr>
            <a:r>
              <a:rPr lang="ja-JP" altLang="en-US" sz="4000" b="1" cap="all" spc="-60" dirty="0" smtClean="0">
                <a:solidFill>
                  <a:schemeClr val="tx2"/>
                </a:solidFill>
                <a:cs typeface="+mj-cs"/>
              </a:rPr>
              <a:t>といいます。</a:t>
            </a:r>
            <a:endParaRPr lang="en-US" altLang="ja-JP" sz="4000" b="1" cap="all" spc="-60" dirty="0">
              <a:solidFill>
                <a:schemeClr val="tx2"/>
              </a:solidFill>
              <a:cs typeface="+mj-cs"/>
            </a:endParaRPr>
          </a:p>
        </p:txBody>
      </p:sp>
    </p:spTree>
    <p:extLst>
      <p:ext uri="{BB962C8B-B14F-4D97-AF65-F5344CB8AC3E}">
        <p14:creationId xmlns:p14="http://schemas.microsoft.com/office/powerpoint/2010/main" val="3690951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2020" y="162777"/>
            <a:ext cx="8255260" cy="1004495"/>
          </a:xfrm>
        </p:spPr>
        <p:txBody>
          <a:bodyPr>
            <a:normAutofit/>
          </a:bodyPr>
          <a:lstStyle/>
          <a:p>
            <a:r>
              <a:rPr kumimoji="0" lang="ja-JP" altLang="ja-JP" b="0" cap="none" dirty="0">
                <a:solidFill>
                  <a:schemeClr val="tx1"/>
                </a:solidFill>
                <a:latin typeface="ＭＳ Ｐゴシック" panose="020B0600070205080204" pitchFamily="50" charset="-128"/>
                <a:ea typeface="ＭＳ Ｐゴシック" panose="020B0600070205080204" pitchFamily="50" charset="-128"/>
                <a:cs typeface="ＭＳ 明朝" panose="02020609040205080304" pitchFamily="17" charset="-128"/>
              </a:rPr>
              <a:t>契約と</a:t>
            </a:r>
            <a:r>
              <a:rPr kumimoji="0" lang="ja-JP" altLang="ja-JP" b="0" cap="none" dirty="0" smtClean="0">
                <a:solidFill>
                  <a:schemeClr val="tx1"/>
                </a:solidFill>
                <a:latin typeface="ＭＳ Ｐゴシック" panose="020B0600070205080204" pitchFamily="50" charset="-128"/>
                <a:ea typeface="ＭＳ Ｐゴシック" panose="020B0600070205080204" pitchFamily="50" charset="-128"/>
                <a:cs typeface="ＭＳ 明朝" panose="02020609040205080304" pitchFamily="17" charset="-128"/>
              </a:rPr>
              <a:t>約束の違</a:t>
            </a:r>
            <a:r>
              <a:rPr kumimoji="0" lang="ja-JP" altLang="en-US" b="0" cap="none" dirty="0" smtClean="0">
                <a:solidFill>
                  <a:schemeClr val="tx1"/>
                </a:solidFill>
                <a:latin typeface="ＭＳ Ｐゴシック" panose="020B0600070205080204" pitchFamily="50" charset="-128"/>
                <a:ea typeface="ＭＳ Ｐゴシック" panose="020B0600070205080204" pitchFamily="50" charset="-128"/>
                <a:cs typeface="ＭＳ 明朝" panose="02020609040205080304" pitchFamily="17" charset="-128"/>
              </a:rPr>
              <a:t>うところは？</a:t>
            </a:r>
            <a:endParaRPr kumimoji="1" lang="ja-JP" altLang="en-US" dirty="0">
              <a:latin typeface="ＭＳ Ｐゴシック" panose="020B0600070205080204" pitchFamily="50" charset="-128"/>
              <a:ea typeface="ＭＳ Ｐゴシック" panose="020B0600070205080204" pitchFamily="50" charset="-128"/>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3116471"/>
              </p:ext>
            </p:extLst>
          </p:nvPr>
        </p:nvGraphicFramePr>
        <p:xfrm>
          <a:off x="457200" y="3140967"/>
          <a:ext cx="8144901" cy="2989937"/>
        </p:xfrm>
        <a:graphic>
          <a:graphicData uri="http://schemas.openxmlformats.org/drawingml/2006/table">
            <a:tbl>
              <a:tblPr bandRow="1">
                <a:tableStyleId>{5940675A-B579-460E-94D1-54222C63F5DA}</a:tableStyleId>
              </a:tblPr>
              <a:tblGrid>
                <a:gridCol w="850092">
                  <a:extLst>
                    <a:ext uri="{9D8B030D-6E8A-4147-A177-3AD203B41FA5}">
                      <a16:colId xmlns:a16="http://schemas.microsoft.com/office/drawing/2014/main" xmlns="" val="4076426190"/>
                    </a:ext>
                  </a:extLst>
                </a:gridCol>
                <a:gridCol w="850092">
                  <a:extLst>
                    <a:ext uri="{9D8B030D-6E8A-4147-A177-3AD203B41FA5}">
                      <a16:colId xmlns:a16="http://schemas.microsoft.com/office/drawing/2014/main" xmlns="" val="1607239533"/>
                    </a:ext>
                  </a:extLst>
                </a:gridCol>
                <a:gridCol w="6444717">
                  <a:extLst>
                    <a:ext uri="{9D8B030D-6E8A-4147-A177-3AD203B41FA5}">
                      <a16:colId xmlns:a16="http://schemas.microsoft.com/office/drawing/2014/main" xmlns="" val="137143953"/>
                    </a:ext>
                  </a:extLst>
                </a:gridCol>
              </a:tblGrid>
              <a:tr h="388307">
                <a:tc>
                  <a:txBody>
                    <a:bodyPr/>
                    <a:lstStyle/>
                    <a:p>
                      <a:pPr algn="ctr">
                        <a:spcAft>
                          <a:spcPts val="600"/>
                        </a:spcAft>
                      </a:pPr>
                      <a:r>
                        <a:rPr lang="ja-JP" sz="2400" kern="100" dirty="0">
                          <a:effectLst/>
                        </a:rPr>
                        <a:t>契約</a:t>
                      </a:r>
                      <a:endPar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600"/>
                        </a:spcAft>
                      </a:pPr>
                      <a:r>
                        <a:rPr lang="ja-JP" sz="2400" kern="100">
                          <a:effectLst/>
                        </a:rPr>
                        <a:t>約束</a:t>
                      </a:r>
                      <a:endParaRPr lang="ja-JP" sz="24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600"/>
                        </a:spcAft>
                      </a:pPr>
                      <a:r>
                        <a:rPr lang="en-US" sz="2400" kern="100" dirty="0">
                          <a:effectLst/>
                        </a:rPr>
                        <a:t> </a:t>
                      </a:r>
                      <a:endPar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R w="12700" cmpd="sng">
                      <a:noFill/>
                    </a:lnR>
                    <a:lnT w="12700" cmpd="sng">
                      <a:noFill/>
                    </a:lnT>
                  </a:tcPr>
                </a:tc>
                <a:extLst>
                  <a:ext uri="{0D108BD9-81ED-4DB2-BD59-A6C34878D82A}">
                    <a16:rowId xmlns:a16="http://schemas.microsoft.com/office/drawing/2014/main" xmlns="" val="1995447045"/>
                  </a:ext>
                </a:extLst>
              </a:tr>
              <a:tr h="867210">
                <a:tc>
                  <a:txBody>
                    <a:bodyPr/>
                    <a:lstStyle/>
                    <a:p>
                      <a:pPr algn="ctr">
                        <a:spcAft>
                          <a:spcPts val="0"/>
                        </a:spcAft>
                      </a:pPr>
                      <a:endPar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endPar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2400" kern="100" dirty="0">
                          <a:effectLst/>
                        </a:rPr>
                        <a:t>１．おたがいが同意</a:t>
                      </a:r>
                      <a:r>
                        <a:rPr lang="ja-JP" sz="2400" kern="100" dirty="0" smtClean="0">
                          <a:effectLst/>
                        </a:rPr>
                        <a:t>で</a:t>
                      </a:r>
                      <a:r>
                        <a:rPr lang="ja-JP" altLang="en-US" sz="2400" kern="100" dirty="0" smtClean="0">
                          <a:effectLst/>
                        </a:rPr>
                        <a:t>成り立つ。</a:t>
                      </a:r>
                      <a:endPar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908316998"/>
                  </a:ext>
                </a:extLst>
              </a:tr>
              <a:tr h="867210">
                <a:tc>
                  <a:txBody>
                    <a:bodyPr/>
                    <a:lstStyle/>
                    <a:p>
                      <a:pPr algn="ctr">
                        <a:spcAft>
                          <a:spcPts val="0"/>
                        </a:spcAft>
                      </a:pPr>
                      <a:endPar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endPar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2400" kern="100" dirty="0">
                          <a:effectLst/>
                        </a:rPr>
                        <a:t>２．決めたことを守る責任がある。</a:t>
                      </a:r>
                      <a:endPar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2233510348"/>
                  </a:ext>
                </a:extLst>
              </a:tr>
              <a:tr h="867210">
                <a:tc>
                  <a:txBody>
                    <a:bodyPr/>
                    <a:lstStyle/>
                    <a:p>
                      <a:pPr algn="ctr">
                        <a:spcAft>
                          <a:spcPts val="0"/>
                        </a:spcAft>
                      </a:pPr>
                      <a:endPar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endPar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2400" kern="100" dirty="0" smtClean="0">
                          <a:effectLst/>
                        </a:rPr>
                        <a:t>３</a:t>
                      </a:r>
                      <a:r>
                        <a:rPr lang="en-US" altLang="ja-JP" sz="2400" kern="100" dirty="0" smtClean="0">
                          <a:effectLst/>
                        </a:rPr>
                        <a:t>. </a:t>
                      </a:r>
                      <a:r>
                        <a:rPr lang="ja-JP" sz="2400" kern="100" dirty="0" smtClean="0">
                          <a:effectLst/>
                        </a:rPr>
                        <a:t>法律</a:t>
                      </a:r>
                      <a:r>
                        <a:rPr lang="ja-JP" sz="2400" kern="100" dirty="0">
                          <a:effectLst/>
                        </a:rPr>
                        <a:t>で決められたルールに</a:t>
                      </a:r>
                      <a:r>
                        <a:rPr lang="ja-JP" sz="2400" kern="100" dirty="0" smtClean="0">
                          <a:effectLst/>
                        </a:rPr>
                        <a:t>したがう</a:t>
                      </a:r>
                      <a:r>
                        <a:rPr lang="en-US" altLang="ja-JP" sz="2400" kern="100" dirty="0" smtClean="0">
                          <a:effectLst/>
                        </a:rPr>
                        <a:t/>
                      </a:r>
                      <a:br>
                        <a:rPr lang="en-US" altLang="ja-JP" sz="2400" kern="100" dirty="0" smtClean="0">
                          <a:effectLst/>
                        </a:rPr>
                      </a:br>
                      <a:r>
                        <a:rPr lang="ja-JP" altLang="en-US" sz="2400" kern="100" dirty="0" smtClean="0">
                          <a:effectLst/>
                        </a:rPr>
                        <a:t>　　 </a:t>
                      </a:r>
                      <a:r>
                        <a:rPr lang="ja-JP" sz="2400" kern="100" dirty="0" smtClean="0">
                          <a:effectLst/>
                        </a:rPr>
                        <a:t>必要</a:t>
                      </a:r>
                      <a:r>
                        <a:rPr lang="ja-JP" sz="2400" kern="100" dirty="0">
                          <a:effectLst/>
                        </a:rPr>
                        <a:t>がある。</a:t>
                      </a:r>
                      <a:endPar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2997946614"/>
                  </a:ext>
                </a:extLst>
              </a:tr>
            </a:tbl>
          </a:graphicData>
        </a:graphic>
      </p:graphicFrame>
      <p:sp>
        <p:nvSpPr>
          <p:cNvPr id="6" name="Rectangle 1"/>
          <p:cNvSpPr>
            <a:spLocks noChangeArrowheads="1"/>
          </p:cNvSpPr>
          <p:nvPr/>
        </p:nvSpPr>
        <p:spPr bwMode="auto">
          <a:xfrm>
            <a:off x="375451" y="1193286"/>
            <a:ext cx="8768549"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800" dirty="0">
                <a:latin typeface="メイリオ" panose="020B0604030504040204" pitchFamily="50" charset="-128"/>
                <a:ea typeface="メイリオ" panose="020B0604030504040204" pitchFamily="50" charset="-128"/>
                <a:cs typeface="ＭＳ 明朝" panose="02020609040205080304" pitchFamily="17" charset="-128"/>
              </a:rPr>
              <a:t>契約は約束とよく</a:t>
            </a:r>
            <a:r>
              <a:rPr kumimoji="0" lang="ja-JP" altLang="en-US" sz="2800" dirty="0" smtClean="0">
                <a:latin typeface="メイリオ" panose="020B0604030504040204" pitchFamily="50" charset="-128"/>
                <a:ea typeface="メイリオ" panose="020B0604030504040204" pitchFamily="50" charset="-128"/>
                <a:cs typeface="ＭＳ 明朝" panose="02020609040205080304" pitchFamily="17" charset="-128"/>
              </a:rPr>
              <a:t>似て</a:t>
            </a:r>
            <a:r>
              <a:rPr kumimoji="0" lang="ja-JP" altLang="en-US" sz="2800" dirty="0">
                <a:latin typeface="メイリオ" panose="020B0604030504040204" pitchFamily="50" charset="-128"/>
                <a:ea typeface="メイリオ" panose="020B0604030504040204" pitchFamily="50" charset="-128"/>
                <a:cs typeface="ＭＳ 明朝" panose="02020609040205080304" pitchFamily="17" charset="-128"/>
              </a:rPr>
              <a:t>います</a:t>
            </a:r>
            <a:r>
              <a:rPr kumimoji="0" lang="ja-JP" altLang="en-US" sz="2800" dirty="0" smtClean="0">
                <a:latin typeface="メイリオ" panose="020B0604030504040204" pitchFamily="50" charset="-128"/>
                <a:ea typeface="メイリオ" panose="020B0604030504040204" pitchFamily="50" charset="-128"/>
                <a:cs typeface="ＭＳ 明朝" panose="02020609040205080304" pitchFamily="17" charset="-128"/>
              </a:rPr>
              <a:t>。</a:t>
            </a:r>
            <a:endParaRPr kumimoji="0" lang="en-US" altLang="ja-JP" sz="2800" dirty="0" smtClean="0">
              <a:latin typeface="メイリオ" panose="020B0604030504040204" pitchFamily="50" charset="-128"/>
              <a:ea typeface="メイリオ" panose="020B0604030504040204" pitchFamily="50" charset="-128"/>
              <a:cs typeface="ＭＳ 明朝" panose="02020609040205080304" pitchFamily="17" charset="-128"/>
            </a:endParaRPr>
          </a:p>
          <a:p>
            <a:pPr lvl="0"/>
            <a:r>
              <a:rPr kumimoji="0" lang="ja-JP" altLang="en-US" sz="2800" dirty="0" smtClean="0">
                <a:latin typeface="メイリオ" panose="020B0604030504040204" pitchFamily="50" charset="-128"/>
                <a:ea typeface="メイリオ" panose="020B0604030504040204" pitchFamily="50" charset="-128"/>
                <a:cs typeface="ＭＳ 明朝" panose="02020609040205080304" pitchFamily="17" charset="-128"/>
              </a:rPr>
              <a:t>ですが，違う</a:t>
            </a:r>
            <a:r>
              <a:rPr kumimoji="0" lang="ja-JP" altLang="en-US" sz="2800" dirty="0">
                <a:latin typeface="メイリオ" panose="020B0604030504040204" pitchFamily="50" charset="-128"/>
                <a:ea typeface="メイリオ" panose="020B0604030504040204" pitchFamily="50" charset="-128"/>
                <a:cs typeface="ＭＳ 明朝" panose="02020609040205080304" pitchFamily="17" charset="-128"/>
              </a:rPr>
              <a:t>ところもあります</a:t>
            </a:r>
            <a:r>
              <a:rPr kumimoji="0" lang="ja-JP" altLang="en-US" sz="2800" dirty="0" smtClean="0">
                <a:latin typeface="メイリオ" panose="020B0604030504040204" pitchFamily="50" charset="-128"/>
                <a:ea typeface="メイリオ" panose="020B0604030504040204" pitchFamily="50" charset="-128"/>
                <a:cs typeface="ＭＳ 明朝" panose="02020609040205080304" pitchFamily="17" charset="-128"/>
              </a:rPr>
              <a:t>。</a:t>
            </a:r>
            <a:endParaRPr kumimoji="0" lang="en-US" altLang="ja-JP" sz="2800" dirty="0" smtClean="0">
              <a:latin typeface="メイリオ" panose="020B0604030504040204" pitchFamily="50" charset="-128"/>
              <a:ea typeface="メイリオ" panose="020B0604030504040204" pitchFamily="50" charset="-128"/>
              <a:cs typeface="ＭＳ 明朝" panose="02020609040205080304" pitchFamily="17" charset="-128"/>
            </a:endParaRPr>
          </a:p>
          <a:p>
            <a:pPr lvl="0"/>
            <a:endParaRPr kumimoji="0" lang="en-US" altLang="ja-JP" sz="2800" dirty="0" smtClean="0">
              <a:latin typeface="メイリオ" panose="020B0604030504040204" pitchFamily="50" charset="-128"/>
              <a:ea typeface="メイリオ" panose="020B0604030504040204" pitchFamily="50" charset="-128"/>
              <a:cs typeface="ＭＳ 明朝" panose="02020609040205080304" pitchFamily="17" charset="-128"/>
            </a:endParaRPr>
          </a:p>
          <a:p>
            <a:pPr lvl="0"/>
            <a:r>
              <a:rPr kumimoji="0" lang="ja-JP" altLang="en-US" sz="2800" dirty="0" smtClean="0">
                <a:latin typeface="メイリオ" panose="020B0604030504040204" pitchFamily="50" charset="-128"/>
                <a:ea typeface="メイリオ" panose="020B0604030504040204" pitchFamily="50" charset="-128"/>
                <a:cs typeface="ＭＳ 明朝" panose="02020609040205080304" pitchFamily="17" charset="-128"/>
              </a:rPr>
              <a:t>１</a:t>
            </a:r>
            <a:r>
              <a:rPr kumimoji="0" lang="ja-JP" altLang="en-US" sz="2800" dirty="0">
                <a:latin typeface="メイリオ" panose="020B0604030504040204" pitchFamily="50" charset="-128"/>
                <a:ea typeface="メイリオ" panose="020B0604030504040204" pitchFamily="50" charset="-128"/>
                <a:cs typeface="ＭＳ 明朝" panose="02020609040205080304" pitchFamily="17" charset="-128"/>
              </a:rPr>
              <a:t>～３</a:t>
            </a:r>
            <a:r>
              <a:rPr kumimoji="0" lang="ja-JP" altLang="en-US" sz="2800" dirty="0" smtClean="0">
                <a:latin typeface="メイリオ" panose="020B0604030504040204" pitchFamily="50" charset="-128"/>
                <a:ea typeface="メイリオ" panose="020B0604030504040204" pitchFamily="50" charset="-128"/>
                <a:cs typeface="ＭＳ 明朝" panose="02020609040205080304" pitchFamily="17" charset="-128"/>
              </a:rPr>
              <a:t>は契約</a:t>
            </a:r>
            <a:r>
              <a:rPr kumimoji="0" lang="ja-JP" altLang="en-US" sz="2800" dirty="0">
                <a:latin typeface="メイリオ" panose="020B0604030504040204" pitchFamily="50" charset="-128"/>
                <a:ea typeface="メイリオ" panose="020B0604030504040204" pitchFamily="50" charset="-128"/>
                <a:cs typeface="ＭＳ 明朝" panose="02020609040205080304" pitchFamily="17" charset="-128"/>
              </a:rPr>
              <a:t>と</a:t>
            </a:r>
            <a:r>
              <a:rPr kumimoji="0" lang="ja-JP" altLang="en-US" sz="2800" dirty="0" smtClean="0">
                <a:latin typeface="メイリオ" panose="020B0604030504040204" pitchFamily="50" charset="-128"/>
                <a:ea typeface="メイリオ" panose="020B0604030504040204" pitchFamily="50" charset="-128"/>
                <a:cs typeface="ＭＳ 明朝" panose="02020609040205080304" pitchFamily="17" charset="-128"/>
              </a:rPr>
              <a:t>約束，どちらに当てはまる</a:t>
            </a:r>
            <a:r>
              <a:rPr kumimoji="0" lang="ja-JP" altLang="en-US" sz="2800" dirty="0">
                <a:latin typeface="メイリオ" panose="020B0604030504040204" pitchFamily="50" charset="-128"/>
                <a:ea typeface="メイリオ" panose="020B0604030504040204" pitchFamily="50" charset="-128"/>
                <a:cs typeface="ＭＳ 明朝" panose="02020609040205080304" pitchFamily="17" charset="-128"/>
              </a:rPr>
              <a:t>だろう</a:t>
            </a:r>
            <a:r>
              <a:rPr kumimoji="0" lang="ja-JP" altLang="en-US" sz="2800" dirty="0" smtClean="0">
                <a:latin typeface="メイリオ" panose="020B0604030504040204" pitchFamily="50" charset="-128"/>
                <a:ea typeface="メイリオ" panose="020B0604030504040204" pitchFamily="50" charset="-128"/>
                <a:cs typeface="ＭＳ 明朝" panose="02020609040205080304" pitchFamily="17" charset="-128"/>
              </a:rPr>
              <a:t>か？</a:t>
            </a:r>
            <a:endParaRPr kumimoji="0" lang="ja-JP" altLang="ja-JP" sz="2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p:txBody>
      </p:sp>
      <p:sp>
        <p:nvSpPr>
          <p:cNvPr id="9" name="下矢印 8"/>
          <p:cNvSpPr/>
          <p:nvPr/>
        </p:nvSpPr>
        <p:spPr>
          <a:xfrm>
            <a:off x="755576" y="3429000"/>
            <a:ext cx="252028" cy="2520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0" name="下矢印 9"/>
          <p:cNvSpPr/>
          <p:nvPr/>
        </p:nvSpPr>
        <p:spPr>
          <a:xfrm>
            <a:off x="1619672" y="3429000"/>
            <a:ext cx="252028" cy="2520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14" name="グループ化 13"/>
          <p:cNvGrpSpPr/>
          <p:nvPr/>
        </p:nvGrpSpPr>
        <p:grpSpPr>
          <a:xfrm>
            <a:off x="611560" y="3661077"/>
            <a:ext cx="1368152" cy="596015"/>
            <a:chOff x="611560" y="3661077"/>
            <a:chExt cx="1368152" cy="596015"/>
          </a:xfrm>
        </p:grpSpPr>
        <p:sp>
          <p:nvSpPr>
            <p:cNvPr id="11" name="テキスト ボックス 10"/>
            <p:cNvSpPr txBox="1"/>
            <p:nvPr/>
          </p:nvSpPr>
          <p:spPr>
            <a:xfrm>
              <a:off x="611560" y="3661077"/>
              <a:ext cx="540060" cy="584775"/>
            </a:xfrm>
            <a:prstGeom prst="rect">
              <a:avLst/>
            </a:prstGeom>
            <a:noFill/>
          </p:spPr>
          <p:txBody>
            <a:bodyPr wrap="square" rtlCol="0">
              <a:spAutoFit/>
            </a:bodyPr>
            <a:lstStyle/>
            <a:p>
              <a:r>
                <a:rPr kumimoji="1" lang="ja-JP" altLang="en-US" sz="3200" dirty="0" smtClean="0">
                  <a:solidFill>
                    <a:srgbClr val="FF0000"/>
                  </a:solidFill>
                </a:rPr>
                <a:t>〇</a:t>
              </a:r>
              <a:endParaRPr kumimoji="1" lang="ja-JP" altLang="en-US" sz="3200" dirty="0">
                <a:solidFill>
                  <a:srgbClr val="FF0000"/>
                </a:solidFill>
              </a:endParaRPr>
            </a:p>
          </p:txBody>
        </p:sp>
        <p:sp>
          <p:nvSpPr>
            <p:cNvPr id="12" name="テキスト ボックス 11"/>
            <p:cNvSpPr txBox="1"/>
            <p:nvPr/>
          </p:nvSpPr>
          <p:spPr>
            <a:xfrm>
              <a:off x="1439652" y="3672317"/>
              <a:ext cx="540060" cy="584775"/>
            </a:xfrm>
            <a:prstGeom prst="rect">
              <a:avLst/>
            </a:prstGeom>
            <a:noFill/>
          </p:spPr>
          <p:txBody>
            <a:bodyPr wrap="square" rtlCol="0">
              <a:spAutoFit/>
            </a:bodyPr>
            <a:lstStyle/>
            <a:p>
              <a:r>
                <a:rPr kumimoji="1" lang="ja-JP" altLang="en-US" sz="3200" dirty="0" smtClean="0">
                  <a:solidFill>
                    <a:srgbClr val="FF0000"/>
                  </a:solidFill>
                </a:rPr>
                <a:t>〇</a:t>
              </a:r>
              <a:endParaRPr kumimoji="1" lang="ja-JP" altLang="en-US" sz="3200" dirty="0">
                <a:solidFill>
                  <a:srgbClr val="FF0000"/>
                </a:solidFill>
              </a:endParaRPr>
            </a:p>
          </p:txBody>
        </p:sp>
      </p:grpSp>
      <p:sp>
        <p:nvSpPr>
          <p:cNvPr id="13" name="テキスト ボックス 12"/>
          <p:cNvSpPr txBox="1"/>
          <p:nvPr/>
        </p:nvSpPr>
        <p:spPr>
          <a:xfrm>
            <a:off x="611560" y="5436513"/>
            <a:ext cx="540060" cy="584775"/>
          </a:xfrm>
          <a:prstGeom prst="rect">
            <a:avLst/>
          </a:prstGeom>
          <a:noFill/>
        </p:spPr>
        <p:txBody>
          <a:bodyPr wrap="square" rtlCol="0">
            <a:spAutoFit/>
          </a:bodyPr>
          <a:lstStyle/>
          <a:p>
            <a:r>
              <a:rPr kumimoji="1" lang="ja-JP" altLang="en-US" sz="3200" dirty="0" smtClean="0">
                <a:solidFill>
                  <a:srgbClr val="FF0000"/>
                </a:solidFill>
              </a:rPr>
              <a:t>〇</a:t>
            </a:r>
            <a:endParaRPr kumimoji="1" lang="ja-JP" altLang="en-US" sz="3200" dirty="0">
              <a:solidFill>
                <a:srgbClr val="FF0000"/>
              </a:solidFill>
            </a:endParaRPr>
          </a:p>
        </p:txBody>
      </p:sp>
      <p:grpSp>
        <p:nvGrpSpPr>
          <p:cNvPr id="15" name="グループ化 14"/>
          <p:cNvGrpSpPr/>
          <p:nvPr/>
        </p:nvGrpSpPr>
        <p:grpSpPr>
          <a:xfrm>
            <a:off x="630982" y="4538341"/>
            <a:ext cx="1368152" cy="596015"/>
            <a:chOff x="611560" y="3661077"/>
            <a:chExt cx="1368152" cy="596015"/>
          </a:xfrm>
        </p:grpSpPr>
        <p:sp>
          <p:nvSpPr>
            <p:cNvPr id="16" name="テキスト ボックス 15"/>
            <p:cNvSpPr txBox="1"/>
            <p:nvPr/>
          </p:nvSpPr>
          <p:spPr>
            <a:xfrm>
              <a:off x="611560" y="3661077"/>
              <a:ext cx="540060" cy="584775"/>
            </a:xfrm>
            <a:prstGeom prst="rect">
              <a:avLst/>
            </a:prstGeom>
            <a:noFill/>
          </p:spPr>
          <p:txBody>
            <a:bodyPr wrap="square" rtlCol="0">
              <a:spAutoFit/>
            </a:bodyPr>
            <a:lstStyle/>
            <a:p>
              <a:r>
                <a:rPr kumimoji="1" lang="ja-JP" altLang="en-US" sz="3200" dirty="0" smtClean="0">
                  <a:solidFill>
                    <a:srgbClr val="FF0000"/>
                  </a:solidFill>
                </a:rPr>
                <a:t>〇</a:t>
              </a:r>
              <a:endParaRPr kumimoji="1" lang="ja-JP" altLang="en-US" sz="3200" dirty="0">
                <a:solidFill>
                  <a:srgbClr val="FF0000"/>
                </a:solidFill>
              </a:endParaRPr>
            </a:p>
          </p:txBody>
        </p:sp>
        <p:sp>
          <p:nvSpPr>
            <p:cNvPr id="17" name="テキスト ボックス 16"/>
            <p:cNvSpPr txBox="1"/>
            <p:nvPr/>
          </p:nvSpPr>
          <p:spPr>
            <a:xfrm>
              <a:off x="1439652" y="3672317"/>
              <a:ext cx="540060" cy="584775"/>
            </a:xfrm>
            <a:prstGeom prst="rect">
              <a:avLst/>
            </a:prstGeom>
            <a:noFill/>
          </p:spPr>
          <p:txBody>
            <a:bodyPr wrap="square" rtlCol="0">
              <a:spAutoFit/>
            </a:bodyPr>
            <a:lstStyle/>
            <a:p>
              <a:r>
                <a:rPr kumimoji="1" lang="ja-JP" altLang="en-US" sz="3200" dirty="0" smtClean="0">
                  <a:solidFill>
                    <a:srgbClr val="FF0000"/>
                  </a:solidFill>
                </a:rPr>
                <a:t>〇</a:t>
              </a:r>
              <a:endParaRPr kumimoji="1" lang="ja-JP" altLang="en-US" sz="3200" dirty="0">
                <a:solidFill>
                  <a:srgbClr val="FF0000"/>
                </a:solidFill>
              </a:endParaRPr>
            </a:p>
          </p:txBody>
        </p:sp>
      </p:grpSp>
      <p:sp>
        <p:nvSpPr>
          <p:cNvPr id="18" name="テキスト ボックス 17"/>
          <p:cNvSpPr txBox="1"/>
          <p:nvPr/>
        </p:nvSpPr>
        <p:spPr>
          <a:xfrm>
            <a:off x="492672" y="45354"/>
            <a:ext cx="685496" cy="383346"/>
          </a:xfrm>
          <a:prstGeom prst="rect">
            <a:avLst/>
          </a:prstGeom>
          <a:noFill/>
        </p:spPr>
        <p:txBody>
          <a:bodyPr wrap="square" rtlCol="0">
            <a:spAutoFit/>
          </a:bodyPr>
          <a:lstStyle/>
          <a:p>
            <a:r>
              <a:rPr kumimoji="1" lang="ja-JP" altLang="en-US" dirty="0" smtClean="0">
                <a:latin typeface="ＭＳ Ｐゴシック" panose="020B0600070205080204" pitchFamily="50" charset="-128"/>
                <a:ea typeface="ＭＳ Ｐゴシック" panose="020B0600070205080204" pitchFamily="50" charset="-128"/>
              </a:rPr>
              <a:t>けい</a:t>
            </a:r>
            <a:endParaRPr kumimoji="1" lang="ja-JP" altLang="en-US"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4121632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60553"/>
            <a:ext cx="8255260" cy="1004495"/>
          </a:xfrm>
        </p:spPr>
        <p:txBody>
          <a:bodyPr>
            <a:normAutofit/>
          </a:bodyPr>
          <a:lstStyle/>
          <a:p>
            <a:r>
              <a:rPr kumimoji="1" lang="ja-JP" altLang="en-US" dirty="0" smtClean="0">
                <a:latin typeface="ＭＳ Ｐゴシック" panose="020B0600070205080204" pitchFamily="50" charset="-128"/>
                <a:ea typeface="ＭＳ Ｐゴシック" panose="020B0600070205080204" pitchFamily="50" charset="-128"/>
              </a:rPr>
              <a:t>買い物の流れから売買契約を知ろう</a:t>
            </a:r>
            <a:endParaRPr kumimoji="1" lang="ja-JP" altLang="en-US" dirty="0">
              <a:latin typeface="ＭＳ Ｐゴシック" panose="020B0600070205080204" pitchFamily="50" charset="-128"/>
              <a:ea typeface="ＭＳ Ｐゴシック" panose="020B0600070205080204" pitchFamily="50" charset="-128"/>
            </a:endParaRPr>
          </a:p>
        </p:txBody>
      </p:sp>
      <p:pic>
        <p:nvPicPr>
          <p:cNvPr id="5" name="図 4"/>
          <p:cNvPicPr/>
          <p:nvPr/>
        </p:nvPicPr>
        <p:blipFill>
          <a:blip r:embed="rId3" cstate="print">
            <a:extLst>
              <a:ext uri="{28A0092B-C50C-407E-A947-70E740481C1C}">
                <a14:useLocalDpi xmlns:a14="http://schemas.microsoft.com/office/drawing/2010/main" val="0"/>
              </a:ext>
            </a:extLst>
          </a:blip>
          <a:stretch>
            <a:fillRect/>
          </a:stretch>
        </p:blipFill>
        <p:spPr bwMode="auto">
          <a:xfrm>
            <a:off x="669425" y="3443710"/>
            <a:ext cx="1065957" cy="1882796"/>
          </a:xfrm>
          <a:prstGeom prst="rect">
            <a:avLst/>
          </a:prstGeom>
          <a:noFill/>
          <a:ln>
            <a:noFill/>
          </a:ln>
        </p:spPr>
      </p:pic>
      <p:sp>
        <p:nvSpPr>
          <p:cNvPr id="6" name="円形吹き出し 5"/>
          <p:cNvSpPr/>
          <p:nvPr/>
        </p:nvSpPr>
        <p:spPr>
          <a:xfrm>
            <a:off x="110580" y="1972913"/>
            <a:ext cx="1793610" cy="1170364"/>
          </a:xfrm>
          <a:prstGeom prst="wedgeEllipseCallout">
            <a:avLst>
              <a:gd name="adj1" fmla="val -2946"/>
              <a:gd name="adj2" fmla="val 63574"/>
            </a:avLst>
          </a:prstGeom>
          <a:noFill/>
          <a:ln w="3175" cap="flat" cmpd="sng" algn="ctr">
            <a:solidFill>
              <a:sysClr val="windowText" lastClr="000000"/>
            </a:solidFill>
            <a:prstDash val="solid"/>
            <a:miter lim="800000"/>
          </a:ln>
          <a:effectLst/>
        </p:spPr>
        <p:txBody>
          <a:bodyPr rot="0" spcFirstLastPara="0" vert="horz" wrap="square" lIns="0" tIns="45720" rIns="0" bIns="45720" numCol="1" spcCol="0" rtlCol="0" fromWordArt="0" anchor="ctr" anchorCtr="0" forceAA="0" compatLnSpc="1">
            <a:prstTxWarp prst="textNoShape">
              <a:avLst/>
            </a:prstTxWarp>
            <a:noAutofit/>
          </a:bodyPr>
          <a:lstStyle/>
          <a:p>
            <a:pPr algn="ctr">
              <a:spcAft>
                <a:spcPts val="0"/>
              </a:spcAft>
            </a:pPr>
            <a:r>
              <a:rPr lang="ja-JP" kern="100" dirty="0">
                <a:solidFill>
                  <a:srgbClr val="000000"/>
                </a:solidFill>
                <a:effectLst/>
                <a:latin typeface="ＭＳ 明朝" panose="02020609040205080304" pitchFamily="17" charset="-128"/>
                <a:ea typeface="ＭＳ ゴシック" panose="020B0609070205080204" pitchFamily="49" charset="-128"/>
                <a:cs typeface="Times New Roman" panose="02020603050405020304" pitchFamily="18" charset="0"/>
              </a:rPr>
              <a:t>しょうゆ味</a:t>
            </a:r>
            <a:r>
              <a:rPr lang="ja-JP" kern="100" dirty="0" smtClean="0">
                <a:solidFill>
                  <a:srgbClr val="000000"/>
                </a:solidFill>
                <a:effectLst/>
                <a:latin typeface="ＭＳ 明朝" panose="02020609040205080304" pitchFamily="17" charset="-128"/>
                <a:ea typeface="ＭＳ ゴシック" panose="020B0609070205080204" pitchFamily="49" charset="-128"/>
                <a:cs typeface="Times New Roman" panose="02020603050405020304" pitchFamily="18" charset="0"/>
              </a:rPr>
              <a:t>の鶏唐揚げ</a:t>
            </a:r>
            <a:r>
              <a:rPr lang="ja-JP" altLang="en-US" kern="100" dirty="0" smtClean="0">
                <a:solidFill>
                  <a:srgbClr val="000000"/>
                </a:solidFill>
                <a:effectLst/>
                <a:latin typeface="ＭＳ 明朝" panose="02020609040205080304" pitchFamily="17" charset="-128"/>
                <a:ea typeface="ＭＳ ゴシック" panose="020B0609070205080204" pitchFamily="49" charset="-128"/>
                <a:cs typeface="Times New Roman" panose="02020603050405020304" pitchFamily="18" charset="0"/>
              </a:rPr>
              <a:t>，一袋</a:t>
            </a:r>
            <a:r>
              <a:rPr lang="ja-JP" kern="100" dirty="0" smtClean="0">
                <a:solidFill>
                  <a:srgbClr val="000000"/>
                </a:solidFill>
                <a:effectLst/>
                <a:latin typeface="ＭＳ 明朝" panose="02020609040205080304" pitchFamily="17" charset="-128"/>
                <a:ea typeface="ＭＳ ゴシック" panose="020B0609070205080204" pitchFamily="49" charset="-128"/>
                <a:cs typeface="Times New Roman" panose="02020603050405020304" pitchFamily="18" charset="0"/>
              </a:rPr>
              <a:t>ください</a:t>
            </a:r>
            <a:r>
              <a:rPr lang="ja-JP" kern="100" dirty="0">
                <a:solidFill>
                  <a:srgbClr val="000000"/>
                </a:solidFill>
                <a:effectLst/>
                <a:latin typeface="ＭＳ 明朝" panose="02020609040205080304" pitchFamily="17" charset="-128"/>
                <a:ea typeface="ＭＳ ゴシック" panose="020B0609070205080204" pitchFamily="49" charset="-128"/>
                <a:cs typeface="Times New Roman" panose="02020603050405020304" pitchFamily="18" charset="0"/>
              </a:rPr>
              <a:t>。</a:t>
            </a:r>
            <a:endParaRPr lang="ja-JP" sz="3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7" name="円形吹き出し 6"/>
          <p:cNvSpPr/>
          <p:nvPr/>
        </p:nvSpPr>
        <p:spPr>
          <a:xfrm>
            <a:off x="2439048" y="1717071"/>
            <a:ext cx="2145782" cy="1357705"/>
          </a:xfrm>
          <a:prstGeom prst="wedgeEllipseCallout">
            <a:avLst>
              <a:gd name="adj1" fmla="val 15458"/>
              <a:gd name="adj2" fmla="val 61346"/>
            </a:avLst>
          </a:prstGeom>
          <a:noFill/>
          <a:ln w="3175" cap="flat" cmpd="sng" algn="ctr">
            <a:solidFill>
              <a:sysClr val="windowText" lastClr="000000"/>
            </a:solidFill>
            <a:prstDash val="solid"/>
            <a:miter lim="800000"/>
          </a:ln>
          <a:effectLst/>
        </p:spPr>
        <p:txBody>
          <a:bodyPr rot="0" spcFirstLastPara="0" vert="horz" wrap="square" lIns="0" tIns="45720" rIns="0" bIns="45720" numCol="1" spcCol="0" rtlCol="0" fromWordArt="0" anchor="ctr" anchorCtr="0" forceAA="0" compatLnSpc="1">
            <a:prstTxWarp prst="textNoShape">
              <a:avLst/>
            </a:prstTxWarp>
            <a:noAutofit/>
          </a:bodyPr>
          <a:lstStyle/>
          <a:p>
            <a:pPr algn="l">
              <a:spcAft>
                <a:spcPts val="0"/>
              </a:spcAft>
            </a:pPr>
            <a:r>
              <a:rPr lang="ja-JP" altLang="en-US" kern="100" dirty="0" smtClean="0">
                <a:solidFill>
                  <a:srgbClr val="000000"/>
                </a:solidFill>
                <a:effectLst/>
                <a:latin typeface="ＭＳ 明朝" panose="02020609040205080304" pitchFamily="17" charset="-128"/>
                <a:ea typeface="ＭＳ ゴシック" panose="020B0609070205080204" pitchFamily="49" charset="-128"/>
                <a:cs typeface="Times New Roman" panose="02020603050405020304" pitchFamily="18" charset="0"/>
              </a:rPr>
              <a:t>はい，わかりました。</a:t>
            </a:r>
            <a:endParaRPr lang="en-US" altLang="ja-JP" kern="100" dirty="0" smtClean="0">
              <a:solidFill>
                <a:srgbClr val="000000"/>
              </a:solidFill>
              <a:effectLst/>
              <a:latin typeface="ＭＳ 明朝" panose="02020609040205080304" pitchFamily="17" charset="-128"/>
              <a:ea typeface="ＭＳ ゴシック" panose="020B0609070205080204" pitchFamily="49" charset="-128"/>
              <a:cs typeface="Times New Roman" panose="02020603050405020304" pitchFamily="18" charset="0"/>
            </a:endParaRPr>
          </a:p>
          <a:p>
            <a:pPr algn="l">
              <a:spcAft>
                <a:spcPts val="0"/>
              </a:spcAft>
            </a:pPr>
            <a:r>
              <a:rPr lang="en-US" altLang="ja-JP" kern="100" dirty="0" smtClean="0">
                <a:solidFill>
                  <a:srgbClr val="000000"/>
                </a:solidFill>
                <a:effectLst/>
                <a:latin typeface="ＭＳ 明朝" panose="02020609040205080304" pitchFamily="17" charset="-128"/>
                <a:ea typeface="ＭＳ ゴシック" panose="020B0609070205080204" pitchFamily="49" charset="-128"/>
                <a:cs typeface="Times New Roman" panose="02020603050405020304" pitchFamily="18" charset="0"/>
              </a:rPr>
              <a:t>250</a:t>
            </a:r>
            <a:r>
              <a:rPr lang="ja-JP" altLang="en-US" kern="100" dirty="0" smtClean="0">
                <a:solidFill>
                  <a:srgbClr val="000000"/>
                </a:solidFill>
                <a:effectLst/>
                <a:latin typeface="ＭＳ 明朝" panose="02020609040205080304" pitchFamily="17" charset="-128"/>
                <a:ea typeface="ＭＳ ゴシック" panose="020B0609070205080204" pitchFamily="49" charset="-128"/>
                <a:cs typeface="Times New Roman" panose="02020603050405020304" pitchFamily="18" charset="0"/>
              </a:rPr>
              <a:t>円です。</a:t>
            </a:r>
            <a:endParaRPr lang="ja-JP" sz="3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pic>
        <p:nvPicPr>
          <p:cNvPr id="9" name="図 8" descr="ホットスナックを勧める店員のイラスト（男性）"/>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99311" y="3030262"/>
            <a:ext cx="2680640" cy="2588684"/>
          </a:xfrm>
          <a:prstGeom prst="rect">
            <a:avLst/>
          </a:prstGeom>
          <a:noFill/>
          <a:ln>
            <a:noFill/>
          </a:ln>
        </p:spPr>
      </p:pic>
      <p:pic>
        <p:nvPicPr>
          <p:cNvPr id="8" name="図 7" descr="お金を支払う人のイラスト（女性会社員）"/>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15771" y="3149193"/>
            <a:ext cx="2103114" cy="2404043"/>
          </a:xfrm>
          <a:prstGeom prst="rect">
            <a:avLst/>
          </a:prstGeom>
          <a:noFill/>
          <a:ln>
            <a:noFill/>
          </a:ln>
        </p:spPr>
      </p:pic>
      <p:pic>
        <p:nvPicPr>
          <p:cNvPr id="10" name="図 9" descr="郵便配達のイラスト「受け渡し」"/>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00306" y="3343729"/>
            <a:ext cx="2146879" cy="1952292"/>
          </a:xfrm>
          <a:prstGeom prst="rect">
            <a:avLst/>
          </a:prstGeom>
          <a:noFill/>
          <a:ln>
            <a:noFill/>
          </a:ln>
        </p:spPr>
      </p:pic>
      <p:sp>
        <p:nvSpPr>
          <p:cNvPr id="11" name="円形吹き出し 10"/>
          <p:cNvSpPr/>
          <p:nvPr/>
        </p:nvSpPr>
        <p:spPr>
          <a:xfrm>
            <a:off x="5137043" y="1931945"/>
            <a:ext cx="1242176" cy="1122494"/>
          </a:xfrm>
          <a:prstGeom prst="wedgeEllipseCallout">
            <a:avLst>
              <a:gd name="adj1" fmla="val 9706"/>
              <a:gd name="adj2" fmla="val 63574"/>
            </a:avLst>
          </a:prstGeom>
          <a:noFill/>
          <a:ln w="3175" cap="flat" cmpd="sng" algn="ctr">
            <a:solidFill>
              <a:sysClr val="windowText" lastClr="000000"/>
            </a:solidFill>
            <a:prstDash val="solid"/>
            <a:miter lim="800000"/>
          </a:ln>
          <a:effectLst/>
        </p:spPr>
        <p:txBody>
          <a:bodyPr rot="0" spcFirstLastPara="0" vert="horz" wrap="square" lIns="0" tIns="45720" rIns="0" bIns="45720" numCol="1" spcCol="0" rtlCol="0" fromWordArt="0" anchor="ctr" anchorCtr="0" forceAA="0" compatLnSpc="1">
            <a:prstTxWarp prst="textNoShape">
              <a:avLst/>
            </a:prstTxWarp>
            <a:noAutofit/>
          </a:bodyPr>
          <a:lstStyle/>
          <a:p>
            <a:pPr algn="ctr">
              <a:spcAft>
                <a:spcPts val="0"/>
              </a:spcAft>
            </a:pPr>
            <a:r>
              <a:rPr lang="en-US" altLang="ja-JP" kern="100" dirty="0" smtClean="0">
                <a:solidFill>
                  <a:srgbClr val="000000"/>
                </a:solidFill>
                <a:effectLst/>
                <a:latin typeface="ＭＳ 明朝" panose="02020609040205080304" pitchFamily="17" charset="-128"/>
                <a:ea typeface="ＭＳ ゴシック" panose="020B0609070205080204" pitchFamily="49" charset="-128"/>
                <a:cs typeface="Times New Roman" panose="02020603050405020304" pitchFamily="18" charset="0"/>
              </a:rPr>
              <a:t>250</a:t>
            </a:r>
            <a:r>
              <a:rPr lang="ja-JP" altLang="en-US" kern="100" dirty="0" smtClean="0">
                <a:solidFill>
                  <a:srgbClr val="000000"/>
                </a:solidFill>
                <a:latin typeface="ＭＳ 明朝" panose="02020609040205080304" pitchFamily="17" charset="-128"/>
                <a:ea typeface="ＭＳ ゴシック" panose="020B0609070205080204" pitchFamily="49" charset="-128"/>
                <a:cs typeface="Times New Roman" panose="02020603050405020304" pitchFamily="18" charset="0"/>
              </a:rPr>
              <a:t>円ですね</a:t>
            </a:r>
            <a:r>
              <a:rPr lang="ja-JP" altLang="en-US" kern="100" dirty="0">
                <a:solidFill>
                  <a:srgbClr val="000000"/>
                </a:solidFill>
                <a:latin typeface="ＭＳ 明朝" panose="02020609040205080304" pitchFamily="17" charset="-128"/>
                <a:ea typeface="ＭＳ ゴシック" panose="020B0609070205080204" pitchFamily="49" charset="-128"/>
                <a:cs typeface="Times New Roman" panose="02020603050405020304" pitchFamily="18" charset="0"/>
              </a:rPr>
              <a:t>。</a:t>
            </a:r>
            <a:endParaRPr lang="ja-JP" sz="3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12" name="円形吹き出し 11"/>
          <p:cNvSpPr/>
          <p:nvPr/>
        </p:nvSpPr>
        <p:spPr>
          <a:xfrm>
            <a:off x="6800306" y="1773938"/>
            <a:ext cx="1705918" cy="1498600"/>
          </a:xfrm>
          <a:prstGeom prst="wedgeEllipseCallout">
            <a:avLst>
              <a:gd name="adj1" fmla="val -2946"/>
              <a:gd name="adj2" fmla="val 63574"/>
            </a:avLst>
          </a:prstGeom>
          <a:noFill/>
          <a:ln w="3175" cap="flat" cmpd="sng" algn="ctr">
            <a:solidFill>
              <a:sysClr val="windowText" lastClr="000000"/>
            </a:solidFill>
            <a:prstDash val="solid"/>
            <a:miter lim="800000"/>
          </a:ln>
          <a:effectLst/>
        </p:spPr>
        <p:txBody>
          <a:bodyPr rot="0" spcFirstLastPara="0" vert="horz" wrap="square" lIns="0" tIns="45720" rIns="0" bIns="45720" numCol="1" spcCol="0" rtlCol="0" fromWordArt="0" anchor="ctr" anchorCtr="0" forceAA="0" compatLnSpc="1">
            <a:prstTxWarp prst="textNoShape">
              <a:avLst/>
            </a:prstTxWarp>
            <a:noAutofit/>
          </a:bodyPr>
          <a:lstStyle/>
          <a:p>
            <a:pPr algn="ctr">
              <a:spcAft>
                <a:spcPts val="0"/>
              </a:spcAft>
            </a:pPr>
            <a:r>
              <a:rPr lang="ja-JP" altLang="en-US" kern="100" dirty="0" smtClean="0">
                <a:solidFill>
                  <a:srgbClr val="000000"/>
                </a:solidFill>
                <a:latin typeface="ＭＳ 明朝" panose="02020609040205080304" pitchFamily="17" charset="-128"/>
                <a:ea typeface="ＭＳ ゴシック" panose="020B0609070205080204" pitchFamily="49" charset="-128"/>
                <a:cs typeface="Times New Roman" panose="02020603050405020304" pitchFamily="18" charset="0"/>
              </a:rPr>
              <a:t>商品です。ありがとうございました。</a:t>
            </a:r>
            <a:endParaRPr lang="ja-JP" sz="3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13" name="角丸四角形 12"/>
          <p:cNvSpPr/>
          <p:nvPr/>
        </p:nvSpPr>
        <p:spPr>
          <a:xfrm>
            <a:off x="144174" y="5626939"/>
            <a:ext cx="1948991" cy="952949"/>
          </a:xfrm>
          <a:prstGeom prst="round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just">
              <a:spcAft>
                <a:spcPts val="0"/>
              </a:spcAft>
            </a:pPr>
            <a:r>
              <a:rPr lang="ja-JP" sz="2800" b="1" kern="100" dirty="0">
                <a:effectLst/>
                <a:latin typeface="メイリオ" panose="020B0604030504040204" pitchFamily="50" charset="-128"/>
                <a:ea typeface="メイリオ" panose="020B0604030504040204" pitchFamily="50" charset="-128"/>
                <a:cs typeface="ＭＳ 明朝" panose="02020609040205080304" pitchFamily="17" charset="-128"/>
              </a:rPr>
              <a:t>①</a:t>
            </a:r>
            <a:r>
              <a:rPr lang="ja-JP" sz="2000" b="1" kern="100" dirty="0">
                <a:effectLst/>
                <a:latin typeface="メイリオ" panose="020B0604030504040204" pitchFamily="50" charset="-128"/>
                <a:ea typeface="メイリオ" panose="020B0604030504040204" pitchFamily="50" charset="-128"/>
                <a:cs typeface="ＭＳ 明朝" panose="02020609040205080304" pitchFamily="17" charset="-128"/>
              </a:rPr>
              <a:t>商品を</a:t>
            </a:r>
            <a:r>
              <a:rPr lang="ja-JP" sz="2000" b="1" kern="100" dirty="0" smtClean="0">
                <a:effectLst/>
                <a:latin typeface="メイリオ" panose="020B0604030504040204" pitchFamily="50" charset="-128"/>
                <a:ea typeface="メイリオ" panose="020B0604030504040204" pitchFamily="50" charset="-128"/>
                <a:cs typeface="ＭＳ 明朝" panose="02020609040205080304" pitchFamily="17" charset="-128"/>
              </a:rPr>
              <a:t>選び</a:t>
            </a:r>
            <a:r>
              <a:rPr lang="ja-JP" altLang="en-US" sz="2000" b="1" kern="100" dirty="0" smtClean="0">
                <a:effectLst/>
                <a:latin typeface="メイリオ" panose="020B0604030504040204" pitchFamily="50" charset="-128"/>
                <a:ea typeface="メイリオ" panose="020B0604030504040204" pitchFamily="50" charset="-128"/>
                <a:cs typeface="ＭＳ 明朝" panose="02020609040205080304" pitchFamily="17" charset="-128"/>
              </a:rPr>
              <a:t>，</a:t>
            </a:r>
            <a:r>
              <a:rPr lang="ja-JP" sz="2000" b="1" kern="100" dirty="0" smtClean="0">
                <a:effectLst/>
                <a:latin typeface="メイリオ" panose="020B0604030504040204" pitchFamily="50" charset="-128"/>
                <a:ea typeface="メイリオ" panose="020B0604030504040204" pitchFamily="50" charset="-128"/>
                <a:cs typeface="ＭＳ 明朝" panose="02020609040205080304" pitchFamily="17" charset="-128"/>
              </a:rPr>
              <a:t>買いたい</a:t>
            </a:r>
            <a:r>
              <a:rPr lang="ja-JP" sz="2000" b="1" kern="100" dirty="0">
                <a:effectLst/>
                <a:latin typeface="メイリオ" panose="020B0604030504040204" pitchFamily="50" charset="-128"/>
                <a:ea typeface="メイリオ" panose="020B0604030504040204" pitchFamily="50" charset="-128"/>
                <a:cs typeface="ＭＳ 明朝" panose="02020609040205080304" pitchFamily="17" charset="-128"/>
              </a:rPr>
              <a:t>ことを伝える</a:t>
            </a:r>
            <a:endParaRPr 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4" name="角丸四角形 13"/>
          <p:cNvSpPr/>
          <p:nvPr/>
        </p:nvSpPr>
        <p:spPr>
          <a:xfrm>
            <a:off x="2587801" y="5553236"/>
            <a:ext cx="2291511" cy="952949"/>
          </a:xfrm>
          <a:prstGeom prst="round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just">
              <a:spcAft>
                <a:spcPts val="0"/>
              </a:spcAft>
            </a:pPr>
            <a:r>
              <a:rPr lang="ja-JP" altLang="en-US" sz="2800" b="1" kern="100" dirty="0">
                <a:latin typeface="メイリオ" panose="020B0604030504040204" pitchFamily="50" charset="-128"/>
                <a:ea typeface="メイリオ" panose="020B0604030504040204" pitchFamily="50" charset="-128"/>
                <a:cs typeface="ＭＳ 明朝" panose="02020609040205080304" pitchFamily="17" charset="-128"/>
              </a:rPr>
              <a:t>②</a:t>
            </a:r>
            <a:r>
              <a:rPr lang="ja-JP" altLang="en-US" sz="2000" b="1" kern="100" dirty="0">
                <a:latin typeface="メイリオ" panose="020B0604030504040204" pitchFamily="50" charset="-128"/>
                <a:ea typeface="メイリオ" panose="020B0604030504040204" pitchFamily="50" charset="-128"/>
                <a:cs typeface="ＭＳ 明朝" panose="02020609040205080304" pitchFamily="17" charset="-128"/>
              </a:rPr>
              <a:t>伝えた内容</a:t>
            </a:r>
            <a:r>
              <a:rPr lang="ja-JP" altLang="en-US" sz="2000" b="1" kern="100" dirty="0" smtClean="0">
                <a:latin typeface="メイリオ" panose="020B0604030504040204" pitchFamily="50" charset="-128"/>
                <a:ea typeface="メイリオ" panose="020B0604030504040204" pitchFamily="50" charset="-128"/>
                <a:cs typeface="ＭＳ 明朝" panose="02020609040205080304" pitchFamily="17" charset="-128"/>
              </a:rPr>
              <a:t>を，</a:t>
            </a:r>
            <a:endParaRPr lang="ja-JP" altLang="en-US" sz="2000" b="1" kern="100" dirty="0">
              <a:latin typeface="メイリオ" panose="020B0604030504040204" pitchFamily="50" charset="-128"/>
              <a:ea typeface="メイリオ" panose="020B0604030504040204" pitchFamily="50" charset="-128"/>
              <a:cs typeface="ＭＳ 明朝" panose="02020609040205080304" pitchFamily="17" charset="-128"/>
            </a:endParaRPr>
          </a:p>
          <a:p>
            <a:pPr algn="just">
              <a:spcAft>
                <a:spcPts val="0"/>
              </a:spcAft>
            </a:pPr>
            <a:r>
              <a:rPr lang="ja-JP" altLang="en-US" sz="2000" b="1" kern="100" dirty="0">
                <a:latin typeface="メイリオ" panose="020B0604030504040204" pitchFamily="50" charset="-128"/>
                <a:ea typeface="メイリオ" panose="020B0604030504040204" pitchFamily="50" charset="-128"/>
                <a:cs typeface="ＭＳ 明朝" panose="02020609040205080304" pitchFamily="17" charset="-128"/>
              </a:rPr>
              <a:t>店の人が受付ける</a:t>
            </a:r>
          </a:p>
        </p:txBody>
      </p:sp>
      <p:sp>
        <p:nvSpPr>
          <p:cNvPr id="15" name="角丸四角形 14"/>
          <p:cNvSpPr/>
          <p:nvPr/>
        </p:nvSpPr>
        <p:spPr>
          <a:xfrm>
            <a:off x="5456056" y="5618946"/>
            <a:ext cx="1250510" cy="839220"/>
          </a:xfrm>
          <a:prstGeom prst="round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just">
              <a:spcAft>
                <a:spcPts val="0"/>
              </a:spcAft>
            </a:pPr>
            <a:r>
              <a:rPr lang="ja-JP" altLang="en-US" sz="2800" b="1" kern="100" dirty="0">
                <a:latin typeface="メイリオ" panose="020B0604030504040204" pitchFamily="50" charset="-128"/>
                <a:ea typeface="メイリオ" panose="020B0604030504040204" pitchFamily="50" charset="-128"/>
                <a:cs typeface="ＭＳ 明朝" panose="02020609040205080304" pitchFamily="17" charset="-128"/>
              </a:rPr>
              <a:t>③</a:t>
            </a:r>
            <a:r>
              <a:rPr lang="ja-JP" altLang="en-US" sz="2000" b="1" kern="100" dirty="0">
                <a:latin typeface="メイリオ" panose="020B0604030504040204" pitchFamily="50" charset="-128"/>
                <a:ea typeface="メイリオ" panose="020B0604030504040204" pitchFamily="50" charset="-128"/>
                <a:cs typeface="ＭＳ 明朝" panose="02020609040205080304" pitchFamily="17" charset="-128"/>
              </a:rPr>
              <a:t>お金をはらう</a:t>
            </a:r>
          </a:p>
        </p:txBody>
      </p:sp>
      <p:sp>
        <p:nvSpPr>
          <p:cNvPr id="16" name="角丸四角形 15"/>
          <p:cNvSpPr/>
          <p:nvPr/>
        </p:nvSpPr>
        <p:spPr>
          <a:xfrm>
            <a:off x="7210399" y="5562081"/>
            <a:ext cx="1665654" cy="952950"/>
          </a:xfrm>
          <a:prstGeom prst="round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just">
              <a:spcAft>
                <a:spcPts val="0"/>
              </a:spcAft>
            </a:pPr>
            <a:r>
              <a:rPr lang="ja-JP" altLang="en-US" sz="2800" b="1" kern="100" dirty="0">
                <a:latin typeface="メイリオ" panose="020B0604030504040204" pitchFamily="50" charset="-128"/>
                <a:ea typeface="メイリオ" panose="020B0604030504040204" pitchFamily="50" charset="-128"/>
                <a:cs typeface="ＭＳ 明朝" panose="02020609040205080304" pitchFamily="17" charset="-128"/>
              </a:rPr>
              <a:t>④</a:t>
            </a:r>
            <a:r>
              <a:rPr lang="ja-JP" altLang="en-US" sz="2000" b="1" kern="100" dirty="0">
                <a:latin typeface="メイリオ" panose="020B0604030504040204" pitchFamily="50" charset="-128"/>
                <a:ea typeface="メイリオ" panose="020B0604030504040204" pitchFamily="50" charset="-128"/>
                <a:cs typeface="ＭＳ 明朝" panose="02020609040205080304" pitchFamily="17" charset="-128"/>
              </a:rPr>
              <a:t>店の人が商品をわたす</a:t>
            </a:r>
          </a:p>
        </p:txBody>
      </p:sp>
      <p:sp>
        <p:nvSpPr>
          <p:cNvPr id="17" name="コンテンツ プレースホルダー 7"/>
          <p:cNvSpPr>
            <a:spLocks noGrp="1"/>
          </p:cNvSpPr>
          <p:nvPr>
            <p:ph idx="1"/>
          </p:nvPr>
        </p:nvSpPr>
        <p:spPr>
          <a:xfrm>
            <a:off x="376709" y="1061024"/>
            <a:ext cx="8255260" cy="581631"/>
          </a:xfrm>
        </p:spPr>
        <p:txBody>
          <a:bodyPr>
            <a:normAutofit/>
          </a:bodyPr>
          <a:lstStyle/>
          <a:p>
            <a:r>
              <a:rPr lang="ja-JP" altLang="en-US" sz="2800" dirty="0"/>
              <a:t>売買契約はいつ</a:t>
            </a:r>
            <a:r>
              <a:rPr lang="ja-JP" altLang="en-US" sz="2800" dirty="0" smtClean="0"/>
              <a:t>成り立つのか，①</a:t>
            </a:r>
            <a:r>
              <a:rPr lang="en-US" altLang="ja-JP" sz="2800" dirty="0" smtClean="0"/>
              <a:t>~</a:t>
            </a:r>
            <a:r>
              <a:rPr lang="ja-JP" altLang="en-US" sz="2800" dirty="0" smtClean="0"/>
              <a:t>④から選ぼう。</a:t>
            </a:r>
            <a:endParaRPr kumimoji="1" lang="ja-JP" altLang="en-US" sz="2800" dirty="0"/>
          </a:p>
        </p:txBody>
      </p:sp>
      <p:grpSp>
        <p:nvGrpSpPr>
          <p:cNvPr id="21" name="グループ化 20"/>
          <p:cNvGrpSpPr/>
          <p:nvPr/>
        </p:nvGrpSpPr>
        <p:grpSpPr>
          <a:xfrm>
            <a:off x="2237410" y="1642654"/>
            <a:ext cx="2899633" cy="5144413"/>
            <a:chOff x="2237410" y="1642655"/>
            <a:chExt cx="2816291" cy="4905160"/>
          </a:xfrm>
        </p:grpSpPr>
        <p:sp>
          <p:nvSpPr>
            <p:cNvPr id="19" name="正方形/長方形 18"/>
            <p:cNvSpPr/>
            <p:nvPr/>
          </p:nvSpPr>
          <p:spPr>
            <a:xfrm>
              <a:off x="2237410" y="1642655"/>
              <a:ext cx="2816291" cy="490516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2"/>
            <p:cNvSpPr txBox="1">
              <a:spLocks noChangeArrowheads="1"/>
            </p:cNvSpPr>
            <p:nvPr/>
          </p:nvSpPr>
          <p:spPr bwMode="auto">
            <a:xfrm>
              <a:off x="2587801" y="3969061"/>
              <a:ext cx="2070258" cy="621546"/>
            </a:xfrm>
            <a:prstGeom prst="rect">
              <a:avLst/>
            </a:prstGeom>
            <a:ln w="38100">
              <a:solidFill>
                <a:srgbClr val="C00000"/>
              </a:solidFill>
              <a:headEnd/>
              <a:tailEnd/>
            </a:ln>
          </p:spPr>
          <p:style>
            <a:lnRef idx="2">
              <a:schemeClr val="accent2"/>
            </a:lnRef>
            <a:fillRef idx="1">
              <a:schemeClr val="lt1"/>
            </a:fillRef>
            <a:effectRef idx="0">
              <a:schemeClr val="accent2"/>
            </a:effectRef>
            <a:fontRef idx="minor">
              <a:schemeClr val="dk1"/>
            </a:fontRef>
          </p:style>
          <p:txBody>
            <a:bodyPr rot="0" vert="horz" wrap="square" lIns="0" tIns="0" rIns="0" bIns="0" anchor="ctr" anchorCtr="0">
              <a:noAutofit/>
            </a:bodyPr>
            <a:lstStyle/>
            <a:p>
              <a:pPr algn="ctr">
                <a:spcAft>
                  <a:spcPts val="0"/>
                </a:spcAft>
              </a:pPr>
              <a:r>
                <a:rPr lang="ja-JP" altLang="en-US" sz="2800" b="1" kern="100" dirty="0" smtClean="0">
                  <a:solidFill>
                    <a:srgbClr val="C00000"/>
                  </a:solidFill>
                  <a:effectLst/>
                  <a:latin typeface="メイリオ" panose="020B0604030504040204" pitchFamily="50" charset="-128"/>
                  <a:ea typeface="メイリオ" panose="020B0604030504040204" pitchFamily="50" charset="-128"/>
                  <a:cs typeface="Times New Roman" panose="02020603050405020304" pitchFamily="18" charset="0"/>
                </a:rPr>
                <a:t>契 約 成 立</a:t>
              </a:r>
              <a:endParaRPr lang="ja-JP" sz="2800" b="1" kern="100" dirty="0">
                <a:solidFill>
                  <a:srgbClr val="C00000"/>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grpSp>
      <p:sp>
        <p:nvSpPr>
          <p:cNvPr id="22" name="テキスト ボックス 21"/>
          <p:cNvSpPr txBox="1"/>
          <p:nvPr/>
        </p:nvSpPr>
        <p:spPr>
          <a:xfrm>
            <a:off x="5423665" y="60553"/>
            <a:ext cx="668931" cy="369332"/>
          </a:xfrm>
          <a:prstGeom prst="rect">
            <a:avLst/>
          </a:prstGeom>
          <a:noFill/>
        </p:spPr>
        <p:txBody>
          <a:bodyPr wrap="square" rtlCol="0">
            <a:spAutoFit/>
          </a:bodyPr>
          <a:lstStyle/>
          <a:p>
            <a:r>
              <a:rPr kumimoji="1" lang="ja-JP" altLang="en-US" dirty="0" smtClean="0">
                <a:latin typeface="ＭＳ Ｐゴシック" panose="020B0600070205080204" pitchFamily="50" charset="-128"/>
                <a:ea typeface="ＭＳ Ｐゴシック" panose="020B0600070205080204" pitchFamily="50" charset="-128"/>
              </a:rPr>
              <a:t>けい</a:t>
            </a:r>
            <a:r>
              <a:rPr kumimoji="1" lang="ja-JP" altLang="en-US" dirty="0" smtClean="0"/>
              <a:t> </a:t>
            </a:r>
            <a:endParaRPr kumimoji="1" lang="ja-JP" altLang="en-US" dirty="0"/>
          </a:p>
        </p:txBody>
      </p:sp>
    </p:spTree>
    <p:extLst>
      <p:ext uri="{BB962C8B-B14F-4D97-AF65-F5344CB8AC3E}">
        <p14:creationId xmlns:p14="http://schemas.microsoft.com/office/powerpoint/2010/main" val="411414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143859"/>
            <a:ext cx="7895220" cy="1004495"/>
          </a:xfrm>
        </p:spPr>
        <p:txBody>
          <a:bodyPr>
            <a:normAutofit/>
          </a:bodyPr>
          <a:lstStyle/>
          <a:p>
            <a:r>
              <a:rPr kumimoji="1" lang="ja-JP" altLang="en-US" dirty="0" smtClean="0">
                <a:latin typeface="ＭＳ Ｐゴシック" panose="020B0600070205080204" pitchFamily="50" charset="-128"/>
                <a:ea typeface="ＭＳ Ｐゴシック" panose="020B0600070205080204" pitchFamily="50" charset="-128"/>
              </a:rPr>
              <a:t>買いたいものが，すぐにはない場合</a:t>
            </a:r>
            <a:endParaRPr kumimoji="1" lang="ja-JP" altLang="en-US" dirty="0">
              <a:latin typeface="ＭＳ Ｐゴシック" panose="020B0600070205080204" pitchFamily="50" charset="-128"/>
              <a:ea typeface="ＭＳ Ｐゴシック" panose="020B0600070205080204" pitchFamily="50" charset="-128"/>
            </a:endParaRPr>
          </a:p>
        </p:txBody>
      </p:sp>
      <p:pic>
        <p:nvPicPr>
          <p:cNvPr id="5" name="図 4"/>
          <p:cNvPicPr/>
          <p:nvPr/>
        </p:nvPicPr>
        <p:blipFill>
          <a:blip r:embed="rId3" cstate="print">
            <a:extLst>
              <a:ext uri="{28A0092B-C50C-407E-A947-70E740481C1C}">
                <a14:useLocalDpi xmlns:a14="http://schemas.microsoft.com/office/drawing/2010/main" val="0"/>
              </a:ext>
            </a:extLst>
          </a:blip>
          <a:stretch>
            <a:fillRect/>
          </a:stretch>
        </p:blipFill>
        <p:spPr bwMode="auto">
          <a:xfrm>
            <a:off x="1799692" y="4168711"/>
            <a:ext cx="1152128" cy="1950383"/>
          </a:xfrm>
          <a:prstGeom prst="rect">
            <a:avLst/>
          </a:prstGeom>
          <a:noFill/>
          <a:ln>
            <a:noFill/>
          </a:ln>
        </p:spPr>
      </p:pic>
      <p:sp>
        <p:nvSpPr>
          <p:cNvPr id="6" name="円形吹き出し 5"/>
          <p:cNvSpPr/>
          <p:nvPr/>
        </p:nvSpPr>
        <p:spPr>
          <a:xfrm>
            <a:off x="1079612" y="2239154"/>
            <a:ext cx="2360691" cy="1550424"/>
          </a:xfrm>
          <a:prstGeom prst="wedgeEllipseCallout">
            <a:avLst>
              <a:gd name="adj1" fmla="val 6480"/>
              <a:gd name="adj2" fmla="val 76528"/>
            </a:avLst>
          </a:prstGeom>
          <a:noFill/>
          <a:ln w="3175" cap="flat" cmpd="sng" algn="ctr">
            <a:solidFill>
              <a:sysClr val="windowText" lastClr="000000"/>
            </a:solidFill>
            <a:prstDash val="solid"/>
            <a:miter lim="800000"/>
          </a:ln>
          <a:effectLst/>
        </p:spPr>
        <p:txBody>
          <a:bodyPr rot="0" spcFirstLastPara="0" vert="horz" wrap="square" lIns="0" tIns="45720" rIns="0" bIns="45720" numCol="1" spcCol="0" rtlCol="0" fromWordArt="0" anchor="ctr" anchorCtr="0" forceAA="0" compatLnSpc="1">
            <a:prstTxWarp prst="textNoShape">
              <a:avLst/>
            </a:prstTxWarp>
            <a:noAutofit/>
          </a:bodyPr>
          <a:lstStyle/>
          <a:p>
            <a:pPr algn="ctr">
              <a:spcAft>
                <a:spcPts val="0"/>
              </a:spcAft>
            </a:pPr>
            <a:r>
              <a:rPr lang="ja-JP" sz="2000" kern="100">
                <a:solidFill>
                  <a:srgbClr val="000000"/>
                </a:solidFill>
                <a:effectLst/>
                <a:latin typeface="ＭＳ 明朝" panose="02020609040205080304" pitchFamily="17" charset="-128"/>
                <a:ea typeface="ＭＳ ゴシック" panose="020B0609070205080204" pitchFamily="49" charset="-128"/>
                <a:cs typeface="Times New Roman" panose="02020603050405020304" pitchFamily="18" charset="0"/>
              </a:rPr>
              <a:t>しょうゆ味の</a:t>
            </a:r>
            <a:endParaRPr lang="ja-JP" sz="4000" kern="100">
              <a:effectLst/>
              <a:latin typeface="ＭＳ 明朝" panose="02020609040205080304" pitchFamily="17" charset="-128"/>
              <a:ea typeface="ＭＳ 明朝" panose="02020609040205080304" pitchFamily="17" charset="-128"/>
              <a:cs typeface="Times New Roman" panose="02020603050405020304" pitchFamily="18" charset="0"/>
            </a:endParaRPr>
          </a:p>
          <a:p>
            <a:pPr algn="ctr">
              <a:spcAft>
                <a:spcPts val="0"/>
              </a:spcAft>
            </a:pPr>
            <a:r>
              <a:rPr lang="ja-JP" sz="2000" kern="100">
                <a:solidFill>
                  <a:srgbClr val="000000"/>
                </a:solidFill>
                <a:effectLst/>
                <a:latin typeface="ＭＳ 明朝" panose="02020609040205080304" pitchFamily="17" charset="-128"/>
                <a:ea typeface="ＭＳ ゴシック" panose="020B0609070205080204" pitchFamily="49" charset="-128"/>
                <a:cs typeface="Times New Roman" panose="02020603050405020304" pitchFamily="18" charset="0"/>
              </a:rPr>
              <a:t>鶏唐揚げを</a:t>
            </a:r>
            <a:endParaRPr lang="ja-JP" sz="4000" kern="100">
              <a:effectLst/>
              <a:latin typeface="ＭＳ 明朝" panose="02020609040205080304" pitchFamily="17" charset="-128"/>
              <a:ea typeface="ＭＳ 明朝" panose="02020609040205080304" pitchFamily="17" charset="-128"/>
              <a:cs typeface="Times New Roman" panose="02020603050405020304" pitchFamily="18" charset="0"/>
            </a:endParaRPr>
          </a:p>
          <a:p>
            <a:pPr algn="ctr">
              <a:spcAft>
                <a:spcPts val="0"/>
              </a:spcAft>
            </a:pPr>
            <a:r>
              <a:rPr lang="ja-JP" sz="2000" kern="100">
                <a:solidFill>
                  <a:srgbClr val="000000"/>
                </a:solidFill>
                <a:effectLst/>
                <a:latin typeface="ＭＳ 明朝" panose="02020609040205080304" pitchFamily="17" charset="-128"/>
                <a:ea typeface="ＭＳ ゴシック" panose="020B0609070205080204" pitchFamily="49" charset="-128"/>
                <a:cs typeface="Times New Roman" panose="02020603050405020304" pitchFamily="18" charset="0"/>
              </a:rPr>
              <a:t>ください。</a:t>
            </a:r>
            <a:endParaRPr lang="ja-JP" sz="4000" kern="10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7" name="円形吹き出し 6"/>
          <p:cNvSpPr/>
          <p:nvPr/>
        </p:nvSpPr>
        <p:spPr>
          <a:xfrm>
            <a:off x="4139952" y="1157213"/>
            <a:ext cx="3585808" cy="2197063"/>
          </a:xfrm>
          <a:prstGeom prst="wedgeEllipseCallout">
            <a:avLst>
              <a:gd name="adj1" fmla="val 15458"/>
              <a:gd name="adj2" fmla="val 61346"/>
            </a:avLst>
          </a:prstGeom>
          <a:noFill/>
          <a:ln w="3175" cap="flat" cmpd="sng" algn="ctr">
            <a:solidFill>
              <a:sysClr val="windowText" lastClr="000000"/>
            </a:solidFill>
            <a:prstDash val="solid"/>
            <a:miter lim="800000"/>
          </a:ln>
          <a:effectLst/>
        </p:spPr>
        <p:txBody>
          <a:bodyPr rot="0" spcFirstLastPara="0" vert="horz" wrap="square" lIns="0" tIns="45720" rIns="0" bIns="45720" numCol="1" spcCol="0" rtlCol="0" fromWordArt="0" anchor="ctr" anchorCtr="0" forceAA="0" compatLnSpc="1">
            <a:prstTxWarp prst="textNoShape">
              <a:avLst/>
            </a:prstTxWarp>
            <a:noAutofit/>
          </a:bodyPr>
          <a:lstStyle/>
          <a:p>
            <a:pPr algn="l">
              <a:spcAft>
                <a:spcPts val="0"/>
              </a:spcAft>
            </a:pPr>
            <a:r>
              <a:rPr lang="ja-JP" sz="2000" kern="100" dirty="0" smtClean="0">
                <a:solidFill>
                  <a:srgbClr val="000000"/>
                </a:solidFill>
                <a:effectLst/>
                <a:latin typeface="ＭＳ 明朝" panose="02020609040205080304" pitchFamily="17" charset="-128"/>
                <a:ea typeface="ＭＳ ゴシック" panose="020B0609070205080204" pitchFamily="49" charset="-128"/>
                <a:cs typeface="Times New Roman" panose="02020603050405020304" pitchFamily="18" charset="0"/>
              </a:rPr>
              <a:t>すみません</a:t>
            </a:r>
            <a:r>
              <a:rPr lang="ja-JP" altLang="en-US" sz="2000" kern="100" dirty="0" smtClean="0">
                <a:solidFill>
                  <a:srgbClr val="000000"/>
                </a:solidFill>
                <a:effectLst/>
                <a:latin typeface="ＭＳ 明朝" panose="02020609040205080304" pitchFamily="17" charset="-128"/>
                <a:ea typeface="ＭＳ ゴシック" panose="020B0609070205080204" pitchFamily="49" charset="-128"/>
                <a:cs typeface="Times New Roman" panose="02020603050405020304" pitchFamily="18" charset="0"/>
              </a:rPr>
              <a:t>，</a:t>
            </a:r>
            <a:r>
              <a:rPr lang="ja-JP" sz="2000" kern="100" dirty="0" smtClean="0">
                <a:solidFill>
                  <a:srgbClr val="000000"/>
                </a:solidFill>
                <a:effectLst/>
                <a:latin typeface="ＭＳ 明朝" panose="02020609040205080304" pitchFamily="17" charset="-128"/>
                <a:ea typeface="ＭＳ ゴシック" panose="020B0609070205080204" pitchFamily="49" charset="-128"/>
                <a:cs typeface="Times New Roman" panose="02020603050405020304" pitchFamily="18" charset="0"/>
              </a:rPr>
              <a:t>今</a:t>
            </a:r>
            <a:r>
              <a:rPr lang="ja-JP" sz="2000" kern="100" dirty="0">
                <a:solidFill>
                  <a:srgbClr val="000000"/>
                </a:solidFill>
                <a:effectLst/>
                <a:latin typeface="ＭＳ 明朝" panose="02020609040205080304" pitchFamily="17" charset="-128"/>
                <a:ea typeface="ＭＳ ゴシック" panose="020B0609070205080204" pitchFamily="49" charset="-128"/>
                <a:cs typeface="Times New Roman" panose="02020603050405020304" pitchFamily="18" charset="0"/>
              </a:rPr>
              <a:t>は塩味しかありません。しょうゆ味はあと</a:t>
            </a:r>
            <a:r>
              <a:rPr lang="en-US" sz="2000" kern="100" dirty="0">
                <a:solidFill>
                  <a:srgbClr val="000000"/>
                </a:solidFill>
                <a:effectLst/>
                <a:latin typeface="ＭＳ 明朝" panose="02020609040205080304" pitchFamily="17" charset="-128"/>
                <a:ea typeface="ＭＳ ゴシック" panose="020B0609070205080204" pitchFamily="49" charset="-128"/>
                <a:cs typeface="Times New Roman" panose="02020603050405020304" pitchFamily="18" charset="0"/>
              </a:rPr>
              <a:t>20</a:t>
            </a:r>
            <a:r>
              <a:rPr lang="ja-JP" sz="2000" kern="100" dirty="0">
                <a:solidFill>
                  <a:srgbClr val="000000"/>
                </a:solidFill>
                <a:effectLst/>
                <a:latin typeface="ＭＳ 明朝" panose="02020609040205080304" pitchFamily="17" charset="-128"/>
                <a:ea typeface="ＭＳ ゴシック" panose="020B0609070205080204" pitchFamily="49" charset="-128"/>
                <a:cs typeface="Times New Roman" panose="02020603050405020304" pitchFamily="18" charset="0"/>
              </a:rPr>
              <a:t>分くらいしたらできます。</a:t>
            </a:r>
            <a:endParaRPr lang="ja-JP" sz="4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pic>
        <p:nvPicPr>
          <p:cNvPr id="9" name="図 8" descr="ホットスナックを勧める店員のイラスト（男性）"/>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39952" y="3338813"/>
            <a:ext cx="3636404" cy="3265692"/>
          </a:xfrm>
          <a:prstGeom prst="rect">
            <a:avLst/>
          </a:prstGeom>
          <a:noFill/>
          <a:ln>
            <a:noFill/>
          </a:ln>
        </p:spPr>
      </p:pic>
    </p:spTree>
    <p:extLst>
      <p:ext uri="{BB962C8B-B14F-4D97-AF65-F5344CB8AC3E}">
        <p14:creationId xmlns:p14="http://schemas.microsoft.com/office/powerpoint/2010/main" val="1047219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円形吹き出し 16"/>
          <p:cNvSpPr/>
          <p:nvPr/>
        </p:nvSpPr>
        <p:spPr>
          <a:xfrm>
            <a:off x="3336467" y="1909346"/>
            <a:ext cx="3996444" cy="2688051"/>
          </a:xfrm>
          <a:prstGeom prst="wedgeEllipseCallout">
            <a:avLst>
              <a:gd name="adj1" fmla="val -63630"/>
              <a:gd name="adj2" fmla="val -7423"/>
            </a:avLst>
          </a:prstGeom>
          <a:solidFill>
            <a:schemeClr val="bg1"/>
          </a:solidFill>
          <a:ln w="28575" cap="flat" cmpd="sng" algn="ctr">
            <a:solidFill>
              <a:sysClr val="windowText" lastClr="000000"/>
            </a:solidFill>
            <a:prstDash val="solid"/>
            <a:miter lim="800000"/>
          </a:ln>
          <a:effectLst/>
        </p:spPr>
        <p:txBody>
          <a:bodyPr rot="0" spcFirstLastPara="0" vert="horz" wrap="square" lIns="0" tIns="45720" rIns="0" bIns="45720" numCol="1" spcCol="0" rtlCol="0" fromWordArt="0" anchor="ctr" anchorCtr="0" forceAA="0" compatLnSpc="1">
            <a:prstTxWarp prst="textNoShape">
              <a:avLst/>
            </a:prstTxWarp>
            <a:noAutofit/>
          </a:bodyPr>
          <a:lstStyle/>
          <a:p>
            <a:pPr>
              <a:spcBef>
                <a:spcPts val="1200"/>
              </a:spcBef>
            </a:pPr>
            <a:r>
              <a:rPr lang="ja-JP" sz="32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しょうゆ</a:t>
            </a:r>
            <a:r>
              <a:rPr 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味</a:t>
            </a:r>
            <a:r>
              <a:rPr lang="en-US" sz="3200" kern="100" dirty="0">
                <a:effectLst/>
                <a:latin typeface="メイリオ" panose="020B0604030504040204" pitchFamily="50" charset="-128"/>
                <a:ea typeface="メイリオ" panose="020B0604030504040204" pitchFamily="50" charset="-128"/>
                <a:cs typeface="Times New Roman" panose="02020603050405020304" pitchFamily="18" charset="0"/>
              </a:rPr>
              <a:t>1</a:t>
            </a:r>
            <a:r>
              <a:rPr 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袋お願いします。後で取りにきます</a:t>
            </a:r>
            <a:r>
              <a:rPr lang="ja-JP" sz="32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5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 name="タイトル 1"/>
          <p:cNvSpPr>
            <a:spLocks noGrp="1"/>
          </p:cNvSpPr>
          <p:nvPr>
            <p:ph type="title"/>
          </p:nvPr>
        </p:nvSpPr>
        <p:spPr/>
        <p:txBody>
          <a:bodyPr>
            <a:normAutofit/>
          </a:bodyPr>
          <a:lstStyle/>
          <a:p>
            <a:r>
              <a:rPr kumimoji="1" lang="ja-JP" altLang="en-US" dirty="0" smtClean="0">
                <a:latin typeface="ＭＳ Ｐゴシック" panose="020B0600070205080204" pitchFamily="50" charset="-128"/>
                <a:ea typeface="ＭＳ Ｐゴシック" panose="020B0600070205080204" pitchFamily="50" charset="-128"/>
              </a:rPr>
              <a:t>あなたは何と言いますか</a:t>
            </a:r>
            <a:endParaRPr kumimoji="1" lang="ja-JP" altLang="en-US" dirty="0">
              <a:latin typeface="ＭＳ Ｐゴシック" panose="020B0600070205080204" pitchFamily="50" charset="-128"/>
              <a:ea typeface="ＭＳ Ｐゴシック" panose="020B0600070205080204" pitchFamily="50" charset="-128"/>
            </a:endParaRPr>
          </a:p>
        </p:txBody>
      </p:sp>
      <p:pic>
        <p:nvPicPr>
          <p:cNvPr id="11" name="図 10"/>
          <p:cNvPicPr/>
          <p:nvPr/>
        </p:nvPicPr>
        <p:blipFill>
          <a:blip r:embed="rId3" cstate="print">
            <a:extLst>
              <a:ext uri="{28A0092B-C50C-407E-A947-70E740481C1C}">
                <a14:useLocalDpi xmlns:a14="http://schemas.microsoft.com/office/drawing/2010/main" val="0"/>
              </a:ext>
            </a:extLst>
          </a:blip>
          <a:stretch>
            <a:fillRect/>
          </a:stretch>
        </p:blipFill>
        <p:spPr bwMode="auto">
          <a:xfrm>
            <a:off x="1187624" y="2207835"/>
            <a:ext cx="1279549" cy="2372350"/>
          </a:xfrm>
          <a:prstGeom prst="rect">
            <a:avLst/>
          </a:prstGeom>
          <a:noFill/>
          <a:ln>
            <a:noFill/>
          </a:ln>
        </p:spPr>
      </p:pic>
      <p:sp>
        <p:nvSpPr>
          <p:cNvPr id="8" name="コンテンツ プレースホルダー 7"/>
          <p:cNvSpPr>
            <a:spLocks noGrp="1"/>
          </p:cNvSpPr>
          <p:nvPr>
            <p:ph idx="1"/>
          </p:nvPr>
        </p:nvSpPr>
        <p:spPr>
          <a:xfrm>
            <a:off x="604756" y="1090746"/>
            <a:ext cx="8255260" cy="581631"/>
          </a:xfrm>
        </p:spPr>
        <p:txBody>
          <a:bodyPr>
            <a:normAutofit/>
          </a:bodyPr>
          <a:lstStyle/>
          <a:p>
            <a:r>
              <a:rPr kumimoji="1" lang="ja-JP" altLang="en-US" sz="2800" dirty="0" smtClean="0"/>
              <a:t>たとえば，このような答え方があります。</a:t>
            </a:r>
            <a:endParaRPr kumimoji="1" lang="ja-JP" altLang="en-US" sz="2800" dirty="0"/>
          </a:p>
        </p:txBody>
      </p:sp>
      <p:sp>
        <p:nvSpPr>
          <p:cNvPr id="16" name="円形吹き出し 15"/>
          <p:cNvSpPr/>
          <p:nvPr/>
        </p:nvSpPr>
        <p:spPr>
          <a:xfrm>
            <a:off x="3336467" y="1894494"/>
            <a:ext cx="3996444" cy="2688051"/>
          </a:xfrm>
          <a:prstGeom prst="wedgeEllipseCallout">
            <a:avLst>
              <a:gd name="adj1" fmla="val -63988"/>
              <a:gd name="adj2" fmla="val -7423"/>
            </a:avLst>
          </a:prstGeom>
          <a:solidFill>
            <a:schemeClr val="bg1"/>
          </a:solidFill>
          <a:ln w="28575" cap="flat" cmpd="sng" algn="ctr">
            <a:solidFill>
              <a:sysClr val="windowText" lastClr="000000"/>
            </a:solidFill>
            <a:prstDash val="solid"/>
            <a:miter lim="800000"/>
          </a:ln>
          <a:effectLst/>
        </p:spPr>
        <p:txBody>
          <a:bodyPr rot="0" spcFirstLastPara="0" vert="horz" wrap="square" lIns="0" tIns="45720" rIns="0" bIns="45720" numCol="1" spcCol="0" rtlCol="0" fromWordArt="0" anchor="ctr" anchorCtr="0" forceAA="0" compatLnSpc="1">
            <a:prstTxWarp prst="textNoShape">
              <a:avLst/>
            </a:prstTxWarp>
            <a:noAutofit/>
          </a:bodyPr>
          <a:lstStyle/>
          <a:p>
            <a:pPr>
              <a:spcBef>
                <a:spcPts val="1200"/>
              </a:spcBef>
            </a:pPr>
            <a:r>
              <a:rPr lang="ja-JP" altLang="en-US" sz="3200" dirty="0" smtClean="0">
                <a:latin typeface="メイリオ" panose="020B0604030504040204" pitchFamily="50" charset="-128"/>
                <a:ea typeface="メイリオ" panose="020B0604030504040204" pitchFamily="50" charset="-128"/>
              </a:rPr>
              <a:t>では，</a:t>
            </a:r>
            <a:r>
              <a:rPr lang="ja-JP" altLang="ja-JP" sz="3200" dirty="0" smtClean="0">
                <a:latin typeface="メイリオ" panose="020B0604030504040204" pitchFamily="50" charset="-128"/>
                <a:ea typeface="メイリオ" panose="020B0604030504040204" pitchFamily="50" charset="-128"/>
              </a:rPr>
              <a:t>塩味</a:t>
            </a:r>
            <a:r>
              <a:rPr lang="ja-JP" altLang="en-US" sz="3200" dirty="0" smtClean="0">
                <a:latin typeface="メイリオ" panose="020B0604030504040204" pitchFamily="50" charset="-128"/>
                <a:ea typeface="メイリオ" panose="020B0604030504040204" pitchFamily="50" charset="-128"/>
              </a:rPr>
              <a:t>をお願い</a:t>
            </a:r>
            <a:r>
              <a:rPr lang="ja-JP" altLang="ja-JP" sz="3200" dirty="0" smtClean="0">
                <a:latin typeface="メイリオ" panose="020B0604030504040204" pitchFamily="50" charset="-128"/>
                <a:ea typeface="メイリオ" panose="020B0604030504040204" pitchFamily="50" charset="-128"/>
              </a:rPr>
              <a:t>します</a:t>
            </a:r>
            <a:r>
              <a:rPr lang="ja-JP" altLang="en-US" sz="3200" dirty="0" smtClean="0">
                <a:latin typeface="メイリオ" panose="020B0604030504040204" pitchFamily="50" charset="-128"/>
                <a:ea typeface="メイリオ" panose="020B0604030504040204" pitchFamily="50" charset="-128"/>
              </a:rPr>
              <a:t>。</a:t>
            </a:r>
            <a:endParaRPr lang="en-US" altLang="ja-JP" sz="3200" dirty="0" smtClean="0">
              <a:latin typeface="メイリオ" panose="020B0604030504040204" pitchFamily="50" charset="-128"/>
              <a:ea typeface="メイリオ" panose="020B0604030504040204" pitchFamily="50" charset="-128"/>
            </a:endParaRPr>
          </a:p>
        </p:txBody>
      </p:sp>
      <p:sp>
        <p:nvSpPr>
          <p:cNvPr id="15" name="円形吹き出し 14"/>
          <p:cNvSpPr/>
          <p:nvPr/>
        </p:nvSpPr>
        <p:spPr>
          <a:xfrm>
            <a:off x="3336467" y="1894494"/>
            <a:ext cx="3996444" cy="2688051"/>
          </a:xfrm>
          <a:prstGeom prst="wedgeEllipseCallout">
            <a:avLst>
              <a:gd name="adj1" fmla="val -64345"/>
              <a:gd name="adj2" fmla="val -7423"/>
            </a:avLst>
          </a:prstGeom>
          <a:solidFill>
            <a:schemeClr val="bg1"/>
          </a:solidFill>
          <a:ln w="28575" cap="flat" cmpd="sng" algn="ctr">
            <a:solidFill>
              <a:sysClr val="windowText" lastClr="000000"/>
            </a:solidFill>
            <a:prstDash val="solid"/>
            <a:miter lim="800000"/>
          </a:ln>
          <a:effectLst/>
        </p:spPr>
        <p:txBody>
          <a:bodyPr rot="0" spcFirstLastPara="0" vert="horz" wrap="square" lIns="0" tIns="45720" rIns="0" bIns="45720" numCol="1" spcCol="0" rtlCol="0" fromWordArt="0" anchor="ctr" anchorCtr="0" forceAA="0" compatLnSpc="1">
            <a:prstTxWarp prst="textNoShape">
              <a:avLst/>
            </a:prstTxWarp>
            <a:noAutofit/>
          </a:bodyPr>
          <a:lstStyle/>
          <a:p>
            <a:pPr>
              <a:spcBef>
                <a:spcPts val="1200"/>
              </a:spcBef>
            </a:pPr>
            <a:r>
              <a:rPr lang="ja-JP" altLang="en-US" sz="3200" dirty="0" smtClean="0">
                <a:latin typeface="メイリオ" panose="020B0604030504040204" pitchFamily="50" charset="-128"/>
                <a:ea typeface="メイリオ" panose="020B0604030504040204" pitchFamily="50" charset="-128"/>
              </a:rPr>
              <a:t>あと</a:t>
            </a:r>
            <a:r>
              <a:rPr lang="en-US" altLang="ja-JP" sz="3200" dirty="0" smtClean="0">
                <a:latin typeface="メイリオ" panose="020B0604030504040204" pitchFamily="50" charset="-128"/>
                <a:ea typeface="メイリオ" panose="020B0604030504040204" pitchFamily="50" charset="-128"/>
              </a:rPr>
              <a:t>20</a:t>
            </a:r>
            <a:r>
              <a:rPr lang="ja-JP" altLang="en-US" sz="3200" dirty="0" smtClean="0">
                <a:latin typeface="メイリオ" panose="020B0604030504040204" pitchFamily="50" charset="-128"/>
                <a:ea typeface="メイリオ" panose="020B0604030504040204" pitchFamily="50" charset="-128"/>
              </a:rPr>
              <a:t>分かかるんですね。では，</a:t>
            </a:r>
            <a:r>
              <a:rPr lang="ja-JP" altLang="ja-JP" sz="3200" dirty="0" smtClean="0">
                <a:latin typeface="メイリオ" panose="020B0604030504040204" pitchFamily="50" charset="-128"/>
                <a:ea typeface="メイリオ" panose="020B0604030504040204" pitchFamily="50" charset="-128"/>
              </a:rPr>
              <a:t>やめ</a:t>
            </a:r>
            <a:r>
              <a:rPr lang="ja-JP" altLang="en-US" sz="3200" dirty="0" smtClean="0">
                <a:latin typeface="メイリオ" panose="020B0604030504040204" pitchFamily="50" charset="-128"/>
                <a:ea typeface="メイリオ" panose="020B0604030504040204" pitchFamily="50" charset="-128"/>
              </a:rPr>
              <a:t>ておき</a:t>
            </a:r>
            <a:r>
              <a:rPr lang="ja-JP" altLang="ja-JP" sz="3200" dirty="0" smtClean="0">
                <a:latin typeface="メイリオ" panose="020B0604030504040204" pitchFamily="50" charset="-128"/>
                <a:ea typeface="メイリオ" panose="020B0604030504040204" pitchFamily="50" charset="-128"/>
              </a:rPr>
              <a:t>ます</a:t>
            </a:r>
            <a:r>
              <a:rPr lang="ja-JP" altLang="en-US" sz="3200" dirty="0" smtClean="0">
                <a:latin typeface="メイリオ" panose="020B0604030504040204" pitchFamily="50" charset="-128"/>
                <a:ea typeface="メイリオ" panose="020B0604030504040204" pitchFamily="50" charset="-128"/>
              </a:rPr>
              <a:t>。</a:t>
            </a:r>
            <a:endParaRPr lang="en-US" altLang="ja-JP" sz="3200" dirty="0" smtClean="0">
              <a:latin typeface="メイリオ" panose="020B0604030504040204" pitchFamily="50" charset="-128"/>
              <a:ea typeface="メイリオ" panose="020B0604030504040204" pitchFamily="50" charset="-128"/>
            </a:endParaRPr>
          </a:p>
        </p:txBody>
      </p:sp>
      <p:sp>
        <p:nvSpPr>
          <p:cNvPr id="13" name="円形吹き出し 12"/>
          <p:cNvSpPr/>
          <p:nvPr/>
        </p:nvSpPr>
        <p:spPr>
          <a:xfrm>
            <a:off x="3347864" y="1892134"/>
            <a:ext cx="3996444" cy="2688051"/>
          </a:xfrm>
          <a:prstGeom prst="wedgeEllipseCallout">
            <a:avLst>
              <a:gd name="adj1" fmla="val -63630"/>
              <a:gd name="adj2" fmla="val -6892"/>
            </a:avLst>
          </a:prstGeom>
          <a:solidFill>
            <a:schemeClr val="bg1"/>
          </a:solidFill>
          <a:ln w="28575" cap="flat" cmpd="sng" algn="ctr">
            <a:solidFill>
              <a:sysClr val="windowText" lastClr="000000"/>
            </a:solidFill>
            <a:prstDash val="solid"/>
            <a:miter lim="800000"/>
          </a:ln>
          <a:effectLst/>
        </p:spPr>
        <p:txBody>
          <a:bodyPr rot="0" spcFirstLastPara="0" vert="horz" wrap="square" lIns="0" tIns="45720" rIns="0" bIns="45720" numCol="1" spcCol="0" rtlCol="0" fromWordArt="0" anchor="ctr" anchorCtr="0" forceAA="0" compatLnSpc="1">
            <a:prstTxWarp prst="textNoShape">
              <a:avLst/>
            </a:prstTxWarp>
            <a:noAutofit/>
          </a:bodyPr>
          <a:lstStyle/>
          <a:p>
            <a:pPr>
              <a:spcBef>
                <a:spcPts val="1200"/>
              </a:spcBef>
            </a:pPr>
            <a:endParaRPr lang="ja-JP" sz="4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9" name="正方形/長方形 18"/>
          <p:cNvSpPr/>
          <p:nvPr/>
        </p:nvSpPr>
        <p:spPr>
          <a:xfrm>
            <a:off x="5780106" y="5463293"/>
            <a:ext cx="1669955" cy="8194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3600" dirty="0" smtClean="0">
                <a:solidFill>
                  <a:srgbClr val="FF0000"/>
                </a:solidFill>
              </a:rPr>
              <a:t>できる</a:t>
            </a:r>
            <a:endParaRPr kumimoji="1" lang="ja-JP" altLang="en-US" sz="3600" dirty="0">
              <a:solidFill>
                <a:srgbClr val="FF0000"/>
              </a:solidFill>
            </a:endParaRPr>
          </a:p>
        </p:txBody>
      </p:sp>
      <p:sp>
        <p:nvSpPr>
          <p:cNvPr id="20" name="正方形/長方形 19"/>
          <p:cNvSpPr/>
          <p:nvPr/>
        </p:nvSpPr>
        <p:spPr>
          <a:xfrm>
            <a:off x="5760132" y="5466650"/>
            <a:ext cx="1709901" cy="8194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1" name="コンテンツ プレースホルダー 2"/>
          <p:cNvSpPr txBox="1">
            <a:spLocks/>
          </p:cNvSpPr>
          <p:nvPr/>
        </p:nvSpPr>
        <p:spPr>
          <a:xfrm>
            <a:off x="587574" y="4964365"/>
            <a:ext cx="7656022" cy="1189176"/>
          </a:xfrm>
          <a:prstGeom prst="rect">
            <a:avLst/>
          </a:prstGeom>
        </p:spPr>
        <p:txBody>
          <a:bodyPr vert="horz" lIns="91440" tIns="45720" rIns="91440" bIns="45720" rtlCol="0">
            <a:normAutofit/>
          </a:bodyPr>
          <a:lstStyle>
            <a:lvl1pPr indent="0">
              <a:spcBef>
                <a:spcPct val="20000"/>
              </a:spcBef>
              <a:spcAft>
                <a:spcPts val="600"/>
              </a:spcAft>
              <a:buFont typeface="Arial" pitchFamily="34" charset="0"/>
              <a:buNone/>
              <a:defRPr sz="2800" b="0">
                <a:latin typeface="メイリオ" panose="020B0604030504040204" pitchFamily="50" charset="-128"/>
                <a:ea typeface="メイリオ" panose="020B0604030504040204" pitchFamily="50" charset="-128"/>
              </a:defRPr>
            </a:lvl1pPr>
            <a:lvl2pPr indent="-182880">
              <a:spcBef>
                <a:spcPct val="20000"/>
              </a:spcBef>
              <a:buClr>
                <a:schemeClr val="tx2"/>
              </a:buClr>
              <a:buFont typeface="Arial" pitchFamily="34" charset="0"/>
              <a:buChar char="•"/>
              <a:defRPr sz="2400">
                <a:latin typeface="メイリオ" panose="020B0604030504040204" pitchFamily="50" charset="-128"/>
                <a:ea typeface="メイリオ" panose="020B0604030504040204" pitchFamily="50" charset="-128"/>
              </a:defRPr>
            </a:lvl2pPr>
            <a:lvl3pPr marL="1143000" indent="-228600">
              <a:spcBef>
                <a:spcPct val="20000"/>
              </a:spcBef>
              <a:buClr>
                <a:schemeClr val="tx2"/>
              </a:buClr>
              <a:buFont typeface="Arial" pitchFamily="34" charset="0"/>
              <a:buChar char="•"/>
              <a:defRPr sz="2000">
                <a:latin typeface="メイリオ" panose="020B0604030504040204" pitchFamily="50" charset="-128"/>
                <a:ea typeface="メイリオ" panose="020B0604030504040204" pitchFamily="50" charset="-128"/>
              </a:defRPr>
            </a:lvl3pPr>
            <a:lvl4pPr marL="1600200" indent="-228600">
              <a:spcBef>
                <a:spcPct val="20000"/>
              </a:spcBef>
              <a:buClr>
                <a:schemeClr val="tx2"/>
              </a:buClr>
              <a:buFont typeface="Arial" pitchFamily="34" charset="0"/>
              <a:buChar char="•"/>
              <a:defRPr sz="2000">
                <a:latin typeface="メイリオ" panose="020B0604030504040204" pitchFamily="50" charset="-128"/>
                <a:ea typeface="メイリオ" panose="020B0604030504040204" pitchFamily="50" charset="-128"/>
              </a:defRPr>
            </a:lvl4pPr>
            <a:lvl5pPr marL="2057400" indent="-228600">
              <a:spcBef>
                <a:spcPct val="20000"/>
              </a:spcBef>
              <a:buClr>
                <a:schemeClr val="tx2"/>
              </a:buClr>
              <a:buFont typeface="Arial" pitchFamily="34" charset="0"/>
              <a:buChar char="•"/>
              <a:defRPr sz="2000" baseline="0">
                <a:latin typeface="メイリオ" panose="020B0604030504040204" pitchFamily="50" charset="-128"/>
                <a:ea typeface="メイリオ" panose="020B0604030504040204" pitchFamily="50" charset="-128"/>
              </a:defRPr>
            </a:lvl5pPr>
            <a:lvl6pPr marL="2514600" indent="-228600">
              <a:spcBef>
                <a:spcPct val="20000"/>
              </a:spcBef>
              <a:buClr>
                <a:schemeClr val="tx2"/>
              </a:buClr>
              <a:buFont typeface="Arial" pitchFamily="34" charset="0"/>
              <a:buChar char="•"/>
              <a:defRPr sz="1600"/>
            </a:lvl6pPr>
            <a:lvl7pPr marL="2971800" indent="-228600">
              <a:spcBef>
                <a:spcPct val="20000"/>
              </a:spcBef>
              <a:buClr>
                <a:schemeClr val="tx2"/>
              </a:buClr>
              <a:buFont typeface="Arial" pitchFamily="34" charset="0"/>
              <a:buChar char="•"/>
              <a:defRPr sz="1600"/>
            </a:lvl7pPr>
            <a:lvl8pPr marL="3429000" indent="-228600">
              <a:spcBef>
                <a:spcPct val="20000"/>
              </a:spcBef>
              <a:buClr>
                <a:schemeClr val="tx2"/>
              </a:buClr>
              <a:buFont typeface="Arial" pitchFamily="34" charset="0"/>
              <a:buChar char="•"/>
              <a:defRPr sz="1600"/>
            </a:lvl8pPr>
            <a:lvl9pPr marL="3886200" indent="-228600">
              <a:spcBef>
                <a:spcPct val="20000"/>
              </a:spcBef>
              <a:buClr>
                <a:schemeClr val="tx2"/>
              </a:buClr>
              <a:buFont typeface="Arial" pitchFamily="34" charset="0"/>
              <a:buChar char="•"/>
              <a:defRPr sz="1600"/>
            </a:lvl9pPr>
          </a:lstStyle>
          <a:p>
            <a:r>
              <a:rPr lang="ja-JP" altLang="en-US" sz="3000" b="1" dirty="0">
                <a:solidFill>
                  <a:schemeClr val="tx2"/>
                </a:solidFill>
              </a:rPr>
              <a:t>売買</a:t>
            </a:r>
            <a:r>
              <a:rPr lang="ja-JP" altLang="en-US" sz="3000" b="1" dirty="0" smtClean="0">
                <a:solidFill>
                  <a:schemeClr val="tx2"/>
                </a:solidFill>
              </a:rPr>
              <a:t>契約が成立するまでは，やめたり，</a:t>
            </a:r>
            <a:endParaRPr lang="en-US" altLang="ja-JP" sz="3000" b="1" dirty="0" smtClean="0">
              <a:solidFill>
                <a:schemeClr val="tx2"/>
              </a:solidFill>
            </a:endParaRPr>
          </a:p>
          <a:p>
            <a:r>
              <a:rPr lang="ja-JP" altLang="en-US" sz="3000" b="1" dirty="0" smtClean="0">
                <a:solidFill>
                  <a:schemeClr val="tx2"/>
                </a:solidFill>
              </a:rPr>
              <a:t>変更したりすることが自由に　　　　　。</a:t>
            </a:r>
            <a:endParaRPr lang="en-US" altLang="ja-JP" sz="3000" b="1" dirty="0">
              <a:solidFill>
                <a:schemeClr val="tx2"/>
              </a:solidFill>
            </a:endParaRPr>
          </a:p>
        </p:txBody>
      </p:sp>
      <p:sp>
        <p:nvSpPr>
          <p:cNvPr id="14" name="テキスト ボックス 13"/>
          <p:cNvSpPr txBox="1"/>
          <p:nvPr/>
        </p:nvSpPr>
        <p:spPr>
          <a:xfrm>
            <a:off x="1331640" y="4596215"/>
            <a:ext cx="668931" cy="369332"/>
          </a:xfrm>
          <a:prstGeom prst="rect">
            <a:avLst/>
          </a:prstGeom>
          <a:noFill/>
        </p:spPr>
        <p:txBody>
          <a:bodyPr wrap="square" rtlCol="0">
            <a:spAutoFit/>
          </a:bodyPr>
          <a:lstStyle/>
          <a:p>
            <a:r>
              <a:rPr kumimoji="1" lang="ja-JP" altLang="en-US" dirty="0" smtClean="0"/>
              <a:t>けい </a:t>
            </a:r>
            <a:endParaRPr kumimoji="1" lang="ja-JP" altLang="en-US" dirty="0"/>
          </a:p>
        </p:txBody>
      </p:sp>
    </p:spTree>
    <p:extLst>
      <p:ext uri="{BB962C8B-B14F-4D97-AF65-F5344CB8AC3E}">
        <p14:creationId xmlns:p14="http://schemas.microsoft.com/office/powerpoint/2010/main" val="221142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6" grpId="0" animBg="1"/>
      <p:bldP spid="15" grpId="0" animBg="1"/>
      <p:bldP spid="13"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0676" y="578186"/>
            <a:ext cx="8762124" cy="1004495"/>
          </a:xfrm>
        </p:spPr>
        <p:txBody>
          <a:bodyPr>
            <a:normAutofit fontScale="90000"/>
          </a:bodyPr>
          <a:lstStyle/>
          <a:p>
            <a:r>
              <a:rPr lang="ja-JP" altLang="ja-JP" dirty="0">
                <a:latin typeface="ＭＳ Ｐゴシック" panose="020B0600070205080204" pitchFamily="50" charset="-128"/>
                <a:ea typeface="ＭＳ Ｐゴシック" panose="020B0600070205080204" pitchFamily="50" charset="-128"/>
              </a:rPr>
              <a:t>売買</a:t>
            </a:r>
            <a:r>
              <a:rPr lang="ja-JP" altLang="ja-JP" dirty="0" smtClean="0">
                <a:latin typeface="ＭＳ Ｐゴシック" panose="020B0600070205080204" pitchFamily="50" charset="-128"/>
                <a:ea typeface="ＭＳ Ｐゴシック" panose="020B0600070205080204" pitchFamily="50" charset="-128"/>
              </a:rPr>
              <a:t>契約</a:t>
            </a:r>
            <a:r>
              <a:rPr lang="ja-JP" altLang="en-US" dirty="0">
                <a:latin typeface="ＭＳ Ｐゴシック" panose="020B0600070205080204" pitchFamily="50" charset="-128"/>
                <a:ea typeface="ＭＳ Ｐゴシック" panose="020B0600070205080204" pitchFamily="50" charset="-128"/>
              </a:rPr>
              <a:t>の</a:t>
            </a:r>
            <a:r>
              <a:rPr lang="ja-JP" altLang="ja-JP" dirty="0" smtClean="0">
                <a:latin typeface="ＭＳ Ｐゴシック" panose="020B0600070205080204" pitchFamily="50" charset="-128"/>
                <a:ea typeface="ＭＳ Ｐゴシック" panose="020B0600070205080204" pitchFamily="50" charset="-128"/>
              </a:rPr>
              <a:t>成立</a:t>
            </a:r>
            <a:r>
              <a:rPr lang="ja-JP" altLang="en-US" dirty="0" smtClean="0">
                <a:latin typeface="ＭＳ Ｐゴシック" panose="020B0600070205080204" pitchFamily="50" charset="-128"/>
                <a:ea typeface="ＭＳ Ｐゴシック" panose="020B0600070205080204" pitchFamily="50" charset="-128"/>
              </a:rPr>
              <a:t>後に，</a:t>
            </a:r>
            <a:r>
              <a:rPr lang="ja-JP" altLang="ja-JP" dirty="0" smtClean="0">
                <a:latin typeface="ＭＳ Ｐゴシック" panose="020B0600070205080204" pitchFamily="50" charset="-128"/>
                <a:ea typeface="ＭＳ Ｐゴシック" panose="020B0600070205080204" pitchFamily="50" charset="-128"/>
              </a:rPr>
              <a:t>守らなければ</a:t>
            </a:r>
            <a:r>
              <a:rPr lang="ja-JP" altLang="ja-JP" dirty="0">
                <a:latin typeface="ＭＳ Ｐゴシック" panose="020B0600070205080204" pitchFamily="50" charset="-128"/>
                <a:ea typeface="ＭＳ Ｐゴシック" panose="020B0600070205080204" pitchFamily="50" charset="-128"/>
              </a:rPr>
              <a:t>ならないこと</a:t>
            </a:r>
            <a:endParaRPr kumimoji="1" lang="ja-JP" altLang="en-US" dirty="0">
              <a:latin typeface="ＭＳ Ｐゴシック" panose="020B0600070205080204" pitchFamily="50" charset="-128"/>
              <a:ea typeface="ＭＳ Ｐゴシック" panose="020B0600070205080204" pitchFamily="50" charset="-128"/>
            </a:endParaRPr>
          </a:p>
        </p:txBody>
      </p:sp>
      <p:pic>
        <p:nvPicPr>
          <p:cNvPr id="16" name="図 15"/>
          <p:cNvPicPr/>
          <p:nvPr/>
        </p:nvPicPr>
        <p:blipFill>
          <a:blip r:embed="rId3" cstate="print">
            <a:extLst>
              <a:ext uri="{28A0092B-C50C-407E-A947-70E740481C1C}">
                <a14:useLocalDpi xmlns:a14="http://schemas.microsoft.com/office/drawing/2010/main" val="0"/>
              </a:ext>
            </a:extLst>
          </a:blip>
          <a:stretch>
            <a:fillRect/>
          </a:stretch>
        </p:blipFill>
        <p:spPr bwMode="auto">
          <a:xfrm>
            <a:off x="584646" y="2999003"/>
            <a:ext cx="993768" cy="1742969"/>
          </a:xfrm>
          <a:prstGeom prst="rect">
            <a:avLst/>
          </a:prstGeom>
          <a:noFill/>
          <a:ln>
            <a:noFill/>
          </a:ln>
        </p:spPr>
      </p:pic>
      <p:pic>
        <p:nvPicPr>
          <p:cNvPr id="17" name="図 16" descr="ホットスナックを勧める店員のイラスト（男性）"/>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75862" y="2297118"/>
            <a:ext cx="2965874" cy="2689016"/>
          </a:xfrm>
          <a:prstGeom prst="rect">
            <a:avLst/>
          </a:prstGeom>
          <a:noFill/>
          <a:ln>
            <a:noFill/>
          </a:ln>
        </p:spPr>
      </p:pic>
      <p:sp>
        <p:nvSpPr>
          <p:cNvPr id="19" name="角丸四角形 18"/>
          <p:cNvSpPr/>
          <p:nvPr/>
        </p:nvSpPr>
        <p:spPr>
          <a:xfrm>
            <a:off x="419588" y="1860378"/>
            <a:ext cx="3035252" cy="335274"/>
          </a:xfrm>
          <a:prstGeom prst="round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just">
              <a:spcBef>
                <a:spcPts val="600"/>
              </a:spcBef>
            </a:pPr>
            <a:r>
              <a:rPr lang="ja-JP" sz="2400" b="1" kern="100" dirty="0" smtClean="0">
                <a:solidFill>
                  <a:srgbClr val="4472C4"/>
                </a:solidFill>
                <a:latin typeface="メイリオ" panose="020B0604030504040204" pitchFamily="50" charset="-128"/>
                <a:ea typeface="メイリオ" panose="020B0604030504040204" pitchFamily="50" charset="-128"/>
                <a:cs typeface="ＭＳ 明朝" panose="02020609040205080304" pitchFamily="17" charset="-128"/>
              </a:rPr>
              <a:t>消費者</a:t>
            </a:r>
            <a:r>
              <a:rPr lang="ja-JP" altLang="en-US" sz="2400" b="1" kern="100" dirty="0" smtClean="0">
                <a:solidFill>
                  <a:srgbClr val="4472C4"/>
                </a:solidFill>
                <a:latin typeface="メイリオ" panose="020B0604030504040204" pitchFamily="50" charset="-128"/>
                <a:ea typeface="メイリオ" panose="020B0604030504040204" pitchFamily="50" charset="-128"/>
                <a:cs typeface="ＭＳ 明朝" panose="02020609040205080304" pitchFamily="17" charset="-128"/>
              </a:rPr>
              <a:t>の義務</a:t>
            </a:r>
            <a:endParaRPr lang="ja-JP" sz="2400" b="1" kern="100" dirty="0">
              <a:solidFill>
                <a:srgbClr val="4472C4"/>
              </a:solidFill>
              <a:latin typeface="メイリオ" panose="020B0604030504040204" pitchFamily="50" charset="-128"/>
              <a:ea typeface="メイリオ" panose="020B0604030504040204" pitchFamily="50" charset="-128"/>
              <a:cs typeface="ＭＳ 明朝" panose="02020609040205080304" pitchFamily="17" charset="-128"/>
            </a:endParaRPr>
          </a:p>
        </p:txBody>
      </p:sp>
      <p:sp>
        <p:nvSpPr>
          <p:cNvPr id="20" name="正方形/長方形 19"/>
          <p:cNvSpPr/>
          <p:nvPr/>
        </p:nvSpPr>
        <p:spPr>
          <a:xfrm>
            <a:off x="349210" y="2316480"/>
            <a:ext cx="1966315" cy="682523"/>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spcAft>
                <a:spcPts val="0"/>
              </a:spcAft>
            </a:pPr>
            <a:r>
              <a:rPr lang="ja-JP" sz="2400" b="1" kern="100">
                <a:solidFill>
                  <a:srgbClr val="FF0000"/>
                </a:solidFill>
                <a:effectLst/>
                <a:latin typeface="メイリオ" panose="020B0604030504040204" pitchFamily="50" charset="-128"/>
                <a:ea typeface="メイリオ" panose="020B0604030504040204" pitchFamily="50" charset="-128"/>
                <a:cs typeface="ＭＳ 明朝" panose="02020609040205080304" pitchFamily="17" charset="-128"/>
              </a:rPr>
              <a:t>代金を払う</a:t>
            </a:r>
            <a:endParaRPr lang="ja-JP" sz="2400" b="1" kern="10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1" name="角丸四角形 20"/>
          <p:cNvSpPr/>
          <p:nvPr/>
        </p:nvSpPr>
        <p:spPr>
          <a:xfrm>
            <a:off x="6464678" y="1741724"/>
            <a:ext cx="2085086" cy="1149512"/>
          </a:xfrm>
          <a:prstGeom prst="round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spcAft>
                <a:spcPts val="0"/>
              </a:spcAft>
            </a:pPr>
            <a:r>
              <a:rPr lang="ja-JP" sz="2400" b="1" kern="100" dirty="0">
                <a:solidFill>
                  <a:srgbClr val="70AD47"/>
                </a:solidFill>
                <a:effectLst/>
                <a:latin typeface="メイリオ" panose="020B0604030504040204" pitchFamily="50" charset="-128"/>
                <a:ea typeface="メイリオ" panose="020B0604030504040204" pitchFamily="50" charset="-128"/>
                <a:cs typeface="ＭＳ 明朝" panose="02020609040205080304" pitchFamily="17" charset="-128"/>
              </a:rPr>
              <a:t>店の人の権利</a:t>
            </a:r>
            <a:endPar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spcAft>
                <a:spcPts val="0"/>
              </a:spcAft>
            </a:pPr>
            <a:r>
              <a:rPr lang="ja-JP" sz="2400" kern="100" dirty="0">
                <a:effectLst/>
                <a:latin typeface="メイリオ" panose="020B0604030504040204" pitchFamily="50" charset="-128"/>
                <a:ea typeface="メイリオ" panose="020B0604030504040204" pitchFamily="50" charset="-128"/>
                <a:cs typeface="ＭＳ 明朝" panose="02020609040205080304" pitchFamily="17" charset="-128"/>
              </a:rPr>
              <a:t>代金を</a:t>
            </a:r>
            <a:endPar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spcAft>
                <a:spcPts val="0"/>
              </a:spcAft>
            </a:pPr>
            <a:r>
              <a:rPr lang="ja-JP" sz="2400" kern="100" dirty="0">
                <a:effectLst/>
                <a:latin typeface="メイリオ" panose="020B0604030504040204" pitchFamily="50" charset="-128"/>
                <a:ea typeface="メイリオ" panose="020B0604030504040204" pitchFamily="50" charset="-128"/>
                <a:cs typeface="ＭＳ 明朝" panose="02020609040205080304" pitchFamily="17" charset="-128"/>
              </a:rPr>
              <a:t>受け取る</a:t>
            </a:r>
            <a:endPar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r>
              <a:rPr 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2" name="角丸四角形 21"/>
          <p:cNvSpPr/>
          <p:nvPr/>
        </p:nvSpPr>
        <p:spPr>
          <a:xfrm>
            <a:off x="-79783" y="4657304"/>
            <a:ext cx="2322627" cy="1436890"/>
          </a:xfrm>
          <a:prstGeom prst="round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spcBef>
                <a:spcPts val="600"/>
              </a:spcBef>
              <a:spcAft>
                <a:spcPts val="0"/>
              </a:spcAft>
            </a:pPr>
            <a:r>
              <a:rPr lang="ja-JP" sz="2400" b="1" kern="100" dirty="0">
                <a:solidFill>
                  <a:srgbClr val="70AD47"/>
                </a:solidFill>
                <a:effectLst/>
                <a:latin typeface="メイリオ" panose="020B0604030504040204" pitchFamily="50" charset="-128"/>
                <a:ea typeface="メイリオ" panose="020B0604030504040204" pitchFamily="50" charset="-128"/>
                <a:cs typeface="ＭＳ 明朝" panose="02020609040205080304" pitchFamily="17" charset="-128"/>
              </a:rPr>
              <a:t>消費者の権利</a:t>
            </a:r>
            <a:endPar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spcAft>
                <a:spcPts val="0"/>
              </a:spcAft>
            </a:pPr>
            <a:r>
              <a:rPr lang="ja-JP" sz="2400" kern="100" dirty="0">
                <a:effectLst/>
                <a:latin typeface="メイリオ" panose="020B0604030504040204" pitchFamily="50" charset="-128"/>
                <a:ea typeface="メイリオ" panose="020B0604030504040204" pitchFamily="50" charset="-128"/>
                <a:cs typeface="ＭＳ 明朝" panose="02020609040205080304" pitchFamily="17" charset="-128"/>
              </a:rPr>
              <a:t>商品を</a:t>
            </a:r>
            <a:endPar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spcAft>
                <a:spcPts val="0"/>
              </a:spcAft>
            </a:pPr>
            <a:r>
              <a:rPr lang="ja-JP" sz="2400" kern="100" dirty="0">
                <a:effectLst/>
                <a:latin typeface="メイリオ" panose="020B0604030504040204" pitchFamily="50" charset="-128"/>
                <a:ea typeface="メイリオ" panose="020B0604030504040204" pitchFamily="50" charset="-128"/>
                <a:cs typeface="ＭＳ 明朝" panose="02020609040205080304" pitchFamily="17" charset="-128"/>
              </a:rPr>
              <a:t>受け取る</a:t>
            </a:r>
            <a:endPar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3" name="角丸四角形 22"/>
          <p:cNvSpPr/>
          <p:nvPr/>
        </p:nvSpPr>
        <p:spPr>
          <a:xfrm>
            <a:off x="6464678" y="4842659"/>
            <a:ext cx="2719426" cy="558940"/>
          </a:xfrm>
          <a:prstGeom prst="round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just">
              <a:spcBef>
                <a:spcPts val="600"/>
              </a:spcBef>
              <a:spcAft>
                <a:spcPts val="0"/>
              </a:spcAft>
            </a:pPr>
            <a:r>
              <a:rPr lang="ja-JP" sz="2400" b="1" kern="100" dirty="0">
                <a:solidFill>
                  <a:srgbClr val="4472C4"/>
                </a:solidFill>
                <a:effectLst/>
                <a:latin typeface="メイリオ" panose="020B0604030504040204" pitchFamily="50" charset="-128"/>
                <a:ea typeface="メイリオ" panose="020B0604030504040204" pitchFamily="50" charset="-128"/>
                <a:cs typeface="ＭＳ 明朝" panose="02020609040205080304" pitchFamily="17" charset="-128"/>
              </a:rPr>
              <a:t>店の</a:t>
            </a:r>
            <a:r>
              <a:rPr lang="ja-JP" sz="2400" b="1" kern="100" dirty="0" smtClean="0">
                <a:solidFill>
                  <a:srgbClr val="4472C4"/>
                </a:solidFill>
                <a:effectLst/>
                <a:latin typeface="メイリオ" panose="020B0604030504040204" pitchFamily="50" charset="-128"/>
                <a:ea typeface="メイリオ" panose="020B0604030504040204" pitchFamily="50" charset="-128"/>
                <a:cs typeface="ＭＳ 明朝" panose="02020609040205080304" pitchFamily="17" charset="-128"/>
              </a:rPr>
              <a:t>人</a:t>
            </a:r>
            <a:r>
              <a:rPr lang="ja-JP" altLang="en-US" sz="2400" b="1" kern="100" dirty="0" smtClean="0">
                <a:solidFill>
                  <a:srgbClr val="4472C4"/>
                </a:solidFill>
                <a:effectLst/>
                <a:latin typeface="メイリオ" panose="020B0604030504040204" pitchFamily="50" charset="-128"/>
                <a:ea typeface="メイリオ" panose="020B0604030504040204" pitchFamily="50" charset="-128"/>
                <a:cs typeface="ＭＳ 明朝" panose="02020609040205080304" pitchFamily="17" charset="-128"/>
              </a:rPr>
              <a:t>の義務</a:t>
            </a:r>
            <a:endPar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4" name="角丸四角形 23"/>
          <p:cNvSpPr/>
          <p:nvPr/>
        </p:nvSpPr>
        <p:spPr>
          <a:xfrm>
            <a:off x="2351562" y="5003949"/>
            <a:ext cx="3461347" cy="1392369"/>
          </a:xfrm>
          <a:prstGeom prst="roundRect">
            <a:avLst>
              <a:gd name="adj" fmla="val 31884"/>
            </a:avLst>
          </a:prstGeom>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algn="ctr">
              <a:spcAft>
                <a:spcPts val="0"/>
              </a:spcAft>
            </a:pPr>
            <a:r>
              <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rPr>
              <a:t>商品</a:t>
            </a:r>
            <a:r>
              <a:rPr lang="ja-JP" sz="24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は</a:t>
            </a:r>
            <a:r>
              <a:rPr lang="ja-JP" altLang="en-US" sz="24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a:t>
            </a:r>
            <a:r>
              <a:rPr lang="ja-JP" sz="24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説明</a:t>
            </a:r>
            <a:r>
              <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rPr>
              <a:t>どおり</a:t>
            </a:r>
            <a:r>
              <a:rPr lang="ja-JP" sz="24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で</a:t>
            </a:r>
            <a:r>
              <a:rPr lang="ja-JP" altLang="en-US" sz="24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，問題がないもの</a:t>
            </a:r>
            <a:r>
              <a:rPr lang="ja-JP" sz="24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で</a:t>
            </a:r>
            <a:r>
              <a:rPr lang="ja-JP" sz="2400" kern="100" dirty="0">
                <a:effectLst/>
                <a:latin typeface="メイリオ" panose="020B0604030504040204" pitchFamily="50" charset="-128"/>
                <a:ea typeface="メイリオ" panose="020B0604030504040204" pitchFamily="50" charset="-128"/>
                <a:cs typeface="Times New Roman" panose="02020603050405020304" pitchFamily="18" charset="0"/>
              </a:rPr>
              <a:t>なければなりません。</a:t>
            </a:r>
          </a:p>
        </p:txBody>
      </p:sp>
      <p:sp>
        <p:nvSpPr>
          <p:cNvPr id="26" name="右矢印 25"/>
          <p:cNvSpPr/>
          <p:nvPr/>
        </p:nvSpPr>
        <p:spPr>
          <a:xfrm flipH="1">
            <a:off x="1662238" y="3815485"/>
            <a:ext cx="4279527" cy="484467"/>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pic>
        <p:nvPicPr>
          <p:cNvPr id="27" name="図 26" descr="からあげのイラスト「紙袋入り」"/>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12481" y="3991612"/>
            <a:ext cx="975240" cy="902846"/>
          </a:xfrm>
          <a:prstGeom prst="rect">
            <a:avLst/>
          </a:prstGeom>
          <a:noFill/>
          <a:ln>
            <a:noFill/>
          </a:ln>
        </p:spPr>
      </p:pic>
      <p:sp>
        <p:nvSpPr>
          <p:cNvPr id="18" name="右矢印 17"/>
          <p:cNvSpPr/>
          <p:nvPr/>
        </p:nvSpPr>
        <p:spPr>
          <a:xfrm>
            <a:off x="1748505" y="3208578"/>
            <a:ext cx="4328159" cy="528509"/>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pic>
        <p:nvPicPr>
          <p:cNvPr id="28" name="図 27" descr="現金のイラスト"/>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383621" y="2609307"/>
            <a:ext cx="1148117" cy="1041746"/>
          </a:xfrm>
          <a:prstGeom prst="rect">
            <a:avLst/>
          </a:prstGeom>
          <a:noFill/>
          <a:ln>
            <a:noFill/>
          </a:ln>
        </p:spPr>
      </p:pic>
      <p:sp>
        <p:nvSpPr>
          <p:cNvPr id="29" name="正方形/長方形 28"/>
          <p:cNvSpPr/>
          <p:nvPr/>
        </p:nvSpPr>
        <p:spPr>
          <a:xfrm>
            <a:off x="6328761" y="5360464"/>
            <a:ext cx="2177463" cy="730419"/>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spcAft>
                <a:spcPts val="0"/>
              </a:spcAft>
            </a:pPr>
            <a:r>
              <a:rPr lang="ja-JP" sz="2400" b="1" kern="100">
                <a:solidFill>
                  <a:srgbClr val="FF0000"/>
                </a:solidFill>
                <a:effectLst/>
                <a:latin typeface="メイリオ" panose="020B0604030504040204" pitchFamily="50" charset="-128"/>
                <a:ea typeface="メイリオ" panose="020B0604030504040204" pitchFamily="50" charset="-128"/>
                <a:cs typeface="ＭＳ 明朝" panose="02020609040205080304" pitchFamily="17" charset="-128"/>
              </a:rPr>
              <a:t>商品をわたす</a:t>
            </a:r>
            <a:endParaRPr lang="ja-JP" sz="2400" b="1" kern="10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0" name="正方形/長方形 29"/>
          <p:cNvSpPr/>
          <p:nvPr/>
        </p:nvSpPr>
        <p:spPr>
          <a:xfrm>
            <a:off x="349210" y="2305143"/>
            <a:ext cx="1966315" cy="6918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1" name="正方形/長方形 30"/>
          <p:cNvSpPr/>
          <p:nvPr/>
        </p:nvSpPr>
        <p:spPr>
          <a:xfrm>
            <a:off x="6328761" y="5360464"/>
            <a:ext cx="2177463" cy="7304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5" name="テキスト ボックス 24"/>
          <p:cNvSpPr txBox="1"/>
          <p:nvPr/>
        </p:nvSpPr>
        <p:spPr>
          <a:xfrm>
            <a:off x="1081530" y="241999"/>
            <a:ext cx="668931" cy="369332"/>
          </a:xfrm>
          <a:prstGeom prst="rect">
            <a:avLst/>
          </a:prstGeom>
          <a:noFill/>
        </p:spPr>
        <p:txBody>
          <a:bodyPr wrap="square" rtlCol="0">
            <a:spAutoFit/>
          </a:bodyPr>
          <a:lstStyle/>
          <a:p>
            <a:r>
              <a:rPr kumimoji="1" lang="ja-JP" altLang="en-US" dirty="0" smtClean="0">
                <a:latin typeface="ＭＳ Ｐゴシック" panose="020B0600070205080204" pitchFamily="50" charset="-128"/>
                <a:ea typeface="ＭＳ Ｐゴシック" panose="020B0600070205080204" pitchFamily="50" charset="-128"/>
              </a:rPr>
              <a:t>けい</a:t>
            </a:r>
            <a:r>
              <a:rPr kumimoji="1" lang="ja-JP" altLang="en-US" dirty="0" smtClean="0"/>
              <a:t> </a:t>
            </a:r>
            <a:endParaRPr kumimoji="1" lang="ja-JP" altLang="en-US" dirty="0"/>
          </a:p>
        </p:txBody>
      </p:sp>
    </p:spTree>
    <p:extLst>
      <p:ext uri="{BB962C8B-B14F-4D97-AF65-F5344CB8AC3E}">
        <p14:creationId xmlns:p14="http://schemas.microsoft.com/office/powerpoint/2010/main" val="162544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508" y="152718"/>
            <a:ext cx="8568952" cy="1004495"/>
          </a:xfrm>
        </p:spPr>
        <p:txBody>
          <a:bodyPr>
            <a:normAutofit/>
          </a:bodyPr>
          <a:lstStyle/>
          <a:p>
            <a:r>
              <a:rPr kumimoji="1" lang="ja-JP" altLang="en-US" dirty="0" smtClean="0">
                <a:latin typeface="ＭＳ Ｐゴシック" panose="020B0600070205080204" pitchFamily="50" charset="-128"/>
                <a:ea typeface="ＭＳ Ｐゴシック" panose="020B0600070205080204" pitchFamily="50" charset="-128"/>
              </a:rPr>
              <a:t>店の人になったつもりで考えてみよう①</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616762" y="5665859"/>
            <a:ext cx="8255260" cy="756084"/>
          </a:xfrm>
        </p:spPr>
        <p:txBody>
          <a:bodyPr>
            <a:noAutofit/>
          </a:bodyPr>
          <a:lstStyle/>
          <a:p>
            <a:pPr>
              <a:spcBef>
                <a:spcPts val="0"/>
              </a:spcBef>
              <a:spcAft>
                <a:spcPts val="0"/>
              </a:spcAft>
            </a:pPr>
            <a:r>
              <a:rPr lang="ja-JP" altLang="en-US" dirty="0"/>
              <a:t>買</a:t>
            </a:r>
            <a:r>
              <a:rPr lang="ja-JP" altLang="en-US" dirty="0" smtClean="0"/>
              <a:t>うときに見た</a:t>
            </a:r>
            <a:r>
              <a:rPr kumimoji="1" lang="ja-JP" altLang="en-US" dirty="0" smtClean="0"/>
              <a:t>説明と，実際の内容が違う。</a:t>
            </a:r>
            <a:endParaRPr kumimoji="1" lang="en-US" altLang="ja-JP" dirty="0" smtClean="0"/>
          </a:p>
          <a:p>
            <a:pPr>
              <a:spcBef>
                <a:spcPts val="0"/>
              </a:spcBef>
              <a:spcAft>
                <a:spcPts val="0"/>
              </a:spcAft>
            </a:pPr>
            <a:r>
              <a:rPr lang="ja-JP" altLang="en-US" dirty="0" smtClean="0"/>
              <a:t>→ </a:t>
            </a:r>
            <a:r>
              <a:rPr lang="ja-JP" altLang="en-US" sz="3200" dirty="0" smtClean="0">
                <a:solidFill>
                  <a:srgbClr val="FF0000"/>
                </a:solidFill>
              </a:rPr>
              <a:t>〇</a:t>
            </a:r>
            <a:r>
              <a:rPr lang="ja-JP" altLang="en-US" dirty="0" smtClean="0"/>
              <a:t>　</a:t>
            </a:r>
            <a:r>
              <a:rPr kumimoji="1" lang="ja-JP" altLang="en-US" dirty="0" smtClean="0"/>
              <a:t>店の人は返品・交換を受付けなければならない。</a:t>
            </a:r>
            <a:endParaRPr kumimoji="1" lang="ja-JP" altLang="en-US" dirty="0"/>
          </a:p>
        </p:txBody>
      </p:sp>
      <p:pic>
        <p:nvPicPr>
          <p:cNvPr id="5" name="図 4"/>
          <p:cNvPicPr/>
          <p:nvPr/>
        </p:nvPicPr>
        <p:blipFill>
          <a:blip r:embed="rId3" cstate="print">
            <a:extLst>
              <a:ext uri="{28A0092B-C50C-407E-A947-70E740481C1C}">
                <a14:useLocalDpi xmlns:a14="http://schemas.microsoft.com/office/drawing/2010/main" val="0"/>
              </a:ext>
            </a:extLst>
          </a:blip>
          <a:stretch>
            <a:fillRect/>
          </a:stretch>
        </p:blipFill>
        <p:spPr bwMode="auto">
          <a:xfrm flipH="1">
            <a:off x="2563788" y="2903518"/>
            <a:ext cx="3274392" cy="2718194"/>
          </a:xfrm>
          <a:prstGeom prst="rect">
            <a:avLst/>
          </a:prstGeom>
          <a:noFill/>
          <a:ln>
            <a:noFill/>
          </a:ln>
          <a:extLst>
            <a:ext uri="{53640926-AAD7-44D8-BBD7-CCE9431645EC}">
              <a14:shadowObscured xmlns:a14="http://schemas.microsoft.com/office/drawing/2010/main"/>
            </a:ext>
          </a:extLst>
        </p:spPr>
      </p:pic>
      <p:sp>
        <p:nvSpPr>
          <p:cNvPr id="6" name="円形吹き出し 5"/>
          <p:cNvSpPr/>
          <p:nvPr/>
        </p:nvSpPr>
        <p:spPr>
          <a:xfrm>
            <a:off x="312552" y="1082018"/>
            <a:ext cx="3888432" cy="1834659"/>
          </a:xfrm>
          <a:prstGeom prst="wedgeEllipseCallout">
            <a:avLst>
              <a:gd name="adj1" fmla="val 29814"/>
              <a:gd name="adj2" fmla="val 54804"/>
            </a:avLst>
          </a:prstGeom>
          <a:noFill/>
          <a:ln w="3175" cap="flat" cmpd="sng" algn="ctr">
            <a:solidFill>
              <a:sysClr val="windowText" lastClr="000000"/>
            </a:solidFill>
            <a:prstDash val="solid"/>
            <a:miter lim="800000"/>
          </a:ln>
          <a:effectLst/>
        </p:spPr>
        <p:txBody>
          <a:bodyPr rot="0" spcFirstLastPara="0" vert="horz" wrap="square" lIns="0" tIns="45720" rIns="0" bIns="45720" numCol="1" spcCol="0" rtlCol="0" fromWordArt="0" anchor="ctr" anchorCtr="0" forceAA="0" compatLnSpc="1">
            <a:prstTxWarp prst="textNoShape">
              <a:avLst/>
            </a:prstTxWarp>
            <a:noAutofit/>
          </a:bodyPr>
          <a:lstStyle/>
          <a:p>
            <a:pPr algn="l">
              <a:spcAft>
                <a:spcPts val="0"/>
              </a:spcAft>
            </a:pPr>
            <a:r>
              <a:rPr lang="ja-JP" sz="2000" kern="100" dirty="0" smtClean="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買った</a:t>
            </a:r>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水筒の箱に「青」と書いてあった</a:t>
            </a:r>
            <a:r>
              <a:rPr lang="ja-JP" sz="2000" kern="100" dirty="0" smtClean="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のに</a:t>
            </a:r>
            <a:r>
              <a:rPr lang="ja-JP" altLang="en-US" sz="2000" kern="100" dirty="0" smtClean="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sz="2000" kern="100" dirty="0" smtClean="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中</a:t>
            </a:r>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に入っていたのは赤い水筒でした。</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円形吹き出し 6"/>
          <p:cNvSpPr/>
          <p:nvPr/>
        </p:nvSpPr>
        <p:spPr>
          <a:xfrm>
            <a:off x="5436096" y="1181484"/>
            <a:ext cx="3276364" cy="1756911"/>
          </a:xfrm>
          <a:prstGeom prst="wedgeEllipseCallout">
            <a:avLst>
              <a:gd name="adj1" fmla="val -43322"/>
              <a:gd name="adj2" fmla="val 61813"/>
            </a:avLst>
          </a:prstGeom>
          <a:solidFill>
            <a:schemeClr val="bg1"/>
          </a:solidFill>
          <a:ln w="3175" cap="flat" cmpd="sng" algn="ctr">
            <a:solidFill>
              <a:sysClr val="windowText" lastClr="000000"/>
            </a:solidFill>
            <a:prstDash val="solid"/>
            <a:miter lim="800000"/>
          </a:ln>
          <a:effectLst/>
        </p:spPr>
        <p:txBody>
          <a:bodyPr rot="0" spcFirstLastPara="0" vert="horz" wrap="square" lIns="0" tIns="45720" rIns="0" bIns="45720" numCol="1" spcCol="0" rtlCol="0" fromWordArt="0" anchor="ctr" anchorCtr="0" forceAA="0" compatLnSpc="1">
            <a:prstTxWarp prst="textNoShape">
              <a:avLst/>
            </a:prstTxWarp>
            <a:noAutofit/>
          </a:bodyPr>
          <a:lstStyle/>
          <a:p>
            <a:pPr algn="l">
              <a:spcAft>
                <a:spcPts val="0"/>
              </a:spcAft>
            </a:pP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729848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エッセンシャル">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キュート">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エッセンシャル">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Essential</Template>
  <TotalTime>2493</TotalTime>
  <Words>618</Words>
  <Application>Microsoft Office PowerPoint</Application>
  <PresentationFormat>画面に合わせる (4:3)</PresentationFormat>
  <Paragraphs>206</Paragraphs>
  <Slides>12</Slides>
  <Notes>12</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12</vt:i4>
      </vt:variant>
    </vt:vector>
  </HeadingPairs>
  <TitlesOfParts>
    <vt:vector size="24" baseType="lpstr">
      <vt:lpstr>HG丸ｺﾞｼｯｸM-PRO</vt:lpstr>
      <vt:lpstr>ＭＳ Ｐゴシック</vt:lpstr>
      <vt:lpstr>ＭＳ ゴシック</vt:lpstr>
      <vt:lpstr>ＭＳ 明朝</vt:lpstr>
      <vt:lpstr>メイリオ</vt:lpstr>
      <vt:lpstr>游ゴシック</vt:lpstr>
      <vt:lpstr>Arial</vt:lpstr>
      <vt:lpstr>Calibri</vt:lpstr>
      <vt:lpstr>Times New Roman</vt:lpstr>
      <vt:lpstr>Trebuchet MS</vt:lpstr>
      <vt:lpstr>Wingdings</vt:lpstr>
      <vt:lpstr>エッセンシャル</vt:lpstr>
      <vt:lpstr>買い物のルールを学ぼう</vt:lpstr>
      <vt:lpstr>契約とは？</vt:lpstr>
      <vt:lpstr>まとめよう</vt:lpstr>
      <vt:lpstr>契約と約束の違うところは？</vt:lpstr>
      <vt:lpstr>買い物の流れから売買契約を知ろう</vt:lpstr>
      <vt:lpstr>買いたいものが，すぐにはない場合</vt:lpstr>
      <vt:lpstr>あなたは何と言いますか</vt:lpstr>
      <vt:lpstr>売買契約の成立後に，守らなければならないこと</vt:lpstr>
      <vt:lpstr>店の人になったつもりで考えてみよう①</vt:lpstr>
      <vt:lpstr>店の人になったつもりで考えてみよう②</vt:lpstr>
      <vt:lpstr>店の人になったつもりで考えてみよう③</vt:lpstr>
      <vt:lpstr>買い物のルール：まとめ</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考えよう！ ぼくのわたしのお小遣い</dc:title>
  <dc:creator>yuka</dc:creator>
  <cp:lastModifiedBy>Kamo Naoko</cp:lastModifiedBy>
  <cp:revision>176</cp:revision>
  <cp:lastPrinted>2020-01-04T05:49:54Z</cp:lastPrinted>
  <dcterms:created xsi:type="dcterms:W3CDTF">2016-12-09T13:20:06Z</dcterms:created>
  <dcterms:modified xsi:type="dcterms:W3CDTF">2020-01-26T06:46:00Z</dcterms:modified>
</cp:coreProperties>
</file>